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58" r:id="rId4"/>
    <p:sldId id="274" r:id="rId5"/>
    <p:sldId id="279" r:id="rId6"/>
    <p:sldId id="262" r:id="rId7"/>
    <p:sldId id="263" r:id="rId8"/>
    <p:sldId id="264" r:id="rId9"/>
    <p:sldId id="266" r:id="rId10"/>
    <p:sldId id="267" r:id="rId11"/>
    <p:sldId id="268" r:id="rId12"/>
    <p:sldId id="275" r:id="rId13"/>
    <p:sldId id="277" r:id="rId14"/>
    <p:sldId id="278" r:id="rId15"/>
    <p:sldId id="276" r:id="rId16"/>
    <p:sldId id="269" r:id="rId17"/>
    <p:sldId id="270" r:id="rId18"/>
    <p:sldId id="271" r:id="rId19"/>
    <p:sldId id="272" r:id="rId20"/>
    <p:sldId id="273" r:id="rId2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nformation Technology" initials="I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E6E6E"/>
    <a:srgbClr val="1AA2A6"/>
    <a:srgbClr val="D0E5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882" autoAdjust="0"/>
  </p:normalViewPr>
  <p:slideViewPr>
    <p:cSldViewPr>
      <p:cViewPr>
        <p:scale>
          <a:sx n="100" d="100"/>
          <a:sy n="100" d="100"/>
        </p:scale>
        <p:origin x="-194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2368" y="-640"/>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859785C0-B3F9-4DD7-87B6-1F0EA3167F66}" type="datetimeFigureOut">
              <a:rPr lang="en-US" smtClean="0"/>
              <a:pPr/>
              <a:t>5/15/2013</a:t>
            </a:fld>
            <a:endParaRPr lang="en-US"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r>
              <a:rPr lang="en-US" dirty="0" smtClean="0"/>
              <a:t>Guide to Patient and Family Engagement</a:t>
            </a:r>
            <a:endParaRPr lang="en-US"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CF7D135-75A2-47CD-A22F-A7228C53FF76}" type="slidenum">
              <a:rPr lang="en-US" smtClean="0"/>
              <a:pPr/>
              <a:t>‹#›</a:t>
            </a:fld>
            <a:endParaRPr lang="en-US" dirty="0"/>
          </a:p>
        </p:txBody>
      </p:sp>
    </p:spTree>
    <p:extLst>
      <p:ext uri="{BB962C8B-B14F-4D97-AF65-F5344CB8AC3E}">
        <p14:creationId xmlns:p14="http://schemas.microsoft.com/office/powerpoint/2010/main" val="26367887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F900EB2C-215F-4C2E-BE5F-F33C0FD07B92}" type="datetimeFigureOut">
              <a:rPr lang="en-US" smtClean="0"/>
              <a:pPr/>
              <a:t>5/15/2013</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r>
              <a:rPr lang="en-US" dirty="0" smtClean="0"/>
              <a:t>Guide to Patient and Family Engagement: Information to Help Hospitals Get Started</a:t>
            </a:r>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3FD8467A-F093-4DCA-A111-21C684D846B8}" type="slidenum">
              <a:rPr lang="en-US" smtClean="0"/>
              <a:pPr/>
              <a:t>‹#›</a:t>
            </a:fld>
            <a:endParaRPr lang="en-US" dirty="0"/>
          </a:p>
        </p:txBody>
      </p:sp>
    </p:spTree>
    <p:extLst>
      <p:ext uri="{BB962C8B-B14F-4D97-AF65-F5344CB8AC3E}">
        <p14:creationId xmlns:p14="http://schemas.microsoft.com/office/powerpoint/2010/main" val="36068265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jointcommission.org/assets/1/6/2007_Annual_Report.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sz="1000" i="1" dirty="0" smtClean="0">
                <a:latin typeface="Arial" pitchFamily="34" charset="0"/>
              </a:rPr>
              <a:t>Handouts that accompany this presentation:</a:t>
            </a:r>
          </a:p>
          <a:p>
            <a:pPr marL="233264" indent="-233264">
              <a:buFont typeface="Arial" pitchFamily="34" charset="0"/>
              <a:buChar char="•"/>
              <a:defRPr/>
            </a:pPr>
            <a:r>
              <a:rPr lang="en-US" sz="1000" i="1" dirty="0" smtClean="0">
                <a:latin typeface="Arial" pitchFamily="34" charset="0"/>
              </a:rPr>
              <a:t>About the Guide to Patient and Family Engagement</a:t>
            </a:r>
          </a:p>
          <a:p>
            <a:pPr marL="233264" indent="-233264">
              <a:buFont typeface="Arial" pitchFamily="34" charset="0"/>
              <a:buChar char="•"/>
              <a:defRPr/>
            </a:pPr>
            <a:r>
              <a:rPr lang="en-US" sz="1000" i="1" dirty="0" smtClean="0">
                <a:latin typeface="Arial" pitchFamily="34" charset="0"/>
              </a:rPr>
              <a:t>How Patient and Family Engagement Benefits Your Hospital</a:t>
            </a:r>
          </a:p>
          <a:p>
            <a:pPr marL="233264" indent="-233264">
              <a:buFont typeface="Arial" pitchFamily="34" charset="0"/>
              <a:buChar char="•"/>
              <a:defRPr/>
            </a:pPr>
            <a:r>
              <a:rPr lang="en-US" sz="1000" i="1" dirty="0" smtClean="0">
                <a:latin typeface="Arial" pitchFamily="34" charset="0"/>
              </a:rPr>
              <a:t>Supporting Patient and Family Engagement: Best Practices for Hospital Leaders </a:t>
            </a:r>
          </a:p>
          <a:p>
            <a:pPr marL="233264" indent="-233264">
              <a:buFont typeface="Arial" pitchFamily="34" charset="0"/>
              <a:buChar char="•"/>
              <a:defRPr/>
            </a:pPr>
            <a:endParaRPr lang="en-US" sz="1000" i="1" dirty="0" smtClean="0">
              <a:latin typeface="Arial" pitchFamily="34" charset="0"/>
            </a:endParaRPr>
          </a:p>
          <a:p>
            <a:pPr marL="233264" indent="-233264">
              <a:defRPr/>
            </a:pPr>
            <a:r>
              <a:rPr lang="en-US" sz="1000" i="1" dirty="0" smtClean="0">
                <a:latin typeface="Arial" pitchFamily="34" charset="0"/>
              </a:rPr>
              <a:t>You may also wish to have on hand:</a:t>
            </a:r>
          </a:p>
          <a:p>
            <a:pPr marL="286593" indent="-286593">
              <a:buFont typeface="Arial" pitchFamily="34" charset="0"/>
              <a:buChar char="•"/>
              <a:defRPr/>
            </a:pPr>
            <a:r>
              <a:rPr lang="en-US" sz="1000" i="1" dirty="0" smtClean="0">
                <a:latin typeface="Arial" pitchFamily="34" charset="0"/>
              </a:rPr>
              <a:t> Printouts of this PowerPoint presentation</a:t>
            </a:r>
          </a:p>
          <a:p>
            <a:pPr>
              <a:defRPr/>
            </a:pPr>
            <a:endParaRPr lang="en-US" dirty="0" smtClean="0">
              <a:latin typeface="Arial" pitchFamily="34" charset="0"/>
              <a:ea typeface="ＭＳ Ｐゴシック" pitchFamily="34" charset="-128"/>
            </a:endParaRPr>
          </a:p>
        </p:txBody>
      </p:sp>
      <p:sp>
        <p:nvSpPr>
          <p:cNvPr id="24580" name="Slide Number Placeholder 3"/>
          <p:cNvSpPr>
            <a:spLocks noGrp="1"/>
          </p:cNvSpPr>
          <p:nvPr>
            <p:ph type="sldNum" sz="quarter" idx="5"/>
          </p:nvPr>
        </p:nvSpPr>
        <p:spPr bwMode="auto">
          <a:noFill/>
          <a:ln>
            <a:miter lim="800000"/>
            <a:headEnd/>
            <a:tailEnd/>
          </a:ln>
        </p:spPr>
        <p:txBody>
          <a:bodyPr/>
          <a:lstStyle/>
          <a:p>
            <a:fld id="{21F3C036-EE40-452D-ACB7-E537145D605A}" type="slidenum">
              <a:rPr lang="en-US" smtClean="0">
                <a:ea typeface="ＭＳ Ｐゴシック" pitchFamily="34" charset="-128"/>
              </a:rPr>
              <a:pPr/>
              <a:t>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charset="0"/>
                <a:ea typeface="ＭＳ Ｐゴシック" pitchFamily="34" charset="-128"/>
              </a:rPr>
              <a:t>Refer to the handout “About the Guide to Patient and Family Engagement.”</a:t>
            </a:r>
          </a:p>
          <a:p>
            <a:endParaRPr lang="en-US" sz="1000" i="1" dirty="0" smtClean="0">
              <a:latin typeface="Arial" charset="0"/>
              <a:ea typeface="ＭＳ Ｐゴシック" pitchFamily="34" charset="-128"/>
            </a:endParaRPr>
          </a:p>
          <a:p>
            <a:r>
              <a:rPr lang="en-US" sz="1000" dirty="0" smtClean="0">
                <a:latin typeface="Arial" charset="0"/>
                <a:ea typeface="ＭＳ Ｐゴシック" pitchFamily="34" charset="-128"/>
              </a:rPr>
              <a:t>The </a:t>
            </a:r>
            <a:r>
              <a:rPr lang="en-US" sz="1000" i="1" dirty="0" smtClean="0">
                <a:latin typeface="Arial" charset="0"/>
                <a:ea typeface="ＭＳ Ｐゴシック" pitchFamily="34" charset="-128"/>
              </a:rPr>
              <a:t>Guide </a:t>
            </a:r>
            <a:r>
              <a:rPr lang="en-US" sz="1000" dirty="0" smtClean="0">
                <a:latin typeface="Arial" charset="0"/>
                <a:ea typeface="ＭＳ Ｐゴシック" pitchFamily="34" charset="-128"/>
              </a:rPr>
              <a:t>was created and evaluated by a multidisciplinary team for the Agency for Healthcare Research and Quality (AHRQ), U.S. Department of Health and Human Services (DHHS).</a:t>
            </a:r>
          </a:p>
          <a:p>
            <a:endParaRPr lang="en-US" dirty="0" smtClean="0">
              <a:latin typeface="Arial" charset="0"/>
              <a:ea typeface="ＭＳ Ｐゴシック" pitchFamily="34" charset="-128"/>
            </a:endParaRPr>
          </a:p>
        </p:txBody>
      </p:sp>
      <p:sp>
        <p:nvSpPr>
          <p:cNvPr id="35844" name="Slide Number Placeholder 3"/>
          <p:cNvSpPr>
            <a:spLocks noGrp="1"/>
          </p:cNvSpPr>
          <p:nvPr>
            <p:ph type="sldNum" sz="quarter" idx="5"/>
          </p:nvPr>
        </p:nvSpPr>
        <p:spPr bwMode="auto">
          <a:noFill/>
          <a:ln>
            <a:miter lim="800000"/>
            <a:headEnd/>
            <a:tailEnd/>
          </a:ln>
        </p:spPr>
        <p:txBody>
          <a:bodyPr/>
          <a:lstStyle/>
          <a:p>
            <a:fld id="{CCBB15CF-C357-4545-8264-6AE375900047}" type="slidenum">
              <a:rPr lang="en-US" smtClean="0">
                <a:ea typeface="ＭＳ Ｐゴシック" pitchFamily="34" charset="-128"/>
              </a:rPr>
              <a:pPr/>
              <a:t>10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defRPr/>
            </a:pPr>
            <a:r>
              <a:rPr lang="en-US" sz="1000" i="1" dirty="0" smtClean="0">
                <a:latin typeface="Arial" charset="0"/>
                <a:ea typeface="ＭＳ Ｐゴシック" pitchFamily="34" charset="-128"/>
              </a:rPr>
              <a:t>Refer to the handout “About the Guide to Patient and Family Engagement.” </a:t>
            </a:r>
            <a:r>
              <a:rPr lang="en-US" sz="1000" i="1" dirty="0" smtClean="0">
                <a:latin typeface="Arial" pitchFamily="34" charset="0"/>
                <a:ea typeface="Calibri"/>
                <a:cs typeface="Arial" pitchFamily="34" charset="0"/>
              </a:rPr>
              <a:t>Please note that t</a:t>
            </a:r>
            <a:r>
              <a:rPr lang="en-US" sz="1000" i="1" dirty="0" smtClean="0">
                <a:latin typeface="Arial" pitchFamily="34" charset="0"/>
                <a:cs typeface="Arial" pitchFamily="34" charset="0"/>
              </a:rPr>
              <a:t>he next four slides give a brief rationale for focusing on each strategy included in the Guide. Select the slides for the strategy or strategies that are most relevant to your hospital.</a:t>
            </a:r>
          </a:p>
          <a:p>
            <a:pPr>
              <a:spcAft>
                <a:spcPts val="1020"/>
              </a:spcAft>
              <a:defRPr/>
            </a:pPr>
            <a:endParaRPr lang="en-US" sz="1000" dirty="0" smtClean="0">
              <a:latin typeface="Arial" pitchFamily="34" charset="0"/>
              <a:ea typeface="Calibri"/>
              <a:cs typeface="Arial" pitchFamily="34" charset="0"/>
            </a:endParaRPr>
          </a:p>
          <a:p>
            <a:pPr>
              <a:spcAft>
                <a:spcPts val="1020"/>
              </a:spcAft>
              <a:defRPr/>
            </a:pPr>
            <a:r>
              <a:rPr lang="en-US" sz="1000" dirty="0" smtClean="0">
                <a:latin typeface="Arial" pitchFamily="34" charset="0"/>
                <a:ea typeface="Calibri"/>
                <a:cs typeface="Arial" pitchFamily="34" charset="0"/>
              </a:rPr>
              <a:t>The </a:t>
            </a:r>
            <a:r>
              <a:rPr lang="en-US" sz="1000" i="1" dirty="0" smtClean="0">
                <a:latin typeface="Arial" pitchFamily="34" charset="0"/>
                <a:ea typeface="Calibri"/>
                <a:cs typeface="Arial" pitchFamily="34" charset="0"/>
              </a:rPr>
              <a:t>Guide</a:t>
            </a:r>
            <a:r>
              <a:rPr lang="en-US" sz="1000" dirty="0" smtClean="0">
                <a:latin typeface="Arial" pitchFamily="34" charset="0"/>
                <a:ea typeface="Calibri"/>
                <a:cs typeface="Arial" pitchFamily="34" charset="0"/>
              </a:rPr>
              <a:t> contains four specific strategies that represent critical opportunities for hospitals to improve patient and family engagement. Each strategy includes a detailed implementation handbook and a set of tools (brochures, training presentations, materials) that hospitals can use to support implementation.</a:t>
            </a:r>
            <a:endParaRPr lang="en-US" sz="1000" dirty="0" smtClean="0">
              <a:latin typeface="Arial" pitchFamily="34" charset="0"/>
              <a:ea typeface="Times New Roman"/>
              <a:cs typeface="Arial" pitchFamily="34" charset="0"/>
            </a:endParaRPr>
          </a:p>
          <a:p>
            <a:pPr>
              <a:spcAft>
                <a:spcPts val="612"/>
              </a:spcAft>
              <a:defRPr/>
            </a:pPr>
            <a:r>
              <a:rPr lang="en-US" sz="1000" b="1" dirty="0" smtClean="0">
                <a:latin typeface="Arial" pitchFamily="34" charset="0"/>
                <a:ea typeface="Times New Roman"/>
                <a:cs typeface="Arial" pitchFamily="34" charset="0"/>
              </a:rPr>
              <a:t>Strategy 1: Working With Patients and Families as Advisors </a:t>
            </a:r>
            <a:r>
              <a:rPr lang="en-US" sz="1000" dirty="0" smtClean="0">
                <a:latin typeface="Arial" pitchFamily="34" charset="0"/>
                <a:ea typeface="Times New Roman"/>
                <a:cs typeface="Arial" pitchFamily="34" charset="0"/>
              </a:rPr>
              <a:t>contains tools to help hospitals begin to work with patients and family members as organizational-level advisors, providing a mechanism for involving patients and family members in policymaking; facility design; and the planning, delivery, and evaluation of care.</a:t>
            </a:r>
          </a:p>
          <a:p>
            <a:pPr>
              <a:spcAft>
                <a:spcPts val="1020"/>
              </a:spcAft>
              <a:defRPr/>
            </a:pPr>
            <a:r>
              <a:rPr lang="en-US" sz="1000" b="1" dirty="0" smtClean="0">
                <a:latin typeface="Arial" pitchFamily="34" charset="0"/>
                <a:ea typeface="Times New Roman"/>
                <a:cs typeface="Arial" pitchFamily="34" charset="0"/>
              </a:rPr>
              <a:t>Strategy 2: Working With Patients and Families at the Bedside: Communicating to Improve Quality </a:t>
            </a:r>
            <a:r>
              <a:rPr lang="en-US" sz="1000" dirty="0" smtClean="0">
                <a:latin typeface="Arial" pitchFamily="34" charset="0"/>
                <a:ea typeface="Times New Roman"/>
                <a:cs typeface="Arial" pitchFamily="34" charset="0"/>
              </a:rPr>
              <a:t>contains tools to improve communication between patients, family members, and clinicians from the point of admission, including giving patients a clearer understanding of how to ask questions, who to go to for information or help, and how to participate in their care.</a:t>
            </a:r>
          </a:p>
          <a:p>
            <a:pPr>
              <a:spcAft>
                <a:spcPts val="1020"/>
              </a:spcAft>
              <a:defRPr/>
            </a:pPr>
            <a:r>
              <a:rPr lang="en-US" sz="1000" b="1" dirty="0" smtClean="0">
                <a:latin typeface="Arial" pitchFamily="34" charset="0"/>
                <a:ea typeface="Times New Roman"/>
                <a:cs typeface="Arial" pitchFamily="34" charset="0"/>
              </a:rPr>
              <a:t>Strategy 3: Working With Patients and Families at the Bedside: Nurse Bedside Shift Report </a:t>
            </a:r>
            <a:r>
              <a:rPr lang="en-US" sz="1000" dirty="0" smtClean="0">
                <a:latin typeface="Arial" pitchFamily="34" charset="0"/>
                <a:ea typeface="Times New Roman"/>
                <a:cs typeface="Arial" pitchFamily="34" charset="0"/>
              </a:rPr>
              <a:t>contains tools to</a:t>
            </a:r>
            <a:r>
              <a:rPr lang="en-US" sz="1000" b="1" dirty="0" smtClean="0">
                <a:latin typeface="Arial" pitchFamily="34" charset="0"/>
                <a:ea typeface="Times New Roman"/>
                <a:cs typeface="Arial" pitchFamily="34" charset="0"/>
              </a:rPr>
              <a:t> </a:t>
            </a:r>
            <a:r>
              <a:rPr lang="en-US" sz="1000" dirty="0" smtClean="0">
                <a:latin typeface="Arial" pitchFamily="34" charset="0"/>
                <a:ea typeface="Times New Roman"/>
                <a:cs typeface="Arial" pitchFamily="34" charset="0"/>
              </a:rPr>
              <a:t>support the safe handoff of care between nurses by involving the patient and family in the change of shift report for nurses.</a:t>
            </a:r>
          </a:p>
          <a:p>
            <a:pPr>
              <a:spcAft>
                <a:spcPts val="1020"/>
              </a:spcAft>
              <a:defRPr/>
            </a:pPr>
            <a:r>
              <a:rPr lang="en-US" sz="1000" b="1" dirty="0" smtClean="0">
                <a:latin typeface="Arial" pitchFamily="34" charset="0"/>
                <a:ea typeface="Times New Roman"/>
                <a:cs typeface="Arial" pitchFamily="34" charset="0"/>
              </a:rPr>
              <a:t>Strategy 4: Working With Patients and Families at the Bedside: IDEAL Discharge Planning</a:t>
            </a:r>
            <a:r>
              <a:rPr lang="en-US" sz="1000" dirty="0" smtClean="0">
                <a:latin typeface="Arial" pitchFamily="34" charset="0"/>
                <a:ea typeface="Times New Roman"/>
                <a:cs typeface="Arial" pitchFamily="34" charset="0"/>
              </a:rPr>
              <a:t> contains tools engage patients and family members in the transition from hospital to home, with the goal of reducing medication errors and preventable readmissions.</a:t>
            </a:r>
          </a:p>
          <a:p>
            <a:pPr>
              <a:spcAft>
                <a:spcPts val="1020"/>
              </a:spcAft>
              <a:defRPr/>
            </a:pPr>
            <a:endParaRPr lang="en-US" sz="1000" dirty="0" smtClean="0">
              <a:latin typeface="Arial" pitchFamily="34" charset="0"/>
              <a:ea typeface="Times New Roman"/>
              <a:cs typeface="Arial" pitchFamily="34" charset="0"/>
            </a:endParaRPr>
          </a:p>
        </p:txBody>
      </p:sp>
      <p:sp>
        <p:nvSpPr>
          <p:cNvPr id="36868" name="Slide Number Placeholder 3"/>
          <p:cNvSpPr>
            <a:spLocks noGrp="1"/>
          </p:cNvSpPr>
          <p:nvPr>
            <p:ph type="sldNum" sz="quarter" idx="5"/>
          </p:nvPr>
        </p:nvSpPr>
        <p:spPr bwMode="auto">
          <a:noFill/>
          <a:ln>
            <a:miter lim="800000"/>
            <a:headEnd/>
            <a:tailEnd/>
          </a:ln>
        </p:spPr>
        <p:txBody>
          <a:bodyPr/>
          <a:lstStyle/>
          <a:p>
            <a:fld id="{ECA85D2A-DDA2-4BE4-B931-C66C4B64EB98}" type="slidenum">
              <a:rPr lang="en-US" smtClean="0">
                <a:ea typeface="ＭＳ Ｐゴシック" pitchFamily="34" charset="-128"/>
              </a:rPr>
              <a:pPr/>
              <a:t>11</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237">
              <a:defRPr/>
            </a:pPr>
            <a:r>
              <a:rPr lang="en-US" sz="1000" dirty="0" smtClean="0">
                <a:latin typeface="Arial" pitchFamily="34" charset="0"/>
                <a:ea typeface="ＭＳ Ｐゴシック" pitchFamily="34" charset="-128"/>
                <a:cs typeface="Arial" pitchFamily="34" charset="0"/>
              </a:rPr>
              <a:t>We are interested in focusing on Strategy 1: </a:t>
            </a:r>
            <a:r>
              <a:rPr lang="en-US" sz="1000" dirty="0" smtClean="0">
                <a:latin typeface="Arial" pitchFamily="34" charset="0"/>
                <a:cs typeface="Arial" pitchFamily="34" charset="0"/>
              </a:rPr>
              <a:t>Working with Patients and Families as Advisors.</a:t>
            </a:r>
          </a:p>
          <a:p>
            <a:pPr defTabSz="933237">
              <a:defRPr/>
            </a:pPr>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Working with patient and family advisors can help us improve the quality and safety of care we provide by building a shared agreement around quality and safety priorities. </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In addition to the improvements in hospital performance already discussed, working with patients and families at an organizational level has benefits [</a:t>
            </a:r>
            <a:r>
              <a:rPr lang="en-US" sz="1000" i="1" dirty="0" smtClean="0">
                <a:latin typeface="Arial" pitchFamily="34" charset="0"/>
                <a:cs typeface="Arial" pitchFamily="34" charset="0"/>
              </a:rPr>
              <a:t>read slide</a:t>
            </a:r>
            <a:r>
              <a:rPr lang="en-US" sz="1000" dirty="0" smtClean="0">
                <a:latin typeface="Arial" pitchFamily="34" charset="0"/>
                <a:cs typeface="Arial" pitchFamily="34" charset="0"/>
              </a:rPr>
              <a:t>].</a:t>
            </a:r>
            <a:endParaRPr lang="en-US" sz="10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FD8467A-F093-4DCA-A111-21C684D846B8}"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defTabSz="933237">
              <a:spcBef>
                <a:spcPct val="0"/>
              </a:spcBef>
              <a:spcAft>
                <a:spcPts val="1026"/>
              </a:spcAft>
              <a:defRPr/>
            </a:pPr>
            <a:r>
              <a:rPr lang="en-US" sz="800" dirty="0" smtClean="0">
                <a:latin typeface="Arial" charset="0"/>
                <a:ea typeface="ＭＳ Ｐゴシック" pitchFamily="34" charset="-128"/>
                <a:cs typeface="Arial" charset="0"/>
              </a:rPr>
              <a:t>We are interested in focusing on Strategy 2: </a:t>
            </a:r>
            <a:r>
              <a:rPr lang="en-US" sz="800" dirty="0" smtClean="0"/>
              <a:t>Working with Patients and Families at the Bedside: Communicating to Improve Quality.</a:t>
            </a:r>
          </a:p>
          <a:p>
            <a:pPr>
              <a:spcBef>
                <a:spcPct val="0"/>
              </a:spcBef>
              <a:spcAft>
                <a:spcPts val="1026"/>
              </a:spcAft>
            </a:pPr>
            <a:r>
              <a:rPr lang="en-US" sz="800" dirty="0" smtClean="0">
                <a:latin typeface="Arial" charset="0"/>
                <a:ea typeface="ＭＳ Ｐゴシック" pitchFamily="34" charset="-128"/>
                <a:cs typeface="Arial" charset="0"/>
              </a:rPr>
              <a:t>Various studies indicate that the effects of engaging patients and families translate into measurable improvements in quality and safety: </a:t>
            </a:r>
          </a:p>
          <a:p>
            <a:pPr>
              <a:spcBef>
                <a:spcPct val="0"/>
              </a:spcBef>
              <a:spcAft>
                <a:spcPts val="1026"/>
              </a:spcAft>
              <a:buFontTx/>
              <a:buChar char="•"/>
            </a:pPr>
            <a:r>
              <a:rPr lang="en-US" sz="800" b="1" dirty="0" smtClean="0">
                <a:latin typeface="Arial" charset="0"/>
                <a:ea typeface="ＭＳ Ｐゴシック" pitchFamily="34" charset="-128"/>
                <a:cs typeface="Arial" charset="0"/>
              </a:rPr>
              <a:t>Improved patient safety</a:t>
            </a:r>
            <a:r>
              <a:rPr lang="en-US" sz="800" dirty="0" smtClean="0">
                <a:latin typeface="Arial" charset="0"/>
                <a:ea typeface="ＭＳ Ｐゴシック" pitchFamily="34" charset="-128"/>
                <a:cs typeface="Arial" charset="0"/>
              </a:rPr>
              <a:t>. Better communication, realized through patient and family engagement, has a direct impact on patient safety. For example, one study found that more than 70% of adverse events are caused by breakdowns in communication among caregivers and between caregivers and patients.</a:t>
            </a:r>
            <a:r>
              <a:rPr lang="en-US" sz="800" baseline="30000" dirty="0" smtClean="0">
                <a:latin typeface="Arial" charset="0"/>
                <a:ea typeface="ＭＳ Ｐゴシック" pitchFamily="34" charset="-128"/>
                <a:cs typeface="Arial" charset="0"/>
              </a:rPr>
              <a:t>1</a:t>
            </a:r>
            <a:r>
              <a:rPr lang="en-US" sz="800" dirty="0" smtClean="0">
                <a:latin typeface="Arial" charset="0"/>
                <a:ea typeface="ＭＳ Ｐゴシック" pitchFamily="34" charset="-128"/>
                <a:cs typeface="Arial" charset="0"/>
              </a:rPr>
              <a:t> In addition, studies show that patients who are informed and engaged can help improve safety through “informed choices, safe medication use, infection control initiatives, observing care processes, reporting complications, and practicing self-management.”</a:t>
            </a:r>
            <a:r>
              <a:rPr lang="en-US" sz="800" baseline="30000" dirty="0" smtClean="0">
                <a:latin typeface="Arial" charset="0"/>
                <a:ea typeface="ＭＳ Ｐゴシック" pitchFamily="34" charset="-128"/>
                <a:cs typeface="Arial" charset="0"/>
              </a:rPr>
              <a:t>2</a:t>
            </a:r>
            <a:r>
              <a:rPr lang="en-US" sz="800" dirty="0" smtClean="0">
                <a:latin typeface="Arial" charset="0"/>
                <a:ea typeface="ＭＳ Ｐゴシック" pitchFamily="34" charset="-128"/>
                <a:cs typeface="Arial" charset="0"/>
              </a:rPr>
              <a:t> When patients and families are engaged in their care, an extra set of eyes and ears is available to help catch and prevent safety issues. </a:t>
            </a:r>
          </a:p>
          <a:p>
            <a:pPr>
              <a:spcBef>
                <a:spcPct val="0"/>
              </a:spcBef>
              <a:spcAft>
                <a:spcPts val="1026"/>
              </a:spcAft>
              <a:buFontTx/>
              <a:buChar char="•"/>
            </a:pPr>
            <a:r>
              <a:rPr lang="en-US" sz="800" b="1" dirty="0" smtClean="0">
                <a:latin typeface="Arial" charset="0"/>
                <a:ea typeface="ＭＳ Ｐゴシック" pitchFamily="34" charset="-128"/>
                <a:cs typeface="Arial" charset="0"/>
              </a:rPr>
              <a:t>Improved patient outcomes</a:t>
            </a:r>
            <a:r>
              <a:rPr lang="en-US" sz="800" dirty="0" smtClean="0">
                <a:latin typeface="Arial" charset="0"/>
                <a:ea typeface="ＭＳ Ｐゴシック" pitchFamily="34" charset="-128"/>
                <a:cs typeface="Arial" charset="0"/>
              </a:rPr>
              <a:t>. Adopting patient-centered care strategies and engaging patients actively in their health also has the potential to improve health outcomes. In a review of the literature, Roter found that patient-centered care, realized through effective communication, had a positive effect on patient outcomes – specifically, emotional health, symptom resolution, functioning, pain control, and physiologic measures such as blood pressure and blood sugar levels.</a:t>
            </a:r>
            <a:r>
              <a:rPr lang="en-US" sz="800" baseline="30000" dirty="0" smtClean="0">
                <a:latin typeface="Arial" charset="0"/>
                <a:ea typeface="ＭＳ Ｐゴシック" pitchFamily="34" charset="-128"/>
                <a:cs typeface="Arial" charset="0"/>
              </a:rPr>
              <a:t>3 </a:t>
            </a:r>
            <a:endParaRPr lang="en-US" sz="800" dirty="0" smtClean="0">
              <a:latin typeface="Arial" charset="0"/>
              <a:ea typeface="ＭＳ Ｐゴシック" pitchFamily="34" charset="-128"/>
              <a:cs typeface="Arial" charset="0"/>
            </a:endParaRPr>
          </a:p>
          <a:p>
            <a:pPr>
              <a:spcBef>
                <a:spcPct val="0"/>
              </a:spcBef>
              <a:buFontTx/>
              <a:buChar char="•"/>
            </a:pPr>
            <a:r>
              <a:rPr lang="en-US" sz="800" b="1" dirty="0" smtClean="0">
                <a:latin typeface="Arial" charset="0"/>
                <a:ea typeface="ＭＳ Ｐゴシック" pitchFamily="34" charset="-128"/>
                <a:cs typeface="Arial" charset="0"/>
              </a:rPr>
              <a:t>Improved scores on public reports of patient experiences of care</a:t>
            </a:r>
            <a:r>
              <a:rPr lang="en-US" sz="800" dirty="0" smtClean="0">
                <a:latin typeface="Arial" charset="0"/>
                <a:ea typeface="ＭＳ Ｐゴシック" pitchFamily="34" charset="-128"/>
                <a:cs typeface="Arial" charset="0"/>
              </a:rPr>
              <a:t>. The Centers for Medicare &amp; Medicaid Services (CMS) publishes hospitals’ patient experience scores on its public Web site (www.hospitalcompare.hhs.gov). The scores are based on a standardized survey known as the CAHPS</a:t>
            </a:r>
            <a:r>
              <a:rPr lang="en-US" sz="800" baseline="30000" dirty="0" smtClean="0">
                <a:latin typeface="Arial" charset="0"/>
                <a:ea typeface="ＭＳ Ｐゴシック" pitchFamily="34" charset="-128"/>
                <a:cs typeface="Arial" charset="0"/>
              </a:rPr>
              <a:t>®</a:t>
            </a:r>
            <a:r>
              <a:rPr lang="en-US" sz="800" dirty="0" smtClean="0">
                <a:latin typeface="Arial" charset="0"/>
                <a:ea typeface="ＭＳ Ｐゴシック" pitchFamily="34" charset="-128"/>
                <a:cs typeface="Arial" charset="0"/>
              </a:rPr>
              <a:t> Hospital Survey. Many of the measures from the CAHPS Hospital Survey—particularly those related to patient-provider communication, pain management, and the provision of discharge information—reflect key elements of patient and family engagement. Hospitals that have implemented strategies to improve patient engagement and the patient-centeredness of care have seen subsequent improvements in patients’ ratings of care.</a:t>
            </a:r>
            <a:r>
              <a:rPr lang="en-US" sz="800" baseline="30000" dirty="0" smtClean="0">
                <a:latin typeface="Arial" charset="0"/>
                <a:ea typeface="ＭＳ Ｐゴシック" pitchFamily="34" charset="-128"/>
                <a:cs typeface="Arial" charset="0"/>
              </a:rPr>
              <a:t>4</a:t>
            </a:r>
            <a:r>
              <a:rPr lang="en-US" sz="800" dirty="0" smtClean="0">
                <a:latin typeface="Arial" charset="0"/>
                <a:ea typeface="ＭＳ Ｐゴシック" pitchFamily="34" charset="-128"/>
                <a:cs typeface="Arial" charset="0"/>
              </a:rPr>
              <a:t> </a:t>
            </a:r>
          </a:p>
          <a:p>
            <a:pPr>
              <a:spcBef>
                <a:spcPct val="0"/>
              </a:spcBef>
              <a:buFontTx/>
              <a:buChar char="•"/>
            </a:pPr>
            <a:endParaRPr lang="en-US" sz="800" dirty="0" smtClean="0">
              <a:latin typeface="Arial" charset="0"/>
              <a:ea typeface="ＭＳ Ｐゴシック" pitchFamily="34" charset="-128"/>
              <a:cs typeface="Arial" charset="0"/>
            </a:endParaRPr>
          </a:p>
          <a:p>
            <a:pPr>
              <a:spcBef>
                <a:spcPct val="0"/>
              </a:spcBef>
            </a:pPr>
            <a:r>
              <a:rPr lang="en-US" sz="600" b="1" dirty="0" smtClean="0">
                <a:latin typeface="Arial" charset="0"/>
                <a:ea typeface="ＭＳ Ｐゴシック" pitchFamily="34" charset="-128"/>
                <a:cs typeface="Arial" charset="0"/>
              </a:rPr>
              <a:t>References:</a:t>
            </a:r>
          </a:p>
          <a:p>
            <a:pPr marL="233309" indent="-233309" defTabSz="933237">
              <a:spcBef>
                <a:spcPct val="0"/>
              </a:spcBef>
              <a:buFont typeface="+mj-lt"/>
              <a:buAutoNum type="arabicPeriod"/>
              <a:defRPr/>
            </a:pPr>
            <a:r>
              <a:rPr lang="en-US" sz="600" dirty="0" smtClean="0">
                <a:latin typeface="Arial" charset="0"/>
                <a:ea typeface="ＭＳ Ｐゴシック" pitchFamily="34" charset="-128"/>
                <a:cs typeface="Arial" charset="0"/>
              </a:rPr>
              <a:t>Sentinel event root cause and trend data. Improving America’s hospitals: the Joint Commission’s annual report on quality and safety 2007. Available at http://www.jointcommissionreport.org/performanceresults/sentinel.aspx. Accessed July 23, 2010. </a:t>
            </a:r>
          </a:p>
          <a:p>
            <a:pPr marL="233309" indent="-233309" defTabSz="933237">
              <a:spcBef>
                <a:spcPct val="0"/>
              </a:spcBef>
              <a:buFont typeface="+mj-lt"/>
              <a:buAutoNum type="arabicPeriod"/>
              <a:defRPr/>
            </a:pPr>
            <a:r>
              <a:rPr lang="en-US" sz="600" dirty="0" smtClean="0">
                <a:latin typeface="Arial" charset="0"/>
                <a:ea typeface="ＭＳ Ｐゴシック" pitchFamily="34" charset="-128"/>
                <a:cs typeface="Arial" charset="0"/>
              </a:rPr>
              <a:t>Coulter A, </a:t>
            </a:r>
            <a:r>
              <a:rPr lang="en-US" sz="600" dirty="0" err="1" smtClean="0">
                <a:latin typeface="Arial" charset="0"/>
                <a:ea typeface="ＭＳ Ｐゴシック" pitchFamily="34" charset="-128"/>
                <a:cs typeface="Arial" charset="0"/>
              </a:rPr>
              <a:t>Ellins</a:t>
            </a:r>
            <a:r>
              <a:rPr lang="en-US" sz="600" dirty="0" smtClean="0">
                <a:latin typeface="Arial" charset="0"/>
                <a:ea typeface="ＭＳ Ｐゴシック" pitchFamily="34" charset="-128"/>
                <a:cs typeface="Arial" charset="0"/>
              </a:rPr>
              <a:t> J. Analysis: effectiveness of strategies for informing, educating, and involving patients. BMJ 2007;335(7609):24-27.</a:t>
            </a:r>
          </a:p>
          <a:p>
            <a:pPr marL="233309" indent="-233309" defTabSz="933237">
              <a:spcBef>
                <a:spcPct val="0"/>
              </a:spcBef>
              <a:buFont typeface="+mj-lt"/>
              <a:buAutoNum type="arabicPeriod"/>
              <a:defRPr/>
            </a:pPr>
            <a:r>
              <a:rPr lang="en-US" sz="600" dirty="0" smtClean="0">
                <a:latin typeface="Arial" charset="0"/>
                <a:ea typeface="ＭＳ Ｐゴシック" pitchFamily="34" charset="-128"/>
                <a:cs typeface="Arial" charset="0"/>
              </a:rPr>
              <a:t>Roter D. Which facets of communication have strong effects on outcome: a meta-analysis. In: Steward M., Roter D. eds. Communicating with medical patients. Newbury Park, CA: Sage; 1989.</a:t>
            </a:r>
          </a:p>
          <a:p>
            <a:pPr marL="233309" indent="-233309">
              <a:spcBef>
                <a:spcPct val="0"/>
              </a:spcBef>
              <a:buFont typeface="+mj-lt"/>
              <a:buAutoNum type="arabicPeriod"/>
            </a:pPr>
            <a:r>
              <a:rPr lang="en-US" sz="600" dirty="0" smtClean="0">
                <a:latin typeface="Arial" charset="0"/>
                <a:ea typeface="ＭＳ Ｐゴシック" pitchFamily="34" charset="-128"/>
                <a:cs typeface="Arial" charset="0"/>
              </a:rPr>
              <a:t>Iacono S. Planetree Philosophy: a</a:t>
            </a:r>
            <a:r>
              <a:rPr lang="en-US" sz="600" baseline="0" dirty="0" smtClean="0">
                <a:latin typeface="Arial" charset="0"/>
                <a:ea typeface="ＭＳ Ｐゴシック" pitchFamily="34" charset="-128"/>
                <a:cs typeface="Arial" charset="0"/>
              </a:rPr>
              <a:t> s</a:t>
            </a:r>
            <a:r>
              <a:rPr lang="en-US" sz="600" dirty="0" smtClean="0">
                <a:latin typeface="Arial" charset="0"/>
                <a:ea typeface="ＭＳ Ｐゴシック" pitchFamily="34" charset="-128"/>
                <a:cs typeface="Arial" charset="0"/>
              </a:rPr>
              <a:t>tudy on the relationship of patient satisfaction and utilization of a </a:t>
            </a:r>
            <a:r>
              <a:rPr lang="en-US" sz="600" dirty="0" err="1" smtClean="0">
                <a:latin typeface="Arial" charset="0"/>
                <a:ea typeface="ＭＳ Ｐゴシック" pitchFamily="34" charset="-128"/>
                <a:cs typeface="Arial" charset="0"/>
              </a:rPr>
              <a:t>Planetree</a:t>
            </a:r>
            <a:r>
              <a:rPr lang="en-US" sz="600" dirty="0" smtClean="0">
                <a:latin typeface="Arial" charset="0"/>
                <a:ea typeface="ＭＳ Ｐゴシック" pitchFamily="34" charset="-128"/>
                <a:cs typeface="Arial" charset="0"/>
              </a:rPr>
              <a:t> model in care delivery. </a:t>
            </a:r>
            <a:r>
              <a:rPr lang="en-US" sz="600" dirty="0" err="1" smtClean="0">
                <a:latin typeface="Arial" charset="0"/>
                <a:ea typeface="ＭＳ Ｐゴシック" pitchFamily="34" charset="-128"/>
                <a:cs typeface="Arial" charset="0"/>
              </a:rPr>
              <a:t>PlaneTalk</a:t>
            </a:r>
            <a:r>
              <a:rPr lang="en-US" sz="600" dirty="0" smtClean="0">
                <a:latin typeface="Arial" charset="0"/>
                <a:ea typeface="ＭＳ Ｐゴシック" pitchFamily="34" charset="-128"/>
                <a:cs typeface="Arial" charset="0"/>
              </a:rPr>
              <a:t>; 2001.</a:t>
            </a:r>
          </a:p>
        </p:txBody>
      </p:sp>
      <p:sp>
        <p:nvSpPr>
          <p:cNvPr id="41988" name="Slide Number Placeholder 3"/>
          <p:cNvSpPr>
            <a:spLocks noGrp="1"/>
          </p:cNvSpPr>
          <p:nvPr>
            <p:ph type="sldNum" sz="quarter" idx="5"/>
          </p:nvPr>
        </p:nvSpPr>
        <p:spPr bwMode="auto">
          <a:noFill/>
          <a:ln>
            <a:miter lim="800000"/>
            <a:headEnd/>
            <a:tailEnd/>
          </a:ln>
        </p:spPr>
        <p:txBody>
          <a:bodyPr/>
          <a:lstStyle/>
          <a:p>
            <a:fld id="{6C851F0B-3F91-47A2-9F4A-ED27CA4079B3}" type="slidenum">
              <a:rPr lang="en-US" smtClean="0">
                <a:ea typeface="ＭＳ Ｐゴシック" pitchFamily="34" charset="-128"/>
              </a:rPr>
              <a:pPr/>
              <a:t>13</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defTabSz="933237">
              <a:lnSpc>
                <a:spcPct val="120000"/>
              </a:lnSpc>
              <a:defRPr/>
            </a:pPr>
            <a:r>
              <a:rPr lang="en-US" sz="3300" dirty="0" smtClean="0">
                <a:latin typeface="Arial" pitchFamily="34" charset="0"/>
                <a:ea typeface="ＭＳ Ｐゴシック" pitchFamily="34" charset="-128"/>
                <a:cs typeface="Arial" pitchFamily="34" charset="0"/>
              </a:rPr>
              <a:t>We are interested in focusing on Strategy 3: </a:t>
            </a:r>
            <a:r>
              <a:rPr lang="en-US" sz="3300" dirty="0" smtClean="0">
                <a:latin typeface="Arial" pitchFamily="34" charset="0"/>
                <a:cs typeface="Arial" pitchFamily="34" charset="0"/>
              </a:rPr>
              <a:t>Working with Patients and Families at the Bedside: Nurse Bedside Shift Report.</a:t>
            </a:r>
          </a:p>
          <a:p>
            <a:pPr>
              <a:lnSpc>
                <a:spcPct val="120000"/>
              </a:lnSpc>
            </a:pPr>
            <a:endParaRPr lang="en-US" sz="3300" b="1" dirty="0" smtClean="0">
              <a:latin typeface="Arial" pitchFamily="34" charset="0"/>
              <a:ea typeface="ＭＳ Ｐゴシック" pitchFamily="34" charset="-128"/>
              <a:cs typeface="Arial" pitchFamily="34" charset="0"/>
            </a:endParaRPr>
          </a:p>
          <a:p>
            <a:pPr>
              <a:lnSpc>
                <a:spcPct val="120000"/>
              </a:lnSpc>
              <a:buFont typeface="Arial" pitchFamily="34" charset="0"/>
              <a:buChar char="•"/>
            </a:pPr>
            <a:r>
              <a:rPr lang="en-US" sz="3300" b="1" dirty="0" smtClean="0">
                <a:latin typeface="Arial" pitchFamily="34" charset="0"/>
                <a:ea typeface="Times New Roman"/>
                <a:cs typeface="Arial" pitchFamily="34" charset="0"/>
              </a:rPr>
              <a:t>Patient safety and quality.</a:t>
            </a:r>
            <a:r>
              <a:rPr lang="en-US" sz="3300" dirty="0" smtClean="0">
                <a:latin typeface="Arial" pitchFamily="34" charset="0"/>
                <a:ea typeface="Times New Roman"/>
                <a:cs typeface="Arial" pitchFamily="34" charset="0"/>
              </a:rPr>
              <a:t> Bedside shift report is an opportunity to make sure there is effective communication between patients and families and nursing staff. One study found that more than 70 percent of adverse events are caused by breakdowns in communication among caregivers and between caregivers and patients.</a:t>
            </a:r>
            <a:r>
              <a:rPr lang="en-US" sz="3300" baseline="30000" dirty="0" smtClean="0">
                <a:latin typeface="Arial" pitchFamily="34" charset="0"/>
                <a:ea typeface="Times New Roman"/>
                <a:cs typeface="Arial" pitchFamily="34" charset="0"/>
              </a:rPr>
              <a:t>1</a:t>
            </a:r>
            <a:r>
              <a:rPr lang="en-US" sz="3300" dirty="0" smtClean="0">
                <a:latin typeface="Arial" pitchFamily="34" charset="0"/>
                <a:ea typeface="Times New Roman"/>
                <a:cs typeface="Arial" pitchFamily="34" charset="0"/>
              </a:rPr>
              <a:t> Studies have shown that bedside shift report improves patient safety and service delivery.</a:t>
            </a:r>
            <a:r>
              <a:rPr lang="en-US" sz="3300" baseline="30000" dirty="0" smtClean="0">
                <a:latin typeface="Arial" pitchFamily="34" charset="0"/>
                <a:ea typeface="Times New Roman"/>
                <a:cs typeface="Arial" pitchFamily="34" charset="0"/>
              </a:rPr>
              <a:t>2,3</a:t>
            </a:r>
            <a:r>
              <a:rPr lang="en-US" sz="3300" dirty="0" smtClean="0">
                <a:latin typeface="Arial" pitchFamily="34" charset="0"/>
                <a:ea typeface="Times New Roman"/>
                <a:cs typeface="Arial" pitchFamily="34" charset="0"/>
              </a:rPr>
              <a:t> For example, one study showed a decrease in patient falls during change of shift, dropping from one to two patient falls per month to one patient fall in six months.</a:t>
            </a:r>
            <a:r>
              <a:rPr lang="en-US" sz="3300" baseline="30000" dirty="0" smtClean="0">
                <a:latin typeface="Arial" pitchFamily="34" charset="0"/>
                <a:ea typeface="Times New Roman"/>
                <a:cs typeface="Arial" pitchFamily="34" charset="0"/>
              </a:rPr>
              <a:t>4</a:t>
            </a:r>
            <a:r>
              <a:rPr lang="en-US" sz="3300" dirty="0" smtClean="0">
                <a:latin typeface="Arial" pitchFamily="34" charset="0"/>
                <a:ea typeface="Times New Roman"/>
                <a:cs typeface="Arial" pitchFamily="34" charset="0"/>
              </a:rPr>
              <a:t> </a:t>
            </a:r>
          </a:p>
          <a:p>
            <a:pPr>
              <a:lnSpc>
                <a:spcPct val="120000"/>
              </a:lnSpc>
            </a:pPr>
            <a:endParaRPr lang="en-US" sz="3300" dirty="0" smtClean="0">
              <a:latin typeface="Arial" pitchFamily="34" charset="0"/>
              <a:ea typeface="Times New Roman"/>
              <a:cs typeface="Arial" pitchFamily="34" charset="0"/>
            </a:endParaRPr>
          </a:p>
          <a:p>
            <a:pPr>
              <a:lnSpc>
                <a:spcPct val="120000"/>
              </a:lnSpc>
            </a:pPr>
            <a:r>
              <a:rPr lang="en-US" sz="3300" dirty="0" smtClean="0">
                <a:latin typeface="Arial" pitchFamily="34" charset="0"/>
                <a:ea typeface="Times New Roman"/>
                <a:cs typeface="Arial" pitchFamily="34" charset="0"/>
              </a:rPr>
              <a:t>Improved communication during shift report can help catch potential medical errors in blood incompatibility, catheter-associated urinary tract infections, and air embolism, all of which are on the Centers for Medicare and Medicaid Services’ (CMS) list of hospital-acquired complications “never events.”</a:t>
            </a:r>
          </a:p>
          <a:p>
            <a:pPr>
              <a:lnSpc>
                <a:spcPct val="120000"/>
              </a:lnSpc>
            </a:pPr>
            <a:endParaRPr lang="en-US" sz="3300" b="1" dirty="0" smtClean="0">
              <a:latin typeface="Arial" pitchFamily="34" charset="0"/>
              <a:ea typeface="Times New Roman"/>
              <a:cs typeface="Arial" pitchFamily="34" charset="0"/>
            </a:endParaRPr>
          </a:p>
          <a:p>
            <a:pPr>
              <a:lnSpc>
                <a:spcPct val="120000"/>
              </a:lnSpc>
              <a:buFont typeface="Arial" pitchFamily="34" charset="0"/>
              <a:buChar char="•"/>
            </a:pPr>
            <a:r>
              <a:rPr lang="en-US" sz="3300" b="1" dirty="0" smtClean="0">
                <a:latin typeface="Arial" pitchFamily="34" charset="0"/>
                <a:ea typeface="Times New Roman"/>
                <a:cs typeface="Arial" pitchFamily="34" charset="0"/>
              </a:rPr>
              <a:t>Patient experience of care.</a:t>
            </a:r>
            <a:r>
              <a:rPr lang="en-US" sz="3300" dirty="0" smtClean="0">
                <a:latin typeface="Arial" pitchFamily="34" charset="0"/>
                <a:ea typeface="Times New Roman"/>
                <a:cs typeface="Arial" pitchFamily="34" charset="0"/>
              </a:rPr>
              <a:t> After implementing bedside shift report, hospitals reported an increase in patient satisfaction scores and improvements in the nurse-patient relationship.</a:t>
            </a:r>
            <a:r>
              <a:rPr lang="en-US" sz="3300" baseline="30000" dirty="0" smtClean="0">
                <a:latin typeface="Arial" pitchFamily="34" charset="0"/>
                <a:ea typeface="Times New Roman"/>
                <a:cs typeface="Arial" pitchFamily="34" charset="0"/>
              </a:rPr>
              <a:t>5,6</a:t>
            </a:r>
            <a:r>
              <a:rPr lang="en-US" sz="3300" dirty="0" smtClean="0">
                <a:latin typeface="Arial" pitchFamily="34" charset="0"/>
                <a:ea typeface="Times New Roman"/>
                <a:cs typeface="Arial" pitchFamily="34" charset="0"/>
              </a:rPr>
              <a:t> Also, one study noted a sharp decline in the average number of call lights on by the end of shift change.</a:t>
            </a:r>
            <a:r>
              <a:rPr lang="en-US" sz="3300" baseline="30000" dirty="0" smtClean="0">
                <a:latin typeface="Arial" pitchFamily="34" charset="0"/>
                <a:ea typeface="Times New Roman"/>
                <a:cs typeface="Arial" pitchFamily="34" charset="0"/>
              </a:rPr>
              <a:t>4</a:t>
            </a:r>
            <a:endParaRPr lang="en-US" sz="3300" dirty="0" smtClean="0">
              <a:latin typeface="Arial" pitchFamily="34" charset="0"/>
              <a:ea typeface="Times New Roman"/>
              <a:cs typeface="Arial" pitchFamily="34" charset="0"/>
            </a:endParaRPr>
          </a:p>
          <a:p>
            <a:pPr>
              <a:lnSpc>
                <a:spcPct val="120000"/>
              </a:lnSpc>
            </a:pPr>
            <a:endParaRPr lang="en-US" sz="3300" b="1" dirty="0" smtClean="0">
              <a:latin typeface="Arial" pitchFamily="34" charset="0"/>
              <a:ea typeface="Times New Roman"/>
              <a:cs typeface="Arial" pitchFamily="34" charset="0"/>
            </a:endParaRPr>
          </a:p>
          <a:p>
            <a:pPr>
              <a:lnSpc>
                <a:spcPct val="120000"/>
              </a:lnSpc>
              <a:buFont typeface="Arial" pitchFamily="34" charset="0"/>
              <a:buChar char="•"/>
            </a:pPr>
            <a:r>
              <a:rPr lang="en-US" sz="3300" b="1" dirty="0" smtClean="0">
                <a:latin typeface="Arial" pitchFamily="34" charset="0"/>
                <a:ea typeface="Times New Roman"/>
                <a:cs typeface="Arial" pitchFamily="34" charset="0"/>
              </a:rPr>
              <a:t>Time management and accountability between nurses</a:t>
            </a:r>
            <a:r>
              <a:rPr lang="en-US" sz="3300" dirty="0" smtClean="0">
                <a:latin typeface="Arial" pitchFamily="34" charset="0"/>
                <a:ea typeface="Times New Roman"/>
                <a:cs typeface="Arial" pitchFamily="34" charset="0"/>
              </a:rPr>
              <a:t>.</a:t>
            </a:r>
            <a:r>
              <a:rPr lang="en-US" sz="3300" b="1" dirty="0" smtClean="0">
                <a:latin typeface="Arial" pitchFamily="34" charset="0"/>
                <a:ea typeface="Times New Roman"/>
                <a:cs typeface="Arial" pitchFamily="34" charset="0"/>
              </a:rPr>
              <a:t> </a:t>
            </a:r>
            <a:r>
              <a:rPr lang="en-US" sz="3300" dirty="0" smtClean="0">
                <a:latin typeface="Arial" pitchFamily="34" charset="0"/>
                <a:ea typeface="Times New Roman"/>
                <a:cs typeface="Arial" pitchFamily="34" charset="0"/>
              </a:rPr>
              <a:t>After implementing bedside shift report, nurses have reported better ability to prioritize their work or cases during their shift and an overall decrease in staff time.</a:t>
            </a:r>
            <a:r>
              <a:rPr lang="en-US" sz="3300" baseline="30000" dirty="0" smtClean="0">
                <a:latin typeface="Arial" pitchFamily="34" charset="0"/>
                <a:ea typeface="Times New Roman"/>
                <a:cs typeface="Arial" pitchFamily="34" charset="0"/>
              </a:rPr>
              <a:t>4,6</a:t>
            </a:r>
            <a:r>
              <a:rPr lang="en-US" sz="3300" dirty="0" smtClean="0">
                <a:latin typeface="Arial" pitchFamily="34" charset="0"/>
                <a:ea typeface="Times New Roman"/>
                <a:cs typeface="Arial" pitchFamily="34" charset="0"/>
              </a:rPr>
              <a:t> One study noted a decrease in overshift time by 100 hours in the first two pay periods on a 32-bed general surgical unit.</a:t>
            </a:r>
            <a:r>
              <a:rPr lang="en-US" sz="3300" baseline="30000" dirty="0" smtClean="0">
                <a:latin typeface="Arial" pitchFamily="34" charset="0"/>
                <a:ea typeface="Times New Roman"/>
                <a:cs typeface="Arial" pitchFamily="34" charset="0"/>
              </a:rPr>
              <a:t>6</a:t>
            </a:r>
            <a:r>
              <a:rPr lang="en-US" sz="3300" dirty="0" smtClean="0">
                <a:latin typeface="Arial" pitchFamily="34" charset="0"/>
                <a:ea typeface="Times New Roman"/>
                <a:cs typeface="Arial" pitchFamily="34" charset="0"/>
              </a:rPr>
              <a:t> In another study on a 34-bed progressive care unit, a 2-month review of overtime data demonstrated an $8,000 reduction directly associated with the decrease in time for shift report.</a:t>
            </a:r>
            <a:r>
              <a:rPr lang="en-US" sz="3300" baseline="30000" dirty="0" smtClean="0">
                <a:latin typeface="Arial" pitchFamily="34" charset="0"/>
                <a:ea typeface="Times New Roman"/>
                <a:cs typeface="Arial" pitchFamily="34" charset="0"/>
              </a:rPr>
              <a:t>4</a:t>
            </a:r>
            <a:endParaRPr lang="en-US" sz="3300" dirty="0" smtClean="0">
              <a:latin typeface="Arial" pitchFamily="34" charset="0"/>
              <a:ea typeface="Times New Roman"/>
              <a:cs typeface="Arial" pitchFamily="34" charset="0"/>
            </a:endParaRPr>
          </a:p>
          <a:p>
            <a:pPr>
              <a:lnSpc>
                <a:spcPct val="120000"/>
              </a:lnSpc>
            </a:pPr>
            <a:r>
              <a:rPr lang="en-US" sz="3300" dirty="0" smtClean="0">
                <a:latin typeface="Arial" pitchFamily="34" charset="0"/>
                <a:ea typeface="Times New Roman"/>
                <a:cs typeface="Arial" pitchFamily="34" charset="0"/>
              </a:rPr>
              <a:t> </a:t>
            </a:r>
          </a:p>
          <a:p>
            <a:pPr>
              <a:lnSpc>
                <a:spcPct val="120000"/>
              </a:lnSpc>
            </a:pPr>
            <a:r>
              <a:rPr lang="en-US" sz="3300" dirty="0" smtClean="0">
                <a:latin typeface="Arial" pitchFamily="34" charset="0"/>
                <a:ea typeface="Times New Roman"/>
                <a:cs typeface="Arial" pitchFamily="34" charset="0"/>
              </a:rPr>
              <a:t>[</a:t>
            </a:r>
            <a:r>
              <a:rPr lang="en-US" sz="3300" i="1" dirty="0" smtClean="0">
                <a:latin typeface="Arial" pitchFamily="34" charset="0"/>
                <a:ea typeface="Times New Roman"/>
                <a:cs typeface="Arial" pitchFamily="34" charset="0"/>
              </a:rPr>
              <a:t>Include hospital specific goals or data</a:t>
            </a:r>
            <a:r>
              <a:rPr lang="en-US" sz="3300" dirty="0" smtClean="0">
                <a:latin typeface="Arial" pitchFamily="34" charset="0"/>
                <a:ea typeface="Times New Roman"/>
                <a:cs typeface="Arial" pitchFamily="34" charset="0"/>
              </a:rPr>
              <a:t>]</a:t>
            </a:r>
          </a:p>
          <a:p>
            <a:pPr>
              <a:lnSpc>
                <a:spcPct val="120000"/>
              </a:lnSpc>
            </a:pPr>
            <a:endParaRPr lang="en-US" sz="1800" dirty="0" smtClean="0">
              <a:latin typeface="Arial" pitchFamily="34" charset="0"/>
              <a:ea typeface="Times New Roman"/>
              <a:cs typeface="Arial" pitchFamily="34" charset="0"/>
            </a:endParaRPr>
          </a:p>
          <a:p>
            <a:r>
              <a:rPr lang="en-US" sz="1200" b="1" kern="1200" dirty="0" smtClean="0">
                <a:solidFill>
                  <a:schemeClr val="tx1"/>
                </a:solidFill>
                <a:effectLst/>
                <a:latin typeface="+mn-lt"/>
                <a:ea typeface="+mn-ea"/>
                <a:cs typeface="+mn-cs"/>
              </a:rPr>
              <a:t>References</a:t>
            </a:r>
            <a:endParaRPr lang="en-US" sz="1800" dirty="0" smtClean="0">
              <a:effectLst/>
            </a:endParaRPr>
          </a:p>
          <a:p>
            <a:pPr marL="228600" lvl="0" indent="-228600">
              <a:buFont typeface="+mj-lt"/>
              <a:buAutoNum type="arabicPeriod"/>
            </a:pPr>
            <a:r>
              <a:rPr lang="en-US" sz="1200" kern="1200" dirty="0" smtClean="0">
                <a:solidFill>
                  <a:schemeClr val="tx1"/>
                </a:solidFill>
                <a:effectLst/>
                <a:latin typeface="+mn-lt"/>
                <a:ea typeface="+mn-ea"/>
                <a:cs typeface="+mn-cs"/>
              </a:rPr>
              <a:t>Sentinel event root cause and trend data. Improving America’s hospitals: the Joint Commission’s annual report on quality and safety; 2007. Available at </a:t>
            </a:r>
            <a:r>
              <a:rPr lang="en-US" sz="1200" u="sng" kern="1200" dirty="0" smtClean="0">
                <a:solidFill>
                  <a:schemeClr val="tx1"/>
                </a:solidFill>
                <a:effectLst/>
                <a:latin typeface="+mn-lt"/>
                <a:ea typeface="+mn-ea"/>
                <a:cs typeface="+mn-cs"/>
                <a:hlinkClick r:id="rId3"/>
              </a:rPr>
              <a:t>http://www.jointcommission.org/assets/1/6/2007_Annual_Report.pdf</a:t>
            </a:r>
            <a:r>
              <a:rPr lang="en-US" sz="1200" kern="1200" dirty="0" smtClean="0">
                <a:solidFill>
                  <a:schemeClr val="tx1"/>
                </a:solidFill>
                <a:effectLst/>
                <a:latin typeface="+mn-lt"/>
                <a:ea typeface="+mn-ea"/>
                <a:cs typeface="+mn-cs"/>
              </a:rPr>
              <a:t>. Accessed July 23, 2010. </a:t>
            </a:r>
            <a:endParaRPr lang="en-US" sz="18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err="1" smtClean="0">
                <a:solidFill>
                  <a:schemeClr val="tx1"/>
                </a:solidFill>
                <a:effectLst/>
                <a:latin typeface="+mn-lt"/>
                <a:ea typeface="+mn-ea"/>
                <a:cs typeface="+mn-cs"/>
              </a:rPr>
              <a:t>Chaboyer</a:t>
            </a:r>
            <a:r>
              <a:rPr lang="en-US" sz="1200" kern="1200" dirty="0" smtClean="0">
                <a:solidFill>
                  <a:schemeClr val="tx1"/>
                </a:solidFill>
                <a:effectLst/>
                <a:latin typeface="+mn-lt"/>
                <a:ea typeface="+mn-ea"/>
                <a:cs typeface="+mn-cs"/>
              </a:rPr>
              <a:t> W, McMurray A, Wallis M. Bedside nursing handover: a case study. </a:t>
            </a:r>
            <a:r>
              <a:rPr lang="en-US" sz="1200" kern="1200" dirty="0" err="1" smtClean="0">
                <a:solidFill>
                  <a:schemeClr val="tx1"/>
                </a:solidFill>
                <a:effectLst/>
                <a:latin typeface="+mn-lt"/>
                <a:ea typeface="+mn-ea"/>
                <a:cs typeface="+mn-cs"/>
              </a:rPr>
              <a:t>Int</a:t>
            </a:r>
            <a:r>
              <a:rPr lang="en-US" sz="1200" kern="1200" dirty="0" smtClean="0">
                <a:solidFill>
                  <a:schemeClr val="tx1"/>
                </a:solidFill>
                <a:effectLst/>
                <a:latin typeface="+mn-lt"/>
                <a:ea typeface="+mn-ea"/>
                <a:cs typeface="+mn-cs"/>
              </a:rPr>
              <a:t> J </a:t>
            </a:r>
            <a:r>
              <a:rPr lang="en-US" sz="1200" kern="1200" dirty="0" err="1" smtClean="0">
                <a:solidFill>
                  <a:schemeClr val="tx1"/>
                </a:solidFill>
                <a:effectLst/>
                <a:latin typeface="+mn-lt"/>
                <a:ea typeface="+mn-ea"/>
                <a:cs typeface="+mn-cs"/>
              </a:rPr>
              <a:t>Nurs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Pract</a:t>
            </a:r>
            <a:r>
              <a:rPr lang="en-US" sz="1200" kern="1200" dirty="0" smtClean="0">
                <a:solidFill>
                  <a:schemeClr val="tx1"/>
                </a:solidFill>
                <a:effectLst/>
                <a:latin typeface="+mn-lt"/>
                <a:ea typeface="+mn-ea"/>
                <a:cs typeface="+mn-cs"/>
              </a:rPr>
              <a:t> 2010;16(1):27–34.</a:t>
            </a:r>
            <a:endParaRPr lang="en-US" sz="18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err="1" smtClean="0">
                <a:solidFill>
                  <a:schemeClr val="tx1"/>
                </a:solidFill>
                <a:effectLst/>
                <a:latin typeface="+mn-lt"/>
                <a:ea typeface="+mn-ea"/>
                <a:cs typeface="+mn-cs"/>
              </a:rPr>
              <a:t>Chaboyer</a:t>
            </a:r>
            <a:r>
              <a:rPr lang="en-US" sz="1200" kern="1200" dirty="0" smtClean="0">
                <a:solidFill>
                  <a:schemeClr val="tx1"/>
                </a:solidFill>
                <a:effectLst/>
                <a:latin typeface="+mn-lt"/>
                <a:ea typeface="+mn-ea"/>
                <a:cs typeface="+mn-cs"/>
              </a:rPr>
              <a:t> W, McMurray A, Johnson J, et al. Bedside handover: quality improvement strategy to ‘transform care at the bedside.’ J </a:t>
            </a:r>
            <a:r>
              <a:rPr lang="en-US" sz="1200" kern="1200" dirty="0" err="1" smtClean="0">
                <a:solidFill>
                  <a:schemeClr val="tx1"/>
                </a:solidFill>
                <a:effectLst/>
                <a:latin typeface="+mn-lt"/>
                <a:ea typeface="+mn-ea"/>
                <a:cs typeface="+mn-cs"/>
              </a:rPr>
              <a:t>Nurs</a:t>
            </a:r>
            <a:r>
              <a:rPr lang="en-US" sz="1200" kern="1200" dirty="0" smtClean="0">
                <a:solidFill>
                  <a:schemeClr val="tx1"/>
                </a:solidFill>
                <a:effectLst/>
                <a:latin typeface="+mn-lt"/>
                <a:ea typeface="+mn-ea"/>
                <a:cs typeface="+mn-cs"/>
              </a:rPr>
              <a:t> Care </a:t>
            </a:r>
            <a:r>
              <a:rPr lang="en-US" sz="1200" kern="1200" dirty="0" err="1" smtClean="0">
                <a:solidFill>
                  <a:schemeClr val="tx1"/>
                </a:solidFill>
                <a:effectLst/>
                <a:latin typeface="+mn-lt"/>
                <a:ea typeface="+mn-ea"/>
                <a:cs typeface="+mn-cs"/>
              </a:rPr>
              <a:t>Qual</a:t>
            </a:r>
            <a:r>
              <a:rPr lang="en-US" sz="1200" kern="1200" dirty="0" smtClean="0">
                <a:solidFill>
                  <a:schemeClr val="tx1"/>
                </a:solidFill>
                <a:effectLst/>
                <a:latin typeface="+mn-lt"/>
                <a:ea typeface="+mn-ea"/>
                <a:cs typeface="+mn-cs"/>
              </a:rPr>
              <a:t> 2009;24(2):136–42.</a:t>
            </a:r>
            <a:endParaRPr lang="en-US" sz="18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err="1" smtClean="0">
                <a:solidFill>
                  <a:schemeClr val="tx1"/>
                </a:solidFill>
                <a:effectLst/>
                <a:latin typeface="+mn-lt"/>
                <a:ea typeface="+mn-ea"/>
                <a:cs typeface="+mn-cs"/>
              </a:rPr>
              <a:t>Athwal</a:t>
            </a:r>
            <a:r>
              <a:rPr lang="en-US" sz="1200" kern="1200" dirty="0" smtClean="0">
                <a:solidFill>
                  <a:schemeClr val="tx1"/>
                </a:solidFill>
                <a:effectLst/>
                <a:latin typeface="+mn-lt"/>
                <a:ea typeface="+mn-ea"/>
                <a:cs typeface="+mn-cs"/>
              </a:rPr>
              <a:t> P, Fields W, </a:t>
            </a:r>
            <a:r>
              <a:rPr lang="en-US" sz="1200" kern="1200" dirty="0" err="1" smtClean="0">
                <a:solidFill>
                  <a:schemeClr val="tx1"/>
                </a:solidFill>
                <a:effectLst/>
                <a:latin typeface="+mn-lt"/>
                <a:ea typeface="+mn-ea"/>
                <a:cs typeface="+mn-cs"/>
              </a:rPr>
              <a:t>Wagnell</a:t>
            </a:r>
            <a:r>
              <a:rPr lang="en-US" sz="1200" kern="1200" dirty="0" smtClean="0">
                <a:solidFill>
                  <a:schemeClr val="tx1"/>
                </a:solidFill>
                <a:effectLst/>
                <a:latin typeface="+mn-lt"/>
                <a:ea typeface="+mn-ea"/>
                <a:cs typeface="+mn-cs"/>
              </a:rPr>
              <a:t> E. Standardization of change-of-shift report. J </a:t>
            </a:r>
            <a:r>
              <a:rPr lang="en-US" sz="1200" kern="1200" dirty="0" err="1" smtClean="0">
                <a:solidFill>
                  <a:schemeClr val="tx1"/>
                </a:solidFill>
                <a:effectLst/>
                <a:latin typeface="+mn-lt"/>
                <a:ea typeface="+mn-ea"/>
                <a:cs typeface="+mn-cs"/>
              </a:rPr>
              <a:t>Nurs</a:t>
            </a:r>
            <a:r>
              <a:rPr lang="en-US" sz="1200" kern="1200" dirty="0" smtClean="0">
                <a:solidFill>
                  <a:schemeClr val="tx1"/>
                </a:solidFill>
                <a:effectLst/>
                <a:latin typeface="+mn-lt"/>
                <a:ea typeface="+mn-ea"/>
                <a:cs typeface="+mn-cs"/>
              </a:rPr>
              <a:t> Care </a:t>
            </a:r>
            <a:r>
              <a:rPr lang="en-US" sz="1200" kern="1200" dirty="0" err="1" smtClean="0">
                <a:solidFill>
                  <a:schemeClr val="tx1"/>
                </a:solidFill>
                <a:effectLst/>
                <a:latin typeface="+mn-lt"/>
                <a:ea typeface="+mn-ea"/>
                <a:cs typeface="+mn-cs"/>
              </a:rPr>
              <a:t>Qual</a:t>
            </a:r>
            <a:r>
              <a:rPr lang="en-US" sz="1200" kern="1200" dirty="0" smtClean="0">
                <a:solidFill>
                  <a:schemeClr val="tx1"/>
                </a:solidFill>
                <a:effectLst/>
                <a:latin typeface="+mn-lt"/>
                <a:ea typeface="+mn-ea"/>
                <a:cs typeface="+mn-cs"/>
              </a:rPr>
              <a:t> 2009;24(2):143–7.</a:t>
            </a:r>
            <a:endParaRPr lang="en-US" sz="18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Kelly M. Change from an office-based to a walk-around handover system. </a:t>
            </a:r>
            <a:r>
              <a:rPr lang="en-US" sz="1200" kern="1200" dirty="0" err="1" smtClean="0">
                <a:solidFill>
                  <a:schemeClr val="tx1"/>
                </a:solidFill>
                <a:effectLst/>
                <a:latin typeface="+mn-lt"/>
                <a:ea typeface="+mn-ea"/>
                <a:cs typeface="+mn-cs"/>
              </a:rPr>
              <a:t>Nurs</a:t>
            </a:r>
            <a:r>
              <a:rPr lang="en-US" sz="1200" kern="1200" dirty="0" smtClean="0">
                <a:solidFill>
                  <a:schemeClr val="tx1"/>
                </a:solidFill>
                <a:effectLst/>
                <a:latin typeface="+mn-lt"/>
                <a:ea typeface="+mn-ea"/>
                <a:cs typeface="+mn-cs"/>
              </a:rPr>
              <a:t> Times 2005;101(10):34–5.</a:t>
            </a:r>
            <a:endParaRPr lang="en-US" sz="18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Anderson CD, </a:t>
            </a:r>
            <a:r>
              <a:rPr lang="en-US" sz="1200" kern="1200" dirty="0" err="1" smtClean="0">
                <a:solidFill>
                  <a:schemeClr val="tx1"/>
                </a:solidFill>
                <a:effectLst/>
                <a:latin typeface="+mn-lt"/>
                <a:ea typeface="+mn-ea"/>
                <a:cs typeface="+mn-cs"/>
              </a:rPr>
              <a:t>Mangino</a:t>
            </a:r>
            <a:r>
              <a:rPr lang="en-US" sz="1200" kern="1200" dirty="0" smtClean="0">
                <a:solidFill>
                  <a:schemeClr val="tx1"/>
                </a:solidFill>
                <a:effectLst/>
                <a:latin typeface="+mn-lt"/>
                <a:ea typeface="+mn-ea"/>
                <a:cs typeface="+mn-cs"/>
              </a:rPr>
              <a:t> RR. Nurse shift report: who says you can’t talk in front of the patient? </a:t>
            </a:r>
            <a:r>
              <a:rPr lang="en-US" sz="1200" kern="1200" dirty="0" err="1" smtClean="0">
                <a:solidFill>
                  <a:schemeClr val="tx1"/>
                </a:solidFill>
                <a:effectLst/>
                <a:latin typeface="+mn-lt"/>
                <a:ea typeface="+mn-ea"/>
                <a:cs typeface="+mn-cs"/>
              </a:rPr>
              <a:t>Nurs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Adm</a:t>
            </a:r>
            <a:r>
              <a:rPr lang="en-US" sz="1200" kern="1200" dirty="0" smtClean="0">
                <a:solidFill>
                  <a:schemeClr val="tx1"/>
                </a:solidFill>
                <a:effectLst/>
                <a:latin typeface="+mn-lt"/>
                <a:ea typeface="+mn-ea"/>
                <a:cs typeface="+mn-cs"/>
              </a:rPr>
              <a:t> Q 2006;30(2):112–22.</a:t>
            </a:r>
            <a:r>
              <a:rPr lang="en-US" dirty="0" smtClean="0">
                <a:latin typeface="Times New Roman"/>
                <a:ea typeface="Times New Roman"/>
                <a:cs typeface="Times New Roman"/>
              </a:rPr>
              <a:t> </a:t>
            </a:r>
            <a:endParaRPr lang="en-US" sz="1100" dirty="0" smtClean="0">
              <a:latin typeface="Corbel"/>
              <a:ea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fld id="{3FD8467A-F093-4DCA-A111-21C684D846B8}"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defTabSz="933237">
              <a:tabLst>
                <a:tab pos="698843" algn="l"/>
              </a:tabLst>
              <a:defRPr/>
            </a:pPr>
            <a:r>
              <a:rPr lang="en-US" sz="1000" i="0" dirty="0" smtClean="0">
                <a:latin typeface="Arial" charset="0"/>
                <a:ea typeface="ＭＳ Ｐゴシック" pitchFamily="34" charset="-128"/>
              </a:rPr>
              <a:t>We are interested in focusing on Strategy 4: Working With Patients and Families at the Bedside: Care Transitions from Hospital to Home: IDEAL Discharge Planning.</a:t>
            </a:r>
          </a:p>
          <a:p>
            <a:pPr defTabSz="933237">
              <a:tabLst>
                <a:tab pos="698843" algn="l"/>
              </a:tabLst>
              <a:defRPr/>
            </a:pPr>
            <a:endParaRPr lang="en-US" sz="1000" i="0" dirty="0" smtClean="0">
              <a:latin typeface="Arial" charset="0"/>
              <a:ea typeface="ＭＳ Ｐゴシック" pitchFamily="34" charset="-128"/>
            </a:endParaRPr>
          </a:p>
          <a:p>
            <a:pPr defTabSz="933237">
              <a:tabLst>
                <a:tab pos="698843" algn="l"/>
              </a:tabLst>
              <a:defRPr/>
            </a:pPr>
            <a:r>
              <a:rPr lang="en-US" sz="1000" i="0" dirty="0" smtClean="0">
                <a:latin typeface="Arial" charset="0"/>
                <a:ea typeface="ＭＳ Ｐゴシック" pitchFamily="34" charset="-128"/>
              </a:rPr>
              <a:t>Nearly 20 percent of patients experience an adverse event within 30 days of discharge.</a:t>
            </a:r>
            <a:r>
              <a:rPr lang="en-US" sz="1000" i="0" baseline="30000" dirty="0" smtClean="0">
                <a:latin typeface="Arial" charset="0"/>
                <a:ea typeface="ＭＳ Ｐゴシック" pitchFamily="34" charset="-128"/>
              </a:rPr>
              <a:t>1,2</a:t>
            </a:r>
            <a:r>
              <a:rPr lang="en-US" sz="1000" i="0" dirty="0" smtClean="0">
                <a:latin typeface="Arial" charset="0"/>
                <a:ea typeface="ＭＳ Ｐゴシック" pitchFamily="34" charset="-128"/>
              </a:rPr>
              <a:t> Research shows that nearly three-quarters of these events could have been prevented or ameliorated.</a:t>
            </a:r>
            <a:r>
              <a:rPr lang="en-US" sz="1000" i="0" baseline="30000" dirty="0" smtClean="0">
                <a:latin typeface="Arial" charset="0"/>
                <a:ea typeface="ＭＳ Ｐゴシック" pitchFamily="34" charset="-128"/>
              </a:rPr>
              <a:t>1</a:t>
            </a:r>
          </a:p>
          <a:p>
            <a:pPr defTabSz="933237">
              <a:tabLst>
                <a:tab pos="698843" algn="l"/>
              </a:tabLst>
              <a:defRPr/>
            </a:pPr>
            <a:endParaRPr lang="en-US" sz="1000" i="0" dirty="0" smtClean="0">
              <a:latin typeface="Arial" charset="0"/>
              <a:ea typeface="ＭＳ Ｐゴシック" pitchFamily="34" charset="-128"/>
            </a:endParaRPr>
          </a:p>
          <a:p>
            <a:pPr defTabSz="933237">
              <a:tabLst>
                <a:tab pos="698843" algn="l"/>
              </a:tabLst>
              <a:defRPr/>
            </a:pPr>
            <a:r>
              <a:rPr lang="en-US" sz="1000" i="0" dirty="0" smtClean="0">
                <a:latin typeface="Arial" charset="0"/>
                <a:ea typeface="ＭＳ Ｐゴシック" pitchFamily="34" charset="-128"/>
              </a:rPr>
              <a:t>Common post-discharge complications include adverse drug events, healthcare-associated infections, and procedural complications.  Many of these complications can be attributed to discharge planning problems, including medication changes before and after discharge; inadequate preparation for patient and family related to medications, danger signs, or lifestyle changes; a disconnect between clinician information-giving and patient understanding; and discontinuity between inpatient and outpatient providers.</a:t>
            </a:r>
            <a:r>
              <a:rPr lang="en-US" sz="1000" i="0" baseline="30000" dirty="0" smtClean="0">
                <a:latin typeface="Arial" charset="0"/>
                <a:ea typeface="ＭＳ Ｐゴシック" pitchFamily="34" charset="-128"/>
              </a:rPr>
              <a:t>3-5</a:t>
            </a:r>
          </a:p>
          <a:p>
            <a:pPr defTabSz="933237">
              <a:tabLst>
                <a:tab pos="698843" algn="l"/>
              </a:tabLst>
              <a:defRPr/>
            </a:pPr>
            <a:endParaRPr lang="en-US" sz="1000" i="0" dirty="0" smtClean="0">
              <a:latin typeface="Arial" charset="0"/>
              <a:ea typeface="ＭＳ Ｐゴシック" pitchFamily="34" charset="-128"/>
            </a:endParaRPr>
          </a:p>
          <a:p>
            <a:pPr defTabSz="933237">
              <a:tabLst>
                <a:tab pos="698843" algn="l"/>
              </a:tabLst>
              <a:defRPr/>
            </a:pPr>
            <a:r>
              <a:rPr lang="en-US" sz="1000" i="0" dirty="0" smtClean="0">
                <a:latin typeface="Arial" charset="0"/>
                <a:ea typeface="ＭＳ Ｐゴシック" pitchFamily="34" charset="-128"/>
              </a:rPr>
              <a:t>Involving patients and families in discharge planning can help improve patient outcomes, such as reducing unplanned readmissions and increasing </a:t>
            </a:r>
            <a:r>
              <a:rPr lang="en-US" sz="1000" i="0" smtClean="0">
                <a:latin typeface="Arial" charset="0"/>
                <a:ea typeface="ＭＳ Ｐゴシック" pitchFamily="34" charset="-128"/>
              </a:rPr>
              <a:t>patient satisfaction.</a:t>
            </a:r>
            <a:r>
              <a:rPr lang="en-US" sz="1000" i="0" baseline="30000" smtClean="0">
                <a:latin typeface="Arial" charset="0"/>
                <a:ea typeface="ＭＳ Ｐゴシック" pitchFamily="34" charset="-128"/>
              </a:rPr>
              <a:t>6-7</a:t>
            </a:r>
          </a:p>
          <a:p>
            <a:pPr defTabSz="933237">
              <a:tabLst>
                <a:tab pos="698843" algn="l"/>
              </a:tabLst>
              <a:defRPr/>
            </a:pPr>
            <a:endParaRPr lang="en-US" sz="1000" i="0" baseline="30000" dirty="0" smtClean="0">
              <a:latin typeface="Arial" charset="0"/>
              <a:ea typeface="ＭＳ Ｐゴシック" pitchFamily="34" charset="-128"/>
            </a:endParaRPr>
          </a:p>
          <a:p>
            <a:pPr defTabSz="933237">
              <a:tabLst>
                <a:tab pos="698843" algn="l"/>
              </a:tabLst>
              <a:defRPr/>
            </a:pPr>
            <a:r>
              <a:rPr lang="en-US" sz="1000" i="0" dirty="0" smtClean="0">
                <a:latin typeface="Arial" charset="0"/>
                <a:ea typeface="ＭＳ Ｐゴシック" pitchFamily="34" charset="-128"/>
              </a:rPr>
              <a:t>References</a:t>
            </a:r>
          </a:p>
          <a:p>
            <a:pPr marL="228600" indent="-228600" defTabSz="933237">
              <a:buFont typeface="+mj-lt"/>
              <a:buAutoNum type="arabicPeriod"/>
              <a:tabLst>
                <a:tab pos="698843" algn="l"/>
              </a:tabLst>
              <a:defRPr/>
            </a:pPr>
            <a:r>
              <a:rPr lang="en-US" sz="1000" i="0" dirty="0" smtClean="0">
                <a:latin typeface="Arial" charset="0"/>
                <a:ea typeface="ＭＳ Ｐゴシック" pitchFamily="34" charset="-128"/>
              </a:rPr>
              <a:t>Forster AJ, </a:t>
            </a:r>
            <a:r>
              <a:rPr lang="en-US" sz="1000" i="0" dirty="0" err="1" smtClean="0">
                <a:latin typeface="Arial" charset="0"/>
                <a:ea typeface="ＭＳ Ｐゴシック" pitchFamily="34" charset="-128"/>
              </a:rPr>
              <a:t>Murff</a:t>
            </a:r>
            <a:r>
              <a:rPr lang="en-US" sz="1000" i="0" dirty="0" smtClean="0">
                <a:latin typeface="Arial" charset="0"/>
                <a:ea typeface="ＭＳ Ｐゴシック" pitchFamily="34" charset="-128"/>
              </a:rPr>
              <a:t> HJ, Peterson JF, et al. The incidence and severity of adverse events affecting patients after discharge from the hospital. Ann Intern Med 2003;138(3):161–7.</a:t>
            </a:r>
          </a:p>
          <a:p>
            <a:pPr marL="228600" indent="-228600" defTabSz="933237">
              <a:buFont typeface="+mj-lt"/>
              <a:buAutoNum type="arabicPeriod"/>
              <a:tabLst>
                <a:tab pos="698843" algn="l"/>
              </a:tabLst>
              <a:defRPr/>
            </a:pPr>
            <a:r>
              <a:rPr lang="en-US" sz="1000" i="0" dirty="0" smtClean="0">
                <a:latin typeface="Arial" charset="0"/>
                <a:ea typeface="ＭＳ Ｐゴシック" pitchFamily="34" charset="-128"/>
              </a:rPr>
              <a:t>Jencks SF, Williams MV, Coleman EA. </a:t>
            </a:r>
            <a:r>
              <a:rPr lang="en-US" sz="1000" i="0" dirty="0" err="1" smtClean="0">
                <a:latin typeface="Arial" charset="0"/>
                <a:ea typeface="ＭＳ Ｐゴシック" pitchFamily="34" charset="-128"/>
              </a:rPr>
              <a:t>Rehospitalizations</a:t>
            </a:r>
            <a:r>
              <a:rPr lang="en-US" sz="1000" i="0" dirty="0" smtClean="0">
                <a:latin typeface="Arial" charset="0"/>
                <a:ea typeface="ＭＳ Ｐゴシック" pitchFamily="34" charset="-128"/>
              </a:rPr>
              <a:t> among patients in the Medicare fee-for-service program. N </a:t>
            </a:r>
            <a:r>
              <a:rPr lang="en-US" sz="1000" i="0" dirty="0" err="1" smtClean="0">
                <a:latin typeface="Arial" charset="0"/>
                <a:ea typeface="ＭＳ Ｐゴシック" pitchFamily="34" charset="-128"/>
              </a:rPr>
              <a:t>Engl</a:t>
            </a:r>
            <a:r>
              <a:rPr lang="en-US" sz="1000" i="0" dirty="0" smtClean="0">
                <a:latin typeface="Arial" charset="0"/>
                <a:ea typeface="ＭＳ Ｐゴシック" pitchFamily="34" charset="-128"/>
              </a:rPr>
              <a:t> J Med 2009;360(14):1418–28.</a:t>
            </a:r>
          </a:p>
          <a:p>
            <a:pPr marL="228600" indent="-228600" defTabSz="933237">
              <a:buFont typeface="+mj-lt"/>
              <a:buAutoNum type="arabicPeriod"/>
              <a:tabLst>
                <a:tab pos="698843" algn="l"/>
              </a:tabLst>
              <a:defRPr/>
            </a:pPr>
            <a:r>
              <a:rPr lang="en-US" sz="1000" i="0" dirty="0" err="1" smtClean="0">
                <a:latin typeface="Arial" charset="0"/>
                <a:ea typeface="ＭＳ Ｐゴシック" pitchFamily="34" charset="-128"/>
              </a:rPr>
              <a:t>Kripalani</a:t>
            </a:r>
            <a:r>
              <a:rPr lang="en-US" sz="1000" i="0" dirty="0" smtClean="0">
                <a:latin typeface="Arial" charset="0"/>
                <a:ea typeface="ＭＳ Ｐゴシック" pitchFamily="34" charset="-128"/>
              </a:rPr>
              <a:t> S, Jackson AT, </a:t>
            </a:r>
            <a:r>
              <a:rPr lang="en-US" sz="1000" i="0" dirty="0" err="1" smtClean="0">
                <a:latin typeface="Arial" charset="0"/>
                <a:ea typeface="ＭＳ Ｐゴシック" pitchFamily="34" charset="-128"/>
              </a:rPr>
              <a:t>Schnipper</a:t>
            </a:r>
            <a:r>
              <a:rPr lang="en-US" sz="1000" i="0" dirty="0" smtClean="0">
                <a:latin typeface="Arial" charset="0"/>
                <a:ea typeface="ＭＳ Ｐゴシック" pitchFamily="34" charset="-128"/>
              </a:rPr>
              <a:t> JL, et al. Promoting effective transitions of care at hospital discharge: a review of key issues for hospitalists. J </a:t>
            </a:r>
            <a:r>
              <a:rPr lang="en-US" sz="1000" i="0" dirty="0" err="1" smtClean="0">
                <a:latin typeface="Arial" charset="0"/>
                <a:ea typeface="ＭＳ Ｐゴシック" pitchFamily="34" charset="-128"/>
              </a:rPr>
              <a:t>Hosp</a:t>
            </a:r>
            <a:r>
              <a:rPr lang="en-US" sz="1000" i="0" dirty="0" smtClean="0">
                <a:latin typeface="Arial" charset="0"/>
                <a:ea typeface="ＭＳ Ｐゴシック" pitchFamily="34" charset="-128"/>
              </a:rPr>
              <a:t> Med 2007;2(5):314–23.</a:t>
            </a:r>
          </a:p>
          <a:p>
            <a:pPr marL="228600" indent="-228600" defTabSz="933237">
              <a:buFont typeface="+mj-lt"/>
              <a:buAutoNum type="arabicPeriod"/>
              <a:tabLst>
                <a:tab pos="698843" algn="l"/>
              </a:tabLst>
              <a:defRPr/>
            </a:pPr>
            <a:r>
              <a:rPr lang="en-US" sz="1000" i="0" dirty="0" err="1" smtClean="0">
                <a:latin typeface="Arial" charset="0"/>
                <a:ea typeface="ＭＳ Ｐゴシック" pitchFamily="34" charset="-128"/>
              </a:rPr>
              <a:t>Popejoy</a:t>
            </a:r>
            <a:r>
              <a:rPr lang="en-US" sz="1000" i="0" dirty="0" smtClean="0">
                <a:latin typeface="Arial" charset="0"/>
                <a:ea typeface="ＭＳ Ｐゴシック" pitchFamily="34" charset="-128"/>
              </a:rPr>
              <a:t> LL, Moylan K, </a:t>
            </a:r>
            <a:r>
              <a:rPr lang="en-US" sz="1000" i="0" dirty="0" err="1" smtClean="0">
                <a:latin typeface="Arial" charset="0"/>
                <a:ea typeface="ＭＳ Ｐゴシック" pitchFamily="34" charset="-128"/>
              </a:rPr>
              <a:t>Galambos</a:t>
            </a:r>
            <a:r>
              <a:rPr lang="en-US" sz="1000" i="0" dirty="0" smtClean="0">
                <a:latin typeface="Arial" charset="0"/>
                <a:ea typeface="ＭＳ Ｐゴシック" pitchFamily="34" charset="-128"/>
              </a:rPr>
              <a:t> C. A review of discharge planning research of older adults 1990-2008. West J </a:t>
            </a:r>
            <a:r>
              <a:rPr lang="en-US" sz="1000" i="0" dirty="0" err="1" smtClean="0">
                <a:latin typeface="Arial" charset="0"/>
                <a:ea typeface="ＭＳ Ｐゴシック" pitchFamily="34" charset="-128"/>
              </a:rPr>
              <a:t>Nurs</a:t>
            </a:r>
            <a:r>
              <a:rPr lang="en-US" sz="1000" i="0" dirty="0" smtClean="0">
                <a:latin typeface="Arial" charset="0"/>
                <a:ea typeface="ＭＳ Ｐゴシック" pitchFamily="34" charset="-128"/>
              </a:rPr>
              <a:t> Res 2009;31(7):923–47.</a:t>
            </a:r>
          </a:p>
          <a:p>
            <a:pPr marL="228600" indent="-228600" defTabSz="933237">
              <a:buFont typeface="+mj-lt"/>
              <a:buAutoNum type="arabicPeriod"/>
              <a:tabLst>
                <a:tab pos="698843" algn="l"/>
              </a:tabLst>
              <a:defRPr/>
            </a:pPr>
            <a:r>
              <a:rPr lang="en-US" sz="1000" i="0" dirty="0" smtClean="0">
                <a:latin typeface="Arial" charset="0"/>
                <a:ea typeface="ＭＳ Ｐゴシック" pitchFamily="34" charset="-128"/>
              </a:rPr>
              <a:t>Anthony MK, Hudson-Barr D. A patient-centered model of care for hospital discharge. </a:t>
            </a:r>
            <a:r>
              <a:rPr lang="en-US" sz="1000" i="0" dirty="0" err="1" smtClean="0">
                <a:latin typeface="Arial" charset="0"/>
                <a:ea typeface="ＭＳ Ｐゴシック" pitchFamily="34" charset="-128"/>
              </a:rPr>
              <a:t>Clin</a:t>
            </a:r>
            <a:r>
              <a:rPr lang="en-US" sz="1000" i="0" dirty="0" smtClean="0">
                <a:latin typeface="Arial" charset="0"/>
                <a:ea typeface="ＭＳ Ｐゴシック" pitchFamily="34" charset="-128"/>
              </a:rPr>
              <a:t> </a:t>
            </a:r>
            <a:r>
              <a:rPr lang="en-US" sz="1000" i="0" dirty="0" err="1" smtClean="0">
                <a:latin typeface="Arial" charset="0"/>
                <a:ea typeface="ＭＳ Ｐゴシック" pitchFamily="34" charset="-128"/>
              </a:rPr>
              <a:t>Nurs</a:t>
            </a:r>
            <a:r>
              <a:rPr lang="en-US" sz="1000" i="0" dirty="0" smtClean="0">
                <a:latin typeface="Arial" charset="0"/>
                <a:ea typeface="ＭＳ Ｐゴシック" pitchFamily="34" charset="-128"/>
              </a:rPr>
              <a:t> Res 2004;13(2):117–36.</a:t>
            </a:r>
          </a:p>
          <a:p>
            <a:pPr marL="228600" indent="-228600" defTabSz="933237">
              <a:buFont typeface="+mj-lt"/>
              <a:buAutoNum type="arabicPeriod"/>
              <a:tabLst>
                <a:tab pos="698843" algn="l"/>
              </a:tabLst>
              <a:defRPr/>
            </a:pPr>
            <a:r>
              <a:rPr lang="en-US" sz="1000" i="0" dirty="0" smtClean="0">
                <a:latin typeface="Arial" charset="0"/>
                <a:ea typeface="ＭＳ Ｐゴシック" pitchFamily="34" charset="-128"/>
              </a:rPr>
              <a:t>Bauer M, Fitzgerald L, </a:t>
            </a:r>
            <a:r>
              <a:rPr lang="en-US" sz="1000" i="0" dirty="0" err="1" smtClean="0">
                <a:latin typeface="Arial" charset="0"/>
                <a:ea typeface="ＭＳ Ｐゴシック" pitchFamily="34" charset="-128"/>
              </a:rPr>
              <a:t>Haesler</a:t>
            </a:r>
            <a:r>
              <a:rPr lang="en-US" sz="1000" i="0" dirty="0" smtClean="0">
                <a:latin typeface="Arial" charset="0"/>
                <a:ea typeface="ＭＳ Ｐゴシック" pitchFamily="34" charset="-128"/>
              </a:rPr>
              <a:t> E, et al. Hospital discharge planning for frail older people and their family. Are we delivering best practice? A review of the evidence. J </a:t>
            </a:r>
            <a:r>
              <a:rPr lang="en-US" sz="1000" i="0" dirty="0" err="1" smtClean="0">
                <a:latin typeface="Arial" charset="0"/>
                <a:ea typeface="ＭＳ Ｐゴシック" pitchFamily="34" charset="-128"/>
              </a:rPr>
              <a:t>Clin</a:t>
            </a:r>
            <a:r>
              <a:rPr lang="en-US" sz="1000" i="0" dirty="0" smtClean="0">
                <a:latin typeface="Arial" charset="0"/>
                <a:ea typeface="ＭＳ Ｐゴシック" pitchFamily="34" charset="-128"/>
              </a:rPr>
              <a:t> </a:t>
            </a:r>
            <a:r>
              <a:rPr lang="en-US" sz="1000" i="0" dirty="0" err="1" smtClean="0">
                <a:latin typeface="Arial" charset="0"/>
                <a:ea typeface="ＭＳ Ｐゴシック" pitchFamily="34" charset="-128"/>
              </a:rPr>
              <a:t>Nurs</a:t>
            </a:r>
            <a:r>
              <a:rPr lang="en-US" sz="1000" i="0" dirty="0" smtClean="0">
                <a:latin typeface="Arial" charset="0"/>
                <a:ea typeface="ＭＳ Ｐゴシック" pitchFamily="34" charset="-128"/>
              </a:rPr>
              <a:t> 2009;18(18):2539–46.</a:t>
            </a:r>
          </a:p>
          <a:p>
            <a:pPr marL="228600" indent="-228600" defTabSz="933237">
              <a:buFont typeface="+mj-lt"/>
              <a:buAutoNum type="arabicPeriod"/>
              <a:tabLst>
                <a:tab pos="698843" algn="l"/>
              </a:tabLst>
              <a:defRPr/>
            </a:pPr>
            <a:r>
              <a:rPr lang="en-US" sz="1000" i="0" dirty="0" err="1" smtClean="0">
                <a:latin typeface="Arial" charset="0"/>
                <a:ea typeface="ＭＳ Ｐゴシック" pitchFamily="34" charset="-128"/>
              </a:rPr>
              <a:t>Shepperd</a:t>
            </a:r>
            <a:r>
              <a:rPr lang="en-US" sz="1000" i="0" dirty="0" smtClean="0">
                <a:latin typeface="Arial" charset="0"/>
                <a:ea typeface="ＭＳ Ｐゴシック" pitchFamily="34" charset="-128"/>
              </a:rPr>
              <a:t> S, </a:t>
            </a:r>
            <a:r>
              <a:rPr lang="en-US" sz="1000" i="0" dirty="0" err="1" smtClean="0">
                <a:latin typeface="Arial" charset="0"/>
                <a:ea typeface="ＭＳ Ｐゴシック" pitchFamily="34" charset="-128"/>
              </a:rPr>
              <a:t>McClaran</a:t>
            </a:r>
            <a:r>
              <a:rPr lang="en-US" sz="1000" i="0" dirty="0" smtClean="0">
                <a:latin typeface="Arial" charset="0"/>
                <a:ea typeface="ＭＳ Ｐゴシック" pitchFamily="34" charset="-128"/>
              </a:rPr>
              <a:t> J, Phillips CO, et al. Discharge planning from hospital to home. Cochrane Database </a:t>
            </a:r>
            <a:r>
              <a:rPr lang="en-US" sz="1000" i="0" dirty="0" err="1" smtClean="0">
                <a:latin typeface="Arial" charset="0"/>
                <a:ea typeface="ＭＳ Ｐゴシック" pitchFamily="34" charset="-128"/>
              </a:rPr>
              <a:t>Syst</a:t>
            </a:r>
            <a:r>
              <a:rPr lang="en-US" sz="1000" i="0" dirty="0" smtClean="0">
                <a:latin typeface="Arial" charset="0"/>
                <a:ea typeface="ＭＳ Ｐゴシック" pitchFamily="34" charset="-128"/>
              </a:rPr>
              <a:t> Rev 2010;20(1):CD000313.</a:t>
            </a:r>
          </a:p>
          <a:p>
            <a:pPr defTabSz="933237">
              <a:tabLst>
                <a:tab pos="698843" algn="l"/>
              </a:tabLst>
              <a:defRPr/>
            </a:pPr>
            <a:endParaRPr lang="en-US" sz="1000" i="0" dirty="0" smtClean="0">
              <a:latin typeface="Arial" charset="0"/>
              <a:ea typeface="ＭＳ Ｐゴシック" pitchFamily="34" charset="-128"/>
            </a:endParaRPr>
          </a:p>
          <a:p>
            <a:pPr defTabSz="933237">
              <a:tabLst>
                <a:tab pos="698843" algn="l"/>
              </a:tabLst>
              <a:defRPr/>
            </a:pPr>
            <a:r>
              <a:rPr lang="en-US" sz="1000" i="0" dirty="0" smtClean="0">
                <a:latin typeface="Arial" charset="0"/>
                <a:ea typeface="ＭＳ Ｐゴシック" pitchFamily="34" charset="-128"/>
              </a:rPr>
              <a:t>As for our hospital,</a:t>
            </a:r>
          </a:p>
          <a:p>
            <a:pPr marL="171450" indent="-171450" defTabSz="933237">
              <a:buFont typeface="Arial" pitchFamily="34" charset="0"/>
              <a:buChar char="•"/>
              <a:tabLst>
                <a:tab pos="698843" algn="l"/>
              </a:tabLst>
              <a:defRPr/>
            </a:pPr>
            <a:r>
              <a:rPr lang="en-US" sz="1000" i="0" dirty="0" smtClean="0">
                <a:latin typeface="Arial" charset="0"/>
                <a:ea typeface="ＭＳ Ｐゴシック" pitchFamily="34" charset="-128"/>
              </a:rPr>
              <a:t>[</a:t>
            </a:r>
            <a:r>
              <a:rPr lang="en-US" sz="1000" i="0" baseline="0" dirty="0" smtClean="0">
                <a:solidFill>
                  <a:srgbClr val="FF0000"/>
                </a:solidFill>
                <a:latin typeface="Arial" charset="0"/>
                <a:ea typeface="ＭＳ Ｐゴシック" pitchFamily="34" charset="-128"/>
              </a:rPr>
              <a:t>Add your own hospital data/goals related to discharge</a:t>
            </a:r>
            <a:r>
              <a:rPr lang="en-US" sz="1000" i="0" dirty="0" smtClean="0">
                <a:solidFill>
                  <a:srgbClr val="FF0000"/>
                </a:solidFill>
                <a:latin typeface="Arial" charset="0"/>
                <a:ea typeface="ＭＳ Ｐゴシック" pitchFamily="34" charset="-128"/>
              </a:rPr>
              <a:t>]</a:t>
            </a:r>
          </a:p>
          <a:p>
            <a:pPr defTabSz="933237">
              <a:tabLst>
                <a:tab pos="698843" algn="l"/>
              </a:tabLst>
              <a:defRPr/>
            </a:pPr>
            <a:endParaRPr lang="en-US" sz="1000" i="1" dirty="0" smtClean="0">
              <a:latin typeface="Arial" charset="0"/>
              <a:ea typeface="ＭＳ Ｐゴシック" pitchFamily="34" charset="-128"/>
            </a:endParaRPr>
          </a:p>
        </p:txBody>
      </p:sp>
      <p:sp>
        <p:nvSpPr>
          <p:cNvPr id="44036" name="Slide Number Placeholder 3"/>
          <p:cNvSpPr>
            <a:spLocks noGrp="1"/>
          </p:cNvSpPr>
          <p:nvPr>
            <p:ph type="sldNum" sz="quarter" idx="5"/>
          </p:nvPr>
        </p:nvSpPr>
        <p:spPr bwMode="auto">
          <a:noFill/>
          <a:ln>
            <a:miter lim="800000"/>
            <a:headEnd/>
            <a:tailEnd/>
          </a:ln>
        </p:spPr>
        <p:txBody>
          <a:bodyPr/>
          <a:lstStyle/>
          <a:p>
            <a:fld id="{21971C70-F382-4C43-B422-004CB9EDA7EB}" type="slidenum">
              <a:rPr lang="en-US" smtClean="0">
                <a:ea typeface="ＭＳ Ｐゴシック" pitchFamily="34" charset="-128"/>
              </a:rPr>
              <a:pPr/>
              <a:t>15</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Finally, we would like to talk about the support we are requesting to move forward.</a:t>
            </a:r>
            <a:endParaRPr lang="en-US" dirty="0" smtClean="0">
              <a:latin typeface="Arial" charset="0"/>
              <a:ea typeface="ＭＳ Ｐゴシック" pitchFamily="34" charset="-128"/>
            </a:endParaRPr>
          </a:p>
        </p:txBody>
      </p:sp>
      <p:sp>
        <p:nvSpPr>
          <p:cNvPr id="4" name="Footer Placeholder 3"/>
          <p:cNvSpPr>
            <a:spLocks noGrp="1"/>
          </p:cNvSpPr>
          <p:nvPr>
            <p:ph type="ftr" sz="quarter" idx="4"/>
          </p:nvPr>
        </p:nvSpPr>
        <p:spPr/>
        <p:txBody>
          <a:bodyPr/>
          <a:lstStyle/>
          <a:p>
            <a:pPr>
              <a:defRPr/>
            </a:pPr>
            <a:r>
              <a:rPr lang="en-US" dirty="0" smtClean="0"/>
              <a:t>Guide to Patient and Family Engagement</a:t>
            </a:r>
            <a:endParaRPr lang="en-US" dirty="0"/>
          </a:p>
        </p:txBody>
      </p:sp>
      <p:sp>
        <p:nvSpPr>
          <p:cNvPr id="37893" name="Slide Number Placeholder 4"/>
          <p:cNvSpPr>
            <a:spLocks noGrp="1"/>
          </p:cNvSpPr>
          <p:nvPr>
            <p:ph type="sldNum" sz="quarter" idx="5"/>
          </p:nvPr>
        </p:nvSpPr>
        <p:spPr bwMode="auto">
          <a:noFill/>
          <a:ln>
            <a:miter lim="800000"/>
            <a:headEnd/>
            <a:tailEnd/>
          </a:ln>
        </p:spPr>
        <p:txBody>
          <a:bodyPr/>
          <a:lstStyle/>
          <a:p>
            <a:fld id="{D62BE975-61F0-42E0-BB24-9C87C14DA38B}" type="slidenum">
              <a:rPr lang="en-US" smtClean="0">
                <a:ea typeface="ＭＳ Ｐゴシック" pitchFamily="34" charset="-128"/>
              </a:rPr>
              <a:pPr/>
              <a:t>16</a:t>
            </a:fld>
            <a:endParaRPr lang="en-US" dirty="0" smtClean="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charset="0"/>
                <a:ea typeface="ＭＳ Ｐゴシック" pitchFamily="34" charset="-128"/>
              </a:rPr>
              <a:t>Adapt this slide as needed based on your hospital’s circumstances and available resources.</a:t>
            </a:r>
          </a:p>
        </p:txBody>
      </p:sp>
      <p:sp>
        <p:nvSpPr>
          <p:cNvPr id="38916" name="Slide Number Placeholder 3"/>
          <p:cNvSpPr>
            <a:spLocks noGrp="1"/>
          </p:cNvSpPr>
          <p:nvPr>
            <p:ph type="sldNum" sz="quarter" idx="5"/>
          </p:nvPr>
        </p:nvSpPr>
        <p:spPr bwMode="auto">
          <a:noFill/>
          <a:ln>
            <a:miter lim="800000"/>
            <a:headEnd/>
            <a:tailEnd/>
          </a:ln>
        </p:spPr>
        <p:txBody>
          <a:bodyPr/>
          <a:lstStyle/>
          <a:p>
            <a:fld id="{C4FF48BA-A627-41A0-8FA5-8A8CECDCCB69}" type="slidenum">
              <a:rPr lang="en-US" smtClean="0">
                <a:ea typeface="ＭＳ Ｐゴシック" pitchFamily="34" charset="-128"/>
              </a:rPr>
              <a:pPr/>
              <a:t>17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Patient and family engagement can be a way to improve quality and safety at our hospital. But, sustained change does not happen without a clear mandate and ongoing support from leadership – you. There are different ways you can show support for patient and family engagement. </a:t>
            </a:r>
          </a:p>
          <a:p>
            <a:endParaRPr lang="en-US" sz="1000" dirty="0" smtClean="0">
              <a:latin typeface="Arial" charset="0"/>
              <a:ea typeface="ＭＳ Ｐゴシック" pitchFamily="34" charset="-128"/>
            </a:endParaRPr>
          </a:p>
          <a:p>
            <a:r>
              <a:rPr lang="en-US" sz="1000" i="1" dirty="0" smtClean="0">
                <a:latin typeface="Arial" charset="0"/>
                <a:ea typeface="ＭＳ Ｐゴシック" pitchFamily="34" charset="-128"/>
              </a:rPr>
              <a:t>Note to presenter: For more information, see the handout “Supporting Patient and Family Engagement: Best Practices for Hospital Leaders.”</a:t>
            </a:r>
          </a:p>
        </p:txBody>
      </p:sp>
      <p:sp>
        <p:nvSpPr>
          <p:cNvPr id="39940" name="Slide Number Placeholder 3"/>
          <p:cNvSpPr>
            <a:spLocks noGrp="1"/>
          </p:cNvSpPr>
          <p:nvPr>
            <p:ph type="sldNum" sz="quarter" idx="5"/>
          </p:nvPr>
        </p:nvSpPr>
        <p:spPr bwMode="auto">
          <a:noFill/>
          <a:ln>
            <a:miter lim="800000"/>
            <a:headEnd/>
            <a:tailEnd/>
          </a:ln>
        </p:spPr>
        <p:txBody>
          <a:bodyPr/>
          <a:lstStyle/>
          <a:p>
            <a:fld id="{3E40BF1A-8B60-48B1-9D84-EF7124A6DE98}" type="slidenum">
              <a:rPr lang="en-US" smtClean="0">
                <a:ea typeface="ＭＳ Ｐゴシック" pitchFamily="34" charset="-128"/>
              </a:rPr>
              <a:pPr/>
              <a:t>18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charset="0"/>
                <a:ea typeface="ＭＳ Ｐゴシック" pitchFamily="34" charset="-128"/>
              </a:rPr>
              <a:t>Link to the AHA video: http://www.aha.org/aha/issues/Quality-and-Patient-Safety/strategies-patientcentered.html </a:t>
            </a:r>
          </a:p>
        </p:txBody>
      </p:sp>
      <p:sp>
        <p:nvSpPr>
          <p:cNvPr id="4" name="Footer Placeholder 3"/>
          <p:cNvSpPr>
            <a:spLocks noGrp="1"/>
          </p:cNvSpPr>
          <p:nvPr>
            <p:ph type="ftr" sz="quarter" idx="4"/>
          </p:nvPr>
        </p:nvSpPr>
        <p:spPr/>
        <p:txBody>
          <a:bodyPr/>
          <a:lstStyle/>
          <a:p>
            <a:pPr>
              <a:defRPr/>
            </a:pPr>
            <a:r>
              <a:rPr lang="en-US" dirty="0" smtClean="0"/>
              <a:t>Guide to Patient and Family Engagement</a:t>
            </a:r>
            <a:endParaRPr lang="en-US" dirty="0"/>
          </a:p>
        </p:txBody>
      </p:sp>
      <p:sp>
        <p:nvSpPr>
          <p:cNvPr id="40965" name="Slide Number Placeholder 4"/>
          <p:cNvSpPr>
            <a:spLocks noGrp="1"/>
          </p:cNvSpPr>
          <p:nvPr>
            <p:ph type="sldNum" sz="quarter" idx="5"/>
          </p:nvPr>
        </p:nvSpPr>
        <p:spPr bwMode="auto">
          <a:noFill/>
          <a:ln>
            <a:miter lim="800000"/>
            <a:headEnd/>
            <a:tailEnd/>
          </a:ln>
        </p:spPr>
        <p:txBody>
          <a:bodyPr/>
          <a:lstStyle/>
          <a:p>
            <a:fld id="{D3C7B5A9-3547-42B3-B8B0-A285A3572A47}" type="slidenum">
              <a:rPr lang="en-US" smtClean="0">
                <a:ea typeface="ＭＳ Ｐゴシック" pitchFamily="34" charset="-128"/>
              </a:rPr>
              <a:pPr/>
              <a:t>19</a:t>
            </a:fld>
            <a:endParaRPr lang="en-US" dirty="0"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We will begin today by talking about how engaging patients and family members helps us improve the quality and safety of care we provide.</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Then we will talk about how the </a:t>
            </a:r>
            <a:r>
              <a:rPr lang="en-US" sz="1200" i="1" kern="1200" dirty="0" smtClean="0">
                <a:solidFill>
                  <a:schemeClr val="tx1"/>
                </a:solidFill>
                <a:effectLst/>
                <a:latin typeface="+mn-lt"/>
                <a:ea typeface="+mn-ea"/>
                <a:cs typeface="+mn-cs"/>
              </a:rPr>
              <a:t>Guide to Patient and Family Engagement</a:t>
            </a:r>
            <a:r>
              <a:rPr lang="en-US" sz="1200" kern="1200" dirty="0" smtClean="0">
                <a:solidFill>
                  <a:schemeClr val="tx1"/>
                </a:solidFill>
                <a:effectLst/>
                <a:latin typeface="+mn-lt"/>
                <a:ea typeface="+mn-ea"/>
                <a:cs typeface="+mn-cs"/>
              </a:rPr>
              <a:t> can help us partner with patients and family members.</a:t>
            </a:r>
            <a:endParaRPr lang="en-US" dirty="0" smtClean="0">
              <a:effectLst/>
            </a:endParaRPr>
          </a:p>
        </p:txBody>
      </p:sp>
      <p:sp>
        <p:nvSpPr>
          <p:cNvPr id="25604" name="Slide Number Placeholder 3"/>
          <p:cNvSpPr>
            <a:spLocks noGrp="1"/>
          </p:cNvSpPr>
          <p:nvPr>
            <p:ph type="sldNum" sz="quarter" idx="5"/>
          </p:nvPr>
        </p:nvSpPr>
        <p:spPr bwMode="auto">
          <a:noFill/>
          <a:ln>
            <a:miter lim="800000"/>
            <a:headEnd/>
            <a:tailEnd/>
          </a:ln>
        </p:spPr>
        <p:txBody>
          <a:bodyPr/>
          <a:lstStyle/>
          <a:p>
            <a:fld id="{ADBE005A-714E-4725-9EC5-E6F52FF1CE94}" type="slidenum">
              <a:rPr lang="en-US" smtClean="0">
                <a:ea typeface="ＭＳ Ｐゴシック" pitchFamily="34" charset="-128"/>
              </a:rPr>
              <a:pPr/>
              <a:t>2</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dirty="0" smtClean="0">
                <a:latin typeface="Arial" charset="0"/>
                <a:ea typeface="ＭＳ Ｐゴシック" pitchFamily="34" charset="-128"/>
              </a:rPr>
              <a:t>Thank you for your time today. If you would like additional information after this presentation, please feel free to contact me at any time.</a:t>
            </a:r>
          </a:p>
          <a:p>
            <a:endParaRPr lang="en-US" dirty="0" smtClean="0">
              <a:latin typeface="Arial" charset="0"/>
              <a:ea typeface="ＭＳ Ｐゴシック" pitchFamily="34" charset="-128"/>
            </a:endParaRPr>
          </a:p>
        </p:txBody>
      </p:sp>
      <p:sp>
        <p:nvSpPr>
          <p:cNvPr id="41988" name="Slide Number Placeholder 3"/>
          <p:cNvSpPr>
            <a:spLocks noGrp="1"/>
          </p:cNvSpPr>
          <p:nvPr>
            <p:ph type="sldNum" sz="quarter" idx="5"/>
          </p:nvPr>
        </p:nvSpPr>
        <p:spPr bwMode="auto">
          <a:noFill/>
          <a:ln>
            <a:miter lim="800000"/>
            <a:headEnd/>
            <a:tailEnd/>
          </a:ln>
        </p:spPr>
        <p:txBody>
          <a:bodyPr/>
          <a:lstStyle/>
          <a:p>
            <a:fld id="{8F2A8428-A10D-4022-BA37-7053F7E7BB41}" type="slidenum">
              <a:rPr lang="en-US" smtClean="0">
                <a:ea typeface="ＭＳ Ｐゴシック" pitchFamily="34" charset="-128"/>
              </a:rPr>
              <a:pPr/>
              <a:t>20</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defTabSz="462830"/>
            <a:r>
              <a:rPr lang="en-US" sz="1000" dirty="0" smtClean="0">
                <a:latin typeface="Arial" charset="0"/>
                <a:ea typeface="ＭＳ Ｐゴシック" pitchFamily="34" charset="-128"/>
              </a:rPr>
              <a:t>To set the stage for our conversation, I’d like to talk about the importance of engaging patients and families as partners in improving the quality and safety of care that we provide.</a:t>
            </a:r>
          </a:p>
          <a:p>
            <a:pPr defTabSz="462830"/>
            <a:endParaRPr lang="en-US" dirty="0" smtClean="0">
              <a:latin typeface="Arial" charset="0"/>
              <a:ea typeface="ＭＳ Ｐゴシック" pitchFamily="34" charset="-128"/>
            </a:endParaRPr>
          </a:p>
        </p:txBody>
      </p:sp>
      <p:sp>
        <p:nvSpPr>
          <p:cNvPr id="4" name="Footer Placeholder 3"/>
          <p:cNvSpPr>
            <a:spLocks noGrp="1"/>
          </p:cNvSpPr>
          <p:nvPr>
            <p:ph type="ftr" sz="quarter" idx="4"/>
          </p:nvPr>
        </p:nvSpPr>
        <p:spPr/>
        <p:txBody>
          <a:bodyPr/>
          <a:lstStyle/>
          <a:p>
            <a:pPr>
              <a:defRPr/>
            </a:pPr>
            <a:r>
              <a:rPr lang="en-US" dirty="0" smtClean="0"/>
              <a:t>Guide to Patient and Family Engagement</a:t>
            </a:r>
            <a:endParaRPr lang="en-US" dirty="0"/>
          </a:p>
        </p:txBody>
      </p:sp>
      <p:sp>
        <p:nvSpPr>
          <p:cNvPr id="26629" name="Slide Number Placeholder 4"/>
          <p:cNvSpPr>
            <a:spLocks noGrp="1"/>
          </p:cNvSpPr>
          <p:nvPr>
            <p:ph type="sldNum" sz="quarter" idx="5"/>
          </p:nvPr>
        </p:nvSpPr>
        <p:spPr bwMode="auto">
          <a:noFill/>
          <a:ln>
            <a:miter lim="800000"/>
            <a:headEnd/>
            <a:tailEnd/>
          </a:ln>
        </p:spPr>
        <p:txBody>
          <a:bodyPr/>
          <a:lstStyle/>
          <a:p>
            <a:fld id="{2B583ACF-36FA-4372-A429-23C94434FB01}" type="slidenum">
              <a:rPr lang="en-US" smtClean="0">
                <a:ea typeface="ＭＳ Ｐゴシック" pitchFamily="34" charset="-128"/>
              </a:rPr>
              <a:pPr/>
              <a:t>3</a:t>
            </a:fld>
            <a:endParaRPr lang="en-US" dirty="0"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normAutofit fontScale="92500" lnSpcReduction="20000"/>
          </a:bodyPr>
          <a:lstStyle/>
          <a:p>
            <a:pPr>
              <a:lnSpc>
                <a:spcPct val="110000"/>
              </a:lnSpc>
            </a:pPr>
            <a:r>
              <a:rPr lang="en-US" dirty="0" smtClean="0">
                <a:latin typeface="Arial" charset="0"/>
                <a:ea typeface="ＭＳ Ｐゴシック" pitchFamily="34" charset="-128"/>
              </a:rPr>
              <a:t>Patient and family engagement is an area of increasing</a:t>
            </a:r>
            <a:r>
              <a:rPr lang="en-US" baseline="0" dirty="0" smtClean="0">
                <a:latin typeface="Arial" charset="0"/>
                <a:ea typeface="ＭＳ Ｐゴシック" pitchFamily="34" charset="-128"/>
              </a:rPr>
              <a:t> importance for hospitals. </a:t>
            </a:r>
            <a:r>
              <a:rPr lang="en-US" dirty="0" smtClean="0">
                <a:latin typeface="Arial" charset="0"/>
                <a:ea typeface="ＭＳ Ｐゴシック" pitchFamily="34" charset="-128"/>
              </a:rPr>
              <a:t>The ultimate goal of patient and family engagement is to create a set of conditions where patients, family members, clinicians, and hospital staff are all working together – as partners – to </a:t>
            </a:r>
            <a:r>
              <a:rPr lang="en-US" b="1" dirty="0" smtClean="0">
                <a:latin typeface="Arial" charset="0"/>
                <a:ea typeface="ＭＳ Ｐゴシック" pitchFamily="34" charset="-128"/>
              </a:rPr>
              <a:t>improve the quality and safety of care. </a:t>
            </a:r>
            <a:endParaRPr lang="en-US" dirty="0" smtClean="0">
              <a:latin typeface="Arial" charset="0"/>
              <a:ea typeface="ＭＳ Ｐゴシック" pitchFamily="34" charset="-128"/>
            </a:endParaRPr>
          </a:p>
          <a:p>
            <a:pPr eaLnBrk="1" hangingPunct="1">
              <a:lnSpc>
                <a:spcPct val="110000"/>
              </a:lnSpc>
              <a:defRPr/>
            </a:pPr>
            <a:endParaRPr lang="en-US" dirty="0" smtClean="0">
              <a:latin typeface="Arial" charset="0"/>
              <a:ea typeface="ＭＳ Ｐゴシック" pitchFamily="34" charset="-128"/>
            </a:endParaRPr>
          </a:p>
          <a:p>
            <a:pPr marL="0" lvl="1" defTabSz="933237">
              <a:lnSpc>
                <a:spcPct val="110000"/>
              </a:lnSpc>
              <a:defRPr/>
            </a:pPr>
            <a:r>
              <a:rPr lang="en-US" dirty="0" smtClean="0">
                <a:latin typeface="Arial" charset="0"/>
                <a:ea typeface="ＭＳ Ｐゴシック" pitchFamily="34" charset="-128"/>
              </a:rPr>
              <a:t>On one level, patient and family engagement means providing day-to-day care experiences that engage patients and family members as members of the health care team. For example, in our hospital, we provide opportunities for patients and family members to be involved in their care by: </a:t>
            </a:r>
            <a:r>
              <a:rPr lang="en-US" i="1" dirty="0" smtClean="0">
                <a:latin typeface="Arial" charset="0"/>
                <a:ea typeface="ＭＳ Ｐゴシック" pitchFamily="34" charset="-128"/>
              </a:rPr>
              <a:t>[Modify the examples below to indicate how your hospital provides opportunities for partnership and engagement during the hospital stay]</a:t>
            </a:r>
          </a:p>
          <a:p>
            <a:pPr eaLnBrk="1" hangingPunct="1">
              <a:lnSpc>
                <a:spcPct val="110000"/>
              </a:lnSpc>
              <a:defRPr/>
            </a:pPr>
            <a:endParaRPr lang="en-US" dirty="0" smtClean="0">
              <a:latin typeface="Arial" charset="0"/>
              <a:ea typeface="ＭＳ Ｐゴシック" pitchFamily="34" charset="-128"/>
            </a:endParaRPr>
          </a:p>
          <a:p>
            <a:pPr lvl="1">
              <a:lnSpc>
                <a:spcPct val="110000"/>
              </a:lnSpc>
              <a:buFontTx/>
              <a:buChar char="•"/>
              <a:defRPr/>
            </a:pPr>
            <a:r>
              <a:rPr lang="en-US" dirty="0" smtClean="0">
                <a:latin typeface="Arial" charset="0"/>
                <a:ea typeface="ＭＳ Ｐゴシック" pitchFamily="34" charset="-128"/>
              </a:rPr>
              <a:t>Making sure that we invite patients and family members to partner with their health care team throughout their stay.</a:t>
            </a:r>
          </a:p>
          <a:p>
            <a:pPr lvl="1" eaLnBrk="1" hangingPunct="1">
              <a:lnSpc>
                <a:spcPct val="110000"/>
              </a:lnSpc>
              <a:buFontTx/>
              <a:buChar char="•"/>
              <a:defRPr/>
            </a:pPr>
            <a:r>
              <a:rPr lang="en-US" dirty="0" smtClean="0">
                <a:latin typeface="Arial" charset="0"/>
                <a:ea typeface="ＭＳ Ｐゴシック" pitchFamily="34" charset="-128"/>
              </a:rPr>
              <a:t>Conducting nurse change of shift report at the bedside, where patients and families can participate.</a:t>
            </a:r>
          </a:p>
          <a:p>
            <a:pPr lvl="1" eaLnBrk="1" hangingPunct="1">
              <a:lnSpc>
                <a:spcPct val="110000"/>
              </a:lnSpc>
              <a:buFontTx/>
              <a:buChar char="•"/>
              <a:defRPr/>
            </a:pPr>
            <a:r>
              <a:rPr lang="en-US" dirty="0" smtClean="0">
                <a:latin typeface="Arial" charset="0"/>
                <a:ea typeface="ＭＳ Ｐゴシック" pitchFamily="34" charset="-128"/>
              </a:rPr>
              <a:t>Involving patients and families in discharge planning and plans for safe care at home.</a:t>
            </a:r>
          </a:p>
          <a:p>
            <a:pPr eaLnBrk="1" hangingPunct="1">
              <a:lnSpc>
                <a:spcPct val="110000"/>
              </a:lnSpc>
              <a:defRPr/>
            </a:pPr>
            <a:endParaRPr lang="en-US" dirty="0" smtClean="0">
              <a:latin typeface="Arial" charset="0"/>
              <a:ea typeface="ＭＳ Ｐゴシック" pitchFamily="34" charset="-128"/>
            </a:endParaRPr>
          </a:p>
          <a:p>
            <a:pPr eaLnBrk="1" hangingPunct="1">
              <a:lnSpc>
                <a:spcPct val="110000"/>
              </a:lnSpc>
              <a:defRPr/>
            </a:pPr>
            <a:r>
              <a:rPr lang="en-US" dirty="0" smtClean="0">
                <a:latin typeface="Arial" charset="0"/>
                <a:ea typeface="ＭＳ Ｐゴシック" pitchFamily="34" charset="-128"/>
              </a:rPr>
              <a:t>Patient and family engagement also means that patients and family members are involved beyond their own care as organizational partners, or </a:t>
            </a:r>
            <a:r>
              <a:rPr lang="en-US" b="1" dirty="0" smtClean="0">
                <a:latin typeface="Arial" charset="0"/>
                <a:ea typeface="ＭＳ Ｐゴシック" pitchFamily="34" charset="-128"/>
              </a:rPr>
              <a:t>advisors</a:t>
            </a:r>
            <a:r>
              <a:rPr lang="en-US" dirty="0" smtClean="0">
                <a:latin typeface="Arial" charset="0"/>
                <a:ea typeface="ＭＳ Ｐゴシック" pitchFamily="34" charset="-128"/>
              </a:rPr>
              <a:t> – for example, working together with staff, clinicians, and leaders to improve policies, processes, programs, facility design, and education for hospital staff, clinicians and trainees in the health professions.</a:t>
            </a:r>
          </a:p>
          <a:p>
            <a:pPr>
              <a:lnSpc>
                <a:spcPct val="110000"/>
              </a:lnSpc>
            </a:pPr>
            <a:endParaRPr lang="en-US" dirty="0" smtClean="0">
              <a:latin typeface="Arial" charset="0"/>
              <a:ea typeface="ＭＳ Ｐゴシック" pitchFamily="34" charset="-128"/>
            </a:endParaRPr>
          </a:p>
          <a:p>
            <a:pPr defTabSz="933237">
              <a:lnSpc>
                <a:spcPct val="110000"/>
              </a:lnSpc>
              <a:defRPr/>
            </a:pPr>
            <a:r>
              <a:rPr lang="en-US" b="1" dirty="0" smtClean="0">
                <a:latin typeface="Arial" charset="0"/>
                <a:ea typeface="ＭＳ Ｐゴシック" pitchFamily="34" charset="-128"/>
              </a:rPr>
              <a:t>Patient and family engagement is not a new initiative. It is part of what we are already doing to improve quality and safety!</a:t>
            </a:r>
          </a:p>
          <a:p>
            <a:pPr eaLnBrk="1" hangingPunct="1">
              <a:defRPr/>
            </a:pPr>
            <a:endParaRPr lang="en-US" dirty="0" smtClean="0">
              <a:latin typeface="Arial" charset="0"/>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1603A14E-F03A-414E-89A2-F83E6C21A08E}" type="slidenum">
              <a:rPr lang="en-US" smtClean="0">
                <a:ea typeface="ＭＳ Ｐゴシック" pitchFamily="34" charset="-128"/>
              </a:rPr>
              <a:pPr/>
              <a:t>4</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Patient and family engagement is an important part of providing patient- and family-centered care. According to the Institute for Patient- and Family-Centered Care, the core concepts of patient- and family- centered care are:</a:t>
            </a:r>
          </a:p>
          <a:p>
            <a:endParaRPr lang="en-US" dirty="0" smtClean="0"/>
          </a:p>
          <a:p>
            <a:pPr marL="171450" indent="-171450">
              <a:buFont typeface="Arial" pitchFamily="34" charset="0"/>
              <a:buChar char="•"/>
            </a:pPr>
            <a:r>
              <a:rPr lang="en-US" dirty="0" smtClean="0"/>
              <a:t>Dignity and respect, which means listening to and honoring patient and family ideas and choices and using patient and family knowledge, values, beliefs, and cultural backgrounds to improve care planning and delivery.</a:t>
            </a:r>
          </a:p>
          <a:p>
            <a:pPr marL="171450" indent="-171450">
              <a:buFont typeface="Arial" pitchFamily="34" charset="0"/>
              <a:buChar char="•"/>
            </a:pPr>
            <a:r>
              <a:rPr lang="en-US" dirty="0" smtClean="0"/>
              <a:t>Information sharing, which means communicating and sharing complete and unbiased information with patients and families in useful ways. Patients and families receive timely, complete, and accurate details so they can take part in care and decision- making.</a:t>
            </a:r>
          </a:p>
          <a:p>
            <a:pPr marL="171450" indent="-171450">
              <a:buFont typeface="Arial" pitchFamily="34" charset="0"/>
              <a:buChar char="•"/>
            </a:pPr>
            <a:r>
              <a:rPr lang="en-US" dirty="0" smtClean="0"/>
              <a:t>Involvement, which means encouraging and supporting patients and families in care and decision making at the level they choose.</a:t>
            </a:r>
          </a:p>
          <a:p>
            <a:pPr marL="171450" indent="-171450">
              <a:buFont typeface="Arial" pitchFamily="34" charset="0"/>
              <a:buChar char="•"/>
            </a:pPr>
            <a:r>
              <a:rPr lang="en-US" dirty="0" smtClean="0"/>
              <a:t>Collaboration, which means inviting patients and family members to work together with health care staff to develop and evaluate policies and programs.</a:t>
            </a:r>
          </a:p>
          <a:p>
            <a:endParaRPr lang="en-US" dirty="0"/>
          </a:p>
        </p:txBody>
      </p:sp>
      <p:sp>
        <p:nvSpPr>
          <p:cNvPr id="4" name="Slide Number Placeholder 3"/>
          <p:cNvSpPr>
            <a:spLocks noGrp="1"/>
          </p:cNvSpPr>
          <p:nvPr>
            <p:ph type="sldNum" sz="quarter" idx="10"/>
          </p:nvPr>
        </p:nvSpPr>
        <p:spPr/>
        <p:txBody>
          <a:bodyPr/>
          <a:lstStyle/>
          <a:p>
            <a:fld id="{3FD8467A-F093-4DCA-A111-21C684D846B8}" type="slidenum">
              <a:rPr lang="en-US" smtClean="0"/>
              <a:pPr/>
              <a:t>5</a:t>
            </a:fld>
            <a:endParaRPr lang="en-US" dirty="0"/>
          </a:p>
        </p:txBody>
      </p:sp>
    </p:spTree>
    <p:extLst>
      <p:ext uri="{BB962C8B-B14F-4D97-AF65-F5344CB8AC3E}">
        <p14:creationId xmlns:p14="http://schemas.microsoft.com/office/powerpoint/2010/main" val="3590988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charset="0"/>
                <a:ea typeface="ＭＳ Ｐゴシック" pitchFamily="34" charset="-128"/>
              </a:rPr>
              <a:t>For more specific information, refer to the handout “How Patient and Family Engagement Benefits Your Hospital.”</a:t>
            </a:r>
            <a:endParaRPr lang="en-US" sz="1000" dirty="0" smtClean="0">
              <a:latin typeface="Arial" charset="0"/>
              <a:ea typeface="ＭＳ Ｐゴシック" pitchFamily="34" charset="-128"/>
            </a:endParaRPr>
          </a:p>
        </p:txBody>
      </p:sp>
      <p:sp>
        <p:nvSpPr>
          <p:cNvPr id="30724" name="Slide Number Placeholder 3"/>
          <p:cNvSpPr>
            <a:spLocks noGrp="1"/>
          </p:cNvSpPr>
          <p:nvPr>
            <p:ph type="sldNum" sz="quarter" idx="5"/>
          </p:nvPr>
        </p:nvSpPr>
        <p:spPr bwMode="auto">
          <a:noFill/>
          <a:ln>
            <a:miter lim="800000"/>
            <a:headEnd/>
            <a:tailEnd/>
          </a:ln>
        </p:spPr>
        <p:txBody>
          <a:bodyPr/>
          <a:lstStyle/>
          <a:p>
            <a:fld id="{681C6523-9DE9-43E7-8BEC-C7F88658495A}" type="slidenum">
              <a:rPr lang="en-US" smtClean="0">
                <a:ea typeface="ＭＳ Ｐゴシック" pitchFamily="34" charset="-128"/>
              </a:rPr>
              <a:pPr/>
              <a:t>6</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charset="0"/>
                <a:ea typeface="ＭＳ Ｐゴシック" pitchFamily="34" charset="-128"/>
              </a:rPr>
              <a:t>For more specific information, refer to the handout “How Patient and Family Engagement Benefits Your Hospital.”</a:t>
            </a:r>
            <a:endParaRPr lang="en-US" sz="1000"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31748" name="Slide Number Placeholder 3"/>
          <p:cNvSpPr>
            <a:spLocks noGrp="1"/>
          </p:cNvSpPr>
          <p:nvPr>
            <p:ph type="sldNum" sz="quarter" idx="5"/>
          </p:nvPr>
        </p:nvSpPr>
        <p:spPr bwMode="auto">
          <a:noFill/>
          <a:ln>
            <a:miter lim="800000"/>
            <a:headEnd/>
            <a:tailEnd/>
          </a:ln>
        </p:spPr>
        <p:txBody>
          <a:bodyPr/>
          <a:lstStyle/>
          <a:p>
            <a:fld id="{5F4F6975-4710-4B02-BFC1-570213171E86}" type="slidenum">
              <a:rPr lang="en-US" smtClean="0">
                <a:ea typeface="ＭＳ Ｐゴシック" pitchFamily="34" charset="-128"/>
              </a:rPr>
              <a:pPr/>
              <a:t>7</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000" i="1" dirty="0" smtClean="0">
                <a:latin typeface="Arial" charset="0"/>
                <a:ea typeface="ＭＳ Ｐゴシック" pitchFamily="34" charset="-128"/>
              </a:rPr>
              <a:t>Personalize this slide with information about how your hospitals can impact their mission, priorities.</a:t>
            </a:r>
            <a:endParaRPr lang="en-US" sz="1000"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32772" name="Slide Number Placeholder 3"/>
          <p:cNvSpPr>
            <a:spLocks noGrp="1"/>
          </p:cNvSpPr>
          <p:nvPr>
            <p:ph type="sldNum" sz="quarter" idx="5"/>
          </p:nvPr>
        </p:nvSpPr>
        <p:spPr bwMode="auto">
          <a:noFill/>
          <a:ln>
            <a:miter lim="800000"/>
            <a:headEnd/>
            <a:tailEnd/>
          </a:ln>
        </p:spPr>
        <p:txBody>
          <a:bodyPr/>
          <a:lstStyle/>
          <a:p>
            <a:fld id="{259CF7DF-121C-440D-AC8D-0DAB78582C0D}" type="slidenum">
              <a:rPr lang="en-US" smtClean="0">
                <a:ea typeface="ＭＳ Ｐゴシック" pitchFamily="34" charset="-128"/>
              </a:rPr>
              <a:pPr/>
              <a:t>8</a:t>
            </a:fld>
            <a:endParaRPr lang="en-US" dirty="0" smtClean="0">
              <a:ea typeface="ＭＳ Ｐゴシック" pitchFamily="34" charset="-128"/>
            </a:endParaRPr>
          </a:p>
        </p:txBody>
      </p:sp>
      <p:sp>
        <p:nvSpPr>
          <p:cNvPr id="5" name="Footer Placeholder 4"/>
          <p:cNvSpPr>
            <a:spLocks noGrp="1"/>
          </p:cNvSpPr>
          <p:nvPr>
            <p:ph type="ftr" sz="quarter" idx="4"/>
          </p:nvPr>
        </p:nvSpPr>
        <p:spPr/>
        <p:txBody>
          <a:bodyPr/>
          <a:lstStyle/>
          <a:p>
            <a:pPr>
              <a:defRPr/>
            </a:pPr>
            <a:r>
              <a:rPr lang="en-US" dirty="0" smtClean="0"/>
              <a:t>Guide to Patient and Family Engagement</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i="1" kern="1200" dirty="0" smtClean="0">
                <a:solidFill>
                  <a:schemeClr val="tx1"/>
                </a:solidFill>
                <a:effectLst/>
                <a:latin typeface="+mn-lt"/>
                <a:ea typeface="+mn-ea"/>
                <a:cs typeface="+mn-cs"/>
              </a:rPr>
              <a:t>Personalize this slide with information about how your hospitals can impact their mission and priorities.</a:t>
            </a:r>
            <a:endParaRPr lang="en-US" dirty="0" smtClean="0">
              <a:latin typeface="Arial" charset="0"/>
              <a:ea typeface="ＭＳ Ｐゴシック" pitchFamily="34" charset="-128"/>
            </a:endParaRPr>
          </a:p>
        </p:txBody>
      </p:sp>
      <p:sp>
        <p:nvSpPr>
          <p:cNvPr id="4" name="Footer Placeholder 3"/>
          <p:cNvSpPr>
            <a:spLocks noGrp="1"/>
          </p:cNvSpPr>
          <p:nvPr>
            <p:ph type="ftr" sz="quarter" idx="4"/>
          </p:nvPr>
        </p:nvSpPr>
        <p:spPr/>
        <p:txBody>
          <a:bodyPr/>
          <a:lstStyle/>
          <a:p>
            <a:pPr>
              <a:defRPr/>
            </a:pPr>
            <a:r>
              <a:rPr lang="en-US" dirty="0" smtClean="0"/>
              <a:t>Guide to Patient and Family Engagement</a:t>
            </a:r>
            <a:endParaRPr lang="en-US" dirty="0"/>
          </a:p>
        </p:txBody>
      </p:sp>
      <p:sp>
        <p:nvSpPr>
          <p:cNvPr id="34821" name="Slide Number Placeholder 4"/>
          <p:cNvSpPr>
            <a:spLocks noGrp="1"/>
          </p:cNvSpPr>
          <p:nvPr>
            <p:ph type="sldNum" sz="quarter" idx="5"/>
          </p:nvPr>
        </p:nvSpPr>
        <p:spPr bwMode="auto">
          <a:noFill/>
          <a:ln>
            <a:miter lim="800000"/>
            <a:headEnd/>
            <a:tailEnd/>
          </a:ln>
        </p:spPr>
        <p:txBody>
          <a:bodyPr/>
          <a:lstStyle/>
          <a:p>
            <a:fld id="{49FEE47C-4E89-4137-AF1A-4EAB8D9C23DA}" type="slidenum">
              <a:rPr lang="en-US" smtClean="0">
                <a:ea typeface="ＭＳ Ｐゴシック" pitchFamily="34" charset="-128"/>
              </a:rPr>
              <a:pPr/>
              <a:t>9</a:t>
            </a:fld>
            <a:endParaRPr lang="en-US" dirty="0"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descr="title.pn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200149"/>
            <a:ext cx="7772400" cy="2609851"/>
          </a:xfrm>
        </p:spPr>
        <p:txBody>
          <a:bodyPr anchor="b">
            <a:noAutofit/>
          </a:bodyPr>
          <a:lstStyle>
            <a:lvl1pPr>
              <a:lnSpc>
                <a:spcPts val="54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6400800" cy="381000"/>
          </a:xfrm>
        </p:spPr>
        <p:txBody>
          <a:bodyPr anchor="ctr">
            <a:normAutofit/>
          </a:bodyPr>
          <a:lstStyle>
            <a:lvl1pPr marL="0" indent="0" algn="l">
              <a:buNone/>
              <a:defRPr sz="1200">
                <a:solidFill>
                  <a:srgbClr val="6E6E6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951F7DF9-7266-420A-B1C0-7300355CF91D}" type="datetime1">
              <a:rPr lang="en-US" smtClean="0"/>
              <a:pPr/>
              <a:t>5/15/2013</a:t>
            </a:fld>
            <a:endParaRPr lang="en-US" dirty="0"/>
          </a:p>
        </p:txBody>
      </p:sp>
      <p:sp>
        <p:nvSpPr>
          <p:cNvPr id="5" name="Footer Placeholder 4"/>
          <p:cNvSpPr>
            <a:spLocks noGrp="1"/>
          </p:cNvSpPr>
          <p:nvPr>
            <p:ph type="ftr" sz="quarter" idx="11"/>
          </p:nvPr>
        </p:nvSpPr>
        <p:spPr/>
        <p:txBody>
          <a:bodyPr/>
          <a:lstStyle>
            <a:lvl1pPr>
              <a:defRPr sz="1200">
                <a:solidFill>
                  <a:srgbClr val="6E6E6E"/>
                </a:solidFill>
                <a:latin typeface="Corbel" pitchFamily="34" charset="0"/>
              </a:defRPr>
            </a:lvl1pPr>
          </a:lstStyle>
          <a:p>
            <a:r>
              <a:rPr lang="en-US" dirty="0" smtClean="0"/>
              <a:t>Information to Help Hospitals Get Started</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
        <p:nvSpPr>
          <p:cNvPr id="8" name="TextBox 7"/>
          <p:cNvSpPr txBox="1"/>
          <p:nvPr userDrawn="1"/>
        </p:nvSpPr>
        <p:spPr>
          <a:xfrm>
            <a:off x="685800" y="304800"/>
            <a:ext cx="4495800" cy="276999"/>
          </a:xfrm>
          <a:prstGeom prst="rect">
            <a:avLst/>
          </a:prstGeom>
          <a:noFill/>
        </p:spPr>
        <p:txBody>
          <a:bodyPr wrap="square" rtlCol="0">
            <a:spAutoFit/>
          </a:bodyPr>
          <a:lstStyle/>
          <a:p>
            <a:r>
              <a:rPr lang="en-US" sz="1200" b="1" dirty="0" smtClean="0">
                <a:latin typeface="Corbel" pitchFamily="34" charset="0"/>
              </a:rPr>
              <a:t>Guide</a:t>
            </a:r>
            <a:r>
              <a:rPr lang="en-US" sz="1200" b="1" baseline="0" dirty="0" smtClean="0">
                <a:latin typeface="Corbel" pitchFamily="34" charset="0"/>
              </a:rPr>
              <a:t> to Patient &amp; Family Engagement</a:t>
            </a:r>
            <a:endParaRPr lang="en-US" sz="1200" b="1" dirty="0">
              <a:latin typeface="Corbe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733B9-86EF-4802-A864-2F0FC792FA9B}" type="datetime1">
              <a:rPr lang="en-US" smtClean="0"/>
              <a:pPr/>
              <a:t>5/15/2013</a:t>
            </a:fld>
            <a:endParaRPr lang="en-US" dirty="0"/>
          </a:p>
        </p:txBody>
      </p:sp>
      <p:sp>
        <p:nvSpPr>
          <p:cNvPr id="5" name="Footer Placeholder 4"/>
          <p:cNvSpPr>
            <a:spLocks noGrp="1"/>
          </p:cNvSpPr>
          <p:nvPr>
            <p:ph type="ftr" sz="quarter" idx="11"/>
          </p:nvPr>
        </p:nvSpPr>
        <p:spPr/>
        <p:txBody>
          <a:bodyPr/>
          <a:lstStyle/>
          <a:p>
            <a:r>
              <a:rPr lang="en-US" dirty="0" smtClean="0"/>
              <a:t>Guide to Patient and Family Engagement</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37C7A-06B6-44C0-9D27-2AC2FAB70F3F}" type="datetime1">
              <a:rPr lang="en-US" smtClean="0"/>
              <a:pPr/>
              <a:t>5/15/2013</a:t>
            </a:fld>
            <a:endParaRPr lang="en-US" dirty="0"/>
          </a:p>
        </p:txBody>
      </p:sp>
      <p:sp>
        <p:nvSpPr>
          <p:cNvPr id="5" name="Footer Placeholder 4"/>
          <p:cNvSpPr>
            <a:spLocks noGrp="1"/>
          </p:cNvSpPr>
          <p:nvPr>
            <p:ph type="ftr" sz="quarter" idx="11"/>
          </p:nvPr>
        </p:nvSpPr>
        <p:spPr/>
        <p:txBody>
          <a:bodyPr/>
          <a:lstStyle/>
          <a:p>
            <a:r>
              <a:rPr lang="en-US" dirty="0" smtClean="0"/>
              <a:t>Guide to Patient and Family Engagement</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8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3A4884E-A230-4783-AAFF-47BE23D3719E}" type="datetime1">
              <a:rPr lang="en-US" smtClean="0"/>
              <a:pPr/>
              <a:t>5/15/2013</a:t>
            </a:fld>
            <a:endParaRPr lang="en-US" dirty="0"/>
          </a:p>
        </p:txBody>
      </p:sp>
      <p:sp>
        <p:nvSpPr>
          <p:cNvPr id="5" name="Footer Placeholder 4"/>
          <p:cNvSpPr>
            <a:spLocks noGrp="1"/>
          </p:cNvSpPr>
          <p:nvPr>
            <p:ph type="ftr" sz="quarter" idx="11"/>
          </p:nvPr>
        </p:nvSpPr>
        <p:spPr/>
        <p:txBody>
          <a:bodyPr/>
          <a:lstStyle>
            <a:lvl1pPr>
              <a:defRPr sz="1200">
                <a:solidFill>
                  <a:srgbClr val="6E6E6E"/>
                </a:solidFill>
                <a:latin typeface="Corbel" pitchFamily="34" charset="0"/>
              </a:defRPr>
            </a:lvl1pPr>
          </a:lstStyle>
          <a:p>
            <a:r>
              <a:rPr lang="en-US" dirty="0" smtClean="0"/>
              <a:t>Information to Help Hospitals Get Started</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9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0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1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2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3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4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5_Section Header">
    <p:spTree>
      <p:nvGrpSpPr>
        <p:cNvPr id="1" name=""/>
        <p:cNvGrpSpPr/>
        <p:nvPr/>
      </p:nvGrpSpPr>
      <p:grpSpPr>
        <a:xfrm>
          <a:off x="0" y="0"/>
          <a:ext cx="0" cy="0"/>
          <a:chOff x="0" y="0"/>
          <a:chExt cx="0" cy="0"/>
        </a:xfrm>
      </p:grpSpPr>
      <p:cxnSp>
        <p:nvCxnSpPr>
          <p:cNvPr id="4" name="Straight Connector 7"/>
          <p:cNvCxnSpPr>
            <a:cxnSpLocks noChangeShapeType="1"/>
          </p:cNvCxnSpPr>
          <p:nvPr/>
        </p:nvCxnSpPr>
        <p:spPr bwMode="auto">
          <a:xfrm>
            <a:off x="914400" y="3798888"/>
            <a:ext cx="7580313" cy="0"/>
          </a:xfrm>
          <a:prstGeom prst="line">
            <a:avLst/>
          </a:prstGeom>
          <a:noFill/>
          <a:ln w="25400">
            <a:solidFill>
              <a:srgbClr val="969696"/>
            </a:solidFill>
            <a:round/>
            <a:headEnd/>
            <a:tailEnd/>
          </a:ln>
        </p:spPr>
      </p:cxnSp>
      <p:sp>
        <p:nvSpPr>
          <p:cNvPr id="3" name="Text Placeholder 2"/>
          <p:cNvSpPr>
            <a:spLocks noGrp="1"/>
          </p:cNvSpPr>
          <p:nvPr>
            <p:ph type="body" idx="1"/>
          </p:nvPr>
        </p:nvSpPr>
        <p:spPr>
          <a:xfrm>
            <a:off x="914399" y="2209800"/>
            <a:ext cx="7580313" cy="1500187"/>
          </a:xfrm>
        </p:spPr>
        <p:txBody>
          <a:bodyPr lIns="0" rIns="0" anchor="b"/>
          <a:lstStyle>
            <a:lvl1pPr marL="0" indent="0">
              <a:buNone/>
              <a:defRPr sz="4000" b="1">
                <a:solidFill>
                  <a:srgbClr val="0066CC"/>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9" name="Text Placeholder 8"/>
          <p:cNvSpPr>
            <a:spLocks noGrp="1"/>
          </p:cNvSpPr>
          <p:nvPr>
            <p:ph type="body" sz="quarter" idx="10"/>
          </p:nvPr>
        </p:nvSpPr>
        <p:spPr>
          <a:xfrm>
            <a:off x="914400" y="3962400"/>
            <a:ext cx="7504470" cy="1447800"/>
          </a:xfrm>
        </p:spPr>
        <p:txBody>
          <a:bodyPr lIns="0" rIns="0"/>
          <a:lstStyle>
            <a:lvl1pPr>
              <a:buNone/>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section.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hasCustomPrompt="1"/>
          </p:nvPr>
        </p:nvSpPr>
        <p:spPr>
          <a:xfrm>
            <a:off x="722313" y="1981200"/>
            <a:ext cx="7772400" cy="1362075"/>
          </a:xfrm>
        </p:spPr>
        <p:txBody>
          <a:bodyPr anchor="b"/>
          <a:lstStyle>
            <a:lvl1pPr algn="l">
              <a:defRPr sz="4000" b="0" cap="none">
                <a:latin typeface="Rockwell"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267200"/>
            <a:ext cx="7772400" cy="1500187"/>
          </a:xfrm>
        </p:spPr>
        <p:txBody>
          <a:bodyPr anchor="t">
            <a:normAutofit/>
          </a:bodyPr>
          <a:lstStyle>
            <a:lvl1pPr marL="274320" indent="-274320">
              <a:lnSpc>
                <a:spcPts val="3000"/>
              </a:lnSpc>
              <a:buFont typeface="Arial" pitchFamily="34" charset="0"/>
              <a:buChar char="•"/>
              <a:defRPr sz="2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8801153-8E03-4F4A-B042-00168F3A042F}" type="datetime1">
              <a:rPr lang="en-US" smtClean="0"/>
              <a:pPr/>
              <a:t>5/15/2013</a:t>
            </a:fld>
            <a:endParaRPr lang="en-US" dirty="0"/>
          </a:p>
        </p:txBody>
      </p:sp>
      <p:sp>
        <p:nvSpPr>
          <p:cNvPr id="5" name="Footer Placeholder 4"/>
          <p:cNvSpPr>
            <a:spLocks noGrp="1"/>
          </p:cNvSpPr>
          <p:nvPr>
            <p:ph type="ftr" sz="quarter" idx="11"/>
          </p:nvPr>
        </p:nvSpPr>
        <p:spPr/>
        <p:txBody>
          <a:bodyPr/>
          <a:lstStyle>
            <a:lvl1pPr>
              <a:defRPr sz="1200">
                <a:latin typeface="Corbel" pitchFamily="34" charset="0"/>
              </a:defRPr>
            </a:lvl1pPr>
          </a:lstStyle>
          <a:p>
            <a:r>
              <a:rPr lang="en-US" dirty="0" smtClean="0"/>
              <a:t>Information to Help Hospitals Get Started</a:t>
            </a:r>
            <a:endParaRPr lang="en-US" dirty="0"/>
          </a:p>
        </p:txBody>
      </p:sp>
      <p:sp>
        <p:nvSpPr>
          <p:cNvPr id="6" name="Slide Number Placeholder 5"/>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5D0FB4-F107-4363-91B0-83144295CFED}" type="datetime1">
              <a:rPr lang="en-US" smtClean="0"/>
              <a:pPr/>
              <a:t>5/15/2013</a:t>
            </a:fld>
            <a:endParaRPr lang="en-US" dirty="0"/>
          </a:p>
        </p:txBody>
      </p:sp>
      <p:sp>
        <p:nvSpPr>
          <p:cNvPr id="6" name="Footer Placeholder 5"/>
          <p:cNvSpPr>
            <a:spLocks noGrp="1"/>
          </p:cNvSpPr>
          <p:nvPr>
            <p:ph type="ftr" sz="quarter" idx="11"/>
          </p:nvPr>
        </p:nvSpPr>
        <p:spPr/>
        <p:txBody>
          <a:bodyPr/>
          <a:lstStyle>
            <a:lvl1pPr>
              <a:defRPr>
                <a:latin typeface="Corbel" pitchFamily="34" charset="0"/>
              </a:defRPr>
            </a:lvl1pPr>
          </a:lstStyle>
          <a:p>
            <a:r>
              <a:rPr lang="en-US" smtClean="0"/>
              <a:t>Information to Help Hospitals Get Started</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FBB62E-7FAE-4D45-A0B3-F1B06BA98D7C}" type="datetime1">
              <a:rPr lang="en-US" smtClean="0"/>
              <a:pPr/>
              <a:t>5/15/2013</a:t>
            </a:fld>
            <a:endParaRPr lang="en-US" dirty="0"/>
          </a:p>
        </p:txBody>
      </p:sp>
      <p:sp>
        <p:nvSpPr>
          <p:cNvPr id="8" name="Footer Placeholder 7"/>
          <p:cNvSpPr>
            <a:spLocks noGrp="1"/>
          </p:cNvSpPr>
          <p:nvPr>
            <p:ph type="ftr" sz="quarter" idx="11"/>
          </p:nvPr>
        </p:nvSpPr>
        <p:spPr/>
        <p:txBody>
          <a:bodyPr/>
          <a:lstStyle/>
          <a:p>
            <a:r>
              <a:rPr lang="en-US" dirty="0" smtClean="0"/>
              <a:t>Guide to Patient and Family Engagement</a:t>
            </a:r>
            <a:endParaRPr lang="en-US" dirty="0"/>
          </a:p>
        </p:txBody>
      </p:sp>
      <p:sp>
        <p:nvSpPr>
          <p:cNvPr id="9" name="Slide Number Placeholder 8"/>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B7B6A7-EB26-436B-B006-F43A9AAFDBDD}" type="datetime1">
              <a:rPr lang="en-US" smtClean="0"/>
              <a:pPr/>
              <a:t>5/15/2013</a:t>
            </a:fld>
            <a:endParaRPr lang="en-US" dirty="0"/>
          </a:p>
        </p:txBody>
      </p:sp>
      <p:sp>
        <p:nvSpPr>
          <p:cNvPr id="4" name="Footer Placeholder 3"/>
          <p:cNvSpPr>
            <a:spLocks noGrp="1"/>
          </p:cNvSpPr>
          <p:nvPr>
            <p:ph type="ftr" sz="quarter" idx="11"/>
          </p:nvPr>
        </p:nvSpPr>
        <p:spPr/>
        <p:txBody>
          <a:bodyPr/>
          <a:lstStyle/>
          <a:p>
            <a:r>
              <a:rPr lang="en-US" dirty="0" smtClean="0"/>
              <a:t>Guide to Patient and Family Engagement</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034F53-2938-4547-AA1D-B7A7B10A7958}" type="datetime1">
              <a:rPr lang="en-US" smtClean="0"/>
              <a:pPr/>
              <a:t>5/15/2013</a:t>
            </a:fld>
            <a:endParaRPr lang="en-US" dirty="0"/>
          </a:p>
        </p:txBody>
      </p:sp>
      <p:sp>
        <p:nvSpPr>
          <p:cNvPr id="3" name="Footer Placeholder 2"/>
          <p:cNvSpPr>
            <a:spLocks noGrp="1"/>
          </p:cNvSpPr>
          <p:nvPr>
            <p:ph type="ftr" sz="quarter" idx="11"/>
          </p:nvPr>
        </p:nvSpPr>
        <p:spPr/>
        <p:txBody>
          <a:bodyPr/>
          <a:lstStyle/>
          <a:p>
            <a:r>
              <a:rPr lang="en-US" dirty="0" smtClean="0"/>
              <a:t>Guide to Patient and Family Engagement</a:t>
            </a:r>
            <a:endParaRPr lang="en-US" dirty="0"/>
          </a:p>
        </p:txBody>
      </p:sp>
      <p:sp>
        <p:nvSpPr>
          <p:cNvPr id="4" name="Slide Number Placeholder 3"/>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7C909E-501D-45A0-AD6E-CB644F590C16}" type="datetime1">
              <a:rPr lang="en-US" smtClean="0"/>
              <a:pPr/>
              <a:t>5/15/2013</a:t>
            </a:fld>
            <a:endParaRPr lang="en-US" dirty="0"/>
          </a:p>
        </p:txBody>
      </p:sp>
      <p:sp>
        <p:nvSpPr>
          <p:cNvPr id="6" name="Footer Placeholder 5"/>
          <p:cNvSpPr>
            <a:spLocks noGrp="1"/>
          </p:cNvSpPr>
          <p:nvPr>
            <p:ph type="ftr" sz="quarter" idx="11"/>
          </p:nvPr>
        </p:nvSpPr>
        <p:spPr/>
        <p:txBody>
          <a:bodyPr/>
          <a:lstStyle/>
          <a:p>
            <a:r>
              <a:rPr lang="en-US" dirty="0" smtClean="0"/>
              <a:t>Guide to Patient and Family Engagement</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7D6F05-3301-4807-A803-01DD25BCCA32}" type="datetime1">
              <a:rPr lang="en-US" smtClean="0"/>
              <a:pPr/>
              <a:t>5/15/2013</a:t>
            </a:fld>
            <a:endParaRPr lang="en-US" dirty="0"/>
          </a:p>
        </p:txBody>
      </p:sp>
      <p:sp>
        <p:nvSpPr>
          <p:cNvPr id="6" name="Footer Placeholder 5"/>
          <p:cNvSpPr>
            <a:spLocks noGrp="1"/>
          </p:cNvSpPr>
          <p:nvPr>
            <p:ph type="ftr" sz="quarter" idx="11"/>
          </p:nvPr>
        </p:nvSpPr>
        <p:spPr/>
        <p:txBody>
          <a:bodyPr/>
          <a:lstStyle/>
          <a:p>
            <a:r>
              <a:rPr lang="en-US" dirty="0" smtClean="0"/>
              <a:t>Guide to Patient and Family Engagement</a:t>
            </a:r>
            <a:endParaRPr lang="en-US" dirty="0"/>
          </a:p>
        </p:txBody>
      </p:sp>
      <p:sp>
        <p:nvSpPr>
          <p:cNvPr id="7" name="Slide Number Placeholder 6"/>
          <p:cNvSpPr>
            <a:spLocks noGrp="1"/>
          </p:cNvSpPr>
          <p:nvPr>
            <p:ph type="sldNum" sz="quarter" idx="12"/>
          </p:nvPr>
        </p:nvSpPr>
        <p:spPr/>
        <p:txBody>
          <a:bodyPr/>
          <a:lstStyle/>
          <a:p>
            <a:fld id="{63611735-472E-45BE-B5C5-600BD582DC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604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800600" y="6356350"/>
            <a:ext cx="1600200" cy="365125"/>
          </a:xfrm>
          <a:prstGeom prst="rect">
            <a:avLst/>
          </a:prstGeom>
        </p:spPr>
        <p:txBody>
          <a:bodyPr vert="horz" lIns="91440" tIns="45720" rIns="91440" bIns="45720" rtlCol="0" anchor="ctr"/>
          <a:lstStyle>
            <a:lvl1pPr algn="l">
              <a:defRPr sz="1200">
                <a:solidFill>
                  <a:srgbClr val="6E6E6E"/>
                </a:solidFill>
                <a:latin typeface="Corbel" pitchFamily="34" charset="0"/>
              </a:defRPr>
            </a:lvl1pPr>
          </a:lstStyle>
          <a:p>
            <a:fld id="{84FFC7FB-9AC5-4C88-BFD4-0262D2493A2A}" type="datetime1">
              <a:rPr lang="en-US" smtClean="0"/>
              <a:pPr/>
              <a:t>5/15/2013</a:t>
            </a:fld>
            <a:endParaRPr lang="en-US" dirty="0"/>
          </a:p>
        </p:txBody>
      </p:sp>
      <p:sp>
        <p:nvSpPr>
          <p:cNvPr id="5" name="Footer Placeholder 4"/>
          <p:cNvSpPr>
            <a:spLocks noGrp="1"/>
          </p:cNvSpPr>
          <p:nvPr>
            <p:ph type="ftr" sz="quarter" idx="3"/>
          </p:nvPr>
        </p:nvSpPr>
        <p:spPr>
          <a:xfrm>
            <a:off x="533400" y="6356350"/>
            <a:ext cx="4114800" cy="365125"/>
          </a:xfrm>
          <a:prstGeom prst="rect">
            <a:avLst/>
          </a:prstGeom>
        </p:spPr>
        <p:txBody>
          <a:bodyPr vert="horz" lIns="91440" tIns="45720" rIns="91440" bIns="45720" rtlCol="0" anchor="ctr"/>
          <a:lstStyle>
            <a:lvl1pPr algn="l">
              <a:defRPr lang="en-US" sz="1200" smtClean="0">
                <a:solidFill>
                  <a:srgbClr val="6E6E6E"/>
                </a:solidFill>
              </a:defRPr>
            </a:lvl1pPr>
          </a:lstStyle>
          <a:p>
            <a:r>
              <a:rPr lang="en-US" smtClean="0"/>
              <a:t>Information to Help Hospitals Get Started</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E6E6E"/>
                </a:solidFill>
                <a:latin typeface="Corbel" pitchFamily="34" charset="0"/>
              </a:defRPr>
            </a:lvl1pPr>
          </a:lstStyle>
          <a:p>
            <a:fld id="{63611735-472E-45BE-B5C5-600BD582DC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Lst>
  <p:hf hdr="0" dt="0"/>
  <p:txStyles>
    <p:titleStyle>
      <a:lvl1pPr algn="l" defTabSz="914400" rtl="0" eaLnBrk="1" latinLnBrk="0" hangingPunct="1">
        <a:spcBef>
          <a:spcPct val="0"/>
        </a:spcBef>
        <a:buNone/>
        <a:defRPr sz="3200" kern="1200">
          <a:solidFill>
            <a:srgbClr val="1AA2A6"/>
          </a:solidFill>
          <a:latin typeface="Rockwell" pitchFamily="18" charset="0"/>
          <a:ea typeface="+mj-ea"/>
          <a:cs typeface="+mj-cs"/>
        </a:defRPr>
      </a:lvl1pPr>
    </p:titleStyle>
    <p:bodyStyle>
      <a:lvl1pPr marL="342900" indent="-342900" algn="l" defTabSz="914400" rtl="0" eaLnBrk="1" latinLnBrk="0" hangingPunct="1">
        <a:spcBef>
          <a:spcPct val="20000"/>
        </a:spcBef>
        <a:buClr>
          <a:srgbClr val="1AA2A6"/>
        </a:buClr>
        <a:buFont typeface="Arial" pitchFamily="34" charset="0"/>
        <a:buChar char="•"/>
        <a:defRPr sz="2500" kern="1200">
          <a:solidFill>
            <a:schemeClr val="tx1"/>
          </a:solidFill>
          <a:latin typeface="Corbel" pitchFamily="34" charset="0"/>
          <a:ea typeface="+mn-ea"/>
          <a:cs typeface="+mn-cs"/>
        </a:defRPr>
      </a:lvl1pPr>
      <a:lvl2pPr marL="742950" indent="-28575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2pPr>
      <a:lvl3pPr marL="11430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3pPr>
      <a:lvl4pPr marL="1600200" indent="-228600" algn="l" defTabSz="914400" rtl="0" eaLnBrk="1" latinLnBrk="0" hangingPunct="1">
        <a:spcBef>
          <a:spcPct val="20000"/>
        </a:spcBef>
        <a:buFont typeface="Arial" pitchFamily="34" charset="0"/>
        <a:buChar char="–"/>
        <a:defRPr sz="2300" b="1" kern="1200">
          <a:solidFill>
            <a:srgbClr val="1AA2A6"/>
          </a:solidFill>
          <a:latin typeface="Corbel" pitchFamily="34" charset="0"/>
          <a:ea typeface="+mn-ea"/>
          <a:cs typeface="+mn-cs"/>
        </a:defRPr>
      </a:lvl4pPr>
      <a:lvl5pPr marL="2057400" indent="-228600" algn="l" defTabSz="914400" rtl="0" eaLnBrk="1" latinLnBrk="0" hangingPunct="1">
        <a:spcBef>
          <a:spcPct val="20000"/>
        </a:spcBef>
        <a:buFont typeface="Arial" pitchFamily="34" charset="0"/>
        <a:buChar char="»"/>
        <a:defRPr sz="23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85800" y="1200149"/>
            <a:ext cx="8153400" cy="2609851"/>
          </a:xfrm>
        </p:spPr>
        <p:txBody>
          <a:bodyPr/>
          <a:lstStyle/>
          <a:p>
            <a:pPr>
              <a:lnSpc>
                <a:spcPct val="120000"/>
              </a:lnSpc>
            </a:pPr>
            <a:r>
              <a:rPr lang="en-US" sz="2800" b="1" dirty="0" smtClean="0"/>
              <a:t>The Guide to Patient and Family Engagement</a:t>
            </a:r>
            <a:br>
              <a:rPr lang="en-US" sz="2800" b="1" dirty="0" smtClean="0"/>
            </a:br>
            <a:r>
              <a:rPr lang="en-US" sz="2800" b="1" dirty="0" smtClean="0"/>
              <a:t>in Hospital Quality and Safety:</a:t>
            </a:r>
            <a:r>
              <a:rPr lang="en-US" sz="2800" dirty="0" smtClean="0"/>
              <a:t/>
            </a:r>
            <a:br>
              <a:rPr lang="en-US" sz="2800" dirty="0" smtClean="0"/>
            </a:br>
            <a:r>
              <a:rPr lang="en-US" sz="2800" dirty="0" smtClean="0"/>
              <a:t>Engaging Patients and Families to Improve the Quality and Safety of Care We Provide</a:t>
            </a:r>
          </a:p>
        </p:txBody>
      </p:sp>
      <p:sp>
        <p:nvSpPr>
          <p:cNvPr id="7" name="Subtitle 6"/>
          <p:cNvSpPr>
            <a:spLocks noGrp="1"/>
          </p:cNvSpPr>
          <p:nvPr>
            <p:ph type="subTitle" idx="1"/>
          </p:nvPr>
        </p:nvSpPr>
        <p:spPr/>
        <p:txBody>
          <a:bodyPr/>
          <a:lstStyle/>
          <a:p>
            <a:r>
              <a:rPr lang="en-US" dirty="0" smtClean="0"/>
              <a:t>[Hospital Name  |  Presenter name and title  |  Date of presentation]</a:t>
            </a:r>
          </a:p>
        </p:txBody>
      </p:sp>
      <p:sp>
        <p:nvSpPr>
          <p:cNvPr id="5123" name="TextBox 3"/>
          <p:cNvSpPr txBox="1">
            <a:spLocks noChangeArrowheads="1"/>
          </p:cNvSpPr>
          <p:nvPr/>
        </p:nvSpPr>
        <p:spPr bwMode="auto">
          <a:xfrm>
            <a:off x="628650" y="773113"/>
            <a:ext cx="2647950" cy="369887"/>
          </a:xfrm>
          <a:prstGeom prst="rect">
            <a:avLst/>
          </a:prstGeom>
          <a:noFill/>
          <a:ln w="9525">
            <a:noFill/>
            <a:miter lim="800000"/>
            <a:headEnd/>
            <a:tailEnd/>
          </a:ln>
        </p:spPr>
        <p:txBody>
          <a:bodyPr wrap="none">
            <a:spAutoFit/>
          </a:bodyPr>
          <a:lstStyle/>
          <a:p>
            <a:pPr algn="ctr"/>
            <a:r>
              <a:rPr lang="en-US" dirty="0"/>
              <a:t>Insert hospital logo here</a:t>
            </a:r>
          </a:p>
        </p:txBody>
      </p:sp>
      <p:sp>
        <p:nvSpPr>
          <p:cNvPr id="9" name="Footer Placeholder 8"/>
          <p:cNvSpPr>
            <a:spLocks noGrp="1"/>
          </p:cNvSpPr>
          <p:nvPr>
            <p:ph type="ftr" sz="quarter" idx="11"/>
          </p:nvPr>
        </p:nvSpPr>
        <p:spPr/>
        <p:txBody>
          <a:bodyPr/>
          <a:lstStyle/>
          <a:p>
            <a:r>
              <a:rPr lang="en-US" sz="1200" dirty="0" smtClean="0"/>
              <a:t>Information to Help Hospitals Get Started</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3"/>
          <p:cNvSpPr>
            <a:spLocks noGrp="1"/>
          </p:cNvSpPr>
          <p:nvPr>
            <p:ph type="title"/>
          </p:nvPr>
        </p:nvSpPr>
        <p:spPr/>
        <p:txBody>
          <a:bodyPr/>
          <a:lstStyle/>
          <a:p>
            <a:r>
              <a:rPr lang="en-US" dirty="0" smtClean="0"/>
              <a:t>Guide to Patient and Family Engagement</a:t>
            </a:r>
          </a:p>
        </p:txBody>
      </p:sp>
      <p:sp>
        <p:nvSpPr>
          <p:cNvPr id="16386" name="Rectangle 3"/>
          <p:cNvSpPr>
            <a:spLocks noGrp="1" noChangeArrowheads="1"/>
          </p:cNvSpPr>
          <p:nvPr>
            <p:ph type="body" idx="1"/>
          </p:nvPr>
        </p:nvSpPr>
        <p:spPr/>
        <p:txBody>
          <a:bodyPr/>
          <a:lstStyle/>
          <a:p>
            <a:r>
              <a:rPr lang="en-US" dirty="0" smtClean="0"/>
              <a:t>Tested, evidence-based resource to help hospitals work as partners with patients and families to improve quality and safety</a:t>
            </a:r>
          </a:p>
          <a:p>
            <a:pPr lvl="1"/>
            <a:r>
              <a:rPr lang="en-US" dirty="0" smtClean="0"/>
              <a:t>Includes strategies that reflect critical opportunities for patient and family engagement</a:t>
            </a:r>
          </a:p>
          <a:p>
            <a:pPr lvl="1"/>
            <a:r>
              <a:rPr lang="en-US" dirty="0" smtClean="0"/>
              <a:t>Addresses real-world challenges</a:t>
            </a:r>
          </a:p>
          <a:p>
            <a:pPr lvl="1"/>
            <a:r>
              <a:rPr lang="en-US" dirty="0" smtClean="0"/>
              <a:t>Contains detailed implementation guidance</a:t>
            </a:r>
          </a:p>
          <a:p>
            <a:pPr lvl="1"/>
            <a:r>
              <a:rPr lang="en-US" dirty="0" smtClean="0"/>
              <a:t>Includes tools for hospital leaders, managers, clinicians, patients, and families</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Guide to Patient and Family Engagement </a:t>
            </a:r>
          </a:p>
        </p:txBody>
      </p:sp>
      <p:sp>
        <p:nvSpPr>
          <p:cNvPr id="16387" name="Rectangle 3"/>
          <p:cNvSpPr>
            <a:spLocks noGrp="1" noChangeArrowheads="1"/>
          </p:cNvSpPr>
          <p:nvPr>
            <p:ph type="body" idx="1"/>
          </p:nvPr>
        </p:nvSpPr>
        <p:spPr/>
        <p:txBody>
          <a:bodyPr/>
          <a:lstStyle/>
          <a:p>
            <a:r>
              <a:rPr lang="en-US" dirty="0" smtClean="0"/>
              <a:t>Includes four strategies to support engagement:</a:t>
            </a:r>
          </a:p>
          <a:p>
            <a:pPr marL="914400" indent="-457200">
              <a:buFont typeface="+mj-lt"/>
              <a:buAutoNum type="arabicPeriod"/>
            </a:pPr>
            <a:r>
              <a:rPr lang="en-US" dirty="0" smtClean="0"/>
              <a:t>Working with Patients and Families as Advisors</a:t>
            </a:r>
          </a:p>
          <a:p>
            <a:pPr marL="914400" indent="-457200">
              <a:buFont typeface="+mj-lt"/>
              <a:buAutoNum type="arabicPeriod"/>
            </a:pPr>
            <a:r>
              <a:rPr lang="en-US" dirty="0" smtClean="0"/>
              <a:t>Working with Patients and Families at the Bedside: Communicating to Improve Quality</a:t>
            </a:r>
          </a:p>
          <a:p>
            <a:pPr marL="914400" indent="-457200">
              <a:buFont typeface="+mj-lt"/>
              <a:buAutoNum type="arabicPeriod"/>
            </a:pPr>
            <a:r>
              <a:rPr lang="en-US" dirty="0" smtClean="0"/>
              <a:t>Working with Patients and Families at the Bedside:</a:t>
            </a:r>
            <a:br>
              <a:rPr lang="en-US" dirty="0" smtClean="0"/>
            </a:br>
            <a:r>
              <a:rPr lang="en-US" dirty="0" smtClean="0"/>
              <a:t>Nurse Bedside Shift Report</a:t>
            </a:r>
          </a:p>
          <a:p>
            <a:pPr marL="914400" indent="-457200">
              <a:buFont typeface="+mj-lt"/>
              <a:buAutoNum type="arabicPeriod"/>
            </a:pPr>
            <a:r>
              <a:rPr lang="en-US" dirty="0" smtClean="0"/>
              <a:t>Working with Patients and Families at the Bedside:</a:t>
            </a:r>
            <a:br>
              <a:rPr lang="en-US" dirty="0" smtClean="0"/>
            </a:br>
            <a:r>
              <a:rPr lang="en-US" dirty="0" smtClean="0"/>
              <a:t>Care Transitions from Hospital to Home: </a:t>
            </a:r>
            <a:br>
              <a:rPr lang="en-US" dirty="0" smtClean="0"/>
            </a:br>
            <a:r>
              <a:rPr lang="en-US" dirty="0" smtClean="0"/>
              <a:t>IDEAL Discharge Planning</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Why</a:t>
            </a:r>
            <a:r>
              <a:rPr lang="en-US" dirty="0" smtClean="0"/>
              <a:t> work with patients and families as advisors?</a:t>
            </a:r>
            <a:endParaRPr lang="en-US" dirty="0"/>
          </a:p>
        </p:txBody>
      </p:sp>
      <p:sp>
        <p:nvSpPr>
          <p:cNvPr id="3" name="Content Placeholder 2"/>
          <p:cNvSpPr>
            <a:spLocks noGrp="1"/>
          </p:cNvSpPr>
          <p:nvPr>
            <p:ph idx="1"/>
          </p:nvPr>
        </p:nvSpPr>
        <p:spPr/>
        <p:txBody>
          <a:bodyPr>
            <a:normAutofit/>
          </a:bodyPr>
          <a:lstStyle/>
          <a:p>
            <a:r>
              <a:rPr lang="en-US" dirty="0" smtClean="0"/>
              <a:t>Patient and family advisors help us provide care and services based on patient- and family-identified needs rather than our assumptions</a:t>
            </a:r>
          </a:p>
          <a:p>
            <a:r>
              <a:rPr lang="en-US" dirty="0" smtClean="0"/>
              <a:t>Patient and family advisors offer</a:t>
            </a:r>
          </a:p>
          <a:p>
            <a:pPr lvl="1"/>
            <a:r>
              <a:rPr lang="en-US" dirty="0" smtClean="0"/>
              <a:t>Insight on our strengths and areas where changes may be needed</a:t>
            </a:r>
          </a:p>
          <a:p>
            <a:pPr lvl="1"/>
            <a:r>
              <a:rPr lang="en-US" dirty="0" smtClean="0"/>
              <a:t>Feedback on practices and policies that can help patients and families be active partners in their care</a:t>
            </a:r>
          </a:p>
          <a:p>
            <a:pPr lvl="1"/>
            <a:r>
              <a:rPr lang="en-US" dirty="0"/>
              <a:t>F</a:t>
            </a:r>
            <a:r>
              <a:rPr lang="en-US" dirty="0" smtClean="0"/>
              <a:t>eedback that is timely and gives a fuller picture of the care experience than standard patient and family satisfaction surveys</a:t>
            </a:r>
          </a:p>
          <a:p>
            <a:endParaRPr lang="en-US" dirty="0" smtClean="0"/>
          </a:p>
          <a:p>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12</a:t>
            </a:fld>
            <a:endParaRPr lang="en-US" dirty="0"/>
          </a:p>
        </p:txBody>
      </p:sp>
      <p:sp>
        <p:nvSpPr>
          <p:cNvPr id="6" name="Footer Placeholder 5"/>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Why focus on communication?</a:t>
            </a:r>
          </a:p>
        </p:txBody>
      </p:sp>
      <p:sp>
        <p:nvSpPr>
          <p:cNvPr id="12291" name="Content Placeholder 2"/>
          <p:cNvSpPr>
            <a:spLocks noGrp="1"/>
          </p:cNvSpPr>
          <p:nvPr>
            <p:ph idx="1"/>
          </p:nvPr>
        </p:nvSpPr>
        <p:spPr/>
        <p:txBody>
          <a:bodyPr>
            <a:normAutofit lnSpcReduction="10000"/>
          </a:bodyPr>
          <a:lstStyle/>
          <a:p>
            <a:r>
              <a:rPr lang="en-US" dirty="0" smtClean="0"/>
              <a:t>It’s the foundation of all interactions with patients and families</a:t>
            </a:r>
          </a:p>
          <a:p>
            <a:r>
              <a:rPr lang="en-US" dirty="0" smtClean="0"/>
              <a:t>Research shows patient-centered communication can improve:</a:t>
            </a:r>
          </a:p>
          <a:p>
            <a:pPr lvl="1"/>
            <a:r>
              <a:rPr lang="en-US" dirty="0" smtClean="0"/>
              <a:t>Patient safety</a:t>
            </a:r>
          </a:p>
          <a:p>
            <a:pPr lvl="2"/>
            <a:r>
              <a:rPr lang="en-US" dirty="0" smtClean="0"/>
              <a:t>More than 70% of adverse events caused by breakdowns in communication</a:t>
            </a:r>
          </a:p>
          <a:p>
            <a:pPr lvl="1"/>
            <a:r>
              <a:rPr lang="en-US" dirty="0" smtClean="0"/>
              <a:t>Patient outcomes, including emotional health, functioning, and pain control</a:t>
            </a:r>
          </a:p>
          <a:p>
            <a:pPr lvl="1"/>
            <a:r>
              <a:rPr lang="en-US" dirty="0" smtClean="0"/>
              <a:t>Patient experiences of care</a:t>
            </a:r>
          </a:p>
          <a:p>
            <a:r>
              <a:rPr lang="en-US" dirty="0" smtClean="0"/>
              <a:t>[</a:t>
            </a:r>
            <a:r>
              <a:rPr lang="en-US" dirty="0" smtClean="0">
                <a:solidFill>
                  <a:srgbClr val="FF0000"/>
                </a:solidFill>
              </a:rPr>
              <a:t>Insert hospital goal / data related to communication</a:t>
            </a:r>
            <a:r>
              <a:rPr lang="en-US" dirty="0" smtClean="0"/>
              <a:t>]</a:t>
            </a:r>
          </a:p>
        </p:txBody>
      </p:sp>
      <p:sp>
        <p:nvSpPr>
          <p:cNvPr id="9" name="Slide Number Placeholder 8"/>
          <p:cNvSpPr>
            <a:spLocks noGrp="1"/>
          </p:cNvSpPr>
          <p:nvPr>
            <p:ph type="sldNum" sz="quarter" idx="12"/>
          </p:nvPr>
        </p:nvSpPr>
        <p:spPr/>
        <p:txBody>
          <a:bodyPr/>
          <a:lstStyle/>
          <a:p>
            <a:fld id="{63611735-472E-45BE-B5C5-600BD582DC47}" type="slidenum">
              <a:rPr lang="en-US" smtClean="0"/>
              <a:pPr/>
              <a:t>13</a:t>
            </a:fld>
            <a:endParaRPr lang="en-US" dirty="0"/>
          </a:p>
        </p:txBody>
      </p:sp>
      <p:sp>
        <p:nvSpPr>
          <p:cNvPr id="6" name="Footer Placeholder 5"/>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focus on bedside shift report?</a:t>
            </a:r>
            <a:endParaRPr lang="en-US" dirty="0"/>
          </a:p>
        </p:txBody>
      </p:sp>
      <p:sp>
        <p:nvSpPr>
          <p:cNvPr id="3" name="Content Placeholder 2"/>
          <p:cNvSpPr>
            <a:spLocks noGrp="1"/>
          </p:cNvSpPr>
          <p:nvPr>
            <p:ph idx="1"/>
          </p:nvPr>
        </p:nvSpPr>
        <p:spPr/>
        <p:txBody>
          <a:bodyPr>
            <a:normAutofit lnSpcReduction="10000"/>
          </a:bodyPr>
          <a:lstStyle/>
          <a:p>
            <a:r>
              <a:rPr lang="en-US" dirty="0" smtClean="0"/>
              <a:t>Transitions in care have potential for medical errors</a:t>
            </a:r>
          </a:p>
          <a:p>
            <a:r>
              <a:rPr lang="en-US" dirty="0" smtClean="0"/>
              <a:t>Research shows bedside shift report can improve:</a:t>
            </a:r>
          </a:p>
          <a:p>
            <a:pPr lvl="1"/>
            <a:r>
              <a:rPr lang="en-US" dirty="0" smtClean="0"/>
              <a:t>Patient safety and quality</a:t>
            </a:r>
          </a:p>
          <a:p>
            <a:pPr lvl="2"/>
            <a:r>
              <a:rPr lang="en-US" dirty="0" smtClean="0"/>
              <a:t>Improved communication</a:t>
            </a:r>
          </a:p>
          <a:p>
            <a:pPr lvl="2"/>
            <a:r>
              <a:rPr lang="en-US" dirty="0" smtClean="0"/>
              <a:t>Decrease in hospital-acquired complications</a:t>
            </a:r>
          </a:p>
          <a:p>
            <a:pPr lvl="1"/>
            <a:r>
              <a:rPr lang="en-US" dirty="0" smtClean="0"/>
              <a:t>Patient experiences of care</a:t>
            </a:r>
          </a:p>
          <a:p>
            <a:pPr lvl="1"/>
            <a:r>
              <a:rPr lang="en-US" dirty="0" smtClean="0"/>
              <a:t>Time management among and accountability between nurses</a:t>
            </a:r>
          </a:p>
          <a:p>
            <a:pPr lvl="2"/>
            <a:r>
              <a:rPr lang="en-US" dirty="0" smtClean="0"/>
              <a:t>Decrease in time needed for shift report</a:t>
            </a:r>
          </a:p>
          <a:p>
            <a:pPr lvl="2"/>
            <a:r>
              <a:rPr lang="en-US" dirty="0" smtClean="0"/>
              <a:t>Decrease in overshift time</a:t>
            </a:r>
          </a:p>
          <a:p>
            <a:pPr marL="347663" lvl="0" indent="-347663"/>
            <a:r>
              <a:rPr lang="en-US" dirty="0" smtClean="0">
                <a:solidFill>
                  <a:prstClr val="black"/>
                </a:solidFill>
              </a:rPr>
              <a:t>[</a:t>
            </a:r>
            <a:r>
              <a:rPr lang="en-US" dirty="0" smtClean="0">
                <a:solidFill>
                  <a:srgbClr val="FF0000"/>
                </a:solidFill>
              </a:rPr>
              <a:t>Include specific goals / data for hospital</a:t>
            </a:r>
            <a:r>
              <a:rPr lang="en-US" dirty="0" smtClean="0">
                <a:solidFill>
                  <a:prstClr val="black"/>
                </a:solidFill>
              </a:rPr>
              <a:t>]</a:t>
            </a:r>
          </a:p>
          <a:p>
            <a:pPr lvl="1">
              <a:buNone/>
            </a:pPr>
            <a:endParaRPr lang="en-US" dirty="0" smtClean="0"/>
          </a:p>
        </p:txBody>
      </p:sp>
      <p:sp>
        <p:nvSpPr>
          <p:cNvPr id="5" name="Slide Number Placeholder 4"/>
          <p:cNvSpPr>
            <a:spLocks noGrp="1"/>
          </p:cNvSpPr>
          <p:nvPr>
            <p:ph type="sldNum" sz="quarter" idx="12"/>
          </p:nvPr>
        </p:nvSpPr>
        <p:spPr/>
        <p:txBody>
          <a:bodyPr/>
          <a:lstStyle/>
          <a:p>
            <a:fld id="{63611735-472E-45BE-B5C5-600BD582DC47}" type="slidenum">
              <a:rPr lang="en-US" smtClean="0"/>
              <a:pPr/>
              <a:t>14</a:t>
            </a:fld>
            <a:endParaRPr lang="en-US" dirty="0"/>
          </a:p>
        </p:txBody>
      </p:sp>
      <p:sp>
        <p:nvSpPr>
          <p:cNvPr id="6" name="Footer Placeholder 5"/>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Why focus on discharge planning?</a:t>
            </a:r>
          </a:p>
        </p:txBody>
      </p:sp>
      <p:sp>
        <p:nvSpPr>
          <p:cNvPr id="12291" name="Content Placeholder 2"/>
          <p:cNvSpPr>
            <a:spLocks noGrp="1"/>
          </p:cNvSpPr>
          <p:nvPr>
            <p:ph idx="1"/>
          </p:nvPr>
        </p:nvSpPr>
        <p:spPr/>
        <p:txBody>
          <a:bodyPr>
            <a:normAutofit fontScale="92500" lnSpcReduction="10000"/>
          </a:bodyPr>
          <a:lstStyle/>
          <a:p>
            <a:r>
              <a:rPr lang="en-US" dirty="0" smtClean="0"/>
              <a:t>Nearly 20% of patients experience an adverse event within a month of discharge, of which ¾ could be prevented</a:t>
            </a:r>
          </a:p>
          <a:p>
            <a:r>
              <a:rPr lang="en-US" dirty="0" smtClean="0"/>
              <a:t>Common complications post-discharge are adverse drug events, healthcare-associated infections, and procedural complications</a:t>
            </a:r>
          </a:p>
          <a:p>
            <a:r>
              <a:rPr lang="en-US" dirty="0" smtClean="0"/>
              <a:t>Many complications can be attributed to problems with discharge planning</a:t>
            </a:r>
          </a:p>
          <a:p>
            <a:pPr lvl="1"/>
            <a:r>
              <a:rPr lang="en-US" dirty="0" smtClean="0"/>
              <a:t>Changes in medicines before and after discharge</a:t>
            </a:r>
          </a:p>
          <a:p>
            <a:pPr lvl="1"/>
            <a:r>
              <a:rPr lang="en-US" dirty="0" smtClean="0"/>
              <a:t>Inadequate preparation for patients and families</a:t>
            </a:r>
          </a:p>
          <a:p>
            <a:pPr lvl="1"/>
            <a:r>
              <a:rPr lang="en-US" dirty="0" smtClean="0"/>
              <a:t>Disconnect between information giving and patient understanding</a:t>
            </a:r>
          </a:p>
          <a:p>
            <a:pPr lvl="1"/>
            <a:r>
              <a:rPr lang="en-US" dirty="0" smtClean="0"/>
              <a:t>Discontinuity between in-patient and out-patient providers</a:t>
            </a:r>
          </a:p>
          <a:p>
            <a:r>
              <a:rPr lang="en-US" dirty="0" smtClean="0"/>
              <a:t>[</a:t>
            </a:r>
            <a:r>
              <a:rPr lang="en-US" dirty="0" smtClean="0">
                <a:solidFill>
                  <a:srgbClr val="FF0000"/>
                </a:solidFill>
              </a:rPr>
              <a:t>Add hospital data / goals related to discharge</a:t>
            </a:r>
            <a:r>
              <a:rPr lang="en-US" dirty="0" smtClean="0"/>
              <a:t>]</a:t>
            </a:r>
          </a:p>
        </p:txBody>
      </p:sp>
      <p:sp>
        <p:nvSpPr>
          <p:cNvPr id="8" name="Slide Number Placeholder 7"/>
          <p:cNvSpPr>
            <a:spLocks noGrp="1"/>
          </p:cNvSpPr>
          <p:nvPr>
            <p:ph type="sldNum" sz="quarter" idx="12"/>
          </p:nvPr>
        </p:nvSpPr>
        <p:spPr/>
        <p:txBody>
          <a:bodyPr/>
          <a:lstStyle/>
          <a:p>
            <a:fld id="{63611735-472E-45BE-B5C5-600BD582DC47}" type="slidenum">
              <a:rPr lang="en-US" smtClean="0"/>
              <a:pPr/>
              <a:t>15</a:t>
            </a:fld>
            <a:endParaRPr lang="en-US" dirty="0"/>
          </a:p>
        </p:txBody>
      </p:sp>
      <p:sp>
        <p:nvSpPr>
          <p:cNvPr id="6" name="Footer Placeholder 5"/>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Moving forward</a:t>
            </a:r>
            <a:endParaRPr lang="en-US" dirty="0"/>
          </a:p>
        </p:txBody>
      </p:sp>
      <p:sp>
        <p:nvSpPr>
          <p:cNvPr id="18434" name="Text Placeholder 3"/>
          <p:cNvSpPr>
            <a:spLocks noGrp="1"/>
          </p:cNvSpPr>
          <p:nvPr>
            <p:ph type="body" idx="1"/>
          </p:nvPr>
        </p:nvSpPr>
        <p:spPr/>
        <p:txBody>
          <a:bodyPr/>
          <a:lstStyle/>
          <a:p>
            <a:r>
              <a:rPr lang="en-US" dirty="0" smtClean="0"/>
              <a:t>What do we need from you?</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16</a:t>
            </a:fld>
            <a:endParaRPr lang="en-US" dirty="0"/>
          </a:p>
        </p:txBody>
      </p:sp>
      <p:sp>
        <p:nvSpPr>
          <p:cNvPr id="8" name="Footer Placeholder 7"/>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3"/>
          <p:cNvSpPr>
            <a:spLocks noGrp="1"/>
          </p:cNvSpPr>
          <p:nvPr>
            <p:ph type="title"/>
          </p:nvPr>
        </p:nvSpPr>
        <p:spPr/>
        <p:txBody>
          <a:bodyPr/>
          <a:lstStyle/>
          <a:p>
            <a:r>
              <a:rPr lang="en-US" dirty="0" smtClean="0"/>
              <a:t>What do we need from you?</a:t>
            </a:r>
          </a:p>
        </p:txBody>
      </p:sp>
      <p:sp>
        <p:nvSpPr>
          <p:cNvPr id="19458" name="Rectangle 3"/>
          <p:cNvSpPr>
            <a:spLocks noGrp="1" noChangeArrowheads="1"/>
          </p:cNvSpPr>
          <p:nvPr>
            <p:ph type="body" idx="1"/>
          </p:nvPr>
        </p:nvSpPr>
        <p:spPr/>
        <p:txBody>
          <a:bodyPr/>
          <a:lstStyle/>
          <a:p>
            <a:r>
              <a:rPr lang="en-US" dirty="0" smtClean="0"/>
              <a:t>Staff time to [</a:t>
            </a:r>
            <a:r>
              <a:rPr lang="en-US" dirty="0" smtClean="0">
                <a:solidFill>
                  <a:srgbClr val="FF0000"/>
                </a:solidFill>
              </a:rPr>
              <a:t>implement strategy</a:t>
            </a:r>
            <a:r>
              <a:rPr lang="en-US" dirty="0" smtClean="0"/>
              <a:t>] OR</a:t>
            </a:r>
          </a:p>
          <a:p>
            <a:r>
              <a:rPr lang="en-US" dirty="0" smtClean="0"/>
              <a:t>Staff time to form a multi-disciplinary team to assess our hospital’s needs and decide which strategy to implement</a:t>
            </a:r>
          </a:p>
          <a:p>
            <a:r>
              <a:rPr lang="en-US" dirty="0" smtClean="0"/>
              <a:t>[</a:t>
            </a:r>
            <a:r>
              <a:rPr lang="en-US" dirty="0" smtClean="0">
                <a:solidFill>
                  <a:srgbClr val="FF0000"/>
                </a:solidFill>
              </a:rPr>
              <a:t>Note: Be specific of what support you need and who will be responsible for the initiative</a:t>
            </a:r>
            <a:r>
              <a:rPr lang="en-US" dirty="0" smtClean="0"/>
              <a: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Autofit/>
          </a:bodyPr>
          <a:lstStyle/>
          <a:p>
            <a:r>
              <a:rPr lang="en-US" dirty="0" smtClean="0"/>
              <a:t>Other ways to support patient and family engagement</a:t>
            </a:r>
          </a:p>
        </p:txBody>
      </p:sp>
      <p:sp>
        <p:nvSpPr>
          <p:cNvPr id="20483" name="Content Placeholder 2"/>
          <p:cNvSpPr>
            <a:spLocks noGrp="1"/>
          </p:cNvSpPr>
          <p:nvPr>
            <p:ph idx="1"/>
          </p:nvPr>
        </p:nvSpPr>
        <p:spPr/>
        <p:txBody>
          <a:bodyPr/>
          <a:lstStyle/>
          <a:p>
            <a:r>
              <a:rPr lang="en-US" dirty="0" smtClean="0"/>
              <a:t>Communicate the hospital’s vision and values related to patient and family engagement.</a:t>
            </a:r>
          </a:p>
          <a:p>
            <a:r>
              <a:rPr lang="en-US" dirty="0" smtClean="0"/>
              <a:t>Serve as role models for engaging in partnerships with patients and family members.</a:t>
            </a:r>
          </a:p>
          <a:p>
            <a:r>
              <a:rPr lang="en-US" dirty="0" smtClean="0"/>
              <a:t>Provide the necessary infrastructure and resources.</a:t>
            </a:r>
          </a:p>
          <a:p>
            <a:r>
              <a:rPr lang="en-US" dirty="0" smtClean="0"/>
              <a:t>Involve and support clinicians and hospital staff in patient and family engagement initiatives.</a:t>
            </a:r>
          </a:p>
          <a:p>
            <a:r>
              <a:rPr lang="en-US" dirty="0" smtClean="0"/>
              <a:t>Integrate patient and family engagement into personnel policies and practices.</a:t>
            </a:r>
            <a:endParaRPr lang="en-US" dirty="0"/>
          </a:p>
        </p:txBody>
      </p:sp>
      <p:sp>
        <p:nvSpPr>
          <p:cNvPr id="4" name="Slide Number Placeholder 3"/>
          <p:cNvSpPr>
            <a:spLocks noGrp="1"/>
          </p:cNvSpPr>
          <p:nvPr>
            <p:ph type="sldNum" sz="quarter" idx="12"/>
          </p:nvPr>
        </p:nvSpPr>
        <p:spPr/>
        <p:txBody>
          <a:bodyPr/>
          <a:lstStyle/>
          <a:p>
            <a:fld id="{63611735-472E-45BE-B5C5-600BD582DC47}"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Ways to end presentation</a:t>
            </a:r>
            <a:endParaRPr lang="en-US" dirty="0"/>
          </a:p>
        </p:txBody>
      </p:sp>
      <p:sp>
        <p:nvSpPr>
          <p:cNvPr id="21507" name="Content Placeholder 2"/>
          <p:cNvSpPr>
            <a:spLocks noGrp="1"/>
          </p:cNvSpPr>
          <p:nvPr>
            <p:ph idx="1"/>
          </p:nvPr>
        </p:nvSpPr>
        <p:spPr/>
        <p:txBody>
          <a:bodyPr/>
          <a:lstStyle/>
          <a:p>
            <a:r>
              <a:rPr lang="en-US" dirty="0" smtClean="0"/>
              <a:t>[</a:t>
            </a:r>
            <a:r>
              <a:rPr lang="en-US" dirty="0" smtClean="0">
                <a:solidFill>
                  <a:srgbClr val="FF0000"/>
                </a:solidFill>
              </a:rPr>
              <a:t>Note: you may wish to end the presentation in one of the following ways:</a:t>
            </a:r>
          </a:p>
          <a:p>
            <a:pPr lvl="1"/>
            <a:r>
              <a:rPr lang="en-US" dirty="0" smtClean="0"/>
              <a:t>Download and show the AHA Video: Patient-and Family-Centered Care: Partnerships for Quality and Safety</a:t>
            </a:r>
          </a:p>
          <a:p>
            <a:pPr lvl="1"/>
            <a:r>
              <a:rPr lang="en-US" dirty="0" smtClean="0"/>
              <a:t>Ask a patient or family member to speak to leadership about his or her experiences receiving care at your hospital]</a:t>
            </a:r>
          </a:p>
          <a:p>
            <a:endParaRPr lang="en-US" dirty="0" smtClean="0"/>
          </a:p>
        </p:txBody>
      </p:sp>
      <p:sp>
        <p:nvSpPr>
          <p:cNvPr id="6" name="Footer Placeholder 5"/>
          <p:cNvSpPr>
            <a:spLocks noGrp="1"/>
          </p:cNvSpPr>
          <p:nvPr>
            <p:ph type="ftr" sz="quarter" idx="11"/>
          </p:nvPr>
        </p:nvSpPr>
        <p:spPr/>
        <p:txBody>
          <a:bodyPr/>
          <a:lstStyle/>
          <a:p>
            <a:r>
              <a:rPr lang="en-US" smtClean="0"/>
              <a:t>Information to Help Hospitals Get Started</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Today’s presentation</a:t>
            </a:r>
          </a:p>
        </p:txBody>
      </p:sp>
      <p:sp>
        <p:nvSpPr>
          <p:cNvPr id="6147" name="Content Placeholder 2"/>
          <p:cNvSpPr>
            <a:spLocks noGrp="1"/>
          </p:cNvSpPr>
          <p:nvPr>
            <p:ph idx="1"/>
          </p:nvPr>
        </p:nvSpPr>
        <p:spPr/>
        <p:txBody>
          <a:bodyPr/>
          <a:lstStyle/>
          <a:p>
            <a:r>
              <a:rPr lang="en-US" dirty="0" smtClean="0"/>
              <a:t>Improving the care we provide through patient and family engagement</a:t>
            </a:r>
          </a:p>
          <a:p>
            <a:r>
              <a:rPr lang="en-US" dirty="0" smtClean="0"/>
              <a:t>How the </a:t>
            </a:r>
            <a:r>
              <a:rPr lang="en-US" i="1" dirty="0" smtClean="0"/>
              <a:t>Guide to Patient and Family Engagement</a:t>
            </a:r>
            <a:r>
              <a:rPr lang="en-US" dirty="0" smtClean="0"/>
              <a:t> helps</a:t>
            </a:r>
          </a:p>
          <a:p>
            <a:r>
              <a:rPr lang="en-US" dirty="0" smtClean="0"/>
              <a:t>Moving forward</a:t>
            </a:r>
          </a:p>
          <a:p>
            <a:endParaRPr lang="en-US" dirty="0" smtClean="0"/>
          </a:p>
        </p:txBody>
      </p:sp>
      <p:sp>
        <p:nvSpPr>
          <p:cNvPr id="4" name="Slide Number Placeholder 3"/>
          <p:cNvSpPr>
            <a:spLocks noGrp="1"/>
          </p:cNvSpPr>
          <p:nvPr>
            <p:ph type="sldNum" sz="quarter" idx="12"/>
          </p:nvPr>
        </p:nvSpPr>
        <p:spPr/>
        <p:txBody>
          <a:bodyPr/>
          <a:lstStyle/>
          <a:p>
            <a:fld id="{63611735-472E-45BE-B5C5-600BD582DC47}"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Thank you! </a:t>
            </a:r>
          </a:p>
        </p:txBody>
      </p:sp>
      <p:sp>
        <p:nvSpPr>
          <p:cNvPr id="22531" name="Rectangle 3"/>
          <p:cNvSpPr>
            <a:spLocks noGrp="1" noChangeArrowheads="1"/>
          </p:cNvSpPr>
          <p:nvPr>
            <p:ph type="body" idx="1"/>
          </p:nvPr>
        </p:nvSpPr>
        <p:spPr/>
        <p:txBody>
          <a:bodyPr/>
          <a:lstStyle/>
          <a:p>
            <a:r>
              <a:rPr lang="en-US" dirty="0" smtClean="0"/>
              <a:t>For questions or more information:</a:t>
            </a:r>
          </a:p>
          <a:p>
            <a:pPr lvl="1"/>
            <a:r>
              <a:rPr lang="en-US" dirty="0" smtClean="0"/>
              <a:t>[</a:t>
            </a:r>
            <a:r>
              <a:rPr lang="en-US" dirty="0" smtClean="0">
                <a:solidFill>
                  <a:srgbClr val="FF0000"/>
                </a:solidFill>
              </a:rPr>
              <a:t>Insert contact name and information</a:t>
            </a:r>
            <a:r>
              <a:rPr lang="en-US" dirty="0" smtClean="0"/>
              <a:t>]</a:t>
            </a:r>
          </a:p>
          <a:p>
            <a:endParaRPr lang="en-US" dirty="0" smtClean="0"/>
          </a:p>
        </p:txBody>
      </p:sp>
      <p:sp>
        <p:nvSpPr>
          <p:cNvPr id="4" name="Slide Number Placeholder 3"/>
          <p:cNvSpPr>
            <a:spLocks noGrp="1"/>
          </p:cNvSpPr>
          <p:nvPr>
            <p:ph type="sldNum" sz="quarter" idx="12"/>
          </p:nvPr>
        </p:nvSpPr>
        <p:spPr/>
        <p:txBody>
          <a:bodyPr/>
          <a:lstStyle/>
          <a:p>
            <a:fld id="{63611735-472E-45BE-B5C5-600BD582DC47}"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Patient and family engagement: Improving the care we provide</a:t>
            </a:r>
            <a:endParaRPr lang="en-US" dirty="0"/>
          </a:p>
        </p:txBody>
      </p:sp>
      <p:sp>
        <p:nvSpPr>
          <p:cNvPr id="3" name="Slide Number Placeholder 2"/>
          <p:cNvSpPr>
            <a:spLocks noGrp="1"/>
          </p:cNvSpPr>
          <p:nvPr>
            <p:ph type="sldNum" sz="quarter" idx="12"/>
          </p:nvPr>
        </p:nvSpPr>
        <p:spPr/>
        <p:txBody>
          <a:bodyPr/>
          <a:lstStyle/>
          <a:p>
            <a:fld id="{63611735-472E-45BE-B5C5-600BD582DC47}"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What is patient and family engagement?</a:t>
            </a:r>
          </a:p>
        </p:txBody>
      </p:sp>
      <p:sp>
        <p:nvSpPr>
          <p:cNvPr id="10243" name="Content Placeholder 2"/>
          <p:cNvSpPr>
            <a:spLocks noGrp="1"/>
          </p:cNvSpPr>
          <p:nvPr>
            <p:ph idx="1"/>
          </p:nvPr>
        </p:nvSpPr>
        <p:spPr/>
        <p:txBody>
          <a:bodyPr/>
          <a:lstStyle/>
          <a:p>
            <a:pPr>
              <a:buNone/>
            </a:pPr>
            <a:r>
              <a:rPr lang="en-US" dirty="0" smtClean="0"/>
              <a:t>Patient and family engagement:</a:t>
            </a:r>
          </a:p>
          <a:p>
            <a:r>
              <a:rPr lang="en-US" dirty="0" smtClean="0"/>
              <a:t>Creates an environment where patients, families, clinicians, and hospital staff work together as partners to improve the quality and safety of hospital care </a:t>
            </a:r>
          </a:p>
          <a:p>
            <a:r>
              <a:rPr lang="en-US" dirty="0" smtClean="0"/>
              <a:t>Involves working with patients and family members as:</a:t>
            </a:r>
          </a:p>
          <a:p>
            <a:pPr lvl="1"/>
            <a:r>
              <a:rPr lang="en-US" dirty="0" smtClean="0"/>
              <a:t>Members of the health care team</a:t>
            </a:r>
          </a:p>
          <a:p>
            <a:pPr lvl="1"/>
            <a:r>
              <a:rPr lang="en-US" dirty="0" smtClean="0"/>
              <a:t>Advisors at the organizational level</a:t>
            </a:r>
          </a:p>
        </p:txBody>
      </p:sp>
      <p:sp>
        <p:nvSpPr>
          <p:cNvPr id="9" name="Slide Number Placeholder 8"/>
          <p:cNvSpPr>
            <a:spLocks noGrp="1"/>
          </p:cNvSpPr>
          <p:nvPr>
            <p:ph type="sldNum" sz="quarter" idx="12"/>
          </p:nvPr>
        </p:nvSpPr>
        <p:spPr/>
        <p:txBody>
          <a:bodyPr/>
          <a:lstStyle/>
          <a:p>
            <a:fld id="{63611735-472E-45BE-B5C5-600BD582DC47}" type="slidenum">
              <a:rPr lang="en-US" smtClean="0"/>
              <a:pPr/>
              <a:t>4</a:t>
            </a:fld>
            <a:endParaRPr lang="en-US" dirty="0"/>
          </a:p>
        </p:txBody>
      </p:sp>
      <p:sp>
        <p:nvSpPr>
          <p:cNvPr id="6" name="Footer Placeholder 5"/>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and family-centered care</a:t>
            </a:r>
            <a:endParaRPr lang="en-US" dirty="0"/>
          </a:p>
        </p:txBody>
      </p:sp>
      <p:sp>
        <p:nvSpPr>
          <p:cNvPr id="3" name="Content Placeholder 2"/>
          <p:cNvSpPr>
            <a:spLocks noGrp="1"/>
          </p:cNvSpPr>
          <p:nvPr>
            <p:ph idx="1"/>
          </p:nvPr>
        </p:nvSpPr>
        <p:spPr/>
        <p:txBody>
          <a:bodyPr/>
          <a:lstStyle/>
          <a:p>
            <a:r>
              <a:rPr lang="en-US" dirty="0" smtClean="0"/>
              <a:t>Patient and family engagement is an important part of providing patient- and family-centered care</a:t>
            </a:r>
          </a:p>
          <a:p>
            <a:r>
              <a:rPr lang="en-US" dirty="0" smtClean="0"/>
              <a:t>Core concepts of patient- and family-centered care:</a:t>
            </a:r>
          </a:p>
          <a:p>
            <a:pPr lvl="1"/>
            <a:r>
              <a:rPr lang="en-US" dirty="0" smtClean="0"/>
              <a:t>Dignity and respect</a:t>
            </a:r>
          </a:p>
          <a:p>
            <a:pPr lvl="1"/>
            <a:r>
              <a:rPr lang="en-US" dirty="0" smtClean="0"/>
              <a:t>Information sharing</a:t>
            </a:r>
          </a:p>
          <a:p>
            <a:pPr lvl="1"/>
            <a:r>
              <a:rPr lang="en-US" dirty="0" smtClean="0"/>
              <a:t>Involvement</a:t>
            </a:r>
          </a:p>
          <a:p>
            <a:pPr lvl="1"/>
            <a:r>
              <a:rPr lang="en-US" dirty="0" smtClean="0"/>
              <a:t>Collaboration</a:t>
            </a:r>
            <a:endParaRPr lang="en-US" dirty="0"/>
          </a:p>
        </p:txBody>
      </p:sp>
      <p:sp>
        <p:nvSpPr>
          <p:cNvPr id="4" name="Footer Placeholder 3"/>
          <p:cNvSpPr>
            <a:spLocks noGrp="1"/>
          </p:cNvSpPr>
          <p:nvPr>
            <p:ph type="ftr" sz="quarter" idx="11"/>
          </p:nvPr>
        </p:nvSpPr>
        <p:spPr/>
        <p:txBody>
          <a:bodyPr/>
          <a:lstStyle/>
          <a:p>
            <a:r>
              <a:rPr lang="en-US" smtClean="0"/>
              <a:t>Information to Help Hospitals Get Started</a:t>
            </a:r>
            <a:endParaRPr lang="en-US" dirty="0"/>
          </a:p>
        </p:txBody>
      </p:sp>
      <p:sp>
        <p:nvSpPr>
          <p:cNvPr id="5" name="Slide Number Placeholder 4"/>
          <p:cNvSpPr>
            <a:spLocks noGrp="1"/>
          </p:cNvSpPr>
          <p:nvPr>
            <p:ph type="sldNum" sz="quarter" idx="12"/>
          </p:nvPr>
        </p:nvSpPr>
        <p:spPr/>
        <p:txBody>
          <a:bodyPr/>
          <a:lstStyle/>
          <a:p>
            <a:fld id="{63611735-472E-45BE-B5C5-600BD582DC47}" type="slidenum">
              <a:rPr lang="en-US" smtClean="0"/>
              <a:pPr/>
              <a:t>5</a:t>
            </a:fld>
            <a:endParaRPr lang="en-US" dirty="0"/>
          </a:p>
        </p:txBody>
      </p:sp>
    </p:spTree>
    <p:extLst>
      <p:ext uri="{BB962C8B-B14F-4D97-AF65-F5344CB8AC3E}">
        <p14:creationId xmlns:p14="http://schemas.microsoft.com/office/powerpoint/2010/main" val="1774829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Benefits of patient and family engagement</a:t>
            </a:r>
          </a:p>
        </p:txBody>
      </p:sp>
      <p:sp>
        <p:nvSpPr>
          <p:cNvPr id="11267" name="Content Placeholder 2"/>
          <p:cNvSpPr>
            <a:spLocks noGrp="1"/>
          </p:cNvSpPr>
          <p:nvPr>
            <p:ph idx="1"/>
          </p:nvPr>
        </p:nvSpPr>
        <p:spPr/>
        <p:txBody>
          <a:bodyPr>
            <a:normAutofit lnSpcReduction="10000"/>
          </a:bodyPr>
          <a:lstStyle/>
          <a:p>
            <a:r>
              <a:rPr lang="en-US" dirty="0" smtClean="0"/>
              <a:t>Improves multiple aspects of hospital performance</a:t>
            </a:r>
          </a:p>
          <a:p>
            <a:pPr lvl="1"/>
            <a:r>
              <a:rPr lang="en-US" dirty="0" smtClean="0"/>
              <a:t>Overall improvements in quality and safety</a:t>
            </a:r>
          </a:p>
          <a:p>
            <a:pPr lvl="2"/>
            <a:r>
              <a:rPr lang="en-US" dirty="0" smtClean="0"/>
              <a:t>Patients and families as allies in safe medication use, infection control initiatives, observing care processes, reporting complications </a:t>
            </a:r>
          </a:p>
          <a:p>
            <a:pPr lvl="2"/>
            <a:r>
              <a:rPr lang="en-US" dirty="0" smtClean="0"/>
              <a:t>Reduction in preventable readmissions</a:t>
            </a:r>
          </a:p>
          <a:p>
            <a:pPr lvl="1"/>
            <a:r>
              <a:rPr lang="en-US" dirty="0" smtClean="0"/>
              <a:t>Improved patient outcomes</a:t>
            </a:r>
          </a:p>
          <a:p>
            <a:pPr lvl="2"/>
            <a:r>
              <a:rPr lang="en-US" dirty="0" smtClean="0"/>
              <a:t>Emotional health, symptom resolution, pain control, physiologic measures</a:t>
            </a:r>
          </a:p>
          <a:p>
            <a:pPr lvl="1"/>
            <a:r>
              <a:rPr lang="en-US" dirty="0" smtClean="0"/>
              <a:t>Improved CAHPS® Hospital Survey scores</a:t>
            </a:r>
          </a:p>
          <a:p>
            <a:pPr lvl="2"/>
            <a:r>
              <a:rPr lang="en-US" dirty="0" smtClean="0"/>
              <a:t>Patient-provider communication, pain management, medications, provision of discharge information</a:t>
            </a:r>
          </a:p>
        </p:txBody>
      </p:sp>
      <p:sp>
        <p:nvSpPr>
          <p:cNvPr id="4" name="Slide Number Placeholder 3"/>
          <p:cNvSpPr>
            <a:spLocks noGrp="1"/>
          </p:cNvSpPr>
          <p:nvPr>
            <p:ph type="sldNum" sz="quarter" idx="12"/>
          </p:nvPr>
        </p:nvSpPr>
        <p:spPr/>
        <p:txBody>
          <a:bodyPr/>
          <a:lstStyle/>
          <a:p>
            <a:fld id="{63611735-472E-45BE-B5C5-600BD582DC47}"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Autofit/>
          </a:bodyPr>
          <a:lstStyle/>
          <a:p>
            <a:r>
              <a:rPr lang="en-US" dirty="0" smtClean="0"/>
              <a:t>Benefits of patient and family engagement  </a:t>
            </a:r>
          </a:p>
        </p:txBody>
      </p:sp>
      <p:sp>
        <p:nvSpPr>
          <p:cNvPr id="12291" name="Content Placeholder 2"/>
          <p:cNvSpPr>
            <a:spLocks noGrp="1"/>
          </p:cNvSpPr>
          <p:nvPr>
            <p:ph idx="1"/>
          </p:nvPr>
        </p:nvSpPr>
        <p:spPr/>
        <p:txBody>
          <a:bodyPr>
            <a:normAutofit lnSpcReduction="10000"/>
          </a:bodyPr>
          <a:lstStyle/>
          <a:p>
            <a:pPr lvl="1"/>
            <a:r>
              <a:rPr lang="en-US" dirty="0" smtClean="0"/>
              <a:t>Better response to the Joint Commission standards or other accreditation</a:t>
            </a:r>
          </a:p>
          <a:p>
            <a:pPr lvl="1"/>
            <a:r>
              <a:rPr lang="en-US" dirty="0" smtClean="0"/>
              <a:t>Improved financial performance</a:t>
            </a:r>
          </a:p>
          <a:p>
            <a:pPr lvl="2"/>
            <a:r>
              <a:rPr lang="en-US" dirty="0" smtClean="0"/>
              <a:t>Decreased litigation and malpractice claims</a:t>
            </a:r>
          </a:p>
          <a:p>
            <a:pPr lvl="2"/>
            <a:r>
              <a:rPr lang="en-US" dirty="0" smtClean="0"/>
              <a:t>Lower costs per case due to complications</a:t>
            </a:r>
          </a:p>
          <a:p>
            <a:pPr lvl="2"/>
            <a:r>
              <a:rPr lang="en-US" dirty="0" smtClean="0"/>
              <a:t>Improved patient flow</a:t>
            </a:r>
          </a:p>
          <a:p>
            <a:pPr lvl="2"/>
            <a:r>
              <a:rPr lang="en-US" dirty="0" smtClean="0"/>
              <a:t>Less waste associated with higher call volume, repetitive patient education efforts, diagnostic tests</a:t>
            </a:r>
          </a:p>
          <a:p>
            <a:pPr lvl="1"/>
            <a:r>
              <a:rPr lang="en-US" dirty="0" smtClean="0"/>
              <a:t>Enhanced market share and competitiveness</a:t>
            </a:r>
          </a:p>
          <a:p>
            <a:pPr lvl="2"/>
            <a:r>
              <a:rPr lang="en-US" dirty="0" smtClean="0"/>
              <a:t>Establishment of brand identify around patient and family engagement</a:t>
            </a:r>
          </a:p>
          <a:p>
            <a:pPr lvl="1"/>
            <a:r>
              <a:rPr lang="en-US" dirty="0" smtClean="0"/>
              <a:t>Increased employee satisfaction and retention</a:t>
            </a:r>
          </a:p>
          <a:p>
            <a:pPr lvl="1"/>
            <a:endParaRPr lang="en-US" dirty="0" smtClean="0"/>
          </a:p>
        </p:txBody>
      </p:sp>
      <p:sp>
        <p:nvSpPr>
          <p:cNvPr id="4" name="Slide Number Placeholder 3"/>
          <p:cNvSpPr>
            <a:spLocks noGrp="1"/>
          </p:cNvSpPr>
          <p:nvPr>
            <p:ph type="sldNum" sz="quarter" idx="12"/>
          </p:nvPr>
        </p:nvSpPr>
        <p:spPr/>
        <p:txBody>
          <a:bodyPr/>
          <a:lstStyle/>
          <a:p>
            <a:fld id="{63611735-472E-45BE-B5C5-600BD582DC47}"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Benefits of patient and family engagement </a:t>
            </a:r>
          </a:p>
        </p:txBody>
      </p:sp>
      <p:sp>
        <p:nvSpPr>
          <p:cNvPr id="13315" name="Content Placeholder 2"/>
          <p:cNvSpPr>
            <a:spLocks noGrp="1"/>
          </p:cNvSpPr>
          <p:nvPr>
            <p:ph idx="1"/>
          </p:nvPr>
        </p:nvSpPr>
        <p:spPr/>
        <p:txBody>
          <a:bodyPr/>
          <a:lstStyle/>
          <a:p>
            <a:r>
              <a:rPr lang="en-US" dirty="0" smtClean="0"/>
              <a:t>Patient and family engagement also:</a:t>
            </a:r>
          </a:p>
          <a:p>
            <a:pPr lvl="1"/>
            <a:r>
              <a:rPr lang="en-US" dirty="0" smtClean="0"/>
              <a:t>Is consistent with our mission and vision </a:t>
            </a:r>
            <a:br>
              <a:rPr lang="en-US" dirty="0" smtClean="0"/>
            </a:br>
            <a:r>
              <a:rPr lang="en-US" dirty="0" smtClean="0"/>
              <a:t>[</a:t>
            </a:r>
            <a:r>
              <a:rPr lang="en-US" dirty="0" smtClean="0">
                <a:solidFill>
                  <a:srgbClr val="FF0000"/>
                </a:solidFill>
              </a:rPr>
              <a:t>Insert mission statement as appropriate</a:t>
            </a:r>
            <a:r>
              <a:rPr lang="en-US" dirty="0" smtClean="0"/>
              <a:t>]</a:t>
            </a:r>
          </a:p>
          <a:p>
            <a:pPr lvl="1"/>
            <a:r>
              <a:rPr lang="en-US" dirty="0" smtClean="0"/>
              <a:t>Helps us meet our strategic priorities</a:t>
            </a:r>
            <a:br>
              <a:rPr lang="en-US" dirty="0" smtClean="0"/>
            </a:br>
            <a:r>
              <a:rPr lang="en-US" dirty="0" smtClean="0"/>
              <a:t>[</a:t>
            </a:r>
            <a:r>
              <a:rPr lang="en-US" dirty="0" smtClean="0">
                <a:solidFill>
                  <a:srgbClr val="FF0000"/>
                </a:solidFill>
              </a:rPr>
              <a:t>Insert relevant priorities from short- and long-term strategic plans</a:t>
            </a:r>
            <a:r>
              <a:rPr lang="en-US" dirty="0" smtClean="0"/>
              <a:t>]</a:t>
            </a:r>
          </a:p>
          <a:p>
            <a:pPr lvl="1"/>
            <a:r>
              <a:rPr lang="en-US" dirty="0" smtClean="0"/>
              <a:t>Is the right thing to do</a:t>
            </a:r>
            <a:br>
              <a:rPr lang="en-US" dirty="0" smtClean="0"/>
            </a:br>
            <a:r>
              <a:rPr lang="en-US" dirty="0" smtClean="0"/>
              <a:t>[</a:t>
            </a:r>
            <a:r>
              <a:rPr lang="en-US" dirty="0" smtClean="0">
                <a:solidFill>
                  <a:srgbClr val="FF0000"/>
                </a:solidFill>
              </a:rPr>
              <a:t>Share story from patient or family, or have them share their story</a:t>
            </a:r>
            <a:r>
              <a:rPr lang="en-US" dirty="0" smtClean="0"/>
              <a:t>]</a:t>
            </a:r>
          </a:p>
        </p:txBody>
      </p:sp>
      <p:sp>
        <p:nvSpPr>
          <p:cNvPr id="4" name="Slide Number Placeholder 3"/>
          <p:cNvSpPr>
            <a:spLocks noGrp="1"/>
          </p:cNvSpPr>
          <p:nvPr>
            <p:ph type="sldNum" sz="quarter" idx="12"/>
          </p:nvPr>
        </p:nvSpPr>
        <p:spPr/>
        <p:txBody>
          <a:bodyPr/>
          <a:lstStyle/>
          <a:p>
            <a:fld id="{63611735-472E-45BE-B5C5-600BD582DC47}"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The Guide to Patient</a:t>
            </a:r>
            <a:br>
              <a:rPr lang="en-US" dirty="0" smtClean="0"/>
            </a:br>
            <a:r>
              <a:rPr lang="en-US" dirty="0" smtClean="0"/>
              <a:t>and Family Engagement</a:t>
            </a:r>
            <a:endParaRPr lang="en-US" dirty="0"/>
          </a:p>
        </p:txBody>
      </p:sp>
      <p:sp>
        <p:nvSpPr>
          <p:cNvPr id="15362" name="Text Placeholder 3"/>
          <p:cNvSpPr>
            <a:spLocks noGrp="1"/>
          </p:cNvSpPr>
          <p:nvPr>
            <p:ph type="body" idx="1"/>
          </p:nvPr>
        </p:nvSpPr>
        <p:spPr/>
        <p:txBody>
          <a:bodyPr/>
          <a:lstStyle/>
          <a:p>
            <a:r>
              <a:rPr lang="en-US" dirty="0" smtClean="0"/>
              <a:t>What is it?</a:t>
            </a:r>
          </a:p>
          <a:p>
            <a:r>
              <a:rPr lang="en-US" dirty="0" smtClean="0"/>
              <a:t>What do we want to do?</a:t>
            </a:r>
          </a:p>
        </p:txBody>
      </p:sp>
      <p:sp>
        <p:nvSpPr>
          <p:cNvPr id="4" name="Slide Number Placeholder 3"/>
          <p:cNvSpPr>
            <a:spLocks noGrp="1"/>
          </p:cNvSpPr>
          <p:nvPr>
            <p:ph type="sldNum" sz="quarter" idx="12"/>
          </p:nvPr>
        </p:nvSpPr>
        <p:spPr/>
        <p:txBody>
          <a:bodyPr/>
          <a:lstStyle/>
          <a:p>
            <a:fld id="{63611735-472E-45BE-B5C5-600BD582DC47}" type="slidenum">
              <a:rPr lang="en-US" smtClean="0"/>
              <a:pPr/>
              <a:t>9</a:t>
            </a:fld>
            <a:endParaRPr lang="en-US" dirty="0"/>
          </a:p>
        </p:txBody>
      </p:sp>
      <p:sp>
        <p:nvSpPr>
          <p:cNvPr id="8" name="Footer Placeholder 7"/>
          <p:cNvSpPr>
            <a:spLocks noGrp="1"/>
          </p:cNvSpPr>
          <p:nvPr>
            <p:ph type="ftr" sz="quarter" idx="11"/>
          </p:nvPr>
        </p:nvSpPr>
        <p:spPr/>
        <p:txBody>
          <a:bodyPr/>
          <a:lstStyle/>
          <a:p>
            <a:r>
              <a:rPr lang="en-US" smtClean="0"/>
              <a:t>Information to Help Hospitals Get Started</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TotalTime>
  <Words>3490</Words>
  <Application>Microsoft Office PowerPoint</Application>
  <PresentationFormat>On-screen Show (4:3)</PresentationFormat>
  <Paragraphs>292</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The Guide to Patient and Family Engagement in Hospital Quality and Safety: Engaging Patients and Families to Improve the Quality and Safety of Care We Provide</vt:lpstr>
      <vt:lpstr>Today’s presentation</vt:lpstr>
      <vt:lpstr>Patient and family engagement: Improving the care we provide</vt:lpstr>
      <vt:lpstr>What is patient and family engagement?</vt:lpstr>
      <vt:lpstr>Patient- and family-centered care</vt:lpstr>
      <vt:lpstr>Benefits of patient and family engagement</vt:lpstr>
      <vt:lpstr>Benefits of patient and family engagement  </vt:lpstr>
      <vt:lpstr>Benefits of patient and family engagement </vt:lpstr>
      <vt:lpstr>The Guide to Patient and Family Engagement</vt:lpstr>
      <vt:lpstr>Guide to Patient and Family Engagement</vt:lpstr>
      <vt:lpstr>Guide to Patient and Family Engagement </vt:lpstr>
      <vt:lpstr>Why work with patients and families as advisors?</vt:lpstr>
      <vt:lpstr>Why focus on communication?</vt:lpstr>
      <vt:lpstr>Why focus on bedside shift report?</vt:lpstr>
      <vt:lpstr>Why focus on discharge planning?</vt:lpstr>
      <vt:lpstr>Moving forward</vt:lpstr>
      <vt:lpstr>What do we need from you?</vt:lpstr>
      <vt:lpstr>Other ways to support patient and family engagement</vt:lpstr>
      <vt:lpstr>Ways to end presentation</vt:lpstr>
      <vt:lpstr>Thank you! </vt:lpstr>
    </vt:vector>
  </TitlesOfParts>
  <Company>United States Department of Health and Human Services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to Help Hospitals Get Started</dc:title>
  <dc:subject>The Guide to Patient and Family Engagement in Hospital Quality and Safety: Engaging Patients and Families to Improve the Quality and Safety of Care We Provide</dc:subject>
  <dc:creator>Agency for Healthcare Research and Quality</dc:creator>
  <cp:keywords>Patient and family engagement; patient- and family-centered care; patients and families as advisors; communication; bedside shift report; IDEAL Discharge Planning; quality and safety of hospital care; health care team; CAHPS® Hospital Survey scores; patient outcomes; Joint Commission standards</cp:keywords>
  <cp:lastModifiedBy>temp_cjohnson</cp:lastModifiedBy>
  <cp:revision>85</cp:revision>
  <dcterms:created xsi:type="dcterms:W3CDTF">2011-07-01T22:23:38Z</dcterms:created>
  <dcterms:modified xsi:type="dcterms:W3CDTF">2013-05-15T18:38:18Z</dcterms:modified>
  <cp:category>Guide to Patient and Family Engagement</cp:category>
</cp:coreProperties>
</file>