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8" r:id="rId4"/>
    <p:sldId id="261" r:id="rId5"/>
    <p:sldId id="286" r:id="rId6"/>
    <p:sldId id="284" r:id="rId7"/>
    <p:sldId id="263" r:id="rId8"/>
    <p:sldId id="264" r:id="rId9"/>
    <p:sldId id="265" r:id="rId10"/>
    <p:sldId id="266" r:id="rId11"/>
    <p:sldId id="267" r:id="rId12"/>
    <p:sldId id="268" r:id="rId13"/>
    <p:sldId id="269" r:id="rId14"/>
    <p:sldId id="270" r:id="rId15"/>
    <p:sldId id="271" r:id="rId16"/>
    <p:sldId id="272" r:id="rId17"/>
    <p:sldId id="273" r:id="rId18"/>
    <p:sldId id="285" r:id="rId19"/>
    <p:sldId id="275" r:id="rId20"/>
    <p:sldId id="276" r:id="rId21"/>
    <p:sldId id="277" r:id="rId22"/>
    <p:sldId id="278" r:id="rId23"/>
    <p:sldId id="279" r:id="rId24"/>
    <p:sldId id="280" r:id="rId25"/>
    <p:sldId id="281" r:id="rId26"/>
    <p:sldId id="282" r:id="rId27"/>
    <p:sldId id="283" r:id="rId28"/>
  </p:sldIdLst>
  <p:sldSz cx="9144000" cy="6858000" type="screen4x3"/>
  <p:notesSz cx="7023100" cy="93091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m Dardess" initials="PKD" lastIdx="1" clrIdx="0"/>
  <p:cmAuthor id="1" name="Tom Xiao" initials="TX"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AA2A6"/>
    <a:srgbClr val="6E6E6E"/>
    <a:srgbClr val="D0E5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78" autoAdjust="0"/>
    <p:restoredTop sz="86392" autoAdjust="0"/>
  </p:normalViewPr>
  <p:slideViewPr>
    <p:cSldViewPr>
      <p:cViewPr varScale="1">
        <p:scale>
          <a:sx n="139" d="100"/>
          <a:sy n="139" d="100"/>
        </p:scale>
        <p:origin x="-83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4" d="100"/>
          <a:sy n="74" d="100"/>
        </p:scale>
        <p:origin x="-3336" y="-52"/>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F900EB2C-215F-4C2E-BE5F-F33C0FD07B92}" type="datetimeFigureOut">
              <a:rPr lang="en-US" smtClean="0"/>
              <a:pPr/>
              <a:t>5/20/2013</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5721350" cy="465455"/>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3FD8467A-F093-4DCA-A111-21C684D846B8}" type="slidenum">
              <a:rPr lang="en-US" smtClean="0"/>
              <a:pPr/>
              <a:t>‹#›</a:t>
            </a:fld>
            <a:endParaRPr lang="en-US" dirty="0"/>
          </a:p>
        </p:txBody>
      </p:sp>
    </p:spTree>
    <p:extLst>
      <p:ext uri="{BB962C8B-B14F-4D97-AF65-F5344CB8AC3E}">
        <p14:creationId xmlns:p14="http://schemas.microsoft.com/office/powerpoint/2010/main" val="24081205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youtube.com/watch?v=IKxjmpD7vfY" TargetMode="External"/><Relationship Id="rId2" Type="http://schemas.openxmlformats.org/officeDocument/2006/relationships/slide" Target="../slides/slide18.xml"/><Relationship Id="rId1" Type="http://schemas.openxmlformats.org/officeDocument/2006/relationships/notesMaster" Target="../notesMasters/notesMaster1.xml"/><Relationship Id="rId6" Type="http://schemas.openxmlformats.org/officeDocument/2006/relationships/hyperlink" Target="http://www.youtube.com/watch?v=AShv8QdHvJg&amp;feature=related" TargetMode="External"/><Relationship Id="rId5" Type="http://schemas.openxmlformats.org/officeDocument/2006/relationships/hyperlink" Target="http://www.youtube.com/watch?v=MCoIDdFvEu0&amp;feature=related" TargetMode="External"/><Relationship Id="rId4" Type="http://schemas.openxmlformats.org/officeDocument/2006/relationships/hyperlink" Target="http://www.youtube.com/watch?v=UZUCqgHXTV4&amp;feature=related"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p:txBody>
          <a:bodyPr wrap="square" numCol="1" anchor="t" anchorCtr="0" compatLnSpc="1">
            <a:prstTxWarp prst="textNoShape">
              <a:avLst/>
            </a:prstTxWarp>
            <a:normAutofit fontScale="92500"/>
          </a:bodyPr>
          <a:lstStyle/>
          <a:p>
            <a:pPr>
              <a:buFont typeface="Arial" pitchFamily="34" charset="0"/>
              <a:buChar char="•"/>
              <a:defRPr/>
            </a:pPr>
            <a:r>
              <a:rPr lang="en-US" i="1" dirty="0" smtClean="0">
                <a:latin typeface="Arial" pitchFamily="34" charset="0"/>
              </a:rPr>
              <a:t>As people enter the room:</a:t>
            </a:r>
          </a:p>
          <a:p>
            <a:pPr>
              <a:buFont typeface="Arial" pitchFamily="34" charset="0"/>
              <a:buChar char="–"/>
              <a:defRPr/>
            </a:pPr>
            <a:r>
              <a:rPr lang="en-US" i="1" dirty="0" smtClean="0">
                <a:latin typeface="Arial" pitchFamily="34" charset="0"/>
              </a:rPr>
              <a:t> Ask people to sign in (it is helpful to have a sign-in sheet that includes contact information to keep track of attendees).</a:t>
            </a:r>
          </a:p>
          <a:p>
            <a:pPr>
              <a:buFont typeface="Arial" pitchFamily="34" charset="0"/>
              <a:buChar char="–"/>
              <a:defRPr/>
            </a:pPr>
            <a:r>
              <a:rPr lang="en-US" i="1" dirty="0" smtClean="0">
                <a:latin typeface="Arial" pitchFamily="34" charset="0"/>
              </a:rPr>
              <a:t> Introduce yourself, ask their name</a:t>
            </a:r>
            <a:r>
              <a:rPr lang="en-US" i="1" dirty="0" smtClean="0">
                <a:solidFill>
                  <a:srgbClr val="4F81BD"/>
                </a:solidFill>
                <a:latin typeface="Arial" pitchFamily="34" charset="0"/>
              </a:rPr>
              <a:t>,</a:t>
            </a:r>
            <a:r>
              <a:rPr lang="en-US" i="1" dirty="0" smtClean="0">
                <a:latin typeface="Arial" pitchFamily="34" charset="0"/>
              </a:rPr>
              <a:t> and ask them to fill out and put on a name tag. </a:t>
            </a:r>
          </a:p>
          <a:p>
            <a:pPr>
              <a:buFont typeface="Arial" pitchFamily="34" charset="0"/>
              <a:buChar char="–"/>
              <a:defRPr/>
            </a:pPr>
            <a:r>
              <a:rPr lang="en-US" i="1" dirty="0" smtClean="0">
                <a:latin typeface="Arial" pitchFamily="34" charset="0"/>
              </a:rPr>
              <a:t> Give each attendee a copy of the session handouts (see below).</a:t>
            </a:r>
          </a:p>
          <a:p>
            <a:pPr>
              <a:buFontTx/>
              <a:buAutoNum type="arabicPeriod"/>
              <a:defRPr/>
            </a:pPr>
            <a:endParaRPr lang="en-US" dirty="0" smtClean="0">
              <a:latin typeface="Arial" pitchFamily="34" charset="0"/>
            </a:endParaRPr>
          </a:p>
          <a:p>
            <a:pPr>
              <a:buFont typeface="Arial" pitchFamily="34" charset="0"/>
              <a:buChar char="•"/>
              <a:defRPr/>
            </a:pPr>
            <a:r>
              <a:rPr lang="en-US" i="1" dirty="0" smtClean="0">
                <a:latin typeface="Arial" pitchFamily="34" charset="0"/>
              </a:rPr>
              <a:t>Open the session by welcoming people.</a:t>
            </a:r>
          </a:p>
          <a:p>
            <a:pPr>
              <a:buFont typeface="Arial" pitchFamily="34" charset="0"/>
              <a:buChar char="•"/>
              <a:defRPr/>
            </a:pPr>
            <a:r>
              <a:rPr lang="en-US" i="1" dirty="0" smtClean="0">
                <a:latin typeface="Arial" pitchFamily="34" charset="0"/>
              </a:rPr>
              <a:t>Introduce yourself and copresenters: name, position or title, and role. Thank patient and family advisors for participating in this session.</a:t>
            </a:r>
          </a:p>
          <a:p>
            <a:pPr>
              <a:buFont typeface="Arial" pitchFamily="34" charset="0"/>
              <a:buChar char="•"/>
              <a:defRPr/>
            </a:pPr>
            <a:r>
              <a:rPr lang="en-US" i="1" dirty="0" smtClean="0">
                <a:latin typeface="Arial" pitchFamily="34" charset="0"/>
              </a:rPr>
              <a:t>Depending on the number of attendees, ask people to go around the room and very briefly (no more than 30 seconds) introduce themselves and share:</a:t>
            </a:r>
          </a:p>
          <a:p>
            <a:pPr marL="0" indent="0">
              <a:buFont typeface="Arial" pitchFamily="34" charset="0"/>
              <a:buChar char="–"/>
              <a:defRPr/>
            </a:pPr>
            <a:r>
              <a:rPr lang="en-US" i="1" dirty="0" smtClean="0">
                <a:latin typeface="Arial" pitchFamily="34" charset="0"/>
              </a:rPr>
              <a:t>Their name.</a:t>
            </a:r>
          </a:p>
          <a:p>
            <a:pPr marL="0" indent="0">
              <a:buFont typeface="Arial" pitchFamily="34" charset="0"/>
              <a:buChar char="–"/>
              <a:defRPr/>
            </a:pPr>
            <a:r>
              <a:rPr lang="en-US" i="1" dirty="0" smtClean="0">
                <a:latin typeface="Arial" pitchFamily="34" charset="0"/>
              </a:rPr>
              <a:t>Biggest challenge they face when communicating with patients and family.</a:t>
            </a:r>
          </a:p>
          <a:p>
            <a:pPr marL="714282" lvl="1" indent="-238094">
              <a:buFontTx/>
              <a:buAutoNum type="arabicPeriod"/>
              <a:defRPr/>
            </a:pPr>
            <a:endParaRPr lang="en-US" dirty="0" smtClean="0">
              <a:latin typeface="Arial" pitchFamily="34" charset="0"/>
            </a:endParaRPr>
          </a:p>
          <a:p>
            <a:pPr>
              <a:defRPr/>
            </a:pPr>
            <a:r>
              <a:rPr lang="en-US" i="1" dirty="0" smtClean="0">
                <a:latin typeface="Arial" pitchFamily="34" charset="0"/>
              </a:rPr>
              <a:t>Handouts for the patient and family that accompany this presentation:</a:t>
            </a:r>
          </a:p>
          <a:p>
            <a:pPr marL="0" indent="0">
              <a:buFont typeface="Arial" pitchFamily="34" charset="0"/>
              <a:buChar char="–"/>
              <a:defRPr/>
            </a:pPr>
            <a:r>
              <a:rPr lang="en-US" i="1" dirty="0" smtClean="0">
                <a:latin typeface="Arial" pitchFamily="34" charset="0"/>
              </a:rPr>
              <a:t>Tool 1: Be a Partner in Your Care </a:t>
            </a:r>
          </a:p>
          <a:p>
            <a:pPr marL="0" indent="0">
              <a:buFont typeface="Arial" pitchFamily="34" charset="0"/>
              <a:buChar char="–"/>
              <a:defRPr/>
            </a:pPr>
            <a:r>
              <a:rPr lang="en-US" i="1" dirty="0" smtClean="0">
                <a:latin typeface="Arial" pitchFamily="34" charset="0"/>
              </a:rPr>
              <a:t>Tool 2: Tips for Being a Partner in Your Care</a:t>
            </a:r>
          </a:p>
          <a:p>
            <a:pPr marL="0" indent="0">
              <a:buFont typeface="Arial" pitchFamily="34" charset="0"/>
              <a:buChar char="–"/>
              <a:defRPr/>
            </a:pPr>
            <a:r>
              <a:rPr lang="en-US" i="1" dirty="0" smtClean="0">
                <a:latin typeface="Arial" pitchFamily="34" charset="0"/>
              </a:rPr>
              <a:t>Tool 3: Get to Know Your Health Care Team</a:t>
            </a:r>
          </a:p>
          <a:p>
            <a:pPr marL="0" indent="0">
              <a:buFont typeface="Arial" pitchFamily="34" charset="0"/>
              <a:buChar char="–"/>
              <a:defRPr/>
            </a:pPr>
            <a:r>
              <a:rPr lang="en-US" i="1" dirty="0" smtClean="0">
                <a:latin typeface="Arial" pitchFamily="34" charset="0"/>
              </a:rPr>
              <a:t>Tool 5: Communication Competencies for Clinicians</a:t>
            </a:r>
          </a:p>
          <a:p>
            <a:pPr marL="233289" indent="-233289">
              <a:defRPr/>
            </a:pPr>
            <a:endParaRPr lang="en-US" dirty="0" smtClean="0">
              <a:latin typeface="Arial" pitchFamily="34" charset="0"/>
            </a:endParaRPr>
          </a:p>
          <a:p>
            <a:pPr marL="233289" indent="-233289">
              <a:defRPr/>
            </a:pPr>
            <a:r>
              <a:rPr lang="en-US" i="1" dirty="0" smtClean="0">
                <a:latin typeface="Arial" pitchFamily="34" charset="0"/>
              </a:rPr>
              <a:t>You may also wish to have on hand:</a:t>
            </a:r>
          </a:p>
          <a:p>
            <a:pPr>
              <a:buFont typeface="Arial" pitchFamily="34" charset="0"/>
              <a:buChar char="–"/>
              <a:defRPr/>
            </a:pPr>
            <a:r>
              <a:rPr lang="en-US" i="1" dirty="0" smtClean="0">
                <a:latin typeface="Arial" pitchFamily="34" charset="0"/>
              </a:rPr>
              <a:t> Printouts of this PowerPoint presentation</a:t>
            </a:r>
          </a:p>
          <a:p>
            <a:pPr>
              <a:buFont typeface="Arial" pitchFamily="34" charset="0"/>
              <a:buChar char="–"/>
              <a:defRPr/>
            </a:pPr>
            <a:r>
              <a:rPr lang="en-US" i="1" dirty="0" smtClean="0">
                <a:latin typeface="Arial" pitchFamily="34" charset="0"/>
              </a:rPr>
              <a:t> Tool 4: We are Partners in Your Care Poster/Flyer</a:t>
            </a:r>
          </a:p>
          <a:p>
            <a:pPr>
              <a:buFont typeface="Arial" pitchFamily="34" charset="0"/>
              <a:buChar char="–"/>
              <a:defRPr/>
            </a:pPr>
            <a:r>
              <a:rPr lang="en-US" i="1" dirty="0" smtClean="0">
                <a:latin typeface="Arial" pitchFamily="34" charset="0"/>
              </a:rPr>
              <a:t> How</a:t>
            </a:r>
            <a:r>
              <a:rPr lang="en-US" i="1" baseline="0" dirty="0" smtClean="0">
                <a:latin typeface="Arial" pitchFamily="34" charset="0"/>
              </a:rPr>
              <a:t> Patient and Family Engagement Benefits Your Hospital</a:t>
            </a:r>
            <a:endParaRPr lang="en-US" i="1" dirty="0" smtClean="0">
              <a:latin typeface="Arial" pitchFamily="34" charset="0"/>
            </a:endParaRPr>
          </a:p>
          <a:p>
            <a:pPr>
              <a:defRPr/>
            </a:pPr>
            <a:endParaRPr lang="en-US" dirty="0" smtClean="0">
              <a:latin typeface="Arial" pitchFamily="34" charset="0"/>
              <a:ea typeface="ＭＳ Ｐゴシック" pitchFamily="34" charset="-128"/>
            </a:endParaRPr>
          </a:p>
        </p:txBody>
      </p:sp>
      <p:sp>
        <p:nvSpPr>
          <p:cNvPr id="34820" name="Slide Number Placeholder 3"/>
          <p:cNvSpPr>
            <a:spLocks noGrp="1"/>
          </p:cNvSpPr>
          <p:nvPr>
            <p:ph type="sldNum" sz="quarter" idx="5"/>
          </p:nvPr>
        </p:nvSpPr>
        <p:spPr bwMode="auto">
          <a:noFill/>
          <a:ln>
            <a:miter lim="800000"/>
            <a:headEnd/>
            <a:tailEnd/>
          </a:ln>
        </p:spPr>
        <p:txBody>
          <a:bodyPr/>
          <a:lstStyle/>
          <a:p>
            <a:fld id="{D7AC2E66-96AF-47C2-AB33-1F5D75D02D07}" type="slidenum">
              <a:rPr lang="en-US" smtClean="0">
                <a:ea typeface="ＭＳ Ｐゴシック" pitchFamily="34" charset="-128"/>
              </a:rPr>
              <a:pPr/>
              <a:t>1</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TextEdit="1"/>
          </p:cNvSpPr>
          <p:nvPr>
            <p:ph type="sldImg"/>
          </p:nvPr>
        </p:nvSpPr>
        <p:spPr bwMode="auto">
          <a:noFill/>
          <a:ln>
            <a:solidFill>
              <a:srgbClr val="000000"/>
            </a:solidFill>
            <a:miter lim="800000"/>
            <a:headEnd/>
            <a:tailEnd/>
          </a:ln>
        </p:spPr>
      </p:sp>
      <p:sp>
        <p:nvSpPr>
          <p:cNvPr id="45059" name="Rectangle 3"/>
          <p:cNvSpPr>
            <a:spLocks noGrp="1"/>
          </p:cNvSpPr>
          <p:nvPr>
            <p:ph type="body" idx="1"/>
          </p:nvPr>
        </p:nvSpPr>
        <p:spPr bwMode="auto">
          <a:noFill/>
        </p:spPr>
        <p:txBody>
          <a:bodyPr wrap="square" numCol="1" anchor="t" anchorCtr="0" compatLnSpc="1">
            <a:prstTxWarp prst="textNoShape">
              <a:avLst/>
            </a:prstTxWarp>
          </a:bodyPr>
          <a:lstStyle/>
          <a:p>
            <a:r>
              <a:rPr lang="en-US" i="1" dirty="0" smtClean="0">
                <a:latin typeface="Arial" charset="0"/>
                <a:ea typeface="ＭＳ Ｐゴシック" pitchFamily="34" charset="-128"/>
              </a:rPr>
              <a:t>[This is an opportunity for hospitals to invite patient and family advisors or other patients and families to share their stories. They can do this in person, via taped presentation, or in a written story.] </a:t>
            </a:r>
          </a:p>
        </p:txBody>
      </p:sp>
      <p:sp>
        <p:nvSpPr>
          <p:cNvPr id="4" name="Footer Placeholder 3"/>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latin typeface="Arial" charset="0"/>
                <a:ea typeface="ＭＳ Ｐゴシック" pitchFamily="34" charset="-128"/>
              </a:rPr>
              <a:t>Communication between the patient, family, and clinicians is a critical component of high quality, safe care and the foundation of effective partnerships. The </a:t>
            </a:r>
            <a:r>
              <a:rPr lang="en-US" i="1" dirty="0" smtClean="0">
                <a:latin typeface="Arial" charset="0"/>
                <a:ea typeface="ＭＳ Ｐゴシック" pitchFamily="34" charset="-128"/>
              </a:rPr>
              <a:t>Communicating to Improve Quality </a:t>
            </a:r>
            <a:r>
              <a:rPr lang="en-US" dirty="0" smtClean="0">
                <a:latin typeface="Arial" charset="0"/>
                <a:ea typeface="ＭＳ Ｐゴシック" pitchFamily="34" charset="-128"/>
              </a:rPr>
              <a:t>strategy and its tools help to facilitate this communication. </a:t>
            </a:r>
          </a:p>
        </p:txBody>
      </p:sp>
      <p:sp>
        <p:nvSpPr>
          <p:cNvPr id="4" name="Footer Placeholder 3"/>
          <p:cNvSpPr>
            <a:spLocks noGrp="1"/>
          </p:cNvSpPr>
          <p:nvPr>
            <p:ph type="ftr" sz="quarter" idx="4"/>
          </p:nvPr>
        </p:nvSpPr>
        <p:spPr/>
        <p:txBody>
          <a:bodyPr/>
          <a:lstStyle/>
          <a:p>
            <a:r>
              <a:rPr lang="en-US" dirty="0" smtClean="0"/>
              <a:t>Strategy 2: Communicating to Improve Quality Training (Tool 6)</a:t>
            </a:r>
          </a:p>
        </p:txBody>
      </p:sp>
      <p:sp>
        <p:nvSpPr>
          <p:cNvPr id="46085" name="Slide Number Placeholder 4"/>
          <p:cNvSpPr>
            <a:spLocks noGrp="1"/>
          </p:cNvSpPr>
          <p:nvPr>
            <p:ph type="sldNum" sz="quarter" idx="5"/>
          </p:nvPr>
        </p:nvSpPr>
        <p:spPr bwMode="auto">
          <a:noFill/>
          <a:ln>
            <a:miter lim="800000"/>
            <a:headEnd/>
            <a:tailEnd/>
          </a:ln>
        </p:spPr>
        <p:txBody>
          <a:bodyPr/>
          <a:lstStyle/>
          <a:p>
            <a:fld id="{5A9204EB-EB6C-425C-9104-063391CA1FA3}" type="slidenum">
              <a:rPr lang="en-US" smtClean="0">
                <a:ea typeface="ＭＳ Ｐゴシック" pitchFamily="34" charset="-128"/>
              </a:rPr>
              <a:pPr/>
              <a:t>11</a:t>
            </a:fld>
            <a:endParaRPr lang="en-US" dirty="0" smtClean="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p:txBody>
          <a:bodyPr wrap="square" numCol="1" anchor="t" anchorCtr="0" compatLnSpc="1">
            <a:prstTxWarp prst="textNoShape">
              <a:avLst/>
            </a:prstTxWarp>
            <a:normAutofit fontScale="62500" lnSpcReduction="20000"/>
          </a:bodyPr>
          <a:lstStyle/>
          <a:p>
            <a:pPr marL="349933" indent="-349933" defTabSz="933153">
              <a:defRPr/>
            </a:pPr>
            <a:r>
              <a:rPr lang="en-US" sz="1600" i="1" dirty="0" smtClean="0">
                <a:latin typeface="Arial" pitchFamily="34" charset="0"/>
                <a:cs typeface="Arial" pitchFamily="34" charset="0"/>
              </a:rPr>
              <a:t>Refer to Tools 1-3</a:t>
            </a:r>
          </a:p>
          <a:p>
            <a:pPr defTabSz="933153">
              <a:defRPr/>
            </a:pPr>
            <a:r>
              <a:rPr lang="en-US" sz="1600" dirty="0" smtClean="0">
                <a:latin typeface="Arial" pitchFamily="34" charset="0"/>
                <a:cs typeface="Arial" pitchFamily="34" charset="0"/>
              </a:rPr>
              <a:t>Patients who we are expecting (scheduled admissions) will, whenever possible, get the packet at home. Patients who arrived unexpectedly will get the materials after they arrive on the unit. </a:t>
            </a:r>
          </a:p>
          <a:p>
            <a:pPr marL="809477" lvl="1" indent="-342900">
              <a:buFont typeface="+mj-lt"/>
              <a:buAutoNum type="arabicPeriod"/>
              <a:defRPr/>
            </a:pPr>
            <a:r>
              <a:rPr lang="en-US" sz="1600" dirty="0" smtClean="0">
                <a:latin typeface="Arial" pitchFamily="34" charset="0"/>
                <a:ea typeface="ＭＳ Ｐゴシック"/>
                <a:cs typeface="Arial" pitchFamily="34" charset="0"/>
              </a:rPr>
              <a:t>Be a Partner in Your Care: Emphasizes importance of being a partner and describes scheduled times they can interact with the health care team</a:t>
            </a:r>
          </a:p>
          <a:p>
            <a:pPr marL="466577" lvl="1" indent="0">
              <a:buFont typeface="+mj-lt"/>
              <a:buNone/>
              <a:defRPr/>
            </a:pPr>
            <a:r>
              <a:rPr lang="en-US" sz="1600" dirty="0" smtClean="0">
                <a:latin typeface="Arial" pitchFamily="34" charset="0"/>
                <a:ea typeface="ＭＳ Ｐゴシック"/>
                <a:cs typeface="Arial" pitchFamily="34" charset="0"/>
              </a:rPr>
              <a:t>2.</a:t>
            </a:r>
            <a:r>
              <a:rPr lang="en-US" sz="1600" baseline="0" dirty="0" smtClean="0">
                <a:latin typeface="Arial" pitchFamily="34" charset="0"/>
                <a:ea typeface="ＭＳ Ｐゴシック"/>
                <a:cs typeface="Arial" pitchFamily="34" charset="0"/>
              </a:rPr>
              <a:t>    </a:t>
            </a:r>
            <a:r>
              <a:rPr lang="en-US" sz="1600" dirty="0" smtClean="0">
                <a:latin typeface="Arial" pitchFamily="34" charset="0"/>
                <a:ea typeface="ＭＳ Ｐゴシック"/>
                <a:cs typeface="Arial" pitchFamily="34" charset="0"/>
              </a:rPr>
              <a:t>Tips for Being a Partner in Your Care: </a:t>
            </a:r>
            <a:r>
              <a:rPr lang="en-US" sz="1600" kern="0" dirty="0" smtClean="0">
                <a:latin typeface="Arial" pitchFamily="34" charset="0"/>
                <a:cs typeface="Arial" pitchFamily="34" charset="0"/>
              </a:rPr>
              <a:t>Encourages people to:</a:t>
            </a:r>
          </a:p>
          <a:p>
            <a:pPr marL="1399729" lvl="2" indent="-51842" defTabSz="933153">
              <a:spcBef>
                <a:spcPct val="25000"/>
              </a:spcBef>
              <a:buFont typeface="Arial" pitchFamily="34" charset="0"/>
              <a:buChar char="•"/>
              <a:defRPr/>
            </a:pPr>
            <a:r>
              <a:rPr lang="en-US" sz="1600" kern="0" dirty="0" smtClean="0">
                <a:latin typeface="Arial" pitchFamily="34" charset="0"/>
                <a:cs typeface="Arial" pitchFamily="34" charset="0"/>
              </a:rPr>
              <a:t>Tell doctors and nurses about their health</a:t>
            </a:r>
          </a:p>
          <a:p>
            <a:pPr marL="1399729" lvl="2" indent="-51842" defTabSz="933153">
              <a:spcBef>
                <a:spcPct val="25000"/>
              </a:spcBef>
              <a:buFont typeface="Arial" pitchFamily="34" charset="0"/>
              <a:buChar char="•"/>
              <a:defRPr/>
            </a:pPr>
            <a:r>
              <a:rPr lang="en-US" sz="1600" kern="0" dirty="0" smtClean="0">
                <a:latin typeface="Arial" pitchFamily="34" charset="0"/>
                <a:cs typeface="Arial" pitchFamily="34" charset="0"/>
              </a:rPr>
              <a:t>Check their understanding of information clinicians provide</a:t>
            </a:r>
          </a:p>
          <a:p>
            <a:pPr marL="1399729" lvl="2" indent="-51842" defTabSz="933153">
              <a:spcBef>
                <a:spcPct val="25000"/>
              </a:spcBef>
              <a:buFont typeface="Arial" pitchFamily="34" charset="0"/>
              <a:buChar char="•"/>
              <a:defRPr/>
            </a:pPr>
            <a:r>
              <a:rPr lang="en-US" sz="1600" kern="0" dirty="0" smtClean="0">
                <a:latin typeface="Arial" pitchFamily="34" charset="0"/>
                <a:cs typeface="Arial" pitchFamily="34" charset="0"/>
              </a:rPr>
              <a:t>Ask questions until they understand the answers</a:t>
            </a:r>
          </a:p>
          <a:p>
            <a:pPr marL="1399729" lvl="2" indent="-51842" defTabSz="933153">
              <a:spcBef>
                <a:spcPct val="25000"/>
              </a:spcBef>
              <a:buFont typeface="Arial" pitchFamily="34" charset="0"/>
              <a:buChar char="•"/>
              <a:defRPr/>
            </a:pPr>
            <a:r>
              <a:rPr lang="en-US" sz="1600" kern="0" dirty="0" smtClean="0">
                <a:latin typeface="Arial" pitchFamily="34" charset="0"/>
                <a:cs typeface="Arial" pitchFamily="34" charset="0"/>
              </a:rPr>
              <a:t>Tell doctors and nurse the family members or friends who should participate in conversations about their health</a:t>
            </a:r>
          </a:p>
          <a:p>
            <a:pPr marL="433487" lvl="0" indent="0" defTabSz="933153">
              <a:spcBef>
                <a:spcPct val="25000"/>
              </a:spcBef>
              <a:buFontTx/>
              <a:buNone/>
              <a:defRPr/>
            </a:pPr>
            <a:r>
              <a:rPr lang="en-US" sz="1600" dirty="0" smtClean="0">
                <a:latin typeface="Arial" pitchFamily="34" charset="0"/>
                <a:ea typeface="ＭＳ Ｐゴシック"/>
                <a:cs typeface="Arial" pitchFamily="34" charset="0"/>
              </a:rPr>
              <a:t>3.     Get to Know Your Health Care Team: Describes members of the health care team and what they do</a:t>
            </a:r>
          </a:p>
          <a:p>
            <a:pPr marL="466577" lvl="1" indent="0">
              <a:buFontTx/>
              <a:buNone/>
              <a:defRPr/>
            </a:pPr>
            <a:endParaRPr lang="en-US" sz="1600" dirty="0" smtClean="0">
              <a:latin typeface="Arial" pitchFamily="34" charset="0"/>
              <a:ea typeface="ＭＳ Ｐゴシック"/>
              <a:cs typeface="Arial" pitchFamily="34" charset="0"/>
            </a:endParaRPr>
          </a:p>
          <a:p>
            <a:pPr eaLnBrk="1" hangingPunct="1">
              <a:defRPr/>
            </a:pPr>
            <a:r>
              <a:rPr lang="en-US" sz="1600" dirty="0" smtClean="0">
                <a:latin typeface="Arial" pitchFamily="34" charset="0"/>
                <a:cs typeface="Arial" pitchFamily="34" charset="0"/>
              </a:rPr>
              <a:t>On the day of admission, make sure the patient has the materials and has looked at them. Highlight main points and invite them to be a partner in their care </a:t>
            </a:r>
          </a:p>
          <a:p>
            <a:pPr eaLnBrk="1" hangingPunct="1">
              <a:buFont typeface="Arial" pitchFamily="34" charset="0"/>
              <a:buChar char="•"/>
              <a:defRPr/>
            </a:pPr>
            <a:r>
              <a:rPr lang="en-US" sz="1600" dirty="0" smtClean="0">
                <a:latin typeface="Arial" pitchFamily="34" charset="0"/>
                <a:cs typeface="Arial" pitchFamily="34" charset="0"/>
              </a:rPr>
              <a:t>Tell the patient and family that they are the expert on the patient</a:t>
            </a:r>
          </a:p>
          <a:p>
            <a:pPr eaLnBrk="1" hangingPunct="1">
              <a:buFont typeface="Arial" pitchFamily="34" charset="0"/>
              <a:buChar char="•"/>
              <a:defRPr/>
            </a:pPr>
            <a:r>
              <a:rPr lang="en-US" sz="1600" dirty="0" smtClean="0">
                <a:latin typeface="Arial" pitchFamily="34" charset="0"/>
                <a:cs typeface="Arial" pitchFamily="34" charset="0"/>
              </a:rPr>
              <a:t>Invite the patient and family to ask questions, share concerns, and tell us what they want and need</a:t>
            </a:r>
          </a:p>
          <a:p>
            <a:pPr marL="991476" lvl="1" indent="-524899">
              <a:defRPr/>
            </a:pPr>
            <a:endParaRPr lang="en-US" sz="1600" dirty="0" smtClean="0">
              <a:latin typeface="Arial" pitchFamily="34" charset="0"/>
              <a:ea typeface="ＭＳ Ｐゴシック"/>
              <a:cs typeface="Arial" pitchFamily="34" charset="0"/>
            </a:endParaRPr>
          </a:p>
          <a:p>
            <a:pPr eaLnBrk="1" hangingPunct="1">
              <a:defRPr/>
            </a:pPr>
            <a:r>
              <a:rPr lang="en-US" sz="1600" dirty="0" smtClean="0">
                <a:latin typeface="Arial" pitchFamily="34" charset="0"/>
                <a:cs typeface="Arial" pitchFamily="34" charset="0"/>
              </a:rPr>
              <a:t>For example, you can say</a:t>
            </a:r>
            <a:endParaRPr lang="en-US" sz="1600" i="1" dirty="0" smtClean="0">
              <a:latin typeface="Arial" pitchFamily="34" charset="0"/>
              <a:cs typeface="Arial" pitchFamily="34" charset="0"/>
            </a:endParaRPr>
          </a:p>
          <a:p>
            <a:pPr eaLnBrk="1" hangingPunct="1">
              <a:buFont typeface="Arial" pitchFamily="34" charset="0"/>
              <a:buChar char="•"/>
              <a:defRPr/>
            </a:pPr>
            <a:r>
              <a:rPr lang="en-US" sz="1600" i="1" dirty="0" smtClean="0">
                <a:latin typeface="Arial" pitchFamily="34" charset="0"/>
                <a:cs typeface="Arial" pitchFamily="34" charset="0"/>
              </a:rPr>
              <a:t>We hope you will feel like a part of our health care team – we may be medical/nursing experts, but you are the expert on YOU</a:t>
            </a:r>
          </a:p>
          <a:p>
            <a:pPr eaLnBrk="1" hangingPunct="1">
              <a:buFont typeface="Arial" pitchFamily="34" charset="0"/>
              <a:buChar char="•"/>
              <a:defRPr/>
            </a:pPr>
            <a:r>
              <a:rPr lang="en-US" sz="1600" i="1" dirty="0" smtClean="0">
                <a:latin typeface="Arial" pitchFamily="34" charset="0"/>
                <a:cs typeface="Arial" pitchFamily="34" charset="0"/>
              </a:rPr>
              <a:t>Please ask if you ever have any questions. </a:t>
            </a:r>
          </a:p>
          <a:p>
            <a:pPr eaLnBrk="1" hangingPunct="1">
              <a:buFont typeface="Arial" pitchFamily="34" charset="0"/>
              <a:buChar char="•"/>
              <a:defRPr/>
            </a:pPr>
            <a:r>
              <a:rPr lang="en-US" sz="1600" i="1" dirty="0" smtClean="0">
                <a:latin typeface="Arial" pitchFamily="34" charset="0"/>
                <a:cs typeface="Arial" pitchFamily="34" charset="0"/>
              </a:rPr>
              <a:t>If I am not being clear enough please let me know – we want to make sure you understand what’s happening in your care</a:t>
            </a:r>
          </a:p>
          <a:p>
            <a:pPr eaLnBrk="1" hangingPunct="1">
              <a:buFont typeface="Arial" pitchFamily="34" charset="0"/>
              <a:buChar char="•"/>
              <a:defRPr/>
            </a:pPr>
            <a:r>
              <a:rPr lang="en-US" sz="1600" i="1" dirty="0" smtClean="0">
                <a:latin typeface="Arial" pitchFamily="34" charset="0"/>
                <a:cs typeface="Arial" pitchFamily="34" charset="0"/>
              </a:rPr>
              <a:t>We know we often look really busy or even preoccupied, but we need to hear from you </a:t>
            </a:r>
          </a:p>
          <a:p>
            <a:pPr eaLnBrk="1" hangingPunct="1">
              <a:buFont typeface="Arial" pitchFamily="34" charset="0"/>
              <a:buChar char="•"/>
              <a:defRPr/>
            </a:pPr>
            <a:r>
              <a:rPr lang="en-US" sz="1600" i="1" dirty="0" smtClean="0">
                <a:latin typeface="Arial" pitchFamily="34" charset="0"/>
                <a:cs typeface="Arial" pitchFamily="34" charset="0"/>
              </a:rPr>
              <a:t>Do you have any questions about who will be working with you and what they will do for you?</a:t>
            </a:r>
          </a:p>
          <a:p>
            <a:pPr eaLnBrk="1" hangingPunct="1">
              <a:defRPr/>
            </a:pPr>
            <a:endParaRPr lang="en-US" sz="1600" i="1" dirty="0" smtClean="0">
              <a:latin typeface="Arial" pitchFamily="34" charset="0"/>
              <a:cs typeface="Arial" pitchFamily="34" charset="0"/>
            </a:endParaRPr>
          </a:p>
          <a:p>
            <a:pPr eaLnBrk="1" hangingPunct="1">
              <a:defRPr/>
            </a:pPr>
            <a:r>
              <a:rPr lang="en-US" sz="1600" dirty="0" smtClean="0">
                <a:latin typeface="Arial" pitchFamily="34" charset="0"/>
                <a:cs typeface="Arial" pitchFamily="34" charset="0"/>
              </a:rPr>
              <a:t>Remember, we are not just doing this to be nice. This is a quality and safety issue. The patient and family may have important information that we need to ensure the quality and safety of their care.</a:t>
            </a:r>
          </a:p>
          <a:p>
            <a:pPr eaLnBrk="1" hangingPunct="1">
              <a:defRPr/>
            </a:pPr>
            <a:endParaRPr lang="en-US" i="1" dirty="0" smtClean="0">
              <a:latin typeface="Arial" charset="0"/>
            </a:endParaRPr>
          </a:p>
        </p:txBody>
      </p:sp>
      <p:sp>
        <p:nvSpPr>
          <p:cNvPr id="47108" name="Slide Number Placeholder 3"/>
          <p:cNvSpPr>
            <a:spLocks noGrp="1"/>
          </p:cNvSpPr>
          <p:nvPr>
            <p:ph type="sldNum" sz="quarter" idx="5"/>
          </p:nvPr>
        </p:nvSpPr>
        <p:spPr bwMode="auto">
          <a:noFill/>
          <a:ln>
            <a:miter lim="800000"/>
            <a:headEnd/>
            <a:tailEnd/>
          </a:ln>
        </p:spPr>
        <p:txBody>
          <a:bodyPr/>
          <a:lstStyle/>
          <a:p>
            <a:fld id="{3CA037A5-6BDD-4796-9B86-61C61950BD27}" type="slidenum">
              <a:rPr lang="en-US" smtClean="0">
                <a:ea typeface="ＭＳ Ｐゴシック" pitchFamily="34" charset="-128"/>
              </a:rPr>
              <a:pPr/>
              <a:t>12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Arial" pitchFamily="34" charset="0"/>
                <a:ea typeface="+mn-ea"/>
                <a:cs typeface="Arial" pitchFamily="34" charset="0"/>
              </a:rPr>
              <a:t>Before you enter the room, be sure to read the patient’s chart so that when you enter the room, you are able to make eye contact with and greet the patient rather than focus on the chart. The first time you enter the room, introduce yourself by your name and provide your role. It is also helpful to provide a brief explanation of how you will be helping to take care of the patient. One important way in which you can help put patients at ease is to have conversations at eye level, rather than standing above the patient. </a:t>
            </a:r>
            <a:endParaRPr lang="en-US" dirty="0" smtClean="0">
              <a:effectLst/>
              <a:latin typeface="Arial" pitchFamily="34" charset="0"/>
              <a:cs typeface="Arial" pitchFamily="34" charset="0"/>
            </a:endParaRPr>
          </a:p>
          <a:p>
            <a:r>
              <a:rPr lang="en-US" sz="1200" kern="1200" dirty="0" smtClean="0">
                <a:solidFill>
                  <a:schemeClr val="tx1"/>
                </a:solidFill>
                <a:effectLst/>
                <a:latin typeface="Arial" pitchFamily="34" charset="0"/>
                <a:ea typeface="+mn-ea"/>
                <a:cs typeface="Arial" pitchFamily="34" charset="0"/>
              </a:rPr>
              <a:t> </a:t>
            </a:r>
            <a:endParaRPr lang="en-US" dirty="0" smtClean="0">
              <a:effectLst/>
              <a:latin typeface="Arial" pitchFamily="34" charset="0"/>
              <a:cs typeface="Arial" pitchFamily="34" charset="0"/>
            </a:endParaRPr>
          </a:p>
          <a:p>
            <a:r>
              <a:rPr lang="en-US" sz="1200" i="1" kern="1200" dirty="0" smtClean="0">
                <a:solidFill>
                  <a:schemeClr val="tx1"/>
                </a:solidFill>
                <a:effectLst/>
                <a:latin typeface="Arial" pitchFamily="34" charset="0"/>
                <a:ea typeface="+mn-ea"/>
                <a:cs typeface="Arial" pitchFamily="34" charset="0"/>
              </a:rPr>
              <a:t>[Refer to Tool 5: Communication Competencies for Clinicians]</a:t>
            </a:r>
            <a:endParaRPr lang="en-US" dirty="0" smtClean="0">
              <a:effectLst/>
              <a:latin typeface="Arial" pitchFamily="34" charset="0"/>
              <a:cs typeface="Arial" pitchFamily="34" charset="0"/>
            </a:endParaRPr>
          </a:p>
          <a:p>
            <a:pPr marL="0" indent="0" defTabSz="931790">
              <a:lnSpc>
                <a:spcPct val="0"/>
              </a:lnSpc>
              <a:spcBef>
                <a:spcPct val="25000"/>
              </a:spcBef>
              <a:buClr>
                <a:srgbClr val="0066CC"/>
              </a:buClr>
              <a:buSzPct val="125000"/>
            </a:pPr>
            <a:endParaRPr lang="en-US" i="1" dirty="0" smtClean="0">
              <a:solidFill>
                <a:srgbClr val="000000"/>
              </a:solidFill>
              <a:latin typeface="Arial" charset="0"/>
              <a:ea typeface="ＭＳ Ｐゴシック" pitchFamily="34" charset="-128"/>
            </a:endParaRPr>
          </a:p>
        </p:txBody>
      </p:sp>
      <p:sp>
        <p:nvSpPr>
          <p:cNvPr id="48132" name="Slide Number Placeholder 3"/>
          <p:cNvSpPr>
            <a:spLocks noGrp="1"/>
          </p:cNvSpPr>
          <p:nvPr>
            <p:ph type="sldNum" sz="quarter" idx="5"/>
          </p:nvPr>
        </p:nvSpPr>
        <p:spPr bwMode="auto">
          <a:noFill/>
          <a:ln>
            <a:miter lim="800000"/>
            <a:headEnd/>
            <a:tailEnd/>
          </a:ln>
        </p:spPr>
        <p:txBody>
          <a:bodyPr/>
          <a:lstStyle/>
          <a:p>
            <a:fld id="{64A64C23-CF34-45A2-B75F-A1142F3369EE}" type="slidenum">
              <a:rPr lang="en-US" smtClean="0">
                <a:ea typeface="ＭＳ Ｐゴシック" pitchFamily="34" charset="-128"/>
              </a:rPr>
              <a:pPr/>
              <a:t>13</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349422" defTabSz="931790">
              <a:lnSpc>
                <a:spcPct val="80000"/>
              </a:lnSpc>
              <a:spcBef>
                <a:spcPct val="25000"/>
              </a:spcBef>
              <a:buClr>
                <a:srgbClr val="0066CC"/>
              </a:buClr>
              <a:buSzPct val="125000"/>
            </a:pPr>
            <a:r>
              <a:rPr lang="en-US" sz="1200" kern="1200" dirty="0" smtClean="0">
                <a:solidFill>
                  <a:schemeClr val="tx1"/>
                </a:solidFill>
                <a:effectLst/>
                <a:latin typeface="Arial" pitchFamily="34" charset="0"/>
                <a:ea typeface="+mn-ea"/>
                <a:cs typeface="Arial" pitchFamily="34" charset="0"/>
              </a:rPr>
              <a:t>The first time that you assess the patient, ask how he or she prefers to be addressed. Also ask which family members the patient would like to be involved in his or her care. Remember that patients should define who their family is. To ensure that patients and family members are aware of the communication tools, take a moment to point out the brochure, poster, and handout that describes the members of their care team. Also point out the white board and note that it is a tool the patient and family can use to communicate with the care team.</a:t>
            </a:r>
            <a:endParaRPr lang="en-US" i="1" dirty="0" smtClean="0">
              <a:solidFill>
                <a:srgbClr val="000000"/>
              </a:solidFill>
              <a:latin typeface="Arial" pitchFamily="34" charset="0"/>
              <a:ea typeface="ＭＳ Ｐゴシック" pitchFamily="34" charset="-128"/>
              <a:cs typeface="Arial" pitchFamily="34" charset="0"/>
            </a:endParaRPr>
          </a:p>
          <a:p>
            <a:pPr marL="349422" indent="-349422" defTabSz="931790">
              <a:lnSpc>
                <a:spcPct val="80000"/>
              </a:lnSpc>
              <a:spcBef>
                <a:spcPct val="25000"/>
              </a:spcBef>
              <a:buClr>
                <a:srgbClr val="0066CC"/>
              </a:buClr>
              <a:buSzPct val="125000"/>
            </a:pPr>
            <a:endParaRPr lang="en-US" i="1" dirty="0" smtClean="0">
              <a:solidFill>
                <a:srgbClr val="000000"/>
              </a:solidFill>
              <a:latin typeface="Arial" pitchFamily="34" charset="0"/>
              <a:ea typeface="ＭＳ Ｐゴシック" pitchFamily="34" charset="-128"/>
              <a:cs typeface="Arial" pitchFamily="34" charset="0"/>
            </a:endParaRPr>
          </a:p>
          <a:p>
            <a:pPr marL="349422" indent="-349422" defTabSz="931790">
              <a:lnSpc>
                <a:spcPct val="80000"/>
              </a:lnSpc>
              <a:spcBef>
                <a:spcPct val="25000"/>
              </a:spcBef>
              <a:buClr>
                <a:srgbClr val="0066CC"/>
              </a:buClr>
              <a:buSzPct val="125000"/>
            </a:pPr>
            <a:r>
              <a:rPr lang="en-US" i="1" dirty="0" smtClean="0">
                <a:solidFill>
                  <a:srgbClr val="000000"/>
                </a:solidFill>
                <a:latin typeface="Arial" pitchFamily="34" charset="0"/>
                <a:ea typeface="ＭＳ Ｐゴシック" pitchFamily="34" charset="-128"/>
                <a:cs typeface="Arial" pitchFamily="34" charset="0"/>
              </a:rPr>
              <a:t>[Refer to Tool 5: Communication Competencies for Clinicians]</a:t>
            </a:r>
          </a:p>
        </p:txBody>
      </p:sp>
      <p:sp>
        <p:nvSpPr>
          <p:cNvPr id="49156" name="Slide Number Placeholder 3"/>
          <p:cNvSpPr>
            <a:spLocks noGrp="1"/>
          </p:cNvSpPr>
          <p:nvPr>
            <p:ph type="sldNum" sz="quarter" idx="5"/>
          </p:nvPr>
        </p:nvSpPr>
        <p:spPr bwMode="auto">
          <a:noFill/>
          <a:ln>
            <a:miter lim="800000"/>
            <a:headEnd/>
            <a:tailEnd/>
          </a:ln>
        </p:spPr>
        <p:txBody>
          <a:bodyPr/>
          <a:lstStyle/>
          <a:p>
            <a:fld id="{BCB4698D-2CA4-42BE-ABDD-A093D34663DF}" type="slidenum">
              <a:rPr lang="en-US" smtClean="0">
                <a:ea typeface="ＭＳ Ｐゴシック" pitchFamily="34" charset="-128"/>
              </a:rPr>
              <a:pPr/>
              <a:t>14</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349422" defTabSz="931790">
              <a:lnSpc>
                <a:spcPct val="80000"/>
              </a:lnSpc>
              <a:spcBef>
                <a:spcPct val="25000"/>
              </a:spcBef>
              <a:buClr>
                <a:srgbClr val="0066CC"/>
              </a:buClr>
              <a:buSzPct val="125000"/>
            </a:pPr>
            <a:r>
              <a:rPr lang="en-US" i="0" dirty="0" smtClean="0">
                <a:solidFill>
                  <a:srgbClr val="000000"/>
                </a:solidFill>
                <a:latin typeface="Arial" charset="0"/>
                <a:ea typeface="ＭＳ Ｐゴシック" pitchFamily="34" charset="-128"/>
              </a:rPr>
              <a:t>Throughout the hospital stay, invite and welcome participation from patients and their family members. Listen carefully to concerns and respond in a positive manner when they ask questions or share information.</a:t>
            </a:r>
          </a:p>
          <a:p>
            <a:pPr marL="349422" indent="-349422" defTabSz="931790">
              <a:lnSpc>
                <a:spcPct val="80000"/>
              </a:lnSpc>
              <a:spcBef>
                <a:spcPct val="25000"/>
              </a:spcBef>
              <a:buClr>
                <a:srgbClr val="0066CC"/>
              </a:buClr>
              <a:buSzPct val="125000"/>
            </a:pPr>
            <a:endParaRPr lang="en-US" i="1" dirty="0" smtClean="0">
              <a:solidFill>
                <a:srgbClr val="000000"/>
              </a:solidFill>
              <a:latin typeface="Arial" charset="0"/>
              <a:ea typeface="ＭＳ Ｐゴシック" pitchFamily="34" charset="-128"/>
            </a:endParaRPr>
          </a:p>
          <a:p>
            <a:pPr marL="349422" indent="-349422" defTabSz="931790">
              <a:lnSpc>
                <a:spcPct val="80000"/>
              </a:lnSpc>
              <a:spcBef>
                <a:spcPct val="25000"/>
              </a:spcBef>
              <a:buClr>
                <a:srgbClr val="0066CC"/>
              </a:buClr>
              <a:buSzPct val="125000"/>
            </a:pPr>
            <a:r>
              <a:rPr lang="en-US" i="1" dirty="0" smtClean="0">
                <a:solidFill>
                  <a:srgbClr val="000000"/>
                </a:solidFill>
                <a:latin typeface="Arial" charset="0"/>
                <a:ea typeface="ＭＳ Ｐゴシック" pitchFamily="34" charset="-128"/>
              </a:rPr>
              <a:t>[Refer to Tool 5: Communication Competencies for Clinicians]</a:t>
            </a:r>
          </a:p>
        </p:txBody>
      </p:sp>
      <p:sp>
        <p:nvSpPr>
          <p:cNvPr id="50180" name="Slide Number Placeholder 3"/>
          <p:cNvSpPr>
            <a:spLocks noGrp="1"/>
          </p:cNvSpPr>
          <p:nvPr>
            <p:ph type="sldNum" sz="quarter" idx="5"/>
          </p:nvPr>
        </p:nvSpPr>
        <p:spPr bwMode="auto">
          <a:noFill/>
          <a:ln>
            <a:miter lim="800000"/>
            <a:headEnd/>
            <a:tailEnd/>
          </a:ln>
        </p:spPr>
        <p:txBody>
          <a:bodyPr/>
          <a:lstStyle/>
          <a:p>
            <a:fld id="{C952D0D2-0B24-4223-8798-8C093221E5B6}" type="slidenum">
              <a:rPr lang="en-US" smtClean="0">
                <a:ea typeface="ＭＳ Ｐゴシック" pitchFamily="34" charset="-128"/>
              </a:rPr>
              <a:pPr/>
              <a:t>15</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349422" defTabSz="931790">
              <a:lnSpc>
                <a:spcPct val="80000"/>
              </a:lnSpc>
              <a:spcBef>
                <a:spcPct val="25000"/>
              </a:spcBef>
              <a:buClr>
                <a:srgbClr val="0066CC"/>
              </a:buClr>
              <a:buSzPct val="125000"/>
            </a:pPr>
            <a:r>
              <a:rPr lang="en-US" i="0" dirty="0" smtClean="0">
                <a:solidFill>
                  <a:srgbClr val="000000"/>
                </a:solidFill>
                <a:latin typeface="Arial" charset="0"/>
                <a:ea typeface="ＭＳ Ｐゴシック" pitchFamily="34" charset="-128"/>
              </a:rPr>
              <a:t>When talking with patients and family members, it is helpful to ask open-ended questions. For example, ask “What questions do you have?” instead of “Do you have any questions?” Remember that the hospital is an unfamiliar environment for many patients and family members. By learning about their concerns and anxieties, you can help them successfully navigate the experience. </a:t>
            </a:r>
          </a:p>
          <a:p>
            <a:pPr marL="349422" indent="-349422" defTabSz="931790">
              <a:lnSpc>
                <a:spcPct val="80000"/>
              </a:lnSpc>
              <a:spcBef>
                <a:spcPct val="25000"/>
              </a:spcBef>
              <a:buClr>
                <a:srgbClr val="0066CC"/>
              </a:buClr>
              <a:buSzPct val="125000"/>
            </a:pPr>
            <a:endParaRPr lang="en-US" i="1" dirty="0" smtClean="0">
              <a:solidFill>
                <a:srgbClr val="000000"/>
              </a:solidFill>
              <a:latin typeface="Arial" charset="0"/>
              <a:ea typeface="ＭＳ Ｐゴシック" pitchFamily="34" charset="-128"/>
            </a:endParaRPr>
          </a:p>
          <a:p>
            <a:pPr marL="349422" indent="-349422" defTabSz="931790">
              <a:lnSpc>
                <a:spcPct val="80000"/>
              </a:lnSpc>
              <a:spcBef>
                <a:spcPct val="25000"/>
              </a:spcBef>
              <a:buClr>
                <a:srgbClr val="0066CC"/>
              </a:buClr>
              <a:buSzPct val="125000"/>
            </a:pPr>
            <a:r>
              <a:rPr lang="en-US" i="1" dirty="0" smtClean="0">
                <a:solidFill>
                  <a:srgbClr val="000000"/>
                </a:solidFill>
                <a:latin typeface="Arial" charset="0"/>
                <a:ea typeface="ＭＳ Ｐゴシック" pitchFamily="34" charset="-128"/>
              </a:rPr>
              <a:t>[Refer to Tool 5: Communication Competencies for Clinicians]</a:t>
            </a:r>
          </a:p>
        </p:txBody>
      </p:sp>
      <p:sp>
        <p:nvSpPr>
          <p:cNvPr id="51204" name="Slide Number Placeholder 3"/>
          <p:cNvSpPr>
            <a:spLocks noGrp="1"/>
          </p:cNvSpPr>
          <p:nvPr>
            <p:ph type="sldNum" sz="quarter" idx="5"/>
          </p:nvPr>
        </p:nvSpPr>
        <p:spPr bwMode="auto">
          <a:noFill/>
          <a:ln>
            <a:miter lim="800000"/>
            <a:headEnd/>
            <a:tailEnd/>
          </a:ln>
        </p:spPr>
        <p:txBody>
          <a:bodyPr/>
          <a:lstStyle/>
          <a:p>
            <a:fld id="{15A28768-6E93-48D7-9C51-698D963FD3D7}" type="slidenum">
              <a:rPr lang="en-US" smtClean="0">
                <a:ea typeface="ＭＳ Ｐゴシック" pitchFamily="34" charset="-128"/>
              </a:rPr>
              <a:pPr/>
              <a:t>16</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349422" algn="l" defTabSz="931790" rtl="0" eaLnBrk="1" fontAlgn="auto" latinLnBrk="0" hangingPunct="1">
              <a:lnSpc>
                <a:spcPct val="80000"/>
              </a:lnSpc>
              <a:spcBef>
                <a:spcPct val="25000"/>
              </a:spcBef>
              <a:spcAft>
                <a:spcPts val="0"/>
              </a:spcAft>
              <a:buClr>
                <a:srgbClr val="0066CC"/>
              </a:buClr>
              <a:buSzPct val="125000"/>
              <a:buFontTx/>
              <a:buNone/>
              <a:tabLst/>
              <a:defRPr/>
            </a:pPr>
            <a:r>
              <a:rPr lang="en-US" sz="1200" kern="1200" dirty="0" smtClean="0">
                <a:solidFill>
                  <a:schemeClr val="tx1"/>
                </a:solidFill>
                <a:effectLst/>
                <a:latin typeface="Arial" pitchFamily="34" charset="0"/>
                <a:ea typeface="+mn-ea"/>
                <a:cs typeface="Arial" pitchFamily="34" charset="0"/>
              </a:rPr>
              <a:t>Make sure that patients and family members have complete information about their care. This means giving information in clear, simple language. It also means using teach back to determine how well patients and family members understand the information you have provided.</a:t>
            </a:r>
            <a:endParaRPr lang="en-US" dirty="0" smtClean="0">
              <a:effectLst/>
              <a:latin typeface="Arial" pitchFamily="34" charset="0"/>
              <a:cs typeface="Arial" pitchFamily="34" charset="0"/>
            </a:endParaRPr>
          </a:p>
          <a:p>
            <a:pPr marL="349422" indent="-349422" defTabSz="931790">
              <a:lnSpc>
                <a:spcPct val="80000"/>
              </a:lnSpc>
              <a:spcBef>
                <a:spcPct val="25000"/>
              </a:spcBef>
              <a:buClr>
                <a:srgbClr val="0066CC"/>
              </a:buClr>
              <a:buSzPct val="125000"/>
            </a:pPr>
            <a:endParaRPr lang="en-US" i="1" dirty="0" smtClean="0">
              <a:solidFill>
                <a:srgbClr val="000000"/>
              </a:solidFill>
              <a:latin typeface="Arial" pitchFamily="34" charset="0"/>
              <a:ea typeface="ＭＳ Ｐゴシック" pitchFamily="34" charset="-128"/>
              <a:cs typeface="Arial" pitchFamily="34" charset="0"/>
            </a:endParaRPr>
          </a:p>
          <a:p>
            <a:pPr marL="349422" indent="-349422" defTabSz="931790">
              <a:lnSpc>
                <a:spcPct val="80000"/>
              </a:lnSpc>
              <a:spcBef>
                <a:spcPct val="25000"/>
              </a:spcBef>
              <a:buClr>
                <a:srgbClr val="0066CC"/>
              </a:buClr>
              <a:buSzPct val="125000"/>
            </a:pPr>
            <a:endParaRPr lang="en-US" i="1" dirty="0" smtClean="0">
              <a:solidFill>
                <a:srgbClr val="000000"/>
              </a:solidFill>
              <a:latin typeface="Arial" pitchFamily="34" charset="0"/>
              <a:ea typeface="ＭＳ Ｐゴシック" pitchFamily="34" charset="-128"/>
              <a:cs typeface="Arial" pitchFamily="34" charset="0"/>
            </a:endParaRPr>
          </a:p>
          <a:p>
            <a:pPr marL="349422" indent="-349422" defTabSz="931790">
              <a:lnSpc>
                <a:spcPct val="80000"/>
              </a:lnSpc>
              <a:spcBef>
                <a:spcPct val="25000"/>
              </a:spcBef>
              <a:buClr>
                <a:srgbClr val="0066CC"/>
              </a:buClr>
              <a:buSzPct val="125000"/>
            </a:pPr>
            <a:r>
              <a:rPr lang="en-US" i="1" dirty="0" smtClean="0">
                <a:solidFill>
                  <a:srgbClr val="000000"/>
                </a:solidFill>
                <a:latin typeface="Arial" pitchFamily="34" charset="0"/>
                <a:ea typeface="ＭＳ Ｐゴシック" pitchFamily="34" charset="-128"/>
                <a:cs typeface="Arial" pitchFamily="34" charset="0"/>
              </a:rPr>
              <a:t>[Refer to Tool 5: Communication Competencies for Clinicians]</a:t>
            </a:r>
          </a:p>
        </p:txBody>
      </p:sp>
      <p:sp>
        <p:nvSpPr>
          <p:cNvPr id="52228" name="Slide Number Placeholder 3"/>
          <p:cNvSpPr>
            <a:spLocks noGrp="1"/>
          </p:cNvSpPr>
          <p:nvPr>
            <p:ph type="sldNum" sz="quarter" idx="5"/>
          </p:nvPr>
        </p:nvSpPr>
        <p:spPr bwMode="auto">
          <a:noFill/>
          <a:ln>
            <a:miter lim="800000"/>
            <a:headEnd/>
            <a:tailEnd/>
          </a:ln>
        </p:spPr>
        <p:txBody>
          <a:bodyPr/>
          <a:lstStyle/>
          <a:p>
            <a:fld id="{8C6F3F82-92F6-4C8F-B272-D687BE7A8275}" type="slidenum">
              <a:rPr lang="en-US" smtClean="0">
                <a:ea typeface="ＭＳ Ｐゴシック" pitchFamily="34" charset="-128"/>
              </a:rPr>
              <a:pPr/>
              <a:t>17</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defTabSz="933237">
              <a:defRPr/>
            </a:pPr>
            <a:r>
              <a:rPr lang="en-US" sz="900" dirty="0" smtClean="0">
                <a:latin typeface="Arial" pitchFamily="34" charset="0"/>
                <a:cs typeface="Arial" pitchFamily="34" charset="0"/>
              </a:rPr>
              <a:t>We have mentioned Teach Back several times today. Let’s take a moment to stop and talk about this technique. Some of you may have seen it, or already been using it. Can anyone explain what it is?</a:t>
            </a:r>
          </a:p>
          <a:p>
            <a:pPr defTabSz="933237">
              <a:defRPr/>
            </a:pPr>
            <a:endParaRPr lang="en-US" sz="900" dirty="0" smtClean="0">
              <a:latin typeface="Arial" pitchFamily="34" charset="0"/>
              <a:cs typeface="Arial" pitchFamily="34" charset="0"/>
            </a:endParaRPr>
          </a:p>
          <a:p>
            <a:pPr defTabSz="933237">
              <a:defRPr/>
            </a:pPr>
            <a:r>
              <a:rPr lang="en-US" sz="900" dirty="0" smtClean="0">
                <a:latin typeface="Arial" pitchFamily="34" charset="0"/>
                <a:cs typeface="Arial" pitchFamily="34" charset="0"/>
              </a:rPr>
              <a:t>Teach Back is a chance to assess how well you explained a concept to the patient and family, and if needed, re-teach the information. It is </a:t>
            </a:r>
            <a:r>
              <a:rPr lang="en-US" sz="900" b="1" dirty="0" smtClean="0">
                <a:latin typeface="Arial" pitchFamily="34" charset="0"/>
                <a:cs typeface="Arial" pitchFamily="34" charset="0"/>
              </a:rPr>
              <a:t>not</a:t>
            </a:r>
            <a:r>
              <a:rPr lang="en-US" sz="900" dirty="0" smtClean="0">
                <a:latin typeface="Arial" pitchFamily="34" charset="0"/>
                <a:cs typeface="Arial" pitchFamily="34" charset="0"/>
              </a:rPr>
              <a:t> a test of the patient, but of how well </a:t>
            </a:r>
            <a:r>
              <a:rPr lang="en-US" sz="900" b="1" dirty="0" smtClean="0">
                <a:latin typeface="Arial" pitchFamily="34" charset="0"/>
                <a:cs typeface="Arial" pitchFamily="34" charset="0"/>
              </a:rPr>
              <a:t>you</a:t>
            </a:r>
            <a:r>
              <a:rPr lang="en-US" sz="900" dirty="0" smtClean="0">
                <a:latin typeface="Arial" pitchFamily="34" charset="0"/>
                <a:cs typeface="Arial" pitchFamily="34" charset="0"/>
              </a:rPr>
              <a:t> explained a concept.</a:t>
            </a:r>
          </a:p>
          <a:p>
            <a:pPr defTabSz="933237">
              <a:defRPr/>
            </a:pPr>
            <a:endParaRPr lang="en-US" sz="900" dirty="0" smtClean="0">
              <a:latin typeface="Arial" pitchFamily="34" charset="0"/>
              <a:cs typeface="Arial" pitchFamily="34" charset="0"/>
            </a:endParaRPr>
          </a:p>
          <a:p>
            <a:pPr>
              <a:buSzTx/>
              <a:buFont typeface="Wingdings" pitchFamily="2" charset="2"/>
              <a:buNone/>
            </a:pPr>
            <a:r>
              <a:rPr lang="en-US" sz="900" dirty="0" smtClean="0">
                <a:latin typeface="Arial" pitchFamily="34" charset="0"/>
                <a:cs typeface="Arial" pitchFamily="34" charset="0"/>
              </a:rPr>
              <a:t>You ask the patient and family to repeat back in their own words what they need to know or do to be sure you explained things well. Some examples of what you can say:</a:t>
            </a:r>
          </a:p>
          <a:p>
            <a:pPr lvl="1">
              <a:buClr>
                <a:schemeClr val="bg2"/>
              </a:buClr>
              <a:buSzTx/>
              <a:buFont typeface="Arial Unicode MS" pitchFamily="34" charset="-128"/>
              <a:buChar char="●"/>
            </a:pPr>
            <a:r>
              <a:rPr lang="en-US" sz="900" dirty="0" smtClean="0">
                <a:latin typeface="Arial" pitchFamily="34" charset="0"/>
                <a:cs typeface="Arial" pitchFamily="34" charset="0"/>
              </a:rPr>
              <a:t>“I want to be sure I explained everything clearly. Can you please explain it back to me so I can be sure I did?”</a:t>
            </a:r>
          </a:p>
          <a:p>
            <a:pPr lvl="1">
              <a:buClr>
                <a:schemeClr val="bg2"/>
              </a:buClr>
              <a:buSzTx/>
              <a:buFont typeface="Arial Unicode MS" pitchFamily="34" charset="-128"/>
              <a:buChar char="●"/>
            </a:pPr>
            <a:r>
              <a:rPr lang="en-US" sz="900" dirty="0" smtClean="0">
                <a:latin typeface="Arial" pitchFamily="34" charset="0"/>
                <a:cs typeface="Arial" pitchFamily="34" charset="0"/>
              </a:rPr>
              <a:t>“What will you tell your wife about the changes we made to your medicines today?”</a:t>
            </a:r>
          </a:p>
          <a:p>
            <a:pPr lvl="1">
              <a:buClr>
                <a:schemeClr val="bg2"/>
              </a:buClr>
              <a:buSzTx/>
              <a:buFont typeface="Arial Unicode MS" pitchFamily="34" charset="-128"/>
              <a:buChar char="●"/>
            </a:pPr>
            <a:r>
              <a:rPr lang="en-US" sz="900" dirty="0" smtClean="0">
                <a:latin typeface="Arial" pitchFamily="34" charset="0"/>
                <a:cs typeface="Arial" pitchFamily="34" charset="0"/>
              </a:rPr>
              <a:t>“We’ve gone over a lot of information about how you need to take care of yourself when you get home. In your own words, please review what we talked about so I can be sure I explained things clearly. How will you make it work at home?”</a:t>
            </a:r>
          </a:p>
          <a:p>
            <a:endParaRPr lang="en-US" sz="900" dirty="0" smtClean="0">
              <a:latin typeface="Arial" pitchFamily="34" charset="0"/>
              <a:cs typeface="Arial" pitchFamily="34" charset="0"/>
            </a:endParaRPr>
          </a:p>
          <a:p>
            <a:r>
              <a:rPr lang="en-US" sz="900" dirty="0" smtClean="0">
                <a:latin typeface="Arial" pitchFamily="34" charset="0"/>
                <a:cs typeface="Arial" pitchFamily="34" charset="0"/>
              </a:rPr>
              <a:t>Some tips for Teach Back:</a:t>
            </a:r>
          </a:p>
          <a:p>
            <a:pPr>
              <a:buFont typeface="Arial" pitchFamily="34" charset="0"/>
              <a:buChar char="•"/>
            </a:pPr>
            <a:r>
              <a:rPr lang="en-US" sz="900" dirty="0" smtClean="0">
                <a:latin typeface="Arial" pitchFamily="34" charset="0"/>
                <a:cs typeface="Arial" pitchFamily="34" charset="0"/>
              </a:rPr>
              <a:t>Start slowly – try on 1 or 2 patients, maybe toward the end of your shift to see how it goes. Ask your supervisor or colleague to give you feedback</a:t>
            </a:r>
          </a:p>
          <a:p>
            <a:pPr>
              <a:buFont typeface="Arial" pitchFamily="34" charset="0"/>
              <a:buChar char="•"/>
            </a:pPr>
            <a:r>
              <a:rPr lang="en-US" sz="900" dirty="0" smtClean="0">
                <a:latin typeface="Arial" pitchFamily="34" charset="0"/>
                <a:cs typeface="Arial" pitchFamily="34" charset="0"/>
              </a:rPr>
              <a:t>Do not ask yes/no questions like “Do you understand?” or “Do you have any questions?” </a:t>
            </a:r>
          </a:p>
          <a:p>
            <a:pPr>
              <a:buFont typeface="Arial" pitchFamily="34" charset="0"/>
              <a:buChar char="•"/>
            </a:pPr>
            <a:r>
              <a:rPr lang="en-US" sz="900" dirty="0" smtClean="0">
                <a:latin typeface="Arial" pitchFamily="34" charset="0"/>
                <a:cs typeface="Arial" pitchFamily="34" charset="0"/>
              </a:rPr>
              <a:t>For more than one concept, chunk the information so people can more easily remember it. Explain the 2-3 points for the first concept and check understanding using teach back. Then, move on to the next concept.</a:t>
            </a:r>
          </a:p>
          <a:p>
            <a:pPr>
              <a:buFont typeface="Arial" pitchFamily="34" charset="0"/>
              <a:buChar char="•"/>
            </a:pPr>
            <a:endParaRPr lang="en-US" sz="900" dirty="0" smtClean="0">
              <a:latin typeface="Arial" pitchFamily="34" charset="0"/>
              <a:cs typeface="Arial" pitchFamily="34" charset="0"/>
            </a:endParaRPr>
          </a:p>
          <a:p>
            <a:pPr>
              <a:buFont typeface="Arial" pitchFamily="34" charset="0"/>
              <a:buNone/>
            </a:pPr>
            <a:r>
              <a:rPr lang="en-US" sz="900" dirty="0" smtClean="0">
                <a:latin typeface="Arial" pitchFamily="34" charset="0"/>
                <a:cs typeface="Arial" pitchFamily="34" charset="0"/>
              </a:rPr>
              <a:t>[</a:t>
            </a:r>
            <a:r>
              <a:rPr lang="en-US" sz="900" i="1" dirty="0" smtClean="0">
                <a:latin typeface="Arial" pitchFamily="34" charset="0"/>
                <a:cs typeface="Arial" pitchFamily="34" charset="0"/>
              </a:rPr>
              <a:t>As you would like, you could show the following examples from YouTube of Teach Back</a:t>
            </a:r>
            <a:r>
              <a:rPr lang="en-US" sz="900" dirty="0" smtClean="0">
                <a:latin typeface="Arial" pitchFamily="34" charset="0"/>
                <a:cs typeface="Arial" pitchFamily="34" charset="0"/>
              </a:rPr>
              <a:t>]</a:t>
            </a:r>
          </a:p>
          <a:p>
            <a:r>
              <a:rPr lang="en-US" sz="900" dirty="0" smtClean="0">
                <a:latin typeface="Arial" pitchFamily="34" charset="0"/>
                <a:cs typeface="Arial" pitchFamily="34" charset="0"/>
              </a:rPr>
              <a:t>NC Program on Health Literacy with 2 examples: </a:t>
            </a:r>
            <a:r>
              <a:rPr lang="en-US" sz="900" u="sng" dirty="0" smtClean="0">
                <a:latin typeface="Arial" pitchFamily="34" charset="0"/>
                <a:cs typeface="Arial" pitchFamily="34" charset="0"/>
                <a:hlinkClick r:id="rId3"/>
              </a:rPr>
              <a:t>http://www.youtube.com/watch?v=IKxjmpD7vfY</a:t>
            </a:r>
            <a:r>
              <a:rPr lang="en-US" sz="900" dirty="0" smtClean="0">
                <a:latin typeface="Arial" pitchFamily="34" charset="0"/>
                <a:cs typeface="Arial" pitchFamily="34" charset="0"/>
              </a:rPr>
              <a:t> </a:t>
            </a:r>
          </a:p>
          <a:p>
            <a:r>
              <a:rPr lang="en-US" sz="900" dirty="0" smtClean="0">
                <a:latin typeface="Arial" pitchFamily="34" charset="0"/>
                <a:cs typeface="Arial" pitchFamily="34" charset="0"/>
              </a:rPr>
              <a:t> Project BOOST: </a:t>
            </a:r>
          </a:p>
          <a:p>
            <a:r>
              <a:rPr lang="en-US" sz="900" dirty="0" smtClean="0">
                <a:latin typeface="Arial" pitchFamily="34" charset="0"/>
                <a:cs typeface="Arial" pitchFamily="34" charset="0"/>
              </a:rPr>
              <a:t>Intro: </a:t>
            </a:r>
            <a:r>
              <a:rPr lang="en-US" sz="900" u="sng" dirty="0" smtClean="0">
                <a:latin typeface="Arial" pitchFamily="34" charset="0"/>
                <a:cs typeface="Arial" pitchFamily="34" charset="0"/>
                <a:hlinkClick r:id="rId4"/>
              </a:rPr>
              <a:t>http://www.youtube.com/watch?v=UZUCqgHXTV4&amp;feature=related</a:t>
            </a:r>
            <a:endParaRPr lang="en-US" sz="900" dirty="0" smtClean="0">
              <a:latin typeface="Arial" pitchFamily="34" charset="0"/>
              <a:cs typeface="Arial" pitchFamily="34" charset="0"/>
            </a:endParaRPr>
          </a:p>
          <a:p>
            <a:r>
              <a:rPr lang="en-US" sz="900" dirty="0" smtClean="0">
                <a:latin typeface="Arial" pitchFamily="34" charset="0"/>
                <a:cs typeface="Arial" pitchFamily="34" charset="0"/>
              </a:rPr>
              <a:t>Poor discharge example: </a:t>
            </a:r>
            <a:r>
              <a:rPr lang="en-US" sz="900" u="sng" dirty="0" smtClean="0">
                <a:latin typeface="Arial" pitchFamily="34" charset="0"/>
                <a:cs typeface="Arial" pitchFamily="34" charset="0"/>
                <a:hlinkClick r:id="rId5"/>
              </a:rPr>
              <a:t>http://www.youtube.com/watch?v=MCoIDdFvEu0&amp;feature=related</a:t>
            </a:r>
            <a:r>
              <a:rPr lang="en-US" sz="900" dirty="0" smtClean="0">
                <a:latin typeface="Arial" pitchFamily="34" charset="0"/>
                <a:cs typeface="Arial" pitchFamily="34" charset="0"/>
              </a:rPr>
              <a:t> </a:t>
            </a:r>
          </a:p>
          <a:p>
            <a:r>
              <a:rPr lang="en-US" sz="900" dirty="0" smtClean="0">
                <a:latin typeface="Arial" pitchFamily="34" charset="0"/>
                <a:cs typeface="Arial" pitchFamily="34" charset="0"/>
              </a:rPr>
              <a:t>Correct discharge: </a:t>
            </a:r>
            <a:r>
              <a:rPr lang="en-US" sz="900" u="sng" dirty="0" smtClean="0">
                <a:latin typeface="Arial" pitchFamily="34" charset="0"/>
                <a:cs typeface="Arial" pitchFamily="34" charset="0"/>
                <a:hlinkClick r:id="rId6"/>
              </a:rPr>
              <a:t>http://www.youtube.com/watch?v=AShv8QdHvJg&amp;feature=related</a:t>
            </a:r>
            <a:r>
              <a:rPr lang="en-US" sz="900" dirty="0" smtClean="0">
                <a:latin typeface="Arial" pitchFamily="34" charset="0"/>
                <a:cs typeface="Arial" pitchFamily="34" charset="0"/>
              </a:rPr>
              <a:t> </a:t>
            </a:r>
          </a:p>
          <a:p>
            <a:r>
              <a:rPr lang="en-US" sz="900" dirty="0" smtClean="0">
                <a:latin typeface="Arial" pitchFamily="34" charset="0"/>
                <a:cs typeface="Arial" pitchFamily="34" charset="0"/>
              </a:rPr>
              <a:t> </a:t>
            </a:r>
          </a:p>
        </p:txBody>
      </p:sp>
      <p:sp>
        <p:nvSpPr>
          <p:cNvPr id="4" name="Slide Number Placeholder 3"/>
          <p:cNvSpPr>
            <a:spLocks noGrp="1"/>
          </p:cNvSpPr>
          <p:nvPr>
            <p:ph type="sldNum" sz="quarter" idx="10"/>
          </p:nvPr>
        </p:nvSpPr>
        <p:spPr/>
        <p:txBody>
          <a:bodyPr/>
          <a:lstStyle/>
          <a:p>
            <a:fld id="{3FD8467A-F093-4DCA-A111-21C684D846B8}" type="slidenum">
              <a:rPr lang="en-US" smtClean="0"/>
              <a:pPr/>
              <a:t>18</a:t>
            </a:fld>
            <a:endParaRPr lang="en-US" dirty="0"/>
          </a:p>
        </p:txBody>
      </p:sp>
      <p:sp>
        <p:nvSpPr>
          <p:cNvPr id="5" name="Rectangle 4"/>
          <p:cNvSpPr/>
          <p:nvPr/>
        </p:nvSpPr>
        <p:spPr>
          <a:xfrm>
            <a:off x="0" y="9024000"/>
            <a:ext cx="5797550" cy="278901"/>
          </a:xfrm>
          <a:prstGeom prst="rect">
            <a:avLst/>
          </a:prstGeom>
        </p:spPr>
        <p:txBody>
          <a:bodyPr wrap="square" lIns="93324" tIns="46662" rIns="93324" bIns="46662">
            <a:spAutoFit/>
          </a:bodyPr>
          <a:lstStyle/>
          <a:p>
            <a:r>
              <a:rPr lang="en-US" sz="1200" dirty="0" smtClean="0"/>
              <a:t>Strategy 2: Communicating to Improve Quality Training (Tool 6)</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marL="349422" indent="-349422" defTabSz="931790">
              <a:spcBef>
                <a:spcPct val="25000"/>
              </a:spcBef>
              <a:buClrTx/>
              <a:buSzPct val="125000"/>
              <a:buFont typeface="Wingdings" pitchFamily="2" charset="2"/>
              <a:buChar char="§"/>
            </a:pPr>
            <a:r>
              <a:rPr lang="en-US" dirty="0" smtClean="0">
                <a:solidFill>
                  <a:srgbClr val="000000"/>
                </a:solidFill>
                <a:latin typeface="Arial" charset="0"/>
                <a:ea typeface="ＭＳ Ｐゴシック" pitchFamily="34" charset="-128"/>
              </a:rPr>
              <a:t>As we talked about earlier, patient- and family-centered communications helps to improve patient outcomes like emotional health and functioning</a:t>
            </a:r>
          </a:p>
          <a:p>
            <a:pPr marL="349422" indent="-349422" defTabSz="931790">
              <a:spcBef>
                <a:spcPct val="25000"/>
              </a:spcBef>
              <a:buClrTx/>
              <a:buSzPct val="125000"/>
              <a:buFont typeface="Wingdings" pitchFamily="2" charset="2"/>
              <a:buChar char="§"/>
            </a:pPr>
            <a:r>
              <a:rPr lang="en-US" dirty="0" smtClean="0">
                <a:solidFill>
                  <a:srgbClr val="000000"/>
                </a:solidFill>
                <a:latin typeface="Arial" charset="0"/>
                <a:ea typeface="ＭＳ Ｐゴシック" pitchFamily="34" charset="-128"/>
              </a:rPr>
              <a:t>Communication improves patient safety by making sure you get information that only patients and family members have about their:</a:t>
            </a:r>
          </a:p>
          <a:p>
            <a:pPr marL="757079" lvl="1" indent="-61302" defTabSz="931790">
              <a:spcBef>
                <a:spcPct val="25000"/>
              </a:spcBef>
              <a:buSzPct val="65000"/>
              <a:buFontTx/>
              <a:buChar char="•"/>
            </a:pPr>
            <a:r>
              <a:rPr lang="en-US" dirty="0" smtClean="0">
                <a:solidFill>
                  <a:srgbClr val="000000"/>
                </a:solidFill>
                <a:latin typeface="Arial" charset="0"/>
                <a:ea typeface="ＭＳ Ｐゴシック" pitchFamily="34" charset="-128"/>
              </a:rPr>
              <a:t>illness;</a:t>
            </a:r>
          </a:p>
          <a:p>
            <a:pPr marL="757079" lvl="1" indent="-61302" defTabSz="931790">
              <a:spcBef>
                <a:spcPct val="25000"/>
              </a:spcBef>
              <a:buSzPct val="65000"/>
              <a:buFontTx/>
              <a:buChar char="•"/>
            </a:pPr>
            <a:r>
              <a:rPr lang="en-US" dirty="0" smtClean="0">
                <a:solidFill>
                  <a:srgbClr val="000000"/>
                </a:solidFill>
                <a:latin typeface="Arial" charset="0"/>
                <a:ea typeface="ＭＳ Ｐゴシック" pitchFamily="34" charset="-128"/>
              </a:rPr>
              <a:t>symptoms;</a:t>
            </a:r>
          </a:p>
          <a:p>
            <a:pPr marL="757079" lvl="1" indent="-61302" defTabSz="931790">
              <a:spcBef>
                <a:spcPct val="25000"/>
              </a:spcBef>
              <a:buSzPct val="65000"/>
              <a:buFontTx/>
              <a:buChar char="•"/>
            </a:pPr>
            <a:r>
              <a:rPr lang="en-US" dirty="0" smtClean="0">
                <a:solidFill>
                  <a:srgbClr val="000000"/>
                </a:solidFill>
                <a:latin typeface="Arial" charset="0"/>
                <a:ea typeface="ＭＳ Ｐゴシック" pitchFamily="34" charset="-128"/>
              </a:rPr>
              <a:t>health history; </a:t>
            </a:r>
          </a:p>
          <a:p>
            <a:pPr marL="757079" lvl="1" indent="-61302" defTabSz="931790">
              <a:spcBef>
                <a:spcPct val="25000"/>
              </a:spcBef>
              <a:buSzPct val="65000"/>
              <a:buFontTx/>
              <a:buChar char="•"/>
            </a:pPr>
            <a:r>
              <a:rPr lang="en-US" dirty="0" smtClean="0">
                <a:solidFill>
                  <a:srgbClr val="000000"/>
                </a:solidFill>
                <a:latin typeface="Arial" charset="0"/>
                <a:ea typeface="ＭＳ Ｐゴシック" pitchFamily="34" charset="-128"/>
              </a:rPr>
              <a:t>usual medications;</a:t>
            </a:r>
          </a:p>
          <a:p>
            <a:pPr marL="757079" lvl="1" indent="-61302" defTabSz="931790">
              <a:spcBef>
                <a:spcPct val="25000"/>
              </a:spcBef>
              <a:buSzPct val="65000"/>
              <a:buFontTx/>
              <a:buChar char="•"/>
            </a:pPr>
            <a:r>
              <a:rPr lang="en-US" dirty="0" smtClean="0">
                <a:solidFill>
                  <a:srgbClr val="000000"/>
                </a:solidFill>
                <a:latin typeface="Arial" charset="0"/>
                <a:ea typeface="ＭＳ Ｐゴシック" pitchFamily="34" charset="-128"/>
              </a:rPr>
              <a:t>willingness and ability to do what professionals recommend;</a:t>
            </a:r>
          </a:p>
          <a:p>
            <a:pPr marL="757079" lvl="1" indent="-61302" defTabSz="931790">
              <a:spcBef>
                <a:spcPct val="25000"/>
              </a:spcBef>
              <a:buSzPct val="65000"/>
              <a:buFontTx/>
              <a:buChar char="•"/>
            </a:pPr>
            <a:r>
              <a:rPr lang="en-US" dirty="0" smtClean="0">
                <a:solidFill>
                  <a:srgbClr val="000000"/>
                </a:solidFill>
                <a:latin typeface="Arial" charset="0"/>
                <a:ea typeface="ＭＳ Ｐゴシック" pitchFamily="34" charset="-128"/>
              </a:rPr>
              <a:t>circumstances at home; and </a:t>
            </a:r>
          </a:p>
          <a:p>
            <a:pPr marL="757079" lvl="1" indent="-61302" defTabSz="931790">
              <a:spcBef>
                <a:spcPct val="25000"/>
              </a:spcBef>
              <a:buSzPct val="65000"/>
              <a:buFontTx/>
              <a:buChar char="•"/>
            </a:pPr>
            <a:r>
              <a:rPr lang="en-US" dirty="0" smtClean="0">
                <a:solidFill>
                  <a:srgbClr val="000000"/>
                </a:solidFill>
                <a:latin typeface="Arial" charset="0"/>
                <a:ea typeface="ＭＳ Ｐゴシック" pitchFamily="34" charset="-128"/>
              </a:rPr>
              <a:t>cultural values and beliefs, etc.</a:t>
            </a:r>
          </a:p>
          <a:p>
            <a:pPr marL="349422" indent="-349422" defTabSz="931790">
              <a:buFont typeface="Wingdings" pitchFamily="2" charset="2"/>
              <a:buChar char="§"/>
            </a:pPr>
            <a:r>
              <a:rPr lang="en-US" dirty="0" smtClean="0">
                <a:latin typeface="Arial" charset="0"/>
                <a:ea typeface="ＭＳ Ｐゴシック" pitchFamily="34" charset="-128"/>
              </a:rPr>
              <a:t>As the patient and family will be going home without us, it is important they have the tools and knowledge they need to make sure they can continue recovering at home.</a:t>
            </a:r>
          </a:p>
        </p:txBody>
      </p:sp>
      <p:sp>
        <p:nvSpPr>
          <p:cNvPr id="54276" name="Slide Number Placeholder 3"/>
          <p:cNvSpPr>
            <a:spLocks noGrp="1"/>
          </p:cNvSpPr>
          <p:nvPr>
            <p:ph type="sldNum" sz="quarter" idx="5"/>
          </p:nvPr>
        </p:nvSpPr>
        <p:spPr bwMode="auto">
          <a:noFill/>
          <a:ln>
            <a:miter lim="800000"/>
            <a:headEnd/>
            <a:tailEnd/>
          </a:ln>
        </p:spPr>
        <p:txBody>
          <a:bodyPr/>
          <a:lstStyle/>
          <a:p>
            <a:fld id="{8DD6A381-C587-41E3-9EDE-8A615D52AB39}" type="slidenum">
              <a:rPr lang="en-US" smtClean="0">
                <a:ea typeface="ＭＳ Ｐゴシック" pitchFamily="34" charset="-128"/>
              </a:rPr>
              <a:pPr/>
              <a:t>19</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latin typeface="Arial" charset="0"/>
                <a:ea typeface="ＭＳ Ｐゴシック" pitchFamily="34" charset="-128"/>
              </a:rPr>
              <a:t>We will begin today by talking about how engaging patients and family members helps us improve the quality and safety of care we provide. </a:t>
            </a:r>
          </a:p>
          <a:p>
            <a:endParaRPr lang="en-US" dirty="0" smtClean="0">
              <a:latin typeface="Arial" charset="0"/>
              <a:ea typeface="ＭＳ Ｐゴシック" pitchFamily="34" charset="-128"/>
            </a:endParaRPr>
          </a:p>
          <a:p>
            <a:r>
              <a:rPr lang="en-US" dirty="0" smtClean="0">
                <a:latin typeface="Arial" charset="0"/>
                <a:ea typeface="ＭＳ Ｐゴシック" pitchFamily="34" charset="-128"/>
              </a:rPr>
              <a:t>Then we will talk about how the patient and family experience care in our hospital. </a:t>
            </a:r>
          </a:p>
          <a:p>
            <a:endParaRPr lang="en-US" dirty="0" smtClean="0">
              <a:latin typeface="Arial" charset="0"/>
              <a:ea typeface="ＭＳ Ｐゴシック" pitchFamily="34" charset="-128"/>
            </a:endParaRPr>
          </a:p>
          <a:p>
            <a:r>
              <a:rPr lang="en-US" dirty="0" smtClean="0">
                <a:latin typeface="Arial" charset="0"/>
                <a:ea typeface="ＭＳ Ｐゴシック" pitchFamily="34" charset="-128"/>
              </a:rPr>
              <a:t>We will also discuss the </a:t>
            </a:r>
            <a:r>
              <a:rPr lang="en-US" i="1" dirty="0" smtClean="0">
                <a:latin typeface="Arial" charset="0"/>
                <a:ea typeface="ＭＳ Ｐゴシック" pitchFamily="34" charset="-128"/>
              </a:rPr>
              <a:t>Communicating to Improve Quality </a:t>
            </a:r>
            <a:r>
              <a:rPr lang="en-US" dirty="0" smtClean="0">
                <a:latin typeface="Arial" charset="0"/>
                <a:ea typeface="ＭＳ Ｐゴシック" pitchFamily="34" charset="-128"/>
              </a:rPr>
              <a:t>process and tools that we are putting into place at our hospital.</a:t>
            </a:r>
          </a:p>
          <a:p>
            <a:endParaRPr lang="en-US" dirty="0" smtClean="0">
              <a:latin typeface="Arial" charset="0"/>
              <a:ea typeface="ＭＳ Ｐゴシック" pitchFamily="34" charset="-128"/>
            </a:endParaRPr>
          </a:p>
          <a:p>
            <a:r>
              <a:rPr lang="en-US" dirty="0" smtClean="0">
                <a:latin typeface="Arial" charset="0"/>
                <a:ea typeface="ＭＳ Ｐゴシック" pitchFamily="34" charset="-128"/>
              </a:rPr>
              <a:t>Then, we will be doing some practice exercises.</a:t>
            </a:r>
          </a:p>
          <a:p>
            <a:endParaRPr lang="en-US" dirty="0" smtClean="0">
              <a:latin typeface="Arial" charset="0"/>
              <a:ea typeface="ＭＳ Ｐゴシック" pitchFamily="34" charset="-128"/>
            </a:endParaRPr>
          </a:p>
          <a:p>
            <a:r>
              <a:rPr lang="en-US" dirty="0" smtClean="0">
                <a:latin typeface="Arial" charset="0"/>
                <a:ea typeface="ＭＳ Ｐゴシック" pitchFamily="34" charset="-128"/>
              </a:rPr>
              <a:t>Questions are welcome at any time.</a:t>
            </a:r>
          </a:p>
        </p:txBody>
      </p:sp>
      <p:sp>
        <p:nvSpPr>
          <p:cNvPr id="35844" name="Slide Number Placeholder 3"/>
          <p:cNvSpPr>
            <a:spLocks noGrp="1"/>
          </p:cNvSpPr>
          <p:nvPr>
            <p:ph type="sldNum" sz="quarter" idx="5"/>
          </p:nvPr>
        </p:nvSpPr>
        <p:spPr bwMode="auto">
          <a:noFill/>
          <a:ln>
            <a:miter lim="800000"/>
            <a:headEnd/>
            <a:tailEnd/>
          </a:ln>
        </p:spPr>
        <p:txBody>
          <a:bodyPr/>
          <a:lstStyle/>
          <a:p>
            <a:fld id="{25C4D860-CF0E-45C6-BACC-7282FD5E9208}" type="slidenum">
              <a:rPr lang="en-US" smtClean="0">
                <a:ea typeface="ＭＳ Ｐゴシック" pitchFamily="34" charset="-128"/>
              </a:rPr>
              <a:pPr/>
              <a:t>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latin typeface="Arial" charset="0"/>
                <a:ea typeface="ＭＳ Ｐゴシック" pitchFamily="34" charset="-128"/>
              </a:rPr>
              <a:t>Now, we have a couple of practice exercises to get everyone comfortable using these tools and techniques. </a:t>
            </a:r>
          </a:p>
          <a:p>
            <a:endParaRPr lang="en-US" dirty="0" smtClean="0">
              <a:latin typeface="Arial" charset="0"/>
              <a:ea typeface="ＭＳ Ｐゴシック" pitchFamily="34" charset="-128"/>
            </a:endParaRPr>
          </a:p>
          <a:p>
            <a:r>
              <a:rPr lang="en-US" dirty="0" smtClean="0">
                <a:solidFill>
                  <a:srgbClr val="000000"/>
                </a:solidFill>
                <a:latin typeface="Arial" charset="0"/>
                <a:ea typeface="ＭＳ Ｐゴシック" pitchFamily="34" charset="-128"/>
              </a:rPr>
              <a:t>For this first exercise, let’s break into pairs.</a:t>
            </a:r>
          </a:p>
          <a:p>
            <a:endParaRPr lang="en-US" dirty="0" smtClean="0">
              <a:latin typeface="Arial" charset="0"/>
              <a:ea typeface="ＭＳ Ｐゴシック" pitchFamily="34" charset="-128"/>
            </a:endParaRPr>
          </a:p>
        </p:txBody>
      </p:sp>
      <p:sp>
        <p:nvSpPr>
          <p:cNvPr id="55300" name="Slide Number Placeholder 3"/>
          <p:cNvSpPr>
            <a:spLocks noGrp="1"/>
          </p:cNvSpPr>
          <p:nvPr>
            <p:ph type="sldNum" sz="quarter" idx="5"/>
          </p:nvPr>
        </p:nvSpPr>
        <p:spPr bwMode="auto">
          <a:noFill/>
          <a:ln>
            <a:miter lim="800000"/>
            <a:headEnd/>
            <a:tailEnd/>
          </a:ln>
        </p:spPr>
        <p:txBody>
          <a:bodyPr/>
          <a:lstStyle/>
          <a:p>
            <a:fld id="{5EFC4D01-FB31-4C31-A9BE-DB85173DAAE6}" type="slidenum">
              <a:rPr lang="en-US" smtClean="0">
                <a:ea typeface="ＭＳ Ｐゴシック" pitchFamily="34" charset="-128"/>
              </a:rPr>
              <a:pPr/>
              <a:t>20</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marL="349422" indent="-349422" defTabSz="931790">
              <a:spcBef>
                <a:spcPct val="25000"/>
              </a:spcBef>
              <a:buClr>
                <a:srgbClr val="0066CC"/>
              </a:buClr>
              <a:buSzPct val="125000"/>
            </a:pPr>
            <a:r>
              <a:rPr lang="en-US" i="1" dirty="0" smtClean="0">
                <a:solidFill>
                  <a:srgbClr val="000000"/>
                </a:solidFill>
                <a:latin typeface="Arial" charset="0"/>
                <a:ea typeface="ＭＳ Ｐゴシック" pitchFamily="34" charset="-128"/>
              </a:rPr>
              <a:t>After people form pairs, read the vignette and provide these additional instructions.</a:t>
            </a:r>
          </a:p>
          <a:p>
            <a:pPr marL="349422" indent="-349422" defTabSz="931790">
              <a:spcBef>
                <a:spcPct val="25000"/>
              </a:spcBef>
              <a:buClr>
                <a:srgbClr val="0066CC"/>
              </a:buClr>
              <a:buSzPct val="125000"/>
            </a:pPr>
            <a:endParaRPr lang="en-US" dirty="0" smtClean="0">
              <a:solidFill>
                <a:srgbClr val="000000"/>
              </a:solidFill>
              <a:latin typeface="Arial" charset="0"/>
              <a:ea typeface="ＭＳ Ｐゴシック" pitchFamily="34" charset="-128"/>
            </a:endParaRPr>
          </a:p>
          <a:p>
            <a:pPr marL="349422" indent="-349422" defTabSz="931790">
              <a:spcBef>
                <a:spcPct val="25000"/>
              </a:spcBef>
              <a:buClr>
                <a:srgbClr val="0066CC"/>
              </a:buClr>
              <a:buSzPct val="125000"/>
            </a:pPr>
            <a:r>
              <a:rPr lang="en-US" dirty="0" smtClean="0">
                <a:solidFill>
                  <a:srgbClr val="000000"/>
                </a:solidFill>
                <a:latin typeface="Arial" charset="0"/>
                <a:ea typeface="ＭＳ Ｐゴシック" pitchFamily="34" charset="-128"/>
              </a:rPr>
              <a:t>As you play out the scene, the objectives are to make sure that Jack:</a:t>
            </a:r>
          </a:p>
          <a:p>
            <a:pPr marL="757079" lvl="1" indent="-121072" defTabSz="931790">
              <a:spcBef>
                <a:spcPct val="25000"/>
              </a:spcBef>
              <a:buClr>
                <a:schemeClr val="tx1"/>
              </a:buClr>
              <a:buSzPct val="65000"/>
              <a:buFontTx/>
              <a:buChar char="•"/>
            </a:pPr>
            <a:r>
              <a:rPr lang="en-US" dirty="0" smtClean="0">
                <a:solidFill>
                  <a:srgbClr val="000000"/>
                </a:solidFill>
                <a:latin typeface="Arial" charset="0"/>
                <a:ea typeface="ＭＳ Ｐゴシック" pitchFamily="34" charset="-128"/>
              </a:rPr>
              <a:t>Learns who Angela is and her role in his care</a:t>
            </a:r>
          </a:p>
          <a:p>
            <a:pPr marL="757079" lvl="1" indent="-121072" defTabSz="931790">
              <a:spcBef>
                <a:spcPct val="25000"/>
              </a:spcBef>
              <a:buClr>
                <a:schemeClr val="tx1"/>
              </a:buClr>
              <a:buSzPct val="65000"/>
              <a:buFontTx/>
              <a:buChar char="•"/>
            </a:pPr>
            <a:r>
              <a:rPr lang="en-US" dirty="0" smtClean="0">
                <a:solidFill>
                  <a:srgbClr val="000000"/>
                </a:solidFill>
                <a:latin typeface="Arial" charset="0"/>
                <a:ea typeface="ＭＳ Ｐゴシック" pitchFamily="34" charset="-128"/>
              </a:rPr>
              <a:t>Learns that his wife can visit him anytime</a:t>
            </a:r>
          </a:p>
          <a:p>
            <a:pPr marL="757079" lvl="1" indent="-121072" defTabSz="931790">
              <a:spcBef>
                <a:spcPct val="25000"/>
              </a:spcBef>
              <a:buClr>
                <a:schemeClr val="tx1"/>
              </a:buClr>
              <a:buSzPct val="65000"/>
              <a:buFontTx/>
              <a:buChar char="•"/>
            </a:pPr>
            <a:r>
              <a:rPr lang="en-US" dirty="0" smtClean="0">
                <a:solidFill>
                  <a:srgbClr val="000000"/>
                </a:solidFill>
                <a:latin typeface="Arial" charset="0"/>
                <a:ea typeface="ＭＳ Ｐゴシック" pitchFamily="34" charset="-128"/>
              </a:rPr>
              <a:t>Gets some initial support for relieving his pain and discomfort (verbal and/or actual physical and medication assistance)</a:t>
            </a:r>
          </a:p>
          <a:p>
            <a:pPr marL="757079" lvl="1" indent="-121072" defTabSz="931790">
              <a:spcBef>
                <a:spcPct val="25000"/>
              </a:spcBef>
              <a:buClr>
                <a:schemeClr val="tx1"/>
              </a:buClr>
              <a:buSzPct val="65000"/>
              <a:buFontTx/>
              <a:buChar char="•"/>
            </a:pPr>
            <a:r>
              <a:rPr lang="en-US" dirty="0" smtClean="0">
                <a:solidFill>
                  <a:srgbClr val="000000"/>
                </a:solidFill>
                <a:latin typeface="Arial" charset="0"/>
                <a:ea typeface="ＭＳ Ｐゴシック" pitchFamily="34" charset="-128"/>
              </a:rPr>
              <a:t>Feels reassured that Angela is there for him, will answer his questions as best she can and connect him to anyone else who can help him better than she can</a:t>
            </a:r>
          </a:p>
          <a:p>
            <a:pPr marL="757079" lvl="1" indent="-121072" defTabSz="931790">
              <a:spcBef>
                <a:spcPct val="25000"/>
              </a:spcBef>
              <a:buClr>
                <a:schemeClr val="tx1"/>
              </a:buClr>
              <a:buSzPct val="65000"/>
              <a:buFontTx/>
              <a:buChar char="•"/>
            </a:pPr>
            <a:r>
              <a:rPr lang="en-US" dirty="0" smtClean="0">
                <a:solidFill>
                  <a:srgbClr val="000000"/>
                </a:solidFill>
                <a:latin typeface="Arial" charset="0"/>
                <a:ea typeface="ＭＳ Ｐゴシック" pitchFamily="34" charset="-128"/>
              </a:rPr>
              <a:t>Feel as if he has been “invited” to be a member of the team </a:t>
            </a:r>
          </a:p>
          <a:p>
            <a:pPr marL="757079" lvl="1" indent="-121072" defTabSz="931790">
              <a:spcBef>
                <a:spcPct val="25000"/>
              </a:spcBef>
              <a:buClr>
                <a:schemeClr val="tx1"/>
              </a:buClr>
              <a:buSzPct val="65000"/>
              <a:buFontTx/>
              <a:buChar char="•"/>
            </a:pPr>
            <a:r>
              <a:rPr lang="en-US" dirty="0" smtClean="0">
                <a:solidFill>
                  <a:srgbClr val="000000"/>
                </a:solidFill>
                <a:latin typeface="Arial" charset="0"/>
                <a:ea typeface="ＭＳ Ｐゴシック" pitchFamily="34" charset="-128"/>
              </a:rPr>
              <a:t>Make sure Angela gets her nursing assessment finished!</a:t>
            </a:r>
          </a:p>
          <a:p>
            <a:pPr marL="349422" indent="-349422" defTabSz="931790">
              <a:lnSpc>
                <a:spcPct val="90000"/>
              </a:lnSpc>
            </a:pPr>
            <a:endParaRPr lang="en-US" sz="1000" dirty="0" smtClean="0">
              <a:latin typeface="Arial" charset="0"/>
              <a:ea typeface="ＭＳ Ｐゴシック" pitchFamily="34" charset="-128"/>
            </a:endParaRPr>
          </a:p>
        </p:txBody>
      </p:sp>
      <p:sp>
        <p:nvSpPr>
          <p:cNvPr id="56324" name="Slide Number Placeholder 3"/>
          <p:cNvSpPr>
            <a:spLocks noGrp="1"/>
          </p:cNvSpPr>
          <p:nvPr>
            <p:ph type="sldNum" sz="quarter" idx="5"/>
          </p:nvPr>
        </p:nvSpPr>
        <p:spPr bwMode="auto">
          <a:noFill/>
          <a:ln>
            <a:miter lim="800000"/>
            <a:headEnd/>
            <a:tailEnd/>
          </a:ln>
        </p:spPr>
        <p:txBody>
          <a:bodyPr/>
          <a:lstStyle/>
          <a:p>
            <a:fld id="{72897D51-7F67-48FF-AF99-D4C7C45E1BE2}" type="slidenum">
              <a:rPr lang="en-US" smtClean="0">
                <a:ea typeface="ＭＳ Ｐゴシック" pitchFamily="34" charset="-128"/>
              </a:rPr>
              <a:pPr/>
              <a:t>21</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latin typeface="Arial" charset="0"/>
                <a:ea typeface="ＭＳ Ｐゴシック" pitchFamily="34" charset="-128"/>
              </a:rPr>
              <a:t>[</a:t>
            </a:r>
            <a:r>
              <a:rPr lang="en-US" i="1" dirty="0" smtClean="0">
                <a:latin typeface="Arial" charset="0"/>
                <a:ea typeface="ＭＳ Ｐゴシック" pitchFamily="34" charset="-128"/>
              </a:rPr>
              <a:t>Get reactions from different pairs’ perspectives. Provide an overall summary of what the groups said.</a:t>
            </a:r>
            <a:r>
              <a:rPr lang="en-US" dirty="0" smtClean="0">
                <a:latin typeface="Arial" charset="0"/>
                <a:ea typeface="ＭＳ Ｐゴシック" pitchFamily="34" charset="-128"/>
              </a:rPr>
              <a:t>]</a:t>
            </a:r>
          </a:p>
          <a:p>
            <a:endParaRPr lang="en-US" dirty="0" smtClean="0">
              <a:latin typeface="Arial" charset="0"/>
              <a:ea typeface="ＭＳ Ｐゴシック" pitchFamily="34" charset="-128"/>
            </a:endParaRPr>
          </a:p>
          <a:p>
            <a:endParaRPr lang="en-US" dirty="0" smtClean="0">
              <a:latin typeface="Arial" charset="0"/>
              <a:ea typeface="ＭＳ Ｐゴシック" pitchFamily="34" charset="-128"/>
            </a:endParaRPr>
          </a:p>
        </p:txBody>
      </p:sp>
      <p:sp>
        <p:nvSpPr>
          <p:cNvPr id="57348" name="Slide Number Placeholder 3"/>
          <p:cNvSpPr>
            <a:spLocks noGrp="1"/>
          </p:cNvSpPr>
          <p:nvPr>
            <p:ph type="sldNum" sz="quarter" idx="5"/>
          </p:nvPr>
        </p:nvSpPr>
        <p:spPr bwMode="auto">
          <a:noFill/>
          <a:ln>
            <a:miter lim="800000"/>
            <a:headEnd/>
            <a:tailEnd/>
          </a:ln>
        </p:spPr>
        <p:txBody>
          <a:bodyPr/>
          <a:lstStyle/>
          <a:p>
            <a:fld id="{A9EFD620-7847-4754-8B52-EC7ED8E6F822}" type="slidenum">
              <a:rPr lang="en-US" smtClean="0">
                <a:ea typeface="ＭＳ Ｐゴシック" pitchFamily="34" charset="-128"/>
              </a:rPr>
              <a:pPr/>
              <a:t>22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latin typeface="Arial" charset="0"/>
                <a:ea typeface="ＭＳ Ｐゴシック" pitchFamily="34" charset="-128"/>
              </a:rPr>
              <a:t>As we work through the next practice exercise, here are some tips [</a:t>
            </a:r>
            <a:r>
              <a:rPr lang="en-US" i="1" dirty="0" smtClean="0">
                <a:latin typeface="Arial" charset="0"/>
                <a:ea typeface="ＭＳ Ｐゴシック" pitchFamily="34" charset="-128"/>
              </a:rPr>
              <a:t>read slide</a:t>
            </a:r>
            <a:r>
              <a:rPr lang="en-US" dirty="0" smtClean="0">
                <a:latin typeface="Arial" charset="0"/>
                <a:ea typeface="ＭＳ Ｐゴシック" pitchFamily="34" charset="-128"/>
              </a:rPr>
              <a:t>].</a:t>
            </a:r>
          </a:p>
          <a:p>
            <a:endParaRPr lang="en-US" dirty="0" smtClean="0">
              <a:latin typeface="Arial" charset="0"/>
              <a:ea typeface="ＭＳ Ｐゴシック" pitchFamily="34" charset="-128"/>
            </a:endParaRPr>
          </a:p>
          <a:p>
            <a:r>
              <a:rPr lang="en-US" dirty="0" smtClean="0">
                <a:latin typeface="Arial" charset="0"/>
                <a:ea typeface="ＭＳ Ｐゴシック" pitchFamily="34" charset="-128"/>
              </a:rPr>
              <a:t>For the next exercise, let’s form groups of three.</a:t>
            </a:r>
          </a:p>
        </p:txBody>
      </p:sp>
      <p:sp>
        <p:nvSpPr>
          <p:cNvPr id="58372" name="Slide Number Placeholder 3"/>
          <p:cNvSpPr>
            <a:spLocks noGrp="1"/>
          </p:cNvSpPr>
          <p:nvPr>
            <p:ph type="sldNum" sz="quarter" idx="5"/>
          </p:nvPr>
        </p:nvSpPr>
        <p:spPr bwMode="auto">
          <a:noFill/>
          <a:ln>
            <a:miter lim="800000"/>
            <a:headEnd/>
            <a:tailEnd/>
          </a:ln>
        </p:spPr>
        <p:txBody>
          <a:bodyPr/>
          <a:lstStyle/>
          <a:p>
            <a:fld id="{15D40E4D-C706-4682-8B99-7EC48DC1BC20}" type="slidenum">
              <a:rPr lang="en-US" smtClean="0">
                <a:ea typeface="ＭＳ Ｐゴシック" pitchFamily="34" charset="-128"/>
              </a:rPr>
              <a:pPr/>
              <a:t>23</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defTabSz="933153">
              <a:spcBef>
                <a:spcPct val="25000"/>
              </a:spcBef>
              <a:buClr>
                <a:srgbClr val="0066CC"/>
              </a:buClr>
              <a:buSzPct val="125000"/>
              <a:defRPr/>
            </a:pPr>
            <a:r>
              <a:rPr lang="en-US" kern="0" dirty="0" smtClean="0">
                <a:solidFill>
                  <a:srgbClr val="000000"/>
                </a:solidFill>
                <a:latin typeface="Arial" pitchFamily="34" charset="0"/>
                <a:ea typeface="ＭＳ Ｐゴシック"/>
                <a:cs typeface="Arial" pitchFamily="34" charset="0"/>
              </a:rPr>
              <a:t>[</a:t>
            </a:r>
            <a:r>
              <a:rPr lang="en-US" i="1" kern="0" dirty="0" smtClean="0">
                <a:solidFill>
                  <a:srgbClr val="000000"/>
                </a:solidFill>
                <a:latin typeface="Arial" pitchFamily="34" charset="0"/>
                <a:ea typeface="ＭＳ Ｐゴシック"/>
                <a:cs typeface="Arial" pitchFamily="34" charset="0"/>
              </a:rPr>
              <a:t>After people form groups, read the vignette and give the following additional instruction</a:t>
            </a:r>
            <a:r>
              <a:rPr lang="en-US" kern="0" dirty="0" smtClean="0">
                <a:solidFill>
                  <a:srgbClr val="000000"/>
                </a:solidFill>
                <a:latin typeface="Arial" pitchFamily="34" charset="0"/>
                <a:ea typeface="ＭＳ Ｐゴシック"/>
                <a:cs typeface="Arial" pitchFamily="34" charset="0"/>
              </a:rPr>
              <a:t>s]</a:t>
            </a:r>
          </a:p>
          <a:p>
            <a:pPr marL="349933" indent="-349933" defTabSz="933153">
              <a:spcBef>
                <a:spcPct val="25000"/>
              </a:spcBef>
              <a:buClr>
                <a:srgbClr val="0066CC"/>
              </a:buClr>
              <a:buSzPct val="125000"/>
              <a:defRPr/>
            </a:pPr>
            <a:endParaRPr lang="en-US" kern="0" dirty="0" smtClean="0">
              <a:solidFill>
                <a:srgbClr val="000000"/>
              </a:solidFill>
              <a:latin typeface="Arial" pitchFamily="34" charset="0"/>
              <a:ea typeface="ＭＳ Ｐゴシック"/>
              <a:cs typeface="Arial" pitchFamily="34" charset="0"/>
            </a:endParaRPr>
          </a:p>
          <a:p>
            <a:pPr marL="349933" indent="-349933" defTabSz="933153">
              <a:spcBef>
                <a:spcPct val="25000"/>
              </a:spcBef>
              <a:buClr>
                <a:srgbClr val="0066CC"/>
              </a:buClr>
              <a:buSzPct val="125000"/>
              <a:defRPr/>
            </a:pPr>
            <a:r>
              <a:rPr lang="en-US" kern="0" dirty="0" smtClean="0">
                <a:solidFill>
                  <a:srgbClr val="000000"/>
                </a:solidFill>
                <a:latin typeface="Arial" pitchFamily="34" charset="0"/>
                <a:ea typeface="ＭＳ Ｐゴシック"/>
                <a:cs typeface="Arial" pitchFamily="34" charset="0"/>
              </a:rPr>
              <a:t>The objectives as you play this out are as follows:</a:t>
            </a:r>
          </a:p>
          <a:p>
            <a:pPr marL="758186" lvl="1" indent="-61563" defTabSz="933153">
              <a:spcBef>
                <a:spcPct val="25000"/>
              </a:spcBef>
              <a:buSzPct val="65000"/>
              <a:buFont typeface="Arial" pitchFamily="34" charset="0"/>
              <a:buChar char="•"/>
              <a:defRPr/>
            </a:pPr>
            <a:r>
              <a:rPr lang="en-US" kern="0" dirty="0" smtClean="0">
                <a:solidFill>
                  <a:srgbClr val="000000"/>
                </a:solidFill>
                <a:latin typeface="Arial" pitchFamily="34" charset="0"/>
                <a:ea typeface="ＭＳ Ｐゴシック"/>
                <a:cs typeface="Arial" pitchFamily="34" charset="0"/>
              </a:rPr>
              <a:t>Jack thinks he did the right thing in sharing his concerns </a:t>
            </a:r>
          </a:p>
          <a:p>
            <a:pPr marL="758186" lvl="1" indent="-61563" defTabSz="933153">
              <a:spcBef>
                <a:spcPct val="25000"/>
              </a:spcBef>
              <a:buSzPct val="65000"/>
              <a:buFont typeface="Arial" pitchFamily="34" charset="0"/>
              <a:buChar char="•"/>
              <a:defRPr/>
            </a:pPr>
            <a:r>
              <a:rPr lang="en-US" kern="0" dirty="0" smtClean="0">
                <a:solidFill>
                  <a:srgbClr val="000000"/>
                </a:solidFill>
                <a:latin typeface="Arial" pitchFamily="34" charset="0"/>
                <a:ea typeface="ＭＳ Ｐゴシック"/>
                <a:cs typeface="Arial" pitchFamily="34" charset="0"/>
              </a:rPr>
              <a:t>Jack and Emily feel as though Jack’s symptoms and concerns were taken seriously</a:t>
            </a:r>
          </a:p>
          <a:p>
            <a:pPr marL="758186" lvl="1" indent="-61563" defTabSz="933153">
              <a:spcBef>
                <a:spcPct val="25000"/>
              </a:spcBef>
              <a:buSzPct val="65000"/>
              <a:buFont typeface="Arial" pitchFamily="34" charset="0"/>
              <a:buChar char="•"/>
              <a:defRPr/>
            </a:pPr>
            <a:r>
              <a:rPr lang="en-US" kern="0" dirty="0" smtClean="0">
                <a:solidFill>
                  <a:srgbClr val="000000"/>
                </a:solidFill>
                <a:latin typeface="Arial" pitchFamily="34" charset="0"/>
                <a:ea typeface="ＭＳ Ｐゴシック"/>
                <a:cs typeface="Arial" pitchFamily="34" charset="0"/>
              </a:rPr>
              <a:t>The doctor learns as much as needed about the previous medication problem</a:t>
            </a:r>
          </a:p>
          <a:p>
            <a:pPr marL="758186" lvl="1" indent="-61563" defTabSz="933153">
              <a:spcBef>
                <a:spcPct val="25000"/>
              </a:spcBef>
              <a:buSzPct val="65000"/>
              <a:buFont typeface="Arial" pitchFamily="34" charset="0"/>
              <a:buChar char="•"/>
              <a:defRPr/>
            </a:pPr>
            <a:r>
              <a:rPr lang="en-US" kern="0" dirty="0" smtClean="0">
                <a:solidFill>
                  <a:srgbClr val="000000"/>
                </a:solidFill>
                <a:latin typeface="Arial" pitchFamily="34" charset="0"/>
                <a:ea typeface="ＭＳ Ｐゴシック"/>
                <a:cs typeface="Arial" pitchFamily="34" charset="0"/>
              </a:rPr>
              <a:t>The problem of what to prescribe is resolved to the satisfaction of everyone </a:t>
            </a:r>
          </a:p>
          <a:p>
            <a:pPr marL="758186" lvl="1" indent="-61563" defTabSz="933153">
              <a:spcBef>
                <a:spcPct val="25000"/>
              </a:spcBef>
              <a:buSzPct val="65000"/>
              <a:buFont typeface="Arial" pitchFamily="34" charset="0"/>
              <a:buChar char="•"/>
              <a:defRPr/>
            </a:pPr>
            <a:r>
              <a:rPr lang="en-US" kern="0" dirty="0" smtClean="0">
                <a:solidFill>
                  <a:srgbClr val="000000"/>
                </a:solidFill>
                <a:latin typeface="Arial" pitchFamily="34" charset="0"/>
                <a:ea typeface="ＭＳ Ｐゴシック"/>
                <a:cs typeface="Arial" pitchFamily="34" charset="0"/>
              </a:rPr>
              <a:t>Jack and Emily understand what is going to happen next</a:t>
            </a:r>
          </a:p>
          <a:p>
            <a:pPr marL="758186" lvl="1" indent="-61563" defTabSz="933153">
              <a:spcBef>
                <a:spcPct val="25000"/>
              </a:spcBef>
              <a:buSzPct val="65000"/>
              <a:buFont typeface="Arial" pitchFamily="34" charset="0"/>
              <a:buChar char="•"/>
              <a:defRPr/>
            </a:pPr>
            <a:r>
              <a:rPr lang="en-US" kern="0" dirty="0" smtClean="0">
                <a:solidFill>
                  <a:srgbClr val="000000"/>
                </a:solidFill>
                <a:latin typeface="Arial" pitchFamily="34" charset="0"/>
                <a:ea typeface="ＭＳ Ｐゴシック"/>
                <a:cs typeface="Arial" pitchFamily="34" charset="0"/>
              </a:rPr>
              <a:t>Jack knows he should let Angela know how he is responding so she can let Dr. Gladstone know</a:t>
            </a:r>
          </a:p>
          <a:p>
            <a:pPr marL="239423" lvl="0" indent="0" defTabSz="933153">
              <a:spcBef>
                <a:spcPct val="25000"/>
              </a:spcBef>
              <a:buSzPct val="65000"/>
              <a:buFont typeface="Arial" pitchFamily="34" charset="0"/>
              <a:buNone/>
              <a:defRPr/>
            </a:pPr>
            <a:endParaRPr lang="en-US" kern="0" dirty="0" smtClean="0">
              <a:solidFill>
                <a:srgbClr val="000000"/>
              </a:solidFill>
              <a:latin typeface="Arial" pitchFamily="34" charset="0"/>
              <a:ea typeface="ＭＳ Ｐゴシック"/>
              <a:cs typeface="Arial" pitchFamily="34" charset="0"/>
            </a:endParaRPr>
          </a:p>
          <a:p>
            <a:pPr marL="239423" lvl="0" indent="0" defTabSz="933153">
              <a:spcBef>
                <a:spcPct val="25000"/>
              </a:spcBef>
              <a:buSzPct val="65000"/>
              <a:buFont typeface="Arial" pitchFamily="34" charset="0"/>
              <a:buNone/>
              <a:defRPr/>
            </a:pPr>
            <a:r>
              <a:rPr lang="en-US" kern="0" dirty="0" smtClean="0">
                <a:solidFill>
                  <a:srgbClr val="000000"/>
                </a:solidFill>
                <a:latin typeface="Arial" pitchFamily="34" charset="0"/>
                <a:ea typeface="ＭＳ Ｐゴシック"/>
                <a:cs typeface="Arial" pitchFamily="34" charset="0"/>
              </a:rPr>
              <a:t>Take</a:t>
            </a:r>
            <a:r>
              <a:rPr lang="en-US" kern="0" baseline="0" dirty="0" smtClean="0">
                <a:solidFill>
                  <a:srgbClr val="000000"/>
                </a:solidFill>
                <a:latin typeface="Arial" pitchFamily="34" charset="0"/>
                <a:ea typeface="ＭＳ Ｐゴシック"/>
                <a:cs typeface="Arial" pitchFamily="34" charset="0"/>
              </a:rPr>
              <a:t> 5-8 minutes for this exercise</a:t>
            </a:r>
            <a:endParaRPr lang="en-US" kern="0" dirty="0" smtClean="0">
              <a:solidFill>
                <a:srgbClr val="000000"/>
              </a:solidFill>
              <a:latin typeface="Arial" pitchFamily="34" charset="0"/>
              <a:ea typeface="ＭＳ Ｐゴシック"/>
              <a:cs typeface="Arial" pitchFamily="34" charset="0"/>
            </a:endParaRPr>
          </a:p>
          <a:p>
            <a:pPr>
              <a:defRPr/>
            </a:pPr>
            <a:endParaRPr lang="en-US" dirty="0"/>
          </a:p>
        </p:txBody>
      </p:sp>
      <p:sp>
        <p:nvSpPr>
          <p:cNvPr id="59396" name="Slide Number Placeholder 3"/>
          <p:cNvSpPr>
            <a:spLocks noGrp="1"/>
          </p:cNvSpPr>
          <p:nvPr>
            <p:ph type="sldNum" sz="quarter" idx="5"/>
          </p:nvPr>
        </p:nvSpPr>
        <p:spPr bwMode="auto">
          <a:noFill/>
          <a:ln>
            <a:miter lim="800000"/>
            <a:headEnd/>
            <a:tailEnd/>
          </a:ln>
        </p:spPr>
        <p:txBody>
          <a:bodyPr/>
          <a:lstStyle/>
          <a:p>
            <a:fld id="{FF0E0F8F-4F46-4537-84DD-E39056AA744A}" type="slidenum">
              <a:rPr lang="en-US" smtClean="0">
                <a:ea typeface="ＭＳ Ｐゴシック" pitchFamily="34" charset="-128"/>
              </a:rPr>
              <a:pPr/>
              <a:t>24</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latin typeface="Arial" charset="0"/>
                <a:ea typeface="ＭＳ Ｐゴシック" pitchFamily="34" charset="-128"/>
              </a:rPr>
              <a:t>[</a:t>
            </a:r>
            <a:r>
              <a:rPr lang="en-US" i="1" dirty="0" smtClean="0">
                <a:latin typeface="Arial" charset="0"/>
                <a:ea typeface="ＭＳ Ｐゴシック" pitchFamily="34" charset="-128"/>
              </a:rPr>
              <a:t>Get perspectives from different groups. Provide an overall summary of what the groups said.</a:t>
            </a:r>
            <a:r>
              <a:rPr lang="en-US" dirty="0" smtClean="0">
                <a:latin typeface="Arial" charset="0"/>
                <a:ea typeface="ＭＳ Ｐゴシック" pitchFamily="34" charset="-128"/>
              </a:rPr>
              <a:t>]</a:t>
            </a:r>
          </a:p>
          <a:p>
            <a:endParaRPr lang="en-US" dirty="0" smtClean="0">
              <a:latin typeface="Arial" charset="0"/>
              <a:ea typeface="ＭＳ Ｐゴシック" pitchFamily="34" charset="-128"/>
            </a:endParaRPr>
          </a:p>
        </p:txBody>
      </p:sp>
      <p:sp>
        <p:nvSpPr>
          <p:cNvPr id="60420" name="Slide Number Placeholder 3"/>
          <p:cNvSpPr>
            <a:spLocks noGrp="1"/>
          </p:cNvSpPr>
          <p:nvPr>
            <p:ph type="sldNum" sz="quarter" idx="5"/>
          </p:nvPr>
        </p:nvSpPr>
        <p:spPr bwMode="auto">
          <a:noFill/>
          <a:ln>
            <a:miter lim="800000"/>
            <a:headEnd/>
            <a:tailEnd/>
          </a:ln>
        </p:spPr>
        <p:txBody>
          <a:bodyPr/>
          <a:lstStyle/>
          <a:p>
            <a:fld id="{E7EC40E7-F1DD-48BF-BBD5-752C2C26400F}" type="slidenum">
              <a:rPr lang="en-US" smtClean="0">
                <a:ea typeface="ＭＳ Ｐゴシック" pitchFamily="34" charset="-128"/>
              </a:rPr>
              <a:pPr/>
              <a:t>25</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latin typeface="Arial" charset="0"/>
                <a:ea typeface="ＭＳ Ｐゴシック" pitchFamily="34" charset="-128"/>
              </a:rPr>
              <a:t>We would like to end by reiterating how important patient and family engagement is to our hospital. Clinicians and hospital staff play an important role in inviting and support patients and families as full partners in the health care team. By doing this, we can work together as partners to improve care experiences for everyone. </a:t>
            </a:r>
          </a:p>
          <a:p>
            <a:endParaRPr lang="en-US" dirty="0" smtClean="0">
              <a:latin typeface="Arial" charset="0"/>
              <a:ea typeface="ＭＳ Ｐゴシック" pitchFamily="34" charset="-128"/>
            </a:endParaRPr>
          </a:p>
        </p:txBody>
      </p:sp>
      <p:sp>
        <p:nvSpPr>
          <p:cNvPr id="61444" name="Slide Number Placeholder 3"/>
          <p:cNvSpPr>
            <a:spLocks noGrp="1"/>
          </p:cNvSpPr>
          <p:nvPr>
            <p:ph type="sldNum" sz="quarter" idx="5"/>
          </p:nvPr>
        </p:nvSpPr>
        <p:spPr bwMode="auto">
          <a:noFill/>
          <a:ln>
            <a:miter lim="800000"/>
            <a:headEnd/>
            <a:tailEnd/>
          </a:ln>
        </p:spPr>
        <p:txBody>
          <a:bodyPr/>
          <a:lstStyle/>
          <a:p>
            <a:fld id="{606F5DBF-07B4-4269-8BD0-6D64BA36E345}" type="slidenum">
              <a:rPr lang="en-US" smtClean="0">
                <a:ea typeface="ＭＳ Ｐゴシック" pitchFamily="34" charset="-128"/>
              </a:rPr>
              <a:pPr/>
              <a:t>26</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latin typeface="Arial" charset="0"/>
                <a:ea typeface="ＭＳ Ｐゴシック" pitchFamily="34" charset="-128"/>
              </a:rPr>
              <a:t>Thank you for your time today. If you would like additional information after this presentation, please feel free to contact me at any time.</a:t>
            </a:r>
          </a:p>
          <a:p>
            <a:endParaRPr lang="en-US" dirty="0" smtClean="0">
              <a:latin typeface="Arial" charset="0"/>
              <a:ea typeface="ＭＳ Ｐゴシック" pitchFamily="34" charset="-128"/>
            </a:endParaRPr>
          </a:p>
        </p:txBody>
      </p:sp>
      <p:sp>
        <p:nvSpPr>
          <p:cNvPr id="62468" name="Slide Number Placeholder 3"/>
          <p:cNvSpPr>
            <a:spLocks noGrp="1"/>
          </p:cNvSpPr>
          <p:nvPr>
            <p:ph type="sldNum" sz="quarter" idx="5"/>
          </p:nvPr>
        </p:nvSpPr>
        <p:spPr bwMode="auto">
          <a:noFill/>
          <a:ln>
            <a:miter lim="800000"/>
            <a:headEnd/>
            <a:tailEnd/>
          </a:ln>
        </p:spPr>
        <p:txBody>
          <a:bodyPr/>
          <a:lstStyle/>
          <a:p>
            <a:fld id="{57E4DAE7-9FA7-4F80-9540-189693137A81}" type="slidenum">
              <a:rPr lang="en-US" smtClean="0">
                <a:ea typeface="ＭＳ Ｐゴシック" pitchFamily="34" charset="-128"/>
              </a:rPr>
              <a:pPr/>
              <a:t>27</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latin typeface="Arial" charset="0"/>
                <a:ea typeface="ＭＳ Ｐゴシック" pitchFamily="34" charset="-128"/>
              </a:rPr>
              <a:t>To set the stage for our conversation, I’d like to talk about the importance of patients and families as partners in ensuring and improving the quality and safety of care that we provide.</a:t>
            </a:r>
          </a:p>
          <a:p>
            <a:endParaRPr lang="en-US" dirty="0" smtClean="0">
              <a:latin typeface="Arial" charset="0"/>
              <a:ea typeface="ＭＳ Ｐゴシック" pitchFamily="34" charset="-128"/>
            </a:endParaRPr>
          </a:p>
        </p:txBody>
      </p:sp>
      <p:sp>
        <p:nvSpPr>
          <p:cNvPr id="4" name="Footer Placeholder 3"/>
          <p:cNvSpPr>
            <a:spLocks noGrp="1"/>
          </p:cNvSpPr>
          <p:nvPr>
            <p:ph type="ftr" sz="quarter" idx="4"/>
          </p:nvPr>
        </p:nvSpPr>
        <p:spPr/>
        <p:txBody>
          <a:bodyPr/>
          <a:lstStyle/>
          <a:p>
            <a:r>
              <a:rPr lang="en-US" dirty="0" smtClean="0"/>
              <a:t>Strategy 2: Communicating to Improve Quality Training (Tool 6)</a:t>
            </a:r>
          </a:p>
        </p:txBody>
      </p:sp>
      <p:sp>
        <p:nvSpPr>
          <p:cNvPr id="36869" name="Slide Number Placeholder 4"/>
          <p:cNvSpPr>
            <a:spLocks noGrp="1"/>
          </p:cNvSpPr>
          <p:nvPr>
            <p:ph type="sldNum" sz="quarter" idx="5"/>
          </p:nvPr>
        </p:nvSpPr>
        <p:spPr bwMode="auto">
          <a:noFill/>
          <a:ln>
            <a:miter lim="800000"/>
            <a:headEnd/>
            <a:tailEnd/>
          </a:ln>
        </p:spPr>
        <p:txBody>
          <a:bodyPr/>
          <a:lstStyle/>
          <a:p>
            <a:fld id="{A820676C-708B-48F0-8390-511BA57219C5}" type="slidenum">
              <a:rPr lang="en-US" smtClean="0">
                <a:ea typeface="ＭＳ Ｐゴシック" pitchFamily="34" charset="-128"/>
              </a:rPr>
              <a:pPr/>
              <a:t>3</a:t>
            </a:fld>
            <a:endParaRPr lang="en-US" dirty="0"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normAutofit fontScale="85000" lnSpcReduction="20000"/>
          </a:bodyPr>
          <a:lstStyle/>
          <a:p>
            <a:r>
              <a:rPr lang="en-US" dirty="0" smtClean="0">
                <a:latin typeface="Arial" charset="0"/>
                <a:ea typeface="ＭＳ Ｐゴシック" pitchFamily="34" charset="-128"/>
              </a:rPr>
              <a:t>The ultimate goal of patient and family engagement is to create a set of conditions where patients, family members, clinicians, and hospital staff are all working together – as partners –to </a:t>
            </a:r>
            <a:r>
              <a:rPr lang="en-US" b="1" dirty="0" smtClean="0">
                <a:latin typeface="Arial" charset="0"/>
                <a:ea typeface="ＭＳ Ｐゴシック" pitchFamily="34" charset="-128"/>
              </a:rPr>
              <a:t>improve the quality and safety of care. </a:t>
            </a:r>
            <a:r>
              <a:rPr lang="en-US" dirty="0" smtClean="0">
                <a:latin typeface="Arial" charset="0"/>
                <a:ea typeface="ＭＳ Ｐゴシック" pitchFamily="34" charset="-128"/>
              </a:rPr>
              <a:t>This partnership is important, because health care quality and safety have a direct effect on patients and families. It makes sense that we should ask patients and family members to take part in changes and improvements.</a:t>
            </a:r>
          </a:p>
          <a:p>
            <a:pPr eaLnBrk="1" hangingPunct="1">
              <a:defRPr/>
            </a:pPr>
            <a:endParaRPr lang="en-US" dirty="0" smtClean="0">
              <a:latin typeface="Arial" charset="0"/>
              <a:ea typeface="ＭＳ Ｐゴシック" pitchFamily="34" charset="-128"/>
            </a:endParaRPr>
          </a:p>
          <a:p>
            <a:pPr eaLnBrk="1" hangingPunct="1">
              <a:defRPr/>
            </a:pPr>
            <a:r>
              <a:rPr lang="en-US" dirty="0" smtClean="0">
                <a:latin typeface="Arial" charset="0"/>
                <a:ea typeface="ＭＳ Ｐゴシック" pitchFamily="34" charset="-128"/>
              </a:rPr>
              <a:t>On one level, patient and family engagement means providing day-to-day care experiences that welcome and engage patients and family members as members of the health care team. For example, in our hospital, we provide opportunities for patients and family members to be involved in their care by:</a:t>
            </a:r>
          </a:p>
          <a:p>
            <a:pPr lvl="1">
              <a:buFontTx/>
              <a:buChar char="•"/>
              <a:defRPr/>
            </a:pPr>
            <a:r>
              <a:rPr lang="en-US" dirty="0" smtClean="0">
                <a:latin typeface="Arial" charset="0"/>
                <a:ea typeface="ＭＳ Ｐゴシック" pitchFamily="34" charset="-128"/>
              </a:rPr>
              <a:t>Making sure from the beginning that we invite patients and family members to partner with their health care team throughout their stay.</a:t>
            </a:r>
          </a:p>
          <a:p>
            <a:pPr lvl="1" eaLnBrk="1" hangingPunct="1">
              <a:buFontTx/>
              <a:buChar char="•"/>
              <a:defRPr/>
            </a:pPr>
            <a:r>
              <a:rPr lang="en-US" dirty="0" smtClean="0">
                <a:latin typeface="Arial" charset="0"/>
                <a:ea typeface="ＭＳ Ｐゴシック" pitchFamily="34" charset="-128"/>
              </a:rPr>
              <a:t>Doing change of shift report at the bedside, where patients and families can participate.</a:t>
            </a:r>
          </a:p>
          <a:p>
            <a:pPr lvl="1" eaLnBrk="1" hangingPunct="1">
              <a:buFontTx/>
              <a:buChar char="•"/>
              <a:defRPr/>
            </a:pPr>
            <a:r>
              <a:rPr lang="en-US" dirty="0" smtClean="0">
                <a:latin typeface="Arial" charset="0"/>
                <a:ea typeface="ＭＳ Ｐゴシック" pitchFamily="34" charset="-128"/>
              </a:rPr>
              <a:t>Involving patients and families in discharge planning and plans for safe care at home.</a:t>
            </a:r>
          </a:p>
          <a:p>
            <a:pPr lvl="1" eaLnBrk="1" hangingPunct="1">
              <a:defRPr/>
            </a:pPr>
            <a:r>
              <a:rPr lang="en-US" i="1" dirty="0" smtClean="0">
                <a:latin typeface="Arial" charset="0"/>
                <a:ea typeface="ＭＳ Ｐゴシック" pitchFamily="34" charset="-128"/>
              </a:rPr>
              <a:t>[Insert other examples of how your hospital provides opportunities for true partnership and engagement during the hospital stay]</a:t>
            </a:r>
          </a:p>
          <a:p>
            <a:pPr eaLnBrk="1" hangingPunct="1">
              <a:defRPr/>
            </a:pPr>
            <a:endParaRPr lang="en-US" dirty="0" smtClean="0">
              <a:latin typeface="Arial" charset="0"/>
              <a:ea typeface="ＭＳ Ｐゴシック" pitchFamily="34" charset="-128"/>
            </a:endParaRPr>
          </a:p>
          <a:p>
            <a:pPr eaLnBrk="1" hangingPunct="1">
              <a:defRPr/>
            </a:pPr>
            <a:r>
              <a:rPr lang="en-US" dirty="0" smtClean="0">
                <a:latin typeface="Arial" charset="0"/>
                <a:ea typeface="ＭＳ Ｐゴシック" pitchFamily="34" charset="-128"/>
              </a:rPr>
              <a:t>On another level, patient and family engagement means that patients and family members are involved beyond their own care as organizational partners, or </a:t>
            </a:r>
            <a:r>
              <a:rPr lang="en-US" b="1" dirty="0" smtClean="0">
                <a:latin typeface="Arial" charset="0"/>
                <a:ea typeface="ＭＳ Ｐゴシック" pitchFamily="34" charset="-128"/>
              </a:rPr>
              <a:t>advisors</a:t>
            </a:r>
            <a:r>
              <a:rPr lang="en-US" dirty="0" smtClean="0">
                <a:latin typeface="Arial" charset="0"/>
                <a:ea typeface="ＭＳ Ｐゴシック" pitchFamily="34" charset="-128"/>
              </a:rPr>
              <a:t> – for example, working together with staff, clinicians, and leaders to improve policies, processes, programs, facility design, and education for hospital staff, clinicians and trainees in the health professions.</a:t>
            </a:r>
          </a:p>
          <a:p>
            <a:endParaRPr lang="en-US" dirty="0" smtClean="0">
              <a:latin typeface="Arial" charset="0"/>
              <a:ea typeface="ＭＳ Ｐゴシック" pitchFamily="34" charset="-128"/>
            </a:endParaRPr>
          </a:p>
          <a:p>
            <a:r>
              <a:rPr lang="en-US" dirty="0" smtClean="0">
                <a:latin typeface="Arial" charset="0"/>
                <a:ea typeface="ＭＳ Ｐゴシック" pitchFamily="34" charset="-128"/>
              </a:rPr>
              <a:t>Patient and family engagement is NOT </a:t>
            </a:r>
          </a:p>
          <a:p>
            <a:pPr>
              <a:buFontTx/>
              <a:buChar char="•"/>
            </a:pPr>
            <a:r>
              <a:rPr lang="en-US" dirty="0" smtClean="0">
                <a:latin typeface="Arial" charset="0"/>
                <a:ea typeface="ＭＳ Ｐゴシック" pitchFamily="34" charset="-128"/>
              </a:rPr>
              <a:t>Getting patients and families to do what we want them to (it is a shared partnership where we listen to each other and decide on the best plan of action)</a:t>
            </a:r>
          </a:p>
          <a:p>
            <a:pPr>
              <a:buFontTx/>
              <a:buChar char="•"/>
            </a:pPr>
            <a:r>
              <a:rPr lang="en-US" dirty="0" smtClean="0">
                <a:latin typeface="Arial" charset="0"/>
                <a:ea typeface="ＭＳ Ｐゴシック" pitchFamily="34" charset="-128"/>
              </a:rPr>
              <a:t>Getting patients and families to like us (it is about improving quality and safety by communicating and partnering more effectively)</a:t>
            </a:r>
          </a:p>
          <a:p>
            <a:pPr>
              <a:buFontTx/>
              <a:buChar char="•"/>
            </a:pPr>
            <a:r>
              <a:rPr lang="en-US" dirty="0" smtClean="0">
                <a:latin typeface="Arial" charset="0"/>
                <a:ea typeface="ＭＳ Ｐゴシック" pitchFamily="34" charset="-128"/>
              </a:rPr>
              <a:t>Handing patients and families a brochure (a piece of paper alone will not get patients and families engaged)</a:t>
            </a:r>
          </a:p>
          <a:p>
            <a:pPr>
              <a:buFontTx/>
              <a:buChar char="•"/>
            </a:pPr>
            <a:r>
              <a:rPr lang="en-US" dirty="0" smtClean="0">
                <a:latin typeface="Arial" charset="0"/>
                <a:ea typeface="ＭＳ Ｐゴシック" pitchFamily="34" charset="-128"/>
              </a:rPr>
              <a:t>Abandoning our critical judgment (as clinicians, we work with the patient and family to help them choose what is right for them. We bring our clinical judgment to the table – it is important perspective as part of the health care team. But, not the only important perspective).</a:t>
            </a:r>
          </a:p>
          <a:p>
            <a:pPr eaLnBrk="1" hangingPunct="1">
              <a:defRPr/>
            </a:pPr>
            <a:endParaRPr lang="en-US" dirty="0" smtClean="0">
              <a:latin typeface="Arial" charset="0"/>
              <a:ea typeface="ＭＳ Ｐゴシック" pitchFamily="34" charset="-128"/>
            </a:endParaRPr>
          </a:p>
        </p:txBody>
      </p:sp>
      <p:sp>
        <p:nvSpPr>
          <p:cNvPr id="39940" name="Slide Number Placeholder 3"/>
          <p:cNvSpPr>
            <a:spLocks noGrp="1"/>
          </p:cNvSpPr>
          <p:nvPr>
            <p:ph type="sldNum" sz="quarter" idx="5"/>
          </p:nvPr>
        </p:nvSpPr>
        <p:spPr bwMode="auto">
          <a:noFill/>
          <a:ln>
            <a:miter lim="800000"/>
            <a:headEnd/>
            <a:tailEnd/>
          </a:ln>
        </p:spPr>
        <p:txBody>
          <a:bodyPr/>
          <a:lstStyle/>
          <a:p>
            <a:fld id="{1603A14E-F03A-414E-89A2-F83E6C21A08E}" type="slidenum">
              <a:rPr lang="en-US" smtClean="0">
                <a:ea typeface="ＭＳ Ｐゴシック" pitchFamily="34" charset="-128"/>
              </a:rPr>
              <a:pPr/>
              <a:t>4</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Patient and family engagement is an important part of providing patient- and family-centered care. According to the Institute for Patient- and Family-Centered Care, the core concepts of patient- and family- centered care are:</a:t>
            </a:r>
          </a:p>
          <a:p>
            <a:endParaRPr lang="en-US" dirty="0" smtClean="0"/>
          </a:p>
          <a:p>
            <a:r>
              <a:rPr lang="en-US" dirty="0" smtClean="0"/>
              <a:t>• Dignity and respect, which means listening to and honoring patient and family ideas and choices and using patient and family knowledge, values, beliefs, and cultural backgrounds to improve care planning and delivery.</a:t>
            </a:r>
          </a:p>
          <a:p>
            <a:endParaRPr lang="en-US" dirty="0" smtClean="0"/>
          </a:p>
          <a:p>
            <a:r>
              <a:rPr lang="en-US" dirty="0" smtClean="0"/>
              <a:t>• Information sharing, which means communicating and sharing complete and unbiased information with patients and families in useful ways. Patients and families receive timely, complete, and accurate details so they can take part in care and decision making.</a:t>
            </a:r>
          </a:p>
          <a:p>
            <a:endParaRPr lang="en-US" dirty="0" smtClean="0"/>
          </a:p>
          <a:p>
            <a:r>
              <a:rPr lang="en-US" dirty="0" smtClean="0"/>
              <a:t>• Involvement, which means encouraging and supporting patients and families in care and decision making at the level they choose.</a:t>
            </a:r>
          </a:p>
          <a:p>
            <a:endParaRPr lang="en-US" dirty="0" smtClean="0"/>
          </a:p>
          <a:p>
            <a:r>
              <a:rPr lang="en-US" dirty="0" smtClean="0"/>
              <a:t>•</a:t>
            </a:r>
            <a:r>
              <a:rPr lang="en-US" baseline="0" dirty="0" smtClean="0"/>
              <a:t> </a:t>
            </a:r>
            <a:r>
              <a:rPr lang="en-US" dirty="0" smtClean="0"/>
              <a:t>Collaboration, which means inviting patients and family members to work together with health care staff to develop and evaluate policies and programs.</a:t>
            </a:r>
          </a:p>
        </p:txBody>
      </p:sp>
      <p:sp>
        <p:nvSpPr>
          <p:cNvPr id="4" name="Slide Number Placeholder 3"/>
          <p:cNvSpPr>
            <a:spLocks noGrp="1"/>
          </p:cNvSpPr>
          <p:nvPr>
            <p:ph type="sldNum" sz="quarter" idx="10"/>
          </p:nvPr>
        </p:nvSpPr>
        <p:spPr/>
        <p:txBody>
          <a:bodyPr/>
          <a:lstStyle/>
          <a:p>
            <a:fld id="{3FD8467A-F093-4DCA-A111-21C684D846B8}" type="slidenum">
              <a:rPr lang="en-US" smtClean="0"/>
              <a:pPr/>
              <a:t>5</a:t>
            </a:fld>
            <a:endParaRPr lang="en-US" dirty="0"/>
          </a:p>
        </p:txBody>
      </p:sp>
      <p:sp>
        <p:nvSpPr>
          <p:cNvPr id="5" name="Footer Placeholder 4"/>
          <p:cNvSpPr>
            <a:spLocks noGrp="1"/>
          </p:cNvSpPr>
          <p:nvPr>
            <p:ph type="ftr" sz="quarter" idx="4"/>
          </p:nvPr>
        </p:nvSpPr>
        <p:spPr>
          <a:xfrm>
            <a:off x="0" y="8842029"/>
            <a:ext cx="5721350" cy="465455"/>
          </a:xfrm>
        </p:spPr>
        <p:txBody>
          <a:bodyPr/>
          <a:lstStyle/>
          <a:p>
            <a:r>
              <a:rPr lang="en-US" dirty="0" smtClean="0"/>
              <a:t>Strategy 2: Communicating to Improve Quality Training (Tool 6)</a:t>
            </a:r>
          </a:p>
        </p:txBody>
      </p:sp>
    </p:spTree>
    <p:extLst>
      <p:ext uri="{BB962C8B-B14F-4D97-AF65-F5344CB8AC3E}">
        <p14:creationId xmlns:p14="http://schemas.microsoft.com/office/powerpoint/2010/main" val="3518206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smtClean="0">
                <a:solidFill>
                  <a:schemeClr val="tx1"/>
                </a:solidFill>
                <a:effectLst/>
                <a:latin typeface="+mn-lt"/>
                <a:ea typeface="+mn-ea"/>
                <a:cs typeface="+mn-cs"/>
              </a:rPr>
              <a:t>[Discuss specific hospital goals related to patient and family engagement, including how they relate to initiatives to improve hospital quality and safety.]</a:t>
            </a:r>
            <a:endParaRPr lang="en-US" dirty="0"/>
          </a:p>
        </p:txBody>
      </p:sp>
      <p:sp>
        <p:nvSpPr>
          <p:cNvPr id="4" name="Slide Number Placeholder 3"/>
          <p:cNvSpPr>
            <a:spLocks noGrp="1"/>
          </p:cNvSpPr>
          <p:nvPr>
            <p:ph type="sldNum" sz="quarter" idx="10"/>
          </p:nvPr>
        </p:nvSpPr>
        <p:spPr/>
        <p:txBody>
          <a:bodyPr/>
          <a:lstStyle/>
          <a:p>
            <a:fld id="{3FD8467A-F093-4DCA-A111-21C684D846B8}" type="slidenum">
              <a:rPr lang="en-US" smtClean="0"/>
              <a:pPr/>
              <a:t>6</a:t>
            </a:fld>
            <a:endParaRPr lang="en-US" dirty="0"/>
          </a:p>
        </p:txBody>
      </p:sp>
      <p:sp>
        <p:nvSpPr>
          <p:cNvPr id="5" name="Rectangle 4"/>
          <p:cNvSpPr/>
          <p:nvPr/>
        </p:nvSpPr>
        <p:spPr>
          <a:xfrm>
            <a:off x="0" y="8967745"/>
            <a:ext cx="6102350" cy="278901"/>
          </a:xfrm>
          <a:prstGeom prst="rect">
            <a:avLst/>
          </a:prstGeom>
        </p:spPr>
        <p:txBody>
          <a:bodyPr wrap="square" lIns="93324" tIns="46662" rIns="93324" bIns="46662">
            <a:spAutoFit/>
          </a:bodyPr>
          <a:lstStyle/>
          <a:p>
            <a:r>
              <a:rPr lang="en-US" sz="1200" dirty="0" smtClean="0"/>
              <a:t>Strategy 2: Communicating to Improve Quality Training (Tool 6)</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buFontTx/>
              <a:buNone/>
            </a:pPr>
            <a:r>
              <a:rPr lang="en-US" sz="800" dirty="0" smtClean="0">
                <a:latin typeface="Arial" charset="0"/>
                <a:ea typeface="ＭＳ Ｐゴシック" pitchFamily="34" charset="-128"/>
                <a:cs typeface="Arial" charset="0"/>
              </a:rPr>
              <a:t>Various studies indicate that the effects of engaging patients and families translate into measurable improvements in quality and safety: </a:t>
            </a:r>
          </a:p>
          <a:p>
            <a:pPr>
              <a:spcBef>
                <a:spcPct val="0"/>
              </a:spcBef>
              <a:buFontTx/>
              <a:buNone/>
            </a:pPr>
            <a:r>
              <a:rPr lang="en-US" sz="800" dirty="0" smtClean="0">
                <a:latin typeface="Arial" charset="0"/>
                <a:ea typeface="ＭＳ Ｐゴシック" pitchFamily="34" charset="-128"/>
                <a:cs typeface="Arial" charset="0"/>
              </a:rPr>
              <a:t>• </a:t>
            </a:r>
            <a:r>
              <a:rPr lang="en-US" sz="800" b="1" dirty="0" smtClean="0">
                <a:latin typeface="Arial" charset="0"/>
                <a:ea typeface="ＭＳ Ｐゴシック" pitchFamily="34" charset="-128"/>
                <a:cs typeface="Arial" charset="0"/>
              </a:rPr>
              <a:t>Improved patient safety</a:t>
            </a:r>
            <a:r>
              <a:rPr lang="en-US" sz="800" dirty="0" smtClean="0">
                <a:latin typeface="Arial" charset="0"/>
                <a:ea typeface="ＭＳ Ｐゴシック" pitchFamily="34" charset="-128"/>
                <a:cs typeface="Arial" charset="0"/>
              </a:rPr>
              <a:t>. Better communication, realized through patient and family engagement, has a direct impact on patient safety. For example, one study found that more than 70 percent of adverse events are caused by breakdowns in communication among caregivers and between caregivers and patients.1 In addition, studies show that patients who are informed and engaged can help improve safety through “informed choices, safe medication use, infection control initiatives, observing care processes, reporting complications, and practicing self-management.”2 When patients and families are engaged in their care, an extra set of eyes and ears is available to help catch and prevent safety issues. </a:t>
            </a:r>
          </a:p>
          <a:p>
            <a:pPr>
              <a:spcBef>
                <a:spcPct val="0"/>
              </a:spcBef>
              <a:buFontTx/>
              <a:buNone/>
            </a:pPr>
            <a:r>
              <a:rPr lang="en-US" sz="800" dirty="0" smtClean="0">
                <a:latin typeface="Arial" charset="0"/>
                <a:ea typeface="ＭＳ Ｐゴシック" pitchFamily="34" charset="-128"/>
                <a:cs typeface="Arial" charset="0"/>
              </a:rPr>
              <a:t>• </a:t>
            </a:r>
            <a:r>
              <a:rPr lang="en-US" sz="800" b="1" dirty="0" smtClean="0">
                <a:latin typeface="Arial" charset="0"/>
                <a:ea typeface="ＭＳ Ｐゴシック" pitchFamily="34" charset="-128"/>
                <a:cs typeface="Arial" charset="0"/>
              </a:rPr>
              <a:t>Improved patient outcomes</a:t>
            </a:r>
            <a:r>
              <a:rPr lang="en-US" sz="800" dirty="0" smtClean="0">
                <a:latin typeface="Arial" charset="0"/>
                <a:ea typeface="ＭＳ Ｐゴシック" pitchFamily="34" charset="-128"/>
                <a:cs typeface="Arial" charset="0"/>
              </a:rPr>
              <a:t>. Adopting patient-centered care strategies and engaging patients actively in their health care also has the potential to improve health outcomes. In a review of the literature, Debra </a:t>
            </a:r>
            <a:r>
              <a:rPr lang="en-US" sz="800" dirty="0" err="1" smtClean="0">
                <a:latin typeface="Arial" charset="0"/>
                <a:ea typeface="ＭＳ Ｐゴシック" pitchFamily="34" charset="-128"/>
                <a:cs typeface="Arial" charset="0"/>
              </a:rPr>
              <a:t>Roter</a:t>
            </a:r>
            <a:r>
              <a:rPr lang="en-US" sz="800" dirty="0" smtClean="0">
                <a:latin typeface="Arial" charset="0"/>
                <a:ea typeface="ＭＳ Ｐゴシック" pitchFamily="34" charset="-128"/>
                <a:cs typeface="Arial" charset="0"/>
              </a:rPr>
              <a:t> found that patient-centered care, realized through effective communication, had a positive effect on patient outcomes — specifically, emotional health, symptom resolution, functioning, pain control, and physiologic measures such as blood pressure and blood sugar levels.3 </a:t>
            </a:r>
          </a:p>
          <a:p>
            <a:pPr>
              <a:spcBef>
                <a:spcPct val="0"/>
              </a:spcBef>
              <a:buFontTx/>
              <a:buNone/>
            </a:pPr>
            <a:r>
              <a:rPr lang="en-US" sz="800" dirty="0" smtClean="0">
                <a:latin typeface="Arial" charset="0"/>
                <a:ea typeface="ＭＳ Ｐゴシック" pitchFamily="34" charset="-128"/>
                <a:cs typeface="Arial" charset="0"/>
              </a:rPr>
              <a:t>• </a:t>
            </a:r>
            <a:r>
              <a:rPr lang="en-US" sz="800" b="1" dirty="0" smtClean="0">
                <a:latin typeface="Arial" charset="0"/>
                <a:ea typeface="ＭＳ Ｐゴシック" pitchFamily="34" charset="-128"/>
                <a:cs typeface="Arial" charset="0"/>
              </a:rPr>
              <a:t>Improved scores on public reports of patient experiences of care</a:t>
            </a:r>
            <a:r>
              <a:rPr lang="en-US" sz="800" dirty="0" smtClean="0">
                <a:latin typeface="Arial" charset="0"/>
                <a:ea typeface="ＭＳ Ｐゴシック" pitchFamily="34" charset="-128"/>
                <a:cs typeface="Arial" charset="0"/>
              </a:rPr>
              <a:t>. The Centers for Medicare &amp; Medicaid Services (CMS) publishes hospitals’ patient experience scores on its public Web site (www.hospitalcompare.hhs.gov). The scores are based on a standardized survey known as the CAHPS® Hospital Survey. Many of the measures from the CAHPS Hospital Survey — particularly those related to patient-provider communication, pain management, and the provision of discharge information — reflect key elements of patient and family engagement. Hospitals that have implemented strategies to improve patient engagement and the patient centeredness of care have seen subsequent improvements in patients’ ratings of care.4 </a:t>
            </a:r>
          </a:p>
          <a:p>
            <a:pPr>
              <a:spcBef>
                <a:spcPct val="0"/>
              </a:spcBef>
              <a:buFontTx/>
              <a:buNone/>
            </a:pPr>
            <a:endParaRPr lang="en-US" sz="800" dirty="0" smtClean="0">
              <a:latin typeface="Arial" charset="0"/>
              <a:ea typeface="ＭＳ Ｐゴシック" pitchFamily="34" charset="-128"/>
              <a:cs typeface="Arial" charset="0"/>
            </a:endParaRPr>
          </a:p>
          <a:p>
            <a:pPr>
              <a:spcBef>
                <a:spcPct val="0"/>
              </a:spcBef>
            </a:pPr>
            <a:r>
              <a:rPr lang="en-US" sz="600" dirty="0" smtClean="0">
                <a:latin typeface="Arial" charset="0"/>
                <a:ea typeface="ＭＳ Ｐゴシック" pitchFamily="34" charset="-128"/>
                <a:cs typeface="Arial" charset="0"/>
              </a:rPr>
              <a:t>References:</a:t>
            </a:r>
          </a:p>
          <a:p>
            <a:pPr>
              <a:spcBef>
                <a:spcPct val="0"/>
              </a:spcBef>
            </a:pPr>
            <a:r>
              <a:rPr lang="en-US" sz="600" dirty="0" smtClean="0">
                <a:latin typeface="Arial" charset="0"/>
                <a:ea typeface="ＭＳ Ｐゴシック" pitchFamily="34" charset="-128"/>
                <a:cs typeface="Arial" charset="0"/>
              </a:rPr>
              <a:t>1. Sentinel event root cause and trend data. Improving America’s hospitals: the Joint Commission’s annual report on quality and safety; 2007. Available at http://www.jointcommission.org/assets/1/6/2007_Annual_Report.pdf. Accessed July 23, 2010. </a:t>
            </a:r>
          </a:p>
          <a:p>
            <a:pPr>
              <a:spcBef>
                <a:spcPct val="0"/>
              </a:spcBef>
            </a:pPr>
            <a:r>
              <a:rPr lang="en-US" sz="600" dirty="0" smtClean="0">
                <a:latin typeface="Arial" charset="0"/>
                <a:ea typeface="ＭＳ Ｐゴシック" pitchFamily="34" charset="-128"/>
                <a:cs typeface="Arial" charset="0"/>
              </a:rPr>
              <a:t>2. Coulter A, </a:t>
            </a:r>
            <a:r>
              <a:rPr lang="en-US" sz="600" dirty="0" err="1" smtClean="0">
                <a:latin typeface="Arial" charset="0"/>
                <a:ea typeface="ＭＳ Ｐゴシック" pitchFamily="34" charset="-128"/>
                <a:cs typeface="Arial" charset="0"/>
              </a:rPr>
              <a:t>Ellins</a:t>
            </a:r>
            <a:r>
              <a:rPr lang="en-US" sz="600" dirty="0" smtClean="0">
                <a:latin typeface="Arial" charset="0"/>
                <a:ea typeface="ＭＳ Ｐゴシック" pitchFamily="34" charset="-128"/>
                <a:cs typeface="Arial" charset="0"/>
              </a:rPr>
              <a:t> J. Analysis: effectiveness of strategies for informing, educating, and involving patients. BMJ 2007;335(7609):24-7.</a:t>
            </a:r>
          </a:p>
          <a:p>
            <a:pPr>
              <a:spcBef>
                <a:spcPct val="0"/>
              </a:spcBef>
            </a:pPr>
            <a:r>
              <a:rPr lang="en-US" sz="600" dirty="0" smtClean="0">
                <a:latin typeface="Arial" charset="0"/>
                <a:ea typeface="ＭＳ Ｐゴシック" pitchFamily="34" charset="-128"/>
                <a:cs typeface="Arial" charset="0"/>
              </a:rPr>
              <a:t>3. </a:t>
            </a:r>
            <a:r>
              <a:rPr lang="en-US" sz="600" dirty="0" err="1" smtClean="0">
                <a:latin typeface="Arial" charset="0"/>
                <a:ea typeface="ＭＳ Ｐゴシック" pitchFamily="34" charset="-128"/>
                <a:cs typeface="Arial" charset="0"/>
              </a:rPr>
              <a:t>Roter</a:t>
            </a:r>
            <a:r>
              <a:rPr lang="en-US" sz="600" dirty="0" smtClean="0">
                <a:latin typeface="Arial" charset="0"/>
                <a:ea typeface="ＭＳ Ｐゴシック" pitchFamily="34" charset="-128"/>
                <a:cs typeface="Arial" charset="0"/>
              </a:rPr>
              <a:t> D. Which facets of communication have strong effects on outcome: a meta-analysis. In: Steward M, </a:t>
            </a:r>
            <a:r>
              <a:rPr lang="en-US" sz="600" dirty="0" err="1" smtClean="0">
                <a:latin typeface="Arial" charset="0"/>
                <a:ea typeface="ＭＳ Ｐゴシック" pitchFamily="34" charset="-128"/>
                <a:cs typeface="Arial" charset="0"/>
              </a:rPr>
              <a:t>Roter</a:t>
            </a:r>
            <a:r>
              <a:rPr lang="en-US" sz="600" dirty="0" smtClean="0">
                <a:latin typeface="Arial" charset="0"/>
                <a:ea typeface="ＭＳ Ｐゴシック" pitchFamily="34" charset="-128"/>
                <a:cs typeface="Arial" charset="0"/>
              </a:rPr>
              <a:t> D eds. Communicating with medical patients. Newbury Park, CA: Sage; 1989.</a:t>
            </a:r>
          </a:p>
          <a:p>
            <a:pPr>
              <a:spcBef>
                <a:spcPct val="0"/>
              </a:spcBef>
            </a:pPr>
            <a:r>
              <a:rPr lang="en-US" sz="600" dirty="0" smtClean="0">
                <a:latin typeface="Arial" charset="0"/>
                <a:ea typeface="ＭＳ Ｐゴシック" pitchFamily="34" charset="-128"/>
                <a:cs typeface="Arial" charset="0"/>
              </a:rPr>
              <a:t>4. </a:t>
            </a:r>
            <a:r>
              <a:rPr lang="en-US" sz="600" dirty="0" err="1" smtClean="0">
                <a:latin typeface="Arial" charset="0"/>
                <a:ea typeface="ＭＳ Ｐゴシック" pitchFamily="34" charset="-128"/>
                <a:cs typeface="Arial" charset="0"/>
              </a:rPr>
              <a:t>Iacono</a:t>
            </a:r>
            <a:r>
              <a:rPr lang="en-US" sz="600" dirty="0" smtClean="0">
                <a:latin typeface="Arial" charset="0"/>
                <a:ea typeface="ＭＳ Ｐゴシック" pitchFamily="34" charset="-128"/>
                <a:cs typeface="Arial" charset="0"/>
              </a:rPr>
              <a:t> S. </a:t>
            </a:r>
            <a:r>
              <a:rPr lang="en-US" sz="600" dirty="0" err="1" smtClean="0">
                <a:latin typeface="Arial" charset="0"/>
                <a:ea typeface="ＭＳ Ｐゴシック" pitchFamily="34" charset="-128"/>
                <a:cs typeface="Arial" charset="0"/>
              </a:rPr>
              <a:t>Planetree</a:t>
            </a:r>
            <a:r>
              <a:rPr lang="en-US" sz="600" dirty="0" smtClean="0">
                <a:latin typeface="Arial" charset="0"/>
                <a:ea typeface="ＭＳ Ｐゴシック" pitchFamily="34" charset="-128"/>
                <a:cs typeface="Arial" charset="0"/>
              </a:rPr>
              <a:t> philosophy: a study on the relationship of patient satisfaction and utilization of a </a:t>
            </a:r>
            <a:r>
              <a:rPr lang="en-US" sz="600" dirty="0" err="1" smtClean="0">
                <a:latin typeface="Arial" charset="0"/>
                <a:ea typeface="ＭＳ Ｐゴシック" pitchFamily="34" charset="-128"/>
                <a:cs typeface="Arial" charset="0"/>
              </a:rPr>
              <a:t>Planetree</a:t>
            </a:r>
            <a:r>
              <a:rPr lang="en-US" sz="600" dirty="0" smtClean="0">
                <a:latin typeface="Arial" charset="0"/>
                <a:ea typeface="ＭＳ Ｐゴシック" pitchFamily="34" charset="-128"/>
                <a:cs typeface="Arial" charset="0"/>
              </a:rPr>
              <a:t> model in care delivery. </a:t>
            </a:r>
            <a:r>
              <a:rPr lang="en-US" sz="600" dirty="0" err="1" smtClean="0">
                <a:latin typeface="Arial" charset="0"/>
                <a:ea typeface="ＭＳ Ｐゴシック" pitchFamily="34" charset="-128"/>
                <a:cs typeface="Arial" charset="0"/>
              </a:rPr>
              <a:t>PlaneTalk</a:t>
            </a:r>
            <a:r>
              <a:rPr lang="en-US" sz="600" dirty="0" smtClean="0">
                <a:latin typeface="Arial" charset="0"/>
                <a:ea typeface="ＭＳ Ｐゴシック" pitchFamily="34" charset="-128"/>
                <a:cs typeface="Arial" charset="0"/>
              </a:rPr>
              <a:t>; 2001.</a:t>
            </a:r>
          </a:p>
        </p:txBody>
      </p:sp>
      <p:sp>
        <p:nvSpPr>
          <p:cNvPr id="41988" name="Slide Number Placeholder 3"/>
          <p:cNvSpPr>
            <a:spLocks noGrp="1"/>
          </p:cNvSpPr>
          <p:nvPr>
            <p:ph type="sldNum" sz="quarter" idx="5"/>
          </p:nvPr>
        </p:nvSpPr>
        <p:spPr bwMode="auto">
          <a:noFill/>
          <a:ln>
            <a:miter lim="800000"/>
            <a:headEnd/>
            <a:tailEnd/>
          </a:ln>
        </p:spPr>
        <p:txBody>
          <a:bodyPr/>
          <a:lstStyle/>
          <a:p>
            <a:fld id="{6C851F0B-3F91-47A2-9F4A-ED27CA4079B3}" type="slidenum">
              <a:rPr lang="en-US" smtClean="0">
                <a:ea typeface="ＭＳ Ｐゴシック" pitchFamily="34" charset="-128"/>
              </a:rPr>
              <a:pPr/>
              <a:t>7</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Arial" pitchFamily="34" charset="0"/>
                <a:ea typeface="+mn-ea"/>
                <a:cs typeface="Arial" pitchFamily="34" charset="0"/>
              </a:rPr>
              <a:t>Now we would like to talk a bit about what it is like to be a patient or family member at our hospital.</a:t>
            </a:r>
            <a:endParaRPr lang="en-US" dirty="0" smtClean="0">
              <a:latin typeface="Arial" pitchFamily="34" charset="0"/>
              <a:ea typeface="ＭＳ Ｐゴシック" pitchFamily="34" charset="-128"/>
              <a:cs typeface="Arial" pitchFamily="34" charset="0"/>
            </a:endParaRPr>
          </a:p>
        </p:txBody>
      </p:sp>
      <p:sp>
        <p:nvSpPr>
          <p:cNvPr id="4" name="Footer Placeholder 3"/>
          <p:cNvSpPr>
            <a:spLocks noGrp="1"/>
          </p:cNvSpPr>
          <p:nvPr>
            <p:ph type="ftr" sz="quarter" idx="4"/>
          </p:nvPr>
        </p:nvSpPr>
        <p:spPr/>
        <p:txBody>
          <a:bodyPr/>
          <a:lstStyle/>
          <a:p>
            <a:r>
              <a:rPr lang="en-US" dirty="0" smtClean="0"/>
              <a:t>Strategy 2: Communicating to Improve Quality Training (Tool 6)</a:t>
            </a:r>
          </a:p>
        </p:txBody>
      </p:sp>
      <p:sp>
        <p:nvSpPr>
          <p:cNvPr id="43013" name="Slide Number Placeholder 4"/>
          <p:cNvSpPr>
            <a:spLocks noGrp="1"/>
          </p:cNvSpPr>
          <p:nvPr>
            <p:ph type="sldNum" sz="quarter" idx="5"/>
          </p:nvPr>
        </p:nvSpPr>
        <p:spPr bwMode="auto">
          <a:noFill/>
          <a:ln>
            <a:miter lim="800000"/>
            <a:headEnd/>
            <a:tailEnd/>
          </a:ln>
        </p:spPr>
        <p:txBody>
          <a:bodyPr/>
          <a:lstStyle/>
          <a:p>
            <a:fld id="{B5761E5F-B4CD-4ECB-9DA3-3DB9FC43A30A}" type="slidenum">
              <a:rPr lang="en-US" smtClean="0">
                <a:ea typeface="ＭＳ Ｐゴシック" pitchFamily="34" charset="-128"/>
              </a:rPr>
              <a:pPr/>
              <a:t>8</a:t>
            </a:fld>
            <a:endParaRPr lang="en-US" dirty="0"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i="1" dirty="0" smtClean="0">
                <a:solidFill>
                  <a:srgbClr val="FF0000"/>
                </a:solidFill>
                <a:latin typeface="Arial" charset="0"/>
                <a:ea typeface="ＭＳ Ｐゴシック" pitchFamily="34" charset="-128"/>
                <a:cs typeface="Arial" charset="0"/>
              </a:rPr>
              <a:t>Adapt this slide to include concerns patients and families have at your hospital.</a:t>
            </a:r>
          </a:p>
          <a:p>
            <a:endParaRPr lang="en-US" dirty="0" smtClean="0">
              <a:latin typeface="Arial" charset="0"/>
              <a:ea typeface="ＭＳ Ｐゴシック" pitchFamily="34" charset="-128"/>
            </a:endParaRPr>
          </a:p>
          <a:p>
            <a:r>
              <a:rPr lang="en-US" dirty="0" smtClean="0">
                <a:latin typeface="Arial" charset="0"/>
                <a:ea typeface="ＭＳ Ｐゴシック" pitchFamily="34" charset="-128"/>
              </a:rPr>
              <a:t>Hospital staff and patients know about different things in the hospital and may not always be on the same page. </a:t>
            </a:r>
            <a:r>
              <a:rPr lang="en-US" dirty="0" smtClean="0">
                <a:latin typeface="Arial" charset="0"/>
                <a:ea typeface="ＭＳ Ｐゴシック" pitchFamily="34" charset="-128"/>
                <a:cs typeface="Arial" charset="0"/>
              </a:rPr>
              <a:t>One is not better than the other – there is no right or wrong, but it is important to acknowledge the differences as we move forward to work together as partners.</a:t>
            </a:r>
            <a:endParaRPr lang="en-US" dirty="0" smtClean="0">
              <a:latin typeface="Arial" charset="0"/>
              <a:ea typeface="ＭＳ Ｐゴシック" pitchFamily="34" charset="-128"/>
            </a:endParaRPr>
          </a:p>
          <a:p>
            <a:endParaRPr lang="en-US" dirty="0" smtClean="0">
              <a:latin typeface="Arial" charset="0"/>
              <a:ea typeface="ＭＳ Ｐゴシック" pitchFamily="34" charset="-128"/>
            </a:endParaRPr>
          </a:p>
          <a:p>
            <a:r>
              <a:rPr lang="en-US" i="1" dirty="0" smtClean="0">
                <a:latin typeface="Arial" charset="0"/>
                <a:ea typeface="ＭＳ Ｐゴシック" pitchFamily="34" charset="-128"/>
              </a:rPr>
              <a:t>Read slide and note differences between hospital staff and patients.</a:t>
            </a:r>
          </a:p>
          <a:p>
            <a:endParaRPr lang="en-US" dirty="0" smtClean="0">
              <a:latin typeface="Arial" charset="0"/>
              <a:ea typeface="ＭＳ Ｐゴシック" pitchFamily="34" charset="-128"/>
            </a:endParaRPr>
          </a:p>
          <a:p>
            <a:endParaRPr lang="en-US" dirty="0" smtClean="0">
              <a:latin typeface="Arial" charset="0"/>
              <a:ea typeface="ＭＳ Ｐゴシック" pitchFamily="34" charset="-128"/>
            </a:endParaRPr>
          </a:p>
        </p:txBody>
      </p:sp>
      <p:sp>
        <p:nvSpPr>
          <p:cNvPr id="44036" name="Slide Number Placeholder 3"/>
          <p:cNvSpPr>
            <a:spLocks noGrp="1"/>
          </p:cNvSpPr>
          <p:nvPr>
            <p:ph type="sldNum" sz="quarter" idx="5"/>
          </p:nvPr>
        </p:nvSpPr>
        <p:spPr bwMode="auto">
          <a:noFill/>
          <a:ln>
            <a:miter lim="800000"/>
            <a:headEnd/>
            <a:tailEnd/>
          </a:ln>
        </p:spPr>
        <p:txBody>
          <a:bodyPr/>
          <a:lstStyle/>
          <a:p>
            <a:fld id="{7ED595B3-C357-4803-9EE2-6B05131D42A1}" type="slidenum">
              <a:rPr lang="en-US" smtClean="0">
                <a:ea typeface="ＭＳ Ｐゴシック" pitchFamily="34" charset="-128"/>
              </a:rPr>
              <a:pPr/>
              <a:t>9</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r>
              <a:rPr lang="en-US" dirty="0" smtClean="0"/>
              <a:t>Strategy 2: Communicating to Improve Quality Training (Tool 6)</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descr="title.pn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685800" y="1200149"/>
            <a:ext cx="7772400" cy="2609851"/>
          </a:xfrm>
        </p:spPr>
        <p:txBody>
          <a:bodyPr anchor="b">
            <a:noAutofit/>
          </a:bodyPr>
          <a:lstStyle>
            <a:lvl1pPr>
              <a:lnSpc>
                <a:spcPts val="5400"/>
              </a:lnSpc>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962400"/>
            <a:ext cx="6400800" cy="381000"/>
          </a:xfrm>
        </p:spPr>
        <p:txBody>
          <a:bodyPr anchor="ctr">
            <a:normAutofit/>
          </a:bodyPr>
          <a:lstStyle>
            <a:lvl1pPr marL="0" indent="0" algn="l">
              <a:buNone/>
              <a:defRPr sz="1200">
                <a:solidFill>
                  <a:srgbClr val="6E6E6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4C095ED0-09FD-481C-BC20-EAB680F3EE76}" type="datetime1">
              <a:rPr lang="en-US" smtClean="0"/>
              <a:pPr/>
              <a:t>5/20/2013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2</a:t>
            </a:r>
            <a:r>
              <a:rPr lang="en-US" dirty="0" smtClean="0"/>
              <a:t>: Communicating to Improve Quality Training (Tool 6)</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
        <p:nvSpPr>
          <p:cNvPr id="8" name="TextBox 7"/>
          <p:cNvSpPr txBox="1"/>
          <p:nvPr userDrawn="1"/>
        </p:nvSpPr>
        <p:spPr>
          <a:xfrm>
            <a:off x="685800" y="304800"/>
            <a:ext cx="4495800" cy="276999"/>
          </a:xfrm>
          <a:prstGeom prst="rect">
            <a:avLst/>
          </a:prstGeom>
          <a:noFill/>
        </p:spPr>
        <p:txBody>
          <a:bodyPr wrap="square" rtlCol="0">
            <a:spAutoFit/>
          </a:bodyPr>
          <a:lstStyle/>
          <a:p>
            <a:r>
              <a:rPr lang="en-US" sz="1200" b="1" dirty="0" smtClean="0">
                <a:latin typeface="Corbel" pitchFamily="34" charset="0"/>
              </a:rPr>
              <a:t>Guide</a:t>
            </a:r>
            <a:r>
              <a:rPr lang="en-US" sz="1200" b="1" baseline="0" dirty="0" smtClean="0">
                <a:latin typeface="Corbel" pitchFamily="34" charset="0"/>
              </a:rPr>
              <a:t> to Patient &amp; Family Engagement</a:t>
            </a:r>
            <a:endParaRPr lang="en-US" sz="1200" b="1" dirty="0">
              <a:latin typeface="Corbel" pitchFamily="34"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5068BF-D70D-46DA-B820-DF81E9E13993}" type="datetime1">
              <a:rPr lang="en-US" smtClean="0"/>
              <a:pPr/>
              <a:t>5/20/2013</a:t>
            </a:fld>
            <a:endParaRPr lang="en-US" dirty="0"/>
          </a:p>
        </p:txBody>
      </p:sp>
      <p:sp>
        <p:nvSpPr>
          <p:cNvPr id="5" name="Footer Placeholder 4"/>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CC9FCB-5A57-4500-A833-FA9A6329A87F}" type="datetime1">
              <a:rPr lang="en-US" smtClean="0"/>
              <a:pPr/>
              <a:t>5/20/2013</a:t>
            </a:fld>
            <a:endParaRPr lang="en-US" dirty="0"/>
          </a:p>
        </p:txBody>
      </p:sp>
      <p:sp>
        <p:nvSpPr>
          <p:cNvPr id="5" name="Footer Placeholder 4"/>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3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4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5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6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7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482CC7-C7A0-43D2-B9CB-176EDA37B624}" type="datetime1">
              <a:rPr lang="en-US" smtClean="0"/>
              <a:pPr/>
              <a:t>5/20/2013</a:t>
            </a:fld>
            <a:endParaRPr lang="en-US" dirty="0"/>
          </a:p>
        </p:txBody>
      </p:sp>
      <p:sp>
        <p:nvSpPr>
          <p:cNvPr id="5" name="Footer Placeholder 4"/>
          <p:cNvSpPr>
            <a:spLocks noGrp="1"/>
          </p:cNvSpPr>
          <p:nvPr>
            <p:ph type="ftr" sz="quarter" idx="11"/>
          </p:nvPr>
        </p:nvSpPr>
        <p:spPr/>
        <p:txBody>
          <a:bodyPr/>
          <a:lstStyle/>
          <a:p>
            <a:r>
              <a:rPr lang="en-US" dirty="0" smtClean="0">
                <a:latin typeface="Rockwell" pitchFamily="18" charset="0"/>
              </a:rPr>
              <a:t>Strategy 2</a:t>
            </a:r>
            <a:r>
              <a:rPr lang="en-US" dirty="0" smtClean="0"/>
              <a:t>: Communicating to Improve Quality Training (Tool 6)</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section.jp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title" hasCustomPrompt="1"/>
          </p:nvPr>
        </p:nvSpPr>
        <p:spPr>
          <a:xfrm>
            <a:off x="722313" y="1981200"/>
            <a:ext cx="7772400" cy="1362075"/>
          </a:xfrm>
        </p:spPr>
        <p:txBody>
          <a:bodyPr anchor="b"/>
          <a:lstStyle>
            <a:lvl1pPr algn="l">
              <a:defRPr sz="4000" b="0" cap="none">
                <a:latin typeface="Rockwell" pitchFamily="18"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4267200"/>
            <a:ext cx="7772400" cy="1500187"/>
          </a:xfrm>
        </p:spPr>
        <p:txBody>
          <a:bodyPr anchor="t">
            <a:normAutofit/>
          </a:bodyPr>
          <a:lstStyle>
            <a:lvl1pPr marL="274320" indent="-274320">
              <a:lnSpc>
                <a:spcPts val="3000"/>
              </a:lnSpc>
              <a:buFont typeface="Arial" pitchFamily="34" charset="0"/>
              <a:buChar char="•"/>
              <a:defRPr sz="2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CED7575F-0340-4FAD-8C3F-48F735F00D3C}" type="datetime1">
              <a:rPr lang="en-US" smtClean="0"/>
              <a:pPr/>
              <a:t>5/20/2013</a:t>
            </a:fld>
            <a:endParaRPr lang="en-US" dirty="0"/>
          </a:p>
        </p:txBody>
      </p:sp>
      <p:sp>
        <p:nvSpPr>
          <p:cNvPr id="5" name="Footer Placeholder 4"/>
          <p:cNvSpPr>
            <a:spLocks noGrp="1"/>
          </p:cNvSpPr>
          <p:nvPr>
            <p:ph type="ftr" sz="quarter" idx="11"/>
          </p:nvPr>
        </p:nvSpPr>
        <p:spPr/>
        <p:txBody>
          <a:bodyPr/>
          <a:lstStyle>
            <a:lvl1pPr>
              <a:defRPr sz="1200"/>
            </a:lvl1pPr>
          </a:lstStyle>
          <a:p>
            <a:r>
              <a:rPr lang="en-US" dirty="0" smtClean="0">
                <a:latin typeface="Rockwell" pitchFamily="18" charset="0"/>
              </a:rPr>
              <a:t>Strategy 2</a:t>
            </a:r>
            <a:r>
              <a:rPr lang="en-US" dirty="0" smtClean="0"/>
              <a:t>: Communicating to Improve Quality Training (Tool 6)</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570BAE-9F17-48F2-BCA5-C4AF4ACF62C9}" type="datetime1">
              <a:rPr lang="en-US" smtClean="0"/>
              <a:pPr/>
              <a:t>5/20/2013</a:t>
            </a:fld>
            <a:endParaRPr lang="en-US" dirty="0"/>
          </a:p>
        </p:txBody>
      </p:sp>
      <p:sp>
        <p:nvSpPr>
          <p:cNvPr id="6" name="Footer Placeholder 5"/>
          <p:cNvSpPr>
            <a:spLocks noGrp="1"/>
          </p:cNvSpPr>
          <p:nvPr>
            <p:ph type="ftr" sz="quarter" idx="11"/>
          </p:nvPr>
        </p:nvSpPr>
        <p:spPr/>
        <p:txBody>
          <a:bodyPr/>
          <a:lstStyle/>
          <a:p>
            <a:r>
              <a:rPr lang="en-US" dirty="0" smtClean="0">
                <a:latin typeface="Rockwell" pitchFamily="18" charset="0"/>
              </a:rPr>
              <a:t>Strategy 2</a:t>
            </a:r>
            <a:r>
              <a:rPr lang="en-US" dirty="0" smtClean="0"/>
              <a:t>: Communicating to Improve Quality Training (Tool 6)</a:t>
            </a:r>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D05827-DAEF-48D6-BCC2-697F993C6731}" type="datetime1">
              <a:rPr lang="en-US" smtClean="0"/>
              <a:pPr/>
              <a:t>5/20/2013</a:t>
            </a:fld>
            <a:endParaRPr lang="en-US" dirty="0"/>
          </a:p>
        </p:txBody>
      </p:sp>
      <p:sp>
        <p:nvSpPr>
          <p:cNvPr id="8" name="Footer Placeholder 7"/>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9" name="Slide Number Placeholder 8"/>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54E3B4-E629-4ABF-9726-B01099005D6C}" type="datetime1">
              <a:rPr lang="en-US" smtClean="0"/>
              <a:pPr/>
              <a:t>5/20/2013</a:t>
            </a:fld>
            <a:endParaRPr lang="en-US" dirty="0"/>
          </a:p>
        </p:txBody>
      </p:sp>
      <p:sp>
        <p:nvSpPr>
          <p:cNvPr id="4" name="Footer Placeholder 3"/>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5" name="Slide Number Placeholder 4"/>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3DE6EC-0562-404F-97AF-FD37B3773C50}" type="datetime1">
              <a:rPr lang="en-US" smtClean="0"/>
              <a:pPr/>
              <a:t>5/20/2013</a:t>
            </a:fld>
            <a:endParaRPr lang="en-US" dirty="0"/>
          </a:p>
        </p:txBody>
      </p:sp>
      <p:sp>
        <p:nvSpPr>
          <p:cNvPr id="3" name="Footer Placeholder 2"/>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4" name="Slide Number Placeholder 3"/>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CBBFA3-67A3-4E6D-A014-0822690A5A83}" type="datetime1">
              <a:rPr lang="en-US" smtClean="0"/>
              <a:pPr/>
              <a:t>5/20/2013</a:t>
            </a:fld>
            <a:endParaRPr lang="en-US" dirty="0"/>
          </a:p>
        </p:txBody>
      </p:sp>
      <p:sp>
        <p:nvSpPr>
          <p:cNvPr id="6" name="Footer Placeholder 5"/>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FE786B-5F3A-41A6-81BC-41EC99913450}" type="datetime1">
              <a:rPr lang="en-US" smtClean="0"/>
              <a:pPr/>
              <a:t>5/20/2013</a:t>
            </a:fld>
            <a:endParaRPr lang="en-US" dirty="0"/>
          </a:p>
        </p:txBody>
      </p:sp>
      <p:sp>
        <p:nvSpPr>
          <p:cNvPr id="6" name="Footer Placeholder 5"/>
          <p:cNvSpPr>
            <a:spLocks noGrp="1"/>
          </p:cNvSpPr>
          <p:nvPr>
            <p:ph type="ftr" sz="quarter" idx="11"/>
          </p:nvPr>
        </p:nvSpPr>
        <p:spPr/>
        <p:txBody>
          <a:bodyPr/>
          <a:lstStyle/>
          <a:p>
            <a:r>
              <a:rPr lang="en-US" dirty="0" smtClean="0"/>
              <a:t>Strategy 1: Patient &amp; Family Advisor Information Session</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0"/>
            <a:ext cx="8229600" cy="8382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960437"/>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800600" y="6356350"/>
            <a:ext cx="1600200" cy="365125"/>
          </a:xfrm>
          <a:prstGeom prst="rect">
            <a:avLst/>
          </a:prstGeom>
        </p:spPr>
        <p:txBody>
          <a:bodyPr vert="horz" lIns="91440" tIns="45720" rIns="91440" bIns="45720" rtlCol="0" anchor="ctr"/>
          <a:lstStyle>
            <a:lvl1pPr algn="l">
              <a:defRPr sz="1200">
                <a:solidFill>
                  <a:srgbClr val="6E6E6E"/>
                </a:solidFill>
                <a:latin typeface="Corbel" pitchFamily="34" charset="0"/>
              </a:defRPr>
            </a:lvl1pPr>
          </a:lstStyle>
          <a:p>
            <a:fld id="{06A891A3-79D8-414E-9CA9-B672D20A0296}" type="datetime1">
              <a:rPr lang="en-US" smtClean="0"/>
              <a:pPr/>
              <a:t>5/20/2013</a:t>
            </a:fld>
            <a:endParaRPr lang="en-US" dirty="0"/>
          </a:p>
        </p:txBody>
      </p:sp>
      <p:sp>
        <p:nvSpPr>
          <p:cNvPr id="5" name="Footer Placeholder 4"/>
          <p:cNvSpPr>
            <a:spLocks noGrp="1"/>
          </p:cNvSpPr>
          <p:nvPr>
            <p:ph type="ftr" sz="quarter" idx="3"/>
          </p:nvPr>
        </p:nvSpPr>
        <p:spPr>
          <a:xfrm>
            <a:off x="533400" y="6356350"/>
            <a:ext cx="4495800" cy="365125"/>
          </a:xfrm>
          <a:prstGeom prst="rect">
            <a:avLst/>
          </a:prstGeom>
        </p:spPr>
        <p:txBody>
          <a:bodyPr vert="horz" lIns="91440" tIns="45720" rIns="91440" bIns="45720" rtlCol="0" anchor="ctr"/>
          <a:lstStyle>
            <a:lvl1pPr algn="l">
              <a:defRPr sz="1200">
                <a:solidFill>
                  <a:srgbClr val="6E6E6E"/>
                </a:solidFill>
                <a:latin typeface="Corbel" pitchFamily="34" charset="0"/>
              </a:defRPr>
            </a:lvl1pPr>
          </a:lstStyle>
          <a:p>
            <a:r>
              <a:rPr lang="en-US" dirty="0" smtClean="0">
                <a:latin typeface="Rockwell" pitchFamily="18" charset="0"/>
              </a:rPr>
              <a:t>Strategy 2</a:t>
            </a:r>
            <a:r>
              <a:rPr lang="en-US" dirty="0" smtClean="0"/>
              <a:t>: Communicating to Improve Quality Training (Tool 6)</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6E6E6E"/>
                </a:solidFill>
                <a:latin typeface="Corbel" pitchFamily="34" charset="0"/>
              </a:defRPr>
            </a:lvl1pPr>
          </a:lstStyle>
          <a:p>
            <a:fld id="{63611735-472E-45BE-B5C5-600BD582DC4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66" r:id="rId17"/>
    <p:sldLayoutId id="2147483667" r:id="rId18"/>
  </p:sldLayoutIdLst>
  <p:timing>
    <p:tnLst>
      <p:par>
        <p:cTn id="1" dur="indefinite" restart="never" nodeType="tmRoot"/>
      </p:par>
    </p:tnLst>
  </p:timing>
  <p:hf hdr="0" dt="0"/>
  <p:txStyles>
    <p:titleStyle>
      <a:lvl1pPr algn="l" defTabSz="914400" rtl="0" eaLnBrk="1" latinLnBrk="0" hangingPunct="1">
        <a:spcBef>
          <a:spcPct val="0"/>
        </a:spcBef>
        <a:buNone/>
        <a:defRPr sz="3200" kern="1200">
          <a:solidFill>
            <a:srgbClr val="1AA2A6"/>
          </a:solidFill>
          <a:latin typeface="Rockwell" pitchFamily="18" charset="0"/>
          <a:ea typeface="+mj-ea"/>
          <a:cs typeface="+mj-cs"/>
        </a:defRPr>
      </a:lvl1pPr>
    </p:titleStyle>
    <p:bodyStyle>
      <a:lvl1pPr marL="342900" indent="-342900" algn="l" defTabSz="914400" rtl="0" eaLnBrk="1" latinLnBrk="0" hangingPunct="1">
        <a:spcBef>
          <a:spcPct val="20000"/>
        </a:spcBef>
        <a:buClr>
          <a:srgbClr val="1AA2A6"/>
        </a:buClr>
        <a:buFont typeface="Arial" pitchFamily="34" charset="0"/>
        <a:buChar char="•"/>
        <a:defRPr sz="2500" kern="1200">
          <a:solidFill>
            <a:schemeClr val="tx1"/>
          </a:solidFill>
          <a:latin typeface="Corbel" pitchFamily="34" charset="0"/>
          <a:ea typeface="+mn-ea"/>
          <a:cs typeface="+mn-cs"/>
        </a:defRPr>
      </a:lvl1pPr>
      <a:lvl2pPr marL="742950" indent="-285750" algn="l" defTabSz="914400" rtl="0" eaLnBrk="1" latinLnBrk="0" hangingPunct="1">
        <a:spcBef>
          <a:spcPct val="20000"/>
        </a:spcBef>
        <a:buFont typeface="Arial" pitchFamily="34" charset="0"/>
        <a:buChar char="–"/>
        <a:defRPr sz="2300" b="1" kern="1200">
          <a:solidFill>
            <a:srgbClr val="1AA2A6"/>
          </a:solidFill>
          <a:latin typeface="Corbel" pitchFamily="34" charset="0"/>
          <a:ea typeface="+mn-ea"/>
          <a:cs typeface="+mn-cs"/>
        </a:defRPr>
      </a:lvl2pPr>
      <a:lvl3pPr marL="1143000" indent="-228600" algn="l" defTabSz="914400" rtl="0" eaLnBrk="1" latinLnBrk="0" hangingPunct="1">
        <a:spcBef>
          <a:spcPct val="20000"/>
        </a:spcBef>
        <a:buFont typeface="Arial" pitchFamily="34" charset="0"/>
        <a:buChar char="•"/>
        <a:defRPr sz="2300" kern="1200">
          <a:solidFill>
            <a:schemeClr val="tx1"/>
          </a:solidFill>
          <a:latin typeface="Corbel" pitchFamily="34" charset="0"/>
          <a:ea typeface="+mn-ea"/>
          <a:cs typeface="+mn-cs"/>
        </a:defRPr>
      </a:lvl3pPr>
      <a:lvl4pPr marL="1600200" indent="-228600" algn="l" defTabSz="914400" rtl="0" eaLnBrk="1" latinLnBrk="0" hangingPunct="1">
        <a:spcBef>
          <a:spcPct val="20000"/>
        </a:spcBef>
        <a:buFont typeface="Arial" pitchFamily="34" charset="0"/>
        <a:buChar char="–"/>
        <a:defRPr sz="2300" b="1" kern="1200">
          <a:solidFill>
            <a:srgbClr val="1AA2A6"/>
          </a:solidFill>
          <a:latin typeface="Corbel" pitchFamily="34" charset="0"/>
          <a:ea typeface="+mn-ea"/>
          <a:cs typeface="+mn-cs"/>
        </a:defRPr>
      </a:lvl4pPr>
      <a:lvl5pPr marL="2057400" indent="-228600" algn="l" defTabSz="914400" rtl="0" eaLnBrk="1" latinLnBrk="0" hangingPunct="1">
        <a:spcBef>
          <a:spcPct val="20000"/>
        </a:spcBef>
        <a:buFont typeface="Arial" pitchFamily="34" charset="0"/>
        <a:buChar char="»"/>
        <a:defRPr sz="2300" kern="1200">
          <a:solidFill>
            <a:schemeClr val="tx1"/>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a:xfrm>
            <a:off x="685800" y="1200149"/>
            <a:ext cx="8153400" cy="2609851"/>
          </a:xfrm>
        </p:spPr>
        <p:txBody>
          <a:bodyPr/>
          <a:lstStyle/>
          <a:p>
            <a:pPr>
              <a:lnSpc>
                <a:spcPct val="100000"/>
              </a:lnSpc>
            </a:pPr>
            <a:r>
              <a:rPr lang="en-US" sz="1800" dirty="0">
                <a:solidFill>
                  <a:schemeClr val="tx1"/>
                </a:solidFill>
                <a:latin typeface="Calibri" pitchFamily="34" charset="0"/>
                <a:cs typeface="Calibri" pitchFamily="34" charset="0"/>
              </a:rPr>
              <a:t>Insert hospital logo here</a:t>
            </a:r>
            <a:br>
              <a:rPr lang="en-US" sz="1800" dirty="0">
                <a:solidFill>
                  <a:schemeClr val="tx1"/>
                </a:solidFill>
                <a:latin typeface="Calibri" pitchFamily="34" charset="0"/>
                <a:cs typeface="Calibri" pitchFamily="34" charset="0"/>
              </a:rPr>
            </a:br>
            <a:r>
              <a:rPr lang="en-US" sz="600" dirty="0">
                <a:solidFill>
                  <a:schemeClr val="tx1"/>
                </a:solidFill>
                <a:latin typeface="Calibri" pitchFamily="34" charset="0"/>
                <a:cs typeface="Calibri" pitchFamily="34" charset="0"/>
              </a:rPr>
              <a:t/>
            </a:r>
            <a:br>
              <a:rPr lang="en-US" sz="600" dirty="0">
                <a:solidFill>
                  <a:schemeClr val="tx1"/>
                </a:solidFill>
                <a:latin typeface="Calibri" pitchFamily="34" charset="0"/>
                <a:cs typeface="Calibri" pitchFamily="34" charset="0"/>
              </a:rPr>
            </a:br>
            <a:r>
              <a:rPr lang="en-US" dirty="0"/>
              <a:t>Communicating </a:t>
            </a:r>
            <a:r>
              <a:rPr lang="en-US" dirty="0" smtClean="0"/>
              <a:t>to </a:t>
            </a:r>
            <a:br>
              <a:rPr lang="en-US" dirty="0" smtClean="0"/>
            </a:br>
            <a:r>
              <a:rPr lang="en-US" dirty="0" smtClean="0"/>
              <a:t>Improve Quality </a:t>
            </a:r>
            <a:br>
              <a:rPr lang="en-US" dirty="0" smtClean="0"/>
            </a:br>
            <a:r>
              <a:rPr lang="en-US" dirty="0" smtClean="0"/>
              <a:t>Training</a:t>
            </a:r>
          </a:p>
        </p:txBody>
      </p:sp>
      <p:sp>
        <p:nvSpPr>
          <p:cNvPr id="3" name="Subtitle 2"/>
          <p:cNvSpPr>
            <a:spLocks noGrp="1"/>
          </p:cNvSpPr>
          <p:nvPr>
            <p:ph type="subTitle" idx="1"/>
          </p:nvPr>
        </p:nvSpPr>
        <p:spPr>
          <a:xfrm>
            <a:off x="533400" y="4023360"/>
            <a:ext cx="5715000" cy="2743200"/>
          </a:xfrm>
        </p:spPr>
        <p:txBody>
          <a:bodyPr anchor="t" anchorCtr="0"/>
          <a:lstStyle/>
          <a:p>
            <a:pPr marL="173038"/>
            <a:r>
              <a:rPr lang="en-US" dirty="0" smtClean="0"/>
              <a:t>[Hospital Name  |  Presenter name and title  |  Date of presentation]</a:t>
            </a:r>
          </a:p>
          <a:p>
            <a:pPr>
              <a:spcBef>
                <a:spcPts val="17100"/>
              </a:spcBef>
            </a:pPr>
            <a:r>
              <a:rPr lang="en-US" dirty="0">
                <a:latin typeface="Rockwell" pitchFamily="18" charset="0"/>
              </a:rPr>
              <a:t>Strategy 2</a:t>
            </a:r>
            <a:r>
              <a:rPr lang="en-US" dirty="0"/>
              <a:t>: Communicating to Improve Quality Training (Tool 6</a:t>
            </a:r>
            <a:r>
              <a:rPr lang="en-US" dirty="0" smtClean="0"/>
              <a:t>)</a:t>
            </a:r>
            <a:endParaRPr lang="en-US" dirty="0"/>
          </a:p>
        </p:txBody>
      </p:sp>
      <p:pic>
        <p:nvPicPr>
          <p:cNvPr id="7" name="Picture 6" descr="There are two logos at the bottom of the slide: the logo of the U.S. Department of Health and Human Services and the logo of the Agency for Healthcare Research and Quality (AHRQ): Advancing Excellence in Health Care. www.ahrq.gov" title="HHS and AHRQ logos"/>
          <p:cNvPicPr>
            <a:picLocks noChangeAspect="1"/>
          </p:cNvPicPr>
          <p:nvPr/>
        </p:nvPicPr>
        <p:blipFill rotWithShape="1">
          <a:blip r:embed="rId3" cstate="print"/>
          <a:srcRect l="69021" t="87459"/>
          <a:stretch/>
        </p:blipFill>
        <p:spPr>
          <a:xfrm>
            <a:off x="6311278" y="5997952"/>
            <a:ext cx="2832722" cy="86004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What is it like being a patient? (continued)</a:t>
            </a:r>
          </a:p>
        </p:txBody>
      </p:sp>
      <p:sp>
        <p:nvSpPr>
          <p:cNvPr id="15363" name="Rectangle 3"/>
          <p:cNvSpPr>
            <a:spLocks noGrp="1" noChangeArrowheads="1"/>
          </p:cNvSpPr>
          <p:nvPr>
            <p:ph type="body" idx="1"/>
          </p:nvPr>
        </p:nvSpPr>
        <p:spPr/>
        <p:txBody>
          <a:bodyPr/>
          <a:lstStyle/>
          <a:p>
            <a:r>
              <a:rPr lang="en-US" dirty="0" smtClean="0"/>
              <a:t>[</a:t>
            </a:r>
            <a:r>
              <a:rPr lang="en-US" dirty="0" smtClean="0">
                <a:solidFill>
                  <a:srgbClr val="FF0000"/>
                </a:solidFill>
              </a:rPr>
              <a:t>Insert 1 to 2 experiences from real patients or family members</a:t>
            </a:r>
            <a:r>
              <a:rPr lang="en-US" dirty="0" smtClean="0"/>
              <a:t>:</a:t>
            </a:r>
          </a:p>
          <a:p>
            <a:pPr lvl="1"/>
            <a:r>
              <a:rPr lang="en-US" dirty="0" smtClean="0"/>
              <a:t>Live presentation or story</a:t>
            </a:r>
          </a:p>
          <a:p>
            <a:pPr lvl="1"/>
            <a:r>
              <a:rPr lang="en-US" dirty="0" smtClean="0"/>
              <a:t>Video</a:t>
            </a:r>
          </a:p>
          <a:p>
            <a:pPr lvl="1"/>
            <a:r>
              <a:rPr lang="en-US" dirty="0" smtClean="0"/>
              <a:t>Vignette or quote</a:t>
            </a:r>
            <a:r>
              <a:rPr lang="en-US" b="0" dirty="0" smtClean="0">
                <a:solidFill>
                  <a:schemeClr val="tx1"/>
                </a:solidFill>
              </a:rPr>
              <a:t>]</a:t>
            </a:r>
          </a:p>
        </p:txBody>
      </p:sp>
      <p:sp>
        <p:nvSpPr>
          <p:cNvPr id="9" name="Slide Number Placeholder 8"/>
          <p:cNvSpPr>
            <a:spLocks noGrp="1"/>
          </p:cNvSpPr>
          <p:nvPr>
            <p:ph type="sldNum" sz="quarter" idx="12"/>
          </p:nvPr>
        </p:nvSpPr>
        <p:spPr/>
        <p:txBody>
          <a:bodyPr/>
          <a:lstStyle/>
          <a:p>
            <a:fld id="{63611735-472E-45BE-B5C5-600BD582DC47}" type="slidenum">
              <a:rPr lang="en-US" smtClean="0"/>
              <a:pPr/>
              <a:t>10</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Communicating</a:t>
            </a:r>
            <a:br>
              <a:rPr lang="en-US" dirty="0" smtClean="0"/>
            </a:br>
            <a:r>
              <a:rPr lang="en-US" dirty="0" smtClean="0"/>
              <a:t>to Improve Quality</a:t>
            </a:r>
            <a:endParaRPr lang="en-US" dirty="0"/>
          </a:p>
        </p:txBody>
      </p:sp>
      <p:sp>
        <p:nvSpPr>
          <p:cNvPr id="16386" name="Text Placeholder 3"/>
          <p:cNvSpPr>
            <a:spLocks noGrp="1"/>
          </p:cNvSpPr>
          <p:nvPr>
            <p:ph type="body" idx="1"/>
          </p:nvPr>
        </p:nvSpPr>
        <p:spPr/>
        <p:txBody>
          <a:bodyPr/>
          <a:lstStyle/>
          <a:p>
            <a:r>
              <a:rPr lang="en-US" dirty="0" smtClean="0"/>
              <a:t>Strategy and tools</a:t>
            </a:r>
          </a:p>
        </p:txBody>
      </p:sp>
      <p:sp>
        <p:nvSpPr>
          <p:cNvPr id="8" name="Slide Number Placeholder 7"/>
          <p:cNvSpPr>
            <a:spLocks noGrp="1"/>
          </p:cNvSpPr>
          <p:nvPr>
            <p:ph type="sldNum" sz="quarter" idx="12"/>
          </p:nvPr>
        </p:nvSpPr>
        <p:spPr/>
        <p:txBody>
          <a:bodyPr/>
          <a:lstStyle/>
          <a:p>
            <a:fld id="{63611735-472E-45BE-B5C5-600BD582DC47}" type="slidenum">
              <a:rPr lang="en-US" smtClean="0"/>
              <a:pPr/>
              <a:t>11</a:t>
            </a:fld>
            <a:endParaRPr lang="en-US" dirty="0"/>
          </a:p>
        </p:txBody>
      </p:sp>
      <p:sp>
        <p:nvSpPr>
          <p:cNvPr id="9" name="Footer Placeholder 8"/>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smtClean="0"/>
              <a:t>What is the communication packet?</a:t>
            </a:r>
          </a:p>
        </p:txBody>
      </p:sp>
      <p:sp>
        <p:nvSpPr>
          <p:cNvPr id="10243" name="Rectangle 3"/>
          <p:cNvSpPr>
            <a:spLocks noGrp="1" noChangeArrowheads="1"/>
          </p:cNvSpPr>
          <p:nvPr>
            <p:ph type="body" idx="1"/>
          </p:nvPr>
        </p:nvSpPr>
        <p:spPr/>
        <p:txBody>
          <a:bodyPr/>
          <a:lstStyle/>
          <a:p>
            <a:r>
              <a:rPr lang="en-US" dirty="0" smtClean="0"/>
              <a:t>Give three tools to the patient and family prior to or at admission:</a:t>
            </a:r>
          </a:p>
          <a:p>
            <a:pPr lvl="1"/>
            <a:r>
              <a:rPr lang="en-US" dirty="0" smtClean="0"/>
              <a:t>Tool 1: Be a Partner in Your Care</a:t>
            </a:r>
          </a:p>
          <a:p>
            <a:pPr lvl="1"/>
            <a:r>
              <a:rPr lang="en-US" dirty="0" smtClean="0"/>
              <a:t>Tool 2: Tips for Being a Partner in Your Care</a:t>
            </a:r>
          </a:p>
          <a:p>
            <a:pPr lvl="1"/>
            <a:r>
              <a:rPr lang="en-US" dirty="0" smtClean="0"/>
              <a:t>Tool 3: Get to Know Your Health Care Team </a:t>
            </a:r>
          </a:p>
        </p:txBody>
      </p:sp>
      <p:sp>
        <p:nvSpPr>
          <p:cNvPr id="9" name="Slide Number Placeholder 8"/>
          <p:cNvSpPr>
            <a:spLocks noGrp="1"/>
          </p:cNvSpPr>
          <p:nvPr>
            <p:ph type="sldNum" sz="quarter" idx="12"/>
          </p:nvPr>
        </p:nvSpPr>
        <p:spPr/>
        <p:txBody>
          <a:bodyPr/>
          <a:lstStyle/>
          <a:p>
            <a:fld id="{63611735-472E-45BE-B5C5-600BD582DC47}" type="slidenum">
              <a:rPr lang="en-US" smtClean="0"/>
              <a:pPr/>
              <a:t>12</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smtClean="0"/>
              <a:t>What will you need to do?</a:t>
            </a:r>
          </a:p>
        </p:txBody>
      </p:sp>
      <p:sp>
        <p:nvSpPr>
          <p:cNvPr id="18435" name="Rectangle 3"/>
          <p:cNvSpPr>
            <a:spLocks noGrp="1" noChangeArrowheads="1"/>
          </p:cNvSpPr>
          <p:nvPr>
            <p:ph type="body" idx="1"/>
          </p:nvPr>
        </p:nvSpPr>
        <p:spPr/>
        <p:txBody>
          <a:bodyPr/>
          <a:lstStyle/>
          <a:p>
            <a:r>
              <a:rPr lang="en-US" dirty="0" smtClean="0"/>
              <a:t>Before you enter the room:</a:t>
            </a:r>
          </a:p>
          <a:p>
            <a:pPr lvl="1"/>
            <a:r>
              <a:rPr lang="en-US" dirty="0" smtClean="0"/>
              <a:t>Read the patient’s chart</a:t>
            </a:r>
          </a:p>
          <a:p>
            <a:r>
              <a:rPr lang="en-US" dirty="0" smtClean="0"/>
              <a:t>When you enter the room:</a:t>
            </a:r>
          </a:p>
          <a:p>
            <a:pPr lvl="1"/>
            <a:r>
              <a:rPr lang="en-US" dirty="0" smtClean="0"/>
              <a:t>Make eye contact with the patient</a:t>
            </a:r>
          </a:p>
          <a:p>
            <a:pPr lvl="1"/>
            <a:r>
              <a:rPr lang="en-US" dirty="0" smtClean="0"/>
              <a:t>Smile, if appropriate</a:t>
            </a:r>
          </a:p>
          <a:p>
            <a:pPr lvl="1"/>
            <a:r>
              <a:rPr lang="en-US" dirty="0" smtClean="0"/>
              <a:t>Introduce yourself by name and role</a:t>
            </a:r>
          </a:p>
          <a:p>
            <a:pPr lvl="1"/>
            <a:r>
              <a:rPr lang="en-US" dirty="0" smtClean="0"/>
              <a:t>Introduce new people in the room by name, role, and what they will do</a:t>
            </a:r>
          </a:p>
          <a:p>
            <a:pPr lvl="1"/>
            <a:r>
              <a:rPr lang="en-US" dirty="0" smtClean="0"/>
              <a:t>Have conversations at eye level</a:t>
            </a:r>
          </a:p>
        </p:txBody>
      </p:sp>
      <p:sp>
        <p:nvSpPr>
          <p:cNvPr id="9" name="Slide Number Placeholder 8"/>
          <p:cNvSpPr>
            <a:spLocks noGrp="1"/>
          </p:cNvSpPr>
          <p:nvPr>
            <p:ph type="sldNum" sz="quarter" idx="12"/>
          </p:nvPr>
        </p:nvSpPr>
        <p:spPr/>
        <p:txBody>
          <a:bodyPr/>
          <a:lstStyle/>
          <a:p>
            <a:fld id="{63611735-472E-45BE-B5C5-600BD582DC47}" type="slidenum">
              <a:rPr lang="en-US" smtClean="0"/>
              <a:pPr/>
              <a:t>13</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smtClean="0"/>
              <a:t>What will you need to do? (continued)</a:t>
            </a:r>
          </a:p>
        </p:txBody>
      </p:sp>
      <p:sp>
        <p:nvSpPr>
          <p:cNvPr id="19459" name="Rectangle 3"/>
          <p:cNvSpPr>
            <a:spLocks noGrp="1" noChangeArrowheads="1"/>
          </p:cNvSpPr>
          <p:nvPr>
            <p:ph type="body" idx="1"/>
          </p:nvPr>
        </p:nvSpPr>
        <p:spPr/>
        <p:txBody>
          <a:bodyPr/>
          <a:lstStyle/>
          <a:p>
            <a:r>
              <a:rPr lang="en-US" dirty="0" smtClean="0"/>
              <a:t>When you first assess the patient:</a:t>
            </a:r>
          </a:p>
          <a:p>
            <a:pPr lvl="1"/>
            <a:r>
              <a:rPr lang="en-US" dirty="0" smtClean="0"/>
              <a:t>Ask how the patient prefers to be addressed</a:t>
            </a:r>
          </a:p>
          <a:p>
            <a:pPr lvl="1"/>
            <a:r>
              <a:rPr lang="en-US" dirty="0" smtClean="0"/>
              <a:t>Identify family who should be partners in care</a:t>
            </a:r>
          </a:p>
          <a:p>
            <a:pPr lvl="1"/>
            <a:r>
              <a:rPr lang="en-US" dirty="0" smtClean="0"/>
              <a:t>Highlight main points of communication tools</a:t>
            </a:r>
          </a:p>
          <a:p>
            <a:pPr lvl="1"/>
            <a:r>
              <a:rPr lang="en-US" dirty="0" smtClean="0"/>
              <a:t>Invite the patient and family to use the white board to “talk” with clinicians</a:t>
            </a:r>
          </a:p>
        </p:txBody>
      </p:sp>
      <p:sp>
        <p:nvSpPr>
          <p:cNvPr id="9" name="Slide Number Placeholder 8"/>
          <p:cNvSpPr>
            <a:spLocks noGrp="1"/>
          </p:cNvSpPr>
          <p:nvPr>
            <p:ph type="sldNum" sz="quarter" idx="12"/>
          </p:nvPr>
        </p:nvSpPr>
        <p:spPr/>
        <p:txBody>
          <a:bodyPr/>
          <a:lstStyle/>
          <a:p>
            <a:fld id="{63611735-472E-45BE-B5C5-600BD582DC47}" type="slidenum">
              <a:rPr lang="en-US" smtClean="0"/>
              <a:pPr/>
              <a:t>14</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0"/>
            <a:ext cx="8458200" cy="838200"/>
          </a:xfrm>
        </p:spPr>
        <p:txBody>
          <a:bodyPr>
            <a:noAutofit/>
          </a:bodyPr>
          <a:lstStyle/>
          <a:p>
            <a:r>
              <a:rPr lang="en-US" dirty="0" smtClean="0"/>
              <a:t>What you will need to do throughout the hospital stay?</a:t>
            </a:r>
          </a:p>
        </p:txBody>
      </p:sp>
      <p:sp>
        <p:nvSpPr>
          <p:cNvPr id="18435" name="Rectangle 3"/>
          <p:cNvSpPr>
            <a:spLocks noGrp="1" noChangeArrowheads="1"/>
          </p:cNvSpPr>
          <p:nvPr>
            <p:ph type="body" idx="1"/>
          </p:nvPr>
        </p:nvSpPr>
        <p:spPr/>
        <p:txBody>
          <a:bodyPr/>
          <a:lstStyle/>
          <a:p>
            <a:pPr marL="457200" indent="-457200"/>
            <a:r>
              <a:rPr lang="en-US" dirty="0" smtClean="0"/>
              <a:t>Include the patient and family as members of the health care team:</a:t>
            </a:r>
          </a:p>
          <a:p>
            <a:pPr lvl="1"/>
            <a:r>
              <a:rPr lang="en-US" dirty="0" smtClean="0"/>
              <a:t>Welcome the patient and family and acknowledge their expertise</a:t>
            </a:r>
          </a:p>
          <a:p>
            <a:pPr lvl="1"/>
            <a:r>
              <a:rPr lang="en-US" dirty="0" smtClean="0"/>
              <a:t>React positively when people ask questions, volunteer information, share concerns, or want to take part in treatment decisions</a:t>
            </a:r>
          </a:p>
        </p:txBody>
      </p:sp>
      <p:sp>
        <p:nvSpPr>
          <p:cNvPr id="9" name="Slide Number Placeholder 8"/>
          <p:cNvSpPr>
            <a:spLocks noGrp="1"/>
          </p:cNvSpPr>
          <p:nvPr>
            <p:ph type="sldNum" sz="quarter" idx="12"/>
          </p:nvPr>
        </p:nvSpPr>
        <p:spPr/>
        <p:txBody>
          <a:bodyPr/>
          <a:lstStyle/>
          <a:p>
            <a:fld id="{63611735-472E-45BE-B5C5-600BD582DC47}" type="slidenum">
              <a:rPr lang="en-US" smtClean="0"/>
              <a:pPr/>
              <a:t>15</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Autofit/>
          </a:bodyPr>
          <a:lstStyle/>
          <a:p>
            <a:r>
              <a:rPr lang="en-US" dirty="0" smtClean="0"/>
              <a:t>What you will need to do throughout the hospital stay? (continued)</a:t>
            </a:r>
          </a:p>
        </p:txBody>
      </p:sp>
      <p:sp>
        <p:nvSpPr>
          <p:cNvPr id="19459" name="Rectangle 3"/>
          <p:cNvSpPr>
            <a:spLocks noGrp="1" noChangeArrowheads="1"/>
          </p:cNvSpPr>
          <p:nvPr>
            <p:ph type="body" idx="1"/>
          </p:nvPr>
        </p:nvSpPr>
        <p:spPr/>
        <p:txBody>
          <a:bodyPr/>
          <a:lstStyle/>
          <a:p>
            <a:pPr marL="457200" indent="-457200"/>
            <a:r>
              <a:rPr lang="en-US" dirty="0" smtClean="0"/>
              <a:t> Ask about and listen to the patient and family’s needs</a:t>
            </a:r>
            <a:br>
              <a:rPr lang="en-US" dirty="0" smtClean="0"/>
            </a:br>
            <a:r>
              <a:rPr lang="en-US" dirty="0" smtClean="0"/>
              <a:t>and concerns:</a:t>
            </a:r>
          </a:p>
          <a:p>
            <a:pPr lvl="1"/>
            <a:r>
              <a:rPr lang="en-US" dirty="0" smtClean="0"/>
              <a:t>Use open-ended questions</a:t>
            </a:r>
          </a:p>
          <a:p>
            <a:pPr lvl="1"/>
            <a:r>
              <a:rPr lang="en-US" dirty="0" smtClean="0"/>
              <a:t>Try to see the experience through their eyes</a:t>
            </a:r>
          </a:p>
          <a:p>
            <a:pPr lvl="1"/>
            <a:r>
              <a:rPr lang="en-US" dirty="0" smtClean="0"/>
              <a:t>Listen to, respect, and act on what the patient</a:t>
            </a:r>
            <a:br>
              <a:rPr lang="en-US" dirty="0" smtClean="0"/>
            </a:br>
            <a:r>
              <a:rPr lang="en-US" dirty="0" smtClean="0"/>
              <a:t>and family say</a:t>
            </a:r>
          </a:p>
          <a:p>
            <a:pPr lvl="1"/>
            <a:r>
              <a:rPr lang="en-US" dirty="0" smtClean="0"/>
              <a:t>Help them articulate their concerns when needed</a:t>
            </a:r>
          </a:p>
        </p:txBody>
      </p:sp>
      <p:sp>
        <p:nvSpPr>
          <p:cNvPr id="9" name="Slide Number Placeholder 8"/>
          <p:cNvSpPr>
            <a:spLocks noGrp="1"/>
          </p:cNvSpPr>
          <p:nvPr>
            <p:ph type="sldNum" sz="quarter" idx="12"/>
          </p:nvPr>
        </p:nvSpPr>
        <p:spPr/>
        <p:txBody>
          <a:bodyPr/>
          <a:lstStyle/>
          <a:p>
            <a:fld id="{63611735-472E-45BE-B5C5-600BD582DC47}" type="slidenum">
              <a:rPr lang="en-US" smtClean="0"/>
              <a:pPr/>
              <a:t>16</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Autofit/>
          </a:bodyPr>
          <a:lstStyle/>
          <a:p>
            <a:r>
              <a:rPr lang="en-US" dirty="0" smtClean="0"/>
              <a:t>What you will need to do throughout the hospital stay? (continued 2)</a:t>
            </a:r>
          </a:p>
        </p:txBody>
      </p:sp>
      <p:sp>
        <p:nvSpPr>
          <p:cNvPr id="22531" name="Rectangle 3"/>
          <p:cNvSpPr>
            <a:spLocks noGrp="1" noChangeArrowheads="1"/>
          </p:cNvSpPr>
          <p:nvPr>
            <p:ph type="body" idx="1"/>
          </p:nvPr>
        </p:nvSpPr>
        <p:spPr/>
        <p:txBody>
          <a:bodyPr/>
          <a:lstStyle/>
          <a:p>
            <a:pPr marL="457200" indent="-457200"/>
            <a:r>
              <a:rPr lang="en-US" dirty="0" smtClean="0"/>
              <a:t>Help the patient and family understand the diagnosis, condition, and next steps:</a:t>
            </a:r>
          </a:p>
          <a:p>
            <a:pPr lvl="1"/>
            <a:r>
              <a:rPr lang="en-US" dirty="0" smtClean="0"/>
              <a:t>Give timely and complete information</a:t>
            </a:r>
          </a:p>
          <a:p>
            <a:pPr lvl="1"/>
            <a:r>
              <a:rPr lang="en-US" dirty="0"/>
              <a:t>T</a:t>
            </a:r>
            <a:r>
              <a:rPr lang="en-US" dirty="0" smtClean="0"/>
              <a:t>ake every opportunity to educate the patient and family</a:t>
            </a:r>
          </a:p>
          <a:p>
            <a:pPr lvl="1"/>
            <a:r>
              <a:rPr lang="en-US" dirty="0" smtClean="0"/>
              <a:t>Use teach </a:t>
            </a:r>
            <a:r>
              <a:rPr lang="en-US" dirty="0"/>
              <a:t>b</a:t>
            </a:r>
            <a:r>
              <a:rPr lang="en-US" dirty="0" smtClean="0"/>
              <a:t>ack to make sure you explained clearly</a:t>
            </a:r>
          </a:p>
          <a:p>
            <a:pPr lvl="1"/>
            <a:r>
              <a:rPr lang="en-US" dirty="0" smtClean="0"/>
              <a:t>Find out how much information they want to know</a:t>
            </a:r>
          </a:p>
          <a:p>
            <a:pPr lvl="1"/>
            <a:r>
              <a:rPr lang="en-US" dirty="0" smtClean="0"/>
              <a:t>Speak slowly</a:t>
            </a:r>
          </a:p>
          <a:p>
            <a:pPr lvl="1"/>
            <a:r>
              <a:rPr lang="en-US" dirty="0" smtClean="0"/>
              <a:t>Use plain language</a:t>
            </a:r>
          </a:p>
          <a:p>
            <a:pPr lvl="1"/>
            <a:r>
              <a:rPr lang="en-US" dirty="0" smtClean="0"/>
              <a:t>Invite them to take notes</a:t>
            </a:r>
          </a:p>
          <a:p>
            <a:pPr lvl="1"/>
            <a:r>
              <a:rPr lang="en-US" dirty="0" smtClean="0"/>
              <a:t>Find someone who can answer a question if you cannot</a:t>
            </a:r>
          </a:p>
        </p:txBody>
      </p:sp>
      <p:sp>
        <p:nvSpPr>
          <p:cNvPr id="9" name="Slide Number Placeholder 8"/>
          <p:cNvSpPr>
            <a:spLocks noGrp="1"/>
          </p:cNvSpPr>
          <p:nvPr>
            <p:ph type="sldNum" sz="quarter" idx="12"/>
          </p:nvPr>
        </p:nvSpPr>
        <p:spPr/>
        <p:txBody>
          <a:bodyPr/>
          <a:lstStyle/>
          <a:p>
            <a:fld id="{63611735-472E-45BE-B5C5-600BD582DC47}" type="slidenum">
              <a:rPr lang="en-US" smtClean="0"/>
              <a:pPr/>
              <a:t>17</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teach </a:t>
            </a:r>
            <a:r>
              <a:rPr lang="en-US" dirty="0"/>
              <a:t>b</a:t>
            </a:r>
            <a:r>
              <a:rPr lang="en-US" dirty="0" smtClean="0"/>
              <a:t>ack?</a:t>
            </a:r>
            <a:endParaRPr lang="en-US" dirty="0"/>
          </a:p>
        </p:txBody>
      </p:sp>
      <p:sp>
        <p:nvSpPr>
          <p:cNvPr id="3" name="Content Placeholder 2"/>
          <p:cNvSpPr>
            <a:spLocks noGrp="1"/>
          </p:cNvSpPr>
          <p:nvPr>
            <p:ph idx="1"/>
          </p:nvPr>
        </p:nvSpPr>
        <p:spPr/>
        <p:txBody>
          <a:bodyPr>
            <a:normAutofit/>
          </a:bodyPr>
          <a:lstStyle/>
          <a:p>
            <a:r>
              <a:rPr lang="en-US" dirty="0" smtClean="0"/>
              <a:t>An opportunity to assess how well clinicians explained a concept, and, if necessary, re-teach the information</a:t>
            </a:r>
          </a:p>
          <a:p>
            <a:r>
              <a:rPr lang="en-US" dirty="0" smtClean="0"/>
              <a:t>Ask the patient and family to repeat back </a:t>
            </a:r>
            <a:r>
              <a:rPr lang="en-US" b="1" dirty="0" smtClean="0"/>
              <a:t>in their own words</a:t>
            </a:r>
            <a:r>
              <a:rPr lang="en-US" dirty="0" smtClean="0"/>
              <a:t> what they need to know or do to be sure </a:t>
            </a:r>
            <a:r>
              <a:rPr lang="en-US" b="1" dirty="0" smtClean="0"/>
              <a:t>you explained things well</a:t>
            </a:r>
          </a:p>
          <a:p>
            <a:r>
              <a:rPr lang="en-US" dirty="0" smtClean="0"/>
              <a:t>Tips for </a:t>
            </a:r>
            <a:r>
              <a:rPr lang="en-US" dirty="0"/>
              <a:t>t</a:t>
            </a:r>
            <a:r>
              <a:rPr lang="en-US" dirty="0" smtClean="0"/>
              <a:t>each </a:t>
            </a:r>
            <a:r>
              <a:rPr lang="en-US" dirty="0"/>
              <a:t>b</a:t>
            </a:r>
            <a:r>
              <a:rPr lang="en-US" dirty="0" smtClean="0"/>
              <a:t>ack:</a:t>
            </a:r>
          </a:p>
          <a:p>
            <a:pPr lvl="1"/>
            <a:r>
              <a:rPr lang="en-US" sz="2100" dirty="0" smtClean="0"/>
              <a:t>Start slowly</a:t>
            </a:r>
          </a:p>
          <a:p>
            <a:pPr lvl="1"/>
            <a:r>
              <a:rPr lang="en-US" sz="2100" dirty="0" smtClean="0"/>
              <a:t>Do </a:t>
            </a:r>
            <a:r>
              <a:rPr lang="en-US" sz="2100" dirty="0" smtClean="0">
                <a:solidFill>
                  <a:schemeClr val="tx1"/>
                </a:solidFill>
              </a:rPr>
              <a:t>not</a:t>
            </a:r>
            <a:r>
              <a:rPr lang="en-US" sz="2100" dirty="0" smtClean="0"/>
              <a:t> ask yes or no questions </a:t>
            </a:r>
          </a:p>
          <a:p>
            <a:pPr lvl="1"/>
            <a:r>
              <a:rPr lang="en-US" sz="2100" dirty="0" smtClean="0"/>
              <a:t>Chunk information when explaining more than one concept and use teach </a:t>
            </a:r>
            <a:r>
              <a:rPr lang="en-US" sz="2100" dirty="0"/>
              <a:t>b</a:t>
            </a:r>
            <a:r>
              <a:rPr lang="en-US" sz="2100" dirty="0" smtClean="0"/>
              <a:t>ack after each concept</a:t>
            </a:r>
          </a:p>
        </p:txBody>
      </p:sp>
      <p:sp>
        <p:nvSpPr>
          <p:cNvPr id="5" name="Slide Number Placeholder 4"/>
          <p:cNvSpPr>
            <a:spLocks noGrp="1"/>
          </p:cNvSpPr>
          <p:nvPr>
            <p:ph type="sldNum" sz="quarter" idx="12"/>
          </p:nvPr>
        </p:nvSpPr>
        <p:spPr/>
        <p:txBody>
          <a:bodyPr/>
          <a:lstStyle/>
          <a:p>
            <a:fld id="{63611735-472E-45BE-B5C5-600BD582DC47}" type="slidenum">
              <a:rPr lang="en-US" smtClean="0"/>
              <a:pPr/>
              <a:t>18</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r>
              <a:rPr lang="en-US" dirty="0" smtClean="0"/>
              <a:t>How do these tools benefit you?</a:t>
            </a:r>
          </a:p>
        </p:txBody>
      </p:sp>
      <p:sp>
        <p:nvSpPr>
          <p:cNvPr id="24578" name="Rectangle 3"/>
          <p:cNvSpPr>
            <a:spLocks noGrp="1" noChangeArrowheads="1"/>
          </p:cNvSpPr>
          <p:nvPr>
            <p:ph type="body" idx="1"/>
          </p:nvPr>
        </p:nvSpPr>
        <p:spPr/>
        <p:txBody>
          <a:bodyPr/>
          <a:lstStyle/>
          <a:p>
            <a:r>
              <a:rPr lang="en-US" dirty="0" smtClean="0"/>
              <a:t>Help make sure your patients have better outcomes</a:t>
            </a:r>
          </a:p>
          <a:p>
            <a:r>
              <a:rPr lang="en-US" dirty="0" smtClean="0"/>
              <a:t>Help improve quality and safety by making sure patients and families share important information</a:t>
            </a:r>
          </a:p>
          <a:p>
            <a:r>
              <a:rPr lang="en-US" dirty="0" smtClean="0"/>
              <a:t>Ensure the patient and family have a better transition from the hospital</a:t>
            </a:r>
          </a:p>
        </p:txBody>
      </p:sp>
      <p:sp>
        <p:nvSpPr>
          <p:cNvPr id="9" name="Slide Number Placeholder 8"/>
          <p:cNvSpPr>
            <a:spLocks noGrp="1"/>
          </p:cNvSpPr>
          <p:nvPr>
            <p:ph type="sldNum" sz="quarter" idx="12"/>
          </p:nvPr>
        </p:nvSpPr>
        <p:spPr/>
        <p:txBody>
          <a:bodyPr/>
          <a:lstStyle/>
          <a:p>
            <a:fld id="{63611735-472E-45BE-B5C5-600BD582DC47}" type="slidenum">
              <a:rPr lang="en-US" smtClean="0"/>
              <a:pPr/>
              <a:t>19</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Today’s session</a:t>
            </a:r>
          </a:p>
        </p:txBody>
      </p:sp>
      <p:sp>
        <p:nvSpPr>
          <p:cNvPr id="6147" name="Content Placeholder 2"/>
          <p:cNvSpPr>
            <a:spLocks noGrp="1"/>
          </p:cNvSpPr>
          <p:nvPr>
            <p:ph idx="1"/>
          </p:nvPr>
        </p:nvSpPr>
        <p:spPr/>
        <p:txBody>
          <a:bodyPr/>
          <a:lstStyle/>
          <a:p>
            <a:r>
              <a:rPr lang="en-US" dirty="0" smtClean="0"/>
              <a:t>What is patient and family engagement?</a:t>
            </a:r>
          </a:p>
          <a:p>
            <a:r>
              <a:rPr lang="en-US" dirty="0" smtClean="0"/>
              <a:t>What is the patient and family experience in our hospital?</a:t>
            </a:r>
          </a:p>
          <a:p>
            <a:r>
              <a:rPr lang="en-US" dirty="0" smtClean="0"/>
              <a:t>Communicating to Improve Quality strategy and tools</a:t>
            </a:r>
          </a:p>
          <a:p>
            <a:pPr lvl="1"/>
            <a:r>
              <a:rPr lang="en-US" dirty="0" smtClean="0"/>
              <a:t>What are we asking patients and families to do?</a:t>
            </a:r>
          </a:p>
          <a:p>
            <a:pPr lvl="1"/>
            <a:r>
              <a:rPr lang="en-US" dirty="0" smtClean="0"/>
              <a:t>What are we asking you to do? </a:t>
            </a:r>
          </a:p>
          <a:p>
            <a:r>
              <a:rPr lang="en-US" dirty="0" smtClean="0"/>
              <a:t>Practice exercises</a:t>
            </a:r>
          </a:p>
        </p:txBody>
      </p:sp>
      <p:sp>
        <p:nvSpPr>
          <p:cNvPr id="9" name="Slide Number Placeholder 8"/>
          <p:cNvSpPr>
            <a:spLocks noGrp="1"/>
          </p:cNvSpPr>
          <p:nvPr>
            <p:ph type="sldNum" sz="quarter" idx="12"/>
          </p:nvPr>
        </p:nvSpPr>
        <p:spPr/>
        <p:txBody>
          <a:bodyPr/>
          <a:lstStyle/>
          <a:p>
            <a:fld id="{63611735-472E-45BE-B5C5-600BD582DC47}" type="slidenum">
              <a:rPr lang="en-US" smtClean="0"/>
              <a:pPr/>
              <a:t>2</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Practice exercises</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20</a:t>
            </a:fld>
            <a:endParaRPr lang="en-US" dirty="0"/>
          </a:p>
        </p:txBody>
      </p:sp>
      <p:sp>
        <p:nvSpPr>
          <p:cNvPr id="8" name="Footer Placeholder 7"/>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dirty="0" smtClean="0"/>
              <a:t>Vignette 1</a:t>
            </a:r>
          </a:p>
        </p:txBody>
      </p:sp>
      <p:sp>
        <p:nvSpPr>
          <p:cNvPr id="26627" name="Rectangle 3"/>
          <p:cNvSpPr>
            <a:spLocks noGrp="1" noChangeArrowheads="1"/>
          </p:cNvSpPr>
          <p:nvPr>
            <p:ph type="body" idx="1"/>
          </p:nvPr>
        </p:nvSpPr>
        <p:spPr>
          <a:xfrm>
            <a:off x="457200" y="960437"/>
            <a:ext cx="8229600" cy="4754563"/>
          </a:xfrm>
        </p:spPr>
        <p:txBody>
          <a:bodyPr>
            <a:normAutofit lnSpcReduction="10000"/>
          </a:bodyPr>
          <a:lstStyle/>
          <a:p>
            <a:pPr>
              <a:spcBef>
                <a:spcPts val="1800"/>
              </a:spcBef>
            </a:pPr>
            <a:r>
              <a:rPr lang="en-US" dirty="0" smtClean="0"/>
              <a:t>Jack has just been wheeled into his room in the med-</a:t>
            </a:r>
            <a:r>
              <a:rPr lang="en-US" dirty="0" err="1" smtClean="0"/>
              <a:t>surg</a:t>
            </a:r>
            <a:r>
              <a:rPr lang="en-US" dirty="0" smtClean="0"/>
              <a:t> unit after having a TURP (transurethral resection of the prostate. He is very happy about finally getting through the surgery and being on this unit, but he is still in pain and uncomfortable and wants to see his wife Emily as soon as possible. </a:t>
            </a:r>
          </a:p>
          <a:p>
            <a:pPr>
              <a:spcBef>
                <a:spcPts val="1800"/>
              </a:spcBef>
            </a:pPr>
            <a:r>
              <a:rPr lang="en-US" dirty="0" smtClean="0"/>
              <a:t>The first person who comes into his room is his bedside nurse, Angela. In this exercise, Angela comes in to do her initial nursing assessment, but Jack interrupts to ask her who she is and what can she do about his pain and discomfort. He also wants to know when his wife can visit him. He is clearly a bit nervous.</a:t>
            </a:r>
          </a:p>
        </p:txBody>
      </p:sp>
      <p:sp>
        <p:nvSpPr>
          <p:cNvPr id="9" name="Slide Number Placeholder 8"/>
          <p:cNvSpPr>
            <a:spLocks noGrp="1"/>
          </p:cNvSpPr>
          <p:nvPr>
            <p:ph type="sldNum" sz="quarter" idx="12"/>
          </p:nvPr>
        </p:nvSpPr>
        <p:spPr/>
        <p:txBody>
          <a:bodyPr/>
          <a:lstStyle/>
          <a:p>
            <a:fld id="{63611735-472E-45BE-B5C5-600BD582DC47}" type="slidenum">
              <a:rPr lang="en-US" smtClean="0"/>
              <a:pPr/>
              <a:t>21</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dirty="0" smtClean="0"/>
              <a:t>Vignette 1 (continued)</a:t>
            </a:r>
          </a:p>
        </p:txBody>
      </p:sp>
      <p:sp>
        <p:nvSpPr>
          <p:cNvPr id="27651" name="Rectangle 3"/>
          <p:cNvSpPr>
            <a:spLocks noGrp="1" noChangeArrowheads="1"/>
          </p:cNvSpPr>
          <p:nvPr>
            <p:ph type="body" idx="1"/>
          </p:nvPr>
        </p:nvSpPr>
        <p:spPr/>
        <p:txBody>
          <a:bodyPr/>
          <a:lstStyle/>
          <a:p>
            <a:r>
              <a:rPr lang="en-US" dirty="0" smtClean="0"/>
              <a:t>Debrief Angela and Jack: </a:t>
            </a:r>
          </a:p>
          <a:p>
            <a:pPr lvl="1"/>
            <a:r>
              <a:rPr lang="en-US" dirty="0" smtClean="0"/>
              <a:t>What did Angela and Jack say to each other?</a:t>
            </a:r>
          </a:p>
          <a:p>
            <a:pPr lvl="1"/>
            <a:r>
              <a:rPr lang="en-US" dirty="0" smtClean="0"/>
              <a:t>How did you each feel during this interaction?</a:t>
            </a:r>
          </a:p>
          <a:p>
            <a:pPr lvl="1"/>
            <a:r>
              <a:rPr lang="en-US" dirty="0" smtClean="0"/>
              <a:t>What went really well?</a:t>
            </a:r>
          </a:p>
          <a:p>
            <a:pPr lvl="1"/>
            <a:r>
              <a:rPr lang="en-US" dirty="0" smtClean="0"/>
              <a:t>What could have been done differently?</a:t>
            </a:r>
          </a:p>
          <a:p>
            <a:pPr lvl="1"/>
            <a:r>
              <a:rPr lang="en-US" dirty="0" smtClean="0"/>
              <a:t>Anything else?</a:t>
            </a:r>
          </a:p>
        </p:txBody>
      </p:sp>
      <p:sp>
        <p:nvSpPr>
          <p:cNvPr id="9" name="Slide Number Placeholder 8"/>
          <p:cNvSpPr>
            <a:spLocks noGrp="1"/>
          </p:cNvSpPr>
          <p:nvPr>
            <p:ph type="sldNum" sz="quarter" idx="12"/>
          </p:nvPr>
        </p:nvSpPr>
        <p:spPr/>
        <p:txBody>
          <a:bodyPr/>
          <a:lstStyle/>
          <a:p>
            <a:fld id="{63611735-472E-45BE-B5C5-600BD582DC47}" type="slidenum">
              <a:rPr lang="en-US" smtClean="0"/>
              <a:pPr/>
              <a:t>22</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dirty="0" smtClean="0"/>
              <a:t>Tips for effective engagement</a:t>
            </a:r>
          </a:p>
        </p:txBody>
      </p:sp>
      <p:sp>
        <p:nvSpPr>
          <p:cNvPr id="28675" name="Rectangle 3"/>
          <p:cNvSpPr>
            <a:spLocks noGrp="1" noChangeArrowheads="1"/>
          </p:cNvSpPr>
          <p:nvPr>
            <p:ph type="body" idx="1"/>
          </p:nvPr>
        </p:nvSpPr>
        <p:spPr/>
        <p:txBody>
          <a:bodyPr/>
          <a:lstStyle/>
          <a:p>
            <a:r>
              <a:rPr lang="en-US" dirty="0" smtClean="0"/>
              <a:t>Speak slowly</a:t>
            </a:r>
          </a:p>
          <a:p>
            <a:r>
              <a:rPr lang="en-US" dirty="0" smtClean="0"/>
              <a:t>Use plain language</a:t>
            </a:r>
          </a:p>
          <a:p>
            <a:r>
              <a:rPr lang="en-US" dirty="0" smtClean="0"/>
              <a:t>Reassure the patient and family by giving information</a:t>
            </a:r>
          </a:p>
          <a:p>
            <a:r>
              <a:rPr lang="en-US" dirty="0" smtClean="0"/>
              <a:t>Thank the patient and family for calling attention to any issue they raise and do not act annoyed</a:t>
            </a:r>
          </a:p>
          <a:p>
            <a:r>
              <a:rPr lang="en-US" dirty="0" smtClean="0"/>
              <a:t>Invite them to continue asking questions</a:t>
            </a:r>
          </a:p>
          <a:p>
            <a:r>
              <a:rPr lang="en-US" dirty="0" smtClean="0"/>
              <a:t>Remember that nonverbal communication says just as much as verbal communication</a:t>
            </a:r>
          </a:p>
        </p:txBody>
      </p:sp>
      <p:sp>
        <p:nvSpPr>
          <p:cNvPr id="9" name="Slide Number Placeholder 8"/>
          <p:cNvSpPr>
            <a:spLocks noGrp="1"/>
          </p:cNvSpPr>
          <p:nvPr>
            <p:ph type="sldNum" sz="quarter" idx="12"/>
          </p:nvPr>
        </p:nvSpPr>
        <p:spPr/>
        <p:txBody>
          <a:bodyPr/>
          <a:lstStyle/>
          <a:p>
            <a:fld id="{63611735-472E-45BE-B5C5-600BD582DC47}" type="slidenum">
              <a:rPr lang="en-US" smtClean="0"/>
              <a:pPr/>
              <a:t>23</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dirty="0" smtClean="0"/>
              <a:t>Vignette 2</a:t>
            </a:r>
          </a:p>
        </p:txBody>
      </p:sp>
      <p:sp>
        <p:nvSpPr>
          <p:cNvPr id="26627" name="Rectangle 3"/>
          <p:cNvSpPr>
            <a:spLocks noGrp="1" noChangeArrowheads="1"/>
          </p:cNvSpPr>
          <p:nvPr>
            <p:ph type="body" idx="1"/>
          </p:nvPr>
        </p:nvSpPr>
        <p:spPr>
          <a:xfrm>
            <a:off x="457200" y="960437"/>
            <a:ext cx="8229600" cy="4678363"/>
          </a:xfrm>
        </p:spPr>
        <p:txBody>
          <a:bodyPr/>
          <a:lstStyle/>
          <a:p>
            <a:pPr>
              <a:spcBef>
                <a:spcPts val="1800"/>
              </a:spcBef>
            </a:pPr>
            <a:r>
              <a:rPr lang="en-US" dirty="0" smtClean="0"/>
              <a:t>The attending </a:t>
            </a:r>
            <a:r>
              <a:rPr lang="en-US" dirty="0"/>
              <a:t>p</a:t>
            </a:r>
            <a:r>
              <a:rPr lang="en-US" dirty="0" smtClean="0"/>
              <a:t>hysician, John Gladstone, after hearing from Angela about Jack’s pain and discomfort, has just told Jack that he is putting him on a stronger dose of a different pain medication. </a:t>
            </a:r>
          </a:p>
          <a:p>
            <a:pPr>
              <a:spcBef>
                <a:spcPts val="1800"/>
              </a:spcBef>
            </a:pPr>
            <a:r>
              <a:rPr lang="en-US" dirty="0" smtClean="0"/>
              <a:t>Jack expresses worry because he had bad side effects from a similar medicine in the past. Emily, Jack’s wife, who is there at the time, reinforces that experience.</a:t>
            </a:r>
          </a:p>
        </p:txBody>
      </p:sp>
      <p:sp>
        <p:nvSpPr>
          <p:cNvPr id="9" name="Slide Number Placeholder 8"/>
          <p:cNvSpPr>
            <a:spLocks noGrp="1"/>
          </p:cNvSpPr>
          <p:nvPr>
            <p:ph type="sldNum" sz="quarter" idx="12"/>
          </p:nvPr>
        </p:nvSpPr>
        <p:spPr/>
        <p:txBody>
          <a:bodyPr/>
          <a:lstStyle/>
          <a:p>
            <a:fld id="{63611735-472E-45BE-B5C5-600BD582DC47}" type="slidenum">
              <a:rPr lang="en-US" smtClean="0"/>
              <a:pPr/>
              <a:t>24</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smtClean="0"/>
              <a:t>Vignette 2 (continued)</a:t>
            </a:r>
          </a:p>
        </p:txBody>
      </p:sp>
      <p:sp>
        <p:nvSpPr>
          <p:cNvPr id="30723" name="Rectangle 3"/>
          <p:cNvSpPr>
            <a:spLocks noGrp="1" noChangeArrowheads="1"/>
          </p:cNvSpPr>
          <p:nvPr>
            <p:ph type="body" idx="1"/>
          </p:nvPr>
        </p:nvSpPr>
        <p:spPr/>
        <p:txBody>
          <a:bodyPr/>
          <a:lstStyle/>
          <a:p>
            <a:r>
              <a:rPr lang="en-US" dirty="0" smtClean="0"/>
              <a:t>Debrief:</a:t>
            </a:r>
          </a:p>
          <a:p>
            <a:pPr lvl="1"/>
            <a:r>
              <a:rPr lang="en-US" dirty="0" smtClean="0"/>
              <a:t>What was said during the interaction?</a:t>
            </a:r>
          </a:p>
          <a:p>
            <a:pPr lvl="1"/>
            <a:r>
              <a:rPr lang="en-US" dirty="0" smtClean="0"/>
              <a:t>How did each of you feel during this interaction?</a:t>
            </a:r>
          </a:p>
          <a:p>
            <a:pPr lvl="1"/>
            <a:r>
              <a:rPr lang="en-US" dirty="0" smtClean="0"/>
              <a:t>What went really well?</a:t>
            </a:r>
          </a:p>
          <a:p>
            <a:pPr lvl="1"/>
            <a:r>
              <a:rPr lang="en-US" dirty="0" smtClean="0"/>
              <a:t>Did you use any of the tips? If so, which ones and how did they work?</a:t>
            </a:r>
          </a:p>
          <a:p>
            <a:pPr lvl="1"/>
            <a:r>
              <a:rPr lang="en-US" dirty="0" smtClean="0"/>
              <a:t>What could have been done differently?</a:t>
            </a:r>
          </a:p>
          <a:p>
            <a:pPr lvl="1"/>
            <a:r>
              <a:rPr lang="en-US" dirty="0" smtClean="0"/>
              <a:t>What’s your biggest take home from these exercises?</a:t>
            </a:r>
          </a:p>
        </p:txBody>
      </p:sp>
      <p:sp>
        <p:nvSpPr>
          <p:cNvPr id="9" name="Slide Number Placeholder 8"/>
          <p:cNvSpPr>
            <a:spLocks noGrp="1"/>
          </p:cNvSpPr>
          <p:nvPr>
            <p:ph type="sldNum" sz="quarter" idx="12"/>
          </p:nvPr>
        </p:nvSpPr>
        <p:spPr/>
        <p:txBody>
          <a:bodyPr/>
          <a:lstStyle/>
          <a:p>
            <a:fld id="{63611735-472E-45BE-B5C5-600BD582DC47}" type="slidenum">
              <a:rPr lang="en-US" smtClean="0"/>
              <a:pPr/>
              <a:t>25</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smtClean="0"/>
              <a:t>Final thoughts</a:t>
            </a:r>
          </a:p>
        </p:txBody>
      </p:sp>
      <p:sp>
        <p:nvSpPr>
          <p:cNvPr id="31747" name="Rectangle 3"/>
          <p:cNvSpPr>
            <a:spLocks noGrp="1" noChangeArrowheads="1"/>
          </p:cNvSpPr>
          <p:nvPr>
            <p:ph type="body" idx="1"/>
          </p:nvPr>
        </p:nvSpPr>
        <p:spPr/>
        <p:txBody>
          <a:bodyPr/>
          <a:lstStyle/>
          <a:p>
            <a:r>
              <a:rPr lang="en-US" dirty="0" smtClean="0"/>
              <a:t>Our hospital is committed to patient and family engagement – everyone plays a critical part</a:t>
            </a:r>
          </a:p>
          <a:p>
            <a:r>
              <a:rPr lang="en-US" dirty="0" smtClean="0"/>
              <a:t>Patients and families won’t engage if they believe that you don’t want them to—it is simply too risky for them </a:t>
            </a:r>
          </a:p>
          <a:p>
            <a:r>
              <a:rPr lang="en-US" dirty="0" smtClean="0"/>
              <a:t>Your job is to make it safe for them to be here, not just as patients but as partners in their care</a:t>
            </a:r>
          </a:p>
        </p:txBody>
      </p:sp>
      <p:sp>
        <p:nvSpPr>
          <p:cNvPr id="9" name="Slide Number Placeholder 8"/>
          <p:cNvSpPr>
            <a:spLocks noGrp="1"/>
          </p:cNvSpPr>
          <p:nvPr>
            <p:ph type="sldNum" sz="quarter" idx="12"/>
          </p:nvPr>
        </p:nvSpPr>
        <p:spPr/>
        <p:txBody>
          <a:bodyPr/>
          <a:lstStyle/>
          <a:p>
            <a:fld id="{63611735-472E-45BE-B5C5-600BD582DC47}" type="slidenum">
              <a:rPr lang="en-US" smtClean="0"/>
              <a:pPr/>
              <a:t>26</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dirty="0" smtClean="0"/>
              <a:t>Thank you!</a:t>
            </a:r>
          </a:p>
        </p:txBody>
      </p:sp>
      <p:sp>
        <p:nvSpPr>
          <p:cNvPr id="30723" name="Content Placeholder 2"/>
          <p:cNvSpPr>
            <a:spLocks noGrp="1"/>
          </p:cNvSpPr>
          <p:nvPr>
            <p:ph idx="1"/>
          </p:nvPr>
        </p:nvSpPr>
        <p:spPr/>
        <p:txBody>
          <a:bodyPr/>
          <a:lstStyle/>
          <a:p>
            <a:r>
              <a:rPr lang="en-US" dirty="0" smtClean="0"/>
              <a:t>For questions or more information</a:t>
            </a:r>
          </a:p>
          <a:p>
            <a:pPr lvl="1"/>
            <a:r>
              <a:rPr lang="en-US" dirty="0" smtClean="0"/>
              <a:t>[</a:t>
            </a:r>
            <a:r>
              <a:rPr lang="en-US" dirty="0" smtClean="0">
                <a:solidFill>
                  <a:srgbClr val="FF0000"/>
                </a:solidFill>
              </a:rPr>
              <a:t>Insert name, phone number, and email</a:t>
            </a:r>
            <a:r>
              <a:rPr lang="en-US" dirty="0" smtClean="0"/>
              <a:t>]</a:t>
            </a:r>
          </a:p>
        </p:txBody>
      </p:sp>
      <p:sp>
        <p:nvSpPr>
          <p:cNvPr id="9" name="Slide Number Placeholder 8"/>
          <p:cNvSpPr>
            <a:spLocks noGrp="1"/>
          </p:cNvSpPr>
          <p:nvPr>
            <p:ph type="sldNum" sz="quarter" idx="12"/>
          </p:nvPr>
        </p:nvSpPr>
        <p:spPr/>
        <p:txBody>
          <a:bodyPr/>
          <a:lstStyle/>
          <a:p>
            <a:fld id="{63611735-472E-45BE-B5C5-600BD582DC47}" type="slidenum">
              <a:rPr lang="en-US" smtClean="0"/>
              <a:pPr/>
              <a:t>27</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What is patient</a:t>
            </a:r>
            <a:br>
              <a:rPr lang="en-US" dirty="0" smtClean="0"/>
            </a:br>
            <a:r>
              <a:rPr lang="en-US" dirty="0" smtClean="0"/>
              <a:t>and family engagement?</a:t>
            </a:r>
            <a:endParaRPr lang="en-US" dirty="0"/>
          </a:p>
        </p:txBody>
      </p:sp>
      <p:sp>
        <p:nvSpPr>
          <p:cNvPr id="10" name="Slide Number Placeholder 9"/>
          <p:cNvSpPr>
            <a:spLocks noGrp="1"/>
          </p:cNvSpPr>
          <p:nvPr>
            <p:ph type="sldNum" sz="quarter" idx="12"/>
          </p:nvPr>
        </p:nvSpPr>
        <p:spPr/>
        <p:txBody>
          <a:bodyPr/>
          <a:lstStyle/>
          <a:p>
            <a:fld id="{63611735-472E-45BE-B5C5-600BD582DC47}" type="slidenum">
              <a:rPr lang="en-US" smtClean="0"/>
              <a:pPr/>
              <a:t>3</a:t>
            </a:fld>
            <a:endParaRPr lang="en-US" dirty="0"/>
          </a:p>
        </p:txBody>
      </p:sp>
      <p:sp>
        <p:nvSpPr>
          <p:cNvPr id="7" name="Footer Placeholder 6"/>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What is patient and family engagement?</a:t>
            </a:r>
          </a:p>
        </p:txBody>
      </p:sp>
      <p:sp>
        <p:nvSpPr>
          <p:cNvPr id="10243" name="Content Placeholder 2"/>
          <p:cNvSpPr>
            <a:spLocks noGrp="1"/>
          </p:cNvSpPr>
          <p:nvPr>
            <p:ph idx="1"/>
          </p:nvPr>
        </p:nvSpPr>
        <p:spPr/>
        <p:txBody>
          <a:bodyPr/>
          <a:lstStyle/>
          <a:p>
            <a:pPr>
              <a:buNone/>
            </a:pPr>
            <a:r>
              <a:rPr lang="en-US" dirty="0" smtClean="0"/>
              <a:t>Patient and family engagement:</a:t>
            </a:r>
          </a:p>
          <a:p>
            <a:r>
              <a:rPr lang="en-US" dirty="0" smtClean="0"/>
              <a:t>Creates an environment where patients, families, clinicians, and hospital staff all work together as partners to improve the quality and safety of hospital care </a:t>
            </a:r>
          </a:p>
          <a:p>
            <a:r>
              <a:rPr lang="en-US" dirty="0" smtClean="0"/>
              <a:t>Involves patients and family members as:</a:t>
            </a:r>
          </a:p>
          <a:p>
            <a:pPr lvl="1"/>
            <a:r>
              <a:rPr lang="en-US" dirty="0" smtClean="0"/>
              <a:t>Members of the health care team</a:t>
            </a:r>
          </a:p>
          <a:p>
            <a:pPr lvl="1"/>
            <a:r>
              <a:rPr lang="en-US" dirty="0" smtClean="0"/>
              <a:t>Advisors working with clinicians and leaders to improve policies and procedures</a:t>
            </a:r>
          </a:p>
        </p:txBody>
      </p:sp>
      <p:sp>
        <p:nvSpPr>
          <p:cNvPr id="9" name="Slide Number Placeholder 8"/>
          <p:cNvSpPr>
            <a:spLocks noGrp="1"/>
          </p:cNvSpPr>
          <p:nvPr>
            <p:ph type="sldNum" sz="quarter" idx="12"/>
          </p:nvPr>
        </p:nvSpPr>
        <p:spPr/>
        <p:txBody>
          <a:bodyPr/>
          <a:lstStyle/>
          <a:p>
            <a:fld id="{63611735-472E-45BE-B5C5-600BD582DC47}" type="slidenum">
              <a:rPr lang="en-US" smtClean="0"/>
              <a:pPr/>
              <a:t>4</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Patient- and family-centered care</a:t>
            </a:r>
            <a:endParaRPr lang="en-US" dirty="0"/>
          </a:p>
        </p:txBody>
      </p:sp>
      <p:sp>
        <p:nvSpPr>
          <p:cNvPr id="3" name="Content Placeholder 2"/>
          <p:cNvSpPr>
            <a:spLocks noGrp="1"/>
          </p:cNvSpPr>
          <p:nvPr>
            <p:ph idx="1"/>
          </p:nvPr>
        </p:nvSpPr>
        <p:spPr/>
        <p:txBody>
          <a:bodyPr/>
          <a:lstStyle/>
          <a:p>
            <a:r>
              <a:rPr lang="en-US" dirty="0" smtClean="0"/>
              <a:t>Patient </a:t>
            </a:r>
            <a:r>
              <a:rPr lang="en-US" dirty="0"/>
              <a:t>and family engagement is an important part of providing patient- and family-centered care</a:t>
            </a:r>
          </a:p>
          <a:p>
            <a:r>
              <a:rPr lang="en-US" dirty="0" smtClean="0"/>
              <a:t>Core </a:t>
            </a:r>
            <a:r>
              <a:rPr lang="en-US" dirty="0"/>
              <a:t>concepts of patient- and family-centered care:</a:t>
            </a:r>
          </a:p>
          <a:p>
            <a:pPr lvl="1"/>
            <a:r>
              <a:rPr lang="en-US" dirty="0" smtClean="0"/>
              <a:t>Dignity </a:t>
            </a:r>
            <a:r>
              <a:rPr lang="en-US" dirty="0"/>
              <a:t>and respect</a:t>
            </a:r>
          </a:p>
          <a:p>
            <a:pPr lvl="1"/>
            <a:r>
              <a:rPr lang="en-US" dirty="0" smtClean="0"/>
              <a:t>Information </a:t>
            </a:r>
            <a:r>
              <a:rPr lang="en-US" dirty="0"/>
              <a:t>sharing</a:t>
            </a:r>
          </a:p>
          <a:p>
            <a:pPr lvl="1"/>
            <a:r>
              <a:rPr lang="en-US" dirty="0" smtClean="0"/>
              <a:t>Involvement</a:t>
            </a:r>
            <a:endParaRPr lang="en-US" dirty="0"/>
          </a:p>
          <a:p>
            <a:pPr lvl="1"/>
            <a:r>
              <a:rPr lang="en-US" dirty="0" smtClean="0"/>
              <a:t>Collaboration</a:t>
            </a:r>
            <a:endParaRPr lang="en-US" dirty="0"/>
          </a:p>
        </p:txBody>
      </p:sp>
      <p:sp>
        <p:nvSpPr>
          <p:cNvPr id="4" name="Footer Placeholder 3"/>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
        <p:nvSpPr>
          <p:cNvPr id="5" name="Slide Number Placeholder 4"/>
          <p:cNvSpPr>
            <a:spLocks noGrp="1"/>
          </p:cNvSpPr>
          <p:nvPr>
            <p:ph type="sldNum" sz="quarter" idx="12"/>
          </p:nvPr>
        </p:nvSpPr>
        <p:spPr/>
        <p:txBody>
          <a:bodyPr/>
          <a:lstStyle/>
          <a:p>
            <a:fld id="{63611735-472E-45BE-B5C5-600BD582DC47}" type="slidenum">
              <a:rPr lang="en-US" smtClean="0"/>
              <a:pPr/>
              <a:t>5</a:t>
            </a:fld>
            <a:endParaRPr lang="en-US" dirty="0"/>
          </a:p>
        </p:txBody>
      </p:sp>
    </p:spTree>
    <p:extLst>
      <p:ext uri="{BB962C8B-B14F-4D97-AF65-F5344CB8AC3E}">
        <p14:creationId xmlns:p14="http://schemas.microsoft.com/office/powerpoint/2010/main" val="19658736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patient and family engagement?</a:t>
            </a:r>
            <a:endParaRPr lang="en-US" dirty="0"/>
          </a:p>
        </p:txBody>
      </p:sp>
      <p:sp>
        <p:nvSpPr>
          <p:cNvPr id="3" name="Content Placeholder 2"/>
          <p:cNvSpPr>
            <a:spLocks noGrp="1"/>
          </p:cNvSpPr>
          <p:nvPr>
            <p:ph idx="1"/>
          </p:nvPr>
        </p:nvSpPr>
        <p:spPr/>
        <p:txBody>
          <a:bodyPr/>
          <a:lstStyle/>
          <a:p>
            <a:pPr marL="0" indent="0">
              <a:buNone/>
            </a:pPr>
            <a:r>
              <a:rPr lang="en-US" dirty="0" smtClean="0"/>
              <a:t>[</a:t>
            </a:r>
            <a:r>
              <a:rPr lang="en-US" dirty="0" smtClean="0">
                <a:solidFill>
                  <a:srgbClr val="FF0000"/>
                </a:solidFill>
              </a:rPr>
              <a:t>Adapt to hospital</a:t>
            </a:r>
            <a:r>
              <a:rPr lang="en-US" dirty="0" smtClean="0"/>
              <a:t>]</a:t>
            </a:r>
          </a:p>
          <a:p>
            <a:pPr marL="347663" indent="-347663"/>
            <a:r>
              <a:rPr lang="en-US" dirty="0" smtClean="0"/>
              <a:t>Include story from leadership about the importance of patient and family engagement and the goals for the effort</a:t>
            </a:r>
          </a:p>
          <a:p>
            <a:pPr marL="347663" indent="-347663"/>
            <a:r>
              <a:rPr lang="en-US" dirty="0" smtClean="0"/>
              <a:t>Include specific goals and data for the hospital</a:t>
            </a:r>
          </a:p>
          <a:p>
            <a:pPr marL="347663" indent="-347663"/>
            <a:r>
              <a:rPr lang="en-US" dirty="0"/>
              <a:t>R</a:t>
            </a:r>
            <a:r>
              <a:rPr lang="en-US" dirty="0" smtClean="0"/>
              <a:t>efer to or adapt the information as needed from “How Patient and Family Engagement Benefits Your Hospital,” which is included in the </a:t>
            </a:r>
            <a:r>
              <a:rPr lang="en-US" i="1" dirty="0" smtClean="0"/>
              <a:t>Guide</a:t>
            </a:r>
            <a:r>
              <a:rPr lang="en-US" dirty="0"/>
              <a:t> </a:t>
            </a:r>
            <a:r>
              <a:rPr lang="en-US" dirty="0" smtClean="0"/>
              <a:t>resources under” Information to Help You Get Started”</a:t>
            </a:r>
          </a:p>
        </p:txBody>
      </p:sp>
      <p:sp>
        <p:nvSpPr>
          <p:cNvPr id="5" name="Slide Number Placeholder 4"/>
          <p:cNvSpPr>
            <a:spLocks noGrp="1"/>
          </p:cNvSpPr>
          <p:nvPr>
            <p:ph type="sldNum" sz="quarter" idx="12"/>
          </p:nvPr>
        </p:nvSpPr>
        <p:spPr/>
        <p:txBody>
          <a:bodyPr/>
          <a:lstStyle/>
          <a:p>
            <a:fld id="{63611735-472E-45BE-B5C5-600BD582DC47}" type="slidenum">
              <a:rPr lang="en-US" smtClean="0"/>
              <a:pPr/>
              <a:t>6</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Why focus on communication?</a:t>
            </a:r>
          </a:p>
        </p:txBody>
      </p:sp>
      <p:sp>
        <p:nvSpPr>
          <p:cNvPr id="12291" name="Content Placeholder 2"/>
          <p:cNvSpPr>
            <a:spLocks noGrp="1"/>
          </p:cNvSpPr>
          <p:nvPr>
            <p:ph idx="1"/>
          </p:nvPr>
        </p:nvSpPr>
        <p:spPr/>
        <p:txBody>
          <a:bodyPr/>
          <a:lstStyle/>
          <a:p>
            <a:r>
              <a:rPr lang="en-US" dirty="0" smtClean="0"/>
              <a:t>Foundation of all interactions with patients and families</a:t>
            </a:r>
          </a:p>
          <a:p>
            <a:r>
              <a:rPr lang="en-US" dirty="0" smtClean="0"/>
              <a:t>Research shows patient-centered communication can improve:</a:t>
            </a:r>
          </a:p>
          <a:p>
            <a:pPr lvl="1"/>
            <a:r>
              <a:rPr lang="en-US" dirty="0" smtClean="0"/>
              <a:t>Patient safety</a:t>
            </a:r>
          </a:p>
          <a:p>
            <a:pPr lvl="2"/>
            <a:r>
              <a:rPr lang="en-US" dirty="0" smtClean="0"/>
              <a:t>More than 70 percent of adverse events caused by breakdowns in communication</a:t>
            </a:r>
          </a:p>
          <a:p>
            <a:pPr lvl="1"/>
            <a:r>
              <a:rPr lang="en-US" dirty="0" smtClean="0"/>
              <a:t>Patient outcomes, including emotional health, functioning, and pain control</a:t>
            </a:r>
          </a:p>
          <a:p>
            <a:pPr lvl="1"/>
            <a:r>
              <a:rPr lang="en-US" dirty="0" smtClean="0"/>
              <a:t>Patient experience</a:t>
            </a:r>
          </a:p>
          <a:p>
            <a:r>
              <a:rPr lang="en-US" dirty="0" smtClean="0"/>
              <a:t>[</a:t>
            </a:r>
            <a:r>
              <a:rPr lang="en-US" dirty="0" smtClean="0">
                <a:solidFill>
                  <a:srgbClr val="FF0000"/>
                </a:solidFill>
              </a:rPr>
              <a:t>Insert hospital goal / data related to communication</a:t>
            </a:r>
            <a:r>
              <a:rPr lang="en-US" dirty="0" smtClean="0"/>
              <a:t>]</a:t>
            </a:r>
          </a:p>
        </p:txBody>
      </p:sp>
      <p:sp>
        <p:nvSpPr>
          <p:cNvPr id="9" name="Slide Number Placeholder 8"/>
          <p:cNvSpPr>
            <a:spLocks noGrp="1"/>
          </p:cNvSpPr>
          <p:nvPr>
            <p:ph type="sldNum" sz="quarter" idx="12"/>
          </p:nvPr>
        </p:nvSpPr>
        <p:spPr/>
        <p:txBody>
          <a:bodyPr/>
          <a:lstStyle/>
          <a:p>
            <a:fld id="{63611735-472E-45BE-B5C5-600BD582DC47}" type="slidenum">
              <a:rPr lang="en-US" smtClean="0"/>
              <a:pPr/>
              <a:t>7</a:t>
            </a:fld>
            <a:endParaRPr lang="en-US" dirty="0"/>
          </a:p>
        </p:txBody>
      </p:sp>
      <p:sp>
        <p:nvSpPr>
          <p:cNvPr id="6" name="Footer Placeholder 5"/>
          <p:cNvSpPr>
            <a:spLocks noGrp="1"/>
          </p:cNvSpPr>
          <p:nvPr>
            <p:ph type="ftr" sz="quarter" idx="11"/>
          </p:nvPr>
        </p:nvSpPr>
        <p:spPr/>
        <p:txBody>
          <a:bodyPr/>
          <a:lstStyle/>
          <a:p>
            <a:r>
              <a:rPr lang="en-US" dirty="0" smtClean="0">
                <a:latin typeface="Rockwell" pitchFamily="18" charset="0"/>
              </a:rPr>
              <a:t>Strategy 2</a:t>
            </a:r>
            <a:r>
              <a:rPr lang="en-US" dirty="0" smtClean="0"/>
              <a:t>: Communicating to Improve Quality Training (Tool 6)</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cap="none" dirty="0" smtClean="0"/>
              <a:t>What is the patient and family experience at our hospital?</a:t>
            </a:r>
            <a:endParaRPr lang="en-US" cap="none" dirty="0"/>
          </a:p>
        </p:txBody>
      </p:sp>
      <p:sp>
        <p:nvSpPr>
          <p:cNvPr id="9" name="Slide Number Placeholder 8"/>
          <p:cNvSpPr>
            <a:spLocks noGrp="1"/>
          </p:cNvSpPr>
          <p:nvPr>
            <p:ph type="sldNum" sz="quarter" idx="12"/>
          </p:nvPr>
        </p:nvSpPr>
        <p:spPr/>
        <p:txBody>
          <a:bodyPr/>
          <a:lstStyle/>
          <a:p>
            <a:fld id="{63611735-472E-45BE-B5C5-600BD582DC47}" type="slidenum">
              <a:rPr lang="en-US" smtClean="0"/>
              <a:pPr/>
              <a:t>8</a:t>
            </a:fld>
            <a:endParaRPr lang="en-US" dirty="0"/>
          </a:p>
        </p:txBody>
      </p:sp>
      <p:sp>
        <p:nvSpPr>
          <p:cNvPr id="7" name="Footer Placeholder 6"/>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What is it like being a patient?</a:t>
            </a:r>
          </a:p>
        </p:txBody>
      </p:sp>
      <p:graphicFrame>
        <p:nvGraphicFramePr>
          <p:cNvPr id="13336" name="Group 24" descr="This graphic has two colums. One column describes the clinicians and hospital staff, and the other column lists what patients and families feel about the hospital environment. " title="What is it like being a patient?"/>
          <p:cNvGraphicFramePr>
            <a:graphicFrameLocks noGrp="1"/>
          </p:cNvGraphicFramePr>
          <p:nvPr>
            <p:ph idx="1"/>
            <p:extLst>
              <p:ext uri="{D42A27DB-BD31-4B8C-83A1-F6EECF244321}">
                <p14:modId xmlns:p14="http://schemas.microsoft.com/office/powerpoint/2010/main" val="473203700"/>
              </p:ext>
            </p:extLst>
          </p:nvPr>
        </p:nvGraphicFramePr>
        <p:xfrm>
          <a:off x="457200" y="838200"/>
          <a:ext cx="8229600" cy="4800600"/>
        </p:xfrm>
        <a:graphic>
          <a:graphicData uri="http://schemas.openxmlformats.org/drawingml/2006/table">
            <a:tbl>
              <a:tblPr firstRow="1"/>
              <a:tblGrid>
                <a:gridCol w="3063441"/>
                <a:gridCol w="5166159"/>
              </a:tblGrid>
              <a:tr h="3870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Corbel" pitchFamily="34" charset="0"/>
                          <a:ea typeface="ＭＳ Ｐゴシック" charset="-128"/>
                        </a:rPr>
                        <a:t>Clinicians and hospital staff</a:t>
                      </a:r>
                    </a:p>
                  </a:txBody>
                  <a:tcPr horzOverflow="overflow">
                    <a:lnL w="9525" cap="flat" cmpd="sng" algn="ctr">
                      <a:solidFill>
                        <a:srgbClr val="C4C4C4"/>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C4C4C4"/>
                      </a:solidFill>
                      <a:prstDash val="solid"/>
                      <a:round/>
                      <a:headEnd type="none" w="med" len="med"/>
                      <a:tailEnd type="none" w="med" len="med"/>
                    </a:lnT>
                    <a:lnB w="9525" cap="flat" cmpd="sng" algn="ctr">
                      <a:solidFill>
                        <a:srgbClr val="C4C4C4"/>
                      </a:solidFill>
                      <a:prstDash val="solid"/>
                      <a:round/>
                      <a:headEnd type="none" w="med" len="med"/>
                      <a:tailEnd type="none" w="med" len="med"/>
                    </a:lnB>
                    <a:lnTlToBr>
                      <a:noFill/>
                    </a:lnTlToBr>
                    <a:lnBlToTr>
                      <a:noFill/>
                    </a:lnBlToTr>
                    <a:solidFill>
                      <a:srgbClr val="1AA2A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Corbel" pitchFamily="34" charset="0"/>
                          <a:ea typeface="ＭＳ Ｐゴシック" charset="-128"/>
                        </a:rPr>
                        <a:t>Patients and family</a:t>
                      </a:r>
                    </a:p>
                  </a:txBody>
                  <a:tcPr horzOverflow="overflow">
                    <a:lnL w="12700" cap="flat" cmpd="sng" algn="ctr">
                      <a:noFill/>
                      <a:prstDash val="solid"/>
                      <a:round/>
                      <a:headEnd type="none" w="med" len="med"/>
                      <a:tailEnd type="none" w="med" len="med"/>
                    </a:lnL>
                    <a:lnR w="12700" cap="flat" cmpd="sng" algn="ctr">
                      <a:noFill/>
                      <a:prstDash val="sysDashDotDot"/>
                      <a:round/>
                      <a:headEnd type="none" w="med" len="med"/>
                      <a:tailEnd type="none" w="med" len="med"/>
                    </a:lnR>
                    <a:lnT w="9525" cap="flat" cmpd="sng" algn="ctr">
                      <a:solidFill>
                        <a:srgbClr val="C4C4C4"/>
                      </a:solidFill>
                      <a:prstDash val="solid"/>
                      <a:round/>
                      <a:headEnd type="none" w="med" len="med"/>
                      <a:tailEnd type="none" w="med" len="med"/>
                    </a:lnT>
                    <a:lnB w="9525" cap="flat" cmpd="sng" algn="ctr">
                      <a:solidFill>
                        <a:srgbClr val="C4C4C4"/>
                      </a:solidFill>
                      <a:prstDash val="solid"/>
                      <a:round/>
                      <a:headEnd type="none" w="med" len="med"/>
                      <a:tailEnd type="none" w="med" len="med"/>
                    </a:lnB>
                    <a:lnTlToBr>
                      <a:noFill/>
                    </a:lnTlToBr>
                    <a:lnBlToTr>
                      <a:noFill/>
                    </a:lnBlToTr>
                    <a:solidFill>
                      <a:srgbClr val="1AA2A6"/>
                    </a:solidFill>
                  </a:tcPr>
                </a:tc>
              </a:tr>
              <a:tr h="1259797">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Know how the hospital works and how to get things done</a:t>
                      </a: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C4C4C4"/>
                      </a:solidFill>
                      <a:prstDash val="solid"/>
                      <a:round/>
                      <a:headEnd type="none" w="med" len="med"/>
                      <a:tailEnd type="none" w="med" len="med"/>
                    </a:lnT>
                    <a:lnB w="9525" cap="flat" cmpd="sng" algn="ctr">
                      <a:solidFill>
                        <a:srgbClr val="C4C4C4"/>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strangers in this environment</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Don not understand the system or culture</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Know about their body and life situation better than hospital staff</a:t>
                      </a:r>
                    </a:p>
                  </a:txBody>
                  <a:tcPr horzOverflow="overflow">
                    <a:lnL w="12700" cap="flat" cmpd="sng" algn="ctr">
                      <a:noFill/>
                      <a:prstDash val="solid"/>
                      <a:round/>
                      <a:headEnd type="none" w="med" len="med"/>
                      <a:tailEnd type="none" w="med" len="med"/>
                    </a:lnL>
                    <a:lnR w="12700" cap="flat" cmpd="sng" algn="ctr">
                      <a:noFill/>
                      <a:prstDash val="sysDashDotDot"/>
                      <a:round/>
                      <a:headEnd type="none" w="med" len="med"/>
                      <a:tailEnd type="none" w="med" len="med"/>
                    </a:lnR>
                    <a:lnT w="9525" cap="flat" cmpd="sng" algn="ctr">
                      <a:solidFill>
                        <a:srgbClr val="C4C4C4"/>
                      </a:solidFill>
                      <a:prstDash val="solid"/>
                      <a:round/>
                      <a:headEnd type="none" w="med" len="med"/>
                      <a:tailEnd type="none" w="med" len="med"/>
                    </a:lnT>
                    <a:lnB w="9525" cap="flat" cmpd="sng" algn="ctr">
                      <a:solidFill>
                        <a:srgbClr val="C4C4C4"/>
                      </a:solidFill>
                      <a:prstDash val="solid"/>
                      <a:round/>
                      <a:headEnd type="none" w="med" len="med"/>
                      <a:tailEnd type="none" w="med" len="med"/>
                    </a:lnB>
                    <a:lnTlToBr>
                      <a:noFill/>
                    </a:lnTlToBr>
                    <a:lnBlToTr>
                      <a:noFill/>
                    </a:lnBlToTr>
                    <a:noFill/>
                  </a:tcPr>
                </a:tc>
              </a:tr>
              <a:tr h="956812">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Know who hospital staff</a:t>
                      </a:r>
                      <a:br>
                        <a:rPr kumimoji="0" lang="en-US" sz="1600" b="0" i="0" u="none" strike="noStrike" cap="none" normalizeH="0" baseline="0" dirty="0" smtClean="0">
                          <a:ln>
                            <a:noFill/>
                          </a:ln>
                          <a:solidFill>
                            <a:schemeClr val="tx1"/>
                          </a:solidFill>
                          <a:effectLst/>
                          <a:latin typeface="Corbel" pitchFamily="34" charset="0"/>
                          <a:ea typeface="ＭＳ Ｐゴシック" charset="-128"/>
                        </a:rPr>
                      </a:br>
                      <a:r>
                        <a:rPr kumimoji="0" lang="en-US" sz="1600" b="0" i="0" u="none" strike="noStrike" cap="none" normalizeH="0" baseline="0" dirty="0" smtClean="0">
                          <a:ln>
                            <a:noFill/>
                          </a:ln>
                          <a:solidFill>
                            <a:schemeClr val="tx1"/>
                          </a:solidFill>
                          <a:effectLst/>
                          <a:latin typeface="Corbel" pitchFamily="34" charset="0"/>
                          <a:ea typeface="ＭＳ Ｐゴシック" charset="-128"/>
                        </a:rPr>
                        <a:t>are and what they do</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endParaRPr kumimoji="0" lang="en-US" sz="1600" b="0" i="0" u="none" strike="noStrike" cap="none" normalizeH="0" baseline="0" dirty="0" smtClean="0">
                        <a:ln>
                          <a:noFill/>
                        </a:ln>
                        <a:solidFill>
                          <a:schemeClr val="tx1"/>
                        </a:solidFill>
                        <a:effectLst/>
                        <a:latin typeface="Corbel" pitchFamily="34" charset="0"/>
                        <a:ea typeface="ＭＳ Ｐゴシック" charset="-128"/>
                      </a:endParaRP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C4C4C4"/>
                      </a:solidFill>
                      <a:prstDash val="solid"/>
                      <a:round/>
                      <a:headEnd type="none" w="med" len="med"/>
                      <a:tailEnd type="none" w="med" len="med"/>
                    </a:lnT>
                    <a:lnB w="9525" cap="flat" cmpd="sng" algn="ctr">
                      <a:solidFill>
                        <a:srgbClr val="C4C4C4"/>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Do not know who different staff are and what they do</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May want family or friends to support them</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endParaRPr kumimoji="0" lang="en-US" sz="1600" b="0" i="0" u="none" strike="noStrike" cap="none" normalizeH="0" baseline="0" dirty="0" smtClean="0">
                        <a:ln>
                          <a:noFill/>
                        </a:ln>
                        <a:solidFill>
                          <a:schemeClr val="tx1"/>
                        </a:solidFill>
                        <a:effectLst/>
                        <a:latin typeface="Corbel" pitchFamily="34" charset="0"/>
                        <a:ea typeface="ＭＳ Ｐゴシック" charset="-128"/>
                      </a:endParaRPr>
                    </a:p>
                  </a:txBody>
                  <a:tcPr horzOverflow="overflow">
                    <a:lnL w="12700" cap="flat" cmpd="sng" algn="ctr">
                      <a:noFill/>
                      <a:prstDash val="solid"/>
                      <a:round/>
                      <a:headEnd type="none" w="med" len="med"/>
                      <a:tailEnd type="none" w="med" len="med"/>
                    </a:lnL>
                    <a:lnR w="12700" cap="flat" cmpd="sng" algn="ctr">
                      <a:noFill/>
                      <a:prstDash val="sysDashDotDot"/>
                      <a:round/>
                      <a:headEnd type="none" w="med" len="med"/>
                      <a:tailEnd type="none" w="med" len="med"/>
                    </a:lnR>
                    <a:lnT w="9525" cap="flat" cmpd="sng" algn="ctr">
                      <a:solidFill>
                        <a:srgbClr val="C4C4C4"/>
                      </a:solidFill>
                      <a:prstDash val="solid"/>
                      <a:round/>
                      <a:headEnd type="none" w="med" len="med"/>
                      <a:tailEnd type="none" w="med" len="med"/>
                    </a:lnT>
                    <a:lnB w="9525" cap="flat" cmpd="sng" algn="ctr">
                      <a:solidFill>
                        <a:srgbClr val="C4C4C4"/>
                      </a:solidFill>
                      <a:prstDash val="solid"/>
                      <a:round/>
                      <a:headEnd type="none" w="med" len="med"/>
                      <a:tailEnd type="none" w="med" len="med"/>
                    </a:lnB>
                    <a:lnTlToBr>
                      <a:noFill/>
                    </a:lnTlToBr>
                    <a:lnBlToTr>
                      <a:noFill/>
                    </a:lnBlToTr>
                    <a:noFill/>
                  </a:tcPr>
                </a:tc>
              </a:tr>
              <a:tr h="1555040">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busy and under a lot</a:t>
                      </a:r>
                      <a:br>
                        <a:rPr kumimoji="0" lang="en-US" sz="1600" b="0" i="0" u="none" strike="noStrike" cap="none" normalizeH="0" baseline="0" dirty="0" smtClean="0">
                          <a:ln>
                            <a:noFill/>
                          </a:ln>
                          <a:solidFill>
                            <a:schemeClr val="tx1"/>
                          </a:solidFill>
                          <a:effectLst/>
                          <a:latin typeface="Corbel" pitchFamily="34" charset="0"/>
                          <a:ea typeface="ＭＳ Ｐゴシック" charset="-128"/>
                        </a:rPr>
                      </a:br>
                      <a:r>
                        <a:rPr kumimoji="0" lang="en-US" sz="1600" b="0" i="0" u="none" strike="noStrike" cap="none" normalizeH="0" baseline="0" dirty="0" smtClean="0">
                          <a:ln>
                            <a:noFill/>
                          </a:ln>
                          <a:solidFill>
                            <a:schemeClr val="tx1"/>
                          </a:solidFill>
                          <a:effectLst/>
                          <a:latin typeface="Corbel" pitchFamily="34" charset="0"/>
                          <a:ea typeface="ＭＳ Ｐゴシック" charset="-128"/>
                        </a:rPr>
                        <a:t>of stress</a:t>
                      </a: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C4C4C4"/>
                      </a:solidFill>
                      <a:prstDash val="solid"/>
                      <a:round/>
                      <a:headEnd type="none" w="med" len="med"/>
                      <a:tailEnd type="none" w="med" len="med"/>
                    </a:lnT>
                    <a:lnB w="9525" cap="flat" cmpd="sng" algn="ctr">
                      <a:solidFill>
                        <a:srgbClr val="C4C4C4"/>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often in pain or uncomfortable, vulnerable, or afraid </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Are worried and want to do what they can for the patient (family members)</a:t>
                      </a:r>
                    </a:p>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Aware that hospital staff are busy and may not</a:t>
                      </a:r>
                      <a:br>
                        <a:rPr kumimoji="0" lang="en-US" sz="1600" b="0" i="0" u="none" strike="noStrike" cap="none" normalizeH="0" baseline="0" dirty="0" smtClean="0">
                          <a:ln>
                            <a:noFill/>
                          </a:ln>
                          <a:solidFill>
                            <a:schemeClr val="tx1"/>
                          </a:solidFill>
                          <a:effectLst/>
                          <a:latin typeface="Corbel" pitchFamily="34" charset="0"/>
                          <a:ea typeface="ＭＳ Ｐゴシック" charset="-128"/>
                        </a:rPr>
                      </a:br>
                      <a:r>
                        <a:rPr kumimoji="0" lang="en-US" sz="1600" b="0" i="0" u="none" strike="noStrike" cap="none" normalizeH="0" baseline="0" dirty="0" smtClean="0">
                          <a:ln>
                            <a:noFill/>
                          </a:ln>
                          <a:solidFill>
                            <a:schemeClr val="tx1"/>
                          </a:solidFill>
                          <a:effectLst/>
                          <a:latin typeface="Corbel" pitchFamily="34" charset="0"/>
                          <a:ea typeface="ＭＳ Ｐゴシック" charset="-128"/>
                        </a:rPr>
                        <a:t>want to bother you</a:t>
                      </a:r>
                    </a:p>
                  </a:txBody>
                  <a:tcPr horzOverflow="overflow">
                    <a:lnL w="12700" cap="flat" cmpd="sng" algn="ctr">
                      <a:noFill/>
                      <a:prstDash val="solid"/>
                      <a:round/>
                      <a:headEnd type="none" w="med" len="med"/>
                      <a:tailEnd type="none" w="med" len="med"/>
                    </a:lnL>
                    <a:lnR w="12700" cap="flat" cmpd="sng" algn="ctr">
                      <a:noFill/>
                      <a:prstDash val="sysDashDotDot"/>
                      <a:round/>
                      <a:headEnd type="none" w="med" len="med"/>
                      <a:tailEnd type="none" w="med" len="med"/>
                    </a:lnR>
                    <a:lnT w="9525" cap="flat" cmpd="sng" algn="ctr">
                      <a:solidFill>
                        <a:srgbClr val="C4C4C4"/>
                      </a:solidFill>
                      <a:prstDash val="solid"/>
                      <a:round/>
                      <a:headEnd type="none" w="med" len="med"/>
                      <a:tailEnd type="none" w="med" len="med"/>
                    </a:lnT>
                    <a:lnB w="9525" cap="flat" cmpd="sng" algn="ctr">
                      <a:solidFill>
                        <a:srgbClr val="C4C4C4"/>
                      </a:solidFill>
                      <a:prstDash val="solid"/>
                      <a:round/>
                      <a:headEnd type="none" w="med" len="med"/>
                      <a:tailEnd type="none" w="med" len="med"/>
                    </a:lnB>
                    <a:lnTlToBr>
                      <a:noFill/>
                    </a:lnTlToBr>
                    <a:lnBlToTr>
                      <a:noFill/>
                    </a:lnBlToTr>
                    <a:noFill/>
                  </a:tcPr>
                </a:tc>
              </a:tr>
              <a:tr h="641863">
                <a:tc>
                  <a:txBody>
                    <a:bodyPr/>
                    <a:lstStyle/>
                    <a:p>
                      <a:pPr marL="171450" marR="0" lvl="0" indent="-17145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Want to provide high-quality and safe care</a:t>
                      </a:r>
                    </a:p>
                  </a:txBody>
                  <a:tcP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C4C4C4"/>
                      </a:solidFill>
                      <a:prstDash val="solid"/>
                      <a:round/>
                      <a:headEnd type="none" w="med" len="med"/>
                      <a:tailEnd type="none" w="med" len="med"/>
                    </a:lnT>
                    <a:lnB w="9525" cap="flat" cmpd="sng" algn="ctr">
                      <a:solidFill>
                        <a:srgbClr val="C4C4C4"/>
                      </a:solidFill>
                      <a:prstDash val="solid"/>
                      <a:round/>
                      <a:headEnd type="none" w="med" len="med"/>
                      <a:tailEnd type="none" w="med" len="med"/>
                    </a:lnB>
                    <a:lnTlToBr>
                      <a:noFill/>
                    </a:lnTlToBr>
                    <a:lnBlToTr>
                      <a:noFill/>
                    </a:lnBlToTr>
                    <a:noFill/>
                  </a:tcPr>
                </a:tc>
                <a:tc>
                  <a:txBody>
                    <a:bodyPr/>
                    <a:lstStyle/>
                    <a:p>
                      <a:pPr marL="228600" marR="0" lvl="0" indent="-228600" algn="l" defTabSz="914400" rtl="0" eaLnBrk="1" fontAlgn="base" latinLnBrk="0" hangingPunct="1">
                        <a:lnSpc>
                          <a:spcPct val="100000"/>
                        </a:lnSpc>
                        <a:spcBef>
                          <a:spcPct val="0"/>
                        </a:spcBef>
                        <a:spcAft>
                          <a:spcPct val="0"/>
                        </a:spcAft>
                        <a:buClr>
                          <a:srgbClr val="1AA2A6"/>
                        </a:buClr>
                        <a:buSzTx/>
                        <a:buFont typeface="Arial" charset="0"/>
                        <a:buChar char="•"/>
                        <a:tabLst/>
                      </a:pPr>
                      <a:r>
                        <a:rPr kumimoji="0" lang="en-US" sz="1600" b="0" i="0" u="none" strike="noStrike" cap="none" normalizeH="0" baseline="0" dirty="0" smtClean="0">
                          <a:ln>
                            <a:noFill/>
                          </a:ln>
                          <a:solidFill>
                            <a:schemeClr val="tx1"/>
                          </a:solidFill>
                          <a:effectLst/>
                          <a:latin typeface="Corbel" pitchFamily="34" charset="0"/>
                          <a:ea typeface="ＭＳ Ｐゴシック" charset="-128"/>
                        </a:rPr>
                        <a:t>Trust hospital staff to provide safe and high-quality care</a:t>
                      </a:r>
                    </a:p>
                  </a:txBody>
                  <a:tcPr horzOverflow="overflow">
                    <a:lnL w="12700" cap="flat" cmpd="sng" algn="ctr">
                      <a:noFill/>
                      <a:prstDash val="solid"/>
                      <a:round/>
                      <a:headEnd type="none" w="med" len="med"/>
                      <a:tailEnd type="none" w="med" len="med"/>
                    </a:lnL>
                    <a:lnR w="12700" cap="flat" cmpd="sng" algn="ctr">
                      <a:noFill/>
                      <a:prstDash val="sysDashDotDot"/>
                      <a:round/>
                      <a:headEnd type="none" w="med" len="med"/>
                      <a:tailEnd type="none" w="med" len="med"/>
                    </a:lnR>
                    <a:lnT w="9525" cap="flat" cmpd="sng" algn="ctr">
                      <a:solidFill>
                        <a:srgbClr val="C4C4C4"/>
                      </a:solidFill>
                      <a:prstDash val="solid"/>
                      <a:round/>
                      <a:headEnd type="none" w="med" len="med"/>
                      <a:tailEnd type="none" w="med" len="med"/>
                    </a:lnT>
                    <a:lnB w="9525" cap="flat" cmpd="sng" algn="ctr">
                      <a:solidFill>
                        <a:srgbClr val="C4C4C4"/>
                      </a:solidFill>
                      <a:prstDash val="solid"/>
                      <a:round/>
                      <a:headEnd type="none" w="med" len="med"/>
                      <a:tailEnd type="none" w="med" len="med"/>
                    </a:lnB>
                    <a:lnTlToBr>
                      <a:noFill/>
                    </a:lnTlToBr>
                    <a:lnBlToTr>
                      <a:noFill/>
                    </a:lnBlToTr>
                    <a:noFill/>
                  </a:tcPr>
                </a:tc>
              </a:tr>
            </a:tbl>
          </a:graphicData>
        </a:graphic>
      </p:graphicFrame>
      <p:sp>
        <p:nvSpPr>
          <p:cNvPr id="9" name="Slide Number Placeholder 8"/>
          <p:cNvSpPr>
            <a:spLocks noGrp="1"/>
          </p:cNvSpPr>
          <p:nvPr>
            <p:ph type="sldNum" sz="quarter" idx="12"/>
          </p:nvPr>
        </p:nvSpPr>
        <p:spPr/>
        <p:txBody>
          <a:bodyPr/>
          <a:lstStyle/>
          <a:p>
            <a:fld id="{63611735-472E-45BE-B5C5-600BD582DC47}" type="slidenum">
              <a:rPr lang="en-US" smtClean="0"/>
              <a:pPr/>
              <a:t>9</a:t>
            </a:fld>
            <a:endParaRPr lang="en-US" dirty="0"/>
          </a:p>
        </p:txBody>
      </p:sp>
      <p:sp>
        <p:nvSpPr>
          <p:cNvPr id="6" name="Footer Placeholder 5"/>
          <p:cNvSpPr>
            <a:spLocks noGrp="1"/>
          </p:cNvSpPr>
          <p:nvPr>
            <p:ph type="ftr" sz="quarter" idx="11"/>
          </p:nvPr>
        </p:nvSpPr>
        <p:spPr/>
        <p:txBody>
          <a:bodyPr/>
          <a:lstStyle/>
          <a:p>
            <a:r>
              <a:rPr lang="en-US" smtClean="0">
                <a:latin typeface="Rockwell" pitchFamily="18" charset="0"/>
              </a:rPr>
              <a:t>Strategy 2</a:t>
            </a:r>
            <a:r>
              <a:rPr lang="en-US" smtClean="0"/>
              <a:t>: Communicating to Improve Quality Training (Tool 6)</a:t>
            </a:r>
            <a:endParaRPr lang="en-US" dirty="0" smtClean="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84b2616d1f771fa1d5a42c81c135abcf2416f"/>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607</TotalTime>
  <Words>5260</Words>
  <Application>Microsoft Office PowerPoint</Application>
  <PresentationFormat>On-screen Show (4:3)</PresentationFormat>
  <Paragraphs>426</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Insert hospital logo here  Communicating to  Improve Quality  Training</vt:lpstr>
      <vt:lpstr>Today’s session</vt:lpstr>
      <vt:lpstr>What is patient and family engagement?</vt:lpstr>
      <vt:lpstr>What is patient and family engagement?</vt:lpstr>
      <vt:lpstr>Patient- and family-centered care</vt:lpstr>
      <vt:lpstr>Why patient and family engagement?</vt:lpstr>
      <vt:lpstr>Why focus on communication?</vt:lpstr>
      <vt:lpstr>What is the patient and family experience at our hospital?</vt:lpstr>
      <vt:lpstr>What is it like being a patient?</vt:lpstr>
      <vt:lpstr>What is it like being a patient? (continued)</vt:lpstr>
      <vt:lpstr>Communicating to Improve Quality</vt:lpstr>
      <vt:lpstr>What is the communication packet?</vt:lpstr>
      <vt:lpstr>What will you need to do?</vt:lpstr>
      <vt:lpstr>What will you need to do? (continued)</vt:lpstr>
      <vt:lpstr>What you will need to do throughout the hospital stay?</vt:lpstr>
      <vt:lpstr>What you will need to do throughout the hospital stay? (continued)</vt:lpstr>
      <vt:lpstr>What you will need to do throughout the hospital stay? (continued 2)</vt:lpstr>
      <vt:lpstr>What is teach back?</vt:lpstr>
      <vt:lpstr>How do these tools benefit you?</vt:lpstr>
      <vt:lpstr>Practice exercises</vt:lpstr>
      <vt:lpstr>Vignette 1</vt:lpstr>
      <vt:lpstr>Vignette 1 (continued)</vt:lpstr>
      <vt:lpstr>Tips for effective engagement</vt:lpstr>
      <vt:lpstr>Vignette 2</vt:lpstr>
      <vt:lpstr>Vignette 2 (continued)</vt:lpstr>
      <vt:lpstr>Final thoughts</vt:lpstr>
      <vt:lpstr>Thank you!</vt:lpstr>
    </vt:vector>
  </TitlesOfParts>
  <Company>United States Department of Health and Human Services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Strategy 2: Communicating for Improve Quality (Tool 6)</dc:title>
  <dc:subject>Communicating to Improve Quality Training</dc:subject>
  <dc:creator>Agency for Healthcare Research and Quality</dc:creator>
  <cp:keywords>Patient and family engagement, patient-centered communication, patients, families, hospital stay, health care team, strategy and tools, teach back, outcomes, practice exercises</cp:keywords>
  <cp:lastModifiedBy>temp_cjohnson</cp:lastModifiedBy>
  <cp:revision>105</cp:revision>
  <dcterms:created xsi:type="dcterms:W3CDTF">2011-07-01T22:23:38Z</dcterms:created>
  <dcterms:modified xsi:type="dcterms:W3CDTF">2013-05-20T20:01:56Z</dcterms:modified>
  <cp:category>Guide to Patient and Family Engagement</cp:category>
</cp:coreProperties>
</file>