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91.xml" ContentType="application/vnd.openxmlformats-officedocument.presentationml.slideLayout+xml"/>
  <Override PartName="/ppt/theme/theme10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1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2.xml" ContentType="application/vnd.openxmlformats-officedocument.them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3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4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  <p:sldMasterId id="2147483743" r:id="rId5"/>
    <p:sldMasterId id="2147483751" r:id="rId6"/>
    <p:sldMasterId id="2147483761" r:id="rId7"/>
    <p:sldMasterId id="2147483780" r:id="rId8"/>
    <p:sldMasterId id="2147483793" r:id="rId9"/>
    <p:sldMasterId id="2147483801" r:id="rId10"/>
    <p:sldMasterId id="2147483823" r:id="rId11"/>
    <p:sldMasterId id="2147483830" r:id="rId12"/>
    <p:sldMasterId id="2147483844" r:id="rId13"/>
    <p:sldMasterId id="2147483868" r:id="rId14"/>
    <p:sldMasterId id="2147483847" r:id="rId15"/>
    <p:sldMasterId id="2147483857" r:id="rId16"/>
    <p:sldMasterId id="2147483660" r:id="rId17"/>
  </p:sldMasterIdLst>
  <p:notesMasterIdLst>
    <p:notesMasterId r:id="rId39"/>
  </p:notesMasterIdLst>
  <p:sldIdLst>
    <p:sldId id="2147472027" r:id="rId18"/>
    <p:sldId id="2147471970" r:id="rId19"/>
    <p:sldId id="1490" r:id="rId20"/>
    <p:sldId id="2147471977" r:id="rId21"/>
    <p:sldId id="2147472025" r:id="rId22"/>
    <p:sldId id="3588" r:id="rId23"/>
    <p:sldId id="2147471971" r:id="rId24"/>
    <p:sldId id="2147471972" r:id="rId25"/>
    <p:sldId id="3570" r:id="rId26"/>
    <p:sldId id="2147471974" r:id="rId27"/>
    <p:sldId id="2147471973" r:id="rId28"/>
    <p:sldId id="2147472026" r:id="rId29"/>
    <p:sldId id="3569" r:id="rId30"/>
    <p:sldId id="3586" r:id="rId31"/>
    <p:sldId id="3571" r:id="rId32"/>
    <p:sldId id="2137" r:id="rId33"/>
    <p:sldId id="2147471976" r:id="rId34"/>
    <p:sldId id="3592" r:id="rId35"/>
    <p:sldId id="3568" r:id="rId36"/>
    <p:sldId id="3574" r:id="rId37"/>
    <p:sldId id="1848" r:id="rId38"/>
  </p:sldIdLst>
  <p:sldSz cx="12192000" cy="6858000"/>
  <p:notesSz cx="6858000" cy="1447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127C1F-D872-117A-B0E4-78CB0F76A52C}" name="Syed-Hollister, Laila" initials="SHL" userId="S::Laila.Syed-hollister@va.gov::762b743a-76f5-44b6-8899-4aaca24bbffe" providerId="AD"/>
  <p188:author id="{DA3C1924-46FB-D67E-E727-D2BC3169BE10}" name="Alise Miller" initials="AM" userId="S::alise.miller@aptiveresources.com::4a51a6a4-cbed-498a-83d2-6d1049c3bb5b" providerId="AD"/>
  <p188:author id="{C11EE531-2402-32E3-928B-4E27445B4DBB}" name="Aurore Agahumuza" initials="AA" userId="S::m.aurore.agahumuza@ecstech.com::827d7290-d93b-4c6d-90e1-3c912615a0be" providerId="AD"/>
  <p188:author id="{4F6CF165-B2C0-F4E0-2967-F6CB9A3FCB83}" name="Tara Dean" initials="TD" userId="S::tara.dean@artemisarc.com::91436d2c-7f38-40f4-899f-48af1d91f14e" providerId="AD"/>
  <p188:author id="{0B06067E-AAEB-6B4F-8C71-493706223711}" name="Elaine Markovich" initials="EM" userId="S::elaine.markovich_ecstech.com#ext#@aptiveresources1.onmicrosoft.com::869def2c-e9d1-4af3-84fb-ac1136161f73" providerId="AD"/>
  <p188:author id="{2B7A8D8D-FA17-FB52-F573-2FBA8BB18FE0}" name="Editor " initials="E" userId="Editor " providerId="None"/>
  <p188:author id="{A264E28D-F9A2-B201-CD88-8E257ED885E5}" name="Koffroth, Kali L. (Aptive HTG)" initials="KH" userId="S::kali.koffroth@va.gov::ce7b5868-4386-47f1-bdb1-6c8c00a223a8" providerId="AD"/>
  <p188:author id="{6DA72195-B6D7-8929-F8BE-B0EF1A7243EC}" name="Laila Syed-Hollister" initials="LSH" userId="S::laila.syed-hollister@aptiveresources.com::a958fceb-8cb1-4b92-8a26-ca5604ae44f9" providerId="AD"/>
  <p188:author id="{8639CE97-4BEE-FD71-900A-E8794FDF682D}" name="Elaine Markovich" initials="EM" userId="S::elaine.markovich@ecstech.com::c5182502-be6d-4aff-8610-8a59660d1159" providerId="AD"/>
  <p188:author id="{9CE36AA2-6DE0-2FCB-F1AE-4818A8652E94}" name="Singh, Meredith H. (Aptive HTG)" initials="SMH(H" userId="S::Meredith.Singh@va.gov::dfb59836-80ea-4093-aefe-858bd2e69315" providerId="AD"/>
  <p188:author id="{51D6A1B7-B641-8F19-AA16-8189C2E829C2}" name="Starr, Leigh M. (she/her/hers)" initials="S(" userId="S::leigh.starr@va.gov::a3e68c7e-e7f2-4012-a3a5-08821907b857" providerId="AD"/>
  <p188:author id="{20A165C0-ECCF-AC6F-5D37-D3BBC1461496}" name="Laurie Dohnalek" initials="LD" userId="S::laurie.dohnalek@aptiveresources.com::351ee1fd-22b9-4c1c-a872-2cd81b14c22b" providerId="AD"/>
  <p188:author id="{B3F626C3-9597-AE93-B4F3-3A274ED69016}" name="Meredith Singh" initials="MS" userId="S::meredith.singh@aptiveresources.com::4304d0d1-6fd1-4409-96f5-b180c7610654" providerId="AD"/>
  <p188:author id="{816E2AE6-8220-CB9D-9F5B-9BA7627FF8D0}" name="Dana Whitley" initials="DW" userId="S::dana.whitley@aptiveresources.com::79d64808-6b52-4769-928b-74b4e6792807" providerId="AD"/>
  <p188:author id="{360F24E7-2199-6B48-0D3B-66C056B5CEBA}" name="Jamie Johnson" initials="JJ" userId="S::jamie.johnson@aptiveresources.com::3ab6fb1c-afde-4e32-ae90-345e9e068ca9" providerId="AD"/>
  <p188:author id="{DB1959E8-E09A-A8C3-E229-509B8D621D70}" name="Kali Koffroth" initials="KK" userId="S::kali.koffroth@aptiveresources.com::55f9417b-09a6-40bd-9623-f273a42e8208" providerId="AD"/>
  <p188:author id="{A6BB7BE8-1EAE-7FA4-AE8F-0493FB5E9BBC}" name="Kristen Rifenbark" initials="KR" userId="S::kristen.rifenbark@aptiveresources.com::13175c5c-660c-4718-9c68-33c03b6321d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cayo, Grace [USA]" initials="LG[" lastIdx="6" clrIdx="0">
    <p:extLst>
      <p:ext uri="{19B8F6BF-5375-455C-9EA6-DF929625EA0E}">
        <p15:presenceInfo xmlns:p15="http://schemas.microsoft.com/office/powerpoint/2012/main" userId="S-1-5-21-1314303383-2379350573-4036118543-592672" providerId="AD"/>
      </p:ext>
    </p:extLst>
  </p:cmAuthor>
  <p:cmAuthor id="2" name="Lacayo, Grace [USA]" initials="L[" lastIdx="4" clrIdx="1">
    <p:extLst>
      <p:ext uri="{19B8F6BF-5375-455C-9EA6-DF929625EA0E}">
        <p15:presenceInfo xmlns:p15="http://schemas.microsoft.com/office/powerpoint/2012/main" userId="S::593508@bah.com::4495eb23-fdb4-4153-9c16-697ce339c609" providerId="AD"/>
      </p:ext>
    </p:extLst>
  </p:cmAuthor>
  <p:cmAuthor id="3" name="Leape, Catherine [USA]" initials="LC[" lastIdx="8" clrIdx="2">
    <p:extLst>
      <p:ext uri="{19B8F6BF-5375-455C-9EA6-DF929625EA0E}">
        <p15:presenceInfo xmlns:p15="http://schemas.microsoft.com/office/powerpoint/2012/main" userId="S-1-5-21-1314303383-2379350573-4036118543-616209" providerId="AD"/>
      </p:ext>
    </p:extLst>
  </p:cmAuthor>
  <p:cmAuthor id="4" name="Cole, Marisa [USA]" initials="CM[" lastIdx="18" clrIdx="3">
    <p:extLst>
      <p:ext uri="{19B8F6BF-5375-455C-9EA6-DF929625EA0E}">
        <p15:presenceInfo xmlns:p15="http://schemas.microsoft.com/office/powerpoint/2012/main" userId="S-1-5-21-1314303383-2379350573-4036118543-262190" providerId="AD"/>
      </p:ext>
    </p:extLst>
  </p:cmAuthor>
  <p:cmAuthor id="5" name="Haneen Abudayyeh" initials="HA" lastIdx="1" clrIdx="4">
    <p:extLst>
      <p:ext uri="{19B8F6BF-5375-455C-9EA6-DF929625EA0E}">
        <p15:presenceInfo xmlns:p15="http://schemas.microsoft.com/office/powerpoint/2012/main" userId="Haneen Abudayyeh" providerId="None"/>
      </p:ext>
    </p:extLst>
  </p:cmAuthor>
  <p:cmAuthor id="6" name="Dalmas, Amy [USA]" initials="DA[" lastIdx="4" clrIdx="5">
    <p:extLst>
      <p:ext uri="{19B8F6BF-5375-455C-9EA6-DF929625EA0E}">
        <p15:presenceInfo xmlns:p15="http://schemas.microsoft.com/office/powerpoint/2012/main" userId="S-1-5-21-1314303383-2379350573-4036118543-79694" providerId="AD"/>
      </p:ext>
    </p:extLst>
  </p:cmAuthor>
  <p:cmAuthor id="7" name="Jacobs, Joshua [USA]" initials="JJ[" lastIdx="11" clrIdx="6">
    <p:extLst>
      <p:ext uri="{19B8F6BF-5375-455C-9EA6-DF929625EA0E}">
        <p15:presenceInfo xmlns:p15="http://schemas.microsoft.com/office/powerpoint/2012/main" userId="S::590924@bah.com::fe266997-f2b9-47eb-9d61-95c8390b3846" providerId="AD"/>
      </p:ext>
    </p:extLst>
  </p:cmAuthor>
  <p:cmAuthor id="8" name="Allison Bridges" initials="AB" lastIdx="1" clrIdx="7">
    <p:extLst>
      <p:ext uri="{19B8F6BF-5375-455C-9EA6-DF929625EA0E}">
        <p15:presenceInfo xmlns:p15="http://schemas.microsoft.com/office/powerpoint/2012/main" userId="S::abridges_erpi.net#ext#@boozallen.onmicrosoft.com::3dce6b1d-404a-4123-83f6-d83a33896a4e" providerId="AD"/>
      </p:ext>
    </p:extLst>
  </p:cmAuthor>
  <p:cmAuthor id="9" name="Brennan, Jillian [USA]" initials="BJ[" lastIdx="12" clrIdx="8">
    <p:extLst>
      <p:ext uri="{19B8F6BF-5375-455C-9EA6-DF929625EA0E}">
        <p15:presenceInfo xmlns:p15="http://schemas.microsoft.com/office/powerpoint/2012/main" userId="S::575088@bah.com::2dd8bb39-8415-4279-81dc-84132fa531fc" providerId="AD"/>
      </p:ext>
    </p:extLst>
  </p:cmAuthor>
  <p:cmAuthor id="10" name="Christel, Katherine [USA]" initials="CK[" lastIdx="2" clrIdx="9">
    <p:extLst>
      <p:ext uri="{19B8F6BF-5375-455C-9EA6-DF929625EA0E}">
        <p15:presenceInfo xmlns:p15="http://schemas.microsoft.com/office/powerpoint/2012/main" userId="S::586319@bah.com::4eaa9e0f-031b-414b-9497-a6e9b189ae94" providerId="AD"/>
      </p:ext>
    </p:extLst>
  </p:cmAuthor>
  <p:cmAuthor id="11" name="Haneen Abudayyeh" initials="HA [2]" lastIdx="4" clrIdx="10">
    <p:extLst>
      <p:ext uri="{19B8F6BF-5375-455C-9EA6-DF929625EA0E}">
        <p15:presenceInfo xmlns:p15="http://schemas.microsoft.com/office/powerpoint/2012/main" userId="S::habudayyeh@erpi.net::84593980-8e8e-4756-89ae-023d8dbb1411" providerId="AD"/>
      </p:ext>
    </p:extLst>
  </p:cmAuthor>
  <p:cmAuthor id="12" name="Dalmas, Amy EXT" initials="DE" lastIdx="16" clrIdx="11">
    <p:extLst>
      <p:ext uri="{19B8F6BF-5375-455C-9EA6-DF929625EA0E}">
        <p15:presenceInfo xmlns:p15="http://schemas.microsoft.com/office/powerpoint/2012/main" userId="S::dalmas_amy_bah.com#ext#@aptiveresources1.onmicrosoft.com::d32b0c66-29b2-46a1-9b3e-2f311d1ba5a1" providerId="AD"/>
      </p:ext>
    </p:extLst>
  </p:cmAuthor>
  <p:cmAuthor id="13" name="Cole, Marisa [USA]" initials="CM[ [2]" lastIdx="22" clrIdx="12">
    <p:extLst>
      <p:ext uri="{19B8F6BF-5375-455C-9EA6-DF929625EA0E}">
        <p15:presenceInfo xmlns:p15="http://schemas.microsoft.com/office/powerpoint/2012/main" userId="S::537740@bah.com::9452a18c-ebbd-43f1-953c-0d8607e9213b" providerId="AD"/>
      </p:ext>
    </p:extLst>
  </p:cmAuthor>
  <p:cmAuthor id="14" name="Dalmas, Amy [USA]" initials="DA[ [2]" lastIdx="9" clrIdx="13">
    <p:extLst>
      <p:ext uri="{19B8F6BF-5375-455C-9EA6-DF929625EA0E}">
        <p15:presenceInfo xmlns:p15="http://schemas.microsoft.com/office/powerpoint/2012/main" userId="S::515301@bah.com::d0d7ea43-d27d-4afe-86ec-21787eacebfb" providerId="AD"/>
      </p:ext>
    </p:extLst>
  </p:cmAuthor>
  <p:cmAuthor id="15" name="Kathryn Scott EXT" initials="KE" lastIdx="7" clrIdx="14">
    <p:extLst>
      <p:ext uri="{19B8F6BF-5375-455C-9EA6-DF929625EA0E}">
        <p15:presenceInfo xmlns:p15="http://schemas.microsoft.com/office/powerpoint/2012/main" userId="S::kscott_erpi.net#ext#@aptiveresources1.onmicrosoft.com::70bf56cf-856d-4d77-bff1-5cbe5cfdbf93" providerId="AD"/>
      </p:ext>
    </p:extLst>
  </p:cmAuthor>
  <p:cmAuthor id="16" name="Farina, Campbell [USA]" initials="FC[" lastIdx="44" clrIdx="15">
    <p:extLst>
      <p:ext uri="{19B8F6BF-5375-455C-9EA6-DF929625EA0E}">
        <p15:presenceInfo xmlns:p15="http://schemas.microsoft.com/office/powerpoint/2012/main" userId="S::612107@bah.com::7897487b-4928-4f8c-bdb0-4a34f09a2160" providerId="AD"/>
      </p:ext>
    </p:extLst>
  </p:cmAuthor>
  <p:cmAuthor id="17" name="Farina, Campbell EXT" initials="FE" lastIdx="47" clrIdx="16">
    <p:extLst>
      <p:ext uri="{19B8F6BF-5375-455C-9EA6-DF929625EA0E}">
        <p15:presenceInfo xmlns:p15="http://schemas.microsoft.com/office/powerpoint/2012/main" userId="S::farina_campbell_bah.com#ext#@aptiveresources1.onmicrosoft.com::32d61f3d-546c-45ef-a85a-254aeec21cf2" providerId="AD"/>
      </p:ext>
    </p:extLst>
  </p:cmAuthor>
  <p:cmAuthor id="18" name="Paula Tipsword" initials="PT" lastIdx="34" clrIdx="17">
    <p:extLst>
      <p:ext uri="{19B8F6BF-5375-455C-9EA6-DF929625EA0E}">
        <p15:presenceInfo xmlns:p15="http://schemas.microsoft.com/office/powerpoint/2012/main" userId="S::Ptipsword@erpi.net::cdee522c-1cbf-4236-86f2-231faed12699" providerId="AD"/>
      </p:ext>
    </p:extLst>
  </p:cmAuthor>
  <p:cmAuthor id="19" name="Cole, Marisa EXT" initials="CE" lastIdx="7" clrIdx="18">
    <p:extLst>
      <p:ext uri="{19B8F6BF-5375-455C-9EA6-DF929625EA0E}">
        <p15:presenceInfo xmlns:p15="http://schemas.microsoft.com/office/powerpoint/2012/main" userId="S::cole_marisa_bah.com#ext#@aptiveresources1.onmicrosoft.com::5f17fbd4-884b-4ff8-b9f0-c50bdc5817ef" providerId="AD"/>
      </p:ext>
    </p:extLst>
  </p:cmAuthor>
  <p:cmAuthor id="20" name="Goldberger, David [USA]" initials="GD[" lastIdx="3" clrIdx="19">
    <p:extLst>
      <p:ext uri="{19B8F6BF-5375-455C-9EA6-DF929625EA0E}">
        <p15:presenceInfo xmlns:p15="http://schemas.microsoft.com/office/powerpoint/2012/main" userId="S::551482@bah.com::56a95e9c-cd97-477d-89f3-260f1e82192b" providerId="AD"/>
      </p:ext>
    </p:extLst>
  </p:cmAuthor>
  <p:cmAuthor id="21" name="Brennan, Jillian EXT" initials="BE" lastIdx="2" clrIdx="20">
    <p:extLst>
      <p:ext uri="{19B8F6BF-5375-455C-9EA6-DF929625EA0E}">
        <p15:presenceInfo xmlns:p15="http://schemas.microsoft.com/office/powerpoint/2012/main" userId="S::brennan_jillian_bah.com#ext#@aptiveresources1.onmicrosoft.com::c97abcd6-97d5-4ca1-88cf-985a7daac8ac" providerId="AD"/>
      </p:ext>
    </p:extLst>
  </p:cmAuthor>
  <p:cmAuthor id="22" name="Barzel, Ur EXT" initials="BE" lastIdx="2" clrIdx="21">
    <p:extLst>
      <p:ext uri="{19B8F6BF-5375-455C-9EA6-DF929625EA0E}">
        <p15:presenceInfo xmlns:p15="http://schemas.microsoft.com/office/powerpoint/2012/main" userId="S::barzel_ur_bah.com#ext#@aptiveresources1.onmicrosoft.com::f9db86d7-c9c4-4b43-82fe-518e037f411c" providerId="AD"/>
      </p:ext>
    </p:extLst>
  </p:cmAuthor>
  <p:cmAuthor id="23" name="Vanessa Moy" initials="VM" lastIdx="9" clrIdx="22">
    <p:extLst>
      <p:ext uri="{19B8F6BF-5375-455C-9EA6-DF929625EA0E}">
        <p15:presenceInfo xmlns:p15="http://schemas.microsoft.com/office/powerpoint/2012/main" userId="Vanessa Moy" providerId="None"/>
      </p:ext>
    </p:extLst>
  </p:cmAuthor>
  <p:cmAuthor id="24" name="Starr, Leigh" initials="SL" lastIdx="15" clrIdx="23">
    <p:extLst>
      <p:ext uri="{19B8F6BF-5375-455C-9EA6-DF929625EA0E}">
        <p15:presenceInfo xmlns:p15="http://schemas.microsoft.com/office/powerpoint/2012/main" userId="S::leigh.starr@va.gov::a3e68c7e-e7f2-4012-a3a5-08821907b857" providerId="AD"/>
      </p:ext>
    </p:extLst>
  </p:cmAuthor>
  <p:cmAuthor id="25" name="Manuel, Nicole" initials="MN" lastIdx="1" clrIdx="24">
    <p:extLst>
      <p:ext uri="{19B8F6BF-5375-455C-9EA6-DF929625EA0E}">
        <p15:presenceInfo xmlns:p15="http://schemas.microsoft.com/office/powerpoint/2012/main" userId="S::Nicole.Manuel@va.gov::f0a2f056-7a2a-48d8-a5e2-bc24877b916d" providerId="AD"/>
      </p:ext>
    </p:extLst>
  </p:cmAuthor>
  <p:cmAuthor id="26" name="Elaine Markovich" initials="EM" lastIdx="5" clrIdx="25">
    <p:extLst>
      <p:ext uri="{19B8F6BF-5375-455C-9EA6-DF929625EA0E}">
        <p15:presenceInfo xmlns:p15="http://schemas.microsoft.com/office/powerpoint/2012/main" userId="S::EMarkovich@erpi.net::d1af8cf3-5074-49b0-bf0f-593a3a1fe3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474"/>
    <a:srgbClr val="E6E6E6"/>
    <a:srgbClr val="65A9D9"/>
    <a:srgbClr val="003F72"/>
    <a:srgbClr val="E5F2F8"/>
    <a:srgbClr val="F7955B"/>
    <a:srgbClr val="0083BE"/>
    <a:srgbClr val="CCFFCC"/>
    <a:srgbClr val="EEECE1"/>
    <a:srgbClr val="E3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880A92-D1DB-47F3-B6D3-368F727E1317}" v="16" dt="2023-09-18T15:29:01.047"/>
    <p1510:client id="{C2D3C04D-9979-B051-D7C6-A9997DD2BA81}" v="3" dt="2023-09-18T15:28:08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446" autoAdjust="0"/>
    <p:restoredTop sz="86388" autoAdjust="0"/>
  </p:normalViewPr>
  <p:slideViewPr>
    <p:cSldViewPr snapToGrid="0">
      <p:cViewPr varScale="1">
        <p:scale>
          <a:sx n="57" d="100"/>
          <a:sy n="57" d="100"/>
        </p:scale>
        <p:origin x="59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8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4E23C-086E-4640-8194-990F88C9802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FD062-FBF8-4C83-99E0-341A50EDB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8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FD062-FBF8-4C83-99E0-341A50EDB7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8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FD062-FBF8-4C83-99E0-341A50EDB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676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FD062-FBF8-4C83-99E0-341A50EDB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138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FD062-FBF8-4C83-99E0-341A50EDB7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32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FD062-FBF8-4C83-99E0-341A50EDB7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55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3463" y="533400"/>
            <a:ext cx="4943475" cy="2781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18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FD062-FBF8-4C83-99E0-341A50EDB7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73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AB3A0-FC24-4C99-B57D-F603BD2127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21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FD062-FBF8-4C83-99E0-341A50EDB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86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32DA8-2F28-4CD0-8446-645B23DDA4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10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32DA8-2F28-4CD0-8446-645B23DDA4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00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F7D25-770E-4F77-8331-8C84F68246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6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32DA8-2F28-4CD0-8446-645B23DDA4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98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FD062-FBF8-4C83-99E0-341A50EDB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168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7338" y="500063"/>
            <a:ext cx="7478713" cy="4206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7D1E4-D426-491E-B470-56F2635797E3}" type="slidenum"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953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latin typeface="+mn-lt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32DA8-2F28-4CD0-8446-645B23DDA4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34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32DA8-2F28-4CD0-8446-645B23DDA4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96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FD062-FBF8-4C83-99E0-341A50EDB7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70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FD062-FBF8-4C83-99E0-341A50EDB7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37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,Sans-Serif"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FD062-FBF8-4C83-99E0-341A50EDB7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46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F7D25-770E-4F77-8331-8C84F68246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82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7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7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8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8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8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8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8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8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8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8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8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9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9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9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9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9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9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7.xml"/><Relationship Id="rId4" Type="http://schemas.microsoft.com/office/2007/relationships/hdphoto" Target="../media/hdphoto1.wdp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8.xml"/><Relationship Id="rId4" Type="http://schemas.microsoft.com/office/2007/relationships/hdphoto" Target="../media/hdphoto1.wdp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9.xml"/><Relationship Id="rId4" Type="http://schemas.microsoft.com/office/2007/relationships/hdphoto" Target="../media/hdphoto1.wdp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50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5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0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6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6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BDD1894-9E8D-4123-885B-35E7D4D57130}"/>
              </a:ext>
            </a:extLst>
          </p:cNvPr>
          <p:cNvSpPr/>
          <p:nvPr userDrawn="1"/>
        </p:nvSpPr>
        <p:spPr>
          <a:xfrm>
            <a:off x="-11019" y="1"/>
            <a:ext cx="12203019" cy="6129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8B9F4-7A9A-4816-99AB-27C9C187419A}"/>
              </a:ext>
            </a:extLst>
          </p:cNvPr>
          <p:cNvSpPr/>
          <p:nvPr userDrawn="1"/>
        </p:nvSpPr>
        <p:spPr>
          <a:xfrm>
            <a:off x="-11018" y="-17086"/>
            <a:ext cx="12203017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1"/>
            <a:ext cx="10363200" cy="104457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A85D3-F336-4F32-8873-056208695F27}"/>
              </a:ext>
            </a:extLst>
          </p:cNvPr>
          <p:cNvSpPr txBox="1"/>
          <p:nvPr userDrawn="1"/>
        </p:nvSpPr>
        <p:spPr>
          <a:xfrm>
            <a:off x="900752" y="586854"/>
            <a:ext cx="1039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VETERANS HEALTH ADMINISTRATION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92B8F54-B47B-4C71-BD2D-D6CB51D6E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531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0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BDD1894-9E8D-4123-885B-35E7D4D57130}"/>
              </a:ext>
            </a:extLst>
          </p:cNvPr>
          <p:cNvSpPr/>
          <p:nvPr userDrawn="1"/>
        </p:nvSpPr>
        <p:spPr>
          <a:xfrm>
            <a:off x="-11019" y="1"/>
            <a:ext cx="12203019" cy="6129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8B9F4-7A9A-4816-99AB-27C9C187419A}"/>
              </a:ext>
            </a:extLst>
          </p:cNvPr>
          <p:cNvSpPr/>
          <p:nvPr userDrawn="1"/>
        </p:nvSpPr>
        <p:spPr>
          <a:xfrm>
            <a:off x="-11018" y="-17086"/>
            <a:ext cx="12203017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1"/>
            <a:ext cx="10363200" cy="104457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51DE4-3045-478B-A639-79140677D674}"/>
              </a:ext>
            </a:extLst>
          </p:cNvPr>
          <p:cNvSpPr txBox="1"/>
          <p:nvPr userDrawn="1"/>
        </p:nvSpPr>
        <p:spPr>
          <a:xfrm>
            <a:off x="304800" y="4319999"/>
            <a:ext cx="3759200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lvl="0"/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for: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1D56C-ED95-41A9-901D-AB18843BA469}"/>
              </a:ext>
            </a:extLst>
          </p:cNvPr>
          <p:cNvSpPr txBox="1"/>
          <p:nvPr userDrawn="1"/>
        </p:nvSpPr>
        <p:spPr>
          <a:xfrm>
            <a:off x="298681" y="4812805"/>
            <a:ext cx="3210020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24F97-9C33-41BE-A6F6-A2402B1E51CB}"/>
              </a:ext>
            </a:extLst>
          </p:cNvPr>
          <p:cNvSpPr txBox="1"/>
          <p:nvPr userDrawn="1"/>
        </p:nvSpPr>
        <p:spPr>
          <a:xfrm>
            <a:off x="304801" y="5310546"/>
            <a:ext cx="3713908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Briefing: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32E289A-0B24-46FD-9A76-703A44237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10821" y="4319999"/>
            <a:ext cx="8289525" cy="49280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5385847-86BC-411C-BD06-FFB3EDE073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0820" y="4800489"/>
            <a:ext cx="8289525" cy="478849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9328F0D-E304-41F7-B95E-92D603C8CD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10820" y="5289446"/>
            <a:ext cx="8289525" cy="46224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A85D3-F336-4F32-8873-056208695F27}"/>
              </a:ext>
            </a:extLst>
          </p:cNvPr>
          <p:cNvSpPr txBox="1"/>
          <p:nvPr userDrawn="1"/>
        </p:nvSpPr>
        <p:spPr>
          <a:xfrm>
            <a:off x="900752" y="586854"/>
            <a:ext cx="1039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VETERANS HEALTH ADMINISTRATION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4B437C69-5F0B-4CAD-98BC-986008CC4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916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0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956A6EC-BE33-4176-8E35-ADA130E81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578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35" y="945351"/>
            <a:ext cx="6710861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F96528-43BE-49F6-A13B-3675434CB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3963" y="955675"/>
            <a:ext cx="4217987" cy="50768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1645AC1-03E3-4BB3-AA0F-134750AFE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93620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35" y="945351"/>
            <a:ext cx="5264198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16ACE6-8450-4EB7-B99D-BC74431DFE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4600" y="945351"/>
            <a:ext cx="5264198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0E0C02C-BB00-444C-B569-39D509C27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9976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9A16DA4-8826-481F-B584-637A1CAB41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979" y="953682"/>
            <a:ext cx="1184145" cy="142981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45037D53-A90A-4FA8-94E6-B0F07E5C3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Internal VA Use Only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0E64BBC-E3D5-4DD5-903F-47457E8B9B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81188" y="953682"/>
            <a:ext cx="3713162" cy="272335"/>
          </a:xfrm>
          <a:solidFill>
            <a:srgbClr val="0083BE">
              <a:alpha val="6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55373EE-7FBD-461B-AC9A-90EFED7B51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81188" y="1222368"/>
            <a:ext cx="3713162" cy="271937"/>
          </a:xfrm>
        </p:spPr>
        <p:txBody>
          <a:bodyPr>
            <a:normAutofit/>
          </a:bodyPr>
          <a:lstStyle>
            <a:lvl1pPr marL="0" indent="0">
              <a:buNone/>
              <a:defRPr sz="10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[Role] | [XX] yrs. work experience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8C2E6AAE-4F4C-4B55-8A8A-BA2C453A50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81188" y="1504055"/>
            <a:ext cx="3713162" cy="870375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[Describe your expertise in 3-4 sentences (approx. 200 characters).]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2A367058-B38B-4E23-9C57-DAEAB22F0B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1188" y="2727903"/>
            <a:ext cx="3713162" cy="272335"/>
          </a:xfrm>
          <a:solidFill>
            <a:srgbClr val="0083BE">
              <a:alpha val="6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80948B57-04A9-4528-AEF0-17E79945BC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81188" y="3020831"/>
            <a:ext cx="3713162" cy="271937"/>
          </a:xfrm>
        </p:spPr>
        <p:txBody>
          <a:bodyPr>
            <a:normAutofit/>
          </a:bodyPr>
          <a:lstStyle>
            <a:lvl1pPr marL="0" indent="0">
              <a:buNone/>
              <a:defRPr sz="10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[Role] | [XX] yrs. work experience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5393F8E0-8214-40E5-9A79-253FBD6B66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81188" y="3311186"/>
            <a:ext cx="3713162" cy="870375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[Describe your expertise in 3-4 sentences (approx. 200 characters).]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24A3216B-42EF-4A69-900F-16CF1E8FC7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81188" y="4537608"/>
            <a:ext cx="3713162" cy="272335"/>
          </a:xfrm>
          <a:solidFill>
            <a:srgbClr val="0083BE">
              <a:alpha val="6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2992DE7-73BF-42D0-BDDE-18BB76AF5A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81188" y="4806700"/>
            <a:ext cx="3713162" cy="271937"/>
          </a:xfrm>
        </p:spPr>
        <p:txBody>
          <a:bodyPr>
            <a:normAutofit/>
          </a:bodyPr>
          <a:lstStyle>
            <a:lvl1pPr marL="0" indent="0">
              <a:buNone/>
              <a:defRPr sz="10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[Role] | [XX] yrs. work experience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24B48A8-BCD1-481A-B781-57CB07B9F1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81188" y="5096649"/>
            <a:ext cx="3713162" cy="870375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[Describe your expertise in 3-4 sentences (approx. 200 characters).]</a:t>
            </a:r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475C6EEE-1EAB-4EA2-8462-B6AA20D2B4A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755" y="953682"/>
            <a:ext cx="1184145" cy="142981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169C9C7D-5F2F-4B1F-931C-0F87FC0A45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964" y="953682"/>
            <a:ext cx="3713162" cy="272335"/>
          </a:xfrm>
          <a:solidFill>
            <a:srgbClr val="0083BE">
              <a:alpha val="6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8F19AAC9-9659-48D9-8D0C-64CCA4BAAE8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56964" y="1222368"/>
            <a:ext cx="3713162" cy="271937"/>
          </a:xfrm>
        </p:spPr>
        <p:txBody>
          <a:bodyPr>
            <a:normAutofit/>
          </a:bodyPr>
          <a:lstStyle>
            <a:lvl1pPr marL="0" indent="0">
              <a:buNone/>
              <a:defRPr sz="10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[Role] | [XX] yrs. work experience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E414B47C-2E87-4E2E-9BAB-7F97F2AF9A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56964" y="1504055"/>
            <a:ext cx="3713162" cy="870375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[Describe your expertise in 3-4 sentences (approx. 200 characters).]</a:t>
            </a: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7C06A1A9-CDAB-48AF-BFEE-57AF37DAC68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56964" y="2727903"/>
            <a:ext cx="3713162" cy="272335"/>
          </a:xfrm>
          <a:solidFill>
            <a:srgbClr val="0083BE">
              <a:alpha val="6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FA8FEF21-DF8E-40FC-8C5F-C1AED59E210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56964" y="3020831"/>
            <a:ext cx="3713162" cy="271937"/>
          </a:xfrm>
        </p:spPr>
        <p:txBody>
          <a:bodyPr>
            <a:normAutofit/>
          </a:bodyPr>
          <a:lstStyle>
            <a:lvl1pPr marL="0" indent="0">
              <a:buNone/>
              <a:defRPr sz="10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[Role] | [XX] yrs. work experience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609782F7-7A8F-460D-AAD8-5644B17F8DE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56964" y="3311186"/>
            <a:ext cx="3713162" cy="870375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[Describe your expertise in 3-4 sentences (approx. 200 characters).]</a:t>
            </a:r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38904B90-AD78-42BE-B954-A9C670360F2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56964" y="4537608"/>
            <a:ext cx="3713162" cy="272335"/>
          </a:xfrm>
          <a:solidFill>
            <a:srgbClr val="0083BE">
              <a:alpha val="6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55308C63-1A1E-487B-81E2-2226A02E24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56964" y="4806700"/>
            <a:ext cx="3713162" cy="271937"/>
          </a:xfrm>
        </p:spPr>
        <p:txBody>
          <a:bodyPr>
            <a:normAutofit/>
          </a:bodyPr>
          <a:lstStyle>
            <a:lvl1pPr marL="0" indent="0">
              <a:buNone/>
              <a:defRPr sz="10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[Role] | [XX] yrs. work experience</a:t>
            </a:r>
          </a:p>
        </p:txBody>
      </p:sp>
      <p:sp>
        <p:nvSpPr>
          <p:cNvPr id="53" name="Text Placeholder 13">
            <a:extLst>
              <a:ext uri="{FF2B5EF4-FFF2-40B4-BE49-F238E27FC236}">
                <a16:creationId xmlns:a16="http://schemas.microsoft.com/office/drawing/2014/main" id="{8762A0E8-90B3-4A40-8841-E2594C6A734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56964" y="5096649"/>
            <a:ext cx="3713162" cy="870375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[Describe your expertise in 3-4 sentences (approx. 200 characters).]</a:t>
            </a:r>
          </a:p>
        </p:txBody>
      </p:sp>
      <p:sp>
        <p:nvSpPr>
          <p:cNvPr id="54" name="Picture Placeholder 6">
            <a:extLst>
              <a:ext uri="{FF2B5EF4-FFF2-40B4-BE49-F238E27FC236}">
                <a16:creationId xmlns:a16="http://schemas.microsoft.com/office/drawing/2014/main" id="{EC5E6ED2-2188-414C-940E-4E22EF234A0B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10979" y="2726145"/>
            <a:ext cx="1184145" cy="142981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55" name="Picture Placeholder 6">
            <a:extLst>
              <a:ext uri="{FF2B5EF4-FFF2-40B4-BE49-F238E27FC236}">
                <a16:creationId xmlns:a16="http://schemas.microsoft.com/office/drawing/2014/main" id="{9A6B8379-49FE-428D-A977-A0F52B304D6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586755" y="2726145"/>
            <a:ext cx="1184145" cy="142981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56" name="Picture Placeholder 6">
            <a:extLst>
              <a:ext uri="{FF2B5EF4-FFF2-40B4-BE49-F238E27FC236}">
                <a16:creationId xmlns:a16="http://schemas.microsoft.com/office/drawing/2014/main" id="{8F050689-567F-4762-A1A7-F46CDA7CFE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10979" y="4563612"/>
            <a:ext cx="1184145" cy="142981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57" name="Picture Placeholder 6">
            <a:extLst>
              <a:ext uri="{FF2B5EF4-FFF2-40B4-BE49-F238E27FC236}">
                <a16:creationId xmlns:a16="http://schemas.microsoft.com/office/drawing/2014/main" id="{33B72A93-A8FC-4A37-B733-BA9E38D57047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586755" y="4563612"/>
            <a:ext cx="1184145" cy="142981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6918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79C1D2-C7D9-4BBF-A978-72EEE0410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4860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D06C1C2F-634D-4104-AB3D-000640A070D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73088" y="1050925"/>
            <a:ext cx="11055350" cy="48863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12042F3-B616-460E-A02F-EAEFAE5D2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2054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69C1171-ECFC-443D-AC24-293D138ED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Internal VA Use Only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351D6E-CD81-40CD-924F-AE12407B3F69}"/>
              </a:ext>
            </a:extLst>
          </p:cNvPr>
          <p:cNvSpPr/>
          <p:nvPr userDrawn="1"/>
        </p:nvSpPr>
        <p:spPr>
          <a:xfrm>
            <a:off x="0" y="0"/>
            <a:ext cx="12192000" cy="6212114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C702A3-2A84-4E16-B9E1-4A99550B14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8400" y="1597025"/>
            <a:ext cx="7315200" cy="2235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C1902-18BD-43E2-9002-E7E4590E7C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5544" y="3860800"/>
            <a:ext cx="7300912" cy="1465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48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33DE34-6290-4362-8C93-E96962E944EF}"/>
              </a:ext>
            </a:extLst>
          </p:cNvPr>
          <p:cNvSpPr/>
          <p:nvPr userDrawn="1"/>
        </p:nvSpPr>
        <p:spPr>
          <a:xfrm>
            <a:off x="0" y="0"/>
            <a:ext cx="12192000" cy="6248400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A0078-89DF-4FB3-A80F-15578268FB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4BE47-B5DF-477D-B680-74FCECBB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it-IT"/>
              <a:t>Internal VA Use Only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9DC495A-EAD9-49BA-A47D-DD702455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97152"/>
            <a:ext cx="10363200" cy="1984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53208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BDD1894-9E8D-4123-885B-35E7D4D57130}"/>
              </a:ext>
            </a:extLst>
          </p:cNvPr>
          <p:cNvSpPr/>
          <p:nvPr userDrawn="1"/>
        </p:nvSpPr>
        <p:spPr>
          <a:xfrm>
            <a:off x="-11019" y="1"/>
            <a:ext cx="12203019" cy="6129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8B9F4-7A9A-4816-99AB-27C9C187419A}"/>
              </a:ext>
            </a:extLst>
          </p:cNvPr>
          <p:cNvSpPr/>
          <p:nvPr userDrawn="1"/>
        </p:nvSpPr>
        <p:spPr>
          <a:xfrm>
            <a:off x="-11018" y="-17086"/>
            <a:ext cx="12203017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1"/>
            <a:ext cx="10363200" cy="104457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51DE4-3045-478B-A639-79140677D674}"/>
              </a:ext>
            </a:extLst>
          </p:cNvPr>
          <p:cNvSpPr txBox="1"/>
          <p:nvPr userDrawn="1"/>
        </p:nvSpPr>
        <p:spPr>
          <a:xfrm>
            <a:off x="304800" y="4319999"/>
            <a:ext cx="3759200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lvl="0"/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for: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1D56C-ED95-41A9-901D-AB18843BA469}"/>
              </a:ext>
            </a:extLst>
          </p:cNvPr>
          <p:cNvSpPr txBox="1"/>
          <p:nvPr userDrawn="1"/>
        </p:nvSpPr>
        <p:spPr>
          <a:xfrm>
            <a:off x="298681" y="4812805"/>
            <a:ext cx="3210020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24F97-9C33-41BE-A6F6-A2402B1E51CB}"/>
              </a:ext>
            </a:extLst>
          </p:cNvPr>
          <p:cNvSpPr txBox="1"/>
          <p:nvPr userDrawn="1"/>
        </p:nvSpPr>
        <p:spPr>
          <a:xfrm>
            <a:off x="304801" y="5310546"/>
            <a:ext cx="3713908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Briefing: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32E289A-0B24-46FD-9A76-703A44237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800" y="4319999"/>
            <a:ext cx="8031241" cy="32977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5385847-86BC-411C-BD06-FFB3EDE073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2800" y="4813499"/>
            <a:ext cx="8697149" cy="333536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9328F0D-E304-41F7-B95E-92D603C8CD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52800" y="5310758"/>
            <a:ext cx="8289525" cy="46224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A85D3-F336-4F32-8873-056208695F27}"/>
              </a:ext>
            </a:extLst>
          </p:cNvPr>
          <p:cNvSpPr txBox="1"/>
          <p:nvPr userDrawn="1"/>
        </p:nvSpPr>
        <p:spPr>
          <a:xfrm>
            <a:off x="900752" y="586854"/>
            <a:ext cx="1039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VETERANS HEALTH ADMINISTRATION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33DFAD1-10DC-F463-D4B0-9A636E524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146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0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D6FD57D-6BB1-034C-168C-C88FA7322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93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33DE34-6290-4362-8C93-E96962E944EF}"/>
              </a:ext>
            </a:extLst>
          </p:cNvPr>
          <p:cNvSpPr/>
          <p:nvPr userDrawn="1"/>
        </p:nvSpPr>
        <p:spPr>
          <a:xfrm>
            <a:off x="0" y="0"/>
            <a:ext cx="12192000" cy="6248400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4BE47-B5DF-477D-B680-74FCECBB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it-IT"/>
              <a:t>Pre-Decisional Deliberative Document  </a:t>
            </a:r>
          </a:p>
          <a:p>
            <a:pPr defTabSz="457200"/>
            <a:r>
              <a:rPr lang="it-IT"/>
              <a:t>Internal VA Use Only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9DC495A-EAD9-49BA-A47D-DD702455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97152"/>
            <a:ext cx="10363200" cy="1984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61685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35" y="945351"/>
            <a:ext cx="6710861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F96528-43BE-49F6-A13B-3675434CB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3963" y="955675"/>
            <a:ext cx="4217987" cy="50768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31C25A3-8F20-F3F9-77D1-DC75D1ECF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4225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35" y="945351"/>
            <a:ext cx="5264198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16ACE6-8450-4EB7-B99D-BC74431DFE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4600" y="945351"/>
            <a:ext cx="5264198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2FAD2F4-F00A-9E87-A70D-62EA4A206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063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9A16DA4-8826-481F-B584-637A1CAB41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979" y="953682"/>
            <a:ext cx="1184145" cy="142981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0E64BBC-E3D5-4DD5-903F-47457E8B9B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81188" y="953682"/>
            <a:ext cx="3713162" cy="272335"/>
          </a:xfrm>
          <a:solidFill>
            <a:srgbClr val="0083BE">
              <a:alpha val="6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55373EE-7FBD-461B-AC9A-90EFED7B51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81188" y="1222368"/>
            <a:ext cx="3713162" cy="271937"/>
          </a:xfrm>
        </p:spPr>
        <p:txBody>
          <a:bodyPr>
            <a:normAutofit/>
          </a:bodyPr>
          <a:lstStyle>
            <a:lvl1pPr marL="0" indent="0">
              <a:buNone/>
              <a:defRPr sz="10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[Role] | [XX] yrs. work experience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8C2E6AAE-4F4C-4B55-8A8A-BA2C453A50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81188" y="1504055"/>
            <a:ext cx="3713162" cy="870375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[Describe your expertise in 3-4 sentences (approx. 200 characters).]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2A367058-B38B-4E23-9C57-DAEAB22F0B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1188" y="2727903"/>
            <a:ext cx="3713162" cy="272335"/>
          </a:xfrm>
          <a:solidFill>
            <a:srgbClr val="0083BE">
              <a:alpha val="6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80948B57-04A9-4528-AEF0-17E79945BC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81188" y="3020831"/>
            <a:ext cx="3713162" cy="271937"/>
          </a:xfrm>
        </p:spPr>
        <p:txBody>
          <a:bodyPr>
            <a:normAutofit/>
          </a:bodyPr>
          <a:lstStyle>
            <a:lvl1pPr marL="0" indent="0">
              <a:buNone/>
              <a:defRPr sz="10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[Role] | [XX] yrs. work experience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5393F8E0-8214-40E5-9A79-253FBD6B66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81188" y="3311186"/>
            <a:ext cx="3713162" cy="870375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[Describe your expertise in 3-4 sentences (approx. 200 characters).]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24A3216B-42EF-4A69-900F-16CF1E8FC7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81188" y="4537608"/>
            <a:ext cx="3713162" cy="272335"/>
          </a:xfrm>
          <a:solidFill>
            <a:srgbClr val="0083BE">
              <a:alpha val="6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2992DE7-73BF-42D0-BDDE-18BB76AF5A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81188" y="4806700"/>
            <a:ext cx="3713162" cy="271937"/>
          </a:xfrm>
        </p:spPr>
        <p:txBody>
          <a:bodyPr>
            <a:normAutofit/>
          </a:bodyPr>
          <a:lstStyle>
            <a:lvl1pPr marL="0" indent="0">
              <a:buNone/>
              <a:defRPr sz="10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[Role] | [XX] yrs. work experience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24B48A8-BCD1-481A-B781-57CB07B9F1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81188" y="5096649"/>
            <a:ext cx="3713162" cy="870375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[Describe your expertise in 3-4 sentences (approx. 200 characters).]</a:t>
            </a:r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475C6EEE-1EAB-4EA2-8462-B6AA20D2B4A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755" y="953682"/>
            <a:ext cx="1184145" cy="142981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169C9C7D-5F2F-4B1F-931C-0F87FC0A45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964" y="953682"/>
            <a:ext cx="3713162" cy="272335"/>
          </a:xfrm>
          <a:solidFill>
            <a:srgbClr val="0083BE">
              <a:alpha val="6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8F19AAC9-9659-48D9-8D0C-64CCA4BAAE8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56964" y="1222368"/>
            <a:ext cx="3713162" cy="271937"/>
          </a:xfrm>
        </p:spPr>
        <p:txBody>
          <a:bodyPr>
            <a:normAutofit/>
          </a:bodyPr>
          <a:lstStyle>
            <a:lvl1pPr marL="0" indent="0">
              <a:buNone/>
              <a:defRPr sz="10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[Role] | [XX] yrs. work experience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E414B47C-2E87-4E2E-9BAB-7F97F2AF9A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56964" y="1504055"/>
            <a:ext cx="3713162" cy="870375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[Describe your expertise in 3-4 sentences (approx. 200 characters).]</a:t>
            </a: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7C06A1A9-CDAB-48AF-BFEE-57AF37DAC68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56964" y="2727903"/>
            <a:ext cx="3713162" cy="272335"/>
          </a:xfrm>
          <a:solidFill>
            <a:srgbClr val="0083BE">
              <a:alpha val="6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FA8FEF21-DF8E-40FC-8C5F-C1AED59E210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56964" y="3020831"/>
            <a:ext cx="3713162" cy="271937"/>
          </a:xfrm>
        </p:spPr>
        <p:txBody>
          <a:bodyPr>
            <a:normAutofit/>
          </a:bodyPr>
          <a:lstStyle>
            <a:lvl1pPr marL="0" indent="0">
              <a:buNone/>
              <a:defRPr sz="10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[Role] | [XX] yrs. work experience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609782F7-7A8F-460D-AAD8-5644B17F8DE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56964" y="3311186"/>
            <a:ext cx="3713162" cy="870375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[Describe your expertise in 3-4 sentences (approx. 200 characters).]</a:t>
            </a:r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38904B90-AD78-42BE-B954-A9C670360F2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56964" y="4537608"/>
            <a:ext cx="3713162" cy="272335"/>
          </a:xfrm>
          <a:solidFill>
            <a:srgbClr val="0083BE">
              <a:alpha val="6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55308C63-1A1E-487B-81E2-2226A02E24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56964" y="4806700"/>
            <a:ext cx="3713162" cy="271937"/>
          </a:xfrm>
        </p:spPr>
        <p:txBody>
          <a:bodyPr>
            <a:normAutofit/>
          </a:bodyPr>
          <a:lstStyle>
            <a:lvl1pPr marL="0" indent="0">
              <a:buNone/>
              <a:defRPr sz="10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[Role] | [XX] yrs. work experience</a:t>
            </a:r>
          </a:p>
        </p:txBody>
      </p:sp>
      <p:sp>
        <p:nvSpPr>
          <p:cNvPr id="53" name="Text Placeholder 13">
            <a:extLst>
              <a:ext uri="{FF2B5EF4-FFF2-40B4-BE49-F238E27FC236}">
                <a16:creationId xmlns:a16="http://schemas.microsoft.com/office/drawing/2014/main" id="{8762A0E8-90B3-4A40-8841-E2594C6A734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56964" y="5096649"/>
            <a:ext cx="3713162" cy="870375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[Describe your expertise in 3-4 sentences (approx. 200 characters).]</a:t>
            </a:r>
          </a:p>
        </p:txBody>
      </p:sp>
      <p:sp>
        <p:nvSpPr>
          <p:cNvPr id="54" name="Picture Placeholder 6">
            <a:extLst>
              <a:ext uri="{FF2B5EF4-FFF2-40B4-BE49-F238E27FC236}">
                <a16:creationId xmlns:a16="http://schemas.microsoft.com/office/drawing/2014/main" id="{EC5E6ED2-2188-414C-940E-4E22EF234A0B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10979" y="2726145"/>
            <a:ext cx="1184145" cy="142981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55" name="Picture Placeholder 6">
            <a:extLst>
              <a:ext uri="{FF2B5EF4-FFF2-40B4-BE49-F238E27FC236}">
                <a16:creationId xmlns:a16="http://schemas.microsoft.com/office/drawing/2014/main" id="{9A6B8379-49FE-428D-A977-A0F52B304D6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586755" y="2726145"/>
            <a:ext cx="1184145" cy="142981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56" name="Picture Placeholder 6">
            <a:extLst>
              <a:ext uri="{FF2B5EF4-FFF2-40B4-BE49-F238E27FC236}">
                <a16:creationId xmlns:a16="http://schemas.microsoft.com/office/drawing/2014/main" id="{8F050689-567F-4762-A1A7-F46CDA7CFE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10979" y="4563612"/>
            <a:ext cx="1184145" cy="142981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57" name="Picture Placeholder 6">
            <a:extLst>
              <a:ext uri="{FF2B5EF4-FFF2-40B4-BE49-F238E27FC236}">
                <a16:creationId xmlns:a16="http://schemas.microsoft.com/office/drawing/2014/main" id="{33B72A93-A8FC-4A37-B733-BA9E38D57047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586755" y="4563612"/>
            <a:ext cx="1184145" cy="142981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55AAF9-EE0E-2E5F-94D2-0AAC20DE9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7297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92EE4-20D9-5B45-75C3-7579C33CE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0527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D06C1C2F-634D-4104-AB3D-000640A070D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73088" y="1050925"/>
            <a:ext cx="11055350" cy="48863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2F46CD-344C-A6BD-9314-A5E687A5A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883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351D6E-CD81-40CD-924F-AE12407B3F69}"/>
              </a:ext>
            </a:extLst>
          </p:cNvPr>
          <p:cNvSpPr/>
          <p:nvPr userDrawn="1"/>
        </p:nvSpPr>
        <p:spPr>
          <a:xfrm>
            <a:off x="0" y="0"/>
            <a:ext cx="12192000" cy="6212114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C702A3-2A84-4E16-B9E1-4A99550B14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8400" y="1597025"/>
            <a:ext cx="7315200" cy="2235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C1902-18BD-43E2-9002-E7E4590E7C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5544" y="3860800"/>
            <a:ext cx="7300912" cy="1465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ADD2ADE-8586-4181-7F98-DF92E7674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967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33DE34-6290-4362-8C93-E96962E944EF}"/>
              </a:ext>
            </a:extLst>
          </p:cNvPr>
          <p:cNvSpPr/>
          <p:nvPr userDrawn="1"/>
        </p:nvSpPr>
        <p:spPr>
          <a:xfrm>
            <a:off x="0" y="0"/>
            <a:ext cx="12192000" cy="6248400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A0078-89DF-4FB3-A80F-15578268FB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9DC495A-EAD9-49BA-A47D-DD702455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97152"/>
            <a:ext cx="10363200" cy="1984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B0AE672-8FD8-18E8-A855-6250B46B4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9007838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BDD1894-9E8D-4123-885B-35E7D4D57130}"/>
              </a:ext>
            </a:extLst>
          </p:cNvPr>
          <p:cNvSpPr/>
          <p:nvPr userDrawn="1"/>
        </p:nvSpPr>
        <p:spPr>
          <a:xfrm>
            <a:off x="-11017" y="-19533"/>
            <a:ext cx="12214034" cy="764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8B9F4-7A9A-4816-99AB-27C9C187419A}"/>
              </a:ext>
            </a:extLst>
          </p:cNvPr>
          <p:cNvSpPr/>
          <p:nvPr userDrawn="1"/>
        </p:nvSpPr>
        <p:spPr>
          <a:xfrm>
            <a:off x="-11018" y="-17086"/>
            <a:ext cx="12203017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8949" y="1755279"/>
            <a:ext cx="10363200" cy="1044575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Office or Department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24F97-9C33-41BE-A6F6-A2402B1E51CB}"/>
              </a:ext>
            </a:extLst>
          </p:cNvPr>
          <p:cNvSpPr txBox="1"/>
          <p:nvPr userDrawn="1"/>
        </p:nvSpPr>
        <p:spPr>
          <a:xfrm>
            <a:off x="265471" y="5310546"/>
            <a:ext cx="2745350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Briefing: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9328F0D-E304-41F7-B95E-92D603C8CD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3001" y="5353738"/>
            <a:ext cx="8289525" cy="46224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A85D3-F336-4F32-8873-056208695F27}"/>
              </a:ext>
            </a:extLst>
          </p:cNvPr>
          <p:cNvSpPr txBox="1"/>
          <p:nvPr userDrawn="1"/>
        </p:nvSpPr>
        <p:spPr>
          <a:xfrm>
            <a:off x="900752" y="586854"/>
            <a:ext cx="1039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VETERANS HEALTH ADMINISTRATION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37DFC573-4D0D-4934-9B03-6E7438953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ED330CB-28CD-AF42-C742-1A84009C97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5544" y="2825149"/>
            <a:ext cx="7300912" cy="11710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Project or Meeting Name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622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0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D3052B8-3CEE-487A-88ED-2FDC57C3F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232897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2DDAB6F-2E09-4BED-8C94-AD8999190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3791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1BB810-BB9E-4E01-B3E9-4A0647C10895}"/>
              </a:ext>
            </a:extLst>
          </p:cNvPr>
          <p:cNvSpPr/>
          <p:nvPr userDrawn="1"/>
        </p:nvSpPr>
        <p:spPr>
          <a:xfrm>
            <a:off x="-69574" y="6122504"/>
            <a:ext cx="12261574" cy="73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786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BDD1894-9E8D-4123-885B-35E7D4D57130}"/>
              </a:ext>
            </a:extLst>
          </p:cNvPr>
          <p:cNvSpPr/>
          <p:nvPr userDrawn="1"/>
        </p:nvSpPr>
        <p:spPr>
          <a:xfrm>
            <a:off x="-11019" y="-64609"/>
            <a:ext cx="12203019" cy="6129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8B9F4-7A9A-4816-99AB-27C9C187419A}"/>
              </a:ext>
            </a:extLst>
          </p:cNvPr>
          <p:cNvSpPr/>
          <p:nvPr userDrawn="1"/>
        </p:nvSpPr>
        <p:spPr>
          <a:xfrm>
            <a:off x="-11018" y="-17086"/>
            <a:ext cx="12203017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1"/>
            <a:ext cx="10363200" cy="104457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51DE4-3045-478B-A639-79140677D674}"/>
              </a:ext>
            </a:extLst>
          </p:cNvPr>
          <p:cNvSpPr txBox="1"/>
          <p:nvPr userDrawn="1"/>
        </p:nvSpPr>
        <p:spPr>
          <a:xfrm>
            <a:off x="304800" y="4319999"/>
            <a:ext cx="2884714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lvl="0"/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for: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1D56C-ED95-41A9-901D-AB18843BA469}"/>
              </a:ext>
            </a:extLst>
          </p:cNvPr>
          <p:cNvSpPr txBox="1"/>
          <p:nvPr userDrawn="1"/>
        </p:nvSpPr>
        <p:spPr>
          <a:xfrm>
            <a:off x="298681" y="4812805"/>
            <a:ext cx="2884714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24F97-9C33-41BE-A6F6-A2402B1E51CB}"/>
              </a:ext>
            </a:extLst>
          </p:cNvPr>
          <p:cNvSpPr txBox="1"/>
          <p:nvPr userDrawn="1"/>
        </p:nvSpPr>
        <p:spPr>
          <a:xfrm>
            <a:off x="304801" y="5310546"/>
            <a:ext cx="3713908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Briefing: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32E289A-0B24-46FD-9A76-703A44237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10821" y="4319999"/>
            <a:ext cx="8289525" cy="49280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5385847-86BC-411C-BD06-FFB3EDE073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0820" y="4803468"/>
            <a:ext cx="8289525" cy="492112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9328F0D-E304-41F7-B95E-92D603C8CD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10820" y="5310546"/>
            <a:ext cx="8289525" cy="46224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A85D3-F336-4F32-8873-056208695F27}"/>
              </a:ext>
            </a:extLst>
          </p:cNvPr>
          <p:cNvSpPr txBox="1"/>
          <p:nvPr userDrawn="1"/>
        </p:nvSpPr>
        <p:spPr>
          <a:xfrm>
            <a:off x="900752" y="586854"/>
            <a:ext cx="1039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VETERANS HEALTH ADMINISTRATION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4B437C69-5F0B-4CAD-98BC-986008CC4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514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0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2DDAB6F-2E09-4BED-8C94-AD8999190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3791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E9BEA0-76D8-4A25-B33B-B3BBF625D397}"/>
              </a:ext>
            </a:extLst>
          </p:cNvPr>
          <p:cNvSpPr/>
          <p:nvPr userDrawn="1"/>
        </p:nvSpPr>
        <p:spPr>
          <a:xfrm>
            <a:off x="-1" y="6061753"/>
            <a:ext cx="12192001" cy="9452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0905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35" y="945351"/>
            <a:ext cx="6710861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F96528-43BE-49F6-A13B-3675434CB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3963" y="955675"/>
            <a:ext cx="4217987" cy="50768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2685A4C-0E12-42AF-B922-06AB7D983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4381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35" y="945351"/>
            <a:ext cx="5264198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16ACE6-8450-4EB7-B99D-BC74431DFE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4600" y="945351"/>
            <a:ext cx="5264198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3C6F5AA-115D-4723-9E6A-8A07D317E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15360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1693F15-D300-45D9-A2A0-78AFE07C3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0924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1693F15-D300-45D9-A2A0-78AFE07C3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3B4B0-FDC5-08F2-D3F1-61CE7CBF0D63}"/>
              </a:ext>
            </a:extLst>
          </p:cNvPr>
          <p:cNvSpPr/>
          <p:nvPr userDrawn="1"/>
        </p:nvSpPr>
        <p:spPr>
          <a:xfrm>
            <a:off x="0" y="136435"/>
            <a:ext cx="12192000" cy="6018560"/>
          </a:xfrm>
          <a:prstGeom prst="rect">
            <a:avLst/>
          </a:prstGeom>
          <a:solidFill>
            <a:srgbClr val="003F72"/>
          </a:solidFill>
          <a:ln>
            <a:solidFill>
              <a:srgbClr val="003F7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F3954F-7F96-257F-B54B-117F8A3E56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3058" y="2035329"/>
            <a:ext cx="10363199" cy="1523948"/>
          </a:xfrm>
        </p:spPr>
        <p:txBody>
          <a:bodyPr anchor="ctr">
            <a:normAutofit/>
          </a:bodyPr>
          <a:lstStyle>
            <a:lvl1pPr marL="117475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Header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5067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D06C1C2F-634D-4104-AB3D-000640A070D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73088" y="1050925"/>
            <a:ext cx="11055350" cy="48863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77CCEBA-D375-4CEA-BE6F-DAAFE25F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1226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956A6EC-BE33-4176-8E35-ADA130E81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801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35" y="945351"/>
            <a:ext cx="6710861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F96528-43BE-49F6-A13B-3675434CB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3963" y="955675"/>
            <a:ext cx="4217987" cy="50768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1645AC1-03E3-4BB3-AA0F-134750AFE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309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35" y="945351"/>
            <a:ext cx="5264198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16ACE6-8450-4EB7-B99D-BC74431DFE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4600" y="945351"/>
            <a:ext cx="5264198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0E0C02C-BB00-444C-B569-39D509C27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2221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9A16DA4-8826-481F-B584-637A1CAB41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979" y="953682"/>
            <a:ext cx="1184145" cy="142981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45037D53-A90A-4FA8-94E6-B0F07E5C3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0E64BBC-E3D5-4DD5-903F-47457E8B9B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81188" y="953682"/>
            <a:ext cx="3713162" cy="272335"/>
          </a:xfrm>
          <a:solidFill>
            <a:srgbClr val="0083BE">
              <a:alpha val="6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55373EE-7FBD-461B-AC9A-90EFED7B51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81188" y="1222368"/>
            <a:ext cx="3713162" cy="271937"/>
          </a:xfrm>
        </p:spPr>
        <p:txBody>
          <a:bodyPr>
            <a:normAutofit/>
          </a:bodyPr>
          <a:lstStyle>
            <a:lvl1pPr marL="0" indent="0">
              <a:buNone/>
              <a:defRPr sz="10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[Role] | [XX] yrs. work experience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8C2E6AAE-4F4C-4B55-8A8A-BA2C453A50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81188" y="1504055"/>
            <a:ext cx="3713162" cy="870375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[Describe your expertise in 3-4 sentences (approx. 200 characters).]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2A367058-B38B-4E23-9C57-DAEAB22F0B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1188" y="2727903"/>
            <a:ext cx="3713162" cy="272335"/>
          </a:xfrm>
          <a:solidFill>
            <a:srgbClr val="0083BE">
              <a:alpha val="6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80948B57-04A9-4528-AEF0-17E79945BC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81188" y="3020831"/>
            <a:ext cx="3713162" cy="271937"/>
          </a:xfrm>
        </p:spPr>
        <p:txBody>
          <a:bodyPr>
            <a:normAutofit/>
          </a:bodyPr>
          <a:lstStyle>
            <a:lvl1pPr marL="0" indent="0">
              <a:buNone/>
              <a:defRPr sz="10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[Role] | [XX] yrs. work experience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5393F8E0-8214-40E5-9A79-253FBD6B66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81188" y="3311186"/>
            <a:ext cx="3713162" cy="870375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[Describe your expertise in 3-4 sentences (approx. 200 characters).]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24A3216B-42EF-4A69-900F-16CF1E8FC7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81188" y="4537608"/>
            <a:ext cx="3713162" cy="272335"/>
          </a:xfrm>
          <a:solidFill>
            <a:srgbClr val="0083BE">
              <a:alpha val="6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2992DE7-73BF-42D0-BDDE-18BB76AF5A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81188" y="4806700"/>
            <a:ext cx="3713162" cy="271937"/>
          </a:xfrm>
        </p:spPr>
        <p:txBody>
          <a:bodyPr>
            <a:normAutofit/>
          </a:bodyPr>
          <a:lstStyle>
            <a:lvl1pPr marL="0" indent="0">
              <a:buNone/>
              <a:defRPr sz="10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[Role] | [XX] yrs. work experience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24B48A8-BCD1-481A-B781-57CB07B9F1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81188" y="5096649"/>
            <a:ext cx="3713162" cy="870375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[Describe your expertise in 3-4 sentences (approx. 200 characters).]</a:t>
            </a:r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475C6EEE-1EAB-4EA2-8462-B6AA20D2B4A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755" y="953682"/>
            <a:ext cx="1184145" cy="142981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169C9C7D-5F2F-4B1F-931C-0F87FC0A45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964" y="953682"/>
            <a:ext cx="3713162" cy="272335"/>
          </a:xfrm>
          <a:solidFill>
            <a:srgbClr val="0083BE">
              <a:alpha val="6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8F19AAC9-9659-48D9-8D0C-64CCA4BAAE8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56964" y="1222368"/>
            <a:ext cx="3713162" cy="271937"/>
          </a:xfrm>
        </p:spPr>
        <p:txBody>
          <a:bodyPr>
            <a:normAutofit/>
          </a:bodyPr>
          <a:lstStyle>
            <a:lvl1pPr marL="0" indent="0">
              <a:buNone/>
              <a:defRPr sz="10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[Role] | [XX] yrs. work experience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E414B47C-2E87-4E2E-9BAB-7F97F2AF9A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56964" y="1504055"/>
            <a:ext cx="3713162" cy="870375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[Describe your expertise in 3-4 sentences (approx. 200 characters).]</a:t>
            </a: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7C06A1A9-CDAB-48AF-BFEE-57AF37DAC68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56964" y="2727903"/>
            <a:ext cx="3713162" cy="272335"/>
          </a:xfrm>
          <a:solidFill>
            <a:srgbClr val="0083BE">
              <a:alpha val="6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FA8FEF21-DF8E-40FC-8C5F-C1AED59E210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56964" y="3020831"/>
            <a:ext cx="3713162" cy="271937"/>
          </a:xfrm>
        </p:spPr>
        <p:txBody>
          <a:bodyPr>
            <a:normAutofit/>
          </a:bodyPr>
          <a:lstStyle>
            <a:lvl1pPr marL="0" indent="0">
              <a:buNone/>
              <a:defRPr sz="10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[Role] | [XX] yrs. work experience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609782F7-7A8F-460D-AAD8-5644B17F8DE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56964" y="3311186"/>
            <a:ext cx="3713162" cy="870375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[Describe your expertise in 3-4 sentences (approx. 200 characters).]</a:t>
            </a:r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38904B90-AD78-42BE-B954-A9C670360F2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56964" y="4537608"/>
            <a:ext cx="3713162" cy="272335"/>
          </a:xfrm>
          <a:solidFill>
            <a:srgbClr val="0083BE">
              <a:alpha val="6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[Name]</a:t>
            </a:r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55308C63-1A1E-487B-81E2-2226A02E24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56964" y="4806700"/>
            <a:ext cx="3713162" cy="271937"/>
          </a:xfrm>
        </p:spPr>
        <p:txBody>
          <a:bodyPr>
            <a:normAutofit/>
          </a:bodyPr>
          <a:lstStyle>
            <a:lvl1pPr marL="0" indent="0">
              <a:buNone/>
              <a:defRPr sz="10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[Role] | [XX] yrs. work experience</a:t>
            </a:r>
          </a:p>
        </p:txBody>
      </p:sp>
      <p:sp>
        <p:nvSpPr>
          <p:cNvPr id="53" name="Text Placeholder 13">
            <a:extLst>
              <a:ext uri="{FF2B5EF4-FFF2-40B4-BE49-F238E27FC236}">
                <a16:creationId xmlns:a16="http://schemas.microsoft.com/office/drawing/2014/main" id="{8762A0E8-90B3-4A40-8841-E2594C6A734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56964" y="5096649"/>
            <a:ext cx="3713162" cy="870375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[Describe your expertise in 3-4 sentences (approx. 200 characters).]</a:t>
            </a:r>
          </a:p>
        </p:txBody>
      </p:sp>
      <p:sp>
        <p:nvSpPr>
          <p:cNvPr id="54" name="Picture Placeholder 6">
            <a:extLst>
              <a:ext uri="{FF2B5EF4-FFF2-40B4-BE49-F238E27FC236}">
                <a16:creationId xmlns:a16="http://schemas.microsoft.com/office/drawing/2014/main" id="{EC5E6ED2-2188-414C-940E-4E22EF234A0B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10979" y="2726145"/>
            <a:ext cx="1184145" cy="142981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55" name="Picture Placeholder 6">
            <a:extLst>
              <a:ext uri="{FF2B5EF4-FFF2-40B4-BE49-F238E27FC236}">
                <a16:creationId xmlns:a16="http://schemas.microsoft.com/office/drawing/2014/main" id="{9A6B8379-49FE-428D-A977-A0F52B304D6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586755" y="2726145"/>
            <a:ext cx="1184145" cy="142981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56" name="Picture Placeholder 6">
            <a:extLst>
              <a:ext uri="{FF2B5EF4-FFF2-40B4-BE49-F238E27FC236}">
                <a16:creationId xmlns:a16="http://schemas.microsoft.com/office/drawing/2014/main" id="{8F050689-567F-4762-A1A7-F46CDA7CFE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10979" y="4563612"/>
            <a:ext cx="1184145" cy="142981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57" name="Picture Placeholder 6">
            <a:extLst>
              <a:ext uri="{FF2B5EF4-FFF2-40B4-BE49-F238E27FC236}">
                <a16:creationId xmlns:a16="http://schemas.microsoft.com/office/drawing/2014/main" id="{33B72A93-A8FC-4A37-B733-BA9E38D57047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586755" y="4563612"/>
            <a:ext cx="1184145" cy="142981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0328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79C1D2-C7D9-4BBF-A978-72EEE0410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433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D06C1C2F-634D-4104-AB3D-000640A070D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73088" y="1050925"/>
            <a:ext cx="11055350" cy="48863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12042F3-B616-460E-A02F-EAEFAE5D2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742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351D6E-CD81-40CD-924F-AE12407B3F69}"/>
              </a:ext>
            </a:extLst>
          </p:cNvPr>
          <p:cNvSpPr/>
          <p:nvPr userDrawn="1"/>
        </p:nvSpPr>
        <p:spPr>
          <a:xfrm>
            <a:off x="0" y="0"/>
            <a:ext cx="12192000" cy="6212114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C702A3-2A84-4E16-B9E1-4A99550B14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8400" y="1597025"/>
            <a:ext cx="7315200" cy="2235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C1902-18BD-43E2-9002-E7E4590E7C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5544" y="3860800"/>
            <a:ext cx="7300912" cy="1465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982C59B-5F00-45AD-B6F4-3CC05BB86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47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ECD1A69-BCD8-4712-833B-65E371755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7467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BDD1894-9E8D-4123-885B-35E7D4D57130}"/>
              </a:ext>
            </a:extLst>
          </p:cNvPr>
          <p:cNvSpPr/>
          <p:nvPr userDrawn="1"/>
        </p:nvSpPr>
        <p:spPr>
          <a:xfrm>
            <a:off x="-11019" y="1"/>
            <a:ext cx="12203019" cy="6129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8B9F4-7A9A-4816-99AB-27C9C187419A}"/>
              </a:ext>
            </a:extLst>
          </p:cNvPr>
          <p:cNvSpPr/>
          <p:nvPr userDrawn="1"/>
        </p:nvSpPr>
        <p:spPr>
          <a:xfrm>
            <a:off x="-11018" y="-17086"/>
            <a:ext cx="12203017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1"/>
            <a:ext cx="10363200" cy="104457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24F97-9C33-41BE-A6F6-A2402B1E51CB}"/>
              </a:ext>
            </a:extLst>
          </p:cNvPr>
          <p:cNvSpPr txBox="1"/>
          <p:nvPr userDrawn="1"/>
        </p:nvSpPr>
        <p:spPr>
          <a:xfrm>
            <a:off x="304801" y="5310546"/>
            <a:ext cx="3713908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Briefing: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9328F0D-E304-41F7-B95E-92D603C8CD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52800" y="5310758"/>
            <a:ext cx="8289525" cy="46224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A85D3-F336-4F32-8873-056208695F27}"/>
              </a:ext>
            </a:extLst>
          </p:cNvPr>
          <p:cNvSpPr txBox="1"/>
          <p:nvPr userDrawn="1"/>
        </p:nvSpPr>
        <p:spPr>
          <a:xfrm>
            <a:off x="900752" y="586854"/>
            <a:ext cx="1039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VETERANS HEALTH ADMINISTRATION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37DFC573-4D0D-4934-9B03-6E7438953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1066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0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D3052B8-3CEE-487A-88ED-2FDC57C3F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576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2DDAB6F-2E09-4BED-8C94-AD8999190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3791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1BB810-BB9E-4E01-B3E9-4A0647C10895}"/>
              </a:ext>
            </a:extLst>
          </p:cNvPr>
          <p:cNvSpPr/>
          <p:nvPr userDrawn="1"/>
        </p:nvSpPr>
        <p:spPr>
          <a:xfrm>
            <a:off x="-69574" y="6122504"/>
            <a:ext cx="12261574" cy="73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337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2DDAB6F-2E09-4BED-8C94-AD8999190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3791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E9BEA0-76D8-4A25-B33B-B3BBF625D397}"/>
              </a:ext>
            </a:extLst>
          </p:cNvPr>
          <p:cNvSpPr/>
          <p:nvPr userDrawn="1"/>
        </p:nvSpPr>
        <p:spPr>
          <a:xfrm>
            <a:off x="-1" y="6061753"/>
            <a:ext cx="12192001" cy="9452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0682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35" y="945351"/>
            <a:ext cx="6710861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F96528-43BE-49F6-A13B-3675434CB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3963" y="955675"/>
            <a:ext cx="4217987" cy="50768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2685A4C-0E12-42AF-B922-06AB7D983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344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35" y="945351"/>
            <a:ext cx="5264198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16ACE6-8450-4EB7-B99D-BC74431DFE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4600" y="945351"/>
            <a:ext cx="5264198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3C6F5AA-115D-4723-9E6A-8A07D317E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310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1693F15-D300-45D9-A2A0-78AFE07C3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247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D06C1C2F-634D-4104-AB3D-000640A070D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73088" y="1050925"/>
            <a:ext cx="11055350" cy="48863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77CCEBA-D375-4CEA-BE6F-DAAFE25F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2920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351D6E-CD81-40CD-924F-AE12407B3F69}"/>
              </a:ext>
            </a:extLst>
          </p:cNvPr>
          <p:cNvSpPr/>
          <p:nvPr userDrawn="1"/>
        </p:nvSpPr>
        <p:spPr>
          <a:xfrm>
            <a:off x="0" y="0"/>
            <a:ext cx="12192000" cy="6212114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C702A3-2A84-4E16-B9E1-4A99550B14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8400" y="1597025"/>
            <a:ext cx="7315200" cy="2235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C1902-18BD-43E2-9002-E7E4590E7C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5544" y="3860800"/>
            <a:ext cx="7300912" cy="1465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E7939D4-BBFE-4DEC-BDA5-2DE180A82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Pre-Decisional Deliberative Document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6112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BDD1894-9E8D-4123-885B-35E7D4D57130}"/>
              </a:ext>
            </a:extLst>
          </p:cNvPr>
          <p:cNvSpPr/>
          <p:nvPr userDrawn="1"/>
        </p:nvSpPr>
        <p:spPr>
          <a:xfrm>
            <a:off x="-11019" y="1"/>
            <a:ext cx="12203019" cy="6129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8B9F4-7A9A-4816-99AB-27C9C187419A}"/>
              </a:ext>
            </a:extLst>
          </p:cNvPr>
          <p:cNvSpPr/>
          <p:nvPr userDrawn="1"/>
        </p:nvSpPr>
        <p:spPr>
          <a:xfrm>
            <a:off x="-11018" y="-17086"/>
            <a:ext cx="12203017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1"/>
            <a:ext cx="10363200" cy="104457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51DE4-3045-478B-A639-79140677D674}"/>
              </a:ext>
            </a:extLst>
          </p:cNvPr>
          <p:cNvSpPr txBox="1"/>
          <p:nvPr userDrawn="1"/>
        </p:nvSpPr>
        <p:spPr>
          <a:xfrm>
            <a:off x="304800" y="4319999"/>
            <a:ext cx="3759200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lvl="0"/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for: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1D56C-ED95-41A9-901D-AB18843BA469}"/>
              </a:ext>
            </a:extLst>
          </p:cNvPr>
          <p:cNvSpPr txBox="1"/>
          <p:nvPr userDrawn="1"/>
        </p:nvSpPr>
        <p:spPr>
          <a:xfrm>
            <a:off x="298681" y="4812805"/>
            <a:ext cx="3210020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24F97-9C33-41BE-A6F6-A2402B1E51CB}"/>
              </a:ext>
            </a:extLst>
          </p:cNvPr>
          <p:cNvSpPr txBox="1"/>
          <p:nvPr userDrawn="1"/>
        </p:nvSpPr>
        <p:spPr>
          <a:xfrm>
            <a:off x="304801" y="5310546"/>
            <a:ext cx="3713908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Briefing: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32E289A-0B24-46FD-9A76-703A44237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71800" y="4319999"/>
            <a:ext cx="8697149" cy="4746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5385847-86BC-411C-BD06-FFB3EDE073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77833" y="4815167"/>
            <a:ext cx="8697149" cy="474607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9328F0D-E304-41F7-B95E-92D603C8CD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71800" y="5304287"/>
            <a:ext cx="8697149" cy="46224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A85D3-F336-4F32-8873-056208695F27}"/>
              </a:ext>
            </a:extLst>
          </p:cNvPr>
          <p:cNvSpPr txBox="1"/>
          <p:nvPr userDrawn="1"/>
        </p:nvSpPr>
        <p:spPr>
          <a:xfrm>
            <a:off x="900752" y="586854"/>
            <a:ext cx="1039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VETERANS HEALTH ADMINISTRATION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4B437C69-5F0B-4CAD-98BC-986008CC4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5600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0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A671CAE-9930-4213-8F08-02EC40C56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6568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97152"/>
            <a:ext cx="10363200" cy="1984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191000"/>
            <a:ext cx="85344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Presentation for:</a:t>
            </a:r>
          </a:p>
          <a:p>
            <a:pPr algn="l">
              <a:spcBef>
                <a:spcPts val="0"/>
              </a:spcBef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l">
              <a:spcBef>
                <a:spcPts val="0"/>
              </a:spcBef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Date of briefing:</a:t>
            </a:r>
          </a:p>
          <a:p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50440" y="640023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200" smtClean="0">
                <a:solidFill>
                  <a:prstClr val="white"/>
                </a:solidFill>
              </a:rPr>
              <a:pPr/>
              <a:t>‹#›</a:t>
            </a:fld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146628" y="457200"/>
            <a:ext cx="10363200" cy="1054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/>
              <a:t>VETERANS HEALTH ADMINISTRATION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6942858-C53E-F876-F509-58977BD77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949320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8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36D3C92-E398-D52F-853B-7740E69B1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28252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FDB8BE0-08E2-9FB1-A717-762418F83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1613413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33DE34-6290-4362-8C93-E96962E944EF}"/>
              </a:ext>
            </a:extLst>
          </p:cNvPr>
          <p:cNvSpPr/>
          <p:nvPr userDrawn="1"/>
        </p:nvSpPr>
        <p:spPr>
          <a:xfrm>
            <a:off x="0" y="0"/>
            <a:ext cx="12192000" cy="6248400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A0078-89DF-4FB3-A80F-15578268FB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9DC495A-EAD9-49BA-A47D-DD702455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97152"/>
            <a:ext cx="10363200" cy="1984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EEDE01B-8AAE-ABEB-7808-46678FB02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1010633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1A6F9AE-5726-6A56-C175-B6BE1CAE8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5520227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C961AA8-A64B-64DE-D356-3BDABA4E9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193016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BDD1894-9E8D-4123-885B-35E7D4D57130}"/>
              </a:ext>
            </a:extLst>
          </p:cNvPr>
          <p:cNvSpPr/>
          <p:nvPr userDrawn="1"/>
        </p:nvSpPr>
        <p:spPr>
          <a:xfrm>
            <a:off x="-11019" y="1"/>
            <a:ext cx="12203019" cy="6129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8B9F4-7A9A-4816-99AB-27C9C187419A}"/>
              </a:ext>
            </a:extLst>
          </p:cNvPr>
          <p:cNvSpPr/>
          <p:nvPr userDrawn="1"/>
        </p:nvSpPr>
        <p:spPr>
          <a:xfrm>
            <a:off x="-11018" y="-17086"/>
            <a:ext cx="12203017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1"/>
            <a:ext cx="10363200" cy="104457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51DE4-3045-478B-A639-79140677D674}"/>
              </a:ext>
            </a:extLst>
          </p:cNvPr>
          <p:cNvSpPr txBox="1"/>
          <p:nvPr userDrawn="1"/>
        </p:nvSpPr>
        <p:spPr>
          <a:xfrm>
            <a:off x="304800" y="4319999"/>
            <a:ext cx="3759200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lvl="0"/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for: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1D56C-ED95-41A9-901D-AB18843BA469}"/>
              </a:ext>
            </a:extLst>
          </p:cNvPr>
          <p:cNvSpPr txBox="1"/>
          <p:nvPr userDrawn="1"/>
        </p:nvSpPr>
        <p:spPr>
          <a:xfrm>
            <a:off x="298681" y="4812805"/>
            <a:ext cx="3210020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24F97-9C33-41BE-A6F6-A2402B1E51CB}"/>
              </a:ext>
            </a:extLst>
          </p:cNvPr>
          <p:cNvSpPr txBox="1"/>
          <p:nvPr userDrawn="1"/>
        </p:nvSpPr>
        <p:spPr>
          <a:xfrm>
            <a:off x="304801" y="5310546"/>
            <a:ext cx="3713908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Briefing: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32E289A-0B24-46FD-9A76-703A44237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800" y="4319999"/>
            <a:ext cx="8031241" cy="32977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5385847-86BC-411C-BD06-FFB3EDE073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2800" y="4813499"/>
            <a:ext cx="8697149" cy="333536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9328F0D-E304-41F7-B95E-92D603C8CD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52800" y="5310758"/>
            <a:ext cx="8289525" cy="46224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A85D3-F336-4F32-8873-056208695F27}"/>
              </a:ext>
            </a:extLst>
          </p:cNvPr>
          <p:cNvSpPr txBox="1"/>
          <p:nvPr userDrawn="1"/>
        </p:nvSpPr>
        <p:spPr>
          <a:xfrm>
            <a:off x="900752" y="586854"/>
            <a:ext cx="1039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VETERANS HEALTH ADMINISTRATION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7973218-15EF-47EC-E69E-80BDCE7BD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141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0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2DDAB6F-2E09-4BED-8C94-AD8999190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3791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866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35" y="945351"/>
            <a:ext cx="6710861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2DDAB6F-2E09-4BED-8C94-AD8999190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3791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endParaRPr lang="it-IT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F96528-43BE-49F6-A13B-3675434CB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3963" y="955675"/>
            <a:ext cx="4217987" cy="5076825"/>
          </a:xfrm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282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35" y="945351"/>
            <a:ext cx="5264198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2DDAB6F-2E09-4BED-8C94-AD8999190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3791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endParaRPr lang="it-IT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16ACE6-8450-4EB7-B99D-BC74431DFE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4600" y="945351"/>
            <a:ext cx="5264198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061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35" y="945351"/>
            <a:ext cx="6710861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F96528-43BE-49F6-A13B-3675434CB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3963" y="955675"/>
            <a:ext cx="4217987" cy="50768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1776906-EAF6-4E5B-8E25-D17C4877D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8491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69C1171-ECFC-443D-AC24-293D138ED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3791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2051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69C1171-ECFC-443D-AC24-293D138ED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3791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endParaRPr lang="it-IT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D06C1C2F-634D-4104-AB3D-000640A070D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73088" y="1050925"/>
            <a:ext cx="11055350" cy="4886325"/>
          </a:xfrm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076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69C1171-ECFC-443D-AC24-293D138ED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endParaRPr 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351D6E-CD81-40CD-924F-AE12407B3F69}"/>
              </a:ext>
            </a:extLst>
          </p:cNvPr>
          <p:cNvSpPr/>
          <p:nvPr userDrawn="1"/>
        </p:nvSpPr>
        <p:spPr>
          <a:xfrm>
            <a:off x="0" y="0"/>
            <a:ext cx="12192000" cy="6212114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C702A3-2A84-4E16-B9E1-4A99550B14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8400" y="1597025"/>
            <a:ext cx="7315200" cy="2235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C1902-18BD-43E2-9002-E7E4590E7C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5544" y="3860800"/>
            <a:ext cx="7300912" cy="1465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687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33DE34-6290-4362-8C93-E96962E944EF}"/>
              </a:ext>
            </a:extLst>
          </p:cNvPr>
          <p:cNvSpPr/>
          <p:nvPr userDrawn="1"/>
        </p:nvSpPr>
        <p:spPr>
          <a:xfrm>
            <a:off x="0" y="0"/>
            <a:ext cx="12192000" cy="6248400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A0078-89DF-4FB3-A80F-15578268FB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4BE47-B5DF-477D-B680-74FCECBB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3791" y="6356441"/>
            <a:ext cx="4101016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9DC495A-EAD9-49BA-A47D-DD702455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97152"/>
            <a:ext cx="10363200" cy="1984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4854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98438"/>
            <a:ext cx="102616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20800" y="1143000"/>
            <a:ext cx="10261600" cy="5181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782"/>
                </a:solidFill>
                <a:latin typeface="Georgia"/>
              </a:defRPr>
            </a:lvl1pPr>
            <a:lvl2pPr>
              <a:defRPr>
                <a:latin typeface="Georgia"/>
              </a:defRPr>
            </a:lvl2pPr>
            <a:lvl3pPr>
              <a:defRPr>
                <a:latin typeface="Georgia"/>
              </a:defRPr>
            </a:lvl3pPr>
            <a:lvl4pPr>
              <a:defRPr>
                <a:latin typeface="Georgia"/>
              </a:defRPr>
            </a:lvl4pPr>
            <a:lvl5pPr>
              <a:defRPr>
                <a:latin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513791" y="6356441"/>
            <a:ext cx="41010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E3552E4-1170-47FE-BFF8-C9121DA2B6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83205"/>
            <a:ext cx="1651043" cy="7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287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8448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287486" y="6259285"/>
            <a:ext cx="5181600" cy="5007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737600" y="6553200"/>
            <a:ext cx="28448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387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3791" y="6356441"/>
            <a:ext cx="4101016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876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ize 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486329" y="2255520"/>
            <a:ext cx="7141764" cy="3796937"/>
          </a:xfrm>
          <a:prstGeom prst="rect">
            <a:avLst/>
          </a:prstGeom>
        </p:spPr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19456" y="990600"/>
            <a:ext cx="11789664" cy="1024349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3733">
                <a:latin typeface="Myriad Pro" panose="020B0503030403020204" pitchFamily="34" charset="0"/>
                <a:cs typeface="Times New Roman" panose="02020603050405020304" pitchFamily="18" charset="0"/>
              </a:defRPr>
            </a:lvl1pPr>
            <a:lvl2pPr marL="665579" indent="-282972">
              <a:buFont typeface="Arial" pitchFamily="34" charset="0"/>
              <a:buChar char="–"/>
              <a:defRPr sz="3200">
                <a:latin typeface="Myriad Pro" panose="020B0503030403020204" pitchFamily="34" charset="0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9C7855F-ED22-44E5-82A0-D62D661D1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16" y="98287"/>
            <a:ext cx="1651043" cy="7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29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BDD1894-9E8D-4123-885B-35E7D4D57130}"/>
              </a:ext>
            </a:extLst>
          </p:cNvPr>
          <p:cNvSpPr/>
          <p:nvPr userDrawn="1"/>
        </p:nvSpPr>
        <p:spPr>
          <a:xfrm>
            <a:off x="-11019" y="1"/>
            <a:ext cx="12203019" cy="6129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8B9F4-7A9A-4816-99AB-27C9C187419A}"/>
              </a:ext>
            </a:extLst>
          </p:cNvPr>
          <p:cNvSpPr/>
          <p:nvPr userDrawn="1"/>
        </p:nvSpPr>
        <p:spPr>
          <a:xfrm>
            <a:off x="-11018" y="-17086"/>
            <a:ext cx="12203017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1"/>
            <a:ext cx="10363200" cy="104457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51DE4-3045-478B-A639-79140677D674}"/>
              </a:ext>
            </a:extLst>
          </p:cNvPr>
          <p:cNvSpPr txBox="1"/>
          <p:nvPr userDrawn="1"/>
        </p:nvSpPr>
        <p:spPr>
          <a:xfrm>
            <a:off x="304800" y="4319999"/>
            <a:ext cx="3759200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lvl="0"/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for: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1D56C-ED95-41A9-901D-AB18843BA469}"/>
              </a:ext>
            </a:extLst>
          </p:cNvPr>
          <p:cNvSpPr txBox="1"/>
          <p:nvPr userDrawn="1"/>
        </p:nvSpPr>
        <p:spPr>
          <a:xfrm>
            <a:off x="298681" y="4812805"/>
            <a:ext cx="3210020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24F97-9C33-41BE-A6F6-A2402B1E51CB}"/>
              </a:ext>
            </a:extLst>
          </p:cNvPr>
          <p:cNvSpPr txBox="1"/>
          <p:nvPr userDrawn="1"/>
        </p:nvSpPr>
        <p:spPr>
          <a:xfrm>
            <a:off x="304801" y="5310546"/>
            <a:ext cx="3713908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Briefing: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32E289A-0B24-46FD-9A76-703A44237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10821" y="4329255"/>
            <a:ext cx="8289525" cy="49280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5385847-86BC-411C-BD06-FFB3EDE073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0821" y="4814022"/>
            <a:ext cx="8289525" cy="462244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9328F0D-E304-41F7-B95E-92D603C8CD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10820" y="5276266"/>
            <a:ext cx="8289525" cy="46224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A85D3-F336-4F32-8873-056208695F27}"/>
              </a:ext>
            </a:extLst>
          </p:cNvPr>
          <p:cNvSpPr txBox="1"/>
          <p:nvPr userDrawn="1"/>
        </p:nvSpPr>
        <p:spPr>
          <a:xfrm>
            <a:off x="900752" y="586854"/>
            <a:ext cx="1039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VETERANS HEALTH ADMINISTRATION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C406939-89AC-1CE5-596C-0201B9165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398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0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83C456C-8D88-4B8F-2D77-D00AA79DE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3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35" y="945351"/>
            <a:ext cx="5264198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16ACE6-8450-4EB7-B99D-BC74431DFE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4600" y="945351"/>
            <a:ext cx="5264198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6CB8D19-0DCB-4F7B-B8DA-4EBB6B34B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0885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35" y="945351"/>
            <a:ext cx="6710861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F96528-43BE-49F6-A13B-3675434CB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3963" y="955675"/>
            <a:ext cx="4217987" cy="50768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95A16D9-C658-C3C9-A64D-D29E20723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8307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35" y="945351"/>
            <a:ext cx="5264198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16ACE6-8450-4EB7-B99D-BC74431DFE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4600" y="945351"/>
            <a:ext cx="5264198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8A12A57-B9F0-7266-9EE9-0B63C10ED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91176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583CB-F002-6F8F-5609-35F8D500D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205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D06C1C2F-634D-4104-AB3D-000640A070D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73088" y="1050925"/>
            <a:ext cx="11055350" cy="48863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1A280-2AF1-FA90-7EC9-FB1F60AEE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1358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3791" y="6259287"/>
            <a:ext cx="4759352" cy="4622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802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BDD1894-9E8D-4123-885B-35E7D4D57130}"/>
              </a:ext>
            </a:extLst>
          </p:cNvPr>
          <p:cNvSpPr/>
          <p:nvPr userDrawn="1"/>
        </p:nvSpPr>
        <p:spPr>
          <a:xfrm>
            <a:off x="-11019" y="1"/>
            <a:ext cx="12203019" cy="6129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8B9F4-7A9A-4816-99AB-27C9C187419A}"/>
              </a:ext>
            </a:extLst>
          </p:cNvPr>
          <p:cNvSpPr/>
          <p:nvPr userDrawn="1"/>
        </p:nvSpPr>
        <p:spPr>
          <a:xfrm>
            <a:off x="-11018" y="-17086"/>
            <a:ext cx="12203017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1"/>
            <a:ext cx="10363200" cy="104457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51DE4-3045-478B-A639-79140677D674}"/>
              </a:ext>
            </a:extLst>
          </p:cNvPr>
          <p:cNvSpPr txBox="1"/>
          <p:nvPr userDrawn="1"/>
        </p:nvSpPr>
        <p:spPr>
          <a:xfrm>
            <a:off x="304800" y="4319999"/>
            <a:ext cx="3759200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lvl="0"/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for: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1D56C-ED95-41A9-901D-AB18843BA469}"/>
              </a:ext>
            </a:extLst>
          </p:cNvPr>
          <p:cNvSpPr txBox="1"/>
          <p:nvPr userDrawn="1"/>
        </p:nvSpPr>
        <p:spPr>
          <a:xfrm>
            <a:off x="298681" y="4812805"/>
            <a:ext cx="3210020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24F97-9C33-41BE-A6F6-A2402B1E51CB}"/>
              </a:ext>
            </a:extLst>
          </p:cNvPr>
          <p:cNvSpPr txBox="1"/>
          <p:nvPr userDrawn="1"/>
        </p:nvSpPr>
        <p:spPr>
          <a:xfrm>
            <a:off x="304801" y="5310546"/>
            <a:ext cx="3713908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Briefing: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32E289A-0B24-46FD-9A76-703A44237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10821" y="4308177"/>
            <a:ext cx="8289525" cy="49774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5385847-86BC-411C-BD06-FFB3EDE073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0820" y="4813170"/>
            <a:ext cx="8289525" cy="480290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9328F0D-E304-41F7-B95E-92D603C8CD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10820" y="5300347"/>
            <a:ext cx="8289525" cy="46224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A85D3-F336-4F32-8873-056208695F27}"/>
              </a:ext>
            </a:extLst>
          </p:cNvPr>
          <p:cNvSpPr txBox="1"/>
          <p:nvPr userDrawn="1"/>
        </p:nvSpPr>
        <p:spPr>
          <a:xfrm>
            <a:off x="900752" y="586854"/>
            <a:ext cx="1039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VETERANS HEALTH ADMINISTRATION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3F483B0-FB85-D4DB-EFC4-78D861F0B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2212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0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2DDAB6F-2E09-4BED-8C94-AD8999190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3791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4F64945-5D59-42F1-A468-2A2B321EE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16" y="98287"/>
            <a:ext cx="1651043" cy="717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01494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35" y="945351"/>
            <a:ext cx="6710861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F96528-43BE-49F6-A13B-3675434CB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3963" y="955675"/>
            <a:ext cx="4217987" cy="5076825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4AB8A80-64C0-4DD5-A8A2-4D622BE20C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16" y="98287"/>
            <a:ext cx="1651043" cy="71782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BB1D04F-1150-1601-966A-CAB8A7AE3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5855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35" y="945351"/>
            <a:ext cx="5264198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16ACE6-8450-4EB7-B99D-BC74431DFE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4600" y="945351"/>
            <a:ext cx="5264198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98C170F-36F9-45BE-892A-9036FC8EA0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16" y="98287"/>
            <a:ext cx="1651043" cy="71782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1E23A7D-3711-5597-66B4-B537F35B3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9061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FC36455-B449-4C0F-B5D8-3400056709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16" y="98287"/>
            <a:ext cx="1651043" cy="71782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9C5FF-666B-5E66-A400-E18861D4C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18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351D6E-CD81-40CD-924F-AE12407B3F69}"/>
              </a:ext>
            </a:extLst>
          </p:cNvPr>
          <p:cNvSpPr/>
          <p:nvPr userDrawn="1"/>
        </p:nvSpPr>
        <p:spPr>
          <a:xfrm>
            <a:off x="0" y="0"/>
            <a:ext cx="12192000" cy="6212114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C702A3-2A84-4E16-B9E1-4A99550B14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8400" y="1597025"/>
            <a:ext cx="7315200" cy="2235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C1902-18BD-43E2-9002-E7E4590E7C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5544" y="3860800"/>
            <a:ext cx="7300912" cy="1465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982C59B-5F00-45AD-B6F4-3CC05BB86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9480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D06C1C2F-634D-4104-AB3D-000640A070D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73088" y="1050925"/>
            <a:ext cx="11055350" cy="48863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E3593-FA40-B0CB-26F4-C2014788D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7082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LEA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2AEF1A-A9E8-42C8-B20E-684C24D8B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3" y="4878703"/>
            <a:ext cx="4454811" cy="11070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FA352B-30D4-494B-81B7-C0D79520FB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82" y="4848958"/>
            <a:ext cx="1309285" cy="1008413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D6DC0D10-04D2-4CE7-9714-3D8E78DE4088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501" y="4848958"/>
            <a:ext cx="2139527" cy="9779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939ECA3-7533-45D2-9FDA-0CEA47E4C1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16" y="98287"/>
            <a:ext cx="1651043" cy="71782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1171B-B882-44F0-E9C4-953AE8636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189277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08201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35400"/>
            <a:ext cx="8534400" cy="1752600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defRPr>
            </a:lvl1pPr>
            <a:lvl2pPr marL="544184" indent="0" algn="ctr">
              <a:buNone/>
              <a:defRPr/>
            </a:lvl2pPr>
            <a:lvl3pPr marL="1088367" indent="0" algn="ctr">
              <a:buNone/>
              <a:defRPr/>
            </a:lvl3pPr>
            <a:lvl4pPr marL="1632551" indent="0" algn="ctr">
              <a:buNone/>
              <a:defRPr/>
            </a:lvl4pPr>
            <a:lvl5pPr marL="2176734" indent="0" algn="ctr">
              <a:buNone/>
              <a:defRPr/>
            </a:lvl5pPr>
            <a:lvl6pPr marL="2720917" indent="0" algn="ctr">
              <a:buNone/>
              <a:defRPr/>
            </a:lvl6pPr>
            <a:lvl7pPr marL="3265101" indent="0" algn="ctr">
              <a:buNone/>
              <a:defRPr/>
            </a:lvl7pPr>
            <a:lvl8pPr marL="3809285" indent="0" algn="ctr">
              <a:buNone/>
              <a:defRPr/>
            </a:lvl8pPr>
            <a:lvl9pPr marL="435346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CF6214CD-DA66-449A-A2C8-DB87C6C0E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16" y="98287"/>
            <a:ext cx="1651043" cy="7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680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ize 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486329" y="2255520"/>
            <a:ext cx="7141764" cy="4389120"/>
          </a:xfrm>
          <a:prstGeom prst="rect">
            <a:avLst/>
          </a:prstGeom>
        </p:spPr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19456" y="990600"/>
            <a:ext cx="11789664" cy="1024349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3733">
                <a:latin typeface="Myriad Pro" panose="020B0503030403020204" pitchFamily="34" charset="0"/>
                <a:cs typeface="Times New Roman" panose="02020603050405020304" pitchFamily="18" charset="0"/>
              </a:defRPr>
            </a:lvl1pPr>
            <a:lvl2pPr marL="665579" indent="-282972">
              <a:buFont typeface="Arial" pitchFamily="34" charset="0"/>
              <a:buChar char="–"/>
              <a:defRPr sz="3200">
                <a:latin typeface="Myriad Pro" panose="020B0503030403020204" pitchFamily="34" charset="0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9C7855F-ED22-44E5-82A0-D62D661D1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16" y="98287"/>
            <a:ext cx="1651043" cy="7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699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990600"/>
            <a:ext cx="11789664" cy="5547360"/>
          </a:xfrm>
          <a:prstGeom prst="rect">
            <a:avLst/>
          </a:prstGeom>
        </p:spPr>
        <p:txBody>
          <a:bodyPr lIns="57392" tIns="28696" rIns="57392" bIns="28696"/>
          <a:lstStyle>
            <a:lvl1pPr marL="290782" indent="-290782" eaLnBrk="1" hangingPunct="1">
              <a:spcBef>
                <a:spcPts val="804"/>
              </a:spcBef>
              <a:buClr>
                <a:schemeClr val="tx1"/>
              </a:buClr>
              <a:buFont typeface="Arial" charset="0"/>
              <a:buChar char="•"/>
              <a:defRPr sz="3733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defRPr>
            </a:lvl1pPr>
            <a:lvl2pPr marL="665579" indent="-277657">
              <a:buClr>
                <a:schemeClr val="tx1"/>
              </a:buClr>
              <a:buFont typeface="Arial" pitchFamily="34" charset="0"/>
              <a:buChar char="–"/>
              <a:defRPr sz="3200" baseline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defRPr>
            </a:lvl2pPr>
            <a:lvl3pPr marL="953863" indent="-188647">
              <a:buClr>
                <a:schemeClr val="tx1"/>
              </a:buClr>
              <a:buFont typeface="Arial" pitchFamily="34" charset="0"/>
              <a:buChar char="•"/>
              <a:defRPr sz="2933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defRPr>
            </a:lvl3pPr>
            <a:lvl4pPr marL="1904642" indent="-272092">
              <a:buClr>
                <a:schemeClr val="tx1"/>
              </a:buClr>
              <a:buFont typeface="Arial" pitchFamily="34" charset="0"/>
              <a:buChar char="•"/>
              <a:defRPr sz="213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448825" indent="-272092">
              <a:buClr>
                <a:schemeClr val="tx1"/>
              </a:buClr>
              <a:buFont typeface="Arial" pitchFamily="34" charset="0"/>
              <a:buChar char="•"/>
              <a:defRPr sz="1867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4EDCE0B-6C2A-43FB-AF70-DEFA81C5A5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16" y="98287"/>
            <a:ext cx="1651043" cy="7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7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3791" y="6356441"/>
            <a:ext cx="410101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1BAC2A7-BF04-4837-A303-37A0F13AFC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16" y="98287"/>
            <a:ext cx="1651043" cy="7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252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57209" y="3225800"/>
            <a:ext cx="11660023" cy="835547"/>
          </a:xfrm>
          <a:prstGeom prst="rect">
            <a:avLst/>
          </a:prstGeom>
        </p:spPr>
        <p:txBody>
          <a:bodyPr lIns="57392" tIns="28696" rIns="57392" bIns="28696" anchor="ctr" anchorCtr="1"/>
          <a:lstStyle>
            <a:lvl1pPr marL="0" indent="0" algn="ctr">
              <a:buFont typeface="Arial" pitchFamily="34" charset="0"/>
              <a:buNone/>
              <a:defRPr sz="3733" baseline="0">
                <a:latin typeface="Myriad Pro" panose="020B050303040302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sz="3733"/>
              <a:t>Questions?</a:t>
            </a:r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E9367BF-7B59-41A6-890C-257351211D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16" y="98287"/>
            <a:ext cx="1651043" cy="7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243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3791" y="6356441"/>
            <a:ext cx="410101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9219D6D-EFA5-4238-A14E-C6EBA9041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16" y="98287"/>
            <a:ext cx="1651043" cy="7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200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620000" y="1600200"/>
            <a:ext cx="4286773" cy="4286997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19456" y="990600"/>
            <a:ext cx="7071360" cy="554736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3733">
                <a:latin typeface="Myriad Pro" panose="020B0503030403020204" pitchFamily="34" charset="0"/>
                <a:cs typeface="Times New Roman" panose="02020603050405020304" pitchFamily="18" charset="0"/>
              </a:defRPr>
            </a:lvl1pPr>
            <a:lvl2pPr marL="665579" indent="-282972">
              <a:defRPr sz="3200">
                <a:latin typeface="Myriad Pro" panose="020B0503030403020204" pitchFamily="34" charset="0"/>
                <a:cs typeface="Times New Roman" panose="02020603050405020304" pitchFamily="18" charset="0"/>
              </a:defRPr>
            </a:lvl2pPr>
            <a:lvl3pPr>
              <a:defRPr sz="2933">
                <a:latin typeface="Myriad Pro" panose="020B0503030403020204" pitchFamily="34" charset="0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9069378-B1D3-474D-8D90-CE509314DF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16" y="98287"/>
            <a:ext cx="1651043" cy="7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999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ize 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56961" y="1600201"/>
            <a:ext cx="5838585" cy="4376980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9455" y="990600"/>
            <a:ext cx="5730240" cy="554736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3733">
                <a:latin typeface="Myriad Pro" panose="020B0503030403020204" pitchFamily="34" charset="0"/>
                <a:cs typeface="Times New Roman" panose="02020603050405020304" pitchFamily="18" charset="0"/>
              </a:defRPr>
            </a:lvl1pPr>
            <a:lvl2pPr marL="665579" indent="-282972">
              <a:defRPr sz="3200">
                <a:latin typeface="Myriad Pro" panose="020B0503030403020204" pitchFamily="34" charset="0"/>
                <a:cs typeface="Times New Roman" panose="02020603050405020304" pitchFamily="18" charset="0"/>
              </a:defRPr>
            </a:lvl2pPr>
            <a:lvl3pPr>
              <a:defRPr sz="2933">
                <a:latin typeface="Myriad Pro" panose="020B0503030403020204" pitchFamily="34" charset="0"/>
                <a:cs typeface="Times New Roman" panose="02020603050405020304" pitchFamily="18" charset="0"/>
              </a:defRPr>
            </a:lvl3pPr>
            <a:lvl4pPr>
              <a:defRPr sz="1733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733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EB7DD36-379B-44CA-84BF-D6B56E010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16" y="98287"/>
            <a:ext cx="1651043" cy="7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1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D06C1C2F-634D-4104-AB3D-000640A070D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73088" y="1050925"/>
            <a:ext cx="11055350" cy="48863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D23FBD4-4FBE-49C3-B248-ACFBA4F2E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71859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990600"/>
            <a:ext cx="11789664" cy="5547360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Clr>
                <a:schemeClr val="tx1"/>
              </a:buClr>
              <a:buFontTx/>
              <a:buNone/>
              <a:defRPr sz="3733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884298" indent="-340114">
              <a:buClr>
                <a:schemeClr val="tx1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</a:defRPr>
            </a:lvl2pPr>
            <a:lvl3pPr marL="1360459" indent="-272092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904642" indent="-272092">
              <a:buClr>
                <a:schemeClr val="tx1"/>
              </a:buClr>
              <a:buFont typeface="Arial" pitchFamily="34" charset="0"/>
              <a:buChar char="•"/>
              <a:defRPr sz="213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448825" indent="-272092">
              <a:buClr>
                <a:schemeClr val="tx1"/>
              </a:buClr>
              <a:buFont typeface="Arial" pitchFamily="34" charset="0"/>
              <a:buChar char="•"/>
              <a:defRPr sz="1867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99C17609-F8A8-429C-967B-AD5A07DDE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16" y="98287"/>
            <a:ext cx="1651043" cy="7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619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08201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35400"/>
            <a:ext cx="8534400" cy="1752600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defRPr>
            </a:lvl1pPr>
            <a:lvl2pPr marL="544184" indent="0" algn="ctr">
              <a:buNone/>
              <a:defRPr/>
            </a:lvl2pPr>
            <a:lvl3pPr marL="1088367" indent="0" algn="ctr">
              <a:buNone/>
              <a:defRPr/>
            </a:lvl3pPr>
            <a:lvl4pPr marL="1632551" indent="0" algn="ctr">
              <a:buNone/>
              <a:defRPr/>
            </a:lvl4pPr>
            <a:lvl5pPr marL="2176734" indent="0" algn="ctr">
              <a:buNone/>
              <a:defRPr/>
            </a:lvl5pPr>
            <a:lvl6pPr marL="2720917" indent="0" algn="ctr">
              <a:buNone/>
              <a:defRPr/>
            </a:lvl6pPr>
            <a:lvl7pPr marL="3265101" indent="0" algn="ctr">
              <a:buNone/>
              <a:defRPr/>
            </a:lvl7pPr>
            <a:lvl8pPr marL="3809285" indent="0" algn="ctr">
              <a:buNone/>
              <a:defRPr/>
            </a:lvl8pPr>
            <a:lvl9pPr marL="435346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21176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219200" y="4038600"/>
            <a:ext cx="103632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FBEEDD-0B05-4B03-823B-B7B914ED2C1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1219200" y="1066800"/>
            <a:ext cx="3352800" cy="289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724400" y="1066800"/>
            <a:ext cx="3352800" cy="289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8229600" y="1066800"/>
            <a:ext cx="3352800" cy="289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20800" y="198438"/>
            <a:ext cx="102616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5223815-F76B-4585-B25C-7E962497B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16" y="98287"/>
            <a:ext cx="1651043" cy="7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771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cedure/Check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5" y="990600"/>
            <a:ext cx="11789664" cy="5547360"/>
          </a:xfrm>
          <a:prstGeom prst="rect">
            <a:avLst/>
          </a:prstGeom>
        </p:spPr>
        <p:txBody>
          <a:bodyPr lIns="57392" tIns="28696" rIns="57392" bIns="28696"/>
          <a:lstStyle>
            <a:lvl1pPr marL="621739" indent="-621739" algn="l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3733" baseline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defRPr>
            </a:lvl1pPr>
            <a:lvl2pPr marL="688695" indent="382608">
              <a:spcBef>
                <a:spcPts val="503"/>
              </a:spcBef>
              <a:buClr>
                <a:schemeClr val="tx1"/>
              </a:buClr>
              <a:buFont typeface="+mj-lt"/>
              <a:buAutoNum type="alphaLcPeriod"/>
              <a:defRPr sz="2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56520" indent="-229565"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904642" indent="-272092">
              <a:buClr>
                <a:schemeClr val="tx1"/>
              </a:buClr>
              <a:buFont typeface="Arial" pitchFamily="34" charset="0"/>
              <a:buChar char="•"/>
              <a:defRPr sz="2133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448825" indent="-272092">
              <a:buClr>
                <a:schemeClr val="tx1"/>
              </a:buClr>
              <a:buFont typeface="Arial" pitchFamily="34" charset="0"/>
              <a:buChar char="•"/>
              <a:defRPr sz="1867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</a:t>
            </a:r>
          </a:p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6184860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 userDrawn="1"/>
        </p:nvSpPr>
        <p:spPr bwMode="auto">
          <a:xfrm>
            <a:off x="4470400" y="0"/>
            <a:ext cx="77216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76529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86984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573969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860953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147938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Times New Roman" pitchFamily="18" charset="0"/>
              </a:rPr>
              <a:t>Click to edit </a:t>
            </a:r>
          </a:p>
        </p:txBody>
      </p:sp>
    </p:spTree>
    <p:extLst>
      <p:ext uri="{BB962C8B-B14F-4D97-AF65-F5344CB8AC3E}">
        <p14:creationId xmlns:p14="http://schemas.microsoft.com/office/powerpoint/2010/main" val="2918048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42568774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BDD1894-9E8D-4123-885B-35E7D4D57130}"/>
              </a:ext>
            </a:extLst>
          </p:cNvPr>
          <p:cNvSpPr/>
          <p:nvPr userDrawn="1"/>
        </p:nvSpPr>
        <p:spPr>
          <a:xfrm>
            <a:off x="-11019" y="1"/>
            <a:ext cx="12203019" cy="6129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8B9F4-7A9A-4816-99AB-27C9C187419A}"/>
              </a:ext>
            </a:extLst>
          </p:cNvPr>
          <p:cNvSpPr/>
          <p:nvPr userDrawn="1"/>
        </p:nvSpPr>
        <p:spPr>
          <a:xfrm>
            <a:off x="-11018" y="-17086"/>
            <a:ext cx="12203017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1"/>
            <a:ext cx="10363200" cy="104457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51DE4-3045-478B-A639-79140677D674}"/>
              </a:ext>
            </a:extLst>
          </p:cNvPr>
          <p:cNvSpPr txBox="1"/>
          <p:nvPr userDrawn="1"/>
        </p:nvSpPr>
        <p:spPr>
          <a:xfrm>
            <a:off x="304800" y="4319999"/>
            <a:ext cx="3759200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lvl="0"/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for: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1D56C-ED95-41A9-901D-AB18843BA469}"/>
              </a:ext>
            </a:extLst>
          </p:cNvPr>
          <p:cNvSpPr txBox="1"/>
          <p:nvPr userDrawn="1"/>
        </p:nvSpPr>
        <p:spPr>
          <a:xfrm>
            <a:off x="298681" y="4812805"/>
            <a:ext cx="3210020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24F97-9C33-41BE-A6F6-A2402B1E51CB}"/>
              </a:ext>
            </a:extLst>
          </p:cNvPr>
          <p:cNvSpPr txBox="1"/>
          <p:nvPr userDrawn="1"/>
        </p:nvSpPr>
        <p:spPr>
          <a:xfrm>
            <a:off x="304801" y="5310546"/>
            <a:ext cx="3713908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Briefing: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32E289A-0B24-46FD-9A76-703A44237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800" y="4319999"/>
            <a:ext cx="8031241" cy="32977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5385847-86BC-411C-BD06-FFB3EDE073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2800" y="4813499"/>
            <a:ext cx="8697149" cy="333536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9328F0D-E304-41F7-B95E-92D603C8CD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52800" y="5310758"/>
            <a:ext cx="8289525" cy="46224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A85D3-F336-4F32-8873-056208695F27}"/>
              </a:ext>
            </a:extLst>
          </p:cNvPr>
          <p:cNvSpPr txBox="1"/>
          <p:nvPr userDrawn="1"/>
        </p:nvSpPr>
        <p:spPr>
          <a:xfrm>
            <a:off x="900752" y="586854"/>
            <a:ext cx="1039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VETERANS HEALTH ADMINISTRATION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C32D765-2206-E189-B439-93406C36F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669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0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80E4DEB-F20B-C617-910C-6D8916ADD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57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35" y="945351"/>
            <a:ext cx="6710861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F96528-43BE-49F6-A13B-3675434CB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3963" y="955675"/>
            <a:ext cx="4217987" cy="50768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BF199FF-0EB3-B6C6-0A5C-7D9EE9F6A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5844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35" y="945351"/>
            <a:ext cx="5264198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16ACE6-8450-4EB7-B99D-BC74431DFE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4600" y="945351"/>
            <a:ext cx="5264198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207D027-0A05-87A4-8FF4-A6A73C616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53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7D38A75-625D-4BB0-9161-3497A6AD7F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566863"/>
            <a:ext cx="10391775" cy="209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98552A1-DCF7-4DC3-BD15-80E0C9308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30385AC-EECA-4E89-B637-713BF721A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33858865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A4E43-75BC-F869-F023-6DF6D18FC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6428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D06C1C2F-634D-4104-AB3D-000640A070D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73088" y="1050925"/>
            <a:ext cx="11055350" cy="48863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F4297-3B0C-1376-070F-D6FA3A395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67242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BDD1894-9E8D-4123-885B-35E7D4D57130}"/>
              </a:ext>
            </a:extLst>
          </p:cNvPr>
          <p:cNvSpPr/>
          <p:nvPr userDrawn="1"/>
        </p:nvSpPr>
        <p:spPr>
          <a:xfrm>
            <a:off x="-11019" y="1"/>
            <a:ext cx="12203019" cy="6129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8B9F4-7A9A-4816-99AB-27C9C187419A}"/>
              </a:ext>
            </a:extLst>
          </p:cNvPr>
          <p:cNvSpPr/>
          <p:nvPr userDrawn="1"/>
        </p:nvSpPr>
        <p:spPr>
          <a:xfrm>
            <a:off x="-11018" y="-17086"/>
            <a:ext cx="12203017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1"/>
            <a:ext cx="10363200" cy="104457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A85D3-F336-4F32-8873-056208695F27}"/>
              </a:ext>
            </a:extLst>
          </p:cNvPr>
          <p:cNvSpPr txBox="1"/>
          <p:nvPr userDrawn="1"/>
        </p:nvSpPr>
        <p:spPr>
          <a:xfrm>
            <a:off x="900752" y="586854"/>
            <a:ext cx="1039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VETERANS HEALTH ADMINISTRATION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31FF7E9-CA7B-C202-EFD2-915E2C3D1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805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0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9B2083B-36FC-45F7-57FF-BD7EF5C1E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98395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35" y="945351"/>
            <a:ext cx="6710861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F96528-43BE-49F6-A13B-3675434CB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3963" y="955675"/>
            <a:ext cx="4217987" cy="50768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B0FE9C9-C629-57C8-7CF0-96D559BD3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3616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35" y="945351"/>
            <a:ext cx="5264198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16ACE6-8450-4EB7-B99D-BC74431DFE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4600" y="945351"/>
            <a:ext cx="5264198" cy="504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8C7324E-7216-3915-96D6-8935E8BD1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0502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351D6E-CD81-40CD-924F-AE12407B3F69}"/>
              </a:ext>
            </a:extLst>
          </p:cNvPr>
          <p:cNvSpPr/>
          <p:nvPr userDrawn="1"/>
        </p:nvSpPr>
        <p:spPr>
          <a:xfrm>
            <a:off x="0" y="0"/>
            <a:ext cx="12192000" cy="6212114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C702A3-2A84-4E16-B9E1-4A99550B14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8400" y="1597025"/>
            <a:ext cx="7315200" cy="2235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C1902-18BD-43E2-9002-E7E4590E7C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5544" y="3860800"/>
            <a:ext cx="7300912" cy="1465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FF0F287-B21D-F31A-A91F-6F9B291D8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00741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D06C1C2F-634D-4104-AB3D-000640A070D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73088" y="1050925"/>
            <a:ext cx="11055350" cy="48863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84799C-E401-35AF-4C63-750CBB226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6196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7D38A75-625D-4BB0-9161-3497A6AD7F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566863"/>
            <a:ext cx="10391775" cy="209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98552A1-DCF7-4DC3-BD15-80E0C9308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1021D37-89A1-D1E9-FD4C-1278D92DC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8931839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33DE34-6290-4362-8C93-E96962E944EF}"/>
              </a:ext>
            </a:extLst>
          </p:cNvPr>
          <p:cNvSpPr/>
          <p:nvPr userDrawn="1"/>
        </p:nvSpPr>
        <p:spPr>
          <a:xfrm>
            <a:off x="0" y="0"/>
            <a:ext cx="12192000" cy="6248400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A0078-89DF-4FB3-A80F-15578268FB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9DC495A-EAD9-49BA-A47D-DD702455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97152"/>
            <a:ext cx="10363200" cy="1984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BE4D98B-B02B-BEE8-7C60-87D388302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46678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  <a:solidFill>
            <a:srgbClr val="003F72"/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61FFB62-7B1B-4709-A53B-99A39EA65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34742152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5E9A695-FFF6-678D-B310-7AB294D79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13500733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BC34CCE-8344-BFF8-5449-FAD3DE794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3574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11361"/>
            <a:ext cx="10363200" cy="18774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914400" y="657260"/>
            <a:ext cx="10363200" cy="1054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3200"/>
              <a:t>VETERANS HEALTH ADMINISTRATION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it-IT"/>
              <a:t>Pre-Decisional Deliberative Document  </a:t>
            </a:r>
          </a:p>
          <a:p>
            <a:pPr defTabSz="457200"/>
            <a:r>
              <a:rPr lang="it-IT"/>
              <a:t>Internal VA Use Only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AE4C91-F481-861C-F03B-C8B5557D3E6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81056" y="5486759"/>
            <a:ext cx="5387873" cy="50108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5pPr>
              <a:defRPr/>
            </a:lvl5pPr>
          </a:lstStyle>
          <a:p>
            <a:pPr lvl="0"/>
            <a:r>
              <a:rPr lang="en-US"/>
              <a:t>&lt;insert date&gt;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A3D9A6-0E71-A56A-1578-A8ACC5BC9F27}"/>
              </a:ext>
            </a:extLst>
          </p:cNvPr>
          <p:cNvSpPr txBox="1"/>
          <p:nvPr userDrawn="1"/>
        </p:nvSpPr>
        <p:spPr>
          <a:xfrm>
            <a:off x="146012" y="5506469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Presentation Date:</a:t>
            </a:r>
          </a:p>
        </p:txBody>
      </p:sp>
    </p:spTree>
    <p:extLst>
      <p:ext uri="{BB962C8B-B14F-4D97-AF65-F5344CB8AC3E}">
        <p14:creationId xmlns:p14="http://schemas.microsoft.com/office/powerpoint/2010/main" val="15712830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91148"/>
            <a:ext cx="10363200" cy="18902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909637" y="648928"/>
            <a:ext cx="10363200" cy="9482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3200"/>
              <a:t>VETERANS HEALTH ADMINISTRATION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it-IT"/>
              <a:t>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86280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8054"/>
          </a:xfrm>
        </p:spPr>
        <p:txBody>
          <a:bodyPr/>
          <a:lstStyle>
            <a:lvl1pPr marL="342900" indent="-225425">
              <a:buFont typeface="Symbol" panose="05050102010706020507" pitchFamily="18" charset="2"/>
              <a:buChar char="·"/>
              <a:defRPr/>
            </a:lvl1pPr>
            <a:lvl2pPr marL="742950" indent="-231775">
              <a:buFont typeface="Courier New" panose="02070309020205020404" pitchFamily="49" charset="0"/>
              <a:buChar char="o"/>
              <a:defRPr/>
            </a:lvl2pPr>
            <a:lvl3pPr marL="1143000" indent="-169863">
              <a:defRPr/>
            </a:lvl3pPr>
            <a:lvl4pPr marL="1600200" indent="-174625">
              <a:buFont typeface="Arial" panose="020B0604020202020204" pitchFamily="34" charset="0"/>
              <a:buChar char="◦"/>
              <a:defRPr/>
            </a:lvl4pPr>
            <a:lvl5pPr marL="2057400" indent="-169863">
              <a:buFont typeface="Arial" panose="020B0604020202020204" pitchFamily="34" charset="0"/>
              <a:buChar char="̵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34010274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1460691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33DE34-6290-4362-8C93-E96962E944EF}"/>
              </a:ext>
            </a:extLst>
          </p:cNvPr>
          <p:cNvSpPr/>
          <p:nvPr userDrawn="1"/>
        </p:nvSpPr>
        <p:spPr>
          <a:xfrm>
            <a:off x="0" y="0"/>
            <a:ext cx="12192000" cy="6248400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4BE47-B5DF-477D-B680-74FCECBB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it-IT"/>
              <a:t>Pre-Decisional Deliberative Document  </a:t>
            </a:r>
          </a:p>
          <a:p>
            <a:pPr defTabSz="457200"/>
            <a:r>
              <a:rPr lang="it-IT"/>
              <a:t>Internal VA Use Only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9DC495A-EAD9-49BA-A47D-DD702455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97152"/>
            <a:ext cx="10363200" cy="1984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74667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Pre-Decisional Deliberative Document 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37772394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Pre-Decisional Deliberative Document 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155915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BDD1894-9E8D-4123-885B-35E7D4D57130}"/>
              </a:ext>
            </a:extLst>
          </p:cNvPr>
          <p:cNvSpPr/>
          <p:nvPr userDrawn="1"/>
        </p:nvSpPr>
        <p:spPr>
          <a:xfrm>
            <a:off x="-11019" y="1"/>
            <a:ext cx="12203019" cy="6129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8B9F4-7A9A-4816-99AB-27C9C187419A}"/>
              </a:ext>
            </a:extLst>
          </p:cNvPr>
          <p:cNvSpPr/>
          <p:nvPr userDrawn="1"/>
        </p:nvSpPr>
        <p:spPr>
          <a:xfrm>
            <a:off x="-11018" y="-17086"/>
            <a:ext cx="12203017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1"/>
            <a:ext cx="10363200" cy="104457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51DE4-3045-478B-A639-79140677D674}"/>
              </a:ext>
            </a:extLst>
          </p:cNvPr>
          <p:cNvSpPr txBox="1"/>
          <p:nvPr userDrawn="1"/>
        </p:nvSpPr>
        <p:spPr>
          <a:xfrm>
            <a:off x="304800" y="4319999"/>
            <a:ext cx="3759200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lvl="0"/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for: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1D56C-ED95-41A9-901D-AB18843BA469}"/>
              </a:ext>
            </a:extLst>
          </p:cNvPr>
          <p:cNvSpPr txBox="1"/>
          <p:nvPr userDrawn="1"/>
        </p:nvSpPr>
        <p:spPr>
          <a:xfrm>
            <a:off x="298681" y="4812805"/>
            <a:ext cx="3210020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24F97-9C33-41BE-A6F6-A2402B1E51CB}"/>
              </a:ext>
            </a:extLst>
          </p:cNvPr>
          <p:cNvSpPr txBox="1"/>
          <p:nvPr userDrawn="1"/>
        </p:nvSpPr>
        <p:spPr>
          <a:xfrm>
            <a:off x="304801" y="5310546"/>
            <a:ext cx="3713908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Briefing: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32E289A-0B24-46FD-9A76-703A44237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800" y="4319999"/>
            <a:ext cx="8031241" cy="32977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5385847-86BC-411C-BD06-FFB3EDE073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2800" y="4813499"/>
            <a:ext cx="8697149" cy="333536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9328F0D-E304-41F7-B95E-92D603C8CD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52800" y="5310758"/>
            <a:ext cx="8289525" cy="46224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A85D3-F336-4F32-8873-056208695F27}"/>
              </a:ext>
            </a:extLst>
          </p:cNvPr>
          <p:cNvSpPr txBox="1"/>
          <p:nvPr userDrawn="1"/>
        </p:nvSpPr>
        <p:spPr>
          <a:xfrm>
            <a:off x="900752" y="586854"/>
            <a:ext cx="1039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VETERANS HEALTH ADMINISTRATION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4B437C69-5F0B-4CAD-98BC-986008CC4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03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0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95.xml"/><Relationship Id="rId9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tags" Target="../tags/tag68.xml"/><Relationship Id="rId5" Type="http://schemas.openxmlformats.org/officeDocument/2006/relationships/slideLayout" Target="../slideLayouts/slideLayout103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tags" Target="../tags/tag77.xml"/><Relationship Id="rId5" Type="http://schemas.openxmlformats.org/officeDocument/2006/relationships/slideLayout" Target="../slideLayouts/slideLayout112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tags" Target="../tags/tag86.xml"/><Relationship Id="rId5" Type="http://schemas.openxmlformats.org/officeDocument/2006/relationships/slideLayout" Target="../slideLayouts/slideLayout121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0" Type="http://schemas.openxmlformats.org/officeDocument/2006/relationships/tags" Target="../tags/tag10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ags" Target="../tags/tag19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ags" Target="../tags/tag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1.xml"/><Relationship Id="rId9" Type="http://schemas.openxmlformats.org/officeDocument/2006/relationships/tags" Target="../tags/tag3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tags" Target="../tags/tag45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theme" Target="../theme/theme7.xml"/><Relationship Id="rId27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slideLayout" Target="../slideLayouts/slideLayout7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9.xml"/><Relationship Id="rId9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tags" Target="../tags/tag59.xml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23AC07-D731-4761-A817-CAB502F00489}"/>
              </a:ext>
            </a:extLst>
          </p:cNvPr>
          <p:cNvSpPr/>
          <p:nvPr userDrawn="1"/>
        </p:nvSpPr>
        <p:spPr>
          <a:xfrm>
            <a:off x="0" y="1"/>
            <a:ext cx="12192000" cy="685799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0617" y="0"/>
            <a:ext cx="1097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635" y="945351"/>
            <a:ext cx="10972800" cy="504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Picture 10" descr="3. VA-PRIMARY-HORIZONTAL-WHITE-VECTOR2.png">
            <a:extLst>
              <a:ext uri="{FF2B5EF4-FFF2-40B4-BE49-F238E27FC236}">
                <a16:creationId xmlns:a16="http://schemas.microsoft.com/office/drawing/2014/main" id="{94757AD8-7C1D-4A37-959F-1CA885BE239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045" y="6271406"/>
            <a:ext cx="2468464" cy="549574"/>
          </a:xfrm>
          <a:prstGeom prst="rect">
            <a:avLst/>
          </a:prstGeom>
        </p:spPr>
      </p:pic>
      <p:pic>
        <p:nvPicPr>
          <p:cNvPr id="12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21E5473C-53D1-4B59-B547-83C24AFDE3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172199"/>
            <a:ext cx="2345140" cy="6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004F0FC4-538C-401D-AAFB-61769C1858ED}"/>
              </a:ext>
            </a:extLst>
          </p:cNvPr>
          <p:cNvSpPr txBox="1">
            <a:spLocks/>
          </p:cNvSpPr>
          <p:nvPr userDrawn="1"/>
        </p:nvSpPr>
        <p:spPr>
          <a:xfrm>
            <a:off x="9961641" y="640022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318D04BE-5DE8-4476-BF64-CBB683ACB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06690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41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42" r:id="rId9"/>
    <p:sldLayoutId id="2147483867" r:id="rId10"/>
    <p:sldLayoutId id="2147483846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─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23AC07-D731-4761-A817-CAB502F00489}"/>
              </a:ext>
            </a:extLst>
          </p:cNvPr>
          <p:cNvSpPr/>
          <p:nvPr userDrawn="1"/>
        </p:nvSpPr>
        <p:spPr>
          <a:xfrm>
            <a:off x="0" y="1"/>
            <a:ext cx="12192000" cy="685799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0617" y="0"/>
            <a:ext cx="1097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635" y="945351"/>
            <a:ext cx="10972800" cy="504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Picture 10" descr="3. VA-PRIMARY-HORIZONTAL-WHITE-VECTOR2.png">
            <a:extLst>
              <a:ext uri="{FF2B5EF4-FFF2-40B4-BE49-F238E27FC236}">
                <a16:creationId xmlns:a16="http://schemas.microsoft.com/office/drawing/2014/main" id="{94757AD8-7C1D-4A37-959F-1CA885BE23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5" y="6271406"/>
            <a:ext cx="2468464" cy="549574"/>
          </a:xfrm>
          <a:prstGeom prst="rect">
            <a:avLst/>
          </a:prstGeom>
        </p:spPr>
      </p:pic>
      <p:pic>
        <p:nvPicPr>
          <p:cNvPr id="12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21E5473C-53D1-4B59-B547-83C24AFDE3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199"/>
            <a:ext cx="2345140" cy="6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004F0FC4-538C-401D-AAFB-61769C1858ED}"/>
              </a:ext>
            </a:extLst>
          </p:cNvPr>
          <p:cNvSpPr txBox="1">
            <a:spLocks/>
          </p:cNvSpPr>
          <p:nvPr userDrawn="1"/>
        </p:nvSpPr>
        <p:spPr>
          <a:xfrm>
            <a:off x="9961641" y="640022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998E79A-024B-7B88-A738-078B8D1D3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161819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2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─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40677"/>
            <a:ext cx="12192000" cy="731838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9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62475" y="6356442"/>
            <a:ext cx="3057525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lang="it-IT" sz="10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  <p:pic>
        <p:nvPicPr>
          <p:cNvPr id="4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F5E44D00-71FF-2893-D892-060EB1709D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199"/>
            <a:ext cx="2345140" cy="6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3. VA-PRIMARY-HORIZONTAL-WHITE-VECTOR2.png">
            <a:extLst>
              <a:ext uri="{FF2B5EF4-FFF2-40B4-BE49-F238E27FC236}">
                <a16:creationId xmlns:a16="http://schemas.microsoft.com/office/drawing/2014/main" id="{4B0ADD97-764B-2B46-B84A-BF8FFD28006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5" y="6271406"/>
            <a:ext cx="2468464" cy="54957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9D40D1-E587-5397-C4BF-7450CEAEDD99}"/>
              </a:ext>
            </a:extLst>
          </p:cNvPr>
          <p:cNvSpPr txBox="1">
            <a:spLocks/>
          </p:cNvSpPr>
          <p:nvPr userDrawn="1"/>
        </p:nvSpPr>
        <p:spPr>
          <a:xfrm>
            <a:off x="10946657" y="6324033"/>
            <a:ext cx="1053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200" smtClean="0">
                <a:solidFill>
                  <a:prstClr val="white"/>
                </a:solidFill>
              </a:rPr>
              <a:pPr/>
              <a:t>‹#›</a:t>
            </a:fld>
            <a:endParaRPr 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6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225425" algn="l" defTabSz="457200" rtl="0" eaLnBrk="1" latinLnBrk="0" hangingPunct="1">
        <a:spcBef>
          <a:spcPct val="20000"/>
        </a:spcBef>
        <a:buFont typeface="Symbol" panose="05050102010706020507" pitchFamily="18" charset="2"/>
        <a:buChar char="·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31775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169863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174625" algn="l" defTabSz="457200" rtl="0" eaLnBrk="1" latinLnBrk="0" hangingPunct="1">
        <a:spcBef>
          <a:spcPct val="20000"/>
        </a:spcBef>
        <a:buFont typeface="Arial" panose="020B0604020202020204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111125" algn="l" defTabSz="457200" rtl="0" eaLnBrk="1" latinLnBrk="0" hangingPunct="1">
        <a:spcBef>
          <a:spcPct val="20000"/>
        </a:spcBef>
        <a:buFont typeface="Arial" panose="020B0604020202020204" pitchFamily="34" charset="0"/>
        <a:buChar char="̵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23AC07-D731-4761-A817-CAB502F00489}"/>
              </a:ext>
            </a:extLst>
          </p:cNvPr>
          <p:cNvSpPr/>
          <p:nvPr userDrawn="1"/>
        </p:nvSpPr>
        <p:spPr>
          <a:xfrm>
            <a:off x="0" y="1"/>
            <a:ext cx="12192000" cy="685799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0617" y="0"/>
            <a:ext cx="1097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635" y="945351"/>
            <a:ext cx="10972800" cy="504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Picture 10" descr="3. VA-PRIMARY-HORIZONTAL-WHITE-VECTOR2.png">
            <a:extLst>
              <a:ext uri="{FF2B5EF4-FFF2-40B4-BE49-F238E27FC236}">
                <a16:creationId xmlns:a16="http://schemas.microsoft.com/office/drawing/2014/main" id="{94757AD8-7C1D-4A37-959F-1CA885BE239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5" y="6271406"/>
            <a:ext cx="2468464" cy="549574"/>
          </a:xfrm>
          <a:prstGeom prst="rect">
            <a:avLst/>
          </a:prstGeom>
        </p:spPr>
      </p:pic>
      <p:pic>
        <p:nvPicPr>
          <p:cNvPr id="12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21E5473C-53D1-4B59-B547-83C24AFDE3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199"/>
            <a:ext cx="2345140" cy="6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004F0FC4-538C-401D-AAFB-61769C1858ED}"/>
              </a:ext>
            </a:extLst>
          </p:cNvPr>
          <p:cNvSpPr txBox="1">
            <a:spLocks/>
          </p:cNvSpPr>
          <p:nvPr userDrawn="1"/>
        </p:nvSpPr>
        <p:spPr>
          <a:xfrm>
            <a:off x="9961641" y="640022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A25A0D4-A19D-AA53-4B5D-E3C3AD5AD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405083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─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23AC07-D731-4761-A817-CAB502F00489}"/>
              </a:ext>
            </a:extLst>
          </p:cNvPr>
          <p:cNvSpPr/>
          <p:nvPr userDrawn="1"/>
        </p:nvSpPr>
        <p:spPr>
          <a:xfrm>
            <a:off x="0" y="1"/>
            <a:ext cx="12192000" cy="685799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0617" y="0"/>
            <a:ext cx="1097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635" y="945351"/>
            <a:ext cx="10972800" cy="504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Picture 10" descr="3. VA-PRIMARY-HORIZONTAL-WHITE-VECTOR2.png">
            <a:extLst>
              <a:ext uri="{FF2B5EF4-FFF2-40B4-BE49-F238E27FC236}">
                <a16:creationId xmlns:a16="http://schemas.microsoft.com/office/drawing/2014/main" id="{94757AD8-7C1D-4A37-959F-1CA885BE239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5" y="6271406"/>
            <a:ext cx="2468464" cy="549574"/>
          </a:xfrm>
          <a:prstGeom prst="rect">
            <a:avLst/>
          </a:prstGeom>
        </p:spPr>
      </p:pic>
      <p:pic>
        <p:nvPicPr>
          <p:cNvPr id="12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21E5473C-53D1-4B59-B547-83C24AFDE3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199"/>
            <a:ext cx="2345140" cy="6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004F0FC4-538C-401D-AAFB-61769C1858ED}"/>
              </a:ext>
            </a:extLst>
          </p:cNvPr>
          <p:cNvSpPr txBox="1">
            <a:spLocks/>
          </p:cNvSpPr>
          <p:nvPr userDrawn="1"/>
        </p:nvSpPr>
        <p:spPr>
          <a:xfrm>
            <a:off x="9961641" y="640022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5A78F16E-B970-4F23-B070-A49FD8202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24385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─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23AC07-D731-4761-A817-CAB502F00489}"/>
              </a:ext>
            </a:extLst>
          </p:cNvPr>
          <p:cNvSpPr/>
          <p:nvPr userDrawn="1"/>
        </p:nvSpPr>
        <p:spPr>
          <a:xfrm>
            <a:off x="0" y="1"/>
            <a:ext cx="12192000" cy="685799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0617" y="0"/>
            <a:ext cx="1097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635" y="945351"/>
            <a:ext cx="10972800" cy="504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Picture 10" descr="3. VA-PRIMARY-HORIZONTAL-WHITE-VECTOR2.png">
            <a:extLst>
              <a:ext uri="{FF2B5EF4-FFF2-40B4-BE49-F238E27FC236}">
                <a16:creationId xmlns:a16="http://schemas.microsoft.com/office/drawing/2014/main" id="{94757AD8-7C1D-4A37-959F-1CA885BE239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5" y="6271406"/>
            <a:ext cx="2468464" cy="549574"/>
          </a:xfrm>
          <a:prstGeom prst="rect">
            <a:avLst/>
          </a:prstGeom>
        </p:spPr>
      </p:pic>
      <p:pic>
        <p:nvPicPr>
          <p:cNvPr id="12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21E5473C-53D1-4B59-B547-83C24AFDE3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199"/>
            <a:ext cx="2345140" cy="6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004F0FC4-538C-401D-AAFB-61769C1858ED}"/>
              </a:ext>
            </a:extLst>
          </p:cNvPr>
          <p:cNvSpPr txBox="1">
            <a:spLocks/>
          </p:cNvSpPr>
          <p:nvPr userDrawn="1"/>
        </p:nvSpPr>
        <p:spPr>
          <a:xfrm>
            <a:off x="9961641" y="640022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5A78F16E-B970-4F23-B070-A49FD8202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366176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68" r:id="rId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225425" algn="l" defTabSz="457200" rtl="0" eaLnBrk="1" latinLnBrk="0" hangingPunct="1">
        <a:spcBef>
          <a:spcPct val="20000"/>
        </a:spcBef>
        <a:buFont typeface="Symbol" panose="05050102010706020507" pitchFamily="18" charset="2"/>
        <a:buChar char="·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31775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69863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74625" algn="l" defTabSz="457200" rtl="0" eaLnBrk="1" latinLnBrk="0" hangingPunct="1">
        <a:spcBef>
          <a:spcPct val="20000"/>
        </a:spcBef>
        <a:buFont typeface="Arial" panose="020B0604020202020204" pitchFamily="34" charset="0"/>
        <a:buChar char="◦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11125" algn="l" defTabSz="457200" rtl="0" eaLnBrk="1" latinLnBrk="0" hangingPunct="1">
        <a:spcBef>
          <a:spcPct val="20000"/>
        </a:spcBef>
        <a:buFont typeface="Arial" panose="020B0604020202020204" pitchFamily="34" charset="0"/>
        <a:buChar char="̵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23AC07-D731-4761-A817-CAB502F00489}"/>
              </a:ext>
            </a:extLst>
          </p:cNvPr>
          <p:cNvSpPr/>
          <p:nvPr userDrawn="1"/>
        </p:nvSpPr>
        <p:spPr>
          <a:xfrm>
            <a:off x="0" y="1"/>
            <a:ext cx="12192000" cy="685799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0617" y="0"/>
            <a:ext cx="1097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635" y="945351"/>
            <a:ext cx="10972800" cy="504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Picture 10" descr="3. VA-PRIMARY-HORIZONTAL-WHITE-VECTOR2.png">
            <a:extLst>
              <a:ext uri="{FF2B5EF4-FFF2-40B4-BE49-F238E27FC236}">
                <a16:creationId xmlns:a16="http://schemas.microsoft.com/office/drawing/2014/main" id="{94757AD8-7C1D-4A37-959F-1CA885BE239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5" y="6271406"/>
            <a:ext cx="2468464" cy="549574"/>
          </a:xfrm>
          <a:prstGeom prst="rect">
            <a:avLst/>
          </a:prstGeom>
        </p:spPr>
      </p:pic>
      <p:pic>
        <p:nvPicPr>
          <p:cNvPr id="12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21E5473C-53D1-4B59-B547-83C24AFDE3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199"/>
            <a:ext cx="2345140" cy="6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004F0FC4-538C-401D-AAFB-61769C1858ED}"/>
              </a:ext>
            </a:extLst>
          </p:cNvPr>
          <p:cNvSpPr txBox="1">
            <a:spLocks/>
          </p:cNvSpPr>
          <p:nvPr userDrawn="1"/>
        </p:nvSpPr>
        <p:spPr>
          <a:xfrm>
            <a:off x="9961641" y="640022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5A78F16E-B970-4F23-B070-A49FD8202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0"/>
    </p:custDataLst>
    <p:extLst>
      <p:ext uri="{BB962C8B-B14F-4D97-AF65-F5344CB8AC3E}">
        <p14:creationId xmlns:p14="http://schemas.microsoft.com/office/powerpoint/2010/main" val="304029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842" r:id="rId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─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23AC07-D731-4761-A817-CAB502F00489}"/>
              </a:ext>
            </a:extLst>
          </p:cNvPr>
          <p:cNvSpPr/>
          <p:nvPr userDrawn="1"/>
        </p:nvSpPr>
        <p:spPr>
          <a:xfrm>
            <a:off x="0" y="1"/>
            <a:ext cx="12192000" cy="685799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0617" y="0"/>
            <a:ext cx="1097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635" y="945351"/>
            <a:ext cx="10972800" cy="504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Picture 10" descr="3. VA-PRIMARY-HORIZONTAL-WHITE-VECTOR2.png">
            <a:extLst>
              <a:ext uri="{FF2B5EF4-FFF2-40B4-BE49-F238E27FC236}">
                <a16:creationId xmlns:a16="http://schemas.microsoft.com/office/drawing/2014/main" id="{94757AD8-7C1D-4A37-959F-1CA885BE239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5" y="6271406"/>
            <a:ext cx="2468464" cy="549574"/>
          </a:xfrm>
          <a:prstGeom prst="rect">
            <a:avLst/>
          </a:prstGeom>
        </p:spPr>
      </p:pic>
      <p:pic>
        <p:nvPicPr>
          <p:cNvPr id="12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21E5473C-53D1-4B59-B547-83C24AFDE3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199"/>
            <a:ext cx="2345140" cy="6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004F0FC4-538C-401D-AAFB-61769C1858ED}"/>
              </a:ext>
            </a:extLst>
          </p:cNvPr>
          <p:cNvSpPr txBox="1">
            <a:spLocks/>
          </p:cNvSpPr>
          <p:nvPr userDrawn="1"/>
        </p:nvSpPr>
        <p:spPr>
          <a:xfrm>
            <a:off x="9961641" y="640022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5A78F16E-B970-4F23-B070-A49FD8202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492" y="6356441"/>
            <a:ext cx="4101016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15967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843" r:id="rId10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─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40677"/>
            <a:ext cx="12192000" cy="731838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9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582400" y="6400230"/>
            <a:ext cx="512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047B70D5-938B-0986-ADB8-DC1ADAF1C7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199"/>
            <a:ext cx="2345140" cy="6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3. VA-PRIMARY-HORIZONTAL-WHITE-VECTOR2.png">
            <a:extLst>
              <a:ext uri="{FF2B5EF4-FFF2-40B4-BE49-F238E27FC236}">
                <a16:creationId xmlns:a16="http://schemas.microsoft.com/office/drawing/2014/main" id="{91286DDE-790C-95FC-7257-15C3FC0718E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5" y="6271406"/>
            <a:ext cx="2468464" cy="549574"/>
          </a:xfrm>
          <a:prstGeom prst="rect">
            <a:avLst/>
          </a:prstGeom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91D7193D-3CB1-E884-BC30-90F605FF8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90237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23AC07-D731-4761-A817-CAB502F00489}"/>
              </a:ext>
            </a:extLst>
          </p:cNvPr>
          <p:cNvSpPr/>
          <p:nvPr userDrawn="1"/>
        </p:nvSpPr>
        <p:spPr>
          <a:xfrm>
            <a:off x="0" y="1"/>
            <a:ext cx="12192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0617" y="0"/>
            <a:ext cx="1097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635" y="945351"/>
            <a:ext cx="10972800" cy="504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Picture 10" descr="3. VA-PRIMARY-HORIZONTAL-WHITE-VECTOR2.png">
            <a:extLst>
              <a:ext uri="{FF2B5EF4-FFF2-40B4-BE49-F238E27FC236}">
                <a16:creationId xmlns:a16="http://schemas.microsoft.com/office/drawing/2014/main" id="{94757AD8-7C1D-4A37-959F-1CA885BE239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045" y="6271406"/>
            <a:ext cx="2468464" cy="549574"/>
          </a:xfrm>
          <a:prstGeom prst="rect">
            <a:avLst/>
          </a:prstGeom>
        </p:spPr>
      </p:pic>
      <p:pic>
        <p:nvPicPr>
          <p:cNvPr id="12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21E5473C-53D1-4B59-B547-83C24AFDE3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172199"/>
            <a:ext cx="2345140" cy="6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004F0FC4-538C-401D-AAFB-61769C1858ED}"/>
              </a:ext>
            </a:extLst>
          </p:cNvPr>
          <p:cNvSpPr txBox="1">
            <a:spLocks/>
          </p:cNvSpPr>
          <p:nvPr userDrawn="1"/>
        </p:nvSpPr>
        <p:spPr>
          <a:xfrm>
            <a:off x="9961641" y="640022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F3D482D-0AF2-19AB-C0AC-3D696A8B5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373014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─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23AC07-D731-4761-A817-CAB502F00489}"/>
              </a:ext>
            </a:extLst>
          </p:cNvPr>
          <p:cNvSpPr/>
          <p:nvPr userDrawn="1"/>
        </p:nvSpPr>
        <p:spPr>
          <a:xfrm>
            <a:off x="0" y="1"/>
            <a:ext cx="12192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0617" y="0"/>
            <a:ext cx="1097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635" y="945351"/>
            <a:ext cx="10972800" cy="504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Picture 10" descr="3. VA-PRIMARY-HORIZONTAL-WHITE-VECTOR2.png">
            <a:extLst>
              <a:ext uri="{FF2B5EF4-FFF2-40B4-BE49-F238E27FC236}">
                <a16:creationId xmlns:a16="http://schemas.microsoft.com/office/drawing/2014/main" id="{94757AD8-7C1D-4A37-959F-1CA885BE239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045" y="6271406"/>
            <a:ext cx="2468464" cy="549574"/>
          </a:xfrm>
          <a:prstGeom prst="rect">
            <a:avLst/>
          </a:prstGeom>
        </p:spPr>
      </p:pic>
      <p:pic>
        <p:nvPicPr>
          <p:cNvPr id="12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21E5473C-53D1-4B59-B547-83C24AFDE3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172199"/>
            <a:ext cx="2345140" cy="6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004F0FC4-538C-401D-AAFB-61769C1858ED}"/>
              </a:ext>
            </a:extLst>
          </p:cNvPr>
          <p:cNvSpPr txBox="1">
            <a:spLocks/>
          </p:cNvSpPr>
          <p:nvPr userDrawn="1"/>
        </p:nvSpPr>
        <p:spPr>
          <a:xfrm>
            <a:off x="9961641" y="640022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D894F81-AD83-D5E1-F8FA-CC5E69EB4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278367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─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23AC07-D731-4761-A817-CAB502F00489}"/>
              </a:ext>
            </a:extLst>
          </p:cNvPr>
          <p:cNvSpPr/>
          <p:nvPr userDrawn="1"/>
        </p:nvSpPr>
        <p:spPr>
          <a:xfrm>
            <a:off x="0" y="1"/>
            <a:ext cx="12192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0617" y="0"/>
            <a:ext cx="1097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635" y="945351"/>
            <a:ext cx="10972800" cy="504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Picture 10" descr="3. VA-PRIMARY-HORIZONTAL-WHITE-VECTOR2.png">
            <a:extLst>
              <a:ext uri="{FF2B5EF4-FFF2-40B4-BE49-F238E27FC236}">
                <a16:creationId xmlns:a16="http://schemas.microsoft.com/office/drawing/2014/main" id="{94757AD8-7C1D-4A37-959F-1CA885BE239B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045" y="6271406"/>
            <a:ext cx="2468464" cy="549574"/>
          </a:xfrm>
          <a:prstGeom prst="rect">
            <a:avLst/>
          </a:prstGeom>
        </p:spPr>
      </p:pic>
      <p:pic>
        <p:nvPicPr>
          <p:cNvPr id="12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21E5473C-53D1-4B59-B547-83C24AFDE3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172199"/>
            <a:ext cx="2345140" cy="6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004F0FC4-538C-401D-AAFB-61769C1858ED}"/>
              </a:ext>
            </a:extLst>
          </p:cNvPr>
          <p:cNvSpPr txBox="1">
            <a:spLocks/>
          </p:cNvSpPr>
          <p:nvPr userDrawn="1"/>
        </p:nvSpPr>
        <p:spPr>
          <a:xfrm>
            <a:off x="9961641" y="640022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200" smtClean="0"/>
              <a:pPr/>
              <a:t>‹#›</a:t>
            </a:fld>
            <a:endParaRPr lang="en-US" sz="120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115542D6-72B2-4038-BA13-43D6D4799BBE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16" y="98287"/>
            <a:ext cx="1651043" cy="71782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129689F-86C9-2F9C-27B8-7FEDAB4AC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23"/>
    </p:custDataLst>
    <p:extLst>
      <p:ext uri="{BB962C8B-B14F-4D97-AF65-F5344CB8AC3E}">
        <p14:creationId xmlns:p14="http://schemas.microsoft.com/office/powerpoint/2010/main" val="228710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  <p:sldLayoutId id="2147483822" r:id="rId2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2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─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23AC07-D731-4761-A817-CAB502F00489}"/>
              </a:ext>
            </a:extLst>
          </p:cNvPr>
          <p:cNvSpPr/>
          <p:nvPr userDrawn="1"/>
        </p:nvSpPr>
        <p:spPr>
          <a:xfrm>
            <a:off x="0" y="1"/>
            <a:ext cx="12192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0617" y="0"/>
            <a:ext cx="1097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635" y="945351"/>
            <a:ext cx="10972800" cy="504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Picture 10" descr="3. VA-PRIMARY-HORIZONTAL-WHITE-VECTOR2.png">
            <a:extLst>
              <a:ext uri="{FF2B5EF4-FFF2-40B4-BE49-F238E27FC236}">
                <a16:creationId xmlns:a16="http://schemas.microsoft.com/office/drawing/2014/main" id="{94757AD8-7C1D-4A37-959F-1CA885BE239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5" y="6271406"/>
            <a:ext cx="2468464" cy="549574"/>
          </a:xfrm>
          <a:prstGeom prst="rect">
            <a:avLst/>
          </a:prstGeom>
        </p:spPr>
      </p:pic>
      <p:pic>
        <p:nvPicPr>
          <p:cNvPr id="12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21E5473C-53D1-4B59-B547-83C24AFDE3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199"/>
            <a:ext cx="2345140" cy="6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004F0FC4-538C-401D-AAFB-61769C1858ED}"/>
              </a:ext>
            </a:extLst>
          </p:cNvPr>
          <p:cNvSpPr txBox="1">
            <a:spLocks/>
          </p:cNvSpPr>
          <p:nvPr userDrawn="1"/>
        </p:nvSpPr>
        <p:spPr>
          <a:xfrm>
            <a:off x="9961641" y="640022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FCAEBE9-6ECA-C00E-EF69-E913DF1AA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360561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─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23AC07-D731-4761-A817-CAB502F00489}"/>
              </a:ext>
            </a:extLst>
          </p:cNvPr>
          <p:cNvSpPr/>
          <p:nvPr userDrawn="1"/>
        </p:nvSpPr>
        <p:spPr>
          <a:xfrm>
            <a:off x="0" y="1"/>
            <a:ext cx="12192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0617" y="0"/>
            <a:ext cx="1097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635" y="945351"/>
            <a:ext cx="10972800" cy="504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Picture 10" descr="3. VA-PRIMARY-HORIZONTAL-WHITE-VECTOR2.png">
            <a:extLst>
              <a:ext uri="{FF2B5EF4-FFF2-40B4-BE49-F238E27FC236}">
                <a16:creationId xmlns:a16="http://schemas.microsoft.com/office/drawing/2014/main" id="{94757AD8-7C1D-4A37-959F-1CA885BE239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5" y="6271406"/>
            <a:ext cx="2468464" cy="549574"/>
          </a:xfrm>
          <a:prstGeom prst="rect">
            <a:avLst/>
          </a:prstGeom>
        </p:spPr>
      </p:pic>
      <p:pic>
        <p:nvPicPr>
          <p:cNvPr id="12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21E5473C-53D1-4B59-B547-83C24AFDE3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199"/>
            <a:ext cx="2345140" cy="6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004F0FC4-538C-401D-AAFB-61769C1858ED}"/>
              </a:ext>
            </a:extLst>
          </p:cNvPr>
          <p:cNvSpPr txBox="1">
            <a:spLocks/>
          </p:cNvSpPr>
          <p:nvPr userDrawn="1"/>
        </p:nvSpPr>
        <p:spPr>
          <a:xfrm>
            <a:off x="9961641" y="640022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B130010-04DD-1AB3-1BB0-E280697CD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Pre-Decisional Deliberative Document  Internal VA Use Only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349513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40" r:id="rId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─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4.sv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Relationship Id="rId14" Type="http://schemas.openxmlformats.org/officeDocument/2006/relationships/image" Target="../media/image6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BA8E9-CF30-DA13-FFA2-4F6DC9FFD8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77075" y="5353738"/>
            <a:ext cx="8289525" cy="4622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September 26,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42CFAD-7528-F1C7-9E71-3932CED08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it-IT"/>
              <a:t>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11FA1563-80DE-450D-C964-8F09826EB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723847"/>
            <a:ext cx="10363200" cy="22802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Advancing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Toward Zero Harm and </a:t>
            </a:r>
          </a:p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Becoming a Learning Health System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3F49AA4-8D70-AB42-E13C-91A258940DE9}"/>
              </a:ext>
            </a:extLst>
          </p:cNvPr>
          <p:cNvSpPr txBox="1">
            <a:spLocks/>
          </p:cNvSpPr>
          <p:nvPr/>
        </p:nvSpPr>
        <p:spPr>
          <a:xfrm>
            <a:off x="2777075" y="3958137"/>
            <a:ext cx="8289525" cy="462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─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"/>
              </a:spcBef>
              <a:buNone/>
            </a:pPr>
            <a:r>
              <a:rPr lang="en-US" sz="2400">
                <a:latin typeface="Arial"/>
                <a:cs typeface="Arial"/>
              </a:rPr>
              <a:t>Gerard R. Cox, MD, MHA </a:t>
            </a:r>
            <a:endParaRPr lang="en-US" sz="2400"/>
          </a:p>
          <a:p>
            <a:pPr marL="0" indent="0">
              <a:spcBef>
                <a:spcPts val="20"/>
              </a:spcBef>
              <a:buNone/>
            </a:pPr>
            <a:r>
              <a:rPr lang="en-US" sz="1800" i="1">
                <a:latin typeface="Arial"/>
                <a:cs typeface="Arial"/>
              </a:rPr>
              <a:t>Assistant Under Secretary for Health for Quality &amp; Patient Safety </a:t>
            </a:r>
            <a:endParaRPr lang="en-US" sz="1800"/>
          </a:p>
          <a:p>
            <a:pPr marL="0" indent="0">
              <a:spcBef>
                <a:spcPts val="20"/>
              </a:spcBef>
              <a:buNone/>
            </a:pPr>
            <a:r>
              <a:rPr lang="en-US" sz="2400">
                <a:latin typeface="Arial"/>
                <a:cs typeface="Arial"/>
              </a:rPr>
              <a:t>Edward E. Yackel, DNP, FNP-C, FAANP </a:t>
            </a:r>
            <a:endParaRPr lang="en-US" sz="2400"/>
          </a:p>
          <a:p>
            <a:pPr marL="0" indent="0">
              <a:spcBef>
                <a:spcPts val="20"/>
              </a:spcBef>
              <a:buNone/>
            </a:pPr>
            <a:r>
              <a:rPr lang="en-US" sz="1800" i="1">
                <a:latin typeface="Arial"/>
                <a:cs typeface="Arial"/>
              </a:rPr>
              <a:t>Executive Director, VHA National Center for Patient Safety</a:t>
            </a:r>
            <a:endParaRPr lang="en-US" sz="1800"/>
          </a:p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C2E4D-04C7-3B8A-9CFC-AC45DDE00EBD}"/>
              </a:ext>
            </a:extLst>
          </p:cNvPr>
          <p:cNvSpPr txBox="1"/>
          <p:nvPr/>
        </p:nvSpPr>
        <p:spPr>
          <a:xfrm>
            <a:off x="991138" y="3897161"/>
            <a:ext cx="357187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757474"/>
                </a:solidFill>
                <a:cs typeface="Arial"/>
              </a:rPr>
              <a:t>Presenters</a:t>
            </a:r>
            <a:r>
              <a:rPr lang="en-US" sz="2800">
                <a:solidFill>
                  <a:srgbClr val="757474"/>
                </a:solidFill>
                <a:cs typeface="Arial"/>
              </a:rPr>
              <a:t>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13C23-E401-95F0-7F06-95114E6031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0617" y="1307573"/>
            <a:ext cx="10972800" cy="523218"/>
          </a:xfrm>
        </p:spPr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VHA’s Journey to High Reliability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18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1ADB28-8803-48D9-B470-40F4D1C23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960" y="1775552"/>
            <a:ext cx="8514080" cy="2816768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sz="440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/>
              </a:rPr>
              <a:t>How does practicing high </a:t>
            </a:r>
            <a:r>
              <a:rPr lang="en-US" sz="4400" i="1">
                <a:latin typeface="+mj-lt"/>
                <a:cs typeface="Arial"/>
              </a:rPr>
              <a:t>r</a:t>
            </a:r>
            <a:r>
              <a:rPr kumimoji="0" lang="en-US" sz="440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/>
              </a:rPr>
              <a:t>eliability play a </a:t>
            </a:r>
            <a:r>
              <a:rPr lang="en-US" sz="4400" i="1">
                <a:latin typeface="+mj-lt"/>
                <a:cs typeface="Arial"/>
              </a:rPr>
              <a:t>pivotal role</a:t>
            </a:r>
            <a:r>
              <a:rPr kumimoji="0" lang="en-US" sz="440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/>
              </a:rPr>
              <a:t> in quality and patient safety? </a:t>
            </a:r>
            <a:endParaRPr lang="en-US" sz="4400" i="1">
              <a:latin typeface="+mj-lt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0BB5F-19CE-A9F5-74FF-C473E11D214E}"/>
              </a:ext>
            </a:extLst>
          </p:cNvPr>
          <p:cNvSpPr txBox="1">
            <a:spLocks/>
          </p:cNvSpPr>
          <p:nvPr/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it-IT" sz="1000">
                <a:solidFill>
                  <a:schemeClr val="bg1"/>
                </a:solidFill>
              </a:rPr>
              <a:t>Pre-Decisional Deliberative Document  Internal VA Use Only</a:t>
            </a:r>
          </a:p>
        </p:txBody>
      </p:sp>
      <p:pic>
        <p:nvPicPr>
          <p:cNvPr id="5" name="Graphic 4" descr="Questions outline">
            <a:extLst>
              <a:ext uri="{FF2B5EF4-FFF2-40B4-BE49-F238E27FC236}">
                <a16:creationId xmlns:a16="http://schemas.microsoft.com/office/drawing/2014/main" id="{9B503981-434C-0A38-08F5-250694740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2500" y="4338320"/>
            <a:ext cx="1668780" cy="16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3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1ADB28-8803-48D9-B470-40F4D1C23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480" y="1639778"/>
            <a:ext cx="8829040" cy="2993182"/>
          </a:xfrm>
        </p:spPr>
        <p:txBody>
          <a:bodyPr>
            <a:noAutofit/>
          </a:bodyPr>
          <a:lstStyle/>
          <a:p>
            <a:pPr rtl="0" fontAlgn="base">
              <a:lnSpc>
                <a:spcPct val="130000"/>
              </a:lnSpc>
            </a:pPr>
            <a:r>
              <a:rPr lang="en-US" sz="4400" i="1">
                <a:effectLst/>
                <a:latin typeface="+mj-lt"/>
                <a:cs typeface="Arial"/>
              </a:rPr>
              <a:t>Can you apply some</a:t>
            </a:r>
            <a:r>
              <a:rPr lang="en-US" sz="4400" i="1">
                <a:latin typeface="+mj-lt"/>
                <a:cs typeface="Arial"/>
              </a:rPr>
              <a:t>,</a:t>
            </a:r>
            <a:r>
              <a:rPr lang="en-US" sz="4400" i="1">
                <a:effectLst/>
                <a:latin typeface="+mj-lt"/>
                <a:cs typeface="Arial"/>
              </a:rPr>
              <a:t> or all</a:t>
            </a:r>
            <a:r>
              <a:rPr lang="en-US" sz="4400" i="1">
                <a:latin typeface="+mj-lt"/>
                <a:cs typeface="Arial"/>
              </a:rPr>
              <a:t>,</a:t>
            </a:r>
            <a:r>
              <a:rPr lang="en-US" sz="4400" i="1">
                <a:effectLst/>
                <a:latin typeface="+mj-lt"/>
                <a:cs typeface="Arial"/>
              </a:rPr>
              <a:t> of these HRO Principles to your facility or organization?</a:t>
            </a:r>
            <a:r>
              <a:rPr lang="en-US" sz="4400" i="0">
                <a:effectLst/>
                <a:latin typeface="+mj-lt"/>
                <a:cs typeface="Arial"/>
              </a:rPr>
              <a:t> 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BBBF467-7E24-4E50-BD37-153A789FCE7E}"/>
              </a:ext>
            </a:extLst>
          </p:cNvPr>
          <p:cNvSpPr txBox="1">
            <a:spLocks/>
          </p:cNvSpPr>
          <p:nvPr/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it-IT" sz="1000">
                <a:solidFill>
                  <a:schemeClr val="bg1"/>
                </a:solidFill>
              </a:rPr>
              <a:t>Pre-Decisional Deliberative Document  Internal VA Use Only</a:t>
            </a:r>
          </a:p>
        </p:txBody>
      </p:sp>
      <p:pic>
        <p:nvPicPr>
          <p:cNvPr id="5" name="Graphic 4" descr="Questions outline">
            <a:extLst>
              <a:ext uri="{FF2B5EF4-FFF2-40B4-BE49-F238E27FC236}">
                <a16:creationId xmlns:a16="http://schemas.microsoft.com/office/drawing/2014/main" id="{D22AB3D5-14A3-8D34-E038-490336F95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600" y="4198620"/>
            <a:ext cx="1668780" cy="16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40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01D7-0632-4E9E-AB46-FCBA78F6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17" y="2604"/>
            <a:ext cx="10972800" cy="685800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Arial"/>
                <a:cs typeface="Arial"/>
              </a:rPr>
              <a:t>Foundational VHA HRO Training </a:t>
            </a:r>
            <a:endParaRPr lang="en-US" sz="26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5E097F-4C97-4388-BD16-074EF2935C2C}"/>
              </a:ext>
            </a:extLst>
          </p:cNvPr>
          <p:cNvSpPr/>
          <p:nvPr/>
        </p:nvSpPr>
        <p:spPr>
          <a:xfrm>
            <a:off x="487953" y="3857398"/>
            <a:ext cx="3657600" cy="2072346"/>
          </a:xfrm>
          <a:prstGeom prst="rect">
            <a:avLst/>
          </a:prstGeom>
          <a:solidFill>
            <a:srgbClr val="E5F2F8">
              <a:alpha val="8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>
              <a:spcAft>
                <a:spcPts val="600"/>
              </a:spcAft>
            </a:pPr>
            <a:r>
              <a:rPr lang="en-US" sz="2000" b="1"/>
              <a:t>HRO 101 and 201 </a:t>
            </a:r>
            <a:endParaRPr lang="en-US" sz="2000"/>
          </a:p>
          <a:p>
            <a:pPr marL="174625" indent="-1663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HRO 101: VHA Journey to High Reliability – Overview</a:t>
            </a:r>
            <a:endParaRPr lang="en-US">
              <a:cs typeface="Arial"/>
            </a:endParaRPr>
          </a:p>
          <a:p>
            <a:pPr marL="174625" indent="-1663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HRO 201: Continued VHA Journey to High Reliability – HRO Principles</a:t>
            </a:r>
            <a:r>
              <a:rPr lang="en-US" sz="2000"/>
              <a:t> </a:t>
            </a:r>
            <a:endParaRPr lang="en-US" sz="2000">
              <a:cs typeface="Arial"/>
            </a:endParaRPr>
          </a:p>
          <a:p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A74705-8D4B-464F-A903-C1E4053491C9}"/>
              </a:ext>
            </a:extLst>
          </p:cNvPr>
          <p:cNvSpPr/>
          <p:nvPr/>
        </p:nvSpPr>
        <p:spPr>
          <a:xfrm>
            <a:off x="4449575" y="3847648"/>
            <a:ext cx="3657600" cy="2072346"/>
          </a:xfrm>
          <a:prstGeom prst="rect">
            <a:avLst/>
          </a:prstGeom>
          <a:solidFill>
            <a:srgbClr val="E5F2F8">
              <a:alpha val="8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/>
              <a:t>HRO Community of Practice</a:t>
            </a:r>
          </a:p>
          <a:p>
            <a:pPr>
              <a:spcAft>
                <a:spcPts val="600"/>
              </a:spcAft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</a:rPr>
              <a:t>Provides user-friendly access to curated materials, learning opportunities and a network of peer-to-peer connections</a:t>
            </a:r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3837EC-9CA3-4DE7-B3E4-CAC0070CEECD}"/>
              </a:ext>
            </a:extLst>
          </p:cNvPr>
          <p:cNvSpPr/>
          <p:nvPr/>
        </p:nvSpPr>
        <p:spPr>
          <a:xfrm>
            <a:off x="86624" y="1546281"/>
            <a:ext cx="3898420" cy="1276040"/>
          </a:xfrm>
          <a:prstGeom prst="rect">
            <a:avLst/>
          </a:prstGeom>
          <a:solidFill>
            <a:srgbClr val="E5F2F8">
              <a:alpha val="8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endParaRPr lang="en-US" sz="1400"/>
          </a:p>
          <a:p>
            <a:r>
              <a:rPr lang="en-US"/>
              <a:t>Foundational training in HRO concepts, Just Culture principles and error management tools</a:t>
            </a:r>
            <a:endParaRPr lang="en-US">
              <a:cs typeface="Arial"/>
            </a:endParaRPr>
          </a:p>
        </p:txBody>
      </p:sp>
      <p:sp>
        <p:nvSpPr>
          <p:cNvPr id="28" name="Rectangle: Single Corner Snipped 27">
            <a:extLst>
              <a:ext uri="{FF2B5EF4-FFF2-40B4-BE49-F238E27FC236}">
                <a16:creationId xmlns:a16="http://schemas.microsoft.com/office/drawing/2014/main" id="{49BEADF4-5547-4DB9-9DEB-2DB271112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201" y="1351827"/>
            <a:ext cx="3858768" cy="380095"/>
          </a:xfrm>
          <a:prstGeom prst="snip1Rect">
            <a:avLst>
              <a:gd name="adj" fmla="val 50000"/>
            </a:avLst>
          </a:prstGeom>
          <a:solidFill>
            <a:srgbClr val="0083BE">
              <a:alpha val="8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62B4F1-8117-48A8-990B-A08E6E734185}"/>
              </a:ext>
            </a:extLst>
          </p:cNvPr>
          <p:cNvSpPr txBox="1"/>
          <p:nvPr/>
        </p:nvSpPr>
        <p:spPr>
          <a:xfrm>
            <a:off x="269701" y="1349092"/>
            <a:ext cx="33862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HRO Baseline Training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4B4595-5B0B-436C-A3FA-A40E595BE16E}"/>
              </a:ext>
            </a:extLst>
          </p:cNvPr>
          <p:cNvSpPr/>
          <p:nvPr/>
        </p:nvSpPr>
        <p:spPr>
          <a:xfrm>
            <a:off x="4136427" y="1546281"/>
            <a:ext cx="3858768" cy="1280160"/>
          </a:xfrm>
          <a:prstGeom prst="rect">
            <a:avLst/>
          </a:prstGeom>
          <a:solidFill>
            <a:srgbClr val="E5F2F8">
              <a:alpha val="8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endParaRPr lang="en-US" sz="1400" b="1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Safety behaviors and practices to manage errors and improve team communications</a:t>
            </a:r>
            <a:endParaRPr lang="en-US">
              <a:solidFill>
                <a:schemeClr val="tx1"/>
              </a:solidFill>
              <a:cs typeface="Arial"/>
            </a:endParaRPr>
          </a:p>
        </p:txBody>
      </p:sp>
      <p:sp>
        <p:nvSpPr>
          <p:cNvPr id="30" name="Rectangle: Single Corner Snipped 29">
            <a:extLst>
              <a:ext uri="{FF2B5EF4-FFF2-40B4-BE49-F238E27FC236}">
                <a16:creationId xmlns:a16="http://schemas.microsoft.com/office/drawing/2014/main" id="{3CE1A07F-35C1-4FE6-A37B-15721E1DB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72284" y="1352049"/>
            <a:ext cx="3715931" cy="384048"/>
          </a:xfrm>
          <a:prstGeom prst="snip1Rect">
            <a:avLst>
              <a:gd name="adj" fmla="val 50000"/>
            </a:avLst>
          </a:prstGeom>
          <a:solidFill>
            <a:srgbClr val="0083BE">
              <a:alpha val="8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E5E17F-4F02-4F6D-A436-71D46F8D5D77}"/>
              </a:ext>
            </a:extLst>
          </p:cNvPr>
          <p:cNvSpPr txBox="1"/>
          <p:nvPr/>
        </p:nvSpPr>
        <p:spPr>
          <a:xfrm>
            <a:off x="4575016" y="1352049"/>
            <a:ext cx="288652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NCPS Team Training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696F282-A0AB-4075-AE2C-650C9F9E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8939" y="1271878"/>
            <a:ext cx="512031" cy="512031"/>
            <a:chOff x="4251984" y="5100646"/>
            <a:chExt cx="512031" cy="51203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42C2C70-11B6-4CA8-B35C-2A2CA0497A8A}"/>
                </a:ext>
              </a:extLst>
            </p:cNvPr>
            <p:cNvSpPr/>
            <p:nvPr/>
          </p:nvSpPr>
          <p:spPr>
            <a:xfrm>
              <a:off x="4251984" y="5100646"/>
              <a:ext cx="512031" cy="5120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3F7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 descr="Cheers">
              <a:extLst>
                <a:ext uri="{FF2B5EF4-FFF2-40B4-BE49-F238E27FC236}">
                  <a16:creationId xmlns:a16="http://schemas.microsoft.com/office/drawing/2014/main" id="{58CE00FD-9824-4791-8069-38E545D02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7475" y="5156137"/>
              <a:ext cx="401048" cy="401048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AFD33E-34EE-4378-88C2-3EB3342A5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737" y="1280040"/>
            <a:ext cx="512031" cy="512031"/>
            <a:chOff x="518184" y="3157546"/>
            <a:chExt cx="512031" cy="51203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E3A4F22-2E8F-4516-A89C-8187954F0AA8}"/>
                </a:ext>
              </a:extLst>
            </p:cNvPr>
            <p:cNvSpPr/>
            <p:nvPr/>
          </p:nvSpPr>
          <p:spPr>
            <a:xfrm>
              <a:off x="518184" y="3157546"/>
              <a:ext cx="512031" cy="5120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3F7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Graphic 40" descr="Classroom">
              <a:extLst>
                <a:ext uri="{FF2B5EF4-FFF2-40B4-BE49-F238E27FC236}">
                  <a16:creationId xmlns:a16="http://schemas.microsoft.com/office/drawing/2014/main" id="{6DD7452C-CF91-4001-9DED-064FA7A8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5535" y="3228184"/>
              <a:ext cx="356354" cy="357410"/>
            </a:xfrm>
            <a:prstGeom prst="rect">
              <a:avLst/>
            </a:prstGeom>
          </p:spPr>
        </p:pic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83AD286-30D5-414C-9EB4-532558D45FC1}"/>
              </a:ext>
            </a:extLst>
          </p:cNvPr>
          <p:cNvSpPr/>
          <p:nvPr/>
        </p:nvSpPr>
        <p:spPr>
          <a:xfrm>
            <a:off x="8210031" y="1544583"/>
            <a:ext cx="3858768" cy="1280160"/>
          </a:xfrm>
          <a:prstGeom prst="rect">
            <a:avLst/>
          </a:prstGeom>
          <a:solidFill>
            <a:srgbClr val="E5F2F8">
              <a:alpha val="8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endParaRPr lang="en-US" sz="140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Tools for continuous improvement, applying the Lean improvement methodology</a:t>
            </a:r>
            <a:endParaRPr lang="en-US">
              <a:solidFill>
                <a:schemeClr val="tx1"/>
              </a:solidFill>
              <a:cs typeface="Arial"/>
            </a:endParaRPr>
          </a:p>
        </p:txBody>
      </p:sp>
      <p:sp>
        <p:nvSpPr>
          <p:cNvPr id="43" name="Rectangle: Single Corner Snipped 42">
            <a:extLst>
              <a:ext uri="{FF2B5EF4-FFF2-40B4-BE49-F238E27FC236}">
                <a16:creationId xmlns:a16="http://schemas.microsoft.com/office/drawing/2014/main" id="{1EA78262-1B53-486C-9B50-5D5A2FE55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13879" y="1349711"/>
            <a:ext cx="3754919" cy="384048"/>
          </a:xfrm>
          <a:prstGeom prst="snip1Rect">
            <a:avLst>
              <a:gd name="adj" fmla="val 50000"/>
            </a:avLst>
          </a:prstGeom>
          <a:solidFill>
            <a:srgbClr val="0083BE">
              <a:alpha val="8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B005FCD-7DC9-48E8-9587-083197398AE0}"/>
              </a:ext>
            </a:extLst>
          </p:cNvPr>
          <p:cNvSpPr txBox="1"/>
          <p:nvPr/>
        </p:nvSpPr>
        <p:spPr>
          <a:xfrm>
            <a:off x="8307001" y="1343696"/>
            <a:ext cx="32892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CPI (Lean) Training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40CD3A-374A-43FD-9688-BBD90E9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35468" y="1280040"/>
            <a:ext cx="512031" cy="512031"/>
            <a:chOff x="518184" y="4233871"/>
            <a:chExt cx="512031" cy="51203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3DD2F58-0BB6-44A9-B19A-CA8D043E4107}"/>
                </a:ext>
              </a:extLst>
            </p:cNvPr>
            <p:cNvSpPr/>
            <p:nvPr/>
          </p:nvSpPr>
          <p:spPr>
            <a:xfrm>
              <a:off x="518184" y="4233871"/>
              <a:ext cx="512031" cy="5120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3F7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Graphic 49" descr="Gears">
              <a:extLst>
                <a:ext uri="{FF2B5EF4-FFF2-40B4-BE49-F238E27FC236}">
                  <a16:creationId xmlns:a16="http://schemas.microsoft.com/office/drawing/2014/main" id="{3CC0BF2E-392F-4571-B2E7-16973AE63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5008" y="4299691"/>
              <a:ext cx="380390" cy="380390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4A2A552F-FFB2-4B9A-AEED-75F4BD4F6C5C}"/>
              </a:ext>
            </a:extLst>
          </p:cNvPr>
          <p:cNvSpPr/>
          <p:nvPr/>
        </p:nvSpPr>
        <p:spPr>
          <a:xfrm>
            <a:off x="8411198" y="3847648"/>
            <a:ext cx="3657600" cy="2072346"/>
          </a:xfrm>
          <a:prstGeom prst="rect">
            <a:avLst/>
          </a:prstGeom>
          <a:solidFill>
            <a:srgbClr val="E5F2F8">
              <a:alpha val="8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>
              <a:spcAft>
                <a:spcPts val="600"/>
              </a:spcAft>
            </a:pPr>
            <a:r>
              <a:rPr lang="en-US" sz="2000" b="1"/>
              <a:t>Knowledge Exchange Site</a:t>
            </a:r>
          </a:p>
          <a:p>
            <a:pPr>
              <a:spcAft>
                <a:spcPts val="600"/>
              </a:spcAft>
            </a:pPr>
            <a:r>
              <a:rPr lang="en-US" b="0" i="0">
                <a:solidFill>
                  <a:srgbClr val="242424"/>
                </a:solidFill>
                <a:effectLst/>
              </a:rPr>
              <a:t>A streamlined process to track and measure the access and spread of HRO information and identify impact</a:t>
            </a:r>
            <a:endParaRPr lang="en-US">
              <a:cs typeface="Arial"/>
            </a:endParaRPr>
          </a:p>
        </p:txBody>
      </p:sp>
      <p:sp>
        <p:nvSpPr>
          <p:cNvPr id="35" name="Rectangle: Single Corner Snipped 34">
            <a:extLst>
              <a:ext uri="{FF2B5EF4-FFF2-40B4-BE49-F238E27FC236}">
                <a16:creationId xmlns:a16="http://schemas.microsoft.com/office/drawing/2014/main" id="{593CEFD4-5CC9-43F7-B69A-DB315E534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894" y="3506588"/>
            <a:ext cx="11890904" cy="384048"/>
          </a:xfrm>
          <a:prstGeom prst="snip1Rect">
            <a:avLst>
              <a:gd name="adj" fmla="val 50000"/>
            </a:avLst>
          </a:prstGeom>
          <a:solidFill>
            <a:srgbClr val="0083BE">
              <a:alpha val="8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886B68-E7E0-471A-8AD4-6E39B3DEF76E}"/>
              </a:ext>
            </a:extLst>
          </p:cNvPr>
          <p:cNvSpPr txBox="1"/>
          <p:nvPr/>
        </p:nvSpPr>
        <p:spPr>
          <a:xfrm>
            <a:off x="531861" y="3510445"/>
            <a:ext cx="841758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Experiential HRO Learning Opportunities: HRO Learning Ecosystem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A6F21BB-8899-4006-A754-B1CE9D599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850" y="3442596"/>
            <a:ext cx="512031" cy="512031"/>
            <a:chOff x="518184" y="5109884"/>
            <a:chExt cx="512031" cy="51203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E77DB25-15E6-4DD6-AD78-0CF4D0AA66AF}"/>
                </a:ext>
              </a:extLst>
            </p:cNvPr>
            <p:cNvSpPr/>
            <p:nvPr/>
          </p:nvSpPr>
          <p:spPr>
            <a:xfrm>
              <a:off x="518184" y="5109884"/>
              <a:ext cx="512031" cy="5120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3F7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 descr="Connections">
              <a:extLst>
                <a:ext uri="{FF2B5EF4-FFF2-40B4-BE49-F238E27FC236}">
                  <a16:creationId xmlns:a16="http://schemas.microsoft.com/office/drawing/2014/main" id="{1AB1AB16-B48A-4BFD-8098-11532E3CD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5615" y="5141609"/>
              <a:ext cx="448580" cy="448580"/>
            </a:xfrm>
            <a:prstGeom prst="rect">
              <a:avLst/>
            </a:prstGeom>
          </p:spPr>
        </p:pic>
      </p:grp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28F9970-E0FE-FBFA-EE70-B4ABB3509AAE}"/>
              </a:ext>
            </a:extLst>
          </p:cNvPr>
          <p:cNvSpPr>
            <a:spLocks noGrp="1"/>
          </p:cNvSpPr>
          <p:nvPr/>
        </p:nvSpPr>
        <p:spPr>
          <a:xfrm>
            <a:off x="4045492" y="6343233"/>
            <a:ext cx="4101016" cy="4255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Pre-Decisional Deliberative Document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52742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8560-F2BF-4C6D-B17D-96FA38CA5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HRO Baseline Training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810E9-3B02-1B40-3DEA-23DF549C9D3E}"/>
              </a:ext>
            </a:extLst>
          </p:cNvPr>
          <p:cNvSpPr>
            <a:spLocks noGrp="1"/>
          </p:cNvSpPr>
          <p:nvPr/>
        </p:nvSpPr>
        <p:spPr>
          <a:xfrm>
            <a:off x="4045492" y="6343233"/>
            <a:ext cx="4101016" cy="4255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Pre-Decisional Deliberative Document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VA Use Only</a:t>
            </a:r>
          </a:p>
        </p:txBody>
      </p:sp>
      <p:pic>
        <p:nvPicPr>
          <p:cNvPr id="8" name="Picture 7" descr="Photo: Conference meeting and text of an Agenda">
            <a:extLst>
              <a:ext uri="{FF2B5EF4-FFF2-40B4-BE49-F238E27FC236}">
                <a16:creationId xmlns:a16="http://schemas.microsoft.com/office/drawing/2014/main" id="{8CC4C6F9-9584-4A40-2043-E241208B6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18" y="788397"/>
            <a:ext cx="3706092" cy="2086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Zero Harm does not equal Zero Mistakes.">
            <a:extLst>
              <a:ext uri="{FF2B5EF4-FFF2-40B4-BE49-F238E27FC236}">
                <a16:creationId xmlns:a16="http://schemas.microsoft.com/office/drawing/2014/main" id="{4B681B2E-ECF3-EB7A-F9DE-B7027137C3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957" y="2315376"/>
            <a:ext cx="3959551" cy="22272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Three icons depict Leadership Commitment, Culture of Safety, and Continuous Process Improvement.">
            <a:extLst>
              <a:ext uri="{FF2B5EF4-FFF2-40B4-BE49-F238E27FC236}">
                <a16:creationId xmlns:a16="http://schemas.microsoft.com/office/drawing/2014/main" id="{730621BC-9090-BD13-ECA3-417C36FAF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169" y="3828753"/>
            <a:ext cx="3959552" cy="2227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8E6A53BC-6365-CBAF-8B72-E76EEAB6DFE7}"/>
              </a:ext>
            </a:extLst>
          </p:cNvPr>
          <p:cNvSpPr/>
          <p:nvPr/>
        </p:nvSpPr>
        <p:spPr>
          <a:xfrm>
            <a:off x="8618397" y="1024388"/>
            <a:ext cx="2975020" cy="1684461"/>
          </a:xfrm>
          <a:prstGeom prst="wedgeRoundRectCallout">
            <a:avLst>
              <a:gd name="adj1" fmla="val -44643"/>
              <a:gd name="adj2" fmla="val 78556"/>
              <a:gd name="adj3" fmla="val 166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“I am comfortable identifying and reporting mistakes and feel a sense of responsibility to do so.”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7422B2-355C-5801-27EB-5057E42DA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0617" y="3722625"/>
            <a:ext cx="3266810" cy="1844224"/>
            <a:chOff x="620617" y="3722625"/>
            <a:chExt cx="3266810" cy="1844224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CDC2C102-6432-B98F-CFBC-0AE5C38C3958}"/>
                </a:ext>
              </a:extLst>
            </p:cNvPr>
            <p:cNvSpPr/>
            <p:nvPr/>
          </p:nvSpPr>
          <p:spPr>
            <a:xfrm rot="10800000">
              <a:off x="656280" y="3722625"/>
              <a:ext cx="3231147" cy="1844224"/>
            </a:xfrm>
            <a:prstGeom prst="wedgeRoundRectCallout">
              <a:avLst>
                <a:gd name="adj1" fmla="val -36709"/>
                <a:gd name="adj2" fmla="val 75769"/>
                <a:gd name="adj3" fmla="val 16667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B8004D-494B-253F-3B2C-C386863AE385}"/>
                </a:ext>
              </a:extLst>
            </p:cNvPr>
            <p:cNvSpPr txBox="1"/>
            <p:nvPr/>
          </p:nvSpPr>
          <p:spPr>
            <a:xfrm>
              <a:off x="620617" y="3906073"/>
              <a:ext cx="3231148" cy="147732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“When something goes wrong, I trust my organization and leaders </a:t>
              </a:r>
              <a:r>
                <a:rPr lang="en-US" sz="1800" i="1" dirty="0">
                  <a:solidFill>
                    <a:schemeClr val="bg1"/>
                  </a:solidFill>
                  <a:latin typeface="Arial"/>
                </a:rPr>
                <a:t>will</a:t>
              </a:r>
              <a:r>
                <a:rPr lang="en-US" i="1" dirty="0">
                  <a:solidFill>
                    <a:schemeClr val="bg1"/>
                  </a:solidFill>
                  <a:latin typeface="Arial"/>
                </a:rPr>
                <a:t> 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correct it and treat everyone </a:t>
              </a:r>
              <a:r>
                <a:rPr lang="en-US" sz="1800" i="1" dirty="0">
                  <a:solidFill>
                    <a:schemeClr val="bg1"/>
                  </a:solidFill>
                  <a:latin typeface="Arial"/>
                </a:rPr>
                <a:t>in a just and fair manner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0218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5874BB-56AB-4FCB-AC9D-DD608DD8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>
                <a:latin typeface="Arial"/>
                <a:cs typeface="Arial"/>
              </a:rPr>
              <a:t>VHA National Center for Patient Safety (NCPS) Team Training</a:t>
            </a:r>
          </a:p>
        </p:txBody>
      </p:sp>
      <p:pic>
        <p:nvPicPr>
          <p:cNvPr id="3" name="Picture 2" descr="Phases of NCPS Team Training management">
            <a:extLst>
              <a:ext uri="{FF2B5EF4-FFF2-40B4-BE49-F238E27FC236}">
                <a16:creationId xmlns:a16="http://schemas.microsoft.com/office/drawing/2014/main" id="{2FACBFB9-AB77-7C6F-AAF8-E706E5990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"/>
          <a:stretch/>
        </p:blipFill>
        <p:spPr>
          <a:xfrm>
            <a:off x="391471" y="1055748"/>
            <a:ext cx="11409058" cy="447244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41455-FAFC-8C5A-384C-8DB8C99B49E4}"/>
              </a:ext>
            </a:extLst>
          </p:cNvPr>
          <p:cNvSpPr>
            <a:spLocks noGrp="1"/>
          </p:cNvSpPr>
          <p:nvPr/>
        </p:nvSpPr>
        <p:spPr>
          <a:xfrm>
            <a:off x="4045492" y="6343233"/>
            <a:ext cx="4101016" cy="4255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Pre-Decisional Deliberative Document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40335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BA18-5F42-49FE-9179-D539DF3F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/>
              <a:t>Continuous Process Improvement (CPI)/Lean Training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E785F87-BA5A-4C59-B48E-E325A0107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87120"/>
              </p:ext>
            </p:extLst>
          </p:nvPr>
        </p:nvGraphicFramePr>
        <p:xfrm>
          <a:off x="1326443" y="1500585"/>
          <a:ext cx="9539111" cy="3308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39111">
                  <a:extLst>
                    <a:ext uri="{9D8B030D-6E8A-4147-A177-3AD203B41FA5}">
                      <a16:colId xmlns:a16="http://schemas.microsoft.com/office/drawing/2014/main" val="2964223341"/>
                    </a:ext>
                  </a:extLst>
                </a:gridCol>
              </a:tblGrid>
              <a:tr h="7466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/>
                        <a:t>Master Black Belt (In Development): </a:t>
                      </a:r>
                      <a:r>
                        <a:rPr lang="en-US" sz="1400" b="0"/>
                        <a:t>Trains and coaches Black and Green Belts; coaches and consults on improvement projects across VISN and/or facility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509501"/>
                  </a:ext>
                </a:extLst>
              </a:tr>
              <a:tr h="53433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/>
                        <a:t>Black Belt: </a:t>
                      </a:r>
                      <a:r>
                        <a:rPr lang="en-US" sz="1400"/>
                        <a:t>Trains, coaches and consults with improvement project teams to help guide efforts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448933"/>
                  </a:ext>
                </a:extLst>
              </a:tr>
              <a:tr h="7466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/>
                        <a:t>Green Belt: </a:t>
                      </a:r>
                      <a:r>
                        <a:rPr lang="en-US" sz="1400"/>
                        <a:t>Knowledge and skills to lead and manage improvement projects at a unit or department level</a:t>
                      </a: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706278"/>
                  </a:ext>
                </a:extLst>
              </a:tr>
              <a:tr h="7466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/>
                        <a:t>Yellow Belt: </a:t>
                      </a:r>
                      <a:r>
                        <a:rPr lang="en-US" sz="1400"/>
                        <a:t>Knowledge and skills to participate as an improvement project member or lead small projects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58390"/>
                  </a:ext>
                </a:extLst>
              </a:tr>
              <a:tr h="53433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/>
                        <a:t>White Belt: </a:t>
                      </a:r>
                      <a:r>
                        <a:rPr lang="en-US" sz="1400"/>
                        <a:t>Introductory knowledge of improvement science and problem solving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2209620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52AD7B5-086F-4B97-A18D-BA2C4F965C09}"/>
              </a:ext>
            </a:extLst>
          </p:cNvPr>
          <p:cNvSpPr/>
          <p:nvPr/>
        </p:nvSpPr>
        <p:spPr>
          <a:xfrm>
            <a:off x="3039443" y="4954144"/>
            <a:ext cx="6372755" cy="917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latin typeface="Arial" panose="020B0604020202020204" pitchFamily="34" charset="0"/>
                <a:ea typeface="Times New Roman" panose="02020603050405020304" pitchFamily="18" charset="0"/>
              </a:rPr>
              <a:t>Non-belted Lean Training Options:</a:t>
            </a:r>
          </a:p>
          <a:p>
            <a:pPr marL="403225" marR="0" lvl="0" indent="-17621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ea typeface="Times New Roman" panose="02020603050405020304" pitchFamily="18" charset="0"/>
              </a:rPr>
              <a:t>Leading Organizational Improvement (Executive Leaders)</a:t>
            </a:r>
            <a:endParaRPr lang="en-US" sz="160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03225" marR="0" lvl="0" indent="-17621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ea typeface="Times New Roman" panose="02020603050405020304" pitchFamily="18" charset="0"/>
              </a:rPr>
              <a:t>Lean for Leaders (Supervisors/Managers)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BB4E9B-C3AA-4645-9ECE-1FFB35563E2C}"/>
              </a:ext>
            </a:extLst>
          </p:cNvPr>
          <p:cNvSpPr/>
          <p:nvPr/>
        </p:nvSpPr>
        <p:spPr>
          <a:xfrm>
            <a:off x="1326442" y="1033219"/>
            <a:ext cx="9539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</a:rPr>
              <a:t>VHA national curriculum is available for the following belted and non-belted Lean training: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EBC50E3-F5F9-FE1D-61AC-0D03D418BA27}"/>
              </a:ext>
            </a:extLst>
          </p:cNvPr>
          <p:cNvSpPr>
            <a:spLocks noGrp="1"/>
          </p:cNvSpPr>
          <p:nvPr/>
        </p:nvSpPr>
        <p:spPr>
          <a:xfrm>
            <a:off x="4045492" y="6343233"/>
            <a:ext cx="4101016" cy="4255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Pre-Decisional Deliberative Document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1949610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E19903-7BD8-F2F9-EBB4-B18C2948F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HRO Community of Practice (CoP)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855264-938F-96F4-3346-1566323FF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it-IT"/>
              <a:t>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A08F6D-F576-00F8-CFA9-83E95F4FE4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2388" y="6324600"/>
            <a:ext cx="709612" cy="365125"/>
          </a:xfrm>
          <a:prstGeom prst="rect">
            <a:avLst/>
          </a:prstGeom>
        </p:spPr>
        <p:txBody>
          <a:bodyPr/>
          <a:lstStyle/>
          <a:p>
            <a:fld id="{09A75483-09F4-4070-9E0A-56B741AA584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1213A-3BF4-DE0F-BB39-507833EFE9EB}"/>
              </a:ext>
            </a:extLst>
          </p:cNvPr>
          <p:cNvSpPr txBox="1"/>
          <p:nvPr/>
        </p:nvSpPr>
        <p:spPr>
          <a:xfrm>
            <a:off x="620617" y="994299"/>
            <a:ext cx="10998669" cy="3016210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52070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Purpose</a:t>
            </a:r>
            <a:endParaRPr lang="en-US">
              <a:ea typeface="+mn-ea"/>
              <a:cs typeface="+mn-cs"/>
            </a:endParaRPr>
          </a:p>
          <a:p>
            <a:pPr marL="52070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 inclusive HRO CoP launched on February 1, 2023</a:t>
            </a:r>
            <a:r>
              <a:rPr lang="en-US" sz="2000">
                <a:solidFill>
                  <a:schemeClr val="bg1"/>
                </a:solidFill>
                <a:latin typeface="Arial" panose="020B0604020202020204"/>
              </a:rPr>
              <a:t>,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 provide HRO implementers (broad group of interested colleagues)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</a:rPr>
              <a:t>across VHA with user-friendly access to curated materials, learning opportunities and a network of peer-to-peer connections. </a:t>
            </a:r>
            <a:r>
              <a:rPr lang="en-US" sz="2000">
                <a:solidFill>
                  <a:schemeClr val="bg1"/>
                </a:solidFill>
                <a:latin typeface="+mj-lt"/>
              </a:rPr>
              <a:t>Building a community for connection and sharing enhances Veteran care and focuses our mission around the HRO Value </a:t>
            </a:r>
            <a:r>
              <a:rPr lang="en-US" sz="2000" b="1">
                <a:solidFill>
                  <a:schemeClr val="bg1"/>
                </a:solidFill>
                <a:latin typeface="+mj-lt"/>
              </a:rPr>
              <a:t>“It’s About the Veteran.”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070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070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F5DE15-96EE-08D2-70E0-CEE256FBF87B}"/>
              </a:ext>
            </a:extLst>
          </p:cNvPr>
          <p:cNvSpPr/>
          <p:nvPr/>
        </p:nvSpPr>
        <p:spPr>
          <a:xfrm>
            <a:off x="958751" y="3469801"/>
            <a:ext cx="2352782" cy="218708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387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52387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Broadens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access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to 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HRO learning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practice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sharing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, ideas and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knowledge exchange</a:t>
            </a:r>
          </a:p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BB023-F988-FB01-9027-49ACB9C5355D}"/>
              </a:ext>
            </a:extLst>
          </p:cNvPr>
          <p:cNvSpPr/>
          <p:nvPr/>
        </p:nvSpPr>
        <p:spPr>
          <a:xfrm>
            <a:off x="3599323" y="3469802"/>
            <a:ext cx="2352782" cy="218708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52070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</a:endParaRPr>
          </a:p>
          <a:p>
            <a:pPr marL="52070" algn="ctr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Fosters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inclusion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across 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facilities, VISNs and </a:t>
            </a:r>
            <a:r>
              <a:rPr lang="en-US">
                <a:solidFill>
                  <a:srgbClr val="000000"/>
                </a:solidFill>
                <a:latin typeface="Arial"/>
                <a:ea typeface="Calibri" panose="020F0502020204030204" pitchFamily="34" charset="0"/>
              </a:rPr>
              <a:t>VHA Program 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Offices</a:t>
            </a:r>
            <a:r>
              <a:rPr lang="en-US">
                <a:solidFill>
                  <a:srgbClr val="000000"/>
                </a:solidFill>
                <a:latin typeface="Arial"/>
                <a:ea typeface="Calibri" panose="020F0502020204030204" pitchFamily="34" charset="0"/>
              </a:rPr>
              <a:t> </a:t>
            </a:r>
            <a:endParaRPr lang="en-US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</a:endParaRPr>
          </a:p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BB00C-D577-AA30-2E4E-D0EE4ECFFC66}"/>
              </a:ext>
            </a:extLst>
          </p:cNvPr>
          <p:cNvSpPr/>
          <p:nvPr/>
        </p:nvSpPr>
        <p:spPr>
          <a:xfrm>
            <a:off x="6239895" y="3469802"/>
            <a:ext cx="2352782" cy="218708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387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52387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Strengthens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peer-to-peer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connections </a:t>
            </a:r>
          </a:p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2DA7E8-EA75-E658-5A09-173A0FAD0D83}"/>
              </a:ext>
            </a:extLst>
          </p:cNvPr>
          <p:cNvSpPr/>
          <p:nvPr/>
        </p:nvSpPr>
        <p:spPr>
          <a:xfrm>
            <a:off x="8880467" y="3469802"/>
            <a:ext cx="2352782" cy="218708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387"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Aligns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with VHA’s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HRO Principles and Values</a:t>
            </a:r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6E616D-9F5C-D637-56E5-6BFE9BA81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71423" y="3053988"/>
            <a:ext cx="727437" cy="668422"/>
            <a:chOff x="1530850" y="2797677"/>
            <a:chExt cx="955496" cy="96577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5F53184-BE73-0E8F-2B5E-634E4E7C1F3A}"/>
                </a:ext>
              </a:extLst>
            </p:cNvPr>
            <p:cNvSpPr/>
            <p:nvPr/>
          </p:nvSpPr>
          <p:spPr>
            <a:xfrm>
              <a:off x="1530850" y="2797677"/>
              <a:ext cx="955496" cy="965771"/>
            </a:xfrm>
            <a:prstGeom prst="ellipse">
              <a:avLst/>
            </a:prstGeom>
            <a:solidFill>
              <a:srgbClr val="DBE5F1"/>
            </a:solidFill>
            <a:ln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 descr="Remote learning science with solid fill">
              <a:extLst>
                <a:ext uri="{FF2B5EF4-FFF2-40B4-BE49-F238E27FC236}">
                  <a16:creationId xmlns:a16="http://schemas.microsoft.com/office/drawing/2014/main" id="{05300714-82BE-3C6A-913C-CCD420181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619567" y="2852632"/>
              <a:ext cx="778060" cy="85586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59C5997-4516-EF36-F5E2-C286130CB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14083" y="3094789"/>
            <a:ext cx="727437" cy="668422"/>
            <a:chOff x="1530850" y="2797677"/>
            <a:chExt cx="955496" cy="96577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D269D6A-1023-2D36-AB2B-92138A333132}"/>
                </a:ext>
              </a:extLst>
            </p:cNvPr>
            <p:cNvSpPr/>
            <p:nvPr/>
          </p:nvSpPr>
          <p:spPr>
            <a:xfrm>
              <a:off x="1530850" y="2797677"/>
              <a:ext cx="955496" cy="965771"/>
            </a:xfrm>
            <a:prstGeom prst="ellipse">
              <a:avLst/>
            </a:prstGeom>
            <a:solidFill>
              <a:srgbClr val="DBE5F1"/>
            </a:solidFill>
            <a:ln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Cheers with solid fill">
              <a:extLst>
                <a:ext uri="{FF2B5EF4-FFF2-40B4-BE49-F238E27FC236}">
                  <a16:creationId xmlns:a16="http://schemas.microsoft.com/office/drawing/2014/main" id="{03D6DA17-DCCB-BDEE-44CA-0995D7E9A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616826" y="2873477"/>
              <a:ext cx="778060" cy="85586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5CF956-18CF-E3BD-76AE-3DC9EDD0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52567" y="3132824"/>
            <a:ext cx="727437" cy="668422"/>
            <a:chOff x="1530850" y="2797677"/>
            <a:chExt cx="955496" cy="96577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7DAEE8B-3ECD-5CEF-A041-EA66FBE2159E}"/>
                </a:ext>
              </a:extLst>
            </p:cNvPr>
            <p:cNvSpPr/>
            <p:nvPr/>
          </p:nvSpPr>
          <p:spPr>
            <a:xfrm>
              <a:off x="1530850" y="2797677"/>
              <a:ext cx="955496" cy="965771"/>
            </a:xfrm>
            <a:prstGeom prst="ellipse">
              <a:avLst/>
            </a:prstGeom>
            <a:solidFill>
              <a:srgbClr val="DBE5F1"/>
            </a:solidFill>
            <a:ln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 descr="Cycle with people with solid fill">
              <a:extLst>
                <a:ext uri="{FF2B5EF4-FFF2-40B4-BE49-F238E27FC236}">
                  <a16:creationId xmlns:a16="http://schemas.microsoft.com/office/drawing/2014/main" id="{76943828-A8F1-594E-EF55-B687F759B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619567" y="2852632"/>
              <a:ext cx="778060" cy="855861"/>
            </a:xfrm>
            <a:prstGeom prst="rect">
              <a:avLst/>
            </a:prstGeom>
          </p:spPr>
        </p:pic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9CDBEAA3-15AD-10F1-FC3E-49B182338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91051" y="3094789"/>
            <a:ext cx="727437" cy="668422"/>
          </a:xfrm>
          <a:prstGeom prst="ellipse">
            <a:avLst/>
          </a:prstGeom>
          <a:solidFill>
            <a:srgbClr val="DBE5F1"/>
          </a:solidFill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Picture 5">
            <a:extLst>
              <a:ext uri="{FF2B5EF4-FFF2-40B4-BE49-F238E27FC236}">
                <a16:creationId xmlns:a16="http://schemas.microsoft.com/office/drawing/2014/main" id="{E9CA5283-9437-599D-D7B6-D68993B27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769833" y="3238278"/>
            <a:ext cx="648655" cy="446097"/>
            <a:chOff x="8092987" y="2805035"/>
            <a:chExt cx="564091" cy="387940"/>
          </a:xfrm>
          <a:solidFill>
            <a:srgbClr val="184171"/>
          </a:solidFill>
        </p:grpSpPr>
        <p:sp>
          <p:nvSpPr>
            <p:cNvPr id="19" name="Picture 5">
              <a:extLst>
                <a:ext uri="{FF2B5EF4-FFF2-40B4-BE49-F238E27FC236}">
                  <a16:creationId xmlns:a16="http://schemas.microsoft.com/office/drawing/2014/main" id="{C4C515CD-66AE-D65F-A257-FAFDF2C17551}"/>
                </a:ext>
              </a:extLst>
            </p:cNvPr>
            <p:cNvSpPr/>
            <p:nvPr/>
          </p:nvSpPr>
          <p:spPr>
            <a:xfrm>
              <a:off x="8092987" y="2807778"/>
              <a:ext cx="456232" cy="288925"/>
            </a:xfrm>
            <a:custGeom>
              <a:avLst/>
              <a:gdLst>
                <a:gd name="connsiteX0" fmla="*/ 118322 w 456232"/>
                <a:gd name="connsiteY0" fmla="*/ 99610 h 288925"/>
                <a:gd name="connsiteX1" fmla="*/ 118322 w 456232"/>
                <a:gd name="connsiteY1" fmla="*/ 99610 h 288925"/>
                <a:gd name="connsiteX2" fmla="*/ 70443 w 456232"/>
                <a:gd name="connsiteY2" fmla="*/ 138134 h 288925"/>
                <a:gd name="connsiteX3" fmla="*/ 69892 w 456232"/>
                <a:gd name="connsiteY3" fmla="*/ 143637 h 288925"/>
                <a:gd name="connsiteX4" fmla="*/ 64389 w 456232"/>
                <a:gd name="connsiteY4" fmla="*/ 144187 h 288925"/>
                <a:gd name="connsiteX5" fmla="*/ 16510 w 456232"/>
                <a:gd name="connsiteY5" fmla="*/ 206925 h 288925"/>
                <a:gd name="connsiteX6" fmla="*/ 79798 w 456232"/>
                <a:gd name="connsiteY6" fmla="*/ 271865 h 288925"/>
                <a:gd name="connsiteX7" fmla="*/ 375878 w 456232"/>
                <a:gd name="connsiteY7" fmla="*/ 271865 h 288925"/>
                <a:gd name="connsiteX8" fmla="*/ 438616 w 456232"/>
                <a:gd name="connsiteY8" fmla="*/ 206925 h 288925"/>
                <a:gd name="connsiteX9" fmla="*/ 406146 w 456232"/>
                <a:gd name="connsiteY9" fmla="*/ 150791 h 288925"/>
                <a:gd name="connsiteX10" fmla="*/ 402294 w 456232"/>
                <a:gd name="connsiteY10" fmla="*/ 148590 h 288925"/>
                <a:gd name="connsiteX11" fmla="*/ 402294 w 456232"/>
                <a:gd name="connsiteY11" fmla="*/ 143637 h 288925"/>
                <a:gd name="connsiteX12" fmla="*/ 330200 w 456232"/>
                <a:gd name="connsiteY12" fmla="*/ 69342 h 288925"/>
                <a:gd name="connsiteX13" fmla="*/ 321395 w 456232"/>
                <a:gd name="connsiteY13" fmla="*/ 69892 h 288925"/>
                <a:gd name="connsiteX14" fmla="*/ 315891 w 456232"/>
                <a:gd name="connsiteY14" fmla="*/ 70443 h 288925"/>
                <a:gd name="connsiteX15" fmla="*/ 312589 w 456232"/>
                <a:gd name="connsiteY15" fmla="*/ 65490 h 288925"/>
                <a:gd name="connsiteX16" fmla="*/ 229489 w 456232"/>
                <a:gd name="connsiteY16" fmla="*/ 15960 h 288925"/>
                <a:gd name="connsiteX17" fmla="*/ 135932 w 456232"/>
                <a:gd name="connsiteY17" fmla="*/ 93006 h 288925"/>
                <a:gd name="connsiteX18" fmla="*/ 134281 w 456232"/>
                <a:gd name="connsiteY18" fmla="*/ 101261 h 288925"/>
                <a:gd name="connsiteX19" fmla="*/ 126577 w 456232"/>
                <a:gd name="connsiteY19" fmla="*/ 100161 h 288925"/>
                <a:gd name="connsiteX20" fmla="*/ 118322 w 456232"/>
                <a:gd name="connsiteY20" fmla="*/ 99610 h 288925"/>
                <a:gd name="connsiteX21" fmla="*/ 118322 w 456232"/>
                <a:gd name="connsiteY21" fmla="*/ 99610 h 288925"/>
                <a:gd name="connsiteX22" fmla="*/ 118322 w 456232"/>
                <a:gd name="connsiteY22" fmla="*/ 99610 h 288925"/>
                <a:gd name="connsiteX23" fmla="*/ 118322 w 456232"/>
                <a:gd name="connsiteY23" fmla="*/ 99610 h 288925"/>
                <a:gd name="connsiteX24" fmla="*/ 376428 w 456232"/>
                <a:gd name="connsiteY24" fmla="*/ 288925 h 288925"/>
                <a:gd name="connsiteX25" fmla="*/ 376428 w 456232"/>
                <a:gd name="connsiteY25" fmla="*/ 288925 h 288925"/>
                <a:gd name="connsiteX26" fmla="*/ 80349 w 456232"/>
                <a:gd name="connsiteY26" fmla="*/ 288925 h 288925"/>
                <a:gd name="connsiteX27" fmla="*/ 0 w 456232"/>
                <a:gd name="connsiteY27" fmla="*/ 206925 h 288925"/>
                <a:gd name="connsiteX28" fmla="*/ 55584 w 456232"/>
                <a:gd name="connsiteY28" fmla="*/ 128778 h 288925"/>
                <a:gd name="connsiteX29" fmla="*/ 118322 w 456232"/>
                <a:gd name="connsiteY29" fmla="*/ 81449 h 288925"/>
                <a:gd name="connsiteX30" fmla="*/ 121624 w 456232"/>
                <a:gd name="connsiteY30" fmla="*/ 81449 h 288925"/>
                <a:gd name="connsiteX31" fmla="*/ 229489 w 456232"/>
                <a:gd name="connsiteY31" fmla="*/ 0 h 288925"/>
                <a:gd name="connsiteX32" fmla="*/ 324697 w 456232"/>
                <a:gd name="connsiteY32" fmla="*/ 52282 h 288925"/>
                <a:gd name="connsiteX33" fmla="*/ 330200 w 456232"/>
                <a:gd name="connsiteY33" fmla="*/ 51731 h 288925"/>
                <a:gd name="connsiteX34" fmla="*/ 418804 w 456232"/>
                <a:gd name="connsiteY34" fmla="*/ 138134 h 288925"/>
                <a:gd name="connsiteX35" fmla="*/ 456226 w 456232"/>
                <a:gd name="connsiteY35" fmla="*/ 207476 h 288925"/>
                <a:gd name="connsiteX36" fmla="*/ 376428 w 456232"/>
                <a:gd name="connsiteY36" fmla="*/ 288925 h 288925"/>
                <a:gd name="connsiteX37" fmla="*/ 376428 w 456232"/>
                <a:gd name="connsiteY37" fmla="*/ 288925 h 288925"/>
                <a:gd name="connsiteX38" fmla="*/ 376428 w 456232"/>
                <a:gd name="connsiteY38" fmla="*/ 288925 h 288925"/>
                <a:gd name="connsiteX39" fmla="*/ 376428 w 456232"/>
                <a:gd name="connsiteY39" fmla="*/ 288925 h 2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56232" h="288925">
                  <a:moveTo>
                    <a:pt x="118322" y="99610"/>
                  </a:moveTo>
                  <a:lnTo>
                    <a:pt x="118322" y="99610"/>
                  </a:lnTo>
                  <a:cubicBezTo>
                    <a:pt x="95208" y="99610"/>
                    <a:pt x="76496" y="116120"/>
                    <a:pt x="70443" y="138134"/>
                  </a:cubicBezTo>
                  <a:lnTo>
                    <a:pt x="69892" y="143637"/>
                  </a:lnTo>
                  <a:lnTo>
                    <a:pt x="64389" y="144187"/>
                  </a:lnTo>
                  <a:cubicBezTo>
                    <a:pt x="36872" y="151342"/>
                    <a:pt x="16510" y="177758"/>
                    <a:pt x="16510" y="206925"/>
                  </a:cubicBezTo>
                  <a:cubicBezTo>
                    <a:pt x="16510" y="242697"/>
                    <a:pt x="45127" y="271865"/>
                    <a:pt x="79798" y="271865"/>
                  </a:cubicBezTo>
                  <a:lnTo>
                    <a:pt x="375878" y="271865"/>
                  </a:lnTo>
                  <a:cubicBezTo>
                    <a:pt x="410549" y="271865"/>
                    <a:pt x="438616" y="242697"/>
                    <a:pt x="438616" y="206925"/>
                  </a:cubicBezTo>
                  <a:cubicBezTo>
                    <a:pt x="438616" y="184362"/>
                    <a:pt x="425958" y="162348"/>
                    <a:pt x="406146" y="150791"/>
                  </a:cubicBezTo>
                  <a:lnTo>
                    <a:pt x="402294" y="148590"/>
                  </a:lnTo>
                  <a:lnTo>
                    <a:pt x="402294" y="143637"/>
                  </a:lnTo>
                  <a:cubicBezTo>
                    <a:pt x="402294" y="102912"/>
                    <a:pt x="369824" y="69342"/>
                    <a:pt x="330200" y="69342"/>
                  </a:cubicBezTo>
                  <a:cubicBezTo>
                    <a:pt x="326898" y="69342"/>
                    <a:pt x="324697" y="69342"/>
                    <a:pt x="321395" y="69892"/>
                  </a:cubicBezTo>
                  <a:lnTo>
                    <a:pt x="315891" y="70443"/>
                  </a:lnTo>
                  <a:lnTo>
                    <a:pt x="312589" y="65490"/>
                  </a:lnTo>
                  <a:cubicBezTo>
                    <a:pt x="294979" y="34671"/>
                    <a:pt x="263610" y="15960"/>
                    <a:pt x="229489" y="15960"/>
                  </a:cubicBezTo>
                  <a:cubicBezTo>
                    <a:pt x="184362" y="15960"/>
                    <a:pt x="146389" y="47879"/>
                    <a:pt x="135932" y="93006"/>
                  </a:cubicBezTo>
                  <a:lnTo>
                    <a:pt x="134281" y="101261"/>
                  </a:lnTo>
                  <a:lnTo>
                    <a:pt x="126577" y="100161"/>
                  </a:lnTo>
                  <a:cubicBezTo>
                    <a:pt x="124375" y="99610"/>
                    <a:pt x="121073" y="99610"/>
                    <a:pt x="118322" y="99610"/>
                  </a:cubicBezTo>
                  <a:lnTo>
                    <a:pt x="118322" y="99610"/>
                  </a:lnTo>
                  <a:lnTo>
                    <a:pt x="118322" y="99610"/>
                  </a:lnTo>
                  <a:lnTo>
                    <a:pt x="118322" y="99610"/>
                  </a:lnTo>
                  <a:close/>
                  <a:moveTo>
                    <a:pt x="376428" y="288925"/>
                  </a:moveTo>
                  <a:lnTo>
                    <a:pt x="376428" y="288925"/>
                  </a:lnTo>
                  <a:lnTo>
                    <a:pt x="80349" y="288925"/>
                  </a:lnTo>
                  <a:cubicBezTo>
                    <a:pt x="35772" y="288925"/>
                    <a:pt x="0" y="252053"/>
                    <a:pt x="0" y="206925"/>
                  </a:cubicBezTo>
                  <a:cubicBezTo>
                    <a:pt x="0" y="171154"/>
                    <a:pt x="22013" y="139234"/>
                    <a:pt x="55584" y="128778"/>
                  </a:cubicBezTo>
                  <a:cubicBezTo>
                    <a:pt x="64389" y="101261"/>
                    <a:pt x="89154" y="81449"/>
                    <a:pt x="118322" y="81449"/>
                  </a:cubicBezTo>
                  <a:cubicBezTo>
                    <a:pt x="118872" y="81449"/>
                    <a:pt x="119973" y="81449"/>
                    <a:pt x="121624" y="81449"/>
                  </a:cubicBezTo>
                  <a:cubicBezTo>
                    <a:pt x="135932" y="32470"/>
                    <a:pt x="178858" y="0"/>
                    <a:pt x="229489" y="0"/>
                  </a:cubicBezTo>
                  <a:cubicBezTo>
                    <a:pt x="268563" y="0"/>
                    <a:pt x="304334" y="18711"/>
                    <a:pt x="324697" y="52282"/>
                  </a:cubicBezTo>
                  <a:cubicBezTo>
                    <a:pt x="326348" y="51731"/>
                    <a:pt x="328549" y="51731"/>
                    <a:pt x="330200" y="51731"/>
                  </a:cubicBezTo>
                  <a:cubicBezTo>
                    <a:pt x="378079" y="51731"/>
                    <a:pt x="416602" y="90255"/>
                    <a:pt x="418804" y="138134"/>
                  </a:cubicBezTo>
                  <a:cubicBezTo>
                    <a:pt x="441918" y="153543"/>
                    <a:pt x="456226" y="179409"/>
                    <a:pt x="456226" y="207476"/>
                  </a:cubicBezTo>
                  <a:cubicBezTo>
                    <a:pt x="456777" y="252053"/>
                    <a:pt x="421005" y="288925"/>
                    <a:pt x="376428" y="288925"/>
                  </a:cubicBezTo>
                  <a:lnTo>
                    <a:pt x="376428" y="288925"/>
                  </a:lnTo>
                  <a:lnTo>
                    <a:pt x="376428" y="288925"/>
                  </a:lnTo>
                  <a:lnTo>
                    <a:pt x="376428" y="288925"/>
                  </a:lnTo>
                  <a:close/>
                </a:path>
              </a:pathLst>
            </a:custGeom>
            <a:solidFill>
              <a:srgbClr val="184171"/>
            </a:solidFill>
            <a:ln w="54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Picture 5">
              <a:extLst>
                <a:ext uri="{FF2B5EF4-FFF2-40B4-BE49-F238E27FC236}">
                  <a16:creationId xmlns:a16="http://schemas.microsoft.com/office/drawing/2014/main" id="{05DF9854-36AC-03E1-4083-7BCC7348BB36}"/>
                </a:ext>
              </a:extLst>
            </p:cNvPr>
            <p:cNvSpPr/>
            <p:nvPr/>
          </p:nvSpPr>
          <p:spPr>
            <a:xfrm>
              <a:off x="8441348" y="2805035"/>
              <a:ext cx="215730" cy="167842"/>
            </a:xfrm>
            <a:custGeom>
              <a:avLst/>
              <a:gdLst>
                <a:gd name="connsiteX0" fmla="*/ 0 w 215730"/>
                <a:gd name="connsiteY0" fmla="*/ 6044 h 167842"/>
                <a:gd name="connsiteX1" fmla="*/ 0 w 215730"/>
                <a:gd name="connsiteY1" fmla="*/ 6044 h 167842"/>
                <a:gd name="connsiteX2" fmla="*/ 183811 w 215730"/>
                <a:gd name="connsiteY2" fmla="*/ 94098 h 167842"/>
                <a:gd name="connsiteX3" fmla="*/ 215731 w 215730"/>
                <a:gd name="connsiteY3" fmla="*/ 87494 h 167842"/>
                <a:gd name="connsiteX4" fmla="*/ 165100 w 215730"/>
                <a:gd name="connsiteY4" fmla="*/ 167842 h 167842"/>
                <a:gd name="connsiteX5" fmla="*/ 86402 w 215730"/>
                <a:gd name="connsiteY5" fmla="*/ 115561 h 167842"/>
                <a:gd name="connsiteX6" fmla="*/ 116671 w 215730"/>
                <a:gd name="connsiteY6" fmla="*/ 108406 h 167842"/>
                <a:gd name="connsiteX7" fmla="*/ 0 w 215730"/>
                <a:gd name="connsiteY7" fmla="*/ 6044 h 167842"/>
                <a:gd name="connsiteX8" fmla="*/ 0 w 215730"/>
                <a:gd name="connsiteY8" fmla="*/ 6044 h 167842"/>
                <a:gd name="connsiteX9" fmla="*/ 0 w 215730"/>
                <a:gd name="connsiteY9" fmla="*/ 6044 h 167842"/>
                <a:gd name="connsiteX10" fmla="*/ 0 w 215730"/>
                <a:gd name="connsiteY10" fmla="*/ 6044 h 16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5730" h="167842">
                  <a:moveTo>
                    <a:pt x="0" y="6044"/>
                  </a:moveTo>
                  <a:lnTo>
                    <a:pt x="0" y="6044"/>
                  </a:lnTo>
                  <a:cubicBezTo>
                    <a:pt x="132630" y="-24224"/>
                    <a:pt x="179409" y="67682"/>
                    <a:pt x="183811" y="94098"/>
                  </a:cubicBezTo>
                  <a:lnTo>
                    <a:pt x="215731" y="87494"/>
                  </a:lnTo>
                  <a:lnTo>
                    <a:pt x="165100" y="167842"/>
                  </a:lnTo>
                  <a:lnTo>
                    <a:pt x="86402" y="115561"/>
                  </a:lnTo>
                  <a:lnTo>
                    <a:pt x="116671" y="108406"/>
                  </a:lnTo>
                  <a:cubicBezTo>
                    <a:pt x="103463" y="36863"/>
                    <a:pt x="47879" y="5494"/>
                    <a:pt x="0" y="6044"/>
                  </a:cubicBezTo>
                  <a:lnTo>
                    <a:pt x="0" y="6044"/>
                  </a:lnTo>
                  <a:lnTo>
                    <a:pt x="0" y="6044"/>
                  </a:lnTo>
                  <a:lnTo>
                    <a:pt x="0" y="6044"/>
                  </a:lnTo>
                  <a:close/>
                </a:path>
              </a:pathLst>
            </a:custGeom>
            <a:solidFill>
              <a:srgbClr val="184171"/>
            </a:solidFill>
            <a:ln w="54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Picture 5">
              <a:extLst>
                <a:ext uri="{FF2B5EF4-FFF2-40B4-BE49-F238E27FC236}">
                  <a16:creationId xmlns:a16="http://schemas.microsoft.com/office/drawing/2014/main" id="{2AF94B96-7155-B1B9-FD98-7A27690404AD}"/>
                </a:ext>
              </a:extLst>
            </p:cNvPr>
            <p:cNvSpPr/>
            <p:nvPr/>
          </p:nvSpPr>
          <p:spPr>
            <a:xfrm>
              <a:off x="8221765" y="2980582"/>
              <a:ext cx="233891" cy="212393"/>
            </a:xfrm>
            <a:custGeom>
              <a:avLst/>
              <a:gdLst>
                <a:gd name="connsiteX0" fmla="*/ 233892 w 233891"/>
                <a:gd name="connsiteY0" fmla="*/ 211328 h 212393"/>
                <a:gd name="connsiteX1" fmla="*/ 233892 w 233891"/>
                <a:gd name="connsiteY1" fmla="*/ 211328 h 212393"/>
                <a:gd name="connsiteX2" fmla="*/ 37423 w 233891"/>
                <a:gd name="connsiteY2" fmla="*/ 80349 h 212393"/>
                <a:gd name="connsiteX3" fmla="*/ 0 w 233891"/>
                <a:gd name="connsiteY3" fmla="*/ 83651 h 212393"/>
                <a:gd name="connsiteX4" fmla="*/ 70443 w 233891"/>
                <a:gd name="connsiteY4" fmla="*/ 0 h 212393"/>
                <a:gd name="connsiteX5" fmla="*/ 151342 w 233891"/>
                <a:gd name="connsiteY5" fmla="*/ 72644 h 212393"/>
                <a:gd name="connsiteX6" fmla="*/ 116671 w 233891"/>
                <a:gd name="connsiteY6" fmla="*/ 74845 h 212393"/>
                <a:gd name="connsiteX7" fmla="*/ 233892 w 233891"/>
                <a:gd name="connsiteY7" fmla="*/ 211328 h 212393"/>
                <a:gd name="connsiteX8" fmla="*/ 233892 w 233891"/>
                <a:gd name="connsiteY8" fmla="*/ 211328 h 212393"/>
                <a:gd name="connsiteX9" fmla="*/ 233892 w 233891"/>
                <a:gd name="connsiteY9" fmla="*/ 211328 h 212393"/>
                <a:gd name="connsiteX10" fmla="*/ 233892 w 233891"/>
                <a:gd name="connsiteY10" fmla="*/ 211328 h 21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891" h="212393">
                  <a:moveTo>
                    <a:pt x="233892" y="211328"/>
                  </a:moveTo>
                  <a:lnTo>
                    <a:pt x="233892" y="211328"/>
                  </a:lnTo>
                  <a:cubicBezTo>
                    <a:pt x="78147" y="224536"/>
                    <a:pt x="39074" y="111167"/>
                    <a:pt x="37423" y="80349"/>
                  </a:cubicBezTo>
                  <a:lnTo>
                    <a:pt x="0" y="83651"/>
                  </a:lnTo>
                  <a:lnTo>
                    <a:pt x="70443" y="0"/>
                  </a:lnTo>
                  <a:lnTo>
                    <a:pt x="151342" y="72644"/>
                  </a:lnTo>
                  <a:lnTo>
                    <a:pt x="116671" y="74845"/>
                  </a:lnTo>
                  <a:cubicBezTo>
                    <a:pt x="120523" y="158496"/>
                    <a:pt x="179409" y="204724"/>
                    <a:pt x="233892" y="211328"/>
                  </a:cubicBezTo>
                  <a:lnTo>
                    <a:pt x="233892" y="211328"/>
                  </a:lnTo>
                  <a:lnTo>
                    <a:pt x="233892" y="211328"/>
                  </a:lnTo>
                  <a:lnTo>
                    <a:pt x="233892" y="211328"/>
                  </a:lnTo>
                  <a:close/>
                </a:path>
              </a:pathLst>
            </a:custGeom>
            <a:solidFill>
              <a:srgbClr val="184171"/>
            </a:solidFill>
            <a:ln w="54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Picture 5">
              <a:extLst>
                <a:ext uri="{FF2B5EF4-FFF2-40B4-BE49-F238E27FC236}">
                  <a16:creationId xmlns:a16="http://schemas.microsoft.com/office/drawing/2014/main" id="{C95A05B3-9831-6450-2F47-068C23BABBF0}"/>
                </a:ext>
              </a:extLst>
            </p:cNvPr>
            <p:cNvSpPr/>
            <p:nvPr/>
          </p:nvSpPr>
          <p:spPr>
            <a:xfrm>
              <a:off x="8293907" y="2872223"/>
              <a:ext cx="57994" cy="59322"/>
            </a:xfrm>
            <a:custGeom>
              <a:avLst/>
              <a:gdLst>
                <a:gd name="connsiteX0" fmla="*/ 36823 w 57994"/>
                <a:gd name="connsiteY0" fmla="*/ 47822 h 59322"/>
                <a:gd name="connsiteX1" fmla="*/ 36823 w 57994"/>
                <a:gd name="connsiteY1" fmla="*/ 47822 h 59322"/>
                <a:gd name="connsiteX2" fmla="*/ 11508 w 57994"/>
                <a:gd name="connsiteY2" fmla="*/ 37366 h 59322"/>
                <a:gd name="connsiteX3" fmla="*/ 21964 w 57994"/>
                <a:gd name="connsiteY3" fmla="*/ 11500 h 59322"/>
                <a:gd name="connsiteX4" fmla="*/ 47280 w 57994"/>
                <a:gd name="connsiteY4" fmla="*/ 21957 h 59322"/>
                <a:gd name="connsiteX5" fmla="*/ 36823 w 57994"/>
                <a:gd name="connsiteY5" fmla="*/ 47822 h 59322"/>
                <a:gd name="connsiteX6" fmla="*/ 36823 w 57994"/>
                <a:gd name="connsiteY6" fmla="*/ 47822 h 59322"/>
                <a:gd name="connsiteX7" fmla="*/ 36823 w 57994"/>
                <a:gd name="connsiteY7" fmla="*/ 47822 h 59322"/>
                <a:gd name="connsiteX8" fmla="*/ 36823 w 57994"/>
                <a:gd name="connsiteY8" fmla="*/ 47822 h 59322"/>
                <a:gd name="connsiteX9" fmla="*/ 55535 w 57994"/>
                <a:gd name="connsiteY9" fmla="*/ 18655 h 59322"/>
                <a:gd name="connsiteX10" fmla="*/ 55535 w 57994"/>
                <a:gd name="connsiteY10" fmla="*/ 18655 h 59322"/>
                <a:gd name="connsiteX11" fmla="*/ 18112 w 57994"/>
                <a:gd name="connsiteY11" fmla="*/ 2145 h 59322"/>
                <a:gd name="connsiteX12" fmla="*/ 2152 w 57994"/>
                <a:gd name="connsiteY12" fmla="*/ 40668 h 59322"/>
                <a:gd name="connsiteX13" fmla="*/ 39575 w 57994"/>
                <a:gd name="connsiteY13" fmla="*/ 57178 h 59322"/>
                <a:gd name="connsiteX14" fmla="*/ 55535 w 57994"/>
                <a:gd name="connsiteY14" fmla="*/ 18655 h 59322"/>
                <a:gd name="connsiteX15" fmla="*/ 55535 w 57994"/>
                <a:gd name="connsiteY15" fmla="*/ 18655 h 59322"/>
                <a:gd name="connsiteX16" fmla="*/ 55535 w 57994"/>
                <a:gd name="connsiteY16" fmla="*/ 18655 h 59322"/>
                <a:gd name="connsiteX17" fmla="*/ 55535 w 57994"/>
                <a:gd name="connsiteY17" fmla="*/ 18655 h 5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994" h="59322">
                  <a:moveTo>
                    <a:pt x="36823" y="47822"/>
                  </a:moveTo>
                  <a:lnTo>
                    <a:pt x="36823" y="47822"/>
                  </a:lnTo>
                  <a:cubicBezTo>
                    <a:pt x="26367" y="51675"/>
                    <a:pt x="15360" y="47272"/>
                    <a:pt x="11508" y="37366"/>
                  </a:cubicBezTo>
                  <a:cubicBezTo>
                    <a:pt x="7656" y="26910"/>
                    <a:pt x="12058" y="15353"/>
                    <a:pt x="21964" y="11500"/>
                  </a:cubicBezTo>
                  <a:cubicBezTo>
                    <a:pt x="32421" y="7648"/>
                    <a:pt x="43427" y="12051"/>
                    <a:pt x="47280" y="21957"/>
                  </a:cubicBezTo>
                  <a:cubicBezTo>
                    <a:pt x="51132" y="32413"/>
                    <a:pt x="46179" y="43970"/>
                    <a:pt x="36823" y="47822"/>
                  </a:cubicBezTo>
                  <a:lnTo>
                    <a:pt x="36823" y="47822"/>
                  </a:lnTo>
                  <a:lnTo>
                    <a:pt x="36823" y="47822"/>
                  </a:lnTo>
                  <a:lnTo>
                    <a:pt x="36823" y="47822"/>
                  </a:lnTo>
                  <a:close/>
                  <a:moveTo>
                    <a:pt x="55535" y="18655"/>
                  </a:moveTo>
                  <a:lnTo>
                    <a:pt x="55535" y="18655"/>
                  </a:lnTo>
                  <a:cubicBezTo>
                    <a:pt x="50031" y="3245"/>
                    <a:pt x="32421" y="-3909"/>
                    <a:pt x="18112" y="2145"/>
                  </a:cubicBezTo>
                  <a:cubicBezTo>
                    <a:pt x="3253" y="7648"/>
                    <a:pt x="-3901" y="25809"/>
                    <a:pt x="2152" y="40668"/>
                  </a:cubicBezTo>
                  <a:cubicBezTo>
                    <a:pt x="7656" y="56077"/>
                    <a:pt x="24166" y="63232"/>
                    <a:pt x="39575" y="57178"/>
                  </a:cubicBezTo>
                  <a:cubicBezTo>
                    <a:pt x="54984" y="51124"/>
                    <a:pt x="62139" y="34064"/>
                    <a:pt x="55535" y="18655"/>
                  </a:cubicBezTo>
                  <a:lnTo>
                    <a:pt x="55535" y="18655"/>
                  </a:lnTo>
                  <a:lnTo>
                    <a:pt x="55535" y="18655"/>
                  </a:lnTo>
                  <a:lnTo>
                    <a:pt x="55535" y="18655"/>
                  </a:lnTo>
                  <a:close/>
                </a:path>
              </a:pathLst>
            </a:custGeom>
            <a:solidFill>
              <a:srgbClr val="184171"/>
            </a:solidFill>
            <a:ln w="54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Picture 5">
              <a:extLst>
                <a:ext uri="{FF2B5EF4-FFF2-40B4-BE49-F238E27FC236}">
                  <a16:creationId xmlns:a16="http://schemas.microsoft.com/office/drawing/2014/main" id="{6D85F018-B250-9CD7-05D1-836267C0DA8C}"/>
                </a:ext>
              </a:extLst>
            </p:cNvPr>
            <p:cNvSpPr/>
            <p:nvPr/>
          </p:nvSpPr>
          <p:spPr>
            <a:xfrm>
              <a:off x="8184893" y="2918945"/>
              <a:ext cx="84201" cy="86952"/>
            </a:xfrm>
            <a:custGeom>
              <a:avLst/>
              <a:gdLst>
                <a:gd name="connsiteX0" fmla="*/ 52282 w 84201"/>
                <a:gd name="connsiteY0" fmla="*/ 67691 h 86952"/>
                <a:gd name="connsiteX1" fmla="*/ 52282 w 84201"/>
                <a:gd name="connsiteY1" fmla="*/ 67691 h 86952"/>
                <a:gd name="connsiteX2" fmla="*/ 18161 w 84201"/>
                <a:gd name="connsiteY2" fmla="*/ 52832 h 86952"/>
                <a:gd name="connsiteX3" fmla="*/ 32470 w 84201"/>
                <a:gd name="connsiteY3" fmla="*/ 17611 h 86952"/>
                <a:gd name="connsiteX4" fmla="*/ 66590 w 84201"/>
                <a:gd name="connsiteY4" fmla="*/ 32470 h 86952"/>
                <a:gd name="connsiteX5" fmla="*/ 52282 w 84201"/>
                <a:gd name="connsiteY5" fmla="*/ 67691 h 86952"/>
                <a:gd name="connsiteX6" fmla="*/ 52282 w 84201"/>
                <a:gd name="connsiteY6" fmla="*/ 67691 h 86952"/>
                <a:gd name="connsiteX7" fmla="*/ 52282 w 84201"/>
                <a:gd name="connsiteY7" fmla="*/ 67691 h 86952"/>
                <a:gd name="connsiteX8" fmla="*/ 52282 w 84201"/>
                <a:gd name="connsiteY8" fmla="*/ 67691 h 86952"/>
                <a:gd name="connsiteX9" fmla="*/ 70993 w 84201"/>
                <a:gd name="connsiteY9" fmla="*/ 24215 h 86952"/>
                <a:gd name="connsiteX10" fmla="*/ 70993 w 84201"/>
                <a:gd name="connsiteY10" fmla="*/ 24215 h 86952"/>
                <a:gd name="connsiteX11" fmla="*/ 76496 w 84201"/>
                <a:gd name="connsiteY11" fmla="*/ 17060 h 86952"/>
                <a:gd name="connsiteX12" fmla="*/ 68792 w 84201"/>
                <a:gd name="connsiteY12" fmla="*/ 8805 h 86952"/>
                <a:gd name="connsiteX13" fmla="*/ 62188 w 84201"/>
                <a:gd name="connsiteY13" fmla="*/ 14309 h 86952"/>
                <a:gd name="connsiteX14" fmla="*/ 48429 w 84201"/>
                <a:gd name="connsiteY14" fmla="*/ 8805 h 86952"/>
                <a:gd name="connsiteX15" fmla="*/ 48429 w 84201"/>
                <a:gd name="connsiteY15" fmla="*/ 0 h 86952"/>
                <a:gd name="connsiteX16" fmla="*/ 36322 w 84201"/>
                <a:gd name="connsiteY16" fmla="*/ 0 h 86952"/>
                <a:gd name="connsiteX17" fmla="*/ 36322 w 84201"/>
                <a:gd name="connsiteY17" fmla="*/ 8805 h 86952"/>
                <a:gd name="connsiteX18" fmla="*/ 22564 w 84201"/>
                <a:gd name="connsiteY18" fmla="*/ 14309 h 86952"/>
                <a:gd name="connsiteX19" fmla="*/ 15960 w 84201"/>
                <a:gd name="connsiteY19" fmla="*/ 7705 h 86952"/>
                <a:gd name="connsiteX20" fmla="*/ 8255 w 84201"/>
                <a:gd name="connsiteY20" fmla="*/ 15960 h 86952"/>
                <a:gd name="connsiteX21" fmla="*/ 14859 w 84201"/>
                <a:gd name="connsiteY21" fmla="*/ 23114 h 86952"/>
                <a:gd name="connsiteX22" fmla="*/ 9356 w 84201"/>
                <a:gd name="connsiteY22" fmla="*/ 36322 h 86952"/>
                <a:gd name="connsiteX23" fmla="*/ 550 w 84201"/>
                <a:gd name="connsiteY23" fmla="*/ 36322 h 86952"/>
                <a:gd name="connsiteX24" fmla="*/ 0 w 84201"/>
                <a:gd name="connsiteY24" fmla="*/ 48429 h 86952"/>
                <a:gd name="connsiteX25" fmla="*/ 8255 w 84201"/>
                <a:gd name="connsiteY25" fmla="*/ 49530 h 86952"/>
                <a:gd name="connsiteX26" fmla="*/ 13758 w 84201"/>
                <a:gd name="connsiteY26" fmla="*/ 62738 h 86952"/>
                <a:gd name="connsiteX27" fmla="*/ 8255 w 84201"/>
                <a:gd name="connsiteY27" fmla="*/ 69342 h 86952"/>
                <a:gd name="connsiteX28" fmla="*/ 15960 w 84201"/>
                <a:gd name="connsiteY28" fmla="*/ 78147 h 86952"/>
                <a:gd name="connsiteX29" fmla="*/ 22564 w 84201"/>
                <a:gd name="connsiteY29" fmla="*/ 72644 h 86952"/>
                <a:gd name="connsiteX30" fmla="*/ 35221 w 84201"/>
                <a:gd name="connsiteY30" fmla="*/ 78147 h 86952"/>
                <a:gd name="connsiteX31" fmla="*/ 35772 w 84201"/>
                <a:gd name="connsiteY31" fmla="*/ 86953 h 86952"/>
                <a:gd name="connsiteX32" fmla="*/ 46778 w 84201"/>
                <a:gd name="connsiteY32" fmla="*/ 86953 h 86952"/>
                <a:gd name="connsiteX33" fmla="*/ 47329 w 84201"/>
                <a:gd name="connsiteY33" fmla="*/ 78147 h 86952"/>
                <a:gd name="connsiteX34" fmla="*/ 61087 w 84201"/>
                <a:gd name="connsiteY34" fmla="*/ 72644 h 86952"/>
                <a:gd name="connsiteX35" fmla="*/ 67691 w 84201"/>
                <a:gd name="connsiteY35" fmla="*/ 79248 h 86952"/>
                <a:gd name="connsiteX36" fmla="*/ 75396 w 84201"/>
                <a:gd name="connsiteY36" fmla="*/ 70443 h 86952"/>
                <a:gd name="connsiteX37" fmla="*/ 69892 w 84201"/>
                <a:gd name="connsiteY37" fmla="*/ 63839 h 86952"/>
                <a:gd name="connsiteX38" fmla="*/ 75396 w 84201"/>
                <a:gd name="connsiteY38" fmla="*/ 50631 h 86952"/>
                <a:gd name="connsiteX39" fmla="*/ 84201 w 84201"/>
                <a:gd name="connsiteY39" fmla="*/ 50080 h 86952"/>
                <a:gd name="connsiteX40" fmla="*/ 84201 w 84201"/>
                <a:gd name="connsiteY40" fmla="*/ 38523 h 86952"/>
                <a:gd name="connsiteX41" fmla="*/ 75396 w 84201"/>
                <a:gd name="connsiteY41" fmla="*/ 37973 h 86952"/>
                <a:gd name="connsiteX42" fmla="*/ 70993 w 84201"/>
                <a:gd name="connsiteY42" fmla="*/ 24215 h 86952"/>
                <a:gd name="connsiteX43" fmla="*/ 70993 w 84201"/>
                <a:gd name="connsiteY43" fmla="*/ 24215 h 86952"/>
                <a:gd name="connsiteX44" fmla="*/ 70993 w 84201"/>
                <a:gd name="connsiteY44" fmla="*/ 24215 h 86952"/>
                <a:gd name="connsiteX45" fmla="*/ 70993 w 84201"/>
                <a:gd name="connsiteY45" fmla="*/ 24215 h 8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4201" h="86952">
                  <a:moveTo>
                    <a:pt x="52282" y="67691"/>
                  </a:moveTo>
                  <a:lnTo>
                    <a:pt x="52282" y="67691"/>
                  </a:lnTo>
                  <a:cubicBezTo>
                    <a:pt x="38523" y="73194"/>
                    <a:pt x="23664" y="67141"/>
                    <a:pt x="18161" y="52832"/>
                  </a:cubicBezTo>
                  <a:cubicBezTo>
                    <a:pt x="12658" y="39074"/>
                    <a:pt x="19812" y="23664"/>
                    <a:pt x="32470" y="17611"/>
                  </a:cubicBezTo>
                  <a:cubicBezTo>
                    <a:pt x="46228" y="12107"/>
                    <a:pt x="61637" y="18161"/>
                    <a:pt x="66590" y="32470"/>
                  </a:cubicBezTo>
                  <a:cubicBezTo>
                    <a:pt x="72094" y="46778"/>
                    <a:pt x="65490" y="62188"/>
                    <a:pt x="52282" y="67691"/>
                  </a:cubicBezTo>
                  <a:lnTo>
                    <a:pt x="52282" y="67691"/>
                  </a:lnTo>
                  <a:lnTo>
                    <a:pt x="52282" y="67691"/>
                  </a:lnTo>
                  <a:lnTo>
                    <a:pt x="52282" y="67691"/>
                  </a:lnTo>
                  <a:close/>
                  <a:moveTo>
                    <a:pt x="70993" y="24215"/>
                  </a:moveTo>
                  <a:lnTo>
                    <a:pt x="70993" y="24215"/>
                  </a:lnTo>
                  <a:lnTo>
                    <a:pt x="76496" y="17060"/>
                  </a:lnTo>
                  <a:lnTo>
                    <a:pt x="68792" y="8805"/>
                  </a:lnTo>
                  <a:lnTo>
                    <a:pt x="62188" y="14309"/>
                  </a:lnTo>
                  <a:cubicBezTo>
                    <a:pt x="58335" y="12107"/>
                    <a:pt x="53382" y="9356"/>
                    <a:pt x="48429" y="8805"/>
                  </a:cubicBezTo>
                  <a:lnTo>
                    <a:pt x="48429" y="0"/>
                  </a:lnTo>
                  <a:lnTo>
                    <a:pt x="36322" y="0"/>
                  </a:lnTo>
                  <a:lnTo>
                    <a:pt x="36322" y="8805"/>
                  </a:lnTo>
                  <a:cubicBezTo>
                    <a:pt x="31369" y="9356"/>
                    <a:pt x="26966" y="11007"/>
                    <a:pt x="22564" y="14309"/>
                  </a:cubicBezTo>
                  <a:lnTo>
                    <a:pt x="15960" y="7705"/>
                  </a:lnTo>
                  <a:lnTo>
                    <a:pt x="8255" y="15960"/>
                  </a:lnTo>
                  <a:lnTo>
                    <a:pt x="14859" y="23114"/>
                  </a:lnTo>
                  <a:cubicBezTo>
                    <a:pt x="11557" y="26966"/>
                    <a:pt x="9906" y="31369"/>
                    <a:pt x="9356" y="36322"/>
                  </a:cubicBezTo>
                  <a:lnTo>
                    <a:pt x="550" y="36322"/>
                  </a:lnTo>
                  <a:lnTo>
                    <a:pt x="0" y="48429"/>
                  </a:lnTo>
                  <a:lnTo>
                    <a:pt x="8255" y="49530"/>
                  </a:lnTo>
                  <a:cubicBezTo>
                    <a:pt x="8805" y="54483"/>
                    <a:pt x="11557" y="58335"/>
                    <a:pt x="13758" y="62738"/>
                  </a:cubicBezTo>
                  <a:lnTo>
                    <a:pt x="8255" y="69342"/>
                  </a:lnTo>
                  <a:lnTo>
                    <a:pt x="15960" y="78147"/>
                  </a:lnTo>
                  <a:lnTo>
                    <a:pt x="22564" y="72644"/>
                  </a:lnTo>
                  <a:cubicBezTo>
                    <a:pt x="26416" y="74845"/>
                    <a:pt x="31369" y="76496"/>
                    <a:pt x="35221" y="78147"/>
                  </a:cubicBezTo>
                  <a:lnTo>
                    <a:pt x="35772" y="86953"/>
                  </a:lnTo>
                  <a:lnTo>
                    <a:pt x="46778" y="86953"/>
                  </a:lnTo>
                  <a:lnTo>
                    <a:pt x="47329" y="78147"/>
                  </a:lnTo>
                  <a:cubicBezTo>
                    <a:pt x="52282" y="77597"/>
                    <a:pt x="56684" y="75946"/>
                    <a:pt x="61087" y="72644"/>
                  </a:cubicBezTo>
                  <a:lnTo>
                    <a:pt x="67691" y="79248"/>
                  </a:lnTo>
                  <a:lnTo>
                    <a:pt x="75396" y="70443"/>
                  </a:lnTo>
                  <a:lnTo>
                    <a:pt x="69892" y="63839"/>
                  </a:lnTo>
                  <a:cubicBezTo>
                    <a:pt x="72094" y="59986"/>
                    <a:pt x="74845" y="55584"/>
                    <a:pt x="75396" y="50631"/>
                  </a:cubicBezTo>
                  <a:lnTo>
                    <a:pt x="84201" y="50080"/>
                  </a:lnTo>
                  <a:lnTo>
                    <a:pt x="84201" y="38523"/>
                  </a:lnTo>
                  <a:lnTo>
                    <a:pt x="75396" y="37973"/>
                  </a:lnTo>
                  <a:cubicBezTo>
                    <a:pt x="74845" y="31919"/>
                    <a:pt x="73745" y="28067"/>
                    <a:pt x="70993" y="24215"/>
                  </a:cubicBezTo>
                  <a:lnTo>
                    <a:pt x="70993" y="24215"/>
                  </a:lnTo>
                  <a:lnTo>
                    <a:pt x="70993" y="24215"/>
                  </a:lnTo>
                  <a:lnTo>
                    <a:pt x="70993" y="24215"/>
                  </a:lnTo>
                  <a:close/>
                </a:path>
              </a:pathLst>
            </a:custGeom>
            <a:solidFill>
              <a:srgbClr val="184171"/>
            </a:solidFill>
            <a:ln w="54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Picture 5">
              <a:extLst>
                <a:ext uri="{FF2B5EF4-FFF2-40B4-BE49-F238E27FC236}">
                  <a16:creationId xmlns:a16="http://schemas.microsoft.com/office/drawing/2014/main" id="{12D873F3-4901-87C9-8DFF-799B5B752B3C}"/>
                </a:ext>
              </a:extLst>
            </p:cNvPr>
            <p:cNvSpPr/>
            <p:nvPr/>
          </p:nvSpPr>
          <p:spPr>
            <a:xfrm>
              <a:off x="8373657" y="2920596"/>
              <a:ext cx="148590" cy="154093"/>
            </a:xfrm>
            <a:custGeom>
              <a:avLst/>
              <a:gdLst>
                <a:gd name="connsiteX0" fmla="*/ 91906 w 148590"/>
                <a:gd name="connsiteY0" fmla="*/ 120523 h 154093"/>
                <a:gd name="connsiteX1" fmla="*/ 91906 w 148590"/>
                <a:gd name="connsiteY1" fmla="*/ 120523 h 154093"/>
                <a:gd name="connsiteX2" fmla="*/ 31369 w 148590"/>
                <a:gd name="connsiteY2" fmla="*/ 94657 h 154093"/>
                <a:gd name="connsiteX3" fmla="*/ 56684 w 148590"/>
                <a:gd name="connsiteY3" fmla="*/ 33020 h 154093"/>
                <a:gd name="connsiteX4" fmla="*/ 117221 w 148590"/>
                <a:gd name="connsiteY4" fmla="*/ 58886 h 154093"/>
                <a:gd name="connsiteX5" fmla="*/ 91906 w 148590"/>
                <a:gd name="connsiteY5" fmla="*/ 120523 h 154093"/>
                <a:gd name="connsiteX6" fmla="*/ 91906 w 148590"/>
                <a:gd name="connsiteY6" fmla="*/ 120523 h 154093"/>
                <a:gd name="connsiteX7" fmla="*/ 91906 w 148590"/>
                <a:gd name="connsiteY7" fmla="*/ 120523 h 154093"/>
                <a:gd name="connsiteX8" fmla="*/ 91906 w 148590"/>
                <a:gd name="connsiteY8" fmla="*/ 120523 h 154093"/>
                <a:gd name="connsiteX9" fmla="*/ 124375 w 148590"/>
                <a:gd name="connsiteY9" fmla="*/ 42926 h 154093"/>
                <a:gd name="connsiteX10" fmla="*/ 124375 w 148590"/>
                <a:gd name="connsiteY10" fmla="*/ 42926 h 154093"/>
                <a:gd name="connsiteX11" fmla="*/ 135382 w 148590"/>
                <a:gd name="connsiteY11" fmla="*/ 31369 h 154093"/>
                <a:gd name="connsiteX12" fmla="*/ 121073 w 148590"/>
                <a:gd name="connsiteY12" fmla="*/ 15960 h 154093"/>
                <a:gd name="connsiteX13" fmla="*/ 108966 w 148590"/>
                <a:gd name="connsiteY13" fmla="*/ 26416 h 154093"/>
                <a:gd name="connsiteX14" fmla="*/ 85852 w 148590"/>
                <a:gd name="connsiteY14" fmla="*/ 16510 h 154093"/>
                <a:gd name="connsiteX15" fmla="*/ 85302 w 148590"/>
                <a:gd name="connsiteY15" fmla="*/ 0 h 154093"/>
                <a:gd name="connsiteX16" fmla="*/ 64939 w 148590"/>
                <a:gd name="connsiteY16" fmla="*/ 0 h 154093"/>
                <a:gd name="connsiteX17" fmla="*/ 64389 w 148590"/>
                <a:gd name="connsiteY17" fmla="*/ 15409 h 154093"/>
                <a:gd name="connsiteX18" fmla="*/ 41275 w 148590"/>
                <a:gd name="connsiteY18" fmla="*/ 25315 h 154093"/>
                <a:gd name="connsiteX19" fmla="*/ 29168 w 148590"/>
                <a:gd name="connsiteY19" fmla="*/ 14859 h 154093"/>
                <a:gd name="connsiteX20" fmla="*/ 14859 w 148590"/>
                <a:gd name="connsiteY20" fmla="*/ 29718 h 154093"/>
                <a:gd name="connsiteX21" fmla="*/ 25315 w 148590"/>
                <a:gd name="connsiteY21" fmla="*/ 41275 h 154093"/>
                <a:gd name="connsiteX22" fmla="*/ 14859 w 148590"/>
                <a:gd name="connsiteY22" fmla="*/ 64939 h 154093"/>
                <a:gd name="connsiteX23" fmla="*/ 0 w 148590"/>
                <a:gd name="connsiteY23" fmla="*/ 65490 h 154093"/>
                <a:gd name="connsiteX24" fmla="*/ 0 w 148590"/>
                <a:gd name="connsiteY24" fmla="*/ 86402 h 154093"/>
                <a:gd name="connsiteX25" fmla="*/ 14859 w 148590"/>
                <a:gd name="connsiteY25" fmla="*/ 86953 h 154093"/>
                <a:gd name="connsiteX26" fmla="*/ 24215 w 148590"/>
                <a:gd name="connsiteY26" fmla="*/ 111167 h 154093"/>
                <a:gd name="connsiteX27" fmla="*/ 13208 w 148590"/>
                <a:gd name="connsiteY27" fmla="*/ 122724 h 154093"/>
                <a:gd name="connsiteX28" fmla="*/ 28067 w 148590"/>
                <a:gd name="connsiteY28" fmla="*/ 138134 h 154093"/>
                <a:gd name="connsiteX29" fmla="*/ 39074 w 148590"/>
                <a:gd name="connsiteY29" fmla="*/ 127677 h 154093"/>
                <a:gd name="connsiteX30" fmla="*/ 62188 w 148590"/>
                <a:gd name="connsiteY30" fmla="*/ 137583 h 154093"/>
                <a:gd name="connsiteX31" fmla="*/ 62738 w 148590"/>
                <a:gd name="connsiteY31" fmla="*/ 154093 h 154093"/>
                <a:gd name="connsiteX32" fmla="*/ 83100 w 148590"/>
                <a:gd name="connsiteY32" fmla="*/ 154093 h 154093"/>
                <a:gd name="connsiteX33" fmla="*/ 83651 w 148590"/>
                <a:gd name="connsiteY33" fmla="*/ 137583 h 154093"/>
                <a:gd name="connsiteX34" fmla="*/ 106765 w 148590"/>
                <a:gd name="connsiteY34" fmla="*/ 128778 h 154093"/>
                <a:gd name="connsiteX35" fmla="*/ 118872 w 148590"/>
                <a:gd name="connsiteY35" fmla="*/ 139234 h 154093"/>
                <a:gd name="connsiteX36" fmla="*/ 133181 w 148590"/>
                <a:gd name="connsiteY36" fmla="*/ 124375 h 154093"/>
                <a:gd name="connsiteX37" fmla="*/ 122724 w 148590"/>
                <a:gd name="connsiteY37" fmla="*/ 112268 h 154093"/>
                <a:gd name="connsiteX38" fmla="*/ 133181 w 148590"/>
                <a:gd name="connsiteY38" fmla="*/ 88604 h 154093"/>
                <a:gd name="connsiteX39" fmla="*/ 148040 w 148590"/>
                <a:gd name="connsiteY39" fmla="*/ 88053 h 154093"/>
                <a:gd name="connsiteX40" fmla="*/ 148590 w 148590"/>
                <a:gd name="connsiteY40" fmla="*/ 67691 h 154093"/>
                <a:gd name="connsiteX41" fmla="*/ 132630 w 148590"/>
                <a:gd name="connsiteY41" fmla="*/ 66040 h 154093"/>
                <a:gd name="connsiteX42" fmla="*/ 124375 w 148590"/>
                <a:gd name="connsiteY42" fmla="*/ 42926 h 154093"/>
                <a:gd name="connsiteX43" fmla="*/ 124375 w 148590"/>
                <a:gd name="connsiteY43" fmla="*/ 42926 h 154093"/>
                <a:gd name="connsiteX44" fmla="*/ 124375 w 148590"/>
                <a:gd name="connsiteY44" fmla="*/ 42926 h 154093"/>
                <a:gd name="connsiteX45" fmla="*/ 124375 w 148590"/>
                <a:gd name="connsiteY45" fmla="*/ 42926 h 15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48590" h="154093">
                  <a:moveTo>
                    <a:pt x="91906" y="120523"/>
                  </a:moveTo>
                  <a:lnTo>
                    <a:pt x="91906" y="120523"/>
                  </a:lnTo>
                  <a:cubicBezTo>
                    <a:pt x="68241" y="130979"/>
                    <a:pt x="41275" y="118872"/>
                    <a:pt x="31369" y="94657"/>
                  </a:cubicBezTo>
                  <a:cubicBezTo>
                    <a:pt x="22013" y="70443"/>
                    <a:pt x="33020" y="42376"/>
                    <a:pt x="56684" y="33020"/>
                  </a:cubicBezTo>
                  <a:cubicBezTo>
                    <a:pt x="80349" y="23114"/>
                    <a:pt x="107315" y="35221"/>
                    <a:pt x="117221" y="58886"/>
                  </a:cubicBezTo>
                  <a:cubicBezTo>
                    <a:pt x="126577" y="83651"/>
                    <a:pt x="115570" y="111167"/>
                    <a:pt x="91906" y="120523"/>
                  </a:cubicBezTo>
                  <a:lnTo>
                    <a:pt x="91906" y="120523"/>
                  </a:lnTo>
                  <a:lnTo>
                    <a:pt x="91906" y="120523"/>
                  </a:lnTo>
                  <a:lnTo>
                    <a:pt x="91906" y="120523"/>
                  </a:lnTo>
                  <a:close/>
                  <a:moveTo>
                    <a:pt x="124375" y="42926"/>
                  </a:moveTo>
                  <a:lnTo>
                    <a:pt x="124375" y="42926"/>
                  </a:lnTo>
                  <a:lnTo>
                    <a:pt x="135382" y="31369"/>
                  </a:lnTo>
                  <a:lnTo>
                    <a:pt x="121073" y="15960"/>
                  </a:lnTo>
                  <a:lnTo>
                    <a:pt x="108966" y="26416"/>
                  </a:lnTo>
                  <a:cubicBezTo>
                    <a:pt x="101812" y="21463"/>
                    <a:pt x="94107" y="18161"/>
                    <a:pt x="85852" y="16510"/>
                  </a:cubicBezTo>
                  <a:lnTo>
                    <a:pt x="85302" y="0"/>
                  </a:lnTo>
                  <a:lnTo>
                    <a:pt x="64939" y="0"/>
                  </a:lnTo>
                  <a:lnTo>
                    <a:pt x="64389" y="15409"/>
                  </a:lnTo>
                  <a:cubicBezTo>
                    <a:pt x="56684" y="17060"/>
                    <a:pt x="48429" y="20362"/>
                    <a:pt x="41275" y="25315"/>
                  </a:cubicBezTo>
                  <a:lnTo>
                    <a:pt x="29168" y="14859"/>
                  </a:lnTo>
                  <a:lnTo>
                    <a:pt x="14859" y="29718"/>
                  </a:lnTo>
                  <a:lnTo>
                    <a:pt x="25315" y="41275"/>
                  </a:lnTo>
                  <a:cubicBezTo>
                    <a:pt x="20362" y="48429"/>
                    <a:pt x="16510" y="56684"/>
                    <a:pt x="14859" y="64939"/>
                  </a:cubicBezTo>
                  <a:lnTo>
                    <a:pt x="0" y="65490"/>
                  </a:lnTo>
                  <a:lnTo>
                    <a:pt x="0" y="86402"/>
                  </a:lnTo>
                  <a:lnTo>
                    <a:pt x="14859" y="86953"/>
                  </a:lnTo>
                  <a:cubicBezTo>
                    <a:pt x="16510" y="95758"/>
                    <a:pt x="19812" y="104013"/>
                    <a:pt x="24215" y="111167"/>
                  </a:cubicBezTo>
                  <a:lnTo>
                    <a:pt x="13208" y="122724"/>
                  </a:lnTo>
                  <a:lnTo>
                    <a:pt x="28067" y="138134"/>
                  </a:lnTo>
                  <a:lnTo>
                    <a:pt x="39074" y="127677"/>
                  </a:lnTo>
                  <a:cubicBezTo>
                    <a:pt x="46228" y="132630"/>
                    <a:pt x="53933" y="135932"/>
                    <a:pt x="62188" y="137583"/>
                  </a:cubicBezTo>
                  <a:lnTo>
                    <a:pt x="62738" y="154093"/>
                  </a:lnTo>
                  <a:lnTo>
                    <a:pt x="83100" y="154093"/>
                  </a:lnTo>
                  <a:lnTo>
                    <a:pt x="83651" y="137583"/>
                  </a:lnTo>
                  <a:cubicBezTo>
                    <a:pt x="91355" y="137033"/>
                    <a:pt x="99610" y="133731"/>
                    <a:pt x="106765" y="128778"/>
                  </a:cubicBezTo>
                  <a:lnTo>
                    <a:pt x="118872" y="139234"/>
                  </a:lnTo>
                  <a:lnTo>
                    <a:pt x="133181" y="124375"/>
                  </a:lnTo>
                  <a:lnTo>
                    <a:pt x="122724" y="112268"/>
                  </a:lnTo>
                  <a:cubicBezTo>
                    <a:pt x="127677" y="105114"/>
                    <a:pt x="131530" y="96859"/>
                    <a:pt x="133181" y="88604"/>
                  </a:cubicBezTo>
                  <a:lnTo>
                    <a:pt x="148040" y="88053"/>
                  </a:lnTo>
                  <a:lnTo>
                    <a:pt x="148590" y="67691"/>
                  </a:lnTo>
                  <a:lnTo>
                    <a:pt x="132630" y="66040"/>
                  </a:lnTo>
                  <a:cubicBezTo>
                    <a:pt x="132080" y="58335"/>
                    <a:pt x="128778" y="50080"/>
                    <a:pt x="124375" y="42926"/>
                  </a:cubicBezTo>
                  <a:lnTo>
                    <a:pt x="124375" y="42926"/>
                  </a:lnTo>
                  <a:lnTo>
                    <a:pt x="124375" y="42926"/>
                  </a:lnTo>
                  <a:lnTo>
                    <a:pt x="124375" y="42926"/>
                  </a:lnTo>
                  <a:close/>
                </a:path>
              </a:pathLst>
            </a:custGeom>
            <a:solidFill>
              <a:srgbClr val="184171"/>
            </a:solidFill>
            <a:ln w="54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Picture 5">
              <a:extLst>
                <a:ext uri="{FF2B5EF4-FFF2-40B4-BE49-F238E27FC236}">
                  <a16:creationId xmlns:a16="http://schemas.microsoft.com/office/drawing/2014/main" id="{07195323-4DA5-87A0-D320-9EF09155ECC1}"/>
                </a:ext>
              </a:extLst>
            </p:cNvPr>
            <p:cNvSpPr/>
            <p:nvPr/>
          </p:nvSpPr>
          <p:spPr>
            <a:xfrm>
              <a:off x="8264691" y="2843549"/>
              <a:ext cx="115570" cy="118321"/>
            </a:xfrm>
            <a:custGeom>
              <a:avLst/>
              <a:gdLst>
                <a:gd name="connsiteX0" fmla="*/ 71543 w 115570"/>
                <a:gd name="connsiteY0" fmla="*/ 93006 h 118321"/>
                <a:gd name="connsiteX1" fmla="*/ 71543 w 115570"/>
                <a:gd name="connsiteY1" fmla="*/ 93006 h 118321"/>
                <a:gd name="connsiteX2" fmla="*/ 25315 w 115570"/>
                <a:gd name="connsiteY2" fmla="*/ 72644 h 118321"/>
                <a:gd name="connsiteX3" fmla="*/ 44577 w 115570"/>
                <a:gd name="connsiteY3" fmla="*/ 25315 h 118321"/>
                <a:gd name="connsiteX4" fmla="*/ 91355 w 115570"/>
                <a:gd name="connsiteY4" fmla="*/ 45678 h 118321"/>
                <a:gd name="connsiteX5" fmla="*/ 71543 w 115570"/>
                <a:gd name="connsiteY5" fmla="*/ 93006 h 118321"/>
                <a:gd name="connsiteX6" fmla="*/ 71543 w 115570"/>
                <a:gd name="connsiteY6" fmla="*/ 93006 h 118321"/>
                <a:gd name="connsiteX7" fmla="*/ 71543 w 115570"/>
                <a:gd name="connsiteY7" fmla="*/ 93006 h 118321"/>
                <a:gd name="connsiteX8" fmla="*/ 71543 w 115570"/>
                <a:gd name="connsiteY8" fmla="*/ 93006 h 118321"/>
                <a:gd name="connsiteX9" fmla="*/ 96859 w 115570"/>
                <a:gd name="connsiteY9" fmla="*/ 32470 h 118321"/>
                <a:gd name="connsiteX10" fmla="*/ 96859 w 115570"/>
                <a:gd name="connsiteY10" fmla="*/ 32470 h 118321"/>
                <a:gd name="connsiteX11" fmla="*/ 104563 w 115570"/>
                <a:gd name="connsiteY11" fmla="*/ 23664 h 118321"/>
                <a:gd name="connsiteX12" fmla="*/ 93557 w 115570"/>
                <a:gd name="connsiteY12" fmla="*/ 11557 h 118321"/>
                <a:gd name="connsiteX13" fmla="*/ 84751 w 115570"/>
                <a:gd name="connsiteY13" fmla="*/ 19812 h 118321"/>
                <a:gd name="connsiteX14" fmla="*/ 67141 w 115570"/>
                <a:gd name="connsiteY14" fmla="*/ 12658 h 118321"/>
                <a:gd name="connsiteX15" fmla="*/ 66590 w 115570"/>
                <a:gd name="connsiteY15" fmla="*/ 550 h 118321"/>
                <a:gd name="connsiteX16" fmla="*/ 50631 w 115570"/>
                <a:gd name="connsiteY16" fmla="*/ 0 h 118321"/>
                <a:gd name="connsiteX17" fmla="*/ 50080 w 115570"/>
                <a:gd name="connsiteY17" fmla="*/ 13208 h 118321"/>
                <a:gd name="connsiteX18" fmla="*/ 32470 w 115570"/>
                <a:gd name="connsiteY18" fmla="*/ 20362 h 118321"/>
                <a:gd name="connsiteX19" fmla="*/ 23664 w 115570"/>
                <a:gd name="connsiteY19" fmla="*/ 11557 h 118321"/>
                <a:gd name="connsiteX20" fmla="*/ 11557 w 115570"/>
                <a:gd name="connsiteY20" fmla="*/ 23114 h 118321"/>
                <a:gd name="connsiteX21" fmla="*/ 19262 w 115570"/>
                <a:gd name="connsiteY21" fmla="*/ 33020 h 118321"/>
                <a:gd name="connsiteX22" fmla="*/ 12107 w 115570"/>
                <a:gd name="connsiteY22" fmla="*/ 51181 h 118321"/>
                <a:gd name="connsiteX23" fmla="*/ 0 w 115570"/>
                <a:gd name="connsiteY23" fmla="*/ 51181 h 118321"/>
                <a:gd name="connsiteX24" fmla="*/ 0 w 115570"/>
                <a:gd name="connsiteY24" fmla="*/ 66590 h 118321"/>
                <a:gd name="connsiteX25" fmla="*/ 12107 w 115570"/>
                <a:gd name="connsiteY25" fmla="*/ 66590 h 118321"/>
                <a:gd name="connsiteX26" fmla="*/ 19262 w 115570"/>
                <a:gd name="connsiteY26" fmla="*/ 85302 h 118321"/>
                <a:gd name="connsiteX27" fmla="*/ 11007 w 115570"/>
                <a:gd name="connsiteY27" fmla="*/ 94657 h 118321"/>
                <a:gd name="connsiteX28" fmla="*/ 22013 w 115570"/>
                <a:gd name="connsiteY28" fmla="*/ 106214 h 118321"/>
                <a:gd name="connsiteX29" fmla="*/ 30819 w 115570"/>
                <a:gd name="connsiteY29" fmla="*/ 97959 h 118321"/>
                <a:gd name="connsiteX30" fmla="*/ 48980 w 115570"/>
                <a:gd name="connsiteY30" fmla="*/ 106214 h 118321"/>
                <a:gd name="connsiteX31" fmla="*/ 48980 w 115570"/>
                <a:gd name="connsiteY31" fmla="*/ 118322 h 118321"/>
                <a:gd name="connsiteX32" fmla="*/ 64939 w 115570"/>
                <a:gd name="connsiteY32" fmla="*/ 118322 h 118321"/>
                <a:gd name="connsiteX33" fmla="*/ 65490 w 115570"/>
                <a:gd name="connsiteY33" fmla="*/ 106214 h 118321"/>
                <a:gd name="connsiteX34" fmla="*/ 83651 w 115570"/>
                <a:gd name="connsiteY34" fmla="*/ 99060 h 118321"/>
                <a:gd name="connsiteX35" fmla="*/ 92456 w 115570"/>
                <a:gd name="connsiteY35" fmla="*/ 107865 h 118321"/>
                <a:gd name="connsiteX36" fmla="*/ 103463 w 115570"/>
                <a:gd name="connsiteY36" fmla="*/ 96308 h 118321"/>
                <a:gd name="connsiteX37" fmla="*/ 95758 w 115570"/>
                <a:gd name="connsiteY37" fmla="*/ 86402 h 118321"/>
                <a:gd name="connsiteX38" fmla="*/ 103463 w 115570"/>
                <a:gd name="connsiteY38" fmla="*/ 68241 h 118321"/>
                <a:gd name="connsiteX39" fmla="*/ 115570 w 115570"/>
                <a:gd name="connsiteY39" fmla="*/ 67691 h 118321"/>
                <a:gd name="connsiteX40" fmla="*/ 115570 w 115570"/>
                <a:gd name="connsiteY40" fmla="*/ 51181 h 118321"/>
                <a:gd name="connsiteX41" fmla="*/ 103463 w 115570"/>
                <a:gd name="connsiteY41" fmla="*/ 50631 h 118321"/>
                <a:gd name="connsiteX42" fmla="*/ 96859 w 115570"/>
                <a:gd name="connsiteY42" fmla="*/ 32470 h 118321"/>
                <a:gd name="connsiteX43" fmla="*/ 96859 w 115570"/>
                <a:gd name="connsiteY43" fmla="*/ 32470 h 118321"/>
                <a:gd name="connsiteX44" fmla="*/ 96859 w 115570"/>
                <a:gd name="connsiteY44" fmla="*/ 32470 h 118321"/>
                <a:gd name="connsiteX45" fmla="*/ 96859 w 115570"/>
                <a:gd name="connsiteY45" fmla="*/ 32470 h 11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5570" h="118321">
                  <a:moveTo>
                    <a:pt x="71543" y="93006"/>
                  </a:moveTo>
                  <a:lnTo>
                    <a:pt x="71543" y="93006"/>
                  </a:lnTo>
                  <a:cubicBezTo>
                    <a:pt x="53382" y="101261"/>
                    <a:pt x="32470" y="91355"/>
                    <a:pt x="25315" y="72644"/>
                  </a:cubicBezTo>
                  <a:cubicBezTo>
                    <a:pt x="17611" y="53933"/>
                    <a:pt x="25866" y="33020"/>
                    <a:pt x="44577" y="25315"/>
                  </a:cubicBezTo>
                  <a:cubicBezTo>
                    <a:pt x="62738" y="17060"/>
                    <a:pt x="84201" y="25866"/>
                    <a:pt x="91355" y="45678"/>
                  </a:cubicBezTo>
                  <a:cubicBezTo>
                    <a:pt x="98510" y="64389"/>
                    <a:pt x="89704" y="85852"/>
                    <a:pt x="71543" y="93006"/>
                  </a:cubicBezTo>
                  <a:lnTo>
                    <a:pt x="71543" y="93006"/>
                  </a:lnTo>
                  <a:lnTo>
                    <a:pt x="71543" y="93006"/>
                  </a:lnTo>
                  <a:lnTo>
                    <a:pt x="71543" y="93006"/>
                  </a:lnTo>
                  <a:close/>
                  <a:moveTo>
                    <a:pt x="96859" y="32470"/>
                  </a:moveTo>
                  <a:lnTo>
                    <a:pt x="96859" y="32470"/>
                  </a:lnTo>
                  <a:lnTo>
                    <a:pt x="104563" y="23664"/>
                  </a:lnTo>
                  <a:lnTo>
                    <a:pt x="93557" y="11557"/>
                  </a:lnTo>
                  <a:lnTo>
                    <a:pt x="84751" y="19812"/>
                  </a:lnTo>
                  <a:cubicBezTo>
                    <a:pt x="79248" y="16510"/>
                    <a:pt x="73745" y="13208"/>
                    <a:pt x="67141" y="12658"/>
                  </a:cubicBezTo>
                  <a:lnTo>
                    <a:pt x="66590" y="550"/>
                  </a:lnTo>
                  <a:lnTo>
                    <a:pt x="50631" y="0"/>
                  </a:lnTo>
                  <a:lnTo>
                    <a:pt x="50080" y="13208"/>
                  </a:lnTo>
                  <a:cubicBezTo>
                    <a:pt x="43476" y="13758"/>
                    <a:pt x="37973" y="16510"/>
                    <a:pt x="32470" y="20362"/>
                  </a:cubicBezTo>
                  <a:lnTo>
                    <a:pt x="23664" y="11557"/>
                  </a:lnTo>
                  <a:lnTo>
                    <a:pt x="11557" y="23114"/>
                  </a:lnTo>
                  <a:lnTo>
                    <a:pt x="19262" y="33020"/>
                  </a:lnTo>
                  <a:cubicBezTo>
                    <a:pt x="15960" y="37973"/>
                    <a:pt x="12658" y="44577"/>
                    <a:pt x="12107" y="51181"/>
                  </a:cubicBezTo>
                  <a:lnTo>
                    <a:pt x="0" y="51181"/>
                  </a:lnTo>
                  <a:lnTo>
                    <a:pt x="0" y="66590"/>
                  </a:lnTo>
                  <a:lnTo>
                    <a:pt x="12107" y="66590"/>
                  </a:lnTo>
                  <a:cubicBezTo>
                    <a:pt x="13758" y="73194"/>
                    <a:pt x="15960" y="79798"/>
                    <a:pt x="19262" y="85302"/>
                  </a:cubicBezTo>
                  <a:lnTo>
                    <a:pt x="11007" y="94657"/>
                  </a:lnTo>
                  <a:lnTo>
                    <a:pt x="22013" y="106214"/>
                  </a:lnTo>
                  <a:lnTo>
                    <a:pt x="30819" y="97959"/>
                  </a:lnTo>
                  <a:cubicBezTo>
                    <a:pt x="36322" y="101812"/>
                    <a:pt x="42926" y="104563"/>
                    <a:pt x="48980" y="106214"/>
                  </a:cubicBezTo>
                  <a:lnTo>
                    <a:pt x="48980" y="118322"/>
                  </a:lnTo>
                  <a:lnTo>
                    <a:pt x="64939" y="118322"/>
                  </a:lnTo>
                  <a:lnTo>
                    <a:pt x="65490" y="106214"/>
                  </a:lnTo>
                  <a:cubicBezTo>
                    <a:pt x="72094" y="105664"/>
                    <a:pt x="78147" y="102912"/>
                    <a:pt x="83651" y="99060"/>
                  </a:cubicBezTo>
                  <a:lnTo>
                    <a:pt x="92456" y="107865"/>
                  </a:lnTo>
                  <a:lnTo>
                    <a:pt x="103463" y="96308"/>
                  </a:lnTo>
                  <a:lnTo>
                    <a:pt x="95758" y="86402"/>
                  </a:lnTo>
                  <a:cubicBezTo>
                    <a:pt x="99610" y="80899"/>
                    <a:pt x="102362" y="74845"/>
                    <a:pt x="103463" y="68241"/>
                  </a:cubicBezTo>
                  <a:lnTo>
                    <a:pt x="115570" y="67691"/>
                  </a:lnTo>
                  <a:lnTo>
                    <a:pt x="115570" y="51181"/>
                  </a:lnTo>
                  <a:lnTo>
                    <a:pt x="103463" y="50631"/>
                  </a:lnTo>
                  <a:cubicBezTo>
                    <a:pt x="102912" y="44027"/>
                    <a:pt x="100711" y="38523"/>
                    <a:pt x="96859" y="32470"/>
                  </a:cubicBezTo>
                  <a:lnTo>
                    <a:pt x="96859" y="32470"/>
                  </a:lnTo>
                  <a:lnTo>
                    <a:pt x="96859" y="32470"/>
                  </a:lnTo>
                  <a:lnTo>
                    <a:pt x="96859" y="32470"/>
                  </a:lnTo>
                  <a:close/>
                </a:path>
              </a:pathLst>
            </a:custGeom>
            <a:solidFill>
              <a:srgbClr val="184171"/>
            </a:solidFill>
            <a:ln w="54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Picture 5">
              <a:extLst>
                <a:ext uri="{FF2B5EF4-FFF2-40B4-BE49-F238E27FC236}">
                  <a16:creationId xmlns:a16="http://schemas.microsoft.com/office/drawing/2014/main" id="{8EE4174A-DF8F-6EE9-4420-F58EC2484CAC}"/>
                </a:ext>
              </a:extLst>
            </p:cNvPr>
            <p:cNvSpPr/>
            <p:nvPr/>
          </p:nvSpPr>
          <p:spPr>
            <a:xfrm>
              <a:off x="8206162" y="2939686"/>
              <a:ext cx="42510" cy="43753"/>
            </a:xfrm>
            <a:custGeom>
              <a:avLst/>
              <a:gdLst>
                <a:gd name="connsiteX0" fmla="*/ 26610 w 42510"/>
                <a:gd name="connsiteY0" fmla="*/ 34843 h 43753"/>
                <a:gd name="connsiteX1" fmla="*/ 26610 w 42510"/>
                <a:gd name="connsiteY1" fmla="*/ 34843 h 43753"/>
                <a:gd name="connsiteX2" fmla="*/ 7348 w 42510"/>
                <a:gd name="connsiteY2" fmla="*/ 26588 h 43753"/>
                <a:gd name="connsiteX3" fmla="*/ 15053 w 42510"/>
                <a:gd name="connsiteY3" fmla="*/ 7877 h 43753"/>
                <a:gd name="connsiteX4" fmla="*/ 33214 w 42510"/>
                <a:gd name="connsiteY4" fmla="*/ 16132 h 43753"/>
                <a:gd name="connsiteX5" fmla="*/ 26610 w 42510"/>
                <a:gd name="connsiteY5" fmla="*/ 34843 h 43753"/>
                <a:gd name="connsiteX6" fmla="*/ 26610 w 42510"/>
                <a:gd name="connsiteY6" fmla="*/ 34843 h 43753"/>
                <a:gd name="connsiteX7" fmla="*/ 26610 w 42510"/>
                <a:gd name="connsiteY7" fmla="*/ 34843 h 43753"/>
                <a:gd name="connsiteX8" fmla="*/ 26610 w 42510"/>
                <a:gd name="connsiteY8" fmla="*/ 34843 h 43753"/>
                <a:gd name="connsiteX9" fmla="*/ 40918 w 42510"/>
                <a:gd name="connsiteY9" fmla="*/ 13930 h 43753"/>
                <a:gd name="connsiteX10" fmla="*/ 40918 w 42510"/>
                <a:gd name="connsiteY10" fmla="*/ 13930 h 43753"/>
                <a:gd name="connsiteX11" fmla="*/ 13402 w 42510"/>
                <a:gd name="connsiteY11" fmla="*/ 1823 h 43753"/>
                <a:gd name="connsiteX12" fmla="*/ 1294 w 42510"/>
                <a:gd name="connsiteY12" fmla="*/ 30440 h 43753"/>
                <a:gd name="connsiteX13" fmla="*/ 28811 w 42510"/>
                <a:gd name="connsiteY13" fmla="*/ 41997 h 43753"/>
                <a:gd name="connsiteX14" fmla="*/ 40918 w 42510"/>
                <a:gd name="connsiteY14" fmla="*/ 13930 h 43753"/>
                <a:gd name="connsiteX15" fmla="*/ 40918 w 42510"/>
                <a:gd name="connsiteY15" fmla="*/ 13930 h 43753"/>
                <a:gd name="connsiteX16" fmla="*/ 40918 w 42510"/>
                <a:gd name="connsiteY16" fmla="*/ 13930 h 43753"/>
                <a:gd name="connsiteX17" fmla="*/ 40918 w 42510"/>
                <a:gd name="connsiteY17" fmla="*/ 13930 h 4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510" h="43753">
                  <a:moveTo>
                    <a:pt x="26610" y="34843"/>
                  </a:moveTo>
                  <a:lnTo>
                    <a:pt x="26610" y="34843"/>
                  </a:lnTo>
                  <a:cubicBezTo>
                    <a:pt x="18905" y="38145"/>
                    <a:pt x="10650" y="34843"/>
                    <a:pt x="7348" y="26588"/>
                  </a:cubicBezTo>
                  <a:cubicBezTo>
                    <a:pt x="5147" y="19434"/>
                    <a:pt x="7898" y="11179"/>
                    <a:pt x="15053" y="7877"/>
                  </a:cubicBezTo>
                  <a:cubicBezTo>
                    <a:pt x="22207" y="5675"/>
                    <a:pt x="31012" y="8427"/>
                    <a:pt x="33214" y="16132"/>
                  </a:cubicBezTo>
                  <a:cubicBezTo>
                    <a:pt x="37066" y="23836"/>
                    <a:pt x="33764" y="32642"/>
                    <a:pt x="26610" y="34843"/>
                  </a:cubicBezTo>
                  <a:lnTo>
                    <a:pt x="26610" y="34843"/>
                  </a:lnTo>
                  <a:lnTo>
                    <a:pt x="26610" y="34843"/>
                  </a:lnTo>
                  <a:lnTo>
                    <a:pt x="26610" y="34843"/>
                  </a:lnTo>
                  <a:close/>
                  <a:moveTo>
                    <a:pt x="40918" y="13930"/>
                  </a:moveTo>
                  <a:lnTo>
                    <a:pt x="40918" y="13930"/>
                  </a:lnTo>
                  <a:cubicBezTo>
                    <a:pt x="35965" y="2373"/>
                    <a:pt x="24408" y="-3130"/>
                    <a:pt x="13402" y="1823"/>
                  </a:cubicBezTo>
                  <a:cubicBezTo>
                    <a:pt x="2395" y="6776"/>
                    <a:pt x="-2558" y="18883"/>
                    <a:pt x="1294" y="30440"/>
                  </a:cubicBezTo>
                  <a:cubicBezTo>
                    <a:pt x="6247" y="40897"/>
                    <a:pt x="17804" y="46950"/>
                    <a:pt x="28811" y="41997"/>
                  </a:cubicBezTo>
                  <a:cubicBezTo>
                    <a:pt x="40368" y="37595"/>
                    <a:pt x="45321" y="24387"/>
                    <a:pt x="40918" y="13930"/>
                  </a:cubicBezTo>
                  <a:lnTo>
                    <a:pt x="40918" y="13930"/>
                  </a:lnTo>
                  <a:lnTo>
                    <a:pt x="40918" y="13930"/>
                  </a:lnTo>
                  <a:lnTo>
                    <a:pt x="40918" y="13930"/>
                  </a:lnTo>
                  <a:close/>
                </a:path>
              </a:pathLst>
            </a:custGeom>
            <a:solidFill>
              <a:srgbClr val="184171"/>
            </a:solidFill>
            <a:ln w="54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Picture 5">
              <a:extLst>
                <a:ext uri="{FF2B5EF4-FFF2-40B4-BE49-F238E27FC236}">
                  <a16:creationId xmlns:a16="http://schemas.microsoft.com/office/drawing/2014/main" id="{C2129121-5B3C-06EF-06DF-E89B997210D0}"/>
                </a:ext>
              </a:extLst>
            </p:cNvPr>
            <p:cNvSpPr/>
            <p:nvPr/>
          </p:nvSpPr>
          <p:spPr>
            <a:xfrm>
              <a:off x="8410732" y="2958550"/>
              <a:ext cx="74901" cy="77315"/>
            </a:xfrm>
            <a:custGeom>
              <a:avLst/>
              <a:gdLst>
                <a:gd name="connsiteX0" fmla="*/ 46576 w 74901"/>
                <a:gd name="connsiteY0" fmla="*/ 61657 h 77315"/>
                <a:gd name="connsiteX1" fmla="*/ 46576 w 74901"/>
                <a:gd name="connsiteY1" fmla="*/ 61657 h 77315"/>
                <a:gd name="connsiteX2" fmla="*/ 14106 w 74901"/>
                <a:gd name="connsiteY2" fmla="*/ 47898 h 77315"/>
                <a:gd name="connsiteX3" fmla="*/ 27865 w 74901"/>
                <a:gd name="connsiteY3" fmla="*/ 14328 h 77315"/>
                <a:gd name="connsiteX4" fmla="*/ 60334 w 74901"/>
                <a:gd name="connsiteY4" fmla="*/ 28086 h 77315"/>
                <a:gd name="connsiteX5" fmla="*/ 46576 w 74901"/>
                <a:gd name="connsiteY5" fmla="*/ 61657 h 77315"/>
                <a:gd name="connsiteX6" fmla="*/ 46576 w 74901"/>
                <a:gd name="connsiteY6" fmla="*/ 61657 h 77315"/>
                <a:gd name="connsiteX7" fmla="*/ 46576 w 74901"/>
                <a:gd name="connsiteY7" fmla="*/ 61657 h 77315"/>
                <a:gd name="connsiteX8" fmla="*/ 46576 w 74901"/>
                <a:gd name="connsiteY8" fmla="*/ 61657 h 77315"/>
                <a:gd name="connsiteX9" fmla="*/ 71891 w 74901"/>
                <a:gd name="connsiteY9" fmla="*/ 23684 h 77315"/>
                <a:gd name="connsiteX10" fmla="*/ 71891 w 74901"/>
                <a:gd name="connsiteY10" fmla="*/ 23684 h 77315"/>
                <a:gd name="connsiteX11" fmla="*/ 22912 w 74901"/>
                <a:gd name="connsiteY11" fmla="*/ 2771 h 77315"/>
                <a:gd name="connsiteX12" fmla="*/ 2549 w 74901"/>
                <a:gd name="connsiteY12" fmla="*/ 53402 h 77315"/>
                <a:gd name="connsiteX13" fmla="*/ 51529 w 74901"/>
                <a:gd name="connsiteY13" fmla="*/ 74314 h 77315"/>
                <a:gd name="connsiteX14" fmla="*/ 71891 w 74901"/>
                <a:gd name="connsiteY14" fmla="*/ 23684 h 77315"/>
                <a:gd name="connsiteX15" fmla="*/ 71891 w 74901"/>
                <a:gd name="connsiteY15" fmla="*/ 23684 h 77315"/>
                <a:gd name="connsiteX16" fmla="*/ 71891 w 74901"/>
                <a:gd name="connsiteY16" fmla="*/ 23684 h 77315"/>
                <a:gd name="connsiteX17" fmla="*/ 71891 w 74901"/>
                <a:gd name="connsiteY17" fmla="*/ 23684 h 7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901" h="77315">
                  <a:moveTo>
                    <a:pt x="46576" y="61657"/>
                  </a:moveTo>
                  <a:lnTo>
                    <a:pt x="46576" y="61657"/>
                  </a:lnTo>
                  <a:cubicBezTo>
                    <a:pt x="33918" y="67160"/>
                    <a:pt x="19610" y="61106"/>
                    <a:pt x="14106" y="47898"/>
                  </a:cubicBezTo>
                  <a:cubicBezTo>
                    <a:pt x="8603" y="34690"/>
                    <a:pt x="14657" y="19281"/>
                    <a:pt x="27865" y="14328"/>
                  </a:cubicBezTo>
                  <a:cubicBezTo>
                    <a:pt x="41623" y="8825"/>
                    <a:pt x="55381" y="14878"/>
                    <a:pt x="60334" y="28086"/>
                  </a:cubicBezTo>
                  <a:cubicBezTo>
                    <a:pt x="65838" y="41294"/>
                    <a:pt x="59234" y="56704"/>
                    <a:pt x="46576" y="61657"/>
                  </a:cubicBezTo>
                  <a:lnTo>
                    <a:pt x="46576" y="61657"/>
                  </a:lnTo>
                  <a:lnTo>
                    <a:pt x="46576" y="61657"/>
                  </a:lnTo>
                  <a:lnTo>
                    <a:pt x="46576" y="61657"/>
                  </a:lnTo>
                  <a:close/>
                  <a:moveTo>
                    <a:pt x="71891" y="23684"/>
                  </a:moveTo>
                  <a:lnTo>
                    <a:pt x="71891" y="23684"/>
                  </a:lnTo>
                  <a:cubicBezTo>
                    <a:pt x="64187" y="3872"/>
                    <a:pt x="42724" y="-4934"/>
                    <a:pt x="22912" y="2771"/>
                  </a:cubicBezTo>
                  <a:cubicBezTo>
                    <a:pt x="3650" y="11026"/>
                    <a:pt x="-4605" y="33590"/>
                    <a:pt x="2549" y="53402"/>
                  </a:cubicBezTo>
                  <a:cubicBezTo>
                    <a:pt x="10254" y="73214"/>
                    <a:pt x="32818" y="82569"/>
                    <a:pt x="51529" y="74314"/>
                  </a:cubicBezTo>
                  <a:cubicBezTo>
                    <a:pt x="70791" y="66059"/>
                    <a:pt x="80146" y="44046"/>
                    <a:pt x="71891" y="23684"/>
                  </a:cubicBezTo>
                  <a:lnTo>
                    <a:pt x="71891" y="23684"/>
                  </a:lnTo>
                  <a:lnTo>
                    <a:pt x="71891" y="23684"/>
                  </a:lnTo>
                  <a:lnTo>
                    <a:pt x="71891" y="23684"/>
                  </a:lnTo>
                  <a:close/>
                </a:path>
              </a:pathLst>
            </a:custGeom>
            <a:solidFill>
              <a:srgbClr val="184171"/>
            </a:solidFill>
            <a:ln w="54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436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1ADB28-8803-48D9-B470-40F4D1C23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11318"/>
            <a:ext cx="10363200" cy="236880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4400" i="1">
                <a:effectLst/>
                <a:latin typeface="+mj-lt"/>
              </a:rPr>
              <a:t>How does the approach to HRO training at VHA compare to patient safety training at your organization?</a:t>
            </a:r>
            <a:r>
              <a:rPr lang="en-US" sz="4400" i="0">
                <a:effectLst/>
                <a:latin typeface="+mj-lt"/>
              </a:rPr>
              <a:t> </a:t>
            </a:r>
            <a:endParaRPr lang="en-US" sz="4400">
              <a:latin typeface="+mj-lt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F33DEBE-AC0B-5311-9F9F-0E0051052E47}"/>
              </a:ext>
            </a:extLst>
          </p:cNvPr>
          <p:cNvSpPr>
            <a:spLocks noGrp="1"/>
          </p:cNvSpPr>
          <p:nvPr/>
        </p:nvSpPr>
        <p:spPr>
          <a:xfrm>
            <a:off x="4045492" y="6343233"/>
            <a:ext cx="4101016" cy="4255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Pre-Decisional Deliberative Document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VA Use Only</a:t>
            </a:r>
          </a:p>
        </p:txBody>
      </p:sp>
      <p:pic>
        <p:nvPicPr>
          <p:cNvPr id="2" name="Graphic 1" descr="Questions outline">
            <a:extLst>
              <a:ext uri="{FF2B5EF4-FFF2-40B4-BE49-F238E27FC236}">
                <a16:creationId xmlns:a16="http://schemas.microsoft.com/office/drawing/2014/main" id="{FACE38CE-3AD0-6A29-050D-C2F282113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7672" y="4588692"/>
            <a:ext cx="1213394" cy="121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76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87EE-2712-44CF-B3B9-2B0B6D76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latin typeface="Arial"/>
                <a:cs typeface="Arial"/>
              </a:rPr>
              <a:t>Measuring HRO Transformation: VHA HRO Dashboard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4B32AF4-5C4F-1641-0DD1-AB138F5226A4}"/>
              </a:ext>
            </a:extLst>
          </p:cNvPr>
          <p:cNvSpPr>
            <a:spLocks noGrp="1"/>
          </p:cNvSpPr>
          <p:nvPr/>
        </p:nvSpPr>
        <p:spPr>
          <a:xfrm>
            <a:off x="4045492" y="6343233"/>
            <a:ext cx="4101016" cy="4255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Pre-Decisional Deliberative Document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VA Use Only</a:t>
            </a:r>
          </a:p>
        </p:txBody>
      </p:sp>
      <p:pic>
        <p:nvPicPr>
          <p:cNvPr id="7" name="Picture 6" descr="Screenshot of the VHA HRO Dashboard">
            <a:extLst>
              <a:ext uri="{FF2B5EF4-FFF2-40B4-BE49-F238E27FC236}">
                <a16:creationId xmlns:a16="http://schemas.microsoft.com/office/drawing/2014/main" id="{E48A4FB4-342C-9C3E-A2B0-4CB001224D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07" y="755453"/>
            <a:ext cx="11547986" cy="53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B8C6D-8DEA-46B9-8A3A-BD95A99E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HRO Culture Measures and Reporting Trends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E183AF-B425-49E7-A948-2461B2738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4801" y="840640"/>
            <a:ext cx="676552" cy="645990"/>
            <a:chOff x="3404940" y="916898"/>
            <a:chExt cx="540331" cy="672504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1414624-1FEF-466E-A6F7-57236E073C12}"/>
                </a:ext>
              </a:extLst>
            </p:cNvPr>
            <p:cNvSpPr/>
            <p:nvPr/>
          </p:nvSpPr>
          <p:spPr>
            <a:xfrm>
              <a:off x="3404940" y="916898"/>
              <a:ext cx="540331" cy="672504"/>
            </a:xfrm>
            <a:prstGeom prst="roundRect">
              <a:avLst/>
            </a:prstGeom>
            <a:solidFill>
              <a:srgbClr val="00206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Graphic 57" descr="Business Growth">
              <a:extLst>
                <a:ext uri="{FF2B5EF4-FFF2-40B4-BE49-F238E27FC236}">
                  <a16:creationId xmlns:a16="http://schemas.microsoft.com/office/drawing/2014/main" id="{3AC43C7D-95A0-4999-9DCF-90F20AFBA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46049" y="1046643"/>
              <a:ext cx="462956" cy="462956"/>
            </a:xfrm>
            <a:prstGeom prst="rect">
              <a:avLst/>
            </a:prstGeom>
          </p:spPr>
        </p:pic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66514551-AC02-4A11-8292-A79A600D06ED}"/>
              </a:ext>
            </a:extLst>
          </p:cNvPr>
          <p:cNvSpPr/>
          <p:nvPr/>
        </p:nvSpPr>
        <p:spPr>
          <a:xfrm>
            <a:off x="981353" y="849970"/>
            <a:ext cx="1687607" cy="61555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3F72"/>
                </a:solidFill>
                <a:latin typeface="Arial"/>
              </a:rPr>
              <a:t>Becoming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3F72"/>
                </a:solidFill>
                <a:latin typeface="Arial"/>
              </a:rPr>
              <a:t>an HRO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3F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rgbClr val="003F72"/>
                </a:solidFill>
                <a:latin typeface="Arial"/>
              </a:rPr>
              <a:t>(As of FY23 Q3)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3F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71092-D42D-4B62-A41D-ED4F515F1D51}"/>
              </a:ext>
            </a:extLst>
          </p:cNvPr>
          <p:cNvSpPr txBox="1"/>
          <p:nvPr/>
        </p:nvSpPr>
        <p:spPr>
          <a:xfrm>
            <a:off x="2314844" y="864456"/>
            <a:ext cx="9520882" cy="615553"/>
          </a:xfrm>
          <a:prstGeom prst="rect">
            <a:avLst/>
          </a:prstGeom>
          <a:solidFill>
            <a:srgbClr val="E5F2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/>
              <a:t>“I am normally one who doesn’t speak up, but now I realize that I NEED to speak up.” </a:t>
            </a:r>
          </a:p>
          <a:p>
            <a:pPr algn="ctr"/>
            <a:r>
              <a:rPr lang="en-US" sz="1600"/>
              <a:t>– New VHA staff member at HRO training</a:t>
            </a:r>
            <a:endParaRPr lang="en-US" sz="1600" i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C8E92E-54D5-4320-AA3A-AD631AD32EF8}"/>
              </a:ext>
            </a:extLst>
          </p:cNvPr>
          <p:cNvSpPr txBox="1"/>
          <p:nvPr/>
        </p:nvSpPr>
        <p:spPr>
          <a:xfrm>
            <a:off x="187458" y="2698504"/>
            <a:ext cx="3849163" cy="24314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“I have trust and confidence in my supervisor.”</a:t>
            </a:r>
          </a:p>
          <a:p>
            <a:endParaRPr lang="en-US" sz="1600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>
                <a:effectLst/>
                <a:latin typeface="Arial"/>
                <a:ea typeface="Calibri" panose="020F0502020204030204" pitchFamily="34" charset="0"/>
                <a:cs typeface="Arial"/>
              </a:rPr>
              <a:t>Between FY 19, at the beginning of VHA’s Journey, and FY 22, positive responses to</a:t>
            </a:r>
            <a:r>
              <a:rPr lang="en-US" sz="1600">
                <a:latin typeface="Arial"/>
                <a:ea typeface="Calibri" panose="020F0502020204030204" pitchFamily="34" charset="0"/>
                <a:cs typeface="Arial"/>
              </a:rPr>
              <a:t> </a:t>
            </a:r>
            <a:r>
              <a:rPr lang="en-US" sz="1600">
                <a:effectLst/>
                <a:latin typeface="Arial"/>
                <a:ea typeface="Calibri" panose="020F0502020204030204" pitchFamily="34" charset="0"/>
                <a:cs typeface="Arial"/>
              </a:rPr>
              <a:t>this question </a:t>
            </a:r>
            <a:r>
              <a:rPr lang="en-US" sz="2000" b="1">
                <a:solidFill>
                  <a:srgbClr val="0070C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rose from 3.94 to 4.06</a:t>
            </a:r>
            <a:r>
              <a:rPr lang="en-US" sz="1600">
                <a:effectLst/>
                <a:latin typeface="Arial"/>
                <a:ea typeface="Calibri" panose="020F0502020204030204" pitchFamily="34" charset="0"/>
                <a:cs typeface="Arial"/>
              </a:rPr>
              <a:t>, increasing each year.</a:t>
            </a:r>
          </a:p>
          <a:p>
            <a:endParaRPr lang="en-US" sz="1600" b="1">
              <a:solidFill>
                <a:srgbClr val="0070C0"/>
              </a:solidFill>
              <a:latin typeface="Arial"/>
              <a:cs typeface="Arial"/>
            </a:endParaRPr>
          </a:p>
          <a:p>
            <a:endParaRPr lang="en-US" sz="1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EFDA71-8820-47FD-8445-17AC2085440F}"/>
              </a:ext>
            </a:extLst>
          </p:cNvPr>
          <p:cNvSpPr txBox="1"/>
          <p:nvPr/>
        </p:nvSpPr>
        <p:spPr>
          <a:xfrm>
            <a:off x="8240102" y="2722184"/>
            <a:ext cx="3782235" cy="26438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high CC/AE reporting ratio </a:t>
            </a:r>
            <a:r>
              <a:rPr lang="en-US" sz="1600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 indicate a positive reporting culture in which Close </a:t>
            </a:r>
            <a:r>
              <a:rPr lang="en-US" sz="16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600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alls are reported and Adverse </a:t>
            </a:r>
            <a:r>
              <a:rPr lang="en-US" sz="16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600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vents are prevented.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600">
                <a:effectLst/>
                <a:latin typeface="Arial"/>
                <a:ea typeface="Calibri" panose="020F0502020204030204" pitchFamily="34" charset="0"/>
                <a:cs typeface="Arial"/>
              </a:rPr>
              <a:t>The </a:t>
            </a:r>
            <a:r>
              <a:rPr lang="en-US" sz="1600">
                <a:latin typeface="Arial"/>
                <a:ea typeface="Calibri" panose="020F0502020204030204" pitchFamily="34" charset="0"/>
                <a:cs typeface="Arial"/>
              </a:rPr>
              <a:t>health system</a:t>
            </a:r>
            <a:r>
              <a:rPr lang="en-US" sz="1600">
                <a:effectLst/>
                <a:latin typeface="Arial"/>
                <a:ea typeface="Calibri" panose="020F0502020204030204" pitchFamily="34" charset="0"/>
                <a:cs typeface="Arial"/>
              </a:rPr>
              <a:t>-wide ratio of </a:t>
            </a:r>
            <a:r>
              <a:rPr lang="en-US" sz="1600">
                <a:latin typeface="Arial"/>
                <a:ea typeface="Calibri" panose="020F0502020204030204" pitchFamily="34" charset="0"/>
                <a:cs typeface="Arial"/>
              </a:rPr>
              <a:t>CC/AE </a:t>
            </a:r>
            <a:r>
              <a:rPr lang="en-US" sz="2000" b="1">
                <a:solidFill>
                  <a:srgbClr val="0070C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rose from </a:t>
            </a:r>
            <a:r>
              <a:rPr lang="en-US" sz="2000" b="1">
                <a:solidFill>
                  <a:srgbClr val="0070C0"/>
                </a:solidFill>
                <a:latin typeface="Arial"/>
                <a:ea typeface="Calibri" panose="020F0502020204030204" pitchFamily="34" charset="0"/>
                <a:cs typeface="Arial"/>
              </a:rPr>
              <a:t>FY 22 </a:t>
            </a:r>
            <a:r>
              <a:rPr lang="en-US" sz="2000" b="1">
                <a:solidFill>
                  <a:srgbClr val="0070C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Q2 to </a:t>
            </a:r>
            <a:r>
              <a:rPr lang="en-US" sz="2000" b="1">
                <a:solidFill>
                  <a:srgbClr val="0070C0"/>
                </a:solidFill>
                <a:latin typeface="Arial"/>
                <a:ea typeface="Calibri" panose="020F0502020204030204" pitchFamily="34" charset="0"/>
                <a:cs typeface="Arial"/>
              </a:rPr>
              <a:t>FY 23</a:t>
            </a:r>
            <a:r>
              <a:rPr lang="en-US" sz="2000" b="1">
                <a:solidFill>
                  <a:srgbClr val="0070C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Q3 (0.66 to 3.43).</a:t>
            </a:r>
            <a:r>
              <a:rPr lang="en-US" sz="2000" b="1">
                <a:solidFill>
                  <a:srgbClr val="0070C0"/>
                </a:solidFill>
                <a:latin typeface="Arial"/>
                <a:ea typeface="Calibri" panose="020F0502020204030204" pitchFamily="34" charset="0"/>
                <a:cs typeface="Arial"/>
              </a:rPr>
              <a:t> </a:t>
            </a:r>
            <a:endParaRPr lang="en-US" sz="160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endParaRPr lang="en-US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DA3268-B458-4890-B809-01EC9CDB375E}"/>
              </a:ext>
            </a:extLst>
          </p:cNvPr>
          <p:cNvSpPr txBox="1"/>
          <p:nvPr/>
        </p:nvSpPr>
        <p:spPr>
          <a:xfrm>
            <a:off x="4212762" y="2729118"/>
            <a:ext cx="3762015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i="1">
                <a:effectLst/>
                <a:latin typeface="Arial"/>
                <a:ea typeface="Calibri" panose="020F0502020204030204" pitchFamily="34" charset="0"/>
                <a:cs typeface="Arial"/>
              </a:rPr>
              <a:t>“Staff will freely speak up if they see something that may negatively affect patient care.”</a:t>
            </a:r>
            <a:r>
              <a:rPr lang="en-US" sz="1600" i="1">
                <a:latin typeface="Arial"/>
                <a:ea typeface="Calibri" panose="020F0502020204030204" pitchFamily="34" charset="0"/>
                <a:cs typeface="Arial"/>
              </a:rPr>
              <a:t> </a:t>
            </a:r>
            <a:endParaRPr lang="en-US" sz="1600" i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>
                <a:effectLst/>
                <a:latin typeface="Arial"/>
                <a:ea typeface="Calibri" panose="020F0502020204030204" pitchFamily="34" charset="0"/>
                <a:cs typeface="Arial"/>
              </a:rPr>
              <a:t>All Employee Survey scores for this question steadily </a:t>
            </a:r>
            <a:r>
              <a:rPr lang="en-US" sz="2000" b="1">
                <a:solidFill>
                  <a:srgbClr val="0070C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i</a:t>
            </a:r>
            <a:r>
              <a:rPr lang="en-US" sz="2000" b="1">
                <a:solidFill>
                  <a:srgbClr val="0070C0"/>
                </a:solidFill>
                <a:latin typeface="Arial"/>
                <a:cs typeface="Arial"/>
              </a:rPr>
              <a:t>ncreased across all</a:t>
            </a:r>
            <a:r>
              <a:rPr lang="en-US" sz="2000" b="1">
                <a:solidFill>
                  <a:srgbClr val="F7955B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lang="en-US" sz="1600">
                <a:effectLst/>
                <a:latin typeface="Arial"/>
                <a:ea typeface="Calibri" panose="020F0502020204030204" pitchFamily="34" charset="0"/>
                <a:cs typeface="Arial"/>
              </a:rPr>
              <a:t>HRO Cohorts.</a:t>
            </a:r>
            <a:endParaRPr lang="en-US" sz="1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591804B-B5ED-4D86-A70E-7303A43CE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2066" y="1658418"/>
            <a:ext cx="3816774" cy="883445"/>
            <a:chOff x="-1083192" y="1652492"/>
            <a:chExt cx="3816774" cy="883445"/>
          </a:xfrm>
        </p:grpSpPr>
        <p:sp>
          <p:nvSpPr>
            <p:cNvPr id="65" name="Rectangle: Single Corner Snipped 64">
              <a:extLst>
                <a:ext uri="{FF2B5EF4-FFF2-40B4-BE49-F238E27FC236}">
                  <a16:creationId xmlns:a16="http://schemas.microsoft.com/office/drawing/2014/main" id="{BAC19FE4-29AC-4D5F-9ABF-BFF697799AA3}"/>
                </a:ext>
              </a:extLst>
            </p:cNvPr>
            <p:cNvSpPr/>
            <p:nvPr/>
          </p:nvSpPr>
          <p:spPr>
            <a:xfrm>
              <a:off x="-870786" y="1760796"/>
              <a:ext cx="3604364" cy="680556"/>
            </a:xfrm>
            <a:prstGeom prst="snip1Rect">
              <a:avLst/>
            </a:prstGeom>
            <a:solidFill>
              <a:srgbClr val="0083B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90373B0-7858-4009-B917-0F0A2F1EE144}"/>
                </a:ext>
              </a:extLst>
            </p:cNvPr>
            <p:cNvGrpSpPr/>
            <p:nvPr/>
          </p:nvGrpSpPr>
          <p:grpSpPr>
            <a:xfrm>
              <a:off x="-1083192" y="1652492"/>
              <a:ext cx="883445" cy="883445"/>
              <a:chOff x="201354" y="1652493"/>
              <a:chExt cx="883445" cy="883445"/>
            </a:xfrm>
            <a:solidFill>
              <a:schemeClr val="bg1"/>
            </a:solidFill>
          </p:grpSpPr>
          <p:pic>
            <p:nvPicPr>
              <p:cNvPr id="20" name="Graphic 19" descr="Boardroom with solid fill">
                <a:extLst>
                  <a:ext uri="{FF2B5EF4-FFF2-40B4-BE49-F238E27FC236}">
                    <a16:creationId xmlns:a16="http://schemas.microsoft.com/office/drawing/2014/main" id="{F515ED50-A92A-4E52-8611-249389047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25824" y="1676963"/>
                <a:ext cx="834506" cy="834506"/>
              </a:xfrm>
              <a:prstGeom prst="rect">
                <a:avLst/>
              </a:prstGeom>
            </p:spPr>
          </p:pic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17D80A5-BD24-4CF3-9E0F-C4FA84018427}"/>
                  </a:ext>
                </a:extLst>
              </p:cNvPr>
              <p:cNvSpPr/>
              <p:nvPr/>
            </p:nvSpPr>
            <p:spPr>
              <a:xfrm>
                <a:off x="201354" y="1652493"/>
                <a:ext cx="883445" cy="883445"/>
              </a:xfrm>
              <a:prstGeom prst="ellipse">
                <a:avLst/>
              </a:prstGeom>
              <a:grpFill/>
              <a:ln>
                <a:solidFill>
                  <a:srgbClr val="003F7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CCD0F0F-0F91-4D83-8BAD-645150388DAD}"/>
                </a:ext>
              </a:extLst>
            </p:cNvPr>
            <p:cNvSpPr txBox="1"/>
            <p:nvPr/>
          </p:nvSpPr>
          <p:spPr>
            <a:xfrm>
              <a:off x="-245408" y="1892986"/>
              <a:ext cx="297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Leadership Engagement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F11F1FE-0E6E-48D9-9CE9-87B60C638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02006" y="1663918"/>
            <a:ext cx="3781347" cy="883445"/>
            <a:chOff x="4164269" y="1639758"/>
            <a:chExt cx="3781347" cy="883445"/>
          </a:xfrm>
        </p:grpSpPr>
        <p:sp>
          <p:nvSpPr>
            <p:cNvPr id="77" name="Rectangle: Single Corner Snipped 76">
              <a:extLst>
                <a:ext uri="{FF2B5EF4-FFF2-40B4-BE49-F238E27FC236}">
                  <a16:creationId xmlns:a16="http://schemas.microsoft.com/office/drawing/2014/main" id="{8499CE75-3685-499D-A5D8-004B70140A1C}"/>
                </a:ext>
              </a:extLst>
            </p:cNvPr>
            <p:cNvSpPr/>
            <p:nvPr/>
          </p:nvSpPr>
          <p:spPr>
            <a:xfrm>
              <a:off x="4341252" y="1748171"/>
              <a:ext cx="3604364" cy="680556"/>
            </a:xfrm>
            <a:prstGeom prst="snip1Rect">
              <a:avLst/>
            </a:prstGeom>
            <a:solidFill>
              <a:srgbClr val="0083B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6A24BFA-1879-493F-ABE3-DA92A8FAA90A}"/>
                </a:ext>
              </a:extLst>
            </p:cNvPr>
            <p:cNvSpPr txBox="1"/>
            <p:nvPr/>
          </p:nvSpPr>
          <p:spPr>
            <a:xfrm>
              <a:off x="4550083" y="1901035"/>
              <a:ext cx="27033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Stop the Line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E43E97D-FEB3-4BAD-95D5-F8C1BE9BFAAD}"/>
                </a:ext>
              </a:extLst>
            </p:cNvPr>
            <p:cNvGrpSpPr/>
            <p:nvPr/>
          </p:nvGrpSpPr>
          <p:grpSpPr>
            <a:xfrm>
              <a:off x="4164269" y="1639758"/>
              <a:ext cx="898205" cy="883445"/>
              <a:chOff x="4329284" y="1596571"/>
              <a:chExt cx="898205" cy="883445"/>
            </a:xfrm>
            <a:solidFill>
              <a:schemeClr val="bg1"/>
            </a:solidFill>
          </p:grpSpPr>
          <p:pic>
            <p:nvPicPr>
              <p:cNvPr id="29" name="Graphic 28" descr="Raised hand with solid fill">
                <a:extLst>
                  <a:ext uri="{FF2B5EF4-FFF2-40B4-BE49-F238E27FC236}">
                    <a16:creationId xmlns:a16="http://schemas.microsoft.com/office/drawing/2014/main" id="{7C9C513D-660B-4547-9235-9E534BABE5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381410" y="1609271"/>
                <a:ext cx="846079" cy="846079"/>
              </a:xfrm>
              <a:prstGeom prst="rect">
                <a:avLst/>
              </a:prstGeom>
            </p:spPr>
          </p:pic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5FBBA6E-32EA-478D-8C88-A083CCCAE7CB}"/>
                  </a:ext>
                </a:extLst>
              </p:cNvPr>
              <p:cNvSpPr/>
              <p:nvPr/>
            </p:nvSpPr>
            <p:spPr>
              <a:xfrm>
                <a:off x="4329284" y="1596571"/>
                <a:ext cx="883445" cy="883445"/>
              </a:xfrm>
              <a:prstGeom prst="ellipse">
                <a:avLst/>
              </a:prstGeom>
              <a:grpFill/>
              <a:ln>
                <a:solidFill>
                  <a:srgbClr val="003F7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558A8D6-C74E-4BCE-AE88-F5DEE765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92184" y="1619389"/>
            <a:ext cx="3809743" cy="883445"/>
            <a:chOff x="9411747" y="1632899"/>
            <a:chExt cx="3809743" cy="883445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9123A02-D9D9-443F-A116-6013F7821D1E}"/>
                </a:ext>
              </a:extLst>
            </p:cNvPr>
            <p:cNvGrpSpPr/>
            <p:nvPr/>
          </p:nvGrpSpPr>
          <p:grpSpPr>
            <a:xfrm>
              <a:off x="9617126" y="1748171"/>
              <a:ext cx="3604364" cy="680556"/>
              <a:chOff x="9617126" y="1748171"/>
              <a:chExt cx="3604364" cy="680556"/>
            </a:xfrm>
          </p:grpSpPr>
          <p:sp>
            <p:nvSpPr>
              <p:cNvPr id="78" name="Rectangle: Single Corner Snipped 77">
                <a:extLst>
                  <a:ext uri="{FF2B5EF4-FFF2-40B4-BE49-F238E27FC236}">
                    <a16:creationId xmlns:a16="http://schemas.microsoft.com/office/drawing/2014/main" id="{13025A77-3537-4527-AE3F-216A0A4F80F2}"/>
                  </a:ext>
                </a:extLst>
              </p:cNvPr>
              <p:cNvSpPr/>
              <p:nvPr/>
            </p:nvSpPr>
            <p:spPr>
              <a:xfrm>
                <a:off x="9617126" y="1748171"/>
                <a:ext cx="3604364" cy="680556"/>
              </a:xfrm>
              <a:prstGeom prst="snip1Rect">
                <a:avLst/>
              </a:prstGeom>
              <a:solidFill>
                <a:srgbClr val="0083B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98D4FBA-5704-4960-847C-1F4E7A25A4FF}"/>
                  </a:ext>
                </a:extLst>
              </p:cNvPr>
              <p:cNvSpPr txBox="1"/>
              <p:nvPr/>
            </p:nvSpPr>
            <p:spPr>
              <a:xfrm>
                <a:off x="10193586" y="1780699"/>
                <a:ext cx="28182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</a:rPr>
                  <a:t>Close Call (CC)/Adverse Event (AE) Reporting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F41469B-853F-4D7E-9AE3-29823057C7DC}"/>
                </a:ext>
              </a:extLst>
            </p:cNvPr>
            <p:cNvGrpSpPr/>
            <p:nvPr/>
          </p:nvGrpSpPr>
          <p:grpSpPr>
            <a:xfrm>
              <a:off x="9411747" y="1632899"/>
              <a:ext cx="883445" cy="883445"/>
              <a:chOff x="8278358" y="1583871"/>
              <a:chExt cx="883445" cy="883445"/>
            </a:xfrm>
            <a:solidFill>
              <a:schemeClr val="bg1"/>
            </a:solidFill>
          </p:grpSpPr>
          <p:pic>
            <p:nvPicPr>
              <p:cNvPr id="36" name="Graphic 35" descr="Presentation with bar chart with solid fill">
                <a:extLst>
                  <a:ext uri="{FF2B5EF4-FFF2-40B4-BE49-F238E27FC236}">
                    <a16:creationId xmlns:a16="http://schemas.microsoft.com/office/drawing/2014/main" id="{1FD219BE-AF99-411A-AA09-77FEAF1F80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326276" y="1644958"/>
                <a:ext cx="810392" cy="810392"/>
              </a:xfrm>
              <a:prstGeom prst="rect">
                <a:avLst/>
              </a:prstGeom>
            </p:spPr>
          </p:pic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2D3DCA2-C3FE-45EB-9D9C-66A4E7246D3F}"/>
                  </a:ext>
                </a:extLst>
              </p:cNvPr>
              <p:cNvSpPr/>
              <p:nvPr/>
            </p:nvSpPr>
            <p:spPr>
              <a:xfrm>
                <a:off x="8278358" y="1583871"/>
                <a:ext cx="883445" cy="883445"/>
              </a:xfrm>
              <a:prstGeom prst="ellipse">
                <a:avLst/>
              </a:prstGeom>
              <a:grpFill/>
              <a:ln>
                <a:solidFill>
                  <a:srgbClr val="003F7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8CA776D-984E-48A0-8248-F09A91B6E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10754" y="1676618"/>
            <a:ext cx="0" cy="4305082"/>
          </a:xfrm>
          <a:prstGeom prst="line">
            <a:avLst/>
          </a:prstGeom>
          <a:ln>
            <a:solidFill>
              <a:srgbClr val="003F7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CF24339-4802-4725-A75A-808EC14E1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84082" y="1676618"/>
            <a:ext cx="0" cy="4305082"/>
          </a:xfrm>
          <a:prstGeom prst="line">
            <a:avLst/>
          </a:prstGeom>
          <a:ln>
            <a:solidFill>
              <a:srgbClr val="003F7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Presentation with bar chart with solid fill">
            <a:extLst>
              <a:ext uri="{FF2B5EF4-FFF2-40B4-BE49-F238E27FC236}">
                <a16:creationId xmlns:a16="http://schemas.microsoft.com/office/drawing/2014/main" id="{12DBC61D-EEC6-443D-9977-C09A321182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75962" y="1708926"/>
            <a:ext cx="738352" cy="738352"/>
          </a:xfrm>
          <a:prstGeom prst="rect">
            <a:avLst/>
          </a:prstGeom>
        </p:spPr>
      </p:pic>
      <p:pic>
        <p:nvPicPr>
          <p:cNvPr id="7" name="Graphic 6" descr="Raised hand with solid fill">
            <a:extLst>
              <a:ext uri="{FF2B5EF4-FFF2-40B4-BE49-F238E27FC236}">
                <a16:creationId xmlns:a16="http://schemas.microsoft.com/office/drawing/2014/main" id="{D5B49FFB-A42C-420D-82B8-EA5D230DE4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92490" y="1731496"/>
            <a:ext cx="759372" cy="759372"/>
          </a:xfrm>
          <a:prstGeom prst="rect">
            <a:avLst/>
          </a:prstGeom>
        </p:spPr>
      </p:pic>
      <p:pic>
        <p:nvPicPr>
          <p:cNvPr id="11" name="Graphic 10" descr="Boardroom with solid fill">
            <a:extLst>
              <a:ext uri="{FF2B5EF4-FFF2-40B4-BE49-F238E27FC236}">
                <a16:creationId xmlns:a16="http://schemas.microsoft.com/office/drawing/2014/main" id="{567BA7E8-8B25-4EDF-B513-C173AF7EAF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76363" y="1720896"/>
            <a:ext cx="748862" cy="748862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A189EAE-B75B-5DCF-CAD6-E23E05F9B159}"/>
              </a:ext>
            </a:extLst>
          </p:cNvPr>
          <p:cNvSpPr>
            <a:spLocks noGrp="1"/>
          </p:cNvSpPr>
          <p:nvPr/>
        </p:nvSpPr>
        <p:spPr>
          <a:xfrm>
            <a:off x="2533650" y="6182866"/>
            <a:ext cx="6276976" cy="6751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90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documents or records (or information contained herein) are confidential and privileged under the provisions of 38 U.S.C. § 5705 and its implementing regulations at C.F.R. § 17.500 through 17.511, which provide for fines up to $20,000 for unauthorized disclosures thereof. This material shall not be disclosed to anyone without authorization as provided for by that law or the implementing regulations.</a:t>
            </a:r>
            <a:endParaRPr lang="en-US" sz="9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7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AD90-A293-424A-B9CC-DD7C2BC76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Arial"/>
                <a:cs typeface="Arial"/>
              </a:rPr>
              <a:t>Start Every Meeting With A Safety Story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6E993C7-6E2B-4C8F-9451-A3C37E464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33" y="872913"/>
            <a:ext cx="10738155" cy="4401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tx2"/>
                </a:solidFill>
              </a:rPr>
              <a:t>Every day across VHA, we work to deliver exceptional care to Veterans.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7F4F0C-FA83-42A5-8F52-3C9D8AB5BA24}"/>
              </a:ext>
            </a:extLst>
          </p:cNvPr>
          <p:cNvSpPr/>
          <p:nvPr/>
        </p:nvSpPr>
        <p:spPr>
          <a:xfrm>
            <a:off x="603220" y="4686223"/>
            <a:ext cx="7784642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Laboratory Package Team</a:t>
            </a:r>
          </a:p>
          <a:p>
            <a:pPr>
              <a:spcAft>
                <a:spcPts val="600"/>
              </a:spcAft>
              <a:defRPr/>
            </a:pPr>
            <a:r>
              <a:rPr kumimoji="0" lang="en-US" sz="1800" b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Central Arkansas </a:t>
            </a:r>
            <a:r>
              <a:rPr lang="en-US" b="1">
                <a:solidFill>
                  <a:schemeClr val="tx2"/>
                </a:solidFill>
                <a:latin typeface="Arial"/>
                <a:cs typeface="Arial"/>
              </a:rPr>
              <a:t>VA </a:t>
            </a:r>
            <a:r>
              <a:rPr kumimoji="0" lang="en-US" sz="1800" b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Health Care System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(CY 2022 Quarter 2 National HeRO Awardee)</a:t>
            </a: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21E1B4-A91C-43C3-BD01-45AC894D8A04}"/>
              </a:ext>
            </a:extLst>
          </p:cNvPr>
          <p:cNvSpPr/>
          <p:nvPr/>
        </p:nvSpPr>
        <p:spPr>
          <a:xfrm>
            <a:off x="6858547" y="1631150"/>
            <a:ext cx="4624177" cy="32470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  <a:r>
              <a:rPr lang="en-US" sz="2400" b="1" i="1">
                <a:solidFill>
                  <a:srgbClr val="003F72"/>
                </a:solidFill>
                <a:latin typeface="Arial"/>
                <a:cs typeface="Arial"/>
              </a:rPr>
              <a:t>[The Laboratory Package Team]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identified, investigated and resolved a process failure…and took action using HRO Principles</a:t>
            </a:r>
            <a:r>
              <a:rPr lang="en-US" sz="2400" b="1" i="1">
                <a:solidFill>
                  <a:srgbClr val="003F72"/>
                </a:solidFill>
                <a:latin typeface="Arial"/>
                <a:cs typeface="Arial"/>
              </a:rPr>
              <a:t>.” </a:t>
            </a: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003F7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algn="r"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lang="en-US" sz="2000" b="1" i="1">
                <a:solidFill>
                  <a:srgbClr val="003F72"/>
                </a:solidFill>
                <a:latin typeface="Arial"/>
                <a:cs typeface="Arial"/>
              </a:rPr>
              <a:t>Dr. Margie Scott, VA Medical Center (VAMC) Director at </a:t>
            </a:r>
          </a:p>
          <a:p>
            <a:pPr algn="r">
              <a:defRPr/>
            </a:pPr>
            <a:r>
              <a:rPr lang="en-US" sz="2000" b="1" i="1">
                <a:solidFill>
                  <a:srgbClr val="003F72"/>
                </a:solidFill>
                <a:latin typeface="Arial"/>
                <a:cs typeface="Arial"/>
              </a:rPr>
              <a:t>Central Arkansas </a:t>
            </a:r>
            <a:endParaRPr lang="en-US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>
              <a:ln>
                <a:noFill/>
              </a:ln>
              <a:solidFill>
                <a:srgbClr val="003F72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pic>
        <p:nvPicPr>
          <p:cNvPr id="18" name="Picture 17" descr="Laboratory Package Team&#10;">
            <a:extLst>
              <a:ext uri="{FF2B5EF4-FFF2-40B4-BE49-F238E27FC236}">
                <a16:creationId xmlns:a16="http://schemas.microsoft.com/office/drawing/2014/main" id="{F4EFBFDD-268F-E051-154C-ADEEBA3B8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20" y="1532899"/>
            <a:ext cx="4624177" cy="3021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DFAA45-8FC5-E66C-C862-C2B48F8D1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52492" y="1532899"/>
            <a:ext cx="4836288" cy="3443547"/>
          </a:xfrm>
          <a:prstGeom prst="rect">
            <a:avLst/>
          </a:prstGeom>
          <a:noFill/>
          <a:ln w="76200">
            <a:solidFill>
              <a:srgbClr val="003F7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C00974B-656A-713F-1879-1EE444518FB2}"/>
              </a:ext>
            </a:extLst>
          </p:cNvPr>
          <p:cNvSpPr>
            <a:spLocks noGrp="1"/>
          </p:cNvSpPr>
          <p:nvPr/>
        </p:nvSpPr>
        <p:spPr>
          <a:xfrm>
            <a:off x="4045492" y="6343233"/>
            <a:ext cx="4101016" cy="4255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Pre-Decisional Deliberative Document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581390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B8C6D-8DEA-46B9-8A3A-BD95A99E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85800"/>
          </a:xfrm>
        </p:spPr>
        <p:txBody>
          <a:bodyPr>
            <a:noAutofit/>
          </a:bodyPr>
          <a:lstStyle/>
          <a:p>
            <a:r>
              <a:rPr lang="en-US" sz="2600" b="1" dirty="0">
                <a:latin typeface="Arial"/>
                <a:cs typeface="Arial"/>
              </a:rPr>
              <a:t>HRO Outcomes Measures – Truman VA Medical Center (VAMC) Study</a:t>
            </a:r>
          </a:p>
        </p:txBody>
      </p:sp>
      <p:pic>
        <p:nvPicPr>
          <p:cNvPr id="3" name="Picture 2" descr="Line graph shows decline in 30-day Standardized Mortality Rates over the Study Period">
            <a:extLst>
              <a:ext uri="{FF2B5EF4-FFF2-40B4-BE49-F238E27FC236}">
                <a16:creationId xmlns:a16="http://schemas.microsoft.com/office/drawing/2014/main" id="{E7179B9C-B974-4D84-8EF2-2C8AE0D85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4" y="1995719"/>
            <a:ext cx="5719602" cy="307998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5CA0CAD-DFBA-46D4-A977-26486683B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899" y="815409"/>
            <a:ext cx="3842951" cy="757613"/>
            <a:chOff x="9401996" y="888239"/>
            <a:chExt cx="3018142" cy="678808"/>
          </a:xfrm>
        </p:grpSpPr>
        <p:sp>
          <p:nvSpPr>
            <p:cNvPr id="13" name="TextBox 47">
              <a:extLst>
                <a:ext uri="{FF2B5EF4-FFF2-40B4-BE49-F238E27FC236}">
                  <a16:creationId xmlns:a16="http://schemas.microsoft.com/office/drawing/2014/main" id="{39E96951-D033-4C50-8C7B-AC0A144DE536}"/>
                </a:ext>
              </a:extLst>
            </p:cNvPr>
            <p:cNvSpPr txBox="1"/>
            <p:nvPr/>
          </p:nvSpPr>
          <p:spPr>
            <a:xfrm>
              <a:off x="10073265" y="888239"/>
              <a:ext cx="2346873" cy="57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rgbClr val="003F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Achieving Results</a:t>
              </a:r>
            </a:p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rgbClr val="003F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(Targeted CPI efforts at Truman VAMC</a:t>
              </a:r>
            </a:p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rgbClr val="003F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Jan 2016-Dec 2019)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8A51A24-C099-4522-BC2E-2A1962EF4213}"/>
                </a:ext>
              </a:extLst>
            </p:cNvPr>
            <p:cNvSpPr/>
            <p:nvPr/>
          </p:nvSpPr>
          <p:spPr>
            <a:xfrm>
              <a:off x="9412940" y="916899"/>
              <a:ext cx="540331" cy="650148"/>
            </a:xfrm>
            <a:prstGeom prst="roundRect">
              <a:avLst/>
            </a:prstGeom>
            <a:solidFill>
              <a:srgbClr val="00206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Graphic 14" descr="Icon: Heart with pulse">
              <a:extLst>
                <a:ext uri="{FF2B5EF4-FFF2-40B4-BE49-F238E27FC236}">
                  <a16:creationId xmlns:a16="http://schemas.microsoft.com/office/drawing/2014/main" id="{47A6886A-58C7-4C67-BEB3-8383D089D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996" y="991898"/>
              <a:ext cx="565682" cy="565682"/>
            </a:xfrm>
            <a:prstGeom prst="rect">
              <a:avLst/>
            </a:prstGeom>
          </p:spPr>
        </p:pic>
      </p:grpSp>
      <p:pic>
        <p:nvPicPr>
          <p:cNvPr id="5" name="Picture 4" descr="Line graph shows Complications Rates over the Study Period">
            <a:extLst>
              <a:ext uri="{FF2B5EF4-FFF2-40B4-BE49-F238E27FC236}">
                <a16:creationId xmlns:a16="http://schemas.microsoft.com/office/drawing/2014/main" id="{5E73B800-79F0-4381-9EEE-1CA74B107F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316" y="2035290"/>
            <a:ext cx="6201637" cy="30307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9C96AB-EFBF-43ED-B631-BE4C62CAE9DD}"/>
              </a:ext>
            </a:extLst>
          </p:cNvPr>
          <p:cNvSpPr/>
          <p:nvPr/>
        </p:nvSpPr>
        <p:spPr>
          <a:xfrm>
            <a:off x="3513792" y="812639"/>
            <a:ext cx="8286912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solidFill>
                  <a:srgbClr val="231F20"/>
                </a:solidFill>
                <a:latin typeface="+mj-lt"/>
              </a:rPr>
              <a:t>VHA’s National Center for Patient Safety collaborated with Truman VAMC to implement system-wide HRO activities. The effort resulted in an improved patient safety culture, improved reporting of Patient Safety Events and improved clinical outcomes of Standardized Mortality Ratio and Complication Ratio.</a:t>
            </a:r>
            <a:endParaRPr lang="en-US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B1D721-7C1E-4B1E-AACB-9B7396214609}"/>
              </a:ext>
            </a:extLst>
          </p:cNvPr>
          <p:cNvSpPr/>
          <p:nvPr/>
        </p:nvSpPr>
        <p:spPr>
          <a:xfrm>
            <a:off x="47822" y="5601611"/>
            <a:ext cx="12047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/>
              <a:t>Reference: A High-Reliability Organization Framework for Health Care: A Multiyear Implementation Strategy and Associated Outcomes</a:t>
            </a:r>
            <a:r>
              <a:rPr lang="en-US" sz="900"/>
              <a:t>. Gary L. Sculli, MSN, ATP, Robin Pendley-Louis, DrPH, MPH, CPH, Julia Neily, RN, MS, MPH, Timothy M. Anderson, RN, MS, David B. Isaacks, MA, Regina Knowles, MEd, BSN, RN, </a:t>
            </a:r>
            <a:r>
              <a:rPr lang="en-US" sz="900" err="1"/>
              <a:t>Yinong</a:t>
            </a:r>
            <a:r>
              <a:rPr lang="en-US" sz="900"/>
              <a:t> Young-Xu, ScD, MA, MS, and William Gunnar, MD, JD. Journal of Patient Safety. October 2020. </a:t>
            </a:r>
            <a:r>
              <a:rPr lang="en-US" sz="900" err="1"/>
              <a:t>doi</a:t>
            </a:r>
            <a:r>
              <a:rPr lang="en-US" sz="900"/>
              <a:t>: 10.1097/PTS.0000000000000788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93DC6BA-6BF7-8893-F281-3968D57F1327}"/>
              </a:ext>
            </a:extLst>
          </p:cNvPr>
          <p:cNvSpPr>
            <a:spLocks noGrp="1"/>
          </p:cNvSpPr>
          <p:nvPr/>
        </p:nvSpPr>
        <p:spPr>
          <a:xfrm>
            <a:off x="2533650" y="6182866"/>
            <a:ext cx="6276976" cy="6751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90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documents or records (or information contained herein) are confidential and privileged under the provisions of 38 U.S.C. § 5705 and its implementing regulations at C.F.R. § 17.500 through 17.511, which provide for fines up to $20,000 for unauthorized disclosures thereof. This material shall not be disclosed to anyone without authorization as provided for by that law or the implementing regulations.</a:t>
            </a:r>
            <a:endParaRPr lang="en-US" sz="9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671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1ADB28-8803-48D9-B470-40F4D1C23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635760"/>
            <a:ext cx="8839200" cy="298213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4400" i="1">
                <a:effectLst/>
                <a:latin typeface="+mj-lt"/>
              </a:rPr>
              <a:t>What are some key takeaways from today’s webinar that you would like to explore further within your organization?</a:t>
            </a:r>
            <a:endParaRPr lang="en-US" sz="4400">
              <a:latin typeface="+mj-lt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B04B108-FC84-B4A2-5C9E-F93053364A46}"/>
              </a:ext>
            </a:extLst>
          </p:cNvPr>
          <p:cNvSpPr txBox="1">
            <a:spLocks/>
          </p:cNvSpPr>
          <p:nvPr/>
        </p:nvSpPr>
        <p:spPr>
          <a:xfrm>
            <a:off x="4917354" y="6356441"/>
            <a:ext cx="23572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it-IT" sz="1000">
                <a:solidFill>
                  <a:schemeClr val="bg1"/>
                </a:solidFill>
              </a:rPr>
              <a:t>Pre-Decisional Deliberative Document  Internal VA Use Only</a:t>
            </a:r>
          </a:p>
        </p:txBody>
      </p:sp>
      <p:pic>
        <p:nvPicPr>
          <p:cNvPr id="2" name="Graphic 1" descr="Questions outline">
            <a:extLst>
              <a:ext uri="{FF2B5EF4-FFF2-40B4-BE49-F238E27FC236}">
                <a16:creationId xmlns:a16="http://schemas.microsoft.com/office/drawing/2014/main" id="{E0E06ED3-78AB-0FDA-61A9-5182F03B8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900" y="4428490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0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A1F6-735F-4BC1-9C3C-2A38EDE8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VHA’s Journey to High Reliability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BE410381-9E27-4D11-BCE4-4E0535103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057400" y="1280996"/>
            <a:ext cx="4114800" cy="4343400"/>
          </a:xfrm>
          <a:prstGeom prst="arc">
            <a:avLst>
              <a:gd name="adj1" fmla="val 16390936"/>
              <a:gd name="adj2" fmla="val 19363442"/>
            </a:avLst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7B9549C6-01ED-4BA3-B961-8D0AB5E7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57400" y="1406294"/>
            <a:ext cx="4114800" cy="4343400"/>
          </a:xfrm>
          <a:prstGeom prst="arc">
            <a:avLst>
              <a:gd name="adj1" fmla="val 16370858"/>
              <a:gd name="adj2" fmla="val 2251310"/>
            </a:avLst>
          </a:prstGeom>
          <a:ln w="76200">
            <a:solidFill>
              <a:schemeClr val="accent5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lowchart: Connector 27" descr="Foundation, 1990-2017">
            <a:extLst>
              <a:ext uri="{FF2B5EF4-FFF2-40B4-BE49-F238E27FC236}">
                <a16:creationId xmlns:a16="http://schemas.microsoft.com/office/drawing/2014/main" id="{33C65CB2-2FC6-4D2C-8C01-1B329FCC8D3D}"/>
              </a:ext>
            </a:extLst>
          </p:cNvPr>
          <p:cNvSpPr>
            <a:spLocks noChangeAspect="1"/>
          </p:cNvSpPr>
          <p:nvPr/>
        </p:nvSpPr>
        <p:spPr>
          <a:xfrm>
            <a:off x="450528" y="937057"/>
            <a:ext cx="914400" cy="9144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Flowchart: Connector 33" descr="Re-Commit, 2018-2019">
            <a:extLst>
              <a:ext uri="{FF2B5EF4-FFF2-40B4-BE49-F238E27FC236}">
                <a16:creationId xmlns:a16="http://schemas.microsoft.com/office/drawing/2014/main" id="{9CB5B448-5F77-4A3E-9006-20D284D4E634}"/>
              </a:ext>
            </a:extLst>
          </p:cNvPr>
          <p:cNvSpPr>
            <a:spLocks noChangeAspect="1"/>
          </p:cNvSpPr>
          <p:nvPr/>
        </p:nvSpPr>
        <p:spPr>
          <a:xfrm>
            <a:off x="1438318" y="2032930"/>
            <a:ext cx="914400" cy="914400"/>
          </a:xfrm>
          <a:prstGeom prst="flowChartConnector">
            <a:avLst/>
          </a:prstGeom>
          <a:solidFill>
            <a:srgbClr val="0083B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Flowchart: Connector 34" descr="Expand, 2020-2022">
            <a:extLst>
              <a:ext uri="{FF2B5EF4-FFF2-40B4-BE49-F238E27FC236}">
                <a16:creationId xmlns:a16="http://schemas.microsoft.com/office/drawing/2014/main" id="{A8248664-71A7-46FC-96F5-60D8AF0E792F}"/>
              </a:ext>
            </a:extLst>
          </p:cNvPr>
          <p:cNvSpPr>
            <a:spLocks noChangeAspect="1"/>
          </p:cNvSpPr>
          <p:nvPr/>
        </p:nvSpPr>
        <p:spPr>
          <a:xfrm>
            <a:off x="1438318" y="3727201"/>
            <a:ext cx="914400" cy="914400"/>
          </a:xfrm>
          <a:prstGeom prst="flowChartConnector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Flowchart: Connector 35" descr="Next, 2023+">
            <a:extLst>
              <a:ext uri="{FF2B5EF4-FFF2-40B4-BE49-F238E27FC236}">
                <a16:creationId xmlns:a16="http://schemas.microsoft.com/office/drawing/2014/main" id="{E0F1C2AF-D796-43F7-9268-5FF7112CB5C6}"/>
              </a:ext>
            </a:extLst>
          </p:cNvPr>
          <p:cNvSpPr>
            <a:spLocks noChangeAspect="1"/>
          </p:cNvSpPr>
          <p:nvPr/>
        </p:nvSpPr>
        <p:spPr>
          <a:xfrm>
            <a:off x="450528" y="4903677"/>
            <a:ext cx="914400" cy="914400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F25A1A-1D3F-4BF3-8D78-A42515DA18A3}"/>
              </a:ext>
            </a:extLst>
          </p:cNvPr>
          <p:cNvSpPr txBox="1"/>
          <p:nvPr/>
        </p:nvSpPr>
        <p:spPr>
          <a:xfrm>
            <a:off x="1472599" y="718641"/>
            <a:ext cx="98298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Foundation</a:t>
            </a: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Pivotal studies on patient harm in the U.S. are published (e.g.,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Err is Human).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Health care organizations, including VHA’s National Center for Patient Safety (NCPS), led the way in adapting high reliability practices from aviation and nuclear industries to health care.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C845D7-86C0-41A5-8073-C91DE2ED527B}"/>
              </a:ext>
            </a:extLst>
          </p:cNvPr>
          <p:cNvSpPr txBox="1"/>
          <p:nvPr/>
        </p:nvSpPr>
        <p:spPr>
          <a:xfrm>
            <a:off x="2491950" y="2039439"/>
            <a:ext cx="952440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Re-commitment</a:t>
            </a: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Chartered national (VHA) HRO Steering Committee</a:t>
            </a: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Established Veterans Integrated Services Networks (VISN) and VA Medical Center (VAMC) HRO Work Groups</a:t>
            </a: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Initiated VHA-wide formal implementation activities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17B7C3-E1B5-4ED4-9C7D-6B83CD205450}"/>
              </a:ext>
            </a:extLst>
          </p:cNvPr>
          <p:cNvSpPr txBox="1"/>
          <p:nvPr/>
        </p:nvSpPr>
        <p:spPr>
          <a:xfrm>
            <a:off x="2491952" y="3668516"/>
            <a:ext cx="95933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 and Expand HRO Knowledge</a:t>
            </a: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Deployed common curriculum for Baseline Training, Team Training and Lean Improvement</a:t>
            </a: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Conducted HRO cultural assessment, site-specific planning and coaching efforts</a:t>
            </a: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Fostered leadership engagement and Just Culture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926BE62-76BB-4D63-955C-7A3CA749426E}"/>
              </a:ext>
            </a:extLst>
          </p:cNvPr>
          <p:cNvSpPr txBox="1"/>
          <p:nvPr/>
        </p:nvSpPr>
        <p:spPr>
          <a:xfrm>
            <a:off x="1504161" y="5060224"/>
            <a:ext cx="1008925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Make HRO Part of the Fabric of VHA</a:t>
            </a:r>
          </a:p>
          <a:p>
            <a:pPr marL="169545" marR="0" lvl="0" indent="-1695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Integrate HRO behaviors and strong practices into VHA operations at every organizational level</a:t>
            </a:r>
          </a:p>
          <a:p>
            <a:pPr marL="169545" marR="0" lvl="0" indent="-1695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Lead organized, measured and systematic continuous improvement efforts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CFD837A-82D0-4401-A738-91EA998A579C}"/>
              </a:ext>
            </a:extLst>
          </p:cNvPr>
          <p:cNvSpPr txBox="1"/>
          <p:nvPr/>
        </p:nvSpPr>
        <p:spPr>
          <a:xfrm>
            <a:off x="-9554" y="3014100"/>
            <a:ext cx="2263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VHA’s Journey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High Reliability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93A736-64CE-45F3-ABAC-7DF1552BECEA}"/>
              </a:ext>
            </a:extLst>
          </p:cNvPr>
          <p:cNvSpPr/>
          <p:nvPr/>
        </p:nvSpPr>
        <p:spPr>
          <a:xfrm>
            <a:off x="1451115" y="2290991"/>
            <a:ext cx="91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Re-Commit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2018-2019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D1771F-B658-4E6C-9268-8E72C89A4B6F}"/>
              </a:ext>
            </a:extLst>
          </p:cNvPr>
          <p:cNvSpPr/>
          <p:nvPr/>
        </p:nvSpPr>
        <p:spPr>
          <a:xfrm>
            <a:off x="420232" y="1212613"/>
            <a:ext cx="97499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Foundation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1990-2017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EC60DE-9423-42A4-A0E8-95BB66374E42}"/>
              </a:ext>
            </a:extLst>
          </p:cNvPr>
          <p:cNvSpPr/>
          <p:nvPr/>
        </p:nvSpPr>
        <p:spPr>
          <a:xfrm>
            <a:off x="1451115" y="3966077"/>
            <a:ext cx="888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2020-2022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E1349B-5CFD-4522-BB9C-7C124165710C}"/>
              </a:ext>
            </a:extLst>
          </p:cNvPr>
          <p:cNvSpPr/>
          <p:nvPr/>
        </p:nvSpPr>
        <p:spPr>
          <a:xfrm>
            <a:off x="463326" y="5153345"/>
            <a:ext cx="888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2023+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26D7B6F-68F7-466C-B991-F4E5C1BE75B0}"/>
              </a:ext>
            </a:extLst>
          </p:cNvPr>
          <p:cNvSpPr>
            <a:spLocks noGrp="1"/>
          </p:cNvSpPr>
          <p:nvPr/>
        </p:nvSpPr>
        <p:spPr>
          <a:xfrm>
            <a:off x="4045492" y="6343233"/>
            <a:ext cx="4101016" cy="4255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Pre-Decisional Deliberative Document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5321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aphic 17" descr="Photo: Veteran Health Care">
            <a:extLst>
              <a:ext uri="{FF2B5EF4-FFF2-40B4-BE49-F238E27FC236}">
                <a16:creationId xmlns:a16="http://schemas.microsoft.com/office/drawing/2014/main" id="{90BD0870-02B1-3FA3-AAB3-F23C98B1FED0}"/>
              </a:ext>
            </a:extLst>
          </p:cNvPr>
          <p:cNvSpPr/>
          <p:nvPr/>
        </p:nvSpPr>
        <p:spPr>
          <a:xfrm>
            <a:off x="6908072" y="3695876"/>
            <a:ext cx="1361426" cy="1543499"/>
          </a:xfrm>
          <a:custGeom>
            <a:avLst/>
            <a:gdLst>
              <a:gd name="connsiteX0" fmla="*/ 3602450 w 3602449"/>
              <a:gd name="connsiteY0" fmla="*/ 2914611 h 4084235"/>
              <a:gd name="connsiteX1" fmla="*/ 3602450 w 3602449"/>
              <a:gd name="connsiteY1" fmla="*/ 1169588 h 4084235"/>
              <a:gd name="connsiteX2" fmla="*/ 3454488 w 3602449"/>
              <a:gd name="connsiteY2" fmla="*/ 912297 h 4084235"/>
              <a:gd name="connsiteX3" fmla="*/ 1949187 w 3602449"/>
              <a:gd name="connsiteY3" fmla="*/ 39804 h 4084235"/>
              <a:gd name="connsiteX4" fmla="*/ 1653263 w 3602449"/>
              <a:gd name="connsiteY4" fmla="*/ 39804 h 4084235"/>
              <a:gd name="connsiteX5" fmla="*/ 147962 w 3602449"/>
              <a:gd name="connsiteY5" fmla="*/ 912316 h 4084235"/>
              <a:gd name="connsiteX6" fmla="*/ 0 w 3602449"/>
              <a:gd name="connsiteY6" fmla="*/ 1169606 h 4084235"/>
              <a:gd name="connsiteX7" fmla="*/ 0 w 3602449"/>
              <a:gd name="connsiteY7" fmla="*/ 2914630 h 4084235"/>
              <a:gd name="connsiteX8" fmla="*/ 147962 w 3602449"/>
              <a:gd name="connsiteY8" fmla="*/ 3171920 h 4084235"/>
              <a:gd name="connsiteX9" fmla="*/ 1653263 w 3602449"/>
              <a:gd name="connsiteY9" fmla="*/ 4044432 h 4084235"/>
              <a:gd name="connsiteX10" fmla="*/ 1949187 w 3602449"/>
              <a:gd name="connsiteY10" fmla="*/ 4044432 h 4084235"/>
              <a:gd name="connsiteX11" fmla="*/ 3454488 w 3602449"/>
              <a:gd name="connsiteY11" fmla="*/ 3171920 h 4084235"/>
              <a:gd name="connsiteX12" fmla="*/ 3602450 w 3602449"/>
              <a:gd name="connsiteY12" fmla="*/ 2914630 h 408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2449" h="4084235">
                <a:moveTo>
                  <a:pt x="3602450" y="2914611"/>
                </a:moveTo>
                <a:lnTo>
                  <a:pt x="3602450" y="1169588"/>
                </a:lnTo>
                <a:cubicBezTo>
                  <a:pt x="3602450" y="1063444"/>
                  <a:pt x="3546043" y="965369"/>
                  <a:pt x="3454488" y="912297"/>
                </a:cubicBezTo>
                <a:lnTo>
                  <a:pt x="1949187" y="39804"/>
                </a:lnTo>
                <a:cubicBezTo>
                  <a:pt x="1857632" y="-13268"/>
                  <a:pt x="1744818" y="-13268"/>
                  <a:pt x="1653263" y="39804"/>
                </a:cubicBezTo>
                <a:lnTo>
                  <a:pt x="147962" y="912316"/>
                </a:lnTo>
                <a:cubicBezTo>
                  <a:pt x="56407" y="965387"/>
                  <a:pt x="0" y="1063463"/>
                  <a:pt x="0" y="1169606"/>
                </a:cubicBezTo>
                <a:lnTo>
                  <a:pt x="0" y="2914630"/>
                </a:lnTo>
                <a:cubicBezTo>
                  <a:pt x="0" y="3020773"/>
                  <a:pt x="56407" y="3118848"/>
                  <a:pt x="147962" y="3171920"/>
                </a:cubicBezTo>
                <a:lnTo>
                  <a:pt x="1653263" y="4044432"/>
                </a:lnTo>
                <a:cubicBezTo>
                  <a:pt x="1744818" y="4097504"/>
                  <a:pt x="1857632" y="4097504"/>
                  <a:pt x="1949187" y="4044432"/>
                </a:cubicBezTo>
                <a:lnTo>
                  <a:pt x="3454488" y="3171920"/>
                </a:lnTo>
                <a:cubicBezTo>
                  <a:pt x="3546043" y="3118848"/>
                  <a:pt x="3602450" y="3020773"/>
                  <a:pt x="3602450" y="2914630"/>
                </a:cubicBezTo>
                <a:close/>
              </a:path>
            </a:pathLst>
          </a:custGeom>
          <a:solidFill>
            <a:schemeClr val="tx2"/>
          </a:solidFill>
          <a:ln w="186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Graphic 17" descr="Photo: Community Partnership">
            <a:extLst>
              <a:ext uri="{FF2B5EF4-FFF2-40B4-BE49-F238E27FC236}">
                <a16:creationId xmlns:a16="http://schemas.microsoft.com/office/drawing/2014/main" id="{FB98EF9A-B924-4A4F-6A33-00E39B9DCBB8}"/>
              </a:ext>
            </a:extLst>
          </p:cNvPr>
          <p:cNvSpPr/>
          <p:nvPr/>
        </p:nvSpPr>
        <p:spPr>
          <a:xfrm>
            <a:off x="10065318" y="3695876"/>
            <a:ext cx="1361426" cy="1543499"/>
          </a:xfrm>
          <a:custGeom>
            <a:avLst/>
            <a:gdLst>
              <a:gd name="connsiteX0" fmla="*/ 3602450 w 3602449"/>
              <a:gd name="connsiteY0" fmla="*/ 2914611 h 4084235"/>
              <a:gd name="connsiteX1" fmla="*/ 3602450 w 3602449"/>
              <a:gd name="connsiteY1" fmla="*/ 1169588 h 4084235"/>
              <a:gd name="connsiteX2" fmla="*/ 3454488 w 3602449"/>
              <a:gd name="connsiteY2" fmla="*/ 912297 h 4084235"/>
              <a:gd name="connsiteX3" fmla="*/ 1949187 w 3602449"/>
              <a:gd name="connsiteY3" fmla="*/ 39804 h 4084235"/>
              <a:gd name="connsiteX4" fmla="*/ 1653263 w 3602449"/>
              <a:gd name="connsiteY4" fmla="*/ 39804 h 4084235"/>
              <a:gd name="connsiteX5" fmla="*/ 147962 w 3602449"/>
              <a:gd name="connsiteY5" fmla="*/ 912316 h 4084235"/>
              <a:gd name="connsiteX6" fmla="*/ 0 w 3602449"/>
              <a:gd name="connsiteY6" fmla="*/ 1169606 h 4084235"/>
              <a:gd name="connsiteX7" fmla="*/ 0 w 3602449"/>
              <a:gd name="connsiteY7" fmla="*/ 2914630 h 4084235"/>
              <a:gd name="connsiteX8" fmla="*/ 147962 w 3602449"/>
              <a:gd name="connsiteY8" fmla="*/ 3171920 h 4084235"/>
              <a:gd name="connsiteX9" fmla="*/ 1653263 w 3602449"/>
              <a:gd name="connsiteY9" fmla="*/ 4044432 h 4084235"/>
              <a:gd name="connsiteX10" fmla="*/ 1949187 w 3602449"/>
              <a:gd name="connsiteY10" fmla="*/ 4044432 h 4084235"/>
              <a:gd name="connsiteX11" fmla="*/ 3454488 w 3602449"/>
              <a:gd name="connsiteY11" fmla="*/ 3171920 h 4084235"/>
              <a:gd name="connsiteX12" fmla="*/ 3602450 w 3602449"/>
              <a:gd name="connsiteY12" fmla="*/ 2914630 h 408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2449" h="4084235">
                <a:moveTo>
                  <a:pt x="3602450" y="2914611"/>
                </a:moveTo>
                <a:lnTo>
                  <a:pt x="3602450" y="1169588"/>
                </a:lnTo>
                <a:cubicBezTo>
                  <a:pt x="3602450" y="1063444"/>
                  <a:pt x="3546043" y="965369"/>
                  <a:pt x="3454488" y="912297"/>
                </a:cubicBezTo>
                <a:lnTo>
                  <a:pt x="1949187" y="39804"/>
                </a:lnTo>
                <a:cubicBezTo>
                  <a:pt x="1857632" y="-13268"/>
                  <a:pt x="1744818" y="-13268"/>
                  <a:pt x="1653263" y="39804"/>
                </a:cubicBezTo>
                <a:lnTo>
                  <a:pt x="147962" y="912316"/>
                </a:lnTo>
                <a:cubicBezTo>
                  <a:pt x="56407" y="965387"/>
                  <a:pt x="0" y="1063463"/>
                  <a:pt x="0" y="1169606"/>
                </a:cubicBezTo>
                <a:lnTo>
                  <a:pt x="0" y="2914630"/>
                </a:lnTo>
                <a:cubicBezTo>
                  <a:pt x="0" y="3020773"/>
                  <a:pt x="56407" y="3118848"/>
                  <a:pt x="147962" y="3171920"/>
                </a:cubicBezTo>
                <a:lnTo>
                  <a:pt x="1653263" y="4044432"/>
                </a:lnTo>
                <a:cubicBezTo>
                  <a:pt x="1744818" y="4097504"/>
                  <a:pt x="1857632" y="4097504"/>
                  <a:pt x="1949187" y="4044432"/>
                </a:cubicBezTo>
                <a:lnTo>
                  <a:pt x="3454488" y="3171920"/>
                </a:lnTo>
                <a:cubicBezTo>
                  <a:pt x="3546043" y="3118848"/>
                  <a:pt x="3602450" y="3020773"/>
                  <a:pt x="3602450" y="2914630"/>
                </a:cubicBezTo>
                <a:close/>
              </a:path>
            </a:pathLst>
          </a:custGeom>
          <a:solidFill>
            <a:schemeClr val="tx2"/>
          </a:solidFill>
          <a:ln w="186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Graphic 17" descr="Photo: Legislative Requirements">
            <a:extLst>
              <a:ext uri="{FF2B5EF4-FFF2-40B4-BE49-F238E27FC236}">
                <a16:creationId xmlns:a16="http://schemas.microsoft.com/office/drawing/2014/main" id="{5553B6D3-E094-EAE7-A3C2-47C5C647C2E9}"/>
              </a:ext>
            </a:extLst>
          </p:cNvPr>
          <p:cNvSpPr/>
          <p:nvPr/>
        </p:nvSpPr>
        <p:spPr>
          <a:xfrm>
            <a:off x="8488690" y="3688502"/>
            <a:ext cx="1361426" cy="1543499"/>
          </a:xfrm>
          <a:custGeom>
            <a:avLst/>
            <a:gdLst>
              <a:gd name="connsiteX0" fmla="*/ 3602450 w 3602449"/>
              <a:gd name="connsiteY0" fmla="*/ 2914611 h 4084235"/>
              <a:gd name="connsiteX1" fmla="*/ 3602450 w 3602449"/>
              <a:gd name="connsiteY1" fmla="*/ 1169588 h 4084235"/>
              <a:gd name="connsiteX2" fmla="*/ 3454488 w 3602449"/>
              <a:gd name="connsiteY2" fmla="*/ 912297 h 4084235"/>
              <a:gd name="connsiteX3" fmla="*/ 1949187 w 3602449"/>
              <a:gd name="connsiteY3" fmla="*/ 39804 h 4084235"/>
              <a:gd name="connsiteX4" fmla="*/ 1653263 w 3602449"/>
              <a:gd name="connsiteY4" fmla="*/ 39804 h 4084235"/>
              <a:gd name="connsiteX5" fmla="*/ 147962 w 3602449"/>
              <a:gd name="connsiteY5" fmla="*/ 912316 h 4084235"/>
              <a:gd name="connsiteX6" fmla="*/ 0 w 3602449"/>
              <a:gd name="connsiteY6" fmla="*/ 1169606 h 4084235"/>
              <a:gd name="connsiteX7" fmla="*/ 0 w 3602449"/>
              <a:gd name="connsiteY7" fmla="*/ 2914630 h 4084235"/>
              <a:gd name="connsiteX8" fmla="*/ 147962 w 3602449"/>
              <a:gd name="connsiteY8" fmla="*/ 3171920 h 4084235"/>
              <a:gd name="connsiteX9" fmla="*/ 1653263 w 3602449"/>
              <a:gd name="connsiteY9" fmla="*/ 4044432 h 4084235"/>
              <a:gd name="connsiteX10" fmla="*/ 1949187 w 3602449"/>
              <a:gd name="connsiteY10" fmla="*/ 4044432 h 4084235"/>
              <a:gd name="connsiteX11" fmla="*/ 3454488 w 3602449"/>
              <a:gd name="connsiteY11" fmla="*/ 3171920 h 4084235"/>
              <a:gd name="connsiteX12" fmla="*/ 3602450 w 3602449"/>
              <a:gd name="connsiteY12" fmla="*/ 2914630 h 408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2449" h="4084235">
                <a:moveTo>
                  <a:pt x="3602450" y="2914611"/>
                </a:moveTo>
                <a:lnTo>
                  <a:pt x="3602450" y="1169588"/>
                </a:lnTo>
                <a:cubicBezTo>
                  <a:pt x="3602450" y="1063444"/>
                  <a:pt x="3546043" y="965369"/>
                  <a:pt x="3454488" y="912297"/>
                </a:cubicBezTo>
                <a:lnTo>
                  <a:pt x="1949187" y="39804"/>
                </a:lnTo>
                <a:cubicBezTo>
                  <a:pt x="1857632" y="-13268"/>
                  <a:pt x="1744818" y="-13268"/>
                  <a:pt x="1653263" y="39804"/>
                </a:cubicBezTo>
                <a:lnTo>
                  <a:pt x="147962" y="912316"/>
                </a:lnTo>
                <a:cubicBezTo>
                  <a:pt x="56407" y="965387"/>
                  <a:pt x="0" y="1063463"/>
                  <a:pt x="0" y="1169606"/>
                </a:cubicBezTo>
                <a:lnTo>
                  <a:pt x="0" y="2914630"/>
                </a:lnTo>
                <a:cubicBezTo>
                  <a:pt x="0" y="3020773"/>
                  <a:pt x="56407" y="3118848"/>
                  <a:pt x="147962" y="3171920"/>
                </a:cubicBezTo>
                <a:lnTo>
                  <a:pt x="1653263" y="4044432"/>
                </a:lnTo>
                <a:cubicBezTo>
                  <a:pt x="1744818" y="4097504"/>
                  <a:pt x="1857632" y="4097504"/>
                  <a:pt x="1949187" y="4044432"/>
                </a:cubicBezTo>
                <a:lnTo>
                  <a:pt x="3454488" y="3171920"/>
                </a:lnTo>
                <a:cubicBezTo>
                  <a:pt x="3546043" y="3118848"/>
                  <a:pt x="3602450" y="3020773"/>
                  <a:pt x="3602450" y="2914630"/>
                </a:cubicBezTo>
                <a:close/>
              </a:path>
            </a:pathLst>
          </a:custGeom>
          <a:solidFill>
            <a:schemeClr val="tx2"/>
          </a:solidFill>
          <a:ln w="186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Graphic 17" descr="Photo: Adverse Events">
            <a:extLst>
              <a:ext uri="{FF2B5EF4-FFF2-40B4-BE49-F238E27FC236}">
                <a16:creationId xmlns:a16="http://schemas.microsoft.com/office/drawing/2014/main" id="{A63EDDC1-91E1-5F7F-29FD-CB5321AE0900}"/>
              </a:ext>
            </a:extLst>
          </p:cNvPr>
          <p:cNvSpPr/>
          <p:nvPr/>
        </p:nvSpPr>
        <p:spPr>
          <a:xfrm>
            <a:off x="3881548" y="3804838"/>
            <a:ext cx="1361426" cy="1543499"/>
          </a:xfrm>
          <a:custGeom>
            <a:avLst/>
            <a:gdLst>
              <a:gd name="connsiteX0" fmla="*/ 3602450 w 3602449"/>
              <a:gd name="connsiteY0" fmla="*/ 2914611 h 4084235"/>
              <a:gd name="connsiteX1" fmla="*/ 3602450 w 3602449"/>
              <a:gd name="connsiteY1" fmla="*/ 1169588 h 4084235"/>
              <a:gd name="connsiteX2" fmla="*/ 3454488 w 3602449"/>
              <a:gd name="connsiteY2" fmla="*/ 912297 h 4084235"/>
              <a:gd name="connsiteX3" fmla="*/ 1949187 w 3602449"/>
              <a:gd name="connsiteY3" fmla="*/ 39804 h 4084235"/>
              <a:gd name="connsiteX4" fmla="*/ 1653263 w 3602449"/>
              <a:gd name="connsiteY4" fmla="*/ 39804 h 4084235"/>
              <a:gd name="connsiteX5" fmla="*/ 147962 w 3602449"/>
              <a:gd name="connsiteY5" fmla="*/ 912316 h 4084235"/>
              <a:gd name="connsiteX6" fmla="*/ 0 w 3602449"/>
              <a:gd name="connsiteY6" fmla="*/ 1169606 h 4084235"/>
              <a:gd name="connsiteX7" fmla="*/ 0 w 3602449"/>
              <a:gd name="connsiteY7" fmla="*/ 2914630 h 4084235"/>
              <a:gd name="connsiteX8" fmla="*/ 147962 w 3602449"/>
              <a:gd name="connsiteY8" fmla="*/ 3171920 h 4084235"/>
              <a:gd name="connsiteX9" fmla="*/ 1653263 w 3602449"/>
              <a:gd name="connsiteY9" fmla="*/ 4044432 h 4084235"/>
              <a:gd name="connsiteX10" fmla="*/ 1949187 w 3602449"/>
              <a:gd name="connsiteY10" fmla="*/ 4044432 h 4084235"/>
              <a:gd name="connsiteX11" fmla="*/ 3454488 w 3602449"/>
              <a:gd name="connsiteY11" fmla="*/ 3171920 h 4084235"/>
              <a:gd name="connsiteX12" fmla="*/ 3602450 w 3602449"/>
              <a:gd name="connsiteY12" fmla="*/ 2914630 h 408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2449" h="4084235">
                <a:moveTo>
                  <a:pt x="3602450" y="2914611"/>
                </a:moveTo>
                <a:lnTo>
                  <a:pt x="3602450" y="1169588"/>
                </a:lnTo>
                <a:cubicBezTo>
                  <a:pt x="3602450" y="1063444"/>
                  <a:pt x="3546043" y="965369"/>
                  <a:pt x="3454488" y="912297"/>
                </a:cubicBezTo>
                <a:lnTo>
                  <a:pt x="1949187" y="39804"/>
                </a:lnTo>
                <a:cubicBezTo>
                  <a:pt x="1857632" y="-13268"/>
                  <a:pt x="1744818" y="-13268"/>
                  <a:pt x="1653263" y="39804"/>
                </a:cubicBezTo>
                <a:lnTo>
                  <a:pt x="147962" y="912316"/>
                </a:lnTo>
                <a:cubicBezTo>
                  <a:pt x="56407" y="965387"/>
                  <a:pt x="0" y="1063463"/>
                  <a:pt x="0" y="1169606"/>
                </a:cubicBezTo>
                <a:lnTo>
                  <a:pt x="0" y="2914630"/>
                </a:lnTo>
                <a:cubicBezTo>
                  <a:pt x="0" y="3020773"/>
                  <a:pt x="56407" y="3118848"/>
                  <a:pt x="147962" y="3171920"/>
                </a:cubicBezTo>
                <a:lnTo>
                  <a:pt x="1653263" y="4044432"/>
                </a:lnTo>
                <a:cubicBezTo>
                  <a:pt x="1744818" y="4097504"/>
                  <a:pt x="1857632" y="4097504"/>
                  <a:pt x="1949187" y="4044432"/>
                </a:cubicBezTo>
                <a:lnTo>
                  <a:pt x="3454488" y="3171920"/>
                </a:lnTo>
                <a:cubicBezTo>
                  <a:pt x="3546043" y="3118848"/>
                  <a:pt x="3602450" y="3020773"/>
                  <a:pt x="3602450" y="2914630"/>
                </a:cubicBezTo>
                <a:close/>
              </a:path>
            </a:pathLst>
          </a:custGeom>
          <a:solidFill>
            <a:schemeClr val="tx2"/>
          </a:solidFill>
          <a:ln w="186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Graphic 17" descr="Photo: Data Report Error">
            <a:extLst>
              <a:ext uri="{FF2B5EF4-FFF2-40B4-BE49-F238E27FC236}">
                <a16:creationId xmlns:a16="http://schemas.microsoft.com/office/drawing/2014/main" id="{685ABE21-35D7-D79F-635A-1DD696B6559A}"/>
              </a:ext>
            </a:extLst>
          </p:cNvPr>
          <p:cNvSpPr/>
          <p:nvPr/>
        </p:nvSpPr>
        <p:spPr>
          <a:xfrm>
            <a:off x="2304921" y="3797464"/>
            <a:ext cx="1361426" cy="1543499"/>
          </a:xfrm>
          <a:custGeom>
            <a:avLst/>
            <a:gdLst>
              <a:gd name="connsiteX0" fmla="*/ 3602450 w 3602449"/>
              <a:gd name="connsiteY0" fmla="*/ 2914611 h 4084235"/>
              <a:gd name="connsiteX1" fmla="*/ 3602450 w 3602449"/>
              <a:gd name="connsiteY1" fmla="*/ 1169588 h 4084235"/>
              <a:gd name="connsiteX2" fmla="*/ 3454488 w 3602449"/>
              <a:gd name="connsiteY2" fmla="*/ 912297 h 4084235"/>
              <a:gd name="connsiteX3" fmla="*/ 1949187 w 3602449"/>
              <a:gd name="connsiteY3" fmla="*/ 39804 h 4084235"/>
              <a:gd name="connsiteX4" fmla="*/ 1653263 w 3602449"/>
              <a:gd name="connsiteY4" fmla="*/ 39804 h 4084235"/>
              <a:gd name="connsiteX5" fmla="*/ 147962 w 3602449"/>
              <a:gd name="connsiteY5" fmla="*/ 912316 h 4084235"/>
              <a:gd name="connsiteX6" fmla="*/ 0 w 3602449"/>
              <a:gd name="connsiteY6" fmla="*/ 1169606 h 4084235"/>
              <a:gd name="connsiteX7" fmla="*/ 0 w 3602449"/>
              <a:gd name="connsiteY7" fmla="*/ 2914630 h 4084235"/>
              <a:gd name="connsiteX8" fmla="*/ 147962 w 3602449"/>
              <a:gd name="connsiteY8" fmla="*/ 3171920 h 4084235"/>
              <a:gd name="connsiteX9" fmla="*/ 1653263 w 3602449"/>
              <a:gd name="connsiteY9" fmla="*/ 4044432 h 4084235"/>
              <a:gd name="connsiteX10" fmla="*/ 1949187 w 3602449"/>
              <a:gd name="connsiteY10" fmla="*/ 4044432 h 4084235"/>
              <a:gd name="connsiteX11" fmla="*/ 3454488 w 3602449"/>
              <a:gd name="connsiteY11" fmla="*/ 3171920 h 4084235"/>
              <a:gd name="connsiteX12" fmla="*/ 3602450 w 3602449"/>
              <a:gd name="connsiteY12" fmla="*/ 2914630 h 408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2449" h="4084235">
                <a:moveTo>
                  <a:pt x="3602450" y="2914611"/>
                </a:moveTo>
                <a:lnTo>
                  <a:pt x="3602450" y="1169588"/>
                </a:lnTo>
                <a:cubicBezTo>
                  <a:pt x="3602450" y="1063444"/>
                  <a:pt x="3546043" y="965369"/>
                  <a:pt x="3454488" y="912297"/>
                </a:cubicBezTo>
                <a:lnTo>
                  <a:pt x="1949187" y="39804"/>
                </a:lnTo>
                <a:cubicBezTo>
                  <a:pt x="1857632" y="-13268"/>
                  <a:pt x="1744818" y="-13268"/>
                  <a:pt x="1653263" y="39804"/>
                </a:cubicBezTo>
                <a:lnTo>
                  <a:pt x="147962" y="912316"/>
                </a:lnTo>
                <a:cubicBezTo>
                  <a:pt x="56407" y="965387"/>
                  <a:pt x="0" y="1063463"/>
                  <a:pt x="0" y="1169606"/>
                </a:cubicBezTo>
                <a:lnTo>
                  <a:pt x="0" y="2914630"/>
                </a:lnTo>
                <a:cubicBezTo>
                  <a:pt x="0" y="3020773"/>
                  <a:pt x="56407" y="3118848"/>
                  <a:pt x="147962" y="3171920"/>
                </a:cubicBezTo>
                <a:lnTo>
                  <a:pt x="1653263" y="4044432"/>
                </a:lnTo>
                <a:cubicBezTo>
                  <a:pt x="1744818" y="4097504"/>
                  <a:pt x="1857632" y="4097504"/>
                  <a:pt x="1949187" y="4044432"/>
                </a:cubicBezTo>
                <a:lnTo>
                  <a:pt x="3454488" y="3171920"/>
                </a:lnTo>
                <a:cubicBezTo>
                  <a:pt x="3546043" y="3118848"/>
                  <a:pt x="3602450" y="3020773"/>
                  <a:pt x="3602450" y="2914630"/>
                </a:cubicBezTo>
                <a:close/>
              </a:path>
            </a:pathLst>
          </a:custGeom>
          <a:solidFill>
            <a:schemeClr val="tx2"/>
          </a:solidFill>
          <a:ln w="186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Graphic 17" descr="Photo: Unclear Policy">
            <a:extLst>
              <a:ext uri="{FF2B5EF4-FFF2-40B4-BE49-F238E27FC236}">
                <a16:creationId xmlns:a16="http://schemas.microsoft.com/office/drawing/2014/main" id="{9EFBCEB4-175A-97FF-172F-D171A2F8737B}"/>
              </a:ext>
            </a:extLst>
          </p:cNvPr>
          <p:cNvSpPr/>
          <p:nvPr/>
        </p:nvSpPr>
        <p:spPr>
          <a:xfrm>
            <a:off x="724303" y="3804838"/>
            <a:ext cx="1361426" cy="1543499"/>
          </a:xfrm>
          <a:custGeom>
            <a:avLst/>
            <a:gdLst>
              <a:gd name="connsiteX0" fmla="*/ 3602450 w 3602449"/>
              <a:gd name="connsiteY0" fmla="*/ 2914611 h 4084235"/>
              <a:gd name="connsiteX1" fmla="*/ 3602450 w 3602449"/>
              <a:gd name="connsiteY1" fmla="*/ 1169588 h 4084235"/>
              <a:gd name="connsiteX2" fmla="*/ 3454488 w 3602449"/>
              <a:gd name="connsiteY2" fmla="*/ 912297 h 4084235"/>
              <a:gd name="connsiteX3" fmla="*/ 1949187 w 3602449"/>
              <a:gd name="connsiteY3" fmla="*/ 39804 h 4084235"/>
              <a:gd name="connsiteX4" fmla="*/ 1653263 w 3602449"/>
              <a:gd name="connsiteY4" fmla="*/ 39804 h 4084235"/>
              <a:gd name="connsiteX5" fmla="*/ 147962 w 3602449"/>
              <a:gd name="connsiteY5" fmla="*/ 912316 h 4084235"/>
              <a:gd name="connsiteX6" fmla="*/ 0 w 3602449"/>
              <a:gd name="connsiteY6" fmla="*/ 1169606 h 4084235"/>
              <a:gd name="connsiteX7" fmla="*/ 0 w 3602449"/>
              <a:gd name="connsiteY7" fmla="*/ 2914630 h 4084235"/>
              <a:gd name="connsiteX8" fmla="*/ 147962 w 3602449"/>
              <a:gd name="connsiteY8" fmla="*/ 3171920 h 4084235"/>
              <a:gd name="connsiteX9" fmla="*/ 1653263 w 3602449"/>
              <a:gd name="connsiteY9" fmla="*/ 4044432 h 4084235"/>
              <a:gd name="connsiteX10" fmla="*/ 1949187 w 3602449"/>
              <a:gd name="connsiteY10" fmla="*/ 4044432 h 4084235"/>
              <a:gd name="connsiteX11" fmla="*/ 3454488 w 3602449"/>
              <a:gd name="connsiteY11" fmla="*/ 3171920 h 4084235"/>
              <a:gd name="connsiteX12" fmla="*/ 3602450 w 3602449"/>
              <a:gd name="connsiteY12" fmla="*/ 2914630 h 408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2449" h="4084235">
                <a:moveTo>
                  <a:pt x="3602450" y="2914611"/>
                </a:moveTo>
                <a:lnTo>
                  <a:pt x="3602450" y="1169588"/>
                </a:lnTo>
                <a:cubicBezTo>
                  <a:pt x="3602450" y="1063444"/>
                  <a:pt x="3546043" y="965369"/>
                  <a:pt x="3454488" y="912297"/>
                </a:cubicBezTo>
                <a:lnTo>
                  <a:pt x="1949187" y="39804"/>
                </a:lnTo>
                <a:cubicBezTo>
                  <a:pt x="1857632" y="-13268"/>
                  <a:pt x="1744818" y="-13268"/>
                  <a:pt x="1653263" y="39804"/>
                </a:cubicBezTo>
                <a:lnTo>
                  <a:pt x="147962" y="912316"/>
                </a:lnTo>
                <a:cubicBezTo>
                  <a:pt x="56407" y="965387"/>
                  <a:pt x="0" y="1063463"/>
                  <a:pt x="0" y="1169606"/>
                </a:cubicBezTo>
                <a:lnTo>
                  <a:pt x="0" y="2914630"/>
                </a:lnTo>
                <a:cubicBezTo>
                  <a:pt x="0" y="3020773"/>
                  <a:pt x="56407" y="3118848"/>
                  <a:pt x="147962" y="3171920"/>
                </a:cubicBezTo>
                <a:lnTo>
                  <a:pt x="1653263" y="4044432"/>
                </a:lnTo>
                <a:cubicBezTo>
                  <a:pt x="1744818" y="4097504"/>
                  <a:pt x="1857632" y="4097504"/>
                  <a:pt x="1949187" y="4044432"/>
                </a:cubicBezTo>
                <a:lnTo>
                  <a:pt x="3454488" y="3171920"/>
                </a:lnTo>
                <a:cubicBezTo>
                  <a:pt x="3546043" y="3118848"/>
                  <a:pt x="3602450" y="3020773"/>
                  <a:pt x="3602450" y="2914630"/>
                </a:cubicBezTo>
                <a:close/>
              </a:path>
            </a:pathLst>
          </a:custGeom>
          <a:solidFill>
            <a:schemeClr val="tx2"/>
          </a:solidFill>
          <a:ln w="186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7FBF2-90D2-4547-8EE6-7BB66A42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latin typeface="+mj-lt"/>
                <a:cs typeface="Arial"/>
              </a:rPr>
              <a:t>What is a High Reliability Organization?</a:t>
            </a:r>
            <a:endParaRPr lang="en-US" sz="26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4C23F9-0D8D-F5E6-2AF3-A91E55547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0109" y="733281"/>
            <a:ext cx="11481130" cy="1142570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62">
            <a:extLst>
              <a:ext uri="{FF2B5EF4-FFF2-40B4-BE49-F238E27FC236}">
                <a16:creationId xmlns:a16="http://schemas.microsoft.com/office/drawing/2014/main" id="{10C793BB-32A5-5B8D-5F0A-C2295302B8B4}"/>
              </a:ext>
            </a:extLst>
          </p:cNvPr>
          <p:cNvSpPr txBox="1">
            <a:spLocks/>
          </p:cNvSpPr>
          <p:nvPr/>
        </p:nvSpPr>
        <p:spPr>
          <a:xfrm>
            <a:off x="528812" y="770974"/>
            <a:ext cx="11150479" cy="1051994"/>
          </a:xfrm>
          <a:prstGeom prst="rect">
            <a:avLst/>
          </a:prstGeom>
        </p:spPr>
        <p:txBody>
          <a:bodyPr vert="horz" lIns="80682" tIns="40341" rIns="80682" bIns="40341" rtlCol="0" anchor="ctr">
            <a:normAutofit/>
          </a:bodyPr>
          <a:lstStyle>
            <a:lvl1pPr algn="l" defTabSz="37719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Myriad Pro" panose="020B05030304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3328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0" i="0" u="none" strike="noStrike" kern="1200" cap="none" spc="0" normalizeH="0" baseline="0" noProof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HROs experience fewer than anticipated accidents or events of harm, despite operating in complex, high-risk environments </a:t>
            </a:r>
          </a:p>
        </p:txBody>
      </p:sp>
      <p:sp>
        <p:nvSpPr>
          <p:cNvPr id="7" name="Title 62">
            <a:extLst>
              <a:ext uri="{FF2B5EF4-FFF2-40B4-BE49-F238E27FC236}">
                <a16:creationId xmlns:a16="http://schemas.microsoft.com/office/drawing/2014/main" id="{197287FB-A610-D74E-9193-6ADF9409DDB4}"/>
              </a:ext>
            </a:extLst>
          </p:cNvPr>
          <p:cNvSpPr txBox="1">
            <a:spLocks/>
          </p:cNvSpPr>
          <p:nvPr/>
        </p:nvSpPr>
        <p:spPr>
          <a:xfrm>
            <a:off x="402399" y="1965886"/>
            <a:ext cx="5592428" cy="689039"/>
          </a:xfrm>
          <a:prstGeom prst="rect">
            <a:avLst/>
          </a:prstGeom>
        </p:spPr>
        <p:txBody>
          <a:bodyPr vert="horz" lIns="80682" tIns="40341" rIns="80682" bIns="40341" rtlCol="0" anchor="ctr">
            <a:noAutofit/>
          </a:bodyPr>
          <a:lstStyle>
            <a:lvl1pPr algn="l" defTabSz="37719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Myriad Pro" panose="020B05030304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3328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1" b="0" i="0" u="none" strike="noStrike" kern="1200" cap="none" spc="0" normalizeH="0" baseline="0" noProof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Fewer than anticipated accidents or events of harm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C2AC3-6F91-37C4-D466-ADBFA69513BD}"/>
              </a:ext>
            </a:extLst>
          </p:cNvPr>
          <p:cNvSpPr txBox="1"/>
          <p:nvPr/>
        </p:nvSpPr>
        <p:spPr>
          <a:xfrm>
            <a:off x="395735" y="2639327"/>
            <a:ext cx="5353791" cy="1178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0686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An “accident or event of harm” could be more broadly defined as </a:t>
            </a:r>
            <a:r>
              <a:rPr kumimoji="0" lang="en-US" sz="176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any event that causes disruption to safe and reliable operations across the system </a:t>
            </a:r>
          </a:p>
        </p:txBody>
      </p:sp>
      <p:sp>
        <p:nvSpPr>
          <p:cNvPr id="9" name="Graphic 17">
            <a:extLst>
              <a:ext uri="{FF2B5EF4-FFF2-40B4-BE49-F238E27FC236}">
                <a16:creationId xmlns:a16="http://schemas.microsoft.com/office/drawing/2014/main" id="{392D3AF8-50EF-C9BA-7F40-E8193DC41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2246" y="3755876"/>
            <a:ext cx="1361426" cy="1543499"/>
          </a:xfrm>
          <a:custGeom>
            <a:avLst/>
            <a:gdLst>
              <a:gd name="connsiteX0" fmla="*/ 3602450 w 3602449"/>
              <a:gd name="connsiteY0" fmla="*/ 2914611 h 4084235"/>
              <a:gd name="connsiteX1" fmla="*/ 3602450 w 3602449"/>
              <a:gd name="connsiteY1" fmla="*/ 1169588 h 4084235"/>
              <a:gd name="connsiteX2" fmla="*/ 3454488 w 3602449"/>
              <a:gd name="connsiteY2" fmla="*/ 912297 h 4084235"/>
              <a:gd name="connsiteX3" fmla="*/ 1949187 w 3602449"/>
              <a:gd name="connsiteY3" fmla="*/ 39804 h 4084235"/>
              <a:gd name="connsiteX4" fmla="*/ 1653263 w 3602449"/>
              <a:gd name="connsiteY4" fmla="*/ 39804 h 4084235"/>
              <a:gd name="connsiteX5" fmla="*/ 147962 w 3602449"/>
              <a:gd name="connsiteY5" fmla="*/ 912316 h 4084235"/>
              <a:gd name="connsiteX6" fmla="*/ 0 w 3602449"/>
              <a:gd name="connsiteY6" fmla="*/ 1169606 h 4084235"/>
              <a:gd name="connsiteX7" fmla="*/ 0 w 3602449"/>
              <a:gd name="connsiteY7" fmla="*/ 2914630 h 4084235"/>
              <a:gd name="connsiteX8" fmla="*/ 147962 w 3602449"/>
              <a:gd name="connsiteY8" fmla="*/ 3171920 h 4084235"/>
              <a:gd name="connsiteX9" fmla="*/ 1653263 w 3602449"/>
              <a:gd name="connsiteY9" fmla="*/ 4044432 h 4084235"/>
              <a:gd name="connsiteX10" fmla="*/ 1949187 w 3602449"/>
              <a:gd name="connsiteY10" fmla="*/ 4044432 h 4084235"/>
              <a:gd name="connsiteX11" fmla="*/ 3454488 w 3602449"/>
              <a:gd name="connsiteY11" fmla="*/ 3171920 h 4084235"/>
              <a:gd name="connsiteX12" fmla="*/ 3602450 w 3602449"/>
              <a:gd name="connsiteY12" fmla="*/ 2914630 h 408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2449" h="4084235">
                <a:moveTo>
                  <a:pt x="3602450" y="2914611"/>
                </a:moveTo>
                <a:lnTo>
                  <a:pt x="3602450" y="1169588"/>
                </a:lnTo>
                <a:cubicBezTo>
                  <a:pt x="3602450" y="1063444"/>
                  <a:pt x="3546043" y="965369"/>
                  <a:pt x="3454488" y="912297"/>
                </a:cubicBezTo>
                <a:lnTo>
                  <a:pt x="1949187" y="39804"/>
                </a:lnTo>
                <a:cubicBezTo>
                  <a:pt x="1857632" y="-13268"/>
                  <a:pt x="1744818" y="-13268"/>
                  <a:pt x="1653263" y="39804"/>
                </a:cubicBezTo>
                <a:lnTo>
                  <a:pt x="147962" y="912316"/>
                </a:lnTo>
                <a:cubicBezTo>
                  <a:pt x="56407" y="965387"/>
                  <a:pt x="0" y="1063463"/>
                  <a:pt x="0" y="1169606"/>
                </a:cubicBezTo>
                <a:lnTo>
                  <a:pt x="0" y="2914630"/>
                </a:lnTo>
                <a:cubicBezTo>
                  <a:pt x="0" y="3020773"/>
                  <a:pt x="56407" y="3118848"/>
                  <a:pt x="147962" y="3171920"/>
                </a:cubicBezTo>
                <a:lnTo>
                  <a:pt x="1653263" y="4044432"/>
                </a:lnTo>
                <a:cubicBezTo>
                  <a:pt x="1744818" y="4097504"/>
                  <a:pt x="1857632" y="4097504"/>
                  <a:pt x="1949187" y="4044432"/>
                </a:cubicBezTo>
                <a:lnTo>
                  <a:pt x="3454488" y="3171920"/>
                </a:lnTo>
                <a:cubicBezTo>
                  <a:pt x="3546043" y="3118848"/>
                  <a:pt x="3602450" y="3020773"/>
                  <a:pt x="3602450" y="291463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86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Graphic 17">
            <a:extLst>
              <a:ext uri="{FF2B5EF4-FFF2-40B4-BE49-F238E27FC236}">
                <a16:creationId xmlns:a16="http://schemas.microsoft.com/office/drawing/2014/main" id="{978A0EBA-B2DA-F014-62F2-1A58828C6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05064" y="3755876"/>
            <a:ext cx="1361426" cy="1543499"/>
          </a:xfrm>
          <a:custGeom>
            <a:avLst/>
            <a:gdLst>
              <a:gd name="connsiteX0" fmla="*/ 3602450 w 3602449"/>
              <a:gd name="connsiteY0" fmla="*/ 2914611 h 4084235"/>
              <a:gd name="connsiteX1" fmla="*/ 3602450 w 3602449"/>
              <a:gd name="connsiteY1" fmla="*/ 1169588 h 4084235"/>
              <a:gd name="connsiteX2" fmla="*/ 3454488 w 3602449"/>
              <a:gd name="connsiteY2" fmla="*/ 912297 h 4084235"/>
              <a:gd name="connsiteX3" fmla="*/ 1949187 w 3602449"/>
              <a:gd name="connsiteY3" fmla="*/ 39804 h 4084235"/>
              <a:gd name="connsiteX4" fmla="*/ 1653263 w 3602449"/>
              <a:gd name="connsiteY4" fmla="*/ 39804 h 4084235"/>
              <a:gd name="connsiteX5" fmla="*/ 147962 w 3602449"/>
              <a:gd name="connsiteY5" fmla="*/ 912316 h 4084235"/>
              <a:gd name="connsiteX6" fmla="*/ 0 w 3602449"/>
              <a:gd name="connsiteY6" fmla="*/ 1169606 h 4084235"/>
              <a:gd name="connsiteX7" fmla="*/ 0 w 3602449"/>
              <a:gd name="connsiteY7" fmla="*/ 2914630 h 4084235"/>
              <a:gd name="connsiteX8" fmla="*/ 147962 w 3602449"/>
              <a:gd name="connsiteY8" fmla="*/ 3171920 h 4084235"/>
              <a:gd name="connsiteX9" fmla="*/ 1653263 w 3602449"/>
              <a:gd name="connsiteY9" fmla="*/ 4044432 h 4084235"/>
              <a:gd name="connsiteX10" fmla="*/ 1949187 w 3602449"/>
              <a:gd name="connsiteY10" fmla="*/ 4044432 h 4084235"/>
              <a:gd name="connsiteX11" fmla="*/ 3454488 w 3602449"/>
              <a:gd name="connsiteY11" fmla="*/ 3171920 h 4084235"/>
              <a:gd name="connsiteX12" fmla="*/ 3602450 w 3602449"/>
              <a:gd name="connsiteY12" fmla="*/ 2914630 h 408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2449" h="4084235">
                <a:moveTo>
                  <a:pt x="3602450" y="2914611"/>
                </a:moveTo>
                <a:lnTo>
                  <a:pt x="3602450" y="1169588"/>
                </a:lnTo>
                <a:cubicBezTo>
                  <a:pt x="3602450" y="1063444"/>
                  <a:pt x="3546043" y="965369"/>
                  <a:pt x="3454488" y="912297"/>
                </a:cubicBezTo>
                <a:lnTo>
                  <a:pt x="1949187" y="39804"/>
                </a:lnTo>
                <a:cubicBezTo>
                  <a:pt x="1857632" y="-13268"/>
                  <a:pt x="1744818" y="-13268"/>
                  <a:pt x="1653263" y="39804"/>
                </a:cubicBezTo>
                <a:lnTo>
                  <a:pt x="147962" y="912316"/>
                </a:lnTo>
                <a:cubicBezTo>
                  <a:pt x="56407" y="965387"/>
                  <a:pt x="0" y="1063463"/>
                  <a:pt x="0" y="1169606"/>
                </a:cubicBezTo>
                <a:lnTo>
                  <a:pt x="0" y="2914630"/>
                </a:lnTo>
                <a:cubicBezTo>
                  <a:pt x="0" y="3020773"/>
                  <a:pt x="56407" y="3118848"/>
                  <a:pt x="147962" y="3171920"/>
                </a:cubicBezTo>
                <a:lnTo>
                  <a:pt x="1653263" y="4044432"/>
                </a:lnTo>
                <a:cubicBezTo>
                  <a:pt x="1744818" y="4097504"/>
                  <a:pt x="1857632" y="4097504"/>
                  <a:pt x="1949187" y="4044432"/>
                </a:cubicBezTo>
                <a:lnTo>
                  <a:pt x="3454488" y="3171920"/>
                </a:lnTo>
                <a:cubicBezTo>
                  <a:pt x="3546043" y="3118848"/>
                  <a:pt x="3602450" y="3020773"/>
                  <a:pt x="3602450" y="2914630"/>
                </a:cubicBez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"/>
            </a:stretch>
          </a:blipFill>
          <a:ln w="186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Graphic 17">
            <a:extLst>
              <a:ext uri="{FF2B5EF4-FFF2-40B4-BE49-F238E27FC236}">
                <a16:creationId xmlns:a16="http://schemas.microsoft.com/office/drawing/2014/main" id="{ED5C5FF2-2712-C09A-6845-EBD7328C8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9888" y="3755876"/>
            <a:ext cx="1361426" cy="1543499"/>
          </a:xfrm>
          <a:custGeom>
            <a:avLst/>
            <a:gdLst>
              <a:gd name="connsiteX0" fmla="*/ 3602450 w 3602449"/>
              <a:gd name="connsiteY0" fmla="*/ 2914611 h 4084235"/>
              <a:gd name="connsiteX1" fmla="*/ 3602450 w 3602449"/>
              <a:gd name="connsiteY1" fmla="*/ 1169588 h 4084235"/>
              <a:gd name="connsiteX2" fmla="*/ 3454488 w 3602449"/>
              <a:gd name="connsiteY2" fmla="*/ 912297 h 4084235"/>
              <a:gd name="connsiteX3" fmla="*/ 1949187 w 3602449"/>
              <a:gd name="connsiteY3" fmla="*/ 39804 h 4084235"/>
              <a:gd name="connsiteX4" fmla="*/ 1653263 w 3602449"/>
              <a:gd name="connsiteY4" fmla="*/ 39804 h 4084235"/>
              <a:gd name="connsiteX5" fmla="*/ 147962 w 3602449"/>
              <a:gd name="connsiteY5" fmla="*/ 912316 h 4084235"/>
              <a:gd name="connsiteX6" fmla="*/ 0 w 3602449"/>
              <a:gd name="connsiteY6" fmla="*/ 1169606 h 4084235"/>
              <a:gd name="connsiteX7" fmla="*/ 0 w 3602449"/>
              <a:gd name="connsiteY7" fmla="*/ 2914630 h 4084235"/>
              <a:gd name="connsiteX8" fmla="*/ 147962 w 3602449"/>
              <a:gd name="connsiteY8" fmla="*/ 3171920 h 4084235"/>
              <a:gd name="connsiteX9" fmla="*/ 1653263 w 3602449"/>
              <a:gd name="connsiteY9" fmla="*/ 4044432 h 4084235"/>
              <a:gd name="connsiteX10" fmla="*/ 1949187 w 3602449"/>
              <a:gd name="connsiteY10" fmla="*/ 4044432 h 4084235"/>
              <a:gd name="connsiteX11" fmla="*/ 3454488 w 3602449"/>
              <a:gd name="connsiteY11" fmla="*/ 3171920 h 4084235"/>
              <a:gd name="connsiteX12" fmla="*/ 3602450 w 3602449"/>
              <a:gd name="connsiteY12" fmla="*/ 2914630 h 408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2449" h="4084235">
                <a:moveTo>
                  <a:pt x="3602450" y="2914611"/>
                </a:moveTo>
                <a:lnTo>
                  <a:pt x="3602450" y="1169588"/>
                </a:lnTo>
                <a:cubicBezTo>
                  <a:pt x="3602450" y="1063444"/>
                  <a:pt x="3546043" y="965369"/>
                  <a:pt x="3454488" y="912297"/>
                </a:cubicBezTo>
                <a:lnTo>
                  <a:pt x="1949187" y="39804"/>
                </a:lnTo>
                <a:cubicBezTo>
                  <a:pt x="1857632" y="-13268"/>
                  <a:pt x="1744818" y="-13268"/>
                  <a:pt x="1653263" y="39804"/>
                </a:cubicBezTo>
                <a:lnTo>
                  <a:pt x="147962" y="912316"/>
                </a:lnTo>
                <a:cubicBezTo>
                  <a:pt x="56407" y="965387"/>
                  <a:pt x="0" y="1063463"/>
                  <a:pt x="0" y="1169606"/>
                </a:cubicBezTo>
                <a:lnTo>
                  <a:pt x="0" y="2914630"/>
                </a:lnTo>
                <a:cubicBezTo>
                  <a:pt x="0" y="3020773"/>
                  <a:pt x="56407" y="3118848"/>
                  <a:pt x="147962" y="3171920"/>
                </a:cubicBezTo>
                <a:lnTo>
                  <a:pt x="1653263" y="4044432"/>
                </a:lnTo>
                <a:cubicBezTo>
                  <a:pt x="1744818" y="4097504"/>
                  <a:pt x="1857632" y="4097504"/>
                  <a:pt x="1949187" y="4044432"/>
                </a:cubicBezTo>
                <a:lnTo>
                  <a:pt x="3454488" y="3171920"/>
                </a:lnTo>
                <a:cubicBezTo>
                  <a:pt x="3546043" y="3118848"/>
                  <a:pt x="3602450" y="3020773"/>
                  <a:pt x="3602450" y="2914630"/>
                </a:cubicBez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86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B7EB3A-309B-7B67-DB24-11CCD0DE6C69}"/>
              </a:ext>
            </a:extLst>
          </p:cNvPr>
          <p:cNvSpPr txBox="1"/>
          <p:nvPr/>
        </p:nvSpPr>
        <p:spPr>
          <a:xfrm>
            <a:off x="674733" y="5416249"/>
            <a:ext cx="1361426" cy="50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686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Unclear Policy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EEC000-DAF0-0CFA-9ABC-0C39708021CB}"/>
              </a:ext>
            </a:extLst>
          </p:cNvPr>
          <p:cNvSpPr txBox="1"/>
          <p:nvPr/>
        </p:nvSpPr>
        <p:spPr>
          <a:xfrm>
            <a:off x="2199410" y="5417755"/>
            <a:ext cx="1361426" cy="50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686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Error in Data Report</a:t>
            </a:r>
            <a:endParaRPr kumimoji="0" lang="en-US" sz="1588" b="1" i="1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F1270C-E672-F15B-3193-D8734C7733D0}"/>
              </a:ext>
            </a:extLst>
          </p:cNvPr>
          <p:cNvSpPr txBox="1"/>
          <p:nvPr/>
        </p:nvSpPr>
        <p:spPr>
          <a:xfrm>
            <a:off x="3679552" y="5426300"/>
            <a:ext cx="1977903" cy="50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686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Unjust Response to Adverse Event</a:t>
            </a:r>
            <a:endParaRPr kumimoji="0" lang="en-US" sz="1588" b="1" i="1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itle 62">
            <a:extLst>
              <a:ext uri="{FF2B5EF4-FFF2-40B4-BE49-F238E27FC236}">
                <a16:creationId xmlns:a16="http://schemas.microsoft.com/office/drawing/2014/main" id="{39D99A18-860C-F027-8D25-43167297EBF2}"/>
              </a:ext>
            </a:extLst>
          </p:cNvPr>
          <p:cNvSpPr txBox="1">
            <a:spLocks/>
          </p:cNvSpPr>
          <p:nvPr/>
        </p:nvSpPr>
        <p:spPr>
          <a:xfrm>
            <a:off x="6466798" y="1959129"/>
            <a:ext cx="5322804" cy="733233"/>
          </a:xfrm>
          <a:prstGeom prst="rect">
            <a:avLst/>
          </a:prstGeom>
        </p:spPr>
        <p:txBody>
          <a:bodyPr vert="horz" lIns="322729" tIns="40341" rIns="80682" bIns="40341" rtlCol="0" anchor="ctr">
            <a:noAutofit/>
          </a:bodyPr>
          <a:lstStyle>
            <a:lvl1pPr algn="l" defTabSz="37719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Myriad Pro" panose="020B05030304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3328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1" b="0" i="0" u="none" strike="noStrike" kern="1200" cap="none" spc="0" normalizeH="0" baseline="0" noProof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Operating in complex, high-risk environments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E532DD-0F34-DD0A-2FCD-77DDF3A05B83}"/>
              </a:ext>
            </a:extLst>
          </p:cNvPr>
          <p:cNvSpPr txBox="1"/>
          <p:nvPr/>
        </p:nvSpPr>
        <p:spPr>
          <a:xfrm>
            <a:off x="6721491" y="2695768"/>
            <a:ext cx="4799464" cy="907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0686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VHA leaders and staff members help manage business processes for the </a:t>
            </a:r>
            <a:r>
              <a:rPr kumimoji="0" lang="en-US" sz="176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most complex health care system in the nation </a:t>
            </a:r>
          </a:p>
        </p:txBody>
      </p:sp>
      <p:sp>
        <p:nvSpPr>
          <p:cNvPr id="17" name="Graphic 17" descr="Photo: Veteran's Health Care">
            <a:extLst>
              <a:ext uri="{FF2B5EF4-FFF2-40B4-BE49-F238E27FC236}">
                <a16:creationId xmlns:a16="http://schemas.microsoft.com/office/drawing/2014/main" id="{EEFE8984-0537-2F69-BDB6-CDE03E8F43F5}"/>
              </a:ext>
            </a:extLst>
          </p:cNvPr>
          <p:cNvSpPr/>
          <p:nvPr/>
        </p:nvSpPr>
        <p:spPr>
          <a:xfrm>
            <a:off x="6908072" y="3642622"/>
            <a:ext cx="1361426" cy="1543499"/>
          </a:xfrm>
          <a:custGeom>
            <a:avLst/>
            <a:gdLst>
              <a:gd name="connsiteX0" fmla="*/ 3602450 w 3602449"/>
              <a:gd name="connsiteY0" fmla="*/ 2914611 h 4084235"/>
              <a:gd name="connsiteX1" fmla="*/ 3602450 w 3602449"/>
              <a:gd name="connsiteY1" fmla="*/ 1169588 h 4084235"/>
              <a:gd name="connsiteX2" fmla="*/ 3454488 w 3602449"/>
              <a:gd name="connsiteY2" fmla="*/ 912297 h 4084235"/>
              <a:gd name="connsiteX3" fmla="*/ 1949187 w 3602449"/>
              <a:gd name="connsiteY3" fmla="*/ 39804 h 4084235"/>
              <a:gd name="connsiteX4" fmla="*/ 1653263 w 3602449"/>
              <a:gd name="connsiteY4" fmla="*/ 39804 h 4084235"/>
              <a:gd name="connsiteX5" fmla="*/ 147962 w 3602449"/>
              <a:gd name="connsiteY5" fmla="*/ 912316 h 4084235"/>
              <a:gd name="connsiteX6" fmla="*/ 0 w 3602449"/>
              <a:gd name="connsiteY6" fmla="*/ 1169606 h 4084235"/>
              <a:gd name="connsiteX7" fmla="*/ 0 w 3602449"/>
              <a:gd name="connsiteY7" fmla="*/ 2914630 h 4084235"/>
              <a:gd name="connsiteX8" fmla="*/ 147962 w 3602449"/>
              <a:gd name="connsiteY8" fmla="*/ 3171920 h 4084235"/>
              <a:gd name="connsiteX9" fmla="*/ 1653263 w 3602449"/>
              <a:gd name="connsiteY9" fmla="*/ 4044432 h 4084235"/>
              <a:gd name="connsiteX10" fmla="*/ 1949187 w 3602449"/>
              <a:gd name="connsiteY10" fmla="*/ 4044432 h 4084235"/>
              <a:gd name="connsiteX11" fmla="*/ 3454488 w 3602449"/>
              <a:gd name="connsiteY11" fmla="*/ 3171920 h 4084235"/>
              <a:gd name="connsiteX12" fmla="*/ 3602450 w 3602449"/>
              <a:gd name="connsiteY12" fmla="*/ 2914630 h 408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2449" h="4084235">
                <a:moveTo>
                  <a:pt x="3602450" y="2914611"/>
                </a:moveTo>
                <a:lnTo>
                  <a:pt x="3602450" y="1169588"/>
                </a:lnTo>
                <a:cubicBezTo>
                  <a:pt x="3602450" y="1063444"/>
                  <a:pt x="3546043" y="965369"/>
                  <a:pt x="3454488" y="912297"/>
                </a:cubicBezTo>
                <a:lnTo>
                  <a:pt x="1949187" y="39804"/>
                </a:lnTo>
                <a:cubicBezTo>
                  <a:pt x="1857632" y="-13268"/>
                  <a:pt x="1744818" y="-13268"/>
                  <a:pt x="1653263" y="39804"/>
                </a:cubicBezTo>
                <a:lnTo>
                  <a:pt x="147962" y="912316"/>
                </a:lnTo>
                <a:cubicBezTo>
                  <a:pt x="56407" y="965387"/>
                  <a:pt x="0" y="1063463"/>
                  <a:pt x="0" y="1169606"/>
                </a:cubicBezTo>
                <a:lnTo>
                  <a:pt x="0" y="2914630"/>
                </a:lnTo>
                <a:cubicBezTo>
                  <a:pt x="0" y="3020773"/>
                  <a:pt x="56407" y="3118848"/>
                  <a:pt x="147962" y="3171920"/>
                </a:cubicBezTo>
                <a:lnTo>
                  <a:pt x="1653263" y="4044432"/>
                </a:lnTo>
                <a:cubicBezTo>
                  <a:pt x="1744818" y="4097504"/>
                  <a:pt x="1857632" y="4097504"/>
                  <a:pt x="1949187" y="4044432"/>
                </a:cubicBezTo>
                <a:lnTo>
                  <a:pt x="3454488" y="3171920"/>
                </a:lnTo>
                <a:cubicBezTo>
                  <a:pt x="3546043" y="3118848"/>
                  <a:pt x="3602450" y="3020773"/>
                  <a:pt x="3602450" y="2914630"/>
                </a:cubicBez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86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Graphic 17">
            <a:extLst>
              <a:ext uri="{FF2B5EF4-FFF2-40B4-BE49-F238E27FC236}">
                <a16:creationId xmlns:a16="http://schemas.microsoft.com/office/drawing/2014/main" id="{F06A17A3-3A90-5BBE-36F7-8F4194A38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02723" y="3652885"/>
            <a:ext cx="1361426" cy="1543499"/>
          </a:xfrm>
          <a:custGeom>
            <a:avLst/>
            <a:gdLst>
              <a:gd name="connsiteX0" fmla="*/ 3602450 w 3602449"/>
              <a:gd name="connsiteY0" fmla="*/ 2914611 h 4084235"/>
              <a:gd name="connsiteX1" fmla="*/ 3602450 w 3602449"/>
              <a:gd name="connsiteY1" fmla="*/ 1169588 h 4084235"/>
              <a:gd name="connsiteX2" fmla="*/ 3454488 w 3602449"/>
              <a:gd name="connsiteY2" fmla="*/ 912297 h 4084235"/>
              <a:gd name="connsiteX3" fmla="*/ 1949187 w 3602449"/>
              <a:gd name="connsiteY3" fmla="*/ 39804 h 4084235"/>
              <a:gd name="connsiteX4" fmla="*/ 1653263 w 3602449"/>
              <a:gd name="connsiteY4" fmla="*/ 39804 h 4084235"/>
              <a:gd name="connsiteX5" fmla="*/ 147962 w 3602449"/>
              <a:gd name="connsiteY5" fmla="*/ 912316 h 4084235"/>
              <a:gd name="connsiteX6" fmla="*/ 0 w 3602449"/>
              <a:gd name="connsiteY6" fmla="*/ 1169606 h 4084235"/>
              <a:gd name="connsiteX7" fmla="*/ 0 w 3602449"/>
              <a:gd name="connsiteY7" fmla="*/ 2914630 h 4084235"/>
              <a:gd name="connsiteX8" fmla="*/ 147962 w 3602449"/>
              <a:gd name="connsiteY8" fmla="*/ 3171920 h 4084235"/>
              <a:gd name="connsiteX9" fmla="*/ 1653263 w 3602449"/>
              <a:gd name="connsiteY9" fmla="*/ 4044432 h 4084235"/>
              <a:gd name="connsiteX10" fmla="*/ 1949187 w 3602449"/>
              <a:gd name="connsiteY10" fmla="*/ 4044432 h 4084235"/>
              <a:gd name="connsiteX11" fmla="*/ 3454488 w 3602449"/>
              <a:gd name="connsiteY11" fmla="*/ 3171920 h 4084235"/>
              <a:gd name="connsiteX12" fmla="*/ 3602450 w 3602449"/>
              <a:gd name="connsiteY12" fmla="*/ 2914630 h 408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2449" h="4084235">
                <a:moveTo>
                  <a:pt x="3602450" y="2914611"/>
                </a:moveTo>
                <a:lnTo>
                  <a:pt x="3602450" y="1169588"/>
                </a:lnTo>
                <a:cubicBezTo>
                  <a:pt x="3602450" y="1063444"/>
                  <a:pt x="3546043" y="965369"/>
                  <a:pt x="3454488" y="912297"/>
                </a:cubicBezTo>
                <a:lnTo>
                  <a:pt x="1949187" y="39804"/>
                </a:lnTo>
                <a:cubicBezTo>
                  <a:pt x="1857632" y="-13268"/>
                  <a:pt x="1744818" y="-13268"/>
                  <a:pt x="1653263" y="39804"/>
                </a:cubicBezTo>
                <a:lnTo>
                  <a:pt x="147962" y="912316"/>
                </a:lnTo>
                <a:cubicBezTo>
                  <a:pt x="56407" y="965387"/>
                  <a:pt x="0" y="1063463"/>
                  <a:pt x="0" y="1169606"/>
                </a:cubicBezTo>
                <a:lnTo>
                  <a:pt x="0" y="2914630"/>
                </a:lnTo>
                <a:cubicBezTo>
                  <a:pt x="0" y="3020773"/>
                  <a:pt x="56407" y="3118848"/>
                  <a:pt x="147962" y="3171920"/>
                </a:cubicBezTo>
                <a:lnTo>
                  <a:pt x="1653263" y="4044432"/>
                </a:lnTo>
                <a:cubicBezTo>
                  <a:pt x="1744818" y="4097504"/>
                  <a:pt x="1857632" y="4097504"/>
                  <a:pt x="1949187" y="4044432"/>
                </a:cubicBezTo>
                <a:lnTo>
                  <a:pt x="3454488" y="3171920"/>
                </a:lnTo>
                <a:cubicBezTo>
                  <a:pt x="3546043" y="3118848"/>
                  <a:pt x="3602450" y="3020773"/>
                  <a:pt x="3602450" y="2914630"/>
                </a:cubicBez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86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raphic 17">
            <a:extLst>
              <a:ext uri="{FF2B5EF4-FFF2-40B4-BE49-F238E27FC236}">
                <a16:creationId xmlns:a16="http://schemas.microsoft.com/office/drawing/2014/main" id="{E5BD6CD5-ECCA-48D8-021D-E4FC3B550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26095" y="3652886"/>
            <a:ext cx="1361426" cy="1543499"/>
          </a:xfrm>
          <a:custGeom>
            <a:avLst/>
            <a:gdLst>
              <a:gd name="connsiteX0" fmla="*/ 3602450 w 3602449"/>
              <a:gd name="connsiteY0" fmla="*/ 2914611 h 4084235"/>
              <a:gd name="connsiteX1" fmla="*/ 3602450 w 3602449"/>
              <a:gd name="connsiteY1" fmla="*/ 1169588 h 4084235"/>
              <a:gd name="connsiteX2" fmla="*/ 3454488 w 3602449"/>
              <a:gd name="connsiteY2" fmla="*/ 912297 h 4084235"/>
              <a:gd name="connsiteX3" fmla="*/ 1949187 w 3602449"/>
              <a:gd name="connsiteY3" fmla="*/ 39804 h 4084235"/>
              <a:gd name="connsiteX4" fmla="*/ 1653263 w 3602449"/>
              <a:gd name="connsiteY4" fmla="*/ 39804 h 4084235"/>
              <a:gd name="connsiteX5" fmla="*/ 147962 w 3602449"/>
              <a:gd name="connsiteY5" fmla="*/ 912316 h 4084235"/>
              <a:gd name="connsiteX6" fmla="*/ 0 w 3602449"/>
              <a:gd name="connsiteY6" fmla="*/ 1169606 h 4084235"/>
              <a:gd name="connsiteX7" fmla="*/ 0 w 3602449"/>
              <a:gd name="connsiteY7" fmla="*/ 2914630 h 4084235"/>
              <a:gd name="connsiteX8" fmla="*/ 147962 w 3602449"/>
              <a:gd name="connsiteY8" fmla="*/ 3171920 h 4084235"/>
              <a:gd name="connsiteX9" fmla="*/ 1653263 w 3602449"/>
              <a:gd name="connsiteY9" fmla="*/ 4044432 h 4084235"/>
              <a:gd name="connsiteX10" fmla="*/ 1949187 w 3602449"/>
              <a:gd name="connsiteY10" fmla="*/ 4044432 h 4084235"/>
              <a:gd name="connsiteX11" fmla="*/ 3454488 w 3602449"/>
              <a:gd name="connsiteY11" fmla="*/ 3171920 h 4084235"/>
              <a:gd name="connsiteX12" fmla="*/ 3602450 w 3602449"/>
              <a:gd name="connsiteY12" fmla="*/ 2914630 h 408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2449" h="4084235">
                <a:moveTo>
                  <a:pt x="3602450" y="2914611"/>
                </a:moveTo>
                <a:lnTo>
                  <a:pt x="3602450" y="1169588"/>
                </a:lnTo>
                <a:cubicBezTo>
                  <a:pt x="3602450" y="1063444"/>
                  <a:pt x="3546043" y="965369"/>
                  <a:pt x="3454488" y="912297"/>
                </a:cubicBezTo>
                <a:lnTo>
                  <a:pt x="1949187" y="39804"/>
                </a:lnTo>
                <a:cubicBezTo>
                  <a:pt x="1857632" y="-13268"/>
                  <a:pt x="1744818" y="-13268"/>
                  <a:pt x="1653263" y="39804"/>
                </a:cubicBezTo>
                <a:lnTo>
                  <a:pt x="147962" y="912316"/>
                </a:lnTo>
                <a:cubicBezTo>
                  <a:pt x="56407" y="965387"/>
                  <a:pt x="0" y="1063463"/>
                  <a:pt x="0" y="1169606"/>
                </a:cubicBezTo>
                <a:lnTo>
                  <a:pt x="0" y="2914630"/>
                </a:lnTo>
                <a:cubicBezTo>
                  <a:pt x="0" y="3020773"/>
                  <a:pt x="56407" y="3118848"/>
                  <a:pt x="147962" y="3171920"/>
                </a:cubicBezTo>
                <a:lnTo>
                  <a:pt x="1653263" y="4044432"/>
                </a:lnTo>
                <a:cubicBezTo>
                  <a:pt x="1744818" y="4097504"/>
                  <a:pt x="1857632" y="4097504"/>
                  <a:pt x="1949187" y="4044432"/>
                </a:cubicBezTo>
                <a:lnTo>
                  <a:pt x="3454488" y="3171920"/>
                </a:lnTo>
                <a:cubicBezTo>
                  <a:pt x="3546043" y="3118848"/>
                  <a:pt x="3602450" y="3020773"/>
                  <a:pt x="3602450" y="2914630"/>
                </a:cubicBez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478"/>
            </a:stretch>
          </a:blipFill>
          <a:ln w="186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47B216-F156-8CEA-DBD5-273C7714756F}"/>
              </a:ext>
            </a:extLst>
          </p:cNvPr>
          <p:cNvSpPr txBox="1"/>
          <p:nvPr/>
        </p:nvSpPr>
        <p:spPr>
          <a:xfrm>
            <a:off x="6649005" y="5317440"/>
            <a:ext cx="1579858" cy="715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686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Unique Veteran Health Care Needs</a:t>
            </a:r>
            <a:endParaRPr kumimoji="0" lang="en-US" sz="1588" b="1" i="1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C098BD-C390-B7C8-3F0A-5DAC247E3697}"/>
              </a:ext>
            </a:extLst>
          </p:cNvPr>
          <p:cNvSpPr txBox="1"/>
          <p:nvPr/>
        </p:nvSpPr>
        <p:spPr>
          <a:xfrm>
            <a:off x="8440509" y="5320178"/>
            <a:ext cx="1498435" cy="50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686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Legislative Requirements</a:t>
            </a:r>
            <a:endParaRPr kumimoji="0" lang="en-US" sz="1588" b="1" i="1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6C72EF-0D0C-DC61-D626-593814442F13}"/>
              </a:ext>
            </a:extLst>
          </p:cNvPr>
          <p:cNvSpPr txBox="1"/>
          <p:nvPr/>
        </p:nvSpPr>
        <p:spPr>
          <a:xfrm>
            <a:off x="10017139" y="5320178"/>
            <a:ext cx="1361426" cy="50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686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Community Partnership</a:t>
            </a:r>
            <a:endParaRPr kumimoji="0" lang="en-US" sz="1588" b="1" i="1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2B796A-9C32-0683-E590-71324B3AB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03839" y="2193221"/>
            <a:ext cx="0" cy="3752512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60440F-FCF2-350C-BA74-7CCE1614D903}"/>
              </a:ext>
            </a:extLst>
          </p:cNvPr>
          <p:cNvSpPr>
            <a:spLocks noGrp="1"/>
          </p:cNvSpPr>
          <p:nvPr/>
        </p:nvSpPr>
        <p:spPr>
          <a:xfrm>
            <a:off x="4045492" y="6343233"/>
            <a:ext cx="4101016" cy="4255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Pre-Decisional Deliberative Document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420709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602F29-D995-C059-A4D1-1E3B31C52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9818" y="1170966"/>
            <a:ext cx="11814990" cy="41507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7FBF2-90D2-4547-8EE6-7BB66A42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HRO Pillars, Principles and Values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6E8D37-3462-4B4E-9723-3CD83D80BB87}"/>
              </a:ext>
            </a:extLst>
          </p:cNvPr>
          <p:cNvSpPr txBox="1"/>
          <p:nvPr/>
        </p:nvSpPr>
        <p:spPr>
          <a:xfrm>
            <a:off x="1401706" y="1314321"/>
            <a:ext cx="3276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5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Pillars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6D3848C-5B32-4EA0-82F5-EEABA925E009}"/>
              </a:ext>
            </a:extLst>
          </p:cNvPr>
          <p:cNvSpPr txBox="1"/>
          <p:nvPr/>
        </p:nvSpPr>
        <p:spPr>
          <a:xfrm>
            <a:off x="5110914" y="1314321"/>
            <a:ext cx="3276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5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Principles</a:t>
            </a:r>
            <a:endParaRPr kumimoji="0" lang="en-US" sz="2000" b="1" i="0" u="none" strike="noStrike" kern="1200" cap="none" spc="50" normalizeH="0" baseline="30000" noProof="0">
              <a:ln>
                <a:noFill/>
              </a:ln>
              <a:solidFill>
                <a:srgbClr val="003F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95D8D6-25DE-4E94-81F4-04E467970961}"/>
              </a:ext>
            </a:extLst>
          </p:cNvPr>
          <p:cNvSpPr txBox="1"/>
          <p:nvPr/>
        </p:nvSpPr>
        <p:spPr>
          <a:xfrm>
            <a:off x="9203218" y="1314321"/>
            <a:ext cx="3276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50" normalizeH="0" baseline="0" noProof="0" dirty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76E1246-6DD1-49F6-9E4E-2F608C37F283}"/>
              </a:ext>
            </a:extLst>
          </p:cNvPr>
          <p:cNvSpPr txBox="1"/>
          <p:nvPr/>
        </p:nvSpPr>
        <p:spPr>
          <a:xfrm>
            <a:off x="1401706" y="2149012"/>
            <a:ext cx="225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>
                <a:ln>
                  <a:noFill/>
                </a:ln>
                <a:solidFill>
                  <a:srgbClr val="007C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Leadership Commitment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F832D26-F2F7-4DA5-966E-15FFBDE6C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2" y="4343588"/>
            <a:ext cx="625412" cy="63474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F1A81F8-DE46-4B22-B2C7-489786688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5" y="3214156"/>
            <a:ext cx="625412" cy="63474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9B88118-CF7B-403D-AB6C-F62881CD3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8" y="2206359"/>
            <a:ext cx="638092" cy="638092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C4544E78-2D62-477E-AA14-A5706B763385}"/>
              </a:ext>
            </a:extLst>
          </p:cNvPr>
          <p:cNvSpPr txBox="1"/>
          <p:nvPr/>
        </p:nvSpPr>
        <p:spPr>
          <a:xfrm>
            <a:off x="1401706" y="2371994"/>
            <a:ext cx="2966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Safety and reliability are reflected in leadership’s vision, decisions and actions.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6E31487-05E3-4E2E-B73D-AD7D8D682274}"/>
              </a:ext>
            </a:extLst>
          </p:cNvPr>
          <p:cNvSpPr txBox="1"/>
          <p:nvPr/>
        </p:nvSpPr>
        <p:spPr>
          <a:xfrm>
            <a:off x="1401706" y="3144987"/>
            <a:ext cx="1919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>
                <a:ln>
                  <a:noFill/>
                </a:ln>
                <a:solidFill>
                  <a:srgbClr val="007C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Culture of Safety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7DB8569-635D-4F50-A738-92D697CB8844}"/>
              </a:ext>
            </a:extLst>
          </p:cNvPr>
          <p:cNvSpPr txBox="1"/>
          <p:nvPr/>
        </p:nvSpPr>
        <p:spPr>
          <a:xfrm>
            <a:off x="1401706" y="3371990"/>
            <a:ext cx="285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Safety values and practices are used to prevent harm and learn from mistakes.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3B3C3F4-A40E-4D77-9FEE-A98141FDE144}"/>
              </a:ext>
            </a:extLst>
          </p:cNvPr>
          <p:cNvSpPr txBox="1"/>
          <p:nvPr/>
        </p:nvSpPr>
        <p:spPr>
          <a:xfrm>
            <a:off x="1401706" y="4197924"/>
            <a:ext cx="2039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>
                <a:ln>
                  <a:noFill/>
                </a:ln>
                <a:solidFill>
                  <a:srgbClr val="007C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Continuous Process Improvement (CPI)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C263B89-BDCE-4AB3-A81D-960FA4AFD2E8}"/>
              </a:ext>
            </a:extLst>
          </p:cNvPr>
          <p:cNvSpPr txBox="1"/>
          <p:nvPr/>
        </p:nvSpPr>
        <p:spPr>
          <a:xfrm>
            <a:off x="1401706" y="4603210"/>
            <a:ext cx="269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Teams use effective tools for continuous learning and improvement.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7080BE3-AE56-44FD-9A93-195978A700D0}"/>
              </a:ext>
            </a:extLst>
          </p:cNvPr>
          <p:cNvSpPr txBox="1"/>
          <p:nvPr/>
        </p:nvSpPr>
        <p:spPr>
          <a:xfrm>
            <a:off x="5139668" y="2182423"/>
            <a:ext cx="2906124" cy="298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Sensitivity to Operations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3F7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Preoccupation with Failure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3F7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Reluctance to Simplify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3F7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Commitment to Resilience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3F7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Deference to Expertise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5FC2B732-FA04-42CE-90F8-0DB49684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02" y="4867223"/>
            <a:ext cx="336492" cy="23679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6D2D014-A5FE-46DD-A3CE-135993493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7" y="2856672"/>
            <a:ext cx="280410" cy="28975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BBA60487-3EF5-4B02-8AA3-11C4E9BEB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43" y="3536953"/>
            <a:ext cx="317798" cy="27106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6FB4569-7F6F-4196-8B42-C1C0DED79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54" y="4188380"/>
            <a:ext cx="295989" cy="29598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A1CEA4D-185A-4FBA-A264-D7EA7E1E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26" y="2179069"/>
            <a:ext cx="246138" cy="286642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8AE86072-13F9-4895-BE0B-E8C9EAD1B3F6}"/>
              </a:ext>
            </a:extLst>
          </p:cNvPr>
          <p:cNvSpPr txBox="1"/>
          <p:nvPr/>
        </p:nvSpPr>
        <p:spPr>
          <a:xfrm>
            <a:off x="8695509" y="2153669"/>
            <a:ext cx="240363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It’s About the Veteran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a Culture of Safety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Commit to Zero Harm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Learn, Inquire and Improve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Duty to Speak 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Respect for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Clear Communications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4C5314-3B7F-4CDB-B2A6-82E1A9D5421B}"/>
              </a:ext>
            </a:extLst>
          </p:cNvPr>
          <p:cNvSpPr txBox="1"/>
          <p:nvPr/>
        </p:nvSpPr>
        <p:spPr>
          <a:xfrm>
            <a:off x="531839" y="1164130"/>
            <a:ext cx="692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7C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B70A671-D39F-409F-A8D2-5F93C9F147D4}"/>
              </a:ext>
            </a:extLst>
          </p:cNvPr>
          <p:cNvSpPr txBox="1"/>
          <p:nvPr/>
        </p:nvSpPr>
        <p:spPr>
          <a:xfrm>
            <a:off x="4488552" y="1173465"/>
            <a:ext cx="692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7C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539399-0A87-4278-AC1C-9CD4E763CA72}"/>
              </a:ext>
            </a:extLst>
          </p:cNvPr>
          <p:cNvSpPr txBox="1"/>
          <p:nvPr/>
        </p:nvSpPr>
        <p:spPr>
          <a:xfrm>
            <a:off x="8596447" y="1173465"/>
            <a:ext cx="692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7C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4B1AE5D-1194-499A-AF62-7B705BF28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7935" y="1945263"/>
            <a:ext cx="11513867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FA7617E-A25E-71D4-64B6-DE3125270691}"/>
              </a:ext>
            </a:extLst>
          </p:cNvPr>
          <p:cNvSpPr>
            <a:spLocks noGrp="1"/>
          </p:cNvSpPr>
          <p:nvPr/>
        </p:nvSpPr>
        <p:spPr>
          <a:xfrm>
            <a:off x="4045492" y="6343233"/>
            <a:ext cx="4101016" cy="4255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Pre-Decisional Deliberative Document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364430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6F8D-442A-45ED-93E1-7589D78B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17" y="0"/>
            <a:ext cx="10972800" cy="685800"/>
          </a:xfrm>
        </p:spPr>
        <p:txBody>
          <a:bodyPr anchor="ctr">
            <a:normAutofit/>
          </a:bodyPr>
          <a:lstStyle/>
          <a:p>
            <a:r>
              <a:rPr lang="en-US" sz="2600" b="1" dirty="0">
                <a:latin typeface="Arial"/>
                <a:cs typeface="Arial"/>
              </a:rPr>
              <a:t>VHA Enterprise HRO Activities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52B2785-A320-790E-C1E1-039903EAB2C7}"/>
              </a:ext>
            </a:extLst>
          </p:cNvPr>
          <p:cNvSpPr>
            <a:spLocks noGrp="1"/>
          </p:cNvSpPr>
          <p:nvPr/>
        </p:nvSpPr>
        <p:spPr>
          <a:xfrm>
            <a:off x="4045492" y="6343233"/>
            <a:ext cx="4101016" cy="4255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Pre-Decisional Deliberative Document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VA Use Only</a:t>
            </a:r>
          </a:p>
        </p:txBody>
      </p:sp>
      <p:pic>
        <p:nvPicPr>
          <p:cNvPr id="4" name="Picture 3" descr="A diagram of a culture of safety shows the flow of training, planning, coaching, and learning through the three phases of Leadership Commitment, the Culture of Safety, and Continuous Process Improvement.">
            <a:extLst>
              <a:ext uri="{FF2B5EF4-FFF2-40B4-BE49-F238E27FC236}">
                <a16:creationId xmlns:a16="http://schemas.microsoft.com/office/drawing/2014/main" id="{155B6D96-FB14-675B-D969-15C8D828A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5" y="990164"/>
            <a:ext cx="12114462" cy="45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6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6F8D-442A-45ED-93E1-7589D78B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17" y="0"/>
            <a:ext cx="10972800" cy="685800"/>
          </a:xfrm>
        </p:spPr>
        <p:txBody>
          <a:bodyPr anchor="ctr">
            <a:normAutofit/>
          </a:bodyPr>
          <a:lstStyle/>
          <a:p>
            <a:r>
              <a:rPr lang="en-US" sz="2600" b="1" dirty="0">
                <a:latin typeface="Arial"/>
                <a:cs typeface="Arial"/>
              </a:rPr>
              <a:t>VHA Enterprise HRO Activities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52B2785-A320-790E-C1E1-039903EAB2C7}"/>
              </a:ext>
            </a:extLst>
          </p:cNvPr>
          <p:cNvSpPr>
            <a:spLocks noGrp="1"/>
          </p:cNvSpPr>
          <p:nvPr/>
        </p:nvSpPr>
        <p:spPr>
          <a:xfrm>
            <a:off x="4045492" y="6343233"/>
            <a:ext cx="4101016" cy="4255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Pre-Decisional Deliberative Document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VA Use Only</a:t>
            </a:r>
          </a:p>
        </p:txBody>
      </p:sp>
      <p:pic>
        <p:nvPicPr>
          <p:cNvPr id="4" name="Picture 3" descr="1. HRO Baseline Training">
            <a:extLst>
              <a:ext uri="{FF2B5EF4-FFF2-40B4-BE49-F238E27FC236}">
                <a16:creationId xmlns:a16="http://schemas.microsoft.com/office/drawing/2014/main" id="{155B6D96-FB14-675B-D969-15C8D828A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5" y="990164"/>
            <a:ext cx="12114462" cy="45434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366850-643A-76F7-C369-A4600D641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6767" y="1425072"/>
            <a:ext cx="3268727" cy="1261663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74CE96-10B7-95FD-B434-4165CFDCF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93916" y="2596085"/>
            <a:ext cx="3112791" cy="105809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46A678-336D-D5BE-33DD-4C597732A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93917" y="3934739"/>
            <a:ext cx="3097801" cy="120452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5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6F8D-442A-45ED-93E1-7589D78B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17" y="0"/>
            <a:ext cx="10972800" cy="685800"/>
          </a:xfrm>
        </p:spPr>
        <p:txBody>
          <a:bodyPr anchor="ctr">
            <a:normAutofit/>
          </a:bodyPr>
          <a:lstStyle/>
          <a:p>
            <a:r>
              <a:rPr lang="en-US" sz="2600" b="1" dirty="0">
                <a:latin typeface="Arial"/>
                <a:cs typeface="Arial"/>
              </a:rPr>
              <a:t>VHA Enterprise HRO Activities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52B2785-A320-790E-C1E1-039903EAB2C7}"/>
              </a:ext>
            </a:extLst>
          </p:cNvPr>
          <p:cNvSpPr>
            <a:spLocks noGrp="1"/>
          </p:cNvSpPr>
          <p:nvPr/>
        </p:nvSpPr>
        <p:spPr>
          <a:xfrm>
            <a:off x="4045492" y="6343233"/>
            <a:ext cx="4101016" cy="4255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Pre-Decisional Deliberative Document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VA Use Only</a:t>
            </a:r>
          </a:p>
        </p:txBody>
      </p:sp>
      <p:pic>
        <p:nvPicPr>
          <p:cNvPr id="4" name="Picture 3" descr="2. Team Training&#10;3. Assessment and Planning&#10;4. HRO Leader Coaching">
            <a:extLst>
              <a:ext uri="{FF2B5EF4-FFF2-40B4-BE49-F238E27FC236}">
                <a16:creationId xmlns:a16="http://schemas.microsoft.com/office/drawing/2014/main" id="{155B6D96-FB14-675B-D969-15C8D828A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5" y="990164"/>
            <a:ext cx="12114462" cy="45434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CE7AF3-E595-F1F8-6F9E-7E0E1515A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48033" y="1445168"/>
            <a:ext cx="3048626" cy="105809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924DE5-5041-F65D-C5B7-45A10376F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1024" y="2649059"/>
            <a:ext cx="3257793" cy="1205896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A306DC-E8CE-9DC8-F26B-BD45576D2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0188" y="3989288"/>
            <a:ext cx="3257793" cy="1205896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19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C09D-E8D8-47AB-A3A1-69EB365B4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HRO Foundational Practices to Improve Culture</a:t>
            </a:r>
          </a:p>
        </p:txBody>
      </p:sp>
      <p:pic>
        <p:nvPicPr>
          <p:cNvPr id="6" name="Content Placeholder 5" descr="Diagram depicts the Culture of Safety as the center of a series of circles. Around it are Daily HRO Huddles, Leader Rounding, Safety Forums, and Visual Management Systems.">
            <a:extLst>
              <a:ext uri="{FF2B5EF4-FFF2-40B4-BE49-F238E27FC236}">
                <a16:creationId xmlns:a16="http://schemas.microsoft.com/office/drawing/2014/main" id="{30113B88-7864-472F-A263-291957F93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7" y="906462"/>
            <a:ext cx="5492463" cy="50450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3A78A-0CDD-4020-81ED-06BEAB1C5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Pre-Decisional</a:t>
            </a: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Deliberative </a:t>
            </a:r>
            <a:r>
              <a:rPr kumimoji="0" lang="it-IT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</a:t>
            </a: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</a:t>
            </a: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VA Use </a:t>
            </a:r>
            <a:r>
              <a:rPr kumimoji="0" lang="it-IT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BE2A2D-9D9E-464D-9E5E-52E988E5E9DB}"/>
              </a:ext>
            </a:extLst>
          </p:cNvPr>
          <p:cNvSpPr txBox="1"/>
          <p:nvPr/>
        </p:nvSpPr>
        <p:spPr>
          <a:xfrm>
            <a:off x="6748369" y="1548272"/>
            <a:ext cx="4823013" cy="394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Curate work environments in which everyone: </a:t>
            </a:r>
          </a:p>
          <a:p>
            <a:pPr marL="573088" marR="0" lvl="0" indent="-341313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feels safe to speak up, </a:t>
            </a:r>
          </a:p>
          <a:p>
            <a:pPr marL="573088" marR="0" lvl="0" indent="-341313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knows their voice influences what takes place and </a:t>
            </a:r>
          </a:p>
          <a:p>
            <a:pPr marL="573088" marR="0" lvl="0" indent="-341313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c) believes their co-workers care about them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(Leape, 2021, pg. 431)</a:t>
            </a:r>
          </a:p>
        </p:txBody>
      </p:sp>
    </p:spTree>
    <p:extLst>
      <p:ext uri="{BB962C8B-B14F-4D97-AF65-F5344CB8AC3E}">
        <p14:creationId xmlns:p14="http://schemas.microsoft.com/office/powerpoint/2010/main" val="39003021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8_Office Theme">
  <a:themeElements>
    <a:clrScheme name="Custom 3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0000FF"/>
      </a:hlink>
      <a:folHlink>
        <a:srgbClr val="0000F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O Presentation" id="{7FD16819-C361-4535-A17B-1EBA38CE13EC}" vid="{7C7B9641-4E8A-4679-B032-E34E3C334522}"/>
    </a:ext>
  </a:extLst>
</a:theme>
</file>

<file path=ppt/theme/theme10.xml><?xml version="1.0" encoding="utf-8"?>
<a:theme xmlns:a="http://schemas.openxmlformats.org/drawingml/2006/main" name="7_Office Theme">
  <a:themeElements>
    <a:clrScheme name="Custom 3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0000FF"/>
      </a:hlink>
      <a:folHlink>
        <a:srgbClr val="0000F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O Presentation" id="{7FD16819-C361-4535-A17B-1EBA38CE13EC}" vid="{7C7B9641-4E8A-4679-B032-E34E3C334522}"/>
    </a:ext>
  </a:extLst>
</a:theme>
</file>

<file path=ppt/theme/theme11.xml><?xml version="1.0" encoding="utf-8"?>
<a:theme xmlns:a="http://schemas.openxmlformats.org/drawingml/2006/main" name="1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Office Theme">
  <a:themeElements>
    <a:clrScheme name="Custom 3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0000FF"/>
      </a:hlink>
      <a:folHlink>
        <a:srgbClr val="0000F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O Presentation" id="{7FD16819-C361-4535-A17B-1EBA38CE13EC}" vid="{7C7B9641-4E8A-4679-B032-E34E3C334522}"/>
    </a:ext>
  </a:extLst>
</a:theme>
</file>

<file path=ppt/theme/theme13.xml><?xml version="1.0" encoding="utf-8"?>
<a:theme xmlns:a="http://schemas.openxmlformats.org/drawingml/2006/main" name="13_Office Theme">
  <a:themeElements>
    <a:clrScheme name="Custom 3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0000FF"/>
      </a:hlink>
      <a:folHlink>
        <a:srgbClr val="0000F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O Presentation" id="{7FD16819-C361-4535-A17B-1EBA38CE13EC}" vid="{7C7B9641-4E8A-4679-B032-E34E3C334522}"/>
    </a:ext>
  </a:extLst>
</a:theme>
</file>

<file path=ppt/theme/theme14.xml><?xml version="1.0" encoding="utf-8"?>
<a:theme xmlns:a="http://schemas.openxmlformats.org/drawingml/2006/main" name="3_Office Theme">
  <a:themeElements>
    <a:clrScheme name="Custom 3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0000FF"/>
      </a:hlink>
      <a:folHlink>
        <a:srgbClr val="00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O Presentation" id="{7FD16819-C361-4535-A17B-1EBA38CE13EC}" vid="{7C7B9641-4E8A-4679-B032-E34E3C334522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3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0000FF"/>
      </a:hlink>
      <a:folHlink>
        <a:srgbClr val="0000F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O Presentation" id="{7FD16819-C361-4535-A17B-1EBA38CE13EC}" vid="{7C7B9641-4E8A-4679-B032-E34E3C334522}"/>
    </a:ext>
  </a:extLst>
</a:theme>
</file>

<file path=ppt/theme/theme3.xml><?xml version="1.0" encoding="utf-8"?>
<a:theme xmlns:a="http://schemas.openxmlformats.org/drawingml/2006/main" name="4_Office Theme">
  <a:themeElements>
    <a:clrScheme name="Custom 3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0000FF"/>
      </a:hlink>
      <a:folHlink>
        <a:srgbClr val="0000F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O Presentation" id="{7FD16819-C361-4535-A17B-1EBA38CE13EC}" vid="{7C7B9641-4E8A-4679-B032-E34E3C334522}"/>
    </a:ext>
  </a:extLst>
</a:theme>
</file>

<file path=ppt/theme/theme4.xml><?xml version="1.0" encoding="utf-8"?>
<a:theme xmlns:a="http://schemas.openxmlformats.org/drawingml/2006/main" name="1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9_Office Theme">
  <a:themeElements>
    <a:clrScheme name="Custom 3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0000FF"/>
      </a:hlink>
      <a:folHlink>
        <a:srgbClr val="0000F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O Presentation" id="{7FD16819-C361-4535-A17B-1EBA38CE13EC}" vid="{7C7B9641-4E8A-4679-B032-E34E3C334522}"/>
    </a:ext>
  </a:extLst>
</a:theme>
</file>

<file path=ppt/theme/theme6.xml><?xml version="1.0" encoding="utf-8"?>
<a:theme xmlns:a="http://schemas.openxmlformats.org/drawingml/2006/main" name="5_Office Theme">
  <a:themeElements>
    <a:clrScheme name="Custom 3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0000FF"/>
      </a:hlink>
      <a:folHlink>
        <a:srgbClr val="0000F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O Presentation" id="{7FD16819-C361-4535-A17B-1EBA38CE13EC}" vid="{7C7B9641-4E8A-4679-B032-E34E3C334522}"/>
    </a:ext>
  </a:extLst>
</a:theme>
</file>

<file path=ppt/theme/theme7.xml><?xml version="1.0" encoding="utf-8"?>
<a:theme xmlns:a="http://schemas.openxmlformats.org/drawingml/2006/main" name="6_Office Theme">
  <a:themeElements>
    <a:clrScheme name="Custom 3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0000FF"/>
      </a:hlink>
      <a:folHlink>
        <a:srgbClr val="0000F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O Presentation" id="{7FD16819-C361-4535-A17B-1EBA38CE13EC}" vid="{7C7B9641-4E8A-4679-B032-E34E3C334522}"/>
    </a:ext>
  </a:extLst>
</a:theme>
</file>

<file path=ppt/theme/theme8.xml><?xml version="1.0" encoding="utf-8"?>
<a:theme xmlns:a="http://schemas.openxmlformats.org/drawingml/2006/main" name="7_Office Theme">
  <a:themeElements>
    <a:clrScheme name="Custom 3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0000FF"/>
      </a:hlink>
      <a:folHlink>
        <a:srgbClr val="0000F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O Presentation" id="{7FD16819-C361-4535-A17B-1EBA38CE13EC}" vid="{7C7B9641-4E8A-4679-B032-E34E3C334522}"/>
    </a:ext>
  </a:extLst>
</a:theme>
</file>

<file path=ppt/theme/theme9.xml><?xml version="1.0" encoding="utf-8"?>
<a:theme xmlns:a="http://schemas.openxmlformats.org/drawingml/2006/main" name="10_Office Theme">
  <a:themeElements>
    <a:clrScheme name="Custom 3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0000FF"/>
      </a:hlink>
      <a:folHlink>
        <a:srgbClr val="0000F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O Presentation" id="{7FD16819-C361-4535-A17B-1EBA38CE13EC}" vid="{7C7B9641-4E8A-4679-B032-E34E3C33452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e16f8a-330b-4907-b92d-7710e5a2f1a1">
      <Terms xmlns="http://schemas.microsoft.com/office/infopath/2007/PartnerControls"/>
    </lcf76f155ced4ddcb4097134ff3c332f>
    <TaxCatchAll xmlns="d3482ffc-d0fd-434d-9ac6-288a9dd1ee03" xsi:nil="true"/>
    <Status xmlns="00e16f8a-330b-4907-b92d-7710e5a2f1a1" xsi:nil="true"/>
    <SharedWithUsers xmlns="d3482ffc-d0fd-434d-9ac6-288a9dd1ee03">
      <UserInfo>
        <DisplayName>Scism, Emily L.  (Aptive)</DisplayName>
        <AccountId>243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B526B5C992143A27AAB34EB2CDFD1" ma:contentTypeVersion="15" ma:contentTypeDescription="Create a new document." ma:contentTypeScope="" ma:versionID="26ecb1368190bb23dbd0728bad92fc45">
  <xsd:schema xmlns:xsd="http://www.w3.org/2001/XMLSchema" xmlns:xs="http://www.w3.org/2001/XMLSchema" xmlns:p="http://schemas.microsoft.com/office/2006/metadata/properties" xmlns:ns2="00e16f8a-330b-4907-b92d-7710e5a2f1a1" xmlns:ns3="d3482ffc-d0fd-434d-9ac6-288a9dd1ee03" targetNamespace="http://schemas.microsoft.com/office/2006/metadata/properties" ma:root="true" ma:fieldsID="7afb99cf746eac5428c0ae58a7f7c5b7" ns2:_="" ns3:_="">
    <xsd:import namespace="00e16f8a-330b-4907-b92d-7710e5a2f1a1"/>
    <xsd:import namespace="d3482ffc-d0fd-434d-9ac6-288a9dd1ee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Status" minOccurs="0"/>
                <xsd:element ref="ns3:SharedWithUsers" minOccurs="0"/>
                <xsd:element ref="ns3:SharedWithDetails" minOccurs="0"/>
                <xsd:element ref="ns2:MediaServiceAutoTag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16f8a-330b-4907-b92d-7710e5a2f1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Status" ma:index="12" nillable="true" ma:displayName="Status" ma:format="Dropdown" ma:internalName="Status">
      <xsd:simpleType>
        <xsd:restriction base="dms:Choice">
          <xsd:enumeration value="Approve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0ac6538-d41a-4f9a-bd67-5f7ae81a6d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482ffc-d0fd-434d-9ac6-288a9dd1ee0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b261aa20-5e5d-4a04-9bac-15838db2e363}" ma:internalName="TaxCatchAll" ma:showField="CatchAllData" ma:web="d3482ffc-d0fd-434d-9ac6-288a9dd1ee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13EBA2-EAB2-4A0C-91CC-3B0761359F27}">
  <ds:schemaRefs>
    <ds:schemaRef ds:uri="http://schemas.microsoft.com/office/2006/metadata/properties"/>
    <ds:schemaRef ds:uri="http://purl.org/dc/terms/"/>
    <ds:schemaRef ds:uri="00e16f8a-330b-4907-b92d-7710e5a2f1a1"/>
    <ds:schemaRef ds:uri="http://schemas.microsoft.com/office/2006/documentManagement/types"/>
    <ds:schemaRef ds:uri="http://schemas.openxmlformats.org/package/2006/metadata/core-properties"/>
    <ds:schemaRef ds:uri="d3482ffc-d0fd-434d-9ac6-288a9dd1ee03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F45A4F9-0E93-4434-BF74-A9217430F4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BB3777-41CD-45DD-850C-900CB558E69B}">
  <ds:schemaRefs>
    <ds:schemaRef ds:uri="00e16f8a-330b-4907-b92d-7710e5a2f1a1"/>
    <ds:schemaRef ds:uri="d3482ffc-d0fd-434d-9ac6-288a9dd1ee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1722</Words>
  <Application>Microsoft Office PowerPoint</Application>
  <PresentationFormat>Widescreen</PresentationFormat>
  <Paragraphs>222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21</vt:i4>
      </vt:variant>
    </vt:vector>
  </HeadingPairs>
  <TitlesOfParts>
    <vt:vector size="44" baseType="lpstr">
      <vt:lpstr>Arial</vt:lpstr>
      <vt:lpstr>Calibri</vt:lpstr>
      <vt:lpstr>Courier New</vt:lpstr>
      <vt:lpstr>Georgia</vt:lpstr>
      <vt:lpstr>Helvetica Neue</vt:lpstr>
      <vt:lpstr>Myriad Pro</vt:lpstr>
      <vt:lpstr>Symbol</vt:lpstr>
      <vt:lpstr>Symbol,Sans-Serif</vt:lpstr>
      <vt:lpstr>Times New Roman</vt:lpstr>
      <vt:lpstr>8_Office Theme</vt:lpstr>
      <vt:lpstr>3_Office Theme</vt:lpstr>
      <vt:lpstr>4_Office Theme</vt:lpstr>
      <vt:lpstr>12_Office Theme</vt:lpstr>
      <vt:lpstr>9_Office Theme</vt:lpstr>
      <vt:lpstr>5_Office Theme</vt:lpstr>
      <vt:lpstr>6_Office Theme</vt:lpstr>
      <vt:lpstr>7_Office Theme</vt:lpstr>
      <vt:lpstr>10_Office Theme</vt:lpstr>
      <vt:lpstr>7_Office Theme</vt:lpstr>
      <vt:lpstr>12_Office Theme</vt:lpstr>
      <vt:lpstr>11_Office Theme</vt:lpstr>
      <vt:lpstr>13_Office Theme</vt:lpstr>
      <vt:lpstr>3_Office Theme</vt:lpstr>
      <vt:lpstr>VHA’s Journey to High Reliability </vt:lpstr>
      <vt:lpstr>Start Every Meeting With A Safety Story</vt:lpstr>
      <vt:lpstr>VHA’s Journey to High Reliability</vt:lpstr>
      <vt:lpstr>What is a High Reliability Organization?</vt:lpstr>
      <vt:lpstr>HRO Pillars, Principles and Values</vt:lpstr>
      <vt:lpstr>VHA Enterprise HRO Activities</vt:lpstr>
      <vt:lpstr>VHA Enterprise HRO Activities</vt:lpstr>
      <vt:lpstr>VHA Enterprise HRO Activities</vt:lpstr>
      <vt:lpstr>HRO Foundational Practices to Improve Culture</vt:lpstr>
      <vt:lpstr>How does practicing high reliability play a pivotal role in quality and patient safety? </vt:lpstr>
      <vt:lpstr>Can you apply some, or all, of these HRO Principles to your facility or organization? </vt:lpstr>
      <vt:lpstr>Foundational VHA HRO Training </vt:lpstr>
      <vt:lpstr>HRO Baseline Training</vt:lpstr>
      <vt:lpstr>VHA National Center for Patient Safety (NCPS) Team Training</vt:lpstr>
      <vt:lpstr>Continuous Process Improvement (CPI)/Lean Training</vt:lpstr>
      <vt:lpstr>HRO Community of Practice (CoP)</vt:lpstr>
      <vt:lpstr>How does the approach to HRO training at VHA compare to patient safety training at your organization? </vt:lpstr>
      <vt:lpstr>Measuring HRO Transformation: VHA HRO Dashboard</vt:lpstr>
      <vt:lpstr>HRO Culture Measures and Reporting Trends</vt:lpstr>
      <vt:lpstr>HRO Outcomes Measures – Truman VA Medical Center (VAMC) Study</vt:lpstr>
      <vt:lpstr>What are some key takeaways from today’s webinar that you would like to explore further within your organization?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VHA's Journey to High Reliability: Advancing Toward Zero Harm and Becoming a Learning Health System</dc:title>
  <dc:subject>Patient safety</dc:subject>
  <dc:creator>"Agency for Healthcare Research and Quality (AHRQ)"</dc:creator>
  <cp:keywords>National Action Alliance to Advance Patient Safety</cp:keywords>
  <cp:lastModifiedBy>Ramage, Kathryn (AHRQ/OC) (CTR)</cp:lastModifiedBy>
  <cp:revision>5</cp:revision>
  <cp:lastPrinted>2019-12-02T17:35:53Z</cp:lastPrinted>
  <dcterms:created xsi:type="dcterms:W3CDTF">2018-10-26T15:23:04Z</dcterms:created>
  <dcterms:modified xsi:type="dcterms:W3CDTF">2023-09-29T14:41:17Z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0x010100CEEB526B5C992143A27AAB34EB2CDFD1</vt:lpwstr>
  </property>
  <property fmtid="{D5CDD505-2E9C-101B-9397-08002B2CF9AE}" pid="3" name="MediaServiceImageTags">
    <vt:lpwstr/>
  </property>
</Properties>
</file>