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5" r:id="rId2"/>
    <p:sldMasterId id="2147483810" r:id="rId3"/>
  </p:sldMasterIdLst>
  <p:notesMasterIdLst>
    <p:notesMasterId r:id="rId43"/>
  </p:notesMasterIdLst>
  <p:sldIdLst>
    <p:sldId id="530" r:id="rId4"/>
    <p:sldId id="531" r:id="rId5"/>
    <p:sldId id="683" r:id="rId6"/>
    <p:sldId id="684" r:id="rId7"/>
    <p:sldId id="671" r:id="rId8"/>
    <p:sldId id="642" r:id="rId9"/>
    <p:sldId id="685" r:id="rId10"/>
    <p:sldId id="534" r:id="rId11"/>
    <p:sldId id="533" r:id="rId12"/>
    <p:sldId id="560" r:id="rId13"/>
    <p:sldId id="604" r:id="rId14"/>
    <p:sldId id="562" r:id="rId15"/>
    <p:sldId id="605" r:id="rId16"/>
    <p:sldId id="677" r:id="rId17"/>
    <p:sldId id="678" r:id="rId18"/>
    <p:sldId id="609" r:id="rId19"/>
    <p:sldId id="636" r:id="rId20"/>
    <p:sldId id="572" r:id="rId21"/>
    <p:sldId id="686" r:id="rId22"/>
    <p:sldId id="610" r:id="rId23"/>
    <p:sldId id="539" r:id="rId24"/>
    <p:sldId id="540" r:id="rId25"/>
    <p:sldId id="635" r:id="rId26"/>
    <p:sldId id="644" r:id="rId27"/>
    <p:sldId id="674" r:id="rId28"/>
    <p:sldId id="612" r:id="rId29"/>
    <p:sldId id="645" r:id="rId30"/>
    <p:sldId id="577" r:id="rId31"/>
    <p:sldId id="675" r:id="rId32"/>
    <p:sldId id="581" r:id="rId33"/>
    <p:sldId id="687" r:id="rId34"/>
    <p:sldId id="559" r:id="rId35"/>
    <p:sldId id="646" r:id="rId36"/>
    <p:sldId id="596" r:id="rId37"/>
    <p:sldId id="601" r:id="rId38"/>
    <p:sldId id="647" r:id="rId39"/>
    <p:sldId id="648" r:id="rId40"/>
    <p:sldId id="649" r:id="rId41"/>
    <p:sldId id="676" r:id="rId4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ranita Tamma" initials="PT" lastIdx="43" clrIdx="6">
    <p:extLst>
      <p:ext uri="{19B8F6BF-5375-455C-9EA6-DF929625EA0E}">
        <p15:presenceInfo xmlns:p15="http://schemas.microsoft.com/office/powerpoint/2012/main" userId="S-1-5-21-1214440339-484763869-725345543-3575701" providerId="AD"/>
      </p:ext>
    </p:extLst>
  </p:cmAuthor>
  <p:cmAuthor id="1" name="Pranita Tamma" initials="" lastIdx="12" clrIdx="0"/>
  <p:cmAuthor id="8" name="Heidenrich, Christine (AHRQ/OC) (CTR)" initials="HC((" lastIdx="11" clrIdx="7">
    <p:extLst>
      <p:ext uri="{19B8F6BF-5375-455C-9EA6-DF929625EA0E}">
        <p15:presenceInfo xmlns:p15="http://schemas.microsoft.com/office/powerpoint/2012/main" userId="S-1-5-21-1747495209-1248221918-2216747781-28054" providerId="AD"/>
      </p:ext>
    </p:extLst>
  </p:cmAuthor>
  <p:cmAuthor id="2" name="Meghan Walrath" initials="" lastIdx="7" clrIdx="1"/>
  <p:cmAuthor id="9" name="Sara Cosgrove" initials="SC [2]" lastIdx="6" clrIdx="8">
    <p:extLst>
      <p:ext uri="{19B8F6BF-5375-455C-9EA6-DF929625EA0E}">
        <p15:presenceInfo xmlns:p15="http://schemas.microsoft.com/office/powerpoint/2012/main" userId="702bdd728a394ab1" providerId="Windows Live"/>
      </p:ext>
    </p:extLst>
  </p:cmAuthor>
  <p:cmAuthor id="3" name="Miller, Melissa (AHRQ/CQuIPS)" initials="MM(" lastIdx="59" clrIdx="2">
    <p:extLst>
      <p:ext uri="{19B8F6BF-5375-455C-9EA6-DF929625EA0E}">
        <p15:presenceInfo xmlns:p15="http://schemas.microsoft.com/office/powerpoint/2012/main" userId="S-1-5-21-1747495209-1248221918-2216747781-140716" providerId="AD"/>
      </p:ext>
    </p:extLst>
  </p:cmAuthor>
  <p:cmAuthor id="4" name="Kathleen Speck" initials="KS" lastIdx="46" clrIdx="3">
    <p:extLst>
      <p:ext uri="{19B8F6BF-5375-455C-9EA6-DF929625EA0E}">
        <p15:presenceInfo xmlns:p15="http://schemas.microsoft.com/office/powerpoint/2012/main" userId="S-1-5-21-1214440339-484763869-725345543-149909" providerId="AD"/>
      </p:ext>
    </p:extLst>
  </p:cmAuthor>
  <p:cmAuthor id="5" name="Sara Cosgrove" initials="SC" lastIdx="61" clrIdx="4">
    <p:extLst>
      <p:ext uri="{19B8F6BF-5375-455C-9EA6-DF929625EA0E}">
        <p15:presenceInfo xmlns:p15="http://schemas.microsoft.com/office/powerpoint/2012/main" userId="S-1-5-21-1214440339-484763869-725345543-46687" providerId="AD"/>
      </p:ext>
    </p:extLst>
  </p:cmAuthor>
  <p:cmAuthor id="6" name="Meghan Walrath" initials="MW" lastIdx="7" clrIdx="5">
    <p:extLst>
      <p:ext uri="{19B8F6BF-5375-455C-9EA6-DF929625EA0E}">
        <p15:presenceInfo xmlns:p15="http://schemas.microsoft.com/office/powerpoint/2012/main" userId="S-1-5-21-1214440339-484763869-725345543-47599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C5BCAB"/>
    <a:srgbClr val="FF0000"/>
    <a:srgbClr val="E7E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24" autoAdjust="0"/>
    <p:restoredTop sz="86609" autoAdjust="0"/>
  </p:normalViewPr>
  <p:slideViewPr>
    <p:cSldViewPr>
      <p:cViewPr varScale="1">
        <p:scale>
          <a:sx n="72" d="100"/>
          <a:sy n="72" d="100"/>
        </p:scale>
        <p:origin x="84"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smtClean="0"/>
              <a:t>Patient </a:t>
            </a:r>
            <a:r>
              <a:rPr lang="en-US" dirty="0"/>
              <a:t>Trajectories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340660542432198E-2"/>
          <c:y val="0.34426802532036438"/>
          <c:w val="0.91732441430932232"/>
          <c:h val="0.49893725393700789"/>
        </c:manualLayout>
      </c:layout>
      <c:lineChart>
        <c:grouping val="standard"/>
        <c:varyColors val="0"/>
        <c:ser>
          <c:idx val="0"/>
          <c:order val="0"/>
          <c:tx>
            <c:strRef>
              <c:f>Sheet1!$B$1</c:f>
              <c:strCache>
                <c:ptCount val="1"/>
                <c:pt idx="0">
                  <c:v>Patient A</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Sheet1!$A$2:$A$5</c:f>
              <c:strCache>
                <c:ptCount val="3"/>
                <c:pt idx="0">
                  <c:v>Time 1</c:v>
                </c:pt>
                <c:pt idx="1">
                  <c:v>Time 2</c:v>
                </c:pt>
                <c:pt idx="2">
                  <c:v>Time 3</c:v>
                </c:pt>
              </c:strCache>
            </c:strRef>
          </c:cat>
          <c:val>
            <c:numRef>
              <c:f>Sheet1!$B$2:$B$5</c:f>
              <c:numCache>
                <c:formatCode>General</c:formatCode>
                <c:ptCount val="4"/>
                <c:pt idx="0">
                  <c:v>3</c:v>
                </c:pt>
                <c:pt idx="1">
                  <c:v>-2</c:v>
                </c:pt>
              </c:numCache>
            </c:numRef>
          </c:val>
          <c:smooth val="0"/>
          <c:extLst>
            <c:ext xmlns:c16="http://schemas.microsoft.com/office/drawing/2014/chart" uri="{C3380CC4-5D6E-409C-BE32-E72D297353CC}">
              <c16:uniqueId val="{00000000-2D51-41E6-9307-C2E38E4AAEF8}"/>
            </c:ext>
          </c:extLst>
        </c:ser>
        <c:ser>
          <c:idx val="1"/>
          <c:order val="1"/>
          <c:tx>
            <c:strRef>
              <c:f>Sheet1!$C$1</c:f>
              <c:strCache>
                <c:ptCount val="1"/>
                <c:pt idx="0">
                  <c:v>Patient B</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Sheet1!$A$2:$A$5</c:f>
              <c:strCache>
                <c:ptCount val="3"/>
                <c:pt idx="0">
                  <c:v>Time 1</c:v>
                </c:pt>
                <c:pt idx="1">
                  <c:v>Time 2</c:v>
                </c:pt>
                <c:pt idx="2">
                  <c:v>Time 3</c:v>
                </c:pt>
              </c:strCache>
            </c:strRef>
          </c:cat>
          <c:val>
            <c:numRef>
              <c:f>Sheet1!$C$2:$C$5</c:f>
              <c:numCache>
                <c:formatCode>General</c:formatCode>
                <c:ptCount val="4"/>
                <c:pt idx="0">
                  <c:v>3</c:v>
                </c:pt>
                <c:pt idx="1">
                  <c:v>1</c:v>
                </c:pt>
              </c:numCache>
            </c:numRef>
          </c:val>
          <c:smooth val="0"/>
          <c:extLst>
            <c:ext xmlns:c16="http://schemas.microsoft.com/office/drawing/2014/chart" uri="{C3380CC4-5D6E-409C-BE32-E72D297353CC}">
              <c16:uniqueId val="{00000001-2D51-41E6-9307-C2E38E4AAEF8}"/>
            </c:ext>
          </c:extLst>
        </c:ser>
        <c:ser>
          <c:idx val="2"/>
          <c:order val="2"/>
          <c:tx>
            <c:strRef>
              <c:f>Sheet1!$D$1</c:f>
              <c:strCache>
                <c:ptCount val="1"/>
                <c:pt idx="0">
                  <c:v>Patient C</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Sheet1!$A$2:$A$5</c:f>
              <c:strCache>
                <c:ptCount val="3"/>
                <c:pt idx="0">
                  <c:v>Time 1</c:v>
                </c:pt>
                <c:pt idx="1">
                  <c:v>Time 2</c:v>
                </c:pt>
                <c:pt idx="2">
                  <c:v>Time 3</c:v>
                </c:pt>
              </c:strCache>
            </c:strRef>
          </c:cat>
          <c:val>
            <c:numRef>
              <c:f>Sheet1!$D$2:$D$5</c:f>
              <c:numCache>
                <c:formatCode>General</c:formatCode>
                <c:ptCount val="4"/>
                <c:pt idx="0">
                  <c:v>3</c:v>
                </c:pt>
                <c:pt idx="1">
                  <c:v>3.5</c:v>
                </c:pt>
                <c:pt idx="2">
                  <c:v>4</c:v>
                </c:pt>
              </c:numCache>
            </c:numRef>
          </c:val>
          <c:smooth val="0"/>
          <c:extLst>
            <c:ext xmlns:c16="http://schemas.microsoft.com/office/drawing/2014/chart" uri="{C3380CC4-5D6E-409C-BE32-E72D297353CC}">
              <c16:uniqueId val="{00000002-2D51-41E6-9307-C2E38E4AAEF8}"/>
            </c:ext>
          </c:extLst>
        </c:ser>
        <c:dLbls>
          <c:showLegendKey val="0"/>
          <c:showVal val="0"/>
          <c:showCatName val="0"/>
          <c:showSerName val="0"/>
          <c:showPercent val="0"/>
          <c:showBubbleSize val="0"/>
        </c:dLbls>
        <c:marker val="1"/>
        <c:smooth val="0"/>
        <c:axId val="522622984"/>
        <c:axId val="522632496"/>
      </c:lineChart>
      <c:catAx>
        <c:axId val="52262298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22632496"/>
        <c:crosses val="autoZero"/>
        <c:auto val="1"/>
        <c:lblAlgn val="ctr"/>
        <c:lblOffset val="100"/>
        <c:noMultiLvlLbl val="0"/>
      </c:catAx>
      <c:valAx>
        <c:axId val="522632496"/>
        <c:scaling>
          <c:orientation val="minMax"/>
        </c:scaling>
        <c:delete val="1"/>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a:t>Illness Severity</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5226229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0.19444</cdr:x>
      <cdr:y>0.33007</cdr:y>
    </cdr:from>
    <cdr:to>
      <cdr:x>0.28704</cdr:x>
      <cdr:y>0.44287</cdr:y>
    </cdr:to>
    <cdr:cxnSp macro="">
      <cdr:nvCxnSpPr>
        <cdr:cNvPr id="3" name="Straight Arrow Connector 2"/>
        <cdr:cNvCxnSpPr/>
      </cdr:nvCxnSpPr>
      <cdr:spPr>
        <a:xfrm xmlns:a="http://schemas.openxmlformats.org/drawingml/2006/main" flipH="1">
          <a:off x="1600200" y="1476593"/>
          <a:ext cx="762025" cy="504607"/>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0.28704</cdr:x>
      <cdr:y>0.275</cdr:y>
    </cdr:from>
    <cdr:to>
      <cdr:x>0.43704</cdr:x>
      <cdr:y>0.5</cdr:y>
    </cdr:to>
    <cdr:sp macro="" textlink="">
      <cdr:nvSpPr>
        <cdr:cNvPr id="4" name="TextBox 3"/>
        <cdr:cNvSpPr txBox="1"/>
      </cdr:nvSpPr>
      <cdr:spPr>
        <a:xfrm xmlns:a="http://schemas.openxmlformats.org/drawingml/2006/main">
          <a:off x="2362200" y="1335882"/>
          <a:ext cx="1234440" cy="10929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Initial assessment</a:t>
          </a:r>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40C86C40-BAA0-40FC-A1D8-EB633EFE9709}" type="datetimeFigureOut">
              <a:rPr lang="en-US"/>
              <a:pPr>
                <a:defRPr/>
              </a:pPr>
              <a:t>10/28/2019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0794F88-D626-4FA3-BADD-99198515D72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B3551ED7-7C51-4489-AB01-69A978758845}" type="slidenum">
              <a:rPr lang="en-US" smtClean="0">
                <a:solidFill>
                  <a:srgbClr val="000000"/>
                </a:solidFill>
                <a:latin typeface="Calibri"/>
                <a:cs typeface="+mn-cs"/>
              </a:rPr>
              <a:pPr fontAlgn="auto">
                <a:spcBef>
                  <a:spcPts val="0"/>
                </a:spcBef>
                <a:spcAft>
                  <a:spcPts val="0"/>
                </a:spcAft>
                <a:defRPr/>
              </a:pPr>
              <a:t>1</a:t>
            </a:fld>
            <a:endParaRPr lang="en-US" dirty="0">
              <a:solidFill>
                <a:srgbClr val="000000"/>
              </a:solidFill>
              <a:latin typeface="Calibri"/>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B96777-F988-4339-8293-F9D848ACC7F4}" type="slidenum">
              <a:rPr lang="en-US" altLang="en-US" smtClean="0">
                <a:latin typeface="Calibri" panose="020F0502020204030204" pitchFamily="34" charset="0"/>
              </a:rPr>
              <a:pPr/>
              <a:t>13</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2006314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F8C98F-242A-4C5B-A1A1-6673F1762E9E}" type="slidenum">
              <a:rPr lang="en-US" altLang="en-US" smtClean="0">
                <a:latin typeface="Calibri" panose="020F0502020204030204" pitchFamily="34" charset="0"/>
              </a:rPr>
              <a:pPr/>
              <a:t>14</a:t>
            </a:fld>
            <a:endParaRPr lang="en-US" altLang="en-US" dirty="0">
              <a:latin typeface="Calibri" panose="020F0502020204030204" pitchFamily="34" charset="0"/>
            </a:endParaRPr>
          </a:p>
        </p:txBody>
      </p:sp>
    </p:spTree>
    <p:extLst>
      <p:ext uri="{BB962C8B-B14F-4D97-AF65-F5344CB8AC3E}">
        <p14:creationId xmlns:p14="http://schemas.microsoft.com/office/powerpoint/2010/main" val="3692310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1C0E10-1EEE-4143-97D4-01A190480015}" type="slidenum">
              <a:rPr lang="en-US" altLang="en-US" smtClean="0">
                <a:latin typeface="Calibri" panose="020F0502020204030204" pitchFamily="34" charset="0"/>
              </a:rPr>
              <a:pPr/>
              <a:t>15</a:t>
            </a:fld>
            <a:endParaRPr lang="en-US" altLang="en-US" dirty="0">
              <a:latin typeface="Calibri" panose="020F0502020204030204" pitchFamily="34" charset="0"/>
            </a:endParaRPr>
          </a:p>
        </p:txBody>
      </p:sp>
    </p:spTree>
    <p:extLst>
      <p:ext uri="{BB962C8B-B14F-4D97-AF65-F5344CB8AC3E}">
        <p14:creationId xmlns:p14="http://schemas.microsoft.com/office/powerpoint/2010/main" val="3629609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D971C6-9499-4AAA-A0EC-CD040234592F}" type="slidenum">
              <a:rPr lang="en-US" altLang="en-US" smtClean="0">
                <a:latin typeface="Calibri" panose="020F0502020204030204" pitchFamily="34" charset="0"/>
              </a:rPr>
              <a:pPr/>
              <a:t>16</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263382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D971C6-9499-4AAA-A0EC-CD040234592F}" type="slidenum">
              <a:rPr lang="en-US" altLang="en-US" smtClean="0">
                <a:latin typeface="Calibri" panose="020F0502020204030204" pitchFamily="34" charset="0"/>
              </a:rPr>
              <a:pPr/>
              <a:t>17</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3724255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90995A-59B4-4530-B823-CD8499389BE1}" type="slidenum">
              <a:rPr lang="en-US" altLang="en-US" smtClean="0">
                <a:latin typeface="Calibri" panose="020F0502020204030204" pitchFamily="34" charset="0"/>
              </a:rPr>
              <a:pPr/>
              <a:t>18</a:t>
            </a:fld>
            <a:endParaRPr lang="en-US" altLang="en-US" dirty="0" smtClean="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3857452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315077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A937F51-7F9D-44C5-80AC-CE6A52144F20}" type="slidenum">
              <a:rPr lang="en-US" smtClean="0"/>
              <a:t>24</a:t>
            </a:fld>
            <a:endParaRPr lang="en-US" dirty="0"/>
          </a:p>
        </p:txBody>
      </p:sp>
    </p:spTree>
    <p:extLst>
      <p:ext uri="{BB962C8B-B14F-4D97-AF65-F5344CB8AC3E}">
        <p14:creationId xmlns:p14="http://schemas.microsoft.com/office/powerpoint/2010/main" val="3838190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kern="1200" dirty="0" smtClean="0">
              <a:solidFill>
                <a:schemeClr val="tx1"/>
              </a:solidFill>
              <a:effectLst/>
              <a:latin typeface="+mn-lt"/>
              <a:ea typeface="+mn-ea"/>
              <a:cs typeface="+mn-cs"/>
            </a:endParaRPr>
          </a:p>
          <a:p>
            <a:r>
              <a:rPr lang="en-US" sz="13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25</a:t>
            </a:fld>
            <a:endParaRPr lang="en-US" dirty="0"/>
          </a:p>
        </p:txBody>
      </p:sp>
    </p:spTree>
    <p:extLst>
      <p:ext uri="{BB962C8B-B14F-4D97-AF65-F5344CB8AC3E}">
        <p14:creationId xmlns:p14="http://schemas.microsoft.com/office/powerpoint/2010/main" val="3378516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D19171-CFE9-42D5-9510-49216E59E2C8}" type="slidenum">
              <a:rPr lang="en-US" altLang="en-US" smtClean="0">
                <a:latin typeface="Calibri" panose="020F0502020204030204" pitchFamily="34" charset="0"/>
              </a:rPr>
              <a:pPr/>
              <a:t>26</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2035314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B3DBEC-C374-4447-B4C8-CC1718A99FFB}" type="slidenum">
              <a:rPr lang="en-US" altLang="en-US" smtClean="0">
                <a:latin typeface="Calibri" panose="020F0502020204030204" pitchFamily="34" charset="0"/>
              </a:rPr>
              <a:pPr/>
              <a:t>28</a:t>
            </a:fld>
            <a:endParaRPr lang="en-US" altLang="en-US" dirty="0" smtClean="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794F88-D626-4FA3-BADD-99198515D72D}" type="slidenum">
              <a:rPr lang="en-US" altLang="en-US" smtClean="0"/>
              <a:pPr>
                <a:defRPr/>
              </a:pPr>
              <a:t>29</a:t>
            </a:fld>
            <a:endParaRPr lang="en-US" altLang="en-US" dirty="0"/>
          </a:p>
        </p:txBody>
      </p:sp>
    </p:spTree>
    <p:extLst>
      <p:ext uri="{BB962C8B-B14F-4D97-AF65-F5344CB8AC3E}">
        <p14:creationId xmlns:p14="http://schemas.microsoft.com/office/powerpoint/2010/main" val="230044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23AA92-6869-4424-BC4F-5F2C96CDF31D}" type="slidenum">
              <a:rPr lang="en-US" altLang="en-US" smtClean="0">
                <a:latin typeface="Calibri" panose="020F0502020204030204" pitchFamily="34" charset="0"/>
              </a:rPr>
              <a:pPr/>
              <a:t>30</a:t>
            </a:fld>
            <a:endParaRPr lang="en-US" altLang="en-US" dirty="0" smtClean="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endParaRPr lang="en-US" alt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1025C5-7CC2-4233-B690-CEEF05173D4A}" type="slidenum">
              <a:rPr lang="en-US" altLang="en-US" smtClean="0">
                <a:latin typeface="Calibri" panose="020F0502020204030204" pitchFamily="34" charset="0"/>
              </a:rPr>
              <a:pPr/>
              <a:t>32</a:t>
            </a:fld>
            <a:endParaRPr lang="en-US" altLang="en-US" dirty="0" smtClean="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331616-B38A-4613-AA23-A32A155E07C6}" type="slidenum">
              <a:rPr lang="en-US" altLang="en-US" smtClean="0">
                <a:latin typeface="Calibri" panose="020F0502020204030204" pitchFamily="34" charset="0"/>
              </a:rPr>
              <a:pPr/>
              <a:t>34</a:t>
            </a:fld>
            <a:endParaRPr lang="en-US" altLang="en-US" dirty="0" smtClean="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154477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3171898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823989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65EBB5-3CC2-49E2-A25A-49266F7CD074}" type="slidenum">
              <a:rPr lang="en-US" altLang="en-US" smtClean="0">
                <a:latin typeface="Calibri" panose="020F0502020204030204" pitchFamily="34" charset="0"/>
              </a:rPr>
              <a:pPr/>
              <a:t>12</a:t>
            </a:fld>
            <a:endParaRPr lang="en-US" altLang="en-US" dirty="0" smtClean="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4C602D0-6CA9-4FB6-A445-CA2B18DD300D}" type="slidenum">
              <a:rPr lang="en-US" altLang="en-US"/>
              <a:pPr>
                <a:defRPr/>
              </a:pPr>
              <a:t>‹#›</a:t>
            </a:fld>
            <a:endParaRPr lang="en-US" altLang="en-US" dirty="0"/>
          </a:p>
        </p:txBody>
      </p:sp>
    </p:spTree>
    <p:extLst>
      <p:ext uri="{BB962C8B-B14F-4D97-AF65-F5344CB8AC3E}">
        <p14:creationId xmlns:p14="http://schemas.microsoft.com/office/powerpoint/2010/main" val="3157435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6C88879-45D0-49B6-B90C-CAFE3C62E74F}" type="slidenum">
              <a:rPr lang="en-US" altLang="en-US"/>
              <a:pPr>
                <a:defRPr/>
              </a:pPr>
              <a:t>‹#›</a:t>
            </a:fld>
            <a:endParaRPr lang="en-US" altLang="en-US" dirty="0"/>
          </a:p>
        </p:txBody>
      </p:sp>
    </p:spTree>
    <p:extLst>
      <p:ext uri="{BB962C8B-B14F-4D97-AF65-F5344CB8AC3E}">
        <p14:creationId xmlns:p14="http://schemas.microsoft.com/office/powerpoint/2010/main" val="206699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50CA0D-D201-4ECC-8928-27C078B856FE}" type="slidenum">
              <a:rPr lang="en-US" altLang="en-US"/>
              <a:pPr>
                <a:defRPr/>
              </a:pPr>
              <a:t>‹#›</a:t>
            </a:fld>
            <a:endParaRPr lang="en-US" altLang="en-US" dirty="0"/>
          </a:p>
        </p:txBody>
      </p:sp>
    </p:spTree>
    <p:extLst>
      <p:ext uri="{BB962C8B-B14F-4D97-AF65-F5344CB8AC3E}">
        <p14:creationId xmlns:p14="http://schemas.microsoft.com/office/powerpoint/2010/main" val="152043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6B682B6-CB31-4B88-B561-736FE9ADABEF}" type="slidenum">
              <a:rPr lang="en-US" altLang="en-US"/>
              <a:pPr>
                <a:defRPr/>
              </a:pPr>
              <a:t>‹#›</a:t>
            </a:fld>
            <a:endParaRPr lang="en-US" altLang="en-US" dirty="0"/>
          </a:p>
        </p:txBody>
      </p:sp>
    </p:spTree>
    <p:extLst>
      <p:ext uri="{BB962C8B-B14F-4D97-AF65-F5344CB8AC3E}">
        <p14:creationId xmlns:p14="http://schemas.microsoft.com/office/powerpoint/2010/main" val="2161853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4ED9F11-9D5F-4A18-8B93-BA16FECAFF99}" type="slidenum">
              <a:rPr lang="en-US" altLang="en-US"/>
              <a:pPr>
                <a:defRPr/>
              </a:pPr>
              <a:t>‹#›</a:t>
            </a:fld>
            <a:endParaRPr lang="en-US" altLang="en-US" dirty="0"/>
          </a:p>
        </p:txBody>
      </p:sp>
    </p:spTree>
    <p:extLst>
      <p:ext uri="{BB962C8B-B14F-4D97-AF65-F5344CB8AC3E}">
        <p14:creationId xmlns:p14="http://schemas.microsoft.com/office/powerpoint/2010/main" val="3061886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6683CA5-984C-46F9-B7ED-0D38725835B5}" type="slidenum">
              <a:rPr lang="en-US" altLang="en-US"/>
              <a:pPr>
                <a:defRPr/>
              </a:pPr>
              <a:t>‹#›</a:t>
            </a:fld>
            <a:endParaRPr lang="en-US" altLang="en-US" dirty="0"/>
          </a:p>
        </p:txBody>
      </p:sp>
    </p:spTree>
    <p:extLst>
      <p:ext uri="{BB962C8B-B14F-4D97-AF65-F5344CB8AC3E}">
        <p14:creationId xmlns:p14="http://schemas.microsoft.com/office/powerpoint/2010/main" val="1581024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9E00176-B761-4AC9-AF2E-57A79A0E9387}" type="slidenum">
              <a:rPr lang="en-US" altLang="en-US"/>
              <a:pPr>
                <a:defRPr/>
              </a:pPr>
              <a:t>‹#›</a:t>
            </a:fld>
            <a:endParaRPr lang="en-US" altLang="en-US" dirty="0"/>
          </a:p>
        </p:txBody>
      </p:sp>
    </p:spTree>
    <p:extLst>
      <p:ext uri="{BB962C8B-B14F-4D97-AF65-F5344CB8AC3E}">
        <p14:creationId xmlns:p14="http://schemas.microsoft.com/office/powerpoint/2010/main" val="2233394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E747C51-F9E3-423B-AEC1-37284522E9A6}" type="slidenum">
              <a:rPr lang="en-US" altLang="en-US"/>
              <a:pPr>
                <a:defRPr/>
              </a:pPr>
              <a:t>‹#›</a:t>
            </a:fld>
            <a:endParaRPr lang="en-US" altLang="en-US" dirty="0"/>
          </a:p>
        </p:txBody>
      </p:sp>
    </p:spTree>
    <p:extLst>
      <p:ext uri="{BB962C8B-B14F-4D97-AF65-F5344CB8AC3E}">
        <p14:creationId xmlns:p14="http://schemas.microsoft.com/office/powerpoint/2010/main" val="3943435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561B81F-E184-4493-8733-1622625D49F8}" type="slidenum">
              <a:rPr lang="en-US" altLang="en-US"/>
              <a:pPr>
                <a:defRPr/>
              </a:pPr>
              <a:t>‹#›</a:t>
            </a:fld>
            <a:endParaRPr lang="en-US" altLang="en-US" dirty="0"/>
          </a:p>
        </p:txBody>
      </p:sp>
    </p:spTree>
    <p:extLst>
      <p:ext uri="{BB962C8B-B14F-4D97-AF65-F5344CB8AC3E}">
        <p14:creationId xmlns:p14="http://schemas.microsoft.com/office/powerpoint/2010/main" val="1248836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6DD5630-E8BE-4922-A364-4D311981543B}" type="slidenum">
              <a:rPr lang="en-US" altLang="en-US"/>
              <a:pPr>
                <a:defRPr/>
              </a:pPr>
              <a:t>‹#›</a:t>
            </a:fld>
            <a:endParaRPr lang="en-US" altLang="en-US" dirty="0"/>
          </a:p>
        </p:txBody>
      </p:sp>
    </p:spTree>
    <p:extLst>
      <p:ext uri="{BB962C8B-B14F-4D97-AF65-F5344CB8AC3E}">
        <p14:creationId xmlns:p14="http://schemas.microsoft.com/office/powerpoint/2010/main" val="2641219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58A64D3-D031-4592-BC89-114719B28EA5}" type="slidenum">
              <a:rPr lang="en-US" altLang="en-US"/>
              <a:pPr>
                <a:defRPr/>
              </a:pPr>
              <a:t>‹#›</a:t>
            </a:fld>
            <a:endParaRPr lang="en-US" altLang="en-US" dirty="0"/>
          </a:p>
        </p:txBody>
      </p:sp>
    </p:spTree>
    <p:extLst>
      <p:ext uri="{BB962C8B-B14F-4D97-AF65-F5344CB8AC3E}">
        <p14:creationId xmlns:p14="http://schemas.microsoft.com/office/powerpoint/2010/main" val="98388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8E6B0B9-B646-4059-BBC8-A39955942D6B}" type="slidenum">
              <a:rPr lang="en-US" altLang="en-US"/>
              <a:pPr>
                <a:defRPr/>
              </a:pPr>
              <a:t>‹#›</a:t>
            </a:fld>
            <a:endParaRPr lang="en-US" altLang="en-US" dirty="0"/>
          </a:p>
        </p:txBody>
      </p:sp>
    </p:spTree>
    <p:extLst>
      <p:ext uri="{BB962C8B-B14F-4D97-AF65-F5344CB8AC3E}">
        <p14:creationId xmlns:p14="http://schemas.microsoft.com/office/powerpoint/2010/main" val="3482637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4828253-31CF-48A0-B0B4-5C48F834D652}" type="slidenum">
              <a:rPr lang="en-US" altLang="en-US"/>
              <a:pPr>
                <a:defRPr/>
              </a:pPr>
              <a:t>‹#›</a:t>
            </a:fld>
            <a:endParaRPr lang="en-US" altLang="en-US" dirty="0"/>
          </a:p>
        </p:txBody>
      </p:sp>
    </p:spTree>
    <p:extLst>
      <p:ext uri="{BB962C8B-B14F-4D97-AF65-F5344CB8AC3E}">
        <p14:creationId xmlns:p14="http://schemas.microsoft.com/office/powerpoint/2010/main" val="1029348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1C60F38-A443-4DDF-8308-70CAA4DCF876}" type="slidenum">
              <a:rPr lang="en-US" altLang="en-US"/>
              <a:pPr>
                <a:defRPr/>
              </a:pPr>
              <a:t>‹#›</a:t>
            </a:fld>
            <a:endParaRPr lang="en-US" altLang="en-US" dirty="0"/>
          </a:p>
        </p:txBody>
      </p:sp>
    </p:spTree>
    <p:extLst>
      <p:ext uri="{BB962C8B-B14F-4D97-AF65-F5344CB8AC3E}">
        <p14:creationId xmlns:p14="http://schemas.microsoft.com/office/powerpoint/2010/main" val="742148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21BBF9E-D510-4F1A-AFF8-380F118725AD}" type="slidenum">
              <a:rPr lang="en-US" altLang="en-US"/>
              <a:pPr>
                <a:defRPr/>
              </a:pPr>
              <a:t>‹#›</a:t>
            </a:fld>
            <a:endParaRPr lang="en-US" altLang="en-US" dirty="0"/>
          </a:p>
        </p:txBody>
      </p:sp>
    </p:spTree>
    <p:extLst>
      <p:ext uri="{BB962C8B-B14F-4D97-AF65-F5344CB8AC3E}">
        <p14:creationId xmlns:p14="http://schemas.microsoft.com/office/powerpoint/2010/main" val="3041691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3F118BA-FD08-4BBE-979F-C76950D500BE}" type="slidenum">
              <a:rPr lang="en-US" altLang="en-US"/>
              <a:pPr>
                <a:defRPr/>
              </a:pPr>
              <a:t>‹#›</a:t>
            </a:fld>
            <a:endParaRPr lang="en-US" altLang="en-US" dirty="0"/>
          </a:p>
        </p:txBody>
      </p:sp>
    </p:spTree>
    <p:extLst>
      <p:ext uri="{BB962C8B-B14F-4D97-AF65-F5344CB8AC3E}">
        <p14:creationId xmlns:p14="http://schemas.microsoft.com/office/powerpoint/2010/main" val="3820230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129C116-AB65-40D2-946F-B5ED163D4691}" type="slidenum">
              <a:rPr lang="en-US" altLang="en-US"/>
              <a:pPr>
                <a:defRPr/>
              </a:pPr>
              <a:t>‹#›</a:t>
            </a:fld>
            <a:endParaRPr lang="en-US" altLang="en-US" dirty="0"/>
          </a:p>
        </p:txBody>
      </p:sp>
    </p:spTree>
    <p:extLst>
      <p:ext uri="{BB962C8B-B14F-4D97-AF65-F5344CB8AC3E}">
        <p14:creationId xmlns:p14="http://schemas.microsoft.com/office/powerpoint/2010/main" val="1460078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F9243E2-81BC-491E-BD00-C7A27ADD605A}" type="slidenum">
              <a:rPr lang="en-US" altLang="en-US"/>
              <a:pPr>
                <a:defRPr/>
              </a:pPr>
              <a:t>‹#›</a:t>
            </a:fld>
            <a:endParaRPr lang="en-US" altLang="en-US" dirty="0"/>
          </a:p>
        </p:txBody>
      </p:sp>
    </p:spTree>
    <p:extLst>
      <p:ext uri="{BB962C8B-B14F-4D97-AF65-F5344CB8AC3E}">
        <p14:creationId xmlns:p14="http://schemas.microsoft.com/office/powerpoint/2010/main" val="3721919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95152"/>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70363" y="4029635"/>
            <a:ext cx="5195455" cy="1752600"/>
          </a:xfrm>
        </p:spPr>
        <p:txBody>
          <a:bodyPr/>
          <a:lstStyle>
            <a:lvl1pPr marL="0" indent="0" algn="ctr">
              <a:buNone/>
              <a:defRPr>
                <a:solidFill>
                  <a:schemeClr val="tx1">
                    <a:tint val="75000"/>
                  </a:schemeClr>
                </a:solidFill>
              </a:defRPr>
            </a:lvl1pPr>
            <a:lvl2pPr marL="449423" indent="0" algn="ctr">
              <a:buNone/>
              <a:defRPr>
                <a:solidFill>
                  <a:schemeClr val="tx1">
                    <a:tint val="75000"/>
                  </a:schemeClr>
                </a:solidFill>
              </a:defRPr>
            </a:lvl2pPr>
            <a:lvl3pPr marL="898846" indent="0" algn="ctr">
              <a:buNone/>
              <a:defRPr>
                <a:solidFill>
                  <a:schemeClr val="tx1">
                    <a:tint val="75000"/>
                  </a:schemeClr>
                </a:solidFill>
              </a:defRPr>
            </a:lvl3pPr>
            <a:lvl4pPr marL="1348268" indent="0" algn="ctr">
              <a:buNone/>
              <a:defRPr>
                <a:solidFill>
                  <a:schemeClr val="tx1">
                    <a:tint val="75000"/>
                  </a:schemeClr>
                </a:solidFill>
              </a:defRPr>
            </a:lvl4pPr>
            <a:lvl5pPr marL="1797691" indent="0" algn="ctr">
              <a:buNone/>
              <a:defRPr>
                <a:solidFill>
                  <a:schemeClr val="tx1">
                    <a:tint val="75000"/>
                  </a:schemeClr>
                </a:solidFill>
              </a:defRPr>
            </a:lvl5pPr>
            <a:lvl6pPr marL="2247115" indent="0" algn="ctr">
              <a:buNone/>
              <a:defRPr>
                <a:solidFill>
                  <a:schemeClr val="tx1">
                    <a:tint val="75000"/>
                  </a:schemeClr>
                </a:solidFill>
              </a:defRPr>
            </a:lvl6pPr>
            <a:lvl7pPr marL="2696539" indent="0" algn="ctr">
              <a:buNone/>
              <a:defRPr>
                <a:solidFill>
                  <a:schemeClr val="tx1">
                    <a:tint val="75000"/>
                  </a:schemeClr>
                </a:solidFill>
              </a:defRPr>
            </a:lvl7pPr>
            <a:lvl8pPr marL="3145962" indent="0" algn="ctr">
              <a:buNone/>
              <a:defRPr>
                <a:solidFill>
                  <a:schemeClr val="tx1">
                    <a:tint val="75000"/>
                  </a:schemeClr>
                </a:solidFill>
              </a:defRPr>
            </a:lvl8pPr>
            <a:lvl9pPr marL="3595382" indent="0" algn="ctr">
              <a:buNone/>
              <a:defRPr>
                <a:solidFill>
                  <a:schemeClr val="tx1">
                    <a:tint val="75000"/>
                  </a:schemeClr>
                </a:solidFill>
              </a:defRPr>
            </a:lvl9pPr>
          </a:lstStyle>
          <a:p>
            <a:r>
              <a:rPr lang="en-US" dirty="0" smtClean="0"/>
              <a:t>Click to edit Master subtitle style</a:t>
            </a:r>
            <a:endParaRPr lang="en-US" dirty="0"/>
          </a:p>
        </p:txBody>
      </p:sp>
      <p:sp>
        <p:nvSpPr>
          <p:cNvPr id="6" name="Content Placeholder 5"/>
          <p:cNvSpPr>
            <a:spLocks noGrp="1"/>
          </p:cNvSpPr>
          <p:nvPr>
            <p:ph sz="quarter" idx="10"/>
          </p:nvPr>
        </p:nvSpPr>
        <p:spPr>
          <a:xfrm>
            <a:off x="838200" y="152400"/>
            <a:ext cx="7543800" cy="1371600"/>
          </a:xfrm>
        </p:spPr>
        <p:txBody>
          <a:bodyPr anchor="ctr"/>
          <a:lstStyle>
            <a:lvl1pPr marL="0" indent="0" algn="ctr">
              <a:buNone/>
              <a:defRPr sz="3600">
                <a:solidFill>
                  <a:schemeClr val="bg1"/>
                </a:solidFill>
              </a:defRPr>
            </a:lvl1pPr>
            <a:lvl2pPr>
              <a:defRPr sz="32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stStyle>
          <a:p>
            <a:pPr lvl="0"/>
            <a:r>
              <a:rPr lang="en-US" dirty="0" smtClean="0"/>
              <a:t>Edit Master text styles</a:t>
            </a:r>
            <a:endParaRPr lang="en-US" dirty="0"/>
          </a:p>
        </p:txBody>
      </p:sp>
    </p:spTree>
    <p:extLst>
      <p:ext uri="{BB962C8B-B14F-4D97-AF65-F5344CB8AC3E}">
        <p14:creationId xmlns:p14="http://schemas.microsoft.com/office/powerpoint/2010/main" val="53822675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6824"/>
          </a:xfrm>
        </p:spPr>
        <p:txBody>
          <a:bodyPr anchor="b">
            <a:noAutofit/>
          </a:bodyPr>
          <a:lstStyle>
            <a:lvl1pPr>
              <a:defRPr sz="353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3"/>
          </p:nvPr>
        </p:nvSpPr>
        <p:spPr>
          <a:xfrm>
            <a:off x="9372600" y="1008530"/>
            <a:ext cx="8229600" cy="972670"/>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4"/>
          </p:nvPr>
        </p:nvSpPr>
        <p:spPr>
          <a:xfrm>
            <a:off x="9372600" y="1981200"/>
            <a:ext cx="8229600" cy="972670"/>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5"/>
          </p:nvPr>
        </p:nvSpPr>
        <p:spPr>
          <a:xfrm>
            <a:off x="9372600" y="2953870"/>
            <a:ext cx="8229600" cy="972670"/>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6"/>
          </p:nvPr>
        </p:nvSpPr>
        <p:spPr>
          <a:xfrm>
            <a:off x="9372600" y="3926540"/>
            <a:ext cx="8229600" cy="972670"/>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7"/>
          </p:nvPr>
        </p:nvSpPr>
        <p:spPr>
          <a:xfrm>
            <a:off x="9372600" y="4899210"/>
            <a:ext cx="8229600" cy="972670"/>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8"/>
          </p:nvPr>
        </p:nvSpPr>
        <p:spPr>
          <a:xfrm>
            <a:off x="9372600" y="5871880"/>
            <a:ext cx="8229600" cy="972670"/>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a:spLocks noGrp="1"/>
          </p:cNvSpPr>
          <p:nvPr>
            <p:ph type="sldNum" sz="quarter" idx="4"/>
          </p:nvPr>
        </p:nvSpPr>
        <p:spPr>
          <a:xfrm>
            <a:off x="8243888" y="6492875"/>
            <a:ext cx="442912" cy="365125"/>
          </a:xfrm>
          <a:prstGeom prst="rect">
            <a:avLst/>
          </a:prstGeom>
        </p:spPr>
        <p:txBody>
          <a:bodyPr vert="horz" lIns="101864" tIns="50933" rIns="101864" bIns="50933" rtlCol="0" anchor="ctr"/>
          <a:lstStyle>
            <a:lvl1pPr algn="r" defTabSz="898846">
              <a:defRPr sz="1200">
                <a:solidFill>
                  <a:prstClr val="white"/>
                </a:solidFill>
              </a:defRPr>
            </a:lvl1pPr>
          </a:lstStyle>
          <a:p>
            <a:pPr>
              <a:defRPr/>
            </a:pPr>
            <a:fld id="{B1E8F95E-1E29-4987-895A-EB9B005BB95E}" type="slidenum">
              <a:rPr lang="en-US" smtClean="0"/>
              <a:pPr>
                <a:defRPr/>
              </a:pPr>
              <a:t>‹#›</a:t>
            </a:fld>
            <a:endParaRPr lang="en-US" dirty="0"/>
          </a:p>
        </p:txBody>
      </p:sp>
    </p:spTree>
    <p:extLst>
      <p:ext uri="{BB962C8B-B14F-4D97-AF65-F5344CB8AC3E}">
        <p14:creationId xmlns:p14="http://schemas.microsoft.com/office/powerpoint/2010/main" val="299478934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ny text boxes">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806824"/>
          </a:xfrm>
        </p:spPr>
        <p:txBody>
          <a:bodyPr anchor="b">
            <a:noAutofit/>
          </a:bodyPr>
          <a:lstStyle>
            <a:lvl1pPr>
              <a:defRPr sz="3530"/>
            </a:lvl1pPr>
          </a:lstStyle>
          <a:p>
            <a:r>
              <a:rPr lang="en-US" dirty="0" smtClean="0"/>
              <a:t>Click to edit Master title style</a:t>
            </a:r>
            <a:endParaRPr lang="en-US" dirty="0"/>
          </a:p>
        </p:txBody>
      </p:sp>
      <p:sp>
        <p:nvSpPr>
          <p:cNvPr id="4" name="Content Placeholder 2"/>
          <p:cNvSpPr>
            <a:spLocks noGrp="1"/>
          </p:cNvSpPr>
          <p:nvPr>
            <p:ph idx="1"/>
          </p:nvPr>
        </p:nvSpPr>
        <p:spPr>
          <a:xfrm>
            <a:off x="457200" y="1008530"/>
            <a:ext cx="8229600" cy="1582270"/>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9525000" y="685800"/>
            <a:ext cx="8229600" cy="1582270"/>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4"/>
          </p:nvPr>
        </p:nvSpPr>
        <p:spPr>
          <a:xfrm>
            <a:off x="9538447" y="2407022"/>
            <a:ext cx="8229600" cy="1582270"/>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p:nvPr>
        </p:nvSpPr>
        <p:spPr>
          <a:xfrm>
            <a:off x="9538447" y="4102844"/>
            <a:ext cx="8229600" cy="1582270"/>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6"/>
          </p:nvPr>
        </p:nvSpPr>
        <p:spPr>
          <a:xfrm>
            <a:off x="9551894" y="5824066"/>
            <a:ext cx="8229600" cy="1582270"/>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17"/>
          </p:nvPr>
        </p:nvSpPr>
        <p:spPr/>
        <p:txBody>
          <a:bodyPr/>
          <a:lstStyle>
            <a:lvl1pPr defTabSz="914400">
              <a:defRPr/>
            </a:lvl1pPr>
          </a:lstStyle>
          <a:p>
            <a:pPr>
              <a:defRPr/>
            </a:pPr>
            <a:fld id="{E2D56D1F-9F76-4F27-A64C-529321C97054}" type="slidenum">
              <a:rPr lang="en-US"/>
              <a:pPr>
                <a:defRPr/>
              </a:pPr>
              <a:t>‹#›</a:t>
            </a:fld>
            <a:endParaRPr lang="en-US" dirty="0"/>
          </a:p>
        </p:txBody>
      </p:sp>
    </p:spTree>
    <p:extLst>
      <p:ext uri="{BB962C8B-B14F-4D97-AF65-F5344CB8AC3E}">
        <p14:creationId xmlns:p14="http://schemas.microsoft.com/office/powerpoint/2010/main" val="336022584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008530"/>
            <a:ext cx="4191000" cy="5117636"/>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p:nvPr>
        </p:nvSpPr>
        <p:spPr>
          <a:xfrm>
            <a:off x="4652818" y="1008530"/>
            <a:ext cx="4191000" cy="5117636"/>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0" y="0"/>
            <a:ext cx="9144000" cy="806824"/>
          </a:xfrm>
        </p:spPr>
        <p:txBody>
          <a:bodyPr anchor="b">
            <a:noAutofit/>
          </a:bodyPr>
          <a:lstStyle>
            <a:lvl1pPr>
              <a:defRPr sz="3530"/>
            </a:lvl1pPr>
          </a:lstStyle>
          <a:p>
            <a:r>
              <a:rPr lang="en-US" dirty="0" smtClean="0"/>
              <a:t>Click to edit Master title style</a:t>
            </a:r>
            <a:endParaRPr lang="en-US" dirty="0"/>
          </a:p>
        </p:txBody>
      </p:sp>
      <p:sp>
        <p:nvSpPr>
          <p:cNvPr id="5" name="Slide Number Placeholder 6"/>
          <p:cNvSpPr>
            <a:spLocks noGrp="1"/>
          </p:cNvSpPr>
          <p:nvPr>
            <p:ph type="sldNum" sz="quarter" idx="14"/>
          </p:nvPr>
        </p:nvSpPr>
        <p:spPr/>
        <p:txBody>
          <a:bodyPr/>
          <a:lstStyle>
            <a:lvl1pPr defTabSz="914400">
              <a:defRPr/>
            </a:lvl1pPr>
          </a:lstStyle>
          <a:p>
            <a:pPr>
              <a:defRPr/>
            </a:pPr>
            <a:fld id="{ECE308B7-3C09-4996-B3F3-3165E8D23EBC}" type="slidenum">
              <a:rPr lang="en-US"/>
              <a:pPr>
                <a:defRPr/>
              </a:pPr>
              <a:t>‹#›</a:t>
            </a:fld>
            <a:endParaRPr lang="en-US" dirty="0"/>
          </a:p>
        </p:txBody>
      </p:sp>
    </p:spTree>
    <p:extLst>
      <p:ext uri="{BB962C8B-B14F-4D97-AF65-F5344CB8AC3E}">
        <p14:creationId xmlns:p14="http://schemas.microsoft.com/office/powerpoint/2010/main" val="12978407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14D3D29-24C5-43F9-9768-959C1EE5C298}" type="slidenum">
              <a:rPr lang="en-US" altLang="en-US"/>
              <a:pPr>
                <a:defRPr/>
              </a:pPr>
              <a:t>‹#›</a:t>
            </a:fld>
            <a:endParaRPr lang="en-US" altLang="en-US" dirty="0"/>
          </a:p>
        </p:txBody>
      </p:sp>
    </p:spTree>
    <p:extLst>
      <p:ext uri="{BB962C8B-B14F-4D97-AF65-F5344CB8AC3E}">
        <p14:creationId xmlns:p14="http://schemas.microsoft.com/office/powerpoint/2010/main" val="19179848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941294"/>
            <a:ext cx="4040187" cy="639762"/>
          </a:xfrm>
        </p:spPr>
        <p:txBody>
          <a:bodyPr anchor="b"/>
          <a:lstStyle>
            <a:lvl1pPr marL="0" indent="0">
              <a:buNone/>
              <a:defRPr sz="2294" b="1"/>
            </a:lvl1pPr>
            <a:lvl2pPr marL="449423" indent="0">
              <a:buNone/>
              <a:defRPr sz="1941" b="1"/>
            </a:lvl2pPr>
            <a:lvl3pPr marL="898846" indent="0">
              <a:buNone/>
              <a:defRPr sz="1765" b="1"/>
            </a:lvl3pPr>
            <a:lvl4pPr marL="1348268" indent="0">
              <a:buNone/>
              <a:defRPr sz="1588" b="1"/>
            </a:lvl4pPr>
            <a:lvl5pPr marL="1797691" indent="0">
              <a:buNone/>
              <a:defRPr sz="1588" b="1"/>
            </a:lvl5pPr>
            <a:lvl6pPr marL="2247115" indent="0">
              <a:buNone/>
              <a:defRPr sz="1588" b="1"/>
            </a:lvl6pPr>
            <a:lvl7pPr marL="2696539" indent="0">
              <a:buNone/>
              <a:defRPr sz="1588" b="1"/>
            </a:lvl7pPr>
            <a:lvl8pPr marL="3145962" indent="0">
              <a:buNone/>
              <a:defRPr sz="1588" b="1"/>
            </a:lvl8pPr>
            <a:lvl9pPr marL="3595382" indent="0">
              <a:buNone/>
              <a:defRPr sz="1588" b="1"/>
            </a:lvl9pPr>
          </a:lstStyle>
          <a:p>
            <a:pPr lvl="0"/>
            <a:r>
              <a:rPr lang="en-US" smtClean="0"/>
              <a:t>Click to edit Master text styles</a:t>
            </a:r>
          </a:p>
        </p:txBody>
      </p:sp>
      <p:sp>
        <p:nvSpPr>
          <p:cNvPr id="5" name="Text Placeholder 4"/>
          <p:cNvSpPr>
            <a:spLocks noGrp="1"/>
          </p:cNvSpPr>
          <p:nvPr>
            <p:ph type="body" sz="quarter" idx="3"/>
          </p:nvPr>
        </p:nvSpPr>
        <p:spPr>
          <a:xfrm>
            <a:off x="4645028" y="941294"/>
            <a:ext cx="4041775" cy="639762"/>
          </a:xfrm>
        </p:spPr>
        <p:txBody>
          <a:bodyPr anchor="b"/>
          <a:lstStyle>
            <a:lvl1pPr marL="0" indent="0">
              <a:buNone/>
              <a:defRPr sz="2294" b="1"/>
            </a:lvl1pPr>
            <a:lvl2pPr marL="449423" indent="0">
              <a:buNone/>
              <a:defRPr sz="1941" b="1"/>
            </a:lvl2pPr>
            <a:lvl3pPr marL="898846" indent="0">
              <a:buNone/>
              <a:defRPr sz="1765" b="1"/>
            </a:lvl3pPr>
            <a:lvl4pPr marL="1348268" indent="0">
              <a:buNone/>
              <a:defRPr sz="1588" b="1"/>
            </a:lvl4pPr>
            <a:lvl5pPr marL="1797691" indent="0">
              <a:buNone/>
              <a:defRPr sz="1588" b="1"/>
            </a:lvl5pPr>
            <a:lvl6pPr marL="2247115" indent="0">
              <a:buNone/>
              <a:defRPr sz="1588" b="1"/>
            </a:lvl6pPr>
            <a:lvl7pPr marL="2696539" indent="0">
              <a:buNone/>
              <a:defRPr sz="1588" b="1"/>
            </a:lvl7pPr>
            <a:lvl8pPr marL="3145962" indent="0">
              <a:buNone/>
              <a:defRPr sz="1588" b="1"/>
            </a:lvl8pPr>
            <a:lvl9pPr marL="3595382" indent="0">
              <a:buNone/>
              <a:defRPr sz="1588" b="1"/>
            </a:lvl9pPr>
          </a:lstStyle>
          <a:p>
            <a:pPr lvl="0"/>
            <a:r>
              <a:rPr lang="en-US" smtClean="0"/>
              <a:t>Click to edit Master text styles</a:t>
            </a:r>
          </a:p>
        </p:txBody>
      </p:sp>
      <p:sp>
        <p:nvSpPr>
          <p:cNvPr id="10" name="Content Placeholder 2"/>
          <p:cNvSpPr>
            <a:spLocks noGrp="1"/>
          </p:cNvSpPr>
          <p:nvPr>
            <p:ph idx="13"/>
          </p:nvPr>
        </p:nvSpPr>
        <p:spPr>
          <a:xfrm>
            <a:off x="457200" y="1715527"/>
            <a:ext cx="4191000" cy="4410638"/>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652818" y="1715527"/>
            <a:ext cx="4191000" cy="4410638"/>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0" y="0"/>
            <a:ext cx="9144000" cy="806824"/>
          </a:xfrm>
        </p:spPr>
        <p:txBody>
          <a:bodyPr anchor="b">
            <a:noAutofit/>
          </a:bodyPr>
          <a:lstStyle>
            <a:lvl1pPr>
              <a:defRPr sz="3530"/>
            </a:lvl1pPr>
          </a:lstStyle>
          <a:p>
            <a:r>
              <a:rPr lang="en-US" dirty="0" smtClean="0"/>
              <a:t>Click to edit Master title style</a:t>
            </a:r>
            <a:endParaRPr lang="en-US" dirty="0"/>
          </a:p>
        </p:txBody>
      </p:sp>
      <p:sp>
        <p:nvSpPr>
          <p:cNvPr id="7" name="Slide Number Placeholder 8"/>
          <p:cNvSpPr>
            <a:spLocks noGrp="1"/>
          </p:cNvSpPr>
          <p:nvPr>
            <p:ph type="sldNum" sz="quarter" idx="15"/>
          </p:nvPr>
        </p:nvSpPr>
        <p:spPr/>
        <p:txBody>
          <a:bodyPr/>
          <a:lstStyle>
            <a:lvl1pPr defTabSz="914400">
              <a:defRPr/>
            </a:lvl1pPr>
          </a:lstStyle>
          <a:p>
            <a:pPr>
              <a:defRPr/>
            </a:pPr>
            <a:fld id="{BE8D1090-280C-4DAC-B3DE-43687F624CE5}" type="slidenum">
              <a:rPr lang="en-US"/>
              <a:pPr>
                <a:defRPr/>
              </a:pPr>
              <a:t>‹#›</a:t>
            </a:fld>
            <a:endParaRPr lang="en-US" dirty="0"/>
          </a:p>
        </p:txBody>
      </p:sp>
    </p:spTree>
    <p:extLst>
      <p:ext uri="{BB962C8B-B14F-4D97-AF65-F5344CB8AC3E}">
        <p14:creationId xmlns:p14="http://schemas.microsoft.com/office/powerpoint/2010/main" val="53228954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0" y="0"/>
            <a:ext cx="0" cy="0"/>
          </a:xfrm>
        </p:spPr>
        <p:txBody>
          <a:bodyPr/>
          <a:lstStyle>
            <a:lvl1pPr>
              <a:defRPr/>
            </a:lvl1pPr>
          </a:lstStyle>
          <a:p>
            <a:pPr>
              <a:defRPr/>
            </a:pPr>
            <a:endParaRPr lang="en-US" dirty="0"/>
          </a:p>
        </p:txBody>
      </p:sp>
      <p:sp>
        <p:nvSpPr>
          <p:cNvPr id="4" name="Footer Placeholder 4"/>
          <p:cNvSpPr>
            <a:spLocks noGrp="1"/>
          </p:cNvSpPr>
          <p:nvPr>
            <p:ph type="ftr" sz="quarter" idx="11"/>
          </p:nvPr>
        </p:nvSpPr>
        <p:spPr>
          <a:xfrm>
            <a:off x="0" y="0"/>
            <a:ext cx="0" cy="0"/>
          </a:xfrm>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DB12491-DAC2-4060-B55B-2B895BA751B8}" type="slidenum">
              <a:rPr lang="en-US" altLang="en-US"/>
              <a:pPr>
                <a:defRPr/>
              </a:pPr>
              <a:t>‹#›</a:t>
            </a:fld>
            <a:endParaRPr lang="en-US" altLang="en-US" dirty="0"/>
          </a:p>
        </p:txBody>
      </p:sp>
    </p:spTree>
    <p:extLst>
      <p:ext uri="{BB962C8B-B14F-4D97-AF65-F5344CB8AC3E}">
        <p14:creationId xmlns:p14="http://schemas.microsoft.com/office/powerpoint/2010/main" val="296083444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0" y="0"/>
            <a:ext cx="0" cy="0"/>
          </a:xfrm>
        </p:spPr>
        <p:txBody>
          <a:bodyPr/>
          <a:lstStyle>
            <a:lvl1pPr>
              <a:defRPr/>
            </a:lvl1pPr>
          </a:lstStyle>
          <a:p>
            <a:pPr>
              <a:defRPr/>
            </a:pPr>
            <a:endParaRPr lang="en-US" dirty="0"/>
          </a:p>
        </p:txBody>
      </p:sp>
      <p:sp>
        <p:nvSpPr>
          <p:cNvPr id="3" name="Footer Placeholder 4"/>
          <p:cNvSpPr>
            <a:spLocks noGrp="1"/>
          </p:cNvSpPr>
          <p:nvPr>
            <p:ph type="ftr" sz="quarter" idx="11"/>
          </p:nvPr>
        </p:nvSpPr>
        <p:spPr>
          <a:xfrm>
            <a:off x="0" y="0"/>
            <a:ext cx="0" cy="0"/>
          </a:xfrm>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FC71481-F75B-44AA-9901-0918679E271E}" type="slidenum">
              <a:rPr lang="en-US" altLang="en-US"/>
              <a:pPr>
                <a:defRPr/>
              </a:pPr>
              <a:t>‹#›</a:t>
            </a:fld>
            <a:endParaRPr lang="en-US" altLang="en-US" dirty="0"/>
          </a:p>
        </p:txBody>
      </p:sp>
    </p:spTree>
    <p:extLst>
      <p:ext uri="{BB962C8B-B14F-4D97-AF65-F5344CB8AC3E}">
        <p14:creationId xmlns:p14="http://schemas.microsoft.com/office/powerpoint/2010/main" val="36108346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0"/>
            <a:ext cx="0" cy="0"/>
          </a:xfr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0" y="0"/>
            <a:ext cx="0" cy="0"/>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91106D7-F994-42A8-9714-AEDC24E7A480}" type="slidenum">
              <a:rPr lang="en-US" altLang="en-US"/>
              <a:pPr>
                <a:defRPr/>
              </a:pPr>
              <a:t>‹#›</a:t>
            </a:fld>
            <a:endParaRPr lang="en-US" altLang="en-US" dirty="0"/>
          </a:p>
        </p:txBody>
      </p:sp>
    </p:spTree>
    <p:extLst>
      <p:ext uri="{BB962C8B-B14F-4D97-AF65-F5344CB8AC3E}">
        <p14:creationId xmlns:p14="http://schemas.microsoft.com/office/powerpoint/2010/main" val="37175133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3"/>
          </p:nvPr>
        </p:nvSpPr>
        <p:spPr>
          <a:xfrm>
            <a:off x="9282545" y="1004048"/>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4"/>
          </p:nvPr>
        </p:nvSpPr>
        <p:spPr>
          <a:xfrm>
            <a:off x="9282545" y="1546412"/>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5"/>
          </p:nvPr>
        </p:nvSpPr>
        <p:spPr>
          <a:xfrm>
            <a:off x="9282545" y="2118760"/>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6"/>
          </p:nvPr>
        </p:nvSpPr>
        <p:spPr>
          <a:xfrm>
            <a:off x="9282545" y="2688323"/>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7"/>
          </p:nvPr>
        </p:nvSpPr>
        <p:spPr>
          <a:xfrm>
            <a:off x="9282545" y="3230687"/>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8"/>
          </p:nvPr>
        </p:nvSpPr>
        <p:spPr>
          <a:xfrm>
            <a:off x="9282545" y="3803035"/>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half" idx="10"/>
          </p:nvPr>
        </p:nvSpPr>
        <p:spPr>
          <a:xfrm>
            <a:off x="-14997" y="6212262"/>
            <a:ext cx="7620000" cy="645739"/>
          </a:xfrm>
        </p:spPr>
        <p:txBody>
          <a:bodyPr anchor="b">
            <a:noAutofit/>
          </a:bodyPr>
          <a:lstStyle>
            <a:lvl1pPr>
              <a:buClr>
                <a:schemeClr val="tx1"/>
              </a:buClr>
              <a:buFont typeface="+mj-lt"/>
              <a:buAutoNum type="arabicPeriod"/>
              <a:defRPr sz="1235"/>
            </a:lvl1pPr>
            <a:lvl2pPr>
              <a:defRPr sz="1235"/>
            </a:lvl2pPr>
            <a:lvl3pPr>
              <a:defRPr sz="1235"/>
            </a:lvl3pPr>
            <a:lvl4pPr>
              <a:defRPr sz="1235"/>
            </a:lvl4pPr>
            <a:lvl5pPr>
              <a:defRPr sz="1235"/>
            </a:lvl5pPr>
            <a:lvl6pPr>
              <a:defRPr sz="1588"/>
            </a:lvl6pPr>
            <a:lvl7pPr>
              <a:defRPr sz="1588"/>
            </a:lvl7pPr>
            <a:lvl8pPr>
              <a:defRPr sz="1588"/>
            </a:lvl8pPr>
            <a:lvl9pPr>
              <a:defRPr sz="1588"/>
            </a:lvl9pPr>
          </a:lstStyle>
          <a:p>
            <a:pPr lvl="0"/>
            <a:r>
              <a:rPr lang="en-US" dirty="0"/>
              <a:t>Click to edit Master text styles</a:t>
            </a:r>
          </a:p>
        </p:txBody>
      </p:sp>
      <p:sp>
        <p:nvSpPr>
          <p:cNvPr id="13" name="Slide Number Placeholder 5"/>
          <p:cNvSpPr>
            <a:spLocks noGrp="1"/>
          </p:cNvSpPr>
          <p:nvPr>
            <p:ph type="sldNum" sz="quarter" idx="19"/>
          </p:nvPr>
        </p:nvSpPr>
        <p:spPr/>
        <p:txBody>
          <a:bodyPr/>
          <a:lstStyle>
            <a:lvl1pPr>
              <a:defRPr/>
            </a:lvl1pPr>
          </a:lstStyle>
          <a:p>
            <a:pPr>
              <a:defRPr/>
            </a:pPr>
            <a:fld id="{BB2D4F86-7632-4BA4-B7FF-7786F049A4A1}" type="slidenum">
              <a:rPr lang="en-US"/>
              <a:pPr>
                <a:defRPr/>
              </a:pPr>
              <a:t>‹#›</a:t>
            </a:fld>
            <a:endParaRPr lang="en-US" dirty="0"/>
          </a:p>
        </p:txBody>
      </p:sp>
    </p:spTree>
    <p:extLst>
      <p:ext uri="{BB962C8B-B14F-4D97-AF65-F5344CB8AC3E}">
        <p14:creationId xmlns:p14="http://schemas.microsoft.com/office/powerpoint/2010/main" val="38767093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3"/>
          </p:nvPr>
        </p:nvSpPr>
        <p:spPr>
          <a:xfrm>
            <a:off x="9282545" y="1004048"/>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4"/>
          </p:nvPr>
        </p:nvSpPr>
        <p:spPr>
          <a:xfrm>
            <a:off x="9282545" y="1546412"/>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5"/>
          </p:nvPr>
        </p:nvSpPr>
        <p:spPr>
          <a:xfrm>
            <a:off x="9282545" y="2118760"/>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6"/>
          </p:nvPr>
        </p:nvSpPr>
        <p:spPr>
          <a:xfrm>
            <a:off x="9282545" y="2688323"/>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7"/>
          </p:nvPr>
        </p:nvSpPr>
        <p:spPr>
          <a:xfrm>
            <a:off x="9282545" y="3230687"/>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8"/>
          </p:nvPr>
        </p:nvSpPr>
        <p:spPr>
          <a:xfrm>
            <a:off x="9282545" y="3803035"/>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half" idx="10"/>
          </p:nvPr>
        </p:nvSpPr>
        <p:spPr>
          <a:xfrm>
            <a:off x="-14997" y="6212262"/>
            <a:ext cx="7620000" cy="645739"/>
          </a:xfrm>
        </p:spPr>
        <p:txBody>
          <a:bodyPr anchor="b">
            <a:noAutofit/>
          </a:bodyPr>
          <a:lstStyle>
            <a:lvl1pPr>
              <a:buClr>
                <a:schemeClr val="tx1"/>
              </a:buClr>
              <a:buFont typeface="+mj-lt"/>
              <a:buAutoNum type="arabicPeriod"/>
              <a:defRPr sz="1235"/>
            </a:lvl1pPr>
            <a:lvl2pPr>
              <a:defRPr sz="1235"/>
            </a:lvl2pPr>
            <a:lvl3pPr>
              <a:defRPr sz="1235"/>
            </a:lvl3pPr>
            <a:lvl4pPr>
              <a:defRPr sz="1235"/>
            </a:lvl4pPr>
            <a:lvl5pPr>
              <a:defRPr sz="1235"/>
            </a:lvl5pPr>
            <a:lvl6pPr>
              <a:defRPr sz="1588"/>
            </a:lvl6pPr>
            <a:lvl7pPr>
              <a:defRPr sz="1588"/>
            </a:lvl7pPr>
            <a:lvl8pPr>
              <a:defRPr sz="1588"/>
            </a:lvl8pPr>
            <a:lvl9pPr>
              <a:defRPr sz="1588"/>
            </a:lvl9pPr>
          </a:lstStyle>
          <a:p>
            <a:pPr lvl="0"/>
            <a:r>
              <a:rPr lang="en-US" dirty="0"/>
              <a:t>Click to edit Master text styles</a:t>
            </a:r>
          </a:p>
        </p:txBody>
      </p:sp>
      <p:sp>
        <p:nvSpPr>
          <p:cNvPr id="13" name="Slide Number Placeholder 5"/>
          <p:cNvSpPr>
            <a:spLocks noGrp="1"/>
          </p:cNvSpPr>
          <p:nvPr>
            <p:ph type="sldNum" sz="quarter" idx="19"/>
          </p:nvPr>
        </p:nvSpPr>
        <p:spPr/>
        <p:txBody>
          <a:bodyPr/>
          <a:lstStyle>
            <a:lvl1pPr>
              <a:defRPr/>
            </a:lvl1pPr>
          </a:lstStyle>
          <a:p>
            <a:pPr>
              <a:defRPr/>
            </a:pPr>
            <a:fld id="{DEC14243-B600-4F3F-AE06-B63A689C107B}" type="slidenum">
              <a:rPr lang="en-US"/>
              <a:pPr>
                <a:defRPr/>
              </a:pPr>
              <a:t>‹#›</a:t>
            </a:fld>
            <a:endParaRPr lang="en-US" dirty="0"/>
          </a:p>
        </p:txBody>
      </p:sp>
    </p:spTree>
    <p:extLst>
      <p:ext uri="{BB962C8B-B14F-4D97-AF65-F5344CB8AC3E}">
        <p14:creationId xmlns:p14="http://schemas.microsoft.com/office/powerpoint/2010/main" val="246839184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3"/>
          </p:nvPr>
        </p:nvSpPr>
        <p:spPr>
          <a:xfrm>
            <a:off x="9282545" y="1004048"/>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4"/>
          </p:nvPr>
        </p:nvSpPr>
        <p:spPr>
          <a:xfrm>
            <a:off x="9282545" y="1546412"/>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5"/>
          </p:nvPr>
        </p:nvSpPr>
        <p:spPr>
          <a:xfrm>
            <a:off x="9282545" y="2118760"/>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6"/>
          </p:nvPr>
        </p:nvSpPr>
        <p:spPr>
          <a:xfrm>
            <a:off x="9282545" y="2688323"/>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7"/>
          </p:nvPr>
        </p:nvSpPr>
        <p:spPr>
          <a:xfrm>
            <a:off x="9282545" y="3230687"/>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8"/>
          </p:nvPr>
        </p:nvSpPr>
        <p:spPr>
          <a:xfrm>
            <a:off x="9282545" y="3803035"/>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half" idx="10"/>
          </p:nvPr>
        </p:nvSpPr>
        <p:spPr>
          <a:xfrm>
            <a:off x="-14997" y="6212262"/>
            <a:ext cx="7620000" cy="645739"/>
          </a:xfrm>
        </p:spPr>
        <p:txBody>
          <a:bodyPr anchor="b">
            <a:noAutofit/>
          </a:bodyPr>
          <a:lstStyle>
            <a:lvl1pPr>
              <a:buClr>
                <a:schemeClr val="tx1"/>
              </a:buClr>
              <a:buFont typeface="+mj-lt"/>
              <a:buAutoNum type="arabicPeriod"/>
              <a:defRPr sz="1235"/>
            </a:lvl1pPr>
            <a:lvl2pPr>
              <a:defRPr sz="1235"/>
            </a:lvl2pPr>
            <a:lvl3pPr>
              <a:defRPr sz="1235"/>
            </a:lvl3pPr>
            <a:lvl4pPr>
              <a:defRPr sz="1235"/>
            </a:lvl4pPr>
            <a:lvl5pPr>
              <a:defRPr sz="1235"/>
            </a:lvl5pPr>
            <a:lvl6pPr>
              <a:defRPr sz="1588"/>
            </a:lvl6pPr>
            <a:lvl7pPr>
              <a:defRPr sz="1588"/>
            </a:lvl7pPr>
            <a:lvl8pPr>
              <a:defRPr sz="1588"/>
            </a:lvl8pPr>
            <a:lvl9pPr>
              <a:defRPr sz="1588"/>
            </a:lvl9pPr>
          </a:lstStyle>
          <a:p>
            <a:pPr lvl="0"/>
            <a:r>
              <a:rPr lang="en-US" dirty="0"/>
              <a:t>Click to edit Master text styles</a:t>
            </a:r>
          </a:p>
        </p:txBody>
      </p:sp>
      <p:sp>
        <p:nvSpPr>
          <p:cNvPr id="13" name="Slide Number Placeholder 5"/>
          <p:cNvSpPr>
            <a:spLocks noGrp="1"/>
          </p:cNvSpPr>
          <p:nvPr>
            <p:ph type="sldNum" sz="quarter" idx="19"/>
          </p:nvPr>
        </p:nvSpPr>
        <p:spPr/>
        <p:txBody>
          <a:bodyPr/>
          <a:lstStyle>
            <a:lvl1pPr>
              <a:defRPr/>
            </a:lvl1pPr>
          </a:lstStyle>
          <a:p>
            <a:pPr>
              <a:defRPr/>
            </a:pPr>
            <a:fld id="{D6EA6ACE-122E-47DE-A90B-18FB4C32D954}" type="slidenum">
              <a:rPr lang="en-US"/>
              <a:pPr>
                <a:defRPr/>
              </a:pPr>
              <a:t>‹#›</a:t>
            </a:fld>
            <a:endParaRPr lang="en-US" dirty="0"/>
          </a:p>
        </p:txBody>
      </p:sp>
    </p:spTree>
    <p:extLst>
      <p:ext uri="{BB962C8B-B14F-4D97-AF65-F5344CB8AC3E}">
        <p14:creationId xmlns:p14="http://schemas.microsoft.com/office/powerpoint/2010/main" val="226189676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10"/>
          </p:nvPr>
        </p:nvSpPr>
        <p:spPr>
          <a:xfrm>
            <a:off x="0" y="6202363"/>
            <a:ext cx="8382000" cy="731837"/>
          </a:xfrm>
        </p:spPr>
        <p:txBody>
          <a:bodyPr>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Slide Number Placeholder 5"/>
          <p:cNvSpPr>
            <a:spLocks noGrp="1"/>
          </p:cNvSpPr>
          <p:nvPr>
            <p:ph type="sldNum" sz="quarter" idx="4"/>
          </p:nvPr>
        </p:nvSpPr>
        <p:spPr>
          <a:xfrm>
            <a:off x="8243888" y="6492875"/>
            <a:ext cx="442912" cy="365125"/>
          </a:xfrm>
          <a:prstGeom prst="rect">
            <a:avLst/>
          </a:prstGeom>
        </p:spPr>
        <p:txBody>
          <a:bodyPr vert="horz" lIns="101864" tIns="50933" rIns="101864" bIns="50933" rtlCol="0" anchor="ctr"/>
          <a:lstStyle>
            <a:lvl1pPr algn="r" defTabSz="898846">
              <a:defRPr sz="1147">
                <a:solidFill>
                  <a:prstClr val="white"/>
                </a:solidFill>
              </a:defRPr>
            </a:lvl1pPr>
          </a:lstStyle>
          <a:p>
            <a:pPr>
              <a:defRPr/>
            </a:pPr>
            <a:fld id="{B1E8F95E-1E29-4987-895A-EB9B005BB95E}" type="slidenum">
              <a:rPr lang="en-US"/>
              <a:pPr>
                <a:defRPr/>
              </a:pPr>
              <a:t>‹#›</a:t>
            </a:fld>
            <a:endParaRPr lang="en-US" dirty="0"/>
          </a:p>
        </p:txBody>
      </p:sp>
    </p:spTree>
    <p:extLst>
      <p:ext uri="{BB962C8B-B14F-4D97-AF65-F5344CB8AC3E}">
        <p14:creationId xmlns:p14="http://schemas.microsoft.com/office/powerpoint/2010/main" val="299757299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
        <p:nvSpPr>
          <p:cNvPr id="5" name="Content Placeholder 2"/>
          <p:cNvSpPr>
            <a:spLocks noGrp="1"/>
          </p:cNvSpPr>
          <p:nvPr>
            <p:ph idx="13"/>
          </p:nvPr>
        </p:nvSpPr>
        <p:spPr>
          <a:xfrm>
            <a:off x="9282545" y="1004048"/>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4"/>
          </p:nvPr>
        </p:nvSpPr>
        <p:spPr>
          <a:xfrm>
            <a:off x="9282545" y="1546412"/>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5"/>
          </p:nvPr>
        </p:nvSpPr>
        <p:spPr>
          <a:xfrm>
            <a:off x="9282545" y="2118760"/>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6"/>
          </p:nvPr>
        </p:nvSpPr>
        <p:spPr>
          <a:xfrm>
            <a:off x="9282545" y="2688323"/>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7"/>
          </p:nvPr>
        </p:nvSpPr>
        <p:spPr>
          <a:xfrm>
            <a:off x="9282545" y="3230687"/>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8"/>
          </p:nvPr>
        </p:nvSpPr>
        <p:spPr>
          <a:xfrm>
            <a:off x="9282545" y="3803035"/>
            <a:ext cx="8229600" cy="4751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half" idx="10"/>
          </p:nvPr>
        </p:nvSpPr>
        <p:spPr>
          <a:xfrm>
            <a:off x="-14997" y="6212262"/>
            <a:ext cx="7620000" cy="645739"/>
          </a:xfrm>
        </p:spPr>
        <p:txBody>
          <a:bodyPr anchor="b">
            <a:noAutofit/>
          </a:bodyPr>
          <a:lstStyle>
            <a:lvl1pPr>
              <a:buClr>
                <a:schemeClr val="tx1"/>
              </a:buClr>
              <a:buFont typeface="+mj-lt"/>
              <a:buAutoNum type="arabicPeriod"/>
              <a:defRPr sz="1235"/>
            </a:lvl1pPr>
            <a:lvl2pPr>
              <a:defRPr sz="1235"/>
            </a:lvl2pPr>
            <a:lvl3pPr>
              <a:defRPr sz="1235"/>
            </a:lvl3pPr>
            <a:lvl4pPr>
              <a:defRPr sz="1235"/>
            </a:lvl4pPr>
            <a:lvl5pPr>
              <a:defRPr sz="1235"/>
            </a:lvl5pPr>
            <a:lvl6pPr>
              <a:defRPr sz="1588"/>
            </a:lvl6pPr>
            <a:lvl7pPr>
              <a:defRPr sz="1588"/>
            </a:lvl7pPr>
            <a:lvl8pPr>
              <a:defRPr sz="1588"/>
            </a:lvl8pPr>
            <a:lvl9pPr>
              <a:defRPr sz="1588"/>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427151236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6824"/>
          </a:xfrm>
        </p:spPr>
        <p:txBody>
          <a:bodyPr anchor="b">
            <a:noAutofit/>
          </a:bodyPr>
          <a:lstStyle>
            <a:lvl1pPr>
              <a:defRPr sz="353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08530"/>
            <a:ext cx="8229600" cy="941294"/>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
        <p:nvSpPr>
          <p:cNvPr id="5" name="Content Placeholder 2"/>
          <p:cNvSpPr>
            <a:spLocks noGrp="1"/>
          </p:cNvSpPr>
          <p:nvPr>
            <p:ph idx="13"/>
          </p:nvPr>
        </p:nvSpPr>
        <p:spPr>
          <a:xfrm>
            <a:off x="457200" y="2237907"/>
            <a:ext cx="8229600" cy="941294"/>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4"/>
          </p:nvPr>
        </p:nvSpPr>
        <p:spPr>
          <a:xfrm>
            <a:off x="457200" y="3455051"/>
            <a:ext cx="8229600" cy="941294"/>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5"/>
          </p:nvPr>
        </p:nvSpPr>
        <p:spPr>
          <a:xfrm>
            <a:off x="457200" y="4675833"/>
            <a:ext cx="8229600" cy="941294"/>
          </a:xfrm>
        </p:spPr>
        <p:txBody>
          <a:bodyPr/>
          <a:lstStyle>
            <a:lvl1pPr>
              <a:defRPr sz="2471"/>
            </a:lvl1pPr>
            <a:lvl2pPr>
              <a:defRPr sz="2118"/>
            </a:lvl2pPr>
            <a:lvl3pPr>
              <a:defRPr sz="1765"/>
            </a:lvl3pPr>
            <a:lvl4pPr>
              <a:defRPr sz="1765"/>
            </a:lvl4pPr>
            <a:lvl5pPr>
              <a:defRPr sz="158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31571595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AC7D094-3E26-4F50-8A1A-1120EDFE0D65}" type="slidenum">
              <a:rPr lang="en-US" altLang="en-US"/>
              <a:pPr>
                <a:defRPr/>
              </a:pPr>
              <a:t>‹#›</a:t>
            </a:fld>
            <a:endParaRPr lang="en-US" altLang="en-US" dirty="0"/>
          </a:p>
        </p:txBody>
      </p:sp>
    </p:spTree>
    <p:extLst>
      <p:ext uri="{BB962C8B-B14F-4D97-AF65-F5344CB8AC3E}">
        <p14:creationId xmlns:p14="http://schemas.microsoft.com/office/powerpoint/2010/main" val="25743546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6824"/>
          </a:xfrm>
        </p:spPr>
        <p:txBody>
          <a:bodyPr anchor="b">
            <a:noAutofit/>
          </a:bodyPr>
          <a:lstStyle>
            <a:lvl1pPr>
              <a:defRPr sz="3530"/>
            </a:lvl1pPr>
          </a:lstStyle>
          <a:p>
            <a:r>
              <a:rPr lang="en-US" dirty="0"/>
              <a:t>Click to edit Master title style</a:t>
            </a:r>
          </a:p>
        </p:txBody>
      </p:sp>
      <p:sp>
        <p:nvSpPr>
          <p:cNvPr id="3" name="Content Placeholder 2"/>
          <p:cNvSpPr>
            <a:spLocks noGrp="1"/>
          </p:cNvSpPr>
          <p:nvPr>
            <p:ph idx="1"/>
          </p:nvPr>
        </p:nvSpPr>
        <p:spPr/>
        <p:txBody>
          <a:bodyPr/>
          <a:lstStyle>
            <a:lvl1pPr>
              <a:defRPr sz="2471"/>
            </a:lvl1pPr>
            <a:lvl2pPr>
              <a:defRPr sz="2118"/>
            </a:lvl2pPr>
            <a:lvl3pPr>
              <a:defRPr sz="1765"/>
            </a:lvl3pPr>
            <a:lvl4pPr>
              <a:defRPr sz="1765"/>
            </a:lvl4pPr>
            <a:lvl5pPr>
              <a:defRPr sz="158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
        <p:nvSpPr>
          <p:cNvPr id="5" name="Content Placeholder 2"/>
          <p:cNvSpPr>
            <a:spLocks noGrp="1"/>
          </p:cNvSpPr>
          <p:nvPr>
            <p:ph idx="13"/>
          </p:nvPr>
        </p:nvSpPr>
        <p:spPr>
          <a:xfrm>
            <a:off x="0" y="6126165"/>
            <a:ext cx="8243455" cy="731835"/>
          </a:xfrm>
        </p:spPr>
        <p:txBody>
          <a:bodyPr>
            <a:noAutofit/>
          </a:bodyPr>
          <a:lstStyle>
            <a:lvl1pPr>
              <a:buFont typeface="+mj-lt"/>
              <a:buAutoNum type="arabicPeriod"/>
              <a:defRPr sz="1235"/>
            </a:lvl1pPr>
            <a:lvl2pPr>
              <a:defRPr sz="1235"/>
            </a:lvl2pPr>
            <a:lvl3pPr>
              <a:defRPr sz="1235"/>
            </a:lvl3pPr>
            <a:lvl4pPr>
              <a:defRPr sz="1235"/>
            </a:lvl4pPr>
            <a:lvl5pPr>
              <a:defRPr sz="1235"/>
            </a:lvl5pPr>
          </a:lstStyle>
          <a:p>
            <a:pPr lvl="0"/>
            <a:r>
              <a:rPr lang="en-US" dirty="0"/>
              <a:t>Click to edit Master text </a:t>
            </a:r>
            <a:r>
              <a:rPr lang="en-US" dirty="0" smtClean="0"/>
              <a:t>styles</a:t>
            </a:r>
            <a:endParaRPr lang="en-US" dirty="0"/>
          </a:p>
        </p:txBody>
      </p:sp>
    </p:spTree>
    <p:custDataLst>
      <p:tags r:id="rId1"/>
    </p:custDataLst>
    <p:extLst>
      <p:ext uri="{BB962C8B-B14F-4D97-AF65-F5344CB8AC3E}">
        <p14:creationId xmlns:p14="http://schemas.microsoft.com/office/powerpoint/2010/main" val="335186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3105D00-FDB5-45E3-90C4-A85EC8A1B76D}" type="slidenum">
              <a:rPr lang="en-US" altLang="en-US"/>
              <a:pPr>
                <a:defRPr/>
              </a:pPr>
              <a:t>‹#›</a:t>
            </a:fld>
            <a:endParaRPr lang="en-US" altLang="en-US" dirty="0"/>
          </a:p>
        </p:txBody>
      </p:sp>
    </p:spTree>
    <p:extLst>
      <p:ext uri="{BB962C8B-B14F-4D97-AF65-F5344CB8AC3E}">
        <p14:creationId xmlns:p14="http://schemas.microsoft.com/office/powerpoint/2010/main" val="267242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41E2590-A717-4D8D-9A65-1D28AC0CD7F2}" type="slidenum">
              <a:rPr lang="en-US" altLang="en-US"/>
              <a:pPr>
                <a:defRPr/>
              </a:pPr>
              <a:t>‹#›</a:t>
            </a:fld>
            <a:endParaRPr lang="en-US" altLang="en-US" dirty="0"/>
          </a:p>
        </p:txBody>
      </p:sp>
    </p:spTree>
    <p:extLst>
      <p:ext uri="{BB962C8B-B14F-4D97-AF65-F5344CB8AC3E}">
        <p14:creationId xmlns:p14="http://schemas.microsoft.com/office/powerpoint/2010/main" val="288369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8738FEB-F102-40DC-B40D-EF245AA65640}" type="slidenum">
              <a:rPr lang="en-US" altLang="en-US"/>
              <a:pPr>
                <a:defRPr/>
              </a:pPr>
              <a:t>‹#›</a:t>
            </a:fld>
            <a:endParaRPr lang="en-US" altLang="en-US" dirty="0"/>
          </a:p>
        </p:txBody>
      </p:sp>
    </p:spTree>
    <p:extLst>
      <p:ext uri="{BB962C8B-B14F-4D97-AF65-F5344CB8AC3E}">
        <p14:creationId xmlns:p14="http://schemas.microsoft.com/office/powerpoint/2010/main" val="212678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1A3BA38-8F35-4251-A656-0CD29EB5A2BA}" type="slidenum">
              <a:rPr lang="en-US" altLang="en-US"/>
              <a:pPr>
                <a:defRPr/>
              </a:pPr>
              <a:t>‹#›</a:t>
            </a:fld>
            <a:endParaRPr lang="en-US" altLang="en-US" dirty="0"/>
          </a:p>
        </p:txBody>
      </p:sp>
    </p:spTree>
    <p:extLst>
      <p:ext uri="{BB962C8B-B14F-4D97-AF65-F5344CB8AC3E}">
        <p14:creationId xmlns:p14="http://schemas.microsoft.com/office/powerpoint/2010/main" val="359348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A04E58B-EBC6-44AE-9A93-87264654C475}" type="slidenum">
              <a:rPr lang="en-US" altLang="en-US"/>
              <a:pPr>
                <a:defRPr/>
              </a:pPr>
              <a:t>‹#›</a:t>
            </a:fld>
            <a:endParaRPr lang="en-US" altLang="en-US" dirty="0"/>
          </a:p>
        </p:txBody>
      </p:sp>
    </p:spTree>
    <p:extLst>
      <p:ext uri="{BB962C8B-B14F-4D97-AF65-F5344CB8AC3E}">
        <p14:creationId xmlns:p14="http://schemas.microsoft.com/office/powerpoint/2010/main" val="404044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ags" Target="../tags/tag1.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B6154C8-0998-4372-843C-B9B14CDE703D}" type="slidenum">
              <a:rPr lang="en-US" altLang="en-US"/>
              <a:pPr>
                <a:defRPr/>
              </a:pPr>
              <a:t>‹#›</a:t>
            </a:fld>
            <a:endParaRPr lang="en-US" altLang="en-US" dirty="0"/>
          </a:p>
        </p:txBody>
      </p:sp>
      <p:sp>
        <p:nvSpPr>
          <p:cNvPr id="2" name="Rectangle 1"/>
          <p:cNvSpPr/>
          <p:nvPr userDrawn="1"/>
        </p:nvSpPr>
        <p:spPr>
          <a:xfrm>
            <a:off x="441036" y="6215098"/>
            <a:ext cx="1993900" cy="646331"/>
          </a:xfrm>
          <a:prstGeom prst="rect">
            <a:avLst/>
          </a:prstGeom>
        </p:spPr>
        <p:txBody>
          <a:bodyPr wrap="square">
            <a:spAutoFit/>
          </a:bodyPr>
          <a:lstStyle/>
          <a:p>
            <a:r>
              <a:rPr lang="en-US" sz="1200" dirty="0" smtClean="0">
                <a:solidFill>
                  <a:srgbClr val="000000"/>
                </a:solidFill>
                <a:latin typeface="Calibri" panose="020F0502020204030204" pitchFamily="34" charset="0"/>
                <a:cs typeface="Calibri" panose="020F0502020204030204" pitchFamily="34" charset="0"/>
              </a:rPr>
              <a:t>AHRQ Safety Program for Improving Antibiotic Use – Acute Care</a:t>
            </a:r>
            <a:endParaRPr lang="en-US" sz="1200" dirty="0">
              <a:solidFill>
                <a:srgbClr val="000000"/>
              </a:solidFill>
              <a:latin typeface="Calibri" panose="020F0502020204030204" pitchFamily="34" charset="0"/>
              <a:cs typeface="Calibri" panose="020F0502020204030204" pitchFamily="34" charset="0"/>
            </a:endParaRPr>
          </a:p>
        </p:txBody>
      </p:sp>
      <p:cxnSp>
        <p:nvCxnSpPr>
          <p:cNvPr id="9" name="Straight Connector 8"/>
          <p:cNvCxnSpPr/>
          <p:nvPr userDrawn="1"/>
        </p:nvCxnSpPr>
        <p:spPr>
          <a:xfrm>
            <a:off x="441036" y="6300138"/>
            <a:ext cx="0" cy="476250"/>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Tree>
  </p:cSld>
  <p:clrMap bg1="dk2" tx1="lt1" bg2="dk1" tx2="lt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 id="2147484307" r:id="rId12"/>
    <p:sldLayoutId id="2147484308" r:id="rId13"/>
    <p:sldLayoutId id="2147484309" r:id="rId14"/>
  </p:sldLayoutIdLst>
  <p:hf hdr="0" ftr="0" dt="0"/>
  <p:txStyles>
    <p:titleStyle>
      <a:lvl1pPr algn="ctr" rtl="0" eaLnBrk="0" fontAlgn="base" hangingPunct="0">
        <a:spcBef>
          <a:spcPct val="0"/>
        </a:spcBef>
        <a:spcAft>
          <a:spcPct val="0"/>
        </a:spcAft>
        <a:defRPr sz="4400" b="1">
          <a:solidFill>
            <a:srgbClr val="000000"/>
          </a:solidFill>
          <a:latin typeface="+mj-lt"/>
          <a:ea typeface="+mj-ea"/>
          <a:cs typeface="+mj-cs"/>
        </a:defRPr>
      </a:lvl1pPr>
      <a:lvl2pPr algn="ctr" rtl="0" eaLnBrk="0" fontAlgn="base" hangingPunct="0">
        <a:spcBef>
          <a:spcPct val="0"/>
        </a:spcBef>
        <a:spcAft>
          <a:spcPct val="0"/>
        </a:spcAft>
        <a:defRPr sz="4400" b="1">
          <a:solidFill>
            <a:srgbClr val="000000"/>
          </a:solidFill>
          <a:latin typeface="Arial" charset="0"/>
        </a:defRPr>
      </a:lvl2pPr>
      <a:lvl3pPr algn="ctr" rtl="0" eaLnBrk="0" fontAlgn="base" hangingPunct="0">
        <a:spcBef>
          <a:spcPct val="0"/>
        </a:spcBef>
        <a:spcAft>
          <a:spcPct val="0"/>
        </a:spcAft>
        <a:defRPr sz="4400" b="1">
          <a:solidFill>
            <a:srgbClr val="000000"/>
          </a:solidFill>
          <a:latin typeface="Arial" charset="0"/>
        </a:defRPr>
      </a:lvl3pPr>
      <a:lvl4pPr algn="ctr" rtl="0" eaLnBrk="0" fontAlgn="base" hangingPunct="0">
        <a:spcBef>
          <a:spcPct val="0"/>
        </a:spcBef>
        <a:spcAft>
          <a:spcPct val="0"/>
        </a:spcAft>
        <a:defRPr sz="4400" b="1">
          <a:solidFill>
            <a:srgbClr val="000000"/>
          </a:solidFill>
          <a:latin typeface="Arial" charset="0"/>
        </a:defRPr>
      </a:lvl4pPr>
      <a:lvl5pPr algn="ctr" rtl="0" eaLnBrk="0" fontAlgn="base" hangingPunct="0">
        <a:spcBef>
          <a:spcPct val="0"/>
        </a:spcBef>
        <a:spcAft>
          <a:spcPct val="0"/>
        </a:spcAft>
        <a:defRPr sz="4400" b="1">
          <a:solidFill>
            <a:srgbClr val="000000"/>
          </a:solidFill>
          <a:latin typeface="Arial" charset="0"/>
        </a:defRPr>
      </a:lvl5pPr>
      <a:lvl6pPr marL="457200" algn="ctr" rtl="0" eaLnBrk="1" fontAlgn="base" hangingPunct="1">
        <a:spcBef>
          <a:spcPct val="0"/>
        </a:spcBef>
        <a:spcAft>
          <a:spcPct val="0"/>
        </a:spcAft>
        <a:defRPr sz="4400" b="1">
          <a:solidFill>
            <a:schemeClr val="folHlink"/>
          </a:solidFill>
          <a:latin typeface="Arial" charset="0"/>
        </a:defRPr>
      </a:lvl6pPr>
      <a:lvl7pPr marL="914400" algn="ctr" rtl="0" eaLnBrk="1" fontAlgn="base" hangingPunct="1">
        <a:spcBef>
          <a:spcPct val="0"/>
        </a:spcBef>
        <a:spcAft>
          <a:spcPct val="0"/>
        </a:spcAft>
        <a:defRPr sz="4400" b="1">
          <a:solidFill>
            <a:schemeClr val="folHlink"/>
          </a:solidFill>
          <a:latin typeface="Arial" charset="0"/>
        </a:defRPr>
      </a:lvl7pPr>
      <a:lvl8pPr marL="1371600" algn="ctr" rtl="0" eaLnBrk="1" fontAlgn="base" hangingPunct="1">
        <a:spcBef>
          <a:spcPct val="0"/>
        </a:spcBef>
        <a:spcAft>
          <a:spcPct val="0"/>
        </a:spcAft>
        <a:defRPr sz="4400" b="1">
          <a:solidFill>
            <a:schemeClr val="folHlink"/>
          </a:solidFill>
          <a:latin typeface="Arial" charset="0"/>
        </a:defRPr>
      </a:lvl8pPr>
      <a:lvl9pPr marL="1828800" algn="ctr" rtl="0" eaLnBrk="1" fontAlgn="base" hangingPunct="1">
        <a:spcBef>
          <a:spcPct val="0"/>
        </a:spcBef>
        <a:spcAft>
          <a:spcPct val="0"/>
        </a:spcAft>
        <a:defRPr sz="4400" b="1">
          <a:solidFill>
            <a:schemeClr val="folHlink"/>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57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cs typeface="+mn-cs"/>
              </a:defRPr>
            </a:lvl1pPr>
          </a:lstStyle>
          <a:p>
            <a:pPr>
              <a:defRPr/>
            </a:pPr>
            <a:endParaRPr lang="en-US" dirty="0"/>
          </a:p>
        </p:txBody>
      </p:sp>
      <p:sp>
        <p:nvSpPr>
          <p:cNvPr id="4577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cs typeface="+mn-cs"/>
              </a:defRPr>
            </a:lvl1pPr>
          </a:lstStyle>
          <a:p>
            <a:pPr>
              <a:defRPr/>
            </a:pPr>
            <a:endParaRPr lang="en-US" dirty="0"/>
          </a:p>
        </p:txBody>
      </p:sp>
      <p:sp>
        <p:nvSpPr>
          <p:cNvPr id="4577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1ADD5F5-6B65-4050-82FA-E81EA94EFAB1}"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Lst>
  <p:hf hdr="0" ftr="0" dt="0"/>
  <p:txStyles>
    <p:titleStyle>
      <a:lvl1pPr algn="ctr" rtl="0" eaLnBrk="0" fontAlgn="base" hangingPunct="0">
        <a:spcBef>
          <a:spcPct val="0"/>
        </a:spcBef>
        <a:spcAft>
          <a:spcPct val="0"/>
        </a:spcAft>
        <a:defRPr sz="4400" b="1">
          <a:solidFill>
            <a:schemeClr val="folHlink"/>
          </a:solidFill>
          <a:latin typeface="+mj-lt"/>
          <a:ea typeface="+mj-ea"/>
          <a:cs typeface="+mj-cs"/>
        </a:defRPr>
      </a:lvl1pPr>
      <a:lvl2pPr algn="ctr" rtl="0" eaLnBrk="0" fontAlgn="base" hangingPunct="0">
        <a:spcBef>
          <a:spcPct val="0"/>
        </a:spcBef>
        <a:spcAft>
          <a:spcPct val="0"/>
        </a:spcAft>
        <a:defRPr sz="4400" b="1">
          <a:solidFill>
            <a:schemeClr val="folHlink"/>
          </a:solidFill>
          <a:latin typeface="Arial" charset="0"/>
        </a:defRPr>
      </a:lvl2pPr>
      <a:lvl3pPr algn="ctr" rtl="0" eaLnBrk="0" fontAlgn="base" hangingPunct="0">
        <a:spcBef>
          <a:spcPct val="0"/>
        </a:spcBef>
        <a:spcAft>
          <a:spcPct val="0"/>
        </a:spcAft>
        <a:defRPr sz="4400" b="1">
          <a:solidFill>
            <a:schemeClr val="folHlink"/>
          </a:solidFill>
          <a:latin typeface="Arial" charset="0"/>
        </a:defRPr>
      </a:lvl3pPr>
      <a:lvl4pPr algn="ctr" rtl="0" eaLnBrk="0" fontAlgn="base" hangingPunct="0">
        <a:spcBef>
          <a:spcPct val="0"/>
        </a:spcBef>
        <a:spcAft>
          <a:spcPct val="0"/>
        </a:spcAft>
        <a:defRPr sz="4400" b="1">
          <a:solidFill>
            <a:schemeClr val="folHlink"/>
          </a:solidFill>
          <a:latin typeface="Arial" charset="0"/>
        </a:defRPr>
      </a:lvl4pPr>
      <a:lvl5pPr algn="ctr" rtl="0" eaLnBrk="0" fontAlgn="base" hangingPunct="0">
        <a:spcBef>
          <a:spcPct val="0"/>
        </a:spcBef>
        <a:spcAft>
          <a:spcPct val="0"/>
        </a:spcAft>
        <a:defRPr sz="4400" b="1">
          <a:solidFill>
            <a:schemeClr val="folHlink"/>
          </a:solidFill>
          <a:latin typeface="Arial" charset="0"/>
        </a:defRPr>
      </a:lvl5pPr>
      <a:lvl6pPr marL="457200" algn="ctr" rtl="0" eaLnBrk="1" fontAlgn="base" hangingPunct="1">
        <a:spcBef>
          <a:spcPct val="0"/>
        </a:spcBef>
        <a:spcAft>
          <a:spcPct val="0"/>
        </a:spcAft>
        <a:defRPr sz="4400" b="1">
          <a:solidFill>
            <a:schemeClr val="folHlink"/>
          </a:solidFill>
          <a:latin typeface="Arial" charset="0"/>
        </a:defRPr>
      </a:lvl6pPr>
      <a:lvl7pPr marL="914400" algn="ctr" rtl="0" eaLnBrk="1" fontAlgn="base" hangingPunct="1">
        <a:spcBef>
          <a:spcPct val="0"/>
        </a:spcBef>
        <a:spcAft>
          <a:spcPct val="0"/>
        </a:spcAft>
        <a:defRPr sz="4400" b="1">
          <a:solidFill>
            <a:schemeClr val="folHlink"/>
          </a:solidFill>
          <a:latin typeface="Arial" charset="0"/>
        </a:defRPr>
      </a:lvl7pPr>
      <a:lvl8pPr marL="1371600" algn="ctr" rtl="0" eaLnBrk="1" fontAlgn="base" hangingPunct="1">
        <a:spcBef>
          <a:spcPct val="0"/>
        </a:spcBef>
        <a:spcAft>
          <a:spcPct val="0"/>
        </a:spcAft>
        <a:defRPr sz="4400" b="1">
          <a:solidFill>
            <a:schemeClr val="folHlink"/>
          </a:solidFill>
          <a:latin typeface="Arial" charset="0"/>
        </a:defRPr>
      </a:lvl8pPr>
      <a:lvl9pPr marL="1828800" algn="ctr" rtl="0" eaLnBrk="1" fontAlgn="base" hangingPunct="1">
        <a:spcBef>
          <a:spcPct val="0"/>
        </a:spcBef>
        <a:spcAft>
          <a:spcPct val="0"/>
        </a:spcAft>
        <a:defRPr sz="4400" b="1">
          <a:solidFill>
            <a:schemeClr val="folHlink"/>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6"/>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274638"/>
            <a:ext cx="82296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64" tIns="50933" rIns="101864" bIns="50933" numCol="1" anchor="ctr" anchorCtr="0" compatLnSpc="1">
            <a:prstTxWarp prst="textNoShape">
              <a:avLst/>
            </a:prstTxWarp>
          </a:bodyPr>
          <a:lstStyle/>
          <a:p>
            <a:pPr lvl="0"/>
            <a:r>
              <a:rPr lang="en-US" altLang="en-US" smtClean="0"/>
              <a:t>Click to edit Master title style</a:t>
            </a:r>
          </a:p>
        </p:txBody>
      </p:sp>
      <p:sp>
        <p:nvSpPr>
          <p:cNvPr id="3076" name="Text Placeholder 2"/>
          <p:cNvSpPr>
            <a:spLocks noGrp="1"/>
          </p:cNvSpPr>
          <p:nvPr>
            <p:ph type="body" idx="1"/>
          </p:nvPr>
        </p:nvSpPr>
        <p:spPr bwMode="auto">
          <a:xfrm>
            <a:off x="457200" y="1008063"/>
            <a:ext cx="82296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64" tIns="50933" rIns="101864" bIns="50933"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6" name="Slide Number Placeholder 5"/>
          <p:cNvSpPr>
            <a:spLocks noGrp="1"/>
          </p:cNvSpPr>
          <p:nvPr>
            <p:ph type="sldNum" sz="quarter" idx="4"/>
          </p:nvPr>
        </p:nvSpPr>
        <p:spPr>
          <a:xfrm>
            <a:off x="8243888" y="6492875"/>
            <a:ext cx="442912" cy="365125"/>
          </a:xfrm>
          <a:prstGeom prst="rect">
            <a:avLst/>
          </a:prstGeom>
        </p:spPr>
        <p:txBody>
          <a:bodyPr vert="horz" lIns="101864" tIns="50933" rIns="101864" bIns="50933" rtlCol="0" anchor="ctr"/>
          <a:lstStyle>
            <a:lvl1pPr algn="r" defTabSz="898846">
              <a:defRPr sz="1200">
                <a:solidFill>
                  <a:prstClr val="white"/>
                </a:solidFill>
              </a:defRPr>
            </a:lvl1pPr>
          </a:lstStyle>
          <a:p>
            <a:pPr>
              <a:defRPr/>
            </a:pPr>
            <a:fld id="{B1E8F95E-1E29-4987-895A-EB9B005BB95E}" type="slidenum">
              <a:rPr lang="en-US" smtClean="0"/>
              <a:pPr>
                <a:defRPr/>
              </a:pPr>
              <a:t>‹#›</a:t>
            </a:fld>
            <a:endParaRPr lang="en-US" dirty="0"/>
          </a:p>
        </p:txBody>
      </p:sp>
      <p:sp>
        <p:nvSpPr>
          <p:cNvPr id="7" name="Rectangle 6"/>
          <p:cNvSpPr/>
          <p:nvPr userDrawn="1"/>
        </p:nvSpPr>
        <p:spPr>
          <a:xfrm>
            <a:off x="228600" y="6233844"/>
            <a:ext cx="2040013" cy="646331"/>
          </a:xfrm>
          <a:prstGeom prst="rect">
            <a:avLst/>
          </a:prstGeom>
        </p:spPr>
        <p:txBody>
          <a:bodyPr wrap="square">
            <a:spAutoFit/>
          </a:bodyPr>
          <a:lstStyle/>
          <a:p>
            <a:r>
              <a:rPr lang="en-US" sz="1200" dirty="0" smtClean="0">
                <a:solidFill>
                  <a:srgbClr val="000000"/>
                </a:solidFill>
                <a:latin typeface="Calibri (Body)"/>
                <a:cs typeface="Calibri" panose="020F0502020204030204" pitchFamily="34" charset="0"/>
              </a:rPr>
              <a:t>AHRQ Safety Program for Improving Antibiotic Use – Acute Care</a:t>
            </a:r>
            <a:endParaRPr lang="en-US" sz="1200" dirty="0">
              <a:solidFill>
                <a:srgbClr val="000000"/>
              </a:solidFill>
              <a:latin typeface="Calibri (Body)"/>
              <a:cs typeface="Calibri" panose="020F0502020204030204" pitchFamily="34" charset="0"/>
            </a:endParaRPr>
          </a:p>
        </p:txBody>
      </p:sp>
      <p:cxnSp>
        <p:nvCxnSpPr>
          <p:cNvPr id="8" name="Straight Connector 7"/>
          <p:cNvCxnSpPr/>
          <p:nvPr userDrawn="1"/>
        </p:nvCxnSpPr>
        <p:spPr>
          <a:xfrm>
            <a:off x="228600" y="6233844"/>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7613914" y="6549619"/>
            <a:ext cx="684803" cy="292388"/>
          </a:xfrm>
          <a:prstGeom prst="rect">
            <a:avLst/>
          </a:prstGeom>
          <a:noFill/>
        </p:spPr>
        <p:txBody>
          <a:bodyPr wrap="none" rtlCol="0">
            <a:spAutoFit/>
          </a:bodyPr>
          <a:lstStyle/>
          <a:p>
            <a:r>
              <a:rPr lang="en-US" sz="1300" dirty="0" smtClean="0">
                <a:solidFill>
                  <a:schemeClr val="bg1"/>
                </a:solidFill>
                <a:latin typeface="Calibri (Body)"/>
              </a:rPr>
              <a:t>Sepsis</a:t>
            </a:r>
            <a:endParaRPr lang="en-US" sz="1300" dirty="0">
              <a:solidFill>
                <a:schemeClr val="bg1"/>
              </a:solidFill>
              <a:latin typeface="Calibri (Body)"/>
            </a:endParaRPr>
          </a:p>
        </p:txBody>
      </p:sp>
    </p:spTree>
    <p:custDataLst>
      <p:tags r:id="rId17"/>
    </p:custData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21" r:id="rId9"/>
    <p:sldLayoutId id="2147484322" r:id="rId10"/>
    <p:sldLayoutId id="2147484323" r:id="rId11"/>
    <p:sldLayoutId id="2147484333" r:id="rId12"/>
    <p:sldLayoutId id="2147484334" r:id="rId13"/>
    <p:sldLayoutId id="2147484335" r:id="rId14"/>
    <p:sldLayoutId id="2147484336" r:id="rId15"/>
  </p:sldLayoutIdLst>
  <p:timing>
    <p:tnLst>
      <p:par>
        <p:cTn id="1" dur="indefinite" restart="never" nodeType="tmRoot"/>
      </p:par>
    </p:tnLst>
  </p:timing>
  <p:hf hdr="0" ftr="0" dt="0"/>
  <p:txStyles>
    <p:titleStyle>
      <a:lvl1pPr algn="ctr" defTabSz="898525" rtl="0" eaLnBrk="0" fontAlgn="base" hangingPunct="0">
        <a:spcBef>
          <a:spcPct val="0"/>
        </a:spcBef>
        <a:spcAft>
          <a:spcPct val="0"/>
        </a:spcAft>
        <a:defRPr sz="4400" kern="1200">
          <a:solidFill>
            <a:schemeClr val="bg1"/>
          </a:solidFill>
          <a:latin typeface="+mj-lt"/>
          <a:ea typeface="+mj-ea"/>
          <a:cs typeface="+mj-cs"/>
        </a:defRPr>
      </a:lvl1pPr>
      <a:lvl2pPr algn="ctr" defTabSz="898525" rtl="0" eaLnBrk="0" fontAlgn="base" hangingPunct="0">
        <a:spcBef>
          <a:spcPct val="0"/>
        </a:spcBef>
        <a:spcAft>
          <a:spcPct val="0"/>
        </a:spcAft>
        <a:defRPr sz="4400">
          <a:solidFill>
            <a:schemeClr val="bg1"/>
          </a:solidFill>
          <a:latin typeface="Calibri" panose="020F0502020204030204" pitchFamily="34" charset="0"/>
        </a:defRPr>
      </a:lvl2pPr>
      <a:lvl3pPr algn="ctr" defTabSz="898525" rtl="0" eaLnBrk="0" fontAlgn="base" hangingPunct="0">
        <a:spcBef>
          <a:spcPct val="0"/>
        </a:spcBef>
        <a:spcAft>
          <a:spcPct val="0"/>
        </a:spcAft>
        <a:defRPr sz="4400">
          <a:solidFill>
            <a:schemeClr val="bg1"/>
          </a:solidFill>
          <a:latin typeface="Calibri" panose="020F0502020204030204" pitchFamily="34" charset="0"/>
        </a:defRPr>
      </a:lvl3pPr>
      <a:lvl4pPr algn="ctr" defTabSz="898525" rtl="0" eaLnBrk="0" fontAlgn="base" hangingPunct="0">
        <a:spcBef>
          <a:spcPct val="0"/>
        </a:spcBef>
        <a:spcAft>
          <a:spcPct val="0"/>
        </a:spcAft>
        <a:defRPr sz="4400">
          <a:solidFill>
            <a:schemeClr val="bg1"/>
          </a:solidFill>
          <a:latin typeface="Calibri" panose="020F0502020204030204" pitchFamily="34" charset="0"/>
        </a:defRPr>
      </a:lvl4pPr>
      <a:lvl5pPr algn="ctr" defTabSz="898525" rtl="0" eaLnBrk="0" fontAlgn="base" hangingPunct="0">
        <a:spcBef>
          <a:spcPct val="0"/>
        </a:spcBef>
        <a:spcAft>
          <a:spcPct val="0"/>
        </a:spcAft>
        <a:defRPr sz="4400">
          <a:solidFill>
            <a:schemeClr val="bg1"/>
          </a:solidFill>
          <a:latin typeface="Calibri" panose="020F0502020204030204" pitchFamily="34" charset="0"/>
        </a:defRPr>
      </a:lvl5pPr>
      <a:lvl6pPr marL="457200" algn="ctr" defTabSz="898525" rtl="0" fontAlgn="base">
        <a:spcBef>
          <a:spcPct val="0"/>
        </a:spcBef>
        <a:spcAft>
          <a:spcPct val="0"/>
        </a:spcAft>
        <a:defRPr sz="4400">
          <a:solidFill>
            <a:schemeClr val="bg1"/>
          </a:solidFill>
          <a:latin typeface="Calibri" panose="020F0502020204030204" pitchFamily="34" charset="0"/>
        </a:defRPr>
      </a:lvl6pPr>
      <a:lvl7pPr marL="914400" algn="ctr" defTabSz="898525" rtl="0" fontAlgn="base">
        <a:spcBef>
          <a:spcPct val="0"/>
        </a:spcBef>
        <a:spcAft>
          <a:spcPct val="0"/>
        </a:spcAft>
        <a:defRPr sz="4400">
          <a:solidFill>
            <a:schemeClr val="bg1"/>
          </a:solidFill>
          <a:latin typeface="Calibri" panose="020F0502020204030204" pitchFamily="34" charset="0"/>
        </a:defRPr>
      </a:lvl7pPr>
      <a:lvl8pPr marL="1371600" algn="ctr" defTabSz="898525" rtl="0" fontAlgn="base">
        <a:spcBef>
          <a:spcPct val="0"/>
        </a:spcBef>
        <a:spcAft>
          <a:spcPct val="0"/>
        </a:spcAft>
        <a:defRPr sz="4400">
          <a:solidFill>
            <a:schemeClr val="bg1"/>
          </a:solidFill>
          <a:latin typeface="Calibri" panose="020F0502020204030204" pitchFamily="34" charset="0"/>
        </a:defRPr>
      </a:lvl8pPr>
      <a:lvl9pPr marL="1828800" algn="ctr" defTabSz="898525" rtl="0" fontAlgn="base">
        <a:spcBef>
          <a:spcPct val="0"/>
        </a:spcBef>
        <a:spcAft>
          <a:spcPct val="0"/>
        </a:spcAft>
        <a:defRPr sz="4400">
          <a:solidFill>
            <a:schemeClr val="bg1"/>
          </a:solidFill>
          <a:latin typeface="Calibri" panose="020F0502020204030204" pitchFamily="34" charset="0"/>
        </a:defRPr>
      </a:lvl9pPr>
    </p:titleStyle>
    <p:bodyStyle>
      <a:lvl1pPr marL="336550" indent="-336550" algn="l" defTabSz="898525"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1pPr>
      <a:lvl2pPr marL="730250" indent="-279400" algn="l" defTabSz="898525"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22363" indent="-223838" algn="l" defTabSz="898525"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571625" indent="-223838" algn="l" defTabSz="898525"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020888" indent="-223838" algn="l" defTabSz="898525"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471827"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6pPr>
      <a:lvl7pPr marL="2921250"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7pPr>
      <a:lvl8pPr marL="3370672"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8pPr>
      <a:lvl9pPr marL="3820094"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9pPr>
    </p:bodyStyle>
    <p:otherStyle>
      <a:defPPr>
        <a:defRPr lang="en-US"/>
      </a:defPPr>
      <a:lvl1pPr marL="0" algn="l" defTabSz="898846" rtl="0" eaLnBrk="1" latinLnBrk="0" hangingPunct="1">
        <a:defRPr sz="1765" kern="1200">
          <a:solidFill>
            <a:schemeClr val="tx1"/>
          </a:solidFill>
          <a:latin typeface="+mn-lt"/>
          <a:ea typeface="+mn-ea"/>
          <a:cs typeface="+mn-cs"/>
        </a:defRPr>
      </a:lvl1pPr>
      <a:lvl2pPr marL="449423" algn="l" defTabSz="898846" rtl="0" eaLnBrk="1" latinLnBrk="0" hangingPunct="1">
        <a:defRPr sz="1765" kern="1200">
          <a:solidFill>
            <a:schemeClr val="tx1"/>
          </a:solidFill>
          <a:latin typeface="+mn-lt"/>
          <a:ea typeface="+mn-ea"/>
          <a:cs typeface="+mn-cs"/>
        </a:defRPr>
      </a:lvl2pPr>
      <a:lvl3pPr marL="898846" algn="l" defTabSz="898846" rtl="0" eaLnBrk="1" latinLnBrk="0" hangingPunct="1">
        <a:defRPr sz="1765" kern="1200">
          <a:solidFill>
            <a:schemeClr val="tx1"/>
          </a:solidFill>
          <a:latin typeface="+mn-lt"/>
          <a:ea typeface="+mn-ea"/>
          <a:cs typeface="+mn-cs"/>
        </a:defRPr>
      </a:lvl3pPr>
      <a:lvl4pPr marL="1348268" algn="l" defTabSz="898846" rtl="0" eaLnBrk="1" latinLnBrk="0" hangingPunct="1">
        <a:defRPr sz="1765" kern="1200">
          <a:solidFill>
            <a:schemeClr val="tx1"/>
          </a:solidFill>
          <a:latin typeface="+mn-lt"/>
          <a:ea typeface="+mn-ea"/>
          <a:cs typeface="+mn-cs"/>
        </a:defRPr>
      </a:lvl4pPr>
      <a:lvl5pPr marL="1797691" algn="l" defTabSz="898846" rtl="0" eaLnBrk="1" latinLnBrk="0" hangingPunct="1">
        <a:defRPr sz="1765" kern="1200">
          <a:solidFill>
            <a:schemeClr val="tx1"/>
          </a:solidFill>
          <a:latin typeface="+mn-lt"/>
          <a:ea typeface="+mn-ea"/>
          <a:cs typeface="+mn-cs"/>
        </a:defRPr>
      </a:lvl5pPr>
      <a:lvl6pPr marL="2247115" algn="l" defTabSz="898846" rtl="0" eaLnBrk="1" latinLnBrk="0" hangingPunct="1">
        <a:defRPr sz="1765" kern="1200">
          <a:solidFill>
            <a:schemeClr val="tx1"/>
          </a:solidFill>
          <a:latin typeface="+mn-lt"/>
          <a:ea typeface="+mn-ea"/>
          <a:cs typeface="+mn-cs"/>
        </a:defRPr>
      </a:lvl6pPr>
      <a:lvl7pPr marL="2696539" algn="l" defTabSz="898846" rtl="0" eaLnBrk="1" latinLnBrk="0" hangingPunct="1">
        <a:defRPr sz="1765" kern="1200">
          <a:solidFill>
            <a:schemeClr val="tx1"/>
          </a:solidFill>
          <a:latin typeface="+mn-lt"/>
          <a:ea typeface="+mn-ea"/>
          <a:cs typeface="+mn-cs"/>
        </a:defRPr>
      </a:lvl7pPr>
      <a:lvl8pPr marL="3145962" algn="l" defTabSz="898846" rtl="0" eaLnBrk="1" latinLnBrk="0" hangingPunct="1">
        <a:defRPr sz="1765" kern="1200">
          <a:solidFill>
            <a:schemeClr val="tx1"/>
          </a:solidFill>
          <a:latin typeface="+mn-lt"/>
          <a:ea typeface="+mn-ea"/>
          <a:cs typeface="+mn-cs"/>
        </a:defRPr>
      </a:lvl8pPr>
      <a:lvl9pPr marL="3595382" algn="l" defTabSz="898846"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7.xml"/><Relationship Id="rId1" Type="http://schemas.openxmlformats.org/officeDocument/2006/relationships/tags" Target="../tags/tag11.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7.xml"/><Relationship Id="rId1" Type="http://schemas.openxmlformats.org/officeDocument/2006/relationships/tags" Target="../tags/tag1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7.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7.xml"/><Relationship Id="rId1" Type="http://schemas.openxmlformats.org/officeDocument/2006/relationships/tags" Target="../tags/tag14.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7.xml"/><Relationship Id="rId1" Type="http://schemas.openxmlformats.org/officeDocument/2006/relationships/tags" Target="../tags/tag15.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7.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7.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19.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2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2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7.xml"/><Relationship Id="rId1" Type="http://schemas.openxmlformats.org/officeDocument/2006/relationships/tags" Target="../tags/tag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7.xml"/><Relationship Id="rId1" Type="http://schemas.openxmlformats.org/officeDocument/2006/relationships/tags" Target="../tags/tag8.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7.xml"/><Relationship Id="rId1" Type="http://schemas.openxmlformats.org/officeDocument/2006/relationships/tags" Target="../tags/tag9.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2295152"/>
            <a:ext cx="7772400" cy="1895848"/>
          </a:xfrm>
        </p:spPr>
        <p:txBody>
          <a:bodyPr/>
          <a:lstStyle/>
          <a:p>
            <a:r>
              <a:rPr lang="en-US" dirty="0" smtClean="0"/>
              <a:t>Best Practices in the Diagnosis and Treatment of Sepsis</a:t>
            </a:r>
          </a:p>
        </p:txBody>
      </p:sp>
      <p:sp>
        <p:nvSpPr>
          <p:cNvPr id="3" name="Subtitle 2"/>
          <p:cNvSpPr>
            <a:spLocks noGrp="1"/>
          </p:cNvSpPr>
          <p:nvPr>
            <p:ph type="subTitle" idx="1"/>
          </p:nvPr>
        </p:nvSpPr>
        <p:spPr/>
        <p:txBody>
          <a:bodyPr/>
          <a:lstStyle/>
          <a:p>
            <a:r>
              <a:rPr lang="en-US" dirty="0" smtClean="0"/>
              <a:t>Acute Care</a:t>
            </a:r>
            <a:endParaRPr lang="en-US" dirty="0"/>
          </a:p>
        </p:txBody>
      </p:sp>
      <p:sp>
        <p:nvSpPr>
          <p:cNvPr id="5" name="Content Placeholder 4"/>
          <p:cNvSpPr>
            <a:spLocks noGrp="1"/>
          </p:cNvSpPr>
          <p:nvPr>
            <p:ph sz="quarter" idx="10"/>
          </p:nvPr>
        </p:nvSpPr>
        <p:spPr/>
        <p:txBody>
          <a:bodyPr/>
          <a:lstStyle/>
          <a:p>
            <a:r>
              <a:rPr lang="en-US" dirty="0"/>
              <a:t>AHRQ Safety Program for </a:t>
            </a:r>
            <a:br>
              <a:rPr lang="en-US" dirty="0"/>
            </a:br>
            <a:r>
              <a:rPr lang="en-US" dirty="0"/>
              <a:t>Improving Antibiotic </a:t>
            </a:r>
            <a:r>
              <a:rPr lang="en-US" dirty="0" smtClean="0"/>
              <a:t>Use</a:t>
            </a:r>
            <a:endParaRPr lang="en-US" dirty="0"/>
          </a:p>
        </p:txBody>
      </p:sp>
      <p:sp>
        <p:nvSpPr>
          <p:cNvPr id="6" name="TextBox 5"/>
          <p:cNvSpPr txBox="1"/>
          <p:nvPr/>
        </p:nvSpPr>
        <p:spPr>
          <a:xfrm>
            <a:off x="6477000" y="6396335"/>
            <a:ext cx="2667000" cy="461665"/>
          </a:xfrm>
          <a:prstGeom prst="rect">
            <a:avLst/>
          </a:prstGeom>
          <a:noFill/>
        </p:spPr>
        <p:txBody>
          <a:bodyPr wrap="square" rtlCol="0">
            <a:spAutoFit/>
          </a:bodyPr>
          <a:lstStyle/>
          <a:p>
            <a:pPr algn="r"/>
            <a:r>
              <a:rPr lang="en-US" sz="1200" dirty="0" smtClean="0">
                <a:solidFill>
                  <a:schemeClr val="bg1"/>
                </a:solidFill>
              </a:rPr>
              <a:t>AHRQ Pub. No. 17(20)-0028-EF</a:t>
            </a:r>
          </a:p>
          <a:p>
            <a:pPr algn="r"/>
            <a:r>
              <a:rPr lang="en-US" sz="1200" dirty="0" smtClean="0">
                <a:solidFill>
                  <a:schemeClr val="bg1"/>
                </a:solidFill>
              </a:rPr>
              <a:t>November 2019 </a:t>
            </a:r>
            <a:endParaRPr lang="en-US" sz="1200" dirty="0">
              <a:solidFill>
                <a:schemeClr val="bg1"/>
              </a:solidFill>
            </a:endParaRPr>
          </a:p>
        </p:txBody>
      </p:sp>
    </p:spTree>
    <p:custDataLst>
      <p:tags r:id="rId1"/>
    </p:custData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p:txBody>
          <a:bodyPr/>
          <a:lstStyle/>
          <a:p>
            <a:r>
              <a:rPr lang="en-US" altLang="en-US" dirty="0"/>
              <a:t>S</a:t>
            </a:r>
            <a:r>
              <a:rPr lang="en-US" altLang="en-US" dirty="0" smtClean="0"/>
              <a:t>epsis: Antibiotic Timing</a:t>
            </a:r>
            <a:r>
              <a:rPr lang="en-US" altLang="en-US" baseline="30000" dirty="0" smtClean="0"/>
              <a:t>2</a:t>
            </a:r>
            <a:r>
              <a:rPr lang="en-US" altLang="en-US" dirty="0" smtClean="0"/>
              <a:t> </a:t>
            </a:r>
            <a:endParaRPr lang="en-US" dirty="0" smtClean="0"/>
          </a:p>
        </p:txBody>
      </p:sp>
      <p:sp>
        <p:nvSpPr>
          <p:cNvPr id="4" name="Slide Number Placeholder 3"/>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10</a:t>
            </a:fld>
            <a:endParaRPr lang="en-US" dirty="0"/>
          </a:p>
        </p:txBody>
      </p:sp>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47236" y="1079679"/>
            <a:ext cx="6639364" cy="5118100"/>
          </a:xfrm>
        </p:spPr>
      </p:pic>
      <p:sp>
        <p:nvSpPr>
          <p:cNvPr id="2" name="TextBox 1"/>
          <p:cNvSpPr txBox="1"/>
          <p:nvPr/>
        </p:nvSpPr>
        <p:spPr>
          <a:xfrm>
            <a:off x="7010400" y="5218093"/>
            <a:ext cx="1981200" cy="954107"/>
          </a:xfrm>
          <a:prstGeom prst="rect">
            <a:avLst/>
          </a:prstGeom>
          <a:noFill/>
        </p:spPr>
        <p:txBody>
          <a:bodyPr wrap="square" rtlCol="0">
            <a:spAutoFit/>
          </a:bodyPr>
          <a:lstStyle/>
          <a:p>
            <a:r>
              <a:rPr lang="en-US" sz="800" dirty="0">
                <a:latin typeface="+mn-lt"/>
              </a:rPr>
              <a:t>From </a:t>
            </a:r>
            <a:r>
              <a:rPr lang="en-US" sz="800" dirty="0" smtClean="0">
                <a:latin typeface="+mn-lt"/>
              </a:rPr>
              <a:t>N Engl J Med, </a:t>
            </a:r>
            <a:r>
              <a:rPr lang="en-US" sz="800" dirty="0">
                <a:latin typeface="+mn-lt"/>
              </a:rPr>
              <a:t>Seymour CW, Gesten F, Prescott HC, et al. Time to treatment and mortality during mandated emergency care for </a:t>
            </a:r>
            <a:r>
              <a:rPr lang="en-US" sz="800" dirty="0" smtClean="0">
                <a:latin typeface="+mn-lt"/>
              </a:rPr>
              <a:t>sepsis, 376: </a:t>
            </a:r>
            <a:r>
              <a:rPr lang="en-US" sz="800" dirty="0">
                <a:latin typeface="+mn-lt"/>
              </a:rPr>
              <a:t>2235-44</a:t>
            </a:r>
            <a:r>
              <a:rPr lang="en-US" sz="800" dirty="0" smtClean="0">
                <a:latin typeface="+mn-lt"/>
              </a:rPr>
              <a:t>. ©2017</a:t>
            </a:r>
            <a:endParaRPr lang="en-US" sz="800" dirty="0">
              <a:latin typeface="+mn-lt"/>
            </a:endParaRPr>
          </a:p>
          <a:p>
            <a:r>
              <a:rPr lang="en-US" sz="800" dirty="0" smtClean="0">
                <a:latin typeface="+mn-lt"/>
              </a:rPr>
              <a:t>Massachusetts </a:t>
            </a:r>
            <a:r>
              <a:rPr lang="en-US" sz="800" dirty="0">
                <a:latin typeface="+mn-lt"/>
              </a:rPr>
              <a:t>Medical Society. Reprinted with permission from Massachusetts</a:t>
            </a:r>
          </a:p>
          <a:p>
            <a:r>
              <a:rPr lang="en-US" sz="800" dirty="0">
                <a:latin typeface="+mn-lt"/>
              </a:rPr>
              <a:t>Medical Society</a:t>
            </a:r>
            <a:r>
              <a:rPr lang="en-US" sz="800" dirty="0" smtClean="0">
                <a:latin typeface="+mn-lt"/>
              </a:rPr>
              <a:t>.</a:t>
            </a:r>
            <a:endParaRPr lang="en-US" sz="800" dirty="0">
              <a:latin typeface="+mn-lt"/>
            </a:endParaRPr>
          </a:p>
        </p:txBody>
      </p:sp>
    </p:spTree>
    <p:custDataLst>
      <p:tags r:id="rId1"/>
    </p:custData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z="3200" dirty="0" smtClean="0"/>
              <a:t>Sepsis: Considerations When Making Empiric Choices</a:t>
            </a:r>
          </a:p>
        </p:txBody>
      </p:sp>
      <p:sp>
        <p:nvSpPr>
          <p:cNvPr id="35843" name="Content Placeholder 4"/>
          <p:cNvSpPr>
            <a:spLocks noGrp="1"/>
          </p:cNvSpPr>
          <p:nvPr>
            <p:ph idx="1"/>
          </p:nvPr>
        </p:nvSpPr>
        <p:spPr>
          <a:xfrm>
            <a:off x="304800" y="1066800"/>
            <a:ext cx="8534400" cy="5426075"/>
          </a:xfrm>
        </p:spPr>
        <p:txBody>
          <a:bodyPr/>
          <a:lstStyle/>
          <a:p>
            <a:pPr eaLnBrk="1" hangingPunct="1">
              <a:defRPr/>
            </a:pPr>
            <a:r>
              <a:rPr lang="en-US" altLang="en-US" sz="2400" dirty="0">
                <a:cs typeface="Calibri" panose="020F0502020204030204" pitchFamily="34" charset="0"/>
              </a:rPr>
              <a:t>Source of infection</a:t>
            </a:r>
          </a:p>
          <a:p>
            <a:pPr lvl="1" eaLnBrk="1" hangingPunct="1">
              <a:defRPr/>
            </a:pPr>
            <a:r>
              <a:rPr lang="en-US" altLang="en-US" sz="2000" dirty="0">
                <a:cs typeface="Calibri" panose="020F0502020204030204" pitchFamily="34" charset="0"/>
              </a:rPr>
              <a:t>Vancomycin covers MRSA and is not always needed </a:t>
            </a:r>
          </a:p>
          <a:p>
            <a:pPr lvl="2" eaLnBrk="1" hangingPunct="1">
              <a:buFont typeface="Courier New" panose="02070309020205020404" pitchFamily="49" charset="0"/>
              <a:buChar char="o"/>
              <a:defRPr/>
            </a:pPr>
            <a:r>
              <a:rPr lang="en-US" altLang="en-US" sz="1800" dirty="0">
                <a:cs typeface="Calibri" panose="020F0502020204030204" pitchFamily="34" charset="0"/>
              </a:rPr>
              <a:t>Community-acquired pneumonia</a:t>
            </a:r>
          </a:p>
          <a:p>
            <a:pPr lvl="2" eaLnBrk="1" hangingPunct="1">
              <a:buFont typeface="Courier New" panose="02070309020205020404" pitchFamily="49" charset="0"/>
              <a:buChar char="o"/>
              <a:defRPr/>
            </a:pPr>
            <a:r>
              <a:rPr lang="en-US" altLang="en-US" sz="1800" dirty="0">
                <a:cs typeface="Calibri" panose="020F0502020204030204" pitchFamily="34" charset="0"/>
              </a:rPr>
              <a:t>Intra-abdominal infections</a:t>
            </a:r>
          </a:p>
          <a:p>
            <a:pPr lvl="2" eaLnBrk="1" hangingPunct="1">
              <a:buFont typeface="Courier New" panose="02070309020205020404" pitchFamily="49" charset="0"/>
              <a:buChar char="o"/>
              <a:defRPr/>
            </a:pPr>
            <a:r>
              <a:rPr lang="en-US" altLang="en-US" sz="1800" dirty="0" smtClean="0">
                <a:cs typeface="Calibri" panose="020F0502020204030204" pitchFamily="34" charset="0"/>
              </a:rPr>
              <a:t>Urinary tract infections</a:t>
            </a:r>
          </a:p>
          <a:p>
            <a:pPr lvl="2" eaLnBrk="1" hangingPunct="1">
              <a:buFont typeface="Courier New" panose="02070309020205020404" pitchFamily="49" charset="0"/>
              <a:buChar char="o"/>
              <a:defRPr/>
            </a:pPr>
            <a:r>
              <a:rPr lang="en-US" altLang="en-US" sz="1800" dirty="0" smtClean="0">
                <a:cs typeface="Calibri" panose="020F0502020204030204" pitchFamily="34" charset="0"/>
              </a:rPr>
              <a:t>Nonpurulent cellulitis</a:t>
            </a:r>
          </a:p>
          <a:p>
            <a:pPr lvl="1" eaLnBrk="1" hangingPunct="1">
              <a:defRPr/>
            </a:pPr>
            <a:r>
              <a:rPr lang="en-US" altLang="en-US" sz="2000" dirty="0" smtClean="0">
                <a:cs typeface="Calibri" panose="020F0502020204030204" pitchFamily="34" charset="0"/>
              </a:rPr>
              <a:t>Anti-pseudomonal coverage is not always needed</a:t>
            </a:r>
          </a:p>
          <a:p>
            <a:pPr lvl="2" eaLnBrk="1" hangingPunct="1">
              <a:buFont typeface="Courier New" panose="02070309020205020404" pitchFamily="49" charset="0"/>
              <a:buChar char="o"/>
              <a:defRPr/>
            </a:pPr>
            <a:r>
              <a:rPr lang="en-US" altLang="en-US" sz="1800" dirty="0" smtClean="0">
                <a:cs typeface="Calibri" panose="020F0502020204030204" pitchFamily="34" charset="0"/>
              </a:rPr>
              <a:t>Community-acquired pneumonia</a:t>
            </a:r>
          </a:p>
          <a:p>
            <a:pPr lvl="2" eaLnBrk="1" hangingPunct="1">
              <a:buFont typeface="Courier New" panose="02070309020205020404" pitchFamily="49" charset="0"/>
              <a:buChar char="o"/>
              <a:defRPr/>
            </a:pPr>
            <a:r>
              <a:rPr lang="en-US" altLang="en-US" sz="1800" dirty="0" smtClean="0">
                <a:cs typeface="Calibri" panose="020F0502020204030204" pitchFamily="34" charset="0"/>
              </a:rPr>
              <a:t>Community-acquired intra-abdominal, skin and soft tissue, and urinary tract infections</a:t>
            </a:r>
          </a:p>
          <a:p>
            <a:pPr eaLnBrk="1" hangingPunct="1">
              <a:defRPr/>
            </a:pPr>
            <a:r>
              <a:rPr lang="en-US" altLang="en-US" sz="2400" dirty="0" smtClean="0">
                <a:cs typeface="Calibri" panose="020F0502020204030204" pitchFamily="34" charset="0"/>
              </a:rPr>
              <a:t>The </a:t>
            </a:r>
            <a:r>
              <a:rPr lang="en-US" altLang="en-US" sz="2400" dirty="0">
                <a:cs typeface="Calibri" panose="020F0502020204030204" pitchFamily="34" charset="0"/>
              </a:rPr>
              <a:t>patient’s severity of illness</a:t>
            </a:r>
          </a:p>
          <a:p>
            <a:pPr eaLnBrk="1" hangingPunct="1">
              <a:defRPr/>
            </a:pPr>
            <a:r>
              <a:rPr lang="en-US" altLang="en-US" sz="2400" dirty="0">
                <a:cs typeface="Calibri" panose="020F0502020204030204" pitchFamily="34" charset="0"/>
              </a:rPr>
              <a:t>The patient’s past infections and previous antibiotic </a:t>
            </a:r>
            <a:r>
              <a:rPr lang="en-US" altLang="en-US" sz="2400" dirty="0" smtClean="0">
                <a:cs typeface="Calibri" panose="020F0502020204030204" pitchFamily="34" charset="0"/>
              </a:rPr>
              <a:t>exposure</a:t>
            </a:r>
            <a:r>
              <a:rPr lang="en-US" altLang="en-US" sz="2400" baseline="30000" dirty="0" smtClean="0">
                <a:cs typeface="Calibri" panose="020F0502020204030204" pitchFamily="34" charset="0"/>
              </a:rPr>
              <a:t>3</a:t>
            </a:r>
            <a:endParaRPr lang="en-US" altLang="en-US" sz="2400" baseline="30000" dirty="0">
              <a:cs typeface="Calibri" panose="020F0502020204030204" pitchFamily="34" charset="0"/>
            </a:endParaRPr>
          </a:p>
          <a:p>
            <a:pPr eaLnBrk="1" hangingPunct="1">
              <a:defRPr/>
            </a:pPr>
            <a:r>
              <a:rPr lang="en-US" altLang="en-US" sz="2400" dirty="0" smtClean="0">
                <a:cs typeface="Calibri" panose="020F0502020204030204" pitchFamily="34" charset="0"/>
              </a:rPr>
              <a:t>The </a:t>
            </a:r>
            <a:r>
              <a:rPr lang="en-US" altLang="en-US" sz="2400" dirty="0">
                <a:cs typeface="Calibri" panose="020F0502020204030204" pitchFamily="34" charset="0"/>
              </a:rPr>
              <a:t>patient’s travel history and </a:t>
            </a:r>
            <a:r>
              <a:rPr lang="en-US" altLang="en-US" sz="2400" dirty="0" smtClean="0">
                <a:cs typeface="Calibri" panose="020F0502020204030204" pitchFamily="34" charset="0"/>
              </a:rPr>
              <a:t>exposures</a:t>
            </a:r>
            <a:endParaRPr lang="en-US" altLang="en-US" sz="2400" dirty="0">
              <a:cs typeface="Calibri" panose="020F0502020204030204" pitchFamily="34" charset="0"/>
            </a:endParaRPr>
          </a:p>
        </p:txBody>
      </p:sp>
      <p:pic>
        <p:nvPicPr>
          <p:cNvPr id="3" name="Picture 2" descr="Image is of a signpost with Consideration written on it." title="Consider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1828800"/>
            <a:ext cx="2209800" cy="1473053"/>
          </a:xfrm>
          <a:prstGeom prst="rect">
            <a:avLst/>
          </a:prstGeom>
        </p:spPr>
      </p:pic>
      <p:sp>
        <p:nvSpPr>
          <p:cNvPr id="4" name="Slide Number Placeholder 3"/>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11</a:t>
            </a:fld>
            <a:endParaRPr lang="en-US" dirty="0"/>
          </a:p>
        </p:txBody>
      </p:sp>
    </p:spTree>
    <p:custDataLst>
      <p:tags r:id="rId1"/>
    </p:custDataLst>
    <p:extLst>
      <p:ext uri="{BB962C8B-B14F-4D97-AF65-F5344CB8AC3E}">
        <p14:creationId xmlns:p14="http://schemas.microsoft.com/office/powerpoint/2010/main" val="326123870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Sepsis: Role of Combination Empiric Therapy</a:t>
            </a:r>
          </a:p>
        </p:txBody>
      </p:sp>
      <p:sp>
        <p:nvSpPr>
          <p:cNvPr id="3" name="Content Placeholder 2"/>
          <p:cNvSpPr>
            <a:spLocks noGrp="1"/>
          </p:cNvSpPr>
          <p:nvPr>
            <p:ph idx="1"/>
          </p:nvPr>
        </p:nvSpPr>
        <p:spPr/>
        <p:txBody>
          <a:bodyPr/>
          <a:lstStyle/>
          <a:p>
            <a:pPr>
              <a:defRPr/>
            </a:pPr>
            <a:r>
              <a:rPr lang="en-US" altLang="en-US" sz="2800" dirty="0"/>
              <a:t>Theories about combination </a:t>
            </a:r>
            <a:r>
              <a:rPr lang="en-US" altLang="en-US" sz="2800" dirty="0" smtClean="0"/>
              <a:t>therapy </a:t>
            </a:r>
            <a:endParaRPr lang="en-US" altLang="en-US" sz="2800" dirty="0"/>
          </a:p>
          <a:p>
            <a:pPr lvl="1">
              <a:defRPr/>
            </a:pPr>
            <a:r>
              <a:rPr lang="en-US" altLang="en-US" sz="2400" dirty="0"/>
              <a:t>Increases the likelihood that the infecting pathogen will be covered</a:t>
            </a:r>
          </a:p>
          <a:p>
            <a:pPr lvl="2">
              <a:buFont typeface="Courier New" panose="02070309020205020404" pitchFamily="49" charset="0"/>
              <a:buChar char="o"/>
              <a:defRPr/>
            </a:pPr>
            <a:r>
              <a:rPr lang="en-US" altLang="en-US" sz="2000" dirty="0"/>
              <a:t>Utility depends on knowing the </a:t>
            </a:r>
            <a:r>
              <a:rPr lang="en-US" altLang="en-US" sz="2000" u="sng" dirty="0">
                <a:solidFill>
                  <a:srgbClr val="FF0000"/>
                </a:solidFill>
              </a:rPr>
              <a:t>additive</a:t>
            </a:r>
            <a:r>
              <a:rPr lang="en-US" altLang="en-US" sz="2000" dirty="0"/>
              <a:t> benefit of the second agent at the institution or unit level</a:t>
            </a:r>
          </a:p>
          <a:p>
            <a:pPr lvl="1">
              <a:defRPr/>
            </a:pPr>
            <a:r>
              <a:rPr lang="en-US" altLang="en-US" sz="2400" dirty="0"/>
              <a:t>Prevention of emergence of resistance</a:t>
            </a:r>
          </a:p>
          <a:p>
            <a:pPr lvl="1">
              <a:defRPr/>
            </a:pPr>
            <a:r>
              <a:rPr lang="en-US" altLang="en-US" sz="2400" dirty="0"/>
              <a:t>Synergistic effect </a:t>
            </a:r>
            <a:r>
              <a:rPr lang="en-US" altLang="en-US" sz="2400" dirty="0">
                <a:sym typeface="Wingdings" panose="05000000000000000000" pitchFamily="2" charset="2"/>
              </a:rPr>
              <a:t> faster killing</a:t>
            </a:r>
            <a:endParaRPr lang="en-US" altLang="en-US" sz="2400" dirty="0"/>
          </a:p>
          <a:p>
            <a:pPr lvl="1">
              <a:defRPr/>
            </a:pPr>
            <a:r>
              <a:rPr lang="en-US" altLang="en-US" sz="2400" dirty="0" smtClean="0"/>
              <a:t>Nonspecific immunomodulatory effect</a:t>
            </a:r>
            <a:endParaRPr lang="en-US" sz="2800" dirty="0"/>
          </a:p>
        </p:txBody>
      </p:sp>
      <p:pic>
        <p:nvPicPr>
          <p:cNvPr id="2" name="Picture 1" descr="Image is of a signpost with practice and theory written on it." title="Practice and theor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399" y="4677894"/>
            <a:ext cx="2743202" cy="1825614"/>
          </a:xfrm>
          <a:prstGeom prst="rect">
            <a:avLst/>
          </a:prstGeom>
        </p:spPr>
      </p:pic>
      <p:sp>
        <p:nvSpPr>
          <p:cNvPr id="4" name="Slide Number Placeholder 3"/>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title="Combination Antibiograms to Assess the Potential Benefit of Combination Therapy"/>
          <p:cNvSpPr>
            <a:spLocks noGrp="1"/>
          </p:cNvSpPr>
          <p:nvPr>
            <p:ph type="title"/>
          </p:nvPr>
        </p:nvSpPr>
        <p:spPr/>
        <p:txBody>
          <a:bodyPr anchor="ctr"/>
          <a:lstStyle/>
          <a:p>
            <a:r>
              <a:rPr lang="en-US" altLang="en-US" sz="3200" dirty="0" smtClean="0"/>
              <a:t>Combination Antibiograms To Assess the Potential Benefit of Combination Therapy</a:t>
            </a:r>
            <a:r>
              <a:rPr lang="en-US" altLang="en-US" sz="3200" baseline="30000" dirty="0" smtClean="0"/>
              <a:t>4</a:t>
            </a:r>
          </a:p>
        </p:txBody>
      </p:sp>
      <p:graphicFrame>
        <p:nvGraphicFramePr>
          <p:cNvPr id="20" name="Content Placeholder 19" descr="Table shows each agent's (cefepimem meropenem, piperacillin/tazobactam) potential efficacy by itself and when combined with tobramycin or ciprofloxacin." title="Combination Antibiograms to Assess the Potential Benefit of Compbination Therapy"/>
          <p:cNvGraphicFramePr>
            <a:graphicFrameLocks noGrp="1"/>
          </p:cNvGraphicFramePr>
          <p:nvPr>
            <p:ph idx="13"/>
            <p:extLst>
              <p:ext uri="{D42A27DB-BD31-4B8C-83A1-F6EECF244321}">
                <p14:modId xmlns:p14="http://schemas.microsoft.com/office/powerpoint/2010/main" val="3396115640"/>
              </p:ext>
            </p:extLst>
          </p:nvPr>
        </p:nvGraphicFramePr>
        <p:xfrm>
          <a:off x="478060" y="2374963"/>
          <a:ext cx="8187880" cy="2514601"/>
        </p:xfrm>
        <a:graphic>
          <a:graphicData uri="http://schemas.openxmlformats.org/drawingml/2006/table">
            <a:tbl>
              <a:tblPr firstRow="1" bandRow="1">
                <a:tableStyleId>{7DF18680-E054-41AD-8BC1-D1AEF772440D}</a:tableStyleId>
              </a:tblPr>
              <a:tblGrid>
                <a:gridCol w="2646140">
                  <a:extLst>
                    <a:ext uri="{9D8B030D-6E8A-4147-A177-3AD203B41FA5}">
                      <a16:colId xmlns:a16="http://schemas.microsoft.com/office/drawing/2014/main" val="2028959996"/>
                    </a:ext>
                  </a:extLst>
                </a:gridCol>
                <a:gridCol w="1810608">
                  <a:extLst>
                    <a:ext uri="{9D8B030D-6E8A-4147-A177-3AD203B41FA5}">
                      <a16:colId xmlns:a16="http://schemas.microsoft.com/office/drawing/2014/main" val="3661261512"/>
                    </a:ext>
                  </a:extLst>
                </a:gridCol>
                <a:gridCol w="1673733">
                  <a:extLst>
                    <a:ext uri="{9D8B030D-6E8A-4147-A177-3AD203B41FA5}">
                      <a16:colId xmlns:a16="http://schemas.microsoft.com/office/drawing/2014/main" val="2007846763"/>
                    </a:ext>
                  </a:extLst>
                </a:gridCol>
                <a:gridCol w="2057399">
                  <a:extLst>
                    <a:ext uri="{9D8B030D-6E8A-4147-A177-3AD203B41FA5}">
                      <a16:colId xmlns:a16="http://schemas.microsoft.com/office/drawing/2014/main" val="3852996233"/>
                    </a:ext>
                  </a:extLst>
                </a:gridCol>
              </a:tblGrid>
              <a:tr h="561679">
                <a:tc>
                  <a:txBody>
                    <a:bodyPr/>
                    <a:lstStyle/>
                    <a:p>
                      <a:pPr algn="ctr"/>
                      <a:r>
                        <a:rPr lang="en-US" sz="2000" dirty="0" smtClean="0">
                          <a:solidFill>
                            <a:srgbClr val="000000"/>
                          </a:solidFill>
                          <a:latin typeface="Arial" panose="020B0604020202020204" pitchFamily="34" charset="0"/>
                          <a:cs typeface="Arial" panose="020B0604020202020204" pitchFamily="34" charset="0"/>
                        </a:rPr>
                        <a:t>Agent</a:t>
                      </a:r>
                      <a:endParaRPr lang="en-US" sz="2000" dirty="0">
                        <a:solidFill>
                          <a:srgbClr val="000000"/>
                        </a:solidFill>
                        <a:latin typeface="Arial" panose="020B0604020202020204" pitchFamily="34" charset="0"/>
                        <a:cs typeface="Arial" panose="020B0604020202020204" pitchFamily="34" charset="0"/>
                      </a:endParaRPr>
                    </a:p>
                  </a:txBody>
                  <a:tcPr anchor="ctr"/>
                </a:tc>
                <a:tc>
                  <a:txBody>
                    <a:bodyPr/>
                    <a:lstStyle/>
                    <a:p>
                      <a:pPr algn="ctr"/>
                      <a:r>
                        <a:rPr lang="en-US" sz="2000" dirty="0" smtClean="0">
                          <a:solidFill>
                            <a:srgbClr val="000000"/>
                          </a:solidFill>
                          <a:latin typeface="Arial" panose="020B0604020202020204" pitchFamily="34" charset="0"/>
                          <a:cs typeface="Arial" panose="020B0604020202020204" pitchFamily="34" charset="0"/>
                        </a:rPr>
                        <a:t>Monotherapy</a:t>
                      </a:r>
                      <a:endParaRPr lang="en-US" sz="2000" dirty="0">
                        <a:solidFill>
                          <a:srgbClr val="000000"/>
                        </a:solidFill>
                        <a:latin typeface="Arial" panose="020B0604020202020204" pitchFamily="34" charset="0"/>
                        <a:cs typeface="Arial" panose="020B0604020202020204" pitchFamily="34" charset="0"/>
                      </a:endParaRPr>
                    </a:p>
                  </a:txBody>
                  <a:tcPr anchor="ctr"/>
                </a:tc>
                <a:tc>
                  <a:txBody>
                    <a:bodyPr/>
                    <a:lstStyle/>
                    <a:p>
                      <a:pPr algn="ctr"/>
                      <a:r>
                        <a:rPr lang="en-US" sz="2000" dirty="0" smtClean="0">
                          <a:solidFill>
                            <a:srgbClr val="000000"/>
                          </a:solidFill>
                          <a:latin typeface="Arial" panose="020B0604020202020204" pitchFamily="34" charset="0"/>
                          <a:cs typeface="Arial" panose="020B0604020202020204" pitchFamily="34" charset="0"/>
                        </a:rPr>
                        <a:t>Tobramycin</a:t>
                      </a:r>
                      <a:endParaRPr lang="en-US" sz="2000" b="1" dirty="0">
                        <a:solidFill>
                          <a:srgbClr val="000000"/>
                        </a:solidFill>
                        <a:latin typeface="Arial" panose="020B0604020202020204" pitchFamily="34" charset="0"/>
                        <a:cs typeface="Arial" panose="020B0604020202020204" pitchFamily="34" charset="0"/>
                      </a:endParaRPr>
                    </a:p>
                  </a:txBody>
                  <a:tcPr anchor="ctr"/>
                </a:tc>
                <a:tc>
                  <a:txBody>
                    <a:bodyPr/>
                    <a:lstStyle/>
                    <a:p>
                      <a:pPr algn="ctr"/>
                      <a:r>
                        <a:rPr lang="en-US" sz="2000" dirty="0" smtClean="0">
                          <a:solidFill>
                            <a:srgbClr val="000000"/>
                          </a:solidFill>
                          <a:latin typeface="Arial" panose="020B0604020202020204" pitchFamily="34" charset="0"/>
                          <a:cs typeface="Arial" panose="020B0604020202020204" pitchFamily="34" charset="0"/>
                        </a:rPr>
                        <a:t>Ciprofloxacin</a:t>
                      </a:r>
                      <a:endParaRPr lang="en-US" sz="2000" b="1" dirty="0">
                        <a:solidFill>
                          <a:srgbClr val="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61609274"/>
                  </a:ext>
                </a:extLst>
              </a:tr>
              <a:tr h="650974">
                <a:tc>
                  <a:txBody>
                    <a:bodyPr/>
                    <a:lstStyle/>
                    <a:p>
                      <a:pPr algn="ctr"/>
                      <a:r>
                        <a:rPr lang="en-US" sz="2000" dirty="0" smtClean="0">
                          <a:solidFill>
                            <a:srgbClr val="000000"/>
                          </a:solidFill>
                          <a:latin typeface="+mn-lt"/>
                          <a:cs typeface="Arial" panose="020B0604020202020204" pitchFamily="34" charset="0"/>
                        </a:rPr>
                        <a:t>Cefepime</a:t>
                      </a:r>
                      <a:endParaRPr lang="en-US" sz="2000" b="1" dirty="0">
                        <a:solidFill>
                          <a:srgbClr val="000000"/>
                        </a:solidFill>
                        <a:latin typeface="+mn-lt"/>
                        <a:cs typeface="Arial" panose="020B0604020202020204" pitchFamily="34" charset="0"/>
                      </a:endParaRPr>
                    </a:p>
                  </a:txBody>
                  <a:tcPr anchor="ctr"/>
                </a:tc>
                <a:tc>
                  <a:txBody>
                    <a:bodyPr/>
                    <a:lstStyle/>
                    <a:p>
                      <a:pPr algn="ctr"/>
                      <a:r>
                        <a:rPr lang="en-US" sz="2000" dirty="0" smtClean="0">
                          <a:solidFill>
                            <a:srgbClr val="000000"/>
                          </a:solidFill>
                          <a:latin typeface="+mn-lt"/>
                          <a:cs typeface="Arial" panose="020B0604020202020204" pitchFamily="34" charset="0"/>
                        </a:rPr>
                        <a:t>82%</a:t>
                      </a:r>
                      <a:endParaRPr lang="en-US" sz="2000" dirty="0">
                        <a:solidFill>
                          <a:srgbClr val="000000"/>
                        </a:solidFill>
                        <a:latin typeface="+mn-lt"/>
                        <a:cs typeface="Arial" panose="020B0604020202020204" pitchFamily="34" charset="0"/>
                      </a:endParaRPr>
                    </a:p>
                  </a:txBody>
                  <a:tcPr anchor="ctr"/>
                </a:tc>
                <a:tc>
                  <a:txBody>
                    <a:bodyPr/>
                    <a:lstStyle/>
                    <a:p>
                      <a:pPr algn="ctr"/>
                      <a:r>
                        <a:rPr lang="en-US" sz="2000" dirty="0" smtClean="0">
                          <a:solidFill>
                            <a:srgbClr val="000000"/>
                          </a:solidFill>
                          <a:latin typeface="+mn-lt"/>
                          <a:cs typeface="Arial" panose="020B0604020202020204" pitchFamily="34" charset="0"/>
                        </a:rPr>
                        <a:t>93%</a:t>
                      </a:r>
                      <a:endParaRPr lang="en-US" sz="2000" dirty="0">
                        <a:solidFill>
                          <a:srgbClr val="000000"/>
                        </a:solidFill>
                        <a:latin typeface="+mn-lt"/>
                        <a:cs typeface="Arial" panose="020B0604020202020204" pitchFamily="34" charset="0"/>
                      </a:endParaRPr>
                    </a:p>
                  </a:txBody>
                  <a:tcPr anchor="ctr"/>
                </a:tc>
                <a:tc>
                  <a:txBody>
                    <a:bodyPr/>
                    <a:lstStyle/>
                    <a:p>
                      <a:pPr algn="ctr"/>
                      <a:r>
                        <a:rPr lang="en-US" sz="2000" dirty="0" smtClean="0">
                          <a:solidFill>
                            <a:srgbClr val="000000"/>
                          </a:solidFill>
                          <a:latin typeface="+mn-lt"/>
                          <a:cs typeface="Arial" panose="020B0604020202020204" pitchFamily="34" charset="0"/>
                        </a:rPr>
                        <a:t>84%</a:t>
                      </a:r>
                      <a:endParaRPr lang="en-US" sz="2000" dirty="0">
                        <a:solidFill>
                          <a:srgbClr val="000000"/>
                        </a:solidFill>
                        <a:latin typeface="+mn-lt"/>
                        <a:cs typeface="Arial" panose="020B0604020202020204" pitchFamily="34" charset="0"/>
                      </a:endParaRPr>
                    </a:p>
                  </a:txBody>
                  <a:tcPr anchor="ctr"/>
                </a:tc>
                <a:extLst>
                  <a:ext uri="{0D108BD9-81ED-4DB2-BD59-A6C34878D82A}">
                    <a16:rowId xmlns:a16="http://schemas.microsoft.com/office/drawing/2014/main" val="2346553132"/>
                  </a:ext>
                </a:extLst>
              </a:tr>
              <a:tr h="650974">
                <a:tc>
                  <a:txBody>
                    <a:bodyPr/>
                    <a:lstStyle/>
                    <a:p>
                      <a:pPr algn="ctr"/>
                      <a:r>
                        <a:rPr lang="en-US" sz="2000" dirty="0" smtClean="0">
                          <a:solidFill>
                            <a:srgbClr val="000000"/>
                          </a:solidFill>
                          <a:latin typeface="+mn-lt"/>
                          <a:cs typeface="Arial" panose="020B0604020202020204" pitchFamily="34" charset="0"/>
                        </a:rPr>
                        <a:t>Meropenem</a:t>
                      </a:r>
                      <a:endParaRPr lang="en-US" sz="2000" b="1" dirty="0">
                        <a:solidFill>
                          <a:srgbClr val="000000"/>
                        </a:solidFill>
                        <a:latin typeface="+mn-lt"/>
                        <a:cs typeface="Arial" panose="020B0604020202020204" pitchFamily="34" charset="0"/>
                      </a:endParaRPr>
                    </a:p>
                  </a:txBody>
                  <a:tcPr anchor="ctr"/>
                </a:tc>
                <a:tc>
                  <a:txBody>
                    <a:bodyPr/>
                    <a:lstStyle/>
                    <a:p>
                      <a:pPr algn="ctr"/>
                      <a:r>
                        <a:rPr lang="en-US" sz="2000" dirty="0" smtClean="0">
                          <a:solidFill>
                            <a:srgbClr val="000000"/>
                          </a:solidFill>
                          <a:latin typeface="+mn-lt"/>
                          <a:cs typeface="Arial" panose="020B0604020202020204" pitchFamily="34" charset="0"/>
                        </a:rPr>
                        <a:t>83%</a:t>
                      </a:r>
                      <a:endParaRPr lang="en-US" sz="2000" dirty="0">
                        <a:solidFill>
                          <a:srgbClr val="000000"/>
                        </a:solidFill>
                        <a:latin typeface="+mn-lt"/>
                        <a:cs typeface="Arial" panose="020B0604020202020204" pitchFamily="34" charset="0"/>
                      </a:endParaRPr>
                    </a:p>
                  </a:txBody>
                  <a:tcPr anchor="ctr"/>
                </a:tc>
                <a:tc>
                  <a:txBody>
                    <a:bodyPr/>
                    <a:lstStyle/>
                    <a:p>
                      <a:pPr algn="ctr"/>
                      <a:r>
                        <a:rPr lang="en-US" sz="2000" dirty="0" smtClean="0">
                          <a:solidFill>
                            <a:srgbClr val="000000"/>
                          </a:solidFill>
                          <a:latin typeface="+mn-lt"/>
                          <a:cs typeface="Arial" panose="020B0604020202020204" pitchFamily="34" charset="0"/>
                        </a:rPr>
                        <a:t>93%</a:t>
                      </a:r>
                      <a:endParaRPr lang="en-US" sz="2000" dirty="0">
                        <a:solidFill>
                          <a:srgbClr val="000000"/>
                        </a:solidFill>
                        <a:latin typeface="+mn-lt"/>
                        <a:cs typeface="Arial" panose="020B0604020202020204" pitchFamily="34" charset="0"/>
                      </a:endParaRPr>
                    </a:p>
                  </a:txBody>
                  <a:tcPr anchor="ctr"/>
                </a:tc>
                <a:tc>
                  <a:txBody>
                    <a:bodyPr/>
                    <a:lstStyle/>
                    <a:p>
                      <a:pPr algn="ctr"/>
                      <a:r>
                        <a:rPr lang="en-US" sz="2000" dirty="0" smtClean="0">
                          <a:solidFill>
                            <a:srgbClr val="000000"/>
                          </a:solidFill>
                          <a:latin typeface="+mn-lt"/>
                          <a:cs typeface="Arial" panose="020B0604020202020204" pitchFamily="34" charset="0"/>
                        </a:rPr>
                        <a:t>83%</a:t>
                      </a:r>
                      <a:endParaRPr lang="en-US" sz="2000" dirty="0">
                        <a:solidFill>
                          <a:srgbClr val="000000"/>
                        </a:solidFill>
                        <a:latin typeface="+mn-lt"/>
                        <a:cs typeface="Arial" panose="020B0604020202020204" pitchFamily="34" charset="0"/>
                      </a:endParaRPr>
                    </a:p>
                  </a:txBody>
                  <a:tcPr anchor="ctr"/>
                </a:tc>
                <a:extLst>
                  <a:ext uri="{0D108BD9-81ED-4DB2-BD59-A6C34878D82A}">
                    <a16:rowId xmlns:a16="http://schemas.microsoft.com/office/drawing/2014/main" val="2588363939"/>
                  </a:ext>
                </a:extLst>
              </a:tr>
              <a:tr h="650974">
                <a:tc>
                  <a:txBody>
                    <a:bodyPr/>
                    <a:lstStyle/>
                    <a:p>
                      <a:pPr algn="ctr"/>
                      <a:r>
                        <a:rPr lang="en-US" sz="2000" dirty="0" smtClean="0">
                          <a:solidFill>
                            <a:srgbClr val="000000"/>
                          </a:solidFill>
                          <a:latin typeface="+mn-lt"/>
                          <a:cs typeface="Arial" panose="020B0604020202020204" pitchFamily="34" charset="0"/>
                        </a:rPr>
                        <a:t>Piperacillin/tazobactam</a:t>
                      </a:r>
                      <a:endParaRPr lang="en-US" sz="2000" b="1" dirty="0">
                        <a:solidFill>
                          <a:srgbClr val="000000"/>
                        </a:solidFill>
                        <a:latin typeface="+mn-lt"/>
                        <a:cs typeface="Arial" panose="020B0604020202020204" pitchFamily="34" charset="0"/>
                      </a:endParaRPr>
                    </a:p>
                  </a:txBody>
                  <a:tcPr anchor="ctr"/>
                </a:tc>
                <a:tc>
                  <a:txBody>
                    <a:bodyPr/>
                    <a:lstStyle/>
                    <a:p>
                      <a:pPr algn="ctr"/>
                      <a:r>
                        <a:rPr lang="en-US" sz="2000" dirty="0" smtClean="0">
                          <a:solidFill>
                            <a:srgbClr val="000000"/>
                          </a:solidFill>
                          <a:latin typeface="+mn-lt"/>
                          <a:cs typeface="Arial" panose="020B0604020202020204" pitchFamily="34" charset="0"/>
                        </a:rPr>
                        <a:t>78%</a:t>
                      </a:r>
                      <a:endParaRPr lang="en-US" sz="2000" dirty="0">
                        <a:solidFill>
                          <a:srgbClr val="000000"/>
                        </a:solidFill>
                        <a:latin typeface="+mn-lt"/>
                        <a:cs typeface="Arial" panose="020B0604020202020204" pitchFamily="34" charset="0"/>
                      </a:endParaRPr>
                    </a:p>
                  </a:txBody>
                  <a:tcPr anchor="ctr"/>
                </a:tc>
                <a:tc>
                  <a:txBody>
                    <a:bodyPr/>
                    <a:lstStyle/>
                    <a:p>
                      <a:pPr algn="ctr"/>
                      <a:r>
                        <a:rPr lang="en-US" sz="2000" dirty="0" smtClean="0">
                          <a:solidFill>
                            <a:srgbClr val="000000"/>
                          </a:solidFill>
                          <a:latin typeface="+mn-lt"/>
                          <a:cs typeface="Arial" panose="020B0604020202020204" pitchFamily="34" charset="0"/>
                        </a:rPr>
                        <a:t>92%</a:t>
                      </a:r>
                      <a:endParaRPr lang="en-US" sz="2000" dirty="0">
                        <a:solidFill>
                          <a:srgbClr val="000000"/>
                        </a:solidFill>
                        <a:latin typeface="+mn-lt"/>
                        <a:cs typeface="Arial" panose="020B0604020202020204" pitchFamily="34" charset="0"/>
                      </a:endParaRPr>
                    </a:p>
                  </a:txBody>
                  <a:tcPr anchor="ctr"/>
                </a:tc>
                <a:tc>
                  <a:txBody>
                    <a:bodyPr/>
                    <a:lstStyle/>
                    <a:p>
                      <a:pPr algn="ctr"/>
                      <a:r>
                        <a:rPr lang="en-US" sz="2000" dirty="0" smtClean="0">
                          <a:solidFill>
                            <a:srgbClr val="000000"/>
                          </a:solidFill>
                          <a:latin typeface="+mn-lt"/>
                          <a:cs typeface="Arial" panose="020B0604020202020204" pitchFamily="34" charset="0"/>
                        </a:rPr>
                        <a:t>80%</a:t>
                      </a:r>
                      <a:endParaRPr lang="en-US" sz="2000" dirty="0">
                        <a:solidFill>
                          <a:srgbClr val="000000"/>
                        </a:solidFill>
                        <a:latin typeface="+mn-lt"/>
                        <a:cs typeface="Arial" panose="020B0604020202020204" pitchFamily="34" charset="0"/>
                      </a:endParaRPr>
                    </a:p>
                  </a:txBody>
                  <a:tcPr anchor="ctr"/>
                </a:tc>
                <a:extLst>
                  <a:ext uri="{0D108BD9-81ED-4DB2-BD59-A6C34878D82A}">
                    <a16:rowId xmlns:a16="http://schemas.microsoft.com/office/drawing/2014/main" val="2728692653"/>
                  </a:ext>
                </a:extLst>
              </a:tr>
            </a:tbl>
          </a:graphicData>
        </a:graphic>
      </p:graphicFrame>
      <p:sp>
        <p:nvSpPr>
          <p:cNvPr id="2" name="Slide Number Placeholder 1"/>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13</a:t>
            </a:fld>
            <a:endParaRPr lang="en-US" dirty="0"/>
          </a:p>
        </p:txBody>
      </p:sp>
    </p:spTree>
    <p:extLst>
      <p:ext uri="{BB962C8B-B14F-4D97-AF65-F5344CB8AC3E}">
        <p14:creationId xmlns:p14="http://schemas.microsoft.com/office/powerpoint/2010/main" val="1817207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 Therapy: Original Data</a:t>
            </a:r>
            <a:endParaRPr lang="en-US" dirty="0"/>
          </a:p>
        </p:txBody>
      </p:sp>
      <p:sp>
        <p:nvSpPr>
          <p:cNvPr id="3" name="Content Placeholder 2"/>
          <p:cNvSpPr>
            <a:spLocks noGrp="1"/>
          </p:cNvSpPr>
          <p:nvPr>
            <p:ph idx="1"/>
          </p:nvPr>
        </p:nvSpPr>
        <p:spPr>
          <a:xfrm>
            <a:off x="304800" y="838200"/>
            <a:ext cx="8458200" cy="5392737"/>
          </a:xfrm>
        </p:spPr>
        <p:txBody>
          <a:bodyPr/>
          <a:lstStyle/>
          <a:p>
            <a:r>
              <a:rPr lang="en-US" sz="2800" dirty="0" smtClean="0"/>
              <a:t>Retrospective, multicenter propensity matched cohort study found that combination therapy was associated with a decreased 28-day mortality in septic shock</a:t>
            </a:r>
            <a:r>
              <a:rPr lang="en-US" sz="2800" baseline="30000" dirty="0" smtClean="0"/>
              <a:t>5</a:t>
            </a:r>
          </a:p>
          <a:p>
            <a:pPr lvl="1"/>
            <a:r>
              <a:rPr lang="en-US" sz="2400" dirty="0" smtClean="0"/>
              <a:t>64% survival with monotherapy</a:t>
            </a:r>
          </a:p>
          <a:p>
            <a:pPr lvl="1"/>
            <a:r>
              <a:rPr lang="en-US" sz="2400" dirty="0" smtClean="0"/>
              <a:t>71% survival with combination therapy </a:t>
            </a:r>
          </a:p>
          <a:p>
            <a:r>
              <a:rPr lang="en-US" sz="2800" dirty="0" smtClean="0"/>
              <a:t>Monotherapy:  </a:t>
            </a:r>
            <a:r>
              <a:rPr lang="en-US" altLang="en-US" sz="2800" dirty="0" smtClean="0"/>
              <a:t>887 (30%) received a narrow-spectrum agent: (e.g., vancomycin, macrolide, clindamycin, anti-staphylococcal penicillins, 1st/2nd generation cephalosporins</a:t>
            </a:r>
          </a:p>
          <a:p>
            <a:r>
              <a:rPr lang="en-US" altLang="en-US" sz="2800" dirty="0" smtClean="0"/>
              <a:t>Combination therapy: any two of beta-lactam or vancomycin, aminoglycoside, quinolone, macrolide, clindamycin</a:t>
            </a:r>
            <a:endParaRPr lang="en-US" altLang="en-US" sz="2800" dirty="0"/>
          </a:p>
        </p:txBody>
      </p:sp>
      <p:sp>
        <p:nvSpPr>
          <p:cNvPr id="10" name="Slide Number Placeholder 9"/>
          <p:cNvSpPr>
            <a:spLocks noGrp="1"/>
          </p:cNvSpPr>
          <p:nvPr>
            <p:ph type="sldNum" sz="quarter" idx="4"/>
          </p:nvPr>
        </p:nvSpPr>
        <p:spPr/>
        <p:txBody>
          <a:bodyPr/>
          <a:lstStyle/>
          <a:p>
            <a:fld id="{D4D8BA65-C831-465F-A94B-519310037629}" type="slidenum">
              <a:rPr lang="en-US" smtClean="0"/>
              <a:pPr/>
              <a:t>14</a:t>
            </a:fld>
            <a:endParaRPr lang="en-US" dirty="0"/>
          </a:p>
        </p:txBody>
      </p:sp>
      <p:cxnSp>
        <p:nvCxnSpPr>
          <p:cNvPr id="6" name="Straight Connector 5"/>
          <p:cNvCxnSpPr/>
          <p:nvPr/>
        </p:nvCxnSpPr>
        <p:spPr>
          <a:xfrm>
            <a:off x="5681382" y="1210235"/>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005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descr="The table shows the percentage of deaths for antibiotics as monotherapy versus when they are used in combination. The information for beta-lactam/inhibitor, anti-psuedomonal third or fourth generation cephalosporin and carbapenems are highlighted." title="Combination Therapy"/>
          <p:cNvGraphicFramePr>
            <a:graphicFrameLocks noGrp="1"/>
          </p:cNvGraphicFramePr>
          <p:nvPr>
            <p:ph idx="1"/>
            <p:extLst>
              <p:ext uri="{D42A27DB-BD31-4B8C-83A1-F6EECF244321}">
                <p14:modId xmlns:p14="http://schemas.microsoft.com/office/powerpoint/2010/main" val="3047588998"/>
              </p:ext>
            </p:extLst>
          </p:nvPr>
        </p:nvGraphicFramePr>
        <p:xfrm>
          <a:off x="304800" y="903050"/>
          <a:ext cx="8541404" cy="5116750"/>
        </p:xfrm>
        <a:graphic>
          <a:graphicData uri="http://schemas.openxmlformats.org/drawingml/2006/table">
            <a:tbl>
              <a:tblPr firstRow="1" bandRow="1">
                <a:tableStyleId>{7DF18680-E054-41AD-8BC1-D1AEF772440D}</a:tableStyleId>
              </a:tblPr>
              <a:tblGrid>
                <a:gridCol w="2424112">
                  <a:extLst>
                    <a:ext uri="{9D8B030D-6E8A-4147-A177-3AD203B41FA5}">
                      <a16:colId xmlns:a16="http://schemas.microsoft.com/office/drawing/2014/main" val="3217534707"/>
                    </a:ext>
                  </a:extLst>
                </a:gridCol>
                <a:gridCol w="2209800">
                  <a:extLst>
                    <a:ext uri="{9D8B030D-6E8A-4147-A177-3AD203B41FA5}">
                      <a16:colId xmlns:a16="http://schemas.microsoft.com/office/drawing/2014/main" val="859305944"/>
                    </a:ext>
                  </a:extLst>
                </a:gridCol>
                <a:gridCol w="2209800">
                  <a:extLst>
                    <a:ext uri="{9D8B030D-6E8A-4147-A177-3AD203B41FA5}">
                      <a16:colId xmlns:a16="http://schemas.microsoft.com/office/drawing/2014/main" val="969486367"/>
                    </a:ext>
                  </a:extLst>
                </a:gridCol>
                <a:gridCol w="1697692">
                  <a:extLst>
                    <a:ext uri="{9D8B030D-6E8A-4147-A177-3AD203B41FA5}">
                      <a16:colId xmlns:a16="http://schemas.microsoft.com/office/drawing/2014/main" val="1720825726"/>
                    </a:ext>
                  </a:extLst>
                </a:gridCol>
              </a:tblGrid>
              <a:tr h="370840">
                <a:tc>
                  <a:txBody>
                    <a:bodyPr/>
                    <a:lstStyle/>
                    <a:p>
                      <a:pPr algn="ctr"/>
                      <a:endParaRPr lang="en-US" sz="1800" dirty="0">
                        <a:latin typeface="+mn-lt"/>
                      </a:endParaRPr>
                    </a:p>
                  </a:txBody>
                  <a:tcPr marL="80682" marR="80682" marT="40341" marB="40341" anchor="ctr"/>
                </a:tc>
                <a:tc>
                  <a:txBody>
                    <a:bodyPr/>
                    <a:lstStyle/>
                    <a:p>
                      <a:pPr algn="ctr"/>
                      <a:r>
                        <a:rPr lang="en-US" sz="1800" dirty="0"/>
                        <a:t>Monotherapy</a:t>
                      </a:r>
                    </a:p>
                  </a:txBody>
                  <a:tcPr marL="80682" marR="80682" marT="40341" marB="40341" anchor="ctr"/>
                </a:tc>
                <a:tc>
                  <a:txBody>
                    <a:bodyPr/>
                    <a:lstStyle/>
                    <a:p>
                      <a:pPr algn="ctr"/>
                      <a:r>
                        <a:rPr lang="en-US" sz="1800" dirty="0"/>
                        <a:t>Combination Therapy</a:t>
                      </a:r>
                    </a:p>
                  </a:txBody>
                  <a:tcPr marL="80682" marR="80682" marT="40341" marB="40341" anchor="ctr"/>
                </a:tc>
                <a:tc>
                  <a:txBody>
                    <a:bodyPr/>
                    <a:lstStyle/>
                    <a:p>
                      <a:pPr algn="ctr"/>
                      <a:r>
                        <a:rPr lang="en-US" sz="1800" dirty="0"/>
                        <a:t>Hazard Ratio (95% CI)</a:t>
                      </a:r>
                    </a:p>
                  </a:txBody>
                  <a:tcPr marL="80682" marR="80682" marT="40341" marB="40341" anchor="ctr"/>
                </a:tc>
                <a:extLst>
                  <a:ext uri="{0D108BD9-81ED-4DB2-BD59-A6C34878D82A}">
                    <a16:rowId xmlns:a16="http://schemas.microsoft.com/office/drawing/2014/main" val="481787704"/>
                  </a:ext>
                </a:extLst>
              </a:tr>
              <a:tr h="370840">
                <a:tc>
                  <a:txBody>
                    <a:bodyPr/>
                    <a:lstStyle/>
                    <a:p>
                      <a:endParaRPr lang="en-US" dirty="0"/>
                    </a:p>
                  </a:txBody>
                  <a:tcPr/>
                </a:tc>
                <a:tc gridSpan="3">
                  <a:txBody>
                    <a:bodyPr/>
                    <a:lstStyle/>
                    <a:p>
                      <a:pPr marL="0" marR="0" lvl="0" indent="0" algn="ctr" defTabSz="898846" rtl="0" eaLnBrk="1" fontAlgn="auto" latinLnBrk="0" hangingPunct="1">
                        <a:lnSpc>
                          <a:spcPct val="100000"/>
                        </a:lnSpc>
                        <a:spcBef>
                          <a:spcPts val="0"/>
                        </a:spcBef>
                        <a:spcAft>
                          <a:spcPts val="0"/>
                        </a:spcAft>
                        <a:buClrTx/>
                        <a:buSzTx/>
                        <a:buFontTx/>
                        <a:buNone/>
                        <a:tabLst/>
                        <a:defRPr/>
                      </a:pPr>
                      <a:r>
                        <a:rPr lang="en-US" sz="1600" dirty="0" smtClean="0"/>
                        <a:t># deaths/total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5819588"/>
                  </a:ext>
                </a:extLst>
              </a:tr>
              <a:tr h="292608">
                <a:tc>
                  <a:txBody>
                    <a:bodyPr/>
                    <a:lstStyle/>
                    <a:p>
                      <a:pPr algn="l"/>
                      <a:r>
                        <a:rPr lang="el-GR" sz="1400" b="1" dirty="0">
                          <a:solidFill>
                            <a:schemeClr val="tx1"/>
                          </a:solidFill>
                        </a:rPr>
                        <a:t>β-</a:t>
                      </a:r>
                      <a:r>
                        <a:rPr lang="en-US" sz="1400" b="1" dirty="0">
                          <a:solidFill>
                            <a:schemeClr val="tx1"/>
                          </a:solidFill>
                        </a:rPr>
                        <a:t>Iactams</a:t>
                      </a:r>
                    </a:p>
                  </a:txBody>
                  <a:tcPr marL="80682" marR="80682" marT="40341" marB="40341"/>
                </a:tc>
                <a:tc>
                  <a:txBody>
                    <a:bodyPr/>
                    <a:lstStyle/>
                    <a:p>
                      <a:pPr algn="ctr"/>
                      <a:r>
                        <a:rPr lang="en-US" sz="1400" b="0" dirty="0">
                          <a:solidFill>
                            <a:schemeClr val="tx1"/>
                          </a:solidFill>
                        </a:rPr>
                        <a:t>339/930 (36.5%)</a:t>
                      </a:r>
                      <a:endParaRPr lang="en-US" sz="1400" b="0" dirty="0"/>
                    </a:p>
                  </a:txBody>
                  <a:tcPr marL="80682" marR="80682" marT="40341" marB="40341"/>
                </a:tc>
                <a:tc>
                  <a:txBody>
                    <a:bodyPr/>
                    <a:lstStyle/>
                    <a:p>
                      <a:pPr algn="ctr"/>
                      <a:r>
                        <a:rPr lang="en-US" sz="1400" b="0" dirty="0"/>
                        <a:t>260/928 (28%)</a:t>
                      </a:r>
                    </a:p>
                  </a:txBody>
                  <a:tcPr marL="80682" marR="80682" marT="40341" marB="40341"/>
                </a:tc>
                <a:tc>
                  <a:txBody>
                    <a:bodyPr/>
                    <a:lstStyle/>
                    <a:p>
                      <a:pPr algn="ctr"/>
                      <a:r>
                        <a:rPr lang="en-US" sz="1400" b="0" dirty="0"/>
                        <a:t>0.73 (</a:t>
                      </a:r>
                      <a:r>
                        <a:rPr lang="en-US" sz="1400" b="0" dirty="0" smtClean="0"/>
                        <a:t>0.62–0.86</a:t>
                      </a:r>
                      <a:r>
                        <a:rPr lang="en-US" sz="1400" b="0" dirty="0"/>
                        <a:t>)</a:t>
                      </a:r>
                    </a:p>
                  </a:txBody>
                  <a:tcPr marL="80682" marR="80682" marT="40341" marB="40341"/>
                </a:tc>
                <a:extLst>
                  <a:ext uri="{0D108BD9-81ED-4DB2-BD59-A6C34878D82A}">
                    <a16:rowId xmlns:a16="http://schemas.microsoft.com/office/drawing/2014/main" val="1857008381"/>
                  </a:ext>
                </a:extLst>
              </a:tr>
              <a:tr h="292608">
                <a:tc>
                  <a:txBody>
                    <a:bodyPr/>
                    <a:lstStyle/>
                    <a:p>
                      <a:pPr marL="228600" indent="0" algn="l">
                        <a:buFont typeface="Arial" panose="020B0604020202020204" pitchFamily="34" charset="0"/>
                        <a:buNone/>
                      </a:pPr>
                      <a:r>
                        <a:rPr lang="en-US" sz="1400" b="1" dirty="0"/>
                        <a:t>Penicillins </a:t>
                      </a:r>
                    </a:p>
                  </a:txBody>
                  <a:tcPr marL="80682" marR="80682" marT="40341" marB="40341"/>
                </a:tc>
                <a:tc>
                  <a:txBody>
                    <a:bodyPr/>
                    <a:lstStyle/>
                    <a:p>
                      <a:pPr algn="ctr"/>
                      <a:r>
                        <a:rPr lang="en-US" sz="1400" dirty="0"/>
                        <a:t>142/391 (36.3%)</a:t>
                      </a:r>
                    </a:p>
                  </a:txBody>
                  <a:tcPr marL="80682" marR="80682" marT="40341" marB="40341"/>
                </a:tc>
                <a:tc>
                  <a:txBody>
                    <a:bodyPr/>
                    <a:lstStyle/>
                    <a:p>
                      <a:pPr algn="ctr"/>
                      <a:r>
                        <a:rPr lang="en-US" sz="1400" dirty="0"/>
                        <a:t>118/400 (29.5%)</a:t>
                      </a:r>
                    </a:p>
                  </a:txBody>
                  <a:tcPr marL="80682" marR="80682" marT="40341" marB="40341"/>
                </a:tc>
                <a:tc>
                  <a:txBody>
                    <a:bodyPr/>
                    <a:lstStyle/>
                    <a:p>
                      <a:pPr algn="ctr"/>
                      <a:r>
                        <a:rPr lang="en-US" sz="1400" dirty="0"/>
                        <a:t>0.79 (</a:t>
                      </a:r>
                      <a:r>
                        <a:rPr lang="en-US" sz="1400" dirty="0" smtClean="0"/>
                        <a:t>0.62</a:t>
                      </a:r>
                      <a:r>
                        <a:rPr lang="en-US" sz="1400" b="0" dirty="0" smtClean="0"/>
                        <a:t>–</a:t>
                      </a:r>
                      <a:r>
                        <a:rPr lang="en-US" sz="1400" dirty="0" smtClean="0"/>
                        <a:t>1.00</a:t>
                      </a:r>
                      <a:r>
                        <a:rPr lang="en-US" sz="1400" dirty="0"/>
                        <a:t>)</a:t>
                      </a:r>
                    </a:p>
                  </a:txBody>
                  <a:tcPr marL="80682" marR="80682" marT="40341" marB="40341"/>
                </a:tc>
                <a:extLst>
                  <a:ext uri="{0D108BD9-81ED-4DB2-BD59-A6C34878D82A}">
                    <a16:rowId xmlns:a16="http://schemas.microsoft.com/office/drawing/2014/main" val="3303140984"/>
                  </a:ext>
                </a:extLst>
              </a:tr>
              <a:tr h="292608">
                <a:tc>
                  <a:txBody>
                    <a:bodyPr/>
                    <a:lstStyle/>
                    <a:p>
                      <a:pPr marL="0" indent="457200" algn="l"/>
                      <a:r>
                        <a:rPr lang="en-US" sz="1400" b="0" dirty="0"/>
                        <a:t>Penicillin/ampicillin </a:t>
                      </a:r>
                    </a:p>
                  </a:txBody>
                  <a:tcPr marL="80682" marR="80682" marT="40341" marB="40341"/>
                </a:tc>
                <a:tc>
                  <a:txBody>
                    <a:bodyPr/>
                    <a:lstStyle/>
                    <a:p>
                      <a:pPr algn="ctr"/>
                      <a:r>
                        <a:rPr lang="en-US" sz="1400" b="0" dirty="0"/>
                        <a:t>27/62 (43.6%)</a:t>
                      </a:r>
                    </a:p>
                  </a:txBody>
                  <a:tcPr marL="80682" marR="80682" marT="40341" marB="40341"/>
                </a:tc>
                <a:tc>
                  <a:txBody>
                    <a:bodyPr/>
                    <a:lstStyle/>
                    <a:p>
                      <a:pPr algn="ctr"/>
                      <a:r>
                        <a:rPr lang="en-US" sz="1400" dirty="0"/>
                        <a:t>22/71 (31.0%)</a:t>
                      </a:r>
                    </a:p>
                  </a:txBody>
                  <a:tcPr marL="80682" marR="80682" marT="40341" marB="40341"/>
                </a:tc>
                <a:tc>
                  <a:txBody>
                    <a:bodyPr/>
                    <a:lstStyle/>
                    <a:p>
                      <a:pPr algn="ctr"/>
                      <a:r>
                        <a:rPr lang="en-US" sz="1400" dirty="0"/>
                        <a:t>0.68 (</a:t>
                      </a:r>
                      <a:r>
                        <a:rPr lang="en-US" sz="1400" dirty="0" smtClean="0"/>
                        <a:t>0.39</a:t>
                      </a:r>
                      <a:r>
                        <a:rPr lang="en-US" sz="1400" b="0" dirty="0" smtClean="0"/>
                        <a:t>–</a:t>
                      </a:r>
                      <a:r>
                        <a:rPr lang="en-US" sz="1400" dirty="0" smtClean="0"/>
                        <a:t>1.20</a:t>
                      </a:r>
                      <a:r>
                        <a:rPr lang="en-US" sz="1400" dirty="0"/>
                        <a:t>)</a:t>
                      </a:r>
                    </a:p>
                  </a:txBody>
                  <a:tcPr marL="80682" marR="80682" marT="40341" marB="40341"/>
                </a:tc>
                <a:extLst>
                  <a:ext uri="{0D108BD9-81ED-4DB2-BD59-A6C34878D82A}">
                    <a16:rowId xmlns:a16="http://schemas.microsoft.com/office/drawing/2014/main" val="160655401"/>
                  </a:ext>
                </a:extLst>
              </a:tr>
              <a:tr h="292608">
                <a:tc>
                  <a:txBody>
                    <a:bodyPr/>
                    <a:lstStyle/>
                    <a:p>
                      <a:pPr marL="0" indent="457200" algn="l">
                        <a:tabLst>
                          <a:tab pos="400050" algn="l"/>
                        </a:tabLst>
                      </a:pPr>
                      <a:r>
                        <a:rPr lang="en-US" sz="1400" b="0" dirty="0"/>
                        <a:t>Anti-staph penicillin</a:t>
                      </a:r>
                    </a:p>
                  </a:txBody>
                  <a:tcPr marL="80682" marR="80682" marT="40341" marB="40341"/>
                </a:tc>
                <a:tc>
                  <a:txBody>
                    <a:bodyPr/>
                    <a:lstStyle/>
                    <a:p>
                      <a:pPr marL="0" marR="0" lvl="0" indent="0" algn="ctr" defTabSz="1018638" rtl="0" eaLnBrk="1" fontAlgn="auto" latinLnBrk="0" hangingPunct="1">
                        <a:lnSpc>
                          <a:spcPct val="100000"/>
                        </a:lnSpc>
                        <a:spcBef>
                          <a:spcPts val="0"/>
                        </a:spcBef>
                        <a:spcAft>
                          <a:spcPts val="0"/>
                        </a:spcAft>
                        <a:buClrTx/>
                        <a:buSzTx/>
                        <a:buFontTx/>
                        <a:buNone/>
                        <a:tabLst/>
                        <a:defRPr/>
                      </a:pPr>
                      <a:r>
                        <a:rPr lang="en-US" sz="1400" b="0" dirty="0"/>
                        <a:t>19/40 (47.5%)</a:t>
                      </a:r>
                    </a:p>
                  </a:txBody>
                  <a:tcPr marL="80682" marR="80682" marT="40341" marB="40341"/>
                </a:tc>
                <a:tc>
                  <a:txBody>
                    <a:bodyPr/>
                    <a:lstStyle/>
                    <a:p>
                      <a:pPr algn="ctr"/>
                      <a:r>
                        <a:rPr lang="en-US" sz="1400" dirty="0"/>
                        <a:t>11/36 (30.6%)</a:t>
                      </a:r>
                    </a:p>
                  </a:txBody>
                  <a:tcPr marL="80682" marR="80682" marT="40341" marB="40341"/>
                </a:tc>
                <a:tc>
                  <a:txBody>
                    <a:bodyPr/>
                    <a:lstStyle/>
                    <a:p>
                      <a:pPr algn="ctr"/>
                      <a:r>
                        <a:rPr lang="en-US" sz="1400" dirty="0"/>
                        <a:t>0.56 (</a:t>
                      </a:r>
                      <a:r>
                        <a:rPr lang="en-US" sz="1400" dirty="0" smtClean="0"/>
                        <a:t>0.27</a:t>
                      </a:r>
                      <a:r>
                        <a:rPr lang="en-US" sz="1400" b="0" dirty="0" smtClean="0"/>
                        <a:t>–</a:t>
                      </a:r>
                      <a:r>
                        <a:rPr lang="en-US" sz="1400" dirty="0" smtClean="0"/>
                        <a:t>1.18</a:t>
                      </a:r>
                      <a:r>
                        <a:rPr lang="en-US" sz="1400" dirty="0"/>
                        <a:t>)</a:t>
                      </a:r>
                    </a:p>
                  </a:txBody>
                  <a:tcPr marL="80682" marR="80682" marT="40341" marB="40341"/>
                </a:tc>
                <a:extLst>
                  <a:ext uri="{0D108BD9-81ED-4DB2-BD59-A6C34878D82A}">
                    <a16:rowId xmlns:a16="http://schemas.microsoft.com/office/drawing/2014/main" val="1941999938"/>
                  </a:ext>
                </a:extLst>
              </a:tr>
              <a:tr h="292608">
                <a:tc>
                  <a:txBody>
                    <a:bodyPr/>
                    <a:lstStyle/>
                    <a:p>
                      <a:pPr marL="0" indent="457200" algn="l"/>
                      <a:r>
                        <a:rPr lang="el-GR" sz="1400" b="0" dirty="0"/>
                        <a:t>β-</a:t>
                      </a:r>
                      <a:r>
                        <a:rPr lang="en-US" sz="1400" b="0" dirty="0"/>
                        <a:t>lactam/inhibitor </a:t>
                      </a:r>
                    </a:p>
                  </a:txBody>
                  <a:tcPr marL="80682" marR="80682" marT="40341" marB="40341"/>
                </a:tc>
                <a:tc>
                  <a:txBody>
                    <a:bodyPr/>
                    <a:lstStyle/>
                    <a:p>
                      <a:pPr algn="ctr"/>
                      <a:r>
                        <a:rPr lang="en-US" sz="1400" b="0" dirty="0"/>
                        <a:t>96/289 (33.2%)</a:t>
                      </a:r>
                    </a:p>
                  </a:txBody>
                  <a:tcPr marL="80682" marR="80682" marT="40341" marB="40341"/>
                </a:tc>
                <a:tc>
                  <a:txBody>
                    <a:bodyPr/>
                    <a:lstStyle/>
                    <a:p>
                      <a:pPr algn="ctr"/>
                      <a:r>
                        <a:rPr lang="en-US" sz="1400" dirty="0"/>
                        <a:t>85/293 (29.0%)</a:t>
                      </a:r>
                    </a:p>
                  </a:txBody>
                  <a:tcPr marL="80682" marR="80682" marT="40341" marB="40341"/>
                </a:tc>
                <a:tc>
                  <a:txBody>
                    <a:bodyPr/>
                    <a:lstStyle/>
                    <a:p>
                      <a:pPr algn="ctr"/>
                      <a:r>
                        <a:rPr lang="en-US" sz="1400" dirty="0"/>
                        <a:t>0.85 (</a:t>
                      </a:r>
                      <a:r>
                        <a:rPr lang="en-US" sz="1400" dirty="0" smtClean="0"/>
                        <a:t>0.64</a:t>
                      </a:r>
                      <a:r>
                        <a:rPr lang="en-US" sz="1400" b="0" dirty="0" smtClean="0"/>
                        <a:t>–</a:t>
                      </a:r>
                      <a:r>
                        <a:rPr lang="en-US" sz="1400" dirty="0" smtClean="0"/>
                        <a:t>1.14</a:t>
                      </a:r>
                      <a:r>
                        <a:rPr lang="en-US" sz="1400" dirty="0"/>
                        <a:t>)</a:t>
                      </a:r>
                    </a:p>
                  </a:txBody>
                  <a:tcPr marL="80682" marR="80682" marT="40341" marB="40341"/>
                </a:tc>
                <a:extLst>
                  <a:ext uri="{0D108BD9-81ED-4DB2-BD59-A6C34878D82A}">
                    <a16:rowId xmlns:a16="http://schemas.microsoft.com/office/drawing/2014/main" val="414357880"/>
                  </a:ext>
                </a:extLst>
              </a:tr>
              <a:tr h="292608">
                <a:tc>
                  <a:txBody>
                    <a:bodyPr/>
                    <a:lstStyle/>
                    <a:p>
                      <a:pPr marL="0" indent="228600" algn="l"/>
                      <a:r>
                        <a:rPr lang="en-US" sz="1400" b="1" dirty="0"/>
                        <a:t>Cephalosporins</a:t>
                      </a:r>
                    </a:p>
                  </a:txBody>
                  <a:tcPr marL="80682" marR="80682" marT="40341" marB="40341"/>
                </a:tc>
                <a:tc>
                  <a:txBody>
                    <a:bodyPr/>
                    <a:lstStyle/>
                    <a:p>
                      <a:pPr algn="ctr"/>
                      <a:r>
                        <a:rPr lang="en-US" sz="1400" b="0" dirty="0"/>
                        <a:t>196/538 (38.6%)</a:t>
                      </a:r>
                    </a:p>
                  </a:txBody>
                  <a:tcPr marL="80682" marR="80682" marT="40341" marB="40341"/>
                </a:tc>
                <a:tc>
                  <a:txBody>
                    <a:bodyPr/>
                    <a:lstStyle/>
                    <a:p>
                      <a:pPr algn="ctr"/>
                      <a:r>
                        <a:rPr lang="en-US" sz="1400" dirty="0"/>
                        <a:t>139/511 (26.6%)</a:t>
                      </a:r>
                    </a:p>
                  </a:txBody>
                  <a:tcPr marL="80682" marR="80682" marT="40341" marB="40341"/>
                </a:tc>
                <a:tc>
                  <a:txBody>
                    <a:bodyPr/>
                    <a:lstStyle/>
                    <a:p>
                      <a:pPr algn="ctr"/>
                      <a:r>
                        <a:rPr lang="en-US" sz="1400" dirty="0"/>
                        <a:t>0.69 (</a:t>
                      </a:r>
                      <a:r>
                        <a:rPr lang="en-US" sz="1400" dirty="0" smtClean="0"/>
                        <a:t>0.55</a:t>
                      </a:r>
                      <a:r>
                        <a:rPr lang="en-US" sz="1400" b="0" dirty="0" smtClean="0"/>
                        <a:t>–</a:t>
                      </a:r>
                      <a:r>
                        <a:rPr lang="en-US" sz="1400" dirty="0" smtClean="0"/>
                        <a:t>0.85</a:t>
                      </a:r>
                      <a:r>
                        <a:rPr lang="en-US" sz="1400" dirty="0"/>
                        <a:t>)</a:t>
                      </a:r>
                    </a:p>
                  </a:txBody>
                  <a:tcPr marL="80682" marR="80682" marT="40341" marB="40341"/>
                </a:tc>
                <a:extLst>
                  <a:ext uri="{0D108BD9-81ED-4DB2-BD59-A6C34878D82A}">
                    <a16:rowId xmlns:a16="http://schemas.microsoft.com/office/drawing/2014/main" val="628950400"/>
                  </a:ext>
                </a:extLst>
              </a:tr>
              <a:tr h="292608">
                <a:tc>
                  <a:txBody>
                    <a:bodyPr/>
                    <a:lstStyle/>
                    <a:p>
                      <a:pPr marL="0" indent="457200" algn="l"/>
                      <a:r>
                        <a:rPr lang="en-US" sz="1400" b="0" dirty="0"/>
                        <a:t>1</a:t>
                      </a:r>
                      <a:r>
                        <a:rPr lang="en-US" sz="1400" b="0" baseline="30000" dirty="0"/>
                        <a:t>st</a:t>
                      </a:r>
                      <a:r>
                        <a:rPr lang="en-US" sz="1400" b="0" dirty="0"/>
                        <a:t> Gen Ceph</a:t>
                      </a:r>
                    </a:p>
                  </a:txBody>
                  <a:tcPr marL="80682" marR="80682" marT="40341" marB="40341"/>
                </a:tc>
                <a:tc>
                  <a:txBody>
                    <a:bodyPr/>
                    <a:lstStyle/>
                    <a:p>
                      <a:pPr algn="ctr"/>
                      <a:r>
                        <a:rPr lang="en-US" sz="1400" b="0" dirty="0"/>
                        <a:t>8/21 (28.1%)</a:t>
                      </a:r>
                    </a:p>
                  </a:txBody>
                  <a:tcPr marL="80682" marR="80682" marT="40341" marB="40341"/>
                </a:tc>
                <a:tc>
                  <a:txBody>
                    <a:bodyPr/>
                    <a:lstStyle/>
                    <a:p>
                      <a:pPr algn="ctr"/>
                      <a:r>
                        <a:rPr lang="en-US" sz="1400" dirty="0"/>
                        <a:t>1/18 (5.6%)</a:t>
                      </a:r>
                    </a:p>
                  </a:txBody>
                  <a:tcPr marL="80682" marR="80682" marT="40341" marB="40341"/>
                </a:tc>
                <a:tc>
                  <a:txBody>
                    <a:bodyPr/>
                    <a:lstStyle/>
                    <a:p>
                      <a:pPr algn="ctr"/>
                      <a:r>
                        <a:rPr lang="en-US" sz="1400" dirty="0"/>
                        <a:t>0.12 (</a:t>
                      </a:r>
                      <a:r>
                        <a:rPr lang="en-US" sz="1400" dirty="0" smtClean="0"/>
                        <a:t>0.02</a:t>
                      </a:r>
                      <a:r>
                        <a:rPr lang="en-US" sz="1400" b="0" dirty="0" smtClean="0"/>
                        <a:t>–</a:t>
                      </a:r>
                      <a:r>
                        <a:rPr lang="en-US" sz="1400" dirty="0" smtClean="0"/>
                        <a:t>0.99</a:t>
                      </a:r>
                      <a:r>
                        <a:rPr lang="en-US" sz="1400" dirty="0"/>
                        <a:t>)</a:t>
                      </a:r>
                    </a:p>
                  </a:txBody>
                  <a:tcPr marL="80682" marR="80682" marT="40341" marB="40341"/>
                </a:tc>
                <a:extLst>
                  <a:ext uri="{0D108BD9-81ED-4DB2-BD59-A6C34878D82A}">
                    <a16:rowId xmlns:a16="http://schemas.microsoft.com/office/drawing/2014/main" val="3521143768"/>
                  </a:ext>
                </a:extLst>
              </a:tr>
              <a:tr h="292608">
                <a:tc>
                  <a:txBody>
                    <a:bodyPr/>
                    <a:lstStyle/>
                    <a:p>
                      <a:pPr marL="0" indent="457200" algn="l"/>
                      <a:r>
                        <a:rPr lang="en-US" sz="1400" b="0" dirty="0"/>
                        <a:t>2</a:t>
                      </a:r>
                      <a:r>
                        <a:rPr lang="en-US" sz="1400" b="0" baseline="30000" dirty="0"/>
                        <a:t>nd</a:t>
                      </a:r>
                      <a:r>
                        <a:rPr lang="en-US" sz="1400" b="0" dirty="0"/>
                        <a:t> Gen Ceph</a:t>
                      </a:r>
                    </a:p>
                  </a:txBody>
                  <a:tcPr marL="80682" marR="80682" marT="40341" marB="40341"/>
                </a:tc>
                <a:tc>
                  <a:txBody>
                    <a:bodyPr/>
                    <a:lstStyle/>
                    <a:p>
                      <a:pPr algn="ctr"/>
                      <a:r>
                        <a:rPr lang="en-US" sz="1400" b="0" dirty="0"/>
                        <a:t>23/60 (38.3%)</a:t>
                      </a:r>
                    </a:p>
                  </a:txBody>
                  <a:tcPr marL="80682" marR="80682" marT="40341" marB="40341"/>
                </a:tc>
                <a:tc>
                  <a:txBody>
                    <a:bodyPr/>
                    <a:lstStyle/>
                    <a:p>
                      <a:pPr algn="ctr"/>
                      <a:r>
                        <a:rPr lang="en-US" sz="1400" dirty="0"/>
                        <a:t>10/62 (16.1%)</a:t>
                      </a:r>
                    </a:p>
                  </a:txBody>
                  <a:tcPr marL="80682" marR="80682" marT="40341" marB="40341"/>
                </a:tc>
                <a:tc>
                  <a:txBody>
                    <a:bodyPr/>
                    <a:lstStyle/>
                    <a:p>
                      <a:pPr algn="ctr"/>
                      <a:r>
                        <a:rPr lang="en-US" sz="1400" dirty="0"/>
                        <a:t>0.38 (</a:t>
                      </a:r>
                      <a:r>
                        <a:rPr lang="en-US" sz="1400" dirty="0" smtClean="0"/>
                        <a:t>0.18</a:t>
                      </a:r>
                      <a:r>
                        <a:rPr lang="en-US" sz="1400" b="0" dirty="0" smtClean="0"/>
                        <a:t>–</a:t>
                      </a:r>
                      <a:r>
                        <a:rPr lang="en-US" sz="1400" dirty="0" smtClean="0"/>
                        <a:t>0.81</a:t>
                      </a:r>
                      <a:r>
                        <a:rPr lang="en-US" sz="1400" dirty="0"/>
                        <a:t>)</a:t>
                      </a:r>
                    </a:p>
                  </a:txBody>
                  <a:tcPr marL="80682" marR="80682" marT="40341" marB="40341"/>
                </a:tc>
                <a:extLst>
                  <a:ext uri="{0D108BD9-81ED-4DB2-BD59-A6C34878D82A}">
                    <a16:rowId xmlns:a16="http://schemas.microsoft.com/office/drawing/2014/main" val="928138157"/>
                  </a:ext>
                </a:extLst>
              </a:tr>
              <a:tr h="292608">
                <a:tc>
                  <a:txBody>
                    <a:bodyPr/>
                    <a:lstStyle/>
                    <a:p>
                      <a:pPr marL="0" indent="457200" algn="l"/>
                      <a:r>
                        <a:rPr lang="en-US" sz="1400" b="0" dirty="0"/>
                        <a:t>Non-Ps 3</a:t>
                      </a:r>
                      <a:r>
                        <a:rPr lang="en-US" sz="1400" b="0" baseline="30000" dirty="0"/>
                        <a:t>rd</a:t>
                      </a:r>
                      <a:r>
                        <a:rPr lang="en-US" sz="1400" b="0" dirty="0"/>
                        <a:t> Gen Ceph</a:t>
                      </a:r>
                    </a:p>
                  </a:txBody>
                  <a:tcPr marL="80682" marR="80682" marT="40341" marB="40341"/>
                </a:tc>
                <a:tc>
                  <a:txBody>
                    <a:bodyPr/>
                    <a:lstStyle/>
                    <a:p>
                      <a:pPr algn="ctr"/>
                      <a:r>
                        <a:rPr lang="en-US" sz="1400" b="0" dirty="0"/>
                        <a:t>113/339 (33.3%)</a:t>
                      </a:r>
                    </a:p>
                  </a:txBody>
                  <a:tcPr marL="80682" marR="80682" marT="40341" marB="40341"/>
                </a:tc>
                <a:tc>
                  <a:txBody>
                    <a:bodyPr/>
                    <a:lstStyle/>
                    <a:p>
                      <a:pPr algn="ctr"/>
                      <a:r>
                        <a:rPr lang="en-US" sz="1400" dirty="0"/>
                        <a:t>83/332 (25.0%)</a:t>
                      </a:r>
                    </a:p>
                  </a:txBody>
                  <a:tcPr marL="80682" marR="80682" marT="40341" marB="40341"/>
                </a:tc>
                <a:tc>
                  <a:txBody>
                    <a:bodyPr/>
                    <a:lstStyle/>
                    <a:p>
                      <a:pPr algn="ctr"/>
                      <a:r>
                        <a:rPr lang="en-US" sz="1400" dirty="0"/>
                        <a:t>0.71 (</a:t>
                      </a:r>
                      <a:r>
                        <a:rPr lang="en-US" sz="1400" dirty="0" smtClean="0"/>
                        <a:t>0.54</a:t>
                      </a:r>
                      <a:r>
                        <a:rPr lang="en-US" sz="1400" b="0" dirty="0" smtClean="0"/>
                        <a:t>–</a:t>
                      </a:r>
                      <a:r>
                        <a:rPr lang="en-US" sz="1400" dirty="0" smtClean="0"/>
                        <a:t>0.94</a:t>
                      </a:r>
                      <a:r>
                        <a:rPr lang="en-US" sz="1400" dirty="0"/>
                        <a:t>)</a:t>
                      </a:r>
                    </a:p>
                  </a:txBody>
                  <a:tcPr marL="80682" marR="80682" marT="40341" marB="40341"/>
                </a:tc>
                <a:extLst>
                  <a:ext uri="{0D108BD9-81ED-4DB2-BD59-A6C34878D82A}">
                    <a16:rowId xmlns:a16="http://schemas.microsoft.com/office/drawing/2014/main" val="2228246284"/>
                  </a:ext>
                </a:extLst>
              </a:tr>
              <a:tr h="292608">
                <a:tc>
                  <a:txBody>
                    <a:bodyPr/>
                    <a:lstStyle/>
                    <a:p>
                      <a:pPr marL="0" indent="457200" algn="l"/>
                      <a:r>
                        <a:rPr lang="en-US" sz="1400" b="0" dirty="0"/>
                        <a:t>Anti-Ps 3</a:t>
                      </a:r>
                      <a:r>
                        <a:rPr lang="en-US" sz="1400" b="0" baseline="30000" dirty="0"/>
                        <a:t>rd</a:t>
                      </a:r>
                      <a:r>
                        <a:rPr lang="en-US" sz="1400" b="0" dirty="0"/>
                        <a:t>/4</a:t>
                      </a:r>
                      <a:r>
                        <a:rPr lang="en-US" sz="1400" b="0" baseline="30000" dirty="0"/>
                        <a:t>th</a:t>
                      </a:r>
                      <a:r>
                        <a:rPr lang="en-US" sz="1400" b="0" dirty="0"/>
                        <a:t> Gen Ceph</a:t>
                      </a:r>
                    </a:p>
                  </a:txBody>
                  <a:tcPr marL="80682" marR="80682" marT="40341" marB="40341"/>
                </a:tc>
                <a:tc>
                  <a:txBody>
                    <a:bodyPr/>
                    <a:lstStyle/>
                    <a:p>
                      <a:pPr algn="ctr"/>
                      <a:r>
                        <a:rPr lang="en-US" sz="1400" b="0" dirty="0"/>
                        <a:t>53/119 (44.5%)</a:t>
                      </a:r>
                    </a:p>
                  </a:txBody>
                  <a:tcPr marL="80682" marR="80682" marT="40341" marB="40341"/>
                </a:tc>
                <a:tc>
                  <a:txBody>
                    <a:bodyPr/>
                    <a:lstStyle/>
                    <a:p>
                      <a:pPr algn="ctr"/>
                      <a:r>
                        <a:rPr lang="en-US" sz="1400" dirty="0"/>
                        <a:t>48/116 (41.4%)</a:t>
                      </a:r>
                    </a:p>
                  </a:txBody>
                  <a:tcPr marL="80682" marR="80682" marT="40341" marB="40341"/>
                </a:tc>
                <a:tc>
                  <a:txBody>
                    <a:bodyPr/>
                    <a:lstStyle/>
                    <a:p>
                      <a:pPr algn="ctr"/>
                      <a:r>
                        <a:rPr lang="en-US" sz="1400" dirty="0"/>
                        <a:t>0.89 (</a:t>
                      </a:r>
                      <a:r>
                        <a:rPr lang="en-US" sz="1400" dirty="0" smtClean="0"/>
                        <a:t>0.60</a:t>
                      </a:r>
                      <a:r>
                        <a:rPr lang="en-US" sz="1400" b="0" dirty="0" smtClean="0"/>
                        <a:t>–</a:t>
                      </a:r>
                      <a:r>
                        <a:rPr lang="en-US" sz="1400" dirty="0" smtClean="0"/>
                        <a:t>1.31</a:t>
                      </a:r>
                      <a:r>
                        <a:rPr lang="en-US" sz="1400" dirty="0"/>
                        <a:t>)</a:t>
                      </a:r>
                    </a:p>
                  </a:txBody>
                  <a:tcPr marL="80682" marR="80682" marT="40341" marB="40341"/>
                </a:tc>
                <a:extLst>
                  <a:ext uri="{0D108BD9-81ED-4DB2-BD59-A6C34878D82A}">
                    <a16:rowId xmlns:a16="http://schemas.microsoft.com/office/drawing/2014/main" val="704040333"/>
                  </a:ext>
                </a:extLst>
              </a:tr>
              <a:tr h="292608">
                <a:tc>
                  <a:txBody>
                    <a:bodyPr/>
                    <a:lstStyle/>
                    <a:p>
                      <a:pPr marL="0" indent="228600" algn="l"/>
                      <a:r>
                        <a:rPr lang="en-US" sz="1400" b="1" dirty="0"/>
                        <a:t>Carbapenems</a:t>
                      </a:r>
                    </a:p>
                  </a:txBody>
                  <a:tcPr marL="80682" marR="80682" marT="40341" marB="40341"/>
                </a:tc>
                <a:tc>
                  <a:txBody>
                    <a:bodyPr/>
                    <a:lstStyle/>
                    <a:p>
                      <a:pPr algn="ctr"/>
                      <a:r>
                        <a:rPr lang="en-US" sz="1400" b="0" dirty="0"/>
                        <a:t>56/154 (36.4%)</a:t>
                      </a:r>
                    </a:p>
                  </a:txBody>
                  <a:tcPr marL="80682" marR="80682" marT="40341" marB="40341"/>
                </a:tc>
                <a:tc>
                  <a:txBody>
                    <a:bodyPr/>
                    <a:lstStyle/>
                    <a:p>
                      <a:pPr algn="ctr"/>
                      <a:r>
                        <a:rPr lang="en-US" sz="1400" dirty="0"/>
                        <a:t>52/152 (34.2%)</a:t>
                      </a:r>
                    </a:p>
                  </a:txBody>
                  <a:tcPr marL="80682" marR="80682" marT="40341" marB="40341"/>
                </a:tc>
                <a:tc>
                  <a:txBody>
                    <a:bodyPr/>
                    <a:lstStyle/>
                    <a:p>
                      <a:pPr algn="ctr"/>
                      <a:r>
                        <a:rPr lang="en-US" sz="1400" dirty="0"/>
                        <a:t>0.95 (</a:t>
                      </a:r>
                      <a:r>
                        <a:rPr lang="en-US" sz="1400" dirty="0" smtClean="0"/>
                        <a:t>0.65</a:t>
                      </a:r>
                      <a:r>
                        <a:rPr lang="en-US" sz="1400" b="0" dirty="0" smtClean="0"/>
                        <a:t>–</a:t>
                      </a:r>
                      <a:r>
                        <a:rPr lang="en-US" sz="1400" dirty="0" smtClean="0"/>
                        <a:t>1.38</a:t>
                      </a:r>
                      <a:r>
                        <a:rPr lang="en-US" sz="1400" dirty="0"/>
                        <a:t>)</a:t>
                      </a:r>
                    </a:p>
                  </a:txBody>
                  <a:tcPr marL="80682" marR="80682" marT="40341" marB="40341"/>
                </a:tc>
                <a:extLst>
                  <a:ext uri="{0D108BD9-81ED-4DB2-BD59-A6C34878D82A}">
                    <a16:rowId xmlns:a16="http://schemas.microsoft.com/office/drawing/2014/main" val="1156774549"/>
                  </a:ext>
                </a:extLst>
              </a:tr>
              <a:tr h="292608">
                <a:tc>
                  <a:txBody>
                    <a:bodyPr/>
                    <a:lstStyle/>
                    <a:p>
                      <a:pPr algn="l"/>
                      <a:r>
                        <a:rPr lang="en-US" sz="1400" b="1" dirty="0"/>
                        <a:t>Vancomycin</a:t>
                      </a:r>
                    </a:p>
                  </a:txBody>
                  <a:tcPr marL="80682" marR="80682" marT="40341" marB="40341"/>
                </a:tc>
                <a:tc>
                  <a:txBody>
                    <a:bodyPr/>
                    <a:lstStyle/>
                    <a:p>
                      <a:pPr algn="ctr"/>
                      <a:r>
                        <a:rPr lang="en-US" sz="1400" b="0" dirty="0"/>
                        <a:t>32/82 (39.0%)</a:t>
                      </a:r>
                    </a:p>
                  </a:txBody>
                  <a:tcPr marL="80682" marR="80682" marT="40341" marB="40341"/>
                </a:tc>
                <a:tc>
                  <a:txBody>
                    <a:bodyPr/>
                    <a:lstStyle/>
                    <a:p>
                      <a:pPr algn="ctr"/>
                      <a:r>
                        <a:rPr lang="en-US" sz="1400" dirty="0"/>
                        <a:t>27/76 (35.5%)</a:t>
                      </a:r>
                    </a:p>
                  </a:txBody>
                  <a:tcPr marL="80682" marR="80682" marT="40341" marB="40341"/>
                </a:tc>
                <a:tc>
                  <a:txBody>
                    <a:bodyPr/>
                    <a:lstStyle/>
                    <a:p>
                      <a:pPr algn="ctr"/>
                      <a:r>
                        <a:rPr lang="en-US" sz="1400" dirty="0"/>
                        <a:t>0.89 (</a:t>
                      </a:r>
                      <a:r>
                        <a:rPr lang="en-US" sz="1400" dirty="0" smtClean="0"/>
                        <a:t>0.53</a:t>
                      </a:r>
                      <a:r>
                        <a:rPr lang="en-US" sz="1400" b="0" dirty="0" smtClean="0"/>
                        <a:t>–</a:t>
                      </a:r>
                      <a:r>
                        <a:rPr lang="en-US" sz="1400" dirty="0" smtClean="0"/>
                        <a:t>1.49</a:t>
                      </a:r>
                      <a:r>
                        <a:rPr lang="en-US" sz="1400" dirty="0"/>
                        <a:t>)</a:t>
                      </a:r>
                    </a:p>
                  </a:txBody>
                  <a:tcPr marL="80682" marR="80682" marT="40341" marB="40341"/>
                </a:tc>
                <a:extLst>
                  <a:ext uri="{0D108BD9-81ED-4DB2-BD59-A6C34878D82A}">
                    <a16:rowId xmlns:a16="http://schemas.microsoft.com/office/drawing/2014/main" val="3010042649"/>
                  </a:ext>
                </a:extLst>
              </a:tr>
              <a:tr h="292608">
                <a:tc>
                  <a:txBody>
                    <a:bodyPr/>
                    <a:lstStyle/>
                    <a:p>
                      <a:pPr algn="l"/>
                      <a:r>
                        <a:rPr lang="en-US" sz="1400" b="1" dirty="0"/>
                        <a:t>Fluoroquinolones</a:t>
                      </a:r>
                    </a:p>
                  </a:txBody>
                  <a:tcPr marL="80682" marR="80682" marT="40341" marB="40341"/>
                </a:tc>
                <a:tc>
                  <a:txBody>
                    <a:bodyPr/>
                    <a:lstStyle/>
                    <a:p>
                      <a:pPr algn="ctr"/>
                      <a:r>
                        <a:rPr lang="en-US" sz="1400" b="0" dirty="0"/>
                        <a:t>14/50 (28.0%)</a:t>
                      </a:r>
                    </a:p>
                  </a:txBody>
                  <a:tcPr marL="80682" marR="80682" marT="40341" marB="40341"/>
                </a:tc>
                <a:tc>
                  <a:txBody>
                    <a:bodyPr/>
                    <a:lstStyle/>
                    <a:p>
                      <a:pPr algn="ctr"/>
                      <a:r>
                        <a:rPr lang="en-US" sz="1400" dirty="0"/>
                        <a:t>15/60 (25.0%)</a:t>
                      </a:r>
                    </a:p>
                  </a:txBody>
                  <a:tcPr marL="80682" marR="80682" marT="40341" marB="40341"/>
                </a:tc>
                <a:tc>
                  <a:txBody>
                    <a:bodyPr/>
                    <a:lstStyle/>
                    <a:p>
                      <a:pPr algn="ctr"/>
                      <a:r>
                        <a:rPr lang="en-US" sz="1400" dirty="0"/>
                        <a:t>0.90 (</a:t>
                      </a:r>
                      <a:r>
                        <a:rPr lang="en-US" sz="1400" dirty="0" smtClean="0"/>
                        <a:t>0.44</a:t>
                      </a:r>
                      <a:r>
                        <a:rPr lang="en-US" sz="1400" b="0" dirty="0" smtClean="0"/>
                        <a:t>–</a:t>
                      </a:r>
                      <a:r>
                        <a:rPr lang="en-US" sz="1400" dirty="0" smtClean="0"/>
                        <a:t>1.87</a:t>
                      </a:r>
                      <a:r>
                        <a:rPr lang="en-US" sz="1400" dirty="0"/>
                        <a:t>)</a:t>
                      </a:r>
                    </a:p>
                  </a:txBody>
                  <a:tcPr marL="80682" marR="80682" marT="40341" marB="40341"/>
                </a:tc>
                <a:extLst>
                  <a:ext uri="{0D108BD9-81ED-4DB2-BD59-A6C34878D82A}">
                    <a16:rowId xmlns:a16="http://schemas.microsoft.com/office/drawing/2014/main" val="1583861786"/>
                  </a:ext>
                </a:extLst>
              </a:tr>
              <a:tr h="292608">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Macrolide/clindamycin</a:t>
                      </a:r>
                    </a:p>
                  </a:txBody>
                  <a:tcPr marL="80682" marR="80682" marT="40341" marB="40341"/>
                </a:tc>
                <a:tc>
                  <a:txBody>
                    <a:bodyPr/>
                    <a:lstStyle/>
                    <a:p>
                      <a:pPr algn="ctr"/>
                      <a:r>
                        <a:rPr lang="en-US" sz="1400" b="0" dirty="0"/>
                        <a:t>3/6 (50.0%)</a:t>
                      </a:r>
                    </a:p>
                  </a:txBody>
                  <a:tcPr marL="80682" marR="80682" marT="40341" marB="40341"/>
                </a:tc>
                <a:tc>
                  <a:txBody>
                    <a:bodyPr/>
                    <a:lstStyle/>
                    <a:p>
                      <a:pPr algn="ctr"/>
                      <a:r>
                        <a:rPr lang="en-US" sz="1400" dirty="0"/>
                        <a:t>1/6 (16.7%)</a:t>
                      </a:r>
                    </a:p>
                  </a:txBody>
                  <a:tcPr marL="80682" marR="80682" marT="40341" marB="40341"/>
                </a:tc>
                <a:tc>
                  <a:txBody>
                    <a:bodyPr/>
                    <a:lstStyle/>
                    <a:p>
                      <a:pPr algn="ctr"/>
                      <a:r>
                        <a:rPr lang="en-US" sz="1400" dirty="0"/>
                        <a:t>0.30 (</a:t>
                      </a:r>
                      <a:r>
                        <a:rPr lang="en-US" sz="1400" dirty="0" smtClean="0"/>
                        <a:t>0.03</a:t>
                      </a:r>
                      <a:r>
                        <a:rPr lang="en-US" sz="1400" b="0" dirty="0" smtClean="0"/>
                        <a:t>–</a:t>
                      </a:r>
                      <a:r>
                        <a:rPr lang="en-US" sz="1400" dirty="0" smtClean="0"/>
                        <a:t>2.89</a:t>
                      </a:r>
                      <a:r>
                        <a:rPr lang="en-US" sz="1400" dirty="0"/>
                        <a:t>)</a:t>
                      </a:r>
                    </a:p>
                  </a:txBody>
                  <a:tcPr marL="80682" marR="80682" marT="40341" marB="40341"/>
                </a:tc>
                <a:extLst>
                  <a:ext uri="{0D108BD9-81ED-4DB2-BD59-A6C34878D82A}">
                    <a16:rowId xmlns:a16="http://schemas.microsoft.com/office/drawing/2014/main" val="2609581405"/>
                  </a:ext>
                </a:extLst>
              </a:tr>
            </a:tbl>
          </a:graphicData>
        </a:graphic>
      </p:graphicFrame>
      <p:sp>
        <p:nvSpPr>
          <p:cNvPr id="48130" name="Title 1"/>
          <p:cNvSpPr>
            <a:spLocks noGrp="1"/>
          </p:cNvSpPr>
          <p:nvPr>
            <p:ph type="title"/>
          </p:nvPr>
        </p:nvSpPr>
        <p:spPr/>
        <p:txBody>
          <a:bodyPr/>
          <a:lstStyle/>
          <a:p>
            <a:r>
              <a:rPr lang="en-US" altLang="en-US" dirty="0" smtClean="0"/>
              <a:t>Combination Therapy: Original Data</a:t>
            </a:r>
            <a:endParaRPr lang="en-US" altLang="en-US" dirty="0"/>
          </a:p>
        </p:txBody>
      </p:sp>
      <p:sp>
        <p:nvSpPr>
          <p:cNvPr id="3" name="Slide Number Placeholder 2"/>
          <p:cNvSpPr>
            <a:spLocks noGrp="1"/>
          </p:cNvSpPr>
          <p:nvPr>
            <p:ph type="sldNum" sz="quarter" idx="4"/>
          </p:nvPr>
        </p:nvSpPr>
        <p:spPr/>
        <p:txBody>
          <a:bodyPr/>
          <a:lstStyle/>
          <a:p>
            <a:fld id="{EACA1CCE-2E94-4023-90DD-1955ABCA4974}" type="slidenum">
              <a:rPr lang="en-US" altLang="en-US" smtClean="0"/>
              <a:pPr/>
              <a:t>15</a:t>
            </a:fld>
            <a:endParaRPr lang="en-US" altLang="en-US" dirty="0"/>
          </a:p>
        </p:txBody>
      </p:sp>
      <p:grpSp>
        <p:nvGrpSpPr>
          <p:cNvPr id="5" name="Group 4"/>
          <p:cNvGrpSpPr/>
          <p:nvPr/>
        </p:nvGrpSpPr>
        <p:grpSpPr>
          <a:xfrm>
            <a:off x="235323" y="3124200"/>
            <a:ext cx="8673353" cy="2014200"/>
            <a:chOff x="228600" y="3108236"/>
            <a:chExt cx="8673353" cy="2014200"/>
          </a:xfrm>
        </p:grpSpPr>
        <p:sp>
          <p:nvSpPr>
            <p:cNvPr id="13" name="Rectangle 12">
              <a:extLst>
                <a:ext uri="{FF2B5EF4-FFF2-40B4-BE49-F238E27FC236}">
                  <a16:creationId xmlns:a16="http://schemas.microsoft.com/office/drawing/2014/main" id="{DF2881A6-F4E8-4D26-B94C-9C91B819D826}"/>
                </a:ext>
              </a:extLst>
            </p:cNvPr>
            <p:cNvSpPr/>
            <p:nvPr/>
          </p:nvSpPr>
          <p:spPr>
            <a:xfrm>
              <a:off x="228600" y="4570713"/>
              <a:ext cx="8673353" cy="245636"/>
            </a:xfrm>
            <a:prstGeom prst="rect">
              <a:avLst/>
            </a:prstGeom>
            <a:solidFill>
              <a:schemeClr val="accent6">
                <a:alpha val="3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9084FB6-E13F-4905-8385-523C76866DFF}"/>
                </a:ext>
              </a:extLst>
            </p:cNvPr>
            <p:cNvSpPr/>
            <p:nvPr/>
          </p:nvSpPr>
          <p:spPr>
            <a:xfrm>
              <a:off x="228600" y="3108236"/>
              <a:ext cx="8673353" cy="245636"/>
            </a:xfrm>
            <a:prstGeom prst="rect">
              <a:avLst/>
            </a:prstGeom>
            <a:solidFill>
              <a:schemeClr val="accent6">
                <a:alpha val="3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F2881A6-F4E8-4D26-B94C-9C91B819D826}"/>
                </a:ext>
              </a:extLst>
            </p:cNvPr>
            <p:cNvSpPr/>
            <p:nvPr/>
          </p:nvSpPr>
          <p:spPr>
            <a:xfrm>
              <a:off x="228600" y="4876800"/>
              <a:ext cx="8673353" cy="245636"/>
            </a:xfrm>
            <a:prstGeom prst="rect">
              <a:avLst/>
            </a:prstGeom>
            <a:solidFill>
              <a:schemeClr val="accent6">
                <a:alpha val="3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48922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Combination Therapy: More Recent Data</a:t>
            </a:r>
          </a:p>
        </p:txBody>
      </p:sp>
      <p:sp>
        <p:nvSpPr>
          <p:cNvPr id="4" name="Content Placeholder 3"/>
          <p:cNvSpPr>
            <a:spLocks noGrp="1"/>
          </p:cNvSpPr>
          <p:nvPr>
            <p:ph idx="1"/>
          </p:nvPr>
        </p:nvSpPr>
        <p:spPr>
          <a:xfrm>
            <a:off x="457200" y="1112682"/>
            <a:ext cx="8214360" cy="5118100"/>
          </a:xfrm>
        </p:spPr>
        <p:txBody>
          <a:bodyPr/>
          <a:lstStyle/>
          <a:p>
            <a:pPr>
              <a:defRPr/>
            </a:pPr>
            <a:r>
              <a:rPr lang="en-US" sz="2800" dirty="0"/>
              <a:t>Meropenem plus moxifloxacin in severe sepsis/septic </a:t>
            </a:r>
            <a:r>
              <a:rPr lang="en-US" sz="2800" dirty="0" smtClean="0"/>
              <a:t>shock</a:t>
            </a:r>
            <a:r>
              <a:rPr lang="en-US" sz="2800" baseline="30000" dirty="0" smtClean="0"/>
              <a:t>6</a:t>
            </a:r>
            <a:endParaRPr lang="en-US" sz="2800" baseline="30000" dirty="0"/>
          </a:p>
          <a:p>
            <a:pPr lvl="1">
              <a:defRPr/>
            </a:pPr>
            <a:r>
              <a:rPr lang="en-US" sz="2400" dirty="0"/>
              <a:t>RCT in 44 German ICUs</a:t>
            </a:r>
          </a:p>
          <a:p>
            <a:pPr lvl="1">
              <a:defRPr/>
            </a:pPr>
            <a:r>
              <a:rPr lang="en-US" altLang="en-US" sz="2400" dirty="0">
                <a:cs typeface="Arial" panose="020B0604020202020204" pitchFamily="34" charset="0"/>
              </a:rPr>
              <a:t>298 </a:t>
            </a:r>
            <a:r>
              <a:rPr lang="en-US" altLang="en-US" sz="2400" dirty="0" smtClean="0">
                <a:cs typeface="Arial" panose="020B0604020202020204" pitchFamily="34" charset="0"/>
              </a:rPr>
              <a:t>patients received meropenem</a:t>
            </a:r>
            <a:r>
              <a:rPr lang="en-US" altLang="en-US" sz="2400" dirty="0">
                <a:cs typeface="Arial" panose="020B0604020202020204" pitchFamily="34" charset="0"/>
              </a:rPr>
              <a:t> </a:t>
            </a:r>
            <a:r>
              <a:rPr lang="en-US" altLang="en-US" sz="2400" dirty="0" smtClean="0">
                <a:cs typeface="Arial" panose="020B0604020202020204" pitchFamily="34" charset="0"/>
              </a:rPr>
              <a:t>alone</a:t>
            </a:r>
            <a:endParaRPr lang="en-US" altLang="en-US" sz="2400" dirty="0">
              <a:cs typeface="Arial" panose="020B0604020202020204" pitchFamily="34" charset="0"/>
            </a:endParaRPr>
          </a:p>
          <a:p>
            <a:pPr lvl="1">
              <a:defRPr/>
            </a:pPr>
            <a:r>
              <a:rPr lang="en-US" altLang="en-US" sz="2400" dirty="0">
                <a:cs typeface="Arial" panose="020B0604020202020204" pitchFamily="34" charset="0"/>
              </a:rPr>
              <a:t>302 </a:t>
            </a:r>
            <a:r>
              <a:rPr lang="en-US" altLang="en-US" sz="2400" dirty="0" smtClean="0">
                <a:cs typeface="Arial" panose="020B0604020202020204" pitchFamily="34" charset="0"/>
              </a:rPr>
              <a:t>patients received meropenem</a:t>
            </a:r>
            <a:r>
              <a:rPr lang="en-US" altLang="en-US" sz="2400" dirty="0">
                <a:cs typeface="Arial" panose="020B0604020202020204" pitchFamily="34" charset="0"/>
              </a:rPr>
              <a:t> </a:t>
            </a:r>
            <a:r>
              <a:rPr lang="en-US" altLang="en-US" sz="2400" dirty="0" smtClean="0">
                <a:cs typeface="Arial" panose="020B0604020202020204" pitchFamily="34" charset="0"/>
              </a:rPr>
              <a:t>and moxifloxacin </a:t>
            </a:r>
          </a:p>
          <a:p>
            <a:pPr lvl="1">
              <a:defRPr/>
            </a:pPr>
            <a:r>
              <a:rPr lang="en-US" altLang="en-US" sz="2400" dirty="0" smtClean="0">
                <a:cs typeface="Arial" panose="020B0604020202020204" pitchFamily="34" charset="0"/>
              </a:rPr>
              <a:t>No </a:t>
            </a:r>
            <a:r>
              <a:rPr lang="en-US" altLang="en-US" sz="2400" dirty="0">
                <a:cs typeface="Arial" panose="020B0604020202020204" pitchFamily="34" charset="0"/>
              </a:rPr>
              <a:t>difference in mean daily SOFA score over 14 days </a:t>
            </a:r>
            <a:r>
              <a:rPr lang="en-US" altLang="en-US" sz="2400" dirty="0" smtClean="0">
                <a:cs typeface="Arial" panose="020B0604020202020204" pitchFamily="34" charset="0"/>
              </a:rPr>
              <a:t>(primary </a:t>
            </a:r>
            <a:r>
              <a:rPr lang="en-US" altLang="en-US" sz="2400" dirty="0">
                <a:cs typeface="Arial" panose="020B0604020202020204" pitchFamily="34" charset="0"/>
              </a:rPr>
              <a:t>outcome)</a:t>
            </a:r>
          </a:p>
          <a:p>
            <a:pPr lvl="1">
              <a:defRPr/>
            </a:pPr>
            <a:r>
              <a:rPr lang="en-US" altLang="en-US" sz="2400" dirty="0">
                <a:cs typeface="Arial" panose="020B0604020202020204" pitchFamily="34" charset="0"/>
              </a:rPr>
              <a:t>No difference in </a:t>
            </a:r>
            <a:r>
              <a:rPr lang="en-US" altLang="en-US" sz="2400" dirty="0" smtClean="0">
                <a:cs typeface="Arial" panose="020B0604020202020204" pitchFamily="34" charset="0"/>
              </a:rPr>
              <a:t>28-day or 90-day all-cause mortality</a:t>
            </a:r>
            <a:endParaRPr lang="en-US" sz="2800" dirty="0"/>
          </a:p>
        </p:txBody>
      </p:sp>
      <p:pic>
        <p:nvPicPr>
          <p:cNvPr id="20" name="Content Placeholder 19" descr="Image of a graph" title="Graph"/>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3276600" y="4907101"/>
            <a:ext cx="2163255" cy="1352034"/>
          </a:xfrm>
          <a:prstGeom prst="rect">
            <a:avLst/>
          </a:prstGeom>
          <a:effectLst>
            <a:outerShdw blurRad="50800" dist="38100" dir="2700000" algn="tl" rotWithShape="0">
              <a:prstClr val="black">
                <a:alpha val="40000"/>
              </a:prstClr>
            </a:outerShdw>
          </a:effectLst>
        </p:spPr>
      </p:pic>
      <p:sp>
        <p:nvSpPr>
          <p:cNvPr id="2" name="Slide Number Placeholder 1"/>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16</a:t>
            </a:fld>
            <a:endParaRPr lang="en-US" dirty="0"/>
          </a:p>
        </p:txBody>
      </p:sp>
    </p:spTree>
    <p:extLst>
      <p:ext uri="{BB962C8B-B14F-4D97-AF65-F5344CB8AC3E}">
        <p14:creationId xmlns:p14="http://schemas.microsoft.com/office/powerpoint/2010/main" val="4010067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Combination Therapy: More Recent Data</a:t>
            </a:r>
          </a:p>
        </p:txBody>
      </p:sp>
      <p:sp>
        <p:nvSpPr>
          <p:cNvPr id="4" name="Content Placeholder 3"/>
          <p:cNvSpPr>
            <a:spLocks noGrp="1"/>
          </p:cNvSpPr>
          <p:nvPr>
            <p:ph idx="1"/>
          </p:nvPr>
        </p:nvSpPr>
        <p:spPr>
          <a:xfrm>
            <a:off x="457200" y="1008063"/>
            <a:ext cx="8367712" cy="5118100"/>
          </a:xfrm>
        </p:spPr>
        <p:txBody>
          <a:bodyPr/>
          <a:lstStyle/>
          <a:p>
            <a:pPr>
              <a:defRPr/>
            </a:pPr>
            <a:r>
              <a:rPr lang="en-US" altLang="en-US" sz="2800" dirty="0">
                <a:cs typeface="Arial" panose="020B0604020202020204" pitchFamily="34" charset="0"/>
              </a:rPr>
              <a:t>Beta-lactam plus gentamicin in severe sepsis/septic </a:t>
            </a:r>
            <a:r>
              <a:rPr lang="en-US" altLang="en-US" sz="2800" dirty="0" smtClean="0">
                <a:cs typeface="Arial" panose="020B0604020202020204" pitchFamily="34" charset="0"/>
              </a:rPr>
              <a:t>shock</a:t>
            </a:r>
            <a:r>
              <a:rPr lang="en-US" altLang="en-US" sz="2800" baseline="30000" dirty="0" smtClean="0">
                <a:cs typeface="Arial" panose="020B0604020202020204" pitchFamily="34" charset="0"/>
              </a:rPr>
              <a:t>7</a:t>
            </a:r>
            <a:endParaRPr lang="en-US" altLang="en-US" sz="2800" baseline="30000" dirty="0">
              <a:cs typeface="Arial" panose="020B0604020202020204" pitchFamily="34" charset="0"/>
            </a:endParaRPr>
          </a:p>
          <a:p>
            <a:pPr lvl="1">
              <a:defRPr/>
            </a:pPr>
            <a:r>
              <a:rPr lang="en-US" altLang="en-US" sz="2400" dirty="0">
                <a:cs typeface="Arial" panose="020B0604020202020204" pitchFamily="34" charset="0"/>
              </a:rPr>
              <a:t>Prospective cohort in 2 Dutch ICUs</a:t>
            </a:r>
          </a:p>
          <a:p>
            <a:pPr lvl="1">
              <a:defRPr/>
            </a:pPr>
            <a:r>
              <a:rPr lang="en-US" altLang="en-US" sz="2400" dirty="0">
                <a:cs typeface="Arial" panose="020B0604020202020204" pitchFamily="34" charset="0"/>
              </a:rPr>
              <a:t>403 </a:t>
            </a:r>
            <a:r>
              <a:rPr lang="en-US" altLang="en-US" sz="2400" dirty="0" smtClean="0">
                <a:cs typeface="Arial" panose="020B0604020202020204" pitchFamily="34" charset="0"/>
              </a:rPr>
              <a:t>patients received no </a:t>
            </a:r>
            <a:r>
              <a:rPr lang="en-US" altLang="en-US" sz="2400" dirty="0">
                <a:cs typeface="Arial" panose="020B0604020202020204" pitchFamily="34" charset="0"/>
              </a:rPr>
              <a:t>gentamicin</a:t>
            </a:r>
          </a:p>
          <a:p>
            <a:pPr lvl="1">
              <a:defRPr/>
            </a:pPr>
            <a:r>
              <a:rPr lang="en-US" altLang="en-US" sz="2400" dirty="0">
                <a:cs typeface="Arial" panose="020B0604020202020204" pitchFamily="34" charset="0"/>
              </a:rPr>
              <a:t>245 </a:t>
            </a:r>
            <a:r>
              <a:rPr lang="en-US" altLang="en-US" sz="2400" dirty="0" smtClean="0">
                <a:cs typeface="Arial" panose="020B0604020202020204" pitchFamily="34" charset="0"/>
              </a:rPr>
              <a:t>patients received gentamicin</a:t>
            </a:r>
          </a:p>
          <a:p>
            <a:pPr lvl="2">
              <a:buFont typeface="Courier New" panose="02070309020205020404" pitchFamily="49" charset="0"/>
              <a:buChar char="o"/>
              <a:defRPr/>
            </a:pPr>
            <a:r>
              <a:rPr lang="en-US" altLang="en-US" sz="1800" dirty="0">
                <a:cs typeface="Arial" panose="020B0604020202020204" pitchFamily="34" charset="0"/>
              </a:rPr>
              <a:t>M</a:t>
            </a:r>
            <a:r>
              <a:rPr lang="en-US" altLang="en-US" sz="1800" dirty="0" smtClean="0">
                <a:cs typeface="Arial" panose="020B0604020202020204" pitchFamily="34" charset="0"/>
              </a:rPr>
              <a:t>edian </a:t>
            </a:r>
            <a:r>
              <a:rPr lang="en-US" altLang="en-US" sz="1800" dirty="0">
                <a:cs typeface="Arial" panose="020B0604020202020204" pitchFamily="34" charset="0"/>
              </a:rPr>
              <a:t>of 2 days</a:t>
            </a:r>
          </a:p>
          <a:p>
            <a:pPr lvl="1">
              <a:defRPr/>
            </a:pPr>
            <a:r>
              <a:rPr lang="en-US" altLang="en-US" sz="2400" dirty="0">
                <a:cs typeface="Arial" panose="020B0604020202020204" pitchFamily="34" charset="0"/>
              </a:rPr>
              <a:t>Most patients </a:t>
            </a:r>
            <a:r>
              <a:rPr lang="en-US" altLang="en-US" sz="2400" dirty="0" smtClean="0">
                <a:cs typeface="Arial" panose="020B0604020202020204" pitchFamily="34" charset="0"/>
              </a:rPr>
              <a:t>had an intra-abdominal </a:t>
            </a:r>
            <a:r>
              <a:rPr lang="en-US" altLang="en-US" sz="2400" dirty="0">
                <a:cs typeface="Arial" panose="020B0604020202020204" pitchFamily="34" charset="0"/>
              </a:rPr>
              <a:t>source</a:t>
            </a:r>
          </a:p>
          <a:p>
            <a:pPr lvl="1">
              <a:defRPr/>
            </a:pPr>
            <a:r>
              <a:rPr lang="en-US" altLang="en-US" sz="2400" dirty="0">
                <a:cs typeface="Arial" panose="020B0604020202020204" pitchFamily="34" charset="0"/>
              </a:rPr>
              <a:t>Minimal resistance to </a:t>
            </a:r>
            <a:r>
              <a:rPr lang="en-US" altLang="en-US" sz="2400" dirty="0" smtClean="0">
                <a:cs typeface="Arial" panose="020B0604020202020204" pitchFamily="34" charset="0"/>
              </a:rPr>
              <a:t>beta-lactams </a:t>
            </a:r>
            <a:r>
              <a:rPr lang="en-US" altLang="en-US" sz="2400" dirty="0">
                <a:cs typeface="Arial" panose="020B0604020202020204" pitchFamily="34" charset="0"/>
              </a:rPr>
              <a:t>(&lt; 10%)</a:t>
            </a:r>
          </a:p>
          <a:p>
            <a:pPr lvl="1">
              <a:defRPr/>
            </a:pPr>
            <a:r>
              <a:rPr lang="en-US" altLang="en-US" sz="2400" dirty="0">
                <a:cs typeface="Arial" panose="020B0604020202020204" pitchFamily="34" charset="0"/>
              </a:rPr>
              <a:t>No difference in shock duration or </a:t>
            </a:r>
            <a:r>
              <a:rPr lang="en-US" altLang="en-US" sz="2400" dirty="0" smtClean="0">
                <a:cs typeface="Arial" panose="020B0604020202020204" pitchFamily="34" charset="0"/>
              </a:rPr>
              <a:t>14-day </a:t>
            </a:r>
            <a:r>
              <a:rPr lang="en-US" altLang="en-US" sz="2400" dirty="0">
                <a:cs typeface="Arial" panose="020B0604020202020204" pitchFamily="34" charset="0"/>
              </a:rPr>
              <a:t>mortality</a:t>
            </a:r>
          </a:p>
          <a:p>
            <a:pPr lvl="1">
              <a:defRPr/>
            </a:pPr>
            <a:r>
              <a:rPr lang="en-US" altLang="en-US" sz="2400" dirty="0">
                <a:cs typeface="Arial" panose="020B0604020202020204" pitchFamily="34" charset="0"/>
              </a:rPr>
              <a:t>Association with renal failure (OR 1.39, 95</a:t>
            </a:r>
            <a:r>
              <a:rPr lang="en-US" altLang="en-US" sz="2400" dirty="0" smtClean="0">
                <a:cs typeface="Arial" panose="020B0604020202020204" pitchFamily="34" charset="0"/>
              </a:rPr>
              <a:t>% CI 1.00–1.94)</a:t>
            </a:r>
            <a:endParaRPr lang="en-US" altLang="en-US" sz="2400" dirty="0">
              <a:cs typeface="Arial" panose="020B0604020202020204" pitchFamily="34" charset="0"/>
            </a:endParaRPr>
          </a:p>
        </p:txBody>
      </p:sp>
      <p:pic>
        <p:nvPicPr>
          <p:cNvPr id="20" name="Content Placeholder 19" descr="Image of people looking at a graph" title="Graph"/>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6507014" y="1905000"/>
            <a:ext cx="2286000" cy="1524000"/>
          </a:xfrm>
          <a:prstGeom prst="rect">
            <a:avLst/>
          </a:prstGeom>
          <a:effectLst>
            <a:outerShdw blurRad="50800" dist="38100" dir="2700000" algn="tl" rotWithShape="0">
              <a:prstClr val="black">
                <a:alpha val="40000"/>
              </a:prstClr>
            </a:outerShdw>
          </a:effectLst>
        </p:spPr>
      </p:pic>
      <p:sp>
        <p:nvSpPr>
          <p:cNvPr id="2" name="Slide Number Placeholder 1"/>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17</a:t>
            </a:fld>
            <a:endParaRPr lang="en-US" dirty="0"/>
          </a:p>
        </p:txBody>
      </p:sp>
    </p:spTree>
    <p:extLst>
      <p:ext uri="{BB962C8B-B14F-4D97-AF65-F5344CB8AC3E}">
        <p14:creationId xmlns:p14="http://schemas.microsoft.com/office/powerpoint/2010/main" val="3565401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Combination Therapy Summary</a:t>
            </a:r>
          </a:p>
        </p:txBody>
      </p:sp>
      <p:sp>
        <p:nvSpPr>
          <p:cNvPr id="3" name="Content Placeholder 2"/>
          <p:cNvSpPr>
            <a:spLocks noGrp="1"/>
          </p:cNvSpPr>
          <p:nvPr>
            <p:ph idx="1"/>
          </p:nvPr>
        </p:nvSpPr>
        <p:spPr>
          <a:xfrm>
            <a:off x="457200" y="1106039"/>
            <a:ext cx="8229600" cy="5118100"/>
          </a:xfrm>
        </p:spPr>
        <p:txBody>
          <a:bodyPr/>
          <a:lstStyle/>
          <a:p>
            <a:r>
              <a:rPr lang="en-US" altLang="en-US" sz="2800" dirty="0"/>
              <a:t>Consider empiric combination antibiotic therapy for suspected Gram-negative bacteremia/sepsis when local epidemiology suggests a second agent can be helpful and the patient has septic </a:t>
            </a:r>
            <a:r>
              <a:rPr lang="en-US" altLang="en-US" sz="2800" dirty="0" smtClean="0"/>
              <a:t>shock, </a:t>
            </a:r>
            <a:r>
              <a:rPr lang="en-US" altLang="en-US" sz="2800" dirty="0"/>
              <a:t>or if there is strong concern that the patient is infected with a resistant Gram-negative organism</a:t>
            </a:r>
          </a:p>
          <a:p>
            <a:pPr lvl="1"/>
            <a:r>
              <a:rPr lang="en-US" altLang="en-US" sz="2400" dirty="0"/>
              <a:t>Generally will be an aminoglycoside given fluoroquinolone </a:t>
            </a:r>
            <a:r>
              <a:rPr lang="en-US" altLang="en-US" sz="2400" dirty="0" smtClean="0"/>
              <a:t>resistance</a:t>
            </a:r>
            <a:endParaRPr lang="en-US" altLang="en-US" sz="2400" dirty="0"/>
          </a:p>
        </p:txBody>
      </p:sp>
      <p:sp>
        <p:nvSpPr>
          <p:cNvPr id="4" name="Slide Number Placeholder 3"/>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Moments of Antibiotic Decision Making</a:t>
            </a:r>
          </a:p>
        </p:txBody>
      </p:sp>
      <p:sp>
        <p:nvSpPr>
          <p:cNvPr id="3" name="Content Placeholder 2"/>
          <p:cNvSpPr>
            <a:spLocks noGrp="1"/>
          </p:cNvSpPr>
          <p:nvPr>
            <p:ph idx="1"/>
          </p:nvPr>
        </p:nvSpPr>
        <p:spPr>
          <a:xfrm>
            <a:off x="3962400" y="1008530"/>
            <a:ext cx="5029200" cy="5392270"/>
          </a:xfrm>
        </p:spPr>
        <p:txBody>
          <a:bodyPr/>
          <a:lstStyle/>
          <a:p>
            <a:pPr marL="514350" indent="-514350">
              <a:buFont typeface="+mj-lt"/>
              <a:buAutoNum type="arabicPeriod"/>
            </a:pPr>
            <a:r>
              <a:rPr lang="en-US" sz="2400" dirty="0">
                <a:solidFill>
                  <a:schemeClr val="bg1">
                    <a:lumMod val="50000"/>
                  </a:schemeClr>
                </a:solidFill>
              </a:rPr>
              <a:t>Does my patient have an infection that requires antibiotics?</a:t>
            </a:r>
          </a:p>
          <a:p>
            <a:pPr marL="514350" indent="-514350">
              <a:buFont typeface="+mj-lt"/>
              <a:buAutoNum type="arabicPeriod"/>
            </a:pPr>
            <a:r>
              <a:rPr lang="en-US" sz="2400" dirty="0">
                <a:solidFill>
                  <a:schemeClr val="bg1">
                    <a:lumMod val="50000"/>
                  </a:schemeClr>
                </a:solidFill>
              </a:rPr>
              <a:t>Have I ordered appropriate cultures before starting antibiotics? What empiric therapy should I initiate?</a:t>
            </a:r>
          </a:p>
          <a:p>
            <a:pPr marL="514350" indent="-514350">
              <a:buFont typeface="+mj-lt"/>
              <a:buAutoNum type="arabicPeriod"/>
            </a:pPr>
            <a:r>
              <a:rPr lang="en-US" sz="2400" dirty="0"/>
              <a:t>A day or more has passed. Can I stop antibiotics? Can I narrow therapy or change from IV to oral therapy</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993EEC8E-C5CF-40DF-832D-5BCB0E209B98}" type="slidenum">
              <a:rPr lang="en-US" smtClean="0"/>
              <a:t>19</a:t>
            </a:fld>
            <a:endParaRPr lang="en-US" dirty="0"/>
          </a:p>
        </p:txBody>
      </p:sp>
      <p:pic>
        <p:nvPicPr>
          <p:cNvPr id="8" name="Picture 7" descr="1- Make the diagnosis&#10;2- Cultures and empiric therapy&#10;3- Stop, narrow, change to oral&#10;4- Duration" title="Image- The Four Moments of Antibiotic Decision Mak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56" y="1890015"/>
            <a:ext cx="3496236" cy="3496236"/>
          </a:xfrm>
          <a:prstGeom prst="rect">
            <a:avLst/>
          </a:prstGeom>
        </p:spPr>
      </p:pic>
    </p:spTree>
    <p:extLst>
      <p:ext uri="{BB962C8B-B14F-4D97-AF65-F5344CB8AC3E}">
        <p14:creationId xmlns:p14="http://schemas.microsoft.com/office/powerpoint/2010/main" val="1954872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sz="4000" dirty="0" smtClean="0"/>
              <a:t>Objectives</a:t>
            </a:r>
          </a:p>
        </p:txBody>
      </p:sp>
      <p:sp>
        <p:nvSpPr>
          <p:cNvPr id="13315" name="Content Placeholder 4"/>
          <p:cNvSpPr>
            <a:spLocks noGrp="1"/>
          </p:cNvSpPr>
          <p:nvPr>
            <p:ph idx="1"/>
          </p:nvPr>
        </p:nvSpPr>
        <p:spPr>
          <a:xfrm>
            <a:off x="457200" y="1219199"/>
            <a:ext cx="8229600" cy="5273675"/>
          </a:xfrm>
        </p:spPr>
        <p:txBody>
          <a:bodyPr/>
          <a:lstStyle/>
          <a:p>
            <a:pPr marL="457200" indent="-457200">
              <a:spcBef>
                <a:spcPts val="1200"/>
              </a:spcBef>
              <a:buFont typeface="+mj-lt"/>
              <a:buAutoNum type="arabicPeriod"/>
            </a:pPr>
            <a:r>
              <a:rPr lang="en-US" altLang="en-US" sz="3200" dirty="0" smtClean="0"/>
              <a:t>Review </a:t>
            </a:r>
            <a:r>
              <a:rPr lang="en-US" altLang="en-US" sz="3200" dirty="0"/>
              <a:t>approaches to the diagnosis of sepsis</a:t>
            </a:r>
          </a:p>
          <a:p>
            <a:pPr marL="457200" indent="-457200">
              <a:spcBef>
                <a:spcPts val="1200"/>
              </a:spcBef>
              <a:buFont typeface="+mj-lt"/>
              <a:buAutoNum type="arabicPeriod"/>
            </a:pPr>
            <a:r>
              <a:rPr lang="en-US" altLang="en-US" sz="3200" dirty="0"/>
              <a:t>Describe approaches to empiric treatment of sepsis</a:t>
            </a:r>
          </a:p>
          <a:p>
            <a:pPr marL="457200" indent="-457200">
              <a:spcBef>
                <a:spcPts val="1200"/>
              </a:spcBef>
              <a:buFont typeface="+mj-lt"/>
              <a:buAutoNum type="arabicPeriod"/>
            </a:pPr>
            <a:r>
              <a:rPr lang="en-US" altLang="en-US" sz="3200" dirty="0" smtClean="0"/>
              <a:t>Recognize </a:t>
            </a:r>
            <a:r>
              <a:rPr lang="en-US" altLang="en-US" sz="3200" dirty="0"/>
              <a:t>when to stop and narrow antibiotic therapy in patients with suspected sepsis</a:t>
            </a:r>
          </a:p>
          <a:p>
            <a:pPr marL="457200" indent="-457200">
              <a:spcBef>
                <a:spcPts val="1200"/>
              </a:spcBef>
              <a:buFont typeface="+mj-lt"/>
              <a:buAutoNum type="arabicPeriod"/>
            </a:pPr>
            <a:r>
              <a:rPr lang="en-US" altLang="en-US" sz="3200" dirty="0"/>
              <a:t>Discuss durations of therapy for </a:t>
            </a:r>
            <a:r>
              <a:rPr lang="en-US" altLang="en-US" sz="3200" dirty="0" smtClean="0"/>
              <a:t>patients </a:t>
            </a:r>
            <a:r>
              <a:rPr lang="en-US" altLang="en-US" sz="3200" dirty="0"/>
              <a:t>with </a:t>
            </a:r>
            <a:r>
              <a:rPr lang="en-US" altLang="en-US" sz="3200" dirty="0" smtClean="0"/>
              <a:t>sepsis</a:t>
            </a:r>
            <a:endParaRPr lang="en-US" altLang="en-US" sz="3200" dirty="0"/>
          </a:p>
        </p:txBody>
      </p:sp>
      <p:sp>
        <p:nvSpPr>
          <p:cNvPr id="3" name="Slide Number Placeholder 2"/>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2</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ltLang="en-US" dirty="0" smtClean="0"/>
              <a:t>Sepsis: De-escalation</a:t>
            </a:r>
            <a:endParaRPr lang="en-US" dirty="0" smtClean="0"/>
          </a:p>
        </p:txBody>
      </p:sp>
      <p:sp>
        <p:nvSpPr>
          <p:cNvPr id="41987" name="Content Placeholder 4"/>
          <p:cNvSpPr>
            <a:spLocks noGrp="1"/>
          </p:cNvSpPr>
          <p:nvPr>
            <p:ph idx="1"/>
          </p:nvPr>
        </p:nvSpPr>
        <p:spPr>
          <a:xfrm>
            <a:off x="457200" y="1008063"/>
            <a:ext cx="8458200" cy="5118100"/>
          </a:xfrm>
        </p:spPr>
        <p:txBody>
          <a:bodyPr/>
          <a:lstStyle/>
          <a:p>
            <a:r>
              <a:rPr lang="en-US" altLang="en-US" dirty="0"/>
              <a:t>De-escalation, either stopping or narrowing antibiotics, should be considered a critical component of sepsis </a:t>
            </a:r>
            <a:r>
              <a:rPr lang="en-US" altLang="en-US" dirty="0" smtClean="0"/>
              <a:t>management</a:t>
            </a:r>
            <a:r>
              <a:rPr lang="en-US" altLang="en-US" baseline="30000" dirty="0" smtClean="0"/>
              <a:t>8</a:t>
            </a:r>
            <a:endParaRPr lang="en-US" altLang="en-US" baseline="30000" dirty="0"/>
          </a:p>
          <a:p>
            <a:r>
              <a:rPr lang="en-US" altLang="en-US" dirty="0"/>
              <a:t>Daily assessment of patient status, source of infection, and culture results</a:t>
            </a:r>
          </a:p>
          <a:p>
            <a:r>
              <a:rPr lang="en-US" altLang="en-US" dirty="0"/>
              <a:t>Three </a:t>
            </a:r>
            <a:r>
              <a:rPr lang="en-US" altLang="en-US" dirty="0" smtClean="0"/>
              <a:t>scenarios:</a:t>
            </a:r>
            <a:endParaRPr lang="en-US" altLang="en-US" dirty="0"/>
          </a:p>
          <a:p>
            <a:pPr marL="908050" lvl="1" indent="-398463">
              <a:buSzPct val="100000"/>
              <a:buFont typeface="+mj-lt"/>
              <a:buAutoNum type="arabicPeriod"/>
            </a:pPr>
            <a:r>
              <a:rPr lang="en-US" altLang="en-US" dirty="0" smtClean="0"/>
              <a:t>No evidence of infection and antibiotics can be stopped</a:t>
            </a:r>
            <a:br>
              <a:rPr lang="en-US" altLang="en-US" dirty="0" smtClean="0"/>
            </a:br>
            <a:endParaRPr lang="en-US" altLang="en-US" dirty="0" smtClean="0"/>
          </a:p>
          <a:p>
            <a:pPr marL="908050" lvl="1" indent="-398463">
              <a:buSzPct val="100000"/>
              <a:buFont typeface="+mj-lt"/>
              <a:buAutoNum type="arabicPeriod"/>
            </a:pPr>
            <a:r>
              <a:rPr lang="en-US" altLang="en-US" dirty="0" smtClean="0"/>
              <a:t>Evidence of infection and culture data are available to guide narrowing of therapy</a:t>
            </a:r>
            <a:br>
              <a:rPr lang="en-US" altLang="en-US" dirty="0" smtClean="0"/>
            </a:br>
            <a:endParaRPr lang="en-US" altLang="en-US" dirty="0" smtClean="0"/>
          </a:p>
          <a:p>
            <a:pPr marL="908050" lvl="1" indent="-398463">
              <a:buSzPct val="100000"/>
              <a:buFont typeface="+mj-lt"/>
              <a:buAutoNum type="arabicPeriod"/>
            </a:pPr>
            <a:r>
              <a:rPr lang="en-US" altLang="en-US" dirty="0" smtClean="0"/>
              <a:t>Evidence of infection and no culture data are available</a:t>
            </a:r>
          </a:p>
        </p:txBody>
      </p:sp>
      <p:sp>
        <p:nvSpPr>
          <p:cNvPr id="3" name="Slide Number Placeholder 2"/>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20</a:t>
            </a:fld>
            <a:endParaRPr lang="en-US" dirty="0"/>
          </a:p>
        </p:txBody>
      </p:sp>
    </p:spTree>
    <p:custDataLst>
      <p:tags r:id="rId1"/>
    </p:custDataLst>
    <p:extLst>
      <p:ext uri="{BB962C8B-B14F-4D97-AF65-F5344CB8AC3E}">
        <p14:creationId xmlns:p14="http://schemas.microsoft.com/office/powerpoint/2010/main" val="29703639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smtClean="0"/>
              <a:t>Stopping Antibiotics Started Empirically</a:t>
            </a:r>
          </a:p>
        </p:txBody>
      </p:sp>
      <p:sp>
        <p:nvSpPr>
          <p:cNvPr id="60419" name="Content Placeholder 4"/>
          <p:cNvSpPr>
            <a:spLocks noGrp="1"/>
          </p:cNvSpPr>
          <p:nvPr>
            <p:ph idx="1"/>
          </p:nvPr>
        </p:nvSpPr>
        <p:spPr/>
        <p:txBody>
          <a:bodyPr/>
          <a:lstStyle/>
          <a:p>
            <a:r>
              <a:rPr lang="en-US" altLang="en-US" sz="2800" dirty="0"/>
              <a:t>If there is </a:t>
            </a:r>
            <a:r>
              <a:rPr lang="en-US" altLang="en-US" sz="2800" dirty="0" smtClean="0"/>
              <a:t>not evidence </a:t>
            </a:r>
            <a:r>
              <a:rPr lang="en-US" altLang="en-US" sz="2800" dirty="0"/>
              <a:t>to support bacterial infection after additional </a:t>
            </a:r>
            <a:r>
              <a:rPr lang="en-US" altLang="en-US" sz="2800" dirty="0" smtClean="0"/>
              <a:t>workup, </a:t>
            </a:r>
            <a:r>
              <a:rPr lang="en-US" altLang="en-US" sz="2800" dirty="0"/>
              <a:t>and there is a plausible alternative explanation for the signs and symptoms that the patient presented with, then strongly consider stopping </a:t>
            </a:r>
            <a:r>
              <a:rPr lang="en-US" altLang="en-US" sz="2800" dirty="0" smtClean="0"/>
              <a:t>antibiotics. </a:t>
            </a:r>
            <a:endParaRPr lang="en-US" altLang="en-US" sz="2800" dirty="0"/>
          </a:p>
          <a:p>
            <a:r>
              <a:rPr lang="en-US" altLang="en-US" sz="2800" dirty="0"/>
              <a:t>There is no requirement to “complete a course of antibiotics” just because </a:t>
            </a:r>
            <a:r>
              <a:rPr lang="en-US" altLang="en-US" sz="2800" dirty="0" smtClean="0"/>
              <a:t>they were started empirically.</a:t>
            </a:r>
            <a:endParaRPr lang="en-US" altLang="en-US" sz="2800" dirty="0"/>
          </a:p>
        </p:txBody>
      </p:sp>
      <p:pic>
        <p:nvPicPr>
          <p:cNvPr id="18" name="Content Placeholder 17" descr="Image is of a switch. One button is labeled start and the other is labeled stop." title="Start and stop"/>
          <p:cNvPicPr>
            <a:picLocks noGrp="1" noChangeAspect="1"/>
          </p:cNvPicPr>
          <p:nvPr>
            <p:ph idx="13"/>
          </p:nvPr>
        </p:nvPicPr>
        <p:blipFill rotWithShape="1">
          <a:blip r:embed="rId4" cstate="print">
            <a:extLst>
              <a:ext uri="{28A0092B-C50C-407E-A947-70E740481C1C}">
                <a14:useLocalDpi xmlns:a14="http://schemas.microsoft.com/office/drawing/2010/main" val="0"/>
              </a:ext>
            </a:extLst>
          </a:blip>
          <a:srcRect t="15693" r="26757" b="24247"/>
          <a:stretch/>
        </p:blipFill>
        <p:spPr>
          <a:xfrm>
            <a:off x="3048000" y="4383964"/>
            <a:ext cx="3048000" cy="1874520"/>
          </a:xfrm>
          <a:prstGeom prst="rect">
            <a:avLst/>
          </a:prstGeom>
          <a:effectLst>
            <a:outerShdw blurRad="50800" dist="38100" dir="2700000" algn="tl" rotWithShape="0">
              <a:prstClr val="black">
                <a:alpha val="40000"/>
              </a:prstClr>
            </a:outerShdw>
          </a:effectLst>
        </p:spPr>
      </p:pic>
      <p:sp>
        <p:nvSpPr>
          <p:cNvPr id="3" name="Slide Number Placeholder 2"/>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21</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dirty="0" smtClean="0"/>
              <a:t>Narrowing Antibiotics Started Empirically</a:t>
            </a:r>
          </a:p>
        </p:txBody>
      </p:sp>
      <p:sp>
        <p:nvSpPr>
          <p:cNvPr id="46083" name="Content Placeholder 4"/>
          <p:cNvSpPr>
            <a:spLocks noGrp="1"/>
          </p:cNvSpPr>
          <p:nvPr>
            <p:ph idx="1"/>
          </p:nvPr>
        </p:nvSpPr>
        <p:spPr/>
        <p:txBody>
          <a:bodyPr/>
          <a:lstStyle/>
          <a:p>
            <a:r>
              <a:rPr lang="en-US" altLang="en-US" sz="2800" dirty="0" smtClean="0"/>
              <a:t>If the patient has an infection and cultures have grown, narrow based on culture results </a:t>
            </a:r>
          </a:p>
        </p:txBody>
      </p:sp>
      <p:sp>
        <p:nvSpPr>
          <p:cNvPr id="3" name="Slide Number Placeholder 2"/>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22</a:t>
            </a:fld>
            <a:endParaRPr lang="en-US" dirty="0"/>
          </a:p>
        </p:txBody>
      </p:sp>
      <p:pic>
        <p:nvPicPr>
          <p:cNvPr id="8" name="Picture 7" descr="Image is of a petri dish." title="Petri Dish"/>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2514600"/>
            <a:ext cx="4114800" cy="2979822"/>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dirty="0" smtClean="0"/>
              <a:t>Narrowing Antibiotics Started Empirically</a:t>
            </a:r>
          </a:p>
        </p:txBody>
      </p:sp>
      <p:sp>
        <p:nvSpPr>
          <p:cNvPr id="46083" name="Content Placeholder 4"/>
          <p:cNvSpPr>
            <a:spLocks noGrp="1"/>
          </p:cNvSpPr>
          <p:nvPr>
            <p:ph idx="1"/>
          </p:nvPr>
        </p:nvSpPr>
        <p:spPr>
          <a:xfrm>
            <a:off x="447261" y="1295400"/>
            <a:ext cx="8229600" cy="5849937"/>
          </a:xfrm>
        </p:spPr>
        <p:txBody>
          <a:bodyPr/>
          <a:lstStyle/>
          <a:p>
            <a:pPr eaLnBrk="1" hangingPunct="1">
              <a:lnSpc>
                <a:spcPct val="90000"/>
              </a:lnSpc>
              <a:defRPr/>
            </a:pPr>
            <a:r>
              <a:rPr lang="en-US" altLang="en-US" sz="2800" dirty="0">
                <a:cs typeface="Calibri" panose="020F0502020204030204" pitchFamily="34" charset="0"/>
              </a:rPr>
              <a:t>If the patient has an infection and cultures have not grown, consider the following</a:t>
            </a:r>
          </a:p>
          <a:p>
            <a:pPr lvl="1" eaLnBrk="1" hangingPunct="1">
              <a:lnSpc>
                <a:spcPct val="90000"/>
              </a:lnSpc>
              <a:defRPr/>
            </a:pPr>
            <a:r>
              <a:rPr lang="en-US" altLang="en-US" sz="2400" dirty="0">
                <a:cs typeface="Calibri" panose="020F0502020204030204" pitchFamily="34" charset="0"/>
              </a:rPr>
              <a:t>Stop any combination therapy directed at Gram negatives that was started empirically</a:t>
            </a:r>
          </a:p>
          <a:p>
            <a:pPr lvl="1" eaLnBrk="1" hangingPunct="1">
              <a:lnSpc>
                <a:spcPct val="90000"/>
              </a:lnSpc>
              <a:defRPr/>
            </a:pPr>
            <a:r>
              <a:rPr lang="en-US" altLang="en-US" sz="2400" dirty="0">
                <a:cs typeface="Calibri" panose="020F0502020204030204" pitchFamily="34" charset="0"/>
              </a:rPr>
              <a:t>MRSA and </a:t>
            </a:r>
            <a:r>
              <a:rPr lang="en-US" altLang="en-US" sz="2400" i="1" dirty="0">
                <a:cs typeface="Calibri" panose="020F0502020204030204" pitchFamily="34" charset="0"/>
              </a:rPr>
              <a:t>Pseudomonas</a:t>
            </a:r>
            <a:r>
              <a:rPr lang="en-US" altLang="en-US" sz="2400" dirty="0">
                <a:cs typeface="Calibri" panose="020F0502020204030204" pitchFamily="34" charset="0"/>
              </a:rPr>
              <a:t> grow easily in cultures and if they are not isolated, coverage for them can generally be stopped</a:t>
            </a:r>
          </a:p>
          <a:p>
            <a:pPr lvl="1" eaLnBrk="1" hangingPunct="1">
              <a:lnSpc>
                <a:spcPct val="90000"/>
              </a:lnSpc>
              <a:defRPr/>
            </a:pPr>
            <a:r>
              <a:rPr lang="en-US" altLang="en-US" sz="2400" dirty="0">
                <a:cs typeface="Calibri" panose="020F0502020204030204" pitchFamily="34" charset="0"/>
              </a:rPr>
              <a:t>If cultures from blood and urine obtained </a:t>
            </a:r>
            <a:r>
              <a:rPr lang="en-US" altLang="en-US" sz="2400" u="sng" dirty="0">
                <a:solidFill>
                  <a:srgbClr val="FF0000"/>
                </a:solidFill>
                <a:cs typeface="Calibri" panose="020F0502020204030204" pitchFamily="34" charset="0"/>
              </a:rPr>
              <a:t>before</a:t>
            </a:r>
            <a:r>
              <a:rPr lang="en-US" altLang="en-US" sz="2400" dirty="0">
                <a:cs typeface="Calibri" panose="020F0502020204030204" pitchFamily="34" charset="0"/>
              </a:rPr>
              <a:t> antibiotics were started are not growing organisms, there is probably not bacteremia or a </a:t>
            </a:r>
            <a:r>
              <a:rPr lang="en-US" altLang="en-US" sz="2400" dirty="0" smtClean="0">
                <a:cs typeface="Calibri" panose="020F0502020204030204" pitchFamily="34" charset="0"/>
              </a:rPr>
              <a:t>UTI</a:t>
            </a:r>
            <a:endParaRPr lang="en-US" altLang="en-US" sz="2000" dirty="0">
              <a:cs typeface="Calibri" panose="020F0502020204030204" pitchFamily="34" charset="0"/>
            </a:endParaRPr>
          </a:p>
        </p:txBody>
      </p:sp>
      <p:sp>
        <p:nvSpPr>
          <p:cNvPr id="3" name="Slide Number Placeholder 2"/>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23</a:t>
            </a:fld>
            <a:endParaRPr lang="en-US" dirty="0"/>
          </a:p>
        </p:txBody>
      </p:sp>
    </p:spTree>
    <p:custDataLst>
      <p:tags r:id="rId1"/>
    </p:custDataLst>
    <p:extLst>
      <p:ext uri="{BB962C8B-B14F-4D97-AF65-F5344CB8AC3E}">
        <p14:creationId xmlns:p14="http://schemas.microsoft.com/office/powerpoint/2010/main" val="302382562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10005" y="1026853"/>
            <a:ext cx="8229600" cy="5118100"/>
          </a:xfrm>
        </p:spPr>
        <p:txBody>
          <a:bodyPr/>
          <a:lstStyle/>
          <a:p>
            <a:r>
              <a:rPr lang="en-US" altLang="en-US" sz="2800" dirty="0">
                <a:latin typeface="Calibri" panose="020F0502020204030204" pitchFamily="34" charset="0"/>
              </a:rPr>
              <a:t>Evaluation of the proportions of patients with positive and negative MRSA nasal surveillance swabs upon ICU admission who subsequently developed MRSA infections during the same hospitalization.</a:t>
            </a:r>
            <a:r>
              <a:rPr lang="en-US" altLang="en-US" sz="2800" baseline="30000" dirty="0">
                <a:latin typeface="Calibri" panose="020F0502020204030204" pitchFamily="34" charset="0"/>
              </a:rPr>
              <a:t>9 </a:t>
            </a:r>
            <a:r>
              <a:rPr lang="en-US" altLang="en-US" sz="2800" dirty="0">
                <a:latin typeface="Calibri" panose="020F0502020204030204" pitchFamily="34" charset="0"/>
              </a:rPr>
              <a:t> </a:t>
            </a:r>
          </a:p>
        </p:txBody>
      </p:sp>
      <p:sp>
        <p:nvSpPr>
          <p:cNvPr id="7" name="TextBox 6"/>
          <p:cNvSpPr txBox="1"/>
          <p:nvPr/>
        </p:nvSpPr>
        <p:spPr>
          <a:xfrm>
            <a:off x="486075" y="1058930"/>
            <a:ext cx="8229600" cy="461665"/>
          </a:xfrm>
          <a:prstGeom prst="rect">
            <a:avLst/>
          </a:prstGeom>
          <a:noFill/>
          <a:ln w="38100">
            <a:solidFill>
              <a:schemeClr val="bg1"/>
            </a:solidFill>
          </a:ln>
        </p:spPr>
        <p:txBody>
          <a:bodyPr wrap="square" rtlCol="0">
            <a:spAutoFit/>
          </a:bodyPr>
          <a:lstStyle/>
          <a:p>
            <a:pPr marL="342900" indent="-342900">
              <a:buFont typeface="Arial" panose="020B0604020202020204" pitchFamily="34" charset="0"/>
              <a:buChar char="•"/>
            </a:pPr>
            <a:endParaRPr lang="en-US" altLang="en-US" sz="2400" dirty="0">
              <a:latin typeface="Calibri" panose="020F0502020204030204" pitchFamily="34" charset="0"/>
            </a:endParaRPr>
          </a:p>
        </p:txBody>
      </p:sp>
      <p:sp>
        <p:nvSpPr>
          <p:cNvPr id="18" name="Rectangle 2"/>
          <p:cNvSpPr txBox="1">
            <a:spLocks noChangeArrowheads="1"/>
          </p:cNvSpPr>
          <p:nvPr/>
        </p:nvSpPr>
        <p:spPr>
          <a:xfrm>
            <a:off x="0" y="12627"/>
            <a:ext cx="9201752" cy="806451"/>
          </a:xfrm>
          <a:prstGeom prst="rect">
            <a:avLst/>
          </a:prstGeom>
        </p:spPr>
        <p:txBody>
          <a:bodyPr anchor="ctr"/>
          <a:lstStyle>
            <a:lvl1pPr algn="ctr" defTabSz="898525" rtl="0" eaLnBrk="0" fontAlgn="base" hangingPunct="0">
              <a:spcBef>
                <a:spcPct val="0"/>
              </a:spcBef>
              <a:spcAft>
                <a:spcPct val="0"/>
              </a:spcAft>
              <a:defRPr sz="4400" kern="1200">
                <a:solidFill>
                  <a:schemeClr val="bg1"/>
                </a:solidFill>
                <a:latin typeface="+mj-lt"/>
                <a:ea typeface="+mj-ea"/>
                <a:cs typeface="+mj-cs"/>
              </a:defRPr>
            </a:lvl1pPr>
            <a:lvl2pPr algn="ctr" defTabSz="898525" rtl="0" eaLnBrk="0" fontAlgn="base" hangingPunct="0">
              <a:spcBef>
                <a:spcPct val="0"/>
              </a:spcBef>
              <a:spcAft>
                <a:spcPct val="0"/>
              </a:spcAft>
              <a:defRPr sz="4400">
                <a:solidFill>
                  <a:schemeClr val="bg1"/>
                </a:solidFill>
                <a:latin typeface="Calibri" panose="020F0502020204030204" pitchFamily="34" charset="0"/>
              </a:defRPr>
            </a:lvl2pPr>
            <a:lvl3pPr algn="ctr" defTabSz="898525" rtl="0" eaLnBrk="0" fontAlgn="base" hangingPunct="0">
              <a:spcBef>
                <a:spcPct val="0"/>
              </a:spcBef>
              <a:spcAft>
                <a:spcPct val="0"/>
              </a:spcAft>
              <a:defRPr sz="4400">
                <a:solidFill>
                  <a:schemeClr val="bg1"/>
                </a:solidFill>
                <a:latin typeface="Calibri" panose="020F0502020204030204" pitchFamily="34" charset="0"/>
              </a:defRPr>
            </a:lvl3pPr>
            <a:lvl4pPr algn="ctr" defTabSz="898525" rtl="0" eaLnBrk="0" fontAlgn="base" hangingPunct="0">
              <a:spcBef>
                <a:spcPct val="0"/>
              </a:spcBef>
              <a:spcAft>
                <a:spcPct val="0"/>
              </a:spcAft>
              <a:defRPr sz="4400">
                <a:solidFill>
                  <a:schemeClr val="bg1"/>
                </a:solidFill>
                <a:latin typeface="Calibri" panose="020F0502020204030204" pitchFamily="34" charset="0"/>
              </a:defRPr>
            </a:lvl4pPr>
            <a:lvl5pPr algn="ctr" defTabSz="898525" rtl="0" eaLnBrk="0" fontAlgn="base" hangingPunct="0">
              <a:spcBef>
                <a:spcPct val="0"/>
              </a:spcBef>
              <a:spcAft>
                <a:spcPct val="0"/>
              </a:spcAft>
              <a:defRPr sz="4400">
                <a:solidFill>
                  <a:schemeClr val="bg1"/>
                </a:solidFill>
                <a:latin typeface="Calibri" panose="020F0502020204030204" pitchFamily="34" charset="0"/>
              </a:defRPr>
            </a:lvl5pPr>
            <a:lvl6pPr marL="457200" algn="ctr" defTabSz="898525" rtl="0" fontAlgn="base">
              <a:spcBef>
                <a:spcPct val="0"/>
              </a:spcBef>
              <a:spcAft>
                <a:spcPct val="0"/>
              </a:spcAft>
              <a:defRPr sz="4400">
                <a:solidFill>
                  <a:schemeClr val="bg1"/>
                </a:solidFill>
                <a:latin typeface="Calibri" panose="020F0502020204030204" pitchFamily="34" charset="0"/>
              </a:defRPr>
            </a:lvl6pPr>
            <a:lvl7pPr marL="914400" algn="ctr" defTabSz="898525" rtl="0" fontAlgn="base">
              <a:spcBef>
                <a:spcPct val="0"/>
              </a:spcBef>
              <a:spcAft>
                <a:spcPct val="0"/>
              </a:spcAft>
              <a:defRPr sz="4400">
                <a:solidFill>
                  <a:schemeClr val="bg1"/>
                </a:solidFill>
                <a:latin typeface="Calibri" panose="020F0502020204030204" pitchFamily="34" charset="0"/>
              </a:defRPr>
            </a:lvl7pPr>
            <a:lvl8pPr marL="1371600" algn="ctr" defTabSz="898525" rtl="0" fontAlgn="base">
              <a:spcBef>
                <a:spcPct val="0"/>
              </a:spcBef>
              <a:spcAft>
                <a:spcPct val="0"/>
              </a:spcAft>
              <a:defRPr sz="4400">
                <a:solidFill>
                  <a:schemeClr val="bg1"/>
                </a:solidFill>
                <a:latin typeface="Calibri" panose="020F0502020204030204" pitchFamily="34" charset="0"/>
              </a:defRPr>
            </a:lvl8pPr>
            <a:lvl9pPr marL="1828800" algn="ctr" defTabSz="898525" rtl="0" fontAlgn="base">
              <a:spcBef>
                <a:spcPct val="0"/>
              </a:spcBef>
              <a:spcAft>
                <a:spcPct val="0"/>
              </a:spcAft>
              <a:defRPr sz="4400">
                <a:solidFill>
                  <a:schemeClr val="bg1"/>
                </a:solidFill>
                <a:latin typeface="Calibri" panose="020F0502020204030204" pitchFamily="34" charset="0"/>
              </a:defRPr>
            </a:lvl9pPr>
          </a:lstStyle>
          <a:p>
            <a:pPr eaLnBrk="1" hangingPunct="1"/>
            <a:endParaRPr lang="en-US" altLang="en-US" sz="3200" dirty="0" smtClean="0"/>
          </a:p>
        </p:txBody>
      </p:sp>
      <p:grpSp>
        <p:nvGrpSpPr>
          <p:cNvPr id="2" name="Group 1" descr="Patient Encounters (12,215) (Excluded: Prior MRSA colonization/infection; no swab&#10;&#10;Branches on left: MRSA- positive swabs n= 441 (4%), Branches down: Treated for MRSA infection during current admission&#10;n=65 (15%).&#10;&#10;Branches on right: MRSA- negative swabs n=11, 441 (96%), Branches down: Treated for MRSA infection during current admission, n=25 (0.22%).&#10;&#10;" title="Patient Encounters (12,215)"/>
          <p:cNvGrpSpPr/>
          <p:nvPr/>
        </p:nvGrpSpPr>
        <p:grpSpPr>
          <a:xfrm>
            <a:off x="1137810" y="3023482"/>
            <a:ext cx="7701390" cy="3044105"/>
            <a:chOff x="1286565" y="2667000"/>
            <a:chExt cx="7964753" cy="3148204"/>
          </a:xfrm>
        </p:grpSpPr>
        <p:sp>
          <p:nvSpPr>
            <p:cNvPr id="39938" name="Rectangle 1"/>
            <p:cNvSpPr>
              <a:spLocks noChangeArrowheads="1"/>
            </p:cNvSpPr>
            <p:nvPr/>
          </p:nvSpPr>
          <p:spPr bwMode="auto">
            <a:xfrm>
              <a:off x="1561353" y="2667000"/>
              <a:ext cx="6156325" cy="470000"/>
            </a:xfrm>
            <a:prstGeom prst="rect">
              <a:avLst/>
            </a:prstGeom>
            <a:solidFill>
              <a:schemeClr val="accent2">
                <a:lumMod val="40000"/>
                <a:lumOff val="60000"/>
              </a:schemeClr>
            </a:solidFill>
            <a:ln w="38100">
              <a:solidFill>
                <a:schemeClr val="tx1"/>
              </a:solidFill>
              <a:miter lim="800000"/>
              <a:headEnd/>
              <a:tailEnd/>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07000"/>
                </a:lnSpc>
              </a:pPr>
              <a:r>
                <a:rPr lang="en-US" altLang="en-US" sz="2400" b="1" dirty="0" smtClean="0">
                  <a:solidFill>
                    <a:srgbClr val="000000"/>
                  </a:solidFill>
                  <a:latin typeface="Calibri" panose="020F0502020204030204" pitchFamily="34" charset="0"/>
                  <a:ea typeface="Calibri" panose="020F0502020204030204" pitchFamily="34" charset="0"/>
                  <a:cs typeface="Cordia New" panose="020B0304020202020204" pitchFamily="34" charset="-34"/>
                </a:rPr>
                <a:t>Patient Encounters (12,215)</a:t>
              </a:r>
              <a:endParaRPr lang="en-US" altLang="en-US" sz="2400" b="1" dirty="0">
                <a:solidFill>
                  <a:srgbClr val="000000"/>
                </a:solidFill>
                <a:latin typeface="Calibri" panose="020F0502020204030204" pitchFamily="34" charset="0"/>
                <a:ea typeface="Calibri" panose="020F0502020204030204" pitchFamily="34" charset="0"/>
                <a:cs typeface="Cordia New" panose="020B0304020202020204" pitchFamily="34" charset="-34"/>
              </a:endParaRPr>
            </a:p>
          </p:txBody>
        </p:sp>
        <p:sp>
          <p:nvSpPr>
            <p:cNvPr id="39939" name="Rectangle 3"/>
            <p:cNvSpPr>
              <a:spLocks noChangeArrowheads="1"/>
            </p:cNvSpPr>
            <p:nvPr/>
          </p:nvSpPr>
          <p:spPr bwMode="auto">
            <a:xfrm>
              <a:off x="1286565" y="3722168"/>
              <a:ext cx="2159000" cy="640449"/>
            </a:xfrm>
            <a:prstGeom prst="rect">
              <a:avLst/>
            </a:prstGeom>
            <a:solidFill>
              <a:schemeClr val="accent6">
                <a:lumMod val="40000"/>
                <a:lumOff val="60000"/>
              </a:schemeClr>
            </a:solidFill>
            <a:ln w="38100">
              <a:solidFill>
                <a:schemeClr val="tx1"/>
              </a:solidFill>
              <a:miter lim="800000"/>
              <a:headEnd/>
              <a:tailEnd/>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07000"/>
                </a:lnSpc>
              </a:pPr>
              <a:r>
                <a:rPr lang="en-US" altLang="en-US" sz="1600" dirty="0" smtClean="0">
                  <a:solidFill>
                    <a:srgbClr val="000000"/>
                  </a:solidFill>
                  <a:latin typeface="Calibri" panose="020F0502020204030204" pitchFamily="34" charset="0"/>
                  <a:ea typeface="Calibri" panose="020F0502020204030204" pitchFamily="34" charset="0"/>
                  <a:cs typeface="Cordia New" panose="020B0304020202020204" pitchFamily="34" charset="-34"/>
                </a:rPr>
                <a:t>MRSA-positive swabs</a:t>
              </a:r>
              <a:endParaRPr lang="en-US" altLang="en-US" sz="1600" dirty="0">
                <a:solidFill>
                  <a:srgbClr val="000000"/>
                </a:solidFill>
                <a:latin typeface="Calibri" panose="020F0502020204030204" pitchFamily="34" charset="0"/>
                <a:ea typeface="Calibri" panose="020F0502020204030204" pitchFamily="34" charset="0"/>
                <a:cs typeface="Cordia New" panose="020B0304020202020204" pitchFamily="34" charset="-34"/>
              </a:endParaRPr>
            </a:p>
            <a:p>
              <a:pPr algn="ctr" eaLnBrk="1" hangingPunct="1">
                <a:lnSpc>
                  <a:spcPct val="107000"/>
                </a:lnSpc>
              </a:pPr>
              <a:r>
                <a:rPr lang="en-US" altLang="en-US" sz="1600" dirty="0" smtClean="0">
                  <a:solidFill>
                    <a:srgbClr val="000000"/>
                  </a:solidFill>
                  <a:latin typeface="Calibri" panose="020F0502020204030204" pitchFamily="34" charset="0"/>
                  <a:ea typeface="Calibri" panose="020F0502020204030204" pitchFamily="34" charset="0"/>
                  <a:cs typeface="Cordia New" panose="020B0304020202020204" pitchFamily="34" charset="-34"/>
                </a:rPr>
                <a:t>n=441 (4%)</a:t>
              </a:r>
              <a:endParaRPr lang="en-US" altLang="en-US" sz="1600" dirty="0">
                <a:solidFill>
                  <a:srgbClr val="000000"/>
                </a:solidFill>
                <a:latin typeface="Calibri" panose="020F0502020204030204" pitchFamily="34" charset="0"/>
                <a:ea typeface="Calibri" panose="020F0502020204030204" pitchFamily="34" charset="0"/>
                <a:cs typeface="Cordia New" panose="020B0304020202020204" pitchFamily="34" charset="-34"/>
              </a:endParaRPr>
            </a:p>
          </p:txBody>
        </p:sp>
        <p:sp>
          <p:nvSpPr>
            <p:cNvPr id="5" name="Rectangle 4"/>
            <p:cNvSpPr/>
            <p:nvPr/>
          </p:nvSpPr>
          <p:spPr>
            <a:xfrm>
              <a:off x="5715000" y="3727490"/>
              <a:ext cx="2258975" cy="640449"/>
            </a:xfrm>
            <a:prstGeom prst="rect">
              <a:avLst/>
            </a:prstGeom>
            <a:solidFill>
              <a:schemeClr val="accent5">
                <a:lumMod val="40000"/>
                <a:lumOff val="60000"/>
              </a:schemeClr>
            </a:solidFill>
            <a:ln w="38100">
              <a:solidFill>
                <a:schemeClr val="tx1"/>
              </a:solidFill>
            </a:ln>
          </p:spPr>
          <p:txBody>
            <a:bodyPr wrap="square">
              <a:spAutoFit/>
            </a:bodyPr>
            <a:lstStyle/>
            <a:p>
              <a:pPr algn="ctr" eaLnBrk="1" fontAlgn="auto" hangingPunct="1">
                <a:lnSpc>
                  <a:spcPct val="107000"/>
                </a:lnSpc>
                <a:spcBef>
                  <a:spcPts val="0"/>
                </a:spcBef>
                <a:spcAft>
                  <a:spcPts val="0"/>
                </a:spcAft>
                <a:defRPr/>
              </a:pPr>
              <a:r>
                <a:rPr lang="en-US" sz="1600" dirty="0" smtClean="0">
                  <a:solidFill>
                    <a:prstClr val="black"/>
                  </a:solidFill>
                  <a:latin typeface="Calibri" panose="020F0502020204030204"/>
                  <a:ea typeface="Calibri" panose="020F0502020204030204" pitchFamily="34" charset="0"/>
                  <a:cs typeface="Cordia New" panose="020B0304020202020204" pitchFamily="34" charset="-34"/>
                </a:rPr>
                <a:t>MRSA-negative swabs</a:t>
              </a:r>
              <a:endParaRPr lang="en-US" sz="1600" dirty="0">
                <a:solidFill>
                  <a:prstClr val="black"/>
                </a:solidFill>
                <a:latin typeface="Calibri" panose="020F0502020204030204"/>
                <a:ea typeface="Calibri" panose="020F0502020204030204" pitchFamily="34" charset="0"/>
                <a:cs typeface="Cordia New" panose="020B0304020202020204" pitchFamily="34" charset="-34"/>
              </a:endParaRPr>
            </a:p>
            <a:p>
              <a:pPr algn="ctr" eaLnBrk="1" fontAlgn="auto" hangingPunct="1">
                <a:lnSpc>
                  <a:spcPct val="107000"/>
                </a:lnSpc>
                <a:spcBef>
                  <a:spcPts val="0"/>
                </a:spcBef>
                <a:spcAft>
                  <a:spcPts val="0"/>
                </a:spcAft>
                <a:defRPr/>
              </a:pPr>
              <a:r>
                <a:rPr lang="en-US" sz="1600" dirty="0" smtClean="0">
                  <a:solidFill>
                    <a:prstClr val="black"/>
                  </a:solidFill>
                  <a:latin typeface="Calibri" panose="020F0502020204030204"/>
                  <a:ea typeface="Calibri" panose="020F0502020204030204" pitchFamily="34" charset="0"/>
                  <a:cs typeface="Cordia New" panose="020B0304020202020204" pitchFamily="34" charset="-34"/>
                </a:rPr>
                <a:t>n=11,441 (96%)</a:t>
              </a:r>
              <a:endParaRPr lang="en-US" sz="1600" dirty="0">
                <a:solidFill>
                  <a:prstClr val="black"/>
                </a:solidFill>
                <a:latin typeface="Calibri" panose="020F0502020204030204"/>
                <a:ea typeface="Calibri" panose="020F0502020204030204" pitchFamily="34" charset="0"/>
                <a:cs typeface="Cordia New" panose="020B0304020202020204" pitchFamily="34" charset="-34"/>
              </a:endParaRPr>
            </a:p>
          </p:txBody>
        </p:sp>
        <p:sp>
          <p:nvSpPr>
            <p:cNvPr id="39942" name="Rectangle 6"/>
            <p:cNvSpPr>
              <a:spLocks noChangeArrowheads="1"/>
            </p:cNvSpPr>
            <p:nvPr/>
          </p:nvSpPr>
          <p:spPr bwMode="auto">
            <a:xfrm>
              <a:off x="1286565" y="4581412"/>
              <a:ext cx="2159000" cy="1219427"/>
            </a:xfrm>
            <a:prstGeom prst="rect">
              <a:avLst/>
            </a:prstGeom>
            <a:solidFill>
              <a:schemeClr val="accent6">
                <a:lumMod val="40000"/>
                <a:lumOff val="60000"/>
              </a:schemeClr>
            </a:solidFill>
            <a:ln w="38100">
              <a:solidFill>
                <a:schemeClr val="tx1"/>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07000"/>
                </a:lnSpc>
              </a:pPr>
              <a:r>
                <a:rPr lang="en-US" altLang="en-US" sz="1600" dirty="0" smtClean="0">
                  <a:solidFill>
                    <a:srgbClr val="000000"/>
                  </a:solidFill>
                  <a:latin typeface="Calibri" panose="020F0502020204030204" pitchFamily="34" charset="0"/>
                  <a:ea typeface="Calibri" panose="020F0502020204030204" pitchFamily="34" charset="0"/>
                  <a:cs typeface="Cordia New" panose="020B0304020202020204" pitchFamily="34" charset="-34"/>
                </a:rPr>
                <a:t>Treated for MRSA infection during current admission</a:t>
              </a:r>
            </a:p>
            <a:p>
              <a:pPr algn="ctr" eaLnBrk="1" hangingPunct="1">
                <a:lnSpc>
                  <a:spcPct val="107000"/>
                </a:lnSpc>
              </a:pPr>
              <a:r>
                <a:rPr lang="en-US" altLang="en-US" sz="1600" dirty="0" smtClean="0">
                  <a:solidFill>
                    <a:srgbClr val="000000"/>
                  </a:solidFill>
                  <a:latin typeface="Calibri" panose="020F0502020204030204" pitchFamily="34" charset="0"/>
                  <a:ea typeface="Calibri" panose="020F0502020204030204" pitchFamily="34" charset="0"/>
                  <a:cs typeface="Cordia New" panose="020B0304020202020204" pitchFamily="34" charset="-34"/>
                </a:rPr>
                <a:t>n=65 (15%)</a:t>
              </a:r>
              <a:endParaRPr lang="en-US" altLang="en-US" sz="1600" dirty="0">
                <a:solidFill>
                  <a:srgbClr val="000000"/>
                </a:solidFill>
                <a:latin typeface="Calibri" panose="020F0502020204030204" pitchFamily="34" charset="0"/>
                <a:ea typeface="Calibri" panose="020F0502020204030204" pitchFamily="34" charset="0"/>
                <a:cs typeface="Cordia New" panose="020B0304020202020204" pitchFamily="34" charset="-34"/>
              </a:endParaRPr>
            </a:p>
          </p:txBody>
        </p:sp>
        <p:sp>
          <p:nvSpPr>
            <p:cNvPr id="9" name="Rectangle 8"/>
            <p:cNvSpPr/>
            <p:nvPr/>
          </p:nvSpPr>
          <p:spPr>
            <a:xfrm>
              <a:off x="5715000" y="4595777"/>
              <a:ext cx="2258976" cy="1219427"/>
            </a:xfrm>
            <a:prstGeom prst="rect">
              <a:avLst/>
            </a:prstGeom>
            <a:solidFill>
              <a:schemeClr val="accent5">
                <a:lumMod val="40000"/>
                <a:lumOff val="60000"/>
              </a:schemeClr>
            </a:solidFill>
            <a:ln w="38100">
              <a:solidFill>
                <a:schemeClr val="tx1"/>
              </a:solidFill>
            </a:ln>
          </p:spPr>
          <p:txBody>
            <a:bodyPr wrap="square">
              <a:spAutoFit/>
            </a:bodyPr>
            <a:lstStyle/>
            <a:p>
              <a:pPr algn="ctr" eaLnBrk="1" fontAlgn="auto" hangingPunct="1">
                <a:lnSpc>
                  <a:spcPct val="107000"/>
                </a:lnSpc>
                <a:spcBef>
                  <a:spcPts val="0"/>
                </a:spcBef>
                <a:spcAft>
                  <a:spcPts val="0"/>
                </a:spcAft>
                <a:defRPr/>
              </a:pPr>
              <a:r>
                <a:rPr lang="en-US" sz="1600" dirty="0" smtClean="0">
                  <a:solidFill>
                    <a:prstClr val="black"/>
                  </a:solidFill>
                  <a:latin typeface="Calibri" panose="020F0502020204030204"/>
                  <a:ea typeface="Calibri" panose="020F0502020204030204" pitchFamily="34" charset="0"/>
                  <a:cs typeface="Cordia New" panose="020B0304020202020204" pitchFamily="34" charset="-34"/>
                </a:rPr>
                <a:t>Treated for MRSA infection during current admission</a:t>
              </a:r>
              <a:endParaRPr lang="en-US" sz="1600" dirty="0">
                <a:solidFill>
                  <a:prstClr val="black"/>
                </a:solidFill>
                <a:latin typeface="Calibri" panose="020F0502020204030204"/>
                <a:ea typeface="Calibri" panose="020F0502020204030204" pitchFamily="34" charset="0"/>
                <a:cs typeface="Cordia New" panose="020B0304020202020204" pitchFamily="34" charset="-34"/>
              </a:endParaRPr>
            </a:p>
            <a:p>
              <a:pPr algn="ctr" eaLnBrk="1" fontAlgn="auto" hangingPunct="1">
                <a:lnSpc>
                  <a:spcPct val="107000"/>
                </a:lnSpc>
                <a:spcBef>
                  <a:spcPts val="0"/>
                </a:spcBef>
                <a:spcAft>
                  <a:spcPts val="0"/>
                </a:spcAft>
                <a:defRPr/>
              </a:pPr>
              <a:r>
                <a:rPr lang="en-US" sz="1600" dirty="0" smtClean="0">
                  <a:solidFill>
                    <a:prstClr val="black"/>
                  </a:solidFill>
                  <a:latin typeface="Calibri" panose="020F0502020204030204"/>
                  <a:ea typeface="Calibri" panose="020F0502020204030204" pitchFamily="34" charset="0"/>
                  <a:cs typeface="Cordia New" panose="020B0304020202020204" pitchFamily="34" charset="-34"/>
                </a:rPr>
                <a:t>n=25 (0.22%)</a:t>
              </a:r>
              <a:endParaRPr lang="en-US" sz="1600" dirty="0">
                <a:solidFill>
                  <a:prstClr val="black"/>
                </a:solidFill>
                <a:latin typeface="Calibri" panose="020F0502020204030204"/>
                <a:ea typeface="Calibri" panose="020F0502020204030204" pitchFamily="34" charset="0"/>
                <a:cs typeface="Cordia New" panose="020B0304020202020204" pitchFamily="34" charset="-34"/>
              </a:endParaRPr>
            </a:p>
          </p:txBody>
        </p:sp>
        <p:sp>
          <p:nvSpPr>
            <p:cNvPr id="12" name="Rectangle 11" title="Chart image"/>
            <p:cNvSpPr/>
            <p:nvPr/>
          </p:nvSpPr>
          <p:spPr>
            <a:xfrm>
              <a:off x="4751445" y="3206942"/>
              <a:ext cx="4499873" cy="318302"/>
            </a:xfrm>
            <a:prstGeom prst="rect">
              <a:avLst/>
            </a:prstGeom>
            <a:ln w="38100">
              <a:solidFill>
                <a:schemeClr val="bg1"/>
              </a:solidFill>
            </a:ln>
          </p:spPr>
          <p:txBody>
            <a:bodyPr wrap="square">
              <a:spAutoFit/>
            </a:bodyPr>
            <a:lstStyle/>
            <a:p>
              <a:pPr eaLnBrk="1" fontAlgn="auto" hangingPunct="1">
                <a:spcBef>
                  <a:spcPts val="0"/>
                </a:spcBef>
                <a:spcAft>
                  <a:spcPts val="0"/>
                </a:spcAft>
                <a:defRPr/>
              </a:pPr>
              <a:r>
                <a:rPr lang="en-US" sz="1400" b="1" dirty="0" smtClean="0">
                  <a:solidFill>
                    <a:prstClr val="black"/>
                  </a:solidFill>
                  <a:latin typeface="Calibri" panose="020F0502020204030204"/>
                  <a:ea typeface="Calibri" panose="020F0502020204030204" pitchFamily="34" charset="0"/>
                  <a:cs typeface="+mn-cs"/>
                </a:rPr>
                <a:t>Excluded: </a:t>
              </a:r>
              <a:r>
                <a:rPr lang="en-US" sz="1400" dirty="0" smtClean="0">
                  <a:solidFill>
                    <a:prstClr val="black"/>
                  </a:solidFill>
                  <a:latin typeface="Calibri" panose="020F0502020204030204"/>
                  <a:ea typeface="Calibri" panose="020F0502020204030204" pitchFamily="34" charset="0"/>
                  <a:cs typeface="+mn-cs"/>
                </a:rPr>
                <a:t>Prior </a:t>
              </a:r>
              <a:r>
                <a:rPr lang="en-US" sz="1400" dirty="0">
                  <a:solidFill>
                    <a:prstClr val="black"/>
                  </a:solidFill>
                  <a:latin typeface="Calibri" panose="020F0502020204030204"/>
                  <a:ea typeface="Calibri" panose="020F0502020204030204" pitchFamily="34" charset="0"/>
                  <a:cs typeface="+mn-cs"/>
                </a:rPr>
                <a:t>MRSA </a:t>
              </a:r>
              <a:r>
                <a:rPr lang="en-US" sz="1400" dirty="0" smtClean="0">
                  <a:solidFill>
                    <a:prstClr val="black"/>
                  </a:solidFill>
                  <a:latin typeface="Calibri" panose="020F0502020204030204"/>
                  <a:ea typeface="Calibri" panose="020F0502020204030204" pitchFamily="34" charset="0"/>
                  <a:cs typeface="+mn-cs"/>
                </a:rPr>
                <a:t>colonization/infection; no swab</a:t>
              </a:r>
              <a:endParaRPr lang="en-US" sz="1400" dirty="0">
                <a:solidFill>
                  <a:prstClr val="black"/>
                </a:solidFill>
                <a:latin typeface="Calibri" panose="020F0502020204030204"/>
                <a:ea typeface="Calibri" panose="020F0502020204030204" pitchFamily="34" charset="0"/>
                <a:cs typeface="+mn-cs"/>
              </a:endParaRPr>
            </a:p>
          </p:txBody>
        </p:sp>
        <p:cxnSp>
          <p:nvCxnSpPr>
            <p:cNvPr id="14" name="Straight Connector 13"/>
            <p:cNvCxnSpPr/>
            <p:nvPr/>
          </p:nvCxnSpPr>
          <p:spPr>
            <a:xfrm>
              <a:off x="4639516" y="3134493"/>
              <a:ext cx="0" cy="4412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366065" y="3573154"/>
              <a:ext cx="0" cy="1606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34659" y="4407227"/>
              <a:ext cx="0" cy="1834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6837621" y="3573154"/>
              <a:ext cx="1" cy="1606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57981" y="3575090"/>
              <a:ext cx="448578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66065" y="4407227"/>
              <a:ext cx="0" cy="1834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p:nvPr>
        </p:nvSpPr>
        <p:spPr>
          <a:xfrm>
            <a:off x="0" y="152400"/>
            <a:ext cx="9144000" cy="806824"/>
          </a:xfrm>
        </p:spPr>
        <p:txBody>
          <a:bodyPr/>
          <a:lstStyle/>
          <a:p>
            <a:r>
              <a:rPr lang="en-US" altLang="en-US" sz="3200" dirty="0">
                <a:cs typeface="Calibri" panose="020F0502020204030204" pitchFamily="34" charset="0"/>
              </a:rPr>
              <a:t>Use of Negative MRSA Nasal Swabs To Guide Vancomycin </a:t>
            </a:r>
            <a:r>
              <a:rPr lang="en-US" altLang="en-US" sz="3200" dirty="0" smtClean="0">
                <a:cs typeface="Calibri" panose="020F0502020204030204" pitchFamily="34" charset="0"/>
              </a:rPr>
              <a:t>Discontinuation</a:t>
            </a:r>
            <a:endParaRPr lang="en-US" sz="3200" dirty="0"/>
          </a:p>
        </p:txBody>
      </p:sp>
      <p:sp>
        <p:nvSpPr>
          <p:cNvPr id="4" name="Slide Number Placeholder 3"/>
          <p:cNvSpPr>
            <a:spLocks noGrp="1"/>
          </p:cNvSpPr>
          <p:nvPr>
            <p:ph type="sldNum" sz="quarter" idx="4294967295"/>
          </p:nvPr>
        </p:nvSpPr>
        <p:spPr>
          <a:xfrm>
            <a:off x="8701088" y="6492875"/>
            <a:ext cx="442912" cy="365125"/>
          </a:xfrm>
        </p:spPr>
        <p:txBody>
          <a:bodyPr/>
          <a:lstStyle/>
          <a:p>
            <a:fld id="{0FC71481-F75B-44AA-9901-0918679E271E}" type="slidenum">
              <a:rPr lang="en-US" altLang="en-US" smtClean="0"/>
              <a:pPr/>
              <a:t>24</a:t>
            </a:fld>
            <a:endParaRPr lang="en-US" altLang="en-US" dirty="0"/>
          </a:p>
        </p:txBody>
      </p:sp>
    </p:spTree>
    <p:extLst>
      <p:ext uri="{BB962C8B-B14F-4D97-AF65-F5344CB8AC3E}">
        <p14:creationId xmlns:p14="http://schemas.microsoft.com/office/powerpoint/2010/main" val="2080873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Antibiotic De-escalation Safe?</a:t>
            </a:r>
            <a:endParaRPr lang="en-US" dirty="0"/>
          </a:p>
        </p:txBody>
      </p:sp>
      <p:sp>
        <p:nvSpPr>
          <p:cNvPr id="3" name="Content Placeholder 2"/>
          <p:cNvSpPr>
            <a:spLocks noGrp="1"/>
          </p:cNvSpPr>
          <p:nvPr>
            <p:ph idx="1"/>
          </p:nvPr>
        </p:nvSpPr>
        <p:spPr>
          <a:xfrm>
            <a:off x="6324600" y="1008063"/>
            <a:ext cx="2667000" cy="5118100"/>
          </a:xfrm>
        </p:spPr>
        <p:txBody>
          <a:bodyPr/>
          <a:lstStyle/>
          <a:p>
            <a:r>
              <a:rPr lang="en-US" dirty="0" smtClean="0"/>
              <a:t>De-escalation of antibiotics led to a 28% reduced risk of death compared to no de-escalation.</a:t>
            </a:r>
            <a:r>
              <a:rPr lang="en-US" baseline="30000" dirty="0" smtClean="0"/>
              <a:t>10</a:t>
            </a:r>
            <a:endParaRPr lang="en-US" baseline="30000" dirty="0"/>
          </a:p>
        </p:txBody>
      </p:sp>
      <p:sp>
        <p:nvSpPr>
          <p:cNvPr id="11" name="Slide Number Placeholder 10"/>
          <p:cNvSpPr>
            <a:spLocks noGrp="1"/>
          </p:cNvSpPr>
          <p:nvPr>
            <p:ph type="sldNum" sz="quarter" idx="4294967295"/>
          </p:nvPr>
        </p:nvSpPr>
        <p:spPr>
          <a:xfrm>
            <a:off x="8701088" y="6492875"/>
            <a:ext cx="442912" cy="365125"/>
          </a:xfrm>
        </p:spPr>
        <p:txBody>
          <a:bodyPr/>
          <a:lstStyle/>
          <a:p>
            <a:fld id="{993EEC8E-C5CF-40DF-832D-5BCB0E209B98}" type="slidenum">
              <a:rPr lang="en-US" smtClean="0"/>
              <a:pPr/>
              <a:t>25</a:t>
            </a:fld>
            <a:endParaRPr lang="en-US" dirty="0"/>
          </a:p>
        </p:txBody>
      </p:sp>
      <p:graphicFrame>
        <p:nvGraphicFramePr>
          <p:cNvPr id="16" name="Content Placeholder 15" descr="Table shows studies that look at antibiotic de-escalation. On the left is the author and the year of the study, on the right is the relative risk and the 95% confidence interval." title="Is Antibiotic De-escalation Safe?"/>
          <p:cNvGraphicFramePr>
            <a:graphicFrameLocks noGrp="1"/>
          </p:cNvGraphicFramePr>
          <p:nvPr>
            <p:ph idx="13"/>
            <p:extLst>
              <p:ext uri="{D42A27DB-BD31-4B8C-83A1-F6EECF244321}">
                <p14:modId xmlns:p14="http://schemas.microsoft.com/office/powerpoint/2010/main" val="1429458873"/>
              </p:ext>
            </p:extLst>
          </p:nvPr>
        </p:nvGraphicFramePr>
        <p:xfrm>
          <a:off x="304800" y="884835"/>
          <a:ext cx="6019800" cy="5142150"/>
        </p:xfrm>
        <a:graphic>
          <a:graphicData uri="http://schemas.openxmlformats.org/drawingml/2006/table">
            <a:tbl>
              <a:tblPr firstRow="1" bandRow="1">
                <a:tableStyleId>{7DF18680-E054-41AD-8BC1-D1AEF772440D}</a:tableStyleId>
              </a:tblPr>
              <a:tblGrid>
                <a:gridCol w="3009900">
                  <a:extLst>
                    <a:ext uri="{9D8B030D-6E8A-4147-A177-3AD203B41FA5}">
                      <a16:colId xmlns:a16="http://schemas.microsoft.com/office/drawing/2014/main" val="3312729735"/>
                    </a:ext>
                  </a:extLst>
                </a:gridCol>
                <a:gridCol w="3009900">
                  <a:extLst>
                    <a:ext uri="{9D8B030D-6E8A-4147-A177-3AD203B41FA5}">
                      <a16:colId xmlns:a16="http://schemas.microsoft.com/office/drawing/2014/main" val="2397422928"/>
                    </a:ext>
                  </a:extLst>
                </a:gridCol>
              </a:tblGrid>
              <a:tr h="370840">
                <a:tc>
                  <a:txBody>
                    <a:bodyPr/>
                    <a:lstStyle/>
                    <a:p>
                      <a:pPr algn="ctr"/>
                      <a:r>
                        <a:rPr lang="en-US" sz="1700" dirty="0" smtClean="0"/>
                        <a:t>Study</a:t>
                      </a:r>
                      <a:endParaRPr lang="en-US" sz="1700" dirty="0"/>
                    </a:p>
                  </a:txBody>
                  <a:tcPr marL="80682" marR="80682" marT="40341" marB="40341" anchor="ctr"/>
                </a:tc>
                <a:tc>
                  <a:txBody>
                    <a:bodyPr/>
                    <a:lstStyle/>
                    <a:p>
                      <a:pPr algn="ctr"/>
                      <a:r>
                        <a:rPr lang="en-US" sz="1700" dirty="0" smtClean="0"/>
                        <a:t>Relative risk of mortality (95% confidence interval)</a:t>
                      </a:r>
                      <a:endParaRPr lang="en-US" sz="1700" dirty="0"/>
                    </a:p>
                  </a:txBody>
                  <a:tcPr marL="80682" marR="80682" marT="40341" marB="40341" anchor="ctr"/>
                </a:tc>
                <a:extLst>
                  <a:ext uri="{0D108BD9-81ED-4DB2-BD59-A6C34878D82A}">
                    <a16:rowId xmlns:a16="http://schemas.microsoft.com/office/drawing/2014/main" val="2795215319"/>
                  </a:ext>
                </a:extLst>
              </a:tr>
              <a:tr h="274320">
                <a:tc>
                  <a:txBody>
                    <a:bodyPr/>
                    <a:lstStyle/>
                    <a:p>
                      <a:pPr algn="ctr"/>
                      <a:r>
                        <a:rPr lang="en-US" sz="1600" b="0" dirty="0" smtClean="0">
                          <a:solidFill>
                            <a:schemeClr val="tx1"/>
                          </a:solidFill>
                        </a:rPr>
                        <a:t>Alvarez-Lerma,</a:t>
                      </a:r>
                      <a:r>
                        <a:rPr lang="en-US" sz="1600" b="0" baseline="0" dirty="0" smtClean="0">
                          <a:solidFill>
                            <a:schemeClr val="tx1"/>
                          </a:solidFill>
                        </a:rPr>
                        <a:t> 2006</a:t>
                      </a:r>
                      <a:endParaRPr lang="en-US" sz="1600" b="0" dirty="0"/>
                    </a:p>
                  </a:txBody>
                  <a:tcPr marL="80682" marR="80682" marT="40341" marB="40341"/>
                </a:tc>
                <a:tc>
                  <a:txBody>
                    <a:bodyPr/>
                    <a:lstStyle/>
                    <a:p>
                      <a:pPr algn="ctr"/>
                      <a:r>
                        <a:rPr lang="en-US" sz="1600" b="1" dirty="0" smtClean="0">
                          <a:solidFill>
                            <a:schemeClr val="tx1"/>
                          </a:solidFill>
                        </a:rPr>
                        <a:t>0.58 </a:t>
                      </a:r>
                      <a:r>
                        <a:rPr lang="en-US" sz="1600" dirty="0" smtClean="0"/>
                        <a:t>(0.24–1.42)</a:t>
                      </a:r>
                      <a:endParaRPr lang="en-US" sz="1600" dirty="0"/>
                    </a:p>
                  </a:txBody>
                  <a:tcPr marL="80682" marR="80682" marT="40341" marB="40341"/>
                </a:tc>
                <a:extLst>
                  <a:ext uri="{0D108BD9-81ED-4DB2-BD59-A6C34878D82A}">
                    <a16:rowId xmlns:a16="http://schemas.microsoft.com/office/drawing/2014/main" val="194948353"/>
                  </a:ext>
                </a:extLst>
              </a:tr>
              <a:tr h="274320">
                <a:tc>
                  <a:txBody>
                    <a:bodyPr/>
                    <a:lstStyle/>
                    <a:p>
                      <a:pPr algn="ctr"/>
                      <a:r>
                        <a:rPr lang="en-US" sz="1600" b="0" dirty="0" smtClean="0"/>
                        <a:t>Giantsou, 2007</a:t>
                      </a:r>
                      <a:endParaRPr lang="en-US" sz="1600" b="0" dirty="0"/>
                    </a:p>
                  </a:txBody>
                  <a:tcPr marL="80682" marR="80682" marT="40341" marB="40341"/>
                </a:tc>
                <a:tc>
                  <a:txBody>
                    <a:bodyPr/>
                    <a:lstStyle/>
                    <a:p>
                      <a:pPr algn="ctr"/>
                      <a:r>
                        <a:rPr lang="en-US" sz="1600" b="1" dirty="0" smtClean="0"/>
                        <a:t>0.16 </a:t>
                      </a:r>
                      <a:r>
                        <a:rPr lang="en-US" sz="1600" dirty="0" smtClean="0"/>
                        <a:t>(0.05–0.51)</a:t>
                      </a:r>
                      <a:endParaRPr lang="en-US" sz="1600" dirty="0"/>
                    </a:p>
                  </a:txBody>
                  <a:tcPr marL="80682" marR="80682" marT="40341" marB="40341"/>
                </a:tc>
                <a:extLst>
                  <a:ext uri="{0D108BD9-81ED-4DB2-BD59-A6C34878D82A}">
                    <a16:rowId xmlns:a16="http://schemas.microsoft.com/office/drawing/2014/main" val="4256039852"/>
                  </a:ext>
                </a:extLst>
              </a:tr>
              <a:tr h="274320">
                <a:tc>
                  <a:txBody>
                    <a:bodyPr/>
                    <a:lstStyle/>
                    <a:p>
                      <a:pPr algn="ctr"/>
                      <a:r>
                        <a:rPr lang="en-US" sz="1600" b="0" dirty="0" smtClean="0"/>
                        <a:t>Eachempati, 2009</a:t>
                      </a:r>
                      <a:endParaRPr lang="en-US" sz="1600" b="0" dirty="0"/>
                    </a:p>
                  </a:txBody>
                  <a:tcPr marL="80682" marR="80682" marT="40341" marB="40341"/>
                </a:tc>
                <a:tc>
                  <a:txBody>
                    <a:bodyPr/>
                    <a:lstStyle/>
                    <a:p>
                      <a:pPr algn="ctr"/>
                      <a:r>
                        <a:rPr lang="en-US" sz="1600" b="1" dirty="0" smtClean="0"/>
                        <a:t>1.08</a:t>
                      </a:r>
                      <a:r>
                        <a:rPr lang="en-US" sz="1600" dirty="0" smtClean="0"/>
                        <a:t> (0.69–1.71)</a:t>
                      </a:r>
                      <a:endParaRPr lang="en-US" sz="1600" dirty="0"/>
                    </a:p>
                  </a:txBody>
                  <a:tcPr marL="80682" marR="80682" marT="40341" marB="40341"/>
                </a:tc>
                <a:extLst>
                  <a:ext uri="{0D108BD9-81ED-4DB2-BD59-A6C34878D82A}">
                    <a16:rowId xmlns:a16="http://schemas.microsoft.com/office/drawing/2014/main" val="3152658593"/>
                  </a:ext>
                </a:extLst>
              </a:tr>
              <a:tr h="274320">
                <a:tc>
                  <a:txBody>
                    <a:bodyPr/>
                    <a:lstStyle/>
                    <a:p>
                      <a:pPr algn="ctr"/>
                      <a:r>
                        <a:rPr lang="en-US" sz="1600" b="0" dirty="0" smtClean="0"/>
                        <a:t>De Waele, 2010</a:t>
                      </a:r>
                      <a:endParaRPr lang="en-US" sz="1600" b="0" dirty="0"/>
                    </a:p>
                  </a:txBody>
                  <a:tcPr marL="80682" marR="80682" marT="40341" marB="40341"/>
                </a:tc>
                <a:tc>
                  <a:txBody>
                    <a:bodyPr/>
                    <a:lstStyle/>
                    <a:p>
                      <a:pPr algn="ctr"/>
                      <a:r>
                        <a:rPr lang="en-US" sz="1600" b="1" dirty="0" smtClean="0"/>
                        <a:t>0.35 </a:t>
                      </a:r>
                      <a:r>
                        <a:rPr lang="en-US" sz="1600" dirty="0" smtClean="0"/>
                        <a:t>(0.08–1.52)</a:t>
                      </a:r>
                      <a:endParaRPr lang="en-US" sz="1600" dirty="0"/>
                    </a:p>
                  </a:txBody>
                  <a:tcPr marL="80682" marR="80682" marT="40341" marB="40341"/>
                </a:tc>
                <a:extLst>
                  <a:ext uri="{0D108BD9-81ED-4DB2-BD59-A6C34878D82A}">
                    <a16:rowId xmlns:a16="http://schemas.microsoft.com/office/drawing/2014/main" val="3563951772"/>
                  </a:ext>
                </a:extLst>
              </a:tr>
              <a:tr h="274320">
                <a:tc>
                  <a:txBody>
                    <a:bodyPr/>
                    <a:lstStyle/>
                    <a:p>
                      <a:pPr algn="ctr"/>
                      <a:r>
                        <a:rPr lang="en-US" sz="1600" b="0" dirty="0" smtClean="0"/>
                        <a:t>Morel</a:t>
                      </a:r>
                      <a:r>
                        <a:rPr lang="en-US" sz="1600" b="0" baseline="0" dirty="0" smtClean="0"/>
                        <a:t>, 2010</a:t>
                      </a:r>
                      <a:endParaRPr lang="en-US" sz="1600" b="0" dirty="0"/>
                    </a:p>
                  </a:txBody>
                  <a:tcPr marL="80682" marR="80682" marT="40341" marB="40341"/>
                </a:tc>
                <a:tc>
                  <a:txBody>
                    <a:bodyPr/>
                    <a:lstStyle/>
                    <a:p>
                      <a:pPr algn="ctr"/>
                      <a:r>
                        <a:rPr lang="en-US" sz="1600" b="1" dirty="0" smtClean="0"/>
                        <a:t>0.74 </a:t>
                      </a:r>
                      <a:r>
                        <a:rPr lang="en-US" sz="1600" dirty="0" smtClean="0"/>
                        <a:t>(0.38–1.45)</a:t>
                      </a:r>
                      <a:endParaRPr lang="en-US" sz="1600" dirty="0"/>
                    </a:p>
                  </a:txBody>
                  <a:tcPr marL="80682" marR="80682" marT="40341" marB="40341"/>
                </a:tc>
                <a:extLst>
                  <a:ext uri="{0D108BD9-81ED-4DB2-BD59-A6C34878D82A}">
                    <a16:rowId xmlns:a16="http://schemas.microsoft.com/office/drawing/2014/main" val="2339511264"/>
                  </a:ext>
                </a:extLst>
              </a:tr>
              <a:tr h="274320">
                <a:tc>
                  <a:txBody>
                    <a:bodyPr/>
                    <a:lstStyle/>
                    <a:p>
                      <a:pPr algn="ctr"/>
                      <a:r>
                        <a:rPr lang="en-US" sz="1600" b="0" dirty="0" smtClean="0"/>
                        <a:t>Joung, 2011</a:t>
                      </a:r>
                      <a:endParaRPr lang="en-US" sz="1600" b="0" dirty="0"/>
                    </a:p>
                  </a:txBody>
                  <a:tcPr marL="80682" marR="80682" marT="40341" marB="40341"/>
                </a:tc>
                <a:tc>
                  <a:txBody>
                    <a:bodyPr/>
                    <a:lstStyle/>
                    <a:p>
                      <a:pPr algn="ctr"/>
                      <a:r>
                        <a:rPr lang="en-US" sz="1600" b="1" dirty="0" smtClean="0"/>
                        <a:t>0.16 </a:t>
                      </a:r>
                      <a:r>
                        <a:rPr lang="en-US" sz="1600" dirty="0" smtClean="0"/>
                        <a:t>(0.02–1.2)</a:t>
                      </a:r>
                      <a:endParaRPr lang="en-US" sz="1600" dirty="0"/>
                    </a:p>
                  </a:txBody>
                  <a:tcPr marL="80682" marR="80682" marT="40341" marB="40341"/>
                </a:tc>
                <a:extLst>
                  <a:ext uri="{0D108BD9-81ED-4DB2-BD59-A6C34878D82A}">
                    <a16:rowId xmlns:a16="http://schemas.microsoft.com/office/drawing/2014/main" val="2421768668"/>
                  </a:ext>
                </a:extLst>
              </a:tr>
              <a:tr h="274320">
                <a:tc>
                  <a:txBody>
                    <a:bodyPr/>
                    <a:lstStyle/>
                    <a:p>
                      <a:pPr algn="ctr"/>
                      <a:r>
                        <a:rPr lang="en-US" sz="1600" b="0" dirty="0" smtClean="0"/>
                        <a:t>Heenan, 2012</a:t>
                      </a:r>
                      <a:endParaRPr lang="en-US" sz="1600" b="0" dirty="0"/>
                    </a:p>
                  </a:txBody>
                  <a:tcPr marL="80682" marR="80682" marT="40341" marB="40341"/>
                </a:tc>
                <a:tc>
                  <a:txBody>
                    <a:bodyPr/>
                    <a:lstStyle/>
                    <a:p>
                      <a:pPr algn="ctr"/>
                      <a:r>
                        <a:rPr lang="en-US" sz="1600" b="1" dirty="0" smtClean="0"/>
                        <a:t>0.72 </a:t>
                      </a:r>
                      <a:r>
                        <a:rPr lang="en-US" sz="1600" dirty="0" smtClean="0"/>
                        <a:t>(0.36–1.41)</a:t>
                      </a:r>
                      <a:endParaRPr lang="en-US" sz="1600" dirty="0"/>
                    </a:p>
                  </a:txBody>
                  <a:tcPr marL="80682" marR="80682" marT="40341" marB="40341"/>
                </a:tc>
                <a:extLst>
                  <a:ext uri="{0D108BD9-81ED-4DB2-BD59-A6C34878D82A}">
                    <a16:rowId xmlns:a16="http://schemas.microsoft.com/office/drawing/2014/main" val="2979856912"/>
                  </a:ext>
                </a:extLst>
              </a:tr>
              <a:tr h="274320">
                <a:tc>
                  <a:txBody>
                    <a:bodyPr/>
                    <a:lstStyle/>
                    <a:p>
                      <a:pPr algn="ctr"/>
                      <a:r>
                        <a:rPr lang="en-US" sz="1600" b="0" dirty="0" smtClean="0"/>
                        <a:t>Gonzalez</a:t>
                      </a:r>
                      <a:r>
                        <a:rPr lang="en-US" sz="1600" b="0" baseline="0" dirty="0" smtClean="0"/>
                        <a:t>, 2013</a:t>
                      </a:r>
                      <a:endParaRPr lang="en-US" sz="1600" b="0" dirty="0"/>
                    </a:p>
                  </a:txBody>
                  <a:tcPr marL="80682" marR="80682" marT="40341" marB="40341"/>
                </a:tc>
                <a:tc>
                  <a:txBody>
                    <a:bodyPr/>
                    <a:lstStyle/>
                    <a:p>
                      <a:pPr algn="ctr"/>
                      <a:r>
                        <a:rPr lang="en-US" sz="1600" b="1" dirty="0" smtClean="0"/>
                        <a:t>0.91 </a:t>
                      </a:r>
                      <a:r>
                        <a:rPr lang="en-US" sz="1600" dirty="0" smtClean="0"/>
                        <a:t>(0.52–1.59)</a:t>
                      </a:r>
                      <a:endParaRPr lang="en-US" sz="1600" dirty="0"/>
                    </a:p>
                  </a:txBody>
                  <a:tcPr marL="80682" marR="80682" marT="40341" marB="40341"/>
                </a:tc>
                <a:extLst>
                  <a:ext uri="{0D108BD9-81ED-4DB2-BD59-A6C34878D82A}">
                    <a16:rowId xmlns:a16="http://schemas.microsoft.com/office/drawing/2014/main" val="2442274774"/>
                  </a:ext>
                </a:extLst>
              </a:tr>
              <a:tr h="274320">
                <a:tc>
                  <a:txBody>
                    <a:bodyPr/>
                    <a:lstStyle/>
                    <a:p>
                      <a:pPr algn="ctr"/>
                      <a:r>
                        <a:rPr lang="en-US" sz="1600" b="0" dirty="0" smtClean="0"/>
                        <a:t>Knack, 2013</a:t>
                      </a:r>
                      <a:endParaRPr lang="en-US" sz="1600" b="0" dirty="0"/>
                    </a:p>
                  </a:txBody>
                  <a:tcPr marL="80682" marR="80682" marT="40341" marB="40341"/>
                </a:tc>
                <a:tc>
                  <a:txBody>
                    <a:bodyPr/>
                    <a:lstStyle/>
                    <a:p>
                      <a:pPr algn="ctr"/>
                      <a:r>
                        <a:rPr lang="en-US" sz="1600" b="1" dirty="0" smtClean="0"/>
                        <a:t>0.39 </a:t>
                      </a:r>
                      <a:r>
                        <a:rPr lang="en-US" sz="1600" dirty="0" smtClean="0"/>
                        <a:t>(0.2–0.75)</a:t>
                      </a:r>
                      <a:endParaRPr lang="en-US" sz="1600" dirty="0"/>
                    </a:p>
                  </a:txBody>
                  <a:tcPr marL="80682" marR="80682" marT="40341" marB="40341"/>
                </a:tc>
                <a:extLst>
                  <a:ext uri="{0D108BD9-81ED-4DB2-BD59-A6C34878D82A}">
                    <a16:rowId xmlns:a16="http://schemas.microsoft.com/office/drawing/2014/main" val="4150961436"/>
                  </a:ext>
                </a:extLst>
              </a:tr>
              <a:tr h="274320">
                <a:tc>
                  <a:txBody>
                    <a:bodyPr/>
                    <a:lstStyle/>
                    <a:p>
                      <a:pPr algn="ctr"/>
                      <a:r>
                        <a:rPr lang="en-US" sz="1600" b="0" dirty="0" smtClean="0"/>
                        <a:t>Mokart, 2014</a:t>
                      </a:r>
                      <a:endParaRPr lang="en-US" sz="1600" b="0" dirty="0"/>
                    </a:p>
                  </a:txBody>
                  <a:tcPr marL="80682" marR="80682" marT="40341" marB="40341"/>
                </a:tc>
                <a:tc>
                  <a:txBody>
                    <a:bodyPr/>
                    <a:lstStyle/>
                    <a:p>
                      <a:pPr algn="ctr"/>
                      <a:r>
                        <a:rPr lang="en-US" sz="1600" b="1" dirty="0" smtClean="0"/>
                        <a:t>0.52 </a:t>
                      </a:r>
                      <a:r>
                        <a:rPr lang="en-US" sz="1600" dirty="0" smtClean="0"/>
                        <a:t>(0.22–1.23)</a:t>
                      </a:r>
                      <a:endParaRPr lang="en-US" sz="1600" dirty="0"/>
                    </a:p>
                  </a:txBody>
                  <a:tcPr marL="80682" marR="80682" marT="40341" marB="40341"/>
                </a:tc>
                <a:extLst>
                  <a:ext uri="{0D108BD9-81ED-4DB2-BD59-A6C34878D82A}">
                    <a16:rowId xmlns:a16="http://schemas.microsoft.com/office/drawing/2014/main" val="2624164631"/>
                  </a:ext>
                </a:extLst>
              </a:tr>
              <a:tr h="274320">
                <a:tc>
                  <a:txBody>
                    <a:bodyPr/>
                    <a:lstStyle/>
                    <a:p>
                      <a:pPr algn="ctr"/>
                      <a:r>
                        <a:rPr lang="en-US" sz="1600" b="0" dirty="0" smtClean="0"/>
                        <a:t>Garnacho-Montero,</a:t>
                      </a:r>
                      <a:r>
                        <a:rPr lang="en-US" sz="1600" b="0" baseline="0" dirty="0" smtClean="0"/>
                        <a:t> 2014</a:t>
                      </a:r>
                      <a:endParaRPr lang="en-US" sz="1600" b="0" dirty="0"/>
                    </a:p>
                  </a:txBody>
                  <a:tcPr marL="80682" marR="80682" marT="40341" marB="40341"/>
                </a:tc>
                <a:tc>
                  <a:txBody>
                    <a:bodyPr/>
                    <a:lstStyle/>
                    <a:p>
                      <a:pPr algn="ctr"/>
                      <a:r>
                        <a:rPr lang="en-US" sz="1600" b="1" dirty="0" smtClean="0"/>
                        <a:t>0.68 </a:t>
                      </a:r>
                      <a:r>
                        <a:rPr lang="en-US" sz="1600" dirty="0" smtClean="0"/>
                        <a:t>(0.5–0.93)</a:t>
                      </a:r>
                      <a:endParaRPr lang="en-US" sz="1600" dirty="0"/>
                    </a:p>
                  </a:txBody>
                  <a:tcPr marL="80682" marR="80682" marT="40341" marB="40341"/>
                </a:tc>
                <a:extLst>
                  <a:ext uri="{0D108BD9-81ED-4DB2-BD59-A6C34878D82A}">
                    <a16:rowId xmlns:a16="http://schemas.microsoft.com/office/drawing/2014/main" val="1776879827"/>
                  </a:ext>
                </a:extLst>
              </a:tr>
              <a:tr h="274320">
                <a:tc>
                  <a:txBody>
                    <a:bodyPr/>
                    <a:lstStyle/>
                    <a:p>
                      <a:pPr algn="ctr"/>
                      <a:r>
                        <a:rPr lang="en-US" sz="1600" b="0" dirty="0" smtClean="0"/>
                        <a:t>Leone, 2014</a:t>
                      </a:r>
                      <a:endParaRPr lang="en-US" sz="1600" b="0" dirty="0"/>
                    </a:p>
                  </a:txBody>
                  <a:tcPr marL="80682" marR="80682" marT="40341" marB="40341"/>
                </a:tc>
                <a:tc>
                  <a:txBody>
                    <a:bodyPr/>
                    <a:lstStyle/>
                    <a:p>
                      <a:pPr algn="ctr"/>
                      <a:r>
                        <a:rPr lang="en-US" sz="1600" b="1" dirty="0" smtClean="0"/>
                        <a:t>1.34</a:t>
                      </a:r>
                      <a:r>
                        <a:rPr lang="en-US" sz="1600" dirty="0" smtClean="0"/>
                        <a:t> (0.72–2.47)</a:t>
                      </a:r>
                      <a:endParaRPr lang="en-US" sz="1600" dirty="0"/>
                    </a:p>
                  </a:txBody>
                  <a:tcPr marL="80682" marR="80682" marT="40341" marB="40341"/>
                </a:tc>
                <a:extLst>
                  <a:ext uri="{0D108BD9-81ED-4DB2-BD59-A6C34878D82A}">
                    <a16:rowId xmlns:a16="http://schemas.microsoft.com/office/drawing/2014/main" val="3477782256"/>
                  </a:ext>
                </a:extLst>
              </a:tr>
              <a:tr h="274320">
                <a:tc>
                  <a:txBody>
                    <a:bodyPr/>
                    <a:lstStyle/>
                    <a:p>
                      <a:pPr algn="ctr"/>
                      <a:r>
                        <a:rPr lang="en-US" sz="1600" b="0" dirty="0" smtClean="0"/>
                        <a:t>Paskovaty, 2015 </a:t>
                      </a:r>
                      <a:endParaRPr lang="en-US" sz="1600" b="0" dirty="0"/>
                    </a:p>
                  </a:txBody>
                  <a:tcPr marL="80682" marR="80682" marT="40341" marB="40341"/>
                </a:tc>
                <a:tc>
                  <a:txBody>
                    <a:bodyPr/>
                    <a:lstStyle/>
                    <a:p>
                      <a:pPr algn="ctr"/>
                      <a:r>
                        <a:rPr lang="en-US" sz="1600" b="1" dirty="0" smtClean="0"/>
                        <a:t>0.79 </a:t>
                      </a:r>
                      <a:r>
                        <a:rPr lang="en-US" sz="1600" dirty="0" smtClean="0"/>
                        <a:t>(.037–1.7)</a:t>
                      </a:r>
                      <a:endParaRPr lang="en-US" sz="1600" dirty="0"/>
                    </a:p>
                  </a:txBody>
                  <a:tcPr marL="80682" marR="80682" marT="40341" marB="40341"/>
                </a:tc>
                <a:extLst>
                  <a:ext uri="{0D108BD9-81ED-4DB2-BD59-A6C34878D82A}">
                    <a16:rowId xmlns:a16="http://schemas.microsoft.com/office/drawing/2014/main" val="1182796841"/>
                  </a:ext>
                </a:extLst>
              </a:tr>
              <a:tr h="274320">
                <a:tc>
                  <a:txBody>
                    <a:bodyPr/>
                    <a:lstStyle/>
                    <a:p>
                      <a:pPr algn="ctr"/>
                      <a:r>
                        <a:rPr lang="en-US" sz="1600" b="1" dirty="0" smtClean="0">
                          <a:solidFill>
                            <a:schemeClr val="tx1"/>
                          </a:solidFill>
                        </a:rPr>
                        <a:t>Overall relative risk of mortality</a:t>
                      </a:r>
                      <a:endParaRPr lang="en-US" sz="1600" b="1" dirty="0">
                        <a:solidFill>
                          <a:schemeClr val="tx1"/>
                        </a:solidFill>
                      </a:endParaRPr>
                    </a:p>
                  </a:txBody>
                  <a:tcPr marL="80682" marR="80682" marT="40341" marB="40341"/>
                </a:tc>
                <a:tc>
                  <a:txBody>
                    <a:bodyPr/>
                    <a:lstStyle/>
                    <a:p>
                      <a:pPr algn="ctr"/>
                      <a:r>
                        <a:rPr lang="en-US" sz="1600" b="1" dirty="0" smtClean="0">
                          <a:solidFill>
                            <a:schemeClr val="tx1"/>
                          </a:solidFill>
                        </a:rPr>
                        <a:t>0.68 </a:t>
                      </a:r>
                      <a:r>
                        <a:rPr lang="en-US" sz="1600" dirty="0" smtClean="0">
                          <a:solidFill>
                            <a:schemeClr val="tx1"/>
                          </a:solidFill>
                        </a:rPr>
                        <a:t>(0.52</a:t>
                      </a:r>
                      <a:r>
                        <a:rPr lang="en-US" sz="1600" dirty="0" smtClean="0"/>
                        <a:t>–</a:t>
                      </a:r>
                      <a:r>
                        <a:rPr lang="en-US" sz="1600" dirty="0" smtClean="0">
                          <a:solidFill>
                            <a:schemeClr val="tx1"/>
                          </a:solidFill>
                        </a:rPr>
                        <a:t>0.88)</a:t>
                      </a:r>
                      <a:endParaRPr lang="en-US" sz="1600" b="1" dirty="0">
                        <a:solidFill>
                          <a:schemeClr val="tx1"/>
                        </a:solidFill>
                      </a:endParaRPr>
                    </a:p>
                  </a:txBody>
                  <a:tcPr marL="80682" marR="80682" marT="40341" marB="40341"/>
                </a:tc>
                <a:extLst>
                  <a:ext uri="{0D108BD9-81ED-4DB2-BD59-A6C34878D82A}">
                    <a16:rowId xmlns:a16="http://schemas.microsoft.com/office/drawing/2014/main" val="801288071"/>
                  </a:ext>
                </a:extLst>
              </a:tr>
            </a:tbl>
          </a:graphicData>
        </a:graphic>
      </p:graphicFrame>
    </p:spTree>
    <p:custDataLst>
      <p:tags r:id="rId1"/>
    </p:custDataLst>
    <p:extLst>
      <p:ext uri="{BB962C8B-B14F-4D97-AF65-F5344CB8AC3E}">
        <p14:creationId xmlns:p14="http://schemas.microsoft.com/office/powerpoint/2010/main" val="2718901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dirty="0" smtClean="0"/>
              <a:t>Procalcitonin</a:t>
            </a:r>
          </a:p>
        </p:txBody>
      </p:sp>
      <p:sp>
        <p:nvSpPr>
          <p:cNvPr id="64515" name="Content Placeholder 2"/>
          <p:cNvSpPr>
            <a:spLocks noGrp="1"/>
          </p:cNvSpPr>
          <p:nvPr>
            <p:ph idx="1"/>
          </p:nvPr>
        </p:nvSpPr>
        <p:spPr/>
        <p:txBody>
          <a:bodyPr/>
          <a:lstStyle/>
          <a:p>
            <a:r>
              <a:rPr lang="en-US" altLang="en-US" sz="2800" dirty="0"/>
              <a:t>Elevated in </a:t>
            </a:r>
            <a:r>
              <a:rPr lang="en-US" altLang="en-US" sz="2800" dirty="0" smtClean="0"/>
              <a:t>inflammation </a:t>
            </a:r>
            <a:endParaRPr lang="en-US" altLang="en-US" sz="2800" dirty="0"/>
          </a:p>
          <a:p>
            <a:pPr lvl="1"/>
            <a:r>
              <a:rPr lang="en-US" altLang="en-US" sz="2400" dirty="0"/>
              <a:t>Sepsis</a:t>
            </a:r>
          </a:p>
          <a:p>
            <a:pPr lvl="1"/>
            <a:r>
              <a:rPr lang="en-US" altLang="en-US" sz="2400" dirty="0"/>
              <a:t>But also burns, heat stroke, pancreatitis</a:t>
            </a:r>
            <a:r>
              <a:rPr lang="en-US" altLang="en-US" sz="2400" dirty="0" smtClean="0"/>
              <a:t>, </a:t>
            </a:r>
            <a:r>
              <a:rPr lang="en-US" altLang="en-US" sz="2400" dirty="0"/>
              <a:t>major surgery</a:t>
            </a:r>
          </a:p>
          <a:p>
            <a:r>
              <a:rPr lang="en-US" altLang="en-US" sz="2800" dirty="0"/>
              <a:t>In ICU patients with suspected sepsis, studied both as a trigger to initiate or escalate therapy and to stop </a:t>
            </a:r>
            <a:r>
              <a:rPr lang="en-US" altLang="en-US" sz="2800" dirty="0" smtClean="0"/>
              <a:t>therapy</a:t>
            </a:r>
            <a:endParaRPr lang="en-US" altLang="en-US" sz="2800" baseline="30000" dirty="0"/>
          </a:p>
        </p:txBody>
      </p:sp>
      <p:pic>
        <p:nvPicPr>
          <p:cNvPr id="3" name="Picture 2" descr="Image shows a patient in a hospital bed." title="Patient in hospital b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199" y="3608582"/>
            <a:ext cx="3657602" cy="2441050"/>
          </a:xfrm>
          <a:prstGeom prst="rect">
            <a:avLst/>
          </a:prstGeom>
        </p:spPr>
      </p:pic>
      <p:sp>
        <p:nvSpPr>
          <p:cNvPr id="4" name="Slide Number Placeholder 3"/>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26</a:t>
            </a:fld>
            <a:endParaRPr lang="en-US" dirty="0"/>
          </a:p>
        </p:txBody>
      </p:sp>
    </p:spTree>
    <p:extLst>
      <p:ext uri="{BB962C8B-B14F-4D97-AF65-F5344CB8AC3E}">
        <p14:creationId xmlns:p14="http://schemas.microsoft.com/office/powerpoint/2010/main" val="3105313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PCT-Guided Antibiotic </a:t>
            </a:r>
            <a:r>
              <a:rPr lang="en-US" sz="3600" dirty="0" smtClean="0"/>
              <a:t>Initiation/Escalation</a:t>
            </a:r>
            <a:endParaRPr lang="en-US" sz="3600" dirty="0"/>
          </a:p>
        </p:txBody>
      </p:sp>
      <p:sp>
        <p:nvSpPr>
          <p:cNvPr id="3" name="Content Placeholder 2"/>
          <p:cNvSpPr>
            <a:spLocks noGrp="1"/>
          </p:cNvSpPr>
          <p:nvPr>
            <p:ph idx="1"/>
          </p:nvPr>
        </p:nvSpPr>
        <p:spPr/>
        <p:txBody>
          <a:bodyPr/>
          <a:lstStyle/>
          <a:p>
            <a:r>
              <a:rPr lang="en-US" altLang="en-US" sz="2800" dirty="0" smtClean="0"/>
              <a:t>RCT </a:t>
            </a:r>
            <a:r>
              <a:rPr lang="en-US" altLang="en-US" sz="2800" dirty="0"/>
              <a:t>of </a:t>
            </a:r>
            <a:r>
              <a:rPr lang="en-US" altLang="en-US" sz="2800" dirty="0" smtClean="0"/>
              <a:t>1,200 </a:t>
            </a:r>
            <a:r>
              <a:rPr lang="en-US" altLang="en-US" sz="2800" dirty="0"/>
              <a:t>adult ICU patients who received treatment according to guidelines (control) or according to daily PCT and escalation </a:t>
            </a:r>
            <a:r>
              <a:rPr lang="en-US" altLang="en-US" sz="2800" dirty="0" smtClean="0"/>
              <a:t>algorithm</a:t>
            </a:r>
            <a:r>
              <a:rPr lang="en-US" altLang="en-US" sz="2800" baseline="30000" dirty="0" smtClean="0"/>
              <a:t>11</a:t>
            </a:r>
            <a:endParaRPr lang="en-US" altLang="en-US" sz="2800" baseline="30000" dirty="0"/>
          </a:p>
          <a:p>
            <a:r>
              <a:rPr lang="en-US" altLang="en-US" sz="2800" dirty="0"/>
              <a:t>No difference in 28-day mortality (32% vs </a:t>
            </a:r>
            <a:r>
              <a:rPr lang="en-US" altLang="en-US" sz="2800" dirty="0" smtClean="0"/>
              <a:t>32%)</a:t>
            </a:r>
            <a:endParaRPr lang="en-US" altLang="en-US" sz="2800" dirty="0"/>
          </a:p>
          <a:p>
            <a:r>
              <a:rPr lang="en-US" altLang="en-US" sz="2800" dirty="0"/>
              <a:t>LOS increased by </a:t>
            </a:r>
            <a:r>
              <a:rPr lang="en-US" altLang="en-US" sz="2800" dirty="0" smtClean="0"/>
              <a:t>1 </a:t>
            </a:r>
            <a:r>
              <a:rPr lang="en-US" altLang="en-US" sz="2800" dirty="0"/>
              <a:t>day and ventilation by </a:t>
            </a:r>
            <a:r>
              <a:rPr lang="en-US" altLang="en-US" sz="2800" dirty="0" smtClean="0"/>
              <a:t>5% </a:t>
            </a:r>
            <a:r>
              <a:rPr lang="en-US" altLang="en-US" sz="2800" dirty="0"/>
              <a:t>in PCT group</a:t>
            </a:r>
          </a:p>
          <a:p>
            <a:r>
              <a:rPr lang="en-US" altLang="en-US" sz="2800" dirty="0"/>
              <a:t>Significant increases </a:t>
            </a:r>
            <a:r>
              <a:rPr lang="en-US" altLang="en-US" sz="2800" dirty="0" smtClean="0"/>
              <a:t>in meropenem</a:t>
            </a:r>
            <a:r>
              <a:rPr lang="en-US" altLang="en-US" sz="2800" dirty="0"/>
              <a:t>, </a:t>
            </a:r>
            <a:r>
              <a:rPr lang="en-US" altLang="en-US" sz="2800" dirty="0" smtClean="0"/>
              <a:t>piperacillin/tazobactam </a:t>
            </a:r>
            <a:r>
              <a:rPr lang="en-US" altLang="en-US" sz="2800" dirty="0"/>
              <a:t>and ciprofloxacin </a:t>
            </a:r>
            <a:r>
              <a:rPr lang="en-US" altLang="en-US" sz="2800" dirty="0" smtClean="0"/>
              <a:t>use</a:t>
            </a:r>
            <a:endParaRPr lang="en-US" altLang="en-US" sz="2800" dirty="0"/>
          </a:p>
        </p:txBody>
      </p:sp>
      <p:sp>
        <p:nvSpPr>
          <p:cNvPr id="6" name="Slide Number Placeholder 5"/>
          <p:cNvSpPr>
            <a:spLocks noGrp="1"/>
          </p:cNvSpPr>
          <p:nvPr>
            <p:ph type="sldNum" sz="quarter" idx="12"/>
          </p:nvPr>
        </p:nvSpPr>
        <p:spPr/>
        <p:txBody>
          <a:bodyPr/>
          <a:lstStyle/>
          <a:p>
            <a:pPr>
              <a:defRPr/>
            </a:pPr>
            <a:fld id="{891106D7-F994-42A8-9714-AEDC24E7A480}" type="slidenum">
              <a:rPr lang="en-US" altLang="en-US" smtClean="0"/>
              <a:pPr>
                <a:defRPr/>
              </a:pPr>
              <a:t>27</a:t>
            </a:fld>
            <a:endParaRPr lang="en-US" altLang="en-US" dirty="0"/>
          </a:p>
        </p:txBody>
      </p:sp>
    </p:spTree>
    <p:extLst>
      <p:ext uri="{BB962C8B-B14F-4D97-AF65-F5344CB8AC3E}">
        <p14:creationId xmlns:p14="http://schemas.microsoft.com/office/powerpoint/2010/main" val="4071875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a:spLocks noGrp="1"/>
          </p:cNvSpPr>
          <p:nvPr>
            <p:ph type="title"/>
          </p:nvPr>
        </p:nvSpPr>
        <p:spPr/>
        <p:txBody>
          <a:bodyPr/>
          <a:lstStyle/>
          <a:p>
            <a:r>
              <a:rPr lang="en-US" altLang="en-US" dirty="0" smtClean="0"/>
              <a:t>PCT-Guided Antibiotic De-escalation</a:t>
            </a:r>
          </a:p>
        </p:txBody>
      </p:sp>
      <p:sp>
        <p:nvSpPr>
          <p:cNvPr id="66562" name="Content Placeholder 2"/>
          <p:cNvSpPr>
            <a:spLocks noGrp="1"/>
          </p:cNvSpPr>
          <p:nvPr>
            <p:ph idx="1"/>
          </p:nvPr>
        </p:nvSpPr>
        <p:spPr>
          <a:xfrm>
            <a:off x="460513" y="1120616"/>
            <a:ext cx="8229600" cy="5118100"/>
          </a:xfrm>
        </p:spPr>
        <p:txBody>
          <a:bodyPr/>
          <a:lstStyle/>
          <a:p>
            <a:r>
              <a:rPr lang="en-US" altLang="en-US" sz="2800" dirty="0" smtClean="0"/>
              <a:t>Several studies with different sizes, populations, and PCT algorithms</a:t>
            </a:r>
          </a:p>
          <a:p>
            <a:r>
              <a:rPr lang="en-US" altLang="en-US" sz="2800" dirty="0" smtClean="0"/>
              <a:t>Common limitations</a:t>
            </a:r>
          </a:p>
          <a:p>
            <a:pPr lvl="1"/>
            <a:r>
              <a:rPr lang="en-US" altLang="en-US" sz="2400" dirty="0" smtClean="0"/>
              <a:t>Poor algorithm compliance</a:t>
            </a:r>
          </a:p>
          <a:p>
            <a:pPr lvl="1"/>
            <a:r>
              <a:rPr lang="en-US" altLang="en-US" sz="2400" dirty="0" smtClean="0"/>
              <a:t>Use of PCT plus C-reactive protein </a:t>
            </a:r>
          </a:p>
          <a:p>
            <a:pPr lvl="1"/>
            <a:r>
              <a:rPr lang="en-US" altLang="en-US" sz="2400" dirty="0" smtClean="0"/>
              <a:t>Very limited data from U.S. sites </a:t>
            </a:r>
          </a:p>
        </p:txBody>
      </p:sp>
      <p:pic>
        <p:nvPicPr>
          <p:cNvPr id="14" name="Content Placeholder 13" descr="Image shows a clinician pointing at the word antibiotics" title="Antibiotics"/>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3124200" y="4114800"/>
            <a:ext cx="2667000" cy="1774657"/>
          </a:xfrm>
          <a:prstGeom prst="rect">
            <a:avLst/>
          </a:prstGeom>
          <a:effectLst>
            <a:outerShdw blurRad="50800" dist="38100" dir="2700000" algn="tl" rotWithShape="0">
              <a:prstClr val="black">
                <a:alpha val="40000"/>
              </a:prstClr>
            </a:outerShdw>
          </a:effectLst>
        </p:spPr>
      </p:pic>
      <p:sp>
        <p:nvSpPr>
          <p:cNvPr id="3" name="Slide Number Placeholder 2"/>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0" y="107576"/>
            <a:ext cx="9144000" cy="806824"/>
          </a:xfrm>
        </p:spPr>
        <p:txBody>
          <a:bodyPr/>
          <a:lstStyle/>
          <a:p>
            <a:r>
              <a:rPr lang="en-US" sz="3000" dirty="0" smtClean="0"/>
              <a:t>Impact of Use of PCT on </a:t>
            </a:r>
            <a:br>
              <a:rPr lang="en-US" sz="3000" dirty="0" smtClean="0"/>
            </a:br>
            <a:r>
              <a:rPr lang="en-US" sz="3000" dirty="0" smtClean="0"/>
              <a:t>Mortality and Antibiotic Duration</a:t>
            </a:r>
            <a:endParaRPr lang="en-US" sz="3000" dirty="0"/>
          </a:p>
        </p:txBody>
      </p:sp>
      <p:sp>
        <p:nvSpPr>
          <p:cNvPr id="3" name="Content Placeholder 2"/>
          <p:cNvSpPr>
            <a:spLocks noGrp="1"/>
          </p:cNvSpPr>
          <p:nvPr>
            <p:ph idx="1"/>
          </p:nvPr>
        </p:nvSpPr>
        <p:spPr>
          <a:xfrm>
            <a:off x="468630" y="914400"/>
            <a:ext cx="8229600" cy="5638800"/>
          </a:xfrm>
        </p:spPr>
        <p:txBody>
          <a:bodyPr/>
          <a:lstStyle/>
          <a:p>
            <a:r>
              <a:rPr lang="en-US" sz="2400" dirty="0" smtClean="0"/>
              <a:t>Cochrane systematic review of 10 trials with 1,215 patients</a:t>
            </a:r>
            <a:r>
              <a:rPr lang="en-US" sz="2400" baseline="30000" dirty="0" smtClean="0"/>
              <a:t>12</a:t>
            </a:r>
          </a:p>
          <a:p>
            <a:pPr lvl="1"/>
            <a:r>
              <a:rPr lang="en-US" sz="2000" dirty="0" smtClean="0"/>
              <a:t>No significant difference in mortality with PCT vs without PCT: 22%  vs 26% </a:t>
            </a:r>
            <a:r>
              <a:rPr lang="en-US" sz="2000" dirty="0"/>
              <a:t>(RR 0.81, 95% CI </a:t>
            </a:r>
            <a:r>
              <a:rPr lang="en-US" sz="2000" dirty="0" smtClean="0"/>
              <a:t>0.65</a:t>
            </a:r>
            <a:r>
              <a:rPr lang="en-US" sz="2000" dirty="0"/>
              <a:t>–</a:t>
            </a:r>
            <a:r>
              <a:rPr lang="en-US" sz="2000" dirty="0" smtClean="0"/>
              <a:t>1.01)</a:t>
            </a:r>
          </a:p>
          <a:p>
            <a:pPr lvl="1"/>
            <a:r>
              <a:rPr lang="en-US" sz="2000" dirty="0" smtClean="0"/>
              <a:t>1.3 days fewer antibiotics with PCT </a:t>
            </a:r>
          </a:p>
          <a:p>
            <a:r>
              <a:rPr lang="en-US" sz="2400" dirty="0" smtClean="0"/>
              <a:t>Patient-level meta-analysis of 11 trials with 4,482 patients</a:t>
            </a:r>
            <a:r>
              <a:rPr lang="en-US" sz="2400" baseline="30000" dirty="0" smtClean="0"/>
              <a:t>13</a:t>
            </a:r>
          </a:p>
          <a:p>
            <a:pPr lvl="1"/>
            <a:r>
              <a:rPr lang="en-US" sz="2000" dirty="0" smtClean="0"/>
              <a:t>Significant difference in mortality with PCT vs without PCT: 21% vs 24% (aOR 0.89, 95% CI 0.8</a:t>
            </a:r>
            <a:r>
              <a:rPr lang="en-US" sz="2000" dirty="0"/>
              <a:t>–</a:t>
            </a:r>
            <a:r>
              <a:rPr lang="en-US" sz="2000" dirty="0" smtClean="0"/>
              <a:t>0.99)</a:t>
            </a:r>
          </a:p>
          <a:p>
            <a:pPr lvl="1"/>
            <a:r>
              <a:rPr lang="en-US" sz="2000" dirty="0" smtClean="0"/>
              <a:t>1.2 days fewer antibiotics with PCT (9 vs 10 days)</a:t>
            </a:r>
          </a:p>
          <a:p>
            <a:r>
              <a:rPr lang="en-US" sz="2400" dirty="0"/>
              <a:t>M</a:t>
            </a:r>
            <a:r>
              <a:rPr lang="en-US" sz="2400" dirty="0" smtClean="0"/>
              <a:t>eta-analysis of 16 trials with 5,000 patients</a:t>
            </a:r>
            <a:r>
              <a:rPr lang="en-US" sz="2400" baseline="30000" dirty="0" smtClean="0"/>
              <a:t>14</a:t>
            </a:r>
            <a:r>
              <a:rPr lang="en-US" sz="2400" dirty="0" smtClean="0"/>
              <a:t> </a:t>
            </a:r>
          </a:p>
          <a:p>
            <a:pPr lvl="1"/>
            <a:r>
              <a:rPr lang="en-US" sz="2000" dirty="0"/>
              <a:t>Significant difference in mortality with PCT vs without PCT</a:t>
            </a:r>
            <a:r>
              <a:rPr lang="en-US" sz="2000" dirty="0" smtClean="0"/>
              <a:t>: RR </a:t>
            </a:r>
            <a:r>
              <a:rPr lang="en-US" sz="2000" dirty="0"/>
              <a:t>0.89, 95% CI </a:t>
            </a:r>
            <a:r>
              <a:rPr lang="en-US" sz="2000" dirty="0" smtClean="0"/>
              <a:t>0.83–0.97</a:t>
            </a:r>
          </a:p>
          <a:p>
            <a:pPr lvl="2">
              <a:buFont typeface="Courier New" panose="02070309020205020404" pitchFamily="49" charset="0"/>
              <a:buChar char="o"/>
            </a:pPr>
            <a:r>
              <a:rPr lang="en-US" dirty="0" smtClean="0"/>
              <a:t>No statistically significant mortality reduction in studies including patients with clear sepsis, &gt; 80% protocol adherence, and in which PCT was the only biomarker used</a:t>
            </a:r>
            <a:endParaRPr lang="en-US" sz="2000" dirty="0" smtClean="0"/>
          </a:p>
          <a:p>
            <a:pPr lvl="1"/>
            <a:r>
              <a:rPr lang="en-US" sz="2000" dirty="0" smtClean="0"/>
              <a:t>1.3 days fewer antibiotics with PCT</a:t>
            </a:r>
            <a:endParaRPr lang="en-US" dirty="0"/>
          </a:p>
        </p:txBody>
      </p:sp>
      <p:sp>
        <p:nvSpPr>
          <p:cNvPr id="10" name="Slide Number Placeholder 9"/>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29</a:t>
            </a:fld>
            <a:endParaRPr lang="en-US" dirty="0"/>
          </a:p>
        </p:txBody>
      </p:sp>
    </p:spTree>
    <p:extLst>
      <p:ext uri="{BB962C8B-B14F-4D97-AF65-F5344CB8AC3E}">
        <p14:creationId xmlns:p14="http://schemas.microsoft.com/office/powerpoint/2010/main" val="256199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Moments of Antibiotic Decision Making</a:t>
            </a:r>
          </a:p>
        </p:txBody>
      </p:sp>
      <p:sp>
        <p:nvSpPr>
          <p:cNvPr id="4" name="Slide Number Placeholder 3"/>
          <p:cNvSpPr>
            <a:spLocks noGrp="1"/>
          </p:cNvSpPr>
          <p:nvPr>
            <p:ph type="sldNum" sz="quarter" idx="12"/>
          </p:nvPr>
        </p:nvSpPr>
        <p:spPr/>
        <p:txBody>
          <a:bodyPr/>
          <a:lstStyle/>
          <a:p>
            <a:fld id="{993EEC8E-C5CF-40DF-832D-5BCB0E209B98}" type="slidenum">
              <a:rPr lang="en-US" smtClean="0"/>
              <a:t>3</a:t>
            </a:fld>
            <a:endParaRPr lang="en-US" dirty="0"/>
          </a:p>
        </p:txBody>
      </p:sp>
      <p:pic>
        <p:nvPicPr>
          <p:cNvPr id="8" name="Picture 7" descr="1- Make the diagnosis&#10;2- Cultures and empiric therapy&#10;3- Stop, narrow, change to oral&#10;4- Duration" title="Image- The Four Moments of Antibiotic Decision Mak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55" y="1890015"/>
            <a:ext cx="3630445" cy="3571194"/>
          </a:xfrm>
          <a:prstGeom prst="rect">
            <a:avLst/>
          </a:prstGeom>
        </p:spPr>
      </p:pic>
      <p:sp>
        <p:nvSpPr>
          <p:cNvPr id="7" name="Content Placeholder 2"/>
          <p:cNvSpPr>
            <a:spLocks noGrp="1"/>
          </p:cNvSpPr>
          <p:nvPr>
            <p:ph idx="1"/>
          </p:nvPr>
        </p:nvSpPr>
        <p:spPr>
          <a:xfrm>
            <a:off x="4267200" y="1008530"/>
            <a:ext cx="4724400" cy="5392270"/>
          </a:xfrm>
        </p:spPr>
        <p:txBody>
          <a:bodyPr/>
          <a:lstStyle/>
          <a:p>
            <a:pPr marL="514350" indent="-514350">
              <a:buFont typeface="+mj-lt"/>
              <a:buAutoNum type="arabicPeriod"/>
            </a:pPr>
            <a:r>
              <a:rPr lang="en-US" sz="2400" dirty="0"/>
              <a:t>Does my patient have an infection that requires antibiotics</a:t>
            </a:r>
            <a:r>
              <a:rPr lang="en-US" sz="2400" dirty="0" smtClean="0"/>
              <a:t>?</a:t>
            </a:r>
          </a:p>
          <a:p>
            <a:pPr marL="514350" indent="-514350">
              <a:buFont typeface="+mj-lt"/>
              <a:buAutoNum type="arabicPeriod"/>
            </a:pPr>
            <a:r>
              <a:rPr lang="en-US" sz="2400" dirty="0" smtClean="0"/>
              <a:t>Have I ordered appropriate cultures before starting antibiotics? What empiric therapy should I initiate?</a:t>
            </a:r>
          </a:p>
          <a:p>
            <a:pPr marL="514350" indent="-514350">
              <a:buFont typeface="+mj-lt"/>
              <a:buAutoNum type="arabicPeriod"/>
            </a:pPr>
            <a:r>
              <a:rPr lang="en-US" sz="2400" dirty="0" smtClean="0"/>
              <a:t>A day or more has passed. Can I stop antibiotics? Can I narrow therapy or change from IV to oral therapy?</a:t>
            </a:r>
          </a:p>
          <a:p>
            <a:pPr marL="514350" indent="-514350">
              <a:buFont typeface="+mj-lt"/>
              <a:buAutoNum type="arabicPeriod"/>
            </a:pPr>
            <a:r>
              <a:rPr lang="en-US" sz="2400" dirty="0" smtClean="0"/>
              <a:t>What duration of antibiotic therapy is needed for my patient’s diagnosis?</a:t>
            </a:r>
            <a:endParaRPr lang="en-US" sz="2400" dirty="0"/>
          </a:p>
        </p:txBody>
      </p:sp>
    </p:spTree>
    <p:extLst>
      <p:ext uri="{BB962C8B-B14F-4D97-AF65-F5344CB8AC3E}">
        <p14:creationId xmlns:p14="http://schemas.microsoft.com/office/powerpoint/2010/main" val="1479133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dirty="0" smtClean="0"/>
              <a:t>PCT Summary</a:t>
            </a:r>
          </a:p>
        </p:txBody>
      </p:sp>
      <p:sp>
        <p:nvSpPr>
          <p:cNvPr id="74755" name="Content Placeholder 2"/>
          <p:cNvSpPr>
            <a:spLocks noGrp="1"/>
          </p:cNvSpPr>
          <p:nvPr>
            <p:ph idx="1"/>
          </p:nvPr>
        </p:nvSpPr>
        <p:spPr>
          <a:xfrm>
            <a:off x="457200" y="1090799"/>
            <a:ext cx="8229600" cy="5118100"/>
          </a:xfrm>
        </p:spPr>
        <p:txBody>
          <a:bodyPr/>
          <a:lstStyle/>
          <a:p>
            <a:r>
              <a:rPr lang="en-US" altLang="en-US" sz="2600" dirty="0" smtClean="0"/>
              <a:t>PCT has not been shown to be useful in guiding decision to start or escalate antibiotic therapy in ICU patients with sepsis.</a:t>
            </a:r>
          </a:p>
          <a:p>
            <a:r>
              <a:rPr lang="en-US" altLang="en-US" sz="2600" dirty="0" smtClean="0"/>
              <a:t>PCT-based algorithms to guide de-escalation can lead to modest reductions in antibiotic use in ICU patients.</a:t>
            </a:r>
          </a:p>
          <a:p>
            <a:pPr lvl="1"/>
            <a:r>
              <a:rPr lang="en-US" altLang="en-US" sz="2200" dirty="0" smtClean="0"/>
              <a:t>Strategy used should be developed by end-users and periodic evaluation of compliance with algorithm is advisable</a:t>
            </a:r>
          </a:p>
          <a:p>
            <a:r>
              <a:rPr lang="en-US" altLang="en-US" sz="2600" dirty="0" smtClean="0"/>
              <a:t>Given the long courses of antibiotics seen in studies of PCT (~9 days), critical evaluation of need for continuing antibiotics on a daily basis may allow for the same or greater reductions in antibiotic use.</a:t>
            </a:r>
          </a:p>
        </p:txBody>
      </p:sp>
      <p:sp>
        <p:nvSpPr>
          <p:cNvPr id="3" name="Slide Number Placeholder 2"/>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Moments of Antibiotic Decision Making</a:t>
            </a:r>
          </a:p>
        </p:txBody>
      </p:sp>
      <p:sp>
        <p:nvSpPr>
          <p:cNvPr id="3" name="Content Placeholder 2"/>
          <p:cNvSpPr>
            <a:spLocks noGrp="1"/>
          </p:cNvSpPr>
          <p:nvPr>
            <p:ph idx="1"/>
          </p:nvPr>
        </p:nvSpPr>
        <p:spPr>
          <a:xfrm>
            <a:off x="3962400" y="1008530"/>
            <a:ext cx="5029200" cy="5392270"/>
          </a:xfrm>
        </p:spPr>
        <p:txBody>
          <a:bodyPr/>
          <a:lstStyle/>
          <a:p>
            <a:pPr marL="514350" indent="-514350">
              <a:buFont typeface="+mj-lt"/>
              <a:buAutoNum type="arabicPeriod"/>
            </a:pPr>
            <a:r>
              <a:rPr lang="en-US" sz="2400" dirty="0">
                <a:solidFill>
                  <a:schemeClr val="bg1">
                    <a:lumMod val="50000"/>
                  </a:schemeClr>
                </a:solidFill>
              </a:rPr>
              <a:t>Does my patient have an infection that requires antibiotics?</a:t>
            </a:r>
          </a:p>
          <a:p>
            <a:pPr marL="514350" indent="-514350">
              <a:buFont typeface="+mj-lt"/>
              <a:buAutoNum type="arabicPeriod"/>
            </a:pPr>
            <a:r>
              <a:rPr lang="en-US" sz="2400" dirty="0">
                <a:solidFill>
                  <a:schemeClr val="bg1">
                    <a:lumMod val="50000"/>
                  </a:schemeClr>
                </a:solidFill>
              </a:rPr>
              <a:t>Have I ordered appropriate cultures before starting antibiotics? What empiric therapy should I initiate?</a:t>
            </a:r>
          </a:p>
          <a:p>
            <a:pPr marL="514350" indent="-514350">
              <a:buFont typeface="+mj-lt"/>
              <a:buAutoNum type="arabicPeriod"/>
            </a:pPr>
            <a:r>
              <a:rPr lang="en-US" sz="2400" dirty="0">
                <a:solidFill>
                  <a:schemeClr val="bg1">
                    <a:lumMod val="50000"/>
                  </a:schemeClr>
                </a:solidFill>
              </a:rPr>
              <a:t>A day or more has passed. Can I stop antibiotics? Can I narrow therapy or change from IV to oral therapy?</a:t>
            </a:r>
          </a:p>
          <a:p>
            <a:pPr marL="514350" indent="-514350">
              <a:buFont typeface="+mj-lt"/>
              <a:buAutoNum type="arabicPeriod"/>
            </a:pPr>
            <a:r>
              <a:rPr lang="en-US" sz="2400" dirty="0">
                <a:cs typeface="Arial" panose="020B0604020202020204" pitchFamily="34" charset="0"/>
              </a:rPr>
              <a:t>What duration of antibiotic therapy is needed for my patient's diagnosis</a:t>
            </a:r>
            <a:r>
              <a:rPr lang="en-US" sz="2400" dirty="0" smtClean="0">
                <a:cs typeface="Arial" panose="020B0604020202020204" pitchFamily="34" charset="0"/>
              </a:rPr>
              <a:t>?</a:t>
            </a:r>
            <a:endParaRPr lang="en-US" sz="2400" dirty="0"/>
          </a:p>
        </p:txBody>
      </p:sp>
      <p:sp>
        <p:nvSpPr>
          <p:cNvPr id="4" name="Slide Number Placeholder 3"/>
          <p:cNvSpPr>
            <a:spLocks noGrp="1"/>
          </p:cNvSpPr>
          <p:nvPr>
            <p:ph type="sldNum" sz="quarter" idx="12"/>
          </p:nvPr>
        </p:nvSpPr>
        <p:spPr/>
        <p:txBody>
          <a:bodyPr/>
          <a:lstStyle/>
          <a:p>
            <a:fld id="{993EEC8E-C5CF-40DF-832D-5BCB0E209B98}" type="slidenum">
              <a:rPr lang="en-US" smtClean="0"/>
              <a:t>31</a:t>
            </a:fld>
            <a:endParaRPr lang="en-US" dirty="0"/>
          </a:p>
        </p:txBody>
      </p:sp>
      <p:pic>
        <p:nvPicPr>
          <p:cNvPr id="8" name="Picture 7" descr="1- Make the diagnosis&#10;2- Cultures and empiric therapy&#10;3- Stop, narrow, change to oral&#10;4- Duration" title="Image- The Four Moments of Antibiotic Decision Mak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56" y="1890015"/>
            <a:ext cx="3496236" cy="3496236"/>
          </a:xfrm>
          <a:prstGeom prst="rect">
            <a:avLst/>
          </a:prstGeom>
        </p:spPr>
      </p:pic>
    </p:spTree>
    <p:extLst>
      <p:ext uri="{BB962C8B-B14F-4D97-AF65-F5344CB8AC3E}">
        <p14:creationId xmlns:p14="http://schemas.microsoft.com/office/powerpoint/2010/main" val="2065598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 of Therapy</a:t>
            </a:r>
            <a:endParaRPr lang="en-US" dirty="0"/>
          </a:p>
        </p:txBody>
      </p:sp>
      <p:sp>
        <p:nvSpPr>
          <p:cNvPr id="3" name="Content Placeholder 2"/>
          <p:cNvSpPr>
            <a:spLocks noGrp="1"/>
          </p:cNvSpPr>
          <p:nvPr>
            <p:ph idx="1"/>
          </p:nvPr>
        </p:nvSpPr>
        <p:spPr>
          <a:xfrm>
            <a:off x="457200" y="1008062"/>
            <a:ext cx="8229600" cy="5773737"/>
          </a:xfrm>
        </p:spPr>
        <p:txBody>
          <a:bodyPr/>
          <a:lstStyle/>
          <a:p>
            <a:r>
              <a:rPr lang="en-US" sz="2400" dirty="0" smtClean="0"/>
              <a:t>If you know what you are treating and patient has steady improvement</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buNone/>
            </a:pPr>
            <a:endParaRPr lang="en-US" sz="1200" dirty="0"/>
          </a:p>
          <a:p>
            <a:r>
              <a:rPr lang="en-US" sz="2400" dirty="0"/>
              <a:t>If you don’t know what you are treating and the patient has steady improvement, 7 days is likely an adequate course</a:t>
            </a:r>
          </a:p>
          <a:p>
            <a:r>
              <a:rPr lang="en-US" sz="2400" dirty="0" smtClean="0"/>
              <a:t>If the patient is not improving, then additional evaluation is required</a:t>
            </a:r>
            <a:endParaRPr lang="en-US" sz="2400" dirty="0"/>
          </a:p>
        </p:txBody>
      </p:sp>
      <p:graphicFrame>
        <p:nvGraphicFramePr>
          <p:cNvPr id="21" name="Content Placeholder 20" descr="Table show the recommended duration of therapy for common infectious processes that might cause sepsis." title="Duration of Therapy"/>
          <p:cNvGraphicFramePr>
            <a:graphicFrameLocks noGrp="1"/>
          </p:cNvGraphicFramePr>
          <p:nvPr>
            <p:ph idx="13"/>
            <p:extLst>
              <p:ext uri="{D42A27DB-BD31-4B8C-83A1-F6EECF244321}">
                <p14:modId xmlns:p14="http://schemas.microsoft.com/office/powerpoint/2010/main" val="863218132"/>
              </p:ext>
            </p:extLst>
          </p:nvPr>
        </p:nvGraphicFramePr>
        <p:xfrm>
          <a:off x="914400" y="1828800"/>
          <a:ext cx="7119257" cy="2838093"/>
        </p:xfrm>
        <a:graphic>
          <a:graphicData uri="http://schemas.openxmlformats.org/drawingml/2006/table">
            <a:tbl>
              <a:tblPr firstRow="1" bandRow="1">
                <a:tableStyleId>{7DF18680-E054-41AD-8BC1-D1AEF772440D}</a:tableStyleId>
              </a:tblPr>
              <a:tblGrid>
                <a:gridCol w="5631370">
                  <a:extLst>
                    <a:ext uri="{9D8B030D-6E8A-4147-A177-3AD203B41FA5}">
                      <a16:colId xmlns:a16="http://schemas.microsoft.com/office/drawing/2014/main" val="2752361625"/>
                    </a:ext>
                  </a:extLst>
                </a:gridCol>
                <a:gridCol w="1487887">
                  <a:extLst>
                    <a:ext uri="{9D8B030D-6E8A-4147-A177-3AD203B41FA5}">
                      <a16:colId xmlns:a16="http://schemas.microsoft.com/office/drawing/2014/main" val="2755333272"/>
                    </a:ext>
                  </a:extLst>
                </a:gridCol>
              </a:tblGrid>
              <a:tr h="361831">
                <a:tc>
                  <a:txBody>
                    <a:bodyPr/>
                    <a:lstStyle/>
                    <a:p>
                      <a:pPr algn="l"/>
                      <a:r>
                        <a:rPr lang="en-US" sz="1900" b="1" dirty="0">
                          <a:solidFill>
                            <a:schemeClr val="tx1"/>
                          </a:solidFill>
                          <a:effectLst/>
                          <a:latin typeface="+mn-lt"/>
                          <a:cs typeface="Arial" panose="020B0604020202020204" pitchFamily="34" charset="0"/>
                        </a:rPr>
                        <a:t>Disease Process</a:t>
                      </a:r>
                    </a:p>
                  </a:txBody>
                  <a:tcPr marL="68580" marR="68580" marT="0" marB="0"/>
                </a:tc>
                <a:tc>
                  <a:txBody>
                    <a:bodyPr/>
                    <a:lstStyle/>
                    <a:p>
                      <a:pPr algn="l"/>
                      <a:r>
                        <a:rPr lang="en-US" sz="1900" b="1" dirty="0">
                          <a:solidFill>
                            <a:schemeClr val="tx1"/>
                          </a:solidFill>
                          <a:effectLst/>
                          <a:latin typeface="+mn-lt"/>
                          <a:cs typeface="Arial" panose="020B0604020202020204" pitchFamily="34" charset="0"/>
                        </a:rPr>
                        <a:t>Duration </a:t>
                      </a:r>
                    </a:p>
                  </a:txBody>
                  <a:tcPr marL="68580" marR="68580" marT="0" marB="0"/>
                </a:tc>
                <a:extLst>
                  <a:ext uri="{0D108BD9-81ED-4DB2-BD59-A6C34878D82A}">
                    <a16:rowId xmlns:a16="http://schemas.microsoft.com/office/drawing/2014/main" val="2232554036"/>
                  </a:ext>
                </a:extLst>
              </a:tr>
              <a:tr h="361831">
                <a:tc>
                  <a:txBody>
                    <a:bodyPr/>
                    <a:lstStyle/>
                    <a:p>
                      <a:pPr algn="l"/>
                      <a:r>
                        <a:rPr lang="en-US" sz="1600" b="0" dirty="0">
                          <a:solidFill>
                            <a:schemeClr val="tx1"/>
                          </a:solidFill>
                          <a:effectLst/>
                          <a:latin typeface="+mn-lt"/>
                          <a:cs typeface="Arial" panose="020B0604020202020204" pitchFamily="34" charset="0"/>
                        </a:rPr>
                        <a:t>Community-acquired pneumonia</a:t>
                      </a:r>
                    </a:p>
                  </a:txBody>
                  <a:tcPr marL="68580" marR="68580" marT="0" marB="0"/>
                </a:tc>
                <a:tc>
                  <a:txBody>
                    <a:bodyPr/>
                    <a:lstStyle/>
                    <a:p>
                      <a:pPr algn="l"/>
                      <a:r>
                        <a:rPr lang="en-US" sz="1600" b="0" dirty="0">
                          <a:solidFill>
                            <a:schemeClr val="tx1"/>
                          </a:solidFill>
                          <a:effectLst/>
                          <a:latin typeface="+mn-lt"/>
                          <a:cs typeface="Arial" panose="020B0604020202020204" pitchFamily="34" charset="0"/>
                        </a:rPr>
                        <a:t>5-7 days</a:t>
                      </a:r>
                    </a:p>
                  </a:txBody>
                  <a:tcPr marL="68580" marR="68580" marT="0" marB="0"/>
                </a:tc>
                <a:extLst>
                  <a:ext uri="{0D108BD9-81ED-4DB2-BD59-A6C34878D82A}">
                    <a16:rowId xmlns:a16="http://schemas.microsoft.com/office/drawing/2014/main" val="3747642014"/>
                  </a:ext>
                </a:extLst>
              </a:tr>
              <a:tr h="361831">
                <a:tc>
                  <a:txBody>
                    <a:bodyPr/>
                    <a:lstStyle/>
                    <a:p>
                      <a:pPr algn="l"/>
                      <a:r>
                        <a:rPr lang="en-US" sz="1600" b="0" dirty="0">
                          <a:solidFill>
                            <a:schemeClr val="tx1"/>
                          </a:solidFill>
                          <a:effectLst/>
                          <a:latin typeface="+mn-lt"/>
                          <a:cs typeface="Arial" panose="020B0604020202020204" pitchFamily="34" charset="0"/>
                        </a:rPr>
                        <a:t>Hospital/healthcare-acquired pneumonia</a:t>
                      </a:r>
                    </a:p>
                  </a:txBody>
                  <a:tcPr marL="68580" marR="68580" marT="0" marB="0"/>
                </a:tc>
                <a:tc>
                  <a:txBody>
                    <a:bodyPr/>
                    <a:lstStyle/>
                    <a:p>
                      <a:pPr algn="l"/>
                      <a:r>
                        <a:rPr lang="en-US" sz="1600" b="0" dirty="0">
                          <a:solidFill>
                            <a:schemeClr val="tx1"/>
                          </a:solidFill>
                          <a:effectLst/>
                          <a:latin typeface="+mn-lt"/>
                          <a:cs typeface="Arial" panose="020B0604020202020204" pitchFamily="34" charset="0"/>
                        </a:rPr>
                        <a:t>7 days</a:t>
                      </a:r>
                    </a:p>
                  </a:txBody>
                  <a:tcPr marL="68580" marR="68580" marT="0" marB="0"/>
                </a:tc>
                <a:extLst>
                  <a:ext uri="{0D108BD9-81ED-4DB2-BD59-A6C34878D82A}">
                    <a16:rowId xmlns:a16="http://schemas.microsoft.com/office/drawing/2014/main" val="1551478686"/>
                  </a:ext>
                </a:extLst>
              </a:tr>
              <a:tr h="361831">
                <a:tc>
                  <a:txBody>
                    <a:bodyPr/>
                    <a:lstStyle/>
                    <a:p>
                      <a:pPr algn="l"/>
                      <a:r>
                        <a:rPr lang="en-US" sz="1600" b="0" dirty="0">
                          <a:solidFill>
                            <a:schemeClr val="tx1"/>
                          </a:solidFill>
                          <a:effectLst/>
                          <a:latin typeface="+mn-lt"/>
                          <a:cs typeface="Arial" panose="020B0604020202020204" pitchFamily="34" charset="0"/>
                        </a:rPr>
                        <a:t>Ventilator-associated pneumonia</a:t>
                      </a:r>
                    </a:p>
                  </a:txBody>
                  <a:tcPr marL="68580" marR="68580" marT="0" marB="0"/>
                </a:tc>
                <a:tc>
                  <a:txBody>
                    <a:bodyPr/>
                    <a:lstStyle/>
                    <a:p>
                      <a:pPr algn="l"/>
                      <a:r>
                        <a:rPr lang="en-US" sz="1600" b="0" dirty="0">
                          <a:solidFill>
                            <a:schemeClr val="tx1"/>
                          </a:solidFill>
                          <a:effectLst/>
                          <a:latin typeface="+mn-lt"/>
                          <a:cs typeface="Arial" panose="020B0604020202020204" pitchFamily="34" charset="0"/>
                        </a:rPr>
                        <a:t>7 days</a:t>
                      </a:r>
                    </a:p>
                  </a:txBody>
                  <a:tcPr marL="68580" marR="68580" marT="0" marB="0"/>
                </a:tc>
                <a:extLst>
                  <a:ext uri="{0D108BD9-81ED-4DB2-BD59-A6C34878D82A}">
                    <a16:rowId xmlns:a16="http://schemas.microsoft.com/office/drawing/2014/main" val="633399040"/>
                  </a:ext>
                </a:extLst>
              </a:tr>
              <a:tr h="305276">
                <a:tc>
                  <a:txBody>
                    <a:bodyPr/>
                    <a:lstStyle/>
                    <a:p>
                      <a:pPr algn="l"/>
                      <a:r>
                        <a:rPr lang="en-US" sz="1600" b="0" dirty="0" smtClean="0">
                          <a:solidFill>
                            <a:schemeClr val="tx1"/>
                          </a:solidFill>
                          <a:effectLst/>
                          <a:latin typeface="+mn-lt"/>
                          <a:cs typeface="Arial" panose="020B0604020202020204" pitchFamily="34" charset="0"/>
                        </a:rPr>
                        <a:t>Urosepsis</a:t>
                      </a:r>
                      <a:endParaRPr lang="en-US" sz="1600" b="0" dirty="0">
                        <a:solidFill>
                          <a:schemeClr val="tx1"/>
                        </a:solidFill>
                        <a:effectLst/>
                        <a:latin typeface="+mn-lt"/>
                        <a:cs typeface="Arial" panose="020B0604020202020204" pitchFamily="34" charset="0"/>
                      </a:endParaRPr>
                    </a:p>
                  </a:txBody>
                  <a:tcPr marL="68580" marR="68580" marT="0" marB="0"/>
                </a:tc>
                <a:tc>
                  <a:txBody>
                    <a:bodyPr/>
                    <a:lstStyle/>
                    <a:p>
                      <a:pPr algn="l"/>
                      <a:r>
                        <a:rPr lang="en-US" sz="1600" b="0" dirty="0" smtClean="0">
                          <a:solidFill>
                            <a:schemeClr val="tx1"/>
                          </a:solidFill>
                          <a:effectLst/>
                          <a:latin typeface="+mn-lt"/>
                          <a:cs typeface="Arial" panose="020B0604020202020204" pitchFamily="34" charset="0"/>
                        </a:rPr>
                        <a:t>7 days</a:t>
                      </a:r>
                      <a:endParaRPr lang="en-US" sz="1600" b="0" dirty="0">
                        <a:solidFill>
                          <a:schemeClr val="tx1"/>
                        </a:solidFill>
                        <a:effectLst/>
                        <a:latin typeface="+mn-lt"/>
                        <a:cs typeface="Arial" panose="020B0604020202020204" pitchFamily="34" charset="0"/>
                      </a:endParaRPr>
                    </a:p>
                  </a:txBody>
                  <a:tcPr marL="68580" marR="68580" marT="0" marB="0"/>
                </a:tc>
                <a:extLst>
                  <a:ext uri="{0D108BD9-81ED-4DB2-BD59-A6C34878D82A}">
                    <a16:rowId xmlns:a16="http://schemas.microsoft.com/office/drawing/2014/main" val="749442330"/>
                  </a:ext>
                </a:extLst>
              </a:tr>
              <a:tr h="361831">
                <a:tc>
                  <a:txBody>
                    <a:bodyPr/>
                    <a:lstStyle/>
                    <a:p>
                      <a:pPr algn="l"/>
                      <a:r>
                        <a:rPr lang="en-US" sz="1600" b="0" dirty="0">
                          <a:solidFill>
                            <a:schemeClr val="tx1"/>
                          </a:solidFill>
                          <a:effectLst/>
                          <a:latin typeface="+mn-lt"/>
                          <a:cs typeface="Arial" panose="020B0604020202020204" pitchFamily="34" charset="0"/>
                        </a:rPr>
                        <a:t>Pyelonephritis</a:t>
                      </a:r>
                    </a:p>
                  </a:txBody>
                  <a:tcPr marL="68580" marR="68580" marT="0" marB="0"/>
                </a:tc>
                <a:tc>
                  <a:txBody>
                    <a:bodyPr/>
                    <a:lstStyle/>
                    <a:p>
                      <a:pPr algn="l"/>
                      <a:r>
                        <a:rPr lang="en-US" sz="1600" b="0" dirty="0">
                          <a:solidFill>
                            <a:schemeClr val="tx1"/>
                          </a:solidFill>
                          <a:effectLst/>
                          <a:latin typeface="+mn-lt"/>
                          <a:cs typeface="Arial" panose="020B0604020202020204" pitchFamily="34" charset="0"/>
                        </a:rPr>
                        <a:t>7 days</a:t>
                      </a:r>
                    </a:p>
                  </a:txBody>
                  <a:tcPr marL="68580" marR="68580" marT="0" marB="0"/>
                </a:tc>
                <a:extLst>
                  <a:ext uri="{0D108BD9-81ED-4DB2-BD59-A6C34878D82A}">
                    <a16:rowId xmlns:a16="http://schemas.microsoft.com/office/drawing/2014/main" val="343731745"/>
                  </a:ext>
                </a:extLst>
              </a:tr>
              <a:tr h="361831">
                <a:tc>
                  <a:txBody>
                    <a:bodyPr/>
                    <a:lstStyle/>
                    <a:p>
                      <a:pPr algn="l"/>
                      <a:r>
                        <a:rPr lang="en-US" sz="1600" b="0" dirty="0">
                          <a:solidFill>
                            <a:schemeClr val="tx1"/>
                          </a:solidFill>
                          <a:effectLst/>
                          <a:latin typeface="+mn-lt"/>
                          <a:cs typeface="Arial" panose="020B0604020202020204" pitchFamily="34" charset="0"/>
                        </a:rPr>
                        <a:t>Skin and soft-tissue </a:t>
                      </a:r>
                      <a:r>
                        <a:rPr lang="en-US" sz="1600" b="0" dirty="0" smtClean="0">
                          <a:solidFill>
                            <a:schemeClr val="tx1"/>
                          </a:solidFill>
                          <a:effectLst/>
                          <a:latin typeface="+mn-lt"/>
                          <a:cs typeface="Arial" panose="020B0604020202020204" pitchFamily="34" charset="0"/>
                        </a:rPr>
                        <a:t>infection</a:t>
                      </a:r>
                      <a:endParaRPr lang="en-US" sz="1600" b="0" dirty="0">
                        <a:solidFill>
                          <a:schemeClr val="tx1"/>
                        </a:solidFill>
                        <a:effectLst/>
                        <a:latin typeface="+mn-lt"/>
                        <a:cs typeface="Arial" panose="020B0604020202020204" pitchFamily="34" charset="0"/>
                      </a:endParaRPr>
                    </a:p>
                  </a:txBody>
                  <a:tcPr marL="68580" marR="68580" marT="0" marB="0"/>
                </a:tc>
                <a:tc>
                  <a:txBody>
                    <a:bodyPr/>
                    <a:lstStyle/>
                    <a:p>
                      <a:pPr algn="l"/>
                      <a:r>
                        <a:rPr lang="en-US" sz="1600" b="0" dirty="0">
                          <a:solidFill>
                            <a:schemeClr val="tx1"/>
                          </a:solidFill>
                          <a:effectLst/>
                          <a:latin typeface="+mn-lt"/>
                          <a:cs typeface="Arial" panose="020B0604020202020204" pitchFamily="34" charset="0"/>
                        </a:rPr>
                        <a:t>5-7 days</a:t>
                      </a:r>
                    </a:p>
                  </a:txBody>
                  <a:tcPr marL="68580" marR="68580" marT="0" marB="0"/>
                </a:tc>
                <a:extLst>
                  <a:ext uri="{0D108BD9-81ED-4DB2-BD59-A6C34878D82A}">
                    <a16:rowId xmlns:a16="http://schemas.microsoft.com/office/drawing/2014/main" val="363394404"/>
                  </a:ext>
                </a:extLst>
              </a:tr>
              <a:tr h="361831">
                <a:tc>
                  <a:txBody>
                    <a:bodyPr/>
                    <a:lstStyle/>
                    <a:p>
                      <a:pPr algn="l"/>
                      <a:r>
                        <a:rPr lang="en-US" sz="1600" b="0" dirty="0">
                          <a:solidFill>
                            <a:schemeClr val="tx1"/>
                          </a:solidFill>
                          <a:effectLst/>
                          <a:latin typeface="+mn-lt"/>
                          <a:cs typeface="Arial" panose="020B0604020202020204" pitchFamily="34" charset="0"/>
                        </a:rPr>
                        <a:t>Intra-abdominal infection with source control</a:t>
                      </a:r>
                    </a:p>
                  </a:txBody>
                  <a:tcPr marL="68580" marR="68580" marT="0" marB="0"/>
                </a:tc>
                <a:tc>
                  <a:txBody>
                    <a:bodyPr/>
                    <a:lstStyle/>
                    <a:p>
                      <a:pPr algn="l"/>
                      <a:r>
                        <a:rPr lang="en-US" sz="1600" b="0" dirty="0" smtClean="0">
                          <a:solidFill>
                            <a:schemeClr val="tx1"/>
                          </a:solidFill>
                          <a:effectLst/>
                          <a:latin typeface="+mn-lt"/>
                          <a:cs typeface="Arial" panose="020B0604020202020204" pitchFamily="34" charset="0"/>
                        </a:rPr>
                        <a:t>4 </a:t>
                      </a:r>
                      <a:r>
                        <a:rPr lang="en-US" sz="1600" b="0" dirty="0">
                          <a:solidFill>
                            <a:schemeClr val="tx1"/>
                          </a:solidFill>
                          <a:effectLst/>
                          <a:latin typeface="+mn-lt"/>
                          <a:cs typeface="Arial" panose="020B0604020202020204" pitchFamily="34" charset="0"/>
                        </a:rPr>
                        <a:t>days</a:t>
                      </a:r>
                    </a:p>
                  </a:txBody>
                  <a:tcPr marL="68580" marR="68580" marT="0" marB="0"/>
                </a:tc>
                <a:extLst>
                  <a:ext uri="{0D108BD9-81ED-4DB2-BD59-A6C34878D82A}">
                    <a16:rowId xmlns:a16="http://schemas.microsoft.com/office/drawing/2014/main" val="1181425194"/>
                  </a:ext>
                </a:extLst>
              </a:tr>
            </a:tbl>
          </a:graphicData>
        </a:graphic>
      </p:graphicFrame>
      <p:sp>
        <p:nvSpPr>
          <p:cNvPr id="5" name="Slide Number Placeholder 4"/>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91441"/>
            <a:ext cx="9144000" cy="806824"/>
          </a:xfrm>
        </p:spPr>
        <p:txBody>
          <a:bodyPr/>
          <a:lstStyle/>
          <a:p>
            <a:r>
              <a:rPr lang="en-US" sz="3200" dirty="0"/>
              <a:t>Improving Prescribing for Sepsis at Your Hospital</a:t>
            </a:r>
          </a:p>
        </p:txBody>
      </p:sp>
      <p:sp>
        <p:nvSpPr>
          <p:cNvPr id="7" name="Content Placeholder 6"/>
          <p:cNvSpPr>
            <a:spLocks noGrp="1"/>
          </p:cNvSpPr>
          <p:nvPr>
            <p:ph idx="1"/>
          </p:nvPr>
        </p:nvSpPr>
        <p:spPr>
          <a:xfrm>
            <a:off x="457200" y="1090799"/>
            <a:ext cx="8229600" cy="5118100"/>
          </a:xfrm>
        </p:spPr>
        <p:txBody>
          <a:bodyPr/>
          <a:lstStyle/>
          <a:p>
            <a:r>
              <a:rPr lang="en-US" sz="2400" dirty="0" smtClean="0"/>
              <a:t>Antibiotics are often initiated in the setting of diagnostic uncertainty</a:t>
            </a:r>
          </a:p>
          <a:p>
            <a:r>
              <a:rPr lang="en-US" sz="2400" dirty="0" smtClean="0"/>
              <a:t>Antibiotic stewardship teams and frontline clinicians should take an active role in optimizing antibiotic therapy throughout the Four Moments of Antibiotic Decision Making</a:t>
            </a:r>
          </a:p>
          <a:p>
            <a:pPr lvl="1"/>
            <a:r>
              <a:rPr lang="en-US" sz="2000" b="1" dirty="0" smtClean="0"/>
              <a:t>Moment 1:</a:t>
            </a:r>
            <a:r>
              <a:rPr lang="en-US" sz="2000" dirty="0" smtClean="0"/>
              <a:t> assist with development of tools for early detection</a:t>
            </a:r>
          </a:p>
          <a:p>
            <a:pPr lvl="1"/>
            <a:r>
              <a:rPr lang="en-US" sz="2000" b="1" dirty="0" smtClean="0"/>
              <a:t>Moment 2: </a:t>
            </a:r>
            <a:r>
              <a:rPr lang="en-US" sz="2000" dirty="0" smtClean="0"/>
              <a:t>ensure strategies are in place to so that patients receive appropriate antibiotics in a timely fashion when they are needed, </a:t>
            </a:r>
            <a:r>
              <a:rPr lang="en-US" sz="2000" dirty="0"/>
              <a:t>such as </a:t>
            </a:r>
            <a:r>
              <a:rPr lang="en-US" sz="2000" dirty="0" smtClean="0"/>
              <a:t>by using guidelines and order </a:t>
            </a:r>
            <a:r>
              <a:rPr lang="en-US" sz="2000" dirty="0"/>
              <a:t>sets </a:t>
            </a:r>
            <a:endParaRPr lang="en-US" sz="2000" dirty="0" smtClean="0"/>
          </a:p>
          <a:p>
            <a:pPr lvl="1"/>
            <a:r>
              <a:rPr lang="en-US" sz="2000" b="1" dirty="0" smtClean="0"/>
              <a:t>Moment 3</a:t>
            </a:r>
            <a:r>
              <a:rPr lang="en-US" sz="2000" dirty="0" smtClean="0"/>
              <a:t>: develop approaches to ensure that frontline providers re-assess antibiotic choice and need on a daily basis and develop approaches and algorithms to assist with interpretation of rapid diagnostic tests and biomarkers</a:t>
            </a:r>
          </a:p>
          <a:p>
            <a:pPr lvl="1"/>
            <a:r>
              <a:rPr lang="en-US" sz="2000" b="1" dirty="0" smtClean="0"/>
              <a:t>Moment 4: </a:t>
            </a:r>
            <a:r>
              <a:rPr lang="en-US" sz="2000" dirty="0" smtClean="0"/>
              <a:t>develop recommendations for duration of therapy</a:t>
            </a:r>
          </a:p>
        </p:txBody>
      </p:sp>
      <p:sp>
        <p:nvSpPr>
          <p:cNvPr id="2" name="Slide Number Placeholder 1"/>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33</a:t>
            </a:fld>
            <a:endParaRPr lang="en-US" dirty="0"/>
          </a:p>
        </p:txBody>
      </p:sp>
    </p:spTree>
    <p:extLst>
      <p:ext uri="{BB962C8B-B14F-4D97-AF65-F5344CB8AC3E}">
        <p14:creationId xmlns:p14="http://schemas.microsoft.com/office/powerpoint/2010/main" val="3319308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is of a blackboard with whit writing on it." title="Blackboard"/>
          <p:cNvPicPr>
            <a:picLocks noChangeAspect="1"/>
          </p:cNvPicPr>
          <p:nvPr/>
        </p:nvPicPr>
        <p:blipFill rotWithShape="1">
          <a:blip r:embed="rId3" cstate="print">
            <a:extLst>
              <a:ext uri="{28A0092B-C50C-407E-A947-70E740481C1C}">
                <a14:useLocalDpi xmlns:a14="http://schemas.microsoft.com/office/drawing/2010/main" val="0"/>
              </a:ext>
            </a:extLst>
          </a:blip>
          <a:srcRect l="3333" t="3333" r="3333" b="52222"/>
          <a:stretch/>
        </p:blipFill>
        <p:spPr>
          <a:xfrm>
            <a:off x="-15950" y="806824"/>
            <a:ext cx="9159949" cy="5441576"/>
          </a:xfrm>
          <a:prstGeom prst="rect">
            <a:avLst/>
          </a:prstGeom>
        </p:spPr>
      </p:pic>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051299"/>
            <a:ext cx="8229600" cy="5074864"/>
          </a:xfrm>
        </p:spPr>
        <p:txBody>
          <a:bodyPr/>
          <a:lstStyle/>
          <a:p>
            <a:pPr eaLnBrk="1" hangingPunct="1">
              <a:spcBef>
                <a:spcPts val="1200"/>
              </a:spcBef>
              <a:defRPr/>
            </a:pPr>
            <a:r>
              <a:rPr lang="en-US" altLang="en-US" sz="2400" dirty="0">
                <a:solidFill>
                  <a:schemeClr val="bg1"/>
                </a:solidFill>
              </a:rPr>
              <a:t>The diagnosis of sepsis is challenging due to the lack of a gold standard diagnostic tool or algorithm; thus there is often clinical </a:t>
            </a:r>
            <a:r>
              <a:rPr lang="en-US" altLang="en-US" sz="2400" dirty="0" smtClean="0">
                <a:solidFill>
                  <a:schemeClr val="bg1"/>
                </a:solidFill>
              </a:rPr>
              <a:t>uncertainty. </a:t>
            </a:r>
            <a:endParaRPr lang="en-US" altLang="en-US" sz="2400" dirty="0">
              <a:solidFill>
                <a:schemeClr val="bg1"/>
              </a:solidFill>
            </a:endParaRPr>
          </a:p>
          <a:p>
            <a:pPr eaLnBrk="1" hangingPunct="1">
              <a:spcBef>
                <a:spcPts val="1200"/>
              </a:spcBef>
              <a:defRPr/>
            </a:pPr>
            <a:r>
              <a:rPr lang="en-US" altLang="en-US" sz="2400" dirty="0">
                <a:solidFill>
                  <a:schemeClr val="bg1"/>
                </a:solidFill>
              </a:rPr>
              <a:t>Empiric treatment of sepsis should be based on the suspected source of infection, the severity of illness of the patient, and local data on antibiotic susceptibility and should be started in a timely </a:t>
            </a:r>
            <a:r>
              <a:rPr lang="en-US" altLang="en-US" sz="2400" dirty="0" smtClean="0">
                <a:solidFill>
                  <a:schemeClr val="bg1"/>
                </a:solidFill>
              </a:rPr>
              <a:t>fashion.</a:t>
            </a:r>
            <a:endParaRPr lang="en-US" altLang="en-US" sz="2400" dirty="0">
              <a:solidFill>
                <a:schemeClr val="bg1"/>
              </a:solidFill>
            </a:endParaRPr>
          </a:p>
          <a:p>
            <a:pPr eaLnBrk="1" hangingPunct="1">
              <a:spcBef>
                <a:spcPts val="1200"/>
              </a:spcBef>
              <a:defRPr/>
            </a:pPr>
            <a:r>
              <a:rPr lang="en-US" altLang="en-US" sz="2400" dirty="0" smtClean="0">
                <a:solidFill>
                  <a:schemeClr val="bg1"/>
                </a:solidFill>
              </a:rPr>
              <a:t>Stewardship teams </a:t>
            </a:r>
            <a:r>
              <a:rPr lang="en-US" altLang="en-US" sz="2400" dirty="0">
                <a:solidFill>
                  <a:schemeClr val="bg1"/>
                </a:solidFill>
              </a:rPr>
              <a:t>and prescribers should actively work to narrow therapy in patients with sepsis who improve on therapy and stop antibiotics when </a:t>
            </a:r>
            <a:r>
              <a:rPr lang="en-US" altLang="en-US" sz="2400" dirty="0" smtClean="0">
                <a:solidFill>
                  <a:schemeClr val="bg1"/>
                </a:solidFill>
              </a:rPr>
              <a:t>a bacterial infection </a:t>
            </a:r>
            <a:r>
              <a:rPr lang="en-US" altLang="en-US" sz="2400" dirty="0">
                <a:solidFill>
                  <a:schemeClr val="bg1"/>
                </a:solidFill>
              </a:rPr>
              <a:t>is no longer </a:t>
            </a:r>
            <a:r>
              <a:rPr lang="en-US" altLang="en-US" sz="2400" dirty="0" smtClean="0">
                <a:solidFill>
                  <a:schemeClr val="bg1"/>
                </a:solidFill>
              </a:rPr>
              <a:t>suspected.</a:t>
            </a:r>
            <a:endParaRPr lang="en-US" altLang="en-US" sz="2400" dirty="0">
              <a:solidFill>
                <a:schemeClr val="bg1"/>
              </a:solidFill>
            </a:endParaRPr>
          </a:p>
        </p:txBody>
      </p:sp>
      <p:sp>
        <p:nvSpPr>
          <p:cNvPr id="4" name="Slide Number Placeholder 3"/>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pPr>
              <a:spcBef>
                <a:spcPts val="1200"/>
              </a:spcBef>
            </a:pPr>
            <a:r>
              <a:rPr lang="en-US" sz="2400" dirty="0" smtClean="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200"/>
              </a:spcBef>
            </a:pPr>
            <a:r>
              <a:rPr lang="en-US" sz="2400" dirty="0" smtClean="0"/>
              <a:t>Any 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endParaRPr lang="en-US" sz="2400" dirty="0"/>
          </a:p>
        </p:txBody>
      </p:sp>
      <p:sp>
        <p:nvSpPr>
          <p:cNvPr id="5" name="Slide Number Placeholder 4"/>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35</a:t>
            </a:fld>
            <a:endParaRPr lang="en-US" dirty="0"/>
          </a:p>
        </p:txBody>
      </p:sp>
    </p:spTree>
    <p:custDataLst>
      <p:tags r:id="rId1"/>
    </p:custDataLst>
    <p:extLst>
      <p:ext uri="{BB962C8B-B14F-4D97-AF65-F5344CB8AC3E}">
        <p14:creationId xmlns:p14="http://schemas.microsoft.com/office/powerpoint/2010/main" val="37484929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a:xfrm>
            <a:off x="457200" y="1066800"/>
            <a:ext cx="8229600" cy="5562600"/>
          </a:xfrm>
        </p:spPr>
        <p:txBody>
          <a:bodyPr>
            <a:noAutofit/>
          </a:bodyPr>
          <a:lstStyle/>
          <a:p>
            <a:pPr marL="342900" indent="-342900">
              <a:buFont typeface="+mj-lt"/>
              <a:buAutoNum type="arabicPeriod"/>
              <a:defRPr/>
            </a:pPr>
            <a:r>
              <a:rPr lang="en-US" sz="1800" dirty="0"/>
              <a:t>Singer M, Deutschman CS, Seymour CW, et al. The Third International Consensus Definitions for Sepsis and Septic Shock (Sepsis-3). JAMA. 2016 Feb 23;315(8):801-10. PMID: 26903338.</a:t>
            </a:r>
          </a:p>
          <a:p>
            <a:pPr marL="342900" indent="-342900">
              <a:buFont typeface="+mj-lt"/>
              <a:buAutoNum type="arabicPeriod"/>
              <a:defRPr/>
            </a:pPr>
            <a:r>
              <a:rPr lang="en-US" sz="1800" dirty="0" smtClean="0"/>
              <a:t>Seymour </a:t>
            </a:r>
            <a:r>
              <a:rPr lang="en-US" sz="1800" dirty="0"/>
              <a:t>CW, Gesten F, Prescott HC, et al. Time to treatment and mortality during mandated emergency care for sepsis. N Engl J Med. 2017 Jun 8;376(23): 2235-44. PMID: 28528569.</a:t>
            </a:r>
          </a:p>
          <a:p>
            <a:pPr marL="342900" indent="-342900">
              <a:buFont typeface="+mj-lt"/>
              <a:buAutoNum type="arabicPeriod"/>
              <a:defRPr/>
            </a:pPr>
            <a:r>
              <a:rPr lang="en-US" altLang="en-US" sz="1800" dirty="0" smtClean="0"/>
              <a:t>Bhat </a:t>
            </a:r>
            <a:r>
              <a:rPr lang="en-US" altLang="en-US" sz="1800" dirty="0"/>
              <a:t>S, Fujitani S, Potoski BA, et al. </a:t>
            </a:r>
            <a:r>
              <a:rPr lang="en-US" altLang="en-US" sz="1800" i="1" dirty="0"/>
              <a:t>Pseudomonas aeruginosa </a:t>
            </a:r>
            <a:r>
              <a:rPr lang="en-US" altLang="en-US" sz="1800" dirty="0"/>
              <a:t>infections in the intensive care unit: can the adequacy of empirical beta-lactam antibiotic therapy be improved? Int J Antimicrob Agents. 2007 Nov;30(5):458-62. PMID: 17703923.</a:t>
            </a:r>
          </a:p>
          <a:p>
            <a:pPr marL="342900" indent="-342900">
              <a:buFont typeface="+mj-lt"/>
              <a:buAutoNum type="arabicPeriod"/>
              <a:defRPr/>
            </a:pPr>
            <a:r>
              <a:rPr lang="en-US" sz="1800" dirty="0"/>
              <a:t>Pogue JM, Alaniz C, Carver PL, et al. Role of unit-specific combination antibiograms for improving the selection of appropriate empiric therapy for </a:t>
            </a:r>
            <a:r>
              <a:rPr lang="en-US" sz="1800" dirty="0" smtClean="0"/>
              <a:t>Gram-negative </a:t>
            </a:r>
            <a:r>
              <a:rPr lang="en-US" sz="1800" dirty="0"/>
              <a:t>pneumonia. Infect Contr Hosp Epidemiol. 2011 Mar;32(3):289-92. PMID: 21460516</a:t>
            </a:r>
            <a:r>
              <a:rPr lang="en-US" sz="1800" dirty="0" smtClean="0"/>
              <a:t>.</a:t>
            </a:r>
            <a:endParaRPr lang="en-US" sz="1800" dirty="0"/>
          </a:p>
          <a:p>
            <a:pPr marL="342900" indent="-342900">
              <a:buFont typeface="+mj-lt"/>
              <a:buAutoNum type="arabicPeriod"/>
              <a:defRPr/>
            </a:pPr>
            <a:r>
              <a:rPr lang="en-US" sz="1800" dirty="0"/>
              <a:t>Kumar A, Zarychanski R, Light B, et al. Early combination antibiotic therapy yields improved survival compared with monotherapy in septic shock: a propensity-matched analysis. Crit Care Med. 2010 Sep;38(9):1773-85. PMID: 20639750</a:t>
            </a:r>
            <a:r>
              <a:rPr lang="en-US" sz="1800" dirty="0" smtClean="0"/>
              <a:t>.</a:t>
            </a:r>
            <a:endParaRPr lang="en-US" sz="1800" dirty="0"/>
          </a:p>
        </p:txBody>
      </p:sp>
      <p:sp>
        <p:nvSpPr>
          <p:cNvPr id="4" name="Slide Number Placeholder 3"/>
          <p:cNvSpPr>
            <a:spLocks noGrp="1"/>
          </p:cNvSpPr>
          <p:nvPr>
            <p:ph type="sldNum" sz="quarter" idx="4"/>
          </p:nvPr>
        </p:nvSpPr>
        <p:spPr/>
        <p:txBody>
          <a:bodyPr/>
          <a:lstStyle/>
          <a:p>
            <a:pPr>
              <a:defRPr/>
            </a:pPr>
            <a:fld id="{B1E8F95E-1E29-4987-895A-EB9B005BB95E}" type="slidenum">
              <a:rPr lang="en-US" smtClean="0"/>
              <a:pPr>
                <a:defRPr/>
              </a:pPr>
              <a:t>36</a:t>
            </a:fld>
            <a:endParaRPr lang="en-US" dirty="0"/>
          </a:p>
        </p:txBody>
      </p:sp>
    </p:spTree>
    <p:custDataLst>
      <p:tags r:id="rId1"/>
    </p:custDataLst>
    <p:extLst>
      <p:ext uri="{BB962C8B-B14F-4D97-AF65-F5344CB8AC3E}">
        <p14:creationId xmlns:p14="http://schemas.microsoft.com/office/powerpoint/2010/main" val="3621045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a:xfrm>
            <a:off x="457200" y="1066800"/>
            <a:ext cx="8229600" cy="5410200"/>
          </a:xfrm>
        </p:spPr>
        <p:txBody>
          <a:bodyPr>
            <a:noAutofit/>
          </a:bodyPr>
          <a:lstStyle/>
          <a:p>
            <a:pPr marL="342900" indent="-342900">
              <a:buFont typeface="+mj-lt"/>
              <a:buAutoNum type="arabicPeriod" startAt="6"/>
              <a:defRPr/>
            </a:pPr>
            <a:r>
              <a:rPr lang="en-US" sz="1800" dirty="0"/>
              <a:t>Brunkhorst FM, Oppert M, Marx G, et al. Effect of empirical treatment with moxifloxacin and meropenem vs meropenem on sepsis-related organ dysfunction in patients with severe sepsis: a randomized trial. JAMA. 2012 Jun 13;307(22): 2390-9. PMID: 22692171.</a:t>
            </a:r>
          </a:p>
          <a:p>
            <a:pPr marL="342900" indent="-342900">
              <a:buFont typeface="+mj-lt"/>
              <a:buAutoNum type="arabicPeriod" startAt="6"/>
              <a:defRPr/>
            </a:pPr>
            <a:r>
              <a:rPr lang="en-US" sz="1800" dirty="0" smtClean="0"/>
              <a:t>Ong </a:t>
            </a:r>
            <a:r>
              <a:rPr lang="en-US" sz="1800" dirty="0"/>
              <a:t>DSY, Frencken JF, Klein Klouwenberg PMC, et al. Short-course adjunctive gentamicin as empirical therapy in patients with severe sepsis and septic shock: a prospective observational cohort study. Clin Infect Dis. 2017 Jun 15;64(12):1731-6. PMID: 28329088</a:t>
            </a:r>
            <a:r>
              <a:rPr lang="en-US" sz="1800" dirty="0" smtClean="0"/>
              <a:t>.</a:t>
            </a:r>
          </a:p>
          <a:p>
            <a:pPr marL="342900" indent="-342900">
              <a:buFont typeface="+mj-lt"/>
              <a:buAutoNum type="arabicPeriod" startAt="6"/>
              <a:defRPr/>
            </a:pPr>
            <a:r>
              <a:rPr lang="en-US" altLang="en-US" sz="1800" dirty="0" smtClean="0">
                <a:solidFill>
                  <a:srgbClr val="000000"/>
                </a:solidFill>
              </a:rPr>
              <a:t>Dellinger RP, Levy MM, Rhodes A, et al. Surviving sepsis campaign: international guidelines for management of severe sepsis and septic shock. Crit Care Med. 2013 Feb;41(2):580-637. PMID: 23353941.</a:t>
            </a:r>
          </a:p>
          <a:p>
            <a:pPr marL="342900" indent="-342900">
              <a:buFont typeface="+mj-lt"/>
              <a:buAutoNum type="arabicPeriod" startAt="6"/>
              <a:defRPr/>
            </a:pPr>
            <a:r>
              <a:rPr lang="en-US" sz="1800" dirty="0">
                <a:solidFill>
                  <a:srgbClr val="000000"/>
                </a:solidFill>
              </a:rPr>
              <a:t>Chotiprasitsakul D, Tamma PD, Gadala A, et al. The role of negative methicillin-resitant </a:t>
            </a:r>
            <a:r>
              <a:rPr lang="en-US" sz="1800" i="1" dirty="0">
                <a:solidFill>
                  <a:srgbClr val="000000"/>
                </a:solidFill>
              </a:rPr>
              <a:t>Staphylococcus aureus </a:t>
            </a:r>
            <a:r>
              <a:rPr lang="en-US" sz="1800" dirty="0">
                <a:solidFill>
                  <a:srgbClr val="000000"/>
                </a:solidFill>
              </a:rPr>
              <a:t>nasal surveillance swabs in predicting the need for empiric vancomycin therapy in intensive care unit patients. Infect Control Hosp Epidemiol. 2018 Mar;39(3):</a:t>
            </a:r>
            <a:r>
              <a:rPr lang="en-US" sz="1800" dirty="0" smtClean="0">
                <a:solidFill>
                  <a:srgbClr val="000000"/>
                </a:solidFill>
              </a:rPr>
              <a:t>290-96. </a:t>
            </a:r>
            <a:r>
              <a:rPr lang="en-US" sz="1800" dirty="0">
                <a:solidFill>
                  <a:srgbClr val="000000"/>
                </a:solidFill>
              </a:rPr>
              <a:t>PMID: 29374504</a:t>
            </a:r>
            <a:r>
              <a:rPr lang="en-US" sz="1800" dirty="0" smtClean="0">
                <a:solidFill>
                  <a:srgbClr val="000000"/>
                </a:solidFill>
              </a:rPr>
              <a:t>.</a:t>
            </a:r>
            <a:endParaRPr lang="en-US" sz="1800" dirty="0"/>
          </a:p>
        </p:txBody>
      </p:sp>
      <p:sp>
        <p:nvSpPr>
          <p:cNvPr id="4" name="Slide Number Placeholder 3"/>
          <p:cNvSpPr>
            <a:spLocks noGrp="1"/>
          </p:cNvSpPr>
          <p:nvPr>
            <p:ph type="sldNum" sz="quarter" idx="4"/>
          </p:nvPr>
        </p:nvSpPr>
        <p:spPr/>
        <p:txBody>
          <a:bodyPr/>
          <a:lstStyle/>
          <a:p>
            <a:pPr>
              <a:defRPr/>
            </a:pPr>
            <a:fld id="{B1E8F95E-1E29-4987-895A-EB9B005BB95E}" type="slidenum">
              <a:rPr lang="en-US" smtClean="0"/>
              <a:pPr>
                <a:defRPr/>
              </a:pPr>
              <a:t>37</a:t>
            </a:fld>
            <a:endParaRPr lang="en-US" dirty="0"/>
          </a:p>
        </p:txBody>
      </p:sp>
    </p:spTree>
    <p:custDataLst>
      <p:tags r:id="rId1"/>
    </p:custDataLst>
    <p:extLst>
      <p:ext uri="{BB962C8B-B14F-4D97-AF65-F5344CB8AC3E}">
        <p14:creationId xmlns:p14="http://schemas.microsoft.com/office/powerpoint/2010/main" val="3467868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066800"/>
            <a:ext cx="8229600" cy="5638800"/>
          </a:xfrm>
        </p:spPr>
        <p:txBody>
          <a:bodyPr>
            <a:noAutofit/>
          </a:bodyPr>
          <a:lstStyle/>
          <a:p>
            <a:pPr marL="342900" indent="-342900">
              <a:spcBef>
                <a:spcPct val="0"/>
              </a:spcBef>
              <a:buFont typeface="+mj-lt"/>
              <a:buAutoNum type="arabicPeriod" startAt="10"/>
              <a:defRPr/>
            </a:pPr>
            <a:r>
              <a:rPr lang="en-US" altLang="en-US" sz="1800" dirty="0">
                <a:solidFill>
                  <a:srgbClr val="000000"/>
                </a:solidFill>
              </a:rPr>
              <a:t>Tabah A, Cotta MO, Garnacho-Montero J, et al. A systematic review of the definitions, determinants, and clinical outcomes of antimicrobial de-escalation in the intensive care unit. Clin Infect Dis. 2016 Apr 15;62(8):1009-17. PMID: 26703860.</a:t>
            </a:r>
          </a:p>
          <a:p>
            <a:pPr marL="342900" indent="-342900">
              <a:spcBef>
                <a:spcPct val="0"/>
              </a:spcBef>
              <a:buFont typeface="+mj-lt"/>
              <a:buAutoNum type="arabicPeriod" startAt="10"/>
              <a:defRPr/>
            </a:pPr>
            <a:r>
              <a:rPr lang="en-US" sz="1800" dirty="0" smtClean="0"/>
              <a:t>Jensen </a:t>
            </a:r>
            <a:r>
              <a:rPr lang="en-US" sz="1800" dirty="0"/>
              <a:t>JU, Hein L, Lundgren B, et al. Procalcitonin-guided interventions against infections to increase early appropriate antibiotics and improve survival in the intensive care unit: a randomized trial. Crit Care Med. 2011 Sep;39(9):2048-58. PMID: 21572328</a:t>
            </a:r>
            <a:r>
              <a:rPr lang="en-US" sz="1800" dirty="0" smtClean="0"/>
              <a:t>.</a:t>
            </a:r>
          </a:p>
          <a:p>
            <a:pPr marL="342900" indent="-342900">
              <a:spcBef>
                <a:spcPct val="0"/>
              </a:spcBef>
              <a:buFont typeface="+mj-lt"/>
              <a:buAutoNum type="arabicPeriod" startAt="10"/>
              <a:defRPr/>
            </a:pPr>
            <a:r>
              <a:rPr lang="en-US" altLang="en-US" sz="1800" dirty="0" smtClean="0"/>
              <a:t>Andriolo BN, Andriolo RB, Salomão R, et al. Effectiveness and safety of procalcitonin evaluation for reducing mortality in adults with sepsis, severe sepsis or septic shock. Cochrane Database Syst Rev. 2017 Jan 18;1:CD010959. PMID: 28099689.</a:t>
            </a:r>
            <a:endParaRPr lang="en-US" altLang="en-US" sz="1800" dirty="0"/>
          </a:p>
          <a:p>
            <a:pPr marL="342900" indent="-342900">
              <a:buFont typeface="+mj-lt"/>
              <a:buAutoNum type="arabicPeriod" startAt="10"/>
              <a:defRPr/>
            </a:pPr>
            <a:r>
              <a:rPr lang="en-US" altLang="en-US" sz="1800" dirty="0" smtClean="0"/>
              <a:t>Wirz Y, Meier MA, Bouadma L, et al. Effect of procalcitonin-guided antibiotic treatment on clinical outcomes in intensive care unit patients with infection and sepsis patients: a patient-level meta-analysis of randomized trials. Crit Care. 2018 Aug 15;22(1):191. PMID: 30111341.</a:t>
            </a:r>
            <a:endParaRPr lang="en-US" sz="1800" dirty="0"/>
          </a:p>
        </p:txBody>
      </p:sp>
      <p:sp>
        <p:nvSpPr>
          <p:cNvPr id="4" name="Slide Number Placeholder 3"/>
          <p:cNvSpPr>
            <a:spLocks noGrp="1"/>
          </p:cNvSpPr>
          <p:nvPr>
            <p:ph type="sldNum" sz="quarter" idx="4"/>
          </p:nvPr>
        </p:nvSpPr>
        <p:spPr/>
        <p:txBody>
          <a:bodyPr/>
          <a:lstStyle/>
          <a:p>
            <a:pPr>
              <a:defRPr/>
            </a:pPr>
            <a:fld id="{B1E8F95E-1E29-4987-895A-EB9B005BB95E}" type="slidenum">
              <a:rPr lang="en-US" smtClean="0"/>
              <a:pPr>
                <a:defRPr/>
              </a:pPr>
              <a:t>38</a:t>
            </a:fld>
            <a:endParaRPr lang="en-US" dirty="0"/>
          </a:p>
        </p:txBody>
      </p:sp>
    </p:spTree>
    <p:custDataLst>
      <p:tags r:id="rId1"/>
    </p:custDataLst>
    <p:extLst>
      <p:ext uri="{BB962C8B-B14F-4D97-AF65-F5344CB8AC3E}">
        <p14:creationId xmlns:p14="http://schemas.microsoft.com/office/powerpoint/2010/main" val="9540413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066800"/>
            <a:ext cx="8229600" cy="5638800"/>
          </a:xfrm>
        </p:spPr>
        <p:txBody>
          <a:bodyPr>
            <a:noAutofit/>
          </a:bodyPr>
          <a:lstStyle/>
          <a:p>
            <a:pPr marL="342900" indent="-342900">
              <a:spcBef>
                <a:spcPct val="0"/>
              </a:spcBef>
              <a:buFont typeface="+mj-lt"/>
              <a:buAutoNum type="arabicPeriod" startAt="14"/>
              <a:defRPr/>
            </a:pPr>
            <a:r>
              <a:rPr lang="en-US" altLang="en-US" sz="1800" dirty="0" smtClean="0">
                <a:solidFill>
                  <a:srgbClr val="000000"/>
                </a:solidFill>
              </a:rPr>
              <a:t>Pepper DJ, Sun J, Rhee C, et al. Procalcitonin-guided antibiotic discontinuation and mortality in critically ill adults: a systematic review and meta-analysis. Chest. 2019 Feb 14. pii: S0012-3692(19)30154-0. PMID: 30772386.</a:t>
            </a:r>
            <a:endParaRPr lang="en-US" sz="1800" dirty="0"/>
          </a:p>
        </p:txBody>
      </p:sp>
      <p:sp>
        <p:nvSpPr>
          <p:cNvPr id="4" name="Slide Number Placeholder 3"/>
          <p:cNvSpPr>
            <a:spLocks noGrp="1"/>
          </p:cNvSpPr>
          <p:nvPr>
            <p:ph type="sldNum" sz="quarter" idx="4"/>
          </p:nvPr>
        </p:nvSpPr>
        <p:spPr/>
        <p:txBody>
          <a:bodyPr/>
          <a:lstStyle/>
          <a:p>
            <a:pPr>
              <a:defRPr/>
            </a:pPr>
            <a:fld id="{B1E8F95E-1E29-4987-895A-EB9B005BB95E}" type="slidenum">
              <a:rPr lang="en-US" smtClean="0"/>
              <a:pPr>
                <a:defRPr/>
              </a:pPr>
              <a:t>39</a:t>
            </a:fld>
            <a:endParaRPr lang="en-US" dirty="0"/>
          </a:p>
        </p:txBody>
      </p:sp>
    </p:spTree>
    <p:custDataLst>
      <p:tags r:id="rId1"/>
    </p:custDataLst>
    <p:extLst>
      <p:ext uri="{BB962C8B-B14F-4D97-AF65-F5344CB8AC3E}">
        <p14:creationId xmlns:p14="http://schemas.microsoft.com/office/powerpoint/2010/main" val="4176637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Moments of Antibiotic Decision Making</a:t>
            </a:r>
          </a:p>
        </p:txBody>
      </p:sp>
      <p:sp>
        <p:nvSpPr>
          <p:cNvPr id="3" name="Content Placeholder 2"/>
          <p:cNvSpPr>
            <a:spLocks noGrp="1"/>
          </p:cNvSpPr>
          <p:nvPr>
            <p:ph idx="1"/>
          </p:nvPr>
        </p:nvSpPr>
        <p:spPr>
          <a:xfrm>
            <a:off x="3962400" y="1008530"/>
            <a:ext cx="5029200" cy="5392270"/>
          </a:xfrm>
        </p:spPr>
        <p:txBody>
          <a:bodyPr/>
          <a:lstStyle/>
          <a:p>
            <a:pPr marL="514350" indent="-514350">
              <a:buFont typeface="+mj-lt"/>
              <a:buAutoNum type="arabicPeriod"/>
            </a:pPr>
            <a:r>
              <a:rPr lang="en-US" sz="2400" dirty="0"/>
              <a:t>Does my patient have an infection that requires antibiotics</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993EEC8E-C5CF-40DF-832D-5BCB0E209B98}" type="slidenum">
              <a:rPr lang="en-US" smtClean="0"/>
              <a:t>4</a:t>
            </a:fld>
            <a:endParaRPr lang="en-US" dirty="0"/>
          </a:p>
        </p:txBody>
      </p:sp>
      <p:pic>
        <p:nvPicPr>
          <p:cNvPr id="8" name="Picture 7" descr="1- Make the diagnosis&#10;2- Cultures and empiric therapy&#10;3- Stop, narrow, change to oral&#10;4- Duration" title="Image- The Four Moments of Antibiotic Decision Mak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56" y="1890015"/>
            <a:ext cx="3496236" cy="3496236"/>
          </a:xfrm>
          <a:prstGeom prst="rect">
            <a:avLst/>
          </a:prstGeom>
        </p:spPr>
      </p:pic>
    </p:spTree>
    <p:extLst>
      <p:ext uri="{BB962C8B-B14F-4D97-AF65-F5344CB8AC3E}">
        <p14:creationId xmlns:p14="http://schemas.microsoft.com/office/powerpoint/2010/main" val="4265439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ltLang="en-US" dirty="0" smtClean="0"/>
              <a:t>Moment </a:t>
            </a:r>
            <a:r>
              <a:rPr lang="en-US" altLang="en-US" dirty="0"/>
              <a:t>1: Diagnosing Sepsis</a:t>
            </a:r>
            <a:endParaRPr lang="en-US" dirty="0" smtClean="0"/>
          </a:p>
        </p:txBody>
      </p:sp>
      <p:sp>
        <p:nvSpPr>
          <p:cNvPr id="5" name="Content Placeholder 4"/>
          <p:cNvSpPr>
            <a:spLocks noGrp="1"/>
          </p:cNvSpPr>
          <p:nvPr>
            <p:ph idx="1"/>
          </p:nvPr>
        </p:nvSpPr>
        <p:spPr>
          <a:xfrm>
            <a:off x="457200" y="1008062"/>
            <a:ext cx="8420774" cy="5209611"/>
          </a:xfrm>
        </p:spPr>
        <p:txBody>
          <a:bodyPr/>
          <a:lstStyle/>
          <a:p>
            <a:r>
              <a:rPr lang="en-US" sz="2800" dirty="0"/>
              <a:t>Sepsis is a syndrome caused by the host response to an infection </a:t>
            </a:r>
            <a:endParaRPr lang="en-US" sz="2800" dirty="0" smtClean="0"/>
          </a:p>
          <a:p>
            <a:pPr lvl="1"/>
            <a:r>
              <a:rPr lang="en-US" sz="2400" dirty="0" smtClean="0"/>
              <a:t>Severe sepsis: associated organ </a:t>
            </a:r>
            <a:br>
              <a:rPr lang="en-US" sz="2400" dirty="0" smtClean="0"/>
            </a:br>
            <a:r>
              <a:rPr lang="en-US" sz="2400" dirty="0" smtClean="0"/>
              <a:t>dysfunction</a:t>
            </a:r>
          </a:p>
          <a:p>
            <a:pPr lvl="1"/>
            <a:r>
              <a:rPr lang="en-US" sz="2400" dirty="0" smtClean="0"/>
              <a:t>Septic shock: associated hemodynamic </a:t>
            </a:r>
            <a:br>
              <a:rPr lang="en-US" sz="2400" dirty="0" smtClean="0"/>
            </a:br>
            <a:r>
              <a:rPr lang="en-US" sz="2400" dirty="0" smtClean="0"/>
              <a:t>instability</a:t>
            </a:r>
          </a:p>
          <a:p>
            <a:r>
              <a:rPr lang="en-US" sz="2800" dirty="0" smtClean="0"/>
              <a:t>Sepsis </a:t>
            </a:r>
            <a:r>
              <a:rPr lang="en-US" sz="2800" dirty="0"/>
              <a:t>diagnostic </a:t>
            </a:r>
            <a:r>
              <a:rPr lang="en-US" sz="2800" dirty="0" smtClean="0"/>
              <a:t>approaches </a:t>
            </a:r>
            <a:r>
              <a:rPr lang="en-US" sz="2800" dirty="0"/>
              <a:t>continue to </a:t>
            </a:r>
            <a:r>
              <a:rPr lang="en-US" sz="2800" dirty="0" smtClean="0"/>
              <a:t>evolve</a:t>
            </a:r>
            <a:r>
              <a:rPr lang="en-US" sz="2800" baseline="30000" dirty="0" smtClean="0"/>
              <a:t>1</a:t>
            </a:r>
            <a:endParaRPr lang="en-US" sz="2800" baseline="30000" dirty="0"/>
          </a:p>
          <a:p>
            <a:pPr lvl="1"/>
            <a:r>
              <a:rPr lang="en-US" sz="2400" dirty="0"/>
              <a:t>Systemic inflammatory response </a:t>
            </a:r>
            <a:r>
              <a:rPr lang="en-US" sz="2400" dirty="0" smtClean="0"/>
              <a:t>syndrome </a:t>
            </a:r>
            <a:r>
              <a:rPr lang="en-US" sz="2400" dirty="0"/>
              <a:t>(SIRS)-based</a:t>
            </a:r>
          </a:p>
          <a:p>
            <a:pPr lvl="1"/>
            <a:r>
              <a:rPr lang="en-US" sz="2400" dirty="0"/>
              <a:t>Sequential organ failure </a:t>
            </a:r>
            <a:r>
              <a:rPr lang="en-US" sz="2400" dirty="0" smtClean="0"/>
              <a:t>assessment </a:t>
            </a:r>
            <a:r>
              <a:rPr lang="en-US" sz="2400" dirty="0"/>
              <a:t>(SOFA)-based</a:t>
            </a:r>
          </a:p>
          <a:p>
            <a:pPr lvl="2">
              <a:buFont typeface="Courier New" panose="02070309020205020404" pitchFamily="49" charset="0"/>
              <a:buChar char="o"/>
            </a:pPr>
            <a:r>
              <a:rPr lang="en-US" sz="2000" dirty="0"/>
              <a:t>Quick </a:t>
            </a:r>
            <a:r>
              <a:rPr lang="en-US" sz="2000" dirty="0" smtClean="0"/>
              <a:t>SOFA (qSOFA) criteria: altered mentation, systolic blood pressure ≤ 100 </a:t>
            </a:r>
            <a:r>
              <a:rPr lang="en-US" sz="2000" dirty="0"/>
              <a:t>mmHg, </a:t>
            </a:r>
            <a:r>
              <a:rPr lang="en-US" sz="2000" dirty="0" smtClean="0"/>
              <a:t>respiratory rate </a:t>
            </a:r>
            <a:r>
              <a:rPr lang="en-US" sz="2000" dirty="0"/>
              <a:t>≥ 22 </a:t>
            </a:r>
            <a:r>
              <a:rPr lang="en-US" sz="2000" dirty="0" smtClean="0"/>
              <a:t>breaths per minute</a:t>
            </a:r>
            <a:endParaRPr lang="en-US" sz="2000" dirty="0"/>
          </a:p>
          <a:p>
            <a:r>
              <a:rPr lang="en-US" sz="2800" dirty="0" smtClean="0"/>
              <a:t>Ongoing </a:t>
            </a:r>
            <a:r>
              <a:rPr lang="en-US" sz="2800" dirty="0"/>
              <a:t>discussion of </a:t>
            </a:r>
            <a:r>
              <a:rPr lang="en-US" sz="2800" dirty="0" smtClean="0"/>
              <a:t>how to diagnose sepsis</a:t>
            </a:r>
            <a:endParaRPr lang="en-US" sz="2800" dirty="0"/>
          </a:p>
        </p:txBody>
      </p:sp>
      <p:pic>
        <p:nvPicPr>
          <p:cNvPr id="20" name="Content Placeholder 19" descr="Image of blocks spelling out &#10;Sepsis" title="Image of blocks spelling out sepsis"/>
          <p:cNvPicPr>
            <a:picLocks noGrp="1" noChangeAspect="1"/>
          </p:cNvPicPr>
          <p:nvPr>
            <p:ph idx="13"/>
          </p:nvPr>
        </p:nvPicPr>
        <p:blipFill>
          <a:blip r:embed="rId4" cstate="print">
            <a:extLst>
              <a:ext uri="{28A0092B-C50C-407E-A947-70E740481C1C}">
                <a14:useLocalDpi xmlns:a14="http://schemas.microsoft.com/office/drawing/2010/main" val="0"/>
              </a:ext>
            </a:extLst>
          </a:blip>
          <a:stretch>
            <a:fillRect/>
          </a:stretch>
        </p:blipFill>
        <p:spPr>
          <a:xfrm>
            <a:off x="6553200" y="1752600"/>
            <a:ext cx="2019974" cy="1526007"/>
          </a:xfrm>
          <a:prstGeom prst="rect">
            <a:avLst/>
          </a:prstGeom>
          <a:effectLst>
            <a:outerShdw blurRad="50800" dist="38100" dir="2700000" algn="tl" rotWithShape="0">
              <a:prstClr val="black">
                <a:alpha val="40000"/>
              </a:prstClr>
            </a:outerShdw>
          </a:effectLst>
        </p:spPr>
      </p:pic>
      <p:sp>
        <p:nvSpPr>
          <p:cNvPr id="3" name="Slide Number Placeholder 2"/>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5</a:t>
            </a:fld>
            <a:endParaRPr lang="en-US" dirty="0"/>
          </a:p>
        </p:txBody>
      </p:sp>
    </p:spTree>
    <p:custDataLst>
      <p:tags r:id="rId1"/>
    </p:custDataLst>
    <p:extLst>
      <p:ext uri="{BB962C8B-B14F-4D97-AF65-F5344CB8AC3E}">
        <p14:creationId xmlns:p14="http://schemas.microsoft.com/office/powerpoint/2010/main" val="412357327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0"/>
            <a:ext cx="9144000" cy="806450"/>
          </a:xfrm>
        </p:spPr>
        <p:txBody>
          <a:bodyPr rtlCol="0"/>
          <a:lstStyle/>
          <a:p>
            <a:pPr defTabSz="898846" eaLnBrk="1" fontAlgn="auto" hangingPunct="1">
              <a:spcAft>
                <a:spcPts val="0"/>
              </a:spcAft>
              <a:defRPr/>
            </a:pPr>
            <a:r>
              <a:rPr lang="en-US" dirty="0" smtClean="0"/>
              <a:t>Moment 1: Diagnosing </a:t>
            </a:r>
            <a:r>
              <a:rPr lang="en-US" altLang="en-US" sz="3600" dirty="0" smtClean="0"/>
              <a:t>Sepsis</a:t>
            </a:r>
            <a:endParaRPr lang="en-US" dirty="0" smtClean="0"/>
          </a:p>
        </p:txBody>
      </p:sp>
      <p:sp>
        <p:nvSpPr>
          <p:cNvPr id="5" name="Content Placeholder 4"/>
          <p:cNvSpPr>
            <a:spLocks noGrp="1"/>
          </p:cNvSpPr>
          <p:nvPr>
            <p:ph idx="1"/>
          </p:nvPr>
        </p:nvSpPr>
        <p:spPr>
          <a:xfrm>
            <a:off x="457200" y="1066800"/>
            <a:ext cx="8458200" cy="2622550"/>
          </a:xfrm>
        </p:spPr>
        <p:txBody>
          <a:bodyPr rtlCol="0">
            <a:normAutofit/>
          </a:bodyPr>
          <a:lstStyle/>
          <a:p>
            <a:pPr marL="337068" indent="-337068" defTabSz="898846" eaLnBrk="1" fontAlgn="auto" hangingPunct="1">
              <a:spcAft>
                <a:spcPts val="0"/>
              </a:spcAft>
              <a:defRPr/>
            </a:pPr>
            <a:r>
              <a:rPr lang="en-US" dirty="0"/>
              <a:t>Accurate diagnosis in a timely fashion can be </a:t>
            </a:r>
            <a:r>
              <a:rPr lang="en-US" dirty="0" smtClean="0"/>
              <a:t>challenging</a:t>
            </a:r>
            <a:r>
              <a:rPr lang="en-US" baseline="30000" dirty="0" smtClean="0"/>
              <a:t>1</a:t>
            </a:r>
            <a:endParaRPr lang="en-US" dirty="0"/>
          </a:p>
        </p:txBody>
      </p:sp>
      <p:graphicFrame>
        <p:nvGraphicFramePr>
          <p:cNvPr id="7" name="Chart 6" descr="This chart illustrates the challenge of accurate diagnosis. At the time of assessment, the clinician may not have complete information on the trajectory of illness prior to this point and obviously does not have knowledge of the trajectory of illness in the future. The chart shows three patients as lines starting at the same point, and then progressing in different degrees of illness severity." title="patient trajectories chart"/>
          <p:cNvGraphicFramePr/>
          <p:nvPr>
            <p:extLst>
              <p:ext uri="{D42A27DB-BD31-4B8C-83A1-F6EECF244321}">
                <p14:modId xmlns:p14="http://schemas.microsoft.com/office/powerpoint/2010/main" val="3620828065"/>
              </p:ext>
            </p:extLst>
          </p:nvPr>
        </p:nvGraphicFramePr>
        <p:xfrm>
          <a:off x="533400" y="1905000"/>
          <a:ext cx="8229600" cy="4473574"/>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6</a:t>
            </a:fld>
            <a:endParaRPr lang="en-US" dirty="0"/>
          </a:p>
        </p:txBody>
      </p:sp>
      <p:sp>
        <p:nvSpPr>
          <p:cNvPr id="2" name="TextBox 1"/>
          <p:cNvSpPr txBox="1"/>
          <p:nvPr/>
        </p:nvSpPr>
        <p:spPr>
          <a:xfrm>
            <a:off x="1143000" y="5791200"/>
            <a:ext cx="1828800" cy="276999"/>
          </a:xfrm>
          <a:prstGeom prst="rect">
            <a:avLst/>
          </a:prstGeom>
          <a:noFill/>
        </p:spPr>
        <p:txBody>
          <a:bodyPr wrap="square" rtlCol="0">
            <a:spAutoFit/>
          </a:bodyPr>
          <a:lstStyle/>
          <a:p>
            <a:pPr algn="ctr"/>
            <a:r>
              <a:rPr lang="en-US" sz="1200" dirty="0" smtClean="0">
                <a:solidFill>
                  <a:schemeClr val="tx1">
                    <a:lumMod val="65000"/>
                    <a:lumOff val="35000"/>
                  </a:schemeClr>
                </a:solidFill>
                <a:latin typeface="+mn-lt"/>
              </a:rPr>
              <a:t>TIME 1</a:t>
            </a:r>
            <a:endParaRPr lang="en-US" sz="1200" dirty="0">
              <a:solidFill>
                <a:schemeClr val="tx1">
                  <a:lumMod val="65000"/>
                  <a:lumOff val="35000"/>
                </a:schemeClr>
              </a:solidFill>
              <a:latin typeface="+mn-lt"/>
            </a:endParaRPr>
          </a:p>
        </p:txBody>
      </p:sp>
      <p:sp>
        <p:nvSpPr>
          <p:cNvPr id="8" name="TextBox 7"/>
          <p:cNvSpPr txBox="1"/>
          <p:nvPr/>
        </p:nvSpPr>
        <p:spPr>
          <a:xfrm>
            <a:off x="2993065" y="5791200"/>
            <a:ext cx="1828800" cy="276999"/>
          </a:xfrm>
          <a:prstGeom prst="rect">
            <a:avLst/>
          </a:prstGeom>
          <a:noFill/>
        </p:spPr>
        <p:txBody>
          <a:bodyPr wrap="square" rtlCol="0">
            <a:spAutoFit/>
          </a:bodyPr>
          <a:lstStyle/>
          <a:p>
            <a:pPr algn="ctr"/>
            <a:r>
              <a:rPr lang="en-US" sz="1200" dirty="0" smtClean="0">
                <a:solidFill>
                  <a:schemeClr val="tx1">
                    <a:lumMod val="65000"/>
                    <a:lumOff val="35000"/>
                  </a:schemeClr>
                </a:solidFill>
                <a:latin typeface="+mn-lt"/>
              </a:rPr>
              <a:t>TIME 2</a:t>
            </a:r>
            <a:endParaRPr lang="en-US" sz="1200" dirty="0">
              <a:solidFill>
                <a:schemeClr val="tx1">
                  <a:lumMod val="65000"/>
                  <a:lumOff val="35000"/>
                </a:schemeClr>
              </a:solidFill>
              <a:latin typeface="+mn-lt"/>
            </a:endParaRPr>
          </a:p>
        </p:txBody>
      </p:sp>
      <p:sp>
        <p:nvSpPr>
          <p:cNvPr id="9" name="TextBox 8"/>
          <p:cNvSpPr txBox="1"/>
          <p:nvPr/>
        </p:nvSpPr>
        <p:spPr>
          <a:xfrm>
            <a:off x="4963632" y="5791200"/>
            <a:ext cx="1828800" cy="276999"/>
          </a:xfrm>
          <a:prstGeom prst="rect">
            <a:avLst/>
          </a:prstGeom>
          <a:noFill/>
        </p:spPr>
        <p:txBody>
          <a:bodyPr wrap="square" rtlCol="0">
            <a:spAutoFit/>
          </a:bodyPr>
          <a:lstStyle/>
          <a:p>
            <a:pPr algn="ctr"/>
            <a:r>
              <a:rPr lang="en-US" sz="1200" dirty="0" smtClean="0">
                <a:solidFill>
                  <a:schemeClr val="tx1">
                    <a:lumMod val="65000"/>
                    <a:lumOff val="35000"/>
                  </a:schemeClr>
                </a:solidFill>
                <a:latin typeface="+mn-lt"/>
              </a:rPr>
              <a:t>TIME 3</a:t>
            </a:r>
            <a:endParaRPr lang="en-US" sz="1200" dirty="0">
              <a:solidFill>
                <a:schemeClr val="tx1">
                  <a:lumMod val="65000"/>
                  <a:lumOff val="35000"/>
                </a:schemeClr>
              </a:solidFill>
              <a:latin typeface="+mn-lt"/>
            </a:endParaRPr>
          </a:p>
        </p:txBody>
      </p:sp>
    </p:spTree>
    <p:custDataLst>
      <p:tags r:id="rId1"/>
    </p:custDataLst>
    <p:extLst>
      <p:ext uri="{BB962C8B-B14F-4D97-AF65-F5344CB8AC3E}">
        <p14:creationId xmlns:p14="http://schemas.microsoft.com/office/powerpoint/2010/main" val="8561920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Moments of Antibiotic Decision Making</a:t>
            </a:r>
          </a:p>
        </p:txBody>
      </p:sp>
      <p:sp>
        <p:nvSpPr>
          <p:cNvPr id="3" name="Content Placeholder 2"/>
          <p:cNvSpPr>
            <a:spLocks noGrp="1"/>
          </p:cNvSpPr>
          <p:nvPr>
            <p:ph idx="1"/>
          </p:nvPr>
        </p:nvSpPr>
        <p:spPr>
          <a:xfrm>
            <a:off x="3962400" y="1008530"/>
            <a:ext cx="5029200" cy="5392270"/>
          </a:xfrm>
        </p:spPr>
        <p:txBody>
          <a:bodyPr/>
          <a:lstStyle/>
          <a:p>
            <a:pPr marL="514350" indent="-514350">
              <a:buFont typeface="+mj-lt"/>
              <a:buAutoNum type="arabicPeriod"/>
            </a:pPr>
            <a:r>
              <a:rPr lang="en-US" sz="2400" dirty="0">
                <a:solidFill>
                  <a:schemeClr val="bg1">
                    <a:lumMod val="50000"/>
                  </a:schemeClr>
                </a:solidFill>
              </a:rPr>
              <a:t>Does my patient have an infection that requires antibiotics?</a:t>
            </a:r>
          </a:p>
          <a:p>
            <a:pPr marL="514350" indent="-514350">
              <a:buFont typeface="+mj-lt"/>
              <a:buAutoNum type="arabicPeriod"/>
            </a:pPr>
            <a:r>
              <a:rPr lang="en-US" sz="2400" dirty="0"/>
              <a:t>Have I ordered appropriate cultures before starting antibiotics? What empiric therapy should I initiate</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993EEC8E-C5CF-40DF-832D-5BCB0E209B98}" type="slidenum">
              <a:rPr lang="en-US" smtClean="0"/>
              <a:t>7</a:t>
            </a:fld>
            <a:endParaRPr lang="en-US" dirty="0"/>
          </a:p>
        </p:txBody>
      </p:sp>
      <p:pic>
        <p:nvPicPr>
          <p:cNvPr id="8" name="Picture 7" descr="1- Make the diagnosis&#10;2- Cultures and empiric therapy&#10;3- Stop, narrow, change to oral&#10;4- Duration" title="Image- The Four Moments of Antibiotic Decision Mak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756" y="1890015"/>
            <a:ext cx="3496236" cy="3496236"/>
          </a:xfrm>
          <a:prstGeom prst="rect">
            <a:avLst/>
          </a:prstGeom>
        </p:spPr>
      </p:pic>
    </p:spTree>
    <p:extLst>
      <p:ext uri="{BB962C8B-B14F-4D97-AF65-F5344CB8AC3E}">
        <p14:creationId xmlns:p14="http://schemas.microsoft.com/office/powerpoint/2010/main" val="1577558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ltLang="en-US" dirty="0" smtClean="0"/>
              <a:t>Sepsis: Cultures  </a:t>
            </a:r>
            <a:endParaRPr lang="en-US" dirty="0" smtClean="0"/>
          </a:p>
        </p:txBody>
      </p:sp>
      <p:sp>
        <p:nvSpPr>
          <p:cNvPr id="5" name="Content Placeholder 4"/>
          <p:cNvSpPr>
            <a:spLocks noGrp="1"/>
          </p:cNvSpPr>
          <p:nvPr>
            <p:ph idx="1"/>
          </p:nvPr>
        </p:nvSpPr>
        <p:spPr>
          <a:xfrm>
            <a:off x="609600" y="1008063"/>
            <a:ext cx="8077200" cy="5118100"/>
          </a:xfrm>
        </p:spPr>
        <p:txBody>
          <a:bodyPr/>
          <a:lstStyle/>
          <a:p>
            <a:r>
              <a:rPr lang="en-US" altLang="en-US" sz="2400" dirty="0"/>
              <a:t>Blood cultures before antibiotics </a:t>
            </a:r>
          </a:p>
          <a:p>
            <a:r>
              <a:rPr lang="en-US" altLang="en-US" sz="2400" dirty="0"/>
              <a:t>Obtain cultures from other suspected sites of </a:t>
            </a:r>
            <a:r>
              <a:rPr lang="en-US" altLang="en-US" sz="2400" dirty="0" smtClean="0"/>
              <a:t>infection</a:t>
            </a:r>
          </a:p>
        </p:txBody>
      </p:sp>
      <p:pic>
        <p:nvPicPr>
          <p:cNvPr id="20" name="Content Placeholder 19" descr="Clipboard with article titled sepsis " title="Sepsis"/>
          <p:cNvPicPr>
            <a:picLocks noGrp="1" noChangeAspect="1"/>
          </p:cNvPicPr>
          <p:nvPr>
            <p:ph idx="18"/>
          </p:nvPr>
        </p:nvPicPr>
        <p:blipFill>
          <a:blip r:embed="rId4" cstate="print">
            <a:extLst>
              <a:ext uri="{28A0092B-C50C-407E-A947-70E740481C1C}">
                <a14:useLocalDpi xmlns:a14="http://schemas.microsoft.com/office/drawing/2010/main" val="0"/>
              </a:ext>
            </a:extLst>
          </a:blip>
          <a:stretch>
            <a:fillRect/>
          </a:stretch>
        </p:blipFill>
        <p:spPr>
          <a:xfrm>
            <a:off x="2024759" y="2190750"/>
            <a:ext cx="5094481" cy="3371850"/>
          </a:xfrm>
          <a:prstGeom prst="rect">
            <a:avLst/>
          </a:prstGeom>
          <a:effectLst>
            <a:outerShdw blurRad="50800" dist="38100" dir="2700000" algn="tl" rotWithShape="0">
              <a:prstClr val="black">
                <a:alpha val="40000"/>
              </a:prstClr>
            </a:outerShdw>
          </a:effectLst>
        </p:spPr>
      </p:pic>
      <p:sp>
        <p:nvSpPr>
          <p:cNvPr id="3" name="Slide Number Placeholder 2"/>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8</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ltLang="en-US" dirty="0" smtClean="0"/>
              <a:t>Sepsis:  Antibiotic Timing </a:t>
            </a:r>
            <a:endParaRPr lang="en-US" dirty="0" smtClean="0"/>
          </a:p>
        </p:txBody>
      </p:sp>
      <p:sp>
        <p:nvSpPr>
          <p:cNvPr id="5" name="Content Placeholder 4"/>
          <p:cNvSpPr>
            <a:spLocks noGrp="1"/>
          </p:cNvSpPr>
          <p:nvPr>
            <p:ph idx="1"/>
          </p:nvPr>
        </p:nvSpPr>
        <p:spPr>
          <a:xfrm>
            <a:off x="457200" y="1181735"/>
            <a:ext cx="8229600" cy="5621337"/>
          </a:xfrm>
        </p:spPr>
        <p:txBody>
          <a:bodyPr/>
          <a:lstStyle/>
          <a:p>
            <a:pPr marL="336613" indent="-280889" defTabSz="898846" eaLnBrk="1" fontAlgn="auto" hangingPunct="1">
              <a:spcAft>
                <a:spcPts val="0"/>
              </a:spcAft>
              <a:defRPr/>
            </a:pPr>
            <a:r>
              <a:rPr lang="en-US" altLang="en-US" sz="2800" dirty="0" smtClean="0"/>
              <a:t>Antibiotics should be given as quickly as possible after sepsis is recognized</a:t>
            </a:r>
          </a:p>
          <a:p>
            <a:pPr marL="336613" indent="-280889" defTabSz="898846" eaLnBrk="1" fontAlgn="auto" hangingPunct="1">
              <a:spcAft>
                <a:spcPts val="0"/>
              </a:spcAft>
              <a:defRPr/>
            </a:pPr>
            <a:r>
              <a:rPr lang="en-US" altLang="en-US" sz="2800" dirty="0" smtClean="0"/>
              <a:t>Study of 49,331 patients with sepsis/septic shock with sepsis protocol initiated within 6 hours after arrival in the ED and completed within 3 hours</a:t>
            </a:r>
            <a:r>
              <a:rPr lang="en-US" altLang="en-US" sz="2800" baseline="30000" dirty="0" smtClean="0"/>
              <a:t>2</a:t>
            </a:r>
          </a:p>
          <a:p>
            <a:pPr marL="730313" lvl="1" indent="-280889" defTabSz="898846" eaLnBrk="1" fontAlgn="auto" hangingPunct="1">
              <a:spcAft>
                <a:spcPts val="0"/>
              </a:spcAft>
              <a:defRPr/>
            </a:pPr>
            <a:r>
              <a:rPr lang="en-US" altLang="en-US" sz="2400" dirty="0" smtClean="0"/>
              <a:t>Median time to antibiotic administration was 0.95 hours</a:t>
            </a:r>
          </a:p>
          <a:p>
            <a:pPr marL="730313" lvl="1" indent="-280889" defTabSz="898846" eaLnBrk="1" fontAlgn="auto" hangingPunct="1">
              <a:spcAft>
                <a:spcPts val="0"/>
              </a:spcAft>
              <a:defRPr/>
            </a:pPr>
            <a:r>
              <a:rPr lang="en-US" altLang="en-US" sz="2400" dirty="0" smtClean="0"/>
              <a:t>For each hour that antibiotic administration was delayed there was a 4% increase in risk adjusted in-hospital mortality</a:t>
            </a:r>
          </a:p>
          <a:p>
            <a:pPr marL="1184437" lvl="2" indent="-342900" defTabSz="898846" eaLnBrk="1" fontAlgn="auto" hangingPunct="1">
              <a:spcAft>
                <a:spcPts val="0"/>
              </a:spcAft>
              <a:buFont typeface="Courier New" panose="02070309020205020404" pitchFamily="49" charset="0"/>
              <a:buChar char="o"/>
              <a:defRPr/>
            </a:pPr>
            <a:r>
              <a:rPr lang="en-US" altLang="en-US" sz="2000" dirty="0" smtClean="0"/>
              <a:t>This finding was driven mainly by patients who required vasopressors—those with septic shock</a:t>
            </a:r>
            <a:endParaRPr lang="en-US" sz="2800" kern="0" dirty="0"/>
          </a:p>
        </p:txBody>
      </p:sp>
      <p:sp>
        <p:nvSpPr>
          <p:cNvPr id="3" name="Slide Number Placeholder 2"/>
          <p:cNvSpPr>
            <a:spLocks noGrp="1"/>
          </p:cNvSpPr>
          <p:nvPr>
            <p:ph type="sldNum" sz="quarter" idx="4"/>
          </p:nvPr>
        </p:nvSpPr>
        <p:spPr>
          <a:xfrm>
            <a:off x="8243888" y="6492875"/>
            <a:ext cx="442912" cy="365125"/>
          </a:xfrm>
        </p:spPr>
        <p:txBody>
          <a:bodyPr/>
          <a:lstStyle/>
          <a:p>
            <a:pPr>
              <a:defRPr/>
            </a:pPr>
            <a:fld id="{C65A36AE-CFDF-4295-89D4-3BFAF3419725}" type="slidenum">
              <a:rPr lang="en-US" smtClean="0"/>
              <a:pPr>
                <a:defRPr/>
              </a:pPr>
              <a:t>9</a:t>
            </a:fld>
            <a:endParaRPr lang="en-US" dirty="0"/>
          </a:p>
        </p:txBody>
      </p:sp>
    </p:spTree>
    <p:custDataLst>
      <p:tags r:id="rId1"/>
    </p:custData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ll 2008 Antibiotic Management of Resistant Gram Negative Rods">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Fall 2008 Antibiotic Management of Resistant Gram Negative Rods</Template>
  <TotalTime>32342</TotalTime>
  <Words>3004</Words>
  <Application>Microsoft Office PowerPoint</Application>
  <PresentationFormat>On-screen Show (4:3)</PresentationFormat>
  <Paragraphs>391</Paragraphs>
  <Slides>39</Slides>
  <Notes>27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Arial</vt:lpstr>
      <vt:lpstr>Calibri</vt:lpstr>
      <vt:lpstr>Calibri (Body)</vt:lpstr>
      <vt:lpstr>Cordia New</vt:lpstr>
      <vt:lpstr>Courier New</vt:lpstr>
      <vt:lpstr>Wingdings</vt:lpstr>
      <vt:lpstr>Fall 2008 Antibiotic Management of Resistant Gram Negative Rods</vt:lpstr>
      <vt:lpstr>1_Default Design</vt:lpstr>
      <vt:lpstr>1_Office Theme</vt:lpstr>
      <vt:lpstr>Best Practices in the Diagnosis and Treatment of Sepsis</vt:lpstr>
      <vt:lpstr>Objectives</vt:lpstr>
      <vt:lpstr>The Four Moments of Antibiotic Decision Making</vt:lpstr>
      <vt:lpstr>The Four Moments of Antibiotic Decision Making</vt:lpstr>
      <vt:lpstr>Moment 1: Diagnosing Sepsis</vt:lpstr>
      <vt:lpstr>Moment 1: Diagnosing Sepsis</vt:lpstr>
      <vt:lpstr>The Four Moments of Antibiotic Decision Making</vt:lpstr>
      <vt:lpstr>Sepsis: Cultures  </vt:lpstr>
      <vt:lpstr>Sepsis:  Antibiotic Timing </vt:lpstr>
      <vt:lpstr>Sepsis: Antibiotic Timing2 </vt:lpstr>
      <vt:lpstr>Sepsis: Considerations When Making Empiric Choices</vt:lpstr>
      <vt:lpstr>Sepsis: Role of Combination Empiric Therapy</vt:lpstr>
      <vt:lpstr>Combination Antibiograms To Assess the Potential Benefit of Combination Therapy4</vt:lpstr>
      <vt:lpstr>Combination Therapy: Original Data</vt:lpstr>
      <vt:lpstr>Combination Therapy: Original Data</vt:lpstr>
      <vt:lpstr>Combination Therapy: More Recent Data</vt:lpstr>
      <vt:lpstr>Combination Therapy: More Recent Data</vt:lpstr>
      <vt:lpstr>Combination Therapy Summary</vt:lpstr>
      <vt:lpstr>The Four Moments of Antibiotic Decision Making</vt:lpstr>
      <vt:lpstr>Sepsis: De-escalation</vt:lpstr>
      <vt:lpstr>Stopping Antibiotics Started Empirically</vt:lpstr>
      <vt:lpstr>Narrowing Antibiotics Started Empirically</vt:lpstr>
      <vt:lpstr>Narrowing Antibiotics Started Empirically</vt:lpstr>
      <vt:lpstr>Use of Negative MRSA Nasal Swabs To Guide Vancomycin Discontinuation</vt:lpstr>
      <vt:lpstr>Is Antibiotic De-escalation Safe?</vt:lpstr>
      <vt:lpstr>Procalcitonin</vt:lpstr>
      <vt:lpstr>PCT-Guided Antibiotic Initiation/Escalation</vt:lpstr>
      <vt:lpstr>PCT-Guided Antibiotic De-escalation</vt:lpstr>
      <vt:lpstr>Impact of Use of PCT on  Mortality and Antibiotic Duration</vt:lpstr>
      <vt:lpstr>PCT Summary</vt:lpstr>
      <vt:lpstr>The Four Moments of Antibiotic Decision Making</vt:lpstr>
      <vt:lpstr>Duration of Therapy</vt:lpstr>
      <vt:lpstr>Improving Prescribing for Sepsis at Your Hospital</vt:lpstr>
      <vt:lpstr>Summary</vt:lpstr>
      <vt:lpstr>Disclaimer</vt:lpstr>
      <vt:lpstr>References </vt:lpstr>
      <vt:lpstr>References  </vt:lpstr>
      <vt:lpstr>References</vt:lpstr>
      <vt:lpstr>References</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Tract Infections</dc:title>
  <dc:creator>Sara Cosgrove</dc:creator>
  <cp:lastModifiedBy>Miller, Melissa (AHRQ/CQuIPS)</cp:lastModifiedBy>
  <cp:revision>1234</cp:revision>
  <cp:lastPrinted>2019-04-01T14:21:54Z</cp:lastPrinted>
  <dcterms:created xsi:type="dcterms:W3CDTF">2009-06-29T18:40:05Z</dcterms:created>
  <dcterms:modified xsi:type="dcterms:W3CDTF">2019-10-28T13:48:51Z</dcterms:modified>
</cp:coreProperties>
</file>