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5.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4" r:id="rId1"/>
  </p:sldMasterIdLst>
  <p:notesMasterIdLst>
    <p:notesMasterId r:id="rId39"/>
  </p:notesMasterIdLst>
  <p:handoutMasterIdLst>
    <p:handoutMasterId r:id="rId40"/>
  </p:handoutMasterIdLst>
  <p:sldIdLst>
    <p:sldId id="256" r:id="rId2"/>
    <p:sldId id="257" r:id="rId3"/>
    <p:sldId id="261" r:id="rId4"/>
    <p:sldId id="316" r:id="rId5"/>
    <p:sldId id="259" r:id="rId6"/>
    <p:sldId id="260" r:id="rId7"/>
    <p:sldId id="346" r:id="rId8"/>
    <p:sldId id="347" r:id="rId9"/>
    <p:sldId id="348" r:id="rId10"/>
    <p:sldId id="349" r:id="rId11"/>
    <p:sldId id="350" r:id="rId12"/>
    <p:sldId id="315" r:id="rId13"/>
    <p:sldId id="359" r:id="rId14"/>
    <p:sldId id="360" r:id="rId15"/>
    <p:sldId id="361" r:id="rId16"/>
    <p:sldId id="314" r:id="rId17"/>
    <p:sldId id="329" r:id="rId18"/>
    <p:sldId id="327" r:id="rId19"/>
    <p:sldId id="321" r:id="rId20"/>
    <p:sldId id="263" r:id="rId21"/>
    <p:sldId id="269" r:id="rId22"/>
    <p:sldId id="272" r:id="rId23"/>
    <p:sldId id="352" r:id="rId24"/>
    <p:sldId id="363" r:id="rId25"/>
    <p:sldId id="365" r:id="rId26"/>
    <p:sldId id="367" r:id="rId27"/>
    <p:sldId id="369" r:id="rId28"/>
    <p:sldId id="353" r:id="rId29"/>
    <p:sldId id="364" r:id="rId30"/>
    <p:sldId id="366" r:id="rId31"/>
    <p:sldId id="368" r:id="rId32"/>
    <p:sldId id="354" r:id="rId33"/>
    <p:sldId id="305" r:id="rId34"/>
    <p:sldId id="355" r:id="rId35"/>
    <p:sldId id="356" r:id="rId36"/>
    <p:sldId id="357" r:id="rId37"/>
    <p:sldId id="312"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Perlmutter" initials="DP" lastIdx="4" clrIdx="0"/>
  <p:cmAuthor id="1" name="Elizabeth Gall" initials="EG" lastIdx="19" clrIdx="1"/>
  <p:cmAuthor id="2" name="Bryan Gale" initials="BG"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179" autoAdjust="0"/>
  </p:normalViewPr>
  <p:slideViewPr>
    <p:cSldViewPr snapToGrid="0" snapToObjects="1">
      <p:cViewPr>
        <p:scale>
          <a:sx n="80" d="100"/>
          <a:sy n="80" d="100"/>
        </p:scale>
        <p:origin x="-72"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oleObject" Target="file:///\\holmium\home_dir\egall\Works%20in%20Progress\CER%20Dissemination\Graphs%20for%20Final%20Data%20Presentation%209-18-13.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oleObject" Target="file:///\\holmium\home_dir\egall\Works%20in%20Progress\CER%20Dissemination\Graphs%20for%20Final%20Data%20Presentation%209-18-13.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fsv02\Research\AHRQ%20Master\5550%20AHRQ%20CER%20Dissem%20Eval\Technical\Quarterly%20Metrics\Quarterly%20Metrics%20Report\2013%20Q1%20Oct-Dec\Exhibits\Exhibit%2027%20Web%20Site%20Visi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lmium\home_dir\egall\Works%20in%20Progress\CER%20Dissemination\Graphs%20for%20Final%20Data%20Presentation%209-18-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lmium\home_dir\egall\Works%20in%20Progress\CER%20Dissemination\Graphs%20for%20Final%20Data%20Presentation%209-18-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lmium\home_dir\egall\Works%20in%20Progress\CER%20Dissemination\Graphs%20for%20Final%20Data%20Presentation%209-18-1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Unique Sites</c:v>
                </c:pt>
              </c:strCache>
            </c:strRef>
          </c:tx>
          <c:cat>
            <c:strRef>
              <c:f>Sheet1!$B$1:$K$1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Sheet1!$B$2:$K$2</c:f>
              <c:numCache>
                <c:formatCode>General</c:formatCode>
                <c:ptCount val="10"/>
                <c:pt idx="0">
                  <c:v>98</c:v>
                </c:pt>
                <c:pt idx="1">
                  <c:v>443</c:v>
                </c:pt>
                <c:pt idx="2">
                  <c:v>429</c:v>
                </c:pt>
                <c:pt idx="3">
                  <c:v>661</c:v>
                </c:pt>
                <c:pt idx="4">
                  <c:v>678</c:v>
                </c:pt>
                <c:pt idx="5">
                  <c:v>685</c:v>
                </c:pt>
                <c:pt idx="6">
                  <c:v>753</c:v>
                </c:pt>
                <c:pt idx="7">
                  <c:v>680</c:v>
                </c:pt>
                <c:pt idx="8">
                  <c:v>900</c:v>
                </c:pt>
                <c:pt idx="9" formatCode="#,##0">
                  <c:v>1483</c:v>
                </c:pt>
              </c:numCache>
            </c:numRef>
          </c:val>
          <c:smooth val="0"/>
        </c:ser>
        <c:ser>
          <c:idx val="1"/>
          <c:order val="1"/>
          <c:tx>
            <c:strRef>
              <c:f>Sheet1!$A$3</c:f>
              <c:strCache>
                <c:ptCount val="1"/>
                <c:pt idx="0">
                  <c:v>Detailing Visits</c:v>
                </c:pt>
              </c:strCache>
            </c:strRef>
          </c:tx>
          <c:cat>
            <c:strRef>
              <c:f>Sheet1!$B$1:$K$1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Sheet1!$B$3:$K$3</c:f>
              <c:numCache>
                <c:formatCode>General</c:formatCode>
                <c:ptCount val="10"/>
                <c:pt idx="0">
                  <c:v>98</c:v>
                </c:pt>
                <c:pt idx="1">
                  <c:v>443</c:v>
                </c:pt>
                <c:pt idx="2">
                  <c:v>471</c:v>
                </c:pt>
                <c:pt idx="3" formatCode="#,##0">
                  <c:v>1099</c:v>
                </c:pt>
                <c:pt idx="4" formatCode="#,##0">
                  <c:v>1060</c:v>
                </c:pt>
                <c:pt idx="5" formatCode="#,##0">
                  <c:v>1196</c:v>
                </c:pt>
                <c:pt idx="6" formatCode="#,##0">
                  <c:v>1437</c:v>
                </c:pt>
                <c:pt idx="7" formatCode="#,##0">
                  <c:v>1147</c:v>
                </c:pt>
                <c:pt idx="8" formatCode="#,##0">
                  <c:v>1145</c:v>
                </c:pt>
                <c:pt idx="9" formatCode="#,##0">
                  <c:v>2107</c:v>
                </c:pt>
              </c:numCache>
            </c:numRef>
          </c:val>
          <c:smooth val="0"/>
        </c:ser>
        <c:ser>
          <c:idx val="2"/>
          <c:order val="2"/>
          <c:tx>
            <c:strRef>
              <c:f>Sheet1!$A$4</c:f>
              <c:strCache>
                <c:ptCount val="1"/>
                <c:pt idx="0">
                  <c:v>Exposures</c:v>
                </c:pt>
              </c:strCache>
            </c:strRef>
          </c:tx>
          <c:cat>
            <c:strRef>
              <c:f>Sheet1!$B$1:$K$1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Sheet1!$B$4:$K$4</c:f>
              <c:numCache>
                <c:formatCode>General</c:formatCode>
                <c:ptCount val="10"/>
                <c:pt idx="0">
                  <c:v>145</c:v>
                </c:pt>
                <c:pt idx="1">
                  <c:v>583</c:v>
                </c:pt>
                <c:pt idx="2">
                  <c:v>608</c:v>
                </c:pt>
                <c:pt idx="3" formatCode="#,##0">
                  <c:v>1199</c:v>
                </c:pt>
                <c:pt idx="4" formatCode="#,##0">
                  <c:v>1228</c:v>
                </c:pt>
                <c:pt idx="5" formatCode="#,##0">
                  <c:v>1414</c:v>
                </c:pt>
                <c:pt idx="6" formatCode="#,##0">
                  <c:v>1599</c:v>
                </c:pt>
                <c:pt idx="7" formatCode="#,##0">
                  <c:v>1324</c:v>
                </c:pt>
                <c:pt idx="8" formatCode="#,##0">
                  <c:v>1289</c:v>
                </c:pt>
                <c:pt idx="9" formatCode="#,##0">
                  <c:v>2278</c:v>
                </c:pt>
              </c:numCache>
            </c:numRef>
          </c:val>
          <c:smooth val="0"/>
        </c:ser>
        <c:dLbls>
          <c:showLegendKey val="0"/>
          <c:showVal val="0"/>
          <c:showCatName val="0"/>
          <c:showSerName val="0"/>
          <c:showPercent val="0"/>
          <c:showBubbleSize val="0"/>
        </c:dLbls>
        <c:marker val="1"/>
        <c:smooth val="0"/>
        <c:axId val="88405120"/>
        <c:axId val="88406656"/>
      </c:lineChart>
      <c:catAx>
        <c:axId val="88405120"/>
        <c:scaling>
          <c:orientation val="minMax"/>
        </c:scaling>
        <c:delete val="0"/>
        <c:axPos val="b"/>
        <c:majorTickMark val="out"/>
        <c:minorTickMark val="none"/>
        <c:tickLblPos val="nextTo"/>
        <c:crossAx val="88406656"/>
        <c:crosses val="autoZero"/>
        <c:auto val="1"/>
        <c:lblAlgn val="ctr"/>
        <c:lblOffset val="100"/>
        <c:noMultiLvlLbl val="0"/>
      </c:catAx>
      <c:valAx>
        <c:axId val="88406656"/>
        <c:scaling>
          <c:orientation val="minMax"/>
        </c:scaling>
        <c:delete val="0"/>
        <c:axPos val="l"/>
        <c:majorGridlines/>
        <c:numFmt formatCode="General" sourceLinked="1"/>
        <c:majorTickMark val="out"/>
        <c:minorTickMark val="none"/>
        <c:tickLblPos val="nextTo"/>
        <c:crossAx val="88405120"/>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84596447478411529"/>
          <c:y val="0.40873383108368933"/>
          <c:w val="0.14438874547427405"/>
          <c:h val="0.34740408467567052"/>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Post-Test</a:t>
            </a:r>
            <a:endParaRPr lang="en-US" baseline="0" dirty="0" smtClean="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Pre-Test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ln>
              <a:solidFill>
                <a:schemeClr val="bg1">
                  <a:lumMod val="50000"/>
                </a:schemeClr>
              </a:solidFill>
            </a:ln>
          </c:spPr>
          <c:dPt>
            <c:idx val="0"/>
            <c:bubble3D val="0"/>
            <c:spPr>
              <a:solidFill>
                <a:srgbClr val="660000"/>
              </a:solidFill>
              <a:ln>
                <a:solidFill>
                  <a:schemeClr val="bg1">
                    <a:lumMod val="50000"/>
                  </a:schemeClr>
                </a:solidFill>
              </a:ln>
            </c:spPr>
          </c:dPt>
          <c:dPt>
            <c:idx val="1"/>
            <c:bubble3D val="0"/>
            <c:spPr>
              <a:solidFill>
                <a:srgbClr val="FFB3B3"/>
              </a:solidFill>
              <a:ln>
                <a:solidFill>
                  <a:schemeClr val="bg1">
                    <a:lumMod val="50000"/>
                  </a:schemeClr>
                </a:solidFill>
              </a:ln>
            </c:spPr>
          </c:dPt>
          <c:dLbls>
            <c:dLbl>
              <c:idx val="0"/>
              <c:layout>
                <c:manualLayout>
                  <c:x val="6.4438976377952761E-2"/>
                  <c:y val="-1.5185367454068241E-2"/>
                </c:manualLayout>
              </c:layout>
              <c:tx>
                <c:rich>
                  <a:bodyPr/>
                  <a:lstStyle/>
                  <a:p>
                    <a:r>
                      <a:rPr lang="en-US" sz="1200" dirty="0"/>
                      <a:t>12%</a:t>
                    </a:r>
                    <a:endParaRPr lang="en-US" sz="1400" dirty="0"/>
                  </a:p>
                </c:rich>
              </c:tx>
              <c:showLegendKey val="0"/>
              <c:showVal val="1"/>
              <c:showCatName val="0"/>
              <c:showSerName val="0"/>
              <c:showPercent val="0"/>
              <c:showBubbleSize val="0"/>
            </c:dLbl>
            <c:dLbl>
              <c:idx val="1"/>
              <c:layout>
                <c:manualLayout>
                  <c:x val="-0.16252679352580926"/>
                  <c:y val="-0.20300688976377954"/>
                </c:manualLayout>
              </c:layout>
              <c:tx>
                <c:rich>
                  <a:bodyPr/>
                  <a:lstStyle/>
                  <a:p>
                    <a:r>
                      <a:rPr lang="en-US" sz="1200" dirty="0"/>
                      <a:t>88%</a:t>
                    </a:r>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Post-Test*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0.13649606299212599"/>
                  <c:y val="-0.14265365266841645"/>
                </c:manualLayout>
              </c:layout>
              <c:tx>
                <c:rich>
                  <a:bodyPr/>
                  <a:lstStyle/>
                  <a:p>
                    <a:r>
                      <a:rPr lang="en-US" sz="1200" dirty="0"/>
                      <a:t>36%</a:t>
                    </a:r>
                  </a:p>
                </c:rich>
              </c:tx>
              <c:showLegendKey val="0"/>
              <c:showVal val="1"/>
              <c:showCatName val="0"/>
              <c:showSerName val="0"/>
              <c:showPercent val="0"/>
              <c:showBubbleSize val="0"/>
            </c:dLbl>
            <c:dLbl>
              <c:idx val="1"/>
              <c:layout>
                <c:manualLayout>
                  <c:x val="-1.4550251531058617E-2"/>
                  <c:y val="1.0189741907261593E-2"/>
                </c:manualLayout>
              </c:layout>
              <c:tx>
                <c:rich>
                  <a:bodyPr/>
                  <a:lstStyle/>
                  <a:p>
                    <a:r>
                      <a:rPr lang="en-US" sz="1200" dirty="0"/>
                      <a:t>64%</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0.35699999999999998</c:v>
                </c:pt>
                <c:pt idx="1">
                  <c:v>0.64300000000000002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Pre-Test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a:ln>
              <a:solidFill>
                <a:schemeClr val="bg1">
                  <a:lumMod val="50000"/>
                </a:schemeClr>
              </a:solidFill>
            </a:ln>
          </c:spPr>
          <c:dPt>
            <c:idx val="1"/>
            <c:bubble3D val="0"/>
            <c:spPr>
              <a:solidFill>
                <a:srgbClr val="FFB3B3"/>
              </a:solidFill>
              <a:ln>
                <a:solidFill>
                  <a:schemeClr val="bg1">
                    <a:lumMod val="50000"/>
                  </a:schemeClr>
                </a:solidFill>
              </a:ln>
            </c:spPr>
          </c:dPt>
          <c:dLbls>
            <c:dLbl>
              <c:idx val="0"/>
              <c:layout>
                <c:manualLayout>
                  <c:x val="6.4438976377952761E-2"/>
                  <c:y val="2.6481299212598456E-2"/>
                </c:manualLayout>
              </c:layout>
              <c:tx>
                <c:rich>
                  <a:bodyPr/>
                  <a:lstStyle/>
                  <a:p>
                    <a:r>
                      <a:rPr lang="en-US" sz="1200" dirty="0"/>
                      <a:t>12%</a:t>
                    </a:r>
                    <a:endParaRPr lang="en-US" sz="1400" dirty="0"/>
                  </a:p>
                </c:rich>
              </c:tx>
              <c:showLegendKey val="0"/>
              <c:showVal val="1"/>
              <c:showCatName val="0"/>
              <c:showSerName val="0"/>
              <c:showPercent val="0"/>
              <c:showBubbleSize val="0"/>
            </c:dLbl>
            <c:dLbl>
              <c:idx val="1"/>
              <c:layout>
                <c:manualLayout>
                  <c:x val="-0.1347490157480315"/>
                  <c:y val="-7.8006889763779522E-2"/>
                </c:manualLayout>
              </c:layout>
              <c:tx>
                <c:rich>
                  <a:bodyPr/>
                  <a:lstStyle/>
                  <a:p>
                    <a:r>
                      <a:rPr lang="en-US" sz="1200" dirty="0"/>
                      <a:t>88%</a:t>
                    </a:r>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0.11700000000000001</c:v>
                </c:pt>
                <c:pt idx="1">
                  <c:v>0.88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dirty="0" smtClean="0"/>
              <a:t>60-Day</a:t>
            </a:r>
            <a:r>
              <a:rPr lang="en-US" sz="1800" baseline="0" dirty="0" smtClean="0"/>
              <a:t> Survey*</a:t>
            </a:r>
            <a:endParaRPr lang="en-US" sz="1800" dirty="0"/>
          </a:p>
        </c:rich>
      </c:tx>
      <c:layout>
        <c:manualLayout>
          <c:xMode val="edge"/>
          <c:yMode val="edge"/>
          <c:x val="0.28638888888888892"/>
          <c:y val="0.10816929133858266"/>
        </c:manualLayout>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7.9049650043744535E-2"/>
                  <c:y val="-0.1813976377952756"/>
                </c:manualLayout>
              </c:layout>
              <c:tx>
                <c:rich>
                  <a:bodyPr/>
                  <a:lstStyle/>
                  <a:p>
                    <a:r>
                      <a:rPr lang="en-US" sz="1200" dirty="0"/>
                      <a:t>47%</a:t>
                    </a:r>
                  </a:p>
                </c:rich>
              </c:tx>
              <c:showLegendKey val="0"/>
              <c:showVal val="1"/>
              <c:showCatName val="0"/>
              <c:showSerName val="0"/>
              <c:showPercent val="0"/>
              <c:showBubbleSize val="0"/>
            </c:dLbl>
            <c:dLbl>
              <c:idx val="1"/>
              <c:layout>
                <c:manualLayout>
                  <c:x val="5.3003062117235364E-2"/>
                  <c:y val="0.2156003937007874"/>
                </c:manualLayout>
              </c:layout>
              <c:tx>
                <c:rich>
                  <a:bodyPr/>
                  <a:lstStyle/>
                  <a:p>
                    <a:r>
                      <a:rPr lang="en-US" sz="1200" dirty="0"/>
                      <a:t>53%</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0.47199999999999998</c:v>
                </c:pt>
                <c:pt idx="1">
                  <c:v>0.52800000000000002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800" dirty="0" smtClean="0"/>
              <a:t>Post-Test*</a:t>
            </a:r>
            <a:endParaRPr lang="en-US" sz="20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0.10855260279965004"/>
                  <c:y val="-0.15775426509186352"/>
                </c:manualLayout>
              </c:layout>
              <c:tx>
                <c:rich>
                  <a:bodyPr/>
                  <a:lstStyle/>
                  <a:p>
                    <a:r>
                      <a:rPr lang="en-US" sz="1200" dirty="0"/>
                      <a:t>41%</a:t>
                    </a:r>
                  </a:p>
                </c:rich>
              </c:tx>
              <c:showLegendKey val="0"/>
              <c:showVal val="1"/>
              <c:showCatName val="0"/>
              <c:showSerName val="0"/>
              <c:showPercent val="0"/>
              <c:showBubbleSize val="0"/>
            </c:dLbl>
            <c:dLbl>
              <c:idx val="1"/>
              <c:layout>
                <c:manualLayout>
                  <c:x val="8.2506014873140854E-2"/>
                  <c:y val="0.14334590988626422"/>
                </c:manualLayout>
              </c:layout>
              <c:tx>
                <c:rich>
                  <a:bodyPr/>
                  <a:lstStyle/>
                  <a:p>
                    <a:r>
                      <a:rPr lang="en-US" sz="1200" dirty="0"/>
                      <a:t>59%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0.40849999999999997</c:v>
                </c:pt>
                <c:pt idx="1">
                  <c:v>0.59150000000000003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800" dirty="0" smtClean="0"/>
              <a:t>60-Day</a:t>
            </a:r>
            <a:r>
              <a:rPr lang="en-US" sz="1800" baseline="0" dirty="0" smtClean="0"/>
              <a:t> Survey*</a:t>
            </a:r>
            <a:endParaRPr lang="en-US" sz="1800" dirty="0"/>
          </a:p>
        </c:rich>
      </c:tx>
      <c:layout>
        <c:manualLayout>
          <c:xMode val="edge"/>
          <c:yMode val="edge"/>
          <c:x val="0.28657972440944884"/>
          <c:y val="0.10816929133858266"/>
        </c:manualLayout>
      </c:layout>
      <c:overlay val="0"/>
    </c:title>
    <c:autoTitleDeleted val="0"/>
    <c:plotArea>
      <c:layout/>
      <c:pieChart>
        <c:varyColors val="1"/>
        <c:ser>
          <c:idx val="0"/>
          <c:order val="0"/>
          <c:tx>
            <c:strRef>
              <c:f>Sheet1!$B$1</c:f>
              <c:strCache>
                <c:ptCount val="1"/>
                <c:pt idx="0">
                  <c:v>Confidence Level</c:v>
                </c:pt>
              </c:strCache>
            </c:strRef>
          </c:tx>
          <c:dPt>
            <c:idx val="0"/>
            <c:bubble3D val="0"/>
            <c:spPr>
              <a:solidFill>
                <a:srgbClr val="660000"/>
              </a:solidFill>
            </c:spPr>
          </c:dPt>
          <c:dPt>
            <c:idx val="1"/>
            <c:bubble3D val="0"/>
            <c:spPr>
              <a:solidFill>
                <a:srgbClr val="FFB3B3"/>
              </a:solidFill>
              <a:ln>
                <a:solidFill>
                  <a:schemeClr val="bg1">
                    <a:lumMod val="50000"/>
                  </a:schemeClr>
                </a:solidFill>
              </a:ln>
            </c:spPr>
          </c:dPt>
          <c:dLbls>
            <c:dLbl>
              <c:idx val="0"/>
              <c:layout>
                <c:manualLayout>
                  <c:x val="-0.11434246500437445"/>
                  <c:y val="-0.24229768153980752"/>
                </c:manualLayout>
              </c:layout>
              <c:tx>
                <c:rich>
                  <a:bodyPr/>
                  <a:lstStyle/>
                  <a:p>
                    <a:r>
                      <a:rPr lang="en-US" sz="1200" dirty="0"/>
                      <a:t>45%</a:t>
                    </a:r>
                  </a:p>
                </c:rich>
              </c:tx>
              <c:showLegendKey val="0"/>
              <c:showVal val="1"/>
              <c:showCatName val="0"/>
              <c:showSerName val="0"/>
              <c:showPercent val="0"/>
              <c:showBubbleSize val="0"/>
            </c:dLbl>
            <c:dLbl>
              <c:idx val="1"/>
              <c:layout>
                <c:manualLayout>
                  <c:x val="4.66292104111986E-2"/>
                  <c:y val="0.19316710411198601"/>
                </c:manualLayout>
              </c:layout>
              <c:tx>
                <c:rich>
                  <a:bodyPr/>
                  <a:lstStyle/>
                  <a:p>
                    <a:r>
                      <a:rPr lang="en-US" sz="1200" dirty="0"/>
                      <a:t>55%</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0.45250000000000001</c:v>
                </c:pt>
                <c:pt idx="1">
                  <c:v>0.54749999999999999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6-Month Survey*</a:t>
            </a:r>
            <a:endParaRPr lang="en-US" sz="1600" dirty="0"/>
          </a:p>
        </c:rich>
      </c:tx>
      <c:layout>
        <c:manualLayout>
          <c:xMode val="edge"/>
          <c:yMode val="edge"/>
          <c:x val="0.2911111111111111"/>
          <c:y val="7.9941449626488997E-2"/>
        </c:manualLayout>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5.959809711286089E-2"/>
                  <c:y val="0.14287589051368579"/>
                </c:manualLayout>
              </c:layout>
              <c:tx>
                <c:rich>
                  <a:bodyPr/>
                  <a:lstStyle/>
                  <a:p>
                    <a:r>
                      <a:rPr lang="en-US" sz="1200" dirty="0"/>
                      <a:t>66%</a:t>
                    </a:r>
                  </a:p>
                </c:rich>
              </c:tx>
              <c:showLegendKey val="0"/>
              <c:showVal val="1"/>
              <c:showCatName val="0"/>
              <c:showSerName val="0"/>
              <c:showPercent val="0"/>
              <c:showBubbleSize val="0"/>
            </c:dLbl>
            <c:dLbl>
              <c:idx val="1"/>
              <c:layout>
                <c:manualLayout>
                  <c:x val="3.3552055993000873E-2"/>
                  <c:y val="-0.11139154480689914"/>
                </c:manualLayout>
              </c:layout>
              <c:tx>
                <c:rich>
                  <a:bodyPr/>
                  <a:lstStyle/>
                  <a:p>
                    <a:r>
                      <a:rPr lang="en-US" sz="1200" dirty="0"/>
                      <a:t>34%</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0.66490000000000005</c:v>
                </c:pt>
                <c:pt idx="1">
                  <c:v>0.33510000000000001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6-Month Survey</a:t>
            </a:r>
            <a:endParaRPr lang="en-US" sz="16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0.1180336832895888"/>
                  <c:y val="0.22283136482939633"/>
                </c:manualLayout>
              </c:layout>
              <c:tx>
                <c:rich>
                  <a:bodyPr/>
                  <a:lstStyle/>
                  <a:p>
                    <a:r>
                      <a:rPr lang="en-US" sz="1200" dirty="0"/>
                      <a:t>57%</a:t>
                    </a:r>
                  </a:p>
                </c:rich>
              </c:tx>
              <c:showLegendKey val="0"/>
              <c:showVal val="1"/>
              <c:showCatName val="0"/>
              <c:showSerName val="0"/>
              <c:showPercent val="0"/>
              <c:showBubbleSize val="0"/>
            </c:dLbl>
            <c:dLbl>
              <c:idx val="1"/>
              <c:layout>
                <c:manualLayout>
                  <c:x val="9.893153980752406E-2"/>
                  <c:y val="-0.17164916885389325"/>
                </c:manualLayout>
              </c:layout>
              <c:tx>
                <c:rich>
                  <a:bodyPr/>
                  <a:lstStyle/>
                  <a:p>
                    <a:r>
                      <a:rPr lang="en-US" sz="1200" dirty="0"/>
                      <a:t>43%</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0.56699999999999995</c:v>
                </c:pt>
                <c:pt idx="1">
                  <c:v>0.433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1-Year</a:t>
            </a:r>
            <a:r>
              <a:rPr lang="en-US" sz="1600" baseline="0" dirty="0" smtClean="0"/>
              <a:t> </a:t>
            </a:r>
            <a:r>
              <a:rPr lang="en-US" sz="1600" dirty="0" smtClean="0"/>
              <a:t>Survey</a:t>
            </a:r>
            <a:endParaRPr lang="en-US" sz="1600" dirty="0"/>
          </a:p>
        </c:rich>
      </c:tx>
      <c:layout>
        <c:manualLayout>
          <c:xMode val="edge"/>
          <c:yMode val="edge"/>
          <c:x val="0.20767333770778654"/>
          <c:y val="0"/>
        </c:manualLayout>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3.3092738407699039E-3"/>
                  <c:y val="4.0748556430446191E-2"/>
                </c:manualLayout>
              </c:layout>
              <c:tx>
                <c:rich>
                  <a:bodyPr/>
                  <a:lstStyle/>
                  <a:p>
                    <a:r>
                      <a:rPr lang="en-US" sz="1200" dirty="0"/>
                      <a:t>71%</a:t>
                    </a:r>
                  </a:p>
                </c:rich>
              </c:tx>
              <c:showLegendKey val="0"/>
              <c:showVal val="1"/>
              <c:showCatName val="0"/>
              <c:showSerName val="0"/>
              <c:showPercent val="0"/>
              <c:showBubbleSize val="0"/>
            </c:dLbl>
            <c:dLbl>
              <c:idx val="1"/>
              <c:layout>
                <c:manualLayout>
                  <c:x val="1.925524934383202E-2"/>
                  <c:y val="-7.1613648293963258E-2"/>
                </c:manualLayout>
              </c:layout>
              <c:tx>
                <c:rich>
                  <a:bodyPr/>
                  <a:lstStyle/>
                  <a:p>
                    <a:r>
                      <a:rPr lang="en-US" sz="1200" dirty="0"/>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0.70830000000000004</c:v>
                </c:pt>
                <c:pt idx="1">
                  <c:v>0.29170000000000001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205849566338823E-2"/>
          <c:y val="3.8959449314613537E-2"/>
          <c:w val="0.75389905500461707"/>
          <c:h val="0.83030444029189887"/>
        </c:manualLayout>
      </c:layout>
      <c:lineChart>
        <c:grouping val="standard"/>
        <c:varyColors val="0"/>
        <c:ser>
          <c:idx val="1"/>
          <c:order val="0"/>
          <c:tx>
            <c:strRef>
              <c:f>'CE Graph'!$A$3</c:f>
              <c:strCache>
                <c:ptCount val="1"/>
                <c:pt idx="0">
                  <c:v>Learners  this Period</c:v>
                </c:pt>
              </c:strCache>
            </c:strRef>
          </c:tx>
          <c:cat>
            <c:strRef>
              <c:f>'CE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'CE Graph'!$B$3:$K$3</c:f>
              <c:numCache>
                <c:formatCode>#,##0</c:formatCode>
                <c:ptCount val="10"/>
                <c:pt idx="0" formatCode="General">
                  <c:v>0</c:v>
                </c:pt>
                <c:pt idx="1">
                  <c:v>1061</c:v>
                </c:pt>
                <c:pt idx="2">
                  <c:v>1745</c:v>
                </c:pt>
                <c:pt idx="3">
                  <c:v>2685</c:v>
                </c:pt>
                <c:pt idx="4">
                  <c:v>3307</c:v>
                </c:pt>
                <c:pt idx="5">
                  <c:v>3076</c:v>
                </c:pt>
                <c:pt idx="6">
                  <c:v>3348</c:v>
                </c:pt>
                <c:pt idx="7">
                  <c:v>3296</c:v>
                </c:pt>
                <c:pt idx="8">
                  <c:v>3297</c:v>
                </c:pt>
                <c:pt idx="9">
                  <c:v>3805</c:v>
                </c:pt>
              </c:numCache>
            </c:numRef>
          </c:val>
          <c:smooth val="0"/>
        </c:ser>
        <c:ser>
          <c:idx val="2"/>
          <c:order val="1"/>
          <c:tx>
            <c:strRef>
              <c:f>'CE Graph'!$A$4</c:f>
              <c:strCache>
                <c:ptCount val="1"/>
                <c:pt idx="0">
                  <c:v>Course Completions</c:v>
                </c:pt>
              </c:strCache>
            </c:strRef>
          </c:tx>
          <c:cat>
            <c:strRef>
              <c:f>'CE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'CE Graph'!$B$4:$K$4</c:f>
              <c:numCache>
                <c:formatCode>#,##0</c:formatCode>
                <c:ptCount val="10"/>
                <c:pt idx="0" formatCode="General">
                  <c:v>0</c:v>
                </c:pt>
                <c:pt idx="1">
                  <c:v>1776</c:v>
                </c:pt>
                <c:pt idx="2">
                  <c:v>2951</c:v>
                </c:pt>
                <c:pt idx="3">
                  <c:v>5187</c:v>
                </c:pt>
                <c:pt idx="4">
                  <c:v>6779</c:v>
                </c:pt>
                <c:pt idx="5">
                  <c:v>8280</c:v>
                </c:pt>
                <c:pt idx="6">
                  <c:v>8672</c:v>
                </c:pt>
                <c:pt idx="7">
                  <c:v>9402</c:v>
                </c:pt>
                <c:pt idx="8">
                  <c:v>8902</c:v>
                </c:pt>
                <c:pt idx="9">
                  <c:v>9348</c:v>
                </c:pt>
              </c:numCache>
            </c:numRef>
          </c:val>
          <c:smooth val="0"/>
        </c:ser>
        <c:dLbls>
          <c:showLegendKey val="0"/>
          <c:showVal val="0"/>
          <c:showCatName val="0"/>
          <c:showSerName val="0"/>
          <c:showPercent val="0"/>
          <c:showBubbleSize val="0"/>
        </c:dLbls>
        <c:marker val="1"/>
        <c:smooth val="0"/>
        <c:axId val="90996736"/>
        <c:axId val="90998272"/>
      </c:lineChart>
      <c:catAx>
        <c:axId val="90996736"/>
        <c:scaling>
          <c:orientation val="minMax"/>
        </c:scaling>
        <c:delete val="0"/>
        <c:axPos val="b"/>
        <c:majorTickMark val="out"/>
        <c:minorTickMark val="none"/>
        <c:tickLblPos val="nextTo"/>
        <c:crossAx val="90998272"/>
        <c:crosses val="autoZero"/>
        <c:auto val="1"/>
        <c:lblAlgn val="ctr"/>
        <c:lblOffset val="100"/>
        <c:noMultiLvlLbl val="0"/>
      </c:catAx>
      <c:valAx>
        <c:axId val="90998272"/>
        <c:scaling>
          <c:orientation val="minMax"/>
        </c:scaling>
        <c:delete val="0"/>
        <c:axPos val="l"/>
        <c:majorGridlines/>
        <c:numFmt formatCode="General" sourceLinked="1"/>
        <c:majorTickMark val="out"/>
        <c:minorTickMark val="none"/>
        <c:tickLblPos val="nextTo"/>
        <c:crossAx val="90996736"/>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83824995319345208"/>
          <c:y val="0.43654576606591677"/>
          <c:w val="0.15165334772488376"/>
          <c:h val="0.28130699638234868"/>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1-Year</a:t>
            </a:r>
            <a:r>
              <a:rPr lang="en-US" sz="1600" baseline="0" dirty="0" smtClean="0"/>
              <a:t> </a:t>
            </a:r>
            <a:r>
              <a:rPr lang="en-US" sz="1600" dirty="0" smtClean="0"/>
              <a:t>Survey</a:t>
            </a:r>
            <a:endParaRPr lang="en-US" sz="16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4.7188320209973753E-2"/>
                  <c:y val="0.16207458442694664"/>
                </c:manualLayout>
              </c:layout>
              <c:tx>
                <c:rich>
                  <a:bodyPr/>
                  <a:lstStyle/>
                  <a:p>
                    <a:r>
                      <a:rPr lang="en-US" sz="1200" dirty="0"/>
                      <a:t>62%</a:t>
                    </a:r>
                  </a:p>
                </c:rich>
              </c:tx>
              <c:showLegendKey val="0"/>
              <c:showVal val="1"/>
              <c:showCatName val="0"/>
              <c:showSerName val="0"/>
              <c:showPercent val="0"/>
              <c:showBubbleSize val="0"/>
            </c:dLbl>
            <c:dLbl>
              <c:idx val="1"/>
              <c:layout>
                <c:manualLayout>
                  <c:x val="0.13919728783902013"/>
                  <c:y val="-0.15429516622922135"/>
                </c:manualLayout>
              </c:layout>
              <c:tx>
                <c:rich>
                  <a:bodyPr/>
                  <a:lstStyle/>
                  <a:p>
                    <a:r>
                      <a:rPr lang="en-US" sz="1200" dirty="0"/>
                      <a:t>38%</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0.61899999999999999</c:v>
                </c:pt>
                <c:pt idx="1">
                  <c:v>0.38100000000000001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Post-Test</a:t>
            </a:r>
            <a:endParaRPr lang="en-US" baseline="0" dirty="0" smtClean="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60-Day Survey</a:t>
            </a:r>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Pre-Test</a:t>
            </a:r>
            <a:endParaRPr lang="en-US"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Post-Test</a:t>
            </a:r>
            <a:endParaRPr lang="en-US" baseline="0" dirty="0" smtClean="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Pre-Test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ln>
              <a:solidFill>
                <a:schemeClr val="bg1">
                  <a:lumMod val="50000"/>
                </a:schemeClr>
              </a:solidFill>
            </a:ln>
          </c:spPr>
          <c:dPt>
            <c:idx val="0"/>
            <c:bubble3D val="0"/>
            <c:spPr>
              <a:solidFill>
                <a:srgbClr val="660000"/>
              </a:solidFill>
              <a:ln>
                <a:solidFill>
                  <a:schemeClr val="bg1">
                    <a:lumMod val="50000"/>
                  </a:schemeClr>
                </a:solidFill>
              </a:ln>
            </c:spPr>
          </c:dPt>
          <c:dPt>
            <c:idx val="1"/>
            <c:bubble3D val="0"/>
            <c:spPr>
              <a:solidFill>
                <a:srgbClr val="FFB3B3"/>
              </a:solidFill>
              <a:ln>
                <a:solidFill>
                  <a:schemeClr val="bg1">
                    <a:lumMod val="50000"/>
                  </a:schemeClr>
                </a:solidFill>
              </a:ln>
            </c:spPr>
          </c:dPt>
          <c:dLbls>
            <c:dLbl>
              <c:idx val="0"/>
              <c:layout>
                <c:manualLayout>
                  <c:x val="-5.6233595800524935E-2"/>
                  <c:y val="0.17380468066491689"/>
                </c:manualLayout>
              </c:layout>
              <c:tx>
                <c:rich>
                  <a:bodyPr/>
                  <a:lstStyle/>
                  <a:p>
                    <a:r>
                      <a:rPr lang="en-US" sz="1200" dirty="0"/>
                      <a:t>63%</a:t>
                    </a:r>
                  </a:p>
                </c:rich>
              </c:tx>
              <c:showLegendKey val="0"/>
              <c:showVal val="1"/>
              <c:showCatName val="0"/>
              <c:showSerName val="0"/>
              <c:showPercent val="0"/>
              <c:showBubbleSize val="0"/>
            </c:dLbl>
            <c:dLbl>
              <c:idx val="1"/>
              <c:layout>
                <c:manualLayout>
                  <c:x val="-4.5352143482064742E-3"/>
                  <c:y val="-0.11876859142607174"/>
                </c:manualLayout>
              </c:layout>
              <c:tx>
                <c:rich>
                  <a:bodyPr/>
                  <a:lstStyle/>
                  <a:p>
                    <a:r>
                      <a:rPr lang="en-US" sz="1200" dirty="0"/>
                      <a:t>37%</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0.628</c:v>
                </c:pt>
                <c:pt idx="1">
                  <c:v>0.373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Post-Test*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1.4439796587926509E-2"/>
                  <c:y val="3.718558617672791E-2"/>
                </c:manualLayout>
              </c:layout>
              <c:tx>
                <c:rich>
                  <a:bodyPr/>
                  <a:lstStyle/>
                  <a:p>
                    <a:r>
                      <a:rPr lang="en-US" sz="1200" dirty="0"/>
                      <a:t>70%</a:t>
                    </a:r>
                  </a:p>
                </c:rich>
              </c:tx>
              <c:showLegendKey val="0"/>
              <c:showVal val="1"/>
              <c:showCatName val="0"/>
              <c:showSerName val="0"/>
              <c:showPercent val="0"/>
              <c:showBubbleSize val="0"/>
            </c:dLbl>
            <c:dLbl>
              <c:idx val="1"/>
              <c:layout>
                <c:manualLayout>
                  <c:x val="1.180282152230971E-3"/>
                  <c:y val="-4.9857830271216097E-2"/>
                </c:manualLayout>
              </c:layout>
              <c:tx>
                <c:rich>
                  <a:bodyPr/>
                  <a:lstStyle/>
                  <a:p>
                    <a:r>
                      <a:rPr lang="en-US" sz="1200" dirty="0"/>
                      <a:t>30%</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0.69699999999999995</c:v>
                </c:pt>
                <c:pt idx="1">
                  <c:v>0.30299999999999999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Pre-Test</a:t>
            </a:r>
            <a:endParaRPr lang="en-US"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a:ln>
              <a:solidFill>
                <a:schemeClr val="bg1">
                  <a:lumMod val="50000"/>
                </a:schemeClr>
              </a:solidFill>
            </a:ln>
          </c:spPr>
          <c:dPt>
            <c:idx val="1"/>
            <c:bubble3D val="0"/>
            <c:spPr>
              <a:solidFill>
                <a:srgbClr val="FFB3B3"/>
              </a:solidFill>
              <a:ln>
                <a:solidFill>
                  <a:schemeClr val="bg1">
                    <a:lumMod val="50000"/>
                  </a:schemeClr>
                </a:solidFill>
              </a:ln>
            </c:spPr>
          </c:dPt>
          <c:dLbls>
            <c:dLbl>
              <c:idx val="0"/>
              <c:layout>
                <c:manualLayout>
                  <c:x val="-6.6760717410323703E-2"/>
                  <c:y val="0.21921259842519686"/>
                </c:manualLayout>
              </c:layout>
              <c:tx>
                <c:rich>
                  <a:bodyPr/>
                  <a:lstStyle/>
                  <a:p>
                    <a:r>
                      <a:rPr lang="en-US" sz="1200" dirty="0"/>
                      <a:t>59%</a:t>
                    </a:r>
                  </a:p>
                </c:rich>
              </c:tx>
              <c:showLegendKey val="0"/>
              <c:showVal val="1"/>
              <c:showCatName val="0"/>
              <c:showSerName val="0"/>
              <c:showPercent val="0"/>
              <c:showBubbleSize val="0"/>
            </c:dLbl>
            <c:dLbl>
              <c:idx val="1"/>
              <c:layout>
                <c:manualLayout>
                  <c:x val="-7.8969816272965888E-3"/>
                  <c:y val="-0.11556539807524059"/>
                </c:manualLayout>
              </c:layout>
              <c:tx>
                <c:rich>
                  <a:bodyPr/>
                  <a:lstStyle/>
                  <a:p>
                    <a:r>
                      <a:rPr lang="en-US" sz="1200" dirty="0"/>
                      <a:t>41%</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0.59199999999999997</c:v>
                </c:pt>
                <c:pt idx="1">
                  <c:v>0.40799999999999997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dirty="0" smtClean="0"/>
              <a:t>60-Day</a:t>
            </a:r>
            <a:r>
              <a:rPr lang="en-US" sz="1800" baseline="0" dirty="0" smtClean="0"/>
              <a:t> Survey</a:t>
            </a:r>
            <a:endParaRPr lang="en-US" sz="1800" dirty="0"/>
          </a:p>
        </c:rich>
      </c:tx>
      <c:layout>
        <c:manualLayout>
          <c:xMode val="edge"/>
          <c:yMode val="edge"/>
          <c:x val="0.16138888888888889"/>
          <c:y val="5.357682102622905E-2"/>
        </c:manualLayout>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5.6047681539807527E-2"/>
                  <c:y val="9.8420978627671546E-2"/>
                </c:manualLayout>
              </c:layout>
              <c:tx>
                <c:rich>
                  <a:bodyPr/>
                  <a:lstStyle/>
                  <a:p>
                    <a:r>
                      <a:rPr lang="en-US" sz="1200" dirty="0"/>
                      <a:t>63%</a:t>
                    </a:r>
                  </a:p>
                </c:rich>
              </c:tx>
              <c:showLegendKey val="0"/>
              <c:showVal val="1"/>
              <c:showCatName val="0"/>
              <c:showSerName val="0"/>
              <c:showPercent val="0"/>
              <c:showBubbleSize val="0"/>
            </c:dLbl>
            <c:dLbl>
              <c:idx val="1"/>
              <c:layout>
                <c:manualLayout>
                  <c:x val="3.0001093613298339E-2"/>
                  <c:y val="-8.8300524934383201E-2"/>
                </c:manualLayout>
              </c:layout>
              <c:tx>
                <c:rich>
                  <a:bodyPr/>
                  <a:lstStyle/>
                  <a:p>
                    <a:r>
                      <a:rPr lang="en-US" sz="1200" dirty="0"/>
                      <a:t>37%</a:t>
                    </a:r>
                  </a:p>
                </c:rich>
              </c:tx>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High</c:v>
                </c:pt>
                <c:pt idx="1">
                  <c:v>Low</c:v>
                </c:pt>
              </c:strCache>
            </c:strRef>
          </c:cat>
          <c:val>
            <c:numRef>
              <c:f>Sheet1!$B$2:$B$3</c:f>
              <c:numCache>
                <c:formatCode>0%</c:formatCode>
                <c:ptCount val="2"/>
                <c:pt idx="0">
                  <c:v>0.63</c:v>
                </c:pt>
                <c:pt idx="1">
                  <c:v>0.37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800" dirty="0" smtClean="0"/>
              <a:t>Post-Test*</a:t>
            </a:r>
            <a:endParaRPr lang="en-US" sz="20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2.5616251093613297E-2"/>
                  <c:y val="9.8849518810148737E-2"/>
                </c:manualLayout>
              </c:layout>
              <c:tx>
                <c:rich>
                  <a:bodyPr/>
                  <a:lstStyle/>
                  <a:p>
                    <a:r>
                      <a:rPr lang="en-US" sz="1200" dirty="0"/>
                      <a:t>71%</a:t>
                    </a:r>
                  </a:p>
                </c:rich>
              </c:tx>
              <c:showLegendKey val="0"/>
              <c:showVal val="1"/>
              <c:showCatName val="0"/>
              <c:showSerName val="0"/>
              <c:showPercent val="0"/>
              <c:showBubbleSize val="0"/>
            </c:dLbl>
            <c:dLbl>
              <c:idx val="1"/>
              <c:layout>
                <c:manualLayout>
                  <c:x val="-5.1662839020122475E-2"/>
                  <c:y val="-3.6868985126859141E-2"/>
                </c:manualLayout>
              </c:layout>
              <c:tx>
                <c:rich>
                  <a:bodyPr/>
                  <a:lstStyle/>
                  <a:p>
                    <a:r>
                      <a:rPr lang="en-US" sz="1200" dirty="0"/>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0.71</c:v>
                </c:pt>
                <c:pt idx="1">
                  <c:v>0.28999999999999998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0013638849738909"/>
          <c:y val="0.18479415604386232"/>
          <c:w val="0.69201656719100635"/>
          <c:h val="0.60057545041264959"/>
        </c:manualLayout>
      </c:layout>
      <c:lineChart>
        <c:grouping val="standard"/>
        <c:varyColors val="0"/>
        <c:ser>
          <c:idx val="1"/>
          <c:order val="0"/>
          <c:tx>
            <c:strRef>
              <c:f>'MM Graph'!$A$3</c:f>
              <c:strCache>
                <c:ptCount val="1"/>
                <c:pt idx="0">
                  <c:v>Potential Exposures</c:v>
                </c:pt>
              </c:strCache>
            </c:strRef>
          </c:tx>
          <c:cat>
            <c:strRef>
              <c:f>'MM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'MM Graph'!$B$3:$K$3</c:f>
              <c:numCache>
                <c:formatCode>General</c:formatCode>
                <c:ptCount val="10"/>
                <c:pt idx="2" formatCode="#,##0">
                  <c:v>4086519</c:v>
                </c:pt>
                <c:pt idx="3" formatCode="#,##0">
                  <c:v>9465714</c:v>
                </c:pt>
                <c:pt idx="4" formatCode="#,##0">
                  <c:v>1874995</c:v>
                </c:pt>
                <c:pt idx="5" formatCode="#,##0">
                  <c:v>4307154</c:v>
                </c:pt>
                <c:pt idx="6" formatCode="#,##0">
                  <c:v>4637516</c:v>
                </c:pt>
                <c:pt idx="7" formatCode="#,##0">
                  <c:v>4723930</c:v>
                </c:pt>
                <c:pt idx="8" formatCode="#,##0">
                  <c:v>3835529</c:v>
                </c:pt>
                <c:pt idx="9" formatCode="#,##0">
                  <c:v>66303384</c:v>
                </c:pt>
              </c:numCache>
            </c:numRef>
          </c:val>
          <c:smooth val="0"/>
        </c:ser>
        <c:dLbls>
          <c:showLegendKey val="0"/>
          <c:showVal val="0"/>
          <c:showCatName val="0"/>
          <c:showSerName val="0"/>
          <c:showPercent val="0"/>
          <c:showBubbleSize val="0"/>
        </c:dLbls>
        <c:marker val="1"/>
        <c:smooth val="0"/>
        <c:axId val="93922048"/>
        <c:axId val="93923584"/>
      </c:lineChart>
      <c:catAx>
        <c:axId val="93922048"/>
        <c:scaling>
          <c:orientation val="minMax"/>
        </c:scaling>
        <c:delete val="0"/>
        <c:axPos val="b"/>
        <c:majorTickMark val="out"/>
        <c:minorTickMark val="none"/>
        <c:tickLblPos val="nextTo"/>
        <c:crossAx val="93923584"/>
        <c:crosses val="autoZero"/>
        <c:auto val="1"/>
        <c:lblAlgn val="ctr"/>
        <c:lblOffset val="100"/>
        <c:noMultiLvlLbl val="0"/>
      </c:catAx>
      <c:valAx>
        <c:axId val="93923584"/>
        <c:scaling>
          <c:orientation val="minMax"/>
        </c:scaling>
        <c:delete val="0"/>
        <c:axPos val="l"/>
        <c:majorGridlines/>
        <c:numFmt formatCode="#,##0" sourceLinked="0"/>
        <c:majorTickMark val="out"/>
        <c:minorTickMark val="none"/>
        <c:tickLblPos val="nextTo"/>
        <c:crossAx val="93922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800" dirty="0" smtClean="0"/>
              <a:t>60-Day</a:t>
            </a:r>
            <a:r>
              <a:rPr lang="en-US" sz="1800" baseline="0" dirty="0" smtClean="0"/>
              <a:t> Survey*</a:t>
            </a:r>
            <a:endParaRPr lang="en-US" sz="1800" dirty="0"/>
          </a:p>
        </c:rich>
      </c:tx>
      <c:layout>
        <c:manualLayout>
          <c:xMode val="edge"/>
          <c:yMode val="edge"/>
          <c:x val="0.28657972440944884"/>
          <c:y val="0.10816929133858266"/>
        </c:manualLayout>
      </c:layout>
      <c:overlay val="0"/>
    </c:title>
    <c:autoTitleDeleted val="0"/>
    <c:plotArea>
      <c:layout/>
      <c:pieChart>
        <c:varyColors val="1"/>
        <c:ser>
          <c:idx val="0"/>
          <c:order val="0"/>
          <c:tx>
            <c:strRef>
              <c:f>Sheet1!$B$1</c:f>
              <c:strCache>
                <c:ptCount val="1"/>
                <c:pt idx="0">
                  <c:v>Confidence Level</c:v>
                </c:pt>
              </c:strCache>
            </c:strRef>
          </c:tx>
          <c:dPt>
            <c:idx val="0"/>
            <c:bubble3D val="0"/>
            <c:spPr>
              <a:solidFill>
                <a:srgbClr val="660000"/>
              </a:solidFill>
            </c:spPr>
          </c:dPt>
          <c:dPt>
            <c:idx val="1"/>
            <c:bubble3D val="0"/>
            <c:spPr>
              <a:solidFill>
                <a:srgbClr val="FFB3B3"/>
              </a:solidFill>
              <a:ln>
                <a:solidFill>
                  <a:schemeClr val="bg1">
                    <a:lumMod val="50000"/>
                  </a:schemeClr>
                </a:solidFill>
              </a:ln>
            </c:spPr>
          </c:dPt>
          <c:dLbls>
            <c:dLbl>
              <c:idx val="0"/>
              <c:layout>
                <c:manualLayout>
                  <c:x val="1.8771872265966754E-2"/>
                  <c:y val="7.1024559430071244E-2"/>
                </c:manualLayout>
              </c:layout>
              <c:tx>
                <c:rich>
                  <a:bodyPr/>
                  <a:lstStyle/>
                  <a:p>
                    <a:r>
                      <a:rPr lang="en-US" sz="1200" dirty="0"/>
                      <a:t>71%</a:t>
                    </a:r>
                  </a:p>
                </c:rich>
              </c:tx>
              <c:showLegendKey val="0"/>
              <c:showVal val="1"/>
              <c:showCatName val="0"/>
              <c:showSerName val="0"/>
              <c:showPercent val="0"/>
              <c:showBubbleSize val="0"/>
            </c:dLbl>
            <c:dLbl>
              <c:idx val="1"/>
              <c:layout>
                <c:manualLayout>
                  <c:x val="-5.1762904636920383E-2"/>
                  <c:y val="-1.9237439070116234E-2"/>
                </c:manualLayout>
              </c:layout>
              <c:tx>
                <c:rich>
                  <a:bodyPr/>
                  <a:lstStyle/>
                  <a:p>
                    <a:r>
                      <a:rPr lang="en-US" sz="1200" dirty="0"/>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0.71</c:v>
                </c:pt>
                <c:pt idx="1">
                  <c:v>0.28999999999999998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6-Month Survey*</a:t>
            </a:r>
            <a:endParaRPr lang="en-US" sz="1600" dirty="0"/>
          </a:p>
        </c:rich>
      </c:tx>
      <c:layout>
        <c:manualLayout>
          <c:xMode val="edge"/>
          <c:yMode val="edge"/>
          <c:x val="0.2911111111111111"/>
          <c:y val="7.9941449626488997E-2"/>
        </c:manualLayout>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9.9081364829396324E-3"/>
                  <c:y val="6.1091582302212226E-2"/>
                </c:manualLayout>
              </c:layout>
              <c:tx>
                <c:rich>
                  <a:bodyPr/>
                  <a:lstStyle/>
                  <a:p>
                    <a:r>
                      <a:rPr lang="en-US" sz="1200" dirty="0"/>
                      <a:t>71%</a:t>
                    </a:r>
                  </a:p>
                </c:rich>
              </c:tx>
              <c:showLegendKey val="0"/>
              <c:showVal val="1"/>
              <c:showCatName val="0"/>
              <c:showSerName val="0"/>
              <c:showPercent val="0"/>
              <c:showBubbleSize val="0"/>
            </c:dLbl>
            <c:dLbl>
              <c:idx val="1"/>
              <c:layout>
                <c:manualLayout>
                  <c:x val="-2.9010279965004368E-2"/>
                  <c:y val="-3.0793025871766029E-2"/>
                </c:manualLayout>
              </c:layout>
              <c:tx>
                <c:rich>
                  <a:bodyPr/>
                  <a:lstStyle/>
                  <a:p>
                    <a:r>
                      <a:rPr lang="en-US" sz="1200" dirty="0"/>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0.71</c:v>
                </c:pt>
                <c:pt idx="1">
                  <c:v>0.28999999999999998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6-Month Survey</a:t>
            </a:r>
            <a:endParaRPr lang="en-US" sz="16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660000"/>
            </a:solidFill>
          </c:spPr>
          <c:dPt>
            <c:idx val="1"/>
            <c:bubble3D val="0"/>
            <c:spPr>
              <a:solidFill>
                <a:srgbClr val="FFB3B3"/>
              </a:solidFill>
              <a:ln>
                <a:solidFill>
                  <a:schemeClr val="bg1">
                    <a:lumMod val="50000"/>
                  </a:schemeClr>
                </a:solidFill>
              </a:ln>
            </c:spPr>
          </c:dPt>
          <c:dLbls>
            <c:dLbl>
              <c:idx val="0"/>
              <c:layout>
                <c:manualLayout>
                  <c:x val="6.866251093613298E-3"/>
                  <c:y val="3.3125000000000002E-2"/>
                </c:manualLayout>
              </c:layout>
              <c:tx>
                <c:rich>
                  <a:bodyPr/>
                  <a:lstStyle/>
                  <a:p>
                    <a:r>
                      <a:rPr lang="en-US" sz="1200" dirty="0"/>
                      <a:t>69%</a:t>
                    </a:r>
                  </a:p>
                </c:rich>
              </c:tx>
              <c:showLegendKey val="0"/>
              <c:showVal val="1"/>
              <c:showCatName val="0"/>
              <c:showSerName val="0"/>
              <c:showPercent val="0"/>
              <c:showBubbleSize val="0"/>
            </c:dLbl>
            <c:dLbl>
              <c:idx val="1"/>
              <c:layout>
                <c:manualLayout>
                  <c:x val="8.7538276465441815E-3"/>
                  <c:y val="-7.9165026246719158E-2"/>
                </c:manualLayout>
              </c:layout>
              <c:tx>
                <c:rich>
                  <a:bodyPr/>
                  <a:lstStyle/>
                  <a:p>
                    <a:r>
                      <a:rPr lang="en-US" sz="1200" dirty="0"/>
                      <a:t>31%</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0.69299999999999995</c:v>
                </c:pt>
                <c:pt idx="1">
                  <c:v>0.307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1-Year</a:t>
            </a:r>
            <a:r>
              <a:rPr lang="en-US" sz="1600" baseline="0" dirty="0" smtClean="0"/>
              <a:t> </a:t>
            </a:r>
            <a:r>
              <a:rPr lang="en-US" sz="1600" dirty="0" smtClean="0"/>
              <a:t>Survey</a:t>
            </a:r>
            <a:endParaRPr lang="en-US" sz="1600" dirty="0"/>
          </a:p>
        </c:rich>
      </c:tx>
      <c:layout>
        <c:manualLayout>
          <c:xMode val="edge"/>
          <c:yMode val="edge"/>
          <c:x val="0.20767333770778654"/>
          <c:y val="0"/>
        </c:manualLayout>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3.3318022747156603E-2"/>
                  <c:y val="1.9018372703412073E-3"/>
                </c:manualLayout>
              </c:layout>
              <c:tx>
                <c:rich>
                  <a:bodyPr/>
                  <a:lstStyle/>
                  <a:p>
                    <a:r>
                      <a:rPr lang="en-US" sz="1200" dirty="0"/>
                      <a:t>76%</a:t>
                    </a:r>
                  </a:p>
                </c:rich>
              </c:tx>
              <c:showLegendKey val="0"/>
              <c:showVal val="1"/>
              <c:showCatName val="0"/>
              <c:showSerName val="0"/>
              <c:showPercent val="0"/>
              <c:showBubbleSize val="0"/>
            </c:dLbl>
            <c:dLbl>
              <c:idx val="1"/>
              <c:layout>
                <c:manualLayout>
                  <c:x val="-2.2037948381452319E-2"/>
                  <c:y val="1.5566404199475066E-2"/>
                </c:manualLayout>
              </c:layout>
              <c:tx>
                <c:rich>
                  <a:bodyPr/>
                  <a:lstStyle/>
                  <a:p>
                    <a:r>
                      <a:rPr lang="en-US" sz="1200" dirty="0"/>
                      <a:t>24%</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0.76</c:v>
                </c:pt>
                <c:pt idx="1">
                  <c:v>0.24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sz="2000"/>
            </a:pPr>
            <a:r>
              <a:rPr lang="en-US" sz="1600" dirty="0" smtClean="0"/>
              <a:t>1-Year</a:t>
            </a:r>
            <a:r>
              <a:rPr lang="en-US" sz="1600" baseline="0" dirty="0" smtClean="0"/>
              <a:t> </a:t>
            </a:r>
            <a:r>
              <a:rPr lang="en-US" sz="1600" dirty="0" smtClean="0"/>
              <a:t>Survey</a:t>
            </a:r>
            <a:endParaRPr lang="en-US" sz="1600" dirty="0"/>
          </a:p>
        </c:rich>
      </c:tx>
      <c:layout/>
      <c:overlay val="0"/>
    </c:title>
    <c:autoTitleDeleted val="0"/>
    <c:plotArea>
      <c:layout/>
      <c:pieChart>
        <c:varyColors val="1"/>
        <c:ser>
          <c:idx val="0"/>
          <c:order val="0"/>
          <c:tx>
            <c:strRef>
              <c:f>Sheet1!$B$1</c:f>
              <c:strCache>
                <c:ptCount val="1"/>
                <c:pt idx="0">
                  <c:v>Confidence Level</c:v>
                </c:pt>
              </c:strCache>
            </c:strRef>
          </c:tx>
          <c:spPr>
            <a:solidFill>
              <a:srgbClr val="FFB3B3"/>
            </a:solidFill>
            <a:ln>
              <a:solidFill>
                <a:schemeClr val="bg1">
                  <a:lumMod val="50000"/>
                </a:schemeClr>
              </a:solidFill>
            </a:ln>
          </c:spPr>
          <c:dPt>
            <c:idx val="0"/>
            <c:bubble3D val="0"/>
            <c:spPr>
              <a:solidFill>
                <a:srgbClr val="660000"/>
              </a:solidFill>
              <a:ln>
                <a:solidFill>
                  <a:schemeClr val="bg1">
                    <a:lumMod val="50000"/>
                  </a:schemeClr>
                </a:solidFill>
              </a:ln>
            </c:spPr>
          </c:dPt>
          <c:dLbls>
            <c:dLbl>
              <c:idx val="0"/>
              <c:layout>
                <c:manualLayout>
                  <c:x val="2.2658027121609799E-2"/>
                  <c:y val="-1.4682939632545931E-2"/>
                </c:manualLayout>
              </c:layout>
              <c:tx>
                <c:rich>
                  <a:bodyPr/>
                  <a:lstStyle/>
                  <a:p>
                    <a:r>
                      <a:rPr lang="en-US" sz="1200" dirty="0"/>
                      <a:t>81%</a:t>
                    </a:r>
                  </a:p>
                </c:rich>
              </c:tx>
              <c:showLegendKey val="0"/>
              <c:showVal val="1"/>
              <c:showCatName val="0"/>
              <c:showSerName val="0"/>
              <c:showPercent val="0"/>
              <c:showBubbleSize val="0"/>
            </c:dLbl>
            <c:dLbl>
              <c:idx val="1"/>
              <c:layout>
                <c:manualLayout>
                  <c:x val="-1.6586559492563428E-2"/>
                  <c:y val="3.8178477690288715E-3"/>
                </c:manualLayout>
              </c:layout>
              <c:tx>
                <c:rich>
                  <a:bodyPr/>
                  <a:lstStyle/>
                  <a:p>
                    <a:r>
                      <a:rPr lang="en-US" sz="1200" dirty="0"/>
                      <a:t>19%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High</c:v>
                </c:pt>
                <c:pt idx="1">
                  <c:v>Low</c:v>
                </c:pt>
              </c:strCache>
            </c:strRef>
          </c:cat>
          <c:val>
            <c:numRef>
              <c:f>Sheet1!$B$2:$B$3</c:f>
              <c:numCache>
                <c:formatCode>0%</c:formatCode>
                <c:ptCount val="2"/>
                <c:pt idx="0">
                  <c:v>0.80600000000000005</c:v>
                </c:pt>
                <c:pt idx="1">
                  <c:v>0.19400000000000001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82572664528045"/>
          <c:y val="2.7964092995108176E-2"/>
          <c:w val="0.78916123180937459"/>
          <c:h val="0.83246418639035091"/>
        </c:manualLayout>
      </c:layout>
      <c:barChart>
        <c:barDir val="col"/>
        <c:grouping val="clustered"/>
        <c:varyColors val="0"/>
        <c:ser>
          <c:idx val="0"/>
          <c:order val="0"/>
          <c:tx>
            <c:strRef>
              <c:f>Sheet1!$A$2</c:f>
              <c:strCache>
                <c:ptCount val="1"/>
                <c:pt idx="0">
                  <c:v>Visits</c:v>
                </c:pt>
              </c:strCache>
            </c:strRef>
          </c:tx>
          <c:spPr>
            <a:solidFill>
              <a:srgbClr val="660000"/>
            </a:solidFill>
          </c:spPr>
          <c:invertIfNegative val="0"/>
          <c:dLbls>
            <c:dLbl>
              <c:idx val="1"/>
              <c:layout>
                <c:manualLayout>
                  <c:x val="6.4829810686743376E-3"/>
                  <c:y val="3.5087728992327393E-3"/>
                </c:manualLayout>
              </c:layout>
              <c:showLegendKey val="0"/>
              <c:showVal val="1"/>
              <c:showCatName val="0"/>
              <c:showSerName val="0"/>
              <c:showPercent val="0"/>
              <c:showBubbleSize val="0"/>
            </c:dLbl>
            <c:dLbl>
              <c:idx val="4"/>
              <c:layout>
                <c:manualLayout>
                  <c:x val="1.5112813583444448E-3"/>
                  <c:y val="-2.0999215423014313E-2"/>
                </c:manualLayout>
              </c:layout>
              <c:showLegendKey val="0"/>
              <c:showVal val="1"/>
              <c:showCatName val="0"/>
              <c:showSerName val="0"/>
              <c:showPercent val="0"/>
              <c:showBubbleSize val="0"/>
            </c:dLbl>
            <c:dLbl>
              <c:idx val="5"/>
              <c:layout>
                <c:manualLayout>
                  <c:x val="1.0578969508411114E-2"/>
                  <c:y val="-1.8374313495137524E-2"/>
                </c:manualLayout>
              </c:layout>
              <c:showLegendKey val="0"/>
              <c:showVal val="1"/>
              <c:showCatName val="0"/>
              <c:showSerName val="0"/>
              <c:showPercent val="0"/>
              <c:showBubbleSize val="0"/>
            </c:dLbl>
            <c:dLbl>
              <c:idx val="9"/>
              <c:layout>
                <c:manualLayout>
                  <c:x val="-4.6296296296296294E-3"/>
                  <c:y val="9.1065495230119157E-4"/>
                </c:manualLayout>
              </c:layout>
              <c:showLegendKey val="0"/>
              <c:showVal val="1"/>
              <c:showCatName val="0"/>
              <c:showSerName val="0"/>
              <c:showPercent val="0"/>
              <c:showBubbleSize val="0"/>
            </c:dLbl>
            <c:spPr>
              <a:solidFill>
                <a:schemeClr val="bg1">
                  <a:alpha val="66000"/>
                </a:schemeClr>
              </a:solidFill>
            </c:spPr>
            <c:txPr>
              <a:bodyPr/>
              <a:lstStyle/>
              <a:p>
                <a:pPr>
                  <a:defRPr sz="1400"/>
                </a:pPr>
                <a:endParaRPr lang="en-US"/>
              </a:p>
            </c:txPr>
            <c:showLegendKey val="0"/>
            <c:showVal val="1"/>
            <c:showCatName val="0"/>
            <c:showSerName val="0"/>
            <c:showPercent val="0"/>
            <c:showBubbleSize val="0"/>
            <c:showLeaderLines val="0"/>
          </c:dLbls>
          <c:cat>
            <c:strRef>
              <c:f>Sheet1!$B$1:$K$1</c:f>
              <c:strCache>
                <c:ptCount val="10"/>
                <c:pt idx="0">
                  <c:v>FY11 Q2</c:v>
                </c:pt>
                <c:pt idx="1">
                  <c:v>FY11 Q3</c:v>
                </c:pt>
                <c:pt idx="2">
                  <c:v>FY11 Q4</c:v>
                </c:pt>
                <c:pt idx="3">
                  <c:v>FY12 Q1</c:v>
                </c:pt>
                <c:pt idx="4">
                  <c:v>FY12 Q2</c:v>
                </c:pt>
                <c:pt idx="5">
                  <c:v>FY12 Q3</c:v>
                </c:pt>
                <c:pt idx="6">
                  <c:v>FY12 Q4</c:v>
                </c:pt>
                <c:pt idx="7">
                  <c:v>FY13 Q1</c:v>
                </c:pt>
                <c:pt idx="8">
                  <c:v>FY13 Q2</c:v>
                </c:pt>
                <c:pt idx="9">
                  <c:v>FY13 Q3*</c:v>
                </c:pt>
              </c:strCache>
            </c:strRef>
          </c:cat>
          <c:val>
            <c:numRef>
              <c:f>Sheet1!$B$2:$K$2</c:f>
              <c:numCache>
                <c:formatCode>#,##0</c:formatCode>
                <c:ptCount val="10"/>
                <c:pt idx="0">
                  <c:v>172582</c:v>
                </c:pt>
                <c:pt idx="1">
                  <c:v>171281</c:v>
                </c:pt>
                <c:pt idx="2">
                  <c:v>227102</c:v>
                </c:pt>
                <c:pt idx="3">
                  <c:v>287957</c:v>
                </c:pt>
                <c:pt idx="4">
                  <c:v>356218</c:v>
                </c:pt>
                <c:pt idx="5">
                  <c:v>353407</c:v>
                </c:pt>
                <c:pt idx="6">
                  <c:v>466152</c:v>
                </c:pt>
                <c:pt idx="7">
                  <c:v>646566</c:v>
                </c:pt>
                <c:pt idx="8">
                  <c:v>764458</c:v>
                </c:pt>
                <c:pt idx="9">
                  <c:v>1138600</c:v>
                </c:pt>
              </c:numCache>
            </c:numRef>
          </c:val>
        </c:ser>
        <c:dLbls>
          <c:showLegendKey val="0"/>
          <c:showVal val="0"/>
          <c:showCatName val="0"/>
          <c:showSerName val="0"/>
          <c:showPercent val="0"/>
          <c:showBubbleSize val="0"/>
        </c:dLbls>
        <c:gapWidth val="150"/>
        <c:axId val="93797376"/>
        <c:axId val="93803264"/>
      </c:barChart>
      <c:catAx>
        <c:axId val="93797376"/>
        <c:scaling>
          <c:orientation val="minMax"/>
        </c:scaling>
        <c:delete val="0"/>
        <c:axPos val="b"/>
        <c:majorTickMark val="out"/>
        <c:minorTickMark val="none"/>
        <c:tickLblPos val="nextTo"/>
        <c:crossAx val="93803264"/>
        <c:crosses val="autoZero"/>
        <c:auto val="1"/>
        <c:lblAlgn val="ctr"/>
        <c:lblOffset val="100"/>
        <c:noMultiLvlLbl val="0"/>
      </c:catAx>
      <c:valAx>
        <c:axId val="93803264"/>
        <c:scaling>
          <c:orientation val="minMax"/>
        </c:scaling>
        <c:delete val="0"/>
        <c:axPos val="l"/>
        <c:majorGridlines/>
        <c:numFmt formatCode="#,##0" sourceLinked="1"/>
        <c:majorTickMark val="out"/>
        <c:minorTickMark val="none"/>
        <c:tickLblPos val="nextTo"/>
        <c:crossAx val="9379737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7.3133603662165356E-2"/>
          <c:y val="0.20283895368290233"/>
          <c:w val="0.68669639966986018"/>
          <c:h val="0.56157240332680081"/>
        </c:manualLayout>
      </c:layout>
      <c:lineChart>
        <c:grouping val="standard"/>
        <c:varyColors val="0"/>
        <c:ser>
          <c:idx val="2"/>
          <c:order val="0"/>
          <c:tx>
            <c:strRef>
              <c:f>'MM Graph'!$A$4</c:f>
              <c:strCache>
                <c:ptCount val="1"/>
                <c:pt idx="0">
                  <c:v>Documented Exposures</c:v>
                </c:pt>
              </c:strCache>
            </c:strRef>
          </c:tx>
          <c:cat>
            <c:strRef>
              <c:f>'MM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'MM Graph'!$B$4:$K$4</c:f>
              <c:numCache>
                <c:formatCode>#,##0</c:formatCode>
                <c:ptCount val="10"/>
                <c:pt idx="0" formatCode="General">
                  <c:v>46</c:v>
                </c:pt>
                <c:pt idx="1">
                  <c:v>1625</c:v>
                </c:pt>
                <c:pt idx="2">
                  <c:v>5032</c:v>
                </c:pt>
                <c:pt idx="3">
                  <c:v>18040</c:v>
                </c:pt>
                <c:pt idx="4">
                  <c:v>6523</c:v>
                </c:pt>
                <c:pt idx="5">
                  <c:v>13567</c:v>
                </c:pt>
                <c:pt idx="6">
                  <c:v>13094</c:v>
                </c:pt>
                <c:pt idx="7">
                  <c:v>10481</c:v>
                </c:pt>
                <c:pt idx="8">
                  <c:v>8566</c:v>
                </c:pt>
                <c:pt idx="9">
                  <c:v>34993</c:v>
                </c:pt>
              </c:numCache>
            </c:numRef>
          </c:val>
          <c:smooth val="0"/>
        </c:ser>
        <c:dLbls>
          <c:showLegendKey val="0"/>
          <c:showVal val="0"/>
          <c:showCatName val="0"/>
          <c:showSerName val="0"/>
          <c:showPercent val="0"/>
          <c:showBubbleSize val="0"/>
        </c:dLbls>
        <c:marker val="1"/>
        <c:smooth val="0"/>
        <c:axId val="93952256"/>
        <c:axId val="93954048"/>
      </c:lineChart>
      <c:catAx>
        <c:axId val="93952256"/>
        <c:scaling>
          <c:orientation val="minMax"/>
        </c:scaling>
        <c:delete val="0"/>
        <c:axPos val="b"/>
        <c:majorTickMark val="out"/>
        <c:minorTickMark val="none"/>
        <c:tickLblPos val="nextTo"/>
        <c:crossAx val="93954048"/>
        <c:crosses val="autoZero"/>
        <c:auto val="1"/>
        <c:lblAlgn val="ctr"/>
        <c:lblOffset val="100"/>
        <c:noMultiLvlLbl val="0"/>
      </c:catAx>
      <c:valAx>
        <c:axId val="93954048"/>
        <c:scaling>
          <c:orientation val="minMax"/>
        </c:scaling>
        <c:delete val="0"/>
        <c:axPos val="l"/>
        <c:majorGridlines/>
        <c:numFmt formatCode="#,##0" sourceLinked="0"/>
        <c:majorTickMark val="out"/>
        <c:minorTickMark val="none"/>
        <c:tickLblPos val="nextTo"/>
        <c:crossAx val="939522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97213004335032E-2"/>
          <c:y val="5.1400554097404488E-2"/>
          <c:w val="0.724626477016453"/>
          <c:h val="0.72262346123465926"/>
        </c:manualLayout>
      </c:layout>
      <c:lineChart>
        <c:grouping val="standard"/>
        <c:varyColors val="0"/>
        <c:ser>
          <c:idx val="0"/>
          <c:order val="0"/>
          <c:tx>
            <c:strRef>
              <c:f>'Partnerships Graph'!$A$2</c:f>
              <c:strCache>
                <c:ptCount val="1"/>
                <c:pt idx="0">
                  <c:v>Partners with Activity</c:v>
                </c:pt>
              </c:strCache>
            </c:strRef>
          </c:tx>
          <c:cat>
            <c:strRef>
              <c:f>'Partnerships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'Partnerships Graph'!$B$2:$K$2</c:f>
              <c:numCache>
                <c:formatCode>General</c:formatCode>
                <c:ptCount val="10"/>
                <c:pt idx="0">
                  <c:v>0</c:v>
                </c:pt>
                <c:pt idx="1">
                  <c:v>9</c:v>
                </c:pt>
                <c:pt idx="2">
                  <c:v>71</c:v>
                </c:pt>
                <c:pt idx="3">
                  <c:v>78</c:v>
                </c:pt>
                <c:pt idx="4">
                  <c:v>69</c:v>
                </c:pt>
                <c:pt idx="5">
                  <c:v>90</c:v>
                </c:pt>
                <c:pt idx="6">
                  <c:v>115</c:v>
                </c:pt>
                <c:pt idx="7">
                  <c:v>142</c:v>
                </c:pt>
                <c:pt idx="8">
                  <c:v>101</c:v>
                </c:pt>
                <c:pt idx="9">
                  <c:v>218</c:v>
                </c:pt>
              </c:numCache>
            </c:numRef>
          </c:val>
          <c:smooth val="0"/>
        </c:ser>
        <c:ser>
          <c:idx val="1"/>
          <c:order val="1"/>
          <c:tx>
            <c:strRef>
              <c:f>'Partnerships Graph'!$A$3</c:f>
              <c:strCache>
                <c:ptCount val="1"/>
                <c:pt idx="0">
                  <c:v>Activities</c:v>
                </c:pt>
              </c:strCache>
            </c:strRef>
          </c:tx>
          <c:cat>
            <c:strRef>
              <c:f>'Partnerships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'Partnerships Graph'!$B$3:$K$3</c:f>
              <c:numCache>
                <c:formatCode>General</c:formatCode>
                <c:ptCount val="10"/>
                <c:pt idx="0">
                  <c:v>0</c:v>
                </c:pt>
                <c:pt idx="1">
                  <c:v>9</c:v>
                </c:pt>
                <c:pt idx="2">
                  <c:v>120</c:v>
                </c:pt>
                <c:pt idx="3">
                  <c:v>103</c:v>
                </c:pt>
                <c:pt idx="4">
                  <c:v>92</c:v>
                </c:pt>
                <c:pt idx="5">
                  <c:v>139</c:v>
                </c:pt>
                <c:pt idx="6">
                  <c:v>152</c:v>
                </c:pt>
                <c:pt idx="7">
                  <c:v>233</c:v>
                </c:pt>
                <c:pt idx="8">
                  <c:v>144</c:v>
                </c:pt>
                <c:pt idx="9">
                  <c:v>425</c:v>
                </c:pt>
              </c:numCache>
            </c:numRef>
          </c:val>
          <c:smooth val="0"/>
        </c:ser>
        <c:dLbls>
          <c:showLegendKey val="0"/>
          <c:showVal val="0"/>
          <c:showCatName val="0"/>
          <c:showSerName val="0"/>
          <c:showPercent val="0"/>
          <c:showBubbleSize val="0"/>
        </c:dLbls>
        <c:marker val="1"/>
        <c:smooth val="0"/>
        <c:axId val="32749440"/>
        <c:axId val="32750976"/>
      </c:lineChart>
      <c:catAx>
        <c:axId val="32749440"/>
        <c:scaling>
          <c:orientation val="minMax"/>
        </c:scaling>
        <c:delete val="0"/>
        <c:axPos val="b"/>
        <c:majorTickMark val="out"/>
        <c:minorTickMark val="none"/>
        <c:tickLblPos val="nextTo"/>
        <c:crossAx val="32750976"/>
        <c:crosses val="autoZero"/>
        <c:auto val="1"/>
        <c:lblAlgn val="ctr"/>
        <c:lblOffset val="100"/>
        <c:noMultiLvlLbl val="0"/>
      </c:catAx>
      <c:valAx>
        <c:axId val="32750976"/>
        <c:scaling>
          <c:orientation val="minMax"/>
        </c:scaling>
        <c:delete val="0"/>
        <c:axPos val="l"/>
        <c:majorGridlines/>
        <c:numFmt formatCode="General" sourceLinked="1"/>
        <c:majorTickMark val="out"/>
        <c:minorTickMark val="none"/>
        <c:tickLblPos val="nextTo"/>
        <c:crossAx val="32749440"/>
        <c:crosses val="autoZero"/>
        <c:crossBetween val="between"/>
      </c:valAx>
    </c:plotArea>
    <c:legend>
      <c:legendPos val="r"/>
      <c:layout>
        <c:manualLayout>
          <c:xMode val="edge"/>
          <c:yMode val="edge"/>
          <c:x val="0.81258421566510219"/>
          <c:y val="0.41628280839895015"/>
          <c:w val="0.17453946894830921"/>
          <c:h val="0.25076771653543306"/>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22693691066394E-2"/>
          <c:y val="7.2505374834615527E-2"/>
          <c:w val="0.72250765529308836"/>
          <c:h val="0.68418855038100779"/>
        </c:manualLayout>
      </c:layout>
      <c:lineChart>
        <c:grouping val="standard"/>
        <c:varyColors val="0"/>
        <c:ser>
          <c:idx val="2"/>
          <c:order val="0"/>
          <c:tx>
            <c:strRef>
              <c:f>'Partnerships Graph'!$A$4</c:f>
              <c:strCache>
                <c:ptCount val="1"/>
                <c:pt idx="0">
                  <c:v>Exposures</c:v>
                </c:pt>
              </c:strCache>
            </c:strRef>
          </c:tx>
          <c:cat>
            <c:strRef>
              <c:f>'Partnerships Graph'!$B$1:$K$1</c:f>
              <c:strCache>
                <c:ptCount val="10"/>
                <c:pt idx="0">
                  <c:v>FY11 Q2</c:v>
                </c:pt>
                <c:pt idx="1">
                  <c:v>FY11 Q3</c:v>
                </c:pt>
                <c:pt idx="2">
                  <c:v>FY11 Q4</c:v>
                </c:pt>
                <c:pt idx="3">
                  <c:v>FY12 Q1</c:v>
                </c:pt>
                <c:pt idx="4">
                  <c:v>FY12 Q2</c:v>
                </c:pt>
                <c:pt idx="5">
                  <c:v>FY12 Q3</c:v>
                </c:pt>
                <c:pt idx="6">
                  <c:v>FY12 Q4</c:v>
                </c:pt>
                <c:pt idx="7">
                  <c:v>FY13 Q1</c:v>
                </c:pt>
                <c:pt idx="8">
                  <c:v>FY13 Q2</c:v>
                </c:pt>
                <c:pt idx="9">
                  <c:v>FY13 Q3 Plus July</c:v>
                </c:pt>
              </c:strCache>
            </c:strRef>
          </c:cat>
          <c:val>
            <c:numRef>
              <c:f>'Partnerships Graph'!$B$4:$K$4</c:f>
              <c:numCache>
                <c:formatCode>#,##0</c:formatCode>
                <c:ptCount val="10"/>
                <c:pt idx="0" formatCode="General">
                  <c:v>292</c:v>
                </c:pt>
                <c:pt idx="1">
                  <c:v>2030451</c:v>
                </c:pt>
                <c:pt idx="2">
                  <c:v>1742282</c:v>
                </c:pt>
                <c:pt idx="3">
                  <c:v>4194675</c:v>
                </c:pt>
                <c:pt idx="4">
                  <c:v>3937185</c:v>
                </c:pt>
                <c:pt idx="5">
                  <c:v>3290273</c:v>
                </c:pt>
                <c:pt idx="6">
                  <c:v>3352345</c:v>
                </c:pt>
                <c:pt idx="7">
                  <c:v>7923213</c:v>
                </c:pt>
                <c:pt idx="8">
                  <c:v>740654</c:v>
                </c:pt>
                <c:pt idx="9">
                  <c:v>11738483</c:v>
                </c:pt>
              </c:numCache>
            </c:numRef>
          </c:val>
          <c:smooth val="0"/>
        </c:ser>
        <c:dLbls>
          <c:showLegendKey val="0"/>
          <c:showVal val="0"/>
          <c:showCatName val="0"/>
          <c:showSerName val="0"/>
          <c:showPercent val="0"/>
          <c:showBubbleSize val="0"/>
        </c:dLbls>
        <c:marker val="1"/>
        <c:smooth val="0"/>
        <c:axId val="88374272"/>
        <c:axId val="87900928"/>
      </c:lineChart>
      <c:catAx>
        <c:axId val="88374272"/>
        <c:scaling>
          <c:orientation val="minMax"/>
        </c:scaling>
        <c:delete val="0"/>
        <c:axPos val="b"/>
        <c:majorTickMark val="out"/>
        <c:minorTickMark val="none"/>
        <c:tickLblPos val="nextTo"/>
        <c:crossAx val="87900928"/>
        <c:crosses val="autoZero"/>
        <c:auto val="1"/>
        <c:lblAlgn val="ctr"/>
        <c:lblOffset val="100"/>
        <c:noMultiLvlLbl val="0"/>
      </c:catAx>
      <c:valAx>
        <c:axId val="87900928"/>
        <c:scaling>
          <c:orientation val="minMax"/>
        </c:scaling>
        <c:delete val="0"/>
        <c:axPos val="l"/>
        <c:majorGridlines/>
        <c:numFmt formatCode="#,##0" sourceLinked="0"/>
        <c:majorTickMark val="out"/>
        <c:minorTickMark val="none"/>
        <c:tickLblPos val="nextTo"/>
        <c:crossAx val="88374272"/>
        <c:crosses val="autoZero"/>
        <c:crossBetween val="between"/>
      </c:valAx>
    </c:plotArea>
    <c:legend>
      <c:legendPos val="r"/>
      <c:layout>
        <c:manualLayout>
          <c:xMode val="edge"/>
          <c:yMode val="edge"/>
          <c:x val="0.83598728978322145"/>
          <c:y val="0.42789339907060742"/>
          <c:w val="0.11000036453776611"/>
          <c:h val="0.11809106854437497"/>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Post-Test</a:t>
            </a:r>
            <a:endParaRPr lang="en-US" baseline="0" dirty="0" smtClean="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60-Day Survey</a:t>
            </a:r>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Pre-Test</a:t>
            </a:r>
            <a:endParaRPr lang="en-US"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AEC16-1C6D-4A5D-A29B-BCF52161730B}" type="doc">
      <dgm:prSet loTypeId="urn:microsoft.com/office/officeart/2005/8/layout/process1" loCatId="process" qsTypeId="urn:microsoft.com/office/officeart/2005/8/quickstyle/simple1" qsCatId="simple" csTypeId="urn:microsoft.com/office/officeart/2005/8/colors/accent1_2" csCatId="accent1" phldr="1"/>
      <dgm:spPr/>
    </dgm:pt>
    <dgm:pt modelId="{D269A507-A4A6-42AC-94ED-4B852BE00FDA}">
      <dgm:prSet phldrT="[Text]" custT="1"/>
      <dgm:spPr>
        <a:xfrm>
          <a:off x="4244"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Continuing Education</a:t>
          </a:r>
          <a:endParaRPr lang="en-US" sz="1800" dirty="0">
            <a:solidFill>
              <a:sysClr val="window" lastClr="FFFFFF"/>
            </a:solidFill>
            <a:latin typeface="Calibri"/>
            <a:ea typeface="+mn-ea"/>
            <a:cs typeface="+mn-cs"/>
          </a:endParaRPr>
        </a:p>
      </dgm:t>
    </dgm:pt>
    <dgm:pt modelId="{2C59E2A5-A3B0-4EF7-95F3-18B4A905C2B6}" type="parTrans" cxnId="{457C5BFD-934F-4856-8B43-77B47793469A}">
      <dgm:prSet/>
      <dgm:spPr/>
      <dgm:t>
        <a:bodyPr/>
        <a:lstStyle/>
        <a:p>
          <a:endParaRPr lang="en-US"/>
        </a:p>
      </dgm:t>
    </dgm:pt>
    <dgm:pt modelId="{FDE0F366-5C59-4313-AA33-0537B68AC637}" type="sibTrans" cxnId="{457C5BFD-934F-4856-8B43-77B47793469A}">
      <dgm:prSet/>
      <dgm:spPr>
        <a:xfrm>
          <a:off x="1399706"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39E198A8-265D-4F36-9CA2-BA710A184B09}">
      <dgm:prSet phldrT="[Text]" custT="1"/>
      <dgm:spPr>
        <a:xfrm>
          <a:off x="3556328"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b="0" i="0" u="none" dirty="0" smtClean="0"/>
            <a:t>61,297 </a:t>
          </a:r>
          <a:r>
            <a:rPr lang="en-US" sz="1800" dirty="0" smtClean="0">
              <a:solidFill>
                <a:sysClr val="window" lastClr="FFFFFF"/>
              </a:solidFill>
              <a:latin typeface="Calibri"/>
              <a:ea typeface="+mn-ea"/>
              <a:cs typeface="+mn-cs"/>
            </a:rPr>
            <a:t>Exposures</a:t>
          </a:r>
          <a:endParaRPr lang="en-US" sz="1800" dirty="0">
            <a:solidFill>
              <a:sysClr val="window" lastClr="FFFFFF"/>
            </a:solidFill>
            <a:latin typeface="Calibri"/>
            <a:ea typeface="+mn-ea"/>
            <a:cs typeface="+mn-cs"/>
          </a:endParaRPr>
        </a:p>
      </dgm:t>
    </dgm:pt>
    <dgm:pt modelId="{12089BF4-A240-474B-81B0-E6F59A42E0E6}" type="parTrans" cxnId="{2DC10E75-515E-4EE4-82F8-C9CA089F7B10}">
      <dgm:prSet/>
      <dgm:spPr/>
      <dgm:t>
        <a:bodyPr/>
        <a:lstStyle/>
        <a:p>
          <a:endParaRPr lang="en-US"/>
        </a:p>
      </dgm:t>
    </dgm:pt>
    <dgm:pt modelId="{5E29CCA9-C28A-42E8-8BCB-8686597DEB62}" type="sibTrans" cxnId="{2DC10E75-515E-4EE4-82F8-C9CA089F7B10}">
      <dgm:prSet/>
      <dgm:spPr/>
      <dgm:t>
        <a:bodyPr/>
        <a:lstStyle/>
        <a:p>
          <a:endParaRPr lang="en-US"/>
        </a:p>
      </dgm:t>
    </dgm:pt>
    <dgm:pt modelId="{2EA752C1-CA53-442D-8B70-C1A620E24FD4}">
      <dgm:prSet phldrT="[Text]" custT="1"/>
      <dgm:spPr>
        <a:xfrm>
          <a:off x="1780286"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1800" dirty="0" smtClean="0">
              <a:solidFill>
                <a:sysClr val="window" lastClr="FFFFFF"/>
              </a:solidFill>
              <a:latin typeface="Calibri"/>
              <a:ea typeface="+mn-ea"/>
              <a:cs typeface="+mn-cs"/>
            </a:rPr>
            <a:t>45 </a:t>
          </a:r>
        </a:p>
        <a:p>
          <a:pPr>
            <a:spcAft>
              <a:spcPts val="0"/>
            </a:spcAft>
          </a:pPr>
          <a:r>
            <a:rPr lang="en-US" sz="1800" dirty="0" smtClean="0">
              <a:solidFill>
                <a:sysClr val="window" lastClr="FFFFFF"/>
              </a:solidFill>
              <a:latin typeface="Calibri"/>
              <a:ea typeface="+mn-ea"/>
              <a:cs typeface="+mn-cs"/>
            </a:rPr>
            <a:t>CE Modules</a:t>
          </a:r>
          <a:endParaRPr lang="en-US" sz="1800" dirty="0">
            <a:solidFill>
              <a:sysClr val="window" lastClr="FFFFFF"/>
            </a:solidFill>
            <a:latin typeface="Calibri"/>
            <a:ea typeface="+mn-ea"/>
            <a:cs typeface="+mn-cs"/>
          </a:endParaRPr>
        </a:p>
      </dgm:t>
    </dgm:pt>
    <dgm:pt modelId="{07DB612B-E52B-4470-BB3B-630541C0A6E4}" type="parTrans" cxnId="{0479B2B5-2E0F-4577-BCD1-CDDFE6CA4C0B}">
      <dgm:prSet/>
      <dgm:spPr/>
      <dgm:t>
        <a:bodyPr/>
        <a:lstStyle/>
        <a:p>
          <a:endParaRPr lang="en-US"/>
        </a:p>
      </dgm:t>
    </dgm:pt>
    <dgm:pt modelId="{D4D53923-0EE6-48C5-8ED7-E8D0D7718DBE}" type="sibTrans" cxnId="{0479B2B5-2E0F-4577-BCD1-CDDFE6CA4C0B}">
      <dgm:prSet/>
      <dgm:spPr>
        <a:xfrm>
          <a:off x="3175748"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F53B67C1-1FF7-4012-B1C1-B463825F81E7}" type="pres">
      <dgm:prSet presAssocID="{666AEC16-1C6D-4A5D-A29B-BCF52161730B}" presName="Name0" presStyleCnt="0">
        <dgm:presLayoutVars>
          <dgm:dir/>
          <dgm:resizeHandles val="exact"/>
        </dgm:presLayoutVars>
      </dgm:prSet>
      <dgm:spPr/>
    </dgm:pt>
    <dgm:pt modelId="{730998FD-018C-46F0-A687-1EDECC662345}" type="pres">
      <dgm:prSet presAssocID="{D269A507-A4A6-42AC-94ED-4B852BE00FDA}" presName="node" presStyleLbl="node1" presStyleIdx="0" presStyleCnt="3" custLinFactNeighborX="-10201" custLinFactNeighborY="12">
        <dgm:presLayoutVars>
          <dgm:bulletEnabled val="1"/>
        </dgm:presLayoutVars>
      </dgm:prSet>
      <dgm:spPr>
        <a:prstGeom prst="roundRect">
          <a:avLst>
            <a:gd name="adj" fmla="val 10000"/>
          </a:avLst>
        </a:prstGeom>
      </dgm:spPr>
      <dgm:t>
        <a:bodyPr/>
        <a:lstStyle/>
        <a:p>
          <a:endParaRPr lang="en-US"/>
        </a:p>
      </dgm:t>
    </dgm:pt>
    <dgm:pt modelId="{45AC93CA-9AA6-4717-895E-C7EB15034B3F}" type="pres">
      <dgm:prSet presAssocID="{FDE0F366-5C59-4313-AA33-0537B68AC637}" presName="sibTrans" presStyleLbl="sibTrans2D1" presStyleIdx="0" presStyleCnt="2"/>
      <dgm:spPr>
        <a:prstGeom prst="rightArrow">
          <a:avLst>
            <a:gd name="adj1" fmla="val 60000"/>
            <a:gd name="adj2" fmla="val 50000"/>
          </a:avLst>
        </a:prstGeom>
      </dgm:spPr>
      <dgm:t>
        <a:bodyPr/>
        <a:lstStyle/>
        <a:p>
          <a:endParaRPr lang="en-US"/>
        </a:p>
      </dgm:t>
    </dgm:pt>
    <dgm:pt modelId="{3357529A-994E-4405-B676-0DC4214BBED3}" type="pres">
      <dgm:prSet presAssocID="{FDE0F366-5C59-4313-AA33-0537B68AC637}" presName="connectorText" presStyleLbl="sibTrans2D1" presStyleIdx="0" presStyleCnt="2"/>
      <dgm:spPr/>
      <dgm:t>
        <a:bodyPr/>
        <a:lstStyle/>
        <a:p>
          <a:endParaRPr lang="en-US"/>
        </a:p>
      </dgm:t>
    </dgm:pt>
    <dgm:pt modelId="{FB5CD21D-7142-4499-9F78-375B7D5F18C0}" type="pres">
      <dgm:prSet presAssocID="{2EA752C1-CA53-442D-8B70-C1A620E24FD4}" presName="node" presStyleLbl="node1" presStyleIdx="1" presStyleCnt="3">
        <dgm:presLayoutVars>
          <dgm:bulletEnabled val="1"/>
        </dgm:presLayoutVars>
      </dgm:prSet>
      <dgm:spPr>
        <a:prstGeom prst="roundRect">
          <a:avLst>
            <a:gd name="adj" fmla="val 10000"/>
          </a:avLst>
        </a:prstGeom>
      </dgm:spPr>
      <dgm:t>
        <a:bodyPr/>
        <a:lstStyle/>
        <a:p>
          <a:endParaRPr lang="en-US"/>
        </a:p>
      </dgm:t>
    </dgm:pt>
    <dgm:pt modelId="{75A9435F-AAFE-4C07-A2DE-1684D57CF372}" type="pres">
      <dgm:prSet presAssocID="{D4D53923-0EE6-48C5-8ED7-E8D0D7718DBE}" presName="sibTrans" presStyleLbl="sibTrans2D1" presStyleIdx="1" presStyleCnt="2"/>
      <dgm:spPr>
        <a:prstGeom prst="rightArrow">
          <a:avLst>
            <a:gd name="adj1" fmla="val 60000"/>
            <a:gd name="adj2" fmla="val 50000"/>
          </a:avLst>
        </a:prstGeom>
      </dgm:spPr>
      <dgm:t>
        <a:bodyPr/>
        <a:lstStyle/>
        <a:p>
          <a:endParaRPr lang="en-US"/>
        </a:p>
      </dgm:t>
    </dgm:pt>
    <dgm:pt modelId="{4741DD3D-3611-48ED-AABC-BF4937A89F67}" type="pres">
      <dgm:prSet presAssocID="{D4D53923-0EE6-48C5-8ED7-E8D0D7718DBE}" presName="connectorText" presStyleLbl="sibTrans2D1" presStyleIdx="1" presStyleCnt="2"/>
      <dgm:spPr/>
      <dgm:t>
        <a:bodyPr/>
        <a:lstStyle/>
        <a:p>
          <a:endParaRPr lang="en-US"/>
        </a:p>
      </dgm:t>
    </dgm:pt>
    <dgm:pt modelId="{8B687511-0A0C-4E85-A68D-11D473A240CA}" type="pres">
      <dgm:prSet presAssocID="{39E198A8-265D-4F36-9CA2-BA710A184B09}" presName="node" presStyleLbl="node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9285D8FD-D6A5-4F3D-B8CC-E945D13E641B}" type="presOf" srcId="{FDE0F366-5C59-4313-AA33-0537B68AC637}" destId="{3357529A-994E-4405-B676-0DC4214BBED3}" srcOrd="1" destOrd="0" presId="urn:microsoft.com/office/officeart/2005/8/layout/process1"/>
    <dgm:cxn modelId="{0F6861CB-D099-47D8-94CA-1C65968568CB}" type="presOf" srcId="{666AEC16-1C6D-4A5D-A29B-BCF52161730B}" destId="{F53B67C1-1FF7-4012-B1C1-B463825F81E7}" srcOrd="0" destOrd="0" presId="urn:microsoft.com/office/officeart/2005/8/layout/process1"/>
    <dgm:cxn modelId="{678338CF-0478-40CB-85CA-9601AB09C705}" type="presOf" srcId="{39E198A8-265D-4F36-9CA2-BA710A184B09}" destId="{8B687511-0A0C-4E85-A68D-11D473A240CA}" srcOrd="0" destOrd="0" presId="urn:microsoft.com/office/officeart/2005/8/layout/process1"/>
    <dgm:cxn modelId="{457C5BFD-934F-4856-8B43-77B47793469A}" srcId="{666AEC16-1C6D-4A5D-A29B-BCF52161730B}" destId="{D269A507-A4A6-42AC-94ED-4B852BE00FDA}" srcOrd="0" destOrd="0" parTransId="{2C59E2A5-A3B0-4EF7-95F3-18B4A905C2B6}" sibTransId="{FDE0F366-5C59-4313-AA33-0537B68AC637}"/>
    <dgm:cxn modelId="{D42B7204-FCA8-41B0-A8EA-B70AE8149964}" type="presOf" srcId="{FDE0F366-5C59-4313-AA33-0537B68AC637}" destId="{45AC93CA-9AA6-4717-895E-C7EB15034B3F}" srcOrd="0" destOrd="0" presId="urn:microsoft.com/office/officeart/2005/8/layout/process1"/>
    <dgm:cxn modelId="{93F97B0E-7BCD-4657-8EA0-76185F746607}" type="presOf" srcId="{D4D53923-0EE6-48C5-8ED7-E8D0D7718DBE}" destId="{4741DD3D-3611-48ED-AABC-BF4937A89F67}" srcOrd="1" destOrd="0" presId="urn:microsoft.com/office/officeart/2005/8/layout/process1"/>
    <dgm:cxn modelId="{0479B2B5-2E0F-4577-BCD1-CDDFE6CA4C0B}" srcId="{666AEC16-1C6D-4A5D-A29B-BCF52161730B}" destId="{2EA752C1-CA53-442D-8B70-C1A620E24FD4}" srcOrd="1" destOrd="0" parTransId="{07DB612B-E52B-4470-BB3B-630541C0A6E4}" sibTransId="{D4D53923-0EE6-48C5-8ED7-E8D0D7718DBE}"/>
    <dgm:cxn modelId="{2DC10E75-515E-4EE4-82F8-C9CA089F7B10}" srcId="{666AEC16-1C6D-4A5D-A29B-BCF52161730B}" destId="{39E198A8-265D-4F36-9CA2-BA710A184B09}" srcOrd="2" destOrd="0" parTransId="{12089BF4-A240-474B-81B0-E6F59A42E0E6}" sibTransId="{5E29CCA9-C28A-42E8-8BCB-8686597DEB62}"/>
    <dgm:cxn modelId="{F7492C7B-1B81-474B-AB64-E016DE8D429B}" type="presOf" srcId="{D269A507-A4A6-42AC-94ED-4B852BE00FDA}" destId="{730998FD-018C-46F0-A687-1EDECC662345}" srcOrd="0" destOrd="0" presId="urn:microsoft.com/office/officeart/2005/8/layout/process1"/>
    <dgm:cxn modelId="{19900B46-C1B9-4FA3-88B9-7CB3C1BDBBCE}" type="presOf" srcId="{2EA752C1-CA53-442D-8B70-C1A620E24FD4}" destId="{FB5CD21D-7142-4499-9F78-375B7D5F18C0}" srcOrd="0" destOrd="0" presId="urn:microsoft.com/office/officeart/2005/8/layout/process1"/>
    <dgm:cxn modelId="{7C715034-8706-4491-9AE2-198245862C64}" type="presOf" srcId="{D4D53923-0EE6-48C5-8ED7-E8D0D7718DBE}" destId="{75A9435F-AAFE-4C07-A2DE-1684D57CF372}" srcOrd="0" destOrd="0" presId="urn:microsoft.com/office/officeart/2005/8/layout/process1"/>
    <dgm:cxn modelId="{C192A699-F3C1-47CF-9173-B6C005864681}" type="presParOf" srcId="{F53B67C1-1FF7-4012-B1C1-B463825F81E7}" destId="{730998FD-018C-46F0-A687-1EDECC662345}" srcOrd="0" destOrd="0" presId="urn:microsoft.com/office/officeart/2005/8/layout/process1"/>
    <dgm:cxn modelId="{999B7FB6-5FD8-4E7F-B8BB-200A992157F6}" type="presParOf" srcId="{F53B67C1-1FF7-4012-B1C1-B463825F81E7}" destId="{45AC93CA-9AA6-4717-895E-C7EB15034B3F}" srcOrd="1" destOrd="0" presId="urn:microsoft.com/office/officeart/2005/8/layout/process1"/>
    <dgm:cxn modelId="{4277C663-AEF4-419A-B57E-F326CE9D64B1}" type="presParOf" srcId="{45AC93CA-9AA6-4717-895E-C7EB15034B3F}" destId="{3357529A-994E-4405-B676-0DC4214BBED3}" srcOrd="0" destOrd="0" presId="urn:microsoft.com/office/officeart/2005/8/layout/process1"/>
    <dgm:cxn modelId="{3EE79B73-5F22-43A3-867F-7D5C924352A8}" type="presParOf" srcId="{F53B67C1-1FF7-4012-B1C1-B463825F81E7}" destId="{FB5CD21D-7142-4499-9F78-375B7D5F18C0}" srcOrd="2" destOrd="0" presId="urn:microsoft.com/office/officeart/2005/8/layout/process1"/>
    <dgm:cxn modelId="{A1A4180D-BEE1-4008-9CB3-1E3B979863F5}" type="presParOf" srcId="{F53B67C1-1FF7-4012-B1C1-B463825F81E7}" destId="{75A9435F-AAFE-4C07-A2DE-1684D57CF372}" srcOrd="3" destOrd="0" presId="urn:microsoft.com/office/officeart/2005/8/layout/process1"/>
    <dgm:cxn modelId="{91BB0690-231F-465A-8626-518C64E044CB}" type="presParOf" srcId="{75A9435F-AAFE-4C07-A2DE-1684D57CF372}" destId="{4741DD3D-3611-48ED-AABC-BF4937A89F67}" srcOrd="0" destOrd="0" presId="urn:microsoft.com/office/officeart/2005/8/layout/process1"/>
    <dgm:cxn modelId="{6D4B8C94-CA46-421E-8E48-22F9BD6A1277}" type="presParOf" srcId="{F53B67C1-1FF7-4012-B1C1-B463825F81E7}" destId="{8B687511-0A0C-4E85-A68D-11D473A240C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AEC16-1C6D-4A5D-A29B-BCF52161730B}" type="doc">
      <dgm:prSet loTypeId="urn:microsoft.com/office/officeart/2005/8/layout/process1" loCatId="process" qsTypeId="urn:microsoft.com/office/officeart/2005/8/quickstyle/simple1" qsCatId="simple" csTypeId="urn:microsoft.com/office/officeart/2005/8/colors/accent1_2" csCatId="accent1" phldr="1"/>
      <dgm:spPr/>
    </dgm:pt>
    <dgm:pt modelId="{D269A507-A4A6-42AC-94ED-4B852BE00FDA}">
      <dgm:prSet phldrT="[Text]" custT="1"/>
      <dgm:spPr>
        <a:xfrm>
          <a:off x="4244"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a:solidFill>
                <a:sysClr val="window" lastClr="FFFFFF"/>
              </a:solidFill>
              <a:latin typeface="Calibri"/>
              <a:ea typeface="+mn-ea"/>
              <a:cs typeface="+mn-cs"/>
            </a:rPr>
            <a:t>Academic Detailing</a:t>
          </a:r>
        </a:p>
      </dgm:t>
    </dgm:pt>
    <dgm:pt modelId="{2C59E2A5-A3B0-4EF7-95F3-18B4A905C2B6}" type="parTrans" cxnId="{457C5BFD-934F-4856-8B43-77B47793469A}">
      <dgm:prSet/>
      <dgm:spPr/>
      <dgm:t>
        <a:bodyPr/>
        <a:lstStyle/>
        <a:p>
          <a:endParaRPr lang="en-US"/>
        </a:p>
      </dgm:t>
    </dgm:pt>
    <dgm:pt modelId="{FDE0F366-5C59-4313-AA33-0537B68AC637}" type="sibTrans" cxnId="{457C5BFD-934F-4856-8B43-77B47793469A}">
      <dgm:prSet/>
      <dgm:spPr>
        <a:xfrm>
          <a:off x="1399706"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39E198A8-265D-4F36-9CA2-BA710A184B09}">
      <dgm:prSet phldrT="[Text]" custT="1"/>
      <dgm:spPr>
        <a:xfrm>
          <a:off x="3556328"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11,667 Exposures</a:t>
          </a:r>
          <a:endParaRPr lang="en-US" sz="1800" dirty="0">
            <a:solidFill>
              <a:sysClr val="window" lastClr="FFFFFF"/>
            </a:solidFill>
            <a:latin typeface="Calibri"/>
            <a:ea typeface="+mn-ea"/>
            <a:cs typeface="+mn-cs"/>
          </a:endParaRPr>
        </a:p>
      </dgm:t>
    </dgm:pt>
    <dgm:pt modelId="{12089BF4-A240-474B-81B0-E6F59A42E0E6}" type="parTrans" cxnId="{2DC10E75-515E-4EE4-82F8-C9CA089F7B10}">
      <dgm:prSet/>
      <dgm:spPr/>
      <dgm:t>
        <a:bodyPr/>
        <a:lstStyle/>
        <a:p>
          <a:endParaRPr lang="en-US"/>
        </a:p>
      </dgm:t>
    </dgm:pt>
    <dgm:pt modelId="{5E29CCA9-C28A-42E8-8BCB-8686597DEB62}" type="sibTrans" cxnId="{2DC10E75-515E-4EE4-82F8-C9CA089F7B10}">
      <dgm:prSet/>
      <dgm:spPr/>
      <dgm:t>
        <a:bodyPr/>
        <a:lstStyle/>
        <a:p>
          <a:endParaRPr lang="en-US"/>
        </a:p>
      </dgm:t>
    </dgm:pt>
    <dgm:pt modelId="{2EA752C1-CA53-442D-8B70-C1A620E24FD4}">
      <dgm:prSet phldrT="[Text]" custT="1"/>
      <dgm:spPr>
        <a:xfrm>
          <a:off x="1780286"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1800" dirty="0" smtClean="0">
              <a:solidFill>
                <a:sysClr val="window" lastClr="FFFFFF"/>
              </a:solidFill>
              <a:latin typeface="Calibri"/>
              <a:ea typeface="+mn-ea"/>
              <a:cs typeface="+mn-cs"/>
            </a:rPr>
            <a:t>10,203</a:t>
          </a:r>
          <a:endParaRPr lang="en-US" sz="1800" dirty="0">
            <a:solidFill>
              <a:sysClr val="window" lastClr="FFFFFF"/>
            </a:solidFill>
            <a:latin typeface="Calibri"/>
            <a:ea typeface="+mn-ea"/>
            <a:cs typeface="+mn-cs"/>
          </a:endParaRPr>
        </a:p>
        <a:p>
          <a:pPr>
            <a:spcAft>
              <a:spcPts val="0"/>
            </a:spcAft>
          </a:pPr>
          <a:r>
            <a:rPr lang="en-US" sz="1800" dirty="0" smtClean="0">
              <a:solidFill>
                <a:sysClr val="window" lastClr="FFFFFF"/>
              </a:solidFill>
              <a:latin typeface="Calibri"/>
              <a:ea typeface="+mn-ea"/>
              <a:cs typeface="+mn-cs"/>
            </a:rPr>
            <a:t>Detailing Visits</a:t>
          </a:r>
          <a:endParaRPr lang="en-US" sz="1800" dirty="0">
            <a:solidFill>
              <a:sysClr val="window" lastClr="FFFFFF"/>
            </a:solidFill>
            <a:latin typeface="Calibri"/>
            <a:ea typeface="+mn-ea"/>
            <a:cs typeface="+mn-cs"/>
          </a:endParaRPr>
        </a:p>
      </dgm:t>
    </dgm:pt>
    <dgm:pt modelId="{07DB612B-E52B-4470-BB3B-630541C0A6E4}" type="parTrans" cxnId="{0479B2B5-2E0F-4577-BCD1-CDDFE6CA4C0B}">
      <dgm:prSet/>
      <dgm:spPr/>
      <dgm:t>
        <a:bodyPr/>
        <a:lstStyle/>
        <a:p>
          <a:endParaRPr lang="en-US"/>
        </a:p>
      </dgm:t>
    </dgm:pt>
    <dgm:pt modelId="{D4D53923-0EE6-48C5-8ED7-E8D0D7718DBE}" type="sibTrans" cxnId="{0479B2B5-2E0F-4577-BCD1-CDDFE6CA4C0B}">
      <dgm:prSet/>
      <dgm:spPr>
        <a:xfrm>
          <a:off x="3175748"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F53B67C1-1FF7-4012-B1C1-B463825F81E7}" type="pres">
      <dgm:prSet presAssocID="{666AEC16-1C6D-4A5D-A29B-BCF52161730B}" presName="Name0" presStyleCnt="0">
        <dgm:presLayoutVars>
          <dgm:dir/>
          <dgm:resizeHandles val="exact"/>
        </dgm:presLayoutVars>
      </dgm:prSet>
      <dgm:spPr/>
    </dgm:pt>
    <dgm:pt modelId="{730998FD-018C-46F0-A687-1EDECC662345}" type="pres">
      <dgm:prSet presAssocID="{D269A507-A4A6-42AC-94ED-4B852BE00FDA}" presName="node" presStyleLbl="node1" presStyleIdx="0" presStyleCnt="3" custLinFactNeighborX="-10201" custLinFactNeighborY="12">
        <dgm:presLayoutVars>
          <dgm:bulletEnabled val="1"/>
        </dgm:presLayoutVars>
      </dgm:prSet>
      <dgm:spPr>
        <a:prstGeom prst="roundRect">
          <a:avLst>
            <a:gd name="adj" fmla="val 10000"/>
          </a:avLst>
        </a:prstGeom>
      </dgm:spPr>
      <dgm:t>
        <a:bodyPr/>
        <a:lstStyle/>
        <a:p>
          <a:endParaRPr lang="en-US"/>
        </a:p>
      </dgm:t>
    </dgm:pt>
    <dgm:pt modelId="{45AC93CA-9AA6-4717-895E-C7EB15034B3F}" type="pres">
      <dgm:prSet presAssocID="{FDE0F366-5C59-4313-AA33-0537B68AC637}" presName="sibTrans" presStyleLbl="sibTrans2D1" presStyleIdx="0" presStyleCnt="2"/>
      <dgm:spPr>
        <a:prstGeom prst="rightArrow">
          <a:avLst>
            <a:gd name="adj1" fmla="val 60000"/>
            <a:gd name="adj2" fmla="val 50000"/>
          </a:avLst>
        </a:prstGeom>
      </dgm:spPr>
      <dgm:t>
        <a:bodyPr/>
        <a:lstStyle/>
        <a:p>
          <a:endParaRPr lang="en-US"/>
        </a:p>
      </dgm:t>
    </dgm:pt>
    <dgm:pt modelId="{3357529A-994E-4405-B676-0DC4214BBED3}" type="pres">
      <dgm:prSet presAssocID="{FDE0F366-5C59-4313-AA33-0537B68AC637}" presName="connectorText" presStyleLbl="sibTrans2D1" presStyleIdx="0" presStyleCnt="2"/>
      <dgm:spPr/>
      <dgm:t>
        <a:bodyPr/>
        <a:lstStyle/>
        <a:p>
          <a:endParaRPr lang="en-US"/>
        </a:p>
      </dgm:t>
    </dgm:pt>
    <dgm:pt modelId="{FB5CD21D-7142-4499-9F78-375B7D5F18C0}" type="pres">
      <dgm:prSet presAssocID="{2EA752C1-CA53-442D-8B70-C1A620E24FD4}" presName="node" presStyleLbl="node1" presStyleIdx="1" presStyleCnt="3">
        <dgm:presLayoutVars>
          <dgm:bulletEnabled val="1"/>
        </dgm:presLayoutVars>
      </dgm:prSet>
      <dgm:spPr>
        <a:prstGeom prst="roundRect">
          <a:avLst>
            <a:gd name="adj" fmla="val 10000"/>
          </a:avLst>
        </a:prstGeom>
      </dgm:spPr>
      <dgm:t>
        <a:bodyPr/>
        <a:lstStyle/>
        <a:p>
          <a:endParaRPr lang="en-US"/>
        </a:p>
      </dgm:t>
    </dgm:pt>
    <dgm:pt modelId="{75A9435F-AAFE-4C07-A2DE-1684D57CF372}" type="pres">
      <dgm:prSet presAssocID="{D4D53923-0EE6-48C5-8ED7-E8D0D7718DBE}" presName="sibTrans" presStyleLbl="sibTrans2D1" presStyleIdx="1" presStyleCnt="2"/>
      <dgm:spPr>
        <a:prstGeom prst="rightArrow">
          <a:avLst>
            <a:gd name="adj1" fmla="val 60000"/>
            <a:gd name="adj2" fmla="val 50000"/>
          </a:avLst>
        </a:prstGeom>
      </dgm:spPr>
      <dgm:t>
        <a:bodyPr/>
        <a:lstStyle/>
        <a:p>
          <a:endParaRPr lang="en-US"/>
        </a:p>
      </dgm:t>
    </dgm:pt>
    <dgm:pt modelId="{4741DD3D-3611-48ED-AABC-BF4937A89F67}" type="pres">
      <dgm:prSet presAssocID="{D4D53923-0EE6-48C5-8ED7-E8D0D7718DBE}" presName="connectorText" presStyleLbl="sibTrans2D1" presStyleIdx="1" presStyleCnt="2"/>
      <dgm:spPr/>
      <dgm:t>
        <a:bodyPr/>
        <a:lstStyle/>
        <a:p>
          <a:endParaRPr lang="en-US"/>
        </a:p>
      </dgm:t>
    </dgm:pt>
    <dgm:pt modelId="{8B687511-0A0C-4E85-A68D-11D473A240CA}" type="pres">
      <dgm:prSet presAssocID="{39E198A8-265D-4F36-9CA2-BA710A184B09}" presName="node" presStyleLbl="node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457C5BFD-934F-4856-8B43-77B47793469A}" srcId="{666AEC16-1C6D-4A5D-A29B-BCF52161730B}" destId="{D269A507-A4A6-42AC-94ED-4B852BE00FDA}" srcOrd="0" destOrd="0" parTransId="{2C59E2A5-A3B0-4EF7-95F3-18B4A905C2B6}" sibTransId="{FDE0F366-5C59-4313-AA33-0537B68AC637}"/>
    <dgm:cxn modelId="{095CBC35-27DC-4467-B22B-A9E8712473F2}" type="presOf" srcId="{D4D53923-0EE6-48C5-8ED7-E8D0D7718DBE}" destId="{4741DD3D-3611-48ED-AABC-BF4937A89F67}" srcOrd="1" destOrd="0" presId="urn:microsoft.com/office/officeart/2005/8/layout/process1"/>
    <dgm:cxn modelId="{0479B2B5-2E0F-4577-BCD1-CDDFE6CA4C0B}" srcId="{666AEC16-1C6D-4A5D-A29B-BCF52161730B}" destId="{2EA752C1-CA53-442D-8B70-C1A620E24FD4}" srcOrd="1" destOrd="0" parTransId="{07DB612B-E52B-4470-BB3B-630541C0A6E4}" sibTransId="{D4D53923-0EE6-48C5-8ED7-E8D0D7718DBE}"/>
    <dgm:cxn modelId="{61EB22E3-09E0-4225-ADFF-2022FEC7F439}" type="presOf" srcId="{FDE0F366-5C59-4313-AA33-0537B68AC637}" destId="{45AC93CA-9AA6-4717-895E-C7EB15034B3F}" srcOrd="0" destOrd="0" presId="urn:microsoft.com/office/officeart/2005/8/layout/process1"/>
    <dgm:cxn modelId="{3107B569-7FF7-4CFC-8896-57863032CE25}" type="presOf" srcId="{666AEC16-1C6D-4A5D-A29B-BCF52161730B}" destId="{F53B67C1-1FF7-4012-B1C1-B463825F81E7}" srcOrd="0" destOrd="0" presId="urn:microsoft.com/office/officeart/2005/8/layout/process1"/>
    <dgm:cxn modelId="{BAAD7BD0-5F70-42A3-979D-87CBFF77E4FA}" type="presOf" srcId="{39E198A8-265D-4F36-9CA2-BA710A184B09}" destId="{8B687511-0A0C-4E85-A68D-11D473A240CA}" srcOrd="0" destOrd="0" presId="urn:microsoft.com/office/officeart/2005/8/layout/process1"/>
    <dgm:cxn modelId="{3A16B1C6-F1F3-4B6D-ACAB-5DB3070D3367}" type="presOf" srcId="{2EA752C1-CA53-442D-8B70-C1A620E24FD4}" destId="{FB5CD21D-7142-4499-9F78-375B7D5F18C0}" srcOrd="0" destOrd="0" presId="urn:microsoft.com/office/officeart/2005/8/layout/process1"/>
    <dgm:cxn modelId="{2DC10E75-515E-4EE4-82F8-C9CA089F7B10}" srcId="{666AEC16-1C6D-4A5D-A29B-BCF52161730B}" destId="{39E198A8-265D-4F36-9CA2-BA710A184B09}" srcOrd="2" destOrd="0" parTransId="{12089BF4-A240-474B-81B0-E6F59A42E0E6}" sibTransId="{5E29CCA9-C28A-42E8-8BCB-8686597DEB62}"/>
    <dgm:cxn modelId="{B5B55799-07E2-4EF8-AA68-2D9763F09E4C}" type="presOf" srcId="{D4D53923-0EE6-48C5-8ED7-E8D0D7718DBE}" destId="{75A9435F-AAFE-4C07-A2DE-1684D57CF372}" srcOrd="0" destOrd="0" presId="urn:microsoft.com/office/officeart/2005/8/layout/process1"/>
    <dgm:cxn modelId="{0428276C-FD0D-4549-BA94-253365A0449B}" type="presOf" srcId="{FDE0F366-5C59-4313-AA33-0537B68AC637}" destId="{3357529A-994E-4405-B676-0DC4214BBED3}" srcOrd="1" destOrd="0" presId="urn:microsoft.com/office/officeart/2005/8/layout/process1"/>
    <dgm:cxn modelId="{CF20B0C3-9B3B-4BC3-839D-797419550D3F}" type="presOf" srcId="{D269A507-A4A6-42AC-94ED-4B852BE00FDA}" destId="{730998FD-018C-46F0-A687-1EDECC662345}" srcOrd="0" destOrd="0" presId="urn:microsoft.com/office/officeart/2005/8/layout/process1"/>
    <dgm:cxn modelId="{9813DF9F-BE99-482A-96C1-8CF6F830D6BF}" type="presParOf" srcId="{F53B67C1-1FF7-4012-B1C1-B463825F81E7}" destId="{730998FD-018C-46F0-A687-1EDECC662345}" srcOrd="0" destOrd="0" presId="urn:microsoft.com/office/officeart/2005/8/layout/process1"/>
    <dgm:cxn modelId="{7B2D0CE3-6941-4998-9B8B-B7AA6B8817C6}" type="presParOf" srcId="{F53B67C1-1FF7-4012-B1C1-B463825F81E7}" destId="{45AC93CA-9AA6-4717-895E-C7EB15034B3F}" srcOrd="1" destOrd="0" presId="urn:microsoft.com/office/officeart/2005/8/layout/process1"/>
    <dgm:cxn modelId="{FB37A32E-9E65-402C-8BE0-8200781E5F3A}" type="presParOf" srcId="{45AC93CA-9AA6-4717-895E-C7EB15034B3F}" destId="{3357529A-994E-4405-B676-0DC4214BBED3}" srcOrd="0" destOrd="0" presId="urn:microsoft.com/office/officeart/2005/8/layout/process1"/>
    <dgm:cxn modelId="{2CFB440E-91E4-47A2-87A4-2A788545EDFB}" type="presParOf" srcId="{F53B67C1-1FF7-4012-B1C1-B463825F81E7}" destId="{FB5CD21D-7142-4499-9F78-375B7D5F18C0}" srcOrd="2" destOrd="0" presId="urn:microsoft.com/office/officeart/2005/8/layout/process1"/>
    <dgm:cxn modelId="{43A5DA2E-395E-46BA-89BD-483EDB10747B}" type="presParOf" srcId="{F53B67C1-1FF7-4012-B1C1-B463825F81E7}" destId="{75A9435F-AAFE-4C07-A2DE-1684D57CF372}" srcOrd="3" destOrd="0" presId="urn:microsoft.com/office/officeart/2005/8/layout/process1"/>
    <dgm:cxn modelId="{F397EFF6-7FAB-4FBA-A231-5579E059717C}" type="presParOf" srcId="{75A9435F-AAFE-4C07-A2DE-1684D57CF372}" destId="{4741DD3D-3611-48ED-AABC-BF4937A89F67}" srcOrd="0" destOrd="0" presId="urn:microsoft.com/office/officeart/2005/8/layout/process1"/>
    <dgm:cxn modelId="{26166DC8-82EC-4506-BC14-F45160914159}" type="presParOf" srcId="{F53B67C1-1FF7-4012-B1C1-B463825F81E7}" destId="{8B687511-0A0C-4E85-A68D-11D473A240C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AEC16-1C6D-4A5D-A29B-BCF52161730B}" type="doc">
      <dgm:prSet loTypeId="urn:microsoft.com/office/officeart/2005/8/layout/process1" loCatId="process" qsTypeId="urn:microsoft.com/office/officeart/2005/8/quickstyle/simple1" qsCatId="simple" csTypeId="urn:microsoft.com/office/officeart/2005/8/colors/accent1_2" csCatId="accent1" phldr="1"/>
      <dgm:spPr/>
    </dgm:pt>
    <dgm:pt modelId="{D269A507-A4A6-42AC-94ED-4B852BE00FDA}">
      <dgm:prSet phldrT="[Text]" custT="1"/>
      <dgm:spPr>
        <a:xfrm>
          <a:off x="4244"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Media and Marketing</a:t>
          </a:r>
          <a:endParaRPr lang="en-US" sz="1800" dirty="0">
            <a:solidFill>
              <a:sysClr val="window" lastClr="FFFFFF"/>
            </a:solidFill>
            <a:latin typeface="Calibri"/>
            <a:ea typeface="+mn-ea"/>
            <a:cs typeface="+mn-cs"/>
          </a:endParaRPr>
        </a:p>
      </dgm:t>
    </dgm:pt>
    <dgm:pt modelId="{2C59E2A5-A3B0-4EF7-95F3-18B4A905C2B6}" type="parTrans" cxnId="{457C5BFD-934F-4856-8B43-77B47793469A}">
      <dgm:prSet/>
      <dgm:spPr/>
      <dgm:t>
        <a:bodyPr/>
        <a:lstStyle/>
        <a:p>
          <a:endParaRPr lang="en-US"/>
        </a:p>
      </dgm:t>
    </dgm:pt>
    <dgm:pt modelId="{FDE0F366-5C59-4313-AA33-0537B68AC637}" type="sibTrans" cxnId="{457C5BFD-934F-4856-8B43-77B47793469A}">
      <dgm:prSet/>
      <dgm:spPr>
        <a:xfrm>
          <a:off x="1399706"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39E198A8-265D-4F36-9CA2-BA710A184B09}">
      <dgm:prSet phldrT="[Text]" custT="1"/>
      <dgm:spPr>
        <a:xfrm>
          <a:off x="3556328"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b="0" i="0" u="none" dirty="0" smtClean="0"/>
            <a:t>111,967</a:t>
          </a:r>
          <a:r>
            <a:rPr lang="en-US" sz="1800" dirty="0" smtClean="0">
              <a:solidFill>
                <a:sysClr val="window" lastClr="FFFFFF"/>
              </a:solidFill>
              <a:latin typeface="Calibri"/>
              <a:ea typeface="+mn-ea"/>
              <a:cs typeface="+mn-cs"/>
            </a:rPr>
            <a:t> Exposures</a:t>
          </a:r>
          <a:endParaRPr lang="en-US" sz="1800" dirty="0">
            <a:solidFill>
              <a:sysClr val="window" lastClr="FFFFFF"/>
            </a:solidFill>
            <a:latin typeface="Calibri"/>
            <a:ea typeface="+mn-ea"/>
            <a:cs typeface="+mn-cs"/>
          </a:endParaRPr>
        </a:p>
      </dgm:t>
    </dgm:pt>
    <dgm:pt modelId="{12089BF4-A240-474B-81B0-E6F59A42E0E6}" type="parTrans" cxnId="{2DC10E75-515E-4EE4-82F8-C9CA089F7B10}">
      <dgm:prSet/>
      <dgm:spPr/>
      <dgm:t>
        <a:bodyPr/>
        <a:lstStyle/>
        <a:p>
          <a:endParaRPr lang="en-US"/>
        </a:p>
      </dgm:t>
    </dgm:pt>
    <dgm:pt modelId="{5E29CCA9-C28A-42E8-8BCB-8686597DEB62}" type="sibTrans" cxnId="{2DC10E75-515E-4EE4-82F8-C9CA089F7B10}">
      <dgm:prSet/>
      <dgm:spPr/>
      <dgm:t>
        <a:bodyPr/>
        <a:lstStyle/>
        <a:p>
          <a:endParaRPr lang="en-US"/>
        </a:p>
      </dgm:t>
    </dgm:pt>
    <dgm:pt modelId="{2EA752C1-CA53-442D-8B70-C1A620E24FD4}">
      <dgm:prSet phldrT="[Text]" custT="1"/>
      <dgm:spPr>
        <a:xfrm>
          <a:off x="1780286"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1800" dirty="0" smtClean="0">
              <a:solidFill>
                <a:sysClr val="window" lastClr="FFFFFF"/>
              </a:solidFill>
              <a:latin typeface="Calibri"/>
              <a:ea typeface="+mn-ea"/>
              <a:cs typeface="+mn-cs"/>
            </a:rPr>
            <a:t>133 </a:t>
          </a:r>
        </a:p>
        <a:p>
          <a:pPr>
            <a:spcAft>
              <a:spcPct val="35000"/>
            </a:spcAft>
          </a:pPr>
          <a:r>
            <a:rPr lang="en-US" sz="1800" dirty="0" smtClean="0">
              <a:solidFill>
                <a:sysClr val="window" lastClr="FFFFFF"/>
              </a:solidFill>
              <a:latin typeface="Calibri"/>
              <a:ea typeface="+mn-ea"/>
              <a:cs typeface="+mn-cs"/>
            </a:rPr>
            <a:t>Completed Projects</a:t>
          </a:r>
          <a:endParaRPr lang="en-US" sz="1800" dirty="0">
            <a:solidFill>
              <a:sysClr val="window" lastClr="FFFFFF"/>
            </a:solidFill>
            <a:latin typeface="Calibri"/>
            <a:ea typeface="+mn-ea"/>
            <a:cs typeface="+mn-cs"/>
          </a:endParaRPr>
        </a:p>
      </dgm:t>
    </dgm:pt>
    <dgm:pt modelId="{07DB612B-E52B-4470-BB3B-630541C0A6E4}" type="parTrans" cxnId="{0479B2B5-2E0F-4577-BCD1-CDDFE6CA4C0B}">
      <dgm:prSet/>
      <dgm:spPr/>
      <dgm:t>
        <a:bodyPr/>
        <a:lstStyle/>
        <a:p>
          <a:endParaRPr lang="en-US"/>
        </a:p>
      </dgm:t>
    </dgm:pt>
    <dgm:pt modelId="{D4D53923-0EE6-48C5-8ED7-E8D0D7718DBE}" type="sibTrans" cxnId="{0479B2B5-2E0F-4577-BCD1-CDDFE6CA4C0B}">
      <dgm:prSet/>
      <dgm:spPr>
        <a:xfrm>
          <a:off x="3175748"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F53B67C1-1FF7-4012-B1C1-B463825F81E7}" type="pres">
      <dgm:prSet presAssocID="{666AEC16-1C6D-4A5D-A29B-BCF52161730B}" presName="Name0" presStyleCnt="0">
        <dgm:presLayoutVars>
          <dgm:dir/>
          <dgm:resizeHandles val="exact"/>
        </dgm:presLayoutVars>
      </dgm:prSet>
      <dgm:spPr/>
    </dgm:pt>
    <dgm:pt modelId="{730998FD-018C-46F0-A687-1EDECC662345}" type="pres">
      <dgm:prSet presAssocID="{D269A507-A4A6-42AC-94ED-4B852BE00FDA}" presName="node" presStyleLbl="node1" presStyleIdx="0" presStyleCnt="3" custLinFactNeighborX="-10201" custLinFactNeighborY="12">
        <dgm:presLayoutVars>
          <dgm:bulletEnabled val="1"/>
        </dgm:presLayoutVars>
      </dgm:prSet>
      <dgm:spPr>
        <a:prstGeom prst="roundRect">
          <a:avLst>
            <a:gd name="adj" fmla="val 10000"/>
          </a:avLst>
        </a:prstGeom>
      </dgm:spPr>
      <dgm:t>
        <a:bodyPr/>
        <a:lstStyle/>
        <a:p>
          <a:endParaRPr lang="en-US"/>
        </a:p>
      </dgm:t>
    </dgm:pt>
    <dgm:pt modelId="{45AC93CA-9AA6-4717-895E-C7EB15034B3F}" type="pres">
      <dgm:prSet presAssocID="{FDE0F366-5C59-4313-AA33-0537B68AC637}" presName="sibTrans" presStyleLbl="sibTrans2D1" presStyleIdx="0" presStyleCnt="2"/>
      <dgm:spPr>
        <a:prstGeom prst="rightArrow">
          <a:avLst>
            <a:gd name="adj1" fmla="val 60000"/>
            <a:gd name="adj2" fmla="val 50000"/>
          </a:avLst>
        </a:prstGeom>
      </dgm:spPr>
      <dgm:t>
        <a:bodyPr/>
        <a:lstStyle/>
        <a:p>
          <a:endParaRPr lang="en-US"/>
        </a:p>
      </dgm:t>
    </dgm:pt>
    <dgm:pt modelId="{3357529A-994E-4405-B676-0DC4214BBED3}" type="pres">
      <dgm:prSet presAssocID="{FDE0F366-5C59-4313-AA33-0537B68AC637}" presName="connectorText" presStyleLbl="sibTrans2D1" presStyleIdx="0" presStyleCnt="2"/>
      <dgm:spPr/>
      <dgm:t>
        <a:bodyPr/>
        <a:lstStyle/>
        <a:p>
          <a:endParaRPr lang="en-US"/>
        </a:p>
      </dgm:t>
    </dgm:pt>
    <dgm:pt modelId="{FB5CD21D-7142-4499-9F78-375B7D5F18C0}" type="pres">
      <dgm:prSet presAssocID="{2EA752C1-CA53-442D-8B70-C1A620E24FD4}" presName="node" presStyleLbl="node1" presStyleIdx="1" presStyleCnt="3">
        <dgm:presLayoutVars>
          <dgm:bulletEnabled val="1"/>
        </dgm:presLayoutVars>
      </dgm:prSet>
      <dgm:spPr>
        <a:prstGeom prst="roundRect">
          <a:avLst>
            <a:gd name="adj" fmla="val 10000"/>
          </a:avLst>
        </a:prstGeom>
      </dgm:spPr>
      <dgm:t>
        <a:bodyPr/>
        <a:lstStyle/>
        <a:p>
          <a:endParaRPr lang="en-US"/>
        </a:p>
      </dgm:t>
    </dgm:pt>
    <dgm:pt modelId="{75A9435F-AAFE-4C07-A2DE-1684D57CF372}" type="pres">
      <dgm:prSet presAssocID="{D4D53923-0EE6-48C5-8ED7-E8D0D7718DBE}" presName="sibTrans" presStyleLbl="sibTrans2D1" presStyleIdx="1" presStyleCnt="2"/>
      <dgm:spPr>
        <a:prstGeom prst="rightArrow">
          <a:avLst>
            <a:gd name="adj1" fmla="val 60000"/>
            <a:gd name="adj2" fmla="val 50000"/>
          </a:avLst>
        </a:prstGeom>
      </dgm:spPr>
      <dgm:t>
        <a:bodyPr/>
        <a:lstStyle/>
        <a:p>
          <a:endParaRPr lang="en-US"/>
        </a:p>
      </dgm:t>
    </dgm:pt>
    <dgm:pt modelId="{4741DD3D-3611-48ED-AABC-BF4937A89F67}" type="pres">
      <dgm:prSet presAssocID="{D4D53923-0EE6-48C5-8ED7-E8D0D7718DBE}" presName="connectorText" presStyleLbl="sibTrans2D1" presStyleIdx="1" presStyleCnt="2"/>
      <dgm:spPr/>
      <dgm:t>
        <a:bodyPr/>
        <a:lstStyle/>
        <a:p>
          <a:endParaRPr lang="en-US"/>
        </a:p>
      </dgm:t>
    </dgm:pt>
    <dgm:pt modelId="{8B687511-0A0C-4E85-A68D-11D473A240CA}" type="pres">
      <dgm:prSet presAssocID="{39E198A8-265D-4F36-9CA2-BA710A184B09}" presName="node" presStyleLbl="node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25C000CB-2D13-4613-947C-102F0A37B615}" type="presOf" srcId="{D4D53923-0EE6-48C5-8ED7-E8D0D7718DBE}" destId="{75A9435F-AAFE-4C07-A2DE-1684D57CF372}" srcOrd="0" destOrd="0" presId="urn:microsoft.com/office/officeart/2005/8/layout/process1"/>
    <dgm:cxn modelId="{2DC10E75-515E-4EE4-82F8-C9CA089F7B10}" srcId="{666AEC16-1C6D-4A5D-A29B-BCF52161730B}" destId="{39E198A8-265D-4F36-9CA2-BA710A184B09}" srcOrd="2" destOrd="0" parTransId="{12089BF4-A240-474B-81B0-E6F59A42E0E6}" sibTransId="{5E29CCA9-C28A-42E8-8BCB-8686597DEB62}"/>
    <dgm:cxn modelId="{297E44CB-E651-44F5-B5FF-01FDBEF8892F}" type="presOf" srcId="{666AEC16-1C6D-4A5D-A29B-BCF52161730B}" destId="{F53B67C1-1FF7-4012-B1C1-B463825F81E7}" srcOrd="0" destOrd="0" presId="urn:microsoft.com/office/officeart/2005/8/layout/process1"/>
    <dgm:cxn modelId="{A6AF8860-5DF5-42EE-BC03-DAB50D8A2DDF}" type="presOf" srcId="{39E198A8-265D-4F36-9CA2-BA710A184B09}" destId="{8B687511-0A0C-4E85-A68D-11D473A240CA}" srcOrd="0" destOrd="0" presId="urn:microsoft.com/office/officeart/2005/8/layout/process1"/>
    <dgm:cxn modelId="{B2E44299-DE9C-4515-8F8E-74E301BA136E}" type="presOf" srcId="{D269A507-A4A6-42AC-94ED-4B852BE00FDA}" destId="{730998FD-018C-46F0-A687-1EDECC662345}" srcOrd="0" destOrd="0" presId="urn:microsoft.com/office/officeart/2005/8/layout/process1"/>
    <dgm:cxn modelId="{06B1E3C4-B2B2-4E9E-8F26-B132CA282F72}" type="presOf" srcId="{2EA752C1-CA53-442D-8B70-C1A620E24FD4}" destId="{FB5CD21D-7142-4499-9F78-375B7D5F18C0}" srcOrd="0" destOrd="0" presId="urn:microsoft.com/office/officeart/2005/8/layout/process1"/>
    <dgm:cxn modelId="{457C5BFD-934F-4856-8B43-77B47793469A}" srcId="{666AEC16-1C6D-4A5D-A29B-BCF52161730B}" destId="{D269A507-A4A6-42AC-94ED-4B852BE00FDA}" srcOrd="0" destOrd="0" parTransId="{2C59E2A5-A3B0-4EF7-95F3-18B4A905C2B6}" sibTransId="{FDE0F366-5C59-4313-AA33-0537B68AC637}"/>
    <dgm:cxn modelId="{9FDEBAF9-C8D6-4791-B04C-4A3549BDA51D}" type="presOf" srcId="{FDE0F366-5C59-4313-AA33-0537B68AC637}" destId="{3357529A-994E-4405-B676-0DC4214BBED3}" srcOrd="1" destOrd="0" presId="urn:microsoft.com/office/officeart/2005/8/layout/process1"/>
    <dgm:cxn modelId="{4E8E95CE-9E96-4834-982A-A014B8D6BE8B}" type="presOf" srcId="{FDE0F366-5C59-4313-AA33-0537B68AC637}" destId="{45AC93CA-9AA6-4717-895E-C7EB15034B3F}" srcOrd="0" destOrd="0" presId="urn:microsoft.com/office/officeart/2005/8/layout/process1"/>
    <dgm:cxn modelId="{0479B2B5-2E0F-4577-BCD1-CDDFE6CA4C0B}" srcId="{666AEC16-1C6D-4A5D-A29B-BCF52161730B}" destId="{2EA752C1-CA53-442D-8B70-C1A620E24FD4}" srcOrd="1" destOrd="0" parTransId="{07DB612B-E52B-4470-BB3B-630541C0A6E4}" sibTransId="{D4D53923-0EE6-48C5-8ED7-E8D0D7718DBE}"/>
    <dgm:cxn modelId="{C7359652-8EC3-4858-A14B-F3E14CAEBD3F}" type="presOf" srcId="{D4D53923-0EE6-48C5-8ED7-E8D0D7718DBE}" destId="{4741DD3D-3611-48ED-AABC-BF4937A89F67}" srcOrd="1" destOrd="0" presId="urn:microsoft.com/office/officeart/2005/8/layout/process1"/>
    <dgm:cxn modelId="{627174DA-3DEB-4918-8685-80FA8F33B1EC}" type="presParOf" srcId="{F53B67C1-1FF7-4012-B1C1-B463825F81E7}" destId="{730998FD-018C-46F0-A687-1EDECC662345}" srcOrd="0" destOrd="0" presId="urn:microsoft.com/office/officeart/2005/8/layout/process1"/>
    <dgm:cxn modelId="{B7EE9025-C2CE-4432-A9F7-7ADFD23C3916}" type="presParOf" srcId="{F53B67C1-1FF7-4012-B1C1-B463825F81E7}" destId="{45AC93CA-9AA6-4717-895E-C7EB15034B3F}" srcOrd="1" destOrd="0" presId="urn:microsoft.com/office/officeart/2005/8/layout/process1"/>
    <dgm:cxn modelId="{52889FE6-481C-41F3-AF54-1AA24038CC4F}" type="presParOf" srcId="{45AC93CA-9AA6-4717-895E-C7EB15034B3F}" destId="{3357529A-994E-4405-B676-0DC4214BBED3}" srcOrd="0" destOrd="0" presId="urn:microsoft.com/office/officeart/2005/8/layout/process1"/>
    <dgm:cxn modelId="{6B0BAA11-0245-4F35-8E01-64066174C193}" type="presParOf" srcId="{F53B67C1-1FF7-4012-B1C1-B463825F81E7}" destId="{FB5CD21D-7142-4499-9F78-375B7D5F18C0}" srcOrd="2" destOrd="0" presId="urn:microsoft.com/office/officeart/2005/8/layout/process1"/>
    <dgm:cxn modelId="{B7C689EE-9230-44E8-BD2F-2D05437399A5}" type="presParOf" srcId="{F53B67C1-1FF7-4012-B1C1-B463825F81E7}" destId="{75A9435F-AAFE-4C07-A2DE-1684D57CF372}" srcOrd="3" destOrd="0" presId="urn:microsoft.com/office/officeart/2005/8/layout/process1"/>
    <dgm:cxn modelId="{C06595E1-1395-46EF-B4EF-0256468441F5}" type="presParOf" srcId="{75A9435F-AAFE-4C07-A2DE-1684D57CF372}" destId="{4741DD3D-3611-48ED-AABC-BF4937A89F67}" srcOrd="0" destOrd="0" presId="urn:microsoft.com/office/officeart/2005/8/layout/process1"/>
    <dgm:cxn modelId="{24FABFCA-FB1F-4040-8D34-56502BDA2766}" type="presParOf" srcId="{F53B67C1-1FF7-4012-B1C1-B463825F81E7}" destId="{8B687511-0A0C-4E85-A68D-11D473A240CA}"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AEC16-1C6D-4A5D-A29B-BCF52161730B}" type="doc">
      <dgm:prSet loTypeId="urn:microsoft.com/office/officeart/2005/8/layout/process1" loCatId="process" qsTypeId="urn:microsoft.com/office/officeart/2005/8/quickstyle/simple1" qsCatId="simple" csTypeId="urn:microsoft.com/office/officeart/2005/8/colors/accent1_2" csCatId="accent1" phldr="1"/>
      <dgm:spPr/>
    </dgm:pt>
    <dgm:pt modelId="{D269A507-A4A6-42AC-94ED-4B852BE00FDA}">
      <dgm:prSet phldrT="[Text]" custT="1"/>
      <dgm:spPr>
        <a:xfrm>
          <a:off x="4244"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Partnerships</a:t>
          </a:r>
          <a:endParaRPr lang="en-US" sz="1800" dirty="0">
            <a:solidFill>
              <a:sysClr val="window" lastClr="FFFFFF"/>
            </a:solidFill>
            <a:latin typeface="Calibri"/>
            <a:ea typeface="+mn-ea"/>
            <a:cs typeface="+mn-cs"/>
          </a:endParaRPr>
        </a:p>
      </dgm:t>
    </dgm:pt>
    <dgm:pt modelId="{2C59E2A5-A3B0-4EF7-95F3-18B4A905C2B6}" type="parTrans" cxnId="{457C5BFD-934F-4856-8B43-77B47793469A}">
      <dgm:prSet/>
      <dgm:spPr/>
      <dgm:t>
        <a:bodyPr/>
        <a:lstStyle/>
        <a:p>
          <a:endParaRPr lang="en-US"/>
        </a:p>
      </dgm:t>
    </dgm:pt>
    <dgm:pt modelId="{FDE0F366-5C59-4313-AA33-0537B68AC637}" type="sibTrans" cxnId="{457C5BFD-934F-4856-8B43-77B47793469A}">
      <dgm:prSet/>
      <dgm:spPr>
        <a:xfrm>
          <a:off x="1399706"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39E198A8-265D-4F36-9CA2-BA710A184B09}">
      <dgm:prSet phldrT="[Text]" custT="1"/>
      <dgm:spPr>
        <a:xfrm>
          <a:off x="3556328"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b="0" i="0" u="none" dirty="0" smtClean="0"/>
            <a:t>38,949,853 E</a:t>
          </a:r>
          <a:r>
            <a:rPr lang="en-US" sz="1800" dirty="0" smtClean="0">
              <a:solidFill>
                <a:sysClr val="window" lastClr="FFFFFF"/>
              </a:solidFill>
              <a:latin typeface="Calibri"/>
              <a:ea typeface="+mn-ea"/>
              <a:cs typeface="+mn-cs"/>
            </a:rPr>
            <a:t>xposures</a:t>
          </a:r>
          <a:endParaRPr lang="en-US" sz="1800" dirty="0">
            <a:solidFill>
              <a:sysClr val="window" lastClr="FFFFFF"/>
            </a:solidFill>
            <a:latin typeface="Calibri"/>
            <a:ea typeface="+mn-ea"/>
            <a:cs typeface="+mn-cs"/>
          </a:endParaRPr>
        </a:p>
      </dgm:t>
    </dgm:pt>
    <dgm:pt modelId="{12089BF4-A240-474B-81B0-E6F59A42E0E6}" type="parTrans" cxnId="{2DC10E75-515E-4EE4-82F8-C9CA089F7B10}">
      <dgm:prSet/>
      <dgm:spPr/>
      <dgm:t>
        <a:bodyPr/>
        <a:lstStyle/>
        <a:p>
          <a:endParaRPr lang="en-US"/>
        </a:p>
      </dgm:t>
    </dgm:pt>
    <dgm:pt modelId="{5E29CCA9-C28A-42E8-8BCB-8686597DEB62}" type="sibTrans" cxnId="{2DC10E75-515E-4EE4-82F8-C9CA089F7B10}">
      <dgm:prSet/>
      <dgm:spPr/>
      <dgm:t>
        <a:bodyPr/>
        <a:lstStyle/>
        <a:p>
          <a:endParaRPr lang="en-US"/>
        </a:p>
      </dgm:t>
    </dgm:pt>
    <dgm:pt modelId="{2EA752C1-CA53-442D-8B70-C1A620E24FD4}">
      <dgm:prSet phldrT="[Text]" custT="1"/>
      <dgm:spPr>
        <a:xfrm>
          <a:off x="1780286"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1800" dirty="0" smtClean="0">
              <a:solidFill>
                <a:sysClr val="window" lastClr="FFFFFF"/>
              </a:solidFill>
              <a:latin typeface="Calibri"/>
              <a:ea typeface="+mn-ea"/>
              <a:cs typeface="+mn-cs"/>
            </a:rPr>
            <a:t>1,417</a:t>
          </a:r>
          <a:endParaRPr lang="en-US" sz="1800" dirty="0">
            <a:solidFill>
              <a:sysClr val="window" lastClr="FFFFFF"/>
            </a:solidFill>
            <a:latin typeface="Calibri"/>
            <a:ea typeface="+mn-ea"/>
            <a:cs typeface="+mn-cs"/>
          </a:endParaRPr>
        </a:p>
        <a:p>
          <a:pPr>
            <a:spcAft>
              <a:spcPts val="0"/>
            </a:spcAft>
          </a:pPr>
          <a:r>
            <a:rPr lang="en-US" sz="1800" dirty="0" smtClean="0">
              <a:solidFill>
                <a:sysClr val="window" lastClr="FFFFFF"/>
              </a:solidFill>
              <a:latin typeface="Calibri"/>
              <a:ea typeface="+mn-ea"/>
              <a:cs typeface="+mn-cs"/>
            </a:rPr>
            <a:t>Partner Activities</a:t>
          </a:r>
          <a:endParaRPr lang="en-US" sz="1800" dirty="0">
            <a:solidFill>
              <a:sysClr val="window" lastClr="FFFFFF"/>
            </a:solidFill>
            <a:latin typeface="Calibri"/>
            <a:ea typeface="+mn-ea"/>
            <a:cs typeface="+mn-cs"/>
          </a:endParaRPr>
        </a:p>
      </dgm:t>
    </dgm:pt>
    <dgm:pt modelId="{07DB612B-E52B-4470-BB3B-630541C0A6E4}" type="parTrans" cxnId="{0479B2B5-2E0F-4577-BCD1-CDDFE6CA4C0B}">
      <dgm:prSet/>
      <dgm:spPr/>
      <dgm:t>
        <a:bodyPr/>
        <a:lstStyle/>
        <a:p>
          <a:endParaRPr lang="en-US"/>
        </a:p>
      </dgm:t>
    </dgm:pt>
    <dgm:pt modelId="{D4D53923-0EE6-48C5-8ED7-E8D0D7718DBE}" type="sibTrans" cxnId="{0479B2B5-2E0F-4577-BCD1-CDDFE6CA4C0B}">
      <dgm:prSet/>
      <dgm:spPr>
        <a:xfrm>
          <a:off x="3175748"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F53B67C1-1FF7-4012-B1C1-B463825F81E7}" type="pres">
      <dgm:prSet presAssocID="{666AEC16-1C6D-4A5D-A29B-BCF52161730B}" presName="Name0" presStyleCnt="0">
        <dgm:presLayoutVars>
          <dgm:dir/>
          <dgm:resizeHandles val="exact"/>
        </dgm:presLayoutVars>
      </dgm:prSet>
      <dgm:spPr/>
    </dgm:pt>
    <dgm:pt modelId="{730998FD-018C-46F0-A687-1EDECC662345}" type="pres">
      <dgm:prSet presAssocID="{D269A507-A4A6-42AC-94ED-4B852BE00FDA}" presName="node" presStyleLbl="node1" presStyleIdx="0" presStyleCnt="3" custLinFactNeighborX="-10201" custLinFactNeighborY="12">
        <dgm:presLayoutVars>
          <dgm:bulletEnabled val="1"/>
        </dgm:presLayoutVars>
      </dgm:prSet>
      <dgm:spPr>
        <a:prstGeom prst="roundRect">
          <a:avLst>
            <a:gd name="adj" fmla="val 10000"/>
          </a:avLst>
        </a:prstGeom>
      </dgm:spPr>
      <dgm:t>
        <a:bodyPr/>
        <a:lstStyle/>
        <a:p>
          <a:endParaRPr lang="en-US"/>
        </a:p>
      </dgm:t>
    </dgm:pt>
    <dgm:pt modelId="{45AC93CA-9AA6-4717-895E-C7EB15034B3F}" type="pres">
      <dgm:prSet presAssocID="{FDE0F366-5C59-4313-AA33-0537B68AC637}" presName="sibTrans" presStyleLbl="sibTrans2D1" presStyleIdx="0" presStyleCnt="2"/>
      <dgm:spPr>
        <a:prstGeom prst="rightArrow">
          <a:avLst>
            <a:gd name="adj1" fmla="val 60000"/>
            <a:gd name="adj2" fmla="val 50000"/>
          </a:avLst>
        </a:prstGeom>
      </dgm:spPr>
      <dgm:t>
        <a:bodyPr/>
        <a:lstStyle/>
        <a:p>
          <a:endParaRPr lang="en-US"/>
        </a:p>
      </dgm:t>
    </dgm:pt>
    <dgm:pt modelId="{3357529A-994E-4405-B676-0DC4214BBED3}" type="pres">
      <dgm:prSet presAssocID="{FDE0F366-5C59-4313-AA33-0537B68AC637}" presName="connectorText" presStyleLbl="sibTrans2D1" presStyleIdx="0" presStyleCnt="2"/>
      <dgm:spPr/>
      <dgm:t>
        <a:bodyPr/>
        <a:lstStyle/>
        <a:p>
          <a:endParaRPr lang="en-US"/>
        </a:p>
      </dgm:t>
    </dgm:pt>
    <dgm:pt modelId="{FB5CD21D-7142-4499-9F78-375B7D5F18C0}" type="pres">
      <dgm:prSet presAssocID="{2EA752C1-CA53-442D-8B70-C1A620E24FD4}" presName="node" presStyleLbl="node1" presStyleIdx="1" presStyleCnt="3">
        <dgm:presLayoutVars>
          <dgm:bulletEnabled val="1"/>
        </dgm:presLayoutVars>
      </dgm:prSet>
      <dgm:spPr>
        <a:prstGeom prst="roundRect">
          <a:avLst>
            <a:gd name="adj" fmla="val 10000"/>
          </a:avLst>
        </a:prstGeom>
      </dgm:spPr>
      <dgm:t>
        <a:bodyPr/>
        <a:lstStyle/>
        <a:p>
          <a:endParaRPr lang="en-US"/>
        </a:p>
      </dgm:t>
    </dgm:pt>
    <dgm:pt modelId="{75A9435F-AAFE-4C07-A2DE-1684D57CF372}" type="pres">
      <dgm:prSet presAssocID="{D4D53923-0EE6-48C5-8ED7-E8D0D7718DBE}" presName="sibTrans" presStyleLbl="sibTrans2D1" presStyleIdx="1" presStyleCnt="2"/>
      <dgm:spPr>
        <a:prstGeom prst="rightArrow">
          <a:avLst>
            <a:gd name="adj1" fmla="val 60000"/>
            <a:gd name="adj2" fmla="val 50000"/>
          </a:avLst>
        </a:prstGeom>
      </dgm:spPr>
      <dgm:t>
        <a:bodyPr/>
        <a:lstStyle/>
        <a:p>
          <a:endParaRPr lang="en-US"/>
        </a:p>
      </dgm:t>
    </dgm:pt>
    <dgm:pt modelId="{4741DD3D-3611-48ED-AABC-BF4937A89F67}" type="pres">
      <dgm:prSet presAssocID="{D4D53923-0EE6-48C5-8ED7-E8D0D7718DBE}" presName="connectorText" presStyleLbl="sibTrans2D1" presStyleIdx="1" presStyleCnt="2"/>
      <dgm:spPr/>
      <dgm:t>
        <a:bodyPr/>
        <a:lstStyle/>
        <a:p>
          <a:endParaRPr lang="en-US"/>
        </a:p>
      </dgm:t>
    </dgm:pt>
    <dgm:pt modelId="{8B687511-0A0C-4E85-A68D-11D473A240CA}" type="pres">
      <dgm:prSet presAssocID="{39E198A8-265D-4F36-9CA2-BA710A184B09}" presName="node" presStyleLbl="node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2DC10E75-515E-4EE4-82F8-C9CA089F7B10}" srcId="{666AEC16-1C6D-4A5D-A29B-BCF52161730B}" destId="{39E198A8-265D-4F36-9CA2-BA710A184B09}" srcOrd="2" destOrd="0" parTransId="{12089BF4-A240-474B-81B0-E6F59A42E0E6}" sibTransId="{5E29CCA9-C28A-42E8-8BCB-8686597DEB62}"/>
    <dgm:cxn modelId="{0935975D-4684-440A-94A1-8204555565D7}" type="presOf" srcId="{D269A507-A4A6-42AC-94ED-4B852BE00FDA}" destId="{730998FD-018C-46F0-A687-1EDECC662345}" srcOrd="0" destOrd="0" presId="urn:microsoft.com/office/officeart/2005/8/layout/process1"/>
    <dgm:cxn modelId="{BC53384B-3247-41EC-A239-859249A31794}" type="presOf" srcId="{FDE0F366-5C59-4313-AA33-0537B68AC637}" destId="{3357529A-994E-4405-B676-0DC4214BBED3}" srcOrd="1" destOrd="0" presId="urn:microsoft.com/office/officeart/2005/8/layout/process1"/>
    <dgm:cxn modelId="{217B7B87-C907-49B3-A612-CB1488561B1F}" type="presOf" srcId="{2EA752C1-CA53-442D-8B70-C1A620E24FD4}" destId="{FB5CD21D-7142-4499-9F78-375B7D5F18C0}" srcOrd="0" destOrd="0" presId="urn:microsoft.com/office/officeart/2005/8/layout/process1"/>
    <dgm:cxn modelId="{D04EC56A-B265-4BF3-8B53-549EC8726DCB}" type="presOf" srcId="{D4D53923-0EE6-48C5-8ED7-E8D0D7718DBE}" destId="{4741DD3D-3611-48ED-AABC-BF4937A89F67}" srcOrd="1" destOrd="0" presId="urn:microsoft.com/office/officeart/2005/8/layout/process1"/>
    <dgm:cxn modelId="{961A41E1-143F-499F-9952-29F417FC5CCA}" type="presOf" srcId="{666AEC16-1C6D-4A5D-A29B-BCF52161730B}" destId="{F53B67C1-1FF7-4012-B1C1-B463825F81E7}" srcOrd="0" destOrd="0" presId="urn:microsoft.com/office/officeart/2005/8/layout/process1"/>
    <dgm:cxn modelId="{457C5BFD-934F-4856-8B43-77B47793469A}" srcId="{666AEC16-1C6D-4A5D-A29B-BCF52161730B}" destId="{D269A507-A4A6-42AC-94ED-4B852BE00FDA}" srcOrd="0" destOrd="0" parTransId="{2C59E2A5-A3B0-4EF7-95F3-18B4A905C2B6}" sibTransId="{FDE0F366-5C59-4313-AA33-0537B68AC637}"/>
    <dgm:cxn modelId="{0479B2B5-2E0F-4577-BCD1-CDDFE6CA4C0B}" srcId="{666AEC16-1C6D-4A5D-A29B-BCF52161730B}" destId="{2EA752C1-CA53-442D-8B70-C1A620E24FD4}" srcOrd="1" destOrd="0" parTransId="{07DB612B-E52B-4470-BB3B-630541C0A6E4}" sibTransId="{D4D53923-0EE6-48C5-8ED7-E8D0D7718DBE}"/>
    <dgm:cxn modelId="{4814C6AF-9031-4982-9132-A24FEA0E3A77}" type="presOf" srcId="{D4D53923-0EE6-48C5-8ED7-E8D0D7718DBE}" destId="{75A9435F-AAFE-4C07-A2DE-1684D57CF372}" srcOrd="0" destOrd="0" presId="urn:microsoft.com/office/officeart/2005/8/layout/process1"/>
    <dgm:cxn modelId="{C4DC11CC-5659-44C1-A6E1-C1A2977BD29B}" type="presOf" srcId="{FDE0F366-5C59-4313-AA33-0537B68AC637}" destId="{45AC93CA-9AA6-4717-895E-C7EB15034B3F}" srcOrd="0" destOrd="0" presId="urn:microsoft.com/office/officeart/2005/8/layout/process1"/>
    <dgm:cxn modelId="{32D13EAD-D6AE-4AD3-BC14-5447E31BCD4F}" type="presOf" srcId="{39E198A8-265D-4F36-9CA2-BA710A184B09}" destId="{8B687511-0A0C-4E85-A68D-11D473A240CA}" srcOrd="0" destOrd="0" presId="urn:microsoft.com/office/officeart/2005/8/layout/process1"/>
    <dgm:cxn modelId="{55C7B7AD-09BA-438E-80B3-C96E82B1FAB3}" type="presParOf" srcId="{F53B67C1-1FF7-4012-B1C1-B463825F81E7}" destId="{730998FD-018C-46F0-A687-1EDECC662345}" srcOrd="0" destOrd="0" presId="urn:microsoft.com/office/officeart/2005/8/layout/process1"/>
    <dgm:cxn modelId="{8CB94C41-7586-4A7E-83E7-3433920755C4}" type="presParOf" srcId="{F53B67C1-1FF7-4012-B1C1-B463825F81E7}" destId="{45AC93CA-9AA6-4717-895E-C7EB15034B3F}" srcOrd="1" destOrd="0" presId="urn:microsoft.com/office/officeart/2005/8/layout/process1"/>
    <dgm:cxn modelId="{F252CACA-AC91-4ECC-9A4F-8F5E906AFE2D}" type="presParOf" srcId="{45AC93CA-9AA6-4717-895E-C7EB15034B3F}" destId="{3357529A-994E-4405-B676-0DC4214BBED3}" srcOrd="0" destOrd="0" presId="urn:microsoft.com/office/officeart/2005/8/layout/process1"/>
    <dgm:cxn modelId="{708C5033-4557-415F-898C-FDB287E22410}" type="presParOf" srcId="{F53B67C1-1FF7-4012-B1C1-B463825F81E7}" destId="{FB5CD21D-7142-4499-9F78-375B7D5F18C0}" srcOrd="2" destOrd="0" presId="urn:microsoft.com/office/officeart/2005/8/layout/process1"/>
    <dgm:cxn modelId="{7CAA1CD1-1F58-4F78-9B3B-2F037B1AC2D8}" type="presParOf" srcId="{F53B67C1-1FF7-4012-B1C1-B463825F81E7}" destId="{75A9435F-AAFE-4C07-A2DE-1684D57CF372}" srcOrd="3" destOrd="0" presId="urn:microsoft.com/office/officeart/2005/8/layout/process1"/>
    <dgm:cxn modelId="{4303EEFE-1CEF-4415-AA37-6D52B710CC75}" type="presParOf" srcId="{75A9435F-AAFE-4C07-A2DE-1684D57CF372}" destId="{4741DD3D-3611-48ED-AABC-BF4937A89F67}" srcOrd="0" destOrd="0" presId="urn:microsoft.com/office/officeart/2005/8/layout/process1"/>
    <dgm:cxn modelId="{A88A8CBE-B816-4BC9-8BFA-E56C7C8462CC}" type="presParOf" srcId="{F53B67C1-1FF7-4012-B1C1-B463825F81E7}" destId="{8B687511-0A0C-4E85-A68D-11D473A240CA}"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6AEC16-1C6D-4A5D-A29B-BCF52161730B}" type="doc">
      <dgm:prSet loTypeId="urn:microsoft.com/office/officeart/2005/8/layout/process1" loCatId="process" qsTypeId="urn:microsoft.com/office/officeart/2005/8/quickstyle/simple1" qsCatId="simple" csTypeId="urn:microsoft.com/office/officeart/2005/8/colors/accent1_2" csCatId="accent1" phldr="1"/>
      <dgm:spPr/>
    </dgm:pt>
    <dgm:pt modelId="{D269A507-A4A6-42AC-94ED-4B852BE00FDA}">
      <dgm:prSet phldrT="[Text]" custT="1"/>
      <dgm:spPr>
        <a:xfrm>
          <a:off x="4244"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Virtual Centers</a:t>
          </a:r>
          <a:endParaRPr lang="en-US" sz="1800" dirty="0">
            <a:solidFill>
              <a:sysClr val="window" lastClr="FFFFFF"/>
            </a:solidFill>
            <a:latin typeface="Calibri"/>
            <a:ea typeface="+mn-ea"/>
            <a:cs typeface="+mn-cs"/>
          </a:endParaRPr>
        </a:p>
      </dgm:t>
    </dgm:pt>
    <dgm:pt modelId="{2C59E2A5-A3B0-4EF7-95F3-18B4A905C2B6}" type="parTrans" cxnId="{457C5BFD-934F-4856-8B43-77B47793469A}">
      <dgm:prSet/>
      <dgm:spPr/>
      <dgm:t>
        <a:bodyPr/>
        <a:lstStyle/>
        <a:p>
          <a:endParaRPr lang="en-US"/>
        </a:p>
      </dgm:t>
    </dgm:pt>
    <dgm:pt modelId="{FDE0F366-5C59-4313-AA33-0537B68AC637}" type="sibTrans" cxnId="{457C5BFD-934F-4856-8B43-77B47793469A}">
      <dgm:prSet/>
      <dgm:spPr>
        <a:xfrm>
          <a:off x="1399706"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39E198A8-265D-4F36-9CA2-BA710A184B09}">
      <dgm:prSet phldrT="[Text]" custT="1"/>
      <dgm:spPr>
        <a:xfrm>
          <a:off x="3556328"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r>
            <a:rPr lang="en-US" sz="1800" b="0" i="0" u="none" dirty="0" smtClean="0"/>
            <a:t>1,870,663 E</a:t>
          </a:r>
          <a:r>
            <a:rPr lang="en-US" sz="1800" dirty="0" smtClean="0">
              <a:solidFill>
                <a:sysClr val="window" lastClr="FFFFFF"/>
              </a:solidFill>
              <a:latin typeface="Calibri"/>
              <a:ea typeface="+mn-ea"/>
              <a:cs typeface="+mn-cs"/>
            </a:rPr>
            <a:t>xposures</a:t>
          </a:r>
          <a:endParaRPr lang="en-US" sz="1800" dirty="0">
            <a:solidFill>
              <a:sysClr val="window" lastClr="FFFFFF"/>
            </a:solidFill>
            <a:latin typeface="Calibri"/>
            <a:ea typeface="+mn-ea"/>
            <a:cs typeface="+mn-cs"/>
          </a:endParaRPr>
        </a:p>
      </dgm:t>
    </dgm:pt>
    <dgm:pt modelId="{12089BF4-A240-474B-81B0-E6F59A42E0E6}" type="parTrans" cxnId="{2DC10E75-515E-4EE4-82F8-C9CA089F7B10}">
      <dgm:prSet/>
      <dgm:spPr/>
      <dgm:t>
        <a:bodyPr/>
        <a:lstStyle/>
        <a:p>
          <a:endParaRPr lang="en-US"/>
        </a:p>
      </dgm:t>
    </dgm:pt>
    <dgm:pt modelId="{5E29CCA9-C28A-42E8-8BCB-8686597DEB62}" type="sibTrans" cxnId="{2DC10E75-515E-4EE4-82F8-C9CA089F7B10}">
      <dgm:prSet/>
      <dgm:spPr/>
      <dgm:t>
        <a:bodyPr/>
        <a:lstStyle/>
        <a:p>
          <a:endParaRPr lang="en-US"/>
        </a:p>
      </dgm:t>
    </dgm:pt>
    <dgm:pt modelId="{2EA752C1-CA53-442D-8B70-C1A620E24FD4}">
      <dgm:prSet phldrT="[Text]" custT="1"/>
      <dgm:spPr>
        <a:xfrm>
          <a:off x="1780286" y="0"/>
          <a:ext cx="1268601" cy="857250"/>
        </a:xfrm>
        <a:solidFill>
          <a:srgbClr val="660000"/>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1800" dirty="0" smtClean="0">
              <a:solidFill>
                <a:sysClr val="window" lastClr="FFFFFF"/>
              </a:solidFill>
              <a:latin typeface="Calibri"/>
              <a:ea typeface="+mn-ea"/>
              <a:cs typeface="+mn-cs"/>
            </a:rPr>
            <a:t>20 Virtual Centers</a:t>
          </a:r>
          <a:endParaRPr lang="en-US" sz="1800" dirty="0">
            <a:solidFill>
              <a:sysClr val="window" lastClr="FFFFFF"/>
            </a:solidFill>
            <a:latin typeface="Calibri"/>
            <a:ea typeface="+mn-ea"/>
            <a:cs typeface="+mn-cs"/>
          </a:endParaRPr>
        </a:p>
      </dgm:t>
    </dgm:pt>
    <dgm:pt modelId="{07DB612B-E52B-4470-BB3B-630541C0A6E4}" type="parTrans" cxnId="{0479B2B5-2E0F-4577-BCD1-CDDFE6CA4C0B}">
      <dgm:prSet/>
      <dgm:spPr/>
      <dgm:t>
        <a:bodyPr/>
        <a:lstStyle/>
        <a:p>
          <a:endParaRPr lang="en-US"/>
        </a:p>
      </dgm:t>
    </dgm:pt>
    <dgm:pt modelId="{D4D53923-0EE6-48C5-8ED7-E8D0D7718DBE}" type="sibTrans" cxnId="{0479B2B5-2E0F-4577-BCD1-CDDFE6CA4C0B}">
      <dgm:prSet/>
      <dgm:spPr>
        <a:xfrm>
          <a:off x="3175748" y="271318"/>
          <a:ext cx="268943" cy="314613"/>
        </a:xfrm>
        <a:solidFill>
          <a:srgbClr val="ABAA75"/>
        </a:solidFill>
        <a:ln>
          <a:noFill/>
        </a:ln>
        <a:effectLst/>
      </dgm:spPr>
      <dgm:t>
        <a:bodyPr/>
        <a:lstStyle/>
        <a:p>
          <a:endParaRPr lang="en-US" dirty="0">
            <a:solidFill>
              <a:sysClr val="window" lastClr="FFFFFF"/>
            </a:solidFill>
            <a:latin typeface="Calibri"/>
            <a:ea typeface="+mn-ea"/>
            <a:cs typeface="+mn-cs"/>
          </a:endParaRPr>
        </a:p>
      </dgm:t>
    </dgm:pt>
    <dgm:pt modelId="{F53B67C1-1FF7-4012-B1C1-B463825F81E7}" type="pres">
      <dgm:prSet presAssocID="{666AEC16-1C6D-4A5D-A29B-BCF52161730B}" presName="Name0" presStyleCnt="0">
        <dgm:presLayoutVars>
          <dgm:dir/>
          <dgm:resizeHandles val="exact"/>
        </dgm:presLayoutVars>
      </dgm:prSet>
      <dgm:spPr/>
    </dgm:pt>
    <dgm:pt modelId="{730998FD-018C-46F0-A687-1EDECC662345}" type="pres">
      <dgm:prSet presAssocID="{D269A507-A4A6-42AC-94ED-4B852BE00FDA}" presName="node" presStyleLbl="node1" presStyleIdx="0" presStyleCnt="3" custLinFactNeighborX="-10201" custLinFactNeighborY="12">
        <dgm:presLayoutVars>
          <dgm:bulletEnabled val="1"/>
        </dgm:presLayoutVars>
      </dgm:prSet>
      <dgm:spPr>
        <a:prstGeom prst="roundRect">
          <a:avLst>
            <a:gd name="adj" fmla="val 10000"/>
          </a:avLst>
        </a:prstGeom>
      </dgm:spPr>
      <dgm:t>
        <a:bodyPr/>
        <a:lstStyle/>
        <a:p>
          <a:endParaRPr lang="en-US"/>
        </a:p>
      </dgm:t>
    </dgm:pt>
    <dgm:pt modelId="{45AC93CA-9AA6-4717-895E-C7EB15034B3F}" type="pres">
      <dgm:prSet presAssocID="{FDE0F366-5C59-4313-AA33-0537B68AC637}" presName="sibTrans" presStyleLbl="sibTrans2D1" presStyleIdx="0" presStyleCnt="2"/>
      <dgm:spPr>
        <a:prstGeom prst="rightArrow">
          <a:avLst>
            <a:gd name="adj1" fmla="val 60000"/>
            <a:gd name="adj2" fmla="val 50000"/>
          </a:avLst>
        </a:prstGeom>
      </dgm:spPr>
      <dgm:t>
        <a:bodyPr/>
        <a:lstStyle/>
        <a:p>
          <a:endParaRPr lang="en-US"/>
        </a:p>
      </dgm:t>
    </dgm:pt>
    <dgm:pt modelId="{3357529A-994E-4405-B676-0DC4214BBED3}" type="pres">
      <dgm:prSet presAssocID="{FDE0F366-5C59-4313-AA33-0537B68AC637}" presName="connectorText" presStyleLbl="sibTrans2D1" presStyleIdx="0" presStyleCnt="2"/>
      <dgm:spPr/>
      <dgm:t>
        <a:bodyPr/>
        <a:lstStyle/>
        <a:p>
          <a:endParaRPr lang="en-US"/>
        </a:p>
      </dgm:t>
    </dgm:pt>
    <dgm:pt modelId="{FB5CD21D-7142-4499-9F78-375B7D5F18C0}" type="pres">
      <dgm:prSet presAssocID="{2EA752C1-CA53-442D-8B70-C1A620E24FD4}" presName="node" presStyleLbl="node1" presStyleIdx="1" presStyleCnt="3">
        <dgm:presLayoutVars>
          <dgm:bulletEnabled val="1"/>
        </dgm:presLayoutVars>
      </dgm:prSet>
      <dgm:spPr>
        <a:prstGeom prst="roundRect">
          <a:avLst>
            <a:gd name="adj" fmla="val 10000"/>
          </a:avLst>
        </a:prstGeom>
      </dgm:spPr>
      <dgm:t>
        <a:bodyPr/>
        <a:lstStyle/>
        <a:p>
          <a:endParaRPr lang="en-US"/>
        </a:p>
      </dgm:t>
    </dgm:pt>
    <dgm:pt modelId="{75A9435F-AAFE-4C07-A2DE-1684D57CF372}" type="pres">
      <dgm:prSet presAssocID="{D4D53923-0EE6-48C5-8ED7-E8D0D7718DBE}" presName="sibTrans" presStyleLbl="sibTrans2D1" presStyleIdx="1" presStyleCnt="2"/>
      <dgm:spPr>
        <a:prstGeom prst="rightArrow">
          <a:avLst>
            <a:gd name="adj1" fmla="val 60000"/>
            <a:gd name="adj2" fmla="val 50000"/>
          </a:avLst>
        </a:prstGeom>
      </dgm:spPr>
      <dgm:t>
        <a:bodyPr/>
        <a:lstStyle/>
        <a:p>
          <a:endParaRPr lang="en-US"/>
        </a:p>
      </dgm:t>
    </dgm:pt>
    <dgm:pt modelId="{4741DD3D-3611-48ED-AABC-BF4937A89F67}" type="pres">
      <dgm:prSet presAssocID="{D4D53923-0EE6-48C5-8ED7-E8D0D7718DBE}" presName="connectorText" presStyleLbl="sibTrans2D1" presStyleIdx="1" presStyleCnt="2"/>
      <dgm:spPr/>
      <dgm:t>
        <a:bodyPr/>
        <a:lstStyle/>
        <a:p>
          <a:endParaRPr lang="en-US"/>
        </a:p>
      </dgm:t>
    </dgm:pt>
    <dgm:pt modelId="{8B687511-0A0C-4E85-A68D-11D473A240CA}" type="pres">
      <dgm:prSet presAssocID="{39E198A8-265D-4F36-9CA2-BA710A184B09}" presName="node" presStyleLbl="node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457C5BFD-934F-4856-8B43-77B47793469A}" srcId="{666AEC16-1C6D-4A5D-A29B-BCF52161730B}" destId="{D269A507-A4A6-42AC-94ED-4B852BE00FDA}" srcOrd="0" destOrd="0" parTransId="{2C59E2A5-A3B0-4EF7-95F3-18B4A905C2B6}" sibTransId="{FDE0F366-5C59-4313-AA33-0537B68AC637}"/>
    <dgm:cxn modelId="{50D9A578-4F9F-4A49-8E69-F45C2794CE02}" type="presOf" srcId="{2EA752C1-CA53-442D-8B70-C1A620E24FD4}" destId="{FB5CD21D-7142-4499-9F78-375B7D5F18C0}" srcOrd="0" destOrd="0" presId="urn:microsoft.com/office/officeart/2005/8/layout/process1"/>
    <dgm:cxn modelId="{0479B2B5-2E0F-4577-BCD1-CDDFE6CA4C0B}" srcId="{666AEC16-1C6D-4A5D-A29B-BCF52161730B}" destId="{2EA752C1-CA53-442D-8B70-C1A620E24FD4}" srcOrd="1" destOrd="0" parTransId="{07DB612B-E52B-4470-BB3B-630541C0A6E4}" sibTransId="{D4D53923-0EE6-48C5-8ED7-E8D0D7718DBE}"/>
    <dgm:cxn modelId="{8D3FD042-8217-4D27-8939-D8702FE32B67}" type="presOf" srcId="{666AEC16-1C6D-4A5D-A29B-BCF52161730B}" destId="{F53B67C1-1FF7-4012-B1C1-B463825F81E7}" srcOrd="0" destOrd="0" presId="urn:microsoft.com/office/officeart/2005/8/layout/process1"/>
    <dgm:cxn modelId="{FCA8D5C9-3A82-41E5-9E04-DADF4730771D}" type="presOf" srcId="{D4D53923-0EE6-48C5-8ED7-E8D0D7718DBE}" destId="{75A9435F-AAFE-4C07-A2DE-1684D57CF372}" srcOrd="0" destOrd="0" presId="urn:microsoft.com/office/officeart/2005/8/layout/process1"/>
    <dgm:cxn modelId="{FDE448CC-6A16-4B6E-918E-28E934EA4C60}" type="presOf" srcId="{D269A507-A4A6-42AC-94ED-4B852BE00FDA}" destId="{730998FD-018C-46F0-A687-1EDECC662345}" srcOrd="0" destOrd="0" presId="urn:microsoft.com/office/officeart/2005/8/layout/process1"/>
    <dgm:cxn modelId="{A6AB829A-73F9-442D-ABC4-A385D9B3ACD2}" type="presOf" srcId="{39E198A8-265D-4F36-9CA2-BA710A184B09}" destId="{8B687511-0A0C-4E85-A68D-11D473A240CA}" srcOrd="0" destOrd="0" presId="urn:microsoft.com/office/officeart/2005/8/layout/process1"/>
    <dgm:cxn modelId="{2DC10E75-515E-4EE4-82F8-C9CA089F7B10}" srcId="{666AEC16-1C6D-4A5D-A29B-BCF52161730B}" destId="{39E198A8-265D-4F36-9CA2-BA710A184B09}" srcOrd="2" destOrd="0" parTransId="{12089BF4-A240-474B-81B0-E6F59A42E0E6}" sibTransId="{5E29CCA9-C28A-42E8-8BCB-8686597DEB62}"/>
    <dgm:cxn modelId="{B39AD8A2-F596-4A8A-BACB-8CF4D3BACE5E}" type="presOf" srcId="{FDE0F366-5C59-4313-AA33-0537B68AC637}" destId="{3357529A-994E-4405-B676-0DC4214BBED3}" srcOrd="1" destOrd="0" presId="urn:microsoft.com/office/officeart/2005/8/layout/process1"/>
    <dgm:cxn modelId="{A2B96FA5-1FC3-4550-83BC-AD3AE3BB49AA}" type="presOf" srcId="{D4D53923-0EE6-48C5-8ED7-E8D0D7718DBE}" destId="{4741DD3D-3611-48ED-AABC-BF4937A89F67}" srcOrd="1" destOrd="0" presId="urn:microsoft.com/office/officeart/2005/8/layout/process1"/>
    <dgm:cxn modelId="{45A0495C-F4FC-4B85-9CAF-69AC49AC1039}" type="presOf" srcId="{FDE0F366-5C59-4313-AA33-0537B68AC637}" destId="{45AC93CA-9AA6-4717-895E-C7EB15034B3F}" srcOrd="0" destOrd="0" presId="urn:microsoft.com/office/officeart/2005/8/layout/process1"/>
    <dgm:cxn modelId="{C9687AC3-02EA-4099-990F-C8A821230F5C}" type="presParOf" srcId="{F53B67C1-1FF7-4012-B1C1-B463825F81E7}" destId="{730998FD-018C-46F0-A687-1EDECC662345}" srcOrd="0" destOrd="0" presId="urn:microsoft.com/office/officeart/2005/8/layout/process1"/>
    <dgm:cxn modelId="{D412DEF5-4389-43E6-AA4D-529C3A104AEA}" type="presParOf" srcId="{F53B67C1-1FF7-4012-B1C1-B463825F81E7}" destId="{45AC93CA-9AA6-4717-895E-C7EB15034B3F}" srcOrd="1" destOrd="0" presId="urn:microsoft.com/office/officeart/2005/8/layout/process1"/>
    <dgm:cxn modelId="{5C0142D4-095E-4862-8D92-B196AE6E65FD}" type="presParOf" srcId="{45AC93CA-9AA6-4717-895E-C7EB15034B3F}" destId="{3357529A-994E-4405-B676-0DC4214BBED3}" srcOrd="0" destOrd="0" presId="urn:microsoft.com/office/officeart/2005/8/layout/process1"/>
    <dgm:cxn modelId="{E842DA9E-38B6-4CF7-B848-DE67C8BF3FD1}" type="presParOf" srcId="{F53B67C1-1FF7-4012-B1C1-B463825F81E7}" destId="{FB5CD21D-7142-4499-9F78-375B7D5F18C0}" srcOrd="2" destOrd="0" presId="urn:microsoft.com/office/officeart/2005/8/layout/process1"/>
    <dgm:cxn modelId="{3EDF7845-A93D-4829-83D1-C9570DA58D88}" type="presParOf" srcId="{F53B67C1-1FF7-4012-B1C1-B463825F81E7}" destId="{75A9435F-AAFE-4C07-A2DE-1684D57CF372}" srcOrd="3" destOrd="0" presId="urn:microsoft.com/office/officeart/2005/8/layout/process1"/>
    <dgm:cxn modelId="{A7F09587-07DE-470C-AFBC-35786663E43F}" type="presParOf" srcId="{75A9435F-AAFE-4C07-A2DE-1684D57CF372}" destId="{4741DD3D-3611-48ED-AABC-BF4937A89F67}" srcOrd="0" destOrd="0" presId="urn:microsoft.com/office/officeart/2005/8/layout/process1"/>
    <dgm:cxn modelId="{11D4F715-86E6-4030-9E7D-AFA15DD7F7D7}" type="presParOf" srcId="{F53B67C1-1FF7-4012-B1C1-B463825F81E7}" destId="{8B687511-0A0C-4E85-A68D-11D473A240CA}"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98FD-018C-46F0-A687-1EDECC662345}">
      <dsp:nvSpPr>
        <dsp:cNvPr id="0" name=""/>
        <dsp:cNvSpPr/>
      </dsp:nvSpPr>
      <dsp:spPr>
        <a:xfrm>
          <a:off x="0" y="5184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Continuing Education</a:t>
          </a:r>
          <a:endParaRPr lang="en-US" sz="1800" kern="1200" dirty="0">
            <a:solidFill>
              <a:sysClr val="window" lastClr="FFFFFF"/>
            </a:solidFill>
            <a:latin typeface="Calibri"/>
            <a:ea typeface="+mn-ea"/>
            <a:cs typeface="+mn-cs"/>
          </a:endParaRPr>
        </a:p>
      </dsp:txBody>
      <dsp:txXfrm>
        <a:off x="26935" y="78781"/>
        <a:ext cx="1478872" cy="865775"/>
      </dsp:txXfrm>
    </dsp:sp>
    <dsp:sp modelId="{45AC93CA-9AA6-4717-895E-C7EB15034B3F}">
      <dsp:nvSpPr>
        <dsp:cNvPr id="0" name=""/>
        <dsp:cNvSpPr/>
      </dsp:nvSpPr>
      <dsp:spPr>
        <a:xfrm rot="21599824">
          <a:off x="1687298" y="321553"/>
          <a:ext cx="327659"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1687298" y="397580"/>
        <a:ext cx="229361" cy="228072"/>
      </dsp:txXfrm>
    </dsp:sp>
    <dsp:sp modelId="{FB5CD21D-7142-4499-9F78-375B7D5F18C0}">
      <dsp:nvSpPr>
        <dsp:cNvPr id="0" name=""/>
        <dsp:cNvSpPr/>
      </dsp:nvSpPr>
      <dsp:spPr>
        <a:xfrm>
          <a:off x="2150966" y="5173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45 </a:t>
          </a:r>
        </a:p>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CE Modules</a:t>
          </a:r>
          <a:endParaRPr lang="en-US" sz="1800" kern="1200" dirty="0">
            <a:solidFill>
              <a:sysClr val="window" lastClr="FFFFFF"/>
            </a:solidFill>
            <a:latin typeface="Calibri"/>
            <a:ea typeface="+mn-ea"/>
            <a:cs typeface="+mn-cs"/>
          </a:endParaRPr>
        </a:p>
      </dsp:txBody>
      <dsp:txXfrm>
        <a:off x="2177901" y="78671"/>
        <a:ext cx="1478872" cy="865775"/>
      </dsp:txXfrm>
    </dsp:sp>
    <dsp:sp modelId="{75A9435F-AAFE-4C07-A2DE-1684D57CF372}">
      <dsp:nvSpPr>
        <dsp:cNvPr id="0" name=""/>
        <dsp:cNvSpPr/>
      </dsp:nvSpPr>
      <dsp:spPr>
        <a:xfrm>
          <a:off x="3836983" y="321498"/>
          <a:ext cx="324941"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3836983" y="397522"/>
        <a:ext cx="227459" cy="228072"/>
      </dsp:txXfrm>
    </dsp:sp>
    <dsp:sp modelId="{8B687511-0A0C-4E85-A68D-11D473A240CA}">
      <dsp:nvSpPr>
        <dsp:cNvPr id="0" name=""/>
        <dsp:cNvSpPr/>
      </dsp:nvSpPr>
      <dsp:spPr>
        <a:xfrm>
          <a:off x="4296805" y="5173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t>61,297 </a:t>
          </a:r>
          <a:r>
            <a:rPr lang="en-US" sz="1800" kern="1200" dirty="0" smtClean="0">
              <a:solidFill>
                <a:sysClr val="window" lastClr="FFFFFF"/>
              </a:solidFill>
              <a:latin typeface="Calibri"/>
              <a:ea typeface="+mn-ea"/>
              <a:cs typeface="+mn-cs"/>
            </a:rPr>
            <a:t>Exposures</a:t>
          </a:r>
          <a:endParaRPr lang="en-US" sz="1800" kern="1200" dirty="0">
            <a:solidFill>
              <a:sysClr val="window" lastClr="FFFFFF"/>
            </a:solidFill>
            <a:latin typeface="Calibri"/>
            <a:ea typeface="+mn-ea"/>
            <a:cs typeface="+mn-cs"/>
          </a:endParaRPr>
        </a:p>
      </dsp:txBody>
      <dsp:txXfrm>
        <a:off x="4323740" y="78671"/>
        <a:ext cx="1478872" cy="865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98FD-018C-46F0-A687-1EDECC662345}">
      <dsp:nvSpPr>
        <dsp:cNvPr id="0" name=""/>
        <dsp:cNvSpPr/>
      </dsp:nvSpPr>
      <dsp:spPr>
        <a:xfrm>
          <a:off x="0" y="30297"/>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Academic Detailing</a:t>
          </a:r>
        </a:p>
      </dsp:txBody>
      <dsp:txXfrm>
        <a:off x="28198" y="58495"/>
        <a:ext cx="1476346" cy="906357"/>
      </dsp:txXfrm>
    </dsp:sp>
    <dsp:sp modelId="{45AC93CA-9AA6-4717-895E-C7EB15034B3F}">
      <dsp:nvSpPr>
        <dsp:cNvPr id="0" name=""/>
        <dsp:cNvSpPr/>
      </dsp:nvSpPr>
      <dsp:spPr>
        <a:xfrm rot="21599815">
          <a:off x="1687298" y="321556"/>
          <a:ext cx="327659"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1687298" y="397583"/>
        <a:ext cx="229361" cy="228072"/>
      </dsp:txXfrm>
    </dsp:sp>
    <dsp:sp modelId="{FB5CD21D-7142-4499-9F78-375B7D5F18C0}">
      <dsp:nvSpPr>
        <dsp:cNvPr id="0" name=""/>
        <dsp:cNvSpPr/>
      </dsp:nvSpPr>
      <dsp:spPr>
        <a:xfrm>
          <a:off x="2150966"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10,203</a:t>
          </a:r>
          <a:endParaRPr lang="en-US" sz="1800" kern="1200" dirty="0">
            <a:solidFill>
              <a:sysClr val="window" lastClr="FFFFFF"/>
            </a:solidFill>
            <a:latin typeface="Calibri"/>
            <a:ea typeface="+mn-ea"/>
            <a:cs typeface="+mn-cs"/>
          </a:endParaRPr>
        </a:p>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Detailing Visits</a:t>
          </a:r>
          <a:endParaRPr lang="en-US" sz="1800" kern="1200" dirty="0">
            <a:solidFill>
              <a:sysClr val="window" lastClr="FFFFFF"/>
            </a:solidFill>
            <a:latin typeface="Calibri"/>
            <a:ea typeface="+mn-ea"/>
            <a:cs typeface="+mn-cs"/>
          </a:endParaRPr>
        </a:p>
      </dsp:txBody>
      <dsp:txXfrm>
        <a:off x="2179164" y="58380"/>
        <a:ext cx="1476346" cy="906357"/>
      </dsp:txXfrm>
    </dsp:sp>
    <dsp:sp modelId="{75A9435F-AAFE-4C07-A2DE-1684D57CF372}">
      <dsp:nvSpPr>
        <dsp:cNvPr id="0" name=""/>
        <dsp:cNvSpPr/>
      </dsp:nvSpPr>
      <dsp:spPr>
        <a:xfrm>
          <a:off x="3836983" y="321498"/>
          <a:ext cx="324941"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3836983" y="397522"/>
        <a:ext cx="227459" cy="228072"/>
      </dsp:txXfrm>
    </dsp:sp>
    <dsp:sp modelId="{8B687511-0A0C-4E85-A68D-11D473A240CA}">
      <dsp:nvSpPr>
        <dsp:cNvPr id="0" name=""/>
        <dsp:cNvSpPr/>
      </dsp:nvSpPr>
      <dsp:spPr>
        <a:xfrm>
          <a:off x="4296805"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11,667 Exposures</a:t>
          </a:r>
          <a:endParaRPr lang="en-US" sz="1800" kern="1200" dirty="0">
            <a:solidFill>
              <a:sysClr val="window" lastClr="FFFFFF"/>
            </a:solidFill>
            <a:latin typeface="Calibri"/>
            <a:ea typeface="+mn-ea"/>
            <a:cs typeface="+mn-cs"/>
          </a:endParaRPr>
        </a:p>
      </dsp:txBody>
      <dsp:txXfrm>
        <a:off x="4325003" y="58380"/>
        <a:ext cx="1476346" cy="906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98FD-018C-46F0-A687-1EDECC662345}">
      <dsp:nvSpPr>
        <dsp:cNvPr id="0" name=""/>
        <dsp:cNvSpPr/>
      </dsp:nvSpPr>
      <dsp:spPr>
        <a:xfrm>
          <a:off x="0" y="30297"/>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Media and Marketing</a:t>
          </a:r>
          <a:endParaRPr lang="en-US" sz="1800" kern="1200" dirty="0">
            <a:solidFill>
              <a:sysClr val="window" lastClr="FFFFFF"/>
            </a:solidFill>
            <a:latin typeface="Calibri"/>
            <a:ea typeface="+mn-ea"/>
            <a:cs typeface="+mn-cs"/>
          </a:endParaRPr>
        </a:p>
      </dsp:txBody>
      <dsp:txXfrm>
        <a:off x="28198" y="58495"/>
        <a:ext cx="1476346" cy="906357"/>
      </dsp:txXfrm>
    </dsp:sp>
    <dsp:sp modelId="{45AC93CA-9AA6-4717-895E-C7EB15034B3F}">
      <dsp:nvSpPr>
        <dsp:cNvPr id="0" name=""/>
        <dsp:cNvSpPr/>
      </dsp:nvSpPr>
      <dsp:spPr>
        <a:xfrm rot="21599815">
          <a:off x="1687298" y="321556"/>
          <a:ext cx="327659"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1687298" y="397583"/>
        <a:ext cx="229361" cy="228072"/>
      </dsp:txXfrm>
    </dsp:sp>
    <dsp:sp modelId="{FB5CD21D-7142-4499-9F78-375B7D5F18C0}">
      <dsp:nvSpPr>
        <dsp:cNvPr id="0" name=""/>
        <dsp:cNvSpPr/>
      </dsp:nvSpPr>
      <dsp:spPr>
        <a:xfrm>
          <a:off x="2150966"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133 </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Completed Projects</a:t>
          </a:r>
          <a:endParaRPr lang="en-US" sz="1800" kern="1200" dirty="0">
            <a:solidFill>
              <a:sysClr val="window" lastClr="FFFFFF"/>
            </a:solidFill>
            <a:latin typeface="Calibri"/>
            <a:ea typeface="+mn-ea"/>
            <a:cs typeface="+mn-cs"/>
          </a:endParaRPr>
        </a:p>
      </dsp:txBody>
      <dsp:txXfrm>
        <a:off x="2179164" y="58380"/>
        <a:ext cx="1476346" cy="906357"/>
      </dsp:txXfrm>
    </dsp:sp>
    <dsp:sp modelId="{75A9435F-AAFE-4C07-A2DE-1684D57CF372}">
      <dsp:nvSpPr>
        <dsp:cNvPr id="0" name=""/>
        <dsp:cNvSpPr/>
      </dsp:nvSpPr>
      <dsp:spPr>
        <a:xfrm>
          <a:off x="3836983" y="321498"/>
          <a:ext cx="324941"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3836983" y="397522"/>
        <a:ext cx="227459" cy="228072"/>
      </dsp:txXfrm>
    </dsp:sp>
    <dsp:sp modelId="{8B687511-0A0C-4E85-A68D-11D473A240CA}">
      <dsp:nvSpPr>
        <dsp:cNvPr id="0" name=""/>
        <dsp:cNvSpPr/>
      </dsp:nvSpPr>
      <dsp:spPr>
        <a:xfrm>
          <a:off x="4296805"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t>111,967</a:t>
          </a:r>
          <a:r>
            <a:rPr lang="en-US" sz="1800" kern="1200" dirty="0" smtClean="0">
              <a:solidFill>
                <a:sysClr val="window" lastClr="FFFFFF"/>
              </a:solidFill>
              <a:latin typeface="Calibri"/>
              <a:ea typeface="+mn-ea"/>
              <a:cs typeface="+mn-cs"/>
            </a:rPr>
            <a:t> Exposures</a:t>
          </a:r>
          <a:endParaRPr lang="en-US" sz="1800" kern="1200" dirty="0">
            <a:solidFill>
              <a:sysClr val="window" lastClr="FFFFFF"/>
            </a:solidFill>
            <a:latin typeface="Calibri"/>
            <a:ea typeface="+mn-ea"/>
            <a:cs typeface="+mn-cs"/>
          </a:endParaRPr>
        </a:p>
      </dsp:txBody>
      <dsp:txXfrm>
        <a:off x="4325003" y="58380"/>
        <a:ext cx="1476346" cy="906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98FD-018C-46F0-A687-1EDECC662345}">
      <dsp:nvSpPr>
        <dsp:cNvPr id="0" name=""/>
        <dsp:cNvSpPr/>
      </dsp:nvSpPr>
      <dsp:spPr>
        <a:xfrm>
          <a:off x="0" y="30297"/>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Partnerships</a:t>
          </a:r>
          <a:endParaRPr lang="en-US" sz="1800" kern="1200" dirty="0">
            <a:solidFill>
              <a:sysClr val="window" lastClr="FFFFFF"/>
            </a:solidFill>
            <a:latin typeface="Calibri"/>
            <a:ea typeface="+mn-ea"/>
            <a:cs typeface="+mn-cs"/>
          </a:endParaRPr>
        </a:p>
      </dsp:txBody>
      <dsp:txXfrm>
        <a:off x="28198" y="58495"/>
        <a:ext cx="1476346" cy="906357"/>
      </dsp:txXfrm>
    </dsp:sp>
    <dsp:sp modelId="{45AC93CA-9AA6-4717-895E-C7EB15034B3F}">
      <dsp:nvSpPr>
        <dsp:cNvPr id="0" name=""/>
        <dsp:cNvSpPr/>
      </dsp:nvSpPr>
      <dsp:spPr>
        <a:xfrm rot="21599815">
          <a:off x="1687298" y="321556"/>
          <a:ext cx="327659"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1687298" y="397583"/>
        <a:ext cx="229361" cy="228072"/>
      </dsp:txXfrm>
    </dsp:sp>
    <dsp:sp modelId="{FB5CD21D-7142-4499-9F78-375B7D5F18C0}">
      <dsp:nvSpPr>
        <dsp:cNvPr id="0" name=""/>
        <dsp:cNvSpPr/>
      </dsp:nvSpPr>
      <dsp:spPr>
        <a:xfrm>
          <a:off x="2150966"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1,417</a:t>
          </a:r>
          <a:endParaRPr lang="en-US" sz="1800" kern="1200" dirty="0">
            <a:solidFill>
              <a:sysClr val="window" lastClr="FFFFFF"/>
            </a:solidFill>
            <a:latin typeface="Calibri"/>
            <a:ea typeface="+mn-ea"/>
            <a:cs typeface="+mn-cs"/>
          </a:endParaRPr>
        </a:p>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Partner Activities</a:t>
          </a:r>
          <a:endParaRPr lang="en-US" sz="1800" kern="1200" dirty="0">
            <a:solidFill>
              <a:sysClr val="window" lastClr="FFFFFF"/>
            </a:solidFill>
            <a:latin typeface="Calibri"/>
            <a:ea typeface="+mn-ea"/>
            <a:cs typeface="+mn-cs"/>
          </a:endParaRPr>
        </a:p>
      </dsp:txBody>
      <dsp:txXfrm>
        <a:off x="2179164" y="58380"/>
        <a:ext cx="1476346" cy="906357"/>
      </dsp:txXfrm>
    </dsp:sp>
    <dsp:sp modelId="{75A9435F-AAFE-4C07-A2DE-1684D57CF372}">
      <dsp:nvSpPr>
        <dsp:cNvPr id="0" name=""/>
        <dsp:cNvSpPr/>
      </dsp:nvSpPr>
      <dsp:spPr>
        <a:xfrm>
          <a:off x="3836983" y="321498"/>
          <a:ext cx="324941"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3836983" y="397522"/>
        <a:ext cx="227459" cy="228072"/>
      </dsp:txXfrm>
    </dsp:sp>
    <dsp:sp modelId="{8B687511-0A0C-4E85-A68D-11D473A240CA}">
      <dsp:nvSpPr>
        <dsp:cNvPr id="0" name=""/>
        <dsp:cNvSpPr/>
      </dsp:nvSpPr>
      <dsp:spPr>
        <a:xfrm>
          <a:off x="4296805" y="30182"/>
          <a:ext cx="1532742" cy="962753"/>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t>38,949,853 E</a:t>
          </a:r>
          <a:r>
            <a:rPr lang="en-US" sz="1800" kern="1200" dirty="0" smtClean="0">
              <a:solidFill>
                <a:sysClr val="window" lastClr="FFFFFF"/>
              </a:solidFill>
              <a:latin typeface="Calibri"/>
              <a:ea typeface="+mn-ea"/>
              <a:cs typeface="+mn-cs"/>
            </a:rPr>
            <a:t>xposures</a:t>
          </a:r>
          <a:endParaRPr lang="en-US" sz="1800" kern="1200" dirty="0">
            <a:solidFill>
              <a:sysClr val="window" lastClr="FFFFFF"/>
            </a:solidFill>
            <a:latin typeface="Calibri"/>
            <a:ea typeface="+mn-ea"/>
            <a:cs typeface="+mn-cs"/>
          </a:endParaRPr>
        </a:p>
      </dsp:txBody>
      <dsp:txXfrm>
        <a:off x="4325003" y="58380"/>
        <a:ext cx="1476346" cy="906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98FD-018C-46F0-A687-1EDECC662345}">
      <dsp:nvSpPr>
        <dsp:cNvPr id="0" name=""/>
        <dsp:cNvSpPr/>
      </dsp:nvSpPr>
      <dsp:spPr>
        <a:xfrm>
          <a:off x="0" y="5184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Virtual Centers</a:t>
          </a:r>
          <a:endParaRPr lang="en-US" sz="1800" kern="1200" dirty="0">
            <a:solidFill>
              <a:sysClr val="window" lastClr="FFFFFF"/>
            </a:solidFill>
            <a:latin typeface="Calibri"/>
            <a:ea typeface="+mn-ea"/>
            <a:cs typeface="+mn-cs"/>
          </a:endParaRPr>
        </a:p>
      </dsp:txBody>
      <dsp:txXfrm>
        <a:off x="26935" y="78781"/>
        <a:ext cx="1478872" cy="865775"/>
      </dsp:txXfrm>
    </dsp:sp>
    <dsp:sp modelId="{45AC93CA-9AA6-4717-895E-C7EB15034B3F}">
      <dsp:nvSpPr>
        <dsp:cNvPr id="0" name=""/>
        <dsp:cNvSpPr/>
      </dsp:nvSpPr>
      <dsp:spPr>
        <a:xfrm rot="21599824">
          <a:off x="1687298" y="321553"/>
          <a:ext cx="327659"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1687298" y="397580"/>
        <a:ext cx="229361" cy="228072"/>
      </dsp:txXfrm>
    </dsp:sp>
    <dsp:sp modelId="{FB5CD21D-7142-4499-9F78-375B7D5F18C0}">
      <dsp:nvSpPr>
        <dsp:cNvPr id="0" name=""/>
        <dsp:cNvSpPr/>
      </dsp:nvSpPr>
      <dsp:spPr>
        <a:xfrm>
          <a:off x="2150966" y="5173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solidFill>
                <a:sysClr val="window" lastClr="FFFFFF"/>
              </a:solidFill>
              <a:latin typeface="Calibri"/>
              <a:ea typeface="+mn-ea"/>
              <a:cs typeface="+mn-cs"/>
            </a:rPr>
            <a:t>20 Virtual Centers</a:t>
          </a:r>
          <a:endParaRPr lang="en-US" sz="1800" kern="1200" dirty="0">
            <a:solidFill>
              <a:sysClr val="window" lastClr="FFFFFF"/>
            </a:solidFill>
            <a:latin typeface="Calibri"/>
            <a:ea typeface="+mn-ea"/>
            <a:cs typeface="+mn-cs"/>
          </a:endParaRPr>
        </a:p>
      </dsp:txBody>
      <dsp:txXfrm>
        <a:off x="2177901" y="78671"/>
        <a:ext cx="1478872" cy="865775"/>
      </dsp:txXfrm>
    </dsp:sp>
    <dsp:sp modelId="{75A9435F-AAFE-4C07-A2DE-1684D57CF372}">
      <dsp:nvSpPr>
        <dsp:cNvPr id="0" name=""/>
        <dsp:cNvSpPr/>
      </dsp:nvSpPr>
      <dsp:spPr>
        <a:xfrm>
          <a:off x="3836983" y="321498"/>
          <a:ext cx="324941" cy="380120"/>
        </a:xfrm>
        <a:prstGeom prst="rightArrow">
          <a:avLst>
            <a:gd name="adj1" fmla="val 60000"/>
            <a:gd name="adj2" fmla="val 50000"/>
          </a:avLst>
        </a:prstGeom>
        <a:solidFill>
          <a:srgbClr val="ABAA7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3836983" y="397522"/>
        <a:ext cx="227459" cy="228072"/>
      </dsp:txXfrm>
    </dsp:sp>
    <dsp:sp modelId="{8B687511-0A0C-4E85-A68D-11D473A240CA}">
      <dsp:nvSpPr>
        <dsp:cNvPr id="0" name=""/>
        <dsp:cNvSpPr/>
      </dsp:nvSpPr>
      <dsp:spPr>
        <a:xfrm>
          <a:off x="4296805" y="51736"/>
          <a:ext cx="1532742" cy="919645"/>
        </a:xfrm>
        <a:prstGeom prst="roundRect">
          <a:avLst>
            <a:gd name="adj" fmla="val 10000"/>
          </a:avLst>
        </a:prstGeom>
        <a:solidFill>
          <a:srgbClr val="66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t>1,870,663 E</a:t>
          </a:r>
          <a:r>
            <a:rPr lang="en-US" sz="1800" kern="1200" dirty="0" smtClean="0">
              <a:solidFill>
                <a:sysClr val="window" lastClr="FFFFFF"/>
              </a:solidFill>
              <a:latin typeface="Calibri"/>
              <a:ea typeface="+mn-ea"/>
              <a:cs typeface="+mn-cs"/>
            </a:rPr>
            <a:t>xposures</a:t>
          </a:r>
          <a:endParaRPr lang="en-US" sz="1800" kern="1200" dirty="0">
            <a:solidFill>
              <a:sysClr val="window" lastClr="FFFFFF"/>
            </a:solidFill>
            <a:latin typeface="Calibri"/>
            <a:ea typeface="+mn-ea"/>
            <a:cs typeface="+mn-cs"/>
          </a:endParaRPr>
        </a:p>
      </dsp:txBody>
      <dsp:txXfrm>
        <a:off x="4323740" y="78671"/>
        <a:ext cx="1478872" cy="8657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0.03208</cdr:x>
      <cdr:y>0.26353</cdr:y>
    </cdr:from>
    <cdr:to>
      <cdr:x>0.08372</cdr:x>
      <cdr:y>0.66014</cdr:y>
    </cdr:to>
    <cdr:sp macro="" textlink="">
      <cdr:nvSpPr>
        <cdr:cNvPr id="2" name="TextBox 1"/>
        <cdr:cNvSpPr txBox="1"/>
      </cdr:nvSpPr>
      <cdr:spPr>
        <a:xfrm xmlns:a="http://schemas.openxmlformats.org/drawingml/2006/main">
          <a:off x="264017" y="1275008"/>
          <a:ext cx="425003" cy="191895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dirty="0" smtClean="0"/>
            <a:t>Number of Visits</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F099AD9-5A70-4431-8AC3-BFB4ED0942F6}" type="datetimeFigureOut">
              <a:rPr lang="en-US" smtClean="0"/>
              <a:t>12/18/2014</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5C8D652B-CFBF-41BD-AAF8-A782561293D8}" type="slidenum">
              <a:rPr lang="en-US" smtClean="0"/>
              <a:t>‹#›</a:t>
            </a:fld>
            <a:endParaRPr lang="en-US" dirty="0"/>
          </a:p>
        </p:txBody>
      </p:sp>
    </p:spTree>
    <p:extLst>
      <p:ext uri="{BB962C8B-B14F-4D97-AF65-F5344CB8AC3E}">
        <p14:creationId xmlns:p14="http://schemas.microsoft.com/office/powerpoint/2010/main" val="284115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59E17BA-A26B-48F2-8CAE-61A0B6EA9FAB}" type="datetimeFigureOut">
              <a:rPr lang="en-US" smtClean="0"/>
              <a:t>12/18/2014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63AEA83-EBA0-4B0B-8699-719484DD2185}" type="slidenum">
              <a:rPr lang="en-US" smtClean="0"/>
              <a:t>‹#›</a:t>
            </a:fld>
            <a:endParaRPr lang="en-US" dirty="0"/>
          </a:p>
        </p:txBody>
      </p:sp>
    </p:spTree>
    <p:extLst>
      <p:ext uri="{BB962C8B-B14F-4D97-AF65-F5344CB8AC3E}">
        <p14:creationId xmlns:p14="http://schemas.microsoft.com/office/powerpoint/2010/main" val="31286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a:t>
            </a:fld>
            <a:endParaRPr lang="en-US" dirty="0"/>
          </a:p>
        </p:txBody>
      </p:sp>
    </p:spTree>
    <p:extLst>
      <p:ext uri="{BB962C8B-B14F-4D97-AF65-F5344CB8AC3E}">
        <p14:creationId xmlns:p14="http://schemas.microsoft.com/office/powerpoint/2010/main" val="169006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10</a:t>
            </a:fld>
            <a:endParaRPr lang="en-US" dirty="0"/>
          </a:p>
        </p:txBody>
      </p:sp>
    </p:spTree>
    <p:extLst>
      <p:ext uri="{BB962C8B-B14F-4D97-AF65-F5344CB8AC3E}">
        <p14:creationId xmlns:p14="http://schemas.microsoft.com/office/powerpoint/2010/main" val="277143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11</a:t>
            </a:fld>
            <a:endParaRPr lang="en-US" dirty="0"/>
          </a:p>
        </p:txBody>
      </p:sp>
    </p:spTree>
    <p:extLst>
      <p:ext uri="{BB962C8B-B14F-4D97-AF65-F5344CB8AC3E}">
        <p14:creationId xmlns:p14="http://schemas.microsoft.com/office/powerpoint/2010/main" val="263685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12</a:t>
            </a:fld>
            <a:endParaRPr lang="en-US" dirty="0"/>
          </a:p>
        </p:txBody>
      </p:sp>
    </p:spTree>
    <p:extLst>
      <p:ext uri="{BB962C8B-B14F-4D97-AF65-F5344CB8AC3E}">
        <p14:creationId xmlns:p14="http://schemas.microsoft.com/office/powerpoint/2010/main" val="151488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9D84E8-3F40-46DD-83CF-848673D6842B}" type="slidenum">
              <a:rPr lang="en-US" smtClean="0"/>
              <a:t>13</a:t>
            </a:fld>
            <a:endParaRPr lang="en-US" dirty="0"/>
          </a:p>
        </p:txBody>
      </p:sp>
    </p:spTree>
    <p:extLst>
      <p:ext uri="{BB962C8B-B14F-4D97-AF65-F5344CB8AC3E}">
        <p14:creationId xmlns:p14="http://schemas.microsoft.com/office/powerpoint/2010/main" val="124927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559D84E8-3F40-46DD-83CF-848673D6842B}" type="slidenum">
              <a:rPr lang="en-US" smtClean="0"/>
              <a:t>14</a:t>
            </a:fld>
            <a:endParaRPr lang="en-US" dirty="0"/>
          </a:p>
        </p:txBody>
      </p:sp>
    </p:spTree>
    <p:extLst>
      <p:ext uri="{BB962C8B-B14F-4D97-AF65-F5344CB8AC3E}">
        <p14:creationId xmlns:p14="http://schemas.microsoft.com/office/powerpoint/2010/main" val="415700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9D84E8-3F40-46DD-83CF-848673D6842B}" type="slidenum">
              <a:rPr lang="en-US" smtClean="0"/>
              <a:t>15</a:t>
            </a:fld>
            <a:endParaRPr lang="en-US" dirty="0"/>
          </a:p>
        </p:txBody>
      </p:sp>
    </p:spTree>
    <p:extLst>
      <p:ext uri="{BB962C8B-B14F-4D97-AF65-F5344CB8AC3E}">
        <p14:creationId xmlns:p14="http://schemas.microsoft.com/office/powerpoint/2010/main" val="415700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16</a:t>
            </a:fld>
            <a:endParaRPr lang="en-US" dirty="0"/>
          </a:p>
        </p:txBody>
      </p:sp>
    </p:spTree>
    <p:extLst>
      <p:ext uri="{BB962C8B-B14F-4D97-AF65-F5344CB8AC3E}">
        <p14:creationId xmlns:p14="http://schemas.microsoft.com/office/powerpoint/2010/main" val="355254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17</a:t>
            </a:fld>
            <a:endParaRPr lang="en-US" dirty="0"/>
          </a:p>
        </p:txBody>
      </p:sp>
    </p:spTree>
    <p:extLst>
      <p:ext uri="{BB962C8B-B14F-4D97-AF65-F5344CB8AC3E}">
        <p14:creationId xmlns:p14="http://schemas.microsoft.com/office/powerpoint/2010/main" val="296103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18</a:t>
            </a:fld>
            <a:endParaRPr lang="en-US" dirty="0"/>
          </a:p>
        </p:txBody>
      </p:sp>
    </p:spTree>
    <p:extLst>
      <p:ext uri="{BB962C8B-B14F-4D97-AF65-F5344CB8AC3E}">
        <p14:creationId xmlns:p14="http://schemas.microsoft.com/office/powerpoint/2010/main" val="24174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19</a:t>
            </a:fld>
            <a:endParaRPr lang="en-US" dirty="0"/>
          </a:p>
        </p:txBody>
      </p:sp>
    </p:spTree>
    <p:extLst>
      <p:ext uri="{BB962C8B-B14F-4D97-AF65-F5344CB8AC3E}">
        <p14:creationId xmlns:p14="http://schemas.microsoft.com/office/powerpoint/2010/main" val="353752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a:t>
            </a:fld>
            <a:endParaRPr lang="en-US" dirty="0"/>
          </a:p>
        </p:txBody>
      </p:sp>
    </p:spTree>
    <p:extLst>
      <p:ext uri="{BB962C8B-B14F-4D97-AF65-F5344CB8AC3E}">
        <p14:creationId xmlns:p14="http://schemas.microsoft.com/office/powerpoint/2010/main" val="1046570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20</a:t>
            </a:fld>
            <a:endParaRPr lang="en-US" dirty="0"/>
          </a:p>
        </p:txBody>
      </p:sp>
    </p:spTree>
    <p:extLst>
      <p:ext uri="{BB962C8B-B14F-4D97-AF65-F5344CB8AC3E}">
        <p14:creationId xmlns:p14="http://schemas.microsoft.com/office/powerpoint/2010/main" val="21867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21</a:t>
            </a:fld>
            <a:endParaRPr lang="en-US" dirty="0"/>
          </a:p>
        </p:txBody>
      </p:sp>
    </p:spTree>
    <p:extLst>
      <p:ext uri="{BB962C8B-B14F-4D97-AF65-F5344CB8AC3E}">
        <p14:creationId xmlns:p14="http://schemas.microsoft.com/office/powerpoint/2010/main" val="75887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22</a:t>
            </a:fld>
            <a:endParaRPr lang="en-US" dirty="0"/>
          </a:p>
        </p:txBody>
      </p:sp>
    </p:spTree>
    <p:extLst>
      <p:ext uri="{BB962C8B-B14F-4D97-AF65-F5344CB8AC3E}">
        <p14:creationId xmlns:p14="http://schemas.microsoft.com/office/powerpoint/2010/main" val="1284324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23</a:t>
            </a:fld>
            <a:endParaRPr lang="en-US" dirty="0"/>
          </a:p>
        </p:txBody>
      </p:sp>
    </p:spTree>
    <p:extLst>
      <p:ext uri="{BB962C8B-B14F-4D97-AF65-F5344CB8AC3E}">
        <p14:creationId xmlns:p14="http://schemas.microsoft.com/office/powerpoint/2010/main" val="353659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24</a:t>
            </a:fld>
            <a:endParaRPr lang="en-US" dirty="0"/>
          </a:p>
        </p:txBody>
      </p:sp>
    </p:spTree>
    <p:extLst>
      <p:ext uri="{BB962C8B-B14F-4D97-AF65-F5344CB8AC3E}">
        <p14:creationId xmlns:p14="http://schemas.microsoft.com/office/powerpoint/2010/main" val="3536590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25</a:t>
            </a:fld>
            <a:endParaRPr lang="en-US" dirty="0"/>
          </a:p>
        </p:txBody>
      </p:sp>
    </p:spTree>
    <p:extLst>
      <p:ext uri="{BB962C8B-B14F-4D97-AF65-F5344CB8AC3E}">
        <p14:creationId xmlns:p14="http://schemas.microsoft.com/office/powerpoint/2010/main" val="427044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26</a:t>
            </a:fld>
            <a:endParaRPr lang="en-US" dirty="0"/>
          </a:p>
        </p:txBody>
      </p:sp>
    </p:spTree>
    <p:extLst>
      <p:ext uri="{BB962C8B-B14F-4D97-AF65-F5344CB8AC3E}">
        <p14:creationId xmlns:p14="http://schemas.microsoft.com/office/powerpoint/2010/main" val="565420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27</a:t>
            </a:fld>
            <a:endParaRPr lang="en-US" dirty="0"/>
          </a:p>
        </p:txBody>
      </p:sp>
    </p:spTree>
    <p:extLst>
      <p:ext uri="{BB962C8B-B14F-4D97-AF65-F5344CB8AC3E}">
        <p14:creationId xmlns:p14="http://schemas.microsoft.com/office/powerpoint/2010/main" val="75887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28</a:t>
            </a:fld>
            <a:endParaRPr lang="en-US" dirty="0"/>
          </a:p>
        </p:txBody>
      </p:sp>
    </p:spTree>
    <p:extLst>
      <p:ext uri="{BB962C8B-B14F-4D97-AF65-F5344CB8AC3E}">
        <p14:creationId xmlns:p14="http://schemas.microsoft.com/office/powerpoint/2010/main" val="1809973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29</a:t>
            </a:fld>
            <a:endParaRPr lang="en-US" dirty="0"/>
          </a:p>
        </p:txBody>
      </p:sp>
    </p:spTree>
    <p:extLst>
      <p:ext uri="{BB962C8B-B14F-4D97-AF65-F5344CB8AC3E}">
        <p14:creationId xmlns:p14="http://schemas.microsoft.com/office/powerpoint/2010/main" val="180997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a:t>
            </a:fld>
            <a:endParaRPr lang="en-US" dirty="0"/>
          </a:p>
        </p:txBody>
      </p:sp>
    </p:spTree>
    <p:extLst>
      <p:ext uri="{BB962C8B-B14F-4D97-AF65-F5344CB8AC3E}">
        <p14:creationId xmlns:p14="http://schemas.microsoft.com/office/powerpoint/2010/main" val="2007596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30</a:t>
            </a:fld>
            <a:endParaRPr lang="en-US" dirty="0"/>
          </a:p>
        </p:txBody>
      </p:sp>
    </p:spTree>
    <p:extLst>
      <p:ext uri="{BB962C8B-B14F-4D97-AF65-F5344CB8AC3E}">
        <p14:creationId xmlns:p14="http://schemas.microsoft.com/office/powerpoint/2010/main" val="4267913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31</a:t>
            </a:fld>
            <a:endParaRPr lang="en-US" dirty="0"/>
          </a:p>
        </p:txBody>
      </p:sp>
    </p:spTree>
    <p:extLst>
      <p:ext uri="{BB962C8B-B14F-4D97-AF65-F5344CB8AC3E}">
        <p14:creationId xmlns:p14="http://schemas.microsoft.com/office/powerpoint/2010/main" val="113678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32</a:t>
            </a:fld>
            <a:endParaRPr lang="en-US" dirty="0"/>
          </a:p>
        </p:txBody>
      </p:sp>
    </p:spTree>
    <p:extLst>
      <p:ext uri="{BB962C8B-B14F-4D97-AF65-F5344CB8AC3E}">
        <p14:creationId xmlns:p14="http://schemas.microsoft.com/office/powerpoint/2010/main" val="408015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33</a:t>
            </a:fld>
            <a:endParaRPr lang="en-US" dirty="0"/>
          </a:p>
        </p:txBody>
      </p:sp>
    </p:spTree>
    <p:extLst>
      <p:ext uri="{BB962C8B-B14F-4D97-AF65-F5344CB8AC3E}">
        <p14:creationId xmlns:p14="http://schemas.microsoft.com/office/powerpoint/2010/main" val="697098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35</a:t>
            </a:fld>
            <a:endParaRPr lang="en-US" dirty="0"/>
          </a:p>
        </p:txBody>
      </p:sp>
    </p:spTree>
    <p:extLst>
      <p:ext uri="{BB962C8B-B14F-4D97-AF65-F5344CB8AC3E}">
        <p14:creationId xmlns:p14="http://schemas.microsoft.com/office/powerpoint/2010/main" val="344955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36</a:t>
            </a:fld>
            <a:endParaRPr lang="en-US" dirty="0"/>
          </a:p>
        </p:txBody>
      </p:sp>
    </p:spTree>
    <p:extLst>
      <p:ext uri="{BB962C8B-B14F-4D97-AF65-F5344CB8AC3E}">
        <p14:creationId xmlns:p14="http://schemas.microsoft.com/office/powerpoint/2010/main" val="2770106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37</a:t>
            </a:fld>
            <a:endParaRPr lang="en-US" dirty="0"/>
          </a:p>
        </p:txBody>
      </p:sp>
    </p:spTree>
    <p:extLst>
      <p:ext uri="{BB962C8B-B14F-4D97-AF65-F5344CB8AC3E}">
        <p14:creationId xmlns:p14="http://schemas.microsoft.com/office/powerpoint/2010/main" val="65820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4</a:t>
            </a:fld>
            <a:endParaRPr lang="en-US" dirty="0"/>
          </a:p>
        </p:txBody>
      </p:sp>
    </p:spTree>
    <p:extLst>
      <p:ext uri="{BB962C8B-B14F-4D97-AF65-F5344CB8AC3E}">
        <p14:creationId xmlns:p14="http://schemas.microsoft.com/office/powerpoint/2010/main" val="103463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5</a:t>
            </a:fld>
            <a:endParaRPr lang="en-US" dirty="0"/>
          </a:p>
        </p:txBody>
      </p:sp>
    </p:spTree>
    <p:extLst>
      <p:ext uri="{BB962C8B-B14F-4D97-AF65-F5344CB8AC3E}">
        <p14:creationId xmlns:p14="http://schemas.microsoft.com/office/powerpoint/2010/main" val="238485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6</a:t>
            </a:fld>
            <a:endParaRPr lang="en-US" dirty="0"/>
          </a:p>
        </p:txBody>
      </p:sp>
    </p:spTree>
    <p:extLst>
      <p:ext uri="{BB962C8B-B14F-4D97-AF65-F5344CB8AC3E}">
        <p14:creationId xmlns:p14="http://schemas.microsoft.com/office/powerpoint/2010/main" val="29447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7</a:t>
            </a:fld>
            <a:endParaRPr lang="en-US" dirty="0"/>
          </a:p>
        </p:txBody>
      </p:sp>
    </p:spTree>
    <p:extLst>
      <p:ext uri="{BB962C8B-B14F-4D97-AF65-F5344CB8AC3E}">
        <p14:creationId xmlns:p14="http://schemas.microsoft.com/office/powerpoint/2010/main" val="251379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8</a:t>
            </a:fld>
            <a:endParaRPr lang="en-US" dirty="0"/>
          </a:p>
        </p:txBody>
      </p:sp>
    </p:spTree>
    <p:extLst>
      <p:ext uri="{BB962C8B-B14F-4D97-AF65-F5344CB8AC3E}">
        <p14:creationId xmlns:p14="http://schemas.microsoft.com/office/powerpoint/2010/main" val="263917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63AEA83-EBA0-4B0B-8699-719484DD2185}" type="slidenum">
              <a:rPr lang="en-US" smtClean="0"/>
              <a:t>9</a:t>
            </a:fld>
            <a:endParaRPr lang="en-US" dirty="0"/>
          </a:p>
        </p:txBody>
      </p:sp>
    </p:spTree>
    <p:extLst>
      <p:ext uri="{BB962C8B-B14F-4D97-AF65-F5344CB8AC3E}">
        <p14:creationId xmlns:p14="http://schemas.microsoft.com/office/powerpoint/2010/main" val="44634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660000"/>
              </a:buClr>
              <a:buFont typeface="Wingdings" pitchFamily="2" charset="2"/>
              <a:buChar char="§"/>
              <a:defRPr/>
            </a:lvl1pPr>
            <a:lvl2pPr>
              <a:buClr>
                <a:srgbClr val="808000"/>
              </a:buClr>
              <a:buFont typeface="Courier New" pitchFamily="49" charset="0"/>
              <a:buChar char="o"/>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04E180-D7B8-46AE-821A-914A1730A50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HORZbarsT.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0" y="0"/>
            <a:ext cx="9144000" cy="263888"/>
          </a:xfrm>
          <a:prstGeom prst="rect">
            <a:avLst/>
          </a:prstGeom>
        </p:spPr>
      </p:pic>
      <p:pic>
        <p:nvPicPr>
          <p:cNvPr id="8" name="Picture 7" descr="HORZbarsB.jpg"/>
          <p:cNvPicPr>
            <a:picLocks noChangeAspect="1"/>
          </p:cNvPicPr>
          <p:nvPr userDrawn="1"/>
        </p:nvPicPr>
        <p:blipFill>
          <a:blip r:embed="rId15"/>
          <a:stretch>
            <a:fillRect/>
          </a:stretch>
        </p:blipFill>
        <p:spPr>
          <a:xfrm>
            <a:off x="0" y="6646682"/>
            <a:ext cx="9144000" cy="211317"/>
          </a:xfrm>
          <a:prstGeom prst="rect">
            <a:avLst/>
          </a:prstGeom>
        </p:spPr>
      </p:pic>
      <p:pic>
        <p:nvPicPr>
          <p:cNvPr id="10" name="Picture 9" descr="LOGOimage.jpg"/>
          <p:cNvPicPr>
            <a:picLocks noChangeAspect="1"/>
          </p:cNvPicPr>
          <p:nvPr userDrawn="1"/>
        </p:nvPicPr>
        <p:blipFill>
          <a:blip r:embed="rId16"/>
          <a:stretch>
            <a:fillRect/>
          </a:stretch>
        </p:blipFill>
        <p:spPr>
          <a:xfrm>
            <a:off x="189504" y="6190558"/>
            <a:ext cx="1409729" cy="417768"/>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E37FD-D51B-4AA3-9B7A-69B9122BD610}" type="slidenum">
              <a:rPr lang="en-US" smtClean="0"/>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66000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08000"/>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notesSlide" Target="../notesSlides/notesSlide14.xml"/><Relationship Id="rId16"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5" Type="http://schemas.openxmlformats.org/officeDocument/2006/relationships/chart" Target="../charts/chart1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 Id="rId14" Type="http://schemas.openxmlformats.org/officeDocument/2006/relationships/chart" Target="../charts/chart18.xml"/></Relationships>
</file>

<file path=ppt/slides/_rels/slide15.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chart" Target="../charts/chart30.xml"/><Relationship Id="rId2" Type="http://schemas.openxmlformats.org/officeDocument/2006/relationships/notesSlide" Target="../notesSlides/notesSlide15.xml"/><Relationship Id="rId16" Type="http://schemas.openxmlformats.org/officeDocument/2006/relationships/chart" Target="../charts/chart34.xml"/><Relationship Id="rId1" Type="http://schemas.openxmlformats.org/officeDocument/2006/relationships/slideLayout" Target="../slideLayouts/slideLayout2.xml"/><Relationship Id="rId6" Type="http://schemas.openxmlformats.org/officeDocument/2006/relationships/chart" Target="../charts/chart24.xml"/><Relationship Id="rId11" Type="http://schemas.openxmlformats.org/officeDocument/2006/relationships/chart" Target="../charts/chart29.xml"/><Relationship Id="rId5" Type="http://schemas.openxmlformats.org/officeDocument/2006/relationships/chart" Target="../charts/chart23.xml"/><Relationship Id="rId15" Type="http://schemas.openxmlformats.org/officeDocument/2006/relationships/chart" Target="../charts/chart33.xml"/><Relationship Id="rId10" Type="http://schemas.openxmlformats.org/officeDocument/2006/relationships/chart" Target="../charts/chart28.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chart" Target="../charts/char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175" y="917260"/>
            <a:ext cx="7772400" cy="1470025"/>
          </a:xfrm>
        </p:spPr>
        <p:txBody>
          <a:bodyPr/>
          <a:lstStyle/>
          <a:p>
            <a:r>
              <a:rPr lang="en-US" dirty="0" smtClean="0"/>
              <a:t>High-Level Data Analysis Presentation Slide Deck</a:t>
            </a:r>
            <a:endParaRPr lang="en-US" dirty="0"/>
          </a:p>
        </p:txBody>
      </p:sp>
      <p:sp>
        <p:nvSpPr>
          <p:cNvPr id="3" name="Subtitle 2"/>
          <p:cNvSpPr>
            <a:spLocks noGrp="1"/>
          </p:cNvSpPr>
          <p:nvPr>
            <p:ph type="subTitle" idx="1"/>
          </p:nvPr>
        </p:nvSpPr>
        <p:spPr>
          <a:xfrm>
            <a:off x="1320800" y="3454400"/>
            <a:ext cx="6514974" cy="2260600"/>
          </a:xfrm>
        </p:spPr>
        <p:txBody>
          <a:bodyPr>
            <a:normAutofit lnSpcReduction="10000"/>
          </a:bodyPr>
          <a:lstStyle/>
          <a:p>
            <a:r>
              <a:rPr lang="en-US" sz="2600" b="1" dirty="0" smtClean="0">
                <a:solidFill>
                  <a:srgbClr val="660000"/>
                </a:solidFill>
              </a:rPr>
              <a:t>October 15, </a:t>
            </a:r>
            <a:r>
              <a:rPr lang="en-US" sz="2600" b="1" dirty="0">
                <a:solidFill>
                  <a:srgbClr val="660000"/>
                </a:solidFill>
              </a:rPr>
              <a:t>2013</a:t>
            </a:r>
          </a:p>
          <a:p>
            <a:endParaRPr lang="en-US" sz="2600" dirty="0" smtClean="0">
              <a:solidFill>
                <a:srgbClr val="660000"/>
              </a:solidFill>
            </a:endParaRPr>
          </a:p>
          <a:p>
            <a:r>
              <a:rPr lang="en-US" sz="2600" dirty="0" smtClean="0">
                <a:solidFill>
                  <a:srgbClr val="660000"/>
                </a:solidFill>
              </a:rPr>
              <a:t>Sari Siegel, Ph.D.</a:t>
            </a:r>
          </a:p>
          <a:p>
            <a:r>
              <a:rPr lang="en-US" sz="2600" dirty="0" smtClean="0">
                <a:solidFill>
                  <a:srgbClr val="660000"/>
                </a:solidFill>
              </a:rPr>
              <a:t>Project Director</a:t>
            </a:r>
          </a:p>
          <a:p>
            <a:r>
              <a:rPr lang="en-US" sz="2600" dirty="0" smtClean="0">
                <a:solidFill>
                  <a:srgbClr val="660000"/>
                </a:solidFill>
              </a:rPr>
              <a:t>ARRA CER Dissemination Evaluation</a:t>
            </a:r>
          </a:p>
          <a:p>
            <a:endParaRPr lang="en-US" sz="2600" dirty="0">
              <a:solidFill>
                <a:srgbClr val="660000"/>
              </a:solidFill>
            </a:endParaRPr>
          </a:p>
          <a:p>
            <a:endParaRPr lang="en-US" sz="2600" dirty="0">
              <a:solidFill>
                <a:srgbClr val="660000"/>
              </a:solidFill>
            </a:endParaRPr>
          </a:p>
          <a:p>
            <a:endParaRPr lang="en-US" dirty="0"/>
          </a:p>
        </p:txBody>
      </p:sp>
    </p:spTree>
    <p:extLst>
      <p:ext uri="{BB962C8B-B14F-4D97-AF65-F5344CB8AC3E}">
        <p14:creationId xmlns:p14="http://schemas.microsoft.com/office/powerpoint/2010/main" val="4146657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35"/>
            <a:ext cx="8229600" cy="1143000"/>
          </a:xfrm>
        </p:spPr>
        <p:txBody>
          <a:bodyPr>
            <a:normAutofit/>
          </a:bodyPr>
          <a:lstStyle/>
          <a:p>
            <a:r>
              <a:rPr lang="en-US" dirty="0"/>
              <a:t>Dissemination </a:t>
            </a:r>
            <a:r>
              <a:rPr lang="en-US" dirty="0" smtClean="0"/>
              <a:t>Partnerships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17217190"/>
              </p:ext>
            </p:extLst>
          </p:nvPr>
        </p:nvGraphicFramePr>
        <p:xfrm>
          <a:off x="189377" y="5176811"/>
          <a:ext cx="8750617" cy="952500"/>
        </p:xfrm>
        <a:graphic>
          <a:graphicData uri="http://schemas.openxmlformats.org/drawingml/2006/table">
            <a:tbl>
              <a:tblPr/>
              <a:tblGrid>
                <a:gridCol w="1463040"/>
                <a:gridCol w="640080"/>
                <a:gridCol w="731520"/>
                <a:gridCol w="722562"/>
                <a:gridCol w="722562"/>
                <a:gridCol w="722562"/>
                <a:gridCol w="722562"/>
                <a:gridCol w="722562"/>
                <a:gridCol w="722562"/>
                <a:gridCol w="722562"/>
                <a:gridCol w="858043"/>
              </a:tblGrid>
              <a:tr h="243641">
                <a:tc>
                  <a:txBody>
                    <a:bodyPr/>
                    <a:lstStyle/>
                    <a:p>
                      <a:pPr algn="just" fontAlgn="ctr"/>
                      <a:r>
                        <a:rPr lang="en-US" sz="1200" b="0" i="0" u="none" strike="noStrike" dirty="0">
                          <a:solidFill>
                            <a:schemeClr val="bg1"/>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FY11 Q2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FY11 Q3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FY11 Q4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FY12 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FY12 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FY12 Q3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FY12 Q4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FY13 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FY13 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c>
                  <a:txBody>
                    <a:bodyPr/>
                    <a:lstStyle/>
                    <a:p>
                      <a:pPr algn="ctr" fontAlgn="ctr"/>
                      <a:r>
                        <a:rPr lang="en-US" sz="1200" b="1" i="0" u="none" strike="noStrike" dirty="0">
                          <a:solidFill>
                            <a:schemeClr val="bg1"/>
                          </a:solidFill>
                          <a:effectLst/>
                          <a:latin typeface="Calibri"/>
                        </a:rPr>
                        <a:t>FY13 Q3 Plus July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0000"/>
                    </a:solidFill>
                  </a:tcPr>
                </a:tc>
              </a:tr>
              <a:tr h="133339">
                <a:tc>
                  <a:txBody>
                    <a:bodyPr/>
                    <a:lstStyle/>
                    <a:p>
                      <a:pPr algn="just" fontAlgn="ctr"/>
                      <a:r>
                        <a:rPr lang="en-US" sz="1200" b="1" i="0" u="none" strike="noStrike" dirty="0">
                          <a:solidFill>
                            <a:schemeClr val="tx1"/>
                          </a:solidFill>
                          <a:effectLst/>
                          <a:latin typeface="Calibri"/>
                        </a:rPr>
                        <a:t>Partners with Activity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200" b="0" i="0" u="none" strike="noStrike" dirty="0">
                          <a:solidFill>
                            <a:srgbClr val="000000"/>
                          </a:solidFill>
                          <a:effectLst/>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218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12">
                <a:tc>
                  <a:txBody>
                    <a:bodyPr/>
                    <a:lstStyle/>
                    <a:p>
                      <a:pPr algn="just" fontAlgn="ctr"/>
                      <a:r>
                        <a:rPr lang="en-US" sz="1200" b="1" i="0" u="none" strike="noStrike" dirty="0">
                          <a:solidFill>
                            <a:schemeClr val="tx1"/>
                          </a:solidFill>
                          <a:effectLst/>
                          <a:latin typeface="Calibri"/>
                        </a:rPr>
                        <a:t>Activities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200" b="0" i="0" u="none" strike="noStrike" dirty="0">
                          <a:solidFill>
                            <a:srgbClr val="000000"/>
                          </a:solidFill>
                          <a:effectLst/>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233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25">
                <a:tc>
                  <a:txBody>
                    <a:bodyPr/>
                    <a:lstStyle/>
                    <a:p>
                      <a:pPr algn="just" fontAlgn="ctr"/>
                      <a:r>
                        <a:rPr lang="en-US" sz="1200" b="1" i="0" u="none" strike="noStrike" dirty="0">
                          <a:solidFill>
                            <a:schemeClr val="tx1"/>
                          </a:solidFill>
                          <a:effectLst/>
                          <a:latin typeface="Calibri"/>
                        </a:rPr>
                        <a:t>Exposures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sz="1200" b="0" i="0" u="none" strike="noStrike" dirty="0">
                          <a:solidFill>
                            <a:srgbClr val="000000"/>
                          </a:solidFill>
                          <a:effectLst/>
                          <a:latin typeface="Calibri"/>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2,030,451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1,742,282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4,194,675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3,937,185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3,290,273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3,352,345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7,923,213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740,654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a:rPr>
                        <a:t>11,738,483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4043568437"/>
              </p:ext>
            </p:extLst>
          </p:nvPr>
        </p:nvGraphicFramePr>
        <p:xfrm>
          <a:off x="618186" y="1062507"/>
          <a:ext cx="8221410" cy="2347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82031170"/>
              </p:ext>
            </p:extLst>
          </p:nvPr>
        </p:nvGraphicFramePr>
        <p:xfrm>
          <a:off x="457200" y="3232100"/>
          <a:ext cx="8229600" cy="1944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8099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Centers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85457435"/>
              </p:ext>
            </p:extLst>
          </p:nvPr>
        </p:nvGraphicFramePr>
        <p:xfrm>
          <a:off x="1192697" y="1781019"/>
          <a:ext cx="6289928" cy="4001595"/>
        </p:xfrm>
        <a:graphic>
          <a:graphicData uri="http://schemas.openxmlformats.org/drawingml/2006/table">
            <a:tbl>
              <a:tblPr/>
              <a:tblGrid>
                <a:gridCol w="2800270"/>
                <a:gridCol w="1740631"/>
                <a:gridCol w="1749027"/>
              </a:tblGrid>
              <a:tr h="1028278">
                <a:tc>
                  <a:txBody>
                    <a:bodyPr/>
                    <a:lstStyle/>
                    <a:p>
                      <a:pPr algn="ctr" fontAlgn="ctr"/>
                      <a:r>
                        <a:rPr lang="en-US" sz="1800" b="1" i="0" u="none" strike="noStrike" dirty="0">
                          <a:solidFill>
                            <a:srgbClr val="FFFFFF"/>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00"/>
                    </a:solidFill>
                  </a:tcPr>
                </a:tc>
                <a:tc>
                  <a:txBody>
                    <a:bodyPr/>
                    <a:lstStyle/>
                    <a:p>
                      <a:pPr algn="ctr" fontAlgn="ctr"/>
                      <a:r>
                        <a:rPr lang="en-US" sz="2400" b="1" i="0" u="none" strike="noStrike" dirty="0">
                          <a:solidFill>
                            <a:srgbClr val="FFFFFF"/>
                          </a:solidFill>
                          <a:effectLst/>
                          <a:latin typeface="Calibri"/>
                        </a:rPr>
                        <a:t>FY13 </a:t>
                      </a:r>
                      <a:r>
                        <a:rPr lang="en-US" sz="2400" b="1" i="0" u="none" strike="noStrike" dirty="0" smtClean="0">
                          <a:solidFill>
                            <a:srgbClr val="FFFFFF"/>
                          </a:solidFill>
                          <a:effectLst/>
                          <a:latin typeface="Calibri"/>
                        </a:rPr>
                        <a:t>Q2</a:t>
                      </a:r>
                      <a:endParaRPr lang="en-US" sz="2400" b="1" i="0" u="none" strike="noStrike" dirty="0">
                        <a:solidFill>
                          <a:srgbClr val="FFFFFF"/>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00"/>
                    </a:solidFill>
                  </a:tcPr>
                </a:tc>
                <a:tc>
                  <a:txBody>
                    <a:bodyPr/>
                    <a:lstStyle/>
                    <a:p>
                      <a:pPr algn="ctr" fontAlgn="ctr"/>
                      <a:r>
                        <a:rPr lang="en-US" sz="2400" b="1" i="0" u="none" strike="noStrike" dirty="0">
                          <a:solidFill>
                            <a:srgbClr val="FFFFFF"/>
                          </a:solidFill>
                          <a:effectLst/>
                          <a:latin typeface="Calibri"/>
                        </a:rPr>
                        <a:t>FY13 </a:t>
                      </a:r>
                      <a:r>
                        <a:rPr lang="en-US" sz="2400" b="1" i="0" u="none" strike="noStrike" dirty="0" smtClean="0">
                          <a:solidFill>
                            <a:srgbClr val="FFFFFF"/>
                          </a:solidFill>
                          <a:effectLst/>
                          <a:latin typeface="Calibri"/>
                        </a:rPr>
                        <a:t>Q3 </a:t>
                      </a:r>
                      <a:r>
                        <a:rPr lang="en-US" sz="2400" b="1" i="0" u="none" strike="noStrike" dirty="0">
                          <a:solidFill>
                            <a:srgbClr val="FFFFFF"/>
                          </a:solidFill>
                          <a:effectLst/>
                          <a:latin typeface="Calibri"/>
                        </a:rPr>
                        <a:t>Plus July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00"/>
                    </a:solidFill>
                  </a:tcPr>
                </a:tc>
              </a:tr>
              <a:tr h="1028278">
                <a:tc>
                  <a:txBody>
                    <a:bodyPr/>
                    <a:lstStyle/>
                    <a:p>
                      <a:pPr algn="l" fontAlgn="ctr"/>
                      <a:r>
                        <a:rPr lang="en-US" sz="2400" b="1" i="0" u="none" strike="noStrike" dirty="0">
                          <a:solidFill>
                            <a:srgbClr val="000000"/>
                          </a:solidFill>
                          <a:effectLst/>
                          <a:latin typeface="Calibri"/>
                        </a:rPr>
                        <a:t>New Virtual Centers Launched this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9</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11</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6761">
                <a:tc>
                  <a:txBody>
                    <a:bodyPr/>
                    <a:lstStyle/>
                    <a:p>
                      <a:pPr algn="just" fontAlgn="ctr"/>
                      <a:r>
                        <a:rPr lang="en-US" sz="2400" b="1" i="0" u="none" strike="noStrike" dirty="0">
                          <a:solidFill>
                            <a:srgbClr val="000000"/>
                          </a:solidFill>
                          <a:effectLst/>
                          <a:latin typeface="Calibri"/>
                        </a:rPr>
                        <a:t>Potential Exposures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11,870,401</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57,868,397</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8278">
                <a:tc>
                  <a:txBody>
                    <a:bodyPr/>
                    <a:lstStyle/>
                    <a:p>
                      <a:pPr algn="just" fontAlgn="ctr"/>
                      <a:r>
                        <a:rPr lang="en-US" sz="2400" b="1" i="0" u="none" strike="noStrike" dirty="0">
                          <a:solidFill>
                            <a:srgbClr val="000000"/>
                          </a:solidFill>
                          <a:effectLst/>
                          <a:latin typeface="Calibri"/>
                        </a:rPr>
                        <a:t>Documented Exposures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637,204</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a:cs typeface="Calibri"/>
                        </a:rPr>
                        <a:t>1,233,459</a:t>
                      </a:r>
                      <a:endParaRPr lang="en-US" sz="2400" b="0"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475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Continuing Education Retention Test Analysis</a:t>
            </a:r>
            <a:endParaRPr lang="en-US" dirty="0"/>
          </a:p>
        </p:txBody>
      </p:sp>
      <p:sp>
        <p:nvSpPr>
          <p:cNvPr id="4" name="Slide Number Placeholder 3"/>
          <p:cNvSpPr>
            <a:spLocks noGrp="1"/>
          </p:cNvSpPr>
          <p:nvPr>
            <p:ph type="sldNum" sz="quarter" idx="4294967295"/>
          </p:nvPr>
        </p:nvSpPr>
        <p:spPr>
          <a:xfrm>
            <a:off x="6523383" y="6351657"/>
            <a:ext cx="2133600" cy="365125"/>
          </a:xfrm>
        </p:spPr>
        <p:txBody>
          <a:bodyPr/>
          <a:lstStyle/>
          <a:p>
            <a:fld id="{22DE37FD-D51B-4AA3-9B7A-69B9122BD610}" type="slidenum">
              <a:rPr lang="en-US" smtClean="0"/>
              <a:t>12</a:t>
            </a:fld>
            <a:endParaRPr lang="en-US" dirty="0"/>
          </a:p>
        </p:txBody>
      </p:sp>
    </p:spTree>
    <p:extLst>
      <p:ext uri="{BB962C8B-B14F-4D97-AF65-F5344CB8AC3E}">
        <p14:creationId xmlns:p14="http://schemas.microsoft.com/office/powerpoint/2010/main" val="399309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Continuing Education Retention Tests</a:t>
            </a:r>
            <a:endParaRPr lang="en-US" dirty="0"/>
          </a:p>
        </p:txBody>
      </p:sp>
      <p:sp>
        <p:nvSpPr>
          <p:cNvPr id="3" name="Content Placeholder 2"/>
          <p:cNvSpPr>
            <a:spLocks noGrp="1"/>
          </p:cNvSpPr>
          <p:nvPr>
            <p:ph idx="1"/>
          </p:nvPr>
        </p:nvSpPr>
        <p:spPr/>
        <p:txBody>
          <a:bodyPr>
            <a:normAutofit/>
          </a:bodyPr>
          <a:lstStyle/>
          <a:p>
            <a:r>
              <a:rPr lang="en-US" dirty="0"/>
              <a:t>Learners were generally more likely to answer content questions correctly  after taking a CE </a:t>
            </a:r>
            <a:r>
              <a:rPr lang="en-US" dirty="0" smtClean="0"/>
              <a:t>module</a:t>
            </a:r>
            <a:endParaRPr lang="en-US" dirty="0"/>
          </a:p>
          <a:p>
            <a:r>
              <a:rPr lang="en-US" dirty="0"/>
              <a:t>More learners </a:t>
            </a:r>
            <a:r>
              <a:rPr lang="en-US" dirty="0" smtClean="0"/>
              <a:t>rated their confidence </a:t>
            </a:r>
            <a:r>
              <a:rPr lang="en-US" dirty="0"/>
              <a:t>in applying PCOR </a:t>
            </a:r>
            <a:r>
              <a:rPr lang="en-US" dirty="0" smtClean="0"/>
              <a:t>as “high” after </a:t>
            </a:r>
            <a:r>
              <a:rPr lang="en-US" dirty="0"/>
              <a:t>taking a </a:t>
            </a:r>
            <a:r>
              <a:rPr lang="en-US" dirty="0" smtClean="0"/>
              <a:t>module</a:t>
            </a:r>
            <a:endParaRPr lang="en-US" dirty="0"/>
          </a:p>
          <a:p>
            <a:r>
              <a:rPr lang="en-US" dirty="0"/>
              <a:t>More learners </a:t>
            </a:r>
            <a:r>
              <a:rPr lang="en-US" dirty="0" smtClean="0"/>
              <a:t>rated their perceived </a:t>
            </a:r>
            <a:r>
              <a:rPr lang="en-US" dirty="0"/>
              <a:t>value of PCOR </a:t>
            </a:r>
            <a:r>
              <a:rPr lang="en-US" dirty="0" smtClean="0"/>
              <a:t>as “high” after </a:t>
            </a:r>
            <a:r>
              <a:rPr lang="en-US" dirty="0"/>
              <a:t>taking a </a:t>
            </a:r>
            <a:r>
              <a:rPr lang="en-US" dirty="0" smtClean="0"/>
              <a:t>module</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21109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Continuing </a:t>
            </a:r>
            <a:r>
              <a:rPr lang="en-US" dirty="0" smtClean="0"/>
              <a:t>Education Retention Tests: </a:t>
            </a:r>
            <a:r>
              <a:rPr lang="en-US" sz="3600" dirty="0" smtClean="0"/>
              <a:t>Confidence in Applying PCOR</a:t>
            </a:r>
            <a:endParaRPr lang="en-US" sz="3600" dirty="0"/>
          </a:p>
        </p:txBody>
      </p:sp>
      <p:sp>
        <p:nvSpPr>
          <p:cNvPr id="4" name="Slide Number Placeholder 3"/>
          <p:cNvSpPr>
            <a:spLocks noGrp="1"/>
          </p:cNvSpPr>
          <p:nvPr>
            <p:ph type="sldNum" sz="quarter" idx="4"/>
          </p:nvPr>
        </p:nvSpPr>
        <p:spPr/>
        <p:txBody>
          <a:bodyPr/>
          <a:lstStyle/>
          <a:p>
            <a:fld id="{22DE37FD-D51B-4AA3-9B7A-69B9122BD610}"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2309212546"/>
              </p:ext>
            </p:extLst>
          </p:nvPr>
        </p:nvGraphicFramePr>
        <p:xfrm>
          <a:off x="3365500" y="1917700"/>
          <a:ext cx="22860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082112595"/>
              </p:ext>
            </p:extLst>
          </p:nvPr>
        </p:nvGraphicFramePr>
        <p:xfrm>
          <a:off x="5575300" y="1917700"/>
          <a:ext cx="22860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109505224"/>
              </p:ext>
            </p:extLst>
          </p:nvPr>
        </p:nvGraphicFramePr>
        <p:xfrm>
          <a:off x="1219200" y="4267200"/>
          <a:ext cx="2144486"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501867228"/>
              </p:ext>
            </p:extLst>
          </p:nvPr>
        </p:nvGraphicFramePr>
        <p:xfrm>
          <a:off x="3200400" y="4267200"/>
          <a:ext cx="2286000" cy="213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05865215"/>
              </p:ext>
            </p:extLst>
          </p:nvPr>
        </p:nvGraphicFramePr>
        <p:xfrm>
          <a:off x="38100" y="2362200"/>
          <a:ext cx="9021457" cy="3886200"/>
        </p:xfrm>
        <a:graphic>
          <a:graphicData uri="http://schemas.openxmlformats.org/drawingml/2006/table">
            <a:tbl>
              <a:tblPr firstRow="1" bandRow="1">
                <a:tableStyleId>{5C22544A-7EE6-4342-B048-85BDC9FD1C3A}</a:tableStyleId>
              </a:tblPr>
              <a:tblGrid>
                <a:gridCol w="791857"/>
                <a:gridCol w="1645920"/>
                <a:gridCol w="1645920"/>
                <a:gridCol w="1645920"/>
                <a:gridCol w="1645920"/>
                <a:gridCol w="1645920"/>
              </a:tblGrid>
              <a:tr h="1929699">
                <a:tc>
                  <a:txBody>
                    <a:bodyPr/>
                    <a:lstStyle/>
                    <a:p>
                      <a:endParaRPr lang="en-US" dirty="0" smtClean="0">
                        <a:solidFill>
                          <a:schemeClr val="tx1"/>
                        </a:solidFill>
                      </a:endParaRPr>
                    </a:p>
                    <a:p>
                      <a:r>
                        <a:rPr lang="en-US" dirty="0" smtClean="0">
                          <a:solidFill>
                            <a:schemeClr val="tx1"/>
                          </a:solidFill>
                        </a:rPr>
                        <a:t>2011-2012</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6501">
                <a:tc>
                  <a:txBody>
                    <a:bodyPr/>
                    <a:lstStyle/>
                    <a:p>
                      <a:r>
                        <a:rPr lang="en-US" b="1" dirty="0" smtClean="0"/>
                        <a:t>2012-2013</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7" name="Chart 16"/>
          <p:cNvGraphicFramePr/>
          <p:nvPr>
            <p:extLst>
              <p:ext uri="{D42A27DB-BD31-4B8C-83A1-F6EECF244321}">
                <p14:modId xmlns:p14="http://schemas.microsoft.com/office/powerpoint/2010/main" val="1531462999"/>
              </p:ext>
            </p:extLst>
          </p:nvPr>
        </p:nvGraphicFramePr>
        <p:xfrm>
          <a:off x="774700" y="2070100"/>
          <a:ext cx="1828800"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p:nvPr>
            <p:extLst>
              <p:ext uri="{D42A27DB-BD31-4B8C-83A1-F6EECF244321}">
                <p14:modId xmlns:p14="http://schemas.microsoft.com/office/powerpoint/2010/main" val="1661238972"/>
              </p:ext>
            </p:extLst>
          </p:nvPr>
        </p:nvGraphicFramePr>
        <p:xfrm>
          <a:off x="2451100" y="2070100"/>
          <a:ext cx="1828800" cy="1828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p:nvPr>
            <p:extLst>
              <p:ext uri="{D42A27DB-BD31-4B8C-83A1-F6EECF244321}">
                <p14:modId xmlns:p14="http://schemas.microsoft.com/office/powerpoint/2010/main" val="1642397282"/>
              </p:ext>
            </p:extLst>
          </p:nvPr>
        </p:nvGraphicFramePr>
        <p:xfrm>
          <a:off x="762000" y="4343400"/>
          <a:ext cx="1828800" cy="1828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p:cNvGraphicFramePr/>
          <p:nvPr>
            <p:extLst>
              <p:ext uri="{D42A27DB-BD31-4B8C-83A1-F6EECF244321}">
                <p14:modId xmlns:p14="http://schemas.microsoft.com/office/powerpoint/2010/main" val="4088490073"/>
              </p:ext>
            </p:extLst>
          </p:nvPr>
        </p:nvGraphicFramePr>
        <p:xfrm>
          <a:off x="4051300" y="1765300"/>
          <a:ext cx="1828800" cy="2133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20"/>
          <p:cNvGraphicFramePr/>
          <p:nvPr>
            <p:extLst>
              <p:ext uri="{D42A27DB-BD31-4B8C-83A1-F6EECF244321}">
                <p14:modId xmlns:p14="http://schemas.microsoft.com/office/powerpoint/2010/main" val="2299273253"/>
              </p:ext>
            </p:extLst>
          </p:nvPr>
        </p:nvGraphicFramePr>
        <p:xfrm>
          <a:off x="2438400" y="4343400"/>
          <a:ext cx="1828800" cy="18288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p:cNvGraphicFramePr/>
          <p:nvPr>
            <p:extLst>
              <p:ext uri="{D42A27DB-BD31-4B8C-83A1-F6EECF244321}">
                <p14:modId xmlns:p14="http://schemas.microsoft.com/office/powerpoint/2010/main" val="4205906131"/>
              </p:ext>
            </p:extLst>
          </p:nvPr>
        </p:nvGraphicFramePr>
        <p:xfrm>
          <a:off x="4114800" y="4038600"/>
          <a:ext cx="1828800" cy="2133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p:cNvGraphicFramePr/>
          <p:nvPr>
            <p:extLst>
              <p:ext uri="{D42A27DB-BD31-4B8C-83A1-F6EECF244321}">
                <p14:modId xmlns:p14="http://schemas.microsoft.com/office/powerpoint/2010/main" val="4135998137"/>
              </p:ext>
            </p:extLst>
          </p:nvPr>
        </p:nvGraphicFramePr>
        <p:xfrm>
          <a:off x="5715000" y="4114800"/>
          <a:ext cx="1828800" cy="2133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p:cNvGraphicFramePr/>
          <p:nvPr>
            <p:extLst>
              <p:ext uri="{D42A27DB-BD31-4B8C-83A1-F6EECF244321}">
                <p14:modId xmlns:p14="http://schemas.microsoft.com/office/powerpoint/2010/main" val="3436883121"/>
              </p:ext>
            </p:extLst>
          </p:nvPr>
        </p:nvGraphicFramePr>
        <p:xfrm>
          <a:off x="5727700" y="2070100"/>
          <a:ext cx="1828800" cy="1828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p:cNvGraphicFramePr/>
          <p:nvPr>
            <p:extLst>
              <p:ext uri="{D42A27DB-BD31-4B8C-83A1-F6EECF244321}">
                <p14:modId xmlns:p14="http://schemas.microsoft.com/office/powerpoint/2010/main" val="3270243217"/>
              </p:ext>
            </p:extLst>
          </p:nvPr>
        </p:nvGraphicFramePr>
        <p:xfrm>
          <a:off x="7315200" y="4343400"/>
          <a:ext cx="1828800" cy="1905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p:cNvGraphicFramePr/>
          <p:nvPr>
            <p:extLst>
              <p:ext uri="{D42A27DB-BD31-4B8C-83A1-F6EECF244321}">
                <p14:modId xmlns:p14="http://schemas.microsoft.com/office/powerpoint/2010/main" val="534686403"/>
              </p:ext>
            </p:extLst>
          </p:nvPr>
        </p:nvGraphicFramePr>
        <p:xfrm>
          <a:off x="7340600" y="2070100"/>
          <a:ext cx="1828800" cy="1905000"/>
        </p:xfrm>
        <a:graphic>
          <a:graphicData uri="http://schemas.openxmlformats.org/drawingml/2006/chart">
            <c:chart xmlns:c="http://schemas.openxmlformats.org/drawingml/2006/chart" xmlns:r="http://schemas.openxmlformats.org/officeDocument/2006/relationships" r:id="rId16"/>
          </a:graphicData>
        </a:graphic>
      </p:graphicFrame>
      <p:sp>
        <p:nvSpPr>
          <p:cNvPr id="28" name="TextBox 27"/>
          <p:cNvSpPr txBox="1"/>
          <p:nvPr/>
        </p:nvSpPr>
        <p:spPr>
          <a:xfrm>
            <a:off x="2514600" y="6232699"/>
            <a:ext cx="5029200" cy="369332"/>
          </a:xfrm>
          <a:prstGeom prst="rect">
            <a:avLst/>
          </a:prstGeom>
          <a:noFill/>
        </p:spPr>
        <p:txBody>
          <a:bodyPr wrap="square" rtlCol="0">
            <a:spAutoFit/>
          </a:bodyPr>
          <a:lstStyle/>
          <a:p>
            <a:r>
              <a:rPr lang="en-US" dirty="0" smtClean="0"/>
              <a:t>* Statistically significant difference from pre-test</a:t>
            </a:r>
            <a:endParaRPr lang="en-US" dirty="0"/>
          </a:p>
        </p:txBody>
      </p:sp>
      <p:sp>
        <p:nvSpPr>
          <p:cNvPr id="29" name="TextBox 28"/>
          <p:cNvSpPr txBox="1"/>
          <p:nvPr/>
        </p:nvSpPr>
        <p:spPr>
          <a:xfrm>
            <a:off x="76200" y="1422399"/>
            <a:ext cx="1333500" cy="646331"/>
          </a:xfrm>
          <a:prstGeom prst="rect">
            <a:avLst/>
          </a:prstGeom>
          <a:noFill/>
        </p:spPr>
        <p:txBody>
          <a:bodyPr wrap="square" rtlCol="0">
            <a:spAutoFit/>
          </a:bodyPr>
          <a:lstStyle/>
          <a:p>
            <a:pPr marL="285750" indent="-285750">
              <a:buClr>
                <a:srgbClr val="660000"/>
              </a:buClr>
              <a:buSzPct val="150000"/>
              <a:buFont typeface="Wingdings" panose="05000000000000000000" pitchFamily="2" charset="2"/>
              <a:buChar char="§"/>
            </a:pPr>
            <a:r>
              <a:rPr lang="en-US" dirty="0" smtClean="0"/>
              <a:t>High</a:t>
            </a:r>
          </a:p>
          <a:p>
            <a:pPr marL="285750" indent="-285750">
              <a:buClr>
                <a:srgbClr val="FFB3B3"/>
              </a:buClr>
              <a:buSzPct val="150000"/>
              <a:buFont typeface="Wingdings" panose="05000000000000000000" pitchFamily="2" charset="2"/>
              <a:buChar char="§"/>
            </a:pPr>
            <a:r>
              <a:rPr lang="en-US" dirty="0" smtClean="0"/>
              <a:t>Low</a:t>
            </a:r>
            <a:endParaRPr lang="en-US" dirty="0"/>
          </a:p>
        </p:txBody>
      </p:sp>
      <p:cxnSp>
        <p:nvCxnSpPr>
          <p:cNvPr id="38" name="Straight Connector 37"/>
          <p:cNvCxnSpPr/>
          <p:nvPr/>
        </p:nvCxnSpPr>
        <p:spPr>
          <a:xfrm>
            <a:off x="2438400" y="2286000"/>
            <a:ext cx="0" cy="3897868"/>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95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Continuing Education Retention Tests: </a:t>
            </a:r>
            <a:r>
              <a:rPr lang="en-US" sz="3600" dirty="0" smtClean="0"/>
              <a:t>Perceived Value of </a:t>
            </a:r>
            <a:r>
              <a:rPr lang="en-US" sz="3600" dirty="0"/>
              <a:t>PCOR</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2148633880"/>
              </p:ext>
            </p:extLst>
          </p:nvPr>
        </p:nvGraphicFramePr>
        <p:xfrm>
          <a:off x="3314700" y="1911002"/>
          <a:ext cx="22860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252030770"/>
              </p:ext>
            </p:extLst>
          </p:nvPr>
        </p:nvGraphicFramePr>
        <p:xfrm>
          <a:off x="5524500" y="1911002"/>
          <a:ext cx="22860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2460695660"/>
              </p:ext>
            </p:extLst>
          </p:nvPr>
        </p:nvGraphicFramePr>
        <p:xfrm>
          <a:off x="1219200" y="4267200"/>
          <a:ext cx="2144486"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452222093"/>
              </p:ext>
            </p:extLst>
          </p:nvPr>
        </p:nvGraphicFramePr>
        <p:xfrm>
          <a:off x="3200400" y="4267200"/>
          <a:ext cx="2286000" cy="213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14352685"/>
              </p:ext>
            </p:extLst>
          </p:nvPr>
        </p:nvGraphicFramePr>
        <p:xfrm>
          <a:off x="38100" y="2362200"/>
          <a:ext cx="9021457" cy="3886200"/>
        </p:xfrm>
        <a:graphic>
          <a:graphicData uri="http://schemas.openxmlformats.org/drawingml/2006/table">
            <a:tbl>
              <a:tblPr firstRow="1" bandRow="1">
                <a:tableStyleId>{5C22544A-7EE6-4342-B048-85BDC9FD1C3A}</a:tableStyleId>
              </a:tblPr>
              <a:tblGrid>
                <a:gridCol w="791857"/>
                <a:gridCol w="1645920"/>
                <a:gridCol w="1645920"/>
                <a:gridCol w="1645920"/>
                <a:gridCol w="1645920"/>
                <a:gridCol w="1645920"/>
              </a:tblGrid>
              <a:tr h="1929699">
                <a:tc>
                  <a:txBody>
                    <a:bodyP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2011-2012</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6501">
                <a:tc>
                  <a:txBody>
                    <a:bodyPr/>
                    <a:lstStyle/>
                    <a:p>
                      <a:r>
                        <a:rPr lang="en-US" b="1" dirty="0" smtClean="0"/>
                        <a:t>2012-2013</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7" name="Chart 16"/>
          <p:cNvGraphicFramePr/>
          <p:nvPr>
            <p:extLst>
              <p:ext uri="{D42A27DB-BD31-4B8C-83A1-F6EECF244321}">
                <p14:modId xmlns:p14="http://schemas.microsoft.com/office/powerpoint/2010/main" val="1896829441"/>
              </p:ext>
            </p:extLst>
          </p:nvPr>
        </p:nvGraphicFramePr>
        <p:xfrm>
          <a:off x="723900" y="2063402"/>
          <a:ext cx="1828800"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p:nvPr>
            <p:extLst>
              <p:ext uri="{D42A27DB-BD31-4B8C-83A1-F6EECF244321}">
                <p14:modId xmlns:p14="http://schemas.microsoft.com/office/powerpoint/2010/main" val="3532794723"/>
              </p:ext>
            </p:extLst>
          </p:nvPr>
        </p:nvGraphicFramePr>
        <p:xfrm>
          <a:off x="2400300" y="2063402"/>
          <a:ext cx="1828800" cy="1828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p:nvPr>
            <p:extLst>
              <p:ext uri="{D42A27DB-BD31-4B8C-83A1-F6EECF244321}">
                <p14:modId xmlns:p14="http://schemas.microsoft.com/office/powerpoint/2010/main" val="1717540272"/>
              </p:ext>
            </p:extLst>
          </p:nvPr>
        </p:nvGraphicFramePr>
        <p:xfrm>
          <a:off x="762000" y="4343400"/>
          <a:ext cx="1828800" cy="1828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p:cNvGraphicFramePr/>
          <p:nvPr>
            <p:extLst>
              <p:ext uri="{D42A27DB-BD31-4B8C-83A1-F6EECF244321}">
                <p14:modId xmlns:p14="http://schemas.microsoft.com/office/powerpoint/2010/main" val="3434413165"/>
              </p:ext>
            </p:extLst>
          </p:nvPr>
        </p:nvGraphicFramePr>
        <p:xfrm>
          <a:off x="4000500" y="2031136"/>
          <a:ext cx="1828800" cy="18610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20"/>
          <p:cNvGraphicFramePr/>
          <p:nvPr>
            <p:extLst>
              <p:ext uri="{D42A27DB-BD31-4B8C-83A1-F6EECF244321}">
                <p14:modId xmlns:p14="http://schemas.microsoft.com/office/powerpoint/2010/main" val="2549056311"/>
              </p:ext>
            </p:extLst>
          </p:nvPr>
        </p:nvGraphicFramePr>
        <p:xfrm>
          <a:off x="2438400" y="4343400"/>
          <a:ext cx="1828800" cy="18288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p:cNvGraphicFramePr/>
          <p:nvPr>
            <p:extLst>
              <p:ext uri="{D42A27DB-BD31-4B8C-83A1-F6EECF244321}">
                <p14:modId xmlns:p14="http://schemas.microsoft.com/office/powerpoint/2010/main" val="1611412186"/>
              </p:ext>
            </p:extLst>
          </p:nvPr>
        </p:nvGraphicFramePr>
        <p:xfrm>
          <a:off x="4114800" y="4038600"/>
          <a:ext cx="1828800" cy="2133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p:cNvGraphicFramePr/>
          <p:nvPr>
            <p:extLst>
              <p:ext uri="{D42A27DB-BD31-4B8C-83A1-F6EECF244321}">
                <p14:modId xmlns:p14="http://schemas.microsoft.com/office/powerpoint/2010/main" val="1720940720"/>
              </p:ext>
            </p:extLst>
          </p:nvPr>
        </p:nvGraphicFramePr>
        <p:xfrm>
          <a:off x="5715000" y="4114800"/>
          <a:ext cx="1828800" cy="2133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p:cNvGraphicFramePr/>
          <p:nvPr>
            <p:extLst>
              <p:ext uri="{D42A27DB-BD31-4B8C-83A1-F6EECF244321}">
                <p14:modId xmlns:p14="http://schemas.microsoft.com/office/powerpoint/2010/main" val="2507018181"/>
              </p:ext>
            </p:extLst>
          </p:nvPr>
        </p:nvGraphicFramePr>
        <p:xfrm>
          <a:off x="5676900" y="2063402"/>
          <a:ext cx="1828800" cy="1828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p:cNvGraphicFramePr/>
          <p:nvPr>
            <p:extLst>
              <p:ext uri="{D42A27DB-BD31-4B8C-83A1-F6EECF244321}">
                <p14:modId xmlns:p14="http://schemas.microsoft.com/office/powerpoint/2010/main" val="3936955318"/>
              </p:ext>
            </p:extLst>
          </p:nvPr>
        </p:nvGraphicFramePr>
        <p:xfrm>
          <a:off x="7315200" y="4343400"/>
          <a:ext cx="1828800" cy="1905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p:cNvGraphicFramePr/>
          <p:nvPr>
            <p:extLst>
              <p:ext uri="{D42A27DB-BD31-4B8C-83A1-F6EECF244321}">
                <p14:modId xmlns:p14="http://schemas.microsoft.com/office/powerpoint/2010/main" val="3495529144"/>
              </p:ext>
            </p:extLst>
          </p:nvPr>
        </p:nvGraphicFramePr>
        <p:xfrm>
          <a:off x="7289800" y="2063402"/>
          <a:ext cx="1828800" cy="1905000"/>
        </p:xfrm>
        <a:graphic>
          <a:graphicData uri="http://schemas.openxmlformats.org/drawingml/2006/chart">
            <c:chart xmlns:c="http://schemas.openxmlformats.org/drawingml/2006/chart" xmlns:r="http://schemas.openxmlformats.org/officeDocument/2006/relationships" r:id="rId16"/>
          </a:graphicData>
        </a:graphic>
      </p:graphicFrame>
      <p:sp>
        <p:nvSpPr>
          <p:cNvPr id="28" name="TextBox 27"/>
          <p:cNvSpPr txBox="1"/>
          <p:nvPr/>
        </p:nvSpPr>
        <p:spPr>
          <a:xfrm>
            <a:off x="2476500" y="6216134"/>
            <a:ext cx="5029200" cy="369332"/>
          </a:xfrm>
          <a:prstGeom prst="rect">
            <a:avLst/>
          </a:prstGeom>
          <a:noFill/>
        </p:spPr>
        <p:txBody>
          <a:bodyPr wrap="square" rtlCol="0">
            <a:spAutoFit/>
          </a:bodyPr>
          <a:lstStyle/>
          <a:p>
            <a:r>
              <a:rPr lang="en-US" dirty="0" smtClean="0"/>
              <a:t>* Statistically significant difference from pre-test</a:t>
            </a:r>
            <a:endParaRPr lang="en-US" dirty="0"/>
          </a:p>
        </p:txBody>
      </p:sp>
      <p:sp>
        <p:nvSpPr>
          <p:cNvPr id="29" name="TextBox 28"/>
          <p:cNvSpPr txBox="1"/>
          <p:nvPr/>
        </p:nvSpPr>
        <p:spPr>
          <a:xfrm>
            <a:off x="101600" y="1384805"/>
            <a:ext cx="990600" cy="646331"/>
          </a:xfrm>
          <a:prstGeom prst="rect">
            <a:avLst/>
          </a:prstGeom>
          <a:noFill/>
        </p:spPr>
        <p:txBody>
          <a:bodyPr wrap="square" rtlCol="0">
            <a:spAutoFit/>
          </a:bodyPr>
          <a:lstStyle/>
          <a:p>
            <a:pPr marL="285750" indent="-285750">
              <a:buClr>
                <a:srgbClr val="660000"/>
              </a:buClr>
              <a:buSzPct val="150000"/>
              <a:buFont typeface="Wingdings" panose="05000000000000000000" pitchFamily="2" charset="2"/>
              <a:buChar char="§"/>
            </a:pPr>
            <a:r>
              <a:rPr lang="en-US" dirty="0" smtClean="0"/>
              <a:t>High</a:t>
            </a:r>
          </a:p>
          <a:p>
            <a:pPr marL="285750" indent="-285750">
              <a:buClr>
                <a:srgbClr val="FFB3B3"/>
              </a:buClr>
              <a:buSzPct val="150000"/>
              <a:buFont typeface="Wingdings" panose="05000000000000000000" pitchFamily="2" charset="2"/>
              <a:buChar char="§"/>
            </a:pPr>
            <a:r>
              <a:rPr lang="en-US" dirty="0" smtClean="0"/>
              <a:t>Low</a:t>
            </a:r>
            <a:endParaRPr lang="en-US" dirty="0"/>
          </a:p>
        </p:txBody>
      </p:sp>
      <p:cxnSp>
        <p:nvCxnSpPr>
          <p:cNvPr id="31" name="Straight Connector 30"/>
          <p:cNvCxnSpPr/>
          <p:nvPr/>
        </p:nvCxnSpPr>
        <p:spPr>
          <a:xfrm>
            <a:off x="2438400" y="2215802"/>
            <a:ext cx="0" cy="3936663"/>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179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Web and Clearinghouse Reports</a:t>
            </a:r>
            <a:endParaRPr lang="en-US" dirty="0"/>
          </a:p>
        </p:txBody>
      </p:sp>
      <p:sp>
        <p:nvSpPr>
          <p:cNvPr id="4" name="Slide Number Placeholder 3"/>
          <p:cNvSpPr>
            <a:spLocks noGrp="1"/>
          </p:cNvSpPr>
          <p:nvPr>
            <p:ph type="sldNum" sz="quarter" idx="4294967295"/>
          </p:nvPr>
        </p:nvSpPr>
        <p:spPr>
          <a:xfrm>
            <a:off x="6642652" y="6333436"/>
            <a:ext cx="2133600" cy="365125"/>
          </a:xfrm>
        </p:spPr>
        <p:txBody>
          <a:bodyPr/>
          <a:lstStyle/>
          <a:p>
            <a:fld id="{22DE37FD-D51B-4AA3-9B7A-69B9122BD610}" type="slidenum">
              <a:rPr lang="en-US" smtClean="0"/>
              <a:t>16</a:t>
            </a:fld>
            <a:endParaRPr lang="en-US" dirty="0"/>
          </a:p>
        </p:txBody>
      </p:sp>
    </p:spTree>
    <p:extLst>
      <p:ext uri="{BB962C8B-B14F-4D97-AF65-F5344CB8AC3E}">
        <p14:creationId xmlns:p14="http://schemas.microsoft.com/office/powerpoint/2010/main" val="399309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EHC Program Web Site </a:t>
            </a:r>
            <a:r>
              <a:rPr lang="en-US" dirty="0" smtClean="0"/>
              <a:t>Visits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17</a:t>
            </a:fld>
            <a:endParaRPr lang="en-US" dirty="0"/>
          </a:p>
        </p:txBody>
      </p:sp>
      <p:sp>
        <p:nvSpPr>
          <p:cNvPr id="5" name="TextBox 4"/>
          <p:cNvSpPr txBox="1"/>
          <p:nvPr/>
        </p:nvSpPr>
        <p:spPr>
          <a:xfrm>
            <a:off x="766400" y="1627643"/>
            <a:ext cx="7818800" cy="523220"/>
          </a:xfrm>
          <a:prstGeom prst="rect">
            <a:avLst/>
          </a:prstGeom>
          <a:noFill/>
        </p:spPr>
        <p:txBody>
          <a:bodyPr wrap="square" rtlCol="0">
            <a:spAutoFit/>
          </a:bodyPr>
          <a:lstStyle/>
          <a:p>
            <a:pPr algn="ctr"/>
            <a:r>
              <a:rPr lang="en-US" sz="2800" dirty="0" smtClean="0"/>
              <a:t>CY 2009* through CY 2013 Totals</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81986235"/>
              </p:ext>
            </p:extLst>
          </p:nvPr>
        </p:nvGraphicFramePr>
        <p:xfrm>
          <a:off x="1854200" y="2304512"/>
          <a:ext cx="4978400" cy="2235191"/>
        </p:xfrm>
        <a:graphic>
          <a:graphicData uri="http://schemas.openxmlformats.org/drawingml/2006/table">
            <a:tbl>
              <a:tblPr firstRow="1" firstCol="1" bandRow="1"/>
              <a:tblGrid>
                <a:gridCol w="2287215"/>
                <a:gridCol w="2691185"/>
              </a:tblGrid>
              <a:tr h="546796">
                <a:tc>
                  <a:txBody>
                    <a:bodyPr/>
                    <a:lstStyle/>
                    <a:p>
                      <a:pPr marL="0" marR="0" algn="ctr">
                        <a:spcBef>
                          <a:spcPts val="0"/>
                        </a:spcBef>
                        <a:spcAft>
                          <a:spcPts val="0"/>
                        </a:spcAft>
                      </a:pPr>
                      <a:r>
                        <a:rPr lang="en-US" sz="2000" b="1" dirty="0" smtClean="0">
                          <a:solidFill>
                            <a:srgbClr val="FFFFFF"/>
                          </a:solidFill>
                          <a:effectLst/>
                          <a:latin typeface="Calibri"/>
                          <a:ea typeface="Times New Roman"/>
                          <a:cs typeface="Times New Roman"/>
                        </a:rPr>
                        <a:t>Calendar</a:t>
                      </a:r>
                      <a:r>
                        <a:rPr lang="en-US" sz="2000" b="1" baseline="0" dirty="0" smtClean="0">
                          <a:solidFill>
                            <a:srgbClr val="FFFFFF"/>
                          </a:solidFill>
                          <a:effectLst/>
                          <a:latin typeface="Calibri"/>
                          <a:ea typeface="Times New Roman"/>
                          <a:cs typeface="Times New Roman"/>
                        </a:rPr>
                        <a:t> </a:t>
                      </a:r>
                      <a:r>
                        <a:rPr lang="en-US" sz="2000" b="1" dirty="0" smtClean="0">
                          <a:solidFill>
                            <a:srgbClr val="FFFFFF"/>
                          </a:solidFill>
                          <a:effectLst/>
                          <a:latin typeface="Calibri"/>
                          <a:ea typeface="Times New Roman"/>
                          <a:cs typeface="Times New Roman"/>
                        </a:rPr>
                        <a:t>Year</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spcBef>
                          <a:spcPts val="0"/>
                        </a:spcBef>
                        <a:spcAft>
                          <a:spcPts val="0"/>
                        </a:spcAft>
                      </a:pPr>
                      <a:r>
                        <a:rPr lang="en-US" sz="2000" b="1" dirty="0">
                          <a:solidFill>
                            <a:srgbClr val="FFFFFF"/>
                          </a:solidFill>
                          <a:effectLst/>
                          <a:latin typeface="Calibri"/>
                          <a:ea typeface="Times New Roman"/>
                          <a:cs typeface="Times New Roman"/>
                        </a:rPr>
                        <a:t>Total Number of Visits</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337679">
                <a:tc>
                  <a:txBody>
                    <a:bodyPr/>
                    <a:lstStyle/>
                    <a:p>
                      <a:pPr marL="0" marR="0" algn="l">
                        <a:spcBef>
                          <a:spcPts val="0"/>
                        </a:spcBef>
                        <a:spcAft>
                          <a:spcPts val="0"/>
                        </a:spcAft>
                      </a:pPr>
                      <a:r>
                        <a:rPr lang="en-US" sz="2000" dirty="0" smtClean="0">
                          <a:solidFill>
                            <a:srgbClr val="000000"/>
                          </a:solidFill>
                          <a:effectLst/>
                          <a:latin typeface="Calibri"/>
                          <a:ea typeface="Times New Roman"/>
                          <a:cs typeface="Times New Roman"/>
                        </a:rPr>
                        <a:t>2009</a:t>
                      </a:r>
                      <a:r>
                        <a:rPr lang="en-US" sz="2000" baseline="0" dirty="0" smtClean="0">
                          <a:solidFill>
                            <a:srgbClr val="000000"/>
                          </a:solidFill>
                          <a:effectLst/>
                          <a:latin typeface="Calibri"/>
                          <a:ea typeface="Times New Roman"/>
                          <a:cs typeface="Times New Roman"/>
                        </a:rPr>
                        <a:t> (Nov-Dec)</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86,739</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79">
                <a:tc>
                  <a:txBody>
                    <a:bodyPr/>
                    <a:lstStyle/>
                    <a:p>
                      <a:pPr marL="0" marR="0" algn="l">
                        <a:spcBef>
                          <a:spcPts val="0"/>
                        </a:spcBef>
                        <a:spcAft>
                          <a:spcPts val="0"/>
                        </a:spcAft>
                      </a:pPr>
                      <a:r>
                        <a:rPr lang="en-US" sz="2000" dirty="0">
                          <a:solidFill>
                            <a:srgbClr val="000000"/>
                          </a:solidFill>
                          <a:effectLst/>
                          <a:latin typeface="Calibri"/>
                          <a:ea typeface="Times New Roman"/>
                          <a:cs typeface="Times New Roman"/>
                        </a:rPr>
                        <a:t>2010</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567,650</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79">
                <a:tc>
                  <a:txBody>
                    <a:bodyPr/>
                    <a:lstStyle/>
                    <a:p>
                      <a:pPr marL="0" marR="0" algn="l">
                        <a:spcBef>
                          <a:spcPts val="0"/>
                        </a:spcBef>
                        <a:spcAft>
                          <a:spcPts val="0"/>
                        </a:spcAft>
                      </a:pPr>
                      <a:r>
                        <a:rPr lang="en-US" sz="2000" dirty="0">
                          <a:solidFill>
                            <a:srgbClr val="000000"/>
                          </a:solidFill>
                          <a:effectLst/>
                          <a:latin typeface="Calibri"/>
                          <a:ea typeface="Times New Roman"/>
                          <a:cs typeface="Times New Roman"/>
                        </a:rPr>
                        <a:t>2011</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858,922</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79">
                <a:tc>
                  <a:txBody>
                    <a:bodyPr/>
                    <a:lstStyle/>
                    <a:p>
                      <a:pPr marL="0" marR="0" algn="l">
                        <a:spcBef>
                          <a:spcPts val="0"/>
                        </a:spcBef>
                        <a:spcAft>
                          <a:spcPts val="0"/>
                        </a:spcAft>
                      </a:pPr>
                      <a:r>
                        <a:rPr lang="en-US" sz="2000" dirty="0">
                          <a:solidFill>
                            <a:srgbClr val="000000"/>
                          </a:solidFill>
                          <a:effectLst/>
                          <a:latin typeface="Calibri"/>
                          <a:ea typeface="Times New Roman"/>
                          <a:cs typeface="Times New Roman"/>
                        </a:rPr>
                        <a:t>2012</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000000"/>
                          </a:solidFill>
                          <a:effectLst/>
                          <a:latin typeface="Calibri"/>
                          <a:ea typeface="Times New Roman"/>
                          <a:cs typeface="Times New Roman"/>
                        </a:rPr>
                        <a:t>1,822,343</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79">
                <a:tc>
                  <a:txBody>
                    <a:bodyPr/>
                    <a:lstStyle/>
                    <a:p>
                      <a:pPr marL="0" marR="0" algn="l">
                        <a:spcBef>
                          <a:spcPts val="0"/>
                        </a:spcBef>
                        <a:spcAft>
                          <a:spcPts val="0"/>
                        </a:spcAft>
                      </a:pPr>
                      <a:r>
                        <a:rPr lang="en-US" sz="2000" dirty="0" smtClean="0">
                          <a:effectLst/>
                          <a:latin typeface="Calibri"/>
                          <a:ea typeface="Calibri"/>
                          <a:cs typeface="Times New Roman"/>
                        </a:rPr>
                        <a:t>2013 (through</a:t>
                      </a:r>
                      <a:r>
                        <a:rPr lang="en-US" sz="2000" baseline="0" dirty="0" smtClean="0">
                          <a:effectLst/>
                          <a:latin typeface="Calibri"/>
                          <a:ea typeface="Calibri"/>
                          <a:cs typeface="Times New Roman"/>
                        </a:rPr>
                        <a:t> July</a:t>
                      </a: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smtClean="0">
                          <a:effectLst/>
                          <a:latin typeface="+mn-lt"/>
                          <a:ea typeface="Calibri"/>
                          <a:cs typeface="Times New Roman"/>
                        </a:rPr>
                        <a:t>1,903,058</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44480" y="4745311"/>
            <a:ext cx="7818800" cy="584775"/>
          </a:xfrm>
          <a:prstGeom prst="rect">
            <a:avLst/>
          </a:prstGeom>
          <a:noFill/>
        </p:spPr>
        <p:txBody>
          <a:bodyPr wrap="square" rtlCol="0">
            <a:spAutoFit/>
          </a:bodyPr>
          <a:lstStyle/>
          <a:p>
            <a:r>
              <a:rPr lang="en-US" sz="1600" dirty="0" smtClean="0"/>
              <a:t>* The Eisenberg Center took over the EHCP Web site contract in November 2009; CY 2010 is the full first year of data available.</a:t>
            </a:r>
            <a:endParaRPr lang="en-US" sz="1600" dirty="0"/>
          </a:p>
        </p:txBody>
      </p:sp>
    </p:spTree>
    <p:extLst>
      <p:ext uri="{BB962C8B-B14F-4D97-AF65-F5344CB8AC3E}">
        <p14:creationId xmlns:p14="http://schemas.microsoft.com/office/powerpoint/2010/main" val="2798940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Web Site Visits</a:t>
            </a:r>
            <a:r>
              <a:rPr lang="en-US" b="1" dirty="0" smtClean="0"/>
              <a:t> </a:t>
            </a:r>
            <a:r>
              <a:rPr lang="en-US" dirty="0" smtClean="0"/>
              <a:t>Since Start of Dissemination Contracts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7262652"/>
              </p:ext>
            </p:extLst>
          </p:nvPr>
        </p:nvGraphicFramePr>
        <p:xfrm>
          <a:off x="457200" y="1287888"/>
          <a:ext cx="8229600" cy="48382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027582" y="5894552"/>
            <a:ext cx="5565913" cy="276999"/>
          </a:xfrm>
          <a:prstGeom prst="rect">
            <a:avLst/>
          </a:prstGeom>
          <a:noFill/>
        </p:spPr>
        <p:txBody>
          <a:bodyPr wrap="square" rtlCol="0">
            <a:spAutoFit/>
          </a:bodyPr>
          <a:lstStyle/>
          <a:p>
            <a:r>
              <a:rPr lang="en-US" sz="1200" dirty="0" smtClean="0"/>
              <a:t>* This total includes visits from April-July 2013.</a:t>
            </a:r>
            <a:endParaRPr lang="en-US" sz="1200" dirty="0"/>
          </a:p>
        </p:txBody>
      </p:sp>
    </p:spTree>
    <p:extLst>
      <p:ext uri="{BB962C8B-B14F-4D97-AF65-F5344CB8AC3E}">
        <p14:creationId xmlns:p14="http://schemas.microsoft.com/office/powerpoint/2010/main" val="86255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Clearinghouse Results</a:t>
            </a:r>
            <a:endParaRPr lang="en-US" dirty="0"/>
          </a:p>
        </p:txBody>
      </p:sp>
      <p:sp>
        <p:nvSpPr>
          <p:cNvPr id="3" name="Content Placeholder 2"/>
          <p:cNvSpPr>
            <a:spLocks noGrp="1"/>
          </p:cNvSpPr>
          <p:nvPr>
            <p:ph idx="1"/>
          </p:nvPr>
        </p:nvSpPr>
        <p:spPr/>
        <p:txBody>
          <a:bodyPr>
            <a:normAutofit/>
          </a:bodyPr>
          <a:lstStyle/>
          <a:p>
            <a:r>
              <a:rPr lang="en-US" dirty="0" smtClean="0"/>
              <a:t>Between January 2011 and July 2013:</a:t>
            </a:r>
          </a:p>
          <a:p>
            <a:pPr lvl="1"/>
            <a:r>
              <a:rPr lang="en-US" dirty="0" smtClean="0"/>
              <a:t>Audience members placed </a:t>
            </a:r>
            <a:r>
              <a:rPr lang="en-US" b="1" dirty="0" smtClean="0"/>
              <a:t>661 major orders </a:t>
            </a:r>
            <a:r>
              <a:rPr lang="en-US" dirty="0"/>
              <a:t>(representing 56 percent of all major </a:t>
            </a:r>
            <a:r>
              <a:rPr lang="en-US" dirty="0" smtClean="0"/>
              <a:t>orders in this time frame) to the Publications Clearinghouse </a:t>
            </a:r>
            <a:r>
              <a:rPr lang="en-US" b="1" dirty="0" smtClean="0"/>
              <a:t>using contractor codes</a:t>
            </a:r>
            <a:endParaRPr lang="en-US" dirty="0" smtClean="0"/>
          </a:p>
          <a:p>
            <a:pPr lvl="1"/>
            <a:r>
              <a:rPr lang="en-US" dirty="0" smtClean="0"/>
              <a:t>Result: </a:t>
            </a:r>
            <a:r>
              <a:rPr lang="en-US" b="1" dirty="0" smtClean="0"/>
              <a:t>171,665 ordered units </a:t>
            </a:r>
            <a:r>
              <a:rPr lang="en-US" dirty="0"/>
              <a:t>(</a:t>
            </a:r>
            <a:r>
              <a:rPr lang="en-US" dirty="0" smtClean="0"/>
              <a:t>53 percent of the product volume from large orders in this time frame)</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19</a:t>
            </a:fld>
            <a:endParaRPr lang="en-US" dirty="0"/>
          </a:p>
        </p:txBody>
      </p:sp>
    </p:spTree>
    <p:extLst>
      <p:ext uri="{BB962C8B-B14F-4D97-AF65-F5344CB8AC3E}">
        <p14:creationId xmlns:p14="http://schemas.microsoft.com/office/powerpoint/2010/main" val="9367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149790"/>
            <a:ext cx="8229600" cy="4976373"/>
          </a:xfrm>
        </p:spPr>
        <p:txBody>
          <a:bodyPr>
            <a:normAutofit fontScale="92500" lnSpcReduction="20000"/>
          </a:bodyPr>
          <a:lstStyle/>
          <a:p>
            <a:r>
              <a:rPr lang="en-US" dirty="0" smtClean="0"/>
              <a:t>Quarterly Metrics</a:t>
            </a:r>
          </a:p>
          <a:p>
            <a:r>
              <a:rPr lang="en-US" dirty="0"/>
              <a:t>Continuing Education Retention Test </a:t>
            </a:r>
            <a:r>
              <a:rPr lang="en-US" dirty="0" smtClean="0"/>
              <a:t>Analysis</a:t>
            </a:r>
          </a:p>
          <a:p>
            <a:r>
              <a:rPr lang="en-US" dirty="0" smtClean="0"/>
              <a:t>Web and Clearinghouse Report</a:t>
            </a:r>
          </a:p>
          <a:p>
            <a:r>
              <a:rPr lang="en-US" dirty="0" smtClean="0"/>
              <a:t>Survey </a:t>
            </a:r>
            <a:endParaRPr lang="en-US" dirty="0"/>
          </a:p>
          <a:p>
            <a:pPr lvl="1"/>
            <a:r>
              <a:rPr lang="en-US" dirty="0" smtClean="0"/>
              <a:t>Consumer </a:t>
            </a:r>
          </a:p>
          <a:p>
            <a:pPr lvl="1"/>
            <a:r>
              <a:rPr lang="en-US" dirty="0" smtClean="0"/>
              <a:t>Clinician </a:t>
            </a:r>
          </a:p>
          <a:p>
            <a:r>
              <a:rPr lang="en-US" dirty="0" smtClean="0"/>
              <a:t>Focus Groups</a:t>
            </a:r>
          </a:p>
          <a:p>
            <a:pPr lvl="1"/>
            <a:r>
              <a:rPr lang="en-US" dirty="0" smtClean="0"/>
              <a:t>Consumer</a:t>
            </a:r>
          </a:p>
          <a:p>
            <a:pPr lvl="1"/>
            <a:r>
              <a:rPr lang="en-US" dirty="0" smtClean="0"/>
              <a:t>Clinician</a:t>
            </a:r>
          </a:p>
          <a:p>
            <a:pPr lvl="1"/>
            <a:r>
              <a:rPr lang="en-US" dirty="0" smtClean="0"/>
              <a:t>Business Leader/Purchaser</a:t>
            </a:r>
          </a:p>
          <a:p>
            <a:r>
              <a:rPr lang="en-US" dirty="0" smtClean="0"/>
              <a:t>Summary</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2</a:t>
            </a:fld>
            <a:endParaRPr lang="en-US" dirty="0"/>
          </a:p>
        </p:txBody>
      </p:sp>
    </p:spTree>
    <p:extLst>
      <p:ext uri="{BB962C8B-B14F-4D97-AF65-F5344CB8AC3E}">
        <p14:creationId xmlns:p14="http://schemas.microsoft.com/office/powerpoint/2010/main" val="93906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DE37FD-D51B-4AA3-9B7A-69B9122BD610}" type="slidenum">
              <a:rPr lang="en-US" smtClean="0"/>
              <a:t>20</a:t>
            </a:fld>
            <a:endParaRPr lang="en-US" dirty="0"/>
          </a:p>
        </p:txBody>
      </p:sp>
      <p:sp>
        <p:nvSpPr>
          <p:cNvPr id="2" name="Title 1"/>
          <p:cNvSpPr>
            <a:spLocks noGrp="1"/>
          </p:cNvSpPr>
          <p:nvPr>
            <p:ph type="title"/>
          </p:nvPr>
        </p:nvSpPr>
        <p:spPr/>
        <p:txBody>
          <a:bodyPr>
            <a:noAutofit/>
          </a:bodyPr>
          <a:lstStyle/>
          <a:p>
            <a:r>
              <a:rPr lang="en-US" dirty="0"/>
              <a:t>Distribution of Major Orders Placed Using Contractor Codes</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6987" b="1847"/>
          <a:stretch/>
        </p:blipFill>
        <p:spPr>
          <a:xfrm>
            <a:off x="1152937" y="1500809"/>
            <a:ext cx="6917636" cy="4729898"/>
          </a:xfrm>
        </p:spPr>
      </p:pic>
    </p:spTree>
    <p:extLst>
      <p:ext uri="{BB962C8B-B14F-4D97-AF65-F5344CB8AC3E}">
        <p14:creationId xmlns:p14="http://schemas.microsoft.com/office/powerpoint/2010/main" val="3235786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Consumer and Clinician </a:t>
            </a:r>
            <a:r>
              <a:rPr lang="en-US" dirty="0" smtClean="0"/>
              <a:t>Surveys</a:t>
            </a:r>
            <a:endParaRPr lang="en-US" dirty="0"/>
          </a:p>
        </p:txBody>
      </p:sp>
      <p:sp>
        <p:nvSpPr>
          <p:cNvPr id="6" name="Subtitle 5"/>
          <p:cNvSpPr>
            <a:spLocks noGrp="1"/>
          </p:cNvSpPr>
          <p:nvPr>
            <p:ph type="subTitle" idx="1"/>
          </p:nvPr>
        </p:nvSpPr>
        <p:spPr/>
        <p:txBody>
          <a:bodyPr/>
          <a:lstStyle/>
          <a:p>
            <a:r>
              <a:rPr lang="en-US" dirty="0" smtClean="0"/>
              <a:t>Understanding</a:t>
            </a:r>
            <a:r>
              <a:rPr lang="en-US" dirty="0"/>
              <a:t>, Knowledge, Use, </a:t>
            </a:r>
            <a:endParaRPr lang="en-US" dirty="0" smtClean="0"/>
          </a:p>
          <a:p>
            <a:r>
              <a:rPr lang="en-US" dirty="0" smtClean="0"/>
              <a:t>and Benefits</a:t>
            </a:r>
            <a:endParaRPr lang="en-US" dirty="0"/>
          </a:p>
        </p:txBody>
      </p:sp>
      <p:sp>
        <p:nvSpPr>
          <p:cNvPr id="4" name="Slide Number Placeholder 3"/>
          <p:cNvSpPr>
            <a:spLocks noGrp="1"/>
          </p:cNvSpPr>
          <p:nvPr>
            <p:ph type="sldNum" sz="quarter" idx="4294967295"/>
          </p:nvPr>
        </p:nvSpPr>
        <p:spPr>
          <a:xfrm>
            <a:off x="6546574" y="6343373"/>
            <a:ext cx="2133600" cy="365125"/>
          </a:xfrm>
        </p:spPr>
        <p:txBody>
          <a:bodyPr/>
          <a:lstStyle/>
          <a:p>
            <a:fld id="{22DE37FD-D51B-4AA3-9B7A-69B9122BD610}" type="slidenum">
              <a:rPr lang="en-US" smtClean="0"/>
              <a:t>21</a:t>
            </a:fld>
            <a:endParaRPr lang="en-US" dirty="0"/>
          </a:p>
        </p:txBody>
      </p:sp>
    </p:spTree>
    <p:extLst>
      <p:ext uri="{BB962C8B-B14F-4D97-AF65-F5344CB8AC3E}">
        <p14:creationId xmlns:p14="http://schemas.microsoft.com/office/powerpoint/2010/main" val="143853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Surveys: 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Team developed one instrument for consumers and one for clinicians</a:t>
            </a:r>
          </a:p>
          <a:p>
            <a:r>
              <a:rPr lang="en-US" dirty="0" smtClean="0"/>
              <a:t>Data collection was completed at two points in time one year apart (Wave 1 and Wave 2)</a:t>
            </a:r>
          </a:p>
          <a:p>
            <a:r>
              <a:rPr lang="en-US" dirty="0" smtClean="0"/>
              <a:t>Surveys were </a:t>
            </a:r>
            <a:r>
              <a:rPr lang="en-US" dirty="0"/>
              <a:t>designed to </a:t>
            </a:r>
            <a:r>
              <a:rPr lang="en-US" dirty="0" smtClean="0"/>
              <a:t>assess: </a:t>
            </a:r>
          </a:p>
          <a:p>
            <a:pPr lvl="1"/>
            <a:r>
              <a:rPr lang="en-US" dirty="0" smtClean="0"/>
              <a:t>Levels </a:t>
            </a:r>
            <a:r>
              <a:rPr lang="en-US" dirty="0"/>
              <a:t>of awareness, understanding, use, and perceived benefits of </a:t>
            </a:r>
            <a:r>
              <a:rPr lang="en-US" dirty="0" smtClean="0"/>
              <a:t>CER </a:t>
            </a:r>
          </a:p>
          <a:p>
            <a:pPr lvl="1"/>
            <a:r>
              <a:rPr lang="en-US" dirty="0" smtClean="0"/>
              <a:t>If </a:t>
            </a:r>
            <a:r>
              <a:rPr lang="en-US" dirty="0"/>
              <a:t>and how levels of awareness, understanding, use, and perceived benefits of CER </a:t>
            </a:r>
            <a:r>
              <a:rPr lang="en-US" dirty="0" smtClean="0"/>
              <a:t>have changed</a:t>
            </a:r>
          </a:p>
          <a:p>
            <a:pPr lvl="1"/>
            <a:r>
              <a:rPr lang="en-US" dirty="0" smtClean="0"/>
              <a:t>Trends </a:t>
            </a:r>
            <a:r>
              <a:rPr lang="en-US" dirty="0"/>
              <a:t>in awareness of </a:t>
            </a:r>
            <a:r>
              <a:rPr lang="en-US" dirty="0" smtClean="0"/>
              <a:t>AHRQ and its </a:t>
            </a:r>
            <a:r>
              <a:rPr lang="en-US" dirty="0"/>
              <a:t>EHC </a:t>
            </a:r>
            <a:r>
              <a:rPr lang="en-US" dirty="0" smtClean="0"/>
              <a:t>Program</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22</a:t>
            </a:fld>
            <a:endParaRPr lang="en-US" dirty="0"/>
          </a:p>
        </p:txBody>
      </p:sp>
    </p:spTree>
    <p:extLst>
      <p:ext uri="{BB962C8B-B14F-4D97-AF65-F5344CB8AC3E}">
        <p14:creationId xmlns:p14="http://schemas.microsoft.com/office/powerpoint/2010/main" val="2852794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Survey </a:t>
            </a:r>
            <a:r>
              <a:rPr lang="en-US" dirty="0"/>
              <a:t>Findings </a:t>
            </a:r>
            <a:r>
              <a:rPr lang="en-US" sz="2700" dirty="0"/>
              <a:t>(Wave 1 </a:t>
            </a:r>
            <a:r>
              <a:rPr lang="en-US" sz="2700" dirty="0" smtClean="0"/>
              <a:t>)</a:t>
            </a:r>
            <a:endParaRPr lang="en-US" sz="2700" dirty="0"/>
          </a:p>
        </p:txBody>
      </p:sp>
      <p:sp>
        <p:nvSpPr>
          <p:cNvPr id="3" name="Content Placeholder 2"/>
          <p:cNvSpPr>
            <a:spLocks noGrp="1"/>
          </p:cNvSpPr>
          <p:nvPr>
            <p:ph idx="1"/>
          </p:nvPr>
        </p:nvSpPr>
        <p:spPr>
          <a:xfrm>
            <a:off x="457200" y="1600201"/>
            <a:ext cx="8229600" cy="4571999"/>
          </a:xfrm>
        </p:spPr>
        <p:txBody>
          <a:bodyPr>
            <a:normAutofit fontScale="85000" lnSpcReduction="20000"/>
          </a:bodyPr>
          <a:lstStyle/>
          <a:p>
            <a:pPr lvl="0"/>
            <a:r>
              <a:rPr lang="en-US" b="1" dirty="0" smtClean="0"/>
              <a:t>18% of surveyed consumers </a:t>
            </a:r>
            <a:r>
              <a:rPr lang="en-US" b="1" dirty="0"/>
              <a:t>reported awareness of CER when prompted with a </a:t>
            </a:r>
            <a:r>
              <a:rPr lang="en-US" b="1" dirty="0" smtClean="0"/>
              <a:t>definition</a:t>
            </a:r>
          </a:p>
          <a:p>
            <a:pPr lvl="0">
              <a:buNone/>
            </a:pPr>
            <a:endParaRPr lang="en-US" sz="600" dirty="0" smtClean="0"/>
          </a:p>
          <a:p>
            <a:pPr lvl="0"/>
            <a:r>
              <a:rPr lang="en-US" dirty="0" smtClean="0"/>
              <a:t>Of </a:t>
            </a:r>
            <a:r>
              <a:rPr lang="en-US" dirty="0"/>
              <a:t>those who indicated aided awareness of CER, just over half (</a:t>
            </a:r>
            <a:r>
              <a:rPr lang="en-US" dirty="0" smtClean="0"/>
              <a:t>56%) </a:t>
            </a:r>
            <a:r>
              <a:rPr lang="en-US" dirty="0"/>
              <a:t>currently use the research to help make medical </a:t>
            </a:r>
            <a:r>
              <a:rPr lang="en-US" dirty="0" smtClean="0"/>
              <a:t>decisions</a:t>
            </a:r>
          </a:p>
          <a:p>
            <a:pPr lvl="0">
              <a:buNone/>
            </a:pPr>
            <a:endParaRPr lang="en-US" sz="600" dirty="0" smtClean="0"/>
          </a:p>
          <a:p>
            <a:pPr lvl="0"/>
            <a:r>
              <a:rPr lang="en-US" dirty="0" smtClean="0"/>
              <a:t>The most common sources of information of CER were health care providers (29%), Web sites (26%), and print media (24%)</a:t>
            </a:r>
          </a:p>
          <a:p>
            <a:pPr lvl="0">
              <a:buNone/>
            </a:pPr>
            <a:endParaRPr lang="en-US" sz="600" dirty="0" smtClean="0"/>
          </a:p>
          <a:p>
            <a:pPr lvl="0"/>
            <a:r>
              <a:rPr lang="en-US" dirty="0" smtClean="0"/>
              <a:t>Very few surveyed consumers had heard of AHRQ (4%) or the EHC Program </a:t>
            </a:r>
            <a:r>
              <a:rPr lang="en-US" dirty="0"/>
              <a:t>(4</a:t>
            </a:r>
            <a:r>
              <a:rPr lang="en-US" dirty="0" smtClean="0"/>
              <a:t>%); just under 1% had used its products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pPr/>
              <a:t>23</a:t>
            </a:fld>
            <a:endParaRPr lang="en-US" dirty="0"/>
          </a:p>
        </p:txBody>
      </p:sp>
    </p:spTree>
    <p:extLst>
      <p:ext uri="{BB962C8B-B14F-4D97-AF65-F5344CB8AC3E}">
        <p14:creationId xmlns:p14="http://schemas.microsoft.com/office/powerpoint/2010/main" val="1769618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Survey </a:t>
            </a:r>
            <a:r>
              <a:rPr lang="en-US" dirty="0"/>
              <a:t>Findings </a:t>
            </a:r>
            <a:r>
              <a:rPr lang="en-US" sz="2700" dirty="0"/>
              <a:t>(Wave </a:t>
            </a:r>
            <a:r>
              <a:rPr lang="en-US" sz="2700" dirty="0" smtClean="0"/>
              <a:t>2)</a:t>
            </a:r>
            <a:endParaRPr lang="en-US" sz="2700" dirty="0"/>
          </a:p>
        </p:txBody>
      </p:sp>
      <p:sp>
        <p:nvSpPr>
          <p:cNvPr id="3" name="Content Placeholder 2"/>
          <p:cNvSpPr>
            <a:spLocks noGrp="1"/>
          </p:cNvSpPr>
          <p:nvPr>
            <p:ph idx="1"/>
          </p:nvPr>
        </p:nvSpPr>
        <p:spPr>
          <a:xfrm>
            <a:off x="457200" y="1600201"/>
            <a:ext cx="8229600" cy="4571999"/>
          </a:xfrm>
        </p:spPr>
        <p:txBody>
          <a:bodyPr>
            <a:normAutofit fontScale="85000" lnSpcReduction="20000"/>
          </a:bodyPr>
          <a:lstStyle/>
          <a:p>
            <a:pPr lvl="0"/>
            <a:r>
              <a:rPr lang="en-US" b="1" dirty="0" smtClean="0"/>
              <a:t>21% of surveyed consumers </a:t>
            </a:r>
            <a:r>
              <a:rPr lang="en-US" b="1" dirty="0"/>
              <a:t>reported awareness of CER when prompted with a </a:t>
            </a:r>
            <a:r>
              <a:rPr lang="en-US" b="1" dirty="0" smtClean="0"/>
              <a:t>definition</a:t>
            </a:r>
          </a:p>
          <a:p>
            <a:pPr lvl="0">
              <a:buNone/>
            </a:pPr>
            <a:endParaRPr lang="en-US" sz="600" dirty="0" smtClean="0"/>
          </a:p>
          <a:p>
            <a:pPr lvl="0"/>
            <a:r>
              <a:rPr lang="en-US" dirty="0" smtClean="0"/>
              <a:t>Of </a:t>
            </a:r>
            <a:r>
              <a:rPr lang="en-US" dirty="0"/>
              <a:t>those who indicated aided awareness of CER, just over half (</a:t>
            </a:r>
            <a:r>
              <a:rPr lang="en-US" dirty="0" smtClean="0"/>
              <a:t>52%) </a:t>
            </a:r>
            <a:r>
              <a:rPr lang="en-US" dirty="0"/>
              <a:t>currently use the research to help make medical </a:t>
            </a:r>
            <a:r>
              <a:rPr lang="en-US" dirty="0" smtClean="0"/>
              <a:t>decisions</a:t>
            </a:r>
          </a:p>
          <a:p>
            <a:pPr lvl="0">
              <a:buNone/>
            </a:pPr>
            <a:endParaRPr lang="en-US" sz="600" dirty="0" smtClean="0"/>
          </a:p>
          <a:p>
            <a:pPr lvl="0"/>
            <a:r>
              <a:rPr lang="en-US" dirty="0" smtClean="0"/>
              <a:t>The most common sources of information of CER were printed media (21%), Web Sites (19%), television/radio (19%) and health care providers (18%)</a:t>
            </a:r>
          </a:p>
          <a:p>
            <a:pPr lvl="0"/>
            <a:endParaRPr lang="en-US" sz="600" dirty="0" smtClean="0"/>
          </a:p>
          <a:p>
            <a:pPr lvl="0"/>
            <a:r>
              <a:rPr lang="en-US" dirty="0" smtClean="0"/>
              <a:t>Very few surveyed consumers had heard of AHRQ (11%) or the EHC Program (7%); just under 3% had used its products</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pPr/>
              <a:t>24</a:t>
            </a:fld>
            <a:endParaRPr lang="en-US" dirty="0"/>
          </a:p>
        </p:txBody>
      </p:sp>
    </p:spTree>
    <p:extLst>
      <p:ext uri="{BB962C8B-B14F-4D97-AF65-F5344CB8AC3E}">
        <p14:creationId xmlns:p14="http://schemas.microsoft.com/office/powerpoint/2010/main" val="586102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Survey Findings </a:t>
            </a:r>
            <a:r>
              <a:rPr lang="en-US" sz="2700" dirty="0" smtClean="0"/>
              <a:t>(Longitudinal)</a:t>
            </a:r>
            <a:endParaRPr lang="en-US" sz="2700" dirty="0"/>
          </a:p>
        </p:txBody>
      </p:sp>
      <p:sp>
        <p:nvSpPr>
          <p:cNvPr id="3" name="Content Placeholder 2"/>
          <p:cNvSpPr>
            <a:spLocks noGrp="1"/>
          </p:cNvSpPr>
          <p:nvPr>
            <p:ph idx="1"/>
          </p:nvPr>
        </p:nvSpPr>
        <p:spPr>
          <a:xfrm>
            <a:off x="457200" y="1417638"/>
            <a:ext cx="8229600" cy="4824136"/>
          </a:xfrm>
        </p:spPr>
        <p:txBody>
          <a:bodyPr>
            <a:normAutofit fontScale="92500" lnSpcReduction="10000"/>
          </a:bodyPr>
          <a:lstStyle/>
          <a:p>
            <a:r>
              <a:rPr lang="en-US" dirty="0"/>
              <a:t>Consumers’ unaided </a:t>
            </a:r>
            <a:r>
              <a:rPr lang="en-US" dirty="0" smtClean="0"/>
              <a:t>and aided awareness </a:t>
            </a:r>
            <a:r>
              <a:rPr lang="en-US" dirty="0"/>
              <a:t>of CER increased over </a:t>
            </a:r>
            <a:r>
              <a:rPr lang="en-US" dirty="0" smtClean="0"/>
              <a:t>time (61% to 65%, 18% to 21% respectively), </a:t>
            </a:r>
            <a:r>
              <a:rPr lang="en-US" dirty="0"/>
              <a:t>although the increase was not statistically </a:t>
            </a:r>
            <a:r>
              <a:rPr lang="en-US" dirty="0" smtClean="0"/>
              <a:t>significant</a:t>
            </a:r>
            <a:endParaRPr lang="en-US" sz="600" dirty="0" smtClean="0"/>
          </a:p>
          <a:p>
            <a:r>
              <a:rPr lang="en-US" dirty="0" smtClean="0"/>
              <a:t>Consumers </a:t>
            </a:r>
            <a:r>
              <a:rPr lang="en-US" dirty="0"/>
              <a:t>reported a statistically significant increase in awareness of AHRQ from wave 1 to wave </a:t>
            </a:r>
            <a:r>
              <a:rPr lang="en-US" dirty="0" smtClean="0"/>
              <a:t>2 (4% to 11%)</a:t>
            </a:r>
            <a:endParaRPr lang="en-US" sz="600" dirty="0" smtClean="0"/>
          </a:p>
          <a:p>
            <a:r>
              <a:rPr lang="en-US" dirty="0" smtClean="0"/>
              <a:t>Consumers </a:t>
            </a:r>
            <a:r>
              <a:rPr lang="en-US" dirty="0"/>
              <a:t>reported </a:t>
            </a:r>
            <a:r>
              <a:rPr lang="en-US" dirty="0" smtClean="0"/>
              <a:t>an increased awareness </a:t>
            </a:r>
            <a:r>
              <a:rPr lang="en-US" dirty="0"/>
              <a:t>of the EHC Program </a:t>
            </a:r>
            <a:r>
              <a:rPr lang="en-US" dirty="0" smtClean="0"/>
              <a:t>from Wave 1 to Wave 2 (4% to 7%), although this </a:t>
            </a:r>
            <a:r>
              <a:rPr lang="en-US" dirty="0"/>
              <a:t>increase was not statistically </a:t>
            </a:r>
            <a:r>
              <a:rPr lang="en-US" dirty="0" smtClean="0"/>
              <a:t>significant</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25</a:t>
            </a:fld>
            <a:endParaRPr lang="en-US" dirty="0"/>
          </a:p>
        </p:txBody>
      </p:sp>
    </p:spTree>
    <p:extLst>
      <p:ext uri="{BB962C8B-B14F-4D97-AF65-F5344CB8AC3E}">
        <p14:creationId xmlns:p14="http://schemas.microsoft.com/office/powerpoint/2010/main" val="1902436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Consumer Survey Findings </a:t>
            </a:r>
            <a:r>
              <a:rPr lang="en-US" sz="2700" dirty="0" smtClean="0"/>
              <a:t>(Longitudinal con’t)</a:t>
            </a:r>
            <a:endParaRPr lang="en-US" sz="2700" dirty="0"/>
          </a:p>
        </p:txBody>
      </p:sp>
      <p:sp>
        <p:nvSpPr>
          <p:cNvPr id="3" name="Content Placeholder 2"/>
          <p:cNvSpPr>
            <a:spLocks noGrp="1"/>
          </p:cNvSpPr>
          <p:nvPr>
            <p:ph idx="1"/>
          </p:nvPr>
        </p:nvSpPr>
        <p:spPr>
          <a:xfrm>
            <a:off x="457200" y="1478944"/>
            <a:ext cx="8229600" cy="4647220"/>
          </a:xfrm>
        </p:spPr>
        <p:txBody>
          <a:bodyPr>
            <a:normAutofit fontScale="92500" lnSpcReduction="10000"/>
          </a:bodyPr>
          <a:lstStyle/>
          <a:p>
            <a:r>
              <a:rPr lang="en-US" dirty="0" smtClean="0"/>
              <a:t>Consumer interest </a:t>
            </a:r>
            <a:r>
              <a:rPr lang="en-US" dirty="0"/>
              <a:t>in </a:t>
            </a:r>
            <a:r>
              <a:rPr lang="en-US" dirty="0" smtClean="0"/>
              <a:t>learning more </a:t>
            </a:r>
            <a:r>
              <a:rPr lang="en-US" dirty="0"/>
              <a:t>about CER increased over </a:t>
            </a:r>
            <a:r>
              <a:rPr lang="en-US" dirty="0" smtClean="0"/>
              <a:t>time (37% to 51%) and was statistically significant</a:t>
            </a:r>
            <a:endParaRPr lang="en-US" sz="600" dirty="0" smtClean="0"/>
          </a:p>
          <a:p>
            <a:r>
              <a:rPr lang="en-US" dirty="0" smtClean="0"/>
              <a:t>There </a:t>
            </a:r>
            <a:r>
              <a:rPr lang="en-US" dirty="0"/>
              <a:t>was a statistically significant increase in interest in learning about the EHC Program over </a:t>
            </a:r>
            <a:r>
              <a:rPr lang="en-US" dirty="0" smtClean="0"/>
              <a:t>time (44% to 58%)</a:t>
            </a:r>
            <a:endParaRPr lang="en-US" sz="500" dirty="0" smtClean="0"/>
          </a:p>
          <a:p>
            <a:r>
              <a:rPr lang="en-US" dirty="0" smtClean="0"/>
              <a:t>Consumers </a:t>
            </a:r>
            <a:r>
              <a:rPr lang="en-US" dirty="0"/>
              <a:t>reported an increased intention to use AHRQ’s products or other studies to inform decisionmaking </a:t>
            </a:r>
            <a:r>
              <a:rPr lang="en-US" dirty="0" smtClean="0"/>
              <a:t>(39% to 45%), although </a:t>
            </a:r>
            <a:r>
              <a:rPr lang="en-US" dirty="0"/>
              <a:t>the increase was not statistically </a:t>
            </a:r>
            <a:r>
              <a:rPr lang="en-US" dirty="0" smtClean="0"/>
              <a:t>significant</a:t>
            </a:r>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26</a:t>
            </a:fld>
            <a:endParaRPr lang="en-US" dirty="0"/>
          </a:p>
        </p:txBody>
      </p:sp>
    </p:spTree>
    <p:extLst>
      <p:ext uri="{BB962C8B-B14F-4D97-AF65-F5344CB8AC3E}">
        <p14:creationId xmlns:p14="http://schemas.microsoft.com/office/powerpoint/2010/main" val="3189177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Clinician Surveys</a:t>
            </a:r>
            <a:endParaRPr lang="en-US" dirty="0"/>
          </a:p>
        </p:txBody>
      </p:sp>
      <p:sp>
        <p:nvSpPr>
          <p:cNvPr id="6" name="Subtitle 5"/>
          <p:cNvSpPr>
            <a:spLocks noGrp="1"/>
          </p:cNvSpPr>
          <p:nvPr>
            <p:ph type="subTitle" idx="1"/>
          </p:nvPr>
        </p:nvSpPr>
        <p:spPr/>
        <p:txBody>
          <a:bodyPr/>
          <a:lstStyle/>
          <a:p>
            <a:r>
              <a:rPr lang="en-US" dirty="0" smtClean="0"/>
              <a:t>Understanding</a:t>
            </a:r>
            <a:r>
              <a:rPr lang="en-US" dirty="0"/>
              <a:t>, Knowledge, Use, </a:t>
            </a:r>
            <a:endParaRPr lang="en-US" dirty="0" smtClean="0"/>
          </a:p>
          <a:p>
            <a:r>
              <a:rPr lang="en-US" dirty="0" smtClean="0"/>
              <a:t>and Benefits</a:t>
            </a:r>
            <a:endParaRPr lang="en-US" dirty="0"/>
          </a:p>
        </p:txBody>
      </p:sp>
      <p:sp>
        <p:nvSpPr>
          <p:cNvPr id="4" name="Slide Number Placeholder 3"/>
          <p:cNvSpPr>
            <a:spLocks noGrp="1"/>
          </p:cNvSpPr>
          <p:nvPr>
            <p:ph type="sldNum" sz="quarter" idx="4294967295"/>
          </p:nvPr>
        </p:nvSpPr>
        <p:spPr>
          <a:xfrm>
            <a:off x="6546574" y="6343373"/>
            <a:ext cx="2133600" cy="365125"/>
          </a:xfrm>
        </p:spPr>
        <p:txBody>
          <a:bodyPr/>
          <a:lstStyle/>
          <a:p>
            <a:fld id="{22DE37FD-D51B-4AA3-9B7A-69B9122BD610}" type="slidenum">
              <a:rPr lang="en-US" smtClean="0"/>
              <a:t>27</a:t>
            </a:fld>
            <a:endParaRPr lang="en-US" dirty="0"/>
          </a:p>
        </p:txBody>
      </p:sp>
    </p:spTree>
    <p:extLst>
      <p:ext uri="{BB962C8B-B14F-4D97-AF65-F5344CB8AC3E}">
        <p14:creationId xmlns:p14="http://schemas.microsoft.com/office/powerpoint/2010/main" val="203125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Clinician Survey Findings </a:t>
            </a:r>
            <a:r>
              <a:rPr lang="en-US" sz="2400" dirty="0" smtClean="0"/>
              <a:t>(Wave 1)</a:t>
            </a:r>
            <a:endParaRPr lang="en-US" sz="2400" dirty="0"/>
          </a:p>
        </p:txBody>
      </p:sp>
      <p:sp>
        <p:nvSpPr>
          <p:cNvPr id="3" name="Content Placeholder 2"/>
          <p:cNvSpPr>
            <a:spLocks noGrp="1"/>
          </p:cNvSpPr>
          <p:nvPr>
            <p:ph idx="1"/>
          </p:nvPr>
        </p:nvSpPr>
        <p:spPr>
          <a:xfrm>
            <a:off x="457200" y="1417638"/>
            <a:ext cx="8229600" cy="4754562"/>
          </a:xfrm>
        </p:spPr>
        <p:txBody>
          <a:bodyPr>
            <a:normAutofit fontScale="77500" lnSpcReduction="20000"/>
          </a:bodyPr>
          <a:lstStyle/>
          <a:p>
            <a:pPr lvl="0"/>
            <a:r>
              <a:rPr lang="en-US" b="1" dirty="0" smtClean="0"/>
              <a:t>18% of </a:t>
            </a:r>
            <a:r>
              <a:rPr lang="en-US" b="1" dirty="0"/>
              <a:t>clinician respondents indicated awareness of CER when prompted with </a:t>
            </a:r>
            <a:r>
              <a:rPr lang="en-US" b="1" dirty="0" smtClean="0"/>
              <a:t>its name</a:t>
            </a:r>
            <a:endParaRPr lang="en-US" dirty="0" smtClean="0"/>
          </a:p>
          <a:p>
            <a:pPr lvl="1"/>
            <a:r>
              <a:rPr lang="en-US" dirty="0" smtClean="0"/>
              <a:t>A </a:t>
            </a:r>
            <a:r>
              <a:rPr lang="en-US" dirty="0"/>
              <a:t>larger portion of </a:t>
            </a:r>
            <a:r>
              <a:rPr lang="en-US" dirty="0" smtClean="0"/>
              <a:t>clinicians indicated awareness of PCOR (46%) or evidence-based medicine (93%)</a:t>
            </a:r>
          </a:p>
          <a:p>
            <a:pPr lvl="0"/>
            <a:endParaRPr lang="en-US" sz="600" dirty="0"/>
          </a:p>
          <a:p>
            <a:pPr lvl="0"/>
            <a:r>
              <a:rPr lang="en-US" dirty="0"/>
              <a:t>The most common sources of exposure to CER </a:t>
            </a:r>
            <a:r>
              <a:rPr lang="en-US" dirty="0" smtClean="0"/>
              <a:t>were  </a:t>
            </a:r>
            <a:r>
              <a:rPr lang="en-US" dirty="0"/>
              <a:t>medical or science journal </a:t>
            </a:r>
            <a:r>
              <a:rPr lang="en-US" dirty="0" smtClean="0"/>
              <a:t>article (23%), conference </a:t>
            </a:r>
            <a:r>
              <a:rPr lang="en-US" dirty="0"/>
              <a:t>or professional </a:t>
            </a:r>
            <a:r>
              <a:rPr lang="en-US" dirty="0" smtClean="0"/>
              <a:t>meeting </a:t>
            </a:r>
            <a:r>
              <a:rPr lang="en-US" dirty="0"/>
              <a:t>(</a:t>
            </a:r>
            <a:r>
              <a:rPr lang="en-US" dirty="0" smtClean="0"/>
              <a:t>17%), and a continuing education course (10%)</a:t>
            </a:r>
          </a:p>
          <a:p>
            <a:pPr lvl="0">
              <a:buNone/>
            </a:pPr>
            <a:endParaRPr lang="en-US" sz="600" dirty="0" smtClean="0"/>
          </a:p>
          <a:p>
            <a:pPr lvl="0"/>
            <a:r>
              <a:rPr lang="en-US" dirty="0" smtClean="0"/>
              <a:t>One-third (33%) of surveyed clinicians were aware of AHRQ </a:t>
            </a:r>
          </a:p>
          <a:p>
            <a:pPr lvl="1"/>
            <a:r>
              <a:rPr lang="en-US" dirty="0" smtClean="0"/>
              <a:t>The vast majority of clinicians (92%) were unaware of the EHC Program</a:t>
            </a:r>
          </a:p>
          <a:p>
            <a:pPr lvl="0">
              <a:buNone/>
            </a:pPr>
            <a:endParaRPr lang="en-US" sz="700" dirty="0" smtClean="0"/>
          </a:p>
          <a:p>
            <a:pPr lvl="0"/>
            <a:r>
              <a:rPr lang="en-US" dirty="0" smtClean="0"/>
              <a:t>Slightly over half of clinicians indicated interest in learning more about CER (54%) or the EHC Program (57%)</a:t>
            </a:r>
            <a:endParaRPr lang="en-US" dirty="0"/>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pPr/>
              <a:t>28</a:t>
            </a:fld>
            <a:endParaRPr lang="en-US" dirty="0"/>
          </a:p>
        </p:txBody>
      </p:sp>
    </p:spTree>
    <p:extLst>
      <p:ext uri="{BB962C8B-B14F-4D97-AF65-F5344CB8AC3E}">
        <p14:creationId xmlns:p14="http://schemas.microsoft.com/office/powerpoint/2010/main" val="972505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Clinician Survey Findings </a:t>
            </a:r>
            <a:r>
              <a:rPr lang="en-US" sz="2400" dirty="0" smtClean="0"/>
              <a:t>(Wave 2)</a:t>
            </a:r>
            <a:endParaRPr lang="en-US" sz="2400" dirty="0"/>
          </a:p>
        </p:txBody>
      </p:sp>
      <p:sp>
        <p:nvSpPr>
          <p:cNvPr id="3" name="Content Placeholder 2"/>
          <p:cNvSpPr>
            <a:spLocks noGrp="1"/>
          </p:cNvSpPr>
          <p:nvPr>
            <p:ph idx="1"/>
          </p:nvPr>
        </p:nvSpPr>
        <p:spPr>
          <a:xfrm>
            <a:off x="457200" y="1417638"/>
            <a:ext cx="8229600" cy="4754562"/>
          </a:xfrm>
        </p:spPr>
        <p:txBody>
          <a:bodyPr>
            <a:normAutofit fontScale="77500" lnSpcReduction="20000"/>
          </a:bodyPr>
          <a:lstStyle/>
          <a:p>
            <a:pPr lvl="0"/>
            <a:r>
              <a:rPr lang="en-US" b="1" dirty="0" smtClean="0"/>
              <a:t>20% of </a:t>
            </a:r>
            <a:r>
              <a:rPr lang="en-US" b="1" dirty="0"/>
              <a:t>clinician respondents indicated awareness of CER when prompted with </a:t>
            </a:r>
            <a:r>
              <a:rPr lang="en-US" b="1" dirty="0" smtClean="0"/>
              <a:t>its name</a:t>
            </a:r>
            <a:endParaRPr lang="en-US" dirty="0" smtClean="0"/>
          </a:p>
          <a:p>
            <a:pPr lvl="1"/>
            <a:r>
              <a:rPr lang="en-US" dirty="0" smtClean="0"/>
              <a:t>A </a:t>
            </a:r>
            <a:r>
              <a:rPr lang="en-US" dirty="0"/>
              <a:t>larger portion of </a:t>
            </a:r>
            <a:r>
              <a:rPr lang="en-US" dirty="0" smtClean="0"/>
              <a:t>clinicians indicated awareness of PCOR (49%) or evidence-based medicine (94%)</a:t>
            </a:r>
          </a:p>
          <a:p>
            <a:pPr lvl="0"/>
            <a:endParaRPr lang="en-US" sz="600" dirty="0"/>
          </a:p>
          <a:p>
            <a:pPr lvl="0"/>
            <a:r>
              <a:rPr lang="en-US" dirty="0"/>
              <a:t>The most common sources of exposure to CER </a:t>
            </a:r>
            <a:r>
              <a:rPr lang="en-US" dirty="0" smtClean="0"/>
              <a:t>were  </a:t>
            </a:r>
            <a:r>
              <a:rPr lang="en-US" dirty="0"/>
              <a:t>medical or science journal </a:t>
            </a:r>
            <a:r>
              <a:rPr lang="en-US" dirty="0" smtClean="0"/>
              <a:t>article (24%), conference </a:t>
            </a:r>
            <a:r>
              <a:rPr lang="en-US" dirty="0"/>
              <a:t>or professional </a:t>
            </a:r>
            <a:r>
              <a:rPr lang="en-US" dirty="0" smtClean="0"/>
              <a:t>meeting </a:t>
            </a:r>
            <a:r>
              <a:rPr lang="en-US" dirty="0"/>
              <a:t>(</a:t>
            </a:r>
            <a:r>
              <a:rPr lang="en-US" dirty="0" smtClean="0"/>
              <a:t>17%), and a continuing education course (11%)</a:t>
            </a:r>
          </a:p>
          <a:p>
            <a:pPr lvl="0">
              <a:buNone/>
            </a:pPr>
            <a:endParaRPr lang="en-US" sz="600" dirty="0" smtClean="0"/>
          </a:p>
          <a:p>
            <a:pPr lvl="0"/>
            <a:r>
              <a:rPr lang="en-US" dirty="0" smtClean="0"/>
              <a:t>One-third (38%) of surveyed clinicians were aware of AHRQ</a:t>
            </a:r>
          </a:p>
          <a:p>
            <a:pPr lvl="1"/>
            <a:r>
              <a:rPr lang="en-US" dirty="0" smtClean="0"/>
              <a:t>The vast majority of clinicians (88%) were unaware of the EHC Program</a:t>
            </a:r>
          </a:p>
          <a:p>
            <a:pPr lvl="0">
              <a:buNone/>
            </a:pPr>
            <a:endParaRPr lang="en-US" sz="700" dirty="0" smtClean="0"/>
          </a:p>
          <a:p>
            <a:pPr lvl="0"/>
            <a:r>
              <a:rPr lang="en-US" dirty="0" smtClean="0"/>
              <a:t>Slightly over half of clinicians indicated interest in learning more about CER (54%) or the EHC Program (57%).</a:t>
            </a:r>
            <a:endParaRPr lang="en-US" dirty="0"/>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pPr/>
              <a:t>29</a:t>
            </a:fld>
            <a:endParaRPr lang="en-US" dirty="0"/>
          </a:p>
        </p:txBody>
      </p:sp>
    </p:spTree>
    <p:extLst>
      <p:ext uri="{BB962C8B-B14F-4D97-AF65-F5344CB8AC3E}">
        <p14:creationId xmlns:p14="http://schemas.microsoft.com/office/powerpoint/2010/main" val="75284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Quarterly Metrics</a:t>
            </a:r>
            <a:endParaRPr lang="en-US" dirty="0"/>
          </a:p>
        </p:txBody>
      </p:sp>
      <p:sp>
        <p:nvSpPr>
          <p:cNvPr id="7" name="Subtitle 6"/>
          <p:cNvSpPr>
            <a:spLocks noGrp="1"/>
          </p:cNvSpPr>
          <p:nvPr>
            <p:ph type="subTitle" idx="1"/>
          </p:nvPr>
        </p:nvSpPr>
        <p:spPr/>
        <p:txBody>
          <a:bodyPr/>
          <a:lstStyle/>
          <a:p>
            <a:r>
              <a:rPr lang="en-US" dirty="0"/>
              <a:t>Reach and Dissemination</a:t>
            </a:r>
          </a:p>
        </p:txBody>
      </p:sp>
      <p:sp>
        <p:nvSpPr>
          <p:cNvPr id="4" name="Slide Number Placeholder 3"/>
          <p:cNvSpPr>
            <a:spLocks noGrp="1"/>
          </p:cNvSpPr>
          <p:nvPr>
            <p:ph type="sldNum" sz="quarter" idx="4294967295"/>
          </p:nvPr>
        </p:nvSpPr>
        <p:spPr>
          <a:xfrm>
            <a:off x="6616148" y="6356350"/>
            <a:ext cx="2133600" cy="365125"/>
          </a:xfrm>
        </p:spPr>
        <p:txBody>
          <a:bodyPr/>
          <a:lstStyle/>
          <a:p>
            <a:fld id="{22DE37FD-D51B-4AA3-9B7A-69B9122BD610}" type="slidenum">
              <a:rPr lang="en-US" smtClean="0"/>
              <a:t>3</a:t>
            </a:fld>
            <a:endParaRPr lang="en-US" dirty="0"/>
          </a:p>
        </p:txBody>
      </p:sp>
    </p:spTree>
    <p:extLst>
      <p:ext uri="{BB962C8B-B14F-4D97-AF65-F5344CB8AC3E}">
        <p14:creationId xmlns:p14="http://schemas.microsoft.com/office/powerpoint/2010/main" val="3512118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Clinician Survey Findings </a:t>
            </a:r>
            <a:r>
              <a:rPr lang="en-US" sz="2700" dirty="0" smtClean="0"/>
              <a:t>(Longitudinal)</a:t>
            </a:r>
            <a:endParaRPr lang="en-US" sz="2700" dirty="0"/>
          </a:p>
        </p:txBody>
      </p:sp>
      <p:sp>
        <p:nvSpPr>
          <p:cNvPr id="3" name="Content Placeholder 2"/>
          <p:cNvSpPr>
            <a:spLocks noGrp="1"/>
          </p:cNvSpPr>
          <p:nvPr>
            <p:ph idx="1"/>
          </p:nvPr>
        </p:nvSpPr>
        <p:spPr/>
        <p:txBody>
          <a:bodyPr>
            <a:normAutofit lnSpcReduction="10000"/>
          </a:bodyPr>
          <a:lstStyle/>
          <a:p>
            <a:r>
              <a:rPr lang="en-US" dirty="0"/>
              <a:t>Clinicians’ aided awareness of CER increased over </a:t>
            </a:r>
            <a:r>
              <a:rPr lang="en-US" dirty="0" smtClean="0"/>
              <a:t>time (18% to 20%), </a:t>
            </a:r>
            <a:r>
              <a:rPr lang="en-US" dirty="0"/>
              <a:t>although the increase was not statistically </a:t>
            </a:r>
            <a:r>
              <a:rPr lang="en-US" dirty="0" smtClean="0"/>
              <a:t>significant</a:t>
            </a:r>
          </a:p>
          <a:p>
            <a:r>
              <a:rPr lang="en-US" dirty="0"/>
              <a:t>Clinicians reported a statistically significant increase in awareness of AHRQ from </a:t>
            </a:r>
            <a:r>
              <a:rPr lang="en-US" dirty="0" smtClean="0"/>
              <a:t>Wave </a:t>
            </a:r>
            <a:r>
              <a:rPr lang="en-US" dirty="0"/>
              <a:t>1 to </a:t>
            </a:r>
            <a:r>
              <a:rPr lang="en-US" dirty="0" smtClean="0"/>
              <a:t>Wave 2 (33% to 38%)</a:t>
            </a:r>
          </a:p>
          <a:p>
            <a:r>
              <a:rPr lang="en-US" dirty="0" smtClean="0"/>
              <a:t>Clinicians </a:t>
            </a:r>
            <a:r>
              <a:rPr lang="en-US" dirty="0"/>
              <a:t>also reported a statistically significant increase in awareness of the EHC </a:t>
            </a:r>
            <a:r>
              <a:rPr lang="en-US" dirty="0" smtClean="0"/>
              <a:t>Program (8% to 12%)</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30</a:t>
            </a:fld>
            <a:endParaRPr lang="en-US" dirty="0"/>
          </a:p>
        </p:txBody>
      </p:sp>
    </p:spTree>
    <p:extLst>
      <p:ext uri="{BB962C8B-B14F-4D97-AF65-F5344CB8AC3E}">
        <p14:creationId xmlns:p14="http://schemas.microsoft.com/office/powerpoint/2010/main" val="3061374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Clinician Survey Findings </a:t>
            </a:r>
            <a:r>
              <a:rPr lang="en-US" sz="2700" dirty="0" smtClean="0"/>
              <a:t>(Longitudinal con’t)</a:t>
            </a:r>
            <a:endParaRPr lang="en-US" sz="2700" dirty="0"/>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r>
              <a:rPr lang="en-US" dirty="0"/>
              <a:t>Interest in learning more about CER </a:t>
            </a:r>
            <a:r>
              <a:rPr lang="en-US" dirty="0" smtClean="0"/>
              <a:t>and about the EHC Program increased </a:t>
            </a:r>
            <a:r>
              <a:rPr lang="en-US" dirty="0"/>
              <a:t>over time, although the change was not </a:t>
            </a:r>
            <a:r>
              <a:rPr lang="en-US" dirty="0" smtClean="0"/>
              <a:t>significant</a:t>
            </a:r>
          </a:p>
          <a:p>
            <a:r>
              <a:rPr lang="en-US" dirty="0"/>
              <a:t>Of those who had heard of the EHC Program Web site, </a:t>
            </a:r>
            <a:r>
              <a:rPr lang="en-US" dirty="0" smtClean="0"/>
              <a:t>the number of clinicians who reported visiting the EHCP Web site increased statistically significantly between the </a:t>
            </a:r>
            <a:r>
              <a:rPr lang="en-US" dirty="0"/>
              <a:t>two survey </a:t>
            </a:r>
            <a:r>
              <a:rPr lang="en-US" dirty="0" smtClean="0"/>
              <a:t>administrations (28% to 41%)</a:t>
            </a:r>
          </a:p>
          <a:p>
            <a:r>
              <a:rPr lang="en-US" dirty="0"/>
              <a:t>Clinicians reported a slight increase in their intention to use EHC Program clinician products in the near </a:t>
            </a:r>
            <a:r>
              <a:rPr lang="en-US" dirty="0" smtClean="0"/>
              <a:t>future, although </a:t>
            </a:r>
            <a:r>
              <a:rPr lang="en-US" dirty="0"/>
              <a:t>the change was not statistically </a:t>
            </a:r>
            <a:r>
              <a:rPr lang="en-US" dirty="0" smtClean="0"/>
              <a:t>significant</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31</a:t>
            </a:fld>
            <a:endParaRPr lang="en-US" dirty="0"/>
          </a:p>
        </p:txBody>
      </p:sp>
    </p:spTree>
    <p:extLst>
      <p:ext uri="{BB962C8B-B14F-4D97-AF65-F5344CB8AC3E}">
        <p14:creationId xmlns:p14="http://schemas.microsoft.com/office/powerpoint/2010/main" val="4192652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Focus Groups</a:t>
            </a:r>
            <a:endParaRPr lang="en-US" dirty="0"/>
          </a:p>
        </p:txBody>
      </p:sp>
      <p:sp>
        <p:nvSpPr>
          <p:cNvPr id="4" name="Slide Number Placeholder 3"/>
          <p:cNvSpPr>
            <a:spLocks noGrp="1"/>
          </p:cNvSpPr>
          <p:nvPr>
            <p:ph type="sldNum" sz="quarter" idx="4294967295"/>
          </p:nvPr>
        </p:nvSpPr>
        <p:spPr>
          <a:xfrm>
            <a:off x="6576391" y="6356350"/>
            <a:ext cx="2133600" cy="365125"/>
          </a:xfrm>
        </p:spPr>
        <p:txBody>
          <a:bodyPr/>
          <a:lstStyle/>
          <a:p>
            <a:fld id="{22DE37FD-D51B-4AA3-9B7A-69B9122BD610}" type="slidenum">
              <a:rPr lang="en-US" smtClean="0"/>
              <a:pPr/>
              <a:t>32</a:t>
            </a:fld>
            <a:endParaRPr lang="en-US" dirty="0"/>
          </a:p>
        </p:txBody>
      </p:sp>
      <p:sp>
        <p:nvSpPr>
          <p:cNvPr id="6" name="Subtitle 5"/>
          <p:cNvSpPr>
            <a:spLocks noGrp="1"/>
          </p:cNvSpPr>
          <p:nvPr>
            <p:ph type="subTitle" idx="1"/>
          </p:nvPr>
        </p:nvSpPr>
        <p:spPr>
          <a:xfrm>
            <a:off x="1371600" y="3886200"/>
            <a:ext cx="6400800" cy="1752600"/>
          </a:xfrm>
        </p:spPr>
        <p:txBody>
          <a:bodyPr/>
          <a:lstStyle/>
          <a:p>
            <a:r>
              <a:rPr lang="en-US" dirty="0" smtClean="0"/>
              <a:t>Understanding</a:t>
            </a:r>
            <a:r>
              <a:rPr lang="en-US" dirty="0"/>
              <a:t>, Knowledge, Use, </a:t>
            </a:r>
            <a:endParaRPr lang="en-US" dirty="0" smtClean="0"/>
          </a:p>
          <a:p>
            <a:r>
              <a:rPr lang="en-US" dirty="0" smtClean="0"/>
              <a:t>and Perceived Benefits</a:t>
            </a:r>
            <a:endParaRPr lang="en-US" dirty="0"/>
          </a:p>
        </p:txBody>
      </p:sp>
    </p:spTree>
    <p:extLst>
      <p:ext uri="{BB962C8B-B14F-4D97-AF65-F5344CB8AC3E}">
        <p14:creationId xmlns:p14="http://schemas.microsoft.com/office/powerpoint/2010/main" val="416692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lstStyle/>
          <a:p>
            <a:pPr marL="0" indent="0">
              <a:buNone/>
            </a:pPr>
            <a:r>
              <a:rPr lang="en-US" dirty="0"/>
              <a:t>F</a:t>
            </a:r>
            <a:r>
              <a:rPr lang="en-US" dirty="0" smtClean="0"/>
              <a:t>ocus groups were conducted with the following stakeholder groups: </a:t>
            </a:r>
          </a:p>
          <a:p>
            <a:r>
              <a:rPr lang="en-US" dirty="0" smtClean="0"/>
              <a:t>Consumers/patients</a:t>
            </a:r>
          </a:p>
          <a:p>
            <a:r>
              <a:rPr lang="en-US" dirty="0" smtClean="0"/>
              <a:t>Clinicians</a:t>
            </a:r>
          </a:p>
          <a:p>
            <a:r>
              <a:rPr lang="en-US" dirty="0"/>
              <a:t>Business </a:t>
            </a:r>
            <a:r>
              <a:rPr lang="en-US" dirty="0" smtClean="0"/>
              <a:t>Leaders/Purchaser</a:t>
            </a:r>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33</a:t>
            </a:fld>
            <a:endParaRPr lang="en-US" dirty="0"/>
          </a:p>
        </p:txBody>
      </p:sp>
    </p:spTree>
    <p:extLst>
      <p:ext uri="{BB962C8B-B14F-4D97-AF65-F5344CB8AC3E}">
        <p14:creationId xmlns:p14="http://schemas.microsoft.com/office/powerpoint/2010/main" val="2932861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Consumer Focus Group </a:t>
            </a:r>
            <a:r>
              <a:rPr lang="en-US" dirty="0" smtClean="0"/>
              <a:t>Findings</a:t>
            </a:r>
            <a:endParaRPr lang="en-US" dirty="0"/>
          </a:p>
        </p:txBody>
      </p:sp>
      <p:sp>
        <p:nvSpPr>
          <p:cNvPr id="3" name="Content Placeholder 2"/>
          <p:cNvSpPr>
            <a:spLocks noGrp="1"/>
          </p:cNvSpPr>
          <p:nvPr>
            <p:ph idx="1"/>
          </p:nvPr>
        </p:nvSpPr>
        <p:spPr>
          <a:xfrm>
            <a:off x="457200" y="1285589"/>
            <a:ext cx="8229600" cy="4825651"/>
          </a:xfrm>
        </p:spPr>
        <p:txBody>
          <a:bodyPr>
            <a:noAutofit/>
          </a:bodyPr>
          <a:lstStyle/>
          <a:p>
            <a:r>
              <a:rPr lang="en-US" sz="2100" dirty="0" smtClean="0"/>
              <a:t>A </a:t>
            </a:r>
            <a:r>
              <a:rPr lang="en-US" sz="2100" dirty="0"/>
              <a:t>majority of participants </a:t>
            </a:r>
            <a:r>
              <a:rPr lang="en-US" sz="2100" b="1" dirty="0"/>
              <a:t>expressed interest in CER</a:t>
            </a:r>
            <a:r>
              <a:rPr lang="en-US" sz="2100" dirty="0"/>
              <a:t> and noted that they plan to use </a:t>
            </a:r>
            <a:r>
              <a:rPr lang="en-US" sz="2100" dirty="0" smtClean="0"/>
              <a:t>CER  (from AHRQ </a:t>
            </a:r>
            <a:r>
              <a:rPr lang="en-US" sz="2100" dirty="0"/>
              <a:t>and other reliable </a:t>
            </a:r>
            <a:r>
              <a:rPr lang="en-US" sz="2100" dirty="0" smtClean="0"/>
              <a:t>sources) </a:t>
            </a:r>
            <a:r>
              <a:rPr lang="en-US" sz="2100" dirty="0"/>
              <a:t>to inform future medical </a:t>
            </a:r>
            <a:r>
              <a:rPr lang="en-US" sz="2100" dirty="0" smtClean="0"/>
              <a:t>decisions</a:t>
            </a:r>
          </a:p>
          <a:p>
            <a:pPr>
              <a:buNone/>
            </a:pPr>
            <a:endParaRPr lang="en-US" sz="500" dirty="0"/>
          </a:p>
          <a:p>
            <a:r>
              <a:rPr lang="en-US" sz="2100" b="1" dirty="0" smtClean="0"/>
              <a:t>Aware participants </a:t>
            </a:r>
            <a:r>
              <a:rPr lang="en-US" sz="2100" b="1" dirty="0"/>
              <a:t>used online medical information more frequently </a:t>
            </a:r>
            <a:r>
              <a:rPr lang="en-US" sz="2100" dirty="0"/>
              <a:t>and robustly </a:t>
            </a:r>
            <a:r>
              <a:rPr lang="en-US" sz="2100" dirty="0" smtClean="0"/>
              <a:t>than unaware participants to inform medical decisions</a:t>
            </a:r>
          </a:p>
          <a:p>
            <a:pPr>
              <a:buNone/>
            </a:pPr>
            <a:endParaRPr lang="en-US" sz="500" dirty="0" smtClean="0"/>
          </a:p>
          <a:p>
            <a:r>
              <a:rPr lang="en-US" sz="2100" b="1" dirty="0" smtClean="0"/>
              <a:t>Unaware </a:t>
            </a:r>
            <a:r>
              <a:rPr lang="en-US" sz="2100" b="1" dirty="0"/>
              <a:t>participants relied heavily on medical professionals </a:t>
            </a:r>
            <a:r>
              <a:rPr lang="en-US" sz="2100" dirty="0"/>
              <a:t>for medical information and used </a:t>
            </a:r>
            <a:r>
              <a:rPr lang="en-US" sz="2100" dirty="0" smtClean="0"/>
              <a:t>online medical </a:t>
            </a:r>
            <a:r>
              <a:rPr lang="en-US" sz="2100" dirty="0"/>
              <a:t>sources to supplement this </a:t>
            </a:r>
            <a:r>
              <a:rPr lang="en-US" sz="2100" dirty="0" smtClean="0"/>
              <a:t>information</a:t>
            </a:r>
          </a:p>
          <a:p>
            <a:pPr>
              <a:buNone/>
            </a:pPr>
            <a:endParaRPr lang="en-US" sz="500" dirty="0"/>
          </a:p>
          <a:p>
            <a:r>
              <a:rPr lang="en-US" sz="2100" dirty="0" smtClean="0"/>
              <a:t>To </a:t>
            </a:r>
            <a:r>
              <a:rPr lang="en-US" sz="2100" dirty="0"/>
              <a:t>help make medical decisions, </a:t>
            </a:r>
            <a:r>
              <a:rPr lang="en-US" sz="2100" b="1" dirty="0"/>
              <a:t>participants most frequently desired an assessment of the </a:t>
            </a:r>
            <a:r>
              <a:rPr lang="en-US" sz="2100" b="1" dirty="0" smtClean="0"/>
              <a:t>pros, cons</a:t>
            </a:r>
            <a:r>
              <a:rPr lang="en-US" sz="2100" b="1" dirty="0"/>
              <a:t>, </a:t>
            </a:r>
            <a:r>
              <a:rPr lang="en-US" sz="2100" b="1" dirty="0" smtClean="0"/>
              <a:t>and costs</a:t>
            </a:r>
            <a:r>
              <a:rPr lang="en-US" sz="2100" dirty="0" smtClean="0"/>
              <a:t> of </a:t>
            </a:r>
            <a:r>
              <a:rPr lang="en-US" sz="2100" dirty="0"/>
              <a:t>available treatment </a:t>
            </a:r>
            <a:r>
              <a:rPr lang="en-US" sz="2100" dirty="0" smtClean="0"/>
              <a:t>options</a:t>
            </a:r>
          </a:p>
          <a:p>
            <a:pPr>
              <a:buNone/>
            </a:pPr>
            <a:endParaRPr lang="en-US" sz="500" dirty="0" smtClean="0"/>
          </a:p>
          <a:p>
            <a:r>
              <a:rPr lang="en-US" sz="2100" dirty="0" smtClean="0"/>
              <a:t>Almost all participants </a:t>
            </a:r>
            <a:r>
              <a:rPr lang="en-US" sz="2100" b="1" dirty="0" smtClean="0"/>
              <a:t>approved of the government’s role </a:t>
            </a:r>
            <a:r>
              <a:rPr lang="en-US" sz="2100" dirty="0" smtClean="0"/>
              <a:t>in sponsoring CER and the EHC Program</a:t>
            </a:r>
          </a:p>
        </p:txBody>
      </p:sp>
      <p:sp>
        <p:nvSpPr>
          <p:cNvPr id="4" name="Slide Number Placeholder 3"/>
          <p:cNvSpPr>
            <a:spLocks noGrp="1"/>
          </p:cNvSpPr>
          <p:nvPr>
            <p:ph type="sldNum" sz="quarter" idx="4"/>
          </p:nvPr>
        </p:nvSpPr>
        <p:spPr/>
        <p:txBody>
          <a:bodyPr/>
          <a:lstStyle/>
          <a:p>
            <a:fld id="{22DE37FD-D51B-4AA3-9B7A-69B9122BD610}" type="slidenum">
              <a:rPr lang="en-US" smtClean="0"/>
              <a:pPr/>
              <a:t>34</a:t>
            </a:fld>
            <a:endParaRPr lang="en-US" dirty="0"/>
          </a:p>
        </p:txBody>
      </p:sp>
    </p:spTree>
    <p:extLst>
      <p:ext uri="{BB962C8B-B14F-4D97-AF65-F5344CB8AC3E}">
        <p14:creationId xmlns:p14="http://schemas.microsoft.com/office/powerpoint/2010/main" val="123208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Clinician Focus Group </a:t>
            </a:r>
            <a:r>
              <a:rPr lang="en-US" dirty="0" smtClean="0"/>
              <a:t>Findings</a:t>
            </a:r>
            <a:endParaRPr lang="en-US" dirty="0"/>
          </a:p>
        </p:txBody>
      </p:sp>
      <p:sp>
        <p:nvSpPr>
          <p:cNvPr id="3" name="Content Placeholder 2"/>
          <p:cNvSpPr>
            <a:spLocks noGrp="1"/>
          </p:cNvSpPr>
          <p:nvPr>
            <p:ph idx="1"/>
          </p:nvPr>
        </p:nvSpPr>
        <p:spPr>
          <a:xfrm>
            <a:off x="457200" y="1258432"/>
            <a:ext cx="8229600" cy="4867731"/>
          </a:xfrm>
        </p:spPr>
        <p:txBody>
          <a:bodyPr>
            <a:normAutofit fontScale="70000" lnSpcReduction="20000"/>
          </a:bodyPr>
          <a:lstStyle/>
          <a:p>
            <a:pPr>
              <a:buNone/>
            </a:pPr>
            <a:endParaRPr lang="en-US" sz="800" dirty="0"/>
          </a:p>
          <a:p>
            <a:r>
              <a:rPr lang="en-US" dirty="0" smtClean="0"/>
              <a:t>While clinicians rely on several information sources, they </a:t>
            </a:r>
            <a:r>
              <a:rPr lang="en-US" b="1" dirty="0" smtClean="0"/>
              <a:t>rely on those with which they have developed a comfort level</a:t>
            </a:r>
            <a:r>
              <a:rPr lang="en-US" dirty="0" smtClean="0"/>
              <a:t> and will </a:t>
            </a:r>
            <a:r>
              <a:rPr lang="en-US" dirty="0"/>
              <a:t>continue to use that source, often to the exclusion of other new and potentially useful </a:t>
            </a:r>
            <a:r>
              <a:rPr lang="en-US" dirty="0" smtClean="0"/>
              <a:t>sources</a:t>
            </a:r>
          </a:p>
          <a:p>
            <a:pPr>
              <a:buNone/>
            </a:pPr>
            <a:endParaRPr lang="en-US" sz="800" dirty="0"/>
          </a:p>
          <a:p>
            <a:r>
              <a:rPr lang="en-US" dirty="0" smtClean="0"/>
              <a:t>Clinicians are </a:t>
            </a:r>
            <a:r>
              <a:rPr lang="en-US" b="1" dirty="0"/>
              <a:t>cautious about </a:t>
            </a:r>
            <a:r>
              <a:rPr lang="en-US" b="1" dirty="0" smtClean="0"/>
              <a:t>biases or conflicts of interest </a:t>
            </a:r>
            <a:r>
              <a:rPr lang="en-US" dirty="0" smtClean="0"/>
              <a:t>from information sources, </a:t>
            </a:r>
            <a:r>
              <a:rPr lang="en-US" dirty="0"/>
              <a:t>including commercial </a:t>
            </a:r>
            <a:r>
              <a:rPr lang="en-US" dirty="0" smtClean="0"/>
              <a:t>and government-sponsored research</a:t>
            </a:r>
          </a:p>
          <a:p>
            <a:pPr>
              <a:buNone/>
            </a:pPr>
            <a:endParaRPr lang="en-US" sz="900" dirty="0" smtClean="0"/>
          </a:p>
          <a:p>
            <a:r>
              <a:rPr lang="en-US" dirty="0" smtClean="0"/>
              <a:t>The </a:t>
            </a:r>
            <a:r>
              <a:rPr lang="en-US" b="1" dirty="0"/>
              <a:t>majority of </a:t>
            </a:r>
            <a:r>
              <a:rPr lang="en-US" b="1" dirty="0" smtClean="0"/>
              <a:t>clinicians had </a:t>
            </a:r>
            <a:r>
              <a:rPr lang="en-US" b="1" dirty="0"/>
              <a:t>little </a:t>
            </a:r>
            <a:r>
              <a:rPr lang="en-US" b="1" dirty="0" smtClean="0"/>
              <a:t>to no </a:t>
            </a:r>
            <a:r>
              <a:rPr lang="en-US" b="1" dirty="0"/>
              <a:t>experience with the </a:t>
            </a:r>
            <a:r>
              <a:rPr lang="en-US" b="1" dirty="0" smtClean="0"/>
              <a:t>EHC Program</a:t>
            </a:r>
            <a:endParaRPr lang="en-US" dirty="0" smtClean="0"/>
          </a:p>
          <a:p>
            <a:pPr>
              <a:buNone/>
            </a:pPr>
            <a:endParaRPr lang="en-US" sz="900" dirty="0"/>
          </a:p>
          <a:p>
            <a:r>
              <a:rPr lang="en-US" dirty="0" smtClean="0"/>
              <a:t>To increase interest in the EHC Program, clinicians suggested that AHRQ more visibly promote the benefits and credibility of EHC Program-sponsored CER, and then </a:t>
            </a:r>
            <a:r>
              <a:rPr lang="en-US" b="1" dirty="0" smtClean="0"/>
              <a:t>integrate the results and products into existing, easy-to-access sources of medical information</a:t>
            </a:r>
            <a:r>
              <a:rPr lang="en-US" dirty="0" smtClean="0"/>
              <a:t>, with special emphasis on packaging to support </a:t>
            </a:r>
            <a:r>
              <a:rPr lang="en-US" b="1" dirty="0" smtClean="0"/>
              <a:t>point-of-care</a:t>
            </a:r>
            <a:r>
              <a:rPr lang="en-US" dirty="0" smtClean="0"/>
              <a:t> decisionmaking</a:t>
            </a:r>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pPr/>
              <a:t>35</a:t>
            </a:fld>
            <a:endParaRPr lang="en-US" dirty="0"/>
          </a:p>
        </p:txBody>
      </p:sp>
    </p:spTree>
    <p:extLst>
      <p:ext uri="{BB962C8B-B14F-4D97-AF65-F5344CB8AC3E}">
        <p14:creationId xmlns:p14="http://schemas.microsoft.com/office/powerpoint/2010/main" val="4106927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Leader Findings</a:t>
            </a:r>
            <a:endParaRPr lang="en-US" dirty="0"/>
          </a:p>
        </p:txBody>
      </p:sp>
      <p:sp>
        <p:nvSpPr>
          <p:cNvPr id="3" name="Content Placeholder 2"/>
          <p:cNvSpPr>
            <a:spLocks noGrp="1"/>
          </p:cNvSpPr>
          <p:nvPr>
            <p:ph idx="1"/>
          </p:nvPr>
        </p:nvSpPr>
        <p:spPr>
          <a:xfrm>
            <a:off x="457200" y="1265221"/>
            <a:ext cx="8229600" cy="4882081"/>
          </a:xfrm>
        </p:spPr>
        <p:txBody>
          <a:bodyPr>
            <a:normAutofit lnSpcReduction="10000"/>
          </a:bodyPr>
          <a:lstStyle/>
          <a:p>
            <a:pPr lvl="0"/>
            <a:r>
              <a:rPr lang="en-US" sz="2200" dirty="0"/>
              <a:t>All </a:t>
            </a:r>
            <a:r>
              <a:rPr lang="en-US" sz="2200" b="1" dirty="0"/>
              <a:t>participants indicated awareness</a:t>
            </a:r>
            <a:r>
              <a:rPr lang="en-US" sz="2200" dirty="0"/>
              <a:t> either specifically of CER or generally of research that compares treatment </a:t>
            </a:r>
            <a:r>
              <a:rPr lang="en-US" sz="2200" dirty="0" smtClean="0"/>
              <a:t>options </a:t>
            </a:r>
          </a:p>
          <a:p>
            <a:pPr lvl="0">
              <a:buNone/>
            </a:pPr>
            <a:endParaRPr lang="en-US" sz="500" dirty="0" smtClean="0"/>
          </a:p>
          <a:p>
            <a:pPr lvl="0"/>
            <a:r>
              <a:rPr lang="en-US" sz="2200" dirty="0" smtClean="0"/>
              <a:t>Most </a:t>
            </a:r>
            <a:r>
              <a:rPr lang="en-US" sz="2200" dirty="0"/>
              <a:t>focus group participants indicated awareness of AHRQ; several had heard of AHRQ’s EHC </a:t>
            </a:r>
            <a:r>
              <a:rPr lang="en-US" sz="2200" dirty="0" smtClean="0"/>
              <a:t>Program</a:t>
            </a:r>
          </a:p>
          <a:p>
            <a:pPr lvl="0">
              <a:buNone/>
            </a:pPr>
            <a:endParaRPr lang="en-US" sz="500" dirty="0"/>
          </a:p>
          <a:p>
            <a:pPr lvl="0"/>
            <a:r>
              <a:rPr lang="en-US" sz="2200" dirty="0"/>
              <a:t>Those participants familiar with CER attributed their awareness to the </a:t>
            </a:r>
            <a:r>
              <a:rPr lang="en-US" sz="2200" dirty="0" smtClean="0"/>
              <a:t>ACA, </a:t>
            </a:r>
            <a:r>
              <a:rPr lang="en-US" sz="2200" dirty="0"/>
              <a:t>AHRQ, and business-focused </a:t>
            </a:r>
            <a:r>
              <a:rPr lang="en-US" sz="2200" dirty="0" smtClean="0"/>
              <a:t>coalitions</a:t>
            </a:r>
          </a:p>
          <a:p>
            <a:pPr lvl="0">
              <a:buNone/>
            </a:pPr>
            <a:endParaRPr lang="en-US" sz="500" dirty="0" smtClean="0"/>
          </a:p>
          <a:p>
            <a:pPr lvl="0"/>
            <a:r>
              <a:rPr lang="en-US" sz="2200" dirty="0" smtClean="0"/>
              <a:t>Participants’ organizations did not disseminate information on CER specifically; however, </a:t>
            </a:r>
            <a:r>
              <a:rPr lang="en-US" sz="2200" b="1" dirty="0" smtClean="0"/>
              <a:t>organizations did share general health care information with their employees and members</a:t>
            </a:r>
            <a:endParaRPr lang="en-US" sz="2200" dirty="0" smtClean="0"/>
          </a:p>
          <a:p>
            <a:pPr lvl="0">
              <a:buNone/>
            </a:pPr>
            <a:endParaRPr lang="en-US" sz="500" dirty="0" smtClean="0"/>
          </a:p>
          <a:p>
            <a:r>
              <a:rPr lang="en-US" sz="2200" b="1" dirty="0" smtClean="0"/>
              <a:t>Participants were interested in how employers can use CER </a:t>
            </a:r>
            <a:r>
              <a:rPr lang="en-US" sz="2200" dirty="0" smtClean="0"/>
              <a:t>to help prepare employees make medical decisions and affect outcomes for specific diagnoses (including arthritis, obesity, diabetes, cancer, and cardiovascular conditions)</a:t>
            </a:r>
          </a:p>
        </p:txBody>
      </p:sp>
      <p:sp>
        <p:nvSpPr>
          <p:cNvPr id="4" name="Slide Number Placeholder 3"/>
          <p:cNvSpPr>
            <a:spLocks noGrp="1"/>
          </p:cNvSpPr>
          <p:nvPr>
            <p:ph type="sldNum" sz="quarter" idx="4"/>
          </p:nvPr>
        </p:nvSpPr>
        <p:spPr/>
        <p:txBody>
          <a:bodyPr/>
          <a:lstStyle/>
          <a:p>
            <a:fld id="{22DE37FD-D51B-4AA3-9B7A-69B9122BD610}" type="slidenum">
              <a:rPr lang="en-US" smtClean="0"/>
              <a:pPr/>
              <a:t>36</a:t>
            </a:fld>
            <a:endParaRPr lang="en-US" dirty="0"/>
          </a:p>
        </p:txBody>
      </p:sp>
    </p:spTree>
    <p:extLst>
      <p:ext uri="{BB962C8B-B14F-4D97-AF65-F5344CB8AC3E}">
        <p14:creationId xmlns:p14="http://schemas.microsoft.com/office/powerpoint/2010/main" val="3935601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findings from our multiple data sources (dissemination contractor metrics, Web and Clearinghouse metrics, and surveys and focus groups with target audiences) indicate interest in CER/PCOR and a growing engagement with AHRQ’s brand of this research.</a:t>
            </a:r>
          </a:p>
          <a:p>
            <a:pPr marL="0" indent="0">
              <a:buNone/>
            </a:pPr>
            <a:endParaRPr lang="en-US" dirty="0"/>
          </a:p>
          <a:p>
            <a:r>
              <a:rPr lang="en-US" dirty="0"/>
              <a:t>As the dissemination contractors </a:t>
            </a:r>
            <a:r>
              <a:rPr lang="en-US" dirty="0" smtClean="0"/>
              <a:t>increased their </a:t>
            </a:r>
            <a:r>
              <a:rPr lang="en-US" dirty="0"/>
              <a:t>efforts over time, we saw </a:t>
            </a:r>
            <a:r>
              <a:rPr lang="en-US" dirty="0" smtClean="0"/>
              <a:t>corresponding increase in the number of </a:t>
            </a:r>
            <a:r>
              <a:rPr lang="en-US" dirty="0"/>
              <a:t>exposures to the EHC Program. These exposures lead to measurable outcomes of engagement with EHC Program products, including the fact that the majority of large-volume Clearinghouse orders referenced a dissemination contractor code. </a:t>
            </a:r>
          </a:p>
          <a:p>
            <a:pPr marL="0" indent="0">
              <a:buNone/>
            </a:pPr>
            <a:r>
              <a:rPr lang="en-US" dirty="0"/>
              <a:t> </a:t>
            </a:r>
          </a:p>
          <a:p>
            <a:r>
              <a:rPr lang="en-US" dirty="0"/>
              <a:t>Survey and focus group data show that clinicians, consumers, and business leaders are interested in CER to inform medical decisions. Similarly, these audiences have had some exposure to AHRQ’s EHC Program and are interested in learning more about and engaging with EHC Program materials.</a:t>
            </a:r>
          </a:p>
          <a:p>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37</a:t>
            </a:fld>
            <a:endParaRPr lang="en-US" dirty="0"/>
          </a:p>
        </p:txBody>
      </p:sp>
    </p:spTree>
    <p:extLst>
      <p:ext uri="{BB962C8B-B14F-4D97-AF65-F5344CB8AC3E}">
        <p14:creationId xmlns:p14="http://schemas.microsoft.com/office/powerpoint/2010/main" val="211259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Quarterly Metrics</a:t>
            </a:r>
            <a:endParaRPr lang="en-US" sz="31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As </a:t>
            </a:r>
            <a:r>
              <a:rPr lang="en-US" dirty="0"/>
              <a:t>part of </a:t>
            </a:r>
            <a:r>
              <a:rPr lang="en-US" dirty="0" smtClean="0"/>
              <a:t>the ARRA CER Dissemination Evaluation, </a:t>
            </a:r>
            <a:r>
              <a:rPr lang="en-US" dirty="0"/>
              <a:t>IMPAQ/Battelle </a:t>
            </a:r>
            <a:r>
              <a:rPr lang="en-US" dirty="0" smtClean="0"/>
              <a:t>collects:</a:t>
            </a:r>
          </a:p>
          <a:p>
            <a:pPr lvl="1"/>
            <a:r>
              <a:rPr lang="en-US" dirty="0" smtClean="0"/>
              <a:t>Quarterly </a:t>
            </a:r>
            <a:r>
              <a:rPr lang="en-US" dirty="0"/>
              <a:t>metrics on dissemination activities and audience exposure to PCOR from the four dissemination </a:t>
            </a:r>
            <a:r>
              <a:rPr lang="en-US" dirty="0" smtClean="0"/>
              <a:t>contractors (Academic Detailing, Continuing Education, National Initiative, and Regional Offices)</a:t>
            </a:r>
          </a:p>
          <a:p>
            <a:pPr lvl="1"/>
            <a:r>
              <a:rPr lang="en-US" dirty="0" smtClean="0"/>
              <a:t>Quarterly </a:t>
            </a:r>
            <a:r>
              <a:rPr lang="en-US" dirty="0"/>
              <a:t>data on </a:t>
            </a:r>
            <a:r>
              <a:rPr lang="en-US" dirty="0" smtClean="0"/>
              <a:t>EHC Program </a:t>
            </a:r>
            <a:r>
              <a:rPr lang="en-US" dirty="0"/>
              <a:t>Web site traffic and AHRQ Publications Clearinghouse </a:t>
            </a:r>
            <a:r>
              <a:rPr lang="en-US" dirty="0" smtClean="0"/>
              <a:t>orders</a:t>
            </a:r>
          </a:p>
          <a:p>
            <a:pPr marL="0" indent="0">
              <a:buNone/>
            </a:pP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4</a:t>
            </a:fld>
            <a:endParaRPr lang="en-US" dirty="0"/>
          </a:p>
        </p:txBody>
      </p:sp>
    </p:spTree>
    <p:extLst>
      <p:ext uri="{BB962C8B-B14F-4D97-AF65-F5344CB8AC3E}">
        <p14:creationId xmlns:p14="http://schemas.microsoft.com/office/powerpoint/2010/main" val="279260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734"/>
          </a:xfrm>
        </p:spPr>
        <p:txBody>
          <a:bodyPr>
            <a:noAutofit/>
          </a:bodyPr>
          <a:lstStyle/>
          <a:p>
            <a:r>
              <a:rPr lang="en-US" dirty="0"/>
              <a:t>Cumulative Exposures by Dissemination Strategy</a:t>
            </a:r>
          </a:p>
        </p:txBody>
      </p:sp>
      <p:sp>
        <p:nvSpPr>
          <p:cNvPr id="4" name="Slide Number Placeholder 3"/>
          <p:cNvSpPr>
            <a:spLocks noGrp="1"/>
          </p:cNvSpPr>
          <p:nvPr>
            <p:ph type="sldNum" sz="quarter" idx="4"/>
          </p:nvPr>
        </p:nvSpPr>
        <p:spPr/>
        <p:txBody>
          <a:bodyPr/>
          <a:lstStyle/>
          <a:p>
            <a:fld id="{22DE37FD-D51B-4AA3-9B7A-69B9122BD610}" type="slidenum">
              <a:rPr lang="en-US" smtClean="0"/>
              <a:t>5</a:t>
            </a:fld>
            <a:endParaRPr lang="en-US" dirty="0"/>
          </a:p>
        </p:txBody>
      </p:sp>
      <p:graphicFrame>
        <p:nvGraphicFramePr>
          <p:cNvPr id="6" name="Diagram 5"/>
          <p:cNvGraphicFramePr>
            <a:graphicFrameLocks/>
          </p:cNvGraphicFramePr>
          <p:nvPr>
            <p:extLst>
              <p:ext uri="{D42A27DB-BD31-4B8C-83A1-F6EECF244321}">
                <p14:modId xmlns:p14="http://schemas.microsoft.com/office/powerpoint/2010/main" val="143123696"/>
              </p:ext>
            </p:extLst>
          </p:nvPr>
        </p:nvGraphicFramePr>
        <p:xfrm>
          <a:off x="1866891" y="2451277"/>
          <a:ext cx="5834676" cy="102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a:graphicFrameLocks/>
          </p:cNvGraphicFramePr>
          <p:nvPr>
            <p:extLst>
              <p:ext uri="{D42A27DB-BD31-4B8C-83A1-F6EECF244321}">
                <p14:modId xmlns:p14="http://schemas.microsoft.com/office/powerpoint/2010/main" val="1326724456"/>
              </p:ext>
            </p:extLst>
          </p:nvPr>
        </p:nvGraphicFramePr>
        <p:xfrm>
          <a:off x="1866891" y="1428159"/>
          <a:ext cx="5834676" cy="1023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a:graphicFrameLocks/>
          </p:cNvGraphicFramePr>
          <p:nvPr>
            <p:extLst>
              <p:ext uri="{D42A27DB-BD31-4B8C-83A1-F6EECF244321}">
                <p14:modId xmlns:p14="http://schemas.microsoft.com/office/powerpoint/2010/main" val="255988478"/>
              </p:ext>
            </p:extLst>
          </p:nvPr>
        </p:nvGraphicFramePr>
        <p:xfrm>
          <a:off x="1866891" y="3474395"/>
          <a:ext cx="5834676" cy="10231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a:graphicFrameLocks/>
          </p:cNvGraphicFramePr>
          <p:nvPr>
            <p:extLst>
              <p:ext uri="{D42A27DB-BD31-4B8C-83A1-F6EECF244321}">
                <p14:modId xmlns:p14="http://schemas.microsoft.com/office/powerpoint/2010/main" val="289938283"/>
              </p:ext>
            </p:extLst>
          </p:nvPr>
        </p:nvGraphicFramePr>
        <p:xfrm>
          <a:off x="1866891" y="4470034"/>
          <a:ext cx="5834676" cy="102311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Diagram 12"/>
          <p:cNvGraphicFramePr>
            <a:graphicFrameLocks/>
          </p:cNvGraphicFramePr>
          <p:nvPr>
            <p:extLst>
              <p:ext uri="{D42A27DB-BD31-4B8C-83A1-F6EECF244321}">
                <p14:modId xmlns:p14="http://schemas.microsoft.com/office/powerpoint/2010/main" val="315051163"/>
              </p:ext>
            </p:extLst>
          </p:nvPr>
        </p:nvGraphicFramePr>
        <p:xfrm>
          <a:off x="1866891" y="5481119"/>
          <a:ext cx="5834676" cy="102311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410691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Cumulative Exposures from All Strategies by Audience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2973316"/>
              </p:ext>
            </p:extLst>
          </p:nvPr>
        </p:nvGraphicFramePr>
        <p:xfrm>
          <a:off x="2019432" y="1847101"/>
          <a:ext cx="5707891" cy="4128695"/>
        </p:xfrm>
        <a:graphic>
          <a:graphicData uri="http://schemas.openxmlformats.org/drawingml/2006/table">
            <a:tbl>
              <a:tblPr firstRow="1" firstCol="1" bandRow="1" bandCol="1"/>
              <a:tblGrid>
                <a:gridCol w="3679770"/>
                <a:gridCol w="2028121"/>
              </a:tblGrid>
              <a:tr h="576672">
                <a:tc>
                  <a:txBody>
                    <a:bodyPr/>
                    <a:lstStyle/>
                    <a:p>
                      <a:pPr marL="0" marR="0" algn="ctr">
                        <a:lnSpc>
                          <a:spcPct val="115000"/>
                        </a:lnSpc>
                        <a:spcBef>
                          <a:spcPts val="0"/>
                        </a:spcBef>
                        <a:spcAft>
                          <a:spcPts val="0"/>
                        </a:spcAft>
                      </a:pPr>
                      <a:r>
                        <a:rPr lang="en-US" sz="2000" b="1" dirty="0">
                          <a:solidFill>
                            <a:srgbClr val="FFFFFF"/>
                          </a:solidFill>
                          <a:effectLst/>
                          <a:latin typeface="Calibri"/>
                          <a:ea typeface="Calibri"/>
                          <a:cs typeface="Calibri"/>
                        </a:rPr>
                        <a:t> </a:t>
                      </a:r>
                      <a:r>
                        <a:rPr lang="en-US" sz="2000" b="1" dirty="0" smtClean="0">
                          <a:solidFill>
                            <a:srgbClr val="FFFFFF"/>
                          </a:solidFill>
                          <a:effectLst/>
                          <a:latin typeface="Calibri"/>
                          <a:ea typeface="Calibri"/>
                          <a:cs typeface="Calibri"/>
                        </a:rPr>
                        <a:t>Audience</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000" b="1" dirty="0" smtClean="0">
                          <a:solidFill>
                            <a:srgbClr val="FFFFFF"/>
                          </a:solidFill>
                          <a:effectLst/>
                          <a:latin typeface="Calibri"/>
                          <a:ea typeface="Calibri"/>
                          <a:cs typeface="Calibri"/>
                        </a:rPr>
                        <a:t>Total Exposures</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593544">
                <a:tc>
                  <a:txBody>
                    <a:bodyPr/>
                    <a:lstStyle/>
                    <a:p>
                      <a:pPr marL="0" marR="0" algn="l">
                        <a:lnSpc>
                          <a:spcPct val="115000"/>
                        </a:lnSpc>
                        <a:spcBef>
                          <a:spcPts val="0"/>
                        </a:spcBef>
                        <a:spcAft>
                          <a:spcPts val="0"/>
                        </a:spcAft>
                      </a:pPr>
                      <a:r>
                        <a:rPr lang="en-US" sz="2000" dirty="0">
                          <a:solidFill>
                            <a:srgbClr val="000000"/>
                          </a:solidFill>
                          <a:effectLst/>
                          <a:latin typeface="Calibri"/>
                          <a:ea typeface="Calibri"/>
                          <a:cs typeface="Calibri"/>
                        </a:rPr>
                        <a:t>Consumers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a:rPr>
                        <a:t>7,131,478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076">
                <a:tc>
                  <a:txBody>
                    <a:bodyPr/>
                    <a:lstStyle/>
                    <a:p>
                      <a:pPr marL="0" marR="0" algn="l">
                        <a:lnSpc>
                          <a:spcPct val="115000"/>
                        </a:lnSpc>
                        <a:spcBef>
                          <a:spcPts val="0"/>
                        </a:spcBef>
                        <a:spcAft>
                          <a:spcPts val="0"/>
                        </a:spcAft>
                      </a:pPr>
                      <a:r>
                        <a:rPr lang="en-US" sz="2000" dirty="0">
                          <a:solidFill>
                            <a:srgbClr val="000000"/>
                          </a:solidFill>
                          <a:effectLst/>
                          <a:latin typeface="Calibri"/>
                          <a:ea typeface="Calibri"/>
                          <a:cs typeface="Calibri"/>
                        </a:rPr>
                        <a:t>Clinical Decisionmakers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a:rPr>
                        <a:t>5,270,264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111">
                <a:tc>
                  <a:txBody>
                    <a:bodyPr/>
                    <a:lstStyle/>
                    <a:p>
                      <a:pPr marL="0" marR="0" algn="l">
                        <a:lnSpc>
                          <a:spcPct val="115000"/>
                        </a:lnSpc>
                        <a:spcBef>
                          <a:spcPts val="0"/>
                        </a:spcBef>
                        <a:spcAft>
                          <a:spcPts val="0"/>
                        </a:spcAft>
                      </a:pPr>
                      <a:r>
                        <a:rPr lang="en-US" sz="2000" dirty="0">
                          <a:solidFill>
                            <a:srgbClr val="000000"/>
                          </a:solidFill>
                          <a:effectLst/>
                          <a:latin typeface="Calibri"/>
                          <a:ea typeface="Calibri"/>
                          <a:cs typeface="Calibri"/>
                        </a:rPr>
                        <a:t>Health System Decisionmakers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a:rPr>
                        <a:t>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204">
                <a:tc>
                  <a:txBody>
                    <a:bodyPr/>
                    <a:lstStyle/>
                    <a:p>
                      <a:pPr marL="0" marR="0" algn="l">
                        <a:lnSpc>
                          <a:spcPct val="115000"/>
                        </a:lnSpc>
                        <a:spcBef>
                          <a:spcPts val="0"/>
                        </a:spcBef>
                        <a:spcAft>
                          <a:spcPts val="0"/>
                        </a:spcAft>
                      </a:pPr>
                      <a:r>
                        <a:rPr lang="en-US" sz="2000" dirty="0">
                          <a:solidFill>
                            <a:srgbClr val="000000"/>
                          </a:solidFill>
                          <a:effectLst/>
                          <a:latin typeface="Calibri"/>
                          <a:ea typeface="Calibri"/>
                          <a:cs typeface="Calibri"/>
                        </a:rPr>
                        <a:t>Other Health Care Professionals</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a:rPr>
                        <a:t>28,901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44">
                <a:tc>
                  <a:txBody>
                    <a:bodyPr/>
                    <a:lstStyle/>
                    <a:p>
                      <a:pPr marL="0" marR="0" algn="l">
                        <a:lnSpc>
                          <a:spcPct val="115000"/>
                        </a:lnSpc>
                        <a:spcBef>
                          <a:spcPts val="0"/>
                        </a:spcBef>
                        <a:spcAft>
                          <a:spcPts val="0"/>
                        </a:spcAft>
                      </a:pPr>
                      <a:r>
                        <a:rPr lang="en-US" sz="2000" dirty="0">
                          <a:solidFill>
                            <a:srgbClr val="000000"/>
                          </a:solidFill>
                          <a:effectLst/>
                          <a:latin typeface="Calibri"/>
                          <a:ea typeface="Calibri"/>
                          <a:cs typeface="Calibri"/>
                        </a:rPr>
                        <a:t>Unspecified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a:rPr>
                        <a:t>28,572,782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44">
                <a:tc>
                  <a:txBody>
                    <a:bodyPr/>
                    <a:lstStyle/>
                    <a:p>
                      <a:pPr marL="0" marR="0" algn="just">
                        <a:lnSpc>
                          <a:spcPct val="115000"/>
                        </a:lnSpc>
                        <a:spcBef>
                          <a:spcPts val="0"/>
                        </a:spcBef>
                        <a:spcAft>
                          <a:spcPts val="0"/>
                        </a:spcAft>
                      </a:pPr>
                      <a:r>
                        <a:rPr lang="en-US" sz="2000" b="1" dirty="0">
                          <a:solidFill>
                            <a:srgbClr val="000000"/>
                          </a:solidFill>
                          <a:effectLst/>
                          <a:latin typeface="Calibri"/>
                          <a:ea typeface="Calibri"/>
                          <a:cs typeface="Calibri"/>
                        </a:rPr>
                        <a:t>Total</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1" i="0" u="none" strike="noStrike" dirty="0">
                          <a:solidFill>
                            <a:srgbClr val="000000"/>
                          </a:solidFill>
                          <a:effectLst/>
                          <a:latin typeface="Calibri"/>
                        </a:rPr>
                        <a:t>41,005,447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4"/>
          </p:nvPr>
        </p:nvSpPr>
        <p:spPr/>
        <p:txBody>
          <a:bodyPr/>
          <a:lstStyle/>
          <a:p>
            <a:fld id="{22DE37FD-D51B-4AA3-9B7A-69B9122BD610}" type="slidenum">
              <a:rPr lang="en-US" smtClean="0"/>
              <a:t>6</a:t>
            </a:fld>
            <a:endParaRPr lang="en-US" dirty="0"/>
          </a:p>
        </p:txBody>
      </p:sp>
    </p:spTree>
    <p:extLst>
      <p:ext uri="{BB962C8B-B14F-4D97-AF65-F5344CB8AC3E}">
        <p14:creationId xmlns:p14="http://schemas.microsoft.com/office/powerpoint/2010/main" val="27331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t>
            </a:r>
            <a:r>
              <a:rPr lang="en-US" dirty="0" smtClean="0"/>
              <a:t>Detailing</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79318854"/>
              </p:ext>
            </p:extLst>
          </p:nvPr>
        </p:nvGraphicFramePr>
        <p:xfrm>
          <a:off x="338866" y="5038935"/>
          <a:ext cx="8463840" cy="1007472"/>
        </p:xfrm>
        <a:graphic>
          <a:graphicData uri="http://schemas.openxmlformats.org/drawingml/2006/table">
            <a:tbl>
              <a:tblPr firstRow="1" firstCol="1" bandRow="1" bandCol="1"/>
              <a:tblGrid>
                <a:gridCol w="1371600"/>
                <a:gridCol w="709224"/>
                <a:gridCol w="709224"/>
                <a:gridCol w="709224"/>
                <a:gridCol w="709224"/>
                <a:gridCol w="709224"/>
                <a:gridCol w="709224"/>
                <a:gridCol w="709224"/>
                <a:gridCol w="709224"/>
                <a:gridCol w="709224"/>
                <a:gridCol w="709224"/>
              </a:tblGrid>
              <a:tr h="367392">
                <a:tc>
                  <a:txBody>
                    <a:bodyPr/>
                    <a:lstStyle/>
                    <a:p>
                      <a:pPr marL="0" marR="0" algn="ctr">
                        <a:spcBef>
                          <a:spcPts val="0"/>
                        </a:spcBef>
                        <a:spcAft>
                          <a:spcPts val="0"/>
                        </a:spcAft>
                      </a:pPr>
                      <a:r>
                        <a:rPr lang="en-US" sz="1200" b="1" dirty="0">
                          <a:solidFill>
                            <a:srgbClr val="FFFFFF"/>
                          </a:solidFill>
                          <a:effectLst/>
                          <a:latin typeface="Calibri"/>
                          <a:ea typeface="Calibri"/>
                          <a:cs typeface="Calibri"/>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just">
                        <a:spcBef>
                          <a:spcPts val="0"/>
                        </a:spcBef>
                        <a:spcAft>
                          <a:spcPts val="0"/>
                        </a:spcAft>
                      </a:pPr>
                      <a:r>
                        <a:rPr lang="en-US" sz="1200" b="1" dirty="0">
                          <a:solidFill>
                            <a:srgbClr val="FFFFFF"/>
                          </a:solidFill>
                          <a:effectLst/>
                          <a:latin typeface="Calibri"/>
                          <a:ea typeface="Calibri"/>
                          <a:cs typeface="Calibri"/>
                        </a:rPr>
                        <a:t>FY11 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FY11 </a:t>
                      </a:r>
                      <a:r>
                        <a:rPr lang="en-US" sz="1200" b="1" dirty="0" smtClean="0">
                          <a:solidFill>
                            <a:srgbClr val="FFFFFF"/>
                          </a:solidFill>
                          <a:effectLst/>
                          <a:latin typeface="Calibri"/>
                          <a:ea typeface="Calibri"/>
                          <a:cs typeface="Calibri"/>
                        </a:rPr>
                        <a:t>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FY11 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FY12 </a:t>
                      </a:r>
                      <a:r>
                        <a:rPr lang="en-US" sz="1200" b="1" dirty="0" smtClean="0">
                          <a:solidFill>
                            <a:srgbClr val="FFFFFF"/>
                          </a:solidFill>
                          <a:effectLst/>
                          <a:latin typeface="Calibri"/>
                          <a:ea typeface="Calibri"/>
                          <a:cs typeface="Calibri"/>
                        </a:rPr>
                        <a:t>Q1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FY12 </a:t>
                      </a:r>
                      <a:r>
                        <a:rPr lang="en-US" sz="1200" b="1" dirty="0" smtClean="0">
                          <a:solidFill>
                            <a:srgbClr val="FFFFFF"/>
                          </a:solidFill>
                          <a:effectLst/>
                          <a:latin typeface="Calibri"/>
                          <a:ea typeface="Calibri"/>
                          <a:cs typeface="Calibri"/>
                        </a:rPr>
                        <a:t>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FY12 </a:t>
                      </a:r>
                      <a:r>
                        <a:rPr lang="en-US" sz="1200" b="1" dirty="0" smtClean="0">
                          <a:solidFill>
                            <a:srgbClr val="FFFFFF"/>
                          </a:solidFill>
                          <a:effectLst/>
                          <a:latin typeface="Calibri"/>
                          <a:ea typeface="Calibri"/>
                          <a:cs typeface="Calibri"/>
                        </a:rPr>
                        <a:t>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FY12 </a:t>
                      </a:r>
                      <a:r>
                        <a:rPr lang="en-US" sz="1200" b="1" dirty="0" smtClean="0">
                          <a:solidFill>
                            <a:srgbClr val="FFFFFF"/>
                          </a:solidFill>
                          <a:effectLst/>
                          <a:latin typeface="Calibri"/>
                          <a:ea typeface="Calibri"/>
                          <a:cs typeface="Calibri"/>
                        </a:rPr>
                        <a:t>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a:solidFill>
                            <a:srgbClr val="FFFFFF"/>
                          </a:solidFill>
                          <a:effectLst/>
                          <a:latin typeface="Calibri"/>
                          <a:ea typeface="Calibri"/>
                          <a:cs typeface="Calibri"/>
                        </a:rPr>
                        <a:t>FY13 </a:t>
                      </a:r>
                      <a:r>
                        <a:rPr lang="en-US" sz="1200" b="1" dirty="0" smtClean="0">
                          <a:solidFill>
                            <a:srgbClr val="FFFFFF"/>
                          </a:solidFill>
                          <a:effectLst/>
                          <a:latin typeface="Calibri"/>
                          <a:ea typeface="Calibri"/>
                          <a:cs typeface="Calibri"/>
                        </a:rPr>
                        <a:t>Q1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smtClean="0">
                          <a:solidFill>
                            <a:srgbClr val="FFFFFF"/>
                          </a:solidFill>
                          <a:effectLst/>
                          <a:latin typeface="Calibri"/>
                          <a:ea typeface="Calibri"/>
                          <a:cs typeface="Calibri"/>
                        </a:rPr>
                        <a:t>FY13Q2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spcBef>
                          <a:spcPts val="0"/>
                        </a:spcBef>
                        <a:spcAft>
                          <a:spcPts val="0"/>
                        </a:spcAft>
                      </a:pPr>
                      <a:r>
                        <a:rPr lang="en-US" sz="1200" b="1" dirty="0" smtClean="0">
                          <a:solidFill>
                            <a:srgbClr val="FFFFFF"/>
                          </a:solidFill>
                          <a:effectLst/>
                          <a:latin typeface="Calibri"/>
                          <a:ea typeface="Calibri"/>
                          <a:cs typeface="Calibri"/>
                        </a:rPr>
                        <a:t>FY13</a:t>
                      </a:r>
                      <a:r>
                        <a:rPr lang="en-US" sz="1200" b="1" baseline="0" dirty="0" smtClean="0">
                          <a:solidFill>
                            <a:srgbClr val="FFFFFF"/>
                          </a:solidFill>
                          <a:effectLst/>
                          <a:latin typeface="Calibri"/>
                          <a:ea typeface="Calibri"/>
                          <a:cs typeface="Calibri"/>
                        </a:rPr>
                        <a:t> </a:t>
                      </a:r>
                      <a:r>
                        <a:rPr lang="en-US" sz="1200" b="1" dirty="0" smtClean="0">
                          <a:solidFill>
                            <a:srgbClr val="FFFFFF"/>
                          </a:solidFill>
                          <a:effectLst/>
                          <a:latin typeface="Calibri"/>
                          <a:ea typeface="Calibri"/>
                          <a:cs typeface="Calibri"/>
                        </a:rPr>
                        <a:t>Q3 </a:t>
                      </a:r>
                      <a:r>
                        <a:rPr lang="en-US" sz="1200" b="1" dirty="0">
                          <a:solidFill>
                            <a:srgbClr val="FFFFFF"/>
                          </a:solidFill>
                          <a:effectLst/>
                          <a:latin typeface="Calibri"/>
                          <a:ea typeface="Calibri"/>
                          <a:cs typeface="Calibri"/>
                        </a:rPr>
                        <a:t>Plus July</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98474">
                <a:tc>
                  <a:txBody>
                    <a:bodyPr/>
                    <a:lstStyle/>
                    <a:p>
                      <a:pPr marL="0" marR="0" algn="just">
                        <a:spcBef>
                          <a:spcPts val="0"/>
                        </a:spcBef>
                        <a:spcAft>
                          <a:spcPts val="0"/>
                        </a:spcAft>
                      </a:pPr>
                      <a:r>
                        <a:rPr lang="en-US" sz="1400" b="1" dirty="0">
                          <a:solidFill>
                            <a:srgbClr val="000000"/>
                          </a:solidFill>
                          <a:effectLst/>
                          <a:latin typeface="Calibri"/>
                          <a:ea typeface="Calibri"/>
                          <a:cs typeface="Calibri"/>
                        </a:rPr>
                        <a:t>Unique Sites</a:t>
                      </a: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443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429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661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678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685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753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680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900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1,483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68">
                <a:tc>
                  <a:txBody>
                    <a:bodyPr/>
                    <a:lstStyle/>
                    <a:p>
                      <a:pPr marL="0" marR="0" algn="just">
                        <a:spcBef>
                          <a:spcPts val="0"/>
                        </a:spcBef>
                        <a:spcAft>
                          <a:spcPts val="0"/>
                        </a:spcAft>
                      </a:pPr>
                      <a:r>
                        <a:rPr lang="en-US" sz="1400" b="1" dirty="0">
                          <a:solidFill>
                            <a:srgbClr val="000000"/>
                          </a:solidFill>
                          <a:effectLst/>
                          <a:latin typeface="Calibri"/>
                          <a:ea typeface="Calibri"/>
                          <a:cs typeface="Calibri"/>
                        </a:rPr>
                        <a:t>Detailing Visits</a:t>
                      </a: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443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471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1,099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1,196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1,437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1,147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1,145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Calibri"/>
                          <a:ea typeface="Calibri"/>
                          <a:cs typeface="Times New Roman"/>
                        </a:rPr>
                        <a:t>2,107</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2">
                <a:tc>
                  <a:txBody>
                    <a:bodyPr/>
                    <a:lstStyle/>
                    <a:p>
                      <a:pPr marL="0" marR="0" algn="just">
                        <a:spcBef>
                          <a:spcPts val="0"/>
                        </a:spcBef>
                        <a:spcAft>
                          <a:spcPts val="0"/>
                        </a:spcAft>
                      </a:pPr>
                      <a:r>
                        <a:rPr lang="en-US" sz="1400" b="1" dirty="0">
                          <a:solidFill>
                            <a:srgbClr val="000000"/>
                          </a:solidFill>
                          <a:effectLst/>
                          <a:latin typeface="Calibri"/>
                          <a:ea typeface="Calibri"/>
                          <a:cs typeface="Calibri"/>
                        </a:rPr>
                        <a:t>Exposures</a:t>
                      </a:r>
                      <a:endParaRPr lang="en-US"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583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608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1,199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1,228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1,414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1,599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1,324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1,289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a:ea typeface="Calibri"/>
                          <a:cs typeface="Times New Roman"/>
                        </a:rPr>
                        <a:t>2,278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2424075666"/>
              </p:ext>
            </p:extLst>
          </p:nvPr>
        </p:nvGraphicFramePr>
        <p:xfrm>
          <a:off x="787791" y="1149243"/>
          <a:ext cx="7899009" cy="3774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09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a:t>
            </a:r>
            <a:r>
              <a:rPr lang="en-US" dirty="0" smtClean="0"/>
              <a:t>Education</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274780847"/>
              </p:ext>
            </p:extLst>
          </p:nvPr>
        </p:nvGraphicFramePr>
        <p:xfrm>
          <a:off x="334858" y="4848091"/>
          <a:ext cx="8675551" cy="1004316"/>
        </p:xfrm>
        <a:graphic>
          <a:graphicData uri="http://schemas.openxmlformats.org/drawingml/2006/table">
            <a:tbl>
              <a:tblPr firstRow="1" firstCol="1" bandRow="1" bandCol="1"/>
              <a:tblGrid>
                <a:gridCol w="1463040"/>
                <a:gridCol w="673135"/>
                <a:gridCol w="731520"/>
                <a:gridCol w="731520"/>
                <a:gridCol w="731520"/>
                <a:gridCol w="724136"/>
                <a:gridCol w="724136"/>
                <a:gridCol w="724136"/>
                <a:gridCol w="724136"/>
                <a:gridCol w="724136"/>
                <a:gridCol w="724136"/>
              </a:tblGrid>
              <a:tr h="333375">
                <a:tc>
                  <a:txBody>
                    <a:bodyPr/>
                    <a:lstStyle/>
                    <a:p>
                      <a:pPr marL="0" marR="0" algn="ctr">
                        <a:lnSpc>
                          <a:spcPct val="115000"/>
                        </a:lnSpc>
                        <a:spcBef>
                          <a:spcPts val="0"/>
                        </a:spcBef>
                        <a:spcAft>
                          <a:spcPts val="0"/>
                        </a:spcAft>
                      </a:pPr>
                      <a:r>
                        <a:rPr lang="en-US" sz="1200" b="1" dirty="0">
                          <a:solidFill>
                            <a:srgbClr val="FFFFFF"/>
                          </a:solidFill>
                          <a:effectLst/>
                          <a:latin typeface="Calibri"/>
                          <a:ea typeface="Calibri"/>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FY11</a:t>
                      </a:r>
                      <a:r>
                        <a:rPr lang="en-US" sz="1200" b="1" baseline="0" dirty="0" smtClean="0">
                          <a:solidFill>
                            <a:srgbClr val="FFFFFF"/>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FY11 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FY11 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0" baseline="0" dirty="0" smtClean="0">
                          <a:solidFill>
                            <a:schemeClr val="tx1"/>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Q1</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0" baseline="0" dirty="0" smtClean="0">
                          <a:solidFill>
                            <a:schemeClr val="tx1"/>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Q2</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1" baseline="0" dirty="0" smtClean="0">
                          <a:solidFill>
                            <a:srgbClr val="FFFFFF"/>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Q3 </a:t>
                      </a:r>
                      <a:r>
                        <a:rPr lang="en-US" sz="1200" b="1" dirty="0">
                          <a:solidFill>
                            <a:srgbClr val="FFFFFF"/>
                          </a:solidFill>
                          <a:effectLst/>
                          <a:latin typeface="Calibri"/>
                          <a:ea typeface="Calibri"/>
                          <a:cs typeface="Times New Roman"/>
                        </a:rPr>
                        <a:t>Plus July</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200025">
                <a:tc>
                  <a:txBody>
                    <a:bodyPr/>
                    <a:lstStyle/>
                    <a:p>
                      <a:pPr marL="0" marR="0" algn="just">
                        <a:lnSpc>
                          <a:spcPct val="115000"/>
                        </a:lnSpc>
                        <a:spcBef>
                          <a:spcPts val="0"/>
                        </a:spcBef>
                        <a:spcAft>
                          <a:spcPts val="0"/>
                        </a:spcAft>
                      </a:pPr>
                      <a:r>
                        <a:rPr lang="en-US" sz="1200" dirty="0">
                          <a:solidFill>
                            <a:srgbClr val="000000"/>
                          </a:solidFill>
                          <a:effectLst/>
                          <a:latin typeface="Calibri"/>
                          <a:ea typeface="Calibri"/>
                          <a:cs typeface="Times New Roman"/>
                        </a:rPr>
                        <a:t>Modules Released</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0</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0</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1</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94">
                <a:tc>
                  <a:txBody>
                    <a:bodyPr/>
                    <a:lstStyle/>
                    <a:p>
                      <a:pPr marL="0" marR="0" algn="just">
                        <a:lnSpc>
                          <a:spcPct val="115000"/>
                        </a:lnSpc>
                        <a:spcBef>
                          <a:spcPts val="0"/>
                        </a:spcBef>
                        <a:spcAft>
                          <a:spcPts val="0"/>
                        </a:spcAft>
                      </a:pPr>
                      <a:r>
                        <a:rPr lang="en-US" sz="1200" dirty="0">
                          <a:solidFill>
                            <a:srgbClr val="000000"/>
                          </a:solidFill>
                          <a:effectLst/>
                          <a:latin typeface="Calibri"/>
                          <a:ea typeface="Calibri"/>
                          <a:cs typeface="Times New Roman"/>
                        </a:rPr>
                        <a:t>Learners</a:t>
                      </a:r>
                      <a:r>
                        <a:rPr lang="en-US" sz="1200" dirty="0">
                          <a:effectLst/>
                          <a:latin typeface="Calibri"/>
                          <a:ea typeface="Calibri"/>
                          <a:cs typeface="Times New Roman"/>
                        </a:rPr>
                        <a:t> </a:t>
                      </a:r>
                      <a:r>
                        <a:rPr lang="en-US" sz="1200" dirty="0">
                          <a:solidFill>
                            <a:srgbClr val="000000"/>
                          </a:solidFill>
                          <a:effectLst/>
                          <a:latin typeface="Calibri"/>
                          <a:ea typeface="Calibri"/>
                          <a:cs typeface="Times New Roman"/>
                        </a:rPr>
                        <a:t> </a:t>
                      </a:r>
                      <a:r>
                        <a:rPr lang="en-US" sz="1200" dirty="0" smtClean="0">
                          <a:solidFill>
                            <a:srgbClr val="000000"/>
                          </a:solidFill>
                          <a:effectLst/>
                          <a:latin typeface="Calibri"/>
                          <a:ea typeface="Calibri"/>
                          <a:cs typeface="Times New Roman"/>
                        </a:rPr>
                        <a:t>This </a:t>
                      </a:r>
                      <a:r>
                        <a:rPr lang="en-US" sz="1200" dirty="0">
                          <a:solidFill>
                            <a:srgbClr val="000000"/>
                          </a:solidFill>
                          <a:effectLst/>
                          <a:latin typeface="Calibri"/>
                          <a:ea typeface="Calibri"/>
                          <a:cs typeface="Times New Roman"/>
                        </a:rPr>
                        <a:t>Period</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1,061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1,745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2,685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3,307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3,076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3,348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3,296</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3,297</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a:ea typeface="Calibri"/>
                          <a:cs typeface="Times New Roman"/>
                        </a:rPr>
                        <a:t>3,805</a:t>
                      </a:r>
                      <a:endParaRPr lang="en-US" sz="1200" dirty="0">
                        <a:effectLst/>
                        <a:latin typeface="Calibri"/>
                        <a:ea typeface="Calibri"/>
                        <a:cs typeface="Times New Roman"/>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8">
                <a:tc>
                  <a:txBody>
                    <a:bodyPr/>
                    <a:lstStyle/>
                    <a:p>
                      <a:pPr marL="0" marR="0" algn="just">
                        <a:lnSpc>
                          <a:spcPct val="115000"/>
                        </a:lnSpc>
                        <a:spcBef>
                          <a:spcPts val="0"/>
                        </a:spcBef>
                        <a:spcAft>
                          <a:spcPts val="0"/>
                        </a:spcAft>
                      </a:pPr>
                      <a:r>
                        <a:rPr lang="en-US" sz="1200" dirty="0">
                          <a:solidFill>
                            <a:srgbClr val="000000"/>
                          </a:solidFill>
                          <a:effectLst/>
                          <a:latin typeface="Calibri"/>
                          <a:ea typeface="Calibri"/>
                          <a:cs typeface="Times New Roman"/>
                        </a:rPr>
                        <a:t>Course Completions</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1,776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2,951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5,187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6,779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8,280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8,672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9,402</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a:ea typeface="Calibri"/>
                          <a:cs typeface="Times New Roman"/>
                        </a:rPr>
                        <a:t>8,902</a:t>
                      </a: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a:ea typeface="Calibri"/>
                          <a:cs typeface="Times New Roman"/>
                        </a:rPr>
                        <a:t>9,348</a:t>
                      </a:r>
                      <a:endParaRPr lang="en-US" sz="1200" dirty="0">
                        <a:effectLst/>
                        <a:latin typeface="Calibri"/>
                        <a:ea typeface="Calibri"/>
                        <a:cs typeface="Times New Roman"/>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3177558124"/>
              </p:ext>
            </p:extLst>
          </p:nvPr>
        </p:nvGraphicFramePr>
        <p:xfrm>
          <a:off x="1004550" y="1228892"/>
          <a:ext cx="7547021" cy="361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521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43"/>
            <a:ext cx="8229600" cy="896367"/>
          </a:xfrm>
        </p:spPr>
        <p:txBody>
          <a:bodyPr/>
          <a:lstStyle/>
          <a:p>
            <a:r>
              <a:rPr lang="en-US" dirty="0"/>
              <a:t>Media and </a:t>
            </a:r>
            <a:r>
              <a:rPr lang="en-US" dirty="0" smtClean="0"/>
              <a:t>Marketing</a:t>
            </a:r>
            <a:endParaRPr lang="en-US" dirty="0"/>
          </a:p>
        </p:txBody>
      </p:sp>
      <p:sp>
        <p:nvSpPr>
          <p:cNvPr id="4" name="Slide Number Placeholder 3"/>
          <p:cNvSpPr>
            <a:spLocks noGrp="1"/>
          </p:cNvSpPr>
          <p:nvPr>
            <p:ph type="sldNum" sz="quarter" idx="4"/>
          </p:nvPr>
        </p:nvSpPr>
        <p:spPr/>
        <p:txBody>
          <a:bodyPr/>
          <a:lstStyle/>
          <a:p>
            <a:fld id="{22DE37FD-D51B-4AA3-9B7A-69B9122BD610}" type="slidenum">
              <a:rPr lang="en-US" smtClean="0"/>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07196211"/>
              </p:ext>
            </p:extLst>
          </p:nvPr>
        </p:nvGraphicFramePr>
        <p:xfrm>
          <a:off x="167420" y="4944799"/>
          <a:ext cx="8744760" cy="1185545"/>
        </p:xfrm>
        <a:graphic>
          <a:graphicData uri="http://schemas.openxmlformats.org/drawingml/2006/table">
            <a:tbl>
              <a:tblPr firstRow="1" firstCol="1" bandRow="1" bandCol="1"/>
              <a:tblGrid>
                <a:gridCol w="1669422"/>
                <a:gridCol w="685800"/>
                <a:gridCol w="685800"/>
                <a:gridCol w="685800"/>
                <a:gridCol w="685800"/>
                <a:gridCol w="685800"/>
                <a:gridCol w="685800"/>
                <a:gridCol w="719300"/>
                <a:gridCol w="719300"/>
                <a:gridCol w="719300"/>
                <a:gridCol w="802638"/>
              </a:tblGrid>
              <a:tr h="316338">
                <a:tc>
                  <a:txBody>
                    <a:bodyPr/>
                    <a:lstStyle/>
                    <a:p>
                      <a:pPr marL="0" marR="0" algn="ctr">
                        <a:lnSpc>
                          <a:spcPct val="115000"/>
                        </a:lnSpc>
                        <a:spcBef>
                          <a:spcPts val="0"/>
                        </a:spcBef>
                        <a:spcAft>
                          <a:spcPts val="0"/>
                        </a:spcAft>
                      </a:pPr>
                      <a:r>
                        <a:rPr lang="en-US" sz="1200" b="1" dirty="0">
                          <a:solidFill>
                            <a:srgbClr val="FFFFFF"/>
                          </a:solidFill>
                          <a:effectLst/>
                          <a:latin typeface="Calibri"/>
                          <a:ea typeface="Calibri"/>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FY11</a:t>
                      </a:r>
                      <a:r>
                        <a:rPr lang="en-US" sz="1200" b="1" baseline="0" dirty="0" smtClean="0">
                          <a:solidFill>
                            <a:srgbClr val="FFFFFF"/>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FY11 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FY11 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a:solidFill>
                            <a:srgbClr val="FFFFFF"/>
                          </a:solidFill>
                          <a:effectLst/>
                          <a:latin typeface="Calibri"/>
                          <a:ea typeface="Calibri"/>
                          <a:cs typeface="Times New Roman"/>
                        </a:rPr>
                        <a:t>FY12 Q4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0" baseline="0" dirty="0" smtClean="0">
                          <a:solidFill>
                            <a:schemeClr val="tx1"/>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Q1</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0" baseline="0" dirty="0" smtClean="0">
                          <a:solidFill>
                            <a:schemeClr val="tx1"/>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Q2</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l">
                        <a:lnSpc>
                          <a:spcPct val="115000"/>
                        </a:lnSpc>
                        <a:spcBef>
                          <a:spcPts val="0"/>
                        </a:spcBef>
                        <a:spcAft>
                          <a:spcPts val="0"/>
                        </a:spcAft>
                      </a:pPr>
                      <a:r>
                        <a:rPr lang="en-US" sz="1200" b="1" dirty="0" smtClean="0">
                          <a:solidFill>
                            <a:srgbClr val="FFFFFF"/>
                          </a:solidFill>
                          <a:effectLst/>
                          <a:latin typeface="Calibri"/>
                          <a:ea typeface="Calibri"/>
                          <a:cs typeface="Times New Roman"/>
                        </a:rPr>
                        <a:t>FY13</a:t>
                      </a:r>
                      <a:r>
                        <a:rPr lang="en-US" sz="1200" b="1" baseline="0" dirty="0" smtClean="0">
                          <a:solidFill>
                            <a:srgbClr val="FFFFFF"/>
                          </a:solidFill>
                          <a:effectLst/>
                          <a:latin typeface="Calibri"/>
                          <a:ea typeface="Calibri"/>
                          <a:cs typeface="Times New Roman"/>
                        </a:rPr>
                        <a:t> </a:t>
                      </a:r>
                      <a:r>
                        <a:rPr lang="en-US" sz="1200" b="1" dirty="0" smtClean="0">
                          <a:solidFill>
                            <a:srgbClr val="FFFFFF"/>
                          </a:solidFill>
                          <a:effectLst/>
                          <a:latin typeface="Calibri"/>
                          <a:ea typeface="Calibri"/>
                          <a:cs typeface="Times New Roman"/>
                        </a:rPr>
                        <a:t>Q3 </a:t>
                      </a:r>
                      <a:r>
                        <a:rPr lang="en-US" sz="1200" b="1" dirty="0">
                          <a:solidFill>
                            <a:srgbClr val="FFFFFF"/>
                          </a:solidFill>
                          <a:effectLst/>
                          <a:latin typeface="Calibri"/>
                          <a:ea typeface="Calibri"/>
                          <a:cs typeface="Times New Roman"/>
                        </a:rPr>
                        <a:t>Plus July</a:t>
                      </a:r>
                      <a:endParaRPr lang="en-US" sz="1200" dirty="0">
                        <a:effectLst/>
                        <a:latin typeface="Calibri"/>
                        <a:ea typeface="Calibri"/>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200025">
                <a:tc>
                  <a:txBody>
                    <a:bodyPr/>
                    <a:lstStyle/>
                    <a:p>
                      <a:pPr marL="0" marR="0" algn="just">
                        <a:lnSpc>
                          <a:spcPct val="115000"/>
                        </a:lnSpc>
                        <a:spcBef>
                          <a:spcPts val="0"/>
                        </a:spcBef>
                        <a:spcAft>
                          <a:spcPts val="0"/>
                        </a:spcAft>
                      </a:pPr>
                      <a:r>
                        <a:rPr lang="en-US" sz="1200" dirty="0" smtClean="0">
                          <a:solidFill>
                            <a:srgbClr val="000000"/>
                          </a:solidFill>
                          <a:effectLst/>
                          <a:latin typeface="Calibri"/>
                          <a:ea typeface="Calibri"/>
                          <a:cs typeface="Times New Roman"/>
                        </a:rPr>
                        <a:t>Completed Projects</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6</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9</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15</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4</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16</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19</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15</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18</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latin typeface="Calibri"/>
                          <a:ea typeface="Calibri"/>
                          <a:cs typeface="Times New Roman"/>
                        </a:rPr>
                        <a:t>30</a:t>
                      </a:r>
                      <a:endParaRPr lang="en-US" sz="1100" dirty="0">
                        <a:effectLst/>
                        <a:latin typeface="Calibri"/>
                        <a:ea typeface="Calibri"/>
                        <a:cs typeface="Times New Roman"/>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200" dirty="0" smtClean="0">
                          <a:solidFill>
                            <a:srgbClr val="000000"/>
                          </a:solidFill>
                          <a:effectLst/>
                          <a:latin typeface="Calibri"/>
                          <a:ea typeface="Calibri"/>
                          <a:cs typeface="Times New Roman"/>
                        </a:rPr>
                        <a:t>Potential</a:t>
                      </a:r>
                      <a:r>
                        <a:rPr lang="en-US" sz="1200" baseline="0" dirty="0" smtClean="0">
                          <a:solidFill>
                            <a:srgbClr val="000000"/>
                          </a:solidFill>
                          <a:effectLst/>
                          <a:latin typeface="Calibri"/>
                          <a:ea typeface="Calibri"/>
                          <a:cs typeface="Times New Roman"/>
                        </a:rPr>
                        <a:t> Exposures</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4,086,519</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9,465,714</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1,874,995</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4,307,154</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4,637,516</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4,723,930</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3,835,529</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66,303,384</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63">
                <a:tc>
                  <a:txBody>
                    <a:bodyPr/>
                    <a:lstStyle/>
                    <a:p>
                      <a:pPr marL="0" marR="0" algn="just">
                        <a:lnSpc>
                          <a:spcPct val="115000"/>
                        </a:lnSpc>
                        <a:spcBef>
                          <a:spcPts val="0"/>
                        </a:spcBef>
                        <a:spcAft>
                          <a:spcPts val="0"/>
                        </a:spcAft>
                      </a:pPr>
                      <a:r>
                        <a:rPr lang="en-US" sz="1200" dirty="0" smtClean="0">
                          <a:solidFill>
                            <a:srgbClr val="000000"/>
                          </a:solidFill>
                          <a:effectLst/>
                          <a:latin typeface="Calibri"/>
                          <a:ea typeface="Calibri"/>
                          <a:cs typeface="Times New Roman"/>
                        </a:rPr>
                        <a:t>Documented Exposures</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46</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1,625</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5,032</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18,040</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6,523</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13,567</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13,094</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cs typeface="Calibri"/>
                        </a:rPr>
                        <a:t>10,481</a:t>
                      </a:r>
                      <a:endParaRPr lang="en-US" sz="1100" b="0" i="0" u="none" strike="noStrike" dirty="0">
                        <a:solidFill>
                          <a:srgbClr val="000000"/>
                        </a:solidFill>
                        <a:effectLst/>
                        <a:latin typeface="Calibri"/>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8,566</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34,993</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870103327"/>
              </p:ext>
            </p:extLst>
          </p:nvPr>
        </p:nvGraphicFramePr>
        <p:xfrm>
          <a:off x="750227" y="899275"/>
          <a:ext cx="7777782" cy="2204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587776707"/>
              </p:ext>
            </p:extLst>
          </p:nvPr>
        </p:nvGraphicFramePr>
        <p:xfrm>
          <a:off x="953037" y="2936384"/>
          <a:ext cx="7574972" cy="2008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924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4657</TotalTime>
  <Words>2211</Words>
  <Application>Microsoft Office PowerPoint</Application>
  <PresentationFormat>On-screen Show (4:3)</PresentationFormat>
  <Paragraphs>552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High-Level Data Analysis Presentation Slide Deck</vt:lpstr>
      <vt:lpstr>Overview</vt:lpstr>
      <vt:lpstr>Quarterly Metrics</vt:lpstr>
      <vt:lpstr>Quarterly Metrics</vt:lpstr>
      <vt:lpstr>Cumulative Exposures by Dissemination Strategy</vt:lpstr>
      <vt:lpstr>Cumulative Exposures from All Strategies by Audience</vt:lpstr>
      <vt:lpstr>Academic Detailing</vt:lpstr>
      <vt:lpstr>Continuing Education</vt:lpstr>
      <vt:lpstr>Media and Marketing</vt:lpstr>
      <vt:lpstr>Dissemination Partnerships</vt:lpstr>
      <vt:lpstr>Virtual Centers</vt:lpstr>
      <vt:lpstr>Continuing Education Retention Test Analysis</vt:lpstr>
      <vt:lpstr>Continuing Education Retention Tests</vt:lpstr>
      <vt:lpstr>Continuing Education Retention Tests: Confidence in Applying PCOR</vt:lpstr>
      <vt:lpstr>Continuing Education Retention Tests: Perceived Value of PCOR</vt:lpstr>
      <vt:lpstr>Web and Clearinghouse Reports</vt:lpstr>
      <vt:lpstr>EHC Program Web Site Visits</vt:lpstr>
      <vt:lpstr>Total Web Site Visits Since Start of Dissemination Contracts</vt:lpstr>
      <vt:lpstr>Clearinghouse Results</vt:lpstr>
      <vt:lpstr>Distribution of Major Orders Placed Using Contractor Codes</vt:lpstr>
      <vt:lpstr>Consumer and Clinician Surveys</vt:lpstr>
      <vt:lpstr>Surveys: Background</vt:lpstr>
      <vt:lpstr>Consumer Survey Findings (Wave 1 )</vt:lpstr>
      <vt:lpstr>Consumer Survey Findings (Wave 2)</vt:lpstr>
      <vt:lpstr>Consumer Survey Findings (Longitudinal)</vt:lpstr>
      <vt:lpstr>Consumer Survey Findings (Longitudinal con’t)</vt:lpstr>
      <vt:lpstr>Clinician Surveys</vt:lpstr>
      <vt:lpstr>Clinician Survey Findings (Wave 1)</vt:lpstr>
      <vt:lpstr>Clinician Survey Findings (Wave 2)</vt:lpstr>
      <vt:lpstr>Clinician Survey Findings (Longitudinal)</vt:lpstr>
      <vt:lpstr>Clinician Survey Findings (Longitudinal con’t)</vt:lpstr>
      <vt:lpstr>Focus Groups</vt:lpstr>
      <vt:lpstr>Focus Groups</vt:lpstr>
      <vt:lpstr>Consumer Focus Group Findings</vt:lpstr>
      <vt:lpstr>Clinician Focus Group Findings</vt:lpstr>
      <vt:lpstr>Business Leader Findings</vt:lpstr>
      <vt:lpstr>Summary</vt:lpstr>
    </vt:vector>
  </TitlesOfParts>
  <Company>Filar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sweisfeld</dc:creator>
  <cp:lastModifiedBy>DHHS</cp:lastModifiedBy>
  <cp:revision>363</cp:revision>
  <cp:lastPrinted>2014-01-08T17:50:06Z</cp:lastPrinted>
  <dcterms:created xsi:type="dcterms:W3CDTF">2010-02-23T21:07:12Z</dcterms:created>
  <dcterms:modified xsi:type="dcterms:W3CDTF">2014-12-18T12:39:33Z</dcterms:modified>
</cp:coreProperties>
</file>