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4723" r:id="rId2"/>
  </p:sldMasterIdLst>
  <p:notesMasterIdLst>
    <p:notesMasterId r:id="rId31"/>
  </p:notesMasterIdLst>
  <p:handoutMasterIdLst>
    <p:handoutMasterId r:id="rId32"/>
  </p:handoutMasterIdLst>
  <p:sldIdLst>
    <p:sldId id="503" r:id="rId3"/>
    <p:sldId id="601" r:id="rId4"/>
    <p:sldId id="602" r:id="rId5"/>
    <p:sldId id="603" r:id="rId6"/>
    <p:sldId id="526" r:id="rId7"/>
    <p:sldId id="605" r:id="rId8"/>
    <p:sldId id="606" r:id="rId9"/>
    <p:sldId id="536" r:id="rId10"/>
    <p:sldId id="645" r:id="rId11"/>
    <p:sldId id="646" r:id="rId12"/>
    <p:sldId id="648" r:id="rId13"/>
    <p:sldId id="654" r:id="rId14"/>
    <p:sldId id="655" r:id="rId15"/>
    <p:sldId id="641" r:id="rId16"/>
    <p:sldId id="635" r:id="rId17"/>
    <p:sldId id="651" r:id="rId18"/>
    <p:sldId id="637" r:id="rId19"/>
    <p:sldId id="653" r:id="rId20"/>
    <p:sldId id="638" r:id="rId21"/>
    <p:sldId id="656" r:id="rId22"/>
    <p:sldId id="616" r:id="rId23"/>
    <p:sldId id="657" r:id="rId24"/>
    <p:sldId id="661" r:id="rId25"/>
    <p:sldId id="658" r:id="rId26"/>
    <p:sldId id="647" r:id="rId27"/>
    <p:sldId id="620" r:id="rId28"/>
    <p:sldId id="644" r:id="rId29"/>
    <p:sldId id="660" r:id="rId30"/>
  </p:sldIdLst>
  <p:sldSz cx="9144000" cy="6858000" type="screen4x3"/>
  <p:notesSz cx="7010400" cy="9296400"/>
  <p:defaultTextStyle>
    <a:defPPr>
      <a:defRPr lang="en-US"/>
    </a:defPPr>
    <a:lvl1pPr algn="l" rtl="0" fontAlgn="base">
      <a:spcBef>
        <a:spcPct val="0"/>
      </a:spcBef>
      <a:spcAft>
        <a:spcPct val="0"/>
      </a:spcAft>
      <a:defRPr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q9968" initials="jam" lastIdx="9" clrIdx="0"/>
  <p:cmAuthor id="7" name="Huang, Susan" initials="HS" lastIdx="10" clrIdx="7">
    <p:extLst>
      <p:ext uri="{19B8F6BF-5375-455C-9EA6-DF929625EA0E}">
        <p15:presenceInfo xmlns:p15="http://schemas.microsoft.com/office/powerpoint/2012/main" userId="S::sshuang@hs.uci.edu::2774928e-b555-46c4-89ac-a85ce9f56f7b" providerId="AD"/>
      </p:ext>
    </p:extLst>
  </p:cmAuthor>
  <p:cmAuthor id="1" name="heiml" initials="h" lastIdx="5" clrIdx="1"/>
  <p:cmAuthor id="8" name="Lin, Leyi (AHRQ/CQuIPS)" initials="LL(" lastIdx="7" clrIdx="8">
    <p:extLst>
      <p:ext uri="{19B8F6BF-5375-455C-9EA6-DF929625EA0E}">
        <p15:presenceInfo xmlns:p15="http://schemas.microsoft.com/office/powerpoint/2012/main" userId="S-1-5-21-1747495209-1248221918-2216747781-233833" providerId="AD"/>
      </p:ext>
    </p:extLst>
  </p:cmAuthor>
  <p:cmAuthor id="2" name="Gray, Darryl (AHRQ/CQuIPS)" initials="GD(" lastIdx="31" clrIdx="2">
    <p:extLst>
      <p:ext uri="{19B8F6BF-5375-455C-9EA6-DF929625EA0E}">
        <p15:presenceInfo xmlns:p15="http://schemas.microsoft.com/office/powerpoint/2012/main" userId="S-1-5-21-1747495209-1248221918-2216747781-6251" providerId="AD"/>
      </p:ext>
    </p:extLst>
  </p:cmAuthor>
  <p:cmAuthor id="9" name="Gray, Darryl (AHRQ/CQuIPS)" initials="GD( [2]" lastIdx="8" clrIdx="9">
    <p:extLst>
      <p:ext uri="{19B8F6BF-5375-455C-9EA6-DF929625EA0E}">
        <p15:presenceInfo xmlns:p15="http://schemas.microsoft.com/office/powerpoint/2012/main" userId="S::Darryl.Gray@ahrq.hhs.gov::797aa305-9663-4b54-9959-e4ac22247a2d" providerId="AD"/>
      </p:ext>
    </p:extLst>
  </p:cmAuthor>
  <p:cmAuthor id="3" name="Heidenrich, Christine (AHRQ/OC) (CTR)" initials="HC((" lastIdx="20" clrIdx="3">
    <p:extLst>
      <p:ext uri="{19B8F6BF-5375-455C-9EA6-DF929625EA0E}">
        <p15:presenceInfo xmlns:p15="http://schemas.microsoft.com/office/powerpoint/2012/main" userId="S-1-5-21-1747495209-1248221918-2216747781-28054" providerId="AD"/>
      </p:ext>
    </p:extLst>
  </p:cmAuthor>
  <p:cmAuthor id="10" name="Heidenrich, Christine (AHRQ/OC) (CTR)" initials="HC(( [2]" lastIdx="23" clrIdx="10">
    <p:extLst>
      <p:ext uri="{19B8F6BF-5375-455C-9EA6-DF929625EA0E}">
        <p15:presenceInfo xmlns:p15="http://schemas.microsoft.com/office/powerpoint/2012/main" userId="S::Christine.Heidenrich@ahrq.hhs.gov::58cf9597-5aed-4544-869e-b91fdda55fa7" providerId="AD"/>
      </p:ext>
    </p:extLst>
  </p:cmAuthor>
  <p:cmAuthor id="4" name="Heim, Lauren" initials="HL" lastIdx="7" clrIdx="4">
    <p:extLst>
      <p:ext uri="{19B8F6BF-5375-455C-9EA6-DF929625EA0E}">
        <p15:presenceInfo xmlns:p15="http://schemas.microsoft.com/office/powerpoint/2012/main" userId="S::heiml@hs.uci.edu::67d1cd5c-8676-4083-a585-fbbc0e645051" providerId="AD"/>
      </p:ext>
    </p:extLst>
  </p:cmAuthor>
  <p:cmAuthor id="5" name="Heim, Lauren" initials="HL [2]" lastIdx="3" clrIdx="5">
    <p:extLst>
      <p:ext uri="{19B8F6BF-5375-455C-9EA6-DF929625EA0E}">
        <p15:presenceInfo xmlns:p15="http://schemas.microsoft.com/office/powerpoint/2012/main" userId="S-1-5-21-2170363719-1513864841-1999490025-94157" providerId="AD"/>
      </p:ext>
    </p:extLst>
  </p:cmAuthor>
  <p:cmAuthor id="6" name="Osalvo, Avy Angela Farinas" initials="OAAF" lastIdx="22" clrIdx="6">
    <p:extLst>
      <p:ext uri="{19B8F6BF-5375-455C-9EA6-DF929625EA0E}">
        <p15:presenceInfo xmlns:p15="http://schemas.microsoft.com/office/powerpoint/2012/main" userId="Osalvo, Avy Angela Farin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AB8"/>
    <a:srgbClr val="621717"/>
    <a:srgbClr val="2A661E"/>
    <a:srgbClr val="2A8F1E"/>
    <a:srgbClr val="43B206"/>
    <a:srgbClr val="008BD1"/>
    <a:srgbClr val="FF9900"/>
    <a:srgbClr val="00649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880" autoAdjust="0"/>
    <p:restoredTop sz="86395" autoAdjust="0"/>
  </p:normalViewPr>
  <p:slideViewPr>
    <p:cSldViewPr>
      <p:cViewPr varScale="1">
        <p:scale>
          <a:sx n="57" d="100"/>
          <a:sy n="57" d="100"/>
        </p:scale>
        <p:origin x="836" y="56"/>
      </p:cViewPr>
      <p:guideLst>
        <p:guide orient="horz" pos="2160"/>
        <p:guide pos="2880"/>
      </p:guideLst>
    </p:cSldViewPr>
  </p:slideViewPr>
  <p:outlineViewPr>
    <p:cViewPr>
      <p:scale>
        <a:sx n="33" d="100"/>
        <a:sy n="33" d="100"/>
      </p:scale>
      <p:origin x="0" y="-424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04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cs typeface="Arial" charset="0"/>
              </a:defRPr>
            </a:lvl1pPr>
          </a:lstStyle>
          <a:p>
            <a:pPr>
              <a:defRPr/>
            </a:pPr>
            <a:fld id="{23F9B627-5399-4CD1-B696-8EE58B878368}" type="datetimeFigureOut">
              <a:rPr lang="en-US"/>
              <a:pPr>
                <a:defRPr/>
              </a:pPr>
              <a:t>1/14/2022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cs typeface="Arial" charset="0"/>
              </a:defRPr>
            </a:lvl1pPr>
          </a:lstStyle>
          <a:p>
            <a:pPr>
              <a:defRPr/>
            </a:pPr>
            <a:fld id="{5E3E3B30-A893-4FF4-85E5-F6A297F26091}" type="slidenum">
              <a:rPr lang="en-US"/>
              <a:pPr>
                <a:defRPr/>
              </a:pPr>
              <a:t>‹#›</a:t>
            </a:fld>
            <a:endParaRPr lang="en-US" dirty="0"/>
          </a:p>
        </p:txBody>
      </p:sp>
    </p:spTree>
    <p:extLst>
      <p:ext uri="{BB962C8B-B14F-4D97-AF65-F5344CB8AC3E}">
        <p14:creationId xmlns:p14="http://schemas.microsoft.com/office/powerpoint/2010/main" val="213937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dirty="0"/>
          </a:p>
        </p:txBody>
      </p:sp>
      <p:sp>
        <p:nvSpPr>
          <p:cNvPr id="15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dirty="0"/>
          </a:p>
        </p:txBody>
      </p:sp>
      <p:sp>
        <p:nvSpPr>
          <p:cNvPr id="153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B8E308C1-89C8-4FB9-8B1A-EDE835C307F6}" type="slidenum">
              <a:rPr lang="en-US"/>
              <a:pPr>
                <a:defRPr/>
              </a:pPr>
              <a:t>‹#›</a:t>
            </a:fld>
            <a:endParaRPr lang="en-US" dirty="0"/>
          </a:p>
        </p:txBody>
      </p:sp>
    </p:spTree>
    <p:extLst>
      <p:ext uri="{BB962C8B-B14F-4D97-AF65-F5344CB8AC3E}">
        <p14:creationId xmlns:p14="http://schemas.microsoft.com/office/powerpoint/2010/main" val="838636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spcBef>
                <a:spcPct val="0"/>
              </a:spcBef>
            </a:pPr>
            <a:endParaRPr lang="en-US" dirty="0"/>
          </a:p>
        </p:txBody>
      </p:sp>
      <p:sp>
        <p:nvSpPr>
          <p:cNvPr id="36868" name="Slide Number Placeholder 3"/>
          <p:cNvSpPr>
            <a:spLocks noGrp="1"/>
          </p:cNvSpPr>
          <p:nvPr>
            <p:ph type="sldNum" sz="quarter" idx="5"/>
          </p:nvPr>
        </p:nvSpPr>
        <p:spPr>
          <a:noFill/>
        </p:spPr>
        <p:txBody>
          <a:bodyPr/>
          <a:lstStyle/>
          <a:p>
            <a:fld id="{73C0DDAA-D883-4375-BDC8-2F80F0D0951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a:p>
        </p:txBody>
      </p:sp>
      <p:sp>
        <p:nvSpPr>
          <p:cNvPr id="46084" name="Slide Number Placeholder 3"/>
          <p:cNvSpPr>
            <a:spLocks noGrp="1"/>
          </p:cNvSpPr>
          <p:nvPr>
            <p:ph type="sldNum" sz="quarter" idx="5"/>
          </p:nvPr>
        </p:nvSpPr>
        <p:spPr>
          <a:noFill/>
        </p:spPr>
        <p:txBody>
          <a:bodyPr/>
          <a:lstStyle/>
          <a:p>
            <a:fld id="{181CC875-7E71-4668-945D-6E67F2A24942}"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12</a:t>
            </a:fld>
            <a:endParaRPr lang="en-US" dirty="0"/>
          </a:p>
        </p:txBody>
      </p:sp>
    </p:spTree>
    <p:extLst>
      <p:ext uri="{BB962C8B-B14F-4D97-AF65-F5344CB8AC3E}">
        <p14:creationId xmlns:p14="http://schemas.microsoft.com/office/powerpoint/2010/main" val="244546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13</a:t>
            </a:fld>
            <a:endParaRPr lang="en-US" dirty="0"/>
          </a:p>
        </p:txBody>
      </p:sp>
    </p:spTree>
    <p:extLst>
      <p:ext uri="{BB962C8B-B14F-4D97-AF65-F5344CB8AC3E}">
        <p14:creationId xmlns:p14="http://schemas.microsoft.com/office/powerpoint/2010/main" val="2732418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b="0" dirty="0">
              <a:solidFill>
                <a:srgbClr val="43B206"/>
              </a:solidFill>
            </a:endParaRPr>
          </a:p>
        </p:txBody>
      </p:sp>
      <p:sp>
        <p:nvSpPr>
          <p:cNvPr id="52228" name="Slide Number Placeholder 3"/>
          <p:cNvSpPr>
            <a:spLocks noGrp="1"/>
          </p:cNvSpPr>
          <p:nvPr>
            <p:ph type="sldNum" sz="quarter" idx="5"/>
          </p:nvPr>
        </p:nvSpPr>
        <p:spPr>
          <a:noFill/>
        </p:spPr>
        <p:txBody>
          <a:bodyPr/>
          <a:lstStyle/>
          <a:p>
            <a:fld id="{F2D455A3-5528-4DCC-B180-09A53F285EAB}"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ln/>
        </p:spPr>
        <p:txBody>
          <a:bodyPr/>
          <a:lstStyle/>
          <a:p>
            <a:pPr lvl="1">
              <a:buClr>
                <a:schemeClr val="accent6">
                  <a:lumMod val="75000"/>
                </a:schemeClr>
              </a:buClr>
              <a:buSzPct val="130000"/>
              <a:buFont typeface="Arial" pitchFamily="34" charset="0"/>
              <a:buNone/>
              <a:defRPr/>
            </a:pPr>
            <a:endParaRPr lang="en-US" sz="1600" dirty="0"/>
          </a:p>
          <a:p>
            <a:pPr>
              <a:defRPr/>
            </a:pPr>
            <a:endParaRPr lang="en-US" dirty="0"/>
          </a:p>
        </p:txBody>
      </p:sp>
      <p:sp>
        <p:nvSpPr>
          <p:cNvPr id="54276" name="Slide Number Placeholder 3"/>
          <p:cNvSpPr>
            <a:spLocks noGrp="1"/>
          </p:cNvSpPr>
          <p:nvPr>
            <p:ph type="sldNum" sz="quarter" idx="5"/>
          </p:nvPr>
        </p:nvSpPr>
        <p:spPr>
          <a:noFill/>
        </p:spPr>
        <p:txBody>
          <a:bodyPr/>
          <a:lstStyle/>
          <a:p>
            <a:fld id="{77A5E4E1-5046-4F0D-81C4-A7B49FC79744}"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a:p>
        </p:txBody>
      </p:sp>
      <p:sp>
        <p:nvSpPr>
          <p:cNvPr id="55300" name="Slide Number Placeholder 3"/>
          <p:cNvSpPr>
            <a:spLocks noGrp="1"/>
          </p:cNvSpPr>
          <p:nvPr>
            <p:ph type="sldNum" sz="quarter" idx="5"/>
          </p:nvPr>
        </p:nvSpPr>
        <p:spPr>
          <a:noFill/>
        </p:spPr>
        <p:txBody>
          <a:bodyPr/>
          <a:lstStyle/>
          <a:p>
            <a:fld id="{75342236-443F-457F-A296-FD0219A6D68C}"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p>
        </p:txBody>
      </p:sp>
      <p:sp>
        <p:nvSpPr>
          <p:cNvPr id="56324" name="Slide Number Placeholder 3"/>
          <p:cNvSpPr>
            <a:spLocks noGrp="1"/>
          </p:cNvSpPr>
          <p:nvPr>
            <p:ph type="sldNum" sz="quarter" idx="5"/>
          </p:nvPr>
        </p:nvSpPr>
        <p:spPr>
          <a:noFill/>
        </p:spPr>
        <p:txBody>
          <a:bodyPr/>
          <a:lstStyle/>
          <a:p>
            <a:fld id="{659D7BE5-F255-46F1-A327-1E6C141E3C3A}" type="slidenum">
              <a:rPr lang="en-US" smtClean="0"/>
              <a:pPr/>
              <a:t>18</a:t>
            </a:fld>
            <a:endParaRPr lang="en-US" dirty="0"/>
          </a:p>
        </p:txBody>
      </p:sp>
    </p:spTree>
    <p:extLst>
      <p:ext uri="{BB962C8B-B14F-4D97-AF65-F5344CB8AC3E}">
        <p14:creationId xmlns:p14="http://schemas.microsoft.com/office/powerpoint/2010/main" val="293252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19</a:t>
            </a:fld>
            <a:endParaRPr lang="en-US" dirty="0"/>
          </a:p>
        </p:txBody>
      </p:sp>
    </p:spTree>
    <p:extLst>
      <p:ext uri="{BB962C8B-B14F-4D97-AF65-F5344CB8AC3E}">
        <p14:creationId xmlns:p14="http://schemas.microsoft.com/office/powerpoint/2010/main" val="1873603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20</a:t>
            </a:fld>
            <a:endParaRPr lang="en-US" dirty="0"/>
          </a:p>
        </p:txBody>
      </p:sp>
    </p:spTree>
    <p:extLst>
      <p:ext uri="{BB962C8B-B14F-4D97-AF65-F5344CB8AC3E}">
        <p14:creationId xmlns:p14="http://schemas.microsoft.com/office/powerpoint/2010/main" val="187360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a:p>
        </p:txBody>
      </p:sp>
      <p:sp>
        <p:nvSpPr>
          <p:cNvPr id="37892" name="Slide Number Placeholder 3"/>
          <p:cNvSpPr>
            <a:spLocks noGrp="1"/>
          </p:cNvSpPr>
          <p:nvPr>
            <p:ph type="sldNum" sz="quarter" idx="5"/>
          </p:nvPr>
        </p:nvSpPr>
        <p:spPr>
          <a:noFill/>
        </p:spPr>
        <p:txBody>
          <a:bodyPr/>
          <a:lstStyle/>
          <a:p>
            <a:fld id="{79A83054-EAE1-436B-A33F-492DD1F1FE7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21</a:t>
            </a:fld>
            <a:endParaRPr lang="en-US" dirty="0"/>
          </a:p>
        </p:txBody>
      </p:sp>
    </p:spTree>
    <p:extLst>
      <p:ext uri="{BB962C8B-B14F-4D97-AF65-F5344CB8AC3E}">
        <p14:creationId xmlns:p14="http://schemas.microsoft.com/office/powerpoint/2010/main" val="1852441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p>
        </p:txBody>
      </p:sp>
      <p:sp>
        <p:nvSpPr>
          <p:cNvPr id="57348" name="Slide Number Placeholder 3"/>
          <p:cNvSpPr>
            <a:spLocks noGrp="1"/>
          </p:cNvSpPr>
          <p:nvPr>
            <p:ph type="sldNum" sz="quarter" idx="5"/>
          </p:nvPr>
        </p:nvSpPr>
        <p:spPr>
          <a:noFill/>
        </p:spPr>
        <p:txBody>
          <a:bodyPr/>
          <a:lstStyle/>
          <a:p>
            <a:fld id="{54E602F0-78EF-4C53-A236-112BE14138F2}"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spcBef>
                <a:spcPct val="0"/>
              </a:spcBef>
            </a:pPr>
            <a:br>
              <a:rPr lang="en-US" dirty="0">
                <a:solidFill>
                  <a:srgbClr val="7030A0"/>
                </a:solidFill>
              </a:rPr>
            </a:br>
            <a:endParaRPr lang="en-US" dirty="0">
              <a:solidFill>
                <a:srgbClr val="7030A0"/>
              </a:solidFill>
            </a:endParaRPr>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472F849D-B08F-4D5E-A834-6837A4D74374}" type="slidenum">
              <a:rPr lang="en-US" sz="1200">
                <a:latin typeface="+mn-lt"/>
              </a:rPr>
              <a:pPr algn="r" eaLnBrk="0" hangingPunct="0">
                <a:defRPr/>
              </a:pPr>
              <a:t>23</a:t>
            </a:fld>
            <a:endParaRPr lang="en-US" sz="1200"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25</a:t>
            </a:fld>
            <a:endParaRPr lang="en-US" dirty="0"/>
          </a:p>
        </p:txBody>
      </p:sp>
    </p:spTree>
    <p:extLst>
      <p:ext uri="{BB962C8B-B14F-4D97-AF65-F5344CB8AC3E}">
        <p14:creationId xmlns:p14="http://schemas.microsoft.com/office/powerpoint/2010/main" val="2641647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27</a:t>
            </a:fld>
            <a:endParaRPr lang="en-US" dirty="0"/>
          </a:p>
        </p:txBody>
      </p:sp>
    </p:spTree>
    <p:extLst>
      <p:ext uri="{BB962C8B-B14F-4D97-AF65-F5344CB8AC3E}">
        <p14:creationId xmlns:p14="http://schemas.microsoft.com/office/powerpoint/2010/main" val="1617324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a:p>
        </p:txBody>
      </p:sp>
      <p:sp>
        <p:nvSpPr>
          <p:cNvPr id="60420" name="Slide Number Placeholder 3"/>
          <p:cNvSpPr>
            <a:spLocks noGrp="1"/>
          </p:cNvSpPr>
          <p:nvPr>
            <p:ph type="sldNum" sz="quarter" idx="5"/>
          </p:nvPr>
        </p:nvSpPr>
        <p:spPr>
          <a:noFill/>
        </p:spPr>
        <p:txBody>
          <a:bodyPr/>
          <a:lstStyle/>
          <a:p>
            <a:fld id="{D1D0C98E-2795-4538-A838-C547BBF437AE}"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4</a:t>
            </a:fld>
            <a:endParaRPr lang="en-US" dirty="0"/>
          </a:p>
        </p:txBody>
      </p:sp>
    </p:spTree>
    <p:extLst>
      <p:ext uri="{BB962C8B-B14F-4D97-AF65-F5344CB8AC3E}">
        <p14:creationId xmlns:p14="http://schemas.microsoft.com/office/powerpoint/2010/main" val="256802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124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a:p>
        </p:txBody>
      </p:sp>
      <p:sp>
        <p:nvSpPr>
          <p:cNvPr id="41988" name="Slide Number Placeholder 3"/>
          <p:cNvSpPr>
            <a:spLocks noGrp="1"/>
          </p:cNvSpPr>
          <p:nvPr>
            <p:ph type="sldNum" sz="quarter" idx="5"/>
          </p:nvPr>
        </p:nvSpPr>
        <p:spPr>
          <a:noFill/>
        </p:spPr>
        <p:txBody>
          <a:bodyPr/>
          <a:lstStyle/>
          <a:p>
            <a:fld id="{B39A02BF-68FB-4B5F-9DE6-B813C542892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marL="609600" indent="-609600">
              <a:spcBef>
                <a:spcPts val="600"/>
              </a:spcBef>
              <a:buClr>
                <a:srgbClr val="006496"/>
              </a:buClr>
              <a:buFont typeface="Wingdings" pitchFamily="2" charset="2"/>
              <a:buNone/>
              <a:defRPr/>
            </a:pPr>
            <a:r>
              <a:rPr lang="en-US" sz="600" kern="0" dirty="0">
                <a:effectLst/>
              </a:rPr>
              <a:t>You had 7</a:t>
            </a:r>
            <a:r>
              <a:rPr lang="en-US" sz="600" kern="0" baseline="0" dirty="0">
                <a:effectLst/>
              </a:rPr>
              <a:t> cloths, I made it 6</a:t>
            </a:r>
            <a:endParaRPr lang="en-US" sz="600" kern="0" dirty="0">
              <a:effectLst/>
            </a:endParaRPr>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955000-E61B-4196-AA2B-E77629602A49}"/>
              </a:ext>
            </a:extLst>
          </p:cNvPr>
          <p:cNvSpPr txBox="1">
            <a:spLocks/>
          </p:cNvSpPr>
          <p:nvPr userDrawn="1"/>
        </p:nvSpPr>
        <p:spPr>
          <a:xfrm>
            <a:off x="800100" y="0"/>
            <a:ext cx="7543800" cy="1742420"/>
          </a:xfrm>
          <a:prstGeom prst="rect">
            <a:avLst/>
          </a:prstGeom>
        </p:spPr>
        <p:txBody>
          <a:bodyPr anchor="ctr" anchorCtr="1"/>
          <a:lstStyle>
            <a:lvl1pPr algn="l" rtl="0" eaLnBrk="0" fontAlgn="base" hangingPunct="0">
              <a:spcBef>
                <a:spcPct val="0"/>
              </a:spcBef>
              <a:spcAft>
                <a:spcPct val="0"/>
              </a:spcAft>
              <a:defRPr lang="en-US" sz="3800" b="1" kern="1200" dirty="0">
                <a:solidFill>
                  <a:srgbClr val="008BD1"/>
                </a:solidFill>
                <a:effectLst/>
                <a:latin typeface="Tahoma" pitchFamily="34" charset="0"/>
                <a:ea typeface="+mn-ea"/>
                <a:cs typeface="Arial"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a:endParaRPr lang="en-US" sz="3700" dirty="0">
              <a:solidFill>
                <a:srgbClr val="000000"/>
              </a:solidFill>
            </a:endParaRPr>
          </a:p>
        </p:txBody>
      </p:sp>
      <p:sp>
        <p:nvSpPr>
          <p:cNvPr id="7" name="Rectangle 16">
            <a:extLst>
              <a:ext uri="{FF2B5EF4-FFF2-40B4-BE49-F238E27FC236}">
                <a16:creationId xmlns:a16="http://schemas.microsoft.com/office/drawing/2014/main" id="{51F29BA7-D597-423A-A953-7AEE87018187}"/>
              </a:ext>
            </a:extLst>
          </p:cNvPr>
          <p:cNvSpPr>
            <a:spLocks noGrp="1" noChangeArrowheads="1"/>
          </p:cNvSpPr>
          <p:nvPr>
            <p:ph type="ctrTitle" sz="quarter"/>
          </p:nvPr>
        </p:nvSpPr>
        <p:spPr>
          <a:xfrm>
            <a:off x="838200" y="1997075"/>
            <a:ext cx="7467600" cy="1431925"/>
          </a:xfrm>
          <a:prstGeom prst="rect">
            <a:avLst/>
          </a:prstGeom>
        </p:spPr>
        <p:txBody>
          <a:bodyPr anchor="b"/>
          <a:lstStyle>
            <a:lvl1pPr algn="ctr">
              <a:defRPr sz="3600" baseline="0">
                <a:solidFill>
                  <a:srgbClr val="007AB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Rectangle 17">
            <a:extLst>
              <a:ext uri="{FF2B5EF4-FFF2-40B4-BE49-F238E27FC236}">
                <a16:creationId xmlns:a16="http://schemas.microsoft.com/office/drawing/2014/main" id="{BC06D68E-ECCF-4C72-8469-5402E8EBA73E}"/>
              </a:ext>
            </a:extLst>
          </p:cNvPr>
          <p:cNvSpPr>
            <a:spLocks noGrp="1" noChangeArrowheads="1"/>
          </p:cNvSpPr>
          <p:nvPr>
            <p:ph type="subTitle" sz="quarter" idx="1"/>
          </p:nvPr>
        </p:nvSpPr>
        <p:spPr>
          <a:xfrm>
            <a:off x="838200" y="3886200"/>
            <a:ext cx="7467600" cy="1752600"/>
          </a:xfrm>
          <a:prstGeom prst="rect">
            <a:avLst/>
          </a:prstGeom>
        </p:spPr>
        <p:txBody>
          <a:bodyPr/>
          <a:lstStyle>
            <a:lvl1pPr marL="0" indent="0">
              <a:buFont typeface="Wingdings" pitchFamily="2" charset="2"/>
              <a:buNone/>
              <a:defRPr lang="en-US" sz="2800" b="0" i="1" kern="1200" dirty="0">
                <a:solidFill>
                  <a:srgbClr val="007AB8"/>
                </a:solidFill>
                <a:effectLst/>
                <a:latin typeface="Arial" panose="020B0604020202020204" pitchFamily="34" charset="0"/>
                <a:ea typeface="+mn-ea"/>
                <a:cs typeface="Arial" panose="020B0604020202020204" pitchFamily="34" charset="0"/>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DC1CD35-5C77-462F-BF82-3C406454221C}"/>
              </a:ext>
            </a:extLst>
          </p:cNvPr>
          <p:cNvSpPr>
            <a:spLocks noGrp="1"/>
          </p:cNvSpPr>
          <p:nvPr>
            <p:ph type="title"/>
          </p:nvPr>
        </p:nvSpPr>
        <p:spPr>
          <a:xfrm>
            <a:off x="0" y="18288"/>
            <a:ext cx="9144000" cy="832104"/>
          </a:xfrm>
          <a:prstGeom prst="rect">
            <a:avLst/>
          </a:prstGeom>
        </p:spPr>
        <p:txBody>
          <a:bodyPr anchor="ctr" anchorCtr="1"/>
          <a:lstStyle>
            <a:lvl1pPr>
              <a:defRPr sz="27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8CD4770B-5540-472F-B511-D7F3BCF3C0FD}"/>
              </a:ext>
            </a:extLst>
          </p:cNvPr>
          <p:cNvSpPr>
            <a:spLocks noGrp="1"/>
          </p:cNvSpPr>
          <p:nvPr>
            <p:ph idx="1"/>
          </p:nvPr>
        </p:nvSpPr>
        <p:spPr>
          <a:xfrm>
            <a:off x="841248" y="905256"/>
            <a:ext cx="7470648" cy="4525963"/>
          </a:xfrm>
          <a:prstGeom prst="rect">
            <a:avLst/>
          </a:prstGeom>
        </p:spPr>
        <p:txBody>
          <a:bodyPr/>
          <a:lstStyle>
            <a:lvl1pPr marL="342900" indent="-342900">
              <a:buSzPct val="70000"/>
              <a:buFont typeface="Wingdings" panose="05000000000000000000" pitchFamily="2" charset="2"/>
              <a:buChar char=""/>
              <a:defRPr sz="2000">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2000">
                <a:latin typeface="Arial" panose="020B0604020202020204" pitchFamily="34" charset="0"/>
                <a:cs typeface="Arial" panose="020B0604020202020204" pitchFamily="34" charset="0"/>
              </a:defRPr>
            </a:lvl2pPr>
            <a:lvl3pPr marL="1143000" indent="-228600">
              <a:buSzPct val="70000"/>
              <a:buFont typeface="Wingdings" panose="05000000000000000000" pitchFamily="2" charset="2"/>
              <a:buChar char="Ø"/>
              <a:defRPr sz="18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1F221C3F-6D09-4380-A59B-68A9EFE27A51}"/>
              </a:ext>
            </a:extLst>
          </p:cNvPr>
          <p:cNvSpPr>
            <a:spLocks noGrp="1"/>
          </p:cNvSpPr>
          <p:nvPr>
            <p:ph type="sldNum" sz="quarter" idx="12"/>
          </p:nvPr>
        </p:nvSpPr>
        <p:spPr>
          <a:xfrm>
            <a:off x="6784848" y="6556248"/>
            <a:ext cx="2359152" cy="283464"/>
          </a:xfrm>
          <a:prstGeom prst="rect">
            <a:avLst/>
          </a:prstGeom>
        </p:spPr>
        <p:txBody>
          <a:bodyPr anchor="b" anchorCtr="0"/>
          <a:lstStyle>
            <a:lvl1pPr>
              <a:defRPr sz="1000"/>
            </a:lvl1pPr>
          </a:lstStyle>
          <a:p>
            <a:pPr>
              <a:defRPr/>
            </a:pPr>
            <a:r>
              <a:rPr lang="en-US" dirty="0">
                <a:solidFill>
                  <a:schemeClr val="tx1"/>
                </a:solidFill>
              </a:rPr>
              <a:t>Basin CHG Cloth/Shower	</a:t>
            </a:r>
            <a:fld id="{2784D70B-7CA6-46B8-8244-CAC0F4E3359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SzPct val="70000"/>
              <a:buFont typeface="Wingdings" panose="05000000000000000000" pitchFamily="2" charset="2"/>
              <a:buChar char=""/>
              <a:defRPr lang="en-US" sz="2000" kern="1200" dirty="0" smtClean="0">
                <a:solidFill>
                  <a:schemeClr val="tx1"/>
                </a:solidFill>
                <a:latin typeface="Arial" panose="020B0604020202020204" pitchFamily="34" charset="0"/>
                <a:ea typeface="+mn-ea"/>
                <a:cs typeface="Arial" panose="020B0604020202020204" pitchFamily="34" charset="0"/>
              </a:defRPr>
            </a:lvl1pPr>
            <a:lvl2pPr marL="742950" indent="-285750">
              <a:buFont typeface="Courier New" panose="02070309020205020404" pitchFamily="49" charset="0"/>
              <a:buChar char="o"/>
              <a:defRPr sz="2000">
                <a:latin typeface="Arial" panose="020B0604020202020204" pitchFamily="34" charset="0"/>
                <a:cs typeface="Arial" panose="020B0604020202020204" pitchFamily="34" charset="0"/>
              </a:defRPr>
            </a:lvl2pPr>
            <a:lvl3pPr marL="1143000" indent="-228600">
              <a:buSzPct val="70000"/>
              <a:buFont typeface="Wingdings" panose="05000000000000000000" pitchFamily="2" charset="2"/>
              <a:buChar char="Ø"/>
              <a:defRPr sz="18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SzPct val="70000"/>
              <a:buFont typeface="Wingdings" panose="05000000000000000000" pitchFamily="2" charset="2"/>
              <a:buChar char=""/>
              <a:defRPr sz="2000">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2000">
                <a:latin typeface="Arial" panose="020B0604020202020204" pitchFamily="34" charset="0"/>
                <a:cs typeface="Arial" panose="020B0604020202020204" pitchFamily="34" charset="0"/>
              </a:defRPr>
            </a:lvl2pPr>
            <a:lvl3pPr marL="1143000" indent="-228600">
              <a:buSzPct val="70000"/>
              <a:buFont typeface="Wingdings" panose="05000000000000000000" pitchFamily="2" charset="2"/>
              <a:buChar char="Ø"/>
              <a:defRPr sz="18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C929C70D-3CD0-4276-B834-368D3A793A11}"/>
              </a:ext>
            </a:extLst>
          </p:cNvPr>
          <p:cNvSpPr>
            <a:spLocks noGrp="1"/>
          </p:cNvSpPr>
          <p:nvPr>
            <p:ph type="title"/>
          </p:nvPr>
        </p:nvSpPr>
        <p:spPr>
          <a:xfrm>
            <a:off x="0" y="18288"/>
            <a:ext cx="9144000" cy="832104"/>
          </a:xfrm>
          <a:prstGeom prst="rect">
            <a:avLst/>
          </a:prstGeom>
        </p:spPr>
        <p:txBody>
          <a:bodyPr anchor="ctr" anchorCtr="1"/>
          <a:lstStyle>
            <a:lvl1pPr>
              <a:defRPr sz="27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2EA25C-BD20-4E1A-BFE3-E57477F1A625}"/>
              </a:ext>
            </a:extLst>
          </p:cNvPr>
          <p:cNvPicPr>
            <a:picLocks noChangeAspect="1"/>
          </p:cNvPicPr>
          <p:nvPr userDrawn="1"/>
        </p:nvPicPr>
        <p:blipFill>
          <a:blip r:embed="rId3"/>
          <a:stretch>
            <a:fillRect/>
          </a:stretch>
        </p:blipFill>
        <p:spPr>
          <a:xfrm>
            <a:off x="0" y="0"/>
            <a:ext cx="9144000" cy="6858000"/>
          </a:xfrm>
          <a:prstGeom prst="rect">
            <a:avLst/>
          </a:prstGeom>
        </p:spPr>
      </p:pic>
    </p:spTree>
  </p:cSld>
  <p:clrMap bg1="dk2" tx1="lt1" bg2="dk1" tx2="lt2" accent1="accent1" accent2="accent2" accent3="accent3" accent4="accent4" accent5="accent5" accent6="accent6" hlink="hlink" folHlink="folHlink"/>
  <p:sldLayoutIdLst>
    <p:sldLayoutId id="2147485063" r:id="rId1"/>
  </p:sldLayoutIdLst>
  <p:hf hdr="0" ftr="0" dt="0"/>
  <p:txStyles>
    <p:titleStyle>
      <a:lvl1pPr algn="l" rtl="0" eaLnBrk="0" fontAlgn="base" hangingPunct="0">
        <a:spcBef>
          <a:spcPct val="0"/>
        </a:spcBef>
        <a:spcAft>
          <a:spcPct val="0"/>
        </a:spcAft>
        <a:defRPr lang="en-US" sz="3800" b="1" kern="1200" dirty="0">
          <a:solidFill>
            <a:srgbClr val="008BD1"/>
          </a:solidFill>
          <a:effectLst/>
          <a:latin typeface="Tahoma" pitchFamily="34" charset="0"/>
          <a:ea typeface="+mn-ea"/>
          <a:cs typeface="Arial"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n"/>
        <a:defRPr lang="en-US" sz="2000" kern="1200" dirty="0">
          <a:solidFill>
            <a:schemeClr val="tx1"/>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1"/>
        </a:buClr>
        <a:buFont typeface="Courier New" panose="02070309020205020404" pitchFamily="49" charset="0"/>
        <a:buChar char="o"/>
        <a:defRPr lang="en-US" sz="2000" kern="1200" dirty="0">
          <a:solidFill>
            <a:schemeClr val="tx1"/>
          </a:solidFill>
          <a:effectLst/>
          <a:latin typeface="Arial" panose="020B0604020202020204" pitchFamily="34" charset="0"/>
          <a:ea typeface="+mn-ea"/>
          <a:cs typeface="Arial" panose="020B0604020202020204" pitchFamily="34" charset="0"/>
        </a:defRPr>
      </a:lvl2pPr>
      <a:lvl3pPr marL="1258888" indent="-304800" algn="l" rtl="0" eaLnBrk="0" fontAlgn="base" hangingPunct="0">
        <a:spcBef>
          <a:spcPct val="20000"/>
        </a:spcBef>
        <a:spcAft>
          <a:spcPct val="0"/>
        </a:spcAft>
        <a:buClr>
          <a:schemeClr val="tx1"/>
        </a:buClr>
        <a:buSzPct val="70000"/>
        <a:buFont typeface="Wingdings" pitchFamily="2" charset="2"/>
        <a:buChar char="Ø"/>
        <a:tabLst/>
        <a:defRPr sz="1800">
          <a:solidFill>
            <a:schemeClr val="tx1"/>
          </a:solidFill>
          <a:effectLst/>
          <a:latin typeface="Arial" panose="020B0604020202020204" pitchFamily="34" charset="0"/>
          <a:cs typeface="Arial" panose="020B0604020202020204" pitchFamily="34" charset="0"/>
        </a:defRPr>
      </a:lvl3pPr>
      <a:lvl4pPr marL="742950" indent="-28575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742950" indent="-28575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228850" indent="0" algn="l" rtl="0" fontAlgn="base">
        <a:spcBef>
          <a:spcPct val="20000"/>
        </a:spcBef>
        <a:spcAft>
          <a:spcPct val="0"/>
        </a:spcAft>
        <a:buClr>
          <a:schemeClr val="hlink"/>
        </a:buClr>
        <a:buSzPct val="70000"/>
        <a:buFont typeface="Wingdings" pitchFamily="2" charset="2"/>
        <a:buNone/>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03BCE370-FC34-4153-A2B5-69176A5598EB}"/>
              </a:ext>
            </a:extLst>
          </p:cNvPr>
          <p:cNvPicPr>
            <a:picLocks noChangeAspect="1"/>
          </p:cNvPicPr>
          <p:nvPr userDrawn="1"/>
        </p:nvPicPr>
        <p:blipFill>
          <a:blip r:embed="rId4"/>
          <a:stretch>
            <a:fillRect/>
          </a:stretch>
        </p:blipFill>
        <p:spPr>
          <a:xfrm>
            <a:off x="1" y="14016"/>
            <a:ext cx="9144000" cy="6843984"/>
          </a:xfrm>
          <a:prstGeom prst="rect">
            <a:avLst/>
          </a:prstGeom>
        </p:spPr>
      </p:pic>
      <p:sp>
        <p:nvSpPr>
          <p:cNvPr id="9" name="TextBox 8">
            <a:extLst>
              <a:ext uri="{FF2B5EF4-FFF2-40B4-BE49-F238E27FC236}">
                <a16:creationId xmlns:a16="http://schemas.microsoft.com/office/drawing/2014/main" id="{449DB56A-7B4B-40FD-A294-A1CFAB60E9AF}"/>
              </a:ext>
            </a:extLst>
          </p:cNvPr>
          <p:cNvSpPr txBox="1"/>
          <p:nvPr userDrawn="1"/>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cSld>
  <p:clrMap bg1="lt1" tx1="dk1" bg2="lt2" tx2="dk2" accent1="accent1" accent2="accent2" accent3="accent3" accent4="accent4" accent5="accent5" accent6="accent6" hlink="hlink" folHlink="folHlink"/>
  <p:sldLayoutIdLst>
    <p:sldLayoutId id="2147485075" r:id="rId1"/>
    <p:sldLayoutId id="214748507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237663-EDB7-234E-9A85-21696EBAEADC}"/>
              </a:ext>
            </a:extLst>
          </p:cNvPr>
          <p:cNvSpPr>
            <a:spLocks noGrp="1"/>
          </p:cNvSpPr>
          <p:nvPr>
            <p:ph type="ctrTitle" sz="quarter"/>
          </p:nvPr>
        </p:nvSpPr>
        <p:spPr>
          <a:xfrm>
            <a:off x="758952" y="-152400"/>
            <a:ext cx="7543800" cy="1746504"/>
          </a:xfrm>
          <a:prstGeom prst="rect">
            <a:avLst/>
          </a:prstGeom>
        </p:spPr>
        <p:txBody>
          <a:bodyPr anchor="ctr" anchorCtr="1"/>
          <a:lstStyle/>
          <a:p>
            <a:r>
              <a:rPr lang="en-US" sz="3700" dirty="0">
                <a:solidFill>
                  <a:srgbClr val="000000"/>
                </a:solidFill>
                <a:latin typeface="+mn-lt"/>
              </a:rPr>
              <a:t>Decolonization of</a:t>
            </a:r>
            <a:br>
              <a:rPr lang="en-US" sz="3700" dirty="0">
                <a:solidFill>
                  <a:srgbClr val="000000"/>
                </a:solidFill>
                <a:latin typeface="+mn-lt"/>
              </a:rPr>
            </a:br>
            <a:r>
              <a:rPr lang="en-US" sz="3700" dirty="0">
                <a:solidFill>
                  <a:srgbClr val="000000"/>
                </a:solidFill>
                <a:latin typeface="+mn-lt"/>
              </a:rPr>
              <a:t>Non-ICU Patients With Devices</a:t>
            </a:r>
          </a:p>
        </p:txBody>
      </p:sp>
      <p:sp>
        <p:nvSpPr>
          <p:cNvPr id="7" name="Subtitle 6">
            <a:extLst>
              <a:ext uri="{FF2B5EF4-FFF2-40B4-BE49-F238E27FC236}">
                <a16:creationId xmlns:a16="http://schemas.microsoft.com/office/drawing/2014/main" id="{905B75D3-B154-5042-97C0-BD17A7C12A5A}"/>
              </a:ext>
            </a:extLst>
          </p:cNvPr>
          <p:cNvSpPr>
            <a:spLocks noGrp="1"/>
          </p:cNvSpPr>
          <p:nvPr>
            <p:ph type="subTitle" sz="quarter" idx="1"/>
          </p:nvPr>
        </p:nvSpPr>
        <p:spPr>
          <a:xfrm>
            <a:off x="569976" y="2215969"/>
            <a:ext cx="8004048" cy="4114800"/>
          </a:xfrm>
          <a:prstGeom prst="rect">
            <a:avLst/>
          </a:prstGeom>
        </p:spPr>
        <p:txBody>
          <a:bodyPr/>
          <a:lstStyle/>
          <a:p>
            <a:pPr algn="ctr">
              <a:lnSpc>
                <a:spcPct val="120000"/>
              </a:lnSpc>
              <a:defRPr/>
            </a:pPr>
            <a:r>
              <a:rPr lang="en-US" i="0">
                <a:solidFill>
                  <a:srgbClr val="007AB8"/>
                </a:solidFill>
              </a:rPr>
              <a:t>Section 11-6</a:t>
            </a:r>
          </a:p>
          <a:p>
            <a:pPr algn="ctr">
              <a:lnSpc>
                <a:spcPct val="120000"/>
              </a:lnSpc>
              <a:defRPr/>
            </a:pPr>
            <a:r>
              <a:rPr lang="en-US" sz="3600" b="1" i="0" dirty="0">
                <a:solidFill>
                  <a:srgbClr val="007AB8"/>
                </a:solidFill>
              </a:rPr>
              <a:t>Nursing Protocol Training</a:t>
            </a:r>
          </a:p>
          <a:p>
            <a:pPr algn="ctr">
              <a:lnSpc>
                <a:spcPct val="120000"/>
              </a:lnSpc>
              <a:defRPr/>
            </a:pPr>
            <a:r>
              <a:rPr lang="en-US" i="1" dirty="0">
                <a:solidFill>
                  <a:srgbClr val="007AB8"/>
                </a:solidFill>
              </a:rPr>
              <a:t>Basin Bed Bathing With 2% Chlorhexidine (CHG)</a:t>
            </a:r>
          </a:p>
          <a:p>
            <a:pPr algn="ctr">
              <a:lnSpc>
                <a:spcPct val="120000"/>
              </a:lnSpc>
              <a:defRPr/>
            </a:pPr>
            <a:r>
              <a:rPr lang="en-US" i="1" dirty="0">
                <a:solidFill>
                  <a:srgbClr val="007AB8"/>
                </a:solidFill>
              </a:rPr>
              <a:t>and Showering With 4% CHG Liquid Soap</a:t>
            </a:r>
          </a:p>
        </p:txBody>
      </p:sp>
      <p:sp>
        <p:nvSpPr>
          <p:cNvPr id="4100" name="Rectangle 21"/>
          <p:cNvSpPr>
            <a:spLocks noChangeArrowheads="1"/>
          </p:cNvSpPr>
          <p:nvPr/>
        </p:nvSpPr>
        <p:spPr bwMode="auto">
          <a:xfrm>
            <a:off x="4479925" y="44450"/>
            <a:ext cx="184150" cy="368300"/>
          </a:xfrm>
          <a:prstGeom prst="rect">
            <a:avLst/>
          </a:prstGeom>
          <a:noFill/>
          <a:ln w="9525">
            <a:noFill/>
            <a:miter lim="800000"/>
            <a:headEnd/>
            <a:tailEnd/>
          </a:ln>
        </p:spPr>
        <p:txBody>
          <a:bodyPr wrap="none" anchor="ctr">
            <a:spAutoFit/>
          </a:bodyPr>
          <a:lstStyle/>
          <a:p>
            <a:pPr algn="ctr"/>
            <a:endParaRPr lang="en-US" dirty="0"/>
          </a:p>
        </p:txBody>
      </p:sp>
      <p:sp>
        <p:nvSpPr>
          <p:cNvPr id="4102" name="Rectangle 22"/>
          <p:cNvSpPr>
            <a:spLocks noChangeArrowheads="1"/>
          </p:cNvSpPr>
          <p:nvPr/>
        </p:nvSpPr>
        <p:spPr bwMode="auto">
          <a:xfrm>
            <a:off x="4479925" y="361950"/>
            <a:ext cx="184150" cy="647700"/>
          </a:xfrm>
          <a:prstGeom prst="rect">
            <a:avLst/>
          </a:prstGeom>
          <a:noFill/>
          <a:ln w="9525">
            <a:noFill/>
            <a:miter lim="800000"/>
            <a:headEnd/>
            <a:tailEnd/>
          </a:ln>
        </p:spPr>
        <p:txBody>
          <a:bodyPr wrap="none" anchor="ctr">
            <a:spAutoFit/>
          </a:bodyPr>
          <a:lstStyle/>
          <a:p>
            <a:pPr algn="ctr" eaLnBrk="0" hangingPunct="0"/>
            <a:br>
              <a:rPr lang="en-US" dirty="0"/>
            </a:br>
            <a:endParaRPr lang="en-US" dirty="0"/>
          </a:p>
        </p:txBody>
      </p:sp>
      <p:sp>
        <p:nvSpPr>
          <p:cNvPr id="9" name="TextBox 8">
            <a:extLst>
              <a:ext uri="{FF2B5EF4-FFF2-40B4-BE49-F238E27FC236}">
                <a16:creationId xmlns:a16="http://schemas.microsoft.com/office/drawing/2014/main" id="{0EB73915-5D6C-4BDD-8C9D-0E64A4B60B91}"/>
              </a:ext>
            </a:extLst>
          </p:cNvPr>
          <p:cNvSpPr txBox="1"/>
          <p:nvPr/>
        </p:nvSpPr>
        <p:spPr>
          <a:xfrm>
            <a:off x="7010400" y="6396335"/>
            <a:ext cx="2105576" cy="461665"/>
          </a:xfrm>
          <a:prstGeom prst="rect">
            <a:avLst/>
          </a:prstGeom>
          <a:noFill/>
        </p:spPr>
        <p:txBody>
          <a:bodyPr wrap="square" rtlCol="0">
            <a:spAutoFit/>
          </a:bodyPr>
          <a:lstStyle/>
          <a:p>
            <a:pPr algn="r"/>
            <a:r>
              <a:rPr lang="en-US" sz="1200" dirty="0">
                <a:solidFill>
                  <a:schemeClr val="tx1"/>
                </a:solidFill>
              </a:rPr>
              <a:t>AHRQ Pub. No. 20(22)-0036</a:t>
            </a:r>
          </a:p>
          <a:p>
            <a:pPr algn="r"/>
            <a:r>
              <a:rPr lang="en-US" sz="1200" dirty="0">
                <a:solidFill>
                  <a:schemeClr val="tx1"/>
                </a:solidFill>
              </a:rPr>
              <a:t>March 2022</a:t>
            </a:r>
            <a:endParaRPr lang="en-US" sz="1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2500" dirty="0"/>
              <a:t>CHG Basin Bed Bath Instructions</a:t>
            </a:r>
          </a:p>
        </p:txBody>
      </p:sp>
      <p:sp>
        <p:nvSpPr>
          <p:cNvPr id="12" name="Content Placeholder 11">
            <a:extLst>
              <a:ext uri="{FF2B5EF4-FFF2-40B4-BE49-F238E27FC236}">
                <a16:creationId xmlns:a16="http://schemas.microsoft.com/office/drawing/2014/main" id="{8D2F7C23-A8FE-AF49-BDF3-FEA6B520E224}"/>
              </a:ext>
            </a:extLst>
          </p:cNvPr>
          <p:cNvSpPr>
            <a:spLocks noGrp="1"/>
          </p:cNvSpPr>
          <p:nvPr>
            <p:ph idx="1"/>
          </p:nvPr>
        </p:nvSpPr>
        <p:spPr>
          <a:xfrm>
            <a:off x="841248" y="838200"/>
            <a:ext cx="7470648" cy="5740033"/>
          </a:xfrm>
          <a:prstGeom prst="rect">
            <a:avLst/>
          </a:prstGeom>
        </p:spPr>
        <p:txBody>
          <a:bodyPr>
            <a:spAutoFit/>
          </a:bodyPr>
          <a:lstStyle/>
          <a:p>
            <a:pPr marL="458787" lvl="1" indent="-342900">
              <a:spcBef>
                <a:spcPts val="0"/>
              </a:spcBef>
              <a:spcAft>
                <a:spcPts val="1200"/>
              </a:spcAft>
              <a:buClrTx/>
              <a:buFont typeface="+mj-lt"/>
              <a:buAutoNum type="arabicPeriod"/>
              <a:defRPr/>
            </a:pPr>
            <a:r>
              <a:rPr lang="en-US" kern="0" dirty="0"/>
              <a:t>Obtain a bath basin and dispense one 4 oz. bottle of 4% CHG liquid into basin</a:t>
            </a:r>
          </a:p>
          <a:p>
            <a:pPr marL="458787" lvl="1" indent="-342900">
              <a:spcBef>
                <a:spcPts val="600"/>
              </a:spcBef>
              <a:buClrTx/>
              <a:buFont typeface="+mj-lt"/>
              <a:buAutoNum type="arabicPeriod"/>
              <a:defRPr/>
            </a:pPr>
            <a:r>
              <a:rPr lang="en-US" kern="0" dirty="0"/>
              <a:t>Fill one emptied 4 oz. bottle with water and dispense it into basin with 4% CHG liquid in it. (IMPORTANT: Do</a:t>
            </a:r>
            <a:r>
              <a:rPr lang="en-US" kern="0" dirty="0">
                <a:solidFill>
                  <a:srgbClr val="FF0000"/>
                </a:solidFill>
              </a:rPr>
              <a:t> </a:t>
            </a:r>
            <a:r>
              <a:rPr lang="en-US" b="1" kern="0" dirty="0">
                <a:solidFill>
                  <a:srgbClr val="FF0000"/>
                </a:solidFill>
              </a:rPr>
              <a:t>NOT</a:t>
            </a:r>
            <a:r>
              <a:rPr lang="en-US" kern="0" dirty="0">
                <a:solidFill>
                  <a:srgbClr val="FF0000"/>
                </a:solidFill>
              </a:rPr>
              <a:t> </a:t>
            </a:r>
            <a:r>
              <a:rPr lang="en-US" b="1" kern="0" dirty="0">
                <a:solidFill>
                  <a:srgbClr val="FF0000"/>
                </a:solidFill>
              </a:rPr>
              <a:t>overdilute</a:t>
            </a:r>
            <a:r>
              <a:rPr lang="en-US" kern="0" dirty="0">
                <a:solidFill>
                  <a:srgbClr val="FF0000"/>
                </a:solidFill>
              </a:rPr>
              <a:t>.</a:t>
            </a:r>
            <a:r>
              <a:rPr lang="en-US" kern="0" dirty="0"/>
              <a:t> Use only equal parts of water and CHG. Goal is to achieve 2% CHG.)</a:t>
            </a:r>
          </a:p>
          <a:p>
            <a:pPr marL="115887" lvl="1" indent="0">
              <a:spcBef>
                <a:spcPts val="600"/>
              </a:spcBef>
              <a:buClr>
                <a:srgbClr val="2A8F1E"/>
              </a:buClr>
              <a:buNone/>
              <a:defRPr/>
            </a:pPr>
            <a:endParaRPr lang="en-US" sz="1600" kern="0" dirty="0"/>
          </a:p>
          <a:p>
            <a:pPr marL="458787" lvl="1" indent="-342900">
              <a:spcBef>
                <a:spcPts val="600"/>
              </a:spcBef>
              <a:buClr>
                <a:srgbClr val="2A8F1E"/>
              </a:buClr>
              <a:buFont typeface="+mj-lt"/>
              <a:buAutoNum type="arabicPeriod"/>
              <a:defRPr/>
            </a:pPr>
            <a:endParaRPr lang="en-US" sz="1600" kern="0" dirty="0"/>
          </a:p>
          <a:p>
            <a:pPr marL="115887" lvl="1" indent="0">
              <a:spcBef>
                <a:spcPts val="600"/>
              </a:spcBef>
              <a:buClr>
                <a:srgbClr val="2A8F1E"/>
              </a:buClr>
              <a:buNone/>
              <a:defRPr/>
            </a:pPr>
            <a:endParaRPr lang="en-US" sz="1600" kern="0" dirty="0"/>
          </a:p>
          <a:p>
            <a:pPr marL="115887" lvl="1" indent="0">
              <a:spcBef>
                <a:spcPts val="600"/>
              </a:spcBef>
              <a:buClr>
                <a:srgbClr val="2A8F1E"/>
              </a:buClr>
              <a:buNone/>
              <a:defRPr/>
            </a:pPr>
            <a:endParaRPr lang="en-US" sz="1600" kern="0" dirty="0"/>
          </a:p>
          <a:p>
            <a:pPr marL="458787" lvl="1" indent="-342900">
              <a:spcBef>
                <a:spcPts val="600"/>
              </a:spcBef>
              <a:buClr>
                <a:srgbClr val="2A8F1E"/>
              </a:buClr>
              <a:buFont typeface="+mj-lt"/>
              <a:buAutoNum type="arabicPeriod"/>
              <a:defRPr/>
            </a:pPr>
            <a:endParaRPr lang="en-US" sz="1600" kern="0" dirty="0"/>
          </a:p>
          <a:p>
            <a:pPr marL="115887" lvl="1" indent="0">
              <a:spcBef>
                <a:spcPts val="600"/>
              </a:spcBef>
              <a:buClr>
                <a:srgbClr val="2A8F1E"/>
              </a:buClr>
              <a:buNone/>
              <a:defRPr/>
            </a:pPr>
            <a:endParaRPr lang="en-US" sz="1600" kern="0" dirty="0"/>
          </a:p>
          <a:p>
            <a:pPr marL="458787" lvl="1" indent="-342900">
              <a:spcBef>
                <a:spcPts val="600"/>
              </a:spcBef>
              <a:buClr>
                <a:srgbClr val="2A8F1E"/>
              </a:buClr>
              <a:buFont typeface="+mj-lt"/>
              <a:buAutoNum type="arabicPeriod"/>
              <a:defRPr/>
            </a:pPr>
            <a:endParaRPr lang="en-US" sz="1600" kern="0" dirty="0"/>
          </a:p>
          <a:p>
            <a:pPr marL="457200" lvl="1" indent="-342900">
              <a:spcBef>
                <a:spcPts val="600"/>
              </a:spcBef>
              <a:buClrTx/>
              <a:buFont typeface="+mj-lt"/>
              <a:buAutoNum type="arabicPeriod" startAt="3"/>
              <a:defRPr/>
            </a:pPr>
            <a:r>
              <a:rPr lang="en-US" dirty="0"/>
              <a:t>Soak disposable cloths in basin. Wring each cloth prior to application. Only soak and wring each cloth once. Do</a:t>
            </a:r>
            <a:r>
              <a:rPr lang="en-US" dirty="0">
                <a:solidFill>
                  <a:srgbClr val="FF0000"/>
                </a:solidFill>
              </a:rPr>
              <a:t> </a:t>
            </a:r>
            <a:r>
              <a:rPr lang="en-US" b="1" dirty="0">
                <a:solidFill>
                  <a:srgbClr val="FF0000"/>
                </a:solidFill>
              </a:rPr>
              <a:t>NOT</a:t>
            </a:r>
            <a:r>
              <a:rPr lang="en-US" dirty="0">
                <a:solidFill>
                  <a:srgbClr val="FF0000"/>
                </a:solidFill>
              </a:rPr>
              <a:t> </a:t>
            </a:r>
            <a:r>
              <a:rPr lang="en-US" dirty="0"/>
              <a:t>apply cloth to patient and place back in basin to rinse and apply again. </a:t>
            </a:r>
            <a:endParaRPr lang="en-US" kern="0" dirty="0"/>
          </a:p>
        </p:txBody>
      </p:sp>
      <p:pic>
        <p:nvPicPr>
          <p:cNvPr id="6" name="Picture 5" descr="Diagram of the three steps &#10;1. Empty one 4 oz bottle of 4% CHG into basin&#10;2. Fill one 4 oz bottle with water only once. Do not add water!&#10;3. Empty one 4 oz bottle of 4% CHG into basin CHG: water= 1:1&#10;&#10;DO NOT ADD EXTRA WATER"/>
          <p:cNvPicPr/>
          <p:nvPr/>
        </p:nvPicPr>
        <p:blipFill>
          <a:blip r:embed="rId3"/>
          <a:stretch>
            <a:fillRect/>
          </a:stretch>
        </p:blipFill>
        <p:spPr>
          <a:xfrm>
            <a:off x="2154872" y="3014199"/>
            <a:ext cx="4834255" cy="2243601"/>
          </a:xfrm>
          <a:prstGeom prst="rect">
            <a:avLst/>
          </a:prstGeom>
        </p:spPr>
      </p:pic>
      <p:sp>
        <p:nvSpPr>
          <p:cNvPr id="7" name="Slide Number Placeholder 5">
            <a:extLst>
              <a:ext uri="{FF2B5EF4-FFF2-40B4-BE49-F238E27FC236}">
                <a16:creationId xmlns:a16="http://schemas.microsoft.com/office/drawing/2014/main" id="{8F760656-7BA0-45DD-BE45-E3CF06EABA45}"/>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10</a:t>
            </a:fld>
            <a:endParaRPr lang="en-US" dirty="0">
              <a:solidFill>
                <a:srgbClr val="000000"/>
              </a:solidFill>
            </a:endParaRPr>
          </a:p>
        </p:txBody>
      </p:sp>
    </p:spTree>
    <p:extLst>
      <p:ext uri="{BB962C8B-B14F-4D97-AF65-F5344CB8AC3E}">
        <p14:creationId xmlns:p14="http://schemas.microsoft.com/office/powerpoint/2010/main" val="239162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docshape9" descr="Diagram of human figure. &#10;&#10;1- head and chest&#10;&#10;2- arms&#10;&#10;3- groin&#10;&#10;4- left leg&#10;&#10;5- right leg&#10;&#10;6- back">
            <a:extLst>
              <a:ext uri="{FF2B5EF4-FFF2-40B4-BE49-F238E27FC236}">
                <a16:creationId xmlns:a16="http://schemas.microsoft.com/office/drawing/2014/main" id="{AA7A318C-72F7-AB4A-8DBE-82018D2B62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96390"/>
            <a:ext cx="2663825" cy="3813810"/>
          </a:xfrm>
          <a:prstGeom prst="rect">
            <a:avLst/>
          </a:prstGeom>
          <a:noFill/>
        </p:spPr>
      </p:pic>
      <p:sp>
        <p:nvSpPr>
          <p:cNvPr id="6" name="Title 5">
            <a:extLst>
              <a:ext uri="{FF2B5EF4-FFF2-40B4-BE49-F238E27FC236}">
                <a16:creationId xmlns:a16="http://schemas.microsoft.com/office/drawing/2014/main" id="{1FC9BD1C-629B-C544-BE7B-D80E5278487E}"/>
              </a:ext>
            </a:extLst>
          </p:cNvPr>
          <p:cNvSpPr>
            <a:spLocks noGrp="1"/>
          </p:cNvSpPr>
          <p:nvPr>
            <p:ph type="title"/>
          </p:nvPr>
        </p:nvSpPr>
        <p:spPr>
          <a:prstGeom prst="rect">
            <a:avLst/>
          </a:prstGeom>
        </p:spPr>
        <p:txBody>
          <a:bodyPr/>
          <a:lstStyle/>
          <a:p>
            <a:r>
              <a:rPr lang="en-US" sz="2500" dirty="0"/>
              <a:t>CHG Bed Bath Bathing Procedure</a:t>
            </a:r>
          </a:p>
        </p:txBody>
      </p:sp>
      <p:sp>
        <p:nvSpPr>
          <p:cNvPr id="17410" name="Rectangle 3"/>
          <p:cNvSpPr>
            <a:spLocks noGrp="1" noChangeArrowheads="1"/>
          </p:cNvSpPr>
          <p:nvPr>
            <p:ph idx="1"/>
          </p:nvPr>
        </p:nvSpPr>
        <p:spPr>
          <a:xfrm>
            <a:off x="457200" y="944463"/>
            <a:ext cx="7854696" cy="5638467"/>
          </a:xfrm>
          <a:prstGeom prst="rect">
            <a:avLst/>
          </a:prstGeom>
        </p:spPr>
        <p:txBody>
          <a:bodyPr wrap="square">
            <a:spAutoFit/>
          </a:bodyPr>
          <a:lstStyle/>
          <a:p>
            <a:r>
              <a:rPr lang="en-US" dirty="0"/>
              <a:t>Firmly massage to remove bacteria. </a:t>
            </a:r>
          </a:p>
          <a:p>
            <a:endParaRPr lang="en-US" sz="800" dirty="0"/>
          </a:p>
          <a:p>
            <a:r>
              <a:rPr lang="en-US" dirty="0"/>
              <a:t>Use ALL six disposable cloths in the following order:</a:t>
            </a:r>
          </a:p>
          <a:p>
            <a:pPr lvl="1"/>
            <a:r>
              <a:rPr lang="en-US" dirty="0"/>
              <a:t>Face, neck, and chest. Avoid eyes and ears.</a:t>
            </a:r>
          </a:p>
          <a:p>
            <a:pPr lvl="1"/>
            <a:r>
              <a:rPr lang="en-US" dirty="0"/>
              <a:t>Both shoulders, arms, and hands</a:t>
            </a:r>
          </a:p>
          <a:p>
            <a:pPr lvl="1"/>
            <a:r>
              <a:rPr lang="en-US" dirty="0"/>
              <a:t>Abdomen, then groin/perineum</a:t>
            </a:r>
          </a:p>
          <a:p>
            <a:pPr lvl="1"/>
            <a:r>
              <a:rPr lang="en-US" dirty="0"/>
              <a:t>Right leg and foot</a:t>
            </a:r>
          </a:p>
          <a:p>
            <a:pPr lvl="1"/>
            <a:r>
              <a:rPr lang="en-US" dirty="0"/>
              <a:t>Left leg and foot</a:t>
            </a:r>
          </a:p>
          <a:p>
            <a:pPr lvl="1"/>
            <a:r>
              <a:rPr lang="en-US" dirty="0"/>
              <a:t>Back of neck, back, then buttocks</a:t>
            </a:r>
          </a:p>
          <a:p>
            <a:endParaRPr lang="en-US" sz="800" dirty="0"/>
          </a:p>
          <a:p>
            <a:r>
              <a:rPr lang="en-US" dirty="0"/>
              <a:t>For all tubes, lines, and drains, clean 6 inches </a:t>
            </a:r>
            <a:br>
              <a:rPr lang="en-US" dirty="0"/>
            </a:br>
            <a:r>
              <a:rPr lang="en-US" dirty="0"/>
              <a:t>closest to the body and over non-gauze dressings</a:t>
            </a:r>
          </a:p>
          <a:p>
            <a:endParaRPr lang="en-US" sz="800" dirty="0"/>
          </a:p>
          <a:p>
            <a:r>
              <a:rPr lang="en-US" dirty="0"/>
              <a:t>Use additional cloths for larger patients</a:t>
            </a:r>
          </a:p>
          <a:p>
            <a:endParaRPr lang="en-US" sz="800" dirty="0"/>
          </a:p>
          <a:p>
            <a:r>
              <a:rPr lang="en-US" dirty="0"/>
              <a:t>Safe on perineum, including female labia and genital surface</a:t>
            </a:r>
          </a:p>
          <a:p>
            <a:endParaRPr lang="en-US" sz="800" dirty="0"/>
          </a:p>
          <a:p>
            <a:r>
              <a:rPr lang="en-US" dirty="0"/>
              <a:t>Air dry. Do </a:t>
            </a:r>
            <a:r>
              <a:rPr lang="en-US" b="1" dirty="0">
                <a:solidFill>
                  <a:srgbClr val="621717"/>
                </a:solidFill>
              </a:rPr>
              <a:t>NOT</a:t>
            </a:r>
            <a:r>
              <a:rPr lang="en-US" dirty="0"/>
              <a:t> rinse.</a:t>
            </a:r>
          </a:p>
        </p:txBody>
      </p:sp>
      <p:sp>
        <p:nvSpPr>
          <p:cNvPr id="7" name="Slide Number Placeholder 5">
            <a:extLst>
              <a:ext uri="{FF2B5EF4-FFF2-40B4-BE49-F238E27FC236}">
                <a16:creationId xmlns:a16="http://schemas.microsoft.com/office/drawing/2014/main" id="{F6ED2487-2230-4FB5-81EF-DF7B00D27773}"/>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11</a:t>
            </a:fld>
            <a:endParaRPr lang="en-US" dirty="0">
              <a:solidFill>
                <a:srgbClr val="000000"/>
              </a:solidFill>
            </a:endParaRPr>
          </a:p>
        </p:txBody>
      </p:sp>
    </p:spTree>
    <p:extLst>
      <p:ext uri="{BB962C8B-B14F-4D97-AF65-F5344CB8AC3E}">
        <p14:creationId xmlns:p14="http://schemas.microsoft.com/office/powerpoint/2010/main" val="415431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ED2CDD9-A5E2-F34C-A6E4-255566CC821E}"/>
              </a:ext>
            </a:extLst>
          </p:cNvPr>
          <p:cNvSpPr>
            <a:spLocks noGrp="1"/>
          </p:cNvSpPr>
          <p:nvPr>
            <p:ph type="title"/>
          </p:nvPr>
        </p:nvSpPr>
        <p:spPr>
          <a:prstGeom prst="rect">
            <a:avLst/>
          </a:prstGeom>
        </p:spPr>
        <p:txBody>
          <a:bodyPr/>
          <a:lstStyle/>
          <a:p>
            <a:r>
              <a:rPr lang="en-US" sz="2500" dirty="0"/>
              <a:t>CHG and Devices</a:t>
            </a:r>
          </a:p>
        </p:txBody>
      </p:sp>
      <p:sp>
        <p:nvSpPr>
          <p:cNvPr id="3" name="Content Placeholder 2"/>
          <p:cNvSpPr>
            <a:spLocks noGrp="1"/>
          </p:cNvSpPr>
          <p:nvPr>
            <p:ph idx="1"/>
          </p:nvPr>
        </p:nvSpPr>
        <p:spPr>
          <a:xfrm>
            <a:off x="841248" y="890111"/>
            <a:ext cx="7470648" cy="5663089"/>
          </a:xfrm>
          <a:prstGeom prst="rect">
            <a:avLst/>
          </a:prstGeom>
        </p:spPr>
        <p:txBody>
          <a:bodyPr>
            <a:spAutoFit/>
          </a:bodyPr>
          <a:lstStyle/>
          <a:p>
            <a:r>
              <a:rPr lang="en-US" dirty="0"/>
              <a:t>Decolonization should be targeted to patients with selected medical devices, such as central lines, midline catheters, and lumbar drains.</a:t>
            </a:r>
          </a:p>
          <a:p>
            <a:endParaRPr lang="en-US" sz="600" dirty="0"/>
          </a:p>
          <a:p>
            <a:r>
              <a:rPr lang="en-US" dirty="0"/>
              <a:t>Breaks in the skin due to medical devices increase risk for infection.</a:t>
            </a:r>
          </a:p>
          <a:p>
            <a:endParaRPr lang="en-US" sz="600" dirty="0"/>
          </a:p>
          <a:p>
            <a:r>
              <a:rPr lang="en-US" dirty="0"/>
              <a:t>Use a clean CHG cloth to clean not only skin around the device, but the device itself to prevent infection. CHG is safe on devices.</a:t>
            </a:r>
          </a:p>
          <a:p>
            <a:pPr lvl="1"/>
            <a:r>
              <a:rPr lang="en-US" dirty="0"/>
              <a:t>Ensure careful cleansing of skin around lines to remove bacteria.</a:t>
            </a:r>
          </a:p>
          <a:p>
            <a:pPr lvl="1"/>
            <a:r>
              <a:rPr lang="en-US" dirty="0"/>
              <a:t> After cleaning skin, clean 6 inches of line closest to the body.</a:t>
            </a:r>
          </a:p>
          <a:p>
            <a:pPr lvl="1"/>
            <a:r>
              <a:rPr lang="en-US" dirty="0"/>
              <a:t>Clean over non-gauze dressings.</a:t>
            </a:r>
          </a:p>
          <a:p>
            <a:pPr lvl="1"/>
            <a:r>
              <a:rPr lang="en-US" dirty="0"/>
              <a:t>If dressing in place, clean over dressing. After skin is cleaned, use clean part of cloth to clean at least the 6 inches of the device that are closest to the body.</a:t>
            </a:r>
          </a:p>
        </p:txBody>
      </p:sp>
      <p:sp>
        <p:nvSpPr>
          <p:cNvPr id="5" name="Slide Number Placeholder 5">
            <a:extLst>
              <a:ext uri="{FF2B5EF4-FFF2-40B4-BE49-F238E27FC236}">
                <a16:creationId xmlns:a16="http://schemas.microsoft.com/office/drawing/2014/main" id="{C473A828-F420-47F6-9A5A-196CAC9DB7A0}"/>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12</a:t>
            </a:fld>
            <a:endParaRPr lang="en-US" dirty="0">
              <a:solidFill>
                <a:srgbClr val="000000"/>
              </a:solidFill>
            </a:endParaRPr>
          </a:p>
        </p:txBody>
      </p:sp>
    </p:spTree>
    <p:extLst>
      <p:ext uri="{BB962C8B-B14F-4D97-AF65-F5344CB8AC3E}">
        <p14:creationId xmlns:p14="http://schemas.microsoft.com/office/powerpoint/2010/main" val="399758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F784DB9-9074-9145-9923-16482DB73E2D}"/>
              </a:ext>
            </a:extLst>
          </p:cNvPr>
          <p:cNvSpPr>
            <a:spLocks noGrp="1"/>
          </p:cNvSpPr>
          <p:nvPr>
            <p:ph type="title"/>
          </p:nvPr>
        </p:nvSpPr>
        <p:spPr>
          <a:prstGeom prst="rect">
            <a:avLst/>
          </a:prstGeom>
        </p:spPr>
        <p:txBody>
          <a:bodyPr/>
          <a:lstStyle/>
          <a:p>
            <a:r>
              <a:rPr lang="en-US" sz="2500" dirty="0"/>
              <a:t>Clean ALL Devices</a:t>
            </a:r>
          </a:p>
        </p:txBody>
      </p:sp>
      <p:sp>
        <p:nvSpPr>
          <p:cNvPr id="3" name="Content Placeholder 2"/>
          <p:cNvSpPr>
            <a:spLocks noGrp="1"/>
          </p:cNvSpPr>
          <p:nvPr>
            <p:ph idx="1"/>
          </p:nvPr>
        </p:nvSpPr>
        <p:spPr>
          <a:xfrm>
            <a:off x="841248" y="980754"/>
            <a:ext cx="7470648" cy="5115246"/>
          </a:xfrm>
          <a:prstGeom prst="rect">
            <a:avLst/>
          </a:prstGeom>
        </p:spPr>
        <p:txBody>
          <a:bodyPr>
            <a:spAutoFit/>
          </a:bodyPr>
          <a:lstStyle/>
          <a:p>
            <a:r>
              <a:rPr lang="en-US" dirty="0"/>
              <a:t>Patients with selected devices, such as central venous catheters, midline catheters, or lumbar drains, may have other devices as well.</a:t>
            </a:r>
          </a:p>
          <a:p>
            <a:endParaRPr lang="en-US" sz="1200" dirty="0"/>
          </a:p>
          <a:p>
            <a:r>
              <a:rPr lang="en-US" dirty="0"/>
              <a:t>Remember to clean EVERY device that the patient has. This was the protocol in the ABATE Infection Trial.</a:t>
            </a:r>
          </a:p>
          <a:p>
            <a:endParaRPr lang="en-US" sz="1200" dirty="0"/>
          </a:p>
          <a:p>
            <a:r>
              <a:rPr lang="en-US" dirty="0"/>
              <a:t>This includes not only the devices that identified the patient for decolonization, but also any other devices. These may include:</a:t>
            </a:r>
          </a:p>
          <a:p>
            <a:pPr lvl="1"/>
            <a:r>
              <a:rPr lang="en-US" dirty="0"/>
              <a:t>Urinary catheters</a:t>
            </a:r>
          </a:p>
          <a:p>
            <a:pPr lvl="1"/>
            <a:r>
              <a:rPr lang="en-US" dirty="0"/>
              <a:t>G-tube, J-tubes</a:t>
            </a:r>
          </a:p>
          <a:p>
            <a:pPr lvl="1"/>
            <a:r>
              <a:rPr lang="en-US" dirty="0"/>
              <a:t>Chest tubes</a:t>
            </a:r>
          </a:p>
          <a:p>
            <a:pPr lvl="1"/>
            <a:r>
              <a:rPr lang="en-US" dirty="0"/>
              <a:t>Rectal tubes</a:t>
            </a:r>
          </a:p>
          <a:p>
            <a:pPr lvl="1"/>
            <a:r>
              <a:rPr lang="en-US" dirty="0"/>
              <a:t>EKG leads and wires</a:t>
            </a:r>
          </a:p>
        </p:txBody>
      </p:sp>
      <p:sp>
        <p:nvSpPr>
          <p:cNvPr id="5" name="Slide Number Placeholder 5">
            <a:extLst>
              <a:ext uri="{FF2B5EF4-FFF2-40B4-BE49-F238E27FC236}">
                <a16:creationId xmlns:a16="http://schemas.microsoft.com/office/drawing/2014/main" id="{F3C5728F-B1AC-4673-95F7-F990113D2DA8}"/>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13</a:t>
            </a:fld>
            <a:endParaRPr lang="en-US" dirty="0">
              <a:solidFill>
                <a:srgbClr val="000000"/>
              </a:solidFill>
            </a:endParaRPr>
          </a:p>
        </p:txBody>
      </p:sp>
    </p:spTree>
    <p:extLst>
      <p:ext uri="{BB962C8B-B14F-4D97-AF65-F5344CB8AC3E}">
        <p14:creationId xmlns:p14="http://schemas.microsoft.com/office/powerpoint/2010/main" val="35180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ACF7FF-5938-D840-A486-FC0EA86E04F0}"/>
              </a:ext>
            </a:extLst>
          </p:cNvPr>
          <p:cNvSpPr>
            <a:spLocks noGrp="1"/>
          </p:cNvSpPr>
          <p:nvPr>
            <p:ph type="title"/>
          </p:nvPr>
        </p:nvSpPr>
        <p:spPr>
          <a:prstGeom prst="rect">
            <a:avLst/>
          </a:prstGeom>
        </p:spPr>
        <p:txBody>
          <a:bodyPr/>
          <a:lstStyle/>
          <a:p>
            <a:r>
              <a:rPr lang="en-US" sz="2500" dirty="0"/>
              <a:t>Special Circumstances</a:t>
            </a:r>
            <a:endParaRPr lang="en-US" dirty="0"/>
          </a:p>
        </p:txBody>
      </p:sp>
      <p:sp>
        <p:nvSpPr>
          <p:cNvPr id="3" name="Content Placeholder 2"/>
          <p:cNvSpPr>
            <a:spLocks noGrp="1"/>
          </p:cNvSpPr>
          <p:nvPr>
            <p:ph idx="1"/>
          </p:nvPr>
        </p:nvSpPr>
        <p:spPr>
          <a:xfrm>
            <a:off x="841248" y="1295400"/>
            <a:ext cx="7470648" cy="2616101"/>
          </a:xfrm>
          <a:prstGeom prst="rect">
            <a:avLst/>
          </a:prstGeom>
        </p:spPr>
        <p:txBody>
          <a:bodyPr>
            <a:spAutoFit/>
          </a:bodyPr>
          <a:lstStyle/>
          <a:p>
            <a:r>
              <a:rPr lang="en-US" dirty="0"/>
              <a:t>Incontinence</a:t>
            </a:r>
          </a:p>
          <a:p>
            <a:endParaRPr lang="en-US" dirty="0"/>
          </a:p>
          <a:p>
            <a:r>
              <a:rPr lang="en-US" dirty="0"/>
              <a:t>Wounds</a:t>
            </a:r>
          </a:p>
          <a:p>
            <a:endParaRPr lang="en-US" dirty="0"/>
          </a:p>
          <a:p>
            <a:r>
              <a:rPr lang="en-US" dirty="0"/>
              <a:t>Obese patients</a:t>
            </a:r>
          </a:p>
          <a:p>
            <a:endParaRPr lang="en-US" dirty="0"/>
          </a:p>
          <a:p>
            <a:r>
              <a:rPr lang="en-US" dirty="0"/>
              <a:t>Allergies and refusals</a:t>
            </a:r>
          </a:p>
        </p:txBody>
      </p:sp>
      <p:sp>
        <p:nvSpPr>
          <p:cNvPr id="5" name="Slide Number Placeholder 5">
            <a:extLst>
              <a:ext uri="{FF2B5EF4-FFF2-40B4-BE49-F238E27FC236}">
                <a16:creationId xmlns:a16="http://schemas.microsoft.com/office/drawing/2014/main" id="{E86A77C7-841F-4EA5-952F-CBDFB3CC400E}"/>
              </a:ext>
            </a:extLst>
          </p:cNvPr>
          <p:cNvSpPr txBox="1">
            <a:spLocks noGrp="1"/>
          </p:cNvSpPr>
          <p:nvPr>
            <p:ph type="sldNum" sz="quarter" idx="12"/>
          </p:nvPr>
        </p:nvSpPr>
        <p:spPr>
          <a:xfrm>
            <a:off x="6784975" y="6556375"/>
            <a:ext cx="2359025" cy="282575"/>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14</a:t>
            </a:fld>
            <a:endParaRPr lang="en-US" dirty="0">
              <a:solidFill>
                <a:srgbClr val="000000"/>
              </a:solidFill>
            </a:endParaRPr>
          </a:p>
        </p:txBody>
      </p:sp>
    </p:spTree>
    <p:extLst>
      <p:ext uri="{BB962C8B-B14F-4D97-AF65-F5344CB8AC3E}">
        <p14:creationId xmlns:p14="http://schemas.microsoft.com/office/powerpoint/2010/main" val="219502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0735CE-088D-954F-ADDF-9C460A049E67}"/>
              </a:ext>
            </a:extLst>
          </p:cNvPr>
          <p:cNvSpPr>
            <a:spLocks noGrp="1"/>
          </p:cNvSpPr>
          <p:nvPr>
            <p:ph type="title"/>
          </p:nvPr>
        </p:nvSpPr>
        <p:spPr>
          <a:prstGeom prst="rect">
            <a:avLst/>
          </a:prstGeom>
        </p:spPr>
        <p:txBody>
          <a:bodyPr/>
          <a:lstStyle/>
          <a:p>
            <a:r>
              <a:rPr lang="en-US" sz="2500" dirty="0"/>
              <a:t>CHG and Incontinence</a:t>
            </a:r>
          </a:p>
        </p:txBody>
      </p:sp>
      <p:sp>
        <p:nvSpPr>
          <p:cNvPr id="3" name="Content Placeholder 2"/>
          <p:cNvSpPr>
            <a:spLocks noGrp="1"/>
          </p:cNvSpPr>
          <p:nvPr>
            <p:ph idx="1"/>
          </p:nvPr>
        </p:nvSpPr>
        <p:spPr>
          <a:xfrm>
            <a:off x="841248" y="914400"/>
            <a:ext cx="7470648" cy="5786199"/>
          </a:xfrm>
          <a:prstGeom prst="rect">
            <a:avLst/>
          </a:prstGeom>
        </p:spPr>
        <p:txBody>
          <a:bodyPr>
            <a:spAutoFit/>
          </a:bodyPr>
          <a:lstStyle/>
          <a:p>
            <a:r>
              <a:rPr lang="en-US" dirty="0"/>
              <a:t>Do </a:t>
            </a:r>
            <a:r>
              <a:rPr lang="en-US" b="1" dirty="0">
                <a:solidFill>
                  <a:srgbClr val="621717"/>
                </a:solidFill>
              </a:rPr>
              <a:t>NOT</a:t>
            </a:r>
            <a:r>
              <a:rPr lang="en-US" dirty="0"/>
              <a:t> use soap to cleanse incontinent patients. Soap can inactivate CHG. Use barrier products compatible with CHG.* </a:t>
            </a:r>
          </a:p>
          <a:p>
            <a:endParaRPr lang="en-US" sz="800" dirty="0"/>
          </a:p>
          <a:p>
            <a:r>
              <a:rPr lang="en-US" dirty="0"/>
              <a:t>Remove urine/stool with usual incontinence wipes/cloths and water. Do </a:t>
            </a:r>
            <a:r>
              <a:rPr lang="en-US" b="1" dirty="0">
                <a:solidFill>
                  <a:srgbClr val="621717"/>
                </a:solidFill>
              </a:rPr>
              <a:t>NOT</a:t>
            </a:r>
            <a:r>
              <a:rPr lang="en-US" dirty="0"/>
              <a:t> use soap.</a:t>
            </a:r>
          </a:p>
          <a:p>
            <a:endParaRPr lang="en-US" sz="800" dirty="0"/>
          </a:p>
          <a:p>
            <a:r>
              <a:rPr lang="en-US" dirty="0"/>
              <a:t>After removing soilage, if evidence of skin breakdown or wounds in the area, clean skin again with CHG wipes and </a:t>
            </a:r>
            <a:br>
              <a:rPr lang="en-US" dirty="0"/>
            </a:br>
            <a:r>
              <a:rPr lang="en-US" dirty="0"/>
              <a:t>air dry.</a:t>
            </a:r>
          </a:p>
          <a:p>
            <a:endParaRPr lang="en-US" sz="800" dirty="0"/>
          </a:p>
          <a:p>
            <a:r>
              <a:rPr lang="en-US" dirty="0"/>
              <a:t>Apply CHG-compatible barrier protection, if needed.</a:t>
            </a:r>
          </a:p>
          <a:p>
            <a:endParaRPr lang="en-US" sz="800" dirty="0"/>
          </a:p>
          <a:p>
            <a:r>
              <a:rPr lang="en-US" dirty="0"/>
              <a:t>If additional barrier protection is needed during day, OK to use additional CHG compatible barrier protection products.</a:t>
            </a:r>
          </a:p>
          <a:p>
            <a:endParaRPr lang="en-US" sz="800" dirty="0"/>
          </a:p>
          <a:p>
            <a:r>
              <a:rPr lang="en-US" dirty="0"/>
              <a:t>If additional bathing is required throughout the day, follow the same CHG bed basin bathing protocol, then reapply CHG compatible barrier protection products, as needed.</a:t>
            </a:r>
          </a:p>
          <a:p>
            <a:pPr marL="0" indent="0">
              <a:buNone/>
            </a:pPr>
            <a:endParaRPr lang="en-US" sz="1000" dirty="0"/>
          </a:p>
          <a:p>
            <a:pPr marL="0" indent="0">
              <a:buNone/>
            </a:pPr>
            <a:r>
              <a:rPr lang="en-US" sz="1400" i="1" dirty="0"/>
              <a:t>*Contact product manufacturers to confirm CHG compatibility</a:t>
            </a:r>
          </a:p>
        </p:txBody>
      </p:sp>
      <p:sp>
        <p:nvSpPr>
          <p:cNvPr id="5" name="Slide Number Placeholder 5">
            <a:extLst>
              <a:ext uri="{FF2B5EF4-FFF2-40B4-BE49-F238E27FC236}">
                <a16:creationId xmlns:a16="http://schemas.microsoft.com/office/drawing/2014/main" id="{95E9574F-A8E6-4856-9ED0-5CA316371E35}"/>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15</a:t>
            </a:fld>
            <a:endParaRPr lang="en-US" dirty="0">
              <a:solidFill>
                <a:srgbClr val="000000"/>
              </a:solidFill>
            </a:endParaRPr>
          </a:p>
        </p:txBody>
      </p:sp>
    </p:spTree>
    <p:extLst>
      <p:ext uri="{BB962C8B-B14F-4D97-AF65-F5344CB8AC3E}">
        <p14:creationId xmlns:p14="http://schemas.microsoft.com/office/powerpoint/2010/main" val="355396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615188-44EB-1D4E-BE92-177690114F85}"/>
              </a:ext>
            </a:extLst>
          </p:cNvPr>
          <p:cNvSpPr>
            <a:spLocks noGrp="1"/>
          </p:cNvSpPr>
          <p:nvPr>
            <p:ph type="title"/>
          </p:nvPr>
        </p:nvSpPr>
        <p:spPr>
          <a:prstGeom prst="rect">
            <a:avLst/>
          </a:prstGeom>
        </p:spPr>
        <p:txBody>
          <a:bodyPr/>
          <a:lstStyle/>
          <a:p>
            <a:r>
              <a:rPr lang="en-US" sz="2500" dirty="0"/>
              <a:t>CHG and Wounds</a:t>
            </a:r>
          </a:p>
        </p:txBody>
      </p:sp>
      <p:sp>
        <p:nvSpPr>
          <p:cNvPr id="3" name="Content Placeholder 2"/>
          <p:cNvSpPr>
            <a:spLocks noGrp="1"/>
          </p:cNvSpPr>
          <p:nvPr>
            <p:ph idx="1"/>
          </p:nvPr>
        </p:nvSpPr>
        <p:spPr>
          <a:xfrm>
            <a:off x="841248" y="914400"/>
            <a:ext cx="7470648" cy="5484578"/>
          </a:xfrm>
          <a:prstGeom prst="rect">
            <a:avLst/>
          </a:prstGeom>
        </p:spPr>
        <p:txBody>
          <a:bodyPr>
            <a:spAutoFit/>
          </a:bodyPr>
          <a:lstStyle/>
          <a:p>
            <a:r>
              <a:rPr lang="en-US" dirty="0"/>
              <a:t>Use of CHG on wounds helps remove bacteria and prevent infection. CHG wipes or liquid CHG for showering can be used on all superficial wounds. These include:</a:t>
            </a:r>
          </a:p>
          <a:p>
            <a:pPr lvl="1"/>
            <a:r>
              <a:rPr lang="en-US" dirty="0"/>
              <a:t>Superficial decubitus ulcers (stages 1 and 2)</a:t>
            </a:r>
          </a:p>
          <a:p>
            <a:pPr lvl="1"/>
            <a:r>
              <a:rPr lang="en-US" dirty="0"/>
              <a:t>Friable skin/rashes</a:t>
            </a:r>
          </a:p>
          <a:p>
            <a:pPr lvl="1"/>
            <a:r>
              <a:rPr lang="en-US" dirty="0"/>
              <a:t>Superficial burns</a:t>
            </a:r>
          </a:p>
          <a:p>
            <a:endParaRPr lang="en-US" sz="600" dirty="0"/>
          </a:p>
          <a:p>
            <a:r>
              <a:rPr lang="en-US" dirty="0"/>
              <a:t>Clean the wound carefully with CHG, including over wound VACs (vacuum-assisted closures)</a:t>
            </a:r>
          </a:p>
          <a:p>
            <a:endParaRPr lang="en-US" sz="600" dirty="0"/>
          </a:p>
          <a:p>
            <a:r>
              <a:rPr lang="en-US" dirty="0"/>
              <a:t>CHG should be used over semipermeable/occlusive dressings</a:t>
            </a:r>
          </a:p>
          <a:p>
            <a:endParaRPr lang="en-US" sz="600" dirty="0"/>
          </a:p>
          <a:p>
            <a:r>
              <a:rPr lang="en-US" dirty="0"/>
              <a:t>CHG should be applied over sutured or stapled wounds</a:t>
            </a:r>
          </a:p>
          <a:p>
            <a:endParaRPr lang="en-US" sz="600" dirty="0"/>
          </a:p>
          <a:p>
            <a:r>
              <a:rPr lang="en-US" dirty="0"/>
              <a:t>CHG cloths do not have alcohol and will not cause stinging </a:t>
            </a:r>
            <a:br>
              <a:rPr lang="en-US" dirty="0"/>
            </a:br>
            <a:r>
              <a:rPr lang="en-US" dirty="0"/>
              <a:t>in wounds</a:t>
            </a:r>
          </a:p>
          <a:p>
            <a:endParaRPr lang="en-US" sz="600" dirty="0"/>
          </a:p>
          <a:p>
            <a:r>
              <a:rPr lang="en-US" dirty="0"/>
              <a:t>Do NOT use on large or deep wounds (e.g., packed wounds)</a:t>
            </a:r>
          </a:p>
        </p:txBody>
      </p:sp>
      <p:sp>
        <p:nvSpPr>
          <p:cNvPr id="5" name="Slide Number Placeholder 5">
            <a:extLst>
              <a:ext uri="{FF2B5EF4-FFF2-40B4-BE49-F238E27FC236}">
                <a16:creationId xmlns:a16="http://schemas.microsoft.com/office/drawing/2014/main" id="{1F946AF7-52C3-4FE3-AF0B-2684B0324DD5}"/>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16</a:t>
            </a:fld>
            <a:endParaRPr lang="en-US" dirty="0">
              <a:solidFill>
                <a:srgbClr val="000000"/>
              </a:solidFill>
            </a:endParaRPr>
          </a:p>
        </p:txBody>
      </p:sp>
    </p:spTree>
    <p:extLst>
      <p:ext uri="{BB962C8B-B14F-4D97-AF65-F5344CB8AC3E}">
        <p14:creationId xmlns:p14="http://schemas.microsoft.com/office/powerpoint/2010/main" val="128377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36ACC9-2519-BF46-AA50-96BC14BC279C}"/>
              </a:ext>
            </a:extLst>
          </p:cNvPr>
          <p:cNvSpPr>
            <a:spLocks noGrp="1"/>
          </p:cNvSpPr>
          <p:nvPr>
            <p:ph type="title"/>
          </p:nvPr>
        </p:nvSpPr>
        <p:spPr>
          <a:prstGeom prst="rect">
            <a:avLst/>
          </a:prstGeom>
        </p:spPr>
        <p:txBody>
          <a:bodyPr/>
          <a:lstStyle/>
          <a:p>
            <a:r>
              <a:rPr lang="en-US" sz="2500" dirty="0"/>
              <a:t>CHG Bathing of Obese Patients</a:t>
            </a:r>
          </a:p>
        </p:txBody>
      </p:sp>
      <p:sp>
        <p:nvSpPr>
          <p:cNvPr id="3" name="Content Placeholder 2"/>
          <p:cNvSpPr>
            <a:spLocks noGrp="1"/>
          </p:cNvSpPr>
          <p:nvPr>
            <p:ph idx="1"/>
          </p:nvPr>
        </p:nvSpPr>
        <p:spPr>
          <a:xfrm>
            <a:off x="841248" y="1143000"/>
            <a:ext cx="7470648" cy="2492990"/>
          </a:xfrm>
          <a:prstGeom prst="rect">
            <a:avLst/>
          </a:prstGeom>
          <a:noFill/>
        </p:spPr>
        <p:txBody>
          <a:bodyPr>
            <a:spAutoFit/>
          </a:bodyPr>
          <a:lstStyle/>
          <a:p>
            <a:r>
              <a:rPr lang="en-US" dirty="0"/>
              <a:t>Nurses should use as many CHG wipes as necessary </a:t>
            </a:r>
            <a:br>
              <a:rPr lang="en-US" dirty="0"/>
            </a:br>
            <a:r>
              <a:rPr lang="en-US" dirty="0"/>
              <a:t>and throughout the day if additional bathing is required (incontinence, sweating, or other reasons)</a:t>
            </a:r>
          </a:p>
          <a:p>
            <a:endParaRPr lang="en-US" dirty="0"/>
          </a:p>
          <a:p>
            <a:r>
              <a:rPr lang="en-US" dirty="0"/>
              <a:t>Ensure neck and all skin folds are well cleaned</a:t>
            </a:r>
          </a:p>
          <a:p>
            <a:endParaRPr lang="en-US" dirty="0"/>
          </a:p>
          <a:p>
            <a:r>
              <a:rPr lang="en-US" dirty="0"/>
              <a:t>Dry CHG well. Do </a:t>
            </a:r>
            <a:r>
              <a:rPr lang="en-US" b="1" dirty="0">
                <a:solidFill>
                  <a:srgbClr val="621717"/>
                </a:solidFill>
              </a:rPr>
              <a:t>not</a:t>
            </a:r>
            <a:r>
              <a:rPr lang="en-US" dirty="0"/>
              <a:t> wipe off.</a:t>
            </a:r>
          </a:p>
        </p:txBody>
      </p:sp>
      <p:sp>
        <p:nvSpPr>
          <p:cNvPr id="5" name="Slide Number Placeholder 5">
            <a:extLst>
              <a:ext uri="{FF2B5EF4-FFF2-40B4-BE49-F238E27FC236}">
                <a16:creationId xmlns:a16="http://schemas.microsoft.com/office/drawing/2014/main" id="{F6A0577B-B7BB-474B-83EB-5F616CF4EBED}"/>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17</a:t>
            </a:fld>
            <a:endParaRPr lang="en-US" dirty="0">
              <a:solidFill>
                <a:srgbClr val="000000"/>
              </a:solidFill>
            </a:endParaRPr>
          </a:p>
        </p:txBody>
      </p:sp>
    </p:spTree>
    <p:extLst>
      <p:ext uri="{BB962C8B-B14F-4D97-AF65-F5344CB8AC3E}">
        <p14:creationId xmlns:p14="http://schemas.microsoft.com/office/powerpoint/2010/main" val="382209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C4D166-88DC-124D-9FF1-46059A35CE09}"/>
              </a:ext>
            </a:extLst>
          </p:cNvPr>
          <p:cNvSpPr>
            <a:spLocks noGrp="1"/>
          </p:cNvSpPr>
          <p:nvPr>
            <p:ph type="title"/>
          </p:nvPr>
        </p:nvSpPr>
        <p:spPr>
          <a:prstGeom prst="rect">
            <a:avLst/>
          </a:prstGeom>
        </p:spPr>
        <p:txBody>
          <a:bodyPr/>
          <a:lstStyle/>
          <a:p>
            <a:r>
              <a:rPr lang="en-US" sz="2500" dirty="0"/>
              <a:t>Targeted Decolonization Allergies and Refusals</a:t>
            </a:r>
          </a:p>
        </p:txBody>
      </p:sp>
      <p:sp>
        <p:nvSpPr>
          <p:cNvPr id="3" name="Content Placeholder 2"/>
          <p:cNvSpPr>
            <a:spLocks noGrp="1"/>
          </p:cNvSpPr>
          <p:nvPr>
            <p:ph idx="1"/>
          </p:nvPr>
        </p:nvSpPr>
        <p:spPr>
          <a:xfrm>
            <a:off x="841248" y="1143000"/>
            <a:ext cx="7470648" cy="2369880"/>
          </a:xfrm>
          <a:prstGeom prst="rect">
            <a:avLst/>
          </a:prstGeom>
        </p:spPr>
        <p:txBody>
          <a:bodyPr>
            <a:spAutoFit/>
          </a:bodyPr>
          <a:lstStyle/>
          <a:p>
            <a:r>
              <a:rPr lang="en-US" dirty="0"/>
              <a:t>If a patient with a device is allergic to CHG, do NOT use </a:t>
            </a:r>
            <a:br>
              <a:rPr lang="en-US" dirty="0"/>
            </a:br>
            <a:r>
              <a:rPr lang="en-US" dirty="0"/>
              <a:t>CHG for bathing or showering. Provide an alternative soap. </a:t>
            </a:r>
          </a:p>
          <a:p>
            <a:endParaRPr lang="en-US" dirty="0"/>
          </a:p>
          <a:p>
            <a:r>
              <a:rPr lang="en-US" dirty="0"/>
              <a:t>As is the case with any medical care, patients can refuse the protocol, but your enthusiasm and encouragement can often help them understand the value of removing germs on their body to protect them from infection.</a:t>
            </a:r>
          </a:p>
        </p:txBody>
      </p:sp>
      <p:sp>
        <p:nvSpPr>
          <p:cNvPr id="5" name="Slide Number Placeholder 5">
            <a:extLst>
              <a:ext uri="{FF2B5EF4-FFF2-40B4-BE49-F238E27FC236}">
                <a16:creationId xmlns:a16="http://schemas.microsoft.com/office/drawing/2014/main" id="{B9CC1030-9FD1-45A6-B997-43BEA0B7B475}"/>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18</a:t>
            </a:fld>
            <a:endParaRPr lang="en-US" dirty="0">
              <a:solidFill>
                <a:srgbClr val="000000"/>
              </a:solidFill>
            </a:endParaRPr>
          </a:p>
        </p:txBody>
      </p:sp>
    </p:spTree>
    <p:extLst>
      <p:ext uri="{BB962C8B-B14F-4D97-AF65-F5344CB8AC3E}">
        <p14:creationId xmlns:p14="http://schemas.microsoft.com/office/powerpoint/2010/main" val="69669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spcAft>
                <a:spcPts val="1000"/>
              </a:spcAft>
              <a:defRPr/>
            </a:pPr>
            <a:r>
              <a:rPr lang="en-US" sz="2500" dirty="0"/>
              <a:t>Can a Patient Self-Bathe?</a:t>
            </a:r>
          </a:p>
        </p:txBody>
      </p:sp>
      <p:sp>
        <p:nvSpPr>
          <p:cNvPr id="16387" name="Content Placeholder 2"/>
          <p:cNvSpPr>
            <a:spLocks noGrp="1"/>
          </p:cNvSpPr>
          <p:nvPr>
            <p:ph idx="1"/>
          </p:nvPr>
        </p:nvSpPr>
        <p:spPr>
          <a:xfrm>
            <a:off x="841248" y="990600"/>
            <a:ext cx="7470648" cy="1926681"/>
          </a:xfrm>
          <a:prstGeom prst="rect">
            <a:avLst/>
          </a:prstGeom>
        </p:spPr>
        <p:txBody>
          <a:bodyPr>
            <a:spAutoFit/>
          </a:bodyPr>
          <a:lstStyle/>
          <a:p>
            <a:r>
              <a:rPr lang="en-US" dirty="0"/>
              <a:t>Yes, with instruction and encouragement</a:t>
            </a:r>
          </a:p>
          <a:p>
            <a:endParaRPr lang="en-US" sz="1200" dirty="0"/>
          </a:p>
          <a:p>
            <a:r>
              <a:rPr lang="en-US" dirty="0"/>
              <a:t>Give handout to patient an hour or two before bathing</a:t>
            </a:r>
          </a:p>
          <a:p>
            <a:endParaRPr lang="en-US" sz="1200" dirty="0"/>
          </a:p>
          <a:p>
            <a:r>
              <a:rPr lang="en-US" dirty="0"/>
              <a:t>At bath time, go over the one-page CHG cloth </a:t>
            </a:r>
            <a:br>
              <a:rPr lang="en-US" dirty="0"/>
            </a:br>
            <a:r>
              <a:rPr lang="en-US" dirty="0"/>
              <a:t>bathing handout</a:t>
            </a:r>
          </a:p>
        </p:txBody>
      </p:sp>
      <p:pic>
        <p:nvPicPr>
          <p:cNvPr id="11" name="Picture 10" descr="Image of the bathing handout for patients">
            <a:extLst>
              <a:ext uri="{FF2B5EF4-FFF2-40B4-BE49-F238E27FC236}">
                <a16:creationId xmlns:a16="http://schemas.microsoft.com/office/drawing/2014/main" id="{99E8EE84-1D33-2D4B-8226-C4BC7FFDC905}"/>
              </a:ext>
            </a:extLst>
          </p:cNvPr>
          <p:cNvPicPr>
            <a:picLocks noChangeAspect="1"/>
          </p:cNvPicPr>
          <p:nvPr/>
        </p:nvPicPr>
        <p:blipFill>
          <a:blip r:embed="rId3"/>
          <a:stretch>
            <a:fillRect/>
          </a:stretch>
        </p:blipFill>
        <p:spPr>
          <a:xfrm>
            <a:off x="2514600" y="3087983"/>
            <a:ext cx="4114800" cy="316041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6211F3E4-4246-4E48-943C-1A2875A81974}"/>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19</a:t>
            </a:fld>
            <a:endParaRPr lang="en-US" dirty="0">
              <a:solidFill>
                <a:srgbClr val="000000"/>
              </a:solidFill>
            </a:endParaRPr>
          </a:p>
        </p:txBody>
      </p:sp>
    </p:spTree>
    <p:extLst>
      <p:ext uri="{BB962C8B-B14F-4D97-AF65-F5344CB8AC3E}">
        <p14:creationId xmlns:p14="http://schemas.microsoft.com/office/powerpoint/2010/main" val="211360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381001"/>
            <a:ext cx="8610600" cy="1066800"/>
          </a:xfrm>
          <a:prstGeom prst="rect">
            <a:avLst/>
          </a:prstGeom>
          <a:noFill/>
          <a:ln w="9525">
            <a:noFill/>
            <a:miter lim="800000"/>
            <a:headEnd/>
            <a:tailEnd/>
          </a:ln>
          <a:effectLst/>
        </p:spPr>
        <p:txBody>
          <a:bodyPr anchor="ctr"/>
          <a:lstStyle/>
          <a:p>
            <a:pPr algn="ctr">
              <a:spcAft>
                <a:spcPts val="1000"/>
              </a:spcAft>
              <a:defRPr/>
            </a:pPr>
            <a:endParaRPr lang="en-US" sz="3800" b="1" dirty="0">
              <a:ln w="10541" cmpd="sng">
                <a:solidFill>
                  <a:schemeClr val="accent1">
                    <a:shade val="88000"/>
                    <a:satMod val="110000"/>
                  </a:schemeClr>
                </a:solidFill>
                <a:prstDash val="solid"/>
              </a:ln>
              <a:solidFill>
                <a:srgbClr val="0070C0"/>
              </a:solidFill>
            </a:endParaRPr>
          </a:p>
        </p:txBody>
      </p:sp>
      <p:sp>
        <p:nvSpPr>
          <p:cNvPr id="4" name="Title 3">
            <a:extLst>
              <a:ext uri="{FF2B5EF4-FFF2-40B4-BE49-F238E27FC236}">
                <a16:creationId xmlns:a16="http://schemas.microsoft.com/office/drawing/2014/main" id="{24631CB6-FE5B-8D40-B4E0-FA8DD82C5A80}"/>
              </a:ext>
            </a:extLst>
          </p:cNvPr>
          <p:cNvSpPr>
            <a:spLocks noGrp="1"/>
          </p:cNvSpPr>
          <p:nvPr>
            <p:ph type="title"/>
          </p:nvPr>
        </p:nvSpPr>
        <p:spPr>
          <a:prstGeom prst="rect">
            <a:avLst/>
          </a:prstGeom>
        </p:spPr>
        <p:txBody>
          <a:bodyPr/>
          <a:lstStyle/>
          <a:p>
            <a:r>
              <a:rPr lang="en-US" sz="2500" dirty="0"/>
              <a:t>Targeted Decolonization Introduction</a:t>
            </a:r>
          </a:p>
        </p:txBody>
      </p:sp>
      <p:sp>
        <p:nvSpPr>
          <p:cNvPr id="9" name="Content Placeholder 8">
            <a:extLst>
              <a:ext uri="{FF2B5EF4-FFF2-40B4-BE49-F238E27FC236}">
                <a16:creationId xmlns:a16="http://schemas.microsoft.com/office/drawing/2014/main" id="{1BD1D73C-B5B8-314C-BC0E-108130B190E8}"/>
              </a:ext>
            </a:extLst>
          </p:cNvPr>
          <p:cNvSpPr>
            <a:spLocks noGrp="1"/>
          </p:cNvSpPr>
          <p:nvPr>
            <p:ph idx="1"/>
          </p:nvPr>
        </p:nvSpPr>
        <p:spPr>
          <a:xfrm>
            <a:off x="841248" y="963978"/>
            <a:ext cx="7470648" cy="5589222"/>
          </a:xfrm>
          <a:prstGeom prst="rect">
            <a:avLst/>
          </a:prstGeom>
        </p:spPr>
        <p:txBody>
          <a:bodyPr>
            <a:spAutoFit/>
          </a:bodyPr>
          <a:lstStyle/>
          <a:p>
            <a:r>
              <a:rPr lang="en-US" dirty="0"/>
              <a:t>Our hospital is adopting a targeted decolonization protocol </a:t>
            </a:r>
            <a:br>
              <a:rPr lang="en-US" dirty="0"/>
            </a:br>
            <a:r>
              <a:rPr lang="en-US" dirty="0"/>
              <a:t>for adult non-intensive care unit (ICU) patients with selected medical devices:</a:t>
            </a:r>
          </a:p>
          <a:p>
            <a:pPr lvl="1"/>
            <a:r>
              <a:rPr lang="en-US" dirty="0"/>
              <a:t>Central lines</a:t>
            </a:r>
          </a:p>
          <a:p>
            <a:pPr lvl="1"/>
            <a:r>
              <a:rPr lang="en-US" dirty="0"/>
              <a:t>Midline catheters*</a:t>
            </a:r>
          </a:p>
          <a:p>
            <a:pPr lvl="1"/>
            <a:r>
              <a:rPr lang="en-US" dirty="0"/>
              <a:t>Lumbar drains</a:t>
            </a:r>
          </a:p>
          <a:p>
            <a:endParaRPr lang="en-US" sz="600" dirty="0"/>
          </a:p>
          <a:p>
            <a:r>
              <a:rPr lang="en-US" dirty="0"/>
              <a:t>From this training you will learn:</a:t>
            </a:r>
          </a:p>
          <a:p>
            <a:pPr lvl="1"/>
            <a:r>
              <a:rPr lang="en-US" dirty="0"/>
              <a:t>How to implement targeted decolonization with chlorhexidine (CHG)</a:t>
            </a:r>
          </a:p>
          <a:p>
            <a:pPr lvl="1"/>
            <a:r>
              <a:rPr lang="en-US" dirty="0"/>
              <a:t>How to address special circumstances related </a:t>
            </a:r>
            <a:br>
              <a:rPr lang="en-US" dirty="0"/>
            </a:br>
            <a:r>
              <a:rPr lang="en-US" dirty="0"/>
              <a:t>to decolonization</a:t>
            </a:r>
          </a:p>
          <a:p>
            <a:endParaRPr lang="en-US" sz="600" dirty="0"/>
          </a:p>
          <a:p>
            <a:r>
              <a:rPr lang="en-US" dirty="0"/>
              <a:t>This training module will take approximately 20 minutes </a:t>
            </a:r>
            <a:br>
              <a:rPr lang="en-US" dirty="0"/>
            </a:br>
            <a:r>
              <a:rPr lang="en-US" dirty="0"/>
              <a:t>to complete</a:t>
            </a:r>
          </a:p>
          <a:p>
            <a:pPr marL="0" indent="0">
              <a:buNone/>
            </a:pPr>
            <a:endParaRPr lang="en-US" dirty="0"/>
          </a:p>
          <a:p>
            <a:pPr marL="0" indent="0">
              <a:buNone/>
            </a:pPr>
            <a:r>
              <a:rPr lang="en-US" sz="1400" i="1" dirty="0"/>
              <a:t>*NOTE: The ABATE Infection Trial showed the same 32 percent reduction in bloodstream infection for midlines as it did for central lines.</a:t>
            </a:r>
          </a:p>
        </p:txBody>
      </p:sp>
      <p:sp>
        <p:nvSpPr>
          <p:cNvPr id="7" name="Slide Number Placeholder 5">
            <a:extLst>
              <a:ext uri="{FF2B5EF4-FFF2-40B4-BE49-F238E27FC236}">
                <a16:creationId xmlns:a16="http://schemas.microsoft.com/office/drawing/2014/main" id="{E8B7DEDA-1199-4EED-B8A7-5D359D0C3593}"/>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2</a:t>
            </a:fld>
            <a:endParaRPr lang="en-US" dirty="0">
              <a:solidFill>
                <a:srgbClr val="000000"/>
              </a:solidFill>
            </a:endParaRPr>
          </a:p>
        </p:txBody>
      </p:sp>
    </p:spTree>
    <p:extLst>
      <p:ext uri="{BB962C8B-B14F-4D97-AF65-F5344CB8AC3E}">
        <p14:creationId xmlns:p14="http://schemas.microsoft.com/office/powerpoint/2010/main" val="1931438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spcAft>
                <a:spcPts val="1000"/>
              </a:spcAft>
              <a:defRPr/>
            </a:pPr>
            <a:r>
              <a:rPr lang="en-US" sz="2500" dirty="0"/>
              <a:t>Can a Patient Self-Bathe? (continued)</a:t>
            </a:r>
          </a:p>
        </p:txBody>
      </p:sp>
      <p:sp>
        <p:nvSpPr>
          <p:cNvPr id="16387" name="Content Placeholder 2"/>
          <p:cNvSpPr>
            <a:spLocks noGrp="1"/>
          </p:cNvSpPr>
          <p:nvPr>
            <p:ph idx="1"/>
          </p:nvPr>
        </p:nvSpPr>
        <p:spPr>
          <a:xfrm>
            <a:off x="841248" y="950821"/>
            <a:ext cx="7616952" cy="5139869"/>
          </a:xfrm>
          <a:prstGeom prst="rect">
            <a:avLst/>
          </a:prstGeom>
        </p:spPr>
        <p:txBody>
          <a:bodyPr wrap="square">
            <a:spAutoFit/>
          </a:bodyPr>
          <a:lstStyle/>
          <a:p>
            <a:r>
              <a:rPr lang="en-US" dirty="0"/>
              <a:t>Be sure to mention:</a:t>
            </a:r>
          </a:p>
          <a:p>
            <a:pPr lvl="1"/>
            <a:endParaRPr lang="en-US" sz="800" dirty="0"/>
          </a:p>
          <a:p>
            <a:pPr lvl="1"/>
            <a:r>
              <a:rPr lang="en-US" dirty="0"/>
              <a:t>CHG is their protective bath, kills germs for 24 hours</a:t>
            </a:r>
          </a:p>
          <a:p>
            <a:pPr lvl="1"/>
            <a:endParaRPr lang="en-US" sz="800" dirty="0"/>
          </a:p>
          <a:p>
            <a:pPr lvl="1"/>
            <a:r>
              <a:rPr lang="en-US" dirty="0"/>
              <a:t>CHG is safe, over-the-counter, and better than soap</a:t>
            </a:r>
          </a:p>
          <a:p>
            <a:pPr lvl="1"/>
            <a:endParaRPr lang="en-US" sz="800" dirty="0"/>
          </a:p>
          <a:p>
            <a:pPr lvl="1"/>
            <a:r>
              <a:rPr lang="en-US" dirty="0"/>
              <a:t>Air dry, do </a:t>
            </a:r>
            <a:r>
              <a:rPr lang="en-US" b="1" dirty="0">
                <a:solidFill>
                  <a:srgbClr val="621717"/>
                </a:solidFill>
              </a:rPr>
              <a:t>NOT</a:t>
            </a:r>
            <a:r>
              <a:rPr lang="en-US" dirty="0"/>
              <a:t> rinse</a:t>
            </a:r>
          </a:p>
          <a:p>
            <a:pPr lvl="1"/>
            <a:endParaRPr lang="en-US" sz="800" dirty="0"/>
          </a:p>
          <a:p>
            <a:pPr lvl="1"/>
            <a:r>
              <a:rPr lang="en-US" dirty="0"/>
              <a:t>Massage (rather than wipe) into all areas of skin for effect</a:t>
            </a:r>
          </a:p>
          <a:p>
            <a:pPr lvl="1"/>
            <a:endParaRPr lang="en-US" sz="800" dirty="0"/>
          </a:p>
          <a:p>
            <a:pPr lvl="1"/>
            <a:r>
              <a:rPr lang="en-US" dirty="0"/>
              <a:t>Pay special attention to the neck, skin folds</a:t>
            </a:r>
          </a:p>
          <a:p>
            <a:pPr lvl="1"/>
            <a:endParaRPr lang="en-US" sz="800" dirty="0"/>
          </a:p>
          <a:p>
            <a:pPr lvl="1"/>
            <a:r>
              <a:rPr lang="en-US" dirty="0"/>
              <a:t>Remember, patients only feel comfortable cleaning normal skin</a:t>
            </a:r>
          </a:p>
          <a:p>
            <a:pPr lvl="2"/>
            <a:r>
              <a:rPr lang="en-US" dirty="0"/>
              <a:t>You will help them with hard-to-reach areas</a:t>
            </a:r>
          </a:p>
          <a:p>
            <a:pPr lvl="2"/>
            <a:r>
              <a:rPr lang="en-US" dirty="0"/>
              <a:t>Clean all lines, tubes, drains within 6 inches of the body</a:t>
            </a:r>
          </a:p>
          <a:p>
            <a:pPr lvl="2"/>
            <a:r>
              <a:rPr lang="en-US" dirty="0"/>
              <a:t>Clean over semipermeable dressings (not gauze)</a:t>
            </a:r>
          </a:p>
          <a:p>
            <a:pPr lvl="2"/>
            <a:r>
              <a:rPr lang="en-US" dirty="0"/>
              <a:t>Safe on rashes, burns, wounds that are not deep or large</a:t>
            </a:r>
          </a:p>
        </p:txBody>
      </p:sp>
      <p:sp>
        <p:nvSpPr>
          <p:cNvPr id="5" name="Slide Number Placeholder 5">
            <a:extLst>
              <a:ext uri="{FF2B5EF4-FFF2-40B4-BE49-F238E27FC236}">
                <a16:creationId xmlns:a16="http://schemas.microsoft.com/office/drawing/2014/main" id="{B12973E0-3560-4679-999D-3ED2A331FC78}"/>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20</a:t>
            </a:fld>
            <a:endParaRPr lang="en-US" dirty="0">
              <a:solidFill>
                <a:srgbClr val="000000"/>
              </a:solidFill>
            </a:endParaRPr>
          </a:p>
        </p:txBody>
      </p:sp>
    </p:spTree>
    <p:extLst>
      <p:ext uri="{BB962C8B-B14F-4D97-AF65-F5344CB8AC3E}">
        <p14:creationId xmlns:p14="http://schemas.microsoft.com/office/powerpoint/2010/main" val="3395117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a:spLocks noChangeArrowheads="1"/>
          </p:cNvSpPr>
          <p:nvPr/>
        </p:nvSpPr>
        <p:spPr bwMode="auto">
          <a:xfrm>
            <a:off x="1219200" y="3429000"/>
            <a:ext cx="2819400" cy="2514600"/>
          </a:xfrm>
          <a:prstGeom prst="rect">
            <a:avLst/>
          </a:prstGeom>
          <a:noFill/>
          <a:ln w="9525" algn="ctr">
            <a:noFill/>
            <a:round/>
            <a:headEnd/>
            <a:tailEnd/>
          </a:ln>
        </p:spPr>
        <p:txBody>
          <a:bodyPr/>
          <a:lstStyle/>
          <a:p>
            <a:pPr eaLnBrk="0" hangingPunct="0">
              <a:defRPr/>
            </a:pPr>
            <a:endParaRPr lang="en-US" dirty="0"/>
          </a:p>
        </p:txBody>
      </p:sp>
      <p:sp>
        <p:nvSpPr>
          <p:cNvPr id="20483" name="Rectangle 12"/>
          <p:cNvSpPr>
            <a:spLocks noChangeArrowheads="1"/>
          </p:cNvSpPr>
          <p:nvPr/>
        </p:nvSpPr>
        <p:spPr bwMode="auto">
          <a:xfrm>
            <a:off x="5410200" y="3429000"/>
            <a:ext cx="2819400" cy="2514600"/>
          </a:xfrm>
          <a:prstGeom prst="rect">
            <a:avLst/>
          </a:prstGeom>
          <a:noFill/>
          <a:ln w="9525" algn="ctr">
            <a:noFill/>
            <a:round/>
            <a:headEnd/>
            <a:tailEnd/>
          </a:ln>
        </p:spPr>
        <p:txBody>
          <a:bodyPr/>
          <a:lstStyle/>
          <a:p>
            <a:pPr eaLnBrk="0" hangingPunct="0">
              <a:defRPr/>
            </a:pPr>
            <a:endParaRPr lang="en-US" dirty="0"/>
          </a:p>
        </p:txBody>
      </p:sp>
      <p:sp>
        <p:nvSpPr>
          <p:cNvPr id="20484" name="Rectangle 2"/>
          <p:cNvSpPr>
            <a:spLocks noChangeArrowheads="1"/>
          </p:cNvSpPr>
          <p:nvPr/>
        </p:nvSpPr>
        <p:spPr bwMode="auto">
          <a:xfrm>
            <a:off x="609600" y="533400"/>
            <a:ext cx="7620000" cy="1143000"/>
          </a:xfrm>
          <a:prstGeom prst="rect">
            <a:avLst/>
          </a:prstGeom>
          <a:noFill/>
          <a:ln w="9525">
            <a:noFill/>
            <a:miter lim="800000"/>
            <a:headEnd/>
            <a:tailEnd/>
          </a:ln>
        </p:spPr>
        <p:txBody>
          <a:bodyPr anchor="ctr"/>
          <a:lstStyle/>
          <a:p>
            <a:pPr algn="ctr">
              <a:defRPr/>
            </a:pPr>
            <a:endParaRPr lang="en-US" sz="4400" b="1" dirty="0">
              <a:solidFill>
                <a:schemeClr val="accent6">
                  <a:lumMod val="75000"/>
                </a:schemeClr>
              </a:solidFill>
              <a:effectLst>
                <a:innerShdw blurRad="63500" dist="50800" dir="13500000">
                  <a:prstClr val="black">
                    <a:alpha val="50000"/>
                  </a:prstClr>
                </a:innerShdw>
              </a:effectLst>
              <a:latin typeface="+mj-lt"/>
            </a:endParaRPr>
          </a:p>
        </p:txBody>
      </p:sp>
      <p:sp>
        <p:nvSpPr>
          <p:cNvPr id="17413" name="Rectangle 3"/>
          <p:cNvSpPr>
            <a:spLocks noChangeArrowheads="1"/>
          </p:cNvSpPr>
          <p:nvPr/>
        </p:nvSpPr>
        <p:spPr bwMode="auto">
          <a:xfrm>
            <a:off x="495300" y="1981200"/>
            <a:ext cx="4191000" cy="1066800"/>
          </a:xfrm>
          <a:prstGeom prst="rect">
            <a:avLst/>
          </a:prstGeom>
          <a:noFill/>
          <a:ln w="9525">
            <a:noFill/>
            <a:miter lim="800000"/>
            <a:headEnd/>
            <a:tailEnd/>
          </a:ln>
        </p:spPr>
        <p:txBody>
          <a:bodyPr bIns="91440"/>
          <a:lstStyle/>
          <a:p>
            <a:pPr marL="457200" indent="-457200">
              <a:spcAft>
                <a:spcPct val="25000"/>
              </a:spcAft>
              <a:buClr>
                <a:srgbClr val="FFFF00"/>
              </a:buClr>
            </a:pPr>
            <a:endParaRPr lang="en-US" sz="2600" dirty="0"/>
          </a:p>
        </p:txBody>
      </p:sp>
      <p:grpSp>
        <p:nvGrpSpPr>
          <p:cNvPr id="17414" name="Group 4" descr="Image of person throwing cloth in the trash - positive sign"/>
          <p:cNvGrpSpPr>
            <a:grpSpLocks/>
          </p:cNvGrpSpPr>
          <p:nvPr/>
        </p:nvGrpSpPr>
        <p:grpSpPr bwMode="auto">
          <a:xfrm>
            <a:off x="990600" y="3276600"/>
            <a:ext cx="1731219" cy="1731219"/>
            <a:chOff x="960" y="384"/>
            <a:chExt cx="1440" cy="1440"/>
          </a:xfrm>
          <a:noFill/>
        </p:grpSpPr>
        <p:pic>
          <p:nvPicPr>
            <p:cNvPr id="17422" name="Picture 5" descr="j0106172"/>
            <p:cNvPicPr>
              <a:picLocks noChangeAspect="1" noChangeArrowheads="1"/>
            </p:cNvPicPr>
            <p:nvPr/>
          </p:nvPicPr>
          <p:blipFill>
            <a:blip r:embed="rId3" cstate="print"/>
            <a:srcRect/>
            <a:stretch>
              <a:fillRect/>
            </a:stretch>
          </p:blipFill>
          <p:spPr bwMode="auto">
            <a:xfrm>
              <a:off x="1200" y="480"/>
              <a:ext cx="929" cy="1165"/>
            </a:xfrm>
            <a:prstGeom prst="rect">
              <a:avLst/>
            </a:prstGeom>
            <a:grpFill/>
            <a:ln w="9525">
              <a:noFill/>
              <a:miter lim="800000"/>
              <a:headEnd/>
              <a:tailEnd/>
            </a:ln>
          </p:spPr>
        </p:pic>
        <p:sp>
          <p:nvSpPr>
            <p:cNvPr id="24588" name="Oval 6"/>
            <p:cNvSpPr>
              <a:spLocks noChangeArrowheads="1"/>
            </p:cNvSpPr>
            <p:nvPr/>
          </p:nvSpPr>
          <p:spPr bwMode="auto">
            <a:xfrm>
              <a:off x="960" y="384"/>
              <a:ext cx="1440" cy="1440"/>
            </a:xfrm>
            <a:prstGeom prst="ellipse">
              <a:avLst/>
            </a:prstGeom>
            <a:grpFill/>
            <a:ln w="57150">
              <a:solidFill>
                <a:srgbClr val="43B206"/>
              </a:solidFill>
              <a:round/>
              <a:headEnd/>
              <a:tailEnd/>
            </a:ln>
          </p:spPr>
          <p:txBody>
            <a:bodyPr wrap="none" anchor="ctr"/>
            <a:lstStyle/>
            <a:p>
              <a:pPr algn="ctr">
                <a:defRPr/>
              </a:pPr>
              <a:endParaRPr lang="en-US" dirty="0"/>
            </a:p>
          </p:txBody>
        </p:sp>
      </p:grpSp>
      <p:sp>
        <p:nvSpPr>
          <p:cNvPr id="5" name="Content Placeholder 4">
            <a:extLst>
              <a:ext uri="{FF2B5EF4-FFF2-40B4-BE49-F238E27FC236}">
                <a16:creationId xmlns:a16="http://schemas.microsoft.com/office/drawing/2014/main" id="{5C18A2BD-DF8B-4844-B3C5-C969DDE5D93F}"/>
              </a:ext>
            </a:extLst>
          </p:cNvPr>
          <p:cNvSpPr>
            <a:spLocks noGrp="1"/>
          </p:cNvSpPr>
          <p:nvPr>
            <p:ph sz="half" idx="1"/>
          </p:nvPr>
        </p:nvSpPr>
        <p:spPr>
          <a:xfrm>
            <a:off x="493776" y="1676400"/>
            <a:ext cx="4038600" cy="1015663"/>
          </a:xfrm>
          <a:prstGeom prst="rect">
            <a:avLst/>
          </a:prstGeom>
        </p:spPr>
        <p:txBody>
          <a:bodyPr numCol="2" anchor="ctr">
            <a:spAutoFit/>
          </a:bodyPr>
          <a:lstStyle/>
          <a:p>
            <a:r>
              <a:rPr lang="en-US" dirty="0"/>
              <a:t>Dispose of each cloth in the trash</a:t>
            </a:r>
          </a:p>
        </p:txBody>
      </p:sp>
      <p:sp>
        <p:nvSpPr>
          <p:cNvPr id="3" name="Content Placeholder 2">
            <a:extLst>
              <a:ext uri="{FF2B5EF4-FFF2-40B4-BE49-F238E27FC236}">
                <a16:creationId xmlns:a16="http://schemas.microsoft.com/office/drawing/2014/main" id="{E3B61580-8A2A-49A9-A30C-533997DB02B9}"/>
              </a:ext>
            </a:extLst>
          </p:cNvPr>
          <p:cNvSpPr>
            <a:spLocks noGrp="1"/>
          </p:cNvSpPr>
          <p:nvPr>
            <p:ph sz="half" idx="2"/>
          </p:nvPr>
        </p:nvSpPr>
        <p:spPr>
          <a:xfrm>
            <a:off x="4581144" y="1740408"/>
            <a:ext cx="4038600" cy="1078992"/>
          </a:xfrm>
        </p:spPr>
        <p:txBody>
          <a:bodyPr/>
          <a:lstStyle/>
          <a:p>
            <a:r>
              <a:rPr lang="en-US" dirty="0"/>
              <a:t>Do </a:t>
            </a:r>
            <a:r>
              <a:rPr lang="en-US" b="1" dirty="0">
                <a:solidFill>
                  <a:srgbClr val="621717"/>
                </a:solidFill>
              </a:rPr>
              <a:t>NOT</a:t>
            </a:r>
            <a:r>
              <a:rPr lang="en-US" dirty="0"/>
              <a:t> flush cloths in </a:t>
            </a:r>
            <a:br>
              <a:rPr lang="en-US" dirty="0"/>
            </a:br>
            <a:r>
              <a:rPr lang="en-US" dirty="0"/>
              <a:t>the toilet</a:t>
            </a:r>
          </a:p>
          <a:p>
            <a:r>
              <a:rPr lang="en-US" dirty="0">
                <a:solidFill>
                  <a:srgbClr val="621717"/>
                </a:solidFill>
              </a:rPr>
              <a:t>Cloths CLOG toilets</a:t>
            </a:r>
          </a:p>
        </p:txBody>
      </p:sp>
      <p:sp>
        <p:nvSpPr>
          <p:cNvPr id="4" name="Title 3">
            <a:extLst>
              <a:ext uri="{FF2B5EF4-FFF2-40B4-BE49-F238E27FC236}">
                <a16:creationId xmlns:a16="http://schemas.microsoft.com/office/drawing/2014/main" id="{F8A50F6E-9121-4147-952D-0B43BBB978E3}"/>
              </a:ext>
            </a:extLst>
          </p:cNvPr>
          <p:cNvSpPr>
            <a:spLocks noGrp="1"/>
          </p:cNvSpPr>
          <p:nvPr>
            <p:ph type="title"/>
          </p:nvPr>
        </p:nvSpPr>
        <p:spPr>
          <a:prstGeom prst="rect">
            <a:avLst/>
          </a:prstGeom>
        </p:spPr>
        <p:txBody>
          <a:bodyPr/>
          <a:lstStyle/>
          <a:p>
            <a:r>
              <a:rPr lang="en-US" sz="2500" dirty="0"/>
              <a:t>Bathing Cleanup</a:t>
            </a:r>
          </a:p>
        </p:txBody>
      </p:sp>
      <p:pic>
        <p:nvPicPr>
          <p:cNvPr id="18" name="Picture 17" descr="Image of toilet with a diagonal line over it. Negative sign">
            <a:extLst>
              <a:ext uri="{FF2B5EF4-FFF2-40B4-BE49-F238E27FC236}">
                <a16:creationId xmlns:a16="http://schemas.microsoft.com/office/drawing/2014/main" id="{B625DA9D-ED14-40F0-B89E-A41828C81D7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074213" y="3276600"/>
            <a:ext cx="1731219" cy="1731219"/>
          </a:xfrm>
          <a:prstGeom prst="rect">
            <a:avLst/>
          </a:prstGeom>
        </p:spPr>
      </p:pic>
      <p:sp>
        <p:nvSpPr>
          <p:cNvPr id="13" name="Slide Number Placeholder 5">
            <a:extLst>
              <a:ext uri="{FF2B5EF4-FFF2-40B4-BE49-F238E27FC236}">
                <a16:creationId xmlns:a16="http://schemas.microsoft.com/office/drawing/2014/main" id="{55DDAD09-7AD5-4173-A5B1-113667C233D4}"/>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21</a:t>
            </a:fld>
            <a:endParaRPr lang="en-US" dirty="0">
              <a:solidFill>
                <a:srgbClr val="000000"/>
              </a:solidFill>
            </a:endParaRPr>
          </a:p>
        </p:txBody>
      </p:sp>
    </p:spTree>
    <p:extLst>
      <p:ext uri="{BB962C8B-B14F-4D97-AF65-F5344CB8AC3E}">
        <p14:creationId xmlns:p14="http://schemas.microsoft.com/office/powerpoint/2010/main" val="1282068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19765F-82DF-3442-A2EC-49C950F18A04}"/>
              </a:ext>
            </a:extLst>
          </p:cNvPr>
          <p:cNvSpPr>
            <a:spLocks noGrp="1"/>
          </p:cNvSpPr>
          <p:nvPr>
            <p:ph type="title"/>
          </p:nvPr>
        </p:nvSpPr>
        <p:spPr>
          <a:prstGeom prst="rect">
            <a:avLst/>
          </a:prstGeom>
        </p:spPr>
        <p:txBody>
          <a:bodyPr/>
          <a:lstStyle/>
          <a:p>
            <a:r>
              <a:rPr lang="en-US" sz="2500" dirty="0"/>
              <a:t>Long-Term Use of CHG</a:t>
            </a:r>
          </a:p>
        </p:txBody>
      </p:sp>
      <p:sp>
        <p:nvSpPr>
          <p:cNvPr id="3" name="Content Placeholder 2"/>
          <p:cNvSpPr>
            <a:spLocks noGrp="1"/>
          </p:cNvSpPr>
          <p:nvPr>
            <p:ph idx="1"/>
          </p:nvPr>
        </p:nvSpPr>
        <p:spPr>
          <a:xfrm>
            <a:off x="841248" y="1143000"/>
            <a:ext cx="7470648" cy="3724096"/>
          </a:xfrm>
          <a:prstGeom prst="rect">
            <a:avLst/>
          </a:prstGeom>
        </p:spPr>
        <p:txBody>
          <a:bodyPr>
            <a:spAutoFit/>
          </a:bodyPr>
          <a:lstStyle/>
          <a:p>
            <a:r>
              <a:rPr lang="en-US" dirty="0"/>
              <a:t>CHG has been used to safely bathe millions of patients, including patients in ICUs and burn units, and before and after surgery.</a:t>
            </a:r>
          </a:p>
          <a:p>
            <a:endParaRPr lang="en-US" dirty="0"/>
          </a:p>
          <a:p>
            <a:r>
              <a:rPr lang="en-US" dirty="0"/>
              <a:t>Long-term use of CHG does not cause deterioration of skin or other problematic skin conditions. It is safe to use for routine bathing in patients who require prolonged care and has been shown to be better for the skin than regular soap and water. </a:t>
            </a:r>
          </a:p>
          <a:p>
            <a:endParaRPr lang="en-US" dirty="0"/>
          </a:p>
          <a:p>
            <a:r>
              <a:rPr lang="en-US" dirty="0"/>
              <a:t>It is safe to use repeatedly in patients with multiple incontinent episodes.</a:t>
            </a:r>
          </a:p>
        </p:txBody>
      </p:sp>
      <p:sp>
        <p:nvSpPr>
          <p:cNvPr id="5" name="Slide Number Placeholder 5">
            <a:extLst>
              <a:ext uri="{FF2B5EF4-FFF2-40B4-BE49-F238E27FC236}">
                <a16:creationId xmlns:a16="http://schemas.microsoft.com/office/drawing/2014/main" id="{2CA9FF78-9826-4AD2-9484-B5AB7627BC26}"/>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22</a:t>
            </a:fld>
            <a:endParaRPr lang="en-US" dirty="0">
              <a:solidFill>
                <a:srgbClr val="000000"/>
              </a:solidFill>
            </a:endParaRPr>
          </a:p>
        </p:txBody>
      </p:sp>
    </p:spTree>
    <p:extLst>
      <p:ext uri="{BB962C8B-B14F-4D97-AF65-F5344CB8AC3E}">
        <p14:creationId xmlns:p14="http://schemas.microsoft.com/office/powerpoint/2010/main" val="372571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sz="half" idx="1"/>
          </p:nvPr>
        </p:nvSpPr>
        <p:spPr>
          <a:xfrm>
            <a:off x="517358" y="988600"/>
            <a:ext cx="4038600" cy="5564600"/>
          </a:xfrm>
        </p:spPr>
        <p:txBody>
          <a:bodyPr lIns="0">
            <a:spAutoFit/>
          </a:bodyPr>
          <a:lstStyle/>
          <a:p>
            <a:r>
              <a:rPr lang="en-US" sz="2400" b="1" dirty="0">
                <a:solidFill>
                  <a:srgbClr val="2A661E"/>
                </a:solidFill>
              </a:rPr>
              <a:t>DO</a:t>
            </a:r>
          </a:p>
          <a:p>
            <a:pPr lvl="1"/>
            <a:r>
              <a:rPr lang="en-US" sz="2000" dirty="0"/>
              <a:t>Use CHG cloths for all bathing</a:t>
            </a:r>
          </a:p>
          <a:p>
            <a:pPr lvl="1"/>
            <a:r>
              <a:rPr lang="en-US" sz="2000" b="1" dirty="0"/>
              <a:t>Firmly massage </a:t>
            </a:r>
            <a:r>
              <a:rPr lang="en-US" sz="2000" dirty="0"/>
              <a:t>skin </a:t>
            </a:r>
            <a:br>
              <a:rPr lang="en-US" sz="2000" dirty="0"/>
            </a:br>
            <a:r>
              <a:rPr lang="en-US" sz="2000" dirty="0"/>
              <a:t>to cleanse</a:t>
            </a:r>
          </a:p>
          <a:p>
            <a:pPr lvl="1"/>
            <a:r>
              <a:rPr lang="en-US" sz="2000" dirty="0"/>
              <a:t>Pay special attention to neck and tubes, drains, lines</a:t>
            </a:r>
          </a:p>
          <a:p>
            <a:pPr lvl="1"/>
            <a:r>
              <a:rPr lang="en-US" sz="2000" dirty="0"/>
              <a:t>Use CHG on rashes, </a:t>
            </a:r>
            <a:br>
              <a:rPr lang="en-US" sz="2000" dirty="0"/>
            </a:br>
            <a:r>
              <a:rPr lang="en-US" sz="2000" dirty="0"/>
              <a:t>cuts, scrapes</a:t>
            </a:r>
          </a:p>
          <a:p>
            <a:pPr lvl="1"/>
            <a:r>
              <a:rPr lang="en-US" sz="2000" dirty="0"/>
              <a:t>Use CHG on burns, superficial wounds</a:t>
            </a:r>
          </a:p>
          <a:p>
            <a:pPr lvl="1"/>
            <a:r>
              <a:rPr lang="en-US" sz="2000" dirty="0"/>
              <a:t>Only use CHG compatible lotions*</a:t>
            </a:r>
          </a:p>
          <a:p>
            <a:pPr marL="457200" lvl="1" indent="0">
              <a:buNone/>
            </a:pPr>
            <a:endParaRPr lang="en-US" sz="1400" i="1" dirty="0"/>
          </a:p>
          <a:p>
            <a:pPr marL="457200" lvl="1" indent="0">
              <a:buNone/>
            </a:pPr>
            <a:r>
              <a:rPr lang="en-US" sz="1400" i="1" dirty="0"/>
              <a:t>*Contact product manufacturers to confirm CHG compatibility</a:t>
            </a:r>
            <a:endParaRPr lang="en-US" sz="2400" dirty="0"/>
          </a:p>
        </p:txBody>
      </p:sp>
      <p:sp>
        <p:nvSpPr>
          <p:cNvPr id="4" name="Content Placeholder 3">
            <a:extLst>
              <a:ext uri="{FF2B5EF4-FFF2-40B4-BE49-F238E27FC236}">
                <a16:creationId xmlns:a16="http://schemas.microsoft.com/office/drawing/2014/main" id="{60EA1097-69D0-094C-93B3-D6176A4FDC25}"/>
              </a:ext>
            </a:extLst>
          </p:cNvPr>
          <p:cNvSpPr>
            <a:spLocks noGrp="1"/>
          </p:cNvSpPr>
          <p:nvPr>
            <p:ph sz="half" idx="2"/>
          </p:nvPr>
        </p:nvSpPr>
        <p:spPr>
          <a:xfrm>
            <a:off x="4648200" y="956370"/>
            <a:ext cx="4038600" cy="3539430"/>
          </a:xfrm>
          <a:prstGeom prst="rect">
            <a:avLst/>
          </a:prstGeom>
        </p:spPr>
        <p:txBody>
          <a:bodyPr>
            <a:spAutoFit/>
          </a:bodyPr>
          <a:lstStyle/>
          <a:p>
            <a:r>
              <a:rPr lang="en-US" sz="2400" b="1" dirty="0">
                <a:solidFill>
                  <a:srgbClr val="621717"/>
                </a:solidFill>
              </a:rPr>
              <a:t>DON’T</a:t>
            </a:r>
          </a:p>
          <a:p>
            <a:pPr lvl="1"/>
            <a:r>
              <a:rPr lang="en-US" sz="2000" dirty="0"/>
              <a:t>Do </a:t>
            </a:r>
            <a:r>
              <a:rPr lang="en-US" b="1" dirty="0">
                <a:solidFill>
                  <a:srgbClr val="621717"/>
                </a:solidFill>
              </a:rPr>
              <a:t>NOT</a:t>
            </a:r>
            <a:r>
              <a:rPr lang="en-US" sz="2000" dirty="0"/>
              <a:t> wipe off. </a:t>
            </a:r>
            <a:r>
              <a:rPr lang="en-US" sz="2000" b="1" dirty="0"/>
              <a:t>Let </a:t>
            </a:r>
            <a:br>
              <a:rPr lang="en-US" sz="2000" b="1" dirty="0"/>
            </a:br>
            <a:r>
              <a:rPr lang="en-US" sz="2000" b="1" dirty="0"/>
              <a:t>air dry.</a:t>
            </a:r>
          </a:p>
          <a:p>
            <a:pPr lvl="1"/>
            <a:r>
              <a:rPr lang="en-US" sz="2000" dirty="0"/>
              <a:t>Do </a:t>
            </a:r>
            <a:r>
              <a:rPr lang="en-US" b="1" dirty="0">
                <a:solidFill>
                  <a:srgbClr val="621717"/>
                </a:solidFill>
              </a:rPr>
              <a:t>NOT</a:t>
            </a:r>
            <a:r>
              <a:rPr lang="en-US" sz="2000" dirty="0"/>
              <a:t> save open </a:t>
            </a:r>
            <a:br>
              <a:rPr lang="en-US" sz="2000" dirty="0"/>
            </a:br>
            <a:r>
              <a:rPr lang="en-US" sz="2000" dirty="0"/>
              <a:t>packs for later use</a:t>
            </a:r>
          </a:p>
          <a:p>
            <a:pPr lvl="1"/>
            <a:r>
              <a:rPr lang="en-US" sz="2000" dirty="0"/>
              <a:t>Do </a:t>
            </a:r>
            <a:r>
              <a:rPr lang="en-US" b="1" dirty="0">
                <a:solidFill>
                  <a:srgbClr val="621717"/>
                </a:solidFill>
              </a:rPr>
              <a:t>NOT</a:t>
            </a:r>
            <a:r>
              <a:rPr lang="en-US" sz="2000" dirty="0"/>
              <a:t> flush </a:t>
            </a:r>
          </a:p>
          <a:p>
            <a:pPr lvl="1"/>
            <a:r>
              <a:rPr lang="en-US" sz="2000" dirty="0"/>
              <a:t>Do </a:t>
            </a:r>
            <a:r>
              <a:rPr lang="en-US" b="1" dirty="0">
                <a:solidFill>
                  <a:srgbClr val="621717"/>
                </a:solidFill>
              </a:rPr>
              <a:t>NOT</a:t>
            </a:r>
            <a:r>
              <a:rPr lang="en-US" sz="2000" dirty="0"/>
              <a:t> use on deep/large wounds</a:t>
            </a:r>
          </a:p>
          <a:p>
            <a:pPr lvl="1"/>
            <a:r>
              <a:rPr lang="en-US" sz="2000" dirty="0"/>
              <a:t>Do </a:t>
            </a:r>
            <a:r>
              <a:rPr lang="en-US" b="1" dirty="0">
                <a:solidFill>
                  <a:srgbClr val="621717"/>
                </a:solidFill>
              </a:rPr>
              <a:t>NOT</a:t>
            </a:r>
            <a:r>
              <a:rPr lang="en-US" sz="2000" dirty="0"/>
              <a:t> use on patient </a:t>
            </a:r>
            <a:br>
              <a:rPr lang="en-US" sz="2000" dirty="0"/>
            </a:br>
            <a:r>
              <a:rPr lang="en-US" sz="2000" dirty="0"/>
              <a:t>if allergic</a:t>
            </a:r>
          </a:p>
        </p:txBody>
      </p:sp>
      <p:sp>
        <p:nvSpPr>
          <p:cNvPr id="11" name="Title 10">
            <a:extLst>
              <a:ext uri="{FF2B5EF4-FFF2-40B4-BE49-F238E27FC236}">
                <a16:creationId xmlns:a16="http://schemas.microsoft.com/office/drawing/2014/main" id="{7B8035E6-4FB6-4F4D-9345-1D0914FDBE11}"/>
              </a:ext>
            </a:extLst>
          </p:cNvPr>
          <p:cNvSpPr>
            <a:spLocks noGrp="1"/>
          </p:cNvSpPr>
          <p:nvPr>
            <p:ph type="title"/>
          </p:nvPr>
        </p:nvSpPr>
        <p:spPr/>
        <p:txBody>
          <a:bodyPr/>
          <a:lstStyle/>
          <a:p>
            <a:pPr>
              <a:spcAft>
                <a:spcPts val="1000"/>
              </a:spcAft>
              <a:defRPr/>
            </a:pPr>
            <a:r>
              <a:rPr lang="en-US" sz="2500" dirty="0"/>
              <a:t>CHG Bathing: Critical Points To Remember</a:t>
            </a:r>
          </a:p>
        </p:txBody>
      </p:sp>
      <p:sp>
        <p:nvSpPr>
          <p:cNvPr id="6" name="Slide Number Placeholder 5">
            <a:extLst>
              <a:ext uri="{FF2B5EF4-FFF2-40B4-BE49-F238E27FC236}">
                <a16:creationId xmlns:a16="http://schemas.microsoft.com/office/drawing/2014/main" id="{BAA8359E-8E20-4A74-B4E4-0A8CA1032472}"/>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23</a:t>
            </a:fld>
            <a:endParaRPr lang="en-US" dirty="0">
              <a:solidFill>
                <a:srgbClr val="000000"/>
              </a:solidFill>
            </a:endParaRPr>
          </a:p>
        </p:txBody>
      </p:sp>
    </p:spTree>
    <p:extLst>
      <p:ext uri="{BB962C8B-B14F-4D97-AF65-F5344CB8AC3E}">
        <p14:creationId xmlns:p14="http://schemas.microsoft.com/office/powerpoint/2010/main" val="391302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288B7D3-51F7-0242-A09C-F87C16B9BEA9}"/>
              </a:ext>
            </a:extLst>
          </p:cNvPr>
          <p:cNvSpPr>
            <a:spLocks noGrp="1"/>
          </p:cNvSpPr>
          <p:nvPr>
            <p:ph type="title"/>
          </p:nvPr>
        </p:nvSpPr>
        <p:spPr>
          <a:prstGeom prst="rect">
            <a:avLst/>
          </a:prstGeom>
        </p:spPr>
        <p:txBody>
          <a:bodyPr/>
          <a:lstStyle/>
          <a:p>
            <a:r>
              <a:rPr lang="en-US" sz="2500" dirty="0"/>
              <a:t>CHG Showering Instructions</a:t>
            </a:r>
          </a:p>
        </p:txBody>
      </p:sp>
      <p:sp>
        <p:nvSpPr>
          <p:cNvPr id="19458" name="Content Placeholder 3"/>
          <p:cNvSpPr>
            <a:spLocks noGrp="1"/>
          </p:cNvSpPr>
          <p:nvPr>
            <p:ph idx="1"/>
          </p:nvPr>
        </p:nvSpPr>
        <p:spPr>
          <a:xfrm>
            <a:off x="841248" y="990600"/>
            <a:ext cx="7470648" cy="4585871"/>
          </a:xfrm>
          <a:prstGeom prst="rect">
            <a:avLst/>
          </a:prstGeom>
          <a:solidFill>
            <a:schemeClr val="bg1"/>
          </a:solidFill>
        </p:spPr>
        <p:txBody>
          <a:bodyPr>
            <a:spAutoFit/>
          </a:bodyPr>
          <a:lstStyle/>
          <a:p>
            <a:r>
              <a:rPr lang="en-US" dirty="0"/>
              <a:t>Patients who wish to shower should receive:</a:t>
            </a:r>
          </a:p>
          <a:p>
            <a:pPr lvl="1"/>
            <a:r>
              <a:rPr lang="en-US" dirty="0"/>
              <a:t>One-page CHG shower instruction sheet prior </a:t>
            </a:r>
            <a:br>
              <a:rPr lang="en-US" dirty="0"/>
            </a:br>
            <a:r>
              <a:rPr lang="en-US" dirty="0"/>
              <a:t>to showering</a:t>
            </a:r>
          </a:p>
          <a:p>
            <a:pPr lvl="1"/>
            <a:r>
              <a:rPr lang="en-US" dirty="0"/>
              <a:t>Verbal review of instruction sheet</a:t>
            </a:r>
          </a:p>
          <a:p>
            <a:pPr lvl="1"/>
            <a:r>
              <a:rPr lang="en-US" dirty="0"/>
              <a:t>4 oz. bottle of 4% CHG liquid </a:t>
            </a:r>
          </a:p>
          <a:p>
            <a:pPr lvl="1"/>
            <a:r>
              <a:rPr lang="en-US" dirty="0"/>
              <a:t>Mesh sponge or non-cotton cloth to lather CHG onto body. Do NOT use cotton cloths—cotton binds CHG and does not release CHG well onto the skin. </a:t>
            </a:r>
          </a:p>
          <a:p>
            <a:endParaRPr lang="en-US" dirty="0"/>
          </a:p>
          <a:p>
            <a:r>
              <a:rPr lang="en-US" dirty="0"/>
              <a:t>Wrap all devices (e.g., central lines and midline catheters), as needed, to protect from water in shower</a:t>
            </a:r>
          </a:p>
          <a:p>
            <a:endParaRPr lang="en-US" dirty="0"/>
          </a:p>
          <a:p>
            <a:r>
              <a:rPr lang="en-US" dirty="0"/>
              <a:t>After shower, unwrap devices and clean with 2% CHG wipes</a:t>
            </a:r>
          </a:p>
        </p:txBody>
      </p:sp>
      <p:sp>
        <p:nvSpPr>
          <p:cNvPr id="7" name="Slide Number Placeholder 5">
            <a:extLst>
              <a:ext uri="{FF2B5EF4-FFF2-40B4-BE49-F238E27FC236}">
                <a16:creationId xmlns:a16="http://schemas.microsoft.com/office/drawing/2014/main" id="{E60A03D2-7E8C-4CA7-B148-7C326C31B48C}"/>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24</a:t>
            </a:fld>
            <a:endParaRPr lang="en-US" dirty="0">
              <a:solidFill>
                <a:srgbClr val="000000"/>
              </a:solidFill>
            </a:endParaRPr>
          </a:p>
        </p:txBody>
      </p:sp>
    </p:spTree>
    <p:extLst>
      <p:ext uri="{BB962C8B-B14F-4D97-AF65-F5344CB8AC3E}">
        <p14:creationId xmlns:p14="http://schemas.microsoft.com/office/powerpoint/2010/main" val="122036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2500" dirty="0"/>
              <a:t>Shampoo and Face Wash</a:t>
            </a:r>
          </a:p>
        </p:txBody>
      </p:sp>
      <p:sp>
        <p:nvSpPr>
          <p:cNvPr id="19458" name="Content Placeholder 3"/>
          <p:cNvSpPr>
            <a:spLocks noGrp="1"/>
          </p:cNvSpPr>
          <p:nvPr>
            <p:ph idx="1"/>
          </p:nvPr>
        </p:nvSpPr>
        <p:spPr>
          <a:xfrm>
            <a:off x="841248" y="1066800"/>
            <a:ext cx="7470648" cy="2062103"/>
          </a:xfrm>
          <a:prstGeom prst="rect">
            <a:avLst/>
          </a:prstGeom>
        </p:spPr>
        <p:txBody>
          <a:bodyPr>
            <a:spAutoFit/>
          </a:bodyPr>
          <a:lstStyle/>
          <a:p>
            <a:r>
              <a:rPr lang="en-US" dirty="0"/>
              <a:t>Encourage use of CHG for all shampoo and soap needs</a:t>
            </a:r>
          </a:p>
          <a:p>
            <a:endParaRPr lang="en-US" dirty="0"/>
          </a:p>
          <a:p>
            <a:r>
              <a:rPr lang="en-US" dirty="0"/>
              <a:t>If patients insist on using personal shampoo or face wash, but are willing to use CHG for body wash, have them wash hair and face first, taking care to avoid contacting other skin areas as much as possible so that CHG will work on those areas. </a:t>
            </a:r>
          </a:p>
        </p:txBody>
      </p:sp>
      <p:sp>
        <p:nvSpPr>
          <p:cNvPr id="6" name="Slide Number Placeholder 5">
            <a:extLst>
              <a:ext uri="{FF2B5EF4-FFF2-40B4-BE49-F238E27FC236}">
                <a16:creationId xmlns:a16="http://schemas.microsoft.com/office/drawing/2014/main" id="{3B88C886-4B5E-4495-9567-3EE35925460C}"/>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25</a:t>
            </a:fld>
            <a:endParaRPr lang="en-US" dirty="0">
              <a:solidFill>
                <a:srgbClr val="000000"/>
              </a:solidFill>
            </a:endParaRPr>
          </a:p>
        </p:txBody>
      </p:sp>
    </p:spTree>
    <p:extLst>
      <p:ext uri="{BB962C8B-B14F-4D97-AF65-F5344CB8AC3E}">
        <p14:creationId xmlns:p14="http://schemas.microsoft.com/office/powerpoint/2010/main" val="2850922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2500" dirty="0"/>
              <a:t>CHG Showering Instructions</a:t>
            </a:r>
          </a:p>
        </p:txBody>
      </p:sp>
      <p:sp>
        <p:nvSpPr>
          <p:cNvPr id="19458" name="Content Placeholder 3"/>
          <p:cNvSpPr>
            <a:spLocks noGrp="1"/>
          </p:cNvSpPr>
          <p:nvPr>
            <p:ph idx="1"/>
          </p:nvPr>
        </p:nvSpPr>
        <p:spPr>
          <a:xfrm>
            <a:off x="841248" y="990600"/>
            <a:ext cx="7470648" cy="5429179"/>
          </a:xfrm>
          <a:prstGeom prst="rect">
            <a:avLst/>
          </a:prstGeom>
        </p:spPr>
        <p:txBody>
          <a:bodyPr>
            <a:spAutoFit/>
          </a:bodyPr>
          <a:lstStyle/>
          <a:p>
            <a:r>
              <a:rPr lang="en-US" b="1" dirty="0"/>
              <a:t>Be sure to mention:</a:t>
            </a:r>
          </a:p>
          <a:p>
            <a:pPr lvl="1"/>
            <a:endParaRPr lang="en-US" sz="600" dirty="0"/>
          </a:p>
          <a:p>
            <a:pPr lvl="1"/>
            <a:r>
              <a:rPr lang="en-US" dirty="0"/>
              <a:t>CHG works better than soap and water to kill germs and keep germs off the body for 24 hours if applied correctly </a:t>
            </a:r>
          </a:p>
          <a:p>
            <a:pPr lvl="1"/>
            <a:endParaRPr lang="en-US" sz="400" dirty="0"/>
          </a:p>
          <a:p>
            <a:pPr lvl="1"/>
            <a:r>
              <a:rPr lang="en-US" dirty="0"/>
              <a:t>Safe for shampoo and face/body wash. </a:t>
            </a:r>
            <a:r>
              <a:rPr lang="en-US" b="1" dirty="0">
                <a:solidFill>
                  <a:srgbClr val="621717"/>
                </a:solidFill>
              </a:rPr>
              <a:t>Avoid eyes, </a:t>
            </a:r>
            <a:br>
              <a:rPr lang="en-US" b="1" dirty="0">
                <a:solidFill>
                  <a:srgbClr val="621717"/>
                </a:solidFill>
              </a:rPr>
            </a:br>
            <a:r>
              <a:rPr lang="en-US" b="1" dirty="0">
                <a:solidFill>
                  <a:srgbClr val="621717"/>
                </a:solidFill>
              </a:rPr>
              <a:t>ear canals. </a:t>
            </a:r>
          </a:p>
          <a:p>
            <a:pPr lvl="1"/>
            <a:endParaRPr lang="en-US" sz="400" b="1" dirty="0"/>
          </a:p>
          <a:p>
            <a:pPr lvl="1"/>
            <a:r>
              <a:rPr lang="en-US" b="1" dirty="0"/>
              <a:t>If available, use a mesh sponge </a:t>
            </a:r>
          </a:p>
          <a:p>
            <a:pPr lvl="2"/>
            <a:r>
              <a:rPr lang="en-US" dirty="0"/>
              <a:t>CHG foams well with it, but not without</a:t>
            </a:r>
          </a:p>
          <a:p>
            <a:pPr lvl="1"/>
            <a:endParaRPr lang="en-US" sz="400" dirty="0"/>
          </a:p>
          <a:p>
            <a:pPr lvl="1"/>
            <a:r>
              <a:rPr lang="en-US" dirty="0"/>
              <a:t>Apply to skin out of water stream for 2 minutes </a:t>
            </a:r>
            <a:br>
              <a:rPr lang="en-US" dirty="0"/>
            </a:br>
            <a:r>
              <a:rPr lang="en-US" dirty="0"/>
              <a:t>before rinsing</a:t>
            </a:r>
          </a:p>
          <a:p>
            <a:pPr lvl="1"/>
            <a:endParaRPr lang="en-US" sz="400" dirty="0"/>
          </a:p>
          <a:p>
            <a:pPr lvl="1"/>
            <a:r>
              <a:rPr lang="en-US" dirty="0"/>
              <a:t>Lathering all body areas twice before rinsing generally takes about 2 minutes</a:t>
            </a:r>
          </a:p>
          <a:p>
            <a:pPr lvl="1"/>
            <a:endParaRPr lang="en-US" sz="400" dirty="0"/>
          </a:p>
          <a:p>
            <a:pPr lvl="1"/>
            <a:r>
              <a:rPr lang="en-US" dirty="0"/>
              <a:t>Massage all over skin. Pay attention to neck and </a:t>
            </a:r>
            <a:br>
              <a:rPr lang="en-US" dirty="0"/>
            </a:br>
            <a:r>
              <a:rPr lang="en-US" dirty="0"/>
              <a:t>skin folds.</a:t>
            </a:r>
          </a:p>
          <a:p>
            <a:pPr lvl="1"/>
            <a:endParaRPr lang="en-US" sz="400" dirty="0"/>
          </a:p>
          <a:p>
            <a:pPr lvl="1"/>
            <a:r>
              <a:rPr lang="en-US" dirty="0"/>
              <a:t>Rinse and towel dry</a:t>
            </a:r>
          </a:p>
        </p:txBody>
      </p:sp>
      <p:pic>
        <p:nvPicPr>
          <p:cNvPr id="6" name="Picture 2" descr="Image of mesh spon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22"/>
          <a:stretch/>
        </p:blipFill>
        <p:spPr bwMode="auto">
          <a:xfrm>
            <a:off x="6705600" y="2743200"/>
            <a:ext cx="1162930" cy="100452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78F3B410-5D49-45E9-AD0C-7F420426988C}"/>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26</a:t>
            </a:fld>
            <a:endParaRPr lang="en-US" dirty="0">
              <a:solidFill>
                <a:srgbClr val="000000"/>
              </a:solidFill>
            </a:endParaRPr>
          </a:p>
        </p:txBody>
      </p:sp>
    </p:spTree>
    <p:extLst>
      <p:ext uri="{BB962C8B-B14F-4D97-AF65-F5344CB8AC3E}">
        <p14:creationId xmlns:p14="http://schemas.microsoft.com/office/powerpoint/2010/main" val="3608532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2500" dirty="0"/>
              <a:t>Post-Shower Device Cleaning</a:t>
            </a:r>
          </a:p>
        </p:txBody>
      </p:sp>
      <p:sp>
        <p:nvSpPr>
          <p:cNvPr id="19458" name="Content Placeholder 3"/>
          <p:cNvSpPr>
            <a:spLocks noGrp="1"/>
          </p:cNvSpPr>
          <p:nvPr>
            <p:ph idx="1"/>
          </p:nvPr>
        </p:nvSpPr>
        <p:spPr>
          <a:xfrm>
            <a:off x="841248" y="1066800"/>
            <a:ext cx="7470648" cy="3416320"/>
          </a:xfrm>
          <a:prstGeom prst="rect">
            <a:avLst/>
          </a:prstGeom>
        </p:spPr>
        <p:txBody>
          <a:bodyPr>
            <a:spAutoFit/>
          </a:bodyPr>
          <a:lstStyle/>
          <a:p>
            <a:r>
              <a:rPr lang="en-US" dirty="0"/>
              <a:t>After the shower, unwrap devices and perform the </a:t>
            </a:r>
            <a:br>
              <a:rPr lang="en-US" dirty="0"/>
            </a:br>
            <a:r>
              <a:rPr lang="en-US" dirty="0"/>
              <a:t>following with a single packet of two 2% CHG cloths: </a:t>
            </a:r>
          </a:p>
          <a:p>
            <a:pPr lvl="1"/>
            <a:endParaRPr lang="en-US" dirty="0"/>
          </a:p>
          <a:p>
            <a:pPr lvl="1"/>
            <a:r>
              <a:rPr lang="en-US" dirty="0"/>
              <a:t>For ALL lines and tubes, and drains (e.g., central lines, urinary catheters, G-tube/J-tubes, rectal tubes, chest tubes), clean the 6 inches closest to the body. </a:t>
            </a:r>
          </a:p>
          <a:p>
            <a:pPr lvl="1"/>
            <a:endParaRPr lang="en-US" dirty="0"/>
          </a:p>
          <a:p>
            <a:pPr lvl="1"/>
            <a:r>
              <a:rPr lang="en-US" dirty="0"/>
              <a:t>Wipe over non-gauze dressings. CHG is safe to use </a:t>
            </a:r>
            <a:br>
              <a:rPr lang="en-US" dirty="0"/>
            </a:br>
            <a:r>
              <a:rPr lang="en-US" dirty="0"/>
              <a:t>on devices and should also be used over non-gauze dressings.</a:t>
            </a:r>
          </a:p>
        </p:txBody>
      </p:sp>
      <p:sp>
        <p:nvSpPr>
          <p:cNvPr id="6" name="Slide Number Placeholder 5">
            <a:extLst>
              <a:ext uri="{FF2B5EF4-FFF2-40B4-BE49-F238E27FC236}">
                <a16:creationId xmlns:a16="http://schemas.microsoft.com/office/drawing/2014/main" id="{C2C86D88-2ED6-4890-9E90-96A6BF9A0777}"/>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27</a:t>
            </a:fld>
            <a:endParaRPr lang="en-US" dirty="0">
              <a:solidFill>
                <a:srgbClr val="000000"/>
              </a:solidFill>
            </a:endParaRPr>
          </a:p>
        </p:txBody>
      </p:sp>
    </p:spTree>
    <p:extLst>
      <p:ext uri="{BB962C8B-B14F-4D97-AF65-F5344CB8AC3E}">
        <p14:creationId xmlns:p14="http://schemas.microsoft.com/office/powerpoint/2010/main" val="239346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096303-1AFF-FC41-A5AD-2D581B5C9C39}"/>
              </a:ext>
            </a:extLst>
          </p:cNvPr>
          <p:cNvSpPr>
            <a:spLocks noGrp="1"/>
          </p:cNvSpPr>
          <p:nvPr>
            <p:ph type="title"/>
          </p:nvPr>
        </p:nvSpPr>
        <p:spPr>
          <a:prstGeom prst="rect">
            <a:avLst/>
          </a:prstGeom>
        </p:spPr>
        <p:txBody>
          <a:bodyPr/>
          <a:lstStyle/>
          <a:p>
            <a:r>
              <a:rPr lang="en-US" sz="2500" dirty="0"/>
              <a:t>Decolonization: Key Points</a:t>
            </a:r>
          </a:p>
        </p:txBody>
      </p:sp>
      <p:sp>
        <p:nvSpPr>
          <p:cNvPr id="7" name="Content Placeholder 6">
            <a:extLst>
              <a:ext uri="{FF2B5EF4-FFF2-40B4-BE49-F238E27FC236}">
                <a16:creationId xmlns:a16="http://schemas.microsoft.com/office/drawing/2014/main" id="{1267BD94-F2D2-4342-8AB0-4E824F66257D}"/>
              </a:ext>
            </a:extLst>
          </p:cNvPr>
          <p:cNvSpPr>
            <a:spLocks noGrp="1"/>
          </p:cNvSpPr>
          <p:nvPr>
            <p:ph idx="1"/>
          </p:nvPr>
        </p:nvSpPr>
        <p:spPr>
          <a:xfrm>
            <a:off x="841248" y="990600"/>
            <a:ext cx="7470648" cy="5447645"/>
          </a:xfrm>
          <a:prstGeom prst="rect">
            <a:avLst/>
          </a:prstGeom>
        </p:spPr>
        <p:txBody>
          <a:bodyPr>
            <a:spAutoFit/>
          </a:bodyPr>
          <a:lstStyle/>
          <a:p>
            <a:r>
              <a:rPr lang="en-US" dirty="0"/>
              <a:t>Use </a:t>
            </a:r>
            <a:r>
              <a:rPr lang="en-US" b="1" dirty="0"/>
              <a:t>CHG for entire unit stay </a:t>
            </a:r>
            <a:r>
              <a:rPr lang="en-US" dirty="0"/>
              <a:t>for adult non-ICU patients with medical devices</a:t>
            </a:r>
          </a:p>
          <a:p>
            <a:endParaRPr lang="en-US" sz="1000" dirty="0"/>
          </a:p>
          <a:p>
            <a:r>
              <a:rPr lang="en-US" dirty="0"/>
              <a:t>Be encouraging. Remind patients that this bath protects them from infection</a:t>
            </a:r>
          </a:p>
          <a:p>
            <a:endParaRPr lang="en-US" sz="1000" dirty="0"/>
          </a:p>
          <a:p>
            <a:r>
              <a:rPr lang="en-US" dirty="0"/>
              <a:t>Give the bathing/showering handout to read before the bath/shower</a:t>
            </a:r>
          </a:p>
          <a:p>
            <a:endParaRPr lang="en-US" sz="1000" dirty="0"/>
          </a:p>
          <a:p>
            <a:r>
              <a:rPr lang="en-US" dirty="0"/>
              <a:t>Patients who self-bathe still need verbal directions</a:t>
            </a:r>
          </a:p>
          <a:p>
            <a:endParaRPr lang="en-US" sz="1000" dirty="0"/>
          </a:p>
          <a:p>
            <a:r>
              <a:rPr lang="en-US" dirty="0"/>
              <a:t>Clean ALL devices (lines, tubes, drains), dressings, </a:t>
            </a:r>
            <a:br>
              <a:rPr lang="en-US" dirty="0"/>
            </a:br>
            <a:r>
              <a:rPr lang="en-US" dirty="0"/>
              <a:t>and wounds unless large or deep</a:t>
            </a:r>
          </a:p>
          <a:p>
            <a:endParaRPr lang="en-US" sz="1000" dirty="0"/>
          </a:p>
          <a:p>
            <a:r>
              <a:rPr lang="en-US" dirty="0"/>
              <a:t>Allow CHG to air dry</a:t>
            </a:r>
          </a:p>
          <a:p>
            <a:endParaRPr lang="en-US" sz="1000" dirty="0"/>
          </a:p>
          <a:p>
            <a:r>
              <a:rPr lang="en-US" dirty="0"/>
              <a:t>The protocol begins again if patients with devices </a:t>
            </a:r>
            <a:br>
              <a:rPr lang="en-US" dirty="0"/>
            </a:br>
            <a:r>
              <a:rPr lang="en-US" dirty="0"/>
              <a:t>are readmitted</a:t>
            </a:r>
          </a:p>
        </p:txBody>
      </p:sp>
      <p:sp>
        <p:nvSpPr>
          <p:cNvPr id="5" name="Slide Number Placeholder 5">
            <a:extLst>
              <a:ext uri="{FF2B5EF4-FFF2-40B4-BE49-F238E27FC236}">
                <a16:creationId xmlns:a16="http://schemas.microsoft.com/office/drawing/2014/main" id="{7D90B2BB-3F1F-4CC5-925C-5D3D349A2951}"/>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28</a:t>
            </a:fld>
            <a:endParaRPr lang="en-US" dirty="0">
              <a:solidFill>
                <a:srgbClr val="000000"/>
              </a:solidFill>
            </a:endParaRPr>
          </a:p>
        </p:txBody>
      </p:sp>
    </p:spTree>
    <p:extLst>
      <p:ext uri="{BB962C8B-B14F-4D97-AF65-F5344CB8AC3E}">
        <p14:creationId xmlns:p14="http://schemas.microsoft.com/office/powerpoint/2010/main" val="34147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B26D80-D0F6-F545-8FC0-236FD7FAD5F9}"/>
              </a:ext>
            </a:extLst>
          </p:cNvPr>
          <p:cNvSpPr>
            <a:spLocks noGrp="1"/>
          </p:cNvSpPr>
          <p:nvPr>
            <p:ph type="title"/>
          </p:nvPr>
        </p:nvSpPr>
        <p:spPr>
          <a:prstGeom prst="rect">
            <a:avLst/>
          </a:prstGeom>
        </p:spPr>
        <p:txBody>
          <a:bodyPr/>
          <a:lstStyle/>
          <a:p>
            <a:r>
              <a:rPr lang="en-US" sz="2500" dirty="0"/>
              <a:t>What Is Decolonization?</a:t>
            </a:r>
          </a:p>
        </p:txBody>
      </p:sp>
      <p:sp>
        <p:nvSpPr>
          <p:cNvPr id="3" name="Content Placeholder 2"/>
          <p:cNvSpPr>
            <a:spLocks noGrp="1"/>
          </p:cNvSpPr>
          <p:nvPr>
            <p:ph idx="1"/>
          </p:nvPr>
        </p:nvSpPr>
        <p:spPr>
          <a:xfrm>
            <a:off x="841248" y="1187946"/>
            <a:ext cx="7470648" cy="3231654"/>
          </a:xfrm>
          <a:prstGeom prst="rect">
            <a:avLst/>
          </a:prstGeom>
        </p:spPr>
        <p:txBody>
          <a:bodyPr>
            <a:spAutoFit/>
          </a:bodyPr>
          <a:lstStyle/>
          <a:p>
            <a:r>
              <a:rPr lang="en-US" dirty="0"/>
              <a:t>Decolonization is the use of topical antiseptic soaps and nasal products to remove bacteria from the body surface</a:t>
            </a:r>
          </a:p>
          <a:p>
            <a:endParaRPr lang="en-US" dirty="0"/>
          </a:p>
          <a:p>
            <a:r>
              <a:rPr lang="en-US" dirty="0"/>
              <a:t>Decolonization is proven in hospitals to prevent </a:t>
            </a:r>
            <a:br>
              <a:rPr lang="en-US" dirty="0"/>
            </a:br>
            <a:r>
              <a:rPr lang="en-US" dirty="0"/>
              <a:t>antibiotic-resistant bacteria and bloodstream infections</a:t>
            </a:r>
          </a:p>
          <a:p>
            <a:endParaRPr lang="en-US" dirty="0"/>
          </a:p>
          <a:p>
            <a:r>
              <a:rPr lang="en-US" dirty="0"/>
              <a:t>The decolonization products used include:</a:t>
            </a:r>
          </a:p>
          <a:p>
            <a:pPr lvl="1"/>
            <a:r>
              <a:rPr lang="en-US" dirty="0"/>
              <a:t>2% CHG no-rinse liquid for basin bed baths</a:t>
            </a:r>
          </a:p>
          <a:p>
            <a:pPr lvl="1"/>
            <a:r>
              <a:rPr lang="en-US" dirty="0"/>
              <a:t>4% CHG rinse-off liquid for showering</a:t>
            </a:r>
          </a:p>
        </p:txBody>
      </p:sp>
      <p:sp>
        <p:nvSpPr>
          <p:cNvPr id="6" name="Slide Number Placeholder 5">
            <a:extLst>
              <a:ext uri="{FF2B5EF4-FFF2-40B4-BE49-F238E27FC236}">
                <a16:creationId xmlns:a16="http://schemas.microsoft.com/office/drawing/2014/main" id="{2118638F-A8A2-467B-9C53-A30AAA997050}"/>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3</a:t>
            </a:fld>
            <a:endParaRPr lang="en-US" dirty="0">
              <a:solidFill>
                <a:srgbClr val="000000"/>
              </a:solidFill>
            </a:endParaRPr>
          </a:p>
        </p:txBody>
      </p:sp>
    </p:spTree>
    <p:extLst>
      <p:ext uri="{BB962C8B-B14F-4D97-AF65-F5344CB8AC3E}">
        <p14:creationId xmlns:p14="http://schemas.microsoft.com/office/powerpoint/2010/main" val="235739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76BC31-7DB7-2E45-86D6-63710AA607CB}"/>
              </a:ext>
            </a:extLst>
          </p:cNvPr>
          <p:cNvSpPr>
            <a:spLocks noGrp="1"/>
          </p:cNvSpPr>
          <p:nvPr>
            <p:ph type="title"/>
          </p:nvPr>
        </p:nvSpPr>
        <p:spPr>
          <a:prstGeom prst="rect">
            <a:avLst/>
          </a:prstGeom>
        </p:spPr>
        <p:txBody>
          <a:bodyPr/>
          <a:lstStyle/>
          <a:p>
            <a:r>
              <a:rPr lang="en-US" sz="2500" dirty="0"/>
              <a:t>Why Are We Targeting Patients With Medical Devices?</a:t>
            </a:r>
          </a:p>
        </p:txBody>
      </p:sp>
      <p:sp>
        <p:nvSpPr>
          <p:cNvPr id="3" name="Content Placeholder 2"/>
          <p:cNvSpPr>
            <a:spLocks noGrp="1"/>
          </p:cNvSpPr>
          <p:nvPr>
            <p:ph idx="1"/>
          </p:nvPr>
        </p:nvSpPr>
        <p:spPr>
          <a:xfrm>
            <a:off x="841248" y="1066800"/>
            <a:ext cx="7470648" cy="5312223"/>
          </a:xfrm>
          <a:prstGeom prst="rect">
            <a:avLst/>
          </a:prstGeom>
        </p:spPr>
        <p:txBody>
          <a:bodyPr>
            <a:spAutoFit/>
          </a:bodyPr>
          <a:lstStyle/>
          <a:p>
            <a:r>
              <a:rPr lang="en-US" dirty="0"/>
              <a:t>Body bacteria can cause infection in hospitals and nursing homes due to wounds, devices, and poor health of the patient</a:t>
            </a:r>
          </a:p>
          <a:p>
            <a:endParaRPr lang="en-US" sz="600" dirty="0"/>
          </a:p>
          <a:p>
            <a:r>
              <a:rPr lang="en-US" dirty="0"/>
              <a:t>Decolonization has been shown to prevent infections</a:t>
            </a:r>
          </a:p>
          <a:p>
            <a:pPr lvl="1"/>
            <a:r>
              <a:rPr lang="en-US" dirty="0"/>
              <a:t>For patients with multidrug-resistant organisms</a:t>
            </a:r>
          </a:p>
          <a:p>
            <a:pPr lvl="1"/>
            <a:r>
              <a:rPr lang="en-US" dirty="0"/>
              <a:t>In hospital ICUs</a:t>
            </a:r>
          </a:p>
          <a:p>
            <a:pPr lvl="1"/>
            <a:r>
              <a:rPr lang="en-US" dirty="0"/>
              <a:t>In long-term acute care hospitals</a:t>
            </a:r>
          </a:p>
          <a:p>
            <a:pPr lvl="1"/>
            <a:r>
              <a:rPr lang="en-US" dirty="0"/>
              <a:t>In hospital non-ICU patients with devices</a:t>
            </a:r>
          </a:p>
          <a:p>
            <a:endParaRPr lang="en-US" sz="600" dirty="0"/>
          </a:p>
          <a:p>
            <a:r>
              <a:rPr lang="en-US" dirty="0"/>
              <a:t>The </a:t>
            </a:r>
            <a:r>
              <a:rPr lang="en-US" b="1" u="sng" dirty="0"/>
              <a:t>A</a:t>
            </a:r>
            <a:r>
              <a:rPr lang="en-US" dirty="0"/>
              <a:t>ctive </a:t>
            </a:r>
            <a:r>
              <a:rPr lang="en-US" b="1" u="sng" dirty="0"/>
              <a:t>Bat</a:t>
            </a:r>
            <a:r>
              <a:rPr lang="en-US" dirty="0"/>
              <a:t>hing to </a:t>
            </a:r>
            <a:r>
              <a:rPr lang="en-US" b="1" u="sng" dirty="0"/>
              <a:t>E</a:t>
            </a:r>
            <a:r>
              <a:rPr lang="en-US" dirty="0"/>
              <a:t>liminate (</a:t>
            </a:r>
            <a:r>
              <a:rPr lang="en-US" b="1" u="sng" dirty="0"/>
              <a:t>ABATE</a:t>
            </a:r>
            <a:r>
              <a:rPr lang="en-US" dirty="0"/>
              <a:t>) Infection Trial found that decolonization for adult non-ICU patients with specific medical devices reduced all-cause bloodstream infections by 32 percent and positive methicillin-resistant </a:t>
            </a:r>
            <a:r>
              <a:rPr lang="en-US" i="1" dirty="0"/>
              <a:t>Staphylococcus aureus </a:t>
            </a:r>
            <a:r>
              <a:rPr lang="en-US" dirty="0"/>
              <a:t>(MRSA) and vancomycin-resistant enterococcus (VRE) cultures by 37%</a:t>
            </a:r>
            <a:r>
              <a:rPr lang="en-US" baseline="30000" dirty="0"/>
              <a:t>1</a:t>
            </a:r>
          </a:p>
          <a:p>
            <a:pPr marL="0" indent="0">
              <a:buNone/>
            </a:pPr>
            <a:endParaRPr lang="en-US" dirty="0"/>
          </a:p>
          <a:p>
            <a:pPr marL="0" indent="0">
              <a:buNone/>
            </a:pPr>
            <a:r>
              <a:rPr lang="fr-FR" sz="1400" i="1" baseline="30000" dirty="0"/>
              <a:t>1</a:t>
            </a:r>
            <a:r>
              <a:rPr lang="fr-FR" sz="1400" i="1" dirty="0"/>
              <a:t> Lancet. 2019 Mar 23;393(10177):1205-15</a:t>
            </a:r>
            <a:endParaRPr lang="en-US" sz="1400" i="1" dirty="0"/>
          </a:p>
        </p:txBody>
      </p:sp>
      <p:sp>
        <p:nvSpPr>
          <p:cNvPr id="5" name="Slide Number Placeholder 5">
            <a:extLst>
              <a:ext uri="{FF2B5EF4-FFF2-40B4-BE49-F238E27FC236}">
                <a16:creationId xmlns:a16="http://schemas.microsoft.com/office/drawing/2014/main" id="{1EA05E7F-AA89-4464-8462-3E52FF80BE89}"/>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4</a:t>
            </a:fld>
            <a:endParaRPr lang="en-US" dirty="0">
              <a:solidFill>
                <a:srgbClr val="000000"/>
              </a:solidFill>
            </a:endParaRPr>
          </a:p>
        </p:txBody>
      </p:sp>
    </p:spTree>
    <p:extLst>
      <p:ext uri="{BB962C8B-B14F-4D97-AF65-F5344CB8AC3E}">
        <p14:creationId xmlns:p14="http://schemas.microsoft.com/office/powerpoint/2010/main" val="86735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BF41FB-DF47-C249-BF32-3B1C8F39B48D}"/>
              </a:ext>
            </a:extLst>
          </p:cNvPr>
          <p:cNvSpPr>
            <a:spLocks noGrp="1"/>
          </p:cNvSpPr>
          <p:nvPr>
            <p:ph type="title"/>
          </p:nvPr>
        </p:nvSpPr>
        <p:spPr>
          <a:prstGeom prst="rect">
            <a:avLst/>
          </a:prstGeom>
        </p:spPr>
        <p:txBody>
          <a:bodyPr/>
          <a:lstStyle/>
          <a:p>
            <a:r>
              <a:rPr lang="en-US" sz="2500" dirty="0"/>
              <a:t>How Do I Perform Targeted Decolonization?</a:t>
            </a:r>
          </a:p>
        </p:txBody>
      </p:sp>
      <p:sp>
        <p:nvSpPr>
          <p:cNvPr id="3" name="Content Placeholder 2"/>
          <p:cNvSpPr>
            <a:spLocks noGrp="1"/>
          </p:cNvSpPr>
          <p:nvPr>
            <p:ph idx="1"/>
          </p:nvPr>
        </p:nvSpPr>
        <p:spPr>
          <a:xfrm>
            <a:off x="841248" y="1295400"/>
            <a:ext cx="7470648" cy="1754326"/>
          </a:xfrm>
          <a:prstGeom prst="rect">
            <a:avLst/>
          </a:prstGeom>
        </p:spPr>
        <p:txBody>
          <a:bodyPr>
            <a:spAutoFit/>
          </a:bodyPr>
          <a:lstStyle/>
          <a:p>
            <a:r>
              <a:rPr lang="en-US" dirty="0"/>
              <a:t>Use CHG, instead of regular soap, for all daily bathing or shower needs for all adult patients with selected medical devices, every day, for entire unit stay</a:t>
            </a:r>
          </a:p>
          <a:p>
            <a:endParaRPr lang="en-US" dirty="0"/>
          </a:p>
          <a:p>
            <a:r>
              <a:rPr lang="en-US" dirty="0"/>
              <a:t>Applies to patients on non-ICU units</a:t>
            </a:r>
          </a:p>
        </p:txBody>
      </p:sp>
      <p:sp>
        <p:nvSpPr>
          <p:cNvPr id="5" name="Slide Number Placeholder 5">
            <a:extLst>
              <a:ext uri="{FF2B5EF4-FFF2-40B4-BE49-F238E27FC236}">
                <a16:creationId xmlns:a16="http://schemas.microsoft.com/office/drawing/2014/main" id="{E72CA48F-0C5D-4CD1-944B-D4B87E2E49E1}"/>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5</a:t>
            </a:fld>
            <a:endParaRPr lang="en-US"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30421C-17B1-9547-9554-576A99CD219B}"/>
              </a:ext>
            </a:extLst>
          </p:cNvPr>
          <p:cNvSpPr>
            <a:spLocks noGrp="1"/>
          </p:cNvSpPr>
          <p:nvPr>
            <p:ph type="title"/>
          </p:nvPr>
        </p:nvSpPr>
        <p:spPr>
          <a:prstGeom prst="rect">
            <a:avLst/>
          </a:prstGeom>
        </p:spPr>
        <p:txBody>
          <a:bodyPr/>
          <a:lstStyle/>
          <a:p>
            <a:pPr>
              <a:defRPr/>
            </a:pPr>
            <a:r>
              <a:rPr lang="en-US" sz="2500" dirty="0"/>
              <a:t>Options for CHG Bed Bath or Shower</a:t>
            </a:r>
          </a:p>
        </p:txBody>
      </p:sp>
      <p:sp>
        <p:nvSpPr>
          <p:cNvPr id="57347" name="Rectangle 3"/>
          <p:cNvSpPr>
            <a:spLocks noGrp="1" noChangeArrowheads="1"/>
          </p:cNvSpPr>
          <p:nvPr>
            <p:ph idx="1"/>
          </p:nvPr>
        </p:nvSpPr>
        <p:spPr>
          <a:xfrm>
            <a:off x="841248" y="1447800"/>
            <a:ext cx="7470648" cy="3354765"/>
          </a:xfrm>
          <a:prstGeom prst="rect">
            <a:avLst/>
          </a:prstGeom>
        </p:spPr>
        <p:txBody>
          <a:bodyPr>
            <a:spAutoFit/>
          </a:bodyPr>
          <a:lstStyle/>
          <a:p>
            <a:r>
              <a:rPr lang="en-US" altLang="en-US" dirty="0"/>
              <a:t>2% CHG liquid with disposable cloths</a:t>
            </a:r>
          </a:p>
          <a:p>
            <a:pPr lvl="1"/>
            <a:r>
              <a:rPr lang="en-US" altLang="en-US" dirty="0"/>
              <a:t>Dilute 4% 4 oz. bottle to 2% liquid</a:t>
            </a:r>
          </a:p>
          <a:p>
            <a:pPr lvl="1"/>
            <a:r>
              <a:rPr lang="en-US" altLang="en-US" dirty="0"/>
              <a:t>No rinse, air dry</a:t>
            </a:r>
          </a:p>
          <a:p>
            <a:pPr lvl="1"/>
            <a:endParaRPr lang="en-US" altLang="en-US" dirty="0"/>
          </a:p>
          <a:p>
            <a:pPr lvl="1"/>
            <a:endParaRPr lang="en-US" altLang="en-US" dirty="0"/>
          </a:p>
          <a:p>
            <a:pPr lvl="1"/>
            <a:endParaRPr lang="en-US" altLang="en-US" dirty="0"/>
          </a:p>
          <a:p>
            <a:pPr lvl="1"/>
            <a:endParaRPr lang="en-US" altLang="en-US" dirty="0"/>
          </a:p>
          <a:p>
            <a:r>
              <a:rPr lang="en-US" altLang="en-US" dirty="0"/>
              <a:t>4% liquid CHG</a:t>
            </a:r>
          </a:p>
          <a:p>
            <a:pPr lvl="1"/>
            <a:r>
              <a:rPr lang="en-US" altLang="en-US" dirty="0"/>
              <a:t>Rinse-off for showering</a:t>
            </a:r>
          </a:p>
        </p:txBody>
      </p:sp>
      <p:sp>
        <p:nvSpPr>
          <p:cNvPr id="2" name="AutoShape 2" descr="Image result for 4 oz bottle blan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4 oz bottle blan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 name="Picture 17" descr="image of a basin"/>
          <p:cNvPicPr/>
          <p:nvPr/>
        </p:nvPicPr>
        <p:blipFill rotWithShape="1">
          <a:blip r:embed="rId3" cstate="print">
            <a:extLst>
              <a:ext uri="{28A0092B-C50C-407E-A947-70E740481C1C}">
                <a14:useLocalDpi xmlns:a14="http://schemas.microsoft.com/office/drawing/2010/main" val="0"/>
              </a:ext>
            </a:extLst>
          </a:blip>
          <a:srcRect t="22634" b="9876"/>
          <a:stretch/>
        </p:blipFill>
        <p:spPr bwMode="auto">
          <a:xfrm>
            <a:off x="5583806" y="1828800"/>
            <a:ext cx="1633987" cy="1160435"/>
          </a:xfrm>
          <a:prstGeom prst="rect">
            <a:avLst/>
          </a:prstGeom>
          <a:noFill/>
          <a:ln>
            <a:noFill/>
          </a:ln>
          <a:extLst>
            <a:ext uri="{53640926-AAD7-44D8-BBD7-CCE9431645EC}">
              <a14:shadowObscured xmlns:a14="http://schemas.microsoft.com/office/drawing/2010/main"/>
            </a:ext>
          </a:extLst>
        </p:spPr>
      </p:pic>
      <p:pic>
        <p:nvPicPr>
          <p:cNvPr id="19" name="Picture 18" descr="cloths imag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6231" y="1600200"/>
            <a:ext cx="1859280" cy="1432631"/>
          </a:xfrm>
          <a:prstGeom prst="rect">
            <a:avLst/>
          </a:prstGeom>
          <a:noFill/>
          <a:ln>
            <a:noFill/>
          </a:ln>
        </p:spPr>
      </p:pic>
      <p:grpSp>
        <p:nvGrpSpPr>
          <p:cNvPr id="4" name="Group 3">
            <a:extLst>
              <a:ext uri="{FF2B5EF4-FFF2-40B4-BE49-F238E27FC236}">
                <a16:creationId xmlns:a16="http://schemas.microsoft.com/office/drawing/2014/main" id="{36E5B616-A147-43F6-9E4C-737A2503F51D}"/>
              </a:ext>
            </a:extLst>
          </p:cNvPr>
          <p:cNvGrpSpPr/>
          <p:nvPr/>
        </p:nvGrpSpPr>
        <p:grpSpPr>
          <a:xfrm>
            <a:off x="5946205" y="3733800"/>
            <a:ext cx="2359595" cy="1633855"/>
            <a:chOff x="5946205" y="4079054"/>
            <a:chExt cx="2359595" cy="1633855"/>
          </a:xfrm>
        </p:grpSpPr>
        <p:pic>
          <p:nvPicPr>
            <p:cNvPr id="20" name="Picture 19" descr="CHG_4 oz bottle"/>
            <p:cNvPicPr/>
            <p:nvPr/>
          </p:nvPicPr>
          <p:blipFill rotWithShape="1">
            <a:blip r:embed="rId5">
              <a:extLst>
                <a:ext uri="{28A0092B-C50C-407E-A947-70E740481C1C}">
                  <a14:useLocalDpi xmlns:a14="http://schemas.microsoft.com/office/drawing/2010/main" val="0"/>
                </a:ext>
              </a:extLst>
            </a:blip>
            <a:srcRect l="33969" t="17166" r="32929" b="26007"/>
            <a:stretch/>
          </p:blipFill>
          <p:spPr bwMode="auto">
            <a:xfrm>
              <a:off x="5946205" y="4079054"/>
              <a:ext cx="714375" cy="1633855"/>
            </a:xfrm>
            <a:prstGeom prst="rect">
              <a:avLst/>
            </a:prstGeom>
            <a:noFill/>
            <a:ln>
              <a:noFill/>
            </a:ln>
            <a:extLst>
              <a:ext uri="{53640926-AAD7-44D8-BBD7-CCE9431645EC}">
                <a14:shadowObscured xmlns:a14="http://schemas.microsoft.com/office/drawing/2010/main"/>
              </a:ext>
            </a:extLst>
          </p:spPr>
        </p:pic>
        <p:pic>
          <p:nvPicPr>
            <p:cNvPr id="21" name="Picture 20" descr="image of a mesh sponge"/>
            <p:cNvPicPr/>
            <p:nvPr/>
          </p:nvPicPr>
          <p:blipFill rotWithShape="1">
            <a:blip r:embed="rId6" cstate="print">
              <a:extLst>
                <a:ext uri="{28A0092B-C50C-407E-A947-70E740481C1C}">
                  <a14:useLocalDpi xmlns:a14="http://schemas.microsoft.com/office/drawing/2010/main" val="0"/>
                </a:ext>
              </a:extLst>
            </a:blip>
            <a:srcRect l="12733" t="31893" r="8386" b="11054"/>
            <a:stretch/>
          </p:blipFill>
          <p:spPr bwMode="auto">
            <a:xfrm>
              <a:off x="6855460" y="4347908"/>
              <a:ext cx="1450340" cy="1049655"/>
            </a:xfrm>
            <a:prstGeom prst="rect">
              <a:avLst/>
            </a:prstGeom>
            <a:noFill/>
            <a:ln>
              <a:noFill/>
            </a:ln>
            <a:extLst>
              <a:ext uri="{53640926-AAD7-44D8-BBD7-CCE9431645EC}">
                <a14:shadowObscured xmlns:a14="http://schemas.microsoft.com/office/drawing/2010/main"/>
              </a:ext>
            </a:extLst>
          </p:spPr>
        </p:pic>
      </p:grpSp>
      <p:sp>
        <p:nvSpPr>
          <p:cNvPr id="11" name="Slide Number Placeholder 5">
            <a:extLst>
              <a:ext uri="{FF2B5EF4-FFF2-40B4-BE49-F238E27FC236}">
                <a16:creationId xmlns:a16="http://schemas.microsoft.com/office/drawing/2014/main" id="{F943DFAC-89B2-477F-99C4-9B9605D1D950}"/>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6</a:t>
            </a:fld>
            <a:endParaRPr lang="en-US" dirty="0">
              <a:solidFill>
                <a:srgbClr val="000000"/>
              </a:solidFill>
            </a:endParaRPr>
          </a:p>
        </p:txBody>
      </p:sp>
    </p:spTree>
    <p:extLst>
      <p:ext uri="{BB962C8B-B14F-4D97-AF65-F5344CB8AC3E}">
        <p14:creationId xmlns:p14="http://schemas.microsoft.com/office/powerpoint/2010/main" val="232638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AC4D46-3F25-7E40-83D0-AC7521954AE1}"/>
              </a:ext>
            </a:extLst>
          </p:cNvPr>
          <p:cNvSpPr>
            <a:spLocks noGrp="1"/>
          </p:cNvSpPr>
          <p:nvPr>
            <p:ph type="title"/>
          </p:nvPr>
        </p:nvSpPr>
        <p:spPr>
          <a:prstGeom prst="rect">
            <a:avLst/>
          </a:prstGeom>
        </p:spPr>
        <p:txBody>
          <a:bodyPr/>
          <a:lstStyle/>
          <a:p>
            <a:r>
              <a:rPr lang="en-US" sz="2500" dirty="0"/>
              <a:t>CHG for Bath or Shower</a:t>
            </a:r>
          </a:p>
        </p:txBody>
      </p:sp>
      <p:sp>
        <p:nvSpPr>
          <p:cNvPr id="3" name="Content Placeholder 2"/>
          <p:cNvSpPr>
            <a:spLocks noGrp="1"/>
          </p:cNvSpPr>
          <p:nvPr>
            <p:ph idx="1"/>
          </p:nvPr>
        </p:nvSpPr>
        <p:spPr>
          <a:xfrm>
            <a:off x="841248" y="1143000"/>
            <a:ext cx="7470648" cy="4524315"/>
          </a:xfrm>
          <a:prstGeom prst="rect">
            <a:avLst/>
          </a:prstGeom>
          <a:noFill/>
        </p:spPr>
        <p:txBody>
          <a:bodyPr>
            <a:spAutoFit/>
          </a:bodyPr>
          <a:lstStyle/>
          <a:p>
            <a:r>
              <a:rPr lang="en-US" dirty="0"/>
              <a:t>Patients with devices should be cleansed with CHG in </a:t>
            </a:r>
            <a:r>
              <a:rPr lang="en-US" b="1" u="sng" dirty="0"/>
              <a:t>one of two ways</a:t>
            </a:r>
          </a:p>
          <a:p>
            <a:endParaRPr lang="en-US" sz="800" dirty="0"/>
          </a:p>
          <a:p>
            <a:r>
              <a:rPr lang="en-US" dirty="0"/>
              <a:t>Basin bed bath with 2% CHG liquid, applied as </a:t>
            </a:r>
            <a:r>
              <a:rPr lang="en-US" b="1" u="sng" dirty="0"/>
              <a:t>no-rinse</a:t>
            </a:r>
            <a:r>
              <a:rPr lang="en-US" dirty="0"/>
              <a:t> soap with disposable non-cotton cloths </a:t>
            </a:r>
          </a:p>
          <a:p>
            <a:endParaRPr lang="en-US" sz="800" dirty="0"/>
          </a:p>
          <a:p>
            <a:r>
              <a:rPr lang="en-US" dirty="0"/>
              <a:t>Shower with 4% rinse-off CHG liquid soap with mesh sponge</a:t>
            </a:r>
          </a:p>
          <a:p>
            <a:endParaRPr lang="en-US" sz="800" dirty="0"/>
          </a:p>
          <a:p>
            <a:r>
              <a:rPr lang="en-US" dirty="0"/>
              <a:t>CHG is the bathing/cleansing soap. It replaces regular soap. Do NOT use other soaps which can inactivate CHG.</a:t>
            </a:r>
          </a:p>
          <a:p>
            <a:endParaRPr lang="en-US" sz="800" dirty="0"/>
          </a:p>
          <a:p>
            <a:r>
              <a:rPr lang="en-US" dirty="0"/>
              <a:t>CHG works better than soap and water to remove bacteria. It should be firmly massaged into the skin. Once applied, it will continue to work to keep germs off the skin for 24 hours. </a:t>
            </a:r>
          </a:p>
          <a:p>
            <a:endParaRPr lang="en-US" sz="800" dirty="0"/>
          </a:p>
          <a:p>
            <a:r>
              <a:rPr lang="en-US" dirty="0"/>
              <a:t>CHG is less drying than regular soap and water </a:t>
            </a:r>
          </a:p>
        </p:txBody>
      </p:sp>
      <p:sp>
        <p:nvSpPr>
          <p:cNvPr id="5" name="Slide Number Placeholder 5">
            <a:extLst>
              <a:ext uri="{FF2B5EF4-FFF2-40B4-BE49-F238E27FC236}">
                <a16:creationId xmlns:a16="http://schemas.microsoft.com/office/drawing/2014/main" id="{43052281-FD9F-498F-AAEF-892B8B600ECE}"/>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7</a:t>
            </a:fld>
            <a:endParaRPr lang="en-US" dirty="0">
              <a:solidFill>
                <a:srgbClr val="000000"/>
              </a:solidFill>
            </a:endParaRPr>
          </a:p>
        </p:txBody>
      </p:sp>
    </p:spTree>
    <p:extLst>
      <p:ext uri="{BB962C8B-B14F-4D97-AF65-F5344CB8AC3E}">
        <p14:creationId xmlns:p14="http://schemas.microsoft.com/office/powerpoint/2010/main" val="12607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2500" dirty="0"/>
              <a:t>CHG Talking Points</a:t>
            </a:r>
          </a:p>
        </p:txBody>
      </p:sp>
      <p:sp>
        <p:nvSpPr>
          <p:cNvPr id="11267" name="Content Placeholder 2"/>
          <p:cNvSpPr>
            <a:spLocks noGrp="1"/>
          </p:cNvSpPr>
          <p:nvPr>
            <p:ph idx="1"/>
          </p:nvPr>
        </p:nvSpPr>
        <p:spPr>
          <a:xfrm>
            <a:off x="841248" y="990600"/>
            <a:ext cx="7470648" cy="4881336"/>
          </a:xfrm>
          <a:prstGeom prst="rect">
            <a:avLst/>
          </a:prstGeom>
        </p:spPr>
        <p:txBody>
          <a:bodyPr>
            <a:spAutoFit/>
          </a:bodyPr>
          <a:lstStyle/>
          <a:p>
            <a:r>
              <a:rPr lang="en-US" dirty="0"/>
              <a:t>Patients need encouragement to take their daily bath</a:t>
            </a:r>
          </a:p>
          <a:p>
            <a:endParaRPr lang="en-US" sz="1200" dirty="0"/>
          </a:p>
          <a:p>
            <a:r>
              <a:rPr lang="en-US" dirty="0"/>
              <a:t>Your enthusiasm is critical to protect patients with bathing</a:t>
            </a:r>
          </a:p>
          <a:p>
            <a:endParaRPr lang="en-US" sz="1200" dirty="0"/>
          </a:p>
          <a:p>
            <a:r>
              <a:rPr lang="en-US" dirty="0"/>
              <a:t>Talking points to patients:</a:t>
            </a:r>
          </a:p>
          <a:p>
            <a:pPr lvl="1"/>
            <a:r>
              <a:rPr lang="en-US" dirty="0"/>
              <a:t>CHG reduces germs on your skin better than soap </a:t>
            </a:r>
            <a:br>
              <a:rPr lang="en-US" dirty="0"/>
            </a:br>
            <a:r>
              <a:rPr lang="en-US" dirty="0"/>
              <a:t>and water</a:t>
            </a:r>
          </a:p>
          <a:p>
            <a:pPr lvl="1"/>
            <a:r>
              <a:rPr lang="en-US" dirty="0"/>
              <a:t>CHG serves as your protective bath to prevent infection</a:t>
            </a:r>
          </a:p>
          <a:p>
            <a:pPr lvl="1"/>
            <a:r>
              <a:rPr lang="en-US" dirty="0"/>
              <a:t>The bath will only take about 10 minutes</a:t>
            </a:r>
          </a:p>
          <a:p>
            <a:pPr lvl="1"/>
            <a:r>
              <a:rPr lang="en-US" dirty="0"/>
              <a:t>If you wish to bathe yourself, I can give you directions on how to use the soap in the right way to get rid of bacteria and protect you from infection. Let me help with </a:t>
            </a:r>
            <a:br>
              <a:rPr lang="en-US" dirty="0"/>
            </a:br>
            <a:r>
              <a:rPr lang="en-US" dirty="0"/>
              <a:t>hard-to-reach areas.</a:t>
            </a:r>
          </a:p>
          <a:p>
            <a:endParaRPr lang="en-US" sz="1200" dirty="0"/>
          </a:p>
          <a:p>
            <a:r>
              <a:rPr lang="en-US" dirty="0"/>
              <a:t>If your patient declines a bath, try again later in the day</a:t>
            </a:r>
          </a:p>
        </p:txBody>
      </p:sp>
      <p:sp>
        <p:nvSpPr>
          <p:cNvPr id="5" name="Slide Number Placeholder 5">
            <a:extLst>
              <a:ext uri="{FF2B5EF4-FFF2-40B4-BE49-F238E27FC236}">
                <a16:creationId xmlns:a16="http://schemas.microsoft.com/office/drawing/2014/main" id="{EAB007C2-01DF-4442-A8E0-2103523BA960}"/>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8</a:t>
            </a:fld>
            <a:endParaRPr lang="en-US"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sz="2500" dirty="0"/>
              <a:t>CHG Basin Bed Bath Instructions</a:t>
            </a:r>
          </a:p>
        </p:txBody>
      </p:sp>
      <p:sp>
        <p:nvSpPr>
          <p:cNvPr id="8" name="Content Placeholder 7">
            <a:extLst>
              <a:ext uri="{FF2B5EF4-FFF2-40B4-BE49-F238E27FC236}">
                <a16:creationId xmlns:a16="http://schemas.microsoft.com/office/drawing/2014/main" id="{14EC718C-34A0-FF48-816E-B27C8B49A7A7}"/>
              </a:ext>
            </a:extLst>
          </p:cNvPr>
          <p:cNvSpPr>
            <a:spLocks noGrp="1"/>
          </p:cNvSpPr>
          <p:nvPr>
            <p:ph idx="1"/>
          </p:nvPr>
        </p:nvSpPr>
        <p:spPr>
          <a:xfrm>
            <a:off x="841248" y="1295400"/>
            <a:ext cx="7470648" cy="4555093"/>
          </a:xfrm>
          <a:prstGeom prst="rect">
            <a:avLst/>
          </a:prstGeom>
        </p:spPr>
        <p:txBody>
          <a:bodyPr>
            <a:spAutoFit/>
          </a:bodyPr>
          <a:lstStyle/>
          <a:p>
            <a:pPr marL="346075" indent="-346075">
              <a:spcBef>
                <a:spcPts val="600"/>
              </a:spcBef>
              <a:buNone/>
              <a:defRPr/>
            </a:pPr>
            <a:r>
              <a:rPr lang="en-US" b="1" kern="0" dirty="0"/>
              <a:t>What you will need:</a:t>
            </a:r>
          </a:p>
          <a:p>
            <a:pPr marL="346075" indent="-346075">
              <a:spcBef>
                <a:spcPts val="600"/>
              </a:spcBef>
              <a:buNone/>
              <a:defRPr/>
            </a:pPr>
            <a:endParaRPr lang="en-US" b="1" kern="0" dirty="0"/>
          </a:p>
          <a:p>
            <a:pPr marL="346075" indent="-346075">
              <a:spcBef>
                <a:spcPts val="600"/>
              </a:spcBef>
              <a:buNone/>
              <a:defRPr/>
            </a:pPr>
            <a:endParaRPr lang="en-US" b="1" kern="0" dirty="0"/>
          </a:p>
          <a:p>
            <a:pPr marL="346075" indent="-346075">
              <a:spcBef>
                <a:spcPts val="600"/>
              </a:spcBef>
              <a:buNone/>
              <a:defRPr/>
            </a:pPr>
            <a:endParaRPr lang="en-US" b="1" kern="0" dirty="0"/>
          </a:p>
          <a:p>
            <a:pPr marL="346075" indent="-346075" algn="ctr">
              <a:spcBef>
                <a:spcPts val="600"/>
              </a:spcBef>
              <a:buNone/>
              <a:defRPr/>
            </a:pPr>
            <a:endParaRPr lang="en-US" dirty="0"/>
          </a:p>
          <a:p>
            <a:pPr marL="346075" indent="-346075" algn="ctr">
              <a:spcBef>
                <a:spcPts val="600"/>
              </a:spcBef>
              <a:buNone/>
              <a:defRPr/>
            </a:pPr>
            <a:r>
              <a:rPr lang="en-US" dirty="0"/>
              <a:t>One 4 oz. Bottle of 4% Liquid CHG		</a:t>
            </a:r>
          </a:p>
          <a:p>
            <a:pPr marL="346075" indent="-346075" algn="ctr">
              <a:spcBef>
                <a:spcPts val="600"/>
              </a:spcBef>
              <a:buNone/>
              <a:defRPr/>
            </a:pPr>
            <a:endParaRPr lang="en-US" dirty="0"/>
          </a:p>
          <a:p>
            <a:pPr marL="990600" lvl="1" indent="-533400">
              <a:buFontTx/>
              <a:buNone/>
              <a:defRPr/>
            </a:pPr>
            <a:endParaRPr lang="en-US" dirty="0"/>
          </a:p>
          <a:p>
            <a:pPr marL="990600" lvl="1" indent="-533400">
              <a:buFontTx/>
              <a:buNone/>
              <a:defRPr/>
            </a:pPr>
            <a:endParaRPr lang="en-US" dirty="0"/>
          </a:p>
          <a:p>
            <a:pPr marL="990600" lvl="1" indent="-533400">
              <a:buFontTx/>
              <a:buNone/>
              <a:defRPr/>
            </a:pPr>
            <a:endParaRPr lang="en-US" dirty="0"/>
          </a:p>
          <a:p>
            <a:pPr marL="990600" lvl="1" indent="-533400">
              <a:buFontTx/>
              <a:buNone/>
              <a:defRPr/>
            </a:pPr>
            <a:endParaRPr lang="en-US" dirty="0"/>
          </a:p>
          <a:p>
            <a:pPr marL="990600" lvl="1" indent="-533400">
              <a:buNone/>
              <a:tabLst>
                <a:tab pos="7251700" algn="r"/>
              </a:tabLst>
              <a:defRPr/>
            </a:pPr>
            <a:r>
              <a:rPr lang="en-US" dirty="0"/>
              <a:t>	Bath Basin	Six Disposable Non-Cotton Cloths</a:t>
            </a:r>
          </a:p>
        </p:txBody>
      </p:sp>
      <p:pic>
        <p:nvPicPr>
          <p:cNvPr id="14" name="Picture 13" descr="image of a basin">
            <a:extLst>
              <a:ext uri="{FF2B5EF4-FFF2-40B4-BE49-F238E27FC236}">
                <a16:creationId xmlns:a16="http://schemas.microsoft.com/office/drawing/2014/main" id="{AE34534B-93CA-7E49-B2C5-6FC3C13D976C}"/>
              </a:ext>
            </a:extLst>
          </p:cNvPr>
          <p:cNvPicPr/>
          <p:nvPr/>
        </p:nvPicPr>
        <p:blipFill rotWithShape="1">
          <a:blip r:embed="rId3" cstate="print">
            <a:extLst>
              <a:ext uri="{28A0092B-C50C-407E-A947-70E740481C1C}">
                <a14:useLocalDpi xmlns:a14="http://schemas.microsoft.com/office/drawing/2010/main" val="0"/>
              </a:ext>
            </a:extLst>
          </a:blip>
          <a:srcRect t="22634" b="9876"/>
          <a:stretch/>
        </p:blipFill>
        <p:spPr bwMode="auto">
          <a:xfrm>
            <a:off x="1563809" y="4114800"/>
            <a:ext cx="1633987" cy="1160435"/>
          </a:xfrm>
          <a:prstGeom prst="rect">
            <a:avLst/>
          </a:prstGeom>
          <a:noFill/>
          <a:ln>
            <a:noFill/>
          </a:ln>
          <a:extLst>
            <a:ext uri="{53640926-AAD7-44D8-BBD7-CCE9431645EC}">
              <a14:shadowObscured xmlns:a14="http://schemas.microsoft.com/office/drawing/2010/main"/>
            </a:ext>
          </a:extLst>
        </p:spPr>
      </p:pic>
      <p:pic>
        <p:nvPicPr>
          <p:cNvPr id="15" name="Picture 14" descr="cloths images">
            <a:extLst>
              <a:ext uri="{FF2B5EF4-FFF2-40B4-BE49-F238E27FC236}">
                <a16:creationId xmlns:a16="http://schemas.microsoft.com/office/drawing/2014/main" id="{96414F9B-97C3-EF4D-87F6-A66EE3472D4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810000"/>
            <a:ext cx="1859280" cy="1432631"/>
          </a:xfrm>
          <a:prstGeom prst="rect">
            <a:avLst/>
          </a:prstGeom>
          <a:noFill/>
          <a:ln>
            <a:noFill/>
          </a:ln>
        </p:spPr>
      </p:pic>
      <p:pic>
        <p:nvPicPr>
          <p:cNvPr id="16" name="Picture 15" descr="CHG_4 oz bottle">
            <a:extLst>
              <a:ext uri="{FF2B5EF4-FFF2-40B4-BE49-F238E27FC236}">
                <a16:creationId xmlns:a16="http://schemas.microsoft.com/office/drawing/2014/main" id="{49699FF2-4C51-5548-B8D6-EBDD9FFBA888}"/>
              </a:ext>
            </a:extLst>
          </p:cNvPr>
          <p:cNvPicPr/>
          <p:nvPr/>
        </p:nvPicPr>
        <p:blipFill rotWithShape="1">
          <a:blip r:embed="rId5">
            <a:extLst>
              <a:ext uri="{28A0092B-C50C-407E-A947-70E740481C1C}">
                <a14:useLocalDpi xmlns:a14="http://schemas.microsoft.com/office/drawing/2010/main" val="0"/>
              </a:ext>
            </a:extLst>
          </a:blip>
          <a:srcRect l="33969" t="17166" r="32929" b="26007"/>
          <a:stretch/>
        </p:blipFill>
        <p:spPr bwMode="auto">
          <a:xfrm>
            <a:off x="3505200" y="1371600"/>
            <a:ext cx="714375" cy="1633855"/>
          </a:xfrm>
          <a:prstGeom prst="rect">
            <a:avLst/>
          </a:prstGeom>
          <a:noFill/>
          <a:ln>
            <a:noFill/>
          </a:ln>
          <a:extLst>
            <a:ext uri="{53640926-AAD7-44D8-BBD7-CCE9431645EC}">
              <a14:shadowObscured xmlns:a14="http://schemas.microsoft.com/office/drawing/2010/main"/>
            </a:ext>
          </a:extLst>
        </p:spPr>
      </p:pic>
      <p:sp>
        <p:nvSpPr>
          <p:cNvPr id="9" name="Slide Number Placeholder 5">
            <a:extLst>
              <a:ext uri="{FF2B5EF4-FFF2-40B4-BE49-F238E27FC236}">
                <a16:creationId xmlns:a16="http://schemas.microsoft.com/office/drawing/2014/main" id="{D48F05E0-9080-4A55-8AF4-265BE5A4DDC2}"/>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Basin CHG Cloth/Shower	</a:t>
            </a:r>
            <a:fld id="{2784D70B-7CA6-46B8-8244-CAC0F4E3359D}" type="slidenum">
              <a:rPr lang="en-US" smtClean="0">
                <a:solidFill>
                  <a:srgbClr val="000000"/>
                </a:solidFill>
              </a:rPr>
              <a:pPr>
                <a:tabLst>
                  <a:tab pos="2168525" algn="r"/>
                </a:tabLst>
                <a:defRPr/>
              </a:pPr>
              <a:t>9</a:t>
            </a:fld>
            <a:endParaRPr lang="en-US" dirty="0">
              <a:solidFill>
                <a:srgbClr val="000000"/>
              </a:solidFill>
            </a:endParaRPr>
          </a:p>
        </p:txBody>
      </p:sp>
    </p:spTree>
    <p:extLst>
      <p:ext uri="{BB962C8B-B14F-4D97-AF65-F5344CB8AC3E}">
        <p14:creationId xmlns:p14="http://schemas.microsoft.com/office/powerpoint/2010/main" val="2048563380"/>
      </p:ext>
    </p:extLst>
  </p:cSld>
  <p:clrMapOvr>
    <a:masterClrMapping/>
  </p:clrMapOvr>
</p:sld>
</file>

<file path=ppt/theme/theme1.xml><?xml version="1.0" encoding="utf-8"?>
<a:theme xmlns:a="http://schemas.openxmlformats.org/drawingml/2006/main" name="Shimmer">
  <a:themeElements>
    <a:clrScheme name="Arm Protocols">
      <a:dk1>
        <a:srgbClr val="FFFFFF"/>
      </a:dk1>
      <a:lt1>
        <a:srgbClr val="171717"/>
      </a:lt1>
      <a:dk2>
        <a:srgbClr val="FFFFFF"/>
      </a:dk2>
      <a:lt2>
        <a:srgbClr val="A3E0FF"/>
      </a:lt2>
      <a:accent1>
        <a:srgbClr val="66CCFF"/>
      </a:accent1>
      <a:accent2>
        <a:srgbClr val="FFFFFF"/>
      </a:accent2>
      <a:accent3>
        <a:srgbClr val="AAAAB8"/>
      </a:accent3>
      <a:accent4>
        <a:srgbClr val="E0FF84"/>
      </a:accent4>
      <a:accent5>
        <a:srgbClr val="0044AD"/>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29870</TotalTime>
  <Words>2458</Words>
  <Application>Microsoft Office PowerPoint</Application>
  <PresentationFormat>On-screen Show (4:3)</PresentationFormat>
  <Paragraphs>345</Paragraphs>
  <Slides>28</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Courier New</vt:lpstr>
      <vt:lpstr>Tahoma</vt:lpstr>
      <vt:lpstr>Wingdings</vt:lpstr>
      <vt:lpstr>Shimmer</vt:lpstr>
      <vt:lpstr>Custom Design</vt:lpstr>
      <vt:lpstr>Decolonization of Non-ICU Patients With Devices</vt:lpstr>
      <vt:lpstr>Targeted Decolonization Introduction</vt:lpstr>
      <vt:lpstr>What Is Decolonization?</vt:lpstr>
      <vt:lpstr>Why Are We Targeting Patients With Medical Devices?</vt:lpstr>
      <vt:lpstr>How Do I Perform Targeted Decolonization?</vt:lpstr>
      <vt:lpstr>Options for CHG Bed Bath or Shower</vt:lpstr>
      <vt:lpstr>CHG for Bath or Shower</vt:lpstr>
      <vt:lpstr>CHG Talking Points</vt:lpstr>
      <vt:lpstr>CHG Basin Bed Bath Instructions</vt:lpstr>
      <vt:lpstr>CHG Basin Bed Bath Instructions</vt:lpstr>
      <vt:lpstr>CHG Bed Bath Bathing Procedure</vt:lpstr>
      <vt:lpstr>CHG and Devices</vt:lpstr>
      <vt:lpstr>Clean ALL Devices</vt:lpstr>
      <vt:lpstr>Special Circumstances</vt:lpstr>
      <vt:lpstr>CHG and Incontinence</vt:lpstr>
      <vt:lpstr>CHG and Wounds</vt:lpstr>
      <vt:lpstr>CHG Bathing of Obese Patients</vt:lpstr>
      <vt:lpstr>Targeted Decolonization Allergies and Refusals</vt:lpstr>
      <vt:lpstr>Can a Patient Self-Bathe?</vt:lpstr>
      <vt:lpstr>Can a Patient Self-Bathe? (continued)</vt:lpstr>
      <vt:lpstr>Bathing Cleanup</vt:lpstr>
      <vt:lpstr>Long-Term Use of CHG</vt:lpstr>
      <vt:lpstr>CHG Bathing: Critical Points To Remember</vt:lpstr>
      <vt:lpstr>CHG Showering Instructions</vt:lpstr>
      <vt:lpstr>Shampoo and Face Wash</vt:lpstr>
      <vt:lpstr>CHG Showering Instructions</vt:lpstr>
      <vt:lpstr>Post-Shower Device Cleaning</vt:lpstr>
      <vt:lpstr>Decolonization: 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Computer-Based Training Modules: Basin Bed Bathing with CHG</dc:title>
  <dc:subject>Decolonization of Non-ICU Patients</dc:subject>
  <dc:creator>"Agency for Healthcare Research and Quality (AHRQ)"</dc:creator>
  <cp:keywords>HAIs</cp:keywords>
  <cp:lastModifiedBy>Heidenrich, Christine (AHRQ/OC) (CTR)</cp:lastModifiedBy>
  <cp:revision>2393</cp:revision>
  <dcterms:created xsi:type="dcterms:W3CDTF">2005-03-12T01:28:28Z</dcterms:created>
  <dcterms:modified xsi:type="dcterms:W3CDTF">2022-01-14T23:20:01Z</dcterms:modified>
  <cp:category>healthcare associated infections</cp:category>
</cp:coreProperties>
</file>