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4723" r:id="rId2"/>
  </p:sldMasterIdLst>
  <p:notesMasterIdLst>
    <p:notesMasterId r:id="rId34"/>
  </p:notesMasterIdLst>
  <p:handoutMasterIdLst>
    <p:handoutMasterId r:id="rId35"/>
  </p:handoutMasterIdLst>
  <p:sldIdLst>
    <p:sldId id="658" r:id="rId3"/>
    <p:sldId id="601" r:id="rId4"/>
    <p:sldId id="602" r:id="rId5"/>
    <p:sldId id="657" r:id="rId6"/>
    <p:sldId id="526" r:id="rId7"/>
    <p:sldId id="654" r:id="rId8"/>
    <p:sldId id="606" r:id="rId9"/>
    <p:sldId id="536" r:id="rId10"/>
    <p:sldId id="608" r:id="rId11"/>
    <p:sldId id="609" r:id="rId12"/>
    <p:sldId id="655" r:id="rId13"/>
    <p:sldId id="656" r:id="rId14"/>
    <p:sldId id="648" r:id="rId15"/>
    <p:sldId id="613" r:id="rId16"/>
    <p:sldId id="653" r:id="rId17"/>
    <p:sldId id="652" r:id="rId18"/>
    <p:sldId id="641" r:id="rId19"/>
    <p:sldId id="635" r:id="rId20"/>
    <p:sldId id="636" r:id="rId21"/>
    <p:sldId id="637" r:id="rId22"/>
    <p:sldId id="604" r:id="rId23"/>
    <p:sldId id="638" r:id="rId24"/>
    <p:sldId id="615" r:id="rId25"/>
    <p:sldId id="616" r:id="rId26"/>
    <p:sldId id="639" r:id="rId27"/>
    <p:sldId id="618" r:id="rId28"/>
    <p:sldId id="619" r:id="rId29"/>
    <p:sldId id="647" r:id="rId30"/>
    <p:sldId id="620" r:id="rId31"/>
    <p:sldId id="644" r:id="rId32"/>
    <p:sldId id="629" r:id="rId33"/>
  </p:sldIdLst>
  <p:sldSz cx="9144000" cy="6858000" type="screen4x3"/>
  <p:notesSz cx="7010400" cy="9296400"/>
  <p:defaultTextStyle>
    <a:defPPr>
      <a:defRPr lang="en-US"/>
    </a:defPPr>
    <a:lvl1pPr algn="l" rtl="0" fontAlgn="base">
      <a:spcBef>
        <a:spcPct val="0"/>
      </a:spcBef>
      <a:spcAft>
        <a:spcPct val="0"/>
      </a:spcAft>
      <a:defRPr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q9968" initials="jam" lastIdx="9" clrIdx="0"/>
  <p:cmAuthor id="7" name="Huang, Susan" initials="HS" lastIdx="10" clrIdx="7">
    <p:extLst>
      <p:ext uri="{19B8F6BF-5375-455C-9EA6-DF929625EA0E}">
        <p15:presenceInfo xmlns:p15="http://schemas.microsoft.com/office/powerpoint/2012/main" userId="S::sshuang@hs.uci.edu::2774928e-b555-46c4-89ac-a85ce9f56f7b" providerId="AD"/>
      </p:ext>
    </p:extLst>
  </p:cmAuthor>
  <p:cmAuthor id="1" name="heiml" initials="h" lastIdx="5" clrIdx="1"/>
  <p:cmAuthor id="8" name="Lin, Leyi (AHRQ/CQuIPS)" initials="LL(" lastIdx="6" clrIdx="8">
    <p:extLst>
      <p:ext uri="{19B8F6BF-5375-455C-9EA6-DF929625EA0E}">
        <p15:presenceInfo xmlns:p15="http://schemas.microsoft.com/office/powerpoint/2012/main" userId="S-1-5-21-1747495209-1248221918-2216747781-233833" providerId="AD"/>
      </p:ext>
    </p:extLst>
  </p:cmAuthor>
  <p:cmAuthor id="2" name="Gray, Darryl (AHRQ/CQuIPS)" initials="GD(" lastIdx="31" clrIdx="2">
    <p:extLst>
      <p:ext uri="{19B8F6BF-5375-455C-9EA6-DF929625EA0E}">
        <p15:presenceInfo xmlns:p15="http://schemas.microsoft.com/office/powerpoint/2012/main" userId="S-1-5-21-1747495209-1248221918-2216747781-6251" providerId="AD"/>
      </p:ext>
    </p:extLst>
  </p:cmAuthor>
  <p:cmAuthor id="9" name="Gray, Darryl (AHRQ/CQuIPS)" initials="GD( [2]" lastIdx="8" clrIdx="9">
    <p:extLst>
      <p:ext uri="{19B8F6BF-5375-455C-9EA6-DF929625EA0E}">
        <p15:presenceInfo xmlns:p15="http://schemas.microsoft.com/office/powerpoint/2012/main" userId="S::Darryl.Gray@ahrq.hhs.gov::797aa305-9663-4b54-9959-e4ac22247a2d" providerId="AD"/>
      </p:ext>
    </p:extLst>
  </p:cmAuthor>
  <p:cmAuthor id="3" name="Heidenrich, Christine (AHRQ/OC) (CTR)" initials="HC((" lastIdx="20" clrIdx="3">
    <p:extLst>
      <p:ext uri="{19B8F6BF-5375-455C-9EA6-DF929625EA0E}">
        <p15:presenceInfo xmlns:p15="http://schemas.microsoft.com/office/powerpoint/2012/main" userId="S-1-5-21-1747495209-1248221918-2216747781-28054" providerId="AD"/>
      </p:ext>
    </p:extLst>
  </p:cmAuthor>
  <p:cmAuthor id="10" name="Heidenrich, Christine (AHRQ/OC) (CTR)" initials="HC(( [2]" lastIdx="22" clrIdx="10">
    <p:extLst>
      <p:ext uri="{19B8F6BF-5375-455C-9EA6-DF929625EA0E}">
        <p15:presenceInfo xmlns:p15="http://schemas.microsoft.com/office/powerpoint/2012/main" userId="S::Christine.Heidenrich@ahrq.hhs.gov::58cf9597-5aed-4544-869e-b91fdda55fa7" providerId="AD"/>
      </p:ext>
    </p:extLst>
  </p:cmAuthor>
  <p:cmAuthor id="4" name="Heim, Lauren" initials="HL" lastIdx="6" clrIdx="4">
    <p:extLst>
      <p:ext uri="{19B8F6BF-5375-455C-9EA6-DF929625EA0E}">
        <p15:presenceInfo xmlns:p15="http://schemas.microsoft.com/office/powerpoint/2012/main" userId="S::heiml@hs.uci.edu::67d1cd5c-8676-4083-a585-fbbc0e645051" providerId="AD"/>
      </p:ext>
    </p:extLst>
  </p:cmAuthor>
  <p:cmAuthor id="5" name="Heim, Lauren" initials="HL [2]" lastIdx="3" clrIdx="5">
    <p:extLst>
      <p:ext uri="{19B8F6BF-5375-455C-9EA6-DF929625EA0E}">
        <p15:presenceInfo xmlns:p15="http://schemas.microsoft.com/office/powerpoint/2012/main" userId="S-1-5-21-2170363719-1513864841-1999490025-94157" providerId="AD"/>
      </p:ext>
    </p:extLst>
  </p:cmAuthor>
  <p:cmAuthor id="6" name="Osalvo, Avy Angela Farinas" initials="OAAF" lastIdx="22" clrIdx="6">
    <p:extLst>
      <p:ext uri="{19B8F6BF-5375-455C-9EA6-DF929625EA0E}">
        <p15:presenceInfo xmlns:p15="http://schemas.microsoft.com/office/powerpoint/2012/main" userId="Osalvo, Avy Angela Farin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B8"/>
    <a:srgbClr val="621717"/>
    <a:srgbClr val="2A661E"/>
    <a:srgbClr val="2A8F1E"/>
    <a:srgbClr val="43B206"/>
    <a:srgbClr val="008BD1"/>
    <a:srgbClr val="FF9900"/>
    <a:srgbClr val="006496"/>
    <a:srgbClr val="0000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5623" autoAdjust="0"/>
  </p:normalViewPr>
  <p:slideViewPr>
    <p:cSldViewPr>
      <p:cViewPr varScale="1">
        <p:scale>
          <a:sx n="57" d="100"/>
          <a:sy n="57" d="100"/>
        </p:scale>
        <p:origin x="936" y="40"/>
      </p:cViewPr>
      <p:guideLst>
        <p:guide orient="horz" pos="2160"/>
        <p:guide pos="2880"/>
      </p:guideLst>
    </p:cSldViewPr>
  </p:slideViewPr>
  <p:outlineViewPr>
    <p:cViewPr>
      <p:scale>
        <a:sx n="33" d="100"/>
        <a:sy n="33" d="100"/>
      </p:scale>
      <p:origin x="0" y="-424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04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cs typeface="Arial"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cs typeface="Arial" charset="0"/>
              </a:defRPr>
            </a:lvl1pPr>
          </a:lstStyle>
          <a:p>
            <a:pPr>
              <a:defRPr/>
            </a:pPr>
            <a:fld id="{23F9B627-5399-4CD1-B696-8EE58B878368}" type="datetimeFigureOut">
              <a:rPr lang="en-US"/>
              <a:pPr>
                <a:defRPr/>
              </a:pPr>
              <a:t>1/14/2022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cs typeface="Arial"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cs typeface="Arial" charset="0"/>
              </a:defRPr>
            </a:lvl1pPr>
          </a:lstStyle>
          <a:p>
            <a:pPr>
              <a:defRPr/>
            </a:pPr>
            <a:fld id="{5E3E3B30-A893-4FF4-85E5-F6A297F26091}" type="slidenum">
              <a:rPr lang="en-US"/>
              <a:pPr>
                <a:defRPr/>
              </a:pPr>
              <a:t>‹#›</a:t>
            </a:fld>
            <a:endParaRPr lang="en-US" dirty="0"/>
          </a:p>
        </p:txBody>
      </p:sp>
    </p:spTree>
    <p:extLst>
      <p:ext uri="{BB962C8B-B14F-4D97-AF65-F5344CB8AC3E}">
        <p14:creationId xmlns:p14="http://schemas.microsoft.com/office/powerpoint/2010/main" val="2139371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dirty="0"/>
          </a:p>
        </p:txBody>
      </p:sp>
      <p:sp>
        <p:nvSpPr>
          <p:cNvPr id="1536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dirty="0"/>
          </a:p>
        </p:txBody>
      </p:sp>
      <p:sp>
        <p:nvSpPr>
          <p:cNvPr id="1536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B8E308C1-89C8-4FB9-8B1A-EDE835C307F6}" type="slidenum">
              <a:rPr lang="en-US"/>
              <a:pPr>
                <a:defRPr/>
              </a:pPr>
              <a:t>‹#›</a:t>
            </a:fld>
            <a:endParaRPr lang="en-US" dirty="0"/>
          </a:p>
        </p:txBody>
      </p:sp>
    </p:spTree>
    <p:extLst>
      <p:ext uri="{BB962C8B-B14F-4D97-AF65-F5344CB8AC3E}">
        <p14:creationId xmlns:p14="http://schemas.microsoft.com/office/powerpoint/2010/main" val="838636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spcBef>
                <a:spcPct val="0"/>
              </a:spcBef>
            </a:pPr>
            <a:endParaRPr lang="en-US" dirty="0"/>
          </a:p>
        </p:txBody>
      </p:sp>
      <p:sp>
        <p:nvSpPr>
          <p:cNvPr id="36868" name="Slide Number Placeholder 3"/>
          <p:cNvSpPr>
            <a:spLocks noGrp="1"/>
          </p:cNvSpPr>
          <p:nvPr>
            <p:ph type="sldNum" sz="quarter" idx="5"/>
          </p:nvPr>
        </p:nvSpPr>
        <p:spPr>
          <a:noFill/>
        </p:spPr>
        <p:txBody>
          <a:bodyPr/>
          <a:lstStyle/>
          <a:p>
            <a:fld id="{73C0DDAA-D883-4375-BDC8-2F80F0D0951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12</a:t>
            </a:fld>
            <a:endParaRPr lang="en-US" dirty="0"/>
          </a:p>
        </p:txBody>
      </p:sp>
    </p:spTree>
    <p:extLst>
      <p:ext uri="{BB962C8B-B14F-4D97-AF65-F5344CB8AC3E}">
        <p14:creationId xmlns:p14="http://schemas.microsoft.com/office/powerpoint/2010/main" val="3397675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dirty="0"/>
          </a:p>
        </p:txBody>
      </p:sp>
      <p:sp>
        <p:nvSpPr>
          <p:cNvPr id="46084" name="Slide Number Placeholder 3"/>
          <p:cNvSpPr>
            <a:spLocks noGrp="1"/>
          </p:cNvSpPr>
          <p:nvPr>
            <p:ph type="sldNum" sz="quarter" idx="5"/>
          </p:nvPr>
        </p:nvSpPr>
        <p:spPr>
          <a:noFill/>
        </p:spPr>
        <p:txBody>
          <a:bodyPr/>
          <a:lstStyle/>
          <a:p>
            <a:fld id="{181CC875-7E71-4668-945D-6E67F2A24942}"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14</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E3933DB6-5CC1-42C8-AF0F-5C737B22FC92}" type="slidenum">
              <a:rPr lang="en-US" smtClean="0"/>
              <a:pPr/>
              <a:t>15</a:t>
            </a:fld>
            <a:endParaRPr lang="en-US" dirty="0"/>
          </a:p>
        </p:txBody>
      </p:sp>
    </p:spTree>
    <p:extLst>
      <p:ext uri="{BB962C8B-B14F-4D97-AF65-F5344CB8AC3E}">
        <p14:creationId xmlns:p14="http://schemas.microsoft.com/office/powerpoint/2010/main" val="3690316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E3933DB6-5CC1-42C8-AF0F-5C737B22FC92}" type="slidenum">
              <a:rPr lang="en-US" smtClean="0"/>
              <a:pPr/>
              <a:t>16</a:t>
            </a:fld>
            <a:endParaRPr lang="en-US" dirty="0"/>
          </a:p>
        </p:txBody>
      </p:sp>
    </p:spTree>
    <p:extLst>
      <p:ext uri="{BB962C8B-B14F-4D97-AF65-F5344CB8AC3E}">
        <p14:creationId xmlns:p14="http://schemas.microsoft.com/office/powerpoint/2010/main" val="3078584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E3933DB6-5CC1-42C8-AF0F-5C737B22FC92}"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b="0" dirty="0">
              <a:solidFill>
                <a:srgbClr val="43B206"/>
              </a:solidFill>
            </a:endParaRPr>
          </a:p>
        </p:txBody>
      </p:sp>
      <p:sp>
        <p:nvSpPr>
          <p:cNvPr id="52228" name="Slide Number Placeholder 3"/>
          <p:cNvSpPr>
            <a:spLocks noGrp="1"/>
          </p:cNvSpPr>
          <p:nvPr>
            <p:ph type="sldNum" sz="quarter" idx="5"/>
          </p:nvPr>
        </p:nvSpPr>
        <p:spPr>
          <a:noFill/>
        </p:spPr>
        <p:txBody>
          <a:bodyPr/>
          <a:lstStyle/>
          <a:p>
            <a:fld id="{F2D455A3-5528-4DCC-B180-09A53F285EAB}"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ln/>
        </p:spPr>
        <p:txBody>
          <a:bodyPr/>
          <a:lstStyle/>
          <a:p>
            <a:pPr lvl="1">
              <a:buClr>
                <a:schemeClr val="accent6">
                  <a:lumMod val="75000"/>
                </a:schemeClr>
              </a:buClr>
              <a:buSzPct val="130000"/>
              <a:buFont typeface="Arial" pitchFamily="34" charset="0"/>
              <a:buNone/>
              <a:defRPr/>
            </a:pPr>
            <a:endParaRPr lang="en-US" sz="1600" dirty="0"/>
          </a:p>
          <a:p>
            <a:pPr>
              <a:defRPr/>
            </a:pPr>
            <a:endParaRPr lang="en-US" dirty="0"/>
          </a:p>
        </p:txBody>
      </p:sp>
      <p:sp>
        <p:nvSpPr>
          <p:cNvPr id="54276" name="Slide Number Placeholder 3"/>
          <p:cNvSpPr>
            <a:spLocks noGrp="1"/>
          </p:cNvSpPr>
          <p:nvPr>
            <p:ph type="sldNum" sz="quarter" idx="5"/>
          </p:nvPr>
        </p:nvSpPr>
        <p:spPr>
          <a:noFill/>
        </p:spPr>
        <p:txBody>
          <a:bodyPr/>
          <a:lstStyle/>
          <a:p>
            <a:fld id="{77A5E4E1-5046-4F0D-81C4-A7B49FC79744}"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a:p>
        </p:txBody>
      </p:sp>
      <p:sp>
        <p:nvSpPr>
          <p:cNvPr id="55300" name="Slide Number Placeholder 3"/>
          <p:cNvSpPr>
            <a:spLocks noGrp="1"/>
          </p:cNvSpPr>
          <p:nvPr>
            <p:ph type="sldNum" sz="quarter" idx="5"/>
          </p:nvPr>
        </p:nvSpPr>
        <p:spPr>
          <a:noFill/>
        </p:spPr>
        <p:txBody>
          <a:bodyPr/>
          <a:lstStyle/>
          <a:p>
            <a:fld id="{75342236-443F-457F-A296-FD0219A6D68C}"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p>
        </p:txBody>
      </p:sp>
      <p:sp>
        <p:nvSpPr>
          <p:cNvPr id="56324" name="Slide Number Placeholder 3"/>
          <p:cNvSpPr>
            <a:spLocks noGrp="1"/>
          </p:cNvSpPr>
          <p:nvPr>
            <p:ph type="sldNum" sz="quarter" idx="5"/>
          </p:nvPr>
        </p:nvSpPr>
        <p:spPr>
          <a:noFill/>
        </p:spPr>
        <p:txBody>
          <a:bodyPr/>
          <a:lstStyle/>
          <a:p>
            <a:fld id="{659D7BE5-F255-46F1-A327-1E6C141E3C3A}" type="slidenum">
              <a:rPr lang="en-US" smtClean="0"/>
              <a:pPr/>
              <a:t>21</a:t>
            </a:fld>
            <a:endParaRPr lang="en-US" dirty="0"/>
          </a:p>
        </p:txBody>
      </p:sp>
    </p:spTree>
    <p:extLst>
      <p:ext uri="{BB962C8B-B14F-4D97-AF65-F5344CB8AC3E}">
        <p14:creationId xmlns:p14="http://schemas.microsoft.com/office/powerpoint/2010/main" val="161053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a:p>
        </p:txBody>
      </p:sp>
      <p:sp>
        <p:nvSpPr>
          <p:cNvPr id="37892" name="Slide Number Placeholder 3"/>
          <p:cNvSpPr>
            <a:spLocks noGrp="1"/>
          </p:cNvSpPr>
          <p:nvPr>
            <p:ph type="sldNum" sz="quarter" idx="5"/>
          </p:nvPr>
        </p:nvSpPr>
        <p:spPr>
          <a:noFill/>
        </p:spPr>
        <p:txBody>
          <a:bodyPr/>
          <a:lstStyle/>
          <a:p>
            <a:fld id="{79A83054-EAE1-436B-A33F-492DD1F1FE7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22</a:t>
            </a:fld>
            <a:endParaRPr lang="en-US" dirty="0"/>
          </a:p>
        </p:txBody>
      </p:sp>
    </p:spTree>
    <p:extLst>
      <p:ext uri="{BB962C8B-B14F-4D97-AF65-F5344CB8AC3E}">
        <p14:creationId xmlns:p14="http://schemas.microsoft.com/office/powerpoint/2010/main" val="1873603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23</a:t>
            </a:fld>
            <a:endParaRPr lang="en-US" dirty="0"/>
          </a:p>
        </p:txBody>
      </p:sp>
    </p:spTree>
    <p:extLst>
      <p:ext uri="{BB962C8B-B14F-4D97-AF65-F5344CB8AC3E}">
        <p14:creationId xmlns:p14="http://schemas.microsoft.com/office/powerpoint/2010/main" val="1873603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24</a:t>
            </a:fld>
            <a:endParaRPr lang="en-US" dirty="0"/>
          </a:p>
        </p:txBody>
      </p:sp>
    </p:spTree>
    <p:extLst>
      <p:ext uri="{BB962C8B-B14F-4D97-AF65-F5344CB8AC3E}">
        <p14:creationId xmlns:p14="http://schemas.microsoft.com/office/powerpoint/2010/main" val="1852441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p>
        </p:txBody>
      </p:sp>
      <p:sp>
        <p:nvSpPr>
          <p:cNvPr id="57348" name="Slide Number Placeholder 3"/>
          <p:cNvSpPr>
            <a:spLocks noGrp="1"/>
          </p:cNvSpPr>
          <p:nvPr>
            <p:ph type="sldNum" sz="quarter" idx="5"/>
          </p:nvPr>
        </p:nvSpPr>
        <p:spPr>
          <a:noFill/>
        </p:spPr>
        <p:txBody>
          <a:bodyPr/>
          <a:lstStyle/>
          <a:p>
            <a:fld id="{54E602F0-78EF-4C53-A236-112BE14138F2}"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spcBef>
                <a:spcPct val="0"/>
              </a:spcBef>
            </a:pPr>
            <a:br>
              <a:rPr lang="en-US" dirty="0">
                <a:solidFill>
                  <a:srgbClr val="7030A0"/>
                </a:solidFill>
              </a:rPr>
            </a:br>
            <a:endParaRPr lang="en-US" dirty="0">
              <a:solidFill>
                <a:srgbClr val="7030A0"/>
              </a:solidFill>
            </a:endParaRPr>
          </a:p>
        </p:txBody>
      </p:sp>
      <p:sp>
        <p:nvSpPr>
          <p:cNvPr id="22532" name="Slide Number Placeholder 3"/>
          <p:cNvSpPr txBox="1">
            <a:spLocks noGrp="1"/>
          </p:cNvSpPr>
          <p:nvPr/>
        </p:nvSpPr>
        <p:spPr bwMode="auto">
          <a:xfrm>
            <a:off x="3908303" y="8825152"/>
            <a:ext cx="2990999" cy="464899"/>
          </a:xfrm>
          <a:prstGeom prst="rect">
            <a:avLst/>
          </a:prstGeom>
          <a:noFill/>
          <a:ln>
            <a:miter lim="800000"/>
            <a:headEnd/>
            <a:tailEnd/>
          </a:ln>
        </p:spPr>
        <p:txBody>
          <a:bodyPr lIns="92217" tIns="46109" rIns="92217" bIns="46109" anchor="b"/>
          <a:lstStyle/>
          <a:p>
            <a:pPr algn="r" eaLnBrk="0" hangingPunct="0">
              <a:defRPr/>
            </a:pPr>
            <a:fld id="{472F849D-B08F-4D5E-A834-6837A4D74374}" type="slidenum">
              <a:rPr lang="en-US" sz="1200">
                <a:latin typeface="+mn-lt"/>
              </a:rPr>
              <a:pPr algn="r" eaLnBrk="0" hangingPunct="0">
                <a:defRPr/>
              </a:pPr>
              <a:t>26</a:t>
            </a:fld>
            <a:endParaRPr lang="en-US" sz="1200" dirty="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28</a:t>
            </a:fld>
            <a:endParaRPr lang="en-US" dirty="0"/>
          </a:p>
        </p:txBody>
      </p:sp>
    </p:spTree>
    <p:extLst>
      <p:ext uri="{BB962C8B-B14F-4D97-AF65-F5344CB8AC3E}">
        <p14:creationId xmlns:p14="http://schemas.microsoft.com/office/powerpoint/2010/main" val="2641647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30</a:t>
            </a:fld>
            <a:endParaRPr lang="en-US" dirty="0"/>
          </a:p>
        </p:txBody>
      </p:sp>
    </p:spTree>
    <p:extLst>
      <p:ext uri="{BB962C8B-B14F-4D97-AF65-F5344CB8AC3E}">
        <p14:creationId xmlns:p14="http://schemas.microsoft.com/office/powerpoint/2010/main" val="1617324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a:p>
        </p:txBody>
      </p:sp>
      <p:sp>
        <p:nvSpPr>
          <p:cNvPr id="60420" name="Slide Number Placeholder 3"/>
          <p:cNvSpPr>
            <a:spLocks noGrp="1"/>
          </p:cNvSpPr>
          <p:nvPr>
            <p:ph type="sldNum" sz="quarter" idx="5"/>
          </p:nvPr>
        </p:nvSpPr>
        <p:spPr>
          <a:noFill/>
        </p:spPr>
        <p:txBody>
          <a:bodyPr/>
          <a:lstStyle/>
          <a:p>
            <a:fld id="{D1D0C98E-2795-4538-A838-C547BBF437AE}"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4</a:t>
            </a:fld>
            <a:endParaRPr lang="en-US" dirty="0"/>
          </a:p>
        </p:txBody>
      </p:sp>
    </p:spTree>
    <p:extLst>
      <p:ext uri="{BB962C8B-B14F-4D97-AF65-F5344CB8AC3E}">
        <p14:creationId xmlns:p14="http://schemas.microsoft.com/office/powerpoint/2010/main" val="256802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129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a:p>
        </p:txBody>
      </p:sp>
      <p:sp>
        <p:nvSpPr>
          <p:cNvPr id="41988" name="Slide Number Placeholder 3"/>
          <p:cNvSpPr>
            <a:spLocks noGrp="1"/>
          </p:cNvSpPr>
          <p:nvPr>
            <p:ph type="sldNum" sz="quarter" idx="5"/>
          </p:nvPr>
        </p:nvSpPr>
        <p:spPr>
          <a:noFill/>
        </p:spPr>
        <p:txBody>
          <a:bodyPr/>
          <a:lstStyle/>
          <a:p>
            <a:fld id="{B39A02BF-68FB-4B5F-9DE6-B813C542892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a:p>
        </p:txBody>
      </p:sp>
      <p:sp>
        <p:nvSpPr>
          <p:cNvPr id="43012" name="Slide Number Placeholder 3"/>
          <p:cNvSpPr>
            <a:spLocks noGrp="1"/>
          </p:cNvSpPr>
          <p:nvPr>
            <p:ph type="sldNum" sz="quarter" idx="5"/>
          </p:nvPr>
        </p:nvSpPr>
        <p:spPr>
          <a:noFill/>
        </p:spPr>
        <p:txBody>
          <a:bodyPr/>
          <a:lstStyle/>
          <a:p>
            <a:fld id="{457E47A7-0A93-4B1A-92BB-B97D3E5FEA36}"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11</a:t>
            </a:fld>
            <a:endParaRPr lang="en-US" dirty="0"/>
          </a:p>
        </p:txBody>
      </p:sp>
    </p:spTree>
    <p:extLst>
      <p:ext uri="{BB962C8B-B14F-4D97-AF65-F5344CB8AC3E}">
        <p14:creationId xmlns:p14="http://schemas.microsoft.com/office/powerpoint/2010/main" val="22182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1431925"/>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762000" y="1981200"/>
            <a:ext cx="75438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xfrm>
            <a:off x="762000" y="6248400"/>
            <a:ext cx="1905000" cy="457200"/>
          </a:xfrm>
          <a:prstGeom prst="rect">
            <a:avLst/>
          </a:prstGeom>
          <a:ln/>
        </p:spPr>
        <p:txBody>
          <a:bodyPr/>
          <a:lstStyle>
            <a:lvl1pPr>
              <a:defRPr/>
            </a:lvl1pPr>
          </a:lstStyle>
          <a:p>
            <a:pPr>
              <a:defRPr/>
            </a:pPr>
            <a:endParaRPr lang="en-US" dirty="0"/>
          </a:p>
        </p:txBody>
      </p:sp>
      <p:sp>
        <p:nvSpPr>
          <p:cNvPr id="5" name="Rectangle 1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xfrm>
            <a:off x="6400800" y="6248400"/>
            <a:ext cx="1905000" cy="457200"/>
          </a:xfrm>
          <a:prstGeom prst="rect">
            <a:avLst/>
          </a:prstGeom>
          <a:ln/>
        </p:spPr>
        <p:txBody>
          <a:bodyPr/>
          <a:lstStyle>
            <a:lvl1pPr>
              <a:defRPr/>
            </a:lvl1pPr>
          </a:lstStyle>
          <a:p>
            <a:pPr>
              <a:defRPr/>
            </a:pPr>
            <a:fld id="{E09AB3BF-787C-4EC1-A58D-B64689BEEAC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41E3F87-F516-4BD0-9FC2-4CAB3E85585C}" type="datetimeFigureOut">
              <a:rPr lang="en-US" smtClean="0"/>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4279F42-6289-4D5D-BFF9-941B1E0748B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288"/>
            <a:ext cx="9144000" cy="832104"/>
          </a:xfrm>
        </p:spPr>
        <p:txBody>
          <a:bodyPr/>
          <a:lstStyle>
            <a:lvl1pPr>
              <a:defRPr sz="27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841248" y="905256"/>
            <a:ext cx="7470648" cy="4525963"/>
          </a:xfrm>
        </p:spPr>
        <p:txBody>
          <a:bodyPr/>
          <a:lstStyle>
            <a:lvl1pPr marL="342900" indent="-342900">
              <a:buSzPct val="70000"/>
              <a:buFont typeface="Wingdings" panose="05000000000000000000" pitchFamily="2" charset="2"/>
              <a:buChar char=""/>
              <a:defRPr sz="2000">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2000">
                <a:latin typeface="Arial" panose="020B0604020202020204" pitchFamily="34" charset="0"/>
                <a:cs typeface="Arial" panose="020B0604020202020204" pitchFamily="34" charset="0"/>
              </a:defRPr>
            </a:lvl2pPr>
            <a:lvl3pPr marL="1143000" indent="-228600">
              <a:buSzPct val="70000"/>
              <a:buFont typeface="Wingdings" panose="05000000000000000000" pitchFamily="2" charset="2"/>
              <a:buChar char="Ø"/>
              <a:defRPr sz="1800">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784848" y="6556248"/>
            <a:ext cx="2359152" cy="283464"/>
          </a:xfrm>
        </p:spPr>
        <p:txBody>
          <a:bodyPr anchor="b" anchorCtr="0"/>
          <a:lstStyle>
            <a:lvl1pPr>
              <a:defRPr/>
            </a:lvl1pPr>
          </a:lstStyle>
          <a:p>
            <a:pPr>
              <a:defRPr/>
            </a:pPr>
            <a:fld id="{2784D70B-7CA6-46B8-8244-CAC0F4E3359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342900" indent="-342900">
              <a:buSzPct val="70000"/>
              <a:buFont typeface="Wingdings" panose="05000000000000000000" pitchFamily="2" charset="2"/>
              <a:buChar char=""/>
              <a:defRPr sz="2000">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2000">
                <a:latin typeface="Arial" panose="020B0604020202020204" pitchFamily="34" charset="0"/>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342900" indent="-342900">
              <a:buSzPct val="70000"/>
              <a:buFont typeface="Wingdings" panose="05000000000000000000" pitchFamily="2" charset="2"/>
              <a:buChar char=""/>
              <a:defRPr sz="2000">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2000">
                <a:latin typeface="Arial" panose="020B0604020202020204" pitchFamily="34" charset="0"/>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B019E0EE-810E-417C-A19B-E4BD0A1966F7}" type="datetimeFigureOut">
              <a:rPr lang="en-US" smtClean="0"/>
              <a:pPr>
                <a:defRPr/>
              </a:pPr>
              <a:t>1/14/2022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3341D6C-2FBD-4698-894F-4207F91BA5F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4B5C7D-E15D-4E7D-BC9C-FA6272B948FC}"/>
              </a:ext>
            </a:extLst>
          </p:cNvPr>
          <p:cNvPicPr>
            <a:picLocks noChangeAspect="1"/>
          </p:cNvPicPr>
          <p:nvPr userDrawn="1"/>
        </p:nvPicPr>
        <p:blipFill>
          <a:blip r:embed="rId3"/>
          <a:stretch>
            <a:fillRect/>
          </a:stretch>
        </p:blipFill>
        <p:spPr>
          <a:xfrm>
            <a:off x="0" y="0"/>
            <a:ext cx="9144000" cy="6858000"/>
          </a:xfrm>
          <a:prstGeom prst="rect">
            <a:avLst/>
          </a:prstGeom>
        </p:spPr>
      </p:pic>
    </p:spTree>
  </p:cSld>
  <p:clrMap bg1="dk2" tx1="lt1" bg2="dk1" tx2="lt2" accent1="accent1" accent2="accent2" accent3="accent3" accent4="accent4" accent5="accent5" accent6="accent6" hlink="hlink" folHlink="folHlink"/>
  <p:sldLayoutIdLst>
    <p:sldLayoutId id="2147485062" r:id="rId1"/>
  </p:sldLayoutIdLst>
  <p:hf hdr="0" ftr="0" dt="0"/>
  <p:txStyles>
    <p:titleStyle>
      <a:lvl1pPr algn="l" rtl="0" eaLnBrk="0" fontAlgn="base" hangingPunct="0">
        <a:spcBef>
          <a:spcPct val="0"/>
        </a:spcBef>
        <a:spcAft>
          <a:spcPct val="0"/>
        </a:spcAft>
        <a:defRPr lang="en-US" sz="3800" b="1" kern="1200" dirty="0">
          <a:solidFill>
            <a:srgbClr val="008BD1"/>
          </a:solidFill>
          <a:effectLst/>
          <a:latin typeface="Tahoma" pitchFamily="34" charset="0"/>
          <a:ea typeface="+mn-ea"/>
          <a:cs typeface="Arial"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n"/>
        <a:defRPr lang="en-US" sz="2000" kern="1200" dirty="0">
          <a:solidFill>
            <a:schemeClr val="tx1"/>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1"/>
        </a:buClr>
        <a:buFont typeface="Courier New" panose="02070309020205020404" pitchFamily="49" charset="0"/>
        <a:buChar char="o"/>
        <a:defRPr lang="en-US" sz="2000" kern="1200" dirty="0">
          <a:solidFill>
            <a:schemeClr val="tx1"/>
          </a:solidFill>
          <a:effectLst/>
          <a:latin typeface="Arial" panose="020B0604020202020204" pitchFamily="34" charset="0"/>
          <a:ea typeface="+mn-ea"/>
          <a:cs typeface="Arial" panose="020B0604020202020204" pitchFamily="34" charset="0"/>
        </a:defRPr>
      </a:lvl2pPr>
      <a:lvl3pPr marL="1258888" indent="-304800" algn="l" rtl="0" eaLnBrk="0" fontAlgn="base" hangingPunct="0">
        <a:spcBef>
          <a:spcPct val="20000"/>
        </a:spcBef>
        <a:spcAft>
          <a:spcPct val="0"/>
        </a:spcAft>
        <a:buClr>
          <a:schemeClr val="tx1"/>
        </a:buClr>
        <a:buSzPct val="70000"/>
        <a:buFont typeface="Wingdings" pitchFamily="2" charset="2"/>
        <a:buChar char="Ø"/>
        <a:tabLst/>
        <a:defRPr sz="1800">
          <a:solidFill>
            <a:schemeClr val="tx1"/>
          </a:solidFill>
          <a:effectLst/>
          <a:latin typeface="Arial" panose="020B0604020202020204" pitchFamily="34" charset="0"/>
          <a:cs typeface="Arial" panose="020B0604020202020204" pitchFamily="34" charset="0"/>
        </a:defRPr>
      </a:lvl3pPr>
      <a:lvl4pPr marL="742950" indent="-28575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742950" indent="-28575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228850" indent="0" algn="l" rtl="0" fontAlgn="base">
        <a:spcBef>
          <a:spcPct val="20000"/>
        </a:spcBef>
        <a:spcAft>
          <a:spcPct val="0"/>
        </a:spcAft>
        <a:buClr>
          <a:schemeClr val="hlink"/>
        </a:buClr>
        <a:buSzPct val="70000"/>
        <a:buFont typeface="Wingdings" pitchFamily="2" charset="2"/>
        <a:buNone/>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24F556-8D75-4A3C-818D-48C083385A02}" type="datetimeFigureOut">
              <a:rPr lang="en-US" smtClean="0"/>
              <a:pPr>
                <a:defRPr/>
              </a:pPr>
              <a:t>1/14/2022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ED3D67-09F6-4826-88AD-08498B382FB3}" type="slidenum">
              <a:rPr lang="en-US"/>
              <a:pPr>
                <a:defRPr/>
              </a:pPr>
              <a:t>‹#›</a:t>
            </a:fld>
            <a:endParaRPr lang="en-US" dirty="0"/>
          </a:p>
        </p:txBody>
      </p:sp>
      <p:pic>
        <p:nvPicPr>
          <p:cNvPr id="7" name="Content Placeholder 4">
            <a:extLst>
              <a:ext uri="{FF2B5EF4-FFF2-40B4-BE49-F238E27FC236}">
                <a16:creationId xmlns:a16="http://schemas.microsoft.com/office/drawing/2014/main" id="{6C655058-A719-4309-A384-91D3C90B5D7B}"/>
              </a:ext>
            </a:extLst>
          </p:cNvPr>
          <p:cNvPicPr>
            <a:picLocks noChangeAspect="1"/>
          </p:cNvPicPr>
          <p:nvPr userDrawn="1"/>
        </p:nvPicPr>
        <p:blipFill>
          <a:blip r:embed="rId5"/>
          <a:stretch>
            <a:fillRect/>
          </a:stretch>
        </p:blipFill>
        <p:spPr>
          <a:xfrm>
            <a:off x="1" y="14016"/>
            <a:ext cx="9144000" cy="6843984"/>
          </a:xfrm>
          <a:prstGeom prst="rect">
            <a:avLst/>
          </a:prstGeom>
        </p:spPr>
      </p:pic>
    </p:spTree>
  </p:cSld>
  <p:clrMap bg1="lt1" tx1="dk1" bg2="lt2" tx2="dk2" accent1="accent1" accent2="accent2" accent3="accent3" accent4="accent4" accent5="accent5" accent6="accent6" hlink="hlink" folHlink="folHlink"/>
  <p:sldLayoutIdLst>
    <p:sldLayoutId id="2147485074" r:id="rId1"/>
    <p:sldLayoutId id="2147485075" r:id="rId2"/>
    <p:sldLayoutId id="2147485077"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2AEA7-F61A-304C-A1DB-5B33370D5332}"/>
              </a:ext>
            </a:extLst>
          </p:cNvPr>
          <p:cNvSpPr>
            <a:spLocks noGrp="1"/>
          </p:cNvSpPr>
          <p:nvPr>
            <p:ph type="title"/>
          </p:nvPr>
        </p:nvSpPr>
        <p:spPr>
          <a:xfrm>
            <a:off x="762000" y="-76200"/>
            <a:ext cx="7543800" cy="1742420"/>
          </a:xfrm>
        </p:spPr>
        <p:txBody>
          <a:bodyPr anchor="ctr" anchorCtr="1"/>
          <a:lstStyle/>
          <a:p>
            <a:pPr algn="ctr"/>
            <a:r>
              <a:rPr lang="en-US" sz="3700" dirty="0">
                <a:solidFill>
                  <a:srgbClr val="000000"/>
                </a:solidFill>
              </a:rPr>
              <a:t>Decolonization of</a:t>
            </a:r>
            <a:br>
              <a:rPr lang="en-US" sz="3700" dirty="0">
                <a:solidFill>
                  <a:srgbClr val="000000"/>
                </a:solidFill>
              </a:rPr>
            </a:br>
            <a:r>
              <a:rPr lang="en-US" sz="3700" dirty="0">
                <a:solidFill>
                  <a:srgbClr val="000000"/>
                </a:solidFill>
              </a:rPr>
              <a:t>Non-ICU Patients With Devices</a:t>
            </a:r>
          </a:p>
        </p:txBody>
      </p:sp>
      <p:sp>
        <p:nvSpPr>
          <p:cNvPr id="4" name="Subtitle 3">
            <a:extLst>
              <a:ext uri="{FF2B5EF4-FFF2-40B4-BE49-F238E27FC236}">
                <a16:creationId xmlns:a16="http://schemas.microsoft.com/office/drawing/2014/main" id="{E61640E1-DE42-9B4E-BBC6-44C112DF006F}"/>
              </a:ext>
            </a:extLst>
          </p:cNvPr>
          <p:cNvSpPr>
            <a:spLocks noGrp="1"/>
          </p:cNvSpPr>
          <p:nvPr>
            <p:ph idx="1"/>
          </p:nvPr>
        </p:nvSpPr>
        <p:spPr>
          <a:xfrm>
            <a:off x="609600" y="1981200"/>
            <a:ext cx="8001000" cy="4114800"/>
          </a:xfrm>
          <a:prstGeom prst="rect">
            <a:avLst/>
          </a:prstGeom>
        </p:spPr>
        <p:txBody>
          <a:bodyPr/>
          <a:lstStyle/>
          <a:p>
            <a:pPr marL="0" indent="0" algn="ctr">
              <a:lnSpc>
                <a:spcPct val="120000"/>
              </a:lnSpc>
              <a:buNone/>
              <a:defRPr/>
            </a:pPr>
            <a:r>
              <a:rPr lang="en-US" sz="2800" dirty="0">
                <a:solidFill>
                  <a:srgbClr val="007AB8"/>
                </a:solidFill>
              </a:rPr>
              <a:t>Section 11-5</a:t>
            </a:r>
            <a:endParaRPr lang="en-US" sz="3600" dirty="0">
              <a:solidFill>
                <a:srgbClr val="007AB8"/>
              </a:solidFill>
            </a:endParaRPr>
          </a:p>
          <a:p>
            <a:pPr marL="0" indent="0" algn="ctr">
              <a:lnSpc>
                <a:spcPct val="120000"/>
              </a:lnSpc>
              <a:buNone/>
              <a:defRPr/>
            </a:pPr>
            <a:r>
              <a:rPr lang="en-US" sz="3600" b="1" dirty="0">
                <a:solidFill>
                  <a:srgbClr val="007AB8"/>
                </a:solidFill>
              </a:rPr>
              <a:t>Nursing Protocol Training</a:t>
            </a:r>
          </a:p>
          <a:p>
            <a:pPr algn="ctr">
              <a:lnSpc>
                <a:spcPct val="120000"/>
              </a:lnSpc>
              <a:defRPr/>
            </a:pPr>
            <a:endParaRPr lang="en-US" sz="1400" b="1" dirty="0">
              <a:solidFill>
                <a:srgbClr val="007AB8"/>
              </a:solidFill>
            </a:endParaRPr>
          </a:p>
          <a:p>
            <a:pPr marL="0" indent="0" algn="ctr">
              <a:buNone/>
            </a:pPr>
            <a:r>
              <a:rPr lang="en-US" sz="2800" i="1" dirty="0">
                <a:solidFill>
                  <a:srgbClr val="007AB8"/>
                </a:solidFill>
              </a:rPr>
              <a:t>Bed Bathing With 2% No-Rinse Chlorhexidine (CHG) Cloths and Showering With 4% Rinse-Off CHG Liquid Soap</a:t>
            </a:r>
          </a:p>
          <a:p>
            <a:endParaRPr lang="en-US" dirty="0"/>
          </a:p>
        </p:txBody>
      </p:sp>
      <p:sp>
        <p:nvSpPr>
          <p:cNvPr id="4100" name="Rectangle 21"/>
          <p:cNvSpPr>
            <a:spLocks noChangeArrowheads="1"/>
          </p:cNvSpPr>
          <p:nvPr/>
        </p:nvSpPr>
        <p:spPr bwMode="auto">
          <a:xfrm>
            <a:off x="4479925" y="44450"/>
            <a:ext cx="184150" cy="368300"/>
          </a:xfrm>
          <a:prstGeom prst="rect">
            <a:avLst/>
          </a:prstGeom>
          <a:noFill/>
          <a:ln w="9525">
            <a:noFill/>
            <a:miter lim="800000"/>
            <a:headEnd/>
            <a:tailEnd/>
          </a:ln>
        </p:spPr>
        <p:txBody>
          <a:bodyPr wrap="none" anchor="ctr">
            <a:spAutoFit/>
          </a:bodyPr>
          <a:lstStyle/>
          <a:p>
            <a:pPr algn="ctr"/>
            <a:endParaRPr lang="en-US" dirty="0"/>
          </a:p>
        </p:txBody>
      </p:sp>
      <p:sp>
        <p:nvSpPr>
          <p:cNvPr id="4102" name="Rectangle 22"/>
          <p:cNvSpPr>
            <a:spLocks noChangeArrowheads="1"/>
          </p:cNvSpPr>
          <p:nvPr/>
        </p:nvSpPr>
        <p:spPr bwMode="auto">
          <a:xfrm>
            <a:off x="4479925" y="361950"/>
            <a:ext cx="184150" cy="647700"/>
          </a:xfrm>
          <a:prstGeom prst="rect">
            <a:avLst/>
          </a:prstGeom>
          <a:noFill/>
          <a:ln w="9525">
            <a:noFill/>
            <a:miter lim="800000"/>
            <a:headEnd/>
            <a:tailEnd/>
          </a:ln>
        </p:spPr>
        <p:txBody>
          <a:bodyPr wrap="none" anchor="ctr">
            <a:spAutoFit/>
          </a:bodyPr>
          <a:lstStyle/>
          <a:p>
            <a:pPr algn="ctr" eaLnBrk="0" hangingPunct="0"/>
            <a:br>
              <a:rPr lang="en-US" dirty="0"/>
            </a:br>
            <a:endParaRPr lang="en-US" dirty="0"/>
          </a:p>
        </p:txBody>
      </p:sp>
      <p:sp>
        <p:nvSpPr>
          <p:cNvPr id="3" name="TextBox 2">
            <a:extLst>
              <a:ext uri="{FF2B5EF4-FFF2-40B4-BE49-F238E27FC236}">
                <a16:creationId xmlns:a16="http://schemas.microsoft.com/office/drawing/2014/main" id="{BD63E436-1ACD-4707-B012-92329B8A526F}"/>
              </a:ext>
            </a:extLst>
          </p:cNvPr>
          <p:cNvSpPr txBox="1"/>
          <p:nvPr/>
        </p:nvSpPr>
        <p:spPr>
          <a:xfrm>
            <a:off x="6934200" y="6365557"/>
            <a:ext cx="2270429" cy="492443"/>
          </a:xfrm>
          <a:prstGeom prst="rect">
            <a:avLst/>
          </a:prstGeom>
          <a:noFill/>
        </p:spPr>
        <p:txBody>
          <a:bodyPr wrap="none" rtlCol="0">
            <a:spAutoFit/>
          </a:bodyPr>
          <a:lstStyle/>
          <a:p>
            <a:pPr algn="r"/>
            <a:r>
              <a:rPr lang="en-US" sz="1300" dirty="0">
                <a:solidFill>
                  <a:schemeClr val="tx1"/>
                </a:solidFill>
              </a:rPr>
              <a:t>AHRQ Pub. No. 20(22)-0036</a:t>
            </a:r>
          </a:p>
          <a:p>
            <a:pPr algn="r"/>
            <a:r>
              <a:rPr lang="en-US" sz="1300" dirty="0">
                <a:solidFill>
                  <a:schemeClr val="tx1"/>
                </a:solidFill>
              </a:rPr>
              <a:t>March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66700" y="374904"/>
            <a:ext cx="8610600" cy="1000104"/>
          </a:xfrm>
          <a:prstGeom prst="rect">
            <a:avLst/>
          </a:prstGeom>
          <a:noFill/>
          <a:ln w="9525">
            <a:noFill/>
            <a:miter lim="800000"/>
            <a:headEnd/>
            <a:tailEnd/>
          </a:ln>
          <a:effectLst/>
        </p:spPr>
        <p:txBody>
          <a:bodyPr/>
          <a:lstStyle/>
          <a:p>
            <a:pPr algn="ctr">
              <a:spcAft>
                <a:spcPts val="1000"/>
              </a:spcAft>
              <a:defRPr/>
            </a:pPr>
            <a:endParaRPr lang="en-US" sz="4000" b="1" dirty="0">
              <a:ln w="10541" cmpd="sng">
                <a:solidFill>
                  <a:schemeClr val="accent1">
                    <a:shade val="88000"/>
                    <a:satMod val="110000"/>
                  </a:schemeClr>
                </a:solidFill>
                <a:prstDash val="solid"/>
              </a:ln>
              <a:solidFill>
                <a:srgbClr val="006496"/>
              </a:solidFill>
            </a:endParaRPr>
          </a:p>
        </p:txBody>
      </p:sp>
      <p:sp>
        <p:nvSpPr>
          <p:cNvPr id="6" name="Title 5">
            <a:extLst>
              <a:ext uri="{FF2B5EF4-FFF2-40B4-BE49-F238E27FC236}">
                <a16:creationId xmlns:a16="http://schemas.microsoft.com/office/drawing/2014/main" id="{7E6AABFC-F3FB-C341-B15C-E1E3DBE46891}"/>
              </a:ext>
            </a:extLst>
          </p:cNvPr>
          <p:cNvSpPr>
            <a:spLocks noGrp="1"/>
          </p:cNvSpPr>
          <p:nvPr>
            <p:ph type="title"/>
          </p:nvPr>
        </p:nvSpPr>
        <p:spPr/>
        <p:txBody>
          <a:bodyPr/>
          <a:lstStyle/>
          <a:p>
            <a:pPr>
              <a:defRPr/>
            </a:pPr>
            <a:r>
              <a:rPr lang="en-US" sz="2500" b="1" kern="0" dirty="0">
                <a:latin typeface="Tahoma" panose="020B0604030504040204" pitchFamily="34" charset="0"/>
                <a:ea typeface="Tahoma" panose="020B0604030504040204" pitchFamily="34" charset="0"/>
                <a:cs typeface="Tahoma" panose="020B0604030504040204" pitchFamily="34" charset="0"/>
              </a:rPr>
              <a:t>CHG Cloth Bathing</a:t>
            </a:r>
            <a:endParaRPr lang="en-US" sz="2500" b="1" kern="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6">
            <a:extLst>
              <a:ext uri="{FF2B5EF4-FFF2-40B4-BE49-F238E27FC236}">
                <a16:creationId xmlns:a16="http://schemas.microsoft.com/office/drawing/2014/main" id="{43B72D8C-671A-8E42-B59C-685CB967325A}"/>
              </a:ext>
            </a:extLst>
          </p:cNvPr>
          <p:cNvSpPr>
            <a:spLocks noGrp="1"/>
          </p:cNvSpPr>
          <p:nvPr>
            <p:ph idx="1"/>
          </p:nvPr>
        </p:nvSpPr>
        <p:spPr>
          <a:xfrm>
            <a:off x="841248" y="914400"/>
            <a:ext cx="7470648" cy="5280613"/>
          </a:xfrm>
        </p:spPr>
        <p:txBody>
          <a:bodyPr>
            <a:spAutoFit/>
          </a:bodyPr>
          <a:lstStyle/>
          <a:p>
            <a:pPr marL="548640">
              <a:lnSpc>
                <a:spcPct val="113000"/>
              </a:lnSpc>
              <a:spcBef>
                <a:spcPts val="0"/>
              </a:spcBef>
              <a:spcAft>
                <a:spcPts val="0"/>
              </a:spcAft>
              <a:buSzPct val="130000"/>
              <a:buFont typeface="Arial" panose="020B0604020202020204" pitchFamily="34" charset="0"/>
              <a:buChar char="•"/>
            </a:pPr>
            <a:r>
              <a:rPr lang="en-US" dirty="0"/>
              <a:t>For non-ICU patients with selected medical devices who need a bed bath:</a:t>
            </a:r>
          </a:p>
          <a:p>
            <a:pPr marL="948690" lvl="1">
              <a:lnSpc>
                <a:spcPct val="113000"/>
              </a:lnSpc>
              <a:spcBef>
                <a:spcPts val="0"/>
              </a:spcBef>
              <a:buSzPct val="100000"/>
              <a:defRPr/>
            </a:pPr>
            <a:endParaRPr lang="en-US" dirty="0"/>
          </a:p>
          <a:p>
            <a:pPr marL="948690" lvl="1">
              <a:lnSpc>
                <a:spcPct val="113000"/>
              </a:lnSpc>
              <a:spcBef>
                <a:spcPts val="0"/>
              </a:spcBef>
              <a:buSzPct val="100000"/>
              <a:defRPr/>
            </a:pPr>
            <a:r>
              <a:rPr lang="en-US" dirty="0"/>
              <a:t>Use CHG cloths for all bathing needs</a:t>
            </a:r>
          </a:p>
          <a:p>
            <a:pPr marL="948690" lvl="1">
              <a:lnSpc>
                <a:spcPct val="113000"/>
              </a:lnSpc>
              <a:spcBef>
                <a:spcPts val="0"/>
              </a:spcBef>
              <a:buSzPct val="100000"/>
              <a:defRPr/>
            </a:pPr>
            <a:endParaRPr lang="en-US" dirty="0"/>
          </a:p>
          <a:p>
            <a:pPr marL="948690" lvl="1">
              <a:lnSpc>
                <a:spcPct val="113000"/>
              </a:lnSpc>
              <a:spcBef>
                <a:spcPts val="0"/>
              </a:spcBef>
              <a:buSzPct val="100000"/>
              <a:defRPr/>
            </a:pPr>
            <a:r>
              <a:rPr lang="en-US" dirty="0"/>
              <a:t>Bathe with CHG cloths for entire hospital stay</a:t>
            </a:r>
          </a:p>
          <a:p>
            <a:pPr marL="948690" lvl="1">
              <a:lnSpc>
                <a:spcPct val="113000"/>
              </a:lnSpc>
              <a:spcBef>
                <a:spcPts val="0"/>
              </a:spcBef>
              <a:buSzPct val="100000"/>
              <a:defRPr/>
            </a:pPr>
            <a:endParaRPr lang="en-US" dirty="0"/>
          </a:p>
          <a:p>
            <a:pPr marL="948690" lvl="1">
              <a:lnSpc>
                <a:spcPct val="113000"/>
              </a:lnSpc>
              <a:spcBef>
                <a:spcPts val="0"/>
              </a:spcBef>
              <a:buSzPct val="100000"/>
              <a:defRPr/>
            </a:pPr>
            <a:r>
              <a:rPr lang="en-US" dirty="0"/>
              <a:t>Use all six CHG cloths provided (three packets of </a:t>
            </a:r>
            <a:br>
              <a:rPr lang="en-US" dirty="0"/>
            </a:br>
            <a:r>
              <a:rPr lang="en-US" dirty="0"/>
              <a:t>two cloths each)</a:t>
            </a:r>
          </a:p>
          <a:p>
            <a:pPr marL="948690" lvl="1">
              <a:lnSpc>
                <a:spcPct val="113000"/>
              </a:lnSpc>
              <a:spcBef>
                <a:spcPts val="0"/>
              </a:spcBef>
              <a:buSzPct val="100000"/>
              <a:defRPr/>
            </a:pPr>
            <a:endParaRPr lang="en-US" dirty="0"/>
          </a:p>
          <a:p>
            <a:pPr marL="948690" lvl="1">
              <a:lnSpc>
                <a:spcPct val="113000"/>
              </a:lnSpc>
              <a:spcBef>
                <a:spcPts val="0"/>
              </a:spcBef>
              <a:buSzPct val="100000"/>
              <a:defRPr/>
            </a:pPr>
            <a:r>
              <a:rPr lang="en-US" dirty="0"/>
              <a:t>Obtain cloths from warmer</a:t>
            </a:r>
          </a:p>
          <a:p>
            <a:pPr marL="948690" lvl="1">
              <a:lnSpc>
                <a:spcPct val="113000"/>
              </a:lnSpc>
              <a:spcBef>
                <a:spcPts val="0"/>
              </a:spcBef>
              <a:buSzPct val="100000"/>
              <a:defRPr/>
            </a:pPr>
            <a:endParaRPr lang="en-US" dirty="0"/>
          </a:p>
          <a:p>
            <a:pPr marL="948690" lvl="1">
              <a:lnSpc>
                <a:spcPct val="113000"/>
              </a:lnSpc>
              <a:spcBef>
                <a:spcPts val="0"/>
              </a:spcBef>
              <a:buSzPct val="100000"/>
              <a:defRPr/>
            </a:pPr>
            <a:r>
              <a:rPr lang="en-US" dirty="0"/>
              <a:t>Use cloths wisely, take only what you need</a:t>
            </a:r>
          </a:p>
          <a:p>
            <a:pPr marL="948690" lvl="1">
              <a:lnSpc>
                <a:spcPct val="113000"/>
              </a:lnSpc>
              <a:spcBef>
                <a:spcPts val="0"/>
              </a:spcBef>
              <a:buSzPct val="100000"/>
              <a:defRPr/>
            </a:pPr>
            <a:endParaRPr lang="en-US" dirty="0"/>
          </a:p>
          <a:p>
            <a:pPr marL="948690" lvl="1">
              <a:lnSpc>
                <a:spcPct val="113000"/>
              </a:lnSpc>
              <a:spcBef>
                <a:spcPts val="0"/>
              </a:spcBef>
              <a:buSzPct val="100000"/>
              <a:defRPr/>
            </a:pPr>
            <a:r>
              <a:rPr lang="en-US" dirty="0"/>
              <a:t>Do NOT reuse cloths </a:t>
            </a:r>
          </a:p>
        </p:txBody>
      </p:sp>
      <p:sp>
        <p:nvSpPr>
          <p:cNvPr id="9" name="Slide Number Placeholder 1">
            <a:extLst>
              <a:ext uri="{FF2B5EF4-FFF2-40B4-BE49-F238E27FC236}">
                <a16:creationId xmlns:a16="http://schemas.microsoft.com/office/drawing/2014/main" id="{830755C6-B230-4F39-B5A5-DFED1C953B4B}"/>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10</a:t>
            </a:fld>
            <a:endParaRPr lang="en-US" sz="1000" dirty="0">
              <a:solidFill>
                <a:schemeClr val="tx1"/>
              </a:solidFill>
            </a:endParaRPr>
          </a:p>
        </p:txBody>
      </p:sp>
      <p:pic>
        <p:nvPicPr>
          <p:cNvPr id="12" name="Picture 11" descr="Image of three 2% CHG Cloths">
            <a:extLst>
              <a:ext uri="{FF2B5EF4-FFF2-40B4-BE49-F238E27FC236}">
                <a16:creationId xmlns:a16="http://schemas.microsoft.com/office/drawing/2014/main" id="{D738D714-00CF-5A47-8686-E22341A3D33A}"/>
              </a:ext>
            </a:extLst>
          </p:cNvPr>
          <p:cNvPicPr/>
          <p:nvPr/>
        </p:nvPicPr>
        <p:blipFill>
          <a:blip r:embed="rId3"/>
          <a:stretch>
            <a:fillRect/>
          </a:stretch>
        </p:blipFill>
        <p:spPr>
          <a:xfrm>
            <a:off x="6705600" y="4038600"/>
            <a:ext cx="2057400" cy="1843157"/>
          </a:xfrm>
          <a:prstGeom prst="rect">
            <a:avLst/>
          </a:prstGeom>
          <a:solidFill>
            <a:schemeClr val="accent2"/>
          </a:solidFill>
        </p:spPr>
      </p:pic>
      <p:sp>
        <p:nvSpPr>
          <p:cNvPr id="8" name="TextBox 7">
            <a:extLst>
              <a:ext uri="{FF2B5EF4-FFF2-40B4-BE49-F238E27FC236}">
                <a16:creationId xmlns:a16="http://schemas.microsoft.com/office/drawing/2014/main" id="{B18DCC2E-C8DB-4EFF-9C47-332A4BBBB787}"/>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2863829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996419D-A03D-B840-8C57-3C395E574824}"/>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CHG Bathing Cloth Warming Instructions</a:t>
            </a:r>
          </a:p>
        </p:txBody>
      </p:sp>
      <p:sp>
        <p:nvSpPr>
          <p:cNvPr id="12291" name="Rectangle 3"/>
          <p:cNvSpPr>
            <a:spLocks noGrp="1" noChangeArrowheads="1"/>
          </p:cNvSpPr>
          <p:nvPr>
            <p:ph idx="1"/>
          </p:nvPr>
        </p:nvSpPr>
        <p:spPr>
          <a:xfrm>
            <a:off x="381000" y="914400"/>
            <a:ext cx="8534400" cy="5791200"/>
          </a:xfrm>
        </p:spPr>
        <p:txBody>
          <a:bodyPr>
            <a:normAutofit fontScale="40000" lnSpcReduction="20000"/>
          </a:bodyPr>
          <a:lstStyle/>
          <a:p>
            <a:r>
              <a:rPr lang="en-US" sz="5000" dirty="0"/>
              <a:t>Warming is for comfort only. CHG works at room temperature.</a:t>
            </a:r>
          </a:p>
          <a:p>
            <a:endParaRPr lang="en-US" sz="1500" dirty="0"/>
          </a:p>
          <a:p>
            <a:r>
              <a:rPr lang="en-US" sz="5000" dirty="0"/>
              <a:t>Place CHG packs in warmer based on number of baths needed.</a:t>
            </a:r>
          </a:p>
          <a:p>
            <a:endParaRPr lang="en-US" sz="1500" dirty="0"/>
          </a:p>
          <a:p>
            <a:r>
              <a:rPr lang="en-US" sz="5000" dirty="0"/>
              <a:t>Follow manufacturer guidance for use of warmer.</a:t>
            </a:r>
          </a:p>
          <a:p>
            <a:pPr lvl="1"/>
            <a:r>
              <a:rPr lang="en-US" sz="5000" dirty="0"/>
              <a:t>Ensure the warmer indicates the packet is ready for use (usually takes about 2 hours to warm). </a:t>
            </a:r>
          </a:p>
          <a:p>
            <a:endParaRPr lang="en-US" sz="1500" dirty="0"/>
          </a:p>
          <a:p>
            <a:r>
              <a:rPr lang="en-US" sz="5000" dirty="0"/>
              <a:t>Warmer will indicate if packet needs to be disposed if it has been in the warmer too long. </a:t>
            </a:r>
          </a:p>
          <a:p>
            <a:endParaRPr lang="en-US" sz="1500" dirty="0"/>
          </a:p>
          <a:p>
            <a:r>
              <a:rPr lang="en-US" sz="5000" dirty="0"/>
              <a:t>After removing, replace with a new package.</a:t>
            </a:r>
          </a:p>
          <a:p>
            <a:endParaRPr lang="en-US" sz="1500" dirty="0"/>
          </a:p>
          <a:p>
            <a:pPr marL="0" indent="0">
              <a:buNone/>
            </a:pPr>
            <a:br>
              <a:rPr lang="en-US" dirty="0"/>
            </a:br>
            <a:endParaRPr lang="en-US" dirty="0"/>
          </a:p>
          <a:p>
            <a:pPr marL="0" indent="0">
              <a:buNone/>
            </a:pPr>
            <a:br>
              <a:rPr lang="en-US" dirty="0"/>
            </a:br>
            <a:br>
              <a:rPr lang="en-US" dirty="0"/>
            </a:b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sz="4500" dirty="0"/>
          </a:p>
          <a:p>
            <a:r>
              <a:rPr lang="en-US" sz="5000" dirty="0"/>
              <a:t>Caution: Check temperature of cloth prior to use. Gloves diminish sense of heat.</a:t>
            </a:r>
          </a:p>
          <a:p>
            <a:endParaRPr lang="en-US" sz="1500" dirty="0"/>
          </a:p>
          <a:p>
            <a:r>
              <a:rPr lang="en-US" sz="5000" dirty="0"/>
              <a:t>Example warmer displayed above. Appearance and indicator lights may vary by manufacturer.</a:t>
            </a:r>
          </a:p>
        </p:txBody>
      </p:sp>
      <p:sp>
        <p:nvSpPr>
          <p:cNvPr id="8" name="Slide Number Placeholder 1">
            <a:extLst>
              <a:ext uri="{FF2B5EF4-FFF2-40B4-BE49-F238E27FC236}">
                <a16:creationId xmlns:a16="http://schemas.microsoft.com/office/drawing/2014/main" id="{2D00EC3E-849F-48EC-B1FB-C3E5B23313A7}"/>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11</a:t>
            </a:fld>
            <a:endParaRPr lang="en-US" sz="1000" dirty="0">
              <a:solidFill>
                <a:schemeClr val="tx1"/>
              </a:solidFill>
            </a:endParaRPr>
          </a:p>
        </p:txBody>
      </p:sp>
      <p:grpSp>
        <p:nvGrpSpPr>
          <p:cNvPr id="3" name="Group 2">
            <a:extLst>
              <a:ext uri="{FF2B5EF4-FFF2-40B4-BE49-F238E27FC236}">
                <a16:creationId xmlns:a16="http://schemas.microsoft.com/office/drawing/2014/main" id="{F519D704-8101-460E-BD0D-F74B5965BEBF}"/>
              </a:ext>
            </a:extLst>
          </p:cNvPr>
          <p:cNvGrpSpPr/>
          <p:nvPr/>
        </p:nvGrpSpPr>
        <p:grpSpPr>
          <a:xfrm>
            <a:off x="837485" y="3612168"/>
            <a:ext cx="4572715" cy="1645632"/>
            <a:chOff x="1371202" y="2895600"/>
            <a:chExt cx="4572715" cy="1645632"/>
          </a:xfrm>
        </p:grpSpPr>
        <p:pic>
          <p:nvPicPr>
            <p:cNvPr id="11" name="Picture 10" descr="Diagram of lights on warmer: Not ready, Ready/Take First, Dispose"/>
            <p:cNvPicPr/>
            <p:nvPr/>
          </p:nvPicPr>
          <p:blipFill>
            <a:blip r:embed="rId3"/>
            <a:stretch>
              <a:fillRect/>
            </a:stretch>
          </p:blipFill>
          <p:spPr>
            <a:xfrm>
              <a:off x="4419600" y="3048000"/>
              <a:ext cx="1524317" cy="1153211"/>
            </a:xfrm>
            <a:prstGeom prst="rect">
              <a:avLst/>
            </a:prstGeom>
          </p:spPr>
        </p:pic>
        <p:pic>
          <p:nvPicPr>
            <p:cNvPr id="4" name="Picture 3" descr="Photograph of warmer"/>
            <p:cNvPicPr>
              <a:picLocks noChangeAspect="1"/>
            </p:cNvPicPr>
            <p:nvPr/>
          </p:nvPicPr>
          <p:blipFill rotWithShape="1">
            <a:blip r:embed="rId4" cstate="print">
              <a:extLst>
                <a:ext uri="{28A0092B-C50C-407E-A947-70E740481C1C}">
                  <a14:useLocalDpi xmlns:a14="http://schemas.microsoft.com/office/drawing/2010/main" val="0"/>
                </a:ext>
              </a:extLst>
            </a:blip>
            <a:srcRect b="7814"/>
            <a:stretch/>
          </p:blipFill>
          <p:spPr>
            <a:xfrm>
              <a:off x="1371202" y="2895600"/>
              <a:ext cx="2895762" cy="1645632"/>
            </a:xfrm>
            <a:prstGeom prst="rect">
              <a:avLst/>
            </a:prstGeom>
          </p:spPr>
        </p:pic>
      </p:grpSp>
      <p:sp>
        <p:nvSpPr>
          <p:cNvPr id="7" name="TextBox 6">
            <a:extLst>
              <a:ext uri="{FF2B5EF4-FFF2-40B4-BE49-F238E27FC236}">
                <a16:creationId xmlns:a16="http://schemas.microsoft.com/office/drawing/2014/main" id="{B0F65AC4-9E6B-4D4D-857C-BD8DEE09698C}"/>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25058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895212A5-9D43-8949-BE2E-23C4FAF39307}"/>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Extra CHG Bathing Cloths</a:t>
            </a:r>
          </a:p>
        </p:txBody>
      </p:sp>
      <p:sp>
        <p:nvSpPr>
          <p:cNvPr id="6" name="Content Placeholder 5">
            <a:extLst>
              <a:ext uri="{FF2B5EF4-FFF2-40B4-BE49-F238E27FC236}">
                <a16:creationId xmlns:a16="http://schemas.microsoft.com/office/drawing/2014/main" id="{D0DDDAEF-3A14-0D4C-ACF2-8B0000C76519}"/>
              </a:ext>
            </a:extLst>
          </p:cNvPr>
          <p:cNvSpPr>
            <a:spLocks noGrp="1"/>
          </p:cNvSpPr>
          <p:nvPr>
            <p:ph idx="1"/>
          </p:nvPr>
        </p:nvSpPr>
        <p:spPr>
          <a:xfrm>
            <a:off x="841248" y="960437"/>
            <a:ext cx="7470648" cy="4525963"/>
          </a:xfrm>
        </p:spPr>
        <p:txBody>
          <a:bodyPr/>
          <a:lstStyle/>
          <a:p>
            <a:r>
              <a:rPr lang="en-US" dirty="0"/>
              <a:t>Extra CHG bathing cloths sometimes will be needed for:</a:t>
            </a:r>
          </a:p>
          <a:p>
            <a:pPr lvl="1"/>
            <a:r>
              <a:rPr lang="en-US" dirty="0"/>
              <a:t>Large body size (&gt;300 lbs)</a:t>
            </a:r>
          </a:p>
          <a:p>
            <a:pPr lvl="1"/>
            <a:r>
              <a:rPr lang="en-US" dirty="0"/>
              <a:t>Freshening up</a:t>
            </a:r>
          </a:p>
          <a:p>
            <a:pPr lvl="1"/>
            <a:r>
              <a:rPr lang="en-US" dirty="0"/>
              <a:t>Reapplication after incontinence cleanup</a:t>
            </a:r>
          </a:p>
          <a:p>
            <a:r>
              <a:rPr lang="en-US" dirty="0"/>
              <a:t>Use a two-cloth packet or “single” instead of the full six-cloth bath:</a:t>
            </a:r>
          </a:p>
          <a:p>
            <a:pPr lvl="1"/>
            <a:r>
              <a:rPr lang="en-US" dirty="0"/>
              <a:t>Separate packets and place into an individual slot </a:t>
            </a:r>
            <a:br>
              <a:rPr lang="en-US" dirty="0"/>
            </a:br>
            <a:r>
              <a:rPr lang="en-US" dirty="0"/>
              <a:t>in warmer</a:t>
            </a:r>
          </a:p>
          <a:p>
            <a:pPr lvl="1"/>
            <a:r>
              <a:rPr lang="en-US" dirty="0"/>
              <a:t>Same warming instructions apply for separated packets</a:t>
            </a:r>
          </a:p>
          <a:p>
            <a:pPr lvl="1"/>
            <a:r>
              <a:rPr lang="en-US" dirty="0"/>
              <a:t>Do NOT rewarm cloths </a:t>
            </a:r>
          </a:p>
          <a:p>
            <a:pPr lvl="1"/>
            <a:endParaRPr lang="en-US" dirty="0"/>
          </a:p>
          <a:p>
            <a:pPr marL="457200" lvl="1" indent="0">
              <a:buNone/>
            </a:pPr>
            <a:br>
              <a:rPr lang="en-US" dirty="0"/>
            </a:br>
            <a:br>
              <a:rPr lang="en-US" dirty="0"/>
            </a:br>
            <a:endParaRPr lang="en-US" dirty="0"/>
          </a:p>
          <a:p>
            <a:pPr marL="457200" lvl="1" indent="0">
              <a:buNone/>
            </a:pPr>
            <a:endParaRPr lang="en-US" sz="1050" b="1" dirty="0"/>
          </a:p>
          <a:p>
            <a:pPr marL="457200" lvl="1" indent="0">
              <a:buNone/>
            </a:pPr>
            <a:r>
              <a:rPr lang="en-US" sz="1600" b="1" dirty="0"/>
              <a:t>Single two-cloth packet		A slot can hold up to three singles</a:t>
            </a:r>
          </a:p>
          <a:p>
            <a:pPr marL="457200" lvl="1" indent="0">
              <a:buNone/>
            </a:pPr>
            <a:endParaRPr lang="en-US" dirty="0"/>
          </a:p>
          <a:p>
            <a:pPr marL="457200" lvl="1" indent="0">
              <a:buNone/>
            </a:pPr>
            <a:endParaRPr lang="en-US" dirty="0"/>
          </a:p>
        </p:txBody>
      </p:sp>
      <p:sp>
        <p:nvSpPr>
          <p:cNvPr id="8" name="Slide Number Placeholder 1">
            <a:extLst>
              <a:ext uri="{FF2B5EF4-FFF2-40B4-BE49-F238E27FC236}">
                <a16:creationId xmlns:a16="http://schemas.microsoft.com/office/drawing/2014/main" id="{7592FAAB-3012-44C4-A5A4-DB0007A82AD0}"/>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12</a:t>
            </a:fld>
            <a:endParaRPr lang="en-US" sz="1000" dirty="0">
              <a:solidFill>
                <a:schemeClr val="tx1"/>
              </a:solidFill>
            </a:endParaRPr>
          </a:p>
        </p:txBody>
      </p:sp>
      <p:grpSp>
        <p:nvGrpSpPr>
          <p:cNvPr id="3" name="Group 2">
            <a:extLst>
              <a:ext uri="{FF2B5EF4-FFF2-40B4-BE49-F238E27FC236}">
                <a16:creationId xmlns:a16="http://schemas.microsoft.com/office/drawing/2014/main" id="{3DEC5071-3441-4B46-9392-5A5DDDECD3AC}"/>
              </a:ext>
            </a:extLst>
          </p:cNvPr>
          <p:cNvGrpSpPr/>
          <p:nvPr/>
        </p:nvGrpSpPr>
        <p:grpSpPr>
          <a:xfrm>
            <a:off x="2323938" y="4396450"/>
            <a:ext cx="4581813" cy="1547150"/>
            <a:chOff x="2323938" y="4701251"/>
            <a:chExt cx="4581813" cy="1547150"/>
          </a:xfrm>
        </p:grpSpPr>
        <p:pic>
          <p:nvPicPr>
            <p:cNvPr id="13" name="Picture 12" descr="Image of single 2% CHG cloth"/>
            <p:cNvPicPr/>
            <p:nvPr/>
          </p:nvPicPr>
          <p:blipFill>
            <a:blip r:embed="rId3"/>
            <a:stretch>
              <a:fillRect/>
            </a:stretch>
          </p:blipFill>
          <p:spPr>
            <a:xfrm>
              <a:off x="2323938" y="4953001"/>
              <a:ext cx="630787" cy="1295400"/>
            </a:xfrm>
            <a:prstGeom prst="rect">
              <a:avLst/>
            </a:prstGeom>
          </p:spPr>
        </p:pic>
        <p:pic>
          <p:nvPicPr>
            <p:cNvPr id="20" name="Picture 19" descr="Photograph of warmer">
              <a:extLst>
                <a:ext uri="{FF2B5EF4-FFF2-40B4-BE49-F238E27FC236}">
                  <a16:creationId xmlns:a16="http://schemas.microsoft.com/office/drawing/2014/main" id="{69F671D8-C50C-2045-8226-A0D5E2948A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366" b="7814"/>
            <a:stretch/>
          </p:blipFill>
          <p:spPr>
            <a:xfrm>
              <a:off x="5472803" y="4701251"/>
              <a:ext cx="1432948" cy="1547149"/>
            </a:xfrm>
            <a:prstGeom prst="rect">
              <a:avLst/>
            </a:prstGeom>
          </p:spPr>
        </p:pic>
      </p:grpSp>
      <p:sp>
        <p:nvSpPr>
          <p:cNvPr id="7" name="TextBox 6">
            <a:extLst>
              <a:ext uri="{FF2B5EF4-FFF2-40B4-BE49-F238E27FC236}">
                <a16:creationId xmlns:a16="http://schemas.microsoft.com/office/drawing/2014/main" id="{A2C0802C-D0D3-4BCF-9042-7A0A08CBA234}"/>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175355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EA8726-0E2A-C64A-8DB7-DB516C06796F}"/>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CHG Bed Bath Bathing Procedure</a:t>
            </a:r>
          </a:p>
        </p:txBody>
      </p:sp>
      <p:sp>
        <p:nvSpPr>
          <p:cNvPr id="8" name="Slide Number Placeholder 1">
            <a:extLst>
              <a:ext uri="{FF2B5EF4-FFF2-40B4-BE49-F238E27FC236}">
                <a16:creationId xmlns:a16="http://schemas.microsoft.com/office/drawing/2014/main" id="{2DD68429-C183-4EAB-977E-430C1F6A9524}"/>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13</a:t>
            </a:fld>
            <a:endParaRPr lang="en-US" sz="1000" dirty="0">
              <a:solidFill>
                <a:schemeClr val="tx1"/>
              </a:solidFill>
            </a:endParaRPr>
          </a:p>
        </p:txBody>
      </p:sp>
      <p:sp>
        <p:nvSpPr>
          <p:cNvPr id="7" name="TextBox 6">
            <a:extLst>
              <a:ext uri="{FF2B5EF4-FFF2-40B4-BE49-F238E27FC236}">
                <a16:creationId xmlns:a16="http://schemas.microsoft.com/office/drawing/2014/main" id="{27F9BD65-89D7-4489-80B4-09DC02DDFA78}"/>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
        <p:nvSpPr>
          <p:cNvPr id="17410" name="Rectangle 3"/>
          <p:cNvSpPr>
            <a:spLocks noGrp="1" noChangeArrowheads="1"/>
          </p:cNvSpPr>
          <p:nvPr>
            <p:ph idx="1"/>
          </p:nvPr>
        </p:nvSpPr>
        <p:spPr>
          <a:xfrm>
            <a:off x="685800" y="884237"/>
            <a:ext cx="5922962" cy="4525963"/>
          </a:xfrm>
        </p:spPr>
        <p:txBody>
          <a:bodyPr/>
          <a:lstStyle/>
          <a:p>
            <a:r>
              <a:rPr lang="en-US" sz="1800" dirty="0"/>
              <a:t>Firmly massage to remove bacteria. </a:t>
            </a:r>
          </a:p>
          <a:p>
            <a:endParaRPr lang="en-US" sz="1400" dirty="0"/>
          </a:p>
          <a:p>
            <a:r>
              <a:rPr lang="en-US" sz="1800" dirty="0"/>
              <a:t>Use ALL six disposable cloths in the following order:</a:t>
            </a:r>
          </a:p>
          <a:p>
            <a:pPr lvl="1"/>
            <a:r>
              <a:rPr lang="en-US" sz="1800" dirty="0"/>
              <a:t>Face, neck, and chest. Avoid eyes and ears.</a:t>
            </a:r>
          </a:p>
          <a:p>
            <a:pPr lvl="1"/>
            <a:r>
              <a:rPr lang="en-US" sz="1800" dirty="0"/>
              <a:t>Both shoulders, arms, and hands</a:t>
            </a:r>
          </a:p>
          <a:p>
            <a:pPr lvl="1"/>
            <a:r>
              <a:rPr lang="en-US" sz="1800" dirty="0"/>
              <a:t>Abdomen, then groin/perineum</a:t>
            </a:r>
          </a:p>
          <a:p>
            <a:pPr lvl="1"/>
            <a:r>
              <a:rPr lang="en-US" sz="1800" dirty="0"/>
              <a:t>Right leg and foot</a:t>
            </a:r>
          </a:p>
          <a:p>
            <a:pPr lvl="1"/>
            <a:r>
              <a:rPr lang="en-US" sz="1800" dirty="0"/>
              <a:t>Left leg and foot</a:t>
            </a:r>
          </a:p>
          <a:p>
            <a:pPr lvl="1"/>
            <a:r>
              <a:rPr lang="en-US" sz="1800" dirty="0"/>
              <a:t>Back of neck, back, then buttocks</a:t>
            </a:r>
          </a:p>
          <a:p>
            <a:endParaRPr lang="en-US" sz="1400" dirty="0"/>
          </a:p>
          <a:p>
            <a:r>
              <a:rPr lang="en-US" sz="1800" dirty="0"/>
              <a:t>For all tubes, lines, and drains, clean 6 inches </a:t>
            </a:r>
            <a:br>
              <a:rPr lang="en-US" sz="1800" dirty="0"/>
            </a:br>
            <a:r>
              <a:rPr lang="en-US" sz="1800" dirty="0"/>
              <a:t>closest to the body and over non-gauze dressings</a:t>
            </a:r>
          </a:p>
          <a:p>
            <a:endParaRPr lang="en-US" sz="1400" dirty="0"/>
          </a:p>
          <a:p>
            <a:r>
              <a:rPr lang="en-US" sz="1800" dirty="0"/>
              <a:t>Use additional cloths for larger patients</a:t>
            </a:r>
          </a:p>
          <a:p>
            <a:endParaRPr lang="en-US" sz="1400" dirty="0"/>
          </a:p>
          <a:p>
            <a:r>
              <a:rPr lang="en-US" sz="1800" dirty="0"/>
              <a:t>Safe on perineum, including female labia and genital surface</a:t>
            </a:r>
          </a:p>
          <a:p>
            <a:endParaRPr lang="en-US" sz="1400" dirty="0"/>
          </a:p>
          <a:p>
            <a:r>
              <a:rPr lang="en-US" sz="1800" dirty="0"/>
              <a:t>Air dry. Do NOT rinse.</a:t>
            </a:r>
          </a:p>
          <a:p>
            <a:pPr lvl="1"/>
            <a:endParaRPr lang="en-US" sz="1800" dirty="0"/>
          </a:p>
          <a:p>
            <a:pPr lvl="1"/>
            <a:endParaRPr lang="en-US" sz="1800" dirty="0"/>
          </a:p>
          <a:p>
            <a:pPr lvl="1"/>
            <a:endParaRPr lang="en-US" sz="1800" dirty="0"/>
          </a:p>
        </p:txBody>
      </p:sp>
      <p:pic>
        <p:nvPicPr>
          <p:cNvPr id="9" name="docshape9" descr="Diagram of human figure. &#10;&#10;1- head and chest&#10;&#10;2- arms&#10;&#10;3- groin&#10;&#10;4- left leg&#10;&#10;5- right leg&#10;&#10;6- back">
            <a:extLst>
              <a:ext uri="{FF2B5EF4-FFF2-40B4-BE49-F238E27FC236}">
                <a16:creationId xmlns:a16="http://schemas.microsoft.com/office/drawing/2014/main" id="{BBF0555F-F17E-A648-86F8-259A524EF3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03975" y="1522095"/>
            <a:ext cx="2663825" cy="3813810"/>
          </a:xfrm>
          <a:prstGeom prst="rect">
            <a:avLst/>
          </a:prstGeom>
          <a:noFill/>
        </p:spPr>
      </p:pic>
    </p:spTree>
    <p:extLst>
      <p:ext uri="{BB962C8B-B14F-4D97-AF65-F5344CB8AC3E}">
        <p14:creationId xmlns:p14="http://schemas.microsoft.com/office/powerpoint/2010/main" val="106061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5241DB-1A20-5446-AE42-6AAF0FD00A86}"/>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Importance of Allowing CHG To Fully Dry</a:t>
            </a:r>
          </a:p>
        </p:txBody>
      </p:sp>
      <p:sp>
        <p:nvSpPr>
          <p:cNvPr id="13" name="Rectangle 3"/>
          <p:cNvSpPr>
            <a:spLocks noGrp="1" noChangeArrowheads="1"/>
          </p:cNvSpPr>
          <p:nvPr>
            <p:ph idx="1"/>
          </p:nvPr>
        </p:nvSpPr>
        <p:spPr>
          <a:xfrm>
            <a:off x="841248" y="914400"/>
            <a:ext cx="7470648" cy="4154984"/>
          </a:xfrm>
        </p:spPr>
        <p:txBody>
          <a:bodyPr>
            <a:spAutoFit/>
          </a:bodyPr>
          <a:lstStyle/>
          <a:p>
            <a:r>
              <a:rPr lang="en-US" dirty="0"/>
              <a:t>CHG cloths contain moisturizers</a:t>
            </a:r>
          </a:p>
          <a:p>
            <a:pPr lvl="1"/>
            <a:endParaRPr lang="en-US" sz="1200" dirty="0"/>
          </a:p>
          <a:p>
            <a:pPr lvl="1"/>
            <a:r>
              <a:rPr lang="en-US" dirty="0"/>
              <a:t>Moisturizers may feel sticky on patient’s skin until fully dry</a:t>
            </a:r>
          </a:p>
          <a:p>
            <a:pPr lvl="1"/>
            <a:endParaRPr lang="en-US" sz="1200" dirty="0"/>
          </a:p>
          <a:p>
            <a:pPr lvl="1"/>
            <a:r>
              <a:rPr lang="en-US" dirty="0"/>
              <a:t>Provide reassurance to the patient that the sticky feeling only lasts several minutes and then will leave skin soft </a:t>
            </a:r>
          </a:p>
          <a:p>
            <a:endParaRPr lang="en-US" dirty="0"/>
          </a:p>
          <a:p>
            <a:r>
              <a:rPr lang="en-US" dirty="0"/>
              <a:t>Dressing changes</a:t>
            </a:r>
          </a:p>
          <a:p>
            <a:pPr lvl="1"/>
            <a:endParaRPr lang="en-US" sz="1200" dirty="0"/>
          </a:p>
          <a:p>
            <a:pPr lvl="1"/>
            <a:r>
              <a:rPr lang="en-US" dirty="0"/>
              <a:t>Dressings will not adhere to skin if CHG has not fully dried</a:t>
            </a:r>
          </a:p>
          <a:p>
            <a:pPr lvl="1"/>
            <a:endParaRPr lang="en-US" sz="1200" dirty="0"/>
          </a:p>
          <a:p>
            <a:pPr lvl="1"/>
            <a:r>
              <a:rPr lang="en-US" dirty="0"/>
              <a:t>Ensure CHG is fully dried before changing and replacing dressings</a:t>
            </a:r>
          </a:p>
        </p:txBody>
      </p:sp>
      <p:sp>
        <p:nvSpPr>
          <p:cNvPr id="6" name="Slide Number Placeholder 1">
            <a:extLst>
              <a:ext uri="{FF2B5EF4-FFF2-40B4-BE49-F238E27FC236}">
                <a16:creationId xmlns:a16="http://schemas.microsoft.com/office/drawing/2014/main" id="{C606509D-A644-4027-A3E6-3838A1F6E72F}"/>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14</a:t>
            </a:fld>
            <a:endParaRPr lang="en-US" sz="1000" dirty="0">
              <a:solidFill>
                <a:schemeClr val="tx1"/>
              </a:solidFill>
            </a:endParaRPr>
          </a:p>
        </p:txBody>
      </p:sp>
      <p:sp>
        <p:nvSpPr>
          <p:cNvPr id="5" name="TextBox 4">
            <a:extLst>
              <a:ext uri="{FF2B5EF4-FFF2-40B4-BE49-F238E27FC236}">
                <a16:creationId xmlns:a16="http://schemas.microsoft.com/office/drawing/2014/main" id="{15C323EF-02CE-4B8F-A1BA-14B7F129C149}"/>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818608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34490E-859F-B94C-894A-DEEFC0B40EDA}"/>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CHG and Devices</a:t>
            </a:r>
          </a:p>
        </p:txBody>
      </p:sp>
      <p:sp>
        <p:nvSpPr>
          <p:cNvPr id="3" name="Content Placeholder 2"/>
          <p:cNvSpPr>
            <a:spLocks noGrp="1"/>
          </p:cNvSpPr>
          <p:nvPr>
            <p:ph idx="1"/>
          </p:nvPr>
        </p:nvSpPr>
        <p:spPr>
          <a:xfrm>
            <a:off x="841248" y="969127"/>
            <a:ext cx="7470648" cy="5386090"/>
          </a:xfrm>
        </p:spPr>
        <p:txBody>
          <a:bodyPr>
            <a:spAutoFit/>
          </a:bodyPr>
          <a:lstStyle/>
          <a:p>
            <a:r>
              <a:rPr lang="en-US" dirty="0"/>
              <a:t>Decolonization should be targeted to patients with selected medical devices, such as central lines, midline catheters, and lumbar drains</a:t>
            </a:r>
          </a:p>
          <a:p>
            <a:r>
              <a:rPr lang="en-US" dirty="0"/>
              <a:t>Breaks in the skin due to medical devices increase risk </a:t>
            </a:r>
            <a:br>
              <a:rPr lang="en-US" dirty="0"/>
            </a:br>
            <a:r>
              <a:rPr lang="en-US" dirty="0"/>
              <a:t>for infection</a:t>
            </a:r>
          </a:p>
          <a:p>
            <a:r>
              <a:rPr lang="en-US" dirty="0"/>
              <a:t>Use a clean CHG cloth to clean not only skin around the device but also the device itself to prevent infection. CHG </a:t>
            </a:r>
            <a:br>
              <a:rPr lang="en-US" dirty="0"/>
            </a:br>
            <a:r>
              <a:rPr lang="en-US" dirty="0"/>
              <a:t>is safe on devices.</a:t>
            </a:r>
          </a:p>
          <a:p>
            <a:r>
              <a:rPr lang="en-US" dirty="0"/>
              <a:t>Ensure careful cleansing of skin around devices to </a:t>
            </a:r>
            <a:br>
              <a:rPr lang="en-US" dirty="0"/>
            </a:br>
            <a:r>
              <a:rPr lang="en-US" dirty="0"/>
              <a:t>remove bacteria</a:t>
            </a:r>
          </a:p>
          <a:p>
            <a:r>
              <a:rPr lang="en-US" dirty="0"/>
              <a:t>After cleaning skin, clean 6 inches of the device that are closest to the body</a:t>
            </a:r>
          </a:p>
          <a:p>
            <a:r>
              <a:rPr lang="en-US" dirty="0"/>
              <a:t>Clean over non-gauze dressings</a:t>
            </a:r>
          </a:p>
          <a:p>
            <a:r>
              <a:rPr lang="en-US" dirty="0"/>
              <a:t>If dressing in place, clean over dressing. After skin is cleaned, use clean part of cloth to clean at least the 6 inches of the device that are closest to the body</a:t>
            </a:r>
          </a:p>
        </p:txBody>
      </p:sp>
      <p:sp>
        <p:nvSpPr>
          <p:cNvPr id="6" name="Slide Number Placeholder 1">
            <a:extLst>
              <a:ext uri="{FF2B5EF4-FFF2-40B4-BE49-F238E27FC236}">
                <a16:creationId xmlns:a16="http://schemas.microsoft.com/office/drawing/2014/main" id="{E78F52AB-C32B-4E4E-8712-03A853A92B55}"/>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15</a:t>
            </a:fld>
            <a:endParaRPr lang="en-US" sz="1000" dirty="0">
              <a:solidFill>
                <a:schemeClr val="tx1"/>
              </a:solidFill>
            </a:endParaRPr>
          </a:p>
        </p:txBody>
      </p:sp>
      <p:sp>
        <p:nvSpPr>
          <p:cNvPr id="5" name="TextBox 4">
            <a:extLst>
              <a:ext uri="{FF2B5EF4-FFF2-40B4-BE49-F238E27FC236}">
                <a16:creationId xmlns:a16="http://schemas.microsoft.com/office/drawing/2014/main" id="{75D8CFF8-C138-4D57-94E5-E13B6A8A2CCC}"/>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122552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53002C-1AAD-8E42-AA9C-8B58951542E4}"/>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Clean ALL Devices</a:t>
            </a:r>
          </a:p>
        </p:txBody>
      </p:sp>
      <p:sp>
        <p:nvSpPr>
          <p:cNvPr id="3" name="Content Placeholder 2"/>
          <p:cNvSpPr>
            <a:spLocks noGrp="1"/>
          </p:cNvSpPr>
          <p:nvPr>
            <p:ph idx="1"/>
          </p:nvPr>
        </p:nvSpPr>
        <p:spPr>
          <a:xfrm>
            <a:off x="841248" y="990600"/>
            <a:ext cx="7470648" cy="5334000"/>
          </a:xfrm>
        </p:spPr>
        <p:txBody>
          <a:bodyPr/>
          <a:lstStyle/>
          <a:p>
            <a:r>
              <a:rPr lang="en-US" dirty="0"/>
              <a:t>Patients with selected devices, such as central venous catheters, midline catheters, or lumbar drains, may have other devices as well.</a:t>
            </a:r>
          </a:p>
          <a:p>
            <a:endParaRPr lang="en-US" sz="1400" dirty="0"/>
          </a:p>
          <a:p>
            <a:r>
              <a:rPr lang="en-US" dirty="0"/>
              <a:t>Remember to clean ALL devices that these patients </a:t>
            </a:r>
            <a:br>
              <a:rPr lang="en-US" dirty="0"/>
            </a:br>
            <a:r>
              <a:rPr lang="en-US" dirty="0"/>
              <a:t>have. This was the protocol in the ABATE Infection Trial.</a:t>
            </a:r>
          </a:p>
          <a:p>
            <a:endParaRPr lang="en-US" sz="1400" dirty="0"/>
          </a:p>
          <a:p>
            <a:r>
              <a:rPr lang="en-US" dirty="0"/>
              <a:t>This includes not only the devices that identified the patient for decolonization, but also any other devices. These may include:</a:t>
            </a:r>
          </a:p>
          <a:p>
            <a:pPr lvl="1"/>
            <a:r>
              <a:rPr lang="en-US" dirty="0"/>
              <a:t>Urinary catheters</a:t>
            </a:r>
          </a:p>
          <a:p>
            <a:pPr lvl="1"/>
            <a:r>
              <a:rPr lang="en-US" dirty="0"/>
              <a:t>G-tube, J-tubes</a:t>
            </a:r>
          </a:p>
          <a:p>
            <a:pPr lvl="1"/>
            <a:r>
              <a:rPr lang="en-US" dirty="0"/>
              <a:t>Chest tubes</a:t>
            </a:r>
          </a:p>
          <a:p>
            <a:pPr lvl="1"/>
            <a:r>
              <a:rPr lang="en-US" dirty="0"/>
              <a:t>Rectal tubes</a:t>
            </a:r>
          </a:p>
          <a:p>
            <a:pPr lvl="1"/>
            <a:r>
              <a:rPr lang="en-US" dirty="0"/>
              <a:t>EKG leads and wires 	</a:t>
            </a:r>
          </a:p>
          <a:p>
            <a:endParaRPr lang="en-US" dirty="0"/>
          </a:p>
          <a:p>
            <a:endParaRPr lang="en-US" dirty="0"/>
          </a:p>
        </p:txBody>
      </p:sp>
      <p:sp>
        <p:nvSpPr>
          <p:cNvPr id="6" name="Slide Number Placeholder 1">
            <a:extLst>
              <a:ext uri="{FF2B5EF4-FFF2-40B4-BE49-F238E27FC236}">
                <a16:creationId xmlns:a16="http://schemas.microsoft.com/office/drawing/2014/main" id="{28D156D6-9E5D-41E7-B0B3-DC3EAEE17770}"/>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16</a:t>
            </a:fld>
            <a:endParaRPr lang="en-US" sz="1000" dirty="0">
              <a:solidFill>
                <a:schemeClr val="tx1"/>
              </a:solidFill>
            </a:endParaRPr>
          </a:p>
        </p:txBody>
      </p:sp>
      <p:sp>
        <p:nvSpPr>
          <p:cNvPr id="5" name="TextBox 4">
            <a:extLst>
              <a:ext uri="{FF2B5EF4-FFF2-40B4-BE49-F238E27FC236}">
                <a16:creationId xmlns:a16="http://schemas.microsoft.com/office/drawing/2014/main" id="{2C29459E-DB94-4CEC-8539-0C9925885BD5}"/>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50970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BC04A2-4C8C-214B-9285-7F54C36681C6}"/>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Special Circumstances</a:t>
            </a:r>
          </a:p>
        </p:txBody>
      </p:sp>
      <p:sp>
        <p:nvSpPr>
          <p:cNvPr id="3" name="Content Placeholder 2"/>
          <p:cNvSpPr>
            <a:spLocks noGrp="1"/>
          </p:cNvSpPr>
          <p:nvPr>
            <p:ph idx="1"/>
          </p:nvPr>
        </p:nvSpPr>
        <p:spPr>
          <a:xfrm>
            <a:off x="841248" y="990600"/>
            <a:ext cx="7470648" cy="2616101"/>
          </a:xfrm>
        </p:spPr>
        <p:txBody>
          <a:bodyPr>
            <a:spAutoFit/>
          </a:bodyPr>
          <a:lstStyle/>
          <a:p>
            <a:r>
              <a:rPr lang="en-US" dirty="0"/>
              <a:t>Incontinence</a:t>
            </a:r>
          </a:p>
          <a:p>
            <a:endParaRPr lang="en-US" dirty="0"/>
          </a:p>
          <a:p>
            <a:r>
              <a:rPr lang="en-US" dirty="0"/>
              <a:t>Wounds</a:t>
            </a:r>
          </a:p>
          <a:p>
            <a:endParaRPr lang="en-US" dirty="0"/>
          </a:p>
          <a:p>
            <a:r>
              <a:rPr lang="en-US" dirty="0"/>
              <a:t>Obese patients</a:t>
            </a:r>
          </a:p>
          <a:p>
            <a:endParaRPr lang="en-US" dirty="0"/>
          </a:p>
          <a:p>
            <a:r>
              <a:rPr lang="en-US" dirty="0"/>
              <a:t>Allergies and refusals</a:t>
            </a:r>
          </a:p>
        </p:txBody>
      </p:sp>
      <p:sp>
        <p:nvSpPr>
          <p:cNvPr id="6" name="Slide Number Placeholder 1">
            <a:extLst>
              <a:ext uri="{FF2B5EF4-FFF2-40B4-BE49-F238E27FC236}">
                <a16:creationId xmlns:a16="http://schemas.microsoft.com/office/drawing/2014/main" id="{BD38FEDC-D06B-46B2-82D9-A04E856BA9E3}"/>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17</a:t>
            </a:fld>
            <a:endParaRPr lang="en-US" sz="1000" dirty="0">
              <a:solidFill>
                <a:schemeClr val="tx1"/>
              </a:solidFill>
            </a:endParaRPr>
          </a:p>
        </p:txBody>
      </p:sp>
      <p:sp>
        <p:nvSpPr>
          <p:cNvPr id="5" name="TextBox 4">
            <a:extLst>
              <a:ext uri="{FF2B5EF4-FFF2-40B4-BE49-F238E27FC236}">
                <a16:creationId xmlns:a16="http://schemas.microsoft.com/office/drawing/2014/main" id="{85E0FAF5-C904-41C5-B3F9-ADED1C13F0B3}"/>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2195024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B06BFC2-A9E7-CC44-8E49-9CFD73334C46}"/>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CHG Cloths and Incontinence</a:t>
            </a:r>
          </a:p>
        </p:txBody>
      </p:sp>
      <p:sp>
        <p:nvSpPr>
          <p:cNvPr id="3" name="Content Placeholder 2"/>
          <p:cNvSpPr>
            <a:spLocks noGrp="1"/>
          </p:cNvSpPr>
          <p:nvPr>
            <p:ph idx="1"/>
          </p:nvPr>
        </p:nvSpPr>
        <p:spPr>
          <a:xfrm>
            <a:off x="841248" y="914400"/>
            <a:ext cx="7470648" cy="5509200"/>
          </a:xfrm>
        </p:spPr>
        <p:txBody>
          <a:bodyPr>
            <a:spAutoFit/>
          </a:bodyPr>
          <a:lstStyle/>
          <a:p>
            <a:r>
              <a:rPr lang="en-US" dirty="0"/>
              <a:t>Do</a:t>
            </a:r>
            <a:r>
              <a:rPr lang="en-US" b="1" dirty="0">
                <a:solidFill>
                  <a:srgbClr val="621717"/>
                </a:solidFill>
              </a:rPr>
              <a:t> NOT </a:t>
            </a:r>
            <a:r>
              <a:rPr lang="en-US" dirty="0"/>
              <a:t>use soap to cleanse incontinent patients. Soap can inactivate CHG. Use barrier products compatible with CHG.</a:t>
            </a:r>
            <a:r>
              <a:rPr lang="en-US" dirty="0">
                <a:solidFill>
                  <a:srgbClr val="621717"/>
                </a:solidFill>
              </a:rPr>
              <a:t>*</a:t>
            </a:r>
            <a:r>
              <a:rPr lang="en-US" dirty="0"/>
              <a:t>  </a:t>
            </a:r>
          </a:p>
          <a:p>
            <a:endParaRPr lang="en-US" sz="800" dirty="0"/>
          </a:p>
          <a:p>
            <a:r>
              <a:rPr lang="en-US" dirty="0"/>
              <a:t>Remove urine/stool with usual incontinence wipes/cloths and water. Do </a:t>
            </a:r>
            <a:r>
              <a:rPr lang="en-US" b="1" dirty="0">
                <a:solidFill>
                  <a:srgbClr val="621717"/>
                </a:solidFill>
              </a:rPr>
              <a:t>NOT</a:t>
            </a:r>
            <a:r>
              <a:rPr lang="en-US" dirty="0"/>
              <a:t> use soap.</a:t>
            </a:r>
          </a:p>
          <a:p>
            <a:endParaRPr lang="en-US" sz="800" dirty="0"/>
          </a:p>
          <a:p>
            <a:r>
              <a:rPr lang="en-US" dirty="0"/>
              <a:t>After removing soilage, if evidence of skin breakdown or wounds in the area, clean skin again with CHG cloths and </a:t>
            </a:r>
            <a:br>
              <a:rPr lang="en-US" dirty="0"/>
            </a:br>
            <a:r>
              <a:rPr lang="en-US" dirty="0"/>
              <a:t>air dry.</a:t>
            </a:r>
          </a:p>
          <a:p>
            <a:endParaRPr lang="en-US" sz="800" dirty="0"/>
          </a:p>
          <a:p>
            <a:r>
              <a:rPr lang="en-US" dirty="0"/>
              <a:t>Apply CHG-compatible barrier protection, if needed.</a:t>
            </a:r>
          </a:p>
          <a:p>
            <a:endParaRPr lang="en-US" sz="800" dirty="0"/>
          </a:p>
          <a:p>
            <a:r>
              <a:rPr lang="en-US" dirty="0"/>
              <a:t>If additional barrier protection is needed during day, OK to use additional CHG compatible barrier protection products.</a:t>
            </a:r>
          </a:p>
          <a:p>
            <a:endParaRPr lang="en-US" sz="800" dirty="0"/>
          </a:p>
          <a:p>
            <a:r>
              <a:rPr lang="en-US" dirty="0"/>
              <a:t>If additional bathing is required throughout the day, clean with CHG cloths, then reapply CHG-compatible barrier protection products as needed.</a:t>
            </a:r>
          </a:p>
          <a:p>
            <a:pPr marL="0" indent="0">
              <a:buNone/>
            </a:pPr>
            <a:r>
              <a:rPr lang="en-US" dirty="0">
                <a:solidFill>
                  <a:srgbClr val="621717"/>
                </a:solidFill>
              </a:rPr>
              <a:t>*</a:t>
            </a:r>
            <a:r>
              <a:rPr lang="en-US" sz="1400" i="1" dirty="0"/>
              <a:t>Contact product manufacturers to confirm CHG compatibility</a:t>
            </a:r>
          </a:p>
        </p:txBody>
      </p:sp>
      <p:sp>
        <p:nvSpPr>
          <p:cNvPr id="6" name="Slide Number Placeholder 1">
            <a:extLst>
              <a:ext uri="{FF2B5EF4-FFF2-40B4-BE49-F238E27FC236}">
                <a16:creationId xmlns:a16="http://schemas.microsoft.com/office/drawing/2014/main" id="{5312B946-07BD-4049-8FEC-342BBA4B0749}"/>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18</a:t>
            </a:fld>
            <a:endParaRPr lang="en-US" sz="1000" dirty="0">
              <a:solidFill>
                <a:schemeClr val="tx1"/>
              </a:solidFill>
            </a:endParaRPr>
          </a:p>
        </p:txBody>
      </p:sp>
      <p:sp>
        <p:nvSpPr>
          <p:cNvPr id="5" name="TextBox 4">
            <a:extLst>
              <a:ext uri="{FF2B5EF4-FFF2-40B4-BE49-F238E27FC236}">
                <a16:creationId xmlns:a16="http://schemas.microsoft.com/office/drawing/2014/main" id="{EAFE2707-6815-4A27-A437-63D3004C5178}"/>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355396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284599-66ED-8E4E-A07F-3AE7086C2AA7}"/>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CHG and Wounds</a:t>
            </a:r>
          </a:p>
        </p:txBody>
      </p:sp>
      <p:sp>
        <p:nvSpPr>
          <p:cNvPr id="3" name="Content Placeholder 2"/>
          <p:cNvSpPr>
            <a:spLocks noGrp="1"/>
          </p:cNvSpPr>
          <p:nvPr>
            <p:ph idx="1"/>
          </p:nvPr>
        </p:nvSpPr>
        <p:spPr>
          <a:xfrm>
            <a:off x="841248" y="914400"/>
            <a:ext cx="7470648" cy="5613845"/>
          </a:xfrm>
        </p:spPr>
        <p:txBody>
          <a:bodyPr>
            <a:spAutoFit/>
          </a:bodyPr>
          <a:lstStyle/>
          <a:p>
            <a:r>
              <a:rPr lang="en-US" dirty="0"/>
              <a:t>Use of CHG on wounds helps remove bacteria and prevent infection. CHG cloths or liquid CHG for showering can be used on all superficial wounds. These include:</a:t>
            </a:r>
          </a:p>
          <a:p>
            <a:pPr lvl="1"/>
            <a:r>
              <a:rPr lang="en-US" dirty="0"/>
              <a:t>Superficial decubitus ulcers (stages 1 and 2)</a:t>
            </a:r>
          </a:p>
          <a:p>
            <a:pPr lvl="1"/>
            <a:r>
              <a:rPr lang="en-US" dirty="0"/>
              <a:t>Friable skin/rashes</a:t>
            </a:r>
          </a:p>
          <a:p>
            <a:pPr lvl="1"/>
            <a:r>
              <a:rPr lang="en-US" dirty="0"/>
              <a:t>Superficial burns</a:t>
            </a:r>
          </a:p>
          <a:p>
            <a:endParaRPr lang="en-US" sz="600" dirty="0"/>
          </a:p>
          <a:p>
            <a:r>
              <a:rPr lang="en-US" dirty="0"/>
              <a:t>Clean the wound carefully with CHG, including over wound VACs (vacuum-assisted closures)</a:t>
            </a:r>
          </a:p>
          <a:p>
            <a:endParaRPr lang="en-US" sz="600" dirty="0"/>
          </a:p>
          <a:p>
            <a:r>
              <a:rPr lang="en-US" dirty="0"/>
              <a:t>CHG should be used over semipermeable/occlusive dressings</a:t>
            </a:r>
          </a:p>
          <a:p>
            <a:endParaRPr lang="en-US" sz="600" dirty="0"/>
          </a:p>
          <a:p>
            <a:r>
              <a:rPr lang="en-US" dirty="0"/>
              <a:t>CHG should be applied over sutured or stapled wounds</a:t>
            </a:r>
          </a:p>
          <a:p>
            <a:endParaRPr lang="en-US" sz="600" dirty="0"/>
          </a:p>
          <a:p>
            <a:r>
              <a:rPr lang="en-US" dirty="0"/>
              <a:t>CHG cloths do </a:t>
            </a:r>
            <a:r>
              <a:rPr lang="en-US" b="1" dirty="0">
                <a:solidFill>
                  <a:srgbClr val="621717"/>
                </a:solidFill>
              </a:rPr>
              <a:t>NOT</a:t>
            </a:r>
            <a:r>
              <a:rPr lang="en-US" dirty="0"/>
              <a:t> have alcohol and will not cause stinging in wounds</a:t>
            </a:r>
          </a:p>
          <a:p>
            <a:endParaRPr lang="en-US" sz="600" dirty="0"/>
          </a:p>
          <a:p>
            <a:r>
              <a:rPr lang="en-US" dirty="0"/>
              <a:t>Do </a:t>
            </a:r>
            <a:r>
              <a:rPr lang="en-US" b="1" dirty="0">
                <a:solidFill>
                  <a:srgbClr val="621717"/>
                </a:solidFill>
              </a:rPr>
              <a:t>NOT</a:t>
            </a:r>
            <a:r>
              <a:rPr lang="en-US" dirty="0"/>
              <a:t> use on large or deep wounds (e.g., packed wounds)</a:t>
            </a:r>
          </a:p>
        </p:txBody>
      </p:sp>
      <p:sp>
        <p:nvSpPr>
          <p:cNvPr id="6" name="Slide Number Placeholder 1">
            <a:extLst>
              <a:ext uri="{FF2B5EF4-FFF2-40B4-BE49-F238E27FC236}">
                <a16:creationId xmlns:a16="http://schemas.microsoft.com/office/drawing/2014/main" id="{F5B4DF4F-C391-494A-AEC2-F8B0915D2700}"/>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19</a:t>
            </a:fld>
            <a:endParaRPr lang="en-US" sz="1000" dirty="0">
              <a:solidFill>
                <a:schemeClr val="tx1"/>
              </a:solidFill>
            </a:endParaRPr>
          </a:p>
        </p:txBody>
      </p:sp>
      <p:sp>
        <p:nvSpPr>
          <p:cNvPr id="5" name="TextBox 4">
            <a:extLst>
              <a:ext uri="{FF2B5EF4-FFF2-40B4-BE49-F238E27FC236}">
                <a16:creationId xmlns:a16="http://schemas.microsoft.com/office/drawing/2014/main" id="{4F613F0D-A09C-4901-966A-C9A22796CF7F}"/>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388813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82E1C1-D4BC-9E4D-BFE1-6D231832B7E5}"/>
              </a:ext>
            </a:extLst>
          </p:cNvPr>
          <p:cNvSpPr>
            <a:spLocks noGrp="1"/>
          </p:cNvSpPr>
          <p:nvPr>
            <p:ph type="ctrTitle"/>
          </p:nvPr>
        </p:nvSpPr>
        <p:spPr>
          <a:xfrm>
            <a:off x="0" y="18288"/>
            <a:ext cx="9144000" cy="832104"/>
          </a:xfrm>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Targeted Decolonization Introduction</a:t>
            </a:r>
          </a:p>
        </p:txBody>
      </p:sp>
      <p:sp>
        <p:nvSpPr>
          <p:cNvPr id="4" name="Content Placeholder 3">
            <a:extLst>
              <a:ext uri="{FF2B5EF4-FFF2-40B4-BE49-F238E27FC236}">
                <a16:creationId xmlns:a16="http://schemas.microsoft.com/office/drawing/2014/main" id="{23FC5498-9874-B84D-ADDB-646580623E27}"/>
              </a:ext>
            </a:extLst>
          </p:cNvPr>
          <p:cNvSpPr>
            <a:spLocks noGrp="1"/>
          </p:cNvSpPr>
          <p:nvPr>
            <p:ph type="subTitle" idx="1"/>
          </p:nvPr>
        </p:nvSpPr>
        <p:spPr>
          <a:xfrm>
            <a:off x="836676" y="903913"/>
            <a:ext cx="7470648" cy="1752600"/>
          </a:xfrm>
        </p:spPr>
        <p:txBody>
          <a:bodyPr/>
          <a:lstStyle/>
          <a:p>
            <a:pPr marL="342900" indent="-342900" algn="l">
              <a:buSzPct val="70000"/>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Our hospital is adopting a targeted decolonization protocol </a:t>
            </a:r>
            <a:br>
              <a:rPr lang="en-US"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for adult non-intensive care unit (ICU) patients with selected medical devices:</a:t>
            </a:r>
          </a:p>
          <a:p>
            <a:pPr marL="800100" lvl="1" indent="-342900" algn="l">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Central lines</a:t>
            </a:r>
          </a:p>
          <a:p>
            <a:pPr marL="800100" lvl="1" indent="-342900" algn="l">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Midline catheters*</a:t>
            </a:r>
          </a:p>
          <a:p>
            <a:pPr marL="800100" lvl="1" indent="-342900" algn="l">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Lumbar drains</a:t>
            </a:r>
          </a:p>
          <a:p>
            <a:pPr marL="342900" marR="0" lvl="0" indent="-342900" algn="l" defTabSz="914400" rtl="0" eaLnBrk="0" fontAlgn="base" latinLnBrk="0" hangingPunct="0">
              <a:lnSpc>
                <a:spcPct val="100000"/>
              </a:lnSpc>
              <a:spcBef>
                <a:spcPct val="20000"/>
              </a:spcBef>
              <a:spcAft>
                <a:spcPct val="0"/>
              </a:spcAft>
              <a:buClrTx/>
              <a:buSzPct val="70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this training you will learn:</a:t>
            </a:r>
          </a:p>
          <a:p>
            <a:pPr marL="800100" lvl="1" indent="-342900" algn="l">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How to implement targeted decolonization </a:t>
            </a:r>
            <a:br>
              <a:rPr lang="en-US"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with chlorhexidine (CHG)</a:t>
            </a:r>
          </a:p>
          <a:p>
            <a:pPr marL="800100" lvl="1" indent="-342900" algn="l">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How do address special circumstances related to </a:t>
            </a:r>
            <a:br>
              <a:rPr lang="en-US"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CHG bathing</a:t>
            </a:r>
          </a:p>
          <a:p>
            <a:pPr marL="342900" marR="0" lvl="0" indent="-342900" algn="l" defTabSz="914400" rtl="0" eaLnBrk="0" fontAlgn="base" latinLnBrk="0" hangingPunct="0">
              <a:lnSpc>
                <a:spcPct val="100000"/>
              </a:lnSpc>
              <a:spcBef>
                <a:spcPct val="20000"/>
              </a:spcBef>
              <a:spcAft>
                <a:spcPct val="0"/>
              </a:spcAft>
              <a:buClrTx/>
              <a:buSzPct val="70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training module will take approximately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 minutes to complete</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marL="0" indent="0" algn="l">
              <a:buNone/>
            </a:pPr>
            <a:r>
              <a:rPr lang="en-US" sz="1400" i="1" dirty="0">
                <a:solidFill>
                  <a:schemeClr val="tx1"/>
                </a:solidFill>
                <a:latin typeface="Arial" panose="020B0604020202020204" pitchFamily="34" charset="0"/>
                <a:cs typeface="Arial" panose="020B0604020202020204" pitchFamily="34" charset="0"/>
              </a:rPr>
              <a:t>*NOTE: The ABATE Infection Trial showed the same 32% reduction in bloodstream infection for midlines as it did for central lines.</a:t>
            </a:r>
            <a:endParaRPr lang="en-US" sz="2000" dirty="0">
              <a:solidFill>
                <a:schemeClr val="tx1"/>
              </a:solidFill>
              <a:latin typeface="Arial" panose="020B0604020202020204" pitchFamily="34" charset="0"/>
              <a:cs typeface="Arial" panose="020B0604020202020204" pitchFamily="34" charset="0"/>
            </a:endParaRPr>
          </a:p>
          <a:p>
            <a:endParaRPr lang="en-US" sz="20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781800" y="6553200"/>
            <a:ext cx="2356884" cy="285307"/>
          </a:xfrm>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2</a:t>
            </a:fld>
            <a:endParaRPr lang="en-US" sz="1000" dirty="0">
              <a:solidFill>
                <a:schemeClr val="tx1"/>
              </a:solidFill>
            </a:endParaRPr>
          </a:p>
        </p:txBody>
      </p:sp>
      <p:sp>
        <p:nvSpPr>
          <p:cNvPr id="8" name="TextBox 7">
            <a:extLst>
              <a:ext uri="{FF2B5EF4-FFF2-40B4-BE49-F238E27FC236}">
                <a16:creationId xmlns:a16="http://schemas.microsoft.com/office/drawing/2014/main" id="{6E95D782-418E-4871-B867-BAC5ADC68C32}"/>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1931438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FE19CD-AB7C-F64A-9265-503D7A5E9A42}"/>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CHG Bathing of Obese Patients</a:t>
            </a:r>
          </a:p>
        </p:txBody>
      </p:sp>
      <p:sp>
        <p:nvSpPr>
          <p:cNvPr id="3" name="Content Placeholder 2"/>
          <p:cNvSpPr>
            <a:spLocks noGrp="1"/>
          </p:cNvSpPr>
          <p:nvPr>
            <p:ph idx="1"/>
          </p:nvPr>
        </p:nvSpPr>
        <p:spPr>
          <a:xfrm>
            <a:off x="841248" y="1164610"/>
            <a:ext cx="7470648" cy="2492990"/>
          </a:xfrm>
          <a:noFill/>
        </p:spPr>
        <p:txBody>
          <a:bodyPr>
            <a:spAutoFit/>
          </a:bodyPr>
          <a:lstStyle/>
          <a:p>
            <a:r>
              <a:rPr lang="en-US" dirty="0"/>
              <a:t>Nurses should use as many CHG cloths as necessary </a:t>
            </a:r>
            <a:br>
              <a:rPr lang="en-US" dirty="0"/>
            </a:br>
            <a:r>
              <a:rPr lang="en-US" dirty="0"/>
              <a:t>and throughout the day if additional bathing is required (incontinence, sweating, or other reasons)</a:t>
            </a:r>
          </a:p>
          <a:p>
            <a:endParaRPr lang="en-US" dirty="0"/>
          </a:p>
          <a:p>
            <a:r>
              <a:rPr lang="en-US" dirty="0"/>
              <a:t>Ensure neck and all skin folds are well cleaned</a:t>
            </a:r>
          </a:p>
          <a:p>
            <a:endParaRPr lang="en-US" dirty="0"/>
          </a:p>
          <a:p>
            <a:r>
              <a:rPr lang="en-US" dirty="0"/>
              <a:t>Dry CHG well in skin folds. Do </a:t>
            </a:r>
            <a:r>
              <a:rPr lang="en-US" b="1" dirty="0">
                <a:solidFill>
                  <a:srgbClr val="621717"/>
                </a:solidFill>
              </a:rPr>
              <a:t>NOT</a:t>
            </a:r>
            <a:r>
              <a:rPr lang="en-US" dirty="0"/>
              <a:t> wipe off.</a:t>
            </a:r>
          </a:p>
        </p:txBody>
      </p:sp>
      <p:sp>
        <p:nvSpPr>
          <p:cNvPr id="6" name="Slide Number Placeholder 1">
            <a:extLst>
              <a:ext uri="{FF2B5EF4-FFF2-40B4-BE49-F238E27FC236}">
                <a16:creationId xmlns:a16="http://schemas.microsoft.com/office/drawing/2014/main" id="{0ABC62D0-BE0D-4B41-B50D-B9E3DD9057A6}"/>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20</a:t>
            </a:fld>
            <a:endParaRPr lang="en-US" sz="1000" dirty="0">
              <a:solidFill>
                <a:schemeClr val="tx1"/>
              </a:solidFill>
            </a:endParaRPr>
          </a:p>
        </p:txBody>
      </p:sp>
      <p:sp>
        <p:nvSpPr>
          <p:cNvPr id="5" name="TextBox 4">
            <a:extLst>
              <a:ext uri="{FF2B5EF4-FFF2-40B4-BE49-F238E27FC236}">
                <a16:creationId xmlns:a16="http://schemas.microsoft.com/office/drawing/2014/main" id="{CB36F13D-7484-4FA4-80DD-A0109C328249}"/>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3822097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AD22E3-00CA-E84E-AA1B-47408E812DE1}"/>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Targeted Decolonization Allergies and Refusals</a:t>
            </a:r>
          </a:p>
        </p:txBody>
      </p:sp>
      <p:sp>
        <p:nvSpPr>
          <p:cNvPr id="3" name="Content Placeholder 2"/>
          <p:cNvSpPr>
            <a:spLocks noGrp="1"/>
          </p:cNvSpPr>
          <p:nvPr>
            <p:ph idx="1"/>
          </p:nvPr>
        </p:nvSpPr>
        <p:spPr>
          <a:xfrm>
            <a:off x="841248" y="1295400"/>
            <a:ext cx="7470648" cy="2369880"/>
          </a:xfrm>
        </p:spPr>
        <p:txBody>
          <a:bodyPr>
            <a:spAutoFit/>
          </a:bodyPr>
          <a:lstStyle/>
          <a:p>
            <a:r>
              <a:rPr lang="en-US" dirty="0"/>
              <a:t>If a patient with a device is allergic to CHG, do NOT use </a:t>
            </a:r>
            <a:br>
              <a:rPr lang="en-US" dirty="0"/>
            </a:br>
            <a:r>
              <a:rPr lang="en-US" dirty="0"/>
              <a:t>CHG for bathing or showering. Provide an alternative soap. </a:t>
            </a:r>
          </a:p>
          <a:p>
            <a:endParaRPr lang="en-US" dirty="0"/>
          </a:p>
          <a:p>
            <a:r>
              <a:rPr lang="en-US" dirty="0"/>
              <a:t>As is the case with any medical care, patients can refuse the protocol, but your enthusiasm and encouragement can often help them understand the value of removing germs on their body to protect them from infection.</a:t>
            </a:r>
          </a:p>
        </p:txBody>
      </p:sp>
      <p:sp>
        <p:nvSpPr>
          <p:cNvPr id="6" name="Slide Number Placeholder 1">
            <a:extLst>
              <a:ext uri="{FF2B5EF4-FFF2-40B4-BE49-F238E27FC236}">
                <a16:creationId xmlns:a16="http://schemas.microsoft.com/office/drawing/2014/main" id="{D5FFB9D3-F8B5-4E5C-8242-5D6B942A7BDA}"/>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21</a:t>
            </a:fld>
            <a:endParaRPr lang="en-US" sz="1000" dirty="0">
              <a:solidFill>
                <a:schemeClr val="tx1"/>
              </a:solidFill>
            </a:endParaRPr>
          </a:p>
        </p:txBody>
      </p:sp>
      <p:sp>
        <p:nvSpPr>
          <p:cNvPr id="5" name="TextBox 4">
            <a:extLst>
              <a:ext uri="{FF2B5EF4-FFF2-40B4-BE49-F238E27FC236}">
                <a16:creationId xmlns:a16="http://schemas.microsoft.com/office/drawing/2014/main" id="{7A02F75A-28AD-45A0-9C97-472140EE7C8A}"/>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2999632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Aft>
                <a:spcPts val="1000"/>
              </a:spcAft>
              <a:defRPr/>
            </a:pPr>
            <a:r>
              <a:rPr lang="en-US" sz="2500" b="1" dirty="0">
                <a:latin typeface="Tahoma" panose="020B0604030504040204" pitchFamily="34" charset="0"/>
                <a:ea typeface="Tahoma" panose="020B0604030504040204" pitchFamily="34" charset="0"/>
                <a:cs typeface="Tahoma" panose="020B0604030504040204" pitchFamily="34" charset="0"/>
              </a:rPr>
              <a:t>Can a Patient Self-Bathe?</a:t>
            </a:r>
            <a:endParaRPr lang="en-US" sz="2500" b="1" dirty="0">
              <a:ln w="10541" cmpd="sng">
                <a:solidFill>
                  <a:schemeClr val="accent1">
                    <a:shade val="88000"/>
                    <a:satMod val="110000"/>
                  </a:schemeClr>
                </a:solidFill>
                <a:prstDash val="solid"/>
              </a:ln>
              <a:latin typeface="Tahoma" panose="020B0604030504040204" pitchFamily="34" charset="0"/>
              <a:ea typeface="Tahoma" panose="020B0604030504040204" pitchFamily="34" charset="0"/>
              <a:cs typeface="Tahoma" panose="020B0604030504040204" pitchFamily="34" charset="0"/>
            </a:endParaRPr>
          </a:p>
        </p:txBody>
      </p:sp>
      <p:sp>
        <p:nvSpPr>
          <p:cNvPr id="16387" name="Content Placeholder 2"/>
          <p:cNvSpPr>
            <a:spLocks noGrp="1"/>
          </p:cNvSpPr>
          <p:nvPr>
            <p:ph idx="1"/>
          </p:nvPr>
        </p:nvSpPr>
        <p:spPr>
          <a:xfrm>
            <a:off x="841248" y="960437"/>
            <a:ext cx="7470648" cy="4525963"/>
          </a:xfrm>
        </p:spPr>
        <p:txBody>
          <a:bodyPr/>
          <a:lstStyle/>
          <a:p>
            <a:r>
              <a:rPr lang="en-US" dirty="0"/>
              <a:t>Yes, with instruction and encouragement</a:t>
            </a:r>
          </a:p>
          <a:p>
            <a:endParaRPr lang="en-US" sz="600" dirty="0"/>
          </a:p>
          <a:p>
            <a:r>
              <a:rPr lang="en-US" dirty="0"/>
              <a:t>Give one-page CHG cloth bathing handout (see Section 10) to patient an hour or two before bathing</a:t>
            </a:r>
          </a:p>
          <a:p>
            <a:endParaRPr lang="en-US" sz="600" dirty="0"/>
          </a:p>
          <a:p>
            <a:r>
              <a:rPr lang="en-US" dirty="0"/>
              <a:t>At bath time, go over the handout with patient</a:t>
            </a:r>
          </a:p>
        </p:txBody>
      </p:sp>
      <p:sp>
        <p:nvSpPr>
          <p:cNvPr id="8" name="Slide Number Placeholder 1">
            <a:extLst>
              <a:ext uri="{FF2B5EF4-FFF2-40B4-BE49-F238E27FC236}">
                <a16:creationId xmlns:a16="http://schemas.microsoft.com/office/drawing/2014/main" id="{1AA1BB37-D8B9-44CA-BACF-B988759851B6}"/>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22</a:t>
            </a:fld>
            <a:endParaRPr lang="en-US" sz="1000" dirty="0">
              <a:solidFill>
                <a:schemeClr val="tx1"/>
              </a:solidFill>
            </a:endParaRPr>
          </a:p>
        </p:txBody>
      </p:sp>
      <p:pic>
        <p:nvPicPr>
          <p:cNvPr id="7" name="Picture 6" descr="Image of the CHG cloth bathing handout for patients from section 10 of the toolkit">
            <a:extLst>
              <a:ext uri="{FF2B5EF4-FFF2-40B4-BE49-F238E27FC236}">
                <a16:creationId xmlns:a16="http://schemas.microsoft.com/office/drawing/2014/main" id="{8755896A-D760-46F8-B0C5-ED7F27979E2D}"/>
              </a:ext>
            </a:extLst>
          </p:cNvPr>
          <p:cNvPicPr>
            <a:picLocks noChangeAspect="1"/>
          </p:cNvPicPr>
          <p:nvPr/>
        </p:nvPicPr>
        <p:blipFill>
          <a:blip r:embed="rId3"/>
          <a:stretch>
            <a:fillRect/>
          </a:stretch>
        </p:blipFill>
        <p:spPr>
          <a:xfrm>
            <a:off x="2265064" y="2839391"/>
            <a:ext cx="4537672" cy="348520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F9CEE217-8893-4817-99ED-D78E3040D7CB}"/>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2113600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Aft>
                <a:spcPts val="1000"/>
              </a:spcAft>
              <a:defRPr/>
            </a:pPr>
            <a:r>
              <a:rPr lang="en-US" sz="2500" b="1" dirty="0">
                <a:latin typeface="Tahoma" panose="020B0604030504040204" pitchFamily="34" charset="0"/>
                <a:ea typeface="Tahoma" panose="020B0604030504040204" pitchFamily="34" charset="0"/>
                <a:cs typeface="Tahoma" panose="020B0604030504040204" pitchFamily="34" charset="0"/>
              </a:rPr>
              <a:t>Can a Patient Self-Bathe?</a:t>
            </a:r>
            <a:endParaRPr lang="en-US" sz="2500" b="1" dirty="0">
              <a:ln w="10541" cmpd="sng">
                <a:solidFill>
                  <a:schemeClr val="accent1">
                    <a:shade val="88000"/>
                    <a:satMod val="110000"/>
                  </a:schemeClr>
                </a:solidFill>
                <a:prstDash val="solid"/>
              </a:ln>
              <a:latin typeface="Tahoma" panose="020B0604030504040204" pitchFamily="34" charset="0"/>
              <a:ea typeface="Tahoma" panose="020B0604030504040204" pitchFamily="34" charset="0"/>
              <a:cs typeface="Tahoma" panose="020B0604030504040204" pitchFamily="34" charset="0"/>
            </a:endParaRPr>
          </a:p>
        </p:txBody>
      </p:sp>
      <p:sp>
        <p:nvSpPr>
          <p:cNvPr id="16387" name="Content Placeholder 2"/>
          <p:cNvSpPr>
            <a:spLocks noGrp="1"/>
          </p:cNvSpPr>
          <p:nvPr>
            <p:ph idx="1"/>
          </p:nvPr>
        </p:nvSpPr>
        <p:spPr>
          <a:xfrm>
            <a:off x="836676" y="1066800"/>
            <a:ext cx="7470648" cy="4930581"/>
          </a:xfrm>
        </p:spPr>
        <p:txBody>
          <a:bodyPr>
            <a:spAutoFit/>
          </a:bodyPr>
          <a:lstStyle/>
          <a:p>
            <a:r>
              <a:rPr lang="en-US" dirty="0"/>
              <a:t>Be sure to mention:</a:t>
            </a:r>
          </a:p>
          <a:p>
            <a:pPr lvl="1"/>
            <a:r>
              <a:rPr lang="en-US" dirty="0"/>
              <a:t>CHG is their protective bath, kills germs for 24 hours</a:t>
            </a:r>
          </a:p>
          <a:p>
            <a:pPr lvl="1"/>
            <a:r>
              <a:rPr lang="en-US" dirty="0"/>
              <a:t>CHG is safe, over-the-counter, and better than soap</a:t>
            </a:r>
          </a:p>
          <a:p>
            <a:pPr lvl="1"/>
            <a:r>
              <a:rPr lang="en-US" dirty="0"/>
              <a:t>CHG may feel sticky due to lotion or aloe in the cloths, </a:t>
            </a:r>
            <a:br>
              <a:rPr lang="en-US" dirty="0"/>
            </a:br>
            <a:r>
              <a:rPr lang="en-US" dirty="0"/>
              <a:t>but this is temporary and will go away once dry</a:t>
            </a:r>
          </a:p>
          <a:p>
            <a:pPr lvl="1"/>
            <a:r>
              <a:rPr lang="en-US" dirty="0"/>
              <a:t>Air dry, do </a:t>
            </a:r>
            <a:r>
              <a:rPr lang="en-US" b="1" dirty="0">
                <a:solidFill>
                  <a:srgbClr val="621717"/>
                </a:solidFill>
              </a:rPr>
              <a:t>NOT</a:t>
            </a:r>
            <a:r>
              <a:rPr lang="en-US" dirty="0"/>
              <a:t> rinse</a:t>
            </a:r>
          </a:p>
          <a:p>
            <a:pPr lvl="1"/>
            <a:r>
              <a:rPr lang="en-US" dirty="0"/>
              <a:t>Massage (rather than wipe) into all areas of skin for effect</a:t>
            </a:r>
          </a:p>
          <a:p>
            <a:pPr lvl="1"/>
            <a:r>
              <a:rPr lang="en-US" dirty="0"/>
              <a:t>Pay special attention to the neck, skin folds</a:t>
            </a:r>
          </a:p>
          <a:p>
            <a:pPr lvl="1"/>
            <a:r>
              <a:rPr lang="en-US" dirty="0"/>
              <a:t>Remember, patients only feel comfortable cleaning normal skin:</a:t>
            </a:r>
          </a:p>
          <a:p>
            <a:pPr lvl="2"/>
            <a:r>
              <a:rPr lang="en-US" dirty="0"/>
              <a:t>You will help them with hard-to-reach areas</a:t>
            </a:r>
          </a:p>
          <a:p>
            <a:pPr lvl="2"/>
            <a:r>
              <a:rPr lang="en-US" dirty="0"/>
              <a:t>Clean all lines, tubes, drains within 6 inches of the body</a:t>
            </a:r>
          </a:p>
          <a:p>
            <a:pPr lvl="2"/>
            <a:r>
              <a:rPr lang="en-US" dirty="0"/>
              <a:t>Clean over semipermeable dressings (not gauze)</a:t>
            </a:r>
          </a:p>
          <a:p>
            <a:pPr lvl="2"/>
            <a:r>
              <a:rPr lang="en-US" dirty="0"/>
              <a:t>Safe on rashes, burns, wounds that are not deep or large</a:t>
            </a:r>
          </a:p>
        </p:txBody>
      </p:sp>
      <p:sp>
        <p:nvSpPr>
          <p:cNvPr id="6" name="Slide Number Placeholder 1">
            <a:extLst>
              <a:ext uri="{FF2B5EF4-FFF2-40B4-BE49-F238E27FC236}">
                <a16:creationId xmlns:a16="http://schemas.microsoft.com/office/drawing/2014/main" id="{5277E407-36C8-4A7D-87B4-2062FB23006F}"/>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23</a:t>
            </a:fld>
            <a:endParaRPr lang="en-US" sz="1000" dirty="0">
              <a:solidFill>
                <a:schemeClr val="tx1"/>
              </a:solidFill>
            </a:endParaRPr>
          </a:p>
        </p:txBody>
      </p:sp>
      <p:sp>
        <p:nvSpPr>
          <p:cNvPr id="5" name="TextBox 4">
            <a:extLst>
              <a:ext uri="{FF2B5EF4-FFF2-40B4-BE49-F238E27FC236}">
                <a16:creationId xmlns:a16="http://schemas.microsoft.com/office/drawing/2014/main" id="{6D3C21A7-FDDC-4D3D-87EC-546F64F9C2C5}"/>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1788154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3"/>
          <p:cNvSpPr>
            <a:spLocks noChangeArrowheads="1"/>
          </p:cNvSpPr>
          <p:nvPr/>
        </p:nvSpPr>
        <p:spPr bwMode="auto">
          <a:xfrm>
            <a:off x="1219200" y="3429000"/>
            <a:ext cx="2819400" cy="2514600"/>
          </a:xfrm>
          <a:prstGeom prst="rect">
            <a:avLst/>
          </a:prstGeom>
          <a:noFill/>
          <a:ln w="9525" algn="ctr">
            <a:noFill/>
            <a:round/>
            <a:headEnd/>
            <a:tailEnd/>
          </a:ln>
        </p:spPr>
        <p:txBody>
          <a:bodyPr/>
          <a:lstStyle/>
          <a:p>
            <a:pPr eaLnBrk="0" hangingPunct="0">
              <a:defRPr/>
            </a:pPr>
            <a:endParaRPr lang="en-US" dirty="0"/>
          </a:p>
        </p:txBody>
      </p:sp>
      <p:sp>
        <p:nvSpPr>
          <p:cNvPr id="20483" name="Rectangle 12"/>
          <p:cNvSpPr>
            <a:spLocks noChangeArrowheads="1"/>
          </p:cNvSpPr>
          <p:nvPr/>
        </p:nvSpPr>
        <p:spPr bwMode="auto">
          <a:xfrm>
            <a:off x="5410200" y="3429000"/>
            <a:ext cx="2819400" cy="2514600"/>
          </a:xfrm>
          <a:prstGeom prst="rect">
            <a:avLst/>
          </a:prstGeom>
          <a:noFill/>
          <a:ln w="9525" algn="ctr">
            <a:noFill/>
            <a:round/>
            <a:headEnd/>
            <a:tailEnd/>
          </a:ln>
        </p:spPr>
        <p:txBody>
          <a:bodyPr/>
          <a:lstStyle/>
          <a:p>
            <a:pPr eaLnBrk="0" hangingPunct="0">
              <a:defRPr/>
            </a:pPr>
            <a:endParaRPr lang="en-US" dirty="0"/>
          </a:p>
        </p:txBody>
      </p:sp>
      <p:sp>
        <p:nvSpPr>
          <p:cNvPr id="20484" name="Rectangle 2"/>
          <p:cNvSpPr>
            <a:spLocks noChangeArrowheads="1"/>
          </p:cNvSpPr>
          <p:nvPr/>
        </p:nvSpPr>
        <p:spPr bwMode="auto">
          <a:xfrm>
            <a:off x="609600" y="533400"/>
            <a:ext cx="7620000" cy="1143000"/>
          </a:xfrm>
          <a:prstGeom prst="rect">
            <a:avLst/>
          </a:prstGeom>
          <a:noFill/>
          <a:ln w="9525">
            <a:noFill/>
            <a:miter lim="800000"/>
            <a:headEnd/>
            <a:tailEnd/>
          </a:ln>
        </p:spPr>
        <p:txBody>
          <a:bodyPr anchor="ctr"/>
          <a:lstStyle/>
          <a:p>
            <a:pPr algn="ctr">
              <a:defRPr/>
            </a:pPr>
            <a:endParaRPr lang="en-US" sz="4400" b="1" dirty="0">
              <a:solidFill>
                <a:schemeClr val="accent6">
                  <a:lumMod val="75000"/>
                </a:schemeClr>
              </a:solidFill>
              <a:effectLst>
                <a:innerShdw blurRad="63500" dist="50800" dir="13500000">
                  <a:prstClr val="black">
                    <a:alpha val="50000"/>
                  </a:prstClr>
                </a:innerShdw>
              </a:effectLst>
              <a:latin typeface="+mj-lt"/>
            </a:endParaRPr>
          </a:p>
        </p:txBody>
      </p:sp>
      <p:sp>
        <p:nvSpPr>
          <p:cNvPr id="17413" name="Rectangle 3"/>
          <p:cNvSpPr>
            <a:spLocks noChangeArrowheads="1"/>
          </p:cNvSpPr>
          <p:nvPr/>
        </p:nvSpPr>
        <p:spPr bwMode="auto">
          <a:xfrm>
            <a:off x="495300" y="1371600"/>
            <a:ext cx="4191000" cy="1066800"/>
          </a:xfrm>
          <a:prstGeom prst="rect">
            <a:avLst/>
          </a:prstGeom>
          <a:noFill/>
          <a:ln w="9525">
            <a:noFill/>
            <a:miter lim="800000"/>
            <a:headEnd/>
            <a:tailEnd/>
          </a:ln>
        </p:spPr>
        <p:txBody>
          <a:bodyPr bIns="91440"/>
          <a:lstStyle/>
          <a:p>
            <a:pPr marL="457200" indent="-457200">
              <a:spcAft>
                <a:spcPct val="25000"/>
              </a:spcAft>
              <a:buClr>
                <a:srgbClr val="FFFF00"/>
              </a:buClr>
            </a:pPr>
            <a:endParaRPr lang="en-US" sz="2600" dirty="0"/>
          </a:p>
        </p:txBody>
      </p:sp>
      <p:grpSp>
        <p:nvGrpSpPr>
          <p:cNvPr id="17414" name="Group 4" descr="Image of person throwing cloth in the trash- possitive sign"/>
          <p:cNvGrpSpPr>
            <a:grpSpLocks/>
          </p:cNvGrpSpPr>
          <p:nvPr/>
        </p:nvGrpSpPr>
        <p:grpSpPr bwMode="auto">
          <a:xfrm>
            <a:off x="1066800" y="3505200"/>
            <a:ext cx="1731219" cy="1731219"/>
            <a:chOff x="960" y="384"/>
            <a:chExt cx="1440" cy="1440"/>
          </a:xfrm>
          <a:noFill/>
        </p:grpSpPr>
        <p:pic>
          <p:nvPicPr>
            <p:cNvPr id="17422" name="Picture 5" descr="j0106172"/>
            <p:cNvPicPr>
              <a:picLocks noChangeAspect="1" noChangeArrowheads="1"/>
            </p:cNvPicPr>
            <p:nvPr/>
          </p:nvPicPr>
          <p:blipFill>
            <a:blip r:embed="rId3" cstate="print"/>
            <a:srcRect/>
            <a:stretch>
              <a:fillRect/>
            </a:stretch>
          </p:blipFill>
          <p:spPr bwMode="auto">
            <a:xfrm>
              <a:off x="1200" y="480"/>
              <a:ext cx="929" cy="1165"/>
            </a:xfrm>
            <a:prstGeom prst="rect">
              <a:avLst/>
            </a:prstGeom>
            <a:grpFill/>
            <a:ln w="9525">
              <a:noFill/>
              <a:miter lim="800000"/>
              <a:headEnd/>
              <a:tailEnd/>
            </a:ln>
          </p:spPr>
        </p:pic>
        <p:sp>
          <p:nvSpPr>
            <p:cNvPr id="24588" name="Oval 6"/>
            <p:cNvSpPr>
              <a:spLocks noChangeArrowheads="1"/>
            </p:cNvSpPr>
            <p:nvPr/>
          </p:nvSpPr>
          <p:spPr bwMode="auto">
            <a:xfrm>
              <a:off x="960" y="384"/>
              <a:ext cx="1440" cy="1440"/>
            </a:xfrm>
            <a:prstGeom prst="ellipse">
              <a:avLst/>
            </a:prstGeom>
            <a:grpFill/>
            <a:ln w="57150">
              <a:solidFill>
                <a:srgbClr val="43B206"/>
              </a:solidFill>
              <a:round/>
              <a:headEnd/>
              <a:tailEnd/>
            </a:ln>
          </p:spPr>
          <p:txBody>
            <a:bodyPr wrap="none" anchor="ctr"/>
            <a:lstStyle/>
            <a:p>
              <a:pPr algn="ctr">
                <a:defRPr/>
              </a:pPr>
              <a:endParaRPr lang="en-US" dirty="0"/>
            </a:p>
          </p:txBody>
        </p:sp>
      </p:grpSp>
      <p:sp>
        <p:nvSpPr>
          <p:cNvPr id="4" name="Title 3">
            <a:extLst>
              <a:ext uri="{FF2B5EF4-FFF2-40B4-BE49-F238E27FC236}">
                <a16:creationId xmlns:a16="http://schemas.microsoft.com/office/drawing/2014/main" id="{F8A50F6E-9121-4147-952D-0B43BBB978E3}"/>
              </a:ext>
            </a:extLst>
          </p:cNvPr>
          <p:cNvSpPr>
            <a:spLocks noGrp="1"/>
          </p:cNvSpPr>
          <p:nvPr>
            <p:ph type="title"/>
          </p:nvPr>
        </p:nvSpPr>
        <p:spPr>
          <a:xfrm>
            <a:off x="0" y="18288"/>
            <a:ext cx="9144000" cy="832104"/>
          </a:xfrm>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Bathing Cleanup</a:t>
            </a:r>
          </a:p>
        </p:txBody>
      </p:sp>
      <p:sp>
        <p:nvSpPr>
          <p:cNvPr id="5" name="Content Placeholder 4">
            <a:extLst>
              <a:ext uri="{FF2B5EF4-FFF2-40B4-BE49-F238E27FC236}">
                <a16:creationId xmlns:a16="http://schemas.microsoft.com/office/drawing/2014/main" id="{5C18A2BD-DF8B-4844-B3C5-C969DDE5D93F}"/>
              </a:ext>
            </a:extLst>
          </p:cNvPr>
          <p:cNvSpPr>
            <a:spLocks noGrp="1"/>
          </p:cNvSpPr>
          <p:nvPr>
            <p:ph sz="half" idx="1"/>
          </p:nvPr>
        </p:nvSpPr>
        <p:spPr>
          <a:xfrm>
            <a:off x="495300" y="2032337"/>
            <a:ext cx="4038600" cy="1015663"/>
          </a:xfrm>
        </p:spPr>
        <p:txBody>
          <a:bodyPr numCol="2" anchor="ctr">
            <a:spAutoFit/>
          </a:bodyPr>
          <a:lstStyle/>
          <a:p>
            <a:r>
              <a:rPr lang="en-US" dirty="0"/>
              <a:t>Dispose of each cloth in the trash</a:t>
            </a:r>
          </a:p>
        </p:txBody>
      </p:sp>
      <p:sp>
        <p:nvSpPr>
          <p:cNvPr id="3" name="Content Placeholder 2">
            <a:extLst>
              <a:ext uri="{FF2B5EF4-FFF2-40B4-BE49-F238E27FC236}">
                <a16:creationId xmlns:a16="http://schemas.microsoft.com/office/drawing/2014/main" id="{0E9533BE-95C3-4540-ACB7-8A15A808DD00}"/>
              </a:ext>
            </a:extLst>
          </p:cNvPr>
          <p:cNvSpPr>
            <a:spLocks noGrp="1"/>
          </p:cNvSpPr>
          <p:nvPr>
            <p:ph sz="half" idx="2"/>
          </p:nvPr>
        </p:nvSpPr>
        <p:spPr>
          <a:xfrm>
            <a:off x="4578018" y="2057400"/>
            <a:ext cx="4038600" cy="1077218"/>
          </a:xfrm>
        </p:spPr>
        <p:txBody>
          <a:bodyPr>
            <a:spAutoFit/>
          </a:bodyPr>
          <a:lstStyle/>
          <a:p>
            <a:r>
              <a:rPr lang="en-US" dirty="0"/>
              <a:t>Do </a:t>
            </a:r>
            <a:r>
              <a:rPr lang="en-US" b="1" dirty="0">
                <a:solidFill>
                  <a:srgbClr val="621717"/>
                </a:solidFill>
              </a:rPr>
              <a:t>NOT</a:t>
            </a:r>
            <a:r>
              <a:rPr lang="en-US" dirty="0"/>
              <a:t> flush cloths in </a:t>
            </a:r>
            <a:br>
              <a:rPr lang="en-US" dirty="0"/>
            </a:br>
            <a:r>
              <a:rPr lang="en-US" dirty="0"/>
              <a:t>the toilet</a:t>
            </a:r>
          </a:p>
          <a:p>
            <a:r>
              <a:rPr lang="en-US" dirty="0">
                <a:solidFill>
                  <a:srgbClr val="621717"/>
                </a:solidFill>
              </a:rPr>
              <a:t>Cloths CLOG toilets</a:t>
            </a:r>
          </a:p>
        </p:txBody>
      </p:sp>
      <p:sp>
        <p:nvSpPr>
          <p:cNvPr id="14" name="Slide Number Placeholder 1">
            <a:extLst>
              <a:ext uri="{FF2B5EF4-FFF2-40B4-BE49-F238E27FC236}">
                <a16:creationId xmlns:a16="http://schemas.microsoft.com/office/drawing/2014/main" id="{1548FF70-2E1D-406C-B224-AB46DADBECC2}"/>
              </a:ext>
            </a:extLst>
          </p:cNvPr>
          <p:cNvSpPr>
            <a:spLocks noGrp="1"/>
          </p:cNvSpPr>
          <p:nvPr>
            <p:ph type="sldNum" sz="quarter" idx="12"/>
          </p:nvPr>
        </p:nvSpPr>
        <p:spPr>
          <a:xfrm>
            <a:off x="6784848" y="6556248"/>
            <a:ext cx="2359152" cy="283464"/>
          </a:xfrm>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24</a:t>
            </a:fld>
            <a:endParaRPr lang="en-US" sz="1000" dirty="0">
              <a:solidFill>
                <a:schemeClr val="tx1"/>
              </a:solidFill>
            </a:endParaRPr>
          </a:p>
        </p:txBody>
      </p:sp>
      <p:pic>
        <p:nvPicPr>
          <p:cNvPr id="18" name="Picture 17" descr="Image of toilet with a diagonal line over it. Negative sign">
            <a:extLst>
              <a:ext uri="{FF2B5EF4-FFF2-40B4-BE49-F238E27FC236}">
                <a16:creationId xmlns:a16="http://schemas.microsoft.com/office/drawing/2014/main" id="{B625DA9D-ED14-40F0-B89E-A41828C81D7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074213" y="3505200"/>
            <a:ext cx="1731219" cy="1731219"/>
          </a:xfrm>
          <a:prstGeom prst="rect">
            <a:avLst/>
          </a:prstGeom>
        </p:spPr>
      </p:pic>
      <p:sp>
        <p:nvSpPr>
          <p:cNvPr id="13" name="TextBox 12">
            <a:extLst>
              <a:ext uri="{FF2B5EF4-FFF2-40B4-BE49-F238E27FC236}">
                <a16:creationId xmlns:a16="http://schemas.microsoft.com/office/drawing/2014/main" id="{B4A6A884-AE1B-4FA0-BC21-D649ADAA9B8F}"/>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1282068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C5AA15-349E-F840-9821-33CC3ED5803A}"/>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Long-Term Use of CHG</a:t>
            </a:r>
          </a:p>
        </p:txBody>
      </p:sp>
      <p:sp>
        <p:nvSpPr>
          <p:cNvPr id="3" name="Content Placeholder 2"/>
          <p:cNvSpPr>
            <a:spLocks noGrp="1"/>
          </p:cNvSpPr>
          <p:nvPr>
            <p:ph idx="1"/>
          </p:nvPr>
        </p:nvSpPr>
        <p:spPr>
          <a:xfrm>
            <a:off x="841248" y="1066800"/>
            <a:ext cx="7470648" cy="3724096"/>
          </a:xfrm>
        </p:spPr>
        <p:txBody>
          <a:bodyPr>
            <a:spAutoFit/>
          </a:bodyPr>
          <a:lstStyle/>
          <a:p>
            <a:r>
              <a:rPr lang="en-US" dirty="0"/>
              <a:t>CHG has been used to safely bathe millions of patients, including patients in ICUs and burn units, and before and after surgery.</a:t>
            </a:r>
          </a:p>
          <a:p>
            <a:endParaRPr lang="en-US" dirty="0"/>
          </a:p>
          <a:p>
            <a:r>
              <a:rPr lang="en-US" dirty="0"/>
              <a:t>Long-term use of CHG does not cause deterioration of skin or other problematic skin conditions. It is safe to use for routine bathing in patients who require prolonged care and has been shown to be better for the skin than regular soap and water. </a:t>
            </a:r>
          </a:p>
          <a:p>
            <a:endParaRPr lang="en-US" dirty="0"/>
          </a:p>
          <a:p>
            <a:r>
              <a:rPr lang="en-US" dirty="0"/>
              <a:t>It is safe to use repeatedly in patients with multiple incontinent episodes.</a:t>
            </a:r>
          </a:p>
        </p:txBody>
      </p:sp>
      <p:sp>
        <p:nvSpPr>
          <p:cNvPr id="6" name="Slide Number Placeholder 1">
            <a:extLst>
              <a:ext uri="{FF2B5EF4-FFF2-40B4-BE49-F238E27FC236}">
                <a16:creationId xmlns:a16="http://schemas.microsoft.com/office/drawing/2014/main" id="{DE68E28E-13D7-4408-AD5A-3CDBA6A6CC3C}"/>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25</a:t>
            </a:fld>
            <a:endParaRPr lang="en-US" sz="1000" dirty="0">
              <a:solidFill>
                <a:schemeClr val="tx1"/>
              </a:solidFill>
            </a:endParaRPr>
          </a:p>
        </p:txBody>
      </p:sp>
      <p:sp>
        <p:nvSpPr>
          <p:cNvPr id="5" name="TextBox 4">
            <a:extLst>
              <a:ext uri="{FF2B5EF4-FFF2-40B4-BE49-F238E27FC236}">
                <a16:creationId xmlns:a16="http://schemas.microsoft.com/office/drawing/2014/main" id="{9200DB5D-4081-4F75-9D19-E0E84B6A0B41}"/>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1512060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B8035E6-4FB6-4F4D-9345-1D0914FDBE11}"/>
              </a:ext>
            </a:extLst>
          </p:cNvPr>
          <p:cNvSpPr>
            <a:spLocks noGrp="1"/>
          </p:cNvSpPr>
          <p:nvPr>
            <p:ph type="title"/>
          </p:nvPr>
        </p:nvSpPr>
        <p:spPr>
          <a:xfrm>
            <a:off x="0" y="18288"/>
            <a:ext cx="9144000" cy="832104"/>
          </a:xfrm>
        </p:spPr>
        <p:txBody>
          <a:bodyPr/>
          <a:lstStyle/>
          <a:p>
            <a:pPr>
              <a:spcAft>
                <a:spcPts val="1000"/>
              </a:spcAft>
              <a:defRPr/>
            </a:pPr>
            <a:r>
              <a:rPr lang="en-US" sz="2500" b="1" dirty="0">
                <a:latin typeface="Tahoma" panose="020B0604030504040204" pitchFamily="34" charset="0"/>
                <a:ea typeface="Tahoma" panose="020B0604030504040204" pitchFamily="34" charset="0"/>
                <a:cs typeface="Tahoma" panose="020B0604030504040204" pitchFamily="34" charset="0"/>
              </a:rPr>
              <a:t>CHG Bathing: Critical Points To Remember</a:t>
            </a:r>
          </a:p>
        </p:txBody>
      </p:sp>
      <p:sp>
        <p:nvSpPr>
          <p:cNvPr id="4" name="Content Placeholder 3">
            <a:extLst>
              <a:ext uri="{FF2B5EF4-FFF2-40B4-BE49-F238E27FC236}">
                <a16:creationId xmlns:a16="http://schemas.microsoft.com/office/drawing/2014/main" id="{60EA1097-69D0-094C-93B3-D6176A4FDC25}"/>
              </a:ext>
            </a:extLst>
          </p:cNvPr>
          <p:cNvSpPr>
            <a:spLocks noGrp="1"/>
          </p:cNvSpPr>
          <p:nvPr>
            <p:ph sz="half" idx="1"/>
          </p:nvPr>
        </p:nvSpPr>
        <p:spPr>
          <a:xfrm>
            <a:off x="457200" y="990600"/>
            <a:ext cx="4038600" cy="4525963"/>
          </a:xfrm>
        </p:spPr>
        <p:txBody>
          <a:bodyPr/>
          <a:lstStyle/>
          <a:p>
            <a:r>
              <a:rPr lang="en-US" sz="2400" b="1" dirty="0">
                <a:solidFill>
                  <a:srgbClr val="2A661E"/>
                </a:solidFill>
              </a:rPr>
              <a:t>DO</a:t>
            </a:r>
          </a:p>
          <a:p>
            <a:pPr lvl="1"/>
            <a:r>
              <a:rPr lang="en-US" sz="2000" dirty="0"/>
              <a:t>Use CHG cloths for </a:t>
            </a:r>
            <a:br>
              <a:rPr lang="en-US" sz="2000" dirty="0"/>
            </a:br>
            <a:r>
              <a:rPr lang="en-US" sz="2000" dirty="0"/>
              <a:t>all bathing</a:t>
            </a:r>
          </a:p>
          <a:p>
            <a:pPr lvl="1"/>
            <a:r>
              <a:rPr lang="en-US" sz="2000" b="1" dirty="0"/>
              <a:t>Firmly massage </a:t>
            </a:r>
            <a:r>
              <a:rPr lang="en-US" sz="2000" dirty="0"/>
              <a:t>skin </a:t>
            </a:r>
            <a:br>
              <a:rPr lang="en-US" sz="2000" dirty="0"/>
            </a:br>
            <a:r>
              <a:rPr lang="en-US" sz="2000" dirty="0"/>
              <a:t>to cleanse</a:t>
            </a:r>
          </a:p>
          <a:p>
            <a:pPr lvl="1"/>
            <a:r>
              <a:rPr lang="en-US" sz="2000" dirty="0"/>
              <a:t>Pay special attention to neck and tubes, drains, lines</a:t>
            </a:r>
          </a:p>
          <a:p>
            <a:pPr lvl="1"/>
            <a:r>
              <a:rPr lang="en-US" sz="2000" dirty="0"/>
              <a:t>Use CHG on rashes, </a:t>
            </a:r>
            <a:br>
              <a:rPr lang="en-US" sz="2000" dirty="0"/>
            </a:br>
            <a:r>
              <a:rPr lang="en-US" sz="2000" dirty="0"/>
              <a:t>cuts, scrapes</a:t>
            </a:r>
          </a:p>
          <a:p>
            <a:pPr lvl="1"/>
            <a:r>
              <a:rPr lang="en-US" sz="2000" dirty="0"/>
              <a:t>Use CHG on burns, superficial wounds</a:t>
            </a:r>
          </a:p>
          <a:p>
            <a:pPr lvl="1"/>
            <a:r>
              <a:rPr lang="en-US" sz="2000" dirty="0"/>
              <a:t>Only use CHG compatible lotions*</a:t>
            </a:r>
          </a:p>
          <a:p>
            <a:pPr marL="457200" lvl="1" indent="0">
              <a:buNone/>
            </a:pPr>
            <a:r>
              <a:rPr lang="en-US" sz="1400" i="1" dirty="0"/>
              <a:t>*Contact product manufacturers to confirm CHG compatibility</a:t>
            </a:r>
            <a:endParaRPr lang="en-US" sz="2400" dirty="0"/>
          </a:p>
          <a:p>
            <a:pPr lvl="1"/>
            <a:endParaRPr lang="en-US" sz="2000" dirty="0"/>
          </a:p>
          <a:p>
            <a:endParaRPr lang="en-US" sz="2400" dirty="0"/>
          </a:p>
        </p:txBody>
      </p:sp>
      <p:sp>
        <p:nvSpPr>
          <p:cNvPr id="5123" name="Content Placeholder 2"/>
          <p:cNvSpPr>
            <a:spLocks noGrp="1"/>
          </p:cNvSpPr>
          <p:nvPr>
            <p:ph sz="half" idx="2"/>
          </p:nvPr>
        </p:nvSpPr>
        <p:spPr>
          <a:xfrm>
            <a:off x="4648200" y="990600"/>
            <a:ext cx="4038600" cy="4525963"/>
          </a:xfrm>
        </p:spPr>
        <p:txBody>
          <a:bodyPr lIns="0"/>
          <a:lstStyle/>
          <a:p>
            <a:r>
              <a:rPr lang="en-US" sz="2400" b="1" dirty="0">
                <a:solidFill>
                  <a:srgbClr val="621717"/>
                </a:solidFill>
              </a:rPr>
              <a:t>DON’T</a:t>
            </a:r>
          </a:p>
          <a:p>
            <a:pPr lvl="1"/>
            <a:r>
              <a:rPr lang="en-US" sz="2000" dirty="0"/>
              <a:t>Do </a:t>
            </a:r>
            <a:r>
              <a:rPr lang="en-US" b="1" dirty="0">
                <a:solidFill>
                  <a:srgbClr val="621717"/>
                </a:solidFill>
              </a:rPr>
              <a:t>NOT</a:t>
            </a:r>
            <a:r>
              <a:rPr lang="en-US" sz="2000" dirty="0"/>
              <a:t> wipe off. </a:t>
            </a:r>
            <a:r>
              <a:rPr lang="en-US" sz="2000" b="1" dirty="0"/>
              <a:t>Let </a:t>
            </a:r>
            <a:br>
              <a:rPr lang="en-US" sz="2000" b="1" dirty="0"/>
            </a:br>
            <a:r>
              <a:rPr lang="en-US" sz="2000" b="1" dirty="0"/>
              <a:t>air dry.</a:t>
            </a:r>
          </a:p>
          <a:p>
            <a:pPr lvl="1"/>
            <a:r>
              <a:rPr lang="en-US" sz="2000" dirty="0"/>
              <a:t>Do </a:t>
            </a:r>
            <a:r>
              <a:rPr lang="en-US" b="1" dirty="0">
                <a:solidFill>
                  <a:srgbClr val="621717"/>
                </a:solidFill>
              </a:rPr>
              <a:t>NOT</a:t>
            </a:r>
            <a:r>
              <a:rPr lang="en-US" sz="2000" dirty="0"/>
              <a:t> save open packs for later use</a:t>
            </a:r>
          </a:p>
          <a:p>
            <a:pPr lvl="1"/>
            <a:r>
              <a:rPr lang="en-US" sz="2000" dirty="0"/>
              <a:t>Do </a:t>
            </a:r>
            <a:r>
              <a:rPr lang="en-US" b="1" dirty="0">
                <a:solidFill>
                  <a:srgbClr val="621717"/>
                </a:solidFill>
              </a:rPr>
              <a:t>NOT</a:t>
            </a:r>
            <a:r>
              <a:rPr lang="en-US" sz="2000" dirty="0"/>
              <a:t> flush </a:t>
            </a:r>
          </a:p>
          <a:p>
            <a:pPr lvl="1"/>
            <a:r>
              <a:rPr lang="en-US" sz="2000" dirty="0"/>
              <a:t>Do </a:t>
            </a:r>
            <a:r>
              <a:rPr lang="en-US" b="1" dirty="0">
                <a:solidFill>
                  <a:srgbClr val="621717"/>
                </a:solidFill>
              </a:rPr>
              <a:t>NOT</a:t>
            </a:r>
            <a:r>
              <a:rPr lang="en-US" sz="2000" dirty="0"/>
              <a:t> use on deep/large wounds</a:t>
            </a:r>
          </a:p>
          <a:p>
            <a:pPr lvl="1"/>
            <a:r>
              <a:rPr lang="en-US" sz="2000" dirty="0"/>
              <a:t>Do </a:t>
            </a:r>
            <a:r>
              <a:rPr lang="en-US" b="1" dirty="0">
                <a:solidFill>
                  <a:srgbClr val="621717"/>
                </a:solidFill>
              </a:rPr>
              <a:t>NOT</a:t>
            </a:r>
            <a:r>
              <a:rPr lang="en-US" sz="2000" dirty="0"/>
              <a:t> use on patient </a:t>
            </a:r>
            <a:br>
              <a:rPr lang="en-US" sz="2000" dirty="0"/>
            </a:br>
            <a:r>
              <a:rPr lang="en-US" sz="2000" dirty="0"/>
              <a:t>if allergic</a:t>
            </a:r>
          </a:p>
        </p:txBody>
      </p:sp>
      <p:sp>
        <p:nvSpPr>
          <p:cNvPr id="7" name="Slide Number Placeholder 1">
            <a:extLst>
              <a:ext uri="{FF2B5EF4-FFF2-40B4-BE49-F238E27FC236}">
                <a16:creationId xmlns:a16="http://schemas.microsoft.com/office/drawing/2014/main" id="{E0A92E81-9282-4302-BCEA-A7BF0461EFA1}"/>
              </a:ext>
            </a:extLst>
          </p:cNvPr>
          <p:cNvSpPr>
            <a:spLocks noGrp="1"/>
          </p:cNvSpPr>
          <p:nvPr>
            <p:ph type="sldNum" sz="quarter" idx="12"/>
          </p:nvPr>
        </p:nvSpPr>
        <p:spPr>
          <a:xfrm>
            <a:off x="6784848" y="6556248"/>
            <a:ext cx="2359152" cy="283464"/>
          </a:xfrm>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26</a:t>
            </a:fld>
            <a:endParaRPr lang="en-US" sz="1000" dirty="0">
              <a:solidFill>
                <a:schemeClr val="tx1"/>
              </a:solidFill>
            </a:endParaRPr>
          </a:p>
        </p:txBody>
      </p:sp>
      <p:sp>
        <p:nvSpPr>
          <p:cNvPr id="6" name="TextBox 5">
            <a:extLst>
              <a:ext uri="{FF2B5EF4-FFF2-40B4-BE49-F238E27FC236}">
                <a16:creationId xmlns:a16="http://schemas.microsoft.com/office/drawing/2014/main" id="{B7BAA995-A4E0-44EB-B76E-ABFA73920853}"/>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3656606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37E07FB-167D-4640-B0C7-725B965B220D}"/>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CHG Showering Instructions</a:t>
            </a:r>
          </a:p>
        </p:txBody>
      </p:sp>
      <p:sp>
        <p:nvSpPr>
          <p:cNvPr id="8" name="Slide Number Placeholder 1">
            <a:extLst>
              <a:ext uri="{FF2B5EF4-FFF2-40B4-BE49-F238E27FC236}">
                <a16:creationId xmlns:a16="http://schemas.microsoft.com/office/drawing/2014/main" id="{C436F277-8086-4A9B-BA23-3B5F4F6A4931}"/>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27</a:t>
            </a:fld>
            <a:endParaRPr lang="en-US" sz="1000" dirty="0">
              <a:solidFill>
                <a:schemeClr val="tx1"/>
              </a:solidFill>
            </a:endParaRPr>
          </a:p>
        </p:txBody>
      </p:sp>
      <p:sp>
        <p:nvSpPr>
          <p:cNvPr id="7" name="TextBox 6">
            <a:extLst>
              <a:ext uri="{FF2B5EF4-FFF2-40B4-BE49-F238E27FC236}">
                <a16:creationId xmlns:a16="http://schemas.microsoft.com/office/drawing/2014/main" id="{8240A6DA-4C31-4CB2-B708-D07EEA93EAAF}"/>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
        <p:nvSpPr>
          <p:cNvPr id="13" name="Content Placeholder 3">
            <a:extLst>
              <a:ext uri="{FF2B5EF4-FFF2-40B4-BE49-F238E27FC236}">
                <a16:creationId xmlns:a16="http://schemas.microsoft.com/office/drawing/2014/main" id="{26162C17-B00D-4517-98C0-80882C2F49C5}"/>
              </a:ext>
            </a:extLst>
          </p:cNvPr>
          <p:cNvSpPr txBox="1">
            <a:spLocks/>
          </p:cNvSpPr>
          <p:nvPr/>
        </p:nvSpPr>
        <p:spPr bwMode="auto">
          <a:xfrm>
            <a:off x="841248" y="990600"/>
            <a:ext cx="7470648" cy="502906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SzPct val="7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SzPct val="70000"/>
              <a:buFont typeface="Wingdings" panose="05000000000000000000" pitchFamily="2" charset="2"/>
              <a:buChar char="Ø"/>
              <a:defRPr sz="18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Patients who wish to shower should receive:</a:t>
            </a:r>
          </a:p>
          <a:p>
            <a:pPr lvl="1"/>
            <a:endParaRPr lang="en-US" sz="600" dirty="0"/>
          </a:p>
          <a:p>
            <a:pPr lvl="1"/>
            <a:r>
              <a:rPr lang="en-US" dirty="0"/>
              <a:t>One-page CHG shower instruction sheet prior </a:t>
            </a:r>
            <a:br>
              <a:rPr lang="en-US" dirty="0"/>
            </a:br>
            <a:r>
              <a:rPr lang="en-US" dirty="0"/>
              <a:t>to showering</a:t>
            </a:r>
          </a:p>
          <a:p>
            <a:pPr lvl="1"/>
            <a:endParaRPr lang="en-US" sz="600" dirty="0"/>
          </a:p>
          <a:p>
            <a:pPr lvl="1"/>
            <a:r>
              <a:rPr lang="en-US" dirty="0"/>
              <a:t>Verbal review of instruction sheet</a:t>
            </a:r>
          </a:p>
          <a:p>
            <a:pPr lvl="1"/>
            <a:endParaRPr lang="en-US" sz="600" dirty="0"/>
          </a:p>
          <a:p>
            <a:pPr lvl="1"/>
            <a:r>
              <a:rPr lang="en-US" dirty="0"/>
              <a:t>4 oz. bottle of 4% CHG liquid </a:t>
            </a:r>
          </a:p>
          <a:p>
            <a:pPr lvl="1"/>
            <a:endParaRPr lang="en-US" sz="600" dirty="0"/>
          </a:p>
          <a:p>
            <a:pPr lvl="1"/>
            <a:r>
              <a:rPr lang="en-US" dirty="0"/>
              <a:t>Mesh sponge or non-cotton cloth to lather CHG onto body. Do </a:t>
            </a:r>
            <a:r>
              <a:rPr lang="en-US" b="1" dirty="0">
                <a:solidFill>
                  <a:srgbClr val="621717"/>
                </a:solidFill>
              </a:rPr>
              <a:t>NOT</a:t>
            </a:r>
            <a:r>
              <a:rPr lang="en-US" dirty="0"/>
              <a:t> use cotton cloths—cotton binds CHG and does not release CHG well onto the skin. </a:t>
            </a:r>
          </a:p>
          <a:p>
            <a:endParaRPr lang="en-US" dirty="0"/>
          </a:p>
          <a:p>
            <a:r>
              <a:rPr lang="en-US" dirty="0"/>
              <a:t>Wrap all devices (e.g., central lines and midline catheters), as needed, to protect from water in shower</a:t>
            </a:r>
          </a:p>
          <a:p>
            <a:endParaRPr lang="en-US" dirty="0"/>
          </a:p>
          <a:p>
            <a:r>
              <a:rPr lang="en-US" dirty="0"/>
              <a:t>After shower, unwrap devices and clean with 2% CHG cloth</a:t>
            </a:r>
          </a:p>
        </p:txBody>
      </p:sp>
    </p:spTree>
    <p:extLst>
      <p:ext uri="{BB962C8B-B14F-4D97-AF65-F5344CB8AC3E}">
        <p14:creationId xmlns:p14="http://schemas.microsoft.com/office/powerpoint/2010/main" val="231762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C99228-2AED-824B-9E89-FEF834BA9362}"/>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Shampoo and Face Wash</a:t>
            </a:r>
          </a:p>
        </p:txBody>
      </p:sp>
      <p:sp>
        <p:nvSpPr>
          <p:cNvPr id="19458" name="Content Placeholder 3"/>
          <p:cNvSpPr>
            <a:spLocks noGrp="1"/>
          </p:cNvSpPr>
          <p:nvPr>
            <p:ph idx="1"/>
          </p:nvPr>
        </p:nvSpPr>
        <p:spPr>
          <a:xfrm>
            <a:off x="841248" y="1214497"/>
            <a:ext cx="7470648" cy="2062103"/>
          </a:xfrm>
        </p:spPr>
        <p:txBody>
          <a:bodyPr>
            <a:spAutoFit/>
          </a:bodyPr>
          <a:lstStyle/>
          <a:p>
            <a:r>
              <a:rPr lang="en-US" dirty="0"/>
              <a:t>Encourage use of CHG for all shampoo and soap needs</a:t>
            </a:r>
          </a:p>
          <a:p>
            <a:endParaRPr lang="en-US" dirty="0"/>
          </a:p>
          <a:p>
            <a:r>
              <a:rPr lang="en-US" dirty="0"/>
              <a:t>If patients insist on using personal shampoo or face wash, but are willing to use CHG for body wash, have them wash hair and face first, taking care to avoid contacting other skin areas as much as possible so that CHG will work on those areas. </a:t>
            </a:r>
          </a:p>
        </p:txBody>
      </p:sp>
      <p:sp>
        <p:nvSpPr>
          <p:cNvPr id="6" name="Slide Number Placeholder 1">
            <a:extLst>
              <a:ext uri="{FF2B5EF4-FFF2-40B4-BE49-F238E27FC236}">
                <a16:creationId xmlns:a16="http://schemas.microsoft.com/office/drawing/2014/main" id="{80ED4A1F-5213-41B5-BD3F-4C9C741487C0}"/>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28</a:t>
            </a:fld>
            <a:endParaRPr lang="en-US" sz="1000" dirty="0">
              <a:solidFill>
                <a:schemeClr val="tx1"/>
              </a:solidFill>
            </a:endParaRPr>
          </a:p>
        </p:txBody>
      </p:sp>
      <p:sp>
        <p:nvSpPr>
          <p:cNvPr id="5" name="TextBox 4">
            <a:extLst>
              <a:ext uri="{FF2B5EF4-FFF2-40B4-BE49-F238E27FC236}">
                <a16:creationId xmlns:a16="http://schemas.microsoft.com/office/drawing/2014/main" id="{F711B254-BED4-4579-879D-781FFB229A1B}"/>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2850922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CHG Showering Instructions</a:t>
            </a:r>
          </a:p>
        </p:txBody>
      </p:sp>
      <p:sp>
        <p:nvSpPr>
          <p:cNvPr id="19458" name="Content Placeholder 3"/>
          <p:cNvSpPr>
            <a:spLocks noGrp="1"/>
          </p:cNvSpPr>
          <p:nvPr>
            <p:ph idx="1"/>
          </p:nvPr>
        </p:nvSpPr>
        <p:spPr>
          <a:xfrm>
            <a:off x="841248" y="920889"/>
            <a:ext cx="7470648" cy="5632311"/>
          </a:xfrm>
        </p:spPr>
        <p:txBody>
          <a:bodyPr>
            <a:spAutoFit/>
          </a:bodyPr>
          <a:lstStyle/>
          <a:p>
            <a:r>
              <a:rPr lang="en-US" b="1" dirty="0"/>
              <a:t>Be sure to mention:</a:t>
            </a:r>
          </a:p>
          <a:p>
            <a:pPr lvl="1"/>
            <a:endParaRPr lang="en-US" sz="600" dirty="0"/>
          </a:p>
          <a:p>
            <a:pPr lvl="1"/>
            <a:r>
              <a:rPr lang="en-US" dirty="0"/>
              <a:t>CHG works better than soap and water to kill germs and keep germs off the body for 24 hours if applied correctly </a:t>
            </a:r>
          </a:p>
          <a:p>
            <a:pPr lvl="1"/>
            <a:endParaRPr lang="en-US" sz="600" dirty="0"/>
          </a:p>
          <a:p>
            <a:pPr lvl="1"/>
            <a:r>
              <a:rPr lang="en-US" dirty="0"/>
              <a:t>Safe for shampoo and face/body wash. </a:t>
            </a:r>
            <a:r>
              <a:rPr lang="en-US" b="1" dirty="0">
                <a:solidFill>
                  <a:srgbClr val="621717"/>
                </a:solidFill>
              </a:rPr>
              <a:t>Avoid eyes, </a:t>
            </a:r>
            <a:br>
              <a:rPr lang="en-US" b="1" dirty="0">
                <a:solidFill>
                  <a:srgbClr val="621717"/>
                </a:solidFill>
              </a:rPr>
            </a:br>
            <a:r>
              <a:rPr lang="en-US" b="1" dirty="0">
                <a:solidFill>
                  <a:srgbClr val="621717"/>
                </a:solidFill>
              </a:rPr>
              <a:t>ear canals. </a:t>
            </a:r>
          </a:p>
          <a:p>
            <a:pPr lvl="1"/>
            <a:endParaRPr lang="en-US" sz="600" b="1" dirty="0"/>
          </a:p>
          <a:p>
            <a:pPr lvl="1"/>
            <a:r>
              <a:rPr lang="en-US" b="1" dirty="0"/>
              <a:t>If available, use a mesh sponge </a:t>
            </a:r>
          </a:p>
          <a:p>
            <a:pPr lvl="2"/>
            <a:r>
              <a:rPr lang="en-US" dirty="0"/>
              <a:t>CHG foams well with it, but not without</a:t>
            </a:r>
          </a:p>
          <a:p>
            <a:pPr lvl="1"/>
            <a:endParaRPr lang="en-US" sz="600" dirty="0"/>
          </a:p>
          <a:p>
            <a:pPr lvl="1"/>
            <a:r>
              <a:rPr lang="en-US" dirty="0"/>
              <a:t>Apply to skin out of water stream for 2 minutes </a:t>
            </a:r>
            <a:br>
              <a:rPr lang="en-US" dirty="0"/>
            </a:br>
            <a:r>
              <a:rPr lang="en-US" dirty="0"/>
              <a:t>before rinsing</a:t>
            </a:r>
          </a:p>
          <a:p>
            <a:pPr lvl="1"/>
            <a:endParaRPr lang="en-US" sz="600" dirty="0"/>
          </a:p>
          <a:p>
            <a:pPr lvl="1"/>
            <a:r>
              <a:rPr lang="en-US" dirty="0"/>
              <a:t>Lathering all body areas twice before rinsing generally takes about 2 minutes</a:t>
            </a:r>
          </a:p>
          <a:p>
            <a:pPr lvl="1"/>
            <a:endParaRPr lang="en-US" sz="600" dirty="0"/>
          </a:p>
          <a:p>
            <a:pPr lvl="1"/>
            <a:r>
              <a:rPr lang="en-US" dirty="0"/>
              <a:t>Massage all over skin. Pay attention to neck and </a:t>
            </a:r>
            <a:br>
              <a:rPr lang="en-US" dirty="0"/>
            </a:br>
            <a:r>
              <a:rPr lang="en-US" dirty="0"/>
              <a:t>skin folds.</a:t>
            </a:r>
          </a:p>
          <a:p>
            <a:pPr lvl="1"/>
            <a:endParaRPr lang="en-US" sz="600" dirty="0"/>
          </a:p>
          <a:p>
            <a:pPr lvl="1"/>
            <a:r>
              <a:rPr lang="en-US" dirty="0"/>
              <a:t>Rinse and towel dry</a:t>
            </a:r>
          </a:p>
        </p:txBody>
      </p:sp>
      <p:sp>
        <p:nvSpPr>
          <p:cNvPr id="8" name="Slide Number Placeholder 1">
            <a:extLst>
              <a:ext uri="{FF2B5EF4-FFF2-40B4-BE49-F238E27FC236}">
                <a16:creationId xmlns:a16="http://schemas.microsoft.com/office/drawing/2014/main" id="{BC27582B-C115-4A90-954B-E2BB4D0FB917}"/>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29</a:t>
            </a:fld>
            <a:endParaRPr lang="en-US" sz="1000" dirty="0">
              <a:solidFill>
                <a:schemeClr val="tx1"/>
              </a:solidFill>
            </a:endParaRPr>
          </a:p>
        </p:txBody>
      </p:sp>
      <p:pic>
        <p:nvPicPr>
          <p:cNvPr id="6" name="Picture 2" descr="Image of mesh spon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22"/>
          <a:stretch/>
        </p:blipFill>
        <p:spPr bwMode="auto">
          <a:xfrm>
            <a:off x="6705600" y="2653077"/>
            <a:ext cx="1162930" cy="10045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1611E55-C1DC-47E1-AE80-7BC7A13CA870}"/>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360853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946F5-BD84-3D46-ADD2-AD6B657EA9CA}"/>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What Is Decolonization?</a:t>
            </a:r>
          </a:p>
        </p:txBody>
      </p:sp>
      <p:sp>
        <p:nvSpPr>
          <p:cNvPr id="3" name="Content Placeholder 2"/>
          <p:cNvSpPr>
            <a:spLocks noGrp="1"/>
          </p:cNvSpPr>
          <p:nvPr>
            <p:ph idx="1"/>
          </p:nvPr>
        </p:nvSpPr>
        <p:spPr>
          <a:xfrm>
            <a:off x="841248" y="1143000"/>
            <a:ext cx="7470648" cy="3231654"/>
          </a:xfrm>
        </p:spPr>
        <p:txBody>
          <a:bodyPr>
            <a:spAutoFit/>
          </a:bodyPr>
          <a:lstStyle/>
          <a:p>
            <a:r>
              <a:rPr lang="en-US" sz="2000" dirty="0">
                <a:latin typeface="Arial" panose="020B0604020202020204" pitchFamily="34" charset="0"/>
                <a:cs typeface="Arial" panose="020B0604020202020204" pitchFamily="34" charset="0"/>
              </a:rPr>
              <a:t>Decolonization is the use of topical antiseptic soaps and nasal products to remove bacteria from the body surface</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Decolonization is proven in hospitals to prevent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antibiotic-resistant bacteria and bloodstream infections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decolonization products in this training module include:</a:t>
            </a:r>
          </a:p>
          <a:p>
            <a:pPr lvl="1"/>
            <a:r>
              <a:rPr lang="en-US" sz="2000" dirty="0">
                <a:latin typeface="Arial" panose="020B0604020202020204" pitchFamily="34" charset="0"/>
                <a:cs typeface="Arial" panose="020B0604020202020204" pitchFamily="34" charset="0"/>
              </a:rPr>
              <a:t>2% CHG no-rinse impregnated cloths for bed baths</a:t>
            </a:r>
          </a:p>
          <a:p>
            <a:pPr lvl="1"/>
            <a:r>
              <a:rPr lang="en-US" sz="2000" dirty="0">
                <a:latin typeface="Arial" panose="020B0604020202020204" pitchFamily="34" charset="0"/>
                <a:cs typeface="Arial" panose="020B0604020202020204" pitchFamily="34" charset="0"/>
              </a:rPr>
              <a:t>4% CHG rinse-off liquid for showering</a:t>
            </a:r>
          </a:p>
        </p:txBody>
      </p:sp>
      <p:sp>
        <p:nvSpPr>
          <p:cNvPr id="8" name="Slide Number Placeholder 1">
            <a:extLst>
              <a:ext uri="{FF2B5EF4-FFF2-40B4-BE49-F238E27FC236}">
                <a16:creationId xmlns:a16="http://schemas.microsoft.com/office/drawing/2014/main" id="{2A0E1D2D-DA69-4AE8-B7EE-298F4B71DAF7}"/>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3</a:t>
            </a:fld>
            <a:endParaRPr lang="en-US" sz="1000" dirty="0">
              <a:solidFill>
                <a:schemeClr val="tx1"/>
              </a:solidFill>
            </a:endParaRPr>
          </a:p>
        </p:txBody>
      </p:sp>
      <p:sp>
        <p:nvSpPr>
          <p:cNvPr id="5" name="TextBox 4">
            <a:extLst>
              <a:ext uri="{FF2B5EF4-FFF2-40B4-BE49-F238E27FC236}">
                <a16:creationId xmlns:a16="http://schemas.microsoft.com/office/drawing/2014/main" id="{7E0DAE40-A77F-4993-8E04-29B744BBC176}"/>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2357393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Post-Shower Device Cleaning</a:t>
            </a:r>
          </a:p>
        </p:txBody>
      </p:sp>
      <p:sp>
        <p:nvSpPr>
          <p:cNvPr id="19458" name="Content Placeholder 3"/>
          <p:cNvSpPr>
            <a:spLocks noGrp="1"/>
          </p:cNvSpPr>
          <p:nvPr>
            <p:ph idx="1"/>
          </p:nvPr>
        </p:nvSpPr>
        <p:spPr>
          <a:xfrm>
            <a:off x="841248" y="1066800"/>
            <a:ext cx="7470648" cy="3416320"/>
          </a:xfrm>
        </p:spPr>
        <p:txBody>
          <a:bodyPr>
            <a:spAutoFit/>
          </a:bodyPr>
          <a:lstStyle/>
          <a:p>
            <a:r>
              <a:rPr lang="en-US" dirty="0"/>
              <a:t>After the shower, unwrap devices and perform the following with a single packet of two 2% CHG cloths: </a:t>
            </a:r>
          </a:p>
          <a:p>
            <a:pPr lvl="1"/>
            <a:endParaRPr lang="en-US" dirty="0"/>
          </a:p>
          <a:p>
            <a:pPr lvl="1"/>
            <a:r>
              <a:rPr lang="en-US" dirty="0"/>
              <a:t>For ALL lines and tubes, and drains (e.g., central lines, urinary catheters, G-tube/J-tubes, rectal tubes, chest tubes), clean the 6 inches closest to the body. </a:t>
            </a:r>
          </a:p>
          <a:p>
            <a:pPr lvl="1"/>
            <a:endParaRPr lang="en-US" dirty="0"/>
          </a:p>
          <a:p>
            <a:pPr lvl="1"/>
            <a:r>
              <a:rPr lang="en-US" dirty="0"/>
              <a:t>Wipe over non-gauze dressings. CHG is safe to use </a:t>
            </a:r>
            <a:br>
              <a:rPr lang="en-US" dirty="0"/>
            </a:br>
            <a:r>
              <a:rPr lang="en-US" dirty="0"/>
              <a:t>on devices and should also be used over non-gauze dressings.</a:t>
            </a:r>
          </a:p>
        </p:txBody>
      </p:sp>
      <p:sp>
        <p:nvSpPr>
          <p:cNvPr id="7" name="Slide Number Placeholder 1">
            <a:extLst>
              <a:ext uri="{FF2B5EF4-FFF2-40B4-BE49-F238E27FC236}">
                <a16:creationId xmlns:a16="http://schemas.microsoft.com/office/drawing/2014/main" id="{C0F56F5B-A4CD-41C8-8D94-CAA8DF3D356B}"/>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30</a:t>
            </a:fld>
            <a:endParaRPr lang="en-US" sz="1000" dirty="0">
              <a:solidFill>
                <a:schemeClr val="tx1"/>
              </a:solidFill>
            </a:endParaRPr>
          </a:p>
        </p:txBody>
      </p:sp>
      <p:sp>
        <p:nvSpPr>
          <p:cNvPr id="6" name="TextBox 5">
            <a:extLst>
              <a:ext uri="{FF2B5EF4-FFF2-40B4-BE49-F238E27FC236}">
                <a16:creationId xmlns:a16="http://schemas.microsoft.com/office/drawing/2014/main" id="{2289DC46-D359-4CA7-ABCB-EF074DF7BDB9}"/>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239346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F4DFDA-C2B8-CA47-864A-4110E770B2DE}"/>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Decolonization: Key Points</a:t>
            </a:r>
          </a:p>
        </p:txBody>
      </p:sp>
      <p:sp>
        <p:nvSpPr>
          <p:cNvPr id="7" name="Content Placeholder 6">
            <a:extLst>
              <a:ext uri="{FF2B5EF4-FFF2-40B4-BE49-F238E27FC236}">
                <a16:creationId xmlns:a16="http://schemas.microsoft.com/office/drawing/2014/main" id="{8A11C1FD-4CB0-9E42-B025-140C8C2A1811}"/>
              </a:ext>
            </a:extLst>
          </p:cNvPr>
          <p:cNvSpPr>
            <a:spLocks noGrp="1"/>
          </p:cNvSpPr>
          <p:nvPr>
            <p:ph idx="1"/>
          </p:nvPr>
        </p:nvSpPr>
        <p:spPr>
          <a:xfrm>
            <a:off x="841248" y="1066800"/>
            <a:ext cx="7470648" cy="4819781"/>
          </a:xfrm>
        </p:spPr>
        <p:txBody>
          <a:bodyPr>
            <a:spAutoFit/>
          </a:bodyPr>
          <a:lstStyle/>
          <a:p>
            <a:r>
              <a:rPr lang="en-US" dirty="0"/>
              <a:t>Use </a:t>
            </a:r>
            <a:r>
              <a:rPr lang="en-US" b="1" dirty="0"/>
              <a:t>CHG for entire unit stay </a:t>
            </a:r>
            <a:r>
              <a:rPr lang="en-US" dirty="0"/>
              <a:t>for adult non-ICU patients with medical devices</a:t>
            </a:r>
          </a:p>
          <a:p>
            <a:endParaRPr lang="en-US" sz="600" dirty="0"/>
          </a:p>
          <a:p>
            <a:r>
              <a:rPr lang="en-US" dirty="0"/>
              <a:t>Be encouraging. Remind patients that this bath protects them from infection</a:t>
            </a:r>
          </a:p>
          <a:p>
            <a:endParaRPr lang="en-US" sz="600" dirty="0"/>
          </a:p>
          <a:p>
            <a:r>
              <a:rPr lang="en-US" dirty="0"/>
              <a:t>Give the bathing/showering handout to read before the bath/shower</a:t>
            </a:r>
          </a:p>
          <a:p>
            <a:endParaRPr lang="en-US" sz="600" dirty="0"/>
          </a:p>
          <a:p>
            <a:r>
              <a:rPr lang="en-US" dirty="0"/>
              <a:t>Patients who self-bathe still need verbal directions</a:t>
            </a:r>
          </a:p>
          <a:p>
            <a:endParaRPr lang="en-US" sz="600" dirty="0"/>
          </a:p>
          <a:p>
            <a:r>
              <a:rPr lang="en-US" dirty="0"/>
              <a:t>Clean ALL devices (lines, tubes, drains), dressings, </a:t>
            </a:r>
            <a:br>
              <a:rPr lang="en-US" dirty="0"/>
            </a:br>
            <a:r>
              <a:rPr lang="en-US" dirty="0"/>
              <a:t>and wounds unless large or deep</a:t>
            </a:r>
          </a:p>
          <a:p>
            <a:endParaRPr lang="en-US" sz="600" dirty="0"/>
          </a:p>
          <a:p>
            <a:r>
              <a:rPr lang="en-US" dirty="0"/>
              <a:t>Allow CHG to air dry</a:t>
            </a:r>
          </a:p>
          <a:p>
            <a:endParaRPr lang="en-US" sz="600" dirty="0"/>
          </a:p>
          <a:p>
            <a:r>
              <a:rPr lang="en-US" dirty="0"/>
              <a:t>The protocol begins again if patients with devices </a:t>
            </a:r>
            <a:br>
              <a:rPr lang="en-US" dirty="0"/>
            </a:br>
            <a:r>
              <a:rPr lang="en-US" dirty="0"/>
              <a:t>are readmitted</a:t>
            </a:r>
          </a:p>
        </p:txBody>
      </p:sp>
      <p:sp>
        <p:nvSpPr>
          <p:cNvPr id="8" name="Slide Number Placeholder 1">
            <a:extLst>
              <a:ext uri="{FF2B5EF4-FFF2-40B4-BE49-F238E27FC236}">
                <a16:creationId xmlns:a16="http://schemas.microsoft.com/office/drawing/2014/main" id="{1E200AF3-81CD-49C5-9393-885ABF93634B}"/>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31</a:t>
            </a:fld>
            <a:endParaRPr lang="en-US" sz="1000" dirty="0">
              <a:solidFill>
                <a:schemeClr val="tx1"/>
              </a:solidFill>
            </a:endParaRPr>
          </a:p>
        </p:txBody>
      </p:sp>
      <p:sp>
        <p:nvSpPr>
          <p:cNvPr id="5" name="TextBox 4">
            <a:extLst>
              <a:ext uri="{FF2B5EF4-FFF2-40B4-BE49-F238E27FC236}">
                <a16:creationId xmlns:a16="http://schemas.microsoft.com/office/drawing/2014/main" id="{FEE1866E-EF6C-495B-81E1-2BF5A7ADA299}"/>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333137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DE6F1-89CC-7E44-A9E7-33C8AA7C31DC}"/>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Why Are We Targeting Patients With Medical Devices?</a:t>
            </a:r>
          </a:p>
        </p:txBody>
      </p:sp>
      <p:sp>
        <p:nvSpPr>
          <p:cNvPr id="3" name="Content Placeholder 2"/>
          <p:cNvSpPr>
            <a:spLocks noGrp="1"/>
          </p:cNvSpPr>
          <p:nvPr>
            <p:ph idx="1"/>
          </p:nvPr>
        </p:nvSpPr>
        <p:spPr>
          <a:xfrm>
            <a:off x="841248" y="1066800"/>
            <a:ext cx="7470648" cy="4525963"/>
          </a:xfrm>
        </p:spPr>
        <p:txBody>
          <a:bodyPr/>
          <a:lstStyle/>
          <a:p>
            <a:r>
              <a:rPr lang="en-US" dirty="0"/>
              <a:t>Body bacteria can cause infection in hospitals and nursing homes due to wounds, devices, and poor health of the patient</a:t>
            </a:r>
          </a:p>
          <a:p>
            <a:endParaRPr lang="en-US" sz="600" dirty="0"/>
          </a:p>
          <a:p>
            <a:r>
              <a:rPr lang="en-US" dirty="0"/>
              <a:t>Decolonization has been shown to prevent infections</a:t>
            </a:r>
          </a:p>
          <a:p>
            <a:pPr lvl="1"/>
            <a:r>
              <a:rPr lang="en-US" dirty="0"/>
              <a:t>For patients with multidrug-resistant organisms</a:t>
            </a:r>
          </a:p>
          <a:p>
            <a:pPr lvl="1"/>
            <a:r>
              <a:rPr lang="en-US" dirty="0"/>
              <a:t>In hospital ICUs</a:t>
            </a:r>
          </a:p>
          <a:p>
            <a:pPr lvl="1"/>
            <a:r>
              <a:rPr lang="en-US" dirty="0"/>
              <a:t>In long-term acute care hospitals</a:t>
            </a:r>
          </a:p>
          <a:p>
            <a:pPr lvl="1"/>
            <a:r>
              <a:rPr lang="en-US" dirty="0"/>
              <a:t>In hospital non-ICU patients with devices</a:t>
            </a:r>
          </a:p>
          <a:p>
            <a:endParaRPr lang="en-US" sz="600" dirty="0"/>
          </a:p>
          <a:p>
            <a:r>
              <a:rPr lang="en-US" dirty="0"/>
              <a:t>The </a:t>
            </a:r>
            <a:r>
              <a:rPr lang="en-US" b="1" u="sng" dirty="0"/>
              <a:t>A</a:t>
            </a:r>
            <a:r>
              <a:rPr lang="en-US" dirty="0"/>
              <a:t>ctive </a:t>
            </a:r>
            <a:r>
              <a:rPr lang="en-US" b="1" u="sng" dirty="0"/>
              <a:t>Bat</a:t>
            </a:r>
            <a:r>
              <a:rPr lang="en-US" dirty="0"/>
              <a:t>hing to </a:t>
            </a:r>
            <a:r>
              <a:rPr lang="en-US" b="1" u="sng" dirty="0"/>
              <a:t>E</a:t>
            </a:r>
            <a:r>
              <a:rPr lang="en-US" dirty="0"/>
              <a:t>liminate (ABATE) Infection Trial found that decolonization for adult non-ICU patients with specific medical devices reduced all-cause bloodstream infections by 32 percent and positive methicillin-resistant </a:t>
            </a:r>
            <a:r>
              <a:rPr lang="en-US" i="1" dirty="0"/>
              <a:t>Staphylococcus aureus </a:t>
            </a:r>
            <a:r>
              <a:rPr lang="en-US" dirty="0"/>
              <a:t>(MRSA) and vancomycin-resistant enterococcus (VRE) cultures by 37 percent</a:t>
            </a:r>
            <a:r>
              <a:rPr lang="en-US" baseline="30000" dirty="0"/>
              <a:t>1</a:t>
            </a:r>
          </a:p>
          <a:p>
            <a:endParaRPr lang="en-US" sz="3200" baseline="30000" dirty="0"/>
          </a:p>
          <a:p>
            <a:pPr marL="0" indent="0">
              <a:buNone/>
            </a:pPr>
            <a:r>
              <a:rPr lang="fr-FR" sz="1400" i="1" baseline="30000" dirty="0"/>
              <a:t>1</a:t>
            </a:r>
            <a:r>
              <a:rPr lang="fr-FR" sz="1400" i="1" dirty="0"/>
              <a:t> Lancet. 2019 Mar 23;393(10177):1205-15</a:t>
            </a:r>
            <a:endParaRPr lang="en-US" sz="1400" i="1" dirty="0"/>
          </a:p>
          <a:p>
            <a:endParaRPr lang="en-US" dirty="0"/>
          </a:p>
        </p:txBody>
      </p:sp>
      <p:sp>
        <p:nvSpPr>
          <p:cNvPr id="6" name="Slide Number Placeholder 1">
            <a:extLst>
              <a:ext uri="{FF2B5EF4-FFF2-40B4-BE49-F238E27FC236}">
                <a16:creationId xmlns:a16="http://schemas.microsoft.com/office/drawing/2014/main" id="{5EEF1012-2513-4CBB-BAA6-CAA078D4FD62}"/>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4</a:t>
            </a:fld>
            <a:endParaRPr lang="en-US" sz="1000" dirty="0">
              <a:solidFill>
                <a:schemeClr val="tx1"/>
              </a:solidFill>
            </a:endParaRPr>
          </a:p>
        </p:txBody>
      </p:sp>
      <p:sp>
        <p:nvSpPr>
          <p:cNvPr id="5" name="TextBox 4">
            <a:extLst>
              <a:ext uri="{FF2B5EF4-FFF2-40B4-BE49-F238E27FC236}">
                <a16:creationId xmlns:a16="http://schemas.microsoft.com/office/drawing/2014/main" id="{77FD3A53-A022-4406-8D3C-764A7609A47C}"/>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5208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1348DA-60D6-D045-8F39-41D1198B06EB}"/>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How Do I Perform Targeted Decolonization?</a:t>
            </a:r>
          </a:p>
        </p:txBody>
      </p:sp>
      <p:sp>
        <p:nvSpPr>
          <p:cNvPr id="3" name="Content Placeholder 2"/>
          <p:cNvSpPr>
            <a:spLocks noGrp="1"/>
          </p:cNvSpPr>
          <p:nvPr>
            <p:ph idx="1"/>
          </p:nvPr>
        </p:nvSpPr>
        <p:spPr>
          <a:xfrm>
            <a:off x="841248" y="1066800"/>
            <a:ext cx="7470648" cy="1754326"/>
          </a:xfrm>
        </p:spPr>
        <p:txBody>
          <a:bodyPr>
            <a:spAutoFit/>
          </a:bodyPr>
          <a:lstStyle/>
          <a:p>
            <a:r>
              <a:rPr lang="en-US" dirty="0"/>
              <a:t>Use CHG, instead of regular soap, for all daily bathing or shower needs for all adult patients with selected medical devices, every day, for entire unit stay</a:t>
            </a:r>
          </a:p>
          <a:p>
            <a:pPr marL="0" indent="0">
              <a:buNone/>
            </a:pPr>
            <a:endParaRPr lang="en-US" dirty="0"/>
          </a:p>
          <a:p>
            <a:r>
              <a:rPr lang="en-US" dirty="0"/>
              <a:t>Applies to patients on non-ICU units </a:t>
            </a:r>
          </a:p>
        </p:txBody>
      </p:sp>
      <p:sp>
        <p:nvSpPr>
          <p:cNvPr id="6" name="Slide Number Placeholder 1">
            <a:extLst>
              <a:ext uri="{FF2B5EF4-FFF2-40B4-BE49-F238E27FC236}">
                <a16:creationId xmlns:a16="http://schemas.microsoft.com/office/drawing/2014/main" id="{C02ABD8F-C522-4056-A0CD-9875F56F1E79}"/>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5</a:t>
            </a:fld>
            <a:endParaRPr lang="en-US" sz="1000" dirty="0">
              <a:solidFill>
                <a:schemeClr val="tx1"/>
              </a:solidFill>
            </a:endParaRPr>
          </a:p>
        </p:txBody>
      </p:sp>
      <p:sp>
        <p:nvSpPr>
          <p:cNvPr id="5" name="TextBox 4">
            <a:extLst>
              <a:ext uri="{FF2B5EF4-FFF2-40B4-BE49-F238E27FC236}">
                <a16:creationId xmlns:a16="http://schemas.microsoft.com/office/drawing/2014/main" id="{81767C4E-83BC-4A45-A87C-EAFAE33C417F}"/>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33BDB0-4404-A74C-9762-5655E6888727}"/>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Options for CHG Bed Bath or Shower</a:t>
            </a:r>
          </a:p>
        </p:txBody>
      </p:sp>
      <p:sp>
        <p:nvSpPr>
          <p:cNvPr id="57347" name="Rectangle 3"/>
          <p:cNvSpPr>
            <a:spLocks noGrp="1" noChangeArrowheads="1"/>
          </p:cNvSpPr>
          <p:nvPr>
            <p:ph idx="1"/>
          </p:nvPr>
        </p:nvSpPr>
        <p:spPr>
          <a:xfrm>
            <a:off x="841248" y="838200"/>
            <a:ext cx="7470648" cy="4525963"/>
          </a:xfrm>
        </p:spPr>
        <p:txBody>
          <a:bodyPr>
            <a:noAutofit/>
          </a:bodyPr>
          <a:lstStyle/>
          <a:p>
            <a:endParaRPr lang="en-US" altLang="en-US" dirty="0"/>
          </a:p>
          <a:p>
            <a:r>
              <a:rPr lang="en-US" altLang="en-US" dirty="0"/>
              <a:t>2% CHG cloths (bed baths)</a:t>
            </a:r>
          </a:p>
          <a:p>
            <a:r>
              <a:rPr lang="en-US" altLang="en-US" dirty="0"/>
              <a:t>No rinse, air dry</a:t>
            </a:r>
          </a:p>
          <a:p>
            <a:endParaRPr lang="en-US" altLang="en-US" dirty="0"/>
          </a:p>
          <a:p>
            <a:endParaRPr lang="en-US" altLang="en-US" dirty="0"/>
          </a:p>
          <a:p>
            <a:endParaRPr lang="en-US" altLang="en-US" dirty="0"/>
          </a:p>
          <a:p>
            <a:endParaRPr lang="en-US" altLang="en-US" dirty="0"/>
          </a:p>
          <a:p>
            <a:pPr marL="0" indent="0">
              <a:buNone/>
            </a:pPr>
            <a:endParaRPr lang="en-US" altLang="en-US" dirty="0"/>
          </a:p>
          <a:p>
            <a:r>
              <a:rPr lang="en-US" altLang="en-US" dirty="0"/>
              <a:t>4% liquid CHG</a:t>
            </a:r>
          </a:p>
          <a:p>
            <a:r>
              <a:rPr lang="en-US" altLang="en-US" dirty="0"/>
              <a:t>Rinse-off for showering</a:t>
            </a:r>
          </a:p>
          <a:p>
            <a:pPr lvl="1"/>
            <a:endParaRPr lang="en-US" altLang="en-US" dirty="0"/>
          </a:p>
          <a:p>
            <a:pPr lvl="1"/>
            <a:endParaRPr lang="en-US" altLang="en-US" dirty="0"/>
          </a:p>
        </p:txBody>
      </p:sp>
      <p:sp>
        <p:nvSpPr>
          <p:cNvPr id="11" name="Slide Number Placeholder 1">
            <a:extLst>
              <a:ext uri="{FF2B5EF4-FFF2-40B4-BE49-F238E27FC236}">
                <a16:creationId xmlns:a16="http://schemas.microsoft.com/office/drawing/2014/main" id="{66CB008B-4615-4E46-A099-8D9F6325FFE2}"/>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6</a:t>
            </a:fld>
            <a:endParaRPr lang="en-US" sz="1000" dirty="0">
              <a:solidFill>
                <a:schemeClr val="tx1"/>
              </a:solidFill>
            </a:endParaRPr>
          </a:p>
        </p:txBody>
      </p:sp>
      <p:sp>
        <p:nvSpPr>
          <p:cNvPr id="2" name="AutoShape 2" descr="Image result for 4 oz bottle blan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4 oz bottle blan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5" name="Picture 14" descr="Image of three 2% CHG Cloths"/>
          <p:cNvPicPr/>
          <p:nvPr/>
        </p:nvPicPr>
        <p:blipFill>
          <a:blip r:embed="rId3"/>
          <a:stretch>
            <a:fillRect/>
          </a:stretch>
        </p:blipFill>
        <p:spPr>
          <a:xfrm>
            <a:off x="4953000" y="1219200"/>
            <a:ext cx="2057400" cy="1843157"/>
          </a:xfrm>
          <a:prstGeom prst="rect">
            <a:avLst/>
          </a:prstGeom>
        </p:spPr>
      </p:pic>
      <p:pic>
        <p:nvPicPr>
          <p:cNvPr id="16" name="Picture 15" descr="CHG_4 oz bottle"/>
          <p:cNvPicPr/>
          <p:nvPr/>
        </p:nvPicPr>
        <p:blipFill rotWithShape="1">
          <a:blip r:embed="rId4">
            <a:extLst>
              <a:ext uri="{28A0092B-C50C-407E-A947-70E740481C1C}">
                <a14:useLocalDpi xmlns:a14="http://schemas.microsoft.com/office/drawing/2010/main" val="0"/>
              </a:ext>
            </a:extLst>
          </a:blip>
          <a:srcRect l="33969" t="17166" r="32929" b="26007"/>
          <a:stretch/>
        </p:blipFill>
        <p:spPr bwMode="auto">
          <a:xfrm>
            <a:off x="4890605" y="3733800"/>
            <a:ext cx="714375" cy="1633855"/>
          </a:xfrm>
          <a:prstGeom prst="rect">
            <a:avLst/>
          </a:prstGeom>
          <a:noFill/>
          <a:ln>
            <a:noFill/>
          </a:ln>
          <a:extLst>
            <a:ext uri="{53640926-AAD7-44D8-BBD7-CCE9431645EC}">
              <a14:shadowObscured xmlns:a14="http://schemas.microsoft.com/office/drawing/2010/main"/>
            </a:ext>
          </a:extLst>
        </p:spPr>
      </p:pic>
      <p:pic>
        <p:nvPicPr>
          <p:cNvPr id="17" name="Picture 16" descr="Image of mesh sponge"/>
          <p:cNvPicPr/>
          <p:nvPr/>
        </p:nvPicPr>
        <p:blipFill rotWithShape="1">
          <a:blip r:embed="rId5" cstate="print">
            <a:extLst>
              <a:ext uri="{28A0092B-C50C-407E-A947-70E740481C1C}">
                <a14:useLocalDpi xmlns:a14="http://schemas.microsoft.com/office/drawing/2010/main" val="0"/>
              </a:ext>
            </a:extLst>
          </a:blip>
          <a:srcRect l="12733" t="31893" r="8386" b="11054"/>
          <a:stretch/>
        </p:blipFill>
        <p:spPr bwMode="auto">
          <a:xfrm>
            <a:off x="5675630" y="4191000"/>
            <a:ext cx="1450340" cy="1049655"/>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31435123-C3A9-4CB4-BB76-C0F7385A530A}"/>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336408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A38414-FF1A-894F-81E6-54C9371B0EC9}"/>
              </a:ext>
            </a:extLst>
          </p:cNvPr>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CHG for Bath or Shower</a:t>
            </a:r>
          </a:p>
        </p:txBody>
      </p:sp>
      <p:sp>
        <p:nvSpPr>
          <p:cNvPr id="3" name="Content Placeholder 2"/>
          <p:cNvSpPr>
            <a:spLocks noGrp="1"/>
          </p:cNvSpPr>
          <p:nvPr>
            <p:ph idx="1"/>
          </p:nvPr>
        </p:nvSpPr>
        <p:spPr>
          <a:xfrm>
            <a:off x="841248" y="1000065"/>
            <a:ext cx="7470648" cy="5324535"/>
          </a:xfrm>
          <a:noFill/>
        </p:spPr>
        <p:txBody>
          <a:bodyPr>
            <a:spAutoFit/>
          </a:bodyPr>
          <a:lstStyle/>
          <a:p>
            <a:r>
              <a:rPr lang="en-US" dirty="0"/>
              <a:t>Patients with devices should be cleaned with CHG in one of two ways</a:t>
            </a:r>
          </a:p>
          <a:p>
            <a:pPr marL="0" indent="0">
              <a:buNone/>
            </a:pPr>
            <a:endParaRPr lang="en-US" dirty="0"/>
          </a:p>
          <a:p>
            <a:r>
              <a:rPr lang="en-US" dirty="0"/>
              <a:t>Bed bath with 2% no-rinse CHG disposable cloths</a:t>
            </a:r>
          </a:p>
          <a:p>
            <a:endParaRPr lang="en-US" dirty="0"/>
          </a:p>
          <a:p>
            <a:r>
              <a:rPr lang="en-US" dirty="0"/>
              <a:t>Shower with 4% rinse-off CHG liquid soap with mesh sponge</a:t>
            </a:r>
          </a:p>
          <a:p>
            <a:endParaRPr lang="en-US" dirty="0"/>
          </a:p>
          <a:p>
            <a:r>
              <a:rPr lang="en-US" dirty="0"/>
              <a:t>CHG is the bathing/cleansing soap. It replaces regular soap. Do NOT use other soaps that can inactivate CHG.</a:t>
            </a:r>
          </a:p>
          <a:p>
            <a:endParaRPr lang="en-US" dirty="0"/>
          </a:p>
          <a:p>
            <a:r>
              <a:rPr lang="en-US" dirty="0"/>
              <a:t>CHG works better than soap and water to remove bacteria. It should be firmly massaged into the skin. Once applied, it will continue to work to keep germs off the skin for 24 hours.</a:t>
            </a:r>
          </a:p>
          <a:p>
            <a:endParaRPr lang="en-US" dirty="0"/>
          </a:p>
          <a:p>
            <a:r>
              <a:rPr lang="en-US" dirty="0"/>
              <a:t>CHG is less drying than regular soap and water </a:t>
            </a:r>
          </a:p>
        </p:txBody>
      </p:sp>
      <p:sp>
        <p:nvSpPr>
          <p:cNvPr id="6" name="Slide Number Placeholder 1">
            <a:extLst>
              <a:ext uri="{FF2B5EF4-FFF2-40B4-BE49-F238E27FC236}">
                <a16:creationId xmlns:a16="http://schemas.microsoft.com/office/drawing/2014/main" id="{7E9F0E58-9C43-4753-93E2-A293E29B6AAD}"/>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7</a:t>
            </a:fld>
            <a:endParaRPr lang="en-US" sz="1000" dirty="0">
              <a:solidFill>
                <a:schemeClr val="tx1"/>
              </a:solidFill>
            </a:endParaRPr>
          </a:p>
        </p:txBody>
      </p:sp>
      <p:sp>
        <p:nvSpPr>
          <p:cNvPr id="5" name="TextBox 4">
            <a:extLst>
              <a:ext uri="{FF2B5EF4-FFF2-40B4-BE49-F238E27FC236}">
                <a16:creationId xmlns:a16="http://schemas.microsoft.com/office/drawing/2014/main" id="{0DF9A783-A68A-461E-9E7D-4F839EF5E83F}"/>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12607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CHG Talking Points</a:t>
            </a:r>
          </a:p>
        </p:txBody>
      </p:sp>
      <p:sp>
        <p:nvSpPr>
          <p:cNvPr id="11267" name="Content Placeholder 2"/>
          <p:cNvSpPr>
            <a:spLocks noGrp="1"/>
          </p:cNvSpPr>
          <p:nvPr>
            <p:ph idx="1"/>
          </p:nvPr>
        </p:nvSpPr>
        <p:spPr>
          <a:xfrm>
            <a:off x="841248" y="914400"/>
            <a:ext cx="7470648" cy="5334000"/>
          </a:xfrm>
        </p:spPr>
        <p:txBody>
          <a:bodyPr/>
          <a:lstStyle/>
          <a:p>
            <a:r>
              <a:rPr lang="en-US" dirty="0"/>
              <a:t>Patients need encouragement to take their daily bath</a:t>
            </a:r>
          </a:p>
          <a:p>
            <a:endParaRPr lang="en-US" dirty="0"/>
          </a:p>
          <a:p>
            <a:r>
              <a:rPr lang="en-US" dirty="0"/>
              <a:t>Your enthusiasm is critical here</a:t>
            </a:r>
          </a:p>
          <a:p>
            <a:endParaRPr lang="en-US" dirty="0"/>
          </a:p>
          <a:p>
            <a:r>
              <a:rPr lang="en-US" dirty="0"/>
              <a:t>Talking points to patients:</a:t>
            </a:r>
          </a:p>
          <a:p>
            <a:pPr lvl="1"/>
            <a:r>
              <a:rPr lang="en-US" dirty="0"/>
              <a:t>CHG reduces germs on your skin better than soap </a:t>
            </a:r>
            <a:br>
              <a:rPr lang="en-US" dirty="0"/>
            </a:br>
            <a:r>
              <a:rPr lang="en-US" dirty="0"/>
              <a:t>and water</a:t>
            </a:r>
          </a:p>
          <a:p>
            <a:pPr lvl="1"/>
            <a:r>
              <a:rPr lang="en-US" dirty="0"/>
              <a:t>CHG serves as your protective bath to prevent infection</a:t>
            </a:r>
          </a:p>
          <a:p>
            <a:pPr lvl="1"/>
            <a:r>
              <a:rPr lang="en-US" dirty="0"/>
              <a:t>The bath will only take about 10 minutes</a:t>
            </a:r>
          </a:p>
          <a:p>
            <a:pPr lvl="1"/>
            <a:r>
              <a:rPr lang="en-US" dirty="0"/>
              <a:t>If you wish to bathe yourself, I can give you directions on how to use the soap in the right way to get rid of bacteria and protect you from infection. Let me help with hard-to-reach areas.</a:t>
            </a:r>
          </a:p>
          <a:p>
            <a:endParaRPr lang="en-US" dirty="0"/>
          </a:p>
          <a:p>
            <a:r>
              <a:rPr lang="en-US" dirty="0"/>
              <a:t>If your patient declines a bath, try again later in the day</a:t>
            </a:r>
          </a:p>
          <a:p>
            <a:endParaRPr lang="en-US" dirty="0"/>
          </a:p>
          <a:p>
            <a:endParaRPr lang="en-US" dirty="0"/>
          </a:p>
        </p:txBody>
      </p:sp>
      <p:sp>
        <p:nvSpPr>
          <p:cNvPr id="6" name="Slide Number Placeholder 1">
            <a:extLst>
              <a:ext uri="{FF2B5EF4-FFF2-40B4-BE49-F238E27FC236}">
                <a16:creationId xmlns:a16="http://schemas.microsoft.com/office/drawing/2014/main" id="{893D4B68-268F-4A9E-8ED1-40FBA70D17C5}"/>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8</a:t>
            </a:fld>
            <a:endParaRPr lang="en-US" sz="1000" dirty="0">
              <a:solidFill>
                <a:schemeClr val="tx1"/>
              </a:solidFill>
            </a:endParaRPr>
          </a:p>
        </p:txBody>
      </p:sp>
      <p:sp>
        <p:nvSpPr>
          <p:cNvPr id="5" name="TextBox 4">
            <a:extLst>
              <a:ext uri="{FF2B5EF4-FFF2-40B4-BE49-F238E27FC236}">
                <a16:creationId xmlns:a16="http://schemas.microsoft.com/office/drawing/2014/main" id="{C6E1890E-54F5-4CA2-8E56-743A4D70BE1F}"/>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1" dirty="0">
                <a:latin typeface="Tahoma" panose="020B0604030504040204" pitchFamily="34" charset="0"/>
                <a:ea typeface="Tahoma" panose="020B0604030504040204" pitchFamily="34" charset="0"/>
                <a:cs typeface="Tahoma" panose="020B0604030504040204" pitchFamily="34" charset="0"/>
              </a:rPr>
              <a:t>Patient Informational Handouts</a:t>
            </a:r>
          </a:p>
        </p:txBody>
      </p:sp>
      <p:sp>
        <p:nvSpPr>
          <p:cNvPr id="11267" name="Content Placeholder 2"/>
          <p:cNvSpPr>
            <a:spLocks noGrp="1"/>
          </p:cNvSpPr>
          <p:nvPr>
            <p:ph idx="1"/>
          </p:nvPr>
        </p:nvSpPr>
        <p:spPr>
          <a:xfrm>
            <a:off x="762000" y="960437"/>
            <a:ext cx="7470648" cy="4525963"/>
          </a:xfrm>
        </p:spPr>
        <p:txBody>
          <a:bodyPr/>
          <a:lstStyle/>
          <a:p>
            <a:r>
              <a:rPr lang="en-US" dirty="0"/>
              <a:t>One-page CHG bathing informational handout is available for patients (see Section 10)</a:t>
            </a:r>
          </a:p>
          <a:p>
            <a:pPr marL="0" indent="0">
              <a:buNone/>
            </a:pPr>
            <a:r>
              <a:rPr lang="en-US" sz="1400" dirty="0"/>
              <a:t> </a:t>
            </a:r>
          </a:p>
          <a:p>
            <a:r>
              <a:rPr lang="en-US" dirty="0"/>
              <a:t>Providing patients with handout prior to bathing will save time, but should not replace verbal instructions</a:t>
            </a:r>
          </a:p>
        </p:txBody>
      </p:sp>
      <p:sp>
        <p:nvSpPr>
          <p:cNvPr id="8" name="Slide Number Placeholder 1">
            <a:extLst>
              <a:ext uri="{FF2B5EF4-FFF2-40B4-BE49-F238E27FC236}">
                <a16:creationId xmlns:a16="http://schemas.microsoft.com/office/drawing/2014/main" id="{42BF9EBC-C273-46CA-994B-53037B8AE44D}"/>
              </a:ext>
            </a:extLst>
          </p:cNvPr>
          <p:cNvSpPr>
            <a:spLocks noGrp="1"/>
          </p:cNvSpPr>
          <p:nvPr>
            <p:ph type="sldNum" sz="quarter" idx="12"/>
          </p:nvPr>
        </p:nvSpPr>
        <p:spPr/>
        <p:txBody>
          <a:bodyPr anchor="b" anchorCtr="0"/>
          <a:lstStyle/>
          <a:p>
            <a:pPr algn="l" defTabSz="0">
              <a:tabLst>
                <a:tab pos="2403475" algn="r"/>
              </a:tabLst>
            </a:pPr>
            <a:r>
              <a:rPr lang="en-US" sz="1000" dirty="0">
                <a:solidFill>
                  <a:schemeClr val="tx1"/>
                </a:solidFill>
              </a:rPr>
              <a:t>CHG Cloth Bed Bath/Shower	</a:t>
            </a:r>
            <a:fld id="{E09AB3BF-787C-4EC1-A58D-B64689BEEAC0}" type="slidenum">
              <a:rPr lang="en-US" sz="1000" smtClean="0">
                <a:solidFill>
                  <a:schemeClr val="tx1"/>
                </a:solidFill>
              </a:rPr>
              <a:pPr algn="l" defTabSz="0">
                <a:tabLst>
                  <a:tab pos="2403475" algn="r"/>
                </a:tabLst>
              </a:pPr>
              <a:t>9</a:t>
            </a:fld>
            <a:endParaRPr lang="en-US" sz="1000" dirty="0">
              <a:solidFill>
                <a:schemeClr val="tx1"/>
              </a:solidFill>
            </a:endParaRPr>
          </a:p>
        </p:txBody>
      </p:sp>
      <p:pic>
        <p:nvPicPr>
          <p:cNvPr id="6" name="Picture 5" descr="Image of document about Decolonization of Non-ICU Patients With Devices - Shower Instructions">
            <a:extLst>
              <a:ext uri="{FF2B5EF4-FFF2-40B4-BE49-F238E27FC236}">
                <a16:creationId xmlns:a16="http://schemas.microsoft.com/office/drawing/2014/main" id="{410FF424-808A-4C98-A3C1-0A622F5C6074}"/>
              </a:ext>
            </a:extLst>
          </p:cNvPr>
          <p:cNvPicPr>
            <a:picLocks noChangeAspect="1"/>
          </p:cNvPicPr>
          <p:nvPr/>
        </p:nvPicPr>
        <p:blipFill>
          <a:blip r:embed="rId2"/>
          <a:stretch>
            <a:fillRect/>
          </a:stretch>
        </p:blipFill>
        <p:spPr>
          <a:xfrm>
            <a:off x="5484856" y="2859382"/>
            <a:ext cx="2332814" cy="3160418"/>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9" name="Picture 8" descr="Image of the CHG bathing handout for patients from section 10 of the toolkit">
            <a:extLst>
              <a:ext uri="{FF2B5EF4-FFF2-40B4-BE49-F238E27FC236}">
                <a16:creationId xmlns:a16="http://schemas.microsoft.com/office/drawing/2014/main" id="{3218F4E0-D789-4013-872C-4C756A608F8F}"/>
              </a:ext>
            </a:extLst>
          </p:cNvPr>
          <p:cNvPicPr>
            <a:picLocks noChangeAspect="1"/>
          </p:cNvPicPr>
          <p:nvPr/>
        </p:nvPicPr>
        <p:blipFill>
          <a:blip r:embed="rId3"/>
          <a:stretch>
            <a:fillRect/>
          </a:stretch>
        </p:blipFill>
        <p:spPr>
          <a:xfrm>
            <a:off x="838200" y="2859383"/>
            <a:ext cx="4114800" cy="316041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1DC4A73F-513B-468C-B02D-9AA4AB94157B}"/>
              </a:ext>
            </a:extLst>
          </p:cNvPr>
          <p:cNvSpPr txBox="1"/>
          <p:nvPr/>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extLst>
      <p:ext uri="{BB962C8B-B14F-4D97-AF65-F5344CB8AC3E}">
        <p14:creationId xmlns:p14="http://schemas.microsoft.com/office/powerpoint/2010/main" val="1819489523"/>
      </p:ext>
    </p:extLst>
  </p:cSld>
  <p:clrMapOvr>
    <a:masterClrMapping/>
  </p:clrMapOvr>
</p:sld>
</file>

<file path=ppt/theme/theme1.xml><?xml version="1.0" encoding="utf-8"?>
<a:theme xmlns:a="http://schemas.openxmlformats.org/drawingml/2006/main" name="Shimmer">
  <a:themeElements>
    <a:clrScheme name="Arm Protocols">
      <a:dk1>
        <a:srgbClr val="FFFFFF"/>
      </a:dk1>
      <a:lt1>
        <a:srgbClr val="171717"/>
      </a:lt1>
      <a:dk2>
        <a:srgbClr val="FFFFFF"/>
      </a:dk2>
      <a:lt2>
        <a:srgbClr val="A3E0FF"/>
      </a:lt2>
      <a:accent1>
        <a:srgbClr val="66CCFF"/>
      </a:accent1>
      <a:accent2>
        <a:srgbClr val="FFFFFF"/>
      </a:accent2>
      <a:accent3>
        <a:srgbClr val="AAAAB8"/>
      </a:accent3>
      <a:accent4>
        <a:srgbClr val="E0FF84"/>
      </a:accent4>
      <a:accent5>
        <a:srgbClr val="0044AD"/>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66"/>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66"/>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30391</TotalTime>
  <Words>2915</Words>
  <Application>Microsoft Office PowerPoint</Application>
  <PresentationFormat>On-screen Show (4:3)</PresentationFormat>
  <Paragraphs>416</Paragraphs>
  <Slides>31</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Courier New</vt:lpstr>
      <vt:lpstr>Tahoma</vt:lpstr>
      <vt:lpstr>Wingdings</vt:lpstr>
      <vt:lpstr>Shimmer</vt:lpstr>
      <vt:lpstr>Custom Design</vt:lpstr>
      <vt:lpstr>Decolonization of Non-ICU Patients With Devices</vt:lpstr>
      <vt:lpstr>Targeted Decolonization Introduction</vt:lpstr>
      <vt:lpstr>What Is Decolonization?</vt:lpstr>
      <vt:lpstr>Why Are We Targeting Patients With Medical Devices?</vt:lpstr>
      <vt:lpstr>How Do I Perform Targeted Decolonization?</vt:lpstr>
      <vt:lpstr>Options for CHG Bed Bath or Shower</vt:lpstr>
      <vt:lpstr>CHG for Bath or Shower</vt:lpstr>
      <vt:lpstr>CHG Talking Points</vt:lpstr>
      <vt:lpstr>Patient Informational Handouts</vt:lpstr>
      <vt:lpstr>CHG Cloth Bathing</vt:lpstr>
      <vt:lpstr>CHG Bathing Cloth Warming Instructions</vt:lpstr>
      <vt:lpstr>Extra CHG Bathing Cloths</vt:lpstr>
      <vt:lpstr>CHG Bed Bath Bathing Procedure</vt:lpstr>
      <vt:lpstr>Importance of Allowing CHG To Fully Dry</vt:lpstr>
      <vt:lpstr>CHG and Devices</vt:lpstr>
      <vt:lpstr>Clean ALL Devices</vt:lpstr>
      <vt:lpstr>Special Circumstances</vt:lpstr>
      <vt:lpstr>CHG Cloths and Incontinence</vt:lpstr>
      <vt:lpstr>CHG and Wounds</vt:lpstr>
      <vt:lpstr>CHG Bathing of Obese Patients</vt:lpstr>
      <vt:lpstr>Targeted Decolonization Allergies and Refusals</vt:lpstr>
      <vt:lpstr>Can a Patient Self-Bathe?</vt:lpstr>
      <vt:lpstr>Can a Patient Self-Bathe?</vt:lpstr>
      <vt:lpstr>Bathing Cleanup</vt:lpstr>
      <vt:lpstr>Long-Term Use of CHG</vt:lpstr>
      <vt:lpstr>CHG Bathing: Critical Points To Remember</vt:lpstr>
      <vt:lpstr>CHG Showering Instructions</vt:lpstr>
      <vt:lpstr>Shampoo and Face Wash</vt:lpstr>
      <vt:lpstr>CHG Showering Instructions</vt:lpstr>
      <vt:lpstr>Post-Shower Device Cleaning</vt:lpstr>
      <vt:lpstr>Decolonization: 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Computer-Based Training Modules: Bed Bathing With CHG</dc:title>
  <dc:subject>Decolonization of Non-ICU Patients</dc:subject>
  <dc:creator>"Agency for Healthcare Research and Quality (AHRQ)"</dc:creator>
  <cp:keywords>HAIs</cp:keywords>
  <cp:lastModifiedBy>Heidenrich, Christine (AHRQ/OC) (CTR)</cp:lastModifiedBy>
  <cp:revision>2398</cp:revision>
  <dcterms:created xsi:type="dcterms:W3CDTF">2005-03-12T01:28:28Z</dcterms:created>
  <dcterms:modified xsi:type="dcterms:W3CDTF">2022-01-14T23:15:11Z</dcterms:modified>
  <cp:category>healthcare associated infections</cp:category>
</cp:coreProperties>
</file>