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4723" r:id="rId2"/>
  </p:sldMasterIdLst>
  <p:notesMasterIdLst>
    <p:notesMasterId r:id="rId10"/>
  </p:notesMasterIdLst>
  <p:handoutMasterIdLst>
    <p:handoutMasterId r:id="rId11"/>
  </p:handoutMasterIdLst>
  <p:sldIdLst>
    <p:sldId id="503" r:id="rId3"/>
    <p:sldId id="605" r:id="rId4"/>
    <p:sldId id="657" r:id="rId5"/>
    <p:sldId id="604" r:id="rId6"/>
    <p:sldId id="526" r:id="rId7"/>
    <p:sldId id="452" r:id="rId8"/>
    <p:sldId id="492" r:id="rId9"/>
  </p:sldIdLst>
  <p:sldSz cx="9144000" cy="6858000" type="screen4x3"/>
  <p:notesSz cx="7010400" cy="9296400"/>
  <p:defaultTextStyle>
    <a:defPPr>
      <a:defRPr lang="en-US"/>
    </a:defPPr>
    <a:lvl1pPr algn="l" rtl="0" fontAlgn="base">
      <a:spcBef>
        <a:spcPct val="0"/>
      </a:spcBef>
      <a:spcAft>
        <a:spcPct val="0"/>
      </a:spcAft>
      <a:defRPr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q9968" initials="jam" lastIdx="9" clrIdx="0"/>
  <p:cmAuthor id="7" name="Huang, Susan" initials="HS" lastIdx="10" clrIdx="7">
    <p:extLst>
      <p:ext uri="{19B8F6BF-5375-455C-9EA6-DF929625EA0E}">
        <p15:presenceInfo xmlns:p15="http://schemas.microsoft.com/office/powerpoint/2012/main" userId="S::sshuang@hs.uci.edu::2774928e-b555-46c4-89ac-a85ce9f56f7b" providerId="AD"/>
      </p:ext>
    </p:extLst>
  </p:cmAuthor>
  <p:cmAuthor id="1" name="heiml" initials="h" lastIdx="5" clrIdx="1"/>
  <p:cmAuthor id="8" name="Lin, Leyi (AHRQ/CQuIPS)" initials="LL(" lastIdx="6" clrIdx="8">
    <p:extLst>
      <p:ext uri="{19B8F6BF-5375-455C-9EA6-DF929625EA0E}">
        <p15:presenceInfo xmlns:p15="http://schemas.microsoft.com/office/powerpoint/2012/main" userId="S-1-5-21-1747495209-1248221918-2216747781-233833" providerId="AD"/>
      </p:ext>
    </p:extLst>
  </p:cmAuthor>
  <p:cmAuthor id="2" name="Gray, Darryl (AHRQ/CQuIPS)" initials="GD(" lastIdx="31" clrIdx="2">
    <p:extLst>
      <p:ext uri="{19B8F6BF-5375-455C-9EA6-DF929625EA0E}">
        <p15:presenceInfo xmlns:p15="http://schemas.microsoft.com/office/powerpoint/2012/main" userId="S-1-5-21-1747495209-1248221918-2216747781-6251" providerId="AD"/>
      </p:ext>
    </p:extLst>
  </p:cmAuthor>
  <p:cmAuthor id="9" name="Gray, Darryl (AHRQ/CQuIPS)" initials="GD( [2]" lastIdx="8" clrIdx="9">
    <p:extLst>
      <p:ext uri="{19B8F6BF-5375-455C-9EA6-DF929625EA0E}">
        <p15:presenceInfo xmlns:p15="http://schemas.microsoft.com/office/powerpoint/2012/main" userId="S::Darryl.Gray@ahrq.hhs.gov::797aa305-9663-4b54-9959-e4ac22247a2d" providerId="AD"/>
      </p:ext>
    </p:extLst>
  </p:cmAuthor>
  <p:cmAuthor id="3" name="Heidenrich, Christine (AHRQ/OC) (CTR)" initials="HC((" lastIdx="20" clrIdx="3">
    <p:extLst>
      <p:ext uri="{19B8F6BF-5375-455C-9EA6-DF929625EA0E}">
        <p15:presenceInfo xmlns:p15="http://schemas.microsoft.com/office/powerpoint/2012/main" userId="S-1-5-21-1747495209-1248221918-2216747781-28054" providerId="AD"/>
      </p:ext>
    </p:extLst>
  </p:cmAuthor>
  <p:cmAuthor id="10" name="Heidenrich, Christine (AHRQ/OC) (CTR)" initials="HC(( [2]" lastIdx="23" clrIdx="10">
    <p:extLst>
      <p:ext uri="{19B8F6BF-5375-455C-9EA6-DF929625EA0E}">
        <p15:presenceInfo xmlns:p15="http://schemas.microsoft.com/office/powerpoint/2012/main" userId="S::Christine.Heidenrich@ahrq.hhs.gov::58cf9597-5aed-4544-869e-b91fdda55fa7" providerId="AD"/>
      </p:ext>
    </p:extLst>
  </p:cmAuthor>
  <p:cmAuthor id="4" name="Heim, Lauren" initials="HL" lastIdx="6" clrIdx="4">
    <p:extLst>
      <p:ext uri="{19B8F6BF-5375-455C-9EA6-DF929625EA0E}">
        <p15:presenceInfo xmlns:p15="http://schemas.microsoft.com/office/powerpoint/2012/main" userId="S::heiml@hs.uci.edu::67d1cd5c-8676-4083-a585-fbbc0e645051" providerId="AD"/>
      </p:ext>
    </p:extLst>
  </p:cmAuthor>
  <p:cmAuthor id="11" name="Henry Michtalik" initials="HM" lastIdx="1" clrIdx="11">
    <p:extLst>
      <p:ext uri="{19B8F6BF-5375-455C-9EA6-DF929625EA0E}">
        <p15:presenceInfo xmlns:p15="http://schemas.microsoft.com/office/powerpoint/2012/main" userId="Henry Michtalik" providerId="None"/>
      </p:ext>
    </p:extLst>
  </p:cmAuthor>
  <p:cmAuthor id="5" name="Heim, Lauren" initials="HL [2]" lastIdx="3" clrIdx="5">
    <p:extLst>
      <p:ext uri="{19B8F6BF-5375-455C-9EA6-DF929625EA0E}">
        <p15:presenceInfo xmlns:p15="http://schemas.microsoft.com/office/powerpoint/2012/main" userId="S-1-5-21-2170363719-1513864841-1999490025-94157" providerId="AD"/>
      </p:ext>
    </p:extLst>
  </p:cmAuthor>
  <p:cmAuthor id="6" name="Osalvo, Avy Angela Farinas" initials="OAAF" lastIdx="22" clrIdx="6">
    <p:extLst>
      <p:ext uri="{19B8F6BF-5375-455C-9EA6-DF929625EA0E}">
        <p15:presenceInfo xmlns:p15="http://schemas.microsoft.com/office/powerpoint/2012/main" userId="Osalvo, Avy Angela Farin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B8"/>
    <a:srgbClr val="621717"/>
    <a:srgbClr val="2A661E"/>
    <a:srgbClr val="2A8F1E"/>
    <a:srgbClr val="43B206"/>
    <a:srgbClr val="008BD1"/>
    <a:srgbClr val="FF9900"/>
    <a:srgbClr val="006496"/>
    <a:srgbClr val="0000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6395" autoAdjust="0"/>
  </p:normalViewPr>
  <p:slideViewPr>
    <p:cSldViewPr>
      <p:cViewPr varScale="1">
        <p:scale>
          <a:sx n="57" d="100"/>
          <a:sy n="57" d="100"/>
        </p:scale>
        <p:origin x="936" y="52"/>
      </p:cViewPr>
      <p:guideLst>
        <p:guide orient="horz" pos="2160"/>
        <p:guide pos="2880"/>
      </p:guideLst>
    </p:cSldViewPr>
  </p:slideViewPr>
  <p:outlineViewPr>
    <p:cViewPr>
      <p:scale>
        <a:sx n="33" d="100"/>
        <a:sy n="33" d="100"/>
      </p:scale>
      <p:origin x="0" y="-424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04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cs typeface="Arial" charset="0"/>
              </a:defRPr>
            </a:lvl1pPr>
          </a:lstStyle>
          <a:p>
            <a:pPr>
              <a:defRPr/>
            </a:pPr>
            <a:fld id="{23F9B627-5399-4CD1-B696-8EE58B878368}" type="datetimeFigureOut">
              <a:rPr lang="en-US"/>
              <a:pPr>
                <a:defRPr/>
              </a:pPr>
              <a:t>1/14/2022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cs typeface="Arial" charset="0"/>
              </a:defRPr>
            </a:lvl1pPr>
          </a:lstStyle>
          <a:p>
            <a:pPr>
              <a:defRPr/>
            </a:pPr>
            <a:fld id="{5E3E3B30-A893-4FF4-85E5-F6A297F26091}" type="slidenum">
              <a:rPr lang="en-US"/>
              <a:pPr>
                <a:defRPr/>
              </a:pPr>
              <a:t>‹#›</a:t>
            </a:fld>
            <a:endParaRPr lang="en-US" dirty="0"/>
          </a:p>
        </p:txBody>
      </p:sp>
    </p:spTree>
    <p:extLst>
      <p:ext uri="{BB962C8B-B14F-4D97-AF65-F5344CB8AC3E}">
        <p14:creationId xmlns:p14="http://schemas.microsoft.com/office/powerpoint/2010/main" val="2139371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536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fld id="{B8E308C1-89C8-4FB9-8B1A-EDE835C307F6}" type="slidenum">
              <a:rPr lang="en-US"/>
              <a:pPr>
                <a:defRPr/>
              </a:pPr>
              <a:t>‹#›</a:t>
            </a:fld>
            <a:endParaRPr lang="en-US" dirty="0"/>
          </a:p>
        </p:txBody>
      </p:sp>
    </p:spTree>
    <p:extLst>
      <p:ext uri="{BB962C8B-B14F-4D97-AF65-F5344CB8AC3E}">
        <p14:creationId xmlns:p14="http://schemas.microsoft.com/office/powerpoint/2010/main" val="838636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spcBef>
                <a:spcPct val="0"/>
              </a:spcBef>
            </a:pPr>
            <a:endParaRPr lang="en-US" dirty="0"/>
          </a:p>
        </p:txBody>
      </p:sp>
      <p:sp>
        <p:nvSpPr>
          <p:cNvPr id="36868" name="Slide Number Placeholder 3"/>
          <p:cNvSpPr>
            <a:spLocks noGrp="1"/>
          </p:cNvSpPr>
          <p:nvPr>
            <p:ph type="sldNum" sz="quarter" idx="5"/>
          </p:nvPr>
        </p:nvSpPr>
        <p:spPr>
          <a:noFill/>
        </p:spPr>
        <p:txBody>
          <a:bodyPr/>
          <a:lstStyle/>
          <a:p>
            <a:fld id="{73C0DDAA-D883-4375-BDC8-2F80F0D0951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a:p>
        </p:txBody>
      </p:sp>
      <p:sp>
        <p:nvSpPr>
          <p:cNvPr id="37892" name="Slide Number Placeholder 3"/>
          <p:cNvSpPr>
            <a:spLocks noGrp="1"/>
          </p:cNvSpPr>
          <p:nvPr>
            <p:ph type="sldNum" sz="quarter" idx="5"/>
          </p:nvPr>
        </p:nvSpPr>
        <p:spPr>
          <a:noFill/>
        </p:spPr>
        <p:txBody>
          <a:bodyPr/>
          <a:lstStyle/>
          <a:p>
            <a:fld id="{79A83054-EAE1-436B-A33F-492DD1F1FE7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3</a:t>
            </a:fld>
            <a:endParaRPr lang="en-US" dirty="0"/>
          </a:p>
        </p:txBody>
      </p:sp>
    </p:spTree>
    <p:extLst>
      <p:ext uri="{BB962C8B-B14F-4D97-AF65-F5344CB8AC3E}">
        <p14:creationId xmlns:p14="http://schemas.microsoft.com/office/powerpoint/2010/main" val="256802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a:p>
        </p:txBody>
      </p:sp>
      <p:sp>
        <p:nvSpPr>
          <p:cNvPr id="56324" name="Slide Number Placeholder 3"/>
          <p:cNvSpPr>
            <a:spLocks noGrp="1"/>
          </p:cNvSpPr>
          <p:nvPr>
            <p:ph type="sldNum" sz="quarter" idx="5"/>
          </p:nvPr>
        </p:nvSpPr>
        <p:spPr>
          <a:noFill/>
        </p:spPr>
        <p:txBody>
          <a:bodyPr/>
          <a:lstStyle/>
          <a:p>
            <a:fld id="{659D7BE5-F255-46F1-A327-1E6C141E3C3A}" type="slidenum">
              <a:rPr lang="en-US" smtClean="0"/>
              <a:pPr/>
              <a:t>4</a:t>
            </a:fld>
            <a:endParaRPr lang="en-US"/>
          </a:p>
        </p:txBody>
      </p:sp>
    </p:spTree>
    <p:extLst>
      <p:ext uri="{BB962C8B-B14F-4D97-AF65-F5344CB8AC3E}">
        <p14:creationId xmlns:p14="http://schemas.microsoft.com/office/powerpoint/2010/main" val="161053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spcBef>
                <a:spcPct val="0"/>
              </a:spcBef>
            </a:pPr>
            <a:endParaRPr lang="en-US" dirty="0"/>
          </a:p>
        </p:txBody>
      </p:sp>
      <p:sp>
        <p:nvSpPr>
          <p:cNvPr id="22532" name="Slide Number Placeholder 3"/>
          <p:cNvSpPr txBox="1">
            <a:spLocks noGrp="1"/>
          </p:cNvSpPr>
          <p:nvPr/>
        </p:nvSpPr>
        <p:spPr bwMode="auto">
          <a:xfrm>
            <a:off x="3970338" y="8829675"/>
            <a:ext cx="3038475" cy="465138"/>
          </a:xfrm>
          <a:prstGeom prst="rect">
            <a:avLst/>
          </a:prstGeom>
          <a:noFill/>
          <a:ln>
            <a:miter lim="800000"/>
            <a:headEnd/>
            <a:tailEnd/>
          </a:ln>
        </p:spPr>
        <p:txBody>
          <a:bodyPr lIns="93167" tIns="46584" rIns="93167" bIns="46584" anchor="b"/>
          <a:lstStyle/>
          <a:p>
            <a:pPr algn="r" eaLnBrk="0" hangingPunct="0">
              <a:defRPr/>
            </a:pPr>
            <a:fld id="{93C2660B-6EFD-486E-B003-AD739ECCD19E}" type="slidenum">
              <a:rPr lang="en-US" sz="1200">
                <a:latin typeface="+mn-lt"/>
              </a:rPr>
              <a:pPr algn="r" eaLnBrk="0" hangingPunct="0">
                <a:defRPr/>
              </a:pPr>
              <a:t>6</a:t>
            </a:fld>
            <a:endParaRPr lang="en-US" sz="1200" dirty="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a:p>
        </p:txBody>
      </p:sp>
      <p:sp>
        <p:nvSpPr>
          <p:cNvPr id="58372" name="Slide Number Placeholder 3"/>
          <p:cNvSpPr>
            <a:spLocks noGrp="1"/>
          </p:cNvSpPr>
          <p:nvPr>
            <p:ph type="sldNum" sz="quarter" idx="5"/>
          </p:nvPr>
        </p:nvSpPr>
        <p:spPr>
          <a:noFill/>
        </p:spPr>
        <p:txBody>
          <a:bodyPr/>
          <a:lstStyle/>
          <a:p>
            <a:fld id="{4FB5A9AE-95F7-4F29-81CD-FAB81B8AAD39}"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435E7E-F7A4-43C7-BB93-B5EF54AED710}"/>
              </a:ext>
            </a:extLst>
          </p:cNvPr>
          <p:cNvSpPr txBox="1">
            <a:spLocks/>
          </p:cNvSpPr>
          <p:nvPr userDrawn="1"/>
        </p:nvSpPr>
        <p:spPr>
          <a:xfrm>
            <a:off x="800100" y="0"/>
            <a:ext cx="7543800" cy="1742420"/>
          </a:xfrm>
          <a:prstGeom prst="rect">
            <a:avLst/>
          </a:prstGeom>
        </p:spPr>
        <p:txBody>
          <a:bodyPr anchor="ctr" anchorCtr="1"/>
          <a:lstStyle>
            <a:lvl1pPr algn="l" rtl="0" eaLnBrk="0" fontAlgn="base" hangingPunct="0">
              <a:spcBef>
                <a:spcPct val="0"/>
              </a:spcBef>
              <a:spcAft>
                <a:spcPct val="0"/>
              </a:spcAft>
              <a:defRPr lang="en-US" sz="3800" b="1" kern="1200" dirty="0">
                <a:solidFill>
                  <a:srgbClr val="008BD1"/>
                </a:solidFill>
                <a:effectLst/>
                <a:latin typeface="Tahoma" pitchFamily="34" charset="0"/>
                <a:ea typeface="+mn-ea"/>
                <a:cs typeface="Arial" charset="0"/>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a:endParaRPr lang="en-US" sz="3700" dirty="0">
              <a:solidFill>
                <a:srgbClr val="000000"/>
              </a:solidFill>
            </a:endParaRPr>
          </a:p>
        </p:txBody>
      </p:sp>
      <p:sp>
        <p:nvSpPr>
          <p:cNvPr id="7" name="Rectangle 16">
            <a:extLst>
              <a:ext uri="{FF2B5EF4-FFF2-40B4-BE49-F238E27FC236}">
                <a16:creationId xmlns:a16="http://schemas.microsoft.com/office/drawing/2014/main" id="{4551D5C3-44E6-4308-91F5-5FF93C19EC1A}"/>
              </a:ext>
            </a:extLst>
          </p:cNvPr>
          <p:cNvSpPr>
            <a:spLocks noGrp="1" noChangeArrowheads="1"/>
          </p:cNvSpPr>
          <p:nvPr>
            <p:ph type="ctrTitle" sz="quarter"/>
          </p:nvPr>
        </p:nvSpPr>
        <p:spPr>
          <a:xfrm>
            <a:off x="838200" y="1997075"/>
            <a:ext cx="7467600" cy="1431925"/>
          </a:xfrm>
          <a:prstGeom prst="rect">
            <a:avLst/>
          </a:prstGeom>
        </p:spPr>
        <p:txBody>
          <a:bodyPr anchor="b"/>
          <a:lstStyle>
            <a:lvl1pPr algn="ctr">
              <a:defRPr sz="3600" baseline="0">
                <a:solidFill>
                  <a:srgbClr val="007AB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Rectangle 17">
            <a:extLst>
              <a:ext uri="{FF2B5EF4-FFF2-40B4-BE49-F238E27FC236}">
                <a16:creationId xmlns:a16="http://schemas.microsoft.com/office/drawing/2014/main" id="{6FBD2A07-E810-4442-A2DA-6B24B7924667}"/>
              </a:ext>
            </a:extLst>
          </p:cNvPr>
          <p:cNvSpPr>
            <a:spLocks noGrp="1" noChangeArrowheads="1"/>
          </p:cNvSpPr>
          <p:nvPr>
            <p:ph type="subTitle" sz="quarter" idx="1"/>
          </p:nvPr>
        </p:nvSpPr>
        <p:spPr>
          <a:xfrm>
            <a:off x="838200" y="3886200"/>
            <a:ext cx="7467600" cy="1752600"/>
          </a:xfrm>
          <a:prstGeom prst="rect">
            <a:avLst/>
          </a:prstGeom>
        </p:spPr>
        <p:txBody>
          <a:bodyPr/>
          <a:lstStyle>
            <a:lvl1pPr marL="0" indent="0">
              <a:buFont typeface="Wingdings" pitchFamily="2" charset="2"/>
              <a:buNone/>
              <a:defRPr lang="en-US" sz="2800" b="0" i="1" kern="1200" dirty="0">
                <a:solidFill>
                  <a:srgbClr val="007AB8"/>
                </a:solidFill>
                <a:effectLst/>
                <a:latin typeface="Arial" panose="020B0604020202020204" pitchFamily="34" charset="0"/>
                <a:ea typeface="+mn-ea"/>
                <a:cs typeface="Arial" panose="020B0604020202020204" pitchFamily="34" charset="0"/>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3FF79BBC-A59D-4D62-BB0D-518AA3EE161E}"/>
              </a:ext>
            </a:extLst>
          </p:cNvPr>
          <p:cNvSpPr>
            <a:spLocks noGrp="1"/>
          </p:cNvSpPr>
          <p:nvPr>
            <p:ph type="sldNum" sz="quarter" idx="12"/>
          </p:nvPr>
        </p:nvSpPr>
        <p:spPr>
          <a:xfrm>
            <a:off x="6784848" y="6556248"/>
            <a:ext cx="2359152" cy="283464"/>
          </a:xfrm>
          <a:prstGeom prst="rect">
            <a:avLst/>
          </a:prstGeom>
        </p:spPr>
        <p:txBody>
          <a:bodyPr anchor="b" anchorCtr="0"/>
          <a:lstStyle>
            <a:lvl1pPr>
              <a:defRPr sz="1000"/>
            </a:lvl1pPr>
          </a:lstStyle>
          <a:p>
            <a:pPr>
              <a:tabLst>
                <a:tab pos="2173288" algn="r"/>
              </a:tabLst>
              <a:defRPr/>
            </a:pPr>
            <a:r>
              <a:rPr lang="en-US" dirty="0">
                <a:solidFill>
                  <a:schemeClr val="tx1"/>
                </a:solidFill>
              </a:rPr>
              <a:t>Nasal Mupirocin	</a:t>
            </a:r>
            <a:fld id="{2784D70B-7CA6-46B8-8244-CAC0F4E3359D}" type="slidenum">
              <a:rPr lang="en-US" smtClean="0">
                <a:solidFill>
                  <a:srgbClr val="000000"/>
                </a:solidFill>
              </a:rPr>
              <a:pPr>
                <a:tabLst>
                  <a:tab pos="2173288" algn="r"/>
                </a:tabLst>
                <a:defRPr/>
              </a:pPr>
              <a:t>‹#›</a:t>
            </a:fld>
            <a:endParaRPr lang="en-US" dirty="0">
              <a:solidFill>
                <a:srgbClr val="000000"/>
              </a:solidFill>
            </a:endParaRPr>
          </a:p>
        </p:txBody>
      </p:sp>
      <p:sp>
        <p:nvSpPr>
          <p:cNvPr id="7" name="Title 1">
            <a:extLst>
              <a:ext uri="{FF2B5EF4-FFF2-40B4-BE49-F238E27FC236}">
                <a16:creationId xmlns:a16="http://schemas.microsoft.com/office/drawing/2014/main" id="{61A6C168-15C3-4881-88C9-C5A68E7B7C34}"/>
              </a:ext>
            </a:extLst>
          </p:cNvPr>
          <p:cNvSpPr>
            <a:spLocks noGrp="1"/>
          </p:cNvSpPr>
          <p:nvPr>
            <p:ph type="title"/>
          </p:nvPr>
        </p:nvSpPr>
        <p:spPr>
          <a:xfrm>
            <a:off x="0" y="18288"/>
            <a:ext cx="9144000" cy="832104"/>
          </a:xfrm>
          <a:prstGeom prst="rect">
            <a:avLst/>
          </a:prstGeom>
        </p:spPr>
        <p:txBody>
          <a:bodyPr anchor="ctr" anchorCtr="1"/>
          <a:lstStyle>
            <a:lvl1pPr>
              <a:defRPr sz="25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65BE9A5E-8F20-4A6E-97D3-762C958E7793}"/>
              </a:ext>
            </a:extLst>
          </p:cNvPr>
          <p:cNvSpPr>
            <a:spLocks noGrp="1"/>
          </p:cNvSpPr>
          <p:nvPr>
            <p:ph idx="1"/>
          </p:nvPr>
        </p:nvSpPr>
        <p:spPr>
          <a:xfrm>
            <a:off x="841248" y="905256"/>
            <a:ext cx="7470648" cy="4525963"/>
          </a:xfrm>
          <a:prstGeom prst="rect">
            <a:avLst/>
          </a:prstGeom>
        </p:spPr>
        <p:txBody>
          <a:bodyPr/>
          <a:lstStyle>
            <a:lvl1pPr marL="342900" indent="-342900">
              <a:buSzPct val="70000"/>
              <a:buFont typeface="Wingdings" panose="05000000000000000000" pitchFamily="2" charset="2"/>
              <a:buChar char=""/>
              <a:defRPr sz="2000">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2000">
                <a:latin typeface="Arial" panose="020B0604020202020204" pitchFamily="34" charset="0"/>
                <a:cs typeface="Arial" panose="020B0604020202020204" pitchFamily="34" charset="0"/>
              </a:defRPr>
            </a:lvl2pPr>
            <a:lvl3pPr marL="1143000" indent="-228600">
              <a:buSzPct val="70000"/>
              <a:buFont typeface="Wingdings" panose="05000000000000000000" pitchFamily="2" charset="2"/>
              <a:buChar char="Ø"/>
              <a:defRPr sz="1800">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BB93AA-0B3F-47BC-AB08-B72E0C7D014C}"/>
              </a:ext>
            </a:extLst>
          </p:cNvPr>
          <p:cNvPicPr>
            <a:picLocks noChangeAspect="1"/>
          </p:cNvPicPr>
          <p:nvPr userDrawn="1"/>
        </p:nvPicPr>
        <p:blipFill>
          <a:blip r:embed="rId3"/>
          <a:stretch>
            <a:fillRect/>
          </a:stretch>
        </p:blipFill>
        <p:spPr>
          <a:xfrm>
            <a:off x="0" y="0"/>
            <a:ext cx="9144000" cy="6858000"/>
          </a:xfrm>
          <a:prstGeom prst="rect">
            <a:avLst/>
          </a:prstGeom>
        </p:spPr>
      </p:pic>
    </p:spTree>
  </p:cSld>
  <p:clrMap bg1="dk2" tx1="lt1" bg2="dk1" tx2="lt2" accent1="accent1" accent2="accent2" accent3="accent3" accent4="accent4" accent5="accent5" accent6="accent6" hlink="hlink" folHlink="folHlink"/>
  <p:sldLayoutIdLst>
    <p:sldLayoutId id="2147485063" r:id="rId1"/>
  </p:sldLayoutIdLst>
  <p:hf hdr="0" ftr="0" dt="0"/>
  <p:txStyles>
    <p:titleStyle>
      <a:lvl1pPr algn="l" rtl="0" eaLnBrk="0" fontAlgn="base" hangingPunct="0">
        <a:spcBef>
          <a:spcPct val="0"/>
        </a:spcBef>
        <a:spcAft>
          <a:spcPct val="0"/>
        </a:spcAft>
        <a:defRPr lang="en-US" sz="3800" b="1" kern="1200" dirty="0">
          <a:solidFill>
            <a:srgbClr val="008BD1"/>
          </a:solidFill>
          <a:effectLst/>
          <a:latin typeface="Tahoma" pitchFamily="34" charset="0"/>
          <a:ea typeface="+mn-ea"/>
          <a:cs typeface="Arial" charset="0"/>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n"/>
        <a:defRPr lang="en-US" sz="2000" kern="1200" dirty="0">
          <a:solidFill>
            <a:schemeClr val="tx1"/>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1"/>
        </a:buClr>
        <a:buFont typeface="Courier New" panose="02070309020205020404" pitchFamily="49" charset="0"/>
        <a:buChar char="o"/>
        <a:defRPr lang="en-US" sz="2000" kern="1200" dirty="0">
          <a:solidFill>
            <a:schemeClr val="tx1"/>
          </a:solidFill>
          <a:effectLst/>
          <a:latin typeface="Arial" panose="020B0604020202020204" pitchFamily="34" charset="0"/>
          <a:ea typeface="+mn-ea"/>
          <a:cs typeface="Arial" panose="020B0604020202020204" pitchFamily="34" charset="0"/>
        </a:defRPr>
      </a:lvl2pPr>
      <a:lvl3pPr marL="1258888" indent="-304800" algn="l" rtl="0" eaLnBrk="0" fontAlgn="base" hangingPunct="0">
        <a:spcBef>
          <a:spcPct val="20000"/>
        </a:spcBef>
        <a:spcAft>
          <a:spcPct val="0"/>
        </a:spcAft>
        <a:buClr>
          <a:schemeClr val="tx1"/>
        </a:buClr>
        <a:buSzPct val="70000"/>
        <a:buFont typeface="Wingdings" pitchFamily="2" charset="2"/>
        <a:buChar char="Ø"/>
        <a:tabLst/>
        <a:defRPr sz="1800">
          <a:solidFill>
            <a:schemeClr val="tx1"/>
          </a:solidFill>
          <a:effectLst/>
          <a:latin typeface="Arial" panose="020B0604020202020204" pitchFamily="34" charset="0"/>
          <a:cs typeface="Arial" panose="020B0604020202020204" pitchFamily="34" charset="0"/>
        </a:defRPr>
      </a:lvl3pPr>
      <a:lvl4pPr marL="742950" indent="-28575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742950" indent="-28575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228850" indent="0" algn="l" rtl="0" fontAlgn="base">
        <a:spcBef>
          <a:spcPct val="20000"/>
        </a:spcBef>
        <a:spcAft>
          <a:spcPct val="0"/>
        </a:spcAft>
        <a:buClr>
          <a:schemeClr val="hlink"/>
        </a:buClr>
        <a:buSzPct val="70000"/>
        <a:buFont typeface="Wingdings" pitchFamily="2" charset="2"/>
        <a:buNone/>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9B6DE872-957D-4303-9ECD-6ED802B2B85C}"/>
              </a:ext>
            </a:extLst>
          </p:cNvPr>
          <p:cNvPicPr>
            <a:picLocks noChangeAspect="1"/>
          </p:cNvPicPr>
          <p:nvPr userDrawn="1"/>
        </p:nvPicPr>
        <p:blipFill>
          <a:blip r:embed="rId3"/>
          <a:stretch>
            <a:fillRect/>
          </a:stretch>
        </p:blipFill>
        <p:spPr>
          <a:xfrm>
            <a:off x="1" y="0"/>
            <a:ext cx="9144000" cy="6843984"/>
          </a:xfrm>
          <a:prstGeom prst="rect">
            <a:avLst/>
          </a:prstGeom>
        </p:spPr>
      </p:pic>
      <p:sp>
        <p:nvSpPr>
          <p:cNvPr id="8" name="TextBox 7">
            <a:extLst>
              <a:ext uri="{FF2B5EF4-FFF2-40B4-BE49-F238E27FC236}">
                <a16:creationId xmlns:a16="http://schemas.microsoft.com/office/drawing/2014/main" id="{DEE5EB1F-9BD9-4BCA-B120-696FA8E461B0}"/>
              </a:ext>
            </a:extLst>
          </p:cNvPr>
          <p:cNvSpPr txBox="1"/>
          <p:nvPr userDrawn="1"/>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cSld>
  <p:clrMap bg1="lt1" tx1="dk1" bg2="lt2" tx2="dk2" accent1="accent1" accent2="accent2" accent3="accent3" accent4="accent4" accent5="accent5" accent6="accent6" hlink="hlink" folHlink="folHlink"/>
  <p:sldLayoutIdLst>
    <p:sldLayoutId id="214748507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EF4C2EE-1B1A-4AB7-A9E4-D276E5B5E651}"/>
              </a:ext>
            </a:extLst>
          </p:cNvPr>
          <p:cNvSpPr txBox="1"/>
          <p:nvPr/>
        </p:nvSpPr>
        <p:spPr>
          <a:xfrm>
            <a:off x="6715130" y="6365110"/>
            <a:ext cx="2428870" cy="523220"/>
          </a:xfrm>
          <a:prstGeom prst="rect">
            <a:avLst/>
          </a:prstGeom>
          <a:noFill/>
        </p:spPr>
        <p:txBody>
          <a:bodyPr wrap="none" rtlCol="0">
            <a:spAutoFit/>
          </a:bodyPr>
          <a:lstStyle/>
          <a:p>
            <a:pPr algn="r"/>
            <a:r>
              <a:rPr lang="en-US" sz="1400" dirty="0">
                <a:solidFill>
                  <a:schemeClr val="tx1"/>
                </a:solidFill>
              </a:rPr>
              <a:t>AHRQ Pub. No. 20(22)-0036</a:t>
            </a:r>
          </a:p>
          <a:p>
            <a:pPr algn="r"/>
            <a:r>
              <a:rPr lang="en-US" sz="1400" dirty="0">
                <a:solidFill>
                  <a:schemeClr val="tx1"/>
                </a:solidFill>
              </a:rPr>
              <a:t>March 2022</a:t>
            </a:r>
            <a:endParaRPr lang="en-US" dirty="0">
              <a:solidFill>
                <a:schemeClr val="tx1"/>
              </a:solidFill>
            </a:endParaRPr>
          </a:p>
        </p:txBody>
      </p:sp>
      <p:sp>
        <p:nvSpPr>
          <p:cNvPr id="9" name="Title 5">
            <a:extLst>
              <a:ext uri="{FF2B5EF4-FFF2-40B4-BE49-F238E27FC236}">
                <a16:creationId xmlns:a16="http://schemas.microsoft.com/office/drawing/2014/main" id="{0B254AAA-89EB-421D-AFC0-361E60795BA2}"/>
              </a:ext>
            </a:extLst>
          </p:cNvPr>
          <p:cNvSpPr txBox="1">
            <a:spLocks/>
          </p:cNvSpPr>
          <p:nvPr/>
        </p:nvSpPr>
        <p:spPr>
          <a:xfrm>
            <a:off x="758952" y="-152400"/>
            <a:ext cx="7543800" cy="1746504"/>
          </a:xfrm>
          <a:prstGeom prst="rect">
            <a:avLst/>
          </a:prstGeom>
        </p:spPr>
        <p:txBody>
          <a:bodyPr anchor="ctr" anchorCtr="1"/>
          <a:lstStyle>
            <a:lvl1pPr algn="ctr" rtl="0" eaLnBrk="0" fontAlgn="base" hangingPunct="0">
              <a:spcBef>
                <a:spcPct val="0"/>
              </a:spcBef>
              <a:spcAft>
                <a:spcPct val="0"/>
              </a:spcAft>
              <a:defRPr lang="en-US" sz="3600" b="1" kern="1200" baseline="0">
                <a:solidFill>
                  <a:srgbClr val="007AB8"/>
                </a:solidFill>
                <a:effectLst/>
                <a:latin typeface="Arial" panose="020B0604020202020204" pitchFamily="34" charset="0"/>
                <a:ea typeface="+mn-ea"/>
                <a:cs typeface="Arial" panose="020B0604020202020204" pitchFamily="34" charset="0"/>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r>
              <a:rPr lang="en-US" sz="3700" dirty="0">
                <a:solidFill>
                  <a:srgbClr val="000000"/>
                </a:solidFill>
                <a:latin typeface="+mn-lt"/>
              </a:rPr>
              <a:t>Decolonization of</a:t>
            </a:r>
            <a:br>
              <a:rPr lang="en-US" sz="3700" dirty="0">
                <a:solidFill>
                  <a:srgbClr val="000000"/>
                </a:solidFill>
                <a:latin typeface="+mn-lt"/>
              </a:rPr>
            </a:br>
            <a:r>
              <a:rPr lang="en-US" sz="3700" dirty="0">
                <a:solidFill>
                  <a:srgbClr val="000000"/>
                </a:solidFill>
                <a:latin typeface="+mn-lt"/>
              </a:rPr>
              <a:t>Non-ICU Patients With Devices</a:t>
            </a:r>
          </a:p>
        </p:txBody>
      </p:sp>
      <p:sp>
        <p:nvSpPr>
          <p:cNvPr id="12" name="Subtitle 6">
            <a:extLst>
              <a:ext uri="{FF2B5EF4-FFF2-40B4-BE49-F238E27FC236}">
                <a16:creationId xmlns:a16="http://schemas.microsoft.com/office/drawing/2014/main" id="{2DADE8FE-6792-45EB-9D62-51547A936F6D}"/>
              </a:ext>
            </a:extLst>
          </p:cNvPr>
          <p:cNvSpPr txBox="1">
            <a:spLocks/>
          </p:cNvSpPr>
          <p:nvPr/>
        </p:nvSpPr>
        <p:spPr>
          <a:xfrm>
            <a:off x="569976" y="2215969"/>
            <a:ext cx="8004048" cy="4114800"/>
          </a:xfrm>
          <a:prstGeom prst="rect">
            <a:avLst/>
          </a:prstGeom>
        </p:spPr>
        <p:txBody>
          <a:bodyPr/>
          <a:lstStyle>
            <a:lvl1pPr marL="0" indent="0" algn="l" rtl="0" eaLnBrk="0" fontAlgn="base" hangingPunct="0">
              <a:spcBef>
                <a:spcPct val="20000"/>
              </a:spcBef>
              <a:spcAft>
                <a:spcPct val="0"/>
              </a:spcAft>
              <a:buClr>
                <a:schemeClr val="tx1"/>
              </a:buClr>
              <a:buSzPct val="70000"/>
              <a:buFont typeface="Wingdings" pitchFamily="2" charset="2"/>
              <a:buNone/>
              <a:defRPr lang="en-US" sz="2800" b="0" i="1" kern="1200" dirty="0">
                <a:solidFill>
                  <a:srgbClr val="007AB8"/>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1"/>
              </a:buClr>
              <a:buFont typeface="Courier New" panose="02070309020205020404" pitchFamily="49" charset="0"/>
              <a:buChar char="o"/>
              <a:defRPr lang="en-US" sz="2000" kern="1200" dirty="0">
                <a:solidFill>
                  <a:schemeClr val="tx1"/>
                </a:solidFill>
                <a:effectLst/>
                <a:latin typeface="Arial" panose="020B0604020202020204" pitchFamily="34" charset="0"/>
                <a:ea typeface="+mn-ea"/>
                <a:cs typeface="Arial" panose="020B0604020202020204" pitchFamily="34" charset="0"/>
              </a:defRPr>
            </a:lvl2pPr>
            <a:lvl3pPr marL="1258888" indent="-304800" algn="l" rtl="0" eaLnBrk="0" fontAlgn="base" hangingPunct="0">
              <a:spcBef>
                <a:spcPct val="20000"/>
              </a:spcBef>
              <a:spcAft>
                <a:spcPct val="0"/>
              </a:spcAft>
              <a:buClr>
                <a:schemeClr val="tx1"/>
              </a:buClr>
              <a:buSzPct val="70000"/>
              <a:buFont typeface="Wingdings" pitchFamily="2" charset="2"/>
              <a:buChar char="Ø"/>
              <a:tabLst/>
              <a:defRPr sz="1800">
                <a:solidFill>
                  <a:schemeClr val="tx1"/>
                </a:solidFill>
                <a:effectLst/>
                <a:latin typeface="Arial" panose="020B0604020202020204" pitchFamily="34" charset="0"/>
                <a:cs typeface="Arial" panose="020B0604020202020204" pitchFamily="34" charset="0"/>
              </a:defRPr>
            </a:lvl3pPr>
            <a:lvl4pPr marL="742950" indent="-28575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742950" indent="-28575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228850" indent="0" algn="l" rtl="0" fontAlgn="base">
              <a:spcBef>
                <a:spcPct val="20000"/>
              </a:spcBef>
              <a:spcAft>
                <a:spcPct val="0"/>
              </a:spcAft>
              <a:buClr>
                <a:schemeClr val="hlink"/>
              </a:buClr>
              <a:buSzPct val="70000"/>
              <a:buFont typeface="Wingdings" pitchFamily="2" charset="2"/>
              <a:buNone/>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ctr">
              <a:lnSpc>
                <a:spcPct val="120000"/>
              </a:lnSpc>
              <a:defRPr/>
            </a:pPr>
            <a:r>
              <a:rPr lang="en-US" i="0"/>
              <a:t>Section 11-7</a:t>
            </a:r>
          </a:p>
          <a:p>
            <a:pPr algn="ctr">
              <a:lnSpc>
                <a:spcPct val="120000"/>
              </a:lnSpc>
              <a:defRPr/>
            </a:pPr>
            <a:r>
              <a:rPr lang="en-US" sz="3600" b="1" i="0" dirty="0"/>
              <a:t>Nursing Protocol Training</a:t>
            </a:r>
          </a:p>
          <a:p>
            <a:pPr algn="ctr">
              <a:lnSpc>
                <a:spcPct val="120000"/>
              </a:lnSpc>
              <a:defRPr/>
            </a:pPr>
            <a:r>
              <a:rPr lang="en-US" i="1" dirty="0">
                <a:solidFill>
                  <a:srgbClr val="007AB8"/>
                </a:solidFill>
              </a:rPr>
              <a:t>Nasal Mupirocin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381001"/>
            <a:ext cx="8610600" cy="1066800"/>
          </a:xfrm>
          <a:prstGeom prst="rect">
            <a:avLst/>
          </a:prstGeom>
          <a:noFill/>
          <a:ln w="9525">
            <a:noFill/>
            <a:miter lim="800000"/>
            <a:headEnd/>
            <a:tailEnd/>
          </a:ln>
          <a:effectLst/>
        </p:spPr>
        <p:txBody>
          <a:bodyPr anchor="ctr"/>
          <a:lstStyle/>
          <a:p>
            <a:pPr algn="ctr">
              <a:spcAft>
                <a:spcPts val="1000"/>
              </a:spcAft>
              <a:defRPr/>
            </a:pPr>
            <a:endParaRPr lang="en-US" sz="3800" b="1" dirty="0">
              <a:ln w="10541" cmpd="sng">
                <a:solidFill>
                  <a:schemeClr val="accent1">
                    <a:shade val="88000"/>
                    <a:satMod val="110000"/>
                  </a:schemeClr>
                </a:solidFill>
                <a:prstDash val="solid"/>
              </a:ln>
              <a:solidFill>
                <a:srgbClr val="0070C0"/>
              </a:solidFill>
            </a:endParaRPr>
          </a:p>
        </p:txBody>
      </p:sp>
      <p:sp>
        <p:nvSpPr>
          <p:cNvPr id="4" name="Title 3">
            <a:extLst>
              <a:ext uri="{FF2B5EF4-FFF2-40B4-BE49-F238E27FC236}">
                <a16:creationId xmlns:a16="http://schemas.microsoft.com/office/drawing/2014/main" id="{F5AD3486-1F37-3244-877F-18501C24BF19}"/>
              </a:ext>
            </a:extLst>
          </p:cNvPr>
          <p:cNvSpPr>
            <a:spLocks noGrp="1"/>
          </p:cNvSpPr>
          <p:nvPr>
            <p:ph type="title"/>
          </p:nvPr>
        </p:nvSpPr>
        <p:spPr/>
        <p:txBody>
          <a:bodyPr/>
          <a:lstStyle/>
          <a:p>
            <a:r>
              <a:rPr lang="en-US" dirty="0"/>
              <a:t>Targeted Decolonization Introduction</a:t>
            </a:r>
          </a:p>
        </p:txBody>
      </p:sp>
      <p:sp>
        <p:nvSpPr>
          <p:cNvPr id="9" name="Content Placeholder 8">
            <a:extLst>
              <a:ext uri="{FF2B5EF4-FFF2-40B4-BE49-F238E27FC236}">
                <a16:creationId xmlns:a16="http://schemas.microsoft.com/office/drawing/2014/main" id="{12157037-18AB-724B-ACF8-37631571342B}"/>
              </a:ext>
            </a:extLst>
          </p:cNvPr>
          <p:cNvSpPr>
            <a:spLocks noGrp="1"/>
          </p:cNvSpPr>
          <p:nvPr>
            <p:ph idx="1"/>
          </p:nvPr>
        </p:nvSpPr>
        <p:spPr>
          <a:xfrm>
            <a:off x="304800" y="914733"/>
            <a:ext cx="8382000" cy="5749266"/>
          </a:xfrm>
        </p:spPr>
        <p:txBody>
          <a:bodyPr wrap="square">
            <a:spAutoFit/>
          </a:bodyPr>
          <a:lstStyle/>
          <a:p>
            <a:r>
              <a:rPr lang="en-US" dirty="0"/>
              <a:t>Our hospital is adopting a targeted decolonization protocol for adult </a:t>
            </a:r>
            <a:br>
              <a:rPr lang="en-US" dirty="0"/>
            </a:br>
            <a:r>
              <a:rPr lang="en-US" dirty="0"/>
              <a:t>non-intensive care unit (ICU) patients with selected medical devices:</a:t>
            </a:r>
          </a:p>
          <a:p>
            <a:pPr lvl="1"/>
            <a:r>
              <a:rPr lang="en-US" dirty="0"/>
              <a:t>Central lines</a:t>
            </a:r>
          </a:p>
          <a:p>
            <a:pPr lvl="1"/>
            <a:r>
              <a:rPr lang="en-US" dirty="0"/>
              <a:t>Midline catheters*</a:t>
            </a:r>
          </a:p>
          <a:p>
            <a:pPr lvl="1"/>
            <a:r>
              <a:rPr lang="en-US" dirty="0"/>
              <a:t>Lumbar drains</a:t>
            </a:r>
          </a:p>
          <a:p>
            <a:endParaRPr lang="en-US" sz="800" dirty="0"/>
          </a:p>
          <a:p>
            <a:r>
              <a:rPr lang="en-US" dirty="0"/>
              <a:t>From this training you will learn:</a:t>
            </a:r>
          </a:p>
          <a:p>
            <a:pPr lvl="1"/>
            <a:r>
              <a:rPr lang="en-US" dirty="0"/>
              <a:t>How to implement nasal decolonization with mupirocin for patients with medical devices who are also known to be methicillin-resistant </a:t>
            </a:r>
            <a:r>
              <a:rPr lang="en-US" i="1" dirty="0"/>
              <a:t>Staphylococcus aureus </a:t>
            </a:r>
            <a:r>
              <a:rPr lang="en-US" dirty="0"/>
              <a:t>(MRSA) carriers </a:t>
            </a:r>
            <a:br>
              <a:rPr lang="en-US" dirty="0"/>
            </a:br>
            <a:r>
              <a:rPr lang="en-US" dirty="0"/>
              <a:t>(by history, screening test [if performed], or clinical culture)</a:t>
            </a:r>
          </a:p>
          <a:p>
            <a:pPr lvl="1"/>
            <a:r>
              <a:rPr lang="en-US" dirty="0"/>
              <a:t>How to address special circumstances related to nasal decolonization</a:t>
            </a:r>
          </a:p>
          <a:p>
            <a:pPr lvl="1"/>
            <a:r>
              <a:rPr lang="en-US" dirty="0"/>
              <a:t>This training module will take approximately 5 minutes </a:t>
            </a:r>
            <a:br>
              <a:rPr lang="en-US" dirty="0"/>
            </a:br>
            <a:r>
              <a:rPr lang="en-US" dirty="0"/>
              <a:t>to complete</a:t>
            </a:r>
          </a:p>
          <a:p>
            <a:pPr lvl="1"/>
            <a:endParaRPr lang="en-US" sz="1000" dirty="0"/>
          </a:p>
          <a:p>
            <a:pPr marL="0" indent="0">
              <a:buNone/>
            </a:pPr>
            <a:r>
              <a:rPr lang="en-US" sz="1400" i="1" dirty="0"/>
              <a:t>*NOTE: The ABATE Infection Trial showed the same 32% reduction in bloodstream infection for midlines as it did for central lines.</a:t>
            </a:r>
          </a:p>
        </p:txBody>
      </p:sp>
      <p:sp>
        <p:nvSpPr>
          <p:cNvPr id="6" name="Slide Number Placeholder 5">
            <a:extLst>
              <a:ext uri="{FF2B5EF4-FFF2-40B4-BE49-F238E27FC236}">
                <a16:creationId xmlns:a16="http://schemas.microsoft.com/office/drawing/2014/main" id="{A6C72BA9-7ACB-4631-8649-89897DC78FBE}"/>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Nasal Mupirocin	</a:t>
            </a:r>
            <a:fld id="{2784D70B-7CA6-46B8-8244-CAC0F4E3359D}" type="slidenum">
              <a:rPr lang="en-US" smtClean="0">
                <a:solidFill>
                  <a:srgbClr val="000000"/>
                </a:solidFill>
              </a:rPr>
              <a:pPr>
                <a:tabLst>
                  <a:tab pos="2168525" algn="r"/>
                </a:tabLst>
                <a:defRPr/>
              </a:pPr>
              <a:t>2</a:t>
            </a:fld>
            <a:endParaRPr lang="en-US" dirty="0">
              <a:solidFill>
                <a:srgbClr val="000000"/>
              </a:solidFill>
            </a:endParaRPr>
          </a:p>
        </p:txBody>
      </p:sp>
    </p:spTree>
    <p:extLst>
      <p:ext uri="{BB962C8B-B14F-4D97-AF65-F5344CB8AC3E}">
        <p14:creationId xmlns:p14="http://schemas.microsoft.com/office/powerpoint/2010/main" val="3404859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4BC72E-043C-E746-901F-80FDE29AA5AE}"/>
              </a:ext>
            </a:extLst>
          </p:cNvPr>
          <p:cNvSpPr>
            <a:spLocks noGrp="1"/>
          </p:cNvSpPr>
          <p:nvPr>
            <p:ph type="title"/>
          </p:nvPr>
        </p:nvSpPr>
        <p:spPr/>
        <p:txBody>
          <a:bodyPr/>
          <a:lstStyle/>
          <a:p>
            <a:r>
              <a:rPr lang="en-US" dirty="0"/>
              <a:t>Why Are We Targeting MRSA Carriers With </a:t>
            </a:r>
            <a:br>
              <a:rPr lang="en-US" dirty="0"/>
            </a:br>
            <a:r>
              <a:rPr lang="en-US" dirty="0"/>
              <a:t>Medical Devices?</a:t>
            </a:r>
          </a:p>
        </p:txBody>
      </p:sp>
      <p:sp>
        <p:nvSpPr>
          <p:cNvPr id="3" name="Content Placeholder 2"/>
          <p:cNvSpPr>
            <a:spLocks noGrp="1"/>
          </p:cNvSpPr>
          <p:nvPr>
            <p:ph idx="1"/>
          </p:nvPr>
        </p:nvSpPr>
        <p:spPr>
          <a:xfrm>
            <a:off x="841248" y="990600"/>
            <a:ext cx="7470648" cy="5275290"/>
          </a:xfrm>
        </p:spPr>
        <p:txBody>
          <a:bodyPr>
            <a:spAutoFit/>
          </a:bodyPr>
          <a:lstStyle/>
          <a:p>
            <a:r>
              <a:rPr lang="en-US" dirty="0"/>
              <a:t>Body bacteria can cause infection in hospitals and nursing homes due to wounds, devices, and poor health of the patient</a:t>
            </a:r>
          </a:p>
          <a:p>
            <a:endParaRPr lang="en-US" sz="1000" dirty="0"/>
          </a:p>
          <a:p>
            <a:r>
              <a:rPr lang="en-US" dirty="0"/>
              <a:t>Decolonization has been shown to prevent infections</a:t>
            </a:r>
          </a:p>
          <a:p>
            <a:pPr lvl="1"/>
            <a:r>
              <a:rPr lang="en-US" dirty="0"/>
              <a:t>For patients with multidrug-resistant organisms</a:t>
            </a:r>
          </a:p>
          <a:p>
            <a:pPr lvl="1"/>
            <a:r>
              <a:rPr lang="en-US" dirty="0"/>
              <a:t>In hospital ICUs</a:t>
            </a:r>
          </a:p>
          <a:p>
            <a:pPr lvl="1"/>
            <a:r>
              <a:rPr lang="en-US" dirty="0"/>
              <a:t>In long-term acute care hospitals</a:t>
            </a:r>
          </a:p>
          <a:p>
            <a:pPr lvl="1"/>
            <a:r>
              <a:rPr lang="en-US" dirty="0"/>
              <a:t>In hospital non-ICU patients with devices</a:t>
            </a:r>
          </a:p>
          <a:p>
            <a:endParaRPr lang="en-US" sz="1000" dirty="0"/>
          </a:p>
          <a:p>
            <a:r>
              <a:rPr lang="en-US" dirty="0"/>
              <a:t>The </a:t>
            </a:r>
            <a:r>
              <a:rPr lang="en-US" b="1" u="sng" dirty="0"/>
              <a:t>A</a:t>
            </a:r>
            <a:r>
              <a:rPr lang="en-US" dirty="0"/>
              <a:t>ctive </a:t>
            </a:r>
            <a:r>
              <a:rPr lang="en-US" b="1" u="sng" dirty="0"/>
              <a:t>Bat</a:t>
            </a:r>
            <a:r>
              <a:rPr lang="en-US" dirty="0"/>
              <a:t>hing to </a:t>
            </a:r>
            <a:r>
              <a:rPr lang="en-US" b="1" u="sng" dirty="0"/>
              <a:t>E</a:t>
            </a:r>
            <a:r>
              <a:rPr lang="en-US" dirty="0"/>
              <a:t>liminate (ABATE) Infection Trial found that decolonization for adult non-ICU patients with specific medical devices reduced all-cause bloodstream infections by 32 percent and positive methicillin-resistant </a:t>
            </a:r>
            <a:br>
              <a:rPr lang="en-US" dirty="0"/>
            </a:br>
            <a:r>
              <a:rPr lang="en-US" i="1" dirty="0"/>
              <a:t>Staphylococcus aureus </a:t>
            </a:r>
            <a:r>
              <a:rPr lang="en-US" dirty="0"/>
              <a:t>(MRSA) and vancomycin-resistant enterococcus (VRE) cultures by 37 percent</a:t>
            </a:r>
            <a:r>
              <a:rPr lang="en-US" baseline="30000" dirty="0"/>
              <a:t>1</a:t>
            </a:r>
          </a:p>
          <a:p>
            <a:pPr marL="0" indent="0">
              <a:buNone/>
            </a:pPr>
            <a:endParaRPr lang="fr-FR" sz="1400" i="1" baseline="30000" dirty="0"/>
          </a:p>
          <a:p>
            <a:pPr marL="0" indent="0">
              <a:buNone/>
            </a:pPr>
            <a:r>
              <a:rPr lang="fr-FR" sz="1400" i="1" baseline="30000" dirty="0"/>
              <a:t>1 </a:t>
            </a:r>
            <a:r>
              <a:rPr lang="fr-FR" sz="1400" i="1" dirty="0"/>
              <a:t>Lancet. 2019 Mar 23;393(10177):1205-15</a:t>
            </a:r>
            <a:endParaRPr lang="en-US" sz="1400" i="1" dirty="0"/>
          </a:p>
        </p:txBody>
      </p:sp>
      <p:sp>
        <p:nvSpPr>
          <p:cNvPr id="5" name="Slide Number Placeholder 5">
            <a:extLst>
              <a:ext uri="{FF2B5EF4-FFF2-40B4-BE49-F238E27FC236}">
                <a16:creationId xmlns:a16="http://schemas.microsoft.com/office/drawing/2014/main" id="{C1323012-B85A-4425-A5B6-73ABE182B526}"/>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Nasal Mupirocin	</a:t>
            </a:r>
            <a:fld id="{2784D70B-7CA6-46B8-8244-CAC0F4E3359D}" type="slidenum">
              <a:rPr lang="en-US" smtClean="0">
                <a:solidFill>
                  <a:srgbClr val="000000"/>
                </a:solidFill>
              </a:rPr>
              <a:pPr>
                <a:tabLst>
                  <a:tab pos="2168525" algn="r"/>
                </a:tabLst>
                <a:defRPr/>
              </a:pPr>
              <a:t>3</a:t>
            </a:fld>
            <a:endParaRPr lang="en-US" dirty="0">
              <a:solidFill>
                <a:srgbClr val="000000"/>
              </a:solidFill>
            </a:endParaRPr>
          </a:p>
        </p:txBody>
      </p:sp>
    </p:spTree>
    <p:extLst>
      <p:ext uri="{BB962C8B-B14F-4D97-AF65-F5344CB8AC3E}">
        <p14:creationId xmlns:p14="http://schemas.microsoft.com/office/powerpoint/2010/main" val="5208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C20A1F-C39B-F347-8DCD-ECF8053CD573}"/>
              </a:ext>
            </a:extLst>
          </p:cNvPr>
          <p:cNvSpPr>
            <a:spLocks noGrp="1"/>
          </p:cNvSpPr>
          <p:nvPr>
            <p:ph type="title"/>
          </p:nvPr>
        </p:nvSpPr>
        <p:spPr/>
        <p:txBody>
          <a:bodyPr/>
          <a:lstStyle/>
          <a:p>
            <a:pPr>
              <a:spcAft>
                <a:spcPts val="0"/>
              </a:spcAft>
              <a:defRPr/>
            </a:pPr>
            <a:r>
              <a:rPr lang="en-US" dirty="0"/>
              <a:t>Targeted Decolonization Allergies and Refusals</a:t>
            </a:r>
          </a:p>
        </p:txBody>
      </p:sp>
      <p:sp>
        <p:nvSpPr>
          <p:cNvPr id="3" name="Content Placeholder 2"/>
          <p:cNvSpPr>
            <a:spLocks noGrp="1"/>
          </p:cNvSpPr>
          <p:nvPr>
            <p:ph idx="1"/>
          </p:nvPr>
        </p:nvSpPr>
        <p:spPr>
          <a:xfrm>
            <a:off x="841248" y="990600"/>
            <a:ext cx="7470648" cy="3724096"/>
          </a:xfrm>
        </p:spPr>
        <p:txBody>
          <a:bodyPr>
            <a:spAutoFit/>
          </a:bodyPr>
          <a:lstStyle/>
          <a:p>
            <a:r>
              <a:rPr lang="en-US" dirty="0"/>
              <a:t>If a patient with a device is allergic to mupirocin, do </a:t>
            </a:r>
            <a:r>
              <a:rPr lang="en-US" b="1" dirty="0">
                <a:solidFill>
                  <a:srgbClr val="621717"/>
                </a:solidFill>
              </a:rPr>
              <a:t>NOT</a:t>
            </a:r>
            <a:r>
              <a:rPr lang="en-US" dirty="0"/>
              <a:t> apply mupirocin </a:t>
            </a:r>
          </a:p>
          <a:p>
            <a:endParaRPr lang="en-US" dirty="0"/>
          </a:p>
          <a:p>
            <a:r>
              <a:rPr lang="en-US" dirty="0"/>
              <a:t>Do not apply mupirocin if a patient with a medical device has nasal packing or another anatomical condition precluding use of mupirocin in one or both nostrils</a:t>
            </a:r>
          </a:p>
          <a:p>
            <a:endParaRPr lang="en-US" dirty="0"/>
          </a:p>
          <a:p>
            <a:r>
              <a:rPr lang="en-US" dirty="0"/>
              <a:t>As is the case with any medical care, patients can refuse the protocol, but your enthusiasm and encouragement can often help them understand the value of removing germs from their nose to protect them from infection</a:t>
            </a:r>
          </a:p>
        </p:txBody>
      </p:sp>
      <p:sp>
        <p:nvSpPr>
          <p:cNvPr id="5" name="Slide Number Placeholder 5">
            <a:extLst>
              <a:ext uri="{FF2B5EF4-FFF2-40B4-BE49-F238E27FC236}">
                <a16:creationId xmlns:a16="http://schemas.microsoft.com/office/drawing/2014/main" id="{DEDDAC6C-E0C3-4BBA-8E24-778BC97A7BFA}"/>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Nasal Mupirocin	</a:t>
            </a:r>
            <a:fld id="{2784D70B-7CA6-46B8-8244-CAC0F4E3359D}" type="slidenum">
              <a:rPr lang="en-US" smtClean="0">
                <a:solidFill>
                  <a:srgbClr val="000000"/>
                </a:solidFill>
              </a:rPr>
              <a:pPr>
                <a:tabLst>
                  <a:tab pos="2168525" algn="r"/>
                </a:tabLst>
                <a:defRPr/>
              </a:pPr>
              <a:t>4</a:t>
            </a:fld>
            <a:endParaRPr lang="en-US" dirty="0">
              <a:solidFill>
                <a:srgbClr val="000000"/>
              </a:solidFill>
            </a:endParaRPr>
          </a:p>
        </p:txBody>
      </p:sp>
    </p:spTree>
    <p:extLst>
      <p:ext uri="{BB962C8B-B14F-4D97-AF65-F5344CB8AC3E}">
        <p14:creationId xmlns:p14="http://schemas.microsoft.com/office/powerpoint/2010/main" val="299963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1B66AC-5093-704C-B2DA-A0B2CDD3E08C}"/>
              </a:ext>
            </a:extLst>
          </p:cNvPr>
          <p:cNvSpPr>
            <a:spLocks noGrp="1"/>
          </p:cNvSpPr>
          <p:nvPr>
            <p:ph type="title"/>
          </p:nvPr>
        </p:nvSpPr>
        <p:spPr/>
        <p:txBody>
          <a:bodyPr/>
          <a:lstStyle/>
          <a:p>
            <a:r>
              <a:rPr lang="en-US" dirty="0"/>
              <a:t>How Do I Perform Targeted Nasal Decolonization?</a:t>
            </a:r>
          </a:p>
        </p:txBody>
      </p:sp>
      <p:sp>
        <p:nvSpPr>
          <p:cNvPr id="3" name="Content Placeholder 2"/>
          <p:cNvSpPr>
            <a:spLocks noGrp="1"/>
          </p:cNvSpPr>
          <p:nvPr>
            <p:ph idx="1"/>
          </p:nvPr>
        </p:nvSpPr>
        <p:spPr>
          <a:xfrm>
            <a:off x="841248" y="990600"/>
            <a:ext cx="7470648" cy="3416320"/>
          </a:xfrm>
        </p:spPr>
        <p:txBody>
          <a:bodyPr>
            <a:spAutoFit/>
          </a:bodyPr>
          <a:lstStyle/>
          <a:p>
            <a:r>
              <a:rPr lang="en-US" dirty="0"/>
              <a:t>For non-ICU patients with devices known to be MRSA carriers by history, screening, or clinical culture, apply nasal mupirocin twice a day for 5 days.</a:t>
            </a:r>
          </a:p>
          <a:p>
            <a:endParaRPr lang="en-US" dirty="0"/>
          </a:p>
          <a:p>
            <a:r>
              <a:rPr lang="en-US" dirty="0"/>
              <a:t>Remember, we are not asking you to change your testing/screening processes for MRSA. Use your hospital’s current processes. </a:t>
            </a:r>
          </a:p>
          <a:p>
            <a:endParaRPr lang="en-US" dirty="0"/>
          </a:p>
          <a:p>
            <a:r>
              <a:rPr lang="en-US" dirty="0"/>
              <a:t>Mupirocin requires a physician order. Contact treating physicians to place the order for qualifying patients.</a:t>
            </a:r>
          </a:p>
        </p:txBody>
      </p:sp>
      <p:sp>
        <p:nvSpPr>
          <p:cNvPr id="5" name="Slide Number Placeholder 5">
            <a:extLst>
              <a:ext uri="{FF2B5EF4-FFF2-40B4-BE49-F238E27FC236}">
                <a16:creationId xmlns:a16="http://schemas.microsoft.com/office/drawing/2014/main" id="{2B18C052-810E-42DC-BF37-9112AB950D0F}"/>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Nasal Mupirocin	</a:t>
            </a:r>
            <a:fld id="{2784D70B-7CA6-46B8-8244-CAC0F4E3359D}" type="slidenum">
              <a:rPr lang="en-US" smtClean="0">
                <a:solidFill>
                  <a:srgbClr val="000000"/>
                </a:solidFill>
              </a:rPr>
              <a:pPr>
                <a:tabLst>
                  <a:tab pos="2168525" algn="r"/>
                </a:tabLst>
                <a:defRPr/>
              </a:pPr>
              <a:t>5</a:t>
            </a:fld>
            <a:endParaRPr lang="en-US"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153D76-E58B-B941-8342-7D4BF6BAACB1}"/>
              </a:ext>
            </a:extLst>
          </p:cNvPr>
          <p:cNvSpPr>
            <a:spLocks noGrp="1"/>
          </p:cNvSpPr>
          <p:nvPr>
            <p:ph type="title"/>
          </p:nvPr>
        </p:nvSpPr>
        <p:spPr/>
        <p:txBody>
          <a:bodyPr/>
          <a:lstStyle/>
          <a:p>
            <a:pPr>
              <a:spcAft>
                <a:spcPts val="1000"/>
              </a:spcAft>
              <a:defRPr/>
            </a:pPr>
            <a:r>
              <a:rPr lang="en-US" dirty="0">
                <a:solidFill>
                  <a:schemeClr val="tx2">
                    <a:lumMod val="50000"/>
                  </a:schemeClr>
                </a:solidFill>
              </a:rPr>
              <a:t>How To Use Nasal Mupirocin Ointment</a:t>
            </a:r>
            <a:endParaRPr lang="en-US" dirty="0"/>
          </a:p>
        </p:txBody>
      </p:sp>
      <p:sp>
        <p:nvSpPr>
          <p:cNvPr id="5123" name="Content Placeholder 2"/>
          <p:cNvSpPr>
            <a:spLocks noGrp="1"/>
          </p:cNvSpPr>
          <p:nvPr>
            <p:ph idx="1"/>
          </p:nvPr>
        </p:nvSpPr>
        <p:spPr>
          <a:xfrm>
            <a:off x="841248" y="875748"/>
            <a:ext cx="7470648" cy="5677452"/>
          </a:xfrm>
        </p:spPr>
        <p:txBody>
          <a:bodyPr>
            <a:spAutoFit/>
          </a:bodyPr>
          <a:lstStyle/>
          <a:p>
            <a:pPr marL="548640" indent="-457200" eaLnBrk="1" hangingPunct="1">
              <a:spcAft>
                <a:spcPts val="100"/>
              </a:spcAft>
              <a:buClr>
                <a:schemeClr val="tx1"/>
              </a:buClr>
              <a:buSzPct val="100000"/>
              <a:buFont typeface="+mj-lt"/>
              <a:buAutoNum type="arabicPeriod"/>
              <a:defRPr/>
            </a:pPr>
            <a:r>
              <a:rPr lang="en-US" sz="2000" dirty="0">
                <a:effectLst/>
              </a:rPr>
              <a:t>Dispense mupirocin unit dose (blueberry-sized amount) </a:t>
            </a:r>
            <a:br>
              <a:rPr lang="en-US" sz="2000" dirty="0">
                <a:effectLst/>
              </a:rPr>
            </a:br>
            <a:r>
              <a:rPr lang="en-US" sz="2000" dirty="0">
                <a:effectLst/>
              </a:rPr>
              <a:t>for each nostril onto two new clean swabs from multidose single patient tube </a:t>
            </a:r>
            <a:r>
              <a:rPr lang="en-US" sz="2000" b="1" u="sng" dirty="0">
                <a:effectLst/>
              </a:rPr>
              <a:t>before entering</a:t>
            </a:r>
            <a:r>
              <a:rPr lang="en-US" sz="2000" b="1" dirty="0">
                <a:effectLst/>
              </a:rPr>
              <a:t> </a:t>
            </a:r>
            <a:r>
              <a:rPr lang="en-US" sz="2000" dirty="0">
                <a:effectLst/>
              </a:rPr>
              <a:t>patient room </a:t>
            </a:r>
          </a:p>
          <a:p>
            <a:pPr marL="548640" indent="-457200" eaLnBrk="1" hangingPunct="1">
              <a:spcAft>
                <a:spcPts val="100"/>
              </a:spcAft>
              <a:buClr>
                <a:schemeClr val="tx1"/>
              </a:buClr>
              <a:buSzPct val="100000"/>
              <a:buFont typeface="+mj-lt"/>
              <a:buAutoNum type="arabicPeriod"/>
              <a:defRPr/>
            </a:pPr>
            <a:endParaRPr lang="en-US" sz="500" dirty="0">
              <a:effectLst/>
            </a:endParaRPr>
          </a:p>
          <a:p>
            <a:pPr marL="548640" indent="-457200" eaLnBrk="1" hangingPunct="1">
              <a:spcAft>
                <a:spcPts val="100"/>
              </a:spcAft>
              <a:buClr>
                <a:schemeClr val="tx1"/>
              </a:buClr>
              <a:buSzPct val="100000"/>
              <a:buFont typeface="+mj-lt"/>
              <a:buAutoNum type="arabicPeriod"/>
              <a:defRPr/>
            </a:pPr>
            <a:r>
              <a:rPr lang="en-US" sz="2000" dirty="0">
                <a:effectLst/>
              </a:rPr>
              <a:t>Do not take multidose tube into contact precaution room</a:t>
            </a:r>
          </a:p>
          <a:p>
            <a:pPr marL="548640" indent="-457200" eaLnBrk="1" hangingPunct="1">
              <a:spcAft>
                <a:spcPts val="100"/>
              </a:spcAft>
              <a:buClr>
                <a:schemeClr val="tx1"/>
              </a:buClr>
              <a:buSzPct val="100000"/>
              <a:buFont typeface="+mj-lt"/>
              <a:buAutoNum type="arabicPeriod"/>
              <a:defRPr/>
            </a:pPr>
            <a:endParaRPr lang="en-US" sz="500" dirty="0">
              <a:effectLst/>
            </a:endParaRPr>
          </a:p>
          <a:p>
            <a:pPr marL="548640" indent="-457200" eaLnBrk="1" hangingPunct="1">
              <a:spcAft>
                <a:spcPts val="100"/>
              </a:spcAft>
              <a:buClr>
                <a:schemeClr val="tx1"/>
              </a:buClr>
              <a:buSzPct val="100000"/>
              <a:buFont typeface="+mj-lt"/>
              <a:buAutoNum type="arabicPeriod"/>
              <a:defRPr/>
            </a:pPr>
            <a:r>
              <a:rPr lang="en-US" sz="2000" dirty="0">
                <a:effectLst/>
              </a:rPr>
              <a:t>Have patient blow their nose into a tissue to clear nostrils</a:t>
            </a:r>
          </a:p>
          <a:p>
            <a:pPr marL="548640" indent="-457200" eaLnBrk="1" hangingPunct="1">
              <a:spcAft>
                <a:spcPts val="100"/>
              </a:spcAft>
              <a:buClr>
                <a:schemeClr val="tx1"/>
              </a:buClr>
              <a:buSzPct val="100000"/>
              <a:buFont typeface="+mj-lt"/>
              <a:buAutoNum type="arabicPeriod"/>
              <a:defRPr/>
            </a:pPr>
            <a:endParaRPr lang="en-US" sz="500" dirty="0">
              <a:effectLst/>
            </a:endParaRPr>
          </a:p>
          <a:p>
            <a:pPr marL="548640" indent="-457200" eaLnBrk="1" hangingPunct="1">
              <a:spcAft>
                <a:spcPts val="100"/>
              </a:spcAft>
              <a:buClr>
                <a:schemeClr val="tx1"/>
              </a:buClr>
              <a:buSzPct val="100000"/>
              <a:buFont typeface="+mj-lt"/>
              <a:buAutoNum type="arabicPeriod"/>
              <a:defRPr/>
            </a:pPr>
            <a:r>
              <a:rPr lang="en-US" sz="2000" dirty="0">
                <a:effectLst/>
              </a:rPr>
              <a:t>Place patient’s bed at 30 degrees, if tolerated</a:t>
            </a:r>
          </a:p>
          <a:p>
            <a:pPr marL="548640" indent="-457200" eaLnBrk="1" hangingPunct="1">
              <a:spcAft>
                <a:spcPts val="100"/>
              </a:spcAft>
              <a:buClr>
                <a:schemeClr val="tx1"/>
              </a:buClr>
              <a:buSzPct val="100000"/>
              <a:buFont typeface="+mj-lt"/>
              <a:buAutoNum type="arabicPeriod"/>
              <a:defRPr/>
            </a:pPr>
            <a:endParaRPr lang="en-US" sz="500" dirty="0">
              <a:effectLst/>
            </a:endParaRPr>
          </a:p>
          <a:p>
            <a:pPr marL="548640" indent="-457200" eaLnBrk="1" hangingPunct="1">
              <a:spcAft>
                <a:spcPts val="100"/>
              </a:spcAft>
              <a:buClr>
                <a:schemeClr val="tx1"/>
              </a:buClr>
              <a:buSzPct val="100000"/>
              <a:buFont typeface="+mj-lt"/>
              <a:buAutoNum type="arabicPeriod"/>
              <a:defRPr/>
            </a:pPr>
            <a:r>
              <a:rPr lang="en-US" sz="2000" dirty="0">
                <a:effectLst/>
              </a:rPr>
              <a:t>Apply unit dose into each nostril using swab applicator</a:t>
            </a:r>
          </a:p>
          <a:p>
            <a:pPr marL="548640" indent="-457200" eaLnBrk="1" hangingPunct="1">
              <a:spcAft>
                <a:spcPts val="100"/>
              </a:spcAft>
              <a:buClr>
                <a:schemeClr val="tx1"/>
              </a:buClr>
              <a:buSzPct val="100000"/>
              <a:buFont typeface="+mj-lt"/>
              <a:buAutoNum type="arabicPeriod"/>
              <a:defRPr/>
            </a:pPr>
            <a:endParaRPr lang="en-US" sz="500" dirty="0">
              <a:effectLst/>
            </a:endParaRPr>
          </a:p>
          <a:p>
            <a:pPr marL="548640" indent="-457200" eaLnBrk="1" hangingPunct="1">
              <a:spcAft>
                <a:spcPts val="100"/>
              </a:spcAft>
              <a:buClr>
                <a:schemeClr val="tx1"/>
              </a:buClr>
              <a:buSzPct val="100000"/>
              <a:buFont typeface="+mj-lt"/>
              <a:buAutoNum type="arabicPeriod"/>
              <a:defRPr/>
            </a:pPr>
            <a:r>
              <a:rPr lang="en-US" sz="2000" dirty="0">
                <a:effectLst/>
              </a:rPr>
              <a:t>Have the patient press his/her nostrils together and massage gently for 60 seconds</a:t>
            </a:r>
          </a:p>
          <a:p>
            <a:pPr marL="548640" indent="-457200" eaLnBrk="1" hangingPunct="1">
              <a:spcAft>
                <a:spcPts val="100"/>
              </a:spcAft>
              <a:buClr>
                <a:schemeClr val="tx1"/>
              </a:buClr>
              <a:buSzPct val="100000"/>
              <a:buFont typeface="+mj-lt"/>
              <a:buAutoNum type="arabicPeriod"/>
              <a:defRPr/>
            </a:pPr>
            <a:endParaRPr lang="en-US" sz="500" dirty="0">
              <a:effectLst/>
            </a:endParaRPr>
          </a:p>
          <a:p>
            <a:pPr marL="548640" indent="-457200" eaLnBrk="1" hangingPunct="1">
              <a:spcAft>
                <a:spcPts val="100"/>
              </a:spcAft>
              <a:buClr>
                <a:schemeClr val="tx1"/>
              </a:buClr>
              <a:buSzPct val="100000"/>
              <a:buFont typeface="+mj-lt"/>
              <a:buAutoNum type="arabicPeriod"/>
              <a:defRPr/>
            </a:pPr>
            <a:r>
              <a:rPr lang="en-US" sz="2000" dirty="0">
                <a:effectLst/>
              </a:rPr>
              <a:t>Do this twice a day for 5 days while in the hospital</a:t>
            </a:r>
          </a:p>
          <a:p>
            <a:pPr marL="548640" indent="-457200" eaLnBrk="1" hangingPunct="1">
              <a:spcAft>
                <a:spcPts val="100"/>
              </a:spcAft>
              <a:buClr>
                <a:schemeClr val="tx1"/>
              </a:buClr>
              <a:buSzPct val="100000"/>
              <a:buFont typeface="+mj-lt"/>
              <a:buAutoNum type="arabicPeriod"/>
              <a:defRPr/>
            </a:pPr>
            <a:endParaRPr lang="en-US" sz="500" dirty="0">
              <a:effectLst/>
            </a:endParaRPr>
          </a:p>
          <a:p>
            <a:pPr marL="548640" indent="-457200" eaLnBrk="1" hangingPunct="1">
              <a:spcAft>
                <a:spcPts val="100"/>
              </a:spcAft>
              <a:buClr>
                <a:schemeClr val="tx1"/>
              </a:buClr>
              <a:buSzPct val="100000"/>
              <a:buFont typeface="+mj-lt"/>
              <a:buAutoNum type="arabicPeriod"/>
              <a:defRPr/>
            </a:pPr>
            <a:r>
              <a:rPr lang="en-US" sz="2000" dirty="0">
                <a:effectLst/>
              </a:rPr>
              <a:t>Stop protocol on hospital discharge</a:t>
            </a:r>
          </a:p>
          <a:p>
            <a:pPr marL="548640" indent="-457200" eaLnBrk="1" hangingPunct="1">
              <a:spcAft>
                <a:spcPts val="100"/>
              </a:spcAft>
              <a:buClr>
                <a:schemeClr val="tx1"/>
              </a:buClr>
              <a:buSzPct val="100000"/>
              <a:buFont typeface="+mj-lt"/>
              <a:buAutoNum type="arabicPeriod"/>
              <a:defRPr/>
            </a:pPr>
            <a:endParaRPr lang="en-US" sz="500" dirty="0">
              <a:effectLst/>
            </a:endParaRPr>
          </a:p>
          <a:p>
            <a:pPr marL="548640" indent="-457200" eaLnBrk="1" hangingPunct="1">
              <a:spcAft>
                <a:spcPts val="100"/>
              </a:spcAft>
              <a:buClr>
                <a:schemeClr val="tx1"/>
              </a:buClr>
              <a:buSzPct val="100000"/>
              <a:buFont typeface="+mj-lt"/>
              <a:buAutoNum type="arabicPeriod"/>
              <a:defRPr/>
            </a:pPr>
            <a:r>
              <a:rPr lang="en-US" sz="2000" dirty="0">
                <a:effectLst/>
              </a:rPr>
              <a:t>If patient is readmitted and still meets inclusion criteria for the protocol, restart the protocol</a:t>
            </a:r>
            <a:r>
              <a:rPr lang="en-US" sz="1800" b="1" dirty="0">
                <a:solidFill>
                  <a:schemeClr val="tx2">
                    <a:lumMod val="50000"/>
                  </a:schemeClr>
                </a:solidFill>
                <a:effectLst/>
              </a:rPr>
              <a:t>	</a:t>
            </a:r>
          </a:p>
        </p:txBody>
      </p:sp>
      <p:sp>
        <p:nvSpPr>
          <p:cNvPr id="6" name="Slide Number Placeholder 5">
            <a:extLst>
              <a:ext uri="{FF2B5EF4-FFF2-40B4-BE49-F238E27FC236}">
                <a16:creationId xmlns:a16="http://schemas.microsoft.com/office/drawing/2014/main" id="{07097193-E112-4E75-ABEA-A70156E7D79E}"/>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Nasal Mupirocin	</a:t>
            </a:r>
            <a:fld id="{2784D70B-7CA6-46B8-8244-CAC0F4E3359D}" type="slidenum">
              <a:rPr lang="en-US" smtClean="0">
                <a:solidFill>
                  <a:srgbClr val="000000"/>
                </a:solidFill>
              </a:rPr>
              <a:pPr>
                <a:tabLst>
                  <a:tab pos="2168525" algn="r"/>
                </a:tabLst>
                <a:defRPr/>
              </a:pPr>
              <a:t>6</a:t>
            </a:fld>
            <a:endParaRPr lang="en-US"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62856B-8679-1B4A-ACB3-FB5F64376804}"/>
              </a:ext>
            </a:extLst>
          </p:cNvPr>
          <p:cNvSpPr>
            <a:spLocks noGrp="1"/>
          </p:cNvSpPr>
          <p:nvPr>
            <p:ph type="title"/>
          </p:nvPr>
        </p:nvSpPr>
        <p:spPr/>
        <p:txBody>
          <a:bodyPr/>
          <a:lstStyle/>
          <a:p>
            <a:pPr>
              <a:spcAft>
                <a:spcPts val="1000"/>
              </a:spcAft>
              <a:defRPr/>
            </a:pPr>
            <a:r>
              <a:rPr lang="en-US" dirty="0">
                <a:solidFill>
                  <a:schemeClr val="tx2">
                    <a:lumMod val="50000"/>
                  </a:schemeClr>
                </a:solidFill>
              </a:rPr>
              <a:t>Mupirocin Nasal Ointment and Nasal Devices</a:t>
            </a:r>
            <a:endParaRPr lang="en-US" dirty="0"/>
          </a:p>
        </p:txBody>
      </p:sp>
      <p:sp>
        <p:nvSpPr>
          <p:cNvPr id="3" name="Content Placeholder 2"/>
          <p:cNvSpPr>
            <a:spLocks noGrp="1"/>
          </p:cNvSpPr>
          <p:nvPr>
            <p:ph idx="1"/>
          </p:nvPr>
        </p:nvSpPr>
        <p:spPr>
          <a:xfrm>
            <a:off x="841248" y="971014"/>
            <a:ext cx="7470648" cy="3600986"/>
          </a:xfrm>
        </p:spPr>
        <p:txBody>
          <a:bodyPr>
            <a:spAutoFit/>
          </a:bodyPr>
          <a:lstStyle/>
          <a:p>
            <a:r>
              <a:rPr lang="en-US" b="1" dirty="0"/>
              <a:t>Removable nasal devices: </a:t>
            </a:r>
          </a:p>
          <a:p>
            <a:pPr lvl="1"/>
            <a:r>
              <a:rPr lang="en-US" dirty="0"/>
              <a:t>If tolerated, briefly remove nasal prongs, etc., before applying mupirocin</a:t>
            </a:r>
          </a:p>
          <a:p>
            <a:pPr lvl="1"/>
            <a:endParaRPr lang="en-US" dirty="0"/>
          </a:p>
          <a:p>
            <a:r>
              <a:rPr lang="en-US" b="1" dirty="0"/>
              <a:t>Nasal endotracheal tube/nasogastric tubes:</a:t>
            </a:r>
          </a:p>
          <a:p>
            <a:pPr lvl="1"/>
            <a:r>
              <a:rPr lang="en-US" dirty="0"/>
              <a:t>Apply mupirocin around tube</a:t>
            </a:r>
          </a:p>
          <a:p>
            <a:endParaRPr lang="en-US" dirty="0"/>
          </a:p>
          <a:p>
            <a:r>
              <a:rPr lang="en-US" b="1" dirty="0"/>
              <a:t>Nasal trauma:</a:t>
            </a:r>
          </a:p>
          <a:p>
            <a:pPr lvl="1"/>
            <a:r>
              <a:rPr lang="en-US" dirty="0"/>
              <a:t>Do </a:t>
            </a:r>
            <a:r>
              <a:rPr lang="en-US" b="1" dirty="0">
                <a:solidFill>
                  <a:srgbClr val="621717"/>
                </a:solidFill>
              </a:rPr>
              <a:t>NOT</a:t>
            </a:r>
            <a:r>
              <a:rPr lang="en-US" dirty="0"/>
              <a:t> use mupirocin if nostrils are packed. If one nostril is unaffected, apply to that side only.</a:t>
            </a:r>
          </a:p>
        </p:txBody>
      </p:sp>
      <p:sp>
        <p:nvSpPr>
          <p:cNvPr id="5" name="Slide Number Placeholder 5">
            <a:extLst>
              <a:ext uri="{FF2B5EF4-FFF2-40B4-BE49-F238E27FC236}">
                <a16:creationId xmlns:a16="http://schemas.microsoft.com/office/drawing/2014/main" id="{6B36D515-5855-41DD-B49A-A4AD30BFBE27}"/>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Nasal Mupirocin	</a:t>
            </a:r>
            <a:fld id="{2784D70B-7CA6-46B8-8244-CAC0F4E3359D}" type="slidenum">
              <a:rPr lang="en-US" smtClean="0">
                <a:solidFill>
                  <a:srgbClr val="000000"/>
                </a:solidFill>
              </a:rPr>
              <a:pPr>
                <a:tabLst>
                  <a:tab pos="2168525" algn="r"/>
                </a:tabLst>
                <a:defRPr/>
              </a:pPr>
              <a:t>7</a:t>
            </a:fld>
            <a:endParaRPr lang="en-US" dirty="0">
              <a:solidFill>
                <a:srgbClr val="000000"/>
              </a:solidFill>
            </a:endParaRPr>
          </a:p>
        </p:txBody>
      </p:sp>
    </p:spTree>
  </p:cSld>
  <p:clrMapOvr>
    <a:masterClrMapping/>
  </p:clrMapOvr>
</p:sld>
</file>

<file path=ppt/theme/theme1.xml><?xml version="1.0" encoding="utf-8"?>
<a:theme xmlns:a="http://schemas.openxmlformats.org/drawingml/2006/main" name="Shimmer">
  <a:themeElements>
    <a:clrScheme name="Arm Protocols">
      <a:dk1>
        <a:srgbClr val="FFFFFF"/>
      </a:dk1>
      <a:lt1>
        <a:srgbClr val="171717"/>
      </a:lt1>
      <a:dk2>
        <a:srgbClr val="FFFFFF"/>
      </a:dk2>
      <a:lt2>
        <a:srgbClr val="A3E0FF"/>
      </a:lt2>
      <a:accent1>
        <a:srgbClr val="66CCFF"/>
      </a:accent1>
      <a:accent2>
        <a:srgbClr val="FFFFFF"/>
      </a:accent2>
      <a:accent3>
        <a:srgbClr val="AAAAB8"/>
      </a:accent3>
      <a:accent4>
        <a:srgbClr val="E0FF84"/>
      </a:accent4>
      <a:accent5>
        <a:srgbClr val="0044AD"/>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66"/>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66"/>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28527</TotalTime>
  <Words>633</Words>
  <Application>Microsoft Office PowerPoint</Application>
  <PresentationFormat>On-screen Show (4:3)</PresentationFormat>
  <Paragraphs>82</Paragraphs>
  <Slides>7</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Courier New</vt:lpstr>
      <vt:lpstr>Tahoma</vt:lpstr>
      <vt:lpstr>Wingdings</vt:lpstr>
      <vt:lpstr>Shimmer</vt:lpstr>
      <vt:lpstr>Custom Design</vt:lpstr>
      <vt:lpstr>PowerPoint Presentation</vt:lpstr>
      <vt:lpstr>Targeted Decolonization Introduction</vt:lpstr>
      <vt:lpstr>Why Are We Targeting MRSA Carriers With  Medical Devices?</vt:lpstr>
      <vt:lpstr>Targeted Decolonization Allergies and Refusals</vt:lpstr>
      <vt:lpstr>How Do I Perform Targeted Nasal Decolonization?</vt:lpstr>
      <vt:lpstr>How To Use Nasal Mupirocin Ointment</vt:lpstr>
      <vt:lpstr>Mupirocin Nasal Ointment and Nasal Devices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Computer-Based Training Modules: Nasal Mupirocin</dc:title>
  <dc:subject>Decolonization of Non-ICU Patients</dc:subject>
  <dc:creator>"Agency for Healthcare Research and Quality (AHRQ)"</dc:creator>
  <cp:keywords>HAIs</cp:keywords>
  <cp:lastModifiedBy>Heidenrich, Christine (AHRQ/OC) (CTR)</cp:lastModifiedBy>
  <cp:revision>2377</cp:revision>
  <dcterms:created xsi:type="dcterms:W3CDTF">2005-03-12T01:28:28Z</dcterms:created>
  <dcterms:modified xsi:type="dcterms:W3CDTF">2022-01-14T23:21:04Z</dcterms:modified>
  <cp:category>healthcare associated infections</cp:category>
</cp:coreProperties>
</file>