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42"/>
  </p:notesMasterIdLst>
  <p:handoutMasterIdLst>
    <p:handoutMasterId r:id="rId43"/>
  </p:handoutMasterIdLst>
  <p:sldIdLst>
    <p:sldId id="256" r:id="rId5"/>
    <p:sldId id="259" r:id="rId6"/>
    <p:sldId id="1080" r:id="rId7"/>
    <p:sldId id="1117" r:id="rId8"/>
    <p:sldId id="1086" r:id="rId9"/>
    <p:sldId id="1172" r:id="rId10"/>
    <p:sldId id="1098" r:id="rId11"/>
    <p:sldId id="1156" r:id="rId12"/>
    <p:sldId id="1159" r:id="rId13"/>
    <p:sldId id="1096" r:id="rId14"/>
    <p:sldId id="1116" r:id="rId15"/>
    <p:sldId id="1167" r:id="rId16"/>
    <p:sldId id="1168" r:id="rId17"/>
    <p:sldId id="1088" r:id="rId18"/>
    <p:sldId id="1087" r:id="rId19"/>
    <p:sldId id="1090" r:id="rId20"/>
    <p:sldId id="1091" r:id="rId21"/>
    <p:sldId id="1103" r:id="rId22"/>
    <p:sldId id="1092" r:id="rId23"/>
    <p:sldId id="1093" r:id="rId24"/>
    <p:sldId id="1106" r:id="rId25"/>
    <p:sldId id="1127" r:id="rId26"/>
    <p:sldId id="1122" r:id="rId27"/>
    <p:sldId id="1176" r:id="rId28"/>
    <p:sldId id="1177" r:id="rId29"/>
    <p:sldId id="1171" r:id="rId30"/>
    <p:sldId id="1173" r:id="rId31"/>
    <p:sldId id="1174" r:id="rId32"/>
    <p:sldId id="1175" r:id="rId33"/>
    <p:sldId id="1151" r:id="rId34"/>
    <p:sldId id="1082" r:id="rId35"/>
    <p:sldId id="1083" r:id="rId36"/>
    <p:sldId id="993" r:id="rId37"/>
    <p:sldId id="1178" r:id="rId38"/>
    <p:sldId id="1179" r:id="rId39"/>
    <p:sldId id="1180" r:id="rId40"/>
    <p:sldId id="1181" r:id="rId41"/>
  </p:sldIdLst>
  <p:sldSz cx="9144000" cy="6858000" type="letter"/>
  <p:notesSz cx="7010400" cy="9296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9157988B-1F98-7341-F332-CCF262217C90}" name="Caylin Andrews" initials="CA" userId="S::candre43@jh.edu::b39fd84c-a637-463b-ba38-8685eda9252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60"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55" clrIdx="1">
    <p:extLst>
      <p:ext uri="{19B8F6BF-5375-455C-9EA6-DF929625EA0E}">
        <p15:presenceInfo xmlns:p15="http://schemas.microsoft.com/office/powerpoint/2012/main" userId="Samuel Kim" providerId="None"/>
      </p:ext>
    </p:extLst>
  </p:cmAuthor>
  <p:cmAuthor id="9" name="Caylin Andrews" initials="CA" lastIdx="94" clrIdx="8">
    <p:extLst>
      <p:ext uri="{19B8F6BF-5375-455C-9EA6-DF929625EA0E}">
        <p15:presenceInfo xmlns:p15="http://schemas.microsoft.com/office/powerpoint/2012/main" userId="S-1-5-21-1214440339-484763869-725345543-5611388" providerId="AD"/>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10" name="Caylin Andrews" initials="CA [2]" lastIdx="5" clrIdx="9">
    <p:extLst>
      <p:ext uri="{19B8F6BF-5375-455C-9EA6-DF929625EA0E}">
        <p15:presenceInfo xmlns:p15="http://schemas.microsoft.com/office/powerpoint/2012/main" userId="S::candre43@jh.edu::b39fd84c-a637-463b-ba38-8685eda9252a"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11" name="Jana Lu" initials="JL" lastIdx="5" clrIdx="10">
    <p:extLst>
      <p:ext uri="{19B8F6BF-5375-455C-9EA6-DF929625EA0E}">
        <p15:presenceInfo xmlns:p15="http://schemas.microsoft.com/office/powerpoint/2012/main" userId="S::jlu41@jh.edu::76d7ce9a-58f9-4227-9ce6-18dcc353422d" providerId="AD"/>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12" name="Heidenrich, Christine (AHRQ/OC) (CTR)" initials="HC((" lastIdx="26" clrIdx="11">
    <p:extLst>
      <p:ext uri="{19B8F6BF-5375-455C-9EA6-DF929625EA0E}">
        <p15:presenceInfo xmlns:p15="http://schemas.microsoft.com/office/powerpoint/2012/main" userId="S::Christine.Heidenrich@ahrq.hhs.gov::58cf9597-5aed-4544-869e-b91fdda55fa7" providerId="AD"/>
      </p:ext>
    </p:extLst>
  </p:cmAuthor>
  <p:cmAuthor id="6" name="Miller, Melissa (AHRQ/CQuIPS)" initials="MM(" lastIdx="25"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2CC"/>
    <a:srgbClr val="FAD701"/>
    <a:srgbClr val="009EC2"/>
    <a:srgbClr val="FFFFFF"/>
    <a:srgbClr val="F48154"/>
    <a:srgbClr val="36624B"/>
    <a:srgbClr val="FCF1DD"/>
    <a:srgbClr val="009EC1"/>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9D9BA-F93D-456F-BE52-2EBAA97DFE60}" v="3" dt="2024-12-30T21:27:10.6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enrich, Christine (AHRQ/OC) (CTR)" userId="58cf9597-5aed-4544-869e-b91fdda55fa7" providerId="ADAL" clId="{7B99D9BA-F93D-456F-BE52-2EBAA97DFE60}"/>
    <pc:docChg chg="custSel modSld">
      <pc:chgData name="Heidenrich, Christine (AHRQ/OC) (CTR)" userId="58cf9597-5aed-4544-869e-b91fdda55fa7" providerId="ADAL" clId="{7B99D9BA-F93D-456F-BE52-2EBAA97DFE60}" dt="2024-12-30T21:26:53.252" v="408" actId="1592"/>
      <pc:docMkLst>
        <pc:docMk/>
      </pc:docMkLst>
      <pc:sldChg chg="addSp modSp mod">
        <pc:chgData name="Heidenrich, Christine (AHRQ/OC) (CTR)" userId="58cf9597-5aed-4544-869e-b91fdda55fa7" providerId="ADAL" clId="{7B99D9BA-F93D-456F-BE52-2EBAA97DFE60}" dt="2024-12-30T20:05:13.432" v="40" actId="1076"/>
        <pc:sldMkLst>
          <pc:docMk/>
          <pc:sldMk cId="3914304202" sldId="256"/>
        </pc:sldMkLst>
        <pc:spChg chg="add mod">
          <ac:chgData name="Heidenrich, Christine (AHRQ/OC) (CTR)" userId="58cf9597-5aed-4544-869e-b91fdda55fa7" providerId="ADAL" clId="{7B99D9BA-F93D-456F-BE52-2EBAA97DFE60}" dt="2024-12-30T20:05:13.432" v="40" actId="1076"/>
          <ac:spMkLst>
            <pc:docMk/>
            <pc:sldMk cId="3914304202" sldId="256"/>
            <ac:spMk id="3" creationId="{9347E2EA-992E-E3D3-1392-9C888B169CF0}"/>
          </ac:spMkLst>
        </pc:spChg>
      </pc:sldChg>
      <pc:sldChg chg="modSp mod">
        <pc:chgData name="Heidenrich, Christine (AHRQ/OC) (CTR)" userId="58cf9597-5aed-4544-869e-b91fdda55fa7" providerId="ADAL" clId="{7B99D9BA-F93D-456F-BE52-2EBAA97DFE60}" dt="2024-12-30T20:27:33.629" v="48" actId="962"/>
        <pc:sldMkLst>
          <pc:docMk/>
          <pc:sldMk cId="960058375" sldId="1090"/>
        </pc:sldMkLst>
        <pc:picChg chg="mod">
          <ac:chgData name="Heidenrich, Christine (AHRQ/OC) (CTR)" userId="58cf9597-5aed-4544-869e-b91fdda55fa7" providerId="ADAL" clId="{7B99D9BA-F93D-456F-BE52-2EBAA97DFE60}" dt="2024-12-30T20:27:33.629" v="48" actId="962"/>
          <ac:picMkLst>
            <pc:docMk/>
            <pc:sldMk cId="960058375" sldId="1090"/>
            <ac:picMk id="10" creationId="{9D3FA89B-A92C-0F47-66F4-DE5743AC55FB}"/>
          </ac:picMkLst>
        </pc:picChg>
      </pc:sldChg>
      <pc:sldChg chg="modSp mod">
        <pc:chgData name="Heidenrich, Christine (AHRQ/OC) (CTR)" userId="58cf9597-5aed-4544-869e-b91fdda55fa7" providerId="ADAL" clId="{7B99D9BA-F93D-456F-BE52-2EBAA97DFE60}" dt="2024-12-30T20:28:35.027" v="406" actId="962"/>
        <pc:sldMkLst>
          <pc:docMk/>
          <pc:sldMk cId="3343757664" sldId="1091"/>
        </pc:sldMkLst>
        <pc:grpChg chg="mod">
          <ac:chgData name="Heidenrich, Christine (AHRQ/OC) (CTR)" userId="58cf9597-5aed-4544-869e-b91fdda55fa7" providerId="ADAL" clId="{7B99D9BA-F93D-456F-BE52-2EBAA97DFE60}" dt="2024-12-30T20:28:35.027" v="406" actId="962"/>
          <ac:grpSpMkLst>
            <pc:docMk/>
            <pc:sldMk cId="3343757664" sldId="1091"/>
            <ac:grpSpMk id="78" creationId="{8A2CAB0B-C6CF-D14E-1599-639EDBD9D823}"/>
          </ac:grpSpMkLst>
        </pc:grpChg>
      </pc:sldChg>
      <pc:sldChg chg="modSp mod">
        <pc:chgData name="Heidenrich, Christine (AHRQ/OC) (CTR)" userId="58cf9597-5aed-4544-869e-b91fdda55fa7" providerId="ADAL" clId="{7B99D9BA-F93D-456F-BE52-2EBAA97DFE60}" dt="2024-12-30T20:26:55.678" v="42" actId="962"/>
        <pc:sldMkLst>
          <pc:docMk/>
          <pc:sldMk cId="957220385" sldId="1096"/>
        </pc:sldMkLst>
        <pc:picChg chg="mod">
          <ac:chgData name="Heidenrich, Christine (AHRQ/OC) (CTR)" userId="58cf9597-5aed-4544-869e-b91fdda55fa7" providerId="ADAL" clId="{7B99D9BA-F93D-456F-BE52-2EBAA97DFE60}" dt="2024-12-30T20:26:55.678" v="42" actId="962"/>
          <ac:picMkLst>
            <pc:docMk/>
            <pc:sldMk cId="957220385" sldId="1096"/>
            <ac:picMk id="27" creationId="{86320A49-EC61-48F0-BCE2-2E0E8160996C}"/>
          </ac:picMkLst>
        </pc:picChg>
      </pc:sldChg>
      <pc:sldChg chg="modSp">
        <pc:chgData name="Heidenrich, Christine (AHRQ/OC) (CTR)" userId="58cf9597-5aed-4544-869e-b91fdda55fa7" providerId="ADAL" clId="{7B99D9BA-F93D-456F-BE52-2EBAA97DFE60}" dt="2024-12-30T20:29:36.114" v="407" actId="962"/>
        <pc:sldMkLst>
          <pc:docMk/>
          <pc:sldMk cId="2766743655" sldId="1151"/>
        </pc:sldMkLst>
        <pc:grpChg chg="mod">
          <ac:chgData name="Heidenrich, Christine (AHRQ/OC) (CTR)" userId="58cf9597-5aed-4544-869e-b91fdda55fa7" providerId="ADAL" clId="{7B99D9BA-F93D-456F-BE52-2EBAA97DFE60}" dt="2024-12-30T20:29:36.114" v="407" actId="962"/>
          <ac:grpSpMkLst>
            <pc:docMk/>
            <pc:sldMk cId="2766743655" sldId="1151"/>
            <ac:grpSpMk id="32" creationId="{1EEB16E4-8EC5-7665-1197-82AC1C07C671}"/>
          </ac:grpSpMkLst>
        </pc:grpChg>
      </pc:sldChg>
      <pc:sldChg chg="delCm">
        <pc:chgData name="Heidenrich, Christine (AHRQ/OC) (CTR)" userId="58cf9597-5aed-4544-869e-b91fdda55fa7" providerId="ADAL" clId="{7B99D9BA-F93D-456F-BE52-2EBAA97DFE60}" dt="2024-12-30T21:26:53.252" v="408" actId="1592"/>
        <pc:sldMkLst>
          <pc:docMk/>
          <pc:sldMk cId="161452822" sldId="11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7D5D1B-B98E-47E2-8E4B-BE95AABBE0C2}" type="datetimeFigureOut">
              <a:rPr lang="en-US" smtClean="0"/>
              <a:t>12/31/2024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DA2DD-F85F-4EBC-8506-EA148485E736}" type="datetimeFigureOut">
              <a:rPr lang="en-US" smtClean="0"/>
              <a:t>12/31/2024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infectioncontrol/guidelines/mdro/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19463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213100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382692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337830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251244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242713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29537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370255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a:p>
        </p:txBody>
      </p:sp>
    </p:spTree>
    <p:extLst>
      <p:ext uri="{BB962C8B-B14F-4D97-AF65-F5344CB8AC3E}">
        <p14:creationId xmlns:p14="http://schemas.microsoft.com/office/powerpoint/2010/main" val="102739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6174">
              <a:defRPr/>
            </a:pPr>
            <a:r>
              <a:rPr lang="en-US" sz="1100">
                <a:latin typeface="Calibri" panose="020F0502020204030204" pitchFamily="34" charset="0"/>
                <a:ea typeface="Malgun Gothic" panose="020B0503020000020004" pitchFamily="34" charset="-127"/>
                <a:cs typeface="Times New Roman" panose="02020603050405020304" pitchFamily="18" charset="0"/>
              </a:rPr>
              <a:t>Siegel JD, Rhinehart E, Jackson M, </a:t>
            </a:r>
            <a:r>
              <a:rPr lang="en-US" sz="1100" err="1">
                <a:latin typeface="Calibri" panose="020F0502020204030204" pitchFamily="34" charset="0"/>
                <a:ea typeface="Malgun Gothic" panose="020B0503020000020004" pitchFamily="34" charset="-127"/>
                <a:cs typeface="Times New Roman" panose="02020603050405020304" pitchFamily="18" charset="0"/>
              </a:rPr>
              <a:t>Chiarello</a:t>
            </a:r>
            <a:r>
              <a:rPr lang="en-US" sz="1100">
                <a:latin typeface="Calibri" panose="020F0502020204030204" pitchFamily="34" charset="0"/>
                <a:ea typeface="Malgun Gothic" panose="020B0503020000020004" pitchFamily="34" charset="-127"/>
                <a:cs typeface="Times New Roman" panose="02020603050405020304" pitchFamily="18" charset="0"/>
              </a:rPr>
              <a:t> L, Healthcare Infection Control Practices Advisory Committee. Multidrug-Resistant Organisms (MDRO) Management. </a:t>
            </a:r>
            <a:r>
              <a:rPr lang="en-US" sz="1100" u="sng">
                <a:solidFill>
                  <a:srgbClr val="0563C1"/>
                </a:solidFill>
                <a:latin typeface="Calibri" panose="020F0502020204030204" pitchFamily="34" charset="0"/>
                <a:ea typeface="Malgun Gothic" panose="020B0503020000020004" pitchFamily="34" charset="-127"/>
                <a:cs typeface="Times New Roman" panose="02020603050405020304" pitchFamily="18" charset="0"/>
                <a:hlinkClick r:id="rId3"/>
              </a:rPr>
              <a:t>https://www.cdc.gov/infectioncontrol/guidelines/mdro/index.html</a:t>
            </a:r>
            <a:r>
              <a:rPr lang="en-US" sz="1100">
                <a:latin typeface="Calibri" panose="020F0502020204030204" pitchFamily="34" charset="0"/>
                <a:ea typeface="Malgun Gothic" panose="020B0503020000020004" pitchFamily="34" charset="-127"/>
                <a:cs typeface="Times New Roman" panose="02020603050405020304" pitchFamily="18" charset="0"/>
              </a:rPr>
              <a:t>. Accessed October 24, 2022.</a:t>
            </a:r>
          </a:p>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31</a:t>
            </a:fld>
            <a:endParaRPr lang="en-US"/>
          </a:p>
        </p:txBody>
      </p:sp>
    </p:spTree>
    <p:extLst>
      <p:ext uri="{BB962C8B-B14F-4D97-AF65-F5344CB8AC3E}">
        <p14:creationId xmlns:p14="http://schemas.microsoft.com/office/powerpoint/2010/main" val="25576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a:p>
        </p:txBody>
      </p:sp>
    </p:spTree>
    <p:extLst>
      <p:ext uri="{BB962C8B-B14F-4D97-AF65-F5344CB8AC3E}">
        <p14:creationId xmlns:p14="http://schemas.microsoft.com/office/powerpoint/2010/main" val="278614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91430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1, 2024.</a:t>
            </a: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23375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20798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423270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02"/>
              </a:spcAft>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47186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93419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4230930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pos="29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9F6FC-8D3C-E885-766D-414E164CA72F}"/>
              </a:ext>
            </a:extLst>
          </p:cNvPr>
          <p:cNvSpPr/>
          <p:nvPr userDrawn="1"/>
        </p:nvSpPr>
        <p:spPr>
          <a:xfrm>
            <a:off x="0" y="1280160"/>
            <a:ext cx="7498080" cy="484632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66344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182880" y="3657600"/>
            <a:ext cx="429768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Type “Key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56BA-C920-48E8-DD54-7EC7C918A5FB}"/>
              </a:ext>
            </a:extLst>
          </p:cNvPr>
          <p:cNvSpPr>
            <a:spLocks noGrp="1"/>
          </p:cNvSpPr>
          <p:nvPr>
            <p:ph type="title" hasCustomPrompt="1"/>
          </p:nvPr>
        </p:nvSpPr>
        <p:spPr/>
        <p:txBody>
          <a:bodyPr/>
          <a:lstStyle>
            <a:lvl1pPr>
              <a:defRPr/>
            </a:lvl1pPr>
          </a:lstStyle>
          <a:p>
            <a:r>
              <a:rPr lang="en-US"/>
              <a:t>Type “Disclaimer”</a:t>
            </a:r>
          </a:p>
        </p:txBody>
      </p:sp>
      <p:sp>
        <p:nvSpPr>
          <p:cNvPr id="11" name="Content Placeholder 10">
            <a:extLst>
              <a:ext uri="{FF2B5EF4-FFF2-40B4-BE49-F238E27FC236}">
                <a16:creationId xmlns:a16="http://schemas.microsoft.com/office/drawing/2014/main" id="{63034FF8-6D2A-2CC1-48E6-45CAA616EFF1}"/>
              </a:ext>
            </a:extLst>
          </p:cNvPr>
          <p:cNvSpPr>
            <a:spLocks noGrp="1"/>
          </p:cNvSpPr>
          <p:nvPr>
            <p:ph sz="quarter" idx="10" hasCustomPrompt="1"/>
          </p:nvPr>
        </p:nvSpPr>
        <p:spPr>
          <a:xfrm>
            <a:off x="457200" y="1235073"/>
            <a:ext cx="8229600" cy="5029201"/>
          </a:xfrm>
        </p:spPr>
        <p:txBody>
          <a:bodyPr>
            <a:normAutofit/>
          </a:bodyPr>
          <a:lstStyle>
            <a:lvl1pPr>
              <a:defRPr sz="2400"/>
            </a:lvl1pPr>
            <a:lvl2pPr>
              <a:defRPr sz="2400"/>
            </a:lvl2pPr>
            <a:lvl3pPr>
              <a:defRPr sz="2400"/>
            </a:lvl3pPr>
            <a:lvl4pPr>
              <a:defRPr sz="2400"/>
            </a:lvl4pPr>
            <a:lvl5pPr>
              <a:defRPr sz="2400"/>
            </a:lvl5pPr>
          </a:lstStyle>
          <a:p>
            <a:pPr lvl="0"/>
            <a:r>
              <a:rPr lang="en-US"/>
              <a:t>Copy the text to the right of the slide, and delete those boxes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4B2D563E-7A77-AD62-AFE6-3B64E6687D82}"/>
              </a:ext>
              <a:ext uri="{C183D7F6-B498-43B3-948B-1728B52AA6E4}">
                <adec:decorative xmlns:adec="http://schemas.microsoft.com/office/drawing/2017/decorative" val="1"/>
              </a:ext>
            </a:extLst>
          </p:cNvPr>
          <p:cNvSpPr>
            <a:spLocks noGrp="1"/>
          </p:cNvSpPr>
          <p:nvPr>
            <p:ph type="body" sz="quarter" idx="11" hasCustomPrompt="1"/>
          </p:nvPr>
        </p:nvSpPr>
        <p:spPr>
          <a:xfrm>
            <a:off x="9982200" y="1371600"/>
            <a:ext cx="8427720" cy="2057400"/>
          </a:xfrm>
        </p:spPr>
        <p:txBody>
          <a:bodyPr>
            <a:noAutofit/>
          </a:bodyPr>
          <a:lstStyle>
            <a:lvl1pPr>
              <a:defRPr sz="2400"/>
            </a:lvl1pPr>
          </a:lstStyle>
          <a:p>
            <a:pPr lvl="0"/>
            <a:r>
              <a:rPr lang="en-US"/>
              <a:t>The findings and recommendations in this webinar are those of the authors, who are responsible for its content, and do not necessarily represent the views of AHRQ. No statement in this webinar should be construed as an official position of AHRQ or of the U.S. Department of Health and Human Services.</a:t>
            </a:r>
          </a:p>
        </p:txBody>
      </p:sp>
      <p:sp>
        <p:nvSpPr>
          <p:cNvPr id="14" name="Text Placeholder 12">
            <a:extLst>
              <a:ext uri="{FF2B5EF4-FFF2-40B4-BE49-F238E27FC236}">
                <a16:creationId xmlns:a16="http://schemas.microsoft.com/office/drawing/2014/main" id="{B6A531CE-E916-87C7-730C-DBDAD9B5072B}"/>
              </a:ext>
              <a:ext uri="{C183D7F6-B498-43B3-948B-1728B52AA6E4}">
                <adec:decorative xmlns:adec="http://schemas.microsoft.com/office/drawing/2017/decorative" val="1"/>
              </a:ext>
            </a:extLst>
          </p:cNvPr>
          <p:cNvSpPr>
            <a:spLocks noGrp="1"/>
          </p:cNvSpPr>
          <p:nvPr>
            <p:ph type="body" sz="quarter" idx="12" hasCustomPrompt="1"/>
          </p:nvPr>
        </p:nvSpPr>
        <p:spPr>
          <a:xfrm>
            <a:off x="9982200" y="3429000"/>
            <a:ext cx="8427720" cy="2362200"/>
          </a:xfrm>
        </p:spPr>
        <p:txBody>
          <a:bodyPr>
            <a:noAutofit/>
          </a:bodyPr>
          <a:lstStyle>
            <a:lvl1pPr>
              <a:defRPr sz="2400"/>
            </a:lvl1pPr>
          </a:lstStyle>
          <a:p>
            <a:pPr lvl="0"/>
            <a:r>
              <a:rPr lang="en-US"/>
              <a:t>Any practice described in this webinar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98512807"/>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8"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Contact Precautions</a:t>
            </a:r>
            <a:endParaRPr lang="en-US" sz="900" b="1"/>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5" r:id="rId4"/>
    <p:sldLayoutId id="2147483683" r:id="rId5"/>
    <p:sldLayoutId id="2147483684" r:id="rId6"/>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hrq.gov/sites/default/files/wysiwyg/hai/tools/mrsa/018-revision-summary-contact-precaution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www.cdc.gov/infection-control/media/pdfs/Toolkits-PPE-Sequence-P.pdf"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infection-control/media/pdfs/contact-precautions-sign-P.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rq.gov/hai/tools/mrsa-prevention/toolkit/what-are-4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infection-control/media/pdfs/contact-precautions-sign-P.pdf"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dental-infection-control/hcp/summary/standard-precautions.html#:~:text=Standard%20Precautions%20are%20the%20minimum,Hand%20hygie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dc.gov/infection-control/hcp/basics/transmission-based-precautions.html" TargetMode="External"/><Relationship Id="rId5" Type="http://schemas.openxmlformats.org/officeDocument/2006/relationships/hyperlink" Target="https://www.cdc.gov/niosh/docket/archive/pdfs/niosh-219/0219-010107-siegel.pdf" TargetMode="External"/><Relationship Id="rId4" Type="http://schemas.openxmlformats.org/officeDocument/2006/relationships/hyperlink" Target="https://www.cdc.gov/infection-control/hcp/isolation-precaut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pic.org/Resource" TargetMode="External"/><Relationship Id="rId2" Type="http://schemas.openxmlformats.org/officeDocument/2006/relationships/hyperlink" Target="https://www.cdc.gov/mrsa/hcp/infection-control/index.html" TargetMode="External"/><Relationship Id="rId1" Type="http://schemas.openxmlformats.org/officeDocument/2006/relationships/slideLayout" Target="../slideLayouts/slideLayout2.xml"/><Relationship Id="rId6" Type="http://schemas.openxmlformats.org/officeDocument/2006/relationships/hyperlink" Target="https://cdc.gov/infectioncontrol/guidelines/mdro/index.html" TargetMode="External"/><Relationship Id="rId5" Type="http://schemas.openxmlformats.org/officeDocument/2006/relationships/hyperlink" Target="https://apic.org/wp-content/uploads/2019/07/MRSA-elimination-guide-2010.pdf" TargetMode="External"/><Relationship Id="rId4" Type="http://schemas.openxmlformats.org/officeDocument/2006/relationships/hyperlink" Target="https://shea-online.org/updated-guidance-shows-how-hospitals-should-protect-patients-from-resistant-infection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infection-control/media/pdfs/contact-precautions-sign-P.pdf" TargetMode="External"/><Relationship Id="rId2" Type="http://schemas.openxmlformats.org/officeDocument/2006/relationships/hyperlink" Target="https://www.cdc.gov/mrsa/hcp/infection-control/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hrq.gov/hai/cusp/modules/assemble/team-notes.html#slide12" TargetMode="External"/><Relationship Id="rId2" Type="http://schemas.openxmlformats.org/officeDocument/2006/relationships/hyperlink" Target="https://www.ahrq.gov/hai/cusp/videos/02b-the-4e/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a:t>Contact Precautions for MRSA Prevention</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a:t>ICU &amp; Non-ICU</a:t>
            </a:r>
          </a:p>
        </p:txBody>
      </p:sp>
      <p:sp>
        <p:nvSpPr>
          <p:cNvPr id="3" name="TextBox 2">
            <a:extLst>
              <a:ext uri="{FF2B5EF4-FFF2-40B4-BE49-F238E27FC236}">
                <a16:creationId xmlns:a16="http://schemas.microsoft.com/office/drawing/2014/main" id="{9347E2EA-992E-E3D3-1392-9C888B169CF0}"/>
              </a:ext>
            </a:extLst>
          </p:cNvPr>
          <p:cNvSpPr txBox="1"/>
          <p:nvPr/>
        </p:nvSpPr>
        <p:spPr>
          <a:xfrm>
            <a:off x="7010401" y="6334780"/>
            <a:ext cx="2133599"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1BFCE40-8E6B-461A-8971-14B9C2D49481}"/>
              </a:ext>
            </a:extLst>
          </p:cNvPr>
          <p:cNvSpPr>
            <a:spLocks noGrp="1"/>
          </p:cNvSpPr>
          <p:nvPr>
            <p:ph type="body" sz="quarter" idx="12"/>
          </p:nvPr>
        </p:nvSpPr>
        <p:spPr>
          <a:xfrm>
            <a:off x="457200" y="1227636"/>
            <a:ext cx="6068728" cy="4933433"/>
          </a:xfrm>
        </p:spPr>
        <p:txBody>
          <a:bodyPr vert="horz" lIns="91440" tIns="45720" rIns="91440" bIns="45720" rtlCol="0" anchor="t">
            <a:normAutofit fontScale="85000" lnSpcReduction="10000"/>
          </a:bodyPr>
          <a:lstStyle/>
          <a:p>
            <a:pPr marL="365760" indent="-365760">
              <a:lnSpc>
                <a:spcPct val="11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Assessed whether universal gloves and gowns for all patient contact in the ICU affected acquisition of MRSA or VRE.</a:t>
            </a:r>
          </a:p>
          <a:p>
            <a:pPr marL="365760" indent="-365760">
              <a:lnSpc>
                <a:spcPct val="110000"/>
              </a:lnSpc>
              <a:defRPr/>
            </a:pPr>
            <a:r>
              <a:rPr lang="en-US" sz="2000" dirty="0">
                <a:solidFill>
                  <a:prstClr val="black"/>
                </a:solidFill>
                <a:latin typeface="Calibri" panose="020F0502020204030204"/>
              </a:rPr>
              <a:t>There was a 40.2 percent decrease in acquisition of MRSA in the intervention group as compared to a 15.0 percent reduction in the control group, p=.007.</a:t>
            </a:r>
            <a:r>
              <a:rPr lang="en-US" sz="2000" baseline="30000" dirty="0">
                <a:solidFill>
                  <a:prstClr val="black"/>
                </a:solidFill>
                <a:latin typeface="Calibri" panose="020F0502020204030204"/>
              </a:rPr>
              <a:t>12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5760" indent="-365760">
              <a:lnSpc>
                <a:spcPct val="11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44 percent of the decrease in MRSA and VRE acquisition was attributable to universal contact precautions, 38.1 percent from hand hygiene upon exiting a patient’s room, and 14.5 percent from reduced contact with </a:t>
            </a:r>
            <a:r>
              <a:rPr lang="en-US" sz="2000" dirty="0">
                <a:solidFill>
                  <a:prstClr val="black"/>
                </a:solidFill>
                <a:latin typeface="Calibri" panose="020F0502020204030204"/>
              </a:rPr>
              <a:t>patients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000" baseline="30000" dirty="0">
                <a:solidFill>
                  <a:prstClr val="black"/>
                </a:solidFill>
                <a:latin typeface="Calibri" panose="020F0502020204030204"/>
              </a:rPr>
              <a:t>11</a:t>
            </a:r>
            <a:endParaRPr lang="en-US" sz="2000" b="0" i="0" u="none" strike="noStrike" kern="1200" cap="none" spc="0" normalizeH="0" baseline="30000" noProof="0" dirty="0">
              <a:ln>
                <a:noFill/>
              </a:ln>
              <a:solidFill>
                <a:prstClr val="black"/>
              </a:solidFill>
              <a:effectLst/>
              <a:uLnTx/>
              <a:uFillTx/>
              <a:latin typeface="Calibri" panose="020F0502020204030204"/>
              <a:ea typeface="Calibri"/>
              <a:cs typeface="Calibri"/>
            </a:endParaRPr>
          </a:p>
          <a:p>
            <a:pPr marL="365760" indent="-365760">
              <a:lnSpc>
                <a:spcPct val="11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Hand hygiene </a:t>
            </a:r>
            <a:r>
              <a:rPr lang="en-US" sz="2000" dirty="0">
                <a:solidFill>
                  <a:prstClr val="black"/>
                </a:solidFill>
                <a:latin typeface="Calibri" panose="020F0502020204030204"/>
              </a:rPr>
              <a:t>adherence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upon exiting a patient room increased when universal contact precautions were implemented.</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11,12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5760" indent="-365760">
              <a:lnSpc>
                <a:spcPct val="110000"/>
              </a:lnSpc>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Universal contact precautions reduced healthcare </a:t>
            </a:r>
            <a:r>
              <a:rPr lang="en-US" sz="2000" dirty="0">
                <a:solidFill>
                  <a:prstClr val="black"/>
                </a:solidFill>
                <a:latin typeface="Calibri" panose="020F0502020204030204"/>
              </a:rPr>
              <a:t>personnel clothing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contamination by 70 percent.</a:t>
            </a:r>
            <a:r>
              <a:rPr lang="en-US" sz="2000" baseline="30000" dirty="0">
                <a:solidFill>
                  <a:prstClr val="black"/>
                </a:solidFill>
                <a:latin typeface="Calibri" panose="020F0502020204030204"/>
              </a:rPr>
              <a:t>13</a:t>
            </a:r>
            <a:endPar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365760" indent="-365760">
              <a:lnSpc>
                <a:spcPct val="110000"/>
              </a:lnSpc>
              <a:defRPr/>
            </a:pP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Later, mathematical modeling attributed 44 percent of the improvement to the use of gowns and gloves.</a:t>
            </a:r>
          </a:p>
        </p:txBody>
      </p:sp>
      <p:sp>
        <p:nvSpPr>
          <p:cNvPr id="24" name="Slide Number Placeholder 23">
            <a:extLst>
              <a:ext uri="{FF2B5EF4-FFF2-40B4-BE49-F238E27FC236}">
                <a16:creationId xmlns:a16="http://schemas.microsoft.com/office/drawing/2014/main" id="{9F77AE05-BA10-4A7F-9FD6-00BA87E49C4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pic>
        <p:nvPicPr>
          <p:cNvPr id="28" name="Picture 27" descr="Image of a healthcare provider looking at a tablet.">
            <a:extLst>
              <a:ext uri="{FF2B5EF4-FFF2-40B4-BE49-F238E27FC236}">
                <a16:creationId xmlns:a16="http://schemas.microsoft.com/office/drawing/2014/main" id="{381E7C48-AC86-4B77-8407-F511E259DC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2141" y="3726600"/>
            <a:ext cx="2126681" cy="1689583"/>
          </a:xfrm>
          <a:prstGeom prst="rect">
            <a:avLst/>
          </a:prstGeom>
          <a:solidFill>
            <a:srgbClr val="FFFFFF">
              <a:shade val="85000"/>
            </a:srgbClr>
          </a:solidFill>
          <a:ln w="190500" cap="sq">
            <a:noFill/>
            <a:miter lim="800000"/>
          </a:ln>
          <a:effectLst>
            <a:outerShdw blurRad="50800" dist="38100" dir="2700000" algn="tl" rotWithShape="0">
              <a:prstClr val="black">
                <a:alpha val="40000"/>
              </a:prstClr>
            </a:outerShdw>
          </a:effectLst>
          <a:scene3d>
            <a:camera prst="orthographicFront">
              <a:rot lat="0" lon="0" rev="0"/>
            </a:camera>
            <a:lightRig rig="twoPt" dir="t">
              <a:rot lat="0" lon="0" rev="7200000"/>
            </a:lightRig>
          </a:scene3d>
          <a:sp3d>
            <a:contourClr>
              <a:srgbClr val="969696"/>
            </a:contourClr>
          </a:sp3d>
        </p:spPr>
      </p:pic>
      <p:pic>
        <p:nvPicPr>
          <p:cNvPr id="27" name="Picture 26" descr="Image of a person dispensing alcohol-based hand cleaner on their hand">
            <a:extLst>
              <a:ext uri="{FF2B5EF4-FFF2-40B4-BE49-F238E27FC236}">
                <a16:creationId xmlns:a16="http://schemas.microsoft.com/office/drawing/2014/main" id="{86320A49-EC61-48F0-BCE2-2E0E81609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752141" y="1449762"/>
            <a:ext cx="2126681" cy="1741476"/>
          </a:xfrm>
          <a:prstGeom prst="rect">
            <a:avLst/>
          </a:prstGeom>
          <a:solidFill>
            <a:srgbClr val="FFFFFF">
              <a:shade val="85000"/>
            </a:srgbClr>
          </a:solidFill>
          <a:ln w="190500" cap="sq">
            <a:noFill/>
            <a:miter lim="800000"/>
          </a:ln>
          <a:effectLst>
            <a:outerShdw blurRad="50800" dist="38100" dir="2700000" algn="tl" rotWithShape="0">
              <a:prstClr val="black">
                <a:alpha val="40000"/>
              </a:prstClr>
            </a:outerShdw>
          </a:effectLst>
          <a:scene3d>
            <a:camera prst="orthographicFront">
              <a:rot lat="0" lon="0" rev="0"/>
            </a:camera>
            <a:lightRig rig="twoPt" dir="t">
              <a:rot lat="0" lon="0" rev="7200000"/>
            </a:lightRig>
          </a:scene3d>
          <a:sp3d>
            <a:contourClr>
              <a:srgbClr val="969696"/>
            </a:contourClr>
          </a:sp3d>
        </p:spPr>
      </p:pic>
      <p:sp>
        <p:nvSpPr>
          <p:cNvPr id="2" name="Title 1">
            <a:extLst>
              <a:ext uri="{FF2B5EF4-FFF2-40B4-BE49-F238E27FC236}">
                <a16:creationId xmlns:a16="http://schemas.microsoft.com/office/drawing/2014/main" id="{9C1B63EB-0ACA-4681-8256-946042766FB7}"/>
              </a:ext>
            </a:extLst>
          </p:cNvPr>
          <p:cNvSpPr>
            <a:spLocks noGrp="1"/>
          </p:cNvSpPr>
          <p:nvPr>
            <p:ph type="title"/>
          </p:nvPr>
        </p:nvSpPr>
        <p:spPr/>
        <p:txBody>
          <a:bodyPr/>
          <a:lstStyle/>
          <a:p>
            <a:r>
              <a:rPr lang="en-US"/>
              <a:t>BUGG Study</a:t>
            </a:r>
            <a:r>
              <a:rPr lang="en-US" baseline="30000"/>
              <a:t>11-13</a:t>
            </a:r>
            <a:endParaRPr lang="en-US"/>
          </a:p>
        </p:txBody>
      </p:sp>
    </p:spTree>
    <p:extLst>
      <p:ext uri="{BB962C8B-B14F-4D97-AF65-F5344CB8AC3E}">
        <p14:creationId xmlns:p14="http://schemas.microsoft.com/office/powerpoint/2010/main" val="95722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9CCC-E9AF-4A57-89B7-C5AF6E514FC4}"/>
              </a:ext>
            </a:extLst>
          </p:cNvPr>
          <p:cNvSpPr>
            <a:spLocks noGrp="1"/>
          </p:cNvSpPr>
          <p:nvPr>
            <p:ph type="title"/>
          </p:nvPr>
        </p:nvSpPr>
        <p:spPr/>
        <p:txBody>
          <a:bodyPr>
            <a:noAutofit/>
          </a:bodyPr>
          <a:lstStyle/>
          <a:p>
            <a:r>
              <a:rPr lang="en-US" sz="3400" dirty="0"/>
              <a:t>Recommendations and Guidelines Regarding the Use of Contact Precautions</a:t>
            </a:r>
          </a:p>
        </p:txBody>
      </p:sp>
      <p:sp>
        <p:nvSpPr>
          <p:cNvPr id="3" name="Content Placeholder 2">
            <a:extLst>
              <a:ext uri="{FF2B5EF4-FFF2-40B4-BE49-F238E27FC236}">
                <a16:creationId xmlns:a16="http://schemas.microsoft.com/office/drawing/2014/main" id="{314ACFE4-BFE1-40BA-9CE0-B4867E50DD0F}"/>
              </a:ext>
            </a:extLst>
          </p:cNvPr>
          <p:cNvSpPr>
            <a:spLocks noGrp="1"/>
          </p:cNvSpPr>
          <p:nvPr>
            <p:ph idx="1"/>
          </p:nvPr>
        </p:nvSpPr>
        <p:spPr>
          <a:xfrm>
            <a:off x="457200" y="1121990"/>
            <a:ext cx="8229600" cy="5212080"/>
          </a:xfrm>
        </p:spPr>
        <p:txBody>
          <a:bodyPr>
            <a:normAutofit lnSpcReduction="10000"/>
          </a:bodyPr>
          <a:lstStyle/>
          <a:p>
            <a:r>
              <a:rPr lang="en-US" dirty="0"/>
              <a:t>Agencies and organizations that recommend or endorse contact precautions for MRSA Prevention include:</a:t>
            </a:r>
          </a:p>
          <a:p>
            <a:pPr lvl="1"/>
            <a:r>
              <a:rPr lang="en-US" dirty="0"/>
              <a:t>Centers for Disease Control and Prevention (CDC)</a:t>
            </a:r>
            <a:r>
              <a:rPr lang="en-US" baseline="30000" dirty="0"/>
              <a:t>14</a:t>
            </a:r>
            <a:endParaRPr lang="en-US" dirty="0"/>
          </a:p>
          <a:p>
            <a:pPr lvl="1"/>
            <a:r>
              <a:rPr lang="en-US" dirty="0"/>
              <a:t>Association of Professionals in Infection Control (APIC)</a:t>
            </a:r>
            <a:r>
              <a:rPr lang="en-US" baseline="30000" dirty="0"/>
              <a:t>15</a:t>
            </a:r>
            <a:endParaRPr lang="en-US" dirty="0"/>
          </a:p>
          <a:p>
            <a:pPr lvl="1"/>
            <a:r>
              <a:rPr lang="en-US" dirty="0"/>
              <a:t>The Society for Healthcare Epidemiology of America (SHEA)</a:t>
            </a:r>
            <a:r>
              <a:rPr lang="en-US" baseline="30000" dirty="0"/>
              <a:t>16</a:t>
            </a:r>
            <a:endParaRPr lang="en-US" dirty="0"/>
          </a:p>
          <a:p>
            <a:pPr lvl="1"/>
            <a:r>
              <a:rPr lang="en-US" dirty="0"/>
              <a:t>The Infectious Disease Society of American (IDSA)</a:t>
            </a:r>
            <a:r>
              <a:rPr lang="en-US" baseline="30000" dirty="0"/>
              <a:t>17</a:t>
            </a:r>
            <a:endParaRPr lang="en-US" dirty="0"/>
          </a:p>
        </p:txBody>
      </p:sp>
      <p:sp>
        <p:nvSpPr>
          <p:cNvPr id="24" name="Slide Number Placeholder 23">
            <a:extLst>
              <a:ext uri="{FF2B5EF4-FFF2-40B4-BE49-F238E27FC236}">
                <a16:creationId xmlns:a16="http://schemas.microsoft.com/office/drawing/2014/main" id="{77F49481-454B-4A85-BC4C-B2086DA1E26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12114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9C57-B90F-5B94-CF49-24C2583489A8}"/>
              </a:ext>
            </a:extLst>
          </p:cNvPr>
          <p:cNvSpPr>
            <a:spLocks noGrp="1"/>
          </p:cNvSpPr>
          <p:nvPr>
            <p:ph type="title"/>
          </p:nvPr>
        </p:nvSpPr>
        <p:spPr/>
        <p:txBody>
          <a:bodyPr>
            <a:normAutofit/>
          </a:bodyPr>
          <a:lstStyle/>
          <a:p>
            <a:r>
              <a:rPr lang="en-US"/>
              <a:t>Summary of the Evidence</a:t>
            </a:r>
          </a:p>
        </p:txBody>
      </p:sp>
      <p:sp>
        <p:nvSpPr>
          <p:cNvPr id="5" name="Text Placeholder 4">
            <a:extLst>
              <a:ext uri="{FF2B5EF4-FFF2-40B4-BE49-F238E27FC236}">
                <a16:creationId xmlns:a16="http://schemas.microsoft.com/office/drawing/2014/main" id="{0B93C80E-1427-30A2-4228-F091A78B6B45}"/>
              </a:ext>
            </a:extLst>
          </p:cNvPr>
          <p:cNvSpPr>
            <a:spLocks noGrp="1"/>
          </p:cNvSpPr>
          <p:nvPr>
            <p:ph type="body" sz="quarter" idx="12"/>
          </p:nvPr>
        </p:nvSpPr>
        <p:spPr>
          <a:xfrm>
            <a:off x="5842289" y="3033993"/>
            <a:ext cx="2844511" cy="2139651"/>
          </a:xfrm>
        </p:spPr>
        <p:txBody>
          <a:bodyPr>
            <a:normAutofit fontScale="62500" lnSpcReduction="20000"/>
          </a:bodyPr>
          <a:lstStyle/>
          <a:p>
            <a:pPr marL="0" indent="0">
              <a:buNone/>
            </a:pPr>
            <a:r>
              <a:rPr lang="en-US" dirty="0"/>
              <a:t>Provides a variety of data and perspectives on when, how, where, and even </a:t>
            </a:r>
            <a:r>
              <a:rPr lang="en-US" u="sng" dirty="0"/>
              <a:t>whether</a:t>
            </a:r>
            <a:r>
              <a:rPr lang="en-US" dirty="0"/>
              <a:t> to employ Contact Precautions</a:t>
            </a:r>
          </a:p>
          <a:p>
            <a:pPr marL="0" indent="0">
              <a:buNone/>
            </a:pPr>
            <a:r>
              <a:rPr lang="en-US" dirty="0"/>
              <a:t>Click </a:t>
            </a:r>
            <a:r>
              <a:rPr lang="en-US" dirty="0">
                <a:hlinkClick r:id="rId2"/>
              </a:rPr>
              <a:t>here</a:t>
            </a:r>
            <a:r>
              <a:rPr lang="en-US" dirty="0"/>
              <a:t> to access this document.</a:t>
            </a:r>
          </a:p>
          <a:p>
            <a:pPr marL="0" indent="0">
              <a:buNone/>
            </a:pPr>
            <a:endParaRPr lang="en-US" dirty="0"/>
          </a:p>
        </p:txBody>
      </p:sp>
      <p:sp>
        <p:nvSpPr>
          <p:cNvPr id="24" name="Slide Number Placeholder 23">
            <a:extLst>
              <a:ext uri="{FF2B5EF4-FFF2-40B4-BE49-F238E27FC236}">
                <a16:creationId xmlns:a16="http://schemas.microsoft.com/office/drawing/2014/main" id="{8984F617-49B1-7E4A-E2C1-C418DAF633A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pic>
        <p:nvPicPr>
          <p:cNvPr id="25" name="Picture 24" descr="Image of the &quot;Summary of Evidence for Contact Precautions To Prevent MRSA&quot; document.">
            <a:extLst>
              <a:ext uri="{FF2B5EF4-FFF2-40B4-BE49-F238E27FC236}">
                <a16:creationId xmlns:a16="http://schemas.microsoft.com/office/drawing/2014/main" id="{17DA4DF3-64FE-EA5A-349F-2D783561C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463" y="1046350"/>
            <a:ext cx="5311884" cy="5395012"/>
          </a:xfrm>
          <a:prstGeom prst="rect">
            <a:avLst/>
          </a:prstGeom>
        </p:spPr>
      </p:pic>
    </p:spTree>
    <p:extLst>
      <p:ext uri="{BB962C8B-B14F-4D97-AF65-F5344CB8AC3E}">
        <p14:creationId xmlns:p14="http://schemas.microsoft.com/office/powerpoint/2010/main" val="16145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F998-873E-7C31-AB90-BF5D9367F3A9}"/>
              </a:ext>
            </a:extLst>
          </p:cNvPr>
          <p:cNvSpPr>
            <a:spLocks noGrp="1"/>
          </p:cNvSpPr>
          <p:nvPr>
            <p:ph type="title"/>
          </p:nvPr>
        </p:nvSpPr>
        <p:spPr/>
        <p:txBody>
          <a:bodyPr>
            <a:noAutofit/>
          </a:bodyPr>
          <a:lstStyle/>
          <a:p>
            <a:r>
              <a:rPr lang="en-US" sz="3500"/>
              <a:t>How Are Other Facilities Using Contact Precautions?</a:t>
            </a:r>
          </a:p>
        </p:txBody>
      </p:sp>
      <p:sp>
        <p:nvSpPr>
          <p:cNvPr id="3" name="Content Placeholder 2">
            <a:extLst>
              <a:ext uri="{FF2B5EF4-FFF2-40B4-BE49-F238E27FC236}">
                <a16:creationId xmlns:a16="http://schemas.microsoft.com/office/drawing/2014/main" id="{715F926A-2112-C11B-6CE9-216312A5DF0D}"/>
              </a:ext>
            </a:extLst>
          </p:cNvPr>
          <p:cNvSpPr>
            <a:spLocks noGrp="1"/>
          </p:cNvSpPr>
          <p:nvPr>
            <p:ph idx="1"/>
          </p:nvPr>
        </p:nvSpPr>
        <p:spPr/>
        <p:txBody>
          <a:bodyPr>
            <a:normAutofit fontScale="92500" lnSpcReduction="20000"/>
          </a:bodyPr>
          <a:lstStyle/>
          <a:p>
            <a:r>
              <a:rPr lang="en-US" b="1" dirty="0">
                <a:solidFill>
                  <a:schemeClr val="accent1"/>
                </a:solidFill>
              </a:rPr>
              <a:t>Never</a:t>
            </a:r>
            <a:r>
              <a:rPr lang="en-US" dirty="0"/>
              <a:t> </a:t>
            </a:r>
            <a:r>
              <a:rPr lang="en-US" dirty="0">
                <a:solidFill>
                  <a:schemeClr val="accent1"/>
                </a:solidFill>
              </a:rPr>
              <a:t>–</a:t>
            </a:r>
            <a:r>
              <a:rPr lang="en-US" dirty="0"/>
              <a:t> Some health systems don’t use contact precautions for MRSA prevention.</a:t>
            </a:r>
          </a:p>
          <a:p>
            <a:r>
              <a:rPr lang="en-US" b="1" dirty="0">
                <a:solidFill>
                  <a:schemeClr val="accent1"/>
                </a:solidFill>
              </a:rPr>
              <a:t>Always</a:t>
            </a:r>
            <a:r>
              <a:rPr lang="en-US" dirty="0"/>
              <a:t> </a:t>
            </a:r>
            <a:r>
              <a:rPr lang="en-US" dirty="0">
                <a:solidFill>
                  <a:schemeClr val="accent1"/>
                </a:solidFill>
              </a:rPr>
              <a:t>–</a:t>
            </a:r>
            <a:r>
              <a:rPr lang="en-US" dirty="0"/>
              <a:t> Some use contact precautions, together with MRSA surveillance on admission, to assure all infected and colonized patients are isolated.</a:t>
            </a:r>
          </a:p>
          <a:p>
            <a:r>
              <a:rPr lang="en-US" b="1" dirty="0">
                <a:solidFill>
                  <a:schemeClr val="accent1"/>
                </a:solidFill>
              </a:rPr>
              <a:t>Sometimes</a:t>
            </a:r>
            <a:r>
              <a:rPr lang="en-US" dirty="0"/>
              <a:t> </a:t>
            </a:r>
            <a:r>
              <a:rPr lang="en-US" dirty="0">
                <a:solidFill>
                  <a:schemeClr val="accent1"/>
                </a:solidFill>
              </a:rPr>
              <a:t>–</a:t>
            </a:r>
            <a:r>
              <a:rPr lang="en-US" dirty="0"/>
              <a:t> </a:t>
            </a:r>
          </a:p>
          <a:p>
            <a:pPr lvl="1"/>
            <a:r>
              <a:rPr lang="en-US" dirty="0"/>
              <a:t>Some use a risk-based strategy – gowns and gloves are used in situations and settings within a hospital where the risk of contamination of healthcare personnel is greatest.</a:t>
            </a:r>
          </a:p>
          <a:p>
            <a:pPr lvl="1"/>
            <a:r>
              <a:rPr lang="en-US" dirty="0"/>
              <a:t>Use if MRSA rates are high or rising.</a:t>
            </a:r>
          </a:p>
          <a:p>
            <a:pPr lvl="1"/>
            <a:r>
              <a:rPr lang="en-US" dirty="0"/>
              <a:t>Supported by some of the guidelines mentioned earlier.</a:t>
            </a:r>
            <a:r>
              <a:rPr lang="en-US" baseline="30000" dirty="0"/>
              <a:t>16,17</a:t>
            </a:r>
            <a:endParaRPr lang="en-US" dirty="0"/>
          </a:p>
        </p:txBody>
      </p:sp>
      <p:sp>
        <p:nvSpPr>
          <p:cNvPr id="24" name="Slide Number Placeholder 23">
            <a:extLst>
              <a:ext uri="{FF2B5EF4-FFF2-40B4-BE49-F238E27FC236}">
                <a16:creationId xmlns:a16="http://schemas.microsoft.com/office/drawing/2014/main" id="{DC760362-8898-B1FC-EB89-8FE47E445B8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7227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ADAB-4729-42A0-BD2D-75C6304C3356}"/>
              </a:ext>
            </a:extLst>
          </p:cNvPr>
          <p:cNvSpPr>
            <a:spLocks noGrp="1"/>
          </p:cNvSpPr>
          <p:nvPr>
            <p:ph type="title"/>
          </p:nvPr>
        </p:nvSpPr>
        <p:spPr>
          <a:xfrm>
            <a:off x="457200" y="0"/>
            <a:ext cx="8229600" cy="914400"/>
          </a:xfrm>
        </p:spPr>
        <p:txBody>
          <a:bodyPr anchor="ctr">
            <a:noAutofit/>
          </a:bodyPr>
          <a:lstStyle/>
          <a:p>
            <a:r>
              <a:rPr lang="en-US" sz="3600"/>
              <a:t>Contact Precautions for MRSA Prevention </a:t>
            </a:r>
          </a:p>
        </p:txBody>
      </p:sp>
      <p:pic>
        <p:nvPicPr>
          <p:cNvPr id="7" name="Picture 2" descr="Image of two people in PPE bumping elbows.">
            <a:extLst>
              <a:ext uri="{FF2B5EF4-FFF2-40B4-BE49-F238E27FC236}">
                <a16:creationId xmlns:a16="http://schemas.microsoft.com/office/drawing/2014/main" id="{96A5F51C-F10C-43EA-8477-EB69E93BDA98}"/>
              </a:ext>
            </a:extLst>
          </p:cNvPr>
          <p:cNvPicPr>
            <a:picLocks noGrp="1" noChangeAspect="1" noChangeArrowheads="1"/>
          </p:cNvPicPr>
          <p:nvPr>
            <p:ph type="pic" sz="quarter" idx="10"/>
          </p:nvPr>
        </p:nvPicPr>
        <p:blipFill rotWithShape="1">
          <a:blip r:embed="rId2" cstate="screen">
            <a:extLst>
              <a:ext uri="{28A0092B-C50C-407E-A947-70E740481C1C}">
                <a14:useLocalDpi xmlns:a14="http://schemas.microsoft.com/office/drawing/2010/main"/>
              </a:ext>
            </a:extLst>
          </a:blip>
          <a:srcRect r="-458"/>
          <a:stretch/>
        </p:blipFill>
        <p:spPr bwMode="auto">
          <a:xfrm>
            <a:off x="4663440" y="1643743"/>
            <a:ext cx="3840480" cy="2928257"/>
          </a:xfr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1CE6E63-1026-4C43-954E-2A8D14624778}"/>
              </a:ext>
            </a:extLst>
          </p:cNvPr>
          <p:cNvSpPr>
            <a:spLocks noGrp="1"/>
          </p:cNvSpPr>
          <p:nvPr>
            <p:ph type="body" idx="1"/>
          </p:nvPr>
        </p:nvSpPr>
        <p:spPr>
          <a:xfrm>
            <a:off x="182880" y="3657600"/>
            <a:ext cx="4206240" cy="2103120"/>
          </a:xfrm>
        </p:spPr>
        <p:txBody>
          <a:bodyPr anchor="b">
            <a:normAutofit fontScale="92500"/>
          </a:bodyPr>
          <a:lstStyle/>
          <a:p>
            <a:r>
              <a:rPr lang="en-US" sz="3600" dirty="0"/>
              <a:t>Correct Use To Prevent Contamination and Interrupt Transmission</a:t>
            </a:r>
          </a:p>
        </p:txBody>
      </p:sp>
      <p:sp>
        <p:nvSpPr>
          <p:cNvPr id="5" name="Slide Number Placeholder 4">
            <a:extLst>
              <a:ext uri="{FF2B5EF4-FFF2-40B4-BE49-F238E27FC236}">
                <a16:creationId xmlns:a16="http://schemas.microsoft.com/office/drawing/2014/main" id="{D553A3F7-3CFC-4664-BE9C-B697BFA11C5C}"/>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14</a:t>
            </a:fld>
            <a:endParaRPr lang="en-US"/>
          </a:p>
        </p:txBody>
      </p:sp>
    </p:spTree>
    <p:extLst>
      <p:ext uri="{BB962C8B-B14F-4D97-AF65-F5344CB8AC3E}">
        <p14:creationId xmlns:p14="http://schemas.microsoft.com/office/powerpoint/2010/main" val="395355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descr="Contact Precautions: Communicate contact precautions by using signage and flagging the patients' medical records.">
            <a:extLst>
              <a:ext uri="{FF2B5EF4-FFF2-40B4-BE49-F238E27FC236}">
                <a16:creationId xmlns:a16="http://schemas.microsoft.com/office/drawing/2014/main" id="{AEA9A489-BDCC-F51D-86AF-7B97561AB2CC}"/>
              </a:ext>
            </a:extLst>
          </p:cNvPr>
          <p:cNvSpPr/>
          <p:nvPr/>
        </p:nvSpPr>
        <p:spPr>
          <a:xfrm>
            <a:off x="5233061" y="2330648"/>
            <a:ext cx="3561826" cy="3414114"/>
          </a:xfrm>
          <a:prstGeom prst="foldedCorner">
            <a:avLst>
              <a:gd name="adj" fmla="val 10174"/>
            </a:avLst>
          </a:prstGeom>
          <a:solidFill>
            <a:srgbClr val="FFF2CC"/>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487DC59-0649-47C2-B4E3-2EB601F526DC}"/>
              </a:ext>
            </a:extLst>
          </p:cNvPr>
          <p:cNvSpPr>
            <a:spLocks noGrp="1"/>
          </p:cNvSpPr>
          <p:nvPr>
            <p:ph type="body" sz="quarter" idx="11"/>
          </p:nvPr>
        </p:nvSpPr>
        <p:spPr>
          <a:xfrm>
            <a:off x="457200" y="2150921"/>
            <a:ext cx="4572000" cy="4363092"/>
          </a:xfrm>
        </p:spPr>
        <p:txBody>
          <a:bodyPr>
            <a:noAutofit/>
          </a:bodyPr>
          <a:lstStyle/>
          <a:p>
            <a:pPr marL="365760" indent="-365760">
              <a:spcBef>
                <a:spcPts val="800"/>
              </a:spcBef>
              <a:buFont typeface="+mj-lt"/>
              <a:buAutoNum type="arabicPeriod"/>
            </a:pPr>
            <a:r>
              <a:rPr lang="en-US" sz="2200" dirty="0"/>
              <a:t>Specific patient placement</a:t>
            </a:r>
            <a:r>
              <a:rPr lang="en-US" sz="2200" baseline="30000" dirty="0"/>
              <a:t>18</a:t>
            </a:r>
            <a:endParaRPr lang="en-US" sz="2200" dirty="0"/>
          </a:p>
          <a:p>
            <a:pPr marL="365760" indent="-365760">
              <a:spcBef>
                <a:spcPts val="800"/>
              </a:spcBef>
              <a:buFont typeface="+mj-lt"/>
              <a:buAutoNum type="arabicPeriod"/>
            </a:pPr>
            <a:r>
              <a:rPr lang="en-US" sz="2200" dirty="0"/>
              <a:t>Proper hand hygiene</a:t>
            </a:r>
            <a:r>
              <a:rPr lang="en-US" sz="2200" baseline="30000" dirty="0"/>
              <a:t>18</a:t>
            </a:r>
            <a:endParaRPr lang="en-US" sz="2200" dirty="0">
              <a:cs typeface="Calibri"/>
            </a:endParaRPr>
          </a:p>
          <a:p>
            <a:pPr marL="365760" indent="-365760">
              <a:spcBef>
                <a:spcPts val="800"/>
              </a:spcBef>
              <a:buFont typeface="+mj-lt"/>
              <a:buAutoNum type="arabicPeriod"/>
            </a:pPr>
            <a:r>
              <a:rPr lang="en-US" sz="2200" dirty="0">
                <a:cs typeface="Calibri"/>
              </a:rPr>
              <a:t>U</a:t>
            </a:r>
            <a:r>
              <a:rPr lang="en-US" sz="2200" dirty="0"/>
              <a:t>se of gloves by healthcare personnel</a:t>
            </a:r>
            <a:r>
              <a:rPr lang="en-US" sz="2200" baseline="30000" dirty="0"/>
              <a:t>18</a:t>
            </a:r>
            <a:endParaRPr lang="en-US" sz="2200" dirty="0">
              <a:cs typeface="Calibri"/>
            </a:endParaRPr>
          </a:p>
          <a:p>
            <a:pPr marL="365760" indent="-365760">
              <a:spcBef>
                <a:spcPts val="800"/>
              </a:spcBef>
              <a:buFont typeface="+mj-lt"/>
              <a:buAutoNum type="arabicPeriod"/>
            </a:pPr>
            <a:r>
              <a:rPr lang="en-US" sz="2200" dirty="0"/>
              <a:t>Use of gowns by healthcare personnel</a:t>
            </a:r>
            <a:r>
              <a:rPr lang="en-US" sz="2200" baseline="30000" dirty="0"/>
              <a:t>18</a:t>
            </a:r>
            <a:endParaRPr lang="en-US" sz="2200" dirty="0">
              <a:cs typeface="Calibri"/>
            </a:endParaRPr>
          </a:p>
          <a:p>
            <a:pPr marL="365760" indent="-365760">
              <a:spcBef>
                <a:spcPts val="800"/>
              </a:spcBef>
              <a:buFont typeface="+mj-lt"/>
              <a:buAutoNum type="arabicPeriod"/>
            </a:pPr>
            <a:r>
              <a:rPr lang="en-US" sz="2200" dirty="0"/>
              <a:t>Removal of PPE prior to leaving patient’s room or care area</a:t>
            </a:r>
            <a:r>
              <a:rPr lang="en-US" sz="2200" baseline="30000" dirty="0"/>
              <a:t>18</a:t>
            </a:r>
            <a:endParaRPr lang="en-US" sz="2200" dirty="0">
              <a:cs typeface="Calibri" panose="020F0502020204030204"/>
            </a:endParaRPr>
          </a:p>
          <a:p>
            <a:pPr marL="365760" indent="-365760">
              <a:spcBef>
                <a:spcPts val="800"/>
              </a:spcBef>
              <a:buFont typeface="+mj-lt"/>
              <a:buAutoNum type="arabicPeriod"/>
            </a:pPr>
            <a:r>
              <a:rPr lang="en-US" sz="2200" dirty="0"/>
              <a:t>Dedicated patient care equipment and disinfection of any reusable equipment between patients</a:t>
            </a:r>
            <a:r>
              <a:rPr lang="en-US" sz="2200" baseline="30000" dirty="0"/>
              <a:t>18</a:t>
            </a:r>
            <a:endParaRPr lang="en-US" sz="2200" dirty="0"/>
          </a:p>
        </p:txBody>
      </p:sp>
      <p:sp>
        <p:nvSpPr>
          <p:cNvPr id="5" name="Text Placeholder 4">
            <a:extLst>
              <a:ext uri="{FF2B5EF4-FFF2-40B4-BE49-F238E27FC236}">
                <a16:creationId xmlns:a16="http://schemas.microsoft.com/office/drawing/2014/main" id="{5FAACDF9-4137-49D4-BA00-C501CE761E55}"/>
              </a:ext>
            </a:extLst>
          </p:cNvPr>
          <p:cNvSpPr>
            <a:spLocks noGrp="1"/>
          </p:cNvSpPr>
          <p:nvPr>
            <p:ph type="body" sz="quarter" idx="12"/>
          </p:nvPr>
        </p:nvSpPr>
        <p:spPr>
          <a:xfrm>
            <a:off x="5413774" y="4433652"/>
            <a:ext cx="3200400" cy="940996"/>
          </a:xfrm>
          <a:solidFill>
            <a:schemeClr val="bg1"/>
          </a:solidFill>
          <a:ln w="114300">
            <a:noFill/>
            <a:miter lim="800000"/>
          </a:ln>
          <a:effectLst/>
        </p:spPr>
        <p:txBody>
          <a:bodyPr anchor="ctr">
            <a:normAutofit/>
          </a:bodyPr>
          <a:lstStyle/>
          <a:p>
            <a:pPr marL="0" indent="0" algn="ctr">
              <a:spcBef>
                <a:spcPts val="0"/>
              </a:spcBef>
              <a:buNone/>
            </a:pPr>
            <a:r>
              <a:rPr lang="en-US" sz="1600" b="1" dirty="0"/>
              <a:t>Communicate contact precautions by using signage and flagging the patients’ medical records</a:t>
            </a:r>
            <a:r>
              <a:rPr lang="en-US" sz="1600" b="1" baseline="30000" dirty="0"/>
              <a:t>19</a:t>
            </a:r>
            <a:endParaRPr lang="en-US" sz="1600" b="1" dirty="0"/>
          </a:p>
        </p:txBody>
      </p:sp>
      <p:sp>
        <p:nvSpPr>
          <p:cNvPr id="24" name="Slide Number Placeholder 23">
            <a:extLst>
              <a:ext uri="{FF2B5EF4-FFF2-40B4-BE49-F238E27FC236}">
                <a16:creationId xmlns:a16="http://schemas.microsoft.com/office/drawing/2014/main" id="{A487742D-C55A-4E57-B549-4C7DBC6C286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
        <p:nvSpPr>
          <p:cNvPr id="2" name="Title 1">
            <a:extLst>
              <a:ext uri="{FF2B5EF4-FFF2-40B4-BE49-F238E27FC236}">
                <a16:creationId xmlns:a16="http://schemas.microsoft.com/office/drawing/2014/main" id="{283091EE-AFC7-4057-9FBF-56C8EE3AC158}"/>
              </a:ext>
            </a:extLst>
          </p:cNvPr>
          <p:cNvSpPr>
            <a:spLocks noGrp="1"/>
          </p:cNvSpPr>
          <p:nvPr>
            <p:ph type="title"/>
          </p:nvPr>
        </p:nvSpPr>
        <p:spPr/>
        <p:txBody>
          <a:bodyPr/>
          <a:lstStyle/>
          <a:p>
            <a:r>
              <a:rPr lang="en-US"/>
              <a:t>Contact Precautions</a:t>
            </a:r>
            <a:r>
              <a:rPr lang="en-US" baseline="30000"/>
              <a:t>3,4</a:t>
            </a:r>
            <a:r>
              <a:rPr lang="en-US"/>
              <a:t> </a:t>
            </a:r>
          </a:p>
        </p:txBody>
      </p:sp>
      <p:pic>
        <p:nvPicPr>
          <p:cNvPr id="86" name="Picture 85" descr="Image of the &quot;Prevent Person-Based Transmission&quot; arrow from the &quot;Key Strategies To Take Aim &amp; Target MRSA Infection&quot; graphic.">
            <a:extLst>
              <a:ext uri="{FF2B5EF4-FFF2-40B4-BE49-F238E27FC236}">
                <a16:creationId xmlns:a16="http://schemas.microsoft.com/office/drawing/2014/main" id="{478BBA94-9E71-8F60-0B8A-26408E71E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 y="960120"/>
            <a:ext cx="8778240" cy="1135868"/>
          </a:xfrm>
          <a:prstGeom prst="rect">
            <a:avLst/>
          </a:prstGeom>
        </p:spPr>
      </p:pic>
      <p:pic>
        <p:nvPicPr>
          <p:cNvPr id="35" name="Picture 34" descr="Image of a Contact Precautions sign">
            <a:extLst>
              <a:ext uri="{FF2B5EF4-FFF2-40B4-BE49-F238E27FC236}">
                <a16:creationId xmlns:a16="http://schemas.microsoft.com/office/drawing/2014/main" id="{29A37D84-2E76-44AC-8AE4-4D2363143B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9494" y="2566385"/>
            <a:ext cx="3108960" cy="1681270"/>
          </a:xfrm>
          <a:prstGeom prst="rect">
            <a:avLst/>
          </a:prstGeom>
          <a:ln w="50800">
            <a:solidFill>
              <a:schemeClr val="bg1"/>
            </a:solidFill>
            <a:miter lim="800000"/>
          </a:ln>
          <a:effectLst>
            <a:outerShdw blurRad="50800" dist="38100" dir="5400000" algn="t" rotWithShape="0">
              <a:prstClr val="black">
                <a:alpha val="40000"/>
              </a:prstClr>
            </a:outerShdw>
          </a:effectLst>
          <a:scene3d>
            <a:camera prst="perspectiveFront" fov="7200000">
              <a:rot lat="0" lon="0" rev="0"/>
            </a:camera>
            <a:lightRig rig="threePt" dir="t"/>
          </a:scene3d>
          <a:sp3d prstMaterial="softEdge">
            <a:bevelT h="19050"/>
          </a:sp3d>
        </p:spPr>
      </p:pic>
    </p:spTree>
    <p:extLst>
      <p:ext uri="{BB962C8B-B14F-4D97-AF65-F5344CB8AC3E}">
        <p14:creationId xmlns:p14="http://schemas.microsoft.com/office/powerpoint/2010/main" val="320470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21E4A8-AE24-4D07-96AC-BDA1591ED362}"/>
              </a:ext>
            </a:extLst>
          </p:cNvPr>
          <p:cNvSpPr>
            <a:spLocks noGrp="1"/>
          </p:cNvSpPr>
          <p:nvPr>
            <p:ph type="body" sz="quarter" idx="11"/>
          </p:nvPr>
        </p:nvSpPr>
        <p:spPr>
          <a:xfrm>
            <a:off x="457200" y="1027032"/>
            <a:ext cx="8229600" cy="1036252"/>
          </a:xfrm>
        </p:spPr>
        <p:txBody>
          <a:bodyPr>
            <a:normAutofit fontScale="85000" lnSpcReduction="10000"/>
          </a:bodyPr>
          <a:lstStyle/>
          <a:p>
            <a:pPr marL="0" indent="0">
              <a:buNone/>
            </a:pPr>
            <a:r>
              <a:rPr lang="en-US" b="1" dirty="0">
                <a:solidFill>
                  <a:schemeClr val="accent1"/>
                </a:solidFill>
              </a:rPr>
              <a:t>Patients with known or suspected MRSA colonization or infection should be placed in a private room.</a:t>
            </a:r>
            <a:r>
              <a:rPr lang="en-US" b="1" baseline="30000" dirty="0">
                <a:solidFill>
                  <a:schemeClr val="accent1"/>
                </a:solidFill>
              </a:rPr>
              <a:t>3,18-20</a:t>
            </a:r>
            <a:endParaRPr lang="en-US" b="1" dirty="0">
              <a:solidFill>
                <a:schemeClr val="accent1"/>
              </a:solidFill>
            </a:endParaRPr>
          </a:p>
        </p:txBody>
      </p:sp>
      <p:sp>
        <p:nvSpPr>
          <p:cNvPr id="5" name="Text Placeholder 4">
            <a:extLst>
              <a:ext uri="{FF2B5EF4-FFF2-40B4-BE49-F238E27FC236}">
                <a16:creationId xmlns:a16="http://schemas.microsoft.com/office/drawing/2014/main" id="{314E5263-61A9-4EC9-A0E4-BA6D874F530F}"/>
              </a:ext>
            </a:extLst>
          </p:cNvPr>
          <p:cNvSpPr>
            <a:spLocks noGrp="1"/>
          </p:cNvSpPr>
          <p:nvPr>
            <p:ph type="body" sz="quarter" idx="12"/>
          </p:nvPr>
        </p:nvSpPr>
        <p:spPr>
          <a:xfrm>
            <a:off x="457199" y="2063284"/>
            <a:ext cx="4811487" cy="4473000"/>
          </a:xfrm>
        </p:spPr>
        <p:txBody>
          <a:bodyPr vert="horz" lIns="91440" tIns="45720" rIns="91440" bIns="45720" rtlCol="0">
            <a:normAutofit fontScale="70000" lnSpcReduction="20000"/>
          </a:bodyPr>
          <a:lstStyle/>
          <a:p>
            <a:pPr marL="0" indent="0">
              <a:lnSpc>
                <a:spcPct val="120000"/>
              </a:lnSpc>
              <a:spcBef>
                <a:spcPts val="1200"/>
              </a:spcBef>
              <a:buNone/>
            </a:pPr>
            <a:r>
              <a:rPr lang="en-US" dirty="0"/>
              <a:t>If a private room is not available, patients should be </a:t>
            </a:r>
            <a:r>
              <a:rPr lang="en-US" dirty="0" err="1"/>
              <a:t>cohorted</a:t>
            </a:r>
            <a:r>
              <a:rPr lang="en-US" dirty="0"/>
              <a:t> as follows:</a:t>
            </a:r>
          </a:p>
          <a:p>
            <a:pPr marL="365760" indent="-365760">
              <a:lnSpc>
                <a:spcPct val="120000"/>
              </a:lnSpc>
              <a:spcBef>
                <a:spcPts val="1200"/>
              </a:spcBef>
            </a:pPr>
            <a:r>
              <a:rPr lang="en-US" dirty="0"/>
              <a:t>Ensure at least 3 feet between patient beds.</a:t>
            </a:r>
            <a:r>
              <a:rPr lang="en-US" baseline="30000" dirty="0"/>
              <a:t>3</a:t>
            </a:r>
          </a:p>
          <a:p>
            <a:pPr marL="365760" indent="-365760">
              <a:lnSpc>
                <a:spcPct val="120000"/>
              </a:lnSpc>
              <a:spcBef>
                <a:spcPts val="1200"/>
              </a:spcBef>
            </a:pPr>
            <a:r>
              <a:rPr lang="en-US" dirty="0"/>
              <a:t>Place colonized or infected patients in a room with another patient who has the same organism and has low risk for adverse outcome.</a:t>
            </a:r>
            <a:r>
              <a:rPr lang="en-US" baseline="30000" dirty="0"/>
              <a:t>3</a:t>
            </a:r>
          </a:p>
          <a:p>
            <a:pPr marL="365760" indent="-365760">
              <a:lnSpc>
                <a:spcPct val="120000"/>
              </a:lnSpc>
              <a:spcBef>
                <a:spcPts val="1200"/>
              </a:spcBef>
            </a:pPr>
            <a:r>
              <a:rPr lang="en-US" dirty="0"/>
              <a:t>Avoid </a:t>
            </a:r>
            <a:r>
              <a:rPr lang="en-US" dirty="0" err="1"/>
              <a:t>cohorting</a:t>
            </a:r>
            <a:r>
              <a:rPr lang="en-US" dirty="0"/>
              <a:t> patients with draining wounds or uncontrolled secretions, or who are incontinent.</a:t>
            </a:r>
            <a:r>
              <a:rPr lang="en-US" baseline="30000" dirty="0"/>
              <a:t>3</a:t>
            </a:r>
          </a:p>
        </p:txBody>
      </p:sp>
      <p:sp>
        <p:nvSpPr>
          <p:cNvPr id="24" name="Slide Number Placeholder 23">
            <a:extLst>
              <a:ext uri="{FF2B5EF4-FFF2-40B4-BE49-F238E27FC236}">
                <a16:creationId xmlns:a16="http://schemas.microsoft.com/office/drawing/2014/main" id="{2B27576D-D79C-4DEB-955F-759850FDADD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
        <p:nvSpPr>
          <p:cNvPr id="2" name="Title 1">
            <a:extLst>
              <a:ext uri="{FF2B5EF4-FFF2-40B4-BE49-F238E27FC236}">
                <a16:creationId xmlns:a16="http://schemas.microsoft.com/office/drawing/2014/main" id="{67F82654-4877-401E-961B-DA76A6F4B068}"/>
              </a:ext>
            </a:extLst>
          </p:cNvPr>
          <p:cNvSpPr>
            <a:spLocks noGrp="1"/>
          </p:cNvSpPr>
          <p:nvPr>
            <p:ph type="title"/>
          </p:nvPr>
        </p:nvSpPr>
        <p:spPr/>
        <p:txBody>
          <a:bodyPr>
            <a:noAutofit/>
          </a:bodyPr>
          <a:lstStyle/>
          <a:p>
            <a:r>
              <a:rPr lang="en-US" sz="3600"/>
              <a:t>Patient Placement and MRSA Surveillance </a:t>
            </a:r>
          </a:p>
        </p:txBody>
      </p:sp>
      <p:pic>
        <p:nvPicPr>
          <p:cNvPr id="10" name="Picture 9" descr="A doctor in a hospital room">
            <a:extLst>
              <a:ext uri="{FF2B5EF4-FFF2-40B4-BE49-F238E27FC236}">
                <a16:creationId xmlns:a16="http://schemas.microsoft.com/office/drawing/2014/main" id="{9D3FA89B-A92C-0F47-66F4-DE5743AC55FB}"/>
              </a:ext>
            </a:extLst>
          </p:cNvPr>
          <p:cNvPicPr>
            <a:picLocks noChangeAspect="1"/>
          </p:cNvPicPr>
          <p:nvPr/>
        </p:nvPicPr>
        <p:blipFill>
          <a:blip r:embed="rId3"/>
          <a:stretch>
            <a:fillRect/>
          </a:stretch>
        </p:blipFill>
        <p:spPr>
          <a:xfrm>
            <a:off x="5070892" y="2803951"/>
            <a:ext cx="3813702" cy="26966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005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BD381364-6EB5-4974-A5D9-0EA1E7E8B74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
        <p:nvSpPr>
          <p:cNvPr id="2" name="Title 1">
            <a:extLst>
              <a:ext uri="{FF2B5EF4-FFF2-40B4-BE49-F238E27FC236}">
                <a16:creationId xmlns:a16="http://schemas.microsoft.com/office/drawing/2014/main" id="{0B708E4E-4094-4FF2-8E8C-0534E822F763}"/>
              </a:ext>
            </a:extLst>
          </p:cNvPr>
          <p:cNvSpPr>
            <a:spLocks noGrp="1"/>
          </p:cNvSpPr>
          <p:nvPr>
            <p:ph type="title"/>
          </p:nvPr>
        </p:nvSpPr>
        <p:spPr/>
        <p:txBody>
          <a:bodyPr/>
          <a:lstStyle/>
          <a:p>
            <a:r>
              <a:rPr lang="en-US" dirty="0"/>
              <a:t>Donning and Doffing PPE</a:t>
            </a:r>
          </a:p>
        </p:txBody>
      </p:sp>
      <p:sp>
        <p:nvSpPr>
          <p:cNvPr id="49" name="Text Placeholder 48">
            <a:extLst>
              <a:ext uri="{FF2B5EF4-FFF2-40B4-BE49-F238E27FC236}">
                <a16:creationId xmlns:a16="http://schemas.microsoft.com/office/drawing/2014/main" id="{01A8D132-FBEC-DC5B-690F-881DFC112D1B}"/>
              </a:ext>
            </a:extLst>
          </p:cNvPr>
          <p:cNvSpPr>
            <a:spLocks noGrp="1"/>
          </p:cNvSpPr>
          <p:nvPr>
            <p:ph type="body" sz="quarter" idx="11"/>
          </p:nvPr>
        </p:nvSpPr>
        <p:spPr>
          <a:xfrm>
            <a:off x="505793" y="5578063"/>
            <a:ext cx="8097880" cy="914177"/>
          </a:xfrm>
        </p:spPr>
        <p:txBody>
          <a:bodyPr>
            <a:noAutofit/>
          </a:bodyPr>
          <a:lstStyle/>
          <a:p>
            <a:pPr marL="0" indent="0">
              <a:buNone/>
            </a:pPr>
            <a:r>
              <a:rPr lang="en-US" sz="1800" dirty="0"/>
              <a:t>For specific and detailed instructions for how to appropriately don and doff your PPE, please review this </a:t>
            </a:r>
            <a:r>
              <a:rPr lang="en-US" sz="1800" dirty="0">
                <a:hlinkClick r:id="rId3"/>
              </a:rPr>
              <a:t>CDC document</a:t>
            </a:r>
            <a:r>
              <a:rPr lang="en-US" sz="1800" dirty="0"/>
              <a:t>. </a:t>
            </a:r>
          </a:p>
        </p:txBody>
      </p:sp>
      <p:grpSp>
        <p:nvGrpSpPr>
          <p:cNvPr id="78" name="Group 77" descr="Image showing steps for donning PPE: wash hands, don gown, then don gloves. Steps for doffing PPE: doff gown, doff gloves, then wash hands.">
            <a:extLst>
              <a:ext uri="{FF2B5EF4-FFF2-40B4-BE49-F238E27FC236}">
                <a16:creationId xmlns:a16="http://schemas.microsoft.com/office/drawing/2014/main" id="{8A2CAB0B-C6CF-D14E-1599-639EDBD9D823}"/>
              </a:ext>
            </a:extLst>
          </p:cNvPr>
          <p:cNvGrpSpPr/>
          <p:nvPr/>
        </p:nvGrpSpPr>
        <p:grpSpPr>
          <a:xfrm>
            <a:off x="0" y="747993"/>
            <a:ext cx="7820889" cy="4897741"/>
            <a:chOff x="-18058" y="854726"/>
            <a:chExt cx="9464152" cy="5839981"/>
          </a:xfrm>
        </p:grpSpPr>
        <p:sp>
          <p:nvSpPr>
            <p:cNvPr id="60" name="Text Placeholder 3">
              <a:extLst>
                <a:ext uri="{FF2B5EF4-FFF2-40B4-BE49-F238E27FC236}">
                  <a16:creationId xmlns:a16="http://schemas.microsoft.com/office/drawing/2014/main" id="{3B3DF747-6E23-49FD-B602-A4B2373F89B2}"/>
                </a:ext>
              </a:extLst>
            </p:cNvPr>
            <p:cNvSpPr txBox="1">
              <a:spLocks/>
            </p:cNvSpPr>
            <p:nvPr/>
          </p:nvSpPr>
          <p:spPr>
            <a:xfrm>
              <a:off x="594008" y="3389965"/>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Wash hands</a:t>
              </a:r>
            </a:p>
          </p:txBody>
        </p:sp>
        <p:sp>
          <p:nvSpPr>
            <p:cNvPr id="61" name="Text Placeholder 4">
              <a:extLst>
                <a:ext uri="{FF2B5EF4-FFF2-40B4-BE49-F238E27FC236}">
                  <a16:creationId xmlns:a16="http://schemas.microsoft.com/office/drawing/2014/main" id="{4A130996-E39A-414B-A3D2-E744474081A2}"/>
                </a:ext>
              </a:extLst>
            </p:cNvPr>
            <p:cNvSpPr txBox="1">
              <a:spLocks/>
            </p:cNvSpPr>
            <p:nvPr/>
          </p:nvSpPr>
          <p:spPr>
            <a:xfrm>
              <a:off x="3620423" y="3389964"/>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dirty="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Don gown</a:t>
              </a:r>
            </a:p>
          </p:txBody>
        </p:sp>
        <p:sp>
          <p:nvSpPr>
            <p:cNvPr id="62" name="Text Placeholder 5">
              <a:extLst>
                <a:ext uri="{FF2B5EF4-FFF2-40B4-BE49-F238E27FC236}">
                  <a16:creationId xmlns:a16="http://schemas.microsoft.com/office/drawing/2014/main" id="{A48AACB1-3075-45DA-B8E9-EB84F86EF197}"/>
                </a:ext>
              </a:extLst>
            </p:cNvPr>
            <p:cNvSpPr txBox="1">
              <a:spLocks/>
            </p:cNvSpPr>
            <p:nvPr/>
          </p:nvSpPr>
          <p:spPr>
            <a:xfrm>
              <a:off x="6598042" y="3375230"/>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Don gloves</a:t>
              </a:r>
            </a:p>
          </p:txBody>
        </p:sp>
        <p:sp>
          <p:nvSpPr>
            <p:cNvPr id="63" name="Text Placeholder 6">
              <a:extLst>
                <a:ext uri="{FF2B5EF4-FFF2-40B4-BE49-F238E27FC236}">
                  <a16:creationId xmlns:a16="http://schemas.microsoft.com/office/drawing/2014/main" id="{697E7A7C-CD74-4646-A3BF-D3F949A439B6}"/>
                </a:ext>
              </a:extLst>
            </p:cNvPr>
            <p:cNvSpPr txBox="1">
              <a:spLocks/>
            </p:cNvSpPr>
            <p:nvPr/>
          </p:nvSpPr>
          <p:spPr>
            <a:xfrm>
              <a:off x="456568" y="6057777"/>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dirty="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Doff gown</a:t>
              </a:r>
            </a:p>
          </p:txBody>
        </p:sp>
        <p:sp>
          <p:nvSpPr>
            <p:cNvPr id="64" name="Text Placeholder 7">
              <a:extLst>
                <a:ext uri="{FF2B5EF4-FFF2-40B4-BE49-F238E27FC236}">
                  <a16:creationId xmlns:a16="http://schemas.microsoft.com/office/drawing/2014/main" id="{DD6FD461-4DD5-430E-A842-228CF769C685}"/>
                </a:ext>
              </a:extLst>
            </p:cNvPr>
            <p:cNvSpPr txBox="1">
              <a:spLocks/>
            </p:cNvSpPr>
            <p:nvPr/>
          </p:nvSpPr>
          <p:spPr>
            <a:xfrm>
              <a:off x="3596418" y="6057776"/>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dirty="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Doff gloves</a:t>
              </a:r>
            </a:p>
          </p:txBody>
        </p:sp>
        <p:sp>
          <p:nvSpPr>
            <p:cNvPr id="65" name="Text Placeholder 8">
              <a:extLst>
                <a:ext uri="{FF2B5EF4-FFF2-40B4-BE49-F238E27FC236}">
                  <a16:creationId xmlns:a16="http://schemas.microsoft.com/office/drawing/2014/main" id="{38359D92-6A54-4175-910D-BD50A41A0BFA}"/>
                </a:ext>
              </a:extLst>
            </p:cNvPr>
            <p:cNvSpPr txBox="1">
              <a:spLocks/>
            </p:cNvSpPr>
            <p:nvPr/>
          </p:nvSpPr>
          <p:spPr>
            <a:xfrm>
              <a:off x="6529019" y="6060674"/>
              <a:ext cx="2844511" cy="479051"/>
            </a:xfrm>
            <a:prstGeom prst="rect">
              <a:avLst/>
            </a:prstGeom>
          </p:spPr>
          <p:txBody>
            <a:bodyPr vert="horz" lIns="91440" tIns="45720" rIns="91440" bIns="45720" rtlCol="0">
              <a:normAutofit fontScale="70000" lnSpcReduction="20000"/>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a:t>Wash hands</a:t>
              </a:r>
            </a:p>
          </p:txBody>
        </p:sp>
        <p:sp>
          <p:nvSpPr>
            <p:cNvPr id="66" name="Content Placeholder 7">
              <a:extLst>
                <a:ext uri="{FF2B5EF4-FFF2-40B4-BE49-F238E27FC236}">
                  <a16:creationId xmlns:a16="http://schemas.microsoft.com/office/drawing/2014/main" id="{FEDA1479-76D2-45B1-8DAE-C7838A185512}"/>
                </a:ext>
              </a:extLst>
            </p:cNvPr>
            <p:cNvSpPr txBox="1">
              <a:spLocks/>
            </p:cNvSpPr>
            <p:nvPr/>
          </p:nvSpPr>
          <p:spPr>
            <a:xfrm>
              <a:off x="-18058" y="3924149"/>
              <a:ext cx="9379586" cy="2770558"/>
            </a:xfrm>
            <a:prstGeom prst="rect">
              <a:avLst/>
            </a:prstGeom>
          </p:spPr>
          <p:txBody>
            <a:bodyPr vert="vert270">
              <a:normAutofit/>
            </a:bodyPr>
            <a:lst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800"/>
                <a:t>DOFFING PPE</a:t>
              </a:r>
            </a:p>
          </p:txBody>
        </p:sp>
        <p:sp>
          <p:nvSpPr>
            <p:cNvPr id="67" name="Content Placeholder 9">
              <a:extLst>
                <a:ext uri="{FF2B5EF4-FFF2-40B4-BE49-F238E27FC236}">
                  <a16:creationId xmlns:a16="http://schemas.microsoft.com/office/drawing/2014/main" id="{EC8D12C3-6564-4777-94B7-CE54CB30554E}"/>
                </a:ext>
              </a:extLst>
            </p:cNvPr>
            <p:cNvSpPr txBox="1">
              <a:spLocks/>
            </p:cNvSpPr>
            <p:nvPr/>
          </p:nvSpPr>
          <p:spPr>
            <a:xfrm>
              <a:off x="-18058" y="987519"/>
              <a:ext cx="9379585" cy="2770558"/>
            </a:xfrm>
            <a:prstGeom prst="rect">
              <a:avLst/>
            </a:prstGeom>
          </p:spPr>
          <p:txBody>
            <a:bodyPr vert="vert270" lIns="91440" tIns="45720" rIns="91440" bIns="45720" rtlCol="0">
              <a:norm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2800"/>
                <a:t>DONNING PPE</a:t>
              </a:r>
            </a:p>
          </p:txBody>
        </p:sp>
        <p:pic>
          <p:nvPicPr>
            <p:cNvPr id="68" name="Picture 67" descr="Image of hand washing.">
              <a:extLst>
                <a:ext uri="{FF2B5EF4-FFF2-40B4-BE49-F238E27FC236}">
                  <a16:creationId xmlns:a16="http://schemas.microsoft.com/office/drawing/2014/main" id="{68D81C2E-233A-4F37-AD28-E62FC42AF1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7877" y="3842148"/>
              <a:ext cx="2510975" cy="2228564"/>
            </a:xfrm>
            <a:prstGeom prst="rect">
              <a:avLst/>
            </a:prstGeom>
          </p:spPr>
        </p:pic>
        <p:sp>
          <p:nvSpPr>
            <p:cNvPr id="69" name="Arrow: Right 68" descr="an arrow pointing right.">
              <a:extLst>
                <a:ext uri="{FF2B5EF4-FFF2-40B4-BE49-F238E27FC236}">
                  <a16:creationId xmlns:a16="http://schemas.microsoft.com/office/drawing/2014/main" id="{DCF7FB71-7C6A-4DE4-9CD8-3E8E2059B29C}"/>
                </a:ext>
              </a:extLst>
            </p:cNvPr>
            <p:cNvSpPr/>
            <p:nvPr/>
          </p:nvSpPr>
          <p:spPr>
            <a:xfrm>
              <a:off x="6176089" y="5063015"/>
              <a:ext cx="838200" cy="476250"/>
            </a:xfrm>
            <a:prstGeom prst="rightArrow">
              <a:avLst/>
            </a:prstGeom>
            <a:solidFill>
              <a:srgbClr val="037DA3"/>
            </a:solidFill>
            <a:ln>
              <a:solidFill>
                <a:srgbClr val="03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Image of PPE gown">
              <a:extLst>
                <a:ext uri="{FF2B5EF4-FFF2-40B4-BE49-F238E27FC236}">
                  <a16:creationId xmlns:a16="http://schemas.microsoft.com/office/drawing/2014/main" id="{6BFE5E5F-B530-4390-918B-D0CD2EB96362}"/>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a:stretch/>
          </p:blipFill>
          <p:spPr>
            <a:xfrm>
              <a:off x="346513" y="3547950"/>
              <a:ext cx="3065884" cy="2651760"/>
            </a:xfrm>
            <a:prstGeom prst="rect">
              <a:avLst/>
            </a:prstGeom>
          </p:spPr>
        </p:pic>
        <p:pic>
          <p:nvPicPr>
            <p:cNvPr id="71" name="Picture 70" descr="Image of PPE gloves">
              <a:extLst>
                <a:ext uri="{FF2B5EF4-FFF2-40B4-BE49-F238E27FC236}">
                  <a16:creationId xmlns:a16="http://schemas.microsoft.com/office/drawing/2014/main" id="{A56B744C-EF48-4D02-9A98-714BAA8E36F4}"/>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tretch>
              <a:fillRect/>
            </a:stretch>
          </p:blipFill>
          <p:spPr>
            <a:xfrm>
              <a:off x="3559032" y="3649694"/>
              <a:ext cx="2857893" cy="2486191"/>
            </a:xfrm>
            <a:prstGeom prst="rect">
              <a:avLst/>
            </a:prstGeom>
          </p:spPr>
        </p:pic>
        <p:pic>
          <p:nvPicPr>
            <p:cNvPr id="72" name="Picture 71" descr="Image of PPE gloves.">
              <a:extLst>
                <a:ext uri="{FF2B5EF4-FFF2-40B4-BE49-F238E27FC236}">
                  <a16:creationId xmlns:a16="http://schemas.microsoft.com/office/drawing/2014/main" id="{1EB53912-F8F6-41CF-9A95-DB9BAB75F96B}"/>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tretch>
              <a:fillRect/>
            </a:stretch>
          </p:blipFill>
          <p:spPr>
            <a:xfrm>
              <a:off x="6572001" y="977028"/>
              <a:ext cx="2874093" cy="2500284"/>
            </a:xfrm>
            <a:prstGeom prst="rect">
              <a:avLst/>
            </a:prstGeom>
          </p:spPr>
        </p:pic>
        <p:pic>
          <p:nvPicPr>
            <p:cNvPr id="73" name="Picture 72" descr="Image of PPE gown.">
              <a:extLst>
                <a:ext uri="{FF2B5EF4-FFF2-40B4-BE49-F238E27FC236}">
                  <a16:creationId xmlns:a16="http://schemas.microsoft.com/office/drawing/2014/main" id="{73A1A7F2-D798-4BBE-8611-B1656A15199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a:stretch/>
          </p:blipFill>
          <p:spPr>
            <a:xfrm>
              <a:off x="3506117" y="854726"/>
              <a:ext cx="3065884" cy="2651760"/>
            </a:xfrm>
            <a:prstGeom prst="rect">
              <a:avLst/>
            </a:prstGeom>
          </p:spPr>
        </p:pic>
        <p:sp>
          <p:nvSpPr>
            <p:cNvPr id="74" name="Arrow: Right 73" descr="an arrow pointing right">
              <a:extLst>
                <a:ext uri="{FF2B5EF4-FFF2-40B4-BE49-F238E27FC236}">
                  <a16:creationId xmlns:a16="http://schemas.microsoft.com/office/drawing/2014/main" id="{D705BBBA-05C7-4A02-856A-C69AF0878E00}"/>
                </a:ext>
              </a:extLst>
            </p:cNvPr>
            <p:cNvSpPr/>
            <p:nvPr/>
          </p:nvSpPr>
          <p:spPr>
            <a:xfrm>
              <a:off x="3051751" y="2242531"/>
              <a:ext cx="838200" cy="476250"/>
            </a:xfrm>
            <a:prstGeom prst="rightArrow">
              <a:avLst/>
            </a:prstGeom>
            <a:solidFill>
              <a:srgbClr val="037DA3"/>
            </a:solidFill>
            <a:ln>
              <a:solidFill>
                <a:srgbClr val="03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Image of hands being washed.">
              <a:extLst>
                <a:ext uri="{FF2B5EF4-FFF2-40B4-BE49-F238E27FC236}">
                  <a16:creationId xmlns:a16="http://schemas.microsoft.com/office/drawing/2014/main" id="{DCF423EF-B764-489A-AAA4-4D1EDF322D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0777" y="1217646"/>
              <a:ext cx="2517866" cy="2234680"/>
            </a:xfrm>
            <a:prstGeom prst="rect">
              <a:avLst/>
            </a:prstGeom>
          </p:spPr>
        </p:pic>
        <p:sp>
          <p:nvSpPr>
            <p:cNvPr id="76" name="Plus Sign 75" descr="a plus sign">
              <a:extLst>
                <a:ext uri="{FF2B5EF4-FFF2-40B4-BE49-F238E27FC236}">
                  <a16:creationId xmlns:a16="http://schemas.microsoft.com/office/drawing/2014/main" id="{F0F1EAD5-E7E2-C796-5DC4-72608FD6E0A6}"/>
                </a:ext>
              </a:extLst>
            </p:cNvPr>
            <p:cNvSpPr/>
            <p:nvPr/>
          </p:nvSpPr>
          <p:spPr>
            <a:xfrm>
              <a:off x="3101832" y="4799153"/>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descr="And arrow pointing right">
              <a:extLst>
                <a:ext uri="{FF2B5EF4-FFF2-40B4-BE49-F238E27FC236}">
                  <a16:creationId xmlns:a16="http://schemas.microsoft.com/office/drawing/2014/main" id="{A66574C7-47E3-DBD2-B705-5D3EAA550FF5}"/>
                </a:ext>
              </a:extLst>
            </p:cNvPr>
            <p:cNvSpPr/>
            <p:nvPr/>
          </p:nvSpPr>
          <p:spPr>
            <a:xfrm>
              <a:off x="6327560" y="2180606"/>
              <a:ext cx="838200" cy="476250"/>
            </a:xfrm>
            <a:prstGeom prst="rightArrow">
              <a:avLst/>
            </a:prstGeom>
            <a:solidFill>
              <a:srgbClr val="037DA3"/>
            </a:solidFill>
            <a:ln>
              <a:solidFill>
                <a:srgbClr val="03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375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09193-AF57-4FB9-9CF6-03D647A9138B}"/>
              </a:ext>
            </a:extLst>
          </p:cNvPr>
          <p:cNvSpPr>
            <a:spLocks noGrp="1"/>
          </p:cNvSpPr>
          <p:nvPr>
            <p:ph type="body" sz="quarter" idx="11"/>
          </p:nvPr>
        </p:nvSpPr>
        <p:spPr>
          <a:xfrm>
            <a:off x="457200" y="1180821"/>
            <a:ext cx="8114551" cy="1882419"/>
          </a:xfrm>
        </p:spPr>
        <p:txBody>
          <a:bodyPr>
            <a:normAutofit fontScale="85000" lnSpcReduction="20000"/>
          </a:bodyPr>
          <a:lstStyle/>
          <a:p>
            <a:pPr>
              <a:spcBef>
                <a:spcPts val="1800"/>
              </a:spcBef>
            </a:pPr>
            <a:r>
              <a:rPr lang="en-US" sz="2800" dirty="0"/>
              <a:t>Studies found frequent errors in PPE doffing, particularly when gloves are removed, that can lead to hand contamination.</a:t>
            </a:r>
            <a:r>
              <a:rPr lang="en-US" sz="2800" baseline="30000" dirty="0"/>
              <a:t>21</a:t>
            </a:r>
            <a:endParaRPr lang="en-US" sz="2800" dirty="0"/>
          </a:p>
          <a:p>
            <a:pPr>
              <a:spcBef>
                <a:spcPts val="1800"/>
              </a:spcBef>
            </a:pPr>
            <a:r>
              <a:rPr lang="en-US" sz="2800" dirty="0"/>
              <a:t>Improve healthcare personnel PPE use by focusing on education, training, and practice sessions.</a:t>
            </a:r>
            <a:r>
              <a:rPr lang="en-US" sz="2800" baseline="30000" dirty="0"/>
              <a:t>22</a:t>
            </a:r>
            <a:endParaRPr lang="en-US" sz="2800" dirty="0">
              <a:ea typeface="Calibri" panose="020F0502020204030204"/>
              <a:cs typeface="Calibri" panose="020F0502020204030204"/>
            </a:endParaRPr>
          </a:p>
          <a:p>
            <a:endParaRPr lang="en-US" dirty="0"/>
          </a:p>
        </p:txBody>
      </p:sp>
      <p:sp>
        <p:nvSpPr>
          <p:cNvPr id="5" name="Text Placeholder 4">
            <a:extLst>
              <a:ext uri="{FF2B5EF4-FFF2-40B4-BE49-F238E27FC236}">
                <a16:creationId xmlns:a16="http://schemas.microsoft.com/office/drawing/2014/main" id="{7645CB10-E72A-482D-985C-A72162BD3C02}"/>
              </a:ext>
            </a:extLst>
          </p:cNvPr>
          <p:cNvSpPr>
            <a:spLocks noGrp="1"/>
          </p:cNvSpPr>
          <p:nvPr>
            <p:ph type="body" sz="quarter" idx="12"/>
          </p:nvPr>
        </p:nvSpPr>
        <p:spPr>
          <a:xfrm>
            <a:off x="3862301" y="3120835"/>
            <a:ext cx="4824499" cy="3089465"/>
          </a:xfrm>
        </p:spPr>
        <p:txBody>
          <a:bodyPr>
            <a:normAutofit fontScale="62500" lnSpcReduction="20000"/>
          </a:bodyPr>
          <a:lstStyle/>
          <a:p>
            <a:pPr lvl="1">
              <a:spcBef>
                <a:spcPts val="1200"/>
              </a:spcBef>
            </a:pPr>
            <a:r>
              <a:rPr lang="en-US" sz="3200"/>
              <a:t>Provide hands-on training sessions that demonstrate how to don and doff PPE without self-contamination.  </a:t>
            </a:r>
            <a:endParaRPr lang="en-US" sz="3200">
              <a:ea typeface="Calibri"/>
              <a:cs typeface="Calibri"/>
            </a:endParaRPr>
          </a:p>
          <a:p>
            <a:pPr lvl="1">
              <a:spcBef>
                <a:spcPts val="1200"/>
              </a:spcBef>
            </a:pPr>
            <a:r>
              <a:rPr lang="en-US" sz="3200"/>
              <a:t>Emphasize the importance of hand hygiene upon removing gloves and exiting a patient’s room.</a:t>
            </a:r>
            <a:endParaRPr lang="en-US" sz="3200">
              <a:ea typeface="Calibri"/>
              <a:cs typeface="Calibri"/>
            </a:endParaRPr>
          </a:p>
          <a:p>
            <a:pPr lvl="1">
              <a:spcBef>
                <a:spcPts val="1200"/>
              </a:spcBef>
            </a:pPr>
            <a:r>
              <a:rPr lang="en-US" sz="3200">
                <a:ea typeface="+mn-lt"/>
                <a:cs typeface="+mn-lt"/>
              </a:rPr>
              <a:t>Give participants time to practice PPE donning, doffing, and hand hygiene techniques.</a:t>
            </a:r>
            <a:endParaRPr lang="en-US" sz="3200">
              <a:ea typeface="Calibri"/>
              <a:cs typeface="Calibri"/>
            </a:endParaRPr>
          </a:p>
          <a:p>
            <a:endParaRPr lang="en-US"/>
          </a:p>
        </p:txBody>
      </p:sp>
      <p:sp>
        <p:nvSpPr>
          <p:cNvPr id="24" name="Slide Number Placeholder 23">
            <a:extLst>
              <a:ext uri="{FF2B5EF4-FFF2-40B4-BE49-F238E27FC236}">
                <a16:creationId xmlns:a16="http://schemas.microsoft.com/office/drawing/2014/main" id="{AEFB76FF-723D-44E2-B355-A3091EDA169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
        <p:nvSpPr>
          <p:cNvPr id="2" name="Title 1">
            <a:extLst>
              <a:ext uri="{FF2B5EF4-FFF2-40B4-BE49-F238E27FC236}">
                <a16:creationId xmlns:a16="http://schemas.microsoft.com/office/drawing/2014/main" id="{54FC9A53-4494-4690-AFC5-F62E5B31CD76}"/>
              </a:ext>
            </a:extLst>
          </p:cNvPr>
          <p:cNvSpPr>
            <a:spLocks noGrp="1"/>
          </p:cNvSpPr>
          <p:nvPr>
            <p:ph type="title"/>
          </p:nvPr>
        </p:nvSpPr>
        <p:spPr/>
        <p:txBody>
          <a:bodyPr/>
          <a:lstStyle/>
          <a:p>
            <a:r>
              <a:rPr lang="en-US" dirty="0"/>
              <a:t>Importance of Proper PPE Use</a:t>
            </a:r>
          </a:p>
        </p:txBody>
      </p:sp>
      <p:pic>
        <p:nvPicPr>
          <p:cNvPr id="8" name="Picture 7" descr="Image: A person beginning to doff a glove.">
            <a:extLst>
              <a:ext uri="{FF2B5EF4-FFF2-40B4-BE49-F238E27FC236}">
                <a16:creationId xmlns:a16="http://schemas.microsoft.com/office/drawing/2014/main" id="{3F516E8B-FB71-AB40-C74F-E3575FDA7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864" y="3193945"/>
            <a:ext cx="4021873" cy="26841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811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EFE8A9-682A-45FA-967B-4F4BCD375ADB}"/>
              </a:ext>
            </a:extLst>
          </p:cNvPr>
          <p:cNvSpPr>
            <a:spLocks noGrp="1"/>
          </p:cNvSpPr>
          <p:nvPr>
            <p:ph type="body" sz="quarter" idx="11"/>
          </p:nvPr>
        </p:nvSpPr>
        <p:spPr>
          <a:xfrm>
            <a:off x="4595332" y="1344707"/>
            <a:ext cx="4201404" cy="1928812"/>
          </a:xfrm>
        </p:spPr>
        <p:txBody>
          <a:bodyPr>
            <a:normAutofit/>
          </a:bodyPr>
          <a:lstStyle/>
          <a:p>
            <a:pPr marL="365760" indent="-365760"/>
            <a:r>
              <a:rPr lang="en-US" sz="2500">
                <a:highlight>
                  <a:srgbClr val="FFFFFF"/>
                </a:highlight>
              </a:rPr>
              <a:t>Use dedicated equipment for patients on contact precautions whenever possible.</a:t>
            </a:r>
            <a:r>
              <a:rPr lang="en-US" sz="2500" baseline="30000">
                <a:highlight>
                  <a:srgbClr val="FFFFFF"/>
                </a:highlight>
              </a:rPr>
              <a:t>19,23</a:t>
            </a:r>
            <a:endParaRPr lang="en-US" sz="2500">
              <a:highlight>
                <a:srgbClr val="FFFFFF"/>
              </a:highlight>
            </a:endParaRPr>
          </a:p>
        </p:txBody>
      </p:sp>
      <p:sp>
        <p:nvSpPr>
          <p:cNvPr id="5" name="Text Placeholder 4">
            <a:extLst>
              <a:ext uri="{FF2B5EF4-FFF2-40B4-BE49-F238E27FC236}">
                <a16:creationId xmlns:a16="http://schemas.microsoft.com/office/drawing/2014/main" id="{445E5C4E-C8C9-4F38-B90E-0CF392C262E2}"/>
              </a:ext>
            </a:extLst>
          </p:cNvPr>
          <p:cNvSpPr>
            <a:spLocks noGrp="1"/>
          </p:cNvSpPr>
          <p:nvPr>
            <p:ph type="body" sz="quarter" idx="12"/>
          </p:nvPr>
        </p:nvSpPr>
        <p:spPr>
          <a:xfrm>
            <a:off x="444639" y="3712674"/>
            <a:ext cx="4508362" cy="2779566"/>
          </a:xfrm>
        </p:spPr>
        <p:txBody>
          <a:bodyPr vert="horz" lIns="91440" tIns="45720" rIns="91440" bIns="45720" rtlCol="0">
            <a:normAutofit/>
          </a:bodyPr>
          <a:lstStyle/>
          <a:p>
            <a:pPr marL="365760" indent="-365760"/>
            <a:r>
              <a:rPr lang="en-US" sz="2500">
                <a:highlight>
                  <a:srgbClr val="FFFFFF"/>
                </a:highlight>
              </a:rPr>
              <a:t>Ensure that shared equipment is disinfected between patients with an approved disinfectant.</a:t>
            </a:r>
            <a:r>
              <a:rPr lang="en-US" sz="2500" baseline="30000">
                <a:highlight>
                  <a:srgbClr val="FFFFFF"/>
                </a:highlight>
              </a:rPr>
              <a:t>19,24</a:t>
            </a:r>
          </a:p>
          <a:p>
            <a:pPr marL="822960" lvl="1" indent="-365760"/>
            <a:r>
              <a:rPr lang="en-US" sz="2300"/>
              <a:t>Verify that staff are familiar with wet/contact times.</a:t>
            </a:r>
            <a:r>
              <a:rPr lang="en-US" sz="2300" baseline="30000"/>
              <a:t>23</a:t>
            </a:r>
          </a:p>
        </p:txBody>
      </p:sp>
      <p:sp>
        <p:nvSpPr>
          <p:cNvPr id="24" name="Slide Number Placeholder 23">
            <a:extLst>
              <a:ext uri="{FF2B5EF4-FFF2-40B4-BE49-F238E27FC236}">
                <a16:creationId xmlns:a16="http://schemas.microsoft.com/office/drawing/2014/main" id="{4057F0EA-FFD4-4F80-BD87-FE6287FEFB0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pic>
        <p:nvPicPr>
          <p:cNvPr id="28" name="Picture 4" descr="Image of bottles of cleaning supplies.">
            <a:extLst>
              <a:ext uri="{FF2B5EF4-FFF2-40B4-BE49-F238E27FC236}">
                <a16:creationId xmlns:a16="http://schemas.microsoft.com/office/drawing/2014/main" id="{6DE1A1ED-4D7E-4AF6-9396-9D24D2CBCBF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21087" y="3712674"/>
            <a:ext cx="3168500" cy="2373285"/>
          </a:xfrm>
          <a:prstGeom prst="rect">
            <a:avLst/>
          </a:prstGeom>
          <a:solidFill>
            <a:srgbClr val="FFFFFF">
              <a:shade val="85000"/>
            </a:srgbClr>
          </a:solidFill>
          <a:ln w="1270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27" name="Picture 2" descr="Image of a stethoscope and a blood pressure cuff.">
            <a:extLst>
              <a:ext uri="{FF2B5EF4-FFF2-40B4-BE49-F238E27FC236}">
                <a16:creationId xmlns:a16="http://schemas.microsoft.com/office/drawing/2014/main" id="{7438F0F4-66A6-4A86-A9D8-CFFC3EF680C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1998" y="1243009"/>
            <a:ext cx="3390797" cy="2132208"/>
          </a:xfrm>
          <a:prstGeom prst="rect">
            <a:avLst/>
          </a:prstGeom>
          <a:solidFill>
            <a:srgbClr val="FFFFFF">
              <a:shade val="85000"/>
            </a:srgbClr>
          </a:solidFill>
          <a:ln w="1270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AA91AF44-6F09-47AE-8F5C-671556357283}"/>
              </a:ext>
            </a:extLst>
          </p:cNvPr>
          <p:cNvSpPr>
            <a:spLocks noGrp="1"/>
          </p:cNvSpPr>
          <p:nvPr>
            <p:ph type="title"/>
          </p:nvPr>
        </p:nvSpPr>
        <p:spPr/>
        <p:txBody>
          <a:bodyPr>
            <a:normAutofit/>
          </a:bodyPr>
          <a:lstStyle/>
          <a:p>
            <a:r>
              <a:rPr lang="en-US"/>
              <a:t>Dedicated Patient Care Equipment  </a:t>
            </a:r>
          </a:p>
        </p:txBody>
      </p:sp>
    </p:spTree>
    <p:extLst>
      <p:ext uri="{BB962C8B-B14F-4D97-AF65-F5344CB8AC3E}">
        <p14:creationId xmlns:p14="http://schemas.microsoft.com/office/powerpoint/2010/main" val="153122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a:noAutofit/>
          </a:bodyPr>
          <a:lstStyle/>
          <a:p>
            <a:pPr>
              <a:spcBef>
                <a:spcPts val="3600"/>
              </a:spcBef>
            </a:pPr>
            <a:r>
              <a:rPr lang="en-US" sz="2800"/>
              <a:t>Discuss the purpose behind using contact precautions</a:t>
            </a:r>
          </a:p>
          <a:p>
            <a:pPr lvl="0">
              <a:spcBef>
                <a:spcPts val="3600"/>
              </a:spcBef>
            </a:pPr>
            <a:r>
              <a:rPr lang="en-US" sz="2800"/>
              <a:t>Discuss what other interventions should be used in conjunction with contact precautions, making it part of a bundle</a:t>
            </a:r>
          </a:p>
          <a:p>
            <a:pPr lvl="0">
              <a:spcBef>
                <a:spcPts val="3600"/>
              </a:spcBef>
            </a:pPr>
            <a:r>
              <a:rPr lang="en-US" sz="2800"/>
              <a:t>Enumerate the different elements of contact precautions</a:t>
            </a:r>
          </a:p>
          <a:p>
            <a:pPr lvl="0">
              <a:spcBef>
                <a:spcPts val="3600"/>
              </a:spcBef>
            </a:pPr>
            <a:r>
              <a:rPr lang="en-US" sz="2800"/>
              <a:t>Discuss how to implement contact precautions in their units</a:t>
            </a:r>
          </a:p>
        </p:txBody>
      </p:sp>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9F7CFB-D585-455A-BB62-F9AE4F668173}"/>
              </a:ext>
            </a:extLst>
          </p:cNvPr>
          <p:cNvSpPr>
            <a:spLocks noGrp="1"/>
          </p:cNvSpPr>
          <p:nvPr>
            <p:ph type="body" sz="quarter" idx="11"/>
          </p:nvPr>
        </p:nvSpPr>
        <p:spPr>
          <a:xfrm>
            <a:off x="537622" y="1235283"/>
            <a:ext cx="3758149" cy="4904260"/>
          </a:xfrm>
        </p:spPr>
        <p:txBody>
          <a:bodyPr>
            <a:normAutofit/>
          </a:bodyPr>
          <a:lstStyle/>
          <a:p>
            <a:pPr marL="0" indent="0" algn="ctr">
              <a:buNone/>
            </a:pPr>
            <a:r>
              <a:rPr lang="en-US" dirty="0"/>
              <a:t>Use of </a:t>
            </a:r>
            <a:r>
              <a:rPr lang="en-US" b="1" dirty="0">
                <a:solidFill>
                  <a:srgbClr val="037DA3"/>
                </a:solidFill>
              </a:rPr>
              <a:t>contact precautions </a:t>
            </a:r>
            <a:r>
              <a:rPr lang="en-US" dirty="0"/>
              <a:t>in conjunction with other evidence-based best practices interrupts MRSA transmission from healthcare personnel to patients.</a:t>
            </a:r>
            <a:r>
              <a:rPr lang="en-US" baseline="30000" dirty="0"/>
              <a:t>3,18,19</a:t>
            </a:r>
            <a:endParaRPr lang="en-US" dirty="0"/>
          </a:p>
          <a:p>
            <a:endParaRPr lang="en-US" dirty="0"/>
          </a:p>
        </p:txBody>
      </p:sp>
      <p:sp>
        <p:nvSpPr>
          <p:cNvPr id="24" name="Slide Number Placeholder 23">
            <a:extLst>
              <a:ext uri="{FF2B5EF4-FFF2-40B4-BE49-F238E27FC236}">
                <a16:creationId xmlns:a16="http://schemas.microsoft.com/office/drawing/2014/main" id="{60A974FF-096B-466A-961A-BEBC871C129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pic>
        <p:nvPicPr>
          <p:cNvPr id="25" name="Content Placeholder 4" descr="Image: Contact Precautions sign.">
            <a:extLst>
              <a:ext uri="{FF2B5EF4-FFF2-40B4-BE49-F238E27FC236}">
                <a16:creationId xmlns:a16="http://schemas.microsoft.com/office/drawing/2014/main" id="{301327C5-507E-45D5-805A-8B1D347E61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44" t="-2360" r="-2602" b="-2433"/>
          <a:stretch/>
        </p:blipFill>
        <p:spPr>
          <a:xfrm>
            <a:off x="4632799" y="1265097"/>
            <a:ext cx="3453058" cy="4407750"/>
          </a:xfrm>
          <a:prstGeom prst="rect">
            <a:avLst/>
          </a:prstGeom>
          <a:ln w="28575">
            <a:solidFill>
              <a:schemeClr val="tx1"/>
            </a:solidFill>
            <a:prstDash val="dash"/>
          </a:ln>
        </p:spPr>
      </p:pic>
      <p:sp>
        <p:nvSpPr>
          <p:cNvPr id="2" name="Title 1">
            <a:extLst>
              <a:ext uri="{FF2B5EF4-FFF2-40B4-BE49-F238E27FC236}">
                <a16:creationId xmlns:a16="http://schemas.microsoft.com/office/drawing/2014/main" id="{B2EF65AD-1290-43DF-B250-699DF7504374}"/>
              </a:ext>
            </a:extLst>
          </p:cNvPr>
          <p:cNvSpPr>
            <a:spLocks noGrp="1"/>
          </p:cNvSpPr>
          <p:nvPr>
            <p:ph type="title"/>
          </p:nvPr>
        </p:nvSpPr>
        <p:spPr/>
        <p:txBody>
          <a:bodyPr>
            <a:noAutofit/>
          </a:bodyPr>
          <a:lstStyle/>
          <a:p>
            <a:r>
              <a:rPr lang="en-US" sz="3500"/>
              <a:t>Communication, Signage, and Flagging </a:t>
            </a:r>
          </a:p>
        </p:txBody>
      </p:sp>
      <p:sp>
        <p:nvSpPr>
          <p:cNvPr id="26" name="Text Placeholder 28">
            <a:extLst>
              <a:ext uri="{FF2B5EF4-FFF2-40B4-BE49-F238E27FC236}">
                <a16:creationId xmlns:a16="http://schemas.microsoft.com/office/drawing/2014/main" id="{3AA542CA-D4BF-4909-AB77-E93D374EC89C}"/>
              </a:ext>
            </a:extLst>
          </p:cNvPr>
          <p:cNvSpPr txBox="1">
            <a:spLocks/>
          </p:cNvSpPr>
          <p:nvPr/>
        </p:nvSpPr>
        <p:spPr>
          <a:xfrm>
            <a:off x="4498849" y="5738728"/>
            <a:ext cx="3758150" cy="753512"/>
          </a:xfrm>
          <a:prstGeom prst="rect">
            <a:avLst/>
          </a:prstGeom>
        </p:spPr>
        <p:txBody>
          <a:bodyPr vert="horz" lIns="91440" tIns="45720" rIns="91440" bIns="45720" rtlCol="0">
            <a:normAutofit fontScale="40000" lnSpcReduction="20000"/>
          </a:bodyPr>
          <a:lstStyle>
            <a:lvl1pPr marL="460375" indent="-460375" defTabSz="887553">
              <a:lnSpc>
                <a:spcPct val="100000"/>
              </a:lnSpc>
              <a:spcBef>
                <a:spcPts val="600"/>
              </a:spcBef>
              <a:buFont typeface="Arial" panose="020B0604020202020204" pitchFamily="34" charset="0"/>
              <a:buChar char="•"/>
              <a:defRPr lang="en-US" sz="3200" dirty="0"/>
            </a:lvl1pPr>
            <a:lvl2pPr marL="974725" indent="-514350" defTabSz="887553">
              <a:lnSpc>
                <a:spcPct val="100000"/>
              </a:lnSpc>
              <a:spcBef>
                <a:spcPts val="600"/>
              </a:spcBef>
              <a:buFont typeface="Courier New" panose="02070309020205020404" pitchFamily="49" charset="0"/>
              <a:buChar char="o"/>
              <a:defRPr lang="en-US" sz="2800" dirty="0"/>
            </a:lvl2pPr>
            <a:lvl3pPr marL="1371600" indent="-457200" defTabSz="887553">
              <a:lnSpc>
                <a:spcPct val="100000"/>
              </a:lnSpc>
              <a:spcBef>
                <a:spcPts val="600"/>
              </a:spcBef>
              <a:buFont typeface="Arial" panose="020B0604020202020204" pitchFamily="34" charset="0"/>
              <a:buChar char="•"/>
              <a:defRPr lang="en-US" sz="2400" dirty="0"/>
            </a:lvl3pPr>
            <a:lvl4pPr marL="1553218" indent="-221888" defTabSz="887553">
              <a:lnSpc>
                <a:spcPct val="100000"/>
              </a:lnSpc>
              <a:spcBef>
                <a:spcPts val="600"/>
              </a:spcBef>
              <a:buFont typeface="Arial" panose="020B0604020202020204" pitchFamily="34" charset="0"/>
              <a:buChar char="•"/>
              <a:defRPr lang="en-US" sz="2000" dirty="0"/>
            </a:lvl4pPr>
            <a:lvl5pPr marL="1996995" indent="-221888" defTabSz="887553">
              <a:lnSpc>
                <a:spcPct val="100000"/>
              </a:lnSpc>
              <a:spcBef>
                <a:spcPts val="600"/>
              </a:spcBef>
              <a:buFont typeface="Arial" panose="020B0604020202020204" pitchFamily="34" charset="0"/>
              <a:buChar char="•"/>
              <a:defRPr sz="2000"/>
            </a:lvl5pPr>
            <a:lvl6pPr marL="2440771" indent="-221888" defTabSz="887553">
              <a:lnSpc>
                <a:spcPct val="90000"/>
              </a:lnSpc>
              <a:spcBef>
                <a:spcPts val="485"/>
              </a:spcBef>
              <a:buFont typeface="Arial" panose="020B0604020202020204" pitchFamily="34" charset="0"/>
              <a:buChar char="•"/>
              <a:defRPr sz="1747"/>
            </a:lvl6pPr>
            <a:lvl7pPr marL="2884548" indent="-221888" defTabSz="887553">
              <a:lnSpc>
                <a:spcPct val="90000"/>
              </a:lnSpc>
              <a:spcBef>
                <a:spcPts val="485"/>
              </a:spcBef>
              <a:buFont typeface="Arial" panose="020B0604020202020204" pitchFamily="34" charset="0"/>
              <a:buChar char="•"/>
              <a:defRPr sz="1747"/>
            </a:lvl7pPr>
            <a:lvl8pPr marL="3328325" indent="-221888" defTabSz="887553">
              <a:lnSpc>
                <a:spcPct val="90000"/>
              </a:lnSpc>
              <a:spcBef>
                <a:spcPts val="485"/>
              </a:spcBef>
              <a:buFont typeface="Arial" panose="020B0604020202020204" pitchFamily="34" charset="0"/>
              <a:buChar char="•"/>
              <a:defRPr sz="1747"/>
            </a:lvl8pPr>
            <a:lvl9pPr marL="3772101" indent="-221888" defTabSz="887553">
              <a:lnSpc>
                <a:spcPct val="90000"/>
              </a:lnSpc>
              <a:spcBef>
                <a:spcPts val="485"/>
              </a:spcBef>
              <a:buFont typeface="Arial" panose="020B0604020202020204" pitchFamily="34" charset="0"/>
              <a:buChar char="•"/>
              <a:defRPr sz="1747"/>
            </a:lvl9pPr>
          </a:lstStyle>
          <a:p>
            <a:pPr marL="0" indent="0">
              <a:lnSpc>
                <a:spcPct val="120000"/>
              </a:lnSpc>
              <a:spcBef>
                <a:spcPts val="0"/>
              </a:spcBef>
              <a:buNone/>
            </a:pPr>
            <a:r>
              <a:rPr lang="en-US"/>
              <a:t>Source: Centers for Disease Control and Prevention </a:t>
            </a:r>
            <a:r>
              <a:rPr lang="en-US">
                <a:hlinkClick r:id="rId4"/>
              </a:rPr>
              <a:t>https://www.cdc.gov/infection-control/media/pdfs/contact-precautions-sign-P.pdf</a:t>
            </a:r>
            <a:r>
              <a:rPr lang="en-US"/>
              <a:t>.</a:t>
            </a:r>
            <a:r>
              <a:rPr lang="en-US" baseline="30000"/>
              <a:t>25</a:t>
            </a:r>
          </a:p>
        </p:txBody>
      </p:sp>
    </p:spTree>
    <p:extLst>
      <p:ext uri="{BB962C8B-B14F-4D97-AF65-F5344CB8AC3E}">
        <p14:creationId xmlns:p14="http://schemas.microsoft.com/office/powerpoint/2010/main" val="295031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B949-3AC6-4DE1-AD46-2A657CD443E6}"/>
              </a:ext>
            </a:extLst>
          </p:cNvPr>
          <p:cNvSpPr>
            <a:spLocks noGrp="1"/>
          </p:cNvSpPr>
          <p:nvPr>
            <p:ph type="title"/>
          </p:nvPr>
        </p:nvSpPr>
        <p:spPr>
          <a:xfrm>
            <a:off x="457200" y="0"/>
            <a:ext cx="8229600" cy="914400"/>
          </a:xfrm>
        </p:spPr>
        <p:txBody>
          <a:bodyPr/>
          <a:lstStyle/>
          <a:p>
            <a:r>
              <a:rPr lang="en-US"/>
              <a:t>Implementation </a:t>
            </a:r>
          </a:p>
        </p:txBody>
      </p:sp>
      <p:pic>
        <p:nvPicPr>
          <p:cNvPr id="6" name="Picture Placeholder 4">
            <a:extLst>
              <a:ext uri="{FF2B5EF4-FFF2-40B4-BE49-F238E27FC236}">
                <a16:creationId xmlns:a16="http://schemas.microsoft.com/office/drawing/2014/main" id="{A62710CB-6292-4E74-8D1C-ED71967F0EFE}"/>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565509" y="1411046"/>
            <a:ext cx="5395611" cy="2850973"/>
          </a:xfrm>
          <a:prstGeom prst="rect">
            <a:avLst/>
          </a:prstGeom>
        </p:spPr>
      </p:pic>
      <p:sp>
        <p:nvSpPr>
          <p:cNvPr id="8" name="Text Placeholder 7">
            <a:extLst>
              <a:ext uri="{FF2B5EF4-FFF2-40B4-BE49-F238E27FC236}">
                <a16:creationId xmlns:a16="http://schemas.microsoft.com/office/drawing/2014/main" id="{02AE4B55-AA86-216F-7B3D-513324E1C173}"/>
              </a:ext>
            </a:extLst>
          </p:cNvPr>
          <p:cNvSpPr>
            <a:spLocks noGrp="1"/>
          </p:cNvSpPr>
          <p:nvPr>
            <p:ph type="body" idx="1"/>
          </p:nvPr>
        </p:nvSpPr>
        <p:spPr>
          <a:xfrm>
            <a:off x="182880" y="3724506"/>
            <a:ext cx="6050652" cy="2103120"/>
          </a:xfrm>
        </p:spPr>
        <p:txBody>
          <a:bodyPr>
            <a:normAutofit/>
          </a:bodyPr>
          <a:lstStyle/>
          <a:p>
            <a:r>
              <a:rPr lang="en-US" sz="4000"/>
              <a:t>Putting Contact Precautions Into Practice</a:t>
            </a:r>
          </a:p>
        </p:txBody>
      </p:sp>
      <p:sp>
        <p:nvSpPr>
          <p:cNvPr id="5" name="Slide Number Placeholder 4">
            <a:extLst>
              <a:ext uri="{FF2B5EF4-FFF2-40B4-BE49-F238E27FC236}">
                <a16:creationId xmlns:a16="http://schemas.microsoft.com/office/drawing/2014/main" id="{E3750FA1-3984-40AA-B268-F6946180E062}"/>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406054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descr="Image of the 4 Es implementation strategies - Engage, Educate, Execute, and Evaluate. ">
            <a:extLst>
              <a:ext uri="{FF2B5EF4-FFF2-40B4-BE49-F238E27FC236}">
                <a16:creationId xmlns:a16="http://schemas.microsoft.com/office/drawing/2014/main" id="{88EDBBAC-55B3-BEFE-64C4-B67B9C4C3959}"/>
              </a:ext>
            </a:extLst>
          </p:cNvPr>
          <p:cNvGrpSpPr/>
          <p:nvPr/>
        </p:nvGrpSpPr>
        <p:grpSpPr>
          <a:xfrm>
            <a:off x="289810" y="1256460"/>
            <a:ext cx="8564381" cy="4145638"/>
            <a:chOff x="436890" y="1237289"/>
            <a:chExt cx="8564381" cy="4938178"/>
          </a:xfrm>
        </p:grpSpPr>
        <p:sp>
          <p:nvSpPr>
            <p:cNvPr id="62" name="Freeform: Shape 61">
              <a:extLst>
                <a:ext uri="{FF2B5EF4-FFF2-40B4-BE49-F238E27FC236}">
                  <a16:creationId xmlns:a16="http://schemas.microsoft.com/office/drawing/2014/main" id="{6E0D3AF5-5627-F258-B1B2-93DBD2E49D41}"/>
                </a:ext>
              </a:extLst>
            </p:cNvPr>
            <p:cNvSpPr/>
            <p:nvPr/>
          </p:nvSpPr>
          <p:spPr>
            <a:xfrm>
              <a:off x="2190751" y="1257840"/>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Secure leadership support.</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Set goals and establish expectations.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Convene a team.</a:t>
              </a:r>
            </a:p>
          </p:txBody>
        </p:sp>
        <p:sp>
          <p:nvSpPr>
            <p:cNvPr id="63" name="Freeform: Shape 62">
              <a:extLst>
                <a:ext uri="{FF2B5EF4-FFF2-40B4-BE49-F238E27FC236}">
                  <a16:creationId xmlns:a16="http://schemas.microsoft.com/office/drawing/2014/main" id="{F38AA6D3-551B-18E9-85F4-85EC4D039930}"/>
                </a:ext>
              </a:extLst>
            </p:cNvPr>
            <p:cNvSpPr/>
            <p:nvPr/>
          </p:nvSpPr>
          <p:spPr>
            <a:xfrm>
              <a:off x="6221557" y="1257840"/>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can we engage hearts and minds?</a:t>
              </a:r>
            </a:p>
          </p:txBody>
        </p:sp>
        <p:sp>
          <p:nvSpPr>
            <p:cNvPr id="65" name="Freeform: Shape 64">
              <a:extLst>
                <a:ext uri="{FF2B5EF4-FFF2-40B4-BE49-F238E27FC236}">
                  <a16:creationId xmlns:a16="http://schemas.microsoft.com/office/drawing/2014/main" id="{A6FB68C0-C20F-0526-61A1-2822214F68A1}"/>
                </a:ext>
              </a:extLst>
            </p:cNvPr>
            <p:cNvSpPr/>
            <p:nvPr/>
          </p:nvSpPr>
          <p:spPr>
            <a:xfrm>
              <a:off x="2190751" y="2532043"/>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Share the evidence.</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Educate on new policies/procedures.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Use multimodal educational tools.</a:t>
              </a:r>
            </a:p>
          </p:txBody>
        </p:sp>
        <p:sp>
          <p:nvSpPr>
            <p:cNvPr id="66" name="Freeform: Shape 65">
              <a:extLst>
                <a:ext uri="{FF2B5EF4-FFF2-40B4-BE49-F238E27FC236}">
                  <a16:creationId xmlns:a16="http://schemas.microsoft.com/office/drawing/2014/main" id="{7156F1F9-9603-EBC7-CD61-32C898986ECD}"/>
                </a:ext>
              </a:extLst>
            </p:cNvPr>
            <p:cNvSpPr/>
            <p:nvPr/>
          </p:nvSpPr>
          <p:spPr>
            <a:xfrm>
              <a:off x="6221557" y="2532043"/>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can we turn the evidence into behavior?</a:t>
              </a:r>
            </a:p>
          </p:txBody>
        </p:sp>
        <p:sp>
          <p:nvSpPr>
            <p:cNvPr id="68" name="Freeform: Shape 67">
              <a:extLst>
                <a:ext uri="{FF2B5EF4-FFF2-40B4-BE49-F238E27FC236}">
                  <a16:creationId xmlns:a16="http://schemas.microsoft.com/office/drawing/2014/main" id="{AB51ED63-60CE-F341-9111-79D4D289A741}"/>
                </a:ext>
              </a:extLst>
            </p:cNvPr>
            <p:cNvSpPr/>
            <p:nvPr/>
          </p:nvSpPr>
          <p:spPr>
            <a:xfrm>
              <a:off x="2190751" y="3806247"/>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Implement evidence-based practice.</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Address barriers and make revisions.</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Collect data throughout implementation.</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Assess fidelity to the model of care.</a:t>
              </a:r>
            </a:p>
          </p:txBody>
        </p:sp>
        <p:sp>
          <p:nvSpPr>
            <p:cNvPr id="69" name="Freeform: Shape 68">
              <a:extLst>
                <a:ext uri="{FF2B5EF4-FFF2-40B4-BE49-F238E27FC236}">
                  <a16:creationId xmlns:a16="http://schemas.microsoft.com/office/drawing/2014/main" id="{701A9935-1D28-77BD-D9EE-0A40D2DCAC8F}"/>
                </a:ext>
              </a:extLst>
            </p:cNvPr>
            <p:cNvSpPr/>
            <p:nvPr/>
          </p:nvSpPr>
          <p:spPr>
            <a:xfrm>
              <a:off x="6221557" y="3806247"/>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What do we need to do?</a:t>
              </a:r>
            </a:p>
            <a:p>
              <a:pPr lvl="0" algn="ctr" defTabSz="577850">
                <a:lnSpc>
                  <a:spcPct val="90000"/>
                </a:lnSpc>
                <a:spcBef>
                  <a:spcPct val="0"/>
                </a:spcBef>
                <a:spcAft>
                  <a:spcPts val="600"/>
                </a:spcAft>
              </a:pPr>
              <a:r>
                <a:rPr lang="en-US" sz="1400" b="1" kern="1200">
                  <a:solidFill>
                    <a:schemeClr val="tx1"/>
                  </a:solidFill>
                </a:rPr>
                <a:t>How can we do it with our resources and culture?</a:t>
              </a:r>
            </a:p>
          </p:txBody>
        </p:sp>
        <p:sp>
          <p:nvSpPr>
            <p:cNvPr id="71" name="Freeform: Shape 70">
              <a:extLst>
                <a:ext uri="{FF2B5EF4-FFF2-40B4-BE49-F238E27FC236}">
                  <a16:creationId xmlns:a16="http://schemas.microsoft.com/office/drawing/2014/main" id="{CAB61F9C-67D7-ABB7-F155-E17F7EC65EF2}"/>
                </a:ext>
              </a:extLst>
            </p:cNvPr>
            <p:cNvSpPr/>
            <p:nvPr/>
          </p:nvSpPr>
          <p:spPr>
            <a:xfrm>
              <a:off x="2190751" y="5080450"/>
              <a:ext cx="4446441"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accent3"/>
            </a:solidFill>
            <a:ln w="38100">
              <a:solidFill>
                <a:schemeClr val="accent3"/>
              </a:solid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760" tIns="52106" rIns="457200" bIns="52106" numCol="1" spcCol="1270" anchor="ctr" anchorCtr="0">
              <a:noAutofit/>
            </a:bodyPr>
            <a:lstStyle/>
            <a:p>
              <a:pPr marL="182880" lvl="0" indent="-182880" algn="l" defTabSz="577850">
                <a:lnSpc>
                  <a:spcPct val="80000"/>
                </a:lnSpc>
                <a:spcBef>
                  <a:spcPts val="200"/>
                </a:spcBef>
                <a:spcAft>
                  <a:spcPts val="200"/>
                </a:spcAft>
                <a:buFont typeface="Arial" panose="020B0604020202020204" pitchFamily="34" charset="0"/>
                <a:buChar char="•"/>
              </a:pPr>
              <a:r>
                <a:rPr lang="en-US" sz="1400" kern="1200"/>
                <a:t>Analyze the data.</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Share outcomes/feedback to leadership &amp; staff.</a:t>
              </a:r>
            </a:p>
            <a:p>
              <a:pPr marL="182880" lvl="0" indent="-182880" algn="l" defTabSz="577850">
                <a:lnSpc>
                  <a:spcPct val="80000"/>
                </a:lnSpc>
                <a:spcBef>
                  <a:spcPts val="200"/>
                </a:spcBef>
                <a:spcAft>
                  <a:spcPts val="200"/>
                </a:spcAft>
                <a:buFont typeface="Arial" panose="020B0604020202020204" pitchFamily="34" charset="0"/>
                <a:buChar char="•"/>
              </a:pPr>
              <a:r>
                <a:rPr lang="en-US" sz="1400" kern="1200"/>
                <a:t>Reassess and revise based on findings.</a:t>
              </a:r>
            </a:p>
          </p:txBody>
        </p:sp>
        <p:sp>
          <p:nvSpPr>
            <p:cNvPr id="72" name="Freeform: Shape 71">
              <a:extLst>
                <a:ext uri="{FF2B5EF4-FFF2-40B4-BE49-F238E27FC236}">
                  <a16:creationId xmlns:a16="http://schemas.microsoft.com/office/drawing/2014/main" id="{F90B0D1A-79F6-B5E6-2FE6-EE6831033190}"/>
                </a:ext>
              </a:extLst>
            </p:cNvPr>
            <p:cNvSpPr/>
            <p:nvPr/>
          </p:nvSpPr>
          <p:spPr>
            <a:xfrm>
              <a:off x="6221557" y="5080450"/>
              <a:ext cx="2779714" cy="1067397"/>
            </a:xfrm>
            <a:custGeom>
              <a:avLst/>
              <a:gdLst>
                <a:gd name="connsiteX0" fmla="*/ 0 w 3065083"/>
                <a:gd name="connsiteY0" fmla="*/ 177903 h 1067397"/>
                <a:gd name="connsiteX1" fmla="*/ 177903 w 3065083"/>
                <a:gd name="connsiteY1" fmla="*/ 0 h 1067397"/>
                <a:gd name="connsiteX2" fmla="*/ 2887180 w 3065083"/>
                <a:gd name="connsiteY2" fmla="*/ 0 h 1067397"/>
                <a:gd name="connsiteX3" fmla="*/ 3065083 w 3065083"/>
                <a:gd name="connsiteY3" fmla="*/ 177903 h 1067397"/>
                <a:gd name="connsiteX4" fmla="*/ 3065083 w 3065083"/>
                <a:gd name="connsiteY4" fmla="*/ 889494 h 1067397"/>
                <a:gd name="connsiteX5" fmla="*/ 2887180 w 3065083"/>
                <a:gd name="connsiteY5" fmla="*/ 1067397 h 1067397"/>
                <a:gd name="connsiteX6" fmla="*/ 177903 w 3065083"/>
                <a:gd name="connsiteY6" fmla="*/ 1067397 h 1067397"/>
                <a:gd name="connsiteX7" fmla="*/ 0 w 3065083"/>
                <a:gd name="connsiteY7" fmla="*/ 889494 h 1067397"/>
                <a:gd name="connsiteX8" fmla="*/ 0 w 3065083"/>
                <a:gd name="connsiteY8" fmla="*/ 177903 h 10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083" h="1067397">
                  <a:moveTo>
                    <a:pt x="0" y="177903"/>
                  </a:moveTo>
                  <a:cubicBezTo>
                    <a:pt x="0" y="79650"/>
                    <a:pt x="79650" y="0"/>
                    <a:pt x="177903" y="0"/>
                  </a:cubicBezTo>
                  <a:lnTo>
                    <a:pt x="2887180" y="0"/>
                  </a:lnTo>
                  <a:cubicBezTo>
                    <a:pt x="2985433" y="0"/>
                    <a:pt x="3065083" y="79650"/>
                    <a:pt x="3065083" y="177903"/>
                  </a:cubicBezTo>
                  <a:lnTo>
                    <a:pt x="3065083" y="889494"/>
                  </a:lnTo>
                  <a:cubicBezTo>
                    <a:pt x="3065083" y="987747"/>
                    <a:pt x="2985433" y="1067397"/>
                    <a:pt x="2887180" y="1067397"/>
                  </a:cubicBezTo>
                  <a:lnTo>
                    <a:pt x="177903" y="1067397"/>
                  </a:lnTo>
                  <a:cubicBezTo>
                    <a:pt x="79650" y="1067397"/>
                    <a:pt x="0" y="987747"/>
                    <a:pt x="0" y="889494"/>
                  </a:cubicBezTo>
                  <a:lnTo>
                    <a:pt x="0" y="177903"/>
                  </a:lnTo>
                  <a:close/>
                </a:path>
              </a:pathLst>
            </a:custGeom>
            <a:solidFill>
              <a:schemeClr val="bg1"/>
            </a:solidFill>
            <a:ln w="76200">
              <a:solidFill>
                <a:schemeClr val="accent3"/>
              </a:solidFill>
            </a:ln>
            <a:effectLst>
              <a:innerShdw blurRad="63500" dist="50800" dir="16200000">
                <a:prstClr val="black">
                  <a:alpha val="50000"/>
                </a:prstClr>
              </a:innerShdw>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4320" tIns="182880" rIns="274320" bIns="182880" numCol="1" spcCol="1270" anchor="ctr" anchorCtr="0">
              <a:noAutofit/>
            </a:bodyPr>
            <a:lstStyle/>
            <a:p>
              <a:pPr lvl="0" algn="ctr" defTabSz="577850">
                <a:lnSpc>
                  <a:spcPct val="90000"/>
                </a:lnSpc>
                <a:spcBef>
                  <a:spcPct val="0"/>
                </a:spcBef>
                <a:spcAft>
                  <a:spcPts val="600"/>
                </a:spcAft>
              </a:pPr>
              <a:r>
                <a:rPr lang="en-US" sz="1400" b="1" kern="1200">
                  <a:solidFill>
                    <a:schemeClr val="tx1"/>
                  </a:solidFill>
                </a:rPr>
                <a:t>How do we know if we made a difference?</a:t>
              </a:r>
            </a:p>
          </p:txBody>
        </p:sp>
        <p:sp>
          <p:nvSpPr>
            <p:cNvPr id="70" name="Freeform: Shape 69">
              <a:extLst>
                <a:ext uri="{FF2B5EF4-FFF2-40B4-BE49-F238E27FC236}">
                  <a16:creationId xmlns:a16="http://schemas.microsoft.com/office/drawing/2014/main" id="{CD843A6E-BAE9-4033-9893-C78601DC4AB2}"/>
                </a:ext>
              </a:extLst>
            </p:cNvPr>
            <p:cNvSpPr/>
            <p:nvPr/>
          </p:nvSpPr>
          <p:spPr>
            <a:xfrm>
              <a:off x="436890" y="5059899"/>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Evaluate</a:t>
              </a:r>
              <a:r>
                <a:rPr lang="en-US" sz="2000" kern="1200"/>
                <a:t> </a:t>
              </a:r>
              <a:r>
                <a:rPr lang="en-US" sz="1800" kern="1200"/>
                <a:t>(technical)</a:t>
              </a:r>
              <a:endParaRPr lang="en-US" sz="2000" kern="1200"/>
            </a:p>
          </p:txBody>
        </p:sp>
        <p:sp>
          <p:nvSpPr>
            <p:cNvPr id="67" name="Freeform: Shape 66">
              <a:extLst>
                <a:ext uri="{FF2B5EF4-FFF2-40B4-BE49-F238E27FC236}">
                  <a16:creationId xmlns:a16="http://schemas.microsoft.com/office/drawing/2014/main" id="{BFEB3BDE-DA4B-3566-1770-7F6742962582}"/>
                </a:ext>
              </a:extLst>
            </p:cNvPr>
            <p:cNvSpPr/>
            <p:nvPr/>
          </p:nvSpPr>
          <p:spPr>
            <a:xfrm>
              <a:off x="436890" y="3785696"/>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Execute</a:t>
              </a:r>
              <a:r>
                <a:rPr lang="en-US" sz="2000" kern="1200"/>
                <a:t> </a:t>
              </a:r>
              <a:r>
                <a:rPr lang="en-US" sz="1800" kern="1200"/>
                <a:t>(adaptive) </a:t>
              </a:r>
            </a:p>
          </p:txBody>
        </p:sp>
        <p:sp>
          <p:nvSpPr>
            <p:cNvPr id="64" name="Freeform: Shape 63">
              <a:extLst>
                <a:ext uri="{FF2B5EF4-FFF2-40B4-BE49-F238E27FC236}">
                  <a16:creationId xmlns:a16="http://schemas.microsoft.com/office/drawing/2014/main" id="{14A65E00-8CCB-7A83-C9E0-EE5DB249A422}"/>
                </a:ext>
              </a:extLst>
            </p:cNvPr>
            <p:cNvSpPr/>
            <p:nvPr/>
          </p:nvSpPr>
          <p:spPr>
            <a:xfrm>
              <a:off x="436890" y="2511493"/>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Educate</a:t>
              </a:r>
              <a:r>
                <a:rPr lang="en-US" sz="2000" kern="1200"/>
                <a:t> </a:t>
              </a:r>
              <a:r>
                <a:rPr lang="en-US" sz="1800" kern="1200"/>
                <a:t>(technical)</a:t>
              </a:r>
              <a:endParaRPr lang="en-US" sz="2000" kern="1200"/>
            </a:p>
          </p:txBody>
        </p:sp>
        <p:sp>
          <p:nvSpPr>
            <p:cNvPr id="61" name="Freeform: Shape 60">
              <a:extLst>
                <a:ext uri="{FF2B5EF4-FFF2-40B4-BE49-F238E27FC236}">
                  <a16:creationId xmlns:a16="http://schemas.microsoft.com/office/drawing/2014/main" id="{383E6461-929B-1BCB-B4E0-135B875C4391}"/>
                </a:ext>
              </a:extLst>
            </p:cNvPr>
            <p:cNvSpPr/>
            <p:nvPr/>
          </p:nvSpPr>
          <p:spPr>
            <a:xfrm>
              <a:off x="436890" y="1237289"/>
              <a:ext cx="1998086" cy="111556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gradFill>
              <a:gsLst>
                <a:gs pos="100000">
                  <a:schemeClr val="accent1">
                    <a:hueOff val="0"/>
                    <a:satOff val="0"/>
                    <a:alphaOff val="0"/>
                    <a:satMod val="103000"/>
                    <a:tint val="94000"/>
                    <a:lumMod val="85000"/>
                    <a:lumOff val="15000"/>
                  </a:schemeClr>
                </a:gs>
                <a:gs pos="50000">
                  <a:schemeClr val="accent1">
                    <a:hueOff val="0"/>
                    <a:satOff val="0"/>
                    <a:alphaOff val="0"/>
                    <a:satMod val="110000"/>
                    <a:shade val="100000"/>
                    <a:lumMod val="100000"/>
                  </a:schemeClr>
                </a:gs>
                <a:gs pos="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320" tIns="182880" rIns="274320" bIns="182880" numCol="1" spcCol="1270" anchor="ctr" anchorCtr="0">
              <a:noAutofit/>
            </a:bodyPr>
            <a:lstStyle/>
            <a:p>
              <a:pPr marL="0" lvl="0" indent="0" algn="ctr" defTabSz="1377950">
                <a:lnSpc>
                  <a:spcPct val="90000"/>
                </a:lnSpc>
                <a:spcBef>
                  <a:spcPct val="0"/>
                </a:spcBef>
                <a:spcAft>
                  <a:spcPct val="35000"/>
                </a:spcAft>
                <a:buNone/>
              </a:pPr>
              <a:r>
                <a:rPr lang="en-US" sz="2000" b="1" kern="1200"/>
                <a:t>Engage </a:t>
              </a:r>
              <a:r>
                <a:rPr lang="en-US" sz="1800" kern="1200"/>
                <a:t>(adaptive)</a:t>
              </a:r>
              <a:endParaRPr lang="en-US" sz="2000" kern="1200"/>
            </a:p>
          </p:txBody>
        </p:sp>
      </p:grpSp>
      <p:sp>
        <p:nvSpPr>
          <p:cNvPr id="27" name="Text Placeholder 26">
            <a:extLst>
              <a:ext uri="{FF2B5EF4-FFF2-40B4-BE49-F238E27FC236}">
                <a16:creationId xmlns:a16="http://schemas.microsoft.com/office/drawing/2014/main" id="{93D7A2AC-3420-955D-AB0E-B10984C6BDF0}"/>
              </a:ext>
            </a:extLst>
          </p:cNvPr>
          <p:cNvSpPr>
            <a:spLocks noGrp="1"/>
          </p:cNvSpPr>
          <p:nvPr>
            <p:ph type="body" sz="quarter" idx="11"/>
          </p:nvPr>
        </p:nvSpPr>
        <p:spPr>
          <a:xfrm>
            <a:off x="548640" y="5542209"/>
            <a:ext cx="8046720" cy="783193"/>
          </a:xfrm>
          <a:prstGeom prst="roundRect">
            <a:avLst/>
          </a:prstGeom>
          <a:solidFill>
            <a:srgbClr val="F2F2F2"/>
          </a:solidFill>
          <a:effectLst>
            <a:innerShdw blurRad="63500" dist="50800" dir="13500000">
              <a:prstClr val="black">
                <a:alpha val="50000"/>
              </a:prstClr>
            </a:innerShdw>
          </a:effectLst>
        </p:spPr>
        <p:txBody>
          <a:bodyPr vert="horz" wrap="square" lIns="182880" tIns="137160" rIns="182880" bIns="137160" rtlCol="0" anchor="ctr">
            <a:spAutoFit/>
          </a:bodyPr>
          <a:lstStyle/>
          <a:p>
            <a:pPr marL="182880" indent="-182880">
              <a:spcBef>
                <a:spcPts val="0"/>
              </a:spcBef>
              <a:buChar char="•"/>
            </a:pPr>
            <a:r>
              <a:rPr lang="en-US" sz="1400" dirty="0">
                <a:solidFill>
                  <a:prstClr val="black"/>
                </a:solidFill>
                <a:latin typeface="Calibri" panose="020F0502020204030204"/>
                <a:cs typeface="Calibri"/>
              </a:rPr>
              <a:t>More material, including a presentation, can be accessed in </a:t>
            </a:r>
            <a:r>
              <a:rPr lang="en-US" sz="1400" b="1" u="sng" dirty="0">
                <a:solidFill>
                  <a:srgbClr val="0070C0"/>
                </a:solidFill>
                <a:latin typeface="Calibri" panose="020F0502020204030204"/>
                <a:cs typeface="Calibri"/>
                <a:hlinkClick r:id="rId3"/>
              </a:rPr>
              <a:t>the section on the 4 Es</a:t>
            </a:r>
            <a:r>
              <a:rPr lang="en-US" sz="1400" b="1" dirty="0">
                <a:solidFill>
                  <a:prstClr val="black"/>
                </a:solidFill>
                <a:latin typeface="Calibri" panose="020F0502020204030204"/>
                <a:cs typeface="Calibri"/>
              </a:rPr>
              <a:t> on the Toolkit website</a:t>
            </a:r>
            <a:r>
              <a:rPr lang="en-US" sz="1400" dirty="0">
                <a:solidFill>
                  <a:prstClr val="black"/>
                </a:solidFill>
                <a:latin typeface="Calibri" panose="020F0502020204030204"/>
                <a:cs typeface="Calibri"/>
              </a:rPr>
              <a:t>. </a:t>
            </a:r>
          </a:p>
        </p:txBody>
      </p:sp>
      <p:sp>
        <p:nvSpPr>
          <p:cNvPr id="23" name="Slide Number Placeholder 22">
            <a:extLst>
              <a:ext uri="{FF2B5EF4-FFF2-40B4-BE49-F238E27FC236}">
                <a16:creationId xmlns:a16="http://schemas.microsoft.com/office/drawing/2014/main" id="{28A71717-DE6E-5CEE-775D-0A481E24986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22</a:t>
            </a:fld>
            <a:endParaRPr lang="en-US"/>
          </a:p>
        </p:txBody>
      </p:sp>
      <p:sp>
        <p:nvSpPr>
          <p:cNvPr id="24" name="Title 23">
            <a:extLst>
              <a:ext uri="{FF2B5EF4-FFF2-40B4-BE49-F238E27FC236}">
                <a16:creationId xmlns:a16="http://schemas.microsoft.com/office/drawing/2014/main" id="{6B6F47CB-4878-E260-FA1E-954155587CD6}"/>
              </a:ext>
            </a:extLst>
          </p:cNvPr>
          <p:cNvSpPr>
            <a:spLocks noGrp="1"/>
          </p:cNvSpPr>
          <p:nvPr>
            <p:ph type="title"/>
          </p:nvPr>
        </p:nvSpPr>
        <p:spPr>
          <a:xfrm>
            <a:off x="457200" y="0"/>
            <a:ext cx="8229600" cy="914400"/>
          </a:xfrm>
        </p:spPr>
        <p:txBody>
          <a:bodyPr>
            <a:noAutofit/>
          </a:bodyPr>
          <a:lstStyle/>
          <a:p>
            <a:r>
              <a:rPr lang="en-US" sz="3600" noProof="0"/>
              <a:t>Implementation Strategies: The 4 </a:t>
            </a:r>
            <a:r>
              <a:rPr lang="en-US" sz="3600"/>
              <a:t>Es</a:t>
            </a:r>
            <a:r>
              <a:rPr lang="en-US" sz="3600" baseline="30000"/>
              <a:t>26-31</a:t>
            </a:r>
            <a:endParaRPr lang="en-US" sz="3600" baseline="30000" noProof="0"/>
          </a:p>
        </p:txBody>
      </p:sp>
    </p:spTree>
    <p:extLst>
      <p:ext uri="{BB962C8B-B14F-4D97-AF65-F5344CB8AC3E}">
        <p14:creationId xmlns:p14="http://schemas.microsoft.com/office/powerpoint/2010/main" val="186549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8FA87-C945-7D79-1507-C1521D65345A}"/>
              </a:ext>
            </a:extLst>
          </p:cNvPr>
          <p:cNvSpPr>
            <a:spLocks noGrp="1"/>
          </p:cNvSpPr>
          <p:nvPr>
            <p:ph type="title"/>
          </p:nvPr>
        </p:nvSpPr>
        <p:spPr/>
        <p:txBody>
          <a:bodyPr>
            <a:normAutofit/>
          </a:bodyPr>
          <a:lstStyle/>
          <a:p>
            <a:r>
              <a:rPr lang="en-US" sz="3500"/>
              <a:t>Case Example: County General Hospital</a:t>
            </a:r>
          </a:p>
        </p:txBody>
      </p:sp>
      <p:sp>
        <p:nvSpPr>
          <p:cNvPr id="28" name="Content Placeholder 27">
            <a:extLst>
              <a:ext uri="{FF2B5EF4-FFF2-40B4-BE49-F238E27FC236}">
                <a16:creationId xmlns:a16="http://schemas.microsoft.com/office/drawing/2014/main" id="{9E27ECB0-09FD-4856-184D-B350F574029B}"/>
              </a:ext>
            </a:extLst>
          </p:cNvPr>
          <p:cNvSpPr>
            <a:spLocks noGrp="1"/>
          </p:cNvSpPr>
          <p:nvPr>
            <p:ph idx="1"/>
          </p:nvPr>
        </p:nvSpPr>
        <p:spPr>
          <a:xfrm>
            <a:off x="801230" y="1180821"/>
            <a:ext cx="4195288" cy="2761088"/>
          </a:xfrm>
        </p:spPr>
        <p:txBody>
          <a:bodyPr vert="horz" lIns="91440" tIns="45720" rIns="91440" bIns="45720" rtlCol="0" anchor="t">
            <a:normAutofit fontScale="85000" lnSpcReduction="20000"/>
          </a:bodyPr>
          <a:lstStyle/>
          <a:p>
            <a:r>
              <a:rPr lang="en-US"/>
              <a:t>County General Hospital’s Infection Prevention Department notices the hospital’s MRSA rates have been slowly increasing after 3 years of not using contact precautions.</a:t>
            </a:r>
          </a:p>
        </p:txBody>
      </p:sp>
      <p:sp>
        <p:nvSpPr>
          <p:cNvPr id="29" name="Text Placeholder 28">
            <a:extLst>
              <a:ext uri="{FF2B5EF4-FFF2-40B4-BE49-F238E27FC236}">
                <a16:creationId xmlns:a16="http://schemas.microsoft.com/office/drawing/2014/main" id="{4216E35E-5B7E-016D-6530-048ABD394F55}"/>
              </a:ext>
            </a:extLst>
          </p:cNvPr>
          <p:cNvSpPr>
            <a:spLocks noGrp="1"/>
          </p:cNvSpPr>
          <p:nvPr>
            <p:ph type="body" sz="quarter" idx="11"/>
          </p:nvPr>
        </p:nvSpPr>
        <p:spPr>
          <a:xfrm>
            <a:off x="801230" y="4014976"/>
            <a:ext cx="7315047" cy="2283412"/>
          </a:xfrm>
        </p:spPr>
        <p:txBody>
          <a:bodyPr>
            <a:normAutofit lnSpcReduction="10000"/>
          </a:bodyPr>
          <a:lstStyle/>
          <a:p>
            <a:pPr marL="346075" indent="-346075"/>
            <a:r>
              <a:rPr lang="en-US" sz="2900" dirty="0"/>
              <a:t>The department checked adherence to the other MRSA prevention strategies currently used in the hospital.</a:t>
            </a:r>
          </a:p>
          <a:p>
            <a:pPr lvl="1"/>
            <a:r>
              <a:rPr lang="en-US" sz="2700" dirty="0"/>
              <a:t>Hand hygiene</a:t>
            </a:r>
          </a:p>
          <a:p>
            <a:pPr lvl="1"/>
            <a:r>
              <a:rPr lang="en-US" sz="2700" dirty="0"/>
              <a:t>Environmental services monitoring   </a:t>
            </a:r>
          </a:p>
        </p:txBody>
      </p:sp>
      <p:sp>
        <p:nvSpPr>
          <p:cNvPr id="5" name="Slide Number Placeholder 4">
            <a:extLst>
              <a:ext uri="{FF2B5EF4-FFF2-40B4-BE49-F238E27FC236}">
                <a16:creationId xmlns:a16="http://schemas.microsoft.com/office/drawing/2014/main" id="{1726DE6C-0DB4-C2DB-B77D-4DC8E27027D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pic>
        <p:nvPicPr>
          <p:cNvPr id="50" name="Picture Placeholder 27" descr="Image of a hospital.">
            <a:extLst>
              <a:ext uri="{FF2B5EF4-FFF2-40B4-BE49-F238E27FC236}">
                <a16:creationId xmlns:a16="http://schemas.microsoft.com/office/drawing/2014/main" id="{BAF50548-B851-415E-76B0-851C6461A4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4508" y="1636853"/>
            <a:ext cx="3490268" cy="1928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413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F133-56CF-9260-3CD0-6DB0E152A37B}"/>
              </a:ext>
            </a:extLst>
          </p:cNvPr>
          <p:cNvSpPr>
            <a:spLocks noGrp="1"/>
          </p:cNvSpPr>
          <p:nvPr>
            <p:ph type="title"/>
          </p:nvPr>
        </p:nvSpPr>
        <p:spPr/>
        <p:txBody>
          <a:bodyPr>
            <a:noAutofit/>
          </a:bodyPr>
          <a:lstStyle/>
          <a:p>
            <a:r>
              <a:rPr lang="en-US" sz="3500"/>
              <a:t>Case Example: Investigate the Current Status</a:t>
            </a:r>
          </a:p>
        </p:txBody>
      </p:sp>
      <p:sp>
        <p:nvSpPr>
          <p:cNvPr id="3" name="Content Placeholder 2">
            <a:extLst>
              <a:ext uri="{FF2B5EF4-FFF2-40B4-BE49-F238E27FC236}">
                <a16:creationId xmlns:a16="http://schemas.microsoft.com/office/drawing/2014/main" id="{BA569164-0E79-8798-3C07-341F511D45B6}"/>
              </a:ext>
            </a:extLst>
          </p:cNvPr>
          <p:cNvSpPr>
            <a:spLocks noGrp="1"/>
          </p:cNvSpPr>
          <p:nvPr>
            <p:ph idx="1"/>
          </p:nvPr>
        </p:nvSpPr>
        <p:spPr>
          <a:xfrm>
            <a:off x="801229" y="1180820"/>
            <a:ext cx="7971295" cy="5098060"/>
          </a:xfrm>
        </p:spPr>
        <p:txBody>
          <a:bodyPr>
            <a:normAutofit fontScale="85000" lnSpcReduction="20000"/>
          </a:bodyPr>
          <a:lstStyle/>
          <a:p>
            <a:r>
              <a:rPr lang="en-US" sz="3100" dirty="0"/>
              <a:t>As a first step, they checked the following rates:</a:t>
            </a:r>
          </a:p>
          <a:p>
            <a:pPr lvl="1"/>
            <a:r>
              <a:rPr lang="en-US" dirty="0"/>
              <a:t>Hand hygiene adherence</a:t>
            </a:r>
          </a:p>
          <a:p>
            <a:pPr lvl="1"/>
            <a:r>
              <a:rPr lang="en-US" dirty="0"/>
              <a:t>Environmental services monitoring</a:t>
            </a:r>
          </a:p>
          <a:p>
            <a:pPr lvl="1"/>
            <a:r>
              <a:rPr lang="en-US" dirty="0"/>
              <a:t>Adherence rates were good</a:t>
            </a:r>
          </a:p>
          <a:p>
            <a:r>
              <a:rPr lang="en-US" sz="3100" dirty="0"/>
              <a:t>What is happening on the floors?</a:t>
            </a:r>
          </a:p>
          <a:p>
            <a:pPr lvl="1"/>
            <a:r>
              <a:rPr lang="en-US" dirty="0"/>
              <a:t>Went to the </a:t>
            </a:r>
            <a:r>
              <a:rPr lang="en-US" i="1" dirty="0" err="1"/>
              <a:t>gemba</a:t>
            </a:r>
            <a:endParaRPr lang="en-US" i="1" dirty="0"/>
          </a:p>
          <a:p>
            <a:pPr lvl="1"/>
            <a:r>
              <a:rPr lang="en-US" dirty="0"/>
              <a:t>Staff were following protocols</a:t>
            </a:r>
          </a:p>
          <a:p>
            <a:pPr lvl="1"/>
            <a:r>
              <a:rPr lang="en-US" dirty="0"/>
              <a:t>Discussions with staff yielded nothing</a:t>
            </a:r>
          </a:p>
          <a:p>
            <a:r>
              <a:rPr lang="en-US" sz="3100" dirty="0"/>
              <a:t>Performed a literature review and reviewed the current MRSA prevention guidelines</a:t>
            </a:r>
          </a:p>
          <a:p>
            <a:pPr lvl="1"/>
            <a:r>
              <a:rPr lang="en-US" dirty="0"/>
              <a:t>Determined contact precautions are an “Essential” practice for MRSA prevention, if other essential practices are in place and MRSA rates continue to rise.</a:t>
            </a:r>
          </a:p>
          <a:p>
            <a:pPr lvl="1"/>
            <a:endParaRPr lang="en-US" dirty="0"/>
          </a:p>
        </p:txBody>
      </p:sp>
      <p:sp>
        <p:nvSpPr>
          <p:cNvPr id="24" name="Slide Number Placeholder 23">
            <a:extLst>
              <a:ext uri="{FF2B5EF4-FFF2-40B4-BE49-F238E27FC236}">
                <a16:creationId xmlns:a16="http://schemas.microsoft.com/office/drawing/2014/main" id="{EE28AC43-B5E9-06E6-8202-D29F880FAA5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pic>
        <p:nvPicPr>
          <p:cNvPr id="5" name="Picture 4" descr="A clipboard with a stethoscope and a pen&#10;&#10;">
            <a:extLst>
              <a:ext uri="{FF2B5EF4-FFF2-40B4-BE49-F238E27FC236}">
                <a16:creationId xmlns:a16="http://schemas.microsoft.com/office/drawing/2014/main" id="{5F443D1B-6610-7F1E-F7FC-D6ED056C35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3887" y="1940056"/>
            <a:ext cx="2137443" cy="1918931"/>
          </a:xfrm>
          <a:prstGeom prst="rect">
            <a:avLst/>
          </a:prstGeom>
        </p:spPr>
      </p:pic>
    </p:spTree>
    <p:extLst>
      <p:ext uri="{BB962C8B-B14F-4D97-AF65-F5344CB8AC3E}">
        <p14:creationId xmlns:p14="http://schemas.microsoft.com/office/powerpoint/2010/main" val="197458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1E12-ED86-0594-F231-3220E583CCB4}"/>
              </a:ext>
            </a:extLst>
          </p:cNvPr>
          <p:cNvSpPr>
            <a:spLocks noGrp="1"/>
          </p:cNvSpPr>
          <p:nvPr>
            <p:ph type="title"/>
          </p:nvPr>
        </p:nvSpPr>
        <p:spPr/>
        <p:txBody>
          <a:bodyPr>
            <a:normAutofit/>
          </a:bodyPr>
          <a:lstStyle/>
          <a:p>
            <a:r>
              <a:rPr lang="en-US" sz="3500"/>
              <a:t>Case Example: Heart To Heart Discussion</a:t>
            </a:r>
          </a:p>
        </p:txBody>
      </p:sp>
      <p:sp>
        <p:nvSpPr>
          <p:cNvPr id="3" name="Content Placeholder 2">
            <a:extLst>
              <a:ext uri="{FF2B5EF4-FFF2-40B4-BE49-F238E27FC236}">
                <a16:creationId xmlns:a16="http://schemas.microsoft.com/office/drawing/2014/main" id="{94B53DA4-6C61-2049-5FFA-8B0FF5AA9572}"/>
              </a:ext>
            </a:extLst>
          </p:cNvPr>
          <p:cNvSpPr>
            <a:spLocks noGrp="1"/>
          </p:cNvSpPr>
          <p:nvPr>
            <p:ph idx="1"/>
          </p:nvPr>
        </p:nvSpPr>
        <p:spPr>
          <a:xfrm>
            <a:off x="740573" y="1151405"/>
            <a:ext cx="7971295" cy="5000904"/>
          </a:xfrm>
        </p:spPr>
        <p:txBody>
          <a:bodyPr/>
          <a:lstStyle/>
          <a:p>
            <a:r>
              <a:rPr lang="en-US" sz="2800" dirty="0"/>
              <a:t>The team was worried about pushback</a:t>
            </a:r>
          </a:p>
          <a:p>
            <a:r>
              <a:rPr lang="en-US" sz="2800" dirty="0"/>
              <a:t>Decided to use the 4 Es to help them bring the program to leadership and staff</a:t>
            </a:r>
          </a:p>
          <a:p>
            <a:r>
              <a:rPr lang="en-US" sz="2800" dirty="0"/>
              <a:t>Found articles that addressed common concerns about implementing contact precautions:</a:t>
            </a:r>
          </a:p>
          <a:p>
            <a:pPr lvl="1"/>
            <a:endParaRPr lang="en-US" dirty="0"/>
          </a:p>
        </p:txBody>
      </p:sp>
      <p:sp>
        <p:nvSpPr>
          <p:cNvPr id="4" name="Text Placeholder 3">
            <a:extLst>
              <a:ext uri="{FF2B5EF4-FFF2-40B4-BE49-F238E27FC236}">
                <a16:creationId xmlns:a16="http://schemas.microsoft.com/office/drawing/2014/main" id="{C5052E86-8BD7-2EEC-5FEA-28BF7C482A21}"/>
              </a:ext>
            </a:extLst>
          </p:cNvPr>
          <p:cNvSpPr>
            <a:spLocks noGrp="1"/>
          </p:cNvSpPr>
          <p:nvPr>
            <p:ph type="body" sz="quarter" idx="11"/>
          </p:nvPr>
        </p:nvSpPr>
        <p:spPr>
          <a:xfrm>
            <a:off x="1012940" y="3595291"/>
            <a:ext cx="4343920" cy="2489278"/>
          </a:xfrm>
        </p:spPr>
        <p:txBody>
          <a:bodyPr>
            <a:normAutofit fontScale="77500" lnSpcReduction="20000"/>
          </a:bodyPr>
          <a:lstStyle/>
          <a:p>
            <a:pPr lvl="1"/>
            <a:r>
              <a:rPr lang="en-US" sz="3100" dirty="0"/>
              <a:t>Patients become </a:t>
            </a:r>
            <a:r>
              <a:rPr lang="en-US" sz="3400" dirty="0"/>
              <a:t>depressed and anxious when they’re on contact precautions</a:t>
            </a:r>
            <a:r>
              <a:rPr lang="en-US" sz="3400" baseline="30000" dirty="0"/>
              <a:t>32,33</a:t>
            </a:r>
            <a:endParaRPr lang="en-US" sz="3400" dirty="0"/>
          </a:p>
          <a:p>
            <a:pPr lvl="1"/>
            <a:r>
              <a:rPr lang="en-US" sz="3400" dirty="0"/>
              <a:t>Staff do not like having to use contact precautions</a:t>
            </a:r>
            <a:r>
              <a:rPr lang="en-US" sz="3400" baseline="30000" dirty="0"/>
              <a:t>34</a:t>
            </a:r>
            <a:endParaRPr lang="en-US" sz="3400" dirty="0"/>
          </a:p>
          <a:p>
            <a:endParaRPr lang="en-US" dirty="0"/>
          </a:p>
        </p:txBody>
      </p:sp>
      <p:sp>
        <p:nvSpPr>
          <p:cNvPr id="24" name="Slide Number Placeholder 23">
            <a:extLst>
              <a:ext uri="{FF2B5EF4-FFF2-40B4-BE49-F238E27FC236}">
                <a16:creationId xmlns:a16="http://schemas.microsoft.com/office/drawing/2014/main" id="{16449B0F-3FE4-41E5-6466-68DE64052F1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pic>
        <p:nvPicPr>
          <p:cNvPr id="6" name="Picture 5" descr="A close-up of an open book.&#10;">
            <a:extLst>
              <a:ext uri="{FF2B5EF4-FFF2-40B4-BE49-F238E27FC236}">
                <a16:creationId xmlns:a16="http://schemas.microsoft.com/office/drawing/2014/main" id="{2F2911F5-B6E8-B720-AEBA-6FE3DEC5CC28}"/>
              </a:ext>
            </a:extLst>
          </p:cNvPr>
          <p:cNvPicPr>
            <a:picLocks noChangeAspect="1"/>
          </p:cNvPicPr>
          <p:nvPr/>
        </p:nvPicPr>
        <p:blipFill>
          <a:blip r:embed="rId2"/>
          <a:stretch>
            <a:fillRect/>
          </a:stretch>
        </p:blipFill>
        <p:spPr>
          <a:xfrm>
            <a:off x="5356859" y="3602438"/>
            <a:ext cx="3467339" cy="23115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644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6A37260-6234-6022-EEF8-C99EBC8CE486}"/>
              </a:ext>
            </a:extLst>
          </p:cNvPr>
          <p:cNvSpPr>
            <a:spLocks noGrp="1"/>
          </p:cNvSpPr>
          <p:nvPr>
            <p:ph type="title"/>
          </p:nvPr>
        </p:nvSpPr>
        <p:spPr/>
        <p:txBody>
          <a:bodyPr>
            <a:noAutofit/>
          </a:bodyPr>
          <a:lstStyle/>
          <a:p>
            <a:r>
              <a:rPr lang="en-US" sz="3500"/>
              <a:t>Case Example: Engaging Leadership and Teams</a:t>
            </a:r>
          </a:p>
        </p:txBody>
      </p:sp>
      <p:sp>
        <p:nvSpPr>
          <p:cNvPr id="3" name="Content Placeholder 2">
            <a:extLst>
              <a:ext uri="{FF2B5EF4-FFF2-40B4-BE49-F238E27FC236}">
                <a16:creationId xmlns:a16="http://schemas.microsoft.com/office/drawing/2014/main" id="{7D2B9483-A3A5-A546-312D-2C847C3A0560}"/>
              </a:ext>
            </a:extLst>
          </p:cNvPr>
          <p:cNvSpPr>
            <a:spLocks noGrp="1"/>
          </p:cNvSpPr>
          <p:nvPr>
            <p:ph idx="1"/>
          </p:nvPr>
        </p:nvSpPr>
        <p:spPr/>
        <p:txBody>
          <a:bodyPr>
            <a:normAutofit fontScale="77500" lnSpcReduction="20000"/>
          </a:bodyPr>
          <a:lstStyle/>
          <a:p>
            <a:pPr marL="0" indent="0">
              <a:buNone/>
            </a:pPr>
            <a:r>
              <a:rPr lang="en-US" dirty="0"/>
              <a:t>IP Team members meet with—</a:t>
            </a:r>
          </a:p>
          <a:p>
            <a:r>
              <a:rPr lang="en-US" dirty="0"/>
              <a:t>Leadership </a:t>
            </a:r>
          </a:p>
          <a:p>
            <a:pPr lvl="1"/>
            <a:r>
              <a:rPr lang="en-US" dirty="0"/>
              <a:t>Share MRSA data and explain rationale regarding reinstituting contact precautions</a:t>
            </a:r>
          </a:p>
          <a:p>
            <a:pPr lvl="1"/>
            <a:r>
              <a:rPr lang="en-US" dirty="0"/>
              <a:t>Discuss costs and projected savings, based on the current and projected numbers of cases and costs of supplies</a:t>
            </a:r>
          </a:p>
          <a:p>
            <a:r>
              <a:rPr lang="en-US" dirty="0"/>
              <a:t>Unit CUSP teams </a:t>
            </a:r>
          </a:p>
          <a:p>
            <a:pPr lvl="1"/>
            <a:r>
              <a:rPr lang="en-US" dirty="0"/>
              <a:t>Share MRSA data and explain rationale regarding reinstituting contact precautions</a:t>
            </a:r>
          </a:p>
          <a:p>
            <a:pPr lvl="1"/>
            <a:r>
              <a:rPr lang="en-US" dirty="0"/>
              <a:t>Discuss how contact precautions can lower MRSA rates</a:t>
            </a:r>
          </a:p>
          <a:p>
            <a:pPr lvl="2"/>
            <a:r>
              <a:rPr lang="en-US" dirty="0"/>
              <a:t>Better outcomes for patients</a:t>
            </a:r>
          </a:p>
          <a:p>
            <a:pPr lvl="2"/>
            <a:r>
              <a:rPr lang="en-US" dirty="0"/>
              <a:t>Discuss anticipated issues regarding patient anxiety and depression</a:t>
            </a:r>
          </a:p>
          <a:p>
            <a:pPr lvl="3"/>
            <a:r>
              <a:rPr lang="en-US" dirty="0"/>
              <a:t>Plan to develop patient education materials and staff strategies to address this problem</a:t>
            </a:r>
            <a:r>
              <a:rPr lang="en-US" baseline="30000" dirty="0"/>
              <a:t>32,33</a:t>
            </a:r>
            <a:endParaRPr lang="en-US" dirty="0"/>
          </a:p>
          <a:p>
            <a:pPr lvl="2"/>
            <a:endParaRPr lang="en-US" dirty="0"/>
          </a:p>
        </p:txBody>
      </p:sp>
      <p:sp>
        <p:nvSpPr>
          <p:cNvPr id="24" name="Slide Number Placeholder 23">
            <a:extLst>
              <a:ext uri="{FF2B5EF4-FFF2-40B4-BE49-F238E27FC236}">
                <a16:creationId xmlns:a16="http://schemas.microsoft.com/office/drawing/2014/main" id="{A41B0A04-A65F-2CF4-50B1-6903E574710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764964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1F88-0B22-FC6A-4167-F1689DC5CA52}"/>
              </a:ext>
            </a:extLst>
          </p:cNvPr>
          <p:cNvSpPr>
            <a:spLocks noGrp="1"/>
          </p:cNvSpPr>
          <p:nvPr>
            <p:ph type="title"/>
          </p:nvPr>
        </p:nvSpPr>
        <p:spPr/>
        <p:txBody>
          <a:bodyPr/>
          <a:lstStyle/>
          <a:p>
            <a:r>
              <a:rPr lang="en-US"/>
              <a:t>Case Example: Educate Staff</a:t>
            </a:r>
          </a:p>
        </p:txBody>
      </p:sp>
      <p:sp>
        <p:nvSpPr>
          <p:cNvPr id="3" name="Content Placeholder 2">
            <a:extLst>
              <a:ext uri="{FF2B5EF4-FFF2-40B4-BE49-F238E27FC236}">
                <a16:creationId xmlns:a16="http://schemas.microsoft.com/office/drawing/2014/main" id="{915D3161-FF10-0B16-B575-F8B4A8D81D2F}"/>
              </a:ext>
            </a:extLst>
          </p:cNvPr>
          <p:cNvSpPr>
            <a:spLocks noGrp="1"/>
          </p:cNvSpPr>
          <p:nvPr>
            <p:ph idx="1"/>
          </p:nvPr>
        </p:nvSpPr>
        <p:spPr>
          <a:xfrm>
            <a:off x="754603" y="1114539"/>
            <a:ext cx="7971295" cy="2908821"/>
          </a:xfrm>
        </p:spPr>
        <p:txBody>
          <a:bodyPr>
            <a:normAutofit fontScale="92500" lnSpcReduction="10000"/>
          </a:bodyPr>
          <a:lstStyle/>
          <a:p>
            <a:pPr marL="0" indent="0">
              <a:buNone/>
            </a:pPr>
            <a:r>
              <a:rPr lang="en-US" dirty="0"/>
              <a:t>CUSP teams review information from the IPs with the frontline staff</a:t>
            </a:r>
          </a:p>
          <a:p>
            <a:r>
              <a:rPr lang="en-US" sz="3000" dirty="0"/>
              <a:t>Discuss implementation strategies for their unit</a:t>
            </a:r>
          </a:p>
          <a:p>
            <a:r>
              <a:rPr lang="en-US" sz="3000" dirty="0"/>
              <a:t>Staff have concerns about quality of care and their patients’ mental health</a:t>
            </a:r>
          </a:p>
          <a:p>
            <a:pPr marL="0" indent="0">
              <a:buNone/>
            </a:pPr>
            <a:r>
              <a:rPr lang="en-US" dirty="0"/>
              <a:t>	</a:t>
            </a:r>
          </a:p>
        </p:txBody>
      </p:sp>
      <p:sp>
        <p:nvSpPr>
          <p:cNvPr id="4" name="Text Placeholder 3">
            <a:extLst>
              <a:ext uri="{FF2B5EF4-FFF2-40B4-BE49-F238E27FC236}">
                <a16:creationId xmlns:a16="http://schemas.microsoft.com/office/drawing/2014/main" id="{A284B484-7FF5-691F-968D-704CD23EC978}"/>
              </a:ext>
            </a:extLst>
          </p:cNvPr>
          <p:cNvSpPr>
            <a:spLocks noGrp="1"/>
          </p:cNvSpPr>
          <p:nvPr>
            <p:ph type="body" sz="quarter" idx="11"/>
          </p:nvPr>
        </p:nvSpPr>
        <p:spPr>
          <a:xfrm>
            <a:off x="754603" y="3345179"/>
            <a:ext cx="4559494" cy="2908821"/>
          </a:xfrm>
        </p:spPr>
        <p:txBody>
          <a:bodyPr>
            <a:normAutofit fontScale="62500" lnSpcReduction="20000"/>
          </a:bodyPr>
          <a:lstStyle/>
          <a:p>
            <a:pPr marL="342900" indent="-342900"/>
            <a:r>
              <a:rPr lang="en-US" sz="4500"/>
              <a:t>Discuss evidence that quality of care can be maintained and mental health issues can be avoided</a:t>
            </a:r>
          </a:p>
          <a:p>
            <a:pPr marL="342900" indent="-342900"/>
            <a:r>
              <a:rPr lang="en-US" sz="4500"/>
              <a:t>Emphasize the positive aspects of contact precautions for staff </a:t>
            </a:r>
          </a:p>
          <a:p>
            <a:endParaRPr lang="en-US"/>
          </a:p>
        </p:txBody>
      </p:sp>
      <p:sp>
        <p:nvSpPr>
          <p:cNvPr id="24" name="Slide Number Placeholder 23">
            <a:extLst>
              <a:ext uri="{FF2B5EF4-FFF2-40B4-BE49-F238E27FC236}">
                <a16:creationId xmlns:a16="http://schemas.microsoft.com/office/drawing/2014/main" id="{B30F5C25-E755-1D51-BBB9-77BB03B01E0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pic>
        <p:nvPicPr>
          <p:cNvPr id="26" name="Picture 25" descr="Image: a group of healthcare providers talking.">
            <a:extLst>
              <a:ext uri="{FF2B5EF4-FFF2-40B4-BE49-F238E27FC236}">
                <a16:creationId xmlns:a16="http://schemas.microsoft.com/office/drawing/2014/main" id="{71DBA455-0E52-3657-400A-51CCA90B4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6549" y="3345179"/>
            <a:ext cx="3870960" cy="2583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3963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A250-F8EB-E81D-50EF-87574D812131}"/>
              </a:ext>
            </a:extLst>
          </p:cNvPr>
          <p:cNvSpPr>
            <a:spLocks noGrp="1"/>
          </p:cNvSpPr>
          <p:nvPr>
            <p:ph type="title"/>
          </p:nvPr>
        </p:nvSpPr>
        <p:spPr/>
        <p:txBody>
          <a:bodyPr/>
          <a:lstStyle/>
          <a:p>
            <a:r>
              <a:rPr lang="en-US"/>
              <a:t>Case Example: Execute</a:t>
            </a:r>
          </a:p>
        </p:txBody>
      </p:sp>
      <p:sp>
        <p:nvSpPr>
          <p:cNvPr id="3" name="Content Placeholder 2">
            <a:extLst>
              <a:ext uri="{FF2B5EF4-FFF2-40B4-BE49-F238E27FC236}">
                <a16:creationId xmlns:a16="http://schemas.microsoft.com/office/drawing/2014/main" id="{9AD26594-6D4F-CA75-7860-A47BA4C9868B}"/>
              </a:ext>
            </a:extLst>
          </p:cNvPr>
          <p:cNvSpPr>
            <a:spLocks noGrp="1"/>
          </p:cNvSpPr>
          <p:nvPr>
            <p:ph idx="1"/>
          </p:nvPr>
        </p:nvSpPr>
        <p:spPr>
          <a:xfrm>
            <a:off x="778178" y="1180821"/>
            <a:ext cx="4569910" cy="5000904"/>
          </a:xfrm>
        </p:spPr>
        <p:txBody>
          <a:bodyPr>
            <a:noAutofit/>
          </a:bodyPr>
          <a:lstStyle/>
          <a:p>
            <a:r>
              <a:rPr lang="en-US" sz="2300" dirty="0"/>
              <a:t>On December 1, the new contact precautions program was rolled out in the ICUs and on the floors. </a:t>
            </a:r>
          </a:p>
          <a:p>
            <a:r>
              <a:rPr lang="en-US" sz="2300" dirty="0"/>
              <a:t>Stocked isolation carts were in place, signs were posted as appropriate, decisions were made before launch regarding which patients needed to be moved, and patients and families were given educational material.</a:t>
            </a:r>
          </a:p>
          <a:p>
            <a:r>
              <a:rPr lang="en-US" sz="2300" dirty="0"/>
              <a:t>Observers were in place to track appropriate usage of gowns, gloves, and hand hygiene.</a:t>
            </a:r>
          </a:p>
        </p:txBody>
      </p:sp>
      <p:sp>
        <p:nvSpPr>
          <p:cNvPr id="24" name="Slide Number Placeholder 23">
            <a:extLst>
              <a:ext uri="{FF2B5EF4-FFF2-40B4-BE49-F238E27FC236}">
                <a16:creationId xmlns:a16="http://schemas.microsoft.com/office/drawing/2014/main" id="{8A494B8D-9469-1BEE-095E-D8009BEB40B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pic>
        <p:nvPicPr>
          <p:cNvPr id="27" name="Content Placeholder 4" descr="Image of a Contact Precautions sign.">
            <a:extLst>
              <a:ext uri="{FF2B5EF4-FFF2-40B4-BE49-F238E27FC236}">
                <a16:creationId xmlns:a16="http://schemas.microsoft.com/office/drawing/2014/main" id="{2815875B-260F-6A2B-AC78-7BA05AB043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44" t="-2360" r="-2602" b="-2433"/>
          <a:stretch/>
        </p:blipFill>
        <p:spPr>
          <a:xfrm>
            <a:off x="5365754" y="1419147"/>
            <a:ext cx="3038443" cy="3878504"/>
          </a:xfrm>
          <a:prstGeom prst="rect">
            <a:avLst/>
          </a:prstGeom>
          <a:ln w="28575">
            <a:solidFill>
              <a:schemeClr val="tx1"/>
            </a:solidFill>
            <a:prstDash val="dash"/>
          </a:ln>
        </p:spPr>
      </p:pic>
      <p:sp>
        <p:nvSpPr>
          <p:cNvPr id="28" name="Text Placeholder 28">
            <a:extLst>
              <a:ext uri="{FF2B5EF4-FFF2-40B4-BE49-F238E27FC236}">
                <a16:creationId xmlns:a16="http://schemas.microsoft.com/office/drawing/2014/main" id="{A83706B0-110D-09BC-2A93-E6B9C90E743B}"/>
              </a:ext>
            </a:extLst>
          </p:cNvPr>
          <p:cNvSpPr txBox="1">
            <a:spLocks/>
          </p:cNvSpPr>
          <p:nvPr/>
        </p:nvSpPr>
        <p:spPr>
          <a:xfrm>
            <a:off x="5348088" y="5438853"/>
            <a:ext cx="3338712" cy="753512"/>
          </a:xfrm>
          <a:prstGeom prst="rect">
            <a:avLst/>
          </a:prstGeom>
        </p:spPr>
        <p:txBody>
          <a:bodyPr vert="horz" lIns="91440" tIns="45720" rIns="91440" bIns="45720" rtlCol="0">
            <a:normAutofit fontScale="32500" lnSpcReduction="20000"/>
          </a:bodyPr>
          <a:lstStyle>
            <a:lvl1pPr marL="460375" indent="-460375" defTabSz="887553">
              <a:lnSpc>
                <a:spcPct val="100000"/>
              </a:lnSpc>
              <a:spcBef>
                <a:spcPts val="600"/>
              </a:spcBef>
              <a:buFont typeface="Arial" panose="020B0604020202020204" pitchFamily="34" charset="0"/>
              <a:buChar char="•"/>
              <a:defRPr lang="en-US" sz="3200" dirty="0"/>
            </a:lvl1pPr>
            <a:lvl2pPr marL="974725" indent="-514350" defTabSz="887553">
              <a:lnSpc>
                <a:spcPct val="100000"/>
              </a:lnSpc>
              <a:spcBef>
                <a:spcPts val="600"/>
              </a:spcBef>
              <a:buFont typeface="Courier New" panose="02070309020205020404" pitchFamily="49" charset="0"/>
              <a:buChar char="o"/>
              <a:defRPr lang="en-US" sz="2800" dirty="0"/>
            </a:lvl2pPr>
            <a:lvl3pPr marL="1371600" indent="-457200" defTabSz="887553">
              <a:lnSpc>
                <a:spcPct val="100000"/>
              </a:lnSpc>
              <a:spcBef>
                <a:spcPts val="600"/>
              </a:spcBef>
              <a:buFont typeface="Arial" panose="020B0604020202020204" pitchFamily="34" charset="0"/>
              <a:buChar char="•"/>
              <a:defRPr lang="en-US" sz="2400" dirty="0"/>
            </a:lvl3pPr>
            <a:lvl4pPr marL="1553218" indent="-221888" defTabSz="887553">
              <a:lnSpc>
                <a:spcPct val="100000"/>
              </a:lnSpc>
              <a:spcBef>
                <a:spcPts val="600"/>
              </a:spcBef>
              <a:buFont typeface="Arial" panose="020B0604020202020204" pitchFamily="34" charset="0"/>
              <a:buChar char="•"/>
              <a:defRPr lang="en-US" sz="2000" dirty="0"/>
            </a:lvl4pPr>
            <a:lvl5pPr marL="1996995" indent="-221888" defTabSz="887553">
              <a:lnSpc>
                <a:spcPct val="100000"/>
              </a:lnSpc>
              <a:spcBef>
                <a:spcPts val="600"/>
              </a:spcBef>
              <a:buFont typeface="Arial" panose="020B0604020202020204" pitchFamily="34" charset="0"/>
              <a:buChar char="•"/>
              <a:defRPr sz="2000"/>
            </a:lvl5pPr>
            <a:lvl6pPr marL="2440771" indent="-221888" defTabSz="887553">
              <a:lnSpc>
                <a:spcPct val="90000"/>
              </a:lnSpc>
              <a:spcBef>
                <a:spcPts val="485"/>
              </a:spcBef>
              <a:buFont typeface="Arial" panose="020B0604020202020204" pitchFamily="34" charset="0"/>
              <a:buChar char="•"/>
              <a:defRPr sz="1747"/>
            </a:lvl6pPr>
            <a:lvl7pPr marL="2884548" indent="-221888" defTabSz="887553">
              <a:lnSpc>
                <a:spcPct val="90000"/>
              </a:lnSpc>
              <a:spcBef>
                <a:spcPts val="485"/>
              </a:spcBef>
              <a:buFont typeface="Arial" panose="020B0604020202020204" pitchFamily="34" charset="0"/>
              <a:buChar char="•"/>
              <a:defRPr sz="1747"/>
            </a:lvl7pPr>
            <a:lvl8pPr marL="3328325" indent="-221888" defTabSz="887553">
              <a:lnSpc>
                <a:spcPct val="90000"/>
              </a:lnSpc>
              <a:spcBef>
                <a:spcPts val="485"/>
              </a:spcBef>
              <a:buFont typeface="Arial" panose="020B0604020202020204" pitchFamily="34" charset="0"/>
              <a:buChar char="•"/>
              <a:defRPr sz="1747"/>
            </a:lvl8pPr>
            <a:lvl9pPr marL="3772101" indent="-221888" defTabSz="887553">
              <a:lnSpc>
                <a:spcPct val="90000"/>
              </a:lnSpc>
              <a:spcBef>
                <a:spcPts val="485"/>
              </a:spcBef>
              <a:buFont typeface="Arial" panose="020B0604020202020204" pitchFamily="34" charset="0"/>
              <a:buChar char="•"/>
              <a:defRPr sz="1747"/>
            </a:lvl9pPr>
          </a:lstStyle>
          <a:p>
            <a:pPr marL="0" indent="0">
              <a:lnSpc>
                <a:spcPct val="120000"/>
              </a:lnSpc>
              <a:spcBef>
                <a:spcPts val="0"/>
              </a:spcBef>
              <a:buNone/>
            </a:pPr>
            <a:r>
              <a:rPr lang="en-US" dirty="0"/>
              <a:t>Source: Centers for Disease Control and Prevention </a:t>
            </a:r>
            <a:r>
              <a:rPr lang="en-US" dirty="0">
                <a:hlinkClick r:id="rId3"/>
              </a:rPr>
              <a:t>https://www.cdc.gov/infection-control/media/pdfs/contact-precautions-sign-P.pdf</a:t>
            </a:r>
            <a:r>
              <a:rPr lang="en-US" dirty="0"/>
              <a:t>.</a:t>
            </a:r>
            <a:r>
              <a:rPr lang="en-US" baseline="30000" dirty="0"/>
              <a:t>25</a:t>
            </a:r>
          </a:p>
        </p:txBody>
      </p:sp>
    </p:spTree>
    <p:extLst>
      <p:ext uri="{BB962C8B-B14F-4D97-AF65-F5344CB8AC3E}">
        <p14:creationId xmlns:p14="http://schemas.microsoft.com/office/powerpoint/2010/main" val="91860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0C3F-9697-0EE1-E2CF-861C8395AF33}"/>
              </a:ext>
            </a:extLst>
          </p:cNvPr>
          <p:cNvSpPr>
            <a:spLocks noGrp="1"/>
          </p:cNvSpPr>
          <p:nvPr>
            <p:ph type="title"/>
          </p:nvPr>
        </p:nvSpPr>
        <p:spPr/>
        <p:txBody>
          <a:bodyPr/>
          <a:lstStyle/>
          <a:p>
            <a:r>
              <a:rPr lang="en-US"/>
              <a:t>Case Example: Evaluate </a:t>
            </a:r>
          </a:p>
        </p:txBody>
      </p:sp>
      <p:sp>
        <p:nvSpPr>
          <p:cNvPr id="3" name="Content Placeholder 2">
            <a:extLst>
              <a:ext uri="{FF2B5EF4-FFF2-40B4-BE49-F238E27FC236}">
                <a16:creationId xmlns:a16="http://schemas.microsoft.com/office/drawing/2014/main" id="{C7A6B41C-577B-8866-A9C4-066C783D67AA}"/>
              </a:ext>
            </a:extLst>
          </p:cNvPr>
          <p:cNvSpPr>
            <a:spLocks noGrp="1"/>
          </p:cNvSpPr>
          <p:nvPr>
            <p:ph idx="1"/>
          </p:nvPr>
        </p:nvSpPr>
        <p:spPr>
          <a:xfrm>
            <a:off x="831697" y="1256460"/>
            <a:ext cx="4827060" cy="5000904"/>
          </a:xfrm>
        </p:spPr>
        <p:txBody>
          <a:bodyPr>
            <a:normAutofit fontScale="85000" lnSpcReduction="10000"/>
          </a:bodyPr>
          <a:lstStyle/>
          <a:p>
            <a:r>
              <a:rPr lang="en-US" dirty="0"/>
              <a:t>Adherence rates for contact precautions were shared with hospital leadership and fed back to the units.</a:t>
            </a:r>
          </a:p>
          <a:p>
            <a:r>
              <a:rPr lang="en-US" dirty="0"/>
              <a:t>After 6 months, adherence rates rose from 54% to 95%.</a:t>
            </a:r>
          </a:p>
          <a:p>
            <a:r>
              <a:rPr lang="en-US" dirty="0"/>
              <a:t>MRSA rates dropped a bit over the first quarter. Then they dropped significantly through the following year and remained at the lower rate.</a:t>
            </a:r>
          </a:p>
        </p:txBody>
      </p:sp>
      <p:sp>
        <p:nvSpPr>
          <p:cNvPr id="24" name="Slide Number Placeholder 23">
            <a:extLst>
              <a:ext uri="{FF2B5EF4-FFF2-40B4-BE49-F238E27FC236}">
                <a16:creationId xmlns:a16="http://schemas.microsoft.com/office/drawing/2014/main" id="{74EC3746-FB6A-BDE4-29E1-1693EF167C9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pic>
        <p:nvPicPr>
          <p:cNvPr id="29" name="Picture 28" descr="Image - small group of healthcare providers smiling.">
            <a:extLst>
              <a:ext uri="{FF2B5EF4-FFF2-40B4-BE49-F238E27FC236}">
                <a16:creationId xmlns:a16="http://schemas.microsoft.com/office/drawing/2014/main" id="{3424600B-167B-C3D7-DB0F-8C547CBA6C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8774" y="1528445"/>
            <a:ext cx="2577442" cy="1626823"/>
          </a:xfrm>
          <a:prstGeom prst="snip2DiagRect">
            <a:avLst/>
          </a:prstGeom>
          <a:effectLst>
            <a:outerShdw blurRad="50800" dist="38100" dir="2700000" algn="tl" rotWithShape="0">
              <a:prstClr val="black">
                <a:alpha val="40000"/>
              </a:prstClr>
            </a:outerShdw>
          </a:effectLst>
        </p:spPr>
      </p:pic>
      <p:pic>
        <p:nvPicPr>
          <p:cNvPr id="32" name="Picture 31" descr="Image: Small group of healthcare providers reviewing data.">
            <a:extLst>
              <a:ext uri="{FF2B5EF4-FFF2-40B4-BE49-F238E27FC236}">
                <a16:creationId xmlns:a16="http://schemas.microsoft.com/office/drawing/2014/main" id="{549AEFA6-AE2F-1A90-B82B-576A9815F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1338" y="3848092"/>
            <a:ext cx="2795462" cy="1764432"/>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98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a:xfrm>
            <a:off x="457200" y="0"/>
            <a:ext cx="8229600" cy="914400"/>
          </a:xfrm>
        </p:spPr>
        <p:txBody>
          <a:bodyPr>
            <a:noAutofit/>
          </a:bodyPr>
          <a:lstStyle/>
          <a:p>
            <a:r>
              <a:rPr lang="en-US" sz="3500" dirty="0"/>
              <a:t>Key Strategies To Take Aim &amp; Target MRSA Infection</a:t>
            </a:r>
          </a:p>
        </p:txBody>
      </p:sp>
      <p:pic>
        <p:nvPicPr>
          <p:cNvPr id="5" name="Picture 4" descr="The key strategies to take aim and target MRSA infection - graphic. This highlights the orange arrow, which is the focus of this presentation - Prevent Person-Based Transmission.">
            <a:extLst>
              <a:ext uri="{FF2B5EF4-FFF2-40B4-BE49-F238E27FC236}">
                <a16:creationId xmlns:a16="http://schemas.microsoft.com/office/drawing/2014/main" id="{58CD4D24-74B9-8A0D-63BD-59F69BA986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559" y="1412488"/>
            <a:ext cx="8852967" cy="4706356"/>
          </a:xfrm>
          <a:prstGeom prst="rect">
            <a:avLst/>
          </a:prstGeom>
        </p:spPr>
      </p:pic>
    </p:spTree>
    <p:extLst>
      <p:ext uri="{BB962C8B-B14F-4D97-AF65-F5344CB8AC3E}">
        <p14:creationId xmlns:p14="http://schemas.microsoft.com/office/powerpoint/2010/main" val="3571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a:t>Celebrate Success!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801229" y="1167684"/>
            <a:ext cx="8073539" cy="3345491"/>
          </a:xfrm>
        </p:spPr>
        <p:txBody>
          <a:bodyPr vert="horz" lIns="91440" tIns="45720" rIns="91440" bIns="45720" rtlCol="0" anchor="t">
            <a:normAutofit fontScale="92500" lnSpcReduction="10000"/>
          </a:bodyPr>
          <a:lstStyle/>
          <a:p>
            <a:r>
              <a:rPr lang="en-US" sz="2800" dirty="0"/>
              <a:t>Interventions were a major success</a:t>
            </a:r>
          </a:p>
          <a:p>
            <a:pPr lvl="1"/>
            <a:r>
              <a:rPr lang="en-US" sz="2400" dirty="0"/>
              <a:t>In the first 12-month period:</a:t>
            </a:r>
          </a:p>
          <a:p>
            <a:pPr lvl="2"/>
            <a:r>
              <a:rPr lang="en-US" sz="2000" dirty="0"/>
              <a:t>the 95% PPE adherence target was met</a:t>
            </a:r>
          </a:p>
          <a:p>
            <a:pPr lvl="2"/>
            <a:r>
              <a:rPr lang="en-US" sz="2000" dirty="0"/>
              <a:t>the other strategies were still in place</a:t>
            </a:r>
          </a:p>
          <a:p>
            <a:pPr lvl="1"/>
            <a:r>
              <a:rPr lang="en-US" sz="2400" dirty="0">
                <a:ea typeface="Calibri"/>
                <a:cs typeface="Calibri"/>
              </a:rPr>
              <a:t>MRSA rates decreased and seemed to be stabilizing!!!</a:t>
            </a:r>
            <a:endParaRPr lang="en-US" sz="2400" dirty="0"/>
          </a:p>
          <a:p>
            <a:pPr marL="365760" indent="-365760">
              <a:spcBef>
                <a:spcPts val="1200"/>
              </a:spcBef>
            </a:pPr>
            <a:r>
              <a:rPr lang="en-US" sz="2800" dirty="0"/>
              <a:t>The CUSP Team highlighted the unit’s improvement in the hospital newsletter</a:t>
            </a:r>
          </a:p>
          <a:p>
            <a:pPr lvl="1"/>
            <a:r>
              <a:rPr lang="en-US" sz="2400" dirty="0"/>
              <a:t>It’s important to acknowledge and celebrate successes!</a:t>
            </a:r>
          </a:p>
        </p:txBody>
      </p:sp>
      <p:sp>
        <p:nvSpPr>
          <p:cNvPr id="23" name="Slide Number Placeholder 22">
            <a:extLst>
              <a:ext uri="{FF2B5EF4-FFF2-40B4-BE49-F238E27FC236}">
                <a16:creationId xmlns:a16="http://schemas.microsoft.com/office/drawing/2014/main" id="{7D77AC3A-97F9-7A17-2895-A176750D56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grpSp>
        <p:nvGrpSpPr>
          <p:cNvPr id="32" name="Group 31">
            <a:extLst>
              <a:ext uri="{FF2B5EF4-FFF2-40B4-BE49-F238E27FC236}">
                <a16:creationId xmlns:a16="http://schemas.microsoft.com/office/drawing/2014/main" id="{1EEB16E4-8EC5-7665-1197-82AC1C07C671}"/>
              </a:ext>
              <a:ext uri="{C183D7F6-B498-43B3-948B-1728B52AA6E4}">
                <adec:decorative xmlns:adec="http://schemas.microsoft.com/office/drawing/2017/decorative" val="1"/>
              </a:ext>
            </a:extLst>
          </p:cNvPr>
          <p:cNvGrpSpPr>
            <a:grpSpLocks noChangeAspect="1"/>
          </p:cNvGrpSpPr>
          <p:nvPr/>
        </p:nvGrpSpPr>
        <p:grpSpPr>
          <a:xfrm>
            <a:off x="1195400" y="4513175"/>
            <a:ext cx="7674280" cy="1557987"/>
            <a:chOff x="1244023" y="4572000"/>
            <a:chExt cx="8155543" cy="1655690"/>
          </a:xfrm>
        </p:grpSpPr>
        <p:pic>
          <p:nvPicPr>
            <p:cNvPr id="27" name="Picture 2">
              <a:extLst>
                <a:ext uri="{FF2B5EF4-FFF2-40B4-BE49-F238E27FC236}">
                  <a16:creationId xmlns:a16="http://schemas.microsoft.com/office/drawing/2014/main" id="{F04D6768-37BB-9D35-6EA3-D09236BE7FF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4023" y="4572000"/>
              <a:ext cx="4136996" cy="16556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An illustration of healthcare personnel celebrating successes.">
              <a:extLst>
                <a:ext uri="{FF2B5EF4-FFF2-40B4-BE49-F238E27FC236}">
                  <a16:creationId xmlns:a16="http://schemas.microsoft.com/office/drawing/2014/main" id="{20FFBB77-8EE6-2661-6E15-6668AAACAE3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5381019" y="4572000"/>
              <a:ext cx="4018547" cy="164097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674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31</a:t>
            </a:fld>
            <a:endParaRPr lang="en-US"/>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873124" y="1525400"/>
            <a:ext cx="7658525" cy="4475631"/>
          </a:xfrm>
        </p:spPr>
        <p:txBody>
          <a:bodyPr>
            <a:normAutofit lnSpcReduction="10000"/>
          </a:bodyPr>
          <a:lstStyle/>
          <a:p>
            <a:r>
              <a:rPr lang="en-US" sz="2000" dirty="0"/>
              <a:t>Contact precautions help reduce MRSA transmission, especially when used as part of a multifaceted approach.</a:t>
            </a:r>
          </a:p>
          <a:p>
            <a:r>
              <a:rPr lang="en-US" sz="2000" dirty="0">
                <a:ea typeface="+mn-lt"/>
                <a:cs typeface="+mn-lt"/>
              </a:rPr>
              <a:t>Your unit(s) can use either active or passive MRSA surveillance to identify patients who are colonized or infected with MRSA</a:t>
            </a:r>
            <a:endParaRPr lang="en-US" sz="2000" dirty="0">
              <a:cs typeface="Calibri"/>
            </a:endParaRPr>
          </a:p>
          <a:p>
            <a:r>
              <a:rPr lang="en-US" sz="2000" dirty="0"/>
              <a:t>Important elements of contact precautions are patient placement, hand hygiene, appropriate use of PPE, and dedicated patient care equipment.</a:t>
            </a:r>
            <a:endParaRPr lang="en-US" sz="2000" dirty="0">
              <a:cs typeface="Calibri"/>
            </a:endParaRPr>
          </a:p>
          <a:p>
            <a:r>
              <a:rPr lang="en-US" sz="2000" dirty="0">
                <a:cs typeface="Calibri"/>
              </a:rPr>
              <a:t>Communication, signage, and a system for flagging in the medical record are also important aspects the implementation of contact precautions</a:t>
            </a:r>
          </a:p>
          <a:p>
            <a:r>
              <a:rPr lang="en-US" sz="2000" dirty="0">
                <a:cs typeface="Calibri"/>
              </a:rPr>
              <a:t>We must consider and balance the benefits and potential disadvantages of contact precautions, including spending appropriate amounts of time with patients on precautions and promoting their wellbeing</a:t>
            </a:r>
          </a:p>
        </p:txBody>
      </p:sp>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Tree>
    <p:extLst>
      <p:ext uri="{BB962C8B-B14F-4D97-AF65-F5344CB8AC3E}">
        <p14:creationId xmlns:p14="http://schemas.microsoft.com/office/powerpoint/2010/main" val="2146623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p:txBody>
          <a:bodyPr>
            <a:normAutofit/>
          </a:bodyPr>
          <a:lstStyle/>
          <a:p>
            <a:pPr fontAlgn="base">
              <a:spcBef>
                <a:spcPts val="12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 </a:t>
            </a:r>
          </a:p>
          <a:p>
            <a:pPr fontAlgn="base">
              <a:spcBef>
                <a:spcPts val="12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217541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33</a:t>
            </a:fld>
            <a:endParaRPr lang="en-US"/>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112216"/>
            <a:ext cx="8229600" cy="5504721"/>
          </a:xfrm>
        </p:spPr>
        <p:txBody>
          <a:bodyPr>
            <a:normAutofit fontScale="40000" lnSpcReduction="20000"/>
          </a:bodyPr>
          <a:lstStyle/>
          <a:p>
            <a:pPr marL="346075" lvl="0" indent="-346075">
              <a:lnSpc>
                <a:spcPct val="120000"/>
              </a:lnSpc>
              <a:spcBef>
                <a:spcPts val="0"/>
              </a:spcBef>
              <a:spcAft>
                <a:spcPts val="600"/>
              </a:spcAft>
              <a:buFont typeface="+mj-lt"/>
              <a:buAutoNum type="arabicPeriod"/>
            </a:pPr>
            <a:r>
              <a:rPr lang="en-US" sz="3800" dirty="0"/>
              <a:t>Standard Precautions. Centers for Disease Control and Prevention. </a:t>
            </a:r>
            <a:r>
              <a:rPr lang="en-US" sz="3800" u="sng" dirty="0">
                <a:hlinkClick r:id="rId3"/>
              </a:rPr>
              <a:t>https://www.cdc.gov/dental-infection-control/hcp/summary/standard-precautions.html#:~:text=Standard%20Precautions%20are%20the%20minimum,Hand%20hygiene</a:t>
            </a:r>
            <a:r>
              <a:rPr lang="en-US" sz="3800" dirty="0"/>
              <a:t>. Accessed August 1, 2024. </a:t>
            </a:r>
          </a:p>
          <a:p>
            <a:pPr marL="346075" lvl="0" indent="-346075">
              <a:lnSpc>
                <a:spcPct val="120000"/>
              </a:lnSpc>
              <a:spcBef>
                <a:spcPts val="0"/>
              </a:spcBef>
              <a:spcAft>
                <a:spcPts val="600"/>
              </a:spcAft>
              <a:buFont typeface="+mj-lt"/>
              <a:buAutoNum type="arabicPeriod"/>
            </a:pPr>
            <a:r>
              <a:rPr lang="en-US" sz="3800" dirty="0"/>
              <a:t>Standard Precautions for All Patient Care. Centers for Disease Control and Prevention. </a:t>
            </a:r>
            <a:r>
              <a:rPr lang="en-US" sz="3800" u="sng" dirty="0">
                <a:hlinkClick r:id="rId4"/>
              </a:rPr>
              <a:t>https://www.cdc.gov/infection-control/hcp/isolation-precautions</a:t>
            </a:r>
            <a:r>
              <a:rPr lang="en-US" sz="3800" dirty="0"/>
              <a:t>. Accessed July 31, 2024. </a:t>
            </a:r>
          </a:p>
          <a:p>
            <a:pPr marL="346075" lvl="0" indent="-346075">
              <a:lnSpc>
                <a:spcPct val="120000"/>
              </a:lnSpc>
              <a:spcBef>
                <a:spcPts val="0"/>
              </a:spcBef>
              <a:spcAft>
                <a:spcPts val="600"/>
              </a:spcAft>
              <a:buFont typeface="+mj-lt"/>
              <a:buAutoNum type="arabicPeriod"/>
            </a:pPr>
            <a:r>
              <a:rPr lang="en-US" sz="3800" dirty="0"/>
              <a:t>Siegel JD, Rhinehart E, Jackson M, et al. Healthcare Infection Control Practices Advisory Committee. Guideline for Isolation Precautions: Preventing Transmission of Infectious Agents in Healthcare Settings (2007). </a:t>
            </a:r>
            <a:r>
              <a:rPr lang="en-US" sz="3800" dirty="0">
                <a:hlinkClick r:id="rId5"/>
              </a:rPr>
              <a:t>https://www.cdc.gov/niosh/docket/archive/pdfs/niosh-219/0219-010107-siegel.pdf</a:t>
            </a:r>
            <a:r>
              <a:rPr lang="en-US" sz="3800" dirty="0"/>
              <a:t>. Accessed August 12, 2027.</a:t>
            </a:r>
          </a:p>
          <a:p>
            <a:pPr marL="346075" lvl="0" indent="-346075">
              <a:lnSpc>
                <a:spcPct val="120000"/>
              </a:lnSpc>
              <a:spcBef>
                <a:spcPts val="0"/>
              </a:spcBef>
              <a:spcAft>
                <a:spcPts val="600"/>
              </a:spcAft>
              <a:buFont typeface="+mj-lt"/>
              <a:buAutoNum type="arabicPeriod"/>
            </a:pPr>
            <a:r>
              <a:rPr lang="en-US" sz="3800" dirty="0"/>
              <a:t>CDC Infection Control. Transmission-Based Precautions. </a:t>
            </a:r>
            <a:r>
              <a:rPr lang="en-US" sz="3800" dirty="0">
                <a:hlinkClick r:id="rId6"/>
              </a:rPr>
              <a:t>https://www.cdc.gov/infection-control/hcp/basics/transmission-based-precautions.html</a:t>
            </a:r>
            <a:r>
              <a:rPr lang="en-US" sz="3800" dirty="0"/>
              <a:t>. Accessed October 1, 2024.</a:t>
            </a:r>
          </a:p>
          <a:p>
            <a:pPr marL="346075" lvl="0" indent="-346075">
              <a:lnSpc>
                <a:spcPct val="120000"/>
              </a:lnSpc>
              <a:spcBef>
                <a:spcPts val="0"/>
              </a:spcBef>
              <a:spcAft>
                <a:spcPts val="600"/>
              </a:spcAft>
              <a:buFont typeface="+mj-lt"/>
              <a:buAutoNum type="arabicPeriod"/>
            </a:pPr>
            <a:r>
              <a:rPr lang="en-US" sz="3800" dirty="0"/>
              <a:t>Hardy KJ, Oppenheim BA, </a:t>
            </a:r>
            <a:r>
              <a:rPr lang="en-US" sz="3800" dirty="0" err="1"/>
              <a:t>Gossain</a:t>
            </a:r>
            <a:r>
              <a:rPr lang="en-US" sz="3800" dirty="0"/>
              <a:t> S, et al. A study of the relationship between environmental contamination with methicillin-resistant </a:t>
            </a:r>
            <a:r>
              <a:rPr lang="en-US" sz="3800" i="1" dirty="0"/>
              <a:t>Staphylococcus aureus </a:t>
            </a:r>
            <a:r>
              <a:rPr lang="en-US" sz="3800" dirty="0"/>
              <a:t>(MRSA) and patient’s acquisition of MRSA. Infect Control Hosp Epidemiol. 2006 Feb;27(2):127-32. PMID: 16465628.</a:t>
            </a:r>
          </a:p>
          <a:p>
            <a:pPr marL="346075" lvl="0" indent="-346075">
              <a:lnSpc>
                <a:spcPct val="120000"/>
              </a:lnSpc>
              <a:spcBef>
                <a:spcPts val="0"/>
              </a:spcBef>
              <a:spcAft>
                <a:spcPts val="600"/>
              </a:spcAft>
              <a:buFont typeface="+mj-lt"/>
              <a:buAutoNum type="arabicPeriod"/>
            </a:pPr>
            <a:r>
              <a:rPr lang="en-US" sz="3800" dirty="0" err="1"/>
              <a:t>Wolfensberger</a:t>
            </a:r>
            <a:r>
              <a:rPr lang="en-US" sz="3800" dirty="0"/>
              <a:t> A, </a:t>
            </a:r>
            <a:r>
              <a:rPr lang="en-US" sz="3800" dirty="0" err="1"/>
              <a:t>Mang</a:t>
            </a:r>
            <a:r>
              <a:rPr lang="en-US" sz="3800" dirty="0"/>
              <a:t> N, Gibson KE, et al. Understanding short-term transmission dynamics of methicillin-resistant </a:t>
            </a:r>
            <a:r>
              <a:rPr lang="en-US" sz="3800" i="1" dirty="0"/>
              <a:t>Staphylococcus aureus </a:t>
            </a:r>
            <a:r>
              <a:rPr lang="en-US" sz="3800" dirty="0"/>
              <a:t>in the patient room. Infect Control Hosp Epidemiol. 2022 Sep;43(9):1147-54. PMID: 34448445.</a:t>
            </a:r>
          </a:p>
        </p:txBody>
      </p:sp>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List—1</a:t>
            </a:r>
          </a:p>
        </p:txBody>
      </p:sp>
    </p:spTree>
    <p:extLst>
      <p:ext uri="{BB962C8B-B14F-4D97-AF65-F5344CB8AC3E}">
        <p14:creationId xmlns:p14="http://schemas.microsoft.com/office/powerpoint/2010/main" val="145622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2A4C-C152-6E21-E70A-749A7CF4FF90}"/>
              </a:ext>
            </a:extLst>
          </p:cNvPr>
          <p:cNvSpPr>
            <a:spLocks noGrp="1"/>
          </p:cNvSpPr>
          <p:nvPr>
            <p:ph type="title"/>
          </p:nvPr>
        </p:nvSpPr>
        <p:spPr/>
        <p:txBody>
          <a:bodyPr/>
          <a:lstStyle/>
          <a:p>
            <a:r>
              <a:rPr lang="en-US"/>
              <a:t>Reference List—2</a:t>
            </a:r>
          </a:p>
        </p:txBody>
      </p:sp>
      <p:sp>
        <p:nvSpPr>
          <p:cNvPr id="3" name="Content Placeholder 2">
            <a:extLst>
              <a:ext uri="{FF2B5EF4-FFF2-40B4-BE49-F238E27FC236}">
                <a16:creationId xmlns:a16="http://schemas.microsoft.com/office/drawing/2014/main" id="{746F9BC3-DE25-1508-317C-B63400479AA5}"/>
              </a:ext>
            </a:extLst>
          </p:cNvPr>
          <p:cNvSpPr>
            <a:spLocks noGrp="1"/>
          </p:cNvSpPr>
          <p:nvPr>
            <p:ph idx="1"/>
          </p:nvPr>
        </p:nvSpPr>
        <p:spPr/>
        <p:txBody>
          <a:bodyPr>
            <a:normAutofit/>
          </a:bodyPr>
          <a:lstStyle/>
          <a:p>
            <a:pPr marL="514350" indent="-514350">
              <a:buFont typeface="+mj-lt"/>
              <a:buAutoNum type="arabicPeriod" startAt="7"/>
            </a:pPr>
            <a:r>
              <a:rPr lang="en-US" sz="1500" dirty="0"/>
              <a:t>Tanner WD, </a:t>
            </a:r>
            <a:r>
              <a:rPr lang="en-US" sz="1500" dirty="0" err="1"/>
              <a:t>Leecaster</a:t>
            </a:r>
            <a:r>
              <a:rPr lang="en-US" sz="1500" dirty="0"/>
              <a:t> MK, Shang Y, et al. Environmental contamination of contact precaution and non-contact precaution patient rooms in six acute care facilities. Clin Infect Dis. 2021 Jan 29;72(Suppl 1):S8-16. PMID: 33512527.</a:t>
            </a:r>
          </a:p>
          <a:p>
            <a:pPr marL="514350" indent="-514350">
              <a:buFont typeface="+mj-lt"/>
              <a:buAutoNum type="arabicPeriod" startAt="7"/>
            </a:pPr>
            <a:r>
              <a:rPr lang="en-US" sz="1500" dirty="0"/>
              <a:t>O’Hara LM, Calfee DP, Miller LG, et al. Optimizing contact precautions to curb the spread of antibiotic resistant bacteria in hospitals: a multicenter cohort study to identify patient characteristics and healthcare personnel interactions associated with transmission of methicillin-resistant </a:t>
            </a:r>
            <a:r>
              <a:rPr lang="en-US" sz="1500" i="1" dirty="0"/>
              <a:t>Staphylococcus aureus</a:t>
            </a:r>
            <a:r>
              <a:rPr lang="en-US" sz="1500" dirty="0"/>
              <a:t>.  Clin Infect Dis. 2019 Sep 13;69(Suppl 3):S171-7. PMID: 31517979.</a:t>
            </a:r>
          </a:p>
          <a:p>
            <a:pPr marL="514350" indent="-514350">
              <a:buFont typeface="+mj-lt"/>
              <a:buAutoNum type="arabicPeriod" startAt="7"/>
            </a:pPr>
            <a:r>
              <a:rPr lang="en-US" sz="1500" dirty="0" err="1"/>
              <a:t>Adediran</a:t>
            </a:r>
            <a:r>
              <a:rPr lang="en-US" sz="1500" dirty="0"/>
              <a:t> TY, Robinson GL, Johnson JK, et al. Factors associated with patients-to-healthcare personnel (HCP) and HCP-to-subsequent patient transmission of methicillin-resistant </a:t>
            </a:r>
            <a:r>
              <a:rPr lang="en-US" sz="1500" i="1" dirty="0"/>
              <a:t>Staphylococcus aureus</a:t>
            </a:r>
            <a:r>
              <a:rPr lang="en-US" sz="1500" dirty="0"/>
              <a:t>. Infect Control Hosp Epidemiol. 2024 May;45(5):583-9. PMID: 38234192.</a:t>
            </a:r>
          </a:p>
          <a:p>
            <a:pPr marL="514350" indent="-514350">
              <a:buFont typeface="+mj-lt"/>
              <a:buAutoNum type="arabicPeriod" startAt="7"/>
            </a:pPr>
            <a:r>
              <a:rPr lang="en-US" sz="1500" dirty="0"/>
              <a:t>Khader K, Thomas A, Stevens V, et al. Association between contact precautions and transmission of methicillin-resistant Staphylococcus in Veterans Affairs Hospitals. JAMA </a:t>
            </a:r>
            <a:r>
              <a:rPr lang="en-US" sz="1500" dirty="0" err="1"/>
              <a:t>Netw</a:t>
            </a:r>
            <a:r>
              <a:rPr lang="en-US" sz="1500" dirty="0"/>
              <a:t> Open. 2021 Mar 1;4(3):e210971. PMID: 33720369.</a:t>
            </a:r>
          </a:p>
          <a:p>
            <a:pPr marL="514350" indent="-514350">
              <a:buFont typeface="+mj-lt"/>
              <a:buAutoNum type="arabicPeriod" startAt="7"/>
            </a:pPr>
            <a:r>
              <a:rPr lang="en-US" sz="1500" dirty="0"/>
              <a:t>Harris AD, Morgan DJ, </a:t>
            </a:r>
            <a:r>
              <a:rPr lang="en-US" sz="1500" dirty="0" err="1"/>
              <a:t>Pineles</a:t>
            </a:r>
            <a:r>
              <a:rPr lang="en-US" sz="1500" dirty="0"/>
              <a:t> L, et al. Deconstructing the relative benefits of a universal glove and gown intervention on MRSA acquisition. J Hosp Infect. 2017 May;96(1):49-53. PMID: 28410760.</a:t>
            </a:r>
          </a:p>
          <a:p>
            <a:pPr marL="514350" indent="-514350">
              <a:buFont typeface="+mj-lt"/>
              <a:buAutoNum type="arabicPeriod" startAt="7"/>
            </a:pPr>
            <a:r>
              <a:rPr lang="en-US" sz="1500" dirty="0"/>
              <a:t>Harris AD, </a:t>
            </a:r>
            <a:r>
              <a:rPr lang="en-US" sz="1500" dirty="0" err="1"/>
              <a:t>Pineles</a:t>
            </a:r>
            <a:r>
              <a:rPr lang="en-US" sz="1500" dirty="0"/>
              <a:t> L, Belton B, et al. Universal glove and gown use and acquisition of antibiotic-resistant bacteria in the ICU: a randomized trial. JAMA. 2013 Oct 16;310(15):1571-80. PMID: 24097234.</a:t>
            </a:r>
          </a:p>
        </p:txBody>
      </p:sp>
      <p:sp>
        <p:nvSpPr>
          <p:cNvPr id="24" name="Slide Number Placeholder 23">
            <a:extLst>
              <a:ext uri="{FF2B5EF4-FFF2-40B4-BE49-F238E27FC236}">
                <a16:creationId xmlns:a16="http://schemas.microsoft.com/office/drawing/2014/main" id="{A187C9D1-38F2-2511-CE8D-DFECA071F15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9153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99FA-ABA4-03D6-5020-D3388D3A8212}"/>
              </a:ext>
            </a:extLst>
          </p:cNvPr>
          <p:cNvSpPr>
            <a:spLocks noGrp="1"/>
          </p:cNvSpPr>
          <p:nvPr>
            <p:ph type="title"/>
          </p:nvPr>
        </p:nvSpPr>
        <p:spPr/>
        <p:txBody>
          <a:bodyPr/>
          <a:lstStyle/>
          <a:p>
            <a:r>
              <a:rPr lang="en-US"/>
              <a:t>Reference List—3</a:t>
            </a:r>
          </a:p>
        </p:txBody>
      </p:sp>
      <p:sp>
        <p:nvSpPr>
          <p:cNvPr id="3" name="Content Placeholder 2">
            <a:extLst>
              <a:ext uri="{FF2B5EF4-FFF2-40B4-BE49-F238E27FC236}">
                <a16:creationId xmlns:a16="http://schemas.microsoft.com/office/drawing/2014/main" id="{A3D51CEF-2DC9-BD01-B43E-9EDD5A8FC7E1}"/>
              </a:ext>
            </a:extLst>
          </p:cNvPr>
          <p:cNvSpPr>
            <a:spLocks noGrp="1"/>
          </p:cNvSpPr>
          <p:nvPr>
            <p:ph idx="1"/>
          </p:nvPr>
        </p:nvSpPr>
        <p:spPr/>
        <p:txBody>
          <a:bodyPr>
            <a:normAutofit fontScale="47500" lnSpcReduction="20000"/>
          </a:bodyPr>
          <a:lstStyle/>
          <a:p>
            <a:pPr marL="514350" indent="-514350">
              <a:buFont typeface="+mj-lt"/>
              <a:buAutoNum type="arabicPeriod" startAt="13"/>
            </a:pPr>
            <a:r>
              <a:rPr lang="en-US" dirty="0"/>
              <a:t>Williams C, McGraw P, </a:t>
            </a:r>
            <a:r>
              <a:rPr lang="en-US" dirty="0" err="1"/>
              <a:t>Schneck</a:t>
            </a:r>
            <a:r>
              <a:rPr lang="en-US" dirty="0"/>
              <a:t> EE, et al. Impact of universal </a:t>
            </a:r>
            <a:r>
              <a:rPr lang="en-US" dirty="0" err="1"/>
              <a:t>gowing</a:t>
            </a:r>
            <a:r>
              <a:rPr lang="en-US" dirty="0"/>
              <a:t> and gloving on health care worker clothing contamination. Infect Control Hosp </a:t>
            </a:r>
            <a:r>
              <a:rPr lang="en-US" dirty="0" err="1"/>
              <a:t>Epidemio</a:t>
            </a:r>
            <a:r>
              <a:rPr lang="en-US" dirty="0"/>
              <a:t>. 2015 Apr;36(4):431-7. PMID: 25782898.</a:t>
            </a:r>
          </a:p>
          <a:p>
            <a:pPr marL="514350" indent="-514350">
              <a:buFont typeface="+mj-lt"/>
              <a:buAutoNum type="arabicPeriod" startAt="13"/>
            </a:pPr>
            <a:r>
              <a:rPr lang="en-US" dirty="0"/>
              <a:t>Infection Control Guidance: Preventing Methicillin-resistant </a:t>
            </a:r>
            <a:r>
              <a:rPr lang="en-US" i="1" dirty="0"/>
              <a:t>Staphylococcus aureus </a:t>
            </a:r>
            <a:r>
              <a:rPr lang="en-US" dirty="0"/>
              <a:t>(MRSA) in Healthcare Facilities. Centers for Disease Control and Prevention. Methicillin-resistant </a:t>
            </a:r>
            <a:r>
              <a:rPr lang="en-US" i="1" dirty="0"/>
              <a:t>Staphylococcus aureus </a:t>
            </a:r>
            <a:r>
              <a:rPr lang="en-US" dirty="0"/>
              <a:t>(MRSA). Last reviewed April 12, 2024. </a:t>
            </a:r>
            <a:r>
              <a:rPr lang="en-US" dirty="0">
                <a:hlinkClick r:id="rId2"/>
              </a:rPr>
              <a:t>https://www.cdc.gov/mrsa/hcp/infection-control/index.html</a:t>
            </a:r>
            <a:r>
              <a:rPr lang="en-US" dirty="0"/>
              <a:t>. Accessed July 31, 2024.</a:t>
            </a:r>
          </a:p>
          <a:p>
            <a:pPr marL="514350" indent="-514350">
              <a:buFont typeface="+mj-lt"/>
              <a:buAutoNum type="arabicPeriod" startAt="13"/>
            </a:pPr>
            <a:r>
              <a:rPr lang="en-US" dirty="0"/>
              <a:t>FAQs about “MRSA”. Association for Professionals in Infections Control and Epidemiology. </a:t>
            </a:r>
            <a:r>
              <a:rPr lang="en-US" dirty="0">
                <a:hlinkClick r:id="rId3"/>
              </a:rPr>
              <a:t>https://www.apic.org/Resource_/TinyMceFileManager/Practice_Guidance/NNL_MRSA.pdf</a:t>
            </a:r>
            <a:r>
              <a:rPr lang="en-US" dirty="0"/>
              <a:t>. Accessed July 31, 2024.</a:t>
            </a:r>
          </a:p>
          <a:p>
            <a:pPr marL="514350" indent="-514350">
              <a:buFont typeface="+mj-lt"/>
              <a:buAutoNum type="arabicPeriod" startAt="13"/>
            </a:pPr>
            <a:r>
              <a:rPr lang="en-US" dirty="0"/>
              <a:t>Updated Guidance Shows How Hospitals Should Protect Patients from Resistant Infections. The Society for Healthcare Epidemiology of America. Last reviewed June 29, 2023. </a:t>
            </a:r>
            <a:r>
              <a:rPr lang="en-US" dirty="0">
                <a:hlinkClick r:id="rId4"/>
              </a:rPr>
              <a:t>https://shea-online.org/updated-guidance-shows-how-hospitals-should-protect-patients-from-resistant-infections/</a:t>
            </a:r>
            <a:r>
              <a:rPr lang="en-US" dirty="0"/>
              <a:t>. Accessed July 31, 2024.</a:t>
            </a:r>
          </a:p>
          <a:p>
            <a:pPr marL="514350" indent="-514350">
              <a:buFont typeface="+mj-lt"/>
              <a:buAutoNum type="arabicPeriod" startAt="13"/>
            </a:pPr>
            <a:r>
              <a:rPr lang="en-US" dirty="0"/>
              <a:t>Popovich KJ, </a:t>
            </a:r>
            <a:r>
              <a:rPr lang="en-US" dirty="0" err="1"/>
              <a:t>Aurenden</a:t>
            </a:r>
            <a:r>
              <a:rPr lang="en-US" dirty="0"/>
              <a:t> K, Ham DC, et al. SHEA/IDSA/APIC Practice Recommendation: Strategies to prevent methicillin-resistant Staphylococcus aureus transmission and infection in acute-care hospitals: 2022 Update. Infect Control Hosp Epidemiol. 2023 Jul;44(7):1039-67. PMID: 37381690.</a:t>
            </a:r>
          </a:p>
          <a:p>
            <a:pPr marL="514350" indent="-514350">
              <a:buFont typeface="+mj-lt"/>
              <a:buAutoNum type="arabicPeriod" startAt="13"/>
            </a:pPr>
            <a:r>
              <a:rPr lang="en-US" dirty="0" err="1"/>
              <a:t>Aureden</a:t>
            </a:r>
            <a:r>
              <a:rPr lang="en-US" dirty="0"/>
              <a:t> K, Arias K, Burns LA, et al. Guide to the Elimination of Methicillin-Resistant Staphylococcus aureus (MRSA) Transmission in Hospital Settings. 2</a:t>
            </a:r>
            <a:r>
              <a:rPr lang="en-US" baseline="30000" dirty="0"/>
              <a:t>nd</a:t>
            </a:r>
            <a:r>
              <a:rPr lang="en-US" dirty="0"/>
              <a:t> ed. Washington, DC:APIC; 2010. </a:t>
            </a:r>
            <a:r>
              <a:rPr lang="en-US" dirty="0">
                <a:hlinkClick r:id="rId5"/>
              </a:rPr>
              <a:t>https://apic.org/wp-content/uploads/2019/07/MRSA-elimination-guide-2010.pdf</a:t>
            </a:r>
            <a:r>
              <a:rPr lang="en-US" dirty="0"/>
              <a:t>. Accessed October 24, 2022.</a:t>
            </a:r>
          </a:p>
          <a:p>
            <a:pPr marL="514350" indent="-514350">
              <a:buFont typeface="+mj-lt"/>
              <a:buAutoNum type="arabicPeriod" startAt="13"/>
            </a:pPr>
            <a:r>
              <a:rPr lang="en-US" dirty="0"/>
              <a:t>Siegel JD, Rhinehart E, Jackson M. Healthcare Infection Control Practices Advisory Committee. Multidrug-Resistant Organisms (MDRO) Management. </a:t>
            </a:r>
            <a:r>
              <a:rPr lang="en-US" dirty="0">
                <a:hlinkClick r:id="rId6"/>
              </a:rPr>
              <a:t>https://cdc.gov/infectioncontrol/guidelines/mdro/index.html</a:t>
            </a:r>
            <a:r>
              <a:rPr lang="en-US" dirty="0"/>
              <a:t> . Accessed October 24, 2022.</a:t>
            </a:r>
          </a:p>
        </p:txBody>
      </p:sp>
      <p:sp>
        <p:nvSpPr>
          <p:cNvPr id="24" name="Slide Number Placeholder 23">
            <a:extLst>
              <a:ext uri="{FF2B5EF4-FFF2-40B4-BE49-F238E27FC236}">
                <a16:creationId xmlns:a16="http://schemas.microsoft.com/office/drawing/2014/main" id="{8A1BEB7E-FED7-883C-3A38-BEA3F64B012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65402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4613-94CA-81CF-9067-F9D1F53DAC43}"/>
              </a:ext>
            </a:extLst>
          </p:cNvPr>
          <p:cNvSpPr>
            <a:spLocks noGrp="1"/>
          </p:cNvSpPr>
          <p:nvPr>
            <p:ph type="title"/>
          </p:nvPr>
        </p:nvSpPr>
        <p:spPr/>
        <p:txBody>
          <a:bodyPr/>
          <a:lstStyle/>
          <a:p>
            <a:r>
              <a:rPr lang="en-US"/>
              <a:t>Reference List—4</a:t>
            </a:r>
          </a:p>
        </p:txBody>
      </p:sp>
      <p:sp>
        <p:nvSpPr>
          <p:cNvPr id="3" name="Content Placeholder 2">
            <a:extLst>
              <a:ext uri="{FF2B5EF4-FFF2-40B4-BE49-F238E27FC236}">
                <a16:creationId xmlns:a16="http://schemas.microsoft.com/office/drawing/2014/main" id="{BC12FBA2-5CE7-0ABA-3326-6D53CF59B014}"/>
              </a:ext>
            </a:extLst>
          </p:cNvPr>
          <p:cNvSpPr>
            <a:spLocks noGrp="1"/>
          </p:cNvSpPr>
          <p:nvPr>
            <p:ph idx="1"/>
          </p:nvPr>
        </p:nvSpPr>
        <p:spPr/>
        <p:txBody>
          <a:bodyPr>
            <a:normAutofit fontScale="62500" lnSpcReduction="20000"/>
          </a:bodyPr>
          <a:lstStyle/>
          <a:p>
            <a:pPr marL="514350" indent="-514350">
              <a:buFont typeface="+mj-lt"/>
              <a:buAutoNum type="arabicPeriod" startAt="20"/>
            </a:pPr>
            <a:r>
              <a:rPr lang="en-US" sz="2700" dirty="0"/>
              <a:t>Calfee DP, Salgado CD, </a:t>
            </a:r>
            <a:r>
              <a:rPr lang="en-US" sz="2700" dirty="0" err="1"/>
              <a:t>Milstone</a:t>
            </a:r>
            <a:r>
              <a:rPr lang="en-US" sz="2700" dirty="0"/>
              <a:t> AM, et al. Society for Healthcare Epidemiology of America. Strategies to prevent methicillin-resistant </a:t>
            </a:r>
            <a:r>
              <a:rPr lang="en-US" sz="2700" i="1" dirty="0"/>
              <a:t>Staphylococcus aureus </a:t>
            </a:r>
            <a:r>
              <a:rPr lang="en-US" sz="2700" dirty="0"/>
              <a:t>transmission and infection in acute care hospitals:2014 update. Infect Control Hosp Epidemiol. 2014 Jul;35(7):772-96. PMID: 24915205.</a:t>
            </a:r>
          </a:p>
          <a:p>
            <a:pPr marL="514350" indent="-514350">
              <a:buFont typeface="+mj-lt"/>
              <a:buAutoNum type="arabicPeriod" startAt="20"/>
            </a:pPr>
            <a:r>
              <a:rPr lang="en-US" sz="2700" dirty="0"/>
              <a:t>Okamoto K, Rhee Y, </a:t>
            </a:r>
            <a:r>
              <a:rPr lang="en-US" sz="2700" dirty="0" err="1"/>
              <a:t>Schoeny</a:t>
            </a:r>
            <a:r>
              <a:rPr lang="en-US" sz="2700" dirty="0"/>
              <a:t> M, et al. Centers for Disease Control and Prevention Epicenters Program. Impact of doffing errors on healthcare workers self-contamination when caring for patients on contact precautions. Infect Control Hosp Epidemiol. 2019 May;40(5):559-65. PMID: 30890193.</a:t>
            </a:r>
          </a:p>
          <a:p>
            <a:pPr marL="514350" indent="-514350">
              <a:buFont typeface="+mj-lt"/>
              <a:buAutoNum type="arabicPeriod" startAt="20"/>
            </a:pPr>
            <a:r>
              <a:rPr lang="en-US" sz="2700" dirty="0" err="1"/>
              <a:t>Andonian</a:t>
            </a:r>
            <a:r>
              <a:rPr lang="en-US" sz="2700" dirty="0"/>
              <a:t> J, Kazi S, </a:t>
            </a:r>
            <a:r>
              <a:rPr lang="en-US" sz="2700" dirty="0" err="1"/>
              <a:t>Therkorn</a:t>
            </a:r>
            <a:r>
              <a:rPr lang="en-US" sz="2700" dirty="0"/>
              <a:t> J, et al. Effect of an intervention package and teamwork training to prevent healthcare personnel self-contamination during personal protective equipment doffing. Clin Infect Dis. 2019 Sep 13;69(Suppl 3):S248-55. PMID: 31517976.</a:t>
            </a:r>
          </a:p>
          <a:p>
            <a:pPr marL="514350" indent="-514350">
              <a:buFont typeface="+mj-lt"/>
              <a:buAutoNum type="arabicPeriod" startAt="20"/>
            </a:pPr>
            <a:r>
              <a:rPr lang="en-US" sz="2700" dirty="0"/>
              <a:t>Infection Control Guidance: Preventing Methicillin-resistant Staphylococcus aureus (MRSA). </a:t>
            </a:r>
            <a:r>
              <a:rPr lang="en-US" sz="2700" dirty="0">
                <a:hlinkClick r:id="rId2"/>
              </a:rPr>
              <a:t>https://www.cdc.gov/mrsa/hcp/infection-control/index.html</a:t>
            </a:r>
            <a:r>
              <a:rPr lang="en-US" sz="2700" dirty="0"/>
              <a:t>. Accessed July 31, 2024.</a:t>
            </a:r>
          </a:p>
          <a:p>
            <a:pPr marL="514350" indent="-514350">
              <a:buFont typeface="+mj-lt"/>
              <a:buAutoNum type="arabicPeriod" startAt="20"/>
            </a:pPr>
            <a:r>
              <a:rPr lang="en-US" sz="2700" dirty="0"/>
              <a:t>Kramer A, </a:t>
            </a:r>
            <a:r>
              <a:rPr lang="en-US" sz="2700" dirty="0" err="1"/>
              <a:t>Schwebke</a:t>
            </a:r>
            <a:r>
              <a:rPr lang="en-US" sz="2700" dirty="0"/>
              <a:t> I, Kampf G. How long do nosocomial pathogens persist on inanimate surfaces? A systematic review. BMC Infect Dis. 2006 Aug 16;6:130. PMID: 16914034.</a:t>
            </a:r>
          </a:p>
          <a:p>
            <a:pPr marL="514350" indent="-514350">
              <a:buFont typeface="+mj-lt"/>
              <a:buAutoNum type="arabicPeriod" startAt="20"/>
            </a:pPr>
            <a:r>
              <a:rPr lang="en-US" sz="2700" dirty="0"/>
              <a:t>Contact Precautions Sign. Centers for Disease Control and Prevention. Contact Precautions. </a:t>
            </a:r>
            <a:r>
              <a:rPr lang="en-US" sz="2700" dirty="0">
                <a:hlinkClick r:id="rId3"/>
              </a:rPr>
              <a:t>https://www.cdc.gov/infection-control/media/pdfs/contact-precautions-sign-P.pdf</a:t>
            </a:r>
            <a:r>
              <a:rPr lang="en-US" sz="2700" dirty="0"/>
              <a:t>. Accessed August 1, 2024.</a:t>
            </a:r>
          </a:p>
          <a:p>
            <a:pPr marL="514350" indent="-514350">
              <a:buFont typeface="+mj-lt"/>
              <a:buAutoNum type="arabicPeriod" startAt="20"/>
            </a:pPr>
            <a:endParaRPr lang="en-US" dirty="0"/>
          </a:p>
        </p:txBody>
      </p:sp>
      <p:sp>
        <p:nvSpPr>
          <p:cNvPr id="24" name="Slide Number Placeholder 23">
            <a:extLst>
              <a:ext uri="{FF2B5EF4-FFF2-40B4-BE49-F238E27FC236}">
                <a16:creationId xmlns:a16="http://schemas.microsoft.com/office/drawing/2014/main" id="{DE01C247-6960-CA72-5254-E4EC81E4FAA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764845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B989-0AC0-CBA6-B0AB-AE787CAF32AD}"/>
              </a:ext>
            </a:extLst>
          </p:cNvPr>
          <p:cNvSpPr>
            <a:spLocks noGrp="1"/>
          </p:cNvSpPr>
          <p:nvPr>
            <p:ph type="title"/>
          </p:nvPr>
        </p:nvSpPr>
        <p:spPr/>
        <p:txBody>
          <a:bodyPr/>
          <a:lstStyle/>
          <a:p>
            <a:r>
              <a:rPr lang="en-US"/>
              <a:t>Reference List—5</a:t>
            </a:r>
          </a:p>
        </p:txBody>
      </p:sp>
      <p:sp>
        <p:nvSpPr>
          <p:cNvPr id="3" name="Content Placeholder 2">
            <a:extLst>
              <a:ext uri="{FF2B5EF4-FFF2-40B4-BE49-F238E27FC236}">
                <a16:creationId xmlns:a16="http://schemas.microsoft.com/office/drawing/2014/main" id="{92C619C2-3D23-0433-A686-8DB58E2AC835}"/>
              </a:ext>
            </a:extLst>
          </p:cNvPr>
          <p:cNvSpPr>
            <a:spLocks noGrp="1"/>
          </p:cNvSpPr>
          <p:nvPr>
            <p:ph idx="1"/>
          </p:nvPr>
        </p:nvSpPr>
        <p:spPr/>
        <p:txBody>
          <a:bodyPr>
            <a:normAutofit fontScale="47500" lnSpcReduction="20000"/>
          </a:bodyPr>
          <a:lstStyle/>
          <a:p>
            <a:pPr marL="514350" indent="-514350">
              <a:buFont typeface="+mj-lt"/>
              <a:buAutoNum type="arabicPeriod" startAt="26"/>
            </a:pPr>
            <a:r>
              <a:rPr lang="en-US" dirty="0"/>
              <a:t>Ellingson K, Haas JP, Aiello AE, et al. Strategies to prevent healthcare-associated infections through hand hygiene. Infect Control Hospital Epidemiol. 2014 Aug;35(8):937-60. PMID: 25026608.</a:t>
            </a:r>
          </a:p>
          <a:p>
            <a:pPr marL="514350" indent="-514350">
              <a:buFont typeface="+mj-lt"/>
              <a:buAutoNum type="arabicPeriod" startAt="26"/>
            </a:pPr>
            <a:r>
              <a:rPr lang="en-US" dirty="0" err="1"/>
              <a:t>Romig</a:t>
            </a:r>
            <a:r>
              <a:rPr lang="en-US" dirty="0"/>
              <a:t> M, </a:t>
            </a:r>
            <a:r>
              <a:rPr lang="en-US" dirty="0" err="1"/>
              <a:t>Goeschel</a:t>
            </a:r>
            <a:r>
              <a:rPr lang="en-US" dirty="0"/>
              <a:t> C, Pronovost P. Integrating CUSP and TRIP to improve patient safety. Hosp </a:t>
            </a:r>
            <a:r>
              <a:rPr lang="en-US" dirty="0" err="1"/>
              <a:t>Pract</a:t>
            </a:r>
            <a:r>
              <a:rPr lang="en-US" dirty="0"/>
              <a:t> (1995). 2010 Nov;38(4):114-21. PMID: 21068535.</a:t>
            </a:r>
          </a:p>
          <a:p>
            <a:pPr marL="514350" indent="-514350">
              <a:buFont typeface="+mj-lt"/>
              <a:buAutoNum type="arabicPeriod" startAt="26"/>
            </a:pPr>
            <a:r>
              <a:rPr lang="en-US" dirty="0"/>
              <a:t>Pronovost PJ, </a:t>
            </a:r>
            <a:r>
              <a:rPr lang="en-US" dirty="0" err="1"/>
              <a:t>Berenholtz</a:t>
            </a:r>
            <a:r>
              <a:rPr lang="en-US" dirty="0"/>
              <a:t> SM, Needham DM. Translating evidence into practice: a model for large scale knowledge translation. BMJ. 2008 Oct 6;337:a1714. PMID: 18838424.</a:t>
            </a:r>
          </a:p>
          <a:p>
            <a:pPr marL="514350" indent="-514350">
              <a:buFont typeface="+mj-lt"/>
              <a:buAutoNum type="arabicPeriod" startAt="26"/>
            </a:pPr>
            <a:r>
              <a:rPr lang="en-US" dirty="0"/>
              <a:t>The 4 E’s. Agency for Healthcare Research and Quality. </a:t>
            </a:r>
            <a:r>
              <a:rPr lang="en-US" dirty="0">
                <a:hlinkClick r:id="rId2"/>
              </a:rPr>
              <a:t>https://www.ahrq.gov/hai/cusp/videos/02b-the-4e/index.html</a:t>
            </a:r>
            <a:r>
              <a:rPr lang="en-US" dirty="0"/>
              <a:t>. Accessed May 24, 2024.</a:t>
            </a:r>
          </a:p>
          <a:p>
            <a:pPr marL="514350" indent="-514350">
              <a:buFont typeface="+mj-lt"/>
              <a:buAutoNum type="arabicPeriod" startAt="26"/>
            </a:pPr>
            <a:r>
              <a:rPr lang="en-US" dirty="0"/>
              <a:t>Assemble the Team, Facilitator Notes. Agency for Healthcare Research and Quality. </a:t>
            </a:r>
            <a:r>
              <a:rPr lang="en-US" dirty="0">
                <a:hlinkClick r:id="rId3"/>
              </a:rPr>
              <a:t>https://www.ahrq.gov/hai/cusp/modules/assemble/team-notes.html#slide12</a:t>
            </a:r>
            <a:r>
              <a:rPr lang="en-US" dirty="0"/>
              <a:t>. Accessed May 24, 2024.</a:t>
            </a:r>
          </a:p>
          <a:p>
            <a:pPr marL="514350" indent="-514350">
              <a:buFont typeface="+mj-lt"/>
              <a:buAutoNum type="arabicPeriod" startAt="26"/>
            </a:pPr>
            <a:r>
              <a:rPr lang="en-US" dirty="0"/>
              <a:t>Engage the Senior Executive Facilitator Notes. Agency for Healthcare Research and Quality. </a:t>
            </a:r>
            <a:r>
              <a:rPr lang="en-US" dirty="0">
                <a:hlinkClick r:id="rId3"/>
              </a:rPr>
              <a:t>https://www.ahrq.gov/hai/cusp/modules/assemble/team-notes.html#slide12</a:t>
            </a:r>
            <a:r>
              <a:rPr lang="en-US" dirty="0"/>
              <a:t>. Accessed May 24, 2024.</a:t>
            </a:r>
          </a:p>
          <a:p>
            <a:pPr marL="514350" indent="-514350">
              <a:buFont typeface="+mj-lt"/>
              <a:buAutoNum type="arabicPeriod" startAt="26"/>
            </a:pPr>
            <a:r>
              <a:rPr lang="en-US" dirty="0"/>
              <a:t>Day HR, </a:t>
            </a:r>
            <a:r>
              <a:rPr lang="en-US" dirty="0" err="1"/>
              <a:t>Perencevich</a:t>
            </a:r>
            <a:r>
              <a:rPr lang="en-US" dirty="0"/>
              <a:t> EN, Harris AD, et al. Do contact precautions cause depressions? A two-year study </a:t>
            </a:r>
            <a:r>
              <a:rPr lang="en-US" dirty="0" err="1"/>
              <a:t>study</a:t>
            </a:r>
            <a:r>
              <a:rPr lang="en-US" dirty="0"/>
              <a:t> at a tertiary care medical </a:t>
            </a:r>
            <a:r>
              <a:rPr lang="en-US" dirty="0" err="1"/>
              <a:t>centre</a:t>
            </a:r>
            <a:r>
              <a:rPr lang="en-US" dirty="0"/>
              <a:t>. J Hosp Infect. 2011 Oct;79(2):103-7. PMID: 21664000.</a:t>
            </a:r>
          </a:p>
          <a:p>
            <a:pPr marL="514350" indent="-514350">
              <a:buFont typeface="+mj-lt"/>
              <a:buAutoNum type="arabicPeriod" startAt="26"/>
            </a:pPr>
            <a:r>
              <a:rPr lang="en-US" dirty="0"/>
              <a:t>Day HR, </a:t>
            </a:r>
            <a:r>
              <a:rPr lang="en-US" dirty="0" err="1"/>
              <a:t>Perencevich</a:t>
            </a:r>
            <a:r>
              <a:rPr lang="en-US" dirty="0"/>
              <a:t> EN, Harris AD, et al. Depression, anxiety, and moods of hospitalized patients under contact precautions. Infect Control Hosp Epidemiol. 2013 Mar;34(3):251-8. PMID: 23388359.</a:t>
            </a:r>
          </a:p>
          <a:p>
            <a:pPr marL="514350" indent="-514350">
              <a:buFont typeface="+mj-lt"/>
              <a:buAutoNum type="arabicPeriod" startAt="26"/>
            </a:pPr>
            <a:r>
              <a:rPr lang="en-US" dirty="0"/>
              <a:t>O’Hara LM, Harris AD, Calfee DP, et al. Healthcare personnel opinions regarding the feasibility of a risk-tailored approach to contact precautions for methicillin-resistant Staphylococcus aureus in the acute care setting. Infect Control Hosp Epidemiol. 2024 Jul;45(7):900-2. PMID: 38646712.</a:t>
            </a:r>
          </a:p>
        </p:txBody>
      </p:sp>
      <p:sp>
        <p:nvSpPr>
          <p:cNvPr id="24" name="Slide Number Placeholder 23">
            <a:extLst>
              <a:ext uri="{FF2B5EF4-FFF2-40B4-BE49-F238E27FC236}">
                <a16:creationId xmlns:a16="http://schemas.microsoft.com/office/drawing/2014/main" id="{E66DBD7A-A5C6-6FC5-86DB-EF3D1F62D47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78945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0E4D-00E0-40E9-9413-92FC0E20E832}"/>
              </a:ext>
            </a:extLst>
          </p:cNvPr>
          <p:cNvSpPr>
            <a:spLocks noGrp="1"/>
          </p:cNvSpPr>
          <p:nvPr>
            <p:ph type="title"/>
          </p:nvPr>
        </p:nvSpPr>
        <p:spPr/>
        <p:txBody>
          <a:bodyPr/>
          <a:lstStyle/>
          <a:p>
            <a:r>
              <a:rPr lang="en-US"/>
              <a:t>MRSA Transmission Pathways</a:t>
            </a:r>
          </a:p>
        </p:txBody>
      </p:sp>
      <p:sp>
        <p:nvSpPr>
          <p:cNvPr id="24" name="Slide Number Placeholder 23">
            <a:extLst>
              <a:ext uri="{FF2B5EF4-FFF2-40B4-BE49-F238E27FC236}">
                <a16:creationId xmlns:a16="http://schemas.microsoft.com/office/drawing/2014/main" id="{09CD9300-4255-5DA0-1222-2B1CACB6E2B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pic>
        <p:nvPicPr>
          <p:cNvPr id="25" name="Picture 24" descr="Image of the &quot;Prevent Person-Based Transmission&quot; arrow from the &quot;Key Strategies To Take Aim &amp; Target MRSA Infection&quot; graphic.">
            <a:extLst>
              <a:ext uri="{FF2B5EF4-FFF2-40B4-BE49-F238E27FC236}">
                <a16:creationId xmlns:a16="http://schemas.microsoft.com/office/drawing/2014/main" id="{46011CDF-A58A-31F0-FC90-3786284BB2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 y="1005840"/>
            <a:ext cx="8778240" cy="1137347"/>
          </a:xfrm>
          <a:prstGeom prst="rect">
            <a:avLst/>
          </a:prstGeom>
        </p:spPr>
      </p:pic>
      <p:pic>
        <p:nvPicPr>
          <p:cNvPr id="8" name="Picture 7" descr="Image - A triangular diagram that shows the MRSA transmission pathways:&#10;1. To and from patients and the environment - indirect contact, through contaminated surfaces.&#10;2. To and from healthcare personnel and the environment - indirect contact through contaminated surfaces.&#10;3. To and from healthcare personnel and patients - direct contact through person-to-person contact">
            <a:extLst>
              <a:ext uri="{FF2B5EF4-FFF2-40B4-BE49-F238E27FC236}">
                <a16:creationId xmlns:a16="http://schemas.microsoft.com/office/drawing/2014/main" id="{8B00B6D5-8BFA-8ECA-7CDF-F6C2A67253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2693" y="2046141"/>
            <a:ext cx="6406614" cy="4446099"/>
          </a:xfrm>
          <a:prstGeom prst="rect">
            <a:avLst/>
          </a:prstGeom>
        </p:spPr>
      </p:pic>
    </p:spTree>
    <p:extLst>
      <p:ext uri="{BB962C8B-B14F-4D97-AF65-F5344CB8AC3E}">
        <p14:creationId xmlns:p14="http://schemas.microsoft.com/office/powerpoint/2010/main" val="374239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E5AE-2B33-4327-AE7C-ADD24FEF3768}"/>
              </a:ext>
            </a:extLst>
          </p:cNvPr>
          <p:cNvSpPr>
            <a:spLocks noGrp="1"/>
          </p:cNvSpPr>
          <p:nvPr>
            <p:ph type="title"/>
          </p:nvPr>
        </p:nvSpPr>
        <p:spPr>
          <a:xfrm>
            <a:off x="457200" y="0"/>
            <a:ext cx="8229600" cy="914400"/>
          </a:xfrm>
        </p:spPr>
        <p:txBody>
          <a:bodyPr/>
          <a:lstStyle/>
          <a:p>
            <a:r>
              <a:rPr lang="en-US"/>
              <a:t>Standard Precautions</a:t>
            </a:r>
          </a:p>
        </p:txBody>
      </p:sp>
      <p:sp>
        <p:nvSpPr>
          <p:cNvPr id="75" name="Content Placeholder 74">
            <a:extLst>
              <a:ext uri="{FF2B5EF4-FFF2-40B4-BE49-F238E27FC236}">
                <a16:creationId xmlns:a16="http://schemas.microsoft.com/office/drawing/2014/main" id="{B67AF16C-B26E-9C1C-7D8F-7D8B03D8343F}"/>
              </a:ext>
            </a:extLst>
          </p:cNvPr>
          <p:cNvSpPr>
            <a:spLocks noGrp="1"/>
          </p:cNvSpPr>
          <p:nvPr>
            <p:ph idx="1"/>
          </p:nvPr>
        </p:nvSpPr>
        <p:spPr>
          <a:xfrm>
            <a:off x="457200" y="1016934"/>
            <a:ext cx="8229600" cy="1180820"/>
          </a:xfrm>
        </p:spPr>
        <p:txBody>
          <a:bodyPr>
            <a:normAutofit fontScale="92500"/>
          </a:bodyPr>
          <a:lstStyle/>
          <a:p>
            <a:pPr>
              <a:lnSpc>
                <a:spcPct val="110000"/>
              </a:lnSpc>
            </a:pPr>
            <a:r>
              <a:rPr lang="en-US" sz="2400" b="1"/>
              <a:t>Per CDC: “Standard precautions are the minimum infection prevention practices that apply to all patient care, regardless of suspected or confirmed infection status”.</a:t>
            </a:r>
            <a:r>
              <a:rPr lang="en-US" sz="2400" b="1" baseline="30000"/>
              <a:t>1</a:t>
            </a:r>
          </a:p>
        </p:txBody>
      </p:sp>
      <p:sp>
        <p:nvSpPr>
          <p:cNvPr id="4" name="Text Placeholder 3">
            <a:extLst>
              <a:ext uri="{FF2B5EF4-FFF2-40B4-BE49-F238E27FC236}">
                <a16:creationId xmlns:a16="http://schemas.microsoft.com/office/drawing/2014/main" id="{4F3BDFCA-16DE-44EF-8951-67C21D8F54A7}"/>
              </a:ext>
            </a:extLst>
          </p:cNvPr>
          <p:cNvSpPr>
            <a:spLocks noGrp="1"/>
          </p:cNvSpPr>
          <p:nvPr>
            <p:ph type="body" sz="quarter" idx="11"/>
          </p:nvPr>
        </p:nvSpPr>
        <p:spPr>
          <a:xfrm>
            <a:off x="457199" y="2256585"/>
            <a:ext cx="5845629" cy="4318385"/>
          </a:xfrm>
        </p:spPr>
        <p:txBody>
          <a:bodyPr vert="horz" lIns="91440" tIns="45720" rIns="91440" bIns="45720" rtlCol="0">
            <a:normAutofit lnSpcReduction="10000"/>
          </a:bodyPr>
          <a:lstStyle/>
          <a:p>
            <a:pPr marL="365760" indent="-365760"/>
            <a:r>
              <a:rPr lang="en-US" sz="2200" b="1" dirty="0">
                <a:solidFill>
                  <a:schemeClr val="accent1"/>
                </a:solidFill>
              </a:rPr>
              <a:t>Standard precautions should be used with ALL patients during EVERY encounter! </a:t>
            </a:r>
          </a:p>
          <a:p>
            <a:pPr marL="365760" indent="-365760"/>
            <a:r>
              <a:rPr lang="en-US" sz="2200" dirty="0"/>
              <a:t>These precautions include:</a:t>
            </a:r>
          </a:p>
          <a:p>
            <a:pPr marL="822960" lvl="1" indent="-365760"/>
            <a:r>
              <a:rPr lang="en-US" sz="2000" dirty="0"/>
              <a:t>Performing hand hygiene</a:t>
            </a:r>
            <a:r>
              <a:rPr lang="en-US" sz="2000" baseline="30000" dirty="0"/>
              <a:t>2</a:t>
            </a:r>
          </a:p>
          <a:p>
            <a:pPr marL="822960" lvl="1" indent="-365760"/>
            <a:r>
              <a:rPr lang="en-US" sz="2000" dirty="0"/>
              <a:t>Using personal protective equipment (PPE) when indicated</a:t>
            </a:r>
            <a:r>
              <a:rPr lang="en-US" sz="2000" baseline="30000" dirty="0"/>
              <a:t>2</a:t>
            </a:r>
          </a:p>
          <a:p>
            <a:pPr marL="822960" lvl="1" indent="-365760"/>
            <a:r>
              <a:rPr lang="en-US" sz="2000" dirty="0"/>
              <a:t>Observing respiratory hygiene and cough etiquette</a:t>
            </a:r>
            <a:r>
              <a:rPr lang="en-US" sz="2000" baseline="30000" dirty="0"/>
              <a:t>2,3</a:t>
            </a:r>
          </a:p>
          <a:p>
            <a:pPr marL="822960" lvl="1" indent="-365760"/>
            <a:r>
              <a:rPr lang="en-US" sz="2000" dirty="0"/>
              <a:t>Cleaning and disinfection</a:t>
            </a:r>
            <a:r>
              <a:rPr lang="en-US" sz="2000" baseline="30000" dirty="0"/>
              <a:t>2</a:t>
            </a:r>
          </a:p>
          <a:p>
            <a:pPr marL="822960" lvl="1" indent="-365760"/>
            <a:r>
              <a:rPr lang="en-US" sz="2000" dirty="0"/>
              <a:t>Practicing sharps safety</a:t>
            </a:r>
            <a:r>
              <a:rPr lang="en-US" sz="2000" baseline="30000" dirty="0"/>
              <a:t>2</a:t>
            </a:r>
          </a:p>
          <a:p>
            <a:pPr marL="822960" lvl="1" indent="-365760"/>
            <a:r>
              <a:rPr lang="en-US" sz="2000" dirty="0"/>
              <a:t>Using safe injection practices</a:t>
            </a:r>
            <a:r>
              <a:rPr lang="en-US" sz="2000" baseline="30000" dirty="0"/>
              <a:t>2,3</a:t>
            </a:r>
          </a:p>
          <a:p>
            <a:pPr marL="822960" lvl="1" indent="-365760"/>
            <a:r>
              <a:rPr lang="en-US" sz="2000" dirty="0"/>
              <a:t>Safely handling textiles and laundry</a:t>
            </a:r>
            <a:r>
              <a:rPr lang="en-US" sz="2000" baseline="30000" dirty="0"/>
              <a:t>2</a:t>
            </a:r>
            <a:endParaRPr lang="en-US" sz="1800" baseline="30000" dirty="0"/>
          </a:p>
        </p:txBody>
      </p:sp>
      <p:sp>
        <p:nvSpPr>
          <p:cNvPr id="24" name="Slide Number Placeholder 23">
            <a:extLst>
              <a:ext uri="{FF2B5EF4-FFF2-40B4-BE49-F238E27FC236}">
                <a16:creationId xmlns:a16="http://schemas.microsoft.com/office/drawing/2014/main" id="{C3D9287E-70AA-4111-8E1D-A958770999B0}"/>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5</a:t>
            </a:fld>
            <a:endParaRPr lang="en-US"/>
          </a:p>
        </p:txBody>
      </p:sp>
      <p:pic>
        <p:nvPicPr>
          <p:cNvPr id="27" name="Picture 2" descr="Image of hand washing">
            <a:extLst>
              <a:ext uri="{FF2B5EF4-FFF2-40B4-BE49-F238E27FC236}">
                <a16:creationId xmlns:a16="http://schemas.microsoft.com/office/drawing/2014/main" id="{D1799B56-5F60-442D-B373-860EE9AE9D4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04385" y="2227170"/>
            <a:ext cx="1838467" cy="1838467"/>
          </a:xfrm>
          <a:prstGeom prst="rect">
            <a:avLst/>
          </a:prstGeom>
          <a:solidFill>
            <a:srgbClr val="FFFFFF">
              <a:shade val="85000"/>
            </a:srgbClr>
          </a:solidFill>
          <a:ln w="76200" cap="sq">
            <a:solidFill>
              <a:schemeClr val="bg1"/>
            </a:solidFill>
            <a:miter lim="800000"/>
          </a:ln>
          <a:effectLst>
            <a:outerShdw blurRad="65000" dist="101600" dir="8880000" kx="195000" ky="145000" algn="tl" rotWithShape="0">
              <a:srgbClr val="000000">
                <a:alpha val="30000"/>
              </a:srgbClr>
            </a:outerShdw>
          </a:effectLst>
          <a:scene3d>
            <a:camera prst="orthographicFront">
              <a:rot lat="0" lon="0" rev="21240000"/>
            </a:camera>
            <a:lightRig rig="twoPt" dir="t">
              <a:rot lat="0" lon="0" rev="7200000"/>
            </a:lightRig>
          </a:scene3d>
          <a:sp3d>
            <a:contourClr>
              <a:srgbClr val="969696"/>
            </a:contourClr>
          </a:sp3d>
        </p:spPr>
      </p:pic>
      <p:pic>
        <p:nvPicPr>
          <p:cNvPr id="28" name="Picture 4" descr="Image - cartoon of someone coughing out germs">
            <a:extLst>
              <a:ext uri="{FF2B5EF4-FFF2-40B4-BE49-F238E27FC236}">
                <a16:creationId xmlns:a16="http://schemas.microsoft.com/office/drawing/2014/main" id="{E96D1529-6303-4A17-BCA9-B1681A6265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84"/>
          <a:stretch/>
        </p:blipFill>
        <p:spPr bwMode="auto">
          <a:xfrm>
            <a:off x="6704385" y="4254537"/>
            <a:ext cx="1838467" cy="1838467"/>
          </a:xfrm>
          <a:prstGeom prst="rect">
            <a:avLst/>
          </a:prstGeom>
          <a:solidFill>
            <a:srgbClr val="FFFFFF">
              <a:shade val="85000"/>
            </a:srgbClr>
          </a:solidFill>
          <a:ln w="762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contourClr>
              <a:srgbClr val="969696"/>
            </a:contourClr>
          </a:sp3d>
        </p:spPr>
      </p:pic>
    </p:spTree>
    <p:extLst>
      <p:ext uri="{BB962C8B-B14F-4D97-AF65-F5344CB8AC3E}">
        <p14:creationId xmlns:p14="http://schemas.microsoft.com/office/powerpoint/2010/main" val="248968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E643-13A8-69BD-E289-DA91AF25C3D2}"/>
              </a:ext>
            </a:extLst>
          </p:cNvPr>
          <p:cNvSpPr>
            <a:spLocks noGrp="1"/>
          </p:cNvSpPr>
          <p:nvPr>
            <p:ph type="title"/>
          </p:nvPr>
        </p:nvSpPr>
        <p:spPr/>
        <p:txBody>
          <a:bodyPr/>
          <a:lstStyle/>
          <a:p>
            <a:r>
              <a:rPr lang="en-US"/>
              <a:t>Contact Precautions</a:t>
            </a:r>
            <a:r>
              <a:rPr lang="en-US" baseline="30000"/>
              <a:t>4</a:t>
            </a:r>
            <a:endParaRPr lang="en-US"/>
          </a:p>
        </p:txBody>
      </p:sp>
      <p:sp>
        <p:nvSpPr>
          <p:cNvPr id="3" name="Content Placeholder 2">
            <a:extLst>
              <a:ext uri="{FF2B5EF4-FFF2-40B4-BE49-F238E27FC236}">
                <a16:creationId xmlns:a16="http://schemas.microsoft.com/office/drawing/2014/main" id="{856E80C2-2F9B-56C9-F056-1054ADCADC4A}"/>
              </a:ext>
            </a:extLst>
          </p:cNvPr>
          <p:cNvSpPr>
            <a:spLocks noGrp="1"/>
          </p:cNvSpPr>
          <p:nvPr>
            <p:ph idx="1"/>
          </p:nvPr>
        </p:nvSpPr>
        <p:spPr>
          <a:xfrm>
            <a:off x="457200" y="1097279"/>
            <a:ext cx="8229600" cy="3599412"/>
          </a:xfrm>
        </p:spPr>
        <p:txBody>
          <a:bodyPr>
            <a:normAutofit fontScale="92500" lnSpcReduction="10000"/>
          </a:bodyPr>
          <a:lstStyle/>
          <a:p>
            <a:r>
              <a:rPr lang="en-US" sz="2400" b="1" dirty="0"/>
              <a:t>Per CDC: “Transmission-based precautions are the second tier of basic infection control and are to be used in addition to standard precautions for patients who may be infected or colonized with certain infectious agents for which additional precautions are needed to prevent infection transmission.”</a:t>
            </a:r>
            <a:r>
              <a:rPr lang="en-US" sz="2400" b="1" baseline="30000" dirty="0"/>
              <a:t>4</a:t>
            </a:r>
            <a:endParaRPr lang="en-US" sz="2400" b="1" dirty="0"/>
          </a:p>
          <a:p>
            <a:r>
              <a:rPr lang="en-US" sz="2400" b="1" dirty="0">
                <a:solidFill>
                  <a:schemeClr val="accent1"/>
                </a:solidFill>
              </a:rPr>
              <a:t>Contact precautions are used for patients with known or suspected infections or colonization that represent an </a:t>
            </a:r>
            <a:r>
              <a:rPr lang="en-US" sz="2400" b="1" u="sng" dirty="0">
                <a:solidFill>
                  <a:schemeClr val="accent1"/>
                </a:solidFill>
              </a:rPr>
              <a:t>increased</a:t>
            </a:r>
            <a:r>
              <a:rPr lang="en-US" sz="2400" b="1" dirty="0">
                <a:solidFill>
                  <a:schemeClr val="accent1"/>
                </a:solidFill>
              </a:rPr>
              <a:t> risk for contact transmission.</a:t>
            </a:r>
          </a:p>
          <a:p>
            <a:pPr>
              <a:lnSpc>
                <a:spcPct val="110000"/>
              </a:lnSpc>
            </a:pPr>
            <a:r>
              <a:rPr lang="en-US" sz="2400" dirty="0"/>
              <a:t>In addition to requirements for standard precautions, contact precautions require the following:</a:t>
            </a:r>
          </a:p>
          <a:p>
            <a:pPr marL="457200" lvl="1" indent="0">
              <a:buNone/>
            </a:pPr>
            <a:endParaRPr lang="en-US" dirty="0"/>
          </a:p>
          <a:p>
            <a:endParaRPr lang="en-US" dirty="0"/>
          </a:p>
        </p:txBody>
      </p:sp>
      <p:sp>
        <p:nvSpPr>
          <p:cNvPr id="4" name="Text Placeholder 3">
            <a:extLst>
              <a:ext uri="{FF2B5EF4-FFF2-40B4-BE49-F238E27FC236}">
                <a16:creationId xmlns:a16="http://schemas.microsoft.com/office/drawing/2014/main" id="{FD2B3D97-71F4-F48C-DE99-9DF9D45BE6FE}"/>
              </a:ext>
            </a:extLst>
          </p:cNvPr>
          <p:cNvSpPr>
            <a:spLocks noGrp="1"/>
          </p:cNvSpPr>
          <p:nvPr>
            <p:ph type="body" sz="quarter" idx="11"/>
          </p:nvPr>
        </p:nvSpPr>
        <p:spPr>
          <a:xfrm>
            <a:off x="530672" y="4498256"/>
            <a:ext cx="5205110" cy="1784780"/>
          </a:xfrm>
        </p:spPr>
        <p:txBody>
          <a:bodyPr>
            <a:normAutofit fontScale="47500" lnSpcReduction="20000"/>
          </a:bodyPr>
          <a:lstStyle/>
          <a:p>
            <a:pPr lvl="1">
              <a:buFont typeface="+mj-lt"/>
              <a:buAutoNum type="arabicPeriod"/>
            </a:pPr>
            <a:r>
              <a:rPr lang="en-US" sz="3200" dirty="0"/>
              <a:t>Ensure appropriate patient placement</a:t>
            </a:r>
          </a:p>
          <a:p>
            <a:pPr lvl="1">
              <a:buFont typeface="+mj-lt"/>
              <a:buAutoNum type="arabicPeriod"/>
            </a:pPr>
            <a:r>
              <a:rPr lang="en-US" sz="3200" dirty="0"/>
              <a:t>Use personal protective equipment (PPE) appropriately (at least gowns and gloves)</a:t>
            </a:r>
          </a:p>
          <a:p>
            <a:pPr lvl="1">
              <a:buFont typeface="+mj-lt"/>
              <a:buAutoNum type="arabicPeriod"/>
            </a:pPr>
            <a:r>
              <a:rPr lang="en-US" sz="3200" dirty="0"/>
              <a:t>Limit transport and movement of patients</a:t>
            </a:r>
          </a:p>
          <a:p>
            <a:pPr lvl="1">
              <a:buFont typeface="+mj-lt"/>
              <a:buAutoNum type="arabicPeriod"/>
            </a:pPr>
            <a:r>
              <a:rPr lang="en-US" sz="3200" dirty="0"/>
              <a:t>Use disposable or dedicated patient-care equipment where feasible</a:t>
            </a:r>
          </a:p>
          <a:p>
            <a:pPr lvl="1">
              <a:buFont typeface="+mj-lt"/>
              <a:buAutoNum type="arabicPeriod"/>
            </a:pPr>
            <a:r>
              <a:rPr lang="en-US" sz="3200" dirty="0"/>
              <a:t>Prioritize cleaning and disinfection of the rooms</a:t>
            </a:r>
          </a:p>
          <a:p>
            <a:endParaRPr lang="en-US" dirty="0"/>
          </a:p>
        </p:txBody>
      </p:sp>
      <p:sp>
        <p:nvSpPr>
          <p:cNvPr id="24" name="Slide Number Placeholder 23">
            <a:extLst>
              <a:ext uri="{FF2B5EF4-FFF2-40B4-BE49-F238E27FC236}">
                <a16:creationId xmlns:a16="http://schemas.microsoft.com/office/drawing/2014/main" id="{C6491BF2-4DDC-9552-D4A4-89C2494DF27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pic>
        <p:nvPicPr>
          <p:cNvPr id="25" name="Picture 24" descr="Image of sign for Contact precautions.">
            <a:extLst>
              <a:ext uri="{FF2B5EF4-FFF2-40B4-BE49-F238E27FC236}">
                <a16:creationId xmlns:a16="http://schemas.microsoft.com/office/drawing/2014/main" id="{CB532AFC-34AE-5562-AC1B-F756F957D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3259" y="4696691"/>
            <a:ext cx="2556439" cy="1382477"/>
          </a:xfrm>
          <a:prstGeom prst="rect">
            <a:avLst/>
          </a:prstGeom>
          <a:ln w="50800">
            <a:solidFill>
              <a:schemeClr val="bg1"/>
            </a:solidFill>
            <a:miter lim="800000"/>
          </a:ln>
          <a:effectLst>
            <a:outerShdw blurRad="50800" dist="38100" dir="5400000" algn="t" rotWithShape="0">
              <a:prstClr val="black">
                <a:alpha val="40000"/>
              </a:prstClr>
            </a:outerShdw>
          </a:effectLst>
          <a:scene3d>
            <a:camera prst="perspectiveFront" fov="7200000">
              <a:rot lat="0" lon="0" rev="0"/>
            </a:camera>
            <a:lightRig rig="threePt" dir="t"/>
          </a:scene3d>
          <a:sp3d prstMaterial="softEdge">
            <a:bevelT h="19050"/>
          </a:sp3d>
        </p:spPr>
      </p:pic>
    </p:spTree>
    <p:extLst>
      <p:ext uri="{BB962C8B-B14F-4D97-AF65-F5344CB8AC3E}">
        <p14:creationId xmlns:p14="http://schemas.microsoft.com/office/powerpoint/2010/main" val="211364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AE27-4252-408F-A9D7-3E448CD569A9}"/>
              </a:ext>
            </a:extLst>
          </p:cNvPr>
          <p:cNvSpPr>
            <a:spLocks noGrp="1"/>
          </p:cNvSpPr>
          <p:nvPr>
            <p:ph type="title"/>
          </p:nvPr>
        </p:nvSpPr>
        <p:spPr>
          <a:xfrm>
            <a:off x="457200" y="0"/>
            <a:ext cx="8229600" cy="914400"/>
          </a:xfrm>
        </p:spPr>
        <p:txBody>
          <a:bodyPr>
            <a:normAutofit/>
          </a:bodyPr>
          <a:lstStyle/>
          <a:p>
            <a:r>
              <a:rPr lang="en-US"/>
              <a:t>Why Use Contact Precautions? </a:t>
            </a:r>
          </a:p>
        </p:txBody>
      </p:sp>
      <p:sp>
        <p:nvSpPr>
          <p:cNvPr id="4" name="Text Placeholder 3">
            <a:extLst>
              <a:ext uri="{FF2B5EF4-FFF2-40B4-BE49-F238E27FC236}">
                <a16:creationId xmlns:a16="http://schemas.microsoft.com/office/drawing/2014/main" id="{3EE8EC20-D333-4B2B-AF89-0F21641103E3}"/>
              </a:ext>
            </a:extLst>
          </p:cNvPr>
          <p:cNvSpPr>
            <a:spLocks noGrp="1"/>
          </p:cNvSpPr>
          <p:nvPr>
            <p:ph type="body" idx="1"/>
          </p:nvPr>
        </p:nvSpPr>
        <p:spPr>
          <a:xfrm>
            <a:off x="182880" y="3657600"/>
            <a:ext cx="4297680" cy="2103120"/>
          </a:xfrm>
        </p:spPr>
        <p:txBody>
          <a:bodyPr>
            <a:normAutofit/>
          </a:bodyPr>
          <a:lstStyle/>
          <a:p>
            <a:r>
              <a:rPr lang="en-US" sz="3400"/>
              <a:t>Evidence Regarding the Use of Contact Precautions</a:t>
            </a:r>
          </a:p>
        </p:txBody>
      </p:sp>
      <p:sp>
        <p:nvSpPr>
          <p:cNvPr id="5" name="Slide Number Placeholder 4">
            <a:extLst>
              <a:ext uri="{FF2B5EF4-FFF2-40B4-BE49-F238E27FC236}">
                <a16:creationId xmlns:a16="http://schemas.microsoft.com/office/drawing/2014/main" id="{8E3DA934-4896-467B-AA2A-491DEA2D2FFC}"/>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7</a:t>
            </a:fld>
            <a:endParaRPr lang="en-US"/>
          </a:p>
        </p:txBody>
      </p:sp>
      <p:sp>
        <p:nvSpPr>
          <p:cNvPr id="12" name="Rectangle 11" descr="Image of a protective coverall and a hand wearing a glove. ">
            <a:extLst>
              <a:ext uri="{FF2B5EF4-FFF2-40B4-BE49-F238E27FC236}">
                <a16:creationId xmlns:a16="http://schemas.microsoft.com/office/drawing/2014/main" id="{18828686-9645-9072-BE6A-2D0C622A4572}"/>
              </a:ext>
            </a:extLst>
          </p:cNvPr>
          <p:cNvSpPr/>
          <p:nvPr/>
        </p:nvSpPr>
        <p:spPr>
          <a:xfrm>
            <a:off x="4726015" y="1390851"/>
            <a:ext cx="3320705" cy="33184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al protective equipment - gown.">
            <a:extLst>
              <a:ext uri="{FF2B5EF4-FFF2-40B4-BE49-F238E27FC236}">
                <a16:creationId xmlns:a16="http://schemas.microsoft.com/office/drawing/2014/main" id="{307EEFBC-CA1B-1049-A81A-A11EB3FDB2C1}"/>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a:xfrm>
            <a:off x="5620916" y="914400"/>
            <a:ext cx="3065884" cy="2651760"/>
          </a:xfrm>
          <a:prstGeom prst="rect">
            <a:avLst/>
          </a:prstGeom>
        </p:spPr>
      </p:pic>
      <p:pic>
        <p:nvPicPr>
          <p:cNvPr id="8" name="Picture 7" descr="Personal protective equipment - gloves">
            <a:extLst>
              <a:ext uri="{FF2B5EF4-FFF2-40B4-BE49-F238E27FC236}">
                <a16:creationId xmlns:a16="http://schemas.microsoft.com/office/drawing/2014/main" id="{F6DB7F39-28F5-DA5F-8AE3-C3B035BEB4DF}"/>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3683079" y="2316018"/>
            <a:ext cx="2874093" cy="2500284"/>
          </a:xfrm>
          <a:prstGeom prst="rect">
            <a:avLst/>
          </a:prstGeom>
        </p:spPr>
      </p:pic>
    </p:spTree>
    <p:extLst>
      <p:ext uri="{BB962C8B-B14F-4D97-AF65-F5344CB8AC3E}">
        <p14:creationId xmlns:p14="http://schemas.microsoft.com/office/powerpoint/2010/main" val="223826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97428C-D6B2-05C1-3EF6-1274C649A8B5}"/>
              </a:ext>
            </a:extLst>
          </p:cNvPr>
          <p:cNvSpPr>
            <a:spLocks noGrp="1"/>
          </p:cNvSpPr>
          <p:nvPr>
            <p:ph type="title"/>
          </p:nvPr>
        </p:nvSpPr>
        <p:spPr/>
        <p:txBody>
          <a:bodyPr>
            <a:noAutofit/>
          </a:bodyPr>
          <a:lstStyle/>
          <a:p>
            <a:r>
              <a:rPr lang="en-US" sz="3500" dirty="0"/>
              <a:t>Do Healthcare Workers (HCW) Become Contaminated From the Environment?</a:t>
            </a:r>
          </a:p>
        </p:txBody>
      </p:sp>
      <p:sp>
        <p:nvSpPr>
          <p:cNvPr id="7" name="Content Placeholder 6">
            <a:extLst>
              <a:ext uri="{FF2B5EF4-FFF2-40B4-BE49-F238E27FC236}">
                <a16:creationId xmlns:a16="http://schemas.microsoft.com/office/drawing/2014/main" id="{DD9B4531-0DED-2031-107F-0FCB0B90F6D3}"/>
              </a:ext>
            </a:extLst>
          </p:cNvPr>
          <p:cNvSpPr>
            <a:spLocks noGrp="1"/>
          </p:cNvSpPr>
          <p:nvPr>
            <p:ph idx="1"/>
          </p:nvPr>
        </p:nvSpPr>
        <p:spPr>
          <a:xfrm>
            <a:off x="157523" y="1046350"/>
            <a:ext cx="8229600" cy="5212080"/>
          </a:xfrm>
        </p:spPr>
        <p:txBody>
          <a:bodyPr>
            <a:normAutofit fontScale="92500" lnSpcReduction="10000"/>
          </a:bodyPr>
          <a:lstStyle/>
          <a:p>
            <a:r>
              <a:rPr lang="en-US" dirty="0"/>
              <a:t>Observational studies have shown:</a:t>
            </a:r>
          </a:p>
          <a:p>
            <a:pPr lvl="1"/>
            <a:r>
              <a:rPr lang="en-US" dirty="0"/>
              <a:t>MRSA frequently contaminates the environment of hospital patients colonized or infected with MRSA.</a:t>
            </a:r>
            <a:r>
              <a:rPr lang="en-US" baseline="30000" dirty="0"/>
              <a:t>5-7</a:t>
            </a:r>
            <a:endParaRPr lang="en-US" dirty="0"/>
          </a:p>
          <a:p>
            <a:pPr lvl="1"/>
            <a:r>
              <a:rPr lang="en-US" dirty="0"/>
              <a:t>HCWs become contaminated with MRSA in 16 percent of the interactions with these patients</a:t>
            </a:r>
            <a:r>
              <a:rPr lang="en-US" baseline="30000" dirty="0"/>
              <a:t>.8,9</a:t>
            </a:r>
            <a:endParaRPr lang="en-US" dirty="0"/>
          </a:p>
          <a:p>
            <a:pPr lvl="1"/>
            <a:r>
              <a:rPr lang="en-US" dirty="0"/>
              <a:t>The odds of becoming contaminated vary with role, specific activities performed, and items and surfaces touched.</a:t>
            </a:r>
            <a:r>
              <a:rPr lang="en-US" baseline="30000" dirty="0"/>
              <a:t>9</a:t>
            </a:r>
            <a:endParaRPr lang="en-US" dirty="0"/>
          </a:p>
          <a:p>
            <a:pPr lvl="1"/>
            <a:r>
              <a:rPr lang="en-US" dirty="0"/>
              <a:t>In the absence of hand hygiene, contaminated HCWs may frequently transmit MRSA to subsequent patients.</a:t>
            </a:r>
            <a:r>
              <a:rPr lang="en-US" baseline="30000" dirty="0"/>
              <a:t>9</a:t>
            </a:r>
            <a:endParaRPr lang="en-US" dirty="0"/>
          </a:p>
          <a:p>
            <a:pPr lvl="1"/>
            <a:r>
              <a:rPr lang="en-US" dirty="0"/>
              <a:t>Contact precautions are intended to reduce these risks.</a:t>
            </a:r>
          </a:p>
        </p:txBody>
      </p:sp>
      <p:sp>
        <p:nvSpPr>
          <p:cNvPr id="5" name="Slide Number Placeholder 4">
            <a:extLst>
              <a:ext uri="{FF2B5EF4-FFF2-40B4-BE49-F238E27FC236}">
                <a16:creationId xmlns:a16="http://schemas.microsoft.com/office/drawing/2014/main" id="{0B6DC32E-9EC9-0018-47AC-189110F5768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58347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504B-3CED-6FED-0B7F-C4288C99B872}"/>
              </a:ext>
            </a:extLst>
          </p:cNvPr>
          <p:cNvSpPr>
            <a:spLocks noGrp="1"/>
          </p:cNvSpPr>
          <p:nvPr>
            <p:ph type="title"/>
          </p:nvPr>
        </p:nvSpPr>
        <p:spPr/>
        <p:txBody>
          <a:bodyPr>
            <a:normAutofit fontScale="90000"/>
          </a:bodyPr>
          <a:lstStyle/>
          <a:p>
            <a:r>
              <a:rPr lang="en-US" dirty="0"/>
              <a:t>Reduction in Transmission at the VA</a:t>
            </a:r>
            <a:r>
              <a:rPr lang="en-US" baseline="30000" dirty="0"/>
              <a:t>10</a:t>
            </a:r>
            <a:endParaRPr lang="en-US" dirty="0"/>
          </a:p>
        </p:txBody>
      </p:sp>
      <p:sp>
        <p:nvSpPr>
          <p:cNvPr id="3" name="Content Placeholder 2">
            <a:extLst>
              <a:ext uri="{FF2B5EF4-FFF2-40B4-BE49-F238E27FC236}">
                <a16:creationId xmlns:a16="http://schemas.microsoft.com/office/drawing/2014/main" id="{65F29D06-B170-BE80-D8B3-BAC40732F7EA}"/>
              </a:ext>
            </a:extLst>
          </p:cNvPr>
          <p:cNvSpPr>
            <a:spLocks noGrp="1"/>
          </p:cNvSpPr>
          <p:nvPr>
            <p:ph idx="1"/>
          </p:nvPr>
        </p:nvSpPr>
        <p:spPr>
          <a:xfrm>
            <a:off x="457200" y="1097279"/>
            <a:ext cx="4940423" cy="4735485"/>
          </a:xfrm>
        </p:spPr>
        <p:txBody>
          <a:bodyPr>
            <a:normAutofit/>
          </a:bodyPr>
          <a:lstStyle/>
          <a:p>
            <a:r>
              <a:rPr lang="en-US" dirty="0"/>
              <a:t>Retrospective VA study using bundle*</a:t>
            </a:r>
          </a:p>
          <a:p>
            <a:pPr lvl="1"/>
            <a:r>
              <a:rPr lang="en-US" dirty="0"/>
              <a:t>Showed reductions of 62 percent and 45 percent in MRSA HAI infections.</a:t>
            </a:r>
          </a:p>
          <a:p>
            <a:pPr lvl="1"/>
            <a:r>
              <a:rPr lang="en-US" dirty="0"/>
              <a:t>Modeling later showed that contact precautions reduced MRSA transmission by 47 percent over a 10-year period.</a:t>
            </a:r>
          </a:p>
          <a:p>
            <a:pPr lvl="1"/>
            <a:endParaRPr lang="en-US" dirty="0"/>
          </a:p>
        </p:txBody>
      </p:sp>
      <p:sp>
        <p:nvSpPr>
          <p:cNvPr id="4" name="Text Placeholder 3">
            <a:extLst>
              <a:ext uri="{FF2B5EF4-FFF2-40B4-BE49-F238E27FC236}">
                <a16:creationId xmlns:a16="http://schemas.microsoft.com/office/drawing/2014/main" id="{3AA7BD55-65C1-6F20-ED47-641BAC007E86}"/>
              </a:ext>
            </a:extLst>
          </p:cNvPr>
          <p:cNvSpPr>
            <a:spLocks noGrp="1"/>
          </p:cNvSpPr>
          <p:nvPr>
            <p:ph type="body" sz="quarter" idx="11"/>
          </p:nvPr>
        </p:nvSpPr>
        <p:spPr>
          <a:xfrm>
            <a:off x="591415" y="6049628"/>
            <a:ext cx="8229773" cy="479051"/>
          </a:xfrm>
        </p:spPr>
        <p:txBody>
          <a:bodyPr>
            <a:normAutofit/>
          </a:bodyPr>
          <a:lstStyle/>
          <a:p>
            <a:pPr marL="55563" indent="-55563">
              <a:buNone/>
            </a:pPr>
            <a:r>
              <a:rPr lang="en-US" sz="1100" dirty="0"/>
              <a:t>*Bundle included: universal MRSA surveillance, contact precautions for patients identified as carriers of MRSA, hand hygiene, and an institutional culture change that placed the responsibility for infection control on everyone with patient contact. </a:t>
            </a:r>
          </a:p>
        </p:txBody>
      </p:sp>
      <p:sp>
        <p:nvSpPr>
          <p:cNvPr id="24" name="Slide Number Placeholder 23">
            <a:extLst>
              <a:ext uri="{FF2B5EF4-FFF2-40B4-BE49-F238E27FC236}">
                <a16:creationId xmlns:a16="http://schemas.microsoft.com/office/drawing/2014/main" id="{473EC029-E813-78DD-FC11-9939C635CCD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pic>
        <p:nvPicPr>
          <p:cNvPr id="27" name="Picture 26" descr="Image of Graph showing a downward trending arrow.">
            <a:extLst>
              <a:ext uri="{FF2B5EF4-FFF2-40B4-BE49-F238E27FC236}">
                <a16:creationId xmlns:a16="http://schemas.microsoft.com/office/drawing/2014/main" id="{44536B50-65BB-4AC2-91E7-DD1A14BF9B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43403" y="1478843"/>
            <a:ext cx="4442179" cy="3441142"/>
          </a:xfrm>
          <a:prstGeom prst="rect">
            <a:avLst/>
          </a:prstGeom>
        </p:spPr>
      </p:pic>
    </p:spTree>
    <p:extLst>
      <p:ext uri="{BB962C8B-B14F-4D97-AF65-F5344CB8AC3E}">
        <p14:creationId xmlns:p14="http://schemas.microsoft.com/office/powerpoint/2010/main" val="415057316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398EFF93-3FA1-4604-B374-3EB697496666}">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5d14f105-b512-4c58-b648-3bdda2cf581d"/>
    <ds:schemaRef ds:uri="http://schemas.microsoft.com/office/2006/documentManagement/types"/>
    <ds:schemaRef ds:uri="931aec66-2863-455c-9bb0-8c99df0ac3fd"/>
    <ds:schemaRef ds:uri="http://www.w3.org/XML/1998/namespace"/>
    <ds:schemaRef ds:uri="http://purl.org/dc/dcmitype/"/>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
  <TotalTime>398</TotalTime>
  <Words>3853</Words>
  <Application>Microsoft Office PowerPoint</Application>
  <PresentationFormat>Letter Paper (8.5x11 in)</PresentationFormat>
  <Paragraphs>298</Paragraphs>
  <Slides>37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Wingdings</vt:lpstr>
      <vt:lpstr>1_AHRQ MRSA</vt:lpstr>
      <vt:lpstr>AHRQ Safety Program for MRSA Prevention</vt:lpstr>
      <vt:lpstr>Educational Objectives</vt:lpstr>
      <vt:lpstr>Key Strategies To Take Aim &amp; Target MRSA Infection</vt:lpstr>
      <vt:lpstr>MRSA Transmission Pathways</vt:lpstr>
      <vt:lpstr>Standard Precautions</vt:lpstr>
      <vt:lpstr>Contact Precautions4</vt:lpstr>
      <vt:lpstr>Why Use Contact Precautions? </vt:lpstr>
      <vt:lpstr>Do Healthcare Workers (HCW) Become Contaminated From the Environment?</vt:lpstr>
      <vt:lpstr>Reduction in Transmission at the VA10</vt:lpstr>
      <vt:lpstr>BUGG Study11-13</vt:lpstr>
      <vt:lpstr>Recommendations and Guidelines Regarding the Use of Contact Precautions</vt:lpstr>
      <vt:lpstr>Summary of the Evidence</vt:lpstr>
      <vt:lpstr>How Are Other Facilities Using Contact Precautions?</vt:lpstr>
      <vt:lpstr>Contact Precautions for MRSA Prevention </vt:lpstr>
      <vt:lpstr>Contact Precautions3,4 </vt:lpstr>
      <vt:lpstr>Patient Placement and MRSA Surveillance </vt:lpstr>
      <vt:lpstr>Donning and Doffing PPE</vt:lpstr>
      <vt:lpstr>Importance of Proper PPE Use</vt:lpstr>
      <vt:lpstr>Dedicated Patient Care Equipment  </vt:lpstr>
      <vt:lpstr>Communication, Signage, and Flagging </vt:lpstr>
      <vt:lpstr>Implementation </vt:lpstr>
      <vt:lpstr>Implementation Strategies: The 4 Es26-31</vt:lpstr>
      <vt:lpstr>Case Example: County General Hospital</vt:lpstr>
      <vt:lpstr>Case Example: Investigate the Current Status</vt:lpstr>
      <vt:lpstr>Case Example: Heart To Heart Discussion</vt:lpstr>
      <vt:lpstr>Case Example: Engaging Leadership and Teams</vt:lpstr>
      <vt:lpstr>Case Example: Educate Staff</vt:lpstr>
      <vt:lpstr>Case Example: Execute</vt:lpstr>
      <vt:lpstr>Case Example: Evaluate </vt:lpstr>
      <vt:lpstr>Celebrate Success!</vt:lpstr>
      <vt:lpstr>Key Takeaways</vt:lpstr>
      <vt:lpstr>Disclaimer</vt:lpstr>
      <vt:lpstr>Reference List—1</vt:lpstr>
      <vt:lpstr>Reference List—2</vt:lpstr>
      <vt:lpstr>Reference List—3</vt:lpstr>
      <vt:lpstr>Reference List—4</vt:lpstr>
      <vt:lpstr>Reference List—5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Presentation: Contact Precautions for MRSA Prevention</dc:title>
  <dc:subject>MRSA Prevention Toolkit</dc:subject>
  <dc:creator>Agency for Healthcare Research &amp; Quality</dc:creator>
  <cp:keywords>MRSA</cp:keywords>
  <cp:lastModifiedBy>Ramage, Kathryn (AHRQ/OC) (CTR)</cp:lastModifiedBy>
  <cp:revision>4</cp:revision>
  <cp:lastPrinted>2024-09-25T12:18:51Z</cp:lastPrinted>
  <dcterms:created xsi:type="dcterms:W3CDTF">2021-06-25T18:34:07Z</dcterms:created>
  <dcterms:modified xsi:type="dcterms:W3CDTF">2024-12-31T18:32:17Z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