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9" r:id="rId6"/>
    <p:sldId id="1080" r:id="rId7"/>
    <p:sldId id="1093" r:id="rId8"/>
    <p:sldId id="1094" r:id="rId9"/>
    <p:sldId id="1095" r:id="rId10"/>
    <p:sldId id="1096" r:id="rId11"/>
    <p:sldId id="1097" r:id="rId12"/>
    <p:sldId id="1098" r:id="rId13"/>
    <p:sldId id="1099" r:id="rId14"/>
    <p:sldId id="1085" r:id="rId15"/>
    <p:sldId id="1090" r:id="rId16"/>
    <p:sldId id="1086" r:id="rId17"/>
    <p:sldId id="1091" r:id="rId18"/>
    <p:sldId id="1087" r:id="rId19"/>
    <p:sldId id="1092" r:id="rId20"/>
    <p:sldId id="1088" r:id="rId21"/>
    <p:sldId id="1100" r:id="rId22"/>
    <p:sldId id="1101" r:id="rId23"/>
    <p:sldId id="1102" r:id="rId24"/>
    <p:sldId id="1103" r:id="rId25"/>
    <p:sldId id="1104" r:id="rId26"/>
    <p:sldId id="1105" r:id="rId27"/>
    <p:sldId id="1106" r:id="rId28"/>
    <p:sldId id="1107" r:id="rId29"/>
    <p:sldId id="1108" r:id="rId30"/>
    <p:sldId id="1109" r:id="rId31"/>
    <p:sldId id="1156" r:id="rId32"/>
  </p:sldIdLst>
  <p:sldSz cx="9144000" cy="6858000" type="letter"/>
  <p:notesSz cx="6858000" cy="9144000"/>
  <p:defaultTextStyle>
    <a:defPPr>
      <a:defRPr lang="en-US"/>
    </a:defPPr>
    <a:lvl1pPr marL="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41B949-BA4E-30A2-2ED8-999F88E38F7E}" name="Lin, Leyi (AHRQ/CQuIPS)" initials="LL(" userId="S::Leyi.Lin@ahrq.hhs.gov::09a0f13c-11f9-458b-b3c2-15fc87a95251" providerId="AD"/>
  <p188:author id="{5DCF6650-F885-C059-0C0B-106F26993FCD}" name="Samuel Kim" initials="SK" userId="Samuel Kim" providerId="None"/>
  <p188:author id="{A3D82FDC-4775-64DE-67BC-AACD6BDFA555}" name="Nicolella, Lisa (AHRQ/OC)" initials="NL(" userId="S::Lisa.Nicolella@AHRQ.hhs.gov::09492e40-c496-48a4-a292-718ebf786c09" providerId="AD"/>
  <p188:author id="{61DB46F0-CD8A-12BD-47FA-6DA01A0A9D0B}" name="Kathleen Speck" initials="KS" userId="S::kspeck2@jh.edu::1c3bee05-3f30-471c-9c5c-6f1d82c4dd7a" providerId="AD"/>
  <p188:author id="{0FB1F2F5-91BD-357A-B040-5BC70C2021A6}" name="Samuel Kim" initials="SK" userId="S::skim172@jh.edu::0b4e8f1a-35cc-4769-966d-024c662a6df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athleen Speck" initials="KS [2]" lastIdx="1" clrIdx="6">
    <p:extLst>
      <p:ext uri="{19B8F6BF-5375-455C-9EA6-DF929625EA0E}">
        <p15:presenceInfo xmlns:p15="http://schemas.microsoft.com/office/powerpoint/2012/main" userId="S::kspeck2@jh.edu::1c3bee05-3f30-471c-9c5c-6f1d82c4dd7a" providerId="AD"/>
      </p:ext>
    </p:extLst>
  </p:cmAuthor>
  <p:cmAuthor id="1" name="Clare Rock" initials="CR" lastIdx="1" clrIdx="0">
    <p:extLst>
      <p:ext uri="{19B8F6BF-5375-455C-9EA6-DF929625EA0E}">
        <p15:presenceInfo xmlns:p15="http://schemas.microsoft.com/office/powerpoint/2012/main" userId="S-1-5-21-1214440339-484763869-725345543-4303079" providerId="AD"/>
      </p:ext>
    </p:extLst>
  </p:cmAuthor>
  <p:cmAuthor id="8" name="Lisa Maragakis" initials="LM" lastIdx="2" clrIdx="7">
    <p:extLst>
      <p:ext uri="{19B8F6BF-5375-455C-9EA6-DF929625EA0E}">
        <p15:presenceInfo xmlns:p15="http://schemas.microsoft.com/office/powerpoint/2012/main" userId="S::lmaraga1@jh.edu::5c198311-483d-4a73-be75-fadf68ee2dcf" providerId="AD"/>
      </p:ext>
    </p:extLst>
  </p:cmAuthor>
  <p:cmAuthor id="2" name="Samuel Kim" initials="SK" lastIdx="43" clrIdx="1">
    <p:extLst>
      <p:ext uri="{19B8F6BF-5375-455C-9EA6-DF929625EA0E}">
        <p15:presenceInfo xmlns:p15="http://schemas.microsoft.com/office/powerpoint/2012/main" userId="Samuel Kim" providerId="None"/>
      </p:ext>
    </p:extLst>
  </p:cmAuthor>
  <p:cmAuthor id="3" name="Samuel Kim" initials="SK [2]" lastIdx="37" clrIdx="2">
    <p:extLst>
      <p:ext uri="{19B8F6BF-5375-455C-9EA6-DF929625EA0E}">
        <p15:presenceInfo xmlns:p15="http://schemas.microsoft.com/office/powerpoint/2012/main" userId="S::skim172@jh.edu::0b4e8f1a-35cc-4769-966d-024c662a6df8" providerId="AD"/>
      </p:ext>
    </p:extLst>
  </p:cmAuthor>
  <p:cmAuthor id="4" name="Kathleen Speck" initials="KS" lastIdx="1" clrIdx="3">
    <p:extLst>
      <p:ext uri="{19B8F6BF-5375-455C-9EA6-DF929625EA0E}">
        <p15:presenceInfo xmlns:p15="http://schemas.microsoft.com/office/powerpoint/2012/main" userId="Kathleen Speck" providerId="None"/>
      </p:ext>
    </p:extLst>
  </p:cmAuthor>
  <p:cmAuthor id="5" name="Lin, Leyi (AHRQ/CQuIPS)" initials="LL(" lastIdx="3" clrIdx="4">
    <p:extLst>
      <p:ext uri="{19B8F6BF-5375-455C-9EA6-DF929625EA0E}">
        <p15:presenceInfo xmlns:p15="http://schemas.microsoft.com/office/powerpoint/2012/main" userId="S::Leyi.Lin@ahrq.hhs.gov::09a0f13c-11f9-458b-b3c2-15fc87a95251" providerId="AD"/>
      </p:ext>
    </p:extLst>
  </p:cmAuthor>
  <p:cmAuthor id="6" name="Miller, Melissa (AHRQ/CQuIPS)" initials="MM(" lastIdx="9" clrIdx="5">
    <p:extLst>
      <p:ext uri="{19B8F6BF-5375-455C-9EA6-DF929625EA0E}">
        <p15:presenceInfo xmlns:p15="http://schemas.microsoft.com/office/powerpoint/2012/main" userId="S::melissa.miller@ahrq.hhs.gov::f7dfb7b7-769d-461c-be53-cc0a991ac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3"/>
    <a:srgbClr val="F48154"/>
    <a:srgbClr val="36624B"/>
    <a:srgbClr val="FCF1DD"/>
    <a:srgbClr val="FAD701"/>
    <a:srgbClr val="009EC2"/>
    <a:srgbClr val="FFFFFF"/>
    <a:srgbClr val="009EC1"/>
    <a:srgbClr val="FFF2CC"/>
    <a:srgbClr val="65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942E5-D230-444D-85EB-BA4D0654CFC8}" v="2" dt="2024-10-17T05:39:03.949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9" autoAdjust="0"/>
    <p:restoredTop sz="93947" autoAdjust="0"/>
  </p:normalViewPr>
  <p:slideViewPr>
    <p:cSldViewPr snapToGrid="0">
      <p:cViewPr varScale="1">
        <p:scale>
          <a:sx n="81" d="100"/>
          <a:sy n="81" d="100"/>
        </p:scale>
        <p:origin x="1260" y="90"/>
      </p:cViewPr>
      <p:guideLst/>
    </p:cSldViewPr>
  </p:slideViewPr>
  <p:outlineViewPr>
    <p:cViewPr>
      <p:scale>
        <a:sx n="33" d="100"/>
        <a:sy n="33" d="100"/>
      </p:scale>
      <p:origin x="0" y="-469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wrocki, Laura (AHRQ/OC) (CTR)" userId="8330b451-ca5e-4168-8009-463665698298" providerId="ADAL" clId="{576942E5-D230-444D-85EB-BA4D0654CFC8}"/>
    <pc:docChg chg="modSld">
      <pc:chgData name="Nawrocki, Laura (AHRQ/OC) (CTR)" userId="8330b451-ca5e-4168-8009-463665698298" providerId="ADAL" clId="{576942E5-D230-444D-85EB-BA4D0654CFC8}" dt="2024-10-17T05:39:37.748" v="12"/>
      <pc:docMkLst>
        <pc:docMk/>
      </pc:docMkLst>
      <pc:sldChg chg="addSp delSp modSp mod">
        <pc:chgData name="Nawrocki, Laura (AHRQ/OC) (CTR)" userId="8330b451-ca5e-4168-8009-463665698298" providerId="ADAL" clId="{576942E5-D230-444D-85EB-BA4D0654CFC8}" dt="2024-10-17T05:39:37.748" v="12"/>
        <pc:sldMkLst>
          <pc:docMk/>
          <pc:sldMk cId="3914304202" sldId="256"/>
        </pc:sldMkLst>
        <pc:spChg chg="add del mod">
          <ac:chgData name="Nawrocki, Laura (AHRQ/OC) (CTR)" userId="8330b451-ca5e-4168-8009-463665698298" providerId="ADAL" clId="{576942E5-D230-444D-85EB-BA4D0654CFC8}" dt="2024-10-17T05:39:37.748" v="12"/>
          <ac:spMkLst>
            <pc:docMk/>
            <pc:sldMk cId="3914304202" sldId="256"/>
            <ac:spMk id="3" creationId="{26FD7269-40B5-288C-78B9-5854F35F958A}"/>
          </ac:spMkLst>
        </pc:spChg>
        <pc:spChg chg="add mod">
          <ac:chgData name="Nawrocki, Laura (AHRQ/OC) (CTR)" userId="8330b451-ca5e-4168-8009-463665698298" providerId="ADAL" clId="{576942E5-D230-444D-85EB-BA4D0654CFC8}" dt="2024-10-17T05:39:31.364" v="10" actId="1076"/>
          <ac:spMkLst>
            <pc:docMk/>
            <pc:sldMk cId="3914304202" sldId="256"/>
            <ac:spMk id="4" creationId="{93467C24-7090-90B3-D1E1-9B06341C1D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25CECD-676A-A92C-8404-20B8A5912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28383-977F-1B6F-0CBF-BAAE59CC46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5D1B-B98E-47E2-8E4B-BE95AABBE0C2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4ABB5-44D1-929A-C9C7-6C2CB953A2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5A008-5216-04F7-77D8-85CDADEC21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0050C-5B61-4992-9295-14C267E71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21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DA2DD-F85F-4EBC-8506-EA148485E736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31F21-2349-457A-A31A-9930FFB70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7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1F21-2349-457A-A31A-9930FFB708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6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1F21-2349-457A-A31A-9930FFB708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00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1F21-2349-457A-A31A-9930FFB708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9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1F21-2349-457A-A31A-9930FFB708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9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31F21-2349-457A-A31A-9930FFB708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9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2D23F3-AF7F-A7C6-E356-8A709C74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B3857BB3-B5BA-45EC-A93E-167A095F2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0"/>
            <a:ext cx="6400800" cy="9144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2600" b="1" i="0">
                <a:effectLst/>
                <a:latin typeface="+mn-lt"/>
              </a:defRPr>
            </a:lvl1pPr>
          </a:lstStyle>
          <a:p>
            <a:r>
              <a:rPr lang="en-US"/>
              <a:t>AHRQ Safety Program for MRSA Prevention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BFD701-DCDD-1541-947E-35D6195E93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1560" y="1870742"/>
            <a:ext cx="7040880" cy="2150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5032BA-6CEA-D245-AEEB-D55D22D96B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1560" y="4156586"/>
            <a:ext cx="7040880" cy="1005840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282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Y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365760">
              <a:defRPr/>
            </a:lvl1pPr>
            <a:lvl2pPr marL="822960" indent="-365760">
              <a:buFont typeface="Courier New" panose="02070309020205020404" pitchFamily="49" charset="0"/>
              <a:buChar char="o"/>
              <a:defRPr/>
            </a:lvl2pPr>
            <a:lvl3pPr marL="1280160" indent="-365760">
              <a:buFont typeface="Wingdings" panose="05000000000000000000" pitchFamily="2" charset="2"/>
              <a:buChar char="§"/>
              <a:defRPr sz="2400"/>
            </a:lvl3pPr>
            <a:lvl4pPr marL="1737360" indent="-365760">
              <a:buFont typeface="Wingdings" panose="05000000000000000000" pitchFamily="2" charset="2"/>
              <a:buChar char="ü"/>
              <a:defRPr sz="2000"/>
            </a:lvl4pPr>
            <a:lvl5pPr marL="2194560" indent="-365760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1F5E39-F92B-8B44-BB0A-8BC96E3E9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0671" y="239527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EAB3D3A-874B-0F4C-8D52-6640E5C70F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59216" y="373997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4631F6E-1BEF-384E-86D8-1FB1966AC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7762" y="508468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8EE1869B-0147-D44B-87B1-20AEEFB040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36307" y="642939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DEF3879D-82BB-F144-852D-34A41B56DF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4853" y="777409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E9A895CA-5FE0-244B-BBD1-C8428EED8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13398" y="911880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5BBA5876-8924-7B4A-AD1B-DF73C7D288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51944" y="1046350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223A3B2-3B40-414E-AF6B-2E567FD3F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90489" y="1180821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1CEC1A6-7785-9240-BED0-32CF0167D1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29035" y="1315292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E2624AB-A18C-7941-B762-904B961E3B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67580" y="1449762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C042A60-B74C-BF46-BD8C-4DBF24A5C5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906125" y="1584233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6F028AB-BE6E-B842-8563-7CD6B91106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44671" y="1718703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A6FE9FC-78D1-0D4F-87E9-252051D075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83216" y="1853174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E1905928-9C52-7E4A-A93D-FE6BAE6B42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321762" y="1987645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C26F08BE-3B10-5148-8AAF-562472CE9A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460307" y="2122115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EE0FAC2C-81E8-D248-987C-DE5444DDF0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598853" y="2256586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88D1FC9B-F351-8D4F-B610-8CB199F9B7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737398" y="2391056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A8EAAFB-A88D-B640-9594-40CF06363F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875944" y="2525527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89A44BF9-F511-9946-B2D3-3FFB41C6AE4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14489" y="2659997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59390F98-FF31-C842-883D-DF044F1AFD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153035" y="2794468"/>
            <a:ext cx="2844511" cy="47905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</a:lstStyle>
          <a:p>
            <a:pPr marL="365760" lvl="0" indent="-365760"/>
            <a:r>
              <a:rPr lang="en-US"/>
              <a:t>Click to edit Master text styles</a:t>
            </a:r>
          </a:p>
        </p:txBody>
      </p:sp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16088F90-8FB4-909F-46CC-657AEBC6E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60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E1597B3-8E61-8CFD-9958-42068FCD8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5240B2-1847-7BE8-F0A3-44375643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198" y="6492240"/>
            <a:ext cx="3749040" cy="365760"/>
          </a:xfrm>
          <a:prstGeom prst="rect">
            <a:avLst/>
          </a:prstGeom>
        </p:spPr>
        <p:txBody>
          <a:bodyPr wrap="square" tIns="0" bIns="0" anchor="ctr" anchorCtr="0">
            <a:no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AHRQ Safety Program for MRSA Prevention | </a:t>
            </a:r>
            <a:r>
              <a:rPr lang="en-US" sz="900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ICU &amp; Non-ICU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915F07-ED40-C658-7FB4-9E12F3381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199" y="6519672"/>
            <a:ext cx="0" cy="320040"/>
          </a:xfrm>
          <a:prstGeom prst="line">
            <a:avLst/>
          </a:prstGeom>
          <a:ln w="12700">
            <a:solidFill>
              <a:srgbClr val="009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79"/>
            <a:ext cx="822960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4C42BB01-4530-7669-96F4-8CA701CC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1" y="6492240"/>
            <a:ext cx="274320" cy="36576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B803E-BCEE-876D-9A2E-80CB57F6A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6492241" y="6492240"/>
            <a:ext cx="2377440" cy="365760"/>
          </a:xfrm>
          <a:prstGeom prst="rect">
            <a:avLst/>
          </a:prstGeom>
          <a:noFill/>
        </p:spPr>
        <p:txBody>
          <a:bodyPr wrap="square" rIns="0" anchor="ctr">
            <a:noAutofit/>
          </a:bodyPr>
          <a:lstStyle/>
          <a:p>
            <a:pPr algn="r"/>
            <a:r>
              <a:rPr lang="en-US" sz="900" b="1" dirty="0">
                <a:solidFill>
                  <a:prstClr val="black"/>
                </a:solidFill>
              </a:rPr>
              <a:t>Decolonization</a:t>
            </a:r>
          </a:p>
          <a:p>
            <a:pPr algn="r"/>
            <a:r>
              <a:rPr lang="en-US" sz="900" b="1" dirty="0">
                <a:solidFill>
                  <a:prstClr val="black"/>
                </a:solidFill>
              </a:rPr>
              <a:t>With Chlorhexidine Gluconate (CHG)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9106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60375" indent="-460375" algn="l" defTabSz="88755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4725" indent="-514350" algn="l" defTabSz="887553" rtl="0" eaLnBrk="1" latinLnBrk="0" hangingPunct="1">
        <a:lnSpc>
          <a:spcPct val="100000"/>
        </a:lnSpc>
        <a:spcBef>
          <a:spcPts val="600"/>
        </a:spcBef>
        <a:buFont typeface="Courier New" panose="02070309020205020404" pitchFamily="49" charset="0"/>
        <a:buChar char="o"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88755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sites/default/files/wysiwyg/hai/tools/mrsa/074-dec-patient-instructions-cloth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sites/default/files/wysiwyg/hai/tools/mrsa/073-dec-patient-instructions-chg-showering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sites/default/files/wysiwyg/hai/tools/mrsa/071-dec-patient-talking-points-bathing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sites/default/files/wysiwyg/hai/tools/mrsa/074-dec-patient-instructions-cloth.docx" TargetMode="External"/><Relationship Id="rId2" Type="http://schemas.openxmlformats.org/officeDocument/2006/relationships/hyperlink" Target="https://www.ahrq.gov/sites/default/files/wysiwyg/hai/tools/mrsa/130-dec-patient-daily-bathing-chg-handout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ahrq.gov/sites/default/files/wysiwyg/hai/tools/mrsa/073-dec-patient-instructions-chg-showering.docx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hrq.gov/sites/default/files/wysiwyg/hai/tools/mrsa/064-dec-staff-decolonization-dos-donts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54F3-04F0-6493-AAC6-2307B4D5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400800" cy="914400"/>
          </a:xfrm>
        </p:spPr>
        <p:txBody>
          <a:bodyPr/>
          <a:lstStyle/>
          <a:p>
            <a:r>
              <a:rPr lang="en-US" dirty="0"/>
              <a:t>AHRQ Safety Program for MRSA Prevention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2958D5-1619-BC47-A469-9664C492C5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0925" y="1870075"/>
            <a:ext cx="7042150" cy="2151063"/>
          </a:xfrm>
        </p:spPr>
        <p:txBody>
          <a:bodyPr>
            <a:normAutofit/>
          </a:bodyPr>
          <a:lstStyle/>
          <a:p>
            <a:r>
              <a:rPr lang="en-US" sz="4000" dirty="0"/>
              <a:t>Decolonization With Chlorhexidine Gluconate (CHG) Nursing Protocol Training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A764F-A0D7-8A4E-B1F9-C32D5F0C53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1560" y="4156586"/>
            <a:ext cx="7040880" cy="1005840"/>
          </a:xfrm>
        </p:spPr>
        <p:txBody>
          <a:bodyPr/>
          <a:lstStyle/>
          <a:p>
            <a:r>
              <a:rPr lang="en-US" dirty="0"/>
              <a:t>ICU &amp; Non-ICU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467C24-7090-90B3-D1E1-9B06341C1D46}"/>
              </a:ext>
            </a:extLst>
          </p:cNvPr>
          <p:cNvSpPr txBox="1"/>
          <p:nvPr/>
        </p:nvSpPr>
        <p:spPr>
          <a:xfrm>
            <a:off x="6917377" y="5725386"/>
            <a:ext cx="2244436" cy="64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</a:rPr>
              <a:t>AHRQ Pub. No. 25-0007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</a:rPr>
              <a:t>October 2024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0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for Applying CHG</a:t>
            </a:r>
          </a:p>
        </p:txBody>
      </p:sp>
      <p:pic>
        <p:nvPicPr>
          <p:cNvPr id="35" name="Picture 34" descr="Three packets of 2 percent CHG pre-soaked cloths">
            <a:extLst>
              <a:ext uri="{FF2B5EF4-FFF2-40B4-BE49-F238E27FC236}">
                <a16:creationId xmlns:a16="http://schemas.microsoft.com/office/drawing/2014/main" id="{E59B4F07-680C-FAC2-408B-0D42CC268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38" y="975049"/>
            <a:ext cx="3150524" cy="1762298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32AEBD1-0C5D-4E5F-BE12-B6B833B0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52" y="987518"/>
            <a:ext cx="4842028" cy="1737360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Bath with 2% CHG pre-impregnated cloths: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Use 6 cloths/wipes per bath.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No rinse – air dry only.</a:t>
            </a:r>
          </a:p>
        </p:txBody>
      </p:sp>
      <p:pic>
        <p:nvPicPr>
          <p:cNvPr id="41" name="Picture 40" descr="A 4-ounce bottle of 4 percent CHG liquid, a stack of disposable non-cotton cloths, and a washbasin">
            <a:extLst>
              <a:ext uri="{FF2B5EF4-FFF2-40B4-BE49-F238E27FC236}">
                <a16:creationId xmlns:a16="http://schemas.microsoft.com/office/drawing/2014/main" id="{9677FD8B-7A7F-BFD4-B7BB-63824FF6C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38" y="2826687"/>
            <a:ext cx="3150524" cy="176229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A5AE06-14D2-49FA-474A-0B59A67DF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50856" y="3032479"/>
            <a:ext cx="4507814" cy="145466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Bath with 2% CHG solution: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</a:rPr>
              <a:t>Dilute a bottle of 4% CHG to 2%.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</a:rPr>
              <a:t>Requires basin and disposable cloths.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</a:rPr>
              <a:t>No rinse – air dry only.</a:t>
            </a:r>
          </a:p>
        </p:txBody>
      </p:sp>
      <p:pic>
        <p:nvPicPr>
          <p:cNvPr id="68" name="Picture 67" descr="A 4-ounce bottle of 4 percent liquid next to a blue shower puff">
            <a:extLst>
              <a:ext uri="{FF2B5EF4-FFF2-40B4-BE49-F238E27FC236}">
                <a16:creationId xmlns:a16="http://schemas.microsoft.com/office/drawing/2014/main" id="{30761C5B-9B01-1698-242F-4D484D82C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38" y="4683290"/>
            <a:ext cx="3150524" cy="176229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D94C-0431-69C5-9FBF-8ECFBD1B4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50856" y="4836744"/>
            <a:ext cx="3787086" cy="145466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8000" b="1" dirty="0">
                <a:solidFill>
                  <a:prstClr val="black"/>
                </a:solidFill>
              </a:rPr>
              <a:t>Showering with 4% liquid CHG: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8000" dirty="0">
                <a:solidFill>
                  <a:prstClr val="black"/>
                </a:solidFill>
              </a:rPr>
              <a:t>Patient conducts own shower.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8000" dirty="0">
                <a:solidFill>
                  <a:prstClr val="black"/>
                </a:solidFill>
              </a:rPr>
              <a:t>Not diluted for showering.</a:t>
            </a:r>
          </a:p>
          <a:p>
            <a:pPr marL="365760" indent="-36576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8000" dirty="0">
                <a:solidFill>
                  <a:prstClr val="black"/>
                </a:solidFill>
              </a:rPr>
              <a:t>Rinse off after 2 minutes.</a:t>
            </a:r>
            <a:endParaRPr lang="en-US" sz="8000" dirty="0"/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528F-0ECB-AB15-A8EF-A2E29536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CHG Cloths: Bathing With 2% CHG Cloths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64D3-FFA1-8E19-4C84-15AE9F9B1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78"/>
            <a:ext cx="5860473" cy="5394961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800" b="1" dirty="0"/>
              <a:t>Use 6 CHG cloths or wipes per patient.</a:t>
            </a:r>
          </a:p>
          <a:p>
            <a:pPr lvl="1"/>
            <a:r>
              <a:rPr lang="en-US" sz="2400" dirty="0"/>
              <a:t>Use 1 cloth per body area.</a:t>
            </a:r>
          </a:p>
          <a:p>
            <a:pPr lvl="1"/>
            <a:r>
              <a:rPr lang="en-US" sz="2400" dirty="0"/>
              <a:t>Typically, there are 2 or 6 cloths per packet.</a:t>
            </a:r>
          </a:p>
          <a:p>
            <a:pPr lvl="1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If </a:t>
            </a:r>
            <a:r>
              <a:rPr lang="en-US" sz="2400" dirty="0">
                <a:solidFill>
                  <a:prstClr val="black"/>
                </a:solidFill>
              </a:rPr>
              <a:t>extra cloths are needed, 6-cloth packets can be separated into 2-cloth “singles.”</a:t>
            </a:r>
          </a:p>
          <a:p>
            <a:pPr lvl="1"/>
            <a:r>
              <a:rPr lang="en-US" sz="2400" dirty="0"/>
              <a:t>Do </a:t>
            </a:r>
            <a:r>
              <a:rPr lang="en-US" sz="2400" b="1" dirty="0"/>
              <a:t>NOT </a:t>
            </a:r>
            <a:r>
              <a:rPr lang="en-US" sz="2400" dirty="0"/>
              <a:t>reuse cloths.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Bathe patients with CHG cloths for entirety of unit stay.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Use CHG cloths </a:t>
            </a:r>
            <a:r>
              <a:rPr lang="en-US" sz="2800" b="1" dirty="0">
                <a:solidFill>
                  <a:srgbClr val="007DA3"/>
                </a:solidFill>
              </a:rPr>
              <a:t>for all patient bathing needs.</a:t>
            </a:r>
          </a:p>
        </p:txBody>
      </p:sp>
      <p:pic>
        <p:nvPicPr>
          <p:cNvPr id="26" name="docshape9">
            <a:extLst>
              <a:ext uri="{FF2B5EF4-FFF2-40B4-BE49-F238E27FC236}">
                <a16:creationId xmlns:a16="http://schemas.microsoft.com/office/drawing/2014/main" id="{0F141352-24A6-46C0-B78F-3977FA6FC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4266" y="1354009"/>
            <a:ext cx="2086198" cy="29870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202ED6-3D62-6BC6-87AF-4D3E782FE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127" y="4393170"/>
            <a:ext cx="2734887" cy="1814945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32C8C0A-5713-25D8-9544-C912CA106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7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AFD7-DEC8-C7A9-568A-F16DE2D3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CHG Cloths: Using a Cloth Warmer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FC06-8F8E-7301-5D2D-CBD312C99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79"/>
            <a:ext cx="8229600" cy="1024836"/>
          </a:xfrm>
        </p:spPr>
        <p:txBody>
          <a:bodyPr/>
          <a:lstStyle/>
          <a:p>
            <a:r>
              <a:rPr lang="en-US" sz="2000" dirty="0"/>
              <a:t>Warmers keep CHG packets heated for patient comfort.</a:t>
            </a:r>
          </a:p>
          <a:p>
            <a:r>
              <a:rPr lang="en-US" sz="2000" dirty="0"/>
              <a:t>Warming is for comfort only. </a:t>
            </a:r>
            <a:r>
              <a:rPr lang="en-US" sz="2000" b="1" dirty="0">
                <a:solidFill>
                  <a:srgbClr val="007DA3"/>
                </a:solidFill>
              </a:rPr>
              <a:t>CHG will still work at room temperature.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C7AEA-079A-D9AB-FB80-DB555D0D01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64784"/>
            <a:ext cx="4427220" cy="2912016"/>
          </a:xfrm>
        </p:spPr>
        <p:txBody>
          <a:bodyPr>
            <a:noAutofit/>
          </a:bodyPr>
          <a:lstStyle/>
          <a:p>
            <a:pPr marL="822960" lvl="1" indent="-365760"/>
            <a:r>
              <a:rPr lang="en-US" sz="2000" dirty="0"/>
              <a:t>Packets are usually ready for use after about 2 hours.</a:t>
            </a:r>
          </a:p>
          <a:p>
            <a:pPr marL="822960" lvl="1" indent="-365760"/>
            <a:r>
              <a:rPr lang="en-US" sz="2000" dirty="0"/>
              <a:t>Replace packets you remove with a new one in the warmer.</a:t>
            </a:r>
          </a:p>
          <a:p>
            <a:pPr marL="822960" lvl="1" indent="-365760"/>
            <a:r>
              <a:rPr lang="en-US" sz="2000" dirty="0"/>
              <a:t>If a packet has been in the warmer too long, it will need to be disposed. </a:t>
            </a:r>
          </a:p>
          <a:p>
            <a:pPr marL="822960" lvl="1" indent="-365760"/>
            <a:r>
              <a:rPr lang="en-US" sz="2000" dirty="0"/>
              <a:t>Do NOT rewarm cloths.</a:t>
            </a:r>
          </a:p>
        </p:txBody>
      </p:sp>
      <p:pic>
        <p:nvPicPr>
          <p:cNvPr id="28" name="Picture 4" descr="A CHG warmer device">
            <a:extLst>
              <a:ext uri="{FF2B5EF4-FFF2-40B4-BE49-F238E27FC236}">
                <a16:creationId xmlns:a16="http://schemas.microsoft.com/office/drawing/2014/main" id="{6AF123BE-7B03-43A9-B44C-6D0040884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7" b="7587"/>
          <a:stretch/>
        </p:blipFill>
        <p:spPr bwMode="auto">
          <a:xfrm>
            <a:off x="5600236" y="2178189"/>
            <a:ext cx="2779945" cy="22349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938D2B-71B0-6307-BD29-03C14C4D66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5670" y="4409662"/>
            <a:ext cx="2844511" cy="294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Source: Stryker Corp. Image used with permission.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CFD9D-84FE-4595-1A12-33275191E3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844358"/>
            <a:ext cx="8229600" cy="1815522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Refer to manufacturer guidance for detailed instructions.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b="1" dirty="0"/>
              <a:t>Caution:</a:t>
            </a:r>
            <a:r>
              <a:rPr lang="en-US" sz="8000" dirty="0"/>
              <a:t> Check temperature of cloths with bare hand prior to use. Gloves can diminish sense of heat.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Place any separated 2-cloth singles back into an individual slot.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5D8E07C-2C06-EF01-2145-902A3E091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76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8949-9F05-6A47-3BAE-6A94BE1D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CHG Cloths: Patient Self-Bathing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DAF2-36EE-D866-13FB-87F5B79F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404"/>
            <a:ext cx="8229600" cy="83153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patients may ask to apply their own CHG. They may do so using the CHG impregnated cloths.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A8350F6-A452-447A-9D46-F00EF51E9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993799"/>
            <a:ext cx="8229600" cy="3134793"/>
          </a:xfrm>
          <a:prstGeom prst="roundRect">
            <a:avLst>
              <a:gd name="adj" fmla="val 13507"/>
            </a:avLst>
          </a:prstGeom>
          <a:solidFill>
            <a:schemeClr val="bg1"/>
          </a:solidFill>
          <a:ln w="57150">
            <a:solidFill>
              <a:srgbClr val="007DA3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4CCFF-0096-4E65-8492-4B665FA8C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633" y="2071310"/>
            <a:ext cx="7780734" cy="2979771"/>
          </a:xfrm>
        </p:spPr>
        <p:txBody>
          <a:bodyPr anchor="ctr">
            <a:normAutofit/>
          </a:bodyPr>
          <a:lstStyle/>
          <a:p>
            <a:pPr marL="365760" marR="0" lvl="0" indent="-365760" algn="l" defTabSz="887553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the patient with the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patient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instruction sheet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packet of CHG cloths.</a:t>
            </a: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 and explain how to use the CHG correctly.</a:t>
            </a:r>
          </a:p>
          <a:p>
            <a:pPr marL="822960" marR="0" lvl="1" indent="-365760" algn="l" defTabSz="887553" rtl="0" eaLnBrk="1" fontAlgn="auto" latinLnBrk="0" hangingPunct="1"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Instruction sheet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 substitute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your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demonstration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822960" marR="0" lvl="1" indent="-365760" algn="l" defTabSz="887553" rtl="0" eaLnBrk="1" fontAlgn="auto" latinLnBrk="0" hangingPunct="1"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Make sure patient understands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/>
              </a:rPr>
              <a:t>they should let the CHG air dry, and not to rinse or wipe it off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 patients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avoid getting the CHG in their eyes or ear canals.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4543E-CB71-767B-F0F3-F598F40419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286322"/>
            <a:ext cx="8229600" cy="1205917"/>
          </a:xfrm>
        </p:spPr>
        <p:txBody>
          <a:bodyPr>
            <a:normAutofit fontScale="25000" lnSpcReduction="20000"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of wounds, dressings, and devices should be done by you.</a:t>
            </a:r>
          </a:p>
          <a:p>
            <a:pPr marL="822960" marR="0" lvl="1" indent="-365760" algn="l" defTabSz="887553" rtl="0" eaLnBrk="1" fontAlgn="auto" latinLnBrk="0" hangingPunct="1">
              <a:lnSpc>
                <a:spcPct val="120000"/>
              </a:lnSpc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also assist with any hard-to-reach areas the patient has missed.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E2EAE48-3602-A67B-173B-3A7753A72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7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1D2B-1EAB-3FD9-AF5B-5F64730F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CHG Basin Bath: Bathing With 2% CHG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8032-B6C6-6AF4-EF47-0F5F99B3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600"/>
              </a:spcBef>
              <a:buNone/>
            </a:pPr>
            <a:r>
              <a:rPr lang="en-US" b="1" dirty="0">
                <a:solidFill>
                  <a:srgbClr val="007DA3"/>
                </a:solidFill>
              </a:rPr>
              <a:t>What you will need:</a:t>
            </a:r>
          </a:p>
          <a:p>
            <a:pPr>
              <a:spcBef>
                <a:spcPts val="4200"/>
              </a:spcBef>
            </a:pPr>
            <a:r>
              <a:rPr lang="en-US" dirty="0"/>
              <a:t>One 4 oz. bottle of 4% liquid CHG</a:t>
            </a:r>
          </a:p>
          <a:p>
            <a:pPr>
              <a:spcBef>
                <a:spcPts val="6600"/>
              </a:spcBef>
            </a:pPr>
            <a:r>
              <a:rPr lang="en-US" dirty="0"/>
              <a:t>Bath basin</a:t>
            </a:r>
          </a:p>
          <a:p>
            <a:pPr>
              <a:spcBef>
                <a:spcPts val="6600"/>
              </a:spcBef>
            </a:pPr>
            <a:r>
              <a:rPr lang="en-US" dirty="0"/>
              <a:t>Six disposable non-cotton cloths</a:t>
            </a:r>
          </a:p>
        </p:txBody>
      </p:sp>
      <p:pic>
        <p:nvPicPr>
          <p:cNvPr id="26" name="Picture 25" descr="A four-ounce bottle of 4 percent CHG liquid">
            <a:extLst>
              <a:ext uri="{FF2B5EF4-FFF2-40B4-BE49-F238E27FC236}">
                <a16:creationId xmlns:a16="http://schemas.microsoft.com/office/drawing/2014/main" id="{2366443C-DE66-4DCA-A616-835C5448212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5218" y="1441412"/>
            <a:ext cx="776237" cy="1689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A washbasin">
            <a:extLst>
              <a:ext uri="{FF2B5EF4-FFF2-40B4-BE49-F238E27FC236}">
                <a16:creationId xmlns:a16="http://schemas.microsoft.com/office/drawing/2014/main" id="{3B43E71E-D2DE-4B3E-BF35-B483FD5ECC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220" y="3329940"/>
            <a:ext cx="1925591" cy="893363"/>
          </a:xfrm>
          <a:prstGeom prst="rect">
            <a:avLst/>
          </a:prstGeom>
        </p:spPr>
      </p:pic>
      <p:pic>
        <p:nvPicPr>
          <p:cNvPr id="28" name="Picture 27" descr="A stack of disposable non-cotton cloths">
            <a:extLst>
              <a:ext uri="{FF2B5EF4-FFF2-40B4-BE49-F238E27FC236}">
                <a16:creationId xmlns:a16="http://schemas.microsoft.com/office/drawing/2014/main" id="{D267E7A6-ADA9-4A37-90DE-B3047C1DFE56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1760" y="4433447"/>
            <a:ext cx="2083154" cy="14891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3E9E145-0BB9-2A09-099E-79F0ED369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4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0E4D-00E0-40E9-9413-92FC0E20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CHG Basin Bath: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100AC-5F96-9CD8-8DF7-271EF3EC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3885"/>
            <a:ext cx="8229600" cy="156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Empty one 4 oz. bottle of 4% CHG liquid into a basin.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Fill the 4 oz. bottle with water and empty it into the basin.</a:t>
            </a:r>
          </a:p>
          <a:p>
            <a:pPr lvl="1"/>
            <a:r>
              <a:rPr lang="en-US" sz="1800" dirty="0"/>
              <a:t>Do </a:t>
            </a:r>
            <a:r>
              <a:rPr lang="en-US" sz="1800" b="1" dirty="0"/>
              <a:t>NOT </a:t>
            </a:r>
            <a:r>
              <a:rPr lang="en-US" sz="1800" dirty="0"/>
              <a:t>over-dilute. Use only equal parts of water and CHG.</a:t>
            </a:r>
          </a:p>
        </p:txBody>
      </p:sp>
      <p:pic>
        <p:nvPicPr>
          <p:cNvPr id="26" name="Picture 25" descr="A step-by-step diagram of the CHG basin bathing procedure.&#10;Step 1: Empty one 4-ounce bottle of 4 percent CHG into a basin.&#10;Step 2: Fill one 4-ounce bottle with water only once. Do not add any more water!&#10;Step 3: Empty the 4 ounces of water into the basin. The goal is to reach a one-to-one ratio of CHG and water.&#10;Remember, do NOT add extra water.">
            <a:extLst>
              <a:ext uri="{FF2B5EF4-FFF2-40B4-BE49-F238E27FC236}">
                <a16:creationId xmlns:a16="http://schemas.microsoft.com/office/drawing/2014/main" id="{A54568FE-3E53-4328-B273-9C2EBCF1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8891" y="2182514"/>
            <a:ext cx="5526217" cy="3108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8D181-5F14-9D99-4A98-7A8592265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385073"/>
            <a:ext cx="8229600" cy="1122407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65760" indent="-365760">
              <a:lnSpc>
                <a:spcPct val="120000"/>
              </a:lnSpc>
              <a:buFont typeface="+mj-lt"/>
              <a:buAutoNum type="arabicPeriod" startAt="3"/>
            </a:pPr>
            <a:r>
              <a:rPr lang="en-US" sz="8000" dirty="0"/>
              <a:t>Soak disposable cloths in basin. Wring out cloth prior to applying.</a:t>
            </a:r>
          </a:p>
          <a:p>
            <a:pPr marL="822960" lvl="1" indent="-365760">
              <a:lnSpc>
                <a:spcPct val="120000"/>
              </a:lnSpc>
            </a:pPr>
            <a:r>
              <a:rPr lang="en-US" sz="7200" dirty="0"/>
              <a:t>Only soak and wring out each cloth once. Do </a:t>
            </a:r>
            <a:r>
              <a:rPr lang="en-US" sz="7200" b="1" dirty="0"/>
              <a:t>NOT</a:t>
            </a:r>
            <a:r>
              <a:rPr lang="en-US" sz="7200" dirty="0"/>
              <a:t> re-soak or place used cloths back in basin.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09CD9300-4255-5DA0-1222-2B1CACB6E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9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A799-DA23-3175-0797-3F567C89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Patients Showering With 4% CHG Liquid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3B46-C0A4-0B91-9ACC-51CF8599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8159"/>
            <a:ext cx="8229600" cy="755895"/>
          </a:xfrm>
        </p:spPr>
        <p:txBody>
          <a:bodyPr>
            <a:norm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patients may ask to apply their own CHG. If they prefer, they may apply their own CHG in the shower.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78B29-7A5C-A9F5-1FCA-439498492F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5746" y="1817370"/>
            <a:ext cx="7952508" cy="3364230"/>
          </a:xfrm>
          <a:prstGeom prst="roundRect">
            <a:avLst>
              <a:gd name="adj" fmla="val 14057"/>
            </a:avLst>
          </a:prstGeom>
          <a:ln w="63500">
            <a:solidFill>
              <a:schemeClr val="accent1"/>
            </a:solidFill>
          </a:ln>
        </p:spPr>
        <p:txBody>
          <a:bodyPr wrap="square" lIns="182880" tIns="0" rIns="182880" bIns="0" anchor="ctr">
            <a:noAutofit/>
          </a:bodyPr>
          <a:lstStyle/>
          <a:p>
            <a:pPr marL="365760" marR="0" lvl="0" indent="-274320" algn="l" defTabSz="887553" rtl="0" eaLnBrk="1" fontAlgn="auto" latinLnBrk="0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the patient with the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patient instruction sheet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65760" marR="0" lvl="0" indent="-274320" algn="l" defTabSz="887553" rtl="0" eaLnBrk="1" fontAlgn="auto" latinLnBrk="0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Demonstrate and explain how to use the CHG correctly.</a:t>
            </a:r>
          </a:p>
          <a:p>
            <a:pPr marL="822960" marR="0" lvl="1" indent="-274320" algn="l" defTabSz="887553" rtl="0" eaLnBrk="1" fontAlgn="auto" latinLnBrk="0" hangingPunct="1"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Instruction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sheet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 substitute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your demonstration.</a:t>
            </a:r>
          </a:p>
          <a:p>
            <a:pPr marL="822960" marR="0" lvl="1" indent="-274320" algn="l" defTabSz="887553" rtl="0" eaLnBrk="1" fontAlgn="auto" latinLnBrk="0" hangingPunct="1"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Make sure the patient understands they should </a:t>
            </a:r>
            <a:r>
              <a:rPr lang="en-US" sz="1800" b="1" dirty="0">
                <a:solidFill>
                  <a:srgbClr val="007DA3"/>
                </a:solidFill>
                <a:latin typeface="Calibri" panose="020F0502020204030204"/>
              </a:rPr>
              <a:t>allow the CHG to dry for at least 2 minutes before rinsing it off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" marR="0" lvl="0" indent="-274320" algn="l" defTabSz="887553" rtl="0" eaLnBrk="1" fontAlgn="auto" latinLnBrk="0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will need:</a:t>
            </a:r>
          </a:p>
          <a:p>
            <a:pPr marL="822960" marR="0" lvl="1" indent="-274320" algn="l" defTabSz="887553" rtl="0" eaLnBrk="1" fontAlgn="auto" latinLnBrk="0" hangingPunct="1"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oz. bottle of 4% CHG liquid (should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diluted)</a:t>
            </a:r>
          </a:p>
          <a:p>
            <a:pPr marL="822960" marR="0" lvl="1" indent="-274320" algn="l" defTabSz="887553" rtl="0" eaLnBrk="1" fontAlgn="auto" latinLnBrk="0" hangingPunct="1">
              <a:spcBef>
                <a:spcPts val="300"/>
              </a:spcBef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Mesh sponge or non-cotton washcloth</a:t>
            </a:r>
          </a:p>
          <a:p>
            <a:pPr marL="365760" marR="0" lvl="0" indent="-274320" algn="l" defTabSz="887553" rtl="0" eaLnBrk="1" fontAlgn="auto" latinLnBrk="0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 patients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avoid getting the CHG in their eyes or ear canals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3D385-68A7-50D5-DC8F-87D0C81C2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269796"/>
            <a:ext cx="8229600" cy="1210570"/>
          </a:xfrm>
        </p:spPr>
        <p:txBody>
          <a:bodyPr>
            <a:normAutofit fontScale="92500" lnSpcReduction="10000"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of wounds, dressings, and devices should be done by you.</a:t>
            </a:r>
          </a:p>
          <a:p>
            <a:pPr marL="822960" marR="0" lvl="1" indent="-365760" algn="l" defTabSz="88755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 all the patient’s devices to protect from water in the shower.</a:t>
            </a:r>
          </a:p>
          <a:p>
            <a:pPr marL="822960" marR="0" lvl="1" indent="-365760" algn="l" defTabSz="88755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also assist the patient with any hard-to-reach areas.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E22FD96-4891-DD68-21BF-6135A9819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4A07-3537-C828-609D-4DC48343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Showering: Giving the Patient Instructions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79EAE-B85F-91D0-59DB-FBE816EEFD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1097280"/>
            <a:ext cx="4937760" cy="3840480"/>
          </a:xfrm>
          <a:ln w="44450">
            <a:solidFill>
              <a:srgbClr val="007DA3"/>
            </a:solidFill>
          </a:ln>
        </p:spPr>
        <p:txBody>
          <a:bodyPr lIns="182880" tIns="182880" rIns="182880" bIns="182880" anchor="ctr" anchorCtr="0">
            <a:noAutofit/>
          </a:bodyPr>
          <a:lstStyle/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Clean face with a small amount of CHG. </a:t>
            </a:r>
            <a:r>
              <a:rPr lang="en-US" sz="1800" b="1" dirty="0">
                <a:solidFill>
                  <a:srgbClr val="FF0000"/>
                </a:solidFill>
                <a:ea typeface="Cambria" panose="02040503050406030204" pitchFamily="18" charset="0"/>
                <a:cs typeface="Segoe UI Semibold" panose="020B0702040204020203" pitchFamily="34" charset="0"/>
              </a:rPr>
              <a:t>Avoid eyes and ear canals.</a:t>
            </a:r>
            <a:r>
              <a:rPr lang="en-US" sz="1800" b="1" dirty="0">
                <a:solidFill>
                  <a:srgbClr val="007DA3"/>
                </a:solidFill>
                <a:ea typeface="Cambria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Rinse well.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Wet your skin with water. Turn water off.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Apply CHG soap to the sponge/cloth.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Clean by massaging your skin firmly, from the head down. Use the diagram as a guide.</a:t>
            </a:r>
          </a:p>
          <a:p>
            <a:pPr marL="822960" lvl="1" indent="-365760">
              <a:lnSpc>
                <a:spcPct val="110000"/>
              </a:lnSpc>
            </a:pP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Clean your </a:t>
            </a:r>
            <a:r>
              <a:rPr lang="en-US" sz="1800" b="1" dirty="0">
                <a:ea typeface="Cambria" panose="02040503050406030204" pitchFamily="18" charset="0"/>
                <a:cs typeface="Segoe UI Semibold" panose="020B0702040204020203" pitchFamily="34" charset="0"/>
              </a:rPr>
              <a:t>groin and buttocks </a:t>
            </a:r>
            <a:r>
              <a:rPr lang="en-US" sz="1800" b="1" u="sng" dirty="0">
                <a:ea typeface="Cambria" panose="02040503050406030204" pitchFamily="18" charset="0"/>
                <a:cs typeface="Segoe UI Semibold" panose="020B0702040204020203" pitchFamily="34" charset="0"/>
              </a:rPr>
              <a:t>last</a:t>
            </a: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Allow the CHG to dry on your skin for at least 2 minutes.</a:t>
            </a:r>
          </a:p>
          <a:p>
            <a:pPr marL="365760" indent="-365760">
              <a:lnSpc>
                <a:spcPct val="110000"/>
              </a:lnSpc>
              <a:buFont typeface="+mj-lt"/>
              <a:buAutoNum type="arabicPeriod"/>
            </a:pPr>
            <a:r>
              <a:rPr lang="en-US" sz="1800" dirty="0">
                <a:ea typeface="Cambria" panose="02040503050406030204" pitchFamily="18" charset="0"/>
                <a:cs typeface="Segoe UI Semibold" panose="020B0702040204020203" pitchFamily="34" charset="0"/>
              </a:rPr>
              <a:t>Turn water back on and rinse thoroughly.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06D34-FF04-9C4D-8E7D-56B78BF99D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120" y="5029200"/>
            <a:ext cx="4846320" cy="1463040"/>
          </a:xfrm>
        </p:spPr>
        <p:txBody>
          <a:bodyPr>
            <a:normAutofit/>
          </a:bodyPr>
          <a:lstStyle/>
          <a:p>
            <a:pPr marL="274320" indent="-274320"/>
            <a:r>
              <a:rPr lang="en-US" sz="1800" b="1" dirty="0"/>
              <a:t>Note:</a:t>
            </a:r>
            <a:r>
              <a:rPr lang="en-US" sz="1800" dirty="0"/>
              <a:t> The order of body parts when showering is different than when using cloths or a basin. </a:t>
            </a:r>
          </a:p>
          <a:p>
            <a:pPr marL="274320" indent="-274320"/>
            <a:r>
              <a:rPr lang="en-US" sz="1800" dirty="0"/>
              <a:t>Generally, the goal is to apply CHG from cleanest to dirtiest areas. </a:t>
            </a:r>
          </a:p>
        </p:txBody>
      </p:sp>
      <p:pic>
        <p:nvPicPr>
          <p:cNvPr id="4" name="Picture 3" descr="Diagram of the body showing the order of application when showering with CHG.&#10;First, the patient cleans their face, neck, and chest. Avoid the eyes and ear canals.&#10;Second, the patient cleans their shoulders and back.&#10;Third, the patient cleans their arms, hands, fingers, then armpits.&#10;Fourth, the patient cleans their abdomen and hips.&#10;Fifth, the patient cleans both legs, feet, and toes.&#10;Finally, the patient cleans their groin &amp; buttocks last.">
            <a:extLst>
              <a:ext uri="{FF2B5EF4-FFF2-40B4-BE49-F238E27FC236}">
                <a16:creationId xmlns:a16="http://schemas.microsoft.com/office/drawing/2014/main" id="{4B525614-AF27-2495-32BA-5D44E4EA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952" y="1645679"/>
            <a:ext cx="2872186" cy="4114998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1840E9D-F277-DD0E-7D29-AA91389E8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 | </a:t>
            </a:r>
            <a:fld id="{3EAF645E-7E2B-4792-90B1-7B7BA0A839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7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a Patient Asks to Use Own Soap or Shampoo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6963"/>
            <a:ext cx="8229600" cy="5211762"/>
          </a:xfrm>
        </p:spPr>
        <p:txBody>
          <a:bodyPr>
            <a:normAutofit fontScale="92500"/>
          </a:bodyPr>
          <a:lstStyle/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 possible scenario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that a patient asks to use their own personal facial soap or shampoo.</a:t>
            </a: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Encourage patients to use CHG for all soap/shampoo needs while they are in the unit.</a:t>
            </a:r>
          </a:p>
          <a:p>
            <a:pPr lvl="1"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soaps and shampoos have ingredients that will inactivate CHG.</a:t>
            </a:r>
          </a:p>
          <a:p>
            <a:pPr lvl="1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CHG is safe for use on the face and hair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avoiding the eyes and ear canals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patient insists on using their personal facial soap or shampoo, then have them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the CHG. </a:t>
            </a:r>
          </a:p>
          <a:p>
            <a:pPr marL="822960" marR="0" lvl="1" indent="-365760" algn="l" defTabSz="887553" rtl="0" eaLnBrk="1" fontAlgn="auto" latinLnBrk="0" hangingPunct="1"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 to avoid getting the soap/shampoo on other skin areas.</a:t>
            </a:r>
          </a:p>
          <a:p>
            <a:pPr marL="822960" marR="0" lvl="1" indent="-365760" algn="l" defTabSz="887553" rtl="0" eaLnBrk="1" fontAlgn="auto" latinLnBrk="0" hangingPunct="1"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they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rinse off the soap/shampoo thoroughly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afterwards.</a:t>
            </a: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should NOT use a different soap/shampoo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CHG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1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Should I Use CHG on Lines/Tubes/Drains?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5A92731E-EC12-4CAA-A08A-271CC0DD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078524"/>
            <a:ext cx="8046720" cy="2290576"/>
          </a:xfrm>
          <a:prstGeom prst="foldedCorner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6963"/>
            <a:ext cx="8229600" cy="89068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7DA3"/>
                </a:solidFill>
              </a:rPr>
              <a:t>Yes! </a:t>
            </a:r>
            <a:r>
              <a:rPr lang="en-US" sz="2400" b="1" dirty="0"/>
              <a:t>It is very important to clean all lines, tubes, drains, or other devices with CHG.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A5AE06-14D2-49FA-474A-0B59A67DF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2241063"/>
            <a:ext cx="7863840" cy="2000866"/>
          </a:xfrm>
        </p:spPr>
        <p:txBody>
          <a:bodyPr>
            <a:noAutofit/>
          </a:bodyPr>
          <a:lstStyle/>
          <a:p>
            <a:pPr marL="365760" indent="-365760">
              <a:spcBef>
                <a:spcPts val="1800"/>
              </a:spcBef>
              <a:buFont typeface="+mj-lt"/>
              <a:buAutoNum type="arabicPeriod"/>
            </a:pPr>
            <a:r>
              <a:rPr lang="en-US" sz="2200" dirty="0"/>
              <a:t>Clean the skin around the device thoroughly.</a:t>
            </a:r>
          </a:p>
          <a:p>
            <a:pPr marL="365760" indent="-365760">
              <a:spcBef>
                <a:spcPts val="1800"/>
              </a:spcBef>
              <a:buFont typeface="+mj-lt"/>
              <a:buAutoNum type="arabicPeriod"/>
            </a:pPr>
            <a:r>
              <a:rPr lang="en-US" sz="2200" dirty="0"/>
              <a:t>Then clean </a:t>
            </a:r>
            <a:r>
              <a:rPr lang="en-US" sz="2200" b="1" dirty="0"/>
              <a:t>at least 6 inches nearest to the body of any lines, tubes, drains, or other devices.</a:t>
            </a:r>
          </a:p>
          <a:p>
            <a:pPr marL="822960" lvl="1" indent="-365760">
              <a:spcBef>
                <a:spcPts val="1200"/>
              </a:spcBef>
            </a:pPr>
            <a:r>
              <a:rPr lang="en-US" sz="2200" dirty="0"/>
              <a:t>Use a clean CHG cloth or an unused section of a CHG cloth.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D94C-0431-69C5-9FBF-8ECFBD1B4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607278"/>
            <a:ext cx="8229600" cy="493944"/>
          </a:xfrm>
        </p:spPr>
        <p:txBody>
          <a:bodyPr>
            <a:normAutofit/>
          </a:bodyPr>
          <a:lstStyle/>
          <a:p>
            <a:pPr marL="365760" marR="0" lvl="0" indent="-365760" algn="l" defTabSz="887553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all connections to devices including: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63CA4-A652-F5C4-BCF1-3B413C3A7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2999" y="5092614"/>
            <a:ext cx="6858002" cy="1196340"/>
          </a:xfrm>
        </p:spPr>
        <p:txBody>
          <a:bodyPr vert="horz" lIns="91440" tIns="45720" rIns="91440" bIns="45720" numCol="2" rtlCol="0">
            <a:normAutofit/>
          </a:bodyPr>
          <a:lstStyle/>
          <a:p>
            <a:pPr marL="914400" marR="0" lvl="2" indent="-365760" algn="l" defTabSz="88755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Urinary catheters</a:t>
            </a:r>
          </a:p>
          <a:p>
            <a:pPr marL="914400" marR="0" lvl="2" indent="-365760" algn="l" defTabSz="88755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G-tubes, J-tubes</a:t>
            </a:r>
          </a:p>
          <a:p>
            <a:pPr marL="914400" marR="0" lvl="2" indent="-365760" algn="l" defTabSz="88755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Chest tubes</a:t>
            </a:r>
          </a:p>
          <a:p>
            <a:pPr marL="914400" marR="0" lvl="2" indent="-365760" algn="l" defTabSz="88755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Rectal tubes</a:t>
            </a:r>
          </a:p>
          <a:p>
            <a:pPr marL="914400" marR="0" lvl="2" indent="-365760" algn="l" defTabSz="88755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EKG leads and wires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4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07478C-ADEA-B146-97F5-5CC471CE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Educational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6BF12-AF7D-9F16-7647-20A174244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PowerPoint is intended to assist training of healthcare personnel in skin decolonization with chlorhexidine gluconate (CHG)</a:t>
            </a: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Multiple methods of CHG bathing are discussed in these slides, including: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Bed bathing with 2% CHG impregnated cloths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Bed bathing with basin and 2% CHG solution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Patient self-bathing with CHG cloths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Patient showering with 4% CHG liquid</a:t>
            </a:r>
          </a:p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should edit and customize these </a:t>
            </a:r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</a:t>
            </a:r>
            <a:r>
              <a:rPr lang="en-US" sz="2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aining slides to match your unit’s chosen methods and protocols. </a:t>
            </a:r>
            <a:endParaRPr lang="en-US" sz="2600" dirty="0"/>
          </a:p>
        </p:txBody>
      </p:sp>
      <p:sp>
        <p:nvSpPr>
          <p:cNvPr id="49" name="Slide Number Placeholder 26">
            <a:extLst>
              <a:ext uri="{FF2B5EF4-FFF2-40B4-BE49-F238E27FC236}">
                <a16:creationId xmlns:a16="http://schemas.microsoft.com/office/drawing/2014/main" id="{F97A80AC-A925-D2BD-03EF-80EA95EAD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9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Should I Use CHG on Wounds?</a:t>
            </a: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58133CEB-6826-418D-89E0-B7156AEC3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4236719"/>
            <a:ext cx="8046720" cy="2056105"/>
          </a:xfrm>
          <a:prstGeom prst="foldedCorner">
            <a:avLst/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9767"/>
            <a:ext cx="8229600" cy="306279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800" b="1" dirty="0">
                <a:solidFill>
                  <a:srgbClr val="007DA3"/>
                </a:solidFill>
              </a:rPr>
              <a:t>Yes.</a:t>
            </a:r>
            <a:r>
              <a:rPr lang="en-US" sz="8800" dirty="0"/>
              <a:t> </a:t>
            </a:r>
            <a:r>
              <a:rPr lang="en-US" sz="8800" b="1" dirty="0"/>
              <a:t>CHG should be applied to any superficial wounds</a:t>
            </a:r>
            <a:r>
              <a:rPr lang="en-US" sz="8800" dirty="0"/>
              <a:t>, </a:t>
            </a:r>
            <a:r>
              <a:rPr lang="en-US" sz="8800" b="1" dirty="0"/>
              <a:t>including:</a:t>
            </a:r>
          </a:p>
          <a:p>
            <a:pPr lvl="2">
              <a:lnSpc>
                <a:spcPct val="120000"/>
              </a:lnSpc>
              <a:spcBef>
                <a:spcPts val="400"/>
              </a:spcBef>
            </a:pPr>
            <a:r>
              <a:rPr lang="en-US" sz="8000" dirty="0"/>
              <a:t>Friable skin and rashes</a:t>
            </a:r>
          </a:p>
          <a:p>
            <a:pPr lvl="2">
              <a:lnSpc>
                <a:spcPct val="120000"/>
              </a:lnSpc>
              <a:spcBef>
                <a:spcPts val="400"/>
              </a:spcBef>
            </a:pPr>
            <a:r>
              <a:rPr lang="en-US" sz="8000" dirty="0"/>
              <a:t>Superficial burns</a:t>
            </a:r>
          </a:p>
          <a:p>
            <a:pPr lvl="2">
              <a:lnSpc>
                <a:spcPct val="120000"/>
              </a:lnSpc>
              <a:spcBef>
                <a:spcPts val="400"/>
              </a:spcBef>
            </a:pPr>
            <a:r>
              <a:rPr lang="en-US" sz="8000" dirty="0"/>
              <a:t>Superficial pressure injuries (stages 1 and 2)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800" dirty="0"/>
              <a:t>CHG should also be applied over </a:t>
            </a:r>
            <a:r>
              <a:rPr lang="en-US" sz="8800" b="1" dirty="0">
                <a:solidFill>
                  <a:srgbClr val="007DA3"/>
                </a:solidFill>
              </a:rPr>
              <a:t>sutured or stapled wounds</a:t>
            </a:r>
            <a:r>
              <a:rPr lang="en-US" sz="8800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800" dirty="0"/>
              <a:t>CHG is </a:t>
            </a:r>
            <a:r>
              <a:rPr lang="en-US" sz="8800" b="1" dirty="0">
                <a:solidFill>
                  <a:srgbClr val="007DA3"/>
                </a:solidFill>
              </a:rPr>
              <a:t>not recommended for packed, large, or deep wounds</a:t>
            </a:r>
            <a:r>
              <a:rPr lang="en-US" sz="8800" dirty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8800" dirty="0"/>
              <a:t>CHG does not contain alcohol and should not sting.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D94C-0431-69C5-9FBF-8ECFBD1B4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4306056"/>
            <a:ext cx="7772400" cy="1902190"/>
          </a:xfrm>
        </p:spPr>
        <p:txBody>
          <a:bodyPr>
            <a:normAutofit fontScale="92500" lnSpcReduction="10000"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Clean wound carefully with CHG.</a:t>
            </a:r>
          </a:p>
          <a:p>
            <a:pPr marL="365760" marR="0" lvl="0" indent="-365760" algn="l" defTabSz="887553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Apply CHG with firm pressure, unless the wound is over a bony prominence. </a:t>
            </a:r>
          </a:p>
          <a:p>
            <a:pPr marL="822960" marR="0" lvl="1" indent="-365760" algn="l" defTabSz="887553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If the wound is in the location of a bony prominence, use a gentle massaging motion.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9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Should I Use CHG on Dressings?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CB54F40C-5D90-4A7E-8757-4CAC50DCD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121990"/>
            <a:ext cx="8046720" cy="2952169"/>
          </a:xfrm>
          <a:prstGeom prst="foldedCorner">
            <a:avLst>
              <a:gd name="adj" fmla="val 11755"/>
            </a:avLst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56460"/>
            <a:ext cx="7863840" cy="27715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>
                <a:solidFill>
                  <a:srgbClr val="007DA3"/>
                </a:solidFill>
              </a:rPr>
              <a:t>Sometimes.</a:t>
            </a:r>
            <a:r>
              <a:rPr lang="en-US" sz="2200" b="1" dirty="0"/>
              <a:t> CHG can be applied over semipermeable and occlusive dressings, </a:t>
            </a:r>
            <a:r>
              <a:rPr lang="en-US" sz="2200" dirty="0"/>
              <a:t>including vacuum-assisted closures (VACs) and surgical drains.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Clean all tubing within 6 inches of the body.</a:t>
            </a:r>
          </a:p>
          <a:p>
            <a:pPr>
              <a:spcBef>
                <a:spcPts val="1800"/>
              </a:spcBef>
            </a:pPr>
            <a:r>
              <a:rPr lang="en-US" sz="2200" b="1" dirty="0"/>
              <a:t>If the dressing is permeable (e.g., gauze), </a:t>
            </a:r>
            <a:r>
              <a:rPr lang="en-US" sz="2200" dirty="0"/>
              <a:t>then use CHG up to the edge of the dressing but </a:t>
            </a:r>
            <a:r>
              <a:rPr lang="en-US" sz="2200" b="1" u="sng" dirty="0"/>
              <a:t>not</a:t>
            </a:r>
            <a:r>
              <a:rPr lang="en-US" sz="2200" b="1" dirty="0"/>
              <a:t> </a:t>
            </a:r>
            <a:r>
              <a:rPr lang="en-US" sz="2200" dirty="0"/>
              <a:t>on its surface.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D94C-0431-69C5-9FBF-8ECFBD1B4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324829"/>
            <a:ext cx="8229600" cy="2068351"/>
          </a:xfrm>
        </p:spPr>
        <p:txBody>
          <a:bodyPr>
            <a:normAutofit fontScale="25000" lnSpcReduction="20000"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have trouble reapplying a bandage before the CHG fully dries.</a:t>
            </a:r>
          </a:p>
          <a:p>
            <a:pPr marL="822960" marR="0" lvl="1" indent="-365760" algn="l" defTabSz="887553" rtl="0" eaLnBrk="1" fontAlgn="auto" latinLnBrk="0" hangingPunct="1">
              <a:lnSpc>
                <a:spcPct val="12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CHG should dry in less than 5 minutes. </a:t>
            </a:r>
          </a:p>
          <a:p>
            <a:pPr marL="822960" marR="0" lvl="1" indent="-365760" algn="l" defTabSz="887553" rtl="0" eaLnBrk="1" fontAlgn="auto" latinLnBrk="0" hangingPunct="1">
              <a:lnSpc>
                <a:spcPct val="12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wipe off the CHG. It must be allowed to air dry.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9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CHG for Obese Patients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D4CAE741-C7E9-4107-A0A2-3D021D21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2179619"/>
            <a:ext cx="8046720" cy="2735281"/>
          </a:xfrm>
          <a:prstGeom prst="foldedCorner">
            <a:avLst>
              <a:gd name="adj" fmla="val 11755"/>
            </a:avLst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172"/>
            <a:ext cx="8229600" cy="101144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DA3"/>
                </a:solidFill>
              </a:rPr>
              <a:t>For larger patients (&gt;300 lbs.), </a:t>
            </a:r>
            <a:r>
              <a:rPr lang="en-US" sz="2400" b="1" dirty="0"/>
              <a:t>you may need more than the usual 6 cloths. </a:t>
            </a:r>
            <a:r>
              <a:rPr lang="en-US" sz="2400" dirty="0"/>
              <a:t>Use as many cloths as necessary.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D94C-0431-69C5-9FBF-8ECFBD1B4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2312819"/>
            <a:ext cx="7680960" cy="2468880"/>
          </a:xfrm>
        </p:spPr>
        <p:txBody>
          <a:bodyPr>
            <a:noAutofit/>
          </a:bodyPr>
          <a:lstStyle/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 extra attention to neck, joints, and all skin folds.</a:t>
            </a: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skin folds to clean with CHG. </a:t>
            </a: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that after the CHG is applied, all areas are exposed to air and allowed to dry. Do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wipe off.</a:t>
            </a:r>
          </a:p>
          <a:p>
            <a:pPr marL="365760" marR="0" lvl="0" indent="-365760" algn="l" defTabSz="887553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rolled towels to prop open the skin folds may help.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C63CA4-A652-F5C4-BCF1-3B413C3A7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5089975"/>
            <a:ext cx="8229600" cy="1547045"/>
          </a:xfrm>
        </p:spPr>
        <p:txBody>
          <a:bodyPr>
            <a:normAutofit/>
          </a:bodyPr>
          <a:lstStyle/>
          <a:p>
            <a:pPr marL="406400" indent="-34290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all patients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you may need extra cloths if additional bathing is required (e.g., incontinence, sweating, or other reasons).</a:t>
            </a:r>
            <a:endParaRPr lang="en-US" sz="2400" dirty="0"/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9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CHG and Incontinence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8EE4E380-41B0-490E-96AA-AC3678BE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" y="1173480"/>
            <a:ext cx="8046720" cy="3449321"/>
          </a:xfrm>
          <a:prstGeom prst="foldedCorner">
            <a:avLst>
              <a:gd name="adj" fmla="val 11755"/>
            </a:avLst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32875"/>
            <a:ext cx="7863840" cy="3052846"/>
          </a:xfrm>
        </p:spPr>
        <p:txBody>
          <a:bodyPr>
            <a:noAutofit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 regular soap to clean incontinent patients.</a:t>
            </a:r>
          </a:p>
          <a:p>
            <a:pPr marL="822960" marR="0" lvl="1" indent="-365760" algn="l" defTabSz="887553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soap will inactivate the CHG.</a:t>
            </a:r>
          </a:p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Remove urine and stool with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non-medicated disposable wipes/cloths and water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soap. </a:t>
            </a:r>
          </a:p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removing soilage, if there is evidence of skin breakdown or wounds in the area, clean skin again with CHG and air dry.</a:t>
            </a:r>
          </a:p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CHG-compatible barrier protection, if needed.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D94C-0431-69C5-9FBF-8ECFBD1B4E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804197"/>
            <a:ext cx="8229600" cy="1688043"/>
          </a:xfrm>
        </p:spPr>
        <p:txBody>
          <a:bodyPr>
            <a:normAutofit fontScale="25000" lnSpcReduction="20000"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only barrier products compatible with CHG.</a:t>
            </a:r>
          </a:p>
          <a:p>
            <a:pPr marL="365760" marR="0" lvl="0" indent="-365760" algn="l" defTabSz="8875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additional bathing is required during</a:t>
            </a:r>
            <a:r>
              <a:rPr lang="en-US" sz="8800" dirty="0">
                <a:solidFill>
                  <a:prstClr val="black"/>
                </a:solidFill>
                <a:latin typeface="Calibri" panose="020F0502020204030204"/>
              </a:rPr>
              <a:t> the day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clean with CHG, and reapply CHG-compatible barrier protection as needed.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24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Talking to Patients About CHG</a:t>
            </a:r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25D54EB7-94F0-A3CF-8467-A7AF54AE7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800" y="2563180"/>
            <a:ext cx="7772400" cy="2039300"/>
          </a:xfrm>
          <a:prstGeom prst="foldedCorner">
            <a:avLst>
              <a:gd name="adj" fmla="val 11755"/>
            </a:avLst>
          </a:prstGeom>
          <a:solidFill>
            <a:srgbClr val="FFF2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89"/>
            <a:ext cx="8229600" cy="1344707"/>
          </a:xfrm>
        </p:spPr>
        <p:txBody>
          <a:bodyPr>
            <a:noAutofit/>
          </a:bodyPr>
          <a:lstStyle/>
          <a:p>
            <a:r>
              <a:rPr lang="en-US" sz="2200" b="1" dirty="0"/>
              <a:t>Patients may need encouragement to receive their daily bath.</a:t>
            </a:r>
          </a:p>
          <a:p>
            <a:pPr lvl="1"/>
            <a:r>
              <a:rPr lang="en-US" sz="2000" dirty="0"/>
              <a:t>Most patients agree to CHG once they understand its purpose.</a:t>
            </a:r>
          </a:p>
          <a:p>
            <a:pPr lvl="1"/>
            <a:r>
              <a:rPr lang="en-US" sz="2000" dirty="0"/>
              <a:t>Your enthusiasm is critical.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D3C44-9F19-4101-ABC8-AA996C9F72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960" y="2715317"/>
            <a:ext cx="7498080" cy="1785563"/>
          </a:xfr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talking points for your patients:</a:t>
            </a:r>
          </a:p>
          <a:p>
            <a:pPr marL="822960" marR="0" lvl="1" indent="-365760" algn="l" defTabSz="88755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“The bath will only take about 10 minutes.”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DA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22960" marR="0" lvl="1" indent="-365760" algn="l" defTabSz="88755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“CHG serves as your protection to prevent infection.”</a:t>
            </a:r>
          </a:p>
          <a:p>
            <a:pPr marL="822960" marR="0" lvl="1" indent="-365760" algn="l" defTabSz="88755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DA3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“CHG reduces germs on your skin better than soap and water.”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08E82-6040-4FDF-9E44-380EB6ABF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789749"/>
            <a:ext cx="8229600" cy="1530992"/>
          </a:xfr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your patient declines, try again later in the day.</a:t>
            </a:r>
          </a:p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tips on addressing some common reasons for patient refusals, refer to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Talking Points for Patients: Chlorhexidine Bathing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39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Patient Information Sheets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9315"/>
            <a:ext cx="8229600" cy="20263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Informational sheets (like the ones shown here) are available for distribution to patients and families.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Providing patients with these sheets prior to bathing will save time but is not a substitute for your verbal teaching.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D3C44-9F19-4101-ABC8-AA996C9F72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6551" y="2989710"/>
            <a:ext cx="3089778" cy="3200400"/>
          </a:xfrm>
          <a:prstGeom prst="roundRect">
            <a:avLst>
              <a:gd name="adj" fmla="val 10023"/>
            </a:avLst>
          </a:prstGeom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82880" tIns="0" rIns="182880" bIns="0" anchor="ctr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/>
              <a:t>Links to patient resources:</a:t>
            </a:r>
          </a:p>
          <a:p>
            <a:pPr marL="225425" indent="-225425">
              <a:lnSpc>
                <a:spcPct val="120000"/>
              </a:lnSpc>
              <a:spcBef>
                <a:spcPts val="1200"/>
              </a:spcBef>
            </a:pPr>
            <a:r>
              <a:rPr lang="en-US" b="1" u="sng" dirty="0">
                <a:solidFill>
                  <a:srgbClr val="0070C0"/>
                </a:solidFill>
                <a:hlinkClick r:id="rId2"/>
              </a:rPr>
              <a:t>Daily Bathing With CHG (Patient Info Sheet)</a:t>
            </a:r>
            <a:endParaRPr lang="en-US" b="1" u="sng" dirty="0">
              <a:solidFill>
                <a:srgbClr val="0070C0"/>
              </a:solidFill>
            </a:endParaRPr>
          </a:p>
          <a:p>
            <a:pPr marL="225425" indent="-225425">
              <a:lnSpc>
                <a:spcPct val="120000"/>
              </a:lnSpc>
              <a:spcBef>
                <a:spcPts val="1200"/>
              </a:spcBef>
            </a:pPr>
            <a:r>
              <a:rPr lang="en-US" b="1" u="sng" dirty="0">
                <a:solidFill>
                  <a:srgbClr val="0070C0"/>
                </a:solidFill>
                <a:hlinkClick r:id="rId3"/>
              </a:rPr>
              <a:t>Patient Instructions for Bed Bath With CHG Cloths</a:t>
            </a:r>
            <a:endParaRPr lang="en-US" b="1" u="sng" dirty="0">
              <a:solidFill>
                <a:srgbClr val="0070C0"/>
              </a:solidFill>
            </a:endParaRPr>
          </a:p>
          <a:p>
            <a:pPr marL="225425" indent="-225425">
              <a:lnSpc>
                <a:spcPct val="120000"/>
              </a:lnSpc>
              <a:spcBef>
                <a:spcPts val="1200"/>
              </a:spcBef>
            </a:pPr>
            <a:r>
              <a:rPr lang="en-US" b="1" u="sng" dirty="0">
                <a:solidFill>
                  <a:srgbClr val="0070C0"/>
                </a:solidFill>
                <a:hlinkClick r:id="rId4"/>
              </a:rPr>
              <a:t>Patient Instructions for Showering With CHG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7" name="Picture 6" descr="Screenshots of patient information documents">
            <a:extLst>
              <a:ext uri="{FF2B5EF4-FFF2-40B4-BE49-F238E27FC236}">
                <a16:creationId xmlns:a16="http://schemas.microsoft.com/office/drawing/2014/main" id="{38E941F9-8FFB-0A1E-2ED6-67FAD59F0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705" y="2828965"/>
            <a:ext cx="4045567" cy="3361145"/>
          </a:xfrm>
          <a:prstGeom prst="rect">
            <a:avLst/>
          </a:prstGeom>
        </p:spPr>
      </p:pic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9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Additional Notes on CHG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989"/>
            <a:ext cx="8132618" cy="50014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b="1" dirty="0"/>
              <a:t>Avoid placing CHG-soaked cloths or spilling CHG liquid directly on bedsheets. </a:t>
            </a:r>
          </a:p>
          <a:p>
            <a:pPr lvl="1"/>
            <a:r>
              <a:rPr lang="en-US" sz="2200" dirty="0"/>
              <a:t>CHG can produce a brown-colored stain if it contacts bleach during the laundry cycle. </a:t>
            </a:r>
          </a:p>
          <a:p>
            <a:pPr lvl="1"/>
            <a:r>
              <a:rPr lang="en-US" sz="2200" dirty="0"/>
              <a:t>Once applied to skin, CHG binds to skin proteins and will not stain sheets. </a:t>
            </a:r>
          </a:p>
          <a:p>
            <a:pPr>
              <a:spcBef>
                <a:spcPts val="2400"/>
              </a:spcBef>
            </a:pPr>
            <a:r>
              <a:rPr lang="en-US" sz="2200" b="1" dirty="0"/>
              <a:t>Decolonization protocol doesn’t impact other protocols that your unit already has in place. </a:t>
            </a:r>
            <a:r>
              <a:rPr lang="en-US" sz="2200" dirty="0"/>
              <a:t>Maintain your existing protocols for: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Surgical skin prep</a:t>
            </a:r>
          </a:p>
          <a:p>
            <a:pPr lvl="1"/>
            <a:r>
              <a:rPr lang="en-US" sz="2200" dirty="0"/>
              <a:t>Pre-operative bathing with CHG</a:t>
            </a:r>
          </a:p>
          <a:p>
            <a:pPr lvl="1"/>
            <a:r>
              <a:rPr lang="en-US" sz="2200" dirty="0"/>
              <a:t>Hand hygiene</a:t>
            </a:r>
          </a:p>
          <a:p>
            <a:pPr lvl="1"/>
            <a:r>
              <a:rPr lang="en-US" sz="2200" dirty="0"/>
              <a:t>Contact or isolation precautions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24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Commonly Missed Bathing Practices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0821"/>
            <a:ext cx="8229600" cy="51172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200" b="1" dirty="0"/>
              <a:t>Cleaning the 6 inches of any lines, drains, and tubes closest to the body, as well as cleaning over non-absorbable dressings.</a:t>
            </a:r>
          </a:p>
          <a:p>
            <a:pPr marL="460375" lvl="1" indent="0">
              <a:spcBef>
                <a:spcPts val="600"/>
              </a:spcBef>
              <a:buNone/>
            </a:pPr>
            <a:r>
              <a:rPr lang="en-US" sz="2200" dirty="0"/>
              <a:t>After the body is finished, always remember to clean all devices and dressings, too.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200" b="1" dirty="0"/>
              <a:t>Ensuring that CHG is applied to skin with a firm massage.</a:t>
            </a:r>
          </a:p>
          <a:p>
            <a:pPr marL="460375" marR="0" lvl="1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ource Sans Pro" panose="020B0503030403020204" pitchFamily="34" charset="0"/>
                <a:cs typeface="Arial" panose="020B0604020202020204" pitchFamily="34" charset="0"/>
              </a:rPr>
              <a:t>A light touch might not get enough CHG onto the skin. You need to get full coverage of the patient’s whole body. 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200" b="1" dirty="0"/>
              <a:t>Using the CHG on superficial wounds, and stage 1 and 2 pressure injuries.</a:t>
            </a:r>
          </a:p>
          <a:p>
            <a:pPr marL="460375" marR="0" lvl="1" indent="0" algn="l" defTabSz="914400" rtl="0" eaLnBrk="0" fontAlgn="base" latinLnBrk="0" hangingPunct="0"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ource Sans Pro"/>
                <a:cs typeface="Arial"/>
              </a:rPr>
              <a:t>CHG </a:t>
            </a:r>
            <a:r>
              <a:rPr lang="en-US" sz="2200" dirty="0">
                <a:latin typeface="Calibri"/>
              </a:rPr>
              <a:t>should be used on all superficial wounds, to help prevent infections. Refer to the slides on Wound Care.</a:t>
            </a:r>
            <a:endParaRPr kumimoji="0" lang="en-US" sz="2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69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Do’s and Don’ts of Decolonization</a:t>
            </a:r>
            <a:endParaRPr lang="en-US" sz="40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971113"/>
            <a:ext cx="4206240" cy="452628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00662E"/>
                </a:solidFill>
              </a:rPr>
              <a:t>DO</a:t>
            </a:r>
          </a:p>
          <a:p>
            <a:pPr marL="365760" lvl="1" indent="-320040">
              <a:buClr>
                <a:srgbClr val="00662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2E"/>
                </a:solidFill>
              </a:rPr>
              <a:t>DO</a:t>
            </a:r>
            <a:r>
              <a:rPr lang="en-US" sz="2000" dirty="0">
                <a:solidFill>
                  <a:srgbClr val="00662E"/>
                </a:solidFill>
              </a:rPr>
              <a:t> </a:t>
            </a:r>
            <a:r>
              <a:rPr lang="en-US" sz="2000" dirty="0"/>
              <a:t>use CHG for all bathing needs.</a:t>
            </a:r>
          </a:p>
          <a:p>
            <a:pPr marL="365760" lvl="1" indent="-320040">
              <a:spcBef>
                <a:spcPts val="800"/>
              </a:spcBef>
              <a:buClr>
                <a:srgbClr val="00662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2E"/>
                </a:solidFill>
              </a:rPr>
              <a:t>DO</a:t>
            </a:r>
            <a:r>
              <a:rPr lang="en-US" sz="2000" dirty="0"/>
              <a:t> massage CHG firmly onto skin.</a:t>
            </a:r>
          </a:p>
          <a:p>
            <a:pPr marL="365760" lvl="1" indent="-320040">
              <a:spcBef>
                <a:spcPts val="800"/>
              </a:spcBef>
              <a:buClr>
                <a:srgbClr val="00662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2E"/>
                </a:solidFill>
              </a:rPr>
              <a:t>DO </a:t>
            </a:r>
            <a:r>
              <a:rPr lang="en-US" sz="2000" dirty="0"/>
              <a:t>pay special attention to neck, joints, and skin folds.</a:t>
            </a:r>
          </a:p>
          <a:p>
            <a:pPr marL="365760" lvl="1" indent="-320040">
              <a:spcBef>
                <a:spcPts val="800"/>
              </a:spcBef>
              <a:buClr>
                <a:srgbClr val="00662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2E"/>
                </a:solidFill>
              </a:rPr>
              <a:t>DO </a:t>
            </a:r>
            <a:r>
              <a:rPr lang="en-US" sz="2000" dirty="0"/>
              <a:t>clean </a:t>
            </a:r>
            <a:r>
              <a:rPr lang="en-US" sz="2000" b="1" dirty="0"/>
              <a:t>6 inches </a:t>
            </a:r>
            <a:r>
              <a:rPr lang="en-US" sz="2000" dirty="0"/>
              <a:t>closest to the body of any lines, tubes, or drains.</a:t>
            </a:r>
          </a:p>
          <a:p>
            <a:pPr marL="365760" lvl="1" indent="-320040">
              <a:spcBef>
                <a:spcPts val="800"/>
              </a:spcBef>
              <a:buClr>
                <a:srgbClr val="00662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2E"/>
                </a:solidFill>
              </a:rPr>
              <a:t>DO </a:t>
            </a:r>
            <a:r>
              <a:rPr lang="en-US" sz="2000" dirty="0"/>
              <a:t>use CHG over superficial wounds, sutures, and semipermeable dressings.</a:t>
            </a:r>
            <a:r>
              <a:rPr lang="en-US" sz="2000" b="1" dirty="0">
                <a:solidFill>
                  <a:srgbClr val="00662E"/>
                </a:solidFill>
              </a:rPr>
              <a:t> </a:t>
            </a:r>
          </a:p>
          <a:p>
            <a:pPr marL="365760" lvl="1" indent="-320040">
              <a:spcBef>
                <a:spcPts val="800"/>
              </a:spcBef>
              <a:buClr>
                <a:srgbClr val="00662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662E"/>
                </a:solidFill>
              </a:rPr>
              <a:t>DO</a:t>
            </a:r>
            <a:r>
              <a:rPr lang="en-US" sz="2000" dirty="0"/>
              <a:t> only use CHG-compatible skin products.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D3C44-9F19-4101-ABC8-AA996C9F72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0852" y="971113"/>
            <a:ext cx="41148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B30000"/>
                </a:solidFill>
              </a:rPr>
              <a:t>DON’T</a:t>
            </a:r>
          </a:p>
          <a:p>
            <a:pPr marL="365760" lvl="1" indent="-320040">
              <a:buClr>
                <a:srgbClr val="B30000"/>
              </a:buClr>
              <a:buFont typeface="Wingdings 2" panose="05020102010507070707" pitchFamily="18" charset="2"/>
              <a:buChar char=""/>
            </a:pPr>
            <a:r>
              <a:rPr lang="en-US" sz="2000" b="1" dirty="0">
                <a:solidFill>
                  <a:srgbClr val="C00000"/>
                </a:solidFill>
              </a:rPr>
              <a:t>DO NOT </a:t>
            </a:r>
            <a:r>
              <a:rPr lang="en-US" sz="2000" dirty="0"/>
              <a:t>get CHG into eyes or ear canals.</a:t>
            </a:r>
            <a:endParaRPr lang="en-US" sz="2000" b="1" dirty="0"/>
          </a:p>
          <a:p>
            <a:pPr marL="365760" lvl="1" indent="-320040">
              <a:spcBef>
                <a:spcPts val="1000"/>
              </a:spcBef>
              <a:buClr>
                <a:srgbClr val="B30000"/>
              </a:buClr>
              <a:buFont typeface="Wingdings 2" panose="05020102010507070707" pitchFamily="18" charset="2"/>
              <a:buChar char=""/>
            </a:pPr>
            <a:r>
              <a:rPr lang="en-US" sz="2000" b="1" dirty="0">
                <a:solidFill>
                  <a:srgbClr val="C00000"/>
                </a:solidFill>
              </a:rPr>
              <a:t>DO NOT </a:t>
            </a:r>
            <a:r>
              <a:rPr lang="en-US" sz="2000" dirty="0"/>
              <a:t>rinse or wipe off CHG. </a:t>
            </a:r>
            <a:r>
              <a:rPr lang="en-US" sz="2000" b="1" dirty="0"/>
              <a:t>Let air dry.</a:t>
            </a:r>
          </a:p>
          <a:p>
            <a:pPr marL="365760" lvl="1" indent="-320040">
              <a:spcBef>
                <a:spcPts val="1000"/>
              </a:spcBef>
              <a:buClr>
                <a:srgbClr val="B30000"/>
              </a:buClr>
              <a:buFont typeface="Wingdings 2" panose="05020102010507070707" pitchFamily="18" charset="2"/>
              <a:buChar char=""/>
            </a:pPr>
            <a:r>
              <a:rPr lang="en-US" sz="2000" b="1" dirty="0">
                <a:solidFill>
                  <a:srgbClr val="C00000"/>
                </a:solidFill>
              </a:rPr>
              <a:t>DO NOT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use on deep or large wounds.</a:t>
            </a:r>
          </a:p>
          <a:p>
            <a:pPr marL="365760" lvl="1" indent="-320040">
              <a:spcBef>
                <a:spcPts val="1000"/>
              </a:spcBef>
              <a:buClr>
                <a:srgbClr val="B30000"/>
              </a:buClr>
              <a:buFont typeface="Wingdings 2" panose="05020102010507070707" pitchFamily="18" charset="2"/>
              <a:buChar char=""/>
            </a:pPr>
            <a:r>
              <a:rPr lang="en-US" sz="2000" b="1" dirty="0">
                <a:solidFill>
                  <a:srgbClr val="C00000"/>
                </a:solidFill>
                <a:cs typeface="Arial"/>
              </a:rPr>
              <a:t>DO NOT</a:t>
            </a:r>
            <a:r>
              <a:rPr lang="en-US" sz="200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2000" dirty="0">
                <a:cs typeface="Arial"/>
              </a:rPr>
              <a:t>flush CHG cloths.</a:t>
            </a:r>
            <a:endParaRPr lang="en-US" sz="2000" dirty="0"/>
          </a:p>
          <a:p>
            <a:pPr marL="365760" lvl="1" indent="-320040">
              <a:spcBef>
                <a:spcPts val="1000"/>
              </a:spcBef>
              <a:buClr>
                <a:srgbClr val="B30000"/>
              </a:buClr>
              <a:buFont typeface="Wingdings 2" panose="05020102010507070707" pitchFamily="18" charset="2"/>
              <a:buChar char=""/>
            </a:pPr>
            <a:r>
              <a:rPr lang="en-US" sz="2000" b="1" dirty="0">
                <a:solidFill>
                  <a:srgbClr val="C00000"/>
                </a:solidFill>
                <a:cs typeface="Arial"/>
              </a:rPr>
              <a:t>DO NOT</a:t>
            </a:r>
            <a:r>
              <a:rPr lang="en-US" sz="2000" dirty="0">
                <a:solidFill>
                  <a:srgbClr val="C00000"/>
                </a:solidFill>
                <a:cs typeface="Arial"/>
              </a:rPr>
              <a:t> </a:t>
            </a:r>
            <a:r>
              <a:rPr lang="en-US" sz="2000" dirty="0">
                <a:cs typeface="Arial"/>
              </a:rPr>
              <a:t>save open packs for later use.</a:t>
            </a:r>
          </a:p>
          <a:p>
            <a:pPr marL="365760" lvl="1" indent="-320040">
              <a:spcBef>
                <a:spcPts val="1000"/>
              </a:spcBef>
              <a:buClr>
                <a:srgbClr val="B30000"/>
              </a:buClr>
              <a:buFont typeface="Wingdings 2" panose="05020102010507070707" pitchFamily="18" charset="2"/>
              <a:buChar char=""/>
            </a:pPr>
            <a:r>
              <a:rPr lang="en-US" sz="2000" b="1" dirty="0">
                <a:solidFill>
                  <a:srgbClr val="C00000"/>
                </a:solidFill>
              </a:rPr>
              <a:t>DO NOT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use on patient if allergic.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6D19C5-7F53-760C-19AC-D44DF22150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" y="5652498"/>
            <a:ext cx="8138160" cy="640080"/>
          </a:xfrm>
          <a:prstGeom prst="roundRect">
            <a:avLst>
              <a:gd name="adj" fmla="val 17858"/>
            </a:avLst>
          </a:prstGeom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182880" tIns="91440" rIns="182880" bIns="91440" rtlCol="0" anchor="ctr"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Download as a one-pager here:</a:t>
            </a:r>
            <a:r>
              <a:rPr lang="en-US" sz="2400" b="1" dirty="0"/>
              <a:t> </a:t>
            </a:r>
            <a:r>
              <a:rPr lang="en-US" sz="2400" b="1" u="sng" dirty="0">
                <a:solidFill>
                  <a:srgbClr val="0070C0"/>
                </a:solidFill>
                <a:hlinkClick r:id="rId2"/>
              </a:rPr>
              <a:t>Decolonization Do’s and Don’ts</a:t>
            </a:r>
            <a:r>
              <a:rPr lang="en-US" sz="2400" b="1" u="sng" dirty="0">
                <a:solidFill>
                  <a:srgbClr val="0070C0"/>
                </a:solidFill>
              </a:rPr>
              <a:t> (.docx)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9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Training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B6957F-39E9-36E9-AFD7-A6CD5222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79"/>
            <a:ext cx="8229600" cy="521208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From this training you will learn: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How to use </a:t>
            </a:r>
            <a:r>
              <a:rPr lang="en-US" sz="2400" b="1" dirty="0">
                <a:solidFill>
                  <a:schemeClr val="accent1"/>
                </a:solidFill>
              </a:rPr>
              <a:t>chlorhexidine gluconate (CHG)</a:t>
            </a:r>
            <a:r>
              <a:rPr lang="en-US" sz="2400" dirty="0"/>
              <a:t> for skin decolonization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How to address special circumstances related to CHG bathing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This training module will take approximately </a:t>
            </a:r>
            <a:br>
              <a:rPr lang="en-US" sz="2800" dirty="0"/>
            </a:br>
            <a:r>
              <a:rPr lang="en-US" sz="2800" dirty="0"/>
              <a:t>15 minutes to complete.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Decolonization?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B6957F-39E9-36E9-AFD7-A6CD5222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459"/>
            <a:ext cx="8229600" cy="4783957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Decolonization</a:t>
            </a:r>
            <a:r>
              <a:rPr lang="en-US" sz="2800" b="1" dirty="0"/>
              <a:t> is the use of topical antiseptic soaps and nasal products to reduce bacteria from the body surface.</a:t>
            </a:r>
          </a:p>
          <a:p>
            <a:pPr>
              <a:spcBef>
                <a:spcPts val="3000"/>
              </a:spcBef>
            </a:pPr>
            <a:r>
              <a:rPr lang="en-US" sz="2800" dirty="0"/>
              <a:t>Decolonization is proven in hospital settings to reduce the occurrence of antibiotic-resistant bacteria and bloodstream infections.</a:t>
            </a:r>
          </a:p>
        </p:txBody>
      </p:sp>
      <p:pic>
        <p:nvPicPr>
          <p:cNvPr id="56" name="Picture 55" descr="Supplies for a chlorhexidine gluconate bath">
            <a:extLst>
              <a:ext uri="{FF2B5EF4-FFF2-40B4-BE49-F238E27FC236}">
                <a16:creationId xmlns:a16="http://schemas.microsoft.com/office/drawing/2014/main" id="{F33C768C-F47F-C631-9333-1FBCCCC7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89110" y="4106736"/>
            <a:ext cx="3107473" cy="2200102"/>
          </a:xfrm>
          <a:prstGeom prst="rect">
            <a:avLst/>
          </a:prstGeom>
        </p:spPr>
      </p:pic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8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Why Are We Using CHG Decolonization?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B6957F-39E9-36E9-AFD7-A6CD5222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0821"/>
            <a:ext cx="8229600" cy="5128538"/>
          </a:xfrm>
        </p:spPr>
        <p:txBody>
          <a:bodyPr>
            <a:normAutofit/>
          </a:bodyPr>
          <a:lstStyle/>
          <a:p>
            <a:r>
              <a:rPr lang="en-US" sz="2800" dirty="0"/>
              <a:t>Bacteria on a patient’s skin can progress to severe infection during hospital stays due to the heightened risk from wounds, medical devices, and poor health of the patient.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sz="2800" dirty="0"/>
              <a:t>Decolonization has been shown to prevent infections:</a:t>
            </a:r>
          </a:p>
          <a:p>
            <a:pPr lvl="1"/>
            <a:r>
              <a:rPr lang="en-US" sz="2400" dirty="0"/>
              <a:t>Among patients with multidrug-resistant organisms</a:t>
            </a:r>
          </a:p>
          <a:p>
            <a:pPr lvl="1"/>
            <a:r>
              <a:rPr lang="en-US" sz="2400" dirty="0"/>
              <a:t>In hospital intensive care units (ICUs)</a:t>
            </a:r>
          </a:p>
          <a:p>
            <a:pPr lvl="1"/>
            <a:r>
              <a:rPr lang="en-US" sz="2400" dirty="0"/>
              <a:t>Among hospitalized patients with medical devices</a:t>
            </a:r>
          </a:p>
          <a:p>
            <a:pPr lvl="1"/>
            <a:r>
              <a:rPr lang="en-US" sz="2400" dirty="0"/>
              <a:t>In long-term acute care hospitals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/>
              <a:t>What Is Chlorhexidine Gluconate (CHG)?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B6957F-39E9-36E9-AFD7-A6CD52228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600" b="1" dirty="0"/>
              <a:t>Chlorhexidine gluconate (CHG) is a topical antiseptic that is effective at killing bacteria.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Once applied, CHG will continue to work to keep germs off the skin for 24 hours.</a:t>
            </a:r>
          </a:p>
          <a:p>
            <a:pPr>
              <a:spcBef>
                <a:spcPts val="2400"/>
              </a:spcBef>
            </a:pPr>
            <a:r>
              <a:rPr lang="en-US" sz="2600" dirty="0"/>
              <a:t>CHG works better than regular soap and water to remove bacteria and is also less drying.</a:t>
            </a:r>
          </a:p>
          <a:p>
            <a:pPr>
              <a:spcBef>
                <a:spcPts val="2400"/>
              </a:spcBef>
            </a:pPr>
            <a:r>
              <a:rPr lang="en-US" sz="2600" dirty="0"/>
              <a:t>CHG is safe for use on the face, perineum, and external mucosa.</a:t>
            </a:r>
          </a:p>
          <a:p>
            <a:pPr lvl="1"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Avoid eyes and ear canals.</a:t>
            </a:r>
          </a:p>
        </p:txBody>
      </p:sp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I Perform Decolonization?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B6957F-39E9-36E9-AFD7-A6CD5222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79"/>
            <a:ext cx="8229600" cy="335555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b="1" dirty="0"/>
              <a:t>Daily CHG baths are given to a patient. 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rgbClr val="007DA3"/>
                </a:solidFill>
              </a:rPr>
              <a:t>Use CHG instead of regular soap for all bathing needs </a:t>
            </a:r>
            <a:r>
              <a:rPr lang="en-US" sz="2600" dirty="0"/>
              <a:t>for the patient’s entire unit stay.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Do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use regular soap. Other soaps can inactivate CHG.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rgbClr val="007DA3"/>
                </a:solidFill>
              </a:rPr>
              <a:t>Massage CHG firmly </a:t>
            </a:r>
            <a:r>
              <a:rPr lang="en-US" sz="2600" dirty="0"/>
              <a:t>onto all areas of patient’s body.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Pay special attention to skin folds, neck, and joints.</a:t>
            </a:r>
            <a:endParaRPr lang="en-US" sz="2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A5AE06-14D2-49FA-474A-0B59A67DF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436210"/>
            <a:ext cx="5022273" cy="2033169"/>
          </a:xfr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365760" algn="l" defTabSz="887553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patients have any devices (lines, tubes, drains, etc.), then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devices must be cleaned with CHG as well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26" name="Picture 25" descr="Three packets of pre-soaked CHG cloths">
            <a:extLst>
              <a:ext uri="{FF2B5EF4-FFF2-40B4-BE49-F238E27FC236}">
                <a16:creationId xmlns:a16="http://schemas.microsoft.com/office/drawing/2014/main" id="{1FD08348-E7FF-3F8F-E8E9-07E5C442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77" t="10277" r="8358" b="7051"/>
          <a:stretch/>
        </p:blipFill>
        <p:spPr>
          <a:xfrm>
            <a:off x="5415308" y="4435682"/>
            <a:ext cx="2687321" cy="1888620"/>
          </a:xfrm>
          <a:prstGeom prst="rect">
            <a:avLst/>
          </a:prstGeom>
        </p:spPr>
      </p:pic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8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CHG Bathing Procedure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B6957F-39E9-36E9-AFD7-A6CD52228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79"/>
            <a:ext cx="8412480" cy="1772828"/>
          </a:xfrm>
        </p:spPr>
        <p:txBody>
          <a:bodyPr>
            <a:normAutofit/>
          </a:bodyPr>
          <a:lstStyle/>
          <a:p>
            <a:r>
              <a:rPr lang="en-US" sz="2400" b="1" dirty="0"/>
              <a:t>Use one cloth for each section </a:t>
            </a:r>
            <a:r>
              <a:rPr lang="en-US" sz="2400" dirty="0"/>
              <a:t>– 6 cloths in total.</a:t>
            </a:r>
          </a:p>
          <a:p>
            <a:r>
              <a:rPr lang="en-US" sz="2400" dirty="0"/>
              <a:t>Air dry. </a:t>
            </a:r>
            <a:r>
              <a:rPr lang="en-US" sz="2400" b="1" dirty="0"/>
              <a:t>Do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b="1" dirty="0"/>
              <a:t> rinse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007DA3"/>
                </a:solidFill>
              </a:rPr>
              <a:t>Apply CHG to the body in the following order, from </a:t>
            </a:r>
            <a:r>
              <a:rPr lang="en-US" sz="2400" b="1" dirty="0"/>
              <a:t>①</a:t>
            </a:r>
            <a:r>
              <a:rPr lang="en-US" sz="2400" b="1" dirty="0">
                <a:solidFill>
                  <a:srgbClr val="007DA3"/>
                </a:solidFill>
              </a:rPr>
              <a:t> to </a:t>
            </a:r>
            <a:r>
              <a:rPr lang="en-US" sz="2400" b="1" dirty="0"/>
              <a:t>⑥</a:t>
            </a:r>
            <a:r>
              <a:rPr lang="en-US" sz="2400" b="1" dirty="0">
                <a:solidFill>
                  <a:srgbClr val="007DA3"/>
                </a:solidFill>
              </a:rPr>
              <a:t>:</a:t>
            </a:r>
          </a:p>
        </p:txBody>
      </p:sp>
      <p:pic>
        <p:nvPicPr>
          <p:cNvPr id="63" name="Picture 62" descr="Diagram of the body showing the order of application of CHG cloths.&#10;First, clean the face, neck, and chest. Remember to avoid eyes and ear canals.&#10;Second, clean both shoulders, arms, and hands.&#10;Third, clean the abdomen - then the groin and perineum.&#10;Fourth, clean the right leg and foot.&#10;Fifth, clean the left leg and foot.&#10;Sixth, clean the back of the neck, back, and buttocks last.">
            <a:extLst>
              <a:ext uri="{FF2B5EF4-FFF2-40B4-BE49-F238E27FC236}">
                <a16:creationId xmlns:a16="http://schemas.microsoft.com/office/drawing/2014/main" id="{260C8EF8-7112-7564-E95F-70175844E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54506"/>
            <a:ext cx="8229600" cy="3675004"/>
          </a:xfrm>
          <a:prstGeom prst="rect">
            <a:avLst/>
          </a:prstGeom>
        </p:spPr>
      </p:pic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ABDE13-516D-FC80-7EF9-0C69AC6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CHG Bathing Procedure: Notes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9BBB147-4E19-47B3-9946-AD386352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6963"/>
            <a:ext cx="8229600" cy="521176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FF0000"/>
                </a:solidFill>
              </a:rPr>
              <a:t>Do not rinse or wipe off CHG.</a:t>
            </a:r>
            <a:r>
              <a:rPr lang="en-US" sz="2400" b="1" dirty="0"/>
              <a:t> CHG must be allowed to fully dry</a:t>
            </a:r>
            <a:r>
              <a:rPr lang="en-US" sz="2400" dirty="0"/>
              <a:t> to be effective.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7DA3"/>
                </a:solidFill>
              </a:rPr>
              <a:t>Patients may complain about a sticky feeling. </a:t>
            </a:r>
            <a:r>
              <a:rPr lang="en-US" sz="2200" dirty="0"/>
              <a:t>This will go away when the CHG fully dries in a few minutes.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Patients should only use skin and hair products (e.g., lotions, powders) that are provided by the unit.</a:t>
            </a:r>
            <a:endParaRPr lang="en-US" sz="2400" b="1" dirty="0"/>
          </a:p>
          <a:p>
            <a:pPr lvl="1"/>
            <a:r>
              <a:rPr lang="en-US" sz="2200" dirty="0"/>
              <a:t>Skin and hair products often contain ingredients that can inactivate CHG</a:t>
            </a:r>
            <a:r>
              <a:rPr lang="en-US" sz="200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400" b="1" dirty="0"/>
              <a:t>Dispose used cloths in the trash.</a:t>
            </a:r>
          </a:p>
          <a:p>
            <a:pPr lvl="1"/>
            <a:r>
              <a:rPr lang="en-US" sz="2200" dirty="0"/>
              <a:t>Do </a:t>
            </a:r>
            <a:r>
              <a:rPr lang="en-US" sz="2200" b="1" dirty="0">
                <a:solidFill>
                  <a:srgbClr val="FF0000"/>
                </a:solidFill>
              </a:rPr>
              <a:t>NOT</a:t>
            </a:r>
            <a:r>
              <a:rPr lang="en-US" sz="2200" dirty="0"/>
              <a:t> flush cloths in the toilet.</a:t>
            </a:r>
          </a:p>
          <a:p>
            <a:pPr lvl="1"/>
            <a:r>
              <a:rPr lang="en-US" sz="2200" dirty="0"/>
              <a:t>The cloths </a:t>
            </a:r>
            <a:r>
              <a:rPr lang="en-US" sz="2200" b="1" dirty="0">
                <a:solidFill>
                  <a:srgbClr val="FF0000"/>
                </a:solidFill>
              </a:rPr>
              <a:t>WILL CLOG </a:t>
            </a:r>
            <a:r>
              <a:rPr lang="en-US" sz="2200" dirty="0"/>
              <a:t>toilets.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CC9913-7754-9D08-E3CD-7DF579D70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577" y="4788863"/>
            <a:ext cx="2468880" cy="1180407"/>
          </a:xfrm>
          <a:prstGeom prst="rect">
            <a:avLst/>
          </a:prstGeom>
        </p:spPr>
      </p:pic>
      <p:sp>
        <p:nvSpPr>
          <p:cNvPr id="2" name="Slide Number Placeholder 26">
            <a:extLst>
              <a:ext uri="{FF2B5EF4-FFF2-40B4-BE49-F238E27FC236}">
                <a16:creationId xmlns:a16="http://schemas.microsoft.com/office/drawing/2014/main" id="{F76415D6-582B-4618-BD4F-000098865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9680" y="6492240"/>
            <a:ext cx="274320" cy="365760"/>
          </a:xfr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 | </a:t>
            </a:r>
            <a:fld id="{3EAF645E-7E2B-4792-90B1-7B7BA0A839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41316"/>
      </p:ext>
    </p:extLst>
  </p:cSld>
  <p:clrMapOvr>
    <a:masterClrMapping/>
  </p:clrMapOvr>
</p:sld>
</file>

<file path=ppt/theme/theme1.xml><?xml version="1.0" encoding="utf-8"?>
<a:theme xmlns:a="http://schemas.openxmlformats.org/drawingml/2006/main" name="1_AHRQ MRSA">
  <a:themeElements>
    <a:clrScheme name="AHRQ MRSA">
      <a:dk1>
        <a:sysClr val="windowText" lastClr="000000"/>
      </a:dk1>
      <a:lt1>
        <a:sysClr val="window" lastClr="FFFFFF"/>
      </a:lt1>
      <a:dk2>
        <a:srgbClr val="757575"/>
      </a:dk2>
      <a:lt2>
        <a:srgbClr val="E7E6E6"/>
      </a:lt2>
      <a:accent1>
        <a:srgbClr val="007DA3"/>
      </a:accent1>
      <a:accent2>
        <a:srgbClr val="FAD701"/>
      </a:accent2>
      <a:accent3>
        <a:srgbClr val="FCF1DD"/>
      </a:accent3>
      <a:accent4>
        <a:srgbClr val="F48154"/>
      </a:accent4>
      <a:accent5>
        <a:srgbClr val="086354"/>
      </a:accent5>
      <a:accent6>
        <a:srgbClr val="E7E6E6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RQ MRSA" id="{B3152F7F-7669-4C5A-9C10-A560DFE5AA94}" vid="{4D6CAD94-38B2-4925-9A3A-5BF58A1668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d14f105-b512-4c58-b648-3bdda2cf581d">
      <UserInfo>
        <DisplayName>ahn-roy</DisplayName>
        <AccountId>104</AccountId>
        <AccountType/>
      </UserInfo>
      <UserInfo>
        <DisplayName>Prashila Dullabh</DisplayName>
        <AccountId>105</AccountId>
        <AccountType/>
      </UserInfo>
      <UserInfo>
        <DisplayName>Kathleen Speck</DisplayName>
        <AccountId>11</AccountId>
        <AccountType/>
      </UserInfo>
      <UserInfo>
        <DisplayName>Clare Rock</DisplayName>
        <AccountId>101</AccountId>
        <AccountType/>
      </UserInfo>
      <UserInfo>
        <DisplayName>Samuel Kim</DisplayName>
        <AccountId>12</AccountId>
        <AccountType/>
      </UserInfo>
      <UserInfo>
        <DisplayName>Alejandra Salinas</DisplayName>
        <AccountId>112</AccountId>
        <AccountType/>
      </UserInfo>
      <UserInfo>
        <DisplayName>Aki Suzuki</DisplayName>
        <AccountId>113</AccountId>
        <AccountType/>
      </UserInfo>
      <UserInfo>
        <DisplayName>Abigail Vorsteg</DisplayName>
        <AccountId>114</AccountId>
        <AccountType/>
      </UserInfo>
      <UserInfo>
        <DisplayName>Morgan Katz</DisplayName>
        <AccountId>31</AccountId>
        <AccountType/>
      </UserInfo>
      <UserInfo>
        <DisplayName>Heather Saunders</DisplayName>
        <AccountId>59</AccountId>
        <AccountType/>
      </UserInfo>
      <UserInfo>
        <DisplayName>Valeria Fabre</DisplayName>
        <AccountId>56</AccountId>
        <AccountType/>
      </UserInfo>
      <UserInfo>
        <DisplayName>Meghan Walrath</DisplayName>
        <AccountId>49</AccountId>
        <AccountType/>
      </UserInfo>
      <UserInfo>
        <DisplayName>Caylin Andrews</DisplayName>
        <AccountId>120</AccountId>
        <AccountType/>
      </UserInfo>
    </SharedWithUsers>
    <TaxCatchAll xmlns="5d14f105-b512-4c58-b648-3bdda2cf581d" xsi:nil="true"/>
    <lcf76f155ced4ddcb4097134ff3c332f xmlns="931aec66-2863-455c-9bb0-8c99df0ac3fd">
      <Terms xmlns="http://schemas.microsoft.com/office/infopath/2007/PartnerControls"/>
    </lcf76f155ced4ddcb4097134ff3c332f>
    <ResidentBathingPreferencesandSkinassessments xmlns="931aec66-2863-455c-9bb0-8c99df0ac3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06F82F74DC74D9A1715CAE0E542E2" ma:contentTypeVersion="20" ma:contentTypeDescription="Create a new document." ma:contentTypeScope="" ma:versionID="f9bc1d42ba8155787123ceb957459d8d">
  <xsd:schema xmlns:xsd="http://www.w3.org/2001/XMLSchema" xmlns:xs="http://www.w3.org/2001/XMLSchema" xmlns:p="http://schemas.microsoft.com/office/2006/metadata/properties" xmlns:ns2="931aec66-2863-455c-9bb0-8c99df0ac3fd" xmlns:ns3="5d14f105-b512-4c58-b648-3bdda2cf581d" targetNamespace="http://schemas.microsoft.com/office/2006/metadata/properties" ma:root="true" ma:fieldsID="3ec37f08cc1e008a62fd65c6ec224e6c" ns2:_="" ns3:_="">
    <xsd:import namespace="931aec66-2863-455c-9bb0-8c99df0ac3fd"/>
    <xsd:import namespace="5d14f105-b512-4c58-b648-3bdda2cf58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ResidentBathingPreferencesandSkinassessment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aec66-2863-455c-9bb0-8c99df0ac3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identBathingPreferencesandSkinassessments" ma:index="23" nillable="true" ma:displayName="Resident Bathing Preferences and Skin assessments" ma:format="Dropdown" ma:hidden="true" ma:internalName="ResidentBathingPreferencesandSkinassessments" ma:readOnly="false">
      <xsd:simpleType>
        <xsd:restriction base="dms:Text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4f105-b512-4c58-b648-3bdda2cf5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74233f0f-6bd0-4026-a550-8b5d019f9378}" ma:internalName="TaxCatchAll" ma:readOnly="false" ma:showField="CatchAllData" ma:web="5d14f105-b512-4c58-b648-3bdda2cf58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4A4051-5181-487D-A39A-F4E1E77BC14A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931aec66-2863-455c-9bb0-8c99df0ac3fd"/>
    <ds:schemaRef ds:uri="http://schemas.microsoft.com/office/infopath/2007/PartnerControls"/>
    <ds:schemaRef ds:uri="http://schemas.openxmlformats.org/package/2006/metadata/core-properties"/>
    <ds:schemaRef ds:uri="5d14f105-b512-4c58-b648-3bdda2cf581d"/>
  </ds:schemaRefs>
</ds:datastoreItem>
</file>

<file path=customXml/itemProps2.xml><?xml version="1.0" encoding="utf-8"?>
<ds:datastoreItem xmlns:ds="http://schemas.openxmlformats.org/officeDocument/2006/customXml" ds:itemID="{597569AE-CAAE-4B9C-B220-EA88EC348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1aec66-2863-455c-9bb0-8c99df0ac3fd"/>
    <ds:schemaRef ds:uri="5d14f105-b512-4c58-b648-3bdda2cf5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3E3B6A-E75A-4EAB-9484-E1B9BB726D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</TotalTime>
  <Words>2623</Words>
  <Application>Microsoft Office PowerPoint</Application>
  <PresentationFormat>Letter Paper (8.5x11 in)</PresentationFormat>
  <Paragraphs>261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Wingdings</vt:lpstr>
      <vt:lpstr>Wingdings 2</vt:lpstr>
      <vt:lpstr>1_AHRQ MRSA</vt:lpstr>
      <vt:lpstr>AHRQ Safety Program for MRSA Prevention</vt:lpstr>
      <vt:lpstr>Educational Objectives</vt:lpstr>
      <vt:lpstr>Training Objectives</vt:lpstr>
      <vt:lpstr>What Is Decolonization?</vt:lpstr>
      <vt:lpstr>Why Are We Using CHG Decolonization?</vt:lpstr>
      <vt:lpstr>What Is Chlorhexidine Gluconate (CHG)?</vt:lpstr>
      <vt:lpstr>How Do I Perform Decolonization?</vt:lpstr>
      <vt:lpstr>CHG Bathing Procedure</vt:lpstr>
      <vt:lpstr>CHG Bathing Procedure: Notes</vt:lpstr>
      <vt:lpstr>Methods for Applying CHG</vt:lpstr>
      <vt:lpstr>CHG Cloths: Bathing With 2% CHG Cloths</vt:lpstr>
      <vt:lpstr>CHG Cloths: Using a Cloth Warmer</vt:lpstr>
      <vt:lpstr>CHG Cloths: Patient Self-Bathing</vt:lpstr>
      <vt:lpstr>CHG Basin Bath: Bathing With 2% CHG Solution</vt:lpstr>
      <vt:lpstr>CHG Basin Bath: Procedure</vt:lpstr>
      <vt:lpstr>Patients Showering With 4% CHG Liquid</vt:lpstr>
      <vt:lpstr>Showering: Giving the Patient Instructions</vt:lpstr>
      <vt:lpstr>If a Patient Asks to Use Own Soap or Shampoo</vt:lpstr>
      <vt:lpstr>Should I Use CHG on Lines/Tubes/Drains?</vt:lpstr>
      <vt:lpstr>Should I Use CHG on Wounds?</vt:lpstr>
      <vt:lpstr>Should I Use CHG on Dressings?</vt:lpstr>
      <vt:lpstr>CHG for Obese Patients</vt:lpstr>
      <vt:lpstr>CHG and Incontinence</vt:lpstr>
      <vt:lpstr>Talking to Patients About CHG</vt:lpstr>
      <vt:lpstr>Patient Information Sheets</vt:lpstr>
      <vt:lpstr>Additional Notes on CHG</vt:lpstr>
      <vt:lpstr>Commonly Missed Bathing Practices</vt:lpstr>
      <vt:lpstr>Do’s and Don’ts of Decolonization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Safety Program for MRSA Prevention</dc:title>
  <dc:creator>Agency for Healthcare Research &amp; Quality</dc:creator>
  <cp:lastModifiedBy>Nawrocki, Laura (AHRQ/OC) (CTR)</cp:lastModifiedBy>
  <cp:revision>24</cp:revision>
  <dcterms:created xsi:type="dcterms:W3CDTF">2021-06-25T18:34:07Z</dcterms:created>
  <dcterms:modified xsi:type="dcterms:W3CDTF">2024-10-17T05:39:47Z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0x0101009DC06F82F74DC74D9A1715CAE0E542E2</vt:lpwstr>
  </property>
  <property fmtid="{D5CDD505-2E9C-101B-9397-08002B2CF9AE}" pid="3" name="MediaServiceImageTags">
    <vt:lpwstr/>
  </property>
  <property fmtid="{D5CDD505-2E9C-101B-9397-08002B2CF9AE}" pid="4" name="Order">
    <vt:r8>1604400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