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9" r:id="rId4"/>
  </p:sldMasterIdLst>
  <p:notesMasterIdLst>
    <p:notesMasterId r:id="rId17"/>
  </p:notesMasterIdLst>
  <p:handoutMasterIdLst>
    <p:handoutMasterId r:id="rId18"/>
  </p:handoutMasterIdLst>
  <p:sldIdLst>
    <p:sldId id="256" r:id="rId5"/>
    <p:sldId id="259" r:id="rId6"/>
    <p:sldId id="1080" r:id="rId7"/>
    <p:sldId id="1093" r:id="rId8"/>
    <p:sldId id="1094" r:id="rId9"/>
    <p:sldId id="1103" r:id="rId10"/>
    <p:sldId id="1095" r:id="rId11"/>
    <p:sldId id="1096" r:id="rId12"/>
    <p:sldId id="1097" r:id="rId13"/>
    <p:sldId id="1098" r:id="rId14"/>
    <p:sldId id="1101" r:id="rId15"/>
    <p:sldId id="1102" r:id="rId16"/>
  </p:sldIdLst>
  <p:sldSz cx="9144000" cy="6858000" type="letter"/>
  <p:notesSz cx="6858000" cy="9144000"/>
  <p:defaultTextStyle>
    <a:defPPr>
      <a:defRPr lang="en-US"/>
    </a:defPPr>
    <a:lvl1pPr marL="0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820583" rtl="0" eaLnBrk="1" latinLnBrk="0" hangingPunct="1">
      <a:defRPr sz="161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F041B949-BA4E-30A2-2ED8-999F88E38F7E}" name="Lin, Leyi (AHRQ/CQuIPS)" initials="LL(" userId="S::Leyi.Lin@ahrq.hhs.gov::09a0f13c-11f9-458b-b3c2-15fc87a95251" providerId="AD"/>
  <p188:author id="{5DCF6650-F885-C059-0C0B-106F26993FCD}" name="Samuel Kim" initials="SK" userId="Samuel Kim" providerId="None"/>
  <p188:author id="{1780D982-44A2-6D7D-E9DB-8B28409C738F}" name="Japria Davis" initials="JD" userId="S::jdavi284@jh.edu::a1583873-f298-4ddb-bf51-a8a738bba31a" providerId="AD"/>
  <p188:author id="{0FB1F2F5-91BD-357A-B040-5BC70C2021A6}" name="Samuel Kim" initials="SK" userId="S::skim172@jh.edu::0b4e8f1a-35cc-4769-966d-024c662a6df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7" name="Kathleen Speck" initials="KS [2]" lastIdx="1" clrIdx="6">
    <p:extLst>
      <p:ext uri="{19B8F6BF-5375-455C-9EA6-DF929625EA0E}">
        <p15:presenceInfo xmlns:p15="http://schemas.microsoft.com/office/powerpoint/2012/main" userId="S::kspeck2@jh.edu::1c3bee05-3f30-471c-9c5c-6f1d82c4dd7a" providerId="AD"/>
      </p:ext>
    </p:extLst>
  </p:cmAuthor>
  <p:cmAuthor id="1" name="Clare Rock" initials="CR" lastIdx="1" clrIdx="0">
    <p:extLst>
      <p:ext uri="{19B8F6BF-5375-455C-9EA6-DF929625EA0E}">
        <p15:presenceInfo xmlns:p15="http://schemas.microsoft.com/office/powerpoint/2012/main" userId="S-1-5-21-1214440339-484763869-725345543-4303079" providerId="AD"/>
      </p:ext>
    </p:extLst>
  </p:cmAuthor>
  <p:cmAuthor id="8" name="Lisa Maragakis" initials="LM" lastIdx="2" clrIdx="7">
    <p:extLst>
      <p:ext uri="{19B8F6BF-5375-455C-9EA6-DF929625EA0E}">
        <p15:presenceInfo xmlns:p15="http://schemas.microsoft.com/office/powerpoint/2012/main" userId="S::lmaraga1@jh.edu::5c198311-483d-4a73-be75-fadf68ee2dcf" providerId="AD"/>
      </p:ext>
    </p:extLst>
  </p:cmAuthor>
  <p:cmAuthor id="2" name="Samuel Kim" initials="SK" lastIdx="43" clrIdx="1">
    <p:extLst>
      <p:ext uri="{19B8F6BF-5375-455C-9EA6-DF929625EA0E}">
        <p15:presenceInfo xmlns:p15="http://schemas.microsoft.com/office/powerpoint/2012/main" userId="Samuel Kim" providerId="None"/>
      </p:ext>
    </p:extLst>
  </p:cmAuthor>
  <p:cmAuthor id="3" name="Samuel Kim" initials="SK [2]" lastIdx="37" clrIdx="2">
    <p:extLst>
      <p:ext uri="{19B8F6BF-5375-455C-9EA6-DF929625EA0E}">
        <p15:presenceInfo xmlns:p15="http://schemas.microsoft.com/office/powerpoint/2012/main" userId="S::skim172@jh.edu::0b4e8f1a-35cc-4769-966d-024c662a6df8" providerId="AD"/>
      </p:ext>
    </p:extLst>
  </p:cmAuthor>
  <p:cmAuthor id="4" name="Kathleen Speck" initials="KS" lastIdx="1" clrIdx="3">
    <p:extLst>
      <p:ext uri="{19B8F6BF-5375-455C-9EA6-DF929625EA0E}">
        <p15:presenceInfo xmlns:p15="http://schemas.microsoft.com/office/powerpoint/2012/main" userId="Kathleen Speck" providerId="None"/>
      </p:ext>
    </p:extLst>
  </p:cmAuthor>
  <p:cmAuthor id="5" name="Lin, Leyi (AHRQ/CQuIPS)" initials="LL(" lastIdx="3" clrIdx="4">
    <p:extLst>
      <p:ext uri="{19B8F6BF-5375-455C-9EA6-DF929625EA0E}">
        <p15:presenceInfo xmlns:p15="http://schemas.microsoft.com/office/powerpoint/2012/main" userId="S::Leyi.Lin@ahrq.hhs.gov::09a0f13c-11f9-458b-b3c2-15fc87a95251" providerId="AD"/>
      </p:ext>
    </p:extLst>
  </p:cmAuthor>
  <p:cmAuthor id="6" name="Miller, Melissa (AHRQ/CQuIPS)" initials="MM(" lastIdx="9" clrIdx="5">
    <p:extLst>
      <p:ext uri="{19B8F6BF-5375-455C-9EA6-DF929625EA0E}">
        <p15:presenceInfo xmlns:p15="http://schemas.microsoft.com/office/powerpoint/2012/main" userId="S::melissa.miller@ahrq.hhs.gov::f7dfb7b7-769d-461c-be53-cc0a991ac92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0000"/>
    <a:srgbClr val="F48154"/>
    <a:srgbClr val="36624B"/>
    <a:srgbClr val="FCF1DD"/>
    <a:srgbClr val="FAD701"/>
    <a:srgbClr val="007DA3"/>
    <a:srgbClr val="009EC2"/>
    <a:srgbClr val="FFFFFF"/>
    <a:srgbClr val="009EC1"/>
    <a:srgbClr val="FFF2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0503AF6-39D8-455E-A2D6-8CB0F060F469}" v="311" dt="2024-10-03T18:06:31.763"/>
    <p1510:client id="{FD1D0AF4-54A5-4741-AA24-8D08868F0004}" v="1" dt="2024-10-04T15:39:50.337"/>
  </p1510:revLst>
</p1510:revInfo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0E3FDE45-AF77-4B5C-9715-49D594BDF05E}" styleName="Light Style 1 - Accent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C083E6E3-FA7D-4D7B-A595-EF9225AFEA82}" styleName="Light Style 1 - Accent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B9631B5-78F2-41C9-869B-9F39066F8104}" styleName="Medium Style 3 - 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22838BEF-8BB2-4498-84A7-C5851F593DF1}" styleName="Medium Style 4 - Accent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68D230F3-CF80-4859-8CE7-A43EE81993B5}" styleName="Light Style 1 - Accent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73" autoAdjust="0"/>
  </p:normalViewPr>
  <p:slideViewPr>
    <p:cSldViewPr snapToGrid="0" showGuides="1">
      <p:cViewPr varScale="1">
        <p:scale>
          <a:sx n="61" d="100"/>
          <a:sy n="61" d="100"/>
        </p:scale>
        <p:origin x="1440" y="60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8/10/relationships/authors" Target="author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3325CECD-676A-A92C-8404-20B8A591251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4328383-977F-1B6F-0CBF-BAAE59CC4661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C7D5D1B-B98E-47E2-8E4B-BE95AABBE0C2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244ABB5-44D1-929A-C9C7-6C2CB953A26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1A5A008-5216-04F7-77D8-85CDADEC212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1E0050C-5B61-4992-9295-14C267E71A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8921783"/>
      </p:ext>
    </p:extLst>
  </p:cSld>
  <p:clrMap bg1="lt1" tx1="dk1" bg2="lt2" tx2="dk2" accent1="accent1" accent2="accent2" accent3="accent3" accent4="accent4" accent5="accent5" accent6="accent6" hlink="hlink" folHlink="folHlink"/>
  <p:extLst>
    <p:ext uri="{56416CCD-93CA-4268-BC5B-53C4BB910035}">
      <p15:sldGuideLst xmlns:p15="http://schemas.microsoft.com/office/powerpoint/2012/main">
        <p15:guide id="1" orient="horz" pos="2880" userDrawn="1">
          <p15:clr>
            <a:srgbClr val="F26B43"/>
          </p15:clr>
        </p15:guide>
        <p15:guide id="2" pos="2160" userDrawn="1">
          <p15:clr>
            <a:srgbClr val="F26B43"/>
          </p15:clr>
        </p15:guide>
      </p15:sldGuideLst>
    </p:ext>
  </p:extLst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A2DA2DD-F85F-4EBC-8506-EA148485E736}" type="datetimeFigureOut">
              <a:rPr lang="en-US" smtClean="0"/>
              <a:t>11/1/2024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EC31F21-2349-457A-A31A-9930FFB708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7716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820583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1pPr>
    <a:lvl2pPr marL="410291" algn="l" defTabSz="820583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2pPr>
    <a:lvl3pPr marL="820583" algn="l" defTabSz="820583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3pPr>
    <a:lvl4pPr marL="1230874" algn="l" defTabSz="820583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4pPr>
    <a:lvl5pPr marL="1641165" algn="l" defTabSz="820583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5pPr>
    <a:lvl6pPr marL="2051456" algn="l" defTabSz="820583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6pPr>
    <a:lvl7pPr marL="2461748" algn="l" defTabSz="820583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7pPr>
    <a:lvl8pPr marL="2872039" algn="l" defTabSz="820583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8pPr>
    <a:lvl9pPr marL="3282330" algn="l" defTabSz="820583" rtl="0" eaLnBrk="1" latinLnBrk="0" hangingPunct="1">
      <a:defRPr sz="1077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C31F21-2349-457A-A31A-9930FFB708B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06112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371600" y="1143000"/>
            <a:ext cx="4114800" cy="3086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EC31F21-2349-457A-A31A-9930FFB708B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006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6C2D23F3-AF7F-A7C6-E356-8A709C740BB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0" name="Title 19">
            <a:extLst>
              <a:ext uri="{FF2B5EF4-FFF2-40B4-BE49-F238E27FC236}">
                <a16:creationId xmlns:a16="http://schemas.microsoft.com/office/drawing/2014/main" id="{B3857BB3-B5BA-45EC-A93E-167A095F283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371600" y="0"/>
            <a:ext cx="6400800" cy="914400"/>
          </a:xfrm>
        </p:spPr>
        <p:txBody>
          <a:bodyPr>
            <a:noAutofit/>
          </a:bodyPr>
          <a:lstStyle>
            <a:lvl1pPr algn="ctr">
              <a:lnSpc>
                <a:spcPct val="100000"/>
              </a:lnSpc>
              <a:defRPr sz="2600" b="1" i="0">
                <a:effectLst/>
                <a:latin typeface="+mn-lt"/>
              </a:defRPr>
            </a:lvl1pPr>
          </a:lstStyle>
          <a:p>
            <a:r>
              <a:rPr lang="en-US"/>
              <a:t>AHRQ Safety Program for MRSA Prevention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01BFD701-DCDD-1541-947E-35D6195E93C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1560" y="1870742"/>
            <a:ext cx="7040880" cy="2150362"/>
          </a:xfrm>
        </p:spPr>
        <p:txBody>
          <a:bodyPr anchor="ctr">
            <a:normAutofit/>
          </a:bodyPr>
          <a:lstStyle>
            <a:lvl1pPr marL="0" indent="0" algn="ctr">
              <a:buNone/>
              <a:defRPr sz="4800" b="1"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5" name="Text Placeholder 13">
            <a:extLst>
              <a:ext uri="{FF2B5EF4-FFF2-40B4-BE49-F238E27FC236}">
                <a16:creationId xmlns:a16="http://schemas.microsoft.com/office/drawing/2014/main" id="{9A5032BA-6CEA-D245-AEEB-D55D22D96BF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51560" y="4156586"/>
            <a:ext cx="7040880" cy="1005840"/>
          </a:xfrm>
        </p:spPr>
        <p:txBody>
          <a:bodyPr anchor="t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3600">
                <a:solidFill>
                  <a:schemeClr val="tx1"/>
                </a:solidFill>
                <a:latin typeface="+mn-lt"/>
                <a:cs typeface="Arial" panose="020B0604020202020204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45282507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MANY text box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65760" indent="-365760">
              <a:defRPr/>
            </a:lvl1pPr>
            <a:lvl2pPr marL="822960" indent="-365760">
              <a:buFont typeface="Courier New" panose="02070309020205020404" pitchFamily="49" charset="0"/>
              <a:buChar char="o"/>
              <a:defRPr/>
            </a:lvl2pPr>
            <a:lvl3pPr marL="1280160" indent="-365760">
              <a:buFont typeface="Wingdings" panose="05000000000000000000" pitchFamily="2" charset="2"/>
              <a:buChar char="§"/>
              <a:defRPr sz="2400"/>
            </a:lvl3pPr>
            <a:lvl4pPr marL="1737360" indent="-365760">
              <a:buFont typeface="Wingdings" panose="05000000000000000000" pitchFamily="2" charset="2"/>
              <a:buChar char="ü"/>
              <a:defRPr sz="2000"/>
            </a:lvl4pPr>
            <a:lvl5pPr marL="2194560" indent="-365760">
              <a:defRPr sz="20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6F1F5E39-F92B-8B44-BB0A-8BC96E3E9CD1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9520671" y="239527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34" name="Text Placeholder 5">
            <a:extLst>
              <a:ext uri="{FF2B5EF4-FFF2-40B4-BE49-F238E27FC236}">
                <a16:creationId xmlns:a16="http://schemas.microsoft.com/office/drawing/2014/main" id="{AEAB3D3A-874B-0F4C-8D52-6640E5C70F35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9659216" y="373997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35" name="Text Placeholder 5">
            <a:extLst>
              <a:ext uri="{FF2B5EF4-FFF2-40B4-BE49-F238E27FC236}">
                <a16:creationId xmlns:a16="http://schemas.microsoft.com/office/drawing/2014/main" id="{A4631F6E-1BEF-384E-86D8-1FB1966AC383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9797762" y="508468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36" name="Text Placeholder 5">
            <a:extLst>
              <a:ext uri="{FF2B5EF4-FFF2-40B4-BE49-F238E27FC236}">
                <a16:creationId xmlns:a16="http://schemas.microsoft.com/office/drawing/2014/main" id="{8EE1869B-0147-D44B-87B1-20AEEFB04089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9936307" y="642939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37" name="Text Placeholder 5">
            <a:extLst>
              <a:ext uri="{FF2B5EF4-FFF2-40B4-BE49-F238E27FC236}">
                <a16:creationId xmlns:a16="http://schemas.microsoft.com/office/drawing/2014/main" id="{DEF3879D-82BB-F144-852D-34A41B56DF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074853" y="777409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38" name="Text Placeholder 5">
            <a:extLst>
              <a:ext uri="{FF2B5EF4-FFF2-40B4-BE49-F238E27FC236}">
                <a16:creationId xmlns:a16="http://schemas.microsoft.com/office/drawing/2014/main" id="{E9A895CA-5FE0-244B-BBD1-C8428EED838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>
          <a:xfrm>
            <a:off x="10213398" y="911880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39" name="Text Placeholder 5">
            <a:extLst>
              <a:ext uri="{FF2B5EF4-FFF2-40B4-BE49-F238E27FC236}">
                <a16:creationId xmlns:a16="http://schemas.microsoft.com/office/drawing/2014/main" id="{5BBA5876-8924-7B4A-AD1B-DF73C7D288BC}"/>
              </a:ext>
            </a:extLst>
          </p:cNvPr>
          <p:cNvSpPr>
            <a:spLocks noGrp="1"/>
          </p:cNvSpPr>
          <p:nvPr>
            <p:ph type="body" sz="quarter" idx="17"/>
          </p:nvPr>
        </p:nvSpPr>
        <p:spPr>
          <a:xfrm>
            <a:off x="10351944" y="1046350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40" name="Text Placeholder 5">
            <a:extLst>
              <a:ext uri="{FF2B5EF4-FFF2-40B4-BE49-F238E27FC236}">
                <a16:creationId xmlns:a16="http://schemas.microsoft.com/office/drawing/2014/main" id="{5223A3B2-3B40-414E-AF6B-2E567FD3FCCD}"/>
              </a:ext>
            </a:extLst>
          </p:cNvPr>
          <p:cNvSpPr>
            <a:spLocks noGrp="1"/>
          </p:cNvSpPr>
          <p:nvPr>
            <p:ph type="body" sz="quarter" idx="18"/>
          </p:nvPr>
        </p:nvSpPr>
        <p:spPr>
          <a:xfrm>
            <a:off x="10490489" y="1180821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41" name="Text Placeholder 5">
            <a:extLst>
              <a:ext uri="{FF2B5EF4-FFF2-40B4-BE49-F238E27FC236}">
                <a16:creationId xmlns:a16="http://schemas.microsoft.com/office/drawing/2014/main" id="{81CEC1A6-7785-9240-BED0-32CF0167D13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10629035" y="1315292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42" name="Text Placeholder 5">
            <a:extLst>
              <a:ext uri="{FF2B5EF4-FFF2-40B4-BE49-F238E27FC236}">
                <a16:creationId xmlns:a16="http://schemas.microsoft.com/office/drawing/2014/main" id="{CE2624AB-A18C-7941-B762-904B961E3BDC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10767580" y="1449762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43" name="Text Placeholder 5">
            <a:extLst>
              <a:ext uri="{FF2B5EF4-FFF2-40B4-BE49-F238E27FC236}">
                <a16:creationId xmlns:a16="http://schemas.microsoft.com/office/drawing/2014/main" id="{0C042A60-B74C-BF46-BD8C-4DBF24A5C5C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10906125" y="1584233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44" name="Text Placeholder 5">
            <a:extLst>
              <a:ext uri="{FF2B5EF4-FFF2-40B4-BE49-F238E27FC236}">
                <a16:creationId xmlns:a16="http://schemas.microsoft.com/office/drawing/2014/main" id="{C6F028AB-BE6E-B842-8563-7CD6B9110611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11044671" y="1718703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45" name="Text Placeholder 5">
            <a:extLst>
              <a:ext uri="{FF2B5EF4-FFF2-40B4-BE49-F238E27FC236}">
                <a16:creationId xmlns:a16="http://schemas.microsoft.com/office/drawing/2014/main" id="{BA6FE9FC-78D1-0D4F-87E9-252051D07545}"/>
              </a:ext>
            </a:extLst>
          </p:cNvPr>
          <p:cNvSpPr>
            <a:spLocks noGrp="1"/>
          </p:cNvSpPr>
          <p:nvPr>
            <p:ph type="body" sz="quarter" idx="23"/>
          </p:nvPr>
        </p:nvSpPr>
        <p:spPr>
          <a:xfrm>
            <a:off x="11183216" y="1853174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46" name="Text Placeholder 5">
            <a:extLst>
              <a:ext uri="{FF2B5EF4-FFF2-40B4-BE49-F238E27FC236}">
                <a16:creationId xmlns:a16="http://schemas.microsoft.com/office/drawing/2014/main" id="{E1905928-9C52-7E4A-A93D-FE6BAE6B4235}"/>
              </a:ext>
            </a:extLst>
          </p:cNvPr>
          <p:cNvSpPr>
            <a:spLocks noGrp="1"/>
          </p:cNvSpPr>
          <p:nvPr>
            <p:ph type="body" sz="quarter" idx="24"/>
          </p:nvPr>
        </p:nvSpPr>
        <p:spPr>
          <a:xfrm>
            <a:off x="11321762" y="1987645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47" name="Text Placeholder 5">
            <a:extLst>
              <a:ext uri="{FF2B5EF4-FFF2-40B4-BE49-F238E27FC236}">
                <a16:creationId xmlns:a16="http://schemas.microsoft.com/office/drawing/2014/main" id="{C26F08BE-3B10-5148-8AAF-562472CE9AE8}"/>
              </a:ext>
            </a:extLst>
          </p:cNvPr>
          <p:cNvSpPr>
            <a:spLocks noGrp="1"/>
          </p:cNvSpPr>
          <p:nvPr>
            <p:ph type="body" sz="quarter" idx="25"/>
          </p:nvPr>
        </p:nvSpPr>
        <p:spPr>
          <a:xfrm>
            <a:off x="11460307" y="2122115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48" name="Text Placeholder 5">
            <a:extLst>
              <a:ext uri="{FF2B5EF4-FFF2-40B4-BE49-F238E27FC236}">
                <a16:creationId xmlns:a16="http://schemas.microsoft.com/office/drawing/2014/main" id="{EE0FAC2C-81E8-D248-987C-DE5444DDF05F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11598853" y="2256586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49" name="Text Placeholder 5">
            <a:extLst>
              <a:ext uri="{FF2B5EF4-FFF2-40B4-BE49-F238E27FC236}">
                <a16:creationId xmlns:a16="http://schemas.microsoft.com/office/drawing/2014/main" id="{88D1FC9B-F351-8D4F-B610-8CB199F9B798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11737398" y="2391056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 dirty="0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50" name="Text Placeholder 5">
            <a:extLst>
              <a:ext uri="{FF2B5EF4-FFF2-40B4-BE49-F238E27FC236}">
                <a16:creationId xmlns:a16="http://schemas.microsoft.com/office/drawing/2014/main" id="{3A8EAAFB-A88D-B640-9594-40CF06363FCE}"/>
              </a:ext>
            </a:extLst>
          </p:cNvPr>
          <p:cNvSpPr>
            <a:spLocks noGrp="1"/>
          </p:cNvSpPr>
          <p:nvPr>
            <p:ph type="body" sz="quarter" idx="28"/>
          </p:nvPr>
        </p:nvSpPr>
        <p:spPr>
          <a:xfrm>
            <a:off x="11875944" y="2525527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51" name="Text Placeholder 5">
            <a:extLst>
              <a:ext uri="{FF2B5EF4-FFF2-40B4-BE49-F238E27FC236}">
                <a16:creationId xmlns:a16="http://schemas.microsoft.com/office/drawing/2014/main" id="{89A44BF9-F511-9946-B2D3-3FFB41C6AE46}"/>
              </a:ext>
            </a:extLst>
          </p:cNvPr>
          <p:cNvSpPr>
            <a:spLocks noGrp="1"/>
          </p:cNvSpPr>
          <p:nvPr>
            <p:ph type="body" sz="quarter" idx="29"/>
          </p:nvPr>
        </p:nvSpPr>
        <p:spPr>
          <a:xfrm>
            <a:off x="12014489" y="2659997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52" name="Text Placeholder 5">
            <a:extLst>
              <a:ext uri="{FF2B5EF4-FFF2-40B4-BE49-F238E27FC236}">
                <a16:creationId xmlns:a16="http://schemas.microsoft.com/office/drawing/2014/main" id="{59390F98-FF31-C842-883D-DF044F1AFD4A}"/>
              </a:ext>
            </a:extLst>
          </p:cNvPr>
          <p:cNvSpPr>
            <a:spLocks noGrp="1"/>
          </p:cNvSpPr>
          <p:nvPr>
            <p:ph type="body" sz="quarter" idx="30"/>
          </p:nvPr>
        </p:nvSpPr>
        <p:spPr>
          <a:xfrm>
            <a:off x="12153035" y="2794468"/>
            <a:ext cx="2844511" cy="479051"/>
          </a:xfrm>
        </p:spPr>
        <p:txBody>
          <a:bodyPr vert="horz" lIns="91440" tIns="45720" rIns="91440" bIns="45720" rtlCol="0">
            <a:normAutofit/>
          </a:bodyPr>
          <a:lstStyle>
            <a:lvl1pPr>
              <a:defRPr lang="en-US"/>
            </a:lvl1pPr>
          </a:lstStyle>
          <a:p>
            <a:pPr marL="365760" lvl="0" indent="-365760"/>
            <a:r>
              <a:rPr lang="en-US"/>
              <a:t>Click to edit Master text styles</a:t>
            </a:r>
          </a:p>
        </p:txBody>
      </p:sp>
      <p:sp>
        <p:nvSpPr>
          <p:cNvPr id="5" name="Slide Number Placeholder 26">
            <a:extLst>
              <a:ext uri="{FF2B5EF4-FFF2-40B4-BE49-F238E27FC236}">
                <a16:creationId xmlns:a16="http://schemas.microsoft.com/office/drawing/2014/main" id="{16088F90-8FB4-909F-46CC-657AEBC6EDE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0" y="6492240"/>
            <a:ext cx="274320" cy="365760"/>
          </a:xfrm>
          <a:prstGeom prst="rect">
            <a:avLst/>
          </a:prstGeom>
        </p:spPr>
        <p:txBody>
          <a:bodyPr vert="horz" lIns="0" tIns="45720" rIns="0" bIns="45720" rtlCol="0" anchor="ctr">
            <a:noAutofit/>
          </a:bodyPr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 | </a:t>
            </a:r>
            <a:fld id="{3EAF645E-7E2B-4792-90B1-7B7BA0A8390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160806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>
            <a:alpha val="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4">
            <a:extLst>
              <a:ext uri="{FF2B5EF4-FFF2-40B4-BE49-F238E27FC236}">
                <a16:creationId xmlns:a16="http://schemas.microsoft.com/office/drawing/2014/main" id="{5E1597B3-8E61-8CFD-9958-42068FCD81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ChangeAspect="1"/>
          </p:cNvPicPr>
          <p:nvPr userDrawn="1"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895240B2-1847-7BE8-F0A3-4437564389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/>
        </p:nvSpPr>
        <p:spPr>
          <a:xfrm>
            <a:off x="457198" y="6492240"/>
            <a:ext cx="3749040" cy="365760"/>
          </a:xfrm>
          <a:prstGeom prst="rect">
            <a:avLst/>
          </a:prstGeom>
        </p:spPr>
        <p:txBody>
          <a:bodyPr wrap="square" tIns="0" bIns="0" anchor="ctr" anchorCtr="0">
            <a:noAutofit/>
          </a:bodyPr>
          <a:lstStyle/>
          <a:p>
            <a:r>
              <a:rPr lang="en-US" sz="900" b="1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AHRQ Safety Program for MRSA Prevention | </a:t>
            </a:r>
            <a:r>
              <a:rPr lang="en-US" sz="900" b="0">
                <a:solidFill>
                  <a:srgbClr val="000000"/>
                </a:solidFill>
                <a:latin typeface="+mn-lt"/>
                <a:cs typeface="Arial" panose="020B0604020202020204" pitchFamily="34" charset="0"/>
              </a:rPr>
              <a:t>ICU &amp; Non-ICU</a:t>
            </a:r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61915F07-ED40-C658-7FB4-9E12F33814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/>
          </p:cNvCxnSpPr>
          <p:nvPr userDrawn="1"/>
        </p:nvCxnSpPr>
        <p:spPr>
          <a:xfrm>
            <a:off x="457199" y="6519672"/>
            <a:ext cx="0" cy="320040"/>
          </a:xfrm>
          <a:prstGeom prst="line">
            <a:avLst/>
          </a:prstGeom>
          <a:ln w="12700">
            <a:solidFill>
              <a:srgbClr val="009EC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  <a:prstGeom prst="rect">
            <a:avLst/>
          </a:prstGeom>
        </p:spPr>
        <p:txBody>
          <a:bodyPr vert="horz" lIns="91440" tIns="9144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097279"/>
            <a:ext cx="8229600" cy="52120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Slide Number Placeholder 26">
            <a:extLst>
              <a:ext uri="{FF2B5EF4-FFF2-40B4-BE49-F238E27FC236}">
                <a16:creationId xmlns:a16="http://schemas.microsoft.com/office/drawing/2014/main" id="{4C42BB01-4530-7669-96F4-8CA701CC2F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1" y="6492240"/>
            <a:ext cx="274320" cy="365760"/>
          </a:xfrm>
          <a:prstGeom prst="rect">
            <a:avLst/>
          </a:prstGeo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>
                <a:solidFill>
                  <a:prstClr val="black"/>
                </a:solidFill>
              </a:rPr>
              <a:t> | </a:t>
            </a:r>
            <a:fld id="{3EAF645E-7E2B-4792-90B1-7B7BA0A8390A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‹#›</a:t>
            </a:fld>
            <a:endParaRPr lang="en-US">
              <a:solidFill>
                <a:prstClr val="black"/>
              </a:solidFill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AEB803E-BCEE-876D-9A2E-80CB57F6A3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/>
          <p:nvPr userDrawn="1"/>
        </p:nvSpPr>
        <p:spPr>
          <a:xfrm>
            <a:off x="6492241" y="6492240"/>
            <a:ext cx="2377440" cy="365760"/>
          </a:xfrm>
          <a:prstGeom prst="rect">
            <a:avLst/>
          </a:prstGeom>
          <a:noFill/>
        </p:spPr>
        <p:txBody>
          <a:bodyPr wrap="square" rIns="0" anchor="ctr">
            <a:noAutofit/>
          </a:bodyPr>
          <a:lstStyle/>
          <a:p>
            <a:pPr algn="r"/>
            <a:r>
              <a:rPr lang="en-US" sz="900" b="1" dirty="0">
                <a:solidFill>
                  <a:prstClr val="black"/>
                </a:solidFill>
              </a:rPr>
              <a:t>Nasal Decolonization</a:t>
            </a:r>
            <a:endParaRPr lang="en-US" sz="900" b="1" dirty="0"/>
          </a:p>
        </p:txBody>
      </p:sp>
    </p:spTree>
    <p:extLst>
      <p:ext uri="{BB962C8B-B14F-4D97-AF65-F5344CB8AC3E}">
        <p14:creationId xmlns:p14="http://schemas.microsoft.com/office/powerpoint/2010/main" val="29106743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0" r:id="rId1"/>
    <p:sldLayoutId id="2147483681" r:id="rId2"/>
  </p:sldLayoutIdLst>
  <p:hf hdr="0" ftr="0" dt="0"/>
  <p:txStyles>
    <p:titleStyle>
      <a:lvl1pPr algn="l" defTabSz="887553" rtl="0" eaLnBrk="1" latinLnBrk="0" hangingPunct="1">
        <a:lnSpc>
          <a:spcPct val="90000"/>
        </a:lnSpc>
        <a:spcBef>
          <a:spcPct val="0"/>
        </a:spcBef>
        <a:buNone/>
        <a:defRPr lang="en-US" sz="4400" b="1" kern="1200" dirty="0">
          <a:solidFill>
            <a:schemeClr val="tx1"/>
          </a:solidFill>
          <a:latin typeface="+mn-lt"/>
          <a:ea typeface="+mj-ea"/>
          <a:cs typeface="+mj-cs"/>
        </a:defRPr>
      </a:lvl1pPr>
    </p:titleStyle>
    <p:bodyStyle>
      <a:lvl1pPr marL="460375" indent="-460375" algn="l" defTabSz="887553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74725" indent="-514350" algn="l" defTabSz="887553" rtl="0" eaLnBrk="1" latinLnBrk="0" hangingPunct="1">
        <a:lnSpc>
          <a:spcPct val="100000"/>
        </a:lnSpc>
        <a:spcBef>
          <a:spcPts val="600"/>
        </a:spcBef>
        <a:buFont typeface="Courier New" panose="02070309020205020404" pitchFamily="49" charset="0"/>
        <a:buChar char="o"/>
        <a:defRPr lang="en-US" sz="2800" kern="1200" dirty="0">
          <a:solidFill>
            <a:schemeClr val="tx1"/>
          </a:solidFill>
          <a:latin typeface="+mn-lt"/>
          <a:ea typeface="+mn-ea"/>
          <a:cs typeface="+mn-cs"/>
        </a:defRPr>
      </a:lvl2pPr>
      <a:lvl3pPr marL="1371600" indent="-457200" algn="l" defTabSz="887553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lang="en-US" sz="2400" kern="1200" dirty="0">
          <a:solidFill>
            <a:schemeClr val="tx1"/>
          </a:solidFill>
          <a:latin typeface="+mn-lt"/>
          <a:ea typeface="+mn-ea"/>
          <a:cs typeface="+mn-cs"/>
        </a:defRPr>
      </a:lvl3pPr>
      <a:lvl4pPr marL="1553218" indent="-221888" algn="l" defTabSz="887553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lang="en-US" sz="2000" kern="1200" dirty="0">
          <a:solidFill>
            <a:schemeClr val="tx1"/>
          </a:solidFill>
          <a:latin typeface="+mn-lt"/>
          <a:ea typeface="+mn-ea"/>
          <a:cs typeface="+mn-cs"/>
        </a:defRPr>
      </a:lvl4pPr>
      <a:lvl5pPr marL="1996995" indent="-221888" algn="l" defTabSz="887553" rtl="0" eaLnBrk="1" latinLnBrk="0" hangingPunct="1">
        <a:lnSpc>
          <a:spcPct val="100000"/>
        </a:lnSpc>
        <a:spcBef>
          <a:spcPts val="6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44077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884548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328325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772101" indent="-221888" algn="l" defTabSz="887553" rtl="0" eaLnBrk="1" latinLnBrk="0" hangingPunct="1">
        <a:lnSpc>
          <a:spcPct val="90000"/>
        </a:lnSpc>
        <a:spcBef>
          <a:spcPts val="485"/>
        </a:spcBef>
        <a:buFont typeface="Arial" panose="020B0604020202020204" pitchFamily="34" charset="0"/>
        <a:buChar char="•"/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1pPr>
      <a:lvl2pPr marL="443777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2pPr>
      <a:lvl3pPr marL="88755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3pPr>
      <a:lvl4pPr marL="133133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4pPr>
      <a:lvl5pPr marL="177510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5pPr>
      <a:lvl6pPr marL="221888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6pPr>
      <a:lvl7pPr marL="2662660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7pPr>
      <a:lvl8pPr marL="3106436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8pPr>
      <a:lvl9pPr marL="3550213" algn="l" defTabSz="887553" rtl="0" eaLnBrk="1" latinLnBrk="0" hangingPunct="1">
        <a:defRPr sz="1747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/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ahrq.gov/sites/default/files/wysiwyg/hai/tools/mrsa/072-dec-patient-talking-points-nasal-decolonization.docx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B54F3-04F0-6493-AAC6-2307B4D569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33151"/>
            <a:ext cx="6705600" cy="841920"/>
          </a:xfrm>
        </p:spPr>
        <p:txBody>
          <a:bodyPr/>
          <a:lstStyle/>
          <a:p>
            <a:r>
              <a:rPr lang="en-US" dirty="0"/>
              <a:t>AHRQ Safety Program for MRSA Prevention</a:t>
            </a:r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AF2958D5-1619-BC47-A469-9664C492C5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054966" y="1870742"/>
            <a:ext cx="7034068" cy="2150362"/>
          </a:xfrm>
        </p:spPr>
        <p:txBody>
          <a:bodyPr>
            <a:normAutofit/>
          </a:bodyPr>
          <a:lstStyle/>
          <a:p>
            <a:r>
              <a:rPr lang="en-US" dirty="0"/>
              <a:t>Nasal Decolonization Nursing Protocol Training</a:t>
            </a:r>
          </a:p>
        </p:txBody>
      </p:sp>
      <p:sp>
        <p:nvSpPr>
          <p:cNvPr id="14" name="Text Placeholder 13">
            <a:extLst>
              <a:ext uri="{FF2B5EF4-FFF2-40B4-BE49-F238E27FC236}">
                <a16:creationId xmlns:a16="http://schemas.microsoft.com/office/drawing/2014/main" id="{F80A764F-A0D7-8A4E-B1F9-C32D5F0C53BF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1049217" y="4156586"/>
            <a:ext cx="7034068" cy="997774"/>
          </a:xfrm>
        </p:spPr>
        <p:txBody>
          <a:bodyPr/>
          <a:lstStyle/>
          <a:p>
            <a:r>
              <a:rPr lang="en-US" dirty="0"/>
              <a:t>ICU &amp; Non-ICU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97796E6F-4BCE-9B8D-DAB4-4BCDB5580FB7}"/>
              </a:ext>
            </a:extLst>
          </p:cNvPr>
          <p:cNvSpPr txBox="1"/>
          <p:nvPr/>
        </p:nvSpPr>
        <p:spPr>
          <a:xfrm>
            <a:off x="7041931" y="6334780"/>
            <a:ext cx="210206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400" dirty="0"/>
              <a:t>AHRQ Pub. No. 25-0007</a:t>
            </a:r>
          </a:p>
          <a:p>
            <a:pPr algn="r"/>
            <a:r>
              <a:rPr lang="en-US" sz="1400" dirty="0"/>
              <a:t>October 2024</a:t>
            </a:r>
          </a:p>
        </p:txBody>
      </p:sp>
    </p:spTree>
    <p:extLst>
      <p:ext uri="{BB962C8B-B14F-4D97-AF65-F5344CB8AC3E}">
        <p14:creationId xmlns:p14="http://schemas.microsoft.com/office/powerpoint/2010/main" val="391430420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ABDE13-516D-FC80-7EF9-0C69AC6F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Nasal Iodophor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B6957F-39E9-36E9-AFD7-A6CD52228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7279"/>
            <a:ext cx="8229600" cy="3041762"/>
          </a:xfrm>
        </p:spPr>
        <p:txBody>
          <a:bodyPr/>
          <a:lstStyle/>
          <a:p>
            <a:pPr>
              <a:spcBef>
                <a:spcPts val="1800"/>
              </a:spcBef>
            </a:pPr>
            <a:r>
              <a:rPr lang="en-US" sz="2400" dirty="0"/>
              <a:t>Advise the patient not to blow their nose </a:t>
            </a:r>
            <a:r>
              <a:rPr lang="en-US" sz="2400" b="1" dirty="0"/>
              <a:t>AFTER </a:t>
            </a:r>
            <a:r>
              <a:rPr lang="en-US" sz="2400" dirty="0"/>
              <a:t>nasal decolonization. </a:t>
            </a:r>
          </a:p>
          <a:p>
            <a:pPr lvl="1">
              <a:spcBef>
                <a:spcPts val="1200"/>
              </a:spcBef>
            </a:pPr>
            <a:r>
              <a:rPr lang="en-US" sz="2200" dirty="0"/>
              <a:t>If solution drips, dab the patient’s nose with tissue.</a:t>
            </a:r>
          </a:p>
          <a:p>
            <a:pPr>
              <a:spcBef>
                <a:spcPts val="2400"/>
              </a:spcBef>
            </a:pPr>
            <a:r>
              <a:rPr lang="en-US" sz="2400" dirty="0"/>
              <a:t>Nasal iodophor does not require a prescription and can be used for nasal decolonization under a standardized nursing protocol.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A5AE06-14D2-49FA-474A-0B59A67DFB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198" y="4031226"/>
            <a:ext cx="5815783" cy="2461012"/>
          </a:xfrm>
        </p:spPr>
        <p:txBody>
          <a:bodyPr>
            <a:normAutofit/>
          </a:bodyPr>
          <a:lstStyle/>
          <a:p>
            <a:pPr marL="365760" marR="0" lvl="0" indent="-365760" algn="l" defTabSz="887553" rtl="0" eaLnBrk="1" fontAlgn="auto" latinLnBrk="0" hangingPunct="1">
              <a:lnSpc>
                <a:spcPct val="100000"/>
              </a:lnSpc>
              <a:spcBef>
                <a:spcPts val="18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Side effects include nasal irritation, runny nose, and sneezing. These are uncommon and resolve with discontinuation.</a:t>
            </a:r>
          </a:p>
          <a:p>
            <a:pPr marL="822960" marR="0" lvl="1" indent="-365760" algn="l" defTabSz="887553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Other side effects involving burning, stinging, or itching are rare.</a:t>
            </a:r>
          </a:p>
        </p:txBody>
      </p:sp>
      <p:pic>
        <p:nvPicPr>
          <p:cNvPr id="3" name="Picture 2" descr="An image of a bottle of nasal iodophor, with four swab sticks next to it.">
            <a:extLst>
              <a:ext uri="{FF2B5EF4-FFF2-40B4-BE49-F238E27FC236}">
                <a16:creationId xmlns:a16="http://schemas.microsoft.com/office/drawing/2014/main" id="{C85C9E42-81FF-6122-8C8C-360DB60218B8}"/>
              </a:ext>
            </a:extLst>
          </p:cNvPr>
          <p:cNvPicPr>
            <a:picLocks noChangeAspect="1"/>
          </p:cNvPicPr>
          <p:nvPr/>
        </p:nvPicPr>
        <p:blipFill rotWithShape="1">
          <a:blip r:embed="rId2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371302" y="4139041"/>
            <a:ext cx="1691149" cy="1990900"/>
          </a:xfrm>
          <a:prstGeom prst="rect">
            <a:avLst/>
          </a:prstGeom>
        </p:spPr>
      </p:pic>
      <p:sp>
        <p:nvSpPr>
          <p:cNvPr id="2" name="Slide Number Placeholder 26">
            <a:extLst>
              <a:ext uri="{FF2B5EF4-FFF2-40B4-BE49-F238E27FC236}">
                <a16:creationId xmlns:a16="http://schemas.microsoft.com/office/drawing/2014/main" id="{F76415D6-582B-4618-BD4F-000098865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0" y="6492240"/>
            <a:ext cx="274320" cy="365760"/>
          </a:xfr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 | </a:t>
            </a:r>
            <a:fld id="{3EAF645E-7E2B-4792-90B1-7B7BA0A8390A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60915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ABDE13-516D-FC80-7EF9-0C69AC6F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Other Nasal Medicine / Nasal Devices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B6957F-39E9-36E9-AFD7-A6CD52228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20448"/>
            <a:ext cx="8229600" cy="5478182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110000"/>
              </a:lnSpc>
            </a:pPr>
            <a:r>
              <a:rPr lang="en-US" sz="2400" b="1" dirty="0"/>
              <a:t>Patient should continue to use any other nasal medicines as prescribed.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Some nasal products may not be compatible with the decolonization agent. Check with their provider.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If possible, separate the provision of those medications from nasal decolonization application by several hours. </a:t>
            </a:r>
          </a:p>
          <a:p>
            <a:pPr>
              <a:lnSpc>
                <a:spcPct val="110000"/>
              </a:lnSpc>
            </a:pPr>
            <a:r>
              <a:rPr lang="en-US" sz="2400" b="1" dirty="0"/>
              <a:t>Removable nasal devices: 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If tolerated, briefly remove nasal prongs, etc., before applying any agent for nasal decolonization.</a:t>
            </a:r>
          </a:p>
          <a:p>
            <a:pPr>
              <a:lnSpc>
                <a:spcPct val="110000"/>
              </a:lnSpc>
            </a:pPr>
            <a:r>
              <a:rPr lang="en-US" sz="2400" b="1" dirty="0"/>
              <a:t>Nasal endotracheal tube/nasogastric tubes: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Apply decolonization agent to area around the tube. </a:t>
            </a:r>
          </a:p>
          <a:p>
            <a:pPr>
              <a:lnSpc>
                <a:spcPct val="110000"/>
              </a:lnSpc>
            </a:pPr>
            <a:r>
              <a:rPr lang="en-US" sz="2400" b="1" dirty="0"/>
              <a:t>Nasal trauma: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If the patient has had a recent nasal surgery or trauma, work with your hospital’s ENT surgeons to establish some general guidelines for specific circumstances.</a:t>
            </a:r>
          </a:p>
        </p:txBody>
      </p:sp>
      <p:sp>
        <p:nvSpPr>
          <p:cNvPr id="2" name="Slide Number Placeholder 26">
            <a:extLst>
              <a:ext uri="{FF2B5EF4-FFF2-40B4-BE49-F238E27FC236}">
                <a16:creationId xmlns:a16="http://schemas.microsoft.com/office/drawing/2014/main" id="{F76415D6-582B-4618-BD4F-000098865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0" y="6492240"/>
            <a:ext cx="274320" cy="365760"/>
          </a:xfr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 | </a:t>
            </a:r>
            <a:fld id="{3EAF645E-7E2B-4792-90B1-7B7BA0A8390A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566655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ABDE13-516D-FC80-7EF9-0C69AC6F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Talking Points for Patients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B6957F-39E9-36E9-AFD7-A6CD52228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1200"/>
              </a:spcBef>
            </a:pPr>
            <a:r>
              <a:rPr lang="en-US" sz="2200" dirty="0"/>
              <a:t>Patients may refuse the protocol, but your enthusiasm and encouragement can often help them understand the value of nasal decolonization.</a:t>
            </a:r>
          </a:p>
          <a:p>
            <a:pPr>
              <a:spcBef>
                <a:spcPts val="1800"/>
              </a:spcBef>
            </a:pPr>
            <a:r>
              <a:rPr lang="en-US" sz="2200" b="1" dirty="0">
                <a:solidFill>
                  <a:srgbClr val="007DA3"/>
                </a:solidFill>
              </a:rPr>
              <a:t>Talking points might include:</a:t>
            </a:r>
          </a:p>
          <a:p>
            <a:pPr lvl="1"/>
            <a:r>
              <a:rPr lang="en-US" sz="2200" b="1" dirty="0"/>
              <a:t>“Some bacteria live in the nose and can increase your risk of infection.” </a:t>
            </a:r>
          </a:p>
          <a:p>
            <a:pPr lvl="1"/>
            <a:r>
              <a:rPr lang="en-US" sz="2200" b="1" dirty="0"/>
              <a:t>“We routinely use this special product in the nose to get rid of bacteria to reduce the risk of infection during your stay.”</a:t>
            </a:r>
          </a:p>
          <a:p>
            <a:pPr>
              <a:spcBef>
                <a:spcPts val="1800"/>
              </a:spcBef>
            </a:pPr>
            <a:r>
              <a:rPr lang="en-US" sz="2200" dirty="0"/>
              <a:t>If your patient declines a bath, try again later in the day.</a:t>
            </a:r>
          </a:p>
          <a:p>
            <a:pPr>
              <a:spcBef>
                <a:spcPts val="1800"/>
              </a:spcBef>
            </a:pPr>
            <a:r>
              <a:rPr lang="en-US" sz="2200" dirty="0"/>
              <a:t>For tips on addressing some common reasons for patient refusals, please review </a:t>
            </a:r>
            <a:r>
              <a:rPr lang="en-US" sz="2200" b="1" u="sng" dirty="0">
                <a:solidFill>
                  <a:srgbClr val="3333FF"/>
                </a:solidFill>
                <a:hlinkClick r:id="rId2"/>
              </a:rPr>
              <a:t>Talking Points for Patients: Nasal Decolonization</a:t>
            </a:r>
            <a:r>
              <a:rPr lang="en-US" sz="2200" dirty="0"/>
              <a:t>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2" name="Slide Number Placeholder 26">
            <a:extLst>
              <a:ext uri="{FF2B5EF4-FFF2-40B4-BE49-F238E27FC236}">
                <a16:creationId xmlns:a16="http://schemas.microsoft.com/office/drawing/2014/main" id="{F76415D6-582B-4618-BD4F-000098865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0" y="6492240"/>
            <a:ext cx="274320" cy="365760"/>
          </a:xfr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 | </a:t>
            </a:r>
            <a:fld id="{3EAF645E-7E2B-4792-90B1-7B7BA0A8390A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3607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>
            <a:extLst>
              <a:ext uri="{FF2B5EF4-FFF2-40B4-BE49-F238E27FC236}">
                <a16:creationId xmlns:a16="http://schemas.microsoft.com/office/drawing/2014/main" id="{3907478C-ADEA-B146-97F5-5CC471CE65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14400"/>
          </a:xfrm>
        </p:spPr>
        <p:txBody>
          <a:bodyPr>
            <a:normAutofit/>
          </a:bodyPr>
          <a:lstStyle/>
          <a:p>
            <a:r>
              <a:rPr lang="en-US"/>
              <a:t>Educational Objectives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DA6BF12-AF7D-9F16-7647-20A174244D0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spcBef>
                <a:spcPts val="2400"/>
              </a:spcBef>
            </a:pPr>
            <a:r>
              <a:rPr lang="en-US" sz="2800" dirty="0">
                <a:solidFill>
                  <a:srgbClr val="EB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This </a:t>
            </a:r>
            <a:r>
              <a:rPr lang="en-US" sz="2800" dirty="0">
                <a:solidFill>
                  <a:srgbClr val="EB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PowerPoint is intended to assist training of healthcare personnel in nasal decolonization</a:t>
            </a:r>
            <a:r>
              <a:rPr lang="en-US" sz="2800" dirty="0">
                <a:solidFill>
                  <a:srgbClr val="EB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.</a:t>
            </a:r>
          </a:p>
          <a:p>
            <a:pPr>
              <a:spcBef>
                <a:spcPts val="2400"/>
              </a:spcBef>
            </a:pPr>
            <a:r>
              <a:rPr lang="en-US" sz="2800" dirty="0">
                <a:solidFill>
                  <a:srgbClr val="EB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Different nasal decolonization agents are discussed in these slides, including:</a:t>
            </a:r>
          </a:p>
          <a:p>
            <a:pPr lvl="1"/>
            <a:r>
              <a:rPr lang="en-US" sz="2400" dirty="0"/>
              <a:t>Nasal mupirocin ointment</a:t>
            </a:r>
          </a:p>
          <a:p>
            <a:pPr lvl="1"/>
            <a:r>
              <a:rPr lang="en-US" sz="2400" dirty="0">
                <a:latin typeface="Calibri"/>
                <a:ea typeface="Calibri"/>
                <a:cs typeface="Calibri"/>
              </a:rPr>
              <a:t>Nasal iodophor (10% povidone-iodine)</a:t>
            </a:r>
          </a:p>
          <a:p>
            <a:pPr>
              <a:spcBef>
                <a:spcPts val="2400"/>
              </a:spcBef>
            </a:pPr>
            <a:r>
              <a:rPr lang="en-US" sz="2800" dirty="0">
                <a:solidFill>
                  <a:srgbClr val="EB0000"/>
                </a:solidFill>
                <a:effectLst/>
                <a:latin typeface="Calibri" panose="020F0502020204030204" pitchFamily="34" charset="0"/>
                <a:ea typeface="Calibri" panose="020F0502020204030204" pitchFamily="34" charset="0"/>
              </a:rPr>
              <a:t>You should edit and customize these training slides to match your unit’s chosen methods and protocols. </a:t>
            </a:r>
            <a:endParaRPr lang="en-US" sz="2800" dirty="0">
              <a:solidFill>
                <a:srgbClr val="EB0000"/>
              </a:solidFill>
            </a:endParaRPr>
          </a:p>
        </p:txBody>
      </p:sp>
      <p:sp>
        <p:nvSpPr>
          <p:cNvPr id="49" name="Slide Number Placeholder 26">
            <a:extLst>
              <a:ext uri="{FF2B5EF4-FFF2-40B4-BE49-F238E27FC236}">
                <a16:creationId xmlns:a16="http://schemas.microsoft.com/office/drawing/2014/main" id="{F97A80AC-A925-D2BD-03EF-80EA95EAD12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0" y="6492240"/>
            <a:ext cx="274320" cy="365760"/>
          </a:xfr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 | </a:t>
            </a:r>
            <a:fld id="{3EAF645E-7E2B-4792-90B1-7B7BA0A8390A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0917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ABDE13-516D-FC80-7EF9-0C69AC6F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Training Objectives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B6957F-39E9-36E9-AFD7-A6CD522289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From this training you will learn: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What </a:t>
            </a:r>
            <a:r>
              <a:rPr lang="en-US" sz="2400" b="1" dirty="0">
                <a:solidFill>
                  <a:srgbClr val="007DA3"/>
                </a:solidFill>
              </a:rPr>
              <a:t>nasal decolonization </a:t>
            </a:r>
            <a:r>
              <a:rPr lang="en-US" sz="2400" dirty="0"/>
              <a:t>is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How to implement nasal decolonization with </a:t>
            </a:r>
            <a:r>
              <a:rPr lang="en-US" sz="2400" b="1" dirty="0">
                <a:solidFill>
                  <a:srgbClr val="007DA3"/>
                </a:solidFill>
              </a:rPr>
              <a:t>mupirocin</a:t>
            </a:r>
            <a:r>
              <a:rPr lang="en-US" sz="2400" dirty="0"/>
              <a:t> and </a:t>
            </a:r>
            <a:r>
              <a:rPr lang="en-US" sz="2400" b="1" dirty="0">
                <a:solidFill>
                  <a:srgbClr val="007DA3"/>
                </a:solidFill>
              </a:rPr>
              <a:t>nasal iodophor</a:t>
            </a:r>
            <a:r>
              <a:rPr lang="en-US" sz="2400" dirty="0"/>
              <a:t> (10% povidone-iodine)</a:t>
            </a:r>
          </a:p>
          <a:p>
            <a:pPr lvl="1">
              <a:spcBef>
                <a:spcPts val="1200"/>
              </a:spcBef>
            </a:pPr>
            <a:r>
              <a:rPr lang="en-US" sz="2400" dirty="0"/>
              <a:t>How to address special circumstances related to nasal decolonization</a:t>
            </a:r>
            <a:endParaRPr lang="en-US" dirty="0">
              <a:ea typeface="Calibri"/>
              <a:cs typeface="Calibri"/>
            </a:endParaRPr>
          </a:p>
          <a:p>
            <a:pPr>
              <a:spcBef>
                <a:spcPts val="2400"/>
              </a:spcBef>
            </a:pPr>
            <a:r>
              <a:rPr lang="en-US" sz="2800" dirty="0"/>
              <a:t>This training module will take approximately </a:t>
            </a:r>
            <a:br>
              <a:rPr lang="en-US" sz="2800" dirty="0"/>
            </a:br>
            <a:r>
              <a:rPr lang="en-US" sz="2800" dirty="0"/>
              <a:t>5 minutes to complete.</a:t>
            </a:r>
          </a:p>
        </p:txBody>
      </p:sp>
      <p:sp>
        <p:nvSpPr>
          <p:cNvPr id="2" name="Slide Number Placeholder 26">
            <a:extLst>
              <a:ext uri="{FF2B5EF4-FFF2-40B4-BE49-F238E27FC236}">
                <a16:creationId xmlns:a16="http://schemas.microsoft.com/office/drawing/2014/main" id="{F76415D6-582B-4618-BD4F-000098865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0" y="6492240"/>
            <a:ext cx="274320" cy="365760"/>
          </a:xfr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 | </a:t>
            </a:r>
            <a:fld id="{3EAF645E-7E2B-4792-90B1-7B7BA0A8390A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992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ABDE13-516D-FC80-7EF9-0C69AC6F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/>
              <a:t>Why Are We Using Nasal Decolonization for Patients?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B6957F-39E9-36E9-AFD7-A6CD52228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097279"/>
            <a:ext cx="5240206" cy="5212080"/>
          </a:xfrm>
        </p:spPr>
        <p:txBody>
          <a:bodyPr>
            <a:normAutofit/>
          </a:bodyPr>
          <a:lstStyle/>
          <a:p>
            <a:r>
              <a:rPr lang="en-US" sz="2200" dirty="0"/>
              <a:t>Nasal decolonization has been shown to prevent infections:</a:t>
            </a:r>
          </a:p>
          <a:p>
            <a:pPr lvl="1"/>
            <a:r>
              <a:rPr lang="en-US" sz="2000" dirty="0"/>
              <a:t>For patients with multidrug-resistant organisms</a:t>
            </a:r>
          </a:p>
          <a:p>
            <a:pPr lvl="1"/>
            <a:r>
              <a:rPr lang="en-US" sz="2000" dirty="0"/>
              <a:t>In hospital ICUs</a:t>
            </a:r>
          </a:p>
          <a:p>
            <a:pPr lvl="1"/>
            <a:r>
              <a:rPr lang="en-US" sz="2000" dirty="0"/>
              <a:t>In long-term acute care hospitals</a:t>
            </a:r>
          </a:p>
          <a:p>
            <a:pPr lvl="1"/>
            <a:r>
              <a:rPr lang="en-US" sz="2000" dirty="0"/>
              <a:t>In hospital non-ICU patients with devices</a:t>
            </a:r>
          </a:p>
          <a:p>
            <a:pPr>
              <a:spcBef>
                <a:spcPts val="2400"/>
              </a:spcBef>
            </a:pPr>
            <a:r>
              <a:rPr lang="en-US" sz="2200" dirty="0"/>
              <a:t>Methicillin-resistant </a:t>
            </a:r>
            <a:r>
              <a:rPr lang="en-US" sz="2200" i="1" dirty="0"/>
              <a:t>Staphylococcus aureus </a:t>
            </a:r>
            <a:r>
              <a:rPr lang="en-US" sz="2200" dirty="0"/>
              <a:t>(MRSA), in particular, is known to reside inside the nose.</a:t>
            </a:r>
          </a:p>
          <a:p>
            <a:pPr>
              <a:spcBef>
                <a:spcPts val="2400"/>
              </a:spcBef>
            </a:pPr>
            <a:r>
              <a:rPr lang="en-US" sz="2200" dirty="0"/>
              <a:t>Risk of severe MRSA infection is elevated during hospital stays.</a:t>
            </a:r>
          </a:p>
        </p:txBody>
      </p:sp>
      <p:pic>
        <p:nvPicPr>
          <p:cNvPr id="26" name="Picture 4" descr="A graphic depicting a patient undergoing nasal decolonization.">
            <a:extLst>
              <a:ext uri="{FF2B5EF4-FFF2-40B4-BE49-F238E27FC236}">
                <a16:creationId xmlns:a16="http://schemas.microsoft.com/office/drawing/2014/main" id="{78514E16-3C10-4F60-B276-1E45BF7070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5835952" y="2003576"/>
            <a:ext cx="2850848" cy="28508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Slide Number Placeholder 26">
            <a:extLst>
              <a:ext uri="{FF2B5EF4-FFF2-40B4-BE49-F238E27FC236}">
                <a16:creationId xmlns:a16="http://schemas.microsoft.com/office/drawing/2014/main" id="{F76415D6-582B-4618-BD4F-000098865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0" y="6492240"/>
            <a:ext cx="274320" cy="365760"/>
          </a:xfr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 | </a:t>
            </a:r>
            <a:fld id="{3EAF645E-7E2B-4792-90B1-7B7BA0A8390A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2832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ABDE13-516D-FC80-7EF9-0C69AC6F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Do I Perform Nasal Decolonization?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B6957F-39E9-36E9-AFD7-A6CD52228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06499"/>
            <a:ext cx="8229599" cy="50393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400" b="1" dirty="0"/>
              <a:t>Initial Course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Administer nasal decolonization 2x a day for a total of 5 days, starting on the day of admission to the unit.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sz="2400" b="1" dirty="0"/>
              <a:t>Duration and Restarting Protocol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If a patient is admitted for longer than 2 weeks, restart the 5-day course from Day 1.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For new patient transfers or readmissions, start a new 5-day course, regardless of previous decolonization in another unit.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If unable to track administration for current patients, start a new 5-day course.</a:t>
            </a:r>
          </a:p>
        </p:txBody>
      </p:sp>
      <p:sp>
        <p:nvSpPr>
          <p:cNvPr id="2" name="Slide Number Placeholder 26">
            <a:extLst>
              <a:ext uri="{FF2B5EF4-FFF2-40B4-BE49-F238E27FC236}">
                <a16:creationId xmlns:a16="http://schemas.microsoft.com/office/drawing/2014/main" id="{F76415D6-582B-4618-BD4F-000098865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0" y="6492240"/>
            <a:ext cx="274320" cy="365760"/>
          </a:xfr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 | </a:t>
            </a:r>
            <a:fld id="{3EAF645E-7E2B-4792-90B1-7B7BA0A8390A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471400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ABDE13-516D-FC80-7EF9-0C69AC6F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Managing Nasal Decolonization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B6957F-39E9-36E9-AFD7-A6CD52228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282699"/>
            <a:ext cx="8229599" cy="5026659"/>
          </a:xfrm>
        </p:spPr>
        <p:txBody>
          <a:bodyPr vert="horz" lIns="91440" tIns="45720" rIns="91440" bIns="45720" rtlCol="0" anchor="t">
            <a:norm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sz="2400" b="1" dirty="0"/>
              <a:t>Missed Doses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Resume nasal decolonization as soon as possible on the original schedule if a dose is missed.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Do not double up doses.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Restart the 5-day course from the beginning if more than 2 doses are missed.</a:t>
            </a:r>
          </a:p>
          <a:p>
            <a:pPr marL="0" indent="0">
              <a:spcBef>
                <a:spcPts val="3000"/>
              </a:spcBef>
              <a:buNone/>
            </a:pPr>
            <a:r>
              <a:rPr lang="en-US" sz="2400" b="1" dirty="0"/>
              <a:t>Temporary Transfers</a:t>
            </a:r>
          </a:p>
          <a:p>
            <a:pPr>
              <a:spcBef>
                <a:spcPts val="1200"/>
              </a:spcBef>
            </a:pPr>
            <a:r>
              <a:rPr lang="en-US" sz="2400" dirty="0"/>
              <a:t>Maintain the nasal decolonization protocol for patients temporarily transferred for radiology or surgical procedures.</a:t>
            </a:r>
          </a:p>
        </p:txBody>
      </p:sp>
      <p:sp>
        <p:nvSpPr>
          <p:cNvPr id="2" name="Slide Number Placeholder 26">
            <a:extLst>
              <a:ext uri="{FF2B5EF4-FFF2-40B4-BE49-F238E27FC236}">
                <a16:creationId xmlns:a16="http://schemas.microsoft.com/office/drawing/2014/main" id="{F76415D6-582B-4618-BD4F-000098865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0" y="6492240"/>
            <a:ext cx="274320" cy="365760"/>
          </a:xfr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 | </a:t>
            </a:r>
            <a:fld id="{3EAF645E-7E2B-4792-90B1-7B7BA0A8390A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27389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ABDE13-516D-FC80-7EF9-0C69AC6F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/>
              <a:t>How To Apply Nasal Mupirocin Ointment 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B6957F-39E9-36E9-AFD7-A6CD52228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1" y="1097279"/>
            <a:ext cx="4595090" cy="5212080"/>
          </a:xfrm>
        </p:spPr>
        <p:txBody>
          <a:bodyPr>
            <a:normAutofit fontScale="85000" lnSpcReduction="20000"/>
          </a:bodyPr>
          <a:lstStyle/>
          <a:p>
            <a:pPr marL="514350" indent="-514350">
              <a:lnSpc>
                <a:spcPct val="12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2400" dirty="0"/>
              <a:t>Wash hands and don gloves. </a:t>
            </a:r>
          </a:p>
          <a:p>
            <a:pPr marL="514350" indent="-514350">
              <a:lnSpc>
                <a:spcPct val="12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2400" dirty="0"/>
              <a:t>Dispense 0.5 grams of mupirocin (pea-sized amount) for each nostril onto two new clean swabs before entering patient room.</a:t>
            </a:r>
          </a:p>
          <a:p>
            <a:pPr marL="514350" indent="-514350">
              <a:lnSpc>
                <a:spcPct val="12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2400" dirty="0"/>
              <a:t>Have patient blow their nose into a tissue to clear nostrils.</a:t>
            </a:r>
          </a:p>
          <a:p>
            <a:pPr marL="514350" indent="-514350">
              <a:lnSpc>
                <a:spcPct val="12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2400" dirty="0"/>
              <a:t>Place patient’s bed at 30 degrees, if tolerated.</a:t>
            </a:r>
          </a:p>
          <a:p>
            <a:pPr marL="514350" indent="-514350">
              <a:lnSpc>
                <a:spcPct val="12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2400" dirty="0"/>
              <a:t>Apply single dose into each nostril using swab applicator.</a:t>
            </a:r>
          </a:p>
          <a:p>
            <a:pPr marL="514350" indent="-514350">
              <a:lnSpc>
                <a:spcPct val="120000"/>
              </a:lnSpc>
              <a:spcBef>
                <a:spcPts val="300"/>
              </a:spcBef>
              <a:buFont typeface="+mj-lt"/>
              <a:buAutoNum type="arabicPeriod"/>
            </a:pPr>
            <a:r>
              <a:rPr lang="en-US" sz="2400" dirty="0"/>
              <a:t>Press patient’s nostrils together and massage gently for 60 seconds.</a:t>
            </a:r>
            <a:endParaRPr lang="en-US" sz="2400" dirty="0">
              <a:solidFill>
                <a:srgbClr val="FF0000"/>
              </a:solidFill>
            </a:endParaRPr>
          </a:p>
          <a:p>
            <a:pPr marL="0" indent="0" algn="ctr">
              <a:lnSpc>
                <a:spcPct val="120000"/>
              </a:lnSpc>
              <a:spcBef>
                <a:spcPts val="2000"/>
              </a:spcBef>
              <a:buNone/>
            </a:pPr>
            <a:r>
              <a:rPr lang="en-US" sz="2400" b="1" dirty="0">
                <a:solidFill>
                  <a:srgbClr val="EB0000"/>
                </a:solidFill>
              </a:rPr>
              <a:t>Avoid contact with eyes and other intranasal products. </a:t>
            </a:r>
          </a:p>
        </p:txBody>
      </p:sp>
      <p:pic>
        <p:nvPicPr>
          <p:cNvPr id="26" name="Picture 25" descr="A graphic composed of three pictures depicting how to apply nasal mupirocin ointment. The first two pictures represent applying a single pea-sized dose or 0.5 grams of mupirocin into each nostril using a swab applicator. The third picture represents pressing the patient's nostrils together and massaging gently for 60 seconds.">
            <a:extLst>
              <a:ext uri="{FF2B5EF4-FFF2-40B4-BE49-F238E27FC236}">
                <a16:creationId xmlns:a16="http://schemas.microsoft.com/office/drawing/2014/main" id="{D4E1D5B3-89C6-F0AE-2013-844AEB1D6D5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52291" y="1075061"/>
            <a:ext cx="3444273" cy="5234298"/>
          </a:xfrm>
          <a:prstGeom prst="rect">
            <a:avLst/>
          </a:prstGeom>
        </p:spPr>
      </p:pic>
      <p:sp>
        <p:nvSpPr>
          <p:cNvPr id="2" name="Slide Number Placeholder 26">
            <a:extLst>
              <a:ext uri="{FF2B5EF4-FFF2-40B4-BE49-F238E27FC236}">
                <a16:creationId xmlns:a16="http://schemas.microsoft.com/office/drawing/2014/main" id="{F76415D6-582B-4618-BD4F-000098865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0" y="6492240"/>
            <a:ext cx="274320" cy="365760"/>
          </a:xfr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 | </a:t>
            </a:r>
            <a:fld id="{3EAF645E-7E2B-4792-90B1-7B7BA0A8390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10943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ABDE13-516D-FC80-7EF9-0C69AC6F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Notes on Nasal Mupirocin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B6957F-39E9-36E9-AFD7-A6CD52228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7279"/>
            <a:ext cx="8229600" cy="2422669"/>
          </a:xfrm>
        </p:spPr>
        <p:txBody>
          <a:bodyPr/>
          <a:lstStyle/>
          <a:p>
            <a:pPr>
              <a:spcBef>
                <a:spcPts val="1200"/>
              </a:spcBef>
            </a:pPr>
            <a:r>
              <a:rPr lang="en-US" sz="2000" dirty="0"/>
              <a:t>Do not allow patient to blow their nose </a:t>
            </a:r>
            <a:r>
              <a:rPr lang="en-US" sz="2000" b="1" dirty="0"/>
              <a:t>AFTER </a:t>
            </a:r>
            <a:r>
              <a:rPr lang="en-US" sz="2000" dirty="0"/>
              <a:t>mupirocin is applied.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Mupirocin requires a physician order. Contact treating physicians to place the order if necessary.</a:t>
            </a:r>
          </a:p>
          <a:p>
            <a:pPr>
              <a:spcBef>
                <a:spcPts val="1200"/>
              </a:spcBef>
            </a:pPr>
            <a:r>
              <a:rPr lang="en-US" sz="2000" dirty="0"/>
              <a:t>Side effects include nasal irritation, runny nose, and sneezing. These are uncommon and resolve with discontinuation.</a:t>
            </a:r>
          </a:p>
          <a:p>
            <a:pPr lvl="1"/>
            <a:r>
              <a:rPr lang="en-US" sz="2000" dirty="0"/>
              <a:t>Other side effects involving burning, stinging, or itching are rare.</a:t>
            </a:r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id="{7DA5AE06-14D2-49FA-474A-0B59A67DFB4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457200" y="3519947"/>
            <a:ext cx="4586167" cy="2972291"/>
          </a:xfrm>
        </p:spPr>
        <p:txBody>
          <a:bodyPr>
            <a:normAutofit lnSpcReduction="10000"/>
          </a:bodyPr>
          <a:lstStyle/>
          <a:p>
            <a:pPr marL="365760" marR="0" lvl="0" indent="-365760" algn="l" defTabSz="887553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The most common complaint is that the ointment feels thick or goopy.</a:t>
            </a:r>
          </a:p>
          <a:p>
            <a:pPr marL="822960" marR="0" lvl="1" indent="-365760" algn="l" defTabSz="88755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Having the patient blow their nose before can help.</a:t>
            </a:r>
          </a:p>
          <a:p>
            <a:pPr marL="822960" marR="0" lvl="1" indent="-365760" algn="l" defTabSz="88755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Massaging the patient’s nose also helps to alleviate the goopiness.</a:t>
            </a:r>
          </a:p>
          <a:p>
            <a:pPr marL="822960" marR="0" lvl="1" indent="-365760" algn="l" defTabSz="887553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 typeface="Courier New" panose="02070309020205020404" pitchFamily="49" charset="0"/>
              <a:buChar char="o"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You can have the patients perform the massaging themselves if they are able.</a:t>
            </a:r>
          </a:p>
        </p:txBody>
      </p:sp>
      <p:pic>
        <p:nvPicPr>
          <p:cNvPr id="26" name="Picture 25" descr="An image of a prescribed tube of mupirocin ointment—United States Pharmacopeia (USP), 2 percent.">
            <a:extLst>
              <a:ext uri="{FF2B5EF4-FFF2-40B4-BE49-F238E27FC236}">
                <a16:creationId xmlns:a16="http://schemas.microsoft.com/office/drawing/2014/main" id="{8B1DF763-9138-946C-FC74-EA188E7784F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1089798">
            <a:off x="5268343" y="3741393"/>
            <a:ext cx="3193481" cy="2667387"/>
          </a:xfrm>
          <a:prstGeom prst="rect">
            <a:avLst/>
          </a:prstGeom>
        </p:spPr>
      </p:pic>
      <p:sp>
        <p:nvSpPr>
          <p:cNvPr id="2" name="Slide Number Placeholder 26">
            <a:extLst>
              <a:ext uri="{FF2B5EF4-FFF2-40B4-BE49-F238E27FC236}">
                <a16:creationId xmlns:a16="http://schemas.microsoft.com/office/drawing/2014/main" id="{F76415D6-582B-4618-BD4F-000098865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0" y="6492240"/>
            <a:ext cx="274320" cy="365760"/>
          </a:xfr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 | </a:t>
            </a:r>
            <a:fld id="{3EAF645E-7E2B-4792-90B1-7B7BA0A8390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936258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DEABDE13-516D-FC80-7EF9-0C69AC6FE4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How To Apply Nasal Iodophor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9B6957F-39E9-36E9-AFD7-A6CD522289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97279"/>
            <a:ext cx="5897418" cy="5212080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US" sz="2000" dirty="0"/>
              <a:t>Wash hands and don gloves. 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Have patient blow their nose into a tissue to clear nostrils.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Place patient’s bed at 30 degrees, if tolerated.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Insert swab into nostril and rotate for 30 seconds, covering all surfaces. </a:t>
            </a:r>
          </a:p>
          <a:p>
            <a:pPr marL="857250" lvl="1" indent="-457200">
              <a:spcBef>
                <a:spcPts val="300"/>
              </a:spcBef>
              <a:buFont typeface="+mj-lt"/>
              <a:buAutoNum type="alphaLcPeriod"/>
            </a:pPr>
            <a:r>
              <a:rPr lang="en-US" sz="2000" dirty="0"/>
              <a:t>Apply in a circular manner to coat entire surface of inner nostril. </a:t>
            </a:r>
          </a:p>
          <a:p>
            <a:pPr marL="857250" lvl="1" indent="-400050">
              <a:spcBef>
                <a:spcPts val="300"/>
              </a:spcBef>
              <a:buFont typeface="+mj-lt"/>
              <a:buAutoNum type="alphaLcPeriod"/>
            </a:pPr>
            <a:r>
              <a:rPr lang="en-US" sz="2000" dirty="0"/>
              <a:t>Firm contact is needed, and a bulge should be seen as the swab is applied. 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Discard swab.</a:t>
            </a:r>
          </a:p>
          <a:p>
            <a:pPr marL="457200" indent="-457200">
              <a:buFont typeface="+mj-lt"/>
              <a:buAutoNum type="arabicPeriod"/>
            </a:pPr>
            <a:r>
              <a:rPr lang="en-US" sz="2000" dirty="0"/>
              <a:t>Using the second swab, repeat step 2 in the other nostril (swab 2).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000" dirty="0">
                <a:solidFill>
                  <a:srgbClr val="FF0000"/>
                </a:solidFill>
              </a:rPr>
              <a:t>Avoid contact with eyes and other intranasal products. </a:t>
            </a:r>
          </a:p>
        </p:txBody>
      </p:sp>
      <p:pic>
        <p:nvPicPr>
          <p:cNvPr id="29" name="Picture 28" descr="A graphic composed of two pictures depicting how to apply nasal iodophor. The pictures represent inserting a swab into each nostril and rotating for 30 seconds, covering all surfaces.">
            <a:extLst>
              <a:ext uri="{FF2B5EF4-FFF2-40B4-BE49-F238E27FC236}">
                <a16:creationId xmlns:a16="http://schemas.microsoft.com/office/drawing/2014/main" id="{30C30C08-DB04-E184-88A1-8CF0B08F76E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03302" y="1350242"/>
            <a:ext cx="2183498" cy="4450123"/>
          </a:xfrm>
          <a:prstGeom prst="rect">
            <a:avLst/>
          </a:prstGeom>
        </p:spPr>
      </p:pic>
      <p:sp>
        <p:nvSpPr>
          <p:cNvPr id="2" name="Slide Number Placeholder 26">
            <a:extLst>
              <a:ext uri="{FF2B5EF4-FFF2-40B4-BE49-F238E27FC236}">
                <a16:creationId xmlns:a16="http://schemas.microsoft.com/office/drawing/2014/main" id="{F76415D6-582B-4618-BD4F-0000988650E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869680" y="6492240"/>
            <a:ext cx="274320" cy="365760"/>
          </a:xfrm>
        </p:spPr>
        <p:txBody>
          <a:bodyPr vert="horz" lIns="0" tIns="45720" rIns="0" bIns="45720" rtlCol="0" anchor="ctr"/>
          <a:lstStyle>
            <a:lvl1pPr algn="l">
              <a:defRPr sz="900" b="1">
                <a:solidFill>
                  <a:schemeClr val="tx1"/>
                </a:solidFill>
              </a:defRPr>
            </a:lvl1pPr>
          </a:lstStyle>
          <a:p>
            <a:r>
              <a:rPr lang="en-US"/>
              <a:t> | </a:t>
            </a:r>
            <a:fld id="{3EAF645E-7E2B-4792-90B1-7B7BA0A8390A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4119755"/>
      </p:ext>
    </p:extLst>
  </p:cSld>
  <p:clrMapOvr>
    <a:masterClrMapping/>
  </p:clrMapOvr>
</p:sld>
</file>

<file path=ppt/theme/theme1.xml><?xml version="1.0" encoding="utf-8"?>
<a:theme xmlns:a="http://schemas.openxmlformats.org/drawingml/2006/main" name="1_AHRQ MRSA">
  <a:themeElements>
    <a:clrScheme name="AHRQ MRSA">
      <a:dk1>
        <a:sysClr val="windowText" lastClr="000000"/>
      </a:dk1>
      <a:lt1>
        <a:sysClr val="window" lastClr="FFFFFF"/>
      </a:lt1>
      <a:dk2>
        <a:srgbClr val="757575"/>
      </a:dk2>
      <a:lt2>
        <a:srgbClr val="E7E6E6"/>
      </a:lt2>
      <a:accent1>
        <a:srgbClr val="007DA3"/>
      </a:accent1>
      <a:accent2>
        <a:srgbClr val="FAD701"/>
      </a:accent2>
      <a:accent3>
        <a:srgbClr val="FCF1DD"/>
      </a:accent3>
      <a:accent4>
        <a:srgbClr val="F48154"/>
      </a:accent4>
      <a:accent5>
        <a:srgbClr val="086354"/>
      </a:accent5>
      <a:accent6>
        <a:srgbClr val="E7E6E6"/>
      </a:accent6>
      <a:hlink>
        <a:srgbClr val="0563C1"/>
      </a:hlink>
      <a:folHlink>
        <a:srgbClr val="954F72"/>
      </a:folHlink>
    </a:clrScheme>
    <a:fontScheme name="Calibri">
      <a:maj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HRQ MRSA" id="{B3152F7F-7669-4C5A-9C10-A560DFE5AA94}" vid="{4D6CAD94-38B2-4925-9A3A-5BF58A1668A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DC06F82F74DC74D9A1715CAE0E542E2" ma:contentTypeVersion="19" ma:contentTypeDescription="Create a new document." ma:contentTypeScope="" ma:versionID="ea688116fddf7b245117d92d05ae5e4d">
  <xsd:schema xmlns:xsd="http://www.w3.org/2001/XMLSchema" xmlns:xs="http://www.w3.org/2001/XMLSchema" xmlns:p="http://schemas.microsoft.com/office/2006/metadata/properties" xmlns:ns2="931aec66-2863-455c-9bb0-8c99df0ac3fd" xmlns:ns3="5d14f105-b512-4c58-b648-3bdda2cf581d" targetNamespace="http://schemas.microsoft.com/office/2006/metadata/properties" ma:root="true" ma:fieldsID="fc552a7a5e8fce2989eb33daf794b994" ns2:_="" ns3:_="">
    <xsd:import namespace="931aec66-2863-455c-9bb0-8c99df0ac3fd"/>
    <xsd:import namespace="5d14f105-b512-4c58-b648-3bdda2cf581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ResidentBathingPreferencesandSkinassessments" minOccurs="0"/>
                <xsd:element ref="ns2:MediaServiceObjectDetectorVersion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31aec66-2863-455c-9bb0-8c99df0ac3f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1" nillable="true" ma:taxonomy="true" ma:internalName="lcf76f155ced4ddcb4097134ff3c332f" ma:taxonomyFieldName="MediaServiceImageTags" ma:displayName="Image Tags" ma:readOnly="false" ma:fieldId="{5cf76f15-5ced-4ddc-b409-7134ff3c332f}" ma:taxonomyMulti="true" ma:sspId="f3f7c956-802a-45ac-b2ba-cc78506785f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ResidentBathingPreferencesandSkinassessments" ma:index="23" nillable="true" ma:displayName="Resident Bathing Preferences and Skin assessments" ma:format="Dropdown" ma:internalName="ResidentBathingPreferencesandSkinassessments">
      <xsd:simpleType>
        <xsd:restriction base="dms:Text">
          <xsd:maxLength value="255"/>
        </xsd:restriction>
      </xsd:simple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Location" ma:index="25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6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d14f105-b512-4c58-b648-3bdda2cf581d" elementFormDefault="qualified">
    <xsd:import namespace="http://schemas.microsoft.com/office/2006/documentManagement/types"/>
    <xsd:import namespace="http://schemas.microsoft.com/office/infopath/2007/PartnerControls"/>
    <xsd:element name="SharedWithUsers" ma:index="13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4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2" nillable="true" ma:displayName="Taxonomy Catch All Column" ma:hidden="true" ma:list="{74233f0f-6bd0-4026-a550-8b5d019f9378}" ma:internalName="TaxCatchAll" ma:showField="CatchAllData" ma:web="5d14f105-b512-4c58-b648-3bdda2cf581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5d14f105-b512-4c58-b648-3bdda2cf581d">
      <UserInfo>
        <DisplayName>ahn-roy</DisplayName>
        <AccountId>104</AccountId>
        <AccountType/>
      </UserInfo>
      <UserInfo>
        <DisplayName>Prashila Dullabh</DisplayName>
        <AccountId>105</AccountId>
        <AccountType/>
      </UserInfo>
      <UserInfo>
        <DisplayName>Kathleen Speck</DisplayName>
        <AccountId>11</AccountId>
        <AccountType/>
      </UserInfo>
      <UserInfo>
        <DisplayName>Clare Rock</DisplayName>
        <AccountId>101</AccountId>
        <AccountType/>
      </UserInfo>
      <UserInfo>
        <DisplayName>Samuel Kim</DisplayName>
        <AccountId>12</AccountId>
        <AccountType/>
      </UserInfo>
      <UserInfo>
        <DisplayName>Alejandra Salinas</DisplayName>
        <AccountId>112</AccountId>
        <AccountType/>
      </UserInfo>
      <UserInfo>
        <DisplayName>Aki Suzuki</DisplayName>
        <AccountId>113</AccountId>
        <AccountType/>
      </UserInfo>
      <UserInfo>
        <DisplayName>Abigail Vorsteg</DisplayName>
        <AccountId>114</AccountId>
        <AccountType/>
      </UserInfo>
      <UserInfo>
        <DisplayName>Morgan Katz</DisplayName>
        <AccountId>31</AccountId>
        <AccountType/>
      </UserInfo>
      <UserInfo>
        <DisplayName>Heather Saunders</DisplayName>
        <AccountId>59</AccountId>
        <AccountType/>
      </UserInfo>
      <UserInfo>
        <DisplayName>Valeria Fabre</DisplayName>
        <AccountId>56</AccountId>
        <AccountType/>
      </UserInfo>
      <UserInfo>
        <DisplayName>Meghan Walrath</DisplayName>
        <AccountId>49</AccountId>
        <AccountType/>
      </UserInfo>
      <UserInfo>
        <DisplayName>Caylin Andrews</DisplayName>
        <AccountId>120</AccountId>
        <AccountType/>
      </UserInfo>
    </SharedWithUsers>
    <TaxCatchAll xmlns="5d14f105-b512-4c58-b648-3bdda2cf581d" xsi:nil="true"/>
    <lcf76f155ced4ddcb4097134ff3c332f xmlns="931aec66-2863-455c-9bb0-8c99df0ac3fd">
      <Terms xmlns="http://schemas.microsoft.com/office/infopath/2007/PartnerControls"/>
    </lcf76f155ced4ddcb4097134ff3c332f>
    <ResidentBathingPreferencesandSkinassessments xmlns="931aec66-2863-455c-9bb0-8c99df0ac3fd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B889DF3C-373F-4532-80CA-1BEF91DDAEE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31aec66-2863-455c-9bb0-8c99df0ac3fd"/>
    <ds:schemaRef ds:uri="5d14f105-b512-4c58-b648-3bdda2cf581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654A4051-5181-487D-A39A-F4E1E77BC14A}">
  <ds:schemaRefs>
    <ds:schemaRef ds:uri="5d14f105-b512-4c58-b648-3bdda2cf581d"/>
    <ds:schemaRef ds:uri="http://www.w3.org/XML/1998/namespace"/>
    <ds:schemaRef ds:uri="http://purl.org/dc/terms/"/>
    <ds:schemaRef ds:uri="http://schemas.openxmlformats.org/package/2006/metadata/core-properties"/>
    <ds:schemaRef ds:uri="http://purl.org/dc/elements/1.1/"/>
    <ds:schemaRef ds:uri="http://purl.org/dc/dcmitype/"/>
    <ds:schemaRef ds:uri="http://schemas.microsoft.com/office/2006/documentManagement/types"/>
    <ds:schemaRef ds:uri="http://schemas.microsoft.com/office/infopath/2007/PartnerControls"/>
    <ds:schemaRef ds:uri="931aec66-2863-455c-9bb0-8c99df0ac3fd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0B3E3B6A-E75A-4EAB-9484-E1B9BB726D5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536</TotalTime>
  <Words>988</Words>
  <Application>Microsoft Office PowerPoint</Application>
  <PresentationFormat>Letter Paper (8.5x11 in)</PresentationFormat>
  <Paragraphs>102</Paragraphs>
  <Slides>12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7" baseType="lpstr">
      <vt:lpstr>Arial</vt:lpstr>
      <vt:lpstr>Calibri</vt:lpstr>
      <vt:lpstr>Courier New</vt:lpstr>
      <vt:lpstr>Wingdings</vt:lpstr>
      <vt:lpstr>1_AHRQ MRSA</vt:lpstr>
      <vt:lpstr>AHRQ Safety Program for MRSA Prevention</vt:lpstr>
      <vt:lpstr>Educational Objectives</vt:lpstr>
      <vt:lpstr>Training Objectives</vt:lpstr>
      <vt:lpstr>Why Are We Using Nasal Decolonization for Patients?</vt:lpstr>
      <vt:lpstr>How Do I Perform Nasal Decolonization?</vt:lpstr>
      <vt:lpstr>Managing Nasal Decolonization </vt:lpstr>
      <vt:lpstr>How To Apply Nasal Mupirocin Ointment </vt:lpstr>
      <vt:lpstr>Notes on Nasal Mupirocin</vt:lpstr>
      <vt:lpstr>How To Apply Nasal Iodophor</vt:lpstr>
      <vt:lpstr>Notes on Nasal Iodophor</vt:lpstr>
      <vt:lpstr>Other Nasal Medicine / Nasal Devices</vt:lpstr>
      <vt:lpstr>Talking Points for Patients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AHRQ Safety Program for MRSA Prevention</dc:title>
  <dc:creator>Agency for Healthcare Research &amp; Quality</dc:creator>
  <cp:lastModifiedBy>Heidenrich, Christine (AHRQ/OC) (CTR)</cp:lastModifiedBy>
  <cp:revision>31</cp:revision>
  <dcterms:created xsi:type="dcterms:W3CDTF">2021-06-25T18:34:07Z</dcterms:created>
  <dcterms:modified xsi:type="dcterms:W3CDTF">2024-11-01T18:20:13Z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0x0101009DC06F82F74DC74D9A1715CAE0E542E2</vt:lpwstr>
  </property>
  <property fmtid="{D5CDD505-2E9C-101B-9397-08002B2CF9AE}" pid="3" name="MediaServiceImageTags">
    <vt:lpwstr/>
  </property>
  <property fmtid="{D5CDD505-2E9C-101B-9397-08002B2CF9AE}" pid="4" name="Order">
    <vt:r8>1604400</vt:r8>
  </property>
  <property fmtid="{D5CDD505-2E9C-101B-9397-08002B2CF9AE}" pid="5" name="_ExtendedDescription">
    <vt:lpwstr/>
  </property>
  <property fmtid="{D5CDD505-2E9C-101B-9397-08002B2CF9AE}" pid="6" name="TriggerFlowInfo">
    <vt:lpwstr/>
  </property>
  <property fmtid="{D5CDD505-2E9C-101B-9397-08002B2CF9AE}" pid="7" name="ComplianceAssetId">
    <vt:lpwstr/>
  </property>
</Properties>
</file>