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28"/>
  </p:notesMasterIdLst>
  <p:handoutMasterIdLst>
    <p:handoutMasterId r:id="rId29"/>
  </p:handoutMasterIdLst>
  <p:sldIdLst>
    <p:sldId id="256" r:id="rId5"/>
    <p:sldId id="259" r:id="rId6"/>
    <p:sldId id="1131" r:id="rId7"/>
    <p:sldId id="1080" r:id="rId8"/>
    <p:sldId id="1090" r:id="rId9"/>
    <p:sldId id="1084" r:id="rId10"/>
    <p:sldId id="1124" r:id="rId11"/>
    <p:sldId id="1125" r:id="rId12"/>
    <p:sldId id="1126" r:id="rId13"/>
    <p:sldId id="1127" r:id="rId14"/>
    <p:sldId id="1128" r:id="rId15"/>
    <p:sldId id="1129" r:id="rId16"/>
    <p:sldId id="1130" r:id="rId17"/>
    <p:sldId id="1134" r:id="rId18"/>
    <p:sldId id="1085" r:id="rId19"/>
    <p:sldId id="1086" r:id="rId20"/>
    <p:sldId id="1087" r:id="rId21"/>
    <p:sldId id="1088" r:id="rId22"/>
    <p:sldId id="1133" r:id="rId23"/>
    <p:sldId id="1092" r:id="rId24"/>
    <p:sldId id="1089" r:id="rId25"/>
    <p:sldId id="1123" r:id="rId26"/>
    <p:sldId id="993" r:id="rId27"/>
  </p:sldIdLst>
  <p:sldSz cx="9144000" cy="6858000" type="screen4x3"/>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CF6650-F885-C059-0C0B-106F26993FCD}" name="Samuel Kim" initials="SK" userId="Samuel Kim" providerId="None"/>
  <p188:author id="{3196B67A-C8CA-80C4-DF90-49E667CE38B6}" name="Katie Naberhaus" initials="KN" userId="S::knaberh1@jh.edu::1d40637a-8e16-4e9d-a93a-2c3b002dc8a4" providerId="AD"/>
  <p188:author id="{A3D82FDC-4775-64DE-67BC-AACD6BDFA555}" name="Nicolella, Lisa (AHRQ/OC)" initials="NL(" userId="S::Lisa.Nicolella@AHRQ.hhs.gov::09492e40-c496-48a4-a292-718ebf786c09" providerId="AD"/>
  <p188:author id="{F701DEE8-FE04-0133-AF66-C319CBCE17C3}" name="Jana Lu" initials="JL" userId="S::jlu41@jh.edu::76d7ce9a-58f9-4227-9ce6-18dcc353422d"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8154"/>
    <a:srgbClr val="36624B"/>
    <a:srgbClr val="FCF1DD"/>
    <a:srgbClr val="FAD701"/>
    <a:srgbClr val="007DA3"/>
    <a:srgbClr val="009EC2"/>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2B822-D2AC-454C-94E4-88468E23A447}" v="5" dt="2024-10-17T04:41:10.54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4375" autoAdjust="0"/>
  </p:normalViewPr>
  <p:slideViewPr>
    <p:cSldViewPr>
      <p:cViewPr varScale="1">
        <p:scale>
          <a:sx n="64" d="100"/>
          <a:sy n="64" d="100"/>
        </p:scale>
        <p:origin x="1548" y="72"/>
      </p:cViewPr>
      <p:guideLst/>
    </p:cSldViewPr>
  </p:slideViewPr>
  <p:outlineViewPr>
    <p:cViewPr>
      <p:scale>
        <a:sx n="33" d="100"/>
        <a:sy n="33" d="100"/>
      </p:scale>
      <p:origin x="0" y="3888"/>
    </p:cViewPr>
  </p:outlineViewPr>
  <p:notesTextViewPr>
    <p:cViewPr>
      <p:scale>
        <a:sx n="75" d="100"/>
        <a:sy n="75" d="100"/>
      </p:scale>
      <p:origin x="0" y="0"/>
    </p:cViewPr>
  </p:notesTextViewPr>
  <p:sorterViewPr>
    <p:cViewPr>
      <p:scale>
        <a:sx n="98" d="100"/>
        <a:sy n="98" d="100"/>
      </p:scale>
      <p:origin x="0" y="8080"/>
    </p:cViewPr>
  </p:sorterViewPr>
  <p:notesViewPr>
    <p:cSldViewPr snapToGrid="0" snapToObjects="1">
      <p:cViewPr varScale="1">
        <p:scale>
          <a:sx n="154" d="100"/>
          <a:sy n="154" d="100"/>
        </p:scale>
        <p:origin x="-4928" y="-1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10/17/2024</a:t>
            </a:fld>
            <a:endParaRPr lang="en-US" dirty="0"/>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dirty="0"/>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10/17/2024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dirty="0"/>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a:t>
            </a:fld>
            <a:endParaRPr lang="en-US" dirty="0"/>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18</a:t>
            </a:fld>
            <a:endParaRPr lang="en-US" dirty="0"/>
          </a:p>
        </p:txBody>
      </p:sp>
    </p:spTree>
    <p:extLst>
      <p:ext uri="{BB962C8B-B14F-4D97-AF65-F5344CB8AC3E}">
        <p14:creationId xmlns:p14="http://schemas.microsoft.com/office/powerpoint/2010/main" val="647855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19</a:t>
            </a:fld>
            <a:endParaRPr lang="en-US" dirty="0"/>
          </a:p>
        </p:txBody>
      </p:sp>
    </p:spTree>
    <p:extLst>
      <p:ext uri="{BB962C8B-B14F-4D97-AF65-F5344CB8AC3E}">
        <p14:creationId xmlns:p14="http://schemas.microsoft.com/office/powerpoint/2010/main" val="200585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21</a:t>
            </a:fld>
            <a:endParaRPr lang="en-US" dirty="0"/>
          </a:p>
        </p:txBody>
      </p:sp>
    </p:spTree>
    <p:extLst>
      <p:ext uri="{BB962C8B-B14F-4D97-AF65-F5344CB8AC3E}">
        <p14:creationId xmlns:p14="http://schemas.microsoft.com/office/powerpoint/2010/main" val="223899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dirty="0"/>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dirty="0"/>
          </a:p>
        </p:txBody>
      </p:sp>
    </p:spTree>
    <p:extLst>
      <p:ext uri="{BB962C8B-B14F-4D97-AF65-F5344CB8AC3E}">
        <p14:creationId xmlns:p14="http://schemas.microsoft.com/office/powerpoint/2010/main" val="265043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dirty="0"/>
          </a:p>
        </p:txBody>
      </p:sp>
    </p:spTree>
    <p:extLst>
      <p:ext uri="{BB962C8B-B14F-4D97-AF65-F5344CB8AC3E}">
        <p14:creationId xmlns:p14="http://schemas.microsoft.com/office/powerpoint/2010/main" val="17120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dirty="0"/>
          </a:p>
        </p:txBody>
      </p:sp>
    </p:spTree>
    <p:extLst>
      <p:ext uri="{BB962C8B-B14F-4D97-AF65-F5344CB8AC3E}">
        <p14:creationId xmlns:p14="http://schemas.microsoft.com/office/powerpoint/2010/main" val="231276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dirty="0"/>
          </a:p>
        </p:txBody>
      </p:sp>
    </p:spTree>
    <p:extLst>
      <p:ext uri="{BB962C8B-B14F-4D97-AF65-F5344CB8AC3E}">
        <p14:creationId xmlns:p14="http://schemas.microsoft.com/office/powerpoint/2010/main" val="322218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15</a:t>
            </a:fld>
            <a:endParaRPr lang="en-US" dirty="0"/>
          </a:p>
        </p:txBody>
      </p:sp>
    </p:spTree>
    <p:extLst>
      <p:ext uri="{BB962C8B-B14F-4D97-AF65-F5344CB8AC3E}">
        <p14:creationId xmlns:p14="http://schemas.microsoft.com/office/powerpoint/2010/main" val="389920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dirty="0"/>
          </a:p>
        </p:txBody>
      </p:sp>
    </p:spTree>
    <p:extLst>
      <p:ext uri="{BB962C8B-B14F-4D97-AF65-F5344CB8AC3E}">
        <p14:creationId xmlns:p14="http://schemas.microsoft.com/office/powerpoint/2010/main" val="733005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C31F21-2349-457A-A31A-9930FFB708BB}" type="slidenum">
              <a:rPr lang="en-US" smtClean="0"/>
              <a:t>17</a:t>
            </a:fld>
            <a:endParaRPr lang="en-US" dirty="0"/>
          </a:p>
        </p:txBody>
      </p:sp>
    </p:spTree>
    <p:extLst>
      <p:ext uri="{BB962C8B-B14F-4D97-AF65-F5344CB8AC3E}">
        <p14:creationId xmlns:p14="http://schemas.microsoft.com/office/powerpoint/2010/main" val="1628058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A5EF89-114F-354E-E676-21BD694351D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4966" y="2018226"/>
            <a:ext cx="7034068" cy="2150362"/>
          </a:xfrm>
        </p:spPr>
        <p:txBody>
          <a:bodyPr anchor="ctr">
            <a:normAutofit/>
          </a:bodyPr>
          <a:lstStyle>
            <a:lvl1pPr marL="0" indent="0" algn="ctr">
              <a:buNone/>
              <a:defRPr sz="48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p:nvPr>
        </p:nvSpPr>
        <p:spPr>
          <a:xfrm>
            <a:off x="1049217" y="4304070"/>
            <a:ext cx="7034068" cy="997774"/>
          </a:xfrm>
        </p:spPr>
        <p:txBody>
          <a:bodyPr anchor="t">
            <a:normAutofit/>
          </a:bodyPr>
          <a:lstStyle>
            <a:lvl1pPr marL="0" indent="0" algn="ctr">
              <a:buFont typeface="Arial" panose="020B0604020202020204" pitchFamily="34" charset="0"/>
              <a:buNone/>
              <a:defRPr sz="3600">
                <a:solidFill>
                  <a:schemeClr val="tx1"/>
                </a:solidFill>
                <a:latin typeface="+mn-lt"/>
                <a:cs typeface="Arial" panose="020B0604020202020204" pitchFamily="34" charset="0"/>
              </a:defRPr>
            </a:lvl1pPr>
          </a:lstStyle>
          <a:p>
            <a:pPr lvl="0"/>
            <a:r>
              <a:rPr lang="en-US"/>
              <a:t>Click to edit Master text styles</a:t>
            </a:r>
          </a:p>
        </p:txBody>
      </p:sp>
      <p:sp>
        <p:nvSpPr>
          <p:cNvPr id="20" name="Title 19">
            <a:extLst>
              <a:ext uri="{FF2B5EF4-FFF2-40B4-BE49-F238E27FC236}">
                <a16:creationId xmlns:a16="http://schemas.microsoft.com/office/drawing/2014/main" id="{B3857BB3-B5BA-45EC-A93E-167A095F2831}"/>
              </a:ext>
            </a:extLst>
          </p:cNvPr>
          <p:cNvSpPr>
            <a:spLocks noGrp="1"/>
          </p:cNvSpPr>
          <p:nvPr>
            <p:ph type="title" hasCustomPrompt="1"/>
          </p:nvPr>
        </p:nvSpPr>
        <p:spPr>
          <a:xfrm>
            <a:off x="1371600" y="0"/>
            <a:ext cx="6400800" cy="914400"/>
          </a:xfrm>
        </p:spPr>
        <p:txBody>
          <a:bodyPr>
            <a:noAutofit/>
          </a:bodyPr>
          <a:lstStyle>
            <a:lvl1pPr algn="ctr">
              <a:lnSpc>
                <a:spcPct val="100000"/>
              </a:lnSpc>
              <a:defRPr sz="2600" b="1" i="0">
                <a:effectLst/>
                <a:latin typeface="+mn-lt"/>
              </a:defRPr>
            </a:lvl1pPr>
          </a:lstStyle>
          <a:p>
            <a:r>
              <a:rPr lang="en-US" dirty="0"/>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pos="29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dirty="0"/>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dirty="0"/>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2" name="Title 1"/>
          <p:cNvSpPr>
            <a:spLocks noGrp="1"/>
          </p:cNvSpPr>
          <p:nvPr>
            <p:ph type="title"/>
          </p:nvPr>
        </p:nvSpPr>
        <p:spPr>
          <a:xfrm>
            <a:off x="457200" y="0"/>
            <a:ext cx="8229600" cy="914400"/>
          </a:xfrm>
        </p:spPr>
        <p:txBody>
          <a:bodyPr>
            <a:normAutofit/>
          </a:bodyPr>
          <a:lstStyle/>
          <a:p>
            <a:r>
              <a:rPr lang="en-US"/>
              <a:t>Click to edit Master title style</a:t>
            </a:r>
            <a:endParaRPr lang="en-US" dirty="0"/>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dirty="0"/>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dirty="0"/>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7760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dirty="0"/>
              <a:t>Type “Key Takeaways”</a:t>
            </a: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Content Placeholder 4">
            <a:extLst>
              <a:ext uri="{FF2B5EF4-FFF2-40B4-BE49-F238E27FC236}">
                <a16:creationId xmlns:a16="http://schemas.microsoft.com/office/drawing/2014/main" id="{2B627446-808D-38BF-A549-872B81920D8D}"/>
              </a:ext>
              <a:ext uri="{C183D7F6-B498-43B3-948B-1728B52AA6E4}">
                <adec:decorative xmlns:adec="http://schemas.microsoft.com/office/drawing/2017/decorative" val="1"/>
              </a:ext>
            </a:extLst>
          </p:cNvPr>
          <p:cNvPicPr>
            <a:picLocks noGrp="1" noChangeAspect="1"/>
          </p:cNvPicPr>
          <p:nvPr userDrawn="1"/>
        </p:nvPicPr>
        <p:blipFill>
          <a:blip r:embed="rId6"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5240B2-1847-7BE8-F0A3-4437564389A1}"/>
              </a:ext>
            </a:extLst>
          </p:cNvPr>
          <p:cNvSpPr/>
          <p:nvPr/>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cxnSp>
        <p:nvCxnSpPr>
          <p:cNvPr id="10" name="Straight Connector 9">
            <a:extLst>
              <a:ext uri="{FF2B5EF4-FFF2-40B4-BE49-F238E27FC236}">
                <a16:creationId xmlns:a16="http://schemas.microsoft.com/office/drawing/2014/main" id="{61915F07-ED40-C658-7FB4-9E12F3381437}"/>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a:t>
            </a:fld>
            <a:endParaRPr lang="en-US" dirty="0">
              <a:solidFill>
                <a:prstClr val="black"/>
              </a:solidFill>
            </a:endParaRPr>
          </a:p>
        </p:txBody>
      </p:sp>
      <p:sp>
        <p:nvSpPr>
          <p:cNvPr id="12" name="Rectangle 11">
            <a:extLst>
              <a:ext uri="{FF2B5EF4-FFF2-40B4-BE49-F238E27FC236}">
                <a16:creationId xmlns:a16="http://schemas.microsoft.com/office/drawing/2014/main" id="{40A114AB-8655-3C6D-DFC5-54AF7F053381}"/>
              </a:ext>
            </a:extLst>
          </p:cNvPr>
          <p:cNvSpPr/>
          <p:nvPr userDrawn="1"/>
        </p:nvSpPr>
        <p:spPr>
          <a:xfrm>
            <a:off x="457198" y="6492240"/>
            <a:ext cx="3749040" cy="365760"/>
          </a:xfrm>
          <a:prstGeom prst="rect">
            <a:avLst/>
          </a:prstGeom>
        </p:spPr>
        <p:txBody>
          <a:bodyPr wrap="square" tIns="0" bIns="0" anchor="ctr" anchorCtr="0">
            <a:noAutofit/>
          </a:bodyPr>
          <a:lstStyle/>
          <a:p>
            <a:r>
              <a:rPr lang="en-US" sz="900" b="1" dirty="0">
                <a:solidFill>
                  <a:srgbClr val="000000"/>
                </a:solidFill>
                <a:latin typeface="+mn-lt"/>
                <a:cs typeface="Arial" panose="020B0604020202020204" pitchFamily="34" charset="0"/>
              </a:rPr>
              <a:t>AHRQ Safety Program for MRSA Prevention | </a:t>
            </a:r>
            <a:r>
              <a:rPr lang="en-US" sz="900" b="0" dirty="0">
                <a:solidFill>
                  <a:srgbClr val="000000"/>
                </a:solidFill>
                <a:latin typeface="+mn-lt"/>
                <a:cs typeface="Arial" panose="020B0604020202020204" pitchFamily="34" charset="0"/>
              </a:rPr>
              <a:t>ICU &amp; Non-ICU</a:t>
            </a:r>
          </a:p>
        </p:txBody>
      </p:sp>
      <p:sp>
        <p:nvSpPr>
          <p:cNvPr id="15" name="TextBox 14">
            <a:extLst>
              <a:ext uri="{FF2B5EF4-FFF2-40B4-BE49-F238E27FC236}">
                <a16:creationId xmlns:a16="http://schemas.microsoft.com/office/drawing/2014/main" id="{EAEB803E-BCEE-876D-9A2E-80CB57F6A31D}"/>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dirty="0">
                <a:solidFill>
                  <a:prstClr val="black"/>
                </a:solidFill>
              </a:rPr>
              <a:t>How to Integrate a CUSP Approach</a:t>
            </a:r>
            <a:endParaRPr lang="en-US" sz="900" b="1" dirty="0"/>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457200" y="0"/>
            <a:ext cx="8229600" cy="914400"/>
          </a:xfrm>
          <a:prstGeom prst="rect">
            <a:avLst/>
          </a:prstGeom>
        </p:spPr>
        <p:txBody>
          <a:bodyPr vert="horz" lIns="91440" tIns="9144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5" r:id="rId3"/>
    <p:sldLayoutId id="2147483683" r:id="rId4"/>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www.ahrq.gov/hai/cusp/modules/understand/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hrq.gov/sites/default/files/wysiwyg/hai/tools/mrsa/113-staff-safety-assessment.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ahrq.gov/hai/cusp/modules/understand/index.html" TargetMode="External"/><Relationship Id="rId2" Type="http://schemas.openxmlformats.org/officeDocument/2006/relationships/hyperlink" Target="https://psnet.ahrq.gov/primer/high-reliabil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ahrq.gov/sites/default/files/wysiwyg/hai/tools/mrsa/147-cusp-roles-responsibilities-tool.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hrq.gov/sites/default/files/wysiwyg/hai/tools/mrsa/113-staff-safety-assessment.doc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ahrq.gov/sites/default/files/wysiwyg/hai/tools/mrsa/164-cusp-meeting-pre-work.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ahrq.gov/sites/default/files/wysiwyg/hai/tools/mrsa/165-cusp-monthly-meeting-agenda.doc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4966" y="2018226"/>
            <a:ext cx="7034068" cy="2150362"/>
          </a:xfrm>
        </p:spPr>
        <p:txBody>
          <a:bodyPr>
            <a:normAutofit/>
          </a:bodyPr>
          <a:lstStyle/>
          <a:p>
            <a:r>
              <a:rPr lang="en-US" dirty="0"/>
              <a:t>How to Integrate a CUSP Approach</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49217" y="4304070"/>
            <a:ext cx="7034068" cy="997774"/>
          </a:xfrm>
        </p:spPr>
        <p:txBody>
          <a:bodyPr/>
          <a:lstStyle/>
          <a:p>
            <a:r>
              <a:rPr lang="en-US" dirty="0"/>
              <a:t>ICU &amp; Non-ICU</a:t>
            </a:r>
          </a:p>
        </p:txBody>
      </p:sp>
      <p:sp>
        <p:nvSpPr>
          <p:cNvPr id="2" name="Title 1">
            <a:extLst>
              <a:ext uri="{FF2B5EF4-FFF2-40B4-BE49-F238E27FC236}">
                <a16:creationId xmlns:a16="http://schemas.microsoft.com/office/drawing/2014/main" id="{57DB54F3-04F0-6493-AAC6-2307B4D569EA}"/>
              </a:ext>
            </a:extLst>
          </p:cNvPr>
          <p:cNvSpPr>
            <a:spLocks noGrp="1"/>
          </p:cNvSpPr>
          <p:nvPr>
            <p:ph type="title"/>
          </p:nvPr>
        </p:nvSpPr>
        <p:spPr>
          <a:xfrm>
            <a:off x="1371600" y="0"/>
            <a:ext cx="6400800" cy="914400"/>
          </a:xfrm>
        </p:spPr>
        <p:txBody>
          <a:bodyPr/>
          <a:lstStyle/>
          <a:p>
            <a:r>
              <a:rPr lang="en-US" dirty="0"/>
              <a:t>AHRQ Safety Program for MRSA Prevention</a:t>
            </a:r>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CUSP Facilitator</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p:txBody>
          <a:bodyPr/>
          <a:lstStyle/>
          <a:p>
            <a:r>
              <a:rPr lang="en-US" dirty="0"/>
              <a:t>Safety expert</a:t>
            </a:r>
          </a:p>
          <a:p>
            <a:r>
              <a:rPr lang="en-US" dirty="0"/>
              <a:t>Familiar with CUSP </a:t>
            </a:r>
          </a:p>
          <a:p>
            <a:r>
              <a:rPr lang="en-US" dirty="0"/>
              <a:t>Coaches the champions</a:t>
            </a:r>
          </a:p>
          <a:p>
            <a:r>
              <a:rPr lang="en-US" dirty="0"/>
              <a:t>Ensures CUSP is being utilized appropriately </a:t>
            </a:r>
          </a:p>
        </p:txBody>
      </p:sp>
      <p:pic>
        <p:nvPicPr>
          <p:cNvPr id="5122" name="Picture 2" descr="A CUSP facilitator wearing scrubs, standing in front of a hospital.">
            <a:extLst>
              <a:ext uri="{FF2B5EF4-FFF2-40B4-BE49-F238E27FC236}">
                <a16:creationId xmlns:a16="http://schemas.microsoft.com/office/drawing/2014/main" id="{BB056146-77BF-EF53-199E-51FE58D1070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425396" y="3474721"/>
            <a:ext cx="4293207" cy="286213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79477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Provider Champion</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p:txBody>
          <a:bodyPr/>
          <a:lstStyle/>
          <a:p>
            <a:pPr>
              <a:spcBef>
                <a:spcPts val="1200"/>
              </a:spcBef>
            </a:pPr>
            <a:r>
              <a:rPr lang="en-US" dirty="0"/>
              <a:t>Serves the patients</a:t>
            </a:r>
          </a:p>
          <a:p>
            <a:pPr>
              <a:spcBef>
                <a:spcPts val="1200"/>
              </a:spcBef>
            </a:pPr>
            <a:r>
              <a:rPr lang="en-US" dirty="0"/>
              <a:t>Familiar with unit operations</a:t>
            </a:r>
          </a:p>
          <a:p>
            <a:pPr>
              <a:spcBef>
                <a:spcPts val="1200"/>
              </a:spcBef>
            </a:pPr>
            <a:r>
              <a:rPr lang="en-US" dirty="0"/>
              <a:t>Respected among peers and can act as a liaison</a:t>
            </a:r>
          </a:p>
        </p:txBody>
      </p:sp>
      <p:pic>
        <p:nvPicPr>
          <p:cNvPr id="3074" name="Picture 2" descr="A physician provider champion, standing in front of a hospital lobby.">
            <a:extLst>
              <a:ext uri="{FF2B5EF4-FFF2-40B4-BE49-F238E27FC236}">
                <a16:creationId xmlns:a16="http://schemas.microsoft.com/office/drawing/2014/main" id="{2C4BBE9E-4978-62DD-3F25-86F89FB1982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423877" y="3474720"/>
            <a:ext cx="4296245" cy="286213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84837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CUSP/Unit Champion</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p:txBody>
          <a:bodyPr/>
          <a:lstStyle/>
          <a:p>
            <a:r>
              <a:rPr lang="en-US" dirty="0"/>
              <a:t>Leads CUSP</a:t>
            </a:r>
          </a:p>
          <a:p>
            <a:r>
              <a:rPr lang="en-US" dirty="0"/>
              <a:t>Familiar with unit operations</a:t>
            </a:r>
          </a:p>
          <a:p>
            <a:r>
              <a:rPr lang="en-US" dirty="0"/>
              <a:t>Respected, encourages teamwork and communication</a:t>
            </a:r>
          </a:p>
        </p:txBody>
      </p:sp>
      <p:pic>
        <p:nvPicPr>
          <p:cNvPr id="1026" name="Picture 2" descr="A CUSP or unit champion wearing scrubs, standing in front of a meeting room.">
            <a:extLst>
              <a:ext uri="{FF2B5EF4-FFF2-40B4-BE49-F238E27FC236}">
                <a16:creationId xmlns:a16="http://schemas.microsoft.com/office/drawing/2014/main" id="{6EF0D503-B590-2958-DFF8-0DA08F591CD6}"/>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423160" y="3474790"/>
            <a:ext cx="4297680" cy="286647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7323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7648F67A-B01C-679D-E5DE-ABC754BB1ABA}"/>
              </a:ext>
            </a:extLst>
          </p:cNvPr>
          <p:cNvSpPr>
            <a:spLocks noGrp="1"/>
          </p:cNvSpPr>
          <p:nvPr>
            <p:ph type="title"/>
          </p:nvPr>
        </p:nvSpPr>
        <p:spPr/>
        <p:txBody>
          <a:bodyPr/>
          <a:lstStyle/>
          <a:p>
            <a:r>
              <a:rPr lang="en-US" dirty="0"/>
              <a:t>Frontline Staff</a:t>
            </a:r>
          </a:p>
        </p:txBody>
      </p:sp>
      <p:sp>
        <p:nvSpPr>
          <p:cNvPr id="2" name="Content Placeholder 1">
            <a:extLst>
              <a:ext uri="{FF2B5EF4-FFF2-40B4-BE49-F238E27FC236}">
                <a16:creationId xmlns:a16="http://schemas.microsoft.com/office/drawing/2014/main" id="{EE499CDA-6354-8DD9-63B5-82D0C2B00807}"/>
              </a:ext>
            </a:extLst>
          </p:cNvPr>
          <p:cNvSpPr>
            <a:spLocks noGrp="1"/>
          </p:cNvSpPr>
          <p:nvPr>
            <p:ph idx="1"/>
          </p:nvPr>
        </p:nvSpPr>
        <p:spPr/>
        <p:txBody>
          <a:bodyPr/>
          <a:lstStyle/>
          <a:p>
            <a:r>
              <a:rPr lang="en-US" dirty="0"/>
              <a:t>Most familiar with defects in service line</a:t>
            </a:r>
          </a:p>
          <a:p>
            <a:r>
              <a:rPr lang="en-US" dirty="0"/>
              <a:t>Drives the CUSP team with desire for change</a:t>
            </a:r>
          </a:p>
          <a:p>
            <a:r>
              <a:rPr lang="en-US" dirty="0"/>
              <a:t>Collaborates with other members of CUSP team</a:t>
            </a:r>
          </a:p>
          <a:p>
            <a:endParaRPr lang="en-US" dirty="0"/>
          </a:p>
        </p:txBody>
      </p:sp>
      <p:pic>
        <p:nvPicPr>
          <p:cNvPr id="1026" name="Picture 2" descr="A healthcare frontline staff member wearing scrubs, standing in front of a hospital unit with three members of the team in the background.">
            <a:extLst>
              <a:ext uri="{FF2B5EF4-FFF2-40B4-BE49-F238E27FC236}">
                <a16:creationId xmlns:a16="http://schemas.microsoft.com/office/drawing/2014/main" id="{B2CF1CFD-F940-BBAF-B1B7-B83BD2772C4A}"/>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423614" y="3474720"/>
            <a:ext cx="4296771" cy="298375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EA59E134-43B0-FE54-656E-B3BD9011B6DE}"/>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05559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060F212-46D7-D8F6-7644-81F4545CFBB9}"/>
              </a:ext>
            </a:extLst>
          </p:cNvPr>
          <p:cNvSpPr>
            <a:spLocks noGrp="1"/>
          </p:cNvSpPr>
          <p:nvPr>
            <p:ph type="title"/>
          </p:nvPr>
        </p:nvSpPr>
        <p:spPr/>
        <p:txBody>
          <a:bodyPr/>
          <a:lstStyle/>
          <a:p>
            <a:r>
              <a:rPr lang="en-US" dirty="0"/>
              <a:t>Putting CUSP Into Practice</a:t>
            </a:r>
          </a:p>
        </p:txBody>
      </p:sp>
      <p:pic>
        <p:nvPicPr>
          <p:cNvPr id="3" name="Picture Placeholder 28" descr="A group of multidisciplinary healthcare professionals engaged in discussion while looking at a white board.">
            <a:extLst>
              <a:ext uri="{FF2B5EF4-FFF2-40B4-BE49-F238E27FC236}">
                <a16:creationId xmlns:a16="http://schemas.microsoft.com/office/drawing/2014/main" id="{F60D0EE3-CD01-05E9-8F12-CAB8C471B9FC}"/>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a:xfrm>
            <a:off x="457200" y="2057400"/>
            <a:ext cx="5616575" cy="3103563"/>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D8F61082-6766-E84A-DC80-DC36E24FDBF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7079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C0F7D7-AEA0-6AE7-1DD9-BD6D5EDEF4CF}"/>
              </a:ext>
            </a:extLst>
          </p:cNvPr>
          <p:cNvSpPr>
            <a:spLocks noGrp="1"/>
          </p:cNvSpPr>
          <p:nvPr>
            <p:ph type="title"/>
          </p:nvPr>
        </p:nvSpPr>
        <p:spPr/>
        <p:txBody>
          <a:bodyPr>
            <a:normAutofit fontScale="90000"/>
          </a:bodyPr>
          <a:lstStyle/>
          <a:p>
            <a:r>
              <a:rPr lang="en-US" dirty="0"/>
              <a:t>The Purpose of the CUSP Approach</a:t>
            </a:r>
          </a:p>
        </p:txBody>
      </p:sp>
      <p:sp>
        <p:nvSpPr>
          <p:cNvPr id="26" name="Text Placeholder 25">
            <a:extLst>
              <a:ext uri="{FF2B5EF4-FFF2-40B4-BE49-F238E27FC236}">
                <a16:creationId xmlns:a16="http://schemas.microsoft.com/office/drawing/2014/main" id="{5B3F8409-63E1-7588-BDEC-4988D6598755}"/>
              </a:ext>
            </a:extLst>
          </p:cNvPr>
          <p:cNvSpPr>
            <a:spLocks noGrp="1"/>
          </p:cNvSpPr>
          <p:nvPr>
            <p:ph type="body" sz="quarter" idx="11"/>
          </p:nvPr>
        </p:nvSpPr>
        <p:spPr>
          <a:xfrm>
            <a:off x="457200" y="1190067"/>
            <a:ext cx="7772400" cy="4982133"/>
          </a:xfrm>
        </p:spPr>
        <p:txBody>
          <a:bodyPr>
            <a:normAutofit/>
          </a:bodyPr>
          <a:lstStyle/>
          <a:p>
            <a:r>
              <a:rPr lang="en-US" dirty="0"/>
              <a:t>CUSP is led by frontline staff.</a:t>
            </a:r>
          </a:p>
          <a:p>
            <a:r>
              <a:rPr lang="en-US" dirty="0"/>
              <a:t>CUSP happens </a:t>
            </a:r>
            <a:r>
              <a:rPr lang="en-US" b="1" dirty="0"/>
              <a:t>WITH </a:t>
            </a:r>
            <a:r>
              <a:rPr lang="en-US" dirty="0"/>
              <a:t>others, not </a:t>
            </a:r>
            <a:r>
              <a:rPr lang="en-US" b="1" dirty="0"/>
              <a:t>BY </a:t>
            </a:r>
            <a:r>
              <a:rPr lang="en-US" dirty="0"/>
              <a:t>others.</a:t>
            </a:r>
          </a:p>
          <a:p>
            <a:r>
              <a:rPr lang="en-US" dirty="0"/>
              <a:t>Improvements that are </a:t>
            </a:r>
            <a:r>
              <a:rPr lang="en-US" b="1" dirty="0"/>
              <a:t>learned locally </a:t>
            </a:r>
            <a:r>
              <a:rPr lang="en-US" dirty="0"/>
              <a:t>should be </a:t>
            </a:r>
            <a:r>
              <a:rPr lang="en-US" b="1" dirty="0"/>
              <a:t>shared broadly</a:t>
            </a:r>
            <a:r>
              <a:rPr lang="en-US" dirty="0"/>
              <a:t>.</a:t>
            </a:r>
          </a:p>
        </p:txBody>
      </p:sp>
      <p:pic>
        <p:nvPicPr>
          <p:cNvPr id="27" name="Picture 2" descr="An illustration of a multidisciplinary healthcare team.">
            <a:extLst>
              <a:ext uri="{FF2B5EF4-FFF2-40B4-BE49-F238E27FC236}">
                <a16:creationId xmlns:a16="http://schemas.microsoft.com/office/drawing/2014/main" id="{80B4575C-114D-09A7-8D41-29CE2282394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1371600" y="3608908"/>
            <a:ext cx="6400800" cy="2730444"/>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B1166C32-F0E5-0015-BCCC-6DEB07D0A202}"/>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86239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BC908F6-7AC7-3030-90C1-D70302E868EF}"/>
              </a:ext>
            </a:extLst>
          </p:cNvPr>
          <p:cNvSpPr>
            <a:spLocks noGrp="1"/>
          </p:cNvSpPr>
          <p:nvPr>
            <p:ph type="title"/>
          </p:nvPr>
        </p:nvSpPr>
        <p:spPr/>
        <p:txBody>
          <a:bodyPr>
            <a:noAutofit/>
          </a:bodyPr>
          <a:lstStyle/>
          <a:p>
            <a:r>
              <a:rPr lang="en-US" sz="3600" dirty="0"/>
              <a:t>Align With Principles of High Reliability</a:t>
            </a:r>
          </a:p>
        </p:txBody>
      </p:sp>
      <p:pic>
        <p:nvPicPr>
          <p:cNvPr id="46" name="Picture 45" descr="A healthcare professional in scrubs looking out a window.">
            <a:extLst>
              <a:ext uri="{FF2B5EF4-FFF2-40B4-BE49-F238E27FC236}">
                <a16:creationId xmlns:a16="http://schemas.microsoft.com/office/drawing/2014/main" id="{508C9FE1-92E0-6BB1-8509-6EA8D5EBE2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128016" y="1463040"/>
            <a:ext cx="2491885" cy="1837944"/>
          </a:xfrm>
          <a:prstGeom prst="rect">
            <a:avLst/>
          </a:prstGeom>
        </p:spPr>
      </p:pic>
      <p:sp>
        <p:nvSpPr>
          <p:cNvPr id="27" name="Freeform: Shape 26">
            <a:extLst>
              <a:ext uri="{FF2B5EF4-FFF2-40B4-BE49-F238E27FC236}">
                <a16:creationId xmlns:a16="http://schemas.microsoft.com/office/drawing/2014/main" id="{86EA8C3D-BBDD-76D7-BC86-BA0B26BD71FE}"/>
              </a:ext>
            </a:extLst>
          </p:cNvPr>
          <p:cNvSpPr/>
          <p:nvPr/>
        </p:nvSpPr>
        <p:spPr>
          <a:xfrm>
            <a:off x="635309" y="2968118"/>
            <a:ext cx="2377440" cy="516023"/>
          </a:xfrm>
          <a:custGeom>
            <a:avLst/>
            <a:gdLst>
              <a:gd name="connsiteX0" fmla="*/ 0 w 2147263"/>
              <a:gd name="connsiteY0" fmla="*/ 0 h 516023"/>
              <a:gd name="connsiteX1" fmla="*/ 2147263 w 2147263"/>
              <a:gd name="connsiteY1" fmla="*/ 0 h 516023"/>
              <a:gd name="connsiteX2" fmla="*/ 2147263 w 2147263"/>
              <a:gd name="connsiteY2" fmla="*/ 516023 h 516023"/>
              <a:gd name="connsiteX3" fmla="*/ 0 w 2147263"/>
              <a:gd name="connsiteY3" fmla="*/ 516023 h 516023"/>
              <a:gd name="connsiteX4" fmla="*/ 0 w 2147263"/>
              <a:gd name="connsiteY4" fmla="*/ 0 h 51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63" h="516023">
                <a:moveTo>
                  <a:pt x="0" y="0"/>
                </a:moveTo>
                <a:lnTo>
                  <a:pt x="2147263" y="0"/>
                </a:lnTo>
                <a:lnTo>
                  <a:pt x="2147263" y="516023"/>
                </a:lnTo>
                <a:lnTo>
                  <a:pt x="0" y="516023"/>
                </a:lnTo>
                <a:lnTo>
                  <a:pt x="0" y="0"/>
                </a:lnTo>
                <a:close/>
              </a:path>
            </a:pathLst>
          </a:custGeom>
          <a:ln w="28575">
            <a:solidFill>
              <a:schemeClr val="bg1"/>
            </a:solidFill>
          </a:ln>
          <a:effectLst/>
          <a:scene3d>
            <a:camera prst="orthographicFront"/>
            <a:lightRig rig="flat" dir="t"/>
          </a:scene3d>
          <a:sp3d prstMaterial="dkEdge"/>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600" b="1" kern="1200" dirty="0"/>
              <a:t>Preoccupation with failure</a:t>
            </a:r>
          </a:p>
        </p:txBody>
      </p:sp>
      <p:pic>
        <p:nvPicPr>
          <p:cNvPr id="44" name="Picture 43" descr="A healthcare professional arranging wooden building blocks.">
            <a:extLst>
              <a:ext uri="{FF2B5EF4-FFF2-40B4-BE49-F238E27FC236}">
                <a16:creationId xmlns:a16="http://schemas.microsoft.com/office/drawing/2014/main" id="{5EA1F81A-6517-8716-A2BD-49CA057ED52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36392" y="1463040"/>
            <a:ext cx="2486934" cy="1837944"/>
          </a:xfrm>
          <a:prstGeom prst="rect">
            <a:avLst/>
          </a:prstGeom>
        </p:spPr>
      </p:pic>
      <p:sp>
        <p:nvSpPr>
          <p:cNvPr id="29" name="Freeform: Shape 28">
            <a:extLst>
              <a:ext uri="{FF2B5EF4-FFF2-40B4-BE49-F238E27FC236}">
                <a16:creationId xmlns:a16="http://schemas.microsoft.com/office/drawing/2014/main" id="{43781796-9C4E-A558-5CB6-C1FA77DD0F8A}"/>
              </a:ext>
            </a:extLst>
          </p:cNvPr>
          <p:cNvSpPr/>
          <p:nvPr/>
        </p:nvSpPr>
        <p:spPr>
          <a:xfrm>
            <a:off x="3635119" y="2968118"/>
            <a:ext cx="2377440" cy="516023"/>
          </a:xfrm>
          <a:custGeom>
            <a:avLst/>
            <a:gdLst>
              <a:gd name="connsiteX0" fmla="*/ 0 w 2147263"/>
              <a:gd name="connsiteY0" fmla="*/ 0 h 516023"/>
              <a:gd name="connsiteX1" fmla="*/ 2147263 w 2147263"/>
              <a:gd name="connsiteY1" fmla="*/ 0 h 516023"/>
              <a:gd name="connsiteX2" fmla="*/ 2147263 w 2147263"/>
              <a:gd name="connsiteY2" fmla="*/ 516023 h 516023"/>
              <a:gd name="connsiteX3" fmla="*/ 0 w 2147263"/>
              <a:gd name="connsiteY3" fmla="*/ 516023 h 516023"/>
              <a:gd name="connsiteX4" fmla="*/ 0 w 2147263"/>
              <a:gd name="connsiteY4" fmla="*/ 0 h 51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63" h="516023">
                <a:moveTo>
                  <a:pt x="0" y="0"/>
                </a:moveTo>
                <a:lnTo>
                  <a:pt x="2147263" y="0"/>
                </a:lnTo>
                <a:lnTo>
                  <a:pt x="2147263" y="516023"/>
                </a:lnTo>
                <a:lnTo>
                  <a:pt x="0" y="516023"/>
                </a:lnTo>
                <a:lnTo>
                  <a:pt x="0" y="0"/>
                </a:lnTo>
                <a:close/>
              </a:path>
            </a:pathLst>
          </a:custGeom>
          <a:ln w="28575">
            <a:solidFill>
              <a:schemeClr val="bg1"/>
            </a:solidFill>
          </a:ln>
          <a:effectLst/>
          <a:scene3d>
            <a:camera prst="orthographicFront"/>
            <a:lightRig rig="flat" dir="t"/>
          </a:scene3d>
          <a:sp3d prstMaterial="dkEdge"/>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600" b="1" kern="1200" dirty="0"/>
              <a:t>Reluctance to simplify</a:t>
            </a:r>
          </a:p>
        </p:txBody>
      </p:sp>
      <p:pic>
        <p:nvPicPr>
          <p:cNvPr id="42" name="Picture 41" descr="A healthcare professional holding a stack of files.">
            <a:extLst>
              <a:ext uri="{FF2B5EF4-FFF2-40B4-BE49-F238E27FC236}">
                <a16:creationId xmlns:a16="http://schemas.microsoft.com/office/drawing/2014/main" id="{0C3D4927-BEEF-E56D-7081-6CBF74482DB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35624" y="1463040"/>
            <a:ext cx="2487513" cy="1837944"/>
          </a:xfrm>
          <a:prstGeom prst="rect">
            <a:avLst/>
          </a:prstGeom>
        </p:spPr>
      </p:pic>
      <p:sp>
        <p:nvSpPr>
          <p:cNvPr id="31" name="Freeform: Shape 30">
            <a:extLst>
              <a:ext uri="{FF2B5EF4-FFF2-40B4-BE49-F238E27FC236}">
                <a16:creationId xmlns:a16="http://schemas.microsoft.com/office/drawing/2014/main" id="{13616CA7-4262-88A0-46FA-3D882659ABB6}"/>
              </a:ext>
            </a:extLst>
          </p:cNvPr>
          <p:cNvSpPr/>
          <p:nvPr/>
        </p:nvSpPr>
        <p:spPr>
          <a:xfrm>
            <a:off x="6634930" y="2968118"/>
            <a:ext cx="2377440" cy="516023"/>
          </a:xfrm>
          <a:custGeom>
            <a:avLst/>
            <a:gdLst>
              <a:gd name="connsiteX0" fmla="*/ 0 w 2147263"/>
              <a:gd name="connsiteY0" fmla="*/ 0 h 516023"/>
              <a:gd name="connsiteX1" fmla="*/ 2147263 w 2147263"/>
              <a:gd name="connsiteY1" fmla="*/ 0 h 516023"/>
              <a:gd name="connsiteX2" fmla="*/ 2147263 w 2147263"/>
              <a:gd name="connsiteY2" fmla="*/ 516023 h 516023"/>
              <a:gd name="connsiteX3" fmla="*/ 0 w 2147263"/>
              <a:gd name="connsiteY3" fmla="*/ 516023 h 516023"/>
              <a:gd name="connsiteX4" fmla="*/ 0 w 2147263"/>
              <a:gd name="connsiteY4" fmla="*/ 0 h 51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63" h="516023">
                <a:moveTo>
                  <a:pt x="0" y="0"/>
                </a:moveTo>
                <a:lnTo>
                  <a:pt x="2147263" y="0"/>
                </a:lnTo>
                <a:lnTo>
                  <a:pt x="2147263" y="516023"/>
                </a:lnTo>
                <a:lnTo>
                  <a:pt x="0" y="516023"/>
                </a:lnTo>
                <a:lnTo>
                  <a:pt x="0" y="0"/>
                </a:lnTo>
                <a:close/>
              </a:path>
            </a:pathLst>
          </a:custGeom>
          <a:ln w="28575">
            <a:solidFill>
              <a:schemeClr val="bg1"/>
            </a:solidFill>
          </a:ln>
          <a:effectLst/>
          <a:scene3d>
            <a:camera prst="orthographicFront"/>
            <a:lightRig rig="flat" dir="t"/>
          </a:scene3d>
          <a:sp3d prstMaterial="dkEdge"/>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600" b="1" kern="1200" dirty="0"/>
              <a:t>Deference to expertise</a:t>
            </a:r>
          </a:p>
        </p:txBody>
      </p:sp>
      <p:pic>
        <p:nvPicPr>
          <p:cNvPr id="40" name="Picture 39" descr="A multidisciplinary team engaged in discussion.">
            <a:extLst>
              <a:ext uri="{FF2B5EF4-FFF2-40B4-BE49-F238E27FC236}">
                <a16:creationId xmlns:a16="http://schemas.microsoft.com/office/drawing/2014/main" id="{966F95C3-B26B-7E1F-CF26-C334BEB51B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27632" y="3749040"/>
            <a:ext cx="2486934" cy="1837944"/>
          </a:xfrm>
          <a:prstGeom prst="rect">
            <a:avLst/>
          </a:prstGeom>
        </p:spPr>
      </p:pic>
      <p:sp>
        <p:nvSpPr>
          <p:cNvPr id="33" name="Freeform: Shape 32">
            <a:extLst>
              <a:ext uri="{FF2B5EF4-FFF2-40B4-BE49-F238E27FC236}">
                <a16:creationId xmlns:a16="http://schemas.microsoft.com/office/drawing/2014/main" id="{A063ED73-49ED-C077-0875-AF2617F7662D}"/>
              </a:ext>
            </a:extLst>
          </p:cNvPr>
          <p:cNvSpPr/>
          <p:nvPr/>
        </p:nvSpPr>
        <p:spPr>
          <a:xfrm>
            <a:off x="2135214" y="5256833"/>
            <a:ext cx="2377440" cy="516023"/>
          </a:xfrm>
          <a:custGeom>
            <a:avLst/>
            <a:gdLst>
              <a:gd name="connsiteX0" fmla="*/ 0 w 2147263"/>
              <a:gd name="connsiteY0" fmla="*/ 0 h 516023"/>
              <a:gd name="connsiteX1" fmla="*/ 2147263 w 2147263"/>
              <a:gd name="connsiteY1" fmla="*/ 0 h 516023"/>
              <a:gd name="connsiteX2" fmla="*/ 2147263 w 2147263"/>
              <a:gd name="connsiteY2" fmla="*/ 516023 h 516023"/>
              <a:gd name="connsiteX3" fmla="*/ 0 w 2147263"/>
              <a:gd name="connsiteY3" fmla="*/ 516023 h 516023"/>
              <a:gd name="connsiteX4" fmla="*/ 0 w 2147263"/>
              <a:gd name="connsiteY4" fmla="*/ 0 h 51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63" h="516023">
                <a:moveTo>
                  <a:pt x="0" y="0"/>
                </a:moveTo>
                <a:lnTo>
                  <a:pt x="2147263" y="0"/>
                </a:lnTo>
                <a:lnTo>
                  <a:pt x="2147263" y="516023"/>
                </a:lnTo>
                <a:lnTo>
                  <a:pt x="0" y="516023"/>
                </a:lnTo>
                <a:lnTo>
                  <a:pt x="0" y="0"/>
                </a:lnTo>
                <a:close/>
              </a:path>
            </a:pathLst>
          </a:custGeom>
          <a:ln w="28575">
            <a:solidFill>
              <a:schemeClr val="bg1"/>
            </a:solidFill>
          </a:ln>
          <a:effectLst/>
          <a:scene3d>
            <a:camera prst="orthographicFront"/>
            <a:lightRig rig="flat" dir="t"/>
          </a:scene3d>
          <a:sp3d prstMaterial="dkEdge"/>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600" b="1" kern="1200" dirty="0"/>
              <a:t>Sensitivity to operations</a:t>
            </a:r>
          </a:p>
        </p:txBody>
      </p:sp>
      <p:pic>
        <p:nvPicPr>
          <p:cNvPr id="38" name="Picture 37" descr="An illustration of a healthcare professional holding an umbrella to overcome arrows coming from the side.">
            <a:extLst>
              <a:ext uri="{FF2B5EF4-FFF2-40B4-BE49-F238E27FC236}">
                <a16:creationId xmlns:a16="http://schemas.microsoft.com/office/drawing/2014/main" id="{BD31BBAA-2073-FD7F-1EA2-09B9A5A3F4D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4636008" y="3749040"/>
            <a:ext cx="2486935" cy="1837944"/>
          </a:xfrm>
          <a:prstGeom prst="rect">
            <a:avLst/>
          </a:prstGeom>
        </p:spPr>
      </p:pic>
      <p:sp>
        <p:nvSpPr>
          <p:cNvPr id="35" name="Freeform: Shape 34">
            <a:extLst>
              <a:ext uri="{FF2B5EF4-FFF2-40B4-BE49-F238E27FC236}">
                <a16:creationId xmlns:a16="http://schemas.microsoft.com/office/drawing/2014/main" id="{86A533DE-D425-C8C6-8FEE-F89A13B1216D}"/>
              </a:ext>
            </a:extLst>
          </p:cNvPr>
          <p:cNvSpPr/>
          <p:nvPr/>
        </p:nvSpPr>
        <p:spPr>
          <a:xfrm>
            <a:off x="5135025" y="5256833"/>
            <a:ext cx="2377440" cy="516023"/>
          </a:xfrm>
          <a:custGeom>
            <a:avLst/>
            <a:gdLst>
              <a:gd name="connsiteX0" fmla="*/ 0 w 2147263"/>
              <a:gd name="connsiteY0" fmla="*/ 0 h 516023"/>
              <a:gd name="connsiteX1" fmla="*/ 2147263 w 2147263"/>
              <a:gd name="connsiteY1" fmla="*/ 0 h 516023"/>
              <a:gd name="connsiteX2" fmla="*/ 2147263 w 2147263"/>
              <a:gd name="connsiteY2" fmla="*/ 516023 h 516023"/>
              <a:gd name="connsiteX3" fmla="*/ 0 w 2147263"/>
              <a:gd name="connsiteY3" fmla="*/ 516023 h 516023"/>
              <a:gd name="connsiteX4" fmla="*/ 0 w 2147263"/>
              <a:gd name="connsiteY4" fmla="*/ 0 h 51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7263" h="516023">
                <a:moveTo>
                  <a:pt x="0" y="0"/>
                </a:moveTo>
                <a:lnTo>
                  <a:pt x="2147263" y="0"/>
                </a:lnTo>
                <a:lnTo>
                  <a:pt x="2147263" y="516023"/>
                </a:lnTo>
                <a:lnTo>
                  <a:pt x="0" y="516023"/>
                </a:lnTo>
                <a:lnTo>
                  <a:pt x="0" y="0"/>
                </a:lnTo>
                <a:close/>
              </a:path>
            </a:pathLst>
          </a:custGeom>
          <a:ln w="28575">
            <a:solidFill>
              <a:schemeClr val="bg1"/>
            </a:solidFill>
          </a:ln>
          <a:effectLst/>
          <a:scene3d>
            <a:camera prst="orthographicFront"/>
            <a:lightRig rig="flat" dir="t"/>
          </a:scene3d>
          <a:sp3d prstMaterial="dkEdge"/>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5000"/>
              </a:spcAft>
              <a:buNone/>
            </a:pPr>
            <a:r>
              <a:rPr lang="en-US" sz="1600" b="1" kern="1200" dirty="0"/>
              <a:t>Commitment to resilience</a:t>
            </a:r>
          </a:p>
        </p:txBody>
      </p:sp>
      <p:sp>
        <p:nvSpPr>
          <p:cNvPr id="23" name="Slide Number Placeholder 22">
            <a:extLst>
              <a:ext uri="{FF2B5EF4-FFF2-40B4-BE49-F238E27FC236}">
                <a16:creationId xmlns:a16="http://schemas.microsoft.com/office/drawing/2014/main" id="{13D55B8E-354E-CC58-07D8-6DB7BC15402C}"/>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75940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FBDF1C0-82DB-3D00-3C38-C81C5083CB03}"/>
              </a:ext>
            </a:extLst>
          </p:cNvPr>
          <p:cNvSpPr>
            <a:spLocks noGrp="1"/>
          </p:cNvSpPr>
          <p:nvPr>
            <p:ph type="title"/>
          </p:nvPr>
        </p:nvSpPr>
        <p:spPr/>
        <p:txBody>
          <a:bodyPr/>
          <a:lstStyle/>
          <a:p>
            <a:r>
              <a:rPr lang="en-US" dirty="0"/>
              <a:t>Have a Kick-Off!</a:t>
            </a:r>
          </a:p>
        </p:txBody>
      </p:sp>
      <p:sp>
        <p:nvSpPr>
          <p:cNvPr id="2" name="Content Placeholder 1">
            <a:extLst>
              <a:ext uri="{FF2B5EF4-FFF2-40B4-BE49-F238E27FC236}">
                <a16:creationId xmlns:a16="http://schemas.microsoft.com/office/drawing/2014/main" id="{51E7DD4A-2974-490C-1607-9E9891573B2C}"/>
              </a:ext>
            </a:extLst>
          </p:cNvPr>
          <p:cNvSpPr>
            <a:spLocks noGrp="1"/>
          </p:cNvSpPr>
          <p:nvPr>
            <p:ph idx="1"/>
          </p:nvPr>
        </p:nvSpPr>
        <p:spPr>
          <a:xfrm>
            <a:off x="457200" y="1315291"/>
            <a:ext cx="8229600" cy="3409109"/>
          </a:xfrm>
        </p:spPr>
        <p:txBody>
          <a:bodyPr/>
          <a:lstStyle/>
          <a:p>
            <a:pPr>
              <a:spcBef>
                <a:spcPts val="2400"/>
              </a:spcBef>
            </a:pPr>
            <a:r>
              <a:rPr lang="en-US" dirty="0"/>
              <a:t>Introduce the “</a:t>
            </a:r>
            <a:r>
              <a:rPr lang="en-US" b="1" dirty="0">
                <a:hlinkClick r:id="rId3"/>
              </a:rPr>
              <a:t>Science of Safety</a:t>
            </a:r>
            <a:r>
              <a:rPr lang="en-US" dirty="0"/>
              <a:t>” to the team.</a:t>
            </a:r>
          </a:p>
          <a:p>
            <a:pPr>
              <a:spcBef>
                <a:spcPts val="2400"/>
              </a:spcBef>
            </a:pPr>
            <a:r>
              <a:rPr lang="en-US" dirty="0"/>
              <a:t>Emphasize empowerment and engagement</a:t>
            </a:r>
          </a:p>
          <a:p>
            <a:pPr lvl="1">
              <a:spcBef>
                <a:spcPts val="1200"/>
              </a:spcBef>
            </a:pPr>
            <a:r>
              <a:rPr lang="en-US" dirty="0"/>
              <a:t>Your voice matters.</a:t>
            </a:r>
          </a:p>
          <a:p>
            <a:pPr lvl="1">
              <a:spcBef>
                <a:spcPts val="1200"/>
              </a:spcBef>
            </a:pPr>
            <a:r>
              <a:rPr lang="en-US" dirty="0"/>
              <a:t>You are the expert.	</a:t>
            </a:r>
          </a:p>
          <a:p>
            <a:pPr>
              <a:spcBef>
                <a:spcPts val="2400"/>
              </a:spcBef>
            </a:pPr>
            <a:r>
              <a:rPr lang="en-US" dirty="0"/>
              <a:t>Make it fun!</a:t>
            </a:r>
          </a:p>
        </p:txBody>
      </p:sp>
      <p:sp>
        <p:nvSpPr>
          <p:cNvPr id="3" name="Text Placeholder 2">
            <a:extLst>
              <a:ext uri="{FF2B5EF4-FFF2-40B4-BE49-F238E27FC236}">
                <a16:creationId xmlns:a16="http://schemas.microsoft.com/office/drawing/2014/main" id="{1D074C25-9746-1B2E-E63F-1414203DD1E7}"/>
              </a:ext>
            </a:extLst>
          </p:cNvPr>
          <p:cNvSpPr>
            <a:spLocks noGrp="1"/>
          </p:cNvSpPr>
          <p:nvPr>
            <p:ph type="body" sz="quarter" idx="11"/>
          </p:nvPr>
        </p:nvSpPr>
        <p:spPr>
          <a:xfrm>
            <a:off x="457200" y="4798826"/>
            <a:ext cx="4114800" cy="1525774"/>
          </a:xfrm>
        </p:spPr>
        <p:txBody>
          <a:bodyPr vert="horz" lIns="91440" tIns="45720" rIns="91440" bIns="45720" rtlCol="0">
            <a:normAutofit/>
          </a:bodyPr>
          <a:lstStyle/>
          <a:p>
            <a:pPr marL="365760" indent="-365760">
              <a:spcBef>
                <a:spcPts val="2400"/>
              </a:spcBef>
            </a:pPr>
            <a:r>
              <a:rPr lang="en-US" dirty="0"/>
              <a:t>Consider providing </a:t>
            </a:r>
            <a:br>
              <a:rPr lang="en-US" dirty="0"/>
            </a:br>
            <a:r>
              <a:rPr lang="en-US" dirty="0"/>
              <a:t>incentives.</a:t>
            </a:r>
          </a:p>
        </p:txBody>
      </p:sp>
      <p:pic>
        <p:nvPicPr>
          <p:cNvPr id="2050" name="Picture 2" descr="A multidisciplinary healthcare group joining hands during a team huddle.">
            <a:extLst>
              <a:ext uri="{FF2B5EF4-FFF2-40B4-BE49-F238E27FC236}">
                <a16:creationId xmlns:a16="http://schemas.microsoft.com/office/drawing/2014/main" id="{67ED753B-621E-255F-EBE6-8A882AA4A34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4710545" y="3139048"/>
            <a:ext cx="3955254" cy="263048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ED019465-28D4-242B-EE18-0A270D484AA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75132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6E6C745-5680-CF80-05A1-82D225F13345}"/>
              </a:ext>
            </a:extLst>
          </p:cNvPr>
          <p:cNvSpPr>
            <a:spLocks noGrp="1"/>
          </p:cNvSpPr>
          <p:nvPr>
            <p:ph type="title"/>
          </p:nvPr>
        </p:nvSpPr>
        <p:spPr/>
        <p:txBody>
          <a:bodyPr/>
          <a:lstStyle/>
          <a:p>
            <a:r>
              <a:rPr lang="en-US" dirty="0"/>
              <a:t>Powerful Questions</a:t>
            </a:r>
          </a:p>
        </p:txBody>
      </p:sp>
      <p:sp>
        <p:nvSpPr>
          <p:cNvPr id="2" name="Content Placeholder 1">
            <a:extLst>
              <a:ext uri="{FF2B5EF4-FFF2-40B4-BE49-F238E27FC236}">
                <a16:creationId xmlns:a16="http://schemas.microsoft.com/office/drawing/2014/main" id="{6D2BAB3B-C8DF-114D-DF3B-C430BA923498}"/>
              </a:ext>
            </a:extLst>
          </p:cNvPr>
          <p:cNvSpPr>
            <a:spLocks noGrp="1"/>
          </p:cNvSpPr>
          <p:nvPr>
            <p:ph idx="1"/>
          </p:nvPr>
        </p:nvSpPr>
        <p:spPr>
          <a:xfrm>
            <a:off x="457200" y="1121711"/>
            <a:ext cx="8229600" cy="2089273"/>
          </a:xfrm>
          <a:prstGeom prst="rect">
            <a:avLst/>
          </a:prstGeom>
          <a:solidFill>
            <a:schemeClr val="bg1"/>
          </a:solidFill>
          <a:ln w="38100">
            <a:solidFill>
              <a:schemeClr val="accent2"/>
            </a:solidFill>
          </a:ln>
          <a:effectLst/>
        </p:spPr>
        <p:txBody>
          <a:bodyPr lIns="274320" tIns="91440" rIns="274320" bIns="91440" anchor="ctr">
            <a:normAutofit/>
          </a:bodyPr>
          <a:lstStyle/>
          <a:p>
            <a:pPr marL="514350" indent="-514350">
              <a:spcAft>
                <a:spcPts val="600"/>
              </a:spcAft>
              <a:buFont typeface="+mj-lt"/>
              <a:buAutoNum type="arabicPeriod"/>
            </a:pPr>
            <a:r>
              <a:rPr lang="en-US" b="1" dirty="0">
                <a:ln w="0"/>
                <a:ea typeface="Tahoma" panose="020B0604030504040204" pitchFamily="34" charset="0"/>
                <a:cs typeface="Segoe UI" panose="020B0502040204020203" pitchFamily="34" charset="0"/>
              </a:rPr>
              <a:t>How will the next patient be harmed?</a:t>
            </a:r>
          </a:p>
          <a:p>
            <a:pPr marL="514350" indent="-514350">
              <a:spcAft>
                <a:spcPts val="600"/>
              </a:spcAft>
              <a:buFont typeface="+mj-lt"/>
              <a:buAutoNum type="arabicPeriod"/>
            </a:pPr>
            <a:r>
              <a:rPr lang="en-US" b="1" dirty="0">
                <a:ln w="0"/>
                <a:ea typeface="Tahoma" panose="020B0604030504040204" pitchFamily="34" charset="0"/>
                <a:cs typeface="Segoe UI" panose="020B0502040204020203" pitchFamily="34" charset="0"/>
              </a:rPr>
              <a:t>What can we do to minimize or mitigate that harm?</a:t>
            </a:r>
          </a:p>
        </p:txBody>
      </p:sp>
      <p:cxnSp>
        <p:nvCxnSpPr>
          <p:cNvPr id="33" name="Straight Connector 32">
            <a:extLst>
              <a:ext uri="{FF2B5EF4-FFF2-40B4-BE49-F238E27FC236}">
                <a16:creationId xmlns:a16="http://schemas.microsoft.com/office/drawing/2014/main" id="{E1509CEC-BB59-6197-57B2-8E3201F9E393}"/>
              </a:ext>
              <a:ext uri="{C183D7F6-B498-43B3-948B-1728B52AA6E4}">
                <adec:decorative xmlns:adec="http://schemas.microsoft.com/office/drawing/2017/decorative" val="1"/>
              </a:ext>
            </a:extLst>
          </p:cNvPr>
          <p:cNvCxnSpPr/>
          <p:nvPr/>
        </p:nvCxnSpPr>
        <p:spPr>
          <a:xfrm>
            <a:off x="1261872" y="1828800"/>
            <a:ext cx="6324600"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C59EDD-FF69-229F-ED27-C107EC690E64}"/>
              </a:ext>
              <a:ext uri="{C183D7F6-B498-43B3-948B-1728B52AA6E4}">
                <adec:decorative xmlns:adec="http://schemas.microsoft.com/office/drawing/2017/decorative" val="1"/>
              </a:ext>
            </a:extLst>
          </p:cNvPr>
          <p:cNvCxnSpPr/>
          <p:nvPr/>
        </p:nvCxnSpPr>
        <p:spPr>
          <a:xfrm>
            <a:off x="1261872" y="2478930"/>
            <a:ext cx="6720840"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8000AF-05D0-F37F-FADA-BCE61D9455E7}"/>
              </a:ext>
              <a:ext uri="{C183D7F6-B498-43B3-948B-1728B52AA6E4}">
                <adec:decorative xmlns:adec="http://schemas.microsoft.com/office/drawing/2017/decorative" val="1"/>
              </a:ext>
            </a:extLst>
          </p:cNvPr>
          <p:cNvCxnSpPr/>
          <p:nvPr/>
        </p:nvCxnSpPr>
        <p:spPr>
          <a:xfrm>
            <a:off x="1261872" y="2944368"/>
            <a:ext cx="1792224"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pic>
        <p:nvPicPr>
          <p:cNvPr id="29" name="Picture 28" descr="A healthcare team in a meeting, with a member of the team ready to note discussion points on a flip chart.">
            <a:extLst>
              <a:ext uri="{FF2B5EF4-FFF2-40B4-BE49-F238E27FC236}">
                <a16:creationId xmlns:a16="http://schemas.microsoft.com/office/drawing/2014/main" id="{982054F7-EA4B-AC76-E5CE-C88FF8632D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2000" y="3491728"/>
            <a:ext cx="3581400" cy="2646350"/>
          </a:xfrm>
          <a:prstGeom prst="rect">
            <a:avLst/>
          </a:prstGeom>
          <a:effectLst>
            <a:outerShdw blurRad="50800" dist="38100" dir="2700000" algn="tl" rotWithShape="0">
              <a:prstClr val="black">
                <a:alpha val="40000"/>
              </a:prstClr>
            </a:outerShdw>
          </a:effectLst>
        </p:spPr>
      </p:pic>
      <p:sp>
        <p:nvSpPr>
          <p:cNvPr id="3" name="Text Placeholder 2">
            <a:extLst>
              <a:ext uri="{FF2B5EF4-FFF2-40B4-BE49-F238E27FC236}">
                <a16:creationId xmlns:a16="http://schemas.microsoft.com/office/drawing/2014/main" id="{502AAF95-3EC0-3FBE-8CEE-45C9A024680B}"/>
              </a:ext>
            </a:extLst>
          </p:cNvPr>
          <p:cNvSpPr>
            <a:spLocks noGrp="1"/>
          </p:cNvSpPr>
          <p:nvPr>
            <p:ph type="body" sz="quarter" idx="11"/>
          </p:nvPr>
        </p:nvSpPr>
        <p:spPr>
          <a:xfrm>
            <a:off x="4648200" y="3491728"/>
            <a:ext cx="3733800" cy="2770241"/>
          </a:xfrm>
        </p:spPr>
        <p:txBody>
          <a:bodyPr anchor="ctr">
            <a:noAutofit/>
          </a:bodyPr>
          <a:lstStyle/>
          <a:p>
            <a:pPr marL="292100" indent="-292100">
              <a:spcBef>
                <a:spcPts val="1200"/>
              </a:spcBef>
              <a:spcAft>
                <a:spcPts val="1200"/>
              </a:spcAft>
            </a:pPr>
            <a:r>
              <a:rPr lang="en-US" sz="2600" dirty="0"/>
              <a:t>Gather staff responses and organize by themes to identify trends.</a:t>
            </a:r>
          </a:p>
          <a:p>
            <a:pPr marL="292100" indent="-292100">
              <a:spcBef>
                <a:spcPts val="1200"/>
              </a:spcBef>
              <a:spcAft>
                <a:spcPts val="1200"/>
              </a:spcAft>
            </a:pPr>
            <a:r>
              <a:rPr lang="en-US" sz="2600" dirty="0"/>
              <a:t>Prioritize issues based on the trends that emerge.</a:t>
            </a:r>
          </a:p>
        </p:txBody>
      </p:sp>
      <p:sp>
        <p:nvSpPr>
          <p:cNvPr id="23" name="Slide Number Placeholder 22">
            <a:extLst>
              <a:ext uri="{FF2B5EF4-FFF2-40B4-BE49-F238E27FC236}">
                <a16:creationId xmlns:a16="http://schemas.microsoft.com/office/drawing/2014/main" id="{995136DE-8697-12C6-7534-FE97D7EA675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37969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6E6C745-5680-CF80-05A1-82D225F13345}"/>
              </a:ext>
            </a:extLst>
          </p:cNvPr>
          <p:cNvSpPr>
            <a:spLocks noGrp="1"/>
          </p:cNvSpPr>
          <p:nvPr>
            <p:ph type="title"/>
          </p:nvPr>
        </p:nvSpPr>
        <p:spPr/>
        <p:txBody>
          <a:bodyPr/>
          <a:lstStyle/>
          <a:p>
            <a:r>
              <a:rPr lang="en-US" dirty="0"/>
              <a:t>Staff Safety Assessment</a:t>
            </a:r>
          </a:p>
        </p:txBody>
      </p:sp>
      <p:sp>
        <p:nvSpPr>
          <p:cNvPr id="2" name="Content Placeholder 1">
            <a:extLst>
              <a:ext uri="{FF2B5EF4-FFF2-40B4-BE49-F238E27FC236}">
                <a16:creationId xmlns:a16="http://schemas.microsoft.com/office/drawing/2014/main" id="{6D2BAB3B-C8DF-114D-DF3B-C430BA923498}"/>
              </a:ext>
            </a:extLst>
          </p:cNvPr>
          <p:cNvSpPr>
            <a:spLocks noGrp="1"/>
          </p:cNvSpPr>
          <p:nvPr>
            <p:ph idx="1"/>
          </p:nvPr>
        </p:nvSpPr>
        <p:spPr>
          <a:xfrm>
            <a:off x="457200" y="1204478"/>
            <a:ext cx="4495800" cy="5120121"/>
          </a:xfrm>
        </p:spPr>
        <p:txBody>
          <a:bodyPr>
            <a:normAutofit/>
          </a:bodyPr>
          <a:lstStyle/>
          <a:p>
            <a:pPr>
              <a:spcBef>
                <a:spcPts val="1200"/>
              </a:spcBef>
              <a:spcAft>
                <a:spcPts val="1200"/>
              </a:spcAft>
            </a:pPr>
            <a:r>
              <a:rPr lang="en-US" sz="2600" dirty="0"/>
              <a:t>The </a:t>
            </a:r>
            <a:r>
              <a:rPr lang="en-US" sz="2600" b="1" u="sng" dirty="0">
                <a:solidFill>
                  <a:srgbClr val="0070C0"/>
                </a:solidFill>
                <a:hlinkClick r:id="rId3"/>
              </a:rPr>
              <a:t>Staff Safety Assessment (SSA)</a:t>
            </a:r>
            <a:r>
              <a:rPr lang="en-US" sz="2600" dirty="0"/>
              <a:t> is a survey tool that asks staff to answer these questions. </a:t>
            </a:r>
          </a:p>
          <a:p>
            <a:pPr>
              <a:spcBef>
                <a:spcPts val="1200"/>
              </a:spcBef>
              <a:spcAft>
                <a:spcPts val="1200"/>
              </a:spcAft>
            </a:pPr>
            <a:r>
              <a:rPr lang="en-US" sz="2600" dirty="0"/>
              <a:t>SSA should be conducted regularly to track progress and identify new issues.</a:t>
            </a:r>
          </a:p>
          <a:p>
            <a:pPr>
              <a:spcBef>
                <a:spcPts val="1200"/>
              </a:spcBef>
              <a:spcAft>
                <a:spcPts val="1200"/>
              </a:spcAft>
            </a:pPr>
            <a:r>
              <a:rPr lang="en-US" sz="2600" dirty="0"/>
              <a:t>Remember to share findings with staff and keep them engaged.</a:t>
            </a:r>
          </a:p>
        </p:txBody>
      </p:sp>
      <p:pic>
        <p:nvPicPr>
          <p:cNvPr id="4" name="Picture 3" descr="An image of the Staff Safety Assessment.">
            <a:extLst>
              <a:ext uri="{FF2B5EF4-FFF2-40B4-BE49-F238E27FC236}">
                <a16:creationId xmlns:a16="http://schemas.microsoft.com/office/drawing/2014/main" id="{D5F7CCAB-E71D-C855-55A6-34AD6D7191A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02154" y="1180821"/>
            <a:ext cx="3666908" cy="4745410"/>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995136DE-8697-12C6-7534-FE97D7EA6758}"/>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84937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p:txBody>
          <a:bodyPr>
            <a:normAutofit/>
          </a:bodyPr>
          <a:lstStyle/>
          <a:p>
            <a:r>
              <a:rPr lang="en-US"/>
              <a:t>Educational Objectives</a:t>
            </a:r>
            <a:endParaRPr lang="en-US" dirty="0"/>
          </a:p>
        </p:txBody>
      </p:sp>
      <p:sp>
        <p:nvSpPr>
          <p:cNvPr id="4" name="Content Placeholder 3">
            <a:extLst>
              <a:ext uri="{FF2B5EF4-FFF2-40B4-BE49-F238E27FC236}">
                <a16:creationId xmlns:a16="http://schemas.microsoft.com/office/drawing/2014/main" id="{EE0991A1-988E-C3BD-E0FC-429B7DF9B61B}"/>
              </a:ext>
            </a:extLst>
          </p:cNvPr>
          <p:cNvSpPr>
            <a:spLocks noGrp="1"/>
          </p:cNvSpPr>
          <p:nvPr>
            <p:ph idx="1"/>
          </p:nvPr>
        </p:nvSpPr>
        <p:spPr>
          <a:xfrm>
            <a:off x="457200" y="1256459"/>
            <a:ext cx="8229600" cy="5052899"/>
          </a:xfrm>
        </p:spPr>
        <p:txBody>
          <a:bodyPr anchor="t"/>
          <a:lstStyle/>
          <a:p>
            <a:pPr>
              <a:spcBef>
                <a:spcPts val="2400"/>
              </a:spcBef>
            </a:pPr>
            <a:r>
              <a:rPr lang="en-US" dirty="0"/>
              <a:t>List the key steps to integrating a CUSP approach</a:t>
            </a:r>
          </a:p>
          <a:p>
            <a:pPr>
              <a:spcBef>
                <a:spcPts val="2400"/>
              </a:spcBef>
            </a:pPr>
            <a:r>
              <a:rPr lang="en-US" dirty="0"/>
              <a:t>Explain the role of the core CUSP team</a:t>
            </a:r>
          </a:p>
          <a:p>
            <a:pPr>
              <a:spcBef>
                <a:spcPts val="2400"/>
              </a:spcBef>
            </a:pPr>
            <a:r>
              <a:rPr lang="en-US" dirty="0"/>
              <a:t>Define the core roles that compose a successful CUSP team</a:t>
            </a:r>
          </a:p>
          <a:p>
            <a:pPr>
              <a:spcBef>
                <a:spcPts val="2400"/>
              </a:spcBef>
            </a:pPr>
            <a:r>
              <a:rPr lang="en-US" dirty="0"/>
              <a:t>Review CUSP tools that can enhance the work of your team</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4500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1E9171E0-B67C-6369-8B32-3E92040570FB}"/>
              </a:ext>
            </a:extLst>
          </p:cNvPr>
          <p:cNvSpPr>
            <a:spLocks noGrp="1"/>
          </p:cNvSpPr>
          <p:nvPr>
            <p:ph type="title"/>
          </p:nvPr>
        </p:nvSpPr>
        <p:spPr/>
        <p:txBody>
          <a:bodyPr/>
          <a:lstStyle/>
          <a:p>
            <a:r>
              <a:rPr lang="en-US" dirty="0"/>
              <a:t>Learn From These Defects</a:t>
            </a:r>
          </a:p>
        </p:txBody>
      </p:sp>
      <p:sp>
        <p:nvSpPr>
          <p:cNvPr id="2" name="Content Placeholder 1">
            <a:extLst>
              <a:ext uri="{FF2B5EF4-FFF2-40B4-BE49-F238E27FC236}">
                <a16:creationId xmlns:a16="http://schemas.microsoft.com/office/drawing/2014/main" id="{845FDD9E-4FA8-0AB4-1566-2038DCCD7D54}"/>
              </a:ext>
            </a:extLst>
          </p:cNvPr>
          <p:cNvSpPr>
            <a:spLocks noGrp="1"/>
          </p:cNvSpPr>
          <p:nvPr>
            <p:ph idx="1"/>
          </p:nvPr>
        </p:nvSpPr>
        <p:spPr>
          <a:xfrm>
            <a:off x="457200" y="1097278"/>
            <a:ext cx="8229600" cy="5394961"/>
          </a:xfrm>
        </p:spPr>
        <p:txBody>
          <a:bodyPr>
            <a:normAutofit/>
          </a:bodyPr>
          <a:lstStyle/>
          <a:p>
            <a:r>
              <a:rPr lang="en-US" sz="2800" dirty="0"/>
              <a:t>Prioritize defects for maximum effect: start with ones easy to operationalize interventions for, that have the greatest outcomes on patient safety and quality.</a:t>
            </a:r>
          </a:p>
          <a:p>
            <a:r>
              <a:rPr lang="en-US" sz="2800" dirty="0"/>
              <a:t>Consider attacking one defect per quarter, or more, depending on your local practices. Set a goal and aim to meet it.</a:t>
            </a:r>
          </a:p>
          <a:p>
            <a:r>
              <a:rPr lang="en-US" sz="2800" dirty="0"/>
              <a:t>Don’t forget other methods of obtaining data from staff.</a:t>
            </a:r>
          </a:p>
          <a:p>
            <a:pPr lvl="1"/>
            <a:r>
              <a:rPr lang="en-US" sz="2400" dirty="0"/>
              <a:t>Event Reporting</a:t>
            </a:r>
          </a:p>
          <a:p>
            <a:pPr lvl="1"/>
            <a:r>
              <a:rPr lang="en-US" sz="2400" dirty="0"/>
              <a:t>CUSP Meeting Discussions</a:t>
            </a:r>
          </a:p>
          <a:p>
            <a:pPr lvl="1"/>
            <a:r>
              <a:rPr lang="en-US" sz="2400" dirty="0"/>
              <a:t>Briefing/Debriefing</a:t>
            </a:r>
          </a:p>
        </p:txBody>
      </p:sp>
      <p:sp>
        <p:nvSpPr>
          <p:cNvPr id="23" name="Slide Number Placeholder 22">
            <a:extLst>
              <a:ext uri="{FF2B5EF4-FFF2-40B4-BE49-F238E27FC236}">
                <a16:creationId xmlns:a16="http://schemas.microsoft.com/office/drawing/2014/main" id="{190F8294-91CB-4D2E-2943-807C51D3B64F}"/>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79862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814D6DDB-86E9-EDDC-814C-AC79FA317BD0}"/>
              </a:ext>
            </a:extLst>
          </p:cNvPr>
          <p:cNvSpPr>
            <a:spLocks noGrp="1"/>
          </p:cNvSpPr>
          <p:nvPr>
            <p:ph type="title"/>
          </p:nvPr>
        </p:nvSpPr>
        <p:spPr/>
        <p:txBody>
          <a:bodyPr/>
          <a:lstStyle/>
          <a:p>
            <a:r>
              <a:rPr lang="en-US" dirty="0"/>
              <a:t>Key Takeaways</a:t>
            </a:r>
          </a:p>
        </p:txBody>
      </p:sp>
      <p:sp>
        <p:nvSpPr>
          <p:cNvPr id="2" name="Content Placeholder 1">
            <a:extLst>
              <a:ext uri="{FF2B5EF4-FFF2-40B4-BE49-F238E27FC236}">
                <a16:creationId xmlns:a16="http://schemas.microsoft.com/office/drawing/2014/main" id="{DBFC5E0C-4674-9F02-56B8-F6B1C0C58284}"/>
              </a:ext>
            </a:extLst>
          </p:cNvPr>
          <p:cNvSpPr>
            <a:spLocks noGrp="1"/>
          </p:cNvSpPr>
          <p:nvPr>
            <p:ph idx="1"/>
          </p:nvPr>
        </p:nvSpPr>
        <p:spPr>
          <a:xfrm>
            <a:off x="873124" y="1383368"/>
            <a:ext cx="7658525" cy="4788832"/>
          </a:xfrm>
        </p:spPr>
        <p:txBody>
          <a:bodyPr anchor="ctr">
            <a:normAutofit/>
          </a:bodyPr>
          <a:lstStyle/>
          <a:p>
            <a:pPr>
              <a:spcBef>
                <a:spcPts val="1800"/>
              </a:spcBef>
            </a:pPr>
            <a:r>
              <a:rPr lang="en-US" sz="3000" dirty="0"/>
              <a:t>A CUSP approach can be used even if you don’t have a formal CUSP team or training</a:t>
            </a:r>
          </a:p>
          <a:p>
            <a:pPr>
              <a:spcBef>
                <a:spcPts val="1800"/>
              </a:spcBef>
            </a:pPr>
            <a:r>
              <a:rPr lang="en-US" sz="3000" dirty="0"/>
              <a:t>A multidisciplinary core team that understands the operations of the unit is essential and aligns with principles of high reliability</a:t>
            </a:r>
          </a:p>
          <a:p>
            <a:pPr>
              <a:spcBef>
                <a:spcPts val="1800"/>
              </a:spcBef>
            </a:pPr>
            <a:r>
              <a:rPr lang="en-US" sz="3000" dirty="0"/>
              <a:t>CUSP tools can be accessed via AHRQ and can be used to integrate a CUSP approach </a:t>
            </a:r>
          </a:p>
        </p:txBody>
      </p:sp>
      <p:sp>
        <p:nvSpPr>
          <p:cNvPr id="23" name="Slide Number Placeholder 22">
            <a:extLst>
              <a:ext uri="{FF2B5EF4-FFF2-40B4-BE49-F238E27FC236}">
                <a16:creationId xmlns:a16="http://schemas.microsoft.com/office/drawing/2014/main" id="{08C4679A-FCA0-A0B3-5E77-823608F77A1A}"/>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47342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AD42074-5DE9-361E-F135-C11FB423C232}"/>
              </a:ext>
            </a:extLst>
          </p:cNvPr>
          <p:cNvSpPr>
            <a:spLocks noGrp="1"/>
          </p:cNvSpPr>
          <p:nvPr>
            <p:ph idx="1"/>
          </p:nvPr>
        </p:nvSpPr>
        <p:spPr/>
        <p:txBody>
          <a:bodyPr>
            <a:normAutofit/>
          </a:bodyPr>
          <a:lstStyle/>
          <a:p>
            <a:pPr>
              <a:spcBef>
                <a:spcPts val="1200"/>
              </a:spcBef>
            </a:pPr>
            <a:r>
              <a:rPr lang="en-US" sz="24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200"/>
              </a:spcBef>
            </a:pPr>
            <a:r>
              <a:rPr lang="en-US" sz="2400"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597D952B-4B1F-DEBA-2518-49F2FAB4822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22</a:t>
            </a:fld>
            <a:endParaRPr lang="en-US" dirty="0">
              <a:solidFill>
                <a:prstClr val="black"/>
              </a:solidFill>
            </a:endParaRPr>
          </a:p>
        </p:txBody>
      </p:sp>
      <p:sp>
        <p:nvSpPr>
          <p:cNvPr id="6" name="Title 5">
            <a:extLst>
              <a:ext uri="{FF2B5EF4-FFF2-40B4-BE49-F238E27FC236}">
                <a16:creationId xmlns:a16="http://schemas.microsoft.com/office/drawing/2014/main" id="{38E32B02-7C4F-8605-801F-564560DE3BBF}"/>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150192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dirty="0"/>
              <a:t>Reference List</a:t>
            </a:r>
          </a:p>
        </p:txBody>
      </p:sp>
      <p:sp>
        <p:nvSpPr>
          <p:cNvPr id="6" name="Content Placeholder 5">
            <a:extLst>
              <a:ext uri="{FF2B5EF4-FFF2-40B4-BE49-F238E27FC236}">
                <a16:creationId xmlns:a16="http://schemas.microsoft.com/office/drawing/2014/main" id="{FBEB07CF-B1B9-3825-04B9-A9672445A054}"/>
              </a:ext>
            </a:extLst>
          </p:cNvPr>
          <p:cNvSpPr>
            <a:spLocks noGrp="1"/>
          </p:cNvSpPr>
          <p:nvPr>
            <p:ph idx="1"/>
          </p:nvPr>
        </p:nvSpPr>
        <p:spPr/>
        <p:txBody>
          <a:bodyPr>
            <a:normAutofit fontScale="55000" lnSpcReduction="20000"/>
          </a:bodyPr>
          <a:lstStyle/>
          <a:p>
            <a:pPr>
              <a:spcAft>
                <a:spcPts val="600"/>
              </a:spcAft>
              <a:buFont typeface="+mj-lt"/>
              <a:buAutoNum type="arabicPeriod"/>
            </a:pPr>
            <a:r>
              <a:rPr lang="en-US" dirty="0"/>
              <a:t>Berenholtz SM, Pham JC, Thompson DA, et al. Collaborative cohort study of an intervention to reduce ventilator-associated pneumonia in the intensive care unit. Infect Control Hosp  Epidemiol 2011;32(4): 305-14. PMID: 21460481.</a:t>
            </a:r>
          </a:p>
          <a:p>
            <a:pPr>
              <a:spcAft>
                <a:spcPts val="600"/>
              </a:spcAft>
              <a:buFont typeface="+mj-lt"/>
              <a:buAutoNum type="arabicPeriod"/>
            </a:pPr>
            <a:r>
              <a:rPr lang="en-US" dirty="0"/>
              <a:t>Lipitz-Snyderman A, Steinwachs D, Needham DM, et al. Impact of a statewide intensive care unit quality improvement initiative on hospital mortality and length of stay: retrospective comparative analysis. BMJ 2011;342:d219. PMID: 21282262.</a:t>
            </a:r>
          </a:p>
          <a:p>
            <a:pPr>
              <a:spcAft>
                <a:spcPts val="600"/>
              </a:spcAft>
              <a:buFont typeface="+mj-lt"/>
              <a:buAutoNum type="arabicPeriod"/>
            </a:pPr>
            <a:r>
              <a:rPr lang="en-US" dirty="0"/>
              <a:t>Timmel J, Kent PS, Holzmueller CG, et al. Impact of the Comprehensive Unit-based Safety Program (CUSP) on safety culture in a surgical inpatient unit. Jt Comm J Qual Patient Saf 2010 Jun;36(6</a:t>
            </a:r>
            <a:r>
              <a:rPr lang="en-US"/>
              <a:t>):252-60</a:t>
            </a:r>
            <a:r>
              <a:rPr lang="en-US" dirty="0"/>
              <a:t>. PMID: 20564886.</a:t>
            </a:r>
          </a:p>
          <a:p>
            <a:pPr>
              <a:spcAft>
                <a:spcPts val="600"/>
              </a:spcAft>
              <a:buFont typeface="+mj-lt"/>
              <a:buAutoNum type="arabicPeriod"/>
            </a:pPr>
            <a:r>
              <a:rPr lang="en-US" dirty="0"/>
              <a:t>Sexton JB, Berenholtz SM, Goeschel CA, et al. Assessing and improving safety climate in a large cohort of intensive care units. Crit Care Med 2011 May;39(5):934-9. PMID: 21297460.</a:t>
            </a:r>
          </a:p>
          <a:p>
            <a:pPr>
              <a:spcAft>
                <a:spcPts val="600"/>
              </a:spcAft>
              <a:buFont typeface="+mj-lt"/>
              <a:buAutoNum type="arabicPeriod"/>
            </a:pPr>
            <a:r>
              <a:rPr lang="en-US" dirty="0"/>
              <a:t>High reliability. Agency for Healthcare Research and Quality. </a:t>
            </a:r>
            <a:r>
              <a:rPr lang="en-US" dirty="0">
                <a:hlinkClick r:id="rId2"/>
              </a:rPr>
              <a:t>https://psnet.ahrq.gov/primer/high-reliability</a:t>
            </a:r>
            <a:r>
              <a:rPr lang="en-US" dirty="0"/>
              <a:t>. Accessed June 26, 2024.</a:t>
            </a:r>
          </a:p>
          <a:p>
            <a:pPr>
              <a:spcAft>
                <a:spcPts val="600"/>
              </a:spcAft>
              <a:buFont typeface="+mj-lt"/>
              <a:buAutoNum type="arabicPeriod"/>
            </a:pPr>
            <a:r>
              <a:rPr lang="en-US" dirty="0"/>
              <a:t>Understand the Science of Safety. Agency for Healthcare Research and Quality. </a:t>
            </a:r>
            <a:r>
              <a:rPr lang="en-US" dirty="0">
                <a:hlinkClick r:id="rId3"/>
              </a:rPr>
              <a:t>https://www.ahrq.gov/hai/cusp/modules/understand/index.html</a:t>
            </a:r>
            <a:r>
              <a:rPr lang="en-US" dirty="0"/>
              <a:t>. Accessed June 26, 2024.</a:t>
            </a:r>
          </a:p>
          <a:p>
            <a:pPr marL="0" indent="0">
              <a:buNone/>
            </a:pPr>
            <a:endParaRPr lang="en-US" dirty="0"/>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dirty="0"/>
              <a:t> | </a:t>
            </a:r>
            <a:fld id="{3EAF645E-7E2B-4792-90B1-7B7BA0A8390A}" type="slidenum">
              <a:rPr lang="en-US" smtClean="0"/>
              <a:pPr/>
              <a:t>23</a:t>
            </a:fld>
            <a:endParaRPr lang="en-US" dirty="0"/>
          </a:p>
        </p:txBody>
      </p:sp>
    </p:spTree>
    <p:extLst>
      <p:ext uri="{BB962C8B-B14F-4D97-AF65-F5344CB8AC3E}">
        <p14:creationId xmlns:p14="http://schemas.microsoft.com/office/powerpoint/2010/main" val="145622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4450A9F-A096-C9A9-8255-3AB2B3D16C84}"/>
              </a:ext>
            </a:extLst>
          </p:cNvPr>
          <p:cNvSpPr>
            <a:spLocks noGrp="1"/>
          </p:cNvSpPr>
          <p:nvPr>
            <p:ph type="title"/>
          </p:nvPr>
        </p:nvSpPr>
        <p:spPr/>
        <p:txBody>
          <a:bodyPr/>
          <a:lstStyle/>
          <a:p>
            <a:r>
              <a:rPr lang="en-US" dirty="0"/>
              <a:t>Assembling the CUSP Team</a:t>
            </a:r>
          </a:p>
        </p:txBody>
      </p:sp>
      <p:pic>
        <p:nvPicPr>
          <p:cNvPr id="3" name="Picture Placeholder 28" descr="A close-up of a multidisciplinary healthcare team joining their hands together in a team huddle.">
            <a:extLst>
              <a:ext uri="{FF2B5EF4-FFF2-40B4-BE49-F238E27FC236}">
                <a16:creationId xmlns:a16="http://schemas.microsoft.com/office/drawing/2014/main" id="{5FA3B312-AC8F-4282-3214-3F4D5D1DD99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57200" y="2057400"/>
            <a:ext cx="5867400" cy="3242162"/>
          </a:xfrm>
          <a:prstGeom prst="rect">
            <a:avLst/>
          </a:prstGeom>
          <a:effectLst>
            <a:outerShdw blurRad="50800" dist="38100" dir="2700000" algn="tl" rotWithShape="0">
              <a:prstClr val="black">
                <a:alpha val="40000"/>
              </a:prstClr>
            </a:outerShdw>
          </a:effectLst>
        </p:spPr>
      </p:pic>
      <p:sp>
        <p:nvSpPr>
          <p:cNvPr id="23" name="Slide Number Placeholder 22">
            <a:extLst>
              <a:ext uri="{FF2B5EF4-FFF2-40B4-BE49-F238E27FC236}">
                <a16:creationId xmlns:a16="http://schemas.microsoft.com/office/drawing/2014/main" id="{31FE8AD7-E2A3-A13D-CE28-1298606510CB}"/>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57497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F0FC1-4077-628B-C254-314D296FD7D2}"/>
              </a:ext>
            </a:extLst>
          </p:cNvPr>
          <p:cNvSpPr>
            <a:spLocks noGrp="1"/>
          </p:cNvSpPr>
          <p:nvPr>
            <p:ph type="title"/>
          </p:nvPr>
        </p:nvSpPr>
        <p:spPr/>
        <p:txBody>
          <a:bodyPr>
            <a:noAutofit/>
          </a:bodyPr>
          <a:lstStyle/>
          <a:p>
            <a:r>
              <a:rPr lang="en-US" sz="3600" dirty="0"/>
              <a:t>Key Steps to Using the CUSP Approach</a:t>
            </a:r>
            <a:r>
              <a:rPr lang="en-US" sz="3600" baseline="30000" dirty="0"/>
              <a:t>1-4</a:t>
            </a:r>
            <a:endParaRPr lang="en-US" sz="3600" dirty="0"/>
          </a:p>
        </p:txBody>
      </p:sp>
      <p:sp>
        <p:nvSpPr>
          <p:cNvPr id="5" name="Content Placeholder 4">
            <a:extLst>
              <a:ext uri="{FF2B5EF4-FFF2-40B4-BE49-F238E27FC236}">
                <a16:creationId xmlns:a16="http://schemas.microsoft.com/office/drawing/2014/main" id="{59D09A69-C571-5CC3-8E9B-96B986DE8BBB}"/>
              </a:ext>
            </a:extLst>
          </p:cNvPr>
          <p:cNvSpPr>
            <a:spLocks noGrp="1"/>
          </p:cNvSpPr>
          <p:nvPr>
            <p:ph idx="1"/>
          </p:nvPr>
        </p:nvSpPr>
        <p:spPr>
          <a:xfrm>
            <a:off x="457200" y="1097278"/>
            <a:ext cx="8321040" cy="5532122"/>
          </a:xfrm>
        </p:spPr>
        <p:txBody>
          <a:bodyPr>
            <a:normAutofit/>
          </a:bodyPr>
          <a:lstStyle/>
          <a:p>
            <a:pPr>
              <a:spcBef>
                <a:spcPts val="1200"/>
              </a:spcBef>
            </a:pPr>
            <a:r>
              <a:rPr lang="en-US" sz="2600" dirty="0"/>
              <a:t>Identify multidisciplinary team members who are interested and willing to participate.</a:t>
            </a:r>
          </a:p>
          <a:p>
            <a:pPr>
              <a:spcBef>
                <a:spcPts val="1200"/>
              </a:spcBef>
            </a:pPr>
            <a:r>
              <a:rPr lang="en-US" sz="2600" dirty="0"/>
              <a:t>Define the roles of the core team. </a:t>
            </a:r>
          </a:p>
          <a:p>
            <a:pPr marL="822325" lvl="1" indent="-365125"/>
            <a:r>
              <a:rPr lang="en-US" sz="2400" dirty="0"/>
              <a:t>The </a:t>
            </a:r>
            <a:r>
              <a:rPr lang="en-US" sz="2400" b="1" u="sng" dirty="0">
                <a:solidFill>
                  <a:srgbClr val="0070C0"/>
                </a:solidFill>
                <a:hlinkClick r:id="rId3"/>
              </a:rPr>
              <a:t>Roles and Responsibilities Tool</a:t>
            </a:r>
            <a:r>
              <a:rPr lang="en-US" sz="2400" u="sng" dirty="0">
                <a:solidFill>
                  <a:srgbClr val="0070C0"/>
                </a:solidFill>
                <a:hlinkClick r:id="rId3"/>
              </a:rPr>
              <a:t> </a:t>
            </a:r>
            <a:r>
              <a:rPr lang="en-US" sz="2400" dirty="0"/>
              <a:t>can guide this process.</a:t>
            </a:r>
          </a:p>
          <a:p>
            <a:pPr>
              <a:spcBef>
                <a:spcPts val="1200"/>
              </a:spcBef>
            </a:pPr>
            <a:r>
              <a:rPr lang="en-US" sz="2600" dirty="0"/>
              <a:t>Introduce the approach to the entire team.</a:t>
            </a:r>
          </a:p>
          <a:p>
            <a:pPr>
              <a:spcBef>
                <a:spcPts val="1200"/>
              </a:spcBef>
            </a:pPr>
            <a:r>
              <a:rPr lang="en-US" sz="2600" dirty="0"/>
              <a:t>Establish meeting dates and times.</a:t>
            </a:r>
          </a:p>
          <a:p>
            <a:pPr lvl="1"/>
            <a:r>
              <a:rPr lang="en-US" sz="2400" dirty="0"/>
              <a:t>Include a kick-off date.</a:t>
            </a:r>
          </a:p>
          <a:p>
            <a:pPr>
              <a:spcBef>
                <a:spcPts val="1200"/>
              </a:spcBef>
            </a:pPr>
            <a:r>
              <a:rPr lang="en-US" sz="2600" dirty="0"/>
              <a:t>Engage staff by asking them to share their concerns specifically related to MRSA, or just in general.</a:t>
            </a:r>
          </a:p>
          <a:p>
            <a:pPr lvl="1">
              <a:spcBef>
                <a:spcPts val="1200"/>
              </a:spcBef>
            </a:pPr>
            <a:r>
              <a:rPr lang="en-US" sz="2400" dirty="0"/>
              <a:t>Use the </a:t>
            </a:r>
            <a:r>
              <a:rPr lang="en-US" sz="2400" b="1" u="sng" dirty="0">
                <a:solidFill>
                  <a:srgbClr val="0070C0"/>
                </a:solidFill>
                <a:hlinkClick r:id="rId4"/>
              </a:rPr>
              <a:t>Staff Safety Assessment Tool</a:t>
            </a:r>
            <a:r>
              <a:rPr lang="en-US" sz="2400" dirty="0">
                <a:hlinkClick r:id="rId4"/>
              </a:rPr>
              <a:t> </a:t>
            </a:r>
            <a:r>
              <a:rPr lang="en-US" sz="2400" dirty="0"/>
              <a:t>to facilitate conversations.</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prstGeom prst="rect">
            <a:avLst/>
          </a:prstGeom>
        </p:spPr>
        <p:txBody>
          <a:bodyPr vert="horz" lIns="0" tIns="45720" rIns="0" bIns="45720" rtlCol="0" anchor="ctr"/>
          <a:lstStyle>
            <a:lvl1pPr algn="l">
              <a:defRPr sz="900" b="1">
                <a:solidFill>
                  <a:schemeClr val="tx1"/>
                </a:solidFill>
              </a:defRPr>
            </a:lvl1pPr>
          </a:lstStyle>
          <a:p>
            <a:pPr>
              <a:defRPr/>
            </a:pPr>
            <a:r>
              <a:rPr lang="en-US" dirty="0">
                <a:solidFill>
                  <a:prstClr val="black"/>
                </a:solidFill>
              </a:rPr>
              <a:t> | </a:t>
            </a:r>
            <a:fld id="{3EAF645E-7E2B-4792-90B1-7B7BA0A8390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1C9EECB-A801-4D69-6187-CFDBBDC98C50}"/>
              </a:ext>
            </a:extLst>
          </p:cNvPr>
          <p:cNvSpPr>
            <a:spLocks noGrp="1"/>
          </p:cNvSpPr>
          <p:nvPr>
            <p:ph type="title"/>
          </p:nvPr>
        </p:nvSpPr>
        <p:spPr/>
        <p:txBody>
          <a:bodyPr/>
          <a:lstStyle/>
          <a:p>
            <a:r>
              <a:rPr lang="en-US" dirty="0"/>
              <a:t>Core Team and Team Meetings</a:t>
            </a:r>
          </a:p>
        </p:txBody>
      </p:sp>
      <p:sp>
        <p:nvSpPr>
          <p:cNvPr id="2" name="Content Placeholder 1">
            <a:extLst>
              <a:ext uri="{FF2B5EF4-FFF2-40B4-BE49-F238E27FC236}">
                <a16:creationId xmlns:a16="http://schemas.microsoft.com/office/drawing/2014/main" id="{C6DF52DE-E2C7-7CB0-7815-B1B875E60569}"/>
              </a:ext>
            </a:extLst>
          </p:cNvPr>
          <p:cNvSpPr>
            <a:spLocks noGrp="1"/>
          </p:cNvSpPr>
          <p:nvPr>
            <p:ph idx="1"/>
          </p:nvPr>
        </p:nvSpPr>
        <p:spPr>
          <a:xfrm>
            <a:off x="457200" y="990600"/>
            <a:ext cx="8229600" cy="3474722"/>
          </a:xfrm>
        </p:spPr>
        <p:txBody>
          <a:bodyPr>
            <a:normAutofit/>
          </a:bodyPr>
          <a:lstStyle/>
          <a:p>
            <a:r>
              <a:rPr lang="en-US" sz="2200" dirty="0"/>
              <a:t>The Core Team is responsible for scheduling and running meetings and setting the agenda.</a:t>
            </a:r>
          </a:p>
          <a:p>
            <a:pPr lvl="1"/>
            <a:r>
              <a:rPr lang="en-US" sz="2000" dirty="0"/>
              <a:t>Each meeting should include a review of assigned tasks and previous action items.</a:t>
            </a:r>
          </a:p>
          <a:p>
            <a:pPr lvl="1"/>
            <a:r>
              <a:rPr lang="en-US" sz="2000" dirty="0"/>
              <a:t>Use these resources to assist with meeting prep.</a:t>
            </a:r>
          </a:p>
          <a:p>
            <a:pPr lvl="2"/>
            <a:r>
              <a:rPr lang="en-US" sz="1800" b="1" u="sng" dirty="0">
                <a:solidFill>
                  <a:srgbClr val="0070C0"/>
                </a:solidFill>
                <a:hlinkClick r:id="rId3"/>
              </a:rPr>
              <a:t>CUSP Monthly Meeting Pre-Work</a:t>
            </a:r>
            <a:endParaRPr lang="en-US" sz="1800" b="1" u="sng" dirty="0">
              <a:solidFill>
                <a:srgbClr val="0070C0"/>
              </a:solidFill>
            </a:endParaRPr>
          </a:p>
          <a:p>
            <a:pPr lvl="2"/>
            <a:r>
              <a:rPr lang="en-US" sz="1800" b="1" u="sng" dirty="0">
                <a:solidFill>
                  <a:srgbClr val="0070C0"/>
                </a:solidFill>
                <a:hlinkClick r:id="rId4"/>
              </a:rPr>
              <a:t>CUSP Monthly Meeting Agenda Template</a:t>
            </a:r>
            <a:endParaRPr lang="en-US" sz="2000" dirty="0"/>
          </a:p>
          <a:p>
            <a:r>
              <a:rPr lang="en-US" sz="2200" dirty="0"/>
              <a:t>Be open and considerate of all thoughts and suggestions.</a:t>
            </a:r>
          </a:p>
          <a:p>
            <a:pPr lvl="1"/>
            <a:r>
              <a:rPr lang="en-US" sz="2000" dirty="0"/>
              <a:t>Provide an open floor to bring up new issues and ideas.</a:t>
            </a:r>
          </a:p>
        </p:txBody>
      </p:sp>
      <p:pic>
        <p:nvPicPr>
          <p:cNvPr id="1026" name="Picture 2" descr="An illustration of a multidisciplinary healthcare team.">
            <a:extLst>
              <a:ext uri="{FF2B5EF4-FFF2-40B4-BE49-F238E27FC236}">
                <a16:creationId xmlns:a16="http://schemas.microsoft.com/office/drawing/2014/main" id="{6CB48625-78F7-5FC3-07B1-1E440BEA86C7}"/>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2286000" y="4290487"/>
            <a:ext cx="3962400" cy="2132564"/>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E6E59F4A-8555-F931-363C-88DB70BA0127}"/>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8181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5B1AB603-36F1-CF2F-F3E2-4B70ECE03E14}"/>
              </a:ext>
            </a:extLst>
          </p:cNvPr>
          <p:cNvSpPr>
            <a:spLocks noGrp="1"/>
          </p:cNvSpPr>
          <p:nvPr>
            <p:ph type="title"/>
          </p:nvPr>
        </p:nvSpPr>
        <p:spPr/>
        <p:txBody>
          <a:bodyPr/>
          <a:lstStyle/>
          <a:p>
            <a:r>
              <a:rPr lang="en-US" dirty="0"/>
              <a:t>Core CUSP Team Roles</a:t>
            </a:r>
          </a:p>
        </p:txBody>
      </p:sp>
      <p:sp>
        <p:nvSpPr>
          <p:cNvPr id="3" name="Text Placeholder 2">
            <a:extLst>
              <a:ext uri="{FF2B5EF4-FFF2-40B4-BE49-F238E27FC236}">
                <a16:creationId xmlns:a16="http://schemas.microsoft.com/office/drawing/2014/main" id="{F7750391-77DC-DF14-342E-68E3996AD7D7}"/>
              </a:ext>
            </a:extLst>
          </p:cNvPr>
          <p:cNvSpPr>
            <a:spLocks noGrp="1"/>
          </p:cNvSpPr>
          <p:nvPr>
            <p:ph type="body" sz="quarter" idx="11"/>
          </p:nvPr>
        </p:nvSpPr>
        <p:spPr>
          <a:xfrm>
            <a:off x="383357" y="1600200"/>
            <a:ext cx="3022750" cy="4773537"/>
          </a:xfrm>
        </p:spPr>
        <p:txBody>
          <a:bodyPr>
            <a:normAutofit/>
          </a:bodyPr>
          <a:lstStyle/>
          <a:p>
            <a:pPr marL="292100" indent="-292100"/>
            <a:r>
              <a:rPr lang="en-US" sz="2800" dirty="0"/>
              <a:t>The focus of a CUSP team is always centered on patient care.</a:t>
            </a:r>
          </a:p>
          <a:p>
            <a:pPr marL="292100" indent="-292100">
              <a:spcBef>
                <a:spcPts val="3600"/>
              </a:spcBef>
            </a:pPr>
            <a:r>
              <a:rPr lang="en-US" sz="2800" dirty="0"/>
              <a:t>Each of these roles plays a key part in the CUSP team.</a:t>
            </a:r>
          </a:p>
        </p:txBody>
      </p:sp>
      <p:grpSp>
        <p:nvGrpSpPr>
          <p:cNvPr id="2" name="Group 1" descr="A diagram of the CUSP team roles, with patient and family in the center. The roles include frontline staff, manager or director, senior hospital executive, CUSP facilitator, physician champion, and CUSP or unit champion.">
            <a:extLst>
              <a:ext uri="{FF2B5EF4-FFF2-40B4-BE49-F238E27FC236}">
                <a16:creationId xmlns:a16="http://schemas.microsoft.com/office/drawing/2014/main" id="{EC2B8F78-89B4-54E2-17C4-375B07D2767A}"/>
              </a:ext>
            </a:extLst>
          </p:cNvPr>
          <p:cNvGrpSpPr/>
          <p:nvPr/>
        </p:nvGrpSpPr>
        <p:grpSpPr>
          <a:xfrm>
            <a:off x="3761688" y="1117073"/>
            <a:ext cx="4670980" cy="5171540"/>
            <a:chOff x="2236509" y="1117073"/>
            <a:chExt cx="4670980" cy="5171540"/>
          </a:xfrm>
        </p:grpSpPr>
        <p:sp>
          <p:nvSpPr>
            <p:cNvPr id="27" name="Freeform: Shape 26">
              <a:extLst>
                <a:ext uri="{FF2B5EF4-FFF2-40B4-BE49-F238E27FC236}">
                  <a16:creationId xmlns:a16="http://schemas.microsoft.com/office/drawing/2014/main" id="{EE3A80BE-16ED-F871-4319-FF58D7E377FC}"/>
                </a:ext>
              </a:extLst>
            </p:cNvPr>
            <p:cNvSpPr/>
            <p:nvPr/>
          </p:nvSpPr>
          <p:spPr>
            <a:xfrm rot="16200000">
              <a:off x="4355595" y="2753089"/>
              <a:ext cx="432808" cy="31393"/>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0" y="15696"/>
                  </a:moveTo>
                  <a:lnTo>
                    <a:pt x="432808" y="15696"/>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29" name="Freeform: Shape 28">
              <a:extLst>
                <a:ext uri="{FF2B5EF4-FFF2-40B4-BE49-F238E27FC236}">
                  <a16:creationId xmlns:a16="http://schemas.microsoft.com/office/drawing/2014/main" id="{93627FEF-B417-676F-C6EF-0D749DD6E160}"/>
                </a:ext>
              </a:extLst>
            </p:cNvPr>
            <p:cNvSpPr/>
            <p:nvPr/>
          </p:nvSpPr>
          <p:spPr>
            <a:xfrm rot="19800000">
              <a:off x="5164513" y="3220118"/>
              <a:ext cx="432808" cy="31393"/>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0" y="15696"/>
                  </a:moveTo>
                  <a:lnTo>
                    <a:pt x="432808" y="15696"/>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31" name="Freeform: Shape 30">
              <a:extLst>
                <a:ext uri="{FF2B5EF4-FFF2-40B4-BE49-F238E27FC236}">
                  <a16:creationId xmlns:a16="http://schemas.microsoft.com/office/drawing/2014/main" id="{F85206ED-BADF-D73C-AB7A-2F56D6E5FE0A}"/>
                </a:ext>
              </a:extLst>
            </p:cNvPr>
            <p:cNvSpPr/>
            <p:nvPr/>
          </p:nvSpPr>
          <p:spPr>
            <a:xfrm rot="1800000">
              <a:off x="5164513" y="4154176"/>
              <a:ext cx="432808" cy="31393"/>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0" y="15696"/>
                  </a:moveTo>
                  <a:lnTo>
                    <a:pt x="432808" y="15696"/>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33" name="Freeform: Shape 32">
              <a:extLst>
                <a:ext uri="{FF2B5EF4-FFF2-40B4-BE49-F238E27FC236}">
                  <a16:creationId xmlns:a16="http://schemas.microsoft.com/office/drawing/2014/main" id="{064B8DF5-79D1-787C-5A50-4FAF406384C4}"/>
                </a:ext>
              </a:extLst>
            </p:cNvPr>
            <p:cNvSpPr/>
            <p:nvPr/>
          </p:nvSpPr>
          <p:spPr>
            <a:xfrm rot="5400000">
              <a:off x="4355595" y="4621205"/>
              <a:ext cx="432808" cy="31393"/>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0" y="15696"/>
                  </a:moveTo>
                  <a:lnTo>
                    <a:pt x="432808" y="15696"/>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35" name="Freeform: Shape 34">
              <a:extLst>
                <a:ext uri="{FF2B5EF4-FFF2-40B4-BE49-F238E27FC236}">
                  <a16:creationId xmlns:a16="http://schemas.microsoft.com/office/drawing/2014/main" id="{BF1D1FD0-F69C-A8A9-58EE-22974CA74F89}"/>
                </a:ext>
              </a:extLst>
            </p:cNvPr>
            <p:cNvSpPr/>
            <p:nvPr/>
          </p:nvSpPr>
          <p:spPr>
            <a:xfrm rot="19800000">
              <a:off x="3546677" y="4154175"/>
              <a:ext cx="432809" cy="31394"/>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432808" y="15697"/>
                  </a:moveTo>
                  <a:lnTo>
                    <a:pt x="0" y="15697"/>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37" name="Freeform: Shape 36">
              <a:extLst>
                <a:ext uri="{FF2B5EF4-FFF2-40B4-BE49-F238E27FC236}">
                  <a16:creationId xmlns:a16="http://schemas.microsoft.com/office/drawing/2014/main" id="{4B7CD8B5-5A13-C757-4791-E759DB39F0D0}"/>
                </a:ext>
              </a:extLst>
            </p:cNvPr>
            <p:cNvSpPr/>
            <p:nvPr/>
          </p:nvSpPr>
          <p:spPr>
            <a:xfrm rot="1800000">
              <a:off x="3546677" y="3220117"/>
              <a:ext cx="432809" cy="31394"/>
            </a:xfrm>
            <a:custGeom>
              <a:avLst/>
              <a:gdLst>
                <a:gd name="connsiteX0" fmla="*/ 0 w 432808"/>
                <a:gd name="connsiteY0" fmla="*/ 15696 h 31393"/>
                <a:gd name="connsiteX1" fmla="*/ 432808 w 432808"/>
                <a:gd name="connsiteY1" fmla="*/ 15696 h 31393"/>
              </a:gdLst>
              <a:ahLst/>
              <a:cxnLst>
                <a:cxn ang="0">
                  <a:pos x="connsiteX0" y="connsiteY0"/>
                </a:cxn>
                <a:cxn ang="0">
                  <a:pos x="connsiteX1" y="connsiteY1"/>
                </a:cxn>
              </a:cxnLst>
              <a:rect l="l" t="t" r="r" b="b"/>
              <a:pathLst>
                <a:path w="432808" h="31393">
                  <a:moveTo>
                    <a:pt x="432808" y="15697"/>
                  </a:moveTo>
                  <a:lnTo>
                    <a:pt x="0" y="15697"/>
                  </a:lnTo>
                </a:path>
              </a:pathLst>
            </a:custGeom>
            <a:noFill/>
            <a:ln w="57150">
              <a:solidFill>
                <a:schemeClr val="accent1"/>
              </a:solidFill>
            </a:ln>
            <a:effectLst/>
            <a:sp3d z="-40000" prstMaterial="matte"/>
          </p:spPr>
          <p:style>
            <a:lnRef idx="2">
              <a:schemeClr val="accent5">
                <a:shade val="6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91440" tIns="0" rIns="91440" bIns="0" numCol="1" spcCol="1270" anchor="ctr" anchorCtr="0">
              <a:noAutofit/>
            </a:bodyPr>
            <a:lstStyle/>
            <a:p>
              <a:pPr marL="0" lvl="0" indent="0" algn="ctr" defTabSz="222250">
                <a:lnSpc>
                  <a:spcPct val="90000"/>
                </a:lnSpc>
                <a:spcBef>
                  <a:spcPct val="0"/>
                </a:spcBef>
                <a:spcAft>
                  <a:spcPct val="35000"/>
                </a:spcAft>
                <a:buNone/>
              </a:pPr>
              <a:endParaRPr lang="en-US" sz="2000" b="1" kern="1200" dirty="0"/>
            </a:p>
          </p:txBody>
        </p:sp>
        <p:sp>
          <p:nvSpPr>
            <p:cNvPr id="26" name="Freeform: Shape 25">
              <a:extLst>
                <a:ext uri="{FF2B5EF4-FFF2-40B4-BE49-F238E27FC236}">
                  <a16:creationId xmlns:a16="http://schemas.microsoft.com/office/drawing/2014/main" id="{75ACD762-902E-ACAE-D93F-EAB216DB9C9A}"/>
                </a:ext>
              </a:extLst>
            </p:cNvPr>
            <p:cNvSpPr/>
            <p:nvPr/>
          </p:nvSpPr>
          <p:spPr>
            <a:xfrm>
              <a:off x="3854346" y="2985190"/>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10223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Patient &amp; Family</a:t>
              </a:r>
            </a:p>
          </p:txBody>
        </p:sp>
        <p:sp>
          <p:nvSpPr>
            <p:cNvPr id="28" name="Freeform: Shape 27">
              <a:extLst>
                <a:ext uri="{FF2B5EF4-FFF2-40B4-BE49-F238E27FC236}">
                  <a16:creationId xmlns:a16="http://schemas.microsoft.com/office/drawing/2014/main" id="{1823A55F-AE5E-A939-D5FB-26F018021001}"/>
                </a:ext>
              </a:extLst>
            </p:cNvPr>
            <p:cNvSpPr/>
            <p:nvPr/>
          </p:nvSpPr>
          <p:spPr>
            <a:xfrm>
              <a:off x="3854346" y="1117073"/>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Frontline Staff</a:t>
              </a:r>
            </a:p>
          </p:txBody>
        </p:sp>
        <p:sp>
          <p:nvSpPr>
            <p:cNvPr id="30" name="Freeform: Shape 29">
              <a:extLst>
                <a:ext uri="{FF2B5EF4-FFF2-40B4-BE49-F238E27FC236}">
                  <a16:creationId xmlns:a16="http://schemas.microsoft.com/office/drawing/2014/main" id="{679B161C-CCA5-B462-0F5B-53C394971C02}"/>
                </a:ext>
              </a:extLst>
            </p:cNvPr>
            <p:cNvSpPr/>
            <p:nvPr/>
          </p:nvSpPr>
          <p:spPr>
            <a:xfrm>
              <a:off x="5472182" y="2051131"/>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Manager/ Director</a:t>
              </a:r>
            </a:p>
          </p:txBody>
        </p:sp>
        <p:sp>
          <p:nvSpPr>
            <p:cNvPr id="32" name="Freeform: Shape 31">
              <a:extLst>
                <a:ext uri="{FF2B5EF4-FFF2-40B4-BE49-F238E27FC236}">
                  <a16:creationId xmlns:a16="http://schemas.microsoft.com/office/drawing/2014/main" id="{036D6C13-99EC-0A97-94A5-C6F941694D78}"/>
                </a:ext>
              </a:extLst>
            </p:cNvPr>
            <p:cNvSpPr/>
            <p:nvPr/>
          </p:nvSpPr>
          <p:spPr>
            <a:xfrm>
              <a:off x="5472182" y="3919248"/>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Senior Hospital Executive</a:t>
              </a:r>
            </a:p>
          </p:txBody>
        </p:sp>
        <p:sp>
          <p:nvSpPr>
            <p:cNvPr id="34" name="Freeform: Shape 33">
              <a:extLst>
                <a:ext uri="{FF2B5EF4-FFF2-40B4-BE49-F238E27FC236}">
                  <a16:creationId xmlns:a16="http://schemas.microsoft.com/office/drawing/2014/main" id="{34C9FE4A-0FAA-BA9F-08C4-ADB7265A28E6}"/>
                </a:ext>
              </a:extLst>
            </p:cNvPr>
            <p:cNvSpPr/>
            <p:nvPr/>
          </p:nvSpPr>
          <p:spPr>
            <a:xfrm>
              <a:off x="3854346" y="4853306"/>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CUSP Facilitator</a:t>
              </a:r>
            </a:p>
          </p:txBody>
        </p:sp>
        <p:sp>
          <p:nvSpPr>
            <p:cNvPr id="36" name="Freeform: Shape 35">
              <a:extLst>
                <a:ext uri="{FF2B5EF4-FFF2-40B4-BE49-F238E27FC236}">
                  <a16:creationId xmlns:a16="http://schemas.microsoft.com/office/drawing/2014/main" id="{9EAB60A3-1584-9BA7-4DCD-9807386AF4E2}"/>
                </a:ext>
              </a:extLst>
            </p:cNvPr>
            <p:cNvSpPr/>
            <p:nvPr/>
          </p:nvSpPr>
          <p:spPr>
            <a:xfrm>
              <a:off x="2236509" y="3919248"/>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Physician Champion</a:t>
              </a:r>
            </a:p>
          </p:txBody>
        </p:sp>
        <p:sp>
          <p:nvSpPr>
            <p:cNvPr id="38" name="Freeform: Shape 37">
              <a:extLst>
                <a:ext uri="{FF2B5EF4-FFF2-40B4-BE49-F238E27FC236}">
                  <a16:creationId xmlns:a16="http://schemas.microsoft.com/office/drawing/2014/main" id="{ED0F628D-6771-DDC1-0C1E-538ADC5C7DA2}"/>
                </a:ext>
              </a:extLst>
            </p:cNvPr>
            <p:cNvSpPr/>
            <p:nvPr/>
          </p:nvSpPr>
          <p:spPr>
            <a:xfrm>
              <a:off x="2236509" y="2051131"/>
              <a:ext cx="1435307" cy="1435307"/>
            </a:xfrm>
            <a:custGeom>
              <a:avLst/>
              <a:gdLst>
                <a:gd name="connsiteX0" fmla="*/ 0 w 1435307"/>
                <a:gd name="connsiteY0" fmla="*/ 717654 h 1435307"/>
                <a:gd name="connsiteX1" fmla="*/ 717654 w 1435307"/>
                <a:gd name="connsiteY1" fmla="*/ 0 h 1435307"/>
                <a:gd name="connsiteX2" fmla="*/ 1435308 w 1435307"/>
                <a:gd name="connsiteY2" fmla="*/ 717654 h 1435307"/>
                <a:gd name="connsiteX3" fmla="*/ 717654 w 1435307"/>
                <a:gd name="connsiteY3" fmla="*/ 1435308 h 1435307"/>
                <a:gd name="connsiteX4" fmla="*/ 0 w 1435307"/>
                <a:gd name="connsiteY4" fmla="*/ 717654 h 143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307" h="1435307">
                  <a:moveTo>
                    <a:pt x="0" y="717654"/>
                  </a:moveTo>
                  <a:cubicBezTo>
                    <a:pt x="0" y="321305"/>
                    <a:pt x="321305" y="0"/>
                    <a:pt x="717654" y="0"/>
                  </a:cubicBezTo>
                  <a:cubicBezTo>
                    <a:pt x="1114003" y="0"/>
                    <a:pt x="1435308" y="321305"/>
                    <a:pt x="1435308" y="717654"/>
                  </a:cubicBezTo>
                  <a:cubicBezTo>
                    <a:pt x="1435308" y="1114003"/>
                    <a:pt x="1114003" y="1435308"/>
                    <a:pt x="717654" y="1435308"/>
                  </a:cubicBezTo>
                  <a:cubicBezTo>
                    <a:pt x="321305" y="1435308"/>
                    <a:pt x="0" y="1114003"/>
                    <a:pt x="0" y="717654"/>
                  </a:cubicBezTo>
                  <a:close/>
                </a:path>
              </a:pathLst>
            </a:custGeom>
            <a:solidFill>
              <a:schemeClr val="accent5"/>
            </a:solidFill>
            <a:scene3d>
              <a:camera prst="orthographicFront"/>
              <a:lightRig rig="threePt" dir="t"/>
            </a:scene3d>
            <a:sp3d>
              <a:bevelT w="114300" h="63500" prst="coolSlant"/>
              <a:extrusionClr>
                <a:schemeClr val="bg1"/>
              </a:extrusionClr>
              <a:contourClr>
                <a:schemeClr val="bg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1440" tIns="0" rIns="91440" bIns="0" numCol="1" spcCol="1270" anchor="ctr" anchorCtr="0">
              <a:noAutofit/>
            </a:bodyPr>
            <a:lstStyle/>
            <a:p>
              <a:pPr marL="0" lvl="0" indent="0" algn="ctr" defTabSz="755650">
                <a:lnSpc>
                  <a:spcPct val="90000"/>
                </a:lnSpc>
                <a:spcBef>
                  <a:spcPct val="0"/>
                </a:spcBef>
                <a:buNone/>
              </a:pPr>
              <a:r>
                <a:rPr lang="en-US" sz="2000" b="1" kern="1200" dirty="0">
                  <a:solidFill>
                    <a:schemeClr val="bg1"/>
                  </a:solidFill>
                  <a:ea typeface="Verdana" panose="020B0604030504040204" pitchFamily="34" charset="0"/>
                  <a:cs typeface="Arial" panose="020B0604020202020204" pitchFamily="34" charset="0"/>
                </a:rPr>
                <a:t>CUSP/Unit Champion</a:t>
              </a:r>
            </a:p>
          </p:txBody>
        </p:sp>
      </p:grpSp>
      <p:sp>
        <p:nvSpPr>
          <p:cNvPr id="23" name="Slide Number Placeholder 22">
            <a:extLst>
              <a:ext uri="{FF2B5EF4-FFF2-40B4-BE49-F238E27FC236}">
                <a16:creationId xmlns:a16="http://schemas.microsoft.com/office/drawing/2014/main" id="{691587CC-8855-351A-28EE-F32557C92AC6}"/>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51373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Patient and Family</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a:xfrm>
            <a:off x="457200" y="1143000"/>
            <a:ext cx="8229600" cy="5052899"/>
          </a:xfrm>
        </p:spPr>
        <p:txBody>
          <a:bodyPr/>
          <a:lstStyle/>
          <a:p>
            <a:pPr>
              <a:spcBef>
                <a:spcPts val="1800"/>
              </a:spcBef>
            </a:pPr>
            <a:r>
              <a:rPr lang="en-US" dirty="0"/>
              <a:t>Receiver of care</a:t>
            </a:r>
          </a:p>
          <a:p>
            <a:pPr>
              <a:spcBef>
                <a:spcPts val="1800"/>
              </a:spcBef>
            </a:pPr>
            <a:r>
              <a:rPr lang="en-US" dirty="0"/>
              <a:t>Provides unique perspective</a:t>
            </a:r>
          </a:p>
          <a:p>
            <a:pPr>
              <a:spcBef>
                <a:spcPts val="1800"/>
              </a:spcBef>
            </a:pPr>
            <a:r>
              <a:rPr lang="en-US" dirty="0"/>
              <a:t>Voices concerns	</a:t>
            </a:r>
          </a:p>
        </p:txBody>
      </p:sp>
      <p:pic>
        <p:nvPicPr>
          <p:cNvPr id="25" name="Picture 24" descr="A close-up of a patient being embraced from behind by a family member, with the patient holding the family member's hands.">
            <a:extLst>
              <a:ext uri="{FF2B5EF4-FFF2-40B4-BE49-F238E27FC236}">
                <a16:creationId xmlns:a16="http://schemas.microsoft.com/office/drawing/2014/main" id="{452B1E0D-5383-2E91-160D-3D7BE971EDB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23160" y="3474720"/>
            <a:ext cx="4297680" cy="2862136"/>
          </a:xfrm>
          <a:prstGeom prst="rect">
            <a:avLst/>
          </a:prstGeom>
          <a:effectLst>
            <a:outerShdw blurRad="50800" dist="38100" dir="5400000" algn="t" rotWithShape="0">
              <a:prstClr val="black">
                <a:alpha val="40000"/>
              </a:prstClr>
            </a:outerShdw>
          </a:effec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7613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Manager/Director</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p:txBody>
          <a:bodyPr/>
          <a:lstStyle/>
          <a:p>
            <a:pPr>
              <a:spcBef>
                <a:spcPts val="1800"/>
              </a:spcBef>
            </a:pPr>
            <a:r>
              <a:rPr lang="en-US" dirty="0"/>
              <a:t>Leads local team</a:t>
            </a:r>
          </a:p>
          <a:p>
            <a:pPr>
              <a:spcBef>
                <a:spcPts val="1800"/>
              </a:spcBef>
            </a:pPr>
            <a:r>
              <a:rPr lang="en-US" dirty="0"/>
              <a:t>Supports champions and CUSP team</a:t>
            </a:r>
          </a:p>
          <a:p>
            <a:pPr>
              <a:spcBef>
                <a:spcPts val="1800"/>
              </a:spcBef>
            </a:pPr>
            <a:r>
              <a:rPr lang="en-US" dirty="0"/>
              <a:t>Provides resources as needed</a:t>
            </a:r>
          </a:p>
        </p:txBody>
      </p:sp>
      <p:pic>
        <p:nvPicPr>
          <p:cNvPr id="2052" name="Picture 4" descr="A healthcare manager or director wearing scrubs, standing in front of a hospital lobby.">
            <a:extLst>
              <a:ext uri="{FF2B5EF4-FFF2-40B4-BE49-F238E27FC236}">
                <a16:creationId xmlns:a16="http://schemas.microsoft.com/office/drawing/2014/main" id="{AA31331E-0425-2CC1-8E71-83851E651CC6}"/>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p:blipFill>
        <p:spPr bwMode="auto">
          <a:xfrm>
            <a:off x="2425398" y="3474720"/>
            <a:ext cx="4293204" cy="286213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98707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A3E96C9-66B8-F390-E55D-51C8E74DD26D}"/>
              </a:ext>
            </a:extLst>
          </p:cNvPr>
          <p:cNvSpPr>
            <a:spLocks noGrp="1"/>
          </p:cNvSpPr>
          <p:nvPr>
            <p:ph type="title"/>
          </p:nvPr>
        </p:nvSpPr>
        <p:spPr/>
        <p:txBody>
          <a:bodyPr/>
          <a:lstStyle/>
          <a:p>
            <a:r>
              <a:rPr lang="en-US" dirty="0"/>
              <a:t>Senior Hospital Executive</a:t>
            </a:r>
          </a:p>
        </p:txBody>
      </p:sp>
      <p:sp>
        <p:nvSpPr>
          <p:cNvPr id="2" name="Content Placeholder 1">
            <a:extLst>
              <a:ext uri="{FF2B5EF4-FFF2-40B4-BE49-F238E27FC236}">
                <a16:creationId xmlns:a16="http://schemas.microsoft.com/office/drawing/2014/main" id="{AE714BE1-E9AA-A027-500A-232246F89C89}"/>
              </a:ext>
            </a:extLst>
          </p:cNvPr>
          <p:cNvSpPr>
            <a:spLocks noGrp="1"/>
          </p:cNvSpPr>
          <p:nvPr>
            <p:ph idx="1"/>
          </p:nvPr>
        </p:nvSpPr>
        <p:spPr/>
        <p:txBody>
          <a:bodyPr/>
          <a:lstStyle/>
          <a:p>
            <a:r>
              <a:rPr lang="en-US" dirty="0"/>
              <a:t>Provides resources and addresses barriers to implementation</a:t>
            </a:r>
          </a:p>
          <a:p>
            <a:r>
              <a:rPr lang="en-US" dirty="0"/>
              <a:t>Collaborates with team to problem-solve</a:t>
            </a:r>
          </a:p>
          <a:p>
            <a:r>
              <a:rPr lang="en-US" dirty="0"/>
              <a:t>Shares team’s success with hospital leadership</a:t>
            </a:r>
          </a:p>
        </p:txBody>
      </p:sp>
      <p:pic>
        <p:nvPicPr>
          <p:cNvPr id="2050" name="Picture 2" descr="A senior hospital executive in discussion with a healthcare team member.">
            <a:extLst>
              <a:ext uri="{FF2B5EF4-FFF2-40B4-BE49-F238E27FC236}">
                <a16:creationId xmlns:a16="http://schemas.microsoft.com/office/drawing/2014/main" id="{E0546B9E-BC1F-41BC-CA43-7ADFF360468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2424887" y="3474720"/>
            <a:ext cx="4294226" cy="285809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Slide Number Placeholder 22">
            <a:extLst>
              <a:ext uri="{FF2B5EF4-FFF2-40B4-BE49-F238E27FC236}">
                <a16:creationId xmlns:a16="http://schemas.microsoft.com/office/drawing/2014/main" id="{CB59B179-0830-695E-255C-3E150E3A5509}"/>
              </a:ext>
            </a:extLst>
          </p:cNvPr>
          <p:cNvSpPr>
            <a:spLocks noGrp="1"/>
          </p:cNvSpPr>
          <p:nvPr>
            <p:ph type="sldNum" sz="quarter" idx="4"/>
          </p:nvPr>
        </p:nvSpPr>
        <p:spPr/>
        <p:txBody>
          <a:bodyPr/>
          <a:lstStyle/>
          <a:p>
            <a:pPr>
              <a:defRPr/>
            </a:pPr>
            <a:r>
              <a:rPr lang="en-US" dirty="0">
                <a:solidFill>
                  <a:prstClr val="black"/>
                </a:solidFill>
              </a:rPr>
              <a:t> | </a:t>
            </a:r>
            <a:fld id="{3EAF645E-7E2B-4792-90B1-7B7BA0A8390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21335497"/>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1D90B3-7476-4414-9B1E-867019E77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aec66-2863-455c-9bb0-8c99df0ac3fd"/>
    <ds:schemaRef ds:uri="5d14f105-b512-4c58-b648-3bdda2cf58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4A4051-5181-487D-A39A-F4E1E77BC14A}">
  <ds:schemaRefs>
    <ds:schemaRef ds:uri="http://purl.org/dc/elements/1.1/"/>
    <ds:schemaRef ds:uri="http://purl.org/dc/dcmitype/"/>
    <ds:schemaRef ds:uri="5d14f105-b512-4c58-b648-3bdda2cf581d"/>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31aec66-2863-455c-9bb0-8c99df0ac3fd"/>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40201</TotalTime>
  <Words>1129</Words>
  <Application>Microsoft Office PowerPoint</Application>
  <PresentationFormat>On-screen Show (4:3)</PresentationFormat>
  <Paragraphs>147</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1_AHRQ MRSA</vt:lpstr>
      <vt:lpstr>AHRQ Safety Program for MRSA Prevention</vt:lpstr>
      <vt:lpstr>Educational Objectives</vt:lpstr>
      <vt:lpstr>Assembling the CUSP Team</vt:lpstr>
      <vt:lpstr>Key Steps to Using the CUSP Approach1-4</vt:lpstr>
      <vt:lpstr>Core Team and Team Meetings</vt:lpstr>
      <vt:lpstr>Core CUSP Team Roles</vt:lpstr>
      <vt:lpstr>Patient and Family</vt:lpstr>
      <vt:lpstr>Manager/Director</vt:lpstr>
      <vt:lpstr>Senior Hospital Executive</vt:lpstr>
      <vt:lpstr>CUSP Facilitator</vt:lpstr>
      <vt:lpstr>Provider Champion</vt:lpstr>
      <vt:lpstr>CUSP/Unit Champion</vt:lpstr>
      <vt:lpstr>Frontline Staff</vt:lpstr>
      <vt:lpstr>Putting CUSP Into Practice</vt:lpstr>
      <vt:lpstr>The Purpose of the CUSP Approach</vt:lpstr>
      <vt:lpstr>Align With Principles of High Reliability</vt:lpstr>
      <vt:lpstr>Have a Kick-Off!</vt:lpstr>
      <vt:lpstr>Powerful Questions</vt:lpstr>
      <vt:lpstr>Staff Safety Assessment</vt:lpstr>
      <vt:lpstr>Learn From These Defects</vt:lpstr>
      <vt:lpstr>Key Takeaways</vt:lpstr>
      <vt:lpstr>Disclaimer</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MRSA Prevention</dc:title>
  <dc:creator>Agency for Healthcare Research &amp; Quality</dc:creator>
  <cp:lastModifiedBy>Nawrocki, Laura (AHRQ/OC) (CTR)</cp:lastModifiedBy>
  <cp:revision>398</cp:revision>
  <cp:lastPrinted>1601-01-01T00:00:00Z</cp:lastPrinted>
  <dcterms:created xsi:type="dcterms:W3CDTF">2021-06-25T18:34:07Z</dcterms:created>
  <dcterms:modified xsi:type="dcterms:W3CDTF">2024-10-17T04:43:05Z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iggerFlowInfo">
    <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y fmtid="{D5CDD505-2E9C-101B-9397-08002B2CF9AE}" pid="6" name="ContentTypeId">
    <vt:lpwstr>0x0101009DC06F82F74DC74D9A1715CAE0E542E2</vt:lpwstr>
  </property>
  <property fmtid="{D5CDD505-2E9C-101B-9397-08002B2CF9AE}" pid="7" name="Order">
    <vt:r8>1604400</vt:r8>
  </property>
</Properties>
</file>