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9" r:id="rId4"/>
  </p:sldMasterIdLst>
  <p:notesMasterIdLst>
    <p:notesMasterId r:id="rId25"/>
  </p:notesMasterIdLst>
  <p:handoutMasterIdLst>
    <p:handoutMasterId r:id="rId26"/>
  </p:handoutMasterIdLst>
  <p:sldIdLst>
    <p:sldId id="256" r:id="rId5"/>
    <p:sldId id="1894" r:id="rId6"/>
    <p:sldId id="371" r:id="rId7"/>
    <p:sldId id="1873" r:id="rId8"/>
    <p:sldId id="1892" r:id="rId9"/>
    <p:sldId id="1899" r:id="rId10"/>
    <p:sldId id="1900" r:id="rId11"/>
    <p:sldId id="1895" r:id="rId12"/>
    <p:sldId id="1896" r:id="rId13"/>
    <p:sldId id="1902" r:id="rId14"/>
    <p:sldId id="1901" r:id="rId15"/>
    <p:sldId id="1853" r:id="rId16"/>
    <p:sldId id="1903" r:id="rId17"/>
    <p:sldId id="1905" r:id="rId18"/>
    <p:sldId id="1904" r:id="rId19"/>
    <p:sldId id="1893" r:id="rId20"/>
    <p:sldId id="1897" r:id="rId21"/>
    <p:sldId id="1082" r:id="rId22"/>
    <p:sldId id="1123" r:id="rId23"/>
    <p:sldId id="259" r:id="rId24"/>
  </p:sldIdLst>
  <p:sldSz cx="9144000" cy="6858000" type="letter"/>
  <p:notesSz cx="6858000" cy="9144000"/>
  <p:defaultTextStyle>
    <a:defPPr>
      <a:defRPr lang="en-US"/>
    </a:defPPr>
    <a:lvl1pPr marL="0" algn="l" defTabSz="820583" rtl="0" eaLnBrk="1" latinLnBrk="0" hangingPunct="1">
      <a:defRPr sz="1615" kern="1200">
        <a:solidFill>
          <a:schemeClr val="tx1"/>
        </a:solidFill>
        <a:latin typeface="+mn-lt"/>
        <a:ea typeface="+mn-ea"/>
        <a:cs typeface="+mn-cs"/>
      </a:defRPr>
    </a:lvl1pPr>
    <a:lvl2pPr marL="410291" algn="l" defTabSz="820583" rtl="0" eaLnBrk="1" latinLnBrk="0" hangingPunct="1">
      <a:defRPr sz="1615" kern="1200">
        <a:solidFill>
          <a:schemeClr val="tx1"/>
        </a:solidFill>
        <a:latin typeface="+mn-lt"/>
        <a:ea typeface="+mn-ea"/>
        <a:cs typeface="+mn-cs"/>
      </a:defRPr>
    </a:lvl2pPr>
    <a:lvl3pPr marL="820583" algn="l" defTabSz="820583" rtl="0" eaLnBrk="1" latinLnBrk="0" hangingPunct="1">
      <a:defRPr sz="1615" kern="1200">
        <a:solidFill>
          <a:schemeClr val="tx1"/>
        </a:solidFill>
        <a:latin typeface="+mn-lt"/>
        <a:ea typeface="+mn-ea"/>
        <a:cs typeface="+mn-cs"/>
      </a:defRPr>
    </a:lvl3pPr>
    <a:lvl4pPr marL="1230874" algn="l" defTabSz="820583" rtl="0" eaLnBrk="1" latinLnBrk="0" hangingPunct="1">
      <a:defRPr sz="1615" kern="1200">
        <a:solidFill>
          <a:schemeClr val="tx1"/>
        </a:solidFill>
        <a:latin typeface="+mn-lt"/>
        <a:ea typeface="+mn-ea"/>
        <a:cs typeface="+mn-cs"/>
      </a:defRPr>
    </a:lvl4pPr>
    <a:lvl5pPr marL="1641165" algn="l" defTabSz="820583" rtl="0" eaLnBrk="1" latinLnBrk="0" hangingPunct="1">
      <a:defRPr sz="1615" kern="1200">
        <a:solidFill>
          <a:schemeClr val="tx1"/>
        </a:solidFill>
        <a:latin typeface="+mn-lt"/>
        <a:ea typeface="+mn-ea"/>
        <a:cs typeface="+mn-cs"/>
      </a:defRPr>
    </a:lvl5pPr>
    <a:lvl6pPr marL="2051456" algn="l" defTabSz="820583" rtl="0" eaLnBrk="1" latinLnBrk="0" hangingPunct="1">
      <a:defRPr sz="1615" kern="1200">
        <a:solidFill>
          <a:schemeClr val="tx1"/>
        </a:solidFill>
        <a:latin typeface="+mn-lt"/>
        <a:ea typeface="+mn-ea"/>
        <a:cs typeface="+mn-cs"/>
      </a:defRPr>
    </a:lvl6pPr>
    <a:lvl7pPr marL="2461748" algn="l" defTabSz="820583" rtl="0" eaLnBrk="1" latinLnBrk="0" hangingPunct="1">
      <a:defRPr sz="1615" kern="1200">
        <a:solidFill>
          <a:schemeClr val="tx1"/>
        </a:solidFill>
        <a:latin typeface="+mn-lt"/>
        <a:ea typeface="+mn-ea"/>
        <a:cs typeface="+mn-cs"/>
      </a:defRPr>
    </a:lvl7pPr>
    <a:lvl8pPr marL="2872039" algn="l" defTabSz="820583" rtl="0" eaLnBrk="1" latinLnBrk="0" hangingPunct="1">
      <a:defRPr sz="1615" kern="1200">
        <a:solidFill>
          <a:schemeClr val="tx1"/>
        </a:solidFill>
        <a:latin typeface="+mn-lt"/>
        <a:ea typeface="+mn-ea"/>
        <a:cs typeface="+mn-cs"/>
      </a:defRPr>
    </a:lvl8pPr>
    <a:lvl9pPr marL="3282330" algn="l" defTabSz="820583" rtl="0" eaLnBrk="1" latinLnBrk="0" hangingPunct="1">
      <a:defRPr sz="1615"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DCF6650-F885-C059-0C0B-106F26993FCD}" name="Samuel Kim" initials="SK" userId="Samuel Kim" providerId="None"/>
  <p188:author id="{0FB1F2F5-91BD-357A-B040-5BC70C2021A6}" name="Samuel Kim" initials="SK" userId="S::skim172@jh.edu::0b4e8f1a-35cc-4769-966d-024c662a6df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Kathleen Speck" initials="KS [2]" lastIdx="4" clrIdx="6">
    <p:extLst>
      <p:ext uri="{19B8F6BF-5375-455C-9EA6-DF929625EA0E}">
        <p15:presenceInfo xmlns:p15="http://schemas.microsoft.com/office/powerpoint/2012/main" userId="S::kspeck2@jh.edu::1c3bee05-3f30-471c-9c5c-6f1d82c4dd7a" providerId="AD"/>
      </p:ext>
    </p:extLst>
  </p:cmAuthor>
  <p:cmAuthor id="1" name="Clare Rock" initials="CR" lastIdx="1" clrIdx="0">
    <p:extLst>
      <p:ext uri="{19B8F6BF-5375-455C-9EA6-DF929625EA0E}">
        <p15:presenceInfo xmlns:p15="http://schemas.microsoft.com/office/powerpoint/2012/main" userId="S-1-5-21-1214440339-484763869-725345543-4303079" providerId="AD"/>
      </p:ext>
    </p:extLst>
  </p:cmAuthor>
  <p:cmAuthor id="8" name="Lisa Maragakis" initials="LM" lastIdx="2" clrIdx="7">
    <p:extLst>
      <p:ext uri="{19B8F6BF-5375-455C-9EA6-DF929625EA0E}">
        <p15:presenceInfo xmlns:p15="http://schemas.microsoft.com/office/powerpoint/2012/main" userId="S::lmaraga1@jh.edu::5c198311-483d-4a73-be75-fadf68ee2dcf" providerId="AD"/>
      </p:ext>
    </p:extLst>
  </p:cmAuthor>
  <p:cmAuthor id="2" name="Samuel Kim" initials="SK" lastIdx="46" clrIdx="1">
    <p:extLst>
      <p:ext uri="{19B8F6BF-5375-455C-9EA6-DF929625EA0E}">
        <p15:presenceInfo xmlns:p15="http://schemas.microsoft.com/office/powerpoint/2012/main" userId="Samuel Kim" providerId="None"/>
      </p:ext>
    </p:extLst>
  </p:cmAuthor>
  <p:cmAuthor id="9" name="Sandy Swoboda" initials="SS" lastIdx="18" clrIdx="8">
    <p:extLst>
      <p:ext uri="{19B8F6BF-5375-455C-9EA6-DF929625EA0E}">
        <p15:presenceInfo xmlns:p15="http://schemas.microsoft.com/office/powerpoint/2012/main" userId="S::sswobod2@jh.edu::a0e4e6cf-5da3-4ac6-b544-fa9f35cbc812" providerId="AD"/>
      </p:ext>
    </p:extLst>
  </p:cmAuthor>
  <p:cmAuthor id="3" name="Samuel Kim" initials="SK [2]" lastIdx="37" clrIdx="2">
    <p:extLst>
      <p:ext uri="{19B8F6BF-5375-455C-9EA6-DF929625EA0E}">
        <p15:presenceInfo xmlns:p15="http://schemas.microsoft.com/office/powerpoint/2012/main" userId="S::skim172@jh.edu::0b4e8f1a-35cc-4769-966d-024c662a6df8" providerId="AD"/>
      </p:ext>
    </p:extLst>
  </p:cmAuthor>
  <p:cmAuthor id="10" name="Jordan Derk" initials="JD" lastIdx="26" clrIdx="9">
    <p:extLst>
      <p:ext uri="{19B8F6BF-5375-455C-9EA6-DF929625EA0E}">
        <p15:presenceInfo xmlns:p15="http://schemas.microsoft.com/office/powerpoint/2012/main" userId="S::jderk2@jh.edu::4cee7fd2-18ae-45a0-8743-b91db45b97a1" providerId="AD"/>
      </p:ext>
    </p:extLst>
  </p:cmAuthor>
  <p:cmAuthor id="4" name="Kathleen Speck" initials="KS" lastIdx="1" clrIdx="3">
    <p:extLst>
      <p:ext uri="{19B8F6BF-5375-455C-9EA6-DF929625EA0E}">
        <p15:presenceInfo xmlns:p15="http://schemas.microsoft.com/office/powerpoint/2012/main" userId="Kathleen Speck" providerId="None"/>
      </p:ext>
    </p:extLst>
  </p:cmAuthor>
  <p:cmAuthor id="11" name="Nicolella, Lisa (AHRQ/OC)" initials="NL(" lastIdx="7" clrIdx="10">
    <p:extLst>
      <p:ext uri="{19B8F6BF-5375-455C-9EA6-DF929625EA0E}">
        <p15:presenceInfo xmlns:p15="http://schemas.microsoft.com/office/powerpoint/2012/main" userId="S::Lisa.Nicolella@AHRQ.hhs.gov::09492e40-c496-48a4-a292-718ebf786c09" providerId="AD"/>
      </p:ext>
    </p:extLst>
  </p:cmAuthor>
  <p:cmAuthor id="5" name="Lin, Leyi (AHRQ/CQuIPS)" initials="LL(" lastIdx="3" clrIdx="4">
    <p:extLst>
      <p:ext uri="{19B8F6BF-5375-455C-9EA6-DF929625EA0E}">
        <p15:presenceInfo xmlns:p15="http://schemas.microsoft.com/office/powerpoint/2012/main" userId="S::Leyi.Lin@ahrq.hhs.gov::09a0f13c-11f9-458b-b3c2-15fc87a95251" providerId="AD"/>
      </p:ext>
    </p:extLst>
  </p:cmAuthor>
  <p:cmAuthor id="12" name="Jana Lu" initials="JL" lastIdx="9" clrIdx="11">
    <p:extLst>
      <p:ext uri="{19B8F6BF-5375-455C-9EA6-DF929625EA0E}">
        <p15:presenceInfo xmlns:p15="http://schemas.microsoft.com/office/powerpoint/2012/main" userId="S::jlu41@jh.edu::76d7ce9a-58f9-4227-9ce6-18dcc353422d" providerId="AD"/>
      </p:ext>
    </p:extLst>
  </p:cmAuthor>
  <p:cmAuthor id="6" name="Miller, Melissa (AHRQ/CQuIPS)" initials="MM(" lastIdx="9" clrIdx="5">
    <p:extLst>
      <p:ext uri="{19B8F6BF-5375-455C-9EA6-DF929625EA0E}">
        <p15:presenceInfo xmlns:p15="http://schemas.microsoft.com/office/powerpoint/2012/main" userId="S::melissa.miller@ahrq.hhs.gov::f7dfb7b7-769d-461c-be53-cc0a991ac9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8154"/>
    <a:srgbClr val="36624B"/>
    <a:srgbClr val="FCF1DD"/>
    <a:srgbClr val="FAD701"/>
    <a:srgbClr val="007DA3"/>
    <a:srgbClr val="009EC2"/>
    <a:srgbClr val="FFFFFF"/>
    <a:srgbClr val="009EC1"/>
    <a:srgbClr val="FFF2CC"/>
    <a:srgbClr val="65A1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6EF111-A442-47B3-89F8-03E0BD153DEA}" v="1" dt="2024-11-07T21:52:38.060"/>
  </p1510:revLst>
</p1510:revInfo>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7" autoAdjust="0"/>
    <p:restoredTop sz="86228" autoAdjust="0"/>
  </p:normalViewPr>
  <p:slideViewPr>
    <p:cSldViewPr snapToGrid="0">
      <p:cViewPr varScale="1">
        <p:scale>
          <a:sx n="56" d="100"/>
          <a:sy n="56" d="100"/>
        </p:scale>
        <p:origin x="1580" y="60"/>
      </p:cViewPr>
      <p:guideLst/>
    </p:cSldViewPr>
  </p:slideViewPr>
  <p:outlineViewPr>
    <p:cViewPr>
      <p:scale>
        <a:sx n="33" d="100"/>
        <a:sy n="33" d="100"/>
      </p:scale>
      <p:origin x="0" y="-3542"/>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idenrich, Christine (AHRQ/OC) (CTR)" userId="58cf9597-5aed-4544-869e-b91fdda55fa7" providerId="ADAL" clId="{EC6EF111-A442-47B3-89F8-03E0BD153DEA}"/>
    <pc:docChg chg="modSld">
      <pc:chgData name="Heidenrich, Christine (AHRQ/OC) (CTR)" userId="58cf9597-5aed-4544-869e-b91fdda55fa7" providerId="ADAL" clId="{EC6EF111-A442-47B3-89F8-03E0BD153DEA}" dt="2024-11-07T21:51:13.098" v="10" actId="1076"/>
      <pc:docMkLst>
        <pc:docMk/>
      </pc:docMkLst>
      <pc:sldChg chg="modSp mod">
        <pc:chgData name="Heidenrich, Christine (AHRQ/OC) (CTR)" userId="58cf9597-5aed-4544-869e-b91fdda55fa7" providerId="ADAL" clId="{EC6EF111-A442-47B3-89F8-03E0BD153DEA}" dt="2024-11-07T21:51:13.098" v="10" actId="1076"/>
        <pc:sldMkLst>
          <pc:docMk/>
          <pc:sldMk cId="3914304202" sldId="256"/>
        </pc:sldMkLst>
        <pc:spChg chg="mod">
          <ac:chgData name="Heidenrich, Christine (AHRQ/OC) (CTR)" userId="58cf9597-5aed-4544-869e-b91fdda55fa7" providerId="ADAL" clId="{EC6EF111-A442-47B3-89F8-03E0BD153DEA}" dt="2024-11-07T21:51:13.098" v="10" actId="1076"/>
          <ac:spMkLst>
            <pc:docMk/>
            <pc:sldMk cId="3914304202" sldId="256"/>
            <ac:spMk id="3" creationId="{0822499B-1A52-48CB-22D2-4F4DF5AF2CB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325CECD-676A-A92C-8404-20B8A591251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4328383-977F-1B6F-0CBF-BAAE59CC466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C7D5D1B-B98E-47E2-8E4B-BE95AABBE0C2}" type="datetimeFigureOut">
              <a:rPr lang="en-US" smtClean="0"/>
              <a:t>11/7/2024</a:t>
            </a:fld>
            <a:endParaRPr lang="en-US" dirty="0"/>
          </a:p>
        </p:txBody>
      </p:sp>
      <p:sp>
        <p:nvSpPr>
          <p:cNvPr id="4" name="Footer Placeholder 3">
            <a:extLst>
              <a:ext uri="{FF2B5EF4-FFF2-40B4-BE49-F238E27FC236}">
                <a16:creationId xmlns:a16="http://schemas.microsoft.com/office/drawing/2014/main" id="{2244ABB5-44D1-929A-C9C7-6C2CB953A26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1A5A008-5216-04F7-77D8-85CDADEC212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1E0050C-5B61-4992-9295-14C267E71A60}" type="slidenum">
              <a:rPr lang="en-US" smtClean="0"/>
              <a:t>‹#›</a:t>
            </a:fld>
            <a:endParaRPr lang="en-US" dirty="0"/>
          </a:p>
        </p:txBody>
      </p:sp>
    </p:spTree>
    <p:extLst>
      <p:ext uri="{BB962C8B-B14F-4D97-AF65-F5344CB8AC3E}">
        <p14:creationId xmlns:p14="http://schemas.microsoft.com/office/powerpoint/2010/main" val="84892178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2DA2DD-F85F-4EBC-8506-EA148485E736}" type="datetimeFigureOut">
              <a:rPr lang="en-US" smtClean="0"/>
              <a:t>11/7/2024</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C31F21-2349-457A-A31A-9930FFB708BB}" type="slidenum">
              <a:rPr lang="en-US" smtClean="0"/>
              <a:t>‹#›</a:t>
            </a:fld>
            <a:endParaRPr lang="en-US" dirty="0"/>
          </a:p>
        </p:txBody>
      </p:sp>
    </p:spTree>
    <p:extLst>
      <p:ext uri="{BB962C8B-B14F-4D97-AF65-F5344CB8AC3E}">
        <p14:creationId xmlns:p14="http://schemas.microsoft.com/office/powerpoint/2010/main" val="2284771662"/>
      </p:ext>
    </p:extLst>
  </p:cSld>
  <p:clrMap bg1="lt1" tx1="dk1" bg2="lt2" tx2="dk2" accent1="accent1" accent2="accent2" accent3="accent3" accent4="accent4" accent5="accent5" accent6="accent6" hlink="hlink" folHlink="folHlink"/>
  <p:notesStyle>
    <a:lvl1pPr marL="0" algn="l" defTabSz="820583" rtl="0" eaLnBrk="1" latinLnBrk="0" hangingPunct="1">
      <a:defRPr sz="1077" kern="1200">
        <a:solidFill>
          <a:schemeClr val="tx1"/>
        </a:solidFill>
        <a:latin typeface="+mn-lt"/>
        <a:ea typeface="+mn-ea"/>
        <a:cs typeface="+mn-cs"/>
      </a:defRPr>
    </a:lvl1pPr>
    <a:lvl2pPr marL="410291" algn="l" defTabSz="820583" rtl="0" eaLnBrk="1" latinLnBrk="0" hangingPunct="1">
      <a:defRPr sz="1077" kern="1200">
        <a:solidFill>
          <a:schemeClr val="tx1"/>
        </a:solidFill>
        <a:latin typeface="+mn-lt"/>
        <a:ea typeface="+mn-ea"/>
        <a:cs typeface="+mn-cs"/>
      </a:defRPr>
    </a:lvl2pPr>
    <a:lvl3pPr marL="820583" algn="l" defTabSz="820583" rtl="0" eaLnBrk="1" latinLnBrk="0" hangingPunct="1">
      <a:defRPr sz="1077" kern="1200">
        <a:solidFill>
          <a:schemeClr val="tx1"/>
        </a:solidFill>
        <a:latin typeface="+mn-lt"/>
        <a:ea typeface="+mn-ea"/>
        <a:cs typeface="+mn-cs"/>
      </a:defRPr>
    </a:lvl3pPr>
    <a:lvl4pPr marL="1230874" algn="l" defTabSz="820583" rtl="0" eaLnBrk="1" latinLnBrk="0" hangingPunct="1">
      <a:defRPr sz="1077" kern="1200">
        <a:solidFill>
          <a:schemeClr val="tx1"/>
        </a:solidFill>
        <a:latin typeface="+mn-lt"/>
        <a:ea typeface="+mn-ea"/>
        <a:cs typeface="+mn-cs"/>
      </a:defRPr>
    </a:lvl4pPr>
    <a:lvl5pPr marL="1641165" algn="l" defTabSz="820583" rtl="0" eaLnBrk="1" latinLnBrk="0" hangingPunct="1">
      <a:defRPr sz="1077" kern="1200">
        <a:solidFill>
          <a:schemeClr val="tx1"/>
        </a:solidFill>
        <a:latin typeface="+mn-lt"/>
        <a:ea typeface="+mn-ea"/>
        <a:cs typeface="+mn-cs"/>
      </a:defRPr>
    </a:lvl5pPr>
    <a:lvl6pPr marL="2051456" algn="l" defTabSz="820583" rtl="0" eaLnBrk="1" latinLnBrk="0" hangingPunct="1">
      <a:defRPr sz="1077" kern="1200">
        <a:solidFill>
          <a:schemeClr val="tx1"/>
        </a:solidFill>
        <a:latin typeface="+mn-lt"/>
        <a:ea typeface="+mn-ea"/>
        <a:cs typeface="+mn-cs"/>
      </a:defRPr>
    </a:lvl6pPr>
    <a:lvl7pPr marL="2461748" algn="l" defTabSz="820583" rtl="0" eaLnBrk="1" latinLnBrk="0" hangingPunct="1">
      <a:defRPr sz="1077" kern="1200">
        <a:solidFill>
          <a:schemeClr val="tx1"/>
        </a:solidFill>
        <a:latin typeface="+mn-lt"/>
        <a:ea typeface="+mn-ea"/>
        <a:cs typeface="+mn-cs"/>
      </a:defRPr>
    </a:lvl7pPr>
    <a:lvl8pPr marL="2872039" algn="l" defTabSz="820583" rtl="0" eaLnBrk="1" latinLnBrk="0" hangingPunct="1">
      <a:defRPr sz="1077" kern="1200">
        <a:solidFill>
          <a:schemeClr val="tx1"/>
        </a:solidFill>
        <a:latin typeface="+mn-lt"/>
        <a:ea typeface="+mn-ea"/>
        <a:cs typeface="+mn-cs"/>
      </a:defRPr>
    </a:lvl8pPr>
    <a:lvl9pPr marL="3282330" algn="l" defTabSz="820583" rtl="0" eaLnBrk="1" latinLnBrk="0" hangingPunct="1">
      <a:defRPr sz="107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1</a:t>
            </a:fld>
            <a:endParaRPr lang="en-US" dirty="0"/>
          </a:p>
        </p:txBody>
      </p:sp>
    </p:spTree>
    <p:extLst>
      <p:ext uri="{BB962C8B-B14F-4D97-AF65-F5344CB8AC3E}">
        <p14:creationId xmlns:p14="http://schemas.microsoft.com/office/powerpoint/2010/main" val="11450611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12</a:t>
            </a:fld>
            <a:endParaRPr lang="en-US" dirty="0"/>
          </a:p>
        </p:txBody>
      </p:sp>
    </p:spTree>
    <p:extLst>
      <p:ext uri="{BB962C8B-B14F-4D97-AF65-F5344CB8AC3E}">
        <p14:creationId xmlns:p14="http://schemas.microsoft.com/office/powerpoint/2010/main" val="35919478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16</a:t>
            </a:fld>
            <a:endParaRPr lang="en-US" dirty="0"/>
          </a:p>
        </p:txBody>
      </p:sp>
    </p:spTree>
    <p:extLst>
      <p:ext uri="{BB962C8B-B14F-4D97-AF65-F5344CB8AC3E}">
        <p14:creationId xmlns:p14="http://schemas.microsoft.com/office/powerpoint/2010/main" val="25914496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20</a:t>
            </a:fld>
            <a:endParaRPr lang="en-US" dirty="0"/>
          </a:p>
        </p:txBody>
      </p:sp>
    </p:spTree>
    <p:extLst>
      <p:ext uri="{BB962C8B-B14F-4D97-AF65-F5344CB8AC3E}">
        <p14:creationId xmlns:p14="http://schemas.microsoft.com/office/powerpoint/2010/main" val="441006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2</a:t>
            </a:fld>
            <a:endParaRPr lang="en-US" dirty="0"/>
          </a:p>
        </p:txBody>
      </p:sp>
    </p:spTree>
    <p:extLst>
      <p:ext uri="{BB962C8B-B14F-4D97-AF65-F5344CB8AC3E}">
        <p14:creationId xmlns:p14="http://schemas.microsoft.com/office/powerpoint/2010/main" val="1865264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defTabSz="931735">
              <a:defRPr/>
            </a:pPr>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3</a:t>
            </a:fld>
            <a:endParaRPr lang="en-US" dirty="0"/>
          </a:p>
        </p:txBody>
      </p:sp>
    </p:spTree>
    <p:extLst>
      <p:ext uri="{BB962C8B-B14F-4D97-AF65-F5344CB8AC3E}">
        <p14:creationId xmlns:p14="http://schemas.microsoft.com/office/powerpoint/2010/main" val="2558176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mj-lt"/>
              <a:buNone/>
            </a:pPr>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4</a:t>
            </a:fld>
            <a:endParaRPr lang="en-US" dirty="0"/>
          </a:p>
        </p:txBody>
      </p:sp>
    </p:spTree>
    <p:extLst>
      <p:ext uri="{BB962C8B-B14F-4D97-AF65-F5344CB8AC3E}">
        <p14:creationId xmlns:p14="http://schemas.microsoft.com/office/powerpoint/2010/main" val="925492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5</a:t>
            </a:fld>
            <a:endParaRPr lang="en-US" dirty="0"/>
          </a:p>
        </p:txBody>
      </p:sp>
    </p:spTree>
    <p:extLst>
      <p:ext uri="{BB962C8B-B14F-4D97-AF65-F5344CB8AC3E}">
        <p14:creationId xmlns:p14="http://schemas.microsoft.com/office/powerpoint/2010/main" val="2980678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6</a:t>
            </a:fld>
            <a:endParaRPr lang="en-US" dirty="0"/>
          </a:p>
        </p:txBody>
      </p:sp>
    </p:spTree>
    <p:extLst>
      <p:ext uri="{BB962C8B-B14F-4D97-AF65-F5344CB8AC3E}">
        <p14:creationId xmlns:p14="http://schemas.microsoft.com/office/powerpoint/2010/main" val="4145301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7</a:t>
            </a:fld>
            <a:endParaRPr lang="en-US" dirty="0"/>
          </a:p>
        </p:txBody>
      </p:sp>
    </p:spTree>
    <p:extLst>
      <p:ext uri="{BB962C8B-B14F-4D97-AF65-F5344CB8AC3E}">
        <p14:creationId xmlns:p14="http://schemas.microsoft.com/office/powerpoint/2010/main" val="2332585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mj-lt"/>
              <a:buNone/>
            </a:pPr>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8</a:t>
            </a:fld>
            <a:endParaRPr lang="en-US" dirty="0"/>
          </a:p>
        </p:txBody>
      </p:sp>
    </p:spTree>
    <p:extLst>
      <p:ext uri="{BB962C8B-B14F-4D97-AF65-F5344CB8AC3E}">
        <p14:creationId xmlns:p14="http://schemas.microsoft.com/office/powerpoint/2010/main" val="2287853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9</a:t>
            </a:fld>
            <a:endParaRPr lang="en-US" dirty="0"/>
          </a:p>
        </p:txBody>
      </p:sp>
    </p:spTree>
    <p:extLst>
      <p:ext uri="{BB962C8B-B14F-4D97-AF65-F5344CB8AC3E}">
        <p14:creationId xmlns:p14="http://schemas.microsoft.com/office/powerpoint/2010/main" val="33204509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ag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C2D23F3-AF7F-A7C6-E356-8A709C740BB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0" name="Title 19">
            <a:extLst>
              <a:ext uri="{FF2B5EF4-FFF2-40B4-BE49-F238E27FC236}">
                <a16:creationId xmlns:a16="http://schemas.microsoft.com/office/drawing/2014/main" id="{B3857BB3-B5BA-45EC-A93E-167A095F2831}"/>
              </a:ext>
            </a:extLst>
          </p:cNvPr>
          <p:cNvSpPr>
            <a:spLocks noGrp="1"/>
          </p:cNvSpPr>
          <p:nvPr>
            <p:ph type="title" hasCustomPrompt="1"/>
          </p:nvPr>
        </p:nvSpPr>
        <p:spPr>
          <a:xfrm>
            <a:off x="1371600" y="0"/>
            <a:ext cx="6400800" cy="914400"/>
          </a:xfrm>
        </p:spPr>
        <p:txBody>
          <a:bodyPr>
            <a:noAutofit/>
          </a:bodyPr>
          <a:lstStyle>
            <a:lvl1pPr algn="ctr">
              <a:lnSpc>
                <a:spcPct val="100000"/>
              </a:lnSpc>
              <a:defRPr sz="2600" b="1" i="0">
                <a:effectLst/>
                <a:latin typeface="+mn-lt"/>
              </a:defRPr>
            </a:lvl1pPr>
          </a:lstStyle>
          <a:p>
            <a:r>
              <a:rPr lang="en-US"/>
              <a:t>AHRQ Safety Program for MRSA Prevention</a:t>
            </a:r>
          </a:p>
        </p:txBody>
      </p:sp>
      <p:sp>
        <p:nvSpPr>
          <p:cNvPr id="14" name="Text Placeholder 13">
            <a:extLst>
              <a:ext uri="{FF2B5EF4-FFF2-40B4-BE49-F238E27FC236}">
                <a16:creationId xmlns:a16="http://schemas.microsoft.com/office/drawing/2014/main" id="{01BFD701-DCDD-1541-947E-35D6195E93CD}"/>
              </a:ext>
            </a:extLst>
          </p:cNvPr>
          <p:cNvSpPr>
            <a:spLocks noGrp="1"/>
          </p:cNvSpPr>
          <p:nvPr>
            <p:ph type="body" sz="quarter" idx="14"/>
          </p:nvPr>
        </p:nvSpPr>
        <p:spPr>
          <a:xfrm>
            <a:off x="1051560" y="1870742"/>
            <a:ext cx="7040880" cy="2150362"/>
          </a:xfrm>
        </p:spPr>
        <p:txBody>
          <a:bodyPr anchor="ctr">
            <a:normAutofit/>
          </a:bodyPr>
          <a:lstStyle>
            <a:lvl1pPr marL="0" indent="0" algn="ctr">
              <a:buNone/>
              <a:defRPr sz="4800" b="1">
                <a:latin typeface="+mn-lt"/>
                <a:cs typeface="Arial" panose="020B0604020202020204" pitchFamily="34" charset="0"/>
              </a:defRPr>
            </a:lvl1pPr>
          </a:lstStyle>
          <a:p>
            <a:pPr lvl="0"/>
            <a:r>
              <a:rPr lang="en-US"/>
              <a:t>Click to edit Master text styles</a:t>
            </a:r>
          </a:p>
        </p:txBody>
      </p:sp>
      <p:sp>
        <p:nvSpPr>
          <p:cNvPr id="15" name="Text Placeholder 13">
            <a:extLst>
              <a:ext uri="{FF2B5EF4-FFF2-40B4-BE49-F238E27FC236}">
                <a16:creationId xmlns:a16="http://schemas.microsoft.com/office/drawing/2014/main" id="{9A5032BA-6CEA-D245-AEEB-D55D22D96BF6}"/>
              </a:ext>
            </a:extLst>
          </p:cNvPr>
          <p:cNvSpPr>
            <a:spLocks noGrp="1"/>
          </p:cNvSpPr>
          <p:nvPr>
            <p:ph type="body" sz="quarter" idx="15"/>
          </p:nvPr>
        </p:nvSpPr>
        <p:spPr>
          <a:xfrm>
            <a:off x="1051560" y="4156586"/>
            <a:ext cx="7040880" cy="1005840"/>
          </a:xfrm>
        </p:spPr>
        <p:txBody>
          <a:bodyPr anchor="t">
            <a:normAutofit/>
          </a:bodyPr>
          <a:lstStyle>
            <a:lvl1pPr marL="0" indent="0" algn="ctr">
              <a:buFont typeface="Arial" panose="020B0604020202020204" pitchFamily="34" charset="0"/>
              <a:buNone/>
              <a:defRPr sz="3600">
                <a:solidFill>
                  <a:schemeClr val="tx1"/>
                </a:solidFill>
                <a:latin typeface="+mn-lt"/>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4245282507"/>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MANY text boxes">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a:t>Click to edit Master title style</a:t>
            </a:r>
          </a:p>
        </p:txBody>
      </p:sp>
      <p:sp>
        <p:nvSpPr>
          <p:cNvPr id="3" name="Content Placeholder 2"/>
          <p:cNvSpPr>
            <a:spLocks noGrp="1"/>
          </p:cNvSpPr>
          <p:nvPr>
            <p:ph idx="1"/>
          </p:nvPr>
        </p:nvSpPr>
        <p:spPr/>
        <p:txBody>
          <a:bodyPr/>
          <a:lstStyle>
            <a:lvl1pPr marL="365760" indent="-365760">
              <a:defRPr/>
            </a:lvl1pPr>
            <a:lvl2pPr marL="822960" indent="-365760">
              <a:buFont typeface="Courier New" panose="02070309020205020404" pitchFamily="49" charset="0"/>
              <a:buChar char="o"/>
              <a:defRPr/>
            </a:lvl2pPr>
            <a:lvl3pPr marL="1280160" indent="-365760">
              <a:buFont typeface="Wingdings" panose="05000000000000000000" pitchFamily="2" charset="2"/>
              <a:buChar char="§"/>
              <a:defRPr sz="2400"/>
            </a:lvl3pPr>
            <a:lvl4pPr marL="1737360" indent="-365760">
              <a:buFont typeface="Wingdings" panose="05000000000000000000" pitchFamily="2" charset="2"/>
              <a:buChar char="ü"/>
              <a:defRPr sz="2000"/>
            </a:lvl4pPr>
            <a:lvl5pPr marL="2194560" indent="-365760">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6F1F5E39-F92B-8B44-BB0A-8BC96E3E9CD1}"/>
              </a:ext>
            </a:extLst>
          </p:cNvPr>
          <p:cNvSpPr>
            <a:spLocks noGrp="1"/>
          </p:cNvSpPr>
          <p:nvPr>
            <p:ph type="body" sz="quarter" idx="11"/>
          </p:nvPr>
        </p:nvSpPr>
        <p:spPr>
          <a:xfrm>
            <a:off x="9520671" y="23952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4" name="Text Placeholder 5">
            <a:extLst>
              <a:ext uri="{FF2B5EF4-FFF2-40B4-BE49-F238E27FC236}">
                <a16:creationId xmlns:a16="http://schemas.microsoft.com/office/drawing/2014/main" id="{AEAB3D3A-874B-0F4C-8D52-6640E5C70F35}"/>
              </a:ext>
            </a:extLst>
          </p:cNvPr>
          <p:cNvSpPr>
            <a:spLocks noGrp="1"/>
          </p:cNvSpPr>
          <p:nvPr>
            <p:ph type="body" sz="quarter" idx="12"/>
          </p:nvPr>
        </p:nvSpPr>
        <p:spPr>
          <a:xfrm>
            <a:off x="9659216" y="373997"/>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35" name="Text Placeholder 5">
            <a:extLst>
              <a:ext uri="{FF2B5EF4-FFF2-40B4-BE49-F238E27FC236}">
                <a16:creationId xmlns:a16="http://schemas.microsoft.com/office/drawing/2014/main" id="{A4631F6E-1BEF-384E-86D8-1FB1966AC383}"/>
              </a:ext>
            </a:extLst>
          </p:cNvPr>
          <p:cNvSpPr>
            <a:spLocks noGrp="1"/>
          </p:cNvSpPr>
          <p:nvPr>
            <p:ph type="body" sz="quarter" idx="13"/>
          </p:nvPr>
        </p:nvSpPr>
        <p:spPr>
          <a:xfrm>
            <a:off x="9797762" y="508468"/>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6" name="Text Placeholder 5">
            <a:extLst>
              <a:ext uri="{FF2B5EF4-FFF2-40B4-BE49-F238E27FC236}">
                <a16:creationId xmlns:a16="http://schemas.microsoft.com/office/drawing/2014/main" id="{8EE1869B-0147-D44B-87B1-20AEEFB04089}"/>
              </a:ext>
            </a:extLst>
          </p:cNvPr>
          <p:cNvSpPr>
            <a:spLocks noGrp="1"/>
          </p:cNvSpPr>
          <p:nvPr>
            <p:ph type="body" sz="quarter" idx="14"/>
          </p:nvPr>
        </p:nvSpPr>
        <p:spPr>
          <a:xfrm>
            <a:off x="9936307" y="642939"/>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37" name="Text Placeholder 5">
            <a:extLst>
              <a:ext uri="{FF2B5EF4-FFF2-40B4-BE49-F238E27FC236}">
                <a16:creationId xmlns:a16="http://schemas.microsoft.com/office/drawing/2014/main" id="{DEF3879D-82BB-F144-852D-34A41B56DF33}"/>
              </a:ext>
            </a:extLst>
          </p:cNvPr>
          <p:cNvSpPr>
            <a:spLocks noGrp="1"/>
          </p:cNvSpPr>
          <p:nvPr>
            <p:ph type="body" sz="quarter" idx="15"/>
          </p:nvPr>
        </p:nvSpPr>
        <p:spPr>
          <a:xfrm>
            <a:off x="10074853" y="777409"/>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38" name="Text Placeholder 5">
            <a:extLst>
              <a:ext uri="{FF2B5EF4-FFF2-40B4-BE49-F238E27FC236}">
                <a16:creationId xmlns:a16="http://schemas.microsoft.com/office/drawing/2014/main" id="{E9A895CA-5FE0-244B-BBD1-C8428EED8382}"/>
              </a:ext>
            </a:extLst>
          </p:cNvPr>
          <p:cNvSpPr>
            <a:spLocks noGrp="1"/>
          </p:cNvSpPr>
          <p:nvPr>
            <p:ph type="body" sz="quarter" idx="16"/>
          </p:nvPr>
        </p:nvSpPr>
        <p:spPr>
          <a:xfrm>
            <a:off x="10213398" y="911880"/>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9" name="Text Placeholder 5">
            <a:extLst>
              <a:ext uri="{FF2B5EF4-FFF2-40B4-BE49-F238E27FC236}">
                <a16:creationId xmlns:a16="http://schemas.microsoft.com/office/drawing/2014/main" id="{5BBA5876-8924-7B4A-AD1B-DF73C7D288BC}"/>
              </a:ext>
            </a:extLst>
          </p:cNvPr>
          <p:cNvSpPr>
            <a:spLocks noGrp="1"/>
          </p:cNvSpPr>
          <p:nvPr>
            <p:ph type="body" sz="quarter" idx="17"/>
          </p:nvPr>
        </p:nvSpPr>
        <p:spPr>
          <a:xfrm>
            <a:off x="10351944" y="1046350"/>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0" name="Text Placeholder 5">
            <a:extLst>
              <a:ext uri="{FF2B5EF4-FFF2-40B4-BE49-F238E27FC236}">
                <a16:creationId xmlns:a16="http://schemas.microsoft.com/office/drawing/2014/main" id="{5223A3B2-3B40-414E-AF6B-2E567FD3FCCD}"/>
              </a:ext>
            </a:extLst>
          </p:cNvPr>
          <p:cNvSpPr>
            <a:spLocks noGrp="1"/>
          </p:cNvSpPr>
          <p:nvPr>
            <p:ph type="body" sz="quarter" idx="18"/>
          </p:nvPr>
        </p:nvSpPr>
        <p:spPr>
          <a:xfrm>
            <a:off x="10490489" y="1180821"/>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1" name="Text Placeholder 5">
            <a:extLst>
              <a:ext uri="{FF2B5EF4-FFF2-40B4-BE49-F238E27FC236}">
                <a16:creationId xmlns:a16="http://schemas.microsoft.com/office/drawing/2014/main" id="{81CEC1A6-7785-9240-BED0-32CF0167D137}"/>
              </a:ext>
            </a:extLst>
          </p:cNvPr>
          <p:cNvSpPr>
            <a:spLocks noGrp="1"/>
          </p:cNvSpPr>
          <p:nvPr>
            <p:ph type="body" sz="quarter" idx="19"/>
          </p:nvPr>
        </p:nvSpPr>
        <p:spPr>
          <a:xfrm>
            <a:off x="10629035" y="1315292"/>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2" name="Text Placeholder 5">
            <a:extLst>
              <a:ext uri="{FF2B5EF4-FFF2-40B4-BE49-F238E27FC236}">
                <a16:creationId xmlns:a16="http://schemas.microsoft.com/office/drawing/2014/main" id="{CE2624AB-A18C-7941-B762-904B961E3BDC}"/>
              </a:ext>
            </a:extLst>
          </p:cNvPr>
          <p:cNvSpPr>
            <a:spLocks noGrp="1"/>
          </p:cNvSpPr>
          <p:nvPr>
            <p:ph type="body" sz="quarter" idx="20"/>
          </p:nvPr>
        </p:nvSpPr>
        <p:spPr>
          <a:xfrm>
            <a:off x="10767580" y="1449762"/>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3" name="Text Placeholder 5">
            <a:extLst>
              <a:ext uri="{FF2B5EF4-FFF2-40B4-BE49-F238E27FC236}">
                <a16:creationId xmlns:a16="http://schemas.microsoft.com/office/drawing/2014/main" id="{0C042A60-B74C-BF46-BD8C-4DBF24A5C5CF}"/>
              </a:ext>
            </a:extLst>
          </p:cNvPr>
          <p:cNvSpPr>
            <a:spLocks noGrp="1"/>
          </p:cNvSpPr>
          <p:nvPr>
            <p:ph type="body" sz="quarter" idx="21"/>
          </p:nvPr>
        </p:nvSpPr>
        <p:spPr>
          <a:xfrm>
            <a:off x="10906125" y="1584233"/>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4" name="Text Placeholder 5">
            <a:extLst>
              <a:ext uri="{FF2B5EF4-FFF2-40B4-BE49-F238E27FC236}">
                <a16:creationId xmlns:a16="http://schemas.microsoft.com/office/drawing/2014/main" id="{C6F028AB-BE6E-B842-8563-7CD6B9110611}"/>
              </a:ext>
            </a:extLst>
          </p:cNvPr>
          <p:cNvSpPr>
            <a:spLocks noGrp="1"/>
          </p:cNvSpPr>
          <p:nvPr>
            <p:ph type="body" sz="quarter" idx="22"/>
          </p:nvPr>
        </p:nvSpPr>
        <p:spPr>
          <a:xfrm>
            <a:off x="11044671" y="1718703"/>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5" name="Text Placeholder 5">
            <a:extLst>
              <a:ext uri="{FF2B5EF4-FFF2-40B4-BE49-F238E27FC236}">
                <a16:creationId xmlns:a16="http://schemas.microsoft.com/office/drawing/2014/main" id="{BA6FE9FC-78D1-0D4F-87E9-252051D07545}"/>
              </a:ext>
            </a:extLst>
          </p:cNvPr>
          <p:cNvSpPr>
            <a:spLocks noGrp="1"/>
          </p:cNvSpPr>
          <p:nvPr>
            <p:ph type="body" sz="quarter" idx="23"/>
          </p:nvPr>
        </p:nvSpPr>
        <p:spPr>
          <a:xfrm>
            <a:off x="11183216" y="1853174"/>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6" name="Text Placeholder 5">
            <a:extLst>
              <a:ext uri="{FF2B5EF4-FFF2-40B4-BE49-F238E27FC236}">
                <a16:creationId xmlns:a16="http://schemas.microsoft.com/office/drawing/2014/main" id="{E1905928-9C52-7E4A-A93D-FE6BAE6B4235}"/>
              </a:ext>
            </a:extLst>
          </p:cNvPr>
          <p:cNvSpPr>
            <a:spLocks noGrp="1"/>
          </p:cNvSpPr>
          <p:nvPr>
            <p:ph type="body" sz="quarter" idx="24"/>
          </p:nvPr>
        </p:nvSpPr>
        <p:spPr>
          <a:xfrm>
            <a:off x="11321762" y="1987645"/>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7" name="Text Placeholder 5">
            <a:extLst>
              <a:ext uri="{FF2B5EF4-FFF2-40B4-BE49-F238E27FC236}">
                <a16:creationId xmlns:a16="http://schemas.microsoft.com/office/drawing/2014/main" id="{C26F08BE-3B10-5148-8AAF-562472CE9AE8}"/>
              </a:ext>
            </a:extLst>
          </p:cNvPr>
          <p:cNvSpPr>
            <a:spLocks noGrp="1"/>
          </p:cNvSpPr>
          <p:nvPr>
            <p:ph type="body" sz="quarter" idx="25"/>
          </p:nvPr>
        </p:nvSpPr>
        <p:spPr>
          <a:xfrm>
            <a:off x="11460307" y="2122115"/>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8" name="Text Placeholder 5">
            <a:extLst>
              <a:ext uri="{FF2B5EF4-FFF2-40B4-BE49-F238E27FC236}">
                <a16:creationId xmlns:a16="http://schemas.microsoft.com/office/drawing/2014/main" id="{EE0FAC2C-81E8-D248-987C-DE5444DDF05F}"/>
              </a:ext>
            </a:extLst>
          </p:cNvPr>
          <p:cNvSpPr>
            <a:spLocks noGrp="1"/>
          </p:cNvSpPr>
          <p:nvPr>
            <p:ph type="body" sz="quarter" idx="26"/>
          </p:nvPr>
        </p:nvSpPr>
        <p:spPr>
          <a:xfrm>
            <a:off x="11598853" y="2256586"/>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9" name="Text Placeholder 5">
            <a:extLst>
              <a:ext uri="{FF2B5EF4-FFF2-40B4-BE49-F238E27FC236}">
                <a16:creationId xmlns:a16="http://schemas.microsoft.com/office/drawing/2014/main" id="{88D1FC9B-F351-8D4F-B610-8CB199F9B798}"/>
              </a:ext>
            </a:extLst>
          </p:cNvPr>
          <p:cNvSpPr>
            <a:spLocks noGrp="1"/>
          </p:cNvSpPr>
          <p:nvPr>
            <p:ph type="body" sz="quarter" idx="27"/>
          </p:nvPr>
        </p:nvSpPr>
        <p:spPr>
          <a:xfrm>
            <a:off x="11737398" y="2391056"/>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50" name="Text Placeholder 5">
            <a:extLst>
              <a:ext uri="{FF2B5EF4-FFF2-40B4-BE49-F238E27FC236}">
                <a16:creationId xmlns:a16="http://schemas.microsoft.com/office/drawing/2014/main" id="{3A8EAAFB-A88D-B640-9594-40CF06363FCE}"/>
              </a:ext>
            </a:extLst>
          </p:cNvPr>
          <p:cNvSpPr>
            <a:spLocks noGrp="1"/>
          </p:cNvSpPr>
          <p:nvPr>
            <p:ph type="body" sz="quarter" idx="28"/>
          </p:nvPr>
        </p:nvSpPr>
        <p:spPr>
          <a:xfrm>
            <a:off x="11875944" y="252552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51" name="Text Placeholder 5">
            <a:extLst>
              <a:ext uri="{FF2B5EF4-FFF2-40B4-BE49-F238E27FC236}">
                <a16:creationId xmlns:a16="http://schemas.microsoft.com/office/drawing/2014/main" id="{89A44BF9-F511-9946-B2D3-3FFB41C6AE46}"/>
              </a:ext>
            </a:extLst>
          </p:cNvPr>
          <p:cNvSpPr>
            <a:spLocks noGrp="1"/>
          </p:cNvSpPr>
          <p:nvPr>
            <p:ph type="body" sz="quarter" idx="29"/>
          </p:nvPr>
        </p:nvSpPr>
        <p:spPr>
          <a:xfrm>
            <a:off x="12014489" y="265999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52" name="Text Placeholder 5">
            <a:extLst>
              <a:ext uri="{FF2B5EF4-FFF2-40B4-BE49-F238E27FC236}">
                <a16:creationId xmlns:a16="http://schemas.microsoft.com/office/drawing/2014/main" id="{59390F98-FF31-C842-883D-DF044F1AFD4A}"/>
              </a:ext>
            </a:extLst>
          </p:cNvPr>
          <p:cNvSpPr>
            <a:spLocks noGrp="1"/>
          </p:cNvSpPr>
          <p:nvPr>
            <p:ph type="body" sz="quarter" idx="30"/>
          </p:nvPr>
        </p:nvSpPr>
        <p:spPr>
          <a:xfrm>
            <a:off x="12153035" y="2794468"/>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5" name="Slide Number Placeholder 26">
            <a:extLst>
              <a:ext uri="{FF2B5EF4-FFF2-40B4-BE49-F238E27FC236}">
                <a16:creationId xmlns:a16="http://schemas.microsoft.com/office/drawing/2014/main" id="{16088F90-8FB4-909F-46CC-657AEBC6EDE0}"/>
              </a:ext>
            </a:extLst>
          </p:cNvPr>
          <p:cNvSpPr>
            <a:spLocks noGrp="1"/>
          </p:cNvSpPr>
          <p:nvPr>
            <p:ph type="sldNum" sz="quarter" idx="4"/>
          </p:nvPr>
        </p:nvSpPr>
        <p:spPr>
          <a:xfrm>
            <a:off x="8869680" y="6492240"/>
            <a:ext cx="274320" cy="365760"/>
          </a:xfrm>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dirty="0">
                <a:solidFill>
                  <a:prstClr val="black"/>
                </a:solidFill>
              </a:rPr>
              <a:t> | </a:t>
            </a:r>
            <a:fld id="{3EAF645E-7E2B-4792-90B1-7B7BA0A8390A}"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830160806"/>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ey Takeaways">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8A79677-70FC-F3B4-1B81-2771517789F0}"/>
              </a:ext>
              <a:ext uri="{C183D7F6-B498-43B3-948B-1728B52AA6E4}">
                <adec:decorative xmlns:adec="http://schemas.microsoft.com/office/drawing/2017/decorative" val="1"/>
              </a:ext>
            </a:extLst>
          </p:cNvPr>
          <p:cNvGrpSpPr/>
          <p:nvPr/>
        </p:nvGrpSpPr>
        <p:grpSpPr>
          <a:xfrm>
            <a:off x="432066" y="987519"/>
            <a:ext cx="8357471" cy="5337228"/>
            <a:chOff x="202559" y="3411398"/>
            <a:chExt cx="9484617" cy="3698270"/>
          </a:xfrm>
          <a:effectLst/>
        </p:grpSpPr>
        <p:sp>
          <p:nvSpPr>
            <p:cNvPr id="10" name="Rectangle: Diagonal Corners Rounded 9">
              <a:extLst>
                <a:ext uri="{FF2B5EF4-FFF2-40B4-BE49-F238E27FC236}">
                  <a16:creationId xmlns:a16="http://schemas.microsoft.com/office/drawing/2014/main" id="{44686D15-1802-A38C-8C63-1D52A47FBADF}"/>
                </a:ext>
              </a:extLst>
            </p:cNvPr>
            <p:cNvSpPr/>
            <p:nvPr/>
          </p:nvSpPr>
          <p:spPr>
            <a:xfrm>
              <a:off x="202559" y="3411398"/>
              <a:ext cx="9227981" cy="3587420"/>
            </a:xfrm>
            <a:prstGeom prst="round2DiagRect">
              <a:avLst/>
            </a:prstGeom>
            <a:solidFill>
              <a:srgbClr val="007DA3"/>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1" name="Rectangle: Diagonal Corners Rounded 10">
              <a:extLst>
                <a:ext uri="{FF2B5EF4-FFF2-40B4-BE49-F238E27FC236}">
                  <a16:creationId xmlns:a16="http://schemas.microsoft.com/office/drawing/2014/main" id="{62A5EA75-3EF0-AB85-8DE5-3A2076BF803B}"/>
                </a:ext>
              </a:extLst>
            </p:cNvPr>
            <p:cNvSpPr/>
            <p:nvPr/>
          </p:nvSpPr>
          <p:spPr>
            <a:xfrm>
              <a:off x="459196" y="3522248"/>
              <a:ext cx="9227980" cy="3587420"/>
            </a:xfrm>
            <a:prstGeom prst="round2Diag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grpSp>
      <p:sp>
        <p:nvSpPr>
          <p:cNvPr id="7" name="Title 6">
            <a:extLst>
              <a:ext uri="{FF2B5EF4-FFF2-40B4-BE49-F238E27FC236}">
                <a16:creationId xmlns:a16="http://schemas.microsoft.com/office/drawing/2014/main" id="{39A8EF76-E0F1-09AA-87A0-8F411A416298}"/>
              </a:ext>
            </a:extLst>
          </p:cNvPr>
          <p:cNvSpPr>
            <a:spLocks noGrp="1"/>
          </p:cNvSpPr>
          <p:nvPr>
            <p:ph type="title" hasCustomPrompt="1"/>
          </p:nvPr>
        </p:nvSpPr>
        <p:spPr/>
        <p:txBody>
          <a:bodyPr/>
          <a:lstStyle>
            <a:lvl1pPr>
              <a:defRPr/>
            </a:lvl1pPr>
          </a:lstStyle>
          <a:p>
            <a:r>
              <a:rPr lang="en-US" sz="4400" b="1" dirty="0"/>
              <a:t>Key Takeaways</a:t>
            </a:r>
          </a:p>
        </p:txBody>
      </p:sp>
      <p:sp>
        <p:nvSpPr>
          <p:cNvPr id="3" name="Content Placeholder 2"/>
          <p:cNvSpPr>
            <a:spLocks noGrp="1"/>
          </p:cNvSpPr>
          <p:nvPr>
            <p:ph idx="1"/>
          </p:nvPr>
        </p:nvSpPr>
        <p:spPr>
          <a:xfrm>
            <a:off x="873124" y="1383368"/>
            <a:ext cx="7658525" cy="4617664"/>
          </a:xfrm>
        </p:spPr>
        <p:txBody>
          <a:bodyPr/>
          <a:lstStyle>
            <a:lvl1pPr marL="365760" indent="-365760">
              <a:defRPr/>
            </a:lvl1pPr>
            <a:lvl2pPr marL="822960" indent="-365760">
              <a:buFont typeface="Courier New" panose="02070309020205020404" pitchFamily="49" charset="0"/>
              <a:buChar char="o"/>
              <a:defRPr/>
            </a:lvl2pPr>
            <a:lvl3pPr marL="1280160" indent="-365760">
              <a:buFont typeface="Wingdings" panose="05000000000000000000" pitchFamily="2" charset="2"/>
              <a:buChar char="§"/>
              <a:defRPr sz="2400"/>
            </a:lvl3pPr>
            <a:lvl4pPr marL="1737360" indent="-365760">
              <a:buFont typeface="Wingdings" panose="05000000000000000000" pitchFamily="2" charset="2"/>
              <a:buChar char="ü"/>
              <a:defRPr sz="2000"/>
            </a:lvl4pPr>
            <a:lvl5pPr marL="2194560" indent="-365760">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6F1F5E39-F92B-8B44-BB0A-8BC96E3E9CD1}"/>
              </a:ext>
            </a:extLst>
          </p:cNvPr>
          <p:cNvSpPr>
            <a:spLocks noGrp="1"/>
          </p:cNvSpPr>
          <p:nvPr>
            <p:ph type="body" sz="quarter" idx="11"/>
          </p:nvPr>
        </p:nvSpPr>
        <p:spPr>
          <a:xfrm>
            <a:off x="9520671" y="239527"/>
            <a:ext cx="2844511" cy="479051"/>
          </a:xfrm>
        </p:spPr>
        <p:txBody>
          <a:bodyPr>
            <a:noAutofit/>
          </a:bodyPr>
          <a:lstStyle>
            <a:lvl1pPr marL="0" indent="0">
              <a:buNone/>
              <a:defRPr sz="2400"/>
            </a:lvl1pPr>
          </a:lstStyle>
          <a:p>
            <a:pPr lvl="0"/>
            <a:r>
              <a:rPr lang="en-US"/>
              <a:t>Click to edit Master text styles</a:t>
            </a:r>
          </a:p>
        </p:txBody>
      </p:sp>
      <p:sp>
        <p:nvSpPr>
          <p:cNvPr id="34" name="Text Placeholder 5">
            <a:extLst>
              <a:ext uri="{FF2B5EF4-FFF2-40B4-BE49-F238E27FC236}">
                <a16:creationId xmlns:a16="http://schemas.microsoft.com/office/drawing/2014/main" id="{AEAB3D3A-874B-0F4C-8D52-6640E5C70F35}"/>
              </a:ext>
            </a:extLst>
          </p:cNvPr>
          <p:cNvSpPr>
            <a:spLocks noGrp="1"/>
          </p:cNvSpPr>
          <p:nvPr>
            <p:ph type="body" sz="quarter" idx="12"/>
          </p:nvPr>
        </p:nvSpPr>
        <p:spPr>
          <a:xfrm>
            <a:off x="9659216" y="373997"/>
            <a:ext cx="2844511" cy="479051"/>
          </a:xfrm>
        </p:spPr>
        <p:txBody>
          <a:bodyPr>
            <a:noAutofit/>
          </a:bodyPr>
          <a:lstStyle>
            <a:lvl1pPr marL="0" indent="0">
              <a:buNone/>
              <a:defRPr sz="2400"/>
            </a:lvl1pPr>
          </a:lstStyle>
          <a:p>
            <a:pPr lvl="0"/>
            <a:r>
              <a:rPr lang="en-US"/>
              <a:t>Click to edit Master text styles</a:t>
            </a:r>
          </a:p>
        </p:txBody>
      </p:sp>
      <p:sp>
        <p:nvSpPr>
          <p:cNvPr id="35" name="Text Placeholder 5">
            <a:extLst>
              <a:ext uri="{FF2B5EF4-FFF2-40B4-BE49-F238E27FC236}">
                <a16:creationId xmlns:a16="http://schemas.microsoft.com/office/drawing/2014/main" id="{A4631F6E-1BEF-384E-86D8-1FB1966AC383}"/>
              </a:ext>
            </a:extLst>
          </p:cNvPr>
          <p:cNvSpPr>
            <a:spLocks noGrp="1"/>
          </p:cNvSpPr>
          <p:nvPr>
            <p:ph type="body" sz="quarter" idx="13"/>
          </p:nvPr>
        </p:nvSpPr>
        <p:spPr>
          <a:xfrm>
            <a:off x="9797762" y="508468"/>
            <a:ext cx="2844511" cy="479051"/>
          </a:xfrm>
        </p:spPr>
        <p:txBody>
          <a:bodyPr>
            <a:noAutofit/>
          </a:bodyPr>
          <a:lstStyle>
            <a:lvl1pPr marL="0" indent="0">
              <a:buNone/>
              <a:defRPr sz="2400"/>
            </a:lvl1pPr>
          </a:lstStyle>
          <a:p>
            <a:pPr lvl="0"/>
            <a:r>
              <a:rPr lang="en-US"/>
              <a:t>Click to edit Master text styles</a:t>
            </a:r>
          </a:p>
        </p:txBody>
      </p:sp>
      <p:sp>
        <p:nvSpPr>
          <p:cNvPr id="36" name="Text Placeholder 5">
            <a:extLst>
              <a:ext uri="{FF2B5EF4-FFF2-40B4-BE49-F238E27FC236}">
                <a16:creationId xmlns:a16="http://schemas.microsoft.com/office/drawing/2014/main" id="{8EE1869B-0147-D44B-87B1-20AEEFB04089}"/>
              </a:ext>
            </a:extLst>
          </p:cNvPr>
          <p:cNvSpPr>
            <a:spLocks noGrp="1"/>
          </p:cNvSpPr>
          <p:nvPr>
            <p:ph type="body" sz="quarter" idx="14"/>
          </p:nvPr>
        </p:nvSpPr>
        <p:spPr>
          <a:xfrm>
            <a:off x="9936307" y="642939"/>
            <a:ext cx="2844511" cy="479051"/>
          </a:xfrm>
        </p:spPr>
        <p:txBody>
          <a:bodyPr>
            <a:noAutofit/>
          </a:bodyPr>
          <a:lstStyle>
            <a:lvl1pPr marL="0" indent="0">
              <a:buNone/>
              <a:defRPr sz="2400"/>
            </a:lvl1pPr>
          </a:lstStyle>
          <a:p>
            <a:pPr lvl="0"/>
            <a:r>
              <a:rPr lang="en-US"/>
              <a:t>Click to edit Master text styles</a:t>
            </a:r>
          </a:p>
        </p:txBody>
      </p:sp>
      <p:sp>
        <p:nvSpPr>
          <p:cNvPr id="37" name="Text Placeholder 5">
            <a:extLst>
              <a:ext uri="{FF2B5EF4-FFF2-40B4-BE49-F238E27FC236}">
                <a16:creationId xmlns:a16="http://schemas.microsoft.com/office/drawing/2014/main" id="{DEF3879D-82BB-F144-852D-34A41B56DF33}"/>
              </a:ext>
            </a:extLst>
          </p:cNvPr>
          <p:cNvSpPr>
            <a:spLocks noGrp="1"/>
          </p:cNvSpPr>
          <p:nvPr>
            <p:ph type="body" sz="quarter" idx="15"/>
          </p:nvPr>
        </p:nvSpPr>
        <p:spPr>
          <a:xfrm>
            <a:off x="10074853" y="777409"/>
            <a:ext cx="2844511" cy="479051"/>
          </a:xfrm>
        </p:spPr>
        <p:txBody>
          <a:bodyPr>
            <a:noAutofit/>
          </a:bodyPr>
          <a:lstStyle>
            <a:lvl1pPr marL="0" indent="0">
              <a:buNone/>
              <a:defRPr sz="2400"/>
            </a:lvl1pPr>
          </a:lstStyle>
          <a:p>
            <a:pPr lvl="0"/>
            <a:r>
              <a:rPr lang="en-US"/>
              <a:t>Click to edit Master text styles</a:t>
            </a:r>
          </a:p>
        </p:txBody>
      </p:sp>
      <p:sp>
        <p:nvSpPr>
          <p:cNvPr id="38" name="Text Placeholder 5">
            <a:extLst>
              <a:ext uri="{FF2B5EF4-FFF2-40B4-BE49-F238E27FC236}">
                <a16:creationId xmlns:a16="http://schemas.microsoft.com/office/drawing/2014/main" id="{E9A895CA-5FE0-244B-BBD1-C8428EED8382}"/>
              </a:ext>
            </a:extLst>
          </p:cNvPr>
          <p:cNvSpPr>
            <a:spLocks noGrp="1"/>
          </p:cNvSpPr>
          <p:nvPr>
            <p:ph type="body" sz="quarter" idx="16"/>
          </p:nvPr>
        </p:nvSpPr>
        <p:spPr>
          <a:xfrm>
            <a:off x="10213398" y="911880"/>
            <a:ext cx="2844511" cy="479051"/>
          </a:xfrm>
        </p:spPr>
        <p:txBody>
          <a:bodyPr>
            <a:noAutofit/>
          </a:bodyPr>
          <a:lstStyle>
            <a:lvl1pPr marL="0" indent="0">
              <a:buNone/>
              <a:defRPr sz="2400"/>
            </a:lvl1pPr>
          </a:lstStyle>
          <a:p>
            <a:pPr lvl="0"/>
            <a:r>
              <a:rPr lang="en-US"/>
              <a:t>Click to edit Master text styles</a:t>
            </a:r>
          </a:p>
        </p:txBody>
      </p:sp>
      <p:sp>
        <p:nvSpPr>
          <p:cNvPr id="39" name="Text Placeholder 5">
            <a:extLst>
              <a:ext uri="{FF2B5EF4-FFF2-40B4-BE49-F238E27FC236}">
                <a16:creationId xmlns:a16="http://schemas.microsoft.com/office/drawing/2014/main" id="{5BBA5876-8924-7B4A-AD1B-DF73C7D288BC}"/>
              </a:ext>
            </a:extLst>
          </p:cNvPr>
          <p:cNvSpPr>
            <a:spLocks noGrp="1"/>
          </p:cNvSpPr>
          <p:nvPr>
            <p:ph type="body" sz="quarter" idx="17"/>
          </p:nvPr>
        </p:nvSpPr>
        <p:spPr>
          <a:xfrm>
            <a:off x="10351944" y="1046350"/>
            <a:ext cx="2844511" cy="479051"/>
          </a:xfrm>
        </p:spPr>
        <p:txBody>
          <a:bodyPr>
            <a:noAutofit/>
          </a:bodyPr>
          <a:lstStyle>
            <a:lvl1pPr marL="0" indent="0">
              <a:buNone/>
              <a:defRPr sz="2400"/>
            </a:lvl1pPr>
          </a:lstStyle>
          <a:p>
            <a:pPr lvl="0"/>
            <a:r>
              <a:rPr lang="en-US"/>
              <a:t>Click to edit Master text styles</a:t>
            </a:r>
          </a:p>
        </p:txBody>
      </p:sp>
      <p:sp>
        <p:nvSpPr>
          <p:cNvPr id="40" name="Text Placeholder 5">
            <a:extLst>
              <a:ext uri="{FF2B5EF4-FFF2-40B4-BE49-F238E27FC236}">
                <a16:creationId xmlns:a16="http://schemas.microsoft.com/office/drawing/2014/main" id="{5223A3B2-3B40-414E-AF6B-2E567FD3FCCD}"/>
              </a:ext>
            </a:extLst>
          </p:cNvPr>
          <p:cNvSpPr>
            <a:spLocks noGrp="1"/>
          </p:cNvSpPr>
          <p:nvPr>
            <p:ph type="body" sz="quarter" idx="18"/>
          </p:nvPr>
        </p:nvSpPr>
        <p:spPr>
          <a:xfrm>
            <a:off x="10490489" y="1180821"/>
            <a:ext cx="2844511" cy="479051"/>
          </a:xfrm>
        </p:spPr>
        <p:txBody>
          <a:bodyPr>
            <a:noAutofit/>
          </a:bodyPr>
          <a:lstStyle>
            <a:lvl1pPr marL="0" indent="0">
              <a:buNone/>
              <a:defRPr sz="2400"/>
            </a:lvl1pPr>
          </a:lstStyle>
          <a:p>
            <a:pPr lvl="0"/>
            <a:r>
              <a:rPr lang="en-US"/>
              <a:t>Click to edit Master text styles</a:t>
            </a:r>
          </a:p>
        </p:txBody>
      </p:sp>
      <p:sp>
        <p:nvSpPr>
          <p:cNvPr id="41" name="Text Placeholder 5">
            <a:extLst>
              <a:ext uri="{FF2B5EF4-FFF2-40B4-BE49-F238E27FC236}">
                <a16:creationId xmlns:a16="http://schemas.microsoft.com/office/drawing/2014/main" id="{81CEC1A6-7785-9240-BED0-32CF0167D137}"/>
              </a:ext>
            </a:extLst>
          </p:cNvPr>
          <p:cNvSpPr>
            <a:spLocks noGrp="1"/>
          </p:cNvSpPr>
          <p:nvPr>
            <p:ph type="body" sz="quarter" idx="19"/>
          </p:nvPr>
        </p:nvSpPr>
        <p:spPr>
          <a:xfrm>
            <a:off x="10629035" y="1315292"/>
            <a:ext cx="2844511" cy="479051"/>
          </a:xfrm>
        </p:spPr>
        <p:txBody>
          <a:bodyPr>
            <a:noAutofit/>
          </a:bodyPr>
          <a:lstStyle>
            <a:lvl1pPr marL="0" indent="0">
              <a:buNone/>
              <a:defRPr sz="2400"/>
            </a:lvl1pPr>
          </a:lstStyle>
          <a:p>
            <a:pPr lvl="0"/>
            <a:r>
              <a:rPr lang="en-US"/>
              <a:t>Click to edit Master text styles</a:t>
            </a:r>
          </a:p>
        </p:txBody>
      </p:sp>
      <p:sp>
        <p:nvSpPr>
          <p:cNvPr id="42" name="Text Placeholder 5">
            <a:extLst>
              <a:ext uri="{FF2B5EF4-FFF2-40B4-BE49-F238E27FC236}">
                <a16:creationId xmlns:a16="http://schemas.microsoft.com/office/drawing/2014/main" id="{CE2624AB-A18C-7941-B762-904B961E3BDC}"/>
              </a:ext>
            </a:extLst>
          </p:cNvPr>
          <p:cNvSpPr>
            <a:spLocks noGrp="1"/>
          </p:cNvSpPr>
          <p:nvPr>
            <p:ph type="body" sz="quarter" idx="20"/>
          </p:nvPr>
        </p:nvSpPr>
        <p:spPr>
          <a:xfrm>
            <a:off x="10767580" y="1449762"/>
            <a:ext cx="2844511" cy="479051"/>
          </a:xfrm>
        </p:spPr>
        <p:txBody>
          <a:bodyPr>
            <a:noAutofit/>
          </a:bodyPr>
          <a:lstStyle>
            <a:lvl1pPr marL="0" indent="0">
              <a:buNone/>
              <a:defRPr sz="2400"/>
            </a:lvl1pPr>
          </a:lstStyle>
          <a:p>
            <a:pPr lvl="0"/>
            <a:r>
              <a:rPr lang="en-US"/>
              <a:t>Click to edit Master text styles</a:t>
            </a:r>
          </a:p>
        </p:txBody>
      </p:sp>
      <p:sp>
        <p:nvSpPr>
          <p:cNvPr id="43" name="Text Placeholder 5">
            <a:extLst>
              <a:ext uri="{FF2B5EF4-FFF2-40B4-BE49-F238E27FC236}">
                <a16:creationId xmlns:a16="http://schemas.microsoft.com/office/drawing/2014/main" id="{0C042A60-B74C-BF46-BD8C-4DBF24A5C5CF}"/>
              </a:ext>
            </a:extLst>
          </p:cNvPr>
          <p:cNvSpPr>
            <a:spLocks noGrp="1"/>
          </p:cNvSpPr>
          <p:nvPr>
            <p:ph type="body" sz="quarter" idx="21"/>
          </p:nvPr>
        </p:nvSpPr>
        <p:spPr>
          <a:xfrm>
            <a:off x="10906125" y="1584233"/>
            <a:ext cx="2844511" cy="479051"/>
          </a:xfrm>
        </p:spPr>
        <p:txBody>
          <a:bodyPr>
            <a:noAutofit/>
          </a:bodyPr>
          <a:lstStyle>
            <a:lvl1pPr marL="0" indent="0">
              <a:buNone/>
              <a:defRPr sz="2400"/>
            </a:lvl1pPr>
          </a:lstStyle>
          <a:p>
            <a:pPr lvl="0"/>
            <a:r>
              <a:rPr lang="en-US"/>
              <a:t>Click to edit Master text styles</a:t>
            </a:r>
          </a:p>
        </p:txBody>
      </p:sp>
      <p:sp>
        <p:nvSpPr>
          <p:cNvPr id="44" name="Text Placeholder 5">
            <a:extLst>
              <a:ext uri="{FF2B5EF4-FFF2-40B4-BE49-F238E27FC236}">
                <a16:creationId xmlns:a16="http://schemas.microsoft.com/office/drawing/2014/main" id="{C6F028AB-BE6E-B842-8563-7CD6B9110611}"/>
              </a:ext>
            </a:extLst>
          </p:cNvPr>
          <p:cNvSpPr>
            <a:spLocks noGrp="1"/>
          </p:cNvSpPr>
          <p:nvPr>
            <p:ph type="body" sz="quarter" idx="22"/>
          </p:nvPr>
        </p:nvSpPr>
        <p:spPr>
          <a:xfrm>
            <a:off x="11044671" y="1718703"/>
            <a:ext cx="2844511" cy="479051"/>
          </a:xfrm>
        </p:spPr>
        <p:txBody>
          <a:bodyPr>
            <a:noAutofit/>
          </a:bodyPr>
          <a:lstStyle>
            <a:lvl1pPr marL="0" indent="0">
              <a:buNone/>
              <a:defRPr sz="2400"/>
            </a:lvl1pPr>
          </a:lstStyle>
          <a:p>
            <a:pPr lvl="0"/>
            <a:r>
              <a:rPr lang="en-US"/>
              <a:t>Click to edit Master text styles</a:t>
            </a:r>
          </a:p>
        </p:txBody>
      </p:sp>
      <p:sp>
        <p:nvSpPr>
          <p:cNvPr id="45" name="Text Placeholder 5">
            <a:extLst>
              <a:ext uri="{FF2B5EF4-FFF2-40B4-BE49-F238E27FC236}">
                <a16:creationId xmlns:a16="http://schemas.microsoft.com/office/drawing/2014/main" id="{BA6FE9FC-78D1-0D4F-87E9-252051D07545}"/>
              </a:ext>
            </a:extLst>
          </p:cNvPr>
          <p:cNvSpPr>
            <a:spLocks noGrp="1"/>
          </p:cNvSpPr>
          <p:nvPr>
            <p:ph type="body" sz="quarter" idx="23"/>
          </p:nvPr>
        </p:nvSpPr>
        <p:spPr>
          <a:xfrm>
            <a:off x="11183216" y="1853174"/>
            <a:ext cx="2844511" cy="479051"/>
          </a:xfrm>
        </p:spPr>
        <p:txBody>
          <a:bodyPr>
            <a:noAutofit/>
          </a:bodyPr>
          <a:lstStyle>
            <a:lvl1pPr marL="0" indent="0">
              <a:buNone/>
              <a:defRPr sz="2400"/>
            </a:lvl1pPr>
          </a:lstStyle>
          <a:p>
            <a:pPr lvl="0"/>
            <a:r>
              <a:rPr lang="en-US"/>
              <a:t>Click to edit Master text styles</a:t>
            </a:r>
          </a:p>
        </p:txBody>
      </p:sp>
      <p:sp>
        <p:nvSpPr>
          <p:cNvPr id="46" name="Text Placeholder 5">
            <a:extLst>
              <a:ext uri="{FF2B5EF4-FFF2-40B4-BE49-F238E27FC236}">
                <a16:creationId xmlns:a16="http://schemas.microsoft.com/office/drawing/2014/main" id="{E1905928-9C52-7E4A-A93D-FE6BAE6B4235}"/>
              </a:ext>
            </a:extLst>
          </p:cNvPr>
          <p:cNvSpPr>
            <a:spLocks noGrp="1"/>
          </p:cNvSpPr>
          <p:nvPr>
            <p:ph type="body" sz="quarter" idx="24"/>
          </p:nvPr>
        </p:nvSpPr>
        <p:spPr>
          <a:xfrm>
            <a:off x="11321762" y="1987645"/>
            <a:ext cx="2844511" cy="479051"/>
          </a:xfrm>
        </p:spPr>
        <p:txBody>
          <a:bodyPr>
            <a:noAutofit/>
          </a:bodyPr>
          <a:lstStyle>
            <a:lvl1pPr marL="0" indent="0">
              <a:buNone/>
              <a:defRPr sz="2400"/>
            </a:lvl1pPr>
          </a:lstStyle>
          <a:p>
            <a:pPr lvl="0"/>
            <a:r>
              <a:rPr lang="en-US"/>
              <a:t>Click to edit Master text styles</a:t>
            </a:r>
          </a:p>
        </p:txBody>
      </p:sp>
      <p:sp>
        <p:nvSpPr>
          <p:cNvPr id="47" name="Text Placeholder 5">
            <a:extLst>
              <a:ext uri="{FF2B5EF4-FFF2-40B4-BE49-F238E27FC236}">
                <a16:creationId xmlns:a16="http://schemas.microsoft.com/office/drawing/2014/main" id="{C26F08BE-3B10-5148-8AAF-562472CE9AE8}"/>
              </a:ext>
            </a:extLst>
          </p:cNvPr>
          <p:cNvSpPr>
            <a:spLocks noGrp="1"/>
          </p:cNvSpPr>
          <p:nvPr>
            <p:ph type="body" sz="quarter" idx="25"/>
          </p:nvPr>
        </p:nvSpPr>
        <p:spPr>
          <a:xfrm>
            <a:off x="11460307" y="2122115"/>
            <a:ext cx="2844511" cy="479051"/>
          </a:xfrm>
        </p:spPr>
        <p:txBody>
          <a:bodyPr>
            <a:noAutofit/>
          </a:bodyPr>
          <a:lstStyle>
            <a:lvl1pPr marL="0" indent="0">
              <a:buNone/>
              <a:defRPr sz="2400"/>
            </a:lvl1pPr>
          </a:lstStyle>
          <a:p>
            <a:pPr lvl="0"/>
            <a:r>
              <a:rPr lang="en-US"/>
              <a:t>Click to edit Master text styles</a:t>
            </a:r>
          </a:p>
        </p:txBody>
      </p:sp>
      <p:sp>
        <p:nvSpPr>
          <p:cNvPr id="48" name="Text Placeholder 5">
            <a:extLst>
              <a:ext uri="{FF2B5EF4-FFF2-40B4-BE49-F238E27FC236}">
                <a16:creationId xmlns:a16="http://schemas.microsoft.com/office/drawing/2014/main" id="{EE0FAC2C-81E8-D248-987C-DE5444DDF05F}"/>
              </a:ext>
            </a:extLst>
          </p:cNvPr>
          <p:cNvSpPr>
            <a:spLocks noGrp="1"/>
          </p:cNvSpPr>
          <p:nvPr>
            <p:ph type="body" sz="quarter" idx="26"/>
          </p:nvPr>
        </p:nvSpPr>
        <p:spPr>
          <a:xfrm>
            <a:off x="11598853" y="2256586"/>
            <a:ext cx="2844511" cy="479051"/>
          </a:xfrm>
        </p:spPr>
        <p:txBody>
          <a:bodyPr>
            <a:noAutofit/>
          </a:bodyPr>
          <a:lstStyle>
            <a:lvl1pPr marL="0" indent="0">
              <a:buNone/>
              <a:defRPr sz="2400"/>
            </a:lvl1pPr>
          </a:lstStyle>
          <a:p>
            <a:pPr lvl="0"/>
            <a:r>
              <a:rPr lang="en-US"/>
              <a:t>Click to edit Master text styles</a:t>
            </a:r>
          </a:p>
        </p:txBody>
      </p:sp>
      <p:sp>
        <p:nvSpPr>
          <p:cNvPr id="49" name="Text Placeholder 5">
            <a:extLst>
              <a:ext uri="{FF2B5EF4-FFF2-40B4-BE49-F238E27FC236}">
                <a16:creationId xmlns:a16="http://schemas.microsoft.com/office/drawing/2014/main" id="{88D1FC9B-F351-8D4F-B610-8CB199F9B798}"/>
              </a:ext>
            </a:extLst>
          </p:cNvPr>
          <p:cNvSpPr>
            <a:spLocks noGrp="1"/>
          </p:cNvSpPr>
          <p:nvPr>
            <p:ph type="body" sz="quarter" idx="27"/>
          </p:nvPr>
        </p:nvSpPr>
        <p:spPr>
          <a:xfrm>
            <a:off x="11737398" y="2391056"/>
            <a:ext cx="2844511" cy="479051"/>
          </a:xfrm>
        </p:spPr>
        <p:txBody>
          <a:bodyPr>
            <a:noAutofit/>
          </a:bodyPr>
          <a:lstStyle>
            <a:lvl1pPr marL="0" indent="0">
              <a:buNone/>
              <a:defRPr sz="2400"/>
            </a:lvl1pPr>
          </a:lstStyle>
          <a:p>
            <a:pPr lvl="0"/>
            <a:r>
              <a:rPr lang="en-US"/>
              <a:t>Click to edit Master text styles</a:t>
            </a:r>
          </a:p>
        </p:txBody>
      </p:sp>
      <p:sp>
        <p:nvSpPr>
          <p:cNvPr id="50" name="Text Placeholder 5">
            <a:extLst>
              <a:ext uri="{FF2B5EF4-FFF2-40B4-BE49-F238E27FC236}">
                <a16:creationId xmlns:a16="http://schemas.microsoft.com/office/drawing/2014/main" id="{3A8EAAFB-A88D-B640-9594-40CF06363FCE}"/>
              </a:ext>
            </a:extLst>
          </p:cNvPr>
          <p:cNvSpPr>
            <a:spLocks noGrp="1"/>
          </p:cNvSpPr>
          <p:nvPr>
            <p:ph type="body" sz="quarter" idx="28"/>
          </p:nvPr>
        </p:nvSpPr>
        <p:spPr>
          <a:xfrm>
            <a:off x="11875944" y="2525527"/>
            <a:ext cx="2844511" cy="479051"/>
          </a:xfrm>
        </p:spPr>
        <p:txBody>
          <a:bodyPr>
            <a:noAutofit/>
          </a:bodyPr>
          <a:lstStyle>
            <a:lvl1pPr marL="0" indent="0">
              <a:buNone/>
              <a:defRPr sz="2400"/>
            </a:lvl1pPr>
          </a:lstStyle>
          <a:p>
            <a:pPr lvl="0"/>
            <a:r>
              <a:rPr lang="en-US"/>
              <a:t>Click to edit Master text styles</a:t>
            </a:r>
          </a:p>
        </p:txBody>
      </p:sp>
      <p:sp>
        <p:nvSpPr>
          <p:cNvPr id="51" name="Text Placeholder 5">
            <a:extLst>
              <a:ext uri="{FF2B5EF4-FFF2-40B4-BE49-F238E27FC236}">
                <a16:creationId xmlns:a16="http://schemas.microsoft.com/office/drawing/2014/main" id="{89A44BF9-F511-9946-B2D3-3FFB41C6AE46}"/>
              </a:ext>
            </a:extLst>
          </p:cNvPr>
          <p:cNvSpPr>
            <a:spLocks noGrp="1"/>
          </p:cNvSpPr>
          <p:nvPr>
            <p:ph type="body" sz="quarter" idx="29"/>
          </p:nvPr>
        </p:nvSpPr>
        <p:spPr>
          <a:xfrm>
            <a:off x="12014489" y="2659997"/>
            <a:ext cx="2844511" cy="479051"/>
          </a:xfrm>
        </p:spPr>
        <p:txBody>
          <a:bodyPr>
            <a:noAutofit/>
          </a:bodyPr>
          <a:lstStyle>
            <a:lvl1pPr marL="0" indent="0">
              <a:buNone/>
              <a:defRPr sz="2400"/>
            </a:lvl1pPr>
          </a:lstStyle>
          <a:p>
            <a:pPr lvl="0"/>
            <a:r>
              <a:rPr lang="en-US"/>
              <a:t>Click to edit Master text styles</a:t>
            </a:r>
          </a:p>
        </p:txBody>
      </p:sp>
      <p:sp>
        <p:nvSpPr>
          <p:cNvPr id="52" name="Text Placeholder 5">
            <a:extLst>
              <a:ext uri="{FF2B5EF4-FFF2-40B4-BE49-F238E27FC236}">
                <a16:creationId xmlns:a16="http://schemas.microsoft.com/office/drawing/2014/main" id="{59390F98-FF31-C842-883D-DF044F1AFD4A}"/>
              </a:ext>
            </a:extLst>
          </p:cNvPr>
          <p:cNvSpPr>
            <a:spLocks noGrp="1"/>
          </p:cNvSpPr>
          <p:nvPr>
            <p:ph type="body" sz="quarter" idx="30"/>
          </p:nvPr>
        </p:nvSpPr>
        <p:spPr>
          <a:xfrm>
            <a:off x="12153035" y="2794468"/>
            <a:ext cx="2844511" cy="479051"/>
          </a:xfrm>
        </p:spPr>
        <p:txBody>
          <a:bodyPr>
            <a:noAutofit/>
          </a:bodyPr>
          <a:lstStyle>
            <a:lvl1pPr marL="0" indent="0">
              <a:buNone/>
              <a:defRPr sz="2400"/>
            </a:lvl1pPr>
          </a:lstStyle>
          <a:p>
            <a:pPr lvl="0"/>
            <a:r>
              <a:rPr lang="en-US"/>
              <a:t>Click to edit Master text styles</a:t>
            </a:r>
          </a:p>
        </p:txBody>
      </p:sp>
      <p:sp>
        <p:nvSpPr>
          <p:cNvPr id="5" name="Slide Number Placeholder 26">
            <a:extLst>
              <a:ext uri="{FF2B5EF4-FFF2-40B4-BE49-F238E27FC236}">
                <a16:creationId xmlns:a16="http://schemas.microsoft.com/office/drawing/2014/main" id="{16088F90-8FB4-909F-46CC-657AEBC6EDE0}"/>
              </a:ext>
            </a:extLst>
          </p:cNvPr>
          <p:cNvSpPr>
            <a:spLocks noGrp="1"/>
          </p:cNvSpPr>
          <p:nvPr>
            <p:ph type="sldNum" sz="quarter" idx="4"/>
          </p:nvPr>
        </p:nvSpPr>
        <p:spPr>
          <a:xfrm>
            <a:off x="8869680" y="6492240"/>
            <a:ext cx="274320" cy="365760"/>
          </a:xfrm>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dirty="0">
                <a:solidFill>
                  <a:prstClr val="black"/>
                </a:solidFill>
              </a:rPr>
              <a:t> | </a:t>
            </a:r>
            <a:fld id="{3EAF645E-7E2B-4792-90B1-7B7BA0A8390A}"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4271913748"/>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5E1597B3-8E61-8CFD-9958-42068FCD811F}"/>
              </a:ext>
              <a:ext uri="{C183D7F6-B498-43B3-948B-1728B52AA6E4}">
                <adec:decorative xmlns:adec="http://schemas.microsoft.com/office/drawing/2017/decorative" val="1"/>
              </a:ext>
            </a:extLst>
          </p:cNvPr>
          <p:cNvPicPr>
            <a:picLocks noGrp="1" noChangeAspect="1"/>
          </p:cNvPicPr>
          <p:nvPr userDrawn="1"/>
        </p:nvPicPr>
        <p:blipFill>
          <a:blip r:embed="rId5" cstate="hqprint">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6" name="Rectangle 5">
            <a:extLst>
              <a:ext uri="{FF2B5EF4-FFF2-40B4-BE49-F238E27FC236}">
                <a16:creationId xmlns:a16="http://schemas.microsoft.com/office/drawing/2014/main" id="{895240B2-1847-7BE8-F0A3-4437564389A1}"/>
              </a:ext>
              <a:ext uri="{C183D7F6-B498-43B3-948B-1728B52AA6E4}">
                <adec:decorative xmlns:adec="http://schemas.microsoft.com/office/drawing/2017/decorative" val="1"/>
              </a:ext>
            </a:extLst>
          </p:cNvPr>
          <p:cNvSpPr/>
          <p:nvPr/>
        </p:nvSpPr>
        <p:spPr>
          <a:xfrm>
            <a:off x="457198" y="6492240"/>
            <a:ext cx="3749040" cy="365760"/>
          </a:xfrm>
          <a:prstGeom prst="rect">
            <a:avLst/>
          </a:prstGeom>
        </p:spPr>
        <p:txBody>
          <a:bodyPr wrap="square" tIns="0" bIns="0" anchor="ctr" anchorCtr="0">
            <a:noAutofit/>
          </a:bodyPr>
          <a:lstStyle/>
          <a:p>
            <a:r>
              <a:rPr lang="en-US" sz="900" b="1" dirty="0">
                <a:solidFill>
                  <a:srgbClr val="000000"/>
                </a:solidFill>
                <a:latin typeface="+mn-lt"/>
                <a:cs typeface="Arial" panose="020B0604020202020204" pitchFamily="34" charset="0"/>
              </a:rPr>
              <a:t>AHRQ Safety Program for MRSA Prevention | </a:t>
            </a:r>
            <a:r>
              <a:rPr lang="en-US" sz="900" b="0" dirty="0">
                <a:solidFill>
                  <a:srgbClr val="000000"/>
                </a:solidFill>
                <a:latin typeface="+mn-lt"/>
                <a:cs typeface="Arial" panose="020B0604020202020204" pitchFamily="34" charset="0"/>
              </a:rPr>
              <a:t>ICU &amp; Non-ICU</a:t>
            </a:r>
          </a:p>
        </p:txBody>
      </p:sp>
      <p:cxnSp>
        <p:nvCxnSpPr>
          <p:cNvPr id="10" name="Straight Connector 9">
            <a:extLst>
              <a:ext uri="{FF2B5EF4-FFF2-40B4-BE49-F238E27FC236}">
                <a16:creationId xmlns:a16="http://schemas.microsoft.com/office/drawing/2014/main" id="{61915F07-ED40-C658-7FB4-9E12F3381437}"/>
              </a:ext>
              <a:ext uri="{C183D7F6-B498-43B3-948B-1728B52AA6E4}">
                <adec:decorative xmlns:adec="http://schemas.microsoft.com/office/drawing/2017/decorative" val="1"/>
              </a:ext>
            </a:extLst>
          </p:cNvPr>
          <p:cNvCxnSpPr>
            <a:cxnSpLocks/>
          </p:cNvCxnSpPr>
          <p:nvPr userDrawn="1"/>
        </p:nvCxnSpPr>
        <p:spPr>
          <a:xfrm>
            <a:off x="457199" y="6519672"/>
            <a:ext cx="0" cy="320040"/>
          </a:xfrm>
          <a:prstGeom prst="line">
            <a:avLst/>
          </a:prstGeom>
          <a:ln w="12700">
            <a:solidFill>
              <a:srgbClr val="009EC2"/>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457200" y="0"/>
            <a:ext cx="8229600" cy="914400"/>
          </a:xfrm>
          <a:prstGeom prst="rect">
            <a:avLst/>
          </a:prstGeom>
        </p:spPr>
        <p:txBody>
          <a:bodyPr vert="horz" lIns="91440" tIns="9144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097279"/>
            <a:ext cx="8229600" cy="52120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26">
            <a:extLst>
              <a:ext uri="{FF2B5EF4-FFF2-40B4-BE49-F238E27FC236}">
                <a16:creationId xmlns:a16="http://schemas.microsoft.com/office/drawing/2014/main" id="{4C42BB01-4530-7669-96F4-8CA701CC2F17}"/>
              </a:ext>
            </a:extLst>
          </p:cNvPr>
          <p:cNvSpPr>
            <a:spLocks noGrp="1"/>
          </p:cNvSpPr>
          <p:nvPr>
            <p:ph type="sldNum" sz="quarter" idx="4"/>
          </p:nvPr>
        </p:nvSpPr>
        <p:spPr>
          <a:xfrm>
            <a:off x="8869681" y="6492240"/>
            <a:ext cx="274320" cy="365760"/>
          </a:xfrm>
          <a:prstGeom prst="rect">
            <a:avLst/>
          </a:prstGeom>
        </p:spPr>
        <p:txBody>
          <a:bodyPr vert="horz" lIns="0" tIns="45720" rIns="0" bIns="45720" rtlCol="0" anchor="ctr"/>
          <a:lstStyle>
            <a:lvl1pPr algn="l">
              <a:defRPr sz="900" b="1">
                <a:solidFill>
                  <a:schemeClr val="tx1"/>
                </a:solidFill>
              </a:defRPr>
            </a:lvl1pPr>
          </a:lstStyle>
          <a:p>
            <a:pPr>
              <a:defRPr/>
            </a:pPr>
            <a:r>
              <a:rPr lang="en-US" dirty="0">
                <a:solidFill>
                  <a:prstClr val="black"/>
                </a:solidFill>
              </a:rPr>
              <a:t> | </a:t>
            </a:r>
            <a:fld id="{3EAF645E-7E2B-4792-90B1-7B7BA0A8390A}" type="slidenum">
              <a:rPr lang="en-US" smtClean="0">
                <a:solidFill>
                  <a:prstClr val="black"/>
                </a:solidFill>
              </a:rPr>
              <a:pPr>
                <a:defRPr/>
              </a:pPr>
              <a:t>‹#›</a:t>
            </a:fld>
            <a:endParaRPr lang="en-US" dirty="0">
              <a:solidFill>
                <a:prstClr val="black"/>
              </a:solidFill>
            </a:endParaRPr>
          </a:p>
        </p:txBody>
      </p:sp>
      <p:sp>
        <p:nvSpPr>
          <p:cNvPr id="15" name="TextBox 14">
            <a:extLst>
              <a:ext uri="{FF2B5EF4-FFF2-40B4-BE49-F238E27FC236}">
                <a16:creationId xmlns:a16="http://schemas.microsoft.com/office/drawing/2014/main" id="{EAEB803E-BCEE-876D-9A2E-80CB57F6A31D}"/>
              </a:ext>
              <a:ext uri="{C183D7F6-B498-43B3-948B-1728B52AA6E4}">
                <adec:decorative xmlns:adec="http://schemas.microsoft.com/office/drawing/2017/decorative" val="1"/>
              </a:ext>
            </a:extLst>
          </p:cNvPr>
          <p:cNvSpPr txBox="1"/>
          <p:nvPr userDrawn="1"/>
        </p:nvSpPr>
        <p:spPr>
          <a:xfrm>
            <a:off x="6492241" y="6492240"/>
            <a:ext cx="2377440" cy="365760"/>
          </a:xfrm>
          <a:prstGeom prst="rect">
            <a:avLst/>
          </a:prstGeom>
          <a:noFill/>
        </p:spPr>
        <p:txBody>
          <a:bodyPr wrap="square" rIns="0" anchor="ctr">
            <a:noAutofit/>
          </a:bodyPr>
          <a:lstStyle/>
          <a:p>
            <a:pPr algn="r"/>
            <a:r>
              <a:rPr lang="en-US" sz="900" b="1" dirty="0"/>
              <a:t>CUSP Program Sustainability</a:t>
            </a:r>
          </a:p>
        </p:txBody>
      </p:sp>
    </p:spTree>
    <p:extLst>
      <p:ext uri="{BB962C8B-B14F-4D97-AF65-F5344CB8AC3E}">
        <p14:creationId xmlns:p14="http://schemas.microsoft.com/office/powerpoint/2010/main" val="2910674328"/>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3" r:id="rId3"/>
  </p:sldLayoutIdLst>
  <p:hf hdr="0" ftr="0" dt="0"/>
  <p:txStyles>
    <p:titleStyle>
      <a:lvl1pPr algn="l" defTabSz="887553" rtl="0" eaLnBrk="1" latinLnBrk="0" hangingPunct="1">
        <a:lnSpc>
          <a:spcPct val="90000"/>
        </a:lnSpc>
        <a:spcBef>
          <a:spcPct val="0"/>
        </a:spcBef>
        <a:buNone/>
        <a:defRPr lang="en-US" sz="4400" b="1" kern="1200" dirty="0">
          <a:solidFill>
            <a:schemeClr val="tx1"/>
          </a:solidFill>
          <a:latin typeface="+mn-lt"/>
          <a:ea typeface="+mj-ea"/>
          <a:cs typeface="+mj-cs"/>
        </a:defRPr>
      </a:lvl1pPr>
    </p:titleStyle>
    <p:bodyStyle>
      <a:lvl1pPr marL="460375" indent="-460375" algn="l" defTabSz="887553" rtl="0" eaLnBrk="1" latinLnBrk="0" hangingPunct="1">
        <a:lnSpc>
          <a:spcPct val="100000"/>
        </a:lnSpc>
        <a:spcBef>
          <a:spcPts val="600"/>
        </a:spcBef>
        <a:buFont typeface="Arial" panose="020B0604020202020204" pitchFamily="34" charset="0"/>
        <a:buChar char="•"/>
        <a:defRPr sz="3200" kern="1200">
          <a:solidFill>
            <a:schemeClr val="tx1"/>
          </a:solidFill>
          <a:latin typeface="+mn-lt"/>
          <a:ea typeface="+mn-ea"/>
          <a:cs typeface="+mn-cs"/>
        </a:defRPr>
      </a:lvl1pPr>
      <a:lvl2pPr marL="974725" indent="-514350" algn="l" defTabSz="887553" rtl="0" eaLnBrk="1" latinLnBrk="0" hangingPunct="1">
        <a:lnSpc>
          <a:spcPct val="100000"/>
        </a:lnSpc>
        <a:spcBef>
          <a:spcPts val="600"/>
        </a:spcBef>
        <a:buFont typeface="Courier New" panose="02070309020205020404" pitchFamily="49" charset="0"/>
        <a:buChar char="o"/>
        <a:defRPr lang="en-US" sz="2800" kern="1200" dirty="0">
          <a:solidFill>
            <a:schemeClr val="tx1"/>
          </a:solidFill>
          <a:latin typeface="+mn-lt"/>
          <a:ea typeface="+mn-ea"/>
          <a:cs typeface="+mn-cs"/>
        </a:defRPr>
      </a:lvl2pPr>
      <a:lvl3pPr marL="1371600" indent="-457200" algn="l" defTabSz="887553" rtl="0" eaLnBrk="1" latinLnBrk="0" hangingPunct="1">
        <a:lnSpc>
          <a:spcPct val="100000"/>
        </a:lnSpc>
        <a:spcBef>
          <a:spcPts val="600"/>
        </a:spcBef>
        <a:buFont typeface="Arial" panose="020B0604020202020204" pitchFamily="34" charset="0"/>
        <a:buChar char="•"/>
        <a:defRPr lang="en-US" sz="2400" kern="1200" dirty="0">
          <a:solidFill>
            <a:schemeClr val="tx1"/>
          </a:solidFill>
          <a:latin typeface="+mn-lt"/>
          <a:ea typeface="+mn-ea"/>
          <a:cs typeface="+mn-cs"/>
        </a:defRPr>
      </a:lvl3pPr>
      <a:lvl4pPr marL="1553218" indent="-221888" algn="l" defTabSz="887553" rtl="0" eaLnBrk="1" latinLnBrk="0" hangingPunct="1">
        <a:lnSpc>
          <a:spcPct val="100000"/>
        </a:lnSpc>
        <a:spcBef>
          <a:spcPts val="600"/>
        </a:spcBef>
        <a:buFont typeface="Arial" panose="020B0604020202020204" pitchFamily="34" charset="0"/>
        <a:buChar char="•"/>
        <a:defRPr lang="en-US" sz="2000" kern="1200" dirty="0">
          <a:solidFill>
            <a:schemeClr val="tx1"/>
          </a:solidFill>
          <a:latin typeface="+mn-lt"/>
          <a:ea typeface="+mn-ea"/>
          <a:cs typeface="+mn-cs"/>
        </a:defRPr>
      </a:lvl4pPr>
      <a:lvl5pPr marL="1996995" indent="-221888" algn="l" defTabSz="887553"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5pPr>
      <a:lvl6pPr marL="244077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6pPr>
      <a:lvl7pPr marL="2884548"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7pPr>
      <a:lvl8pPr marL="3328325"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8pPr>
      <a:lvl9pPr marL="377210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9pPr>
    </p:bodyStyle>
    <p:otherStyle>
      <a:defPPr>
        <a:defRPr lang="en-US"/>
      </a:defPPr>
      <a:lvl1pPr marL="0" algn="l" defTabSz="887553" rtl="0" eaLnBrk="1" latinLnBrk="0" hangingPunct="1">
        <a:defRPr sz="1747" kern="1200">
          <a:solidFill>
            <a:schemeClr val="tx1"/>
          </a:solidFill>
          <a:latin typeface="+mn-lt"/>
          <a:ea typeface="+mn-ea"/>
          <a:cs typeface="+mn-cs"/>
        </a:defRPr>
      </a:lvl1pPr>
      <a:lvl2pPr marL="443777" algn="l" defTabSz="887553" rtl="0" eaLnBrk="1" latinLnBrk="0" hangingPunct="1">
        <a:defRPr sz="1747" kern="1200">
          <a:solidFill>
            <a:schemeClr val="tx1"/>
          </a:solidFill>
          <a:latin typeface="+mn-lt"/>
          <a:ea typeface="+mn-ea"/>
          <a:cs typeface="+mn-cs"/>
        </a:defRPr>
      </a:lvl2pPr>
      <a:lvl3pPr marL="887553" algn="l" defTabSz="887553" rtl="0" eaLnBrk="1" latinLnBrk="0" hangingPunct="1">
        <a:defRPr sz="1747" kern="1200">
          <a:solidFill>
            <a:schemeClr val="tx1"/>
          </a:solidFill>
          <a:latin typeface="+mn-lt"/>
          <a:ea typeface="+mn-ea"/>
          <a:cs typeface="+mn-cs"/>
        </a:defRPr>
      </a:lvl3pPr>
      <a:lvl4pPr marL="1331330" algn="l" defTabSz="887553" rtl="0" eaLnBrk="1" latinLnBrk="0" hangingPunct="1">
        <a:defRPr sz="1747" kern="1200">
          <a:solidFill>
            <a:schemeClr val="tx1"/>
          </a:solidFill>
          <a:latin typeface="+mn-lt"/>
          <a:ea typeface="+mn-ea"/>
          <a:cs typeface="+mn-cs"/>
        </a:defRPr>
      </a:lvl4pPr>
      <a:lvl5pPr marL="1775106" algn="l" defTabSz="887553" rtl="0" eaLnBrk="1" latinLnBrk="0" hangingPunct="1">
        <a:defRPr sz="1747" kern="1200">
          <a:solidFill>
            <a:schemeClr val="tx1"/>
          </a:solidFill>
          <a:latin typeface="+mn-lt"/>
          <a:ea typeface="+mn-ea"/>
          <a:cs typeface="+mn-cs"/>
        </a:defRPr>
      </a:lvl5pPr>
      <a:lvl6pPr marL="2218883" algn="l" defTabSz="887553" rtl="0" eaLnBrk="1" latinLnBrk="0" hangingPunct="1">
        <a:defRPr sz="1747" kern="1200">
          <a:solidFill>
            <a:schemeClr val="tx1"/>
          </a:solidFill>
          <a:latin typeface="+mn-lt"/>
          <a:ea typeface="+mn-ea"/>
          <a:cs typeface="+mn-cs"/>
        </a:defRPr>
      </a:lvl6pPr>
      <a:lvl7pPr marL="2662660" algn="l" defTabSz="887553" rtl="0" eaLnBrk="1" latinLnBrk="0" hangingPunct="1">
        <a:defRPr sz="1747" kern="1200">
          <a:solidFill>
            <a:schemeClr val="tx1"/>
          </a:solidFill>
          <a:latin typeface="+mn-lt"/>
          <a:ea typeface="+mn-ea"/>
          <a:cs typeface="+mn-cs"/>
        </a:defRPr>
      </a:lvl7pPr>
      <a:lvl8pPr marL="3106436" algn="l" defTabSz="887553" rtl="0" eaLnBrk="1" latinLnBrk="0" hangingPunct="1">
        <a:defRPr sz="1747" kern="1200">
          <a:solidFill>
            <a:schemeClr val="tx1"/>
          </a:solidFill>
          <a:latin typeface="+mn-lt"/>
          <a:ea typeface="+mn-ea"/>
          <a:cs typeface="+mn-cs"/>
        </a:defRPr>
      </a:lvl8pPr>
      <a:lvl9pPr marL="3550213" algn="l" defTabSz="887553" rtl="0" eaLnBrk="1" latinLnBrk="0" hangingPunct="1">
        <a:defRPr sz="1747"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ahrq.gov/sites/default/files/wysiwyg/hai/tools/mrsa/147-cusp-roles-responsibilities-tool.docx"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ahrq.gov/hai/tools/mrsa-prevention/toolkit/learning-from-defects.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ahrq.gov/sites/default/files/wysiwyg/hai/tools/mrsa/164-cusp-meeting-pre-work.docx" TargetMode="External"/><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hyperlink" Target="https://www.ahrq.gov/sites/default/files/wysiwyg/hai/tools/mrsa/165-cusp-monthly-meeting-agenda.docx"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ahrq.gov/sites/default/files/wysiwyg/hai/tools/mrsa/164-cusp-meeting-pre-work.docx" TargetMode="External"/><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hyperlink" Target="https://www.ahrq.gov/sites/default/files/wysiwyg/hai/tools/mrsa/165-cusp-monthly-meeting-agenda.docx"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ahrq.gov/sites/default/files/wysiwyg/hai/tools/mrsa/113-staff-safety-assessment.docx" TargetMode="External"/><Relationship Id="rId7"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ahrq.gov/sites/default/files/wysiwyg/hai/tools/mrsa/162-example-completed-learning-defects-tool.docx" TargetMode="External"/><Relationship Id="rId5" Type="http://schemas.openxmlformats.org/officeDocument/2006/relationships/hyperlink" Target="https://www.ahrq.gov/sites/default/files/wysiwyg/hai/tools/mrsa/148-investigating-defect-lfd-worksheet.docx" TargetMode="External"/><Relationship Id="rId4" Type="http://schemas.openxmlformats.org/officeDocument/2006/relationships/hyperlink" Target="https://www.ahrq.gov/sites/default/files/wysiwyg/hai/tools/mrsa/114-mrsa-prevention-learning-from-defects.docx"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med.unc.edu/ihqi/wp-content/uploads/sites/463/2020/07/Enhancing-Project-Spread-and-Sustainability.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ihi.org/resources/white-papers/sustaining-improvemen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ahrq.gov/hai/tools/mrsa-prevention/toolkit/cusp-psychological-safety.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hyperlink" Target="https://www.ahrq.gov/hai/tools/mrsa-prevention/toolkit/program-implementation.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B54F3-04F0-6493-AAC6-2307B4D569EA}"/>
              </a:ext>
            </a:extLst>
          </p:cNvPr>
          <p:cNvSpPr>
            <a:spLocks noGrp="1"/>
          </p:cNvSpPr>
          <p:nvPr>
            <p:ph type="title"/>
          </p:nvPr>
        </p:nvSpPr>
        <p:spPr>
          <a:xfrm>
            <a:off x="1371600" y="0"/>
            <a:ext cx="6400800" cy="914400"/>
          </a:xfrm>
        </p:spPr>
        <p:txBody>
          <a:bodyPr/>
          <a:lstStyle/>
          <a:p>
            <a:r>
              <a:rPr lang="en-US" dirty="0"/>
              <a:t>AHRQ Safety Program for MRSA Prevention</a:t>
            </a:r>
          </a:p>
        </p:txBody>
      </p:sp>
      <p:sp>
        <p:nvSpPr>
          <p:cNvPr id="13" name="Text Placeholder 12">
            <a:extLst>
              <a:ext uri="{FF2B5EF4-FFF2-40B4-BE49-F238E27FC236}">
                <a16:creationId xmlns:a16="http://schemas.microsoft.com/office/drawing/2014/main" id="{AF2958D5-1619-BC47-A469-9664C492C525}"/>
              </a:ext>
            </a:extLst>
          </p:cNvPr>
          <p:cNvSpPr>
            <a:spLocks noGrp="1"/>
          </p:cNvSpPr>
          <p:nvPr>
            <p:ph type="body" sz="quarter" idx="14"/>
          </p:nvPr>
        </p:nvSpPr>
        <p:spPr>
          <a:xfrm>
            <a:off x="1051560" y="1870742"/>
            <a:ext cx="7040880" cy="2150362"/>
          </a:xfrm>
        </p:spPr>
        <p:txBody>
          <a:bodyPr>
            <a:normAutofit/>
          </a:bodyPr>
          <a:lstStyle/>
          <a:p>
            <a:r>
              <a:rPr lang="en-US" dirty="0"/>
              <a:t>CUSP Program: Sustainability </a:t>
            </a:r>
          </a:p>
        </p:txBody>
      </p:sp>
      <p:sp>
        <p:nvSpPr>
          <p:cNvPr id="14" name="Text Placeholder 13">
            <a:extLst>
              <a:ext uri="{FF2B5EF4-FFF2-40B4-BE49-F238E27FC236}">
                <a16:creationId xmlns:a16="http://schemas.microsoft.com/office/drawing/2014/main" id="{F80A764F-A0D7-8A4E-B1F9-C32D5F0C53BF}"/>
              </a:ext>
            </a:extLst>
          </p:cNvPr>
          <p:cNvSpPr>
            <a:spLocks noGrp="1"/>
          </p:cNvSpPr>
          <p:nvPr>
            <p:ph type="body" sz="quarter" idx="15"/>
          </p:nvPr>
        </p:nvSpPr>
        <p:spPr>
          <a:xfrm>
            <a:off x="1051560" y="4156586"/>
            <a:ext cx="7040880" cy="1005840"/>
          </a:xfrm>
        </p:spPr>
        <p:txBody>
          <a:bodyPr/>
          <a:lstStyle/>
          <a:p>
            <a:r>
              <a:rPr lang="en-US" dirty="0"/>
              <a:t>ICU &amp; Non-ICU</a:t>
            </a:r>
          </a:p>
        </p:txBody>
      </p:sp>
      <p:sp>
        <p:nvSpPr>
          <p:cNvPr id="3" name="TextBox 2">
            <a:extLst>
              <a:ext uri="{FF2B5EF4-FFF2-40B4-BE49-F238E27FC236}">
                <a16:creationId xmlns:a16="http://schemas.microsoft.com/office/drawing/2014/main" id="{0822499B-1A52-48CB-22D2-4F4DF5AF2CB9}"/>
              </a:ext>
            </a:extLst>
          </p:cNvPr>
          <p:cNvSpPr txBox="1"/>
          <p:nvPr/>
        </p:nvSpPr>
        <p:spPr>
          <a:xfrm>
            <a:off x="6995160" y="6334780"/>
            <a:ext cx="2148840" cy="523220"/>
          </a:xfrm>
          <a:prstGeom prst="rect">
            <a:avLst/>
          </a:prstGeom>
          <a:noFill/>
        </p:spPr>
        <p:txBody>
          <a:bodyPr wrap="square" rtlCol="0">
            <a:spAutoFit/>
          </a:bodyPr>
          <a:lstStyle/>
          <a:p>
            <a:pPr algn="r"/>
            <a:r>
              <a:rPr lang="en-US" sz="1400" dirty="0"/>
              <a:t>AHRQ Pub. No. 25-0007</a:t>
            </a:r>
          </a:p>
          <a:p>
            <a:pPr algn="r"/>
            <a:r>
              <a:rPr lang="en-US" sz="1400" dirty="0"/>
              <a:t>October 2024</a:t>
            </a:r>
          </a:p>
        </p:txBody>
      </p:sp>
    </p:spTree>
    <p:extLst>
      <p:ext uri="{BB962C8B-B14F-4D97-AF65-F5344CB8AC3E}">
        <p14:creationId xmlns:p14="http://schemas.microsoft.com/office/powerpoint/2010/main" val="3914304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D05E5-E163-1ED3-BABA-25A2D2CD1EE6}"/>
              </a:ext>
            </a:extLst>
          </p:cNvPr>
          <p:cNvSpPr>
            <a:spLocks noGrp="1"/>
          </p:cNvSpPr>
          <p:nvPr>
            <p:ph type="title"/>
          </p:nvPr>
        </p:nvSpPr>
        <p:spPr/>
        <p:txBody>
          <a:bodyPr/>
          <a:lstStyle/>
          <a:p>
            <a:r>
              <a:rPr lang="en-US" dirty="0"/>
              <a:t>Key Members of the CUSP Team</a:t>
            </a:r>
          </a:p>
        </p:txBody>
      </p:sp>
      <p:sp>
        <p:nvSpPr>
          <p:cNvPr id="3" name="Content Placeholder 2">
            <a:extLst>
              <a:ext uri="{FF2B5EF4-FFF2-40B4-BE49-F238E27FC236}">
                <a16:creationId xmlns:a16="http://schemas.microsoft.com/office/drawing/2014/main" id="{FCE51888-798E-87BA-89B1-ED23EE72ABC5}"/>
              </a:ext>
            </a:extLst>
          </p:cNvPr>
          <p:cNvSpPr>
            <a:spLocks noGrp="1"/>
          </p:cNvSpPr>
          <p:nvPr>
            <p:ph idx="1"/>
          </p:nvPr>
        </p:nvSpPr>
        <p:spPr>
          <a:xfrm>
            <a:off x="457200" y="1188720"/>
            <a:ext cx="4297680" cy="5379720"/>
          </a:xfrm>
        </p:spPr>
        <p:txBody>
          <a:bodyPr vert="horz" lIns="91440" tIns="45720" rIns="91440" bIns="45720" rtlCol="0" anchor="t">
            <a:noAutofit/>
          </a:bodyPr>
          <a:lstStyle/>
          <a:p>
            <a:pPr>
              <a:spcBef>
                <a:spcPts val="2400"/>
              </a:spcBef>
            </a:pPr>
            <a:r>
              <a:rPr lang="en-US" sz="2200" dirty="0"/>
              <a:t>The CUSP team has a vital role in the delivery of the patient safety initiatives and in transforming the culture of the unit.</a:t>
            </a:r>
          </a:p>
          <a:p>
            <a:pPr>
              <a:spcBef>
                <a:spcPts val="2400"/>
              </a:spcBef>
            </a:pPr>
            <a:r>
              <a:rPr lang="en-US" sz="2200" dirty="0"/>
              <a:t>The CUSP Team Model diagram depicts the roles included in a CUSP team and emphasizes that patients and families are at the heart of the QI project.</a:t>
            </a:r>
            <a:endParaRPr lang="en-US" sz="2200" dirty="0">
              <a:ea typeface="Calibri"/>
              <a:cs typeface="Calibri"/>
            </a:endParaRPr>
          </a:p>
          <a:p>
            <a:pPr>
              <a:spcBef>
                <a:spcPts val="2400"/>
              </a:spcBef>
            </a:pPr>
            <a:r>
              <a:rPr lang="en-US" sz="2200" dirty="0"/>
              <a:t>View the </a:t>
            </a:r>
            <a:r>
              <a:rPr lang="en-US" sz="2200" b="1" u="sng" dirty="0">
                <a:solidFill>
                  <a:srgbClr val="0070C0"/>
                </a:solidFill>
                <a:hlinkClick r:id="rId2"/>
              </a:rPr>
              <a:t>CUSP Roles and Responsibilities</a:t>
            </a:r>
            <a:r>
              <a:rPr lang="en-US" sz="2200" b="1" dirty="0">
                <a:solidFill>
                  <a:srgbClr val="0070C0"/>
                </a:solidFill>
              </a:rPr>
              <a:t> </a:t>
            </a:r>
            <a:r>
              <a:rPr lang="en-US" sz="2200" dirty="0"/>
              <a:t>document for further information on the CUSP team positions.</a:t>
            </a:r>
          </a:p>
        </p:txBody>
      </p:sp>
      <p:pic>
        <p:nvPicPr>
          <p:cNvPr id="44" name="Picture 43" descr="A concept map indicating the key members of the CUSP team, with patients and families at the center. Other members include the frontline personnel, manager or director, senior hospital executive, CUSP facilitator, physician champion, and CUSP or unit champion.">
            <a:extLst>
              <a:ext uri="{FF2B5EF4-FFF2-40B4-BE49-F238E27FC236}">
                <a16:creationId xmlns:a16="http://schemas.microsoft.com/office/drawing/2014/main" id="{FF56AFCA-1D8A-1235-D50D-6CAA2473007E}"/>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5155016" y="1789828"/>
            <a:ext cx="3531784" cy="3785472"/>
          </a:xfrm>
          <a:prstGeom prst="rect">
            <a:avLst/>
          </a:prstGeom>
        </p:spPr>
      </p:pic>
      <p:sp>
        <p:nvSpPr>
          <p:cNvPr id="24" name="Slide Number Placeholder 23">
            <a:extLst>
              <a:ext uri="{FF2B5EF4-FFF2-40B4-BE49-F238E27FC236}">
                <a16:creationId xmlns:a16="http://schemas.microsoft.com/office/drawing/2014/main" id="{C40F9186-C254-4317-2AA6-8E7BA6A21539}"/>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10</a:t>
            </a:fld>
            <a:endParaRPr lang="en-US" dirty="0">
              <a:solidFill>
                <a:prstClr val="black"/>
              </a:solidFill>
            </a:endParaRPr>
          </a:p>
        </p:txBody>
      </p:sp>
    </p:spTree>
    <p:extLst>
      <p:ext uri="{BB962C8B-B14F-4D97-AF65-F5344CB8AC3E}">
        <p14:creationId xmlns:p14="http://schemas.microsoft.com/office/powerpoint/2010/main" val="3435370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17149-328F-4B4A-F9DF-68DF6D9506EA}"/>
              </a:ext>
            </a:extLst>
          </p:cNvPr>
          <p:cNvSpPr>
            <a:spLocks noGrp="1"/>
          </p:cNvSpPr>
          <p:nvPr>
            <p:ph type="title"/>
          </p:nvPr>
        </p:nvSpPr>
        <p:spPr/>
        <p:txBody>
          <a:bodyPr/>
          <a:lstStyle/>
          <a:p>
            <a:r>
              <a:rPr lang="en-US" dirty="0"/>
              <a:t>The Importance of the CUSP Team</a:t>
            </a:r>
          </a:p>
        </p:txBody>
      </p:sp>
      <p:sp>
        <p:nvSpPr>
          <p:cNvPr id="3" name="Content Placeholder 2">
            <a:extLst>
              <a:ext uri="{FF2B5EF4-FFF2-40B4-BE49-F238E27FC236}">
                <a16:creationId xmlns:a16="http://schemas.microsoft.com/office/drawing/2014/main" id="{0229DC2B-57B2-8B88-E9AC-F36FFE375B1D}"/>
              </a:ext>
            </a:extLst>
          </p:cNvPr>
          <p:cNvSpPr>
            <a:spLocks noGrp="1"/>
          </p:cNvSpPr>
          <p:nvPr>
            <p:ph idx="1"/>
          </p:nvPr>
        </p:nvSpPr>
        <p:spPr>
          <a:xfrm>
            <a:off x="548640" y="1097280"/>
            <a:ext cx="4164348" cy="3416300"/>
          </a:xfrm>
        </p:spPr>
        <p:txBody>
          <a:bodyPr vert="horz" lIns="91440" tIns="45720" rIns="91440" bIns="45720" rtlCol="0" anchor="t">
            <a:noAutofit/>
          </a:bodyPr>
          <a:lstStyle/>
          <a:p>
            <a:pPr marL="0" indent="0">
              <a:spcBef>
                <a:spcPts val="1200"/>
              </a:spcBef>
              <a:buNone/>
            </a:pPr>
            <a:r>
              <a:rPr lang="en-US" sz="2800" b="1" dirty="0"/>
              <a:t>Re-evaluate your team.</a:t>
            </a:r>
          </a:p>
          <a:p>
            <a:pPr>
              <a:spcBef>
                <a:spcPts val="900"/>
              </a:spcBef>
            </a:pPr>
            <a:r>
              <a:rPr lang="en-US" sz="2400" dirty="0"/>
              <a:t>Are all the roles filled?</a:t>
            </a:r>
            <a:endParaRPr lang="en-US" sz="2400" dirty="0">
              <a:cs typeface="Calibri"/>
            </a:endParaRPr>
          </a:p>
          <a:p>
            <a:pPr>
              <a:spcBef>
                <a:spcPts val="900"/>
              </a:spcBef>
            </a:pPr>
            <a:r>
              <a:rPr lang="en-US" sz="2400" dirty="0"/>
              <a:t>Do we have co-champions?</a:t>
            </a:r>
            <a:endParaRPr lang="en-US" sz="2400" dirty="0">
              <a:cs typeface="Calibri"/>
            </a:endParaRPr>
          </a:p>
          <a:p>
            <a:pPr>
              <a:spcBef>
                <a:spcPts val="900"/>
              </a:spcBef>
            </a:pPr>
            <a:r>
              <a:rPr lang="en-US" sz="2400" dirty="0"/>
              <a:t>Do members attend meetings?</a:t>
            </a:r>
            <a:endParaRPr lang="en-US" sz="2400" dirty="0">
              <a:cs typeface="Calibri"/>
            </a:endParaRPr>
          </a:p>
          <a:p>
            <a:pPr>
              <a:spcBef>
                <a:spcPts val="900"/>
              </a:spcBef>
            </a:pPr>
            <a:r>
              <a:rPr lang="en-US" sz="2400" dirty="0"/>
              <a:t>Are we missing key stakeholders?</a:t>
            </a:r>
          </a:p>
        </p:txBody>
      </p:sp>
      <p:pic>
        <p:nvPicPr>
          <p:cNvPr id="26" name="Picture 25" descr="A multidisciplinary healthcare team engaged in discussion.">
            <a:extLst>
              <a:ext uri="{FF2B5EF4-FFF2-40B4-BE49-F238E27FC236}">
                <a16:creationId xmlns:a16="http://schemas.microsoft.com/office/drawing/2014/main" id="{239CC35E-DB97-536E-8C9A-0A09800495E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91100" y="1507395"/>
            <a:ext cx="3528060" cy="2444462"/>
          </a:xfrm>
          <a:prstGeom prst="rect">
            <a:avLst/>
          </a:prstGeom>
          <a:effectLst>
            <a:outerShdw blurRad="50800" dist="38100" dir="2700000" algn="tl" rotWithShape="0">
              <a:prstClr val="black">
                <a:alpha val="40000"/>
              </a:prstClr>
            </a:outerShdw>
          </a:effectLst>
        </p:spPr>
      </p:pic>
      <p:sp>
        <p:nvSpPr>
          <p:cNvPr id="4" name="Text Placeholder 3">
            <a:extLst>
              <a:ext uri="{FF2B5EF4-FFF2-40B4-BE49-F238E27FC236}">
                <a16:creationId xmlns:a16="http://schemas.microsoft.com/office/drawing/2014/main" id="{4B926704-7331-FEBC-E8F8-15FB3637A81C}"/>
              </a:ext>
            </a:extLst>
          </p:cNvPr>
          <p:cNvSpPr>
            <a:spLocks noGrp="1"/>
          </p:cNvSpPr>
          <p:nvPr>
            <p:ph type="body" sz="quarter" idx="11"/>
          </p:nvPr>
        </p:nvSpPr>
        <p:spPr>
          <a:xfrm>
            <a:off x="685800" y="4523200"/>
            <a:ext cx="7772400" cy="1634490"/>
          </a:xfrm>
          <a:prstGeom prst="roundRect">
            <a:avLst/>
          </a:prstGeom>
          <a:solidFill>
            <a:schemeClr val="accent2">
              <a:lumMod val="20000"/>
              <a:lumOff val="80000"/>
            </a:schemeClr>
          </a:solidFill>
          <a:ln w="38100">
            <a:solidFill>
              <a:schemeClr val="accent1"/>
            </a:solidFill>
          </a:ln>
        </p:spPr>
        <p:txBody>
          <a:bodyPr tIns="91440" bIns="91440" anchor="ctr" anchorCtr="0">
            <a:spAutoFit/>
          </a:bodyPr>
          <a:lstStyle/>
          <a:p>
            <a:pPr marL="0" indent="0" algn="ctr">
              <a:buNone/>
            </a:pPr>
            <a:r>
              <a:rPr lang="en-US" sz="2800" i="1" dirty="0"/>
              <a:t>The team is the breath that gives life to problem identification, learning from defects, and ongoing success with any or all interventions.</a:t>
            </a:r>
          </a:p>
        </p:txBody>
      </p:sp>
      <p:sp>
        <p:nvSpPr>
          <p:cNvPr id="24" name="Slide Number Placeholder 23">
            <a:extLst>
              <a:ext uri="{FF2B5EF4-FFF2-40B4-BE49-F238E27FC236}">
                <a16:creationId xmlns:a16="http://schemas.microsoft.com/office/drawing/2014/main" id="{D8F343A4-C67A-72BF-1732-76D8F3169C44}"/>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11</a:t>
            </a:fld>
            <a:endParaRPr lang="en-US" dirty="0">
              <a:solidFill>
                <a:prstClr val="black"/>
              </a:solidFill>
            </a:endParaRPr>
          </a:p>
        </p:txBody>
      </p:sp>
    </p:spTree>
    <p:extLst>
      <p:ext uri="{BB962C8B-B14F-4D97-AF65-F5344CB8AC3E}">
        <p14:creationId xmlns:p14="http://schemas.microsoft.com/office/powerpoint/2010/main" val="3308819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59CA6-6F63-45BD-B68C-F1D0E7DDA4D4}"/>
              </a:ext>
            </a:extLst>
          </p:cNvPr>
          <p:cNvSpPr>
            <a:spLocks noGrp="1"/>
          </p:cNvSpPr>
          <p:nvPr>
            <p:ph type="title"/>
          </p:nvPr>
        </p:nvSpPr>
        <p:spPr/>
        <p:txBody>
          <a:bodyPr>
            <a:normAutofit/>
          </a:bodyPr>
          <a:lstStyle/>
          <a:p>
            <a:r>
              <a:rPr lang="en-US" dirty="0">
                <a:cs typeface="Calibri Light"/>
              </a:rPr>
              <a:t>Where, When, and How?</a:t>
            </a:r>
            <a:endParaRPr lang="en-US" dirty="0"/>
          </a:p>
        </p:txBody>
      </p:sp>
      <p:sp>
        <p:nvSpPr>
          <p:cNvPr id="4" name="Content Placeholder 3">
            <a:extLst>
              <a:ext uri="{FF2B5EF4-FFF2-40B4-BE49-F238E27FC236}">
                <a16:creationId xmlns:a16="http://schemas.microsoft.com/office/drawing/2014/main" id="{E0DD8A0F-D699-49F8-8020-528FDB3A8C1E}"/>
              </a:ext>
            </a:extLst>
          </p:cNvPr>
          <p:cNvSpPr>
            <a:spLocks noGrp="1"/>
          </p:cNvSpPr>
          <p:nvPr>
            <p:ph idx="1"/>
          </p:nvPr>
        </p:nvSpPr>
        <p:spPr>
          <a:xfrm>
            <a:off x="457201" y="1266620"/>
            <a:ext cx="4114800" cy="2355418"/>
          </a:xfrm>
        </p:spPr>
        <p:txBody>
          <a:bodyPr>
            <a:normAutofit/>
          </a:bodyPr>
          <a:lstStyle/>
          <a:p>
            <a:pPr marL="365760" indent="-365760">
              <a:spcBef>
                <a:spcPts val="1800"/>
              </a:spcBef>
            </a:pPr>
            <a:r>
              <a:rPr lang="en-US" sz="3000" dirty="0"/>
              <a:t>Revisit your meeting schedule.</a:t>
            </a:r>
          </a:p>
          <a:p>
            <a:pPr marL="365760" indent="-365760">
              <a:spcBef>
                <a:spcPts val="1800"/>
              </a:spcBef>
            </a:pPr>
            <a:r>
              <a:rPr lang="en-US" sz="3000" dirty="0"/>
              <a:t>Consider hybrid meetings.</a:t>
            </a:r>
          </a:p>
        </p:txBody>
      </p:sp>
      <p:sp>
        <p:nvSpPr>
          <p:cNvPr id="3" name="Text Placeholder 2">
            <a:extLst>
              <a:ext uri="{FF2B5EF4-FFF2-40B4-BE49-F238E27FC236}">
                <a16:creationId xmlns:a16="http://schemas.microsoft.com/office/drawing/2014/main" id="{332B4FE7-4C4F-78A9-4D91-DE60AAC9B876}"/>
              </a:ext>
            </a:extLst>
          </p:cNvPr>
          <p:cNvSpPr>
            <a:spLocks noGrp="1"/>
          </p:cNvSpPr>
          <p:nvPr>
            <p:ph type="body" sz="quarter" idx="11"/>
          </p:nvPr>
        </p:nvSpPr>
        <p:spPr>
          <a:xfrm>
            <a:off x="457200" y="3611878"/>
            <a:ext cx="8229600" cy="2809242"/>
          </a:xfrm>
        </p:spPr>
        <p:txBody>
          <a:bodyPr vert="horz" lIns="91440" tIns="45720" rIns="91440" bIns="45720" rtlCol="0">
            <a:normAutofit/>
          </a:bodyPr>
          <a:lstStyle/>
          <a:p>
            <a:pPr marL="365760" marR="0" lvl="0" indent="-365760" algn="l" defTabSz="887553"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rPr>
              <a:t>Consider a revision to the format.</a:t>
            </a:r>
          </a:p>
          <a:p>
            <a:pPr marL="822960" marR="0" lvl="1" indent="-365760" algn="l" defTabSz="887553" rtl="0" eaLnBrk="1" fontAlgn="auto" latinLnBrk="0" hangingPunct="1">
              <a:lnSpc>
                <a:spcPct val="100000"/>
              </a:lnSpc>
              <a:spcBef>
                <a:spcPts val="900"/>
              </a:spcBef>
              <a:spcAft>
                <a:spcPts val="0"/>
              </a:spcAft>
              <a:buClrTx/>
              <a:buSzTx/>
              <a:buFont typeface="Courier New" panose="02070309020205020404" pitchFamily="49" charset="0"/>
              <a:buChar char="o"/>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Agenda</a:t>
            </a:r>
          </a:p>
          <a:p>
            <a:pPr marL="822960" marR="0" lvl="1" indent="-365760" algn="l" defTabSz="887553" rtl="0" eaLnBrk="1" fontAlgn="auto" latinLnBrk="0" hangingPunct="1">
              <a:lnSpc>
                <a:spcPct val="100000"/>
              </a:lnSpc>
              <a:spcBef>
                <a:spcPts val="900"/>
              </a:spcBef>
              <a:spcAft>
                <a:spcPts val="0"/>
              </a:spcAft>
              <a:buClrTx/>
              <a:buSzTx/>
              <a:buFont typeface="Courier New" panose="02070309020205020404" pitchFamily="49" charset="0"/>
              <a:buChar char="o"/>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Meeting summary</a:t>
            </a:r>
          </a:p>
          <a:p>
            <a:pPr marL="822960" marR="0" lvl="1" indent="-365760" algn="l" defTabSz="887553" rtl="0" eaLnBrk="1" fontAlgn="auto" latinLnBrk="0" hangingPunct="1">
              <a:lnSpc>
                <a:spcPct val="100000"/>
              </a:lnSpc>
              <a:spcBef>
                <a:spcPts val="900"/>
              </a:spcBef>
              <a:spcAft>
                <a:spcPts val="0"/>
              </a:spcAft>
              <a:buClrTx/>
              <a:buSzTx/>
              <a:buFont typeface="Courier New" panose="02070309020205020404" pitchFamily="49" charset="0"/>
              <a:buChar char="o"/>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Methodology (</a:t>
            </a:r>
            <a:r>
              <a:rPr kumimoji="0" lang="en-US" sz="2600" b="1" i="0" u="sng" strike="noStrike" kern="1200" cap="none" spc="0" normalizeH="0" baseline="0" noProof="0" dirty="0">
                <a:ln>
                  <a:noFill/>
                </a:ln>
                <a:solidFill>
                  <a:srgbClr val="0070C0"/>
                </a:solidFill>
                <a:effectLst/>
                <a:uLnTx/>
                <a:uFillTx/>
                <a:latin typeface="Calibri" panose="020F0502020204030204"/>
                <a:ea typeface="+mn-ea"/>
                <a:cs typeface="+mn-cs"/>
                <a:hlinkClick r:id="rId3"/>
              </a:rPr>
              <a:t>Learning From Defects</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822960" marR="0" lvl="1" indent="-365760" algn="l" defTabSz="887553" rtl="0" eaLnBrk="1" fontAlgn="auto" latinLnBrk="0" hangingPunct="1">
              <a:lnSpc>
                <a:spcPct val="100000"/>
              </a:lnSpc>
              <a:spcBef>
                <a:spcPts val="900"/>
              </a:spcBef>
              <a:spcAft>
                <a:spcPts val="0"/>
              </a:spcAft>
              <a:buClrTx/>
              <a:buSzTx/>
              <a:buFont typeface="Courier New" panose="02070309020205020404" pitchFamily="49" charset="0"/>
              <a:buChar char="o"/>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Dashboard to measure impact</a:t>
            </a:r>
          </a:p>
        </p:txBody>
      </p:sp>
      <p:pic>
        <p:nvPicPr>
          <p:cNvPr id="1026" name="Picture 2">
            <a:extLst>
              <a:ext uri="{FF2B5EF4-FFF2-40B4-BE49-F238E27FC236}">
                <a16:creationId xmlns:a16="http://schemas.microsoft.com/office/drawing/2014/main" id="{3EDB1784-98BA-02FC-BE62-A550749AE08F}"/>
              </a:ext>
              <a:ext uri="{C183D7F6-B498-43B3-948B-1728B52AA6E4}">
                <adec:decorative xmlns:adec="http://schemas.microsoft.com/office/drawing/2017/decorative" val="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p:blipFill>
        <p:spPr bwMode="auto">
          <a:xfrm>
            <a:off x="4797705" y="1157632"/>
            <a:ext cx="3523335" cy="2349185"/>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26">
            <a:extLst>
              <a:ext uri="{FF2B5EF4-FFF2-40B4-BE49-F238E27FC236}">
                <a16:creationId xmlns:a16="http://schemas.microsoft.com/office/drawing/2014/main" id="{3DFC8E61-86F4-9F3A-3D32-6C34867E1C78}"/>
              </a:ext>
            </a:extLst>
          </p:cNvPr>
          <p:cNvSpPr txBox="1">
            <a:spLocks/>
          </p:cNvSpPr>
          <p:nvPr/>
        </p:nvSpPr>
        <p:spPr>
          <a:xfrm>
            <a:off x="8869681" y="6492240"/>
            <a:ext cx="274320" cy="365760"/>
          </a:xfrm>
          <a:prstGeom prst="rect">
            <a:avLst/>
          </a:prstGeom>
        </p:spPr>
        <p:txBody>
          <a:bodyPr vert="horz" lIns="0" tIns="45720" rIns="0" bIns="45720" rtlCol="0" anchor="ctr"/>
          <a:lstStyle>
            <a:defPPr>
              <a:defRPr lang="en-US"/>
            </a:defPPr>
            <a:lvl1pPr marL="0" algn="l" defTabSz="820583" rtl="0" eaLnBrk="1" latinLnBrk="0" hangingPunct="1">
              <a:defRPr sz="900" b="1" kern="1200">
                <a:solidFill>
                  <a:schemeClr val="tx1"/>
                </a:solidFill>
                <a:latin typeface="+mn-lt"/>
                <a:ea typeface="+mn-ea"/>
                <a:cs typeface="+mn-cs"/>
              </a:defRPr>
            </a:lvl1pPr>
            <a:lvl2pPr marL="410291" algn="l" defTabSz="820583" rtl="0" eaLnBrk="1" latinLnBrk="0" hangingPunct="1">
              <a:defRPr sz="1615" kern="1200">
                <a:solidFill>
                  <a:schemeClr val="tx1"/>
                </a:solidFill>
                <a:latin typeface="+mn-lt"/>
                <a:ea typeface="+mn-ea"/>
                <a:cs typeface="+mn-cs"/>
              </a:defRPr>
            </a:lvl2pPr>
            <a:lvl3pPr marL="820583" algn="l" defTabSz="820583" rtl="0" eaLnBrk="1" latinLnBrk="0" hangingPunct="1">
              <a:defRPr sz="1615" kern="1200">
                <a:solidFill>
                  <a:schemeClr val="tx1"/>
                </a:solidFill>
                <a:latin typeface="+mn-lt"/>
                <a:ea typeface="+mn-ea"/>
                <a:cs typeface="+mn-cs"/>
              </a:defRPr>
            </a:lvl3pPr>
            <a:lvl4pPr marL="1230874" algn="l" defTabSz="820583" rtl="0" eaLnBrk="1" latinLnBrk="0" hangingPunct="1">
              <a:defRPr sz="1615" kern="1200">
                <a:solidFill>
                  <a:schemeClr val="tx1"/>
                </a:solidFill>
                <a:latin typeface="+mn-lt"/>
                <a:ea typeface="+mn-ea"/>
                <a:cs typeface="+mn-cs"/>
              </a:defRPr>
            </a:lvl4pPr>
            <a:lvl5pPr marL="1641165" algn="l" defTabSz="820583" rtl="0" eaLnBrk="1" latinLnBrk="0" hangingPunct="1">
              <a:defRPr sz="1615" kern="1200">
                <a:solidFill>
                  <a:schemeClr val="tx1"/>
                </a:solidFill>
                <a:latin typeface="+mn-lt"/>
                <a:ea typeface="+mn-ea"/>
                <a:cs typeface="+mn-cs"/>
              </a:defRPr>
            </a:lvl5pPr>
            <a:lvl6pPr marL="2051456" algn="l" defTabSz="820583" rtl="0" eaLnBrk="1" latinLnBrk="0" hangingPunct="1">
              <a:defRPr sz="1615" kern="1200">
                <a:solidFill>
                  <a:schemeClr val="tx1"/>
                </a:solidFill>
                <a:latin typeface="+mn-lt"/>
                <a:ea typeface="+mn-ea"/>
                <a:cs typeface="+mn-cs"/>
              </a:defRPr>
            </a:lvl6pPr>
            <a:lvl7pPr marL="2461748" algn="l" defTabSz="820583" rtl="0" eaLnBrk="1" latinLnBrk="0" hangingPunct="1">
              <a:defRPr sz="1615" kern="1200">
                <a:solidFill>
                  <a:schemeClr val="tx1"/>
                </a:solidFill>
                <a:latin typeface="+mn-lt"/>
                <a:ea typeface="+mn-ea"/>
                <a:cs typeface="+mn-cs"/>
              </a:defRPr>
            </a:lvl7pPr>
            <a:lvl8pPr marL="2872039" algn="l" defTabSz="820583" rtl="0" eaLnBrk="1" latinLnBrk="0" hangingPunct="1">
              <a:defRPr sz="1615" kern="1200">
                <a:solidFill>
                  <a:schemeClr val="tx1"/>
                </a:solidFill>
                <a:latin typeface="+mn-lt"/>
                <a:ea typeface="+mn-ea"/>
                <a:cs typeface="+mn-cs"/>
              </a:defRPr>
            </a:lvl8pPr>
            <a:lvl9pPr marL="3282330" algn="l" defTabSz="820583" rtl="0" eaLnBrk="1" latinLnBrk="0" hangingPunct="1">
              <a:defRPr sz="1615" kern="1200">
                <a:solidFill>
                  <a:schemeClr val="tx1"/>
                </a:solidFill>
                <a:latin typeface="+mn-lt"/>
                <a:ea typeface="+mn-ea"/>
                <a:cs typeface="+mn-cs"/>
              </a:defRPr>
            </a:lvl9pPr>
          </a:lstStyle>
          <a:p>
            <a:pPr>
              <a:defRPr/>
            </a:pPr>
            <a:r>
              <a:rPr lang="en-US" dirty="0">
                <a:solidFill>
                  <a:prstClr val="black"/>
                </a:solidFill>
              </a:rPr>
              <a:t> | </a:t>
            </a:r>
            <a:fld id="{3EAF645E-7E2B-4792-90B1-7B7BA0A8390A}" type="slidenum">
              <a:rPr lang="en-US" smtClean="0">
                <a:solidFill>
                  <a:prstClr val="black"/>
                </a:solidFill>
              </a:rPr>
              <a:pPr>
                <a:defRPr/>
              </a:pPr>
              <a:t>12</a:t>
            </a:fld>
            <a:endParaRPr lang="en-US" dirty="0">
              <a:solidFill>
                <a:prstClr val="black"/>
              </a:solidFill>
            </a:endParaRPr>
          </a:p>
        </p:txBody>
      </p:sp>
    </p:spTree>
    <p:extLst>
      <p:ext uri="{BB962C8B-B14F-4D97-AF65-F5344CB8AC3E}">
        <p14:creationId xmlns:p14="http://schemas.microsoft.com/office/powerpoint/2010/main" val="33310272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1CE09-CE57-F5EF-095D-48352ABAF960}"/>
              </a:ext>
            </a:extLst>
          </p:cNvPr>
          <p:cNvSpPr>
            <a:spLocks noGrp="1"/>
          </p:cNvSpPr>
          <p:nvPr>
            <p:ph type="title"/>
          </p:nvPr>
        </p:nvSpPr>
        <p:spPr/>
        <p:txBody>
          <a:bodyPr>
            <a:noAutofit/>
          </a:bodyPr>
          <a:lstStyle/>
          <a:p>
            <a:r>
              <a:rPr lang="en-US" sz="3400" dirty="0"/>
              <a:t>Create a 12-Month CUSP Meeting Schedule</a:t>
            </a:r>
          </a:p>
        </p:txBody>
      </p:sp>
      <p:sp>
        <p:nvSpPr>
          <p:cNvPr id="3" name="Content Placeholder 2">
            <a:extLst>
              <a:ext uri="{FF2B5EF4-FFF2-40B4-BE49-F238E27FC236}">
                <a16:creationId xmlns:a16="http://schemas.microsoft.com/office/drawing/2014/main" id="{1C5F9012-E137-2AC2-2609-F646491BEF47}"/>
              </a:ext>
            </a:extLst>
          </p:cNvPr>
          <p:cNvSpPr>
            <a:spLocks noGrp="1"/>
          </p:cNvSpPr>
          <p:nvPr>
            <p:ph idx="1"/>
          </p:nvPr>
        </p:nvSpPr>
        <p:spPr>
          <a:xfrm>
            <a:off x="457200" y="5212080"/>
            <a:ext cx="8229600" cy="1005840"/>
          </a:xfrm>
        </p:spPr>
        <p:txBody>
          <a:bodyPr vert="horz" lIns="91440" tIns="45720" rIns="91440" bIns="45720" rtlCol="0" anchor="t">
            <a:noAutofit/>
          </a:bodyPr>
          <a:lstStyle/>
          <a:p>
            <a:pPr marL="0" indent="0" algn="ctr">
              <a:lnSpc>
                <a:spcPct val="110000"/>
              </a:lnSpc>
              <a:buNone/>
            </a:pPr>
            <a:r>
              <a:rPr lang="en-US" sz="2600" dirty="0"/>
              <a:t>Having a schedule allows core team members and frontline personnel to plan the meeting into their calendars.</a:t>
            </a:r>
          </a:p>
        </p:txBody>
      </p:sp>
      <p:pic>
        <p:nvPicPr>
          <p:cNvPr id="28" name="Picture 27" descr="An image of calendars for each month of the year, highlighting the importance of saving the dates for CUSP meetings.">
            <a:extLst>
              <a:ext uri="{FF2B5EF4-FFF2-40B4-BE49-F238E27FC236}">
                <a16:creationId xmlns:a16="http://schemas.microsoft.com/office/drawing/2014/main" id="{CF1D5D8A-E37B-D6FF-56AF-7E2DDF9DFA54}"/>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143000" y="914400"/>
            <a:ext cx="6858000" cy="4151856"/>
          </a:xfrm>
          <a:prstGeom prst="rect">
            <a:avLst/>
          </a:prstGeom>
        </p:spPr>
      </p:pic>
      <p:sp>
        <p:nvSpPr>
          <p:cNvPr id="24" name="Slide Number Placeholder 23">
            <a:extLst>
              <a:ext uri="{FF2B5EF4-FFF2-40B4-BE49-F238E27FC236}">
                <a16:creationId xmlns:a16="http://schemas.microsoft.com/office/drawing/2014/main" id="{3816FB8C-056C-AB45-856C-E48471569C44}"/>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13</a:t>
            </a:fld>
            <a:endParaRPr lang="en-US" dirty="0">
              <a:solidFill>
                <a:prstClr val="black"/>
              </a:solidFill>
            </a:endParaRPr>
          </a:p>
        </p:txBody>
      </p:sp>
    </p:spTree>
    <p:extLst>
      <p:ext uri="{BB962C8B-B14F-4D97-AF65-F5344CB8AC3E}">
        <p14:creationId xmlns:p14="http://schemas.microsoft.com/office/powerpoint/2010/main" val="419219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B0C40-400D-95D4-E3E0-EE53CFD9820C}"/>
              </a:ext>
            </a:extLst>
          </p:cNvPr>
          <p:cNvSpPr>
            <a:spLocks noGrp="1"/>
          </p:cNvSpPr>
          <p:nvPr>
            <p:ph type="title"/>
          </p:nvPr>
        </p:nvSpPr>
        <p:spPr/>
        <p:txBody>
          <a:bodyPr/>
          <a:lstStyle/>
          <a:p>
            <a:r>
              <a:rPr lang="en-US" dirty="0"/>
              <a:t>CUSP Meeting Agenda</a:t>
            </a:r>
          </a:p>
        </p:txBody>
      </p:sp>
      <p:sp>
        <p:nvSpPr>
          <p:cNvPr id="25" name="Content Placeholder 31">
            <a:extLst>
              <a:ext uri="{FF2B5EF4-FFF2-40B4-BE49-F238E27FC236}">
                <a16:creationId xmlns:a16="http://schemas.microsoft.com/office/drawing/2014/main" id="{702F8C1A-D65F-B483-CDA5-DE86CA2701AD}"/>
              </a:ext>
            </a:extLst>
          </p:cNvPr>
          <p:cNvSpPr>
            <a:spLocks noGrp="1"/>
          </p:cNvSpPr>
          <p:nvPr>
            <p:ph idx="1"/>
          </p:nvPr>
        </p:nvSpPr>
        <p:spPr>
          <a:xfrm>
            <a:off x="640080" y="1229193"/>
            <a:ext cx="3880953" cy="3833150"/>
          </a:xfrm>
        </p:spPr>
        <p:txBody>
          <a:bodyPr vert="horz" lIns="91440" tIns="45720" rIns="91440" bIns="45720" rtlCol="0" anchor="t">
            <a:normAutofit/>
          </a:bodyPr>
          <a:lstStyle/>
          <a:p>
            <a:pPr>
              <a:spcBef>
                <a:spcPts val="2400"/>
              </a:spcBef>
            </a:pPr>
            <a:r>
              <a:rPr lang="en-US" sz="2600" dirty="0"/>
              <a:t>Helps members anticipate and prepare for topics</a:t>
            </a:r>
          </a:p>
          <a:p>
            <a:pPr>
              <a:spcBef>
                <a:spcPts val="2400"/>
              </a:spcBef>
            </a:pPr>
            <a:r>
              <a:rPr lang="en-US" sz="2600" dirty="0"/>
              <a:t>Don’t fill meeting with speakers and topics</a:t>
            </a:r>
            <a:endParaRPr lang="en-US" sz="2600" dirty="0">
              <a:ea typeface="Calibri"/>
              <a:cs typeface="Calibri"/>
            </a:endParaRPr>
          </a:p>
          <a:p>
            <a:pPr>
              <a:spcBef>
                <a:spcPts val="2400"/>
              </a:spcBef>
            </a:pPr>
            <a:r>
              <a:rPr lang="en-US" sz="2600" dirty="0"/>
              <a:t>Allow time for discussion </a:t>
            </a:r>
            <a:endParaRPr lang="en-US" sz="2600" dirty="0">
              <a:ea typeface="Calibri"/>
              <a:cs typeface="Calibri"/>
            </a:endParaRPr>
          </a:p>
        </p:txBody>
      </p:sp>
      <p:pic>
        <p:nvPicPr>
          <p:cNvPr id="26" name="Picture 25" descr="An image of the first page from the CUSP Monthly Meeting Pre-Work tool.">
            <a:extLst>
              <a:ext uri="{FF2B5EF4-FFF2-40B4-BE49-F238E27FC236}">
                <a16:creationId xmlns:a16="http://schemas.microsoft.com/office/drawing/2014/main" id="{0096762C-3379-1B77-4AEA-640D6B6E6FA1}"/>
              </a:ext>
            </a:extLst>
          </p:cNvPr>
          <p:cNvPicPr>
            <a:picLocks noChangeAspect="1"/>
          </p:cNvPicPr>
          <p:nvPr/>
        </p:nvPicPr>
        <p:blipFill>
          <a:blip r:embed="rId2"/>
          <a:stretch>
            <a:fillRect/>
          </a:stretch>
        </p:blipFill>
        <p:spPr>
          <a:xfrm>
            <a:off x="5216102" y="1135160"/>
            <a:ext cx="3017520" cy="3906374"/>
          </a:xfrm>
          <a:prstGeom prst="rect">
            <a:avLst/>
          </a:prstGeom>
          <a:effectLst>
            <a:outerShdw blurRad="50800" dist="38100" dir="2700000" algn="tl" rotWithShape="0">
              <a:prstClr val="black">
                <a:alpha val="40000"/>
              </a:prstClr>
            </a:outerShdw>
          </a:effectLst>
        </p:spPr>
      </p:pic>
      <p:sp>
        <p:nvSpPr>
          <p:cNvPr id="4" name="Text Placeholder 3">
            <a:extLst>
              <a:ext uri="{FF2B5EF4-FFF2-40B4-BE49-F238E27FC236}">
                <a16:creationId xmlns:a16="http://schemas.microsoft.com/office/drawing/2014/main" id="{FCF6F5D9-DCB8-04FE-D8FF-46FB8CA2422E}"/>
              </a:ext>
            </a:extLst>
          </p:cNvPr>
          <p:cNvSpPr>
            <a:spLocks noGrp="1"/>
          </p:cNvSpPr>
          <p:nvPr>
            <p:ph type="body" sz="quarter" idx="11"/>
          </p:nvPr>
        </p:nvSpPr>
        <p:spPr>
          <a:xfrm>
            <a:off x="457198" y="5270183"/>
            <a:ext cx="8229599" cy="1020128"/>
          </a:xfrm>
          <a:prstGeom prst="roundRect">
            <a:avLst>
              <a:gd name="adj" fmla="val 27672"/>
            </a:avLst>
          </a:prstGeom>
          <a:solidFill>
            <a:schemeClr val="accent3"/>
          </a:solidFill>
          <a:ln>
            <a:solidFill>
              <a:schemeClr val="bg1"/>
            </a:solidFill>
          </a:ln>
          <a:effectLst>
            <a:innerShdw blurRad="63500" dist="50800" dir="13500000">
              <a:prstClr val="black">
                <a:alpha val="50000"/>
              </a:prstClr>
            </a:innerShdw>
          </a:effectLst>
        </p:spPr>
        <p:txBody>
          <a:bodyPr vert="horz" lIns="182880" tIns="91440" rIns="182880" bIns="91440" rtlCol="0" anchor="ctr">
            <a:spAutoFit/>
          </a:bodyPr>
          <a:lstStyle/>
          <a:p>
            <a:pPr marL="0" indent="0">
              <a:spcBef>
                <a:spcPts val="0"/>
              </a:spcBef>
              <a:buNone/>
            </a:pPr>
            <a:r>
              <a:rPr lang="en-US" sz="2200" dirty="0"/>
              <a:t>For examples, please review the </a:t>
            </a:r>
            <a:r>
              <a:rPr lang="en-US" sz="2200" b="1" u="sng" dirty="0">
                <a:solidFill>
                  <a:srgbClr val="0070C0"/>
                </a:solidFill>
                <a:hlinkClick r:id="rId3"/>
              </a:rPr>
              <a:t>CUSP Monthly Meeting Pre-Work</a:t>
            </a:r>
            <a:r>
              <a:rPr lang="en-US" sz="2200" dirty="0"/>
              <a:t> and </a:t>
            </a:r>
            <a:r>
              <a:rPr lang="en-US" sz="2200" b="1" u="sng" dirty="0">
                <a:solidFill>
                  <a:srgbClr val="0070C0"/>
                </a:solidFill>
                <a:hlinkClick r:id="rId4"/>
              </a:rPr>
              <a:t>CUSP Monthly Meeting Agenda Template</a:t>
            </a:r>
            <a:r>
              <a:rPr lang="en-US" sz="2200" b="1" dirty="0">
                <a:solidFill>
                  <a:srgbClr val="0070C0"/>
                </a:solidFill>
              </a:rPr>
              <a:t> </a:t>
            </a:r>
            <a:r>
              <a:rPr lang="en-US" sz="2200" dirty="0"/>
              <a:t>documents. </a:t>
            </a:r>
          </a:p>
        </p:txBody>
      </p:sp>
      <p:sp>
        <p:nvSpPr>
          <p:cNvPr id="24" name="Slide Number Placeholder 23">
            <a:extLst>
              <a:ext uri="{FF2B5EF4-FFF2-40B4-BE49-F238E27FC236}">
                <a16:creationId xmlns:a16="http://schemas.microsoft.com/office/drawing/2014/main" id="{A73687A4-98B8-25D7-7936-ADC88B6D7D55}"/>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14</a:t>
            </a:fld>
            <a:endParaRPr lang="en-US" dirty="0">
              <a:solidFill>
                <a:prstClr val="black"/>
              </a:solidFill>
            </a:endParaRPr>
          </a:p>
        </p:txBody>
      </p:sp>
    </p:spTree>
    <p:extLst>
      <p:ext uri="{BB962C8B-B14F-4D97-AF65-F5344CB8AC3E}">
        <p14:creationId xmlns:p14="http://schemas.microsoft.com/office/powerpoint/2010/main" val="253673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4E870-11E8-F50C-434C-8F120601557C}"/>
              </a:ext>
            </a:extLst>
          </p:cNvPr>
          <p:cNvSpPr>
            <a:spLocks noGrp="1"/>
          </p:cNvSpPr>
          <p:nvPr>
            <p:ph type="title"/>
          </p:nvPr>
        </p:nvSpPr>
        <p:spPr/>
        <p:txBody>
          <a:bodyPr/>
          <a:lstStyle/>
          <a:p>
            <a:r>
              <a:rPr lang="en-US" dirty="0"/>
              <a:t>A Sample Agenda </a:t>
            </a:r>
          </a:p>
        </p:txBody>
      </p:sp>
      <p:sp>
        <p:nvSpPr>
          <p:cNvPr id="3" name="Content Placeholder 2">
            <a:extLst>
              <a:ext uri="{FF2B5EF4-FFF2-40B4-BE49-F238E27FC236}">
                <a16:creationId xmlns:a16="http://schemas.microsoft.com/office/drawing/2014/main" id="{3E920770-DD30-1D55-FE46-70DD4496B548}"/>
              </a:ext>
            </a:extLst>
          </p:cNvPr>
          <p:cNvSpPr>
            <a:spLocks noGrp="1"/>
          </p:cNvSpPr>
          <p:nvPr>
            <p:ph idx="1"/>
          </p:nvPr>
        </p:nvSpPr>
        <p:spPr>
          <a:xfrm>
            <a:off x="640080" y="1055426"/>
            <a:ext cx="4407108" cy="4234885"/>
          </a:xfrm>
        </p:spPr>
        <p:txBody>
          <a:bodyPr>
            <a:noAutofit/>
          </a:bodyPr>
          <a:lstStyle/>
          <a:p>
            <a:pPr marL="0" indent="0">
              <a:lnSpc>
                <a:spcPct val="110000"/>
              </a:lnSpc>
              <a:buNone/>
            </a:pPr>
            <a:r>
              <a:rPr lang="en-US" sz="2400" b="1" dirty="0"/>
              <a:t>CUSP Monthly Meeting Agenda</a:t>
            </a:r>
          </a:p>
          <a:p>
            <a:pPr>
              <a:lnSpc>
                <a:spcPct val="110000"/>
              </a:lnSpc>
              <a:spcBef>
                <a:spcPts val="400"/>
              </a:spcBef>
            </a:pPr>
            <a:r>
              <a:rPr lang="en-US" sz="1800" dirty="0"/>
              <a:t>Welcome – new guests</a:t>
            </a:r>
          </a:p>
          <a:p>
            <a:pPr>
              <a:lnSpc>
                <a:spcPct val="110000"/>
              </a:lnSpc>
              <a:spcBef>
                <a:spcPts val="400"/>
              </a:spcBef>
            </a:pPr>
            <a:r>
              <a:rPr lang="en-US" sz="1800" dirty="0"/>
              <a:t>Announcements/Recognition</a:t>
            </a:r>
          </a:p>
          <a:p>
            <a:pPr>
              <a:lnSpc>
                <a:spcPct val="110000"/>
              </a:lnSpc>
              <a:spcBef>
                <a:spcPts val="400"/>
              </a:spcBef>
            </a:pPr>
            <a:r>
              <a:rPr lang="en-US" sz="1800" dirty="0"/>
              <a:t>Follow up from previous meeting</a:t>
            </a:r>
          </a:p>
          <a:p>
            <a:pPr>
              <a:lnSpc>
                <a:spcPct val="110000"/>
              </a:lnSpc>
              <a:spcBef>
                <a:spcPts val="400"/>
              </a:spcBef>
            </a:pPr>
            <a:r>
              <a:rPr lang="en-US" sz="1800" dirty="0"/>
              <a:t>Project updates</a:t>
            </a:r>
          </a:p>
          <a:p>
            <a:pPr>
              <a:lnSpc>
                <a:spcPct val="110000"/>
              </a:lnSpc>
              <a:spcBef>
                <a:spcPts val="400"/>
              </a:spcBef>
            </a:pPr>
            <a:r>
              <a:rPr lang="en-US" sz="1800" dirty="0"/>
              <a:t>HEIC report – MRSA rates/dashboard review</a:t>
            </a:r>
          </a:p>
          <a:p>
            <a:pPr>
              <a:lnSpc>
                <a:spcPct val="110000"/>
              </a:lnSpc>
              <a:spcBef>
                <a:spcPts val="400"/>
              </a:spcBef>
            </a:pPr>
            <a:r>
              <a:rPr lang="en-US" sz="1800" dirty="0"/>
              <a:t>Event reports</a:t>
            </a:r>
          </a:p>
          <a:p>
            <a:pPr>
              <a:lnSpc>
                <a:spcPct val="110000"/>
              </a:lnSpc>
              <a:spcBef>
                <a:spcPts val="400"/>
              </a:spcBef>
            </a:pPr>
            <a:r>
              <a:rPr lang="en-US" sz="1800" dirty="0"/>
              <a:t>Project discussion</a:t>
            </a:r>
          </a:p>
          <a:p>
            <a:pPr>
              <a:lnSpc>
                <a:spcPct val="110000"/>
              </a:lnSpc>
              <a:spcBef>
                <a:spcPts val="400"/>
              </a:spcBef>
            </a:pPr>
            <a:r>
              <a:rPr lang="en-US" sz="1800" dirty="0"/>
              <a:t>Open discussion</a:t>
            </a:r>
          </a:p>
          <a:p>
            <a:pPr>
              <a:lnSpc>
                <a:spcPct val="110000"/>
              </a:lnSpc>
              <a:spcBef>
                <a:spcPts val="400"/>
              </a:spcBef>
            </a:pPr>
            <a:r>
              <a:rPr lang="en-US" sz="1800" dirty="0"/>
              <a:t>Closure and next steps</a:t>
            </a:r>
          </a:p>
        </p:txBody>
      </p:sp>
      <p:pic>
        <p:nvPicPr>
          <p:cNvPr id="27" name="Picture 26" descr="An image of the first page from the Comprehensive Unit-based Safety Program (CUSP) Monthly Meeting Agenda Template tool.">
            <a:extLst>
              <a:ext uri="{FF2B5EF4-FFF2-40B4-BE49-F238E27FC236}">
                <a16:creationId xmlns:a16="http://schemas.microsoft.com/office/drawing/2014/main" id="{91A0AA04-02BC-07BF-9CD5-5B3D9B30A184}"/>
              </a:ext>
            </a:extLst>
          </p:cNvPr>
          <p:cNvPicPr>
            <a:picLocks noChangeAspect="1"/>
          </p:cNvPicPr>
          <p:nvPr/>
        </p:nvPicPr>
        <p:blipFill>
          <a:blip r:embed="rId2"/>
          <a:stretch>
            <a:fillRect/>
          </a:stretch>
        </p:blipFill>
        <p:spPr>
          <a:xfrm>
            <a:off x="5212080" y="1133857"/>
            <a:ext cx="3017520" cy="3906373"/>
          </a:xfrm>
          <a:prstGeom prst="rect">
            <a:avLst/>
          </a:prstGeom>
          <a:effectLst>
            <a:outerShdw blurRad="50800" dist="38100" dir="2700000" algn="tl" rotWithShape="0">
              <a:prstClr val="black">
                <a:alpha val="40000"/>
              </a:prstClr>
            </a:outerShdw>
          </a:effectLst>
        </p:spPr>
      </p:pic>
      <p:sp>
        <p:nvSpPr>
          <p:cNvPr id="23" name="Text Placeholder 22">
            <a:extLst>
              <a:ext uri="{FF2B5EF4-FFF2-40B4-BE49-F238E27FC236}">
                <a16:creationId xmlns:a16="http://schemas.microsoft.com/office/drawing/2014/main" id="{F06F715C-FECF-5141-4C1A-9626D7FD0916}"/>
              </a:ext>
            </a:extLst>
          </p:cNvPr>
          <p:cNvSpPr>
            <a:spLocks noGrp="1"/>
          </p:cNvSpPr>
          <p:nvPr>
            <p:ph type="body" sz="quarter" idx="30"/>
          </p:nvPr>
        </p:nvSpPr>
        <p:spPr>
          <a:xfrm>
            <a:off x="457200" y="5303520"/>
            <a:ext cx="8229600" cy="1003459"/>
          </a:xfrm>
          <a:prstGeom prst="roundRect">
            <a:avLst>
              <a:gd name="adj" fmla="val 25145"/>
            </a:avLst>
          </a:prstGeom>
          <a:solidFill>
            <a:schemeClr val="accent3"/>
          </a:solidFill>
          <a:ln>
            <a:solidFill>
              <a:schemeClr val="bg1"/>
            </a:solidFill>
          </a:ln>
          <a:effectLst>
            <a:innerShdw blurRad="63500" dist="50800" dir="13500000">
              <a:prstClr val="black">
                <a:alpha val="50000"/>
              </a:prstClr>
            </a:innerShdw>
          </a:effectLst>
        </p:spPr>
        <p:txBody>
          <a:bodyPr lIns="182880" tIns="91440" rIns="182880" bIns="91440" anchor="ctr">
            <a:spAutoFit/>
          </a:bodyPr>
          <a:lstStyle/>
          <a:p>
            <a:pPr marL="0" indent="0">
              <a:spcBef>
                <a:spcPts val="0"/>
              </a:spcBef>
              <a:buNone/>
            </a:pPr>
            <a:r>
              <a:rPr lang="en-US" sz="2200" dirty="0"/>
              <a:t>For examples, please review the </a:t>
            </a:r>
            <a:r>
              <a:rPr lang="en-US" sz="2200" b="1" u="sng" dirty="0">
                <a:solidFill>
                  <a:srgbClr val="0070C0"/>
                </a:solidFill>
                <a:hlinkClick r:id="rId3"/>
              </a:rPr>
              <a:t>CUSP Monthly Meeting Pre-Work</a:t>
            </a:r>
            <a:r>
              <a:rPr lang="en-US" sz="2200" dirty="0"/>
              <a:t> and </a:t>
            </a:r>
            <a:r>
              <a:rPr lang="en-US" sz="2200" b="1" u="sng" dirty="0">
                <a:solidFill>
                  <a:srgbClr val="0070C0"/>
                </a:solidFill>
                <a:hlinkClick r:id="rId4"/>
              </a:rPr>
              <a:t>CUSP Monthly Meeting Agenda Template</a:t>
            </a:r>
            <a:r>
              <a:rPr lang="en-US" sz="2200" dirty="0"/>
              <a:t> documents. </a:t>
            </a:r>
          </a:p>
        </p:txBody>
      </p:sp>
      <p:sp>
        <p:nvSpPr>
          <p:cNvPr id="24" name="Slide Number Placeholder 23">
            <a:extLst>
              <a:ext uri="{FF2B5EF4-FFF2-40B4-BE49-F238E27FC236}">
                <a16:creationId xmlns:a16="http://schemas.microsoft.com/office/drawing/2014/main" id="{C17E9C8B-75AD-9266-D68B-16416AEE4493}"/>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15</a:t>
            </a:fld>
            <a:endParaRPr lang="en-US" dirty="0">
              <a:solidFill>
                <a:prstClr val="black"/>
              </a:solidFill>
            </a:endParaRPr>
          </a:p>
        </p:txBody>
      </p:sp>
    </p:spTree>
    <p:extLst>
      <p:ext uri="{BB962C8B-B14F-4D97-AF65-F5344CB8AC3E}">
        <p14:creationId xmlns:p14="http://schemas.microsoft.com/office/powerpoint/2010/main" val="3391528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52DC1-6F56-4FE7-AE5C-E9EFA6013E8D}"/>
              </a:ext>
            </a:extLst>
          </p:cNvPr>
          <p:cNvSpPr>
            <a:spLocks noGrp="1"/>
          </p:cNvSpPr>
          <p:nvPr>
            <p:ph type="title"/>
          </p:nvPr>
        </p:nvSpPr>
        <p:spPr/>
        <p:txBody>
          <a:bodyPr>
            <a:normAutofit/>
          </a:bodyPr>
          <a:lstStyle/>
          <a:p>
            <a:r>
              <a:rPr lang="en-US" dirty="0"/>
              <a:t>Data Sources and CUSP Tools</a:t>
            </a:r>
          </a:p>
        </p:txBody>
      </p:sp>
      <p:sp>
        <p:nvSpPr>
          <p:cNvPr id="4" name="Text Placeholder 3">
            <a:extLst>
              <a:ext uri="{FF2B5EF4-FFF2-40B4-BE49-F238E27FC236}">
                <a16:creationId xmlns:a16="http://schemas.microsoft.com/office/drawing/2014/main" id="{735ACEDA-B904-4183-AECF-D49C5164DC86}"/>
              </a:ext>
            </a:extLst>
          </p:cNvPr>
          <p:cNvSpPr>
            <a:spLocks noGrp="1"/>
          </p:cNvSpPr>
          <p:nvPr>
            <p:ph type="body" sz="quarter" idx="11"/>
          </p:nvPr>
        </p:nvSpPr>
        <p:spPr>
          <a:xfrm>
            <a:off x="457200" y="1097280"/>
            <a:ext cx="3897443" cy="5130872"/>
          </a:xfrm>
        </p:spPr>
        <p:txBody>
          <a:bodyPr>
            <a:noAutofit/>
          </a:bodyPr>
          <a:lstStyle/>
          <a:p>
            <a:pPr marL="365760" indent="-365760">
              <a:spcBef>
                <a:spcPts val="1200"/>
              </a:spcBef>
            </a:pPr>
            <a:r>
              <a:rPr lang="en-US" sz="2200" dirty="0"/>
              <a:t>Collecting data from a variety of sources can help inform the team of the QI project’s progress.</a:t>
            </a:r>
          </a:p>
          <a:p>
            <a:pPr marL="365760" indent="-365760">
              <a:spcBef>
                <a:spcPts val="1200"/>
              </a:spcBef>
            </a:pPr>
            <a:r>
              <a:rPr lang="en-US" sz="2200" dirty="0"/>
              <a:t>It is important to use metrics that are pertinent to the QI initiative and not outside the scope of the project.</a:t>
            </a:r>
          </a:p>
          <a:p>
            <a:pPr marL="365760" indent="-365760">
              <a:spcBef>
                <a:spcPts val="1200"/>
              </a:spcBef>
            </a:pPr>
            <a:r>
              <a:rPr lang="en-US" sz="2200" dirty="0"/>
              <a:t>Common data sources:</a:t>
            </a:r>
          </a:p>
          <a:p>
            <a:pPr marL="822960" lvl="1" indent="-365760"/>
            <a:r>
              <a:rPr lang="en-US" sz="2000" dirty="0"/>
              <a:t>Audits</a:t>
            </a:r>
          </a:p>
          <a:p>
            <a:pPr marL="822960" lvl="1" indent="-365760"/>
            <a:r>
              <a:rPr lang="en-US" sz="2000" dirty="0"/>
              <a:t>Huddles</a:t>
            </a:r>
          </a:p>
          <a:p>
            <a:pPr marL="822960" lvl="1" indent="-365760"/>
            <a:r>
              <a:rPr lang="en-US" sz="2000" dirty="0"/>
              <a:t>Hospital/Unit Reports</a:t>
            </a:r>
          </a:p>
          <a:p>
            <a:pPr marL="822960" lvl="1" indent="-365760"/>
            <a:r>
              <a:rPr lang="en-US" sz="2000" dirty="0"/>
              <a:t>Adverse events</a:t>
            </a:r>
          </a:p>
        </p:txBody>
      </p:sp>
      <p:sp>
        <p:nvSpPr>
          <p:cNvPr id="5" name="Text Placeholder 4">
            <a:extLst>
              <a:ext uri="{FF2B5EF4-FFF2-40B4-BE49-F238E27FC236}">
                <a16:creationId xmlns:a16="http://schemas.microsoft.com/office/drawing/2014/main" id="{3279ED24-9730-46CE-82A7-B96A0098061A}"/>
              </a:ext>
            </a:extLst>
          </p:cNvPr>
          <p:cNvSpPr>
            <a:spLocks noGrp="1"/>
          </p:cNvSpPr>
          <p:nvPr>
            <p:ph type="body" sz="quarter" idx="12"/>
          </p:nvPr>
        </p:nvSpPr>
        <p:spPr>
          <a:xfrm>
            <a:off x="4789359" y="2618772"/>
            <a:ext cx="4023360" cy="3647480"/>
          </a:xfrm>
          <a:prstGeom prst="roundRect">
            <a:avLst>
              <a:gd name="adj" fmla="val 13243"/>
            </a:avLst>
          </a:prstGeom>
          <a:solidFill>
            <a:schemeClr val="accent3"/>
          </a:solidFill>
          <a:ln>
            <a:solidFill>
              <a:schemeClr val="bg1"/>
            </a:solidFill>
          </a:ln>
          <a:effectLst>
            <a:innerShdw blurRad="63500" dist="50800" dir="13500000">
              <a:prstClr val="black">
                <a:alpha val="50000"/>
              </a:prstClr>
            </a:innerShdw>
          </a:effectLst>
        </p:spPr>
        <p:txBody>
          <a:bodyPr lIns="182880" tIns="91440" rIns="182880" bIns="91440">
            <a:spAutoFit/>
          </a:bodyPr>
          <a:lstStyle/>
          <a:p>
            <a:pPr marL="0" indent="0">
              <a:buNone/>
            </a:pPr>
            <a:r>
              <a:rPr lang="en-US" sz="2200" dirty="0"/>
              <a:t>For more information on data sources for monitoring QI initiative progress, please see the following documents:</a:t>
            </a:r>
          </a:p>
          <a:p>
            <a:pPr marL="457200" indent="-365760">
              <a:buClr>
                <a:schemeClr val="tx1"/>
              </a:buClr>
            </a:pPr>
            <a:r>
              <a:rPr lang="en-US" sz="2000" b="1" u="sng" dirty="0">
                <a:solidFill>
                  <a:srgbClr val="0070C0"/>
                </a:solidFill>
                <a:hlinkClick r:id="rId3"/>
              </a:rPr>
              <a:t>Staff Safety Assessment</a:t>
            </a:r>
            <a:r>
              <a:rPr lang="en-US" sz="2000" b="1" u="sng" dirty="0">
                <a:solidFill>
                  <a:srgbClr val="0070C0"/>
                </a:solidFill>
              </a:rPr>
              <a:t> </a:t>
            </a:r>
          </a:p>
          <a:p>
            <a:pPr marL="457200" indent="-365760">
              <a:buClr>
                <a:schemeClr val="tx1"/>
              </a:buClr>
            </a:pPr>
            <a:r>
              <a:rPr lang="en-US" sz="2000" b="1" u="sng" dirty="0">
                <a:solidFill>
                  <a:srgbClr val="0070C0"/>
                </a:solidFill>
                <a:hlinkClick r:id="rId4"/>
              </a:rPr>
              <a:t>Learning From Defects Tool</a:t>
            </a:r>
            <a:endParaRPr lang="en-US" sz="2000" b="1" u="sng" dirty="0">
              <a:solidFill>
                <a:srgbClr val="0070C0"/>
              </a:solidFill>
            </a:endParaRPr>
          </a:p>
          <a:p>
            <a:pPr marL="457200" indent="-365760">
              <a:buClr>
                <a:schemeClr val="tx1"/>
              </a:buClr>
            </a:pPr>
            <a:r>
              <a:rPr lang="en-US" sz="2000" b="1" u="sng" dirty="0">
                <a:solidFill>
                  <a:srgbClr val="0070C0"/>
                </a:solidFill>
                <a:hlinkClick r:id="rId5"/>
              </a:rPr>
              <a:t>LFD Investigating a Defect Worksheet</a:t>
            </a:r>
            <a:endParaRPr lang="en-US" sz="2000" b="1" u="sng" dirty="0">
              <a:solidFill>
                <a:srgbClr val="0070C0"/>
              </a:solidFill>
            </a:endParaRPr>
          </a:p>
          <a:p>
            <a:pPr marL="457200" indent="-365760">
              <a:buClr>
                <a:schemeClr val="tx1"/>
              </a:buClr>
            </a:pPr>
            <a:r>
              <a:rPr lang="en-US" sz="2000" b="1" u="sng" dirty="0">
                <a:solidFill>
                  <a:srgbClr val="0070C0"/>
                </a:solidFill>
                <a:hlinkClick r:id="rId6"/>
              </a:rPr>
              <a:t>Example of Completed LFD</a:t>
            </a:r>
            <a:endParaRPr lang="en-US" sz="2000" dirty="0"/>
          </a:p>
        </p:txBody>
      </p:sp>
      <p:pic>
        <p:nvPicPr>
          <p:cNvPr id="28" name="Picture 27">
            <a:extLst>
              <a:ext uri="{FF2B5EF4-FFF2-40B4-BE49-F238E27FC236}">
                <a16:creationId xmlns:a16="http://schemas.microsoft.com/office/drawing/2014/main" id="{C56E5ADC-634A-1138-AE42-66C00EBB8E80}"/>
              </a:ext>
              <a:ext uri="{C183D7F6-B498-43B3-948B-1728B52AA6E4}">
                <adec:decorative xmlns:adec="http://schemas.microsoft.com/office/drawing/2017/decorative" val="1"/>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6048816" y="1010467"/>
            <a:ext cx="1858590" cy="1550337"/>
          </a:xfrm>
          <a:prstGeom prst="rect">
            <a:avLst/>
          </a:prstGeom>
        </p:spPr>
      </p:pic>
      <p:sp>
        <p:nvSpPr>
          <p:cNvPr id="24" name="Slide Number Placeholder 23">
            <a:extLst>
              <a:ext uri="{FF2B5EF4-FFF2-40B4-BE49-F238E27FC236}">
                <a16:creationId xmlns:a16="http://schemas.microsoft.com/office/drawing/2014/main" id="{7D2D338C-B31C-4B16-A30B-8A2FACB76C7F}"/>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16</a:t>
            </a:fld>
            <a:endParaRPr lang="en-US" dirty="0">
              <a:solidFill>
                <a:prstClr val="black"/>
              </a:solidFill>
            </a:endParaRPr>
          </a:p>
        </p:txBody>
      </p:sp>
    </p:spTree>
    <p:extLst>
      <p:ext uri="{BB962C8B-B14F-4D97-AF65-F5344CB8AC3E}">
        <p14:creationId xmlns:p14="http://schemas.microsoft.com/office/powerpoint/2010/main" val="22222542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EA23A-0C0F-4B9C-8899-A2C5D7F7738D}"/>
              </a:ext>
            </a:extLst>
          </p:cNvPr>
          <p:cNvSpPr>
            <a:spLocks noGrp="1"/>
          </p:cNvSpPr>
          <p:nvPr>
            <p:ph type="title"/>
          </p:nvPr>
        </p:nvSpPr>
        <p:spPr/>
        <p:txBody>
          <a:bodyPr>
            <a:normAutofit fontScale="90000"/>
          </a:bodyPr>
          <a:lstStyle/>
          <a:p>
            <a:r>
              <a:rPr lang="en-US" sz="4400" dirty="0"/>
              <a:t>Share the Data and Celebrate Success!</a:t>
            </a:r>
            <a:endParaRPr lang="en-US" dirty="0"/>
          </a:p>
        </p:txBody>
      </p:sp>
      <p:sp>
        <p:nvSpPr>
          <p:cNvPr id="3" name="Content Placeholder 2">
            <a:extLst>
              <a:ext uri="{FF2B5EF4-FFF2-40B4-BE49-F238E27FC236}">
                <a16:creationId xmlns:a16="http://schemas.microsoft.com/office/drawing/2014/main" id="{D8621B34-25FC-44A8-BF47-DF43B805E6B0}"/>
              </a:ext>
            </a:extLst>
          </p:cNvPr>
          <p:cNvSpPr>
            <a:spLocks noGrp="1"/>
          </p:cNvSpPr>
          <p:nvPr>
            <p:ph idx="1"/>
          </p:nvPr>
        </p:nvSpPr>
        <p:spPr>
          <a:xfrm>
            <a:off x="457200" y="1097280"/>
            <a:ext cx="4457700" cy="5394961"/>
          </a:xfrm>
        </p:spPr>
        <p:txBody>
          <a:bodyPr vert="horz" lIns="91440" tIns="45720" rIns="91440" bIns="45720" rtlCol="0" anchor="t">
            <a:noAutofit/>
          </a:bodyPr>
          <a:lstStyle/>
          <a:p>
            <a:pPr>
              <a:spcBef>
                <a:spcPts val="1800"/>
              </a:spcBef>
            </a:pPr>
            <a:r>
              <a:rPr lang="en-US" sz="2600" dirty="0"/>
              <a:t>Disseminate results.</a:t>
            </a:r>
            <a:endParaRPr lang="en-US" sz="2600" dirty="0">
              <a:ea typeface="Calibri"/>
              <a:cs typeface="Calibri"/>
            </a:endParaRPr>
          </a:p>
          <a:p>
            <a:pPr>
              <a:spcBef>
                <a:spcPts val="1800"/>
              </a:spcBef>
            </a:pPr>
            <a:r>
              <a:rPr lang="en-US" sz="2600" dirty="0"/>
              <a:t>Infographics, charts, and tables help visibly communicate the impact of the project.</a:t>
            </a:r>
            <a:endParaRPr lang="en-US" sz="2600" dirty="0">
              <a:ea typeface="Calibri"/>
              <a:cs typeface="Calibri"/>
            </a:endParaRPr>
          </a:p>
          <a:p>
            <a:pPr>
              <a:spcBef>
                <a:spcPts val="1800"/>
              </a:spcBef>
            </a:pPr>
            <a:r>
              <a:rPr lang="en-US" sz="2600" dirty="0"/>
              <a:t>Open forums provide opportunity to discuss outcomes and next steps.</a:t>
            </a:r>
            <a:endParaRPr lang="en-US" sz="2600" dirty="0">
              <a:ea typeface="Calibri"/>
              <a:cs typeface="Calibri"/>
            </a:endParaRPr>
          </a:p>
          <a:p>
            <a:pPr>
              <a:spcBef>
                <a:spcPts val="1800"/>
              </a:spcBef>
            </a:pPr>
            <a:r>
              <a:rPr lang="en-US" sz="2600" dirty="0"/>
              <a:t>Celebrate success to sustain impact and to motivate future participation.</a:t>
            </a:r>
            <a:endParaRPr lang="en-US" sz="2600" dirty="0">
              <a:ea typeface="Calibri"/>
              <a:cs typeface="Calibri"/>
            </a:endParaRPr>
          </a:p>
        </p:txBody>
      </p:sp>
      <p:pic>
        <p:nvPicPr>
          <p:cNvPr id="29" name="Picture 28" descr="A close-up image of healthcare professionals shaking hands during a meeting.">
            <a:extLst>
              <a:ext uri="{FF2B5EF4-FFF2-40B4-BE49-F238E27FC236}">
                <a16:creationId xmlns:a16="http://schemas.microsoft.com/office/drawing/2014/main" id="{8AF6C2B8-7316-7B5D-10EC-A4D70F7BC406}"/>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5240785" y="2369819"/>
            <a:ext cx="3612410" cy="2408273"/>
          </a:xfrm>
          <a:prstGeom prst="rect">
            <a:avLst/>
          </a:prstGeom>
          <a:effectLst>
            <a:outerShdw blurRad="50800" dist="38100" dir="2700000" algn="tl" rotWithShape="0">
              <a:prstClr val="black">
                <a:alpha val="40000"/>
              </a:prstClr>
            </a:outerShdw>
          </a:effectLst>
        </p:spPr>
      </p:pic>
      <p:sp>
        <p:nvSpPr>
          <p:cNvPr id="24" name="Slide Number Placeholder 23">
            <a:extLst>
              <a:ext uri="{FF2B5EF4-FFF2-40B4-BE49-F238E27FC236}">
                <a16:creationId xmlns:a16="http://schemas.microsoft.com/office/drawing/2014/main" id="{A46069FB-27F7-4A4A-ADCD-4CEC4A5F2925}"/>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17</a:t>
            </a:fld>
            <a:endParaRPr lang="en-US" dirty="0">
              <a:solidFill>
                <a:prstClr val="black"/>
              </a:solidFill>
            </a:endParaRPr>
          </a:p>
        </p:txBody>
      </p:sp>
    </p:spTree>
    <p:extLst>
      <p:ext uri="{BB962C8B-B14F-4D97-AF65-F5344CB8AC3E}">
        <p14:creationId xmlns:p14="http://schemas.microsoft.com/office/powerpoint/2010/main" val="823570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15F765-F983-3F50-DC45-4CEE04C83FA6}"/>
              </a:ext>
            </a:extLst>
          </p:cNvPr>
          <p:cNvSpPr>
            <a:spLocks noGrp="1"/>
          </p:cNvSpPr>
          <p:nvPr>
            <p:ph type="title"/>
          </p:nvPr>
        </p:nvSpPr>
        <p:spPr>
          <a:xfrm>
            <a:off x="457200" y="0"/>
            <a:ext cx="8229600" cy="914400"/>
          </a:xfrm>
        </p:spPr>
        <p:txBody>
          <a:bodyPr/>
          <a:lstStyle/>
          <a:p>
            <a:r>
              <a:rPr lang="en-US" dirty="0"/>
              <a:t>Key Takeaways</a:t>
            </a:r>
          </a:p>
        </p:txBody>
      </p:sp>
      <p:sp>
        <p:nvSpPr>
          <p:cNvPr id="6" name="Content Placeholder 5">
            <a:extLst>
              <a:ext uri="{FF2B5EF4-FFF2-40B4-BE49-F238E27FC236}">
                <a16:creationId xmlns:a16="http://schemas.microsoft.com/office/drawing/2014/main" id="{46890966-39CE-16FA-B0AF-6C442C9546B8}"/>
              </a:ext>
            </a:extLst>
          </p:cNvPr>
          <p:cNvSpPr>
            <a:spLocks noGrp="1"/>
          </p:cNvSpPr>
          <p:nvPr>
            <p:ph idx="1"/>
          </p:nvPr>
        </p:nvSpPr>
        <p:spPr>
          <a:xfrm>
            <a:off x="876300" y="1249680"/>
            <a:ext cx="7801018" cy="5021580"/>
          </a:xfrm>
        </p:spPr>
        <p:txBody>
          <a:bodyPr vert="horz" lIns="91440" tIns="45720" rIns="91440" bIns="45720" rtlCol="0" anchor="ctr">
            <a:normAutofit/>
          </a:bodyPr>
          <a:lstStyle/>
          <a:p>
            <a:pPr>
              <a:spcBef>
                <a:spcPts val="1800"/>
              </a:spcBef>
            </a:pPr>
            <a:r>
              <a:rPr lang="en-US" sz="2800" dirty="0"/>
              <a:t>Plan for sustainability early in the process.</a:t>
            </a:r>
          </a:p>
          <a:p>
            <a:pPr>
              <a:spcBef>
                <a:spcPts val="1800"/>
              </a:spcBef>
            </a:pPr>
            <a:r>
              <a:rPr lang="en-US" sz="2800" dirty="0"/>
              <a:t>Establish and maintain CUSP team participation.</a:t>
            </a:r>
            <a:endParaRPr lang="en-US" sz="2800" dirty="0">
              <a:ea typeface="Calibri"/>
              <a:cs typeface="Calibri"/>
            </a:endParaRPr>
          </a:p>
          <a:p>
            <a:pPr>
              <a:spcBef>
                <a:spcPts val="1800"/>
              </a:spcBef>
            </a:pPr>
            <a:r>
              <a:rPr lang="en-US" sz="2800" dirty="0">
                <a:ea typeface="Calibri"/>
                <a:cs typeface="Calibri"/>
              </a:rPr>
              <a:t>Co-champions are helpful for sustainability.</a:t>
            </a:r>
            <a:endParaRPr lang="en-US" sz="2800" dirty="0"/>
          </a:p>
          <a:p>
            <a:pPr>
              <a:spcBef>
                <a:spcPts val="1800"/>
              </a:spcBef>
            </a:pPr>
            <a:r>
              <a:rPr lang="en-US" sz="2800" dirty="0"/>
              <a:t>Identify challenges and successes along the way and after the goals are reached.</a:t>
            </a:r>
          </a:p>
          <a:p>
            <a:pPr>
              <a:spcBef>
                <a:spcPts val="1800"/>
              </a:spcBef>
            </a:pPr>
            <a:r>
              <a:rPr lang="en-US" sz="2800" dirty="0"/>
              <a:t>Utilize data and tools to help measure success.</a:t>
            </a:r>
            <a:endParaRPr lang="en-US" sz="2800" dirty="0">
              <a:ea typeface="Calibri"/>
              <a:cs typeface="Calibri"/>
            </a:endParaRPr>
          </a:p>
          <a:p>
            <a:pPr>
              <a:spcBef>
                <a:spcPts val="1800"/>
              </a:spcBef>
            </a:pPr>
            <a:r>
              <a:rPr lang="en-US" sz="2800" dirty="0"/>
              <a:t>Create a culture of safety that aligns with mission and vision of the organization.</a:t>
            </a:r>
          </a:p>
        </p:txBody>
      </p:sp>
      <p:sp>
        <p:nvSpPr>
          <p:cNvPr id="4" name="Slide Number Placeholder 3">
            <a:extLst>
              <a:ext uri="{FF2B5EF4-FFF2-40B4-BE49-F238E27FC236}">
                <a16:creationId xmlns:a16="http://schemas.microsoft.com/office/drawing/2014/main" id="{85CD4787-5662-BE96-BADA-6E67B57F55A8}"/>
              </a:ext>
            </a:extLst>
          </p:cNvPr>
          <p:cNvSpPr>
            <a:spLocks noGrp="1"/>
          </p:cNvSpPr>
          <p:nvPr>
            <p:ph type="sldNum" sz="quarter" idx="4"/>
          </p:nvPr>
        </p:nvSpPr>
        <p:spPr>
          <a:xfrm>
            <a:off x="8869680" y="6492240"/>
            <a:ext cx="274320" cy="365760"/>
          </a:xfrm>
        </p:spPr>
        <p:txBody>
          <a:bodyPr/>
          <a:lstStyle/>
          <a:p>
            <a:r>
              <a:rPr lang="en-US" dirty="0"/>
              <a:t> | </a:t>
            </a:r>
            <a:fld id="{3EAF645E-7E2B-4792-90B1-7B7BA0A8390A}" type="slidenum">
              <a:rPr lang="en-US" smtClean="0"/>
              <a:pPr/>
              <a:t>18</a:t>
            </a:fld>
            <a:endParaRPr lang="en-US" dirty="0"/>
          </a:p>
        </p:txBody>
      </p:sp>
    </p:spTree>
    <p:extLst>
      <p:ext uri="{BB962C8B-B14F-4D97-AF65-F5344CB8AC3E}">
        <p14:creationId xmlns:p14="http://schemas.microsoft.com/office/powerpoint/2010/main" val="21466239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8E32B02-7C4F-8605-801F-564560DE3BBF}"/>
              </a:ext>
            </a:extLst>
          </p:cNvPr>
          <p:cNvSpPr>
            <a:spLocks noGrp="1"/>
          </p:cNvSpPr>
          <p:nvPr>
            <p:ph type="title"/>
          </p:nvPr>
        </p:nvSpPr>
        <p:spPr/>
        <p:txBody>
          <a:bodyPr/>
          <a:lstStyle/>
          <a:p>
            <a:r>
              <a:rPr lang="en-US" dirty="0"/>
              <a:t>Disclaimer</a:t>
            </a:r>
          </a:p>
        </p:txBody>
      </p:sp>
      <p:sp>
        <p:nvSpPr>
          <p:cNvPr id="7" name="Content Placeholder 6">
            <a:extLst>
              <a:ext uri="{FF2B5EF4-FFF2-40B4-BE49-F238E27FC236}">
                <a16:creationId xmlns:a16="http://schemas.microsoft.com/office/drawing/2014/main" id="{CAD42074-5DE9-361E-F135-C11FB423C232}"/>
              </a:ext>
            </a:extLst>
          </p:cNvPr>
          <p:cNvSpPr>
            <a:spLocks noGrp="1"/>
          </p:cNvSpPr>
          <p:nvPr>
            <p:ph idx="1"/>
          </p:nvPr>
        </p:nvSpPr>
        <p:spPr/>
        <p:txBody>
          <a:bodyPr>
            <a:normAutofit/>
          </a:bodyPr>
          <a:lstStyle/>
          <a:p>
            <a:pPr>
              <a:spcBef>
                <a:spcPts val="2400"/>
              </a:spcBef>
            </a:pPr>
            <a:r>
              <a:rPr lang="en-US" sz="2400" dirty="0"/>
              <a:t>The findings and recommendations in this presentation are those of the authors, who are responsible for its content, and do not necessarily represent the views of AHRQ. No statement in this presentation should be construed as an official position of AHRQ or of the U.S. Department of Health and Human Services.</a:t>
            </a:r>
          </a:p>
          <a:p>
            <a:pPr>
              <a:spcBef>
                <a:spcPts val="2400"/>
              </a:spcBef>
            </a:pPr>
            <a:r>
              <a:rPr lang="en-US" sz="2400" dirty="0"/>
              <a:t>Any practice described in this presentation must be applied by healthcare practitioners in accordance with professional judgment and standards of care in regard to the unique circumstances that may apply in each situation they encounter. These practices are offered as helpful options for consideration by healthcare practitioners, not as guidelines.</a:t>
            </a:r>
          </a:p>
        </p:txBody>
      </p:sp>
      <p:sp>
        <p:nvSpPr>
          <p:cNvPr id="23" name="Slide Number Placeholder 22">
            <a:extLst>
              <a:ext uri="{FF2B5EF4-FFF2-40B4-BE49-F238E27FC236}">
                <a16:creationId xmlns:a16="http://schemas.microsoft.com/office/drawing/2014/main" id="{597D952B-4B1F-DEBA-2518-49F2FAB48227}"/>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19</a:t>
            </a:fld>
            <a:endParaRPr lang="en-US" dirty="0">
              <a:solidFill>
                <a:prstClr val="black"/>
              </a:solidFill>
            </a:endParaRPr>
          </a:p>
        </p:txBody>
      </p:sp>
    </p:spTree>
    <p:extLst>
      <p:ext uri="{BB962C8B-B14F-4D97-AF65-F5344CB8AC3E}">
        <p14:creationId xmlns:p14="http://schemas.microsoft.com/office/powerpoint/2010/main" val="1501924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4BE85-984F-4B2D-AC7B-D2A4FA152F8A}"/>
              </a:ext>
            </a:extLst>
          </p:cNvPr>
          <p:cNvSpPr>
            <a:spLocks noGrp="1"/>
          </p:cNvSpPr>
          <p:nvPr>
            <p:ph type="title"/>
          </p:nvPr>
        </p:nvSpPr>
        <p:spPr/>
        <p:txBody>
          <a:bodyPr/>
          <a:lstStyle/>
          <a:p>
            <a:r>
              <a:rPr lang="en-US" dirty="0"/>
              <a:t>Educational Objectives</a:t>
            </a:r>
          </a:p>
        </p:txBody>
      </p:sp>
      <p:sp>
        <p:nvSpPr>
          <p:cNvPr id="3" name="Content Placeholder 2">
            <a:extLst>
              <a:ext uri="{FF2B5EF4-FFF2-40B4-BE49-F238E27FC236}">
                <a16:creationId xmlns:a16="http://schemas.microsoft.com/office/drawing/2014/main" id="{F96EF9B0-8336-4755-9A15-EFB131C56352}"/>
              </a:ext>
            </a:extLst>
          </p:cNvPr>
          <p:cNvSpPr>
            <a:spLocks noGrp="1"/>
          </p:cNvSpPr>
          <p:nvPr>
            <p:ph idx="1"/>
          </p:nvPr>
        </p:nvSpPr>
        <p:spPr>
          <a:xfrm>
            <a:off x="457200" y="1097280"/>
            <a:ext cx="8229600" cy="5212080"/>
          </a:xfrm>
        </p:spPr>
        <p:txBody>
          <a:bodyPr>
            <a:noAutofit/>
          </a:bodyPr>
          <a:lstStyle/>
          <a:p>
            <a:pPr>
              <a:spcBef>
                <a:spcPts val="1200"/>
              </a:spcBef>
            </a:pPr>
            <a:r>
              <a:rPr lang="en-US" sz="3000" dirty="0"/>
              <a:t>Define sustainability for quality improvement success</a:t>
            </a:r>
          </a:p>
          <a:p>
            <a:pPr>
              <a:spcBef>
                <a:spcPts val="1200"/>
              </a:spcBef>
            </a:pPr>
            <a:r>
              <a:rPr lang="en-US" sz="3000" dirty="0"/>
              <a:t>Identify key components of sustainability</a:t>
            </a:r>
          </a:p>
          <a:p>
            <a:pPr>
              <a:spcBef>
                <a:spcPts val="1200"/>
              </a:spcBef>
            </a:pPr>
            <a:r>
              <a:rPr lang="en-US" sz="3000" dirty="0"/>
              <a:t>Identify challenges and successes in sustainability</a:t>
            </a:r>
          </a:p>
          <a:p>
            <a:pPr>
              <a:spcBef>
                <a:spcPts val="1200"/>
              </a:spcBef>
            </a:pPr>
            <a:r>
              <a:rPr lang="en-US" sz="3000" dirty="0"/>
              <a:t>Describe steps to create and implement a sustainability plan</a:t>
            </a:r>
          </a:p>
          <a:p>
            <a:pPr>
              <a:spcBef>
                <a:spcPts val="1200"/>
              </a:spcBef>
            </a:pPr>
            <a:r>
              <a:rPr lang="en-US" sz="3000" dirty="0"/>
              <a:t>Define a core Comprehensive Unit-based Safety Program (CUSP) team, roles, and responsibilities</a:t>
            </a:r>
          </a:p>
          <a:p>
            <a:pPr>
              <a:spcBef>
                <a:spcPts val="1200"/>
              </a:spcBef>
            </a:pPr>
            <a:r>
              <a:rPr lang="en-US" sz="3000" dirty="0"/>
              <a:t>Identify tools to help maintain success </a:t>
            </a:r>
          </a:p>
        </p:txBody>
      </p:sp>
      <p:sp>
        <p:nvSpPr>
          <p:cNvPr id="24" name="Slide Number Placeholder 23">
            <a:extLst>
              <a:ext uri="{FF2B5EF4-FFF2-40B4-BE49-F238E27FC236}">
                <a16:creationId xmlns:a16="http://schemas.microsoft.com/office/drawing/2014/main" id="{D20AE12A-A561-4679-BD12-87DB99566C46}"/>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2</a:t>
            </a:fld>
            <a:endParaRPr lang="en-US" dirty="0">
              <a:solidFill>
                <a:prstClr val="black"/>
              </a:solidFill>
            </a:endParaRPr>
          </a:p>
        </p:txBody>
      </p:sp>
    </p:spTree>
    <p:extLst>
      <p:ext uri="{BB962C8B-B14F-4D97-AF65-F5344CB8AC3E}">
        <p14:creationId xmlns:p14="http://schemas.microsoft.com/office/powerpoint/2010/main" val="21339795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907478C-ADEA-B146-97F5-5CC471CE6586}"/>
              </a:ext>
            </a:extLst>
          </p:cNvPr>
          <p:cNvSpPr>
            <a:spLocks noGrp="1"/>
          </p:cNvSpPr>
          <p:nvPr>
            <p:ph type="title"/>
          </p:nvPr>
        </p:nvSpPr>
        <p:spPr>
          <a:xfrm>
            <a:off x="457200" y="0"/>
            <a:ext cx="8229600" cy="914400"/>
          </a:xfrm>
        </p:spPr>
        <p:txBody>
          <a:bodyPr>
            <a:normAutofit/>
          </a:bodyPr>
          <a:lstStyle/>
          <a:p>
            <a:r>
              <a:rPr lang="en-US" dirty="0"/>
              <a:t>Reference List</a:t>
            </a:r>
          </a:p>
        </p:txBody>
      </p:sp>
      <p:sp>
        <p:nvSpPr>
          <p:cNvPr id="4" name="Content Placeholder 3">
            <a:extLst>
              <a:ext uri="{FF2B5EF4-FFF2-40B4-BE49-F238E27FC236}">
                <a16:creationId xmlns:a16="http://schemas.microsoft.com/office/drawing/2014/main" id="{1DA6BF12-AF7D-9F16-7647-20A174244D02}"/>
              </a:ext>
            </a:extLst>
          </p:cNvPr>
          <p:cNvSpPr>
            <a:spLocks noGrp="1"/>
          </p:cNvSpPr>
          <p:nvPr>
            <p:ph idx="1"/>
          </p:nvPr>
        </p:nvSpPr>
        <p:spPr/>
        <p:txBody>
          <a:bodyPr>
            <a:normAutofit/>
          </a:bodyPr>
          <a:lstStyle/>
          <a:p>
            <a:pPr marR="0" lvl="0">
              <a:spcAft>
                <a:spcPts val="0"/>
              </a:spcAft>
              <a:buFont typeface="+mj-lt"/>
              <a:buAutoNum type="arabicPeriod"/>
              <a:tabLst>
                <a:tab pos="457200" algn="l"/>
              </a:tabLst>
            </a:pPr>
            <a:r>
              <a:rPr lang="en-US" sz="2000" dirty="0">
                <a:effectLst/>
                <a:ea typeface="Times New Roman" panose="02020603050405020304" pitchFamily="18" charset="0"/>
              </a:rPr>
              <a:t>Enhancing Project Spread and Sustainability – A Companion to the “Easy Guide to Clinical Practice Improvement.” Clinical Excellence Commission. August 2008. </a:t>
            </a:r>
            <a:r>
              <a:rPr lang="en-US" sz="2000" dirty="0">
                <a:effectLst/>
                <a:ea typeface="Times New Roman" panose="02020603050405020304" pitchFamily="18" charset="0"/>
                <a:hlinkClick r:id="rId3"/>
              </a:rPr>
              <a:t>https://www.med.unc.edu/ihqi/wp-content/uploads/sites/463/2020/07/Enhancing-Project-Spread-and-Sustainability.pdf</a:t>
            </a:r>
            <a:r>
              <a:rPr lang="en-US" sz="2000" dirty="0">
                <a:effectLst/>
                <a:ea typeface="Times New Roman" panose="02020603050405020304" pitchFamily="18" charset="0"/>
              </a:rPr>
              <a:t>. Accessed July 17, 2024.</a:t>
            </a:r>
          </a:p>
          <a:p>
            <a:pPr marR="0" lvl="0">
              <a:spcAft>
                <a:spcPts val="0"/>
              </a:spcAft>
              <a:buFont typeface="+mj-lt"/>
              <a:buAutoNum type="arabicPeriod"/>
              <a:tabLst>
                <a:tab pos="457200" algn="l"/>
              </a:tabLst>
            </a:pPr>
            <a:r>
              <a:rPr lang="en-US" sz="2000" dirty="0">
                <a:effectLst/>
                <a:ea typeface="Times New Roman" panose="02020603050405020304" pitchFamily="18" charset="0"/>
              </a:rPr>
              <a:t>Scoville R, Little K, Rakover J, et al. Sustaining Improvement. Institute for Healthcare. </a:t>
            </a:r>
            <a:r>
              <a:rPr lang="en-US" sz="2000" dirty="0">
                <a:effectLst/>
                <a:ea typeface="Times New Roman" panose="02020603050405020304" pitchFamily="18" charset="0"/>
                <a:hlinkClick r:id="rId4"/>
              </a:rPr>
              <a:t>https://www.ihi.org/resources/white-papers/sustaining-improvement</a:t>
            </a:r>
            <a:r>
              <a:rPr lang="en-US" sz="2000" dirty="0">
                <a:effectLst/>
                <a:ea typeface="Times New Roman" panose="02020603050405020304" pitchFamily="18" charset="0"/>
              </a:rPr>
              <a:t>. Accessed July 17, 2024.</a:t>
            </a:r>
          </a:p>
          <a:p>
            <a:pPr marR="0" lvl="0">
              <a:spcAft>
                <a:spcPts val="0"/>
              </a:spcAft>
              <a:buFont typeface="+mj-lt"/>
              <a:buAutoNum type="arabicPeriod"/>
              <a:tabLst>
                <a:tab pos="457200" algn="l"/>
              </a:tabLst>
            </a:pPr>
            <a:r>
              <a:rPr lang="en-US" sz="2000" dirty="0">
                <a:effectLst/>
                <a:ea typeface="Times New Roman" panose="02020603050405020304" pitchFamily="18" charset="0"/>
              </a:rPr>
              <a:t>Lawson T, Weekes L, Hill M. Ensuring success and sustainability of a quality improvement project. BJA Education. 2018 May 1;18(5):147-52. PMID: 33456825.</a:t>
            </a:r>
          </a:p>
          <a:p>
            <a:pPr marR="0" lvl="0">
              <a:spcAft>
                <a:spcPts val="0"/>
              </a:spcAft>
              <a:buFont typeface="+mj-lt"/>
              <a:buAutoNum type="arabicPeriod"/>
              <a:tabLst>
                <a:tab pos="457200" algn="l"/>
              </a:tabLst>
            </a:pPr>
            <a:r>
              <a:rPr lang="en-US" sz="2000" dirty="0">
                <a:effectLst/>
                <a:ea typeface="Times New Roman" panose="02020603050405020304" pitchFamily="18" charset="0"/>
              </a:rPr>
              <a:t>Hayes CW, Goldmann D. Highly adoptable improvement: a practical model and toolkit to address adoptability and sustainability of quality improvement initiatives. Jt Comm J Qual Patient Saf 2018 Mar;44(3):155-63. PMID: 29499812.</a:t>
            </a:r>
          </a:p>
          <a:p>
            <a:pPr marL="342900" marR="0" lvl="0" indent="-342900">
              <a:spcBef>
                <a:spcPts val="0"/>
              </a:spcBef>
              <a:spcAft>
                <a:spcPts val="0"/>
              </a:spcAft>
              <a:buFont typeface="+mj-lt"/>
              <a:buAutoNum type="arabicPeriod"/>
              <a:tabLst>
                <a:tab pos="457200" algn="l"/>
              </a:tabLst>
            </a:pPr>
            <a:endParaRPr lang="en-US" sz="2000" dirty="0">
              <a:effectLst/>
              <a:ea typeface="Times New Roman" panose="02020603050405020304" pitchFamily="18" charset="0"/>
            </a:endParaRPr>
          </a:p>
          <a:p>
            <a:pPr marL="0" indent="0">
              <a:buNone/>
            </a:pPr>
            <a:endParaRPr lang="en-US" dirty="0"/>
          </a:p>
        </p:txBody>
      </p:sp>
      <p:sp>
        <p:nvSpPr>
          <p:cNvPr id="49" name="Slide Number Placeholder 26">
            <a:extLst>
              <a:ext uri="{FF2B5EF4-FFF2-40B4-BE49-F238E27FC236}">
                <a16:creationId xmlns:a16="http://schemas.microsoft.com/office/drawing/2014/main" id="{F97A80AC-A925-D2BD-03EF-80EA95EAD120}"/>
              </a:ext>
            </a:extLst>
          </p:cNvPr>
          <p:cNvSpPr>
            <a:spLocks noGrp="1"/>
          </p:cNvSpPr>
          <p:nvPr>
            <p:ph type="sldNum" sz="quarter" idx="4"/>
          </p:nvPr>
        </p:nvSpPr>
        <p:spPr>
          <a:xfrm>
            <a:off x="8869680" y="6492240"/>
            <a:ext cx="274320" cy="365760"/>
          </a:xfrm>
        </p:spPr>
        <p:txBody>
          <a:bodyPr vert="horz" lIns="0" tIns="45720" rIns="0" bIns="45720" rtlCol="0" anchor="ctr"/>
          <a:lstStyle>
            <a:lvl1pPr algn="l">
              <a:defRPr sz="900" b="1">
                <a:solidFill>
                  <a:schemeClr val="tx1"/>
                </a:solidFill>
              </a:defRPr>
            </a:lvl1pPr>
          </a:lstStyle>
          <a:p>
            <a:r>
              <a:rPr lang="en-US" dirty="0"/>
              <a:t> | </a:t>
            </a:r>
            <a:fld id="{3EAF645E-7E2B-4792-90B1-7B7BA0A8390A}" type="slidenum">
              <a:rPr lang="en-US" smtClean="0"/>
              <a:pPr/>
              <a:t>20</a:t>
            </a:fld>
            <a:endParaRPr lang="en-US" dirty="0"/>
          </a:p>
        </p:txBody>
      </p:sp>
    </p:spTree>
    <p:extLst>
      <p:ext uri="{BB962C8B-B14F-4D97-AF65-F5344CB8AC3E}">
        <p14:creationId xmlns:p14="http://schemas.microsoft.com/office/powerpoint/2010/main" val="1450091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30">
            <a:extLst>
              <a:ext uri="{FF2B5EF4-FFF2-40B4-BE49-F238E27FC236}">
                <a16:creationId xmlns:a16="http://schemas.microsoft.com/office/drawing/2014/main" id="{364C6428-B814-B1F1-CA66-CD031C192EE2}"/>
              </a:ext>
            </a:extLst>
          </p:cNvPr>
          <p:cNvSpPr>
            <a:spLocks noGrp="1"/>
          </p:cNvSpPr>
          <p:nvPr>
            <p:ph type="title"/>
          </p:nvPr>
        </p:nvSpPr>
        <p:spPr/>
        <p:txBody>
          <a:bodyPr/>
          <a:lstStyle/>
          <a:p>
            <a:r>
              <a:rPr lang="en-US" dirty="0"/>
              <a:t>Sustainability Defined</a:t>
            </a:r>
            <a:r>
              <a:rPr lang="en-US" baseline="30000" dirty="0"/>
              <a:t>1</a:t>
            </a:r>
            <a:endParaRPr lang="en-US" dirty="0"/>
          </a:p>
        </p:txBody>
      </p:sp>
      <p:sp>
        <p:nvSpPr>
          <p:cNvPr id="32" name="Content Placeholder 31">
            <a:extLst>
              <a:ext uri="{FF2B5EF4-FFF2-40B4-BE49-F238E27FC236}">
                <a16:creationId xmlns:a16="http://schemas.microsoft.com/office/drawing/2014/main" id="{542BA6E2-D683-4231-CBAF-B71A5CB33711}"/>
              </a:ext>
            </a:extLst>
          </p:cNvPr>
          <p:cNvSpPr>
            <a:spLocks noGrp="1"/>
          </p:cNvSpPr>
          <p:nvPr>
            <p:ph idx="1"/>
          </p:nvPr>
        </p:nvSpPr>
        <p:spPr>
          <a:xfrm>
            <a:off x="594360" y="1097280"/>
            <a:ext cx="7955280" cy="2695804"/>
          </a:xfrm>
        </p:spPr>
        <p:txBody>
          <a:bodyPr>
            <a:normAutofit/>
          </a:bodyPr>
          <a:lstStyle/>
          <a:p>
            <a:pPr marL="0" indent="0">
              <a:buNone/>
            </a:pPr>
            <a:r>
              <a:rPr lang="en-US" sz="3600" b="1" dirty="0"/>
              <a:t>Sustainability</a:t>
            </a:r>
          </a:p>
          <a:p>
            <a:pPr marL="640080" indent="-365125"/>
            <a:r>
              <a:rPr lang="en-US" sz="2800" dirty="0"/>
              <a:t>…ensures that gains are maintained beyond the life of the project.</a:t>
            </a:r>
          </a:p>
          <a:p>
            <a:pPr marL="640080" indent="-365125"/>
            <a:r>
              <a:rPr lang="en-US" sz="2800" dirty="0"/>
              <a:t>…embeds a successful improvement process into the culture and norms of a facility.</a:t>
            </a:r>
          </a:p>
        </p:txBody>
      </p:sp>
      <p:pic>
        <p:nvPicPr>
          <p:cNvPr id="1026" name="Picture 2" descr="A close-up image of a multidisciplinary healthcare team joining their hands together in a team huddle.">
            <a:extLst>
              <a:ext uri="{FF2B5EF4-FFF2-40B4-BE49-F238E27FC236}">
                <a16:creationId xmlns:a16="http://schemas.microsoft.com/office/drawing/2014/main" id="{2F370183-3DDF-44D4-AADA-CD743AD110E2}"/>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p:blipFill>
        <p:spPr bwMode="auto">
          <a:xfrm>
            <a:off x="1692611" y="3841633"/>
            <a:ext cx="5758779" cy="232375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Slide Number Placeholder 23">
            <a:extLst>
              <a:ext uri="{FF2B5EF4-FFF2-40B4-BE49-F238E27FC236}">
                <a16:creationId xmlns:a16="http://schemas.microsoft.com/office/drawing/2014/main" id="{3C9922EF-2702-1329-960E-40C3AC766EB6}"/>
              </a:ext>
            </a:extLst>
          </p:cNvPr>
          <p:cNvSpPr>
            <a:spLocks noGrp="1"/>
          </p:cNvSpPr>
          <p:nvPr>
            <p:ph type="sldNum" sz="quarter" idx="4"/>
          </p:nvPr>
        </p:nvSpPr>
        <p:spPr>
          <a:xfrm>
            <a:off x="8869680" y="6492240"/>
            <a:ext cx="274320" cy="365760"/>
          </a:xfrm>
        </p:spPr>
        <p:txBody>
          <a:bodyPr/>
          <a:lstStyle/>
          <a:p>
            <a:pPr>
              <a:defRPr/>
            </a:pPr>
            <a:r>
              <a:rPr lang="en-US" dirty="0">
                <a:solidFill>
                  <a:prstClr val="black"/>
                </a:solidFill>
              </a:rPr>
              <a:t> | </a:t>
            </a:r>
            <a:fld id="{3EAF645E-7E2B-4792-90B1-7B7BA0A8390A}" type="slidenum">
              <a:rPr lang="en-US" smtClean="0">
                <a:solidFill>
                  <a:prstClr val="black"/>
                </a:solidFill>
              </a:rPr>
              <a:pPr>
                <a:defRPr/>
              </a:pPr>
              <a:t>3</a:t>
            </a:fld>
            <a:endParaRPr lang="en-US" dirty="0">
              <a:solidFill>
                <a:prstClr val="black"/>
              </a:solidFill>
            </a:endParaRPr>
          </a:p>
        </p:txBody>
      </p:sp>
    </p:spTree>
    <p:extLst>
      <p:ext uri="{BB962C8B-B14F-4D97-AF65-F5344CB8AC3E}">
        <p14:creationId xmlns:p14="http://schemas.microsoft.com/office/powerpoint/2010/main" val="2104809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ABAB8-74E6-4D2D-92F7-80A937987CE9}"/>
              </a:ext>
            </a:extLst>
          </p:cNvPr>
          <p:cNvSpPr>
            <a:spLocks noGrp="1"/>
          </p:cNvSpPr>
          <p:nvPr>
            <p:ph type="title"/>
          </p:nvPr>
        </p:nvSpPr>
        <p:spPr/>
        <p:txBody>
          <a:bodyPr>
            <a:normAutofit/>
          </a:bodyPr>
          <a:lstStyle/>
          <a:p>
            <a:r>
              <a:rPr lang="en-US" dirty="0"/>
              <a:t>Keys to Sustainability</a:t>
            </a:r>
            <a:r>
              <a:rPr lang="en-US" baseline="30000" dirty="0"/>
              <a:t>2-4</a:t>
            </a:r>
            <a:r>
              <a:rPr lang="en-US" dirty="0"/>
              <a:t> </a:t>
            </a:r>
          </a:p>
        </p:txBody>
      </p:sp>
      <p:sp>
        <p:nvSpPr>
          <p:cNvPr id="3" name="Content Placeholder 2">
            <a:extLst>
              <a:ext uri="{FF2B5EF4-FFF2-40B4-BE49-F238E27FC236}">
                <a16:creationId xmlns:a16="http://schemas.microsoft.com/office/drawing/2014/main" id="{C91280DD-4464-44D8-94BD-CD78CD8FCA2A}"/>
              </a:ext>
            </a:extLst>
          </p:cNvPr>
          <p:cNvSpPr>
            <a:spLocks noGrp="1"/>
          </p:cNvSpPr>
          <p:nvPr>
            <p:ph idx="1"/>
          </p:nvPr>
        </p:nvSpPr>
        <p:spPr>
          <a:xfrm>
            <a:off x="457200" y="1012330"/>
            <a:ext cx="8229600" cy="5479910"/>
          </a:xfrm>
        </p:spPr>
        <p:txBody>
          <a:bodyPr vert="horz" lIns="91440" tIns="45720" rIns="91440" bIns="45720" rtlCol="0" anchor="t">
            <a:noAutofit/>
          </a:bodyPr>
          <a:lstStyle/>
          <a:p>
            <a:r>
              <a:rPr lang="en-US" sz="2400" b="1" dirty="0"/>
              <a:t>Initiatives</a:t>
            </a:r>
          </a:p>
          <a:p>
            <a:pPr lvl="1"/>
            <a:r>
              <a:rPr lang="en-US" sz="2200" dirty="0"/>
              <a:t>Align with the mission and vision of the institution</a:t>
            </a:r>
          </a:p>
          <a:p>
            <a:pPr lvl="1"/>
            <a:r>
              <a:rPr lang="en-US" sz="2200" dirty="0"/>
              <a:t>Improve patient care delivery</a:t>
            </a:r>
          </a:p>
          <a:p>
            <a:pPr>
              <a:spcBef>
                <a:spcPts val="1200"/>
              </a:spcBef>
            </a:pPr>
            <a:r>
              <a:rPr lang="en-US" sz="2400" b="1" dirty="0"/>
              <a:t>Manageable impact on staff workload</a:t>
            </a:r>
            <a:endParaRPr lang="en-US" sz="2400" b="1" dirty="0">
              <a:ea typeface="Calibri"/>
              <a:cs typeface="Calibri"/>
            </a:endParaRPr>
          </a:p>
          <a:p>
            <a:pPr>
              <a:spcBef>
                <a:spcPts val="1200"/>
              </a:spcBef>
            </a:pPr>
            <a:r>
              <a:rPr lang="en-US" sz="2400" b="1" dirty="0"/>
              <a:t>CUSP Team</a:t>
            </a:r>
          </a:p>
          <a:p>
            <a:pPr lvl="1"/>
            <a:r>
              <a:rPr lang="en-US" sz="2200" dirty="0"/>
              <a:t>Leadership commitment</a:t>
            </a:r>
          </a:p>
          <a:p>
            <a:pPr lvl="1">
              <a:buClr>
                <a:schemeClr val="tx1"/>
              </a:buClr>
            </a:pPr>
            <a:r>
              <a:rPr lang="en-US" sz="2200" b="1" u="sng" dirty="0">
                <a:solidFill>
                  <a:srgbClr val="0070C0"/>
                </a:solidFill>
                <a:hlinkClick r:id="rId3"/>
              </a:rPr>
              <a:t>Psychological safety</a:t>
            </a:r>
            <a:endParaRPr lang="en-US" sz="2200" b="1" u="sng" dirty="0">
              <a:solidFill>
                <a:srgbClr val="0070C0"/>
              </a:solidFill>
            </a:endParaRPr>
          </a:p>
          <a:p>
            <a:pPr lvl="1"/>
            <a:r>
              <a:rPr lang="en-US" sz="2200" dirty="0"/>
              <a:t>Accountability and communication</a:t>
            </a:r>
          </a:p>
          <a:p>
            <a:pPr>
              <a:spcBef>
                <a:spcPts val="1200"/>
              </a:spcBef>
            </a:pPr>
            <a:r>
              <a:rPr lang="en-US" sz="2400" b="1" dirty="0"/>
              <a:t>Enduring processes</a:t>
            </a:r>
          </a:p>
          <a:p>
            <a:pPr lvl="1"/>
            <a:r>
              <a:rPr lang="en-US" sz="2200" dirty="0"/>
              <a:t>Resources and processes remain</a:t>
            </a:r>
          </a:p>
          <a:p>
            <a:pPr lvl="1"/>
            <a:r>
              <a:rPr lang="en-US" sz="2200" dirty="0"/>
              <a:t>Ongoing leadership and staff engagement</a:t>
            </a:r>
          </a:p>
          <a:p>
            <a:pPr lvl="1"/>
            <a:r>
              <a:rPr lang="en-US" sz="2200" dirty="0"/>
              <a:t>Ongoing evaluation of processes</a:t>
            </a:r>
          </a:p>
        </p:txBody>
      </p:sp>
      <p:sp>
        <p:nvSpPr>
          <p:cNvPr id="24" name="Slide Number Placeholder 23">
            <a:extLst>
              <a:ext uri="{FF2B5EF4-FFF2-40B4-BE49-F238E27FC236}">
                <a16:creationId xmlns:a16="http://schemas.microsoft.com/office/drawing/2014/main" id="{4B60F5B3-E384-4485-8D0E-B554224E93C6}"/>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4</a:t>
            </a:fld>
            <a:endParaRPr lang="en-US" dirty="0">
              <a:solidFill>
                <a:prstClr val="black"/>
              </a:solidFill>
            </a:endParaRPr>
          </a:p>
        </p:txBody>
      </p:sp>
    </p:spTree>
    <p:extLst>
      <p:ext uri="{BB962C8B-B14F-4D97-AF65-F5344CB8AC3E}">
        <p14:creationId xmlns:p14="http://schemas.microsoft.com/office/powerpoint/2010/main" val="136412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12A7F-1562-46E5-8715-61B62E304270}"/>
              </a:ext>
            </a:extLst>
          </p:cNvPr>
          <p:cNvSpPr>
            <a:spLocks noGrp="1"/>
          </p:cNvSpPr>
          <p:nvPr>
            <p:ph type="title"/>
          </p:nvPr>
        </p:nvSpPr>
        <p:spPr/>
        <p:txBody>
          <a:bodyPr>
            <a:normAutofit fontScale="90000"/>
          </a:bodyPr>
          <a:lstStyle/>
          <a:p>
            <a:r>
              <a:rPr lang="en-US" dirty="0"/>
              <a:t>Identify Challenges and Successes</a:t>
            </a:r>
            <a:r>
              <a:rPr lang="en-US" baseline="30000" dirty="0"/>
              <a:t>1,4</a:t>
            </a:r>
            <a:r>
              <a:rPr lang="en-US" dirty="0"/>
              <a:t>  </a:t>
            </a:r>
          </a:p>
        </p:txBody>
      </p:sp>
      <p:sp>
        <p:nvSpPr>
          <p:cNvPr id="3" name="Content Placeholder 2">
            <a:extLst>
              <a:ext uri="{FF2B5EF4-FFF2-40B4-BE49-F238E27FC236}">
                <a16:creationId xmlns:a16="http://schemas.microsoft.com/office/drawing/2014/main" id="{F8ACFE85-B4C7-498F-AEA1-82AD762062E5}"/>
              </a:ext>
            </a:extLst>
          </p:cNvPr>
          <p:cNvSpPr>
            <a:spLocks noGrp="1"/>
          </p:cNvSpPr>
          <p:nvPr>
            <p:ph idx="1"/>
          </p:nvPr>
        </p:nvSpPr>
        <p:spPr>
          <a:xfrm>
            <a:off x="527801" y="1097278"/>
            <a:ext cx="3840480" cy="5180905"/>
          </a:xfrm>
          <a:ln w="38100">
            <a:solidFill>
              <a:schemeClr val="accent1"/>
            </a:solidFill>
          </a:ln>
        </p:spPr>
        <p:txBody>
          <a:bodyPr vert="horz" lIns="274320" tIns="182880" rIns="274320" bIns="182880" rtlCol="0" anchor="t">
            <a:noAutofit/>
          </a:bodyPr>
          <a:lstStyle/>
          <a:p>
            <a:pPr marL="0" indent="0" algn="ctr">
              <a:buNone/>
            </a:pPr>
            <a:r>
              <a:rPr lang="en-US" sz="3000" b="1" dirty="0"/>
              <a:t> Identify Potential Challenges </a:t>
            </a:r>
            <a:endParaRPr lang="en-US" sz="3000" b="1" dirty="0">
              <a:ea typeface="Calibri"/>
              <a:cs typeface="Calibri"/>
            </a:endParaRPr>
          </a:p>
          <a:p>
            <a:pPr marL="365760" indent="-365760">
              <a:spcBef>
                <a:spcPts val="1200"/>
              </a:spcBef>
            </a:pPr>
            <a:r>
              <a:rPr lang="en-US" sz="2800" dirty="0"/>
              <a:t>Organizational structure</a:t>
            </a:r>
            <a:endParaRPr lang="en-US" sz="2800" dirty="0">
              <a:ea typeface="Calibri"/>
              <a:cs typeface="Calibri"/>
            </a:endParaRPr>
          </a:p>
          <a:p>
            <a:pPr marL="365760" indent="-365760">
              <a:spcBef>
                <a:spcPts val="1000"/>
              </a:spcBef>
            </a:pPr>
            <a:r>
              <a:rPr lang="en-US" sz="2800" dirty="0"/>
              <a:t>CUSP Team</a:t>
            </a:r>
            <a:endParaRPr lang="en-US" sz="2800" dirty="0">
              <a:ea typeface="Calibri"/>
              <a:cs typeface="Calibri"/>
            </a:endParaRPr>
          </a:p>
          <a:p>
            <a:pPr marL="365760" indent="-365760">
              <a:spcBef>
                <a:spcPts val="1000"/>
              </a:spcBef>
            </a:pPr>
            <a:r>
              <a:rPr lang="en-US" sz="2800" dirty="0"/>
              <a:t>Buy-in</a:t>
            </a:r>
            <a:endParaRPr lang="en-US" sz="2800" dirty="0">
              <a:ea typeface="Calibri"/>
              <a:cs typeface="Calibri"/>
            </a:endParaRPr>
          </a:p>
          <a:p>
            <a:pPr marL="365760" indent="-365760">
              <a:spcBef>
                <a:spcPts val="1000"/>
              </a:spcBef>
            </a:pPr>
            <a:r>
              <a:rPr lang="en-US" sz="2800" dirty="0"/>
              <a:t>Workload</a:t>
            </a:r>
            <a:endParaRPr lang="en-US" sz="2800" dirty="0">
              <a:ea typeface="Calibri"/>
              <a:cs typeface="Calibri"/>
            </a:endParaRPr>
          </a:p>
          <a:p>
            <a:pPr marL="365760" indent="-365760">
              <a:spcBef>
                <a:spcPts val="1000"/>
              </a:spcBef>
            </a:pPr>
            <a:r>
              <a:rPr lang="en-US" sz="2800" dirty="0"/>
              <a:t>Turnover </a:t>
            </a:r>
            <a:endParaRPr lang="en-US" sz="2800" dirty="0">
              <a:ea typeface="Calibri"/>
              <a:cs typeface="Calibri"/>
            </a:endParaRPr>
          </a:p>
          <a:p>
            <a:pPr marL="365760" indent="-365760">
              <a:spcBef>
                <a:spcPts val="1000"/>
              </a:spcBef>
            </a:pPr>
            <a:r>
              <a:rPr lang="en-US" sz="2800" dirty="0"/>
              <a:t>Engagement </a:t>
            </a:r>
            <a:endParaRPr lang="en-US" sz="2800" dirty="0">
              <a:ea typeface="Calibri"/>
              <a:cs typeface="Calibri"/>
            </a:endParaRPr>
          </a:p>
        </p:txBody>
      </p:sp>
      <p:sp>
        <p:nvSpPr>
          <p:cNvPr id="4" name="Content Placeholder 3">
            <a:extLst>
              <a:ext uri="{FF2B5EF4-FFF2-40B4-BE49-F238E27FC236}">
                <a16:creationId xmlns:a16="http://schemas.microsoft.com/office/drawing/2014/main" id="{7FD745A2-8460-42B0-9E0B-9C0FE69E87A0}"/>
              </a:ext>
            </a:extLst>
          </p:cNvPr>
          <p:cNvSpPr>
            <a:spLocks noGrp="1"/>
          </p:cNvSpPr>
          <p:nvPr>
            <p:ph type="body" sz="quarter" idx="11"/>
          </p:nvPr>
        </p:nvSpPr>
        <p:spPr>
          <a:xfrm>
            <a:off x="4780396" y="1097280"/>
            <a:ext cx="3931920" cy="5180903"/>
          </a:xfrm>
          <a:ln w="38100">
            <a:solidFill>
              <a:schemeClr val="accent1"/>
            </a:solidFill>
          </a:ln>
        </p:spPr>
        <p:txBody>
          <a:bodyPr vert="horz" lIns="274320" tIns="182880" rIns="274320" bIns="182880" rtlCol="0" anchor="t">
            <a:noAutofit/>
          </a:bodyPr>
          <a:lstStyle/>
          <a:p>
            <a:pPr marL="0" indent="0" algn="ctr">
              <a:buNone/>
            </a:pPr>
            <a:r>
              <a:rPr lang="en-US" sz="3000" b="1" dirty="0"/>
              <a:t>Identify Possible Goals and Outcomes</a:t>
            </a:r>
          </a:p>
          <a:p>
            <a:pPr marL="365760" indent="-365760">
              <a:spcBef>
                <a:spcPts val="1200"/>
              </a:spcBef>
            </a:pPr>
            <a:r>
              <a:rPr lang="en-US" sz="2800" dirty="0"/>
              <a:t>Improvements met</a:t>
            </a:r>
            <a:endParaRPr lang="en-US" sz="2800" dirty="0">
              <a:ea typeface="Calibri"/>
              <a:cs typeface="Calibri"/>
            </a:endParaRPr>
          </a:p>
          <a:p>
            <a:pPr marL="365760" indent="-365760">
              <a:spcBef>
                <a:spcPts val="1000"/>
              </a:spcBef>
            </a:pPr>
            <a:r>
              <a:rPr lang="en-US" sz="2800" dirty="0"/>
              <a:t>Improvements not met</a:t>
            </a:r>
            <a:endParaRPr lang="en-US" sz="2800" dirty="0">
              <a:ea typeface="Calibri"/>
              <a:cs typeface="Calibri"/>
            </a:endParaRPr>
          </a:p>
          <a:p>
            <a:pPr marL="365760" indent="-365760">
              <a:spcBef>
                <a:spcPts val="1000"/>
              </a:spcBef>
            </a:pPr>
            <a:r>
              <a:rPr lang="en-US" sz="2800" dirty="0"/>
              <a:t>Next steps</a:t>
            </a:r>
            <a:endParaRPr lang="en-US" sz="2800" dirty="0">
              <a:ea typeface="Calibri"/>
              <a:cs typeface="Calibri"/>
            </a:endParaRPr>
          </a:p>
          <a:p>
            <a:pPr marL="365760" indent="-365760">
              <a:spcBef>
                <a:spcPts val="1000"/>
              </a:spcBef>
            </a:pPr>
            <a:r>
              <a:rPr lang="en-US" sz="2800" dirty="0"/>
              <a:t>Ongoing evaluation</a:t>
            </a:r>
            <a:endParaRPr lang="en-US" sz="2800" dirty="0">
              <a:ea typeface="Calibri"/>
              <a:cs typeface="Calibri"/>
            </a:endParaRPr>
          </a:p>
          <a:p>
            <a:pPr marL="365760" indent="-365760">
              <a:spcBef>
                <a:spcPts val="1000"/>
              </a:spcBef>
            </a:pPr>
            <a:r>
              <a:rPr lang="en-US" sz="2800" dirty="0"/>
              <a:t>Culture change</a:t>
            </a:r>
            <a:endParaRPr lang="en-US" sz="2800" dirty="0">
              <a:ea typeface="Calibri"/>
              <a:cs typeface="Calibri"/>
            </a:endParaRPr>
          </a:p>
        </p:txBody>
      </p:sp>
      <p:sp>
        <p:nvSpPr>
          <p:cNvPr id="6" name="Slide Number Placeholder 23">
            <a:extLst>
              <a:ext uri="{FF2B5EF4-FFF2-40B4-BE49-F238E27FC236}">
                <a16:creationId xmlns:a16="http://schemas.microsoft.com/office/drawing/2014/main" id="{872A455C-535A-A3C5-DB6F-95345814709A}"/>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5</a:t>
            </a:fld>
            <a:endParaRPr lang="en-US" dirty="0">
              <a:solidFill>
                <a:prstClr val="black"/>
              </a:solidFill>
            </a:endParaRPr>
          </a:p>
        </p:txBody>
      </p:sp>
    </p:spTree>
    <p:extLst>
      <p:ext uri="{BB962C8B-B14F-4D97-AF65-F5344CB8AC3E}">
        <p14:creationId xmlns:p14="http://schemas.microsoft.com/office/powerpoint/2010/main" val="811557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100E2-3AD6-621C-514C-B47B42C49861}"/>
              </a:ext>
            </a:extLst>
          </p:cNvPr>
          <p:cNvSpPr>
            <a:spLocks noGrp="1"/>
          </p:cNvSpPr>
          <p:nvPr>
            <p:ph type="title"/>
          </p:nvPr>
        </p:nvSpPr>
        <p:spPr>
          <a:xfrm>
            <a:off x="457200" y="0"/>
            <a:ext cx="8229600" cy="914400"/>
          </a:xfrm>
        </p:spPr>
        <p:txBody>
          <a:bodyPr>
            <a:normAutofit fontScale="90000"/>
          </a:bodyPr>
          <a:lstStyle/>
          <a:p>
            <a:r>
              <a:rPr lang="en-US" dirty="0"/>
              <a:t>Challenges and Successes: Personnel</a:t>
            </a:r>
            <a:r>
              <a:rPr lang="en-US" baseline="30000" dirty="0"/>
              <a:t>4</a:t>
            </a:r>
            <a:r>
              <a:rPr lang="en-US" dirty="0"/>
              <a:t> </a:t>
            </a:r>
          </a:p>
        </p:txBody>
      </p:sp>
      <p:sp>
        <p:nvSpPr>
          <p:cNvPr id="3" name="Content Placeholder 2">
            <a:extLst>
              <a:ext uri="{FF2B5EF4-FFF2-40B4-BE49-F238E27FC236}">
                <a16:creationId xmlns:a16="http://schemas.microsoft.com/office/drawing/2014/main" id="{C4428D3C-BE4D-B77B-0309-9A91C46597CD}"/>
              </a:ext>
            </a:extLst>
          </p:cNvPr>
          <p:cNvSpPr>
            <a:spLocks noGrp="1"/>
          </p:cNvSpPr>
          <p:nvPr>
            <p:ph idx="1"/>
          </p:nvPr>
        </p:nvSpPr>
        <p:spPr>
          <a:xfrm>
            <a:off x="457200" y="1044235"/>
            <a:ext cx="8229600" cy="2676384"/>
          </a:xfrm>
        </p:spPr>
        <p:txBody>
          <a:bodyPr vert="horz" lIns="91440" tIns="45720" rIns="91440" bIns="45720" rtlCol="0" anchor="t">
            <a:noAutofit/>
          </a:bodyPr>
          <a:lstStyle/>
          <a:p>
            <a:pPr>
              <a:spcBef>
                <a:spcPts val="1200"/>
              </a:spcBef>
            </a:pPr>
            <a:r>
              <a:rPr lang="en-US" sz="3000" dirty="0"/>
              <a:t>Organizational infrastructure and the CUSP team </a:t>
            </a:r>
          </a:p>
          <a:p>
            <a:pPr>
              <a:spcBef>
                <a:spcPts val="1200"/>
              </a:spcBef>
            </a:pPr>
            <a:r>
              <a:rPr lang="en-US" sz="3000" dirty="0"/>
              <a:t>Staffing patterns and team members</a:t>
            </a:r>
          </a:p>
          <a:p>
            <a:pPr>
              <a:spcBef>
                <a:spcPts val="1200"/>
              </a:spcBef>
            </a:pPr>
            <a:r>
              <a:rPr lang="en-US" sz="3000" dirty="0"/>
              <a:t>Psychological safety</a:t>
            </a:r>
          </a:p>
          <a:p>
            <a:pPr>
              <a:spcBef>
                <a:spcPts val="1200"/>
              </a:spcBef>
            </a:pPr>
            <a:r>
              <a:rPr lang="en-US" sz="3000" dirty="0"/>
              <a:t>Turnover and/or lack of engagement</a:t>
            </a:r>
          </a:p>
        </p:txBody>
      </p:sp>
      <p:sp>
        <p:nvSpPr>
          <p:cNvPr id="7" name="Text Placeholder 6">
            <a:extLst>
              <a:ext uri="{FF2B5EF4-FFF2-40B4-BE49-F238E27FC236}">
                <a16:creationId xmlns:a16="http://schemas.microsoft.com/office/drawing/2014/main" id="{FCAD973B-BC9C-8501-FB8A-43B97DFCE210}"/>
              </a:ext>
            </a:extLst>
          </p:cNvPr>
          <p:cNvSpPr>
            <a:spLocks noGrp="1"/>
          </p:cNvSpPr>
          <p:nvPr>
            <p:ph type="body" sz="quarter" idx="11"/>
          </p:nvPr>
        </p:nvSpPr>
        <p:spPr>
          <a:xfrm>
            <a:off x="458878" y="3477550"/>
            <a:ext cx="4529811" cy="2961961"/>
          </a:xfrm>
        </p:spPr>
        <p:txBody>
          <a:bodyPr vert="horz" lIns="91440" tIns="45720" rIns="91440" bIns="45720" rtlCol="0" anchor="t">
            <a:noAutofit/>
          </a:bodyPr>
          <a:lstStyle/>
          <a:p>
            <a:pPr marL="365760" indent="-365760">
              <a:spcBef>
                <a:spcPts val="1200"/>
              </a:spcBef>
            </a:pPr>
            <a:r>
              <a:rPr lang="en-US" sz="3000" dirty="0"/>
              <a:t>Project implementation and workload burden</a:t>
            </a:r>
          </a:p>
          <a:p>
            <a:pPr marL="365760" indent="-365760">
              <a:spcBef>
                <a:spcPts val="1200"/>
              </a:spcBef>
            </a:pPr>
            <a:r>
              <a:rPr lang="en-US" sz="3000" dirty="0"/>
              <a:t>Skill-building</a:t>
            </a:r>
          </a:p>
          <a:p>
            <a:pPr marL="365760" indent="-365760">
              <a:spcBef>
                <a:spcPts val="1200"/>
              </a:spcBef>
            </a:pPr>
            <a:r>
              <a:rPr lang="en-US" sz="3000" dirty="0"/>
              <a:t>Communication and teamwork</a:t>
            </a:r>
          </a:p>
        </p:txBody>
      </p:sp>
      <p:pic>
        <p:nvPicPr>
          <p:cNvPr id="25" name="Picture 24" descr="An image of a healthcare professional using a tablet to communicate with the team.">
            <a:extLst>
              <a:ext uri="{FF2B5EF4-FFF2-40B4-BE49-F238E27FC236}">
                <a16:creationId xmlns:a16="http://schemas.microsoft.com/office/drawing/2014/main" id="{521E5D04-17F1-A284-5580-EE501588BFC0}"/>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5159923" y="3838869"/>
            <a:ext cx="3355643" cy="2239322"/>
          </a:xfrm>
          <a:prstGeom prst="rect">
            <a:avLst/>
          </a:prstGeom>
          <a:effectLst>
            <a:outerShdw blurRad="50800" dist="38100" dir="2700000" algn="tl" rotWithShape="0">
              <a:prstClr val="black">
                <a:alpha val="40000"/>
              </a:prstClr>
            </a:outerShdw>
          </a:effectLst>
        </p:spPr>
      </p:pic>
      <p:sp>
        <p:nvSpPr>
          <p:cNvPr id="24" name="Slide Number Placeholder 23">
            <a:extLst>
              <a:ext uri="{FF2B5EF4-FFF2-40B4-BE49-F238E27FC236}">
                <a16:creationId xmlns:a16="http://schemas.microsoft.com/office/drawing/2014/main" id="{81CB85E7-249F-1D67-8B3D-27F3589C3D05}"/>
              </a:ext>
            </a:extLst>
          </p:cNvPr>
          <p:cNvSpPr>
            <a:spLocks noGrp="1"/>
          </p:cNvSpPr>
          <p:nvPr>
            <p:ph type="sldNum" sz="quarter" idx="4"/>
          </p:nvPr>
        </p:nvSpPr>
        <p:spPr>
          <a:xfrm>
            <a:off x="8869680" y="6492240"/>
            <a:ext cx="274320" cy="365760"/>
          </a:xfrm>
        </p:spPr>
        <p:txBody>
          <a:bodyPr/>
          <a:lstStyle/>
          <a:p>
            <a:r>
              <a:rPr lang="en-US" dirty="0"/>
              <a:t> | </a:t>
            </a:r>
            <a:fld id="{3EAF645E-7E2B-4792-90B1-7B7BA0A8390A}" type="slidenum">
              <a:rPr lang="en-US" smtClean="0"/>
              <a:pPr/>
              <a:t>6</a:t>
            </a:fld>
            <a:endParaRPr lang="en-US" dirty="0"/>
          </a:p>
        </p:txBody>
      </p:sp>
    </p:spTree>
    <p:extLst>
      <p:ext uri="{BB962C8B-B14F-4D97-AF65-F5344CB8AC3E}">
        <p14:creationId xmlns:p14="http://schemas.microsoft.com/office/powerpoint/2010/main" val="884571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92C91-7C25-DB20-A76D-1652F794AD19}"/>
              </a:ext>
            </a:extLst>
          </p:cNvPr>
          <p:cNvSpPr>
            <a:spLocks noGrp="1"/>
          </p:cNvSpPr>
          <p:nvPr>
            <p:ph type="title"/>
          </p:nvPr>
        </p:nvSpPr>
        <p:spPr>
          <a:xfrm>
            <a:off x="457200" y="0"/>
            <a:ext cx="8229600" cy="914400"/>
          </a:xfrm>
        </p:spPr>
        <p:txBody>
          <a:bodyPr>
            <a:noAutofit/>
          </a:bodyPr>
          <a:lstStyle/>
          <a:p>
            <a:r>
              <a:rPr lang="en-US" sz="3400" dirty="0"/>
              <a:t>Challenges and Successes: Reaching Goals</a:t>
            </a:r>
            <a:r>
              <a:rPr lang="en-US" sz="3400" baseline="30000" dirty="0"/>
              <a:t>1,4</a:t>
            </a:r>
          </a:p>
        </p:txBody>
      </p:sp>
      <p:sp>
        <p:nvSpPr>
          <p:cNvPr id="58" name="Content Placeholder 57">
            <a:extLst>
              <a:ext uri="{FF2B5EF4-FFF2-40B4-BE49-F238E27FC236}">
                <a16:creationId xmlns:a16="http://schemas.microsoft.com/office/drawing/2014/main" id="{3A3829AF-0F57-BF64-8369-D613D7F72137}"/>
              </a:ext>
            </a:extLst>
          </p:cNvPr>
          <p:cNvSpPr>
            <a:spLocks noGrp="1"/>
          </p:cNvSpPr>
          <p:nvPr>
            <p:ph idx="1"/>
          </p:nvPr>
        </p:nvSpPr>
        <p:spPr>
          <a:xfrm>
            <a:off x="457200" y="1097280"/>
            <a:ext cx="5308637" cy="5395596"/>
          </a:xfrm>
        </p:spPr>
        <p:txBody>
          <a:bodyPr>
            <a:normAutofit/>
          </a:bodyPr>
          <a:lstStyle/>
          <a:p>
            <a:pPr marL="0" indent="0">
              <a:spcBef>
                <a:spcPts val="1200"/>
              </a:spcBef>
              <a:buNone/>
            </a:pPr>
            <a:r>
              <a:rPr lang="en-US" sz="3600" b="1" u="sng" dirty="0"/>
              <a:t>What is going on?</a:t>
            </a:r>
          </a:p>
          <a:p>
            <a:pPr marL="457200">
              <a:spcBef>
                <a:spcPts val="1200"/>
              </a:spcBef>
            </a:pPr>
            <a:r>
              <a:rPr lang="en-US" sz="2600" dirty="0"/>
              <a:t>Are staff still adherent to MRSA decolonization practices?</a:t>
            </a:r>
          </a:p>
          <a:p>
            <a:pPr marL="457200"/>
            <a:r>
              <a:rPr lang="en-US" sz="2600" dirty="0"/>
              <a:t>Are patient rooms still being disinfected appropriately?</a:t>
            </a:r>
          </a:p>
          <a:p>
            <a:pPr marL="457200"/>
            <a:r>
              <a:rPr lang="en-US" sz="2600" dirty="0"/>
              <a:t>Has antibiotic stewardship changed? </a:t>
            </a:r>
          </a:p>
          <a:p>
            <a:pPr marL="457200"/>
            <a:r>
              <a:rPr lang="en-US" sz="2600" dirty="0"/>
              <a:t>Are central lines removed ASAP?</a:t>
            </a:r>
          </a:p>
          <a:p>
            <a:pPr marL="457200"/>
            <a:r>
              <a:rPr lang="en-US" sz="2600" dirty="0"/>
              <a:t>Are resources still available?</a:t>
            </a:r>
          </a:p>
          <a:p>
            <a:pPr marL="457200"/>
            <a:r>
              <a:rPr lang="en-US" sz="2600" dirty="0"/>
              <a:t>Is data capture accurate and timely?</a:t>
            </a:r>
          </a:p>
        </p:txBody>
      </p:sp>
      <p:sp>
        <p:nvSpPr>
          <p:cNvPr id="22" name="Text Placeholder 21">
            <a:extLst>
              <a:ext uri="{FF2B5EF4-FFF2-40B4-BE49-F238E27FC236}">
                <a16:creationId xmlns:a16="http://schemas.microsoft.com/office/drawing/2014/main" id="{1D582BE0-CC38-C6F3-F51C-921A4C8CDF76}"/>
              </a:ext>
            </a:extLst>
          </p:cNvPr>
          <p:cNvSpPr>
            <a:spLocks noGrp="1"/>
          </p:cNvSpPr>
          <p:nvPr>
            <p:ph type="body" sz="quarter" idx="29"/>
          </p:nvPr>
        </p:nvSpPr>
        <p:spPr>
          <a:xfrm>
            <a:off x="5792361" y="1422276"/>
            <a:ext cx="2844800" cy="700050"/>
          </a:xfrm>
          <a:prstGeom prst="roundRect">
            <a:avLst/>
          </a:prstGeom>
          <a:solidFill>
            <a:schemeClr val="accent2">
              <a:lumMod val="20000"/>
              <a:lumOff val="80000"/>
            </a:schemeClr>
          </a:solidFill>
          <a:ln w="38100">
            <a:solidFill>
              <a:schemeClr val="accent1"/>
            </a:solidFill>
          </a:ln>
          <a:effectLst/>
        </p:spPr>
        <p:txBody>
          <a:bodyPr tIns="91440" bIns="91440" anchor="ctr" anchorCtr="0">
            <a:spAutoFit/>
          </a:bodyPr>
          <a:lstStyle/>
          <a:p>
            <a:pPr marL="0" indent="0" algn="ctr">
              <a:lnSpc>
                <a:spcPct val="120000"/>
              </a:lnSpc>
              <a:buNone/>
            </a:pPr>
            <a:r>
              <a:rPr lang="en-US" sz="2600" b="1" dirty="0"/>
              <a:t>Check your data!</a:t>
            </a:r>
          </a:p>
        </p:txBody>
      </p:sp>
      <p:sp>
        <p:nvSpPr>
          <p:cNvPr id="24" name="Slide Number Placeholder 23">
            <a:extLst>
              <a:ext uri="{FF2B5EF4-FFF2-40B4-BE49-F238E27FC236}">
                <a16:creationId xmlns:a16="http://schemas.microsoft.com/office/drawing/2014/main" id="{EA2C5A3A-C58B-A064-07F9-E3A51B583A87}"/>
              </a:ext>
            </a:extLst>
          </p:cNvPr>
          <p:cNvSpPr>
            <a:spLocks noGrp="1"/>
          </p:cNvSpPr>
          <p:nvPr>
            <p:ph type="sldNum" sz="quarter" idx="4"/>
          </p:nvPr>
        </p:nvSpPr>
        <p:spPr>
          <a:xfrm>
            <a:off x="8869680" y="6492240"/>
            <a:ext cx="274320" cy="365760"/>
          </a:xfrm>
        </p:spPr>
        <p:txBody>
          <a:bodyPr/>
          <a:lstStyle/>
          <a:p>
            <a:r>
              <a:rPr lang="en-US" dirty="0"/>
              <a:t> | </a:t>
            </a:r>
            <a:fld id="{3EAF645E-7E2B-4792-90B1-7B7BA0A8390A}" type="slidenum">
              <a:rPr lang="en-US" smtClean="0"/>
              <a:pPr/>
              <a:t>7</a:t>
            </a:fld>
            <a:endParaRPr lang="en-US" dirty="0"/>
          </a:p>
        </p:txBody>
      </p:sp>
      <p:pic>
        <p:nvPicPr>
          <p:cNvPr id="25" name="Picture 24">
            <a:extLst>
              <a:ext uri="{FF2B5EF4-FFF2-40B4-BE49-F238E27FC236}">
                <a16:creationId xmlns:a16="http://schemas.microsoft.com/office/drawing/2014/main" id="{C27C3922-71DF-6A01-A7D1-30A1A35F9041}"/>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l="8684" t="14745" r="10574" b="6079"/>
          <a:stretch/>
        </p:blipFill>
        <p:spPr>
          <a:xfrm>
            <a:off x="6459111" y="2539999"/>
            <a:ext cx="1511300" cy="1273283"/>
          </a:xfrm>
          <a:prstGeom prst="rect">
            <a:avLst/>
          </a:prstGeom>
        </p:spPr>
      </p:pic>
      <p:pic>
        <p:nvPicPr>
          <p:cNvPr id="26" name="Picture 25">
            <a:extLst>
              <a:ext uri="{FF2B5EF4-FFF2-40B4-BE49-F238E27FC236}">
                <a16:creationId xmlns:a16="http://schemas.microsoft.com/office/drawing/2014/main" id="{8A39B72E-4893-9517-6C77-C58BF2E9FCB4}"/>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667648" y="4024524"/>
            <a:ext cx="3094226" cy="2122998"/>
          </a:xfrm>
          <a:prstGeom prst="rect">
            <a:avLst/>
          </a:prstGeom>
        </p:spPr>
      </p:pic>
    </p:spTree>
    <p:extLst>
      <p:ext uri="{BB962C8B-B14F-4D97-AF65-F5344CB8AC3E}">
        <p14:creationId xmlns:p14="http://schemas.microsoft.com/office/powerpoint/2010/main" val="1258033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FF8A8-566D-4AC9-BE81-8C4EDA3EE34E}"/>
              </a:ext>
            </a:extLst>
          </p:cNvPr>
          <p:cNvSpPr>
            <a:spLocks noGrp="1"/>
          </p:cNvSpPr>
          <p:nvPr>
            <p:ph type="title"/>
          </p:nvPr>
        </p:nvSpPr>
        <p:spPr>
          <a:xfrm>
            <a:off x="457200" y="0"/>
            <a:ext cx="7699664" cy="914400"/>
          </a:xfrm>
        </p:spPr>
        <p:txBody>
          <a:bodyPr>
            <a:noAutofit/>
          </a:bodyPr>
          <a:lstStyle/>
          <a:p>
            <a:r>
              <a:rPr lang="en-US" sz="3200" dirty="0"/>
              <a:t>Steps to Create and Implement a Sustainability Plan</a:t>
            </a:r>
            <a:r>
              <a:rPr lang="en-US" sz="3200" baseline="30000" dirty="0"/>
              <a:t>2-4</a:t>
            </a:r>
            <a:endParaRPr lang="en-US" sz="3200" dirty="0"/>
          </a:p>
        </p:txBody>
      </p:sp>
      <p:sp>
        <p:nvSpPr>
          <p:cNvPr id="3" name="Content Placeholder 2">
            <a:extLst>
              <a:ext uri="{FF2B5EF4-FFF2-40B4-BE49-F238E27FC236}">
                <a16:creationId xmlns:a16="http://schemas.microsoft.com/office/drawing/2014/main" id="{1F65D1B5-BDE4-42ED-8761-01D65C7857A7}"/>
              </a:ext>
            </a:extLst>
          </p:cNvPr>
          <p:cNvSpPr>
            <a:spLocks noGrp="1"/>
          </p:cNvSpPr>
          <p:nvPr>
            <p:ph idx="1"/>
          </p:nvPr>
        </p:nvSpPr>
        <p:spPr/>
        <p:txBody>
          <a:bodyPr>
            <a:normAutofit/>
          </a:bodyPr>
          <a:lstStyle/>
          <a:p>
            <a:pPr>
              <a:spcBef>
                <a:spcPts val="1200"/>
              </a:spcBef>
            </a:pPr>
            <a:r>
              <a:rPr lang="en-US" sz="2800" dirty="0"/>
              <a:t>Start at the beginning of the project.</a:t>
            </a:r>
          </a:p>
          <a:p>
            <a:pPr>
              <a:spcBef>
                <a:spcPts val="1200"/>
              </a:spcBef>
            </a:pPr>
            <a:r>
              <a:rPr lang="en-US" sz="2800" dirty="0"/>
              <a:t>Identify and maintain the program CUSP team.</a:t>
            </a:r>
          </a:p>
          <a:p>
            <a:pPr lvl="1">
              <a:spcBef>
                <a:spcPts val="1200"/>
              </a:spcBef>
            </a:pPr>
            <a:r>
              <a:rPr lang="en-US" sz="2400" dirty="0"/>
              <a:t>Identify champions.</a:t>
            </a:r>
          </a:p>
          <a:p>
            <a:pPr lvl="1">
              <a:spcBef>
                <a:spcPts val="1200"/>
              </a:spcBef>
            </a:pPr>
            <a:r>
              <a:rPr lang="en-US" sz="2400" dirty="0"/>
              <a:t>Empower staff to contribute.</a:t>
            </a:r>
          </a:p>
          <a:p>
            <a:pPr>
              <a:spcBef>
                <a:spcPts val="1200"/>
              </a:spcBef>
            </a:pPr>
            <a:r>
              <a:rPr lang="en-US" sz="2800" dirty="0"/>
              <a:t>Perform </a:t>
            </a:r>
            <a:r>
              <a:rPr lang="en-US" sz="2800" b="1" u="sng" dirty="0">
                <a:solidFill>
                  <a:srgbClr val="0070C0"/>
                </a:solidFill>
                <a:hlinkClick r:id="rId3"/>
              </a:rPr>
              <a:t>a gap analysis</a:t>
            </a:r>
            <a:r>
              <a:rPr lang="en-US" sz="2800" dirty="0"/>
              <a:t>.</a:t>
            </a:r>
          </a:p>
          <a:p>
            <a:pPr>
              <a:spcBef>
                <a:spcPts val="1200"/>
              </a:spcBef>
            </a:pPr>
            <a:r>
              <a:rPr lang="en-US" sz="2800" dirty="0"/>
              <a:t>Ongoing evaluation of the program and plan.</a:t>
            </a:r>
          </a:p>
          <a:p>
            <a:pPr>
              <a:spcBef>
                <a:spcPts val="1200"/>
              </a:spcBef>
            </a:pPr>
            <a:r>
              <a:rPr lang="en-US" sz="2800" dirty="0"/>
              <a:t>Identify barriers and successes.</a:t>
            </a:r>
          </a:p>
          <a:p>
            <a:pPr>
              <a:spcBef>
                <a:spcPts val="1200"/>
              </a:spcBef>
            </a:pPr>
            <a:r>
              <a:rPr lang="en-US" sz="2800" dirty="0"/>
              <a:t>Open communication and listening.</a:t>
            </a:r>
          </a:p>
          <a:p>
            <a:pPr>
              <a:spcBef>
                <a:spcPts val="1200"/>
              </a:spcBef>
            </a:pPr>
            <a:r>
              <a:rPr lang="en-US" sz="2800" dirty="0"/>
              <a:t>Recognize staff and celebrate results.</a:t>
            </a:r>
            <a:endParaRPr lang="en-US" sz="2800" dirty="0">
              <a:highlight>
                <a:srgbClr val="FFFF00"/>
              </a:highlight>
            </a:endParaRPr>
          </a:p>
        </p:txBody>
      </p:sp>
      <p:sp>
        <p:nvSpPr>
          <p:cNvPr id="24" name="Slide Number Placeholder 23">
            <a:extLst>
              <a:ext uri="{FF2B5EF4-FFF2-40B4-BE49-F238E27FC236}">
                <a16:creationId xmlns:a16="http://schemas.microsoft.com/office/drawing/2014/main" id="{EF51E2B8-3F95-478A-B835-33E8BDEDA40F}"/>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8</a:t>
            </a:fld>
            <a:endParaRPr lang="en-US" dirty="0">
              <a:solidFill>
                <a:prstClr val="black"/>
              </a:solidFill>
            </a:endParaRPr>
          </a:p>
        </p:txBody>
      </p:sp>
    </p:spTree>
    <p:extLst>
      <p:ext uri="{BB962C8B-B14F-4D97-AF65-F5344CB8AC3E}">
        <p14:creationId xmlns:p14="http://schemas.microsoft.com/office/powerpoint/2010/main" val="769269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9DAC0-E047-44B4-8DAE-9D1DA8584E7B}"/>
              </a:ext>
            </a:extLst>
          </p:cNvPr>
          <p:cNvSpPr>
            <a:spLocks noGrp="1"/>
          </p:cNvSpPr>
          <p:nvPr>
            <p:ph type="title"/>
          </p:nvPr>
        </p:nvSpPr>
        <p:spPr/>
        <p:txBody>
          <a:bodyPr/>
          <a:lstStyle/>
          <a:p>
            <a:r>
              <a:rPr lang="en-US" dirty="0"/>
              <a:t>Maintaining Sustainability</a:t>
            </a:r>
            <a:r>
              <a:rPr lang="en-US" baseline="30000" dirty="0"/>
              <a:t>2-4</a:t>
            </a:r>
            <a:endParaRPr lang="en-US" dirty="0"/>
          </a:p>
        </p:txBody>
      </p:sp>
      <p:sp>
        <p:nvSpPr>
          <p:cNvPr id="3" name="Content Placeholder 2">
            <a:extLst>
              <a:ext uri="{FF2B5EF4-FFF2-40B4-BE49-F238E27FC236}">
                <a16:creationId xmlns:a16="http://schemas.microsoft.com/office/drawing/2014/main" id="{5126CFC4-A934-4F4C-B143-178E3B216A5A}"/>
              </a:ext>
            </a:extLst>
          </p:cNvPr>
          <p:cNvSpPr>
            <a:spLocks noGrp="1"/>
          </p:cNvSpPr>
          <p:nvPr>
            <p:ph idx="1"/>
          </p:nvPr>
        </p:nvSpPr>
        <p:spPr>
          <a:xfrm>
            <a:off x="548640" y="1097279"/>
            <a:ext cx="8046720" cy="5394961"/>
          </a:xfrm>
        </p:spPr>
        <p:txBody>
          <a:bodyPr vert="horz" lIns="91440" tIns="45720" rIns="91440" bIns="45720" rtlCol="0" anchor="t">
            <a:noAutofit/>
          </a:bodyPr>
          <a:lstStyle/>
          <a:p>
            <a:pPr>
              <a:spcBef>
                <a:spcPts val="1200"/>
              </a:spcBef>
            </a:pPr>
            <a:r>
              <a:rPr lang="en-US" sz="2800" dirty="0"/>
              <a:t>Provide opportunities for continued education on safety culture</a:t>
            </a:r>
          </a:p>
          <a:p>
            <a:pPr>
              <a:spcBef>
                <a:spcPts val="1200"/>
              </a:spcBef>
            </a:pPr>
            <a:r>
              <a:rPr lang="en-US" sz="2800" dirty="0"/>
              <a:t>Leadership support </a:t>
            </a:r>
          </a:p>
          <a:p>
            <a:pPr>
              <a:spcBef>
                <a:spcPts val="1200"/>
              </a:spcBef>
            </a:pPr>
            <a:r>
              <a:rPr lang="en-US" sz="2800" dirty="0"/>
              <a:t>Create data collection processes</a:t>
            </a:r>
            <a:endParaRPr lang="en-US" sz="2800" dirty="0">
              <a:ea typeface="Calibri"/>
              <a:cs typeface="Calibri"/>
            </a:endParaRPr>
          </a:p>
          <a:p>
            <a:pPr>
              <a:spcBef>
                <a:spcPts val="1200"/>
              </a:spcBef>
            </a:pPr>
            <a:r>
              <a:rPr lang="en-US" sz="2800" dirty="0"/>
              <a:t>Review and display data for continuous improvement</a:t>
            </a:r>
          </a:p>
          <a:p>
            <a:pPr>
              <a:spcBef>
                <a:spcPts val="1200"/>
              </a:spcBef>
            </a:pPr>
            <a:r>
              <a:rPr lang="en-US" sz="2800" dirty="0"/>
              <a:t>Frontline personnel input and participation</a:t>
            </a:r>
          </a:p>
          <a:p>
            <a:pPr>
              <a:spcBef>
                <a:spcPts val="1200"/>
              </a:spcBef>
            </a:pPr>
            <a:r>
              <a:rPr lang="en-US" sz="2800" dirty="0"/>
              <a:t>Scheduled review of processes and workload </a:t>
            </a:r>
          </a:p>
          <a:p>
            <a:pPr>
              <a:spcBef>
                <a:spcPts val="1200"/>
              </a:spcBef>
            </a:pPr>
            <a:r>
              <a:rPr lang="en-US" sz="2800" dirty="0"/>
              <a:t>Dedicated time and resources to sustain the program</a:t>
            </a:r>
            <a:endParaRPr lang="en-US" sz="2800" dirty="0">
              <a:ea typeface="Calibri"/>
              <a:cs typeface="Calibri"/>
            </a:endParaRPr>
          </a:p>
        </p:txBody>
      </p:sp>
      <p:sp>
        <p:nvSpPr>
          <p:cNvPr id="24" name="Slide Number Placeholder 23">
            <a:extLst>
              <a:ext uri="{FF2B5EF4-FFF2-40B4-BE49-F238E27FC236}">
                <a16:creationId xmlns:a16="http://schemas.microsoft.com/office/drawing/2014/main" id="{1A83ECB5-6422-4E80-9DB2-84321892B7DF}"/>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9</a:t>
            </a:fld>
            <a:endParaRPr lang="en-US" dirty="0">
              <a:solidFill>
                <a:prstClr val="black"/>
              </a:solidFill>
            </a:endParaRPr>
          </a:p>
        </p:txBody>
      </p:sp>
    </p:spTree>
    <p:extLst>
      <p:ext uri="{BB962C8B-B14F-4D97-AF65-F5344CB8AC3E}">
        <p14:creationId xmlns:p14="http://schemas.microsoft.com/office/powerpoint/2010/main" val="2530861604"/>
      </p:ext>
    </p:extLst>
  </p:cSld>
  <p:clrMapOvr>
    <a:masterClrMapping/>
  </p:clrMapOvr>
</p:sld>
</file>

<file path=ppt/theme/theme1.xml><?xml version="1.0" encoding="utf-8"?>
<a:theme xmlns:a="http://schemas.openxmlformats.org/drawingml/2006/main" name="1_AHRQ MRSA">
  <a:themeElements>
    <a:clrScheme name="AHRQ MRSA">
      <a:dk1>
        <a:sysClr val="windowText" lastClr="000000"/>
      </a:dk1>
      <a:lt1>
        <a:sysClr val="window" lastClr="FFFFFF"/>
      </a:lt1>
      <a:dk2>
        <a:srgbClr val="757575"/>
      </a:dk2>
      <a:lt2>
        <a:srgbClr val="E7E6E6"/>
      </a:lt2>
      <a:accent1>
        <a:srgbClr val="007DA3"/>
      </a:accent1>
      <a:accent2>
        <a:srgbClr val="FAD701"/>
      </a:accent2>
      <a:accent3>
        <a:srgbClr val="FCF1DD"/>
      </a:accent3>
      <a:accent4>
        <a:srgbClr val="F48154"/>
      </a:accent4>
      <a:accent5>
        <a:srgbClr val="086354"/>
      </a:accent5>
      <a:accent6>
        <a:srgbClr val="E7E6E6"/>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HRQ MRSA" id="{B3152F7F-7669-4C5A-9C10-A560DFE5AA94}" vid="{4D6CAD94-38B2-4925-9A3A-5BF58A1668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DC06F82F74DC74D9A1715CAE0E542E2" ma:contentTypeVersion="20" ma:contentTypeDescription="Create a new document." ma:contentTypeScope="" ma:versionID="f9bc1d42ba8155787123ceb957459d8d">
  <xsd:schema xmlns:xsd="http://www.w3.org/2001/XMLSchema" xmlns:xs="http://www.w3.org/2001/XMLSchema" xmlns:p="http://schemas.microsoft.com/office/2006/metadata/properties" xmlns:ns2="931aec66-2863-455c-9bb0-8c99df0ac3fd" xmlns:ns3="5d14f105-b512-4c58-b648-3bdda2cf581d" targetNamespace="http://schemas.microsoft.com/office/2006/metadata/properties" ma:root="true" ma:fieldsID="3ec37f08cc1e008a62fd65c6ec224e6c" ns2:_="" ns3:_="">
    <xsd:import namespace="931aec66-2863-455c-9bb0-8c99df0ac3fd"/>
    <xsd:import namespace="5d14f105-b512-4c58-b648-3bdda2cf581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ResidentBathingPreferencesandSkinassessment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1aec66-2863-455c-9bb0-8c99df0ac3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hidden="true" ma:internalName="MediaServiceKeyPoints"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Tags" ma:hidden="true" ma:internalName="MediaServiceAutoTags" ma:readOnly="true">
      <xsd:simpleType>
        <xsd:restriction base="dms:Text"/>
      </xsd:simpleType>
    </xsd:element>
    <xsd:element name="MediaServiceOCR" ma:index="16" nillable="true" ma:displayName="Extracted Text" ma:hidden="true" ma:internalName="MediaServiceOCR" ma:readOnly="true">
      <xsd:simpleType>
        <xsd:restriction base="dms:Note"/>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3f7c956-802a-45ac-b2ba-cc78506785fb" ma:termSetId="09814cd3-568e-fe90-9814-8d621ff8fb84" ma:anchorId="fba54fb3-c3e1-fe81-a776-ca4b69148c4d" ma:open="true" ma:isKeyword="false">
      <xsd:complexType>
        <xsd:sequence>
          <xsd:element ref="pc:Terms" minOccurs="0" maxOccurs="1"/>
        </xsd:sequence>
      </xsd:complexType>
    </xsd:element>
    <xsd:element name="ResidentBathingPreferencesandSkinassessments" ma:index="23" nillable="true" ma:displayName="Resident Bathing Preferences and Skin assessments" ma:format="Dropdown" ma:hidden="true" ma:internalName="ResidentBathingPreferencesandSkinassessments" ma:readOnly="false">
      <xsd:simpleType>
        <xsd:restriction base="dms:Text">
          <xsd:maxLength value="255"/>
        </xsd:restrictio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Location" ma:index="25" nillable="true" ma:displayName="Location" ma:hidden="true" ma:indexed="true" ma:internalName="MediaServiceLocation"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d14f105-b512-4c58-b648-3bdda2cf581d" elementFormDefault="qualified">
    <xsd:import namespace="http://schemas.microsoft.com/office/2006/documentManagement/types"/>
    <xsd:import namespace="http://schemas.microsoft.com/office/infopath/2007/PartnerControls"/>
    <xsd:element name="SharedWithUsers" ma:index="13"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hidden="true" ma:internalName="SharedWithDetails" ma:readOnly="true">
      <xsd:simpleType>
        <xsd:restriction base="dms:Note"/>
      </xsd:simpleType>
    </xsd:element>
    <xsd:element name="TaxCatchAll" ma:index="22" nillable="true" ma:displayName="Taxonomy Catch All Column" ma:hidden="true" ma:list="{74233f0f-6bd0-4026-a550-8b5d019f9378}" ma:internalName="TaxCatchAll" ma:readOnly="false" ma:showField="CatchAllData" ma:web="5d14f105-b512-4c58-b648-3bdda2cf581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5d14f105-b512-4c58-b648-3bdda2cf581d">
      <UserInfo>
        <DisplayName>ahn-roy</DisplayName>
        <AccountId>104</AccountId>
        <AccountType/>
      </UserInfo>
      <UserInfo>
        <DisplayName>Prashila Dullabh</DisplayName>
        <AccountId>105</AccountId>
        <AccountType/>
      </UserInfo>
      <UserInfo>
        <DisplayName>Kathleen Speck</DisplayName>
        <AccountId>11</AccountId>
        <AccountType/>
      </UserInfo>
      <UserInfo>
        <DisplayName>Clare Rock</DisplayName>
        <AccountId>101</AccountId>
        <AccountType/>
      </UserInfo>
      <UserInfo>
        <DisplayName>Samuel Kim</DisplayName>
        <AccountId>12</AccountId>
        <AccountType/>
      </UserInfo>
      <UserInfo>
        <DisplayName>Alejandra Salinas</DisplayName>
        <AccountId>112</AccountId>
        <AccountType/>
      </UserInfo>
      <UserInfo>
        <DisplayName>Aki Suzuki</DisplayName>
        <AccountId>113</AccountId>
        <AccountType/>
      </UserInfo>
      <UserInfo>
        <DisplayName>Abigail Vorsteg</DisplayName>
        <AccountId>114</AccountId>
        <AccountType/>
      </UserInfo>
      <UserInfo>
        <DisplayName>Morgan Katz</DisplayName>
        <AccountId>31</AccountId>
        <AccountType/>
      </UserInfo>
      <UserInfo>
        <DisplayName>Heather Saunders</DisplayName>
        <AccountId>59</AccountId>
        <AccountType/>
      </UserInfo>
      <UserInfo>
        <DisplayName>Valeria Fabre</DisplayName>
        <AccountId>56</AccountId>
        <AccountType/>
      </UserInfo>
      <UserInfo>
        <DisplayName>Meghan Walrath</DisplayName>
        <AccountId>49</AccountId>
        <AccountType/>
      </UserInfo>
      <UserInfo>
        <DisplayName>Caylin Andrews</DisplayName>
        <AccountId>120</AccountId>
        <AccountType/>
      </UserInfo>
    </SharedWithUsers>
    <TaxCatchAll xmlns="5d14f105-b512-4c58-b648-3bdda2cf581d" xsi:nil="true"/>
    <lcf76f155ced4ddcb4097134ff3c332f xmlns="931aec66-2863-455c-9bb0-8c99df0ac3fd">
      <Terms xmlns="http://schemas.microsoft.com/office/infopath/2007/PartnerControls"/>
    </lcf76f155ced4ddcb4097134ff3c332f>
    <ResidentBathingPreferencesandSkinassessments xmlns="931aec66-2863-455c-9bb0-8c99df0ac3fd" xsi:nil="true"/>
  </documentManagement>
</p:properties>
</file>

<file path=customXml/itemProps1.xml><?xml version="1.0" encoding="utf-8"?>
<ds:datastoreItem xmlns:ds="http://schemas.openxmlformats.org/officeDocument/2006/customXml" ds:itemID="{0B3E3B6A-E75A-4EAB-9484-E1B9BB726D57}">
  <ds:schemaRefs>
    <ds:schemaRef ds:uri="http://schemas.microsoft.com/sharepoint/v3/contenttype/forms"/>
  </ds:schemaRefs>
</ds:datastoreItem>
</file>

<file path=customXml/itemProps2.xml><?xml version="1.0" encoding="utf-8"?>
<ds:datastoreItem xmlns:ds="http://schemas.openxmlformats.org/officeDocument/2006/customXml" ds:itemID="{E92C6523-08C9-49AE-93F0-16621C3E8B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1aec66-2863-455c-9bb0-8c99df0ac3fd"/>
    <ds:schemaRef ds:uri="5d14f105-b512-4c58-b648-3bdda2cf58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54A4051-5181-487D-A39A-F4E1E77BC14A}">
  <ds:schemaRefs>
    <ds:schemaRef ds:uri="http://www.w3.org/XML/1998/namespace"/>
    <ds:schemaRef ds:uri="5d14f105-b512-4c58-b648-3bdda2cf581d"/>
    <ds:schemaRef ds:uri="http://schemas.microsoft.com/office/2006/documentManagement/types"/>
    <ds:schemaRef ds:uri="http://schemas.microsoft.com/office/infopath/2007/PartnerControls"/>
    <ds:schemaRef ds:uri="http://purl.org/dc/elements/1.1/"/>
    <ds:schemaRef ds:uri="http://purl.org/dc/terms/"/>
    <ds:schemaRef ds:uri="http://schemas.microsoft.com/office/2006/metadata/properties"/>
    <ds:schemaRef ds:uri="http://purl.org/dc/dcmitype/"/>
    <ds:schemaRef ds:uri="http://schemas.openxmlformats.org/package/2006/metadata/core-properties"/>
    <ds:schemaRef ds:uri="931aec66-2863-455c-9bb0-8c99df0ac3fd"/>
  </ds:schemaRefs>
</ds:datastoreItem>
</file>

<file path=docProps/app.xml><?xml version="1.0" encoding="utf-8"?>
<Properties xmlns="http://schemas.openxmlformats.org/officeDocument/2006/extended-properties" xmlns:vt="http://schemas.openxmlformats.org/officeDocument/2006/docPropsVTypes">
  <Template/>
  <TotalTime>321</TotalTime>
  <Words>1209</Words>
  <Application>Microsoft Office PowerPoint</Application>
  <PresentationFormat>Letter Paper (8.5x11 in)</PresentationFormat>
  <Paragraphs>180</Paragraphs>
  <Slides>20</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Courier New</vt:lpstr>
      <vt:lpstr>Wingdings</vt:lpstr>
      <vt:lpstr>1_AHRQ MRSA</vt:lpstr>
      <vt:lpstr>AHRQ Safety Program for MRSA Prevention</vt:lpstr>
      <vt:lpstr>Educational Objectives</vt:lpstr>
      <vt:lpstr>Sustainability Defined1</vt:lpstr>
      <vt:lpstr>Keys to Sustainability2-4 </vt:lpstr>
      <vt:lpstr>Identify Challenges and Successes1,4  </vt:lpstr>
      <vt:lpstr>Challenges and Successes: Personnel4 </vt:lpstr>
      <vt:lpstr>Challenges and Successes: Reaching Goals1,4</vt:lpstr>
      <vt:lpstr>Steps to Create and Implement a Sustainability Plan2-4</vt:lpstr>
      <vt:lpstr>Maintaining Sustainability2-4</vt:lpstr>
      <vt:lpstr>Key Members of the CUSP Team</vt:lpstr>
      <vt:lpstr>The Importance of the CUSP Team</vt:lpstr>
      <vt:lpstr>Where, When, and How?</vt:lpstr>
      <vt:lpstr>Create a 12-Month CUSP Meeting Schedule</vt:lpstr>
      <vt:lpstr>CUSP Meeting Agenda</vt:lpstr>
      <vt:lpstr>A Sample Agenda </vt:lpstr>
      <vt:lpstr>Data Sources and CUSP Tools</vt:lpstr>
      <vt:lpstr>Share the Data and Celebrate Success!</vt:lpstr>
      <vt:lpstr>Key Takeaways</vt:lpstr>
      <vt:lpstr>Disclaimer</vt:lpstr>
      <vt:lpstr>Reference List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AHRQ Safety Program for MRSA Prevention</dc:title>
  <dc:creator>Agency for Healthcare Research &amp; Quality</dc:creator>
  <cp:lastModifiedBy>Heidenrich, Christine (AHRQ/OC) (CTR)</cp:lastModifiedBy>
  <cp:revision>4</cp:revision>
  <dcterms:created xsi:type="dcterms:W3CDTF">2021-06-25T18:34:07Z</dcterms:created>
  <dcterms:modified xsi:type="dcterms:W3CDTF">2024-11-07T21:52:47Z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0x0101009DC06F82F74DC74D9A1715CAE0E542E2</vt:lpwstr>
  </property>
  <property fmtid="{D5CDD505-2E9C-101B-9397-08002B2CF9AE}" pid="3" name="MediaServiceImageTags">
    <vt:lpwstr/>
  </property>
  <property fmtid="{D5CDD505-2E9C-101B-9397-08002B2CF9AE}" pid="4" name="Order">
    <vt:r8>1604400</vt:r8>
  </property>
  <property fmtid="{D5CDD505-2E9C-101B-9397-08002B2CF9AE}" pid="5" name="_ExtendedDescription">
    <vt:lpwstr/>
  </property>
  <property fmtid="{D5CDD505-2E9C-101B-9397-08002B2CF9AE}" pid="6" name="TriggerFlowInfo">
    <vt:lpwstr/>
  </property>
  <property fmtid="{D5CDD505-2E9C-101B-9397-08002B2CF9AE}" pid="7" name="ComplianceAssetId">
    <vt:lpwstr/>
  </property>
</Properties>
</file>