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18"/>
  </p:notesMasterIdLst>
  <p:handoutMasterIdLst>
    <p:handoutMasterId r:id="rId19"/>
  </p:handoutMasterIdLst>
  <p:sldIdLst>
    <p:sldId id="256" r:id="rId5"/>
    <p:sldId id="259" r:id="rId6"/>
    <p:sldId id="1080" r:id="rId7"/>
    <p:sldId id="1087" r:id="rId8"/>
    <p:sldId id="1092" r:id="rId9"/>
    <p:sldId id="1086" r:id="rId10"/>
    <p:sldId id="1085" r:id="rId11"/>
    <p:sldId id="1088" r:id="rId12"/>
    <p:sldId id="1089" r:id="rId13"/>
    <p:sldId id="1082" r:id="rId14"/>
    <p:sldId id="1083" r:id="rId15"/>
    <p:sldId id="993" r:id="rId16"/>
    <p:sldId id="1091" r:id="rId17"/>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7B39858B-98C3-70D4-538B-4301DDCD88D9}" name="Lisa Maragakis" initials="LM" userId="S::lmaraga1@jh.edu::5c198311-483d-4a73-be75-fadf68ee2dcf"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661"/>
    <a:srgbClr val="F48154"/>
    <a:srgbClr val="36624B"/>
    <a:srgbClr val="FCF1DD"/>
    <a:srgbClr val="FAD701"/>
    <a:srgbClr val="007DA3"/>
    <a:srgbClr val="009EC2"/>
    <a:srgbClr val="FFFFFF"/>
    <a:srgbClr val="009EC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02AD8-7A91-4230-B7C8-E2ED1E525484}" v="1" dt="2024-11-07T22:03:01.26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73" autoAdjust="0"/>
  </p:normalViewPr>
  <p:slideViewPr>
    <p:cSldViewPr snapToGrid="0">
      <p:cViewPr varScale="1">
        <p:scale>
          <a:sx n="61" d="100"/>
          <a:sy n="61" d="100"/>
        </p:scale>
        <p:origin x="1412" y="60"/>
      </p:cViewPr>
      <p:guideLst/>
    </p:cSldViewPr>
  </p:slideViewPr>
  <p:outlineViewPr>
    <p:cViewPr>
      <p:scale>
        <a:sx n="33" d="100"/>
        <a:sy n="33" d="100"/>
      </p:scale>
      <p:origin x="0" y="-5688"/>
    </p:cViewPr>
  </p:outlineViewPr>
  <p:notesTextViewPr>
    <p:cViewPr>
      <p:scale>
        <a:sx n="3" d="2"/>
        <a:sy n="3" d="2"/>
      </p:scale>
      <p:origin x="0" y="0"/>
    </p:cViewPr>
  </p:notesTextViewPr>
  <p:notesViewPr>
    <p:cSldViewPr snapToGrid="0">
      <p:cViewPr>
        <p:scale>
          <a:sx n="1" d="2"/>
          <a:sy n="1" d="2"/>
        </p:scale>
        <p:origin x="2448" y="104"/>
      </p:cViewPr>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enrich, Christine (AHRQ/OC) (CTR)" userId="58cf9597-5aed-4544-869e-b91fdda55fa7" providerId="ADAL" clId="{9F202AD8-7A91-4230-B7C8-E2ED1E525484}"/>
    <pc:docChg chg="modSld">
      <pc:chgData name="Heidenrich, Christine (AHRQ/OC) (CTR)" userId="58cf9597-5aed-4544-869e-b91fdda55fa7" providerId="ADAL" clId="{9F202AD8-7A91-4230-B7C8-E2ED1E525484}" dt="2024-11-07T22:03:48.450" v="61" actId="1036"/>
      <pc:docMkLst>
        <pc:docMk/>
      </pc:docMkLst>
      <pc:sldChg chg="addSp modSp mod">
        <pc:chgData name="Heidenrich, Christine (AHRQ/OC) (CTR)" userId="58cf9597-5aed-4544-869e-b91fdda55fa7" providerId="ADAL" clId="{9F202AD8-7A91-4230-B7C8-E2ED1E525484}" dt="2024-11-07T22:03:48.450" v="61" actId="1036"/>
        <pc:sldMkLst>
          <pc:docMk/>
          <pc:sldMk cId="3914304202" sldId="256"/>
        </pc:sldMkLst>
        <pc:spChg chg="add mod">
          <ac:chgData name="Heidenrich, Christine (AHRQ/OC) (CTR)" userId="58cf9597-5aed-4544-869e-b91fdda55fa7" providerId="ADAL" clId="{9F202AD8-7A91-4230-B7C8-E2ED1E525484}" dt="2024-11-07T22:03:48.450" v="61" actId="1036"/>
          <ac:spMkLst>
            <pc:docMk/>
            <pc:sldMk cId="3914304202" sldId="256"/>
            <ac:spMk id="3" creationId="{04958CE2-A38E-B0C3-6D72-F8CF32D204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dirty="0"/>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Type “Key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5"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Performing a Premortem Assessment&gt;</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sj.com/articles/SB10001424052748703298004574457471313938130" TargetMode="External"/><Relationship Id="rId2" Type="http://schemas.openxmlformats.org/officeDocument/2006/relationships/hyperlink" Target="https://www.beckershospitalreview.com/hospital-management-administration/why-do-improvement-projects-in-healthcare-fai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sana.com/resources/premor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hrq.gov/sites/default/files/wysiwyg/hai/tools/mrsa/116-cusp-premortem-project-assessment.doc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219200" y="33151"/>
            <a:ext cx="6705600" cy="841920"/>
          </a:xfrm>
        </p:spPr>
        <p:txBody>
          <a:bodyPr/>
          <a:lstStyle/>
          <a:p>
            <a:r>
              <a:rPr lang="en-US"/>
              <a:t>AHRQ Safety Program for MRSA Prevention</a:t>
            </a:r>
            <a:endParaRPr lang="en-US" dirty="0"/>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4966" y="1870742"/>
            <a:ext cx="7034068" cy="2150362"/>
          </a:xfrm>
        </p:spPr>
        <p:txBody>
          <a:bodyPr>
            <a:noAutofit/>
          </a:bodyPr>
          <a:lstStyle/>
          <a:p>
            <a:r>
              <a:rPr lang="en-US">
                <a:cs typeface="Arial"/>
              </a:rPr>
              <a:t>Mini Presentation: Performing a Premortem Project Assessment</a:t>
            </a:r>
            <a:endParaRPr lang="en-US" dirty="0"/>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156586"/>
            <a:ext cx="7034068" cy="997774"/>
          </a:xfrm>
        </p:spPr>
        <p:txBody>
          <a:bodyPr/>
          <a:lstStyle/>
          <a:p>
            <a:r>
              <a:rPr lang="en-US"/>
              <a:t>ICU &amp; Non-ICU</a:t>
            </a:r>
            <a:endParaRPr lang="en-US" dirty="0"/>
          </a:p>
        </p:txBody>
      </p:sp>
      <p:sp>
        <p:nvSpPr>
          <p:cNvPr id="3" name="TextBox 2">
            <a:extLst>
              <a:ext uri="{FF2B5EF4-FFF2-40B4-BE49-F238E27FC236}">
                <a16:creationId xmlns:a16="http://schemas.microsoft.com/office/drawing/2014/main" id="{04958CE2-A38E-B0C3-6D72-F8CF32D2040A}"/>
              </a:ext>
            </a:extLst>
          </p:cNvPr>
          <p:cNvSpPr txBox="1"/>
          <p:nvPr/>
        </p:nvSpPr>
        <p:spPr>
          <a:xfrm>
            <a:off x="7001211" y="6342178"/>
            <a:ext cx="2184829" cy="589392"/>
          </a:xfrm>
          <a:prstGeom prst="rect">
            <a:avLst/>
          </a:prstGeom>
          <a:noFill/>
        </p:spPr>
        <p:txBody>
          <a:bodyPr wrap="non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dirty="0"/>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916666" y="1470452"/>
            <a:ext cx="7813676" cy="4572000"/>
          </a:xfrm>
        </p:spPr>
        <p:txBody>
          <a:bodyPr vert="horz" lIns="91440" tIns="45720" rIns="91440" bIns="45720" rtlCol="0" anchor="t">
            <a:normAutofit/>
          </a:bodyPr>
          <a:lstStyle/>
          <a:p>
            <a:pPr>
              <a:spcBef>
                <a:spcPts val="1800"/>
              </a:spcBef>
            </a:pPr>
            <a:r>
              <a:rPr lang="en-US" sz="2600" dirty="0"/>
              <a:t>Perform a </a:t>
            </a:r>
            <a:r>
              <a:rPr lang="en-US" sz="2600" b="1" dirty="0"/>
              <a:t>Premortem Project Assessment </a:t>
            </a:r>
            <a:r>
              <a:rPr lang="en-US" sz="2600" dirty="0"/>
              <a:t>before you begin your QI program.</a:t>
            </a:r>
          </a:p>
          <a:p>
            <a:pPr>
              <a:spcBef>
                <a:spcPts val="1800"/>
              </a:spcBef>
            </a:pPr>
            <a:r>
              <a:rPr lang="en-US" sz="2600" dirty="0"/>
              <a:t>Use it to imagine a time your program is failing.</a:t>
            </a:r>
            <a:endParaRPr lang="en-US" sz="2600" dirty="0">
              <a:ea typeface="Calibri"/>
              <a:cs typeface="Calibri"/>
            </a:endParaRPr>
          </a:p>
          <a:p>
            <a:pPr>
              <a:spcBef>
                <a:spcPts val="1800"/>
              </a:spcBef>
            </a:pPr>
            <a:r>
              <a:rPr lang="en-US" sz="2600" dirty="0"/>
              <a:t>Determine the most likely reasons for failure.</a:t>
            </a:r>
          </a:p>
          <a:p>
            <a:pPr>
              <a:spcBef>
                <a:spcPts val="1800"/>
              </a:spcBef>
            </a:pPr>
            <a:r>
              <a:rPr lang="en-US" sz="2600" dirty="0"/>
              <a:t>Develop plans, strategies, and assign tasks to prevent those foreseen potential failures.</a:t>
            </a:r>
            <a:endParaRPr lang="en-US" sz="2600" dirty="0">
              <a:ea typeface="Calibri"/>
              <a:cs typeface="Calibri"/>
            </a:endParaRPr>
          </a:p>
          <a:p>
            <a:pPr>
              <a:spcBef>
                <a:spcPts val="1800"/>
              </a:spcBef>
            </a:pPr>
            <a:r>
              <a:rPr lang="en-US" sz="2600" dirty="0"/>
              <a:t>Implement your new plans and strategies together with your program to ensure your program is a success.</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10</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p:txBody>
          <a:bodyPr>
            <a:normAutofit/>
          </a:bodyPr>
          <a:lstStyle/>
          <a:p>
            <a:pPr marL="365760" lvl="0" indent="-365760">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365760" marR="0" lvl="0" indent="-365760" algn="l" defTabSz="887553" rtl="0" eaLnBrk="1" fontAlgn="auto" latinLnBrk="0" hangingPunct="1">
              <a:lnSpc>
                <a:spcPct val="100000"/>
              </a:lnSpc>
              <a:spcBef>
                <a:spcPts val="2400"/>
              </a:spcBef>
              <a:buClrTx/>
              <a:buSzTx/>
              <a:buFont typeface="Arial" panose="020B0604020202020204" pitchFamily="34" charset="0"/>
              <a:buChar char="•"/>
              <a:tabLst/>
              <a:defRPr/>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dirty="0"/>
              <a:t> | </a:t>
            </a:r>
            <a:fld id="{3EAF645E-7E2B-4792-90B1-7B7BA0A8390A}" type="slidenum">
              <a:rPr lang="en-US" smtClean="0"/>
              <a:pPr/>
              <a:t>11</a:t>
            </a:fld>
            <a:endParaRPr lang="en-US" dirty="0"/>
          </a:p>
        </p:txBody>
      </p:sp>
    </p:spTree>
    <p:extLst>
      <p:ext uri="{BB962C8B-B14F-4D97-AF65-F5344CB8AC3E}">
        <p14:creationId xmlns:p14="http://schemas.microsoft.com/office/powerpoint/2010/main" val="217541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9"/>
            <a:ext cx="8229600" cy="5394961"/>
          </a:xfrm>
        </p:spPr>
        <p:txBody>
          <a:bodyPr>
            <a:normAutofit/>
          </a:bodyPr>
          <a:lstStyle/>
          <a:p>
            <a:pPr>
              <a:spcBef>
                <a:spcPts val="1800"/>
              </a:spcBef>
              <a:buFont typeface="+mj-lt"/>
              <a:buAutoNum type="arabicPeriod"/>
            </a:pPr>
            <a:r>
              <a:rPr lang="en-US" sz="2000" dirty="0"/>
              <a:t>Silver SA, McQuillan R, Harel Z, et al. How to sustain change and support continuous quality improvement. Clin J Am Soc Nephrol. 2016 May 6;11(5):916-24. PMID: 27016498.</a:t>
            </a:r>
          </a:p>
          <a:p>
            <a:pPr>
              <a:spcBef>
                <a:spcPts val="1800"/>
              </a:spcBef>
              <a:buFont typeface="+mj-lt"/>
              <a:buAutoNum type="arabicPeriod"/>
            </a:pPr>
            <a:r>
              <a:rPr lang="en-US" sz="2000" dirty="0"/>
              <a:t>Beer M, Nohria N. Cracking the code of change. Har Bus Rev. 2000 May-Jun;78(3):133-41. PMID: 11183975.</a:t>
            </a:r>
          </a:p>
          <a:p>
            <a:pPr>
              <a:spcBef>
                <a:spcPts val="1800"/>
              </a:spcBef>
              <a:buFont typeface="+mj-lt"/>
              <a:buAutoNum type="arabicPeriod"/>
            </a:pPr>
            <a:r>
              <a:rPr lang="en-US" sz="2000" dirty="0"/>
              <a:t>Creasy T. Why do improvement projects in healthcare fail? Becker’s Hospital Review. Leadership and Management. 2014 Oct 3. </a:t>
            </a:r>
            <a:r>
              <a:rPr lang="en-US" sz="2000" dirty="0">
                <a:hlinkClick r:id="rId2"/>
              </a:rPr>
              <a:t>https://www.beckershospitalreview.com/hospital-management-administration/why-do-improvement-projects-in-healthcare-fail.html</a:t>
            </a:r>
            <a:r>
              <a:rPr lang="en-US" sz="2000" dirty="0"/>
              <a:t>. Accessed July 18, 2024.</a:t>
            </a:r>
          </a:p>
          <a:p>
            <a:pPr>
              <a:spcBef>
                <a:spcPts val="1800"/>
              </a:spcBef>
              <a:buFont typeface="+mj-lt"/>
              <a:buAutoNum type="arabicPeriod"/>
            </a:pPr>
            <a:r>
              <a:rPr lang="en-US" sz="2000" dirty="0"/>
              <a:t>Chakravorty SS. Where process-improvement projects go wrong. Wall Street Journal. 2010 Jan 24. </a:t>
            </a:r>
            <a:r>
              <a:rPr lang="en-US" sz="2000" dirty="0">
                <a:hlinkClick r:id="rId3"/>
              </a:rPr>
              <a:t>https://www.wsj.com/articles/SB10001424052748703298004574457471313938130</a:t>
            </a:r>
            <a:r>
              <a:rPr lang="en-US" sz="2000" dirty="0"/>
              <a:t>. Accessed July 18, 2024.</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12</a:t>
            </a:fld>
            <a:endParaRPr lang="en-US" dirty="0"/>
          </a:p>
        </p:txBody>
      </p:sp>
    </p:spTree>
    <p:extLst>
      <p:ext uri="{BB962C8B-B14F-4D97-AF65-F5344CB8AC3E}">
        <p14:creationId xmlns:p14="http://schemas.microsoft.com/office/powerpoint/2010/main" val="145622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74B0-8601-4EF4-8EF4-867CB810AACB}"/>
              </a:ext>
            </a:extLst>
          </p:cNvPr>
          <p:cNvSpPr>
            <a:spLocks noGrp="1"/>
          </p:cNvSpPr>
          <p:nvPr>
            <p:ph type="title"/>
          </p:nvPr>
        </p:nvSpPr>
        <p:spPr/>
        <p:txBody>
          <a:bodyPr/>
          <a:lstStyle/>
          <a:p>
            <a:r>
              <a:rPr lang="en-US" dirty="0"/>
              <a:t>Reference List—2</a:t>
            </a:r>
          </a:p>
        </p:txBody>
      </p:sp>
      <p:sp>
        <p:nvSpPr>
          <p:cNvPr id="3" name="Content Placeholder 2">
            <a:extLst>
              <a:ext uri="{FF2B5EF4-FFF2-40B4-BE49-F238E27FC236}">
                <a16:creationId xmlns:a16="http://schemas.microsoft.com/office/drawing/2014/main" id="{888525E6-B695-4753-AAD0-D7A14373349E}"/>
              </a:ext>
            </a:extLst>
          </p:cNvPr>
          <p:cNvSpPr>
            <a:spLocks noGrp="1"/>
          </p:cNvSpPr>
          <p:nvPr>
            <p:ph idx="1"/>
          </p:nvPr>
        </p:nvSpPr>
        <p:spPr>
          <a:xfrm>
            <a:off x="457200" y="1097279"/>
            <a:ext cx="8229600" cy="5214621"/>
          </a:xfrm>
        </p:spPr>
        <p:txBody>
          <a:bodyPr>
            <a:normAutofit/>
          </a:bodyPr>
          <a:lstStyle/>
          <a:p>
            <a:pPr>
              <a:spcBef>
                <a:spcPts val="1800"/>
              </a:spcBef>
              <a:buFont typeface="+mj-lt"/>
              <a:buAutoNum type="arabicPeriod" startAt="5"/>
            </a:pPr>
            <a:r>
              <a:rPr lang="en-US" sz="2000" dirty="0"/>
              <a:t>Mitchell DJ, Russo JE, Pennington N. Back to the future: temporal perspective in the explanation of events. Journal of Behavioral Decision Making. 1989 Jan;2(1):1-67.</a:t>
            </a:r>
          </a:p>
          <a:p>
            <a:pPr>
              <a:spcBef>
                <a:spcPts val="1800"/>
              </a:spcBef>
              <a:buFont typeface="+mj-lt"/>
              <a:buAutoNum type="arabicPeriod" startAt="5"/>
            </a:pPr>
            <a:r>
              <a:rPr lang="en-US" sz="2000" dirty="0"/>
              <a:t>Martins J. ASANA. How to conduct a project premortem. 2024 Jan 21. </a:t>
            </a:r>
            <a:r>
              <a:rPr lang="en-US" sz="2000" dirty="0">
                <a:hlinkClick r:id="rId2"/>
              </a:rPr>
              <a:t>https://asana.com/resources/premortem</a:t>
            </a:r>
            <a:r>
              <a:rPr lang="en-US" sz="2000" dirty="0"/>
              <a:t>. Accessed July 18, 2024.</a:t>
            </a:r>
          </a:p>
        </p:txBody>
      </p:sp>
      <p:sp>
        <p:nvSpPr>
          <p:cNvPr id="24" name="Slide Number Placeholder 23">
            <a:extLst>
              <a:ext uri="{FF2B5EF4-FFF2-40B4-BE49-F238E27FC236}">
                <a16:creationId xmlns:a16="http://schemas.microsoft.com/office/drawing/2014/main" id="{DB2B35DF-D460-467E-B226-1FBF560F507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1856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endParaRPr lang="en-US" dirty="0"/>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a:xfrm>
            <a:off x="457200" y="1315291"/>
            <a:ext cx="8229600" cy="4994067"/>
          </a:xfrm>
        </p:spPr>
        <p:txBody>
          <a:bodyPr vert="horz" lIns="91440" tIns="45720" rIns="91440" bIns="45720" rtlCol="0" anchor="t">
            <a:normAutofit/>
          </a:bodyPr>
          <a:lstStyle/>
          <a:p>
            <a:pPr marL="0" indent="0">
              <a:spcBef>
                <a:spcPts val="1800"/>
              </a:spcBef>
              <a:buNone/>
            </a:pPr>
            <a:r>
              <a:rPr lang="en-US"/>
              <a:t>At the end of this presentation, participants will be able to:</a:t>
            </a:r>
          </a:p>
          <a:p>
            <a:pPr>
              <a:spcBef>
                <a:spcPts val="1800"/>
              </a:spcBef>
            </a:pPr>
            <a:r>
              <a:rPr lang="en-US"/>
              <a:t>Understand the purpose of the premortem project assessment process</a:t>
            </a:r>
          </a:p>
          <a:p>
            <a:pPr>
              <a:spcBef>
                <a:spcPts val="1800"/>
              </a:spcBef>
            </a:pPr>
            <a:r>
              <a:rPr lang="en-US"/>
              <a:t>Understand how to use the Premortem Project Assessment Tool</a:t>
            </a:r>
          </a:p>
          <a:p>
            <a:pPr>
              <a:spcBef>
                <a:spcPts val="1800"/>
              </a:spcBef>
            </a:pPr>
            <a:r>
              <a:rPr lang="en-US"/>
              <a:t>Ensure the results from their premortem project assessment are actionable</a:t>
            </a:r>
            <a:endParaRPr lang="en-US" dirty="0">
              <a:ea typeface="Calibri"/>
              <a:cs typeface="Calibri"/>
            </a:endParaRP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a:xfrm>
            <a:off x="457200" y="21852"/>
            <a:ext cx="8229600" cy="914400"/>
          </a:xfrm>
        </p:spPr>
        <p:txBody>
          <a:bodyPr>
            <a:normAutofit fontScale="90000"/>
          </a:bodyPr>
          <a:lstStyle/>
          <a:p>
            <a:r>
              <a:rPr lang="en-US" sz="3600" dirty="0"/>
              <a:t>Failure in Quality Improvement Programs</a:t>
            </a:r>
            <a:r>
              <a:rPr lang="en-US" sz="3600" baseline="30000" dirty="0"/>
              <a:t>1-4</a:t>
            </a:r>
            <a:endParaRPr lang="en-US" sz="3600" dirty="0"/>
          </a:p>
        </p:txBody>
      </p:sp>
      <p:sp>
        <p:nvSpPr>
          <p:cNvPr id="3" name="Content Placeholder 2">
            <a:extLst>
              <a:ext uri="{FF2B5EF4-FFF2-40B4-BE49-F238E27FC236}">
                <a16:creationId xmlns:a16="http://schemas.microsoft.com/office/drawing/2014/main" id="{9359700D-7094-DD2E-AB97-F88A10B92C54}"/>
              </a:ext>
            </a:extLst>
          </p:cNvPr>
          <p:cNvSpPr>
            <a:spLocks noGrp="1"/>
          </p:cNvSpPr>
          <p:nvPr>
            <p:ph idx="1"/>
          </p:nvPr>
        </p:nvSpPr>
        <p:spPr>
          <a:xfrm>
            <a:off x="421751" y="1238898"/>
            <a:ext cx="8229600" cy="1479176"/>
          </a:xfrm>
        </p:spPr>
        <p:txBody>
          <a:bodyPr>
            <a:normAutofit/>
          </a:bodyPr>
          <a:lstStyle/>
          <a:p>
            <a:r>
              <a:rPr lang="en-US" sz="2800" dirty="0"/>
              <a:t>As many as 50 to 70 percent of programs involving organizational change are not sustained. </a:t>
            </a: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21751" y="5330231"/>
            <a:ext cx="8229600" cy="1034858"/>
          </a:xfrm>
        </p:spPr>
        <p:txBody>
          <a:bodyPr vert="horz" lIns="91440" tIns="45720" rIns="91440" bIns="45720" rtlCol="0" anchor="t">
            <a:normAutofit/>
          </a:bodyPr>
          <a:lstStyle/>
          <a:p>
            <a:r>
              <a:rPr lang="en-US" sz="2800" dirty="0"/>
              <a:t>Performing a Premortem Project Assessment can give you an extra push to success. </a:t>
            </a:r>
          </a:p>
        </p:txBody>
      </p:sp>
      <p:pic>
        <p:nvPicPr>
          <p:cNvPr id="26" name="Picture 25" descr="An illustration in chalk on a blackboard depicts two figures: one representing failure at the bottom half and one representing success at the top half. Wooden blocks divide the two figures. The figure representing failure is surrounded by blocks symbolizing obstacles, and is stepping on a block while being lifted toward the figure representing success above. This illustrates that the many reasons of failure are not inevitable and can be overcome with the right resources.">
            <a:extLst>
              <a:ext uri="{FF2B5EF4-FFF2-40B4-BE49-F238E27FC236}">
                <a16:creationId xmlns:a16="http://schemas.microsoft.com/office/drawing/2014/main" id="{086414AD-B241-58AB-819F-11DD3A96EE8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87791" y="2332225"/>
            <a:ext cx="4168419" cy="2782223"/>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a:t>
            </a:fld>
            <a:endParaRPr lang="en-US" dirty="0"/>
          </a:p>
        </p:txBody>
      </p:sp>
    </p:spTree>
    <p:extLst>
      <p:ext uri="{BB962C8B-B14F-4D97-AF65-F5344CB8AC3E}">
        <p14:creationId xmlns:p14="http://schemas.microsoft.com/office/powerpoint/2010/main" val="35719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3737-8A18-C23B-8378-988C073F1513}"/>
              </a:ext>
            </a:extLst>
          </p:cNvPr>
          <p:cNvSpPr>
            <a:spLocks noGrp="1"/>
          </p:cNvSpPr>
          <p:nvPr>
            <p:ph type="title"/>
          </p:nvPr>
        </p:nvSpPr>
        <p:spPr>
          <a:xfrm>
            <a:off x="234826" y="0"/>
            <a:ext cx="8784572" cy="914400"/>
          </a:xfrm>
        </p:spPr>
        <p:txBody>
          <a:bodyPr vert="horz" lIns="91440" tIns="91440" rIns="91440" bIns="45720" rtlCol="0" anchor="ctr">
            <a:noAutofit/>
          </a:bodyPr>
          <a:lstStyle/>
          <a:p>
            <a:r>
              <a:rPr lang="en-US" sz="3600"/>
              <a:t>What Is a Premortem Project Assessment?</a:t>
            </a:r>
            <a:r>
              <a:rPr lang="en-US" sz="3600" baseline="30000" dirty="0"/>
              <a:t>5,6</a:t>
            </a:r>
            <a:endParaRPr lang="en-US" sz="3600" dirty="0">
              <a:ea typeface="Calibri"/>
              <a:cs typeface="Calibri"/>
            </a:endParaRPr>
          </a:p>
        </p:txBody>
      </p:sp>
      <p:sp>
        <p:nvSpPr>
          <p:cNvPr id="4" name="Text Placeholder 3">
            <a:extLst>
              <a:ext uri="{FF2B5EF4-FFF2-40B4-BE49-F238E27FC236}">
                <a16:creationId xmlns:a16="http://schemas.microsoft.com/office/drawing/2014/main" id="{7768FFEC-C702-C01F-914F-69F095D4A1AE}"/>
              </a:ext>
            </a:extLst>
          </p:cNvPr>
          <p:cNvSpPr>
            <a:spLocks noGrp="1"/>
          </p:cNvSpPr>
          <p:nvPr>
            <p:ph type="body" sz="quarter" idx="11"/>
          </p:nvPr>
        </p:nvSpPr>
        <p:spPr>
          <a:xfrm>
            <a:off x="580767" y="1256460"/>
            <a:ext cx="3532255" cy="2357596"/>
          </a:xfrm>
        </p:spPr>
        <p:txBody>
          <a:bodyPr vert="horz" lIns="91440" tIns="45720" rIns="91440" bIns="45720" rtlCol="0" anchor="t">
            <a:normAutofit fontScale="92500" lnSpcReduction="10000"/>
          </a:bodyPr>
          <a:lstStyle/>
          <a:p>
            <a:pPr marL="365760" indent="-365760">
              <a:spcBef>
                <a:spcPts val="1200"/>
              </a:spcBef>
            </a:pPr>
            <a:r>
              <a:rPr lang="en-US" dirty="0"/>
              <a:t>Look into the future. </a:t>
            </a:r>
          </a:p>
          <a:p>
            <a:pPr marL="365760" indent="-365760">
              <a:spcBef>
                <a:spcPts val="1200"/>
              </a:spcBef>
            </a:pPr>
            <a:r>
              <a:rPr lang="en-US" dirty="0"/>
              <a:t>Imagine your QI program has failed!</a:t>
            </a:r>
          </a:p>
        </p:txBody>
      </p:sp>
      <p:sp>
        <p:nvSpPr>
          <p:cNvPr id="3" name="Content Placeholder 2">
            <a:extLst>
              <a:ext uri="{FF2B5EF4-FFF2-40B4-BE49-F238E27FC236}">
                <a16:creationId xmlns:a16="http://schemas.microsoft.com/office/drawing/2014/main" id="{5D22502B-C222-19AE-F0D6-4ACE67714E4C}"/>
              </a:ext>
            </a:extLst>
          </p:cNvPr>
          <p:cNvSpPr>
            <a:spLocks noGrp="1"/>
          </p:cNvSpPr>
          <p:nvPr>
            <p:ph idx="1"/>
          </p:nvPr>
        </p:nvSpPr>
        <p:spPr>
          <a:xfrm>
            <a:off x="580767" y="3531909"/>
            <a:ext cx="8229600" cy="2834508"/>
          </a:xfrm>
        </p:spPr>
        <p:txBody>
          <a:bodyPr vert="horz" lIns="91440" tIns="45720" rIns="91440" bIns="45720" rtlCol="0" anchor="t">
            <a:normAutofit/>
          </a:bodyPr>
          <a:lstStyle/>
          <a:p>
            <a:pPr>
              <a:spcBef>
                <a:spcPts val="1200"/>
              </a:spcBef>
            </a:pPr>
            <a:r>
              <a:rPr lang="en-US" sz="3000" dirty="0"/>
              <a:t>What could have happened?</a:t>
            </a:r>
            <a:endParaRPr lang="en-US" sz="3000" dirty="0">
              <a:ea typeface="Calibri"/>
              <a:cs typeface="Calibri"/>
            </a:endParaRPr>
          </a:p>
          <a:p>
            <a:pPr>
              <a:spcBef>
                <a:spcPts val="1200"/>
              </a:spcBef>
            </a:pPr>
            <a:r>
              <a:rPr lang="en-US" sz="3000" dirty="0"/>
              <a:t>What could have gone wrong?</a:t>
            </a:r>
            <a:endParaRPr lang="en-US" sz="3000" dirty="0">
              <a:ea typeface="Calibri"/>
              <a:cs typeface="Calibri"/>
            </a:endParaRPr>
          </a:p>
          <a:p>
            <a:pPr>
              <a:spcBef>
                <a:spcPts val="1200"/>
              </a:spcBef>
            </a:pPr>
            <a:r>
              <a:rPr lang="en-US" sz="3000" dirty="0"/>
              <a:t>And, since you are at the beginning of the program, what can you do to prevent it from actually failing?</a:t>
            </a:r>
            <a:endParaRPr lang="en-US" sz="3000">
              <a:ea typeface="Calibri"/>
              <a:cs typeface="Calibri"/>
            </a:endParaRPr>
          </a:p>
        </p:txBody>
      </p:sp>
      <p:pic>
        <p:nvPicPr>
          <p:cNvPr id="27" name="Picture 26" descr="An illustration of healthcare professionals holding binoculars and looking forward, symbolizing the steps involved in a Premortem Project Assessment.">
            <a:extLst>
              <a:ext uri="{FF2B5EF4-FFF2-40B4-BE49-F238E27FC236}">
                <a16:creationId xmlns:a16="http://schemas.microsoft.com/office/drawing/2014/main" id="{68A35944-893D-211B-6357-A8789A442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13022" y="914400"/>
            <a:ext cx="4544354" cy="2651207"/>
          </a:xfrm>
          <a:prstGeom prst="rect">
            <a:avLst/>
          </a:prstGeom>
        </p:spPr>
      </p:pic>
      <p:sp>
        <p:nvSpPr>
          <p:cNvPr id="24" name="Slide Number Placeholder 23">
            <a:extLst>
              <a:ext uri="{FF2B5EF4-FFF2-40B4-BE49-F238E27FC236}">
                <a16:creationId xmlns:a16="http://schemas.microsoft.com/office/drawing/2014/main" id="{9703335B-358D-9F20-55F3-0E7A88926E6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48324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D4FF-80A5-0FD7-C11C-41B24933850E}"/>
              </a:ext>
            </a:extLst>
          </p:cNvPr>
          <p:cNvSpPr>
            <a:spLocks noGrp="1"/>
          </p:cNvSpPr>
          <p:nvPr>
            <p:ph type="title"/>
          </p:nvPr>
        </p:nvSpPr>
        <p:spPr/>
        <p:txBody>
          <a:bodyPr>
            <a:noAutofit/>
          </a:bodyPr>
          <a:lstStyle/>
          <a:p>
            <a:r>
              <a:rPr lang="en-US" sz="3200" dirty="0"/>
              <a:t>What Are the Benefits of a Premortem Project Assessment?</a:t>
            </a:r>
            <a:r>
              <a:rPr lang="en-US" sz="3200" baseline="30000" dirty="0"/>
              <a:t>6</a:t>
            </a:r>
            <a:endParaRPr lang="en-US" sz="3200" dirty="0"/>
          </a:p>
        </p:txBody>
      </p:sp>
      <p:pic>
        <p:nvPicPr>
          <p:cNvPr id="25" name="Picture 24">
            <a:extLst>
              <a:ext uri="{FF2B5EF4-FFF2-40B4-BE49-F238E27FC236}">
                <a16:creationId xmlns:a16="http://schemas.microsoft.com/office/drawing/2014/main" id="{06C0E89C-B403-3B4B-7522-6C1A2E4FB4C9}"/>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 y="877823"/>
            <a:ext cx="9144001" cy="5980177"/>
          </a:xfrm>
          <a:prstGeom prst="rect">
            <a:avLst/>
          </a:prstGeom>
        </p:spPr>
      </p:pic>
      <p:sp>
        <p:nvSpPr>
          <p:cNvPr id="3" name="Content Placeholder 2">
            <a:extLst>
              <a:ext uri="{FF2B5EF4-FFF2-40B4-BE49-F238E27FC236}">
                <a16:creationId xmlns:a16="http://schemas.microsoft.com/office/drawing/2014/main" id="{D4854402-4BDA-0B80-E33B-BA41AFD01A92}"/>
              </a:ext>
            </a:extLst>
          </p:cNvPr>
          <p:cNvSpPr>
            <a:spLocks noGrp="1"/>
          </p:cNvSpPr>
          <p:nvPr>
            <p:ph idx="1"/>
          </p:nvPr>
        </p:nvSpPr>
        <p:spPr>
          <a:xfrm>
            <a:off x="457199" y="1097278"/>
            <a:ext cx="3210339" cy="5394961"/>
          </a:xfrm>
        </p:spPr>
        <p:txBody>
          <a:bodyPr>
            <a:normAutofit lnSpcReduction="10000"/>
          </a:bodyPr>
          <a:lstStyle/>
          <a:p>
            <a:pPr>
              <a:lnSpc>
                <a:spcPct val="110000"/>
              </a:lnSpc>
              <a:spcBef>
                <a:spcPts val="1800"/>
              </a:spcBef>
            </a:pPr>
            <a:r>
              <a:rPr lang="en-US" sz="2400" dirty="0"/>
              <a:t>Gain prospective hindsight</a:t>
            </a:r>
            <a:r>
              <a:rPr lang="en-US" sz="2400" baseline="30000" dirty="0"/>
              <a:t>5</a:t>
            </a:r>
            <a:endParaRPr lang="en-US" sz="2400" dirty="0"/>
          </a:p>
          <a:p>
            <a:pPr>
              <a:lnSpc>
                <a:spcPct val="110000"/>
              </a:lnSpc>
              <a:spcBef>
                <a:spcPts val="1800"/>
              </a:spcBef>
            </a:pPr>
            <a:r>
              <a:rPr lang="en-US" sz="2400" dirty="0"/>
              <a:t>Reduce overconfidence</a:t>
            </a:r>
          </a:p>
          <a:p>
            <a:pPr>
              <a:lnSpc>
                <a:spcPct val="110000"/>
              </a:lnSpc>
              <a:spcBef>
                <a:spcPts val="1800"/>
              </a:spcBef>
            </a:pPr>
            <a:r>
              <a:rPr lang="en-US" sz="2400" dirty="0"/>
              <a:t>Involve cross-functional teams</a:t>
            </a:r>
          </a:p>
          <a:p>
            <a:pPr>
              <a:lnSpc>
                <a:spcPct val="110000"/>
              </a:lnSpc>
              <a:spcBef>
                <a:spcPts val="1800"/>
              </a:spcBef>
            </a:pPr>
            <a:r>
              <a:rPr lang="en-US" sz="2400" dirty="0"/>
              <a:t>Align team on project risks</a:t>
            </a:r>
          </a:p>
          <a:p>
            <a:pPr>
              <a:lnSpc>
                <a:spcPct val="110000"/>
              </a:lnSpc>
              <a:spcBef>
                <a:spcPts val="1800"/>
              </a:spcBef>
            </a:pPr>
            <a:r>
              <a:rPr lang="en-US" sz="2400" dirty="0">
                <a:ea typeface="Calibri" panose="020F0502020204030204"/>
                <a:cs typeface="Calibri" panose="020F0502020204030204"/>
              </a:rPr>
              <a:t>Take action to increase the probability of success</a:t>
            </a:r>
          </a:p>
        </p:txBody>
      </p:sp>
      <p:sp>
        <p:nvSpPr>
          <p:cNvPr id="24" name="Slide Number Placeholder 23">
            <a:extLst>
              <a:ext uri="{FF2B5EF4-FFF2-40B4-BE49-F238E27FC236}">
                <a16:creationId xmlns:a16="http://schemas.microsoft.com/office/drawing/2014/main" id="{9F33360B-E4EA-C4F9-30B3-56264881BA4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31129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AC7A-7BB7-760B-39AB-0EFD50F3F151}"/>
              </a:ext>
            </a:extLst>
          </p:cNvPr>
          <p:cNvSpPr>
            <a:spLocks noGrp="1"/>
          </p:cNvSpPr>
          <p:nvPr>
            <p:ph type="title"/>
          </p:nvPr>
        </p:nvSpPr>
        <p:spPr/>
        <p:txBody>
          <a:bodyPr>
            <a:normAutofit fontScale="90000"/>
          </a:bodyPr>
          <a:lstStyle/>
          <a:p>
            <a:r>
              <a:rPr lang="en-US" dirty="0"/>
              <a:t>Your Premortem Project Assessment</a:t>
            </a:r>
          </a:p>
        </p:txBody>
      </p:sp>
      <p:sp>
        <p:nvSpPr>
          <p:cNvPr id="4" name="Text Placeholder 3">
            <a:extLst>
              <a:ext uri="{FF2B5EF4-FFF2-40B4-BE49-F238E27FC236}">
                <a16:creationId xmlns:a16="http://schemas.microsoft.com/office/drawing/2014/main" id="{BC988B94-5694-6A9A-0AA8-E80FDB2FBDFB}"/>
              </a:ext>
            </a:extLst>
          </p:cNvPr>
          <p:cNvSpPr>
            <a:spLocks noGrp="1"/>
          </p:cNvSpPr>
          <p:nvPr>
            <p:ph type="body" sz="quarter" idx="11"/>
          </p:nvPr>
        </p:nvSpPr>
        <p:spPr>
          <a:xfrm>
            <a:off x="457200" y="1063487"/>
            <a:ext cx="4972420" cy="3185509"/>
          </a:xfrm>
        </p:spPr>
        <p:txBody>
          <a:bodyPr vert="horz" lIns="91440" tIns="45720" rIns="91440" bIns="45720" rtlCol="0" anchor="t">
            <a:normAutofit/>
          </a:bodyPr>
          <a:lstStyle/>
          <a:p>
            <a:pPr marL="365760" indent="-365760"/>
            <a:r>
              <a:rPr lang="en-US" sz="2400" dirty="0"/>
              <a:t>Set up a meeting and invite key stakeholders.</a:t>
            </a:r>
            <a:endParaRPr lang="en-US" sz="2400" dirty="0">
              <a:ea typeface="Calibri"/>
              <a:cs typeface="Calibri"/>
            </a:endParaRPr>
          </a:p>
          <a:p>
            <a:pPr marL="365760" indent="-365760"/>
            <a:r>
              <a:rPr lang="en-US" sz="2400" dirty="0"/>
              <a:t>Schedule plenty of time. </a:t>
            </a:r>
            <a:endParaRPr lang="en-US" sz="2400" dirty="0">
              <a:ea typeface="Calibri"/>
              <a:cs typeface="Calibri"/>
            </a:endParaRPr>
          </a:p>
          <a:p>
            <a:pPr marL="365760" indent="-365760"/>
            <a:r>
              <a:rPr lang="en-US" sz="2400" dirty="0"/>
              <a:t>Set up easels, use Post-its, or use the whiteboard on Zoom.</a:t>
            </a:r>
            <a:endParaRPr lang="en-US" sz="2400" dirty="0">
              <a:ea typeface="Calibri"/>
              <a:cs typeface="Calibri"/>
            </a:endParaRPr>
          </a:p>
          <a:p>
            <a:pPr marL="365760" indent="-365760"/>
            <a:r>
              <a:rPr lang="en-US" sz="2400" dirty="0"/>
              <a:t>Brainstorm!</a:t>
            </a:r>
            <a:endParaRPr lang="en-US" sz="2400" dirty="0">
              <a:ea typeface="Calibri"/>
              <a:cs typeface="Calibri"/>
            </a:endParaRPr>
          </a:p>
        </p:txBody>
      </p:sp>
      <p:pic>
        <p:nvPicPr>
          <p:cNvPr id="29" name="Picture 28">
            <a:extLst>
              <a:ext uri="{FF2B5EF4-FFF2-40B4-BE49-F238E27FC236}">
                <a16:creationId xmlns:a16="http://schemas.microsoft.com/office/drawing/2014/main" id="{25A0C122-AED3-8302-E6D8-23534D6B5BEB}"/>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429620" y="1197886"/>
            <a:ext cx="3312082" cy="2306084"/>
          </a:xfrm>
          <a:prstGeom prst="rect">
            <a:avLst/>
          </a:prstGeom>
        </p:spPr>
      </p:pic>
      <p:pic>
        <p:nvPicPr>
          <p:cNvPr id="31" name="Picture 30" descr="An image of the Premortem Project Assessment brainstorming process. Questions being considered include &quot;Why did our program 'fail'?&quot; and &quot;What could have gone wrong?&quot; Post-it notes list potential reasons such as staffing, educational problems, and lack of buy-in.">
            <a:extLst>
              <a:ext uri="{FF2B5EF4-FFF2-40B4-BE49-F238E27FC236}">
                <a16:creationId xmlns:a16="http://schemas.microsoft.com/office/drawing/2014/main" id="{F56D7ECD-15FF-00D6-7ED2-D486299801CF}"/>
              </a:ext>
            </a:extLst>
          </p:cNvPr>
          <p:cNvPicPr>
            <a:picLocks noChangeAspect="1"/>
          </p:cNvPicPr>
          <p:nvPr/>
        </p:nvPicPr>
        <p:blipFill>
          <a:blip r:embed="rId3"/>
          <a:stretch>
            <a:fillRect/>
          </a:stretch>
        </p:blipFill>
        <p:spPr>
          <a:xfrm>
            <a:off x="793829" y="3801356"/>
            <a:ext cx="7556342" cy="2568658"/>
          </a:xfrm>
          <a:prstGeom prst="rect">
            <a:avLst/>
          </a:prstGeom>
        </p:spPr>
      </p:pic>
      <p:sp>
        <p:nvSpPr>
          <p:cNvPr id="24" name="Slide Number Placeholder 23">
            <a:extLst>
              <a:ext uri="{FF2B5EF4-FFF2-40B4-BE49-F238E27FC236}">
                <a16:creationId xmlns:a16="http://schemas.microsoft.com/office/drawing/2014/main" id="{C05E0AFA-FA26-E8F2-B4B8-B76D6ECFC35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2545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D532-F103-4E9B-699D-B1F0A6B45E6B}"/>
              </a:ext>
            </a:extLst>
          </p:cNvPr>
          <p:cNvSpPr>
            <a:spLocks noGrp="1"/>
          </p:cNvSpPr>
          <p:nvPr>
            <p:ph type="title"/>
          </p:nvPr>
        </p:nvSpPr>
        <p:spPr>
          <a:xfrm>
            <a:off x="457200" y="-28936"/>
            <a:ext cx="8229600" cy="914400"/>
          </a:xfrm>
        </p:spPr>
        <p:txBody>
          <a:bodyPr>
            <a:noAutofit/>
          </a:bodyPr>
          <a:lstStyle/>
          <a:p>
            <a:r>
              <a:rPr lang="en-US" sz="3200" dirty="0"/>
              <a:t>Comprehensive Unit-based Safety Program (CUSP) Premortem Project Assessment</a:t>
            </a:r>
          </a:p>
        </p:txBody>
      </p:sp>
      <p:sp>
        <p:nvSpPr>
          <p:cNvPr id="3" name="Content Placeholder 2">
            <a:extLst>
              <a:ext uri="{FF2B5EF4-FFF2-40B4-BE49-F238E27FC236}">
                <a16:creationId xmlns:a16="http://schemas.microsoft.com/office/drawing/2014/main" id="{5D5C6661-27B8-CCEB-1BB7-AB4C59B9CD7D}"/>
              </a:ext>
            </a:extLst>
          </p:cNvPr>
          <p:cNvSpPr>
            <a:spLocks noGrp="1"/>
          </p:cNvSpPr>
          <p:nvPr>
            <p:ph idx="1"/>
          </p:nvPr>
        </p:nvSpPr>
        <p:spPr>
          <a:xfrm>
            <a:off x="457200" y="997363"/>
            <a:ext cx="4555670" cy="4429505"/>
          </a:xfrm>
        </p:spPr>
        <p:txBody>
          <a:bodyPr anchor="ctr">
            <a:normAutofit/>
          </a:bodyPr>
          <a:lstStyle/>
          <a:p>
            <a:pPr marL="274320" indent="-274320">
              <a:lnSpc>
                <a:spcPct val="110000"/>
              </a:lnSpc>
            </a:pPr>
            <a:r>
              <a:rPr lang="en-US" sz="2500" dirty="0"/>
              <a:t>Write down potential reasons for failure.</a:t>
            </a:r>
          </a:p>
          <a:p>
            <a:pPr marL="274320" indent="-274320">
              <a:lnSpc>
                <a:spcPct val="110000"/>
              </a:lnSpc>
            </a:pPr>
            <a:r>
              <a:rPr lang="en-US" sz="2500" dirty="0"/>
              <a:t>Rate the reasons by level of concern from 1 to 5, where 1 is lowest.</a:t>
            </a:r>
          </a:p>
          <a:p>
            <a:pPr marL="274320" indent="-274320">
              <a:lnSpc>
                <a:spcPct val="110000"/>
              </a:lnSpc>
            </a:pPr>
            <a:r>
              <a:rPr lang="en-US" sz="2500" dirty="0"/>
              <a:t>Choose reasons with high levels of concern to discuss and develop action plans.</a:t>
            </a:r>
            <a:endParaRPr lang="en-US" sz="2500" dirty="0">
              <a:ea typeface="Calibri"/>
              <a:cs typeface="Calibri"/>
            </a:endParaRPr>
          </a:p>
        </p:txBody>
      </p:sp>
      <p:pic>
        <p:nvPicPr>
          <p:cNvPr id="27" name="Picture 26" descr="An image of the first page from the CUSP Premortem Project Assessment Tool.">
            <a:extLst>
              <a:ext uri="{FF2B5EF4-FFF2-40B4-BE49-F238E27FC236}">
                <a16:creationId xmlns:a16="http://schemas.microsoft.com/office/drawing/2014/main" id="{E44FC95D-89B7-54DA-6EC9-2CD60F17205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81389" y="997363"/>
            <a:ext cx="3605411" cy="4429505"/>
          </a:xfrm>
          <a:prstGeom prst="rect">
            <a:avLst/>
          </a:prstGeom>
        </p:spPr>
      </p:pic>
      <p:sp>
        <p:nvSpPr>
          <p:cNvPr id="4" name="Text Placeholder 3">
            <a:extLst>
              <a:ext uri="{FF2B5EF4-FFF2-40B4-BE49-F238E27FC236}">
                <a16:creationId xmlns:a16="http://schemas.microsoft.com/office/drawing/2014/main" id="{700B71BD-8414-CFCA-1DF6-48F63DE786C7}"/>
              </a:ext>
            </a:extLst>
          </p:cNvPr>
          <p:cNvSpPr>
            <a:spLocks noGrp="1"/>
          </p:cNvSpPr>
          <p:nvPr>
            <p:ph type="body" sz="quarter" idx="11"/>
          </p:nvPr>
        </p:nvSpPr>
        <p:spPr>
          <a:xfrm>
            <a:off x="1064544" y="5584724"/>
            <a:ext cx="7014912" cy="696806"/>
          </a:xfrm>
          <a:prstGeom prst="roundRect">
            <a:avLst>
              <a:gd name="adj" fmla="val 25347"/>
            </a:avLst>
          </a:prstGeom>
          <a:solidFill>
            <a:schemeClr val="accent3"/>
          </a:solidFill>
          <a:effectLst>
            <a:innerShdw blurRad="63500" dist="50800" dir="13500000">
              <a:prstClr val="black">
                <a:alpha val="50000"/>
              </a:prstClr>
            </a:innerShdw>
          </a:effectLst>
        </p:spPr>
        <p:txBody>
          <a:bodyPr vert="horz" wrap="square" lIns="91440" tIns="45720" rIns="91440" bIns="45720" rtlCol="0" anchor="ctr">
            <a:noAutofit/>
          </a:bodyPr>
          <a:lstStyle/>
          <a:p>
            <a:pPr marL="0" indent="0" algn="ctr">
              <a:spcBef>
                <a:spcPts val="0"/>
              </a:spcBef>
              <a:buNone/>
            </a:pPr>
            <a:r>
              <a:rPr lang="en-US" sz="2000" b="1" dirty="0"/>
              <a:t>Download </a:t>
            </a:r>
            <a:r>
              <a:rPr lang="en-US" sz="2000" b="1" u="sng" dirty="0">
                <a:solidFill>
                  <a:srgbClr val="0070C0"/>
                </a:solidFill>
                <a:hlinkClick r:id="rId3"/>
              </a:rPr>
              <a:t>the CUSP Premortem Project Assessment Tool here.</a:t>
            </a:r>
            <a:endParaRPr lang="en-US" sz="2000" b="1" u="sng" dirty="0">
              <a:solidFill>
                <a:srgbClr val="0070C0"/>
              </a:solidFill>
            </a:endParaRPr>
          </a:p>
        </p:txBody>
      </p:sp>
      <p:sp>
        <p:nvSpPr>
          <p:cNvPr id="24" name="Slide Number Placeholder 23">
            <a:extLst>
              <a:ext uri="{FF2B5EF4-FFF2-40B4-BE49-F238E27FC236}">
                <a16:creationId xmlns:a16="http://schemas.microsoft.com/office/drawing/2014/main" id="{FEC9F259-3D46-9749-84FE-93C883F1E2D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1673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5AFE-36BC-8A27-8394-78DE56EC91ED}"/>
              </a:ext>
            </a:extLst>
          </p:cNvPr>
          <p:cNvSpPr>
            <a:spLocks noGrp="1"/>
          </p:cNvSpPr>
          <p:nvPr>
            <p:ph type="title"/>
          </p:nvPr>
        </p:nvSpPr>
        <p:spPr/>
        <p:txBody>
          <a:bodyPr/>
          <a:lstStyle/>
          <a:p>
            <a:r>
              <a:rPr lang="en-US" dirty="0"/>
              <a:t>Now What?</a:t>
            </a:r>
          </a:p>
        </p:txBody>
      </p:sp>
      <p:pic>
        <p:nvPicPr>
          <p:cNvPr id="27" name="Picture 26">
            <a:extLst>
              <a:ext uri="{FF2B5EF4-FFF2-40B4-BE49-F238E27FC236}">
                <a16:creationId xmlns:a16="http://schemas.microsoft.com/office/drawing/2014/main" id="{E5A4AD0A-2861-BEB9-FAB1-906CB4DC3148}"/>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58146" y="3048000"/>
            <a:ext cx="4148693" cy="3296480"/>
          </a:xfrm>
          <a:prstGeom prst="rect">
            <a:avLst/>
          </a:prstGeom>
        </p:spPr>
      </p:pic>
      <p:sp>
        <p:nvSpPr>
          <p:cNvPr id="3" name="Content Placeholder 2">
            <a:extLst>
              <a:ext uri="{FF2B5EF4-FFF2-40B4-BE49-F238E27FC236}">
                <a16:creationId xmlns:a16="http://schemas.microsoft.com/office/drawing/2014/main" id="{BBF6F5D4-FE2B-9155-FA6D-BAA487B36668}"/>
              </a:ext>
            </a:extLst>
          </p:cNvPr>
          <p:cNvSpPr>
            <a:spLocks noGrp="1"/>
          </p:cNvSpPr>
          <p:nvPr>
            <p:ph idx="1"/>
          </p:nvPr>
        </p:nvSpPr>
        <p:spPr>
          <a:xfrm>
            <a:off x="457201" y="1275364"/>
            <a:ext cx="4691270" cy="5212080"/>
          </a:xfrm>
        </p:spPr>
        <p:txBody>
          <a:bodyPr>
            <a:normAutofit/>
          </a:bodyPr>
          <a:lstStyle/>
          <a:p>
            <a:pPr>
              <a:spcBef>
                <a:spcPts val="2400"/>
              </a:spcBef>
            </a:pPr>
            <a:r>
              <a:rPr lang="en-US" sz="3000" dirty="0"/>
              <a:t>Integrate the action plans into your implementation.</a:t>
            </a:r>
          </a:p>
          <a:p>
            <a:pPr>
              <a:spcBef>
                <a:spcPts val="2400"/>
              </a:spcBef>
            </a:pPr>
            <a:r>
              <a:rPr lang="en-US" sz="3000" dirty="0"/>
              <a:t>Assign the tasks.</a:t>
            </a:r>
          </a:p>
          <a:p>
            <a:pPr>
              <a:spcBef>
                <a:spcPts val="2400"/>
              </a:spcBef>
            </a:pPr>
            <a:r>
              <a:rPr lang="en-US" sz="3000" dirty="0"/>
              <a:t>Report out on possible signs and progress in your mitigation at CUSP meetings.</a:t>
            </a:r>
          </a:p>
        </p:txBody>
      </p:sp>
      <p:sp>
        <p:nvSpPr>
          <p:cNvPr id="24" name="Slide Number Placeholder 23">
            <a:extLst>
              <a:ext uri="{FF2B5EF4-FFF2-40B4-BE49-F238E27FC236}">
                <a16:creationId xmlns:a16="http://schemas.microsoft.com/office/drawing/2014/main" id="{D4426348-5BD8-C2B7-06E9-C5E0A3B7103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95432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C035-15D2-5F86-047F-8F594D6764DE}"/>
              </a:ext>
            </a:extLst>
          </p:cNvPr>
          <p:cNvSpPr>
            <a:spLocks noGrp="1"/>
          </p:cNvSpPr>
          <p:nvPr>
            <p:ph type="title"/>
          </p:nvPr>
        </p:nvSpPr>
        <p:spPr/>
        <p:txBody>
          <a:bodyPr/>
          <a:lstStyle/>
          <a:p>
            <a:r>
              <a:rPr lang="en-US" dirty="0"/>
              <a:t>Repeat the Process</a:t>
            </a:r>
          </a:p>
        </p:txBody>
      </p:sp>
      <p:sp>
        <p:nvSpPr>
          <p:cNvPr id="3" name="Content Placeholder 2">
            <a:extLst>
              <a:ext uri="{FF2B5EF4-FFF2-40B4-BE49-F238E27FC236}">
                <a16:creationId xmlns:a16="http://schemas.microsoft.com/office/drawing/2014/main" id="{86E3E19F-0DF3-1D37-60D5-D8D255B947D8}"/>
              </a:ext>
            </a:extLst>
          </p:cNvPr>
          <p:cNvSpPr>
            <a:spLocks noGrp="1"/>
          </p:cNvSpPr>
          <p:nvPr>
            <p:ph idx="1"/>
          </p:nvPr>
        </p:nvSpPr>
        <p:spPr>
          <a:xfrm>
            <a:off x="457200" y="1180821"/>
            <a:ext cx="8229600" cy="5359057"/>
          </a:xfrm>
        </p:spPr>
        <p:txBody>
          <a:bodyPr vert="horz" lIns="91440" tIns="45720" rIns="91440" bIns="45720" rtlCol="0" anchor="t">
            <a:normAutofit/>
          </a:bodyPr>
          <a:lstStyle/>
          <a:p>
            <a:pPr>
              <a:spcBef>
                <a:spcPts val="1200"/>
              </a:spcBef>
            </a:pPr>
            <a:r>
              <a:rPr lang="en-US" sz="2800" dirty="0"/>
              <a:t>To keep your program going strong, meet again and continue to “look forward” and mitigate risks.</a:t>
            </a:r>
          </a:p>
          <a:p>
            <a:pPr lvl="1">
              <a:spcBef>
                <a:spcPts val="1200"/>
              </a:spcBef>
            </a:pPr>
            <a:r>
              <a:rPr lang="en-US" sz="2400" dirty="0"/>
              <a:t>Once a year, as a regular event</a:t>
            </a:r>
          </a:p>
          <a:p>
            <a:pPr lvl="1">
              <a:spcBef>
                <a:spcPts val="1200"/>
              </a:spcBef>
            </a:pPr>
            <a:r>
              <a:rPr lang="en-US" sz="2400" dirty="0"/>
              <a:t>When your program reaches the sustainability phase</a:t>
            </a:r>
          </a:p>
          <a:p>
            <a:pPr lvl="1">
              <a:spcBef>
                <a:spcPts val="1200"/>
              </a:spcBef>
            </a:pPr>
            <a:r>
              <a:rPr lang="en-US" sz="2400" dirty="0"/>
              <a:t>When things feel “hardwired,” and everything is “skating along”</a:t>
            </a:r>
          </a:p>
          <a:p>
            <a:pPr lvl="1">
              <a:spcBef>
                <a:spcPts val="1200"/>
              </a:spcBef>
            </a:pPr>
            <a:r>
              <a:rPr lang="en-US" sz="2400" dirty="0"/>
              <a:t>When key members of staff leave</a:t>
            </a:r>
          </a:p>
          <a:p>
            <a:pPr lvl="1">
              <a:spcBef>
                <a:spcPts val="1200"/>
              </a:spcBef>
            </a:pPr>
            <a:r>
              <a:rPr lang="en-US" sz="2400" dirty="0"/>
              <a:t>When products you’re relying on go out of production or prices increase</a:t>
            </a:r>
          </a:p>
          <a:p>
            <a:pPr lvl="1">
              <a:spcBef>
                <a:spcPts val="1200"/>
              </a:spcBef>
            </a:pPr>
            <a:r>
              <a:rPr lang="en-US" sz="2400" dirty="0"/>
              <a:t>When executive support dwindles</a:t>
            </a:r>
          </a:p>
        </p:txBody>
      </p:sp>
      <p:sp>
        <p:nvSpPr>
          <p:cNvPr id="24" name="Slide Number Placeholder 23">
            <a:extLst>
              <a:ext uri="{FF2B5EF4-FFF2-40B4-BE49-F238E27FC236}">
                <a16:creationId xmlns:a16="http://schemas.microsoft.com/office/drawing/2014/main" id="{3D81F6A7-AD14-B65D-5682-889917A7B08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91218837"/>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19" ma:contentTypeDescription="Create a new document." ma:contentTypeScope="" ma:versionID="ea688116fddf7b245117d92d05ae5e4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fc552a7a5e8fce2989eb33daf794b994"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internalName="ResidentBathingPreferencesandSkinassessm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233f0f-6bd0-4026-a550-8b5d019f9378}" ma:internalName="TaxCatchAll"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72CC0732-02F8-4A8D-B35D-2D6C7132F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purl.org/dc/elements/1.1/"/>
    <ds:schemaRef ds:uri="5d14f105-b512-4c58-b648-3bdda2cf581d"/>
    <ds:schemaRef ds:uri="http://www.w3.org/XML/1998/namespace"/>
    <ds:schemaRef ds:uri="http://schemas.microsoft.com/office/2006/documentManagement/types"/>
    <ds:schemaRef ds:uri="http://purl.org/dc/dcmitype/"/>
    <ds:schemaRef ds:uri="http://schemas.microsoft.com/office/2006/metadata/properties"/>
    <ds:schemaRef ds:uri="931aec66-2863-455c-9bb0-8c99df0ac3fd"/>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1183</TotalTime>
  <Words>816</Words>
  <Application>Microsoft Office PowerPoint</Application>
  <PresentationFormat>Letter Paper (8.5x11 in)</PresentationFormat>
  <Paragraphs>78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1_AHRQ MRSA</vt:lpstr>
      <vt:lpstr>AHRQ Safety Program for MRSA Prevention</vt:lpstr>
      <vt:lpstr>Educational Objectives</vt:lpstr>
      <vt:lpstr>Failure in Quality Improvement Programs1-4</vt:lpstr>
      <vt:lpstr>What Is a Premortem Project Assessment?5,6</vt:lpstr>
      <vt:lpstr>What Are the Benefits of a Premortem Project Assessment?6</vt:lpstr>
      <vt:lpstr>Your Premortem Project Assessment</vt:lpstr>
      <vt:lpstr>Comprehensive Unit-based Safety Program (CUSP) Premortem Project Assessment</vt:lpstr>
      <vt:lpstr>Now What?</vt:lpstr>
      <vt:lpstr>Repeat the Process</vt:lpstr>
      <vt:lpstr>Key Takeaways</vt:lpstr>
      <vt:lpstr>Disclaimer</vt:lpstr>
      <vt:lpstr>Reference List—1</vt:lpstr>
      <vt:lpstr>Reference List—2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83</cp:revision>
  <dcterms:created xsi:type="dcterms:W3CDTF">2021-06-25T18:34:07Z</dcterms:created>
  <dcterms:modified xsi:type="dcterms:W3CDTF">2024-11-07T22:03:57Z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