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7"/>
  </p:notesMasterIdLst>
  <p:handoutMasterIdLst>
    <p:handoutMasterId r:id="rId38"/>
  </p:handoutMasterIdLst>
  <p:sldIdLst>
    <p:sldId id="256" r:id="rId5"/>
    <p:sldId id="259" r:id="rId6"/>
    <p:sldId id="1090" r:id="rId7"/>
    <p:sldId id="1126" r:id="rId8"/>
    <p:sldId id="1091" r:id="rId9"/>
    <p:sldId id="1135" r:id="rId10"/>
    <p:sldId id="1134" r:id="rId11"/>
    <p:sldId id="1098" r:id="rId12"/>
    <p:sldId id="1139" r:id="rId13"/>
    <p:sldId id="1093" r:id="rId14"/>
    <p:sldId id="1092" r:id="rId15"/>
    <p:sldId id="1145" r:id="rId16"/>
    <p:sldId id="1095" r:id="rId17"/>
    <p:sldId id="1146" r:id="rId18"/>
    <p:sldId id="1140" r:id="rId19"/>
    <p:sldId id="1147" r:id="rId20"/>
    <p:sldId id="1099" r:id="rId21"/>
    <p:sldId id="1153" r:id="rId22"/>
    <p:sldId id="1148" r:id="rId23"/>
    <p:sldId id="1154" r:id="rId24"/>
    <p:sldId id="1107" r:id="rId25"/>
    <p:sldId id="601" r:id="rId26"/>
    <p:sldId id="1156" r:id="rId27"/>
    <p:sldId id="1157" r:id="rId28"/>
    <p:sldId id="1155" r:id="rId29"/>
    <p:sldId id="1080" r:id="rId30"/>
    <p:sldId id="1083" r:id="rId31"/>
    <p:sldId id="993" r:id="rId32"/>
    <p:sldId id="1150" r:id="rId33"/>
    <p:sldId id="1149" r:id="rId34"/>
    <p:sldId id="1151" r:id="rId35"/>
    <p:sldId id="1152" r:id="rId36"/>
  </p:sldIdLst>
  <p:sldSz cx="9144000" cy="6858000" type="letter"/>
  <p:notesSz cx="7010400" cy="9296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1780D982-44A2-6D7D-E9DB-8B28409C738F}" name="Japria Davis" initials="JD" userId="S::jdavi284@jh.edu::a1583873-f298-4ddb-bf51-a8a738bba31a" providerId="AD"/>
  <p188:author id="{7B39858B-98C3-70D4-538B-4301DDCD88D9}" name="Lisa Maragakis" initials="LM" userId="S::lmaraga1@jh.edu::5c198311-483d-4a73-be75-fadf68ee2dcf" providerId="AD"/>
  <p188:author id="{A3D82FDC-4775-64DE-67BC-AACD6BDFA555}" name="Nicolella, Lisa (AHRQ/OC)" initials="NL(" userId="S::Lisa.Nicolella@AHRQ.hhs.gov::09492e40-c496-48a4-a292-718ebf786c09"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54"/>
    <a:srgbClr val="36624B"/>
    <a:srgbClr val="FCF1DD"/>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6CED1-4163-4D99-BFE1-9DD88780ABC3}" v="4" dt="2024-10-17T02:32:23.187"/>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90"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wrocki, Laura (AHRQ/OC) (CTR)" userId="8330b451-ca5e-4168-8009-463665698298" providerId="ADAL" clId="{F876CED1-4163-4D99-BFE1-9DD88780ABC3}"/>
    <pc:docChg chg="modSld">
      <pc:chgData name="Nawrocki, Laura (AHRQ/OC) (CTR)" userId="8330b451-ca5e-4168-8009-463665698298" providerId="ADAL" clId="{F876CED1-4163-4D99-BFE1-9DD88780ABC3}" dt="2024-10-17T02:33:21.279" v="15"/>
      <pc:docMkLst>
        <pc:docMk/>
      </pc:docMkLst>
      <pc:sldChg chg="modSp mod delCm modCm">
        <pc:chgData name="Nawrocki, Laura (AHRQ/OC) (CTR)" userId="8330b451-ca5e-4168-8009-463665698298" providerId="ADAL" clId="{F876CED1-4163-4D99-BFE1-9DD88780ABC3}" dt="2024-10-17T02:29:02.199" v="4"/>
        <pc:sldMkLst>
          <pc:docMk/>
          <pc:sldMk cId="1865490156" sldId="1090"/>
        </pc:sldMkLst>
        <pc:spChg chg="mod">
          <ac:chgData name="Nawrocki, Laura (AHRQ/OC) (CTR)" userId="8330b451-ca5e-4168-8009-463665698298" providerId="ADAL" clId="{F876CED1-4163-4D99-BFE1-9DD88780ABC3}" dt="2024-10-17T02:28:54.609" v="3" actId="20577"/>
          <ac:spMkLst>
            <pc:docMk/>
            <pc:sldMk cId="1865490156" sldId="1090"/>
            <ac:spMk id="27" creationId="{93D7A2AC-3420-955D-AB0E-B10984C6BDF0}"/>
          </ac:spMkLst>
        </pc:spChg>
        <pc:extLst>
          <p:ext xmlns:p="http://schemas.openxmlformats.org/presentationml/2006/main" uri="{D6D511B9-2390-475A-947B-AFAB55BFBCF1}">
            <pc226:cmChg xmlns:pc226="http://schemas.microsoft.com/office/powerpoint/2022/06/main/command" chg="del mod">
              <pc226:chgData name="Nawrocki, Laura (AHRQ/OC) (CTR)" userId="8330b451-ca5e-4168-8009-463665698298" providerId="ADAL" clId="{F876CED1-4163-4D99-BFE1-9DD88780ABC3}" dt="2024-10-17T02:29:02.199" v="4"/>
              <pc2:cmMkLst xmlns:pc2="http://schemas.microsoft.com/office/powerpoint/2019/9/main/command">
                <pc:docMk/>
                <pc:sldMk cId="1865490156" sldId="1090"/>
                <pc2:cmMk id="{09349151-6039-44D1-A5A5-26B4FCFA9376}"/>
              </pc2:cmMkLst>
            </pc226:cmChg>
          </p:ext>
        </pc:extLst>
      </pc:sldChg>
      <pc:sldChg chg="delCm">
        <pc:chgData name="Nawrocki, Laura (AHRQ/OC) (CTR)" userId="8330b451-ca5e-4168-8009-463665698298" providerId="ADAL" clId="{F876CED1-4163-4D99-BFE1-9DD88780ABC3}" dt="2024-10-17T02:32:26.675" v="12"/>
        <pc:sldMkLst>
          <pc:docMk/>
          <pc:sldMk cId="1610068011" sldId="1093"/>
        </pc:sldMkLst>
        <pc:extLst>
          <p:ext xmlns:p="http://schemas.openxmlformats.org/presentationml/2006/main" uri="{D6D511B9-2390-475A-947B-AFAB55BFBCF1}">
            <pc226:cmChg xmlns:pc226="http://schemas.microsoft.com/office/powerpoint/2022/06/main/command" chg="del">
              <pc226:chgData name="Nawrocki, Laura (AHRQ/OC) (CTR)" userId="8330b451-ca5e-4168-8009-463665698298" providerId="ADAL" clId="{F876CED1-4163-4D99-BFE1-9DD88780ABC3}" dt="2024-10-17T02:32:08.805" v="11"/>
              <pc2:cmMkLst xmlns:pc2="http://schemas.microsoft.com/office/powerpoint/2019/9/main/command">
                <pc:docMk/>
                <pc:sldMk cId="1610068011" sldId="1093"/>
                <pc2:cmMk id="{F5FC2020-AFD5-47ED-A4A6-C4EFAD9CCA8B}"/>
              </pc2:cmMkLst>
            </pc226:cmChg>
            <pc226:cmChg xmlns:pc226="http://schemas.microsoft.com/office/powerpoint/2022/06/main/command" chg="del">
              <pc226:chgData name="Nawrocki, Laura (AHRQ/OC) (CTR)" userId="8330b451-ca5e-4168-8009-463665698298" providerId="ADAL" clId="{F876CED1-4163-4D99-BFE1-9DD88780ABC3}" dt="2024-10-17T02:32:26.675" v="12"/>
              <pc2:cmMkLst xmlns:pc2="http://schemas.microsoft.com/office/powerpoint/2019/9/main/command">
                <pc:docMk/>
                <pc:sldMk cId="1610068011" sldId="1093"/>
                <pc2:cmMk id="{8AB3CC68-7A03-47BC-AE4D-0F4DDB0941EA}"/>
              </pc2:cmMkLst>
            </pc226:cmChg>
            <pc226:cmChg xmlns:pc226="http://schemas.microsoft.com/office/powerpoint/2022/06/main/command" chg="del">
              <pc226:chgData name="Nawrocki, Laura (AHRQ/OC) (CTR)" userId="8330b451-ca5e-4168-8009-463665698298" providerId="ADAL" clId="{F876CED1-4163-4D99-BFE1-9DD88780ABC3}" dt="2024-10-17T02:32:06.553" v="10"/>
              <pc2:cmMkLst xmlns:pc2="http://schemas.microsoft.com/office/powerpoint/2019/9/main/command">
                <pc:docMk/>
                <pc:sldMk cId="1610068011" sldId="1093"/>
                <pc2:cmMk id="{3DCE27EC-DD65-4E03-8F7E-6EC0E18EFAFE}"/>
              </pc2:cmMkLst>
            </pc226:cmChg>
          </p:ext>
        </pc:extLst>
      </pc:sldChg>
      <pc:sldChg chg="delCm">
        <pc:chgData name="Nawrocki, Laura (AHRQ/OC) (CTR)" userId="8330b451-ca5e-4168-8009-463665698298" providerId="ADAL" clId="{F876CED1-4163-4D99-BFE1-9DD88780ABC3}" dt="2024-10-17T02:32:47.861" v="14"/>
        <pc:sldMkLst>
          <pc:docMk/>
          <pc:sldMk cId="3795894119" sldId="1095"/>
        </pc:sldMkLst>
        <pc:extLst>
          <p:ext xmlns:p="http://schemas.openxmlformats.org/presentationml/2006/main" uri="{D6D511B9-2390-475A-947B-AFAB55BFBCF1}">
            <pc226:cmChg xmlns:pc226="http://schemas.microsoft.com/office/powerpoint/2022/06/main/command" chg="del">
              <pc226:chgData name="Nawrocki, Laura (AHRQ/OC) (CTR)" userId="8330b451-ca5e-4168-8009-463665698298" providerId="ADAL" clId="{F876CED1-4163-4D99-BFE1-9DD88780ABC3}" dt="2024-10-17T02:32:43.826" v="13"/>
              <pc2:cmMkLst xmlns:pc2="http://schemas.microsoft.com/office/powerpoint/2019/9/main/command">
                <pc:docMk/>
                <pc:sldMk cId="3795894119" sldId="1095"/>
                <pc2:cmMk id="{A7E81860-446F-4929-B371-0935AA4A3D20}"/>
              </pc2:cmMkLst>
            </pc226:cmChg>
            <pc226:cmChg xmlns:pc226="http://schemas.microsoft.com/office/powerpoint/2022/06/main/command" chg="del">
              <pc226:chgData name="Nawrocki, Laura (AHRQ/OC) (CTR)" userId="8330b451-ca5e-4168-8009-463665698298" providerId="ADAL" clId="{F876CED1-4163-4D99-BFE1-9DD88780ABC3}" dt="2024-10-17T02:32:47.861" v="14"/>
              <pc2:cmMkLst xmlns:pc2="http://schemas.microsoft.com/office/powerpoint/2019/9/main/command">
                <pc:docMk/>
                <pc:sldMk cId="3795894119" sldId="1095"/>
                <pc2:cmMk id="{657B3BFA-2682-4B64-B137-8F40ECC2FB87}"/>
              </pc2:cmMkLst>
            </pc226:cmChg>
          </p:ext>
        </pc:extLst>
      </pc:sldChg>
      <pc:sldChg chg="delCm">
        <pc:chgData name="Nawrocki, Laura (AHRQ/OC) (CTR)" userId="8330b451-ca5e-4168-8009-463665698298" providerId="ADAL" clId="{F876CED1-4163-4D99-BFE1-9DD88780ABC3}" dt="2024-10-17T02:30:20.851" v="9"/>
        <pc:sldMkLst>
          <pc:docMk/>
          <pc:sldMk cId="4173789706" sldId="1134"/>
        </pc:sldMkLst>
        <pc:extLst>
          <p:ext xmlns:p="http://schemas.openxmlformats.org/presentationml/2006/main" uri="{D6D511B9-2390-475A-947B-AFAB55BFBCF1}">
            <pc226:cmChg xmlns:pc226="http://schemas.microsoft.com/office/powerpoint/2022/06/main/command" chg="del">
              <pc226:chgData name="Nawrocki, Laura (AHRQ/OC) (CTR)" userId="8330b451-ca5e-4168-8009-463665698298" providerId="ADAL" clId="{F876CED1-4163-4D99-BFE1-9DD88780ABC3}" dt="2024-10-17T02:30:20.851" v="9"/>
              <pc2:cmMkLst xmlns:pc2="http://schemas.microsoft.com/office/powerpoint/2019/9/main/command">
                <pc:docMk/>
                <pc:sldMk cId="4173789706" sldId="1134"/>
                <pc2:cmMk id="{1C35F816-71A5-4666-BDC5-C2EAD4E217CB}"/>
              </pc2:cmMkLst>
            </pc226:cmChg>
            <pc226:cmChg xmlns:pc226="http://schemas.microsoft.com/office/powerpoint/2022/06/main/command" chg="del">
              <pc226:chgData name="Nawrocki, Laura (AHRQ/OC) (CTR)" userId="8330b451-ca5e-4168-8009-463665698298" providerId="ADAL" clId="{F876CED1-4163-4D99-BFE1-9DD88780ABC3}" dt="2024-10-17T02:30:19.582" v="8"/>
              <pc2:cmMkLst xmlns:pc2="http://schemas.microsoft.com/office/powerpoint/2019/9/main/command">
                <pc:docMk/>
                <pc:sldMk cId="4173789706" sldId="1134"/>
                <pc2:cmMk id="{02707322-1B35-4CF7-A8F2-BB7A4F39F854}"/>
              </pc2:cmMkLst>
            </pc226:cmChg>
            <pc226:cmChg xmlns:pc226="http://schemas.microsoft.com/office/powerpoint/2022/06/main/command" chg="del">
              <pc226:chgData name="Nawrocki, Laura (AHRQ/OC) (CTR)" userId="8330b451-ca5e-4168-8009-463665698298" providerId="ADAL" clId="{F876CED1-4163-4D99-BFE1-9DD88780ABC3}" dt="2024-10-17T02:30:18.264" v="7"/>
              <pc2:cmMkLst xmlns:pc2="http://schemas.microsoft.com/office/powerpoint/2019/9/main/command">
                <pc:docMk/>
                <pc:sldMk cId="4173789706" sldId="1134"/>
                <pc2:cmMk id="{34B24EFA-39AF-4E5E-B0E7-C8B0F9BC3EC3}"/>
              </pc2:cmMkLst>
            </pc226:cmChg>
          </p:ext>
        </pc:extLst>
      </pc:sldChg>
      <pc:sldChg chg="delCm">
        <pc:chgData name="Nawrocki, Laura (AHRQ/OC) (CTR)" userId="8330b451-ca5e-4168-8009-463665698298" providerId="ADAL" clId="{F876CED1-4163-4D99-BFE1-9DD88780ABC3}" dt="2024-10-17T02:30:06.674" v="6"/>
        <pc:sldMkLst>
          <pc:docMk/>
          <pc:sldMk cId="4219601749" sldId="1135"/>
        </pc:sldMkLst>
        <pc:extLst>
          <p:ext xmlns:p="http://schemas.openxmlformats.org/presentationml/2006/main" uri="{D6D511B9-2390-475A-947B-AFAB55BFBCF1}">
            <pc226:cmChg xmlns:pc226="http://schemas.microsoft.com/office/powerpoint/2022/06/main/command" chg="del">
              <pc226:chgData name="Nawrocki, Laura (AHRQ/OC) (CTR)" userId="8330b451-ca5e-4168-8009-463665698298" providerId="ADAL" clId="{F876CED1-4163-4D99-BFE1-9DD88780ABC3}" dt="2024-10-17T02:30:06.674" v="6"/>
              <pc2:cmMkLst xmlns:pc2="http://schemas.microsoft.com/office/powerpoint/2019/9/main/command">
                <pc:docMk/>
                <pc:sldMk cId="4219601749" sldId="1135"/>
                <pc2:cmMk id="{B8073505-7C28-4406-9848-2DFEF96F3F93}"/>
              </pc2:cmMkLst>
            </pc226:cmChg>
            <pc226:cmChg xmlns:pc226="http://schemas.microsoft.com/office/powerpoint/2022/06/main/command" chg="del">
              <pc226:chgData name="Nawrocki, Laura (AHRQ/OC) (CTR)" userId="8330b451-ca5e-4168-8009-463665698298" providerId="ADAL" clId="{F876CED1-4163-4D99-BFE1-9DD88780ABC3}" dt="2024-10-17T02:30:04.761" v="5"/>
              <pc2:cmMkLst xmlns:pc2="http://schemas.microsoft.com/office/powerpoint/2019/9/main/command">
                <pc:docMk/>
                <pc:sldMk cId="4219601749" sldId="1135"/>
                <pc2:cmMk id="{D2C1BFA6-63B9-4097-B111-53FF78E16A08}"/>
              </pc2:cmMkLst>
            </pc226:cmChg>
          </p:ext>
        </pc:extLst>
      </pc:sldChg>
      <pc:sldChg chg="delCm">
        <pc:chgData name="Nawrocki, Laura (AHRQ/OC) (CTR)" userId="8330b451-ca5e-4168-8009-463665698298" providerId="ADAL" clId="{F876CED1-4163-4D99-BFE1-9DD88780ABC3}" dt="2024-10-17T02:33:21.279" v="15"/>
        <pc:sldMkLst>
          <pc:docMk/>
          <pc:sldMk cId="317975587" sldId="1146"/>
        </pc:sldMkLst>
        <pc:extLst>
          <p:ext xmlns:p="http://schemas.openxmlformats.org/presentationml/2006/main" uri="{D6D511B9-2390-475A-947B-AFAB55BFBCF1}">
            <pc226:cmChg xmlns:pc226="http://schemas.microsoft.com/office/powerpoint/2022/06/main/command" chg="del">
              <pc226:chgData name="Nawrocki, Laura (AHRQ/OC) (CTR)" userId="8330b451-ca5e-4168-8009-463665698298" providerId="ADAL" clId="{F876CED1-4163-4D99-BFE1-9DD88780ABC3}" dt="2024-10-17T02:33:21.279" v="15"/>
              <pc2:cmMkLst xmlns:pc2="http://schemas.microsoft.com/office/powerpoint/2019/9/main/command">
                <pc:docMk/>
                <pc:sldMk cId="317975587" sldId="1146"/>
                <pc2:cmMk id="{6F1713A5-94EE-473B-A5D8-46E90E3A5246}"/>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C7D5D1B-B98E-47E2-8E4B-BE95AABBE0C2}" type="datetimeFigureOut">
              <a:rPr lang="en-US" smtClean="0"/>
              <a:t>10/16/2024</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2DA2DD-F85F-4EBC-8506-EA148485E736}" type="datetimeFigureOut">
              <a:rPr lang="en-US" smtClean="0"/>
              <a:t>10/16/2024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13</a:t>
            </a:fld>
            <a:endParaRPr lang="en-US"/>
          </a:p>
        </p:txBody>
      </p:sp>
    </p:spTree>
    <p:extLst>
      <p:ext uri="{BB962C8B-B14F-4D97-AF65-F5344CB8AC3E}">
        <p14:creationId xmlns:p14="http://schemas.microsoft.com/office/powerpoint/2010/main" val="22610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88115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309967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71319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20</a:t>
            </a:fld>
            <a:endParaRPr lang="en-US" dirty="0"/>
          </a:p>
        </p:txBody>
      </p:sp>
    </p:spTree>
    <p:extLst>
      <p:ext uri="{BB962C8B-B14F-4D97-AF65-F5344CB8AC3E}">
        <p14:creationId xmlns:p14="http://schemas.microsoft.com/office/powerpoint/2010/main" val="1268738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1875402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dirty="0"/>
          </a:p>
        </p:txBody>
      </p:sp>
    </p:spTree>
    <p:extLst>
      <p:ext uri="{BB962C8B-B14F-4D97-AF65-F5344CB8AC3E}">
        <p14:creationId xmlns:p14="http://schemas.microsoft.com/office/powerpoint/2010/main" val="274341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32</a:t>
            </a:fld>
            <a:endParaRPr lang="en-US"/>
          </a:p>
        </p:txBody>
      </p:sp>
    </p:spTree>
    <p:extLst>
      <p:ext uri="{BB962C8B-B14F-4D97-AF65-F5344CB8AC3E}">
        <p14:creationId xmlns:p14="http://schemas.microsoft.com/office/powerpoint/2010/main" val="372038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242713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346681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168051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387240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329161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416297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12</a:t>
            </a:fld>
            <a:endParaRPr lang="en-US" dirty="0"/>
          </a:p>
        </p:txBody>
      </p:sp>
    </p:spTree>
    <p:extLst>
      <p:ext uri="{BB962C8B-B14F-4D97-AF65-F5344CB8AC3E}">
        <p14:creationId xmlns:p14="http://schemas.microsoft.com/office/powerpoint/2010/main" val="1640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2D23F3-AF7F-A7C6-E356-8A709C740B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a:t>AHRQ Safety Program for MRSA Prevention</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51560" y="4156586"/>
            <a:ext cx="7040880" cy="1005840"/>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dirty="0">
                <a:effectLst>
                  <a:outerShdw blurRad="50800" dist="38100" dir="2700000" algn="tl" rotWithShape="0">
                    <a:prstClr val="black">
                      <a:alpha val="40000"/>
                    </a:prstClr>
                  </a:outerShdw>
                </a:effectLst>
              </a:rPr>
              <a:t>Case Example</a:t>
            </a:r>
          </a:p>
        </p:txBody>
      </p:sp>
      <p:sp>
        <p:nvSpPr>
          <p:cNvPr id="19" name="Rectangle: Diagonal Corners Snipped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snip2DiagRect">
            <a:avLst>
              <a:gd name="adj1" fmla="val 0"/>
              <a:gd name="adj2" fmla="val 5452"/>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914400"/>
          </a:xfrm>
        </p:spPr>
        <p:txBody>
          <a:bodyPr>
            <a:normAutofit/>
          </a:bodyPr>
          <a:lstStyle/>
          <a:p>
            <a:r>
              <a:rPr lang="en-US" dirty="0"/>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4" name="Rectangle 3">
            <a:extLst>
              <a:ext uri="{FF2B5EF4-FFF2-40B4-BE49-F238E27FC236}">
                <a16:creationId xmlns:a16="http://schemas.microsoft.com/office/drawing/2014/main" id="{73CA2A2C-3D6F-98CE-3986-61A2C2017BE7}"/>
              </a:ext>
              <a:ext uri="{C183D7F6-B498-43B3-948B-1728B52AA6E4}">
                <adec:decorative xmlns:adec="http://schemas.microsoft.com/office/drawing/2017/decorative" val="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7" name="Straight Connector 6">
            <a:extLst>
              <a:ext uri="{FF2B5EF4-FFF2-40B4-BE49-F238E27FC236}">
                <a16:creationId xmlns:a16="http://schemas.microsoft.com/office/drawing/2014/main" id="{5F566DF5-BC72-8647-512A-602A43EE9CF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Type “Key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6"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 uri="{C183D7F6-B498-43B3-948B-1728B52AA6E4}">
                <adec:decorative xmlns:adec="http://schemas.microsoft.com/office/drawing/2017/decorative" val="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What Are The Four Es</a:t>
            </a:r>
            <a:endParaRPr lang="en-US" sz="900" b="1"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5" r:id="rId3"/>
    <p:sldLayoutId id="2147483683" r:id="rId4"/>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ahrq.gov/sites/default/files/wysiwyg/hai/tools/mrsa/152-cusp-tip-sheet-engaging-physicians.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ahrq.gov/sites/default/files/wysiwyg/hai/tools/clabsi-cauti-icu/engaging-senior-leaders.pdf" TargetMode="External"/><Relationship Id="rId5" Type="http://schemas.openxmlformats.org/officeDocument/2006/relationships/hyperlink" Target="https://www.ahrq.gov/sites/default/files/wysiwyg/hai/tools/mrsa/153-cusp-tip-sheet-engaging-staff.docx" TargetMode="External"/><Relationship Id="rId4" Type="http://schemas.openxmlformats.org/officeDocument/2006/relationships/hyperlink" Target="https://www.ahrq.gov/hai/cusp/modules/implement/index.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ms.gov/medicare/provider-enrollment-and-certification/qapi/downloads/guidanceforrca.pdf" TargetMode="External"/><Relationship Id="rId4" Type="http://schemas.openxmlformats.org/officeDocument/2006/relationships/hyperlink" Target="https://www.cms.gov/medicare/provider-enrollment-and-certification/qapi/downloads/fivewhy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ahrq.gov/hai/cusp/modules/assemble/team-notes.html" TargetMode="External"/><Relationship Id="rId2" Type="http://schemas.openxmlformats.org/officeDocument/2006/relationships/hyperlink" Target="https://www.ahrq.gov/hai/cusp/videos/02b-the-4e/index.html" TargetMode="External"/><Relationship Id="rId1" Type="http://schemas.openxmlformats.org/officeDocument/2006/relationships/slideLayout" Target="../slideLayouts/slideLayout2.xml"/><Relationship Id="rId4" Type="http://schemas.openxmlformats.org/officeDocument/2006/relationships/hyperlink" Target="https://www.ahrq.gov/hai/cusp/modules/engage/exec-note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hrq.gov/hai/cusp/modules/engage/index.html" TargetMode="External"/><Relationship Id="rId7" Type="http://schemas.openxmlformats.org/officeDocument/2006/relationships/hyperlink" Target="https://www.cms.gov/medicare/provider-enrollment-and-certification/qapi/downloads/guidanceforrca.pdf" TargetMode="External"/><Relationship Id="rId2" Type="http://schemas.openxmlformats.org/officeDocument/2006/relationships/hyperlink" Target="https://www.ahrq.gov/hai/cusp/modules/assemble/index.html" TargetMode="External"/><Relationship Id="rId1" Type="http://schemas.openxmlformats.org/officeDocument/2006/relationships/slideLayout" Target="../slideLayouts/slideLayout2.xml"/><Relationship Id="rId6" Type="http://schemas.openxmlformats.org/officeDocument/2006/relationships/hyperlink" Target="https://www.cms.gov/medicare/provider-enrollment-and-certification/qapi/downloads/fivewhys.pdf" TargetMode="External"/><Relationship Id="rId5" Type="http://schemas.openxmlformats.org/officeDocument/2006/relationships/hyperlink" Target="https://www.ahrq.gov/hai/cusp/modules/implement/index.html.%20Accessed%20August%2009" TargetMode="External"/><Relationship Id="rId4" Type="http://schemas.openxmlformats.org/officeDocument/2006/relationships/hyperlink" Target="https://www.ahrq.gov/hai/cusp/modules/engage/exec-slid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hrq.gov/sites/default/files/wysiwyg/hai/tools/mrsa/131-what-are-the-4-es-one-pager.docx"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patientsafety.va.gov/docs/joe/2014%20RCA%20Tools%20FINAL%20Formatted%20REV10%202016.pdf" TargetMode="External"/><Relationship Id="rId2" Type="http://schemas.openxmlformats.org/officeDocument/2006/relationships/hyperlink" Target="https://www.ihi.org/sites/default/files/SafetyToolkit_ActionHierarchy.pdf" TargetMode="External"/><Relationship Id="rId1" Type="http://schemas.openxmlformats.org/officeDocument/2006/relationships/slideLayout" Target="../slideLayouts/slideLayout2.xml"/><Relationship Id="rId4" Type="http://schemas.openxmlformats.org/officeDocument/2006/relationships/hyperlink" Target="https://stacks.cdc.gov/view/cdc/123257/cdc_123257_DS1.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lsevier.health/en-US/preview/blood-collection-blood-cultures-ambulatory" TargetMode="External"/><Relationship Id="rId2" Type="http://schemas.openxmlformats.org/officeDocument/2006/relationships/hyperlink" Target="https://www.cdc.gov/labquality/blood-culture-contamination-preventio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hrq.gov/hai/cusp/modules/assemble/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ahrq.gov/hai/cusp/modules/engage/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ahrq.gov/hai/cusp/videos/03a-engage-senior-exec/index.html" TargetMode="External"/><Relationship Id="rId4" Type="http://schemas.openxmlformats.org/officeDocument/2006/relationships/hyperlink" Target="https://www.ahrq.gov/hai/cusp/modules/engage/exec-slide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a:t>AHRQ Safety Program for MRSA Prevention</a:t>
            </a:r>
          </a:p>
        </p:txBody>
      </p:sp>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r>
              <a:rPr lang="en-US" dirty="0"/>
              <a:t>What Are the 4 Es?</a:t>
            </a:r>
            <a:endParaRPr lang="en-US"/>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lstStyle/>
          <a:p>
            <a:r>
              <a:rPr lang="en-US"/>
              <a:t>ICU/Non-ICU</a:t>
            </a:r>
          </a:p>
        </p:txBody>
      </p:sp>
      <p:sp>
        <p:nvSpPr>
          <p:cNvPr id="6" name="TextBox 5">
            <a:extLst>
              <a:ext uri="{FF2B5EF4-FFF2-40B4-BE49-F238E27FC236}">
                <a16:creationId xmlns:a16="http://schemas.microsoft.com/office/drawing/2014/main" id="{7FE66625-9EA7-23B5-AEBA-88B3B28FF4B6}"/>
              </a:ext>
            </a:extLst>
          </p:cNvPr>
          <p:cNvSpPr txBox="1"/>
          <p:nvPr/>
        </p:nvSpPr>
        <p:spPr>
          <a:xfrm>
            <a:off x="6963508" y="5756793"/>
            <a:ext cx="2180492" cy="400110"/>
          </a:xfrm>
          <a:prstGeom prst="rect">
            <a:avLst/>
          </a:prstGeom>
          <a:noFill/>
        </p:spPr>
        <p:txBody>
          <a:bodyPr wrap="square" rtlCol="0">
            <a:spAutoFit/>
          </a:bodyPr>
          <a:lstStyle/>
          <a:p>
            <a:pPr algn="r"/>
            <a:r>
              <a:rPr lang="en-US" sz="1000" dirty="0"/>
              <a:t>AHRQ Pub. No. 25-0007</a:t>
            </a:r>
          </a:p>
          <a:p>
            <a:pPr algn="r"/>
            <a:r>
              <a:rPr lang="en-US" sz="1000" dirty="0"/>
              <a:t>October 2024</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1A46BCD-B050-F5DA-CE68-10EEADEA4CC5}"/>
              </a:ext>
            </a:extLst>
          </p:cNvPr>
          <p:cNvSpPr>
            <a:spLocks noGrp="1"/>
          </p:cNvSpPr>
          <p:nvPr>
            <p:ph type="title"/>
          </p:nvPr>
        </p:nvSpPr>
        <p:spPr>
          <a:xfrm>
            <a:off x="457200" y="0"/>
            <a:ext cx="8229600" cy="914400"/>
          </a:xfrm>
        </p:spPr>
        <p:txBody>
          <a:bodyPr/>
          <a:lstStyle/>
          <a:p>
            <a:r>
              <a:rPr lang="en-US" noProof="0"/>
              <a:t>Engage: Frontline </a:t>
            </a:r>
            <a:r>
              <a:rPr lang="en-US"/>
              <a:t>Personnel</a:t>
            </a:r>
            <a:endParaRPr lang="en-US" noProof="0"/>
          </a:p>
        </p:txBody>
      </p:sp>
      <p:sp>
        <p:nvSpPr>
          <p:cNvPr id="2" name="Content Placeholder 1">
            <a:extLst>
              <a:ext uri="{FF2B5EF4-FFF2-40B4-BE49-F238E27FC236}">
                <a16:creationId xmlns:a16="http://schemas.microsoft.com/office/drawing/2014/main" id="{7F4AF941-3E15-2F47-83DA-A1F5185C9F16}"/>
              </a:ext>
            </a:extLst>
          </p:cNvPr>
          <p:cNvSpPr>
            <a:spLocks noGrp="1"/>
          </p:cNvSpPr>
          <p:nvPr>
            <p:ph idx="1"/>
          </p:nvPr>
        </p:nvSpPr>
        <p:spPr>
          <a:xfrm>
            <a:off x="457200" y="987519"/>
            <a:ext cx="8229600" cy="2332037"/>
          </a:xfrm>
        </p:spPr>
        <p:txBody>
          <a:bodyPr vert="horz" lIns="91440" tIns="45720" rIns="91440" bIns="45720" rtlCol="0" anchor="t">
            <a:normAutofit/>
          </a:bodyPr>
          <a:lstStyle/>
          <a:p>
            <a:pPr>
              <a:spcBef>
                <a:spcPts val="400"/>
              </a:spcBef>
            </a:pPr>
            <a:r>
              <a:rPr lang="en-US" sz="2200" b="1" noProof="0" dirty="0"/>
              <a:t>Share the need.</a:t>
            </a:r>
          </a:p>
          <a:p>
            <a:pPr lvl="1">
              <a:spcBef>
                <a:spcPts val="300"/>
              </a:spcBef>
            </a:pPr>
            <a:r>
              <a:rPr lang="en-US" sz="2000" dirty="0"/>
              <a:t>Healthcare workers </a:t>
            </a:r>
            <a:r>
              <a:rPr lang="en-US" sz="2000"/>
              <a:t>may</a:t>
            </a:r>
            <a:r>
              <a:rPr lang="en-US" sz="2000" noProof="0"/>
              <a:t> not be aware that the problem exists.</a:t>
            </a:r>
            <a:endParaRPr lang="en-US" sz="2000" noProof="0" dirty="0">
              <a:cs typeface="Calibri"/>
            </a:endParaRPr>
          </a:p>
          <a:p>
            <a:pPr lvl="1">
              <a:spcBef>
                <a:spcPts val="300"/>
              </a:spcBef>
            </a:pPr>
            <a:r>
              <a:rPr lang="en-US" sz="2000"/>
              <a:t>Share the data </a:t>
            </a:r>
            <a:r>
              <a:rPr lang="en-US" sz="2000" noProof="0"/>
              <a:t>with the </a:t>
            </a:r>
            <a:r>
              <a:rPr lang="en-US" sz="2000" dirty="0"/>
              <a:t>staff</a:t>
            </a:r>
            <a:r>
              <a:rPr lang="en-US" sz="2000" noProof="0"/>
              <a:t>.</a:t>
            </a:r>
            <a:endParaRPr lang="en-US" sz="2000" noProof="0" dirty="0">
              <a:cs typeface="Calibri"/>
            </a:endParaRPr>
          </a:p>
          <a:p>
            <a:pPr lvl="1">
              <a:spcBef>
                <a:spcPts val="300"/>
              </a:spcBef>
            </a:pPr>
            <a:r>
              <a:rPr lang="en-US" sz="2000"/>
              <a:t>Ensure they understand the implications and risk.</a:t>
            </a:r>
            <a:endParaRPr lang="en-US" sz="2000" dirty="0">
              <a:cs typeface="Calibri"/>
            </a:endParaRPr>
          </a:p>
          <a:p>
            <a:pPr lvl="1">
              <a:spcBef>
                <a:spcPts val="300"/>
              </a:spcBef>
            </a:pPr>
            <a:r>
              <a:rPr lang="en-US" sz="2000"/>
              <a:t>Use educational tools and policy updates.</a:t>
            </a:r>
            <a:endParaRPr lang="en-US" sz="2000" dirty="0">
              <a:cs typeface="Calibri"/>
            </a:endParaRPr>
          </a:p>
        </p:txBody>
      </p:sp>
      <p:sp>
        <p:nvSpPr>
          <p:cNvPr id="52" name="Text Placeholder 51">
            <a:extLst>
              <a:ext uri="{FF2B5EF4-FFF2-40B4-BE49-F238E27FC236}">
                <a16:creationId xmlns:a16="http://schemas.microsoft.com/office/drawing/2014/main" id="{D052340F-D679-FB8C-3539-AC42D83F13DE}"/>
              </a:ext>
            </a:extLst>
          </p:cNvPr>
          <p:cNvSpPr>
            <a:spLocks noGrp="1"/>
          </p:cNvSpPr>
          <p:nvPr>
            <p:ph type="body" sz="quarter" idx="11"/>
          </p:nvPr>
        </p:nvSpPr>
        <p:spPr>
          <a:xfrm>
            <a:off x="457200" y="2785358"/>
            <a:ext cx="4531360" cy="2208536"/>
          </a:xfrm>
        </p:spPr>
        <p:txBody>
          <a:bodyPr vert="horz" lIns="91440" tIns="45720" rIns="91440" bIns="45720" rtlCol="0" anchor="t">
            <a:normAutofit/>
          </a:bodyPr>
          <a:lstStyle/>
          <a:p>
            <a:pPr marL="365760" indent="-365760">
              <a:spcBef>
                <a:spcPts val="400"/>
              </a:spcBef>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Involve </a:t>
            </a:r>
            <a:r>
              <a:rPr lang="en-US" sz="2200" b="1" dirty="0">
                <a:solidFill>
                  <a:prstClr val="black"/>
                </a:solidFill>
                <a:latin typeface="Calibri" panose="020F0502020204030204"/>
              </a:rPr>
              <a:t>staff and</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invite them to contribute.</a:t>
            </a:r>
          </a:p>
          <a:p>
            <a:pPr marL="822960" marR="0" lvl="1" indent="-365760" algn="l" defTabSz="887553" rtl="0" eaLnBrk="1" fontAlgn="auto" latinLnBrk="0" hangingPunct="1">
              <a:lnSpc>
                <a:spcPct val="100000"/>
              </a:lnSpc>
              <a:spcBef>
                <a:spcPts val="300"/>
              </a:spcBef>
              <a:buClrTx/>
              <a:buSzTx/>
              <a:buFont typeface="Courier New" panose="02070309020205020404" pitchFamily="49" charset="0"/>
              <a:buChar char="o"/>
              <a:tabLst/>
              <a:defRPr/>
            </a:pPr>
            <a:r>
              <a:rPr lang="en-US" sz="2000">
                <a:solidFill>
                  <a:prstClr val="black"/>
                </a:solidFill>
                <a:latin typeface="Calibri" panose="020F0502020204030204"/>
              </a:rPr>
              <a:t>Benefit from their direct experience.</a:t>
            </a:r>
            <a:endParaRPr lang="en-US" sz="2000" dirty="0">
              <a:solidFill>
                <a:prstClr val="black"/>
              </a:solidFill>
              <a:latin typeface="Calibri" panose="020F0502020204030204"/>
              <a:cs typeface="Calibri"/>
            </a:endParaRPr>
          </a:p>
          <a:p>
            <a:pPr marL="822960" lvl="1" indent="-365760">
              <a:spcBef>
                <a:spcPts val="300"/>
              </a:spcBef>
              <a:defRPr/>
            </a:pPr>
            <a:r>
              <a:rPr lang="en-US" sz="2000">
                <a:solidFill>
                  <a:prstClr val="black"/>
                </a:solidFill>
                <a:latin typeface="Calibri" panose="020F0502020204030204"/>
              </a:rPr>
              <a:t>Engage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2000">
                <a:solidFill>
                  <a:prstClr val="black"/>
                </a:solidFill>
                <a:latin typeface="Calibri" panose="020F0502020204030204"/>
              </a:rPr>
              <a:t>them to participate in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 </a:t>
            </a:r>
            <a:r>
              <a:rPr lang="en-US" sz="2000">
                <a:solidFill>
                  <a:prstClr val="black"/>
                </a:solidFill>
                <a:latin typeface="Calibri" panose="020F0502020204030204"/>
              </a:rPr>
              <a:t>program</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endParaRPr lang="en-US" sz="2000" b="0" i="0" u="none" strike="noStrike" kern="1200" cap="none" spc="0" normalizeH="0" baseline="0" noProof="0" dirty="0">
              <a:ln>
                <a:noFill/>
              </a:ln>
              <a:solidFill>
                <a:prstClr val="black"/>
              </a:solidFill>
              <a:effectLst/>
              <a:uLnTx/>
              <a:uFillTx/>
              <a:latin typeface="Calibri" panose="020F0502020204030204"/>
              <a:cs typeface="Calibri"/>
            </a:endParaRPr>
          </a:p>
        </p:txBody>
      </p:sp>
      <p:pic>
        <p:nvPicPr>
          <p:cNvPr id="4" name="Picture 3" descr="Image: A healthcare provider and frontline staff talking in the hall.">
            <a:extLst>
              <a:ext uri="{FF2B5EF4-FFF2-40B4-BE49-F238E27FC236}">
                <a16:creationId xmlns:a16="http://schemas.microsoft.com/office/drawing/2014/main" id="{73E5949C-0F5D-69EA-2114-54732F996A9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42409" y="2871108"/>
            <a:ext cx="3043326" cy="2037035"/>
          </a:xfrm>
          <a:prstGeom prst="rect">
            <a:avLst/>
          </a:prstGeom>
          <a:effectLst>
            <a:outerShdw blurRad="50800" dist="38100" dir="2700000" algn="tl" rotWithShape="0">
              <a:prstClr val="black">
                <a:alpha val="40000"/>
              </a:prstClr>
            </a:outerShdw>
          </a:effectLst>
        </p:spPr>
      </p:pic>
      <p:sp>
        <p:nvSpPr>
          <p:cNvPr id="53" name="Text Placeholder 52">
            <a:extLst>
              <a:ext uri="{FF2B5EF4-FFF2-40B4-BE49-F238E27FC236}">
                <a16:creationId xmlns:a16="http://schemas.microsoft.com/office/drawing/2014/main" id="{F6362EA4-D014-9587-AD26-7683645E911D}"/>
              </a:ext>
            </a:extLst>
          </p:cNvPr>
          <p:cNvSpPr>
            <a:spLocks noGrp="1"/>
          </p:cNvSpPr>
          <p:nvPr>
            <p:ph type="body" sz="quarter" idx="12"/>
          </p:nvPr>
        </p:nvSpPr>
        <p:spPr>
          <a:xfrm>
            <a:off x="457200" y="5041146"/>
            <a:ext cx="8229600" cy="1319510"/>
          </a:xfrm>
          <a:prstGeom prst="roundRect">
            <a:avLst/>
          </a:prstGeom>
          <a:solidFill>
            <a:schemeClr val="accent3"/>
          </a:solidFill>
          <a:effectLst>
            <a:innerShdw blurRad="63500" dist="50800" dir="13500000">
              <a:prstClr val="black">
                <a:alpha val="50000"/>
              </a:prstClr>
            </a:innerShdw>
          </a:effectLst>
        </p:spPr>
        <p:txBody>
          <a:bodyPr vert="horz" wrap="square" lIns="182880" tIns="45720" rIns="182880" bIns="45720" rtlCol="0" anchor="ctr">
            <a:spAutoFit/>
          </a:bodyPr>
          <a:lstStyle/>
          <a:p>
            <a:pPr marL="0" indent="0">
              <a:spcBef>
                <a:spcPts val="300"/>
              </a:spcBef>
              <a:buNone/>
            </a:pPr>
            <a:r>
              <a:rPr lang="en-US" sz="1600" b="1" dirty="0">
                <a:solidFill>
                  <a:prstClr val="black"/>
                </a:solidFill>
              </a:rPr>
              <a:t>For more resources on how to engage frontline staff, visit these links:</a:t>
            </a:r>
          </a:p>
          <a:p>
            <a:pPr indent="-274320">
              <a:spcBef>
                <a:spcPts val="300"/>
              </a:spcBef>
            </a:pPr>
            <a:r>
              <a:rPr lang="en-US" sz="1600" b="1" dirty="0">
                <a:solidFill>
                  <a:prstClr val="black"/>
                </a:solidFill>
                <a:hlinkClick r:id="rId4"/>
              </a:rPr>
              <a:t>AHRQ Core CUSP Toolkit: </a:t>
            </a:r>
            <a:r>
              <a:rPr lang="en-US" sz="1600" dirty="0">
                <a:solidFill>
                  <a:prstClr val="black"/>
                </a:solidFill>
                <a:hlinkClick r:id="rId4"/>
              </a:rPr>
              <a:t>Implement Teamwork and Communication</a:t>
            </a:r>
            <a:r>
              <a:rPr lang="en-US" sz="1600" baseline="30000" dirty="0">
                <a:solidFill>
                  <a:prstClr val="black"/>
                </a:solidFill>
              </a:rPr>
              <a:t>10</a:t>
            </a:r>
          </a:p>
          <a:p>
            <a:pPr indent="-274320">
              <a:spcBef>
                <a:spcPts val="300"/>
              </a:spcBef>
            </a:pPr>
            <a:r>
              <a:rPr lang="en-US" sz="1600" u="sng" dirty="0">
                <a:solidFill>
                  <a:srgbClr val="0070C0"/>
                </a:solidFill>
                <a:hlinkClick r:id="rId5"/>
              </a:rPr>
              <a:t>CUSP Tip Sheet: Engaging Unit Staff in MRSA Prevention </a:t>
            </a:r>
            <a:r>
              <a:rPr lang="en-US" sz="1600" u="sng" dirty="0">
                <a:solidFill>
                  <a:srgbClr val="0070C0"/>
                </a:solidFill>
              </a:rPr>
              <a:t>(.docx)</a:t>
            </a:r>
            <a:endParaRPr lang="en-US" sz="1600" u="sng" dirty="0">
              <a:solidFill>
                <a:srgbClr val="0070C0"/>
              </a:solidFill>
              <a:hlinkClick r:id="rId6">
                <a:extLst>
                  <a:ext uri="{A12FA001-AC4F-418D-AE19-62706E023703}">
                    <ahyp:hlinkClr xmlns:ahyp="http://schemas.microsoft.com/office/drawing/2018/hyperlinkcolor" val="tx"/>
                  </a:ext>
                </a:extLst>
              </a:hlinkClick>
            </a:endParaRPr>
          </a:p>
          <a:p>
            <a:pPr indent="-274320">
              <a:spcBef>
                <a:spcPts val="300"/>
              </a:spcBef>
            </a:pPr>
            <a:r>
              <a:rPr lang="en-US" sz="1600" u="sng" dirty="0">
                <a:solidFill>
                  <a:srgbClr val="0070C0"/>
                </a:solidFill>
                <a:hlinkClick r:id="rId7"/>
              </a:rPr>
              <a:t>CUSP Tip Sheet: Engaging Physicians in MRSA Prevention</a:t>
            </a:r>
            <a:r>
              <a:rPr lang="en-US" sz="1600" u="sng" dirty="0">
                <a:solidFill>
                  <a:srgbClr val="0070C0"/>
                </a:solidFill>
              </a:rPr>
              <a:t> (.docx)</a:t>
            </a:r>
          </a:p>
        </p:txBody>
      </p:sp>
      <p:sp>
        <p:nvSpPr>
          <p:cNvPr id="23" name="Slide Number Placeholder 22">
            <a:extLst>
              <a:ext uri="{FF2B5EF4-FFF2-40B4-BE49-F238E27FC236}">
                <a16:creationId xmlns:a16="http://schemas.microsoft.com/office/drawing/2014/main" id="{6B937D5A-91A4-709B-5233-569EA2D91DFC}"/>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10</a:t>
            </a:fld>
            <a:endParaRPr lang="en-US"/>
          </a:p>
        </p:txBody>
      </p:sp>
    </p:spTree>
    <p:extLst>
      <p:ext uri="{BB962C8B-B14F-4D97-AF65-F5344CB8AC3E}">
        <p14:creationId xmlns:p14="http://schemas.microsoft.com/office/powerpoint/2010/main" val="161006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AA78A04-9C2B-9ADE-076C-F749996E3C36}"/>
              </a:ext>
            </a:extLst>
          </p:cNvPr>
          <p:cNvSpPr>
            <a:spLocks noGrp="1"/>
          </p:cNvSpPr>
          <p:nvPr>
            <p:ph type="title"/>
          </p:nvPr>
        </p:nvSpPr>
        <p:spPr>
          <a:xfrm>
            <a:off x="457200" y="0"/>
            <a:ext cx="8229600" cy="914400"/>
          </a:xfrm>
        </p:spPr>
        <p:txBody>
          <a:bodyPr/>
          <a:lstStyle/>
          <a:p>
            <a:r>
              <a:rPr lang="en-US" noProof="0"/>
              <a:t>Engage: Assess Current Practice</a:t>
            </a:r>
          </a:p>
        </p:txBody>
      </p:sp>
      <p:sp>
        <p:nvSpPr>
          <p:cNvPr id="2" name="Content Placeholder 1">
            <a:extLst>
              <a:ext uri="{FF2B5EF4-FFF2-40B4-BE49-F238E27FC236}">
                <a16:creationId xmlns:a16="http://schemas.microsoft.com/office/drawing/2014/main" id="{2186510A-A893-1CE8-DEDD-F5AC6E39941F}"/>
              </a:ext>
            </a:extLst>
          </p:cNvPr>
          <p:cNvSpPr>
            <a:spLocks noGrp="1"/>
          </p:cNvSpPr>
          <p:nvPr>
            <p:ph idx="1"/>
          </p:nvPr>
        </p:nvSpPr>
        <p:spPr>
          <a:xfrm>
            <a:off x="457200" y="1209675"/>
            <a:ext cx="8229600" cy="719138"/>
          </a:xfrm>
        </p:spPr>
        <p:txBody>
          <a:bodyPr>
            <a:normAutofit/>
          </a:bodyPr>
          <a:lstStyle/>
          <a:p>
            <a:r>
              <a:rPr lang="en-US" sz="2800" noProof="0"/>
              <a:t>Don’t assume you know what is actually happening.</a:t>
            </a:r>
          </a:p>
        </p:txBody>
      </p:sp>
      <p:sp>
        <p:nvSpPr>
          <p:cNvPr id="3" name="Text Placeholder 2">
            <a:extLst>
              <a:ext uri="{FF2B5EF4-FFF2-40B4-BE49-F238E27FC236}">
                <a16:creationId xmlns:a16="http://schemas.microsoft.com/office/drawing/2014/main" id="{F525613C-623B-5404-7CC1-9B074DB22EB8}"/>
              </a:ext>
            </a:extLst>
          </p:cNvPr>
          <p:cNvSpPr>
            <a:spLocks noGrp="1"/>
          </p:cNvSpPr>
          <p:nvPr>
            <p:ph type="body" sz="quarter" idx="11"/>
          </p:nvPr>
        </p:nvSpPr>
        <p:spPr>
          <a:xfrm>
            <a:off x="457200" y="1831199"/>
            <a:ext cx="4277360" cy="3297201"/>
          </a:xfrm>
        </p:spPr>
        <p:txBody>
          <a:bodyPr vert="horz" lIns="91440" tIns="45720" rIns="91440" bIns="45720" rtlCol="0" anchor="t">
            <a:normAutofit/>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to the GEMBA! </a:t>
            </a:r>
          </a:p>
          <a:p>
            <a:pPr marL="822960" marR="0" lvl="1" indent="-365760" algn="l" defTabSz="887553"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gemba</a:t>
            </a: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“the place where work happens”</a:t>
            </a:r>
            <a:endParaRPr lang="en-US" sz="2400" b="0" i="0" u="none" strike="noStrike" kern="1200" cap="none" spc="0" normalizeH="0" baseline="0" noProof="0">
              <a:ln>
                <a:noFill/>
              </a:ln>
              <a:solidFill>
                <a:prstClr val="black"/>
              </a:solidFill>
              <a:effectLst/>
              <a:uLnTx/>
              <a:uFillTx/>
              <a:latin typeface="Calibri" panose="020F0502020204030204"/>
              <a:cs typeface="Calibri"/>
            </a:endParaRPr>
          </a:p>
          <a:p>
            <a:pPr marL="1280160" marR="0" lvl="2" indent="-365760" algn="l" defTabSz="887553"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Observe workflows in person.</a:t>
            </a:r>
            <a:endParaRPr lang="en-US" sz="2000" b="0" i="0" u="none" strike="noStrike" kern="1200" cap="none" spc="0" normalizeH="0" baseline="0" noProof="0">
              <a:ln>
                <a:noFill/>
              </a:ln>
              <a:solidFill>
                <a:prstClr val="black"/>
              </a:solidFill>
              <a:effectLst/>
              <a:uLnTx/>
              <a:uFillTx/>
              <a:latin typeface="Calibri" panose="020F0502020204030204"/>
              <a:cs typeface="Calibri"/>
            </a:endParaRPr>
          </a:p>
          <a:p>
            <a:pPr marL="1280160" marR="0" lvl="2" indent="-365760" algn="l" defTabSz="887553"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Engage and talk directly with frontline </a:t>
            </a:r>
            <a:r>
              <a:rPr lang="en-US" sz="2000">
                <a:solidFill>
                  <a:prstClr val="black"/>
                </a:solidFill>
                <a:latin typeface="Calibri" panose="020F0502020204030204"/>
              </a:rPr>
              <a:t>personnel</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endParaRPr lang="en-US" sz="2000" b="0" i="0" u="none" strike="noStrike" kern="1200" cap="none" spc="0" normalizeH="0" baseline="0" noProof="0">
              <a:ln>
                <a:noFill/>
              </a:ln>
              <a:solidFill>
                <a:prstClr val="black"/>
              </a:solidFill>
              <a:effectLst/>
              <a:uLnTx/>
              <a:uFillTx/>
              <a:latin typeface="Calibri" panose="020F0502020204030204"/>
              <a:cs typeface="Calibri"/>
            </a:endParaRPr>
          </a:p>
          <a:p>
            <a:pPr marL="1280160" marR="0" lvl="2" indent="-365760" algn="l" defTabSz="887553"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Gain knowledge firsthand.</a:t>
            </a:r>
            <a:endParaRPr lang="en-US" sz="2000" b="0" i="0" u="none" strike="noStrike" kern="1200" cap="none" spc="0" normalizeH="0" baseline="0" noProof="0">
              <a:ln>
                <a:noFill/>
              </a:ln>
              <a:solidFill>
                <a:prstClr val="black"/>
              </a:solidFill>
              <a:effectLst/>
              <a:uLnTx/>
              <a:uFillTx/>
              <a:latin typeface="Calibri" panose="020F0502020204030204"/>
              <a:cs typeface="Calibri"/>
            </a:endParaRPr>
          </a:p>
        </p:txBody>
      </p:sp>
      <p:pic>
        <p:nvPicPr>
          <p:cNvPr id="48" name="Picture 2" descr="A work flowchart made with sticky notes.">
            <a:extLst>
              <a:ext uri="{FF2B5EF4-FFF2-40B4-BE49-F238E27FC236}">
                <a16:creationId xmlns:a16="http://schemas.microsoft.com/office/drawing/2014/main" id="{F06BAD3C-9498-80DC-5FB2-CC2E48C3430A}"/>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5286020" y="2323447"/>
            <a:ext cx="3162664" cy="22555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 Placeholder 28">
            <a:extLst>
              <a:ext uri="{FF2B5EF4-FFF2-40B4-BE49-F238E27FC236}">
                <a16:creationId xmlns:a16="http://schemas.microsoft.com/office/drawing/2014/main" id="{7CFCC112-FA7C-9028-35BB-55DE1D169015}"/>
              </a:ext>
            </a:extLst>
          </p:cNvPr>
          <p:cNvSpPr>
            <a:spLocks noGrp="1"/>
          </p:cNvSpPr>
          <p:nvPr>
            <p:ph type="body" sz="quarter" idx="12"/>
          </p:nvPr>
        </p:nvSpPr>
        <p:spPr>
          <a:xfrm>
            <a:off x="457200" y="5226014"/>
            <a:ext cx="8300720" cy="1144306"/>
          </a:xfrm>
        </p:spPr>
        <p:txBody>
          <a:bodyPr vert="horz" lIns="91440" tIns="45720" rIns="91440" bIns="45720" rtlCol="0" anchor="t">
            <a:normAutofit/>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Practice can diverge greatly from policy. </a:t>
            </a:r>
          </a:p>
          <a:p>
            <a:pPr marL="822960" lvl="1" indent="-365760">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Temporary workarounds </a:t>
            </a:r>
            <a:r>
              <a:rPr lang="en-US" sz="2000">
                <a:solidFill>
                  <a:prstClr val="black"/>
                </a:solidFill>
                <a:latin typeface="Calibri" panose="020F0502020204030204"/>
              </a:rPr>
              <a:t>may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become </a:t>
            </a:r>
            <a:r>
              <a:rPr lang="en-US" sz="2000">
                <a:solidFill>
                  <a:prstClr val="black"/>
                </a:solidFill>
                <a:latin typeface="Calibri" panose="020F0502020204030204"/>
              </a:rPr>
              <a:t>accepted practice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endParaRPr lang="en-US" sz="2000" b="0" i="0" u="none" strike="noStrike" kern="1200" cap="none" spc="0" normalizeH="0" baseline="0" noProof="0">
              <a:ln>
                <a:noFill/>
              </a:ln>
              <a:solidFill>
                <a:prstClr val="black"/>
              </a:solidFill>
              <a:effectLst/>
              <a:uLnTx/>
              <a:uFillTx/>
              <a:latin typeface="Calibri" panose="020F0502020204030204"/>
              <a:cs typeface="Calibri"/>
            </a:endParaRPr>
          </a:p>
        </p:txBody>
      </p:sp>
      <p:sp>
        <p:nvSpPr>
          <p:cNvPr id="23" name="Slide Number Placeholder 22">
            <a:extLst>
              <a:ext uri="{FF2B5EF4-FFF2-40B4-BE49-F238E27FC236}">
                <a16:creationId xmlns:a16="http://schemas.microsoft.com/office/drawing/2014/main" id="{B25E169B-14D1-02C1-B962-494A6EAE1583}"/>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11</a:t>
            </a:fld>
            <a:endParaRPr lang="en-US"/>
          </a:p>
        </p:txBody>
      </p:sp>
    </p:spTree>
    <p:extLst>
      <p:ext uri="{BB962C8B-B14F-4D97-AF65-F5344CB8AC3E}">
        <p14:creationId xmlns:p14="http://schemas.microsoft.com/office/powerpoint/2010/main" val="400507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7EB21E8B-9676-43EB-8736-D23362347BA1}"/>
              </a:ext>
            </a:extLst>
          </p:cNvPr>
          <p:cNvSpPr>
            <a:spLocks noGrp="1"/>
          </p:cNvSpPr>
          <p:nvPr>
            <p:ph type="title"/>
          </p:nvPr>
        </p:nvSpPr>
        <p:spPr/>
        <p:txBody>
          <a:bodyPr>
            <a:noAutofit/>
          </a:bodyPr>
          <a:lstStyle/>
          <a:p>
            <a:r>
              <a:rPr lang="en-US" sz="2800"/>
              <a:t>Case Example: Engaging </a:t>
            </a:r>
            <a:r>
              <a:rPr lang="en-US" sz="2800" dirty="0"/>
              <a:t>Staff</a:t>
            </a:r>
            <a:r>
              <a:rPr lang="en-US" sz="2800"/>
              <a:t> and Assessing Practice</a:t>
            </a:r>
          </a:p>
        </p:txBody>
      </p:sp>
      <p:sp>
        <p:nvSpPr>
          <p:cNvPr id="26" name="Content Placeholder 25">
            <a:extLst>
              <a:ext uri="{FF2B5EF4-FFF2-40B4-BE49-F238E27FC236}">
                <a16:creationId xmlns:a16="http://schemas.microsoft.com/office/drawing/2014/main" id="{8331E58C-49D5-6989-395E-4F723338E8E8}"/>
              </a:ext>
            </a:extLst>
          </p:cNvPr>
          <p:cNvSpPr>
            <a:spLocks noGrp="1"/>
          </p:cNvSpPr>
          <p:nvPr>
            <p:ph idx="1"/>
          </p:nvPr>
        </p:nvSpPr>
        <p:spPr>
          <a:xfrm>
            <a:off x="801229" y="1248031"/>
            <a:ext cx="5538463" cy="4933693"/>
          </a:xfrm>
        </p:spPr>
        <p:txBody>
          <a:bodyPr vert="horz" lIns="91440" tIns="45720" rIns="91440" bIns="45720" rtlCol="0" anchor="t">
            <a:normAutofit lnSpcReduction="10000"/>
          </a:bodyPr>
          <a:lstStyle/>
          <a:p>
            <a:pPr>
              <a:lnSpc>
                <a:spcPct val="110000"/>
              </a:lnSpc>
            </a:pPr>
            <a:r>
              <a:rPr lang="en-US" sz="2000" dirty="0"/>
              <a:t>The MRSA Prevention Team engages directly with staff, speaking at rounds, talking with healthcare workers one-on-one.</a:t>
            </a:r>
          </a:p>
          <a:p>
            <a:pPr>
              <a:lnSpc>
                <a:spcPct val="110000"/>
              </a:lnSpc>
            </a:pPr>
            <a:r>
              <a:rPr lang="en-US" sz="2000" dirty="0"/>
              <a:t>Most staff were unaware of the severity of MRSA problem because the data were not widely shared at the hospital.</a:t>
            </a:r>
          </a:p>
          <a:p>
            <a:pPr>
              <a:lnSpc>
                <a:spcPct val="110000"/>
              </a:lnSpc>
            </a:pPr>
            <a:r>
              <a:rPr lang="en-US" sz="2000" dirty="0"/>
              <a:t>The team conducts regular observations in every unit to assess current practices.</a:t>
            </a:r>
          </a:p>
          <a:p>
            <a:pPr>
              <a:lnSpc>
                <a:spcPct val="110000"/>
              </a:lnSpc>
            </a:pPr>
            <a:r>
              <a:rPr lang="en-US" sz="2000" dirty="0"/>
              <a:t>The team’s assessment reveals that actual practices differ greatly between units and from hospital policy.</a:t>
            </a:r>
          </a:p>
          <a:p>
            <a:pPr>
              <a:lnSpc>
                <a:spcPct val="110000"/>
              </a:lnSpc>
            </a:pPr>
            <a:r>
              <a:rPr lang="en-US" sz="2000" dirty="0"/>
              <a:t>A review of policies shows that they are confusing, inconsistent, out-of-date, and not standardized.</a:t>
            </a:r>
          </a:p>
        </p:txBody>
      </p:sp>
      <p:pic>
        <p:nvPicPr>
          <p:cNvPr id="50" name="Picture Placeholder 48" descr="Healthcare workers discussing patients on rounds">
            <a:extLst>
              <a:ext uri="{FF2B5EF4-FFF2-40B4-BE49-F238E27FC236}">
                <a16:creationId xmlns:a16="http://schemas.microsoft.com/office/drawing/2014/main" id="{E098969D-3DC2-B248-98FE-8D093986DDF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478555" y="1335680"/>
            <a:ext cx="2103120" cy="1406248"/>
          </a:xfrm>
          <a:prstGeom prst="snip2DiagRect">
            <a:avLst/>
          </a:prstGeom>
          <a:noFill/>
          <a:ln w="95250">
            <a:noFill/>
            <a:miter lim="800000"/>
          </a:ln>
          <a:effectLst>
            <a:outerShdw blurRad="50800" dist="38100" dir="2700000" algn="tl" rotWithShape="0">
              <a:prstClr val="black">
                <a:alpha val="40000"/>
              </a:prstClr>
            </a:outerShdw>
          </a:effectLst>
        </p:spPr>
      </p:pic>
      <p:pic>
        <p:nvPicPr>
          <p:cNvPr id="4" name="Picture Placeholder 48" descr="A healthcare worker observing clinical practices">
            <a:extLst>
              <a:ext uri="{FF2B5EF4-FFF2-40B4-BE49-F238E27FC236}">
                <a16:creationId xmlns:a16="http://schemas.microsoft.com/office/drawing/2014/main" id="{08E0B2F0-CD1A-70D7-6ED9-F6E24CE66F2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78555" y="2937484"/>
            <a:ext cx="2103120" cy="1406248"/>
          </a:xfrm>
          <a:prstGeom prst="snip2DiagRect">
            <a:avLst/>
          </a:prstGeom>
          <a:noFill/>
          <a:ln w="95250">
            <a:noFill/>
            <a:miter lim="800000"/>
          </a:ln>
          <a:effectLst>
            <a:outerShdw blurRad="50800" dist="38100" dir="2700000" algn="tl" rotWithShape="0">
              <a:prstClr val="black">
                <a:alpha val="40000"/>
              </a:prstClr>
            </a:outerShdw>
          </a:effectLst>
        </p:spPr>
      </p:pic>
      <p:pic>
        <p:nvPicPr>
          <p:cNvPr id="49" name="Picture Placeholder 48" descr="A team of healthcare workers reading through policies, looking frustrated">
            <a:extLst>
              <a:ext uri="{FF2B5EF4-FFF2-40B4-BE49-F238E27FC236}">
                <a16:creationId xmlns:a16="http://schemas.microsoft.com/office/drawing/2014/main" id="{F5E4FE8A-5A6F-32F7-9F92-3B4533C20074}"/>
              </a:ext>
            </a:extLst>
          </p:cNvPr>
          <p:cNvPicPr>
            <a:picLocks noGrp="1" noChangeAspect="1"/>
          </p:cNvPicPr>
          <p:nvPr>
            <p:ph type="pic" sz="quarter" idx="4294967295"/>
          </p:nvPr>
        </p:nvPicPr>
        <p:blipFill>
          <a:blip r:embed="rId5" cstate="hqprint">
            <a:extLst>
              <a:ext uri="{28A0092B-C50C-407E-A947-70E740481C1C}">
                <a14:useLocalDpi xmlns:a14="http://schemas.microsoft.com/office/drawing/2010/main"/>
              </a:ext>
            </a:extLst>
          </a:blip>
          <a:srcRect/>
          <a:stretch/>
        </p:blipFill>
        <p:spPr>
          <a:xfrm>
            <a:off x="6478238" y="4539288"/>
            <a:ext cx="2103437" cy="1406525"/>
          </a:xfrm>
          <a:prstGeom prst="snip2DiagRect">
            <a:avLst/>
          </a:prstGeom>
          <a:noFill/>
          <a:ln w="95250">
            <a:noFill/>
            <a:miter lim="800000"/>
          </a:ln>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DC4EF6A0-D5E9-CB4B-AE6A-4264C53D898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84850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0FA2E18-C925-C6A4-BCC6-44D1F7D633C2}"/>
              </a:ext>
            </a:extLst>
          </p:cNvPr>
          <p:cNvSpPr>
            <a:spLocks noGrp="1"/>
          </p:cNvSpPr>
          <p:nvPr>
            <p:ph type="title"/>
          </p:nvPr>
        </p:nvSpPr>
        <p:spPr>
          <a:xfrm>
            <a:off x="457200" y="0"/>
            <a:ext cx="8229600" cy="914400"/>
          </a:xfrm>
        </p:spPr>
        <p:txBody>
          <a:bodyPr>
            <a:noAutofit/>
          </a:bodyPr>
          <a:lstStyle/>
          <a:p>
            <a:r>
              <a:rPr lang="en-US" noProof="0" dirty="0"/>
              <a:t>Engage: Identify Causes</a:t>
            </a:r>
          </a:p>
        </p:txBody>
      </p:sp>
      <p:sp>
        <p:nvSpPr>
          <p:cNvPr id="2" name="Content Placeholder 1">
            <a:extLst>
              <a:ext uri="{FF2B5EF4-FFF2-40B4-BE49-F238E27FC236}">
                <a16:creationId xmlns:a16="http://schemas.microsoft.com/office/drawing/2014/main" id="{F4465FD6-361F-2119-4804-F8DD672EA0CD}"/>
              </a:ext>
            </a:extLst>
          </p:cNvPr>
          <p:cNvSpPr>
            <a:spLocks noGrp="1"/>
          </p:cNvSpPr>
          <p:nvPr>
            <p:ph idx="1"/>
          </p:nvPr>
        </p:nvSpPr>
        <p:spPr>
          <a:xfrm>
            <a:off x="457200" y="1113612"/>
            <a:ext cx="8229600" cy="831850"/>
          </a:xfrm>
        </p:spPr>
        <p:txBody>
          <a:bodyPr>
            <a:normAutofit fontScale="92500" lnSpcReduction="10000"/>
          </a:bodyPr>
          <a:lstStyle/>
          <a:p>
            <a:r>
              <a:rPr lang="en-US" sz="2400"/>
              <a:t>Determine the root causes of the failures in care.</a:t>
            </a:r>
          </a:p>
          <a:p>
            <a:r>
              <a:rPr lang="en-US" sz="2400" noProof="0"/>
              <a:t>One method is “</a:t>
            </a:r>
            <a:r>
              <a:rPr lang="en-US" sz="2400" b="1" noProof="0"/>
              <a:t>the 5 Whys.</a:t>
            </a:r>
            <a:r>
              <a:rPr lang="en-US" sz="2400" noProof="0"/>
              <a:t>”</a:t>
            </a:r>
          </a:p>
        </p:txBody>
      </p:sp>
      <p:pic>
        <p:nvPicPr>
          <p:cNvPr id="4" name="Picture 3" descr="Illustration of the 5 Whys: Start with a problem statement: A specific description of an event or a problem. For each explanation as to &quot;Why&quot; it happened, ask &quot;Why?&quot; again. Do this 5 times.">
            <a:extLst>
              <a:ext uri="{FF2B5EF4-FFF2-40B4-BE49-F238E27FC236}">
                <a16:creationId xmlns:a16="http://schemas.microsoft.com/office/drawing/2014/main" id="{3E69BC3A-E212-03E2-8BEA-0F2F75D6EB80}"/>
              </a:ext>
            </a:extLst>
          </p:cNvPr>
          <p:cNvPicPr>
            <a:picLocks noChangeAspect="1"/>
          </p:cNvPicPr>
          <p:nvPr/>
        </p:nvPicPr>
        <p:blipFill>
          <a:blip r:embed="rId3"/>
          <a:stretch>
            <a:fillRect/>
          </a:stretch>
        </p:blipFill>
        <p:spPr>
          <a:xfrm>
            <a:off x="1450540" y="2035342"/>
            <a:ext cx="6242919" cy="3045259"/>
          </a:xfrm>
          <a:prstGeom prst="rect">
            <a:avLst/>
          </a:prstGeom>
        </p:spPr>
      </p:pic>
      <p:sp>
        <p:nvSpPr>
          <p:cNvPr id="28" name="Text Placeholder 27">
            <a:extLst>
              <a:ext uri="{FF2B5EF4-FFF2-40B4-BE49-F238E27FC236}">
                <a16:creationId xmlns:a16="http://schemas.microsoft.com/office/drawing/2014/main" id="{F48C0A6A-D467-AF89-B270-3A3F45C04C54}"/>
              </a:ext>
            </a:extLst>
          </p:cNvPr>
          <p:cNvSpPr>
            <a:spLocks noGrp="1"/>
          </p:cNvSpPr>
          <p:nvPr>
            <p:ph type="body" sz="quarter" idx="11"/>
          </p:nvPr>
        </p:nvSpPr>
        <p:spPr>
          <a:xfrm>
            <a:off x="391027" y="5404110"/>
            <a:ext cx="8321040" cy="920489"/>
          </a:xfrm>
          <a:prstGeom prst="roundRect">
            <a:avLst/>
          </a:prstGeom>
          <a:solidFill>
            <a:schemeClr val="accent3"/>
          </a:solidFill>
          <a:effectLst>
            <a:innerShdw blurRad="63500" dist="50800" dir="13500000">
              <a:prstClr val="black">
                <a:alpha val="50000"/>
              </a:prstClr>
            </a:innerShdw>
          </a:effectLst>
        </p:spPr>
        <p:txBody>
          <a:bodyPr vert="horz" lIns="182880" tIns="45720" rIns="91440" bIns="45720" rtlCol="0" anchor="ctr">
            <a:noAutofit/>
          </a:bodyPr>
          <a:lstStyle/>
          <a:p>
            <a:pPr marL="0" indent="0">
              <a:spcBef>
                <a:spcPts val="0"/>
              </a:spcBef>
              <a:buNone/>
            </a:pPr>
            <a:r>
              <a:rPr lang="en-US" sz="1400" b="1" dirty="0">
                <a:solidFill>
                  <a:prstClr val="black"/>
                </a:solidFill>
                <a:latin typeface="Calibri" panose="020F0502020204030204"/>
              </a:rPr>
              <a:t>Follow these links for more detailed information on the 5 Whys and Root Cause Analysis:</a:t>
            </a:r>
          </a:p>
          <a:p>
            <a:pPr marL="231775" indent="-231775">
              <a:spcBef>
                <a:spcPts val="0"/>
              </a:spcBef>
              <a:buFont typeface="Arial" panose="020B0604020202020204" pitchFamily="34" charset="0"/>
              <a:buChar char="•"/>
              <a:defRPr/>
            </a:pPr>
            <a:r>
              <a:rPr lang="en-US" sz="1400" b="1" u="sng" dirty="0">
                <a:solidFill>
                  <a:prstClr val="black"/>
                </a:solidFill>
                <a:latin typeface="Calibri" panose="020F0502020204030204"/>
                <a:hlinkClick r:id="rId4"/>
              </a:rPr>
              <a:t>CMS: </a:t>
            </a:r>
            <a:r>
              <a:rPr lang="en-US" sz="1400" u="sng" dirty="0">
                <a:solidFill>
                  <a:prstClr val="black"/>
                </a:solidFill>
                <a:latin typeface="Calibri" panose="020F0502020204030204"/>
                <a:hlinkClick r:id="rId4"/>
              </a:rPr>
              <a:t>Five Whys Tool for Root Cause Analysis</a:t>
            </a:r>
            <a:r>
              <a:rPr lang="en-US" sz="1400" baseline="30000" dirty="0">
                <a:solidFill>
                  <a:prstClr val="black"/>
                </a:solidFill>
                <a:latin typeface="Calibri" panose="020F0502020204030204"/>
              </a:rPr>
              <a:t>12</a:t>
            </a:r>
          </a:p>
          <a:p>
            <a:pPr marL="231775" indent="-231775">
              <a:spcBef>
                <a:spcPts val="0"/>
              </a:spcBef>
              <a:buFont typeface="Arial" panose="020B0604020202020204" pitchFamily="34" charset="0"/>
              <a:buChar char="•"/>
              <a:defRPr/>
            </a:pPr>
            <a:r>
              <a:rPr lang="en-US" sz="1400" b="1" u="sng" dirty="0">
                <a:solidFill>
                  <a:prstClr val="black"/>
                </a:solidFill>
                <a:latin typeface="Calibri" panose="020F0502020204030204"/>
                <a:hlinkClick r:id="rId5"/>
              </a:rPr>
              <a:t>CMS: </a:t>
            </a:r>
            <a:r>
              <a:rPr lang="en-US" sz="1400" u="sng" dirty="0">
                <a:solidFill>
                  <a:prstClr val="black"/>
                </a:solidFill>
                <a:latin typeface="Calibri" panose="020F0502020204030204"/>
                <a:hlinkClick r:id="rId5"/>
              </a:rPr>
              <a:t>Guidance for Performing Root Cause Analysis (RCA) with Performance Improvement Projects (PIPs)</a:t>
            </a:r>
            <a:r>
              <a:rPr lang="en-US" sz="1400" baseline="30000" dirty="0">
                <a:solidFill>
                  <a:prstClr val="black"/>
                </a:solidFill>
                <a:latin typeface="Calibri" panose="020F0502020204030204"/>
              </a:rPr>
              <a:t>13</a:t>
            </a:r>
            <a:endParaRPr lang="en-US" sz="1400" dirty="0">
              <a:solidFill>
                <a:prstClr val="black"/>
              </a:solidFill>
              <a:latin typeface="Calibri" panose="020F0502020204030204"/>
            </a:endParaRPr>
          </a:p>
        </p:txBody>
      </p:sp>
      <p:sp>
        <p:nvSpPr>
          <p:cNvPr id="23" name="Slide Number Placeholder 22">
            <a:extLst>
              <a:ext uri="{FF2B5EF4-FFF2-40B4-BE49-F238E27FC236}">
                <a16:creationId xmlns:a16="http://schemas.microsoft.com/office/drawing/2014/main" id="{5DF57BA1-3A61-E167-FEF5-C1A0C4428F31}"/>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13</a:t>
            </a:fld>
            <a:endParaRPr lang="en-US"/>
          </a:p>
        </p:txBody>
      </p:sp>
    </p:spTree>
    <p:extLst>
      <p:ext uri="{BB962C8B-B14F-4D97-AF65-F5344CB8AC3E}">
        <p14:creationId xmlns:p14="http://schemas.microsoft.com/office/powerpoint/2010/main" val="379589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9B86B71-C698-6DC4-45D1-6E3EFB3B296E}"/>
              </a:ext>
            </a:extLst>
          </p:cNvPr>
          <p:cNvSpPr>
            <a:spLocks noGrp="1"/>
          </p:cNvSpPr>
          <p:nvPr>
            <p:ph type="title"/>
          </p:nvPr>
        </p:nvSpPr>
        <p:spPr/>
        <p:txBody>
          <a:bodyPr>
            <a:noAutofit/>
          </a:bodyPr>
          <a:lstStyle/>
          <a:p>
            <a:r>
              <a:rPr lang="en-US" dirty="0"/>
              <a:t>Case Example: Identifying Causes</a:t>
            </a:r>
          </a:p>
        </p:txBody>
      </p:sp>
      <p:sp>
        <p:nvSpPr>
          <p:cNvPr id="55" name="Content Placeholder 54">
            <a:extLst>
              <a:ext uri="{FF2B5EF4-FFF2-40B4-BE49-F238E27FC236}">
                <a16:creationId xmlns:a16="http://schemas.microsoft.com/office/drawing/2014/main" id="{F021F2AC-3D08-6B46-336B-2332A19D9EE8}"/>
              </a:ext>
            </a:extLst>
          </p:cNvPr>
          <p:cNvSpPr>
            <a:spLocks noGrp="1"/>
          </p:cNvSpPr>
          <p:nvPr>
            <p:ph idx="1"/>
          </p:nvPr>
        </p:nvSpPr>
        <p:spPr>
          <a:xfrm>
            <a:off x="849354" y="1209696"/>
            <a:ext cx="4710043" cy="5000904"/>
          </a:xfrm>
        </p:spPr>
        <p:txBody>
          <a:bodyPr vert="horz" lIns="91440" tIns="45720" rIns="91440" bIns="45720" rtlCol="0" anchor="t">
            <a:noAutofit/>
          </a:bodyPr>
          <a:lstStyle/>
          <a:p>
            <a:pPr marL="0" indent="0">
              <a:buNone/>
            </a:pPr>
            <a:r>
              <a:rPr lang="en-US" sz="2000" b="1" dirty="0">
                <a:ea typeface="Calibri"/>
                <a:cs typeface="Calibri"/>
              </a:rPr>
              <a:t>The MRSA team discovers several critical issues impacting patient care and safety:</a:t>
            </a:r>
          </a:p>
          <a:p>
            <a:pPr marL="457200" indent="-274320"/>
            <a:r>
              <a:rPr lang="en-US" sz="1800" dirty="0">
                <a:ea typeface="Calibri"/>
                <a:cs typeface="Calibri"/>
              </a:rPr>
              <a:t>Contact precautions criteria vary by unit, causing confusion.</a:t>
            </a:r>
          </a:p>
          <a:p>
            <a:pPr marL="457200" indent="-274320">
              <a:buFont typeface="Arial" panose="02070309020205020404" pitchFamily="49" charset="0"/>
              <a:buChar char="•"/>
            </a:pPr>
            <a:r>
              <a:rPr lang="en-US" sz="1800" dirty="0">
                <a:ea typeface="Calibri"/>
                <a:cs typeface="Calibri"/>
              </a:rPr>
              <a:t>No system is in place to optimize antibiotic prescribing.</a:t>
            </a:r>
          </a:p>
          <a:p>
            <a:pPr marL="457200" indent="-274320">
              <a:buFont typeface="Arial" panose="02070309020205020404" pitchFamily="49" charset="0"/>
              <a:buChar char="•"/>
            </a:pPr>
            <a:r>
              <a:rPr lang="en-US" sz="1800" dirty="0">
                <a:ea typeface="Calibri"/>
                <a:cs typeface="Calibri"/>
              </a:rPr>
              <a:t>Hand hygiene compliance is not monitored.</a:t>
            </a:r>
          </a:p>
          <a:p>
            <a:pPr marL="457200" indent="-274320">
              <a:buFont typeface="Arial" panose="02070309020205020404" pitchFamily="49" charset="0"/>
              <a:buChar char="•"/>
            </a:pPr>
            <a:r>
              <a:rPr lang="en-US" sz="1800" dirty="0">
                <a:ea typeface="Calibri"/>
                <a:cs typeface="Calibri"/>
              </a:rPr>
              <a:t>Environmental cleaning quality is inconsistent.</a:t>
            </a:r>
          </a:p>
          <a:p>
            <a:pPr marL="457200" indent="-274320">
              <a:buFont typeface="Arial" panose="02070309020205020404" pitchFamily="49" charset="0"/>
              <a:buChar char="•"/>
            </a:pPr>
            <a:r>
              <a:rPr lang="en-US" sz="1800" dirty="0">
                <a:ea typeface="Calibri"/>
                <a:cs typeface="Calibri"/>
              </a:rPr>
              <a:t>The CLABSI prevention bundle is not up to date.</a:t>
            </a:r>
          </a:p>
          <a:p>
            <a:pPr marL="457200" indent="-274320">
              <a:buFont typeface="Arial" panose="02070309020205020404" pitchFamily="49" charset="0"/>
              <a:buChar char="•"/>
            </a:pPr>
            <a:r>
              <a:rPr lang="en-US" sz="1800" dirty="0">
                <a:ea typeface="Calibri"/>
                <a:cs typeface="Calibri"/>
              </a:rPr>
              <a:t>Training for blood culture collection is inadequate. </a:t>
            </a:r>
          </a:p>
          <a:p>
            <a:pPr marL="457200" indent="-274320">
              <a:buFont typeface="Arial" panose="02070309020205020404" pitchFamily="49" charset="0"/>
              <a:buChar char="•"/>
            </a:pPr>
            <a:r>
              <a:rPr lang="en-US" sz="1800" dirty="0">
                <a:ea typeface="Calibri"/>
                <a:cs typeface="Calibri"/>
              </a:rPr>
              <a:t>A VAP prevention bundle implemented 4 years earlier had been dropped.</a:t>
            </a:r>
          </a:p>
        </p:txBody>
      </p:sp>
      <p:pic>
        <p:nvPicPr>
          <p:cNvPr id="2" name="Picture Placeholder 48">
            <a:extLst>
              <a:ext uri="{FF2B5EF4-FFF2-40B4-BE49-F238E27FC236}">
                <a16:creationId xmlns:a16="http://schemas.microsoft.com/office/drawing/2014/main" id="{2F4AC6CC-A9E2-7077-FFB4-85581E582B49}"/>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flipH="1">
            <a:off x="6160672" y="1371879"/>
            <a:ext cx="1920240" cy="1284183"/>
          </a:xfrm>
          <a:prstGeom prst="snip2DiagRect">
            <a:avLst>
              <a:gd name="adj1" fmla="val 22416"/>
              <a:gd name="adj2" fmla="val 844"/>
            </a:avLst>
          </a:prstGeom>
          <a:noFill/>
          <a:ln w="95250">
            <a:noFill/>
            <a:miter lim="800000"/>
          </a:ln>
          <a:effectLst>
            <a:outerShdw blurRad="50800" dist="38100" dir="2700000" algn="tl" rotWithShape="0">
              <a:prstClr val="black">
                <a:alpha val="40000"/>
              </a:prstClr>
            </a:outerShdw>
          </a:effectLst>
        </p:spPr>
      </p:pic>
      <p:pic>
        <p:nvPicPr>
          <p:cNvPr id="51" name="Picture Placeholder 48">
            <a:extLst>
              <a:ext uri="{FF2B5EF4-FFF2-40B4-BE49-F238E27FC236}">
                <a16:creationId xmlns:a16="http://schemas.microsoft.com/office/drawing/2014/main" id="{2D6BF84F-A7D1-3167-2920-AF03A75FCAB8}"/>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12556" y="2263883"/>
            <a:ext cx="1920240" cy="1284183"/>
          </a:xfrm>
          <a:prstGeom prst="snip2DiagRect">
            <a:avLst/>
          </a:prstGeom>
          <a:noFill/>
          <a:ln w="95250">
            <a:noFill/>
            <a:miter lim="800000"/>
          </a:ln>
          <a:effectLst>
            <a:outerShdw blurRad="50800" dist="38100" dir="2700000" algn="tl" rotWithShape="0">
              <a:prstClr val="black">
                <a:alpha val="40000"/>
              </a:prstClr>
            </a:outerShdw>
          </a:effectLst>
        </p:spPr>
      </p:pic>
      <p:pic>
        <p:nvPicPr>
          <p:cNvPr id="3" name="Picture Placeholder 48">
            <a:extLst>
              <a:ext uri="{FF2B5EF4-FFF2-40B4-BE49-F238E27FC236}">
                <a16:creationId xmlns:a16="http://schemas.microsoft.com/office/drawing/2014/main" id="{C2E73455-E9F5-9F2B-D6EA-BE4CE2C8A262}"/>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25643" y="4717647"/>
            <a:ext cx="1920240" cy="1284183"/>
          </a:xfrm>
          <a:prstGeom prst="snip2DiagRect">
            <a:avLst/>
          </a:prstGeom>
          <a:noFill/>
          <a:ln w="95250">
            <a:noFill/>
            <a:miter lim="800000"/>
          </a:ln>
          <a:effectLst>
            <a:outerShdw blurRad="50800" dist="38100" dir="2700000" algn="tl" rotWithShape="0">
              <a:prstClr val="black">
                <a:alpha val="40000"/>
              </a:prstClr>
            </a:outerShdw>
          </a:effectLst>
        </p:spPr>
      </p:pic>
      <p:pic>
        <p:nvPicPr>
          <p:cNvPr id="5" name="Picture Placeholder 48">
            <a:extLst>
              <a:ext uri="{FF2B5EF4-FFF2-40B4-BE49-F238E27FC236}">
                <a16:creationId xmlns:a16="http://schemas.microsoft.com/office/drawing/2014/main" id="{39E13388-DC3F-96E7-4CF7-81B22A7BC8D9}"/>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766560" y="3875302"/>
            <a:ext cx="1920240" cy="1284183"/>
          </a:xfrm>
          <a:prstGeom prst="snip2DiagRect">
            <a:avLst>
              <a:gd name="adj1" fmla="val 0"/>
              <a:gd name="adj2" fmla="val 16489"/>
            </a:avLst>
          </a:prstGeom>
          <a:noFill/>
          <a:ln w="95250">
            <a:noFill/>
            <a:miter lim="800000"/>
          </a:ln>
          <a:effectLst>
            <a:outerShdw blurRad="50800" dist="38100" dir="2700000" algn="tl" rotWithShape="0">
              <a:prstClr val="black">
                <a:alpha val="40000"/>
              </a:prstClr>
            </a:outerShdw>
          </a:effectLst>
        </p:spPr>
      </p:pic>
      <p:pic>
        <p:nvPicPr>
          <p:cNvPr id="50" name="Picture Placeholder 48">
            <a:extLst>
              <a:ext uri="{FF2B5EF4-FFF2-40B4-BE49-F238E27FC236}">
                <a16:creationId xmlns:a16="http://schemas.microsoft.com/office/drawing/2014/main" id="{00F14B95-9E59-683C-2E85-946171AB0B73}"/>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649932" y="2970233"/>
            <a:ext cx="2143130" cy="1433242"/>
          </a:xfrm>
          <a:prstGeom prst="snip2DiagRect">
            <a:avLst/>
          </a:prstGeom>
          <a:noFill/>
          <a:ln w="95250">
            <a:noFill/>
            <a:miter lim="800000"/>
          </a:ln>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B3C5B51E-EA3F-EE66-E678-05AE6856968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1797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0D48BE8-7AD8-4044-886B-7A816811B508}"/>
              </a:ext>
            </a:extLst>
          </p:cNvPr>
          <p:cNvSpPr>
            <a:spLocks noGrp="1"/>
          </p:cNvSpPr>
          <p:nvPr>
            <p:ph type="title"/>
          </p:nvPr>
        </p:nvSpPr>
        <p:spPr/>
        <p:txBody>
          <a:bodyPr>
            <a:normAutofit/>
          </a:bodyPr>
          <a:lstStyle/>
          <a:p>
            <a:r>
              <a:rPr lang="en-US" sz="4200" dirty="0"/>
              <a:t>Engage: Prioritize Interventions</a:t>
            </a:r>
            <a:r>
              <a:rPr lang="en-US" sz="4200" baseline="30000" dirty="0"/>
              <a:t>14,15</a:t>
            </a:r>
            <a:endParaRPr lang="en-US" sz="4200" dirty="0"/>
          </a:p>
        </p:txBody>
      </p:sp>
      <p:graphicFrame>
        <p:nvGraphicFramePr>
          <p:cNvPr id="26" name="Table 25" descr="Table: This is a 4 by 2 table. Columns are labeled Strength of Intervention and Interventions.&#10;Under Strength of Intervention are the rows Strong Actions, Intermediate Actions, and Week Actions.&#10;Strong actions include: Forcing Functions, Simplify Process, Standardize the Process, and Devices.&#10;Intermediate Actions include Improve Staffing, Reduce Distractions, High-quality Education, and Checklists.&#10;Weak Actions include: Policy, Re-education, Audits, Signage/Reminders">
            <a:extLst>
              <a:ext uri="{FF2B5EF4-FFF2-40B4-BE49-F238E27FC236}">
                <a16:creationId xmlns:a16="http://schemas.microsoft.com/office/drawing/2014/main" id="{24196597-2A52-4C7C-B2DB-5AF23BFCE4DF}"/>
              </a:ext>
            </a:extLst>
          </p:cNvPr>
          <p:cNvGraphicFramePr>
            <a:graphicFrameLocks noGrp="1"/>
          </p:cNvGraphicFramePr>
          <p:nvPr>
            <p:extLst>
              <p:ext uri="{D42A27DB-BD31-4B8C-83A1-F6EECF244321}">
                <p14:modId xmlns:p14="http://schemas.microsoft.com/office/powerpoint/2010/main" val="1215775889"/>
              </p:ext>
            </p:extLst>
          </p:nvPr>
        </p:nvGraphicFramePr>
        <p:xfrm>
          <a:off x="914400" y="1190440"/>
          <a:ext cx="7315200" cy="5036553"/>
        </p:xfrm>
        <a:graphic>
          <a:graphicData uri="http://schemas.openxmlformats.org/drawingml/2006/table">
            <a:tbl>
              <a:tblPr firstRow="1" bandRow="1">
                <a:effectLst>
                  <a:outerShdw blurRad="50800" dist="38100" dir="2700000" algn="tl" rotWithShape="0">
                    <a:prstClr val="black">
                      <a:alpha val="40000"/>
                    </a:prstClr>
                  </a:outerShdw>
                </a:effectLst>
              </a:tblPr>
              <a:tblGrid>
                <a:gridCol w="3657600">
                  <a:extLst>
                    <a:ext uri="{9D8B030D-6E8A-4147-A177-3AD203B41FA5}">
                      <a16:colId xmlns:a16="http://schemas.microsoft.com/office/drawing/2014/main" val="3294439681"/>
                    </a:ext>
                  </a:extLst>
                </a:gridCol>
                <a:gridCol w="3657600">
                  <a:extLst>
                    <a:ext uri="{9D8B030D-6E8A-4147-A177-3AD203B41FA5}">
                      <a16:colId xmlns:a16="http://schemas.microsoft.com/office/drawing/2014/main" val="1376060511"/>
                    </a:ext>
                  </a:extLst>
                </a:gridCol>
              </a:tblGrid>
              <a:tr h="402604">
                <a:tc>
                  <a:txBody>
                    <a:bodyPr/>
                    <a:lstStyle/>
                    <a:p>
                      <a:pPr algn="ctr">
                        <a:lnSpc>
                          <a:spcPct val="110000"/>
                        </a:lnSpc>
                        <a:spcBef>
                          <a:spcPts val="0"/>
                        </a:spcBef>
                        <a:spcAft>
                          <a:spcPts val="0"/>
                        </a:spcAft>
                      </a:pPr>
                      <a:r>
                        <a:rPr lang="en-US" sz="2000" b="1"/>
                        <a:t>Strength of Intervention</a:t>
                      </a:r>
                    </a:p>
                  </a:txBody>
                  <a:tcPr marL="182880" marR="182880" anchor="ctr">
                    <a:solidFill>
                      <a:schemeClr val="accent1">
                        <a:lumMod val="20000"/>
                        <a:lumOff val="80000"/>
                      </a:schemeClr>
                    </a:solidFill>
                  </a:tcPr>
                </a:tc>
                <a:tc>
                  <a:txBody>
                    <a:bodyPr/>
                    <a:lstStyle/>
                    <a:p>
                      <a:pPr algn="ctr">
                        <a:lnSpc>
                          <a:spcPct val="110000"/>
                        </a:lnSpc>
                        <a:spcBef>
                          <a:spcPts val="0"/>
                        </a:spcBef>
                        <a:spcAft>
                          <a:spcPts val="0"/>
                        </a:spcAft>
                      </a:pPr>
                      <a:r>
                        <a:rPr lang="en-US" sz="2000" b="1"/>
                        <a:t>Interventions</a:t>
                      </a:r>
                    </a:p>
                  </a:txBody>
                  <a:tcPr marL="182880" marR="182880" anchor="ctr">
                    <a:solidFill>
                      <a:schemeClr val="accent1">
                        <a:lumMod val="20000"/>
                        <a:lumOff val="80000"/>
                      </a:schemeClr>
                    </a:solidFill>
                  </a:tcPr>
                </a:tc>
                <a:extLst>
                  <a:ext uri="{0D108BD9-81ED-4DB2-BD59-A6C34878D82A}">
                    <a16:rowId xmlns:a16="http://schemas.microsoft.com/office/drawing/2014/main" val="1306229888"/>
                  </a:ext>
                </a:extLst>
              </a:tr>
              <a:tr h="1542199">
                <a:tc>
                  <a:txBody>
                    <a:bodyPr/>
                    <a:lstStyle/>
                    <a:p>
                      <a:pPr marL="0" indent="0" algn="ctr">
                        <a:lnSpc>
                          <a:spcPct val="110000"/>
                        </a:lnSpc>
                        <a:spcBef>
                          <a:spcPts val="0"/>
                        </a:spcBef>
                        <a:spcAft>
                          <a:spcPts val="0"/>
                        </a:spcAft>
                        <a:buFont typeface="Arial" panose="020B0604020202020204" pitchFamily="34" charset="0"/>
                        <a:buNone/>
                      </a:pPr>
                      <a:r>
                        <a:rPr lang="en-US" sz="2000" b="1"/>
                        <a:t>Strong Actions</a:t>
                      </a:r>
                    </a:p>
                  </a:txBody>
                  <a:tcPr marL="182880" marR="182880" anchor="ctr">
                    <a:solidFill>
                      <a:schemeClr val="accent2"/>
                    </a:solidFill>
                  </a:tcPr>
                </a:tc>
                <a:tc>
                  <a:txBody>
                    <a:bodyPr/>
                    <a:lstStyle/>
                    <a:p>
                      <a:pPr marL="285750" indent="-285750">
                        <a:lnSpc>
                          <a:spcPct val="110000"/>
                        </a:lnSpc>
                        <a:spcBef>
                          <a:spcPts val="0"/>
                        </a:spcBef>
                        <a:spcAft>
                          <a:spcPts val="0"/>
                        </a:spcAft>
                        <a:buFont typeface="Arial" panose="020B0604020202020204" pitchFamily="34" charset="0"/>
                        <a:buChar char="•"/>
                      </a:pPr>
                      <a:r>
                        <a:rPr lang="en-US" sz="2000" dirty="0"/>
                        <a:t>Forcing Functions</a:t>
                      </a:r>
                    </a:p>
                    <a:p>
                      <a:pPr marL="285750" indent="-285750">
                        <a:lnSpc>
                          <a:spcPct val="110000"/>
                        </a:lnSpc>
                        <a:spcBef>
                          <a:spcPts val="0"/>
                        </a:spcBef>
                        <a:spcAft>
                          <a:spcPts val="0"/>
                        </a:spcAft>
                        <a:buFont typeface="Arial" panose="020B0604020202020204" pitchFamily="34" charset="0"/>
                        <a:buChar char="•"/>
                      </a:pPr>
                      <a:r>
                        <a:rPr lang="en-US" sz="2000" dirty="0"/>
                        <a:t>Simplify Process</a:t>
                      </a:r>
                    </a:p>
                    <a:p>
                      <a:pPr marL="285750" indent="-285750">
                        <a:lnSpc>
                          <a:spcPct val="110000"/>
                        </a:lnSpc>
                        <a:spcBef>
                          <a:spcPts val="0"/>
                        </a:spcBef>
                        <a:spcAft>
                          <a:spcPts val="0"/>
                        </a:spcAft>
                        <a:buFont typeface="Arial" panose="020B0604020202020204" pitchFamily="34" charset="0"/>
                        <a:buChar char="•"/>
                      </a:pPr>
                      <a:r>
                        <a:rPr lang="en-US" sz="2000" dirty="0"/>
                        <a:t>Standardize the Process</a:t>
                      </a:r>
                    </a:p>
                    <a:p>
                      <a:pPr marL="285750" indent="-285750">
                        <a:lnSpc>
                          <a:spcPct val="110000"/>
                        </a:lnSpc>
                        <a:spcBef>
                          <a:spcPts val="0"/>
                        </a:spcBef>
                        <a:spcAft>
                          <a:spcPts val="0"/>
                        </a:spcAft>
                        <a:buFont typeface="Arial" panose="020B0604020202020204" pitchFamily="34" charset="0"/>
                        <a:buChar char="•"/>
                      </a:pPr>
                      <a:r>
                        <a:rPr lang="en-US" sz="2000" dirty="0"/>
                        <a:t>Devices</a:t>
                      </a:r>
                    </a:p>
                  </a:txBody>
                  <a:tcPr marL="182880" marR="182880" anchor="ctr">
                    <a:solidFill>
                      <a:schemeClr val="accent2"/>
                    </a:solidFill>
                  </a:tcPr>
                </a:tc>
                <a:extLst>
                  <a:ext uri="{0D108BD9-81ED-4DB2-BD59-A6C34878D82A}">
                    <a16:rowId xmlns:a16="http://schemas.microsoft.com/office/drawing/2014/main" val="656346720"/>
                  </a:ext>
                </a:extLst>
              </a:tr>
              <a:tr h="1542199">
                <a:tc>
                  <a:txBody>
                    <a:bodyPr/>
                    <a:lstStyle/>
                    <a:p>
                      <a:pPr marL="0" indent="0" algn="ctr">
                        <a:lnSpc>
                          <a:spcPct val="110000"/>
                        </a:lnSpc>
                        <a:spcBef>
                          <a:spcPts val="0"/>
                        </a:spcBef>
                        <a:spcAft>
                          <a:spcPts val="0"/>
                        </a:spcAft>
                        <a:buFont typeface="Arial" panose="020B0604020202020204" pitchFamily="34" charset="0"/>
                        <a:buNone/>
                      </a:pPr>
                      <a:r>
                        <a:rPr lang="en-US" sz="2000" b="1"/>
                        <a:t>Intermediate Actions</a:t>
                      </a:r>
                    </a:p>
                  </a:txBody>
                  <a:tcPr marL="182880" marR="182880" anchor="ctr">
                    <a:solidFill>
                      <a:schemeClr val="accent2">
                        <a:lumMod val="20000"/>
                        <a:lumOff val="80000"/>
                      </a:schemeClr>
                    </a:solidFill>
                  </a:tcPr>
                </a:tc>
                <a:tc>
                  <a:txBody>
                    <a:bodyPr/>
                    <a:lstStyle/>
                    <a:p>
                      <a:pPr marL="285750" indent="-285750">
                        <a:lnSpc>
                          <a:spcPct val="110000"/>
                        </a:lnSpc>
                        <a:spcBef>
                          <a:spcPts val="0"/>
                        </a:spcBef>
                        <a:spcAft>
                          <a:spcPts val="0"/>
                        </a:spcAft>
                        <a:buFont typeface="Arial" panose="020B0604020202020204" pitchFamily="34" charset="0"/>
                        <a:buChar char="•"/>
                      </a:pPr>
                      <a:r>
                        <a:rPr lang="en-US" sz="2000" dirty="0"/>
                        <a:t>Improve Staffing</a:t>
                      </a:r>
                    </a:p>
                    <a:p>
                      <a:pPr marL="285750" indent="-285750">
                        <a:lnSpc>
                          <a:spcPct val="110000"/>
                        </a:lnSpc>
                        <a:spcBef>
                          <a:spcPts val="0"/>
                        </a:spcBef>
                        <a:spcAft>
                          <a:spcPts val="0"/>
                        </a:spcAft>
                        <a:buFont typeface="Arial" panose="020B0604020202020204" pitchFamily="34" charset="0"/>
                        <a:buChar char="•"/>
                      </a:pPr>
                      <a:r>
                        <a:rPr lang="en-US" sz="2000" dirty="0"/>
                        <a:t>Reduce Distractions</a:t>
                      </a:r>
                    </a:p>
                    <a:p>
                      <a:pPr marL="285750" indent="-285750">
                        <a:lnSpc>
                          <a:spcPct val="110000"/>
                        </a:lnSpc>
                        <a:spcBef>
                          <a:spcPts val="0"/>
                        </a:spcBef>
                        <a:spcAft>
                          <a:spcPts val="0"/>
                        </a:spcAft>
                        <a:buFont typeface="Arial" panose="020B0604020202020204" pitchFamily="34" charset="0"/>
                        <a:buChar char="•"/>
                      </a:pPr>
                      <a:r>
                        <a:rPr lang="en-US" sz="2000" dirty="0"/>
                        <a:t>High-quality Education</a:t>
                      </a:r>
                    </a:p>
                    <a:p>
                      <a:pPr marL="285750" indent="-285750">
                        <a:lnSpc>
                          <a:spcPct val="110000"/>
                        </a:lnSpc>
                        <a:spcBef>
                          <a:spcPts val="0"/>
                        </a:spcBef>
                        <a:spcAft>
                          <a:spcPts val="0"/>
                        </a:spcAft>
                        <a:buFont typeface="Arial" panose="020B0604020202020204" pitchFamily="34" charset="0"/>
                        <a:buChar char="•"/>
                      </a:pPr>
                      <a:r>
                        <a:rPr lang="en-US" sz="2000" dirty="0"/>
                        <a:t>Checklists</a:t>
                      </a:r>
                    </a:p>
                  </a:txBody>
                  <a:tcPr marL="182880" marR="182880" anchor="ctr">
                    <a:solidFill>
                      <a:schemeClr val="accent2">
                        <a:lumMod val="20000"/>
                        <a:lumOff val="80000"/>
                      </a:schemeClr>
                    </a:solidFill>
                  </a:tcPr>
                </a:tc>
                <a:extLst>
                  <a:ext uri="{0D108BD9-81ED-4DB2-BD59-A6C34878D82A}">
                    <a16:rowId xmlns:a16="http://schemas.microsoft.com/office/drawing/2014/main" val="4291677462"/>
                  </a:ext>
                </a:extLst>
              </a:tr>
              <a:tr h="1542199">
                <a:tc>
                  <a:txBody>
                    <a:bodyPr/>
                    <a:lstStyle/>
                    <a:p>
                      <a:pPr marL="0" indent="0" algn="ctr">
                        <a:lnSpc>
                          <a:spcPct val="110000"/>
                        </a:lnSpc>
                        <a:spcBef>
                          <a:spcPts val="0"/>
                        </a:spcBef>
                        <a:spcAft>
                          <a:spcPts val="0"/>
                        </a:spcAft>
                        <a:buFont typeface="Arial" panose="020B0604020202020204" pitchFamily="34" charset="0"/>
                        <a:buNone/>
                      </a:pPr>
                      <a:r>
                        <a:rPr lang="en-US" sz="2000" b="1" dirty="0"/>
                        <a:t>Weak Actions</a:t>
                      </a:r>
                    </a:p>
                  </a:txBody>
                  <a:tcPr marL="182880" marR="182880" anchor="ctr">
                    <a:solidFill>
                      <a:schemeClr val="bg1"/>
                    </a:solidFill>
                  </a:tcPr>
                </a:tc>
                <a:tc>
                  <a:txBody>
                    <a:bodyPr/>
                    <a:lstStyle/>
                    <a:p>
                      <a:pPr marL="285750" indent="-285750">
                        <a:lnSpc>
                          <a:spcPct val="110000"/>
                        </a:lnSpc>
                        <a:spcBef>
                          <a:spcPts val="0"/>
                        </a:spcBef>
                        <a:spcAft>
                          <a:spcPts val="0"/>
                        </a:spcAft>
                        <a:buFont typeface="Arial" panose="020B0604020202020204" pitchFamily="34" charset="0"/>
                        <a:buChar char="•"/>
                      </a:pPr>
                      <a:r>
                        <a:rPr lang="en-US" sz="2000" dirty="0"/>
                        <a:t>Policy</a:t>
                      </a:r>
                    </a:p>
                    <a:p>
                      <a:pPr marL="285750" indent="-285750">
                        <a:lnSpc>
                          <a:spcPct val="110000"/>
                        </a:lnSpc>
                        <a:spcBef>
                          <a:spcPts val="0"/>
                        </a:spcBef>
                        <a:spcAft>
                          <a:spcPts val="0"/>
                        </a:spcAft>
                        <a:buFont typeface="Arial" panose="020B0604020202020204" pitchFamily="34" charset="0"/>
                        <a:buChar char="•"/>
                      </a:pPr>
                      <a:r>
                        <a:rPr lang="en-US" sz="2000" dirty="0"/>
                        <a:t>Re-education</a:t>
                      </a:r>
                    </a:p>
                    <a:p>
                      <a:pPr marL="285750" indent="-285750">
                        <a:lnSpc>
                          <a:spcPct val="110000"/>
                        </a:lnSpc>
                        <a:spcBef>
                          <a:spcPts val="0"/>
                        </a:spcBef>
                        <a:spcAft>
                          <a:spcPts val="0"/>
                        </a:spcAft>
                        <a:buFont typeface="Arial" panose="020B0604020202020204" pitchFamily="34" charset="0"/>
                        <a:buChar char="•"/>
                      </a:pPr>
                      <a:r>
                        <a:rPr lang="en-US" sz="2000" dirty="0"/>
                        <a:t>Audits</a:t>
                      </a:r>
                    </a:p>
                    <a:p>
                      <a:pPr marL="285750" indent="-285750">
                        <a:lnSpc>
                          <a:spcPct val="110000"/>
                        </a:lnSpc>
                        <a:spcBef>
                          <a:spcPts val="0"/>
                        </a:spcBef>
                        <a:spcAft>
                          <a:spcPts val="0"/>
                        </a:spcAft>
                        <a:buFont typeface="Arial" panose="020B0604020202020204" pitchFamily="34" charset="0"/>
                        <a:buChar char="•"/>
                      </a:pPr>
                      <a:r>
                        <a:rPr lang="en-US" sz="2000" dirty="0"/>
                        <a:t>Signage/Reminders</a:t>
                      </a:r>
                    </a:p>
                  </a:txBody>
                  <a:tcPr marL="182880" marR="182880" anchor="ctr">
                    <a:solidFill>
                      <a:schemeClr val="bg1"/>
                    </a:solidFill>
                  </a:tcPr>
                </a:tc>
                <a:extLst>
                  <a:ext uri="{0D108BD9-81ED-4DB2-BD59-A6C34878D82A}">
                    <a16:rowId xmlns:a16="http://schemas.microsoft.com/office/drawing/2014/main" val="1241436439"/>
                  </a:ext>
                </a:extLst>
              </a:tr>
            </a:tbl>
          </a:graphicData>
        </a:graphic>
      </p:graphicFrame>
      <p:sp>
        <p:nvSpPr>
          <p:cNvPr id="23" name="Slide Number Placeholder 22">
            <a:extLst>
              <a:ext uri="{FF2B5EF4-FFF2-40B4-BE49-F238E27FC236}">
                <a16:creationId xmlns:a16="http://schemas.microsoft.com/office/drawing/2014/main" id="{16DE781E-BBC3-45C3-9696-A622A85F9D7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36935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771466A-1E96-262A-A35E-336DCF3EB522}"/>
              </a:ext>
            </a:extLst>
          </p:cNvPr>
          <p:cNvSpPr>
            <a:spLocks noGrp="1"/>
          </p:cNvSpPr>
          <p:nvPr>
            <p:ph type="title"/>
          </p:nvPr>
        </p:nvSpPr>
        <p:spPr/>
        <p:txBody>
          <a:bodyPr>
            <a:noAutofit/>
          </a:bodyPr>
          <a:lstStyle/>
          <a:p>
            <a:r>
              <a:rPr lang="en-US" sz="3600"/>
              <a:t>Case Example: Prioritizing Interventions</a:t>
            </a:r>
          </a:p>
        </p:txBody>
      </p:sp>
      <p:sp>
        <p:nvSpPr>
          <p:cNvPr id="25" name="Content Placeholder 24">
            <a:extLst>
              <a:ext uri="{FF2B5EF4-FFF2-40B4-BE49-F238E27FC236}">
                <a16:creationId xmlns:a16="http://schemas.microsoft.com/office/drawing/2014/main" id="{88E301D9-EA44-1351-414E-D80195B60001}"/>
              </a:ext>
            </a:extLst>
          </p:cNvPr>
          <p:cNvSpPr>
            <a:spLocks noGrp="1"/>
          </p:cNvSpPr>
          <p:nvPr>
            <p:ph idx="1"/>
          </p:nvPr>
        </p:nvSpPr>
        <p:spPr>
          <a:xfrm>
            <a:off x="801229" y="1136820"/>
            <a:ext cx="7971295" cy="5214554"/>
          </a:xfrm>
        </p:spPr>
        <p:txBody>
          <a:bodyPr vert="horz" lIns="91440" tIns="45720" rIns="91440" bIns="45720" rtlCol="0" anchor="t">
            <a:normAutofit/>
          </a:bodyPr>
          <a:lstStyle/>
          <a:p>
            <a:pPr marL="0" indent="0">
              <a:spcBef>
                <a:spcPts val="800"/>
              </a:spcBef>
              <a:buNone/>
            </a:pPr>
            <a:r>
              <a:rPr lang="en-US" sz="2200" b="1" dirty="0">
                <a:ea typeface="Calibri"/>
                <a:cs typeface="Calibri"/>
              </a:rPr>
              <a:t>The team</a:t>
            </a:r>
            <a:r>
              <a:rPr lang="en-US" sz="2200" dirty="0">
                <a:ea typeface="Calibri"/>
                <a:cs typeface="Calibri"/>
              </a:rPr>
              <a:t> </a:t>
            </a:r>
            <a:r>
              <a:rPr lang="en-US" sz="2200" b="1" dirty="0">
                <a:ea typeface="Calibri"/>
                <a:cs typeface="Calibri"/>
              </a:rPr>
              <a:t>prioritizes interventions based on the Action Hierarchy:</a:t>
            </a:r>
          </a:p>
          <a:p>
            <a:pPr indent="-274320">
              <a:spcBef>
                <a:spcPts val="1200"/>
              </a:spcBef>
            </a:pPr>
            <a:r>
              <a:rPr lang="en-US" sz="2200" b="1" dirty="0">
                <a:solidFill>
                  <a:schemeClr val="accent1"/>
                </a:solidFill>
                <a:ea typeface="Calibri"/>
                <a:cs typeface="Calibri"/>
              </a:rPr>
              <a:t>Immediate actions (strong, high-impact interventions): </a:t>
            </a:r>
            <a:endParaRPr lang="en-US" sz="2200" dirty="0">
              <a:solidFill>
                <a:schemeClr val="accent1"/>
              </a:solidFill>
              <a:ea typeface="Calibri"/>
              <a:cs typeface="Calibri"/>
            </a:endParaRPr>
          </a:p>
          <a:p>
            <a:pPr lvl="1"/>
            <a:r>
              <a:rPr lang="en-US" sz="2000" dirty="0">
                <a:ea typeface="Calibri"/>
                <a:cs typeface="Calibri"/>
              </a:rPr>
              <a:t>Implement </a:t>
            </a:r>
            <a:r>
              <a:rPr lang="en-US" sz="2000">
                <a:ea typeface="Calibri"/>
                <a:cs typeface="Calibri"/>
              </a:rPr>
              <a:t>a clinical decision support system that </a:t>
            </a:r>
            <a:r>
              <a:rPr lang="en-US" sz="2000" dirty="0">
                <a:ea typeface="Calibri"/>
                <a:cs typeface="Calibri"/>
              </a:rPr>
              <a:t>supports: </a:t>
            </a:r>
          </a:p>
          <a:p>
            <a:pPr lvl="2">
              <a:spcBef>
                <a:spcPts val="200"/>
              </a:spcBef>
            </a:pPr>
            <a:r>
              <a:rPr lang="en-US" sz="1800" dirty="0">
                <a:ea typeface="Calibri"/>
                <a:cs typeface="Calibri"/>
              </a:rPr>
              <a:t>Antibiotic prescribing</a:t>
            </a:r>
          </a:p>
          <a:p>
            <a:pPr lvl="2">
              <a:spcBef>
                <a:spcPts val="200"/>
              </a:spcBef>
            </a:pPr>
            <a:r>
              <a:rPr lang="en-US" sz="1800" dirty="0">
                <a:ea typeface="Calibri"/>
                <a:cs typeface="Calibri"/>
              </a:rPr>
              <a:t>Mandatory Electronic Health Records checklists</a:t>
            </a:r>
          </a:p>
          <a:p>
            <a:pPr lvl="2">
              <a:spcBef>
                <a:spcPts val="200"/>
              </a:spcBef>
            </a:pPr>
            <a:r>
              <a:rPr lang="en-US" sz="1800" dirty="0">
                <a:ea typeface="Calibri"/>
                <a:cs typeface="Calibri"/>
              </a:rPr>
              <a:t>Automated alerts to reinforce CLABSI prevention</a:t>
            </a:r>
          </a:p>
          <a:p>
            <a:pPr indent="-274320">
              <a:spcBef>
                <a:spcPts val="1200"/>
              </a:spcBef>
            </a:pPr>
            <a:r>
              <a:rPr lang="en-US" sz="2200" b="1" dirty="0">
                <a:solidFill>
                  <a:schemeClr val="accent1"/>
                </a:solidFill>
                <a:ea typeface="Calibri"/>
                <a:cs typeface="Calibri"/>
              </a:rPr>
              <a:t>Short-term improvements: </a:t>
            </a:r>
          </a:p>
          <a:p>
            <a:pPr lvl="1"/>
            <a:r>
              <a:rPr lang="en-US" sz="2000" dirty="0">
                <a:ea typeface="Calibri"/>
                <a:cs typeface="Calibri"/>
              </a:rPr>
              <a:t>Implement a hand hygiene monitoring program.</a:t>
            </a:r>
          </a:p>
          <a:p>
            <a:pPr lvl="1"/>
            <a:r>
              <a:rPr lang="en-US" sz="2000" dirty="0">
                <a:ea typeface="Calibri"/>
                <a:cs typeface="Calibri"/>
              </a:rPr>
              <a:t>Standardize contact isolation precaution criteria across units.</a:t>
            </a:r>
          </a:p>
          <a:p>
            <a:pPr indent="-274320">
              <a:spcBef>
                <a:spcPts val="1200"/>
              </a:spcBef>
            </a:pPr>
            <a:r>
              <a:rPr lang="en-US" sz="2200" b="1" dirty="0">
                <a:solidFill>
                  <a:schemeClr val="accent1"/>
                </a:solidFill>
                <a:ea typeface="Calibri"/>
                <a:cs typeface="Calibri"/>
              </a:rPr>
              <a:t>Long-term improvements:</a:t>
            </a:r>
          </a:p>
          <a:p>
            <a:pPr lvl="1"/>
            <a:r>
              <a:rPr lang="en-US" sz="2000" dirty="0">
                <a:ea typeface="Calibri"/>
                <a:cs typeface="Calibri"/>
              </a:rPr>
              <a:t>Conduct quarterly training workshops on blood culture collection.</a:t>
            </a:r>
          </a:p>
          <a:p>
            <a:pPr lvl="1"/>
            <a:r>
              <a:rPr lang="en-US" sz="2000" dirty="0">
                <a:ea typeface="Calibri"/>
                <a:cs typeface="Calibri"/>
              </a:rPr>
              <a:t>Establish consistent environmental cleaning protocols with standardized checklists and regular audits.</a:t>
            </a:r>
          </a:p>
        </p:txBody>
      </p:sp>
      <p:sp>
        <p:nvSpPr>
          <p:cNvPr id="23" name="Slide Number Placeholder 22">
            <a:extLst>
              <a:ext uri="{FF2B5EF4-FFF2-40B4-BE49-F238E27FC236}">
                <a16:creationId xmlns:a16="http://schemas.microsoft.com/office/drawing/2014/main" id="{6A657F4B-8DC4-0160-77E6-DB0AC6A249C6}"/>
              </a:ext>
            </a:extLst>
          </p:cNvPr>
          <p:cNvSpPr>
            <a:spLocks noGrp="1"/>
          </p:cNvSpPr>
          <p:nvPr>
            <p:ph type="sldNum" sz="quarter" idx="4"/>
          </p:nvPr>
        </p:nvSpPr>
        <p:spPr/>
        <p:txBody>
          <a:bodyPr/>
          <a:lstStyle/>
          <a:p>
            <a:r>
              <a:rPr lang="en-US"/>
              <a:t> | </a:t>
            </a:r>
            <a:fld id="{3EAF645E-7E2B-4792-90B1-7B7BA0A8390A}" type="slidenum">
              <a:rPr lang="en-US" smtClean="0"/>
              <a:pPr/>
              <a:t>16</a:t>
            </a:fld>
            <a:endParaRPr lang="en-US"/>
          </a:p>
        </p:txBody>
      </p:sp>
    </p:spTree>
    <p:extLst>
      <p:ext uri="{BB962C8B-B14F-4D97-AF65-F5344CB8AC3E}">
        <p14:creationId xmlns:p14="http://schemas.microsoft.com/office/powerpoint/2010/main" val="721081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0FA2E18-C925-C6A4-BCC6-44D1F7D633C2}"/>
              </a:ext>
            </a:extLst>
          </p:cNvPr>
          <p:cNvSpPr>
            <a:spLocks noGrp="1"/>
          </p:cNvSpPr>
          <p:nvPr>
            <p:ph type="title"/>
          </p:nvPr>
        </p:nvSpPr>
        <p:spPr>
          <a:xfrm>
            <a:off x="457200" y="0"/>
            <a:ext cx="8229600" cy="914400"/>
          </a:xfrm>
        </p:spPr>
        <p:txBody>
          <a:bodyPr/>
          <a:lstStyle/>
          <a:p>
            <a:r>
              <a:rPr lang="en-US" noProof="0" dirty="0"/>
              <a:t>Educate</a:t>
            </a:r>
            <a:r>
              <a:rPr lang="en-US" baseline="30000" dirty="0"/>
              <a:t>16,17,19-21</a:t>
            </a:r>
            <a:endParaRPr lang="en-US" baseline="30000" noProof="0"/>
          </a:p>
        </p:txBody>
      </p:sp>
      <p:sp>
        <p:nvSpPr>
          <p:cNvPr id="2" name="Content Placeholder 1">
            <a:extLst>
              <a:ext uri="{FF2B5EF4-FFF2-40B4-BE49-F238E27FC236}">
                <a16:creationId xmlns:a16="http://schemas.microsoft.com/office/drawing/2014/main" id="{F4465FD6-361F-2119-4804-F8DD672EA0CD}"/>
              </a:ext>
            </a:extLst>
          </p:cNvPr>
          <p:cNvSpPr>
            <a:spLocks noGrp="1"/>
          </p:cNvSpPr>
          <p:nvPr>
            <p:ph idx="1"/>
          </p:nvPr>
        </p:nvSpPr>
        <p:spPr>
          <a:xfrm>
            <a:off x="457200" y="1097279"/>
            <a:ext cx="8229600" cy="5212080"/>
          </a:xfrm>
        </p:spPr>
        <p:txBody>
          <a:bodyPr vert="horz" lIns="91440" tIns="45720" rIns="91440" bIns="45720" rtlCol="0" anchor="t">
            <a:normAutofit/>
          </a:bodyPr>
          <a:lstStyle/>
          <a:p>
            <a:pPr>
              <a:spcBef>
                <a:spcPts val="1200"/>
              </a:spcBef>
            </a:pPr>
            <a:r>
              <a:rPr lang="en-US" noProof="0"/>
              <a:t>Include education as part of a multi-modal performance improvement plan.</a:t>
            </a:r>
            <a:endParaRPr lang="en-US" noProof="0" dirty="0">
              <a:ea typeface="Calibri"/>
              <a:cs typeface="Calibri"/>
            </a:endParaRPr>
          </a:p>
          <a:p>
            <a:pPr lvl="1">
              <a:spcBef>
                <a:spcPts val="1200"/>
              </a:spcBef>
            </a:pPr>
            <a:r>
              <a:rPr lang="en-US" noProof="0"/>
              <a:t>Education alone is considered a weak action item.</a:t>
            </a:r>
            <a:endParaRPr lang="en-US" noProof="0" dirty="0"/>
          </a:p>
          <a:p>
            <a:pPr>
              <a:spcBef>
                <a:spcPts val="2400"/>
              </a:spcBef>
            </a:pPr>
            <a:r>
              <a:rPr lang="en-US" noProof="0"/>
              <a:t>Simulation-based education is more effective to teach complex skills.</a:t>
            </a:r>
            <a:r>
              <a:rPr lang="en-US" baseline="30000" noProof="0" dirty="0"/>
              <a:t>18</a:t>
            </a:r>
          </a:p>
          <a:p>
            <a:pPr lvl="1">
              <a:spcBef>
                <a:spcPts val="1200"/>
              </a:spcBef>
            </a:pPr>
            <a:r>
              <a:rPr lang="en-US" noProof="0"/>
              <a:t>Consider requiring completion of a competency.</a:t>
            </a:r>
            <a:endParaRPr lang="en-US" noProof="0" dirty="0"/>
          </a:p>
          <a:p>
            <a:pPr lvl="1">
              <a:spcBef>
                <a:spcPts val="1200"/>
              </a:spcBef>
            </a:pPr>
            <a:r>
              <a:rPr lang="en-US" noProof="0"/>
              <a:t>Require refresher training annually, or more often in units that do not </a:t>
            </a:r>
            <a:r>
              <a:rPr lang="en-US"/>
              <a:t>perform the intended intervention</a:t>
            </a:r>
            <a:r>
              <a:rPr lang="en-US" noProof="0"/>
              <a:t> frequently.</a:t>
            </a:r>
            <a:endParaRPr lang="en-US" noProof="0" dirty="0"/>
          </a:p>
        </p:txBody>
      </p:sp>
      <p:sp>
        <p:nvSpPr>
          <p:cNvPr id="23" name="Slide Number Placeholder 22">
            <a:extLst>
              <a:ext uri="{FF2B5EF4-FFF2-40B4-BE49-F238E27FC236}">
                <a16:creationId xmlns:a16="http://schemas.microsoft.com/office/drawing/2014/main" id="{5DF57BA1-3A61-E167-FEF5-C1A0C4428F31}"/>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17</a:t>
            </a:fld>
            <a:endParaRPr lang="en-US"/>
          </a:p>
        </p:txBody>
      </p:sp>
    </p:spTree>
    <p:extLst>
      <p:ext uri="{BB962C8B-B14F-4D97-AF65-F5344CB8AC3E}">
        <p14:creationId xmlns:p14="http://schemas.microsoft.com/office/powerpoint/2010/main" val="387338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A5A0-B087-47D1-A20F-D42A2DF635BC}"/>
              </a:ext>
            </a:extLst>
          </p:cNvPr>
          <p:cNvSpPr>
            <a:spLocks noGrp="1"/>
          </p:cNvSpPr>
          <p:nvPr>
            <p:ph type="title"/>
          </p:nvPr>
        </p:nvSpPr>
        <p:spPr/>
        <p:txBody>
          <a:bodyPr/>
          <a:lstStyle/>
          <a:p>
            <a:r>
              <a:rPr lang="en-US"/>
              <a:t>Case Example: Education Plan </a:t>
            </a:r>
          </a:p>
        </p:txBody>
      </p:sp>
      <p:sp>
        <p:nvSpPr>
          <p:cNvPr id="3" name="Content Placeholder 2">
            <a:extLst>
              <a:ext uri="{FF2B5EF4-FFF2-40B4-BE49-F238E27FC236}">
                <a16:creationId xmlns:a16="http://schemas.microsoft.com/office/drawing/2014/main" id="{6301BC95-5DD1-482C-AFE4-DF82E976CAAF}"/>
              </a:ext>
            </a:extLst>
          </p:cNvPr>
          <p:cNvSpPr>
            <a:spLocks noGrp="1"/>
          </p:cNvSpPr>
          <p:nvPr>
            <p:ph idx="1"/>
          </p:nvPr>
        </p:nvSpPr>
        <p:spPr>
          <a:xfrm>
            <a:off x="801229" y="1180821"/>
            <a:ext cx="5473005" cy="5000904"/>
          </a:xfrm>
        </p:spPr>
        <p:txBody>
          <a:bodyPr>
            <a:normAutofit/>
          </a:bodyPr>
          <a:lstStyle/>
          <a:p>
            <a:pPr marL="0" indent="0">
              <a:spcBef>
                <a:spcPts val="1200"/>
              </a:spcBef>
              <a:buNone/>
            </a:pPr>
            <a:r>
              <a:rPr lang="en-US" sz="2000" b="1" dirty="0"/>
              <a:t>The MRSA Prevention Team develops a new education plan with four key components:</a:t>
            </a:r>
          </a:p>
          <a:p>
            <a:pPr marL="457200" indent="-274320">
              <a:spcBef>
                <a:spcPts val="1200"/>
              </a:spcBef>
            </a:pPr>
            <a:r>
              <a:rPr lang="en-US" sz="2000" dirty="0"/>
              <a:t>Develop training resources such as engaging videos, hands-on guides, and evidence summaries for MRSA prevention.</a:t>
            </a:r>
          </a:p>
          <a:p>
            <a:pPr marL="457200" indent="-274320">
              <a:spcBef>
                <a:spcPts val="1200"/>
              </a:spcBef>
            </a:pPr>
            <a:r>
              <a:rPr lang="en-US" sz="2000" dirty="0"/>
              <a:t>Conduct interactive training with live demonstrations and simulations for hands-on practice.</a:t>
            </a:r>
          </a:p>
          <a:p>
            <a:pPr marL="457200" indent="-274320">
              <a:spcBef>
                <a:spcPts val="1200"/>
              </a:spcBef>
            </a:pPr>
            <a:r>
              <a:rPr lang="en-US" sz="2000" dirty="0"/>
              <a:t>Integrate MRSA training and assessments into annual recertification to ensure staff proficiency.</a:t>
            </a:r>
          </a:p>
          <a:p>
            <a:pPr marL="457200" indent="-274320">
              <a:spcBef>
                <a:spcPts val="1200"/>
              </a:spcBef>
            </a:pPr>
            <a:r>
              <a:rPr lang="en-US" sz="2000" dirty="0"/>
              <a:t>Distribute policies by making them accessible, require staff to sign off on understanding, and provide reference factsheets and checklists.</a:t>
            </a:r>
          </a:p>
        </p:txBody>
      </p:sp>
      <p:pic>
        <p:nvPicPr>
          <p:cNvPr id="28" name="Picture Placeholder 48" descr="Image: An image of the Play button for a video on the computer.">
            <a:extLst>
              <a:ext uri="{FF2B5EF4-FFF2-40B4-BE49-F238E27FC236}">
                <a16:creationId xmlns:a16="http://schemas.microsoft.com/office/drawing/2014/main" id="{1B525ED6-141C-457A-A64C-8A15A4C7F72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583680" y="1335610"/>
            <a:ext cx="2103120" cy="1406486"/>
          </a:xfrm>
          <a:prstGeom prst="snip2DiagRect">
            <a:avLst/>
          </a:prstGeom>
          <a:effectLst>
            <a:outerShdw blurRad="50800" dist="38100" dir="2700000" algn="tl" rotWithShape="0">
              <a:prstClr val="black">
                <a:alpha val="40000"/>
              </a:prstClr>
            </a:outerShdw>
          </a:effectLst>
        </p:spPr>
      </p:pic>
      <p:pic>
        <p:nvPicPr>
          <p:cNvPr id="29" name="Picture Placeholder 48" descr="Image: A training session.">
            <a:extLst>
              <a:ext uri="{FF2B5EF4-FFF2-40B4-BE49-F238E27FC236}">
                <a16:creationId xmlns:a16="http://schemas.microsoft.com/office/drawing/2014/main" id="{E66A3C8C-D97F-453C-A7E6-63A31A3FFDD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320997" y="2952701"/>
            <a:ext cx="2103120" cy="1406486"/>
          </a:xfrm>
          <a:prstGeom prst="snip2DiagRect">
            <a:avLst/>
          </a:prstGeom>
          <a:noFill/>
          <a:ln w="95250">
            <a:noFill/>
            <a:miter lim="800000"/>
          </a:ln>
          <a:effectLst>
            <a:outerShdw blurRad="50800" dist="38100" dir="2700000" algn="tl" rotWithShape="0">
              <a:prstClr val="black">
                <a:alpha val="40000"/>
              </a:prstClr>
            </a:outerShdw>
          </a:effectLst>
        </p:spPr>
      </p:pic>
      <p:pic>
        <p:nvPicPr>
          <p:cNvPr id="30" name="Picture Placeholder 48" descr="Image: A healthcare worker holding up a certificate and smiling.">
            <a:extLst>
              <a:ext uri="{FF2B5EF4-FFF2-40B4-BE49-F238E27FC236}">
                <a16:creationId xmlns:a16="http://schemas.microsoft.com/office/drawing/2014/main" id="{25B25546-3D7B-4E90-B23D-57D6C823F6D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583680" y="4569793"/>
            <a:ext cx="2103120" cy="1406486"/>
          </a:xfrm>
          <a:prstGeom prst="snip2DiagRect">
            <a:avLst/>
          </a:prstGeom>
          <a:noFill/>
          <a:ln w="95250">
            <a:noFill/>
            <a:miter lim="800000"/>
          </a:ln>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7718B786-9633-43BE-B13A-4F828D05B4C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47125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A4C0F3C2-2A64-984D-1A6B-DFD6AEC63670}"/>
              </a:ext>
            </a:extLst>
          </p:cNvPr>
          <p:cNvSpPr>
            <a:spLocks noGrp="1"/>
          </p:cNvSpPr>
          <p:nvPr>
            <p:ph type="title"/>
          </p:nvPr>
        </p:nvSpPr>
        <p:spPr/>
        <p:txBody>
          <a:bodyPr>
            <a:normAutofit/>
          </a:bodyPr>
          <a:lstStyle/>
          <a:p>
            <a:r>
              <a:rPr lang="en-US" dirty="0"/>
              <a:t>Execute</a:t>
            </a:r>
            <a:r>
              <a:rPr lang="en-US" baseline="30000" dirty="0"/>
              <a:t>16,17,20,22</a:t>
            </a:r>
            <a:endParaRPr lang="en-US"/>
          </a:p>
        </p:txBody>
      </p:sp>
      <p:sp>
        <p:nvSpPr>
          <p:cNvPr id="27" name="Content Placeholder 26">
            <a:extLst>
              <a:ext uri="{FF2B5EF4-FFF2-40B4-BE49-F238E27FC236}">
                <a16:creationId xmlns:a16="http://schemas.microsoft.com/office/drawing/2014/main" id="{FCF4394E-EF22-4722-1FCE-513BCD0F59FB}"/>
              </a:ext>
            </a:extLst>
          </p:cNvPr>
          <p:cNvSpPr>
            <a:spLocks noGrp="1"/>
          </p:cNvSpPr>
          <p:nvPr>
            <p:ph idx="1"/>
          </p:nvPr>
        </p:nvSpPr>
        <p:spPr>
          <a:xfrm>
            <a:off x="457201" y="1097279"/>
            <a:ext cx="8229598" cy="1986361"/>
          </a:xfrm>
        </p:spPr>
        <p:txBody>
          <a:bodyPr>
            <a:normAutofit/>
          </a:bodyPr>
          <a:lstStyle/>
          <a:p>
            <a:r>
              <a:rPr lang="en-US" sz="2400" b="1" dirty="0">
                <a:solidFill>
                  <a:schemeClr val="accent1"/>
                </a:solidFill>
              </a:rPr>
              <a:t>Follow principles of safe system design: </a:t>
            </a:r>
          </a:p>
          <a:p>
            <a:pPr lvl="1"/>
            <a:r>
              <a:rPr lang="en-US" sz="2200" b="1" dirty="0"/>
              <a:t>Simplify the system.</a:t>
            </a:r>
          </a:p>
          <a:p>
            <a:pPr lvl="1"/>
            <a:r>
              <a:rPr lang="en-US" sz="2200" b="1" dirty="0"/>
              <a:t>Create redundancy. </a:t>
            </a:r>
          </a:p>
          <a:p>
            <a:pPr lvl="1"/>
            <a:r>
              <a:rPr lang="en-US" sz="2200" b="1" dirty="0"/>
              <a:t>Learn from mistakes.</a:t>
            </a:r>
          </a:p>
        </p:txBody>
      </p:sp>
      <p:sp>
        <p:nvSpPr>
          <p:cNvPr id="28" name="Text Placeholder 27">
            <a:extLst>
              <a:ext uri="{FF2B5EF4-FFF2-40B4-BE49-F238E27FC236}">
                <a16:creationId xmlns:a16="http://schemas.microsoft.com/office/drawing/2014/main" id="{9F1F29E7-E94D-FAA5-A968-E5CCE727725A}"/>
              </a:ext>
            </a:extLst>
          </p:cNvPr>
          <p:cNvSpPr>
            <a:spLocks noGrp="1"/>
          </p:cNvSpPr>
          <p:nvPr>
            <p:ph type="body" sz="quarter" idx="11"/>
          </p:nvPr>
        </p:nvSpPr>
        <p:spPr>
          <a:xfrm>
            <a:off x="457200" y="3083640"/>
            <a:ext cx="4471639" cy="1589949"/>
          </a:xfrm>
        </p:spPr>
        <p:txBody>
          <a:bodyPr vert="horz" lIns="91440" tIns="45720" rIns="91440" bIns="45720" rtlCol="0" anchor="t">
            <a:normAutofit lnSpcReduction="10000"/>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Maintain open lines of communication.</a:t>
            </a:r>
          </a:p>
          <a:p>
            <a:pPr marL="365760" indent="-365760">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Track performance and metrics and </a:t>
            </a:r>
            <a:r>
              <a:rPr lang="en-US" sz="2400">
                <a:solidFill>
                  <a:prstClr val="black"/>
                </a:solidFill>
                <a:latin typeface="Calibri" panose="020F0502020204030204"/>
              </a:rPr>
              <a:t>adjust your approach</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3" name="Picture 2" descr="A team of healthcare workers reviewing and discussing information on post-it notes">
            <a:extLst>
              <a:ext uri="{FF2B5EF4-FFF2-40B4-BE49-F238E27FC236}">
                <a16:creationId xmlns:a16="http://schemas.microsoft.com/office/drawing/2014/main" id="{4674FE49-E849-57F7-E4E1-D81D8497C93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162812" y="1904167"/>
            <a:ext cx="3443916" cy="2200822"/>
          </a:xfrm>
          <a:prstGeom prst="rect">
            <a:avLst/>
          </a:prstGeom>
          <a:effectLst>
            <a:outerShdw blurRad="50800" dist="38100" dir="2700000" algn="tl" rotWithShape="0">
              <a:prstClr val="black">
                <a:alpha val="40000"/>
              </a:prstClr>
            </a:outerShdw>
          </a:effectLst>
        </p:spPr>
      </p:pic>
      <p:sp>
        <p:nvSpPr>
          <p:cNvPr id="29" name="Text Placeholder 28">
            <a:extLst>
              <a:ext uri="{FF2B5EF4-FFF2-40B4-BE49-F238E27FC236}">
                <a16:creationId xmlns:a16="http://schemas.microsoft.com/office/drawing/2014/main" id="{1740965C-5601-A254-43CA-63826679F0F7}"/>
              </a:ext>
            </a:extLst>
          </p:cNvPr>
          <p:cNvSpPr>
            <a:spLocks noGrp="1"/>
          </p:cNvSpPr>
          <p:nvPr>
            <p:ph type="body" sz="quarter" idx="12"/>
          </p:nvPr>
        </p:nvSpPr>
        <p:spPr>
          <a:xfrm>
            <a:off x="508458" y="4642935"/>
            <a:ext cx="8178341" cy="1746714"/>
          </a:xfrm>
        </p:spPr>
        <p:txBody>
          <a:bodyPr vert="horz" lIns="91440" tIns="45720" rIns="91440" bIns="45720" rtlCol="0" anchor="t">
            <a:normAutofit/>
          </a:bodyPr>
          <a:lstStyle/>
          <a:p>
            <a:pPr marL="365760" marR="0" lvl="0" indent="-365760" algn="l" defTabSz="88755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Embed new practices into daily routines and enable staff to consistently follow them.</a:t>
            </a:r>
          </a:p>
          <a:p>
            <a:pPr marL="365760" indent="-365760">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Make it easy for staff to make the right decision</a:t>
            </a:r>
            <a:r>
              <a:rPr lang="en-US" sz="2400" b="1">
                <a:solidFill>
                  <a:prstClr val="black"/>
                </a:solidFill>
                <a:latin typeface="Calibri" panose="020F0502020204030204"/>
              </a:rPr>
              <a:t> and do the right thing</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a:t>
            </a:r>
            <a:endParaRPr lang="en-US" sz="2400" b="1"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23" name="Slide Number Placeholder 22">
            <a:extLst>
              <a:ext uri="{FF2B5EF4-FFF2-40B4-BE49-F238E27FC236}">
                <a16:creationId xmlns:a16="http://schemas.microsoft.com/office/drawing/2014/main" id="{0F1C6387-65BC-04BF-C2B6-EF4E880FE594}"/>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19</a:t>
            </a:fld>
            <a:endParaRPr lang="en-US"/>
          </a:p>
        </p:txBody>
      </p:sp>
    </p:spTree>
    <p:extLst>
      <p:ext uri="{BB962C8B-B14F-4D97-AF65-F5344CB8AC3E}">
        <p14:creationId xmlns:p14="http://schemas.microsoft.com/office/powerpoint/2010/main" val="383511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4" name="Content Placeholder 3">
            <a:extLst>
              <a:ext uri="{FF2B5EF4-FFF2-40B4-BE49-F238E27FC236}">
                <a16:creationId xmlns:a16="http://schemas.microsoft.com/office/drawing/2014/main" id="{1DA6BF12-AF7D-9F16-7647-20A174244D02}"/>
              </a:ext>
            </a:extLst>
          </p:cNvPr>
          <p:cNvSpPr>
            <a:spLocks noGrp="1"/>
          </p:cNvSpPr>
          <p:nvPr>
            <p:ph idx="1"/>
          </p:nvPr>
        </p:nvSpPr>
        <p:spPr/>
        <p:txBody>
          <a:bodyPr vert="horz" lIns="91440" tIns="45720" rIns="91440" bIns="45720" rtlCol="0" anchor="t">
            <a:normAutofit/>
          </a:bodyPr>
          <a:lstStyle/>
          <a:p>
            <a:pPr>
              <a:spcBef>
                <a:spcPts val="2400"/>
              </a:spcBef>
            </a:pPr>
            <a:r>
              <a:rPr lang="en-US" sz="2400" dirty="0">
                <a:ea typeface="+mn-lt"/>
                <a:cs typeface="+mn-lt"/>
              </a:rPr>
              <a:t>Define the 4 Es framework—Engage, Educate, Execute, Evaluate—and explain its significance in implementing effective interventions. </a:t>
            </a:r>
          </a:p>
          <a:p>
            <a:pPr>
              <a:spcBef>
                <a:spcPts val="2400"/>
              </a:spcBef>
            </a:pPr>
            <a:r>
              <a:rPr lang="en-US" sz="2400" dirty="0">
                <a:ea typeface="+mn-lt"/>
                <a:cs typeface="+mn-lt"/>
              </a:rPr>
              <a:t>Identify common implementation barriers within systems and how each component of the 4 Es can address these barriers.</a:t>
            </a:r>
            <a:endParaRPr lang="en-US" sz="2400" dirty="0">
              <a:ea typeface="Calibri"/>
              <a:cs typeface="Calibri"/>
            </a:endParaRPr>
          </a:p>
          <a:p>
            <a:pPr>
              <a:spcBef>
                <a:spcPts val="2400"/>
              </a:spcBef>
            </a:pPr>
            <a:r>
              <a:rPr lang="en-US" sz="2400" dirty="0">
                <a:ea typeface="+mn-lt"/>
                <a:cs typeface="+mn-lt"/>
              </a:rPr>
              <a:t>Implement and prioritize interventions based on the 4 Es framework to address identified issues.</a:t>
            </a:r>
            <a:endParaRPr lang="en-US" sz="2400" dirty="0">
              <a:ea typeface="Calibri"/>
              <a:cs typeface="Calibri"/>
            </a:endParaRPr>
          </a:p>
          <a:p>
            <a:pPr>
              <a:spcBef>
                <a:spcPts val="2400"/>
              </a:spcBef>
            </a:pPr>
            <a:r>
              <a:rPr lang="en-US" sz="2400" dirty="0">
                <a:ea typeface="Calibri"/>
                <a:cs typeface="Calibri"/>
              </a:rPr>
              <a:t>Disseminate findings and results to stakeholders using the 4 Es framework to ensure widespread understanding and adherence to best practices.</a:t>
            </a:r>
            <a:endParaRPr lang="en-US" sz="2400" dirty="0"/>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04C4-82DD-48E1-AE85-78631EB4B88B}"/>
              </a:ext>
            </a:extLst>
          </p:cNvPr>
          <p:cNvSpPr>
            <a:spLocks noGrp="1"/>
          </p:cNvSpPr>
          <p:nvPr>
            <p:ph type="title"/>
          </p:nvPr>
        </p:nvSpPr>
        <p:spPr/>
        <p:txBody>
          <a:bodyPr/>
          <a:lstStyle/>
          <a:p>
            <a:r>
              <a:rPr lang="en-US"/>
              <a:t>Case Example: Executing the Plan </a:t>
            </a:r>
          </a:p>
        </p:txBody>
      </p:sp>
      <p:sp>
        <p:nvSpPr>
          <p:cNvPr id="3" name="Content Placeholder 2">
            <a:extLst>
              <a:ext uri="{FF2B5EF4-FFF2-40B4-BE49-F238E27FC236}">
                <a16:creationId xmlns:a16="http://schemas.microsoft.com/office/drawing/2014/main" id="{F38CCB7C-371E-45F2-8F9E-976C2AB39A25}"/>
              </a:ext>
            </a:extLst>
          </p:cNvPr>
          <p:cNvSpPr>
            <a:spLocks noGrp="1"/>
          </p:cNvSpPr>
          <p:nvPr>
            <p:ph idx="1"/>
          </p:nvPr>
        </p:nvSpPr>
        <p:spPr>
          <a:xfrm>
            <a:off x="801230" y="1272747"/>
            <a:ext cx="5452922" cy="4893275"/>
          </a:xfrm>
        </p:spPr>
        <p:txBody>
          <a:bodyPr>
            <a:normAutofit/>
          </a:bodyPr>
          <a:lstStyle/>
          <a:p>
            <a:pPr>
              <a:spcBef>
                <a:spcPts val="1200"/>
              </a:spcBef>
            </a:pPr>
            <a:r>
              <a:rPr lang="en-US" sz="2000" dirty="0"/>
              <a:t>The team schedules their first hands-on training session for the end of the month as part of staff annual recertification.</a:t>
            </a:r>
          </a:p>
          <a:p>
            <a:pPr>
              <a:spcBef>
                <a:spcPts val="1200"/>
              </a:spcBef>
            </a:pPr>
            <a:r>
              <a:rPr lang="en-US" sz="2000" dirty="0"/>
              <a:t>MRSA prevention policies are uploaded to the St. Miz Hospital’s internal website, and quick reference sheets distributed. Staff must now electronically sign off their understanding.</a:t>
            </a:r>
          </a:p>
          <a:p>
            <a:pPr>
              <a:spcBef>
                <a:spcPts val="1200"/>
              </a:spcBef>
            </a:pPr>
            <a:r>
              <a:rPr lang="en-US" sz="2000" dirty="0"/>
              <a:t>Random audits will begin next month to observe and verify adherence to MRSA prevention practices. </a:t>
            </a:r>
          </a:p>
          <a:p>
            <a:pPr>
              <a:spcBef>
                <a:spcPts val="1200"/>
              </a:spcBef>
            </a:pPr>
            <a:r>
              <a:rPr lang="en-US" sz="2000" dirty="0"/>
              <a:t>The team will hold a weekly review meeting to assess performance metrics, gather and review staff feedback, and make adjustments as needed.</a:t>
            </a:r>
          </a:p>
        </p:txBody>
      </p:sp>
      <p:pic>
        <p:nvPicPr>
          <p:cNvPr id="28" name="Picture Placeholder 48">
            <a:extLst>
              <a:ext uri="{FF2B5EF4-FFF2-40B4-BE49-F238E27FC236}">
                <a16:creationId xmlns:a16="http://schemas.microsoft.com/office/drawing/2014/main" id="{F59BDA05-D7BD-43D2-B6EE-86E08B54BEE8}"/>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54152" y="2939959"/>
            <a:ext cx="2103120" cy="1406248"/>
          </a:xfrm>
          <a:prstGeom prst="snip2DiagRect">
            <a:avLst/>
          </a:prstGeom>
          <a:noFill/>
          <a:ln w="95250">
            <a:noFill/>
            <a:miter lim="800000"/>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97BACF0C-5E4B-46EF-B8EF-3234E30BB792}"/>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27918" y="1344532"/>
            <a:ext cx="2151348" cy="1357882"/>
          </a:xfrm>
          <a:prstGeom prst="snip2DiagRect">
            <a:avLst/>
          </a:prstGeom>
          <a:effectLst>
            <a:outerShdw blurRad="50800" dist="38100" dir="2700000" algn="tl" rotWithShape="0">
              <a:prstClr val="black">
                <a:alpha val="40000"/>
              </a:prstClr>
            </a:outerShdw>
          </a:effectLst>
        </p:spPr>
      </p:pic>
      <p:pic>
        <p:nvPicPr>
          <p:cNvPr id="31" name="Picture 30">
            <a:extLst>
              <a:ext uri="{FF2B5EF4-FFF2-40B4-BE49-F238E27FC236}">
                <a16:creationId xmlns:a16="http://schemas.microsoft.com/office/drawing/2014/main" id="{6CD16F86-6F8F-4816-8B25-D3517F44084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6427918" y="4707858"/>
            <a:ext cx="2151348" cy="1357882"/>
          </a:xfrm>
          <a:prstGeom prst="snip2Diag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93361F24-CA60-4FF7-BE2A-B9F7CB8E876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57075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1A46BCD-B050-F5DA-CE68-10EEADEA4CC5}"/>
              </a:ext>
            </a:extLst>
          </p:cNvPr>
          <p:cNvSpPr>
            <a:spLocks noGrp="1"/>
          </p:cNvSpPr>
          <p:nvPr>
            <p:ph type="title"/>
          </p:nvPr>
        </p:nvSpPr>
        <p:spPr>
          <a:xfrm>
            <a:off x="457200" y="0"/>
            <a:ext cx="8412480" cy="914400"/>
          </a:xfrm>
        </p:spPr>
        <p:txBody>
          <a:bodyPr>
            <a:noAutofit/>
          </a:bodyPr>
          <a:lstStyle/>
          <a:p>
            <a:r>
              <a:rPr lang="en-US" sz="3200" noProof="0"/>
              <a:t>Evaluate: Surveillance and </a:t>
            </a:r>
            <a:r>
              <a:rPr lang="en-US" sz="3200" noProof="0" dirty="0"/>
              <a:t>Feedback</a:t>
            </a:r>
            <a:r>
              <a:rPr lang="en-US" sz="3200" baseline="30000" dirty="0"/>
              <a:t>16,17,19,20,23-25</a:t>
            </a:r>
            <a:r>
              <a:rPr lang="en-US" sz="3200" noProof="0"/>
              <a:t> </a:t>
            </a:r>
          </a:p>
        </p:txBody>
      </p:sp>
      <p:sp>
        <p:nvSpPr>
          <p:cNvPr id="2" name="Content Placeholder 1">
            <a:extLst>
              <a:ext uri="{FF2B5EF4-FFF2-40B4-BE49-F238E27FC236}">
                <a16:creationId xmlns:a16="http://schemas.microsoft.com/office/drawing/2014/main" id="{7F4AF941-3E15-2F47-83DA-A1F5185C9F16}"/>
              </a:ext>
            </a:extLst>
          </p:cNvPr>
          <p:cNvSpPr>
            <a:spLocks noGrp="1"/>
          </p:cNvSpPr>
          <p:nvPr>
            <p:ph idx="1"/>
          </p:nvPr>
        </p:nvSpPr>
        <p:spPr>
          <a:xfrm>
            <a:off x="457200" y="1096962"/>
            <a:ext cx="5286278" cy="5395277"/>
          </a:xfrm>
        </p:spPr>
        <p:txBody>
          <a:bodyPr vert="horz" lIns="91440" tIns="45720" rIns="91440" bIns="45720" rtlCol="0" anchor="t">
            <a:normAutofit/>
          </a:bodyPr>
          <a:lstStyle/>
          <a:p>
            <a:pPr>
              <a:spcBef>
                <a:spcPts val="1200"/>
              </a:spcBef>
            </a:pPr>
            <a:r>
              <a:rPr lang="en-US" sz="2000" noProof="0" dirty="0"/>
              <a:t>Surveillance data should be </a:t>
            </a:r>
            <a:r>
              <a:rPr lang="en-US" sz="2000" dirty="0"/>
              <a:t>shared widely and transparently</a:t>
            </a:r>
            <a:r>
              <a:rPr lang="en-US" sz="2000" noProof="0" dirty="0"/>
              <a:t>.</a:t>
            </a:r>
          </a:p>
          <a:p>
            <a:pPr>
              <a:spcBef>
                <a:spcPts val="1200"/>
              </a:spcBef>
            </a:pPr>
            <a:r>
              <a:rPr lang="en-US" sz="2000" noProof="0" dirty="0"/>
              <a:t>Data sharing should </a:t>
            </a:r>
            <a:r>
              <a:rPr lang="en-US" sz="2000" dirty="0"/>
              <a:t>also be</a:t>
            </a:r>
            <a:r>
              <a:rPr lang="en-US" sz="2000" noProof="0" dirty="0"/>
              <a:t> timely.</a:t>
            </a:r>
            <a:endParaRPr lang="en-US" sz="2000" noProof="0" dirty="0">
              <a:ea typeface="Calibri"/>
              <a:cs typeface="Calibri"/>
            </a:endParaRPr>
          </a:p>
          <a:p>
            <a:pPr>
              <a:spcBef>
                <a:spcPts val="1200"/>
              </a:spcBef>
            </a:pPr>
            <a:r>
              <a:rPr lang="en-US" sz="2000" noProof="0" dirty="0"/>
              <a:t>Feedback reports should be disseminated broadly</a:t>
            </a:r>
            <a:r>
              <a:rPr lang="en-US" sz="2000" dirty="0"/>
              <a:t> to:</a:t>
            </a:r>
            <a:endParaRPr lang="en-US" sz="2000" noProof="0" dirty="0">
              <a:ea typeface="Calibri"/>
              <a:cs typeface="Calibri"/>
            </a:endParaRPr>
          </a:p>
          <a:p>
            <a:pPr lvl="1"/>
            <a:r>
              <a:rPr lang="en-US" sz="1800" noProof="0" dirty="0"/>
              <a:t>CUSP teams </a:t>
            </a:r>
          </a:p>
          <a:p>
            <a:pPr lvl="1"/>
            <a:r>
              <a:rPr lang="en-US" sz="1800" noProof="0" dirty="0"/>
              <a:t>Providers</a:t>
            </a:r>
            <a:endParaRPr lang="en-US" sz="1800" noProof="0" dirty="0">
              <a:ea typeface="Calibri"/>
              <a:cs typeface="Calibri"/>
            </a:endParaRPr>
          </a:p>
          <a:p>
            <a:pPr lvl="1"/>
            <a:r>
              <a:rPr lang="en-US" sz="1800" noProof="0" dirty="0"/>
              <a:t>Unit leadership</a:t>
            </a:r>
            <a:endParaRPr lang="en-US" sz="1800" noProof="0" dirty="0">
              <a:ea typeface="Calibri"/>
              <a:cs typeface="Calibri"/>
            </a:endParaRPr>
          </a:p>
          <a:p>
            <a:pPr lvl="1"/>
            <a:r>
              <a:rPr lang="en-US" sz="1800" noProof="0" dirty="0"/>
              <a:t>Infection </a:t>
            </a:r>
            <a:r>
              <a:rPr lang="en-US" sz="1800" dirty="0"/>
              <a:t>prevention</a:t>
            </a:r>
            <a:endParaRPr lang="en-US" sz="1800" noProof="0" dirty="0">
              <a:ea typeface="Calibri"/>
              <a:cs typeface="Calibri"/>
            </a:endParaRPr>
          </a:p>
          <a:p>
            <a:pPr lvl="1"/>
            <a:r>
              <a:rPr lang="en-US" sz="1800" noProof="0" dirty="0"/>
              <a:t>Frontline staff</a:t>
            </a:r>
            <a:endParaRPr lang="en-US" sz="1800" noProof="0" dirty="0">
              <a:ea typeface="Calibri"/>
              <a:cs typeface="Calibri"/>
            </a:endParaRPr>
          </a:p>
          <a:p>
            <a:pPr lvl="1"/>
            <a:r>
              <a:rPr lang="en-US" sz="1800" noProof="0" dirty="0"/>
              <a:t>Relevant committees (e.g., QAPI, infection prevention, or antimicrobial stewardship committee)</a:t>
            </a:r>
          </a:p>
          <a:p>
            <a:pPr>
              <a:spcBef>
                <a:spcPts val="1200"/>
              </a:spcBef>
            </a:pPr>
            <a:r>
              <a:rPr lang="en-US" sz="2000" noProof="0" dirty="0"/>
              <a:t>Use data to learn from defects and adjust </a:t>
            </a:r>
            <a:r>
              <a:rPr lang="en-US" sz="2000" dirty="0"/>
              <a:t>interventions</a:t>
            </a:r>
            <a:r>
              <a:rPr lang="en-US" sz="2000" noProof="0" dirty="0"/>
              <a:t> </a:t>
            </a:r>
            <a:r>
              <a:rPr lang="en-US" sz="2000" dirty="0"/>
              <a:t>and approaches as</a:t>
            </a:r>
            <a:r>
              <a:rPr lang="en-US" sz="2000" noProof="0" dirty="0"/>
              <a:t> needed.</a:t>
            </a:r>
            <a:endParaRPr lang="en-US" sz="2000" noProof="0" dirty="0">
              <a:ea typeface="Calibri"/>
              <a:cs typeface="Calibri"/>
            </a:endParaRPr>
          </a:p>
        </p:txBody>
      </p:sp>
      <p:pic>
        <p:nvPicPr>
          <p:cNvPr id="48" name="Picture 2" descr="Image: Four healthcare workders talking in the hallway.">
            <a:extLst>
              <a:ext uri="{FF2B5EF4-FFF2-40B4-BE49-F238E27FC236}">
                <a16:creationId xmlns:a16="http://schemas.microsoft.com/office/drawing/2014/main" id="{1C2D3919-CE2C-5410-E42E-3FD761F6666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743478" y="2223183"/>
            <a:ext cx="2923310" cy="2804797"/>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6B937D5A-91A4-709B-5233-569EA2D91DFC}"/>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337984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EE6E-257C-6BBD-39D6-E3F51B82D83B}"/>
              </a:ext>
            </a:extLst>
          </p:cNvPr>
          <p:cNvSpPr>
            <a:spLocks noGrp="1"/>
          </p:cNvSpPr>
          <p:nvPr>
            <p:ph type="title"/>
          </p:nvPr>
        </p:nvSpPr>
        <p:spPr/>
        <p:txBody>
          <a:bodyPr/>
          <a:lstStyle/>
          <a:p>
            <a:r>
              <a:rPr lang="en-US"/>
              <a:t>Disseminate Findings</a:t>
            </a:r>
          </a:p>
        </p:txBody>
      </p:sp>
      <p:pic>
        <p:nvPicPr>
          <p:cNvPr id="11" name="Picture 10" descr="Illustration: a graph with a downward trend. There are labels on the graph indicating some of the groups that data should be shared with: MRSA CUSP Team, Executive Leadership, Departmental Leadership, Mid-Level Managers, and Frontline Staff.">
            <a:extLst>
              <a:ext uri="{FF2B5EF4-FFF2-40B4-BE49-F238E27FC236}">
                <a16:creationId xmlns:a16="http://schemas.microsoft.com/office/drawing/2014/main" id="{7D63D938-2E2B-D071-58CE-DEDD8E04335C}"/>
              </a:ext>
            </a:extLst>
          </p:cNvPr>
          <p:cNvPicPr>
            <a:picLocks noChangeAspect="1"/>
          </p:cNvPicPr>
          <p:nvPr/>
        </p:nvPicPr>
        <p:blipFill>
          <a:blip r:embed="rId2"/>
          <a:stretch>
            <a:fillRect/>
          </a:stretch>
        </p:blipFill>
        <p:spPr>
          <a:xfrm>
            <a:off x="249382" y="897453"/>
            <a:ext cx="8431958" cy="5516934"/>
          </a:xfrm>
          <a:prstGeom prst="rect">
            <a:avLst/>
          </a:prstGeom>
        </p:spPr>
      </p:pic>
      <p:sp>
        <p:nvSpPr>
          <p:cNvPr id="3" name="Slide Number Placeholder 2">
            <a:extLst>
              <a:ext uri="{FF2B5EF4-FFF2-40B4-BE49-F238E27FC236}">
                <a16:creationId xmlns:a16="http://schemas.microsoft.com/office/drawing/2014/main" id="{2CCE2E3E-E7D0-5F53-F071-A2ACA1487DDA}"/>
              </a:ext>
            </a:extLst>
          </p:cNvPr>
          <p:cNvSpPr>
            <a:spLocks noGrp="1"/>
          </p:cNvSpPr>
          <p:nvPr>
            <p:ph type="sldNum" sz="quarter" idx="4"/>
          </p:nvPr>
        </p:nvSpPr>
        <p:spPr/>
        <p:txBody>
          <a:bodyPr/>
          <a:lstStyle/>
          <a:p>
            <a:fld id="{DD9C2CD3-9CA6-904C-B630-B8450516688A}" type="slidenum">
              <a:rPr lang="en-US" smtClean="0"/>
              <a:pPr/>
              <a:t>22</a:t>
            </a:fld>
            <a:endParaRPr lang="en-US"/>
          </a:p>
        </p:txBody>
      </p:sp>
    </p:spTree>
    <p:extLst>
      <p:ext uri="{BB962C8B-B14F-4D97-AF65-F5344CB8AC3E}">
        <p14:creationId xmlns:p14="http://schemas.microsoft.com/office/powerpoint/2010/main" val="876680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C5FD-D9FC-40EC-89EF-1905A2F7D590}"/>
              </a:ext>
            </a:extLst>
          </p:cNvPr>
          <p:cNvSpPr>
            <a:spLocks noGrp="1"/>
          </p:cNvSpPr>
          <p:nvPr>
            <p:ph type="title"/>
          </p:nvPr>
        </p:nvSpPr>
        <p:spPr/>
        <p:txBody>
          <a:bodyPr/>
          <a:lstStyle/>
          <a:p>
            <a:r>
              <a:rPr lang="en-US" dirty="0"/>
              <a:t>Case Example: Evaluating</a:t>
            </a:r>
          </a:p>
        </p:txBody>
      </p:sp>
      <p:sp>
        <p:nvSpPr>
          <p:cNvPr id="3" name="Content Placeholder 2">
            <a:extLst>
              <a:ext uri="{FF2B5EF4-FFF2-40B4-BE49-F238E27FC236}">
                <a16:creationId xmlns:a16="http://schemas.microsoft.com/office/drawing/2014/main" id="{9B95F39A-7508-CDC5-7508-9C4ABE3AC722}"/>
              </a:ext>
            </a:extLst>
          </p:cNvPr>
          <p:cNvSpPr>
            <a:spLocks noGrp="1"/>
          </p:cNvSpPr>
          <p:nvPr>
            <p:ph idx="1"/>
          </p:nvPr>
        </p:nvSpPr>
        <p:spPr>
          <a:xfrm>
            <a:off x="790832" y="1390930"/>
            <a:ext cx="8041777" cy="4806669"/>
          </a:xfrm>
        </p:spPr>
        <p:txBody>
          <a:bodyPr>
            <a:normAutofit/>
          </a:bodyPr>
          <a:lstStyle/>
          <a:p>
            <a:pPr>
              <a:spcBef>
                <a:spcPts val="1200"/>
              </a:spcBef>
            </a:pPr>
            <a:r>
              <a:rPr lang="en-US" sz="2400" dirty="0"/>
              <a:t>Real-time data on MRSA and HAI rates are shared via an accessible dashboard.</a:t>
            </a:r>
          </a:p>
          <a:p>
            <a:pPr>
              <a:spcBef>
                <a:spcPts val="1200"/>
              </a:spcBef>
            </a:pPr>
            <a:r>
              <a:rPr lang="en-US" sz="2400" dirty="0"/>
              <a:t>Usage of the computerized decision support system is tracked as a key process measure.</a:t>
            </a:r>
          </a:p>
          <a:p>
            <a:pPr>
              <a:spcBef>
                <a:spcPts val="1200"/>
              </a:spcBef>
            </a:pPr>
            <a:r>
              <a:rPr lang="en-US" sz="2400" dirty="0"/>
              <a:t>Data on compliance is regularly shared with individual units to promote accountability and help address problems.</a:t>
            </a:r>
          </a:p>
          <a:p>
            <a:pPr>
              <a:spcBef>
                <a:spcPts val="1200"/>
              </a:spcBef>
            </a:pPr>
            <a:r>
              <a:rPr lang="en-US" sz="2400" dirty="0"/>
              <a:t>Completion rates and attendance at training sessions are tracked.</a:t>
            </a:r>
          </a:p>
          <a:p>
            <a:pPr>
              <a:spcBef>
                <a:spcPts val="1200"/>
              </a:spcBef>
            </a:pPr>
            <a:r>
              <a:rPr lang="en-US" sz="2400" dirty="0"/>
              <a:t>To evaluate overall safety culture, an anonymous survey is administered, asking staff to assess patient safety.</a:t>
            </a:r>
          </a:p>
        </p:txBody>
      </p:sp>
      <p:sp>
        <p:nvSpPr>
          <p:cNvPr id="24" name="Slide Number Placeholder 23">
            <a:extLst>
              <a:ext uri="{FF2B5EF4-FFF2-40B4-BE49-F238E27FC236}">
                <a16:creationId xmlns:a16="http://schemas.microsoft.com/office/drawing/2014/main" id="{A562E18F-F9C7-3F53-7683-05D03ADD7B2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0441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6FEA714-35A0-6E4D-D969-610E295E14AD}"/>
              </a:ext>
            </a:extLst>
          </p:cNvPr>
          <p:cNvSpPr>
            <a:spLocks noGrp="1"/>
          </p:cNvSpPr>
          <p:nvPr>
            <p:ph type="title"/>
          </p:nvPr>
        </p:nvSpPr>
        <p:spPr/>
        <p:txBody>
          <a:bodyPr/>
          <a:lstStyle/>
          <a:p>
            <a:r>
              <a:rPr lang="en-US" dirty="0"/>
              <a:t>Sustain and Celebrate!</a:t>
            </a:r>
          </a:p>
        </p:txBody>
      </p:sp>
      <p:sp>
        <p:nvSpPr>
          <p:cNvPr id="26" name="Content Placeholder 25">
            <a:extLst>
              <a:ext uri="{FF2B5EF4-FFF2-40B4-BE49-F238E27FC236}">
                <a16:creationId xmlns:a16="http://schemas.microsoft.com/office/drawing/2014/main" id="{8977DED2-9AD7-37AB-155A-DE89DA999379}"/>
              </a:ext>
            </a:extLst>
          </p:cNvPr>
          <p:cNvSpPr>
            <a:spLocks noGrp="1"/>
          </p:cNvSpPr>
          <p:nvPr>
            <p:ph idx="1"/>
          </p:nvPr>
        </p:nvSpPr>
        <p:spPr>
          <a:xfrm>
            <a:off x="457199" y="1097279"/>
            <a:ext cx="8217243" cy="2176240"/>
          </a:xfrm>
        </p:spPr>
        <p:txBody>
          <a:bodyPr/>
          <a:lstStyle/>
          <a:p>
            <a:r>
              <a:rPr lang="en-US" dirty="0"/>
              <a:t>The 4 Es are ongoing processes.</a:t>
            </a:r>
          </a:p>
          <a:p>
            <a:pPr lvl="1"/>
            <a:r>
              <a:rPr lang="en-US" dirty="0"/>
              <a:t>Continue Engaging, Educating, Executing, and Evaluating</a:t>
            </a:r>
          </a:p>
          <a:p>
            <a:pPr lvl="1"/>
            <a:r>
              <a:rPr lang="en-US" dirty="0"/>
              <a:t>Vital for initial and sustained progress</a:t>
            </a:r>
          </a:p>
        </p:txBody>
      </p:sp>
      <p:sp>
        <p:nvSpPr>
          <p:cNvPr id="27" name="Text Placeholder 26">
            <a:extLst>
              <a:ext uri="{FF2B5EF4-FFF2-40B4-BE49-F238E27FC236}">
                <a16:creationId xmlns:a16="http://schemas.microsoft.com/office/drawing/2014/main" id="{D74C0A64-7371-322E-CB61-E6811667278B}"/>
              </a:ext>
            </a:extLst>
          </p:cNvPr>
          <p:cNvSpPr>
            <a:spLocks noGrp="1"/>
          </p:cNvSpPr>
          <p:nvPr>
            <p:ph type="body" sz="quarter" idx="11"/>
          </p:nvPr>
        </p:nvSpPr>
        <p:spPr>
          <a:xfrm>
            <a:off x="457199" y="3273519"/>
            <a:ext cx="4250725" cy="3218721"/>
          </a:xfrm>
        </p:spPr>
        <p:txBody>
          <a:bodyPr vert="horz" lIns="91440" tIns="45720" rIns="91440" bIns="45720" rtlCol="0">
            <a:normAutofit/>
          </a:bodyPr>
          <a:lstStyle/>
          <a:p>
            <a:pPr marL="365760" indent="-365760"/>
            <a:r>
              <a:rPr lang="en-US" dirty="0"/>
              <a:t>Celebrate success!</a:t>
            </a:r>
          </a:p>
          <a:p>
            <a:pPr marL="880110" lvl="1" indent="-365760"/>
            <a:r>
              <a:rPr lang="en-US" dirty="0"/>
              <a:t>Reward efforts </a:t>
            </a:r>
          </a:p>
          <a:p>
            <a:pPr marL="880110" lvl="1" indent="-365760"/>
            <a:r>
              <a:rPr lang="en-US" dirty="0"/>
              <a:t>Reinforce engagement</a:t>
            </a:r>
          </a:p>
          <a:p>
            <a:pPr marL="880110" lvl="1" indent="-365760"/>
            <a:r>
              <a:rPr lang="en-US" dirty="0"/>
              <a:t>Sustain improvements</a:t>
            </a:r>
          </a:p>
        </p:txBody>
      </p:sp>
      <p:pic>
        <p:nvPicPr>
          <p:cNvPr id="48" name="Picture 47" descr="Hospital staff celebrating a big win">
            <a:extLst>
              <a:ext uri="{FF2B5EF4-FFF2-40B4-BE49-F238E27FC236}">
                <a16:creationId xmlns:a16="http://schemas.microsoft.com/office/drawing/2014/main" id="{DEA2453D-FCDB-D761-6BC3-2387BBC8576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964326" y="3429000"/>
            <a:ext cx="3710117" cy="2473411"/>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D85BB345-DC7D-CBC9-ACD4-DE9491728DA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67608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A318-3820-4468-80E8-BDDB27F29086}"/>
              </a:ext>
            </a:extLst>
          </p:cNvPr>
          <p:cNvSpPr>
            <a:spLocks noGrp="1"/>
          </p:cNvSpPr>
          <p:nvPr>
            <p:ph type="title"/>
          </p:nvPr>
        </p:nvSpPr>
        <p:spPr/>
        <p:txBody>
          <a:bodyPr/>
          <a:lstStyle/>
          <a:p>
            <a:r>
              <a:rPr lang="en-US"/>
              <a:t>Case Example: Plan Progress</a:t>
            </a:r>
          </a:p>
        </p:txBody>
      </p:sp>
      <p:sp>
        <p:nvSpPr>
          <p:cNvPr id="3" name="Content Placeholder 2">
            <a:extLst>
              <a:ext uri="{FF2B5EF4-FFF2-40B4-BE49-F238E27FC236}">
                <a16:creationId xmlns:a16="http://schemas.microsoft.com/office/drawing/2014/main" id="{FDD3A5FF-E101-4490-9542-8F7BCB467DD1}"/>
              </a:ext>
            </a:extLst>
          </p:cNvPr>
          <p:cNvSpPr>
            <a:spLocks noGrp="1"/>
          </p:cNvSpPr>
          <p:nvPr>
            <p:ph idx="1"/>
          </p:nvPr>
        </p:nvSpPr>
        <p:spPr>
          <a:xfrm>
            <a:off x="1011294" y="1359243"/>
            <a:ext cx="7589009" cy="4822481"/>
          </a:xfrm>
        </p:spPr>
        <p:txBody>
          <a:bodyPr>
            <a:noAutofit/>
          </a:bodyPr>
          <a:lstStyle/>
          <a:p>
            <a:pPr>
              <a:spcBef>
                <a:spcPts val="1800"/>
              </a:spcBef>
            </a:pPr>
            <a:r>
              <a:rPr lang="en-US" sz="2200" dirty="0"/>
              <a:t>In the first 2 months, only 75% of staff completed training. Based on feedback, more emphasis is placed on hands-on training. After 12 months, rates have increase to 93%.</a:t>
            </a:r>
          </a:p>
          <a:p>
            <a:pPr>
              <a:spcBef>
                <a:spcPts val="1800"/>
              </a:spcBef>
            </a:pPr>
            <a:r>
              <a:rPr lang="en-US" sz="2200" dirty="0"/>
              <a:t>Implementation of the computerized clinical decision support system goes smoothly and has an immediate impact.</a:t>
            </a:r>
          </a:p>
          <a:p>
            <a:pPr>
              <a:spcBef>
                <a:spcPts val="1800"/>
              </a:spcBef>
            </a:pPr>
            <a:r>
              <a:rPr lang="en-US" sz="2200" dirty="0"/>
              <a:t>Initial audits show units struggling to adhere to MRSA prevention standards. The team designates unit champions to promote best practices and reinforce training. At 12 months, 80% of units are consistently adhering to best practices.</a:t>
            </a:r>
          </a:p>
          <a:p>
            <a:pPr>
              <a:spcBef>
                <a:spcPts val="1800"/>
              </a:spcBef>
            </a:pPr>
            <a:r>
              <a:rPr lang="en-US" sz="2200" dirty="0"/>
              <a:t>After 12 months, MRSA rates have significantly decreased. The hospital celebrates the success.</a:t>
            </a:r>
          </a:p>
        </p:txBody>
      </p:sp>
      <p:sp>
        <p:nvSpPr>
          <p:cNvPr id="24" name="Slide Number Placeholder 23">
            <a:extLst>
              <a:ext uri="{FF2B5EF4-FFF2-40B4-BE49-F238E27FC236}">
                <a16:creationId xmlns:a16="http://schemas.microsoft.com/office/drawing/2014/main" id="{29096EFB-0843-4DDA-A5AF-F4F2956B6E1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37308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00364-753C-D23E-52C6-A0EAB04D4B9A}"/>
              </a:ext>
            </a:extLst>
          </p:cNvPr>
          <p:cNvSpPr>
            <a:spLocks noGrp="1"/>
          </p:cNvSpPr>
          <p:nvPr>
            <p:ph type="title"/>
          </p:nvPr>
        </p:nvSpPr>
        <p:spPr/>
        <p:txBody>
          <a:bodyPr/>
          <a:lstStyle/>
          <a:p>
            <a:r>
              <a:rPr lang="en-US"/>
              <a:t>Key Takeaways</a:t>
            </a:r>
          </a:p>
        </p:txBody>
      </p:sp>
      <p:sp>
        <p:nvSpPr>
          <p:cNvPr id="26" name="Content Placeholder 25">
            <a:extLst>
              <a:ext uri="{FF2B5EF4-FFF2-40B4-BE49-F238E27FC236}">
                <a16:creationId xmlns:a16="http://schemas.microsoft.com/office/drawing/2014/main" id="{37551AE1-0022-8418-FB52-914EDB607B42}"/>
              </a:ext>
            </a:extLst>
          </p:cNvPr>
          <p:cNvSpPr>
            <a:spLocks noGrp="1"/>
          </p:cNvSpPr>
          <p:nvPr>
            <p:ph idx="1"/>
          </p:nvPr>
        </p:nvSpPr>
        <p:spPr>
          <a:xfrm>
            <a:off x="967121" y="1295400"/>
            <a:ext cx="7813676" cy="4865254"/>
          </a:xfrm>
        </p:spPr>
        <p:txBody>
          <a:bodyPr vert="horz" lIns="91440" tIns="45720" rIns="91440" bIns="45720" rtlCol="0" anchor="t">
            <a:noAutofit/>
          </a:bodyPr>
          <a:lstStyle/>
          <a:p>
            <a:pPr>
              <a:spcBef>
                <a:spcPts val="1200"/>
              </a:spcBef>
            </a:pPr>
            <a:r>
              <a:rPr lang="en-US" sz="1800"/>
              <a:t>The 4 Es Framework stands for </a:t>
            </a:r>
            <a:r>
              <a:rPr lang="en-US" sz="1800" b="1" dirty="0"/>
              <a:t>Engage, Educate, Execute</a:t>
            </a:r>
            <a:r>
              <a:rPr lang="en-US" sz="1800"/>
              <a:t>, and </a:t>
            </a:r>
            <a:r>
              <a:rPr lang="en-US" sz="1800" b="1" dirty="0"/>
              <a:t>Evaluate.</a:t>
            </a:r>
            <a:r>
              <a:rPr lang="en-US" sz="1800"/>
              <a:t> </a:t>
            </a:r>
            <a:endParaRPr lang="en-US" dirty="0"/>
          </a:p>
          <a:p>
            <a:pPr>
              <a:spcBef>
                <a:spcPts val="1200"/>
              </a:spcBef>
            </a:pPr>
            <a:r>
              <a:rPr lang="en-US" sz="1800">
                <a:ea typeface="+mn-lt"/>
                <a:cs typeface="+mn-lt"/>
              </a:rPr>
              <a:t>This approach addresses both technical and adaptive challenges.</a:t>
            </a:r>
            <a:endParaRPr lang="en-US" sz="1800" dirty="0">
              <a:ea typeface="Calibri" panose="020F0502020204030204"/>
              <a:cs typeface="Calibri" panose="020F0502020204030204"/>
            </a:endParaRPr>
          </a:p>
          <a:p>
            <a:pPr>
              <a:spcBef>
                <a:spcPts val="1200"/>
              </a:spcBef>
            </a:pPr>
            <a:r>
              <a:rPr lang="en-US" sz="1800" b="1" dirty="0"/>
              <a:t>Engage: </a:t>
            </a:r>
            <a:r>
              <a:rPr lang="en-US" sz="1800"/>
              <a:t>Actively involve both leadership and personnel in safety initiatives to foster open communication and empower everyone to contribute effectively.</a:t>
            </a:r>
            <a:endParaRPr lang="en-US" sz="1800" dirty="0">
              <a:ea typeface="Calibri"/>
              <a:cs typeface="Calibri"/>
            </a:endParaRPr>
          </a:p>
          <a:p>
            <a:pPr>
              <a:spcBef>
                <a:spcPts val="1200"/>
              </a:spcBef>
            </a:pPr>
            <a:r>
              <a:rPr lang="en-US" sz="1800" b="1" dirty="0"/>
              <a:t>Educate: </a:t>
            </a:r>
            <a:r>
              <a:rPr lang="en-US" sz="1800"/>
              <a:t>Provide ongoing education and training to keep the team informed and skilled in best practices for managing safety concerns.</a:t>
            </a:r>
            <a:endParaRPr lang="en-US" sz="1800" dirty="0">
              <a:ea typeface="Calibri"/>
              <a:cs typeface="Calibri"/>
            </a:endParaRPr>
          </a:p>
          <a:p>
            <a:pPr>
              <a:spcBef>
                <a:spcPts val="1200"/>
              </a:spcBef>
            </a:pPr>
            <a:r>
              <a:rPr lang="en-US" sz="1800" b="1" dirty="0"/>
              <a:t>Execute: </a:t>
            </a:r>
            <a:r>
              <a:rPr lang="en-US" sz="1800"/>
              <a:t>Implement interventions based on identified needs and use the Action Hierarchy model to prioritize actions by their impact level.</a:t>
            </a:r>
            <a:endParaRPr lang="en-US" sz="1800" dirty="0">
              <a:ea typeface="Calibri"/>
              <a:cs typeface="Calibri"/>
            </a:endParaRPr>
          </a:p>
          <a:p>
            <a:pPr lvl="1">
              <a:spcBef>
                <a:spcPts val="300"/>
              </a:spcBef>
            </a:pPr>
            <a:r>
              <a:rPr lang="en-US" sz="1600" dirty="0"/>
              <a:t>Strong</a:t>
            </a:r>
            <a:endParaRPr lang="en-US" sz="1600" dirty="0">
              <a:ea typeface="Calibri"/>
              <a:cs typeface="Calibri"/>
            </a:endParaRPr>
          </a:p>
          <a:p>
            <a:pPr lvl="1">
              <a:spcBef>
                <a:spcPts val="300"/>
              </a:spcBef>
            </a:pPr>
            <a:r>
              <a:rPr lang="en-US" sz="1600" dirty="0"/>
              <a:t>Intermediate</a:t>
            </a:r>
            <a:endParaRPr lang="en-US" sz="1600" dirty="0">
              <a:ea typeface="Calibri"/>
              <a:cs typeface="Calibri"/>
            </a:endParaRPr>
          </a:p>
          <a:p>
            <a:pPr lvl="1">
              <a:spcBef>
                <a:spcPts val="300"/>
              </a:spcBef>
            </a:pPr>
            <a:r>
              <a:rPr lang="en-US" sz="1600" dirty="0"/>
              <a:t>Weak</a:t>
            </a:r>
            <a:endParaRPr lang="en-US" sz="1600" dirty="0">
              <a:ea typeface="Calibri"/>
              <a:cs typeface="Calibri"/>
            </a:endParaRPr>
          </a:p>
          <a:p>
            <a:pPr>
              <a:spcBef>
                <a:spcPts val="1200"/>
              </a:spcBef>
            </a:pPr>
            <a:r>
              <a:rPr lang="en-US" sz="1800" b="1" dirty="0"/>
              <a:t>Evaluate: </a:t>
            </a:r>
            <a:r>
              <a:rPr lang="en-US" sz="1800"/>
              <a:t>Continuously assess the effectiveness of interventions, refine approaches based on feedback, and share data broadly and transparently to drive improvements and progress.</a:t>
            </a:r>
            <a:endParaRPr lang="en-US" sz="1800" dirty="0">
              <a:ea typeface="Calibri"/>
              <a:cs typeface="Calibri"/>
            </a:endParaRP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26</a:t>
            </a:fld>
            <a:endParaRPr lang="en-US"/>
          </a:p>
        </p:txBody>
      </p:sp>
    </p:spTree>
    <p:extLst>
      <p:ext uri="{BB962C8B-B14F-4D97-AF65-F5344CB8AC3E}">
        <p14:creationId xmlns:p14="http://schemas.microsoft.com/office/powerpoint/2010/main" val="35719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4" name="Content Placeholder 3">
            <a:extLst>
              <a:ext uri="{FF2B5EF4-FFF2-40B4-BE49-F238E27FC236}">
                <a16:creationId xmlns:a16="http://schemas.microsoft.com/office/drawing/2014/main" id="{318E8959-2BBD-DF9F-198D-3F2A0AC770A9}"/>
              </a:ext>
            </a:extLst>
          </p:cNvPr>
          <p:cNvSpPr>
            <a:spLocks noGrp="1"/>
          </p:cNvSpPr>
          <p:nvPr>
            <p:ph idx="1"/>
          </p:nvPr>
        </p:nvSpPr>
        <p:spPr/>
        <p:txBody>
          <a:bodyPr>
            <a:normAutofit/>
          </a:bodyPr>
          <a:lstStyle/>
          <a:p>
            <a:pPr lvl="0">
              <a:spcBef>
                <a:spcPts val="2400"/>
              </a:spcBef>
            </a:pPr>
            <a:r>
              <a:rPr lang="en-US" sz="2400" noProof="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marR="0" lvl="0" algn="l" defTabSz="887553" rtl="0" eaLnBrk="1" fontAlgn="auto" latinLnBrk="0" hangingPunct="1">
              <a:lnSpc>
                <a:spcPct val="100000"/>
              </a:lnSpc>
              <a:spcBef>
                <a:spcPts val="2400"/>
              </a:spcBef>
              <a:buClrTx/>
              <a:buSzTx/>
              <a:buFont typeface="Arial" panose="020B0604020202020204" pitchFamily="34" charset="0"/>
              <a:buChar char="•"/>
              <a:tabLst/>
              <a:defRPr/>
            </a:pPr>
            <a:r>
              <a:rPr lang="en-US" sz="2400" noProof="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27</a:t>
            </a:fld>
            <a:endParaRPr lang="en-US"/>
          </a:p>
        </p:txBody>
      </p:sp>
    </p:spTree>
    <p:extLst>
      <p:ext uri="{BB962C8B-B14F-4D97-AF65-F5344CB8AC3E}">
        <p14:creationId xmlns:p14="http://schemas.microsoft.com/office/powerpoint/2010/main" val="217541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 List—1</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marL="342900" marR="0" lvl="0" indent="-342900">
              <a:lnSpc>
                <a:spcPct val="107000"/>
              </a:lnSpc>
              <a:spcAft>
                <a:spcPts val="600"/>
              </a:spcAft>
              <a:buFont typeface="+mj-lt"/>
              <a:buAutoNum type="arabicPeriod"/>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Ellingson K, Haas JP, Aiello AE, et al. Strategies to prevent healthcare-associated infections through hand hygiene. Infect Control Hosp Epidemiol. 2014 Aug;35(8):937-60. PMID: 25026608.</a:t>
            </a:r>
          </a:p>
          <a:p>
            <a:pPr marL="342900" marR="0" lvl="0" indent="-342900">
              <a:lnSpc>
                <a:spcPct val="107000"/>
              </a:lnSpc>
              <a:spcAft>
                <a:spcPts val="600"/>
              </a:spcAft>
              <a:buFont typeface="+mj-lt"/>
              <a:buAutoNum type="arabicPeriod"/>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Romig</a:t>
            </a:r>
            <a:r>
              <a:rPr lang="en-US" sz="1600">
                <a:effectLst/>
                <a:latin typeface="Calibri" panose="020F0502020204030204" pitchFamily="34" charset="0"/>
                <a:ea typeface="Calibri" panose="020F0502020204030204" pitchFamily="34" charset="0"/>
                <a:cs typeface="Times New Roman" panose="02020603050405020304" pitchFamily="18" charset="0"/>
              </a:rPr>
              <a:t> M, </a:t>
            </a:r>
            <a:r>
              <a:rPr lang="en-US" sz="1600" dirty="0">
                <a:effectLst/>
                <a:latin typeface="Calibri" panose="020F0502020204030204" pitchFamily="34" charset="0"/>
                <a:ea typeface="Calibri" panose="020F0502020204030204" pitchFamily="34" charset="0"/>
                <a:cs typeface="Times New Roman" panose="02020603050405020304" pitchFamily="18" charset="0"/>
              </a:rPr>
              <a:t>Goeschel</a:t>
            </a:r>
            <a:r>
              <a:rPr lang="en-US" sz="1600">
                <a:effectLst/>
                <a:latin typeface="Calibri" panose="020F0502020204030204" pitchFamily="34" charset="0"/>
                <a:ea typeface="Calibri" panose="020F0502020204030204" pitchFamily="34" charset="0"/>
                <a:cs typeface="Times New Roman" panose="02020603050405020304" pitchFamily="18" charset="0"/>
              </a:rPr>
              <a:t> C, Pronovost P. Integrating CUSP and TRIP to improve patient safety. Hosp </a:t>
            </a:r>
            <a:r>
              <a:rPr lang="en-US" sz="1600" dirty="0">
                <a:effectLst/>
                <a:latin typeface="Calibri" panose="020F0502020204030204" pitchFamily="34" charset="0"/>
                <a:ea typeface="Calibri" panose="020F0502020204030204" pitchFamily="34" charset="0"/>
                <a:cs typeface="Times New Roman" panose="02020603050405020304" pitchFamily="18" charset="0"/>
              </a:rPr>
              <a:t>Pract</a:t>
            </a:r>
            <a:r>
              <a:rPr lang="en-US" sz="1600">
                <a:effectLst/>
                <a:latin typeface="Calibri" panose="020F0502020204030204" pitchFamily="34" charset="0"/>
                <a:ea typeface="Calibri" panose="020F0502020204030204" pitchFamily="34" charset="0"/>
                <a:cs typeface="Times New Roman" panose="02020603050405020304" pitchFamily="18" charset="0"/>
              </a:rPr>
              <a:t> (1995). 2010 Nov;38(4):114-21. PMID: 21068535.</a:t>
            </a:r>
          </a:p>
          <a:p>
            <a:pPr marL="342900" marR="0" lvl="0" indent="-342900">
              <a:lnSpc>
                <a:spcPct val="107000"/>
              </a:lnSpc>
              <a:spcAft>
                <a:spcPts val="600"/>
              </a:spcAft>
              <a:buFont typeface="+mj-lt"/>
              <a:buAutoNum type="arabicPeriod"/>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Pronovost PJ, </a:t>
            </a:r>
            <a:r>
              <a:rPr lang="en-US" sz="1600" dirty="0">
                <a:effectLst/>
                <a:latin typeface="Calibri" panose="020F0502020204030204" pitchFamily="34" charset="0"/>
                <a:ea typeface="Calibri" panose="020F0502020204030204" pitchFamily="34" charset="0"/>
                <a:cs typeface="Times New Roman" panose="02020603050405020304" pitchFamily="18" charset="0"/>
              </a:rPr>
              <a:t>Berenholtz</a:t>
            </a:r>
            <a:r>
              <a:rPr lang="en-US" sz="1600">
                <a:effectLst/>
                <a:latin typeface="Calibri" panose="020F0502020204030204" pitchFamily="34" charset="0"/>
                <a:ea typeface="Calibri" panose="020F0502020204030204" pitchFamily="34" charset="0"/>
                <a:cs typeface="Times New Roman" panose="02020603050405020304" pitchFamily="18" charset="0"/>
              </a:rPr>
              <a:t> SM, Needham DM. Translating evidence into practice: a model for large scale knowledge translation. BMJ. 2008 Oct 6; 337:a1714. PMID: 18838424. </a:t>
            </a:r>
          </a:p>
          <a:p>
            <a:pPr marL="342900" marR="0" lvl="0" indent="-342900">
              <a:lnSpc>
                <a:spcPct val="107000"/>
              </a:lnSpc>
              <a:spcAft>
                <a:spcPts val="600"/>
              </a:spcAft>
              <a:buFont typeface="+mj-lt"/>
              <a:buAutoNum type="arabicPeriod"/>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The 4 E’s. Agency for Healthcare Research and Quality.</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https://www.ahrq.gov/hai/cusp/videos/02b-the-4e/index.html</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a:t>
            </a:r>
          </a:p>
          <a:p>
            <a:pPr marL="342900" marR="0" lvl="0" indent="-342900">
              <a:lnSpc>
                <a:spcPct val="107000"/>
              </a:lnSpc>
              <a:spcAft>
                <a:spcPts val="600"/>
              </a:spcAft>
              <a:buFont typeface="+mj-lt"/>
              <a:buAutoNum type="arabicPeriod"/>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Assemble the Team, Facilitator Notes. Agency for Healthcare Research and Quality.</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https://www.ahrq.gov/hai/cusp/modules/assemble/team-notes.html#slide12</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 </a:t>
            </a:r>
          </a:p>
          <a:p>
            <a:pPr marL="342900" marR="0" lvl="0" indent="-342900">
              <a:lnSpc>
                <a:spcPct val="107000"/>
              </a:lnSpc>
              <a:spcAft>
                <a:spcPts val="600"/>
              </a:spcAft>
              <a:buFont typeface="+mj-lt"/>
              <a:buAutoNum type="arabicPeriod"/>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Engage the Senior Executive Facilitator Notes. Agency for Healthcare Research and Quality.</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https://www.ahrq.gov/hai/cusp/modules/engage/exec-notes.html#sl3</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28</a:t>
            </a:fld>
            <a:endParaRPr lang="en-US"/>
          </a:p>
        </p:txBody>
      </p:sp>
    </p:spTree>
    <p:extLst>
      <p:ext uri="{BB962C8B-B14F-4D97-AF65-F5344CB8AC3E}">
        <p14:creationId xmlns:p14="http://schemas.microsoft.com/office/powerpoint/2010/main" val="145622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 List—2</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marL="342900" marR="0" lvl="0" indent="-342900">
              <a:lnSpc>
                <a:spcPct val="107000"/>
              </a:lnSpc>
              <a:spcAft>
                <a:spcPts val="600"/>
              </a:spcAft>
              <a:buFont typeface="+mj-lt"/>
              <a:buAutoNum type="arabicPeriod" startAt="7"/>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Assemble the Team. Agency for Healthcare Research and Quality.</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https://www.ahrq.gov/hai/cusp/modules/assemble/index.html</a:t>
            </a:r>
            <a:r>
              <a:rPr lang="en-US" sz="1600">
                <a:effectLst/>
                <a:latin typeface="Calibri" panose="020F0502020204030204" pitchFamily="34" charset="0"/>
                <a:ea typeface="Calibri" panose="020F0502020204030204" pitchFamily="34" charset="0"/>
                <a:cs typeface="Times New Roman" panose="02020603050405020304" pitchFamily="18" charset="0"/>
              </a:rPr>
              <a:t>. Accessed August 09, 2024.</a:t>
            </a:r>
          </a:p>
          <a:p>
            <a:pPr marL="342900" marR="0" lvl="0" indent="-342900">
              <a:lnSpc>
                <a:spcPct val="107000"/>
              </a:lnSpc>
              <a:spcAft>
                <a:spcPts val="600"/>
              </a:spcAft>
              <a:buFont typeface="+mj-lt"/>
              <a:buAutoNum type="arabicPeriod" startAt="7"/>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Engage the Senior Executive. Agency for Healthcare Research and Quality.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https://www.ahrq.gov/hai/cusp/modules/engage/index.html</a:t>
            </a:r>
            <a:r>
              <a:rPr lang="en-US" sz="1600">
                <a:effectLst/>
                <a:latin typeface="Calibri" panose="020F0502020204030204" pitchFamily="34" charset="0"/>
                <a:ea typeface="Calibri" panose="020F0502020204030204" pitchFamily="34" charset="0"/>
                <a:cs typeface="Times New Roman" panose="02020603050405020304" pitchFamily="18" charset="0"/>
              </a:rPr>
              <a:t>. Accessed August 09, 2024</a:t>
            </a:r>
          </a:p>
          <a:p>
            <a:pPr marL="342900" marR="0" lvl="0" indent="-342900">
              <a:lnSpc>
                <a:spcPct val="107000"/>
              </a:lnSpc>
              <a:spcAft>
                <a:spcPts val="600"/>
              </a:spcAft>
              <a:buFont typeface="+mj-lt"/>
              <a:buAutoNum type="arabicPeriod" startAt="7"/>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Engage the Senior Executive. Agency for Healthcare Research and Quality.</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https://www.ahrq.gov/hai/cusp/modules/engage/exec-slides.html</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a:t>
            </a:r>
          </a:p>
          <a:p>
            <a:pPr marL="342900" marR="0" lvl="0" indent="-342900">
              <a:lnSpc>
                <a:spcPct val="107000"/>
              </a:lnSpc>
              <a:spcAft>
                <a:spcPts val="600"/>
              </a:spcAft>
              <a:buFont typeface="+mj-lt"/>
              <a:buAutoNum type="arabicPeriod" startAt="7"/>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Implement Teamwork and Communication</a:t>
            </a:r>
            <a:r>
              <a:rPr lang="en-US" sz="1600">
                <a:effectLst/>
                <a:latin typeface="Calibri" panose="020F0502020204030204" pitchFamily="34" charset="0"/>
                <a:ea typeface="Calibri" panose="020F0502020204030204" pitchFamily="34" charset="0"/>
                <a:cs typeface="Times New Roman" panose="02020603050405020304" pitchFamily="18" charset="0"/>
              </a:rPr>
              <a:t>. Agency for Healthcare Research and Quality.</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https://www.ahrq.gov/hai/cusp/modules/implement/index.html</a:t>
            </a:r>
            <a:r>
              <a:rPr lang="en-US" sz="1600">
                <a:effectLst/>
                <a:latin typeface="Calibri" panose="020F0502020204030204" pitchFamily="34" charset="0"/>
                <a:ea typeface="Calibri" panose="020F0502020204030204" pitchFamily="34" charset="0"/>
                <a:cs typeface="Times New Roman" panose="02020603050405020304" pitchFamily="18" charset="0"/>
              </a:rPr>
              <a:t>. Accessed </a:t>
            </a:r>
            <a:r>
              <a:rPr lang="en-US" sz="1600" dirty="0">
                <a:effectLst/>
                <a:latin typeface="Calibri" panose="020F0502020204030204" pitchFamily="34" charset="0"/>
                <a:ea typeface="Calibri" panose="020F0502020204030204" pitchFamily="34" charset="0"/>
                <a:cs typeface="Times New Roman" panose="02020603050405020304" pitchFamily="18" charset="0"/>
              </a:rPr>
              <a:t>August 09</a:t>
            </a:r>
            <a:r>
              <a:rPr lang="en-US" sz="1600">
                <a:effectLst/>
                <a:latin typeface="Calibri" panose="020F0502020204030204" pitchFamily="34" charset="0"/>
                <a:ea typeface="Calibri" panose="020F0502020204030204" pitchFamily="34" charset="0"/>
                <a:cs typeface="Times New Roman" panose="02020603050405020304" pitchFamily="18" charset="0"/>
              </a:rPr>
              <a:t>, 2024.</a:t>
            </a:r>
          </a:p>
          <a:p>
            <a:pPr marL="342900" indent="-342900">
              <a:lnSpc>
                <a:spcPct val="107000"/>
              </a:lnSpc>
              <a:spcAft>
                <a:spcPts val="600"/>
              </a:spcAft>
              <a:buFont typeface="+mj-lt"/>
              <a:buAutoNum type="arabicPeriod" startAt="7"/>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Five Whys Tool for Root Cause Analysis</a:t>
            </a:r>
            <a:r>
              <a:rPr lang="en-US" sz="160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Centers </a:t>
            </a:r>
            <a:r>
              <a:rPr lang="en-US" sz="1600">
                <a:effectLst/>
                <a:latin typeface="Calibri" panose="020F0502020204030204" pitchFamily="34" charset="0"/>
                <a:ea typeface="Calibri" panose="020F0502020204030204" pitchFamily="34" charset="0"/>
                <a:cs typeface="Times New Roman" panose="02020603050405020304" pitchFamily="18" charset="0"/>
              </a:rPr>
              <a:t>for </a:t>
            </a:r>
            <a:r>
              <a:rPr lang="en-US" sz="1600" dirty="0">
                <a:effectLst/>
                <a:latin typeface="Calibri" panose="020F0502020204030204" pitchFamily="34" charset="0"/>
                <a:ea typeface="Calibri" panose="020F0502020204030204" pitchFamily="34" charset="0"/>
                <a:cs typeface="Times New Roman" panose="02020603050405020304" pitchFamily="18" charset="0"/>
              </a:rPr>
              <a:t>Medicare </a:t>
            </a:r>
            <a:r>
              <a:rPr lang="en-US" sz="1600">
                <a:effectLst/>
                <a:latin typeface="Calibri" panose="020F0502020204030204" pitchFamily="34" charset="0"/>
                <a:ea typeface="Calibri" panose="020F0502020204030204" pitchFamily="34" charset="0"/>
                <a:cs typeface="Times New Roman" panose="02020603050405020304" pitchFamily="18" charset="0"/>
              </a:rPr>
              <a:t>and </a:t>
            </a:r>
            <a:r>
              <a:rPr lang="en-US" sz="1600" dirty="0">
                <a:effectLst/>
                <a:latin typeface="Calibri" panose="020F0502020204030204" pitchFamily="34" charset="0"/>
                <a:ea typeface="Calibri" panose="020F0502020204030204" pitchFamily="34" charset="0"/>
                <a:cs typeface="Times New Roman" panose="02020603050405020304" pitchFamily="18" charset="0"/>
              </a:rPr>
              <a:t>Medicaid Services</a:t>
            </a:r>
            <a:r>
              <a:rPr lang="en-US" sz="1600">
                <a:effectLst/>
                <a:latin typeface="Calibri" panose="020F0502020204030204" pitchFamily="34" charset="0"/>
                <a:ea typeface="Calibri" panose="020F0502020204030204" pitchFamily="34" charset="0"/>
                <a:cs typeface="Times New Roman" panose="02020603050405020304" pitchFamily="18" charset="0"/>
              </a:rPr>
              <a:t>.</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https://www.cms.gov/medicare/provider-enrollment-and-certification/qapi/downloads/fivewhys.pdf</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startAt="7"/>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Guidance for Performing Root Cause Analysis (RCA) with Performance Improvement Projects (PIPs). Centers </a:t>
            </a:r>
            <a:r>
              <a:rPr lang="en-US" sz="1600">
                <a:effectLst/>
                <a:latin typeface="Calibri" panose="020F0502020204030204" pitchFamily="34" charset="0"/>
                <a:ea typeface="Calibri" panose="020F0502020204030204" pitchFamily="34" charset="0"/>
                <a:cs typeface="Times New Roman" panose="02020603050405020304" pitchFamily="18" charset="0"/>
              </a:rPr>
              <a:t>for </a:t>
            </a:r>
            <a:r>
              <a:rPr lang="en-US" sz="1600" dirty="0">
                <a:effectLst/>
                <a:latin typeface="Calibri" panose="020F0502020204030204" pitchFamily="34" charset="0"/>
                <a:ea typeface="Calibri" panose="020F0502020204030204" pitchFamily="34" charset="0"/>
                <a:cs typeface="Times New Roman" panose="02020603050405020304" pitchFamily="18" charset="0"/>
              </a:rPr>
              <a:t>Medicare </a:t>
            </a:r>
            <a:r>
              <a:rPr lang="en-US" sz="1600">
                <a:effectLst/>
                <a:latin typeface="Calibri" panose="020F0502020204030204" pitchFamily="34" charset="0"/>
                <a:ea typeface="Calibri" panose="020F0502020204030204" pitchFamily="34" charset="0"/>
                <a:cs typeface="Times New Roman" panose="02020603050405020304" pitchFamily="18" charset="0"/>
              </a:rPr>
              <a:t>and </a:t>
            </a:r>
            <a:r>
              <a:rPr lang="en-US" sz="1600" dirty="0">
                <a:effectLst/>
                <a:latin typeface="Calibri" panose="020F0502020204030204" pitchFamily="34" charset="0"/>
                <a:ea typeface="Calibri" panose="020F0502020204030204" pitchFamily="34" charset="0"/>
                <a:cs typeface="Times New Roman" panose="02020603050405020304" pitchFamily="18" charset="0"/>
              </a:rPr>
              <a:t>Medicaid Services</a:t>
            </a:r>
            <a:r>
              <a:rPr lang="en-US" sz="160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https://www.cms.gov/medicare/provider-enrollment-and-certification/qapi/downloads/guidanceforrca.pdf</a:t>
            </a:r>
            <a:r>
              <a:rPr lang="en-US" sz="1600">
                <a:effectLst/>
                <a:latin typeface="Calibri" panose="020F0502020204030204" pitchFamily="34" charset="0"/>
                <a:ea typeface="Calibri" panose="020F0502020204030204" pitchFamily="34" charset="0"/>
                <a:cs typeface="Times New Roman" panose="02020603050405020304" pitchFamily="18" charset="0"/>
              </a:rPr>
              <a:t>. Accessed </a:t>
            </a:r>
            <a:r>
              <a:rPr lang="en-US" sz="1600" dirty="0">
                <a:effectLst/>
                <a:latin typeface="Calibri" panose="020F0502020204030204" pitchFamily="34" charset="0"/>
                <a:ea typeface="Calibri" panose="020F0502020204030204" pitchFamily="34" charset="0"/>
                <a:cs typeface="Times New Roman" panose="02020603050405020304" pitchFamily="18" charset="0"/>
              </a:rPr>
              <a:t>May 24</a:t>
            </a:r>
            <a:r>
              <a:rPr lang="en-US" sz="1600">
                <a:effectLst/>
                <a:latin typeface="Calibri" panose="020F0502020204030204" pitchFamily="34" charset="0"/>
                <a:ea typeface="Calibri" panose="020F0502020204030204" pitchFamily="34" charset="0"/>
                <a:cs typeface="Times New Roman" panose="02020603050405020304" pitchFamily="18" charset="0"/>
              </a:rPr>
              <a:t>, 2024</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29</a:t>
            </a:fld>
            <a:endParaRPr lang="en-US"/>
          </a:p>
        </p:txBody>
      </p:sp>
    </p:spTree>
    <p:extLst>
      <p:ext uri="{BB962C8B-B14F-4D97-AF65-F5344CB8AC3E}">
        <p14:creationId xmlns:p14="http://schemas.microsoft.com/office/powerpoint/2010/main" val="102671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6B6F47CB-4878-E260-FA1E-954155587CD6}"/>
              </a:ext>
            </a:extLst>
          </p:cNvPr>
          <p:cNvSpPr>
            <a:spLocks noGrp="1"/>
          </p:cNvSpPr>
          <p:nvPr>
            <p:ph type="title"/>
          </p:nvPr>
        </p:nvSpPr>
        <p:spPr>
          <a:xfrm>
            <a:off x="457200" y="0"/>
            <a:ext cx="8229600" cy="914400"/>
          </a:xfrm>
        </p:spPr>
        <p:txBody>
          <a:bodyPr>
            <a:noAutofit/>
          </a:bodyPr>
          <a:lstStyle/>
          <a:p>
            <a:r>
              <a:rPr lang="en-US" noProof="0" dirty="0"/>
              <a:t>Using the 4 </a:t>
            </a:r>
            <a:r>
              <a:rPr lang="en-US" dirty="0"/>
              <a:t>Es Framework</a:t>
            </a:r>
            <a:r>
              <a:rPr lang="en-US" baseline="30000" dirty="0">
                <a:latin typeface="Calibri"/>
                <a:cs typeface="Calibri"/>
              </a:rPr>
              <a:t>1-6</a:t>
            </a:r>
            <a:endParaRPr lang="en-US" baseline="30000" noProof="0" dirty="0"/>
          </a:p>
        </p:txBody>
      </p:sp>
      <p:pic>
        <p:nvPicPr>
          <p:cNvPr id="3" name="Picture 2" descr="The Four Es are Engage, Educate, Execute, and Evaluate. &#10;To Engage: Secure leadership support. Set goals and establish expectations. Convene a team.&#10;Ask: How can we engage hearts and minds?&#10;To Educate: Share the evidence. Educate on new policies/procedures. Use multimodal educational tools.&#10;Ask: How can we turn the evidence into behavior?&#10;To Execute: Implement evidence-based practice. Address barriers and make revisions. Collect data throughout implementation. Assess fidelity to the model of care.&#10;Ask: What do we need to do? How can we do it with our resources and culture?&#10;To Evaluate: Analyze the data. Share outcomes/feedback to leadership &amp; staff. Reassess and revise based on findings&#10;Ask: How do we know if we made a difference?">
            <a:extLst>
              <a:ext uri="{FF2B5EF4-FFF2-40B4-BE49-F238E27FC236}">
                <a16:creationId xmlns:a16="http://schemas.microsoft.com/office/drawing/2014/main" id="{5218F752-0337-1A88-A487-D8F474E47486}"/>
              </a:ext>
            </a:extLst>
          </p:cNvPr>
          <p:cNvPicPr>
            <a:picLocks noChangeAspect="1"/>
          </p:cNvPicPr>
          <p:nvPr/>
        </p:nvPicPr>
        <p:blipFill>
          <a:blip r:embed="rId3"/>
          <a:stretch>
            <a:fillRect/>
          </a:stretch>
        </p:blipFill>
        <p:spPr>
          <a:xfrm>
            <a:off x="271507" y="1188388"/>
            <a:ext cx="8600985" cy="4181342"/>
          </a:xfrm>
          <a:prstGeom prst="rect">
            <a:avLst/>
          </a:prstGeom>
        </p:spPr>
      </p:pic>
      <p:sp>
        <p:nvSpPr>
          <p:cNvPr id="27" name="Text Placeholder 26">
            <a:extLst>
              <a:ext uri="{FF2B5EF4-FFF2-40B4-BE49-F238E27FC236}">
                <a16:creationId xmlns:a16="http://schemas.microsoft.com/office/drawing/2014/main" id="{93D7A2AC-3420-955D-AB0E-B10984C6BDF0}"/>
              </a:ext>
            </a:extLst>
          </p:cNvPr>
          <p:cNvSpPr>
            <a:spLocks noGrp="1"/>
          </p:cNvSpPr>
          <p:nvPr>
            <p:ph type="body" sz="quarter" idx="11"/>
          </p:nvPr>
        </p:nvSpPr>
        <p:spPr>
          <a:xfrm>
            <a:off x="914400" y="5627338"/>
            <a:ext cx="7315200" cy="612934"/>
          </a:xfrm>
          <a:prstGeom prst="roundRect">
            <a:avLst/>
          </a:prstGeom>
          <a:solidFill>
            <a:srgbClr val="F2F2F2"/>
          </a:solidFill>
          <a:effectLst>
            <a:innerShdw blurRad="63500" dist="50800" dir="13500000">
              <a:prstClr val="black">
                <a:alpha val="50000"/>
              </a:prstClr>
            </a:innerShdw>
          </a:effectLst>
        </p:spPr>
        <p:txBody>
          <a:bodyPr vert="horz" wrap="square" lIns="182880" tIns="137160" rIns="182880" bIns="137160" rtlCol="0" anchor="ctr">
            <a:spAutoFit/>
          </a:bodyPr>
          <a:lstStyle/>
          <a:p>
            <a:pPr marL="0" indent="0">
              <a:spcBef>
                <a:spcPts val="0"/>
              </a:spcBef>
              <a:buNone/>
            </a:pPr>
            <a:r>
              <a:rPr lang="en-US" sz="1800" dirty="0">
                <a:solidFill>
                  <a:prstClr val="black"/>
                </a:solidFill>
                <a:latin typeface="Calibri" panose="020F0502020204030204"/>
                <a:cs typeface="Calibri"/>
              </a:rPr>
              <a:t>Access </a:t>
            </a:r>
            <a:r>
              <a:rPr lang="en-US" sz="1800" b="1" u="sng" dirty="0">
                <a:solidFill>
                  <a:srgbClr val="0070C0"/>
                </a:solidFill>
                <a:latin typeface="Calibri" panose="020F0502020204030204"/>
                <a:cs typeface="Calibri"/>
                <a:hlinkClick r:id="rId4"/>
              </a:rPr>
              <a:t>the one-pager on the 4 Es</a:t>
            </a:r>
            <a:r>
              <a:rPr lang="en-US" sz="1800" b="1" dirty="0">
                <a:solidFill>
                  <a:prstClr val="black"/>
                </a:solidFill>
                <a:latin typeface="Calibri" panose="020F0502020204030204"/>
                <a:cs typeface="Calibri"/>
                <a:hlinkClick r:id="rId4"/>
              </a:rPr>
              <a:t> </a:t>
            </a:r>
            <a:r>
              <a:rPr lang="en-US" sz="1800" dirty="0">
                <a:solidFill>
                  <a:prstClr val="black"/>
                </a:solidFill>
                <a:latin typeface="Calibri" panose="020F0502020204030204"/>
                <a:cs typeface="Calibri"/>
              </a:rPr>
              <a:t>. </a:t>
            </a:r>
          </a:p>
        </p:txBody>
      </p:sp>
      <p:sp>
        <p:nvSpPr>
          <p:cNvPr id="23" name="Slide Number Placeholder 22">
            <a:extLst>
              <a:ext uri="{FF2B5EF4-FFF2-40B4-BE49-F238E27FC236}">
                <a16:creationId xmlns:a16="http://schemas.microsoft.com/office/drawing/2014/main" id="{28A71717-DE6E-5CEE-775D-0A481E24986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186549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 List—3</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505691" y="911880"/>
            <a:ext cx="8229600" cy="5400020"/>
          </a:xfrm>
        </p:spPr>
        <p:txBody>
          <a:bodyPr>
            <a:noAutofit/>
          </a:bodyPr>
          <a:lstStyle/>
          <a:p>
            <a:pPr marL="342900" marR="0" lvl="0" indent="-342900">
              <a:lnSpc>
                <a:spcPct val="107000"/>
              </a:lnSpc>
              <a:spcAft>
                <a:spcPts val="600"/>
              </a:spcAft>
              <a:buFont typeface="+mj-lt"/>
              <a:buAutoNum type="arabicPeriod" startAt="13"/>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Patient Safety Essentials Toolkit: Action Hierarchy (part of RCA2). Institute </a:t>
            </a:r>
            <a:r>
              <a:rPr lang="en-US" sz="1600">
                <a:effectLst/>
                <a:latin typeface="Calibri" panose="020F0502020204030204" pitchFamily="34" charset="0"/>
                <a:ea typeface="Calibri" panose="020F0502020204030204" pitchFamily="34" charset="0"/>
                <a:cs typeface="Times New Roman" panose="02020603050405020304" pitchFamily="18" charset="0"/>
              </a:rPr>
              <a:t>for Healthcare </a:t>
            </a:r>
            <a:r>
              <a:rPr lang="en-US" sz="1600" dirty="0">
                <a:effectLst/>
                <a:latin typeface="Calibri" panose="020F0502020204030204" pitchFamily="34" charset="0"/>
                <a:ea typeface="Calibri" panose="020F0502020204030204" pitchFamily="34" charset="0"/>
                <a:cs typeface="Times New Roman" panose="02020603050405020304" pitchFamily="18" charset="0"/>
              </a:rPr>
              <a:t>Improvement</a:t>
            </a:r>
            <a:r>
              <a:rPr lang="en-US" sz="160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https://www.ihi.org/sites/default/files/SafetyToolkit_ActionHierarchy.pdf</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 </a:t>
            </a:r>
          </a:p>
          <a:p>
            <a:pPr marL="342900" marR="0" lvl="0" indent="-342900">
              <a:lnSpc>
                <a:spcPct val="107000"/>
              </a:lnSpc>
              <a:spcAft>
                <a:spcPts val="600"/>
              </a:spcAft>
              <a:buFont typeface="+mj-lt"/>
              <a:buAutoNum type="arabicPeriod" startAt="13"/>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Root Cause Analysis </a:t>
            </a:r>
            <a:r>
              <a:rPr lang="en-US" sz="1600" dirty="0">
                <a:effectLst/>
                <a:latin typeface="Calibri" panose="020F0502020204030204" pitchFamily="34" charset="0"/>
                <a:ea typeface="Calibri" panose="020F0502020204030204" pitchFamily="34" charset="0"/>
                <a:cs typeface="Times New Roman" panose="02020603050405020304" pitchFamily="18" charset="0"/>
              </a:rPr>
              <a:t>Tools. VA National Center </a:t>
            </a:r>
            <a:r>
              <a:rPr lang="en-US" sz="1600">
                <a:effectLst/>
                <a:latin typeface="Calibri" panose="020F0502020204030204" pitchFamily="34" charset="0"/>
                <a:ea typeface="Calibri" panose="020F0502020204030204" pitchFamily="34" charset="0"/>
                <a:cs typeface="Times New Roman" panose="02020603050405020304" pitchFamily="18" charset="0"/>
              </a:rPr>
              <a:t>for Patient Safety. </a:t>
            </a:r>
            <a:r>
              <a:rPr lang="en-US" sz="1600" dirty="0">
                <a:effectLst/>
                <a:latin typeface="Calibri" panose="020F0502020204030204" pitchFamily="34" charset="0"/>
                <a:ea typeface="Calibri" panose="020F0502020204030204" pitchFamily="34" charset="0"/>
                <a:cs typeface="Times New Roman" panose="02020603050405020304" pitchFamily="18" charset="0"/>
              </a:rPr>
              <a:t>2014.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https://www.patientsafety.va.gov/docs/joe/2014%20RCA%20Tools%20FINAL%20Formatted%20REV10%202016.pdf</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 </a:t>
            </a:r>
          </a:p>
          <a:p>
            <a:pPr marL="342900" indent="-342900">
              <a:lnSpc>
                <a:spcPct val="107000"/>
              </a:lnSpc>
              <a:spcAft>
                <a:spcPts val="600"/>
              </a:spcAft>
              <a:buFont typeface="+mj-lt"/>
              <a:buAutoNum type="arabicPeriod" startAt="13"/>
              <a:tabLst>
                <a:tab pos="4572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Root Cause Analysis Tools. VA National Center for Patient Safety. 2014.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https://www.patientsafety.va.gov/docs/joe/2014%20RCA%20Tools%20FINAL%20Formatted%20REV10%202016.pdf</a:t>
            </a:r>
            <a:r>
              <a:rPr lang="en-US" sz="1600">
                <a:effectLst/>
                <a:latin typeface="Calibri" panose="020F0502020204030204" pitchFamily="34" charset="0"/>
                <a:ea typeface="Calibri" panose="020F0502020204030204" pitchFamily="34" charset="0"/>
                <a:cs typeface="Times New Roman" panose="02020603050405020304" pitchFamily="18" charset="0"/>
              </a:rPr>
              <a:t>. Accessed May 24, 2024.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startAt="13"/>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Doern GV, Carroll KC, Diekema DJ, et al. Practical guidance for clinical microbiology laboratories: a comprehensive update on the problem of blood culture contamination and a discussion of methods for addressing the problem. Clin Microbiol Rev. 2019 Oct 30;33(1):e00009-19. PMID: 31666280. </a:t>
            </a:r>
          </a:p>
          <a:p>
            <a:pPr marL="342900" indent="-342900">
              <a:lnSpc>
                <a:spcPct val="107000"/>
              </a:lnSpc>
              <a:spcAft>
                <a:spcPts val="600"/>
              </a:spcAft>
              <a:buFont typeface="+mj-lt"/>
              <a:buAutoNum type="arabicPeriod" startAt="13"/>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Blood Culture Contamination: An Overview For Infection Control And Antibiotic Stewardship Programs Working With The Clinical Laboratory. CS 331454-B. Atlanta, GA: Centers for Disease Control &amp; Prevention; July 2022.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https://stacks.cdc.gov/view/cdc/123257/cdc_123257_DS1.pdf</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May 3, 2024. </a:t>
            </a:r>
            <a:endParaRPr lang="en-US" sz="1050" dirty="0">
              <a:cs typeface="Calibri"/>
            </a:endParaRP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30</a:t>
            </a:fld>
            <a:endParaRPr lang="en-US"/>
          </a:p>
        </p:txBody>
      </p:sp>
    </p:spTree>
    <p:extLst>
      <p:ext uri="{BB962C8B-B14F-4D97-AF65-F5344CB8AC3E}">
        <p14:creationId xmlns:p14="http://schemas.microsoft.com/office/powerpoint/2010/main" val="128657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 List—4</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911880"/>
            <a:ext cx="8229600" cy="5476220"/>
          </a:xfrm>
        </p:spPr>
        <p:txBody>
          <a:bodyPr>
            <a:noAutofit/>
          </a:bodyPr>
          <a:lstStyle/>
          <a:p>
            <a:pPr marL="342900" marR="0" lvl="0" indent="-342900">
              <a:lnSpc>
                <a:spcPct val="107000"/>
              </a:lnSpc>
              <a:spcAft>
                <a:spcPts val="600"/>
              </a:spcAft>
              <a:buFont typeface="+mj-lt"/>
              <a:buAutoNum type="arabicPeriod" startAt="1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Chernikova O, Heitzmann N, Stadler M, et al. Simulation-based learning in higher education: A meta-analysis. Rev Ed Res. 2020;90(4):499-541. </a:t>
            </a:r>
          </a:p>
          <a:p>
            <a:pPr marL="342900" marR="0" lvl="0" indent="-342900">
              <a:lnSpc>
                <a:spcPct val="107000"/>
              </a:lnSpc>
              <a:spcAft>
                <a:spcPts val="600"/>
              </a:spcAft>
              <a:buFont typeface="+mj-lt"/>
              <a:buAutoNum type="arabicPeriod" startAt="1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Preventing Adult Blood Culture Contamination: A Quality Tool For Clinical Laboratory Professionals. Centers for Disease Control and Prevention.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https://www.cdc.gov/labquality/blood-culture-contamination-prevention.html</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May 24, 2024. </a:t>
            </a:r>
          </a:p>
          <a:p>
            <a:pPr marL="342900" marR="0" lvl="0" indent="-342900">
              <a:lnSpc>
                <a:spcPct val="107000"/>
              </a:lnSpc>
              <a:spcAft>
                <a:spcPts val="600"/>
              </a:spcAft>
              <a:buFont typeface="+mj-lt"/>
              <a:buAutoNum type="arabicPeriod" startAt="1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Principles and Procedures for Blood Cultures, 2nd Edition. CLSI guideline M47. Clinical and Laboratory Standards Institute. 2022.</a:t>
            </a:r>
          </a:p>
          <a:p>
            <a:pPr marL="342900" indent="-342900">
              <a:lnSpc>
                <a:spcPct val="107000"/>
              </a:lnSpc>
              <a:spcAft>
                <a:spcPts val="600"/>
              </a:spcAft>
              <a:buFont typeface="+mj-lt"/>
              <a:buAutoNum type="arabicPeriod" startAt="1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Specimen Collection: Blood Cultures (Ambulatory)- CE/NCPD. Elsevier. </a:t>
            </a: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3"/>
              </a:rPr>
              <a:t>https://elsevier.health/en-US/preview/blood-collection-blood-cultures-ambulatory</a:t>
            </a:r>
            <a:r>
              <a:rPr lang="en-US" sz="1600" dirty="0">
                <a:effectLst/>
                <a:latin typeface="Calibri" panose="020F0502020204030204" pitchFamily="34" charset="0"/>
                <a:ea typeface="Calibri" panose="020F0502020204030204" pitchFamily="34" charset="0"/>
                <a:cs typeface="Times New Roman" panose="02020603050405020304" pitchFamily="18" charset="0"/>
              </a:rPr>
              <a:t>. Accessed May 24, 2024.</a:t>
            </a:r>
          </a:p>
          <a:p>
            <a:pPr marL="342900" indent="-342900">
              <a:lnSpc>
                <a:spcPct val="107000"/>
              </a:lnSpc>
              <a:spcAft>
                <a:spcPts val="600"/>
              </a:spcAft>
              <a:buFont typeface="+mj-lt"/>
              <a:buAutoNum type="arabicPeriod" startAt="1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Bool M, Barton MJ, Zimmerman PA. Blood culture contamination in the emergency department: an integrative review of strategies to prevent blood culture contamination. Australas Emerg Care. 2020 Sep;23(3):157-65. PMID: 32253130. </a:t>
            </a:r>
          </a:p>
          <a:p>
            <a:pPr marL="342900" indent="-342900">
              <a:lnSpc>
                <a:spcPct val="107000"/>
              </a:lnSpc>
              <a:spcAft>
                <a:spcPts val="600"/>
              </a:spcAft>
              <a:buFont typeface="+mj-lt"/>
              <a:buAutoNum type="arabicPeriod" startAt="18"/>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Hopkins K, Huynh S, McNary C, et al. Reducing blood culture contamination rates: a systematic approach to improving quality of care. Am J Infect Control. 2013 Dec;41(12):1272-4. PMID: 23747025.</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31</a:t>
            </a:fld>
            <a:endParaRPr lang="en-US"/>
          </a:p>
        </p:txBody>
      </p:sp>
    </p:spTree>
    <p:extLst>
      <p:ext uri="{BB962C8B-B14F-4D97-AF65-F5344CB8AC3E}">
        <p14:creationId xmlns:p14="http://schemas.microsoft.com/office/powerpoint/2010/main" val="3275311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 List—5</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p:txBody>
          <a:bodyPr>
            <a:noAutofit/>
          </a:bodyPr>
          <a:lstStyle/>
          <a:p>
            <a:pPr marL="342900" marR="0" lvl="0" indent="-342900">
              <a:lnSpc>
                <a:spcPct val="107000"/>
              </a:lnSpc>
              <a:spcAft>
                <a:spcPts val="600"/>
              </a:spcAft>
              <a:buFont typeface="+mj-lt"/>
              <a:buAutoNum type="arabicPeriod" startAt="24"/>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Harding AD, Bollinger S. Reducing blood culture contamination rates in the emergency department. J Emerg Nurs. 2013 Jan;39(1):e1-6. PMID: 23295096.</a:t>
            </a:r>
          </a:p>
          <a:p>
            <a:pPr marL="342900" marR="0" lvl="0" indent="-342900">
              <a:lnSpc>
                <a:spcPct val="107000"/>
              </a:lnSpc>
              <a:spcAft>
                <a:spcPts val="600"/>
              </a:spcAft>
              <a:buFont typeface="+mj-lt"/>
              <a:buAutoNum type="arabicPeriod" startAt="24"/>
              <a:tabLst>
                <a:tab pos="4572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Gibb AP, Hill B, Chorel B, et al. Reduction in blood culture contamination rate by feedback to phlebotomists. Arch Pathol Lab Med. 1997 May;121(5):503-7. PMID: 9167605.</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32</a:t>
            </a:fld>
            <a:endParaRPr lang="en-US"/>
          </a:p>
        </p:txBody>
      </p:sp>
    </p:spTree>
    <p:extLst>
      <p:ext uri="{BB962C8B-B14F-4D97-AF65-F5344CB8AC3E}">
        <p14:creationId xmlns:p14="http://schemas.microsoft.com/office/powerpoint/2010/main" val="3868726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E6F7845-2861-6733-8B31-ED30DACDEB08}"/>
              </a:ext>
            </a:extLst>
          </p:cNvPr>
          <p:cNvSpPr>
            <a:spLocks noGrp="1"/>
          </p:cNvSpPr>
          <p:nvPr>
            <p:ph type="title"/>
          </p:nvPr>
        </p:nvSpPr>
        <p:spPr/>
        <p:txBody>
          <a:bodyPr>
            <a:noAutofit/>
          </a:bodyPr>
          <a:lstStyle/>
          <a:p>
            <a:r>
              <a:rPr lang="en-US" sz="3800" dirty="0"/>
              <a:t>Case Example: St. Misfortune’s Hospital</a:t>
            </a:r>
          </a:p>
        </p:txBody>
      </p:sp>
      <p:sp>
        <p:nvSpPr>
          <p:cNvPr id="2" name="Content Placeholder 1">
            <a:extLst>
              <a:ext uri="{FF2B5EF4-FFF2-40B4-BE49-F238E27FC236}">
                <a16:creationId xmlns:a16="http://schemas.microsoft.com/office/drawing/2014/main" id="{41E49B78-A1FB-84D3-19CA-39EFA3EBB742}"/>
              </a:ext>
            </a:extLst>
          </p:cNvPr>
          <p:cNvSpPr>
            <a:spLocks noGrp="1"/>
          </p:cNvSpPr>
          <p:nvPr>
            <p:ph idx="1"/>
          </p:nvPr>
        </p:nvSpPr>
        <p:spPr>
          <a:xfrm>
            <a:off x="927100" y="1256460"/>
            <a:ext cx="7759700" cy="2307023"/>
          </a:xfrm>
        </p:spPr>
        <p:txBody>
          <a:bodyPr vert="horz" lIns="91440" tIns="45720" rIns="91440" bIns="45720" rtlCol="0" anchor="t">
            <a:normAutofit fontScale="92500" lnSpcReduction="10000"/>
          </a:bodyPr>
          <a:lstStyle/>
          <a:p>
            <a:pPr>
              <a:lnSpc>
                <a:spcPct val="110000"/>
              </a:lnSpc>
            </a:pPr>
            <a:r>
              <a:rPr lang="en-US" sz="2400" b="1" dirty="0">
                <a:solidFill>
                  <a:schemeClr val="accent4"/>
                </a:solidFill>
              </a:rPr>
              <a:t>St. Misfortune’s Hospital </a:t>
            </a:r>
            <a:r>
              <a:rPr lang="en-US" sz="2400" dirty="0"/>
              <a:t>is a small community hospital with limited resources.</a:t>
            </a:r>
          </a:p>
          <a:p>
            <a:pPr>
              <a:lnSpc>
                <a:spcPct val="110000"/>
              </a:lnSpc>
            </a:pPr>
            <a:r>
              <a:rPr lang="en-US" sz="2400" dirty="0"/>
              <a:t>MRSA rates have been well above the regional average for a long time.</a:t>
            </a:r>
            <a:endParaRPr lang="en-US" sz="2400" dirty="0">
              <a:cs typeface="Calibri"/>
            </a:endParaRPr>
          </a:p>
          <a:p>
            <a:pPr>
              <a:lnSpc>
                <a:spcPct val="110000"/>
              </a:lnSpc>
            </a:pPr>
            <a:r>
              <a:rPr lang="en-US" sz="2400" dirty="0"/>
              <a:t>MRSA rates are as high as 15 infections per 1,000 patient-days in some units.</a:t>
            </a:r>
            <a:endParaRPr lang="en-US" sz="2400" dirty="0">
              <a:cs typeface="Calibri"/>
            </a:endParaRPr>
          </a:p>
        </p:txBody>
      </p:sp>
      <p:pic>
        <p:nvPicPr>
          <p:cNvPr id="5" name="Picture 4" descr="A team of healthcare workers looking very discouraged.">
            <a:extLst>
              <a:ext uri="{FF2B5EF4-FFF2-40B4-BE49-F238E27FC236}">
                <a16:creationId xmlns:a16="http://schemas.microsoft.com/office/drawing/2014/main" id="{83E9FD02-1B2F-9F67-95C8-5D1ED9AA7A5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141405" y="3615203"/>
            <a:ext cx="3430595" cy="2288142"/>
          </a:xfrm>
          <a:prstGeom prst="rect">
            <a:avLst/>
          </a:prstGeom>
          <a:effectLst>
            <a:outerShdw blurRad="508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F2C29E6B-30F1-5F10-BC33-0BF4F740279F}"/>
              </a:ext>
            </a:extLst>
          </p:cNvPr>
          <p:cNvSpPr>
            <a:spLocks noGrp="1"/>
          </p:cNvSpPr>
          <p:nvPr>
            <p:ph type="body" sz="quarter" idx="11"/>
          </p:nvPr>
        </p:nvSpPr>
        <p:spPr>
          <a:xfrm>
            <a:off x="5082139" y="3605764"/>
            <a:ext cx="3322752" cy="2307024"/>
          </a:xfrm>
          <a:solidFill>
            <a:schemeClr val="accent2">
              <a:lumMod val="20000"/>
              <a:lumOff val="80000"/>
            </a:schemeClr>
          </a:solidFill>
          <a:ln w="19050">
            <a:noFill/>
          </a:ln>
          <a:effectLst>
            <a:outerShdw blurRad="50800" dist="38100" dir="2700000" algn="tl" rotWithShape="0">
              <a:prstClr val="black">
                <a:alpha val="40000"/>
              </a:prstClr>
            </a:outerShdw>
          </a:effectLst>
        </p:spPr>
        <p:txBody>
          <a:bodyPr vert="horz" lIns="182880" tIns="182880" rIns="182880" bIns="45720" rtlCol="0" anchor="t">
            <a:normAutofit/>
          </a:bodyPr>
          <a:lstStyle/>
          <a:p>
            <a:pPr marL="0" indent="0" algn="ctr">
              <a:lnSpc>
                <a:spcPct val="110000"/>
              </a:lnSpc>
              <a:buNone/>
            </a:pPr>
            <a:r>
              <a:rPr lang="en-US" sz="2200" b="1" u="sng" dirty="0">
                <a:solidFill>
                  <a:schemeClr val="accent1"/>
                </a:solidFill>
              </a:rPr>
              <a:t>Decision:</a:t>
            </a:r>
          </a:p>
          <a:p>
            <a:pPr marL="0" indent="0" algn="ctr">
              <a:lnSpc>
                <a:spcPct val="110000"/>
              </a:lnSpc>
              <a:buNone/>
            </a:pPr>
            <a:r>
              <a:rPr lang="en-US" sz="2200" b="1" dirty="0"/>
              <a:t>Hospital personnel decide to assemble a MRSA Prevention Team.</a:t>
            </a:r>
          </a:p>
        </p:txBody>
      </p:sp>
      <p:sp>
        <p:nvSpPr>
          <p:cNvPr id="23" name="Slide Number Placeholder 22">
            <a:extLst>
              <a:ext uri="{FF2B5EF4-FFF2-40B4-BE49-F238E27FC236}">
                <a16:creationId xmlns:a16="http://schemas.microsoft.com/office/drawing/2014/main" id="{6D88350B-72B8-1E05-2134-7696407F118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67669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0FA2E18-C925-C6A4-BCC6-44D1F7D633C2}"/>
              </a:ext>
            </a:extLst>
          </p:cNvPr>
          <p:cNvSpPr>
            <a:spLocks noGrp="1"/>
          </p:cNvSpPr>
          <p:nvPr>
            <p:ph type="title"/>
          </p:nvPr>
        </p:nvSpPr>
        <p:spPr>
          <a:xfrm>
            <a:off x="457200" y="0"/>
            <a:ext cx="8229600" cy="914400"/>
          </a:xfrm>
        </p:spPr>
        <p:txBody>
          <a:bodyPr>
            <a:noAutofit/>
          </a:bodyPr>
          <a:lstStyle/>
          <a:p>
            <a:r>
              <a:rPr lang="en-US" noProof="0"/>
              <a:t>Engage</a:t>
            </a:r>
          </a:p>
        </p:txBody>
      </p:sp>
      <p:sp>
        <p:nvSpPr>
          <p:cNvPr id="2" name="Content Placeholder 1">
            <a:extLst>
              <a:ext uri="{FF2B5EF4-FFF2-40B4-BE49-F238E27FC236}">
                <a16:creationId xmlns:a16="http://schemas.microsoft.com/office/drawing/2014/main" id="{F4465FD6-361F-2119-4804-F8DD672EA0CD}"/>
              </a:ext>
            </a:extLst>
          </p:cNvPr>
          <p:cNvSpPr>
            <a:spLocks noGrp="1"/>
          </p:cNvSpPr>
          <p:nvPr>
            <p:ph idx="1"/>
          </p:nvPr>
        </p:nvSpPr>
        <p:spPr>
          <a:xfrm>
            <a:off x="457200" y="1035548"/>
            <a:ext cx="8412163" cy="3161001"/>
          </a:xfrm>
          <a:noFill/>
          <a:ln>
            <a:noFill/>
          </a:ln>
          <a:effectLst/>
        </p:spPr>
        <p:txBody>
          <a:bodyPr rIns="91440" anchor="ctr">
            <a:normAutofit/>
          </a:bodyPr>
          <a:lstStyle/>
          <a:p>
            <a:r>
              <a:rPr lang="en-US" sz="2800" b="1"/>
              <a:t>Engagement: </a:t>
            </a:r>
            <a:r>
              <a:rPr lang="en-US" sz="2800"/>
              <a:t>Actively involve individuals in identifying and addressing safety issues.</a:t>
            </a:r>
          </a:p>
          <a:p>
            <a:pPr lvl="1"/>
            <a:r>
              <a:rPr lang="en-US" sz="2400" noProof="0"/>
              <a:t>Changing attitudes and behaviors</a:t>
            </a:r>
          </a:p>
          <a:p>
            <a:r>
              <a:rPr lang="en-US" sz="2800" noProof="0"/>
              <a:t>Foster open communication channels.</a:t>
            </a:r>
          </a:p>
          <a:p>
            <a:r>
              <a:rPr lang="en-US" sz="2800" noProof="0"/>
              <a:t>Encourage collaboration.</a:t>
            </a:r>
          </a:p>
          <a:p>
            <a:r>
              <a:rPr lang="en-US" sz="2800" noProof="0"/>
              <a:t>Empower and encourage contributions.</a:t>
            </a:r>
          </a:p>
        </p:txBody>
      </p:sp>
      <p:pic>
        <p:nvPicPr>
          <p:cNvPr id="71" name="Picture 70" descr="Image of engaged healthcare workers.">
            <a:extLst>
              <a:ext uri="{FF2B5EF4-FFF2-40B4-BE49-F238E27FC236}">
                <a16:creationId xmlns:a16="http://schemas.microsoft.com/office/drawing/2014/main" id="{E978EEC9-18D3-F291-93E5-59F327C857B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4523" t="39862" r="2965" b="4751"/>
          <a:stretch/>
        </p:blipFill>
        <p:spPr>
          <a:xfrm>
            <a:off x="1856232" y="4334481"/>
            <a:ext cx="5431537" cy="2081876"/>
          </a:xfrm>
          <a:prstGeom prst="rect">
            <a:avLst/>
          </a:prstGeom>
        </p:spPr>
      </p:pic>
      <p:sp>
        <p:nvSpPr>
          <p:cNvPr id="23" name="Slide Number Placeholder 22">
            <a:extLst>
              <a:ext uri="{FF2B5EF4-FFF2-40B4-BE49-F238E27FC236}">
                <a16:creationId xmlns:a16="http://schemas.microsoft.com/office/drawing/2014/main" id="{5DF57BA1-3A61-E167-FEF5-C1A0C4428F31}"/>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5</a:t>
            </a:fld>
            <a:endParaRPr lang="en-US"/>
          </a:p>
        </p:txBody>
      </p:sp>
    </p:spTree>
    <p:extLst>
      <p:ext uri="{BB962C8B-B14F-4D97-AF65-F5344CB8AC3E}">
        <p14:creationId xmlns:p14="http://schemas.microsoft.com/office/powerpoint/2010/main" val="194425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424944-AC3C-88AC-B26A-8D431B01C1BF}"/>
              </a:ext>
            </a:extLst>
          </p:cNvPr>
          <p:cNvSpPr>
            <a:spLocks noGrp="1"/>
          </p:cNvSpPr>
          <p:nvPr>
            <p:ph type="title"/>
          </p:nvPr>
        </p:nvSpPr>
        <p:spPr>
          <a:xfrm>
            <a:off x="457200" y="0"/>
            <a:ext cx="8229600" cy="914400"/>
          </a:xfrm>
        </p:spPr>
        <p:txBody>
          <a:bodyPr>
            <a:noAutofit/>
          </a:bodyPr>
          <a:lstStyle/>
          <a:p>
            <a:r>
              <a:rPr lang="en-US"/>
              <a:t>Engage: Convene Your Team</a:t>
            </a:r>
          </a:p>
        </p:txBody>
      </p:sp>
      <p:sp>
        <p:nvSpPr>
          <p:cNvPr id="2" name="Content Placeholder 1">
            <a:extLst>
              <a:ext uri="{FF2B5EF4-FFF2-40B4-BE49-F238E27FC236}">
                <a16:creationId xmlns:a16="http://schemas.microsoft.com/office/drawing/2014/main" id="{39129FCA-54E8-3ACF-B6A2-8759ED71F648}"/>
              </a:ext>
            </a:extLst>
          </p:cNvPr>
          <p:cNvSpPr>
            <a:spLocks noGrp="1"/>
          </p:cNvSpPr>
          <p:nvPr>
            <p:ph idx="1"/>
          </p:nvPr>
        </p:nvSpPr>
        <p:spPr>
          <a:xfrm>
            <a:off x="457200" y="1013562"/>
            <a:ext cx="8229600" cy="4228106"/>
          </a:xfrm>
        </p:spPr>
        <p:txBody>
          <a:bodyPr vert="horz" lIns="91440" tIns="45720" rIns="91440" bIns="45720" rtlCol="0" anchor="t">
            <a:normAutofit/>
          </a:bodyPr>
          <a:lstStyle/>
          <a:p>
            <a:r>
              <a:rPr lang="en-US" sz="2800" b="1"/>
              <a:t>Convene your team.</a:t>
            </a:r>
            <a:r>
              <a:rPr lang="en-US" sz="2800"/>
              <a:t> </a:t>
            </a:r>
          </a:p>
          <a:p>
            <a:pPr lvl="1"/>
            <a:r>
              <a:rPr lang="en-US" sz="2400"/>
              <a:t>Include people from every role relevant to the process.</a:t>
            </a:r>
          </a:p>
          <a:p>
            <a:pPr lvl="2"/>
            <a:r>
              <a:rPr lang="en-US" sz="2000"/>
              <a:t>Providers</a:t>
            </a:r>
          </a:p>
          <a:p>
            <a:pPr lvl="2">
              <a:spcBef>
                <a:spcPts val="300"/>
              </a:spcBef>
            </a:pPr>
            <a:r>
              <a:rPr lang="en-US" sz="2000"/>
              <a:t>Nursing</a:t>
            </a:r>
            <a:endParaRPr lang="en-US" sz="2000" dirty="0"/>
          </a:p>
          <a:p>
            <a:pPr lvl="2">
              <a:spcBef>
                <a:spcPts val="300"/>
              </a:spcBef>
            </a:pPr>
            <a:r>
              <a:rPr lang="en-US" sz="2000"/>
              <a:t>Microbiology</a:t>
            </a:r>
            <a:endParaRPr lang="en-US" sz="2000" dirty="0"/>
          </a:p>
          <a:p>
            <a:pPr lvl="2">
              <a:spcBef>
                <a:spcPts val="300"/>
              </a:spcBef>
            </a:pPr>
            <a:r>
              <a:rPr lang="en-US" sz="2000"/>
              <a:t>Infection Prevention</a:t>
            </a:r>
            <a:endParaRPr lang="en-US" sz="2000" dirty="0"/>
          </a:p>
          <a:p>
            <a:pPr lvl="2">
              <a:spcBef>
                <a:spcPts val="300"/>
              </a:spcBef>
            </a:pPr>
            <a:r>
              <a:rPr lang="en-US" sz="2000"/>
              <a:t>Phlebotomy</a:t>
            </a:r>
            <a:endParaRPr lang="en-US" sz="2000" dirty="0"/>
          </a:p>
          <a:p>
            <a:pPr lvl="2">
              <a:spcBef>
                <a:spcPts val="300"/>
              </a:spcBef>
            </a:pPr>
            <a:r>
              <a:rPr lang="en-US" sz="2000"/>
              <a:t>Products/Value Analysis</a:t>
            </a:r>
            <a:endParaRPr lang="en-US" sz="2000" dirty="0"/>
          </a:p>
          <a:p>
            <a:pPr lvl="2">
              <a:spcBef>
                <a:spcPts val="300"/>
              </a:spcBef>
            </a:pPr>
            <a:r>
              <a:rPr lang="en-US" sz="2000">
                <a:solidFill>
                  <a:srgbClr val="000000"/>
                </a:solidFill>
                <a:cs typeface="Calibri" panose="020F0502020204030204"/>
              </a:rPr>
              <a:t>Environmental Services</a:t>
            </a:r>
            <a:endParaRPr lang="en-US" sz="2000" dirty="0">
              <a:solidFill>
                <a:srgbClr val="000000"/>
              </a:solidFill>
            </a:endParaRPr>
          </a:p>
          <a:p>
            <a:pPr lvl="2">
              <a:spcBef>
                <a:spcPts val="300"/>
              </a:spcBef>
            </a:pPr>
            <a:r>
              <a:rPr lang="en-US" sz="2000" dirty="0"/>
              <a:t>Executive Leadership</a:t>
            </a:r>
          </a:p>
          <a:p>
            <a:pPr lvl="3">
              <a:spcBef>
                <a:spcPts val="300"/>
              </a:spcBef>
              <a:buFont typeface="Arial" panose="020B0604020202020204" pitchFamily="34" charset="0"/>
              <a:buChar char="•"/>
            </a:pPr>
            <a:r>
              <a:rPr lang="en-US" sz="1800" dirty="0"/>
              <a:t>A </a:t>
            </a:r>
            <a:r>
              <a:rPr lang="en-US" sz="1800"/>
              <a:t>senior executive </a:t>
            </a:r>
            <a:r>
              <a:rPr lang="en-US" sz="1800" dirty="0"/>
              <a:t>team member can be</a:t>
            </a:r>
            <a:r>
              <a:rPr lang="en-US" sz="1800"/>
              <a:t> a key resource.</a:t>
            </a:r>
            <a:endParaRPr lang="en-US" sz="1800" dirty="0"/>
          </a:p>
        </p:txBody>
      </p:sp>
      <p:sp>
        <p:nvSpPr>
          <p:cNvPr id="51" name="Text Placeholder 50">
            <a:extLst>
              <a:ext uri="{FF2B5EF4-FFF2-40B4-BE49-F238E27FC236}">
                <a16:creationId xmlns:a16="http://schemas.microsoft.com/office/drawing/2014/main" id="{AEC88845-0A59-BBCE-2443-C4DE7B6BD5AF}"/>
              </a:ext>
            </a:extLst>
          </p:cNvPr>
          <p:cNvSpPr>
            <a:spLocks noGrp="1"/>
          </p:cNvSpPr>
          <p:nvPr>
            <p:ph type="body" sz="quarter" idx="11"/>
          </p:nvPr>
        </p:nvSpPr>
        <p:spPr>
          <a:xfrm>
            <a:off x="685800" y="5241667"/>
            <a:ext cx="7772400" cy="1106686"/>
          </a:xfrm>
          <a:prstGeom prst="roundRect">
            <a:avLst/>
          </a:prstGeom>
          <a:solidFill>
            <a:schemeClr val="accent3"/>
          </a:solidFill>
          <a:effectLst>
            <a:innerShdw blurRad="63500" dist="50800" dir="13500000">
              <a:prstClr val="black">
                <a:alpha val="50000"/>
              </a:prstClr>
            </a:innerShdw>
          </a:effectLst>
        </p:spPr>
        <p:txBody>
          <a:bodyPr vert="horz" lIns="182880" tIns="91440" rIns="182880" bIns="91440" rtlCol="0" anchor="ctr">
            <a:spAutoFit/>
          </a:bodyPr>
          <a:lstStyle/>
          <a:p>
            <a:pPr marL="0" indent="0">
              <a:spcBef>
                <a:spcPts val="300"/>
              </a:spcBef>
              <a:buNone/>
            </a:pPr>
            <a:r>
              <a:rPr lang="en-US" sz="1600" b="1" dirty="0">
                <a:solidFill>
                  <a:prstClr val="black"/>
                </a:solidFill>
                <a:latin typeface="Calibri" panose="020F0502020204030204"/>
              </a:rPr>
              <a:t>For more resources on assembling and engaging your team, visit these links:</a:t>
            </a:r>
          </a:p>
          <a:p>
            <a:pPr marL="457200" indent="-274320">
              <a:spcBef>
                <a:spcPts val="300"/>
              </a:spcBef>
              <a:defRPr/>
            </a:pPr>
            <a:r>
              <a:rPr lang="en-US" sz="1600" b="1" dirty="0">
                <a:solidFill>
                  <a:prstClr val="black"/>
                </a:solidFill>
                <a:latin typeface="Calibri" panose="020F0502020204030204"/>
                <a:hlinkClick r:id="rId3"/>
              </a:rPr>
              <a:t>AHRQ Core CUSP Toolkit: </a:t>
            </a:r>
            <a:r>
              <a:rPr lang="en-US" sz="1600" dirty="0">
                <a:solidFill>
                  <a:prstClr val="black"/>
                </a:solidFill>
                <a:latin typeface="Calibri" panose="020F0502020204030204"/>
                <a:hlinkClick r:id="rId3"/>
              </a:rPr>
              <a:t>Assemble the Team</a:t>
            </a:r>
            <a:r>
              <a:rPr lang="en-US" sz="1600" baseline="30000" dirty="0">
                <a:solidFill>
                  <a:prstClr val="black"/>
                </a:solidFill>
                <a:latin typeface="Calibri" panose="020F0502020204030204"/>
              </a:rPr>
              <a:t>7</a:t>
            </a:r>
          </a:p>
          <a:p>
            <a:pPr marL="457200" indent="-274320">
              <a:spcBef>
                <a:spcPts val="300"/>
              </a:spcBef>
              <a:defRPr/>
            </a:pPr>
            <a:r>
              <a:rPr lang="en-US" sz="1600" b="1" dirty="0">
                <a:solidFill>
                  <a:prstClr val="black"/>
                </a:solidFill>
                <a:latin typeface="Calibri" panose="020F0502020204030204"/>
                <a:hlinkClick r:id="rId4"/>
              </a:rPr>
              <a:t>AHRQ Core CUSP Toolkit: </a:t>
            </a:r>
            <a:r>
              <a:rPr lang="en-US" sz="1600" dirty="0">
                <a:solidFill>
                  <a:prstClr val="black"/>
                </a:solidFill>
                <a:latin typeface="Calibri" panose="020F0502020204030204"/>
                <a:hlinkClick r:id="rId4"/>
              </a:rPr>
              <a:t>Engage the Senior Executive</a:t>
            </a:r>
            <a:r>
              <a:rPr lang="en-US" sz="1600" baseline="30000" dirty="0">
                <a:solidFill>
                  <a:prstClr val="black"/>
                </a:solidFill>
                <a:latin typeface="Calibri" panose="020F0502020204030204"/>
              </a:rPr>
              <a:t>8</a:t>
            </a:r>
          </a:p>
        </p:txBody>
      </p:sp>
      <p:pic>
        <p:nvPicPr>
          <p:cNvPr id="72" name="Picture 71" descr="A group of healthcare workers in a meeting, sitting is a circle.">
            <a:extLst>
              <a:ext uri="{FF2B5EF4-FFF2-40B4-BE49-F238E27FC236}">
                <a16:creationId xmlns:a16="http://schemas.microsoft.com/office/drawing/2014/main" id="{BBEF6F0E-9B5D-9269-A2B8-F4E00280092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920960" y="2231478"/>
            <a:ext cx="3340100" cy="1974289"/>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79B8EE87-1C07-87B0-474E-FFF0494C106D}"/>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6</a:t>
            </a:fld>
            <a:endParaRPr lang="en-US"/>
          </a:p>
        </p:txBody>
      </p:sp>
    </p:spTree>
    <p:extLst>
      <p:ext uri="{BB962C8B-B14F-4D97-AF65-F5344CB8AC3E}">
        <p14:creationId xmlns:p14="http://schemas.microsoft.com/office/powerpoint/2010/main" val="421960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424944-AC3C-88AC-B26A-8D431B01C1BF}"/>
              </a:ext>
            </a:extLst>
          </p:cNvPr>
          <p:cNvSpPr>
            <a:spLocks noGrp="1"/>
          </p:cNvSpPr>
          <p:nvPr>
            <p:ph type="title"/>
          </p:nvPr>
        </p:nvSpPr>
        <p:spPr/>
        <p:txBody>
          <a:bodyPr>
            <a:noAutofit/>
          </a:bodyPr>
          <a:lstStyle/>
          <a:p>
            <a:r>
              <a:rPr lang="en-US" sz="4000" dirty="0"/>
              <a:t>Engage: Secure Leadership Support </a:t>
            </a:r>
            <a:endParaRPr lang="en-US" sz="4000" dirty="0">
              <a:cs typeface="Calibri"/>
            </a:endParaRPr>
          </a:p>
        </p:txBody>
      </p:sp>
      <p:sp>
        <p:nvSpPr>
          <p:cNvPr id="2" name="Content Placeholder 1">
            <a:extLst>
              <a:ext uri="{FF2B5EF4-FFF2-40B4-BE49-F238E27FC236}">
                <a16:creationId xmlns:a16="http://schemas.microsoft.com/office/drawing/2014/main" id="{39129FCA-54E8-3ACF-B6A2-8759ED71F648}"/>
              </a:ext>
            </a:extLst>
          </p:cNvPr>
          <p:cNvSpPr>
            <a:spLocks noGrp="1"/>
          </p:cNvSpPr>
          <p:nvPr>
            <p:ph idx="1"/>
          </p:nvPr>
        </p:nvSpPr>
        <p:spPr>
          <a:xfrm>
            <a:off x="801229" y="1171195"/>
            <a:ext cx="7971295" cy="2784787"/>
          </a:xfrm>
        </p:spPr>
        <p:txBody>
          <a:bodyPr vert="horz" lIns="91440" tIns="45720" rIns="91440" bIns="45720" rtlCol="0" anchor="t">
            <a:normAutofit/>
          </a:bodyPr>
          <a:lstStyle/>
          <a:p>
            <a:pPr>
              <a:spcBef>
                <a:spcPts val="400"/>
              </a:spcBef>
            </a:pPr>
            <a:r>
              <a:rPr lang="en-US" sz="2000" b="1"/>
              <a:t>Engaging leadership is essential for success.</a:t>
            </a:r>
          </a:p>
          <a:p>
            <a:pPr lvl="1">
              <a:spcBef>
                <a:spcPts val="300"/>
              </a:spcBef>
            </a:pPr>
            <a:r>
              <a:rPr lang="en-US" sz="1800" dirty="0"/>
              <a:t>Obtain leadership involvement and support. </a:t>
            </a:r>
            <a:endParaRPr lang="en-US" sz="1800" dirty="0">
              <a:cs typeface="Calibri"/>
            </a:endParaRPr>
          </a:p>
          <a:p>
            <a:pPr lvl="1">
              <a:spcBef>
                <a:spcPts val="300"/>
              </a:spcBef>
            </a:pPr>
            <a:r>
              <a:rPr lang="en-US" sz="1800" dirty="0"/>
              <a:t>Leadership can provide access to resources and help address barriers.</a:t>
            </a:r>
            <a:endParaRPr lang="en-US" sz="1800" dirty="0">
              <a:cs typeface="Calibri"/>
            </a:endParaRPr>
          </a:p>
          <a:p>
            <a:pPr marL="365760" marR="0" lvl="0" indent="-365760" algn="l" defTabSz="887553" rtl="0" eaLnBrk="1" fontAlgn="auto" latinLnBrk="0" hangingPunct="1">
              <a:lnSpc>
                <a:spcPct val="100000"/>
              </a:lnSpc>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mn-ea"/>
                <a:cs typeface="+mn-cs"/>
              </a:rPr>
              <a:t>Articulate the concern. </a:t>
            </a:r>
            <a:r>
              <a:rPr lang="en-US" sz="2000" b="1" dirty="0">
                <a:solidFill>
                  <a:prstClr val="black"/>
                </a:solidFill>
              </a:rPr>
              <a:t>Communicate </a:t>
            </a:r>
            <a:r>
              <a:rPr kumimoji="0" lang="en-US" sz="2000" b="1" i="0" u="none" strike="noStrike" kern="1200" cap="none" spc="0" normalizeH="0" baseline="0" noProof="0" dirty="0">
                <a:ln>
                  <a:noFill/>
                </a:ln>
                <a:solidFill>
                  <a:prstClr val="black"/>
                </a:solidFill>
                <a:effectLst/>
                <a:uLnTx/>
                <a:uFillTx/>
                <a:ea typeface="+mn-ea"/>
                <a:cs typeface="+mn-cs"/>
              </a:rPr>
              <a:t>the importance of the problem.</a:t>
            </a:r>
            <a:endParaRPr lang="en-US" sz="2000" b="1" i="0" u="none" strike="noStrike" kern="1200" cap="none" spc="0" normalizeH="0" baseline="0" noProof="0" dirty="0">
              <a:ln>
                <a:noFill/>
              </a:ln>
              <a:solidFill>
                <a:prstClr val="black"/>
              </a:solidFill>
              <a:effectLst/>
              <a:uLnTx/>
              <a:uFillTx/>
              <a:cs typeface="Calibri"/>
            </a:endParaRPr>
          </a:p>
          <a:p>
            <a:pPr lvl="1">
              <a:spcBef>
                <a:spcPts val="300"/>
              </a:spcBef>
              <a:defRPr/>
            </a:pPr>
            <a:r>
              <a:rPr kumimoji="0" lang="en-US" sz="1800" b="0" i="0" u="none" strike="noStrike" kern="1200" cap="none" spc="0" normalizeH="0" baseline="0" noProof="0" dirty="0">
                <a:ln>
                  <a:noFill/>
                </a:ln>
                <a:solidFill>
                  <a:prstClr val="black"/>
                </a:solidFill>
                <a:effectLst/>
                <a:uLnTx/>
                <a:uFillTx/>
                <a:ea typeface="+mn-ea"/>
                <a:cs typeface="+mn-cs"/>
              </a:rPr>
              <a:t>Use baseline data to demonstrate </a:t>
            </a:r>
            <a:r>
              <a:rPr lang="en-US" sz="1800" dirty="0">
                <a:solidFill>
                  <a:prstClr val="black"/>
                </a:solidFill>
              </a:rPr>
              <a:t>the magnitude of the problem.</a:t>
            </a:r>
            <a:endParaRPr lang="en-US" sz="1800" dirty="0">
              <a:solidFill>
                <a:prstClr val="black"/>
              </a:solidFill>
              <a:cs typeface="Calibri"/>
            </a:endParaRPr>
          </a:p>
        </p:txBody>
      </p:sp>
      <p:sp>
        <p:nvSpPr>
          <p:cNvPr id="22" name="Text Placeholder 21">
            <a:extLst>
              <a:ext uri="{FF2B5EF4-FFF2-40B4-BE49-F238E27FC236}">
                <a16:creationId xmlns:a16="http://schemas.microsoft.com/office/drawing/2014/main" id="{8A7A1B7E-E5FB-4E85-95BF-D07EDC08DB3E}"/>
              </a:ext>
            </a:extLst>
          </p:cNvPr>
          <p:cNvSpPr>
            <a:spLocks noGrp="1"/>
          </p:cNvSpPr>
          <p:nvPr>
            <p:ph type="body" sz="quarter" idx="13"/>
          </p:nvPr>
        </p:nvSpPr>
        <p:spPr>
          <a:xfrm>
            <a:off x="801230" y="2827291"/>
            <a:ext cx="5132750" cy="2039202"/>
          </a:xfrm>
        </p:spPr>
        <p:txBody>
          <a:bodyPr>
            <a:normAutofit/>
          </a:bodyPr>
          <a:lstStyle/>
          <a:p>
            <a:pPr marL="822960" marR="0" lvl="1" indent="-365760" algn="l" defTabSz="887553" rtl="0" eaLnBrk="1" fontAlgn="auto" latinLnBrk="0" hangingPunct="1">
              <a:spcBef>
                <a:spcPts val="400"/>
              </a:spcBef>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underestimate the impact of storytelling.</a:t>
            </a:r>
          </a:p>
          <a:p>
            <a:pPr marL="365760" marR="0" lvl="0" indent="-365760" algn="l" defTabSz="887553" rtl="0" eaLnBrk="1" fontAlgn="auto" latinLnBrk="0" hangingPunct="1">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Set goals &amp; establish expectations.</a:t>
            </a:r>
            <a:endParaRPr lang="en-US" sz="2000" b="1" i="0" u="none" strike="noStrike" kern="1200" cap="none" spc="0" normalizeH="0" baseline="0" noProof="0" dirty="0">
              <a:ln>
                <a:noFill/>
              </a:ln>
              <a:solidFill>
                <a:prstClr val="black"/>
              </a:solidFill>
              <a:effectLst/>
              <a:uLnTx/>
              <a:uFillTx/>
              <a:latin typeface="Calibri" panose="020F0502020204030204"/>
              <a:cs typeface="Calibri"/>
            </a:endParaRPr>
          </a:p>
          <a:p>
            <a:pPr marL="822960" lvl="1" indent="-365760">
              <a:spcBef>
                <a:spcPts val="300"/>
              </a:spcBef>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Align goals with </a:t>
            </a:r>
            <a:r>
              <a:rPr lang="en-US" sz="1800" dirty="0">
                <a:solidFill>
                  <a:prstClr val="black"/>
                </a:solidFill>
                <a:latin typeface="Calibri" panose="020F0502020204030204"/>
              </a:rPr>
              <a:t>organizational priorities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1800" b="0" i="0" u="none" strike="noStrike" kern="1200" cap="none" spc="0" normalizeH="0" baseline="0" noProof="0" dirty="0">
              <a:ln>
                <a:noFill/>
              </a:ln>
              <a:solidFill>
                <a:prstClr val="black"/>
              </a:solidFill>
              <a:effectLst/>
              <a:uLnTx/>
              <a:uFillTx/>
              <a:latin typeface="Calibri" panose="020F0502020204030204"/>
              <a:cs typeface="Calibri"/>
            </a:endParaRPr>
          </a:p>
          <a:p>
            <a:pPr marL="822960" marR="0" lvl="1" indent="-365760" algn="l" defTabSz="887553" rtl="0" eaLnBrk="1" fontAlgn="auto" latinLnBrk="0" hangingPunct="1">
              <a:spcBef>
                <a:spcPts val="300"/>
              </a:spcBef>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Establish a shared vision of what success will look like.</a:t>
            </a:r>
            <a:endPar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pic>
        <p:nvPicPr>
          <p:cNvPr id="3" name="Picture 2" descr="Image: Healthcare worker engaging leadership support.">
            <a:extLst>
              <a:ext uri="{FF2B5EF4-FFF2-40B4-BE49-F238E27FC236}">
                <a16:creationId xmlns:a16="http://schemas.microsoft.com/office/drawing/2014/main" id="{2AC36579-EA3B-E80B-C612-CF79B39CA59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933979" y="3088337"/>
            <a:ext cx="2561152" cy="1583571"/>
          </a:xfrm>
          <a:prstGeom prst="rect">
            <a:avLst/>
          </a:prstGeom>
          <a:effectLst>
            <a:outerShdw blurRad="50800" dist="38100" dir="2700000" algn="tl" rotWithShape="0">
              <a:prstClr val="black">
                <a:alpha val="40000"/>
              </a:prstClr>
            </a:outerShdw>
          </a:effectLst>
        </p:spPr>
      </p:pic>
      <p:sp>
        <p:nvSpPr>
          <p:cNvPr id="29" name="Text Placeholder 28">
            <a:extLst>
              <a:ext uri="{FF2B5EF4-FFF2-40B4-BE49-F238E27FC236}">
                <a16:creationId xmlns:a16="http://schemas.microsoft.com/office/drawing/2014/main" id="{F84D0422-F678-BB89-E02C-64BC9697A2E8}"/>
              </a:ext>
            </a:extLst>
          </p:cNvPr>
          <p:cNvSpPr>
            <a:spLocks noGrp="1"/>
          </p:cNvSpPr>
          <p:nvPr>
            <p:ph type="body" sz="quarter" idx="12"/>
          </p:nvPr>
        </p:nvSpPr>
        <p:spPr>
          <a:xfrm>
            <a:off x="997050" y="4868909"/>
            <a:ext cx="7689750" cy="1319510"/>
          </a:xfrm>
          <a:prstGeom prst="roundRect">
            <a:avLst/>
          </a:prstGeom>
          <a:solidFill>
            <a:schemeClr val="accent3"/>
          </a:solidFill>
          <a:effectLst>
            <a:innerShdw blurRad="63500" dist="50800" dir="13500000">
              <a:prstClr val="black">
                <a:alpha val="50000"/>
              </a:prstClr>
            </a:innerShdw>
          </a:effectLst>
        </p:spPr>
        <p:txBody>
          <a:bodyPr vert="horz" wrap="square" lIns="182880" tIns="45720" rIns="182880" bIns="45720" rtlCol="0" anchor="ctr">
            <a:spAutoFit/>
          </a:bodyPr>
          <a:lstStyle/>
          <a:p>
            <a:pPr marL="0" indent="0">
              <a:spcBef>
                <a:spcPts val="300"/>
              </a:spcBef>
              <a:buNone/>
            </a:pPr>
            <a:r>
              <a:rPr lang="en-US" sz="1600" b="1" dirty="0">
                <a:solidFill>
                  <a:prstClr val="black"/>
                </a:solidFill>
              </a:rPr>
              <a:t>For more resources on how to engage senior leadership, visit these links:</a:t>
            </a:r>
          </a:p>
          <a:p>
            <a:pPr marL="457200" indent="-274320">
              <a:spcBef>
                <a:spcPts val="300"/>
              </a:spcBef>
              <a:defRPr/>
            </a:pPr>
            <a:r>
              <a:rPr lang="en-US" sz="1600" b="1" dirty="0">
                <a:solidFill>
                  <a:prstClr val="black"/>
                </a:solidFill>
                <a:hlinkClick r:id="rId4"/>
              </a:rPr>
              <a:t>AHRQ Core CUSP Toolkit: </a:t>
            </a:r>
            <a:r>
              <a:rPr lang="en-US" sz="1600" dirty="0">
                <a:solidFill>
                  <a:prstClr val="black"/>
                </a:solidFill>
                <a:hlinkClick r:id="rId4"/>
              </a:rPr>
              <a:t>Engage the Senior Executive</a:t>
            </a:r>
            <a:r>
              <a:rPr lang="en-US" sz="1600" baseline="30000" dirty="0">
                <a:solidFill>
                  <a:prstClr val="black"/>
                </a:solidFill>
              </a:rPr>
              <a:t>8</a:t>
            </a:r>
          </a:p>
          <a:p>
            <a:pPr marL="457200" indent="-274320">
              <a:spcBef>
                <a:spcPts val="300"/>
              </a:spcBef>
              <a:defRPr/>
            </a:pPr>
            <a:r>
              <a:rPr lang="en-US" sz="1600" b="1" dirty="0">
                <a:solidFill>
                  <a:prstClr val="black"/>
                </a:solidFill>
                <a:hlinkClick r:id="rId5"/>
              </a:rPr>
              <a:t>CUSP Toolkit: </a:t>
            </a:r>
            <a:r>
              <a:rPr lang="en-US" sz="1600" dirty="0">
                <a:solidFill>
                  <a:prstClr val="black"/>
                </a:solidFill>
                <a:hlinkClick r:id="rId5"/>
              </a:rPr>
              <a:t>Engage the Senior Executive (Video)</a:t>
            </a:r>
            <a:r>
              <a:rPr lang="en-US" sz="1600" baseline="30000" dirty="0">
                <a:solidFill>
                  <a:prstClr val="black"/>
                </a:solidFill>
              </a:rPr>
              <a:t>9</a:t>
            </a:r>
          </a:p>
          <a:p>
            <a:pPr marL="457200" indent="-274320">
              <a:spcBef>
                <a:spcPts val="300"/>
              </a:spcBef>
              <a:defRPr/>
            </a:pPr>
            <a:r>
              <a:rPr lang="en-US" sz="1600" u="sng" dirty="0">
                <a:solidFill>
                  <a:srgbClr val="0070C0"/>
                </a:solidFill>
              </a:rPr>
              <a:t>CUSP Tip Sheet on Engaging Senior Leaders in MRSA Prevention (.docx)</a:t>
            </a:r>
          </a:p>
        </p:txBody>
      </p:sp>
      <p:sp>
        <p:nvSpPr>
          <p:cNvPr id="23" name="Slide Number Placeholder 22">
            <a:extLst>
              <a:ext uri="{FF2B5EF4-FFF2-40B4-BE49-F238E27FC236}">
                <a16:creationId xmlns:a16="http://schemas.microsoft.com/office/drawing/2014/main" id="{79B8EE87-1C07-87B0-474E-FFF0494C106D}"/>
              </a:ext>
            </a:extLst>
          </p:cNvPr>
          <p:cNvSpPr>
            <a:spLocks noGrp="1"/>
          </p:cNvSpPr>
          <p:nvPr>
            <p:ph type="sldNum" sz="quarter" idx="4"/>
          </p:nvPr>
        </p:nvSpPr>
        <p:spPr/>
        <p:txBody>
          <a:bodyPr/>
          <a:lstStyle/>
          <a:p>
            <a:r>
              <a:rPr lang="en-US"/>
              <a:t> | </a:t>
            </a:r>
            <a:fld id="{3EAF645E-7E2B-4792-90B1-7B7BA0A8390A}" type="slidenum">
              <a:rPr lang="en-US" smtClean="0"/>
              <a:pPr/>
              <a:t>7</a:t>
            </a:fld>
            <a:endParaRPr lang="en-US"/>
          </a:p>
        </p:txBody>
      </p:sp>
    </p:spTree>
    <p:extLst>
      <p:ext uri="{BB962C8B-B14F-4D97-AF65-F5344CB8AC3E}">
        <p14:creationId xmlns:p14="http://schemas.microsoft.com/office/powerpoint/2010/main" val="417378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C03FEE0-96E4-34A0-6BFC-992FA4A2532A}"/>
              </a:ext>
            </a:extLst>
          </p:cNvPr>
          <p:cNvSpPr>
            <a:spLocks noGrp="1"/>
          </p:cNvSpPr>
          <p:nvPr>
            <p:ph type="title"/>
          </p:nvPr>
        </p:nvSpPr>
        <p:spPr>
          <a:xfrm>
            <a:off x="457200" y="0"/>
            <a:ext cx="8229600" cy="914400"/>
          </a:xfrm>
        </p:spPr>
        <p:txBody>
          <a:bodyPr>
            <a:normAutofit fontScale="90000"/>
          </a:bodyPr>
          <a:lstStyle/>
          <a:p>
            <a:r>
              <a:rPr lang="en-US" noProof="0"/>
              <a:t>Engage: Set and Communicate Goals</a:t>
            </a:r>
          </a:p>
        </p:txBody>
      </p:sp>
      <p:sp>
        <p:nvSpPr>
          <p:cNvPr id="2" name="Content Placeholder 1">
            <a:extLst>
              <a:ext uri="{FF2B5EF4-FFF2-40B4-BE49-F238E27FC236}">
                <a16:creationId xmlns:a16="http://schemas.microsoft.com/office/drawing/2014/main" id="{4CE09F8A-C4DE-3624-FEAE-3EA3F3D172BC}"/>
              </a:ext>
            </a:extLst>
          </p:cNvPr>
          <p:cNvSpPr>
            <a:spLocks noGrp="1"/>
          </p:cNvSpPr>
          <p:nvPr>
            <p:ph idx="1"/>
          </p:nvPr>
        </p:nvSpPr>
        <p:spPr>
          <a:xfrm>
            <a:off x="456064" y="1092200"/>
            <a:ext cx="4394630" cy="3454400"/>
          </a:xfrm>
        </p:spPr>
        <p:txBody>
          <a:bodyPr vert="horz" lIns="91440" tIns="45720" rIns="91440" bIns="45720" rtlCol="0" anchor="t">
            <a:normAutofit/>
          </a:bodyPr>
          <a:lstStyle/>
          <a:p>
            <a:pPr>
              <a:spcBef>
                <a:spcPts val="1200"/>
              </a:spcBef>
            </a:pPr>
            <a:r>
              <a:rPr lang="en-US" sz="2600" noProof="0" dirty="0"/>
              <a:t>Set the scope of your implementation.</a:t>
            </a:r>
          </a:p>
          <a:p>
            <a:pPr>
              <a:spcBef>
                <a:spcPts val="1200"/>
              </a:spcBef>
            </a:pPr>
            <a:r>
              <a:rPr lang="en-US" sz="2600" noProof="0" dirty="0"/>
              <a:t>Choose </a:t>
            </a:r>
            <a:r>
              <a:rPr lang="en-US" sz="2600" dirty="0"/>
              <a:t>your metrics and benchmarks</a:t>
            </a:r>
            <a:r>
              <a:rPr lang="en-US" sz="2600" noProof="0" dirty="0"/>
              <a:t> and determine how your intervention will affect them.</a:t>
            </a:r>
            <a:endParaRPr lang="en-US" sz="2600" noProof="0" dirty="0">
              <a:cs typeface="Calibri"/>
            </a:endParaRPr>
          </a:p>
        </p:txBody>
      </p:sp>
      <p:sp>
        <p:nvSpPr>
          <p:cNvPr id="28" name="Text Placeholder 27">
            <a:extLst>
              <a:ext uri="{FF2B5EF4-FFF2-40B4-BE49-F238E27FC236}">
                <a16:creationId xmlns:a16="http://schemas.microsoft.com/office/drawing/2014/main" id="{CE213774-9DE2-5A36-D618-C54D401AA194}"/>
              </a:ext>
            </a:extLst>
          </p:cNvPr>
          <p:cNvSpPr>
            <a:spLocks noGrp="1"/>
          </p:cNvSpPr>
          <p:nvPr>
            <p:ph type="body" sz="quarter" idx="11"/>
          </p:nvPr>
        </p:nvSpPr>
        <p:spPr>
          <a:xfrm>
            <a:off x="457200" y="3799292"/>
            <a:ext cx="8229600" cy="2565337"/>
          </a:xfrm>
        </p:spPr>
        <p:txBody>
          <a:bodyPr vert="horz" lIns="91440" tIns="45720" rIns="91440" bIns="45720" rtlCol="0" anchor="t">
            <a:normAutofit/>
          </a:bodyPr>
          <a:lstStyle/>
          <a:p>
            <a:pPr marL="365760" indent="-365760">
              <a:spcBef>
                <a:spcPts val="1200"/>
              </a:spcBef>
            </a:pPr>
            <a:r>
              <a:rPr lang="en-US" sz="2600" dirty="0"/>
              <a:t>Make sure that the reporting capabilities exist.</a:t>
            </a:r>
          </a:p>
          <a:p>
            <a:pPr marL="365760" indent="-365760">
              <a:spcBef>
                <a:spcPts val="1200"/>
              </a:spcBef>
            </a:pPr>
            <a:r>
              <a:rPr lang="en-US" sz="2600" dirty="0"/>
              <a:t>Review existing policies to ensure they have clear procedures that are consistent with your intervention.</a:t>
            </a:r>
          </a:p>
          <a:p>
            <a:pPr marL="365760" indent="-365760">
              <a:spcBef>
                <a:spcPts val="1200"/>
              </a:spcBef>
            </a:pPr>
            <a:r>
              <a:rPr lang="en-US" sz="2600" dirty="0"/>
              <a:t>Consider including unit-based action plans to ensure local engagement and accountability. </a:t>
            </a:r>
          </a:p>
        </p:txBody>
      </p:sp>
      <p:pic>
        <p:nvPicPr>
          <p:cNvPr id="12" name="Picture 11">
            <a:extLst>
              <a:ext uri="{FF2B5EF4-FFF2-40B4-BE49-F238E27FC236}">
                <a16:creationId xmlns:a16="http://schemas.microsoft.com/office/drawing/2014/main" id="{4677C19F-56A1-FC7A-E647-508304B50733}"/>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939594" y="1092200"/>
            <a:ext cx="3747206" cy="2497993"/>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45AE273E-FD31-8054-E95E-A3449DA2892B}"/>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8</a:t>
            </a:fld>
            <a:endParaRPr lang="en-US"/>
          </a:p>
        </p:txBody>
      </p:sp>
    </p:spTree>
    <p:extLst>
      <p:ext uri="{BB962C8B-B14F-4D97-AF65-F5344CB8AC3E}">
        <p14:creationId xmlns:p14="http://schemas.microsoft.com/office/powerpoint/2010/main" val="122369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8AC3F8D0-DBE0-739D-19CA-90FBF2478B4C}"/>
              </a:ext>
            </a:extLst>
          </p:cNvPr>
          <p:cNvSpPr>
            <a:spLocks noGrp="1"/>
          </p:cNvSpPr>
          <p:nvPr>
            <p:ph type="title"/>
          </p:nvPr>
        </p:nvSpPr>
        <p:spPr/>
        <p:txBody>
          <a:bodyPr>
            <a:noAutofit/>
          </a:bodyPr>
          <a:lstStyle/>
          <a:p>
            <a:r>
              <a:rPr lang="en-US" sz="2800"/>
              <a:t>Case Example: Convening the Team and Engaging Leadership</a:t>
            </a:r>
          </a:p>
        </p:txBody>
      </p:sp>
      <p:sp>
        <p:nvSpPr>
          <p:cNvPr id="26" name="Content Placeholder 25">
            <a:extLst>
              <a:ext uri="{FF2B5EF4-FFF2-40B4-BE49-F238E27FC236}">
                <a16:creationId xmlns:a16="http://schemas.microsoft.com/office/drawing/2014/main" id="{81F27DC1-A97A-54DE-E967-F5804852F0BA}"/>
              </a:ext>
            </a:extLst>
          </p:cNvPr>
          <p:cNvSpPr>
            <a:spLocks noGrp="1"/>
          </p:cNvSpPr>
          <p:nvPr>
            <p:ph idx="1"/>
          </p:nvPr>
        </p:nvSpPr>
        <p:spPr>
          <a:xfrm>
            <a:off x="801229" y="1297788"/>
            <a:ext cx="5290652" cy="4979443"/>
          </a:xfrm>
        </p:spPr>
        <p:txBody>
          <a:bodyPr vert="horz" lIns="91440" tIns="45720" rIns="91440" bIns="45720" rtlCol="0" anchor="t">
            <a:normAutofit/>
          </a:bodyPr>
          <a:lstStyle/>
          <a:p>
            <a:pPr>
              <a:spcBef>
                <a:spcPts val="1200"/>
              </a:spcBef>
            </a:pPr>
            <a:r>
              <a:rPr lang="en-US" sz="2200" dirty="0"/>
              <a:t>The new MRSA Prevention Team recruits people from all relevant roles and departments.</a:t>
            </a:r>
          </a:p>
          <a:p>
            <a:pPr>
              <a:spcBef>
                <a:spcPts val="1200"/>
              </a:spcBef>
            </a:pPr>
            <a:r>
              <a:rPr lang="en-US" sz="2200" dirty="0"/>
              <a:t>They meet with leaders and staff to communicate the severity of the MRSA problem and how they plan to address it.</a:t>
            </a:r>
          </a:p>
          <a:p>
            <a:pPr>
              <a:spcBef>
                <a:spcPts val="1200"/>
              </a:spcBef>
            </a:pPr>
            <a:r>
              <a:rPr lang="en-US" sz="2200" dirty="0"/>
              <a:t>The team uses baseline data, published literature, national guidelines, and storytelling as methods for engagement.</a:t>
            </a:r>
          </a:p>
          <a:p>
            <a:pPr>
              <a:spcBef>
                <a:spcPts val="1200"/>
              </a:spcBef>
            </a:pPr>
            <a:r>
              <a:rPr lang="en-US" sz="2200" dirty="0"/>
              <a:t>The team invites a member of St. Misfortune’s leadership to join as an active and involved senior executive.</a:t>
            </a:r>
          </a:p>
        </p:txBody>
      </p:sp>
      <p:pic>
        <p:nvPicPr>
          <p:cNvPr id="4" name="Picture 3" descr="A team of healthcare workers looking determined">
            <a:extLst>
              <a:ext uri="{FF2B5EF4-FFF2-40B4-BE49-F238E27FC236}">
                <a16:creationId xmlns:a16="http://schemas.microsoft.com/office/drawing/2014/main" id="{B83B022F-D123-3290-D58A-111138EF829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87586" y="1297788"/>
            <a:ext cx="2154074" cy="1436206"/>
          </a:xfrm>
          <a:prstGeom prst="snip2DiagRect">
            <a:avLst/>
          </a:prstGeom>
          <a:effectLst>
            <a:outerShdw blurRad="50800" dist="38100" dir="2700000" algn="tl" rotWithShape="0">
              <a:prstClr val="black">
                <a:alpha val="40000"/>
              </a:prstClr>
            </a:outerShdw>
          </a:effectLst>
        </p:spPr>
      </p:pic>
      <p:pic>
        <p:nvPicPr>
          <p:cNvPr id="6" name="Picture 5" descr="A team of healthcare workers reviewing data">
            <a:extLst>
              <a:ext uri="{FF2B5EF4-FFF2-40B4-BE49-F238E27FC236}">
                <a16:creationId xmlns:a16="http://schemas.microsoft.com/office/drawing/2014/main" id="{C8B2132F-1713-3280-B228-A89F476A0A3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287586" y="3012264"/>
            <a:ext cx="2151348" cy="1357882"/>
          </a:xfrm>
          <a:prstGeom prst="snip2DiagRect">
            <a:avLst/>
          </a:prstGeom>
          <a:effectLst>
            <a:outerShdw blurRad="50800" dist="38100" dir="2700000" algn="tl" rotWithShape="0">
              <a:prstClr val="black">
                <a:alpha val="40000"/>
              </a:prstClr>
            </a:outerShdw>
          </a:effectLst>
        </p:spPr>
      </p:pic>
      <p:pic>
        <p:nvPicPr>
          <p:cNvPr id="5" name="Picture 4" descr="A team of healthcare workers talking to an involved senior executive.">
            <a:extLst>
              <a:ext uri="{FF2B5EF4-FFF2-40B4-BE49-F238E27FC236}">
                <a16:creationId xmlns:a16="http://schemas.microsoft.com/office/drawing/2014/main" id="{05B8A89D-18CE-469E-3674-2262469F5EB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87586" y="4648416"/>
            <a:ext cx="2151348" cy="1357882"/>
          </a:xfrm>
          <a:prstGeom prst="snip2Diag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B5AD94EA-70FE-D7AC-69ED-28BC737BA243}"/>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776525836"/>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
        <AccountId xsi:nil="true"/>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5333A-4C78-4069-8CC3-5998FDA40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4A4051-5181-487D-A39A-F4E1E77BC14A}">
  <ds:schemaRef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 ds:uri="http://purl.org/dc/elements/1.1/"/>
    <ds:schemaRef ds:uri="931aec66-2863-455c-9bb0-8c99df0ac3fd"/>
    <ds:schemaRef ds:uri="http://schemas.openxmlformats.org/package/2006/metadata/core-properties"/>
    <ds:schemaRef ds:uri="5d14f105-b512-4c58-b648-3bdda2cf581d"/>
    <ds:schemaRef ds:uri="http://purl.org/dc/terms/"/>
  </ds:schemaRefs>
</ds:datastoreItem>
</file>

<file path=customXml/itemProps3.xml><?xml version="1.0" encoding="utf-8"?>
<ds:datastoreItem xmlns:ds="http://schemas.openxmlformats.org/officeDocument/2006/customXml" ds:itemID="{0B3E3B6A-E75A-4EAB-9484-E1B9BB726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278</TotalTime>
  <Words>3061</Words>
  <Application>Microsoft Office PowerPoint</Application>
  <PresentationFormat>Letter Paper (8.5x11 in)</PresentationFormat>
  <Paragraphs>286</Paragraphs>
  <Slides>32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Wingdings</vt:lpstr>
      <vt:lpstr>1_AHRQ MRSA</vt:lpstr>
      <vt:lpstr>AHRQ Safety Program for MRSA Prevention</vt:lpstr>
      <vt:lpstr>Educational Objectives</vt:lpstr>
      <vt:lpstr>Using the 4 Es Framework1-6</vt:lpstr>
      <vt:lpstr>Case Example: St. Misfortune’s Hospital</vt:lpstr>
      <vt:lpstr>Engage</vt:lpstr>
      <vt:lpstr>Engage: Convene Your Team</vt:lpstr>
      <vt:lpstr>Engage: Secure Leadership Support </vt:lpstr>
      <vt:lpstr>Engage: Set and Communicate Goals</vt:lpstr>
      <vt:lpstr>Case Example: Convening the Team and Engaging Leadership</vt:lpstr>
      <vt:lpstr>Engage: Frontline Personnel</vt:lpstr>
      <vt:lpstr>Engage: Assess Current Practice</vt:lpstr>
      <vt:lpstr>Case Example: Engaging Staff and Assessing Practice</vt:lpstr>
      <vt:lpstr>Engage: Identify Causes</vt:lpstr>
      <vt:lpstr>Case Example: Identifying Causes</vt:lpstr>
      <vt:lpstr>Engage: Prioritize Interventions14,15</vt:lpstr>
      <vt:lpstr>Case Example: Prioritizing Interventions</vt:lpstr>
      <vt:lpstr>Educate16,17,19-21</vt:lpstr>
      <vt:lpstr>Case Example: Education Plan </vt:lpstr>
      <vt:lpstr>Execute16,17,20,22</vt:lpstr>
      <vt:lpstr>Case Example: Executing the Plan </vt:lpstr>
      <vt:lpstr>Evaluate: Surveillance and Feedback16,17,19,20,23-25 </vt:lpstr>
      <vt:lpstr>Disseminate Findings</vt:lpstr>
      <vt:lpstr>Case Example: Evaluating</vt:lpstr>
      <vt:lpstr>Sustain and Celebrate!</vt:lpstr>
      <vt:lpstr>Case Example: Plan Progress</vt:lpstr>
      <vt:lpstr>Key Takeaways</vt:lpstr>
      <vt:lpstr>Disclaimer</vt:lpstr>
      <vt:lpstr>Reference List—1</vt:lpstr>
      <vt:lpstr>Reference List—2</vt:lpstr>
      <vt:lpstr>Reference List—3</vt:lpstr>
      <vt:lpstr>Reference List—4</vt:lpstr>
      <vt:lpstr>Reference List—5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Nawrocki, Laura (AHRQ/OC) (CTR)</cp:lastModifiedBy>
  <cp:revision>2</cp:revision>
  <cp:lastPrinted>2024-09-17T19:01:32Z</cp:lastPrinted>
  <dcterms:created xsi:type="dcterms:W3CDTF">2021-06-25T18:34:07Z</dcterms:created>
  <dcterms:modified xsi:type="dcterms:W3CDTF">2024-10-17T02:33:32Z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