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Lst>
  <p:notesMasterIdLst>
    <p:notesMasterId r:id="rId36"/>
  </p:notesMasterIdLst>
  <p:sldIdLst>
    <p:sldId id="804" r:id="rId4"/>
    <p:sldId id="834" r:id="rId5"/>
    <p:sldId id="806" r:id="rId6"/>
    <p:sldId id="893" r:id="rId7"/>
    <p:sldId id="869" r:id="rId8"/>
    <p:sldId id="849" r:id="rId9"/>
    <p:sldId id="894" r:id="rId10"/>
    <p:sldId id="816" r:id="rId11"/>
    <p:sldId id="817" r:id="rId12"/>
    <p:sldId id="818" r:id="rId13"/>
    <p:sldId id="819" r:id="rId14"/>
    <p:sldId id="871" r:id="rId15"/>
    <p:sldId id="926" r:id="rId16"/>
    <p:sldId id="822" r:id="rId17"/>
    <p:sldId id="867" r:id="rId18"/>
    <p:sldId id="823" r:id="rId19"/>
    <p:sldId id="927" r:id="rId20"/>
    <p:sldId id="825" r:id="rId21"/>
    <p:sldId id="835" r:id="rId22"/>
    <p:sldId id="826" r:id="rId23"/>
    <p:sldId id="827" r:id="rId24"/>
    <p:sldId id="870" r:id="rId25"/>
    <p:sldId id="828" r:id="rId26"/>
    <p:sldId id="829" r:id="rId27"/>
    <p:sldId id="830" r:id="rId28"/>
    <p:sldId id="928" r:id="rId29"/>
    <p:sldId id="831" r:id="rId30"/>
    <p:sldId id="832" r:id="rId31"/>
    <p:sldId id="929" r:id="rId32"/>
    <p:sldId id="833" r:id="rId33"/>
    <p:sldId id="853" r:id="rId34"/>
    <p:sldId id="8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3505A-65D7-67EE-4DE9-ADCBA886A01C}" name="Heidenrich, Christine (AHRQ/OC) (CTR)" initials="HC((" userId="S::Christine.Heidenrich@ahrq.hhs.gov::58cf9597-5aed-4544-869e-b91fdda55f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92" autoAdjust="0"/>
  </p:normalViewPr>
  <p:slideViewPr>
    <p:cSldViewPr snapToGrid="0" showGuides="1">
      <p:cViewPr varScale="1">
        <p:scale>
          <a:sx n="53" d="100"/>
          <a:sy n="53" d="100"/>
        </p:scale>
        <p:origin x="11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6C01-F493-47C8-954A-370C64288AA9}"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D8EAB-9DE1-44E0-829D-C9CC50694DD8}" type="slidenum">
              <a:rPr lang="en-US" smtClean="0"/>
              <a:t>‹#›</a:t>
            </a:fld>
            <a:endParaRPr lang="en-US"/>
          </a:p>
        </p:txBody>
      </p:sp>
    </p:spTree>
    <p:extLst>
      <p:ext uri="{BB962C8B-B14F-4D97-AF65-F5344CB8AC3E}">
        <p14:creationId xmlns:p14="http://schemas.microsoft.com/office/powerpoint/2010/main" val="414645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aferbirth.org/wp-content/uploads/safe-health-care-for-every-woman-Obstetric-Hemorrhage-Bundle.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Thank you for participating in the Safety Program for Perinatal Care II </a:t>
            </a:r>
            <a:r>
              <a:rPr lang="en-US" dirty="0"/>
              <a:t>(also known as SPPC-II) presented</a:t>
            </a:r>
            <a:r>
              <a:rPr lang="en-US" b="0" dirty="0"/>
              <a:t> by the </a:t>
            </a:r>
            <a:r>
              <a:rPr lang="en-US" dirty="0"/>
              <a:t>Johns Hopkins University (JHU), Agency</a:t>
            </a:r>
            <a:r>
              <a:rPr lang="en-US" b="0" dirty="0"/>
              <a:t> for Healthcare Research and Quality</a:t>
            </a:r>
            <a:r>
              <a:rPr lang="en-US" dirty="0"/>
              <a:t>, </a:t>
            </a:r>
            <a:r>
              <a:rPr lang="en-US" b="0" dirty="0"/>
              <a:t>and the Alliance for Innovation on Maternal Health</a:t>
            </a:r>
            <a:r>
              <a:rPr lang="en-US" dirty="0"/>
              <a:t> (AIM).</a:t>
            </a:r>
            <a:r>
              <a:rPr lang="en-US" b="0" dirty="0"/>
              <a:t> This module will introduce you to the SPPC-II program and the Teamwork Toolkit for the Obstetric Hemorrhage</a:t>
            </a:r>
            <a:r>
              <a:rPr lang="en-US" dirty="0"/>
              <a:t> bundle</a:t>
            </a:r>
            <a:r>
              <a:rPr lang="en-US" b="0" dirty="0"/>
              <a:t>. It will serve as the foundation to the remaining training modules, which will cover a suite of useful teamwork tools and their application to managing obstetric hemorrhage in accordance with the AIM framework.</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t>Response includes two interventions that should be utilized in every hemorrhage case. These two interventions are: an obstetric hemorrhage emergency management plan and support for patients, families, and staff who are a significant part of a hemorrhage case.</a:t>
            </a:r>
            <a:endParaRPr lang="en-US" b="1" dirty="0">
              <a:cs typeface="Calibri" panose="020F0502020204030204"/>
            </a:endParaRPr>
          </a:p>
          <a:p>
            <a:endParaRPr lang="en-US" b="0" dirty="0">
              <a:solidFill>
                <a:srgbClr val="FF0000"/>
              </a:solidFill>
            </a:endParaRP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41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cs typeface="Calibri"/>
              </a:rPr>
              <a:t>Reporting and systems learning includes three focused areas of systems improvement that should be implemented by every unit that provides maternity care. These areas of systems improvement are: establishing a culture of huddles and debriefs, multidisciplinary review of serious hemorrhages, and monitoring outcomes and process metrics.</a:t>
            </a:r>
          </a:p>
          <a:p>
            <a:endParaRPr lang="en-US" b="0" dirty="0">
              <a:solidFill>
                <a:srgbClr val="FF0000"/>
              </a:solidFill>
            </a:endParaRP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83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dirty="0"/>
          </a:p>
          <a:p>
            <a:pPr>
              <a:defRPr/>
            </a:pPr>
            <a:r>
              <a:rPr lang="en-US" dirty="0"/>
              <a:t>We conclude the introduction</a:t>
            </a:r>
            <a:r>
              <a:rPr lang="en-US" baseline="0" dirty="0"/>
              <a:t> module with the master case scenario related to an </a:t>
            </a:r>
            <a:r>
              <a:rPr lang="en-US" dirty="0"/>
              <a:t>obstetric hemorrhage </a:t>
            </a:r>
            <a:r>
              <a:rPr lang="en-US" baseline="0" dirty="0"/>
              <a:t>case. Read through the case, which has been presented in a comic strip layout, to see the scenario that will be used and referenced throughout the entire SPPC-II Teamwork Training Toolkit.</a:t>
            </a:r>
            <a:r>
              <a:rPr lang="en-US" dirty="0"/>
              <a:t> </a:t>
            </a:r>
            <a:r>
              <a:rPr lang="en-US" baseline="0" dirty="0"/>
              <a:t> At certain points in this case, you may see multiple places where clinicians’ interactions are crucial to facilitating patient care, helping keep them safe. These instances will be explored during the other </a:t>
            </a:r>
            <a:r>
              <a:rPr lang="en-US" dirty="0"/>
              <a:t>online modules</a:t>
            </a:r>
            <a:r>
              <a:rPr lang="en-US" baseline="0" dirty="0"/>
              <a:t> </a:t>
            </a:r>
            <a:r>
              <a:rPr lang="en-US" dirty="0"/>
              <a:t>in which</a:t>
            </a:r>
            <a:r>
              <a:rPr lang="en-US" baseline="0" dirty="0"/>
              <a:t> the teamwork tools are individually introduced.</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54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effectLst/>
                <a:latin typeface="+mn-lt"/>
                <a:ea typeface="+mn-ea"/>
                <a:cs typeface="+mn-cs"/>
              </a:rPr>
              <a:t>A 36-year-old pregnant female,</a:t>
            </a:r>
            <a:r>
              <a:rPr lang="en-US" dirty="0"/>
              <a:t> Danielle Williams</a:t>
            </a:r>
            <a:r>
              <a:rPr lang="en-US" sz="1200" kern="1200" dirty="0">
                <a:effectLst/>
                <a:latin typeface="+mn-lt"/>
                <a:ea typeface="+mn-ea"/>
                <a:cs typeface="+mn-cs"/>
              </a:rPr>
              <a:t>, who is at 38 weeks and 6 days gestational age, is referred to the labor and delivery unit from the outpatient clinic due to a blood pressure of 156/98, which is above her baseline. Her BMI is 34. She is a gravida 7, para 6, with five prior vaginal deliveries. Her past medical history is complicated by chronic hypertension, for which she takes 30 mg of extended-release nifedipine daily, severe preeclampsia in three of her prior pregnancies, and postpartum hemorrhage complicating her last delivery.</a:t>
            </a:r>
            <a:r>
              <a:rPr lang="en-US" dirty="0"/>
              <a:t> </a:t>
            </a:r>
            <a:r>
              <a:rPr lang="en-US" sz="1200" kern="1200" dirty="0">
                <a:effectLst/>
                <a:latin typeface="+mn-lt"/>
                <a:ea typeface="+mn-ea"/>
                <a:cs typeface="+mn-cs"/>
              </a:rPr>
              <a:t>Otherwise, she has had an uncomplicated prenatal course with no additional complications.</a:t>
            </a:r>
            <a:r>
              <a:rPr lang="en-US" dirty="0"/>
              <a:t> </a:t>
            </a:r>
            <a:r>
              <a:rPr lang="en-US" sz="1200" kern="1200" dirty="0">
                <a:effectLst/>
                <a:latin typeface="+mn-lt"/>
                <a:ea typeface="+mn-ea"/>
                <a:cs typeface="+mn-cs"/>
              </a:rPr>
              <a:t>In labor and delivery triage, </a:t>
            </a:r>
            <a:r>
              <a:rPr lang="en-US" dirty="0"/>
              <a:t>her initial BP is 172/112 and serial</a:t>
            </a:r>
            <a:r>
              <a:rPr lang="en-US" sz="1200" kern="1200" dirty="0">
                <a:effectLst/>
                <a:latin typeface="+mn-lt"/>
                <a:ea typeface="+mn-ea"/>
                <a:cs typeface="+mn-cs"/>
              </a:rPr>
              <a:t> blood pressures over the course of an hour reveal sustained severe range (&gt;160/110) systolic blood pressures, with systolic values as high as 175 mmHg. Electronic Fetal Monitoring reveals a Category 1 tracing.</a:t>
            </a:r>
            <a:r>
              <a:rPr lang="en-US" dirty="0"/>
              <a:t> </a:t>
            </a:r>
            <a:endParaRPr lang="en-US" sz="1200" kern="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68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endParaRPr lang="en-US" dirty="0">
              <a:ea typeface="+mn-ea"/>
              <a:cs typeface="+mn-cs"/>
            </a:endParaRPr>
          </a:p>
          <a:p>
            <a:r>
              <a:rPr lang="en-US" sz="1200" kern="1200" dirty="0">
                <a:solidFill>
                  <a:schemeClr val="tx1"/>
                </a:solidFill>
                <a:effectLst/>
                <a:latin typeface="+mn-lt"/>
                <a:ea typeface="+mn-ea"/>
                <a:cs typeface="+mn-cs"/>
              </a:rPr>
              <a:t>The obstetrician,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is notified, and he places the orders to collect labs to rule out preeclampsia. The nurse, Allison, collects the ordered labs, and the results show:</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Protein/creatinine ratio</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0.46 </a:t>
            </a:r>
          </a:p>
          <a:p>
            <a:pPr marL="171450" indent="-171450">
              <a:buFontTx/>
              <a:buChar char="-"/>
            </a:pPr>
            <a:r>
              <a:rPr lang="en-US" sz="1200" kern="1200" dirty="0">
                <a:solidFill>
                  <a:schemeClr val="tx1"/>
                </a:solidFill>
                <a:effectLst/>
                <a:latin typeface="+mn-lt"/>
                <a:ea typeface="+mn-ea"/>
                <a:cs typeface="+mn-cs"/>
              </a:rPr>
              <a:t>3+ protein in urine sample</a:t>
            </a:r>
          </a:p>
          <a:p>
            <a:pPr marL="171450" indent="-171450">
              <a:buFontTx/>
              <a:buChar char="-"/>
            </a:pPr>
            <a:r>
              <a:rPr lang="en-US" sz="1200" kern="1200" dirty="0">
                <a:solidFill>
                  <a:schemeClr val="tx1"/>
                </a:solidFill>
                <a:effectLst/>
                <a:latin typeface="+mn-lt"/>
                <a:ea typeface="+mn-ea"/>
                <a:cs typeface="+mn-cs"/>
              </a:rPr>
              <a:t>Elevated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ransaminases: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AST=107, ALT=98</a:t>
            </a:r>
          </a:p>
          <a:p>
            <a:pPr marL="171450" indent="-171450">
              <a:buFontTx/>
              <a:buChar char="-"/>
            </a:pPr>
            <a:r>
              <a:rPr lang="en-US" sz="1200" kern="1200" dirty="0">
                <a:effectLst/>
                <a:latin typeface="+mn-lt"/>
                <a:ea typeface="+mn-ea"/>
                <a:cs typeface="+mn-cs"/>
              </a:rPr>
              <a:t>Hgb = 10 g/dl</a:t>
            </a:r>
            <a:endParaRPr lang="en-US" sz="1200" kern="1200" dirty="0">
              <a:latin typeface="+mn-lt"/>
              <a:cs typeface="Calibri"/>
            </a:endParaRPr>
          </a:p>
          <a:p>
            <a:pPr marL="171450" indent="-171450">
              <a:buFontTx/>
              <a:buChar char="-"/>
            </a:pPr>
            <a:r>
              <a:rPr lang="en-US" sz="1200" kern="1200" dirty="0">
                <a:solidFill>
                  <a:schemeClr val="tx1"/>
                </a:solidFill>
                <a:effectLst/>
                <a:latin typeface="+mn-lt"/>
                <a:ea typeface="+mn-ea"/>
                <a:cs typeface="+mn-cs"/>
              </a:rPr>
              <a:t>Platelet=</a:t>
            </a:r>
            <a:r>
              <a:rPr lang="en-US" dirty="0"/>
              <a:t>165k</a:t>
            </a:r>
            <a:endParaRPr lang="en-US" sz="1200" kern="1200" dirty="0">
              <a:solidFill>
                <a:schemeClr val="tx1"/>
              </a:solidFill>
              <a:effectLst/>
              <a:latin typeface="+mn-lt"/>
              <a:cs typeface="Calibri" panose="020F0502020204030204"/>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Ms. Williams is diagnosed with severe preeclampsia and is admitted to L&amp;D for induction of labor. Allison starts a peripheral IV and treats Ms. Williams’ hypertension with IV labetalol for a blood pressure goal of &lt;160 mmHg systolic and &lt;110 mmHg diastolic. Ms. Williams is given a magnesium bolus of 6 grams and started on a magnesium sulfate infusion of 2 g/</a:t>
            </a:r>
            <a:r>
              <a:rPr lang="en-US" sz="1200" kern="1200" dirty="0" err="1">
                <a:effectLst/>
                <a:latin typeface="+mn-lt"/>
                <a:ea typeface="+mn-ea"/>
                <a:cs typeface="+mn-cs"/>
              </a:rPr>
              <a:t>hr</a:t>
            </a:r>
            <a:r>
              <a:rPr lang="en-US" sz="1200" kern="1200" dirty="0">
                <a:effectLst/>
                <a:latin typeface="+mn-lt"/>
                <a:ea typeface="+mn-ea"/>
                <a:cs typeface="+mn-cs"/>
              </a:rPr>
              <a:t> thereafter for seizure prophylaxis. </a:t>
            </a:r>
            <a:r>
              <a:rPr lang="en-US" dirty="0"/>
              <a:t>In terms of progress of labor, her</a:t>
            </a:r>
            <a:r>
              <a:rPr lang="en-US" sz="1200" kern="1200" dirty="0">
                <a:effectLst/>
                <a:latin typeface="+mn-lt"/>
                <a:ea typeface="+mn-ea"/>
                <a:cs typeface="+mn-cs"/>
              </a:rPr>
              <a:t> initial cervical exam is </a:t>
            </a:r>
            <a:r>
              <a:rPr lang="en-US" dirty="0"/>
              <a:t>1 </a:t>
            </a:r>
            <a:r>
              <a:rPr lang="en-US" sz="1200" kern="1200" dirty="0">
                <a:effectLst/>
                <a:latin typeface="+mn-lt"/>
                <a:ea typeface="+mn-ea"/>
                <a:cs typeface="+mn-cs"/>
              </a:rPr>
              <a:t>cm, 50% effacement, and a station of -3, with the fetus in the vertex position.</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5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endParaRPr lang="en-US" dirty="0">
              <a:ea typeface="+mn-ea"/>
              <a:cs typeface="+mn-cs"/>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Allison starts a peripheral IV and treats Ms. Williams’ hypertension with IV labetalol for a blood pressure goal of &lt;160 mmHg systolic and &lt;110 mmHg diastolic. Ms. Williams is given a magnesium bolus of 6 grams and started on a magnesium sulfate infusion of 2 g/</a:t>
            </a:r>
            <a:r>
              <a:rPr lang="en-US" sz="1200" kern="1200" dirty="0" err="1">
                <a:effectLst/>
                <a:latin typeface="+mn-lt"/>
                <a:ea typeface="+mn-ea"/>
                <a:cs typeface="+mn-cs"/>
              </a:rPr>
              <a:t>hr</a:t>
            </a:r>
            <a:r>
              <a:rPr lang="en-US" sz="1200" kern="1200" dirty="0">
                <a:effectLst/>
                <a:latin typeface="+mn-lt"/>
                <a:ea typeface="+mn-ea"/>
                <a:cs typeface="+mn-cs"/>
              </a:rPr>
              <a:t> thereafter for seizure prophylaxis. </a:t>
            </a:r>
            <a:r>
              <a:rPr lang="en-US" dirty="0"/>
              <a:t>In terms of progress of labor, her</a:t>
            </a:r>
            <a:r>
              <a:rPr lang="en-US" sz="1200" kern="1200" dirty="0">
                <a:effectLst/>
                <a:latin typeface="+mn-lt"/>
                <a:ea typeface="+mn-ea"/>
                <a:cs typeface="+mn-cs"/>
              </a:rPr>
              <a:t> initial cervical exam is </a:t>
            </a:r>
            <a:r>
              <a:rPr lang="en-US" dirty="0"/>
              <a:t>1 </a:t>
            </a:r>
            <a:r>
              <a:rPr lang="en-US" sz="1200" kern="1200" dirty="0">
                <a:effectLst/>
                <a:latin typeface="+mn-lt"/>
                <a:ea typeface="+mn-ea"/>
                <a:cs typeface="+mn-cs"/>
              </a:rPr>
              <a:t>cm, 50% effacement, and a station of -3, with the fetus in the vertex position.</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5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solidFill>
                  <a:schemeClr val="tx1"/>
                </a:solidFill>
                <a:effectLst/>
                <a:latin typeface="+mn-lt"/>
                <a:ea typeface="+mn-ea"/>
                <a:cs typeface="+mn-cs"/>
              </a:rPr>
              <a:t>Ms. Williams is started on oxytocin for induction of labor. Over the course of her induction, her contractions became more painful, and the anesthesiologist is called to place an epidural per the patient’s request. After </a:t>
            </a:r>
            <a:r>
              <a:rPr lang="en-US" dirty="0"/>
              <a:t>8 </a:t>
            </a:r>
            <a:r>
              <a:rPr lang="en-US" sz="1200" b="0" kern="1200" dirty="0">
                <a:solidFill>
                  <a:schemeClr val="tx1"/>
                </a:solidFill>
                <a:effectLst/>
                <a:latin typeface="+mn-lt"/>
                <a:ea typeface="+mn-ea"/>
                <a:cs typeface="+mn-cs"/>
              </a:rPr>
              <a:t>hours of oxytocin administration, Ms. Williams is noted to have spontaneous rupture of membranes with clear fluid.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72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solidFill>
                  <a:schemeClr val="tx1"/>
                </a:solidFill>
                <a:effectLst/>
                <a:latin typeface="+mn-lt"/>
                <a:ea typeface="+mn-ea"/>
                <a:cs typeface="+mn-cs"/>
              </a:rPr>
              <a:t>Cervical exam by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at that time is 6 cm dilated, 90% effaced, and 0 station, marking transition to active labor. Over the next 4 hours, the patient progresses to full dilation (10 cm) and starts pushing.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41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b="0" kern="1200" dirty="0">
                <a:effectLst/>
                <a:cs typeface="+mn-lt"/>
              </a:rPr>
              <a:t>Six hours later, Ms. Williams is fully dilated and starting to push. </a:t>
            </a:r>
            <a:r>
              <a:rPr lang="en-US" sz="1200" kern="1200" dirty="0">
                <a:solidFill>
                  <a:schemeClr val="tx1"/>
                </a:solidFill>
                <a:effectLst/>
                <a:latin typeface="+mn-lt"/>
                <a:ea typeface="+mn-ea"/>
                <a:cs typeface="+mn-cs"/>
              </a:rPr>
              <a:t>After 1.5 hours in the second stage of labor, a vigorous infant weighing </a:t>
            </a:r>
            <a:r>
              <a:rPr lang="en-US" dirty="0"/>
              <a:t>7 </a:t>
            </a:r>
            <a:r>
              <a:rPr lang="en-US" sz="1200" kern="1200" dirty="0" err="1">
                <a:solidFill>
                  <a:schemeClr val="tx1"/>
                </a:solidFill>
                <a:effectLst/>
                <a:latin typeface="+mn-lt"/>
                <a:ea typeface="+mn-ea"/>
                <a:cs typeface="+mn-cs"/>
              </a:rPr>
              <a:t>lb</a:t>
            </a:r>
            <a:r>
              <a:rPr lang="en-US" sz="1200" kern="1200" dirty="0">
                <a:solidFill>
                  <a:schemeClr val="tx1"/>
                </a:solidFill>
                <a:effectLst/>
                <a:latin typeface="+mn-lt"/>
                <a:ea typeface="+mn-ea"/>
                <a:cs typeface="+mn-cs"/>
              </a:rPr>
              <a:t>, 15 </a:t>
            </a:r>
            <a:r>
              <a:rPr lang="en-US" dirty="0"/>
              <a:t>oz is </a:t>
            </a:r>
            <a:r>
              <a:rPr lang="en-US" sz="1200" kern="1200" dirty="0">
                <a:solidFill>
                  <a:schemeClr val="tx1"/>
                </a:solidFill>
                <a:effectLst/>
                <a:latin typeface="+mn-lt"/>
                <a:ea typeface="+mn-ea"/>
                <a:cs typeface="+mn-cs"/>
              </a:rPr>
              <a:t>delivered vaginally. The placenta is delivered within 10 minutes of the baby’s delivery.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notes moderate bleeding in the presence of a second-degree perineal laceration.</a:t>
            </a:r>
            <a:r>
              <a:rPr lang="en-US" dirty="0"/>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70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dirty="0">
                <a:solidFill>
                  <a:schemeClr val="tx1"/>
                </a:solidFill>
                <a:effectLst/>
                <a:latin typeface="+mn-lt"/>
                <a:ea typeface="+mn-ea"/>
                <a:cs typeface="+mn-cs"/>
              </a:rPr>
              <a:t>SCRIPT</a:t>
            </a:r>
            <a:br>
              <a:rPr lang="en-US" sz="1200" b="1" kern="1200" dirty="0">
                <a:effectLst/>
                <a:cs typeface="+mn-lt"/>
              </a:rPr>
            </a:br>
            <a:r>
              <a:rPr lang="en-US" sz="1200" kern="1200" dirty="0">
                <a:solidFill>
                  <a:schemeClr val="tx1"/>
                </a:solidFill>
                <a:effectLst/>
                <a:latin typeface="+mn-lt"/>
                <a:ea typeface="+mn-ea"/>
                <a:cs typeface="+mn-cs"/>
              </a:rPr>
              <a:t>The IV </a:t>
            </a:r>
            <a:r>
              <a:rPr lang="en-US" sz="1200" kern="1200" dirty="0" err="1">
                <a:solidFill>
                  <a:schemeClr val="tx1"/>
                </a:solidFill>
                <a:effectLst/>
                <a:latin typeface="+mn-lt"/>
                <a:ea typeface="+mn-ea"/>
                <a:cs typeface="+mn-cs"/>
              </a:rPr>
              <a:t>pitocin</a:t>
            </a:r>
            <a:r>
              <a:rPr lang="en-US" sz="1200" kern="1200" dirty="0">
                <a:solidFill>
                  <a:schemeClr val="tx1"/>
                </a:solidFill>
                <a:effectLst/>
                <a:latin typeface="+mn-lt"/>
                <a:ea typeface="+mn-ea"/>
                <a:cs typeface="+mn-cs"/>
              </a:rPr>
              <a:t> rate is increased, and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performs fundal massage to actively manage the third stage of labor. After several minutes, the uterus contracts down appropriately, with slowed bleeding. Once the uterine bleeding is controlled,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repairs the second-degree laceration in the usual fashion. The uterus is palpated one additional time following perineal laceration repair, and it is still noted to be firm with minimal uterine bleeding.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Ms. Williams is cleaned and returned to the dorsal supine position. She is given the infant for initial breast feeding.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and the remainder of the obstetric team except for Allison leave the room. The quantified blood loss at this time is 400 cc, which is normal for a vaginal delivery.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A brief outline of this session is:</a:t>
            </a:r>
          </a:p>
          <a:p>
            <a:pPr marL="171450" indent="-171450">
              <a:buFont typeface="Arial" panose="020B0604020202020204" pitchFamily="34" charset="0"/>
              <a:buChar char="•"/>
            </a:pPr>
            <a:r>
              <a:rPr lang="en-US" b="0" dirty="0"/>
              <a:t>To provide an overview of AIM’s mission and vision</a:t>
            </a:r>
          </a:p>
          <a:p>
            <a:pPr marL="171450" indent="-171450">
              <a:buFont typeface="Arial" panose="020B0604020202020204" pitchFamily="34" charset="0"/>
              <a:buChar char="•"/>
            </a:pPr>
            <a:r>
              <a:rPr lang="en-US" b="0" dirty="0"/>
              <a:t>Explain the technical and adaptive sides of patient care improvement work</a:t>
            </a:r>
          </a:p>
          <a:p>
            <a:pPr marL="171450" indent="-171450">
              <a:buFont typeface="Arial" panose="020B0604020202020204" pitchFamily="34" charset="0"/>
              <a:buChar char="•"/>
            </a:pPr>
            <a:r>
              <a:rPr lang="en-US" b="0" dirty="0"/>
              <a:t>Situate the </a:t>
            </a:r>
            <a:r>
              <a:rPr lang="en-US" dirty="0"/>
              <a:t>SPPC-II </a:t>
            </a:r>
            <a:r>
              <a:rPr lang="en-US" b="0" dirty="0"/>
              <a:t>Teamwork Toolkit within this framework and mission</a:t>
            </a:r>
            <a:endParaRPr lang="en-US" b="0" dirty="0">
              <a:cs typeface="Calibri"/>
            </a:endParaRPr>
          </a:p>
          <a:p>
            <a:pPr marL="171450" indent="-171450">
              <a:buFont typeface="Arial" panose="020B0604020202020204" pitchFamily="34" charset="0"/>
              <a:buChar char="•"/>
            </a:pPr>
            <a:r>
              <a:rPr lang="en-US" b="0" dirty="0"/>
              <a:t>Provide an overview of the </a:t>
            </a:r>
            <a:r>
              <a:rPr lang="en-US" dirty="0"/>
              <a:t>4 Rs</a:t>
            </a:r>
            <a:r>
              <a:rPr lang="en-US" b="0" dirty="0"/>
              <a:t> of AIM’s Obstetric Hemorrhage patient safety bundle</a:t>
            </a:r>
            <a:endParaRPr lang="en-US" b="0" dirty="0">
              <a:cs typeface="Calibri"/>
            </a:endParaRPr>
          </a:p>
          <a:p>
            <a:pPr marL="171450" indent="-171450">
              <a:buFont typeface="Arial" panose="020B0604020202020204" pitchFamily="34" charset="0"/>
              <a:buChar char="•"/>
            </a:pPr>
            <a:r>
              <a:rPr lang="en-US" b="0" dirty="0"/>
              <a:t>Introduce the clinical scenario of obstetric hemorrhage, which will serve as the basic scenario in which we will demonstrate all of the tools </a:t>
            </a:r>
            <a:r>
              <a:rPr lang="en-US" dirty="0"/>
              <a:t>covered in</a:t>
            </a:r>
            <a:r>
              <a:rPr lang="en-US" b="0" dirty="0"/>
              <a:t> this workshop.</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2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Post-delivery, Allison performs routine vital signs, fundal massage, and perineal checks every 15 minutes. Forty-five minutes following delivery, the patient reports to the nurse that she is feeling slightly dizzy and lightheaded.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14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Allison repeats a set of vitals and performs postpartum fundal massage, noting a large gush of blood from Ms. Williams’ vagina including several large blood clots, totaling ~250 cc of blood.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117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She calls to the charge nurse, Tanya, to notify the obstetrician that the patient is bleeding heavily.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38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In the meantime, Allison repeats a set of vitals, showing a heart rate of 126 and blood pressure of 102/56. Soon after, Dr. </a:t>
            </a:r>
            <a:r>
              <a:rPr lang="en-US" sz="1200" kern="1200" dirty="0" err="1">
                <a:solidFill>
                  <a:schemeClr val="tx1"/>
                </a:solidFill>
                <a:effectLst/>
                <a:latin typeface="+mn-lt"/>
                <a:ea typeface="+mn-ea"/>
                <a:cs typeface="+mn-cs"/>
              </a:rPr>
              <a:t>Sonentag</a:t>
            </a:r>
            <a:r>
              <a:rPr lang="en-US" sz="1200" kern="1200" dirty="0">
                <a:solidFill>
                  <a:schemeClr val="tx1"/>
                </a:solidFill>
                <a:effectLst/>
                <a:latin typeface="+mn-lt"/>
                <a:ea typeface="+mn-ea"/>
                <a:cs typeface="+mn-cs"/>
              </a:rPr>
              <a:t> arrives to examine the patient.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9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Dr. </a:t>
            </a:r>
            <a:r>
              <a:rPr lang="en-US" sz="1200" kern="1200" dirty="0" err="1">
                <a:effectLst/>
                <a:latin typeface="+mn-lt"/>
                <a:ea typeface="+mn-ea"/>
                <a:cs typeface="+mn-cs"/>
              </a:rPr>
              <a:t>Sonentag</a:t>
            </a:r>
            <a:r>
              <a:rPr lang="en-US" sz="1200" kern="1200" dirty="0">
                <a:effectLst/>
                <a:latin typeface="+mn-lt"/>
                <a:ea typeface="+mn-ea"/>
                <a:cs typeface="+mn-cs"/>
              </a:rPr>
              <a:t> notes active bleeding from the vagina, with an atonic uterus noted on abdominal exam. The bed is broken down once again, and Ms. Williams placed in lithotomy position</a:t>
            </a:r>
            <a:r>
              <a:rPr lang="en-US" dirty="0"/>
              <a:t> after being informed</a:t>
            </a:r>
            <a:r>
              <a:rPr lang="en-US" sz="1200" kern="1200" dirty="0">
                <a:effectLst/>
                <a:latin typeface="+mn-lt"/>
                <a:ea typeface="+mn-ea"/>
                <a:cs typeface="+mn-cs"/>
              </a:rPr>
              <a:t>.</a:t>
            </a:r>
            <a:r>
              <a:rPr lang="en-US" dirty="0"/>
              <a:t> </a:t>
            </a:r>
            <a:endParaRPr lang="en-US" sz="1200" kern="1200" dirty="0">
              <a:latin typeface="+mn-lt"/>
              <a:cs typeface="Calibri"/>
            </a:endParaRPr>
          </a:p>
          <a:p>
            <a:endParaRPr lang="en-US" sz="1200" kern="1200" dirty="0">
              <a:solidFill>
                <a:schemeClr val="tx1"/>
              </a:solidFill>
              <a:effectLst/>
              <a:latin typeface="+mn-lt"/>
              <a:ea typeface="+mn-ea"/>
              <a:cs typeface="+mn-cs"/>
            </a:endParaRPr>
          </a:p>
          <a:p>
            <a:r>
              <a:rPr lang="en-US" sz="1200" kern="1200" dirty="0">
                <a:effectLst/>
                <a:latin typeface="+mn-lt"/>
                <a:ea typeface="+mn-ea"/>
                <a:cs typeface="+mn-cs"/>
              </a:rPr>
              <a:t>Bimanual exam is performed, noting profound uterine atony, active bleeding, and multiple blood clots in the uterine cavity. Dr. </a:t>
            </a:r>
            <a:r>
              <a:rPr lang="en-US" sz="1200" kern="1200" dirty="0" err="1">
                <a:effectLst/>
                <a:latin typeface="+mn-lt"/>
                <a:ea typeface="+mn-ea"/>
                <a:cs typeface="+mn-cs"/>
              </a:rPr>
              <a:t>Sonentag</a:t>
            </a:r>
            <a:r>
              <a:rPr lang="en-US" sz="1200" kern="1200" dirty="0">
                <a:effectLst/>
                <a:latin typeface="+mn-lt"/>
                <a:ea typeface="+mn-ea"/>
                <a:cs typeface="+mn-cs"/>
              </a:rPr>
              <a:t> asks Allison to first call for assistance. </a:t>
            </a:r>
            <a:r>
              <a:rPr lang="en-US" dirty="0"/>
              <a:t>He then asks</a:t>
            </a:r>
            <a:r>
              <a:rPr lang="en-US" sz="1200" kern="1200" dirty="0">
                <a:effectLst/>
                <a:latin typeface="+mn-lt"/>
                <a:ea typeface="+mn-ea"/>
                <a:cs typeface="+mn-cs"/>
              </a:rPr>
              <a:t> for a Foley catheter for bladder emptying, in </a:t>
            </a:r>
            <a:r>
              <a:rPr lang="en-US" dirty="0"/>
              <a:t>addition to the uterotonic</a:t>
            </a:r>
            <a:r>
              <a:rPr lang="en-US" sz="1200" kern="1200" dirty="0">
                <a:effectLst/>
                <a:latin typeface="+mn-lt"/>
                <a:ea typeface="+mn-ea"/>
                <a:cs typeface="+mn-cs"/>
              </a:rPr>
              <a:t> agents, and an oxytocin bolus.</a:t>
            </a:r>
            <a:r>
              <a:rPr lang="en-US" dirty="0"/>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826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Allison calls out to the front desk for the requested materials and supplies</a:t>
            </a:r>
            <a:r>
              <a:rPr lang="en-US" dirty="0"/>
              <a:t>. Tanya brings </a:t>
            </a:r>
            <a:r>
              <a:rPr lang="en-US" b="0" kern="1200" dirty="0">
                <a:effectLst/>
              </a:rPr>
              <a:t>the </a:t>
            </a:r>
            <a:r>
              <a:rPr lang="en-US" dirty="0"/>
              <a:t>hemorrhage cart to the bedside, which included the necessary supplies, the checklist and instruction cards for medication dosing, intrauterine balloon placement, and compression stitches. She begins </a:t>
            </a:r>
            <a:r>
              <a:rPr lang="en-US" sz="1200" b="0" kern="1200" dirty="0">
                <a:solidFill>
                  <a:schemeClr val="tx1"/>
                </a:solidFill>
                <a:effectLst/>
                <a:latin typeface="+mn-lt"/>
                <a:ea typeface="+mn-ea"/>
                <a:cs typeface="+mn-cs"/>
              </a:rPr>
              <a:t>assisting immediately.</a:t>
            </a:r>
            <a:r>
              <a:rPr lang="en-US" dirty="0"/>
              <a:t> </a:t>
            </a:r>
            <a:r>
              <a:rPr lang="en-US" b="1" dirty="0"/>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924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 new peripheral IV is started, and Allison asks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if a fluid bolus should be given. He replies affirmatively, indicates he has already ordered blood products, and asks Allison to make the OR aware in case they need to move there for further management.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While this is ongoing, 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performs bimanual uterine massage and compression, but atony continues with vaginal bleeding. </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707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As the requested materials and supplies arrive, the decision is made to administer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Hemabate</a:t>
            </a:r>
            <a:r>
              <a:rPr lang="en-US" sz="1200" b="0" kern="1200" dirty="0">
                <a:solidFill>
                  <a:schemeClr val="tx1"/>
                </a:solidFill>
                <a:effectLst/>
                <a:latin typeface="+mn-lt"/>
                <a:ea typeface="+mn-ea"/>
                <a:cs typeface="+mn-cs"/>
              </a:rPr>
              <a:t>) at </a:t>
            </a:r>
            <a:r>
              <a:rPr lang="en-US" dirty="0"/>
              <a:t>250 </a:t>
            </a:r>
            <a:r>
              <a:rPr lang="en-US" sz="1200" b="0" kern="1200" dirty="0">
                <a:solidFill>
                  <a:schemeClr val="tx1"/>
                </a:solidFill>
                <a:effectLst/>
                <a:latin typeface="+mn-lt"/>
                <a:ea typeface="+mn-ea"/>
                <a:cs typeface="+mn-cs"/>
              </a:rPr>
              <a:t>mcg</a:t>
            </a:r>
            <a:r>
              <a:rPr lang="en-US" dirty="0"/>
              <a:t> (0.25 mg),</a:t>
            </a:r>
            <a:r>
              <a:rPr lang="en-US" sz="1200" b="0" kern="1200" dirty="0">
                <a:solidFill>
                  <a:schemeClr val="tx1"/>
                </a:solidFill>
                <a:effectLst/>
                <a:latin typeface="+mn-lt"/>
                <a:ea typeface="+mn-ea"/>
                <a:cs typeface="+mn-cs"/>
              </a:rPr>
              <a:t>IM.</a:t>
            </a:r>
            <a:r>
              <a:rPr lang="en-US" dirty="0"/>
              <a:t> </a:t>
            </a:r>
            <a:endParaRPr lang="en-US" sz="1200" b="0" kern="1200" dirty="0">
              <a:solidFill>
                <a:schemeClr val="tx1"/>
              </a:solidFill>
              <a:effectLst/>
              <a:latin typeface="+mn-lt"/>
              <a:cs typeface="Calibri"/>
            </a:endParaRP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Dr. </a:t>
            </a:r>
            <a:r>
              <a:rPr lang="en-US" sz="1200" b="0" kern="1200" dirty="0" err="1">
                <a:solidFill>
                  <a:schemeClr val="tx1"/>
                </a:solidFill>
                <a:effectLst/>
                <a:latin typeface="+mn-lt"/>
                <a:ea typeface="+mn-ea"/>
                <a:cs typeface="+mn-cs"/>
              </a:rPr>
              <a:t>Sonentag</a:t>
            </a:r>
            <a:r>
              <a:rPr lang="en-US" sz="1200" b="0" kern="1200" dirty="0">
                <a:solidFill>
                  <a:schemeClr val="tx1"/>
                </a:solidFill>
                <a:effectLst/>
                <a:latin typeface="+mn-lt"/>
                <a:ea typeface="+mn-ea"/>
                <a:cs typeface="+mn-cs"/>
              </a:rPr>
              <a:t> continues fundal and bimanual massage and requests Allison send STAT labs.</a:t>
            </a:r>
            <a:r>
              <a:rPr lang="en-US" dirty="0"/>
              <a:t> </a:t>
            </a:r>
            <a:r>
              <a:rPr lang="en-US" sz="1200" b="0" kern="1200" dirty="0">
                <a:solidFill>
                  <a:schemeClr val="tx1"/>
                </a:solidFill>
                <a:effectLst/>
                <a:latin typeface="+mn-lt"/>
                <a:ea typeface="+mn-ea"/>
                <a:cs typeface="+mn-cs"/>
              </a:rPr>
              <a:t>The L&amp;D anesthesia team is notified and </a:t>
            </a:r>
            <a:r>
              <a:rPr lang="en-US" dirty="0"/>
              <a:t>presents</a:t>
            </a:r>
            <a:r>
              <a:rPr lang="en-US" sz="1200" b="0" kern="1200" dirty="0">
                <a:solidFill>
                  <a:schemeClr val="tx1"/>
                </a:solidFill>
                <a:effectLst/>
                <a:latin typeface="+mn-lt"/>
                <a:ea typeface="+mn-ea"/>
                <a:cs typeface="+mn-cs"/>
              </a:rPr>
              <a:t> to the room to assist. The bleeding continues for more than 10 minutes post-</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Hemabate</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b="0" kern="1200" dirty="0">
                <a:solidFill>
                  <a:schemeClr val="tx1"/>
                </a:solidFill>
                <a:effectLst/>
                <a:latin typeface="+mn-lt"/>
                <a:ea typeface="+mn-ea"/>
                <a:cs typeface="+mn-cs"/>
              </a:rPr>
              <a:t> administration, but at a slower pace.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1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Ms. Williams’ vitals are checked again, showing a heart rate of 135 and a blood pressure of 94/49. The </a:t>
            </a:r>
            <a:r>
              <a:rPr lang="en-US" dirty="0"/>
              <a:t>laparotomy sponges and other materials are weighed and the blood in the collection drape measured for a quantitative</a:t>
            </a:r>
            <a:r>
              <a:rPr lang="en-US" sz="1200" kern="1200" dirty="0">
                <a:effectLst/>
                <a:latin typeface="+mn-lt"/>
                <a:ea typeface="+mn-ea"/>
                <a:cs typeface="+mn-cs"/>
              </a:rPr>
              <a:t> </a:t>
            </a:r>
            <a:r>
              <a:rPr lang="en-US" dirty="0"/>
              <a:t>cumulative blood loss of 1,250cc</a:t>
            </a:r>
            <a:r>
              <a:rPr lang="en-US" sz="1200" kern="1200" dirty="0">
                <a:effectLst/>
                <a:latin typeface="+mn-lt"/>
                <a:ea typeface="+mn-ea"/>
                <a:cs typeface="+mn-cs"/>
              </a:rPr>
              <a:t> at this time. 1,000 mg of rectal misoprostol is administered, along with 2</a:t>
            </a:r>
            <a:r>
              <a:rPr lang="en-US" dirty="0"/>
              <a:t> units </a:t>
            </a:r>
            <a:r>
              <a:rPr lang="en-US" dirty="0" err="1"/>
              <a:t>pRBCs</a:t>
            </a:r>
            <a:r>
              <a:rPr lang="en-US" dirty="0"/>
              <a:t> </a:t>
            </a:r>
            <a:r>
              <a:rPr lang="en-US" sz="1200" kern="1200" dirty="0">
                <a:effectLst/>
                <a:latin typeface="+mn-lt"/>
                <a:ea typeface="+mn-ea"/>
                <a:cs typeface="+mn-cs"/>
              </a:rPr>
              <a:t>by the nurse per </a:t>
            </a:r>
            <a:r>
              <a:rPr lang="en-US" dirty="0"/>
              <a:t>the obstetrician</a:t>
            </a:r>
            <a:r>
              <a:rPr lang="en-US" sz="1200" kern="1200" dirty="0">
                <a:effectLst/>
                <a:latin typeface="+mn-lt"/>
                <a:ea typeface="+mn-ea"/>
                <a:cs typeface="+mn-cs"/>
              </a:rPr>
              <a:t> request.</a:t>
            </a:r>
            <a:r>
              <a:rPr lang="en-US" dirty="0"/>
              <a:t> </a:t>
            </a:r>
            <a:endParaRPr lang="en-US" sz="1200" kern="1200" dirty="0">
              <a:latin typeface="+mn-lt"/>
              <a:cs typeface="Calibri"/>
            </a:endParaRPr>
          </a:p>
          <a:p>
            <a:r>
              <a:rPr lang="en-US" sz="1200" kern="1200" dirty="0">
                <a:effectLst/>
                <a:latin typeface="+mn-lt"/>
                <a:ea typeface="+mn-ea"/>
                <a:cs typeface="+mn-cs"/>
              </a:rPr>
              <a:t> </a:t>
            </a:r>
            <a:endParaRPr lang="en-US" sz="1200" kern="1200" dirty="0">
              <a:latin typeface="+mn-lt"/>
              <a:cs typeface="Calibri"/>
            </a:endParaRPr>
          </a:p>
          <a:p>
            <a:r>
              <a:rPr lang="en-US" sz="1200" kern="1200" dirty="0">
                <a:effectLst/>
                <a:latin typeface="+mn-lt"/>
                <a:ea typeface="+mn-ea"/>
                <a:cs typeface="+mn-cs"/>
              </a:rPr>
              <a:t>The bleeding continues to slow over the next 10 minutes, with the uterus becoming more firm with resolution of atony.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223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sz="1200" kern="1200" dirty="0">
                <a:effectLst/>
                <a:latin typeface="+mn-lt"/>
                <a:ea typeface="+mn-ea"/>
                <a:cs typeface="+mn-cs"/>
              </a:rPr>
              <a:t>The Hgb result is called back to the room at 7.1 g/dl, and </a:t>
            </a:r>
            <a:r>
              <a:rPr lang="en-US" dirty="0"/>
              <a:t>no additional active bleeding is noted</a:t>
            </a:r>
            <a:r>
              <a:rPr lang="en-US" sz="1200" kern="1200" dirty="0">
                <a:effectLst/>
                <a:latin typeface="+mn-lt"/>
                <a:ea typeface="+mn-ea"/>
                <a:cs typeface="+mn-cs"/>
              </a:rPr>
              <a:t>. The patient is cleaned and returned to the supine position.</a:t>
            </a:r>
            <a:r>
              <a:rPr lang="en-US" dirty="0"/>
              <a:t> </a:t>
            </a:r>
            <a:endParaRPr lang="en-US" sz="1200" kern="1200" dirty="0">
              <a:latin typeface="+mn-lt"/>
              <a:cs typeface="Calibri"/>
            </a:endParaRPr>
          </a:p>
          <a:p>
            <a:r>
              <a:rPr lang="en-US" sz="1200" kern="1200" dirty="0">
                <a:effectLst/>
                <a:latin typeface="+mn-lt"/>
                <a:ea typeface="+mn-ea"/>
                <a:cs typeface="+mn-cs"/>
              </a:rPr>
              <a:t> </a:t>
            </a:r>
            <a:endParaRPr lang="en-US" sz="1200"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12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SCRIPT</a:t>
            </a:r>
            <a:r>
              <a:rPr lang="en-US" sz="1200" b="0" i="0" kern="1200" dirty="0">
                <a:solidFill>
                  <a:schemeClr val="tx1"/>
                </a:solidFill>
                <a:effectLst/>
                <a:latin typeface="+mn-lt"/>
                <a:ea typeface="+mn-ea"/>
                <a:cs typeface="+mn-cs"/>
              </a:rPr>
              <a:t>​</a:t>
            </a:r>
          </a:p>
          <a:p>
            <a:pPr fontAlgn="base"/>
            <a:r>
              <a:rPr lang="en-US" b="0" i="0" u="none" strike="noStrike" kern="1200" dirty="0">
                <a:effectLst/>
              </a:rPr>
              <a:t>Guided by the vision to achieve safe healthcare for every woman, the AIM program is working toward elimination of all preventable maternal mortality and severe </a:t>
            </a:r>
            <a:r>
              <a:rPr lang="en-US" dirty="0"/>
              <a:t>morbidity</a:t>
            </a:r>
            <a:r>
              <a:rPr lang="en-US" b="0" i="0" u="none" strike="noStrike" kern="1200" dirty="0">
                <a:effectLst/>
              </a:rPr>
              <a:t> across the United States. We will share m</a:t>
            </a:r>
            <a:r>
              <a:rPr lang="en-US" dirty="0"/>
              <a:t>aternal mortality and severe maternal morbidity statistics later in the day during the Evaluation module (Module 8). </a:t>
            </a:r>
            <a:endParaRPr lang="en-US" dirty="0">
              <a:cs typeface="Calibri"/>
            </a:endParaRPr>
          </a:p>
          <a:p>
            <a:endParaRPr lang="en-US" dirty="0"/>
          </a:p>
          <a:p>
            <a:r>
              <a:rPr lang="en-US" dirty="0"/>
              <a:t>The </a:t>
            </a:r>
            <a:r>
              <a:rPr lang="en-US" b="0" i="0" u="none" strike="noStrike" kern="1200" dirty="0">
                <a:effectLst/>
              </a:rPr>
              <a:t>mission </a:t>
            </a:r>
            <a:r>
              <a:rPr lang="en-US" dirty="0"/>
              <a:t>of AIM </a:t>
            </a:r>
            <a:r>
              <a:rPr lang="en-US" b="0" i="0" u="none" strike="noStrike" kern="1200" dirty="0">
                <a:effectLst/>
              </a:rPr>
              <a:t>is to continually improve patient safety in women's healthcare through multidisciplinary collaboration that drives culture change. To this end, AIM has created multiple patient safety bundles designed to address specific concerns within obstetric care, such as </a:t>
            </a:r>
            <a:r>
              <a:rPr lang="en-US" dirty="0"/>
              <a:t>severe hypertension</a:t>
            </a:r>
            <a:r>
              <a:rPr lang="en-US" b="0" i="0" u="none" strike="noStrike" kern="1200" dirty="0">
                <a:effectLst/>
              </a:rPr>
              <a:t>. </a:t>
            </a:r>
            <a:r>
              <a:rPr lang="en-US" dirty="0"/>
              <a:t>Working toward the improvement of overall maternal health outcomes</a:t>
            </a:r>
            <a:r>
              <a:rPr lang="en-US" b="0" i="0" u="none" strike="noStrike" kern="1200" dirty="0">
                <a:effectLst/>
              </a:rPr>
              <a:t>, AIM</a:t>
            </a:r>
            <a:r>
              <a:rPr lang="en-US" dirty="0"/>
              <a:t> partners with</a:t>
            </a:r>
            <a:r>
              <a:rPr lang="en-US" b="0" i="0" u="none" strike="noStrike" kern="1200" dirty="0">
                <a:effectLst/>
              </a:rPr>
              <a:t> State teams and health systems to align</a:t>
            </a:r>
            <a:r>
              <a:rPr lang="en-US" dirty="0"/>
              <a:t> </a:t>
            </a:r>
            <a:r>
              <a:rPr lang="en-US" b="0" i="0" u="none" strike="noStrike" kern="1200" dirty="0">
                <a:effectLst/>
              </a:rPr>
              <a:t>national-, State-, and hospital-level quality improvement efforts</a:t>
            </a:r>
            <a:r>
              <a:rPr lang="en-US" dirty="0"/>
              <a:t> and implementation of the</a:t>
            </a:r>
            <a:r>
              <a:rPr lang="en-US" b="0" i="0" u="none" strike="noStrike" kern="1200" dirty="0">
                <a:effectLst/>
              </a:rPr>
              <a:t> patient safety bundles.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8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SCRIPT </a:t>
            </a:r>
            <a:endParaRPr lang="en-US" b="0" baseline="0" dirty="0"/>
          </a:p>
          <a:p>
            <a:pPr>
              <a:defRPr/>
            </a:pPr>
            <a:r>
              <a:rPr lang="en-US" b="0" baseline="0" dirty="0">
                <a:cs typeface="Calibri"/>
              </a:rPr>
              <a:t>In conclusion, this introductory module sets the foundation for the SPPC-II Teamwork Toolkit. The remaining modules will draw from and build on the case scenario that we just walked through in order to demonstrate each of the teamwork tools and strategies within an example of </a:t>
            </a:r>
            <a:r>
              <a:rPr lang="en-US" dirty="0">
                <a:cs typeface="Calibri"/>
              </a:rPr>
              <a:t>an obstetric hemorrhage</a:t>
            </a:r>
            <a:r>
              <a:rPr lang="en-US" b="0" baseline="0" dirty="0">
                <a:cs typeface="Calibri"/>
              </a:rPr>
              <a:t> case. It is the same scenario your frontline </a:t>
            </a:r>
            <a:r>
              <a:rPr lang="en-US" dirty="0">
                <a:cs typeface="Calibri"/>
              </a:rPr>
              <a:t>providers and staff will</a:t>
            </a:r>
            <a:r>
              <a:rPr lang="en-US" b="0" baseline="0" dirty="0">
                <a:cs typeface="Calibri"/>
              </a:rPr>
              <a:t> see in their introduction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Ultimately, it is your responsibility as a Hospital AIM Team Lead to </a:t>
            </a:r>
            <a:r>
              <a:rPr lang="en-US" dirty="0">
                <a:cs typeface="Calibri"/>
              </a:rPr>
              <a:t>enable</a:t>
            </a:r>
            <a:r>
              <a:rPr lang="en-US" b="0" baseline="0" dirty="0">
                <a:cs typeface="Calibri"/>
              </a:rPr>
              <a:t> and encourage your frontline providers and staff to participate in the eight online modules associated with your clinical patient safety bundle and coordinate practice sessions that will reinforce the use of these tools within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To do so, be accessible to your frontline providers and staff and feel free to adopt a training approach that works best for your local needs and check out </a:t>
            </a:r>
            <a:r>
              <a:rPr lang="en-US" dirty="0"/>
              <a:t>the Facilitator Guide for more explicit guidance on how to mange the rollout of these materials.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34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Complete information about the obstetric hemorrhage in pregnancy patient safety bundle, including the 4 Rs can be found at: </a:t>
            </a:r>
          </a:p>
          <a:p>
            <a:r>
              <a:rPr lang="en-US" dirty="0">
                <a:effectLst/>
                <a:latin typeface="Calibri" panose="020F0502020204030204" pitchFamily="34" charset="0"/>
                <a:cs typeface="Calibri" panose="020F0502020204030204" pitchFamily="34" charset="0"/>
                <a:hlinkClick r:id="rId3"/>
              </a:rPr>
              <a:t>https://saferbirth.org/wp-content/uploads/safe-health-care-for-every-woman-Obstetric-Hemorrhage-Bundle.pdf</a:t>
            </a:r>
            <a:r>
              <a:rPr lang="en-US" dirty="0">
                <a:effectLst/>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77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know you are working hard to align yourself with the AIM mission and vision statements by committing all you can to your clinical practice. You may be surprised to learn that patient safety isn’t simply about the application of clinical knowledge and expertise. While these technical elements are essential, there is a second side to care that complements clinical skills. Termed “adaptive” because they enable translation of technical competence into practice, these components include the cultural and socio-emotional elements that deeply affect the way technical elements of care are delivered. Consider for a moment how your ability to do your job is enhanced or hindered by your working relationships. Imagine how the care you provide might be or feel different when you’re completely in sync with your teammates versus what it might look like if you had completely dysfunctional team dynamics. Totally different, right?</a:t>
            </a:r>
            <a:endParaRPr lang="en-US" dirty="0">
              <a:cs typeface="Calibri"/>
            </a:endParaRPr>
          </a:p>
          <a:p>
            <a:endParaRPr lang="en-US" dirty="0"/>
          </a:p>
          <a:p>
            <a:r>
              <a:rPr lang="en-US" dirty="0"/>
              <a:t>Hopefully, what you take away from this simple mind exercise is the understanding that, when we have the goal to provide safe care to every woman, we have to consider both whether we are caring for her with the best clinical knowledge available and within the most effective adaptive setting. The AIM patient safety bundles that your organization is implementing satisfy the technical side. This teamwork toolkit aligns with those bundles to help improve the adaptive side of patient care. </a:t>
            </a:r>
            <a:r>
              <a:rPr lang="en-US"/>
              <a:t>The SPPC-II Teamwork Toolkit </a:t>
            </a:r>
            <a:r>
              <a:rPr lang="en-US" dirty="0"/>
              <a:t>will do so by providing you with specific tools and strategies you can use when working with your colleagues to provide team-based care to your patients.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57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This toolkit has been designed to connect established teamwork concepts within the context of AIM’s Patient Safety Bundle for Obstetric Hemorrhage using AIM’s 4 Rs framework. A similar toolkit is available for AIM’s Severe Hypertension Patient Safety Bundle. The SPPC-II Teamwork Toolkit is comprehensive in its ability to teach language, skills, tools, and strategies you can</a:t>
            </a:r>
            <a:r>
              <a:rPr lang="en-US" baseline="0" dirty="0"/>
              <a:t> utilize with your team daily and presents a case scenario that demonstrates how these strategies may unfold during an obstetric hemorrhage. Not only does the SPPC-II Teamwork Toolkit </a:t>
            </a:r>
            <a:r>
              <a:rPr lang="en-US" dirty="0"/>
              <a:t>provide instruction on the adaptive skills that allow you </a:t>
            </a:r>
            <a:r>
              <a:rPr lang="en-US" baseline="0" dirty="0"/>
              <a:t>to best engage in teamwork that keeps your patients’ safety and quality of care at the forefront of everything, but it also discusses how to have difficult conversations and interactions with coworkers/colleagues that</a:t>
            </a:r>
            <a:r>
              <a:rPr lang="en-US" dirty="0"/>
              <a:t> come when</a:t>
            </a:r>
            <a:r>
              <a:rPr lang="en-US" baseline="0" dirty="0"/>
              <a:t> working in a stressful and busy environment.</a:t>
            </a:r>
            <a:r>
              <a:rPr lang="en-US" dirty="0"/>
              <a:t> </a:t>
            </a:r>
            <a:endParaRPr lang="en-US" baseline="0" dirty="0">
              <a:cs typeface="Calibri"/>
            </a:endParaRPr>
          </a:p>
          <a:p>
            <a:endParaRPr lang="en-US" baseline="0" dirty="0"/>
          </a:p>
          <a:p>
            <a:r>
              <a:rPr lang="en-US" dirty="0">
                <a:cs typeface="Calibri"/>
              </a:rPr>
              <a:t>We will discuss the terms and concepts on this slide as we proceed throughout today’s workshop. Your frontline staff will also be expected to complete online modules covering each of these topics, though their numbering will be different from that presented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42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b="0" dirty="0"/>
              <a:t>There are two audiences for this toolkit: Hospital (or OB) AIM Team Leads and the frontline providers and staff. All of you here today are part of your </a:t>
            </a:r>
            <a:r>
              <a:rPr lang="en-US" dirty="0"/>
              <a:t>Hospital </a:t>
            </a:r>
            <a:r>
              <a:rPr lang="en-US" b="0" dirty="0"/>
              <a:t>AIM Team and responsible for leading the efforts for rolling out both the AIM clinical bundles and this </a:t>
            </a:r>
            <a:r>
              <a:rPr lang="en-US" dirty="0"/>
              <a:t>SPPC-II Teamwork Toolkit</a:t>
            </a:r>
            <a:r>
              <a:rPr lang="en-US" b="0" dirty="0"/>
              <a:t> to your frontline staff at your home institutions.</a:t>
            </a:r>
            <a:r>
              <a:rPr lang="en-US" dirty="0"/>
              <a:t> </a:t>
            </a:r>
            <a:endParaRPr lang="en-US" b="0" dirty="0">
              <a:cs typeface="Calibri"/>
            </a:endParaRPr>
          </a:p>
          <a:p>
            <a:endParaRPr lang="en-US" b="0" dirty="0"/>
          </a:p>
          <a:p>
            <a:r>
              <a:rPr lang="en-US" b="0" dirty="0"/>
              <a:t>As our Tier 2 audience, you’ll participate in this in-person workshop during which you will learn teamwork basics, teamwork tool specifics, and implementation necessities. We will help you organize frontline participation and teach you how to lead the facilitation sessions.</a:t>
            </a:r>
          </a:p>
          <a:p>
            <a:endParaRPr lang="en-US" b="0" dirty="0"/>
          </a:p>
          <a:p>
            <a:r>
              <a:rPr lang="en-US" b="0" dirty="0"/>
              <a:t>Your frontline providers and staff are what we call our Tier 1 audience as they will really only learn about teamwork tool specifics that are the foundation to everything else you will learn. The training developed for the frontline include eight online tool-focused modules that have been tailored to each patient safety bundle. We have kept each of these modules purposefully short—under 12 minutes each. However, to supplement this information and demonstration-based training, we expect you to schedule in-person team facilitation sessions so lessons from the training are reinforced through demonstrated commitment to their use and practice. See the Facilitator Guide for more explicit guidance on how to mange the rollout of these materials.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49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t>AIM is a national data-driven maternal safety and quality improvement initiative based on proven implementation approaches to improving maternal safety and outcomes in the United States. AIM provides evidence-based frontline resources for birth facilities and provider/public health teams to adapt and implement a series of action steps (patient safety bundles) on high-risk maternal conditions. These patient safety bundles are standardized evidence-informed processes to reduce variation in response to maternal care. They are developed by multidisciplinary work groups of experts in the field representing each of our AIM partners and specialty organizations.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Each patient safety bundle consists of four domains, known as the 4 </a:t>
            </a:r>
            <a:r>
              <a:rPr lang="en-US" dirty="0" err="1">
                <a:cs typeface="Calibri"/>
              </a:rPr>
              <a:t>Rs</a:t>
            </a:r>
            <a:r>
              <a:rPr lang="en-US" dirty="0">
                <a:cs typeface="Calibri"/>
              </a:rPr>
              <a:t>. These include readiness, recognition and prevention, response, and reporting. Specifics of each domain is tailored to each patient safety bundle.</a:t>
            </a:r>
          </a:p>
          <a:p>
            <a:endParaRPr lang="en-US" dirty="0">
              <a:cs typeface="Calibri"/>
            </a:endParaRPr>
          </a:p>
          <a:p>
            <a:r>
              <a:rPr lang="en-US" dirty="0">
                <a:cs typeface="Calibri"/>
              </a:rPr>
              <a:t>This module will focus on the 4 </a:t>
            </a:r>
            <a:r>
              <a:rPr lang="en-US" dirty="0" err="1">
                <a:cs typeface="Calibri"/>
              </a:rPr>
              <a:t>Rs</a:t>
            </a:r>
            <a:r>
              <a:rPr lang="en-US" dirty="0">
                <a:cs typeface="Calibri"/>
              </a:rPr>
              <a:t> associated with the Obstetric Hemorrhage bundle.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75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cs typeface="Calibri"/>
              </a:rPr>
              <a:t>Readiness includes five areas of focus that will help facilities prepare for and prevent delays in the management of obstetric hemorrhage cases. These five areas include: preparing a hemorrhage cart, immediate access to hemorrhage medications, establishing a response team, establishing a massive transfusion protocol, and educating team members on protocols and unit-based drills.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45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cs typeface="Calibri"/>
              </a:rPr>
              <a:t>Recognition and prevention includes three areas of focus that should be incorporated into the care of every patient. These three areas include: assessment of hemorrhage risk, measurement of cumulative blood loss, and active management of the third stage of labor.</a:t>
            </a: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488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95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43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82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95567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189500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6/29/2023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337491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6/29/2023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375324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241176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14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9910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64274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6/29/2023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
        <p:nvSpPr>
          <p:cNvPr id="7" name="Slide Number Placeholder 2">
            <a:extLst>
              <a:ext uri="{FF2B5EF4-FFF2-40B4-BE49-F238E27FC236}">
                <a16:creationId xmlns:a16="http://schemas.microsoft.com/office/drawing/2014/main" id="{2ABC76A3-ECFA-4644-90ED-E084B398455C}"/>
              </a:ext>
            </a:extLst>
          </p:cNvPr>
          <p:cNvSpPr txBox="1">
            <a:spLocks/>
          </p:cNvSpPr>
          <p:nvPr userDrawn="1"/>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399372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6/29/2023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
        <p:nvSpPr>
          <p:cNvPr id="10" name="Slide Number Placeholder 2">
            <a:extLst>
              <a:ext uri="{FF2B5EF4-FFF2-40B4-BE49-F238E27FC236}">
                <a16:creationId xmlns:a16="http://schemas.microsoft.com/office/drawing/2014/main" id="{559B174D-34D8-3F40-B80D-551088035006}"/>
              </a:ext>
            </a:extLst>
          </p:cNvPr>
          <p:cNvSpPr txBox="1">
            <a:spLocks/>
          </p:cNvSpPr>
          <p:nvPr userDrawn="1"/>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293924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420960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ic Strip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12319000" y="0"/>
            <a:ext cx="5029200" cy="850897"/>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9" name="Text Placeholder 7"/>
          <p:cNvSpPr>
            <a:spLocks noGrp="1"/>
          </p:cNvSpPr>
          <p:nvPr>
            <p:ph type="body" sz="quarter" idx="11"/>
          </p:nvPr>
        </p:nvSpPr>
        <p:spPr>
          <a:xfrm>
            <a:off x="12319000" y="1028700"/>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0" name="Text Placeholder 7"/>
          <p:cNvSpPr>
            <a:spLocks noGrp="1"/>
          </p:cNvSpPr>
          <p:nvPr>
            <p:ph type="body" sz="quarter" idx="12"/>
          </p:nvPr>
        </p:nvSpPr>
        <p:spPr>
          <a:xfrm>
            <a:off x="12319000" y="2124383"/>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1" name="Text Placeholder 7"/>
          <p:cNvSpPr>
            <a:spLocks noGrp="1"/>
          </p:cNvSpPr>
          <p:nvPr>
            <p:ph type="body" sz="quarter" idx="13"/>
          </p:nvPr>
        </p:nvSpPr>
        <p:spPr>
          <a:xfrm>
            <a:off x="12319000" y="3220066"/>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2" name="Text Placeholder 7"/>
          <p:cNvSpPr>
            <a:spLocks noGrp="1"/>
          </p:cNvSpPr>
          <p:nvPr>
            <p:ph type="body" sz="quarter" idx="14"/>
          </p:nvPr>
        </p:nvSpPr>
        <p:spPr>
          <a:xfrm>
            <a:off x="12319000" y="4259215"/>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3"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Tree>
    <p:extLst>
      <p:ext uri="{BB962C8B-B14F-4D97-AF65-F5344CB8AC3E}">
        <p14:creationId xmlns:p14="http://schemas.microsoft.com/office/powerpoint/2010/main" val="409729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Hypertension">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038008"/>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Tree>
    <p:extLst>
      <p:ext uri="{BB962C8B-B14F-4D97-AF65-F5344CB8AC3E}">
        <p14:creationId xmlns:p14="http://schemas.microsoft.com/office/powerpoint/2010/main" val="144292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2B3D3F4C-919B-9D41-B57F-ED79B3083C6C}"/>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401177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8" name="Title Placeholder 1">
            <a:extLst>
              <a:ext uri="{FF2B5EF4-FFF2-40B4-BE49-F238E27FC236}">
                <a16:creationId xmlns:a16="http://schemas.microsoft.com/office/drawing/2014/main" id="{B81E6E3C-D605-3E42-B966-E265408EAB50}"/>
              </a:ext>
            </a:extLst>
          </p:cNvPr>
          <p:cNvSpPr>
            <a:spLocks noGrp="1"/>
          </p:cNvSpPr>
          <p:nvPr>
            <p:ph type="title"/>
          </p:nvPr>
        </p:nvSpPr>
        <p:spPr>
          <a:xfrm rot="16200000">
            <a:off x="-2314745" y="2312499"/>
            <a:ext cx="5950567" cy="1325563"/>
          </a:xfrm>
          <a:prstGeom prst="rect">
            <a:avLst/>
          </a:prstGeom>
          <a:solidFill>
            <a:schemeClr val="bg1"/>
          </a:solidFill>
          <a:ln>
            <a:solidFill>
              <a:srgbClr val="4258A6"/>
            </a:solidFill>
          </a:ln>
        </p:spPr>
        <p:txBody>
          <a:bodyPr vert="horz" lIns="91440" tIns="45720" rIns="91440" bIns="45720" rtlCol="0" anchor="ctr">
            <a:normAutofit/>
          </a:bodyPr>
          <a:lstStyle/>
          <a:p>
            <a:r>
              <a:rPr lang="en-US" dirty="0"/>
              <a:t>Click to edit Master title style</a:t>
            </a:r>
          </a:p>
        </p:txBody>
      </p:sp>
      <p:sp>
        <p:nvSpPr>
          <p:cNvPr id="18"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sp>
        <p:nvSpPr>
          <p:cNvPr id="11" name="Rectangle 10">
            <a:extLst>
              <a:ext uri="{FF2B5EF4-FFF2-40B4-BE49-F238E27FC236}">
                <a16:creationId xmlns:a16="http://schemas.microsoft.com/office/drawing/2014/main" id="{5AFD97CE-7CFB-C24F-9FD6-C1756DF47C94}"/>
              </a:ext>
            </a:extLst>
          </p:cNvPr>
          <p:cNvSpPr/>
          <p:nvPr userDrawn="1"/>
        </p:nvSpPr>
        <p:spPr>
          <a:xfrm>
            <a:off x="11148099"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
        <p:nvSpPr>
          <p:cNvPr id="15" name="Rectangle 14" descr="Semi-transparent image of hospital. ">
            <a:extLst>
              <a:ext uri="{FF2B5EF4-FFF2-40B4-BE49-F238E27FC236}">
                <a16:creationId xmlns:a16="http://schemas.microsoft.com/office/drawing/2014/main" id="{F85E4879-F9E9-41DE-8D8C-8B6A7FBDD327}"/>
              </a:ext>
            </a:extLst>
          </p:cNvPr>
          <p:cNvSpPr/>
          <p:nvPr userDrawn="1"/>
        </p:nvSpPr>
        <p:spPr>
          <a:xfrm>
            <a:off x="1323321" y="-4"/>
            <a:ext cx="11285773" cy="6013627"/>
          </a:xfrm>
          <a:prstGeom prst="rect">
            <a:avLst/>
          </a:prstGeom>
          <a:blipFill dpi="0" rotWithShape="1">
            <a:blip r:embed="rId5">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43888"/>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36808077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6.xml"/><Relationship Id="rId7"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3.wdp"/><Relationship Id="rId4" Type="http://schemas.openxmlformats.org/officeDocument/2006/relationships/image" Target="../media/image32.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7.xml"/><Relationship Id="rId7"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3.wdp"/><Relationship Id="rId4" Type="http://schemas.openxmlformats.org/officeDocument/2006/relationships/image" Target="../media/image32.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7.png"/><Relationship Id="rId4" Type="http://schemas.openxmlformats.org/officeDocument/2006/relationships/image" Target="../media/image35.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8.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3.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4.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25.xml"/><Relationship Id="rId7"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jp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6.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40.jp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7.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8.png"/><Relationship Id="rId11" Type="http://schemas.microsoft.com/office/2007/relationships/hdphoto" Target="../media/hdphoto4.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40.jp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8.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38.png"/><Relationship Id="rId11" Type="http://schemas.openxmlformats.org/officeDocument/2006/relationships/image" Target="../media/image40.jpg"/><Relationship Id="rId5" Type="http://schemas.openxmlformats.org/officeDocument/2006/relationships/image" Target="../media/image33.png"/><Relationship Id="rId10" Type="http://schemas.microsoft.com/office/2007/relationships/hdphoto" Target="../media/hdphoto4.wdp"/><Relationship Id="rId4" Type="http://schemas.openxmlformats.org/officeDocument/2006/relationships/image" Target="../media/image32.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9.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saferbirth.org/wp-content/uploads/safe-health-care-for-every-woman-Obstetric-Hemorrhage-Bundle.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61E07BC0-44B4-1B4E-B2DA-A47033DDD97A}"/>
              </a:ext>
            </a:extLst>
          </p:cNvPr>
          <p:cNvSpPr>
            <a:spLocks noGrp="1"/>
          </p:cNvSpPr>
          <p:nvPr>
            <p:ph type="body" sz="quarter" idx="12"/>
          </p:nvPr>
        </p:nvSpPr>
        <p:spPr>
          <a:xfrm>
            <a:off x="0" y="1888435"/>
            <a:ext cx="3409950" cy="2998373"/>
          </a:xfrm>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44B92CF7-012B-4BF4-9898-0F8F4E20A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97" y="5696015"/>
            <a:ext cx="2377440" cy="822960"/>
          </a:xfrm>
          <a:prstGeom prst="rect">
            <a:avLst/>
          </a:prstGeom>
        </p:spPr>
      </p:pic>
      <p:sp>
        <p:nvSpPr>
          <p:cNvPr id="10" name="Title 1">
            <a:extLst>
              <a:ext uri="{FF2B5EF4-FFF2-40B4-BE49-F238E27FC236}">
                <a16:creationId xmlns:a16="http://schemas.microsoft.com/office/drawing/2014/main" id="{8E22F4D5-D669-CA4C-A671-A9A38A34AF91}"/>
              </a:ext>
            </a:extLst>
          </p:cNvPr>
          <p:cNvSpPr>
            <a:spLocks noGrp="1"/>
          </p:cNvSpPr>
          <p:nvPr>
            <p:ph type="ctrTitle"/>
          </p:nvPr>
        </p:nvSpPr>
        <p:spPr>
          <a:xfrm>
            <a:off x="3738001" y="2145594"/>
            <a:ext cx="6929718" cy="1042896"/>
          </a:xfrm>
        </p:spPr>
        <p:txBody>
          <a:bodyPr>
            <a:noAutofit/>
          </a:bodyPr>
          <a:lstStyle/>
          <a:p>
            <a:r>
              <a:rPr lang="en-US" sz="5400" b="1" dirty="0">
                <a:solidFill>
                  <a:prstClr val="black"/>
                </a:solidFill>
              </a:rPr>
              <a:t>Introduction</a:t>
            </a:r>
            <a:r>
              <a:rPr lang="en-US" b="1" dirty="0">
                <a:solidFill>
                  <a:prstClr val="black"/>
                </a:solidFill>
              </a:rPr>
              <a:t> </a:t>
            </a:r>
            <a:br>
              <a:rPr lang="en-US" b="1" dirty="0">
                <a:solidFill>
                  <a:prstClr val="black"/>
                </a:solidFill>
                <a:cs typeface="Calibri Light"/>
              </a:rPr>
            </a:br>
            <a:r>
              <a:rPr lang="en-US" sz="4000" dirty="0">
                <a:solidFill>
                  <a:prstClr val="black"/>
                </a:solidFill>
              </a:rPr>
              <a:t>to the SPPC-II Teamwork Toolkit </a:t>
            </a:r>
            <a:br>
              <a:rPr lang="en-US" sz="4000" dirty="0">
                <a:solidFill>
                  <a:prstClr val="black"/>
                </a:solidFill>
                <a:cs typeface="Calibri Light"/>
              </a:rPr>
            </a:br>
            <a:r>
              <a:rPr lang="en-US" sz="4000" dirty="0">
                <a:solidFill>
                  <a:prstClr val="black"/>
                </a:solidFill>
              </a:rPr>
              <a:t>for Obstetric Hemorrhage</a:t>
            </a:r>
            <a:endParaRPr lang="en-US" sz="3100" dirty="0"/>
          </a:p>
        </p:txBody>
      </p:sp>
      <p:sp>
        <p:nvSpPr>
          <p:cNvPr id="12" name="Text Placeholder 14">
            <a:extLst>
              <a:ext uri="{FF2B5EF4-FFF2-40B4-BE49-F238E27FC236}">
                <a16:creationId xmlns:a16="http://schemas.microsoft.com/office/drawing/2014/main" id="{1921A8FA-76A2-2943-90B1-BADC57687507}"/>
              </a:ext>
            </a:extLst>
          </p:cNvPr>
          <p:cNvSpPr>
            <a:spLocks noGrp="1"/>
          </p:cNvSpPr>
          <p:nvPr>
            <p:ph type="body" sz="quarter" idx="11"/>
          </p:nvPr>
        </p:nvSpPr>
        <p:spPr>
          <a:xfrm>
            <a:off x="3738282" y="4354233"/>
            <a:ext cx="6929437" cy="655917"/>
          </a:xfrm>
        </p:spPr>
        <p:txBody>
          <a:bodyPr/>
          <a:lstStyle/>
          <a:p>
            <a:r>
              <a:rPr lang="en-US" dirty="0"/>
              <a:t>Module 1 of 8</a:t>
            </a:r>
          </a:p>
        </p:txBody>
      </p:sp>
      <p:sp>
        <p:nvSpPr>
          <p:cNvPr id="4" name="TextBox 3">
            <a:extLst>
              <a:ext uri="{FF2B5EF4-FFF2-40B4-BE49-F238E27FC236}">
                <a16:creationId xmlns:a16="http://schemas.microsoft.com/office/drawing/2014/main" id="{84FD9CAB-1797-762E-691D-BFCFE974B866}"/>
              </a:ext>
            </a:extLst>
          </p:cNvPr>
          <p:cNvSpPr txBox="1"/>
          <p:nvPr/>
        </p:nvSpPr>
        <p:spPr>
          <a:xfrm>
            <a:off x="9277350" y="5934075"/>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OB Hemorrhage: Response</a:t>
            </a:r>
          </a:p>
        </p:txBody>
      </p:sp>
      <p:pic>
        <p:nvPicPr>
          <p:cNvPr id="6" name="Content Placeholder 4" descr="Every hemorrhage&#10;■ Unit-standard, stage-based, obstetric hemorrhage emergency management&#10;plan with checklists&#10;■ Support program for patients, families, and staff for all significant hemorrhages " title="Response"/>
          <p:cNvPicPr>
            <a:picLocks noChangeAspect="1"/>
          </p:cNvPicPr>
          <p:nvPr/>
        </p:nvPicPr>
        <p:blipFill rotWithShape="1">
          <a:blip r:embed="rId3">
            <a:extLst>
              <a:ext uri="{28A0092B-C50C-407E-A947-70E740481C1C}">
                <a14:useLocalDpi xmlns:a14="http://schemas.microsoft.com/office/drawing/2010/main" val="0"/>
              </a:ext>
            </a:extLst>
          </a:blip>
          <a:srcRect l="4675" t="53047" r="25246" b="33002"/>
          <a:stretch/>
        </p:blipFill>
        <p:spPr>
          <a:xfrm>
            <a:off x="838200" y="1403595"/>
            <a:ext cx="7520065" cy="1937482"/>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0" name="Content Placeholder 4" descr="Handout." title="Obstetric Hemorrh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2714" y="1403594"/>
            <a:ext cx="3090069" cy="3998913"/>
          </a:xfrm>
          <a:ln>
            <a:solidFill>
              <a:schemeClr val="bg1">
                <a:lumMod val="95000"/>
              </a:schemeClr>
            </a:solidFill>
          </a:ln>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90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a:xfrm>
            <a:off x="838200" y="365125"/>
            <a:ext cx="11353800" cy="1325563"/>
          </a:xfrm>
        </p:spPr>
        <p:txBody>
          <a:bodyPr/>
          <a:lstStyle/>
          <a:p>
            <a:r>
              <a:rPr lang="en-US" dirty="0"/>
              <a:t>OB Hemorrhage: Reporting and Systems Learning</a:t>
            </a:r>
          </a:p>
        </p:txBody>
      </p:sp>
      <p:pic>
        <p:nvPicPr>
          <p:cNvPr id="6" name="Content Placeholder 4" descr="Every unit&#10;■ Establish a culture of huddles for high risk patients and post-event debriefs to&#10;identify successes and opportunities&#10;■ Multidisciplinary review of serious hemorrhages for systems issues&#10;■ Monitor outcomes and process metrics in perinatal quality improvement (QI)&#10;committee " title="Reporting/systems learning"/>
          <p:cNvPicPr>
            <a:picLocks noChangeAspect="1"/>
          </p:cNvPicPr>
          <p:nvPr/>
        </p:nvPicPr>
        <p:blipFill rotWithShape="1">
          <a:blip r:embed="rId3">
            <a:extLst>
              <a:ext uri="{28A0092B-C50C-407E-A947-70E740481C1C}">
                <a14:useLocalDpi xmlns:a14="http://schemas.microsoft.com/office/drawing/2010/main" val="0"/>
              </a:ext>
            </a:extLst>
          </a:blip>
          <a:srcRect l="4675" t="66132" r="25246" b="16033"/>
          <a:stretch/>
        </p:blipFill>
        <p:spPr>
          <a:xfrm>
            <a:off x="838200" y="1403595"/>
            <a:ext cx="7520065" cy="2476744"/>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0" name="Content Placeholder 4" descr="Handout." title="Obstetric Hemorrh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2714" y="1403594"/>
            <a:ext cx="3090069" cy="3998913"/>
          </a:xfrm>
          <a:ln>
            <a:solidFill>
              <a:schemeClr val="bg1">
                <a:lumMod val="95000"/>
              </a:schemeClr>
            </a:solidFill>
          </a:ln>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54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Obstetric Hemorrhage</a:t>
            </a:r>
            <a:br>
              <a:rPr lang="en-US" dirty="0"/>
            </a:br>
            <a:r>
              <a:rPr lang="en-US" dirty="0"/>
              <a:t>Master Case</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F13ABD0-2291-2B47-B6B0-40496E34B9A0}"/>
              </a:ext>
            </a:extLst>
          </p:cNvPr>
          <p:cNvSpPr>
            <a:spLocks noGrp="1"/>
          </p:cNvSpPr>
          <p:nvPr>
            <p:ph idx="1"/>
          </p:nvPr>
        </p:nvSpPr>
        <p:spPr>
          <a:xfrm>
            <a:off x="584894" y="1990902"/>
            <a:ext cx="6819206" cy="3551553"/>
          </a:xfrm>
          <a:solidFill>
            <a:schemeClr val="bg1"/>
          </a:solidFill>
          <a:ln w="19050">
            <a:solidFill>
              <a:schemeClr val="accent1"/>
            </a:solidFill>
          </a:ln>
        </p:spPr>
        <p:txBody>
          <a:bodyPr anchor="ctr">
            <a:normAutofit/>
          </a:bodyPr>
          <a:lstStyle/>
          <a:p>
            <a:pPr marL="285750" indent="-285750"/>
            <a:r>
              <a:rPr lang="en-US" sz="3000" dirty="0"/>
              <a:t>Read the master case scenario on the following slides.</a:t>
            </a:r>
          </a:p>
          <a:p>
            <a:pPr marL="285750" indent="-285750"/>
            <a:r>
              <a:rPr lang="en-US" sz="3000" dirty="0"/>
              <a:t>Notice where clinician interactions are crucial to keeping patients safe.</a:t>
            </a:r>
          </a:p>
          <a:p>
            <a:pPr marL="285750" indent="-285750"/>
            <a:r>
              <a:rPr lang="en-US" sz="3000" dirty="0"/>
              <a:t>We will use this scenario to demonstrate the use of the teamwork tools described in later modules.</a:t>
            </a:r>
          </a:p>
        </p:txBody>
      </p:sp>
      <p:pic>
        <p:nvPicPr>
          <p:cNvPr id="9" name="Picture 8" descr="Decorative">
            <a:extLst>
              <a:ext uri="{FF2B5EF4-FFF2-40B4-BE49-F238E27FC236}">
                <a16:creationId xmlns:a16="http://schemas.microsoft.com/office/drawing/2014/main" id="{11078F43-580E-2E48-A57F-F0DE4CB7DD5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Tree>
    <p:custDataLst>
      <p:tags r:id="rId1"/>
    </p:custDataLst>
    <p:extLst>
      <p:ext uri="{BB962C8B-B14F-4D97-AF65-F5344CB8AC3E}">
        <p14:creationId xmlns:p14="http://schemas.microsoft.com/office/powerpoint/2010/main" val="261494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descr="Decorative shape">
            <a:extLst>
              <a:ext uri="{FF2B5EF4-FFF2-40B4-BE49-F238E27FC236}">
                <a16:creationId xmlns:a16="http://schemas.microsoft.com/office/drawing/2014/main" id="{82C28A2A-AEDF-476F-9849-895A9720A636}"/>
              </a:ext>
            </a:extLst>
          </p:cNvPr>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normAutofit/>
          </a:bodyPr>
          <a:lstStyle/>
          <a:p>
            <a:r>
              <a:rPr lang="en-US" dirty="0"/>
              <a:t>Obstetric Hemorrhage</a:t>
            </a:r>
            <a:br>
              <a:rPr lang="en-US" dirty="0"/>
            </a:br>
            <a:r>
              <a:rPr lang="en-US" dirty="0"/>
              <a:t>Master Case</a:t>
            </a:r>
          </a:p>
        </p:txBody>
      </p:sp>
      <p:sp>
        <p:nvSpPr>
          <p:cNvPr id="12" name="Text Placeholder 11"/>
          <p:cNvSpPr>
            <a:spLocks noGrp="1"/>
          </p:cNvSpPr>
          <p:nvPr>
            <p:ph type="body" sz="quarter" idx="10"/>
          </p:nvPr>
        </p:nvSpPr>
        <p:spPr>
          <a:xfrm>
            <a:off x="4017752" y="-3"/>
            <a:ext cx="6974926" cy="6621004"/>
          </a:xfrm>
        </p:spPr>
        <p:txBody>
          <a:bodyPr/>
          <a:lstStyle/>
          <a:p>
            <a:r>
              <a:rPr lang="en-US" b="1" dirty="0"/>
              <a:t>Patient name: Danielle Williams </a:t>
            </a:r>
          </a:p>
          <a:p>
            <a:pPr>
              <a:tabLst>
                <a:tab pos="1819275" algn="l"/>
              </a:tabLst>
            </a:pPr>
            <a:r>
              <a:rPr lang="en-US" b="1" dirty="0"/>
              <a:t>Age: </a:t>
            </a:r>
            <a:r>
              <a:rPr lang="en-US" dirty="0"/>
              <a:t>36	</a:t>
            </a:r>
            <a:r>
              <a:rPr lang="en-US" b="1" dirty="0"/>
              <a:t>BMI: </a:t>
            </a:r>
            <a:r>
              <a:rPr lang="en-US" dirty="0"/>
              <a:t>34</a:t>
            </a:r>
            <a:endParaRPr lang="en-US" b="1" dirty="0"/>
          </a:p>
          <a:p>
            <a:r>
              <a:rPr lang="en-US" b="1" dirty="0"/>
              <a:t>Current Vitals:</a:t>
            </a:r>
            <a:endParaRPr lang="en-US" dirty="0"/>
          </a:p>
          <a:p>
            <a:pPr marL="285750" indent="-285750">
              <a:buFont typeface="Arial" panose="020B0604020202020204" pitchFamily="34" charset="0"/>
              <a:buChar char="•"/>
            </a:pPr>
            <a:r>
              <a:rPr lang="en-US" dirty="0"/>
              <a:t>BP is 172/112 </a:t>
            </a:r>
            <a:endParaRPr lang="en-US" dirty="0">
              <a:cs typeface="Calibri"/>
            </a:endParaRPr>
          </a:p>
          <a:p>
            <a:pPr marL="285750" indent="-285750">
              <a:buFont typeface="Arial" panose="020B0604020202020204" pitchFamily="34" charset="0"/>
              <a:buChar char="•"/>
            </a:pPr>
            <a:r>
              <a:rPr lang="en-US" dirty="0"/>
              <a:t>Gravida 7, </a:t>
            </a:r>
            <a:r>
              <a:rPr lang="en-US"/>
              <a:t>para 6</a:t>
            </a:r>
            <a:endParaRPr lang="en-US" dirty="0">
              <a:cs typeface="Calibri"/>
            </a:endParaRPr>
          </a:p>
          <a:p>
            <a:pPr marL="285750" indent="-285750">
              <a:buFont typeface="Arial" panose="020B0604020202020204" pitchFamily="34" charset="0"/>
              <a:buChar char="•"/>
            </a:pPr>
            <a:r>
              <a:rPr lang="en-US" dirty="0"/>
              <a:t>Sustained severe range (&gt;160/110) systolic blood pressures (systolic values as high as 175 mmHg )</a:t>
            </a:r>
            <a:endParaRPr lang="en-US" dirty="0">
              <a:cs typeface="Calibri"/>
            </a:endParaRPr>
          </a:p>
          <a:p>
            <a:pPr marL="285750" indent="-285750">
              <a:buFont typeface="Arial" panose="020B0604020202020204" pitchFamily="34" charset="0"/>
              <a:buChar char="•"/>
            </a:pPr>
            <a:r>
              <a:rPr lang="en-US" dirty="0"/>
              <a:t>EFM reveals a Category 1 tracing</a:t>
            </a:r>
            <a:endParaRPr lang="en-US" dirty="0">
              <a:cs typeface="Calibri" panose="020F0502020204030204"/>
            </a:endParaRPr>
          </a:p>
          <a:p>
            <a:r>
              <a:rPr lang="en-US" b="1" dirty="0"/>
              <a:t>Past Medical History:</a:t>
            </a:r>
          </a:p>
          <a:p>
            <a:pPr marL="285750" indent="-285750">
              <a:buFont typeface="Arial" panose="020B0604020202020204" pitchFamily="34" charset="0"/>
              <a:buChar char="•"/>
            </a:pPr>
            <a:r>
              <a:rPr lang="en-US" dirty="0"/>
              <a:t>5 prior vaginal deliveries</a:t>
            </a:r>
          </a:p>
          <a:p>
            <a:pPr marL="285750" indent="-285750">
              <a:buFont typeface="Arial" panose="020B0604020202020204" pitchFamily="34" charset="0"/>
              <a:buChar char="•"/>
            </a:pPr>
            <a:r>
              <a:rPr lang="en-US" dirty="0"/>
              <a:t>Chronic hypertension (takes 30 mg of extended release nifedipine daily)</a:t>
            </a:r>
            <a:endParaRPr lang="en-US" dirty="0">
              <a:cs typeface="Calibri"/>
            </a:endParaRPr>
          </a:p>
          <a:p>
            <a:pPr marL="285750" indent="-285750">
              <a:buFont typeface="Arial" panose="020B0604020202020204" pitchFamily="34" charset="0"/>
              <a:buChar char="•"/>
            </a:pPr>
            <a:r>
              <a:rPr lang="en-US" dirty="0"/>
              <a:t>History of severe preeclampsia (in 3 pregnancies)</a:t>
            </a:r>
            <a:endParaRPr lang="en-US" dirty="0">
              <a:cs typeface="Calibri"/>
            </a:endParaRPr>
          </a:p>
          <a:p>
            <a:pPr marL="285750" indent="-285750">
              <a:buChar char="•"/>
            </a:pPr>
            <a:r>
              <a:rPr lang="en-US" dirty="0"/>
              <a:t>Postpartum hemorrhage complicating her last delivery</a:t>
            </a:r>
            <a:endParaRPr lang="en-US" dirty="0">
              <a:cs typeface="Calibri"/>
            </a:endParaRPr>
          </a:p>
        </p:txBody>
      </p:sp>
      <p:sp>
        <p:nvSpPr>
          <p:cNvPr id="18" name="Slide Number Placeholder 1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8" name="Picture 7" descr="Black and white image of pregnant woman">
            <a:extLst>
              <a:ext uri="{FF2B5EF4-FFF2-40B4-BE49-F238E27FC236}">
                <a16:creationId xmlns:a16="http://schemas.microsoft.com/office/drawing/2014/main" id="{61B8DBD0-561B-4CCD-9D02-4B2A043EE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82" t="19741" r="36222" b="6424"/>
          <a:stretch/>
        </p:blipFill>
        <p:spPr>
          <a:xfrm>
            <a:off x="1485768" y="1663679"/>
            <a:ext cx="2422663" cy="4254725"/>
          </a:xfrm>
          <a:prstGeom prst="rect">
            <a:avLst/>
          </a:prstGeom>
        </p:spPr>
      </p:pic>
      <p:sp>
        <p:nvSpPr>
          <p:cNvPr id="7" name="TextBox 6">
            <a:extLst>
              <a:ext uri="{FF2B5EF4-FFF2-40B4-BE49-F238E27FC236}">
                <a16:creationId xmlns:a16="http://schemas.microsoft.com/office/drawing/2014/main" id="{D82522CB-FC73-C44E-987E-9454ACDE2167}"/>
              </a:ext>
            </a:extLst>
          </p:cNvPr>
          <p:cNvSpPr txBox="1"/>
          <p:nvPr/>
        </p:nvSpPr>
        <p:spPr>
          <a:xfrm>
            <a:off x="1736834" y="5539108"/>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Tree>
    <p:custDataLst>
      <p:tags r:id="rId1"/>
    </p:custDataLst>
    <p:extLst>
      <p:ext uri="{BB962C8B-B14F-4D97-AF65-F5344CB8AC3E}">
        <p14:creationId xmlns:p14="http://schemas.microsoft.com/office/powerpoint/2010/main" val="116993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descr="Illustration shows three figures in silhouette: Danielle Williams, the patient, lies on a hospital bed; Allison, the L&amp;O nurse, and Dr. Sonnetag, the obstetrician, stand beside the bed. Dr. Sonnetag says 'Hello, Ms. Williams, I’m Dr. Sonentag. We are worried that you have preeclampsia, so would like to admit you to L&amp;D for induction of labor. Allison, please start a peripheral IV and treat Ms. Williams’ hypertension with IV labetalol for a blood pressure goal of &lt;160 mmHg systolic and &lt;110 mmHg diastolic.'">
            <a:extLst>
              <a:ext uri="{FF2B5EF4-FFF2-40B4-BE49-F238E27FC236}">
                <a16:creationId xmlns:a16="http://schemas.microsoft.com/office/drawing/2014/main" id="{A6355E9F-5B52-427F-B80A-AB75EA809728}"/>
              </a:ext>
            </a:extLst>
          </p:cNvPr>
          <p:cNvSpPr/>
          <p:nvPr/>
        </p:nvSpPr>
        <p:spPr>
          <a:xfrm flipH="1">
            <a:off x="1432427" y="157316"/>
            <a:ext cx="10553096" cy="57045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5" name="Text Placeholder 14"/>
          <p:cNvSpPr>
            <a:spLocks noGrp="1"/>
          </p:cNvSpPr>
          <p:nvPr>
            <p:ph type="body" sz="quarter" idx="11"/>
          </p:nvPr>
        </p:nvSpPr>
        <p:spPr>
          <a:xfrm>
            <a:off x="1463357" y="33766"/>
            <a:ext cx="10415955" cy="2048916"/>
          </a:xfrm>
          <a:prstGeom prst="wedgeRectCallout">
            <a:avLst>
              <a:gd name="adj1" fmla="val 30818"/>
              <a:gd name="adj2" fmla="val 69566"/>
            </a:avLst>
          </a:prstGeom>
        </p:spPr>
        <p:txBody>
          <a:bodyPr/>
          <a:lstStyle/>
          <a:p>
            <a:r>
              <a:rPr lang="en-US" dirty="0">
                <a:solidFill>
                  <a:srgbClr val="000000"/>
                </a:solidFill>
              </a:rPr>
              <a:t>Hello, Ms. Williams, I’m Dr. </a:t>
            </a:r>
            <a:r>
              <a:rPr lang="en-US" dirty="0" err="1">
                <a:solidFill>
                  <a:srgbClr val="000000"/>
                </a:solidFill>
              </a:rPr>
              <a:t>Sonentag</a:t>
            </a:r>
            <a:r>
              <a:rPr lang="en-US" dirty="0">
                <a:solidFill>
                  <a:srgbClr val="000000"/>
                </a:solidFill>
              </a:rPr>
              <a:t>. We are worried that you have preeclampsia, so would like to admit you to L&amp;D for induction of labor.  </a:t>
            </a:r>
          </a:p>
          <a:p>
            <a:r>
              <a:rPr lang="en-US" dirty="0">
                <a:solidFill>
                  <a:srgbClr val="000000"/>
                </a:solidFill>
              </a:rPr>
              <a:t>Allison, please start a peripheral IV and treat Ms. Williams’ hypertension with IV labetalol for a blood pressure goal of &lt;160 mmHg systolic and &lt;110 mmHg diastolic.</a:t>
            </a:r>
            <a:endParaRPr lang="en-US" dirty="0">
              <a:solidFill>
                <a:srgbClr val="000000"/>
              </a:solidFill>
              <a:cs typeface="Calibri"/>
            </a:endParaRPr>
          </a:p>
        </p:txBody>
      </p:sp>
      <p:grpSp>
        <p:nvGrpSpPr>
          <p:cNvPr id="2" name="Group 1">
            <a:extLst>
              <a:ext uri="{FF2B5EF4-FFF2-40B4-BE49-F238E27FC236}">
                <a16:creationId xmlns:a16="http://schemas.microsoft.com/office/drawing/2014/main" id="{263FA00F-BF87-4510-8250-C3C33B0FBC79}"/>
              </a:ext>
              <a:ext uri="{C183D7F6-B498-43B3-948B-1728B52AA6E4}">
                <adec:decorative xmlns:adec="http://schemas.microsoft.com/office/drawing/2017/decorative" val="1"/>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288B9121-1248-4A1B-A7ED-440F4DC417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4" name="Picture 13" title="Nurse hanging IV">
              <a:extLst>
                <a:ext uri="{FF2B5EF4-FFF2-40B4-BE49-F238E27FC236}">
                  <a16:creationId xmlns:a16="http://schemas.microsoft.com/office/drawing/2014/main" id="{D719BA25-12EB-4A00-A86E-2FE9F9DFFD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7" name="Picture 16" descr="A picture containing silhouette of nurse">
              <a:extLst>
                <a:ext uri="{FF2B5EF4-FFF2-40B4-BE49-F238E27FC236}">
                  <a16:creationId xmlns:a16="http://schemas.microsoft.com/office/drawing/2014/main" id="{5A994913-EC1C-46D1-ACD4-7F6C60A87C5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0" name="Picture 19" descr="A picture containing silhouette of doctor">
            <a:extLst>
              <a:ext uri="{FF2B5EF4-FFF2-40B4-BE49-F238E27FC236}">
                <a16:creationId xmlns:a16="http://schemas.microsoft.com/office/drawing/2014/main" id="{0E7A4509-B8C3-4050-8543-2ED1D7DF901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a:off x="9165447" y="1839482"/>
            <a:ext cx="2188212" cy="3985378"/>
          </a:xfrm>
          <a:prstGeom prst="rect">
            <a:avLst/>
          </a:prstGeom>
        </p:spPr>
      </p:pic>
      <p:pic>
        <p:nvPicPr>
          <p:cNvPr id="18" name="Picture 17" descr="Image of a patient in a hospital bed.">
            <a:extLst>
              <a:ext uri="{FF2B5EF4-FFF2-40B4-BE49-F238E27FC236}">
                <a16:creationId xmlns:a16="http://schemas.microsoft.com/office/drawing/2014/main" id="{25523846-256E-43D3-8622-8900DFEF676C}"/>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44473" y="2851309"/>
            <a:ext cx="4852593" cy="2956081"/>
          </a:xfrm>
          <a:prstGeom prst="rect">
            <a:avLst/>
          </a:prstGeom>
        </p:spPr>
      </p:pic>
      <p:sp>
        <p:nvSpPr>
          <p:cNvPr id="23" name="TextBox 22">
            <a:extLst>
              <a:ext uri="{FF2B5EF4-FFF2-40B4-BE49-F238E27FC236}">
                <a16:creationId xmlns:a16="http://schemas.microsoft.com/office/drawing/2014/main" id="{5A888E6A-FDF6-414F-A597-858F837862DC}"/>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
        <p:nvSpPr>
          <p:cNvPr id="25" name="TextBox 24">
            <a:extLst>
              <a:ext uri="{FF2B5EF4-FFF2-40B4-BE49-F238E27FC236}">
                <a16:creationId xmlns:a16="http://schemas.microsoft.com/office/drawing/2014/main" id="{8F20059F-59D5-47D1-B287-487B9FCB5EFD}"/>
              </a:ext>
            </a:extLst>
          </p:cNvPr>
          <p:cNvSpPr txBox="1"/>
          <p:nvPr/>
        </p:nvSpPr>
        <p:spPr>
          <a:xfrm>
            <a:off x="4533407" y="5106349"/>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2" name="TextBox 21">
            <a:extLst>
              <a:ext uri="{FF2B5EF4-FFF2-40B4-BE49-F238E27FC236}">
                <a16:creationId xmlns:a16="http://schemas.microsoft.com/office/drawing/2014/main" id="{D75A8C5F-A2DF-4AD7-9A03-88335FCFA308}"/>
              </a:ext>
            </a:extLst>
          </p:cNvPr>
          <p:cNvSpPr txBox="1"/>
          <p:nvPr/>
        </p:nvSpPr>
        <p:spPr>
          <a:xfrm>
            <a:off x="9390634" y="5450972"/>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30697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descr="Illustration shows three figures in silhouette: Danielle Williams, the patient, lies on a hospital bed; Allison, the L&amp;O nurse, and Dr. Sonnetag, the obstetrician, stand beside the bed. Allison says 'Per your order, I’m giving Ms. Williams a magnesium bolus of 6 grams and starting her on a magnesium sulfate infusion of 2 g/hr thereafter for seizure prophylaxis. Her initial cervical exam is 1 cm, 50% effacement, and a station of ‐3, with the fetus in the vertex position.'">
            <a:extLst>
              <a:ext uri="{FF2B5EF4-FFF2-40B4-BE49-F238E27FC236}">
                <a16:creationId xmlns:a16="http://schemas.microsoft.com/office/drawing/2014/main" id="{E0AECC79-021C-470F-8C4A-8DBB6BC9D063}"/>
              </a:ext>
            </a:extLst>
          </p:cNvPr>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ext Placeholder 15"/>
          <p:cNvSpPr>
            <a:spLocks noGrp="1"/>
          </p:cNvSpPr>
          <p:nvPr>
            <p:ph type="body" sz="quarter" idx="12"/>
          </p:nvPr>
        </p:nvSpPr>
        <p:spPr>
          <a:xfrm>
            <a:off x="1702051" y="120958"/>
            <a:ext cx="9122262" cy="1471758"/>
          </a:xfrm>
          <a:prstGeom prst="wedgeRectCallout">
            <a:avLst>
              <a:gd name="adj1" fmla="val 9268"/>
              <a:gd name="adj2" fmla="val 70416"/>
            </a:avLst>
          </a:prstGeom>
        </p:spPr>
        <p:txBody>
          <a:bodyPr/>
          <a:lstStyle/>
          <a:p>
            <a:r>
              <a:rPr lang="en-US" dirty="0"/>
              <a:t>Per your order, I’m giving Ms. Williams a magnesium bolus of 6 grams and starting her on a magnesium sulfate infusion of 2 g/</a:t>
            </a:r>
            <a:r>
              <a:rPr lang="en-US" dirty="0" err="1"/>
              <a:t>hr</a:t>
            </a:r>
            <a:r>
              <a:rPr lang="en-US" dirty="0"/>
              <a:t> thereafter for seizure prophylaxis. Her initial cervical exam is 1 cm, 50% effacement, and a station of -3, with the fetus in the vertex position. </a:t>
            </a:r>
          </a:p>
        </p:txBody>
      </p:sp>
      <p:grpSp>
        <p:nvGrpSpPr>
          <p:cNvPr id="26" name="Group 25">
            <a:extLst>
              <a:ext uri="{FF2B5EF4-FFF2-40B4-BE49-F238E27FC236}">
                <a16:creationId xmlns:a16="http://schemas.microsoft.com/office/drawing/2014/main" id="{BF1E41F6-C60A-4049-8612-FCEAFD4A13C8}"/>
              </a:ext>
              <a:ext uri="{C183D7F6-B498-43B3-948B-1728B52AA6E4}">
                <adec:decorative xmlns:adec="http://schemas.microsoft.com/office/drawing/2017/decorative" val="1"/>
              </a:ext>
            </a:extLst>
          </p:cNvPr>
          <p:cNvGrpSpPr/>
          <p:nvPr/>
        </p:nvGrpSpPr>
        <p:grpSpPr>
          <a:xfrm>
            <a:off x="5362291" y="1723316"/>
            <a:ext cx="2091439" cy="4079242"/>
            <a:chOff x="6216819" y="1767432"/>
            <a:chExt cx="2452932" cy="4488444"/>
          </a:xfrm>
        </p:grpSpPr>
        <p:pic>
          <p:nvPicPr>
            <p:cNvPr id="27" name="Picture 26" title="Nurse hanging IV">
              <a:extLst>
                <a:ext uri="{FF2B5EF4-FFF2-40B4-BE49-F238E27FC236}">
                  <a16:creationId xmlns:a16="http://schemas.microsoft.com/office/drawing/2014/main" id="{AD728053-AF71-4EE0-9D62-38E19B4BFA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8" name="Picture 27" title="Nurse hanging IV">
              <a:extLst>
                <a:ext uri="{FF2B5EF4-FFF2-40B4-BE49-F238E27FC236}">
                  <a16:creationId xmlns:a16="http://schemas.microsoft.com/office/drawing/2014/main" id="{69ECC142-6356-4EBF-AAD9-8EB65C17D2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9" name="Picture 28" descr="A picture containing silhouette of nurse">
              <a:extLst>
                <a:ext uri="{FF2B5EF4-FFF2-40B4-BE49-F238E27FC236}">
                  <a16:creationId xmlns:a16="http://schemas.microsoft.com/office/drawing/2014/main" id="{E9F806A2-A446-4130-877C-426D0D75D9C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0" name="Picture 29" descr="A picture containing silhouette of doctor">
            <a:extLst>
              <a:ext uri="{FF2B5EF4-FFF2-40B4-BE49-F238E27FC236}">
                <a16:creationId xmlns:a16="http://schemas.microsoft.com/office/drawing/2014/main" id="{CD9F9043-D7DA-4182-AF36-9BD5CC08C4A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a:off x="9165447" y="1839482"/>
            <a:ext cx="2188212" cy="3985378"/>
          </a:xfrm>
          <a:prstGeom prst="rect">
            <a:avLst/>
          </a:prstGeom>
        </p:spPr>
      </p:pic>
      <p:pic>
        <p:nvPicPr>
          <p:cNvPr id="31" name="Picture 30" descr="Image of a patient in a hospital bed.">
            <a:extLst>
              <a:ext uri="{FF2B5EF4-FFF2-40B4-BE49-F238E27FC236}">
                <a16:creationId xmlns:a16="http://schemas.microsoft.com/office/drawing/2014/main" id="{90429612-7D21-44A2-A267-4F648EBC9299}"/>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44473" y="2851309"/>
            <a:ext cx="4852593" cy="2956081"/>
          </a:xfrm>
          <a:prstGeom prst="rect">
            <a:avLst/>
          </a:prstGeom>
        </p:spPr>
      </p:pic>
      <p:sp>
        <p:nvSpPr>
          <p:cNvPr id="17" name="TextBox 16">
            <a:extLst>
              <a:ext uri="{FF2B5EF4-FFF2-40B4-BE49-F238E27FC236}">
                <a16:creationId xmlns:a16="http://schemas.microsoft.com/office/drawing/2014/main" id="{52B08AC2-BF6F-8F4F-A84E-F3F28D7AD5D2}"/>
              </a:ext>
            </a:extLst>
          </p:cNvPr>
          <p:cNvSpPr txBox="1"/>
          <p:nvPr/>
        </p:nvSpPr>
        <p:spPr>
          <a:xfrm>
            <a:off x="4533407" y="5106349"/>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7FA9CC8B-4E2C-A64F-A375-5B2AD3633D5A}"/>
              </a:ext>
            </a:extLst>
          </p:cNvPr>
          <p:cNvSpPr txBox="1"/>
          <p:nvPr/>
        </p:nvSpPr>
        <p:spPr>
          <a:xfrm>
            <a:off x="9390634" y="5450972"/>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19" name="TextBox 18">
            <a:extLst>
              <a:ext uri="{FF2B5EF4-FFF2-40B4-BE49-F238E27FC236}">
                <a16:creationId xmlns:a16="http://schemas.microsoft.com/office/drawing/2014/main" id="{7DD08965-F335-4245-8C70-8D91F12942E6}"/>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357162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2" descr="Illustration shows four figures in silhouette: Danielle Williams, the patient, lies on a hospital bed; Allison, the L&amp;O nurse, Dr. Sonnetag, the obstetrician, and Dr. Larsen, the anesthesiologist, stand beside the bed. Dr. Sonnetag says 'Ms. Williams, we are starting you on an oxytocin drip to induce labor. If you want, we can then call the anesthesiologist to place an epidural for pain.' Dr. Larsen says '...After 8hours of oxytocin administration, Ms. Williams experiences a large gush of fluid...'">
            <a:extLst>
              <a:ext uri="{FF2B5EF4-FFF2-40B4-BE49-F238E27FC236}">
                <a16:creationId xmlns:a16="http://schemas.microsoft.com/office/drawing/2014/main" id="{A52BFEE2-0217-4441-9A48-ACD8DA9344AB}"/>
              </a:ext>
            </a:extLst>
          </p:cNvPr>
          <p:cNvSpPr/>
          <p:nvPr/>
        </p:nvSpPr>
        <p:spPr>
          <a:xfrm flipV="1">
            <a:off x="1485844" y="81808"/>
            <a:ext cx="10606256" cy="575304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476595" y="197517"/>
            <a:ext cx="6338778" cy="1094318"/>
          </a:xfrm>
          <a:prstGeom prst="wedgeRectCallout">
            <a:avLst>
              <a:gd name="adj1" fmla="val -20188"/>
              <a:gd name="adj2" fmla="val 119054"/>
            </a:avLst>
          </a:prstGeom>
        </p:spPr>
        <p:txBody>
          <a:bodyPr/>
          <a:lstStyle/>
          <a:p>
            <a:r>
              <a:rPr lang="en-US" dirty="0">
                <a:solidFill>
                  <a:srgbClr val="000000"/>
                </a:solidFill>
              </a:rPr>
              <a:t>Ms. Williams, we are starting you on an oxytocin drip to induce labor. If you want, we can then call the anesthesiologist to place an epidural for pain.</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5D508D0-7CD2-4D75-AEDF-619F03CAD300}"/>
              </a:ext>
              <a:ext uri="{C183D7F6-B498-43B3-948B-1728B52AA6E4}">
                <adec:decorative xmlns:adec="http://schemas.microsoft.com/office/drawing/2017/decorative" val="1"/>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D49F29FB-AAC5-4120-A6B4-FFDA05F4C3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F4E68269-EAD7-499A-B98B-D139927A52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00B81ABD-51DA-471E-BF05-6ADC78C5FF7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6" name="Picture 25" descr="Decorative">
            <a:extLst>
              <a:ext uri="{FF2B5EF4-FFF2-40B4-BE49-F238E27FC236}">
                <a16:creationId xmlns:a16="http://schemas.microsoft.com/office/drawing/2014/main" id="{55AE9AE2-C9CA-4688-A782-28C82253581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57220" b="2455"/>
          <a:stretch/>
        </p:blipFill>
        <p:spPr>
          <a:xfrm flipH="1">
            <a:off x="6778495" y="1652417"/>
            <a:ext cx="2325559" cy="4194257"/>
          </a:xfrm>
          <a:prstGeom prst="rect">
            <a:avLst/>
          </a:prstGeom>
        </p:spPr>
      </p:pic>
      <p:sp>
        <p:nvSpPr>
          <p:cNvPr id="27" name="TextBox 26">
            <a:extLst>
              <a:ext uri="{FF2B5EF4-FFF2-40B4-BE49-F238E27FC236}">
                <a16:creationId xmlns:a16="http://schemas.microsoft.com/office/drawing/2014/main" id="{D1D7E8A8-FC08-40D2-90DE-DBB0BA179921}"/>
              </a:ext>
            </a:extLst>
          </p:cNvPr>
          <p:cNvSpPr txBox="1"/>
          <p:nvPr/>
        </p:nvSpPr>
        <p:spPr>
          <a:xfrm>
            <a:off x="8195697" y="3525801"/>
            <a:ext cx="1856890" cy="26627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Image of a patient in a hospital bed.">
            <a:extLst>
              <a:ext uri="{FF2B5EF4-FFF2-40B4-BE49-F238E27FC236}">
                <a16:creationId xmlns:a16="http://schemas.microsoft.com/office/drawing/2014/main" id="{1CDD939B-1CE4-4DC6-93F5-8C8D7AD74590}"/>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52198" y="2851309"/>
            <a:ext cx="4852593" cy="2956081"/>
          </a:xfrm>
          <a:prstGeom prst="rect">
            <a:avLst/>
          </a:prstGeom>
        </p:spPr>
      </p:pic>
      <p:sp>
        <p:nvSpPr>
          <p:cNvPr id="15" name="Text Placeholder 14"/>
          <p:cNvSpPr>
            <a:spLocks noGrp="1"/>
          </p:cNvSpPr>
          <p:nvPr>
            <p:ph type="body" sz="quarter" idx="11"/>
          </p:nvPr>
        </p:nvSpPr>
        <p:spPr>
          <a:xfrm>
            <a:off x="8647380" y="1023146"/>
            <a:ext cx="3217819" cy="2261578"/>
          </a:xfrm>
          <a:prstGeom prst="rect">
            <a:avLst/>
          </a:prstGeom>
        </p:spPr>
        <p:txBody>
          <a:bodyPr/>
          <a:lstStyle/>
          <a:p>
            <a:r>
              <a:rPr lang="en-US" dirty="0"/>
              <a:t>…After 8 hours of oxytocin administration, Ms. Williams experiences a large gush of fluid…</a:t>
            </a:r>
          </a:p>
        </p:txBody>
      </p:sp>
      <p:pic>
        <p:nvPicPr>
          <p:cNvPr id="29" name="Picture 28" descr="A picture containing silhouette of doctor">
            <a:extLst>
              <a:ext uri="{FF2B5EF4-FFF2-40B4-BE49-F238E27FC236}">
                <a16:creationId xmlns:a16="http://schemas.microsoft.com/office/drawing/2014/main" id="{31D0D53B-6AEB-4897-A2C2-6D5646BF15E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822012"/>
            <a:ext cx="2219066" cy="3985378"/>
          </a:xfrm>
          <a:prstGeom prst="rect">
            <a:avLst/>
          </a:prstGeom>
        </p:spPr>
      </p:pic>
      <p:sp>
        <p:nvSpPr>
          <p:cNvPr id="20" name="TextBox 19">
            <a:extLst>
              <a:ext uri="{FF2B5EF4-FFF2-40B4-BE49-F238E27FC236}">
                <a16:creationId xmlns:a16="http://schemas.microsoft.com/office/drawing/2014/main" id="{290580E5-21C3-E446-8F7B-119E77BDE3E6}"/>
              </a:ext>
            </a:extLst>
          </p:cNvPr>
          <p:cNvSpPr txBox="1"/>
          <p:nvPr/>
        </p:nvSpPr>
        <p:spPr>
          <a:xfrm>
            <a:off x="6665510" y="4648790"/>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1" name="TextBox 20">
            <a:extLst>
              <a:ext uri="{FF2B5EF4-FFF2-40B4-BE49-F238E27FC236}">
                <a16:creationId xmlns:a16="http://schemas.microsoft.com/office/drawing/2014/main" id="{0FF5C4B1-91E5-2E41-A4F5-09D6D3D6F98E}"/>
              </a:ext>
            </a:extLst>
          </p:cNvPr>
          <p:cNvSpPr txBox="1"/>
          <p:nvPr/>
        </p:nvSpPr>
        <p:spPr>
          <a:xfrm>
            <a:off x="2246359" y="542088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F8CDEEF2-56E0-A140-BF6E-AEE202F0A099}"/>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96559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descr="Illustration shows four figures in silhouette: Danielle Williams, the patient, lies on a hospital bed; Allison, the L&amp;O nurse, Dr. Sonnetag, the obstetrician, and Dr. Larsen, the anesthesiologist, stand beside the bed. Dr. Sonnetag says 'Ms. Williams’ membranes are now ruptured with a cervical exam 6 cm dilated, 90% effaced, with the fetal head at 0 station. Ms. Williams, you are now in the active phase of labor!'">
            <a:extLst>
              <a:ext uri="{FF2B5EF4-FFF2-40B4-BE49-F238E27FC236}">
                <a16:creationId xmlns:a16="http://schemas.microsoft.com/office/drawing/2014/main" id="{07120D0B-4572-46FA-982B-6F2FE458DCE8}"/>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5D508D0-7CD2-4D75-AEDF-619F03CAD300}"/>
              </a:ext>
              <a:ext uri="{C183D7F6-B498-43B3-948B-1728B52AA6E4}">
                <adec:decorative xmlns:adec="http://schemas.microsoft.com/office/drawing/2017/decorative" val="1"/>
              </a:ext>
            </a:extLst>
          </p:cNvPr>
          <p:cNvGrpSpPr/>
          <p:nvPr/>
        </p:nvGrpSpPr>
        <p:grpSpPr>
          <a:xfrm>
            <a:off x="5362291" y="1723316"/>
            <a:ext cx="2091439" cy="4079242"/>
            <a:chOff x="6216819" y="1767432"/>
            <a:chExt cx="2452932" cy="4488444"/>
          </a:xfrm>
        </p:grpSpPr>
        <p:pic>
          <p:nvPicPr>
            <p:cNvPr id="12" name="Picture 11" title="Nurse hanging IV">
              <a:extLst>
                <a:ext uri="{FF2B5EF4-FFF2-40B4-BE49-F238E27FC236}">
                  <a16:creationId xmlns:a16="http://schemas.microsoft.com/office/drawing/2014/main" id="{D49F29FB-AAC5-4120-A6B4-FFDA05F4C3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F4E68269-EAD7-499A-B98B-D139927A52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00B81ABD-51DA-471E-BF05-6ADC78C5FF7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6" name="Picture 25" descr="Decorative">
            <a:extLst>
              <a:ext uri="{FF2B5EF4-FFF2-40B4-BE49-F238E27FC236}">
                <a16:creationId xmlns:a16="http://schemas.microsoft.com/office/drawing/2014/main" id="{55AE9AE2-C9CA-4688-A782-28C822535813}"/>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57220" b="2455"/>
          <a:stretch/>
        </p:blipFill>
        <p:spPr>
          <a:xfrm flipH="1">
            <a:off x="6778495" y="1652417"/>
            <a:ext cx="2325559" cy="4194257"/>
          </a:xfrm>
          <a:prstGeom prst="rect">
            <a:avLst/>
          </a:prstGeom>
        </p:spPr>
      </p:pic>
      <p:pic>
        <p:nvPicPr>
          <p:cNvPr id="22" name="Picture 21" descr="Image of a patient in a hospital bed.">
            <a:extLst>
              <a:ext uri="{FF2B5EF4-FFF2-40B4-BE49-F238E27FC236}">
                <a16:creationId xmlns:a16="http://schemas.microsoft.com/office/drawing/2014/main" id="{1CDD939B-1CE4-4DC6-93F5-8C8D7AD74590}"/>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4352198" y="2851309"/>
            <a:ext cx="4852593" cy="2956081"/>
          </a:xfrm>
          <a:prstGeom prst="rect">
            <a:avLst/>
          </a:prstGeom>
        </p:spPr>
      </p:pic>
      <p:pic>
        <p:nvPicPr>
          <p:cNvPr id="29" name="Picture 28" descr="A picture containing silhouette of doctor">
            <a:extLst>
              <a:ext uri="{FF2B5EF4-FFF2-40B4-BE49-F238E27FC236}">
                <a16:creationId xmlns:a16="http://schemas.microsoft.com/office/drawing/2014/main" id="{31D0D53B-6AEB-4897-A2C2-6D5646BF15E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1899021" y="1822012"/>
            <a:ext cx="2219066" cy="3985378"/>
          </a:xfrm>
          <a:prstGeom prst="rect">
            <a:avLst/>
          </a:prstGeom>
        </p:spPr>
      </p:pic>
      <p:sp>
        <p:nvSpPr>
          <p:cNvPr id="30" name="Text Placeholder 15">
            <a:extLst>
              <a:ext uri="{FF2B5EF4-FFF2-40B4-BE49-F238E27FC236}">
                <a16:creationId xmlns:a16="http://schemas.microsoft.com/office/drawing/2014/main" id="{0178CA28-31B5-447B-9595-EBFF880F69A4}"/>
              </a:ext>
            </a:extLst>
          </p:cNvPr>
          <p:cNvSpPr txBox="1">
            <a:spLocks/>
          </p:cNvSpPr>
          <p:nvPr/>
        </p:nvSpPr>
        <p:spPr>
          <a:xfrm>
            <a:off x="3520483" y="41936"/>
            <a:ext cx="8465040" cy="1461152"/>
          </a:xfrm>
          <a:prstGeom prst="wedgeRectCallout">
            <a:avLst>
              <a:gd name="adj1" fmla="val -52118"/>
              <a:gd name="adj2" fmla="val 8396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srgbClr val="000000"/>
                </a:solidFill>
                <a:effectLst/>
                <a:uLnTx/>
                <a:uFillTx/>
                <a:latin typeface="Calibri" panose="020F0502020204030204"/>
                <a:ea typeface="+mn-ea"/>
                <a:cs typeface="+mn-cs"/>
              </a:rPr>
              <a:t>Ms. Williams’ membranes are now ruptured with a cervical exam 6 cm dilated, 90% effaced, with the fetal head at 0 station.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srgbClr val="000000"/>
                </a:solidFill>
                <a:effectLst/>
                <a:uLnTx/>
                <a:uFillTx/>
                <a:latin typeface="Calibri" panose="020F0502020204030204"/>
                <a:ea typeface="+mn-ea"/>
                <a:cs typeface="Calibri"/>
              </a:rPr>
              <a:t>Ms. Williams, you are now in the active phase of labor!</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
        <p:nvSpPr>
          <p:cNvPr id="19" name="TextBox 18">
            <a:extLst>
              <a:ext uri="{FF2B5EF4-FFF2-40B4-BE49-F238E27FC236}">
                <a16:creationId xmlns:a16="http://schemas.microsoft.com/office/drawing/2014/main" id="{E388ADDF-140D-A648-87CF-5D221D9DBFD6}"/>
              </a:ext>
            </a:extLst>
          </p:cNvPr>
          <p:cNvSpPr txBox="1"/>
          <p:nvPr/>
        </p:nvSpPr>
        <p:spPr>
          <a:xfrm>
            <a:off x="8195697" y="3525801"/>
            <a:ext cx="1856890" cy="26627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31FCB92-60AE-E347-9626-952296BF86CC}"/>
              </a:ext>
            </a:extLst>
          </p:cNvPr>
          <p:cNvSpPr txBox="1"/>
          <p:nvPr/>
        </p:nvSpPr>
        <p:spPr>
          <a:xfrm>
            <a:off x="6665510" y="4648790"/>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8" name="TextBox 27">
            <a:extLst>
              <a:ext uri="{FF2B5EF4-FFF2-40B4-BE49-F238E27FC236}">
                <a16:creationId xmlns:a16="http://schemas.microsoft.com/office/drawing/2014/main" id="{9837666C-60C3-AC45-8716-F5596A03155A}"/>
              </a:ext>
            </a:extLst>
          </p:cNvPr>
          <p:cNvSpPr txBox="1"/>
          <p:nvPr/>
        </p:nvSpPr>
        <p:spPr>
          <a:xfrm>
            <a:off x="2246359" y="542088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23" name="TextBox 22">
            <a:extLst>
              <a:ext uri="{FF2B5EF4-FFF2-40B4-BE49-F238E27FC236}">
                <a16:creationId xmlns:a16="http://schemas.microsoft.com/office/drawing/2014/main" id="{67B37C4E-40C0-F341-A8F8-9C621C924457}"/>
              </a:ext>
            </a:extLst>
          </p:cNvPr>
          <p:cNvSpPr txBox="1"/>
          <p:nvPr/>
        </p:nvSpPr>
        <p:spPr>
          <a:xfrm>
            <a:off x="6859358" y="3112508"/>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9655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descr="Illustration shows four figures in silhouette: Danielle Williams, the patient, and a newborn lie on a hospital bed; Allison, the L&amp;O nurse, and Dr. Sonnetag, the obstetrician, stand beside the bed. A caption reads: '6 hours later, Ms. Williams is fully dilated and starting to push. After 1.5 hours in the second stage of labor, a vigorous infant weighing 7lb, 15 oz is delivered vaginally. The placenta is delivered within 10 minutes of the baby’s delivery. Dr. Sonentag notes moderate bleeding in the presence of a second‐degree perineal laceration.' Allison says 'Ms. Williams, meet your new baby!'">
            <a:extLst>
              <a:ext uri="{FF2B5EF4-FFF2-40B4-BE49-F238E27FC236}">
                <a16:creationId xmlns:a16="http://schemas.microsoft.com/office/drawing/2014/main" id="{E9A830E7-E48F-4BF8-A441-17E1F8017BD9}"/>
              </a:ext>
            </a:extLst>
          </p:cNvPr>
          <p:cNvSpPr/>
          <p:nvPr/>
        </p:nvSpPr>
        <p:spPr>
          <a:xfrm flipV="1">
            <a:off x="1425677" y="138078"/>
            <a:ext cx="10684155" cy="57485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Image of a patient in a hospital bed.">
            <a:extLst>
              <a:ext uri="{FF2B5EF4-FFF2-40B4-BE49-F238E27FC236}">
                <a16:creationId xmlns:a16="http://schemas.microsoft.com/office/drawing/2014/main" id="{107CBCC6-C022-4A5B-B9D7-EFE10F93A824}"/>
              </a:ext>
            </a:extLst>
          </p:cNvPr>
          <p:cNvPicPr>
            <a:picLocks noChangeAspect="1"/>
          </p:cNvPicPr>
          <p:nvPr/>
        </p:nvPicPr>
        <p:blipFill rotWithShape="1">
          <a:blip r:embed="rId4">
            <a:extLst>
              <a:ext uri="{28A0092B-C50C-407E-A947-70E740481C1C}">
                <a14:useLocalDpi xmlns:a14="http://schemas.microsoft.com/office/drawing/2010/main" val="0"/>
              </a:ext>
            </a:extLst>
          </a:blip>
          <a:srcRect b="19584"/>
          <a:stretch/>
        </p:blipFill>
        <p:spPr>
          <a:xfrm>
            <a:off x="4494379" y="2946798"/>
            <a:ext cx="3956698" cy="2956081"/>
          </a:xfrm>
          <a:prstGeom prst="rect">
            <a:avLst/>
          </a:prstGeom>
        </p:spPr>
      </p:pic>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pic>
        <p:nvPicPr>
          <p:cNvPr id="4" name="Picture 3" descr="Comic book graphic of nurse and patient talking"/>
          <p:cNvPicPr>
            <a:picLocks noChangeAspect="1"/>
          </p:cNvPicPr>
          <p:nvPr/>
        </p:nvPicPr>
        <p:blipFill rotWithShape="1">
          <a:blip r:embed="rId5" cstate="print">
            <a:clrChange>
              <a:clrFrom>
                <a:srgbClr val="AFAFAF"/>
              </a:clrFrom>
              <a:clrTo>
                <a:srgbClr val="AFAFAF">
                  <a:alpha val="0"/>
                </a:srgbClr>
              </a:clrTo>
            </a:clrChange>
            <a:extLst>
              <a:ext uri="{28A0092B-C50C-407E-A947-70E740481C1C}">
                <a14:useLocalDpi xmlns:a14="http://schemas.microsoft.com/office/drawing/2010/main" val="0"/>
              </a:ext>
            </a:extLst>
          </a:blip>
          <a:srcRect l="30529" t="17286" r="46376" b="64160"/>
          <a:stretch/>
        </p:blipFill>
        <p:spPr>
          <a:xfrm>
            <a:off x="6121822" y="3696131"/>
            <a:ext cx="823495" cy="652830"/>
          </a:xfrm>
          <a:prstGeom prst="rect">
            <a:avLst/>
          </a:prstGeom>
        </p:spPr>
      </p:pic>
      <p:sp>
        <p:nvSpPr>
          <p:cNvPr id="14" name="Text Placeholder 13"/>
          <p:cNvSpPr>
            <a:spLocks noGrp="1"/>
          </p:cNvSpPr>
          <p:nvPr>
            <p:ph type="body" sz="quarter" idx="10"/>
          </p:nvPr>
        </p:nvSpPr>
        <p:spPr>
          <a:xfrm>
            <a:off x="1498600" y="138078"/>
            <a:ext cx="10467257" cy="1679814"/>
          </a:xfrm>
        </p:spPr>
        <p:txBody>
          <a:bodyPr/>
          <a:lstStyle/>
          <a:p>
            <a:pPr>
              <a:defRPr/>
            </a:pPr>
            <a:r>
              <a:rPr lang="en-US" dirty="0"/>
              <a:t>Six hours later, Ms. Williams is fully dilated and starting to push. After 1.5 hours in the second stage of labor, a vigorous infant weighing 7 </a:t>
            </a:r>
            <a:r>
              <a:rPr lang="en-US" dirty="0" err="1"/>
              <a:t>lb</a:t>
            </a:r>
            <a:r>
              <a:rPr lang="en-US" dirty="0"/>
              <a:t>, 15 oz is delivered vaginally. The placenta is delivered within 10 minutes of the baby’s delivery. Dr. </a:t>
            </a:r>
            <a:r>
              <a:rPr lang="en-US" dirty="0" err="1"/>
              <a:t>Sonentag</a:t>
            </a:r>
            <a:r>
              <a:rPr lang="en-US" dirty="0"/>
              <a:t> notes moderate bleeding in the presence of a second-degree perineal laceration. </a:t>
            </a:r>
            <a:endParaRPr lang="en-US" b="1" dirty="0"/>
          </a:p>
        </p:txBody>
      </p:sp>
      <p:sp>
        <p:nvSpPr>
          <p:cNvPr id="15" name="Text Placeholder 14"/>
          <p:cNvSpPr>
            <a:spLocks noGrp="1"/>
          </p:cNvSpPr>
          <p:nvPr>
            <p:ph type="body" sz="quarter" idx="11"/>
          </p:nvPr>
        </p:nvSpPr>
        <p:spPr>
          <a:xfrm>
            <a:off x="9726042" y="3733531"/>
            <a:ext cx="1900467" cy="1382613"/>
          </a:xfrm>
          <a:prstGeom prst="wedgeRectCallout">
            <a:avLst>
              <a:gd name="adj1" fmla="val -75301"/>
              <a:gd name="adj2" fmla="val -87808"/>
            </a:avLst>
          </a:prstGeom>
        </p:spPr>
        <p:txBody>
          <a:bodyPr/>
          <a:lstStyle/>
          <a:p>
            <a:r>
              <a:rPr lang="en-US" dirty="0"/>
              <a:t>Ms. Williams, meet your new baby!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354EC6CB-382C-4C70-B372-FCAFCFB7F594}"/>
              </a:ext>
              <a:ext uri="{C183D7F6-B498-43B3-948B-1728B52AA6E4}">
                <adec:decorative xmlns:adec="http://schemas.microsoft.com/office/drawing/2017/decorative" val="1"/>
              </a:ext>
            </a:extLst>
          </p:cNvPr>
          <p:cNvGrpSpPr/>
          <p:nvPr/>
        </p:nvGrpSpPr>
        <p:grpSpPr>
          <a:xfrm>
            <a:off x="7495238" y="2377280"/>
            <a:ext cx="1747482" cy="3488041"/>
            <a:chOff x="6216819" y="1767432"/>
            <a:chExt cx="2452932" cy="4488444"/>
          </a:xfrm>
        </p:grpSpPr>
        <p:pic>
          <p:nvPicPr>
            <p:cNvPr id="12" name="Picture 11" title="Nurse hanging IV">
              <a:extLst>
                <a:ext uri="{FF2B5EF4-FFF2-40B4-BE49-F238E27FC236}">
                  <a16:creationId xmlns:a16="http://schemas.microsoft.com/office/drawing/2014/main" id="{66A00E4D-6C72-42AB-B07C-7412352D5C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6" name="Picture 15" title="Nurse hanging IV">
              <a:extLst>
                <a:ext uri="{FF2B5EF4-FFF2-40B4-BE49-F238E27FC236}">
                  <a16:creationId xmlns:a16="http://schemas.microsoft.com/office/drawing/2014/main" id="{8276CAB4-5853-4E77-B32D-CE760E4BD2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7" name="Picture 16" descr="A picture containing silhouette of nurse">
              <a:extLst>
                <a:ext uri="{FF2B5EF4-FFF2-40B4-BE49-F238E27FC236}">
                  <a16:creationId xmlns:a16="http://schemas.microsoft.com/office/drawing/2014/main" id="{6D9D8EF9-457D-4EE2-8B35-519279E25934}"/>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2" name="Picture 21" descr="A picture containing silhouette of doctor">
            <a:extLst>
              <a:ext uri="{FF2B5EF4-FFF2-40B4-BE49-F238E27FC236}">
                <a16:creationId xmlns:a16="http://schemas.microsoft.com/office/drawing/2014/main" id="{FD828A30-D465-4194-81B5-4BBE9B80B32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2379634" y="1871680"/>
            <a:ext cx="2219066" cy="3985378"/>
          </a:xfrm>
          <a:prstGeom prst="rect">
            <a:avLst/>
          </a:prstGeom>
        </p:spPr>
      </p:pic>
      <p:sp>
        <p:nvSpPr>
          <p:cNvPr id="25" name="TextBox 24">
            <a:extLst>
              <a:ext uri="{FF2B5EF4-FFF2-40B4-BE49-F238E27FC236}">
                <a16:creationId xmlns:a16="http://schemas.microsoft.com/office/drawing/2014/main" id="{C783887E-CAB1-EC47-8C4D-37ED89819307}"/>
              </a:ext>
            </a:extLst>
          </p:cNvPr>
          <p:cNvSpPr txBox="1"/>
          <p:nvPr/>
        </p:nvSpPr>
        <p:spPr>
          <a:xfrm>
            <a:off x="4970722" y="4912305"/>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7" name="TextBox 26">
            <a:extLst>
              <a:ext uri="{FF2B5EF4-FFF2-40B4-BE49-F238E27FC236}">
                <a16:creationId xmlns:a16="http://schemas.microsoft.com/office/drawing/2014/main" id="{26057E40-359C-5C48-AB40-4886E3DB01BB}"/>
              </a:ext>
            </a:extLst>
          </p:cNvPr>
          <p:cNvSpPr txBox="1"/>
          <p:nvPr/>
        </p:nvSpPr>
        <p:spPr>
          <a:xfrm>
            <a:off x="2637277" y="5501655"/>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
        <p:nvSpPr>
          <p:cNvPr id="19" name="TextBox 18">
            <a:extLst>
              <a:ext uri="{FF2B5EF4-FFF2-40B4-BE49-F238E27FC236}">
                <a16:creationId xmlns:a16="http://schemas.microsoft.com/office/drawing/2014/main" id="{9834031F-7780-3445-BA27-8EC979589291}"/>
              </a:ext>
            </a:extLst>
          </p:cNvPr>
          <p:cNvSpPr txBox="1"/>
          <p:nvPr/>
        </p:nvSpPr>
        <p:spPr>
          <a:xfrm>
            <a:off x="8168644" y="5527602"/>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05374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2" descr="Illustration shows two figures in silhouette: Danielle Williams, the patient, lies on a hospital bed; Dr. Sonnetag, the obstetrician, stands beside the bed. Captions reads: 'The IV pitocin rate is increased, and Dr. Sonentag performs fundal massage to actively manage the third stage of labor, resulting in the uterus contracting down appropriately with slowed bleeding.' and 'The quantified blood loss is 400 cc, which is normal for a vaginal delivery.' Dr. Sonnetag says 'Ms. Williams, I was able to control the bleeding, and your uterus feels firm with minimal bleeding... which is all good.'">
            <a:extLst>
              <a:ext uri="{FF2B5EF4-FFF2-40B4-BE49-F238E27FC236}">
                <a16:creationId xmlns:a16="http://schemas.microsoft.com/office/drawing/2014/main" id="{EFB323C9-F926-4D1B-822D-1CA94CB67A33}"/>
              </a:ext>
            </a:extLst>
          </p:cNvPr>
          <p:cNvSpPr/>
          <p:nvPr/>
        </p:nvSpPr>
        <p:spPr>
          <a:xfrm rot="10800000">
            <a:off x="1362548"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5271A84-BA51-43A6-9955-B072851D924D}"/>
              </a:ext>
              <a:ext uri="{C183D7F6-B498-43B3-948B-1728B52AA6E4}">
                <adec:decorative xmlns:adec="http://schemas.microsoft.com/office/drawing/2017/decorative" val="1"/>
              </a:ext>
            </a:extLst>
          </p:cNvPr>
          <p:cNvGrpSpPr/>
          <p:nvPr/>
        </p:nvGrpSpPr>
        <p:grpSpPr>
          <a:xfrm>
            <a:off x="8428456" y="1735444"/>
            <a:ext cx="900891" cy="4079242"/>
            <a:chOff x="6216819" y="1767432"/>
            <a:chExt cx="1056605" cy="4488444"/>
          </a:xfrm>
        </p:grpSpPr>
        <p:pic>
          <p:nvPicPr>
            <p:cNvPr id="17" name="Picture 16" title="Nurse hanging IV">
              <a:extLst>
                <a:ext uri="{FF2B5EF4-FFF2-40B4-BE49-F238E27FC236}">
                  <a16:creationId xmlns:a16="http://schemas.microsoft.com/office/drawing/2014/main" id="{CDCD3957-9A9F-4DB1-BA87-282CD0CFF3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8" name="Picture 17" title="Nurse hanging IV">
              <a:extLst>
                <a:ext uri="{FF2B5EF4-FFF2-40B4-BE49-F238E27FC236}">
                  <a16:creationId xmlns:a16="http://schemas.microsoft.com/office/drawing/2014/main" id="{2363A9E5-8F9A-44D0-B64C-532DE7B9C3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gr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362548" y="118653"/>
            <a:ext cx="10084030" cy="1198305"/>
          </a:xfrm>
        </p:spPr>
        <p:txBody>
          <a:bodyPr/>
          <a:lstStyle/>
          <a:p>
            <a:r>
              <a:rPr lang="en-US" dirty="0"/>
              <a:t>The IV </a:t>
            </a:r>
            <a:r>
              <a:rPr lang="en-US" dirty="0" err="1"/>
              <a:t>pitocin</a:t>
            </a:r>
            <a:r>
              <a:rPr lang="en-US" dirty="0"/>
              <a:t> rate is increased, and Dr. </a:t>
            </a:r>
            <a:r>
              <a:rPr lang="en-US" dirty="0" err="1"/>
              <a:t>Sonentag</a:t>
            </a:r>
            <a:r>
              <a:rPr lang="en-US" dirty="0"/>
              <a:t> performs fundal massage to actively manage the third stage of labor, resulting in the uterus contracting down appropriately with slowed bleeding.</a:t>
            </a:r>
          </a:p>
        </p:txBody>
      </p:sp>
      <p:sp>
        <p:nvSpPr>
          <p:cNvPr id="15" name="Text Placeholder 14"/>
          <p:cNvSpPr>
            <a:spLocks noGrp="1"/>
          </p:cNvSpPr>
          <p:nvPr>
            <p:ph type="body" sz="quarter" idx="11"/>
          </p:nvPr>
        </p:nvSpPr>
        <p:spPr>
          <a:xfrm>
            <a:off x="1924369" y="2083528"/>
            <a:ext cx="5253474" cy="1490833"/>
          </a:xfrm>
          <a:prstGeom prst="wedgeRectCallout">
            <a:avLst>
              <a:gd name="adj1" fmla="val 99543"/>
              <a:gd name="adj2" fmla="val -25080"/>
            </a:avLst>
          </a:prstGeom>
        </p:spPr>
        <p:txBody>
          <a:bodyPr/>
          <a:lstStyle/>
          <a:p>
            <a:r>
              <a:rPr lang="en-US" dirty="0"/>
              <a:t>Ms. Williams, I was able to control the bleeding, and your uterus feels firm with minimal bleeding…which is all good.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26" name="Picture 25" descr="A picture containing silhouette of doctor">
            <a:extLst>
              <a:ext uri="{FF2B5EF4-FFF2-40B4-BE49-F238E27FC236}">
                <a16:creationId xmlns:a16="http://schemas.microsoft.com/office/drawing/2014/main" id="{7B2EB28E-C7C2-4F05-8AF5-E1AAE7B62C7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9048657" y="1888600"/>
            <a:ext cx="1752184" cy="3352612"/>
          </a:xfrm>
          <a:prstGeom prst="rect">
            <a:avLst/>
          </a:prstGeom>
        </p:spPr>
      </p:pic>
      <p:pic>
        <p:nvPicPr>
          <p:cNvPr id="23" name="Picture 22" descr="Image of a patient in a hospital bed.">
            <a:extLst>
              <a:ext uri="{FF2B5EF4-FFF2-40B4-BE49-F238E27FC236}">
                <a16:creationId xmlns:a16="http://schemas.microsoft.com/office/drawing/2014/main" id="{66DF1681-9BE5-4FD9-A585-7C897B41167C}"/>
              </a:ext>
            </a:extLst>
          </p:cNvPr>
          <p:cNvPicPr>
            <a:picLocks noChangeAspect="1"/>
          </p:cNvPicPr>
          <p:nvPr/>
        </p:nvPicPr>
        <p:blipFill rotWithShape="1">
          <a:blip r:embed="rId7">
            <a:extLst>
              <a:ext uri="{28A0092B-C50C-407E-A947-70E740481C1C}">
                <a14:useLocalDpi xmlns:a14="http://schemas.microsoft.com/office/drawing/2010/main" val="0"/>
              </a:ext>
            </a:extLst>
          </a:blip>
          <a:srcRect b="19584"/>
          <a:stretch/>
        </p:blipFill>
        <p:spPr>
          <a:xfrm flipH="1">
            <a:off x="7022730" y="2982746"/>
            <a:ext cx="4852593" cy="2956081"/>
          </a:xfrm>
          <a:prstGeom prst="rect">
            <a:avLst/>
          </a:prstGeom>
        </p:spPr>
      </p:pic>
      <p:sp>
        <p:nvSpPr>
          <p:cNvPr id="16" name="Text Placeholder 15"/>
          <p:cNvSpPr>
            <a:spLocks noGrp="1"/>
          </p:cNvSpPr>
          <p:nvPr>
            <p:ph type="body" sz="quarter" idx="12"/>
          </p:nvPr>
        </p:nvSpPr>
        <p:spPr>
          <a:xfrm>
            <a:off x="1362548" y="5317151"/>
            <a:ext cx="9302240" cy="633183"/>
          </a:xfrm>
          <a:prstGeom prst="rect">
            <a:avLst/>
          </a:prstGeom>
        </p:spPr>
        <p:txBody>
          <a:bodyPr/>
          <a:lstStyle/>
          <a:p>
            <a:r>
              <a:rPr lang="en-US" dirty="0"/>
              <a:t>The quantified blood loss is 400 cc, which is normal for a vaginal delivery. </a:t>
            </a:r>
          </a:p>
        </p:txBody>
      </p:sp>
      <p:sp>
        <p:nvSpPr>
          <p:cNvPr id="19" name="TextBox 18">
            <a:extLst>
              <a:ext uri="{FF2B5EF4-FFF2-40B4-BE49-F238E27FC236}">
                <a16:creationId xmlns:a16="http://schemas.microsoft.com/office/drawing/2014/main" id="{8DC20F6B-FA7B-3D45-BDBF-B93433056BE8}"/>
              </a:ext>
            </a:extLst>
          </p:cNvPr>
          <p:cNvSpPr txBox="1"/>
          <p:nvPr/>
        </p:nvSpPr>
        <p:spPr>
          <a:xfrm>
            <a:off x="7548094" y="4377663"/>
            <a:ext cx="19009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20" name="TextBox 19">
            <a:extLst>
              <a:ext uri="{FF2B5EF4-FFF2-40B4-BE49-F238E27FC236}">
                <a16:creationId xmlns:a16="http://schemas.microsoft.com/office/drawing/2014/main" id="{F1A2C649-D040-1A47-BFCA-F1E473550D8C}"/>
              </a:ext>
            </a:extLst>
          </p:cNvPr>
          <p:cNvSpPr txBox="1"/>
          <p:nvPr/>
        </p:nvSpPr>
        <p:spPr>
          <a:xfrm>
            <a:off x="10174098" y="3553509"/>
            <a:ext cx="167041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spTree>
    <p:custDataLst>
      <p:tags r:id="rId1"/>
    </p:custDataLst>
    <p:extLst>
      <p:ext uri="{BB962C8B-B14F-4D97-AF65-F5344CB8AC3E}">
        <p14:creationId xmlns:p14="http://schemas.microsoft.com/office/powerpoint/2010/main" val="6764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5B2B-FABD-422A-BBAB-85842497FE5B}"/>
              </a:ext>
            </a:extLst>
          </p:cNvPr>
          <p:cNvSpPr>
            <a:spLocks noGrp="1"/>
          </p:cNvSpPr>
          <p:nvPr>
            <p:ph type="title"/>
          </p:nvPr>
        </p:nvSpPr>
        <p:spPr/>
        <p:txBody>
          <a:bodyPr/>
          <a:lstStyle/>
          <a:p>
            <a:r>
              <a:rPr lang="en-US" dirty="0">
                <a:cs typeface="Calibri Light"/>
              </a:rPr>
              <a:t>Overview</a:t>
            </a:r>
            <a:endParaRPr lang="en-US" dirty="0"/>
          </a:p>
        </p:txBody>
      </p:sp>
      <p:sp>
        <p:nvSpPr>
          <p:cNvPr id="3" name="Content Placeholder 2">
            <a:extLst>
              <a:ext uri="{FF2B5EF4-FFF2-40B4-BE49-F238E27FC236}">
                <a16:creationId xmlns:a16="http://schemas.microsoft.com/office/drawing/2014/main" id="{B0B052D1-B168-4C43-A0E1-3CC586AEA160}"/>
              </a:ext>
            </a:extLst>
          </p:cNvPr>
          <p:cNvSpPr>
            <a:spLocks noGrp="1"/>
          </p:cNvSpPr>
          <p:nvPr>
            <p:ph idx="1"/>
          </p:nvPr>
        </p:nvSpPr>
        <p:spPr/>
        <p:txBody>
          <a:bodyPr vert="horz" lIns="91440" tIns="45720" rIns="91440" bIns="45720" rtlCol="0" anchor="t">
            <a:normAutofit/>
          </a:bodyPr>
          <a:lstStyle/>
          <a:p>
            <a:r>
              <a:rPr lang="en-US" dirty="0">
                <a:cs typeface="Calibri"/>
              </a:rPr>
              <a:t>Mission and Vision</a:t>
            </a:r>
          </a:p>
          <a:p>
            <a:r>
              <a:rPr lang="en-US" dirty="0">
                <a:cs typeface="Calibri"/>
              </a:rPr>
              <a:t>Care Components: Technical and Adaptive </a:t>
            </a:r>
          </a:p>
          <a:p>
            <a:r>
              <a:rPr lang="en-US" dirty="0">
                <a:cs typeface="Calibri"/>
              </a:rPr>
              <a:t>SPPC-II Teamwork Toolkit</a:t>
            </a:r>
          </a:p>
          <a:p>
            <a:r>
              <a:rPr lang="en-US" dirty="0">
                <a:cs typeface="Calibri"/>
              </a:rPr>
              <a:t>The 4 Rs of AIM Patient Safety Bundles</a:t>
            </a:r>
          </a:p>
          <a:p>
            <a:r>
              <a:rPr lang="en-US" dirty="0">
                <a:cs typeface="Calibri"/>
              </a:rPr>
              <a:t>The Master Clinical Scenario: Obstetric Hemorrhage</a:t>
            </a:r>
          </a:p>
          <a:p>
            <a:endParaRPr lang="en-US" dirty="0">
              <a:cs typeface="Calibri"/>
            </a:endParaRPr>
          </a:p>
        </p:txBody>
      </p:sp>
      <p:sp>
        <p:nvSpPr>
          <p:cNvPr id="5" name="Slide Number Placeholder 14">
            <a:extLst>
              <a:ext uri="{FF2B5EF4-FFF2-40B4-BE49-F238E27FC236}">
                <a16:creationId xmlns:a16="http://schemas.microsoft.com/office/drawing/2014/main" id="{0D3FF379-367B-EE41-A57C-BBFDC6364202}"/>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3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descr="Illustration shows two figures in silhouette: Danielle Williams, the patient, lies on a hospital bed; Allison, the L&amp;O nurse, stands beside the bed. Caption reads: 'Allison performs routine vital signs, fundal massage, and perineal checks every 15 minutes. 45 minutes after delivery...' Danielle says 'Allison, I don’t feel well...'">
            <a:extLst>
              <a:ext uri="{FF2B5EF4-FFF2-40B4-BE49-F238E27FC236}">
                <a16:creationId xmlns:a16="http://schemas.microsoft.com/office/drawing/2014/main" id="{9E6F4797-9EAB-4124-A4BC-6F96B7CAD81C}"/>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FAC2E4-7BCB-4E13-BC72-F71825CDA915}"/>
              </a:ext>
              <a:ext uri="{C183D7F6-B498-43B3-948B-1728B52AA6E4}">
                <adec:decorative xmlns:adec="http://schemas.microsoft.com/office/drawing/2017/decorative" val="1"/>
              </a:ext>
            </a:extLst>
          </p:cNvPr>
          <p:cNvGrpSpPr/>
          <p:nvPr/>
        </p:nvGrpSpPr>
        <p:grpSpPr>
          <a:xfrm>
            <a:off x="6770770" y="2323492"/>
            <a:ext cx="1747482" cy="3488041"/>
            <a:chOff x="6216819" y="1767432"/>
            <a:chExt cx="2452932" cy="4488444"/>
          </a:xfrm>
        </p:grpSpPr>
        <p:pic>
          <p:nvPicPr>
            <p:cNvPr id="16" name="Picture 15" title="Nurse hanging IV">
              <a:extLst>
                <a:ext uri="{FF2B5EF4-FFF2-40B4-BE49-F238E27FC236}">
                  <a16:creationId xmlns:a16="http://schemas.microsoft.com/office/drawing/2014/main" id="{4740484D-BD23-4B2C-9AF8-D18FC8E6AE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7" name="Picture 16" title="Nurse hanging IV">
              <a:extLst>
                <a:ext uri="{FF2B5EF4-FFF2-40B4-BE49-F238E27FC236}">
                  <a16:creationId xmlns:a16="http://schemas.microsoft.com/office/drawing/2014/main" id="{B0A6AA59-6302-49DB-A1DF-7920F32745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EE21B1A3-4760-4620-AF98-FD991AC8B9E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2059690" y="244786"/>
            <a:ext cx="9687810" cy="917886"/>
          </a:xfrm>
        </p:spPr>
        <p:txBody>
          <a:bodyPr/>
          <a:lstStyle/>
          <a:p>
            <a:r>
              <a:rPr lang="en-US" dirty="0"/>
              <a:t>Allison performs routine vital signs, fundal massage, and perineal checks every 15 minutes. 45 minutes </a:t>
            </a:r>
            <a:r>
              <a:rPr lang="en-US" dirty="0">
                <a:cs typeface="Calibri"/>
              </a:rPr>
              <a:t>after delivery...</a:t>
            </a:r>
            <a:endParaRPr lang="en-US" dirty="0"/>
          </a:p>
        </p:txBody>
      </p:sp>
      <p:sp>
        <p:nvSpPr>
          <p:cNvPr id="15" name="Text Placeholder 14"/>
          <p:cNvSpPr>
            <a:spLocks noGrp="1"/>
          </p:cNvSpPr>
          <p:nvPr>
            <p:ph type="body" sz="quarter" idx="11"/>
          </p:nvPr>
        </p:nvSpPr>
        <p:spPr>
          <a:xfrm>
            <a:off x="2928301" y="1949467"/>
            <a:ext cx="1981188" cy="857000"/>
          </a:xfrm>
          <a:prstGeom prst="wedgeRectCallout">
            <a:avLst>
              <a:gd name="adj1" fmla="val 64766"/>
              <a:gd name="adj2" fmla="val 89746"/>
            </a:avLst>
          </a:prstGeom>
        </p:spPr>
        <p:txBody>
          <a:bodyPr/>
          <a:lstStyle/>
          <a:p>
            <a:r>
              <a:rPr lang="en-US" dirty="0"/>
              <a:t>Allison, I don’t feel well…</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23" name="Picture 22" descr="Image of a patient in a hospital bed.">
            <a:extLst>
              <a:ext uri="{FF2B5EF4-FFF2-40B4-BE49-F238E27FC236}">
                <a16:creationId xmlns:a16="http://schemas.microsoft.com/office/drawing/2014/main" id="{EE212A39-E680-418C-B259-AFEF9D74FC5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4477298" y="2838926"/>
            <a:ext cx="4852593" cy="2956081"/>
          </a:xfrm>
          <a:prstGeom prst="rect">
            <a:avLst/>
          </a:prstGeom>
        </p:spPr>
      </p:pic>
      <p:sp>
        <p:nvSpPr>
          <p:cNvPr id="21" name="TextBox 20">
            <a:extLst>
              <a:ext uri="{FF2B5EF4-FFF2-40B4-BE49-F238E27FC236}">
                <a16:creationId xmlns:a16="http://schemas.microsoft.com/office/drawing/2014/main" id="{659BEA1E-6A11-452B-9E82-339C674C21F0}"/>
              </a:ext>
            </a:extLst>
          </p:cNvPr>
          <p:cNvSpPr txBox="1"/>
          <p:nvPr/>
        </p:nvSpPr>
        <p:spPr>
          <a:xfrm>
            <a:off x="4719449" y="4868652"/>
            <a:ext cx="189859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9" name="TextBox 18">
            <a:extLst>
              <a:ext uri="{FF2B5EF4-FFF2-40B4-BE49-F238E27FC236}">
                <a16:creationId xmlns:a16="http://schemas.microsoft.com/office/drawing/2014/main" id="{11054E6C-77D6-6840-914D-9FC88A800239}"/>
              </a:ext>
            </a:extLst>
          </p:cNvPr>
          <p:cNvSpPr txBox="1"/>
          <p:nvPr/>
        </p:nvSpPr>
        <p:spPr>
          <a:xfrm>
            <a:off x="8216142" y="3596602"/>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91442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descr="Illustration shows two figures in silhouette: Danielle Williams, the patient, lies on a hospital bed; Allison, the L&amp;O nurse, stands beside the bed. Caption reads: 'Allison repeats a set of vitals and performs fundal massage, noting a large gush of blood from the patient’s vagina including several large blood clots, totaling ~250 cc of blood.' Allison says 'Ms. Williams, I’m right here with you. Can you take a deep breath for me?'">
            <a:extLst>
              <a:ext uri="{FF2B5EF4-FFF2-40B4-BE49-F238E27FC236}">
                <a16:creationId xmlns:a16="http://schemas.microsoft.com/office/drawing/2014/main" id="{C3A214D6-D2E8-4A82-B20C-540CC3E871DE}"/>
              </a:ext>
              <a:ext uri="{C183D7F6-B498-43B3-948B-1728B52AA6E4}">
                <adec:decorative xmlns:adec="http://schemas.microsoft.com/office/drawing/2017/decorative" val="0"/>
              </a:ext>
            </a:extLst>
          </p:cNvPr>
          <p:cNvSpPr/>
          <p:nvPr/>
        </p:nvSpPr>
        <p:spPr>
          <a:xfrm flipH="1" flipV="1">
            <a:off x="1440015" y="137652"/>
            <a:ext cx="10565171" cy="57324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665508" y="234675"/>
            <a:ext cx="9887719" cy="1094777"/>
          </a:xfrm>
        </p:spPr>
        <p:txBody>
          <a:bodyPr/>
          <a:lstStyle/>
          <a:p>
            <a:r>
              <a:rPr lang="en-US" dirty="0"/>
              <a:t>Allison repeats a set of vitals and performs fundal massage, noting a large gush of blood from the patient’s vagina including several large blood clots, totaling </a:t>
            </a:r>
            <a:r>
              <a:rPr lang="en-US" i="0" dirty="0"/>
              <a:t>~</a:t>
            </a:r>
            <a:r>
              <a:rPr lang="en-US" dirty="0"/>
              <a:t>250 cc of blood.</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4A4416B-027A-4BC7-B6A8-EAACE507F810}"/>
              </a:ext>
              <a:ext uri="{C183D7F6-B498-43B3-948B-1728B52AA6E4}">
                <adec:decorative xmlns:adec="http://schemas.microsoft.com/office/drawing/2017/decorative" val="1"/>
              </a:ext>
            </a:extLst>
          </p:cNvPr>
          <p:cNvGrpSpPr/>
          <p:nvPr/>
        </p:nvGrpSpPr>
        <p:grpSpPr>
          <a:xfrm>
            <a:off x="5501859" y="2382101"/>
            <a:ext cx="1747482" cy="3488041"/>
            <a:chOff x="6216819" y="1767432"/>
            <a:chExt cx="2452932" cy="4488444"/>
          </a:xfrm>
        </p:grpSpPr>
        <p:pic>
          <p:nvPicPr>
            <p:cNvPr id="10" name="Picture 9" title="Nurse hanging IV">
              <a:extLst>
                <a:ext uri="{FF2B5EF4-FFF2-40B4-BE49-F238E27FC236}">
                  <a16:creationId xmlns:a16="http://schemas.microsoft.com/office/drawing/2014/main" id="{DC09F24A-5EED-43BE-914E-BB1A2F6FE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82B3EAE3-45B9-4CCD-8C80-14B5B96E5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6" name="Picture 15" descr="A picture containing silhouette of nurse">
              <a:extLst>
                <a:ext uri="{FF2B5EF4-FFF2-40B4-BE49-F238E27FC236}">
                  <a16:creationId xmlns:a16="http://schemas.microsoft.com/office/drawing/2014/main" id="{EDE32AFA-06B8-4345-9E81-DA4AC550A13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7" name="Picture 16" descr="Image of a patient in a hospital bed.">
            <a:extLst>
              <a:ext uri="{FF2B5EF4-FFF2-40B4-BE49-F238E27FC236}">
                <a16:creationId xmlns:a16="http://schemas.microsoft.com/office/drawing/2014/main" id="{ED10F710-6991-4A00-95BB-30D9558697C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208387" y="2897535"/>
            <a:ext cx="4852593" cy="2956081"/>
          </a:xfrm>
          <a:prstGeom prst="rect">
            <a:avLst/>
          </a:prstGeom>
        </p:spPr>
      </p:pic>
      <p:sp>
        <p:nvSpPr>
          <p:cNvPr id="21" name="TextBox 20">
            <a:extLst>
              <a:ext uri="{FF2B5EF4-FFF2-40B4-BE49-F238E27FC236}">
                <a16:creationId xmlns:a16="http://schemas.microsoft.com/office/drawing/2014/main" id="{1D769AB3-8EAA-4468-BFBD-B4D25FACB47E}"/>
              </a:ext>
            </a:extLst>
          </p:cNvPr>
          <p:cNvSpPr txBox="1"/>
          <p:nvPr/>
        </p:nvSpPr>
        <p:spPr>
          <a:xfrm>
            <a:off x="3496686" y="4739003"/>
            <a:ext cx="188847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5" name="Text Placeholder 14"/>
          <p:cNvSpPr>
            <a:spLocks noGrp="1"/>
          </p:cNvSpPr>
          <p:nvPr>
            <p:ph type="body" sz="quarter" idx="11"/>
          </p:nvPr>
        </p:nvSpPr>
        <p:spPr>
          <a:xfrm>
            <a:off x="8434844" y="1944321"/>
            <a:ext cx="3589567" cy="1472042"/>
          </a:xfrm>
          <a:prstGeom prst="wedgeRectCallout">
            <a:avLst>
              <a:gd name="adj1" fmla="val -80146"/>
              <a:gd name="adj2" fmla="val 27046"/>
            </a:avLst>
          </a:prstGeom>
        </p:spPr>
        <p:txBody>
          <a:bodyPr/>
          <a:lstStyle/>
          <a:p>
            <a:r>
              <a:rPr lang="en-US" dirty="0"/>
              <a:t>Ms. Williams, I’m right here with you. Can you take a deep breath for me? </a:t>
            </a:r>
            <a:endParaRPr lang="en-US" dirty="0">
              <a:cs typeface="Calibri"/>
            </a:endParaRPr>
          </a:p>
        </p:txBody>
      </p:sp>
      <p:sp>
        <p:nvSpPr>
          <p:cNvPr id="19" name="TextBox 18">
            <a:extLst>
              <a:ext uri="{FF2B5EF4-FFF2-40B4-BE49-F238E27FC236}">
                <a16:creationId xmlns:a16="http://schemas.microsoft.com/office/drawing/2014/main" id="{ADFFD65D-26FE-F346-B4FC-484C74FBFF81}"/>
              </a:ext>
            </a:extLst>
          </p:cNvPr>
          <p:cNvSpPr txBox="1"/>
          <p:nvPr/>
        </p:nvSpPr>
        <p:spPr>
          <a:xfrm>
            <a:off x="7004827" y="3636943"/>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39093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descr="Illustration shows three figures in silhouette: Danielle Williams, the patient, lies on a hospital bed; Allison, the L&amp;O nurse, stands beside the bed. Tanya, the charge nurse, is at the edge of illustration. A phone icon indicates that Allison is phoning Tanya; she says 'Tanya, Ms. Williams is bleeding heavily. Will you please notify Dr. Sonentag that she has lost ~250 cc of blood?'">
            <a:extLst>
              <a:ext uri="{FF2B5EF4-FFF2-40B4-BE49-F238E27FC236}">
                <a16:creationId xmlns:a16="http://schemas.microsoft.com/office/drawing/2014/main" id="{68B37677-B089-42EA-9E9D-02EF525C66F0}"/>
              </a:ext>
            </a:extLst>
          </p:cNvPr>
          <p:cNvSpPr/>
          <p:nvPr/>
        </p:nvSpPr>
        <p:spPr>
          <a:xfrm>
            <a:off x="1419985" y="121920"/>
            <a:ext cx="10650095" cy="575295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4A4416B-027A-4BC7-B6A8-EAACE507F810}"/>
              </a:ext>
              <a:ext uri="{C183D7F6-B498-43B3-948B-1728B52AA6E4}">
                <adec:decorative xmlns:adec="http://schemas.microsoft.com/office/drawing/2017/decorative" val="1"/>
              </a:ext>
            </a:extLst>
          </p:cNvPr>
          <p:cNvGrpSpPr/>
          <p:nvPr/>
        </p:nvGrpSpPr>
        <p:grpSpPr>
          <a:xfrm>
            <a:off x="7796160" y="2323492"/>
            <a:ext cx="1747482" cy="3488041"/>
            <a:chOff x="6216819" y="1767432"/>
            <a:chExt cx="2452932" cy="4488444"/>
          </a:xfrm>
        </p:grpSpPr>
        <p:pic>
          <p:nvPicPr>
            <p:cNvPr id="10" name="Picture 9" title="Nurse hanging IV">
              <a:extLst>
                <a:ext uri="{FF2B5EF4-FFF2-40B4-BE49-F238E27FC236}">
                  <a16:creationId xmlns:a16="http://schemas.microsoft.com/office/drawing/2014/main" id="{DC09F24A-5EED-43BE-914E-BB1A2F6FE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2" name="Picture 11" title="Nurse hanging IV">
              <a:extLst>
                <a:ext uri="{FF2B5EF4-FFF2-40B4-BE49-F238E27FC236}">
                  <a16:creationId xmlns:a16="http://schemas.microsoft.com/office/drawing/2014/main" id="{82B3EAE3-45B9-4CCD-8C80-14B5B96E5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6" name="Picture 15" descr="A picture containing silhouette of nurse">
              <a:extLst>
                <a:ext uri="{FF2B5EF4-FFF2-40B4-BE49-F238E27FC236}">
                  <a16:creationId xmlns:a16="http://schemas.microsoft.com/office/drawing/2014/main" id="{EDE32AFA-06B8-4345-9E81-DA4AC550A13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7" name="Picture 16" descr="Image of a patient in a hospital bed.">
            <a:extLst>
              <a:ext uri="{FF2B5EF4-FFF2-40B4-BE49-F238E27FC236}">
                <a16:creationId xmlns:a16="http://schemas.microsoft.com/office/drawing/2014/main" id="{ED10F710-6991-4A00-95BB-30D9558697C9}"/>
              </a:ext>
            </a:extLst>
          </p:cNvPr>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5502688" y="2838926"/>
            <a:ext cx="4852593" cy="2956081"/>
          </a:xfrm>
          <a:prstGeom prst="rect">
            <a:avLst/>
          </a:prstGeom>
        </p:spPr>
      </p:pic>
      <p:sp>
        <p:nvSpPr>
          <p:cNvPr id="21" name="TextBox 20">
            <a:extLst>
              <a:ext uri="{FF2B5EF4-FFF2-40B4-BE49-F238E27FC236}">
                <a16:creationId xmlns:a16="http://schemas.microsoft.com/office/drawing/2014/main" id="{1D769AB3-8EAA-4468-BFBD-B4D25FACB47E}"/>
              </a:ext>
            </a:extLst>
          </p:cNvPr>
          <p:cNvSpPr txBox="1"/>
          <p:nvPr/>
        </p:nvSpPr>
        <p:spPr>
          <a:xfrm>
            <a:off x="5775539" y="5137594"/>
            <a:ext cx="188897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5" name="Text Placeholder 14"/>
          <p:cNvSpPr>
            <a:spLocks noGrp="1"/>
          </p:cNvSpPr>
          <p:nvPr>
            <p:ph type="body" sz="quarter" idx="11"/>
          </p:nvPr>
        </p:nvSpPr>
        <p:spPr>
          <a:xfrm>
            <a:off x="3508411" y="396937"/>
            <a:ext cx="5040480" cy="1817810"/>
          </a:xfrm>
          <a:prstGeom prst="wedgeRectCallout">
            <a:avLst>
              <a:gd name="adj1" fmla="val 54053"/>
              <a:gd name="adj2" fmla="val 86159"/>
            </a:avLst>
          </a:prstGeom>
        </p:spPr>
        <p:txBody>
          <a:bodyPr/>
          <a:lstStyle/>
          <a:p>
            <a:pPr marL="690563"/>
            <a:r>
              <a:rPr lang="en-US" dirty="0"/>
              <a:t>Tanya, Ms. Williams is bleeding heavily. Will you please notify Dr. </a:t>
            </a:r>
            <a:r>
              <a:rPr lang="en-US" dirty="0" err="1"/>
              <a:t>Sonentag</a:t>
            </a:r>
            <a:r>
              <a:rPr lang="en-US" dirty="0"/>
              <a:t> that she has lost ~250 cc of blood?</a:t>
            </a:r>
            <a:endParaRPr lang="en-US" dirty="0">
              <a:cs typeface="Calibri"/>
            </a:endParaRPr>
          </a:p>
        </p:txBody>
      </p:sp>
      <p:pic>
        <p:nvPicPr>
          <p:cNvPr id="19" name="Picture 18" descr="File:Phone font awesome.svg - Wikimedia Commons">
            <a:extLst>
              <a:ext uri="{FF2B5EF4-FFF2-40B4-BE49-F238E27FC236}">
                <a16:creationId xmlns:a16="http://schemas.microsoft.com/office/drawing/2014/main" id="{0C0F5B20-352D-49AE-B492-75322B6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18723">
            <a:off x="3226880" y="664212"/>
            <a:ext cx="1362228" cy="1362228"/>
          </a:xfrm>
          <a:prstGeom prst="rect">
            <a:avLst/>
          </a:prstGeom>
        </p:spPr>
      </p:pic>
      <p:pic>
        <p:nvPicPr>
          <p:cNvPr id="22" name="Picture 21" descr="A picture containing silhouette of nurse">
            <a:extLst>
              <a:ext uri="{FF2B5EF4-FFF2-40B4-BE49-F238E27FC236}">
                <a16:creationId xmlns:a16="http://schemas.microsoft.com/office/drawing/2014/main" id="{9A593ECA-B935-4265-81FC-D7F515A19BE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a:off x="1565043" y="2937484"/>
            <a:ext cx="1775954" cy="2937391"/>
          </a:xfrm>
          <a:prstGeom prst="rect">
            <a:avLst/>
          </a:prstGeom>
        </p:spPr>
      </p:pic>
      <p:sp>
        <p:nvSpPr>
          <p:cNvPr id="23" name="TextBox 22">
            <a:extLst>
              <a:ext uri="{FF2B5EF4-FFF2-40B4-BE49-F238E27FC236}">
                <a16:creationId xmlns:a16="http://schemas.microsoft.com/office/drawing/2014/main" id="{9259C1EF-7D6C-4B79-ADFF-F7381DB125C0}"/>
              </a:ext>
            </a:extLst>
          </p:cNvPr>
          <p:cNvSpPr txBox="1"/>
          <p:nvPr/>
        </p:nvSpPr>
        <p:spPr>
          <a:xfrm>
            <a:off x="1947075" y="5532658"/>
            <a:ext cx="132803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4" name="TextBox 23">
            <a:extLst>
              <a:ext uri="{FF2B5EF4-FFF2-40B4-BE49-F238E27FC236}">
                <a16:creationId xmlns:a16="http://schemas.microsoft.com/office/drawing/2014/main" id="{55F50FEB-26E0-F94C-BDED-169F8726627C}"/>
              </a:ext>
            </a:extLst>
          </p:cNvPr>
          <p:cNvSpPr txBox="1"/>
          <p:nvPr/>
        </p:nvSpPr>
        <p:spPr>
          <a:xfrm>
            <a:off x="9359024" y="354281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54225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descr="Illustration shows three figures in silhouette: Danielle Williams, the patient, lies on a hospital bed; Allison, the L&amp;O nurse, and Dr. Sonnetag, the obstetrician, stand beside the bed. Caption reads: 'In the meantime, Allison repeats a set of vitals, showing a heart rate of 126 and a blood pressure of 102/56.' Dr. Sonentag says 'Hello again, Ms. Williams. I hear you’re bleeding. How are you feeling?'  Danielle answers 'Scared. What’s happening?' Dr. Sonentag replies 'I bet, but we’re here to help. I’d like to do an examination to determine our next steps, OK?'">
            <a:extLst>
              <a:ext uri="{FF2B5EF4-FFF2-40B4-BE49-F238E27FC236}">
                <a16:creationId xmlns:a16="http://schemas.microsoft.com/office/drawing/2014/main" id="{62952D0A-9CC3-4130-AD09-6E2F4560D2AB}"/>
              </a:ext>
            </a:extLst>
          </p:cNvPr>
          <p:cNvSpPr/>
          <p:nvPr/>
        </p:nvSpPr>
        <p:spPr>
          <a:xfrm flipH="1" flipV="1">
            <a:off x="1405137" y="142240"/>
            <a:ext cx="10685261" cy="57071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0"/>
          </p:nvPr>
        </p:nvSpPr>
        <p:spPr>
          <a:xfrm>
            <a:off x="1405137" y="86955"/>
            <a:ext cx="10685261" cy="850897"/>
          </a:xfrm>
        </p:spPr>
        <p:txBody>
          <a:bodyPr/>
          <a:lstStyle/>
          <a:p>
            <a:r>
              <a:rPr lang="en-US" dirty="0"/>
              <a:t>In the meantime, Allison repeats a set of vitals, showing a heart rate of 126 and a blood pressure of 102/56. </a:t>
            </a:r>
          </a:p>
        </p:txBody>
      </p:sp>
      <p:sp>
        <p:nvSpPr>
          <p:cNvPr id="15" name="Text Placeholder 14"/>
          <p:cNvSpPr>
            <a:spLocks noGrp="1"/>
          </p:cNvSpPr>
          <p:nvPr>
            <p:ph type="body" sz="quarter" idx="11"/>
          </p:nvPr>
        </p:nvSpPr>
        <p:spPr>
          <a:xfrm>
            <a:off x="6956785" y="1277967"/>
            <a:ext cx="4967875" cy="953361"/>
          </a:xfrm>
          <a:prstGeom prst="wedgeRectCallout">
            <a:avLst>
              <a:gd name="adj1" fmla="val -47786"/>
              <a:gd name="adj2" fmla="val 108738"/>
            </a:avLst>
          </a:prstGeom>
        </p:spPr>
        <p:txBody>
          <a:bodyPr/>
          <a:lstStyle/>
          <a:p>
            <a:r>
              <a:rPr lang="en-US" dirty="0"/>
              <a:t>Hello again, Ms. Williams. I hear you’re bleeding. How are you feeling?</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9" name="Text Placeholder 14">
            <a:extLst>
              <a:ext uri="{FF2B5EF4-FFF2-40B4-BE49-F238E27FC236}">
                <a16:creationId xmlns:a16="http://schemas.microsoft.com/office/drawing/2014/main" id="{EEAC4E9E-6A2E-ED42-B783-768C92288360}"/>
              </a:ext>
            </a:extLst>
          </p:cNvPr>
          <p:cNvSpPr txBox="1">
            <a:spLocks/>
          </p:cNvSpPr>
          <p:nvPr/>
        </p:nvSpPr>
        <p:spPr>
          <a:xfrm>
            <a:off x="7510085" y="4116792"/>
            <a:ext cx="4317060" cy="1254955"/>
          </a:xfrm>
          <a:prstGeom prst="wedgeRectCallout">
            <a:avLst>
              <a:gd name="adj1" fmla="val -61793"/>
              <a:gd name="adj2" fmla="val -10541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bet, but we’re here to help. I’d like to do an examination to determine our next steps, OK?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0" name="Text Placeholder 14">
            <a:extLst>
              <a:ext uri="{FF2B5EF4-FFF2-40B4-BE49-F238E27FC236}">
                <a16:creationId xmlns:a16="http://schemas.microsoft.com/office/drawing/2014/main" id="{65C5BC7C-A6CF-4A47-AD0C-EBD4FE0E611D}"/>
              </a:ext>
            </a:extLst>
          </p:cNvPr>
          <p:cNvSpPr txBox="1">
            <a:spLocks/>
          </p:cNvSpPr>
          <p:nvPr/>
        </p:nvSpPr>
        <p:spPr>
          <a:xfrm>
            <a:off x="1576041" y="2060612"/>
            <a:ext cx="3586488" cy="476681"/>
          </a:xfrm>
          <a:prstGeom prst="wedgeRectCallout">
            <a:avLst>
              <a:gd name="adj1" fmla="val -17940"/>
              <a:gd name="adj2" fmla="val 228942"/>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Scared. What’s happening?</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36" name="Group 35">
            <a:extLst>
              <a:ext uri="{FF2B5EF4-FFF2-40B4-BE49-F238E27FC236}">
                <a16:creationId xmlns:a16="http://schemas.microsoft.com/office/drawing/2014/main" id="{5A49DE48-CF23-A04C-B00C-32977237FF51}"/>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37" name="Picture 36" title="Nurse hanging IV">
              <a:extLst>
                <a:ext uri="{FF2B5EF4-FFF2-40B4-BE49-F238E27FC236}">
                  <a16:creationId xmlns:a16="http://schemas.microsoft.com/office/drawing/2014/main" id="{9BA12A77-BCE8-734C-8383-125065FE2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8" name="Picture 37" title="Nurse hanging IV">
              <a:extLst>
                <a:ext uri="{FF2B5EF4-FFF2-40B4-BE49-F238E27FC236}">
                  <a16:creationId xmlns:a16="http://schemas.microsoft.com/office/drawing/2014/main" id="{059AB046-2A6A-A94F-A87C-A5565B58B1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9" name="Picture 38" descr="A picture containing silhouette of nurse">
              <a:extLst>
                <a:ext uri="{FF2B5EF4-FFF2-40B4-BE49-F238E27FC236}">
                  <a16:creationId xmlns:a16="http://schemas.microsoft.com/office/drawing/2014/main" id="{72A69E48-294A-6B4A-8925-EADAE489FB1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40" name="Picture 39" descr="A picture containing silhouette of doctor">
            <a:extLst>
              <a:ext uri="{FF2B5EF4-FFF2-40B4-BE49-F238E27FC236}">
                <a16:creationId xmlns:a16="http://schemas.microsoft.com/office/drawing/2014/main" id="{BD381ED6-E5B2-3444-9DB9-EC22AB2D8C0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41" name="TextBox 40">
            <a:extLst>
              <a:ext uri="{FF2B5EF4-FFF2-40B4-BE49-F238E27FC236}">
                <a16:creationId xmlns:a16="http://schemas.microsoft.com/office/drawing/2014/main" id="{9978E62D-3EA3-604E-8D3F-E1219C244DE5}"/>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2" name="Picture 41" descr="Image of a patient in a hospital bed.">
            <a:extLst>
              <a:ext uri="{FF2B5EF4-FFF2-40B4-BE49-F238E27FC236}">
                <a16:creationId xmlns:a16="http://schemas.microsoft.com/office/drawing/2014/main" id="{BE39AFA7-43E5-084E-9AC4-9162FD41E985}"/>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43" name="TextBox 42">
            <a:extLst>
              <a:ext uri="{FF2B5EF4-FFF2-40B4-BE49-F238E27FC236}">
                <a16:creationId xmlns:a16="http://schemas.microsoft.com/office/drawing/2014/main" id="{71D621CF-956C-3A4D-880F-47EC2B968180}"/>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8" name="TextBox 17">
            <a:extLst>
              <a:ext uri="{FF2B5EF4-FFF2-40B4-BE49-F238E27FC236}">
                <a16:creationId xmlns:a16="http://schemas.microsoft.com/office/drawing/2014/main" id="{A8C348AB-38C6-414F-B154-9AB42C2218DC}"/>
              </a:ext>
            </a:extLst>
          </p:cNvPr>
          <p:cNvSpPr txBox="1"/>
          <p:nvPr/>
        </p:nvSpPr>
        <p:spPr>
          <a:xfrm>
            <a:off x="4962131" y="3814681"/>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255366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descr="Illustration shows three figures in silhouette: Danielle Williams, the patient, lies on a hospital bed; Allison, the L&amp;O nurse, and Dr. Sonnetag, the obstetrician, stand beside the bed. Dr. Sonentag says 'Ms. Williams, you have what’s called uterine atony, which means your uterus hasn’t contracted enough to stop your blood vessels from bleeding. I’m also seeing multiple blood clots in your uterine cavity. I’d like to take immediate action to treat you. Allison, call for assistance, please.' Caption adds: 'Dr. Sonentag also requests a Foley catheter, uterotonic agents, and an oxytocin bolus.'">
            <a:extLst>
              <a:ext uri="{FF2B5EF4-FFF2-40B4-BE49-F238E27FC236}">
                <a16:creationId xmlns:a16="http://schemas.microsoft.com/office/drawing/2014/main" id="{2AC37892-101B-4234-BDF4-1845D38A8B9E}"/>
              </a:ext>
            </a:extLst>
          </p:cNvPr>
          <p:cNvSpPr/>
          <p:nvPr/>
        </p:nvSpPr>
        <p:spPr>
          <a:xfrm>
            <a:off x="1368590" y="101600"/>
            <a:ext cx="10721810" cy="58130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5" name="Text Placeholder 14"/>
          <p:cNvSpPr>
            <a:spLocks noGrp="1"/>
          </p:cNvSpPr>
          <p:nvPr>
            <p:ph type="body" sz="quarter" idx="11"/>
          </p:nvPr>
        </p:nvSpPr>
        <p:spPr>
          <a:xfrm>
            <a:off x="1651000" y="193432"/>
            <a:ext cx="10121900" cy="1956208"/>
          </a:xfrm>
          <a:prstGeom prst="wedgeRectCallout">
            <a:avLst>
              <a:gd name="adj1" fmla="val -4314"/>
              <a:gd name="adj2" fmla="val 72667"/>
            </a:avLst>
          </a:prstGeom>
        </p:spPr>
        <p:txBody>
          <a:bodyPr/>
          <a:lstStyle/>
          <a:p>
            <a:r>
              <a:rPr lang="en-US" dirty="0">
                <a:cs typeface="Calibri"/>
              </a:rPr>
              <a:t>Ms. Williams, you have what’s called uterine atony, which means your uterus hasn’t contracted enough to stop your blood vessels from bleeding. I’m also seeing </a:t>
            </a:r>
            <a:r>
              <a:rPr lang="en-US" dirty="0"/>
              <a:t>multiple blood clots in your uterine cavity. I’d like to take immediate action to treat you.</a:t>
            </a:r>
          </a:p>
          <a:p>
            <a:r>
              <a:rPr lang="en-US" dirty="0"/>
              <a:t>Allison, call for assistance, please.</a:t>
            </a:r>
            <a:endParaRPr lang="en-US" dirty="0">
              <a:cs typeface="Calibri"/>
            </a:endParaRPr>
          </a:p>
        </p:txBody>
      </p:sp>
      <p:sp>
        <p:nvSpPr>
          <p:cNvPr id="17" name="Text Placeholder 16"/>
          <p:cNvSpPr>
            <a:spLocks noGrp="1"/>
          </p:cNvSpPr>
          <p:nvPr>
            <p:ph type="body" sz="quarter" idx="13"/>
          </p:nvPr>
        </p:nvSpPr>
        <p:spPr>
          <a:xfrm>
            <a:off x="8110415" y="3211032"/>
            <a:ext cx="3472216" cy="1848647"/>
          </a:xfrm>
          <a:prstGeom prst="rect">
            <a:avLst/>
          </a:prstGeom>
        </p:spPr>
        <p:txBody>
          <a:bodyPr/>
          <a:lstStyle/>
          <a:p>
            <a:r>
              <a:rPr lang="en-US" dirty="0"/>
              <a:t>Dr. </a:t>
            </a:r>
            <a:r>
              <a:rPr lang="en-US" dirty="0" err="1"/>
              <a:t>Sonentag</a:t>
            </a:r>
            <a:r>
              <a:rPr lang="en-US" dirty="0"/>
              <a:t> also requests a Foley catheter, uterotonic agents, and an oxytocin bolus. </a:t>
            </a:r>
            <a:endParaRPr lang="en-US" dirty="0">
              <a:cs typeface="Calibri"/>
            </a:endParaRPr>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1014F36-58C8-6940-9514-5303C3D06CE8}"/>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20" name="Picture 19" title="Nurse hanging IV">
              <a:extLst>
                <a:ext uri="{FF2B5EF4-FFF2-40B4-BE49-F238E27FC236}">
                  <a16:creationId xmlns:a16="http://schemas.microsoft.com/office/drawing/2014/main" id="{1A06FDD7-274F-894D-BB65-A0A4A534C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6" name="Picture 25" title="Nurse hanging IV">
              <a:extLst>
                <a:ext uri="{FF2B5EF4-FFF2-40B4-BE49-F238E27FC236}">
                  <a16:creationId xmlns:a16="http://schemas.microsoft.com/office/drawing/2014/main" id="{334AA336-D25B-B64C-A949-B5B6B707D2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7" name="Picture 26" descr="A picture containing silhouette of nurse">
              <a:extLst>
                <a:ext uri="{FF2B5EF4-FFF2-40B4-BE49-F238E27FC236}">
                  <a16:creationId xmlns:a16="http://schemas.microsoft.com/office/drawing/2014/main" id="{96A99512-D073-3040-8573-54333F121B08}"/>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8" name="Picture 27" descr="A picture containing silhouette of doctor">
            <a:extLst>
              <a:ext uri="{FF2B5EF4-FFF2-40B4-BE49-F238E27FC236}">
                <a16:creationId xmlns:a16="http://schemas.microsoft.com/office/drawing/2014/main" id="{BC2739B2-989F-2949-86F8-226A75ACBD4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29" name="TextBox 28">
            <a:extLst>
              <a:ext uri="{FF2B5EF4-FFF2-40B4-BE49-F238E27FC236}">
                <a16:creationId xmlns:a16="http://schemas.microsoft.com/office/drawing/2014/main" id="{8DBA68EA-983C-DC4A-9178-CFB2AFFA4850}"/>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0" name="Picture 29" descr="Image of a patient in a hospital bed.">
            <a:extLst>
              <a:ext uri="{FF2B5EF4-FFF2-40B4-BE49-F238E27FC236}">
                <a16:creationId xmlns:a16="http://schemas.microsoft.com/office/drawing/2014/main" id="{2B5CA5B7-E708-C244-AA43-8D4C2EEB9F05}"/>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31" name="TextBox 30">
            <a:extLst>
              <a:ext uri="{FF2B5EF4-FFF2-40B4-BE49-F238E27FC236}">
                <a16:creationId xmlns:a16="http://schemas.microsoft.com/office/drawing/2014/main" id="{125BCDFD-534C-0943-86F3-DCE1E131E9A8}"/>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2" name="TextBox 31">
            <a:extLst>
              <a:ext uri="{FF2B5EF4-FFF2-40B4-BE49-F238E27FC236}">
                <a16:creationId xmlns:a16="http://schemas.microsoft.com/office/drawing/2014/main" id="{E1D38ACD-9E1E-FF4A-BA18-838B1F4A158B}"/>
              </a:ext>
            </a:extLst>
          </p:cNvPr>
          <p:cNvSpPr txBox="1"/>
          <p:nvPr/>
        </p:nvSpPr>
        <p:spPr>
          <a:xfrm>
            <a:off x="4477959" y="3815775"/>
            <a:ext cx="1462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bedside nurse</a:t>
            </a:r>
          </a:p>
        </p:txBody>
      </p:sp>
    </p:spTree>
    <p:custDataLst>
      <p:tags r:id="rId1"/>
    </p:custDataLst>
    <p:extLst>
      <p:ext uri="{BB962C8B-B14F-4D97-AF65-F5344CB8AC3E}">
        <p14:creationId xmlns:p14="http://schemas.microsoft.com/office/powerpoint/2010/main" val="71602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descr="Illustration shows four figures in silhouette: Danielle Williams, the patient, lies on a hospital bed; Allison, the L&amp;O nurse, and Dr. Sonnetag, the obstetrician, stand beside the bed. Allison says 'We need materials and supplies!' Caption reads: 'The charge nurse, Tanya, immediately comes to the room to assist. The hemorrhage cart is requested to be brought to the bedside.' Tanya stands below the caption.">
            <a:extLst>
              <a:ext uri="{FF2B5EF4-FFF2-40B4-BE49-F238E27FC236}">
                <a16:creationId xmlns:a16="http://schemas.microsoft.com/office/drawing/2014/main" id="{7715ADA6-2078-426B-A7FF-EAF311FA33E1}"/>
              </a:ext>
            </a:extLst>
          </p:cNvPr>
          <p:cNvSpPr/>
          <p:nvPr/>
        </p:nvSpPr>
        <p:spPr>
          <a:xfrm flipH="1">
            <a:off x="1368588" y="91440"/>
            <a:ext cx="10650691" cy="579114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p:txBody>
          <a:bodyPr/>
          <a:lstStyle/>
          <a:p>
            <a:r>
              <a:rPr lang="en-US" dirty="0"/>
              <a:t>Obstetric Hemorrhage</a:t>
            </a:r>
            <a:br>
              <a:rPr lang="en-US" dirty="0"/>
            </a:br>
            <a:r>
              <a:rPr lang="en-US" dirty="0"/>
              <a:t>Master Case</a:t>
            </a:r>
          </a:p>
        </p:txBody>
      </p:sp>
      <p:sp>
        <p:nvSpPr>
          <p:cNvPr id="15" name="Text Placeholder 14"/>
          <p:cNvSpPr>
            <a:spLocks noGrp="1"/>
          </p:cNvSpPr>
          <p:nvPr>
            <p:ph type="body" sz="quarter" idx="11"/>
          </p:nvPr>
        </p:nvSpPr>
        <p:spPr>
          <a:xfrm>
            <a:off x="2427537" y="578095"/>
            <a:ext cx="3149600" cy="1003405"/>
          </a:xfrm>
          <a:prstGeom prst="wedgeRectCallout">
            <a:avLst>
              <a:gd name="adj1" fmla="val 34475"/>
              <a:gd name="adj2" fmla="val 153087"/>
            </a:avLst>
          </a:prstGeom>
        </p:spPr>
        <p:txBody>
          <a:bodyPr/>
          <a:lstStyle/>
          <a:p>
            <a:r>
              <a:rPr lang="en-US" dirty="0"/>
              <a:t>We need materials and supplies!</a:t>
            </a:r>
          </a:p>
        </p:txBody>
      </p:sp>
      <p:sp>
        <p:nvSpPr>
          <p:cNvPr id="16" name="Text Placeholder 15"/>
          <p:cNvSpPr>
            <a:spLocks noGrp="1"/>
          </p:cNvSpPr>
          <p:nvPr>
            <p:ph type="body" sz="quarter" idx="12"/>
          </p:nvPr>
        </p:nvSpPr>
        <p:spPr>
          <a:xfrm>
            <a:off x="7097190" y="1059279"/>
            <a:ext cx="4921959" cy="1637949"/>
          </a:xfrm>
          <a:prstGeom prst="rect">
            <a:avLst/>
          </a:prstGeom>
        </p:spPr>
        <p:txBody>
          <a:bodyPr/>
          <a:lstStyle/>
          <a:p>
            <a:r>
              <a:rPr lang="en-US" dirty="0"/>
              <a:t>The charge nurse, Tanya, immediately comes to the room to assist. The hemorrhage cart is requested to be brought to the bedside.</a:t>
            </a:r>
            <a:endParaRPr lang="en-US" i="0" dirty="0"/>
          </a:p>
        </p:txBody>
      </p:sp>
      <p:sp>
        <p:nvSpPr>
          <p:cNvPr id="11" name="Slide Number Placeholder 10"/>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565AD89-56FB-4D19-BF7F-C2998A9647B1}"/>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CFCFC"/>
              </a:clrFrom>
              <a:clrTo>
                <a:srgbClr val="FCFCFC">
                  <a:alpha val="0"/>
                </a:srgbClr>
              </a:clrTo>
            </a:clrChange>
          </a:blip>
          <a:srcRect l="31229" t="29735" r="58556" b="40732"/>
          <a:stretch/>
        </p:blipFill>
        <p:spPr>
          <a:xfrm>
            <a:off x="7097190" y="4113094"/>
            <a:ext cx="1585536" cy="1672560"/>
          </a:xfrm>
          <a:prstGeom prst="rect">
            <a:avLst/>
          </a:prstGeom>
        </p:spPr>
      </p:pic>
      <p:pic>
        <p:nvPicPr>
          <p:cNvPr id="33" name="Picture 32" descr="A picture containing silhouette of nurse">
            <a:extLst>
              <a:ext uri="{FF2B5EF4-FFF2-40B4-BE49-F238E27FC236}">
                <a16:creationId xmlns:a16="http://schemas.microsoft.com/office/drawing/2014/main" id="{37B28077-1C2E-4ADD-AD47-68FCEDCE0D6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8312166" y="2858434"/>
            <a:ext cx="1682738" cy="2980772"/>
          </a:xfrm>
          <a:prstGeom prst="rect">
            <a:avLst/>
          </a:prstGeom>
        </p:spPr>
      </p:pic>
      <p:sp>
        <p:nvSpPr>
          <p:cNvPr id="34" name="TextBox 33">
            <a:extLst>
              <a:ext uri="{FF2B5EF4-FFF2-40B4-BE49-F238E27FC236}">
                <a16:creationId xmlns:a16="http://schemas.microsoft.com/office/drawing/2014/main" id="{B3B85536-ABD4-453F-ADAA-4725D830B5A7}"/>
              </a:ext>
            </a:extLst>
          </p:cNvPr>
          <p:cNvSpPr txBox="1"/>
          <p:nvPr/>
        </p:nvSpPr>
        <p:spPr>
          <a:xfrm>
            <a:off x="8566861" y="5459769"/>
            <a:ext cx="154587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grpSp>
        <p:nvGrpSpPr>
          <p:cNvPr id="19" name="Group 18">
            <a:extLst>
              <a:ext uri="{FF2B5EF4-FFF2-40B4-BE49-F238E27FC236}">
                <a16:creationId xmlns:a16="http://schemas.microsoft.com/office/drawing/2014/main" id="{4EF564AF-A0A2-5246-A9CE-C5A1FA15BBE0}"/>
              </a:ext>
              <a:ext uri="{C183D7F6-B498-43B3-948B-1728B52AA6E4}">
                <adec:decorative xmlns:adec="http://schemas.microsoft.com/office/drawing/2017/decorative" val="1"/>
              </a:ext>
            </a:extLst>
          </p:cNvPr>
          <p:cNvGrpSpPr/>
          <p:nvPr/>
        </p:nvGrpSpPr>
        <p:grpSpPr>
          <a:xfrm>
            <a:off x="3906846" y="2431973"/>
            <a:ext cx="1747482" cy="3488041"/>
            <a:chOff x="6216819" y="1767432"/>
            <a:chExt cx="2452932" cy="4488444"/>
          </a:xfrm>
        </p:grpSpPr>
        <p:pic>
          <p:nvPicPr>
            <p:cNvPr id="20" name="Picture 19" title="Nurse hanging IV">
              <a:extLst>
                <a:ext uri="{FF2B5EF4-FFF2-40B4-BE49-F238E27FC236}">
                  <a16:creationId xmlns:a16="http://schemas.microsoft.com/office/drawing/2014/main" id="{3C825CF1-23CC-0A47-AC8D-A5985CD5AE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21" name="Picture 20" title="Nurse hanging IV">
              <a:extLst>
                <a:ext uri="{FF2B5EF4-FFF2-40B4-BE49-F238E27FC236}">
                  <a16:creationId xmlns:a16="http://schemas.microsoft.com/office/drawing/2014/main" id="{40D4E91A-CCD0-D64D-915B-A5A7A55498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22" name="Picture 21" descr="A picture containing silhouette of nurse">
              <a:extLst>
                <a:ext uri="{FF2B5EF4-FFF2-40B4-BE49-F238E27FC236}">
                  <a16:creationId xmlns:a16="http://schemas.microsoft.com/office/drawing/2014/main" id="{954A8378-E5F3-C549-B6CE-62A33A7D9C3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5" name="Picture 34" descr="A picture containing silhouette of doctor">
            <a:extLst>
              <a:ext uri="{FF2B5EF4-FFF2-40B4-BE49-F238E27FC236}">
                <a16:creationId xmlns:a16="http://schemas.microsoft.com/office/drawing/2014/main" id="{2037B40B-A402-6340-9B1D-41F2CA12C5F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5503206" y="2580370"/>
            <a:ext cx="1752184" cy="3352612"/>
          </a:xfrm>
          <a:prstGeom prst="rect">
            <a:avLst/>
          </a:prstGeom>
        </p:spPr>
      </p:pic>
      <p:sp>
        <p:nvSpPr>
          <p:cNvPr id="36" name="TextBox 35">
            <a:extLst>
              <a:ext uri="{FF2B5EF4-FFF2-40B4-BE49-F238E27FC236}">
                <a16:creationId xmlns:a16="http://schemas.microsoft.com/office/drawing/2014/main" id="{59D6CD01-EB4E-7948-A15B-62AE27783B58}"/>
              </a:ext>
            </a:extLst>
          </p:cNvPr>
          <p:cNvSpPr txBox="1"/>
          <p:nvPr/>
        </p:nvSpPr>
        <p:spPr>
          <a:xfrm>
            <a:off x="5755926" y="5574400"/>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37" name="Picture 36" descr="Image of a patient in a hospital bed.">
            <a:extLst>
              <a:ext uri="{FF2B5EF4-FFF2-40B4-BE49-F238E27FC236}">
                <a16:creationId xmlns:a16="http://schemas.microsoft.com/office/drawing/2014/main" id="{F1ADF90E-C1E5-214A-97CF-3F70BDE9FC71}"/>
              </a:ext>
            </a:extLst>
          </p:cNvPr>
          <p:cNvPicPr>
            <a:picLocks noChangeAspect="1"/>
          </p:cNvPicPr>
          <p:nvPr/>
        </p:nvPicPr>
        <p:blipFill rotWithShape="1">
          <a:blip r:embed="rId9">
            <a:extLst>
              <a:ext uri="{28A0092B-C50C-407E-A947-70E740481C1C}">
                <a14:useLocalDpi xmlns:a14="http://schemas.microsoft.com/office/drawing/2010/main" val="0"/>
              </a:ext>
            </a:extLst>
          </a:blip>
          <a:srcRect b="19584"/>
          <a:stretch/>
        </p:blipFill>
        <p:spPr>
          <a:xfrm flipH="1">
            <a:off x="1576041" y="2963454"/>
            <a:ext cx="4852593" cy="2956081"/>
          </a:xfrm>
          <a:prstGeom prst="rect">
            <a:avLst/>
          </a:prstGeom>
        </p:spPr>
      </p:pic>
      <p:sp>
        <p:nvSpPr>
          <p:cNvPr id="38" name="TextBox 37">
            <a:extLst>
              <a:ext uri="{FF2B5EF4-FFF2-40B4-BE49-F238E27FC236}">
                <a16:creationId xmlns:a16="http://schemas.microsoft.com/office/drawing/2014/main" id="{A4008196-98B1-0946-9CEF-A939AB7D0F2D}"/>
              </a:ext>
            </a:extLst>
          </p:cNvPr>
          <p:cNvSpPr txBox="1"/>
          <p:nvPr/>
        </p:nvSpPr>
        <p:spPr>
          <a:xfrm>
            <a:off x="1503729" y="5351170"/>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9" name="TextBox 38">
            <a:extLst>
              <a:ext uri="{FF2B5EF4-FFF2-40B4-BE49-F238E27FC236}">
                <a16:creationId xmlns:a16="http://schemas.microsoft.com/office/drawing/2014/main" id="{ACFE8730-BE6F-9B44-8230-84D1E3228D48}"/>
              </a:ext>
            </a:extLst>
          </p:cNvPr>
          <p:cNvSpPr txBox="1"/>
          <p:nvPr/>
        </p:nvSpPr>
        <p:spPr>
          <a:xfrm>
            <a:off x="4477959" y="3815775"/>
            <a:ext cx="1462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bedside nurse</a:t>
            </a:r>
          </a:p>
        </p:txBody>
      </p:sp>
    </p:spTree>
    <p:custDataLst>
      <p:tags r:id="rId1"/>
    </p:custDataLst>
    <p:extLst>
      <p:ext uri="{BB962C8B-B14F-4D97-AF65-F5344CB8AC3E}">
        <p14:creationId xmlns:p14="http://schemas.microsoft.com/office/powerpoint/2010/main" val="930429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2" descr="Illustration shows four figures in silhouette: Danielle Williams, the patient, lies on a hospital bed; Allison, the L&amp;O nurse, Dr. Sonnetag, the obstetrician, and Tanya, the charge nurse, stand beside the bed. Allison says 'I have placed a new peripheral IV. Should a fluid bolus be given?' Dr. Sonentag replies 'Yes. I have also ordered blood products. Please make the OR aware in case we need to move there for further management. Ms. Williams, we may need to give you blood products or move you to the OR if the bleeding continues.' Caption reads: 'While this is ongoing, Dr. Sonentag performs bimanual uterine massage and compression, but atony continues with active vaginal bleeding.'">
            <a:extLst>
              <a:ext uri="{FF2B5EF4-FFF2-40B4-BE49-F238E27FC236}">
                <a16:creationId xmlns:a16="http://schemas.microsoft.com/office/drawing/2014/main" id="{EE4475D7-2EC9-4613-8997-E87F218E5489}"/>
              </a:ext>
            </a:extLst>
          </p:cNvPr>
          <p:cNvSpPr/>
          <p:nvPr/>
        </p:nvSpPr>
        <p:spPr>
          <a:xfrm flipV="1">
            <a:off x="1450792" y="81280"/>
            <a:ext cx="10730352" cy="582016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lstStyle/>
          <a:p>
            <a:r>
              <a:rPr lang="en-US" dirty="0"/>
              <a:t>Obstetric Hemorrhage</a:t>
            </a:r>
            <a:br>
              <a:rPr lang="en-US" dirty="0"/>
            </a:br>
            <a:r>
              <a:rPr lang="en-US" dirty="0"/>
              <a:t>Master Case</a:t>
            </a:r>
          </a:p>
        </p:txBody>
      </p:sp>
      <p:sp>
        <p:nvSpPr>
          <p:cNvPr id="14" name="Text Placeholder 13"/>
          <p:cNvSpPr>
            <a:spLocks noGrp="1"/>
          </p:cNvSpPr>
          <p:nvPr>
            <p:ph type="body" sz="quarter" idx="11"/>
          </p:nvPr>
        </p:nvSpPr>
        <p:spPr>
          <a:xfrm>
            <a:off x="1393934" y="112117"/>
            <a:ext cx="4463553" cy="850897"/>
          </a:xfrm>
          <a:prstGeom prst="wedgeRectCallout">
            <a:avLst>
              <a:gd name="adj1" fmla="val 6494"/>
              <a:gd name="adj2" fmla="val 226091"/>
            </a:avLst>
          </a:prstGeom>
        </p:spPr>
        <p:txBody>
          <a:bodyPr/>
          <a:lstStyle/>
          <a:p>
            <a:r>
              <a:rPr lang="en-US" dirty="0"/>
              <a:t>I have placed a new peripheral IV. Should a fluid bolus be given?</a:t>
            </a:r>
          </a:p>
        </p:txBody>
      </p:sp>
      <p:sp>
        <p:nvSpPr>
          <p:cNvPr id="10" name="Slide Number Placeholder 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5" name="Text Placeholder 14"/>
          <p:cNvSpPr>
            <a:spLocks noGrp="1"/>
          </p:cNvSpPr>
          <p:nvPr>
            <p:ph type="body" sz="quarter" idx="12"/>
          </p:nvPr>
        </p:nvSpPr>
        <p:spPr>
          <a:xfrm>
            <a:off x="6327685" y="362365"/>
            <a:ext cx="5592175" cy="2196566"/>
          </a:xfrm>
          <a:prstGeom prst="wedgeRectCallout">
            <a:avLst>
              <a:gd name="adj1" fmla="val -64022"/>
              <a:gd name="adj2" fmla="val 69041"/>
            </a:avLst>
          </a:prstGeom>
        </p:spPr>
        <p:txBody>
          <a:bodyPr/>
          <a:lstStyle/>
          <a:p>
            <a:r>
              <a:rPr lang="en-US" dirty="0"/>
              <a:t>Yes. I have also ordered blood products. Please make the OR aware in case we need to move there for further management. </a:t>
            </a:r>
            <a:endParaRPr lang="en-US" dirty="0">
              <a:cs typeface="Calibri"/>
            </a:endParaRPr>
          </a:p>
          <a:p>
            <a:r>
              <a:rPr lang="en-US" dirty="0"/>
              <a:t>Ms. Williams, we may need to give you blood products or move you to the OR if the bleeding continues. </a:t>
            </a:r>
            <a:endParaRPr lang="en-US" dirty="0">
              <a:cs typeface="Calibri"/>
            </a:endParaRPr>
          </a:p>
        </p:txBody>
      </p:sp>
      <p:pic>
        <p:nvPicPr>
          <p:cNvPr id="31" name="Picture 30" descr="A picture containing silhouette of nurse">
            <a:extLst>
              <a:ext uri="{FF2B5EF4-FFF2-40B4-BE49-F238E27FC236}">
                <a16:creationId xmlns:a16="http://schemas.microsoft.com/office/drawing/2014/main" id="{18B37604-7534-4640-BBB1-6AE003EA378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5538907" y="2716306"/>
            <a:ext cx="1709323" cy="3073003"/>
          </a:xfrm>
          <a:prstGeom prst="rect">
            <a:avLst/>
          </a:prstGeom>
        </p:spPr>
      </p:pic>
      <p:sp>
        <p:nvSpPr>
          <p:cNvPr id="32" name="TextBox 31">
            <a:extLst>
              <a:ext uri="{FF2B5EF4-FFF2-40B4-BE49-F238E27FC236}">
                <a16:creationId xmlns:a16="http://schemas.microsoft.com/office/drawing/2014/main" id="{A649E0E7-D349-6C49-988C-70898DF0747B}"/>
              </a:ext>
            </a:extLst>
          </p:cNvPr>
          <p:cNvSpPr txBox="1"/>
          <p:nvPr/>
        </p:nvSpPr>
        <p:spPr>
          <a:xfrm>
            <a:off x="5713105" y="5583768"/>
            <a:ext cx="13463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grpSp>
        <p:nvGrpSpPr>
          <p:cNvPr id="33" name="Group 32">
            <a:extLst>
              <a:ext uri="{FF2B5EF4-FFF2-40B4-BE49-F238E27FC236}">
                <a16:creationId xmlns:a16="http://schemas.microsoft.com/office/drawing/2014/main" id="{A24D5B4F-C3C0-904E-9C06-DC0933BA62D3}"/>
              </a:ext>
              <a:ext uri="{C183D7F6-B498-43B3-948B-1728B52AA6E4}">
                <adec:decorative xmlns:adec="http://schemas.microsoft.com/office/drawing/2017/decorative" val="1"/>
              </a:ext>
            </a:extLst>
          </p:cNvPr>
          <p:cNvGrpSpPr/>
          <p:nvPr/>
        </p:nvGrpSpPr>
        <p:grpSpPr>
          <a:xfrm>
            <a:off x="2535250" y="2331484"/>
            <a:ext cx="1747482" cy="3488041"/>
            <a:chOff x="6216819" y="1767432"/>
            <a:chExt cx="2452932" cy="4488444"/>
          </a:xfrm>
        </p:grpSpPr>
        <p:pic>
          <p:nvPicPr>
            <p:cNvPr id="34" name="Picture 33" title="Nurse hanging IV">
              <a:extLst>
                <a:ext uri="{FF2B5EF4-FFF2-40B4-BE49-F238E27FC236}">
                  <a16:creationId xmlns:a16="http://schemas.microsoft.com/office/drawing/2014/main" id="{5C478AE0-C6AA-D34D-A621-D2F7883AD7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5" name="Picture 34" title="Nurse hanging IV">
              <a:extLst>
                <a:ext uri="{FF2B5EF4-FFF2-40B4-BE49-F238E27FC236}">
                  <a16:creationId xmlns:a16="http://schemas.microsoft.com/office/drawing/2014/main" id="{F842CA24-9CC4-4846-856B-08FB96FA7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6" name="Picture 35" descr="A picture containing silhouette of nurse">
              <a:extLst>
                <a:ext uri="{FF2B5EF4-FFF2-40B4-BE49-F238E27FC236}">
                  <a16:creationId xmlns:a16="http://schemas.microsoft.com/office/drawing/2014/main" id="{32AFC18C-B21F-FC4C-BA18-160357DF2E1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7" name="Picture 36" descr="A picture containing silhouette of doctor">
            <a:extLst>
              <a:ext uri="{FF2B5EF4-FFF2-40B4-BE49-F238E27FC236}">
                <a16:creationId xmlns:a16="http://schemas.microsoft.com/office/drawing/2014/main" id="{049473E9-85E1-4A47-B200-F1813602F6F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4131610" y="2479881"/>
            <a:ext cx="1752184" cy="3352612"/>
          </a:xfrm>
          <a:prstGeom prst="rect">
            <a:avLst/>
          </a:prstGeom>
        </p:spPr>
      </p:pic>
      <p:pic>
        <p:nvPicPr>
          <p:cNvPr id="39" name="Picture 38" descr="Image of a patient in a hospital bed.">
            <a:extLst>
              <a:ext uri="{FF2B5EF4-FFF2-40B4-BE49-F238E27FC236}">
                <a16:creationId xmlns:a16="http://schemas.microsoft.com/office/drawing/2014/main" id="{BB00B56F-E693-1B46-AE1F-E77CB37E9A77}"/>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347440" y="2916753"/>
            <a:ext cx="4852593" cy="2956081"/>
          </a:xfrm>
          <a:prstGeom prst="rect">
            <a:avLst/>
          </a:prstGeom>
        </p:spPr>
      </p:pic>
      <p:sp>
        <p:nvSpPr>
          <p:cNvPr id="40" name="TextBox 39">
            <a:extLst>
              <a:ext uri="{FF2B5EF4-FFF2-40B4-BE49-F238E27FC236}">
                <a16:creationId xmlns:a16="http://schemas.microsoft.com/office/drawing/2014/main" id="{75561457-23F6-4E4A-983A-209D096316C8}"/>
              </a:ext>
            </a:extLst>
          </p:cNvPr>
          <p:cNvSpPr txBox="1"/>
          <p:nvPr/>
        </p:nvSpPr>
        <p:spPr>
          <a:xfrm>
            <a:off x="1352707" y="4298923"/>
            <a:ext cx="191548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38" name="TextBox 37">
            <a:extLst>
              <a:ext uri="{FF2B5EF4-FFF2-40B4-BE49-F238E27FC236}">
                <a16:creationId xmlns:a16="http://schemas.microsoft.com/office/drawing/2014/main" id="{92F4CF29-2B09-8B4D-A9A4-A045C38CDC68}"/>
              </a:ext>
            </a:extLst>
          </p:cNvPr>
          <p:cNvSpPr txBox="1"/>
          <p:nvPr/>
        </p:nvSpPr>
        <p:spPr>
          <a:xfrm>
            <a:off x="4410203" y="2292626"/>
            <a:ext cx="175415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2" name="Picture 41">
            <a:extLst>
              <a:ext uri="{FF2B5EF4-FFF2-40B4-BE49-F238E27FC236}">
                <a16:creationId xmlns:a16="http://schemas.microsoft.com/office/drawing/2014/main" id="{DDC01DC6-BA53-9C4A-8B82-3ACC7FE542A5}"/>
              </a:ext>
              <a:ext uri="{C183D7F6-B498-43B3-948B-1728B52AA6E4}">
                <adec:decorative xmlns:adec="http://schemas.microsoft.com/office/drawing/2017/decorative" val="1"/>
              </a:ext>
            </a:extLst>
          </p:cNvPr>
          <p:cNvPicPr>
            <a:picLocks noChangeAspect="1"/>
          </p:cNvPicPr>
          <p:nvPr/>
        </p:nvPicPr>
        <p:blipFill rotWithShape="1">
          <a:blip r:embed="rId9">
            <a:clrChange>
              <a:clrFrom>
                <a:srgbClr val="FCFCFC"/>
              </a:clrFrom>
              <a:clrTo>
                <a:srgbClr val="FCFCFC">
                  <a:alpha val="0"/>
                </a:srgbClr>
              </a:clrTo>
            </a:clrChange>
          </a:blip>
          <a:srcRect l="31229" t="29735" r="58556" b="40732"/>
          <a:stretch/>
        </p:blipFill>
        <p:spPr>
          <a:xfrm>
            <a:off x="7097190" y="4113094"/>
            <a:ext cx="1585536" cy="1672560"/>
          </a:xfrm>
          <a:prstGeom prst="rect">
            <a:avLst/>
          </a:prstGeom>
        </p:spPr>
      </p:pic>
      <p:sp>
        <p:nvSpPr>
          <p:cNvPr id="13" name="Text Placeholder 15">
            <a:extLst>
              <a:ext uri="{FF2B5EF4-FFF2-40B4-BE49-F238E27FC236}">
                <a16:creationId xmlns:a16="http://schemas.microsoft.com/office/drawing/2014/main" id="{84C071D1-3069-0542-9468-E1C9FE1B3EB1}"/>
              </a:ext>
            </a:extLst>
          </p:cNvPr>
          <p:cNvSpPr txBox="1">
            <a:spLocks/>
          </p:cNvSpPr>
          <p:nvPr/>
        </p:nvSpPr>
        <p:spPr>
          <a:xfrm>
            <a:off x="7550294" y="3448100"/>
            <a:ext cx="3840524" cy="2224865"/>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While this is ongoing, 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performs bimanual uterine massage and compression, but atony continues with active vaginal bleeding.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0" name="TextBox 19">
            <a:extLst>
              <a:ext uri="{FF2B5EF4-FFF2-40B4-BE49-F238E27FC236}">
                <a16:creationId xmlns:a16="http://schemas.microsoft.com/office/drawing/2014/main" id="{F5FE9126-A3BA-3E4E-83B8-1DA51EB439EA}"/>
              </a:ext>
            </a:extLst>
          </p:cNvPr>
          <p:cNvSpPr txBox="1"/>
          <p:nvPr/>
        </p:nvSpPr>
        <p:spPr>
          <a:xfrm>
            <a:off x="3633575" y="3507541"/>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72266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Illustration shows five figures in silhouette: Danielle Williams, the patient, lies on a hospital bed; Allison, the L&amp;O nurse, Dr. Sonnetag, the obstetrician, and Tanya, the charge nurse, stand beside the bed. Dr. Sonentag says 'Allison, please send STAT labs and notify the anesthesia team for assistance.' Dr. Larsen, the anesthesiologist, stands at the edge of the illustration. Captions read: 'As the requested materials and supplies arrive, the decision is made to administer 250 mcg of carboprost tromethamine (Hemabate), IM.' and 'Dr. Sonentag continues fundal and bimanual massage and requests STAT labs. The L&amp;D anesthesia team presents to the room to assist. Bleeding continues for more than 10 minutes post‐carboprost tromethamine (Hemabate) administration, but at a slower pace.'">
            <a:extLst>
              <a:ext uri="{FF2B5EF4-FFF2-40B4-BE49-F238E27FC236}">
                <a16:creationId xmlns:a16="http://schemas.microsoft.com/office/drawing/2014/main" id="{6EAC3A86-DF2D-48E7-8AA2-672AD9D6B461}"/>
              </a:ext>
            </a:extLst>
          </p:cNvPr>
          <p:cNvSpPr/>
          <p:nvPr/>
        </p:nvSpPr>
        <p:spPr>
          <a:xfrm flipH="1">
            <a:off x="1405305" y="147484"/>
            <a:ext cx="10580218" cy="56991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lstStyle/>
          <a:p>
            <a:r>
              <a:rPr lang="en-US" dirty="0"/>
              <a:t>Obstetric Hemorrhage</a:t>
            </a:r>
            <a:br>
              <a:rPr lang="en-US" dirty="0"/>
            </a:br>
            <a:r>
              <a:rPr lang="en-US" dirty="0"/>
              <a:t>Master Case</a:t>
            </a:r>
          </a:p>
        </p:txBody>
      </p:sp>
      <p:sp>
        <p:nvSpPr>
          <p:cNvPr id="16" name="Text Placeholder 15"/>
          <p:cNvSpPr>
            <a:spLocks noGrp="1"/>
          </p:cNvSpPr>
          <p:nvPr>
            <p:ph type="body" sz="quarter" idx="13"/>
          </p:nvPr>
        </p:nvSpPr>
        <p:spPr>
          <a:xfrm>
            <a:off x="1481585" y="157138"/>
            <a:ext cx="8910924" cy="1013603"/>
          </a:xfrm>
          <a:prstGeom prst="rect">
            <a:avLst/>
          </a:prstGeom>
        </p:spPr>
        <p:txBody>
          <a:bodyPr/>
          <a:lstStyle/>
          <a:p>
            <a:r>
              <a:rPr lang="en-US" dirty="0"/>
              <a:t>As the requested materials and supplies arrive, the decision is made to administer 250 mcg of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 (</a:t>
            </a:r>
            <a:r>
              <a:rPr lang="en-US" dirty="0" err="1"/>
              <a:t>Hemabate</a:t>
            </a:r>
            <a:r>
              <a:rPr lang="en-US" dirty="0"/>
              <a:t>®), IM. </a:t>
            </a:r>
            <a:endParaRPr lang="en-US" dirty="0">
              <a:cs typeface="Calibri"/>
            </a:endParaRPr>
          </a:p>
        </p:txBody>
      </p:sp>
      <p:sp>
        <p:nvSpPr>
          <p:cNvPr id="10" name="Slide Number Placeholder 9"/>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173837E-81B5-4385-81E9-712E596E0AB7}"/>
              </a:ext>
              <a:ext uri="{C183D7F6-B498-43B3-948B-1728B52AA6E4}">
                <adec:decorative xmlns:adec="http://schemas.microsoft.com/office/drawing/2017/decorative" val="1"/>
              </a:ext>
            </a:extLst>
          </p:cNvPr>
          <p:cNvGrpSpPr/>
          <p:nvPr/>
        </p:nvGrpSpPr>
        <p:grpSpPr>
          <a:xfrm>
            <a:off x="2424471" y="2115073"/>
            <a:ext cx="1747482" cy="3488041"/>
            <a:chOff x="6216819" y="1767432"/>
            <a:chExt cx="2452932" cy="4488444"/>
          </a:xfrm>
        </p:grpSpPr>
        <p:pic>
          <p:nvPicPr>
            <p:cNvPr id="13" name="Picture 12" title="Nurse hanging IV">
              <a:extLst>
                <a:ext uri="{FF2B5EF4-FFF2-40B4-BE49-F238E27FC236}">
                  <a16:creationId xmlns:a16="http://schemas.microsoft.com/office/drawing/2014/main" id="{AE904D1E-C1DF-481F-B616-3F4460AC32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4" name="Picture 13" title="Nurse hanging IV">
              <a:extLst>
                <a:ext uri="{FF2B5EF4-FFF2-40B4-BE49-F238E27FC236}">
                  <a16:creationId xmlns:a16="http://schemas.microsoft.com/office/drawing/2014/main" id="{38E20550-1E1B-4BB8-A1A5-8535EC7DD1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5" name="Picture 14" descr="A picture containing silhouette of nurse">
              <a:extLst>
                <a:ext uri="{FF2B5EF4-FFF2-40B4-BE49-F238E27FC236}">
                  <a16:creationId xmlns:a16="http://schemas.microsoft.com/office/drawing/2014/main" id="{CFDF204B-B813-4AAF-9AEF-3384F1A9CA3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21" name="Picture 20" descr="A picture containing silhouette of doctor">
            <a:extLst>
              <a:ext uri="{FF2B5EF4-FFF2-40B4-BE49-F238E27FC236}">
                <a16:creationId xmlns:a16="http://schemas.microsoft.com/office/drawing/2014/main" id="{E39F521F-2051-4C48-A078-535E8A5D33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3911291" y="2182788"/>
            <a:ext cx="1752184" cy="3352612"/>
          </a:xfrm>
          <a:prstGeom prst="rect">
            <a:avLst/>
          </a:prstGeom>
        </p:spPr>
      </p:pic>
      <p:sp>
        <p:nvSpPr>
          <p:cNvPr id="23" name="TextBox 22">
            <a:extLst>
              <a:ext uri="{FF2B5EF4-FFF2-40B4-BE49-F238E27FC236}">
                <a16:creationId xmlns:a16="http://schemas.microsoft.com/office/drawing/2014/main" id="{96614585-0273-4E09-8C47-6F538B2F1861}"/>
              </a:ext>
            </a:extLst>
          </p:cNvPr>
          <p:cNvSpPr txBox="1"/>
          <p:nvPr/>
        </p:nvSpPr>
        <p:spPr>
          <a:xfrm>
            <a:off x="4155493" y="1927478"/>
            <a:ext cx="169109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4" name="Picture 23" descr="Image of a patient in a hospital bed.">
            <a:extLst>
              <a:ext uri="{FF2B5EF4-FFF2-40B4-BE49-F238E27FC236}">
                <a16:creationId xmlns:a16="http://schemas.microsoft.com/office/drawing/2014/main" id="{A4B28A26-A4A3-4509-97C7-14BC1F17106D}"/>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1422401" y="2643621"/>
            <a:ext cx="4852593" cy="2956081"/>
          </a:xfrm>
          <a:prstGeom prst="rect">
            <a:avLst/>
          </a:prstGeom>
        </p:spPr>
      </p:pic>
      <p:sp>
        <p:nvSpPr>
          <p:cNvPr id="25" name="TextBox 24">
            <a:extLst>
              <a:ext uri="{FF2B5EF4-FFF2-40B4-BE49-F238E27FC236}">
                <a16:creationId xmlns:a16="http://schemas.microsoft.com/office/drawing/2014/main" id="{C8E078E3-4388-44E9-A7E1-0F62B7369185}"/>
              </a:ext>
            </a:extLst>
          </p:cNvPr>
          <p:cNvSpPr txBox="1"/>
          <p:nvPr/>
        </p:nvSpPr>
        <p:spPr>
          <a:xfrm>
            <a:off x="1502906" y="4023859"/>
            <a:ext cx="196296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26" name="Picture 25">
            <a:extLst>
              <a:ext uri="{FF2B5EF4-FFF2-40B4-BE49-F238E27FC236}">
                <a16:creationId xmlns:a16="http://schemas.microsoft.com/office/drawing/2014/main" id="{07932966-9B4B-487D-8401-A197216EF128}"/>
              </a:ext>
              <a:ext uri="{C183D7F6-B498-43B3-948B-1728B52AA6E4}">
                <adec:decorative xmlns:adec="http://schemas.microsoft.com/office/drawing/2017/decorative" val="1"/>
              </a:ext>
            </a:extLst>
          </p:cNvPr>
          <p:cNvPicPr>
            <a:picLocks noChangeAspect="1"/>
          </p:cNvPicPr>
          <p:nvPr/>
        </p:nvPicPr>
        <p:blipFill rotWithShape="1">
          <a:blip r:embed="rId9">
            <a:clrChange>
              <a:clrFrom>
                <a:srgbClr val="FCFCFC"/>
              </a:clrFrom>
              <a:clrTo>
                <a:srgbClr val="FCFCFC">
                  <a:alpha val="0"/>
                </a:srgbClr>
              </a:clrTo>
            </a:clrChange>
          </a:blip>
          <a:srcRect l="31229" t="29735" r="58556" b="40732"/>
          <a:stretch/>
        </p:blipFill>
        <p:spPr>
          <a:xfrm>
            <a:off x="7097190" y="3859094"/>
            <a:ext cx="1585536" cy="1672560"/>
          </a:xfrm>
          <a:prstGeom prst="rect">
            <a:avLst/>
          </a:prstGeom>
        </p:spPr>
      </p:pic>
      <p:pic>
        <p:nvPicPr>
          <p:cNvPr id="30" name="Picture 29" descr="Decorative">
            <a:extLst>
              <a:ext uri="{FF2B5EF4-FFF2-40B4-BE49-F238E27FC236}">
                <a16:creationId xmlns:a16="http://schemas.microsoft.com/office/drawing/2014/main" id="{595775B2-FD72-4801-95DA-B57B8E007230}"/>
              </a:ext>
              <a:ext uri="{C183D7F6-B498-43B3-948B-1728B52AA6E4}">
                <adec:decorative xmlns:adec="http://schemas.microsoft.com/office/drawing/2017/decorative" val="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artisticCutout/>
                    </a14:imgEffect>
                  </a14:imgLayer>
                </a14:imgProps>
              </a:ext>
              <a:ext uri="{28A0092B-C50C-407E-A947-70E740481C1C}">
                <a14:useLocalDpi xmlns:a14="http://schemas.microsoft.com/office/drawing/2010/main" val="0"/>
              </a:ext>
            </a:extLst>
          </a:blip>
          <a:srcRect r="57220" b="20332"/>
          <a:stretch/>
        </p:blipFill>
        <p:spPr>
          <a:xfrm flipH="1">
            <a:off x="8066949" y="2189088"/>
            <a:ext cx="2325559" cy="3425577"/>
          </a:xfrm>
          <a:prstGeom prst="rect">
            <a:avLst/>
          </a:prstGeom>
        </p:spPr>
      </p:pic>
      <p:sp>
        <p:nvSpPr>
          <p:cNvPr id="31" name="TextBox 30">
            <a:extLst>
              <a:ext uri="{FF2B5EF4-FFF2-40B4-BE49-F238E27FC236}">
                <a16:creationId xmlns:a16="http://schemas.microsoft.com/office/drawing/2014/main" id="{F132B6CB-1246-460F-918C-D2A78FFF4F79}"/>
              </a:ext>
            </a:extLst>
          </p:cNvPr>
          <p:cNvSpPr txBox="1"/>
          <p:nvPr/>
        </p:nvSpPr>
        <p:spPr>
          <a:xfrm>
            <a:off x="9022421" y="3920390"/>
            <a:ext cx="176846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descr="A picture containing silhouette of nurse">
            <a:extLst>
              <a:ext uri="{FF2B5EF4-FFF2-40B4-BE49-F238E27FC236}">
                <a16:creationId xmlns:a16="http://schemas.microsoft.com/office/drawing/2014/main" id="{99CB70DA-EB05-4340-8F7E-C6F514943D1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5311432" y="2674607"/>
            <a:ext cx="1709323" cy="3073003"/>
          </a:xfrm>
          <a:prstGeom prst="rect">
            <a:avLst/>
          </a:prstGeom>
        </p:spPr>
      </p:pic>
      <p:sp>
        <p:nvSpPr>
          <p:cNvPr id="3" name="Text Placeholder 2">
            <a:extLst>
              <a:ext uri="{FF2B5EF4-FFF2-40B4-BE49-F238E27FC236}">
                <a16:creationId xmlns:a16="http://schemas.microsoft.com/office/drawing/2014/main" id="{BC8EF4EB-2971-F44C-AE04-3D367EBCD885}"/>
              </a:ext>
            </a:extLst>
          </p:cNvPr>
          <p:cNvSpPr>
            <a:spLocks noGrp="1"/>
          </p:cNvSpPr>
          <p:nvPr>
            <p:ph type="body" sz="quarter" idx="11"/>
          </p:nvPr>
        </p:nvSpPr>
        <p:spPr>
          <a:xfrm>
            <a:off x="5899144" y="1227295"/>
            <a:ext cx="3051816" cy="1323684"/>
          </a:xfrm>
          <a:prstGeom prst="wedgeRectCallout">
            <a:avLst>
              <a:gd name="adj1" fmla="val -64648"/>
              <a:gd name="adj2" fmla="val 64738"/>
            </a:avLst>
          </a:prstGeom>
        </p:spPr>
        <p:txBody>
          <a:bodyPr/>
          <a:lstStyle/>
          <a:p>
            <a:r>
              <a:rPr lang="en-US" dirty="0"/>
              <a:t>Allison, please send STAT labs and notify the anesthesia team for assistance.</a:t>
            </a:r>
          </a:p>
        </p:txBody>
      </p:sp>
      <p:sp>
        <p:nvSpPr>
          <p:cNvPr id="17" name="Text Placeholder 15">
            <a:extLst>
              <a:ext uri="{FF2B5EF4-FFF2-40B4-BE49-F238E27FC236}">
                <a16:creationId xmlns:a16="http://schemas.microsoft.com/office/drawing/2014/main" id="{6961680B-625A-654B-BB32-1201BAA5BF0C}"/>
              </a:ext>
            </a:extLst>
          </p:cNvPr>
          <p:cNvSpPr txBox="1">
            <a:spLocks/>
          </p:cNvSpPr>
          <p:nvPr/>
        </p:nvSpPr>
        <p:spPr>
          <a:xfrm>
            <a:off x="1481585" y="4644812"/>
            <a:ext cx="10667551" cy="1311632"/>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continues fundal and bimanual massage and requests STAT labs. The L&amp;D anesthesia team presents to the room to assist. Bleeding continues for more than 10 minutes post-</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carboprost</a:t>
            </a:r>
            <a:r>
              <a:rPr lang="en-US" dirty="0">
                <a:effectLst/>
                <a:latin typeface="Calibri" panose="020F0502020204030204" pitchFamily="34" charset="0"/>
                <a:ea typeface="Times New Roman" panose="02020603050405020304" pitchFamily="18" charset="0"/>
                <a:cs typeface="Times New Roman" panose="02020603050405020304" pitchFamily="18" charset="0"/>
              </a:rPr>
              <a:t> tromethamine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r>
              <a:rPr lang="en-US" dirty="0" err="1"/>
              <a:t>Hemabate</a:t>
            </a:r>
            <a:r>
              <a:rPr lang="en-US" dirty="0"/>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administration, but at a slower pace.</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8" name="TextBox 27">
            <a:extLst>
              <a:ext uri="{FF2B5EF4-FFF2-40B4-BE49-F238E27FC236}">
                <a16:creationId xmlns:a16="http://schemas.microsoft.com/office/drawing/2014/main" id="{1E487047-01AB-4201-A21F-A17BE6BDAC11}"/>
              </a:ext>
            </a:extLst>
          </p:cNvPr>
          <p:cNvSpPr txBox="1"/>
          <p:nvPr/>
        </p:nvSpPr>
        <p:spPr>
          <a:xfrm>
            <a:off x="6122693" y="3893054"/>
            <a:ext cx="133273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7" name="TextBox 26">
            <a:extLst>
              <a:ext uri="{FF2B5EF4-FFF2-40B4-BE49-F238E27FC236}">
                <a16:creationId xmlns:a16="http://schemas.microsoft.com/office/drawing/2014/main" id="{712F25B3-6ED6-8342-B327-ADD8F3A00F14}"/>
              </a:ext>
            </a:extLst>
          </p:cNvPr>
          <p:cNvSpPr txBox="1"/>
          <p:nvPr/>
        </p:nvSpPr>
        <p:spPr>
          <a:xfrm>
            <a:off x="2808526" y="192638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04994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descr="Illustration shows five figures in silhouette: Danielle Williams, the patient, lies on a hospital bed; Allison, the L&amp;O nurse, Dr. Sonnetag, the obstetrician, Tanya, the charge nurse, and Dr. Larsen, the anesthesiologist, stand beside the bed. Caption reads: 'Ms. Williams’ vitals are checked again, showing a heart rate of 135 and a blood pressure of 94/49. Quantitative blood loss assessment was performed and found to be 1250 cc total at this time. 1,000 mg of rectal misoprostol is administered, along with 2 units of pRBCs.' Allison says 'Dr. Sonentag, it’s been 10 minutes, and the uterus is becoming firmer with resolution of atony.'">
            <a:extLst>
              <a:ext uri="{FF2B5EF4-FFF2-40B4-BE49-F238E27FC236}">
                <a16:creationId xmlns:a16="http://schemas.microsoft.com/office/drawing/2014/main" id="{06863F65-572A-4D46-BDD1-F493E81697A7}"/>
              </a:ext>
            </a:extLst>
          </p:cNvPr>
          <p:cNvSpPr/>
          <p:nvPr/>
        </p:nvSpPr>
        <p:spPr>
          <a:xfrm rot="10800000" flipH="1" flipV="1">
            <a:off x="1445343" y="237998"/>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2128E98-962B-4004-8F52-22AC487C40B5}"/>
              </a:ext>
              <a:ext uri="{C183D7F6-B498-43B3-948B-1728B52AA6E4}">
                <adec:decorative xmlns:adec="http://schemas.microsoft.com/office/drawing/2017/decorative" val="1"/>
              </a:ext>
            </a:extLst>
          </p:cNvPr>
          <p:cNvGrpSpPr/>
          <p:nvPr/>
        </p:nvGrpSpPr>
        <p:grpSpPr>
          <a:xfrm>
            <a:off x="6050192" y="2464695"/>
            <a:ext cx="1747482" cy="3488041"/>
            <a:chOff x="6216819" y="1767432"/>
            <a:chExt cx="2452932" cy="4488444"/>
          </a:xfrm>
        </p:grpSpPr>
        <p:pic>
          <p:nvPicPr>
            <p:cNvPr id="15" name="Picture 14" title="Nurse hanging IV">
              <a:extLst>
                <a:ext uri="{FF2B5EF4-FFF2-40B4-BE49-F238E27FC236}">
                  <a16:creationId xmlns:a16="http://schemas.microsoft.com/office/drawing/2014/main" id="{6B7B4E6D-A419-4644-A4F7-BC0429BB0C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16" name="Picture 15" title="Nurse hanging IV">
              <a:extLst>
                <a:ext uri="{FF2B5EF4-FFF2-40B4-BE49-F238E27FC236}">
                  <a16:creationId xmlns:a16="http://schemas.microsoft.com/office/drawing/2014/main" id="{D1918611-5035-466D-84A5-CE7F8C261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18" name="Picture 17" descr="A picture containing silhouette of nurse">
              <a:extLst>
                <a:ext uri="{FF2B5EF4-FFF2-40B4-BE49-F238E27FC236}">
                  <a16:creationId xmlns:a16="http://schemas.microsoft.com/office/drawing/2014/main" id="{1417D4AF-891A-4AE2-B047-A2C466B26EC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19" name="Picture 18" descr="A picture containing silhouette of doctor">
            <a:extLst>
              <a:ext uri="{FF2B5EF4-FFF2-40B4-BE49-F238E27FC236}">
                <a16:creationId xmlns:a16="http://schemas.microsoft.com/office/drawing/2014/main" id="{C0615EBA-D949-45E3-B38E-B14F675654B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7537012" y="2532410"/>
            <a:ext cx="1752184" cy="3352612"/>
          </a:xfrm>
          <a:prstGeom prst="rect">
            <a:avLst/>
          </a:prstGeom>
        </p:spPr>
      </p:pic>
      <p:sp>
        <p:nvSpPr>
          <p:cNvPr id="23" name="TextBox 22">
            <a:extLst>
              <a:ext uri="{FF2B5EF4-FFF2-40B4-BE49-F238E27FC236}">
                <a16:creationId xmlns:a16="http://schemas.microsoft.com/office/drawing/2014/main" id="{61A1CC0B-4CCD-4B30-85BC-D73168558178}"/>
              </a:ext>
            </a:extLst>
          </p:cNvPr>
          <p:cNvSpPr txBox="1"/>
          <p:nvPr/>
        </p:nvSpPr>
        <p:spPr>
          <a:xfrm>
            <a:off x="8130155" y="2333890"/>
            <a:ext cx="16575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24" name="Picture 23" descr="Image of a patient in a hospital bed.">
            <a:extLst>
              <a:ext uri="{FF2B5EF4-FFF2-40B4-BE49-F238E27FC236}">
                <a16:creationId xmlns:a16="http://schemas.microsoft.com/office/drawing/2014/main" id="{DA324577-4741-4832-9EC4-CA434A75A89E}"/>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5048122" y="2993243"/>
            <a:ext cx="4852593" cy="2956081"/>
          </a:xfrm>
          <a:prstGeom prst="rect">
            <a:avLst/>
          </a:prstGeom>
        </p:spPr>
      </p:pic>
      <p:sp>
        <p:nvSpPr>
          <p:cNvPr id="25" name="TextBox 24">
            <a:extLst>
              <a:ext uri="{FF2B5EF4-FFF2-40B4-BE49-F238E27FC236}">
                <a16:creationId xmlns:a16="http://schemas.microsoft.com/office/drawing/2014/main" id="{24C7F002-5DC5-489D-997B-0CC77F5F4518}"/>
              </a:ext>
            </a:extLst>
          </p:cNvPr>
          <p:cNvSpPr txBox="1"/>
          <p:nvPr/>
        </p:nvSpPr>
        <p:spPr>
          <a:xfrm>
            <a:off x="5263216" y="4747562"/>
            <a:ext cx="186269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sp>
        <p:nvSpPr>
          <p:cNvPr id="11" name="Title 10"/>
          <p:cNvSpPr>
            <a:spLocks noGrp="1"/>
          </p:cNvSpPr>
          <p:nvPr>
            <p:ph type="title"/>
          </p:nvPr>
        </p:nvSpPr>
        <p:spPr/>
        <p:txBody>
          <a:bodyPr/>
          <a:lstStyle/>
          <a:p>
            <a:r>
              <a:rPr lang="en-US" dirty="0"/>
              <a:t>Obstetric Hemorrhage</a:t>
            </a:r>
            <a:br>
              <a:rPr lang="en-US" dirty="0"/>
            </a:br>
            <a:r>
              <a:rPr lang="en-US" dirty="0"/>
              <a:t>Master Case</a:t>
            </a:r>
          </a:p>
        </p:txBody>
      </p:sp>
      <p:sp>
        <p:nvSpPr>
          <p:cNvPr id="12" name="Text Placeholder 11"/>
          <p:cNvSpPr>
            <a:spLocks noGrp="1"/>
          </p:cNvSpPr>
          <p:nvPr>
            <p:ph type="body" sz="quarter" idx="10"/>
          </p:nvPr>
        </p:nvSpPr>
        <p:spPr>
          <a:xfrm>
            <a:off x="1407061" y="-3523"/>
            <a:ext cx="10660892" cy="1447059"/>
          </a:xfrm>
        </p:spPr>
        <p:txBody>
          <a:bodyPr/>
          <a:lstStyle/>
          <a:p>
            <a:r>
              <a:rPr lang="en-US" dirty="0"/>
              <a:t>Ms. Williams’ vitals are checked again, showing a heart rate of 135 and a blood pressure of 94/49. Quantitative blood loss assessment was performed and found to be 1,250 cc total at this time. 1,000 mg of rectal misoprostol is administered, along with 2 units of </a:t>
            </a:r>
            <a:r>
              <a:rPr lang="en-US" dirty="0" err="1"/>
              <a:t>pRBCs</a:t>
            </a:r>
            <a:r>
              <a:rPr lang="en-US" dirty="0"/>
              <a:t>. </a:t>
            </a:r>
            <a:endParaRPr lang="en-US" dirty="0">
              <a:cs typeface="Calibri"/>
            </a:endParaRPr>
          </a:p>
        </p:txBody>
      </p:sp>
      <p:sp>
        <p:nvSpPr>
          <p:cNvPr id="13" name="Text Placeholder 12"/>
          <p:cNvSpPr>
            <a:spLocks noGrp="1"/>
          </p:cNvSpPr>
          <p:nvPr>
            <p:ph type="body" sz="quarter" idx="11"/>
          </p:nvPr>
        </p:nvSpPr>
        <p:spPr>
          <a:xfrm>
            <a:off x="1413696" y="2259913"/>
            <a:ext cx="3769199" cy="1609473"/>
          </a:xfrm>
          <a:prstGeom prst="wedgeRectCallout">
            <a:avLst>
              <a:gd name="adj1" fmla="val 97990"/>
              <a:gd name="adj2" fmla="val -16172"/>
            </a:avLst>
          </a:prstGeom>
        </p:spPr>
        <p:txBody>
          <a:bodyPr/>
          <a:lstStyle/>
          <a:p>
            <a:r>
              <a:rPr lang="en-US" dirty="0"/>
              <a:t>Dr. </a:t>
            </a:r>
            <a:r>
              <a:rPr lang="en-US" dirty="0" err="1"/>
              <a:t>Sonentag</a:t>
            </a:r>
            <a:r>
              <a:rPr lang="en-US" dirty="0"/>
              <a:t>, it’s been 10 minutes, and the uterus is becoming firmer with resolution of atony.</a:t>
            </a:r>
          </a:p>
        </p:txBody>
      </p:sp>
      <p:sp>
        <p:nvSpPr>
          <p:cNvPr id="9" name="Slide Number Placeholder 8"/>
          <p:cNvSpPr>
            <a:spLocks noGrp="1"/>
          </p:cNvSpPr>
          <p:nvPr>
            <p:ph type="sldNum" sz="quarter" idx="4"/>
          </p:nvPr>
        </p:nvSpPr>
        <p:spPr>
          <a:xfrm>
            <a:off x="11146589" y="6245729"/>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2" name="Picture 31" descr="Decorative">
            <a:extLst>
              <a:ext uri="{FF2B5EF4-FFF2-40B4-BE49-F238E27FC236}">
                <a16:creationId xmlns:a16="http://schemas.microsoft.com/office/drawing/2014/main" id="{850A637A-955E-48DA-AEAF-C7BDF3E8FD04}"/>
              </a:ext>
              <a:ext uri="{C183D7F6-B498-43B3-948B-1728B52AA6E4}">
                <adec:decorative xmlns:adec="http://schemas.microsoft.com/office/drawing/2017/decorative" val="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artisticCutout/>
                    </a14:imgEffect>
                  </a14:imgLayer>
                </a14:imgProps>
              </a:ext>
              <a:ext uri="{28A0092B-C50C-407E-A947-70E740481C1C}">
                <a14:useLocalDpi xmlns:a14="http://schemas.microsoft.com/office/drawing/2010/main" val="0"/>
              </a:ext>
            </a:extLst>
          </a:blip>
          <a:srcRect r="57220" b="20332"/>
          <a:stretch/>
        </p:blipFill>
        <p:spPr>
          <a:xfrm flipH="1">
            <a:off x="9991090" y="2772500"/>
            <a:ext cx="1786506" cy="2631546"/>
          </a:xfrm>
          <a:prstGeom prst="rect">
            <a:avLst/>
          </a:prstGeom>
        </p:spPr>
      </p:pic>
      <p:sp>
        <p:nvSpPr>
          <p:cNvPr id="33" name="TextBox 32">
            <a:extLst>
              <a:ext uri="{FF2B5EF4-FFF2-40B4-BE49-F238E27FC236}">
                <a16:creationId xmlns:a16="http://schemas.microsoft.com/office/drawing/2014/main" id="{ECCAAC41-17FC-4D8E-B876-838D89F539F4}"/>
              </a:ext>
            </a:extLst>
          </p:cNvPr>
          <p:cNvSpPr txBox="1"/>
          <p:nvPr/>
        </p:nvSpPr>
        <p:spPr>
          <a:xfrm>
            <a:off x="10252119" y="2343074"/>
            <a:ext cx="178893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picture containing silhouette of nurse">
            <a:extLst>
              <a:ext uri="{FF2B5EF4-FFF2-40B4-BE49-F238E27FC236}">
                <a16:creationId xmlns:a16="http://schemas.microsoft.com/office/drawing/2014/main" id="{5F69F672-356B-ED4B-B30C-B8C66B9FE44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8826372" y="2864601"/>
            <a:ext cx="1709323" cy="3073003"/>
          </a:xfrm>
          <a:prstGeom prst="rect">
            <a:avLst/>
          </a:prstGeom>
        </p:spPr>
      </p:pic>
      <p:pic>
        <p:nvPicPr>
          <p:cNvPr id="26" name="Picture 25">
            <a:extLst>
              <a:ext uri="{FF2B5EF4-FFF2-40B4-BE49-F238E27FC236}">
                <a16:creationId xmlns:a16="http://schemas.microsoft.com/office/drawing/2014/main" id="{AF2DA1B7-E117-4770-884A-95A344A61722}"/>
              </a:ext>
              <a:ext uri="{C183D7F6-B498-43B3-948B-1728B52AA6E4}">
                <adec:decorative xmlns:adec="http://schemas.microsoft.com/office/drawing/2017/decorative" val="1"/>
              </a:ext>
            </a:extLst>
          </p:cNvPr>
          <p:cNvPicPr>
            <a:picLocks noChangeAspect="1"/>
          </p:cNvPicPr>
          <p:nvPr/>
        </p:nvPicPr>
        <p:blipFill rotWithShape="1">
          <a:blip r:embed="rId11">
            <a:clrChange>
              <a:clrFrom>
                <a:srgbClr val="FCFCFC"/>
              </a:clrFrom>
              <a:clrTo>
                <a:srgbClr val="FCFCFC">
                  <a:alpha val="0"/>
                </a:srgbClr>
              </a:clrTo>
            </a:clrChange>
          </a:blip>
          <a:srcRect l="31229" t="29735" r="58556" b="40732"/>
          <a:stretch/>
        </p:blipFill>
        <p:spPr>
          <a:xfrm>
            <a:off x="10722911" y="4208716"/>
            <a:ext cx="1585536" cy="1672560"/>
          </a:xfrm>
          <a:prstGeom prst="rect">
            <a:avLst/>
          </a:prstGeom>
        </p:spPr>
      </p:pic>
      <p:sp>
        <p:nvSpPr>
          <p:cNvPr id="28" name="TextBox 27">
            <a:extLst>
              <a:ext uri="{FF2B5EF4-FFF2-40B4-BE49-F238E27FC236}">
                <a16:creationId xmlns:a16="http://schemas.microsoft.com/office/drawing/2014/main" id="{485E9082-0F18-4E5A-9166-3E0273B8E048}"/>
              </a:ext>
            </a:extLst>
          </p:cNvPr>
          <p:cNvSpPr txBox="1"/>
          <p:nvPr/>
        </p:nvSpPr>
        <p:spPr>
          <a:xfrm>
            <a:off x="8826088" y="5009171"/>
            <a:ext cx="1426031" cy="262075"/>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27" name="TextBox 26">
            <a:extLst>
              <a:ext uri="{FF2B5EF4-FFF2-40B4-BE49-F238E27FC236}">
                <a16:creationId xmlns:a16="http://schemas.microsoft.com/office/drawing/2014/main" id="{9B223BEA-A2FD-8D42-A7B0-8F8C1C84B10D}"/>
              </a:ext>
            </a:extLst>
          </p:cNvPr>
          <p:cNvSpPr txBox="1"/>
          <p:nvPr/>
        </p:nvSpPr>
        <p:spPr>
          <a:xfrm>
            <a:off x="6683925" y="2343074"/>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450825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descr="Illustration shows four figures in silhouette: Danielle Williams, the patient, lies on a hospital bed; Allison, the L&amp;O nurse, Dr. Sonnetag, the obstetrician, and Tanya, the charge nurse, stand beside the bed. Caption reads: 'The Hgb result is called back to the room at 7.1 g/dl, and no additional active bleeding is noted. Ms. Williams is cleaned and returned to the supine position.' Dr. Sonentag says 'Ms. Williams, we believe things are under control. Your bleeding is slowing down.'">
            <a:extLst>
              <a:ext uri="{FF2B5EF4-FFF2-40B4-BE49-F238E27FC236}">
                <a16:creationId xmlns:a16="http://schemas.microsoft.com/office/drawing/2014/main" id="{06863F65-572A-4D46-BDD1-F493E81697A7}"/>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p:cNvSpPr>
            <a:spLocks noGrp="1"/>
          </p:cNvSpPr>
          <p:nvPr>
            <p:ph type="title"/>
          </p:nvPr>
        </p:nvSpPr>
        <p:spPr/>
        <p:txBody>
          <a:bodyPr/>
          <a:lstStyle/>
          <a:p>
            <a:r>
              <a:rPr lang="en-US" dirty="0"/>
              <a:t>Obstetric Hemorrhage</a:t>
            </a:r>
            <a:br>
              <a:rPr lang="en-US" dirty="0"/>
            </a:br>
            <a:r>
              <a:rPr lang="en-US" dirty="0"/>
              <a:t>Master Case</a:t>
            </a:r>
          </a:p>
        </p:txBody>
      </p:sp>
      <p:sp>
        <p:nvSpPr>
          <p:cNvPr id="13" name="Text Placeholder 12"/>
          <p:cNvSpPr>
            <a:spLocks noGrp="1"/>
          </p:cNvSpPr>
          <p:nvPr>
            <p:ph type="body" sz="quarter" idx="11"/>
          </p:nvPr>
        </p:nvSpPr>
        <p:spPr>
          <a:xfrm>
            <a:off x="8065907" y="1917504"/>
            <a:ext cx="3769199" cy="1676708"/>
          </a:xfrm>
          <a:prstGeom prst="wedgeRectCallout">
            <a:avLst>
              <a:gd name="adj1" fmla="val -100013"/>
              <a:gd name="adj2" fmla="val 10294"/>
            </a:avLst>
          </a:prstGeom>
        </p:spPr>
        <p:txBody>
          <a:bodyPr/>
          <a:lstStyle/>
          <a:p>
            <a:r>
              <a:rPr lang="en-US" dirty="0"/>
              <a:t>Ms. Williams, we believe things are under control. Your bleeding is slowing down.</a:t>
            </a:r>
            <a:endParaRPr lang="en-US" dirty="0">
              <a:cs typeface="Calibri"/>
            </a:endParaRPr>
          </a:p>
        </p:txBody>
      </p:sp>
      <p:sp>
        <p:nvSpPr>
          <p:cNvPr id="14" name="Text Placeholder 13"/>
          <p:cNvSpPr>
            <a:spLocks noGrp="1"/>
          </p:cNvSpPr>
          <p:nvPr>
            <p:ph type="body" sz="quarter" idx="12"/>
          </p:nvPr>
        </p:nvSpPr>
        <p:spPr>
          <a:xfrm>
            <a:off x="1410725" y="132736"/>
            <a:ext cx="10198099" cy="875317"/>
          </a:xfrm>
          <a:prstGeom prst="rect">
            <a:avLst/>
          </a:prstGeom>
        </p:spPr>
        <p:txBody>
          <a:bodyPr/>
          <a:lstStyle/>
          <a:p>
            <a:r>
              <a:rPr lang="en-US" dirty="0"/>
              <a:t>The Hgb result is called back to the room at 7.1 g/dl, and no additional active bleeding is noted. Ms. Williams is cleaned and returned to the supine position.</a:t>
            </a:r>
          </a:p>
        </p:txBody>
      </p:sp>
      <p:sp>
        <p:nvSpPr>
          <p:cNvPr id="29" name="Slide Number Placeholder 8">
            <a:extLst>
              <a:ext uri="{FF2B5EF4-FFF2-40B4-BE49-F238E27FC236}">
                <a16:creationId xmlns:a16="http://schemas.microsoft.com/office/drawing/2014/main" id="{B4A44EDE-A1D5-E046-8FB7-BDB44B64AF43}"/>
              </a:ext>
            </a:extLst>
          </p:cNvPr>
          <p:cNvSpPr>
            <a:spLocks noGrp="1"/>
          </p:cNvSpPr>
          <p:nvPr>
            <p:ph type="sldNum" sz="quarter" idx="4"/>
          </p:nvPr>
        </p:nvSpPr>
        <p:spPr>
          <a:xfrm>
            <a:off x="11146589" y="6245729"/>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E430F73B-088A-294C-BA5D-BBE8905479C5}"/>
              </a:ext>
              <a:ext uri="{C183D7F6-B498-43B3-948B-1728B52AA6E4}">
                <adec:decorative xmlns:adec="http://schemas.microsoft.com/office/drawing/2017/decorative" val="1"/>
              </a:ext>
            </a:extLst>
          </p:cNvPr>
          <p:cNvGrpSpPr/>
          <p:nvPr/>
        </p:nvGrpSpPr>
        <p:grpSpPr>
          <a:xfrm>
            <a:off x="3266651" y="2355952"/>
            <a:ext cx="1747482" cy="3488041"/>
            <a:chOff x="6216819" y="1767432"/>
            <a:chExt cx="2452932" cy="4488444"/>
          </a:xfrm>
        </p:grpSpPr>
        <p:pic>
          <p:nvPicPr>
            <p:cNvPr id="34" name="Picture 33" title="Nurse hanging IV">
              <a:extLst>
                <a:ext uri="{FF2B5EF4-FFF2-40B4-BE49-F238E27FC236}">
                  <a16:creationId xmlns:a16="http://schemas.microsoft.com/office/drawing/2014/main" id="{238C7723-8078-EE41-8E15-634C7827B3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6216819" y="1778065"/>
              <a:ext cx="548505" cy="4477811"/>
            </a:xfrm>
            <a:prstGeom prst="rect">
              <a:avLst/>
            </a:prstGeom>
          </p:spPr>
        </p:pic>
        <p:pic>
          <p:nvPicPr>
            <p:cNvPr id="35" name="Picture 34" title="Nurse hanging IV">
              <a:extLst>
                <a:ext uri="{FF2B5EF4-FFF2-40B4-BE49-F238E27FC236}">
                  <a16:creationId xmlns:a16="http://schemas.microsoft.com/office/drawing/2014/main" id="{D94D49C6-3225-CC46-991A-CB03D3E4C3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6740920" y="1767432"/>
              <a:ext cx="532504" cy="4477811"/>
            </a:xfrm>
            <a:prstGeom prst="rect">
              <a:avLst/>
            </a:prstGeom>
          </p:spPr>
        </p:pic>
        <p:pic>
          <p:nvPicPr>
            <p:cNvPr id="36" name="Picture 35" descr="A picture containing silhouette of nurse">
              <a:extLst>
                <a:ext uri="{FF2B5EF4-FFF2-40B4-BE49-F238E27FC236}">
                  <a16:creationId xmlns:a16="http://schemas.microsoft.com/office/drawing/2014/main" id="{5BADE1F3-8A59-BA43-BC2E-9765BE739B1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6556123" y="1953813"/>
              <a:ext cx="2113628" cy="4302063"/>
            </a:xfrm>
            <a:prstGeom prst="rect">
              <a:avLst/>
            </a:prstGeom>
          </p:spPr>
        </p:pic>
      </p:grpSp>
      <p:pic>
        <p:nvPicPr>
          <p:cNvPr id="37" name="Picture 36" descr="A picture containing silhouette of doctor">
            <a:extLst>
              <a:ext uri="{FF2B5EF4-FFF2-40B4-BE49-F238E27FC236}">
                <a16:creationId xmlns:a16="http://schemas.microsoft.com/office/drawing/2014/main" id="{E3B3B212-A56A-9448-9BB8-9AD71A59AA2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4753471" y="2423667"/>
            <a:ext cx="1752184" cy="3352612"/>
          </a:xfrm>
          <a:prstGeom prst="rect">
            <a:avLst/>
          </a:prstGeom>
        </p:spPr>
      </p:pic>
      <p:sp>
        <p:nvSpPr>
          <p:cNvPr id="39" name="TextBox 38">
            <a:extLst>
              <a:ext uri="{FF2B5EF4-FFF2-40B4-BE49-F238E27FC236}">
                <a16:creationId xmlns:a16="http://schemas.microsoft.com/office/drawing/2014/main" id="{7AE8C1F6-ABB2-7644-A4FE-96234C2C9B0D}"/>
              </a:ext>
            </a:extLst>
          </p:cNvPr>
          <p:cNvSpPr txBox="1"/>
          <p:nvPr/>
        </p:nvSpPr>
        <p:spPr>
          <a:xfrm>
            <a:off x="5346614" y="2225147"/>
            <a:ext cx="165758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Sonentag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obstetrician</a:t>
            </a:r>
          </a:p>
        </p:txBody>
      </p:sp>
      <p:pic>
        <p:nvPicPr>
          <p:cNvPr id="40" name="Picture 39" descr="Image of a patient in a hospital bed.">
            <a:extLst>
              <a:ext uri="{FF2B5EF4-FFF2-40B4-BE49-F238E27FC236}">
                <a16:creationId xmlns:a16="http://schemas.microsoft.com/office/drawing/2014/main" id="{27115FFB-188C-2142-BD04-D6DBD50BC54A}"/>
              </a:ext>
            </a:extLst>
          </p:cNvPr>
          <p:cNvPicPr>
            <a:picLocks noChangeAspect="1"/>
          </p:cNvPicPr>
          <p:nvPr/>
        </p:nvPicPr>
        <p:blipFill rotWithShape="1">
          <a:blip r:embed="rId8">
            <a:extLst>
              <a:ext uri="{28A0092B-C50C-407E-A947-70E740481C1C}">
                <a14:useLocalDpi xmlns:a14="http://schemas.microsoft.com/office/drawing/2010/main" val="0"/>
              </a:ext>
            </a:extLst>
          </a:blip>
          <a:srcRect b="19584"/>
          <a:stretch/>
        </p:blipFill>
        <p:spPr>
          <a:xfrm flipH="1">
            <a:off x="2264581" y="2884500"/>
            <a:ext cx="4852593" cy="2956081"/>
          </a:xfrm>
          <a:prstGeom prst="rect">
            <a:avLst/>
          </a:prstGeom>
        </p:spPr>
      </p:pic>
      <p:sp>
        <p:nvSpPr>
          <p:cNvPr id="41" name="TextBox 40">
            <a:extLst>
              <a:ext uri="{FF2B5EF4-FFF2-40B4-BE49-F238E27FC236}">
                <a16:creationId xmlns:a16="http://schemas.microsoft.com/office/drawing/2014/main" id="{B7F0E221-24DF-6146-BA21-4466D02C721F}"/>
              </a:ext>
            </a:extLst>
          </p:cNvPr>
          <p:cNvSpPr txBox="1"/>
          <p:nvPr/>
        </p:nvSpPr>
        <p:spPr>
          <a:xfrm>
            <a:off x="2479675" y="4638819"/>
            <a:ext cx="186269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Danielle Williams, the patient</a:t>
            </a:r>
          </a:p>
        </p:txBody>
      </p:sp>
      <p:pic>
        <p:nvPicPr>
          <p:cNvPr id="45" name="Picture 44" descr="A picture containing silhouette of nurse">
            <a:extLst>
              <a:ext uri="{FF2B5EF4-FFF2-40B4-BE49-F238E27FC236}">
                <a16:creationId xmlns:a16="http://schemas.microsoft.com/office/drawing/2014/main" id="{71B70B3F-F67D-164A-86AD-0723BCA23F6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46" r="56521" b="58676"/>
          <a:stretch/>
        </p:blipFill>
        <p:spPr>
          <a:xfrm flipH="1">
            <a:off x="6042831" y="2755858"/>
            <a:ext cx="1709323" cy="3073003"/>
          </a:xfrm>
          <a:prstGeom prst="rect">
            <a:avLst/>
          </a:prstGeom>
        </p:spPr>
      </p:pic>
      <p:sp>
        <p:nvSpPr>
          <p:cNvPr id="47" name="TextBox 46">
            <a:extLst>
              <a:ext uri="{FF2B5EF4-FFF2-40B4-BE49-F238E27FC236}">
                <a16:creationId xmlns:a16="http://schemas.microsoft.com/office/drawing/2014/main" id="{D72265FD-798B-3B47-B637-136972039C19}"/>
              </a:ext>
            </a:extLst>
          </p:cNvPr>
          <p:cNvSpPr txBox="1"/>
          <p:nvPr/>
        </p:nvSpPr>
        <p:spPr>
          <a:xfrm>
            <a:off x="6214061" y="4900429"/>
            <a:ext cx="137436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Tanya, charge nurse</a:t>
            </a:r>
          </a:p>
        </p:txBody>
      </p:sp>
      <p:sp>
        <p:nvSpPr>
          <p:cNvPr id="18" name="TextBox 17">
            <a:extLst>
              <a:ext uri="{FF2B5EF4-FFF2-40B4-BE49-F238E27FC236}">
                <a16:creationId xmlns:a16="http://schemas.microsoft.com/office/drawing/2014/main" id="{F955F44B-DC48-A045-8AA6-B7850B2ED854}"/>
              </a:ext>
            </a:extLst>
          </p:cNvPr>
          <p:cNvSpPr txBox="1"/>
          <p:nvPr/>
        </p:nvSpPr>
        <p:spPr>
          <a:xfrm>
            <a:off x="3953966" y="2225147"/>
            <a:ext cx="1235771" cy="26270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Allison, L&amp;D nurse</a:t>
            </a:r>
          </a:p>
        </p:txBody>
      </p:sp>
    </p:spTree>
    <p:custDataLst>
      <p:tags r:id="rId1"/>
    </p:custDataLst>
    <p:extLst>
      <p:ext uri="{BB962C8B-B14F-4D97-AF65-F5344CB8AC3E}">
        <p14:creationId xmlns:p14="http://schemas.microsoft.com/office/powerpoint/2010/main" val="126629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B82E-7BE4-854F-8D38-711AE6AF9289}"/>
              </a:ext>
            </a:extLst>
          </p:cNvPr>
          <p:cNvSpPr>
            <a:spLocks noGrp="1"/>
          </p:cNvSpPr>
          <p:nvPr>
            <p:ph type="title"/>
          </p:nvPr>
        </p:nvSpPr>
        <p:spPr/>
        <p:txBody>
          <a:bodyPr/>
          <a:lstStyle/>
          <a:p>
            <a:r>
              <a:rPr lang="en-US" dirty="0"/>
              <a:t>Vision and Mission</a:t>
            </a:r>
          </a:p>
        </p:txBody>
      </p:sp>
      <p:sp>
        <p:nvSpPr>
          <p:cNvPr id="3" name="Content Placeholder 2">
            <a:extLst>
              <a:ext uri="{FF2B5EF4-FFF2-40B4-BE49-F238E27FC236}">
                <a16:creationId xmlns:a16="http://schemas.microsoft.com/office/drawing/2014/main" id="{8102D09F-36F4-1845-B679-3F7AF84F6CED}"/>
              </a:ext>
            </a:extLst>
          </p:cNvPr>
          <p:cNvSpPr>
            <a:spLocks noGrp="1"/>
          </p:cNvSpPr>
          <p:nvPr>
            <p:ph idx="1"/>
          </p:nvPr>
        </p:nvSpPr>
        <p:spPr/>
        <p:txBody>
          <a:bodyPr/>
          <a:lstStyle/>
          <a:p>
            <a:pPr marL="0" indent="0" algn="ctr">
              <a:buNone/>
            </a:pPr>
            <a:r>
              <a:rPr lang="en-US" sz="4000" b="1" u="sng" dirty="0"/>
              <a:t>Vision</a:t>
            </a:r>
          </a:p>
          <a:p>
            <a:pPr marL="0" indent="0" algn="ctr">
              <a:buNone/>
            </a:pPr>
            <a:r>
              <a:rPr lang="en-US" i="1" dirty="0"/>
              <a:t>Safe healthcare for every woman.</a:t>
            </a:r>
          </a:p>
          <a:p>
            <a:pPr marL="0" indent="0" algn="ctr">
              <a:buNone/>
            </a:pPr>
            <a:endParaRPr lang="en-US" i="1" dirty="0"/>
          </a:p>
          <a:p>
            <a:pPr marL="0" indent="0" algn="ctr">
              <a:buNone/>
            </a:pPr>
            <a:r>
              <a:rPr lang="en-US" sz="4000" b="1" u="sng" dirty="0"/>
              <a:t>Mission</a:t>
            </a:r>
          </a:p>
          <a:p>
            <a:pPr marL="0" indent="0" algn="ctr">
              <a:buNone/>
            </a:pPr>
            <a:r>
              <a:rPr lang="en-US" i="1" dirty="0"/>
              <a:t>Continually improve patient safety in women’s healthcare through multidisciplinary collaboration that drives culture change.</a:t>
            </a:r>
            <a:endParaRPr lang="en-US" dirty="0"/>
          </a:p>
        </p:txBody>
      </p:sp>
      <p:sp>
        <p:nvSpPr>
          <p:cNvPr id="15" name="Slide Number Placeholder 1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4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5428-6F91-0D47-99F4-D6DF9C223104}"/>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A20D91CC-6F4C-6F4A-8751-51ABB13409B4}"/>
              </a:ext>
            </a:extLst>
          </p:cNvPr>
          <p:cNvSpPr>
            <a:spLocks noGrp="1"/>
          </p:cNvSpPr>
          <p:nvPr>
            <p:ph idx="1"/>
          </p:nvPr>
        </p:nvSpPr>
        <p:spPr/>
        <p:txBody>
          <a:bodyPr vert="horz" lIns="91440" tIns="45720" rIns="91440" bIns="45720" rtlCol="0" anchor="t">
            <a:normAutofit/>
          </a:bodyPr>
          <a:lstStyle/>
          <a:p>
            <a:r>
              <a:rPr lang="en-US" dirty="0"/>
              <a:t>Review introduction module anytime throughout training</a:t>
            </a:r>
          </a:p>
          <a:p>
            <a:r>
              <a:rPr lang="en-US" dirty="0"/>
              <a:t>Encourage your frontline providers and staff to complete training </a:t>
            </a:r>
          </a:p>
          <a:p>
            <a:r>
              <a:rPr lang="en-US" dirty="0"/>
              <a:t>Coordinate in-person practice sessions</a:t>
            </a:r>
            <a:endParaRPr lang="en-US" dirty="0">
              <a:cs typeface="Calibri"/>
            </a:endParaRPr>
          </a:p>
          <a:p>
            <a:r>
              <a:rPr lang="en-US" dirty="0"/>
              <a:t>Motivate your frontline providers and staff to use the teamwork tools in their patient care activities</a:t>
            </a:r>
            <a:endParaRPr lang="en-US" dirty="0">
              <a:cs typeface="Calibri"/>
            </a:endParaRPr>
          </a:p>
          <a:p>
            <a:r>
              <a:rPr lang="en-US" dirty="0"/>
              <a:t>Be accessible to your frontline providers and staff</a:t>
            </a:r>
          </a:p>
          <a:p>
            <a:pPr marL="0" indent="0">
              <a:buNone/>
            </a:pPr>
            <a:endParaRPr lang="en-US" dirty="0">
              <a:cs typeface="Calibri"/>
            </a:endParaRPr>
          </a:p>
          <a:p>
            <a:pPr marL="0" indent="0" algn="ctr">
              <a:buNone/>
            </a:pPr>
            <a:r>
              <a:rPr lang="en-US" b="1" i="1" dirty="0">
                <a:solidFill>
                  <a:srgbClr val="4258A6"/>
                </a:solidFill>
              </a:rPr>
              <a:t>Resource: Facilitator Guide</a:t>
            </a:r>
            <a:endParaRPr lang="en-US" sz="3200" b="1" i="1" dirty="0">
              <a:solidFill>
                <a:srgbClr val="4258A6"/>
              </a:solidFill>
            </a:endParaRPr>
          </a:p>
        </p:txBody>
      </p:sp>
      <p:sp>
        <p:nvSpPr>
          <p:cNvPr id="5" name="Slide Number Placeholder 4"/>
          <p:cNvSpPr>
            <a:spLocks noGrp="1"/>
          </p:cNvSpPr>
          <p:nvPr>
            <p:ph type="sldNum" sz="quarter" idx="12"/>
          </p:nvPr>
        </p:nvSpPr>
        <p:spPr>
          <a:xfrm>
            <a:off x="10987863" y="6258736"/>
            <a:ext cx="73187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6FB2FCE-8F36-EB42-B084-543DB9DCF35E}"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6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A995-93D6-694D-B6E7-13B6AD1B0AA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8BA43E3-6B0B-5044-BFC6-03D44F5B65D8}"/>
              </a:ext>
            </a:extLst>
          </p:cNvPr>
          <p:cNvSpPr>
            <a:spLocks noGrp="1"/>
          </p:cNvSpPr>
          <p:nvPr>
            <p:ph idx="1"/>
          </p:nvPr>
        </p:nvSpPr>
        <p:spPr/>
        <p:txBody>
          <a:bodyPr/>
          <a:lstStyle/>
          <a:p>
            <a:r>
              <a:rPr lang="en-US" dirty="0"/>
              <a:t>Obstetric Hemorrhage Patient Safety Bundle</a:t>
            </a:r>
          </a:p>
          <a:p>
            <a:pPr marL="0" indent="0" algn="ctr">
              <a:buNone/>
            </a:pPr>
            <a:r>
              <a:rPr lang="en-US" dirty="0">
                <a:effectLst/>
                <a:latin typeface="Calibri" panose="020F0502020204030204" pitchFamily="34" charset="0"/>
                <a:cs typeface="Calibri" panose="020F0502020204030204" pitchFamily="34" charset="0"/>
                <a:hlinkClick r:id="rId3"/>
              </a:rPr>
              <a:t>https://saferbirth.org/wp-content/uploads/safe-health-care-for-every-woman-Obstetric-Hemorrhage-Bundle.pdf</a:t>
            </a:r>
            <a:r>
              <a:rPr lang="en-US" dirty="0">
                <a:effectLst/>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312E428-F877-F741-9A4A-2D4F1F29C95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6FB2FCE-8F36-EB42-B084-543DB9DCF35E}"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186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was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E338-F4E1-2142-86AA-2BED8470684F}"/>
              </a:ext>
            </a:extLst>
          </p:cNvPr>
          <p:cNvSpPr>
            <a:spLocks noGrp="1"/>
          </p:cNvSpPr>
          <p:nvPr>
            <p:ph type="title"/>
          </p:nvPr>
        </p:nvSpPr>
        <p:spPr/>
        <p:txBody>
          <a:bodyPr/>
          <a:lstStyle/>
          <a:p>
            <a:r>
              <a:rPr lang="en-US" dirty="0"/>
              <a:t>Two Sides of Patient Care</a:t>
            </a:r>
          </a:p>
        </p:txBody>
      </p:sp>
      <p:sp>
        <p:nvSpPr>
          <p:cNvPr id="20" name="Up Arrow Callout 19" descr="Decorative">
            <a:extLst>
              <a:ext uri="{FF2B5EF4-FFF2-40B4-BE49-F238E27FC236}">
                <a16:creationId xmlns:a16="http://schemas.microsoft.com/office/drawing/2014/main" id="{92173D4B-8BE1-FA45-9A78-9DCB12317936}"/>
              </a:ext>
            </a:extLst>
          </p:cNvPr>
          <p:cNvSpPr/>
          <p:nvPr/>
        </p:nvSpPr>
        <p:spPr>
          <a:xfrm>
            <a:off x="6305550" y="4020162"/>
            <a:ext cx="4914900" cy="1675788"/>
          </a:xfrm>
          <a:prstGeom prst="upArrowCallout">
            <a:avLst/>
          </a:prstGeom>
          <a:solidFill>
            <a:srgbClr val="FF9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Up Arrow Callout 11" descr="Decorative">
            <a:extLst>
              <a:ext uri="{FF2B5EF4-FFF2-40B4-BE49-F238E27FC236}">
                <a16:creationId xmlns:a16="http://schemas.microsoft.com/office/drawing/2014/main" id="{92173D4B-8BE1-FA45-9A78-9DCB12317936}"/>
              </a:ext>
            </a:extLst>
          </p:cNvPr>
          <p:cNvSpPr/>
          <p:nvPr/>
        </p:nvSpPr>
        <p:spPr>
          <a:xfrm>
            <a:off x="838200" y="4020162"/>
            <a:ext cx="4914900" cy="1675788"/>
          </a:xfrm>
          <a:prstGeom prst="upArrowCallout">
            <a:avLst/>
          </a:prstGeom>
          <a:solidFill>
            <a:srgbClr val="FF9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13E2616-A743-9C4A-BE71-4192C1BE1209}"/>
              </a:ext>
            </a:extLst>
          </p:cNvPr>
          <p:cNvSpPr>
            <a:spLocks noGrp="1"/>
          </p:cNvSpPr>
          <p:nvPr>
            <p:ph idx="1"/>
          </p:nvPr>
        </p:nvSpPr>
        <p:spPr>
          <a:xfrm>
            <a:off x="1390650" y="1825625"/>
            <a:ext cx="5010150" cy="3999380"/>
          </a:xfrm>
        </p:spPr>
        <p:txBody>
          <a:bodyPr/>
          <a:lstStyle/>
          <a:p>
            <a:pPr marL="0" indent="0">
              <a:buNone/>
            </a:pPr>
            <a:r>
              <a:rPr lang="en-US" b="1" u="sng" dirty="0"/>
              <a:t>Technical Elements</a:t>
            </a:r>
          </a:p>
          <a:p>
            <a:r>
              <a:rPr lang="en-US" dirty="0"/>
              <a:t>Clinical knowledge </a:t>
            </a:r>
          </a:p>
          <a:p>
            <a:r>
              <a:rPr lang="en-US" dirty="0"/>
              <a:t>Clinical expertise</a:t>
            </a:r>
          </a:p>
          <a:p>
            <a:r>
              <a:rPr lang="en-US" dirty="0"/>
              <a:t>Evidence-based best practices</a:t>
            </a:r>
          </a:p>
          <a:p>
            <a:pPr marL="0" indent="0">
              <a:buNone/>
            </a:pPr>
            <a:endParaRPr lang="en-US" dirty="0"/>
          </a:p>
        </p:txBody>
      </p:sp>
      <p:sp>
        <p:nvSpPr>
          <p:cNvPr id="7" name="Content Placeholder 6">
            <a:extLst>
              <a:ext uri="{FF2B5EF4-FFF2-40B4-BE49-F238E27FC236}">
                <a16:creationId xmlns:a16="http://schemas.microsoft.com/office/drawing/2014/main" id="{7B6DC62E-A8C7-2A42-85DB-684326B1814B}"/>
              </a:ext>
            </a:extLst>
          </p:cNvPr>
          <p:cNvSpPr>
            <a:spLocks noGrp="1"/>
          </p:cNvSpPr>
          <p:nvPr>
            <p:ph sz="half" idx="13"/>
          </p:nvPr>
        </p:nvSpPr>
        <p:spPr>
          <a:xfrm>
            <a:off x="6991350" y="1825625"/>
            <a:ext cx="5238749" cy="3999380"/>
          </a:xfrm>
        </p:spPr>
        <p:txBody>
          <a:bodyPr>
            <a:normAutofit/>
          </a:bodyPr>
          <a:lstStyle/>
          <a:p>
            <a:pPr marL="0" indent="0">
              <a:buNone/>
            </a:pPr>
            <a:r>
              <a:rPr lang="en-US" b="1" u="sng" dirty="0"/>
              <a:t>Adaptive Elements</a:t>
            </a:r>
          </a:p>
          <a:p>
            <a:r>
              <a:rPr lang="en-US" dirty="0"/>
              <a:t>Culture</a:t>
            </a:r>
          </a:p>
          <a:p>
            <a:r>
              <a:rPr lang="en-US" dirty="0"/>
              <a:t>Teamwork</a:t>
            </a:r>
          </a:p>
          <a:p>
            <a:r>
              <a:rPr lang="en-US" dirty="0"/>
              <a:t>Engagement</a:t>
            </a:r>
          </a:p>
          <a:p>
            <a:endParaRPr lang="en-US" dirty="0"/>
          </a:p>
          <a:p>
            <a:pPr marL="0" indent="0">
              <a:buNone/>
            </a:pPr>
            <a:endParaRPr lang="en-US" dirty="0">
              <a:solidFill>
                <a:schemeClr val="bg1"/>
              </a:solidFill>
            </a:endParaRPr>
          </a:p>
          <a:p>
            <a:pPr marL="0" indent="0">
              <a:buNone/>
            </a:pPr>
            <a:endParaRPr lang="en-US" dirty="0"/>
          </a:p>
          <a:p>
            <a:endParaRPr lang="en-US" dirty="0"/>
          </a:p>
        </p:txBody>
      </p:sp>
      <p:sp>
        <p:nvSpPr>
          <p:cNvPr id="22" name="Slide Number Placeholder 2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2F10E5-B7BE-954B-9B32-5DF86478C99F}"/>
              </a:ext>
            </a:extLst>
          </p:cNvPr>
          <p:cNvSpPr txBox="1"/>
          <p:nvPr/>
        </p:nvSpPr>
        <p:spPr>
          <a:xfrm>
            <a:off x="6324600" y="4858056"/>
            <a:ext cx="4895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Teamwork Toolkit</a:t>
            </a:r>
          </a:p>
        </p:txBody>
      </p:sp>
      <p:sp>
        <p:nvSpPr>
          <p:cNvPr id="9" name="TextBox 8">
            <a:extLst>
              <a:ext uri="{FF2B5EF4-FFF2-40B4-BE49-F238E27FC236}">
                <a16:creationId xmlns:a16="http://schemas.microsoft.com/office/drawing/2014/main" id="{45116C9B-BEA0-9E41-AA8E-EB248A03A20B}"/>
              </a:ext>
            </a:extLst>
          </p:cNvPr>
          <p:cNvSpPr txBox="1"/>
          <p:nvPr/>
        </p:nvSpPr>
        <p:spPr>
          <a:xfrm>
            <a:off x="838200" y="4858056"/>
            <a:ext cx="49244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AIM Patient Safety Bundle</a:t>
            </a:r>
          </a:p>
        </p:txBody>
      </p:sp>
    </p:spTree>
    <p:extLst>
      <p:ext uri="{BB962C8B-B14F-4D97-AF65-F5344CB8AC3E}">
        <p14:creationId xmlns:p14="http://schemas.microsoft.com/office/powerpoint/2010/main" val="6540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6E78-06C8-5E4A-8241-BE8EBB38916F}"/>
              </a:ext>
            </a:extLst>
          </p:cNvPr>
          <p:cNvSpPr>
            <a:spLocks noGrp="1"/>
          </p:cNvSpPr>
          <p:nvPr>
            <p:ph type="title"/>
          </p:nvPr>
        </p:nvSpPr>
        <p:spPr/>
        <p:txBody>
          <a:bodyPr/>
          <a:lstStyle/>
          <a:p>
            <a:r>
              <a:rPr lang="en-US" dirty="0"/>
              <a:t>SPPC-II Teamwork Toolkit Purpose</a:t>
            </a:r>
          </a:p>
        </p:txBody>
      </p:sp>
      <p:sp>
        <p:nvSpPr>
          <p:cNvPr id="3" name="Content Placeholder 2">
            <a:extLst>
              <a:ext uri="{FF2B5EF4-FFF2-40B4-BE49-F238E27FC236}">
                <a16:creationId xmlns:a16="http://schemas.microsoft.com/office/drawing/2014/main" id="{14EDBCF6-61E0-F542-837E-ADB9E5869691}"/>
              </a:ext>
            </a:extLst>
          </p:cNvPr>
          <p:cNvSpPr>
            <a:spLocks noGrp="1"/>
          </p:cNvSpPr>
          <p:nvPr>
            <p:ph idx="1"/>
          </p:nvPr>
        </p:nvSpPr>
        <p:spPr>
          <a:xfrm>
            <a:off x="838200" y="1690688"/>
            <a:ext cx="10953750" cy="4329905"/>
          </a:xfrm>
        </p:spPr>
        <p:txBody>
          <a:bodyPr>
            <a:normAutofit/>
          </a:bodyPr>
          <a:lstStyle/>
          <a:p>
            <a:r>
              <a:rPr lang="en-US" dirty="0"/>
              <a:t>Connects to AIM Patient Safety Bundle concepts via the 4 </a:t>
            </a:r>
            <a:r>
              <a:rPr lang="en-US" dirty="0" err="1"/>
              <a:t>Rs</a:t>
            </a:r>
            <a:endParaRPr lang="en-US" dirty="0"/>
          </a:p>
          <a:p>
            <a:pPr lvl="1"/>
            <a:r>
              <a:rPr lang="en-US" dirty="0"/>
              <a:t>Also available for Severe Hypertension</a:t>
            </a:r>
          </a:p>
          <a:p>
            <a:r>
              <a:rPr lang="en-US" dirty="0"/>
              <a:t>Provides common language, skills, and tools as resources to better support your clinical team</a:t>
            </a:r>
          </a:p>
          <a:p>
            <a:pPr lvl="1"/>
            <a:r>
              <a:rPr lang="en-US" b="1" dirty="0">
                <a:solidFill>
                  <a:srgbClr val="4258A6"/>
                </a:solidFill>
              </a:rPr>
              <a:t>Calling-out</a:t>
            </a:r>
            <a:r>
              <a:rPr lang="en-US" dirty="0"/>
              <a:t> critical information and </a:t>
            </a:r>
            <a:r>
              <a:rPr lang="en-US" b="1" dirty="0">
                <a:solidFill>
                  <a:srgbClr val="4258A6"/>
                </a:solidFill>
              </a:rPr>
              <a:t>checking-back</a:t>
            </a:r>
            <a:r>
              <a:rPr lang="en-US" dirty="0"/>
              <a:t> for clarity and correctness (Module 3)</a:t>
            </a:r>
          </a:p>
          <a:p>
            <a:pPr lvl="1"/>
            <a:r>
              <a:rPr lang="en-US" b="1" dirty="0">
                <a:solidFill>
                  <a:srgbClr val="4258A6"/>
                </a:solidFill>
              </a:rPr>
              <a:t>SBAR</a:t>
            </a:r>
            <a:r>
              <a:rPr lang="en-US" dirty="0"/>
              <a:t> and </a:t>
            </a:r>
            <a:r>
              <a:rPr lang="en-US" b="1" dirty="0">
                <a:solidFill>
                  <a:srgbClr val="4258A6"/>
                </a:solidFill>
              </a:rPr>
              <a:t>I PASS the BATON </a:t>
            </a:r>
            <a:r>
              <a:rPr lang="en-US" dirty="0"/>
              <a:t>for framing information exchange (Module 3)</a:t>
            </a:r>
          </a:p>
          <a:p>
            <a:pPr lvl="1"/>
            <a:r>
              <a:rPr lang="en-US" b="1" dirty="0">
                <a:solidFill>
                  <a:srgbClr val="4258A6"/>
                </a:solidFill>
              </a:rPr>
              <a:t>Briefs</a:t>
            </a:r>
            <a:r>
              <a:rPr lang="en-US" dirty="0">
                <a:solidFill>
                  <a:srgbClr val="4258A6"/>
                </a:solidFill>
              </a:rPr>
              <a:t>, </a:t>
            </a:r>
            <a:r>
              <a:rPr lang="en-US" b="1" dirty="0">
                <a:solidFill>
                  <a:srgbClr val="4258A6"/>
                </a:solidFill>
              </a:rPr>
              <a:t>huddles</a:t>
            </a:r>
            <a:r>
              <a:rPr lang="en-US" dirty="0">
                <a:solidFill>
                  <a:srgbClr val="4258A6"/>
                </a:solidFill>
              </a:rPr>
              <a:t>, </a:t>
            </a:r>
            <a:r>
              <a:rPr lang="en-US" dirty="0"/>
              <a:t>and </a:t>
            </a:r>
            <a:r>
              <a:rPr lang="en-US" b="1" dirty="0">
                <a:solidFill>
                  <a:srgbClr val="4258A6"/>
                </a:solidFill>
              </a:rPr>
              <a:t>debriefs </a:t>
            </a:r>
            <a:r>
              <a:rPr lang="en-US" dirty="0"/>
              <a:t>to facilitate shared understanding (Module 4)</a:t>
            </a:r>
            <a:endParaRPr lang="en-US" b="1" dirty="0">
              <a:solidFill>
                <a:srgbClr val="4258A6"/>
              </a:solidFill>
            </a:endParaRPr>
          </a:p>
          <a:p>
            <a:pPr lvl="1"/>
            <a:r>
              <a:rPr lang="en-US" b="1" dirty="0">
                <a:solidFill>
                  <a:srgbClr val="4258A6"/>
                </a:solidFill>
              </a:rPr>
              <a:t>Power words </a:t>
            </a:r>
            <a:r>
              <a:rPr lang="en-US" dirty="0"/>
              <a:t>and the </a:t>
            </a:r>
            <a:r>
              <a:rPr lang="en-US" b="1" dirty="0">
                <a:solidFill>
                  <a:srgbClr val="4258A6"/>
                </a:solidFill>
              </a:rPr>
              <a:t>two-challenge rule</a:t>
            </a:r>
            <a:r>
              <a:rPr lang="en-US" dirty="0">
                <a:solidFill>
                  <a:srgbClr val="4258A6"/>
                </a:solidFill>
              </a:rPr>
              <a:t> </a:t>
            </a:r>
            <a:r>
              <a:rPr lang="en-US" dirty="0"/>
              <a:t>to assert for safety (Module 5)</a:t>
            </a:r>
          </a:p>
          <a:p>
            <a:pPr lvl="1"/>
            <a:r>
              <a:rPr lang="en-US" b="1" dirty="0">
                <a:solidFill>
                  <a:srgbClr val="4258A6"/>
                </a:solidFill>
              </a:rPr>
              <a:t>DESCR script</a:t>
            </a:r>
            <a:r>
              <a:rPr lang="en-US" dirty="0"/>
              <a:t> for delivering feedback and managing conflict (Module 5)</a:t>
            </a: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48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94E9-26A3-4F45-93E2-F95B55322A21}"/>
              </a:ext>
            </a:extLst>
          </p:cNvPr>
          <p:cNvSpPr>
            <a:spLocks noGrp="1"/>
          </p:cNvSpPr>
          <p:nvPr>
            <p:ph type="title"/>
          </p:nvPr>
        </p:nvSpPr>
        <p:spPr/>
        <p:txBody>
          <a:bodyPr/>
          <a:lstStyle/>
          <a:p>
            <a:r>
              <a:rPr lang="en-US" dirty="0"/>
              <a:t>SPPC-II Teamwork Toolkit</a:t>
            </a:r>
            <a:r>
              <a:rPr lang="en-US" dirty="0">
                <a:cs typeface="Calibri Light"/>
              </a:rPr>
              <a:t> Structure</a:t>
            </a:r>
            <a:endParaRPr lang="en-US" dirty="0"/>
          </a:p>
        </p:txBody>
      </p:sp>
      <p:sp>
        <p:nvSpPr>
          <p:cNvPr id="9" name="Text Placeholder 8">
            <a:extLst>
              <a:ext uri="{FF2B5EF4-FFF2-40B4-BE49-F238E27FC236}">
                <a16:creationId xmlns:a16="http://schemas.microsoft.com/office/drawing/2014/main" id="{0B89D93D-055A-1C4A-9353-CBA793E78D78}"/>
              </a:ext>
            </a:extLst>
          </p:cNvPr>
          <p:cNvSpPr>
            <a:spLocks noGrp="1"/>
          </p:cNvSpPr>
          <p:nvPr>
            <p:ph type="body" idx="1"/>
          </p:nvPr>
        </p:nvSpPr>
        <p:spPr/>
        <p:txBody>
          <a:bodyPr>
            <a:normAutofit/>
          </a:bodyPr>
          <a:lstStyle/>
          <a:p>
            <a:pPr algn="ctr"/>
            <a:r>
              <a:rPr lang="en-US" sz="3200" dirty="0"/>
              <a:t>Hospital AIM Team Leads</a:t>
            </a:r>
          </a:p>
        </p:txBody>
      </p:sp>
      <p:sp>
        <p:nvSpPr>
          <p:cNvPr id="3" name="Content Placeholder 2">
            <a:extLst>
              <a:ext uri="{FF2B5EF4-FFF2-40B4-BE49-F238E27FC236}">
                <a16:creationId xmlns:a16="http://schemas.microsoft.com/office/drawing/2014/main" id="{5F3A87B3-DBF8-024B-909E-0CBD07A78622}"/>
              </a:ext>
            </a:extLst>
          </p:cNvPr>
          <p:cNvSpPr>
            <a:spLocks noGrp="1"/>
          </p:cNvSpPr>
          <p:nvPr>
            <p:ph sz="half" idx="2"/>
          </p:nvPr>
        </p:nvSpPr>
        <p:spPr/>
        <p:txBody>
          <a:bodyPr>
            <a:normAutofit/>
          </a:bodyPr>
          <a:lstStyle/>
          <a:p>
            <a:r>
              <a:rPr lang="en-US" sz="2400" dirty="0"/>
              <a:t>In-person all day workshop</a:t>
            </a:r>
          </a:p>
          <a:p>
            <a:pPr lvl="1"/>
            <a:r>
              <a:rPr lang="en-US" sz="2000" dirty="0"/>
              <a:t>Teamwork basics</a:t>
            </a:r>
          </a:p>
          <a:p>
            <a:pPr lvl="1"/>
            <a:r>
              <a:rPr lang="en-US" sz="2000" dirty="0"/>
              <a:t>Teamwork tool specifics</a:t>
            </a:r>
          </a:p>
          <a:p>
            <a:pPr lvl="1"/>
            <a:r>
              <a:rPr lang="en-US" sz="2000" dirty="0"/>
              <a:t>Implementation guidance</a:t>
            </a:r>
          </a:p>
          <a:p>
            <a:r>
              <a:rPr lang="en-US" sz="2400" dirty="0"/>
              <a:t>Organize frontline participation</a:t>
            </a:r>
          </a:p>
          <a:p>
            <a:r>
              <a:rPr lang="en-US" sz="2400" dirty="0"/>
              <a:t>Lead the facilitation sessions</a:t>
            </a:r>
          </a:p>
          <a:p>
            <a:pPr marL="0" indent="0" algn="ctr">
              <a:buNone/>
            </a:pPr>
            <a:endParaRPr lang="en-US" sz="2000" b="1" i="1" dirty="0">
              <a:solidFill>
                <a:srgbClr val="4258A6"/>
              </a:solidFill>
            </a:endParaRPr>
          </a:p>
          <a:p>
            <a:pPr marL="0" indent="0" algn="ctr">
              <a:buNone/>
            </a:pPr>
            <a:r>
              <a:rPr lang="en-US" sz="2000" b="1" i="1" dirty="0">
                <a:solidFill>
                  <a:srgbClr val="4258A6"/>
                </a:solidFill>
              </a:rPr>
              <a:t>Resource: Facilitator Guide</a:t>
            </a:r>
            <a:endParaRPr lang="en-US" sz="2400" b="1" i="1" dirty="0">
              <a:solidFill>
                <a:srgbClr val="4258A6"/>
              </a:solidFill>
            </a:endParaRPr>
          </a:p>
        </p:txBody>
      </p:sp>
      <p:sp>
        <p:nvSpPr>
          <p:cNvPr id="10" name="Text Placeholder 9">
            <a:extLst>
              <a:ext uri="{FF2B5EF4-FFF2-40B4-BE49-F238E27FC236}">
                <a16:creationId xmlns:a16="http://schemas.microsoft.com/office/drawing/2014/main" id="{AF69C5A6-C5B0-8548-914D-03DBB17CD0DE}"/>
              </a:ext>
            </a:extLst>
          </p:cNvPr>
          <p:cNvSpPr>
            <a:spLocks noGrp="1"/>
          </p:cNvSpPr>
          <p:nvPr>
            <p:ph type="body" sz="quarter" idx="3"/>
          </p:nvPr>
        </p:nvSpPr>
        <p:spPr/>
        <p:txBody>
          <a:bodyPr>
            <a:normAutofit/>
          </a:bodyPr>
          <a:lstStyle/>
          <a:p>
            <a:pPr algn="ctr"/>
            <a:r>
              <a:rPr lang="en-US" sz="3200" dirty="0"/>
              <a:t>Frontline Providers &amp; Staff</a:t>
            </a:r>
          </a:p>
        </p:txBody>
      </p:sp>
      <p:sp>
        <p:nvSpPr>
          <p:cNvPr id="11" name="Content Placeholder 10">
            <a:extLst>
              <a:ext uri="{FF2B5EF4-FFF2-40B4-BE49-F238E27FC236}">
                <a16:creationId xmlns:a16="http://schemas.microsoft.com/office/drawing/2014/main" id="{D9731015-F9C4-9841-8F6E-40DE7E84293F}"/>
              </a:ext>
            </a:extLst>
          </p:cNvPr>
          <p:cNvSpPr>
            <a:spLocks noGrp="1"/>
          </p:cNvSpPr>
          <p:nvPr>
            <p:ph sz="quarter" idx="4"/>
          </p:nvPr>
        </p:nvSpPr>
        <p:spPr/>
        <p:txBody>
          <a:bodyPr>
            <a:normAutofit/>
          </a:bodyPr>
          <a:lstStyle/>
          <a:p>
            <a:r>
              <a:rPr lang="en-US" sz="2400" dirty="0"/>
              <a:t>Eight online,</a:t>
            </a:r>
            <a:r>
              <a:rPr lang="en-US" sz="2400" b="1" dirty="0"/>
              <a:t> </a:t>
            </a:r>
            <a:r>
              <a:rPr lang="en-US" sz="2400" dirty="0"/>
              <a:t>tool-focused modules per Patient Safety Bundle</a:t>
            </a:r>
          </a:p>
          <a:p>
            <a:r>
              <a:rPr lang="en-US" sz="2400" dirty="0"/>
              <a:t>Maximum time commitment of 12 minutes</a:t>
            </a:r>
            <a:r>
              <a:rPr lang="en-US" sz="2400" dirty="0">
                <a:cs typeface="Calibri"/>
              </a:rPr>
              <a:t> per online module</a:t>
            </a:r>
          </a:p>
          <a:p>
            <a:pPr lvl="1"/>
            <a:r>
              <a:rPr lang="en-US" sz="2000" dirty="0">
                <a:cs typeface="Calibri"/>
              </a:rPr>
              <a:t>Self-directed and self-paced </a:t>
            </a:r>
          </a:p>
          <a:p>
            <a:r>
              <a:rPr lang="en-US" sz="2400" dirty="0"/>
              <a:t>Mandatory in-person team facilitation sessions </a:t>
            </a:r>
          </a:p>
          <a:p>
            <a:pPr lvl="1"/>
            <a:r>
              <a:rPr lang="en-US" sz="2000" dirty="0"/>
              <a:t>Reinforce online module lessons</a:t>
            </a:r>
          </a:p>
          <a:p>
            <a:pPr lvl="1"/>
            <a:r>
              <a:rPr lang="en-US" sz="2000" dirty="0"/>
              <a:t>Practice with tools in person </a:t>
            </a:r>
          </a:p>
        </p:txBody>
      </p:sp>
      <p:sp>
        <p:nvSpPr>
          <p:cNvPr id="8" name="Slide Number Placeholder 14">
            <a:extLst>
              <a:ext uri="{FF2B5EF4-FFF2-40B4-BE49-F238E27FC236}">
                <a16:creationId xmlns:a16="http://schemas.microsoft.com/office/drawing/2014/main" id="{3E05E940-F8E5-154E-91B0-E9BE802468F4}"/>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9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3246-D90D-2049-BC2C-F70D09AE2378}"/>
              </a:ext>
            </a:extLst>
          </p:cNvPr>
          <p:cNvSpPr>
            <a:spLocks noGrp="1"/>
          </p:cNvSpPr>
          <p:nvPr>
            <p:ph type="title"/>
          </p:nvPr>
        </p:nvSpPr>
        <p:spPr/>
        <p:txBody>
          <a:bodyPr/>
          <a:lstStyle/>
          <a:p>
            <a:r>
              <a:rPr lang="en-US" dirty="0"/>
              <a:t>The 4 Rs of AIM Patient Safety Bundles</a:t>
            </a:r>
            <a:br>
              <a:rPr lang="en-US" dirty="0"/>
            </a:br>
            <a:r>
              <a:rPr lang="en-US" sz="2000" i="1" dirty="0"/>
              <a:t>Alliance for Innovation on Maternal Health</a:t>
            </a:r>
            <a:endParaRPr lang="en-US" dirty="0"/>
          </a:p>
        </p:txBody>
      </p:sp>
      <p:sp>
        <p:nvSpPr>
          <p:cNvPr id="3" name="Content Placeholder 2">
            <a:extLst>
              <a:ext uri="{FF2B5EF4-FFF2-40B4-BE49-F238E27FC236}">
                <a16:creationId xmlns:a16="http://schemas.microsoft.com/office/drawing/2014/main" id="{61C79974-F8ED-5C4B-9515-9CC97C8F7F28}"/>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dirty="0">
                <a:solidFill>
                  <a:srgbClr val="000000"/>
                </a:solidFill>
              </a:rPr>
              <a:t>Readiness </a:t>
            </a:r>
            <a:r>
              <a:rPr lang="en-US" i="1" dirty="0">
                <a:solidFill>
                  <a:srgbClr val="000000"/>
                </a:solidFill>
              </a:rPr>
              <a:t>(unit level)</a:t>
            </a:r>
            <a:endParaRPr lang="en-US" dirty="0">
              <a:solidFill>
                <a:srgbClr val="000000"/>
              </a:solidFill>
              <a:cs typeface="Calibri"/>
            </a:endParaRPr>
          </a:p>
          <a:p>
            <a:pPr marL="514350" indent="-514350">
              <a:buFont typeface="+mj-lt"/>
              <a:buAutoNum type="arabicPeriod"/>
            </a:pPr>
            <a:r>
              <a:rPr lang="en-US" dirty="0">
                <a:solidFill>
                  <a:srgbClr val="000000"/>
                </a:solidFill>
              </a:rPr>
              <a:t>Recognition and Prevention</a:t>
            </a:r>
            <a:r>
              <a:rPr lang="en-US" i="1" dirty="0">
                <a:solidFill>
                  <a:srgbClr val="000000"/>
                </a:solidFill>
              </a:rPr>
              <a:t> (patient level)</a:t>
            </a:r>
            <a:endParaRPr lang="en-US" dirty="0">
              <a:solidFill>
                <a:srgbClr val="000000"/>
              </a:solidFill>
              <a:cs typeface="Calibri"/>
            </a:endParaRPr>
          </a:p>
          <a:p>
            <a:pPr marL="514350" indent="-514350">
              <a:buFont typeface="+mj-lt"/>
              <a:buAutoNum type="arabicPeriod"/>
            </a:pPr>
            <a:r>
              <a:rPr lang="en-US" dirty="0">
                <a:solidFill>
                  <a:srgbClr val="000000"/>
                </a:solidFill>
              </a:rPr>
              <a:t>Response </a:t>
            </a:r>
            <a:r>
              <a:rPr lang="en-US" i="1" dirty="0">
                <a:solidFill>
                  <a:srgbClr val="000000"/>
                </a:solidFill>
              </a:rPr>
              <a:t>(incident level)</a:t>
            </a:r>
            <a:endParaRPr lang="en-US" dirty="0">
              <a:solidFill>
                <a:srgbClr val="000000"/>
              </a:solidFill>
              <a:cs typeface="Calibri"/>
            </a:endParaRPr>
          </a:p>
          <a:p>
            <a:pPr marL="514350" indent="-514350">
              <a:buFont typeface="+mj-lt"/>
              <a:buAutoNum type="arabicPeriod"/>
            </a:pPr>
            <a:r>
              <a:rPr lang="en-US" dirty="0">
                <a:solidFill>
                  <a:srgbClr val="000000"/>
                </a:solidFill>
              </a:rPr>
              <a:t>Reporting</a:t>
            </a:r>
            <a:r>
              <a:rPr lang="en-US" dirty="0">
                <a:solidFill>
                  <a:srgbClr val="000000"/>
                </a:solidFill>
                <a:cs typeface="Calibri"/>
              </a:rPr>
              <a:t> and Systems Learning </a:t>
            </a:r>
            <a:r>
              <a:rPr lang="en-US" i="1" dirty="0">
                <a:solidFill>
                  <a:srgbClr val="000000"/>
                </a:solidFill>
                <a:cs typeface="Calibri"/>
              </a:rPr>
              <a:t>(unit/department/institution level)</a:t>
            </a:r>
            <a:endParaRPr lang="en-US" dirty="0">
              <a:solidFill>
                <a:srgbClr val="000000"/>
              </a:solidFill>
              <a:cs typeface="Calibri"/>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8" name="Oval 7" title="4 Rs logo"/>
          <p:cNvSpPr/>
          <p:nvPr/>
        </p:nvSpPr>
        <p:spPr>
          <a:xfrm>
            <a:off x="10182225" y="84931"/>
            <a:ext cx="1885950" cy="1885950"/>
          </a:xfrm>
          <a:prstGeom prst="ellipse">
            <a:avLst/>
          </a:prstGeom>
          <a:solidFill>
            <a:srgbClr val="505BA7"/>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 </a:t>
            </a:r>
            <a:r>
              <a:rPr kumimoji="0" lang="en-US"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Rs</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3468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OB Hemorrhage: Readiness</a:t>
            </a:r>
          </a:p>
        </p:txBody>
      </p:sp>
      <p:pic>
        <p:nvPicPr>
          <p:cNvPr id="6" name="Content Placeholder 4" descr="Every unit&#10;■ Hemorrhage cart with supplies, checklist, and instruction cards for intrauterine&#10;balloons and compressions stitches&#10;■ Immediate access to hemorrhage medications (kit or equivalent)&#10;■ Establish a response team - who to call when help is needed (blood bank,&#10;advanced gynecologic surgery, other support and tertiary services)&#10;■ Establish massive and emergency release transfusion protocols (type-O&#10;negative/uncrossmatched)&#10;■ Unit education on protocols, unit-based drills (with post-drill debriefs)" title="Readiness"/>
          <p:cNvPicPr>
            <a:picLocks noChangeAspect="1"/>
          </p:cNvPicPr>
          <p:nvPr/>
        </p:nvPicPr>
        <p:blipFill rotWithShape="1">
          <a:blip r:embed="rId3">
            <a:extLst>
              <a:ext uri="{28A0092B-C50C-407E-A947-70E740481C1C}">
                <a14:useLocalDpi xmlns:a14="http://schemas.microsoft.com/office/drawing/2010/main" val="0"/>
              </a:ext>
            </a:extLst>
          </a:blip>
          <a:srcRect l="4675" t="14891" r="25246" b="62209"/>
          <a:stretch/>
        </p:blipFill>
        <p:spPr>
          <a:xfrm>
            <a:off x="549953" y="1403594"/>
            <a:ext cx="7520065" cy="3180129"/>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5" name="Content Placeholder 4" descr="Handout." title="Obstetric Hemorrh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2714" y="1403594"/>
            <a:ext cx="3090069" cy="3998913"/>
          </a:xfrm>
          <a:ln>
            <a:solidFill>
              <a:schemeClr val="bg1">
                <a:lumMod val="95000"/>
              </a:schemeClr>
            </a:solidFill>
          </a:ln>
          <a:effectLst>
            <a:outerShdw blurRad="50800" dist="38100" dir="2700000" algn="tl" rotWithShape="0">
              <a:prstClr val="black">
                <a:alpha val="40000"/>
              </a:prstClr>
            </a:outerShdw>
          </a:effectLst>
        </p:spPr>
      </p:pic>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0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OB Hemorrhage: Recognition and Prevention</a:t>
            </a:r>
          </a:p>
        </p:txBody>
      </p:sp>
      <p:pic>
        <p:nvPicPr>
          <p:cNvPr id="6" name="Content Placeholder 4" descr="Every patient&#10;■ Assessment of hemorrhage risk (prenatal, on admission, and at other&#10;appropriate times)&#10;■ Measurement of cumulative blood loss (formal, as quantitative as possible)&#10;■ Active management of the 3rd stage of labor (department-wide protocol)" title="Regnition and Prevention"/>
          <p:cNvPicPr>
            <a:picLocks noChangeAspect="1"/>
          </p:cNvPicPr>
          <p:nvPr/>
        </p:nvPicPr>
        <p:blipFill rotWithShape="1">
          <a:blip r:embed="rId3">
            <a:extLst>
              <a:ext uri="{28A0092B-C50C-407E-A947-70E740481C1C}">
                <a14:useLocalDpi xmlns:a14="http://schemas.microsoft.com/office/drawing/2010/main" val="0"/>
              </a:ext>
            </a:extLst>
          </a:blip>
          <a:srcRect l="4675" t="37937" r="25246" b="46761"/>
          <a:stretch/>
        </p:blipFill>
        <p:spPr>
          <a:xfrm>
            <a:off x="838200" y="1403595"/>
            <a:ext cx="7520065" cy="2125052"/>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0" name="Content Placeholder 4" descr="Handout." title="Obstetric Hemorrh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2714" y="1403594"/>
            <a:ext cx="3090069" cy="3998913"/>
          </a:xfrm>
          <a:ln>
            <a:solidFill>
              <a:schemeClr val="bg1">
                <a:lumMod val="95000"/>
              </a:schemeClr>
            </a:solidFill>
          </a:ln>
          <a:effectLst>
            <a:outerShdw blurRad="50800" dist="38100" dir="2700000" algn="tl" rotWithShape="0">
              <a:prstClr val="black">
                <a:alpha val="40000"/>
              </a:prstClr>
            </a:outerShdw>
          </a:effectLst>
        </p:spPr>
      </p:pic>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001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mic Stri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4969</Words>
  <Application>Microsoft Office PowerPoint</Application>
  <PresentationFormat>Widescreen</PresentationFormat>
  <Paragraphs>371</Paragraphs>
  <Slides>32</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Courier New</vt:lpstr>
      <vt:lpstr>Wingdings</vt:lpstr>
      <vt:lpstr>1_Office Theme</vt:lpstr>
      <vt:lpstr>1_Comic Strip</vt:lpstr>
      <vt:lpstr>2_Office Theme</vt:lpstr>
      <vt:lpstr>Introduction  to the SPPC-II Teamwork Toolkit  for Obstetric Hemorrhage</vt:lpstr>
      <vt:lpstr>Overview</vt:lpstr>
      <vt:lpstr>Vision and Mission</vt:lpstr>
      <vt:lpstr>Two Sides of Patient Care</vt:lpstr>
      <vt:lpstr>SPPC-II Teamwork Toolkit Purpose</vt:lpstr>
      <vt:lpstr>SPPC-II Teamwork Toolkit Structure</vt:lpstr>
      <vt:lpstr>The 4 Rs of AIM Patient Safety Bundles Alliance for Innovation on Maternal Health</vt:lpstr>
      <vt:lpstr>OB Hemorrhage: Readiness</vt:lpstr>
      <vt:lpstr>OB Hemorrhage: Recognition and Prevention</vt:lpstr>
      <vt:lpstr>OB Hemorrhage: Response</vt:lpstr>
      <vt:lpstr>OB Hemorrhage: Reporting and Systems Learning</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Obstetric Hemorrhage Master Case</vt:lpstr>
      <vt:lpstr>Summary</vt:lpstr>
      <vt:lpstr>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_x000b_to the SPPC-II Teamwork Toolkit _x000b_for Obstetric Hemorrhage - PowerPoint Presentation</dc:title>
  <dc:subject>Safety Program for Perinatal Care II</dc:subject>
  <dc:creator>"Agency for Healthcare Research and Quality (AHRQ)"</dc:creator>
  <cp:keywords>Safety Program for Perinatal Care II</cp:keywords>
  <cp:lastModifiedBy>Ramage, Kathryn (AHRQ/OC) (CTR)</cp:lastModifiedBy>
  <cp:revision>20</cp:revision>
  <dcterms:created xsi:type="dcterms:W3CDTF">2020-01-23T18:42:15Z</dcterms:created>
  <dcterms:modified xsi:type="dcterms:W3CDTF">2023-06-29T16:50:37Z</dcterms:modified>
  <cp:category>patient safety</cp:category>
</cp:coreProperties>
</file>