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tags/tag3.xml" ContentType="application/vnd.openxmlformats-officedocument.presentationml.tags+xml"/>
  <Override PartName="/ppt/notesSlides/notesSlide33.xml" ContentType="application/vnd.openxmlformats-officedocument.presentationml.notesSlide+xml"/>
  <Override PartName="/ppt/tags/tag4.xml" ContentType="application/vnd.openxmlformats-officedocument.presentationml.tags+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tags/tag1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2" r:id="rId4"/>
  </p:sldMasterIdLst>
  <p:notesMasterIdLst>
    <p:notesMasterId r:id="rId47"/>
  </p:notesMasterIdLst>
  <p:sldIdLst>
    <p:sldId id="804" r:id="rId5"/>
    <p:sldId id="930" r:id="rId6"/>
    <p:sldId id="931" r:id="rId7"/>
    <p:sldId id="932" r:id="rId8"/>
    <p:sldId id="933" r:id="rId9"/>
    <p:sldId id="934" r:id="rId10"/>
    <p:sldId id="935" r:id="rId11"/>
    <p:sldId id="876" r:id="rId12"/>
    <p:sldId id="936" r:id="rId13"/>
    <p:sldId id="937" r:id="rId14"/>
    <p:sldId id="938" r:id="rId15"/>
    <p:sldId id="968" r:id="rId16"/>
    <p:sldId id="969" r:id="rId17"/>
    <p:sldId id="970" r:id="rId18"/>
    <p:sldId id="980" r:id="rId19"/>
    <p:sldId id="979" r:id="rId20"/>
    <p:sldId id="971" r:id="rId21"/>
    <p:sldId id="982" r:id="rId22"/>
    <p:sldId id="981" r:id="rId23"/>
    <p:sldId id="972" r:id="rId24"/>
    <p:sldId id="939" r:id="rId25"/>
    <p:sldId id="940" r:id="rId26"/>
    <p:sldId id="947" r:id="rId27"/>
    <p:sldId id="840" r:id="rId28"/>
    <p:sldId id="948" r:id="rId29"/>
    <p:sldId id="949" r:id="rId30"/>
    <p:sldId id="950" r:id="rId31"/>
    <p:sldId id="906" r:id="rId32"/>
    <p:sldId id="907" r:id="rId33"/>
    <p:sldId id="964" r:id="rId34"/>
    <p:sldId id="869" r:id="rId35"/>
    <p:sldId id="945" r:id="rId36"/>
    <p:sldId id="946" r:id="rId37"/>
    <p:sldId id="973" r:id="rId38"/>
    <p:sldId id="974" r:id="rId39"/>
    <p:sldId id="975" r:id="rId40"/>
    <p:sldId id="976" r:id="rId41"/>
    <p:sldId id="977" r:id="rId42"/>
    <p:sldId id="978" r:id="rId43"/>
    <p:sldId id="923" r:id="rId44"/>
    <p:sldId id="963" r:id="rId45"/>
    <p:sldId id="96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showGuides="1">
      <p:cViewPr varScale="1">
        <p:scale>
          <a:sx n="49" d="100"/>
          <a:sy n="49" d="100"/>
        </p:scale>
        <p:origin x="76" y="232"/>
      </p:cViewPr>
      <p:guideLst>
        <p:guide orient="horz" pos="2160"/>
        <p:guide pos="3840"/>
      </p:guideLst>
    </p:cSldViewPr>
  </p:slideViewPr>
  <p:outlineViewPr>
    <p:cViewPr>
      <p:scale>
        <a:sx n="33" d="100"/>
        <a:sy n="33" d="100"/>
      </p:scale>
      <p:origin x="0" y="-156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FF304-D2E5-4CCC-B3FD-662EC895191C}" type="datetimeFigureOut">
              <a:rPr lang="en-US" smtClean="0"/>
              <a:t>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59F6B-C31D-41D4-95A2-746711AD30BF}" type="slidenum">
              <a:rPr lang="en-US" smtClean="0"/>
              <a:t>‹#›</a:t>
            </a:fld>
            <a:endParaRPr lang="en-US"/>
          </a:p>
        </p:txBody>
      </p:sp>
    </p:spTree>
    <p:extLst>
      <p:ext uri="{BB962C8B-B14F-4D97-AF65-F5344CB8AC3E}">
        <p14:creationId xmlns:p14="http://schemas.microsoft.com/office/powerpoint/2010/main" val="107413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Welcome to Module 5 of the SPPC-II Teamwork Toolkit. In this module, we will discuss the different facets of mutual support and strategies for supporting each.</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347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Before we start, please note that this is not an obstetric hemorrhage scenario. Look out for the power words used in this example. </a:t>
            </a:r>
          </a:p>
          <a:p>
            <a:endParaRPr lang="en-US" b="0" dirty="0"/>
          </a:p>
          <a:p>
            <a:r>
              <a:rPr lang="en-US" dirty="0"/>
              <a:t>How was the “challenge” presented? </a:t>
            </a:r>
          </a:p>
          <a:p>
            <a:pPr marL="628650" lvl="1" indent="-171450">
              <a:buFont typeface="Arial" panose="020B0604020202020204" pitchFamily="34" charset="0"/>
              <a:buChar char="•"/>
            </a:pPr>
            <a:r>
              <a:rPr lang="en-US" dirty="0"/>
              <a:t>In the form of a statement, “</a:t>
            </a:r>
            <a:r>
              <a:rPr lang="en-US" i="1" dirty="0"/>
              <a:t>I am concerned…,” </a:t>
            </a:r>
            <a:r>
              <a:rPr lang="en-US" dirty="0"/>
              <a:t>and then followed up with additional patient vitals.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How did she leverage Power Words?</a:t>
            </a:r>
          </a:p>
          <a:p>
            <a:pPr marL="628650" lvl="1" indent="-171450">
              <a:buFont typeface="Arial" panose="020B0604020202020204" pitchFamily="34" charset="0"/>
              <a:buChar char="•"/>
            </a:pPr>
            <a:r>
              <a:rPr lang="en-US" dirty="0"/>
              <a:t>The nurse was uncomfortable with the late decelerations. </a:t>
            </a:r>
          </a:p>
          <a:p>
            <a:pPr marL="628650" lvl="1" indent="-171450">
              <a:buFont typeface="Arial" panose="020B0604020202020204" pitchFamily="34" charset="0"/>
              <a:buChar char="•"/>
            </a:pPr>
            <a:r>
              <a:rPr lang="en-US" dirty="0"/>
              <a:t>She became concerned and uncomfortable that the patient’s safety could be at risk.</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3A9A2-6399-47FE-81D9-C8F5F5203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5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SCRIPT</a:t>
            </a:r>
          </a:p>
          <a:p>
            <a:pPr marL="0" indent="0">
              <a:buFont typeface="Arial" panose="020B0604020202020204" pitchFamily="34" charset="0"/>
              <a:buNone/>
            </a:pPr>
            <a:r>
              <a:rPr lang="en-US" dirty="0"/>
              <a:t>Break into groups of two or three individuals.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Take no more than 5 minutes to imagine you are Dana from the previous video and Dr. Dean has just brushed off your assertion about Ms. Keys. What would you do or say next?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Would one or two teams like to share their strategy to the group? Why do you think that approach would be effective (or ineffective)?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882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p>
          <a:p>
            <a:r>
              <a:rPr lang="en-US" dirty="0">
                <a:cs typeface="Calibri"/>
              </a:rPr>
              <a:t>Here, we will delve into a clinical scene relating back to our original postpartum hemorrhage master scenario. We enter into the scenario just as Allison, the bedside nurse, has asked the charge nurse, Tanya, to notify the obstetrician, Dr. </a:t>
            </a:r>
            <a:r>
              <a:rPr lang="en-US" dirty="0" err="1">
                <a:cs typeface="Calibri"/>
              </a:rPr>
              <a:t>Sonentag</a:t>
            </a:r>
            <a:r>
              <a:rPr lang="en-US" dirty="0">
                <a:cs typeface="Calibri"/>
              </a:rPr>
              <a:t> that their patient, Ms. Williams, is bleeding. We enter the scene just as Tanya has reached Dr. </a:t>
            </a:r>
            <a:r>
              <a:rPr lang="en-US" dirty="0" err="1">
                <a:cs typeface="Calibri"/>
              </a:rPr>
              <a:t>Sonentag</a:t>
            </a:r>
            <a:r>
              <a:rPr lang="en-US" dirty="0">
                <a:cs typeface="Calibri"/>
              </a:rPr>
              <a:t>. Observe how Tanya pair power words with the Two-Challenge Rule to assert her position and concerns. </a:t>
            </a:r>
            <a:endParaRPr lang="en-US" b="1"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962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Once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the phone, Tanya says, “</a:t>
            </a:r>
            <a:r>
              <a:rPr lang="en-US" sz="1200" i="0" dirty="0"/>
              <a:t>Hi Dr. </a:t>
            </a:r>
            <a:r>
              <a:rPr lang="en-US" sz="1200" i="0" dirty="0" err="1"/>
              <a:t>Sonentag</a:t>
            </a:r>
            <a:r>
              <a:rPr lang="en-US" sz="1200" i="0" dirty="0"/>
              <a:t>, this is Tanya, the charge nurse on L&amp;D. I was just informed that Ms. Williams is feeling lightheaded and dizzy, and on most recent fundal massage and perineal exam, she was noted to have a large gush of blood and clots totaling 250 cc</a:t>
            </a:r>
            <a:r>
              <a:rPr lang="en-US" sz="1200" i="0" kern="1200" dirty="0">
                <a:solidFill>
                  <a:schemeClr val="tx1"/>
                </a:solidFill>
                <a:effectLst/>
                <a:latin typeface="+mn-lt"/>
                <a:ea typeface="+mn-ea"/>
                <a:cs typeface="+mn-cs"/>
              </a:rPr>
              <a:t>.”</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Dr. </a:t>
            </a:r>
            <a:r>
              <a:rPr lang="en-US" sz="1200" b="0" i="0" kern="1200" dirty="0" err="1">
                <a:solidFill>
                  <a:schemeClr val="tx1"/>
                </a:solidFill>
                <a:effectLst/>
                <a:latin typeface="+mn-lt"/>
                <a:ea typeface="+mn-ea"/>
                <a:cs typeface="+mn-cs"/>
              </a:rPr>
              <a:t>Sonentag</a:t>
            </a:r>
            <a:r>
              <a:rPr lang="en-US" sz="1200" b="0" i="0" kern="1200" dirty="0">
                <a:solidFill>
                  <a:schemeClr val="tx1"/>
                </a:solidFill>
                <a:effectLst/>
                <a:latin typeface="+mn-lt"/>
                <a:ea typeface="+mn-ea"/>
                <a:cs typeface="+mn-cs"/>
              </a:rPr>
              <a:t> replies,</a:t>
            </a:r>
            <a:r>
              <a:rPr lang="en-US" sz="1200" i="0" kern="1200" dirty="0">
                <a:solidFill>
                  <a:schemeClr val="tx1"/>
                </a:solidFill>
                <a:effectLst/>
                <a:latin typeface="+mn-lt"/>
                <a:ea typeface="+mn-ea"/>
                <a:cs typeface="+mn-cs"/>
              </a:rPr>
              <a:t>  “Thank you, Tanya, for notifying me. I am sure Ms. Williams is just having normal postpartum lochia and blood loss. I think she should be OK. We can continue monitoring her for now.”</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710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Once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the phone, Tanya says, “</a:t>
            </a:r>
            <a:r>
              <a:rPr lang="en-US" sz="1200" i="0" dirty="0"/>
              <a:t>Hi Dr. </a:t>
            </a:r>
            <a:r>
              <a:rPr lang="en-US" sz="1200" i="0" dirty="0" err="1"/>
              <a:t>Sonentag</a:t>
            </a:r>
            <a:r>
              <a:rPr lang="en-US" sz="1200" i="0" dirty="0"/>
              <a:t>, this is Tanya, the charge nurse on L&amp;D. I was just informed that Ms. Williams is feeling lightheaded and dizzy, and on most recent fundal massage and perineal exam, she was noted to have a large gush of blood and clots totaling 250 cc</a:t>
            </a:r>
            <a:r>
              <a:rPr lang="en-US" sz="1200" i="0" kern="1200" dirty="0">
                <a:solidFill>
                  <a:schemeClr val="tx1"/>
                </a:solidFill>
                <a:effectLst/>
                <a:latin typeface="+mn-lt"/>
                <a:ea typeface="+mn-ea"/>
                <a:cs typeface="+mn-cs"/>
              </a:rPr>
              <a:t>.”</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549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Once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the phone, Tanya says, “</a:t>
            </a:r>
            <a:r>
              <a:rPr lang="en-US" sz="1200" i="0" dirty="0"/>
              <a:t>Hi Dr. </a:t>
            </a:r>
            <a:r>
              <a:rPr lang="en-US" sz="1200" i="0" dirty="0" err="1"/>
              <a:t>Sonentag</a:t>
            </a:r>
            <a:r>
              <a:rPr lang="en-US" sz="1200" i="0" dirty="0"/>
              <a:t>, this is Tanya, the charge nurse on L&amp;D. I was just informed that Ms. Williams is feeling lightheaded and dizzy, and on most recent fundal massage and perineal exam, she was noted to have a large gush of blood and clots totaling 250 cc</a:t>
            </a:r>
            <a:r>
              <a:rPr lang="en-US" sz="1200" i="0" kern="1200" dirty="0">
                <a:solidFill>
                  <a:schemeClr val="tx1"/>
                </a:solidFill>
                <a:effectLst/>
                <a:latin typeface="+mn-lt"/>
                <a:ea typeface="+mn-ea"/>
                <a:cs typeface="+mn-cs"/>
              </a:rPr>
              <a:t>.”</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676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In the meantime, Allison repeats a set of vitals, showing Ms. Williams has a heart rate of 126 and blood pressure of 102/56. She relays to Tanya the new set of vitals and to make sure that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his way.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644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Once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the phone, Tanya says, “</a:t>
            </a:r>
            <a:r>
              <a:rPr lang="en-US" sz="1200" i="0" dirty="0"/>
              <a:t>Hi Dr. </a:t>
            </a:r>
            <a:r>
              <a:rPr lang="en-US" sz="1200" i="0" dirty="0" err="1"/>
              <a:t>Sonentag</a:t>
            </a:r>
            <a:r>
              <a:rPr lang="en-US" sz="1200" i="0" dirty="0"/>
              <a:t>, this is Tanya, the charge nurse on L&amp;D. I was just informed that Ms. Williams is feeling lightheaded and dizzy, and on most recent fundal massage and perineal exam, she was noted to have a large gush of blood and clots totaling 250 cc</a:t>
            </a:r>
            <a:r>
              <a:rPr lang="en-US" sz="1200" i="0" kern="1200" dirty="0">
                <a:solidFill>
                  <a:schemeClr val="tx1"/>
                </a:solidFill>
                <a:effectLst/>
                <a:latin typeface="+mn-lt"/>
                <a:ea typeface="+mn-ea"/>
                <a:cs typeface="+mn-cs"/>
              </a:rPr>
              <a:t>.”</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6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Once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is on the phone, Tanya says, “</a:t>
            </a:r>
            <a:r>
              <a:rPr lang="en-US" sz="1200" i="0" dirty="0"/>
              <a:t>Hi Dr. </a:t>
            </a:r>
            <a:r>
              <a:rPr lang="en-US" sz="1200" i="0" dirty="0" err="1"/>
              <a:t>Sonentag</a:t>
            </a:r>
            <a:r>
              <a:rPr lang="en-US" sz="1200" i="0" dirty="0"/>
              <a:t>, this is Tanya, the charge nurse on L&amp;D. I was just informed that Ms. Williams is feeling lightheaded and dizzy, and on most recent fundal massage and perineal exam, she was noted to have a large gush of blood and clots totaling 250 cc</a:t>
            </a:r>
            <a:r>
              <a:rPr lang="en-US" sz="1200" i="0" kern="1200" dirty="0">
                <a:solidFill>
                  <a:schemeClr val="tx1"/>
                </a:solidFill>
                <a:effectLst/>
                <a:latin typeface="+mn-lt"/>
                <a:ea typeface="+mn-ea"/>
                <a:cs typeface="+mn-cs"/>
              </a:rPr>
              <a:t>.”</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23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effectLst/>
                <a:latin typeface="+mn-lt"/>
                <a:ea typeface="+mn-ea"/>
                <a:cs typeface="+mn-cs"/>
              </a:rPr>
              <a:t>Mutual support involves the willingness and preparedness to assist other team members during operations. In addition to task assistance, mutual support also encompasses feedback, conflict management, and advocacy and assertion. These supportive behaviors are facilitated by continuous situation monitoring, which keeps </a:t>
            </a:r>
            <a:r>
              <a:rPr lang="en-US" dirty="0"/>
              <a:t>teammates</a:t>
            </a:r>
            <a:r>
              <a:rPr lang="en-US" sz="1200" b="0" i="0" kern="1200" dirty="0">
                <a:effectLst/>
                <a:latin typeface="+mn-lt"/>
                <a:ea typeface="+mn-ea"/>
                <a:cs typeface="+mn-cs"/>
              </a:rPr>
              <a:t> aware of team member and patient needs.</a:t>
            </a:r>
            <a:endParaRPr lang="en-US" sz="1200" b="0" i="0" kern="1200" dirty="0">
              <a:latin typeface="+mn-lt"/>
              <a:cs typeface="Calibri"/>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44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kern="1200" dirty="0">
                <a:solidFill>
                  <a:schemeClr val="tx1"/>
                </a:solidFill>
                <a:effectLst/>
                <a:latin typeface="+mn-lt"/>
                <a:ea typeface="+mn-ea"/>
                <a:cs typeface="+mn-cs"/>
              </a:rPr>
              <a:t>SCRIPT</a:t>
            </a:r>
          </a:p>
          <a:p>
            <a:r>
              <a:rPr lang="en-US" sz="1200" b="0" i="0" u="none" kern="1200" dirty="0">
                <a:solidFill>
                  <a:schemeClr val="tx1"/>
                </a:solidFill>
                <a:effectLst/>
                <a:latin typeface="+mn-lt"/>
                <a:ea typeface="+mn-ea"/>
                <a:cs typeface="+mn-cs"/>
              </a:rPr>
              <a:t>Tanya calls Dr. </a:t>
            </a:r>
            <a:r>
              <a:rPr lang="en-US" sz="1200" b="0" i="0" u="none" kern="1200" dirty="0" err="1">
                <a:solidFill>
                  <a:schemeClr val="tx1"/>
                </a:solidFill>
                <a:effectLst/>
                <a:latin typeface="+mn-lt"/>
                <a:ea typeface="+mn-ea"/>
                <a:cs typeface="+mn-cs"/>
              </a:rPr>
              <a:t>Sonentag</a:t>
            </a:r>
            <a:r>
              <a:rPr lang="en-US" sz="1200" b="0" i="0" u="none" kern="1200" dirty="0">
                <a:solidFill>
                  <a:schemeClr val="tx1"/>
                </a:solidFill>
                <a:effectLst/>
                <a:latin typeface="+mn-lt"/>
                <a:ea typeface="+mn-ea"/>
                <a:cs typeface="+mn-cs"/>
              </a:rPr>
              <a:t> back. She tells him,</a:t>
            </a:r>
            <a:r>
              <a:rPr lang="en-US" sz="1200" i="0" u="none" kern="1200" dirty="0">
                <a:solidFill>
                  <a:schemeClr val="tx1"/>
                </a:solidFill>
                <a:effectLst/>
                <a:latin typeface="+mn-lt"/>
                <a:ea typeface="+mn-ea"/>
                <a:cs typeface="+mn-cs"/>
              </a:rPr>
              <a:t> “Ms. Williams is still having vaginal bleeding, her blood pressure has now dropped to 102/56, and she is tachycardic to 126. Do you think this is consistent with postpartum hemorrhage needing immediate evaluation and possible treatment?” </a:t>
            </a:r>
          </a:p>
          <a:p>
            <a:endParaRPr lang="en-US" sz="1200" i="0" u="none" kern="1200" dirty="0">
              <a:solidFill>
                <a:schemeClr val="tx1"/>
              </a:solidFill>
              <a:effectLst/>
              <a:latin typeface="+mn-lt"/>
              <a:ea typeface="+mn-ea"/>
              <a:cs typeface="+mn-cs"/>
            </a:endParaRPr>
          </a:p>
          <a:p>
            <a:r>
              <a:rPr lang="en-US" sz="1200" i="0" u="none" kern="1200" dirty="0">
                <a:solidFill>
                  <a:schemeClr val="tx1"/>
                </a:solidFill>
                <a:effectLst/>
                <a:latin typeface="+mn-lt"/>
                <a:ea typeface="+mn-ea"/>
                <a:cs typeface="+mn-cs"/>
              </a:rPr>
              <a:t>Notice how Tanya posed her first challenge to Dr. </a:t>
            </a:r>
            <a:r>
              <a:rPr lang="en-US" sz="1200" i="0" u="none" kern="1200" dirty="0" err="1">
                <a:solidFill>
                  <a:schemeClr val="tx1"/>
                </a:solidFill>
                <a:effectLst/>
                <a:latin typeface="+mn-lt"/>
                <a:ea typeface="+mn-ea"/>
                <a:cs typeface="+mn-cs"/>
              </a:rPr>
              <a:t>Sonentag</a:t>
            </a:r>
            <a:r>
              <a:rPr lang="en-US" sz="1200" i="0" u="none" kern="1200" dirty="0">
                <a:solidFill>
                  <a:schemeClr val="tx1"/>
                </a:solidFill>
                <a:effectLst/>
                <a:latin typeface="+mn-lt"/>
                <a:ea typeface="+mn-ea"/>
                <a:cs typeface="+mn-cs"/>
              </a:rPr>
              <a:t> as a question.</a:t>
            </a:r>
          </a:p>
          <a:p>
            <a:endParaRPr lang="en-US" i="0" u="none" dirty="0"/>
          </a:p>
          <a:p>
            <a:endParaRPr lang="en-US" i="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256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b="0" i="0" kern="1200" dirty="0">
                <a:solidFill>
                  <a:schemeClr val="tx1"/>
                </a:solidFill>
                <a:effectLst/>
                <a:latin typeface="+mn-lt"/>
                <a:ea typeface="+mn-ea"/>
                <a:cs typeface="+mn-cs"/>
              </a:rPr>
              <a:t>Dr. </a:t>
            </a:r>
            <a:r>
              <a:rPr lang="en-US" sz="1200" b="0" i="0" kern="1200" dirty="0" err="1">
                <a:solidFill>
                  <a:schemeClr val="tx1"/>
                </a:solidFill>
                <a:effectLst/>
                <a:latin typeface="+mn-lt"/>
                <a:ea typeface="+mn-ea"/>
                <a:cs typeface="+mn-cs"/>
              </a:rPr>
              <a:t>Sonentag</a:t>
            </a:r>
            <a:r>
              <a:rPr lang="en-US" sz="1200" b="0" i="0" kern="1200" dirty="0">
                <a:solidFill>
                  <a:schemeClr val="tx1"/>
                </a:solidFill>
                <a:effectLst/>
                <a:latin typeface="+mn-lt"/>
                <a:ea typeface="+mn-ea"/>
                <a:cs typeface="+mn-cs"/>
              </a:rPr>
              <a:t> does not immediately acknowledge Tanya’s question, so she persists with a second challenge that she supplements with Power Words. She says, “</a:t>
            </a:r>
            <a:r>
              <a:rPr lang="en-US" sz="1200" i="0" kern="1200" dirty="0">
                <a:solidFill>
                  <a:schemeClr val="tx1"/>
                </a:solidFill>
                <a:effectLst/>
                <a:latin typeface="+mn-lt"/>
                <a:ea typeface="+mn-ea"/>
                <a:cs typeface="+mn-cs"/>
              </a:rPr>
              <a:t>I am concerned because Ms. Williams is now becoming symptomatic from her blood loss, which seems to be challenging her safety. I am uncomfortable not having you present to evaluate her in person.”</a:t>
            </a:r>
          </a:p>
          <a:p>
            <a:endParaRPr lang="en-US" i="0" dirty="0"/>
          </a:p>
          <a:p>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656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SCRIPT</a:t>
            </a:r>
          </a:p>
          <a:p>
            <a:r>
              <a:rPr lang="en-US" sz="1200" i="0" kern="1200" dirty="0">
                <a:solidFill>
                  <a:schemeClr val="tx1"/>
                </a:solidFill>
                <a:effectLst/>
                <a:latin typeface="+mn-lt"/>
                <a:ea typeface="+mn-ea"/>
                <a:cs typeface="+mn-cs"/>
              </a:rPr>
              <a:t>Finally, Dr. </a:t>
            </a:r>
            <a:r>
              <a:rPr lang="en-US" sz="1200" i="0" kern="1200" dirty="0" err="1">
                <a:solidFill>
                  <a:schemeClr val="tx1"/>
                </a:solidFill>
                <a:effectLst/>
                <a:latin typeface="+mn-lt"/>
                <a:ea typeface="+mn-ea"/>
                <a:cs typeface="+mn-cs"/>
              </a:rPr>
              <a:t>Sonentag</a:t>
            </a:r>
            <a:r>
              <a:rPr lang="en-US" sz="1200" i="0" kern="1200" dirty="0">
                <a:solidFill>
                  <a:schemeClr val="tx1"/>
                </a:solidFill>
                <a:effectLst/>
                <a:latin typeface="+mn-lt"/>
                <a:ea typeface="+mn-ea"/>
                <a:cs typeface="+mn-cs"/>
              </a:rPr>
              <a:t> responds, “My apologies, Tanya, I was distracted for a moment. You’re absolutely right to be concerned, and I’ll be there right away to see Ms. Williams in person.”</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122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4294967295"/>
          </p:nvPr>
        </p:nvSpPr>
        <p:spPr bwMode="auto">
          <a:xfrm>
            <a:off x="4143375" y="9118600"/>
            <a:ext cx="3170238" cy="4810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51" tIns="47425" rIns="94851" bIns="47425"/>
          <a:lstStyle>
            <a:lvl1pPr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1pPr>
            <a:lvl2pPr marL="769938" indent="-295275"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2pPr>
            <a:lvl3pPr marL="1184275"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3pPr>
            <a:lvl4pPr marL="1658938"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4pPr>
            <a:lvl5pPr marL="2133600"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5pPr>
            <a:lvl6pPr marL="25908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6pPr>
            <a:lvl7pPr marL="30480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7pPr>
            <a:lvl8pPr marL="35052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8pPr>
            <a:lvl9pPr marL="39624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C32B63D1-9DAC-4C43-AEEE-4846BE28FE83}" type="slidenum">
              <a:rPr kumimoji="0" lang="en-US" altLang="en-US" sz="1800" b="0" i="0" u="none" strike="noStrike" kern="1200" cap="none" spc="0" normalizeH="0" baseline="0" noProof="0">
                <a:ln>
                  <a:noFill/>
                </a:ln>
                <a:solidFill>
                  <a:prstClr val="black"/>
                </a:solidFill>
                <a:effectLst/>
                <a:uLnTx/>
                <a:uFillTx/>
                <a:latin typeface="Times New Roman" pitchFamily="18" charset="0"/>
                <a:ea typeface="ヒラギノ角ゴ Pro W3" pitchFamily="127" charset="-128"/>
                <a:cs typeface="+mn-cs"/>
              </a:rPr>
              <a:pPr marL="0" marR="0" lvl="0" indent="0" algn="r" defTabSz="965200" rtl="0" eaLnBrk="1" fontAlgn="auto" latinLnBrk="0" hangingPunct="1">
                <a:lnSpc>
                  <a:spcPct val="100000"/>
                </a:lnSpc>
                <a:spcBef>
                  <a:spcPct val="0"/>
                </a:spcBef>
                <a:spcAft>
                  <a:spcPts val="0"/>
                </a:spcAft>
                <a:buClrTx/>
                <a:buSzTx/>
                <a:buFontTx/>
                <a:buNone/>
                <a:tabLst/>
                <a:defRPr/>
              </a:pPr>
              <a:t>23</a:t>
            </a:fld>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ヒラギノ角ゴ Pro W3" pitchFamily="127" charset="-128"/>
              <a:cs typeface="+mn-cs"/>
            </a:endParaRPr>
          </a:p>
        </p:txBody>
      </p:sp>
      <p:sp>
        <p:nvSpPr>
          <p:cNvPr id="36867" name="Rectangle 2"/>
          <p:cNvSpPr>
            <a:spLocks noGrp="1" noRot="1" noChangeAspect="1" noChangeArrowheads="1" noTextEdit="1"/>
          </p:cNvSpPr>
          <p:nvPr>
            <p:ph type="sldImg"/>
          </p:nvPr>
        </p:nvSpPr>
        <p:spPr>
          <a:xfrm>
            <a:off x="458788" y="719138"/>
            <a:ext cx="6400800" cy="3600450"/>
          </a:xfrm>
          <a:ln/>
        </p:spPr>
      </p:sp>
      <p:sp>
        <p:nvSpPr>
          <p:cNvPr id="36868" name="Rectangle 3"/>
          <p:cNvSpPr>
            <a:spLocks noGrp="1" noChangeArrowheads="1"/>
          </p:cNvSpPr>
          <p:nvPr>
            <p:ph type="body" idx="1"/>
          </p:nvPr>
        </p:nvSpPr>
        <p:spPr>
          <a:xfrm>
            <a:off x="493713" y="4559300"/>
            <a:ext cx="6291262" cy="432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US" sz="1000" b="1" dirty="0"/>
              <a:t>SCRIPT</a:t>
            </a:r>
          </a:p>
          <a:p>
            <a:pPr eaLnBrk="1" hangingPunct="1"/>
            <a:r>
              <a:rPr lang="en-US" sz="1000" dirty="0"/>
              <a:t>Another strategy to foster mutual support is feedback. Feedback is information provided for the purpose of improving individual and/or team performance. The ability to communicate self-improvement information in a useful way is an important skill in the team improvement process. </a:t>
            </a:r>
          </a:p>
          <a:p>
            <a:pPr eaLnBrk="1" hangingPunct="1"/>
            <a:endParaRPr lang="en-US" sz="1000" dirty="0"/>
          </a:p>
          <a:p>
            <a:pPr eaLnBrk="1" hangingPunct="1"/>
            <a:r>
              <a:rPr lang="en-US" sz="1000" dirty="0"/>
              <a:t>Feedback can either be given to reinforce desired performance or correct undesirable performance. Both types are helpful. Feedback can be given by any team member at any time. It is not limited to leadership roles or formal evaluation mechanisms. Effective feedback benefits the team in several ways, including: </a:t>
            </a:r>
          </a:p>
          <a:p>
            <a:pPr lvl="1" eaLnBrk="1" hangingPunct="1"/>
            <a:r>
              <a:rPr lang="en-US" sz="1000" dirty="0"/>
              <a:t>• Fostering improvement in work performance, </a:t>
            </a:r>
          </a:p>
          <a:p>
            <a:pPr lvl="1" eaLnBrk="1" hangingPunct="1"/>
            <a:r>
              <a:rPr lang="en-US" sz="1000" dirty="0"/>
              <a:t>• Meeting the team’s and individuals’ need for growth, </a:t>
            </a:r>
          </a:p>
          <a:p>
            <a:pPr lvl="1" eaLnBrk="1" hangingPunct="1"/>
            <a:r>
              <a:rPr lang="en-US" sz="1000" dirty="0"/>
              <a:t>• Promoting better working relationships, and </a:t>
            </a:r>
          </a:p>
          <a:p>
            <a:pPr lvl="1" eaLnBrk="1" hangingPunct="1"/>
            <a:r>
              <a:rPr lang="en-US" sz="1000" dirty="0"/>
              <a:t>• Helping the team set goals for ongoing improvement. </a:t>
            </a:r>
          </a:p>
          <a:p>
            <a:pPr eaLnBrk="1" hangingPunct="1"/>
            <a:endParaRPr lang="en-US" sz="1000" dirty="0"/>
          </a:p>
          <a:p>
            <a:pPr eaLnBrk="1" hangingPunct="1"/>
            <a:r>
              <a:rPr lang="en-US" sz="1000" dirty="0"/>
              <a:t>Can you describe a situation in which you had to give feedback to another team member? What was the situation? What was the result?</a:t>
            </a:r>
            <a:endParaRPr lang="en-US" altLang="en-US" sz="1000" i="1" dirty="0">
              <a:latin typeface="Arial" pitchFamily="34" charset="0"/>
              <a:ea typeface="ヒラギノ角ゴ Pro W3" pitchFamily="127" charset="-128"/>
            </a:endParaRPr>
          </a:p>
          <a:p>
            <a:pPr eaLnBrk="1" hangingPunct="1"/>
            <a:endParaRPr lang="en-US" altLang="en-US" sz="1000" i="1" dirty="0">
              <a:latin typeface="Arial" pitchFamily="34" charset="0"/>
              <a:ea typeface="ヒラギノ角ゴ Pro W3" pitchFamily="127" charset="-128"/>
            </a:endParaRPr>
          </a:p>
        </p:txBody>
      </p:sp>
    </p:spTree>
    <p:extLst>
      <p:ext uri="{BB962C8B-B14F-4D97-AF65-F5344CB8AC3E}">
        <p14:creationId xmlns:p14="http://schemas.microsoft.com/office/powerpoint/2010/main" val="661598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Think about how it feels to receive feedback. How does good feedback feel? What about “bad” or “constructive” feedback? Not as good, right? We are all trying our best on a daily basis and many of us are already our own worst critics. Often we are already aware of our limitations, shortcomings, and mistakes. Having someone be unkind can be salt in the wound. Alternatively, if we are blissfully unaware it can be disarming to learn we have fallen short. If you find yourself in the position of giving feedback, you should take care to do so with respect and consideration for the person to whom you are providing feedback. On the other hand, if you are the one receiving feedback it’s good to remember that the person who is giving you the feedback might be struggling to find the right words. It can be just as difficult to give as it is to receive feedback. Being as gentle with each other as possible, despite the discomfort of feedback, is sound advice for everyone who is part of the conversation.</a:t>
            </a:r>
          </a:p>
          <a:p>
            <a:endParaRPr lang="en-US" b="0" dirty="0"/>
          </a:p>
          <a:p>
            <a:r>
              <a:rPr lang="en-US" b="0" dirty="0"/>
              <a:t>Secondly, feedback should provide advice and information that is directed toward improvements that will help someone develop professionally and/or personally. As such, the topic of conversation should be about identifying ways to enhance someone’s performance so that they continue to grow as professionals and team members. To that end, feedback should focus on behavior rather than general personality traits. Doing so will not only help individuals channel their own improvement efforts to actionable changes but it will also keep the conversation constructive and help prevent hurt feelings if not embarrassment. </a:t>
            </a:r>
          </a:p>
          <a:p>
            <a:endParaRPr lang="en-US" b="0" dirty="0"/>
          </a:p>
          <a:p>
            <a:r>
              <a:rPr lang="en-US" b="0" dirty="0"/>
              <a:t>Furthermore, the more specific you can make feedback the better it is for the recipient. Offer up specific examples of things that drew your attention. Doing so gives you greater credibility, helps the recipient better understand how they are being perceived and what exactly it is they need to work on, and helps again to keep the message from sounding too personal. Having feedback conversations in a timely manner is going to help you provide these concrete examples. It’s not always possible or appropriate to provide feedback in the moment or on the fly, but the more recent the incident the better chance you have of offering valuable insight.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298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This video will provide an example of a doctor providing feedback to a medical tech. Although this video doesn’t showcase feedback within the context of an obstetric hemorrhage event, think about the guidelines for giving effective feedback as you watch the video.</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3A9A2-6399-47FE-81D9-C8F5F5203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619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What did you like about how the feedback was delivered?</a:t>
            </a:r>
          </a:p>
          <a:p>
            <a:r>
              <a:rPr lang="en-US" i="1" dirty="0"/>
              <a:t>Some possible answers:</a:t>
            </a:r>
          </a:p>
          <a:p>
            <a:pPr marL="628650" lvl="1" indent="-171450">
              <a:buFont typeface="Arial" panose="020B0604020202020204" pitchFamily="34" charset="0"/>
              <a:buChar char="•"/>
            </a:pPr>
            <a:r>
              <a:rPr lang="en-US" dirty="0"/>
              <a:t>Positive</a:t>
            </a:r>
          </a:p>
          <a:p>
            <a:pPr marL="628650" lvl="1" indent="-171450">
              <a:buFont typeface="Arial" panose="020B0604020202020204" pitchFamily="34" charset="0"/>
              <a:buChar char="•"/>
            </a:pPr>
            <a:r>
              <a:rPr lang="en-US" dirty="0"/>
              <a:t>Specific</a:t>
            </a:r>
          </a:p>
          <a:p>
            <a:pPr marL="628650" lvl="1" indent="-171450">
              <a:buFont typeface="Arial" panose="020B0604020202020204" pitchFamily="34" charset="0"/>
              <a:buChar char="•"/>
            </a:pPr>
            <a:r>
              <a:rPr lang="en-US" dirty="0"/>
              <a:t>Opportunity to share the experience</a:t>
            </a:r>
          </a:p>
          <a:p>
            <a:pPr marL="628650" lvl="1" indent="-171450">
              <a:buFont typeface="Arial" panose="020B0604020202020204" pitchFamily="34" charset="0"/>
              <a:buChar char="•"/>
            </a:pPr>
            <a:r>
              <a:rPr lang="en-US" dirty="0"/>
              <a:t>Appears to be timely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Directed and considerate – respectful and related to behavior</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What didn’t you like about how feedback was delivered?</a:t>
            </a:r>
          </a:p>
          <a:p>
            <a:pPr marL="0" lvl="0" indent="0">
              <a:buFont typeface="Arial" panose="020B0604020202020204" pitchFamily="34" charset="0"/>
              <a:buNone/>
            </a:pPr>
            <a:r>
              <a:rPr lang="en-US" i="1" dirty="0"/>
              <a:t>Some possible answers:</a:t>
            </a:r>
            <a:endParaRPr lang="en-US" i="0" dirty="0"/>
          </a:p>
          <a:p>
            <a:pPr marL="628650" lvl="1" indent="-171450">
              <a:buFont typeface="Arial" panose="020B0604020202020204" pitchFamily="34" charset="0"/>
              <a:buChar char="•"/>
            </a:pPr>
            <a:r>
              <a:rPr lang="en-US" i="0" dirty="0"/>
              <a:t>Was public. Maybe not a bad thing with it being reinforcing feedback, but this could be touchy.</a:t>
            </a:r>
          </a:p>
          <a:p>
            <a:pPr marL="628650" lvl="1" indent="-171450">
              <a:buFont typeface="Arial" panose="020B0604020202020204" pitchFamily="34" charset="0"/>
              <a:buChar char="•"/>
            </a:pPr>
            <a:r>
              <a:rPr lang="en-US" i="0" dirty="0"/>
              <a:t>Hard to replicate exactly what he did for next time.</a:t>
            </a:r>
            <a:endParaRPr lang="en-US" i="1" dirty="0"/>
          </a:p>
          <a:p>
            <a:endParaRPr lang="en-US" dirty="0"/>
          </a:p>
          <a:p>
            <a:r>
              <a:rPr lang="en-US" dirty="0"/>
              <a:t>Why would it be a good practice to share the experience with other team members?</a:t>
            </a:r>
          </a:p>
          <a:p>
            <a:pPr marL="628650" lvl="1" indent="-171450">
              <a:buFont typeface="Arial" panose="020B0604020202020204" pitchFamily="34" charset="0"/>
              <a:buChar char="•"/>
            </a:pPr>
            <a:r>
              <a:rPr lang="en-US" dirty="0"/>
              <a:t>Sharing the effective communication technique with others will promote continuous learning.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88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Conflict can occur in teams, and it is important to know how to handle such situations when they occur. The two types of conflict we will address are informational and interpersonal. </a:t>
            </a:r>
          </a:p>
          <a:p>
            <a:pPr marL="628650" lvl="1" indent="-171450">
              <a:buFont typeface="Arial" panose="020B0604020202020204" pitchFamily="34" charset="0"/>
              <a:buChar char="•"/>
            </a:pPr>
            <a:r>
              <a:rPr lang="en-US" u="sng" dirty="0"/>
              <a:t>Informational conflict </a:t>
            </a:r>
            <a:r>
              <a:rPr lang="en-US" dirty="0"/>
              <a:t>involves differing views, ideas, and opinions related to information. This is task-related and could involve disagreement about the best method to proceed with the plan of care. </a:t>
            </a:r>
          </a:p>
          <a:p>
            <a:pPr lvl="1"/>
            <a:endParaRPr lang="en-US" dirty="0"/>
          </a:p>
          <a:p>
            <a:pPr marL="628650" lvl="1" indent="-171450">
              <a:buFont typeface="Arial" panose="020B0604020202020204" pitchFamily="34" charset="0"/>
              <a:buChar char="•"/>
            </a:pPr>
            <a:r>
              <a:rPr lang="en-US" u="sng" dirty="0"/>
              <a:t>Interpersonal conflict </a:t>
            </a:r>
            <a:r>
              <a:rPr lang="en-US" dirty="0"/>
              <a:t>stems from interpersonal compatibility and is not usually task related. This type of conflict tends to revolve around the team members themselves, not the actions or information. Tension, annoyance, and animosity are common, and interactions can become very argumentative. </a:t>
            </a:r>
          </a:p>
          <a:p>
            <a:pPr lvl="0"/>
            <a:endParaRPr lang="en-US" dirty="0"/>
          </a:p>
          <a:p>
            <a:pPr lvl="0"/>
            <a:r>
              <a:rPr lang="en-US" dirty="0"/>
              <a:t>Attempts should be made to resolve both types of conflict before they interfere with work and undermine quality and patient safety. Informational conflicts left unresolved may evolve into interpersonal conflicts in the long run and severely weaken teamwork. Disruptive behavior among staff should be actively discouraged. Organizations should develop guidelines for acceptable behaviors to assist staff in better identifying, reporting, and managing behaviors that cause disruption to patient safety. Types of disruptive behavior include condescending language or voice intonation, impatience with questions, reluctance or refusal to answer questions or telephone calls, strong verbal abuse or threatening body language, and physical abuse.</a:t>
            </a:r>
          </a:p>
          <a:p>
            <a:pPr lvl="0"/>
            <a:endParaRPr lang="en-US" b="1" dirty="0"/>
          </a:p>
          <a:p>
            <a:r>
              <a:rPr lang="en-US" b="0" dirty="0"/>
              <a:t>Interpersonal conflict is best handled with the DESCR script, but </a:t>
            </a:r>
            <a:r>
              <a:rPr lang="en-US" dirty="0"/>
              <a:t>informational </a:t>
            </a:r>
            <a:r>
              <a:rPr lang="en-US" b="0" dirty="0"/>
              <a:t>conflict might be managed by using either the Two-Challenge Rule or the DESCR script.</a:t>
            </a:r>
            <a:r>
              <a:rPr lang="en-US" dirty="0"/>
              <a:t> </a:t>
            </a:r>
            <a:endParaRPr lang="en-US" b="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26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SCRIPT</a:t>
            </a:r>
            <a:endParaRPr lang="en-US" b="0" dirty="0"/>
          </a:p>
          <a:p>
            <a:r>
              <a:rPr lang="en-US" dirty="0"/>
              <a:t>The DESCR script is a useful tool for framing all sorts of different difficult communications. It is especially helpful for communicating feedback constructively and effectively managing and resolving both task and interpersonal conflicts. It can be used in minor disagreements as well as in situations involving greater conflict or consequences, such as when hostile or harassing behaviors are ongoing.</a:t>
            </a:r>
          </a:p>
          <a:p>
            <a:endParaRPr lang="en-US" dirty="0"/>
          </a:p>
          <a:p>
            <a:pPr marL="0" indent="0">
              <a:buFont typeface="Arial" panose="020B0604020202020204" pitchFamily="34" charset="0"/>
              <a:buNone/>
            </a:pPr>
            <a:r>
              <a:rPr lang="en-US" dirty="0"/>
              <a:t>DESCR is a mnemonic for:</a:t>
            </a:r>
          </a:p>
          <a:p>
            <a:pPr marL="171450" indent="-171450">
              <a:buFont typeface="Arial" panose="020B0604020202020204" pitchFamily="34" charset="0"/>
              <a:buChar char="•"/>
            </a:pPr>
            <a:r>
              <a:rPr lang="en-US" dirty="0"/>
              <a:t>D – Describing the specific situation</a:t>
            </a:r>
          </a:p>
          <a:p>
            <a:pPr marL="171450" indent="-171450">
              <a:buFont typeface="Arial" panose="020B0604020202020204" pitchFamily="34" charset="0"/>
              <a:buChar char="•"/>
            </a:pPr>
            <a:r>
              <a:rPr lang="en-US" dirty="0"/>
              <a:t>E – Expressing your concerns about the action</a:t>
            </a:r>
          </a:p>
          <a:p>
            <a:pPr marL="171450" indent="-171450">
              <a:buFont typeface="Arial" panose="020B0604020202020204" pitchFamily="34" charset="0"/>
              <a:buChar char="•"/>
            </a:pPr>
            <a:r>
              <a:rPr lang="en-US" dirty="0"/>
              <a:t>S – Suggesting other alternatives</a:t>
            </a:r>
          </a:p>
          <a:p>
            <a:pPr marL="171450" indent="-171450">
              <a:buFont typeface="Arial" panose="020B0604020202020204" pitchFamily="34" charset="0"/>
              <a:buChar char="•"/>
            </a:pPr>
            <a:r>
              <a:rPr lang="en-US" dirty="0"/>
              <a:t>C – stating Consequences if the behavior remains unchanged, and, finally,</a:t>
            </a:r>
          </a:p>
          <a:p>
            <a:pPr marL="171450" indent="-171450">
              <a:buFont typeface="Arial" panose="020B0604020202020204" pitchFamily="34" charset="0"/>
              <a:buChar char="•"/>
            </a:pPr>
            <a:r>
              <a:rPr lang="en-US" dirty="0"/>
              <a:t>R – Reaching a consensus with your teammate about how to move forward and finding agreement and compromise with a solution you both feel comfortable with.</a:t>
            </a:r>
          </a:p>
          <a:p>
            <a:pPr marL="0" indent="0">
              <a:buFontTx/>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44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To make your conversations with the DESCR script more effective, you might want to consider:</a:t>
            </a:r>
          </a:p>
          <a:p>
            <a:pPr marL="628650" lvl="1" indent="-171450">
              <a:buFont typeface="Arial" panose="020B0604020202020204" pitchFamily="34" charset="0"/>
              <a:buChar char="•"/>
            </a:pPr>
            <a:r>
              <a:rPr lang="en-US" dirty="0"/>
              <a:t>Having a timely discussion in a private location. If you wait too long to have the hard conversation, you will forget details and may not be as effective at conveying your stance. You might also find yourself less likely to address the underlying issue, as more time goes by. Failing to do so can have severe consequences for you, your teammates, and the patient. In cases where you fail to give constructive feedback, patients might suffer as your teammate continues to replicate the unwanted behaviors. In instances of interpersonal conflict, your relationship with your teammate may continue to degrade, making work a miserable place for you and your teammate, and again contributing to diminished patient care if your relationship deteriorates to the point that you cannot work well together.</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You will likely want privacy when you’re having a conversation about your working relationship and when delivering constructive feedback that involves telling your teammate that what they are doing isn’t correct or ideal. People can feel targeted and embarrassed when their mistakes are pointed out in public, and they may be less likely to listen to you and may react poorly due to feelings of humiliation. The only time where public feedback might be OK is when it’s positive reinforcement for a job well done. Not only does public commendation make the individual feel good, but it also signals to other team members what behaviors are rewarded.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When you’re dealing with interpersonal conflict or even constructive feedback, your team member will be more receptive if you frame the problems in terms of your experience and feelings to it. That reduces their defensive reactions and helps them to empathize with you better, enabling them to see the situation slightly more objectively, or at least through another person’s perspective. Using “I” statements will help you underscore the point that you are simply explaining things from your perspective and want to have a productive conversation.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Similarly, avoid blaming your team member, especially when the mistake wasn’t intentional. Recognize that we are all trying to do the best we can and making mistakes is hard on us.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Importantly, you’ll want to listen to your team member’s perspective and reactions just as much as you hope to be listened to. Approach the conversation with empathy and compassion for the other as much as you can. It’s very difficult to receive corrective feedback or learn that a team member has a problem with your relationship. If you realize that from your end, it will help to keep the conversation in a calmer place than when negative emotions escalate.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Relatedly, focus on what is right, not who is right. Whether you’re giving feedback or managing interpersonal conflict this point stands. If you focus on what behavior is best, it doesn’t matter who is right. It’s possible for both parties to be right, but if you can back your position up with clear best practice it’s hard to argue. Admittedly, this point might be a bit harder to follow if the premise of the conversation is personal. In those instances, try to focus on your teammate’s behavior as much as possible, avoiding criticisms of his or her character and personality.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Work to find a win–win solution. This is where the “reaching consensus” point comes into play. I’m sure you’ll have an idea of what you want to change but be open to listening to the other and coming to a place where you are both OK with the solution. This might involve your having to make changes in your own behavior for the conflict to resolve completely.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146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Team members foster a climate in which it is expected that assistance will be actively </a:t>
            </a:r>
            <a:r>
              <a:rPr lang="en-US" i="1" dirty="0"/>
              <a:t>sought</a:t>
            </a:r>
            <a:r>
              <a:rPr lang="en-US" i="0" dirty="0"/>
              <a:t> and </a:t>
            </a:r>
            <a:r>
              <a:rPr lang="en-US" i="1" dirty="0"/>
              <a:t>offered</a:t>
            </a:r>
            <a:r>
              <a:rPr lang="en-US" i="0" dirty="0"/>
              <a:t> as a method for reducing the occurrence of error. </a:t>
            </a:r>
          </a:p>
          <a:p>
            <a:endParaRPr lang="en-US" i="0" dirty="0"/>
          </a:p>
          <a:p>
            <a:r>
              <a:rPr lang="en-US" b="1" i="0" dirty="0"/>
              <a:t>Ask: </a:t>
            </a:r>
            <a:r>
              <a:rPr lang="en-US" i="0" dirty="0"/>
              <a:t>Which is easier? Asking for help or offering it? </a:t>
            </a:r>
          </a:p>
          <a:p>
            <a:endParaRPr lang="en-US" i="0" dirty="0"/>
          </a:p>
          <a:p>
            <a:r>
              <a:rPr lang="en-US" i="0" dirty="0"/>
              <a:t>Yes, offering help is generally easier than asking for it. I encourage you to make it a habit to do both.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It’s important not to view help as a weakness. Medicine is getting ever more demanding and complex. </a:t>
            </a:r>
            <a:r>
              <a:rPr lang="en-US" dirty="0"/>
              <a:t>We</a:t>
            </a:r>
            <a:r>
              <a:rPr lang="en-US" i="0" dirty="0"/>
              <a:t> are reaching the point where it’s unreasonable to expect any one individual to be able to do it all. That’s why there are so many professions and specialties. Asking for help is just a normal part of getting the job done, and once you and your teams see it that way, you’ll find the stigmas are no longer a barrier.</a:t>
            </a:r>
            <a:endParaRPr lang="en-US" i="0" dirty="0">
              <a:cs typeface="Calibri"/>
            </a:endParaRPr>
          </a:p>
          <a:p>
            <a:endParaRPr lang="en-US" i="0" dirty="0"/>
          </a:p>
          <a:p>
            <a:r>
              <a:rPr lang="en-US" i="0" dirty="0"/>
              <a:t>Whether you’re asking for help or offering it, placing the request or offer in the context of patient safety is going to make it more compelling for whomever you’re addressing. </a:t>
            </a:r>
          </a:p>
          <a:p>
            <a:endParaRPr lang="en-US" i="0" dirty="0"/>
          </a:p>
          <a:p>
            <a:r>
              <a:rPr lang="en-US" i="0" dirty="0"/>
              <a:t>Of course, you can protect yourself from overload by setting limits. For instance, you can say “sure, I have 5 minutes” to set a parameter before you begin.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075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dirty="0"/>
              <a:t>It’s never easy being on the receiving end, but if you find yourself the recipient of feedback or a conflict resolution conversation, there are a few tips you might want to consider to help the conversation go as painlessly and productively as possible. Try to control your emotions as much as possible. Sometimes the feedback giver will not be especially tactful or astute and might even say something that you may feel justified reacting to, but this will only escalate the situation. Instead, actively listen to what the giver is saying and clarify the message. If the giver is feeling particularly uncomfortable with the conversation, their points might be somewhat obscure. You can always draw on what you’ve learned about using the check-back technique for good communication to make sure you are understanding the point. If you aren’t familiar with that technique, it involves restating the message you are given in the way you are understanding it and giving your teammate the opportunity to confirm or clarify your understanding as correct. You can learn more about it in Module 3.</a:t>
            </a:r>
            <a:endParaRPr lang="en-US" dirty="0">
              <a:cs typeface="Calibri"/>
            </a:endParaRPr>
          </a:p>
          <a:p>
            <a:endParaRPr lang="en-US" dirty="0"/>
          </a:p>
          <a:p>
            <a:r>
              <a:rPr lang="en-US" dirty="0"/>
              <a:t>After hearing what your team member has to say, either about your performance or their perspective on your interpersonal relationship, thank them for their honesty and bringing it to your attention. Once you’ve listened with an open mind, you can determine for yourself the relevancy and merit of the feedback you’ve received. This isn’t a free pass to ignore all feedback you’re given, but sometimes you may find yourself receiving feedback that is biased, skewed, or misinformed, and in those cases it might make sense to select applicable nuggets from the feedback and ignore other pieces.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71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cs typeface="Calibri"/>
            </a:endParaRPr>
          </a:p>
          <a:p>
            <a:r>
              <a:rPr lang="en-US" sz="1200" kern="1200" dirty="0">
                <a:solidFill>
                  <a:schemeClr val="tx1"/>
                </a:solidFill>
                <a:effectLst/>
                <a:latin typeface="+mn-lt"/>
                <a:ea typeface="+mn-ea"/>
                <a:cs typeface="+mn-cs"/>
              </a:rPr>
              <a:t>Although you will likely find the DESCR script useful in many situations, it is especially applicable to the Response and Reporting &amp; Systems Learning stages of AIM’s 4 </a:t>
            </a:r>
            <a:r>
              <a:rPr lang="en-US" sz="1200" kern="1200" dirty="0" err="1">
                <a:solidFill>
                  <a:schemeClr val="tx1"/>
                </a:solidFill>
                <a:effectLst/>
                <a:latin typeface="+mn-lt"/>
                <a:ea typeface="+mn-ea"/>
                <a:cs typeface="+mn-cs"/>
              </a:rPr>
              <a:t>Rs</a:t>
            </a:r>
            <a:r>
              <a:rPr lang="en-US" sz="1200" kern="1200" dirty="0">
                <a:solidFill>
                  <a:schemeClr val="tx1"/>
                </a:solidFill>
                <a:effectLst/>
                <a:latin typeface="+mn-lt"/>
                <a:ea typeface="+mn-ea"/>
                <a:cs typeface="+mn-cs"/>
              </a:rPr>
              <a:t>. For hemorrhage events, these tools are particularly useful for including as checklists in unit-standard, stage-based, obstetric hemorrhage emergency management plans </a:t>
            </a:r>
            <a:r>
              <a:rPr lang="en-US" dirty="0"/>
              <a:t>to help resolve any task or interpersonal conflict that may arise during care. It is notable to suggest that, if conflict and feedback cannot be proffered real-time in the moment, it’s best to wait until after the case is completed. Just use common sense and remember our tips for holding constructive conversations.</a:t>
            </a:r>
            <a:endParaRPr lang="en-US" sz="1200" kern="1200" dirty="0">
              <a:solidFill>
                <a:schemeClr val="tx1"/>
              </a:solidFill>
              <a:effectLst/>
              <a:latin typeface="+mn-lt"/>
              <a:ea typeface="+mn-ea"/>
              <a:cs typeface="+mn-cs"/>
            </a:endParaRP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DESCR is a great tool to help reinforce and establish a culture of huddles for high-risk patients and post-event debriefs. Use DESC to provide feedback during debriefs or in one-on-one interactions between providers post-event and manage fallout from unresolved conflicts.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007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SCRIPT</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Building from the obstetric hemorrhage master case scenario presented in Module 1, let’s observe what the use of the DESCR script in action might look like. If you recall, </a:t>
            </a:r>
            <a:r>
              <a:rPr lang="en-US" sz="1200" i="0" kern="1200" dirty="0">
                <a:latin typeface="+mn-lt"/>
                <a:cs typeface="Calibri"/>
              </a:rPr>
              <a:t>Dr. </a:t>
            </a:r>
            <a:r>
              <a:rPr lang="en-US" sz="1200" i="0" kern="1200" dirty="0" err="1">
                <a:latin typeface="+mn-lt"/>
                <a:cs typeface="Calibri"/>
              </a:rPr>
              <a:t>Sonentag</a:t>
            </a:r>
            <a:r>
              <a:rPr lang="en-US" sz="1200" i="0" kern="1200" dirty="0">
                <a:latin typeface="+mn-lt"/>
                <a:cs typeface="Calibri"/>
              </a:rPr>
              <a:t> was called twice by the charge nurse before coming in person to attend to the hemorrhage event. </a:t>
            </a:r>
          </a:p>
          <a:p>
            <a:endParaRPr lang="en-US" sz="1200" i="0" kern="1200" dirty="0">
              <a:solidFill>
                <a:schemeClr val="tx1"/>
              </a:solidFill>
              <a:effectLst/>
              <a:latin typeface="+mn-lt"/>
              <a:ea typeface="+mn-ea"/>
              <a:cs typeface="Calibri"/>
            </a:endParaRPr>
          </a:p>
          <a:p>
            <a:r>
              <a:rPr lang="en-US" sz="1200" i="0" kern="1200" dirty="0">
                <a:solidFill>
                  <a:schemeClr val="tx1"/>
                </a:solidFill>
                <a:effectLst/>
                <a:latin typeface="+mn-lt"/>
                <a:ea typeface="+mn-ea"/>
                <a:cs typeface="Calibri"/>
              </a:rPr>
              <a:t>Observe how the L&amp;D director uses the DESCR script to give Dr. </a:t>
            </a:r>
            <a:r>
              <a:rPr lang="en-US" sz="1200" i="0" kern="1200" dirty="0" err="1">
                <a:solidFill>
                  <a:schemeClr val="tx1"/>
                </a:solidFill>
                <a:effectLst/>
                <a:latin typeface="+mn-lt"/>
                <a:ea typeface="+mn-ea"/>
                <a:cs typeface="Calibri"/>
              </a:rPr>
              <a:t>Sonentag</a:t>
            </a:r>
            <a:r>
              <a:rPr lang="en-US" sz="1200" i="0" kern="1200" dirty="0">
                <a:solidFill>
                  <a:schemeClr val="tx1"/>
                </a:solidFill>
                <a:effectLst/>
                <a:latin typeface="+mn-lt"/>
                <a:ea typeface="+mn-ea"/>
                <a:cs typeface="Calibri"/>
              </a:rPr>
              <a:t> feedback about this event.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305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cs typeface="Calibri"/>
              </a:rPr>
              <a:t>SCRIPT</a:t>
            </a:r>
            <a:r>
              <a:rPr lang="en-US" sz="1200" i="0" kern="1200" dirty="0">
                <a:latin typeface="+mn-lt"/>
                <a:cs typeface="Calibri"/>
              </a:rPr>
              <a:t> </a:t>
            </a:r>
          </a:p>
          <a:p>
            <a:r>
              <a:rPr lang="en-US" sz="1200" i="0" kern="1200" dirty="0">
                <a:latin typeface="+mn-lt"/>
                <a:cs typeface="Calibri"/>
              </a:rPr>
              <a:t>Let’s see how the L&amp;D director gives Dr. </a:t>
            </a:r>
            <a:r>
              <a:rPr lang="en-US" sz="1200" i="0" kern="1200" dirty="0" err="1">
                <a:latin typeface="+mn-lt"/>
                <a:cs typeface="Calibri"/>
              </a:rPr>
              <a:t>Sonentag</a:t>
            </a:r>
            <a:r>
              <a:rPr lang="en-US" sz="1200" i="0" kern="1200" dirty="0">
                <a:latin typeface="+mn-lt"/>
                <a:cs typeface="Calibri"/>
              </a:rPr>
              <a:t> feedback using the DESCR script. </a:t>
            </a:r>
            <a:r>
              <a:rPr lang="en-US" b="0" i="0" dirty="0"/>
              <a:t>She opens the conversation by saying, </a:t>
            </a:r>
            <a:r>
              <a:rPr lang="en-US" sz="1200" i="0" kern="1200" dirty="0">
                <a:effectLst/>
                <a:latin typeface="+mn-lt"/>
                <a:ea typeface="+mn-ea"/>
                <a:cs typeface="+mn-cs"/>
              </a:rPr>
              <a:t>“Dr. </a:t>
            </a:r>
            <a:r>
              <a:rPr lang="en-US" sz="1200" i="0" kern="1200" dirty="0" err="1">
                <a:effectLst/>
                <a:latin typeface="+mn-lt"/>
                <a:ea typeface="+mn-ea"/>
                <a:cs typeface="+mn-cs"/>
              </a:rPr>
              <a:t>Sonentag</a:t>
            </a:r>
            <a:r>
              <a:rPr lang="en-US" sz="1200" i="0" kern="1200" dirty="0">
                <a:effectLst/>
                <a:latin typeface="+mn-lt"/>
                <a:ea typeface="+mn-ea"/>
                <a:cs typeface="+mn-cs"/>
              </a:rPr>
              <a:t>, do you have a few minutes? I would like to discuss a situation that occurred with your patient, Ms. Danielle Williams, yesterday.”</a:t>
            </a:r>
            <a:endParaRPr lang="en-US" i="0" dirty="0">
              <a:cs typeface="Calibri"/>
            </a:endParaRPr>
          </a:p>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207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r>
              <a:rPr lang="en-US" b="0" i="0" dirty="0"/>
              <a:t>Dr</a:t>
            </a:r>
            <a:r>
              <a:rPr lang="en-US" sz="1200" b="0" i="0" kern="1200" dirty="0">
                <a:effectLst/>
                <a:latin typeface="+mn-lt"/>
                <a:ea typeface="+mn-ea"/>
                <a:cs typeface="+mn-cs"/>
              </a:rPr>
              <a:t>. </a:t>
            </a:r>
            <a:r>
              <a:rPr lang="en-US" sz="1200" b="0" i="0" kern="1200" dirty="0" err="1">
                <a:effectLst/>
                <a:latin typeface="+mn-lt"/>
                <a:ea typeface="+mn-ea"/>
                <a:cs typeface="+mn-cs"/>
              </a:rPr>
              <a:t>Sonentag</a:t>
            </a:r>
            <a:r>
              <a:rPr lang="en-US" sz="1200" b="0" i="0" kern="1200" dirty="0">
                <a:effectLst/>
                <a:latin typeface="+mn-lt"/>
                <a:ea typeface="+mn-ea"/>
                <a:cs typeface="+mn-cs"/>
              </a:rPr>
              <a:t> replies, </a:t>
            </a:r>
            <a:r>
              <a:rPr lang="en-US" sz="1200" i="0" kern="1200" dirty="0">
                <a:effectLst/>
                <a:latin typeface="+mn-lt"/>
                <a:ea typeface="+mn-ea"/>
                <a:cs typeface="+mn-cs"/>
              </a:rPr>
              <a:t>“Yes, I participated in her care and recall most of the details of her case. What would you like to discuss?”</a:t>
            </a:r>
            <a:endParaRPr lang="en-US" i="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349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The L&amp;D director begins with a description of what happened, as she understood it: </a:t>
            </a:r>
            <a:r>
              <a:rPr lang="en-US" sz="1200" i="0" kern="1200" dirty="0">
                <a:effectLst/>
                <a:latin typeface="+mn-lt"/>
                <a:ea typeface="+mn-ea"/>
                <a:cs typeface="+mn-cs"/>
              </a:rPr>
              <a:t>“</a:t>
            </a:r>
            <a:r>
              <a:rPr lang="en-US" i="0" dirty="0"/>
              <a:t>Upon review of the case, it appears that Allison identified Ms. Williams’ symptoms of postpartum hemorrhage and ongoing bleeding rather quickly. It’s my understanding that the charge nurse, Tanya, called you immediately and you presented in person after the second call. Do I have that right?”</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393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Dr. </a:t>
            </a:r>
            <a:r>
              <a:rPr lang="en-US" b="0" i="0" dirty="0" err="1"/>
              <a:t>Sonentag</a:t>
            </a:r>
            <a:r>
              <a:rPr lang="en-US" b="0" i="0" dirty="0"/>
              <a:t> confirms the events and adds to them his perspective: “</a:t>
            </a:r>
            <a:r>
              <a:rPr lang="en-US" i="0" dirty="0"/>
              <a:t>Yes, that is my recollection as well. The first time Tanya called me, I requested the nursing staff continue to monitor Ms. Williams. I immediately went to see her when her blood pressure began dropping.”</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916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r>
              <a:rPr lang="en-US" sz="1200" b="0" i="0" kern="1200" dirty="0">
                <a:effectLst/>
                <a:latin typeface="+mn-lt"/>
                <a:ea typeface="+mn-ea"/>
                <a:cs typeface="+mn-cs"/>
              </a:rPr>
              <a:t>The L&amp;D director explains that Dr. </a:t>
            </a:r>
            <a:r>
              <a:rPr lang="en-US" sz="1200" b="0" i="0" kern="1200" dirty="0" err="1">
                <a:effectLst/>
                <a:latin typeface="+mn-lt"/>
                <a:ea typeface="+mn-ea"/>
                <a:cs typeface="+mn-cs"/>
              </a:rPr>
              <a:t>Sonentag’s</a:t>
            </a:r>
            <a:r>
              <a:rPr lang="en-US" sz="1200" b="0" i="0" kern="1200" dirty="0">
                <a:effectLst/>
                <a:latin typeface="+mn-lt"/>
                <a:ea typeface="+mn-ea"/>
                <a:cs typeface="+mn-cs"/>
              </a:rPr>
              <a:t> decision to wait before seeing the patient in person is concerning to her, </a:t>
            </a:r>
            <a:r>
              <a:rPr lang="en-US" sz="1200" i="0" kern="1200" dirty="0">
                <a:effectLst/>
                <a:latin typeface="+mn-lt"/>
                <a:ea typeface="+mn-ea"/>
                <a:cs typeface="+mn-cs"/>
              </a:rPr>
              <a:t>“because our unit standard and goal is to treat and manage any uterine atony immediately, especially if it advances to the point of the patient becoming symptomatic and developing a postpartum hemorrhage.”</a:t>
            </a:r>
          </a:p>
          <a:p>
            <a:endParaRPr lang="en-US" sz="1200" i="0" kern="1200" dirty="0">
              <a:effectLst/>
              <a:latin typeface="+mn-lt"/>
              <a:ea typeface="+mn-ea"/>
              <a:cs typeface="+mn-cs"/>
            </a:endParaRPr>
          </a:p>
          <a:p>
            <a:r>
              <a:rPr lang="en-US" sz="1200" i="0" kern="1200" dirty="0">
                <a:effectLst/>
                <a:latin typeface="+mn-lt"/>
                <a:ea typeface="+mn-ea"/>
                <a:cs typeface="+mn-cs"/>
              </a:rPr>
              <a:t>Crucially, the director suggests that Dr. </a:t>
            </a:r>
            <a:r>
              <a:rPr lang="en-US" sz="1200" i="0" kern="1200" dirty="0" err="1">
                <a:effectLst/>
                <a:latin typeface="+mn-lt"/>
                <a:ea typeface="+mn-ea"/>
                <a:cs typeface="+mn-cs"/>
              </a:rPr>
              <a:t>Sonentag</a:t>
            </a:r>
            <a:r>
              <a:rPr lang="en-US" sz="1200" i="0" kern="1200" dirty="0">
                <a:effectLst/>
                <a:latin typeface="+mn-lt"/>
                <a:ea typeface="+mn-ea"/>
                <a:cs typeface="+mn-cs"/>
              </a:rPr>
              <a:t> should “evaluate the patient immediately, possibly determining if indeed the vaginal bleeding was actually concerning for a postpartum hemorrhage or if it was actually physiologic and likely benign.”  </a:t>
            </a:r>
            <a:endParaRPr lang="en-US" i="0" dirty="0">
              <a:ea typeface="+mn-ea"/>
              <a:cs typeface="+mn-cs"/>
            </a:endParaRPr>
          </a:p>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203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b="0" dirty="0"/>
              <a:t>The L&amp;D director reinforces her belief that Dr. </a:t>
            </a:r>
            <a:r>
              <a:rPr lang="en-US" b="0" dirty="0" err="1"/>
              <a:t>Sonentag</a:t>
            </a:r>
            <a:r>
              <a:rPr lang="en-US" b="0" dirty="0"/>
              <a:t> is a valued employee, so she wanted to take the time to have this coaching conversation before it becomes a habit because delaying a prompt in-person examination of Ms. Williams put her at unnecessary risk. The consequence, should Dr. </a:t>
            </a:r>
            <a:r>
              <a:rPr lang="en-US" b="0" dirty="0" err="1"/>
              <a:t>Sonentag’s</a:t>
            </a:r>
            <a:r>
              <a:rPr lang="en-US" b="0" dirty="0"/>
              <a:t> behavior repeat barring extenuating circumstances, will be required participation in the SPPC-II Teamwork Toolkit modules to reinforce the unit standards and that she could lose eligibility for performance-based recognition.</a:t>
            </a:r>
            <a:endParaRPr lang="en-US" sz="1200" kern="1200" dirty="0">
              <a:solidFill>
                <a:schemeClr val="tx1"/>
              </a:solidFill>
              <a:effectLst/>
              <a:latin typeface="+mn-lt"/>
              <a:cs typeface="Calibri"/>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91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r>
              <a:rPr lang="en-US" b="0" i="0" dirty="0"/>
              <a:t>At the end, Dr. </a:t>
            </a:r>
            <a:r>
              <a:rPr lang="en-US" b="0" i="0" dirty="0" err="1"/>
              <a:t>Sonentag</a:t>
            </a:r>
            <a:r>
              <a:rPr lang="en-US" b="0" i="0" dirty="0"/>
              <a:t> reaches consensus with the director. She tells her, </a:t>
            </a:r>
            <a:r>
              <a:rPr lang="en-US" sz="1200" i="0" kern="1200" dirty="0">
                <a:effectLst/>
                <a:latin typeface="+mn-lt"/>
                <a:ea typeface="+mn-ea"/>
                <a:cs typeface="+mn-cs"/>
              </a:rPr>
              <a:t>“I completely agree. I should have come to evaluate the patient at that time and identified the developing postpartum hemorrhage sooner. I will be sure to respond to immediate requests for patient evaluation promptly in the future. Thank you for bringing this to my attention.”</a:t>
            </a:r>
            <a:endParaRPr lang="en-US" i="0" dirty="0">
              <a:cs typeface="Calibri"/>
            </a:endParaRPr>
          </a:p>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71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b="1" dirty="0">
                <a:ea typeface="ヒラギノ角ゴ Pro W3" pitchFamily="127" charset="-128"/>
              </a:rPr>
              <a:t>SCRIPT</a:t>
            </a:r>
          </a:p>
          <a:p>
            <a:pPr eaLnBrk="1" hangingPunct="1">
              <a:lnSpc>
                <a:spcPct val="90000"/>
              </a:lnSpc>
            </a:pPr>
            <a:r>
              <a:rPr lang="en-US" altLang="en-US" dirty="0">
                <a:ea typeface="ヒラギノ角ゴ Pro W3" pitchFamily="127" charset="-128"/>
              </a:rPr>
              <a:t>Assertion is a key element in being a good team member, even when it’s sometimes difficult to do because the culture is unsupportive of speaking up or you’re worried you’ll be wrong. Still, it’s your responsibility to state your opinion honestly to other team members, especially if you aren’t agreeing with them or the care plan. Remembering that you’re simply trying to start a constructive conversation that will help the team and your patients. </a:t>
            </a: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Your team members will be more likely to listen to you when you’re respectful but back up your concerns with data, such as vital signs, and suggestions for what to do differently. Begin by opening the discussion, sharing your concern, describing the problem, offering a solution, and obtaining team agreement with how to proceed.</a:t>
            </a: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You can integrate your assertions under a call-out, if the opportunity is appropriate, and use the DESCR script as a way to structure dissent from the group. We have already learned about call-outs in Module 3 and will be learning about the DESCR script later in this module.</a:t>
            </a:r>
            <a:endParaRPr lang="en-US" altLang="en-US" dirty="0">
              <a:ea typeface="ヒラギノ角ゴ Pro W3" pitchFamily="127" charset="-128"/>
              <a:cs typeface="Calibri"/>
            </a:endParaRPr>
          </a:p>
          <a:p>
            <a:pPr eaLnBrk="1" hangingPunct="1">
              <a:lnSpc>
                <a:spcPct val="90000"/>
              </a:lnSpc>
            </a:pPr>
            <a:endParaRPr lang="en-US" altLang="en-US" dirty="0">
              <a:ea typeface="ヒラギノ角ゴ Pro W3" pitchFamily="127" charset="-128"/>
            </a:endParaRPr>
          </a:p>
          <a:p>
            <a:pPr eaLnBrk="1" hangingPunct="1">
              <a:lnSpc>
                <a:spcPct val="90000"/>
              </a:lnSpc>
            </a:pPr>
            <a:r>
              <a:rPr lang="en-US" altLang="en-US" dirty="0">
                <a:ea typeface="ヒラギノ角ゴ Pro W3" pitchFamily="127" charset="-128"/>
              </a:rPr>
              <a:t>Next, we’ll introduce two tools in this module to help you assert your position respectfully yet firmly. These include the Two-Challenge Rule and Power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646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endParaRPr lang="en-US" i="0" dirty="0"/>
          </a:p>
          <a:p>
            <a:r>
              <a:rPr lang="en-US" b="0" i="0" dirty="0"/>
              <a:t>The Director choses to end the feedback session on a positive note: </a:t>
            </a:r>
            <a:r>
              <a:rPr lang="en-US" sz="1200" b="0" i="0" kern="1200" dirty="0">
                <a:effectLst/>
                <a:latin typeface="+mn-lt"/>
                <a:ea typeface="+mn-ea"/>
                <a:cs typeface="+mn-cs"/>
              </a:rPr>
              <a:t>“You’re</a:t>
            </a:r>
            <a:r>
              <a:rPr lang="en-US" sz="1200" i="0" kern="1200" dirty="0">
                <a:effectLst/>
                <a:latin typeface="+mn-lt"/>
                <a:ea typeface="+mn-ea"/>
                <a:cs typeface="+mn-cs"/>
              </a:rPr>
              <a:t> welcome. The remainder of Ms. Williams’ care and your response to her postpartum hemorrhage were commendable. Great job!”</a:t>
            </a:r>
            <a:endParaRPr lang="en-US" i="0" dirty="0">
              <a:ea typeface="+mn-ea"/>
              <a:cs typeface="+mn-cs"/>
            </a:endParaRPr>
          </a:p>
          <a:p>
            <a:r>
              <a:rPr lang="en-US" sz="1200" i="0" kern="1200" dirty="0">
                <a:solidFill>
                  <a:schemeClr val="tx1"/>
                </a:solidFill>
                <a:effectLst/>
                <a:latin typeface="+mn-lt"/>
                <a:ea typeface="+mn-ea"/>
                <a:cs typeface="+mn-cs"/>
              </a:rPr>
              <a:t> </a:t>
            </a:r>
          </a:p>
          <a:p>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36F4-2733-4A9D-9843-09F73209D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819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For this exercise, find a partner. One of you act as Dana and the other as Dr. Dean.</a:t>
            </a:r>
          </a:p>
          <a:p>
            <a:endParaRPr lang="en-US" dirty="0"/>
          </a:p>
          <a:p>
            <a:r>
              <a:rPr lang="en-US" dirty="0"/>
              <a:t>Imagine that you are Dana from the video, and Dr. Dean has ignored your assertion about Ms. Keys and you were forced to escalate your concern.</a:t>
            </a:r>
          </a:p>
          <a:p>
            <a:endParaRPr lang="en-US" dirty="0"/>
          </a:p>
          <a:p>
            <a:r>
              <a:rPr lang="en-US" dirty="0"/>
              <a:t>The partner playing Dana should use the DESCR script to frame what you would say to Dr. Dean. The partner playing Dr. Dean might provide feedback on partner Dana’s use of DESCR.</a:t>
            </a:r>
          </a:p>
          <a:p>
            <a:endParaRPr lang="en-US" dirty="0"/>
          </a:p>
          <a:p>
            <a:r>
              <a:rPr lang="en-US" dirty="0"/>
              <a:t>If you’re feeling open enough, you can alternatively think of a recent conflict you’ve had with somebody. It doesn’t have to be work-related, but it can be. It can also be as serious or minor or personal as you are comfortable sharing. Imagine your partner is that person, be it your teenage child, spouse, or coworker.</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Take no more than 10 minutes to complete this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46649-E614-A94B-8DD0-83A3682C68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020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Mutual support is the heart of teamwork. It goes beyond simple task assistance to include giving constructive feedback, resolving conflict respectfully, and asserting and advocating for your patients, teammates, and yourself.</a:t>
            </a:r>
          </a:p>
          <a:p>
            <a:endParaRPr lang="en-US" b="0" dirty="0"/>
          </a:p>
          <a:p>
            <a:r>
              <a:rPr lang="en-US" b="0" dirty="0"/>
              <a:t>To help you navigate these interactions, you can adopt the Two-Challenge Rule in your home institutions to empower staff to speak up. Pair this with Power Words for extra effect. Finally, the DESCR script is a great tool for framing difficult conversations, especially those involving delivering constructive feedback or managing disagreements.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090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ea typeface="ヒラギノ角ゴ Pro W3" pitchFamily="127" charset="-128"/>
                <a:cs typeface="Calibri"/>
              </a:rPr>
              <a:t>SCRIPT</a:t>
            </a:r>
            <a:endParaRPr lang="en-US" altLang="en-US" dirty="0">
              <a:ea typeface="ヒラギノ角ゴ Pro W3" pitchFamily="127" charset="-128"/>
            </a:endParaRPr>
          </a:p>
          <a:p>
            <a:r>
              <a:rPr lang="en-US" altLang="en-US" dirty="0">
                <a:ea typeface="ヒラギノ角ゴ Pro W3" pitchFamily="127" charset="-128"/>
              </a:rPr>
              <a:t>The Two-Challenge Rule is a strategy that will help you escalate a concern you have to the team. The aptly named Two-Challenge Rule is a challenge to yourself to assert your position at least twice, if initially ignored. The goal is to have the team member or team members you have challenged acknowledge your observation. Your strategy in the Two-Challenge Rule should be to form your first challenge as a question. This will naturally bring attention to your concern and encourage the teammate you've challenged to think about the situation and provide a rationale for their choices. If your question is ignored, you can frame your second challenge as a statement and provide support for your concern. The idea at this point is to explicitly explain what you're observing and why it's bothering you once again with the intent to engage your teammates in a constructive discussion.</a:t>
            </a:r>
            <a:endParaRPr lang="en-US" dirty="0">
              <a:cs typeface="Calibri"/>
            </a:endParaRPr>
          </a:p>
          <a:p>
            <a:endParaRPr lang="en-US" dirty="0">
              <a:cs typeface="Calibri"/>
            </a:endParaRPr>
          </a:p>
          <a:p>
            <a:r>
              <a:rPr lang="en-US" dirty="0"/>
              <a:t>As you have likely realized, the Two-Challenge Rule does not have to be enacted by a single individual. It is totally possible for a team member to back you up by following your challenge question with supporting concern or vice versa. If anything, providing this sort of support to a teammate will help escalate the concern more effectively, as there is often power in numbers.</a:t>
            </a:r>
            <a:endParaRPr lang="en-US" dirty="0">
              <a:cs typeface="Calibri"/>
            </a:endParaRPr>
          </a:p>
          <a:p>
            <a:endParaRPr lang="en-US" dirty="0">
              <a:cs typeface="Calibri"/>
            </a:endParaRPr>
          </a:p>
          <a:p>
            <a:r>
              <a:rPr lang="en-US" sz="1200" b="0" i="0" kern="1200" dirty="0">
                <a:solidFill>
                  <a:schemeClr val="tx1"/>
                </a:solidFill>
                <a:effectLst/>
                <a:latin typeface="+mn-lt"/>
                <a:ea typeface="+mn-ea"/>
                <a:cs typeface="+mn-cs"/>
              </a:rPr>
              <a:t>Remember this is about advocating for the patient, yourself, and your team members. The Two-Challenge Rule ensures that an expressed concern has been heard, understood, and acknowledged.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may be times when an initial assertion is ignored. If after two attempts the concern is still disregarded, but the member believes patient or staff safety is or may be severely compromised, the Two-Challenge Rule mandates taking a stronger course of action or using a supervisor or chain of command. This overcomes our natural tendency to believe the team leader must always know what he or she is doing, even when the actions taken depart from established guidelines. When invoking this rule and moving up the chain, it is essential to communicate to the entire medical team that additional input has been solicited.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is important to have an agreed-upon approach of delivering the Two-Challenge Rule within your institution and to obtain buy-in from all involved (e.g., nurses, physicians, and administration). As with any of the tools and strategies in the SPPC-II Teamwork Toolkit, having a standardized method of delivery is critical for effectiveness. The chosen approach must be made known to all team members (i.e., everyone must be on the same page and speaking the same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0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4294967295"/>
          </p:nvPr>
        </p:nvSpPr>
        <p:spPr bwMode="auto">
          <a:xfrm>
            <a:off x="4143375" y="9118600"/>
            <a:ext cx="3170238" cy="48101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51" tIns="47425" rIns="94851" bIns="47425"/>
          <a:lstStyle>
            <a:lvl1pPr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1pPr>
            <a:lvl2pPr marL="769938" indent="-295275"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2pPr>
            <a:lvl3pPr marL="1184275"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3pPr>
            <a:lvl4pPr marL="1658938"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4pPr>
            <a:lvl5pPr marL="2133600" indent="-236538" defTabSz="965200" eaLnBrk="0" hangingPunct="0">
              <a:lnSpc>
                <a:spcPct val="90000"/>
              </a:lnSpc>
              <a:spcBef>
                <a:spcPct val="40000"/>
              </a:spcBef>
              <a:defRPr sz="1400" b="1">
                <a:solidFill>
                  <a:schemeClr val="tx1"/>
                </a:solidFill>
                <a:latin typeface="Arial" pitchFamily="34" charset="0"/>
                <a:ea typeface="ヒラギノ角ゴ Pro W3" pitchFamily="127" charset="-128"/>
              </a:defRPr>
            </a:lvl5pPr>
            <a:lvl6pPr marL="25908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6pPr>
            <a:lvl7pPr marL="30480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7pPr>
            <a:lvl8pPr marL="35052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8pPr>
            <a:lvl9pPr marL="3962400" indent="-236538" defTabSz="965200" eaLnBrk="0" fontAlgn="base" hangingPunct="0">
              <a:lnSpc>
                <a:spcPct val="90000"/>
              </a:lnSpc>
              <a:spcBef>
                <a:spcPct val="40000"/>
              </a:spcBef>
              <a:spcAft>
                <a:spcPct val="0"/>
              </a:spcAft>
              <a:defRPr sz="1400" b="1">
                <a:solidFill>
                  <a:schemeClr val="tx1"/>
                </a:solidFill>
                <a:latin typeface="Arial" pitchFamily="34" charset="0"/>
                <a:ea typeface="ヒラギノ角ゴ Pro W3" pitchFamily="127" charset="-128"/>
              </a:defRPr>
            </a:lvl9pPr>
          </a:lstStyle>
          <a:p>
            <a:pPr marL="0" marR="0" lvl="0" indent="0" algn="r" defTabSz="965200" rtl="0" eaLnBrk="1" fontAlgn="auto" latinLnBrk="0" hangingPunct="1">
              <a:lnSpc>
                <a:spcPct val="100000"/>
              </a:lnSpc>
              <a:spcBef>
                <a:spcPct val="0"/>
              </a:spcBef>
              <a:spcAft>
                <a:spcPts val="0"/>
              </a:spcAft>
              <a:buClrTx/>
              <a:buSzTx/>
              <a:buFontTx/>
              <a:buNone/>
              <a:tabLst/>
              <a:defRPr/>
            </a:pPr>
            <a:fld id="{50967C95-F3B9-4F5C-9738-8F6B6F4A823D}" type="slidenum">
              <a:rPr kumimoji="0" lang="en-US" altLang="en-US" sz="1800" b="0" i="0" u="none" strike="noStrike" kern="1200" cap="none" spc="0" normalizeH="0" baseline="0" noProof="0">
                <a:ln>
                  <a:noFill/>
                </a:ln>
                <a:solidFill>
                  <a:prstClr val="black"/>
                </a:solidFill>
                <a:effectLst/>
                <a:uLnTx/>
                <a:uFillTx/>
                <a:latin typeface="Times New Roman" pitchFamily="18" charset="0"/>
                <a:ea typeface="ヒラギノ角ゴ Pro W3" pitchFamily="127" charset="-128"/>
                <a:cs typeface="+mn-cs"/>
              </a:rPr>
              <a:pPr marL="0" marR="0" lvl="0" indent="0" algn="r" defTabSz="965200" rtl="0" eaLnBrk="1" fontAlgn="auto" latinLnBrk="0" hangingPunct="1">
                <a:lnSpc>
                  <a:spcPct val="100000"/>
                </a:lnSpc>
                <a:spcBef>
                  <a:spcPct val="0"/>
                </a:spcBef>
                <a:spcAft>
                  <a:spcPts val="0"/>
                </a:spcAft>
                <a:buClrTx/>
                <a:buSzTx/>
                <a:buFontTx/>
                <a:buNone/>
                <a:tabLst/>
                <a:defRPr/>
              </a:pPr>
              <a:t>6</a:t>
            </a:fld>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ヒラギノ角ゴ Pro W3" pitchFamily="127" charset="-128"/>
              <a:cs typeface="+mn-cs"/>
            </a:endParaRPr>
          </a:p>
        </p:txBody>
      </p:sp>
      <p:sp>
        <p:nvSpPr>
          <p:cNvPr id="46083" name="Rectangle 2"/>
          <p:cNvSpPr>
            <a:spLocks noGrp="1" noRot="1" noChangeAspect="1" noChangeArrowheads="1" noTextEdit="1"/>
          </p:cNvSpPr>
          <p:nvPr>
            <p:ph type="sldImg"/>
          </p:nvPr>
        </p:nvSpPr>
        <p:spPr>
          <a:xfrm>
            <a:off x="458788" y="719138"/>
            <a:ext cx="6400800" cy="3600450"/>
          </a:xfrm>
          <a:ln/>
        </p:spPr>
      </p:sp>
      <p:sp>
        <p:nvSpPr>
          <p:cNvPr id="46084" name="Rectangle 3"/>
          <p:cNvSpPr>
            <a:spLocks noGrp="1" noChangeArrowheads="1"/>
          </p:cNvSpPr>
          <p:nvPr>
            <p:ph type="body" idx="1"/>
          </p:nvPr>
        </p:nvSpPr>
        <p:spPr>
          <a:xfrm>
            <a:off x="555625" y="4560888"/>
            <a:ext cx="6184900"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r>
              <a:rPr lang="en-US" altLang="en-US" sz="1000" b="1" i="0" dirty="0">
                <a:latin typeface="Arial" pitchFamily="34" charset="0"/>
                <a:ea typeface="ヒラギノ角ゴ Pro W3" pitchFamily="127" charset="-128"/>
              </a:rPr>
              <a:t>SCRIPT</a:t>
            </a:r>
          </a:p>
          <a:p>
            <a:pPr eaLnBrk="1" hangingPunct="1"/>
            <a:r>
              <a:rPr lang="en-US" sz="1000" dirty="0"/>
              <a:t>There may be times when an initial assertion is ignored. If after two attempts the concern is still disregarded, but the team member believes patient or staff safety may be severely compromised, the Two-Challenge Rule mandates taking a stronger course of action or using a supervisor or chain of command. This overcomes our natural tendency to believe the team leader must always know what he or she is doing, even when the actions taken depart from established guidelines. When invoking this rule and moving up the chain, it is essential to communicate to the entire medical team that additional input has been solicited.</a:t>
            </a:r>
          </a:p>
          <a:p>
            <a:pPr eaLnBrk="1" hangingPunct="1"/>
            <a:endParaRPr lang="en-US" altLang="en-US" sz="1000" b="1" i="0" dirty="0">
              <a:latin typeface="Arial" pitchFamily="34" charset="0"/>
              <a:ea typeface="ヒラギノ角ゴ Pro W3" pitchFamily="127" charset="-128"/>
            </a:endParaRPr>
          </a:p>
          <a:p>
            <a:pPr eaLnBrk="1" hangingPunct="1"/>
            <a:r>
              <a:rPr lang="en-US" sz="1000" dirty="0"/>
              <a:t>If you personally are challenged by a team member, it is your responsibility to acknowledge the concerns instead of ignoring the person. Any team member should be empowered to “stop the line” if he or she senses or discovers an essential safety breach. This is an action that should never be taken lightly but requires immediate cessation of the process to resolve the safety issue.</a:t>
            </a:r>
            <a:endParaRPr lang="en-US" altLang="en-US" sz="1000" b="1" i="0" dirty="0">
              <a:latin typeface="Arial" pitchFamily="34" charset="0"/>
              <a:ea typeface="ヒラギノ角ゴ Pro W3" pitchFamily="127" charset="-128"/>
            </a:endParaRPr>
          </a:p>
        </p:txBody>
      </p:sp>
    </p:spTree>
    <p:extLst>
      <p:ext uri="{BB962C8B-B14F-4D97-AF65-F5344CB8AC3E}">
        <p14:creationId xmlns:p14="http://schemas.microsoft.com/office/powerpoint/2010/main" val="212686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SCRIPT</a:t>
            </a:r>
            <a:endParaRPr lang="en-US" dirty="0"/>
          </a:p>
          <a:p>
            <a:r>
              <a:rPr lang="en-US" sz="1200" b="0" i="0" kern="1200" dirty="0">
                <a:effectLst/>
                <a:latin typeface="+mn-lt"/>
                <a:ea typeface="+mn-ea"/>
                <a:cs typeface="+mn-cs"/>
              </a:rPr>
              <a:t>Power Words </a:t>
            </a:r>
            <a:r>
              <a:rPr lang="en-US" dirty="0"/>
              <a:t>provide</a:t>
            </a:r>
            <a:r>
              <a:rPr lang="en-US" sz="1200" b="0" i="0" kern="1200" dirty="0">
                <a:effectLst/>
                <a:latin typeface="+mn-lt"/>
                <a:ea typeface="+mn-ea"/>
                <a:cs typeface="+mn-cs"/>
              </a:rPr>
              <a:t> another tool for advocacy, assertion, and mutual support. If you are familiar with AHRQ’s </a:t>
            </a:r>
            <a:r>
              <a:rPr lang="en-US" sz="1200" b="0" i="0" kern="1200" dirty="0" err="1">
                <a:effectLst/>
                <a:latin typeface="+mn-lt"/>
                <a:ea typeface="+mn-ea"/>
                <a:cs typeface="+mn-cs"/>
              </a:rPr>
              <a:t>TeamSTEPPS</a:t>
            </a:r>
            <a:r>
              <a:rPr lang="en-US" sz="1200" b="0" i="0" kern="1200" dirty="0">
                <a:effectLst/>
                <a:latin typeface="+mn-lt"/>
                <a:ea typeface="+mn-ea"/>
                <a:cs typeface="+mn-cs"/>
              </a:rPr>
              <a:t> materials, you may know these as CUS words. Signal words, such as "danger," "warning," and "caution" are common in the medical arena. They catch the reader's</a:t>
            </a:r>
            <a:r>
              <a:rPr lang="en-US" dirty="0"/>
              <a:t> </a:t>
            </a:r>
            <a:r>
              <a:rPr lang="en-US" sz="1200" b="0" i="0" kern="1200" dirty="0">
                <a:effectLst/>
                <a:latin typeface="+mn-lt"/>
                <a:ea typeface="+mn-ea"/>
                <a:cs typeface="+mn-cs"/>
              </a:rPr>
              <a:t>attention. In verbal communication, Power Words and other signal phrases have a similar effect. If all team members have a shared mental model and are on the same page, when these words are spoken, all team members will clearly understand the issue and its magnitude.</a:t>
            </a:r>
            <a:endParaRPr lang="en-US" dirty="0">
              <a:cs typeface="Calibri"/>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use Power Words: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First, state your </a:t>
            </a:r>
            <a:r>
              <a:rPr lang="en-US" sz="1200" b="1" i="0"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oncern.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Then state why you are </a:t>
            </a:r>
            <a:r>
              <a:rPr lang="en-US" sz="1200" b="1" i="0" kern="1200" dirty="0">
                <a:solidFill>
                  <a:schemeClr val="tx1"/>
                </a:solidFill>
                <a:effectLst/>
                <a:latin typeface="+mn-lt"/>
                <a:ea typeface="+mn-ea"/>
                <a:cs typeface="+mn-cs"/>
              </a:rPr>
              <a:t>U</a:t>
            </a:r>
            <a:r>
              <a:rPr lang="en-US" sz="1200" b="0" i="0" kern="1200" dirty="0">
                <a:solidFill>
                  <a:schemeClr val="tx1"/>
                </a:solidFill>
                <a:effectLst/>
                <a:latin typeface="+mn-lt"/>
                <a:ea typeface="+mn-ea"/>
                <a:cs typeface="+mn-cs"/>
              </a:rPr>
              <a:t>ncomfortable.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If the conflict is not resolved, state that there is a </a:t>
            </a:r>
            <a:r>
              <a:rPr lang="en-US" sz="1200" b="1" i="0" kern="120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afety issue. Discuss in what way the concern is related to safety. If the safety issue is not acknowledged, a supervisor should be notified.</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dirty="0"/>
              <a:t>If these words feel too strong for the present situation or are becoming a bit overused in your work setting, </a:t>
            </a:r>
            <a:r>
              <a:rPr lang="en-US" sz="1200" b="0" i="0" kern="1200" dirty="0">
                <a:effectLst/>
                <a:latin typeface="+mn-lt"/>
                <a:ea typeface="+mn-ea"/>
                <a:cs typeface="+mn-cs"/>
              </a:rPr>
              <a:t>other phrases </a:t>
            </a:r>
            <a:r>
              <a:rPr lang="en-US" dirty="0"/>
              <a:t>you could consider incorporating into your lexicon include:</a:t>
            </a:r>
            <a:endParaRPr lang="en-US" sz="1200" b="0" i="0" kern="1200" dirty="0">
              <a:latin typeface="+mn-lt"/>
              <a:cs typeface="Calibri"/>
            </a:endParaRPr>
          </a:p>
          <a:p>
            <a:pPr marL="628650" lvl="1" indent="-171450">
              <a:buFont typeface="Arial" panose="020B0604020202020204" pitchFamily="34" charset="0"/>
              <a:buChar char="•"/>
            </a:pPr>
            <a:r>
              <a:rPr lang="en-US" sz="1200" b="0" i="0" kern="1200" dirty="0">
                <a:effectLst/>
                <a:latin typeface="+mn-lt"/>
                <a:ea typeface="+mn-ea"/>
                <a:cs typeface="+mn-cs"/>
              </a:rPr>
              <a:t>I would like some clarity about...</a:t>
            </a:r>
            <a:r>
              <a:rPr lang="en-US" dirty="0"/>
              <a:t> [state the issue], and</a:t>
            </a:r>
            <a:endParaRPr lang="en-US" sz="1200" b="0" i="0" kern="1200" dirty="0">
              <a:latin typeface="+mn-lt"/>
              <a:cs typeface="Calibri"/>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Would you like some assistance?</a:t>
            </a:r>
          </a:p>
          <a:p>
            <a:endParaRPr lang="en-US" dirty="0"/>
          </a:p>
          <a:p>
            <a:r>
              <a:rPr lang="en-US" dirty="0">
                <a:cs typeface="Calibri"/>
              </a:rPr>
              <a:t>Of course, you can always find other ways to draw attention to your observations, but these Power Words are nice options for your toolkit and pair well with the second challenge when you're leveraging the Two-Challenge Rule.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94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b="0" dirty="0"/>
          </a:p>
          <a:p>
            <a:r>
              <a:rPr lang="en-US" b="0" dirty="0"/>
              <a:t>You should also consider giving each patient and family member you care for explicit permission to participate in discussions of her care. Many patients and family members may feel deference to the experience and expertise of their care team. While you certainly have more clinical knowledge in most cases, the patient and family members will typically have a greater understanding and knowledge of their own health history and what feels normal for them. In other words, they are the experts about themselves and may know important information relevant to their case.</a:t>
            </a:r>
          </a:p>
          <a:p>
            <a:endParaRPr lang="en-US" b="0" dirty="0"/>
          </a:p>
          <a:p>
            <a:r>
              <a:rPr lang="en-US" b="0" dirty="0"/>
              <a:t>Patients might be instructed to use the same power words we just described. That is, you might suggest they state when they are feeling concerned, uncomfortable, or worried about their safety. Additionally, you can instruct your patients that if they are feeling unheard, they can say, “I would like it noted in my chart that…” Often, this request will get the attention of providers when other mechanisms fail.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62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endParaRPr lang="en-US" dirty="0"/>
          </a:p>
          <a:p>
            <a:r>
              <a:rPr lang="en-US" dirty="0">
                <a:cs typeface="Calibri"/>
              </a:rPr>
              <a:t>The Two-Challenge Rule and Power Words can be considered and/or leveraged at every stage in the 4 </a:t>
            </a:r>
            <a:r>
              <a:rPr lang="en-US" dirty="0" err="1">
                <a:cs typeface="Calibri"/>
              </a:rPr>
              <a:t>Rs</a:t>
            </a:r>
            <a:r>
              <a:rPr lang="en-US" dirty="0">
                <a:cs typeface="Calibri"/>
              </a:rPr>
              <a:t> framework. When working on Readiness, ask what parameter your organization has set in the escalation plan for what to do when the Two-Challenge Rule has been used and ignored more than once. If no such plans currently exist, ask what would seem appropriate in the case of obstetric hemorrhage.</a:t>
            </a:r>
          </a:p>
          <a:p>
            <a:endParaRPr lang="en-US" dirty="0">
              <a:cs typeface="Calibri"/>
            </a:endParaRPr>
          </a:p>
          <a:p>
            <a:r>
              <a:rPr lang="en-US" dirty="0">
                <a:cs typeface="Calibri"/>
              </a:rPr>
              <a:t>At the Recognition stage, during assessment of hemorrhage risk, </a:t>
            </a:r>
            <a:r>
              <a:rPr lang="en-US" dirty="0"/>
              <a:t>use</a:t>
            </a:r>
            <a:r>
              <a:rPr lang="en-US" sz="1200" kern="1200" dirty="0">
                <a:effectLst/>
                <a:latin typeface="+mn-lt"/>
                <a:ea typeface="+mn-ea"/>
                <a:cs typeface="+mn-cs"/>
              </a:rPr>
              <a:t> </a:t>
            </a:r>
            <a:r>
              <a:rPr lang="en-US" dirty="0"/>
              <a:t>an assertive</a:t>
            </a:r>
            <a:r>
              <a:rPr lang="en-US" sz="1200" kern="1200" dirty="0">
                <a:effectLst/>
                <a:latin typeface="+mn-lt"/>
                <a:ea typeface="+mn-ea"/>
                <a:cs typeface="+mn-cs"/>
              </a:rPr>
              <a:t> statement</a:t>
            </a:r>
            <a:r>
              <a:rPr lang="en-US" dirty="0"/>
              <a:t>, </a:t>
            </a:r>
            <a:r>
              <a:rPr lang="en-US" sz="1200" kern="1200" dirty="0">
                <a:effectLst/>
                <a:latin typeface="+mn-lt"/>
                <a:ea typeface="+mn-ea"/>
                <a:cs typeface="+mn-cs"/>
              </a:rPr>
              <a:t>possibly in conjunction with a call-out</a:t>
            </a:r>
            <a:r>
              <a:rPr lang="en-US" dirty="0"/>
              <a:t>, which we discussed in Module 3, </a:t>
            </a:r>
            <a:r>
              <a:rPr lang="en-US" sz="1200" kern="1200" dirty="0">
                <a:effectLst/>
                <a:latin typeface="+mn-lt"/>
                <a:ea typeface="+mn-ea"/>
                <a:cs typeface="+mn-cs"/>
              </a:rPr>
              <a:t>when there is a concern for hemorrhage risk</a:t>
            </a:r>
            <a:r>
              <a:rPr lang="en-US" dirty="0"/>
              <a:t>. </a:t>
            </a:r>
            <a:r>
              <a:rPr lang="en-US" sz="1200" kern="1200" dirty="0">
                <a:effectLst/>
                <a:latin typeface="+mn-lt"/>
                <a:ea typeface="+mn-ea"/>
                <a:cs typeface="+mn-cs"/>
              </a:rPr>
              <a:t>Follow-up using Two-Challenge Rule if initial assertion is ignored or brushed off</a:t>
            </a:r>
            <a:r>
              <a:rPr lang="en-US" dirty="0"/>
              <a:t> and incorporate Power Words to strengthen your assertion.</a:t>
            </a:r>
            <a:endParaRPr lang="en-US" sz="1200" kern="1200" dirty="0">
              <a:latin typeface="+mn-lt"/>
              <a:cs typeface="Calibri"/>
            </a:endParaRPr>
          </a:p>
          <a:p>
            <a:endParaRPr lang="en-US" sz="1200" kern="1200" dirty="0">
              <a:latin typeface="+mn-lt"/>
              <a:cs typeface="Calibri"/>
            </a:endParaRPr>
          </a:p>
          <a:p>
            <a:r>
              <a:rPr lang="en-US" dirty="0">
                <a:cs typeface="Calibri"/>
              </a:rPr>
              <a:t>In the Response stage, you might find that the Two-Challenge Rule, Power Words, and Call-Outs may also be useful when actively managing the third stage of labor to clarify the care plan when a provider believes the patient is at risk of clinical worsening. </a:t>
            </a:r>
            <a:r>
              <a:rPr lang="en-US" dirty="0"/>
              <a:t>Key vital signs need to be included, along with protocol. </a:t>
            </a:r>
          </a:p>
          <a:p>
            <a:endParaRPr lang="en-US" dirty="0">
              <a:cs typeface="Calibri"/>
            </a:endParaRPr>
          </a:p>
          <a:p>
            <a:r>
              <a:rPr lang="en-US" dirty="0">
                <a:cs typeface="Calibri"/>
              </a:rPr>
              <a:t>Finally, in the Reporting stage these strategies and tools may be useful during problem-solving discussions, such as debriefs, which we covered in Module 4, to communicate and resolve differing opinions.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1FFCCC-0731-8645-B5B8-7990B80BDC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4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5.png"/><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2.png"/><Relationship Id="rId24" Type="http://schemas.openxmlformats.org/officeDocument/2006/relationships/image" Target="../media/image24.png"/><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9.png"/><Relationship Id="rId4" Type="http://schemas.openxmlformats.org/officeDocument/2006/relationships/image" Target="../media/image6.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72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723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3215171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277249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3640551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4085850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2616031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7" name="Slide Number Placeholder 5">
            <a:extLst>
              <a:ext uri="{FF2B5EF4-FFF2-40B4-BE49-F238E27FC236}">
                <a16:creationId xmlns:a16="http://schemas.microsoft.com/office/drawing/2014/main" id="{B8584ECF-9DFE-A044-9060-C7045183BFEA}"/>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259213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ic Strip Norm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2319000" y="0"/>
            <a:ext cx="5029200" cy="850897"/>
          </a:xfrm>
          <a:prstGeom prst="rec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9" name="Text Placeholder 7"/>
          <p:cNvSpPr>
            <a:spLocks noGrp="1"/>
          </p:cNvSpPr>
          <p:nvPr>
            <p:ph type="body" sz="quarter" idx="11"/>
          </p:nvPr>
        </p:nvSpPr>
        <p:spPr>
          <a:xfrm>
            <a:off x="12319000" y="1028700"/>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0" name="Text Placeholder 7"/>
          <p:cNvSpPr>
            <a:spLocks noGrp="1"/>
          </p:cNvSpPr>
          <p:nvPr>
            <p:ph type="body" sz="quarter" idx="12"/>
          </p:nvPr>
        </p:nvSpPr>
        <p:spPr>
          <a:xfrm>
            <a:off x="12319000" y="2124383"/>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1" name="Text Placeholder 7"/>
          <p:cNvSpPr>
            <a:spLocks noGrp="1"/>
          </p:cNvSpPr>
          <p:nvPr>
            <p:ph type="body" sz="quarter" idx="13"/>
          </p:nvPr>
        </p:nvSpPr>
        <p:spPr>
          <a:xfrm>
            <a:off x="12319000" y="3220066"/>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2" name="Text Placeholder 7"/>
          <p:cNvSpPr>
            <a:spLocks noGrp="1"/>
          </p:cNvSpPr>
          <p:nvPr>
            <p:ph type="body" sz="quarter" idx="14"/>
          </p:nvPr>
        </p:nvSpPr>
        <p:spPr>
          <a:xfrm>
            <a:off x="12319000" y="4259215"/>
            <a:ext cx="5029200" cy="850897"/>
          </a:xfrm>
          <a:prstGeom prst="wedgeRectCallout">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buNone/>
              <a:defRPr sz="2400" i="1"/>
            </a:lvl1pPr>
          </a:lstStyle>
          <a:p>
            <a:pPr lvl="0"/>
            <a:r>
              <a:rPr lang="en-US" dirty="0"/>
              <a:t>Edit Master text styles</a:t>
            </a:r>
          </a:p>
        </p:txBody>
      </p:sp>
      <p:sp>
        <p:nvSpPr>
          <p:cNvPr id="13"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413653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Hypertens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05411" y="1038008"/>
            <a:ext cx="9049445" cy="4912556"/>
          </a:xfrm>
          <a:prstGeom prst="rect">
            <a:avLst/>
          </a:prstGeom>
        </p:spPr>
      </p:pic>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116786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ver HEM">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12192000" cy="1038008"/>
          </a:xfrm>
        </p:spPr>
        <p:txBody>
          <a:bodyPr/>
          <a:lstStyle/>
          <a:p>
            <a:r>
              <a:rPr lang="en-US" dirty="0"/>
              <a:t>Click to edit Master title style</a:t>
            </a:r>
          </a:p>
        </p:txBody>
      </p:sp>
      <p:sp>
        <p:nvSpPr>
          <p:cNvPr id="4"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grpSp>
        <p:nvGrpSpPr>
          <p:cNvPr id="2" name="Group 1"/>
          <p:cNvGrpSpPr/>
          <p:nvPr userDrawn="1"/>
        </p:nvGrpSpPr>
        <p:grpSpPr>
          <a:xfrm>
            <a:off x="1348970" y="1104770"/>
            <a:ext cx="9321805" cy="4953130"/>
            <a:chOff x="2549805" y="1764102"/>
            <a:chExt cx="6187138" cy="3364681"/>
          </a:xfrm>
        </p:grpSpPr>
        <p:pic>
          <p:nvPicPr>
            <p:cNvPr id="5" name="Picture 4"/>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6474" y="1764103"/>
              <a:ext cx="4091182" cy="610344"/>
            </a:xfrm>
            <a:prstGeom prst="rect">
              <a:avLst/>
            </a:prstGeom>
            <a:ln>
              <a:noFill/>
            </a:ln>
          </p:spPr>
        </p:pic>
        <p:pic>
          <p:nvPicPr>
            <p:cNvPr id="6" name="Picture 5"/>
            <p:cNvPicPr>
              <a:picLocks noChangeAspect="1"/>
            </p:cNvPicPr>
            <p:nvPr userDrawn="1"/>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56656" y="2277283"/>
              <a:ext cx="1864767" cy="1106558"/>
            </a:xfrm>
            <a:prstGeom prst="rect">
              <a:avLst/>
            </a:prstGeom>
            <a:ln>
              <a:noFill/>
            </a:ln>
          </p:spPr>
        </p:pic>
        <p:pic>
          <p:nvPicPr>
            <p:cNvPr id="7" name="Picture 6"/>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32036" y="3200400"/>
              <a:ext cx="3595028" cy="880846"/>
            </a:xfrm>
            <a:prstGeom prst="rect">
              <a:avLst/>
            </a:prstGeom>
            <a:ln>
              <a:noFill/>
            </a:ln>
          </p:spPr>
        </p:pic>
        <p:pic>
          <p:nvPicPr>
            <p:cNvPr id="8" name="Picture 7"/>
            <p:cNvPicPr>
              <a:picLocks noChangeAspect="1"/>
            </p:cNvPicPr>
            <p:nvPr userDrawn="1"/>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97799" y="2324424"/>
              <a:ext cx="2887166" cy="1012277"/>
            </a:xfrm>
            <a:prstGeom prst="rect">
              <a:avLst/>
            </a:prstGeom>
            <a:ln>
              <a:noFill/>
            </a:ln>
          </p:spPr>
        </p:pic>
        <p:pic>
          <p:nvPicPr>
            <p:cNvPr id="9" name="Picture 8"/>
            <p:cNvPicPr>
              <a:picLocks noChangeAspect="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32036" y="1764103"/>
              <a:ext cx="2333155" cy="713922"/>
            </a:xfrm>
            <a:prstGeom prst="rect">
              <a:avLst/>
            </a:prstGeom>
            <a:ln>
              <a:noFill/>
            </a:ln>
          </p:spPr>
        </p:pic>
        <p:pic>
          <p:nvPicPr>
            <p:cNvPr id="10" name="Picture 9"/>
            <p:cNvPicPr>
              <a:picLocks noChangeAspect="1"/>
            </p:cNvPicPr>
            <p:nvPr userDrawn="1"/>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812278" y="2274277"/>
              <a:ext cx="1924665" cy="1109563"/>
            </a:xfrm>
            <a:prstGeom prst="rect">
              <a:avLst/>
            </a:prstGeom>
            <a:ln>
              <a:noFill/>
            </a:ln>
          </p:spPr>
        </p:pic>
        <p:pic>
          <p:nvPicPr>
            <p:cNvPr id="11" name="Picture 10"/>
            <p:cNvPicPr>
              <a:picLocks noChangeAspect="1"/>
            </p:cNvPicPr>
            <p:nvPr userDrawn="1"/>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22382" y="3264408"/>
              <a:ext cx="3227839" cy="816838"/>
            </a:xfrm>
            <a:prstGeom prst="rect">
              <a:avLst/>
            </a:prstGeom>
            <a:ln>
              <a:noFill/>
            </a:ln>
          </p:spPr>
        </p:pic>
        <p:pic>
          <p:nvPicPr>
            <p:cNvPr id="12" name="Picture 11"/>
            <p:cNvPicPr>
              <a:picLocks noChangeAspect="1"/>
            </p:cNvPicPr>
            <p:nvPr userDrawn="1"/>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4462560" y="3990791"/>
              <a:ext cx="1864767" cy="599497"/>
            </a:xfrm>
            <a:prstGeom prst="rect">
              <a:avLst/>
            </a:prstGeom>
            <a:ln>
              <a:noFill/>
            </a:ln>
          </p:spPr>
        </p:pic>
        <p:pic>
          <p:nvPicPr>
            <p:cNvPr id="13" name="Picture 12"/>
            <p:cNvPicPr>
              <a:picLocks noChangeAspect="1"/>
            </p:cNvPicPr>
            <p:nvPr userDrawn="1"/>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790488" y="3990791"/>
              <a:ext cx="2887169" cy="597425"/>
            </a:xfrm>
            <a:prstGeom prst="rect">
              <a:avLst/>
            </a:prstGeom>
            <a:ln>
              <a:noFill/>
            </a:ln>
          </p:spPr>
        </p:pic>
        <p:pic>
          <p:nvPicPr>
            <p:cNvPr id="15" name="Picture 14"/>
            <p:cNvPicPr>
              <a:picLocks noChangeAspect="1"/>
            </p:cNvPicPr>
            <p:nvPr userDrawn="1"/>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549805" y="3983961"/>
              <a:ext cx="1924665" cy="601125"/>
            </a:xfrm>
            <a:prstGeom prst="rect">
              <a:avLst/>
            </a:prstGeom>
            <a:ln>
              <a:noFill/>
            </a:ln>
          </p:spPr>
        </p:pic>
        <p:pic>
          <p:nvPicPr>
            <p:cNvPr id="16" name="Picture 15"/>
            <p:cNvPicPr>
              <a:picLocks noChangeAspect="1"/>
            </p:cNvPicPr>
            <p:nvPr userDrawn="1"/>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07068" y="4494535"/>
              <a:ext cx="4091182" cy="610344"/>
            </a:xfrm>
            <a:prstGeom prst="rect">
              <a:avLst/>
            </a:prstGeom>
            <a:ln>
              <a:noFill/>
            </a:ln>
          </p:spPr>
        </p:pic>
        <p:pic>
          <p:nvPicPr>
            <p:cNvPr id="17" name="Picture 16"/>
            <p:cNvPicPr>
              <a:picLocks noChangeAspect="1"/>
            </p:cNvPicPr>
            <p:nvPr userDrawn="1"/>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32036" y="4494535"/>
              <a:ext cx="2333155" cy="610344"/>
            </a:xfrm>
            <a:prstGeom prst="rect">
              <a:avLst/>
            </a:prstGeom>
            <a:ln>
              <a:noFill/>
            </a:ln>
          </p:spPr>
        </p:pic>
        <p:pic>
          <p:nvPicPr>
            <p:cNvPr id="18" name="Picture 17"/>
            <p:cNvPicPr>
              <a:picLocks noChangeAspect="1"/>
            </p:cNvPicPr>
            <p:nvPr userDrawn="1"/>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42100" y="1961656"/>
              <a:ext cx="296515" cy="486902"/>
            </a:xfrm>
            <a:prstGeom prst="rect">
              <a:avLst/>
            </a:prstGeom>
            <a:ln>
              <a:noFill/>
            </a:ln>
          </p:spPr>
        </p:pic>
        <p:sp>
          <p:nvSpPr>
            <p:cNvPr id="19" name="Flowchart: Process 18"/>
            <p:cNvSpPr/>
            <p:nvPr userDrawn="1"/>
          </p:nvSpPr>
          <p:spPr>
            <a:xfrm>
              <a:off x="3505855" y="1848207"/>
              <a:ext cx="819010" cy="426069"/>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0" name="Picture 19"/>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28612" y="1764102"/>
              <a:ext cx="898287" cy="596730"/>
            </a:xfrm>
            <a:prstGeom prst="rect">
              <a:avLst/>
            </a:prstGeom>
            <a:ln>
              <a:noFill/>
            </a:ln>
          </p:spPr>
        </p:pic>
        <p:sp>
          <p:nvSpPr>
            <p:cNvPr id="21" name="Rectangular Callout 20"/>
            <p:cNvSpPr/>
            <p:nvPr userDrawn="1"/>
          </p:nvSpPr>
          <p:spPr>
            <a:xfrm>
              <a:off x="6281616" y="1801302"/>
              <a:ext cx="616837" cy="144257"/>
            </a:xfrm>
            <a:prstGeom prst="wedgeRectCallout">
              <a:avLst>
                <a:gd name="adj1" fmla="val 40021"/>
                <a:gd name="adj2" fmla="val 104121"/>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2" name="Rectangular Callout 21"/>
            <p:cNvSpPr/>
            <p:nvPr userDrawn="1"/>
          </p:nvSpPr>
          <p:spPr>
            <a:xfrm>
              <a:off x="7055412" y="2198040"/>
              <a:ext cx="537272" cy="169599"/>
            </a:xfrm>
            <a:prstGeom prst="wedgeRectCallout">
              <a:avLst>
                <a:gd name="adj1" fmla="val 57222"/>
                <a:gd name="adj2" fmla="val -164959"/>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23" name="Picture 22"/>
            <p:cNvPicPr>
              <a:picLocks noChangeAspect="1"/>
            </p:cNvPicPr>
            <p:nvPr userDrawn="1"/>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673207" y="2563652"/>
              <a:ext cx="1041705" cy="676435"/>
            </a:xfrm>
            <a:prstGeom prst="rect">
              <a:avLst/>
            </a:prstGeom>
            <a:ln>
              <a:noFill/>
            </a:ln>
          </p:spPr>
        </p:pic>
        <p:sp>
          <p:nvSpPr>
            <p:cNvPr id="24" name="Rectangular Callout 23"/>
            <p:cNvSpPr/>
            <p:nvPr userDrawn="1"/>
          </p:nvSpPr>
          <p:spPr>
            <a:xfrm>
              <a:off x="3220272" y="2613099"/>
              <a:ext cx="724612" cy="124822"/>
            </a:xfrm>
            <a:prstGeom prst="wedgeRectCallout">
              <a:avLst>
                <a:gd name="adj1" fmla="val 33213"/>
                <a:gd name="adj2" fmla="val 129786"/>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5" name="Rectangular Callout 24"/>
            <p:cNvSpPr/>
            <p:nvPr userDrawn="1"/>
          </p:nvSpPr>
          <p:spPr>
            <a:xfrm>
              <a:off x="4860571" y="3173233"/>
              <a:ext cx="394767" cy="77773"/>
            </a:xfrm>
            <a:prstGeom prst="wedgeRectCallout">
              <a:avLst>
                <a:gd name="adj1" fmla="val -146004"/>
                <a:gd name="adj2" fmla="val -208411"/>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6" name="Flowchart: Process 25"/>
            <p:cNvSpPr/>
            <p:nvPr userDrawn="1"/>
          </p:nvSpPr>
          <p:spPr>
            <a:xfrm>
              <a:off x="4417038" y="2787111"/>
              <a:ext cx="739369" cy="86244"/>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7" name="Rectangular Callout 26"/>
            <p:cNvSpPr/>
            <p:nvPr userDrawn="1"/>
          </p:nvSpPr>
          <p:spPr>
            <a:xfrm>
              <a:off x="5266480" y="2457445"/>
              <a:ext cx="644159" cy="117132"/>
            </a:xfrm>
            <a:prstGeom prst="wedgeRectCallout">
              <a:avLst>
                <a:gd name="adj1" fmla="val 35789"/>
                <a:gd name="adj2" fmla="val 101164"/>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28" name="Picture 27"/>
            <p:cNvPicPr>
              <a:picLocks noChangeAspect="1"/>
            </p:cNvPicPr>
            <p:nvPr userDrawn="1"/>
          </p:nvPicPr>
          <p:blipFill>
            <a:blip r:embed="rId1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53719" y="2532058"/>
              <a:ext cx="855793" cy="736786"/>
            </a:xfrm>
            <a:prstGeom prst="rect">
              <a:avLst/>
            </a:prstGeom>
            <a:ln>
              <a:noFill/>
            </a:ln>
          </p:spPr>
        </p:pic>
        <p:sp>
          <p:nvSpPr>
            <p:cNvPr id="29" name="Rectangular Callout 28"/>
            <p:cNvSpPr/>
            <p:nvPr userDrawn="1"/>
          </p:nvSpPr>
          <p:spPr>
            <a:xfrm>
              <a:off x="6950543" y="2689550"/>
              <a:ext cx="981214" cy="120045"/>
            </a:xfrm>
            <a:prstGeom prst="wedgeRectCallout">
              <a:avLst>
                <a:gd name="adj1" fmla="val 51208"/>
                <a:gd name="adj2" fmla="val -97755"/>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30" name="Flowchart: Process 29"/>
            <p:cNvSpPr/>
            <p:nvPr userDrawn="1"/>
          </p:nvSpPr>
          <p:spPr>
            <a:xfrm>
              <a:off x="6892221" y="2469320"/>
              <a:ext cx="1280199" cy="93381"/>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31" name="Picture 30"/>
            <p:cNvPicPr>
              <a:picLocks noChangeAspect="1"/>
            </p:cNvPicPr>
            <p:nvPr userDrawn="1"/>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83140" y="2490306"/>
              <a:ext cx="667081" cy="658242"/>
            </a:xfrm>
            <a:prstGeom prst="rect">
              <a:avLst/>
            </a:prstGeom>
            <a:ln>
              <a:noFill/>
            </a:ln>
          </p:spPr>
        </p:pic>
        <p:sp>
          <p:nvSpPr>
            <p:cNvPr id="32" name="Flowchart: Process 31"/>
            <p:cNvSpPr/>
            <p:nvPr userDrawn="1"/>
          </p:nvSpPr>
          <p:spPr>
            <a:xfrm>
              <a:off x="6964220" y="3148548"/>
              <a:ext cx="1621701" cy="51851"/>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33" name="Picture 32"/>
            <p:cNvPicPr>
              <a:picLocks noChangeAspect="1"/>
            </p:cNvPicPr>
            <p:nvPr userDrawn="1"/>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56390" y="3426206"/>
              <a:ext cx="641468" cy="538973"/>
            </a:xfrm>
            <a:prstGeom prst="rect">
              <a:avLst/>
            </a:prstGeom>
            <a:ln>
              <a:noFill/>
            </a:ln>
          </p:spPr>
        </p:pic>
        <p:sp>
          <p:nvSpPr>
            <p:cNvPr id="34" name="Rectangular Callout 33"/>
            <p:cNvSpPr/>
            <p:nvPr userDrawn="1"/>
          </p:nvSpPr>
          <p:spPr>
            <a:xfrm>
              <a:off x="3779859" y="3549172"/>
              <a:ext cx="649691" cy="137931"/>
            </a:xfrm>
            <a:prstGeom prst="wedgeRectCallout">
              <a:avLst>
                <a:gd name="adj1" fmla="val 73712"/>
                <a:gd name="adj2" fmla="val -21873"/>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35" name="Flowchart: Process 34"/>
            <p:cNvSpPr/>
            <p:nvPr userDrawn="1"/>
          </p:nvSpPr>
          <p:spPr>
            <a:xfrm>
              <a:off x="2792170" y="3333476"/>
              <a:ext cx="1302899" cy="126820"/>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36" name="Rectangular Callout 35"/>
            <p:cNvSpPr/>
            <p:nvPr userDrawn="1"/>
          </p:nvSpPr>
          <p:spPr>
            <a:xfrm>
              <a:off x="7650694" y="3413428"/>
              <a:ext cx="521726" cy="179825"/>
            </a:xfrm>
            <a:prstGeom prst="wedgeRectCallout">
              <a:avLst>
                <a:gd name="adj1" fmla="val -130207"/>
                <a:gd name="adj2" fmla="val -34522"/>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37" name="Flowchart: Process 36"/>
            <p:cNvSpPr/>
            <p:nvPr userDrawn="1"/>
          </p:nvSpPr>
          <p:spPr>
            <a:xfrm>
              <a:off x="6034838" y="3334766"/>
              <a:ext cx="891522" cy="107776"/>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pic>
          <p:nvPicPr>
            <p:cNvPr id="38" name="Picture 37"/>
            <p:cNvPicPr>
              <a:picLocks noChangeAspect="1"/>
            </p:cNvPicPr>
            <p:nvPr userDrawn="1"/>
          </p:nvPicPr>
          <p:blipFill>
            <a:blip r:embed="rId1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68385" y="3321015"/>
              <a:ext cx="738252" cy="718113"/>
            </a:xfrm>
            <a:prstGeom prst="rect">
              <a:avLst/>
            </a:prstGeom>
            <a:ln w="3175">
              <a:noFill/>
            </a:ln>
          </p:spPr>
        </p:pic>
        <p:sp>
          <p:nvSpPr>
            <p:cNvPr id="39" name="Flowchart: Process 38"/>
            <p:cNvSpPr/>
            <p:nvPr userDrawn="1"/>
          </p:nvSpPr>
          <p:spPr>
            <a:xfrm>
              <a:off x="2597799" y="4090628"/>
              <a:ext cx="817493" cy="73004"/>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pic>
          <p:nvPicPr>
            <p:cNvPr id="40" name="Picture 39"/>
            <p:cNvPicPr>
              <a:picLocks noChangeAspect="1"/>
            </p:cNvPicPr>
            <p:nvPr userDrawn="1"/>
          </p:nvPicPr>
          <p:blipFill>
            <a:blip r:embed="rId1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89619" y="3977261"/>
              <a:ext cx="665713" cy="531085"/>
            </a:xfrm>
            <a:prstGeom prst="rect">
              <a:avLst/>
            </a:prstGeom>
            <a:ln>
              <a:noFill/>
            </a:ln>
          </p:spPr>
        </p:pic>
        <p:sp>
          <p:nvSpPr>
            <p:cNvPr id="41" name="Rectangular Callout 40"/>
            <p:cNvSpPr/>
            <p:nvPr userDrawn="1"/>
          </p:nvSpPr>
          <p:spPr>
            <a:xfrm>
              <a:off x="4140973" y="4169717"/>
              <a:ext cx="192096" cy="82102"/>
            </a:xfrm>
            <a:prstGeom prst="wedgeRectCallout">
              <a:avLst>
                <a:gd name="adj1" fmla="val -106661"/>
                <a:gd name="adj2" fmla="val -41950"/>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42" name="Flowchart: Process 41"/>
            <p:cNvSpPr/>
            <p:nvPr userDrawn="1"/>
          </p:nvSpPr>
          <p:spPr>
            <a:xfrm>
              <a:off x="5203373" y="4110711"/>
              <a:ext cx="818818" cy="102549"/>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pic>
          <p:nvPicPr>
            <p:cNvPr id="43" name="Picture 42"/>
            <p:cNvPicPr>
              <a:picLocks noChangeAspect="1"/>
            </p:cNvPicPr>
            <p:nvPr userDrawn="1"/>
          </p:nvPicPr>
          <p:blipFill>
            <a:blip r:embed="rId2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905282" y="4148274"/>
              <a:ext cx="575990" cy="405372"/>
            </a:xfrm>
            <a:prstGeom prst="rect">
              <a:avLst/>
            </a:prstGeom>
            <a:ln>
              <a:noFill/>
            </a:ln>
          </p:spPr>
        </p:pic>
        <p:sp>
          <p:nvSpPr>
            <p:cNvPr id="44" name="Rectangular Callout 43"/>
            <p:cNvSpPr/>
            <p:nvPr userDrawn="1"/>
          </p:nvSpPr>
          <p:spPr>
            <a:xfrm>
              <a:off x="4620376" y="4080971"/>
              <a:ext cx="287302" cy="132290"/>
            </a:xfrm>
            <a:prstGeom prst="wedgeRectCallout">
              <a:avLst>
                <a:gd name="adj1" fmla="val 70480"/>
                <a:gd name="adj2" fmla="val 64925"/>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45" name="Rectangular Callout 44"/>
            <p:cNvSpPr/>
            <p:nvPr userDrawn="1"/>
          </p:nvSpPr>
          <p:spPr>
            <a:xfrm>
              <a:off x="5481272" y="4347400"/>
              <a:ext cx="368106" cy="80108"/>
            </a:xfrm>
            <a:prstGeom prst="wedgeRectCallout">
              <a:avLst>
                <a:gd name="adj1" fmla="val -56191"/>
                <a:gd name="adj2" fmla="val -33343"/>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46" name="Rectangular Callout 45"/>
            <p:cNvSpPr/>
            <p:nvPr userDrawn="1"/>
          </p:nvSpPr>
          <p:spPr>
            <a:xfrm>
              <a:off x="6281615" y="4075140"/>
              <a:ext cx="281965" cy="147084"/>
            </a:xfrm>
            <a:prstGeom prst="wedgeRectCallout">
              <a:avLst>
                <a:gd name="adj1" fmla="val -3146"/>
                <a:gd name="adj2" fmla="val 98470"/>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47" name="Flowchart: Process 46"/>
            <p:cNvSpPr/>
            <p:nvPr userDrawn="1"/>
          </p:nvSpPr>
          <p:spPr>
            <a:xfrm>
              <a:off x="7177270" y="4189547"/>
              <a:ext cx="1087330" cy="53256"/>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pic>
          <p:nvPicPr>
            <p:cNvPr id="48" name="Picture 47"/>
            <p:cNvPicPr>
              <a:picLocks noChangeAspect="1"/>
            </p:cNvPicPr>
            <p:nvPr userDrawn="1"/>
          </p:nvPicPr>
          <p:blipFill>
            <a:blip r:embed="rId2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17817" y="4155764"/>
              <a:ext cx="308543" cy="357601"/>
            </a:xfrm>
            <a:prstGeom prst="rect">
              <a:avLst/>
            </a:prstGeom>
            <a:ln>
              <a:noFill/>
            </a:ln>
          </p:spPr>
        </p:pic>
        <p:sp>
          <p:nvSpPr>
            <p:cNvPr id="49" name="Rectangular Callout 48"/>
            <p:cNvSpPr/>
            <p:nvPr userDrawn="1"/>
          </p:nvSpPr>
          <p:spPr>
            <a:xfrm>
              <a:off x="3898557" y="4619764"/>
              <a:ext cx="852616" cy="64698"/>
            </a:xfrm>
            <a:prstGeom prst="wedgeRectCallout">
              <a:avLst>
                <a:gd name="adj1" fmla="val 1183"/>
                <a:gd name="adj2" fmla="val 152142"/>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50" name="Flowchart: Process 49"/>
            <p:cNvSpPr/>
            <p:nvPr userDrawn="1"/>
          </p:nvSpPr>
          <p:spPr>
            <a:xfrm>
              <a:off x="3459644" y="4881944"/>
              <a:ext cx="1235676" cy="125411"/>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a:p>
              <a:r>
                <a:rPr lang="en-US" dirty="0">
                  <a:solidFill>
                    <a:schemeClr val="tx1"/>
                  </a:solidFill>
                </a:rPr>
                <a:t> </a:t>
              </a:r>
            </a:p>
            <a:p>
              <a:r>
                <a:rPr lang="en-US" dirty="0">
                  <a:solidFill>
                    <a:schemeClr val="tx1"/>
                  </a:solidFill>
                </a:rPr>
                <a:t> </a:t>
              </a:r>
            </a:p>
          </p:txBody>
        </p:sp>
        <p:pic>
          <p:nvPicPr>
            <p:cNvPr id="51" name="Picture 50"/>
            <p:cNvPicPr>
              <a:picLocks noChangeAspect="1"/>
            </p:cNvPicPr>
            <p:nvPr userDrawn="1"/>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116250" y="4580431"/>
              <a:ext cx="828634" cy="548352"/>
            </a:xfrm>
            <a:prstGeom prst="rect">
              <a:avLst/>
            </a:prstGeom>
            <a:ln>
              <a:noFill/>
            </a:ln>
          </p:spPr>
        </p:pic>
        <p:sp>
          <p:nvSpPr>
            <p:cNvPr id="52" name="Rectangular Callout 51"/>
            <p:cNvSpPr/>
            <p:nvPr userDrawn="1"/>
          </p:nvSpPr>
          <p:spPr>
            <a:xfrm rot="11048636">
              <a:off x="2730863" y="4673226"/>
              <a:ext cx="403923" cy="120575"/>
            </a:xfrm>
            <a:prstGeom prst="wedgeRectCallout">
              <a:avLst>
                <a:gd name="adj1" fmla="val -47924"/>
                <a:gd name="adj2" fmla="val 4412"/>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53" name="Flowchart: Process 52"/>
            <p:cNvSpPr/>
            <p:nvPr userDrawn="1"/>
          </p:nvSpPr>
          <p:spPr>
            <a:xfrm>
              <a:off x="5277367" y="4623350"/>
              <a:ext cx="1090979" cy="93654"/>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pic>
          <p:nvPicPr>
            <p:cNvPr id="54" name="Picture 53"/>
            <p:cNvPicPr>
              <a:picLocks noChangeAspect="1"/>
            </p:cNvPicPr>
            <p:nvPr userDrawn="1"/>
          </p:nvPicPr>
          <p:blipFill>
            <a:blip r:embed="rId2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071815" y="4518694"/>
              <a:ext cx="679842" cy="542357"/>
            </a:xfrm>
            <a:prstGeom prst="rect">
              <a:avLst/>
            </a:prstGeom>
            <a:ln>
              <a:noFill/>
            </a:ln>
          </p:spPr>
        </p:pic>
        <p:sp>
          <p:nvSpPr>
            <p:cNvPr id="55" name="Rectangular Callout 54"/>
            <p:cNvSpPr/>
            <p:nvPr userDrawn="1"/>
          </p:nvSpPr>
          <p:spPr>
            <a:xfrm>
              <a:off x="7926899" y="4626082"/>
              <a:ext cx="224181" cy="155732"/>
            </a:xfrm>
            <a:prstGeom prst="wedgeRectCallout">
              <a:avLst>
                <a:gd name="adj1" fmla="val -130207"/>
                <a:gd name="adj2" fmla="val -36015"/>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sp>
          <p:nvSpPr>
            <p:cNvPr id="56" name="Flowchart: Process 55"/>
            <p:cNvSpPr/>
            <p:nvPr userDrawn="1"/>
          </p:nvSpPr>
          <p:spPr>
            <a:xfrm>
              <a:off x="5525271" y="4893116"/>
              <a:ext cx="1019134" cy="51533"/>
            </a:xfrm>
            <a:prstGeom prst="flowChartProcess">
              <a:avLst/>
            </a:prstGeom>
            <a:solidFill>
              <a:schemeClr val="bg1"/>
            </a:solidFill>
            <a:ln w="3175">
              <a:no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a:t>
              </a:r>
            </a:p>
          </p:txBody>
        </p:sp>
      </p:grpSp>
    </p:spTree>
    <p:extLst>
      <p:ext uri="{BB962C8B-B14F-4D97-AF65-F5344CB8AC3E}">
        <p14:creationId xmlns:p14="http://schemas.microsoft.com/office/powerpoint/2010/main" val="148583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dirty="0"/>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64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2633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
        <p:nvSpPr>
          <p:cNvPr id="7" name="Content Placeholder 2">
            <a:extLst>
              <a:ext uri="{FF2B5EF4-FFF2-40B4-BE49-F238E27FC236}">
                <a16:creationId xmlns:a16="http://schemas.microsoft.com/office/drawing/2014/main" id="{8B3B209A-E6BA-BE45-8C1D-998495651997}"/>
              </a:ext>
            </a:extLst>
          </p:cNvPr>
          <p:cNvSpPr>
            <a:spLocks noGrp="1"/>
          </p:cNvSpPr>
          <p:nvPr>
            <p:ph idx="13"/>
          </p:nvPr>
        </p:nvSpPr>
        <p:spPr>
          <a:xfrm>
            <a:off x="12306300" y="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8B3B209A-E6BA-BE45-8C1D-998495651997}"/>
              </a:ext>
            </a:extLst>
          </p:cNvPr>
          <p:cNvSpPr>
            <a:spLocks noGrp="1"/>
          </p:cNvSpPr>
          <p:nvPr>
            <p:ph idx="14"/>
          </p:nvPr>
        </p:nvSpPr>
        <p:spPr>
          <a:xfrm>
            <a:off x="12306300" y="20447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8B3B209A-E6BA-BE45-8C1D-998495651997}"/>
              </a:ext>
            </a:extLst>
          </p:cNvPr>
          <p:cNvSpPr>
            <a:spLocks noGrp="1"/>
          </p:cNvSpPr>
          <p:nvPr>
            <p:ph idx="15"/>
          </p:nvPr>
        </p:nvSpPr>
        <p:spPr>
          <a:xfrm>
            <a:off x="12306300" y="40894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B3B209A-E6BA-BE45-8C1D-998495651997}"/>
              </a:ext>
            </a:extLst>
          </p:cNvPr>
          <p:cNvSpPr>
            <a:spLocks noGrp="1"/>
          </p:cNvSpPr>
          <p:nvPr>
            <p:ph idx="16"/>
          </p:nvPr>
        </p:nvSpPr>
        <p:spPr>
          <a:xfrm>
            <a:off x="12306300" y="6134100"/>
            <a:ext cx="5435600" cy="193119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9370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4159989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190107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415C-4C81-864C-B667-DD816A26EAE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1316BFB-65CE-304A-97AE-7BCA4F5300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2CDF3-8FBC-4E47-A1FD-985C6F9C244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F4D4C6-AC05-9740-8A96-A9505D7BD5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8A60E4-ED71-C44C-97EE-D49BF9999E03}"/>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77056866-F954-9E45-8482-1D02C351F8A6}"/>
              </a:ext>
            </a:extLst>
          </p:cNvPr>
          <p:cNvSpPr>
            <a:spLocks noGrp="1"/>
          </p:cNvSpPr>
          <p:nvPr>
            <p:ph type="sldNum" sz="quarter" idx="10"/>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Tree>
    <p:extLst>
      <p:ext uri="{BB962C8B-B14F-4D97-AF65-F5344CB8AC3E}">
        <p14:creationId xmlns:p14="http://schemas.microsoft.com/office/powerpoint/2010/main" val="596327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2" y="-1"/>
            <a:ext cx="12191997" cy="6121401"/>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t="1" b="-1203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ext Placeholder 5"/>
          <p:cNvSpPr>
            <a:spLocks noGrp="1"/>
          </p:cNvSpPr>
          <p:nvPr>
            <p:ph type="body" sz="quarter" idx="11"/>
          </p:nvPr>
        </p:nvSpPr>
        <p:spPr>
          <a:xfrm>
            <a:off x="12540811" y="843935"/>
            <a:ext cx="3364095" cy="920168"/>
          </a:xfr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7" name="Text Placeholder 5"/>
          <p:cNvSpPr>
            <a:spLocks noGrp="1"/>
          </p:cNvSpPr>
          <p:nvPr>
            <p:ph type="body" sz="quarter" idx="12"/>
          </p:nvPr>
        </p:nvSpPr>
        <p:spPr>
          <a:xfrm>
            <a:off x="12540811" y="2030222"/>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8" name="Text Placeholder 5"/>
          <p:cNvSpPr>
            <a:spLocks noGrp="1"/>
          </p:cNvSpPr>
          <p:nvPr>
            <p:ph type="body" sz="quarter" idx="13"/>
          </p:nvPr>
        </p:nvSpPr>
        <p:spPr>
          <a:xfrm>
            <a:off x="12540811" y="3186875"/>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sp>
        <p:nvSpPr>
          <p:cNvPr id="69" name="Text Placeholder 5"/>
          <p:cNvSpPr>
            <a:spLocks noGrp="1"/>
          </p:cNvSpPr>
          <p:nvPr>
            <p:ph type="body" sz="quarter" idx="14"/>
          </p:nvPr>
        </p:nvSpPr>
        <p:spPr>
          <a:xfrm>
            <a:off x="12540811" y="4329789"/>
            <a:ext cx="3364095" cy="920168"/>
          </a:xfrm>
          <a:prstGeom prst="wedgeRectCallou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anchor="ctr">
            <a:normAutofit/>
          </a:bodyPr>
          <a:lstStyle>
            <a:lvl1pPr marL="0" indent="0">
              <a:buFontTx/>
              <a:buNone/>
              <a:defRPr sz="2400" i="1"/>
            </a:lvl1pPr>
          </a:lstStyle>
          <a:p>
            <a:pPr lvl="0"/>
            <a:r>
              <a:rPr lang="en-US" dirty="0"/>
              <a:t>Edit Master text styles</a:t>
            </a:r>
          </a:p>
        </p:txBody>
      </p:sp>
      <p:pic>
        <p:nvPicPr>
          <p:cNvPr id="70" name="Picture 69"/>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65500" y="1802203"/>
            <a:ext cx="8305800" cy="3277797"/>
          </a:xfrm>
          <a:prstGeom prst="rect">
            <a:avLst/>
          </a:prstGeom>
        </p:spPr>
      </p:pic>
      <p:pic>
        <p:nvPicPr>
          <p:cNvPr id="71" name="Picture 7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2815" y="6032895"/>
            <a:ext cx="1463809" cy="805873"/>
          </a:xfrm>
          <a:prstGeom prst="rect">
            <a:avLst/>
          </a:prstGeom>
          <a:effectLst>
            <a:innerShdw dist="50800" dir="2700000">
              <a:prstClr val="black">
                <a:alpha val="50000"/>
              </a:prstClr>
            </a:innerShdw>
          </a:effectLst>
        </p:spPr>
      </p:pic>
      <p:sp>
        <p:nvSpPr>
          <p:cNvPr id="72" name="Rectangle 71"/>
          <p:cNvSpPr/>
          <p:nvPr userDrawn="1"/>
        </p:nvSpPr>
        <p:spPr>
          <a:xfrm>
            <a:off x="10477521" y="6266191"/>
            <a:ext cx="1062951" cy="430887"/>
          </a:xfrm>
          <a:prstGeom prst="rect">
            <a:avLst/>
          </a:prstGeom>
        </p:spPr>
        <p:txBody>
          <a:bodyPr wrap="square">
            <a:spAutoFit/>
          </a:bodyPr>
          <a:lstStyle/>
          <a:p>
            <a:pPr algn="ctr"/>
            <a:r>
              <a:rPr lang="en-US" sz="1100" dirty="0">
                <a:solidFill>
                  <a:schemeClr val="bg1">
                    <a:lumMod val="50000"/>
                  </a:schemeClr>
                </a:solidFill>
              </a:rPr>
              <a:t>AHRQ &amp; AIM</a:t>
            </a:r>
          </a:p>
          <a:p>
            <a:pPr algn="l"/>
            <a:r>
              <a:rPr lang="en-US" sz="1100" dirty="0">
                <a:solidFill>
                  <a:schemeClr val="bg1">
                    <a:lumMod val="50000"/>
                  </a:schemeClr>
                </a:solidFill>
              </a:rPr>
              <a:t>SPPC-II, Tier</a:t>
            </a:r>
            <a:r>
              <a:rPr lang="en-US" sz="1100" baseline="0" dirty="0">
                <a:solidFill>
                  <a:schemeClr val="bg1">
                    <a:lumMod val="50000"/>
                  </a:schemeClr>
                </a:solidFill>
              </a:rPr>
              <a:t> I</a:t>
            </a:r>
            <a:endParaRPr lang="en-US" sz="1100" dirty="0">
              <a:solidFill>
                <a:schemeClr val="bg1">
                  <a:lumMod val="50000"/>
                </a:schemeClr>
              </a:solidFill>
            </a:endParaRPr>
          </a:p>
        </p:txBody>
      </p:sp>
      <p:sp>
        <p:nvSpPr>
          <p:cNvPr id="73" name="Slide Number Placeholder 5">
            <a:extLst>
              <a:ext uri="{FF2B5EF4-FFF2-40B4-BE49-F238E27FC236}">
                <a16:creationId xmlns:a16="http://schemas.microsoft.com/office/drawing/2014/main" id="{B17521B8-E168-5546-B91B-908564084265}"/>
              </a:ext>
            </a:extLst>
          </p:cNvPr>
          <p:cNvSpPr>
            <a:spLocks noGrp="1"/>
          </p:cNvSpPr>
          <p:nvPr>
            <p:ph type="sldNum" sz="quarter" idx="15"/>
          </p:nvPr>
        </p:nvSpPr>
        <p:spPr>
          <a:xfrm>
            <a:off x="11346437" y="6381158"/>
            <a:ext cx="431337" cy="365125"/>
          </a:xfrm>
        </p:spPr>
        <p:txBody>
          <a:bodyPr/>
          <a:lstStyle/>
          <a:p>
            <a:fld id="{8CE19BDE-ABDF-3B41-B278-49B517E6C0DD}" type="slidenum">
              <a:rPr lang="en-US" smtClean="0"/>
              <a:t>‹#›</a:t>
            </a:fld>
            <a:endParaRPr lang="en-US"/>
          </a:p>
        </p:txBody>
      </p:sp>
      <p:sp>
        <p:nvSpPr>
          <p:cNvPr id="2" name="Title 1"/>
          <p:cNvSpPr>
            <a:spLocks noGrp="1"/>
          </p:cNvSpPr>
          <p:nvPr>
            <p:ph type="title"/>
          </p:nvPr>
        </p:nvSpPr>
        <p:spPr>
          <a:xfrm rot="16200000">
            <a:off x="-2397916" y="2397917"/>
            <a:ext cx="6121400" cy="1325563"/>
          </a:xfrm>
          <a:solidFill>
            <a:schemeClr val="bg1"/>
          </a:solidFill>
          <a:ln w="19050">
            <a:solidFill>
              <a:schemeClr val="accent1"/>
            </a:solidFill>
          </a:ln>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247979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6187-2213-CD44-BF56-2522AC2F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3B209A-E6BA-BE45-8C1D-998495651997}"/>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DC3C110-052F-324B-A7F0-37A722197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7521B8-E168-5546-B91B-908564084265}"/>
              </a:ext>
            </a:extLst>
          </p:cNvPr>
          <p:cNvSpPr>
            <a:spLocks noGrp="1"/>
          </p:cNvSpPr>
          <p:nvPr>
            <p:ph type="sldNum" sz="quarter" idx="12"/>
          </p:nvPr>
        </p:nvSpPr>
        <p:spPr/>
        <p:txBody>
          <a:bodyPr/>
          <a:lstStyle/>
          <a:p>
            <a:fld id="{8CE19BDE-ABDF-3B41-B278-49B517E6C0DD}" type="slidenum">
              <a:rPr lang="en-US" smtClean="0"/>
              <a:t>‹#›</a:t>
            </a:fld>
            <a:endParaRPr lang="en-US"/>
          </a:p>
        </p:txBody>
      </p:sp>
    </p:spTree>
    <p:extLst>
      <p:ext uri="{BB962C8B-B14F-4D97-AF65-F5344CB8AC3E}">
        <p14:creationId xmlns:p14="http://schemas.microsoft.com/office/powerpoint/2010/main" val="439032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818635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831850" y="1062038"/>
            <a:ext cx="9937750" cy="4403898"/>
            <a:chOff x="831850" y="1062038"/>
            <a:chExt cx="9937750" cy="4403898"/>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831850" y="1062038"/>
              <a:ext cx="2305050" cy="4403898"/>
            </a:xfrm>
            <a:prstGeom prst="rect">
              <a:avLst/>
            </a:prstGeom>
          </p:spPr>
        </p:pic>
        <p:sp>
          <p:nvSpPr>
            <p:cNvPr id="4" name="Rounded Rectangle 3"/>
            <p:cNvSpPr/>
            <p:nvPr userDrawn="1"/>
          </p:nvSpPr>
          <p:spPr>
            <a:xfrm>
              <a:off x="952500" y="1709737"/>
              <a:ext cx="9817100" cy="2879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991D532-3394-BE4C-81E8-520A13CD24EB}"/>
              </a:ext>
            </a:extLst>
          </p:cNvPr>
          <p:cNvSpPr>
            <a:spLocks noGrp="1"/>
          </p:cNvSpPr>
          <p:nvPr>
            <p:ph type="title"/>
          </p:nvPr>
        </p:nvSpPr>
        <p:spPr>
          <a:xfrm>
            <a:off x="1238250" y="2260600"/>
            <a:ext cx="9913044" cy="1336675"/>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5F76542-B2E0-7A4E-92DD-5A8FD97C21F5}"/>
              </a:ext>
            </a:extLst>
          </p:cNvPr>
          <p:cNvSpPr>
            <a:spLocks noGrp="1"/>
          </p:cNvSpPr>
          <p:nvPr>
            <p:ph type="body" idx="1" hasCustomPrompt="1"/>
          </p:nvPr>
        </p:nvSpPr>
        <p:spPr>
          <a:xfrm>
            <a:off x="1238250" y="3660775"/>
            <a:ext cx="9913044" cy="85248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aster text styles</a:t>
            </a:r>
          </a:p>
        </p:txBody>
      </p:sp>
      <p:sp>
        <p:nvSpPr>
          <p:cNvPr id="6" name="Slide Number Placeholder 5">
            <a:extLst>
              <a:ext uri="{FF2B5EF4-FFF2-40B4-BE49-F238E27FC236}">
                <a16:creationId xmlns:a16="http://schemas.microsoft.com/office/drawing/2014/main" id="{F4C4FC45-958E-6D42-ABBA-D61F9017C16D}"/>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12601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CE19BDE-ABDF-3B41-B278-49B517E6C0DD}" type="slidenum">
              <a:rPr lang="en-US" smtClean="0"/>
              <a:pPr/>
              <a:t>‹#›</a:t>
            </a:fld>
            <a:endParaRPr lang="en-US" dirty="0"/>
          </a:p>
        </p:txBody>
      </p:sp>
      <p:sp>
        <p:nvSpPr>
          <p:cNvPr id="5" name="Table Placeholder 4"/>
          <p:cNvSpPr>
            <a:spLocks noGrp="1"/>
          </p:cNvSpPr>
          <p:nvPr>
            <p:ph type="tbl" sz="quarter" idx="11"/>
          </p:nvPr>
        </p:nvSpPr>
        <p:spPr>
          <a:xfrm>
            <a:off x="838200" y="2070100"/>
            <a:ext cx="10515600" cy="3657600"/>
          </a:xfrm>
        </p:spPr>
        <p:txBody>
          <a:bodyPr/>
          <a:lstStyle/>
          <a:p>
            <a:endParaRPr lang="en-US" dirty="0"/>
          </a:p>
        </p:txBody>
      </p:sp>
    </p:spTree>
    <p:extLst>
      <p:ext uri="{BB962C8B-B14F-4D97-AF65-F5344CB8AC3E}">
        <p14:creationId xmlns:p14="http://schemas.microsoft.com/office/powerpoint/2010/main" val="5171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2" y="-1"/>
            <a:ext cx="12191997" cy="6857999"/>
          </a:xfrm>
          <a:prstGeom prst="rect">
            <a:avLst/>
          </a:prstGeom>
          <a:blipFill dpi="0" rotWithShape="1">
            <a:blip r:embed="rId2" cstate="print">
              <a:alphaModFix amt="24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itle 2"/>
          <p:cNvSpPr txBox="1">
            <a:spLocks/>
          </p:cNvSpPr>
          <p:nvPr userDrawn="1"/>
        </p:nvSpPr>
        <p:spPr>
          <a:xfrm>
            <a:off x="428368" y="302125"/>
            <a:ext cx="11335264" cy="876130"/>
          </a:xfrm>
          <a:prstGeom prst="rect">
            <a:avLst/>
          </a:prstGeom>
          <a:solidFill>
            <a:schemeClr val="bg1">
              <a:alpha val="73000"/>
            </a:schemeClr>
          </a:solidFill>
          <a:effectLst>
            <a:softEdge rad="31750"/>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Post-partum Hemorrhage Scenario</a:t>
            </a:r>
            <a:endParaRPr lang="en-US" sz="4400" dirty="0"/>
          </a:p>
        </p:txBody>
      </p:sp>
      <p:pic>
        <p:nvPicPr>
          <p:cNvPr id="16" name="Picture 1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5299" y="1764103"/>
            <a:ext cx="5454909" cy="610344"/>
          </a:xfrm>
          <a:prstGeom prst="rect">
            <a:avLst/>
          </a:prstGeom>
        </p:spPr>
      </p:pic>
      <p:pic>
        <p:nvPicPr>
          <p:cNvPr id="17" name="Picture 16"/>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08875" y="2277283"/>
            <a:ext cx="2486356" cy="1106558"/>
          </a:xfrm>
          <a:prstGeom prst="rect">
            <a:avLst/>
          </a:prstGeom>
        </p:spPr>
      </p:pic>
      <p:pic>
        <p:nvPicPr>
          <p:cNvPr id="18" name="Picture 17"/>
          <p:cNvPicPr>
            <a:picLocks noChangeAspect="1"/>
          </p:cNvPicPr>
          <p:nvPr userDrawn="1"/>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1" y="3200400"/>
            <a:ext cx="4793371" cy="880846"/>
          </a:xfrm>
          <a:prstGeom prst="rect">
            <a:avLst/>
          </a:prstGeom>
        </p:spPr>
      </p:pic>
      <p:pic>
        <p:nvPicPr>
          <p:cNvPr id="19" name="Picture 18"/>
          <p:cNvPicPr>
            <a:picLocks noChangeAspect="1"/>
          </p:cNvPicPr>
          <p:nvPr userDrawn="1"/>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463732" y="2324425"/>
            <a:ext cx="3849555" cy="1012277"/>
          </a:xfrm>
          <a:prstGeom prst="rect">
            <a:avLst/>
          </a:prstGeom>
        </p:spPr>
      </p:pic>
      <p:pic>
        <p:nvPicPr>
          <p:cNvPr id="20" name="Picture 19"/>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1764103"/>
            <a:ext cx="3110873" cy="713922"/>
          </a:xfrm>
          <a:prstGeom prst="rect">
            <a:avLst/>
          </a:prstGeom>
        </p:spPr>
      </p:pic>
      <p:pic>
        <p:nvPicPr>
          <p:cNvPr id="21" name="Picture 20"/>
          <p:cNvPicPr>
            <a:picLocks noChangeAspect="1"/>
          </p:cNvPicPr>
          <p:nvPr userDrawn="1"/>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83038" y="2274278"/>
            <a:ext cx="2566220" cy="1109563"/>
          </a:xfrm>
          <a:prstGeom prst="rect">
            <a:avLst/>
          </a:prstGeom>
        </p:spPr>
      </p:pic>
      <p:pic>
        <p:nvPicPr>
          <p:cNvPr id="22" name="Picture 21"/>
          <p:cNvPicPr>
            <a:picLocks noChangeAspect="1"/>
          </p:cNvPicPr>
          <p:nvPr userDrawn="1"/>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29844" y="3264408"/>
            <a:ext cx="4303785" cy="816838"/>
          </a:xfrm>
          <a:prstGeom prst="rect">
            <a:avLst/>
          </a:prstGeom>
        </p:spPr>
      </p:pic>
      <p:pic>
        <p:nvPicPr>
          <p:cNvPr id="23" name="Picture 22"/>
          <p:cNvPicPr>
            <a:picLocks noChangeAspect="1"/>
          </p:cNvPicPr>
          <p:nvPr userDrawn="1"/>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5950081" y="3990792"/>
            <a:ext cx="2486356" cy="599497"/>
          </a:xfrm>
          <a:prstGeom prst="rect">
            <a:avLst/>
          </a:prstGeom>
        </p:spPr>
      </p:pic>
      <p:pic>
        <p:nvPicPr>
          <p:cNvPr id="24" name="Picture 23"/>
          <p:cNvPicPr>
            <a:picLocks noChangeAspect="1"/>
          </p:cNvPicPr>
          <p:nvPr userDrawn="1"/>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20651" y="3990792"/>
            <a:ext cx="3849559" cy="597425"/>
          </a:xfrm>
          <a:prstGeom prst="rect">
            <a:avLst/>
          </a:prstGeom>
        </p:spPr>
      </p:pic>
      <p:pic>
        <p:nvPicPr>
          <p:cNvPr id="25" name="Picture 24"/>
          <p:cNvPicPr>
            <a:picLocks noChangeAspect="1"/>
          </p:cNvPicPr>
          <p:nvPr userDrawn="1"/>
        </p:nvPicPr>
        <p:blipFill>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artisticPencilSketch/>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3399741" y="3983962"/>
            <a:ext cx="2566220" cy="601125"/>
          </a:xfrm>
          <a:prstGeom prst="rect">
            <a:avLst/>
          </a:prstGeom>
        </p:spPr>
      </p:pic>
      <p:pic>
        <p:nvPicPr>
          <p:cNvPr id="26" name="Picture 25"/>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42758" y="4494535"/>
            <a:ext cx="5454909" cy="610344"/>
          </a:xfrm>
          <a:prstGeom prst="rect">
            <a:avLst/>
          </a:prstGeom>
        </p:spPr>
      </p:pic>
      <p:pic>
        <p:nvPicPr>
          <p:cNvPr id="27" name="Picture 26"/>
          <p:cNvPicPr>
            <a:picLocks noChangeAspect="1"/>
          </p:cNvPicPr>
          <p:nvPr userDrawn="1"/>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09382" y="4494535"/>
            <a:ext cx="3110873" cy="610344"/>
          </a:xfrm>
          <a:prstGeom prst="rect">
            <a:avLst/>
          </a:prstGeom>
        </p:spPr>
      </p:pic>
      <p:pic>
        <p:nvPicPr>
          <p:cNvPr id="28" name="Picture 27"/>
          <p:cNvPicPr>
            <a:picLocks noChangeAspect="1"/>
          </p:cNvPicPr>
          <p:nvPr userDrawn="1"/>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89468" y="1961656"/>
            <a:ext cx="395353" cy="486902"/>
          </a:xfrm>
          <a:prstGeom prst="rect">
            <a:avLst/>
          </a:prstGeom>
        </p:spPr>
      </p:pic>
      <p:sp>
        <p:nvSpPr>
          <p:cNvPr id="29" name="Flowchart: Process 28"/>
          <p:cNvSpPr/>
          <p:nvPr userDrawn="1"/>
        </p:nvSpPr>
        <p:spPr>
          <a:xfrm>
            <a:off x="4674474" y="1848208"/>
            <a:ext cx="1092013" cy="42606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p>
        </p:txBody>
      </p:sp>
      <p:pic>
        <p:nvPicPr>
          <p:cNvPr id="30" name="Picture 29"/>
          <p:cNvPicPr>
            <a:picLocks noChangeAspect="1"/>
          </p:cNvPicPr>
          <p:nvPr userDrawn="1"/>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371483" y="1764102"/>
            <a:ext cx="1197716" cy="596730"/>
          </a:xfrm>
          <a:prstGeom prst="rect">
            <a:avLst/>
          </a:prstGeom>
        </p:spPr>
      </p:pic>
      <p:sp>
        <p:nvSpPr>
          <p:cNvPr id="31" name="Rectangular Callout 30"/>
          <p:cNvSpPr/>
          <p:nvPr userDrawn="1"/>
        </p:nvSpPr>
        <p:spPr>
          <a:xfrm>
            <a:off x="8375489" y="1801303"/>
            <a:ext cx="822449" cy="144257"/>
          </a:xfrm>
          <a:prstGeom prst="wedgeRectCallout">
            <a:avLst>
              <a:gd name="adj1" fmla="val 40021"/>
              <a:gd name="adj2" fmla="val 10412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2" name="Rectangular Callout 31"/>
          <p:cNvSpPr/>
          <p:nvPr userDrawn="1"/>
        </p:nvSpPr>
        <p:spPr>
          <a:xfrm>
            <a:off x="9407216" y="2198041"/>
            <a:ext cx="716363" cy="169599"/>
          </a:xfrm>
          <a:prstGeom prst="wedgeRectCallout">
            <a:avLst>
              <a:gd name="adj1" fmla="val 57222"/>
              <a:gd name="adj2" fmla="val -164959"/>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3" name="Picture 32"/>
          <p:cNvPicPr>
            <a:picLocks noChangeAspect="1"/>
          </p:cNvPicPr>
          <p:nvPr userDrawn="1"/>
        </p:nvPicPr>
        <p:blipFill>
          <a:blip r:embed="rId1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97610" y="2563653"/>
            <a:ext cx="1388940" cy="676435"/>
          </a:xfrm>
          <a:prstGeom prst="rect">
            <a:avLst/>
          </a:prstGeom>
        </p:spPr>
      </p:pic>
      <p:sp>
        <p:nvSpPr>
          <p:cNvPr id="34" name="Rectangular Callout 33"/>
          <p:cNvSpPr/>
          <p:nvPr userDrawn="1"/>
        </p:nvSpPr>
        <p:spPr>
          <a:xfrm>
            <a:off x="4293696" y="2613099"/>
            <a:ext cx="966149" cy="124822"/>
          </a:xfrm>
          <a:prstGeom prst="wedgeRectCallout">
            <a:avLst>
              <a:gd name="adj1" fmla="val 33213"/>
              <a:gd name="adj2" fmla="val 129786"/>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5" name="Rectangular Callout 34"/>
          <p:cNvSpPr/>
          <p:nvPr userDrawn="1"/>
        </p:nvSpPr>
        <p:spPr>
          <a:xfrm>
            <a:off x="6480762" y="3173234"/>
            <a:ext cx="526356" cy="77773"/>
          </a:xfrm>
          <a:prstGeom prst="wedgeRectCallout">
            <a:avLst>
              <a:gd name="adj1" fmla="val -146004"/>
              <a:gd name="adj2" fmla="val -208411"/>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6" name="Flowchart: Process 35"/>
          <p:cNvSpPr/>
          <p:nvPr userDrawn="1"/>
        </p:nvSpPr>
        <p:spPr>
          <a:xfrm>
            <a:off x="5889385" y="2787111"/>
            <a:ext cx="985825" cy="8624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37" name="Rectangular Callout 36"/>
          <p:cNvSpPr/>
          <p:nvPr userDrawn="1"/>
        </p:nvSpPr>
        <p:spPr>
          <a:xfrm>
            <a:off x="7021974" y="2457445"/>
            <a:ext cx="858879" cy="117132"/>
          </a:xfrm>
          <a:prstGeom prst="wedgeRectCallout">
            <a:avLst>
              <a:gd name="adj1" fmla="val 35789"/>
              <a:gd name="adj2" fmla="val 101164"/>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38" name="Picture 37"/>
          <p:cNvPicPr>
            <a:picLocks noChangeAspect="1"/>
          </p:cNvPicPr>
          <p:nvPr userDrawn="1"/>
        </p:nvPicPr>
        <p:blipFill>
          <a:blip r:embed="rId1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804960" y="2532058"/>
            <a:ext cx="1141057" cy="736786"/>
          </a:xfrm>
          <a:prstGeom prst="rect">
            <a:avLst/>
          </a:prstGeom>
        </p:spPr>
      </p:pic>
      <p:sp>
        <p:nvSpPr>
          <p:cNvPr id="39" name="Rectangular Callout 38"/>
          <p:cNvSpPr/>
          <p:nvPr userDrawn="1"/>
        </p:nvSpPr>
        <p:spPr>
          <a:xfrm>
            <a:off x="9267391" y="2689551"/>
            <a:ext cx="1308285" cy="120045"/>
          </a:xfrm>
          <a:prstGeom prst="wedgeRectCallout">
            <a:avLst>
              <a:gd name="adj1" fmla="val 51208"/>
              <a:gd name="adj2" fmla="val -9775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0" name="Flowchart: Process 39"/>
          <p:cNvSpPr/>
          <p:nvPr userDrawn="1"/>
        </p:nvSpPr>
        <p:spPr>
          <a:xfrm>
            <a:off x="9189629" y="2469321"/>
            <a:ext cx="1706932" cy="9338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1" name="Picture 40"/>
          <p:cNvPicPr>
            <a:picLocks noChangeAspect="1"/>
          </p:cNvPicPr>
          <p:nvPr userDrawn="1"/>
        </p:nvPicPr>
        <p:blipFill>
          <a:blip r:embed="rId1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644188" y="2490306"/>
            <a:ext cx="889441" cy="658242"/>
          </a:xfrm>
          <a:prstGeom prst="rect">
            <a:avLst/>
          </a:prstGeom>
        </p:spPr>
      </p:pic>
      <p:sp>
        <p:nvSpPr>
          <p:cNvPr id="42" name="Flowchart: Process 41"/>
          <p:cNvSpPr/>
          <p:nvPr userDrawn="1"/>
        </p:nvSpPr>
        <p:spPr>
          <a:xfrm>
            <a:off x="9285627" y="3148549"/>
            <a:ext cx="2162268" cy="5185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pic>
        <p:nvPicPr>
          <p:cNvPr id="43" name="Picture 42"/>
          <p:cNvPicPr>
            <a:picLocks noChangeAspect="1"/>
          </p:cNvPicPr>
          <p:nvPr userDrawn="1"/>
        </p:nvPicPr>
        <p:blipFill>
          <a:blip r:embed="rId2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41853" y="3426207"/>
            <a:ext cx="855291" cy="538973"/>
          </a:xfrm>
          <a:prstGeom prst="rect">
            <a:avLst/>
          </a:prstGeom>
        </p:spPr>
      </p:pic>
      <p:sp>
        <p:nvSpPr>
          <p:cNvPr id="44" name="Rectangular Callout 43"/>
          <p:cNvSpPr/>
          <p:nvPr userDrawn="1"/>
        </p:nvSpPr>
        <p:spPr>
          <a:xfrm>
            <a:off x="5039813" y="3549172"/>
            <a:ext cx="866255" cy="137931"/>
          </a:xfrm>
          <a:prstGeom prst="wedgeRectCallout">
            <a:avLst>
              <a:gd name="adj1" fmla="val 73712"/>
              <a:gd name="adj2" fmla="val -2187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5" name="Flowchart: Process 44"/>
          <p:cNvSpPr/>
          <p:nvPr userDrawn="1"/>
        </p:nvSpPr>
        <p:spPr>
          <a:xfrm>
            <a:off x="3722894" y="3333476"/>
            <a:ext cx="1737199" cy="126820"/>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00" dirty="0">
              <a:solidFill>
                <a:schemeClr val="tx1"/>
              </a:solidFill>
            </a:endParaRPr>
          </a:p>
        </p:txBody>
      </p:sp>
      <p:sp>
        <p:nvSpPr>
          <p:cNvPr id="46" name="Rectangular Callout 45"/>
          <p:cNvSpPr/>
          <p:nvPr userDrawn="1"/>
        </p:nvSpPr>
        <p:spPr>
          <a:xfrm>
            <a:off x="10200925" y="3413428"/>
            <a:ext cx="695635" cy="179825"/>
          </a:xfrm>
          <a:prstGeom prst="wedgeRectCallout">
            <a:avLst>
              <a:gd name="adj1" fmla="val -130207"/>
              <a:gd name="adj2" fmla="val -3452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47" name="Flowchart: Process 46"/>
          <p:cNvSpPr/>
          <p:nvPr userDrawn="1"/>
        </p:nvSpPr>
        <p:spPr>
          <a:xfrm>
            <a:off x="8046451" y="3334766"/>
            <a:ext cx="1188696" cy="10777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48" name="Picture 47"/>
          <p:cNvPicPr>
            <a:picLocks noChangeAspect="1"/>
          </p:cNvPicPr>
          <p:nvPr userDrawn="1"/>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91180" y="3321016"/>
            <a:ext cx="984336" cy="718113"/>
          </a:xfrm>
          <a:prstGeom prst="rect">
            <a:avLst/>
          </a:prstGeom>
          <a:ln w="3175">
            <a:solidFill>
              <a:schemeClr val="tx1"/>
            </a:solidFill>
          </a:ln>
        </p:spPr>
      </p:pic>
      <p:sp>
        <p:nvSpPr>
          <p:cNvPr id="49" name="Flowchart: Process 48"/>
          <p:cNvSpPr/>
          <p:nvPr userDrawn="1"/>
        </p:nvSpPr>
        <p:spPr>
          <a:xfrm>
            <a:off x="3463733" y="4090628"/>
            <a:ext cx="1089991" cy="7300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0" name="Picture 49"/>
          <p:cNvPicPr>
            <a:picLocks noChangeAspect="1"/>
          </p:cNvPicPr>
          <p:nvPr userDrawn="1"/>
        </p:nvPicPr>
        <p:blipFill>
          <a:blip r:embed="rId2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52826" y="3977262"/>
            <a:ext cx="887617" cy="531085"/>
          </a:xfrm>
          <a:prstGeom prst="rect">
            <a:avLst/>
          </a:prstGeom>
        </p:spPr>
      </p:pic>
      <p:sp>
        <p:nvSpPr>
          <p:cNvPr id="51" name="Rectangular Callout 50"/>
          <p:cNvSpPr/>
          <p:nvPr userDrawn="1"/>
        </p:nvSpPr>
        <p:spPr>
          <a:xfrm>
            <a:off x="5521297" y="4169717"/>
            <a:ext cx="256128" cy="82102"/>
          </a:xfrm>
          <a:prstGeom prst="wedgeRectCallout">
            <a:avLst>
              <a:gd name="adj1" fmla="val -106661"/>
              <a:gd name="adj2" fmla="val -4195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2" name="Flowchart: Process 51"/>
          <p:cNvSpPr/>
          <p:nvPr userDrawn="1"/>
        </p:nvSpPr>
        <p:spPr>
          <a:xfrm>
            <a:off x="6937831" y="4110712"/>
            <a:ext cx="1091757" cy="102549"/>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3" name="Picture 52"/>
          <p:cNvPicPr>
            <a:picLocks noChangeAspect="1"/>
          </p:cNvPicPr>
          <p:nvPr userDrawn="1"/>
        </p:nvPicPr>
        <p:blipFill>
          <a:blip r:embed="rId2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40376" y="4148274"/>
            <a:ext cx="767987" cy="405372"/>
          </a:xfrm>
          <a:prstGeom prst="rect">
            <a:avLst/>
          </a:prstGeom>
        </p:spPr>
      </p:pic>
      <p:sp>
        <p:nvSpPr>
          <p:cNvPr id="54" name="Rectangular Callout 53"/>
          <p:cNvSpPr/>
          <p:nvPr userDrawn="1"/>
        </p:nvSpPr>
        <p:spPr>
          <a:xfrm>
            <a:off x="6160502" y="4080971"/>
            <a:ext cx="383069" cy="132290"/>
          </a:xfrm>
          <a:prstGeom prst="wedgeRectCallout">
            <a:avLst>
              <a:gd name="adj1" fmla="val 70480"/>
              <a:gd name="adj2" fmla="val 6492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5" name="Rectangular Callout 54"/>
          <p:cNvSpPr/>
          <p:nvPr userDrawn="1"/>
        </p:nvSpPr>
        <p:spPr>
          <a:xfrm>
            <a:off x="7308363" y="4347400"/>
            <a:ext cx="490808" cy="80108"/>
          </a:xfrm>
          <a:prstGeom prst="wedgeRectCallout">
            <a:avLst>
              <a:gd name="adj1" fmla="val -56191"/>
              <a:gd name="adj2" fmla="val -33343"/>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6" name="Rectangular Callout 55"/>
          <p:cNvSpPr/>
          <p:nvPr userDrawn="1"/>
        </p:nvSpPr>
        <p:spPr>
          <a:xfrm>
            <a:off x="8375488" y="4075140"/>
            <a:ext cx="375953" cy="147084"/>
          </a:xfrm>
          <a:prstGeom prst="wedgeRectCallout">
            <a:avLst>
              <a:gd name="adj1" fmla="val -3146"/>
              <a:gd name="adj2" fmla="val 98470"/>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57" name="Flowchart: Process 56"/>
          <p:cNvSpPr/>
          <p:nvPr userDrawn="1"/>
        </p:nvSpPr>
        <p:spPr>
          <a:xfrm>
            <a:off x="9569694" y="4189547"/>
            <a:ext cx="1449773" cy="53256"/>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58" name="Picture 57"/>
          <p:cNvPicPr>
            <a:picLocks noChangeAspect="1"/>
          </p:cNvPicPr>
          <p:nvPr userDrawn="1"/>
        </p:nvPicPr>
        <p:blipFill>
          <a:blip r:embed="rId2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823757" y="4155765"/>
            <a:ext cx="411391" cy="357601"/>
          </a:xfrm>
          <a:prstGeom prst="rect">
            <a:avLst/>
          </a:prstGeom>
        </p:spPr>
      </p:pic>
      <p:sp>
        <p:nvSpPr>
          <p:cNvPr id="59" name="Rectangular Callout 58"/>
          <p:cNvSpPr/>
          <p:nvPr userDrawn="1"/>
        </p:nvSpPr>
        <p:spPr>
          <a:xfrm>
            <a:off x="5198076" y="4619764"/>
            <a:ext cx="1136821" cy="64698"/>
          </a:xfrm>
          <a:prstGeom prst="wedgeRectCallout">
            <a:avLst>
              <a:gd name="adj1" fmla="val 1183"/>
              <a:gd name="adj2" fmla="val 15214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0" name="Flowchart: Process 59"/>
          <p:cNvSpPr/>
          <p:nvPr userDrawn="1"/>
        </p:nvSpPr>
        <p:spPr>
          <a:xfrm>
            <a:off x="4612859" y="4881945"/>
            <a:ext cx="1647568" cy="125411"/>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a:p>
            <a:r>
              <a:rPr lang="en-US" sz="1800" dirty="0">
                <a:solidFill>
                  <a:schemeClr val="tx1"/>
                </a:solidFill>
              </a:rPr>
              <a:t> </a:t>
            </a:r>
          </a:p>
          <a:p>
            <a:r>
              <a:rPr lang="en-US" sz="1800" dirty="0">
                <a:solidFill>
                  <a:schemeClr val="tx1"/>
                </a:solidFill>
              </a:rPr>
              <a:t> </a:t>
            </a:r>
          </a:p>
        </p:txBody>
      </p:sp>
      <p:pic>
        <p:nvPicPr>
          <p:cNvPr id="61" name="Picture 60"/>
          <p:cNvPicPr>
            <a:picLocks noChangeAspect="1"/>
          </p:cNvPicPr>
          <p:nvPr userDrawn="1"/>
        </p:nvPicPr>
        <p:blipFill>
          <a:blip r:embed="rId2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4155000" y="4580431"/>
            <a:ext cx="1104845" cy="548352"/>
          </a:xfrm>
          <a:prstGeom prst="rect">
            <a:avLst/>
          </a:prstGeom>
        </p:spPr>
      </p:pic>
      <p:sp>
        <p:nvSpPr>
          <p:cNvPr id="62" name="Rectangular Callout 61"/>
          <p:cNvSpPr/>
          <p:nvPr userDrawn="1"/>
        </p:nvSpPr>
        <p:spPr>
          <a:xfrm rot="11048636">
            <a:off x="3641151" y="4673227"/>
            <a:ext cx="538564" cy="120575"/>
          </a:xfrm>
          <a:prstGeom prst="wedgeRectCallout">
            <a:avLst>
              <a:gd name="adj1" fmla="val -47924"/>
              <a:gd name="adj2" fmla="val 4412"/>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3" name="Flowchart: Process 62"/>
          <p:cNvSpPr/>
          <p:nvPr userDrawn="1"/>
        </p:nvSpPr>
        <p:spPr>
          <a:xfrm>
            <a:off x="7036490" y="4623350"/>
            <a:ext cx="1454639" cy="93654"/>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pic>
        <p:nvPicPr>
          <p:cNvPr id="64" name="Picture 63"/>
          <p:cNvPicPr>
            <a:picLocks noChangeAspect="1"/>
          </p:cNvPicPr>
          <p:nvPr userDrawn="1"/>
        </p:nvPicPr>
        <p:blipFill>
          <a:blip r:embed="rId2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9429087" y="4518695"/>
            <a:ext cx="906456" cy="542357"/>
          </a:xfrm>
          <a:prstGeom prst="rect">
            <a:avLst/>
          </a:prstGeom>
        </p:spPr>
      </p:pic>
      <p:sp>
        <p:nvSpPr>
          <p:cNvPr id="65" name="Rectangular Callout 64"/>
          <p:cNvSpPr/>
          <p:nvPr userDrawn="1"/>
        </p:nvSpPr>
        <p:spPr>
          <a:xfrm>
            <a:off x="10569199" y="4626082"/>
            <a:ext cx="298908" cy="155732"/>
          </a:xfrm>
          <a:prstGeom prst="wedgeRectCallout">
            <a:avLst>
              <a:gd name="adj1" fmla="val -130207"/>
              <a:gd name="adj2" fmla="val -36015"/>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
        <p:nvSpPr>
          <p:cNvPr id="66" name="Flowchart: Process 65"/>
          <p:cNvSpPr/>
          <p:nvPr userDrawn="1"/>
        </p:nvSpPr>
        <p:spPr>
          <a:xfrm>
            <a:off x="7367028" y="4893117"/>
            <a:ext cx="1358845" cy="51533"/>
          </a:xfrm>
          <a:prstGeom prst="flowChartProcess">
            <a:avLst/>
          </a:prstGeom>
          <a:solidFill>
            <a:schemeClr val="bg1"/>
          </a:solidFill>
          <a:ln w="3175">
            <a:solidFill>
              <a:schemeClr val="tx1">
                <a:lumMod val="95000"/>
                <a:lumOff val="5000"/>
              </a:schemeClr>
            </a:solidFill>
          </a:ln>
          <a:effectLst>
            <a:outerShdw blurRad="50800" dist="114300" dir="2700000" sx="106000" sy="106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 </a:t>
            </a:r>
          </a:p>
        </p:txBody>
      </p:sp>
    </p:spTree>
    <p:extLst>
      <p:ext uri="{BB962C8B-B14F-4D97-AF65-F5344CB8AC3E}">
        <p14:creationId xmlns:p14="http://schemas.microsoft.com/office/powerpoint/2010/main" val="2493719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ntent_block">
    <p:spTree>
      <p:nvGrpSpPr>
        <p:cNvPr id="1" name=""/>
        <p:cNvGrpSpPr/>
        <p:nvPr/>
      </p:nvGrpSpPr>
      <p:grpSpPr>
        <a:xfrm>
          <a:off x="0" y="0"/>
          <a:ext cx="0" cy="0"/>
          <a:chOff x="0" y="0"/>
          <a:chExt cx="0" cy="0"/>
        </a:xfrm>
      </p:grpSpPr>
      <p:sp>
        <p:nvSpPr>
          <p:cNvPr id="4" name="Rounded Rectangle 3"/>
          <p:cNvSpPr/>
          <p:nvPr userDrawn="1"/>
        </p:nvSpPr>
        <p:spPr bwMode="auto">
          <a:xfrm>
            <a:off x="0" y="304800"/>
            <a:ext cx="11277600" cy="1295400"/>
          </a:xfrm>
          <a:custGeom>
            <a:avLst/>
            <a:gdLst/>
            <a:ahLst/>
            <a:cxnLst/>
            <a:rect l="l" t="t" r="r" b="b"/>
            <a:pathLst>
              <a:path w="8458200" h="1295400">
                <a:moveTo>
                  <a:pt x="0" y="0"/>
                </a:moveTo>
                <a:lnTo>
                  <a:pt x="8376525" y="0"/>
                </a:lnTo>
                <a:cubicBezTo>
                  <a:pt x="8421633" y="0"/>
                  <a:pt x="8458200" y="36567"/>
                  <a:pt x="8458200" y="81675"/>
                </a:cubicBezTo>
                <a:lnTo>
                  <a:pt x="8458200" y="1213725"/>
                </a:lnTo>
                <a:cubicBezTo>
                  <a:pt x="8458200" y="1258833"/>
                  <a:pt x="8421633" y="1295400"/>
                  <a:pt x="8376525" y="1295400"/>
                </a:cubicBezTo>
                <a:lnTo>
                  <a:pt x="0" y="1295400"/>
                </a:lnTo>
                <a:close/>
              </a:path>
            </a:pathLst>
          </a:custGeom>
          <a:solidFill>
            <a:schemeClr val="bg1"/>
          </a:solidFill>
          <a:ln w="9525" cap="flat" cmpd="sng" algn="ctr">
            <a:solidFill>
              <a:schemeClr val="accent2">
                <a:lumMod val="20000"/>
                <a:lumOff val="80000"/>
              </a:schemeClr>
            </a:solidFill>
            <a:prstDash val="solid"/>
            <a:round/>
            <a:headEnd type="none" w="med" len="med"/>
            <a:tailEnd type="none" w="med" len="med"/>
          </a:ln>
          <a:effectLst>
            <a:outerShdw blurRad="38100" dist="38100" dir="8100000" algn="tr" rotWithShape="0">
              <a:schemeClr val="tx1">
                <a:lumMod val="50000"/>
                <a:lumOff val="50000"/>
                <a:alpha val="4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
        <p:nvSpPr>
          <p:cNvPr id="2" name="Title 1"/>
          <p:cNvSpPr>
            <a:spLocks noGrp="1"/>
          </p:cNvSpPr>
          <p:nvPr>
            <p:ph type="title"/>
          </p:nvPr>
        </p:nvSpPr>
        <p:spPr>
          <a:xfrm>
            <a:off x="1079501" y="381000"/>
            <a:ext cx="9893300" cy="1143000"/>
          </a:xfrm>
        </p:spPr>
        <p:txBody>
          <a:bodyPr anchor="ctr"/>
          <a:lstStyle>
            <a:lvl1pPr>
              <a:defRPr sz="3200" baseline="0"/>
            </a:lvl1pPr>
          </a:lstStyle>
          <a:p>
            <a:endParaRPr lang="en-US" dirty="0"/>
          </a:p>
        </p:txBody>
      </p:sp>
      <p:sp>
        <p:nvSpPr>
          <p:cNvPr id="5" name="Slide Number Placeholder 5"/>
          <p:cNvSpPr>
            <a:spLocks noGrp="1"/>
          </p:cNvSpPr>
          <p:nvPr>
            <p:ph type="sldNum" sz="quarter" idx="12"/>
          </p:nvPr>
        </p:nvSpPr>
        <p:spPr>
          <a:xfrm>
            <a:off x="10871200" y="6324600"/>
            <a:ext cx="558800" cy="304800"/>
          </a:xfrm>
        </p:spPr>
        <p:txBody>
          <a:bodyPr/>
          <a:lstStyle>
            <a:lvl1pPr>
              <a:defRPr/>
            </a:lvl1pPr>
          </a:lstStyle>
          <a:p>
            <a:fld id="{700BC924-6907-417A-B366-F607245C071E}" type="slidenum">
              <a:rPr lang="en-US"/>
              <a:pPr/>
              <a:t>‹#›</a:t>
            </a:fld>
            <a:endParaRPr lang="en-US" dirty="0">
              <a:solidFill>
                <a:srgbClr val="002C77"/>
              </a:solidFill>
            </a:endParaRPr>
          </a:p>
        </p:txBody>
      </p:sp>
      <p:sp>
        <p:nvSpPr>
          <p:cNvPr id="6" name="Text Placeholder 9"/>
          <p:cNvSpPr>
            <a:spLocks noGrp="1"/>
          </p:cNvSpPr>
          <p:nvPr>
            <p:ph type="body" sz="quarter" idx="13" hasCustomPrompt="1"/>
          </p:nvPr>
        </p:nvSpPr>
        <p:spPr>
          <a:xfrm>
            <a:off x="7010400" y="6324600"/>
            <a:ext cx="3657600" cy="304800"/>
          </a:xfrm>
          <a:prstGeom prst="rect">
            <a:avLst/>
          </a:prstGeom>
        </p:spPr>
        <p:txBody>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Reference or </a:t>
            </a:r>
            <a:r>
              <a:rPr lang="en-US" dirty="0" err="1"/>
              <a:t>url</a:t>
            </a:r>
            <a:r>
              <a:rPr lang="en-US" dirty="0"/>
              <a:t> goes here</a:t>
            </a:r>
          </a:p>
        </p:txBody>
      </p:sp>
      <p:sp>
        <p:nvSpPr>
          <p:cNvPr id="7" name="Content Placeholder 2"/>
          <p:cNvSpPr>
            <a:spLocks noGrp="1"/>
          </p:cNvSpPr>
          <p:nvPr>
            <p:ph idx="1"/>
          </p:nvPr>
        </p:nvSpPr>
        <p:spPr>
          <a:xfrm>
            <a:off x="1079500" y="1981200"/>
            <a:ext cx="10363200" cy="4114800"/>
          </a:xfrm>
          <a:prstGeom prst="rect">
            <a:avLst/>
          </a:prstGeom>
        </p:spPr>
        <p:txBody>
          <a:bodyPr/>
          <a:lstStyle>
            <a:lvl1pPr>
              <a:spcAft>
                <a:spcPts val="400"/>
              </a:spcAft>
              <a:buClr>
                <a:srgbClr val="41B649"/>
              </a:buClr>
              <a:defRPr sz="2800"/>
            </a:lvl1pPr>
            <a:lvl2pPr>
              <a:spcAft>
                <a:spcPts val="200"/>
              </a:spcAft>
              <a:buClr>
                <a:srgbClr val="41B649"/>
              </a:buClr>
              <a:defRPr sz="2400"/>
            </a:lvl2pPr>
            <a:lvl3pPr>
              <a:buClr>
                <a:srgbClr val="41B649"/>
              </a:buClr>
              <a:defRPr sz="2000"/>
            </a:lvl3pPr>
            <a:lvl4pPr>
              <a:buClr>
                <a:srgbClr val="41B649"/>
              </a:buClr>
              <a:defRPr sz="1800"/>
            </a:lvl4pPr>
            <a:lvl5pPr>
              <a:buClr>
                <a:srgbClr val="41B649"/>
              </a:buClr>
              <a:defRPr sz="1600"/>
            </a:lvl5pPr>
          </a:lstStyle>
          <a:p>
            <a:pPr lvl="0"/>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6790696"/>
            <a:ext cx="12192000" cy="79310"/>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b="50000"/>
          <a:stretch/>
        </p:blipFill>
        <p:spPr>
          <a:xfrm>
            <a:off x="0" y="3111"/>
            <a:ext cx="12192000" cy="79310"/>
          </a:xfrm>
          <a:prstGeom prst="rect">
            <a:avLst/>
          </a:prstGeom>
        </p:spPr>
      </p:pic>
    </p:spTree>
    <p:extLst>
      <p:ext uri="{BB962C8B-B14F-4D97-AF65-F5344CB8AC3E}">
        <p14:creationId xmlns:p14="http://schemas.microsoft.com/office/powerpoint/2010/main" val="120539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D56D-74D1-834E-80E8-74427B942A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EDB51-F049-BA46-9D9D-22A005B82DAB}"/>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90159AD-AB85-D441-8119-CC4845F7C4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747EA9-DA6E-3248-A9B4-515939987D39}"/>
              </a:ext>
            </a:extLst>
          </p:cNvPr>
          <p:cNvSpPr>
            <a:spLocks noGrp="1"/>
          </p:cNvSpPr>
          <p:nvPr>
            <p:ph type="sldNum" sz="quarter" idx="12"/>
          </p:nvPr>
        </p:nvSpPr>
        <p:spPr/>
        <p:txBody>
          <a:bodyPr/>
          <a:lstStyle/>
          <a:p>
            <a:fld id="{8CE19BDE-ABDF-3B41-B278-49B517E6C0DD}" type="slidenum">
              <a:rPr lang="en-US" smtClean="0"/>
              <a:t>‹#›</a:t>
            </a:fld>
            <a:endParaRPr lang="en-US" dirty="0"/>
          </a:p>
        </p:txBody>
      </p:sp>
    </p:spTree>
    <p:extLst>
      <p:ext uri="{BB962C8B-B14F-4D97-AF65-F5344CB8AC3E}">
        <p14:creationId xmlns:p14="http://schemas.microsoft.com/office/powerpoint/2010/main" val="63571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BF48-6DB9-D241-8178-D684E6ADD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51E18C-6E41-B644-B96A-3D1766BC46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C0A12-D1AD-D245-9A4A-E8909A488DC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B84A782-6FAF-ED43-8D07-A86BBDB432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819348-AA7F-E342-AA62-A8F1A1577B88}"/>
              </a:ext>
            </a:extLst>
          </p:cNvPr>
          <p:cNvSpPr>
            <a:spLocks noGrp="1"/>
          </p:cNvSpPr>
          <p:nvPr>
            <p:ph type="sldNum" sz="quarter" idx="12"/>
          </p:nvPr>
        </p:nvSpPr>
        <p:spPr/>
        <p:txBody>
          <a:bodyPr/>
          <a:lstStyle/>
          <a:p>
            <a:fld id="{8895AF19-5198-2644-94C0-88A3103C9E93}" type="slidenum">
              <a:rPr lang="en-US" smtClean="0"/>
              <a:t>‹#›</a:t>
            </a:fld>
            <a:endParaRPr lang="en-US" dirty="0"/>
          </a:p>
        </p:txBody>
      </p:sp>
    </p:spTree>
    <p:extLst>
      <p:ext uri="{BB962C8B-B14F-4D97-AF65-F5344CB8AC3E}">
        <p14:creationId xmlns:p14="http://schemas.microsoft.com/office/powerpoint/2010/main" val="202353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26895" y="5513294"/>
            <a:ext cx="12218895" cy="134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9563" t="12810" r="14812" b="9020"/>
          <a:stretch/>
        </p:blipFill>
        <p:spPr>
          <a:xfrm>
            <a:off x="-26895" y="-8966"/>
            <a:ext cx="3659939" cy="6992472"/>
          </a:xfrm>
          <a:prstGeom prst="rect">
            <a:avLst/>
          </a:prstGeom>
        </p:spPr>
      </p:pic>
      <p:sp>
        <p:nvSpPr>
          <p:cNvPr id="2" name="Title 1">
            <a:extLst>
              <a:ext uri="{FF2B5EF4-FFF2-40B4-BE49-F238E27FC236}">
                <a16:creationId xmlns:a16="http://schemas.microsoft.com/office/drawing/2014/main" id="{6EE26F26-8B7C-504D-9EDB-67814BD7101A}"/>
              </a:ext>
            </a:extLst>
          </p:cNvPr>
          <p:cNvSpPr>
            <a:spLocks noGrp="1"/>
          </p:cNvSpPr>
          <p:nvPr>
            <p:ph type="ctrTitle" hasCustomPrompt="1"/>
          </p:nvPr>
        </p:nvSpPr>
        <p:spPr>
          <a:xfrm>
            <a:off x="3738282" y="2771586"/>
            <a:ext cx="6929718" cy="1042896"/>
          </a:xfrm>
        </p:spPr>
        <p:txBody>
          <a:bodyPr anchor="t"/>
          <a:lstStyle>
            <a:lvl1pPr algn="ctr">
              <a:defRPr sz="6000"/>
            </a:lvl1pPr>
          </a:lstStyle>
          <a:p>
            <a:r>
              <a:rPr lang="en-US" dirty="0"/>
              <a:t>Title</a:t>
            </a:r>
          </a:p>
        </p:txBody>
      </p:sp>
      <p:sp>
        <p:nvSpPr>
          <p:cNvPr id="13" name="Text Placeholder 12"/>
          <p:cNvSpPr>
            <a:spLocks noGrp="1"/>
          </p:cNvSpPr>
          <p:nvPr>
            <p:ph type="body" sz="quarter" idx="11"/>
          </p:nvPr>
        </p:nvSpPr>
        <p:spPr>
          <a:xfrm>
            <a:off x="3738563" y="3814482"/>
            <a:ext cx="6929437" cy="655917"/>
          </a:xfrm>
        </p:spPr>
        <p:txBody>
          <a:bodyPr>
            <a:noAutofit/>
          </a:bodyPr>
          <a:lstStyle>
            <a:lvl1pPr marL="0" indent="0" algn="ctr">
              <a:buNone/>
              <a:defRPr sz="1800">
                <a:solidFill>
                  <a:schemeClr val="bg1">
                    <a:lumMod val="50000"/>
                  </a:schemeClr>
                </a:solidFill>
              </a:defRPr>
            </a:lvl1pPr>
            <a:lvl2pPr marL="457200" indent="0">
              <a:buNone/>
              <a:defRPr sz="1800">
                <a:solidFill>
                  <a:schemeClr val="bg1">
                    <a:lumMod val="65000"/>
                  </a:schemeClr>
                </a:solidFill>
              </a:defRPr>
            </a:lvl2pPr>
            <a:lvl3pPr>
              <a:defRPr sz="1800">
                <a:solidFill>
                  <a:schemeClr val="bg1">
                    <a:lumMod val="65000"/>
                  </a:schemeClr>
                </a:solidFill>
              </a:defRPr>
            </a:lvl3pPr>
            <a:lvl4pPr>
              <a:defRPr sz="1800">
                <a:solidFill>
                  <a:schemeClr val="bg1">
                    <a:lumMod val="65000"/>
                  </a:schemeClr>
                </a:solidFill>
              </a:defRPr>
            </a:lvl4pPr>
            <a:lvl5pPr>
              <a:defRPr sz="1800">
                <a:solidFill>
                  <a:schemeClr val="bg1">
                    <a:lumMod val="65000"/>
                  </a:schemeClr>
                </a:solidFill>
              </a:defRPr>
            </a:lvl5pPr>
          </a:lstStyle>
          <a:p>
            <a:pPr lvl="0"/>
            <a:r>
              <a:rPr lang="en-US" dirty="0"/>
              <a:t>Edit Master text styles</a:t>
            </a:r>
          </a:p>
        </p:txBody>
      </p:sp>
      <p:sp>
        <p:nvSpPr>
          <p:cNvPr id="5" name="Text Placeholder 4"/>
          <p:cNvSpPr>
            <a:spLocks noGrp="1"/>
          </p:cNvSpPr>
          <p:nvPr>
            <p:ph type="body" sz="quarter" idx="12"/>
          </p:nvPr>
        </p:nvSpPr>
        <p:spPr>
          <a:xfrm>
            <a:off x="0" y="1885950"/>
            <a:ext cx="3409950" cy="30670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22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7BA01EFA-20BA-B746-8850-2041CC3F4B0F}"/>
              </a:ext>
            </a:extLst>
          </p:cNvPr>
          <p:cNvSpPr/>
          <p:nvPr userDrawn="1"/>
        </p:nvSpPr>
        <p:spPr>
          <a:xfrm>
            <a:off x="11129049" y="6004289"/>
            <a:ext cx="1062951" cy="769441"/>
          </a:xfrm>
          <a:prstGeom prst="rect">
            <a:avLst/>
          </a:prstGeom>
        </p:spPr>
        <p:txBody>
          <a:bodyPr wrap="square">
            <a:spAutoFit/>
          </a:bodyPr>
          <a:lstStyle/>
          <a:p>
            <a:pPr algn="r"/>
            <a:r>
              <a:rPr lang="en-US" sz="1100" dirty="0">
                <a:solidFill>
                  <a:schemeClr val="bg1">
                    <a:lumMod val="50000"/>
                  </a:schemeClr>
                </a:solidFill>
              </a:rPr>
              <a:t>Hospital AIM Team </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2817347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8" name="Rectangle 7"/>
          <p:cNvSpPr/>
          <p:nvPr userDrawn="1"/>
        </p:nvSpPr>
        <p:spPr>
          <a:xfrm>
            <a:off x="11129049" y="598860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Tree>
    <p:extLst>
      <p:ext uri="{BB962C8B-B14F-4D97-AF65-F5344CB8AC3E}">
        <p14:creationId xmlns:p14="http://schemas.microsoft.com/office/powerpoint/2010/main" val="250458110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8" name="Title Placeholder 1">
            <a:extLst>
              <a:ext uri="{FF2B5EF4-FFF2-40B4-BE49-F238E27FC236}">
                <a16:creationId xmlns:a16="http://schemas.microsoft.com/office/drawing/2014/main" id="{B81E6E3C-D605-3E42-B966-E265408EAB50}"/>
              </a:ext>
            </a:extLst>
          </p:cNvPr>
          <p:cNvSpPr>
            <a:spLocks noGrp="1"/>
          </p:cNvSpPr>
          <p:nvPr>
            <p:ph type="title"/>
          </p:nvPr>
        </p:nvSpPr>
        <p:spPr>
          <a:xfrm rot="16200000">
            <a:off x="-2314745" y="2312499"/>
            <a:ext cx="5950567" cy="1325563"/>
          </a:xfrm>
          <a:prstGeom prst="rect">
            <a:avLst/>
          </a:prstGeom>
          <a:solidFill>
            <a:schemeClr val="bg1"/>
          </a:solidFill>
          <a:ln>
            <a:solidFill>
              <a:srgbClr val="4258A6"/>
            </a:solidFill>
          </a:ln>
        </p:spPr>
        <p:txBody>
          <a:bodyPr vert="horz" lIns="91440" tIns="45720" rIns="91440" bIns="45720" rtlCol="0" anchor="ctr">
            <a:normAutofit/>
          </a:bodyPr>
          <a:lstStyle/>
          <a:p>
            <a:r>
              <a:rPr lang="en-US" dirty="0"/>
              <a:t>Click to edit Master title style</a:t>
            </a:r>
          </a:p>
        </p:txBody>
      </p:sp>
      <p:sp>
        <p:nvSpPr>
          <p:cNvPr id="18"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sp>
        <p:nvSpPr>
          <p:cNvPr id="11" name="Rectangle 10">
            <a:extLst>
              <a:ext uri="{FF2B5EF4-FFF2-40B4-BE49-F238E27FC236}">
                <a16:creationId xmlns:a16="http://schemas.microsoft.com/office/drawing/2014/main" id="{EDDBA52E-DC2C-D84B-8667-93D990E50C1A}"/>
              </a:ext>
            </a:extLst>
          </p:cNvPr>
          <p:cNvSpPr/>
          <p:nvPr userDrawn="1"/>
        </p:nvSpPr>
        <p:spPr>
          <a:xfrm>
            <a:off x="11186199" y="6007657"/>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
        <p:nvSpPr>
          <p:cNvPr id="15" name="Rectangle 14" descr="Semi-transparent image of hospital. ">
            <a:extLst>
              <a:ext uri="{FF2B5EF4-FFF2-40B4-BE49-F238E27FC236}">
                <a16:creationId xmlns:a16="http://schemas.microsoft.com/office/drawing/2014/main" id="{E4A2CC85-46B8-4DD1-9965-D5EA482A974F}"/>
              </a:ext>
            </a:extLst>
          </p:cNvPr>
          <p:cNvSpPr/>
          <p:nvPr userDrawn="1"/>
        </p:nvSpPr>
        <p:spPr>
          <a:xfrm>
            <a:off x="1323321" y="-4"/>
            <a:ext cx="11285773" cy="6013627"/>
          </a:xfrm>
          <a:prstGeom prst="rect">
            <a:avLst/>
          </a:prstGeom>
          <a:blipFill dpi="0" rotWithShape="1">
            <a:blip r:embed="rId6">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78576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0">
            <a:extLst>
              <a:ext uri="{28A0092B-C50C-407E-A947-70E740481C1C}">
                <a14:useLocalDpi xmlns:a14="http://schemas.microsoft.com/office/drawing/2010/main" val="0"/>
              </a:ext>
            </a:extLst>
          </a:blip>
          <a:srcRect l="4389" t="13833" b="41511"/>
          <a:stretch/>
        </p:blipFill>
        <p:spPr>
          <a:xfrm>
            <a:off x="7769387" y="5950565"/>
            <a:ext cx="4372304" cy="912689"/>
          </a:xfrm>
          <a:prstGeom prst="rect">
            <a:avLst/>
          </a:prstGeom>
        </p:spPr>
      </p:pic>
      <p:sp>
        <p:nvSpPr>
          <p:cNvPr id="2" name="Title Placeholder 1">
            <a:extLst>
              <a:ext uri="{FF2B5EF4-FFF2-40B4-BE49-F238E27FC236}">
                <a16:creationId xmlns:a16="http://schemas.microsoft.com/office/drawing/2014/main" id="{B81E6E3C-D605-3E42-B966-E265408EA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700E1A-148D-E74A-99C5-EF34E045BD26}"/>
              </a:ext>
            </a:extLst>
          </p:cNvPr>
          <p:cNvSpPr>
            <a:spLocks noGrp="1"/>
          </p:cNvSpPr>
          <p:nvPr>
            <p:ph type="body" idx="1"/>
          </p:nvPr>
        </p:nvSpPr>
        <p:spPr>
          <a:xfrm>
            <a:off x="838200" y="1825625"/>
            <a:ext cx="10515600" cy="3999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7056866-F954-9E45-8482-1D02C351F8A6}"/>
              </a:ext>
            </a:extLst>
          </p:cNvPr>
          <p:cNvSpPr>
            <a:spLocks noGrp="1"/>
          </p:cNvSpPr>
          <p:nvPr>
            <p:ph type="sldNum" sz="quarter" idx="4"/>
          </p:nvPr>
        </p:nvSpPr>
        <p:spPr>
          <a:xfrm>
            <a:off x="11151294" y="6255876"/>
            <a:ext cx="431337"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8CE19BDE-ABDF-3B41-B278-49B517E6C0DD}" type="slidenum">
              <a:rPr lang="en-US" smtClean="0"/>
              <a:pPr/>
              <a:t>‹#›</a:t>
            </a:fld>
            <a:endParaRPr lang="en-US" dirty="0"/>
          </a:p>
        </p:txBody>
      </p:sp>
      <p:pic>
        <p:nvPicPr>
          <p:cNvPr id="13" name="Picture 12"/>
          <p:cNvPicPr>
            <a:picLocks noChangeAspect="1"/>
          </p:cNvPicPr>
          <p:nvPr userDrawn="1"/>
        </p:nvPicPr>
        <p:blipFill rotWithShape="1">
          <a:blip r:embed="rId10">
            <a:extLst>
              <a:ext uri="{28A0092B-C50C-407E-A947-70E740481C1C}">
                <a14:useLocalDpi xmlns:a14="http://schemas.microsoft.com/office/drawing/2010/main" val="0"/>
              </a:ext>
            </a:extLst>
          </a:blip>
          <a:srcRect l="4389" t="13833" r="26926" b="41511"/>
          <a:stretch/>
        </p:blipFill>
        <p:spPr>
          <a:xfrm>
            <a:off x="4647976" y="5950565"/>
            <a:ext cx="3140988" cy="912689"/>
          </a:xfrm>
          <a:prstGeom prst="rect">
            <a:avLst/>
          </a:prstGeom>
        </p:spPr>
      </p:pic>
      <p:pic>
        <p:nvPicPr>
          <p:cNvPr id="14" name="Picture 13"/>
          <p:cNvPicPr>
            <a:picLocks noChangeAspect="1"/>
          </p:cNvPicPr>
          <p:nvPr userDrawn="1"/>
        </p:nvPicPr>
        <p:blipFill rotWithShape="1">
          <a:blip r:embed="rId10">
            <a:extLst>
              <a:ext uri="{28A0092B-C50C-407E-A947-70E740481C1C}">
                <a14:useLocalDpi xmlns:a14="http://schemas.microsoft.com/office/drawing/2010/main" val="0"/>
              </a:ext>
            </a:extLst>
          </a:blip>
          <a:srcRect l="4388" t="13833" r="24814" b="41511"/>
          <a:stretch/>
        </p:blipFill>
        <p:spPr>
          <a:xfrm>
            <a:off x="1444845" y="5950565"/>
            <a:ext cx="3237590" cy="912689"/>
          </a:xfrm>
          <a:prstGeom prst="rect">
            <a:avLst/>
          </a:prstGeom>
        </p:spPr>
      </p:pic>
      <p:pic>
        <p:nvPicPr>
          <p:cNvPr id="15" name="Picture 14"/>
          <p:cNvPicPr>
            <a:picLocks noChangeAspect="1"/>
          </p:cNvPicPr>
          <p:nvPr userDrawn="1"/>
        </p:nvPicPr>
        <p:blipFill rotWithShape="1">
          <a:blip r:embed="rId10">
            <a:extLst>
              <a:ext uri="{28A0092B-C50C-407E-A947-70E740481C1C}">
                <a14:useLocalDpi xmlns:a14="http://schemas.microsoft.com/office/drawing/2010/main" val="0"/>
              </a:ext>
            </a:extLst>
          </a:blip>
          <a:srcRect l="4388" t="13833" r="62214" b="41511"/>
          <a:stretch/>
        </p:blipFill>
        <p:spPr>
          <a:xfrm>
            <a:off x="0" y="5950565"/>
            <a:ext cx="1527313" cy="912689"/>
          </a:xfrm>
          <a:prstGeom prst="rect">
            <a:avLst/>
          </a:prstGeom>
        </p:spPr>
      </p:pic>
      <p:sp>
        <p:nvSpPr>
          <p:cNvPr id="10" name="Rectangle 9">
            <a:extLst>
              <a:ext uri="{FF2B5EF4-FFF2-40B4-BE49-F238E27FC236}">
                <a16:creationId xmlns:a16="http://schemas.microsoft.com/office/drawing/2014/main" id="{D97EA224-C44F-054C-9BF4-908B80C64FAE}"/>
              </a:ext>
            </a:extLst>
          </p:cNvPr>
          <p:cNvSpPr/>
          <p:nvPr userDrawn="1"/>
        </p:nvSpPr>
        <p:spPr>
          <a:xfrm>
            <a:off x="11138574" y="5998132"/>
            <a:ext cx="1062951" cy="769441"/>
          </a:xfrm>
          <a:prstGeom prst="rect">
            <a:avLst/>
          </a:prstGeom>
        </p:spPr>
        <p:txBody>
          <a:bodyPr wrap="square">
            <a:spAutoFit/>
          </a:bodyPr>
          <a:lstStyle/>
          <a:p>
            <a:pPr algn="r"/>
            <a:r>
              <a:rPr lang="en-US" sz="1100" dirty="0">
                <a:solidFill>
                  <a:schemeClr val="bg1">
                    <a:lumMod val="50000"/>
                  </a:schemeClr>
                </a:solidFill>
              </a:rPr>
              <a:t>Hospital AIM</a:t>
            </a:r>
          </a:p>
          <a:p>
            <a:pPr algn="r"/>
            <a:r>
              <a:rPr lang="en-US" sz="1100" dirty="0">
                <a:solidFill>
                  <a:schemeClr val="bg1">
                    <a:lumMod val="50000"/>
                  </a:schemeClr>
                </a:solidFill>
              </a:rPr>
              <a:t>Team</a:t>
            </a:r>
          </a:p>
          <a:p>
            <a:pPr algn="r"/>
            <a:r>
              <a:rPr lang="en-US" sz="1100" dirty="0">
                <a:solidFill>
                  <a:schemeClr val="bg1">
                    <a:lumMod val="50000"/>
                  </a:schemeClr>
                </a:solidFill>
              </a:rPr>
              <a:t>Leads</a:t>
            </a:r>
          </a:p>
          <a:p>
            <a:pPr algn="r"/>
            <a:r>
              <a:rPr lang="en-US" sz="1100" dirty="0">
                <a:solidFill>
                  <a:schemeClr val="bg1">
                    <a:lumMod val="50000"/>
                  </a:schemeClr>
                </a:solidFill>
              </a:rPr>
              <a:t>SPPC-II</a:t>
            </a:r>
          </a:p>
        </p:txBody>
      </p:sp>
    </p:spTree>
    <p:extLst>
      <p:ext uri="{BB962C8B-B14F-4D97-AF65-F5344CB8AC3E}">
        <p14:creationId xmlns:p14="http://schemas.microsoft.com/office/powerpoint/2010/main" val="270034793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35.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7.jp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1.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7.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8.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9.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50B58-8F49-2841-9312-616A71940AFA}"/>
              </a:ext>
            </a:extLst>
          </p:cNvPr>
          <p:cNvSpPr>
            <a:spLocks noGrp="1"/>
          </p:cNvSpPr>
          <p:nvPr>
            <p:ph type="ctrTitle"/>
          </p:nvPr>
        </p:nvSpPr>
        <p:spPr>
          <a:xfrm>
            <a:off x="3767359" y="2552700"/>
            <a:ext cx="6929718" cy="1947582"/>
          </a:xfrm>
        </p:spPr>
        <p:txBody>
          <a:bodyPr>
            <a:noAutofit/>
          </a:bodyPr>
          <a:lstStyle/>
          <a:p>
            <a:r>
              <a:rPr lang="en-US" sz="4400" b="1" dirty="0"/>
              <a:t>Mutual Support</a:t>
            </a:r>
            <a:br>
              <a:rPr lang="en-US" sz="4400" b="1" dirty="0"/>
            </a:br>
            <a:r>
              <a:rPr lang="en-US" sz="4400" dirty="0"/>
              <a:t>Obstetric Hemorrhage</a:t>
            </a:r>
          </a:p>
        </p:txBody>
      </p:sp>
      <p:sp>
        <p:nvSpPr>
          <p:cNvPr id="15" name="Text Placeholder 14"/>
          <p:cNvSpPr>
            <a:spLocks noGrp="1"/>
          </p:cNvSpPr>
          <p:nvPr>
            <p:ph type="body" sz="quarter" idx="11"/>
          </p:nvPr>
        </p:nvSpPr>
        <p:spPr>
          <a:xfrm>
            <a:off x="3767500" y="3885305"/>
            <a:ext cx="6929437" cy="655917"/>
          </a:xfrm>
        </p:spPr>
        <p:txBody>
          <a:bodyPr/>
          <a:lstStyle/>
          <a:p>
            <a:r>
              <a:rPr lang="en-US" dirty="0"/>
              <a:t>Module 5 of 8</a:t>
            </a:r>
          </a:p>
        </p:txBody>
      </p:sp>
      <p:sp>
        <p:nvSpPr>
          <p:cNvPr id="11" name="Text Placeholder 4">
            <a:extLst>
              <a:ext uri="{FF2B5EF4-FFF2-40B4-BE49-F238E27FC236}">
                <a16:creationId xmlns:a16="http://schemas.microsoft.com/office/drawing/2014/main" id="{442D2251-95C9-FB42-BC6D-B3A166EE6730}"/>
              </a:ext>
            </a:extLst>
          </p:cNvPr>
          <p:cNvSpPr>
            <a:spLocks noGrp="1"/>
          </p:cNvSpPr>
          <p:nvPr>
            <p:ph type="body" sz="quarter" idx="12"/>
          </p:nvPr>
        </p:nvSpPr>
        <p:spPr>
          <a:xfrm>
            <a:off x="0" y="1874520"/>
            <a:ext cx="3409950" cy="2994660"/>
          </a:xfrm>
        </p:spPr>
        <p:txBody>
          <a:bodyPr anchor="ctr"/>
          <a:lstStyle/>
          <a:p>
            <a:pPr marL="0" lvl="0" indent="0" algn="ctr">
              <a:lnSpc>
                <a:spcPct val="100000"/>
              </a:lnSpc>
              <a:spcBef>
                <a:spcPts val="0"/>
              </a:spcBef>
              <a:buNone/>
            </a:pPr>
            <a:r>
              <a:rPr lang="en-US" sz="4000" dirty="0">
                <a:solidFill>
                  <a:prstClr val="black"/>
                </a:solidFill>
              </a:rPr>
              <a:t>SPPC-II</a:t>
            </a:r>
          </a:p>
          <a:p>
            <a:pPr marL="0" lvl="0" indent="0" algn="ctr">
              <a:spcBef>
                <a:spcPct val="0"/>
              </a:spcBef>
              <a:buNone/>
              <a:defRPr/>
            </a:pPr>
            <a:r>
              <a:rPr lang="en-US" sz="4000" dirty="0">
                <a:solidFill>
                  <a:prstClr val="black"/>
                </a:solidFill>
              </a:rPr>
              <a:t>Toolkit</a:t>
            </a:r>
          </a:p>
        </p:txBody>
      </p:sp>
      <p:pic>
        <p:nvPicPr>
          <p:cNvPr id="5" name="Picture 4" descr="Logo for Agency for Healthcare Research and Quality (AHRQ)">
            <a:extLst>
              <a:ext uri="{FF2B5EF4-FFF2-40B4-BE49-F238E27FC236}">
                <a16:creationId xmlns:a16="http://schemas.microsoft.com/office/drawing/2014/main" id="{1F436483-B48A-436C-9E34-48A13C71FE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697" y="5696015"/>
            <a:ext cx="2377440" cy="822960"/>
          </a:xfrm>
          <a:prstGeom prst="rect">
            <a:avLst/>
          </a:prstGeom>
        </p:spPr>
      </p:pic>
      <p:sp>
        <p:nvSpPr>
          <p:cNvPr id="3" name="TextBox 2">
            <a:extLst>
              <a:ext uri="{FF2B5EF4-FFF2-40B4-BE49-F238E27FC236}">
                <a16:creationId xmlns:a16="http://schemas.microsoft.com/office/drawing/2014/main" id="{AB7029B9-0078-42C1-3538-55BEDC4EA94E}"/>
              </a:ext>
            </a:extLst>
          </p:cNvPr>
          <p:cNvSpPr txBox="1"/>
          <p:nvPr/>
        </p:nvSpPr>
        <p:spPr>
          <a:xfrm>
            <a:off x="9277350" y="5895975"/>
            <a:ext cx="2420214" cy="646331"/>
          </a:xfrm>
          <a:prstGeom prst="rect">
            <a:avLst/>
          </a:prstGeom>
          <a:noFill/>
        </p:spPr>
        <p:txBody>
          <a:bodyPr wrap="none" rtlCol="0">
            <a:spAutoFit/>
          </a:bodyPr>
          <a:lstStyle/>
          <a:p>
            <a:pPr algn="r"/>
            <a:r>
              <a:rPr lang="en-US" dirty="0"/>
              <a:t>AHRQ Pub. No. 23-0046</a:t>
            </a:r>
          </a:p>
          <a:p>
            <a:pPr algn="r"/>
            <a:r>
              <a:rPr lang="en-US" dirty="0"/>
              <a:t>July 2023</a:t>
            </a:r>
          </a:p>
        </p:txBody>
      </p:sp>
    </p:spTree>
    <p:extLst>
      <p:ext uri="{BB962C8B-B14F-4D97-AF65-F5344CB8AC3E}">
        <p14:creationId xmlns:p14="http://schemas.microsoft.com/office/powerpoint/2010/main" val="393623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Demonstrating Power Words</a:t>
            </a:r>
          </a:p>
        </p:txBody>
      </p:sp>
      <p:pic>
        <p:nvPicPr>
          <p:cNvPr id="6" name="cuslandd.mp4" descr="Video: Demonstrating Power Wor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30588" y="1835150"/>
            <a:ext cx="5330825" cy="3998913"/>
          </a:xfrm>
        </p:spPr>
      </p:pic>
      <p:sp>
        <p:nvSpPr>
          <p:cNvPr id="10" name="Content Placeholder 9"/>
          <p:cNvSpPr>
            <a:spLocks noGrp="1"/>
          </p:cNvSpPr>
          <p:nvPr>
            <p:ph idx="13"/>
          </p:nvPr>
        </p:nvSpPr>
        <p:spPr>
          <a:xfrm>
            <a:off x="1311618" y="2344298"/>
            <a:ext cx="1801586" cy="1052044"/>
          </a:xfrm>
        </p:spPr>
        <p:txBody>
          <a:bodyPr/>
          <a:lstStyle/>
          <a:p>
            <a:pPr marL="0" indent="0">
              <a:buNone/>
            </a:pPr>
            <a:r>
              <a:rPr lang="en-US" dirty="0"/>
              <a:t>Click video to watch</a:t>
            </a:r>
          </a:p>
          <a:p>
            <a:pPr marL="0" indent="0">
              <a:buNone/>
            </a:pPr>
            <a:endParaRPr lang="en-US" dirty="0"/>
          </a:p>
        </p:txBody>
      </p:sp>
      <p:sp>
        <p:nvSpPr>
          <p:cNvPr id="5" name="Content Placeholder 19" descr="Decorative">
            <a:extLst>
              <a:ext uri="{C183D7F6-B498-43B3-948B-1728B52AA6E4}">
                <adec:decorative xmlns:adec="http://schemas.microsoft.com/office/drawing/2017/decorative" val="0"/>
              </a:ext>
            </a:extLst>
          </p:cNvPr>
          <p:cNvSpPr txBox="1">
            <a:spLocks/>
          </p:cNvSpPr>
          <p:nvPr/>
        </p:nvSpPr>
        <p:spPr>
          <a:xfrm>
            <a:off x="1084340" y="2393285"/>
            <a:ext cx="1993900" cy="1334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urved Right Arrow 6" descr="Decorative">
            <a:extLst>
              <a:ext uri="{C183D7F6-B498-43B3-948B-1728B52AA6E4}">
                <adec:decorative xmlns:adec="http://schemas.microsoft.com/office/drawing/2017/decorative" val="0"/>
              </a:ext>
            </a:extLst>
          </p:cNvPr>
          <p:cNvSpPr/>
          <p:nvPr/>
        </p:nvSpPr>
        <p:spPr>
          <a:xfrm rot="20833141">
            <a:off x="569672" y="19807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653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93C6-1C49-F344-97C2-323AB9D22096}"/>
              </a:ext>
            </a:extLst>
          </p:cNvPr>
          <p:cNvSpPr>
            <a:spLocks noGrp="1"/>
          </p:cNvSpPr>
          <p:nvPr>
            <p:ph type="title"/>
          </p:nvPr>
        </p:nvSpPr>
        <p:spPr/>
        <p:txBody>
          <a:bodyPr/>
          <a:lstStyle/>
          <a:p>
            <a:r>
              <a:rPr lang="en-US" dirty="0"/>
              <a:t>Practice Two-Challenge Rule</a:t>
            </a:r>
            <a:br>
              <a:rPr lang="en-US" dirty="0"/>
            </a:br>
            <a:r>
              <a:rPr lang="en-US" sz="2800" i="1" dirty="0">
                <a:solidFill>
                  <a:srgbClr val="4258A6"/>
                </a:solidFill>
              </a:rPr>
              <a:t>~8 minutes</a:t>
            </a:r>
            <a:endParaRPr lang="en-US" sz="2800" dirty="0"/>
          </a:p>
        </p:txBody>
      </p:sp>
      <p:sp>
        <p:nvSpPr>
          <p:cNvPr id="4" name="Content Placeholder 3">
            <a:extLst>
              <a:ext uri="{FF2B5EF4-FFF2-40B4-BE49-F238E27FC236}">
                <a16:creationId xmlns:a16="http://schemas.microsoft.com/office/drawing/2014/main" id="{647A151C-80A9-4D4D-A641-A07AA3370FB1}"/>
              </a:ext>
            </a:extLst>
          </p:cNvPr>
          <p:cNvSpPr>
            <a:spLocks noGrp="1"/>
          </p:cNvSpPr>
          <p:nvPr>
            <p:ph idx="1"/>
          </p:nvPr>
        </p:nvSpPr>
        <p:spPr/>
        <p:txBody>
          <a:bodyPr/>
          <a:lstStyle/>
          <a:p>
            <a:r>
              <a:rPr lang="en-US" dirty="0"/>
              <a:t>Break into groups of two or three individuals</a:t>
            </a:r>
          </a:p>
          <a:p>
            <a:r>
              <a:rPr lang="en-US" dirty="0"/>
              <a:t>Brainstorm (5 minutes)</a:t>
            </a:r>
          </a:p>
          <a:p>
            <a:pPr lvl="1"/>
            <a:r>
              <a:rPr lang="en-US" dirty="0"/>
              <a:t>Imagine you are Dana from the previous video and Dr. Dean has just brushed off your assertion about Ms. Keys.</a:t>
            </a:r>
          </a:p>
          <a:p>
            <a:pPr lvl="1"/>
            <a:r>
              <a:rPr lang="en-US" dirty="0"/>
              <a:t>What would you do or say next? </a:t>
            </a:r>
          </a:p>
          <a:p>
            <a:r>
              <a:rPr lang="en-US" dirty="0"/>
              <a:t>Report out (2–3 minutes)</a:t>
            </a:r>
          </a:p>
          <a:p>
            <a:pPr lvl="1"/>
            <a:r>
              <a:rPr lang="en-US" dirty="0"/>
              <a:t>Share your strategy to the group. </a:t>
            </a:r>
          </a:p>
          <a:p>
            <a:pPr lvl="1"/>
            <a:r>
              <a:rPr lang="en-US" dirty="0"/>
              <a:t>Why you think it would be (in)effective?</a:t>
            </a:r>
          </a:p>
        </p:txBody>
      </p:sp>
      <p:sp>
        <p:nvSpPr>
          <p:cNvPr id="5" name="Slide Number Placeholder 14">
            <a:extLst>
              <a:ext uri="{FF2B5EF4-FFF2-40B4-BE49-F238E27FC236}">
                <a16:creationId xmlns:a16="http://schemas.microsoft.com/office/drawing/2014/main" id="{908FA852-2C33-8E4F-931E-A034E913A40A}"/>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26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Power Words &amp; Two-Challenge Rule</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Tanya is notifying Dr. </a:t>
            </a:r>
            <a:r>
              <a:rPr lang="en-US" sz="3000" dirty="0" err="1"/>
              <a:t>Sonentag</a:t>
            </a:r>
            <a:r>
              <a:rPr lang="en-US" sz="3000" dirty="0"/>
              <a:t> that Ms. Williams is bleeding.</a:t>
            </a:r>
          </a:p>
          <a:p>
            <a:r>
              <a:rPr lang="en-US" sz="3000" dirty="0"/>
              <a:t>Observe how Tanya pairs power words with the Two-Challenge rule to assert her concerns.</a:t>
            </a:r>
          </a:p>
        </p:txBody>
      </p:sp>
    </p:spTree>
    <p:custDataLst>
      <p:tags r:id="rId1"/>
    </p:custDataLst>
    <p:extLst>
      <p:ext uri="{BB962C8B-B14F-4D97-AF65-F5344CB8AC3E}">
        <p14:creationId xmlns:p14="http://schemas.microsoft.com/office/powerpoint/2010/main" val="348842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Illustration shows two figures in silhouette: Dr. Sonentag, the obstetrician, and Tanya, the charge nurse. A phone icon indicates that Tanya is telephoning the doctor; she says 'Hi Dr. Sonentag, this is Tanya, the charge nurse on L&amp;D. I was just informed that Ms. Williams is feeling lightheaded and dizzy, and on most recent fundal massage and perineal exam, she was noted to have a large gush of blood and clots totaling 250 cc.'">
            <a:extLst>
              <a:ext uri="{FF2B5EF4-FFF2-40B4-BE49-F238E27FC236}">
                <a16:creationId xmlns:a16="http://schemas.microsoft.com/office/drawing/2014/main" id="{A59052EC-3F57-4B81-88D9-D349F86FC80C}"/>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D05F-AE1F-8749-951C-1B970179FEED}"/>
              </a:ext>
            </a:extLst>
          </p:cNvPr>
          <p:cNvSpPr>
            <a:spLocks noGrp="1"/>
          </p:cNvSpPr>
          <p:nvPr>
            <p:ph type="title"/>
          </p:nvPr>
        </p:nvSpPr>
        <p:spPr>
          <a:xfrm rot="16200000">
            <a:off x="-2301148" y="2298906"/>
            <a:ext cx="5923376" cy="1325563"/>
          </a:xfrm>
        </p:spPr>
        <p:txBody>
          <a:bodyPr>
            <a:noAutofit/>
          </a:bodyPr>
          <a:lstStyle/>
          <a:p>
            <a:r>
              <a:rPr lang="en-US" sz="3400" dirty="0"/>
              <a:t>Obstetric Hemorrhage </a:t>
            </a:r>
            <a:br>
              <a:rPr lang="en-US" sz="3400" dirty="0"/>
            </a:br>
            <a:r>
              <a:rPr lang="en-US" sz="3400" dirty="0"/>
              <a:t>Power Words &amp; Two-Challenges</a:t>
            </a:r>
          </a:p>
        </p:txBody>
      </p:sp>
      <p:sp>
        <p:nvSpPr>
          <p:cNvPr id="8" name="Slide Number Placeholder 7">
            <a:extLst>
              <a:ext uri="{FF2B5EF4-FFF2-40B4-BE49-F238E27FC236}">
                <a16:creationId xmlns:a16="http://schemas.microsoft.com/office/drawing/2014/main" id="{B1380EF0-CC63-2E44-9037-F0653DC9A9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descr="Illustration shows two figures in silhouette: Dr. Sonentag, the obstetrician, and Tanya, the charge nurse. A phone icon indicates that Tanya is telephoning the doctor; she says 'Hi Dr. Sonentag, this is Tanya, the charge nurse on L&amp;D. I was just informed that Ms. Williams is feeling lightheaded and dizzy, and on most recent fundal massage and perineal exam, she was noted to have a large gush of blood and clots totaling 250 cc.'">
            <a:extLst>
              <a:ext uri="{FF2B5EF4-FFF2-40B4-BE49-F238E27FC236}">
                <a16:creationId xmlns:a16="http://schemas.microsoft.com/office/drawing/2014/main" id="{234F2BB4-D031-5741-939C-B300D11008CB}"/>
              </a:ext>
            </a:extLst>
          </p:cNvPr>
          <p:cNvSpPr/>
          <p:nvPr/>
        </p:nvSpPr>
        <p:spPr>
          <a:xfrm>
            <a:off x="4302178" y="273640"/>
            <a:ext cx="4472456" cy="4965078"/>
          </a:xfrm>
          <a:prstGeom prst="wedgeRectCallout">
            <a:avLst>
              <a:gd name="adj1" fmla="val 59687"/>
              <a:gd name="adj2" fmla="val 469"/>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the charge nurse on L&amp;D. </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was just informed that Ms. Williams is feeling lightheaded and dizzy, and on most recent fundal massage and perineal exam, she was noted to have a large gush of blood and clots totaling 250 cc.</a:t>
            </a:r>
          </a:p>
        </p:txBody>
      </p:sp>
      <p:pic>
        <p:nvPicPr>
          <p:cNvPr id="22" name="Picture 21" descr="A picture containing silhouette of nurse">
            <a:extLst>
              <a:ext uri="{FF2B5EF4-FFF2-40B4-BE49-F238E27FC236}">
                <a16:creationId xmlns:a16="http://schemas.microsoft.com/office/drawing/2014/main" id="{47846006-F51C-4E62-8E78-E5DCFCAD31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24" name="Picture 23" descr="A picture containing silhouette&#10;&#10;Description automatically generated">
            <a:extLst>
              <a:ext uri="{FF2B5EF4-FFF2-40B4-BE49-F238E27FC236}">
                <a16:creationId xmlns:a16="http://schemas.microsoft.com/office/drawing/2014/main" id="{264FAE78-7433-466E-897B-9498BE1A5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767736" y="977153"/>
            <a:ext cx="2635175" cy="4965078"/>
          </a:xfrm>
          <a:prstGeom prst="rect">
            <a:avLst/>
          </a:prstGeom>
        </p:spPr>
      </p:pic>
      <p:sp>
        <p:nvSpPr>
          <p:cNvPr id="18" name="TextBox 17">
            <a:extLst>
              <a:ext uri="{FF2B5EF4-FFF2-40B4-BE49-F238E27FC236}">
                <a16:creationId xmlns:a16="http://schemas.microsoft.com/office/drawing/2014/main" id="{F5D28B73-C5E4-454C-91A8-E2E9B1CB0E34}"/>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291F1013-7903-461D-B9B7-78310E2185A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pic>
        <p:nvPicPr>
          <p:cNvPr id="26" name="Picture 25" descr="File:Phone font awesome.svg - Wikimedia Commons">
            <a:extLst>
              <a:ext uri="{FF2B5EF4-FFF2-40B4-BE49-F238E27FC236}">
                <a16:creationId xmlns:a16="http://schemas.microsoft.com/office/drawing/2014/main" id="{6D14636B-E6E2-437F-8886-E96DF6ED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075610" y="2313097"/>
            <a:ext cx="1362228" cy="1362228"/>
          </a:xfrm>
          <a:prstGeom prst="rect">
            <a:avLst/>
          </a:prstGeom>
        </p:spPr>
      </p:pic>
    </p:spTree>
    <p:extLst>
      <p:ext uri="{BB962C8B-B14F-4D97-AF65-F5344CB8AC3E}">
        <p14:creationId xmlns:p14="http://schemas.microsoft.com/office/powerpoint/2010/main" val="2487623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2" descr="Illustration shows two figures in silhouette: Dr. Sonentag, the obstetrician, and Tanya, the charge nurse. A phone icon indicates that Dr. Sonentag is telephoning Tanya; the doctor says 'Thank you, Tanya, for notifying me. I am sure Ms. Williams is just having normal postpartum lochia and blood loss. I think she should be OK. We can continue monitoring her for now.'">
            <a:extLst>
              <a:ext uri="{FF2B5EF4-FFF2-40B4-BE49-F238E27FC236}">
                <a16:creationId xmlns:a16="http://schemas.microsoft.com/office/drawing/2014/main" id="{28F83C3E-F22F-4AF7-BFEF-110A03E6D053}"/>
              </a:ext>
            </a:extLst>
          </p:cNvPr>
          <p:cNvSpPr/>
          <p:nvPr/>
        </p:nvSpPr>
        <p:spPr>
          <a:xfrm flipH="1">
            <a:off x="1432427" y="157316"/>
            <a:ext cx="10553096" cy="57045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1">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2684D290-6AC1-B04E-958A-B6C0FCBA69E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a:extLst>
              <a:ext uri="{FF2B5EF4-FFF2-40B4-BE49-F238E27FC236}">
                <a16:creationId xmlns:a16="http://schemas.microsoft.com/office/drawing/2014/main" id="{C7B109F5-2C65-B141-9D9F-7A38C1B2FFE6}"/>
              </a:ext>
            </a:extLst>
          </p:cNvPr>
          <p:cNvSpPr/>
          <p:nvPr/>
        </p:nvSpPr>
        <p:spPr>
          <a:xfrm>
            <a:off x="4317432" y="493184"/>
            <a:ext cx="4472456" cy="3738348"/>
          </a:xfrm>
          <a:prstGeom prst="wedgeRectCallout">
            <a:avLst>
              <a:gd name="adj1" fmla="val -70194"/>
              <a:gd name="adj2" fmla="val -18471"/>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Thank you, Tanya, for notifying me. I am sure Ms. Williams is just having normal postpartum lochia and blood loss.</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think she should be OK. We can continue monitoring her for now.</a:t>
            </a:r>
          </a:p>
        </p:txBody>
      </p:sp>
      <p:pic>
        <p:nvPicPr>
          <p:cNvPr id="19" name="Picture 18" descr="File:Phone font awesome.svg - Wikimedia Commons">
            <a:extLst>
              <a:ext uri="{FF2B5EF4-FFF2-40B4-BE49-F238E27FC236}">
                <a16:creationId xmlns:a16="http://schemas.microsoft.com/office/drawing/2014/main" id="{19C4FA96-9CFA-476A-9BAC-3B4421BE1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8723">
            <a:off x="4034396" y="1686360"/>
            <a:ext cx="1362228" cy="1362228"/>
          </a:xfrm>
          <a:prstGeom prst="rect">
            <a:avLst/>
          </a:prstGeom>
        </p:spPr>
      </p:pic>
      <p:pic>
        <p:nvPicPr>
          <p:cNvPr id="14" name="Picture 13" descr="A picture containing silhouette of nurse">
            <a:extLst>
              <a:ext uri="{FF2B5EF4-FFF2-40B4-BE49-F238E27FC236}">
                <a16:creationId xmlns:a16="http://schemas.microsoft.com/office/drawing/2014/main" id="{2D037599-9545-0546-BBC3-257B057AFB5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F6A2F439-07A6-6845-B665-E0C3887AC2FA}"/>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sp>
        <p:nvSpPr>
          <p:cNvPr id="17" name="TextBox 16">
            <a:extLst>
              <a:ext uri="{FF2B5EF4-FFF2-40B4-BE49-F238E27FC236}">
                <a16:creationId xmlns:a16="http://schemas.microsoft.com/office/drawing/2014/main" id="{C05BB44C-C56C-F24C-9B82-03EF173E6760}"/>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2" name="TextBox 21">
            <a:extLst>
              <a:ext uri="{FF2B5EF4-FFF2-40B4-BE49-F238E27FC236}">
                <a16:creationId xmlns:a16="http://schemas.microsoft.com/office/drawing/2014/main" id="{38653071-1524-5D43-BA9B-E98EA569DE83}"/>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5" name="Title 4">
            <a:extLst>
              <a:ext uri="{FF2B5EF4-FFF2-40B4-BE49-F238E27FC236}">
                <a16:creationId xmlns:a16="http://schemas.microsoft.com/office/drawing/2014/main" id="{98F846F3-F373-A34A-9B3F-E67F2EC3097A}"/>
              </a:ext>
            </a:extLst>
          </p:cNvPr>
          <p:cNvSpPr>
            <a:spLocks noGrp="1"/>
          </p:cNvSpPr>
          <p:nvPr>
            <p:ph type="title"/>
          </p:nvPr>
        </p:nvSpPr>
        <p:spPr/>
        <p:txBody>
          <a:bodyP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0" i="0" kern="1200" baseline="0" dirty="0">
                <a:solidFill>
                  <a:schemeClr val="tx1"/>
                </a:solidFill>
                <a:effectLst/>
                <a:latin typeface="+mj-lt"/>
                <a:ea typeface="+mj-ea"/>
                <a:cs typeface="+mj-cs"/>
              </a:rPr>
              <a:t>Obstetric Hemorrhage </a:t>
            </a:r>
            <a:br>
              <a:rPr lang="en-US" sz="3600" b="0" i="0" kern="1200" baseline="0" dirty="0">
                <a:solidFill>
                  <a:schemeClr val="tx1"/>
                </a:solidFill>
                <a:effectLst/>
                <a:latin typeface="+mj-lt"/>
                <a:ea typeface="+mj-ea"/>
                <a:cs typeface="+mj-cs"/>
              </a:rPr>
            </a:br>
            <a:r>
              <a:rPr lang="en-US" sz="3600" b="0" i="0" kern="1200" baseline="0" dirty="0">
                <a:solidFill>
                  <a:schemeClr val="tx1"/>
                </a:solidFill>
                <a:effectLst/>
                <a:latin typeface="+mj-lt"/>
                <a:ea typeface="+mj-ea"/>
                <a:cs typeface="+mj-cs"/>
              </a:rPr>
              <a:t>Power Words &amp; Two-Challenges</a:t>
            </a:r>
            <a:endParaRPr lang="en-US" dirty="0">
              <a:effectLst/>
            </a:endParaRPr>
          </a:p>
        </p:txBody>
      </p:sp>
      <p:sp>
        <p:nvSpPr>
          <p:cNvPr id="23" name="Title 1">
            <a:extLst>
              <a:ext uri="{FF2B5EF4-FFF2-40B4-BE49-F238E27FC236}">
                <a16:creationId xmlns:a16="http://schemas.microsoft.com/office/drawing/2014/main" id="{DCAD9E8E-F441-6846-9049-70BCC9F0F01F}"/>
              </a:ext>
            </a:extLst>
          </p:cNvPr>
          <p:cNvSpPr txBox="1">
            <a:spLocks/>
          </p:cNvSpPr>
          <p:nvPr/>
        </p:nvSpPr>
        <p:spPr>
          <a:xfrm rot="16200000">
            <a:off x="-2301148" y="2298907"/>
            <a:ext cx="5923376" cy="1325563"/>
          </a:xfrm>
          <a:prstGeom prst="rect">
            <a:avLst/>
          </a:prstGeom>
          <a:solidFill>
            <a:schemeClr val="bg1"/>
          </a:solidFill>
          <a:ln>
            <a:solidFill>
              <a:srgbClr val="4258A6"/>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Obstetric Hemorrhage </a:t>
            </a:r>
            <a:b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rPr>
              <a:t>Power Words &amp; Two-Challenges</a:t>
            </a:r>
          </a:p>
        </p:txBody>
      </p:sp>
    </p:spTree>
    <p:extLst>
      <p:ext uri="{BB962C8B-B14F-4D97-AF65-F5344CB8AC3E}">
        <p14:creationId xmlns:p14="http://schemas.microsoft.com/office/powerpoint/2010/main" val="217426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Illustration shows two figures in silhouette: Dr. Sonentag, the obstetrician, and Tanya, the charge nurse. A phone icon indicates that Tanya is telephoning the doctor; she says 'Hi Dr. Sonentag, this is Tanya, the charge nurse on L&amp;D. I was just informed that Ms. Williams is feeling lightheaded and dizzy, and on most recent fundal massage and perineal exam, she was noted to have a large gush of blood and clots totaling 250 cc.'">
            <a:extLst>
              <a:ext uri="{FF2B5EF4-FFF2-40B4-BE49-F238E27FC236}">
                <a16:creationId xmlns:a16="http://schemas.microsoft.com/office/drawing/2014/main" id="{A59052EC-3F57-4B81-88D9-D349F86FC80C}"/>
              </a:ext>
            </a:extLst>
          </p:cNvPr>
          <p:cNvSpPr/>
          <p:nvPr/>
        </p:nvSpPr>
        <p:spPr>
          <a:xfrm flipH="1">
            <a:off x="1416424" y="-189899"/>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D05F-AE1F-8749-951C-1B970179FEED}"/>
              </a:ext>
            </a:extLst>
          </p:cNvPr>
          <p:cNvSpPr>
            <a:spLocks noGrp="1"/>
          </p:cNvSpPr>
          <p:nvPr>
            <p:ph type="title"/>
          </p:nvPr>
        </p:nvSpPr>
        <p:spPr>
          <a:xfrm rot="16200000">
            <a:off x="-2301148" y="2298906"/>
            <a:ext cx="5923376" cy="1325563"/>
          </a:xfrm>
        </p:spPr>
        <p:txBody>
          <a:bodyPr>
            <a:noAutofit/>
          </a:bodyPr>
          <a:lstStyle/>
          <a:p>
            <a:r>
              <a:rPr lang="en-US" sz="3400" dirty="0"/>
              <a:t>Obstetric Hemorrhage </a:t>
            </a:r>
            <a:br>
              <a:rPr lang="en-US" sz="3400" dirty="0"/>
            </a:br>
            <a:r>
              <a:rPr lang="en-US" sz="3400" dirty="0"/>
              <a:t>Power Words &amp; Two-Challenges</a:t>
            </a:r>
          </a:p>
        </p:txBody>
      </p:sp>
      <p:sp>
        <p:nvSpPr>
          <p:cNvPr id="8" name="Slide Number Placeholder 7">
            <a:extLst>
              <a:ext uri="{FF2B5EF4-FFF2-40B4-BE49-F238E27FC236}">
                <a16:creationId xmlns:a16="http://schemas.microsoft.com/office/drawing/2014/main" id="{B1380EF0-CC63-2E44-9037-F0653DC9A9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a:extLst>
              <a:ext uri="{FF2B5EF4-FFF2-40B4-BE49-F238E27FC236}">
                <a16:creationId xmlns:a16="http://schemas.microsoft.com/office/drawing/2014/main" id="{234F2BB4-D031-5741-939C-B300D11008CB}"/>
              </a:ext>
            </a:extLst>
          </p:cNvPr>
          <p:cNvSpPr/>
          <p:nvPr/>
        </p:nvSpPr>
        <p:spPr>
          <a:xfrm>
            <a:off x="4302178" y="273640"/>
            <a:ext cx="4472456" cy="4965078"/>
          </a:xfrm>
          <a:prstGeom prst="wedgeRectCallout">
            <a:avLst>
              <a:gd name="adj1" fmla="val 59687"/>
              <a:gd name="adj2" fmla="val 469"/>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the charge nurse on L&amp;D. </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was just informed that Ms. Williams is feeling lightheaded and dizzy, and on most recent fundal massage and perineal exam, she was noted to have a large gush of blood and clots totaling 250 cc.</a:t>
            </a:r>
          </a:p>
        </p:txBody>
      </p:sp>
      <p:pic>
        <p:nvPicPr>
          <p:cNvPr id="22" name="Picture 21" descr="A picture containing silhouette of nurse">
            <a:extLst>
              <a:ext uri="{FF2B5EF4-FFF2-40B4-BE49-F238E27FC236}">
                <a16:creationId xmlns:a16="http://schemas.microsoft.com/office/drawing/2014/main" id="{47846006-F51C-4E62-8E78-E5DCFCAD31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24" name="Picture 23" descr="A picture containing silhouette&#10;&#10;Description automatically generated">
            <a:extLst>
              <a:ext uri="{FF2B5EF4-FFF2-40B4-BE49-F238E27FC236}">
                <a16:creationId xmlns:a16="http://schemas.microsoft.com/office/drawing/2014/main" id="{264FAE78-7433-466E-897B-9498BE1A5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sp>
        <p:nvSpPr>
          <p:cNvPr id="18" name="TextBox 17">
            <a:extLst>
              <a:ext uri="{FF2B5EF4-FFF2-40B4-BE49-F238E27FC236}">
                <a16:creationId xmlns:a16="http://schemas.microsoft.com/office/drawing/2014/main" id="{F5D28B73-C5E4-454C-91A8-E2E9B1CB0E34}"/>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291F1013-7903-461D-B9B7-78310E2185A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pic>
        <p:nvPicPr>
          <p:cNvPr id="26" name="Picture 25" descr="File:Phone font awesome.svg - Wikimedia Commons">
            <a:extLst>
              <a:ext uri="{FF2B5EF4-FFF2-40B4-BE49-F238E27FC236}">
                <a16:creationId xmlns:a16="http://schemas.microsoft.com/office/drawing/2014/main" id="{6D14636B-E6E2-437F-8886-E96DF6ED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075610" y="2313097"/>
            <a:ext cx="1362228" cy="1362228"/>
          </a:xfrm>
          <a:prstGeom prst="rect">
            <a:avLst/>
          </a:prstGeom>
        </p:spPr>
      </p:pic>
    </p:spTree>
    <p:extLst>
      <p:ext uri="{BB962C8B-B14F-4D97-AF65-F5344CB8AC3E}">
        <p14:creationId xmlns:p14="http://schemas.microsoft.com/office/powerpoint/2010/main" val="254063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Decorative shape">
            <a:extLst>
              <a:ext uri="{FF2B5EF4-FFF2-40B4-BE49-F238E27FC236}">
                <a16:creationId xmlns:a16="http://schemas.microsoft.com/office/drawing/2014/main" id="{A59052EC-3F57-4B81-88D9-D349F86FC80C}"/>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D05F-AE1F-8749-951C-1B970179FEED}"/>
              </a:ext>
            </a:extLst>
          </p:cNvPr>
          <p:cNvSpPr>
            <a:spLocks noGrp="1"/>
          </p:cNvSpPr>
          <p:nvPr>
            <p:ph type="title"/>
          </p:nvPr>
        </p:nvSpPr>
        <p:spPr>
          <a:xfrm rot="16200000">
            <a:off x="-2301148" y="2298906"/>
            <a:ext cx="5923376" cy="1325563"/>
          </a:xfrm>
        </p:spPr>
        <p:txBody>
          <a:bodyPr>
            <a:noAutofit/>
          </a:bodyPr>
          <a:lstStyle/>
          <a:p>
            <a:r>
              <a:rPr lang="en-US" sz="3400" dirty="0"/>
              <a:t>Obstetric Hemorrhage </a:t>
            </a:r>
            <a:br>
              <a:rPr lang="en-US" sz="3400" dirty="0"/>
            </a:br>
            <a:r>
              <a:rPr lang="en-US" sz="3400" dirty="0"/>
              <a:t>Power Words &amp; Two-Challenges</a:t>
            </a:r>
          </a:p>
        </p:txBody>
      </p:sp>
      <p:sp>
        <p:nvSpPr>
          <p:cNvPr id="8" name="Slide Number Placeholder 7">
            <a:extLst>
              <a:ext uri="{FF2B5EF4-FFF2-40B4-BE49-F238E27FC236}">
                <a16:creationId xmlns:a16="http://schemas.microsoft.com/office/drawing/2014/main" id="{B1380EF0-CC63-2E44-9037-F0653DC9A9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a:extLst>
              <a:ext uri="{FF2B5EF4-FFF2-40B4-BE49-F238E27FC236}">
                <a16:creationId xmlns:a16="http://schemas.microsoft.com/office/drawing/2014/main" id="{234F2BB4-D031-5741-939C-B300D11008CB}"/>
              </a:ext>
            </a:extLst>
          </p:cNvPr>
          <p:cNvSpPr/>
          <p:nvPr/>
        </p:nvSpPr>
        <p:spPr>
          <a:xfrm>
            <a:off x="4302178" y="273640"/>
            <a:ext cx="4472456" cy="4965078"/>
          </a:xfrm>
          <a:prstGeom prst="wedgeRectCallout">
            <a:avLst>
              <a:gd name="adj1" fmla="val 59687"/>
              <a:gd name="adj2" fmla="val 469"/>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the charge nurse on L&amp;D. </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was just informed that Ms. Williams is feeling lightheaded and dizzy, and on most recent fundal massage and perineal exam, she was noted to have a large gush of blood and clots totaling 250 cc.</a:t>
            </a:r>
          </a:p>
        </p:txBody>
      </p:sp>
      <p:pic>
        <p:nvPicPr>
          <p:cNvPr id="22" name="Picture 21" descr="A picture containing silhouette of nurse">
            <a:extLst>
              <a:ext uri="{FF2B5EF4-FFF2-40B4-BE49-F238E27FC236}">
                <a16:creationId xmlns:a16="http://schemas.microsoft.com/office/drawing/2014/main" id="{47846006-F51C-4E62-8E78-E5DCFCAD31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24" name="Picture 23" descr="A picture containing silhouette&#10;&#10;Description automatically generated">
            <a:extLst>
              <a:ext uri="{FF2B5EF4-FFF2-40B4-BE49-F238E27FC236}">
                <a16:creationId xmlns:a16="http://schemas.microsoft.com/office/drawing/2014/main" id="{264FAE78-7433-466E-897B-9498BE1A5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sp>
        <p:nvSpPr>
          <p:cNvPr id="18" name="TextBox 17">
            <a:extLst>
              <a:ext uri="{FF2B5EF4-FFF2-40B4-BE49-F238E27FC236}">
                <a16:creationId xmlns:a16="http://schemas.microsoft.com/office/drawing/2014/main" id="{F5D28B73-C5E4-454C-91A8-E2E9B1CB0E34}"/>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291F1013-7903-461D-B9B7-78310E2185A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pic>
        <p:nvPicPr>
          <p:cNvPr id="26" name="Picture 25" descr="File:Phone font awesome.svg - Wikimedia Commons">
            <a:extLst>
              <a:ext uri="{FF2B5EF4-FFF2-40B4-BE49-F238E27FC236}">
                <a16:creationId xmlns:a16="http://schemas.microsoft.com/office/drawing/2014/main" id="{6D14636B-E6E2-437F-8886-E96DF6ED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075610" y="2313097"/>
            <a:ext cx="1362228" cy="1362228"/>
          </a:xfrm>
          <a:prstGeom prst="rect">
            <a:avLst/>
          </a:prstGeom>
        </p:spPr>
      </p:pic>
    </p:spTree>
    <p:extLst>
      <p:ext uri="{BB962C8B-B14F-4D97-AF65-F5344CB8AC3E}">
        <p14:creationId xmlns:p14="http://schemas.microsoft.com/office/powerpoint/2010/main" val="1143982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Decorative shape">
            <a:extLst>
              <a:ext uri="{FF2B5EF4-FFF2-40B4-BE49-F238E27FC236}">
                <a16:creationId xmlns:a16="http://schemas.microsoft.com/office/drawing/2014/main" id="{D9AFCB75-EE52-46CE-9A18-EB010567A55A}"/>
              </a:ext>
            </a:extLst>
          </p:cNvPr>
          <p:cNvSpPr/>
          <p:nvPr/>
        </p:nvSpPr>
        <p:spPr>
          <a:xfrm flipV="1">
            <a:off x="1457117" y="107576"/>
            <a:ext cx="10627307" cy="57390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5A796267-7B77-884F-86E8-BF7CDAAA4341}"/>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6C51155-A7AD-FA4A-898F-C3D0CAEE24BE}"/>
              </a:ext>
            </a:extLst>
          </p:cNvPr>
          <p:cNvSpPr/>
          <p:nvPr/>
        </p:nvSpPr>
        <p:spPr>
          <a:xfrm>
            <a:off x="1544572" y="241300"/>
            <a:ext cx="10320142" cy="1433240"/>
          </a:xfrm>
          <a:prstGeom prst="rect">
            <a:avLst/>
          </a:prstGeom>
          <a:solidFill>
            <a:srgbClr val="FFFFFF"/>
          </a:solidFill>
          <a:ln w="57150">
            <a:solidFill>
              <a:schemeClr val="tx2"/>
            </a:solidFill>
          </a:ln>
          <a:effectLst/>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Allison repeats a set of vitals, showing a heart rate of 126 and blood pressure of 102/56. She relays to Tanya the new set of vitals and to make sure that Dr.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on his way.</a:t>
            </a:r>
          </a:p>
        </p:txBody>
      </p:sp>
      <p:grpSp>
        <p:nvGrpSpPr>
          <p:cNvPr id="7" name="Group 6">
            <a:extLst>
              <a:ext uri="{FF2B5EF4-FFF2-40B4-BE49-F238E27FC236}">
                <a16:creationId xmlns:a16="http://schemas.microsoft.com/office/drawing/2014/main" id="{F191442C-3698-4E9C-A0DD-5443D77F9C3F}"/>
              </a:ext>
              <a:ext uri="{C183D7F6-B498-43B3-948B-1728B52AA6E4}">
                <adec:decorative xmlns:adec="http://schemas.microsoft.com/office/drawing/2017/decorative" val="1"/>
              </a:ext>
            </a:extLst>
          </p:cNvPr>
          <p:cNvGrpSpPr/>
          <p:nvPr/>
        </p:nvGrpSpPr>
        <p:grpSpPr>
          <a:xfrm>
            <a:off x="4718935" y="2426604"/>
            <a:ext cx="1747482" cy="3488041"/>
            <a:chOff x="6216819" y="1767432"/>
            <a:chExt cx="2452932" cy="4488444"/>
          </a:xfrm>
        </p:grpSpPr>
        <p:pic>
          <p:nvPicPr>
            <p:cNvPr id="9" name="Picture 8" title="Nurse hanging IV">
              <a:extLst>
                <a:ext uri="{FF2B5EF4-FFF2-40B4-BE49-F238E27FC236}">
                  <a16:creationId xmlns:a16="http://schemas.microsoft.com/office/drawing/2014/main" id="{2ECA0BA1-BBA7-4A9F-9C02-2CBF20A836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a:off x="6216819" y="1778065"/>
              <a:ext cx="548505" cy="4477811"/>
            </a:xfrm>
            <a:prstGeom prst="rect">
              <a:avLst/>
            </a:prstGeom>
          </p:spPr>
        </p:pic>
        <p:pic>
          <p:nvPicPr>
            <p:cNvPr id="13" name="Picture 12" title="Nurse hanging IV">
              <a:extLst>
                <a:ext uri="{FF2B5EF4-FFF2-40B4-BE49-F238E27FC236}">
                  <a16:creationId xmlns:a16="http://schemas.microsoft.com/office/drawing/2014/main" id="{85A88306-9B43-4CB9-99DD-37FD0FBE95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593" b="17125"/>
            <a:stretch/>
          </p:blipFill>
          <p:spPr>
            <a:xfrm flipH="1">
              <a:off x="6740920" y="1767432"/>
              <a:ext cx="532504" cy="4477811"/>
            </a:xfrm>
            <a:prstGeom prst="rect">
              <a:avLst/>
            </a:prstGeom>
          </p:spPr>
        </p:pic>
        <p:pic>
          <p:nvPicPr>
            <p:cNvPr id="14" name="Picture 13" descr="A picture containing silhouette of nurse">
              <a:extLst>
                <a:ext uri="{FF2B5EF4-FFF2-40B4-BE49-F238E27FC236}">
                  <a16:creationId xmlns:a16="http://schemas.microsoft.com/office/drawing/2014/main" id="{32B5C239-8973-437C-8FE2-6D133BBBFE2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79464" b="60515"/>
            <a:stretch/>
          </p:blipFill>
          <p:spPr>
            <a:xfrm flipH="1">
              <a:off x="6556123" y="1953813"/>
              <a:ext cx="2113628" cy="4302063"/>
            </a:xfrm>
            <a:prstGeom prst="rect">
              <a:avLst/>
            </a:prstGeom>
          </p:spPr>
        </p:pic>
      </p:grpSp>
      <p:sp>
        <p:nvSpPr>
          <p:cNvPr id="16" name="TextBox 15">
            <a:extLst>
              <a:ext uri="{FF2B5EF4-FFF2-40B4-BE49-F238E27FC236}">
                <a16:creationId xmlns:a16="http://schemas.microsoft.com/office/drawing/2014/main" id="{FCE51C07-AA9C-4541-8C46-71E064094439}"/>
              </a:ext>
            </a:extLst>
          </p:cNvPr>
          <p:cNvSpPr txBox="1"/>
          <p:nvPr/>
        </p:nvSpPr>
        <p:spPr>
          <a:xfrm>
            <a:off x="5845038" y="3770532"/>
            <a:ext cx="122783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Allison, L&amp;D nurse</a:t>
            </a:r>
          </a:p>
        </p:txBody>
      </p:sp>
      <p:pic>
        <p:nvPicPr>
          <p:cNvPr id="18" name="Picture 17" descr="Image of a patient in a hospital bed.">
            <a:extLst>
              <a:ext uri="{FF2B5EF4-FFF2-40B4-BE49-F238E27FC236}">
                <a16:creationId xmlns:a16="http://schemas.microsoft.com/office/drawing/2014/main" id="{B0DB63F7-25A6-4F88-82AD-8EF37025D70B}"/>
              </a:ext>
            </a:extLst>
          </p:cNvPr>
          <p:cNvPicPr>
            <a:picLocks noChangeAspect="1"/>
          </p:cNvPicPr>
          <p:nvPr/>
        </p:nvPicPr>
        <p:blipFill rotWithShape="1">
          <a:blip r:embed="rId5">
            <a:extLst>
              <a:ext uri="{28A0092B-C50C-407E-A947-70E740481C1C}">
                <a14:useLocalDpi xmlns:a14="http://schemas.microsoft.com/office/drawing/2010/main" val="0"/>
              </a:ext>
            </a:extLst>
          </a:blip>
          <a:srcRect b="19584"/>
          <a:stretch/>
        </p:blipFill>
        <p:spPr>
          <a:xfrm flipH="1">
            <a:off x="2102474" y="2958564"/>
            <a:ext cx="4852593" cy="2956081"/>
          </a:xfrm>
          <a:prstGeom prst="rect">
            <a:avLst/>
          </a:prstGeom>
        </p:spPr>
      </p:pic>
      <p:sp>
        <p:nvSpPr>
          <p:cNvPr id="19" name="TextBox 18">
            <a:extLst>
              <a:ext uri="{FF2B5EF4-FFF2-40B4-BE49-F238E27FC236}">
                <a16:creationId xmlns:a16="http://schemas.microsoft.com/office/drawing/2014/main" id="{014509C2-046E-479B-87BA-5AE25FCCBE40}"/>
              </a:ext>
            </a:extLst>
          </p:cNvPr>
          <p:cNvSpPr txBox="1"/>
          <p:nvPr/>
        </p:nvSpPr>
        <p:spPr>
          <a:xfrm>
            <a:off x="2721635" y="5324276"/>
            <a:ext cx="1997300"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Danielle Williams, the patient</a:t>
            </a:r>
          </a:p>
        </p:txBody>
      </p:sp>
      <p:pic>
        <p:nvPicPr>
          <p:cNvPr id="15" name="Picture 14" descr="A picture containing silhouette of nurse">
            <a:extLst>
              <a:ext uri="{FF2B5EF4-FFF2-40B4-BE49-F238E27FC236}">
                <a16:creationId xmlns:a16="http://schemas.microsoft.com/office/drawing/2014/main" id="{660EE2F7-FA21-8D46-82B9-603175E25755}"/>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74672" y="2674314"/>
            <a:ext cx="1536594" cy="3374249"/>
          </a:xfrm>
          <a:prstGeom prst="rect">
            <a:avLst/>
          </a:prstGeom>
        </p:spPr>
      </p:pic>
      <p:sp>
        <p:nvSpPr>
          <p:cNvPr id="24" name="TextBox 23">
            <a:extLst>
              <a:ext uri="{FF2B5EF4-FFF2-40B4-BE49-F238E27FC236}">
                <a16:creationId xmlns:a16="http://schemas.microsoft.com/office/drawing/2014/main" id="{60956136-7A6B-CA45-9630-6AABA6E8DFB1}"/>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5" name="Title 4">
            <a:extLst>
              <a:ext uri="{FF2B5EF4-FFF2-40B4-BE49-F238E27FC236}">
                <a16:creationId xmlns:a16="http://schemas.microsoft.com/office/drawing/2014/main" id="{11A07C6B-8A20-6641-9E0E-E7F7F77DDF6C}"/>
              </a:ext>
            </a:extLst>
          </p:cNvPr>
          <p:cNvSpPr>
            <a:spLocks noGrp="1"/>
          </p:cNvSpPr>
          <p:nvPr>
            <p:ph type="title"/>
          </p:nvPr>
        </p:nvSpPr>
        <p:spPr/>
        <p:txBody>
          <a:bodyP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0" i="0" kern="1200" baseline="0" dirty="0">
                <a:solidFill>
                  <a:schemeClr val="tx1"/>
                </a:solidFill>
                <a:effectLst/>
                <a:latin typeface="+mj-lt"/>
                <a:ea typeface="+mj-ea"/>
                <a:cs typeface="+mj-cs"/>
              </a:rPr>
              <a:t>Obstetric Hemorrhage </a:t>
            </a:r>
            <a:br>
              <a:rPr lang="en-US" sz="3600" b="0" i="0" kern="1200" baseline="0" dirty="0">
                <a:solidFill>
                  <a:schemeClr val="tx1"/>
                </a:solidFill>
                <a:effectLst/>
                <a:latin typeface="+mj-lt"/>
                <a:ea typeface="+mj-ea"/>
                <a:cs typeface="+mj-cs"/>
              </a:rPr>
            </a:br>
            <a:r>
              <a:rPr lang="en-US" sz="3600" b="0" i="0" kern="1200" baseline="0" dirty="0">
                <a:solidFill>
                  <a:schemeClr val="tx1"/>
                </a:solidFill>
                <a:effectLst/>
                <a:latin typeface="+mj-lt"/>
                <a:ea typeface="+mj-ea"/>
                <a:cs typeface="+mj-cs"/>
              </a:rPr>
              <a:t>Power Words &amp; Two-Challenges</a:t>
            </a:r>
            <a:endParaRPr lang="en-US" dirty="0">
              <a:effectLst/>
            </a:endParaRPr>
          </a:p>
        </p:txBody>
      </p:sp>
      <p:sp>
        <p:nvSpPr>
          <p:cNvPr id="21" name="Title 1">
            <a:extLst>
              <a:ext uri="{FF2B5EF4-FFF2-40B4-BE49-F238E27FC236}">
                <a16:creationId xmlns:a16="http://schemas.microsoft.com/office/drawing/2014/main" id="{77869563-09E2-6E4A-9560-C64146FEC04B}"/>
              </a:ext>
            </a:extLst>
          </p:cNvPr>
          <p:cNvSpPr txBox="1">
            <a:spLocks/>
          </p:cNvSpPr>
          <p:nvPr/>
        </p:nvSpPr>
        <p:spPr>
          <a:xfrm rot="16200000">
            <a:off x="-2301148" y="2298906"/>
            <a:ext cx="5923376" cy="1325563"/>
          </a:xfrm>
          <a:prstGeom prst="rect">
            <a:avLst/>
          </a:prstGeom>
          <a:solidFill>
            <a:schemeClr val="bg1"/>
          </a:solidFill>
          <a:ln>
            <a:solidFill>
              <a:srgbClr val="4258A6"/>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t>Obstetric Hemorrhage </a:t>
            </a:r>
            <a:b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t>Power Words &amp; Two-Challenges</a:t>
            </a:r>
            <a:endPar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759164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Decorative shape">
            <a:extLst>
              <a:ext uri="{FF2B5EF4-FFF2-40B4-BE49-F238E27FC236}">
                <a16:creationId xmlns:a16="http://schemas.microsoft.com/office/drawing/2014/main" id="{A59052EC-3F57-4B81-88D9-D349F86FC80C}"/>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D05F-AE1F-8749-951C-1B970179FEED}"/>
              </a:ext>
            </a:extLst>
          </p:cNvPr>
          <p:cNvSpPr>
            <a:spLocks noGrp="1"/>
          </p:cNvSpPr>
          <p:nvPr>
            <p:ph type="title"/>
          </p:nvPr>
        </p:nvSpPr>
        <p:spPr>
          <a:xfrm rot="16200000">
            <a:off x="-2301148" y="2298906"/>
            <a:ext cx="5923376" cy="1325563"/>
          </a:xfrm>
        </p:spPr>
        <p:txBody>
          <a:bodyPr>
            <a:noAutofit/>
          </a:bodyPr>
          <a:lstStyle/>
          <a:p>
            <a:r>
              <a:rPr lang="en-US" sz="3400" dirty="0"/>
              <a:t>Obstetric Hemorrhage </a:t>
            </a:r>
            <a:br>
              <a:rPr lang="en-US" sz="3400" dirty="0"/>
            </a:br>
            <a:r>
              <a:rPr lang="en-US" sz="3400" dirty="0"/>
              <a:t>Power Words &amp; Two-Challenges</a:t>
            </a:r>
          </a:p>
        </p:txBody>
      </p:sp>
      <p:sp>
        <p:nvSpPr>
          <p:cNvPr id="8" name="Slide Number Placeholder 7">
            <a:extLst>
              <a:ext uri="{FF2B5EF4-FFF2-40B4-BE49-F238E27FC236}">
                <a16:creationId xmlns:a16="http://schemas.microsoft.com/office/drawing/2014/main" id="{B1380EF0-CC63-2E44-9037-F0653DC9A9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a:extLst>
              <a:ext uri="{FF2B5EF4-FFF2-40B4-BE49-F238E27FC236}">
                <a16:creationId xmlns:a16="http://schemas.microsoft.com/office/drawing/2014/main" id="{234F2BB4-D031-5741-939C-B300D11008CB}"/>
              </a:ext>
            </a:extLst>
          </p:cNvPr>
          <p:cNvSpPr/>
          <p:nvPr/>
        </p:nvSpPr>
        <p:spPr>
          <a:xfrm>
            <a:off x="4302178" y="273640"/>
            <a:ext cx="4472456" cy="4965078"/>
          </a:xfrm>
          <a:prstGeom prst="wedgeRectCallout">
            <a:avLst>
              <a:gd name="adj1" fmla="val 59687"/>
              <a:gd name="adj2" fmla="val 469"/>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the charge nurse on L&amp;D. </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was just informed that Ms. Williams is feeling lightheaded and dizzy, and on most recent fundal massage and perineal exam, she was noted to have a large gush of blood and clots totaling 250 cc.</a:t>
            </a:r>
          </a:p>
        </p:txBody>
      </p:sp>
      <p:pic>
        <p:nvPicPr>
          <p:cNvPr id="22" name="Picture 21" descr="A picture containing silhouette of nurse">
            <a:extLst>
              <a:ext uri="{FF2B5EF4-FFF2-40B4-BE49-F238E27FC236}">
                <a16:creationId xmlns:a16="http://schemas.microsoft.com/office/drawing/2014/main" id="{47846006-F51C-4E62-8E78-E5DCFCAD31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24" name="Picture 23" descr="A picture containing silhouette&#10;&#10;Description automatically generated">
            <a:extLst>
              <a:ext uri="{FF2B5EF4-FFF2-40B4-BE49-F238E27FC236}">
                <a16:creationId xmlns:a16="http://schemas.microsoft.com/office/drawing/2014/main" id="{264FAE78-7433-466E-897B-9498BE1A5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sp>
        <p:nvSpPr>
          <p:cNvPr id="18" name="TextBox 17">
            <a:extLst>
              <a:ext uri="{FF2B5EF4-FFF2-40B4-BE49-F238E27FC236}">
                <a16:creationId xmlns:a16="http://schemas.microsoft.com/office/drawing/2014/main" id="{F5D28B73-C5E4-454C-91A8-E2E9B1CB0E34}"/>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291F1013-7903-461D-B9B7-78310E2185A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pic>
        <p:nvPicPr>
          <p:cNvPr id="26" name="Picture 25" descr="File:Phone font awesome.svg - Wikimedia Commons">
            <a:extLst>
              <a:ext uri="{FF2B5EF4-FFF2-40B4-BE49-F238E27FC236}">
                <a16:creationId xmlns:a16="http://schemas.microsoft.com/office/drawing/2014/main" id="{6D14636B-E6E2-437F-8886-E96DF6ED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075610" y="2313097"/>
            <a:ext cx="1362228" cy="1362228"/>
          </a:xfrm>
          <a:prstGeom prst="rect">
            <a:avLst/>
          </a:prstGeom>
        </p:spPr>
      </p:pic>
    </p:spTree>
    <p:extLst>
      <p:ext uri="{BB962C8B-B14F-4D97-AF65-F5344CB8AC3E}">
        <p14:creationId xmlns:p14="http://schemas.microsoft.com/office/powerpoint/2010/main" val="77448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Decorative shape">
            <a:extLst>
              <a:ext uri="{FF2B5EF4-FFF2-40B4-BE49-F238E27FC236}">
                <a16:creationId xmlns:a16="http://schemas.microsoft.com/office/drawing/2014/main" id="{A59052EC-3F57-4B81-88D9-D349F86FC80C}"/>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AD05F-AE1F-8749-951C-1B970179FEED}"/>
              </a:ext>
            </a:extLst>
          </p:cNvPr>
          <p:cNvSpPr>
            <a:spLocks noGrp="1"/>
          </p:cNvSpPr>
          <p:nvPr>
            <p:ph type="title"/>
          </p:nvPr>
        </p:nvSpPr>
        <p:spPr>
          <a:xfrm rot="16200000">
            <a:off x="-2301148" y="2298906"/>
            <a:ext cx="5923376" cy="1325563"/>
          </a:xfrm>
        </p:spPr>
        <p:txBody>
          <a:bodyPr>
            <a:noAutofit/>
          </a:bodyPr>
          <a:lstStyle/>
          <a:p>
            <a:r>
              <a:rPr lang="en-US" sz="3400" dirty="0"/>
              <a:t>Obstetric Hemorrhage </a:t>
            </a:r>
            <a:br>
              <a:rPr lang="en-US" sz="3400" dirty="0"/>
            </a:br>
            <a:r>
              <a:rPr lang="en-US" sz="3400" dirty="0"/>
              <a:t>Power Words &amp; Two-Challenges</a:t>
            </a:r>
          </a:p>
        </p:txBody>
      </p:sp>
      <p:sp>
        <p:nvSpPr>
          <p:cNvPr id="8" name="Slide Number Placeholder 7">
            <a:extLst>
              <a:ext uri="{FF2B5EF4-FFF2-40B4-BE49-F238E27FC236}">
                <a16:creationId xmlns:a16="http://schemas.microsoft.com/office/drawing/2014/main" id="{B1380EF0-CC63-2E44-9037-F0653DC9A91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3" name="Rectangular Callout 12">
            <a:extLst>
              <a:ext uri="{FF2B5EF4-FFF2-40B4-BE49-F238E27FC236}">
                <a16:creationId xmlns:a16="http://schemas.microsoft.com/office/drawing/2014/main" id="{234F2BB4-D031-5741-939C-B300D11008CB}"/>
              </a:ext>
            </a:extLst>
          </p:cNvPr>
          <p:cNvSpPr/>
          <p:nvPr/>
        </p:nvSpPr>
        <p:spPr>
          <a:xfrm>
            <a:off x="4302178" y="273640"/>
            <a:ext cx="4472456" cy="4965078"/>
          </a:xfrm>
          <a:prstGeom prst="wedgeRectCallout">
            <a:avLst>
              <a:gd name="adj1" fmla="val 59687"/>
              <a:gd name="adj2" fmla="val 469"/>
            </a:avLst>
          </a:prstGeom>
          <a:solidFill>
            <a:srgbClr val="FFFFFF"/>
          </a:solidFill>
          <a:ln w="57150">
            <a:solidFill>
              <a:schemeClr val="tx2"/>
            </a:solidFill>
          </a:ln>
          <a:effectLst/>
        </p:spPr>
        <p:txBody>
          <a:bodyPr anchor="ctr">
            <a:noAutofit/>
          </a:bodyPr>
          <a:lstStyle/>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Hi 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the charge nurse on L&amp;D. </a:t>
            </a:r>
          </a:p>
          <a:p>
            <a:pPr marL="690563"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90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was just informed that Ms. Williams is feeling lightheaded and dizzy, and on most recent fundal massage and perineal exam, she was noted to have a large gush of blood and clots totaling 250 cc.</a:t>
            </a:r>
          </a:p>
        </p:txBody>
      </p:sp>
      <p:pic>
        <p:nvPicPr>
          <p:cNvPr id="22" name="Picture 21" descr="A picture containing silhouette of nurse">
            <a:extLst>
              <a:ext uri="{FF2B5EF4-FFF2-40B4-BE49-F238E27FC236}">
                <a16:creationId xmlns:a16="http://schemas.microsoft.com/office/drawing/2014/main" id="{47846006-F51C-4E62-8E78-E5DCFCAD314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235679"/>
            <a:ext cx="2082690" cy="4573437"/>
          </a:xfrm>
          <a:prstGeom prst="rect">
            <a:avLst/>
          </a:prstGeom>
        </p:spPr>
      </p:pic>
      <p:pic>
        <p:nvPicPr>
          <p:cNvPr id="24" name="Picture 23" descr="A picture containing silhouette&#10;&#10;Description automatically generated">
            <a:extLst>
              <a:ext uri="{FF2B5EF4-FFF2-40B4-BE49-F238E27FC236}">
                <a16:creationId xmlns:a16="http://schemas.microsoft.com/office/drawing/2014/main" id="{264FAE78-7433-466E-897B-9498BE1A512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sp>
        <p:nvSpPr>
          <p:cNvPr id="18" name="TextBox 17">
            <a:extLst>
              <a:ext uri="{FF2B5EF4-FFF2-40B4-BE49-F238E27FC236}">
                <a16:creationId xmlns:a16="http://schemas.microsoft.com/office/drawing/2014/main" id="{F5D28B73-C5E4-454C-91A8-E2E9B1CB0E34}"/>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3" name="TextBox 22">
            <a:extLst>
              <a:ext uri="{FF2B5EF4-FFF2-40B4-BE49-F238E27FC236}">
                <a16:creationId xmlns:a16="http://schemas.microsoft.com/office/drawing/2014/main" id="{291F1013-7903-461D-B9B7-78310E2185A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pic>
        <p:nvPicPr>
          <p:cNvPr id="26" name="Picture 25" descr="File:Phone font awesome.svg - Wikimedia Commons">
            <a:extLst>
              <a:ext uri="{FF2B5EF4-FFF2-40B4-BE49-F238E27FC236}">
                <a16:creationId xmlns:a16="http://schemas.microsoft.com/office/drawing/2014/main" id="{6D14636B-E6E2-437F-8886-E96DF6ED0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18723">
            <a:off x="4075610" y="2313097"/>
            <a:ext cx="1362228" cy="1362228"/>
          </a:xfrm>
          <a:prstGeom prst="rect">
            <a:avLst/>
          </a:prstGeom>
        </p:spPr>
      </p:pic>
    </p:spTree>
    <p:extLst>
      <p:ext uri="{BB962C8B-B14F-4D97-AF65-F5344CB8AC3E}">
        <p14:creationId xmlns:p14="http://schemas.microsoft.com/office/powerpoint/2010/main" val="172277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Mutual Support</a:t>
            </a:r>
          </a:p>
        </p:txBody>
      </p:sp>
      <p:sp>
        <p:nvSpPr>
          <p:cNvPr id="5" name="Content Placeholder 4"/>
          <p:cNvSpPr>
            <a:spLocks noGrp="1"/>
          </p:cNvSpPr>
          <p:nvPr>
            <p:ph idx="1"/>
          </p:nvPr>
        </p:nvSpPr>
        <p:spPr/>
        <p:txBody>
          <a:bodyPr/>
          <a:lstStyle/>
          <a:p>
            <a:pPr>
              <a:spcAft>
                <a:spcPts val="600"/>
              </a:spcAft>
              <a:buNone/>
            </a:pPr>
            <a:r>
              <a:rPr lang="en-US" altLang="en-US" dirty="0">
                <a:ea typeface="ヒラギノ角ゴ Pro W3" pitchFamily="127" charset="-128"/>
              </a:rPr>
              <a:t>Mutual support involves members:</a:t>
            </a:r>
          </a:p>
          <a:p>
            <a:pPr marL="801688" lvl="1" indent="-457200">
              <a:spcAft>
                <a:spcPts val="600"/>
              </a:spcAft>
              <a:buClrTx/>
              <a:buSzPct val="100000"/>
              <a:buFont typeface="Arial" pitchFamily="34" charset="0"/>
              <a:buAutoNum type="arabicPeriod"/>
            </a:pPr>
            <a:r>
              <a:rPr lang="en-US" altLang="en-US" dirty="0">
                <a:ea typeface="MS PGothic" pitchFamily="34" charset="-128"/>
              </a:rPr>
              <a:t>Assisting each other </a:t>
            </a:r>
          </a:p>
          <a:p>
            <a:pPr marL="801688" lvl="1" indent="-457200">
              <a:spcAft>
                <a:spcPts val="600"/>
              </a:spcAft>
              <a:buClrTx/>
              <a:buSzPct val="100000"/>
              <a:buFont typeface="Arial" pitchFamily="34" charset="0"/>
              <a:buAutoNum type="arabicPeriod"/>
            </a:pPr>
            <a:r>
              <a:rPr lang="en-US" altLang="en-US" dirty="0">
                <a:ea typeface="MS PGothic" pitchFamily="34" charset="-128"/>
              </a:rPr>
              <a:t>Asserting and advocating for safety</a:t>
            </a:r>
          </a:p>
          <a:p>
            <a:pPr marL="801688" lvl="1" indent="-457200">
              <a:spcAft>
                <a:spcPts val="600"/>
              </a:spcAft>
              <a:buClrTx/>
              <a:buSzPct val="100000"/>
              <a:buFont typeface="Arial" pitchFamily="34" charset="0"/>
              <a:buAutoNum type="arabicPeriod"/>
            </a:pPr>
            <a:r>
              <a:rPr lang="en-US" altLang="en-US" dirty="0">
                <a:ea typeface="MS PGothic" pitchFamily="34" charset="-128"/>
              </a:rPr>
              <a:t>Providing and receiving feedback</a:t>
            </a:r>
          </a:p>
          <a:p>
            <a:pPr marL="801688" lvl="1" indent="-457200">
              <a:spcAft>
                <a:spcPts val="600"/>
              </a:spcAft>
              <a:buClrTx/>
              <a:buSzPct val="100000"/>
              <a:buFont typeface="Arial" pitchFamily="34" charset="0"/>
              <a:buAutoNum type="arabicPeriod"/>
            </a:pPr>
            <a:r>
              <a:rPr lang="en-US" altLang="en-US" dirty="0">
                <a:ea typeface="MS PGothic" pitchFamily="34" charset="-128"/>
              </a:rPr>
              <a:t>Managing conflict</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2C7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1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2" descr="Illustration shows two figures in silhouette: Dr. Sonentag, the obstetrician, and Tanya, the charge nurse. Caption reads 'Tanya calls Dr. Sonentag back.' A phone icon indicates that Tanya is telephoning the doctor; she says 'Dr. Sonentag, this is Tanya again. Ms. Williams is still having vaginal bleeding, her blood pressure has dropped to 102/56, and she is tachycardic to 126. Do you think this is consistent with postpartum hemorrhage needing immediate evaluation and possible treatment?'">
            <a:extLst>
              <a:ext uri="{FF2B5EF4-FFF2-40B4-BE49-F238E27FC236}">
                <a16:creationId xmlns:a16="http://schemas.microsoft.com/office/drawing/2014/main" id="{8A82B451-D983-42C5-88F7-6DB6657F8416}"/>
              </a:ext>
            </a:extLst>
          </p:cNvPr>
          <p:cNvSpPr/>
          <p:nvPr/>
        </p:nvSpPr>
        <p:spPr>
          <a:xfrm flipV="1">
            <a:off x="1485844" y="81808"/>
            <a:ext cx="10606256" cy="575304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EE2F9"/>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3D352C3F-9648-FB49-8184-B1F0815A915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6081AC7-1819-7E40-A9EF-13FFFD87FA63}"/>
              </a:ext>
            </a:extLst>
          </p:cNvPr>
          <p:cNvSpPr txBox="1"/>
          <p:nvPr/>
        </p:nvSpPr>
        <p:spPr>
          <a:xfrm>
            <a:off x="5311796" y="5541513"/>
            <a:ext cx="1923925" cy="461665"/>
          </a:xfrm>
          <a:prstGeom prst="rect">
            <a:avLst/>
          </a:prstGeom>
          <a:solidFill>
            <a:srgbClr val="F194BE"/>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Challenge #1!</a:t>
            </a:r>
          </a:p>
        </p:txBody>
      </p:sp>
      <p:sp>
        <p:nvSpPr>
          <p:cNvPr id="16" name="Rectangle 15">
            <a:extLst>
              <a:ext uri="{FF2B5EF4-FFF2-40B4-BE49-F238E27FC236}">
                <a16:creationId xmlns:a16="http://schemas.microsoft.com/office/drawing/2014/main" id="{B785EA13-0F05-0846-8272-2496F5725EED}"/>
              </a:ext>
            </a:extLst>
          </p:cNvPr>
          <p:cNvSpPr/>
          <p:nvPr/>
        </p:nvSpPr>
        <p:spPr>
          <a:xfrm>
            <a:off x="1544572" y="241300"/>
            <a:ext cx="10320142" cy="1071915"/>
          </a:xfrm>
          <a:prstGeom prst="rect">
            <a:avLst/>
          </a:prstGeom>
          <a:solidFill>
            <a:srgbClr val="FFFFFF"/>
          </a:solidFill>
          <a:ln w="57150">
            <a:solidFill>
              <a:schemeClr val="tx2"/>
            </a:solidFill>
          </a:ln>
          <a:effectLst/>
        </p:spPr>
        <p:txBody>
          <a:bodyPr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Tanya calls Dr.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back. </a:t>
            </a:r>
          </a:p>
        </p:txBody>
      </p:sp>
      <p:sp>
        <p:nvSpPr>
          <p:cNvPr id="11" name="Rectangular Callout 10">
            <a:extLst>
              <a:ext uri="{FF2B5EF4-FFF2-40B4-BE49-F238E27FC236}">
                <a16:creationId xmlns:a16="http://schemas.microsoft.com/office/drawing/2014/main" id="{D670F579-6569-4347-8A1A-B2224E92BA8C}"/>
              </a:ext>
            </a:extLst>
          </p:cNvPr>
          <p:cNvSpPr/>
          <p:nvPr/>
        </p:nvSpPr>
        <p:spPr>
          <a:xfrm>
            <a:off x="3938329" y="1435011"/>
            <a:ext cx="5300905" cy="3770363"/>
          </a:xfrm>
          <a:prstGeom prst="wedgeRectCallout">
            <a:avLst>
              <a:gd name="adj1" fmla="val 55568"/>
              <a:gd name="adj2" fmla="val -38808"/>
            </a:avLst>
          </a:prstGeom>
          <a:solidFill>
            <a:srgbClr val="FFFFFF"/>
          </a:solidFill>
          <a:ln w="57150">
            <a:solidFill>
              <a:schemeClr val="tx2"/>
            </a:solidFill>
          </a:ln>
          <a:effectLst/>
        </p:spPr>
        <p:txBody>
          <a:bodyPr anchor="ctr">
            <a:noAutofit/>
          </a:bodyPr>
          <a:lstStyle/>
          <a:p>
            <a:pPr marL="57467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2400" b="0" i="1"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this is Tanya again. Ms. Williams is still having vaginal bleeding, her blood pressure has dropped to 102/56, and she is tachycardic to 126. </a:t>
            </a:r>
          </a:p>
          <a:p>
            <a:pPr marL="57467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57467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Do you think this is consistent with postpartum hemorrhage needing immediate evaluation and possible treatment?</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2" name="Picture 21" descr="File:Phone font awesome.svg - Wikimedia Commons">
            <a:extLst>
              <a:ext uri="{FF2B5EF4-FFF2-40B4-BE49-F238E27FC236}">
                <a16:creationId xmlns:a16="http://schemas.microsoft.com/office/drawing/2014/main" id="{9EA86127-4997-46CB-AA90-0BC34E1F0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18723">
            <a:off x="3652280" y="2618920"/>
            <a:ext cx="1362228" cy="1362228"/>
          </a:xfrm>
          <a:prstGeom prst="rect">
            <a:avLst/>
          </a:prstGeom>
        </p:spPr>
      </p:pic>
      <p:pic>
        <p:nvPicPr>
          <p:cNvPr id="14" name="Picture 13" descr="A picture containing silhouette of nurse">
            <a:extLst>
              <a:ext uri="{FF2B5EF4-FFF2-40B4-BE49-F238E27FC236}">
                <a16:creationId xmlns:a16="http://schemas.microsoft.com/office/drawing/2014/main" id="{3FA5E0FA-1ED0-B14D-91D6-008F2773819E}"/>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106677" y="1534258"/>
            <a:ext cx="2082690" cy="4573437"/>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FA9FC844-085D-BB4F-8C43-3B6AC2CE8E2C}"/>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1142617"/>
            <a:ext cx="2635175" cy="4965078"/>
          </a:xfrm>
          <a:prstGeom prst="rect">
            <a:avLst/>
          </a:prstGeom>
        </p:spPr>
      </p:pic>
      <p:sp>
        <p:nvSpPr>
          <p:cNvPr id="17" name="TextBox 16">
            <a:extLst>
              <a:ext uri="{FF2B5EF4-FFF2-40B4-BE49-F238E27FC236}">
                <a16:creationId xmlns:a16="http://schemas.microsoft.com/office/drawing/2014/main" id="{2D70A5F6-D0EF-4045-8917-39ADC0B0ED60}"/>
              </a:ext>
            </a:extLst>
          </p:cNvPr>
          <p:cNvSpPr txBox="1"/>
          <p:nvPr/>
        </p:nvSpPr>
        <p:spPr>
          <a:xfrm>
            <a:off x="2147740" y="5620341"/>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0" name="TextBox 19">
            <a:extLst>
              <a:ext uri="{FF2B5EF4-FFF2-40B4-BE49-F238E27FC236}">
                <a16:creationId xmlns:a16="http://schemas.microsoft.com/office/drawing/2014/main" id="{7ED8F04F-4693-1944-8E95-773D7B0AD010}"/>
              </a:ext>
            </a:extLst>
          </p:cNvPr>
          <p:cNvSpPr txBox="1"/>
          <p:nvPr/>
        </p:nvSpPr>
        <p:spPr>
          <a:xfrm>
            <a:off x="9605418" y="5751146"/>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5" name="Title 4">
            <a:extLst>
              <a:ext uri="{FF2B5EF4-FFF2-40B4-BE49-F238E27FC236}">
                <a16:creationId xmlns:a16="http://schemas.microsoft.com/office/drawing/2014/main" id="{21642750-5DA5-C541-8442-76C3CDFE5CA7}"/>
              </a:ext>
            </a:extLst>
          </p:cNvPr>
          <p:cNvSpPr>
            <a:spLocks noGrp="1"/>
          </p:cNvSpPr>
          <p:nvPr>
            <p:ph type="title"/>
          </p:nvPr>
        </p:nvSpPr>
        <p:spPr/>
        <p:txBody>
          <a:bodyPr>
            <a:normAutofit fontScale="9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0" i="0" kern="1200" baseline="0" dirty="0">
                <a:solidFill>
                  <a:schemeClr val="tx1"/>
                </a:solidFill>
                <a:effectLst/>
                <a:latin typeface="+mj-lt"/>
                <a:ea typeface="+mj-ea"/>
                <a:cs typeface="+mj-cs"/>
              </a:rPr>
              <a:t>Obstetric Hemorrhage </a:t>
            </a:r>
            <a:br>
              <a:rPr lang="en-US" sz="3600" b="0" i="0" kern="1200" baseline="0" dirty="0">
                <a:solidFill>
                  <a:schemeClr val="tx1"/>
                </a:solidFill>
                <a:effectLst/>
                <a:latin typeface="+mj-lt"/>
                <a:ea typeface="+mj-ea"/>
                <a:cs typeface="+mj-cs"/>
              </a:rPr>
            </a:br>
            <a:r>
              <a:rPr lang="en-US" sz="3600" b="0" i="0" kern="1200" baseline="0" dirty="0">
                <a:solidFill>
                  <a:schemeClr val="tx1"/>
                </a:solidFill>
                <a:effectLst/>
                <a:latin typeface="+mj-lt"/>
                <a:ea typeface="+mj-ea"/>
                <a:cs typeface="+mj-cs"/>
              </a:rPr>
              <a:t>Power Words &amp; Two-Challenges</a:t>
            </a:r>
            <a:endParaRPr lang="en-US" dirty="0">
              <a:effectLst/>
            </a:endParaRPr>
          </a:p>
        </p:txBody>
      </p:sp>
      <p:sp>
        <p:nvSpPr>
          <p:cNvPr id="21" name="Title 1">
            <a:extLst>
              <a:ext uri="{FF2B5EF4-FFF2-40B4-BE49-F238E27FC236}">
                <a16:creationId xmlns:a16="http://schemas.microsoft.com/office/drawing/2014/main" id="{F6C8F695-0274-5746-9C61-480A03C25CF5}"/>
              </a:ext>
            </a:extLst>
          </p:cNvPr>
          <p:cNvSpPr txBox="1">
            <a:spLocks/>
          </p:cNvSpPr>
          <p:nvPr/>
        </p:nvSpPr>
        <p:spPr>
          <a:xfrm rot="16200000">
            <a:off x="-2301148" y="2298906"/>
            <a:ext cx="5923376" cy="1325563"/>
          </a:xfrm>
          <a:prstGeom prst="rect">
            <a:avLst/>
          </a:prstGeom>
          <a:solidFill>
            <a:schemeClr val="bg1"/>
          </a:solidFill>
          <a:ln>
            <a:solidFill>
              <a:srgbClr val="4258A6"/>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t>Obstetric Hemorrhage </a:t>
            </a:r>
            <a:b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400" b="0" i="0" u="none" strike="noStrike" kern="1200" cap="none" spc="0" normalizeH="0" baseline="0" noProof="0">
                <a:ln>
                  <a:noFill/>
                </a:ln>
                <a:solidFill>
                  <a:prstClr val="black"/>
                </a:solidFill>
                <a:effectLst/>
                <a:uLnTx/>
                <a:uFillTx/>
                <a:latin typeface="Calibri Light" panose="020F0302020204030204"/>
                <a:ea typeface="+mj-ea"/>
                <a:cs typeface="+mj-cs"/>
              </a:rPr>
              <a:t>Power Words &amp; Two-Challenges</a:t>
            </a:r>
            <a:endParaRPr kumimoji="0" lang="en-US" sz="3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74974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2" descr="Illustration shows two figures in silhouette: Dr. Sonentag, the obstetrician, and Tanya, the charge nurse. A phone icon indicates that Tanya is telephoning the doctor; she says 'I am *concerned* because Ms. Williams is now becoming symptomatic from her ongoing blood loss, which seems to be challenging her *safety*. I am *uncomfortable* not having you present to evaluate her in person.'">
            <a:extLst>
              <a:ext uri="{FF2B5EF4-FFF2-40B4-BE49-F238E27FC236}">
                <a16:creationId xmlns:a16="http://schemas.microsoft.com/office/drawing/2014/main" id="{25429CA0-EDB3-4C6D-AC3A-CF50F9B71A97}"/>
              </a:ext>
            </a:extLst>
          </p:cNvPr>
          <p:cNvSpPr/>
          <p:nvPr/>
        </p:nvSpPr>
        <p:spPr>
          <a:xfrm flipH="1">
            <a:off x="1420627" y="84437"/>
            <a:ext cx="10580218" cy="56991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EF78FC6-C1FA-8A42-A09B-2C138B47B38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14" name="Group 13" descr="Decorative">
            <a:extLst>
              <a:ext uri="{FF2B5EF4-FFF2-40B4-BE49-F238E27FC236}">
                <a16:creationId xmlns:a16="http://schemas.microsoft.com/office/drawing/2014/main" id="{51A34AD7-FBA3-8C40-A9BB-84D98743C7FE}"/>
              </a:ext>
            </a:extLst>
          </p:cNvPr>
          <p:cNvGrpSpPr/>
          <p:nvPr/>
        </p:nvGrpSpPr>
        <p:grpSpPr>
          <a:xfrm>
            <a:off x="3918174" y="419525"/>
            <a:ext cx="5138326" cy="4278935"/>
            <a:chOff x="1554107" y="1804877"/>
            <a:chExt cx="5138326" cy="5769295"/>
          </a:xfrm>
        </p:grpSpPr>
        <p:sp>
          <p:nvSpPr>
            <p:cNvPr id="11" name="Rectangular Callout 10">
              <a:extLst>
                <a:ext uri="{FF2B5EF4-FFF2-40B4-BE49-F238E27FC236}">
                  <a16:creationId xmlns:a16="http://schemas.microsoft.com/office/drawing/2014/main" id="{70B5E4ED-E053-6143-B4C3-A1F8B7B9AE3C}"/>
                </a:ext>
              </a:extLst>
            </p:cNvPr>
            <p:cNvSpPr/>
            <p:nvPr/>
          </p:nvSpPr>
          <p:spPr>
            <a:xfrm>
              <a:off x="1554107" y="1804877"/>
              <a:ext cx="5138326" cy="5769295"/>
            </a:xfrm>
            <a:prstGeom prst="wedgeRectCallout">
              <a:avLst>
                <a:gd name="adj1" fmla="val 62848"/>
                <a:gd name="adj2" fmla="val -14743"/>
              </a:avLst>
            </a:prstGeom>
            <a:solidFill>
              <a:srgbClr val="FFFFFF"/>
            </a:solidFill>
            <a:ln w="57150">
              <a:solidFill>
                <a:schemeClr val="tx2"/>
              </a:solidFill>
            </a:ln>
            <a:effectLst/>
          </p:spPr>
          <p:txBody>
            <a:bodyPr anchor="ctr">
              <a:noAutofit/>
            </a:bodyPr>
            <a:lstStyle/>
            <a:p>
              <a:pPr marL="6318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am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concerned</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because Ms. Williams is now becoming symptomatic from her ongoing blood loss, which seems to be challenging her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safety</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31825"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6318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am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uncomfortable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not having you present to evaluate her in person.</a:t>
              </a:r>
            </a:p>
          </p:txBody>
        </p:sp>
        <p:sp>
          <p:nvSpPr>
            <p:cNvPr id="12" name="TextBox 11">
              <a:extLst>
                <a:ext uri="{FF2B5EF4-FFF2-40B4-BE49-F238E27FC236}">
                  <a16:creationId xmlns:a16="http://schemas.microsoft.com/office/drawing/2014/main" id="{13C1B39C-A443-2D44-AF8B-F9FE6B20BF6F}"/>
                </a:ext>
              </a:extLst>
            </p:cNvPr>
            <p:cNvSpPr txBox="1"/>
            <p:nvPr/>
          </p:nvSpPr>
          <p:spPr>
            <a:xfrm>
              <a:off x="4590709" y="4923830"/>
              <a:ext cx="1923924" cy="542721"/>
            </a:xfrm>
            <a:prstGeom prst="rect">
              <a:avLst/>
            </a:prstGeom>
            <a:solidFill>
              <a:srgbClr val="F194BE"/>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Challenge #2!</a:t>
              </a:r>
            </a:p>
          </p:txBody>
        </p:sp>
        <p:sp>
          <p:nvSpPr>
            <p:cNvPr id="13" name="TextBox 12">
              <a:extLst>
                <a:ext uri="{FF2B5EF4-FFF2-40B4-BE49-F238E27FC236}">
                  <a16:creationId xmlns:a16="http://schemas.microsoft.com/office/drawing/2014/main" id="{976B4D5C-1800-DA48-83AC-A37F59E1A856}"/>
                </a:ext>
              </a:extLst>
            </p:cNvPr>
            <p:cNvSpPr txBox="1"/>
            <p:nvPr/>
          </p:nvSpPr>
          <p:spPr>
            <a:xfrm>
              <a:off x="3760546" y="6692690"/>
              <a:ext cx="2754087" cy="542721"/>
            </a:xfrm>
            <a:prstGeom prst="rect">
              <a:avLst/>
            </a:prstGeom>
            <a:solidFill>
              <a:srgbClr val="F194BE"/>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Use of Power Words</a:t>
              </a:r>
            </a:p>
          </p:txBody>
        </p:sp>
      </p:grpSp>
      <p:pic>
        <p:nvPicPr>
          <p:cNvPr id="20" name="Picture 19" descr="A picture containing silhouette&#10;&#10;Description automatically generated">
            <a:extLst>
              <a:ext uri="{FF2B5EF4-FFF2-40B4-BE49-F238E27FC236}">
                <a16:creationId xmlns:a16="http://schemas.microsoft.com/office/drawing/2014/main" id="{BBBAA186-D321-4205-9DDB-282DF633C2C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pic>
        <p:nvPicPr>
          <p:cNvPr id="24" name="Picture 23" descr="File:Phone font awesome.svg - Wikimedia Commons">
            <a:extLst>
              <a:ext uri="{FF2B5EF4-FFF2-40B4-BE49-F238E27FC236}">
                <a16:creationId xmlns:a16="http://schemas.microsoft.com/office/drawing/2014/main" id="{25C59E3D-2F37-4A7F-8A5E-D4897E94F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18723">
            <a:off x="3665203" y="1882178"/>
            <a:ext cx="1362228" cy="1362228"/>
          </a:xfrm>
          <a:prstGeom prst="rect">
            <a:avLst/>
          </a:prstGeom>
        </p:spPr>
      </p:pic>
      <p:pic>
        <p:nvPicPr>
          <p:cNvPr id="23" name="Picture 22" descr="A picture containing silhouette of nurse">
            <a:extLst>
              <a:ext uri="{FF2B5EF4-FFF2-40B4-BE49-F238E27FC236}">
                <a16:creationId xmlns:a16="http://schemas.microsoft.com/office/drawing/2014/main" id="{D4BCD530-2A94-484F-9CCE-80DD0DA4F49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221589" y="1477838"/>
            <a:ext cx="2082690" cy="4573437"/>
          </a:xfrm>
          <a:prstGeom prst="rect">
            <a:avLst/>
          </a:prstGeom>
        </p:spPr>
      </p:pic>
      <p:sp>
        <p:nvSpPr>
          <p:cNvPr id="15" name="TextBox 14">
            <a:extLst>
              <a:ext uri="{FF2B5EF4-FFF2-40B4-BE49-F238E27FC236}">
                <a16:creationId xmlns:a16="http://schemas.microsoft.com/office/drawing/2014/main" id="{E732E5F5-47B6-1C42-9204-32259BFE3972}"/>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
        <p:nvSpPr>
          <p:cNvPr id="22" name="TextBox 21">
            <a:extLst>
              <a:ext uri="{FF2B5EF4-FFF2-40B4-BE49-F238E27FC236}">
                <a16:creationId xmlns:a16="http://schemas.microsoft.com/office/drawing/2014/main" id="{0BF67101-7780-4475-BF74-101DC52C533E}"/>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21" name="Title 1">
            <a:extLst>
              <a:ext uri="{FF2B5EF4-FFF2-40B4-BE49-F238E27FC236}">
                <a16:creationId xmlns:a16="http://schemas.microsoft.com/office/drawing/2014/main" id="{92E77D9F-6B5F-CB4D-9CA5-5CC3CB7D9CCA}"/>
              </a:ext>
            </a:extLst>
          </p:cNvPr>
          <p:cNvSpPr>
            <a:spLocks noGrp="1"/>
          </p:cNvSpPr>
          <p:nvPr>
            <p:ph type="title"/>
          </p:nvPr>
        </p:nvSpPr>
        <p:spPr/>
        <p:txBody>
          <a:bodyPr>
            <a:noAutofit/>
          </a:bodyPr>
          <a:lstStyle/>
          <a:p>
            <a:r>
              <a:rPr lang="en-US" sz="3400" dirty="0"/>
              <a:t>Obstetric Hemorrhage </a:t>
            </a:r>
            <a:br>
              <a:rPr lang="en-US" sz="3400" dirty="0"/>
            </a:br>
            <a:r>
              <a:rPr lang="en-US" sz="3400" dirty="0"/>
              <a:t>Power Words &amp; Two-Challenges</a:t>
            </a:r>
          </a:p>
        </p:txBody>
      </p:sp>
    </p:spTree>
    <p:extLst>
      <p:ext uri="{BB962C8B-B14F-4D97-AF65-F5344CB8AC3E}">
        <p14:creationId xmlns:p14="http://schemas.microsoft.com/office/powerpoint/2010/main" val="256746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Illustration shows two figures in silhouette: Dr. Sonentag, the obstetrician, and Tanya, the charge nurse. A phone icon indicates that Dr. Sonentag is telephoning Tanya; the doctor says 'My apologies, Tanya, I was distracted for a moment. You’re absolutely right to be concerned. I will be there right away to see Ms. Williams in person.'">
            <a:extLst>
              <a:ext uri="{FF2B5EF4-FFF2-40B4-BE49-F238E27FC236}">
                <a16:creationId xmlns:a16="http://schemas.microsoft.com/office/drawing/2014/main" id="{F3D08FB3-0BD8-4988-BFE6-41FF003BFA7F}"/>
              </a:ext>
            </a:extLst>
          </p:cNvPr>
          <p:cNvSpPr/>
          <p:nvPr/>
        </p:nvSpPr>
        <p:spPr>
          <a:xfrm flipV="1">
            <a:off x="1425677" y="138078"/>
            <a:ext cx="10684155" cy="57485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EF78FC6-C1FA-8A42-A09B-2C138B47B38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 name="Rectangular Callout 5">
            <a:extLst>
              <a:ext uri="{FF2B5EF4-FFF2-40B4-BE49-F238E27FC236}">
                <a16:creationId xmlns:a16="http://schemas.microsoft.com/office/drawing/2014/main" id="{594292E0-A4F6-E14C-A320-D5CCA082EE74}"/>
              </a:ext>
            </a:extLst>
          </p:cNvPr>
          <p:cNvSpPr/>
          <p:nvPr/>
        </p:nvSpPr>
        <p:spPr>
          <a:xfrm>
            <a:off x="4561964" y="1509717"/>
            <a:ext cx="4411580" cy="3227653"/>
          </a:xfrm>
          <a:prstGeom prst="wedgeRectCallout">
            <a:avLst>
              <a:gd name="adj1" fmla="val -72349"/>
              <a:gd name="adj2" fmla="val -43968"/>
            </a:avLst>
          </a:prstGeom>
          <a:solidFill>
            <a:srgbClr val="FFFFFF"/>
          </a:solidFill>
          <a:ln w="57150">
            <a:solidFill>
              <a:schemeClr val="tx2"/>
            </a:solidFill>
          </a:ln>
          <a:effectLst/>
        </p:spPr>
        <p:txBody>
          <a:bodyPr anchor="ctr">
            <a:noAutofit/>
          </a:bodyPr>
          <a:lstStyle/>
          <a:p>
            <a:pPr marL="631825"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My apologies, Tanya, I was distracted for a moment. You’re absolutely right to be concerned. I will be there right away to see Ms. Williams in person.</a:t>
            </a:r>
          </a:p>
        </p:txBody>
      </p:sp>
      <p:pic>
        <p:nvPicPr>
          <p:cNvPr id="12" name="Picture 11" descr="A picture containing silhouette&#10;&#10;Description automatically generated">
            <a:extLst>
              <a:ext uri="{FF2B5EF4-FFF2-40B4-BE49-F238E27FC236}">
                <a16:creationId xmlns:a16="http://schemas.microsoft.com/office/drawing/2014/main" id="{3962CEE1-F72F-4455-B19D-FC97E329EE7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687" t="48843" r="23535"/>
          <a:stretch/>
        </p:blipFill>
        <p:spPr>
          <a:xfrm flipH="1">
            <a:off x="1682257" y="844038"/>
            <a:ext cx="2635175" cy="4965078"/>
          </a:xfrm>
          <a:prstGeom prst="rect">
            <a:avLst/>
          </a:prstGeom>
        </p:spPr>
      </p:pic>
      <p:pic>
        <p:nvPicPr>
          <p:cNvPr id="15" name="Picture 14" descr="File:Phone font awesome.svg - Wikimedia Commons">
            <a:extLst>
              <a:ext uri="{FF2B5EF4-FFF2-40B4-BE49-F238E27FC236}">
                <a16:creationId xmlns:a16="http://schemas.microsoft.com/office/drawing/2014/main" id="{78F7F044-A52F-4D44-82DF-8E709A4E3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18723">
            <a:off x="4307228" y="2442429"/>
            <a:ext cx="1362228" cy="1362228"/>
          </a:xfrm>
          <a:prstGeom prst="rect">
            <a:avLst/>
          </a:prstGeom>
        </p:spPr>
      </p:pic>
      <p:sp>
        <p:nvSpPr>
          <p:cNvPr id="17" name="TextBox 16">
            <a:extLst>
              <a:ext uri="{FF2B5EF4-FFF2-40B4-BE49-F238E27FC236}">
                <a16:creationId xmlns:a16="http://schemas.microsoft.com/office/drawing/2014/main" id="{2F46CDEA-92EC-964A-9AEC-C6DE90AB088D}"/>
              </a:ext>
            </a:extLst>
          </p:cNvPr>
          <p:cNvSpPr txBox="1"/>
          <p:nvPr/>
        </p:nvSpPr>
        <p:spPr>
          <a:xfrm>
            <a:off x="2147740" y="5321762"/>
            <a:ext cx="1704207"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pic>
        <p:nvPicPr>
          <p:cNvPr id="19" name="Picture 18" descr="A picture containing silhouette of nurse">
            <a:extLst>
              <a:ext uri="{FF2B5EF4-FFF2-40B4-BE49-F238E27FC236}">
                <a16:creationId xmlns:a16="http://schemas.microsoft.com/office/drawing/2014/main" id="{FE4EE9A5-7A61-D746-853D-064CEF591C7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2846" r="56521" b="50227"/>
          <a:stretch/>
        </p:blipFill>
        <p:spPr>
          <a:xfrm flipH="1">
            <a:off x="9221589" y="1477838"/>
            <a:ext cx="2082690" cy="4573437"/>
          </a:xfrm>
          <a:prstGeom prst="rect">
            <a:avLst/>
          </a:prstGeom>
        </p:spPr>
      </p:pic>
      <p:sp>
        <p:nvSpPr>
          <p:cNvPr id="20" name="TextBox 19">
            <a:extLst>
              <a:ext uri="{FF2B5EF4-FFF2-40B4-BE49-F238E27FC236}">
                <a16:creationId xmlns:a16="http://schemas.microsoft.com/office/drawing/2014/main" id="{C9831737-0F6C-F54B-964B-CB48C34F1505}"/>
              </a:ext>
            </a:extLst>
          </p:cNvPr>
          <p:cNvSpPr txBox="1"/>
          <p:nvPr/>
        </p:nvSpPr>
        <p:spPr>
          <a:xfrm>
            <a:off x="9605418" y="5452567"/>
            <a:ext cx="1545876"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Tanya, charge nurse</a:t>
            </a:r>
          </a:p>
        </p:txBody>
      </p:sp>
      <p:sp>
        <p:nvSpPr>
          <p:cNvPr id="14" name="Title 1">
            <a:extLst>
              <a:ext uri="{FF2B5EF4-FFF2-40B4-BE49-F238E27FC236}">
                <a16:creationId xmlns:a16="http://schemas.microsoft.com/office/drawing/2014/main" id="{73F0926A-CC03-5540-9EAB-792028F48925}"/>
              </a:ext>
            </a:extLst>
          </p:cNvPr>
          <p:cNvSpPr>
            <a:spLocks noGrp="1"/>
          </p:cNvSpPr>
          <p:nvPr>
            <p:ph type="title"/>
          </p:nvPr>
        </p:nvSpPr>
        <p:spPr/>
        <p:txBody>
          <a:bodyPr>
            <a:noAutofit/>
          </a:bodyPr>
          <a:lstStyle/>
          <a:p>
            <a:r>
              <a:rPr lang="en-US" sz="3400" dirty="0"/>
              <a:t>Obstetric Hemorrhage </a:t>
            </a:r>
            <a:br>
              <a:rPr lang="en-US" sz="3400" dirty="0"/>
            </a:br>
            <a:r>
              <a:rPr lang="en-US" sz="3400" dirty="0"/>
              <a:t>Power Words &amp; Two-Challenges</a:t>
            </a:r>
          </a:p>
        </p:txBody>
      </p:sp>
    </p:spTree>
    <p:extLst>
      <p:ext uri="{BB962C8B-B14F-4D97-AF65-F5344CB8AC3E}">
        <p14:creationId xmlns:p14="http://schemas.microsoft.com/office/powerpoint/2010/main" val="1846849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p:cNvSpPr>
            <a:spLocks noGrp="1" noChangeArrowheads="1"/>
          </p:cNvSpPr>
          <p:nvPr>
            <p:ph type="title"/>
          </p:nvPr>
        </p:nvSpPr>
        <p:spPr/>
        <p:txBody>
          <a:bodyPr/>
          <a:lstStyle/>
          <a:p>
            <a:r>
              <a:rPr lang="en-US" altLang="en-US" dirty="0"/>
              <a:t>What Is Feedback?</a:t>
            </a:r>
          </a:p>
        </p:txBody>
      </p:sp>
      <p:sp>
        <p:nvSpPr>
          <p:cNvPr id="11267" name="Rectangle 2"/>
          <p:cNvSpPr>
            <a:spLocks noGrp="1" noChangeArrowheads="1"/>
          </p:cNvSpPr>
          <p:nvPr>
            <p:ph idx="1"/>
          </p:nvPr>
        </p:nvSpPr>
        <p:spPr/>
        <p:txBody>
          <a:bodyPr/>
          <a:lstStyle/>
          <a:p>
            <a:pPr marL="0" indent="0" algn="ctr">
              <a:buNone/>
            </a:pPr>
            <a:r>
              <a:rPr lang="en-US" altLang="en-US" sz="3000" b="1" dirty="0">
                <a:solidFill>
                  <a:srgbClr val="4258A6"/>
                </a:solidFill>
              </a:rPr>
              <a:t>Information provided for the purpose </a:t>
            </a:r>
            <a:br>
              <a:rPr lang="en-US" altLang="en-US" sz="3000" b="1" dirty="0">
                <a:solidFill>
                  <a:srgbClr val="4258A6"/>
                </a:solidFill>
              </a:rPr>
            </a:br>
            <a:r>
              <a:rPr lang="en-US" altLang="en-US" sz="3000" b="1" dirty="0">
                <a:solidFill>
                  <a:srgbClr val="4258A6"/>
                </a:solidFill>
              </a:rPr>
              <a:t>of improving team or individual performance.</a:t>
            </a:r>
          </a:p>
          <a:p>
            <a:endParaRPr lang="en-US" altLang="en-US" dirty="0"/>
          </a:p>
          <a:p>
            <a:r>
              <a:rPr lang="en-US" altLang="en-US" dirty="0"/>
              <a:t>Professional development through—</a:t>
            </a:r>
          </a:p>
          <a:p>
            <a:pPr lvl="1"/>
            <a:r>
              <a:rPr lang="en-US" altLang="en-US" dirty="0"/>
              <a:t>Reinforcing desired performance or</a:t>
            </a:r>
          </a:p>
          <a:p>
            <a:pPr lvl="1"/>
            <a:r>
              <a:rPr lang="en-US" altLang="en-US" dirty="0"/>
              <a:t>Correcting undesirable performance</a:t>
            </a:r>
          </a:p>
          <a:p>
            <a:endParaRPr lang="en-US" altLang="en-US" dirty="0"/>
          </a:p>
        </p:txBody>
      </p:sp>
      <p:sp>
        <p:nvSpPr>
          <p:cNvPr id="5" name="Slide Number Placeholder 14">
            <a:extLst>
              <a:ext uri="{FF2B5EF4-FFF2-40B4-BE49-F238E27FC236}">
                <a16:creationId xmlns:a16="http://schemas.microsoft.com/office/drawing/2014/main" id="{399E28FF-5A03-A34E-A635-25592FFF7E91}"/>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3102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Feedback</a:t>
            </a:r>
          </a:p>
        </p:txBody>
      </p:sp>
      <p:sp>
        <p:nvSpPr>
          <p:cNvPr id="5" name="Content Placeholder 4"/>
          <p:cNvSpPr>
            <a:spLocks noGrp="1"/>
          </p:cNvSpPr>
          <p:nvPr>
            <p:ph idx="1"/>
          </p:nvPr>
        </p:nvSpPr>
        <p:spPr/>
        <p:txBody>
          <a:bodyPr>
            <a:normAutofit fontScale="92500" lnSpcReduction="10000"/>
          </a:bodyPr>
          <a:lstStyle/>
          <a:p>
            <a:r>
              <a:rPr lang="en-US" altLang="en-US" dirty="0">
                <a:solidFill>
                  <a:srgbClr val="4258A6"/>
                </a:solidFill>
              </a:rPr>
              <a:t>Considerate and respectful</a:t>
            </a:r>
          </a:p>
          <a:p>
            <a:pPr lvl="1"/>
            <a:r>
              <a:rPr lang="en-US" altLang="en-US" dirty="0"/>
              <a:t>Everyone is human, and feedback can be uncomfortable for both parties</a:t>
            </a:r>
            <a:endParaRPr lang="en-US" altLang="en-US" dirty="0">
              <a:solidFill>
                <a:srgbClr val="4258A6"/>
              </a:solidFill>
            </a:endParaRPr>
          </a:p>
          <a:p>
            <a:r>
              <a:rPr lang="en-US" altLang="en-US" dirty="0">
                <a:solidFill>
                  <a:srgbClr val="4258A6"/>
                </a:solidFill>
              </a:rPr>
              <a:t>Directed toward improvement</a:t>
            </a:r>
          </a:p>
          <a:p>
            <a:pPr lvl="1"/>
            <a:r>
              <a:rPr lang="en-US" altLang="en-US" dirty="0"/>
              <a:t>Growth, not goading</a:t>
            </a:r>
            <a:endParaRPr lang="en-US" altLang="en-US" dirty="0">
              <a:solidFill>
                <a:srgbClr val="4258A6"/>
              </a:solidFill>
            </a:endParaRPr>
          </a:p>
          <a:p>
            <a:r>
              <a:rPr lang="en-US" altLang="en-US" dirty="0">
                <a:solidFill>
                  <a:srgbClr val="4258A6"/>
                </a:solidFill>
              </a:rPr>
              <a:t>Behavior-oriented	</a:t>
            </a:r>
          </a:p>
          <a:p>
            <a:pPr lvl="1"/>
            <a:r>
              <a:rPr lang="en-US" altLang="en-US" dirty="0"/>
              <a:t>Do not make it about personality traits</a:t>
            </a:r>
          </a:p>
          <a:p>
            <a:r>
              <a:rPr lang="en-US" altLang="en-US" dirty="0">
                <a:solidFill>
                  <a:srgbClr val="4258A6"/>
                </a:solidFill>
              </a:rPr>
              <a:t>Specific	</a:t>
            </a:r>
          </a:p>
          <a:p>
            <a:pPr lvl="1"/>
            <a:r>
              <a:rPr lang="en-US" altLang="en-US" dirty="0"/>
              <a:t>Concrete examples</a:t>
            </a:r>
          </a:p>
          <a:p>
            <a:r>
              <a:rPr lang="en-US" altLang="en-US" dirty="0">
                <a:solidFill>
                  <a:srgbClr val="4258A6"/>
                </a:solidFill>
              </a:rPr>
              <a:t>Timely</a:t>
            </a:r>
          </a:p>
          <a:p>
            <a:pPr lvl="1"/>
            <a:r>
              <a:rPr lang="en-US" altLang="en-US" dirty="0"/>
              <a:t>Sooner is better</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453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 Feedback Demonstration</a:t>
            </a:r>
          </a:p>
        </p:txBody>
      </p:sp>
      <p:sp>
        <p:nvSpPr>
          <p:cNvPr id="13" name="Content Placeholder 12"/>
          <p:cNvSpPr>
            <a:spLocks noGrp="1"/>
          </p:cNvSpPr>
          <p:nvPr>
            <p:ph idx="1"/>
          </p:nvPr>
        </p:nvSpPr>
        <p:spPr>
          <a:xfrm>
            <a:off x="1181100" y="2396405"/>
            <a:ext cx="1862138" cy="3510430"/>
          </a:xfrm>
        </p:spPr>
        <p:txBody>
          <a:bodyPr/>
          <a:lstStyle/>
          <a:p>
            <a:pPr marL="0" indent="0">
              <a:buNone/>
            </a:pPr>
            <a:r>
              <a:rPr lang="en-US" dirty="0"/>
              <a:t>Click video to watch</a:t>
            </a:r>
          </a:p>
        </p:txBody>
      </p:sp>
      <p:pic>
        <p:nvPicPr>
          <p:cNvPr id="4" name="Mod 6_1of1_Feedback.mp4" descr="Video: Effective Feedback Demonstr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3238" y="1400646"/>
            <a:ext cx="6008252" cy="4506189"/>
          </a:xfrm>
          <a:prstGeom prst="rect">
            <a:avLst/>
          </a:prstGeom>
        </p:spPr>
      </p:pic>
      <p:sp>
        <p:nvSpPr>
          <p:cNvPr id="19" name="Curved Right Arrow 18" descr="Decorative">
            <a:extLst>
              <a:ext uri="{C183D7F6-B498-43B3-948B-1728B52AA6E4}">
                <adec:decorative xmlns:adec="http://schemas.microsoft.com/office/drawing/2017/decorative" val="0"/>
              </a:ext>
            </a:extLst>
          </p:cNvPr>
          <p:cNvSpPr/>
          <p:nvPr/>
        </p:nvSpPr>
        <p:spPr>
          <a:xfrm rot="20833141">
            <a:off x="569672" y="1980743"/>
            <a:ext cx="1220630" cy="188082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3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BDD7-0926-B546-9CDE-A22CB1636AAE}"/>
              </a:ext>
            </a:extLst>
          </p:cNvPr>
          <p:cNvSpPr>
            <a:spLocks noGrp="1"/>
          </p:cNvSpPr>
          <p:nvPr>
            <p:ph type="title"/>
          </p:nvPr>
        </p:nvSpPr>
        <p:spPr/>
        <p:txBody>
          <a:bodyPr/>
          <a:lstStyle/>
          <a:p>
            <a:r>
              <a:rPr lang="en-US" dirty="0"/>
              <a:t>Feedback Video Discussion</a:t>
            </a:r>
          </a:p>
        </p:txBody>
      </p:sp>
      <p:sp>
        <p:nvSpPr>
          <p:cNvPr id="4" name="Content Placeholder 3">
            <a:extLst>
              <a:ext uri="{FF2B5EF4-FFF2-40B4-BE49-F238E27FC236}">
                <a16:creationId xmlns:a16="http://schemas.microsoft.com/office/drawing/2014/main" id="{4137DC24-C836-1146-B584-BE5936E74C74}"/>
              </a:ext>
            </a:extLst>
          </p:cNvPr>
          <p:cNvSpPr>
            <a:spLocks noGrp="1"/>
          </p:cNvSpPr>
          <p:nvPr>
            <p:ph idx="1"/>
          </p:nvPr>
        </p:nvSpPr>
        <p:spPr/>
        <p:txBody>
          <a:bodyPr/>
          <a:lstStyle/>
          <a:p>
            <a:r>
              <a:rPr lang="en-US" dirty="0"/>
              <a:t>What did you like about this demonstration?</a:t>
            </a:r>
          </a:p>
          <a:p>
            <a:endParaRPr lang="en-US" dirty="0"/>
          </a:p>
          <a:p>
            <a:r>
              <a:rPr lang="en-US" dirty="0"/>
              <a:t>How would you have given feedback in this instance?</a:t>
            </a:r>
          </a:p>
          <a:p>
            <a:endParaRPr lang="en-US" dirty="0"/>
          </a:p>
          <a:p>
            <a:r>
              <a:rPr lang="en-US" dirty="0"/>
              <a:t>How might feedback be different when it’s of a negative or developmental nature?</a:t>
            </a:r>
          </a:p>
        </p:txBody>
      </p:sp>
      <p:sp>
        <p:nvSpPr>
          <p:cNvPr id="5" name="Slide Number Placeholder 14">
            <a:extLst>
              <a:ext uri="{FF2B5EF4-FFF2-40B4-BE49-F238E27FC236}">
                <a16:creationId xmlns:a16="http://schemas.microsoft.com/office/drawing/2014/main" id="{E677A186-A3D9-B649-82EF-82461914B2A3}"/>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154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in Teams</a:t>
            </a:r>
          </a:p>
        </p:txBody>
      </p:sp>
      <p:sp>
        <p:nvSpPr>
          <p:cNvPr id="5" name="Content Placeholder 4"/>
          <p:cNvSpPr>
            <a:spLocks noGrp="1"/>
          </p:cNvSpPr>
          <p:nvPr>
            <p:ph idx="1"/>
          </p:nvPr>
        </p:nvSpPr>
        <p:spPr>
          <a:xfrm>
            <a:off x="838200" y="3887947"/>
            <a:ext cx="5634379" cy="1418898"/>
          </a:xfrm>
        </p:spPr>
        <p:txBody>
          <a:bodyPr>
            <a:normAutofit/>
          </a:bodyPr>
          <a:lstStyle/>
          <a:p>
            <a:pPr marL="0" indent="0" algn="ctr">
              <a:buNone/>
            </a:pPr>
            <a:r>
              <a:rPr lang="en-US" b="1" dirty="0"/>
              <a:t>Informational Conflict</a:t>
            </a:r>
            <a:br>
              <a:rPr lang="en-US" b="1" dirty="0"/>
            </a:br>
            <a:r>
              <a:rPr lang="en-US" b="1" dirty="0"/>
              <a:t>(We have different information!)</a:t>
            </a:r>
          </a:p>
        </p:txBody>
      </p:sp>
      <p:sp>
        <p:nvSpPr>
          <p:cNvPr id="6" name="Content Placeholder 4"/>
          <p:cNvSpPr txBox="1">
            <a:spLocks/>
          </p:cNvSpPr>
          <p:nvPr/>
        </p:nvSpPr>
        <p:spPr>
          <a:xfrm>
            <a:off x="6248401" y="3815615"/>
            <a:ext cx="5681253" cy="1167865"/>
          </a:xfrm>
          <a:prstGeom prst="rect">
            <a:avLst/>
          </a:prstGeom>
        </p:spPr>
        <p:txBody>
          <a:bodyPr/>
          <a:lstStyle>
            <a:lvl1pPr marL="342900" indent="-342900" algn="l" rtl="0" eaLnBrk="1" fontAlgn="base" hangingPunct="1">
              <a:spcBef>
                <a:spcPct val="20000"/>
              </a:spcBef>
              <a:spcAft>
                <a:spcPts val="400"/>
              </a:spcAft>
              <a:buClr>
                <a:srgbClr val="41B649"/>
              </a:buClr>
              <a:buChar char="•"/>
              <a:defRPr sz="28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ts val="200"/>
              </a:spcAft>
              <a:buClr>
                <a:srgbClr val="41B649"/>
              </a:buClr>
              <a:buChar char="–"/>
              <a:defRPr sz="2400">
                <a:solidFill>
                  <a:srgbClr val="254B8E"/>
                </a:solidFill>
                <a:latin typeface="+mn-lt"/>
                <a:ea typeface="ＭＳ Ｐゴシック" charset="-128"/>
              </a:defRPr>
            </a:lvl2pPr>
            <a:lvl3pPr marL="1143000" indent="-228600" algn="l" rtl="0" eaLnBrk="1" fontAlgn="base" hangingPunct="1">
              <a:spcBef>
                <a:spcPct val="20000"/>
              </a:spcBef>
              <a:spcAft>
                <a:spcPct val="0"/>
              </a:spcAft>
              <a:buClr>
                <a:srgbClr val="41B649"/>
              </a:buClr>
              <a:buChar char="•"/>
              <a:defRPr sz="2000">
                <a:solidFill>
                  <a:srgbClr val="254B8E"/>
                </a:solidFill>
                <a:latin typeface="+mn-lt"/>
                <a:ea typeface="ＭＳ Ｐゴシック" charset="-128"/>
              </a:defRPr>
            </a:lvl3pPr>
            <a:lvl4pPr marL="1600200" indent="-228600" algn="l" rtl="0" eaLnBrk="1" fontAlgn="base" hangingPunct="1">
              <a:spcBef>
                <a:spcPct val="20000"/>
              </a:spcBef>
              <a:spcAft>
                <a:spcPct val="0"/>
              </a:spcAft>
              <a:buClr>
                <a:srgbClr val="41B649"/>
              </a:buClr>
              <a:buChar char="–"/>
              <a:defRPr sz="1800">
                <a:solidFill>
                  <a:srgbClr val="254B8E"/>
                </a:solidFill>
                <a:latin typeface="+mn-lt"/>
                <a:ea typeface="ＭＳ Ｐゴシック" charset="-128"/>
              </a:defRPr>
            </a:lvl4pPr>
            <a:lvl5pPr marL="2057400" indent="-228600" algn="l" rtl="0" eaLnBrk="1" fontAlgn="base" hangingPunct="1">
              <a:spcBef>
                <a:spcPct val="20000"/>
              </a:spcBef>
              <a:spcAft>
                <a:spcPct val="0"/>
              </a:spcAft>
              <a:buClr>
                <a:srgbClr val="41B649"/>
              </a:buClr>
              <a:buChar char="»"/>
              <a:defRPr sz="16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Interpersonal Conflict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rPr>
              <a:t>(Hostile and harassing behavior)</a:t>
            </a:r>
          </a:p>
        </p:txBody>
      </p:sp>
      <p:pic>
        <p:nvPicPr>
          <p:cNvPr id="7" name="Picture 9" descr="Interpersonal Conflict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559" y="1848009"/>
            <a:ext cx="26892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5" descr="Informational Conflict Image"/>
          <p:cNvGrpSpPr>
            <a:grpSpLocks/>
          </p:cNvGrpSpPr>
          <p:nvPr/>
        </p:nvGrpSpPr>
        <p:grpSpPr bwMode="auto">
          <a:xfrm>
            <a:off x="2628504" y="1416437"/>
            <a:ext cx="2697163" cy="2503487"/>
            <a:chOff x="687" y="944"/>
            <a:chExt cx="1699" cy="1577"/>
          </a:xfrm>
        </p:grpSpPr>
        <p:pic>
          <p:nvPicPr>
            <p:cNvPr id="9" name="Picture 10" descr="cognative_conflict_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 y="1232"/>
              <a:ext cx="1699"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1" descr="Decorative"/>
            <p:cNvSpPr>
              <a:spLocks noChangeArrowheads="1"/>
            </p:cNvSpPr>
            <p:nvPr/>
          </p:nvSpPr>
          <p:spPr bwMode="auto">
            <a:xfrm>
              <a:off x="1905" y="987"/>
              <a:ext cx="379" cy="288"/>
            </a:xfrm>
            <a:prstGeom prst="wedgeRectCallout">
              <a:avLst>
                <a:gd name="adj1" fmla="val -45250"/>
                <a:gd name="adj2" fmla="val 88889"/>
              </a:avLst>
            </a:prstGeom>
            <a:solidFill>
              <a:schemeClr val="bg1"/>
            </a:solidFill>
            <a:ln w="9525">
              <a:solidFill>
                <a:schemeClr val="tx1"/>
              </a:solidFill>
              <a:miter lim="800000"/>
              <a:headEnd/>
              <a:tailEnd/>
            </a:ln>
          </p:spPr>
          <p:txBody>
            <a:bodyP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1" name="AutoShape 12" descr="Decorative"/>
            <p:cNvSpPr>
              <a:spLocks noChangeArrowheads="1"/>
            </p:cNvSpPr>
            <p:nvPr/>
          </p:nvSpPr>
          <p:spPr bwMode="auto">
            <a:xfrm>
              <a:off x="1035" y="944"/>
              <a:ext cx="379" cy="288"/>
            </a:xfrm>
            <a:prstGeom prst="wedgeRectCallout">
              <a:avLst>
                <a:gd name="adj1" fmla="val 25199"/>
                <a:gd name="adj2" fmla="val 89236"/>
              </a:avLst>
            </a:prstGeom>
            <a:solidFill>
              <a:schemeClr val="bg1"/>
            </a:solidFill>
            <a:ln w="9525">
              <a:solidFill>
                <a:schemeClr val="tx1"/>
              </a:solidFill>
              <a:miter lim="800000"/>
              <a:headEnd/>
              <a:tailEnd/>
            </a:ln>
          </p:spPr>
          <p:txBody>
            <a:bodyP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2" name="Rectangle 13" descr="Decorative"/>
            <p:cNvSpPr>
              <a:spLocks noChangeArrowheads="1"/>
            </p:cNvSpPr>
            <p:nvPr/>
          </p:nvSpPr>
          <p:spPr bwMode="auto">
            <a:xfrm>
              <a:off x="1131" y="1013"/>
              <a:ext cx="144" cy="139"/>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sp>
          <p:nvSpPr>
            <p:cNvPr id="13" name="Oval 14" descr="Decorative"/>
            <p:cNvSpPr>
              <a:spLocks noChangeArrowheads="1"/>
            </p:cNvSpPr>
            <p:nvPr/>
          </p:nvSpPr>
          <p:spPr bwMode="auto">
            <a:xfrm>
              <a:off x="2006" y="1051"/>
              <a:ext cx="181" cy="160"/>
            </a:xfrm>
            <a:prstGeom prst="ellipse">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Arial" pitchFamily="34" charset="0"/>
                  <a:ea typeface="ヒラギノ角ゴ Pro W3" pitchFamily="127" charset="-128"/>
                </a:defRPr>
              </a:lvl1pPr>
              <a:lvl2pPr marL="742950" indent="-285750" eaLnBrk="0" hangingPunct="0">
                <a:defRPr>
                  <a:solidFill>
                    <a:schemeClr val="tx1"/>
                  </a:solidFill>
                  <a:latin typeface="Arial" pitchFamily="34" charset="0"/>
                  <a:ea typeface="ヒラギノ角ゴ Pro W3" pitchFamily="127" charset="-128"/>
                </a:defRPr>
              </a:lvl2pPr>
              <a:lvl3pPr marL="1143000" indent="-228600" eaLnBrk="0" hangingPunct="0">
                <a:defRPr>
                  <a:solidFill>
                    <a:schemeClr val="tx1"/>
                  </a:solidFill>
                  <a:latin typeface="Arial" pitchFamily="34" charset="0"/>
                  <a:ea typeface="ヒラギノ角ゴ Pro W3" pitchFamily="127" charset="-128"/>
                </a:defRPr>
              </a:lvl3pPr>
              <a:lvl4pPr marL="1600200" indent="-228600" eaLnBrk="0" hangingPunct="0">
                <a:defRPr>
                  <a:solidFill>
                    <a:schemeClr val="tx1"/>
                  </a:solidFill>
                  <a:latin typeface="Arial" pitchFamily="34" charset="0"/>
                  <a:ea typeface="ヒラギノ角ゴ Pro W3" pitchFamily="127" charset="-128"/>
                </a:defRPr>
              </a:lvl4pPr>
              <a:lvl5pPr marL="2057400" indent="-228600" eaLnBrk="0" hangingPunct="0">
                <a:defRPr>
                  <a:solidFill>
                    <a:schemeClr val="tx1"/>
                  </a:solidFill>
                  <a:latin typeface="Arial" pitchFamily="34" charset="0"/>
                  <a:ea typeface="ヒラギノ角ゴ Pro W3" pitchFamily="127"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pitchFamily="127"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pitchFamily="127"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pitchFamily="127"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pitchFamily="127"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7" charset="-128"/>
                <a:cs typeface="+mn-cs"/>
              </a:endParaRPr>
            </a:p>
          </p:txBody>
        </p:sp>
      </p:grpSp>
      <p:sp>
        <p:nvSpPr>
          <p:cNvPr id="17" name="Content Placeholder 4" descr="Decorative">
            <a:extLst>
              <a:ext uri="{C183D7F6-B498-43B3-948B-1728B52AA6E4}">
                <adec:decorative xmlns:adec="http://schemas.microsoft.com/office/drawing/2017/decorative" val="0"/>
              </a:ext>
            </a:extLst>
          </p:cNvPr>
          <p:cNvSpPr txBox="1">
            <a:spLocks/>
          </p:cNvSpPr>
          <p:nvPr/>
        </p:nvSpPr>
        <p:spPr>
          <a:xfrm>
            <a:off x="2584424" y="5281269"/>
            <a:ext cx="2971801" cy="495017"/>
          </a:xfrm>
          <a:prstGeom prst="rect">
            <a:avLst/>
          </a:prstGeom>
          <a:ln w="25400" cap="flat" cmpd="sng" algn="ctr">
            <a:solidFill>
              <a:srgbClr val="A7CB9D"/>
            </a:solidFill>
            <a:prstDash val="solid"/>
          </a:ln>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ts val="400"/>
              </a:spcAft>
              <a:buClr>
                <a:srgbClr val="41B649"/>
              </a:buClr>
              <a:buChar char="•"/>
              <a:defRPr sz="2800">
                <a:solidFill>
                  <a:schemeClr val="dk1"/>
                </a:solidFill>
                <a:latin typeface="+mn-lt"/>
                <a:ea typeface="+mn-ea"/>
                <a:cs typeface="+mn-cs"/>
              </a:defRPr>
            </a:lvl1pPr>
            <a:lvl2pPr marL="742950" indent="-285750" algn="l" rtl="0" eaLnBrk="1" fontAlgn="base" hangingPunct="1">
              <a:spcBef>
                <a:spcPct val="20000"/>
              </a:spcBef>
              <a:spcAft>
                <a:spcPts val="200"/>
              </a:spcAft>
              <a:buClr>
                <a:srgbClr val="41B649"/>
              </a:buClr>
              <a:buChar char="–"/>
              <a:defRPr sz="2400">
                <a:solidFill>
                  <a:schemeClr val="dk1"/>
                </a:solidFill>
                <a:latin typeface="+mn-lt"/>
                <a:ea typeface="+mn-ea"/>
                <a:cs typeface="+mn-cs"/>
              </a:defRPr>
            </a:lvl2pPr>
            <a:lvl3pPr marL="1143000" indent="-228600" algn="l" rtl="0" eaLnBrk="1" fontAlgn="base" hangingPunct="1">
              <a:spcBef>
                <a:spcPct val="20000"/>
              </a:spcBef>
              <a:spcAft>
                <a:spcPct val="0"/>
              </a:spcAft>
              <a:buClr>
                <a:srgbClr val="41B649"/>
              </a:buClr>
              <a:buChar char="•"/>
              <a:defRPr sz="2000">
                <a:solidFill>
                  <a:schemeClr val="dk1"/>
                </a:solidFill>
                <a:latin typeface="+mn-lt"/>
                <a:ea typeface="+mn-ea"/>
                <a:cs typeface="+mn-cs"/>
              </a:defRPr>
            </a:lvl3pPr>
            <a:lvl4pPr marL="1600200" indent="-228600" algn="l" rtl="0" eaLnBrk="1" fontAlgn="base" hangingPunct="1">
              <a:spcBef>
                <a:spcPct val="20000"/>
              </a:spcBef>
              <a:spcAft>
                <a:spcPct val="0"/>
              </a:spcAft>
              <a:buClr>
                <a:srgbClr val="41B649"/>
              </a:buClr>
              <a:buChar char="–"/>
              <a:defRPr sz="1800">
                <a:solidFill>
                  <a:schemeClr val="dk1"/>
                </a:solidFill>
                <a:latin typeface="+mn-lt"/>
                <a:ea typeface="+mn-ea"/>
                <a:cs typeface="+mn-cs"/>
              </a:defRPr>
            </a:lvl4pPr>
            <a:lvl5pPr marL="2057400" indent="-228600" algn="l" rtl="0" eaLnBrk="1" fontAlgn="base" hangingPunct="1">
              <a:spcBef>
                <a:spcPct val="20000"/>
              </a:spcBef>
              <a:spcAft>
                <a:spcPct val="0"/>
              </a:spcAft>
              <a:buClr>
                <a:srgbClr val="41B649"/>
              </a:buClr>
              <a:buChar char="»"/>
              <a:defRPr sz="16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ts val="400"/>
              </a:spcAft>
              <a:buClr>
                <a:srgbClr val="41B649"/>
              </a:buClr>
              <a:buSzTx/>
              <a:buFontTx/>
              <a:buNone/>
              <a:tabLst/>
              <a:defRPr/>
            </a:pPr>
            <a:endParaRPr kumimoji="0" lang="en-US" altLang="en-US" sz="2200" b="1" i="0" u="none" strike="noStrike" kern="0" cap="none" spc="0" normalizeH="0" baseline="0" noProof="0" dirty="0">
              <a:ln>
                <a:noFill/>
              </a:ln>
              <a:solidFill>
                <a:srgbClr val="254B8E"/>
              </a:solidFill>
              <a:effectLst/>
              <a:uLnTx/>
              <a:uFillTx/>
              <a:latin typeface="Calibri" panose="020F0502020204030204"/>
              <a:ea typeface="ヒラギノ角ゴ Pro W3" pitchFamily="127" charset="-128"/>
              <a:cs typeface="+mn-cs"/>
            </a:endParaRPr>
          </a:p>
        </p:txBody>
      </p:sp>
      <p:sp>
        <p:nvSpPr>
          <p:cNvPr id="18" name="Content Placeholder 4" descr="Decorative">
            <a:extLst>
              <a:ext uri="{C183D7F6-B498-43B3-948B-1728B52AA6E4}">
                <adec:decorative xmlns:adec="http://schemas.microsoft.com/office/drawing/2017/decorative" val="0"/>
              </a:ext>
            </a:extLst>
          </p:cNvPr>
          <p:cNvSpPr txBox="1">
            <a:spLocks/>
          </p:cNvSpPr>
          <p:nvPr/>
        </p:nvSpPr>
        <p:spPr>
          <a:xfrm>
            <a:off x="7573286" y="5281269"/>
            <a:ext cx="2835634" cy="495017"/>
          </a:xfrm>
          <a:prstGeom prst="rect">
            <a:avLst/>
          </a:prstGeom>
          <a:ln w="25400" cap="flat" cmpd="sng" algn="ctr">
            <a:solidFill>
              <a:srgbClr val="A7CB9D"/>
            </a:solidFill>
            <a:prstDash val="solid"/>
          </a:ln>
        </p:spPr>
        <p:style>
          <a:lnRef idx="2">
            <a:schemeClr val="accent2"/>
          </a:lnRef>
          <a:fillRef idx="1">
            <a:schemeClr val="lt1"/>
          </a:fillRef>
          <a:effectRef idx="0">
            <a:schemeClr val="accent2"/>
          </a:effectRef>
          <a:fontRef idx="minor">
            <a:schemeClr val="dk1"/>
          </a:fontRef>
        </p:style>
        <p:txBody>
          <a:bodyPr/>
          <a:lstStyle>
            <a:lvl1pPr marL="342900" indent="-342900" algn="l" rtl="0" eaLnBrk="1" fontAlgn="base" hangingPunct="1">
              <a:spcBef>
                <a:spcPct val="20000"/>
              </a:spcBef>
              <a:spcAft>
                <a:spcPts val="400"/>
              </a:spcAft>
              <a:buClr>
                <a:srgbClr val="41B649"/>
              </a:buClr>
              <a:buChar char="•"/>
              <a:defRPr sz="2800">
                <a:solidFill>
                  <a:schemeClr val="dk1"/>
                </a:solidFill>
                <a:latin typeface="+mn-lt"/>
                <a:ea typeface="+mn-ea"/>
                <a:cs typeface="+mn-cs"/>
              </a:defRPr>
            </a:lvl1pPr>
            <a:lvl2pPr marL="742950" indent="-285750" algn="l" rtl="0" eaLnBrk="1" fontAlgn="base" hangingPunct="1">
              <a:spcBef>
                <a:spcPct val="20000"/>
              </a:spcBef>
              <a:spcAft>
                <a:spcPts val="200"/>
              </a:spcAft>
              <a:buClr>
                <a:srgbClr val="41B649"/>
              </a:buClr>
              <a:buChar char="–"/>
              <a:defRPr sz="2400">
                <a:solidFill>
                  <a:schemeClr val="dk1"/>
                </a:solidFill>
                <a:latin typeface="+mn-lt"/>
                <a:ea typeface="+mn-ea"/>
                <a:cs typeface="+mn-cs"/>
              </a:defRPr>
            </a:lvl2pPr>
            <a:lvl3pPr marL="1143000" indent="-228600" algn="l" rtl="0" eaLnBrk="1" fontAlgn="base" hangingPunct="1">
              <a:spcBef>
                <a:spcPct val="20000"/>
              </a:spcBef>
              <a:spcAft>
                <a:spcPct val="0"/>
              </a:spcAft>
              <a:buClr>
                <a:srgbClr val="41B649"/>
              </a:buClr>
              <a:buChar char="•"/>
              <a:defRPr sz="2000">
                <a:solidFill>
                  <a:schemeClr val="dk1"/>
                </a:solidFill>
                <a:latin typeface="+mn-lt"/>
                <a:ea typeface="+mn-ea"/>
                <a:cs typeface="+mn-cs"/>
              </a:defRPr>
            </a:lvl3pPr>
            <a:lvl4pPr marL="1600200" indent="-228600" algn="l" rtl="0" eaLnBrk="1" fontAlgn="base" hangingPunct="1">
              <a:spcBef>
                <a:spcPct val="20000"/>
              </a:spcBef>
              <a:spcAft>
                <a:spcPct val="0"/>
              </a:spcAft>
              <a:buClr>
                <a:srgbClr val="41B649"/>
              </a:buClr>
              <a:buChar char="–"/>
              <a:defRPr sz="1800">
                <a:solidFill>
                  <a:schemeClr val="dk1"/>
                </a:solidFill>
                <a:latin typeface="+mn-lt"/>
                <a:ea typeface="+mn-ea"/>
                <a:cs typeface="+mn-cs"/>
              </a:defRPr>
            </a:lvl4pPr>
            <a:lvl5pPr marL="2057400" indent="-228600" algn="l" rtl="0" eaLnBrk="1" fontAlgn="base" hangingPunct="1">
              <a:spcBef>
                <a:spcPct val="20000"/>
              </a:spcBef>
              <a:spcAft>
                <a:spcPct val="0"/>
              </a:spcAft>
              <a:buClr>
                <a:srgbClr val="41B649"/>
              </a:buClr>
              <a:buChar char="»"/>
              <a:defRPr sz="16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ts val="400"/>
              </a:spcAft>
              <a:buClr>
                <a:srgbClr val="41B649"/>
              </a:buClr>
              <a:buSzTx/>
              <a:buFontTx/>
              <a:buNone/>
              <a:tabLst/>
              <a:defRPr/>
            </a:pPr>
            <a:endParaRPr kumimoji="0" lang="en-US" altLang="en-US" sz="2200" b="1" i="0" u="none" strike="noStrike" kern="0" cap="none" spc="0" normalizeH="0" baseline="0" noProof="0" dirty="0">
              <a:ln>
                <a:noFill/>
              </a:ln>
              <a:solidFill>
                <a:srgbClr val="254B8E"/>
              </a:solidFill>
              <a:effectLst/>
              <a:uLnTx/>
              <a:uFillTx/>
              <a:latin typeface="Calibri" panose="020F0502020204030204"/>
              <a:ea typeface="ヒラギノ角ゴ Pro W3" pitchFamily="127" charset="-128"/>
              <a:cs typeface="+mn-cs"/>
            </a:endParaRPr>
          </a:p>
        </p:txBody>
      </p:sp>
      <p:sp>
        <p:nvSpPr>
          <p:cNvPr id="14" name="Line 5" descr="alt=&quot;&quot;"/>
          <p:cNvSpPr>
            <a:spLocks noChangeShapeType="1"/>
          </p:cNvSpPr>
          <p:nvPr/>
        </p:nvSpPr>
        <p:spPr bwMode="auto">
          <a:xfrm>
            <a:off x="4038601" y="4671288"/>
            <a:ext cx="7711" cy="64407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Content Placeholder 24"/>
          <p:cNvSpPr>
            <a:spLocks noGrp="1"/>
          </p:cNvSpPr>
          <p:nvPr>
            <p:ph idx="13"/>
          </p:nvPr>
        </p:nvSpPr>
        <p:spPr>
          <a:xfrm>
            <a:off x="2570493" y="5311321"/>
            <a:ext cx="3131820" cy="761365"/>
          </a:xfrm>
        </p:spPr>
        <p:txBody>
          <a:bodyPr/>
          <a:lstStyle/>
          <a:p>
            <a:pPr marL="0" indent="0">
              <a:buNone/>
            </a:pPr>
            <a:r>
              <a:rPr lang="en-US" dirty="0"/>
              <a:t>Two-Challenge Rule</a:t>
            </a:r>
          </a:p>
        </p:txBody>
      </p:sp>
      <p:sp>
        <p:nvSpPr>
          <p:cNvPr id="26" name="Content Placeholder 25"/>
          <p:cNvSpPr>
            <a:spLocks noGrp="1"/>
          </p:cNvSpPr>
          <p:nvPr>
            <p:ph idx="14"/>
          </p:nvPr>
        </p:nvSpPr>
        <p:spPr>
          <a:xfrm>
            <a:off x="7910836" y="5281269"/>
            <a:ext cx="2186940" cy="652780"/>
          </a:xfrm>
        </p:spPr>
        <p:txBody>
          <a:bodyPr/>
          <a:lstStyle/>
          <a:p>
            <a:pPr marL="0" indent="0">
              <a:buNone/>
            </a:pPr>
            <a:r>
              <a:rPr lang="en-US" dirty="0"/>
              <a:t>DESCR Script</a:t>
            </a:r>
          </a:p>
        </p:txBody>
      </p:sp>
      <p:sp>
        <p:nvSpPr>
          <p:cNvPr id="29" name="Line 5" descr="alt=&quot;&quot;"/>
          <p:cNvSpPr>
            <a:spLocks noChangeShapeType="1"/>
          </p:cNvSpPr>
          <p:nvPr/>
        </p:nvSpPr>
        <p:spPr bwMode="auto">
          <a:xfrm>
            <a:off x="9204791" y="4671288"/>
            <a:ext cx="7711" cy="64407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Line 5" descr="alt=&quot;&quot;"/>
          <p:cNvSpPr>
            <a:spLocks noChangeShapeType="1"/>
          </p:cNvSpPr>
          <p:nvPr/>
        </p:nvSpPr>
        <p:spPr bwMode="auto">
          <a:xfrm>
            <a:off x="6047404" y="4671288"/>
            <a:ext cx="1347909" cy="609981"/>
          </a:xfrm>
          <a:prstGeom prst="line">
            <a:avLst/>
          </a:prstGeom>
          <a:noFill/>
          <a:ln w="127000">
            <a:solidFill>
              <a:schemeClr val="accent1"/>
            </a:solidFill>
            <a:miter lim="800000"/>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463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57934-C494-2A4C-98A7-2CA5E0D0AF3C}"/>
              </a:ext>
            </a:extLst>
          </p:cNvPr>
          <p:cNvSpPr>
            <a:spLocks noGrp="1"/>
          </p:cNvSpPr>
          <p:nvPr>
            <p:ph type="title"/>
          </p:nvPr>
        </p:nvSpPr>
        <p:spPr/>
        <p:txBody>
          <a:bodyPr/>
          <a:lstStyle/>
          <a:p>
            <a:r>
              <a:rPr lang="en-US" b="1" dirty="0" err="1">
                <a:solidFill>
                  <a:srgbClr val="4258A6"/>
                </a:solidFill>
              </a:rPr>
              <a:t>DESCR</a:t>
            </a:r>
            <a:r>
              <a:rPr lang="en-US" dirty="0" err="1"/>
              <a:t>’ibe</a:t>
            </a:r>
            <a:r>
              <a:rPr lang="en-US" dirty="0"/>
              <a:t> It</a:t>
            </a:r>
          </a:p>
        </p:txBody>
      </p:sp>
      <p:sp>
        <p:nvSpPr>
          <p:cNvPr id="3" name="Content Placeholder 2">
            <a:extLst>
              <a:ext uri="{FF2B5EF4-FFF2-40B4-BE49-F238E27FC236}">
                <a16:creationId xmlns:a16="http://schemas.microsoft.com/office/drawing/2014/main" id="{4ACA3E1C-F420-5547-9E15-A282FE6D44E6}"/>
              </a:ext>
            </a:extLst>
          </p:cNvPr>
          <p:cNvSpPr>
            <a:spLocks noGrp="1"/>
          </p:cNvSpPr>
          <p:nvPr>
            <p:ph idx="1"/>
          </p:nvPr>
        </p:nvSpPr>
        <p:spPr/>
        <p:txBody>
          <a:bodyPr>
            <a:normAutofit lnSpcReduction="10000"/>
          </a:bodyPr>
          <a:lstStyle/>
          <a:p>
            <a:pPr marL="0" indent="0" algn="ctr">
              <a:spcAft>
                <a:spcPts val="1000"/>
              </a:spcAft>
              <a:buNone/>
            </a:pPr>
            <a:r>
              <a:rPr lang="en-US" sz="3000" b="1" dirty="0">
                <a:solidFill>
                  <a:srgbClr val="4258A6"/>
                </a:solidFill>
              </a:rPr>
              <a:t>A constructive approach for delivering </a:t>
            </a:r>
            <a:br>
              <a:rPr lang="en-US" sz="3000" b="1" dirty="0">
                <a:solidFill>
                  <a:srgbClr val="4258A6"/>
                </a:solidFill>
              </a:rPr>
            </a:br>
            <a:r>
              <a:rPr lang="en-US" sz="3000" b="1" dirty="0">
                <a:solidFill>
                  <a:srgbClr val="4258A6"/>
                </a:solidFill>
              </a:rPr>
              <a:t>feedback and managing conflict.</a:t>
            </a:r>
            <a:endParaRPr lang="en-US" sz="3000" dirty="0">
              <a:solidFill>
                <a:srgbClr val="4258A6"/>
              </a:solidFill>
            </a:endParaRPr>
          </a:p>
          <a:p>
            <a:pPr marL="0" indent="0">
              <a:buNone/>
            </a:pPr>
            <a:r>
              <a:rPr lang="en-US" sz="3600" b="1" dirty="0">
                <a:solidFill>
                  <a:srgbClr val="4258A6"/>
                </a:solidFill>
                <a:effectLst>
                  <a:outerShdw blurRad="38100" dist="38100" dir="2700000" algn="tl">
                    <a:srgbClr val="000000">
                      <a:alpha val="43137"/>
                    </a:srgbClr>
                  </a:outerShdw>
                </a:effectLst>
              </a:rPr>
              <a:t>D</a:t>
            </a:r>
            <a:r>
              <a:rPr lang="en-US" dirty="0"/>
              <a:t>escribe the specific situation</a:t>
            </a:r>
          </a:p>
          <a:p>
            <a:pPr marL="0" indent="0">
              <a:buNone/>
            </a:pPr>
            <a:r>
              <a:rPr lang="en-US" sz="3600" b="1" dirty="0">
                <a:solidFill>
                  <a:srgbClr val="4258A6"/>
                </a:solidFill>
                <a:effectLst>
                  <a:outerShdw blurRad="38100" dist="38100" dir="2700000" algn="tl">
                    <a:srgbClr val="000000">
                      <a:alpha val="43137"/>
                    </a:srgbClr>
                  </a:outerShdw>
                </a:effectLst>
              </a:rPr>
              <a:t>E</a:t>
            </a:r>
            <a:r>
              <a:rPr lang="en-US" dirty="0"/>
              <a:t>xpress your concerns about the action </a:t>
            </a:r>
          </a:p>
          <a:p>
            <a:pPr marL="0" indent="0">
              <a:buNone/>
            </a:pPr>
            <a:r>
              <a:rPr lang="en-US" sz="3600" b="1" dirty="0">
                <a:solidFill>
                  <a:srgbClr val="4258A6"/>
                </a:solidFill>
                <a:effectLst>
                  <a:outerShdw blurRad="38100" dist="38100" dir="2700000" algn="tl">
                    <a:srgbClr val="000000">
                      <a:alpha val="43137"/>
                    </a:srgbClr>
                  </a:outerShdw>
                </a:effectLst>
              </a:rPr>
              <a:t>S</a:t>
            </a:r>
            <a:r>
              <a:rPr lang="en-US" dirty="0"/>
              <a:t>uggest alternatives</a:t>
            </a:r>
          </a:p>
          <a:p>
            <a:pPr marL="0" indent="0">
              <a:buNone/>
            </a:pPr>
            <a:r>
              <a:rPr lang="en-US" sz="3900" b="1" dirty="0">
                <a:solidFill>
                  <a:srgbClr val="4258A6"/>
                </a:solidFill>
                <a:effectLst>
                  <a:outerShdw blurRad="38100" dist="38100" dir="2700000" algn="tl">
                    <a:srgbClr val="000000">
                      <a:alpha val="43137"/>
                    </a:srgbClr>
                  </a:outerShdw>
                </a:effectLst>
              </a:rPr>
              <a:t>C</a:t>
            </a:r>
            <a:r>
              <a:rPr lang="en-US" dirty="0"/>
              <a:t>onsequences should be stated</a:t>
            </a:r>
          </a:p>
          <a:p>
            <a:pPr marL="0" indent="0">
              <a:buNone/>
            </a:pPr>
            <a:r>
              <a:rPr lang="en-US" sz="3900" b="1" dirty="0">
                <a:solidFill>
                  <a:srgbClr val="4258A6"/>
                </a:solidFill>
                <a:effectLst>
                  <a:outerShdw blurRad="38100" dist="38100" dir="2700000" algn="tl">
                    <a:srgbClr val="000000">
                      <a:alpha val="43137"/>
                    </a:srgbClr>
                  </a:outerShdw>
                </a:effectLst>
              </a:rPr>
              <a:t>R</a:t>
            </a:r>
            <a:r>
              <a:rPr lang="en-US" dirty="0"/>
              <a:t>each consensus and agreement</a:t>
            </a: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2F23636D-BC33-7E46-99EA-4E8D5B77687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864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ED45-4A65-A74C-A41E-4D1B725E7860}"/>
              </a:ext>
            </a:extLst>
          </p:cNvPr>
          <p:cNvSpPr>
            <a:spLocks noGrp="1"/>
          </p:cNvSpPr>
          <p:nvPr>
            <p:ph type="title"/>
          </p:nvPr>
        </p:nvSpPr>
        <p:spPr/>
        <p:txBody>
          <a:bodyPr/>
          <a:lstStyle/>
          <a:p>
            <a:r>
              <a:rPr lang="en-US" dirty="0"/>
              <a:t>Tips for Constructive Conversations</a:t>
            </a:r>
          </a:p>
        </p:txBody>
      </p:sp>
      <p:sp>
        <p:nvSpPr>
          <p:cNvPr id="3" name="Content Placeholder 2">
            <a:extLst>
              <a:ext uri="{FF2B5EF4-FFF2-40B4-BE49-F238E27FC236}">
                <a16:creationId xmlns:a16="http://schemas.microsoft.com/office/drawing/2014/main" id="{C2C910EF-6FBF-6B46-9C19-C4A036D83E71}"/>
              </a:ext>
            </a:extLst>
          </p:cNvPr>
          <p:cNvSpPr>
            <a:spLocks noGrp="1"/>
          </p:cNvSpPr>
          <p:nvPr>
            <p:ph idx="1"/>
          </p:nvPr>
        </p:nvSpPr>
        <p:spPr>
          <a:xfrm>
            <a:off x="838199" y="1825625"/>
            <a:ext cx="10868891" cy="3999380"/>
          </a:xfrm>
        </p:spPr>
        <p:txBody>
          <a:bodyPr>
            <a:normAutofit fontScale="92500" lnSpcReduction="20000"/>
          </a:bodyPr>
          <a:lstStyle/>
          <a:p>
            <a:r>
              <a:rPr lang="en-US" dirty="0"/>
              <a:t>Be </a:t>
            </a:r>
            <a:r>
              <a:rPr lang="en-US" b="1" dirty="0">
                <a:solidFill>
                  <a:srgbClr val="4258A6"/>
                </a:solidFill>
              </a:rPr>
              <a:t>prepared</a:t>
            </a:r>
            <a:r>
              <a:rPr lang="en-US" dirty="0"/>
              <a:t> and have a </a:t>
            </a:r>
            <a:r>
              <a:rPr lang="en-US" b="1" dirty="0">
                <a:solidFill>
                  <a:srgbClr val="4258A6"/>
                </a:solidFill>
              </a:rPr>
              <a:t>timely</a:t>
            </a:r>
            <a:r>
              <a:rPr lang="en-US" dirty="0"/>
              <a:t> discussion in a </a:t>
            </a:r>
            <a:r>
              <a:rPr lang="en-US" b="1" dirty="0">
                <a:solidFill>
                  <a:srgbClr val="4258A6"/>
                </a:solidFill>
              </a:rPr>
              <a:t>private</a:t>
            </a:r>
            <a:r>
              <a:rPr lang="en-US" dirty="0"/>
              <a:t> </a:t>
            </a:r>
            <a:br>
              <a:rPr lang="en-US" dirty="0"/>
            </a:br>
            <a:r>
              <a:rPr lang="en-US" dirty="0"/>
              <a:t>location</a:t>
            </a:r>
          </a:p>
          <a:p>
            <a:r>
              <a:rPr lang="en-US" dirty="0"/>
              <a:t>Frame the problems in terms of </a:t>
            </a:r>
            <a:r>
              <a:rPr lang="en-US" b="1" dirty="0">
                <a:solidFill>
                  <a:srgbClr val="4258A6"/>
                </a:solidFill>
              </a:rPr>
              <a:t>your</a:t>
            </a:r>
            <a:r>
              <a:rPr lang="en-US" dirty="0"/>
              <a:t> experience</a:t>
            </a:r>
          </a:p>
          <a:p>
            <a:pPr lvl="1"/>
            <a:r>
              <a:rPr lang="en-US" dirty="0"/>
              <a:t>Use ”I” statements; don’t play the blame game</a:t>
            </a:r>
          </a:p>
          <a:p>
            <a:r>
              <a:rPr lang="en-US" dirty="0"/>
              <a:t>Remain </a:t>
            </a:r>
            <a:r>
              <a:rPr lang="en-US" b="1" dirty="0">
                <a:solidFill>
                  <a:srgbClr val="4258A6"/>
                </a:solidFill>
              </a:rPr>
              <a:t>behavior-based</a:t>
            </a:r>
            <a:r>
              <a:rPr lang="en-US" dirty="0"/>
              <a:t> and</a:t>
            </a:r>
            <a:r>
              <a:rPr lang="en-US" b="1" dirty="0"/>
              <a:t> </a:t>
            </a:r>
            <a:r>
              <a:rPr lang="en-US" b="1" dirty="0">
                <a:solidFill>
                  <a:srgbClr val="4258A6"/>
                </a:solidFill>
              </a:rPr>
              <a:t>specific</a:t>
            </a:r>
            <a:r>
              <a:rPr lang="en-US" dirty="0"/>
              <a:t> </a:t>
            </a:r>
          </a:p>
          <a:p>
            <a:r>
              <a:rPr lang="en-US" dirty="0"/>
              <a:t>Keep </a:t>
            </a:r>
            <a:r>
              <a:rPr lang="en-US" b="1" dirty="0">
                <a:solidFill>
                  <a:srgbClr val="4258A6"/>
                </a:solidFill>
              </a:rPr>
              <a:t>solution-focused </a:t>
            </a:r>
            <a:r>
              <a:rPr lang="en-US" dirty="0"/>
              <a:t>and </a:t>
            </a:r>
            <a:r>
              <a:rPr lang="en-US" b="1" dirty="0">
                <a:solidFill>
                  <a:srgbClr val="4258A6"/>
                </a:solidFill>
              </a:rPr>
              <a:t>directed toward improvement</a:t>
            </a:r>
          </a:p>
          <a:p>
            <a:r>
              <a:rPr lang="en-US" dirty="0"/>
              <a:t>Recognize and </a:t>
            </a:r>
            <a:r>
              <a:rPr lang="en-US" b="1" dirty="0">
                <a:solidFill>
                  <a:srgbClr val="4258A6"/>
                </a:solidFill>
              </a:rPr>
              <a:t>listen</a:t>
            </a:r>
            <a:r>
              <a:rPr lang="en-US" dirty="0"/>
              <a:t> to the other’s perspective</a:t>
            </a:r>
          </a:p>
          <a:p>
            <a:pPr lvl="1"/>
            <a:r>
              <a:rPr lang="en-US" dirty="0"/>
              <a:t>Approach the conversation with empathy and compassion</a:t>
            </a:r>
          </a:p>
          <a:p>
            <a:r>
              <a:rPr lang="en-US" dirty="0"/>
              <a:t>Work on finding the </a:t>
            </a:r>
            <a:r>
              <a:rPr lang="en-US" b="1" dirty="0">
                <a:solidFill>
                  <a:srgbClr val="4258A6"/>
                </a:solidFill>
              </a:rPr>
              <a:t>win–win</a:t>
            </a:r>
            <a:r>
              <a:rPr lang="en-US" dirty="0"/>
              <a:t> </a:t>
            </a:r>
          </a:p>
          <a:p>
            <a:r>
              <a:rPr lang="en-US" b="1" dirty="0">
                <a:solidFill>
                  <a:srgbClr val="4258A6"/>
                </a:solidFill>
              </a:rPr>
              <a:t>Follow up</a:t>
            </a:r>
          </a:p>
        </p:txBody>
      </p:sp>
      <p:pic>
        <p:nvPicPr>
          <p:cNvPr id="9" name="Picture 8" title="medical te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143" y="232814"/>
            <a:ext cx="2676197" cy="1784131"/>
          </a:xfrm>
          <a:prstGeom prst="rect">
            <a:avLst/>
          </a:prstGeom>
          <a:ln>
            <a:solidFill>
              <a:srgbClr val="4258A6"/>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9BFAA63E-BAC2-C34B-A1C5-D67E69567B4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621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Task Assistance</a:t>
            </a:r>
          </a:p>
        </p:txBody>
      </p:sp>
      <p:sp>
        <p:nvSpPr>
          <p:cNvPr id="5" name="Content Placeholder 4"/>
          <p:cNvSpPr>
            <a:spLocks noGrp="1"/>
          </p:cNvSpPr>
          <p:nvPr>
            <p:ph idx="1"/>
          </p:nvPr>
        </p:nvSpPr>
        <p:spPr/>
        <p:txBody>
          <a:bodyPr>
            <a:normAutofit/>
          </a:bodyPr>
          <a:lstStyle/>
          <a:p>
            <a:pPr>
              <a:lnSpc>
                <a:spcPct val="100000"/>
              </a:lnSpc>
              <a:spcBef>
                <a:spcPts val="0"/>
              </a:spcBef>
              <a:spcAft>
                <a:spcPts val="0"/>
              </a:spcAft>
              <a:buClrTx/>
              <a:defRPr/>
            </a:pPr>
            <a:r>
              <a:rPr lang="en-US" dirty="0"/>
              <a:t>Team members foster a climate in which it is expected that assistance will be actively </a:t>
            </a:r>
            <a:r>
              <a:rPr lang="en-US" i="1" dirty="0">
                <a:solidFill>
                  <a:srgbClr val="4258A6"/>
                </a:solidFill>
              </a:rPr>
              <a:t>sought</a:t>
            </a:r>
            <a:r>
              <a:rPr lang="en-US" dirty="0"/>
              <a:t> and </a:t>
            </a:r>
            <a:r>
              <a:rPr lang="en-US" i="1" dirty="0">
                <a:solidFill>
                  <a:srgbClr val="4258A6"/>
                </a:solidFill>
              </a:rPr>
              <a:t>offered</a:t>
            </a:r>
            <a:r>
              <a:rPr lang="en-US" dirty="0"/>
              <a:t>.</a:t>
            </a:r>
          </a:p>
          <a:p>
            <a:pPr lvl="1">
              <a:lnSpc>
                <a:spcPct val="100000"/>
              </a:lnSpc>
              <a:spcBef>
                <a:spcPts val="0"/>
              </a:spcBef>
              <a:defRPr/>
            </a:pPr>
            <a:r>
              <a:rPr lang="en-US" dirty="0"/>
              <a:t>Don’t view the need for help as a weakness</a:t>
            </a:r>
          </a:p>
          <a:p>
            <a:pPr>
              <a:lnSpc>
                <a:spcPct val="100000"/>
              </a:lnSpc>
              <a:spcBef>
                <a:spcPts val="0"/>
              </a:spcBef>
              <a:spcAft>
                <a:spcPts val="0"/>
              </a:spcAft>
              <a:buClrTx/>
              <a:defRPr/>
            </a:pPr>
            <a:endParaRPr lang="en-US" dirty="0"/>
          </a:p>
          <a:p>
            <a:pPr>
              <a:lnSpc>
                <a:spcPct val="100000"/>
              </a:lnSpc>
              <a:spcBef>
                <a:spcPts val="0"/>
              </a:spcBef>
              <a:spcAft>
                <a:spcPts val="0"/>
              </a:spcAft>
              <a:buClrTx/>
              <a:defRPr/>
            </a:pPr>
            <a:r>
              <a:rPr lang="en-US" dirty="0"/>
              <a:t>Effective teams place all offers and requests for assistance in the context of patient safety</a:t>
            </a:r>
          </a:p>
          <a:p>
            <a:pPr>
              <a:lnSpc>
                <a:spcPct val="100000"/>
              </a:lnSpc>
              <a:spcBef>
                <a:spcPts val="0"/>
              </a:spcBef>
              <a:spcAft>
                <a:spcPts val="0"/>
              </a:spcAft>
              <a:buClrTx/>
              <a:defRPr/>
            </a:pPr>
            <a:endParaRPr lang="en-US" dirty="0"/>
          </a:p>
          <a:p>
            <a:pPr>
              <a:lnSpc>
                <a:spcPct val="100000"/>
              </a:lnSpc>
              <a:spcBef>
                <a:spcPts val="0"/>
              </a:spcBef>
              <a:spcAft>
                <a:spcPts val="0"/>
              </a:spcAft>
              <a:buClrTx/>
              <a:defRPr/>
            </a:pPr>
            <a:r>
              <a:rPr lang="en-US" dirty="0"/>
              <a:t>Team members protect each other from work overload situations</a:t>
            </a:r>
          </a:p>
          <a:p>
            <a:pPr lvl="1">
              <a:spcBef>
                <a:spcPts val="0"/>
              </a:spcBef>
              <a:spcAft>
                <a:spcPts val="0"/>
              </a:spcAft>
              <a:buClrTx/>
              <a:defRPr/>
            </a:pPr>
            <a:r>
              <a:rPr lang="en-US" dirty="0"/>
              <a:t>You can set limits</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00BC924-6907-417A-B366-F607245C071E}"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2C7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595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527D-6903-7A44-8925-D477A1CF43A8}"/>
              </a:ext>
            </a:extLst>
          </p:cNvPr>
          <p:cNvSpPr>
            <a:spLocks noGrp="1"/>
          </p:cNvSpPr>
          <p:nvPr>
            <p:ph type="title"/>
          </p:nvPr>
        </p:nvSpPr>
        <p:spPr/>
        <p:txBody>
          <a:bodyPr/>
          <a:lstStyle/>
          <a:p>
            <a:r>
              <a:rPr lang="en-US" dirty="0"/>
              <a:t>Receiving Feedback or Managing Conflict</a:t>
            </a:r>
          </a:p>
        </p:txBody>
      </p:sp>
      <p:sp>
        <p:nvSpPr>
          <p:cNvPr id="3" name="Content Placeholder 2">
            <a:extLst>
              <a:ext uri="{FF2B5EF4-FFF2-40B4-BE49-F238E27FC236}">
                <a16:creationId xmlns:a16="http://schemas.microsoft.com/office/drawing/2014/main" id="{05A5901A-7D97-9E4A-9792-6FC2C167D5DA}"/>
              </a:ext>
            </a:extLst>
          </p:cNvPr>
          <p:cNvSpPr>
            <a:spLocks noGrp="1"/>
          </p:cNvSpPr>
          <p:nvPr>
            <p:ph idx="1"/>
          </p:nvPr>
        </p:nvSpPr>
        <p:spPr/>
        <p:txBody>
          <a:bodyPr/>
          <a:lstStyle/>
          <a:p>
            <a:r>
              <a:rPr lang="en-US" dirty="0"/>
              <a:t>Control your emotions as much as possible</a:t>
            </a:r>
          </a:p>
          <a:p>
            <a:pPr lvl="1"/>
            <a:r>
              <a:rPr lang="en-US" dirty="0"/>
              <a:t>Even when you’re justified not to</a:t>
            </a:r>
          </a:p>
          <a:p>
            <a:r>
              <a:rPr lang="en-US" dirty="0"/>
              <a:t>Actively listen</a:t>
            </a:r>
          </a:p>
          <a:p>
            <a:r>
              <a:rPr lang="en-US" dirty="0"/>
              <a:t>Clarify the feedback you’re receiving</a:t>
            </a:r>
          </a:p>
          <a:p>
            <a:pPr lvl="1"/>
            <a:r>
              <a:rPr lang="en-US" b="1" i="1" dirty="0">
                <a:solidFill>
                  <a:srgbClr val="4258A6"/>
                </a:solidFill>
              </a:rPr>
              <a:t>Tip! Use the check-back technique (see Module 3)</a:t>
            </a:r>
          </a:p>
          <a:p>
            <a:r>
              <a:rPr lang="en-US" dirty="0"/>
              <a:t>Demonstrate gratitude</a:t>
            </a:r>
          </a:p>
          <a:p>
            <a:r>
              <a:rPr lang="en-US" dirty="0"/>
              <a:t>Sort feedback for relevancy</a:t>
            </a:r>
          </a:p>
        </p:txBody>
      </p:sp>
      <p:pic>
        <p:nvPicPr>
          <p:cNvPr id="5" name="Content Placeholder 15" title="Feedback among providers">
            <a:extLst>
              <a:ext uri="{FF2B5EF4-FFF2-40B4-BE49-F238E27FC236}">
                <a16:creationId xmlns:a16="http://schemas.microsoft.com/office/drawing/2014/main" id="{B865C79F-0A86-C04E-B6BF-9F3206524083}"/>
              </a:ext>
            </a:extLst>
          </p:cNvPr>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7992989" y="3429309"/>
            <a:ext cx="3589642" cy="2395696"/>
          </a:xfrm>
          <a:ln>
            <a:solidFill>
              <a:schemeClr val="accent1"/>
            </a:solidFill>
          </a:ln>
          <a:effectLst>
            <a:outerShdw blurRad="508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575ACFB7-1B64-5649-9BE0-C53E0F5B75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932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Application to 4Rs">
            <a:extLst>
              <a:ext uri="{FF2B5EF4-FFF2-40B4-BE49-F238E27FC236}">
                <a16:creationId xmlns:a16="http://schemas.microsoft.com/office/drawing/2014/main" id="{B55A0AF1-593B-8149-B3B6-FF88588FD7D0}"/>
              </a:ext>
            </a:extLst>
          </p:cNvPr>
          <p:cNvSpPr>
            <a:spLocks noGrp="1"/>
          </p:cNvSpPr>
          <p:nvPr>
            <p:ph type="title"/>
          </p:nvPr>
        </p:nvSpPr>
        <p:spPr/>
        <p:txBody>
          <a:bodyPr>
            <a:normAutofit/>
          </a:bodyPr>
          <a:lstStyle/>
          <a:p>
            <a:r>
              <a:rPr lang="en-US" sz="4200" dirty="0"/>
              <a:t>Application to 4 </a:t>
            </a:r>
            <a:r>
              <a:rPr lang="en-US" sz="4200" dirty="0" err="1"/>
              <a:t>Rs</a:t>
            </a:r>
            <a:r>
              <a:rPr lang="en-US" sz="4200" dirty="0"/>
              <a:t>: DESCR Script</a:t>
            </a:r>
          </a:p>
        </p:txBody>
      </p:sp>
      <p:graphicFrame>
        <p:nvGraphicFramePr>
          <p:cNvPr id="5" name="Table Placeholder 4" descr="Table"/>
          <p:cNvGraphicFramePr>
            <a:graphicFrameLocks noGrp="1"/>
          </p:cNvGraphicFramePr>
          <p:nvPr>
            <p:ph type="tbl" sz="quarter" idx="11"/>
          </p:nvPr>
        </p:nvGraphicFramePr>
        <p:xfrm>
          <a:off x="851361" y="1741490"/>
          <a:ext cx="10515600" cy="3566160"/>
        </p:xfrm>
        <a:graphic>
          <a:graphicData uri="http://schemas.openxmlformats.org/drawingml/2006/table">
            <a:tbl>
              <a:tblPr firstRow="1" bandRow="1">
                <a:tableStyleId>{5C22544A-7EE6-4342-B048-85BDC9FD1C3A}</a:tableStyleId>
              </a:tblPr>
              <a:tblGrid>
                <a:gridCol w="1821873">
                  <a:extLst>
                    <a:ext uri="{9D8B030D-6E8A-4147-A177-3AD203B41FA5}">
                      <a16:colId xmlns:a16="http://schemas.microsoft.com/office/drawing/2014/main" val="2244159839"/>
                    </a:ext>
                  </a:extLst>
                </a:gridCol>
                <a:gridCol w="1944486">
                  <a:extLst>
                    <a:ext uri="{9D8B030D-6E8A-4147-A177-3AD203B41FA5}">
                      <a16:colId xmlns:a16="http://schemas.microsoft.com/office/drawing/2014/main" val="3543201092"/>
                    </a:ext>
                  </a:extLst>
                </a:gridCol>
                <a:gridCol w="3611880">
                  <a:extLst>
                    <a:ext uri="{9D8B030D-6E8A-4147-A177-3AD203B41FA5}">
                      <a16:colId xmlns:a16="http://schemas.microsoft.com/office/drawing/2014/main" val="574034385"/>
                    </a:ext>
                  </a:extLst>
                </a:gridCol>
                <a:gridCol w="3137361">
                  <a:extLst>
                    <a:ext uri="{9D8B030D-6E8A-4147-A177-3AD203B41FA5}">
                      <a16:colId xmlns:a16="http://schemas.microsoft.com/office/drawing/2014/main" val="3372957914"/>
                    </a:ext>
                  </a:extLst>
                </a:gridCol>
              </a:tblGrid>
              <a:tr h="370840">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N/A</a:t>
                      </a:r>
                    </a:p>
                  </a:txBody>
                  <a:tcPr/>
                </a:tc>
                <a:tc>
                  <a:txBody>
                    <a:bodyPr/>
                    <a:lstStyle/>
                    <a:p>
                      <a:pPr marL="19050" lvl="0" indent="0">
                        <a:buFont typeface="Arial" panose="020B0604020202020204" pitchFamily="34" charset="0"/>
                        <a:buNone/>
                        <a:tabLst/>
                      </a:pPr>
                      <a:r>
                        <a:rPr lang="en-US" sz="1800" b="0" i="0" u="none" strike="noStrike" noProof="0" dirty="0">
                          <a:solidFill>
                            <a:srgbClr val="000000"/>
                          </a:solidFill>
                          <a:latin typeface="+mn-lt"/>
                        </a:rPr>
                        <a:t>N/A</a:t>
                      </a:r>
                    </a:p>
                  </a:txBody>
                  <a:tcPr/>
                </a:tc>
                <a:tc>
                  <a:txBody>
                    <a:bodyPr/>
                    <a:lstStyle/>
                    <a:p>
                      <a:pPr marL="0" indent="0">
                        <a:buFont typeface="Arial" panose="020B0604020202020204" pitchFamily="34" charset="0"/>
                        <a:buNone/>
                      </a:pPr>
                      <a:r>
                        <a:rPr lang="en-US" b="1" dirty="0"/>
                        <a:t>Apply DESCR:</a:t>
                      </a:r>
                    </a:p>
                    <a:p>
                      <a:pPr marL="285750" indent="-285750">
                        <a:buFont typeface="Arial" panose="020B0604020202020204" pitchFamily="34" charset="0"/>
                        <a:buChar char="•"/>
                      </a:pPr>
                      <a:r>
                        <a:rPr lang="en-US" dirty="0"/>
                        <a:t>To unit-standard, stage-based, OB hemorrhage emergency management plans during the care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address conflict and offer real-time feedback. If not possible to address it in the moment, wait until after the case is completed</a:t>
                      </a:r>
                    </a:p>
                  </a:txBody>
                  <a:tcPr/>
                </a:tc>
                <a:tc>
                  <a:txBody>
                    <a:bodyPr/>
                    <a:lstStyle/>
                    <a:p>
                      <a:pPr marL="0" indent="0">
                        <a:buFont typeface="Arial" panose="020B0604020202020204" pitchFamily="34" charset="0"/>
                        <a:buNone/>
                      </a:pPr>
                      <a:r>
                        <a:rPr lang="en-US" b="1" dirty="0"/>
                        <a:t>Use DESCR:</a:t>
                      </a:r>
                    </a:p>
                    <a:p>
                      <a:pPr marL="285750" indent="-285750">
                        <a:buFont typeface="Arial" panose="020B0604020202020204" pitchFamily="34" charset="0"/>
                        <a:buChar char="•"/>
                      </a:pPr>
                      <a:r>
                        <a:rPr lang="en-US" dirty="0"/>
                        <a:t>To provide team-based feedback during </a:t>
                      </a:r>
                      <a:r>
                        <a:rPr lang="en-US" u="sng" dirty="0"/>
                        <a:t>debriefs</a:t>
                      </a:r>
                      <a:r>
                        <a:rPr lang="en-US" dirty="0"/>
                        <a:t> or individual-level feedback during one-on-one interactions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Post-case or event to manage fallout from unresolved conflicts</a:t>
                      </a:r>
                    </a:p>
                  </a:txBody>
                  <a:tcPr/>
                </a:tc>
                <a:extLst>
                  <a:ext uri="{0D108BD9-81ED-4DB2-BD59-A6C34878D82A}">
                    <a16:rowId xmlns:a16="http://schemas.microsoft.com/office/drawing/2014/main" val="298757971"/>
                  </a:ext>
                </a:extLst>
              </a:tr>
            </a:tbl>
          </a:graphicData>
        </a:graphic>
      </p:graphicFrame>
      <p:sp>
        <p:nvSpPr>
          <p:cNvPr id="8" name="Oval 7"/>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Rs</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694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Semi-transparent image of hospital. ">
            <a:extLst>
              <a:ext uri="{FF2B5EF4-FFF2-40B4-BE49-F238E27FC236}">
                <a16:creationId xmlns:a16="http://schemas.microsoft.com/office/drawing/2014/main" id="{D58A77A6-3844-9141-8C8B-BBFCAFB0490A}"/>
              </a:ext>
            </a:extLst>
          </p:cNvPr>
          <p:cNvSpPr/>
          <p:nvPr/>
        </p:nvSpPr>
        <p:spPr>
          <a:xfrm>
            <a:off x="0" y="1"/>
            <a:ext cx="12192000" cy="6038768"/>
          </a:xfrm>
          <a:prstGeom prst="rect">
            <a:avLst/>
          </a:prstGeom>
          <a:blipFill dpi="0" rotWithShape="1">
            <a:blip r:embed="rId4">
              <a:alphaModFix amt="3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Slide Number Placeholder 6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3" name="Title 6">
            <a:extLst>
              <a:ext uri="{FF2B5EF4-FFF2-40B4-BE49-F238E27FC236}">
                <a16:creationId xmlns:a16="http://schemas.microsoft.com/office/drawing/2014/main" id="{A6CB99FC-46F4-6745-8B40-81FE0B05D013}"/>
              </a:ext>
            </a:extLst>
          </p:cNvPr>
          <p:cNvSpPr>
            <a:spLocks noGrp="1"/>
          </p:cNvSpPr>
          <p:nvPr>
            <p:ph type="title"/>
          </p:nvPr>
        </p:nvSpPr>
        <p:spPr>
          <a:xfrm>
            <a:off x="0" y="1"/>
            <a:ext cx="12192000" cy="1494587"/>
          </a:xfrm>
          <a:solidFill>
            <a:schemeClr val="bg1"/>
          </a:solidFill>
          <a:ln>
            <a:solidFill>
              <a:schemeClr val="accent1"/>
            </a:solidFill>
          </a:ln>
        </p:spPr>
        <p:txBody>
          <a:bodyPr>
            <a:normAutofit/>
          </a:bodyPr>
          <a:lstStyle/>
          <a:p>
            <a:pPr lvl="0" algn="ctr"/>
            <a:r>
              <a:rPr lang="en-US" dirty="0"/>
              <a:t>Obstetric Hemorrhage</a:t>
            </a:r>
            <a:br>
              <a:rPr lang="en-US" dirty="0"/>
            </a:br>
            <a:r>
              <a:rPr lang="en-US" dirty="0"/>
              <a:t>DESCR Script</a:t>
            </a:r>
          </a:p>
        </p:txBody>
      </p:sp>
      <p:pic>
        <p:nvPicPr>
          <p:cNvPr id="7" name="Picture 6" descr="Decorative">
            <a:extLst>
              <a:ext uri="{FF2B5EF4-FFF2-40B4-BE49-F238E27FC236}">
                <a16:creationId xmlns:a16="http://schemas.microsoft.com/office/drawing/2014/main" id="{7A45C7FE-74A5-9A45-8D78-F611715107D9}"/>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81394" y="1494588"/>
            <a:ext cx="5985568" cy="5944490"/>
          </a:xfrm>
          <a:prstGeom prst="rect">
            <a:avLst/>
          </a:prstGeom>
        </p:spPr>
      </p:pic>
      <p:sp>
        <p:nvSpPr>
          <p:cNvPr id="8" name="Content Placeholder 2">
            <a:extLst>
              <a:ext uri="{FF2B5EF4-FFF2-40B4-BE49-F238E27FC236}">
                <a16:creationId xmlns:a16="http://schemas.microsoft.com/office/drawing/2014/main" id="{EBC3C2EE-45AF-A341-819C-58B17FBBF126}"/>
              </a:ext>
            </a:extLst>
          </p:cNvPr>
          <p:cNvSpPr>
            <a:spLocks noGrp="1"/>
          </p:cNvSpPr>
          <p:nvPr>
            <p:ph idx="1"/>
          </p:nvPr>
        </p:nvSpPr>
        <p:spPr>
          <a:xfrm>
            <a:off x="584894" y="2172118"/>
            <a:ext cx="6819206" cy="2526882"/>
          </a:xfrm>
          <a:solidFill>
            <a:schemeClr val="bg1"/>
          </a:solidFill>
          <a:ln w="19050">
            <a:solidFill>
              <a:schemeClr val="accent1"/>
            </a:solidFill>
          </a:ln>
        </p:spPr>
        <p:txBody>
          <a:bodyPr anchor="ctr">
            <a:normAutofit/>
          </a:bodyPr>
          <a:lstStyle/>
          <a:p>
            <a:r>
              <a:rPr lang="en-US" sz="3000" dirty="0"/>
              <a:t>Dr. </a:t>
            </a:r>
            <a:r>
              <a:rPr lang="en-US" sz="3000" dirty="0" err="1"/>
              <a:t>Sonentag</a:t>
            </a:r>
            <a:r>
              <a:rPr lang="en-US" sz="3000" dirty="0"/>
              <a:t> was called twice before presenting in person.</a:t>
            </a:r>
          </a:p>
          <a:p>
            <a:r>
              <a:rPr lang="en-US" sz="3000" dirty="0"/>
              <a:t>Observe how the L&amp;D director uses the DESCR Script to provide feedback.</a:t>
            </a:r>
            <a:endParaRPr lang="en-US" sz="3000" dirty="0">
              <a:cs typeface="Calibri"/>
            </a:endParaRPr>
          </a:p>
        </p:txBody>
      </p:sp>
    </p:spTree>
    <p:custDataLst>
      <p:tags r:id="rId1"/>
    </p:custDataLst>
    <p:extLst>
      <p:ext uri="{BB962C8B-B14F-4D97-AF65-F5344CB8AC3E}">
        <p14:creationId xmlns:p14="http://schemas.microsoft.com/office/powerpoint/2010/main" val="1239440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Decorative shape">
            <a:extLst>
              <a:ext uri="{FF2B5EF4-FFF2-40B4-BE49-F238E27FC236}">
                <a16:creationId xmlns:a16="http://schemas.microsoft.com/office/drawing/2014/main" id="{0C041827-8B61-4CFC-81E6-CC6FC7A47D94}"/>
              </a:ext>
            </a:extLst>
          </p:cNvPr>
          <p:cNvSpPr/>
          <p:nvPr/>
        </p:nvSpPr>
        <p:spPr>
          <a:xfrm flipH="1">
            <a:off x="1416424" y="107576"/>
            <a:ext cx="10651526" cy="57732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6">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p:cNvSpPr>
            <a:spLocks noGrp="1"/>
          </p:cNvSpPr>
          <p:nvPr>
            <p:ph type="title"/>
          </p:nvPr>
        </p:nvSpPr>
        <p:spPr/>
        <p:txBody>
          <a:bodyPr>
            <a:normAutofit/>
          </a:bodyPr>
          <a:lstStyle/>
          <a:p>
            <a:r>
              <a:rPr lang="en-US" dirty="0"/>
              <a:t>Obstetric Hemorrhage</a:t>
            </a:r>
            <a:br>
              <a:rPr lang="en-US" dirty="0"/>
            </a:br>
            <a:r>
              <a:rPr lang="en-US" dirty="0"/>
              <a:t>DESCR Script</a:t>
            </a:r>
            <a:endParaRPr lang="en-US" i="1" dirty="0"/>
          </a:p>
        </p:txBody>
      </p:sp>
      <p:sp>
        <p:nvSpPr>
          <p:cNvPr id="12" name="Text Placeholder 11"/>
          <p:cNvSpPr>
            <a:spLocks noGrp="1"/>
          </p:cNvSpPr>
          <p:nvPr>
            <p:ph type="body" sz="quarter" idx="10"/>
          </p:nvPr>
        </p:nvSpPr>
        <p:spPr>
          <a:xfrm>
            <a:off x="1496816" y="253288"/>
            <a:ext cx="9235547" cy="850897"/>
          </a:xfrm>
        </p:spPr>
        <p:txBody>
          <a:bodyPr/>
          <a:lstStyle/>
          <a:p>
            <a:r>
              <a:rPr lang="en-US" i="0" dirty="0"/>
              <a:t>The L&amp;D director approaches Dr. </a:t>
            </a:r>
            <a:r>
              <a:rPr lang="en-US" i="0" dirty="0" err="1"/>
              <a:t>Sonentag</a:t>
            </a:r>
            <a:r>
              <a:rPr lang="en-US" i="0" dirty="0"/>
              <a:t> to offer feedback on the most recent hemorrhage event.</a:t>
            </a:r>
          </a:p>
        </p:txBody>
      </p:sp>
      <p:sp>
        <p:nvSpPr>
          <p:cNvPr id="19" name="Slide Number Placeholder 18"/>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Text Placeholder 13">
            <a:extLst>
              <a:ext uri="{FF2B5EF4-FFF2-40B4-BE49-F238E27FC236}">
                <a16:creationId xmlns:a16="http://schemas.microsoft.com/office/drawing/2014/main" id="{FB12B7DC-79C0-4149-BCD3-5B75EF026AD9}"/>
              </a:ext>
            </a:extLst>
          </p:cNvPr>
          <p:cNvSpPr>
            <a:spLocks noGrp="1"/>
          </p:cNvSpPr>
          <p:nvPr>
            <p:ph type="body" sz="quarter" idx="11"/>
          </p:nvPr>
        </p:nvSpPr>
        <p:spPr>
          <a:xfrm>
            <a:off x="4528815" y="1814771"/>
            <a:ext cx="3520756" cy="2358879"/>
          </a:xfrm>
          <a:prstGeom prst="wedgeRectCallout">
            <a:avLst>
              <a:gd name="adj1" fmla="val -65714"/>
              <a:gd name="adj2" fmla="val -22627"/>
            </a:avLst>
          </a:prstGeom>
        </p:spPr>
        <p:txBody>
          <a:bodyPr/>
          <a:lstStyle/>
          <a:p>
            <a:pPr>
              <a:spcBef>
                <a:spcPct val="0"/>
              </a:spcBef>
            </a:pPr>
            <a:r>
              <a:rPr lang="en-US" dirty="0"/>
              <a:t>Dr. </a:t>
            </a:r>
            <a:r>
              <a:rPr lang="en-US" dirty="0" err="1"/>
              <a:t>Sonentag</a:t>
            </a:r>
            <a:r>
              <a:rPr lang="en-US" dirty="0"/>
              <a:t>, do you have a few minutes? I would like to discuss a situation that occurred with your patient, Ms. Danielle Williams, yesterday. </a:t>
            </a:r>
          </a:p>
        </p:txBody>
      </p:sp>
      <p:pic>
        <p:nvPicPr>
          <p:cNvPr id="10" name="Picture 9" descr="Image of Labor and Delivery director">
            <a:extLst>
              <a:ext uri="{FF2B5EF4-FFF2-40B4-BE49-F238E27FC236}">
                <a16:creationId xmlns:a16="http://schemas.microsoft.com/office/drawing/2014/main" id="{B87E9D15-EF38-4DFB-AFB4-6B76962E2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5" name="TextBox 14">
            <a:extLst>
              <a:ext uri="{FF2B5EF4-FFF2-40B4-BE49-F238E27FC236}">
                <a16:creationId xmlns:a16="http://schemas.microsoft.com/office/drawing/2014/main" id="{2FDF04F6-F1DB-40B8-A670-1161A8F9ABEF}"/>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7" name="Picture 16" descr="A picture containing silhouette of doctor">
            <a:extLst>
              <a:ext uri="{FF2B5EF4-FFF2-40B4-BE49-F238E27FC236}">
                <a16:creationId xmlns:a16="http://schemas.microsoft.com/office/drawing/2014/main" id="{05E5F716-C371-9B45-8C43-224E5DEE963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8" name="TextBox 17">
            <a:extLst>
              <a:ext uri="{FF2B5EF4-FFF2-40B4-BE49-F238E27FC236}">
                <a16:creationId xmlns:a16="http://schemas.microsoft.com/office/drawing/2014/main" id="{75652950-0578-4541-A38E-43D622F1A04A}"/>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541585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Illustration shows two figures in silhouette: Dr. Sonentag, the obstetrician, and the L&amp;D Director. Dr. Sonentag says 'Yes, I participated in her care and recall most of the details of her case. What would you like to discuss?'">
            <a:extLst>
              <a:ext uri="{FF2B5EF4-FFF2-40B4-BE49-F238E27FC236}">
                <a16:creationId xmlns:a16="http://schemas.microsoft.com/office/drawing/2014/main" id="{A3CD2687-11E9-485B-AC4D-251F0470CAF2}"/>
              </a:ext>
            </a:extLst>
          </p:cNvPr>
          <p:cNvSpPr/>
          <p:nvPr/>
        </p:nvSpPr>
        <p:spPr>
          <a:xfrm flipH="1">
            <a:off x="1432427" y="157316"/>
            <a:ext cx="10553096" cy="57045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1">
              <a:lumMod val="20000"/>
              <a:lumOff val="80000"/>
            </a:schemeClr>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4515537" y="540015"/>
            <a:ext cx="3028263" cy="2888985"/>
          </a:xfrm>
          <a:prstGeom prst="wedgeRectCallout">
            <a:avLst>
              <a:gd name="adj1" fmla="val 71400"/>
              <a:gd name="adj2" fmla="val -2818"/>
            </a:avLst>
          </a:prstGeom>
        </p:spPr>
        <p:txBody>
          <a:bodyPr/>
          <a:lstStyle/>
          <a:p>
            <a:pPr>
              <a:spcBef>
                <a:spcPct val="0"/>
              </a:spcBef>
            </a:pPr>
            <a:r>
              <a:rPr lang="en-US" dirty="0"/>
              <a:t>Yes, I participated in her care and recall most of the details of her case. </a:t>
            </a:r>
          </a:p>
          <a:p>
            <a:pPr>
              <a:spcBef>
                <a:spcPct val="0"/>
              </a:spcBef>
            </a:pPr>
            <a:endParaRPr lang="en-US" dirty="0"/>
          </a:p>
          <a:p>
            <a:pPr>
              <a:spcBef>
                <a:spcPct val="0"/>
              </a:spcBef>
            </a:pPr>
            <a:r>
              <a:rPr lang="en-US" dirty="0"/>
              <a:t>What would you like to discuss?</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9" name="Picture 8" descr="Image of Labor and Delivery director">
            <a:extLst>
              <a:ext uri="{FF2B5EF4-FFF2-40B4-BE49-F238E27FC236}">
                <a16:creationId xmlns:a16="http://schemas.microsoft.com/office/drawing/2014/main" id="{F4974F2E-86BB-4F6A-A18C-682E5E112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53230" y="1643759"/>
            <a:ext cx="2157610" cy="4306804"/>
          </a:xfrm>
          <a:prstGeom prst="rect">
            <a:avLst/>
          </a:prstGeom>
        </p:spPr>
      </p:pic>
      <p:sp>
        <p:nvSpPr>
          <p:cNvPr id="17" name="TextBox 16">
            <a:extLst>
              <a:ext uri="{FF2B5EF4-FFF2-40B4-BE49-F238E27FC236}">
                <a16:creationId xmlns:a16="http://schemas.microsoft.com/office/drawing/2014/main" id="{C6EEA8DA-A4F4-744C-9D57-636D06932C20}"/>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8" name="Picture 17" descr="A picture containing silhouette of doctor">
            <a:extLst>
              <a:ext uri="{FF2B5EF4-FFF2-40B4-BE49-F238E27FC236}">
                <a16:creationId xmlns:a16="http://schemas.microsoft.com/office/drawing/2014/main" id="{25573F05-6956-9741-9A51-B84A979CE62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9" name="TextBox 18">
            <a:extLst>
              <a:ext uri="{FF2B5EF4-FFF2-40B4-BE49-F238E27FC236}">
                <a16:creationId xmlns:a16="http://schemas.microsoft.com/office/drawing/2014/main" id="{6884A14F-FCC0-1D49-A85C-150367EE1C1A}"/>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316463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2" descr="Decorative shape">
            <a:extLst>
              <a:ext uri="{FF2B5EF4-FFF2-40B4-BE49-F238E27FC236}">
                <a16:creationId xmlns:a16="http://schemas.microsoft.com/office/drawing/2014/main" id="{BAA92144-6506-46EE-89F9-72EB828BE7D9}"/>
              </a:ext>
            </a:extLst>
          </p:cNvPr>
          <p:cNvSpPr/>
          <p:nvPr/>
        </p:nvSpPr>
        <p:spPr>
          <a:xfrm flipV="1">
            <a:off x="1457117" y="107576"/>
            <a:ext cx="10627307" cy="5739098"/>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chemeClr val="accent4">
              <a:lumMod val="20000"/>
              <a:lumOff val="80000"/>
            </a:schemeClr>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4488705" y="807522"/>
            <a:ext cx="3972548" cy="4978423"/>
          </a:xfrm>
          <a:prstGeom prst="wedgeRectCallout">
            <a:avLst>
              <a:gd name="adj1" fmla="val -64466"/>
              <a:gd name="adj2" fmla="val -17683"/>
            </a:avLst>
          </a:prstGeom>
        </p:spPr>
        <p:txBody>
          <a:bodyPr/>
          <a:lstStyle/>
          <a:p>
            <a:pPr>
              <a:spcBef>
                <a:spcPct val="0"/>
              </a:spcBef>
            </a:pPr>
            <a:r>
              <a:rPr lang="en-US" dirty="0"/>
              <a:t>Upon review of the case, it appears that Allison identified Ms. Williams’ symptoms of postpartum hemorrhage and ongoing bleeding rather quickly.</a:t>
            </a:r>
          </a:p>
          <a:p>
            <a:pPr>
              <a:spcBef>
                <a:spcPct val="0"/>
              </a:spcBef>
            </a:pPr>
            <a:endParaRPr lang="en-US" dirty="0"/>
          </a:p>
          <a:p>
            <a:pPr>
              <a:spcBef>
                <a:spcPct val="0"/>
              </a:spcBef>
            </a:pPr>
            <a:r>
              <a:rPr lang="en-US" dirty="0"/>
              <a:t>It’s my understanding that the charge nurse, Tanya, called you immediately and you presented in person after the second call. </a:t>
            </a:r>
          </a:p>
          <a:p>
            <a:pPr>
              <a:spcBef>
                <a:spcPct val="0"/>
              </a:spcBef>
            </a:pPr>
            <a:endParaRPr lang="en-US" dirty="0"/>
          </a:p>
          <a:p>
            <a:pPr>
              <a:spcBef>
                <a:spcPct val="0"/>
              </a:spcBef>
            </a:pPr>
            <a:r>
              <a:rPr lang="en-US" dirty="0"/>
              <a:t>Do I have that right?</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10" name="Picture 9" descr="Image of Labor and Delivery director">
            <a:extLst>
              <a:ext uri="{FF2B5EF4-FFF2-40B4-BE49-F238E27FC236}">
                <a16:creationId xmlns:a16="http://schemas.microsoft.com/office/drawing/2014/main" id="{8A3EB71E-A7B9-4A43-A24A-C159B3617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7" name="TextBox 16">
            <a:extLst>
              <a:ext uri="{FF2B5EF4-FFF2-40B4-BE49-F238E27FC236}">
                <a16:creationId xmlns:a16="http://schemas.microsoft.com/office/drawing/2014/main" id="{7FFDA6F1-A85C-5B47-A619-16D35C70A89E}"/>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8" name="Picture 17" descr="A picture containing silhouette of doctor">
            <a:extLst>
              <a:ext uri="{FF2B5EF4-FFF2-40B4-BE49-F238E27FC236}">
                <a16:creationId xmlns:a16="http://schemas.microsoft.com/office/drawing/2014/main" id="{C91F0DC9-CD5F-0242-8490-E449BEB7B7A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8461254" y="1397449"/>
            <a:ext cx="3121377" cy="4553114"/>
          </a:xfrm>
          <a:prstGeom prst="rect">
            <a:avLst/>
          </a:prstGeom>
        </p:spPr>
      </p:pic>
      <p:sp>
        <p:nvSpPr>
          <p:cNvPr id="19" name="TextBox 18">
            <a:extLst>
              <a:ext uri="{FF2B5EF4-FFF2-40B4-BE49-F238E27FC236}">
                <a16:creationId xmlns:a16="http://schemas.microsoft.com/office/drawing/2014/main" id="{C99CA8DE-6409-4143-BC70-0450D19D7947}"/>
              </a:ext>
            </a:extLst>
          </p:cNvPr>
          <p:cNvSpPr txBox="1"/>
          <p:nvPr/>
        </p:nvSpPr>
        <p:spPr>
          <a:xfrm>
            <a:off x="9172858"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3203792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Illustration shows two figures in silhouette: Dr. Sonentag, the obstetrician, and the L&amp;D Director. Dr. Sonentag says 'Yes, that is my recollection as well. The first time Tanya called me, I requested the nursing staff continue to monitor Ms. Williams. I immediately went to see her when her blood pressure began dropping.'">
            <a:extLst>
              <a:ext uri="{FF2B5EF4-FFF2-40B4-BE49-F238E27FC236}">
                <a16:creationId xmlns:a16="http://schemas.microsoft.com/office/drawing/2014/main" id="{C468B74C-DF36-4DA4-ADF9-36DB97E02143}"/>
              </a:ext>
            </a:extLst>
          </p:cNvPr>
          <p:cNvSpPr/>
          <p:nvPr/>
        </p:nvSpPr>
        <p:spPr>
          <a:xfrm flipV="1">
            <a:off x="1485844" y="81808"/>
            <a:ext cx="10606256" cy="575304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 name="connsiteX0" fmla="*/ 0 w 5513832"/>
              <a:gd name="connsiteY0" fmla="*/ 0 h 1415243"/>
              <a:gd name="connsiteX1" fmla="*/ 5020056 w 5513832"/>
              <a:gd name="connsiteY1" fmla="*/ 0 h 1415243"/>
              <a:gd name="connsiteX2" fmla="*/ 5513832 w 5513832"/>
              <a:gd name="connsiteY2" fmla="*/ 1415243 h 1415243"/>
              <a:gd name="connsiteX3" fmla="*/ 649224 w 5513832"/>
              <a:gd name="connsiteY3" fmla="*/ 1415243 h 1415243"/>
              <a:gd name="connsiteX4" fmla="*/ 0 w 5513832"/>
              <a:gd name="connsiteY4" fmla="*/ 0 h 1415243"/>
              <a:gd name="connsiteX0" fmla="*/ 0 w 5513832"/>
              <a:gd name="connsiteY0" fmla="*/ 9144 h 1424387"/>
              <a:gd name="connsiteX1" fmla="*/ 5513832 w 5513832"/>
              <a:gd name="connsiteY1" fmla="*/ 0 h 1424387"/>
              <a:gd name="connsiteX2" fmla="*/ 5513832 w 5513832"/>
              <a:gd name="connsiteY2" fmla="*/ 1424387 h 1424387"/>
              <a:gd name="connsiteX3" fmla="*/ 649224 w 5513832"/>
              <a:gd name="connsiteY3" fmla="*/ 1424387 h 1424387"/>
              <a:gd name="connsiteX4" fmla="*/ 0 w 5513832"/>
              <a:gd name="connsiteY4" fmla="*/ 9144 h 1424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3832" h="1424387">
                <a:moveTo>
                  <a:pt x="0" y="9144"/>
                </a:moveTo>
                <a:lnTo>
                  <a:pt x="5513832" y="0"/>
                </a:lnTo>
                <a:lnTo>
                  <a:pt x="5513832" y="1424387"/>
                </a:lnTo>
                <a:lnTo>
                  <a:pt x="649224" y="1424387"/>
                </a:lnTo>
                <a:lnTo>
                  <a:pt x="0" y="9144"/>
                </a:lnTo>
                <a:close/>
              </a:path>
            </a:pathLst>
          </a:custGeom>
          <a:solidFill>
            <a:srgbClr val="FEE2F9"/>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4519685" y="914400"/>
            <a:ext cx="3460533" cy="3913841"/>
          </a:xfrm>
          <a:prstGeom prst="wedgeRectCallout">
            <a:avLst>
              <a:gd name="adj1" fmla="val 75201"/>
              <a:gd name="adj2" fmla="val -16809"/>
            </a:avLst>
          </a:prstGeom>
        </p:spPr>
        <p:txBody>
          <a:bodyPr/>
          <a:lstStyle/>
          <a:p>
            <a:pPr>
              <a:spcBef>
                <a:spcPct val="0"/>
              </a:spcBef>
            </a:pPr>
            <a:r>
              <a:rPr lang="en-US" dirty="0"/>
              <a:t>Yes, that is my recollection as well. </a:t>
            </a:r>
          </a:p>
          <a:p>
            <a:pPr>
              <a:spcBef>
                <a:spcPct val="0"/>
              </a:spcBef>
            </a:pPr>
            <a:endParaRPr lang="en-US" dirty="0"/>
          </a:p>
          <a:p>
            <a:pPr>
              <a:spcBef>
                <a:spcPct val="0"/>
              </a:spcBef>
            </a:pPr>
            <a:r>
              <a:rPr lang="en-US" dirty="0"/>
              <a:t>The first time Tanya called me, I requested the nursing staff continue to monitor Ms. Williams. </a:t>
            </a:r>
          </a:p>
          <a:p>
            <a:pPr>
              <a:spcBef>
                <a:spcPct val="0"/>
              </a:spcBef>
            </a:pPr>
            <a:endParaRPr lang="en-US" dirty="0"/>
          </a:p>
          <a:p>
            <a:pPr>
              <a:spcBef>
                <a:spcPct val="0"/>
              </a:spcBef>
            </a:pPr>
            <a:r>
              <a:rPr lang="en-US" dirty="0"/>
              <a:t>I immediately went to see her when her blood pressure began dropping.</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8" name="Slide Number Placeholder 20">
            <a:extLst>
              <a:ext uri="{FF2B5EF4-FFF2-40B4-BE49-F238E27FC236}">
                <a16:creationId xmlns:a16="http://schemas.microsoft.com/office/drawing/2014/main" id="{6855EDBD-63E8-44C8-8108-70B6D8A0CC68}"/>
              </a:ext>
            </a:extLst>
          </p:cNvPr>
          <p:cNvSpPr txBox="1">
            <a:spLocks/>
          </p:cNvSpPr>
          <p:nvPr/>
        </p:nvSpPr>
        <p:spPr>
          <a:xfrm>
            <a:off x="11151294" y="6255876"/>
            <a:ext cx="431337"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9" name="Picture 8" descr="Image of Labor and Delivery director">
            <a:extLst>
              <a:ext uri="{FF2B5EF4-FFF2-40B4-BE49-F238E27FC236}">
                <a16:creationId xmlns:a16="http://schemas.microsoft.com/office/drawing/2014/main" id="{B42BF3A0-D613-4014-B70E-EB79114F2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7" name="TextBox 16">
            <a:extLst>
              <a:ext uri="{FF2B5EF4-FFF2-40B4-BE49-F238E27FC236}">
                <a16:creationId xmlns:a16="http://schemas.microsoft.com/office/drawing/2014/main" id="{B9B3B272-5A52-C241-80ED-705E5AD8C037}"/>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23" name="Picture 22" descr="A picture containing silhouette of doctor">
            <a:extLst>
              <a:ext uri="{FF2B5EF4-FFF2-40B4-BE49-F238E27FC236}">
                <a16:creationId xmlns:a16="http://schemas.microsoft.com/office/drawing/2014/main" id="{D60514FC-E284-C24E-82F4-B70BD30E8D5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24" name="TextBox 23">
            <a:extLst>
              <a:ext uri="{FF2B5EF4-FFF2-40B4-BE49-F238E27FC236}">
                <a16:creationId xmlns:a16="http://schemas.microsoft.com/office/drawing/2014/main" id="{5BC28DFC-9A11-C34C-BC6E-79864E324671}"/>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4010888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Illustration shows two figures in silhouette: Dr. Sonentag, the obstetrician, and the L&amp;D Director. The L&amp;D Director says 'OK, thank you for your honesty. This is concerning to me because our unit standard and goal is to treat and manage any uterine atony immediately, especially if it advances to the point of the patient becoming symptomatic and developing a postpartum hemorrhage. Next time, please evaluate the patient immediately to determine whether vaginal bleeding is actually concerning for a postpartum hemorrhage or if it is physiologic and likely benign.'">
            <a:extLst>
              <a:ext uri="{FF2B5EF4-FFF2-40B4-BE49-F238E27FC236}">
                <a16:creationId xmlns:a16="http://schemas.microsoft.com/office/drawing/2014/main" id="{6689B4A0-88B6-4AAD-A2E0-706DE4E6D3FD}"/>
              </a:ext>
            </a:extLst>
          </p:cNvPr>
          <p:cNvSpPr/>
          <p:nvPr/>
        </p:nvSpPr>
        <p:spPr>
          <a:xfrm flipH="1">
            <a:off x="1405305" y="147484"/>
            <a:ext cx="10580218" cy="5699190"/>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DD599"/>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1405305" y="43595"/>
            <a:ext cx="10718378" cy="1480497"/>
          </a:xfrm>
          <a:prstGeom prst="wedgeRectCallout">
            <a:avLst>
              <a:gd name="adj1" fmla="val -29248"/>
              <a:gd name="adj2" fmla="val 60665"/>
            </a:avLst>
          </a:prstGeom>
        </p:spPr>
        <p:txBody>
          <a:bodyPr/>
          <a:lstStyle/>
          <a:p>
            <a:pPr>
              <a:spcBef>
                <a:spcPct val="0"/>
              </a:spcBef>
            </a:pPr>
            <a:r>
              <a:rPr lang="en-US" dirty="0"/>
              <a:t>OK, thank you for your honesty. This is concerning to me because our unit standard and goal is to treat and manage any uterine atony immediately, especially if it advances to the point of the patient becoming symptomatic and developing a postpartum hemorrhage.</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8" name="Picture 7" descr="Image of Labor and Delivery director">
            <a:extLst>
              <a:ext uri="{FF2B5EF4-FFF2-40B4-BE49-F238E27FC236}">
                <a16:creationId xmlns:a16="http://schemas.microsoft.com/office/drawing/2014/main" id="{ED8E1CB7-C46A-4F43-B968-D3AE7B56B9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5" name="Text Placeholder 13">
            <a:extLst>
              <a:ext uri="{FF2B5EF4-FFF2-40B4-BE49-F238E27FC236}">
                <a16:creationId xmlns:a16="http://schemas.microsoft.com/office/drawing/2014/main" id="{0F409743-E4B0-42BD-BB62-887897EB6680}"/>
              </a:ext>
            </a:extLst>
          </p:cNvPr>
          <p:cNvSpPr txBox="1">
            <a:spLocks/>
          </p:cNvSpPr>
          <p:nvPr/>
        </p:nvSpPr>
        <p:spPr>
          <a:xfrm>
            <a:off x="4885700" y="2137558"/>
            <a:ext cx="3219274" cy="3492344"/>
          </a:xfrm>
          <a:prstGeom prst="wedgeRectCallout">
            <a:avLst>
              <a:gd name="adj1" fmla="val -66244"/>
              <a:gd name="adj2" fmla="val -37271"/>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Next time, please evaluate the patient immediately to determine whether vaginal bleeding is actually concerning for a postpartum hemorrhage or if it is physiologic and likely benign.</a:t>
            </a:r>
          </a:p>
        </p:txBody>
      </p:sp>
      <p:sp>
        <p:nvSpPr>
          <p:cNvPr id="17" name="TextBox 16">
            <a:extLst>
              <a:ext uri="{FF2B5EF4-FFF2-40B4-BE49-F238E27FC236}">
                <a16:creationId xmlns:a16="http://schemas.microsoft.com/office/drawing/2014/main" id="{3DC3C991-459B-1B47-BB7D-CFA947EEE95D}"/>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8" name="Picture 17" descr="A picture containing silhouette of doctor">
            <a:extLst>
              <a:ext uri="{FF2B5EF4-FFF2-40B4-BE49-F238E27FC236}">
                <a16:creationId xmlns:a16="http://schemas.microsoft.com/office/drawing/2014/main" id="{C648C9E6-4480-7D4B-8057-E62ECECB1A4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9" name="TextBox 18">
            <a:extLst>
              <a:ext uri="{FF2B5EF4-FFF2-40B4-BE49-F238E27FC236}">
                <a16:creationId xmlns:a16="http://schemas.microsoft.com/office/drawing/2014/main" id="{3C6D17AD-B5ED-A840-ACB1-57F185AB7CC2}"/>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2770078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Illustration shows two figures in silhouette: Dr. Sonentag, the obstetrician, and the L&amp;D Director. The L&amp;D Director says 'You are a valued employee, so I want to have this coaching conversation before it becomes habit. I understand that there is always the potential for extenuating circumstances, but failing to examine Ms. Williams promptly put her at unnecessary risk. Next time a similar incident occurs, I will require you to retake the SPPC-II Teamwork modules. Staff who don’t work in accordance with those principles may not be eligible for good performance-based recognition and incentives.'">
            <a:extLst>
              <a:ext uri="{FF2B5EF4-FFF2-40B4-BE49-F238E27FC236}">
                <a16:creationId xmlns:a16="http://schemas.microsoft.com/office/drawing/2014/main" id="{737A8C2E-8DEE-461A-80E5-969F18B432E1}"/>
              </a:ext>
            </a:extLst>
          </p:cNvPr>
          <p:cNvSpPr/>
          <p:nvPr/>
        </p:nvSpPr>
        <p:spPr>
          <a:xfrm flipV="1">
            <a:off x="1425677" y="138078"/>
            <a:ext cx="10684155" cy="5748571"/>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A2FCBE"/>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1503068" y="110359"/>
            <a:ext cx="10596966" cy="1429683"/>
          </a:xfrm>
          <a:prstGeom prst="wedgeRectCallout">
            <a:avLst>
              <a:gd name="adj1" fmla="val -30216"/>
              <a:gd name="adj2" fmla="val 58844"/>
            </a:avLst>
          </a:prstGeom>
        </p:spPr>
        <p:txBody>
          <a:bodyPr/>
          <a:lstStyle/>
          <a:p>
            <a:pPr>
              <a:spcBef>
                <a:spcPct val="0"/>
              </a:spcBef>
            </a:pPr>
            <a:r>
              <a:rPr lang="en-US" dirty="0"/>
              <a:t>You are a valued employee, so I want to have this coaching conversation before it becomes habit. I understand that there is always the potential for extenuating circumstances, but failing to examine Ms. Williams promptly put her at unnecessary risk. </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8" name="Picture 7" descr="Image of Labor and Delivery director">
            <a:extLst>
              <a:ext uri="{FF2B5EF4-FFF2-40B4-BE49-F238E27FC236}">
                <a16:creationId xmlns:a16="http://schemas.microsoft.com/office/drawing/2014/main" id="{FFA07CD5-0A35-4A89-B2E5-AD81BAC00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5" name="Text Placeholder 13">
            <a:extLst>
              <a:ext uri="{FF2B5EF4-FFF2-40B4-BE49-F238E27FC236}">
                <a16:creationId xmlns:a16="http://schemas.microsoft.com/office/drawing/2014/main" id="{3CFE2FBF-1932-4496-9111-4116B5EB29BD}"/>
              </a:ext>
            </a:extLst>
          </p:cNvPr>
          <p:cNvSpPr txBox="1">
            <a:spLocks/>
          </p:cNvSpPr>
          <p:nvPr/>
        </p:nvSpPr>
        <p:spPr>
          <a:xfrm>
            <a:off x="4435712" y="1784292"/>
            <a:ext cx="3293521" cy="3681105"/>
          </a:xfrm>
          <a:prstGeom prst="wedgeRectCallout">
            <a:avLst>
              <a:gd name="adj1" fmla="val -68969"/>
              <a:gd name="adj2" fmla="val -32025"/>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Next time a similar incident occurs, I will require you to retake the SPPC-II Teamwork modules. Staff who don’t work in accordance with those principles may not be eligible for good performance-based recognition and incentives.</a:t>
            </a:r>
          </a:p>
        </p:txBody>
      </p:sp>
      <p:sp>
        <p:nvSpPr>
          <p:cNvPr id="17" name="TextBox 16">
            <a:extLst>
              <a:ext uri="{FF2B5EF4-FFF2-40B4-BE49-F238E27FC236}">
                <a16:creationId xmlns:a16="http://schemas.microsoft.com/office/drawing/2014/main" id="{1BA21563-7261-9F4E-B0D2-C33AD8BBB4C5}"/>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8" name="Picture 17" descr="A picture containing silhouette of doctor">
            <a:extLst>
              <a:ext uri="{FF2B5EF4-FFF2-40B4-BE49-F238E27FC236}">
                <a16:creationId xmlns:a16="http://schemas.microsoft.com/office/drawing/2014/main" id="{BB3D78F0-8003-454D-9CAF-02EDC70DEA9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9" name="TextBox 18">
            <a:extLst>
              <a:ext uri="{FF2B5EF4-FFF2-40B4-BE49-F238E27FC236}">
                <a16:creationId xmlns:a16="http://schemas.microsoft.com/office/drawing/2014/main" id="{2B69A0F4-72D4-DC45-866A-B4B0FD4760DF}"/>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3170927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descr="Illustration shows two figures in silhouette: Dr. Sonentag, the obstetrician, and the L&amp;D Director. Dr. Sonentag says 'I completely agree. I should have come to evaluate the patient at that time and identified the developing postpartum hemorrhage sooner. I will be sure to respond to immediate requests for patient evaluation promptly in the future. Thank you for bringing this to my attention.'">
            <a:extLst>
              <a:ext uri="{FF2B5EF4-FFF2-40B4-BE49-F238E27FC236}">
                <a16:creationId xmlns:a16="http://schemas.microsoft.com/office/drawing/2014/main" id="{AACA2694-304B-4D0F-AA91-AC382CAE7EEA}"/>
              </a:ext>
            </a:extLst>
          </p:cNvPr>
          <p:cNvSpPr/>
          <p:nvPr/>
        </p:nvSpPr>
        <p:spPr>
          <a:xfrm rot="10800000">
            <a:off x="1416336" y="138078"/>
            <a:ext cx="10647844" cy="5725912"/>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C0BDE1"/>
          </a:solidFill>
          <a:ln w="57150">
            <a:solidFill>
              <a:schemeClr val="bg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1773622" y="232410"/>
            <a:ext cx="10279116" cy="1187793"/>
          </a:xfrm>
          <a:prstGeom prst="wedgeRectCallout">
            <a:avLst>
              <a:gd name="adj1" fmla="val 13965"/>
              <a:gd name="adj2" fmla="val 67252"/>
            </a:avLst>
          </a:prstGeom>
        </p:spPr>
        <p:txBody>
          <a:bodyPr/>
          <a:lstStyle/>
          <a:p>
            <a:pPr>
              <a:spcBef>
                <a:spcPct val="0"/>
              </a:spcBef>
            </a:pPr>
            <a:r>
              <a:rPr lang="en-US" dirty="0"/>
              <a:t>I completely agree. I should have come to evaluate the patient at that time and identified the developing postpartum hemorrhage sooner.</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8" name="Picture 7" descr="Image of Labor and Delivery director">
            <a:extLst>
              <a:ext uri="{FF2B5EF4-FFF2-40B4-BE49-F238E27FC236}">
                <a16:creationId xmlns:a16="http://schemas.microsoft.com/office/drawing/2014/main" id="{BFCBC6BC-8AED-4BC0-B400-A6CBD7AE8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5" name="Text Placeholder 13">
            <a:extLst>
              <a:ext uri="{FF2B5EF4-FFF2-40B4-BE49-F238E27FC236}">
                <a16:creationId xmlns:a16="http://schemas.microsoft.com/office/drawing/2014/main" id="{9952794A-E5F8-466C-8A3F-63599D6055BA}"/>
              </a:ext>
            </a:extLst>
          </p:cNvPr>
          <p:cNvSpPr txBox="1">
            <a:spLocks/>
          </p:cNvSpPr>
          <p:nvPr/>
        </p:nvSpPr>
        <p:spPr>
          <a:xfrm>
            <a:off x="4435712" y="2220686"/>
            <a:ext cx="3037143" cy="3113904"/>
          </a:xfrm>
          <a:prstGeom prst="wedgeRectCallout">
            <a:avLst>
              <a:gd name="adj1" fmla="val 76612"/>
              <a:gd name="adj2" fmla="val -41020"/>
            </a:avLst>
          </a:prstGeom>
          <a:solidFill>
            <a:schemeClr val="bg1"/>
          </a:solidFill>
          <a:ln>
            <a:solidFill>
              <a:srgbClr val="4258A6"/>
            </a:solidFill>
          </a:ln>
          <a:effectLst>
            <a:outerShdw blurRad="50800" dist="38100" dir="2700000" algn="tl" rotWithShape="0">
              <a:prstClr val="black">
                <a:alpha val="40000"/>
              </a:prstClr>
            </a:outerShdw>
          </a:effectLst>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I will be sure to respond to immediate requests for patient evaluation promptly in the future.</a:t>
            </a: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Thank you for bringing this to my attention.</a:t>
            </a:r>
          </a:p>
        </p:txBody>
      </p:sp>
      <p:sp>
        <p:nvSpPr>
          <p:cNvPr id="17" name="TextBox 16">
            <a:extLst>
              <a:ext uri="{FF2B5EF4-FFF2-40B4-BE49-F238E27FC236}">
                <a16:creationId xmlns:a16="http://schemas.microsoft.com/office/drawing/2014/main" id="{7F9B6985-7437-1F43-9529-76CB366FFA2D}"/>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8" name="Picture 17" descr="A picture containing silhouette of doctor">
            <a:extLst>
              <a:ext uri="{FF2B5EF4-FFF2-40B4-BE49-F238E27FC236}">
                <a16:creationId xmlns:a16="http://schemas.microsoft.com/office/drawing/2014/main" id="{B5CB3ED0-48E8-6F44-913E-298F5C87D1B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9" name="TextBox 18">
            <a:extLst>
              <a:ext uri="{FF2B5EF4-FFF2-40B4-BE49-F238E27FC236}">
                <a16:creationId xmlns:a16="http://schemas.microsoft.com/office/drawing/2014/main" id="{66F7E33E-3C5B-904F-8B3D-22242E5669C4}"/>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1014682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B2BB-5D3A-074B-9E57-AA811F1539F9}"/>
              </a:ext>
            </a:extLst>
          </p:cNvPr>
          <p:cNvSpPr>
            <a:spLocks noGrp="1"/>
          </p:cNvSpPr>
          <p:nvPr>
            <p:ph type="title"/>
          </p:nvPr>
        </p:nvSpPr>
        <p:spPr/>
        <p:txBody>
          <a:bodyPr/>
          <a:lstStyle/>
          <a:p>
            <a:r>
              <a:rPr lang="en-US" dirty="0"/>
              <a:t>Asserting Your Position</a:t>
            </a:r>
          </a:p>
        </p:txBody>
      </p:sp>
      <p:sp>
        <p:nvSpPr>
          <p:cNvPr id="3" name="Content Placeholder 2">
            <a:extLst>
              <a:ext uri="{FF2B5EF4-FFF2-40B4-BE49-F238E27FC236}">
                <a16:creationId xmlns:a16="http://schemas.microsoft.com/office/drawing/2014/main" id="{CF84E636-383C-6E42-AB39-3117F1D0F5BC}"/>
              </a:ext>
            </a:extLst>
          </p:cNvPr>
          <p:cNvSpPr>
            <a:spLocks noGrp="1"/>
          </p:cNvSpPr>
          <p:nvPr>
            <p:ph idx="1"/>
          </p:nvPr>
        </p:nvSpPr>
        <p:spPr/>
        <p:txBody>
          <a:bodyPr vert="horz" lIns="91440" tIns="45720" rIns="91440" bIns="45720" rtlCol="0" anchor="t">
            <a:normAutofit fontScale="85000" lnSpcReduction="20000"/>
          </a:bodyPr>
          <a:lstStyle/>
          <a:p>
            <a:pPr marL="0" indent="0" algn="ctr">
              <a:lnSpc>
                <a:spcPct val="120000"/>
              </a:lnSpc>
              <a:spcBef>
                <a:spcPts val="0"/>
              </a:spcBef>
              <a:buNone/>
            </a:pPr>
            <a:r>
              <a:rPr lang="en-US" sz="3500" b="1" dirty="0">
                <a:solidFill>
                  <a:srgbClr val="4258A6"/>
                </a:solidFill>
              </a:rPr>
              <a:t>Stating your opinion to other team members, </a:t>
            </a:r>
          </a:p>
          <a:p>
            <a:pPr marL="0" indent="0" algn="ctr">
              <a:lnSpc>
                <a:spcPct val="120000"/>
              </a:lnSpc>
              <a:spcBef>
                <a:spcPts val="0"/>
              </a:spcBef>
              <a:buNone/>
            </a:pPr>
            <a:r>
              <a:rPr lang="en-US" sz="3500" b="1" dirty="0">
                <a:solidFill>
                  <a:srgbClr val="4258A6"/>
                </a:solidFill>
              </a:rPr>
              <a:t>particularly when that opinion differs from the plan.</a:t>
            </a:r>
          </a:p>
          <a:p>
            <a:endParaRPr lang="en-US" b="1" dirty="0"/>
          </a:p>
          <a:p>
            <a:r>
              <a:rPr lang="en-US" sz="3300" dirty="0"/>
              <a:t>Best done respectfully but firmly</a:t>
            </a:r>
          </a:p>
          <a:p>
            <a:r>
              <a:rPr lang="en-US" sz="3300" dirty="0"/>
              <a:t>Firmly assert your concerns and suggestions for doing it differently</a:t>
            </a:r>
          </a:p>
          <a:p>
            <a:r>
              <a:rPr lang="en-US" sz="3300" dirty="0"/>
              <a:t>Include key vitals</a:t>
            </a:r>
          </a:p>
          <a:p>
            <a:pPr marL="0" indent="0">
              <a:buNone/>
            </a:pPr>
            <a:endParaRPr lang="en-US" dirty="0"/>
          </a:p>
          <a:p>
            <a:pPr marL="0" indent="0" algn="ctr">
              <a:buNone/>
            </a:pPr>
            <a:r>
              <a:rPr lang="en-US" b="1" i="1" dirty="0">
                <a:solidFill>
                  <a:srgbClr val="4258A6"/>
                </a:solidFill>
              </a:rPr>
              <a:t>Tip! Assert your position using a Call-Out (see Module 3). </a:t>
            </a:r>
            <a:endParaRPr lang="en-US" b="1" i="1" dirty="0">
              <a:solidFill>
                <a:srgbClr val="4258A6"/>
              </a:solidFill>
              <a:cs typeface="Calibri"/>
            </a:endParaRPr>
          </a:p>
          <a:p>
            <a:pPr marL="0" indent="0" algn="ctr">
              <a:buNone/>
            </a:pPr>
            <a:r>
              <a:rPr lang="en-US" b="1" i="1" dirty="0">
                <a:solidFill>
                  <a:srgbClr val="4258A6"/>
                </a:solidFill>
              </a:rPr>
              <a:t>Tip! Use DESCR script as a way to structure your assertion.</a:t>
            </a:r>
          </a:p>
        </p:txBody>
      </p:sp>
    </p:spTree>
    <p:extLst>
      <p:ext uri="{BB962C8B-B14F-4D97-AF65-F5344CB8AC3E}">
        <p14:creationId xmlns:p14="http://schemas.microsoft.com/office/powerpoint/2010/main" val="42037682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2" descr="Illustration shows two figures in silhouette: Dr. Sonentag, the obstetrician, and the L&amp;D Director. The L&amp;D Director says 'You’re welcome. The remainder of Ms. Williams’ care and your response to her postpartum hemorrhage were commendable. Great job!'">
            <a:extLst>
              <a:ext uri="{FF2B5EF4-FFF2-40B4-BE49-F238E27FC236}">
                <a16:creationId xmlns:a16="http://schemas.microsoft.com/office/drawing/2014/main" id="{702817C7-8BD7-4AB6-85A5-896ACAE2BF02}"/>
              </a:ext>
            </a:extLst>
          </p:cNvPr>
          <p:cNvSpPr/>
          <p:nvPr/>
        </p:nvSpPr>
        <p:spPr>
          <a:xfrm rot="10800000" flipH="1" flipV="1">
            <a:off x="1419012" y="157315"/>
            <a:ext cx="10703516" cy="5686676"/>
          </a:xfrm>
          <a:custGeom>
            <a:avLst/>
            <a:gdLst>
              <a:gd name="connsiteX0" fmla="*/ 0 w 4370832"/>
              <a:gd name="connsiteY0" fmla="*/ 0 h 1415243"/>
              <a:gd name="connsiteX1" fmla="*/ 4370832 w 4370832"/>
              <a:gd name="connsiteY1" fmla="*/ 0 h 1415243"/>
              <a:gd name="connsiteX2" fmla="*/ 4370832 w 4370832"/>
              <a:gd name="connsiteY2" fmla="*/ 1415243 h 1415243"/>
              <a:gd name="connsiteX3" fmla="*/ 0 w 4370832"/>
              <a:gd name="connsiteY3" fmla="*/ 1415243 h 1415243"/>
              <a:gd name="connsiteX4" fmla="*/ 0 w 4370832"/>
              <a:gd name="connsiteY4" fmla="*/ 0 h 1415243"/>
              <a:gd name="connsiteX0" fmla="*/ 0 w 5020056"/>
              <a:gd name="connsiteY0" fmla="*/ 0 h 1415243"/>
              <a:gd name="connsiteX1" fmla="*/ 5020056 w 5020056"/>
              <a:gd name="connsiteY1" fmla="*/ 0 h 1415243"/>
              <a:gd name="connsiteX2" fmla="*/ 5020056 w 5020056"/>
              <a:gd name="connsiteY2" fmla="*/ 1415243 h 1415243"/>
              <a:gd name="connsiteX3" fmla="*/ 649224 w 5020056"/>
              <a:gd name="connsiteY3" fmla="*/ 1415243 h 1415243"/>
              <a:gd name="connsiteX4" fmla="*/ 0 w 5020056"/>
              <a:gd name="connsiteY4" fmla="*/ 0 h 141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0056" h="1415243">
                <a:moveTo>
                  <a:pt x="0" y="0"/>
                </a:moveTo>
                <a:lnTo>
                  <a:pt x="5020056" y="0"/>
                </a:lnTo>
                <a:lnTo>
                  <a:pt x="5020056" y="1415243"/>
                </a:lnTo>
                <a:lnTo>
                  <a:pt x="649224" y="1415243"/>
                </a:lnTo>
                <a:lnTo>
                  <a:pt x="0" y="0"/>
                </a:lnTo>
                <a:close/>
              </a:path>
            </a:pathLst>
          </a:custGeom>
          <a:solidFill>
            <a:srgbClr val="F9B5B5"/>
          </a:solidFill>
          <a:ln w="57150">
            <a:solidFill>
              <a:schemeClr val="bg1">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1"/>
          <p:cNvSpPr>
            <a:spLocks noGrp="1"/>
          </p:cNvSpPr>
          <p:nvPr>
            <p:ph type="title"/>
          </p:nvPr>
        </p:nvSpPr>
        <p:spPr/>
        <p:txBody>
          <a:bodyPr>
            <a:normAutofit/>
          </a:bodyPr>
          <a:lstStyle/>
          <a:p>
            <a:r>
              <a:rPr lang="en-US" dirty="0"/>
              <a:t>Obstetric Hemorrhage</a:t>
            </a:r>
            <a:br>
              <a:rPr lang="en-US" dirty="0"/>
            </a:br>
            <a:r>
              <a:rPr lang="en-US" dirty="0"/>
              <a:t>DESCR Script</a:t>
            </a:r>
          </a:p>
        </p:txBody>
      </p:sp>
      <p:sp>
        <p:nvSpPr>
          <p:cNvPr id="14" name="Text Placeholder 13"/>
          <p:cNvSpPr>
            <a:spLocks noGrp="1"/>
          </p:cNvSpPr>
          <p:nvPr>
            <p:ph type="body" sz="quarter" idx="11"/>
          </p:nvPr>
        </p:nvSpPr>
        <p:spPr>
          <a:xfrm>
            <a:off x="4503495" y="1199408"/>
            <a:ext cx="3642978" cy="3096694"/>
          </a:xfrm>
          <a:prstGeom prst="wedgeRectCallout">
            <a:avLst>
              <a:gd name="adj1" fmla="val -69244"/>
              <a:gd name="adj2" fmla="val -7746"/>
            </a:avLst>
          </a:prstGeom>
        </p:spPr>
        <p:txBody>
          <a:bodyPr/>
          <a:lstStyle/>
          <a:p>
            <a:pPr>
              <a:spcBef>
                <a:spcPct val="0"/>
              </a:spcBef>
            </a:pPr>
            <a:r>
              <a:rPr lang="en-US" dirty="0"/>
              <a:t>You’re welcome. The remainder of Ms. Williams’ care and your response to her postpartum hemorrhage were commendable. </a:t>
            </a:r>
          </a:p>
          <a:p>
            <a:pPr>
              <a:spcBef>
                <a:spcPct val="0"/>
              </a:spcBef>
            </a:pPr>
            <a:endParaRPr lang="en-US" dirty="0"/>
          </a:p>
          <a:p>
            <a:pPr>
              <a:spcBef>
                <a:spcPct val="0"/>
              </a:spcBef>
            </a:pPr>
            <a:r>
              <a:rPr lang="en-US" dirty="0"/>
              <a:t>Great job!</a:t>
            </a:r>
          </a:p>
        </p:txBody>
      </p:sp>
      <p:sp>
        <p:nvSpPr>
          <p:cNvPr id="21" name="Slide Number Placeholder 20"/>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8" name="Picture 7" descr="Image of Labor and Delivery director">
            <a:extLst>
              <a:ext uri="{FF2B5EF4-FFF2-40B4-BE49-F238E27FC236}">
                <a16:creationId xmlns:a16="http://schemas.microsoft.com/office/drawing/2014/main" id="{81AD7229-6A29-464F-B0B9-E3EBF3AA2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8102" y="1643759"/>
            <a:ext cx="2157610" cy="4306804"/>
          </a:xfrm>
          <a:prstGeom prst="rect">
            <a:avLst/>
          </a:prstGeom>
        </p:spPr>
      </p:pic>
      <p:sp>
        <p:nvSpPr>
          <p:cNvPr id="16" name="TextBox 15">
            <a:extLst>
              <a:ext uri="{FF2B5EF4-FFF2-40B4-BE49-F238E27FC236}">
                <a16:creationId xmlns:a16="http://schemas.microsoft.com/office/drawing/2014/main" id="{EA92E2BD-835C-DA4A-AC61-3D0FC121E636}"/>
              </a:ext>
            </a:extLst>
          </p:cNvPr>
          <p:cNvSpPr txBox="1"/>
          <p:nvPr/>
        </p:nvSpPr>
        <p:spPr>
          <a:xfrm>
            <a:off x="2885704" y="5465397"/>
            <a:ext cx="93093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L&amp;D Director</a:t>
            </a:r>
          </a:p>
        </p:txBody>
      </p:sp>
      <p:pic>
        <p:nvPicPr>
          <p:cNvPr id="17" name="Picture 16" descr="A picture containing silhouette of doctor">
            <a:extLst>
              <a:ext uri="{FF2B5EF4-FFF2-40B4-BE49-F238E27FC236}">
                <a16:creationId xmlns:a16="http://schemas.microsoft.com/office/drawing/2014/main" id="{23A836DE-84E5-0046-A065-7ECD76D86C4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107" b="99190" l="53674" r="75717">
                        <a14:foregroundMark x1="65771" y1="53890" x2="65771" y2="53890"/>
                        <a14:foregroundMark x1="62186" y1="97326" x2="62186" y2="97326"/>
                        <a14:foregroundMark x1="64337" y1="99190" x2="64337" y2="99190"/>
                        <a14:foregroundMark x1="59677" y1="99028" x2="59677" y2="99028"/>
                        <a14:foregroundMark x1="65771" y1="52107" x2="65771" y2="52107"/>
                      </a14:backgroundRemoval>
                    </a14:imgEffect>
                  </a14:imgLayer>
                </a14:imgProps>
              </a:ext>
              <a:ext uri="{28A0092B-C50C-407E-A947-70E740481C1C}">
                <a14:useLocalDpi xmlns:a14="http://schemas.microsoft.com/office/drawing/2010/main" val="0"/>
              </a:ext>
            </a:extLst>
          </a:blip>
          <a:srcRect l="51107" t="50000" r="21422" b="7073"/>
          <a:stretch/>
        </p:blipFill>
        <p:spPr>
          <a:xfrm>
            <a:off x="7749172" y="1397449"/>
            <a:ext cx="3121377" cy="4553114"/>
          </a:xfrm>
          <a:prstGeom prst="rect">
            <a:avLst/>
          </a:prstGeom>
        </p:spPr>
      </p:pic>
      <p:sp>
        <p:nvSpPr>
          <p:cNvPr id="18" name="TextBox 17">
            <a:extLst>
              <a:ext uri="{FF2B5EF4-FFF2-40B4-BE49-F238E27FC236}">
                <a16:creationId xmlns:a16="http://schemas.microsoft.com/office/drawing/2014/main" id="{7FDBE5B1-FC79-D24B-9F09-68FB4538872C}"/>
              </a:ext>
            </a:extLst>
          </p:cNvPr>
          <p:cNvSpPr txBox="1"/>
          <p:nvPr/>
        </p:nvSpPr>
        <p:spPr>
          <a:xfrm>
            <a:off x="8460776" y="5468498"/>
            <a:ext cx="1698168" cy="26161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Sonentag</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obstetrician</a:t>
            </a:r>
          </a:p>
        </p:txBody>
      </p:sp>
    </p:spTree>
    <p:custDataLst>
      <p:tags r:id="rId1"/>
    </p:custDataLst>
    <p:extLst>
      <p:ext uri="{BB962C8B-B14F-4D97-AF65-F5344CB8AC3E}">
        <p14:creationId xmlns:p14="http://schemas.microsoft.com/office/powerpoint/2010/main" val="3408451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E9A-5EE3-514D-B87A-D3E7654BDC29}"/>
              </a:ext>
            </a:extLst>
          </p:cNvPr>
          <p:cNvSpPr>
            <a:spLocks noGrp="1"/>
          </p:cNvSpPr>
          <p:nvPr>
            <p:ph type="title"/>
          </p:nvPr>
        </p:nvSpPr>
        <p:spPr/>
        <p:txBody>
          <a:bodyPr/>
          <a:lstStyle/>
          <a:p>
            <a:r>
              <a:rPr lang="en-US" dirty="0"/>
              <a:t>Practice DESCR</a:t>
            </a:r>
            <a:br>
              <a:rPr lang="en-US" dirty="0"/>
            </a:br>
            <a:r>
              <a:rPr lang="en-US" sz="2800" i="1" dirty="0">
                <a:solidFill>
                  <a:srgbClr val="4258A6"/>
                </a:solidFill>
              </a:rPr>
              <a:t>~10 minutes</a:t>
            </a:r>
            <a:endParaRPr lang="en-US" sz="2800" dirty="0"/>
          </a:p>
        </p:txBody>
      </p:sp>
      <p:sp>
        <p:nvSpPr>
          <p:cNvPr id="3" name="Content Placeholder 2">
            <a:extLst>
              <a:ext uri="{FF2B5EF4-FFF2-40B4-BE49-F238E27FC236}">
                <a16:creationId xmlns:a16="http://schemas.microsoft.com/office/drawing/2014/main" id="{6DA04C88-3CF8-4245-AAEE-97B9B40C2718}"/>
              </a:ext>
            </a:extLst>
          </p:cNvPr>
          <p:cNvSpPr>
            <a:spLocks noGrp="1"/>
          </p:cNvSpPr>
          <p:nvPr>
            <p:ph idx="1"/>
          </p:nvPr>
        </p:nvSpPr>
        <p:spPr/>
        <p:txBody>
          <a:bodyPr>
            <a:normAutofit fontScale="92500" lnSpcReduction="20000"/>
          </a:bodyPr>
          <a:lstStyle/>
          <a:p>
            <a:r>
              <a:rPr lang="en-US" dirty="0"/>
              <a:t>Find a partner.</a:t>
            </a:r>
          </a:p>
          <a:p>
            <a:r>
              <a:rPr lang="en-US" dirty="0"/>
              <a:t>Imagine again that you are Dana, and Dr. Dean has ignored your assertion about Ms. Keys and you were forced to escalate the concern.</a:t>
            </a:r>
          </a:p>
          <a:p>
            <a:r>
              <a:rPr lang="en-US" dirty="0"/>
              <a:t>Imagine your partner is Dr. Dean.</a:t>
            </a:r>
          </a:p>
          <a:p>
            <a:r>
              <a:rPr lang="en-US" dirty="0"/>
              <a:t>Use the DESCR script to frame what you would like to say to Dr. Dean.</a:t>
            </a:r>
          </a:p>
          <a:p>
            <a:r>
              <a:rPr lang="en-US" dirty="0"/>
              <a:t>Your partner can use DESCR to give you feedback on your approach.</a:t>
            </a:r>
          </a:p>
          <a:p>
            <a:endParaRPr lang="en-US" dirty="0"/>
          </a:p>
          <a:p>
            <a:pPr marL="0" indent="0" algn="ctr">
              <a:buNone/>
            </a:pPr>
            <a:r>
              <a:rPr lang="en-US" i="1" dirty="0">
                <a:solidFill>
                  <a:srgbClr val="4258A6"/>
                </a:solidFill>
              </a:rPr>
              <a:t>Alternatively:</a:t>
            </a:r>
          </a:p>
          <a:p>
            <a:pPr marL="0" indent="0" algn="ctr">
              <a:buNone/>
            </a:pPr>
            <a:r>
              <a:rPr lang="en-US" dirty="0">
                <a:solidFill>
                  <a:srgbClr val="4258A6"/>
                </a:solidFill>
              </a:rPr>
              <a:t>Think of a recent conflict you’ve experienced and </a:t>
            </a:r>
            <a:br>
              <a:rPr lang="en-US" dirty="0">
                <a:solidFill>
                  <a:srgbClr val="4258A6"/>
                </a:solidFill>
              </a:rPr>
            </a:br>
            <a:r>
              <a:rPr lang="en-US" dirty="0">
                <a:solidFill>
                  <a:srgbClr val="4258A6"/>
                </a:solidFill>
              </a:rPr>
              <a:t>use the DESCR script to address it with your partner.</a:t>
            </a:r>
          </a:p>
          <a:p>
            <a:pPr marL="0" indent="0">
              <a:buNone/>
            </a:pPr>
            <a:endParaRPr lang="en-US" dirty="0"/>
          </a:p>
          <a:p>
            <a:pPr marL="0" indent="0">
              <a:buNone/>
            </a:pPr>
            <a:endParaRPr lang="en-US" dirty="0"/>
          </a:p>
        </p:txBody>
      </p:sp>
      <p:sp>
        <p:nvSpPr>
          <p:cNvPr id="4" name="Slide Number Placeholder 14">
            <a:extLst>
              <a:ext uri="{FF2B5EF4-FFF2-40B4-BE49-F238E27FC236}">
                <a16:creationId xmlns:a16="http://schemas.microsoft.com/office/drawing/2014/main" id="{06120ADA-E819-CC49-8AAC-AC0D3D565DBD}"/>
              </a:ext>
            </a:extLst>
          </p:cNvPr>
          <p:cNvSpPr>
            <a:spLocks noGrp="1"/>
          </p:cNvSpPr>
          <p:nvPr>
            <p:ph type="sldNum" sz="quarter" idx="12"/>
          </p:nvPr>
        </p:nvSpPr>
        <p:spPr>
          <a:xfrm>
            <a:off x="11151294" y="6255876"/>
            <a:ext cx="43133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39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C42D5-954A-7E4A-9CDB-AE61740D789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91F7BF1E-593D-DB4C-BEE7-216E6A101150}"/>
              </a:ext>
            </a:extLst>
          </p:cNvPr>
          <p:cNvSpPr>
            <a:spLocks noGrp="1"/>
          </p:cNvSpPr>
          <p:nvPr>
            <p:ph idx="1"/>
          </p:nvPr>
        </p:nvSpPr>
        <p:spPr/>
        <p:txBody>
          <a:bodyPr/>
          <a:lstStyle/>
          <a:p>
            <a:r>
              <a:rPr lang="en-US" dirty="0"/>
              <a:t>There are a number of ways to show team members support:</a:t>
            </a:r>
          </a:p>
          <a:p>
            <a:pPr lvl="1"/>
            <a:r>
              <a:rPr lang="en-US" dirty="0"/>
              <a:t>Task assistance</a:t>
            </a:r>
          </a:p>
          <a:p>
            <a:pPr lvl="1"/>
            <a:r>
              <a:rPr lang="en-US" dirty="0"/>
              <a:t>Feedback</a:t>
            </a:r>
          </a:p>
          <a:p>
            <a:pPr lvl="1"/>
            <a:r>
              <a:rPr lang="en-US" dirty="0"/>
              <a:t>Respectful conflict management</a:t>
            </a:r>
          </a:p>
          <a:p>
            <a:pPr lvl="1"/>
            <a:r>
              <a:rPr lang="en-US" dirty="0"/>
              <a:t>Asserting and advocating for teammates, patients, and yourself</a:t>
            </a:r>
          </a:p>
          <a:p>
            <a:r>
              <a:rPr lang="en-US" dirty="0"/>
              <a:t>Strategies:</a:t>
            </a:r>
          </a:p>
          <a:p>
            <a:pPr lvl="1"/>
            <a:r>
              <a:rPr lang="en-US" dirty="0"/>
              <a:t>Two-Challenge Rule</a:t>
            </a:r>
          </a:p>
          <a:p>
            <a:pPr lvl="1"/>
            <a:r>
              <a:rPr lang="en-US" dirty="0"/>
              <a:t>Power Words</a:t>
            </a:r>
          </a:p>
          <a:p>
            <a:pPr lvl="1"/>
            <a:r>
              <a:rPr lang="en-US" dirty="0"/>
              <a:t>DESCR script</a:t>
            </a:r>
          </a:p>
          <a:p>
            <a:endParaRPr lang="en-US" dirty="0"/>
          </a:p>
        </p:txBody>
      </p:sp>
      <p:sp>
        <p:nvSpPr>
          <p:cNvPr id="4" name="TextBox 3">
            <a:extLst>
              <a:ext uri="{FF2B5EF4-FFF2-40B4-BE49-F238E27FC236}">
                <a16:creationId xmlns:a16="http://schemas.microsoft.com/office/drawing/2014/main" id="{C0FFBC8F-3F44-598E-3A86-A9523DCDF09E}"/>
              </a:ext>
            </a:extLst>
          </p:cNvPr>
          <p:cNvSpPr txBox="1"/>
          <p:nvPr/>
        </p:nvSpPr>
        <p:spPr>
          <a:xfrm>
            <a:off x="11191875" y="6305550"/>
            <a:ext cx="341760" cy="276999"/>
          </a:xfrm>
          <a:prstGeom prst="rect">
            <a:avLst/>
          </a:prstGeom>
          <a:noFill/>
        </p:spPr>
        <p:txBody>
          <a:bodyPr wrap="none" rtlCol="0">
            <a:spAutoFit/>
          </a:bodyPr>
          <a:lstStyle/>
          <a:p>
            <a:r>
              <a:rPr lang="en-US" sz="1200" dirty="0"/>
              <a:t>38</a:t>
            </a:r>
            <a:endParaRPr lang="en-US" dirty="0"/>
          </a:p>
        </p:txBody>
      </p:sp>
    </p:spTree>
    <p:extLst>
      <p:ext uri="{BB962C8B-B14F-4D97-AF65-F5344CB8AC3E}">
        <p14:creationId xmlns:p14="http://schemas.microsoft.com/office/powerpoint/2010/main" val="261639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4D8D-4D5A-EB43-ADB8-AC50E08C88BC}"/>
              </a:ext>
            </a:extLst>
          </p:cNvPr>
          <p:cNvSpPr>
            <a:spLocks noGrp="1"/>
          </p:cNvSpPr>
          <p:nvPr>
            <p:ph type="title"/>
          </p:nvPr>
        </p:nvSpPr>
        <p:spPr/>
        <p:txBody>
          <a:bodyPr/>
          <a:lstStyle/>
          <a:p>
            <a:r>
              <a:rPr lang="en-US" dirty="0"/>
              <a:t>Two-Challenge Rule</a:t>
            </a:r>
            <a:br>
              <a:rPr lang="en-US" dirty="0"/>
            </a:br>
            <a:r>
              <a:rPr lang="en-US" sz="2800" i="1" dirty="0"/>
              <a:t>Helpful for escalating a concern</a:t>
            </a:r>
            <a:endParaRPr lang="en-US" i="1" dirty="0"/>
          </a:p>
        </p:txBody>
      </p:sp>
      <p:sp>
        <p:nvSpPr>
          <p:cNvPr id="3" name="Content Placeholder 2">
            <a:extLst>
              <a:ext uri="{FF2B5EF4-FFF2-40B4-BE49-F238E27FC236}">
                <a16:creationId xmlns:a16="http://schemas.microsoft.com/office/drawing/2014/main" id="{E3721035-0B03-B045-A75D-245E0809CE9C}"/>
              </a:ext>
            </a:extLst>
          </p:cNvPr>
          <p:cNvSpPr>
            <a:spLocks noGrp="1"/>
          </p:cNvSpPr>
          <p:nvPr>
            <p:ph idx="1"/>
          </p:nvPr>
        </p:nvSpPr>
        <p:spPr/>
        <p:txBody>
          <a:bodyPr>
            <a:normAutofit/>
          </a:bodyPr>
          <a:lstStyle/>
          <a:p>
            <a:pPr marL="0" indent="0" algn="ctr">
              <a:spcBef>
                <a:spcPts val="0"/>
              </a:spcBef>
              <a:buNone/>
            </a:pPr>
            <a:r>
              <a:rPr lang="en-US" sz="3000" b="1" dirty="0">
                <a:solidFill>
                  <a:srgbClr val="4258A6"/>
                </a:solidFill>
              </a:rPr>
              <a:t>Asserting your position at least twice, </a:t>
            </a:r>
          </a:p>
          <a:p>
            <a:pPr marL="0" indent="0" algn="ctr">
              <a:spcBef>
                <a:spcPts val="0"/>
              </a:spcBef>
              <a:buNone/>
            </a:pPr>
            <a:r>
              <a:rPr lang="en-US" sz="3000" b="1" dirty="0">
                <a:solidFill>
                  <a:srgbClr val="4258A6"/>
                </a:solidFill>
              </a:rPr>
              <a:t>especially when ignored or unheard the first time.</a:t>
            </a:r>
          </a:p>
          <a:p>
            <a:pPr marL="0" indent="0" algn="ctr">
              <a:spcBef>
                <a:spcPts val="0"/>
              </a:spcBef>
              <a:buNone/>
            </a:pPr>
            <a:endParaRPr lang="en-US" sz="2400" b="1" dirty="0">
              <a:solidFill>
                <a:srgbClr val="4258A6"/>
              </a:solidFill>
            </a:endParaRPr>
          </a:p>
          <a:p>
            <a:pPr marL="514350" indent="-514350">
              <a:buFont typeface="+mj-lt"/>
              <a:buAutoNum type="arabicPeriod"/>
            </a:pPr>
            <a:r>
              <a:rPr lang="en-US" sz="2600" dirty="0"/>
              <a:t>Form the first challenge as a question.</a:t>
            </a:r>
          </a:p>
          <a:p>
            <a:pPr marL="514350" indent="-514350">
              <a:buFont typeface="+mj-lt"/>
              <a:buAutoNum type="arabicPeriod"/>
            </a:pPr>
            <a:r>
              <a:rPr lang="en-US" sz="2600" dirty="0"/>
              <a:t>Provide support for your concern in the second challenge.</a:t>
            </a:r>
          </a:p>
          <a:p>
            <a:pPr marL="0" indent="0">
              <a:buNone/>
            </a:pPr>
            <a:endParaRPr lang="en-US" sz="2400" dirty="0"/>
          </a:p>
          <a:p>
            <a:pPr marL="0" indent="0" algn="ctr">
              <a:buNone/>
            </a:pPr>
            <a:r>
              <a:rPr lang="en-US" altLang="en-US" sz="2400" b="1" i="1" dirty="0">
                <a:solidFill>
                  <a:srgbClr val="4258A6"/>
                </a:solidFill>
                <a:ea typeface="ヒラギノ角ゴ Pro W3" pitchFamily="127" charset="-128"/>
              </a:rPr>
              <a:t>Tip! Challenged team members </a:t>
            </a:r>
            <a:r>
              <a:rPr lang="en-US" altLang="en-US" sz="2400" b="1" i="1" u="sng" dirty="0">
                <a:solidFill>
                  <a:srgbClr val="4258A6"/>
                </a:solidFill>
                <a:ea typeface="ヒラギノ角ゴ Pro W3" pitchFamily="127" charset="-128"/>
              </a:rPr>
              <a:t>MUST</a:t>
            </a:r>
            <a:r>
              <a:rPr lang="en-US" altLang="en-US" sz="2400" b="1" i="1" dirty="0">
                <a:solidFill>
                  <a:srgbClr val="4258A6"/>
                </a:solidFill>
                <a:ea typeface="ヒラギノ角ゴ Pro W3" pitchFamily="127" charset="-128"/>
              </a:rPr>
              <a:t> acknowledge the assertion, </a:t>
            </a:r>
            <a:br>
              <a:rPr lang="en-US" altLang="en-US" sz="2400" b="1" i="1" dirty="0">
                <a:solidFill>
                  <a:srgbClr val="4258A6"/>
                </a:solidFill>
                <a:ea typeface="ヒラギノ角ゴ Pro W3" pitchFamily="127" charset="-128"/>
              </a:rPr>
            </a:br>
            <a:r>
              <a:rPr lang="en-US" altLang="en-US" sz="2400" b="1" i="1" dirty="0">
                <a:solidFill>
                  <a:srgbClr val="4258A6"/>
                </a:solidFill>
                <a:ea typeface="ヒラギノ角ゴ Pro W3" pitchFamily="127" charset="-128"/>
              </a:rPr>
              <a:t>otherwise escalate!</a:t>
            </a:r>
          </a:p>
        </p:txBody>
      </p:sp>
      <p:sp>
        <p:nvSpPr>
          <p:cNvPr id="4" name="Slide Number Placeholder 3">
            <a:extLst>
              <a:ext uri="{FF2B5EF4-FFF2-40B4-BE49-F238E27FC236}">
                <a16:creationId xmlns:a16="http://schemas.microsoft.com/office/drawing/2014/main" id="{77FCF4C1-4C6A-684A-91C8-0377D64E616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814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6535-2070-4024-86DF-02E1BE2FC8EF}"/>
              </a:ext>
            </a:extLst>
          </p:cNvPr>
          <p:cNvSpPr>
            <a:spLocks noGrp="1"/>
          </p:cNvSpPr>
          <p:nvPr>
            <p:ph type="title"/>
          </p:nvPr>
        </p:nvSpPr>
        <p:spPr/>
        <p:txBody>
          <a:bodyPr/>
          <a:lstStyle/>
          <a:p>
            <a:r>
              <a:rPr lang="en-US" altLang="en-US" dirty="0">
                <a:ea typeface="ヒラギノ角ゴ Pro W3" pitchFamily="127" charset="-128"/>
              </a:rPr>
              <a:t>Escalating the Concern</a:t>
            </a:r>
            <a:endParaRPr lang="en-US" dirty="0"/>
          </a:p>
        </p:txBody>
      </p:sp>
      <p:sp>
        <p:nvSpPr>
          <p:cNvPr id="18436" name="Rectangle 3"/>
          <p:cNvSpPr>
            <a:spLocks noGrp="1" noChangeArrowheads="1"/>
          </p:cNvSpPr>
          <p:nvPr>
            <p:ph idx="1"/>
          </p:nvPr>
        </p:nvSpPr>
        <p:spPr/>
        <p:txBody>
          <a:bodyPr>
            <a:normAutofit fontScale="92500" lnSpcReduction="20000"/>
          </a:bodyPr>
          <a:lstStyle/>
          <a:p>
            <a:r>
              <a:rPr lang="en-US" altLang="en-US" sz="3200" dirty="0">
                <a:ea typeface="ヒラギノ角ゴ Pro W3" pitchFamily="127" charset="-128"/>
              </a:rPr>
              <a:t>If the outcome is not acceptable</a:t>
            </a:r>
          </a:p>
          <a:p>
            <a:pPr lvl="1"/>
            <a:r>
              <a:rPr lang="en-US" altLang="en-US" sz="2800" dirty="0">
                <a:ea typeface="ヒラギノ角ゴ Pro W3" pitchFamily="127" charset="-128"/>
              </a:rPr>
              <a:t>Take a stronger course of action</a:t>
            </a:r>
          </a:p>
          <a:p>
            <a:pPr lvl="1"/>
            <a:r>
              <a:rPr lang="en-US" altLang="en-US" sz="2800" dirty="0">
                <a:ea typeface="ヒラギノ角ゴ Pro W3" pitchFamily="127" charset="-128"/>
              </a:rPr>
              <a:t> Use supervisor or chain of command</a:t>
            </a:r>
          </a:p>
          <a:p>
            <a:pPr eaLnBrk="1" hangingPunct="1">
              <a:lnSpc>
                <a:spcPct val="100000"/>
              </a:lnSpc>
              <a:spcBef>
                <a:spcPct val="0"/>
              </a:spcBef>
              <a:defRPr/>
            </a:pPr>
            <a:endParaRPr lang="en-US" sz="3600" dirty="0"/>
          </a:p>
          <a:p>
            <a:pPr eaLnBrk="1" hangingPunct="1">
              <a:lnSpc>
                <a:spcPct val="100000"/>
              </a:lnSpc>
              <a:spcBef>
                <a:spcPct val="0"/>
              </a:spcBef>
              <a:defRPr/>
            </a:pPr>
            <a:r>
              <a:rPr lang="en-US" sz="3600" dirty="0"/>
              <a:t>Empower any team member to </a:t>
            </a:r>
            <a:r>
              <a:rPr lang="en-US" sz="3600" i="1" dirty="0">
                <a:solidFill>
                  <a:srgbClr val="4258A6"/>
                </a:solidFill>
              </a:rPr>
              <a:t>“stop the line” </a:t>
            </a:r>
            <a:r>
              <a:rPr lang="en-US" sz="3600" dirty="0"/>
              <a:t>if he or she senses or discovers a breach of safety</a:t>
            </a:r>
          </a:p>
          <a:p>
            <a:pPr marL="0" indent="0">
              <a:lnSpc>
                <a:spcPct val="100000"/>
              </a:lnSpc>
              <a:spcBef>
                <a:spcPct val="0"/>
              </a:spcBef>
              <a:buNone/>
              <a:defRPr/>
            </a:pPr>
            <a:endParaRPr lang="en-US" sz="3600" dirty="0"/>
          </a:p>
          <a:p>
            <a:pPr eaLnBrk="1" hangingPunct="1">
              <a:lnSpc>
                <a:spcPct val="100000"/>
              </a:lnSpc>
              <a:spcBef>
                <a:spcPct val="0"/>
              </a:spcBef>
              <a:defRPr/>
            </a:pPr>
            <a:r>
              <a:rPr lang="en-US" sz="3600" dirty="0"/>
              <a:t>This is an action never to be taken lightly, but it requires immediate cessation of the process and resolution of the safety concern</a:t>
            </a:r>
          </a:p>
        </p:txBody>
      </p:sp>
      <p:pic>
        <p:nvPicPr>
          <p:cNvPr id="6" name="Picture 5" descr="Decorative">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061" y="193382"/>
            <a:ext cx="3498476" cy="2334852"/>
          </a:xfrm>
          <a:prstGeom prst="rect">
            <a:avLst/>
          </a:prstGeom>
          <a:ln>
            <a:solidFill>
              <a:schemeClr val="accent1"/>
            </a:solidFill>
          </a:ln>
          <a:effectLst>
            <a:outerShdw blurRad="50800" dist="38100" dir="2700000" algn="tl" rotWithShape="0">
              <a:prstClr val="black">
                <a:alpha val="40000"/>
              </a:prstClr>
            </a:outerShdw>
          </a:effectLst>
        </p:spPr>
      </p:pic>
      <p:sp>
        <p:nvSpPr>
          <p:cNvPr id="20482" name="Slide Number Placeholder 4"/>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lnSpc>
                <a:spcPct val="95000"/>
              </a:lnSpc>
              <a:spcBef>
                <a:spcPct val="40000"/>
              </a:spcBef>
              <a:buClr>
                <a:schemeClr val="folHlink"/>
              </a:buClr>
              <a:buSzPct val="90000"/>
              <a:buFont typeface="Wingdings" pitchFamily="2" charset="2"/>
              <a:buChar char="n"/>
              <a:defRPr sz="2400">
                <a:solidFill>
                  <a:schemeClr val="tx1"/>
                </a:solidFill>
                <a:latin typeface="Arial" pitchFamily="34" charset="0"/>
                <a:ea typeface="ヒラギノ角ゴ Pro W3" pitchFamily="127" charset="-128"/>
              </a:defRPr>
            </a:lvl1pPr>
            <a:lvl2pPr marL="742950" indent="-285750" eaLnBrk="0" hangingPunct="0">
              <a:lnSpc>
                <a:spcPct val="95000"/>
              </a:lnSpc>
              <a:spcBef>
                <a:spcPct val="40000"/>
              </a:spcBef>
              <a:buClr>
                <a:schemeClr val="accent1"/>
              </a:buClr>
              <a:buSzPct val="75000"/>
              <a:buFont typeface="Wingdings" pitchFamily="2" charset="2"/>
              <a:buChar char="n"/>
              <a:defRPr sz="2400">
                <a:solidFill>
                  <a:schemeClr val="tx1"/>
                </a:solidFill>
                <a:latin typeface="Arial" pitchFamily="34" charset="0"/>
                <a:ea typeface="ヒラギノ角ゴ Pro W3" pitchFamily="127" charset="-128"/>
              </a:defRPr>
            </a:lvl2pPr>
            <a:lvl3pPr marL="1143000" indent="-228600" eaLnBrk="0" hangingPunct="0">
              <a:lnSpc>
                <a:spcPct val="95000"/>
              </a:lnSpc>
              <a:spcBef>
                <a:spcPct val="40000"/>
              </a:spcBef>
              <a:buClr>
                <a:schemeClr val="folHlink"/>
              </a:buClr>
              <a:buSzPct val="55000"/>
              <a:buFont typeface="Wingdings" pitchFamily="2" charset="2"/>
              <a:buChar char="n"/>
              <a:defRPr sz="2400">
                <a:solidFill>
                  <a:schemeClr val="tx1"/>
                </a:solidFill>
                <a:latin typeface="Arial" pitchFamily="34" charset="0"/>
                <a:ea typeface="ヒラギノ角ゴ Pro W3" pitchFamily="127" charset="-128"/>
              </a:defRPr>
            </a:lvl3pPr>
            <a:lvl4pPr marL="16002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4pPr>
            <a:lvl5pPr marL="2057400" indent="-228600" eaLnBrk="0" hangingPunct="0">
              <a:lnSpc>
                <a:spcPct val="95000"/>
              </a:lnSpc>
              <a:spcBef>
                <a:spcPct val="40000"/>
              </a:spcBef>
              <a:buClr>
                <a:schemeClr val="accent1"/>
              </a:buClr>
              <a:buFont typeface="Wingdings" pitchFamily="2" charset="2"/>
              <a:buChar char="§"/>
              <a:defRPr sz="2400">
                <a:solidFill>
                  <a:schemeClr val="tx1"/>
                </a:solidFill>
                <a:latin typeface="Arial" pitchFamily="34" charset="0"/>
                <a:ea typeface="ヒラギノ角ゴ Pro W3" pitchFamily="127" charset="-128"/>
              </a:defRPr>
            </a:lvl5pPr>
            <a:lvl6pPr marL="25146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6pPr>
            <a:lvl7pPr marL="29718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7pPr>
            <a:lvl8pPr marL="34290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8pPr>
            <a:lvl9pPr marL="3886200" indent="-22860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Arial" pitchFamily="34" charset="0"/>
                <a:ea typeface="ヒラギノ角ゴ Pro W3" pitchFamily="127"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srgbClr val="542200"/>
                </a:solidFill>
                <a:effectLst/>
                <a:uLnTx/>
                <a:uFillTx/>
                <a:latin typeface="Arial" pitchFamily="34" charset="0"/>
                <a:ea typeface="ヒラギノ角ゴ Pro W3" pitchFamily="127" charset="-128"/>
                <a:cs typeface="+mn-cs"/>
              </a:rPr>
              <a:t> </a:t>
            </a:r>
            <a:fld id="{7DCC3CA2-4DE9-48B6-A8C3-4503408F4F41}" type="slidenum">
              <a:rPr kumimoji="0" lang="en-US" altLang="en-US" sz="1000" b="0" i="0" u="none" strike="noStrike" kern="1200" cap="none" spc="0" normalizeH="0" baseline="0" noProof="0">
                <a:ln>
                  <a:noFill/>
                </a:ln>
                <a:solidFill>
                  <a:srgbClr val="542200"/>
                </a:solidFill>
                <a:effectLst/>
                <a:uLnTx/>
                <a:uFillTx/>
                <a:latin typeface="Arial" pitchFamily="34" charset="0"/>
                <a:ea typeface="ヒラギノ角ゴ Pro W3" pitchFamily="127" charset="-128"/>
                <a:cs typeface="+mn-cs"/>
              </a:rPr>
              <a:pPr marL="0" marR="0" lvl="0" indent="0" algn="ctr" defTabSz="914400" rtl="0" eaLnBrk="1" fontAlgn="auto" latinLnBrk="0" hangingPunct="1">
                <a:lnSpc>
                  <a:spcPct val="100000"/>
                </a:lnSpc>
                <a:spcBef>
                  <a:spcPct val="0"/>
                </a:spcBef>
                <a:spcAft>
                  <a:spcPts val="0"/>
                </a:spcAft>
                <a:buClrTx/>
                <a:buSzTx/>
                <a:buFontTx/>
                <a:buNone/>
                <a:tabLst/>
                <a:defRPr/>
              </a:pPr>
              <a:t>6</a:t>
            </a:fld>
            <a:r>
              <a:rPr kumimoji="0" lang="en-US" altLang="en-US" sz="1000" b="0" i="0" u="none" strike="noStrike" kern="1200" cap="none" spc="0" normalizeH="0" baseline="0" noProof="0" dirty="0">
                <a:ln>
                  <a:noFill/>
                </a:ln>
                <a:solidFill>
                  <a:srgbClr val="542200"/>
                </a:solidFill>
                <a:effectLst/>
                <a:uLnTx/>
                <a:uFillTx/>
                <a:latin typeface="Arial" pitchFamily="34" charset="0"/>
                <a:ea typeface="ヒラギノ角ゴ Pro W3" pitchFamily="127" charset="-128"/>
                <a:cs typeface="+mn-cs"/>
              </a:rPr>
              <a:t>  </a:t>
            </a:r>
          </a:p>
        </p:txBody>
      </p:sp>
    </p:spTree>
    <p:extLst>
      <p:ext uri="{BB962C8B-B14F-4D97-AF65-F5344CB8AC3E}">
        <p14:creationId xmlns:p14="http://schemas.microsoft.com/office/powerpoint/2010/main" val="6071772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F68D-969A-6F42-8DB7-43AA79620BA9}"/>
              </a:ext>
            </a:extLst>
          </p:cNvPr>
          <p:cNvSpPr>
            <a:spLocks noGrp="1"/>
          </p:cNvSpPr>
          <p:nvPr>
            <p:ph type="title"/>
          </p:nvPr>
        </p:nvSpPr>
        <p:spPr/>
        <p:txBody>
          <a:bodyPr/>
          <a:lstStyle/>
          <a:p>
            <a:r>
              <a:rPr lang="en-US" dirty="0"/>
              <a:t>Power Words</a:t>
            </a:r>
            <a:br>
              <a:rPr lang="en-US" dirty="0"/>
            </a:br>
            <a:r>
              <a:rPr lang="en-US" sz="2400" i="1" dirty="0"/>
              <a:t>aka, ”CUS” Words</a:t>
            </a:r>
            <a:endParaRPr lang="en-US" dirty="0"/>
          </a:p>
        </p:txBody>
      </p:sp>
      <p:sp>
        <p:nvSpPr>
          <p:cNvPr id="3" name="Content Placeholder 2">
            <a:extLst>
              <a:ext uri="{FF2B5EF4-FFF2-40B4-BE49-F238E27FC236}">
                <a16:creationId xmlns:a16="http://schemas.microsoft.com/office/drawing/2014/main" id="{C53940A4-80BC-D443-9E2F-25DB7A9694D4}"/>
              </a:ext>
            </a:extLst>
          </p:cNvPr>
          <p:cNvSpPr>
            <a:spLocks noGrp="1"/>
          </p:cNvSpPr>
          <p:nvPr>
            <p:ph idx="1"/>
          </p:nvPr>
        </p:nvSpPr>
        <p:spPr/>
        <p:txBody>
          <a:bodyPr>
            <a:normAutofit/>
          </a:bodyPr>
          <a:lstStyle/>
          <a:p>
            <a:pPr marL="0" indent="0">
              <a:buNone/>
            </a:pPr>
            <a:r>
              <a:rPr lang="en-US" sz="4000" dirty="0"/>
              <a:t>I am </a:t>
            </a:r>
            <a:r>
              <a:rPr lang="en-US" sz="4000" b="1" dirty="0">
                <a:solidFill>
                  <a:srgbClr val="4258A6"/>
                </a:solidFill>
              </a:rPr>
              <a:t>Concerned</a:t>
            </a:r>
            <a:endParaRPr lang="en-US" sz="4000" dirty="0">
              <a:solidFill>
                <a:srgbClr val="4258A6"/>
              </a:solidFill>
            </a:endParaRPr>
          </a:p>
          <a:p>
            <a:endParaRPr lang="en-US" sz="4000" dirty="0"/>
          </a:p>
          <a:p>
            <a:pPr marL="0" indent="0">
              <a:buNone/>
            </a:pPr>
            <a:r>
              <a:rPr lang="en-US" sz="4000" dirty="0"/>
              <a:t>		I am </a:t>
            </a:r>
            <a:r>
              <a:rPr lang="en-US" sz="4000" b="1" dirty="0">
                <a:solidFill>
                  <a:srgbClr val="4258A6"/>
                </a:solidFill>
              </a:rPr>
              <a:t>Uncomfortable</a:t>
            </a:r>
          </a:p>
          <a:p>
            <a:pPr marL="0" indent="0">
              <a:buNone/>
            </a:pPr>
            <a:endParaRPr lang="en-US" sz="4000" dirty="0"/>
          </a:p>
          <a:p>
            <a:pPr marL="0" indent="0">
              <a:buNone/>
            </a:pPr>
            <a:r>
              <a:rPr lang="en-US" sz="4000" dirty="0"/>
              <a:t>				This is a </a:t>
            </a:r>
            <a:r>
              <a:rPr lang="en-US" sz="4000" b="1" dirty="0">
                <a:solidFill>
                  <a:srgbClr val="4258A6"/>
                </a:solidFill>
              </a:rPr>
              <a:t>Safety Issue</a:t>
            </a:r>
          </a:p>
        </p:txBody>
      </p:sp>
      <p:sp>
        <p:nvSpPr>
          <p:cNvPr id="4" name="Slide Number Placeholder 3">
            <a:extLst>
              <a:ext uri="{FF2B5EF4-FFF2-40B4-BE49-F238E27FC236}">
                <a16:creationId xmlns:a16="http://schemas.microsoft.com/office/drawing/2014/main" id="{071AB9B5-C71B-A04F-A822-B736A7687DE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5" name="Picture 4" descr="Image of doctor gesturing &quot;no.&quot;">
            <a:extLst>
              <a:ext uri="{FF2B5EF4-FFF2-40B4-BE49-F238E27FC236}">
                <a16:creationId xmlns:a16="http://schemas.microsoft.com/office/drawing/2014/main" id="{E8340F70-ECA2-47B5-BE05-354665447E2A}"/>
              </a:ext>
            </a:extLst>
          </p:cNvPr>
          <p:cNvPicPr>
            <a:picLocks noChangeAspect="1"/>
          </p:cNvPicPr>
          <p:nvPr/>
        </p:nvPicPr>
        <p:blipFill rotWithShape="1">
          <a:blip r:embed="rId3"/>
          <a:srcRect l="6017" r="17906"/>
          <a:stretch/>
        </p:blipFill>
        <p:spPr>
          <a:xfrm>
            <a:off x="7647563" y="475023"/>
            <a:ext cx="3813242" cy="2819441"/>
          </a:xfrm>
          <a:prstGeom prst="rect">
            <a:avLst/>
          </a:prstGeom>
        </p:spPr>
      </p:pic>
    </p:spTree>
    <p:extLst>
      <p:ext uri="{BB962C8B-B14F-4D97-AF65-F5344CB8AC3E}">
        <p14:creationId xmlns:p14="http://schemas.microsoft.com/office/powerpoint/2010/main" val="423085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5019-2043-2443-948A-FB8708EECC23}"/>
              </a:ext>
            </a:extLst>
          </p:cNvPr>
          <p:cNvSpPr>
            <a:spLocks noGrp="1"/>
          </p:cNvSpPr>
          <p:nvPr>
            <p:ph type="title"/>
          </p:nvPr>
        </p:nvSpPr>
        <p:spPr/>
        <p:txBody>
          <a:bodyPr/>
          <a:lstStyle/>
          <a:p>
            <a:r>
              <a:rPr lang="en-US" dirty="0"/>
              <a:t>Empower the Patient and Family</a:t>
            </a:r>
          </a:p>
        </p:txBody>
      </p:sp>
      <p:sp>
        <p:nvSpPr>
          <p:cNvPr id="3" name="Content Placeholder 2">
            <a:extLst>
              <a:ext uri="{FF2B5EF4-FFF2-40B4-BE49-F238E27FC236}">
                <a16:creationId xmlns:a16="http://schemas.microsoft.com/office/drawing/2014/main" id="{D0126EDD-9FAA-5F45-8B69-69B9EE131183}"/>
              </a:ext>
            </a:extLst>
          </p:cNvPr>
          <p:cNvSpPr>
            <a:spLocks noGrp="1"/>
          </p:cNvSpPr>
          <p:nvPr>
            <p:ph idx="1"/>
          </p:nvPr>
        </p:nvSpPr>
        <p:spPr/>
        <p:txBody>
          <a:bodyPr>
            <a:normAutofit/>
          </a:bodyPr>
          <a:lstStyle/>
          <a:p>
            <a:r>
              <a:rPr lang="en-US" dirty="0"/>
              <a:t>Give the patient explicit permission to participate in care discussions</a:t>
            </a:r>
          </a:p>
          <a:p>
            <a:pPr lvl="1"/>
            <a:r>
              <a:rPr lang="en-US" dirty="0"/>
              <a:t>“If you hear us say something that sounds wrong or if you think we missed something that is important to you, please say something.”</a:t>
            </a:r>
          </a:p>
          <a:p>
            <a:r>
              <a:rPr lang="en-US" dirty="0"/>
              <a:t>Patient Power Words</a:t>
            </a:r>
          </a:p>
          <a:p>
            <a:pPr lvl="1"/>
            <a:r>
              <a:rPr lang="en-US" dirty="0"/>
              <a:t>I am </a:t>
            </a:r>
            <a:r>
              <a:rPr lang="en-US" b="1" dirty="0">
                <a:solidFill>
                  <a:srgbClr val="4258A6"/>
                </a:solidFill>
              </a:rPr>
              <a:t>concerned</a:t>
            </a:r>
            <a:r>
              <a:rPr lang="en-US" dirty="0"/>
              <a:t>,</a:t>
            </a:r>
            <a:r>
              <a:rPr lang="en-US" b="1" dirty="0"/>
              <a:t> </a:t>
            </a:r>
            <a:r>
              <a:rPr lang="en-US" dirty="0"/>
              <a:t>I am </a:t>
            </a:r>
            <a:r>
              <a:rPr lang="en-US" b="1" dirty="0">
                <a:solidFill>
                  <a:srgbClr val="4258A6"/>
                </a:solidFill>
              </a:rPr>
              <a:t>uncomfortable</a:t>
            </a:r>
            <a:r>
              <a:rPr lang="en-US" dirty="0"/>
              <a:t>,</a:t>
            </a:r>
            <a:r>
              <a:rPr lang="en-US" b="1" dirty="0"/>
              <a:t> </a:t>
            </a:r>
            <a:r>
              <a:rPr lang="en-US" dirty="0"/>
              <a:t>I am worried about my </a:t>
            </a:r>
            <a:r>
              <a:rPr lang="en-US" b="1" dirty="0">
                <a:solidFill>
                  <a:srgbClr val="4258A6"/>
                </a:solidFill>
              </a:rPr>
              <a:t>safety</a:t>
            </a:r>
          </a:p>
          <a:p>
            <a:r>
              <a:rPr lang="en-US" dirty="0"/>
              <a:t>Escalating the concern:</a:t>
            </a:r>
          </a:p>
          <a:p>
            <a:pPr lvl="1"/>
            <a:r>
              <a:rPr lang="en-US" dirty="0"/>
              <a:t>I would like it </a:t>
            </a:r>
            <a:r>
              <a:rPr lang="en-US" b="1" dirty="0">
                <a:solidFill>
                  <a:srgbClr val="4258A6"/>
                </a:solidFill>
              </a:rPr>
              <a:t>noted in my chart</a:t>
            </a:r>
            <a:r>
              <a:rPr lang="en-US" dirty="0"/>
              <a:t>…</a:t>
            </a:r>
          </a:p>
          <a:p>
            <a:pPr lvl="1"/>
            <a:endParaRPr lang="en-US" dirty="0"/>
          </a:p>
        </p:txBody>
      </p:sp>
      <p:sp>
        <p:nvSpPr>
          <p:cNvPr id="4" name="Slide Number Placeholder 3">
            <a:extLst>
              <a:ext uri="{FF2B5EF4-FFF2-40B4-BE49-F238E27FC236}">
                <a16:creationId xmlns:a16="http://schemas.microsoft.com/office/drawing/2014/main" id="{0149D86F-B234-C74C-AA92-C0AA8F43979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00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pplication to 4Rs" title="table">
            <a:extLst>
              <a:ext uri="{FF2B5EF4-FFF2-40B4-BE49-F238E27FC236}">
                <a16:creationId xmlns:a16="http://schemas.microsoft.com/office/drawing/2014/main" id="{B55A0AF1-593B-8149-B3B6-FF88588FD7D0}"/>
              </a:ext>
            </a:extLst>
          </p:cNvPr>
          <p:cNvSpPr>
            <a:spLocks noGrp="1"/>
          </p:cNvSpPr>
          <p:nvPr>
            <p:ph type="title"/>
          </p:nvPr>
        </p:nvSpPr>
        <p:spPr/>
        <p:txBody>
          <a:bodyPr/>
          <a:lstStyle/>
          <a:p>
            <a:r>
              <a:rPr lang="en-US" dirty="0"/>
              <a:t>Application to 4 Rs: </a:t>
            </a:r>
            <a:br>
              <a:rPr lang="en-US" dirty="0"/>
            </a:br>
            <a:r>
              <a:rPr lang="en-US" dirty="0"/>
              <a:t>Power Words &amp; Two-Challenge Rule</a:t>
            </a:r>
          </a:p>
        </p:txBody>
      </p:sp>
      <p:sp>
        <p:nvSpPr>
          <p:cNvPr id="5" name="Oval 4"/>
          <p:cNvSpPr/>
          <p:nvPr/>
        </p:nvSpPr>
        <p:spPr>
          <a:xfrm>
            <a:off x="10653864" y="116160"/>
            <a:ext cx="1426195" cy="1225744"/>
          </a:xfrm>
          <a:prstGeom prst="ellipse">
            <a:avLst/>
          </a:prstGeom>
          <a:solidFill>
            <a:srgbClr val="505BA7"/>
          </a:solidFill>
          <a:ln w="571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 Rs</a:t>
            </a:r>
          </a:p>
        </p:txBody>
      </p:sp>
      <p:sp>
        <p:nvSpPr>
          <p:cNvPr id="4" name="Slide Number Placeholder 3">
            <a:extLst>
              <a:ext uri="{FF2B5EF4-FFF2-40B4-BE49-F238E27FC236}">
                <a16:creationId xmlns:a16="http://schemas.microsoft.com/office/drawing/2014/main" id="{2A78949B-9086-2947-9654-1A7AA517AF5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CE19BDE-ABDF-3B41-B278-49B517E6C0DD}" type="slidenum">
              <a:rPr kumimoji="0" lang="en-US" sz="12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aphicFrame>
        <p:nvGraphicFramePr>
          <p:cNvPr id="9" name="Table Placeholder 4" descr="Table">
            <a:extLst>
              <a:ext uri="{FF2B5EF4-FFF2-40B4-BE49-F238E27FC236}">
                <a16:creationId xmlns:a16="http://schemas.microsoft.com/office/drawing/2014/main" id="{3D026928-AA53-6F4E-B89B-704B3D283172}"/>
              </a:ext>
            </a:extLst>
          </p:cNvPr>
          <p:cNvGraphicFramePr>
            <a:graphicFrameLocks/>
          </p:cNvGraphicFramePr>
          <p:nvPr/>
        </p:nvGraphicFramePr>
        <p:xfrm>
          <a:off x="851361" y="1672069"/>
          <a:ext cx="10515600" cy="411480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2244159839"/>
                    </a:ext>
                  </a:extLst>
                </a:gridCol>
                <a:gridCol w="2628900">
                  <a:extLst>
                    <a:ext uri="{9D8B030D-6E8A-4147-A177-3AD203B41FA5}">
                      <a16:colId xmlns:a16="http://schemas.microsoft.com/office/drawing/2014/main" val="3543201092"/>
                    </a:ext>
                  </a:extLst>
                </a:gridCol>
                <a:gridCol w="2628900">
                  <a:extLst>
                    <a:ext uri="{9D8B030D-6E8A-4147-A177-3AD203B41FA5}">
                      <a16:colId xmlns:a16="http://schemas.microsoft.com/office/drawing/2014/main" val="574034385"/>
                    </a:ext>
                  </a:extLst>
                </a:gridCol>
                <a:gridCol w="2628900">
                  <a:extLst>
                    <a:ext uri="{9D8B030D-6E8A-4147-A177-3AD203B41FA5}">
                      <a16:colId xmlns:a16="http://schemas.microsoft.com/office/drawing/2014/main" val="3372957914"/>
                    </a:ext>
                  </a:extLst>
                </a:gridCol>
              </a:tblGrid>
              <a:tr h="415713">
                <a:tc>
                  <a:txBody>
                    <a:bodyPr/>
                    <a:lstStyle/>
                    <a:p>
                      <a:pPr algn="ctr"/>
                      <a:r>
                        <a:rPr lang="en-US" sz="2400" dirty="0"/>
                        <a:t>Readiness</a:t>
                      </a:r>
                      <a:endParaRPr lang="en-US" dirty="0"/>
                    </a:p>
                    <a:p>
                      <a:pPr algn="ctr"/>
                      <a:r>
                        <a:rPr lang="en-US" i="1" dirty="0"/>
                        <a:t>Every Unit</a:t>
                      </a:r>
                    </a:p>
                  </a:txBody>
                  <a:tcPr anchor="b"/>
                </a:tc>
                <a:tc>
                  <a:txBody>
                    <a:bodyPr/>
                    <a:lstStyle/>
                    <a:p>
                      <a:pPr algn="ctr"/>
                      <a:r>
                        <a:rPr lang="en-US" sz="2400" dirty="0"/>
                        <a:t>Recognition</a:t>
                      </a:r>
                    </a:p>
                    <a:p>
                      <a:pPr algn="ctr"/>
                      <a:r>
                        <a:rPr lang="en-US" sz="1800" i="1" dirty="0"/>
                        <a:t>Every Patient</a:t>
                      </a:r>
                    </a:p>
                  </a:txBody>
                  <a:tcPr anchor="b"/>
                </a:tc>
                <a:tc>
                  <a:txBody>
                    <a:bodyPr/>
                    <a:lstStyle/>
                    <a:p>
                      <a:pPr algn="ctr"/>
                      <a:r>
                        <a:rPr lang="en-US" sz="2400" dirty="0"/>
                        <a:t>Response</a:t>
                      </a:r>
                    </a:p>
                    <a:p>
                      <a:pPr algn="ctr"/>
                      <a:r>
                        <a:rPr lang="en-US" sz="1800" i="1" dirty="0"/>
                        <a:t>Every Case</a:t>
                      </a:r>
                      <a:endParaRPr lang="en-US" sz="2400" i="1" dirty="0"/>
                    </a:p>
                  </a:txBody>
                  <a:tcPr anchor="b"/>
                </a:tc>
                <a:tc>
                  <a:txBody>
                    <a:bodyPr/>
                    <a:lstStyle/>
                    <a:p>
                      <a:pPr algn="ctr"/>
                      <a:r>
                        <a:rPr lang="en-US" sz="2400" dirty="0"/>
                        <a:t>Reporting</a:t>
                      </a:r>
                    </a:p>
                    <a:p>
                      <a:pPr algn="ctr"/>
                      <a:r>
                        <a:rPr lang="en-US" sz="1800" i="1" dirty="0"/>
                        <a:t>Every Unit</a:t>
                      </a:r>
                    </a:p>
                  </a:txBody>
                  <a:tcPr anchor="b"/>
                </a:tc>
                <a:extLst>
                  <a:ext uri="{0D108BD9-81ED-4DB2-BD59-A6C34878D82A}">
                    <a16:rowId xmlns:a16="http://schemas.microsoft.com/office/drawing/2014/main" val="21670126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Ask what parameters your organization has set in the escalation plan for what to do when the </a:t>
                      </a:r>
                      <a:r>
                        <a:rPr lang="en-US" b="1" u="sng" dirty="0"/>
                        <a:t>Two-Challenge Rule</a:t>
                      </a:r>
                      <a:r>
                        <a:rPr lang="en-US" u="none" dirty="0"/>
                        <a:t> </a:t>
                      </a:r>
                      <a:r>
                        <a:rPr lang="en-US" dirty="0"/>
                        <a:t>has been used and ignored more than once</a:t>
                      </a:r>
                    </a:p>
                  </a:txBody>
                  <a:tcPr/>
                </a:tc>
                <a:tc>
                  <a:txBody>
                    <a:bodyPr/>
                    <a:lstStyle/>
                    <a:p>
                      <a:pPr marL="0" lvl="1" indent="0">
                        <a:buFont typeface="Arial"/>
                        <a:buNone/>
                        <a:tabLst/>
                      </a:pPr>
                      <a:r>
                        <a:rPr lang="en-US" dirty="0"/>
                        <a:t>Be assertive when there is a concern for unanticipated hemorrhage or risk of deterioration</a:t>
                      </a:r>
                    </a:p>
                    <a:p>
                      <a:pPr marL="0" lvl="1" indent="0">
                        <a:buFont typeface="Arial"/>
                        <a:buNone/>
                        <a:tabLst/>
                      </a:pPr>
                      <a:endParaRPr lang="en-US" dirty="0"/>
                    </a:p>
                    <a:p>
                      <a:pPr marL="0" lvl="1" indent="0">
                        <a:buFont typeface="Arial" panose="020B0604020202020204" pitchFamily="34" charset="0"/>
                        <a:buNone/>
                        <a:tabLst/>
                      </a:pPr>
                      <a:r>
                        <a:rPr lang="en-US" dirty="0"/>
                        <a:t>Follow-up an ignored assertion using </a:t>
                      </a:r>
                      <a:r>
                        <a:rPr lang="en-US" b="1" u="sng" dirty="0"/>
                        <a:t>Two-Challenge Rule</a:t>
                      </a:r>
                    </a:p>
                    <a:p>
                      <a:pPr marL="0" lvl="1" indent="0">
                        <a:buFont typeface="Arial" panose="020B0604020202020204" pitchFamily="34" charset="0"/>
                        <a:buNone/>
                        <a:tabLst/>
                      </a:pPr>
                      <a:endParaRPr lang="en-US" b="0" dirty="0"/>
                    </a:p>
                    <a:p>
                      <a:pPr marL="0" lvl="1" indent="0">
                        <a:buFont typeface="Arial" panose="020B0604020202020204" pitchFamily="34" charset="0"/>
                        <a:buNone/>
                        <a:tabLst/>
                      </a:pPr>
                      <a:r>
                        <a:rPr lang="en-US" b="0" dirty="0"/>
                        <a:t>Employ </a:t>
                      </a:r>
                      <a:r>
                        <a:rPr lang="en-US" b="1" u="sng" dirty="0"/>
                        <a:t>Power Words</a:t>
                      </a:r>
                      <a:r>
                        <a:rPr lang="en-US" b="0" u="sng" dirty="0"/>
                        <a:t> </a:t>
                      </a:r>
                      <a:r>
                        <a:rPr lang="en-US" b="0" dirty="0"/>
                        <a:t>to strengthen your assertion</a:t>
                      </a:r>
                      <a:endParaRPr lang="en-US" b="1" dirty="0"/>
                    </a:p>
                  </a:txBody>
                  <a:tcPr/>
                </a:tc>
                <a:tc>
                  <a:txBody>
                    <a:bodyPr/>
                    <a:lstStyle/>
                    <a:p>
                      <a:pPr marL="0" lvl="0" indent="0">
                        <a:buFont typeface="Arial" panose="020B0604020202020204" pitchFamily="34" charset="0"/>
                        <a:buNone/>
                      </a:pPr>
                      <a:r>
                        <a:rPr lang="en-US" dirty="0"/>
                        <a:t>Assert using the </a:t>
                      </a:r>
                      <a:r>
                        <a:rPr lang="en-US" b="1" u="sng" dirty="0"/>
                        <a:t>Two-Challenge Rule</a:t>
                      </a:r>
                      <a:r>
                        <a:rPr lang="en-US" u="none" dirty="0"/>
                        <a:t> </a:t>
                      </a:r>
                      <a:r>
                        <a:rPr lang="en-US" dirty="0"/>
                        <a:t>and </a:t>
                      </a:r>
                      <a:r>
                        <a:rPr lang="en-US" b="1" u="sng" dirty="0"/>
                        <a:t>Power Words</a:t>
                      </a:r>
                      <a:r>
                        <a:rPr lang="en-US" b="1" dirty="0"/>
                        <a:t> </a:t>
                      </a:r>
                      <a:r>
                        <a:rPr lang="en-US" dirty="0"/>
                        <a:t>to clarify the care plan when a provider believes patient is at risk of clinical worsening</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Can use together with a </a:t>
                      </a:r>
                      <a:r>
                        <a:rPr lang="en-US" u="sng" dirty="0"/>
                        <a:t>Call-Out</a:t>
                      </a:r>
                      <a:r>
                        <a:rPr lang="en-US" u="none" dirty="0"/>
                        <a:t> (Module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a:t>
                      </a:r>
                      <a:r>
                        <a:rPr lang="en-US" b="1" u="sng" dirty="0"/>
                        <a:t>Power Words</a:t>
                      </a:r>
                      <a:r>
                        <a:rPr lang="en-US" b="1" u="none" dirty="0"/>
                        <a:t> </a:t>
                      </a:r>
                      <a:r>
                        <a:rPr lang="en-US" dirty="0"/>
                        <a:t>and the </a:t>
                      </a:r>
                      <a:r>
                        <a:rPr lang="en-US" b="1" u="sng" dirty="0"/>
                        <a:t>Two-Challenge Rule</a:t>
                      </a:r>
                      <a:r>
                        <a:rPr lang="en-US" b="1" dirty="0"/>
                        <a:t> </a:t>
                      </a:r>
                      <a:r>
                        <a:rPr lang="en-US" dirty="0"/>
                        <a:t>during problem-solving discussions when you have a differing opinion</a:t>
                      </a:r>
                    </a:p>
                  </a:txBody>
                  <a:tcPr/>
                </a:tc>
                <a:extLst>
                  <a:ext uri="{0D108BD9-81ED-4DB2-BD59-A6C34878D82A}">
                    <a16:rowId xmlns:a16="http://schemas.microsoft.com/office/drawing/2014/main" val="298757971"/>
                  </a:ext>
                </a:extLst>
              </a:tr>
            </a:tbl>
          </a:graphicData>
        </a:graphic>
      </p:graphicFrame>
    </p:spTree>
    <p:extLst>
      <p:ext uri="{BB962C8B-B14F-4D97-AF65-F5344CB8AC3E}">
        <p14:creationId xmlns:p14="http://schemas.microsoft.com/office/powerpoint/2010/main" val="2841432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mic Stri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8283</Words>
  <Application>Microsoft Office PowerPoint</Application>
  <PresentationFormat>Widescreen</PresentationFormat>
  <Paragraphs>601</Paragraphs>
  <Slides>42</Slides>
  <Notes>42</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42</vt:i4>
      </vt:variant>
    </vt:vector>
  </HeadingPairs>
  <TitlesOfParts>
    <vt:vector size="53" baseType="lpstr">
      <vt:lpstr>Arial</vt:lpstr>
      <vt:lpstr>Calibri</vt:lpstr>
      <vt:lpstr>Calibri Light</vt:lpstr>
      <vt:lpstr>Courier New</vt:lpstr>
      <vt:lpstr>Times</vt:lpstr>
      <vt:lpstr>Times New Roman</vt:lpstr>
      <vt:lpstr>Wingdings</vt:lpstr>
      <vt:lpstr>1_Office Theme</vt:lpstr>
      <vt:lpstr>2_Office Theme</vt:lpstr>
      <vt:lpstr>3_Comic Strip</vt:lpstr>
      <vt:lpstr>3_Office Theme</vt:lpstr>
      <vt:lpstr>Mutual Support Obstetric Hemorrhage</vt:lpstr>
      <vt:lpstr>Mutual Support</vt:lpstr>
      <vt:lpstr>Task Assistance</vt:lpstr>
      <vt:lpstr>Asserting Your Position</vt:lpstr>
      <vt:lpstr>Two-Challenge Rule Helpful for escalating a concern</vt:lpstr>
      <vt:lpstr>Escalating the Concern</vt:lpstr>
      <vt:lpstr>Power Words aka, ”CUS” Words</vt:lpstr>
      <vt:lpstr>Empower the Patient and Family</vt:lpstr>
      <vt:lpstr>Application to 4 Rs:  Power Words &amp; Two-Challenge Rule</vt:lpstr>
      <vt:lpstr>Demonstrating Power Words</vt:lpstr>
      <vt:lpstr>Practice Two-Challenge Rule ~8 minutes</vt:lpstr>
      <vt:lpstr>Obstetric Hemorrhage Power Words &amp; Two-Challenge Rule</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Obstetric Hemorrhage  Power Words &amp; Two-Challenges</vt:lpstr>
      <vt:lpstr>What Is Feedback?</vt:lpstr>
      <vt:lpstr>Good Feedback</vt:lpstr>
      <vt:lpstr>Effective Feedback Demonstration</vt:lpstr>
      <vt:lpstr>Feedback Video Discussion</vt:lpstr>
      <vt:lpstr>Conflict in Teams</vt:lpstr>
      <vt:lpstr>DESCR’ibe It</vt:lpstr>
      <vt:lpstr>Tips for Constructive Conversations</vt:lpstr>
      <vt:lpstr>Receiving Feedback or Managing Conflict</vt:lpstr>
      <vt:lpstr>Application to 4 Rs: DESCR Script</vt:lpstr>
      <vt:lpstr>Obstetric Hemorrhage DESCR Script</vt:lpstr>
      <vt:lpstr>Obstetric Hemorrhage DESCR Script</vt:lpstr>
      <vt:lpstr>Obstetric Hemorrhage DESCR Script</vt:lpstr>
      <vt:lpstr>Obstetric Hemorrhage DESCR Script</vt:lpstr>
      <vt:lpstr>Obstetric Hemorrhage DESCR Script</vt:lpstr>
      <vt:lpstr>Obstetric Hemorrhage DESCR Script</vt:lpstr>
      <vt:lpstr>Obstetric Hemorrhage DESCR Script</vt:lpstr>
      <vt:lpstr>Obstetric Hemorrhage DESCR Script</vt:lpstr>
      <vt:lpstr>Obstetric Hemorrhage DESCR Script</vt:lpstr>
      <vt:lpstr>Practice DESCR ~10 minutes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Mutual Support: Obstetric Hemorrhage - PowerPoint Presentation</dc:title>
  <dc:subject>Safety Program for Perinatal Care II</dc:subject>
  <dc:creator>"Agency for Healthcare Research and Quality (AHRQ)"</dc:creator>
  <cp:keywords>Safety Program for Perinatal Care II</cp:keywords>
  <cp:lastModifiedBy>Ramage, Kathryn (AHRQ/OC) (CTR)</cp:lastModifiedBy>
  <cp:revision>10</cp:revision>
  <dcterms:created xsi:type="dcterms:W3CDTF">2020-01-23T18:57:01Z</dcterms:created>
  <dcterms:modified xsi:type="dcterms:W3CDTF">2023-07-03T12:40:17Z</dcterms:modified>
  <cp:category>patient safety</cp:category>
</cp:coreProperties>
</file>