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27"/>
  </p:notesMasterIdLst>
  <p:sldIdLst>
    <p:sldId id="804" r:id="rId3"/>
    <p:sldId id="1201" r:id="rId4"/>
    <p:sldId id="1192" r:id="rId5"/>
    <p:sldId id="1198" r:id="rId6"/>
    <p:sldId id="1118" r:id="rId7"/>
    <p:sldId id="1120" r:id="rId8"/>
    <p:sldId id="1131" r:id="rId9"/>
    <p:sldId id="1168" r:id="rId10"/>
    <p:sldId id="883" r:id="rId11"/>
    <p:sldId id="1180" r:id="rId12"/>
    <p:sldId id="1181" r:id="rId13"/>
    <p:sldId id="1183" r:id="rId14"/>
    <p:sldId id="1184" r:id="rId15"/>
    <p:sldId id="1185" r:id="rId16"/>
    <p:sldId id="1197" r:id="rId17"/>
    <p:sldId id="1173" r:id="rId18"/>
    <p:sldId id="1174" r:id="rId19"/>
    <p:sldId id="1199" r:id="rId20"/>
    <p:sldId id="1172" r:id="rId21"/>
    <p:sldId id="1195" r:id="rId22"/>
    <p:sldId id="1200" r:id="rId23"/>
    <p:sldId id="1175" r:id="rId24"/>
    <p:sldId id="1179" r:id="rId25"/>
    <p:sldId id="86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ogram Evaluation" id="{F741A36A-5D0E-4F42-AD14-8A7B5AAC7927}">
          <p14:sldIdLst>
            <p14:sldId id="804"/>
            <p14:sldId id="1201"/>
            <p14:sldId id="1192"/>
            <p14:sldId id="1198"/>
            <p14:sldId id="1118"/>
            <p14:sldId id="1120"/>
            <p14:sldId id="1131"/>
            <p14:sldId id="1168"/>
            <p14:sldId id="883"/>
            <p14:sldId id="1180"/>
            <p14:sldId id="1181"/>
            <p14:sldId id="1183"/>
            <p14:sldId id="1184"/>
            <p14:sldId id="1185"/>
            <p14:sldId id="1197"/>
            <p14:sldId id="1173"/>
            <p14:sldId id="1174"/>
            <p14:sldId id="1199"/>
            <p14:sldId id="1172"/>
            <p14:sldId id="1195"/>
            <p14:sldId id="1200"/>
            <p14:sldId id="1175"/>
            <p14:sldId id="1179"/>
            <p14:sldId id="86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34548" autoAdjust="0"/>
  </p:normalViewPr>
  <p:slideViewPr>
    <p:cSldViewPr snapToGrid="0" showGuides="1">
      <p:cViewPr varScale="1">
        <p:scale>
          <a:sx n="67" d="100"/>
          <a:sy n="67" d="100"/>
        </p:scale>
        <p:origin x="604"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465271702149"/>
          <c:y val="5.4726273121185803E-2"/>
          <c:w val="0.862983536148897"/>
          <c:h val="0.38872361738806599"/>
        </c:manualLayout>
      </c:layout>
      <c:barChart>
        <c:barDir val="col"/>
        <c:grouping val="clustered"/>
        <c:varyColors val="0"/>
        <c:ser>
          <c:idx val="0"/>
          <c:order val="0"/>
          <c:tx>
            <c:strRef>
              <c:f>Sheet1!$B$1</c:f>
              <c:strCache>
                <c:ptCount val="1"/>
                <c:pt idx="0">
                  <c:v>1987-1990</c:v>
                </c:pt>
              </c:strCache>
            </c:strRef>
          </c:tx>
          <c:spPr>
            <a:solidFill>
              <a:schemeClr val="accent1"/>
            </a:solidFill>
          </c:spPr>
          <c:invertIfNegative val="0"/>
          <c:cat>
            <c:strRef>
              <c:f>Sheet1!$A$2:$A$11</c:f>
              <c:strCache>
                <c:ptCount val="10"/>
                <c:pt idx="0">
                  <c:v>Hemorrhage</c:v>
                </c:pt>
                <c:pt idx="1">
                  <c:v>Hypertensive disorder of pregnancy</c:v>
                </c:pt>
                <c:pt idx="2">
                  <c:v>Infection</c:v>
                </c:pt>
                <c:pt idx="3">
                  <c:v>Thrombotic pulmonary embolism</c:v>
                </c:pt>
                <c:pt idx="4">
                  <c:v>Amniotic fluid embolism</c:v>
                </c:pt>
                <c:pt idx="5">
                  <c:v>Anesthesia complication</c:v>
                </c:pt>
                <c:pt idx="6">
                  <c:v>Cardiovascular condition</c:v>
                </c:pt>
                <c:pt idx="7">
                  <c:v>Cardiomyopathy</c:v>
                </c:pt>
                <c:pt idx="8">
                  <c:v>Cerebrovascular accident</c:v>
                </c:pt>
                <c:pt idx="9">
                  <c:v>Noncardiovascular medical condition</c:v>
                </c:pt>
              </c:strCache>
            </c:strRef>
          </c:cat>
          <c:val>
            <c:numRef>
              <c:f>Sheet1!$B$2:$B$11</c:f>
              <c:numCache>
                <c:formatCode>General</c:formatCode>
                <c:ptCount val="10"/>
                <c:pt idx="0">
                  <c:v>28.7</c:v>
                </c:pt>
                <c:pt idx="1">
                  <c:v>17.600000000000001</c:v>
                </c:pt>
                <c:pt idx="2">
                  <c:v>13.1</c:v>
                </c:pt>
                <c:pt idx="3">
                  <c:v>11.9</c:v>
                </c:pt>
                <c:pt idx="4">
                  <c:v>7.6</c:v>
                </c:pt>
                <c:pt idx="5">
                  <c:v>2.5</c:v>
                </c:pt>
                <c:pt idx="6">
                  <c:v>3</c:v>
                </c:pt>
                <c:pt idx="7">
                  <c:v>5.6</c:v>
                </c:pt>
                <c:pt idx="8">
                  <c:v>3.6</c:v>
                </c:pt>
                <c:pt idx="9">
                  <c:v>8.7000000000000011</c:v>
                </c:pt>
              </c:numCache>
            </c:numRef>
          </c:val>
          <c:extLst>
            <c:ext xmlns:c16="http://schemas.microsoft.com/office/drawing/2014/chart" uri="{C3380CC4-5D6E-409C-BE32-E72D297353CC}">
              <c16:uniqueId val="{00000000-D0AB-484C-956D-D49EE10E2703}"/>
            </c:ext>
          </c:extLst>
        </c:ser>
        <c:ser>
          <c:idx val="1"/>
          <c:order val="1"/>
          <c:tx>
            <c:strRef>
              <c:f>Sheet1!$C$1</c:f>
              <c:strCache>
                <c:ptCount val="1"/>
                <c:pt idx="0">
                  <c:v>1991-1997</c:v>
                </c:pt>
              </c:strCache>
            </c:strRef>
          </c:tx>
          <c:invertIfNegative val="0"/>
          <c:cat>
            <c:strRef>
              <c:f>Sheet1!$A$2:$A$11</c:f>
              <c:strCache>
                <c:ptCount val="10"/>
                <c:pt idx="0">
                  <c:v>Hemorrhage</c:v>
                </c:pt>
                <c:pt idx="1">
                  <c:v>Hypertensive disorder of pregnancy</c:v>
                </c:pt>
                <c:pt idx="2">
                  <c:v>Infection</c:v>
                </c:pt>
                <c:pt idx="3">
                  <c:v>Thrombotic pulmonary embolism</c:v>
                </c:pt>
                <c:pt idx="4">
                  <c:v>Amniotic fluid embolism</c:v>
                </c:pt>
                <c:pt idx="5">
                  <c:v>Anesthesia complication</c:v>
                </c:pt>
                <c:pt idx="6">
                  <c:v>Cardiovascular condition</c:v>
                </c:pt>
                <c:pt idx="7">
                  <c:v>Cardiomyopathy</c:v>
                </c:pt>
                <c:pt idx="8">
                  <c:v>Cerebrovascular accident</c:v>
                </c:pt>
                <c:pt idx="9">
                  <c:v>Noncardiovascular medical condition</c:v>
                </c:pt>
              </c:strCache>
            </c:strRef>
          </c:cat>
          <c:val>
            <c:numRef>
              <c:f>Sheet1!$C$2:$C$11</c:f>
              <c:numCache>
                <c:formatCode>General</c:formatCode>
                <c:ptCount val="10"/>
                <c:pt idx="0">
                  <c:v>18.2</c:v>
                </c:pt>
                <c:pt idx="1">
                  <c:v>15.9</c:v>
                </c:pt>
                <c:pt idx="2">
                  <c:v>13.2</c:v>
                </c:pt>
                <c:pt idx="3">
                  <c:v>11.3</c:v>
                </c:pt>
                <c:pt idx="4">
                  <c:v>8.6</c:v>
                </c:pt>
                <c:pt idx="5">
                  <c:v>1.6</c:v>
                </c:pt>
                <c:pt idx="6">
                  <c:v>6.2</c:v>
                </c:pt>
                <c:pt idx="7">
                  <c:v>7.7</c:v>
                </c:pt>
                <c:pt idx="8">
                  <c:v>4.7</c:v>
                </c:pt>
                <c:pt idx="9">
                  <c:v>12</c:v>
                </c:pt>
              </c:numCache>
            </c:numRef>
          </c:val>
          <c:extLst>
            <c:ext xmlns:c16="http://schemas.microsoft.com/office/drawing/2014/chart" uri="{C3380CC4-5D6E-409C-BE32-E72D297353CC}">
              <c16:uniqueId val="{00000001-D0AB-484C-956D-D49EE10E2703}"/>
            </c:ext>
          </c:extLst>
        </c:ser>
        <c:ser>
          <c:idx val="2"/>
          <c:order val="2"/>
          <c:tx>
            <c:strRef>
              <c:f>Sheet1!$D$1</c:f>
              <c:strCache>
                <c:ptCount val="1"/>
                <c:pt idx="0">
                  <c:v>1998-2005</c:v>
                </c:pt>
              </c:strCache>
            </c:strRef>
          </c:tx>
          <c:invertIfNegative val="0"/>
          <c:cat>
            <c:strRef>
              <c:f>Sheet1!$A$2:$A$11</c:f>
              <c:strCache>
                <c:ptCount val="10"/>
                <c:pt idx="0">
                  <c:v>Hemorrhage</c:v>
                </c:pt>
                <c:pt idx="1">
                  <c:v>Hypertensive disorder of pregnancy</c:v>
                </c:pt>
                <c:pt idx="2">
                  <c:v>Infection</c:v>
                </c:pt>
                <c:pt idx="3">
                  <c:v>Thrombotic pulmonary embolism</c:v>
                </c:pt>
                <c:pt idx="4">
                  <c:v>Amniotic fluid embolism</c:v>
                </c:pt>
                <c:pt idx="5">
                  <c:v>Anesthesia complication</c:v>
                </c:pt>
                <c:pt idx="6">
                  <c:v>Cardiovascular condition</c:v>
                </c:pt>
                <c:pt idx="7">
                  <c:v>Cardiomyopathy</c:v>
                </c:pt>
                <c:pt idx="8">
                  <c:v>Cerebrovascular accident</c:v>
                </c:pt>
                <c:pt idx="9">
                  <c:v>Noncardiovascular medical condition</c:v>
                </c:pt>
              </c:strCache>
            </c:strRef>
          </c:cat>
          <c:val>
            <c:numRef>
              <c:f>Sheet1!$D$2:$D$11</c:f>
              <c:numCache>
                <c:formatCode>General</c:formatCode>
                <c:ptCount val="10"/>
                <c:pt idx="0">
                  <c:v>12.5</c:v>
                </c:pt>
                <c:pt idx="1">
                  <c:v>12.3</c:v>
                </c:pt>
                <c:pt idx="2">
                  <c:v>10.7</c:v>
                </c:pt>
                <c:pt idx="3">
                  <c:v>10.199999999999999</c:v>
                </c:pt>
                <c:pt idx="4">
                  <c:v>7.5</c:v>
                </c:pt>
                <c:pt idx="5">
                  <c:v>1.2</c:v>
                </c:pt>
                <c:pt idx="6">
                  <c:v>12.4</c:v>
                </c:pt>
                <c:pt idx="7">
                  <c:v>11.6</c:v>
                </c:pt>
                <c:pt idx="8">
                  <c:v>6.2</c:v>
                </c:pt>
                <c:pt idx="9">
                  <c:v>13.2</c:v>
                </c:pt>
              </c:numCache>
            </c:numRef>
          </c:val>
          <c:extLst>
            <c:ext xmlns:c16="http://schemas.microsoft.com/office/drawing/2014/chart" uri="{C3380CC4-5D6E-409C-BE32-E72D297353CC}">
              <c16:uniqueId val="{00000002-D0AB-484C-956D-D49EE10E2703}"/>
            </c:ext>
          </c:extLst>
        </c:ser>
        <c:ser>
          <c:idx val="3"/>
          <c:order val="3"/>
          <c:tx>
            <c:strRef>
              <c:f>Sheet1!$E$1</c:f>
              <c:strCache>
                <c:ptCount val="1"/>
                <c:pt idx="0">
                  <c:v>2006-2010</c:v>
                </c:pt>
              </c:strCache>
            </c:strRef>
          </c:tx>
          <c:spPr>
            <a:solidFill>
              <a:schemeClr val="accent4"/>
            </a:solidFill>
          </c:spPr>
          <c:invertIfNegative val="0"/>
          <c:cat>
            <c:strRef>
              <c:f>Sheet1!$A$2:$A$11</c:f>
              <c:strCache>
                <c:ptCount val="10"/>
                <c:pt idx="0">
                  <c:v>Hemorrhage</c:v>
                </c:pt>
                <c:pt idx="1">
                  <c:v>Hypertensive disorder of pregnancy</c:v>
                </c:pt>
                <c:pt idx="2">
                  <c:v>Infection</c:v>
                </c:pt>
                <c:pt idx="3">
                  <c:v>Thrombotic pulmonary embolism</c:v>
                </c:pt>
                <c:pt idx="4">
                  <c:v>Amniotic fluid embolism</c:v>
                </c:pt>
                <c:pt idx="5">
                  <c:v>Anesthesia complication</c:v>
                </c:pt>
                <c:pt idx="6">
                  <c:v>Cardiovascular condition</c:v>
                </c:pt>
                <c:pt idx="7">
                  <c:v>Cardiomyopathy</c:v>
                </c:pt>
                <c:pt idx="8">
                  <c:v>Cerebrovascular accident</c:v>
                </c:pt>
                <c:pt idx="9">
                  <c:v>Noncardiovascular medical condition</c:v>
                </c:pt>
              </c:strCache>
            </c:strRef>
          </c:cat>
          <c:val>
            <c:numRef>
              <c:f>Sheet1!$E$2:$E$11</c:f>
              <c:numCache>
                <c:formatCode>0.0</c:formatCode>
                <c:ptCount val="10"/>
                <c:pt idx="0">
                  <c:v>11.4</c:v>
                </c:pt>
                <c:pt idx="1">
                  <c:v>9.4</c:v>
                </c:pt>
                <c:pt idx="2">
                  <c:v>13.6</c:v>
                </c:pt>
                <c:pt idx="3">
                  <c:v>9.6</c:v>
                </c:pt>
                <c:pt idx="4">
                  <c:v>5.3</c:v>
                </c:pt>
                <c:pt idx="5">
                  <c:v>0.7</c:v>
                </c:pt>
                <c:pt idx="6">
                  <c:v>14.6</c:v>
                </c:pt>
                <c:pt idx="7">
                  <c:v>11.8</c:v>
                </c:pt>
                <c:pt idx="8">
                  <c:v>6.2</c:v>
                </c:pt>
                <c:pt idx="9">
                  <c:v>12.7</c:v>
                </c:pt>
              </c:numCache>
            </c:numRef>
          </c:val>
          <c:extLst>
            <c:ext xmlns:c16="http://schemas.microsoft.com/office/drawing/2014/chart" uri="{C3380CC4-5D6E-409C-BE32-E72D297353CC}">
              <c16:uniqueId val="{00000003-D0AB-484C-956D-D49EE10E2703}"/>
            </c:ext>
          </c:extLst>
        </c:ser>
        <c:ser>
          <c:idx val="4"/>
          <c:order val="4"/>
          <c:tx>
            <c:strRef>
              <c:f>Sheet1!$F$1</c:f>
              <c:strCache>
                <c:ptCount val="1"/>
                <c:pt idx="0">
                  <c:v>2011-2013</c:v>
                </c:pt>
              </c:strCache>
            </c:strRef>
          </c:tx>
          <c:spPr>
            <a:solidFill>
              <a:schemeClr val="tx2"/>
            </a:solidFill>
          </c:spPr>
          <c:invertIfNegative val="0"/>
          <c:cat>
            <c:strRef>
              <c:f>Sheet1!$A$2:$A$11</c:f>
              <c:strCache>
                <c:ptCount val="10"/>
                <c:pt idx="0">
                  <c:v>Hemorrhage</c:v>
                </c:pt>
                <c:pt idx="1">
                  <c:v>Hypertensive disorder of pregnancy</c:v>
                </c:pt>
                <c:pt idx="2">
                  <c:v>Infection</c:v>
                </c:pt>
                <c:pt idx="3">
                  <c:v>Thrombotic pulmonary embolism</c:v>
                </c:pt>
                <c:pt idx="4">
                  <c:v>Amniotic fluid embolism</c:v>
                </c:pt>
                <c:pt idx="5">
                  <c:v>Anesthesia complication</c:v>
                </c:pt>
                <c:pt idx="6">
                  <c:v>Cardiovascular condition</c:v>
                </c:pt>
                <c:pt idx="7">
                  <c:v>Cardiomyopathy</c:v>
                </c:pt>
                <c:pt idx="8">
                  <c:v>Cerebrovascular accident</c:v>
                </c:pt>
                <c:pt idx="9">
                  <c:v>Noncardiovascular medical condition</c:v>
                </c:pt>
              </c:strCache>
            </c:strRef>
          </c:cat>
          <c:val>
            <c:numRef>
              <c:f>Sheet1!$F$2:$F$11</c:f>
              <c:numCache>
                <c:formatCode>General</c:formatCode>
                <c:ptCount val="10"/>
                <c:pt idx="0">
                  <c:v>11.4</c:v>
                </c:pt>
                <c:pt idx="1">
                  <c:v>7.4</c:v>
                </c:pt>
                <c:pt idx="2">
                  <c:v>12.7</c:v>
                </c:pt>
                <c:pt idx="3">
                  <c:v>9.2000000000000011</c:v>
                </c:pt>
                <c:pt idx="4">
                  <c:v>5.5</c:v>
                </c:pt>
                <c:pt idx="5">
                  <c:v>0.1</c:v>
                </c:pt>
                <c:pt idx="6">
                  <c:v>15.5</c:v>
                </c:pt>
                <c:pt idx="7">
                  <c:v>11</c:v>
                </c:pt>
                <c:pt idx="8">
                  <c:v>6.6</c:v>
                </c:pt>
                <c:pt idx="9">
                  <c:v>14.5</c:v>
                </c:pt>
              </c:numCache>
            </c:numRef>
          </c:val>
          <c:extLst>
            <c:ext xmlns:c16="http://schemas.microsoft.com/office/drawing/2014/chart" uri="{C3380CC4-5D6E-409C-BE32-E72D297353CC}">
              <c16:uniqueId val="{00000004-D0AB-484C-956D-D49EE10E2703}"/>
            </c:ext>
          </c:extLst>
        </c:ser>
        <c:dLbls>
          <c:showLegendKey val="0"/>
          <c:showVal val="0"/>
          <c:showCatName val="0"/>
          <c:showSerName val="0"/>
          <c:showPercent val="0"/>
          <c:showBubbleSize val="0"/>
        </c:dLbls>
        <c:gapWidth val="150"/>
        <c:axId val="201851392"/>
        <c:axId val="142729216"/>
      </c:barChart>
      <c:catAx>
        <c:axId val="201851392"/>
        <c:scaling>
          <c:orientation val="minMax"/>
        </c:scaling>
        <c:delete val="0"/>
        <c:axPos val="b"/>
        <c:numFmt formatCode="General" sourceLinked="0"/>
        <c:majorTickMark val="out"/>
        <c:minorTickMark val="none"/>
        <c:tickLblPos val="nextTo"/>
        <c:txPr>
          <a:bodyPr/>
          <a:lstStyle/>
          <a:p>
            <a:pPr>
              <a:defRPr sz="1400"/>
            </a:pPr>
            <a:endParaRPr lang="en-US"/>
          </a:p>
        </c:txPr>
        <c:crossAx val="142729216"/>
        <c:crosses val="autoZero"/>
        <c:auto val="1"/>
        <c:lblAlgn val="ctr"/>
        <c:lblOffset val="100"/>
        <c:noMultiLvlLbl val="0"/>
      </c:catAx>
      <c:valAx>
        <c:axId val="142729216"/>
        <c:scaling>
          <c:orientation val="minMax"/>
          <c:max val="30"/>
        </c:scaling>
        <c:delete val="0"/>
        <c:axPos val="l"/>
        <c:majorGridlines/>
        <c:title>
          <c:tx>
            <c:rich>
              <a:bodyPr rot="-5400000" vert="horz"/>
              <a:lstStyle/>
              <a:p>
                <a:pPr>
                  <a:defRPr sz="1700"/>
                </a:pPr>
                <a:r>
                  <a:rPr lang="en-US" sz="1700" dirty="0"/>
                  <a:t>Percent of</a:t>
                </a:r>
                <a:r>
                  <a:rPr lang="en-US" sz="1700" baseline="0" dirty="0"/>
                  <a:t> deaths</a:t>
                </a:r>
                <a:endParaRPr lang="en-US" sz="1700" dirty="0"/>
              </a:p>
            </c:rich>
          </c:tx>
          <c:layout>
            <c:manualLayout>
              <c:xMode val="edge"/>
              <c:yMode val="edge"/>
              <c:x val="0"/>
              <c:y val="5.1649762000088903E-2"/>
            </c:manualLayout>
          </c:layout>
          <c:overlay val="0"/>
        </c:title>
        <c:numFmt formatCode="#,##0.0" sourceLinked="0"/>
        <c:majorTickMark val="out"/>
        <c:minorTickMark val="none"/>
        <c:tickLblPos val="nextTo"/>
        <c:txPr>
          <a:bodyPr/>
          <a:lstStyle/>
          <a:p>
            <a:pPr>
              <a:defRPr sz="1600"/>
            </a:pPr>
            <a:endParaRPr lang="en-US"/>
          </a:p>
        </c:txPr>
        <c:crossAx val="201851392"/>
        <c:crosses val="autoZero"/>
        <c:crossBetween val="between"/>
      </c:valAx>
    </c:plotArea>
    <c:legend>
      <c:legendPos val="b"/>
      <c:layout>
        <c:manualLayout>
          <c:xMode val="edge"/>
          <c:yMode val="edge"/>
          <c:x val="0.13039039141846501"/>
          <c:y val="0.91504537568397404"/>
          <c:w val="0.83581716647121196"/>
          <c:h val="7.2056557446448205E-2"/>
        </c:manualLayout>
      </c:layout>
      <c:overlay val="0"/>
      <c:txPr>
        <a:bodyPr/>
        <a:lstStyle/>
        <a:p>
          <a:pPr>
            <a:defRPr sz="17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46888-CE63-4C6B-848F-9BB7F46D56AE}" type="datetimeFigureOut">
              <a:rPr lang="en-US" smtClean="0"/>
              <a:t>7/26/2023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9BE802-1623-409F-8CC9-3BD1022CEC29}" type="slidenum">
              <a:rPr lang="en-US" smtClean="0"/>
              <a:t>‹#›</a:t>
            </a:fld>
            <a:endParaRPr lang="en-US"/>
          </a:p>
        </p:txBody>
      </p:sp>
    </p:spTree>
    <p:extLst>
      <p:ext uri="{BB962C8B-B14F-4D97-AF65-F5344CB8AC3E}">
        <p14:creationId xmlns:p14="http://schemas.microsoft.com/office/powerpoint/2010/main" val="4289016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r>
              <a:rPr lang="en-US" b="0" dirty="0"/>
              <a:t>Welcome to Module 8 of the SPPC-II Teamwork Toolkit. In this module we will discuss aspects related to the evaluation of the program.</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347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script needed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2621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So, to start, </a:t>
            </a:r>
            <a:r>
              <a:rPr lang="en-US" b="0" dirty="0"/>
              <a:t>what</a:t>
            </a:r>
            <a:r>
              <a:rPr lang="en-US" b="0" baseline="0" dirty="0"/>
              <a:t> is program evaluation?</a:t>
            </a:r>
            <a:r>
              <a:rPr lang="en-US" b="1" dirty="0"/>
              <a:t> </a:t>
            </a:r>
            <a:endParaRPr lang="en-US" dirty="0"/>
          </a:p>
          <a:p>
            <a:endParaRPr lang="en-US" baseline="0" dirty="0"/>
          </a:p>
          <a:p>
            <a:r>
              <a:rPr lang="en-US" baseline="0" dirty="0"/>
              <a:t>(</a:t>
            </a:r>
            <a:r>
              <a:rPr lang="en-US" i="1" u="none" baseline="0" dirty="0"/>
              <a:t>PAUSE TO ALLOW PARTICIPANTS TO RAISE THEIR HANDS AND ANSWER THIS QUESTION. AFTER TWO TO THREE PEOPLE RESPOND, GUIDE THEM BACK TO THE PRESENTATION AND SHARE THE FOLLOWING INFORMATION.</a:t>
            </a:r>
            <a:r>
              <a:rPr lang="en-US" u="none" baseline="0" dirty="0"/>
              <a:t>)</a:t>
            </a:r>
            <a:endParaRPr lang="en-US" i="1" baseline="0" dirty="0"/>
          </a:p>
          <a:p>
            <a:endParaRPr lang="en-US" baseline="0" dirty="0"/>
          </a:p>
          <a:p>
            <a:r>
              <a:rPr lang="en-US" baseline="0" dirty="0"/>
              <a:t>Program evaluation is the process of using evidence to:</a:t>
            </a:r>
          </a:p>
          <a:p>
            <a:pPr marL="228600" indent="-228600">
              <a:buFont typeface="Arial" panose="020B0604020202020204" pitchFamily="34" charset="0"/>
              <a:buChar char="•"/>
            </a:pPr>
            <a:r>
              <a:rPr lang="en-US" dirty="0"/>
              <a:t> Determine how well a program is being implemented</a:t>
            </a:r>
          </a:p>
          <a:p>
            <a:pPr marL="228600" indent="-228600">
              <a:buFont typeface="Arial" panose="020B0604020202020204" pitchFamily="34" charset="0"/>
              <a:buChar char="•"/>
            </a:pPr>
            <a:r>
              <a:rPr lang="en-US" dirty="0"/>
              <a:t> Indicate whether it is achieving results</a:t>
            </a:r>
          </a:p>
          <a:p>
            <a:pPr marL="228600" indent="-228600">
              <a:buFont typeface="Arial" panose="020B0604020202020204" pitchFamily="34" charset="0"/>
              <a:buChar char="•"/>
            </a:pPr>
            <a:r>
              <a:rPr lang="en-US" dirty="0"/>
              <a:t> Help guide decision-making about programs – for example, should it be modified, cut, continued, or expanded.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060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a:ea typeface="Times New Roman"/>
                <a:cs typeface="Times New Roman"/>
              </a:rPr>
              <a:t>SCRIPT</a:t>
            </a:r>
          </a:p>
          <a:p>
            <a:r>
              <a:rPr lang="en-US" dirty="0">
                <a:latin typeface="Times New Roman"/>
                <a:ea typeface="Times New Roman"/>
                <a:cs typeface="Times New Roman"/>
              </a:rPr>
              <a:t>Now</a:t>
            </a:r>
            <a:r>
              <a:rPr lang="en-US" sz="1200" dirty="0">
                <a:effectLst/>
                <a:latin typeface="Times New Roman"/>
                <a:ea typeface="Times New Roman"/>
                <a:cs typeface="Times New Roman"/>
              </a:rPr>
              <a:t>, </a:t>
            </a:r>
            <a:r>
              <a:rPr lang="en-US" sz="1200" b="0" dirty="0">
                <a:effectLst/>
                <a:latin typeface="Times New Roman"/>
                <a:ea typeface="Times New Roman"/>
                <a:cs typeface="Times New Roman"/>
              </a:rPr>
              <a:t>what are some key considerations for designing evaluations?</a:t>
            </a:r>
            <a:r>
              <a:rPr lang="en-US" dirty="0">
                <a:latin typeface="Times New Roman"/>
                <a:ea typeface="Times New Roman"/>
                <a:cs typeface="Times New Roman"/>
              </a:rPr>
              <a:t> </a:t>
            </a:r>
            <a:endParaRPr lang="en-US" sz="1200" b="0" dirty="0">
              <a:effectLst/>
              <a:latin typeface="Times New Roman"/>
              <a:ea typeface="Times New Roman"/>
              <a:cs typeface="Times New Roman"/>
            </a:endParaRPr>
          </a:p>
          <a:p>
            <a:pPr marL="0" marR="0">
              <a:spcBef>
                <a:spcPts val="0"/>
              </a:spcBef>
              <a:spcAft>
                <a:spcPts val="0"/>
              </a:spcAft>
            </a:pPr>
            <a:endParaRPr lang="en-US" sz="1200" b="0" dirty="0">
              <a:effectLst/>
              <a:latin typeface="Times New Roman"/>
              <a:ea typeface="ＭＳ 明朝"/>
              <a:cs typeface="Times New Roman"/>
            </a:endParaRPr>
          </a:p>
          <a:p>
            <a:pPr marL="0" marR="0">
              <a:spcBef>
                <a:spcPts val="0"/>
              </a:spcBef>
              <a:spcAft>
                <a:spcPts val="0"/>
              </a:spcAft>
            </a:pPr>
            <a:r>
              <a:rPr lang="en-US" sz="1200" b="0" dirty="0">
                <a:effectLst/>
                <a:latin typeface="Times New Roman"/>
                <a:ea typeface="ＭＳ 明朝"/>
                <a:cs typeface="Times New Roman"/>
              </a:rPr>
              <a:t>You should keep in mind the following:</a:t>
            </a:r>
          </a:p>
          <a:p>
            <a:pPr marL="342900" marR="0" indent="-342900">
              <a:spcBef>
                <a:spcPts val="0"/>
              </a:spcBef>
              <a:spcAft>
                <a:spcPts val="0"/>
              </a:spcAft>
              <a:buFont typeface="Arial" panose="020B0604020202020204" pitchFamily="34" charset="0"/>
              <a:buChar char="•"/>
            </a:pPr>
            <a:r>
              <a:rPr lang="en-US" sz="1800" b="0" dirty="0">
                <a:effectLst/>
                <a:latin typeface="Cambria"/>
                <a:ea typeface="ＭＳ 明朝"/>
                <a:cs typeface="Times New Roman"/>
              </a:rPr>
              <a:t> Utility: Who needs the evaluation results? Will the evaluation provide relevant information in a timely manner?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effectLst/>
                <a:latin typeface="Cambria"/>
                <a:ea typeface="ＭＳ 明朝"/>
                <a:cs typeface="Times New Roman"/>
              </a:rPr>
              <a:t> Feasibility: Are the planned evaluation activities realistic given the time, resources, and expertise available?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effectLst/>
                <a:latin typeface="Cambria"/>
                <a:ea typeface="ＭＳ 明朝"/>
                <a:cs typeface="Times New Roman"/>
              </a:rPr>
              <a:t> Propriety: Does the evaluation protect the rights of individuals and protect the welfare of those involved?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effectLst/>
                <a:latin typeface="Cambria"/>
                <a:ea typeface="ＭＳ 明朝"/>
                <a:cs typeface="Times New Roman"/>
              </a:rPr>
              <a:t> Accuracy: Will the evaluation produce findings that are valid and reliable given the needs of those who will use the results?</a:t>
            </a:r>
          </a:p>
          <a:p>
            <a:pPr marL="0" marR="0">
              <a:spcBef>
                <a:spcPts val="0"/>
              </a:spcBef>
              <a:spcAft>
                <a:spcPts val="0"/>
              </a:spcAft>
            </a:pPr>
            <a:endParaRPr lang="en-US" sz="1800" b="0" dirty="0">
              <a:effectLst/>
              <a:latin typeface="Cambria"/>
              <a:ea typeface="ＭＳ 明朝"/>
              <a:cs typeface="Times New Roman"/>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F8E22-DC8F-8E40-AEF3-102C5F48FD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192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As discussed when we identified the steps to designing an evaluation, </a:t>
            </a:r>
            <a:r>
              <a:rPr lang="en-US" b="0" dirty="0"/>
              <a:t>all evaluations need an impact model to guide their development.</a:t>
            </a:r>
            <a:endParaRPr lang="en-US" dirty="0">
              <a:cs typeface="Calibri"/>
            </a:endParaRPr>
          </a:p>
          <a:p>
            <a:endParaRPr lang="en-US" b="0" dirty="0"/>
          </a:p>
          <a:p>
            <a:r>
              <a:rPr lang="en-US" dirty="0"/>
              <a:t>Impact models begin with:</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framework, schema, diagram or set of tables, which</a:t>
            </a:r>
            <a:endParaRPr lang="en-US" sz="1200" b="0" dirty="0">
              <a:effectLst/>
              <a:latin typeface="Cambria"/>
              <a:ea typeface="ＭＳ 明朝"/>
              <a:cs typeface="Times New Roman"/>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Describe the steps, milestones, or intermediate achievements of the evaluation</a:t>
            </a:r>
            <a:endParaRPr lang="en-US" sz="1200" b="0" dirty="0">
              <a:effectLst/>
              <a:latin typeface="Cambria"/>
              <a:ea typeface="ＭＳ 明朝"/>
              <a:cs typeface="Times New Roman"/>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the assumptions, intended processes and pathways</a:t>
            </a:r>
            <a:endParaRPr lang="en-US" sz="1200" b="0" dirty="0">
              <a:effectLst/>
              <a:latin typeface="Cambria"/>
              <a:ea typeface="ＭＳ 明朝"/>
              <a:cs typeface="Times New Roman"/>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Between the program start-up and inputs</a:t>
            </a:r>
            <a:endParaRPr lang="en-US" sz="1200" b="0" dirty="0">
              <a:effectLst/>
              <a:latin typeface="Cambria"/>
              <a:ea typeface="ＭＳ 明朝"/>
              <a:cs typeface="Times New Roman"/>
            </a:endParaRPr>
          </a:p>
          <a:p>
            <a:pPr marL="171450" indent="-171450">
              <a:buFont typeface="Arial" panose="020B0604020202020204" pitchFamily="34" charset="0"/>
              <a:buChar char="•"/>
            </a:pPr>
            <a:r>
              <a:rPr lang="en-US" dirty="0"/>
              <a:t>And the expected impact or changes – in our case, impact or changes in maternal health status.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470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Impact </a:t>
            </a:r>
            <a:r>
              <a:rPr lang="en-US" b="0" dirty="0"/>
              <a:t>models are important for program evaluation</a:t>
            </a:r>
            <a:r>
              <a:rPr lang="en-US" b="0" baseline="0" dirty="0"/>
              <a:t> for multiple reasons.</a:t>
            </a:r>
            <a:r>
              <a:rPr lang="en-US" dirty="0"/>
              <a:t> </a:t>
            </a:r>
            <a:endParaRPr lang="en-US" dirty="0">
              <a:cs typeface="Calibri"/>
            </a:endParaRPr>
          </a:p>
          <a:p>
            <a:endParaRPr lang="en-US" b="0" dirty="0"/>
          </a:p>
          <a:p>
            <a:r>
              <a:rPr lang="en-US" b="0" dirty="0"/>
              <a:t>They can help:</a:t>
            </a:r>
          </a:p>
          <a:p>
            <a:pPr marL="171450" indent="-171450">
              <a:buFont typeface="Arial" panose="020B0604020202020204" pitchFamily="34" charset="0"/>
              <a:buChar char="•"/>
            </a:pPr>
            <a:r>
              <a:rPr lang="en-US" b="0" dirty="0"/>
              <a:t> Clarify expectations of program planners/developers</a:t>
            </a:r>
          </a:p>
          <a:p>
            <a:pPr marL="171450" indent="-171450">
              <a:buFont typeface="Arial" panose="020B0604020202020204" pitchFamily="34" charset="0"/>
              <a:buChar char="•"/>
            </a:pPr>
            <a:r>
              <a:rPr lang="en-US" b="0" dirty="0"/>
              <a:t> Define the evaluation questions &amp; measurements</a:t>
            </a:r>
          </a:p>
          <a:p>
            <a:pPr marL="171450" indent="-171450">
              <a:buFont typeface="Arial" panose="020B0604020202020204" pitchFamily="34" charset="0"/>
              <a:buChar char="•"/>
            </a:pPr>
            <a:r>
              <a:rPr lang="en-US" b="0" dirty="0"/>
              <a:t> Guide analysis and attribution of results</a:t>
            </a:r>
          </a:p>
          <a:p>
            <a:pPr marL="171450" indent="-171450">
              <a:buFont typeface="Arial" panose="020B0604020202020204" pitchFamily="34" charset="0"/>
              <a:buChar char="•"/>
            </a:pPr>
            <a:r>
              <a:rPr lang="en-US" b="0" dirty="0"/>
              <a:t> Track changes in assumptions as they evolve in response to evaluation findings</a:t>
            </a:r>
          </a:p>
          <a:p>
            <a:pPr marL="171450" indent="-171450">
              <a:buFont typeface="Arial" panose="020B0604020202020204" pitchFamily="34" charset="0"/>
              <a:buChar char="•"/>
            </a:pPr>
            <a:r>
              <a:rPr lang="en-US" b="0" dirty="0"/>
              <a:t> Stay honest about what was expected</a:t>
            </a:r>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400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Now, moving into the final section of this presentation, let’s shift our focus to the proposed SPPC-II Program Evaluation approach.  </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127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The</a:t>
            </a:r>
            <a:r>
              <a:rPr lang="en-US" b="0" dirty="0"/>
              <a:t> evaluation plan for SPPC II Demonstration Project includes—</a:t>
            </a:r>
            <a:endParaRPr lang="en-US" dirty="0">
              <a:cs typeface="Calibri"/>
            </a:endParaRPr>
          </a:p>
          <a:p>
            <a:endParaRPr lang="en-US" b="0" dirty="0"/>
          </a:p>
          <a:p>
            <a:pPr marL="228600" indent="-228600">
              <a:buFont typeface="+mj-lt"/>
              <a:buAutoNum type="arabicPeriod"/>
            </a:pPr>
            <a:r>
              <a:rPr lang="en-US" b="0" u="none" dirty="0"/>
              <a:t> an implementation evaluation </a:t>
            </a:r>
            <a:r>
              <a:rPr lang="en-US" b="0" dirty="0"/>
              <a:t>to understand the extent to which the program is delivered as intended, and</a:t>
            </a:r>
          </a:p>
          <a:p>
            <a:pPr marL="228600" indent="-228600">
              <a:buFont typeface="+mj-lt"/>
              <a:buAutoNum type="arabicPeriod"/>
            </a:pPr>
            <a:r>
              <a:rPr lang="en-US" b="0" u="none" dirty="0"/>
              <a:t> an impact evaluation </a:t>
            </a:r>
            <a:r>
              <a:rPr lang="en-US" b="0" dirty="0"/>
              <a:t>to ascertain the impact of the program on provider teamwork and communication, unit safety culture, and maternal outcomes.</a:t>
            </a:r>
          </a:p>
          <a:p>
            <a:pPr marL="228600" indent="-228600">
              <a:buFont typeface="+mj-lt"/>
              <a:buAutoNum type="arabicPeriod"/>
            </a:pPr>
            <a:endParaRPr lang="en-US" dirty="0"/>
          </a:p>
          <a:p>
            <a:pPr marL="0" indent="0">
              <a:buFontTx/>
              <a:buNone/>
            </a:pPr>
            <a:r>
              <a:rPr lang="en-US" dirty="0"/>
              <a:t>To do this, we will employ a mixed-methods (quantitative and qualitative) approach consisting of surveys as well as qualitative interviews and focus group discussions.</a:t>
            </a:r>
            <a:endParaRPr lang="en-US" b="0"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289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dirty="0"/>
          </a:p>
          <a:p>
            <a:r>
              <a:rPr lang="en-US" b="1" dirty="0"/>
              <a:t>Here, we have the impact</a:t>
            </a:r>
            <a:r>
              <a:rPr lang="en-US" b="1" baseline="0" dirty="0"/>
              <a:t> model for the SPPC II evaluation showing all inputs, processes, outputs, outcomes, and impact.</a:t>
            </a:r>
            <a:endParaRPr lang="en-US" dirty="0"/>
          </a:p>
          <a:p>
            <a:endParaRPr lang="en-US" baseline="0" dirty="0"/>
          </a:p>
          <a:p>
            <a:r>
              <a:rPr lang="en-US" dirty="0"/>
              <a:t>You can see in the far left column, the </a:t>
            </a:r>
            <a:r>
              <a:rPr lang="en-US" b="1" dirty="0"/>
              <a:t>inputs </a:t>
            </a:r>
            <a:r>
              <a:rPr lang="en-US" b="0" dirty="0"/>
              <a:t>include the:</a:t>
            </a:r>
          </a:p>
          <a:p>
            <a:pPr marL="171450" indent="-171450">
              <a:buFont typeface="Arial" panose="020B0604020202020204" pitchFamily="34" charset="0"/>
              <a:buChar char="•"/>
            </a:pPr>
            <a:r>
              <a:rPr lang="en-US" b="0" dirty="0"/>
              <a:t>SPPC II training toolkit, staff time, and use of technology</a:t>
            </a:r>
          </a:p>
          <a:p>
            <a:pPr marL="171450" indent="-171450">
              <a:buFont typeface="Arial" panose="020B0604020202020204" pitchFamily="34" charset="0"/>
              <a:buChar char="•"/>
            </a:pPr>
            <a:r>
              <a:rPr lang="en-US" b="0" dirty="0"/>
              <a:t>the AIM clinical bundle with its resources, staff time, and equipment, and </a:t>
            </a:r>
          </a:p>
          <a:p>
            <a:pPr marL="171450" indent="-171450">
              <a:buFont typeface="Arial" panose="020B0604020202020204" pitchFamily="34" charset="0"/>
              <a:buChar char="•"/>
            </a:pPr>
            <a:r>
              <a:rPr lang="en-US" b="0" dirty="0"/>
              <a:t>contextual factors, such as project funding, leadership and stakeholder involvement</a:t>
            </a:r>
          </a:p>
          <a:p>
            <a:endParaRPr lang="en-US" b="0" dirty="0"/>
          </a:p>
          <a:p>
            <a:r>
              <a:rPr lang="en-US" b="0" dirty="0"/>
              <a:t>Moving to the next column showing </a:t>
            </a:r>
            <a:r>
              <a:rPr lang="en-US" b="1" dirty="0"/>
              <a:t>processes,</a:t>
            </a:r>
            <a:r>
              <a:rPr lang="en-US" b="0" dirty="0"/>
              <a:t> we find corresponding activities such as:</a:t>
            </a:r>
          </a:p>
          <a:p>
            <a:pPr marL="171450" indent="-171450">
              <a:buFont typeface="Arial" panose="020B0604020202020204" pitchFamily="34" charset="0"/>
              <a:buChar char="•"/>
            </a:pPr>
            <a:r>
              <a:rPr lang="en-US" b="0" dirty="0"/>
              <a:t>the process of assembling a site team, engaging site leadership, conducting the teamwork and communication trainings</a:t>
            </a:r>
          </a:p>
          <a:p>
            <a:pPr marL="171450" indent="-171450">
              <a:buFont typeface="Arial" panose="020B0604020202020204" pitchFamily="34" charset="0"/>
              <a:buChar char="•"/>
            </a:pPr>
            <a:r>
              <a:rPr lang="en-US" b="0" dirty="0"/>
              <a:t>in relation to the AIM clinical bundles, we have activities such as reviewing the bundle resources and implementing selected bundles</a:t>
            </a:r>
          </a:p>
          <a:p>
            <a:pPr marL="171450" indent="-171450">
              <a:buFont typeface="Arial" panose="020B0604020202020204" pitchFamily="34" charset="0"/>
              <a:buChar char="•"/>
            </a:pPr>
            <a:r>
              <a:rPr lang="en-US" b="0" dirty="0"/>
              <a:t>establishing a regular meeting schedule and sites’ submitting data for monitoring and evaluation </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0" dirty="0"/>
              <a:t>The middle column of </a:t>
            </a:r>
            <a:r>
              <a:rPr lang="en-US" b="1" dirty="0"/>
              <a:t>outputs</a:t>
            </a:r>
            <a:r>
              <a:rPr lang="en-US" b="0" dirty="0"/>
              <a:t> shows us that, for example,</a:t>
            </a:r>
          </a:p>
          <a:p>
            <a:pPr marL="171450" indent="-171450">
              <a:buFont typeface="Arial" panose="020B0604020202020204" pitchFamily="34" charset="0"/>
              <a:buChar char="•"/>
            </a:pPr>
            <a:r>
              <a:rPr lang="en-US" b="0" dirty="0"/>
              <a:t>site teams should be formed, site leadership should be supportive, site staff should be using the teamwork and communication tools and strategies they were trained to use</a:t>
            </a:r>
          </a:p>
          <a:p>
            <a:pPr marL="171450" indent="-171450">
              <a:buFont typeface="Arial" panose="020B0604020202020204" pitchFamily="34" charset="0"/>
              <a:buChar char="•"/>
            </a:pPr>
            <a:r>
              <a:rPr lang="en-US" b="0" dirty="0"/>
              <a:t>staff should be ready to act and recognize bundle-specific conditions</a:t>
            </a:r>
          </a:p>
          <a:p>
            <a:pPr marL="171450" indent="-171450">
              <a:buFont typeface="Arial" panose="020B0604020202020204" pitchFamily="34" charset="0"/>
              <a:buChar char="•"/>
            </a:pPr>
            <a:r>
              <a:rPr lang="en-US" b="0" dirty="0"/>
              <a:t>regularly scheduled meetings should be conducted by staff and program stakeholders, and</a:t>
            </a:r>
          </a:p>
          <a:p>
            <a:pPr marL="171450" indent="-171450">
              <a:buFont typeface="Arial" panose="020B0604020202020204" pitchFamily="34" charset="0"/>
              <a:buChar char="•"/>
            </a:pPr>
            <a:r>
              <a:rPr lang="en-US" b="0" dirty="0"/>
              <a:t>feedback should be provided on data sent by sites</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Next, in the </a:t>
            </a:r>
            <a:r>
              <a:rPr lang="en-US" b="1" dirty="0"/>
              <a:t>outcomes</a:t>
            </a:r>
            <a:r>
              <a:rPr lang="en-US" b="0" dirty="0"/>
              <a:t> column, expected positive outcomes are shown – for example:</a:t>
            </a:r>
          </a:p>
          <a:p>
            <a:pPr marL="171450" indent="-171450">
              <a:buFont typeface="Arial" panose="020B0604020202020204" pitchFamily="34" charset="0"/>
              <a:buChar char="•"/>
            </a:pPr>
            <a:r>
              <a:rPr lang="en-US" b="0" dirty="0"/>
              <a:t>improved provider teamwork and communications</a:t>
            </a:r>
          </a:p>
          <a:p>
            <a:pPr marL="171450" indent="-171450">
              <a:buFont typeface="Arial" panose="020B0604020202020204" pitchFamily="34" charset="0"/>
              <a:buChar char="•"/>
            </a:pPr>
            <a:r>
              <a:rPr lang="en-US" b="0" dirty="0"/>
              <a:t>more defects being identified and addressed, and</a:t>
            </a:r>
          </a:p>
          <a:p>
            <a:pPr marL="171450" indent="-171450">
              <a:buFont typeface="Arial" panose="020B0604020202020204" pitchFamily="34" charset="0"/>
              <a:buChar char="•"/>
            </a:pPr>
            <a:r>
              <a:rPr lang="en-US" b="0" dirty="0"/>
              <a:t>patient safety culture</a:t>
            </a:r>
            <a:r>
              <a:rPr lang="en-US" b="0" baseline="0" dirty="0"/>
              <a:t> becoming better established and improving over time</a:t>
            </a:r>
            <a:endParaRPr lang="en-US" b="0" dirty="0"/>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0" dirty="0"/>
              <a:t>Collectively, these will lead lead to </a:t>
            </a:r>
            <a:r>
              <a:rPr lang="en-US" b="1" dirty="0"/>
              <a:t>reductions in adverse events</a:t>
            </a:r>
            <a:r>
              <a:rPr lang="en-US" b="0" dirty="0"/>
              <a:t> – as shown in the impact column.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672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Data collection processes for the SPPC-II program evaluation will include:</a:t>
            </a:r>
            <a:endParaRPr lang="en-US" dirty="0">
              <a:cs typeface="Calibri"/>
            </a:endParaRPr>
          </a:p>
          <a:p>
            <a:pPr marL="171450" indent="-171450">
              <a:buFont typeface="Arial" panose="020B0604020202020204" pitchFamily="34" charset="0"/>
              <a:buChar char="•"/>
            </a:pPr>
            <a:endParaRPr lang="en-US" dirty="0"/>
          </a:p>
          <a:p>
            <a:pPr marL="228600" indent="-228600">
              <a:buFont typeface="Arial" panose="020B0604020202020204" pitchFamily="34" charset="0"/>
              <a:buChar char="•"/>
            </a:pPr>
            <a:r>
              <a:rPr lang="en-US" b="1" dirty="0"/>
              <a:t> </a:t>
            </a:r>
            <a:r>
              <a:rPr lang="en-US" dirty="0"/>
              <a:t>Baseline </a:t>
            </a:r>
            <a:r>
              <a:rPr lang="en-US" b="0" dirty="0"/>
              <a:t>assessment surveys at baseline</a:t>
            </a:r>
            <a:r>
              <a:rPr lang="en-US" b="0" baseline="0" dirty="0"/>
              <a:t> </a:t>
            </a:r>
            <a:r>
              <a:rPr lang="en-US" b="0" dirty="0"/>
              <a:t>with AIM team leaders in</a:t>
            </a:r>
            <a:r>
              <a:rPr lang="en-US" b="0" baseline="0" dirty="0"/>
              <a:t> </a:t>
            </a:r>
            <a:r>
              <a:rPr lang="en-US" b="0" dirty="0"/>
              <a:t>all sites </a:t>
            </a:r>
          </a:p>
          <a:p>
            <a:pPr marL="228600" indent="-228600">
              <a:buFont typeface="Arial" panose="020B0604020202020204" pitchFamily="34" charset="0"/>
              <a:buChar char="•"/>
            </a:pPr>
            <a:r>
              <a:rPr lang="en-US" b="0" dirty="0"/>
              <a:t> Implementation surveys at baseline, 6 months, 18 months and 30 months after implementation,</a:t>
            </a:r>
            <a:r>
              <a:rPr lang="en-US" b="0" baseline="0" dirty="0"/>
              <a:t> </a:t>
            </a:r>
            <a:r>
              <a:rPr lang="en-US" b="0" dirty="0"/>
              <a:t>which</a:t>
            </a:r>
            <a:r>
              <a:rPr lang="en-US" b="0" baseline="0" dirty="0"/>
              <a:t> will be completed by</a:t>
            </a:r>
            <a:r>
              <a:rPr lang="en-US" b="0" dirty="0"/>
              <a:t> randomly selected staff from in all sites </a:t>
            </a:r>
          </a:p>
          <a:p>
            <a:pPr marL="228600" indent="-228600">
              <a:buFont typeface="Arial" panose="020B0604020202020204" pitchFamily="34" charset="0"/>
              <a:buChar char="•"/>
            </a:pPr>
            <a:r>
              <a:rPr lang="en-US" b="0" dirty="0"/>
              <a:t> Qualitative interviews with AIM team leads 3-4 months after the start of project implementation to assess whether the project needs to be modified in any way.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527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We will use the information collected regularly by the AIM program for the evaluation.</a:t>
            </a:r>
            <a:endParaRPr lang="en-US" dirty="0">
              <a:cs typeface="Calibri"/>
            </a:endParaRPr>
          </a:p>
          <a:p>
            <a:endParaRPr lang="en-US" dirty="0"/>
          </a:p>
          <a:p>
            <a:pPr marL="171450" indent="-171450">
              <a:buFont typeface="Arial" panose="020B0604020202020204" pitchFamily="34" charset="0"/>
              <a:buChar char="•"/>
            </a:pPr>
            <a:r>
              <a:rPr lang="en-US" dirty="0"/>
              <a:t>Each State or hospital system participant works on one or two bundles at a time, and focuses on corresponding structure, process and outcome metrics as we will show on the next slide</a:t>
            </a:r>
          </a:p>
          <a:p>
            <a:pPr marL="171450" indent="-171450">
              <a:buFont typeface="Arial" panose="020B0604020202020204" pitchFamily="34" charset="0"/>
              <a:buChar char="•"/>
            </a:pPr>
            <a:r>
              <a:rPr lang="en-US" dirty="0"/>
              <a:t>Several measures (such as SMM) are considered key and included in all bundles -- of note, no patient level data are collected  and only numerators/denominators for hospital and state rates are shared with AIM</a:t>
            </a:r>
          </a:p>
          <a:p>
            <a:pPr marL="171450" indent="-171450">
              <a:buFont typeface="Arial" panose="020B0604020202020204" pitchFamily="34" charset="0"/>
              <a:buChar char="•"/>
            </a:pPr>
            <a:r>
              <a:rPr lang="en-US" dirty="0"/>
              <a:t>Maternal deaths are rare events, and thus maternal mortality is not reported at the hospital level -- AIM depends on State health departments, maternal mortality review committees and the National Center for Health Statistics to provide data on maternal deaths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907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We will start by </a:t>
            </a:r>
            <a:r>
              <a:rPr lang="en-US" b="0" dirty="0"/>
              <a:t>looking at some national maternal health outcome data that demonstrate the need for the SPPC-II Program, then briefly review key program evaluation concepts, then last, we will discuss the proposed evaluation approach for SPPC–II Demonstration Project.</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367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This </a:t>
            </a:r>
            <a:r>
              <a:rPr lang="en-US" b="0" dirty="0"/>
              <a:t>slides provide a couple of key examples of the data metrics collected by AIM.</a:t>
            </a:r>
            <a:r>
              <a:rPr lang="en-US" dirty="0"/>
              <a:t> </a:t>
            </a:r>
            <a:endParaRPr lang="en-US" dirty="0">
              <a:cs typeface="Calibri"/>
            </a:endParaRPr>
          </a:p>
          <a:p>
            <a:r>
              <a:rPr lang="en-US" b="0" dirty="0"/>
              <a:t>Key structure measures include:</a:t>
            </a:r>
          </a:p>
          <a:p>
            <a:pPr marL="285750" indent="-285750">
              <a:buFont typeface="Arial" panose="020B0604020202020204" pitchFamily="34" charset="0"/>
              <a:buChar char="•"/>
            </a:pPr>
            <a:r>
              <a:rPr lang="en-US" b="0" dirty="0"/>
              <a:t>existence of a debriefs process, and</a:t>
            </a:r>
          </a:p>
          <a:p>
            <a:pPr marL="285750" indent="-285750">
              <a:buFont typeface="Arial" panose="020B0604020202020204" pitchFamily="34" charset="0"/>
              <a:buChar char="•"/>
            </a:pPr>
            <a:r>
              <a:rPr lang="en-US" b="0" dirty="0"/>
              <a:t>performance of multidisciplinary case reviews</a:t>
            </a:r>
          </a:p>
          <a:p>
            <a:pPr marL="0" indent="0">
              <a:buFontTx/>
              <a:buNone/>
            </a:pPr>
            <a:r>
              <a:rPr lang="en-US" b="0" dirty="0"/>
              <a:t>These data are generated by the hospitals and reported only once at the time of enrollment in AIM.</a:t>
            </a:r>
          </a:p>
          <a:p>
            <a:endParaRPr lang="en-US" b="0" dirty="0"/>
          </a:p>
          <a:p>
            <a:r>
              <a:rPr lang="en-US" b="0" dirty="0"/>
              <a:t>Key process measures include:</a:t>
            </a:r>
          </a:p>
          <a:p>
            <a:pPr marL="285750" indent="-285750">
              <a:buFont typeface="Arial" panose="020B0604020202020204" pitchFamily="34" charset="0"/>
              <a:buChar char="•"/>
            </a:pPr>
            <a:r>
              <a:rPr lang="en-US" b="0" dirty="0"/>
              <a:t>the number of unit drills, and</a:t>
            </a:r>
          </a:p>
          <a:p>
            <a:pPr marL="285750" indent="-285750">
              <a:buFont typeface="Arial" panose="020B0604020202020204" pitchFamily="34" charset="0"/>
              <a:buChar char="•"/>
            </a:pPr>
            <a:r>
              <a:rPr lang="en-US" b="0" dirty="0"/>
              <a:t>The percent of providers trained on AIM bundle topic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These data are also available generated by hospitals and collected quarterly.</a:t>
            </a:r>
          </a:p>
          <a:p>
            <a:endParaRPr lang="en-US" b="0" dirty="0"/>
          </a:p>
          <a:p>
            <a:r>
              <a:rPr lang="en-US" b="0" dirty="0"/>
              <a:t>The SMM metric, overall and bundle-specific, for example SMM among women with hemorrhage or SMM women with preeclampsia is made available from the state hospital discharge data on a quarterly basis.</a:t>
            </a:r>
          </a:p>
          <a:p>
            <a:endParaRPr lang="en-US" b="0" dirty="0"/>
          </a:p>
          <a:p>
            <a:endParaRPr lang="en-US" b="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152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Some of the</a:t>
            </a:r>
            <a:r>
              <a:rPr lang="en-US" baseline="0" dirty="0"/>
              <a:t> teamwork and communication measures are required for reporting by AIM, such as the examples provided on the previous slide, and some will be collected through our implementation surveys.</a:t>
            </a:r>
            <a:endParaRPr lang="en-US" dirty="0">
              <a:cs typeface="Calibri"/>
            </a:endParaRPr>
          </a:p>
          <a:p>
            <a:endParaRPr lang="en-US" baseline="0" dirty="0"/>
          </a:p>
          <a:p>
            <a:r>
              <a:rPr lang="en-US" baseline="0" dirty="0"/>
              <a:t>We will aim to capture indicators in three specific domains, including: </a:t>
            </a:r>
            <a:endParaRPr lang="en-US" b="0" baseline="0" dirty="0"/>
          </a:p>
          <a:p>
            <a:pPr marL="171450" indent="-171450">
              <a:buFont typeface="Arial" panose="020B0604020202020204" pitchFamily="34" charset="0"/>
              <a:buChar char="•"/>
            </a:pPr>
            <a:endParaRPr lang="en-US" b="0"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LEARNING domain to assess provider knowledge, attitudes, and behaviors</a:t>
            </a:r>
            <a:endParaRPr lang="en-US" sz="1200" b="0" dirty="0">
              <a:effectLst/>
              <a:latin typeface="Cambria"/>
              <a:ea typeface="ＭＳ 明朝"/>
              <a:cs typeface="Times New Roman"/>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t>TRANSFER domain to assess application of learned competencies</a:t>
            </a:r>
            <a:endParaRPr lang="en-US" sz="2400" b="0" dirty="0">
              <a:effectLst/>
              <a:latin typeface="Cambria"/>
              <a:ea typeface="ＭＳ 明朝"/>
              <a:cs typeface="Times New Roman"/>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t>RESULTS domain to assess organizational learning and safety culture</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355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And finally, we want to share some key consideration for the analysis</a:t>
            </a:r>
            <a:r>
              <a:rPr lang="en-US" baseline="0" dirty="0"/>
              <a:t> plan.</a:t>
            </a:r>
            <a:endParaRPr lang="en-US" dirty="0">
              <a:cs typeface="Calibri"/>
            </a:endParaRPr>
          </a:p>
          <a:p>
            <a:endParaRPr lang="en-US" baseline="0" dirty="0"/>
          </a:p>
          <a:p>
            <a:pPr marL="171450" indent="-171450">
              <a:buFont typeface="Arial" panose="020B0604020202020204" pitchFamily="34" charset="0"/>
              <a:buChar char="•"/>
            </a:pPr>
            <a:r>
              <a:rPr lang="en-US" dirty="0"/>
              <a:t>We will be looking at absolute and relative changes in process and outcome measures over time.</a:t>
            </a:r>
            <a:r>
              <a:rPr lang="en-US" baseline="0" dirty="0"/>
              <a:t> These will be measured </a:t>
            </a:r>
            <a:r>
              <a:rPr lang="en-US" dirty="0"/>
              <a:t>at four separate</a:t>
            </a:r>
            <a:r>
              <a:rPr lang="en-US" baseline="0" dirty="0"/>
              <a:t> </a:t>
            </a:r>
            <a:r>
              <a:rPr lang="en-US" dirty="0"/>
              <a:t>time points, specifically at baseline, 6, 18, and 30 months after implementation</a:t>
            </a:r>
          </a:p>
          <a:p>
            <a:pPr marL="171450" indent="-171450">
              <a:buFont typeface="Arial" panose="020B0604020202020204" pitchFamily="34" charset="0"/>
              <a:buChar char="•"/>
            </a:pPr>
            <a:r>
              <a:rPr lang="en-US" dirty="0"/>
              <a:t>All qualitative data </a:t>
            </a:r>
            <a:r>
              <a:rPr lang="en-US" baseline="0" dirty="0"/>
              <a:t>will be</a:t>
            </a:r>
            <a:r>
              <a:rPr lang="en-US" dirty="0"/>
              <a:t> deidentified, coded, pooled, and thematically analyzed to study overall</a:t>
            </a:r>
            <a:r>
              <a:rPr lang="en-US" baseline="0" dirty="0"/>
              <a:t> </a:t>
            </a:r>
            <a:r>
              <a:rPr lang="en-US" dirty="0"/>
              <a:t>organizational elements of successful program implementation</a:t>
            </a:r>
          </a:p>
          <a:p>
            <a:pPr marL="171450" indent="-171450">
              <a:buFont typeface="Arial" panose="020B0604020202020204" pitchFamily="34" charset="0"/>
              <a:buChar char="•"/>
            </a:pPr>
            <a:r>
              <a:rPr lang="en-US" dirty="0"/>
              <a:t>Reports and publications will be generated to disseminate the lessons learned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804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the presentation for the Evaluation Module. Thank you for your attention and participation!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334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Now that we have built some background in program evaluation, let’s discuss some of the relevant background data that justify the need for our program and its evaluation.</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116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First</a:t>
            </a:r>
            <a:r>
              <a:rPr lang="en-US" b="0" dirty="0"/>
              <a:t>, as a reminder</a:t>
            </a:r>
            <a:endParaRPr lang="en-US" dirty="0">
              <a:cs typeface="Calibri"/>
            </a:endParaRPr>
          </a:p>
          <a:p>
            <a:endParaRPr lang="en-US" b="1" dirty="0"/>
          </a:p>
          <a:p>
            <a:pPr marL="171450" indent="-171450">
              <a:buFont typeface="Arial" panose="020B0604020202020204" pitchFamily="34" charset="0"/>
              <a:buChar char="•"/>
            </a:pPr>
            <a:r>
              <a:rPr lang="en-US" dirty="0"/>
              <a:t>The </a:t>
            </a:r>
            <a:r>
              <a:rPr lang="en-US" b="1" i="0" dirty="0"/>
              <a:t>Safety Program in Perinatal Care version II or SPPC</a:t>
            </a:r>
            <a:r>
              <a:rPr lang="en-US" i="0" dirty="0"/>
              <a:t>-II </a:t>
            </a:r>
            <a:r>
              <a:rPr lang="en-US" dirty="0"/>
              <a:t>aims to integrate teamwork and provider communication aspects with the AIM patient safety bundles for hemorrhage and severe hypertension</a:t>
            </a:r>
          </a:p>
          <a:p>
            <a:pPr marL="171450" indent="-171450">
              <a:buFont typeface="Arial" panose="020B0604020202020204" pitchFamily="34" charset="0"/>
              <a:buChar char="•"/>
            </a:pPr>
            <a:r>
              <a:rPr lang="en-US" dirty="0"/>
              <a:t>The SPPC II program is funded by AHRQ and implemented by Johns Hopkins University in close collaboration with the AIM program. The Demonstration Project will implement obstetric provider trainings using the SPPC-II toolkit in birthing hospitals throughout Oklahoma and Texas</a:t>
            </a:r>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103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ea typeface="Arial" charset="0"/>
                <a:cs typeface="Calibri"/>
              </a:rPr>
              <a:t>SCRIPT</a:t>
            </a:r>
            <a:endParaRPr lang="en-US" b="1" dirty="0"/>
          </a:p>
          <a:p>
            <a:pPr>
              <a:defRPr/>
            </a:pPr>
            <a:r>
              <a:rPr lang="en-US" dirty="0">
                <a:ea typeface="Arial" charset="0"/>
                <a:cs typeface="Calibri"/>
              </a:rPr>
              <a:t>You</a:t>
            </a:r>
            <a:r>
              <a:rPr lang="en-US" sz="1200" b="0" dirty="0">
                <a:latin typeface="+mn-lt"/>
                <a:ea typeface="Arial" charset="0"/>
                <a:cs typeface="Calibri"/>
              </a:rPr>
              <a:t> may ask, why are AIM and SPPC programs needed?</a:t>
            </a:r>
            <a:endParaRPr lang="en-US" dirty="0"/>
          </a:p>
          <a:p>
            <a:endParaRPr lang="en-US" dirty="0"/>
          </a:p>
          <a:p>
            <a:r>
              <a:rPr lang="en-US" dirty="0"/>
              <a:t>The most recent pregnancy-related</a:t>
            </a:r>
            <a:r>
              <a:rPr lang="en-US" baseline="0" dirty="0"/>
              <a:t> mortality data from the Centers for Disease Control and Prevention’s (CDC) pregnancy-related mortality surveillance are shown on this slide. </a:t>
            </a:r>
          </a:p>
          <a:p>
            <a:endParaRPr lang="en-US" baseline="0" dirty="0"/>
          </a:p>
          <a:p>
            <a:r>
              <a:rPr lang="en-US" baseline="0" dirty="0"/>
              <a:t>As you see, mortality has been increasing over time, and in 2014, there were 18 pregnancy-related deaths per 100,000 live births in the United States.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664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SCRIPT</a:t>
            </a:r>
          </a:p>
          <a:p>
            <a:r>
              <a:rPr lang="en-US" dirty="0"/>
              <a:t>The </a:t>
            </a:r>
            <a:r>
              <a:rPr lang="en-US" baseline="0" dirty="0"/>
              <a:t>most common causes of maternal mortality in the United States are shown here for the period between 1987 and 2013.</a:t>
            </a:r>
            <a:r>
              <a:rPr lang="en-US" dirty="0"/>
              <a:t> </a:t>
            </a:r>
            <a:endParaRPr lang="en-US" baseline="0" dirty="0">
              <a:cs typeface="Calibri"/>
            </a:endParaRPr>
          </a:p>
          <a:p>
            <a:endParaRPr lang="en-US" baseline="0" dirty="0"/>
          </a:p>
          <a:p>
            <a:r>
              <a:rPr lang="en-US" baseline="0" dirty="0"/>
              <a:t>Over time, the contribution of traditional causes of maternal mortality represented by hemorrhage, hypertensive disorders of pregnancy, infection has been declining, while that of chronic medical conditions, especially cardiovascular conditions, separated here by the orange line, has been rising. However, it has been shown that preventable deaths are those contributed by conditions like hemorrhage and severe hypertension, and this why the AIM program has developed patient safety bundles for these specific conditions.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743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There </a:t>
            </a:r>
            <a:r>
              <a:rPr lang="en-US" baseline="0" dirty="0"/>
              <a:t>is growing interest in measuring and addressing severe maternal morbidity—or “SMM”–the key impact measure for AIM and most quality improvement initiatives in the United States.</a:t>
            </a:r>
            <a:r>
              <a:rPr lang="en-US" dirty="0"/>
              <a:t> </a:t>
            </a:r>
            <a:endParaRPr lang="en-US" baseline="0" dirty="0">
              <a:cs typeface="Calibri"/>
            </a:endParaRPr>
          </a:p>
          <a:p>
            <a:pPr marL="171450" lvl="0" indent="-171450">
              <a:buFont typeface="Arial" panose="020B0604020202020204" pitchFamily="34" charset="0"/>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Interest in SMM has been driven by:</a:t>
            </a:r>
            <a:endParaRPr lang="en-US" dirty="0"/>
          </a:p>
          <a:p>
            <a:pPr marL="0" lvl="0" indent="0">
              <a:buFont typeface="Arial" panose="020B0604020202020204" pitchFamily="34" charset="0"/>
              <a:buNone/>
            </a:pPr>
            <a:endParaRPr lang="en-US" baseline="0" dirty="0"/>
          </a:p>
          <a:p>
            <a:pPr marL="171450" indent="-171450">
              <a:buFont typeface="Arial" panose="020B0604020202020204" pitchFamily="34" charset="0"/>
              <a:buChar char="•"/>
            </a:pPr>
            <a:r>
              <a:rPr lang="en-US" b="0" dirty="0"/>
              <a:t>Calls by professional organizations to review SMM</a:t>
            </a:r>
          </a:p>
          <a:p>
            <a:pPr marL="628650" lvl="1" indent="-171450">
              <a:buFont typeface="Wingdings" pitchFamily="2" charset="2"/>
              <a:buChar char="§"/>
            </a:pPr>
            <a:r>
              <a:rPr lang="en-US" b="0" dirty="0"/>
              <a:t>to better understand adverse maternal events</a:t>
            </a:r>
          </a:p>
          <a:p>
            <a:pPr marL="628650" lvl="1" indent="-171450">
              <a:buFont typeface="Wingdings" pitchFamily="2" charset="2"/>
              <a:buChar char="§"/>
            </a:pPr>
            <a:r>
              <a:rPr lang="en-US" b="0" dirty="0">
                <a:sym typeface="Wingdings"/>
              </a:rPr>
              <a:t>to implement clinical audits and improve quality of care</a:t>
            </a:r>
          </a:p>
          <a:p>
            <a:pPr marL="628650" lvl="1" indent="-171450">
              <a:buFont typeface="Wingdings" pitchFamily="2" charset="2"/>
              <a:buChar char="§"/>
            </a:pPr>
            <a:r>
              <a:rPr lang="en-US" b="0" dirty="0">
                <a:sym typeface="Wingdings"/>
              </a:rPr>
              <a:t>to increase awareness/knowledge of SMM recognition and management</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development and validation of SMM measures so</a:t>
            </a:r>
            <a:r>
              <a:rPr lang="en-US" b="0" baseline="0" dirty="0"/>
              <a:t> that we know what we are interested in and how to follow it </a:t>
            </a:r>
            <a:r>
              <a:rPr lang="en-US" sz="1200" b="0" dirty="0">
                <a:effectLst/>
                <a:latin typeface="Cambria"/>
                <a:ea typeface="ＭＳ 明朝"/>
                <a:cs typeface="Times New Roman"/>
              </a:rPr>
              <a:t>(</a:t>
            </a:r>
            <a:r>
              <a:rPr lang="en-US" sz="1200" b="0" i="1" dirty="0">
                <a:effectLst/>
                <a:latin typeface="Cambria"/>
                <a:ea typeface="ＭＳ 明朝"/>
                <a:cs typeface="Times New Roman"/>
              </a:rPr>
              <a:t>CLICK TO SHOW NEXT BULLET</a:t>
            </a:r>
            <a:r>
              <a:rPr lang="en-US" sz="1200" b="0" dirty="0">
                <a:effectLst/>
                <a:latin typeface="Cambria"/>
                <a:ea typeface="ＭＳ 明朝"/>
                <a:cs typeface="Times New Roman"/>
              </a:rPr>
              <a:t>)</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increase in SMM rates over the last decade due to</a:t>
            </a:r>
            <a:endParaRPr lang="en-US" sz="1200" b="0" dirty="0">
              <a:effectLst/>
              <a:latin typeface="Cambria"/>
              <a:ea typeface="ＭＳ 明朝"/>
              <a:cs typeface="Times New Roman"/>
            </a:endParaRP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b="0" dirty="0"/>
              <a:t>delays in childbearing and more women entering pregnancy with burden of chronic conditions </a:t>
            </a:r>
          </a:p>
          <a:p>
            <a:pPr marL="628650" lvl="1" indent="-171450">
              <a:buFont typeface="Wingdings" pitchFamily="2" charset="2"/>
              <a:buChar char="§"/>
            </a:pPr>
            <a:r>
              <a:rPr lang="en-US" b="0" dirty="0"/>
              <a:t>medical advances that allow sick(</a:t>
            </a:r>
            <a:r>
              <a:rPr lang="en-US" b="0" dirty="0" err="1"/>
              <a:t>er</a:t>
            </a:r>
            <a:r>
              <a:rPr lang="en-US" b="0" dirty="0"/>
              <a:t>) women to become pregnant and carry a pregnancy to term</a:t>
            </a:r>
          </a:p>
          <a:p>
            <a:pPr marL="628650" lvl="1" indent="-171450">
              <a:buFont typeface="Wingdings" pitchFamily="2" charset="2"/>
              <a:buChar char="§"/>
            </a:pPr>
            <a:r>
              <a:rPr lang="en-US" b="0" dirty="0"/>
              <a:t>changes in clinical practice</a:t>
            </a:r>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600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882">
              <a:defRPr/>
            </a:pPr>
            <a:r>
              <a:rPr lang="en-US" b="1" dirty="0"/>
              <a:t>SCRIPT</a:t>
            </a:r>
          </a:p>
          <a:p>
            <a:pPr defTabSz="922882">
              <a:defRPr/>
            </a:pPr>
            <a:r>
              <a:rPr lang="en-US" dirty="0"/>
              <a:t>Now</a:t>
            </a:r>
            <a:r>
              <a:rPr lang="en-US" b="0" dirty="0"/>
              <a:t>, how do we account for severe maternal morbidity in the United States?</a:t>
            </a:r>
            <a:r>
              <a:rPr lang="en-US" dirty="0"/>
              <a:t> </a:t>
            </a:r>
            <a:endParaRPr lang="en-US" b="0" dirty="0">
              <a:cs typeface="Calibri"/>
            </a:endParaRPr>
          </a:p>
          <a:p>
            <a:pPr defTabSz="922882">
              <a:defRPr/>
            </a:pPr>
            <a:endParaRPr lang="en-US" b="0" dirty="0"/>
          </a:p>
          <a:p>
            <a:pPr defTabSz="922882">
              <a:defRPr/>
            </a:pPr>
            <a:r>
              <a:rPr lang="en-US" b="0" dirty="0"/>
              <a:t>Most commonly used is the measure developed by CDC using ICD codes</a:t>
            </a:r>
          </a:p>
          <a:p>
            <a:pPr marL="628650" lvl="1" indent="-171450" defTabSz="922882">
              <a:buFont typeface="Arial" panose="020B0604020202020204" pitchFamily="34" charset="0"/>
              <a:buChar char="•"/>
              <a:defRPr/>
            </a:pPr>
            <a:r>
              <a:rPr lang="en-US" b="0" dirty="0"/>
              <a:t>an original list of 25 SMM indicators based on ICD-9 codes was published in 2012, and</a:t>
            </a:r>
          </a:p>
          <a:p>
            <a:pPr marL="628650" lvl="1" indent="-171450" defTabSz="922882">
              <a:buFont typeface="Arial" panose="020B0604020202020204" pitchFamily="34" charset="0"/>
              <a:buChar char="•"/>
              <a:defRPr/>
            </a:pPr>
            <a:r>
              <a:rPr lang="en-US" b="0" dirty="0"/>
              <a:t>an updated list of 21 indicators and corresponding ICD-10 codes used to identify delivery hospitalizations with SMM available on CDC website</a:t>
            </a:r>
          </a:p>
          <a:p>
            <a:pPr marL="628650" lvl="1" indent="-171450" defTabSz="922882">
              <a:buFont typeface="Arial" panose="020B0604020202020204" pitchFamily="34" charset="0"/>
              <a:buChar char="•"/>
              <a:defRPr/>
            </a:pPr>
            <a:endParaRPr lang="en-US" b="0" dirty="0"/>
          </a:p>
          <a:p>
            <a:pPr defTabSz="922882">
              <a:defRPr/>
            </a:pPr>
            <a:r>
              <a:rPr lang="en-US" b="0" dirty="0"/>
              <a:t>The CDC measure is further described on the CDC website. A</a:t>
            </a:r>
            <a:r>
              <a:rPr lang="en-US" b="0" baseline="0" dirty="0"/>
              <a:t> link is also present on the AIM website for easy reference. </a:t>
            </a:r>
          </a:p>
          <a:p>
            <a:pPr defTabSz="922882">
              <a:defRPr/>
            </a:pPr>
            <a:endParaRPr lang="en-US" b="0" baseline="0" dirty="0"/>
          </a:p>
          <a:p>
            <a:pPr defTabSz="922882">
              <a:defRPr/>
            </a:pPr>
            <a:r>
              <a:rPr lang="en-US" b="0" dirty="0"/>
              <a:t>Links: </a:t>
            </a:r>
          </a:p>
          <a:p>
            <a:pPr defTabSz="922882">
              <a:defRPr/>
            </a:pPr>
            <a:r>
              <a:rPr lang="en-US" b="0" dirty="0"/>
              <a:t>https://www.cdc.gov/reproductivehealth/maternalinfanthealth/smm/severe-morbidity-ICD.htm</a:t>
            </a:r>
          </a:p>
          <a:p>
            <a:pPr defTabSz="922882">
              <a:defRPr/>
            </a:pPr>
            <a:r>
              <a:rPr lang="en-US" b="0" dirty="0"/>
              <a:t>https://www.cdc.gov/reproductivehealth/maternalinfanthealth/severematernalmorbidity.html </a:t>
            </a:r>
          </a:p>
          <a:p>
            <a:pPr defTabSz="922882">
              <a:defRPr/>
            </a:pPr>
            <a:r>
              <a:rPr lang="en-US" b="0" dirty="0"/>
              <a:t>https://saferbirth.org/wp-content/uploads/AIMData_SMMGuide_5CR_042922.pdf</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09537-084D-4514-8C12-D6677ABAA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94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Here, we see the most</a:t>
            </a:r>
            <a:r>
              <a:rPr lang="en-US" baseline="0" dirty="0"/>
              <a:t> recent national trends in SMM from the CDC.</a:t>
            </a:r>
            <a:endParaRPr lang="en-US" dirty="0">
              <a:cs typeface="Calibri"/>
            </a:endParaRPr>
          </a:p>
          <a:p>
            <a:endParaRPr lang="en-US" baseline="0" dirty="0"/>
          </a:p>
          <a:p>
            <a:pPr marL="171450" indent="-171450">
              <a:buFont typeface="Arial" panose="020B0604020202020204" pitchFamily="34" charset="0"/>
              <a:buChar char="•"/>
            </a:pPr>
            <a:r>
              <a:rPr lang="en-US" sz="1200" dirty="0"/>
              <a:t>Severe morbidity during delivery hospitalizations more than doubled during 1993-2014, with the increase being driven mostly by blood transfusions.</a:t>
            </a:r>
          </a:p>
          <a:p>
            <a:pPr marL="171450" indent="-171450">
              <a:buFont typeface="Arial" panose="020B0604020202020204" pitchFamily="34" charset="0"/>
              <a:buChar char="•"/>
            </a:pPr>
            <a:r>
              <a:rPr lang="en-US" sz="1200" dirty="0"/>
              <a:t>If we exclude blood transfusions, the rate of SMM increased by about 20% during the same time period 1993-2014</a:t>
            </a:r>
          </a:p>
          <a:p>
            <a:pPr marL="171450" indent="-171450">
              <a:buFont typeface="Arial" panose="020B0604020202020204" pitchFamily="34" charset="0"/>
              <a:buChar char="•"/>
            </a:pPr>
            <a:endParaRPr lang="en-US" baseline="0" dirty="0"/>
          </a:p>
          <a:p>
            <a:r>
              <a:rPr lang="en-US" baseline="0" dirty="0"/>
              <a:t>Overall, this shows the important contribution of obstetric hemorrhage to SMM in the United States.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8B2A3-CA83-4C8C-A546-83A865376E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948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5.png"/><Relationship Id="rId21"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image" Target="../media/image13.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4.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2.png"/><Relationship Id="rId24" Type="http://schemas.openxmlformats.org/officeDocument/2006/relationships/image" Target="../media/image24.png"/><Relationship Id="rId5" Type="http://schemas.openxmlformats.org/officeDocument/2006/relationships/image" Target="../media/image7.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1.png"/><Relationship Id="rId19" Type="http://schemas.openxmlformats.org/officeDocument/2006/relationships/image" Target="../media/image19.png"/><Relationship Id="rId4" Type="http://schemas.openxmlformats.org/officeDocument/2006/relationships/image" Target="../media/image6.png"/><Relationship Id="rId9" Type="http://schemas.microsoft.com/office/2007/relationships/hdphoto" Target="../media/hdphoto1.wdp"/><Relationship Id="rId14" Type="http://schemas.microsoft.com/office/2007/relationships/hdphoto" Target="../media/hdphoto2.wdp"/><Relationship Id="rId22"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5.png"/><Relationship Id="rId21"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image" Target="../media/image13.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4.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2.png"/><Relationship Id="rId24" Type="http://schemas.openxmlformats.org/officeDocument/2006/relationships/image" Target="../media/image24.png"/><Relationship Id="rId5" Type="http://schemas.openxmlformats.org/officeDocument/2006/relationships/image" Target="../media/image7.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1.png"/><Relationship Id="rId19" Type="http://schemas.openxmlformats.org/officeDocument/2006/relationships/image" Target="../media/image19.png"/><Relationship Id="rId4" Type="http://schemas.openxmlformats.org/officeDocument/2006/relationships/image" Target="../media/image6.png"/><Relationship Id="rId9" Type="http://schemas.microsoft.com/office/2007/relationships/hdphoto" Target="../media/hdphoto1.wdp"/><Relationship Id="rId14" Type="http://schemas.microsoft.com/office/2007/relationships/hdphoto" Target="../media/hdphoto2.wdp"/><Relationship Id="rId22" Type="http://schemas.openxmlformats.org/officeDocument/2006/relationships/image" Target="../media/image2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26895" y="5513294"/>
            <a:ext cx="12218895" cy="134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26895" y="-8966"/>
            <a:ext cx="3659939" cy="6992472"/>
          </a:xfrm>
          <a:prstGeom prst="rect">
            <a:avLst/>
          </a:prstGeom>
        </p:spPr>
      </p:pic>
      <p:sp>
        <p:nvSpPr>
          <p:cNvPr id="2" name="Title 1">
            <a:extLst>
              <a:ext uri="{FF2B5EF4-FFF2-40B4-BE49-F238E27FC236}">
                <a16:creationId xmlns:a16="http://schemas.microsoft.com/office/drawing/2014/main" id="{6EE26F26-8B7C-504D-9EDB-67814BD7101A}"/>
              </a:ext>
            </a:extLst>
          </p:cNvPr>
          <p:cNvSpPr>
            <a:spLocks noGrp="1"/>
          </p:cNvSpPr>
          <p:nvPr>
            <p:ph type="ctrTitle" hasCustomPrompt="1"/>
          </p:nvPr>
        </p:nvSpPr>
        <p:spPr>
          <a:xfrm>
            <a:off x="3738282" y="2771586"/>
            <a:ext cx="6929718" cy="1042896"/>
          </a:xfrm>
        </p:spPr>
        <p:txBody>
          <a:bodyPr anchor="t"/>
          <a:lstStyle>
            <a:lvl1pPr algn="ctr">
              <a:defRPr sz="6000"/>
            </a:lvl1pPr>
          </a:lstStyle>
          <a:p>
            <a:r>
              <a:rPr lang="en-US" dirty="0"/>
              <a:t>Title</a:t>
            </a:r>
          </a:p>
        </p:txBody>
      </p:sp>
      <p:sp>
        <p:nvSpPr>
          <p:cNvPr id="13" name="Text Placeholder 12"/>
          <p:cNvSpPr>
            <a:spLocks noGrp="1"/>
          </p:cNvSpPr>
          <p:nvPr>
            <p:ph type="body" sz="quarter" idx="11"/>
          </p:nvPr>
        </p:nvSpPr>
        <p:spPr>
          <a:xfrm>
            <a:off x="3738563" y="3814482"/>
            <a:ext cx="6929437" cy="655917"/>
          </a:xfrm>
        </p:spPr>
        <p:txBody>
          <a:bodyPr>
            <a:noAutofit/>
          </a:bodyPr>
          <a:lstStyle>
            <a:lvl1pPr marL="0" indent="0" algn="ctr">
              <a:buNone/>
              <a:defRPr sz="1800">
                <a:solidFill>
                  <a:schemeClr val="bg1">
                    <a:lumMod val="50000"/>
                  </a:schemeClr>
                </a:solidFill>
              </a:defRPr>
            </a:lvl1pPr>
            <a:lvl2pPr marL="457200" indent="0">
              <a:buNone/>
              <a:defRPr sz="1800">
                <a:solidFill>
                  <a:schemeClr val="bg1">
                    <a:lumMod val="65000"/>
                  </a:schemeClr>
                </a:solidFill>
              </a:defRPr>
            </a:lvl2pPr>
            <a:lvl3pPr>
              <a:defRPr sz="1800">
                <a:solidFill>
                  <a:schemeClr val="bg1">
                    <a:lumMod val="65000"/>
                  </a:schemeClr>
                </a:solidFill>
              </a:defRPr>
            </a:lvl3pPr>
            <a:lvl4pPr>
              <a:defRPr sz="1800">
                <a:solidFill>
                  <a:schemeClr val="bg1">
                    <a:lumMod val="65000"/>
                  </a:schemeClr>
                </a:solidFill>
              </a:defRPr>
            </a:lvl4pPr>
            <a:lvl5pPr>
              <a:defRPr sz="1800">
                <a:solidFill>
                  <a:schemeClr val="bg1">
                    <a:lumMod val="65000"/>
                  </a:schemeClr>
                </a:solidFill>
              </a:defRPr>
            </a:lvl5pPr>
          </a:lstStyle>
          <a:p>
            <a:pPr lvl="0"/>
            <a:r>
              <a:rPr lang="en-US" dirty="0"/>
              <a:t>Edit Master text styles</a:t>
            </a:r>
          </a:p>
        </p:txBody>
      </p:sp>
      <p:sp>
        <p:nvSpPr>
          <p:cNvPr id="5" name="Text Placeholder 4"/>
          <p:cNvSpPr>
            <a:spLocks noGrp="1"/>
          </p:cNvSpPr>
          <p:nvPr>
            <p:ph type="body" sz="quarter" idx="12"/>
          </p:nvPr>
        </p:nvSpPr>
        <p:spPr>
          <a:xfrm>
            <a:off x="0" y="1885950"/>
            <a:ext cx="3409950" cy="3067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6745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D7BBD-D02B-6F42-9B96-651E932C5D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A4C41A-CAD8-864E-894D-DDCEE2B7451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61C55C-F3DD-2844-BC3C-FFA3EE449D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AD1392-0A13-8A48-94B7-2BCF51AB220C}"/>
              </a:ext>
            </a:extLst>
          </p:cNvPr>
          <p:cNvSpPr>
            <a:spLocks noGrp="1"/>
          </p:cNvSpPr>
          <p:nvPr>
            <p:ph type="dt" sz="half" idx="10"/>
          </p:nvPr>
        </p:nvSpPr>
        <p:spPr/>
        <p:txBody>
          <a:bodyPr/>
          <a:lstStyle/>
          <a:p>
            <a:fld id="{C4961B50-A2A7-4B23-B538-26162CCBB7EB}" type="datetime1">
              <a:rPr lang="en-US" smtClean="0"/>
              <a:t>7/26/2023</a:t>
            </a:fld>
            <a:endParaRPr lang="en-US"/>
          </a:p>
        </p:txBody>
      </p:sp>
      <p:sp>
        <p:nvSpPr>
          <p:cNvPr id="6" name="Footer Placeholder 5">
            <a:extLst>
              <a:ext uri="{FF2B5EF4-FFF2-40B4-BE49-F238E27FC236}">
                <a16:creationId xmlns:a16="http://schemas.microsoft.com/office/drawing/2014/main" id="{394528A9-F939-6947-B0CF-CB67EEDAE1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6E3666-8D27-1E46-8DA1-13E874DEB806}"/>
              </a:ext>
            </a:extLst>
          </p:cNvPr>
          <p:cNvSpPr>
            <a:spLocks noGrp="1"/>
          </p:cNvSpPr>
          <p:nvPr>
            <p:ph type="sldNum" sz="quarter" idx="12"/>
          </p:nvPr>
        </p:nvSpPr>
        <p:spPr/>
        <p:txBody>
          <a:bodyPr/>
          <a:lstStyle/>
          <a:p>
            <a:fld id="{CA4C37F5-55D5-BA4E-B79F-26BFA03DC600}" type="slidenum">
              <a:rPr lang="en-US" smtClean="0"/>
              <a:t>‹#›</a:t>
            </a:fld>
            <a:endParaRPr lang="en-US"/>
          </a:p>
        </p:txBody>
      </p:sp>
    </p:spTree>
    <p:extLst>
      <p:ext uri="{BB962C8B-B14F-4D97-AF65-F5344CB8AC3E}">
        <p14:creationId xmlns:p14="http://schemas.microsoft.com/office/powerpoint/2010/main" val="2384408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26895" y="5513294"/>
            <a:ext cx="12218895" cy="134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26895" y="-8966"/>
            <a:ext cx="3659939" cy="6992472"/>
          </a:xfrm>
          <a:prstGeom prst="rect">
            <a:avLst/>
          </a:prstGeom>
        </p:spPr>
      </p:pic>
      <p:sp>
        <p:nvSpPr>
          <p:cNvPr id="2" name="Title 1">
            <a:extLst>
              <a:ext uri="{FF2B5EF4-FFF2-40B4-BE49-F238E27FC236}">
                <a16:creationId xmlns:a16="http://schemas.microsoft.com/office/drawing/2014/main" id="{6EE26F26-8B7C-504D-9EDB-67814BD7101A}"/>
              </a:ext>
            </a:extLst>
          </p:cNvPr>
          <p:cNvSpPr>
            <a:spLocks noGrp="1"/>
          </p:cNvSpPr>
          <p:nvPr>
            <p:ph type="ctrTitle" hasCustomPrompt="1"/>
          </p:nvPr>
        </p:nvSpPr>
        <p:spPr>
          <a:xfrm>
            <a:off x="3738282" y="2771586"/>
            <a:ext cx="6929718" cy="1042896"/>
          </a:xfrm>
        </p:spPr>
        <p:txBody>
          <a:bodyPr anchor="t"/>
          <a:lstStyle>
            <a:lvl1pPr algn="ctr">
              <a:defRPr sz="6000"/>
            </a:lvl1pPr>
          </a:lstStyle>
          <a:p>
            <a:r>
              <a:rPr lang="en-US" dirty="0"/>
              <a:t>Title</a:t>
            </a:r>
          </a:p>
        </p:txBody>
      </p:sp>
      <p:sp>
        <p:nvSpPr>
          <p:cNvPr id="13" name="Text Placeholder 12"/>
          <p:cNvSpPr>
            <a:spLocks noGrp="1"/>
          </p:cNvSpPr>
          <p:nvPr>
            <p:ph type="body" sz="quarter" idx="11"/>
          </p:nvPr>
        </p:nvSpPr>
        <p:spPr>
          <a:xfrm>
            <a:off x="3738563" y="3814482"/>
            <a:ext cx="6929437" cy="655917"/>
          </a:xfrm>
        </p:spPr>
        <p:txBody>
          <a:bodyPr>
            <a:noAutofit/>
          </a:bodyPr>
          <a:lstStyle>
            <a:lvl1pPr marL="0" indent="0" algn="ctr">
              <a:buNone/>
              <a:defRPr sz="1800">
                <a:solidFill>
                  <a:schemeClr val="bg1">
                    <a:lumMod val="50000"/>
                  </a:schemeClr>
                </a:solidFill>
              </a:defRPr>
            </a:lvl1pPr>
            <a:lvl2pPr marL="457200" indent="0">
              <a:buNone/>
              <a:defRPr sz="1800">
                <a:solidFill>
                  <a:schemeClr val="bg1">
                    <a:lumMod val="65000"/>
                  </a:schemeClr>
                </a:solidFill>
              </a:defRPr>
            </a:lvl2pPr>
            <a:lvl3pPr>
              <a:defRPr sz="1800">
                <a:solidFill>
                  <a:schemeClr val="bg1">
                    <a:lumMod val="65000"/>
                  </a:schemeClr>
                </a:solidFill>
              </a:defRPr>
            </a:lvl3pPr>
            <a:lvl4pPr>
              <a:defRPr sz="1800">
                <a:solidFill>
                  <a:schemeClr val="bg1">
                    <a:lumMod val="65000"/>
                  </a:schemeClr>
                </a:solidFill>
              </a:defRPr>
            </a:lvl4pPr>
            <a:lvl5pPr>
              <a:defRPr sz="1800">
                <a:solidFill>
                  <a:schemeClr val="bg1">
                    <a:lumMod val="65000"/>
                  </a:schemeClr>
                </a:solidFill>
              </a:defRPr>
            </a:lvl5pPr>
          </a:lstStyle>
          <a:p>
            <a:pPr lvl="0"/>
            <a:r>
              <a:rPr lang="en-US" dirty="0"/>
              <a:t>Edit Master text styles</a:t>
            </a:r>
          </a:p>
        </p:txBody>
      </p:sp>
      <p:sp>
        <p:nvSpPr>
          <p:cNvPr id="5" name="Text Placeholder 4"/>
          <p:cNvSpPr>
            <a:spLocks noGrp="1"/>
          </p:cNvSpPr>
          <p:nvPr>
            <p:ph type="body" sz="quarter" idx="12"/>
          </p:nvPr>
        </p:nvSpPr>
        <p:spPr>
          <a:xfrm>
            <a:off x="0" y="1885950"/>
            <a:ext cx="3409950" cy="3067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8069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5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6187-2213-CD44-BF56-2522AC2FE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B209A-E6BA-BE45-8C1D-99849565199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17521B8-E168-5546-B91B-908564084265}"/>
              </a:ext>
            </a:extLst>
          </p:cNvPr>
          <p:cNvSpPr>
            <a:spLocks noGrp="1"/>
          </p:cNvSpPr>
          <p:nvPr>
            <p:ph type="sldNum" sz="quarter" idx="12"/>
          </p:nvPr>
        </p:nvSpPr>
        <p:spPr/>
        <p:txBody>
          <a:bodyPr/>
          <a:lstStyle/>
          <a:p>
            <a:fld id="{8CE19BDE-ABDF-3B41-B278-49B517E6C0DD}" type="slidenum">
              <a:rPr lang="en-US" smtClean="0"/>
              <a:t>‹#›</a:t>
            </a:fld>
            <a:endParaRPr lang="en-US"/>
          </a:p>
        </p:txBody>
      </p:sp>
      <p:sp>
        <p:nvSpPr>
          <p:cNvPr id="7" name="Content Placeholder 2">
            <a:extLst>
              <a:ext uri="{FF2B5EF4-FFF2-40B4-BE49-F238E27FC236}">
                <a16:creationId xmlns:a16="http://schemas.microsoft.com/office/drawing/2014/main" id="{8B3B209A-E6BA-BE45-8C1D-998495651997}"/>
              </a:ext>
            </a:extLst>
          </p:cNvPr>
          <p:cNvSpPr>
            <a:spLocks noGrp="1"/>
          </p:cNvSpPr>
          <p:nvPr>
            <p:ph idx="13"/>
          </p:nvPr>
        </p:nvSpPr>
        <p:spPr>
          <a:xfrm>
            <a:off x="12306300" y="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8B3B209A-E6BA-BE45-8C1D-998495651997}"/>
              </a:ext>
            </a:extLst>
          </p:cNvPr>
          <p:cNvSpPr>
            <a:spLocks noGrp="1"/>
          </p:cNvSpPr>
          <p:nvPr>
            <p:ph idx="14"/>
          </p:nvPr>
        </p:nvSpPr>
        <p:spPr>
          <a:xfrm>
            <a:off x="12306300" y="20447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B3B209A-E6BA-BE45-8C1D-998495651997}"/>
              </a:ext>
            </a:extLst>
          </p:cNvPr>
          <p:cNvSpPr>
            <a:spLocks noGrp="1"/>
          </p:cNvSpPr>
          <p:nvPr>
            <p:ph idx="15"/>
          </p:nvPr>
        </p:nvSpPr>
        <p:spPr>
          <a:xfrm>
            <a:off x="12306300" y="40894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8B3B209A-E6BA-BE45-8C1D-998495651997}"/>
              </a:ext>
            </a:extLst>
          </p:cNvPr>
          <p:cNvSpPr>
            <a:spLocks noGrp="1"/>
          </p:cNvSpPr>
          <p:nvPr>
            <p:ph idx="16"/>
          </p:nvPr>
        </p:nvSpPr>
        <p:spPr>
          <a:xfrm>
            <a:off x="12306300" y="61341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1565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userDrawn="1"/>
        </p:nvGrpSpPr>
        <p:grpSpPr>
          <a:xfrm>
            <a:off x="831850" y="1062038"/>
            <a:ext cx="9937750" cy="4403898"/>
            <a:chOff x="831850" y="1062038"/>
            <a:chExt cx="9937750" cy="4403898"/>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831850" y="1062038"/>
              <a:ext cx="2305050" cy="4403898"/>
            </a:xfrm>
            <a:prstGeom prst="rect">
              <a:avLst/>
            </a:prstGeom>
          </p:spPr>
        </p:pic>
        <p:sp>
          <p:nvSpPr>
            <p:cNvPr id="4" name="Rounded Rectangle 3"/>
            <p:cNvSpPr/>
            <p:nvPr userDrawn="1"/>
          </p:nvSpPr>
          <p:spPr>
            <a:xfrm>
              <a:off x="952500" y="1709737"/>
              <a:ext cx="9817100" cy="2879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991D532-3394-BE4C-81E8-520A13CD24EB}"/>
              </a:ext>
            </a:extLst>
          </p:cNvPr>
          <p:cNvSpPr>
            <a:spLocks noGrp="1"/>
          </p:cNvSpPr>
          <p:nvPr>
            <p:ph type="title"/>
          </p:nvPr>
        </p:nvSpPr>
        <p:spPr>
          <a:xfrm>
            <a:off x="1238250" y="2260600"/>
            <a:ext cx="9913044" cy="133667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5F76542-B2E0-7A4E-92DD-5A8FD97C21F5}"/>
              </a:ext>
            </a:extLst>
          </p:cNvPr>
          <p:cNvSpPr>
            <a:spLocks noGrp="1"/>
          </p:cNvSpPr>
          <p:nvPr>
            <p:ph type="body" idx="1" hasCustomPrompt="1"/>
          </p:nvPr>
        </p:nvSpPr>
        <p:spPr>
          <a:xfrm>
            <a:off x="1238250" y="3660775"/>
            <a:ext cx="9913044" cy="8524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aster text styles</a:t>
            </a:r>
          </a:p>
        </p:txBody>
      </p:sp>
      <p:sp>
        <p:nvSpPr>
          <p:cNvPr id="6" name="Slide Number Placeholder 5">
            <a:extLst>
              <a:ext uri="{FF2B5EF4-FFF2-40B4-BE49-F238E27FC236}">
                <a16:creationId xmlns:a16="http://schemas.microsoft.com/office/drawing/2014/main" id="{F4C4FC45-958E-6D42-ABBA-D61F9017C16D}"/>
              </a:ext>
            </a:extLst>
          </p:cNvPr>
          <p:cNvSpPr>
            <a:spLocks noGrp="1"/>
          </p:cNvSpPr>
          <p:nvPr>
            <p:ph type="sldNum" sz="quarter" idx="12"/>
          </p:nvPr>
        </p:nvSpPr>
        <p:spPr/>
        <p:txBody>
          <a:bodyPr/>
          <a:lstStyle/>
          <a:p>
            <a:fld id="{8CE19BDE-ABDF-3B41-B278-49B517E6C0DD}" type="slidenum">
              <a:rPr lang="en-US" smtClean="0"/>
              <a:t>‹#›</a:t>
            </a:fld>
            <a:endParaRPr lang="en-US"/>
          </a:p>
        </p:txBody>
      </p:sp>
    </p:spTree>
    <p:extLst>
      <p:ext uri="{BB962C8B-B14F-4D97-AF65-F5344CB8AC3E}">
        <p14:creationId xmlns:p14="http://schemas.microsoft.com/office/powerpoint/2010/main" val="2077902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CE19BDE-ABDF-3B41-B278-49B517E6C0DD}" type="slidenum">
              <a:rPr lang="en-US" smtClean="0"/>
              <a:pPr/>
              <a:t>‹#›</a:t>
            </a:fld>
            <a:endParaRPr lang="en-US"/>
          </a:p>
        </p:txBody>
      </p:sp>
      <p:sp>
        <p:nvSpPr>
          <p:cNvPr id="5" name="Table Placeholder 4"/>
          <p:cNvSpPr>
            <a:spLocks noGrp="1"/>
          </p:cNvSpPr>
          <p:nvPr>
            <p:ph type="tbl" sz="quarter" idx="11"/>
          </p:nvPr>
        </p:nvSpPr>
        <p:spPr>
          <a:xfrm>
            <a:off x="838200" y="2070100"/>
            <a:ext cx="10515600" cy="3657600"/>
          </a:xfrm>
        </p:spPr>
        <p:txBody>
          <a:bodyPr/>
          <a:lstStyle/>
          <a:p>
            <a:endParaRPr lang="en-US"/>
          </a:p>
        </p:txBody>
      </p:sp>
    </p:spTree>
    <p:extLst>
      <p:ext uri="{BB962C8B-B14F-4D97-AF65-F5344CB8AC3E}">
        <p14:creationId xmlns:p14="http://schemas.microsoft.com/office/powerpoint/2010/main" val="2882304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524C-8E46-DD4F-A37F-410BEDA70F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678989D-7D96-334D-A6E6-434B8272F6CA}"/>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B225B-E66F-724B-93D5-61057DC4A711}"/>
              </a:ext>
            </a:extLst>
          </p:cNvPr>
          <p:cNvSpPr>
            <a:spLocks noGrp="1"/>
          </p:cNvSpPr>
          <p:nvPr>
            <p:ph type="dt" sz="half" idx="10"/>
          </p:nvPr>
        </p:nvSpPr>
        <p:spPr>
          <a:xfrm>
            <a:off x="838200" y="6356350"/>
            <a:ext cx="2743200" cy="365125"/>
          </a:xfrm>
          <a:prstGeom prst="rect">
            <a:avLst/>
          </a:prstGeom>
        </p:spPr>
        <p:txBody>
          <a:bodyPr/>
          <a:lstStyle/>
          <a:p>
            <a:fld id="{7F6F5FEA-8B60-453B-AE12-466F3FE16132}" type="datetime1">
              <a:rPr lang="en-US" smtClean="0"/>
              <a:t>7/26/2023</a:t>
            </a:fld>
            <a:endParaRPr lang="en-US"/>
          </a:p>
        </p:txBody>
      </p:sp>
      <p:sp>
        <p:nvSpPr>
          <p:cNvPr id="5" name="Footer Placeholder 4">
            <a:extLst>
              <a:ext uri="{FF2B5EF4-FFF2-40B4-BE49-F238E27FC236}">
                <a16:creationId xmlns:a16="http://schemas.microsoft.com/office/drawing/2014/main" id="{D9A14580-E618-EE42-97FE-5E61C65B90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45C276-1304-5C4C-B37B-100B10A2C457}"/>
              </a:ext>
            </a:extLst>
          </p:cNvPr>
          <p:cNvSpPr>
            <a:spLocks noGrp="1"/>
          </p:cNvSpPr>
          <p:nvPr>
            <p:ph type="sldNum" sz="quarter" idx="12"/>
          </p:nvPr>
        </p:nvSpPr>
        <p:spPr>
          <a:xfrm>
            <a:off x="8610600" y="6356350"/>
            <a:ext cx="2743200" cy="365125"/>
          </a:xfrm>
          <a:prstGeom prst="rect">
            <a:avLst/>
          </a:prstGeom>
        </p:spPr>
        <p:txBody>
          <a:bodyPr/>
          <a:lstStyle/>
          <a:p>
            <a:fld id="{46FB2FCE-8F36-EB42-B084-543DB9DCF35E}" type="slidenum">
              <a:rPr lang="en-US" smtClean="0"/>
              <a:t>‹#›</a:t>
            </a:fld>
            <a:endParaRPr lang="en-US"/>
          </a:p>
        </p:txBody>
      </p:sp>
    </p:spTree>
    <p:extLst>
      <p:ext uri="{BB962C8B-B14F-4D97-AF65-F5344CB8AC3E}">
        <p14:creationId xmlns:p14="http://schemas.microsoft.com/office/powerpoint/2010/main" val="2111484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E415C-4C81-864C-B667-DD816A26EAE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1316BFB-65CE-304A-97AE-7BCA4F53002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F42CDF3-8FBC-4E47-A1FD-985C6F9C244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F4D4C6-AC05-9740-8A96-A9505D7BD59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58A60E4-ED71-C44C-97EE-D49BF9999E03}"/>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02883B-2CEA-2544-A9DF-91F14AC9D8FA}"/>
              </a:ext>
            </a:extLst>
          </p:cNvPr>
          <p:cNvSpPr>
            <a:spLocks noGrp="1"/>
          </p:cNvSpPr>
          <p:nvPr>
            <p:ph type="dt" sz="half" idx="10"/>
          </p:nvPr>
        </p:nvSpPr>
        <p:spPr>
          <a:xfrm>
            <a:off x="838200" y="6356350"/>
            <a:ext cx="2743200" cy="365125"/>
          </a:xfrm>
          <a:prstGeom prst="rect">
            <a:avLst/>
          </a:prstGeom>
        </p:spPr>
        <p:txBody>
          <a:bodyPr/>
          <a:lstStyle/>
          <a:p>
            <a:fld id="{EDE5487E-16EA-4F2D-A2C9-F4A0E9E748BA}" type="datetime1">
              <a:rPr lang="en-US" smtClean="0"/>
              <a:t>7/26/2023</a:t>
            </a:fld>
            <a:endParaRPr lang="en-US"/>
          </a:p>
        </p:txBody>
      </p:sp>
      <p:sp>
        <p:nvSpPr>
          <p:cNvPr id="8" name="Footer Placeholder 7">
            <a:extLst>
              <a:ext uri="{FF2B5EF4-FFF2-40B4-BE49-F238E27FC236}">
                <a16:creationId xmlns:a16="http://schemas.microsoft.com/office/drawing/2014/main" id="{784EAA65-E11C-8B47-B4FE-A712954E9C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A4D76A4-FFCB-C94F-909E-3AA5904B9D78}"/>
              </a:ext>
            </a:extLst>
          </p:cNvPr>
          <p:cNvSpPr>
            <a:spLocks noGrp="1"/>
          </p:cNvSpPr>
          <p:nvPr>
            <p:ph type="sldNum" sz="quarter" idx="12"/>
          </p:nvPr>
        </p:nvSpPr>
        <p:spPr>
          <a:xfrm>
            <a:off x="8610600" y="6356350"/>
            <a:ext cx="2743200" cy="365125"/>
          </a:xfrm>
          <a:prstGeom prst="rect">
            <a:avLst/>
          </a:prstGeom>
        </p:spPr>
        <p:txBody>
          <a:bodyPr/>
          <a:lstStyle/>
          <a:p>
            <a:fld id="{46FB2FCE-8F36-EB42-B084-543DB9DCF35E}" type="slidenum">
              <a:rPr lang="en-US" smtClean="0"/>
              <a:t>‹#›</a:t>
            </a:fld>
            <a:endParaRPr lang="en-US"/>
          </a:p>
        </p:txBody>
      </p:sp>
    </p:spTree>
    <p:extLst>
      <p:ext uri="{BB962C8B-B14F-4D97-AF65-F5344CB8AC3E}">
        <p14:creationId xmlns:p14="http://schemas.microsoft.com/office/powerpoint/2010/main" val="2865446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p:cNvSpPr/>
          <p:nvPr userDrawn="1"/>
        </p:nvSpPr>
        <p:spPr>
          <a:xfrm>
            <a:off x="2" y="-1"/>
            <a:ext cx="12191997" cy="6857999"/>
          </a:xfrm>
          <a:prstGeom prst="rect">
            <a:avLst/>
          </a:prstGeom>
          <a:blipFill dpi="0" rotWithShape="1">
            <a:blip r:embed="rId2" cstate="print">
              <a:alphaModFix amt="24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2"/>
          <p:cNvSpPr txBox="1">
            <a:spLocks/>
          </p:cNvSpPr>
          <p:nvPr userDrawn="1"/>
        </p:nvSpPr>
        <p:spPr>
          <a:xfrm>
            <a:off x="428368" y="302125"/>
            <a:ext cx="11335264" cy="876130"/>
          </a:xfrm>
          <a:prstGeom prst="rect">
            <a:avLst/>
          </a:prstGeom>
          <a:solidFill>
            <a:schemeClr val="bg1">
              <a:alpha val="73000"/>
            </a:schemeClr>
          </a:solidFill>
          <a:effectLst>
            <a:softEdge rad="31750"/>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a:t>Post-partum Hemorrhage Scenario</a:t>
            </a:r>
            <a:endParaRPr lang="en-US" sz="4400"/>
          </a:p>
        </p:txBody>
      </p:sp>
      <p:pic>
        <p:nvPicPr>
          <p:cNvPr id="16" name="Picture 1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15299" y="1764103"/>
            <a:ext cx="5454909" cy="610344"/>
          </a:xfrm>
          <a:prstGeom prst="rect">
            <a:avLst/>
          </a:prstGeom>
        </p:spPr>
      </p:pic>
      <p:pic>
        <p:nvPicPr>
          <p:cNvPr id="17" name="Picture 16"/>
          <p:cNvPicPr>
            <a:picLocks noChangeAspect="1"/>
          </p:cNvPicPr>
          <p:nvPr userDrawn="1"/>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08875" y="2277283"/>
            <a:ext cx="2486356" cy="1106558"/>
          </a:xfrm>
          <a:prstGeom prst="rect">
            <a:avLst/>
          </a:prstGeom>
        </p:spPr>
      </p:pic>
      <p:pic>
        <p:nvPicPr>
          <p:cNvPr id="18" name="Picture 17"/>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1" y="3200400"/>
            <a:ext cx="4793371" cy="880846"/>
          </a:xfrm>
          <a:prstGeom prst="rect">
            <a:avLst/>
          </a:prstGeom>
        </p:spPr>
      </p:pic>
      <p:pic>
        <p:nvPicPr>
          <p:cNvPr id="19" name="Picture 18"/>
          <p:cNvPicPr>
            <a:picLocks noChangeAspect="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63732" y="2324425"/>
            <a:ext cx="3849555" cy="1012277"/>
          </a:xfrm>
          <a:prstGeom prst="rect">
            <a:avLst/>
          </a:prstGeom>
        </p:spPr>
      </p:pic>
      <p:pic>
        <p:nvPicPr>
          <p:cNvPr id="20" name="Picture 19"/>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1764103"/>
            <a:ext cx="3110873" cy="713922"/>
          </a:xfrm>
          <a:prstGeom prst="rect">
            <a:avLst/>
          </a:prstGeom>
        </p:spPr>
      </p:pic>
      <p:pic>
        <p:nvPicPr>
          <p:cNvPr id="21" name="Picture 20"/>
          <p:cNvPicPr>
            <a:picLocks noChangeAspect="1"/>
          </p:cNvPicPr>
          <p:nvPr userDrawn="1"/>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083038" y="2274278"/>
            <a:ext cx="2566220" cy="1109563"/>
          </a:xfrm>
          <a:prstGeom prst="rect">
            <a:avLst/>
          </a:prstGeom>
        </p:spPr>
      </p:pic>
      <p:pic>
        <p:nvPicPr>
          <p:cNvPr id="22" name="Picture 21"/>
          <p:cNvPicPr>
            <a:picLocks noChangeAspect="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29844" y="3264408"/>
            <a:ext cx="4303785" cy="816838"/>
          </a:xfrm>
          <a:prstGeom prst="rect">
            <a:avLst/>
          </a:prstGeom>
        </p:spPr>
      </p:pic>
      <p:pic>
        <p:nvPicPr>
          <p:cNvPr id="23" name="Picture 22"/>
          <p:cNvPicPr>
            <a:picLocks noChangeAspect="1"/>
          </p:cNvPicPr>
          <p:nvPr userDrawn="1"/>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5950081" y="3990792"/>
            <a:ext cx="2486356" cy="599497"/>
          </a:xfrm>
          <a:prstGeom prst="rect">
            <a:avLst/>
          </a:prstGeom>
        </p:spPr>
      </p:pic>
      <p:pic>
        <p:nvPicPr>
          <p:cNvPr id="24" name="Picture 23"/>
          <p:cNvPicPr>
            <a:picLocks noChangeAspect="1"/>
          </p:cNvPicPr>
          <p:nvPr userDrawn="1"/>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7720651" y="3990792"/>
            <a:ext cx="3849559" cy="597425"/>
          </a:xfrm>
          <a:prstGeom prst="rect">
            <a:avLst/>
          </a:prstGeom>
        </p:spPr>
      </p:pic>
      <p:pic>
        <p:nvPicPr>
          <p:cNvPr id="25" name="Picture 24"/>
          <p:cNvPicPr>
            <a:picLocks noChangeAspect="1"/>
          </p:cNvPicPr>
          <p:nvPr userDrawn="1"/>
        </p:nvPicPr>
        <p:blipFill>
          <a:blip r:embed="rId13" cstate="print">
            <a:duotone>
              <a:schemeClr val="bg2">
                <a:shade val="45000"/>
                <a:satMod val="135000"/>
              </a:schemeClr>
              <a:prstClr val="white"/>
            </a:duotone>
            <a:extLst>
              <a:ext uri="{BEBA8EAE-BF5A-486C-A8C5-ECC9F3942E4B}">
                <a14:imgProps xmlns:a14="http://schemas.microsoft.com/office/drawing/2010/main">
                  <a14:imgLayer r:embed="rId14">
                    <a14:imgEffect>
                      <a14:artisticPencilSketch/>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a:off x="3399741" y="3983962"/>
            <a:ext cx="2566220" cy="601125"/>
          </a:xfrm>
          <a:prstGeom prst="rect">
            <a:avLst/>
          </a:prstGeom>
        </p:spPr>
      </p:pic>
      <p:pic>
        <p:nvPicPr>
          <p:cNvPr id="26" name="Picture 2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42758" y="4494535"/>
            <a:ext cx="5454909" cy="610344"/>
          </a:xfrm>
          <a:prstGeom prst="rect">
            <a:avLst/>
          </a:prstGeom>
        </p:spPr>
      </p:pic>
      <p:pic>
        <p:nvPicPr>
          <p:cNvPr id="27" name="Picture 26"/>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4494535"/>
            <a:ext cx="3110873" cy="610344"/>
          </a:xfrm>
          <a:prstGeom prst="rect">
            <a:avLst/>
          </a:prstGeom>
        </p:spPr>
      </p:pic>
      <p:pic>
        <p:nvPicPr>
          <p:cNvPr id="28" name="Picture 27"/>
          <p:cNvPicPr>
            <a:picLocks noChangeAspect="1"/>
          </p:cNvPicPr>
          <p:nvPr userDrawn="1"/>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89468" y="1961656"/>
            <a:ext cx="395353" cy="486902"/>
          </a:xfrm>
          <a:prstGeom prst="rect">
            <a:avLst/>
          </a:prstGeom>
        </p:spPr>
      </p:pic>
      <p:sp>
        <p:nvSpPr>
          <p:cNvPr id="29" name="Flowchart: Process 28"/>
          <p:cNvSpPr/>
          <p:nvPr userDrawn="1"/>
        </p:nvSpPr>
        <p:spPr>
          <a:xfrm>
            <a:off x="4674474" y="1848208"/>
            <a:ext cx="1092013" cy="42606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p>
        </p:txBody>
      </p:sp>
      <p:pic>
        <p:nvPicPr>
          <p:cNvPr id="30" name="Picture 29"/>
          <p:cNvPicPr>
            <a:picLocks noChangeAspect="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71483" y="1764102"/>
            <a:ext cx="1197716" cy="596730"/>
          </a:xfrm>
          <a:prstGeom prst="rect">
            <a:avLst/>
          </a:prstGeom>
        </p:spPr>
      </p:pic>
      <p:sp>
        <p:nvSpPr>
          <p:cNvPr id="31" name="Rectangular Callout 30"/>
          <p:cNvSpPr/>
          <p:nvPr userDrawn="1"/>
        </p:nvSpPr>
        <p:spPr>
          <a:xfrm>
            <a:off x="8375489" y="1801303"/>
            <a:ext cx="822449" cy="144257"/>
          </a:xfrm>
          <a:prstGeom prst="wedgeRectCallout">
            <a:avLst>
              <a:gd name="adj1" fmla="val 40021"/>
              <a:gd name="adj2" fmla="val 10412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2" name="Rectangular Callout 31"/>
          <p:cNvSpPr/>
          <p:nvPr userDrawn="1"/>
        </p:nvSpPr>
        <p:spPr>
          <a:xfrm>
            <a:off x="9407216" y="2198041"/>
            <a:ext cx="716363" cy="169599"/>
          </a:xfrm>
          <a:prstGeom prst="wedgeRectCallout">
            <a:avLst>
              <a:gd name="adj1" fmla="val 57222"/>
              <a:gd name="adj2" fmla="val -164959"/>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33" name="Picture 32"/>
          <p:cNvPicPr>
            <a:picLocks noChangeAspect="1"/>
          </p:cNvPicPr>
          <p:nvPr userDrawn="1"/>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7610" y="2563653"/>
            <a:ext cx="1388940" cy="676435"/>
          </a:xfrm>
          <a:prstGeom prst="rect">
            <a:avLst/>
          </a:prstGeom>
        </p:spPr>
      </p:pic>
      <p:sp>
        <p:nvSpPr>
          <p:cNvPr id="34" name="Rectangular Callout 33"/>
          <p:cNvSpPr/>
          <p:nvPr userDrawn="1"/>
        </p:nvSpPr>
        <p:spPr>
          <a:xfrm>
            <a:off x="4293696" y="2613099"/>
            <a:ext cx="966149" cy="124822"/>
          </a:xfrm>
          <a:prstGeom prst="wedgeRectCallout">
            <a:avLst>
              <a:gd name="adj1" fmla="val 33213"/>
              <a:gd name="adj2" fmla="val 129786"/>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5" name="Rectangular Callout 34"/>
          <p:cNvSpPr/>
          <p:nvPr userDrawn="1"/>
        </p:nvSpPr>
        <p:spPr>
          <a:xfrm>
            <a:off x="6480762" y="3173234"/>
            <a:ext cx="526356" cy="77773"/>
          </a:xfrm>
          <a:prstGeom prst="wedgeRectCallout">
            <a:avLst>
              <a:gd name="adj1" fmla="val -146004"/>
              <a:gd name="adj2" fmla="val -20841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6" name="Flowchart: Process 35"/>
          <p:cNvSpPr/>
          <p:nvPr userDrawn="1"/>
        </p:nvSpPr>
        <p:spPr>
          <a:xfrm>
            <a:off x="5889385" y="2787111"/>
            <a:ext cx="985825" cy="8624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37" name="Rectangular Callout 36"/>
          <p:cNvSpPr/>
          <p:nvPr userDrawn="1"/>
        </p:nvSpPr>
        <p:spPr>
          <a:xfrm>
            <a:off x="7021974" y="2457445"/>
            <a:ext cx="858879" cy="117132"/>
          </a:xfrm>
          <a:prstGeom prst="wedgeRectCallout">
            <a:avLst>
              <a:gd name="adj1" fmla="val 35789"/>
              <a:gd name="adj2" fmla="val 101164"/>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38" name="Picture 37"/>
          <p:cNvPicPr>
            <a:picLocks noChangeAspect="1"/>
          </p:cNvPicPr>
          <p:nvPr userDrawn="1"/>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04960" y="2532058"/>
            <a:ext cx="1141057" cy="736786"/>
          </a:xfrm>
          <a:prstGeom prst="rect">
            <a:avLst/>
          </a:prstGeom>
        </p:spPr>
      </p:pic>
      <p:sp>
        <p:nvSpPr>
          <p:cNvPr id="39" name="Rectangular Callout 38"/>
          <p:cNvSpPr/>
          <p:nvPr userDrawn="1"/>
        </p:nvSpPr>
        <p:spPr>
          <a:xfrm>
            <a:off x="9267391" y="2689551"/>
            <a:ext cx="1308285" cy="120045"/>
          </a:xfrm>
          <a:prstGeom prst="wedgeRectCallout">
            <a:avLst>
              <a:gd name="adj1" fmla="val 51208"/>
              <a:gd name="adj2" fmla="val -9775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40" name="Flowchart: Process 39"/>
          <p:cNvSpPr/>
          <p:nvPr userDrawn="1"/>
        </p:nvSpPr>
        <p:spPr>
          <a:xfrm>
            <a:off x="9189629" y="2469321"/>
            <a:ext cx="1706932" cy="9338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41" name="Picture 40"/>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644188" y="2490306"/>
            <a:ext cx="889441" cy="658242"/>
          </a:xfrm>
          <a:prstGeom prst="rect">
            <a:avLst/>
          </a:prstGeom>
        </p:spPr>
      </p:pic>
      <p:sp>
        <p:nvSpPr>
          <p:cNvPr id="42" name="Flowchart: Process 41"/>
          <p:cNvSpPr/>
          <p:nvPr userDrawn="1"/>
        </p:nvSpPr>
        <p:spPr>
          <a:xfrm>
            <a:off x="9285627" y="3148549"/>
            <a:ext cx="2162268" cy="5185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pic>
        <p:nvPicPr>
          <p:cNvPr id="43" name="Picture 42"/>
          <p:cNvPicPr>
            <a:picLocks noChangeAspect="1"/>
          </p:cNvPicPr>
          <p:nvPr userDrawn="1"/>
        </p:nvPicPr>
        <p:blipFill>
          <a:blip r:embed="rId2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41853" y="3426207"/>
            <a:ext cx="855291" cy="538973"/>
          </a:xfrm>
          <a:prstGeom prst="rect">
            <a:avLst/>
          </a:prstGeom>
        </p:spPr>
      </p:pic>
      <p:sp>
        <p:nvSpPr>
          <p:cNvPr id="44" name="Rectangular Callout 43"/>
          <p:cNvSpPr/>
          <p:nvPr userDrawn="1"/>
        </p:nvSpPr>
        <p:spPr>
          <a:xfrm>
            <a:off x="5039813" y="3549172"/>
            <a:ext cx="866255" cy="137931"/>
          </a:xfrm>
          <a:prstGeom prst="wedgeRectCallout">
            <a:avLst>
              <a:gd name="adj1" fmla="val 73712"/>
              <a:gd name="adj2" fmla="val -2187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45" name="Flowchart: Process 44"/>
          <p:cNvSpPr/>
          <p:nvPr userDrawn="1"/>
        </p:nvSpPr>
        <p:spPr>
          <a:xfrm>
            <a:off x="3722894" y="3333476"/>
            <a:ext cx="1737199" cy="126820"/>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endParaRPr>
          </a:p>
        </p:txBody>
      </p:sp>
      <p:sp>
        <p:nvSpPr>
          <p:cNvPr id="46" name="Rectangular Callout 45"/>
          <p:cNvSpPr/>
          <p:nvPr userDrawn="1"/>
        </p:nvSpPr>
        <p:spPr>
          <a:xfrm>
            <a:off x="10200925" y="3413428"/>
            <a:ext cx="695635" cy="179825"/>
          </a:xfrm>
          <a:prstGeom prst="wedgeRectCallout">
            <a:avLst>
              <a:gd name="adj1" fmla="val -130207"/>
              <a:gd name="adj2" fmla="val -3452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47" name="Flowchart: Process 46"/>
          <p:cNvSpPr/>
          <p:nvPr userDrawn="1"/>
        </p:nvSpPr>
        <p:spPr>
          <a:xfrm>
            <a:off x="8046451" y="3334766"/>
            <a:ext cx="1188696" cy="10777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48" name="Picture 47"/>
          <p:cNvPicPr>
            <a:picLocks noChangeAspect="1"/>
          </p:cNvPicPr>
          <p:nvPr userDrawn="1"/>
        </p:nvPicPr>
        <p:blipFill>
          <a:blip r:embed="rId2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1180" y="3321016"/>
            <a:ext cx="984336" cy="718113"/>
          </a:xfrm>
          <a:prstGeom prst="rect">
            <a:avLst/>
          </a:prstGeom>
          <a:ln w="3175">
            <a:solidFill>
              <a:schemeClr val="tx1"/>
            </a:solidFill>
          </a:ln>
        </p:spPr>
      </p:pic>
      <p:sp>
        <p:nvSpPr>
          <p:cNvPr id="49" name="Flowchart: Process 48"/>
          <p:cNvSpPr/>
          <p:nvPr userDrawn="1"/>
        </p:nvSpPr>
        <p:spPr>
          <a:xfrm>
            <a:off x="3463733" y="4090628"/>
            <a:ext cx="1089991" cy="7300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50" name="Picture 49"/>
          <p:cNvPicPr>
            <a:picLocks noChangeAspect="1"/>
          </p:cNvPicPr>
          <p:nvPr userDrawn="1"/>
        </p:nvPicPr>
        <p:blipFill>
          <a:blip r:embed="rId2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52826" y="3977262"/>
            <a:ext cx="887617" cy="531085"/>
          </a:xfrm>
          <a:prstGeom prst="rect">
            <a:avLst/>
          </a:prstGeom>
        </p:spPr>
      </p:pic>
      <p:sp>
        <p:nvSpPr>
          <p:cNvPr id="51" name="Rectangular Callout 50"/>
          <p:cNvSpPr/>
          <p:nvPr userDrawn="1"/>
        </p:nvSpPr>
        <p:spPr>
          <a:xfrm>
            <a:off x="5521297" y="4169717"/>
            <a:ext cx="256128" cy="82102"/>
          </a:xfrm>
          <a:prstGeom prst="wedgeRectCallout">
            <a:avLst>
              <a:gd name="adj1" fmla="val -106661"/>
              <a:gd name="adj2" fmla="val -4195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2" name="Flowchart: Process 51"/>
          <p:cNvSpPr/>
          <p:nvPr userDrawn="1"/>
        </p:nvSpPr>
        <p:spPr>
          <a:xfrm>
            <a:off x="6937831" y="4110712"/>
            <a:ext cx="1091757" cy="10254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53" name="Picture 52"/>
          <p:cNvPicPr>
            <a:picLocks noChangeAspect="1"/>
          </p:cNvPicPr>
          <p:nvPr userDrawn="1"/>
        </p:nvPicPr>
        <p:blipFill>
          <a:blip r:embed="rId2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40376" y="4148274"/>
            <a:ext cx="767987" cy="405372"/>
          </a:xfrm>
          <a:prstGeom prst="rect">
            <a:avLst/>
          </a:prstGeom>
        </p:spPr>
      </p:pic>
      <p:sp>
        <p:nvSpPr>
          <p:cNvPr id="54" name="Rectangular Callout 53"/>
          <p:cNvSpPr/>
          <p:nvPr userDrawn="1"/>
        </p:nvSpPr>
        <p:spPr>
          <a:xfrm>
            <a:off x="6160502" y="4080971"/>
            <a:ext cx="383069" cy="132290"/>
          </a:xfrm>
          <a:prstGeom prst="wedgeRectCallout">
            <a:avLst>
              <a:gd name="adj1" fmla="val 70480"/>
              <a:gd name="adj2" fmla="val 6492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5" name="Rectangular Callout 54"/>
          <p:cNvSpPr/>
          <p:nvPr userDrawn="1"/>
        </p:nvSpPr>
        <p:spPr>
          <a:xfrm>
            <a:off x="7308363" y="4347400"/>
            <a:ext cx="490808" cy="80108"/>
          </a:xfrm>
          <a:prstGeom prst="wedgeRectCallout">
            <a:avLst>
              <a:gd name="adj1" fmla="val -56191"/>
              <a:gd name="adj2" fmla="val -3334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6" name="Rectangular Callout 55"/>
          <p:cNvSpPr/>
          <p:nvPr userDrawn="1"/>
        </p:nvSpPr>
        <p:spPr>
          <a:xfrm>
            <a:off x="8375488" y="4075140"/>
            <a:ext cx="375953" cy="147084"/>
          </a:xfrm>
          <a:prstGeom prst="wedgeRectCallout">
            <a:avLst>
              <a:gd name="adj1" fmla="val -3146"/>
              <a:gd name="adj2" fmla="val 9847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57" name="Flowchart: Process 56"/>
          <p:cNvSpPr/>
          <p:nvPr userDrawn="1"/>
        </p:nvSpPr>
        <p:spPr>
          <a:xfrm>
            <a:off x="9569694" y="4189547"/>
            <a:ext cx="1449773" cy="5325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58" name="Picture 57"/>
          <p:cNvPicPr>
            <a:picLocks noChangeAspect="1"/>
          </p:cNvPicPr>
          <p:nvPr userDrawn="1"/>
        </p:nvPicPr>
        <p:blipFill>
          <a:blip r:embed="rId2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23757" y="4155765"/>
            <a:ext cx="411391" cy="357601"/>
          </a:xfrm>
          <a:prstGeom prst="rect">
            <a:avLst/>
          </a:prstGeom>
        </p:spPr>
      </p:pic>
      <p:sp>
        <p:nvSpPr>
          <p:cNvPr id="59" name="Rectangular Callout 58"/>
          <p:cNvSpPr/>
          <p:nvPr userDrawn="1"/>
        </p:nvSpPr>
        <p:spPr>
          <a:xfrm>
            <a:off x="5198076" y="4619764"/>
            <a:ext cx="1136821" cy="64698"/>
          </a:xfrm>
          <a:prstGeom prst="wedgeRectCallout">
            <a:avLst>
              <a:gd name="adj1" fmla="val 1183"/>
              <a:gd name="adj2" fmla="val 15214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60" name="Flowchart: Process 59"/>
          <p:cNvSpPr/>
          <p:nvPr userDrawn="1"/>
        </p:nvSpPr>
        <p:spPr>
          <a:xfrm>
            <a:off x="4612859" y="4881945"/>
            <a:ext cx="1647568" cy="12541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a:p>
            <a:r>
              <a:rPr lang="en-US" sz="1800">
                <a:solidFill>
                  <a:schemeClr val="tx1"/>
                </a:solidFill>
              </a:rPr>
              <a:t> </a:t>
            </a:r>
          </a:p>
          <a:p>
            <a:r>
              <a:rPr lang="en-US" sz="1800">
                <a:solidFill>
                  <a:schemeClr val="tx1"/>
                </a:solidFill>
              </a:rPr>
              <a:t> </a:t>
            </a:r>
          </a:p>
        </p:txBody>
      </p:sp>
      <p:pic>
        <p:nvPicPr>
          <p:cNvPr id="61" name="Picture 60"/>
          <p:cNvPicPr>
            <a:picLocks noChangeAspect="1"/>
          </p:cNvPicPr>
          <p:nvPr userDrawn="1"/>
        </p:nvPicPr>
        <p:blipFill>
          <a:blip r:embed="rId2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4155000" y="4580431"/>
            <a:ext cx="1104845" cy="548352"/>
          </a:xfrm>
          <a:prstGeom prst="rect">
            <a:avLst/>
          </a:prstGeom>
        </p:spPr>
      </p:pic>
      <p:sp>
        <p:nvSpPr>
          <p:cNvPr id="62" name="Rectangular Callout 61"/>
          <p:cNvSpPr/>
          <p:nvPr userDrawn="1"/>
        </p:nvSpPr>
        <p:spPr>
          <a:xfrm rot="11048636">
            <a:off x="3641151" y="4673227"/>
            <a:ext cx="538564" cy="120575"/>
          </a:xfrm>
          <a:prstGeom prst="wedgeRectCallout">
            <a:avLst>
              <a:gd name="adj1" fmla="val -47924"/>
              <a:gd name="adj2" fmla="val 441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63" name="Flowchart: Process 62"/>
          <p:cNvSpPr/>
          <p:nvPr userDrawn="1"/>
        </p:nvSpPr>
        <p:spPr>
          <a:xfrm>
            <a:off x="7036490" y="4623350"/>
            <a:ext cx="1454639" cy="9365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pic>
        <p:nvPicPr>
          <p:cNvPr id="64" name="Picture 63"/>
          <p:cNvPicPr>
            <a:picLocks noChangeAspect="1"/>
          </p:cNvPicPr>
          <p:nvPr userDrawn="1"/>
        </p:nvPicPr>
        <p:blipFill>
          <a:blip r:embed="rId2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9429087" y="4518695"/>
            <a:ext cx="906456" cy="542357"/>
          </a:xfrm>
          <a:prstGeom prst="rect">
            <a:avLst/>
          </a:prstGeom>
        </p:spPr>
      </p:pic>
      <p:sp>
        <p:nvSpPr>
          <p:cNvPr id="65" name="Rectangular Callout 64"/>
          <p:cNvSpPr/>
          <p:nvPr userDrawn="1"/>
        </p:nvSpPr>
        <p:spPr>
          <a:xfrm>
            <a:off x="10569199" y="4626082"/>
            <a:ext cx="298908" cy="155732"/>
          </a:xfrm>
          <a:prstGeom prst="wedgeRectCallout">
            <a:avLst>
              <a:gd name="adj1" fmla="val -130207"/>
              <a:gd name="adj2" fmla="val -3601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
        <p:nvSpPr>
          <p:cNvPr id="66" name="Flowchart: Process 65"/>
          <p:cNvSpPr/>
          <p:nvPr userDrawn="1"/>
        </p:nvSpPr>
        <p:spPr>
          <a:xfrm>
            <a:off x="7367028" y="4893117"/>
            <a:ext cx="1358845" cy="51533"/>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rPr>
              <a:t> </a:t>
            </a:r>
          </a:p>
        </p:txBody>
      </p:sp>
    </p:spTree>
    <p:extLst>
      <p:ext uri="{BB962C8B-B14F-4D97-AF65-F5344CB8AC3E}">
        <p14:creationId xmlns:p14="http://schemas.microsoft.com/office/powerpoint/2010/main" val="1232055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5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6187-2213-CD44-BF56-2522AC2FE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B209A-E6BA-BE45-8C1D-99849565199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17521B8-E168-5546-B91B-908564084265}"/>
              </a:ext>
            </a:extLst>
          </p:cNvPr>
          <p:cNvSpPr>
            <a:spLocks noGrp="1"/>
          </p:cNvSpPr>
          <p:nvPr>
            <p:ph type="sldNum" sz="quarter" idx="12"/>
          </p:nvPr>
        </p:nvSpPr>
        <p:spPr/>
        <p:txBody>
          <a:bodyPr/>
          <a:lstStyle/>
          <a:p>
            <a:fld id="{8CE19BDE-ABDF-3B41-B278-49B517E6C0DD}" type="slidenum">
              <a:rPr lang="en-US" smtClean="0"/>
              <a:t>‹#›</a:t>
            </a:fld>
            <a:endParaRPr lang="en-US"/>
          </a:p>
        </p:txBody>
      </p:sp>
      <p:sp>
        <p:nvSpPr>
          <p:cNvPr id="7" name="Content Placeholder 2">
            <a:extLst>
              <a:ext uri="{FF2B5EF4-FFF2-40B4-BE49-F238E27FC236}">
                <a16:creationId xmlns:a16="http://schemas.microsoft.com/office/drawing/2014/main" id="{8B3B209A-E6BA-BE45-8C1D-998495651997}"/>
              </a:ext>
            </a:extLst>
          </p:cNvPr>
          <p:cNvSpPr>
            <a:spLocks noGrp="1"/>
          </p:cNvSpPr>
          <p:nvPr>
            <p:ph idx="13"/>
          </p:nvPr>
        </p:nvSpPr>
        <p:spPr>
          <a:xfrm>
            <a:off x="12306300" y="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8B3B209A-E6BA-BE45-8C1D-998495651997}"/>
              </a:ext>
            </a:extLst>
          </p:cNvPr>
          <p:cNvSpPr>
            <a:spLocks noGrp="1"/>
          </p:cNvSpPr>
          <p:nvPr>
            <p:ph idx="14"/>
          </p:nvPr>
        </p:nvSpPr>
        <p:spPr>
          <a:xfrm>
            <a:off x="12306300" y="20447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B3B209A-E6BA-BE45-8C1D-998495651997}"/>
              </a:ext>
            </a:extLst>
          </p:cNvPr>
          <p:cNvSpPr>
            <a:spLocks noGrp="1"/>
          </p:cNvSpPr>
          <p:nvPr>
            <p:ph idx="15"/>
          </p:nvPr>
        </p:nvSpPr>
        <p:spPr>
          <a:xfrm>
            <a:off x="12306300" y="40894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8B3B209A-E6BA-BE45-8C1D-998495651997}"/>
              </a:ext>
            </a:extLst>
          </p:cNvPr>
          <p:cNvSpPr>
            <a:spLocks noGrp="1"/>
          </p:cNvSpPr>
          <p:nvPr>
            <p:ph idx="16"/>
          </p:nvPr>
        </p:nvSpPr>
        <p:spPr>
          <a:xfrm>
            <a:off x="12306300" y="61341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7261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userDrawn="1"/>
        </p:nvGrpSpPr>
        <p:grpSpPr>
          <a:xfrm>
            <a:off x="831850" y="1062038"/>
            <a:ext cx="9937750" cy="4403898"/>
            <a:chOff x="831850" y="1062038"/>
            <a:chExt cx="9937750" cy="4403898"/>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831850" y="1062038"/>
              <a:ext cx="2305050" cy="4403898"/>
            </a:xfrm>
            <a:prstGeom prst="rect">
              <a:avLst/>
            </a:prstGeom>
          </p:spPr>
        </p:pic>
        <p:sp>
          <p:nvSpPr>
            <p:cNvPr id="4" name="Rounded Rectangle 3"/>
            <p:cNvSpPr/>
            <p:nvPr userDrawn="1"/>
          </p:nvSpPr>
          <p:spPr>
            <a:xfrm>
              <a:off x="952500" y="1709737"/>
              <a:ext cx="9817100" cy="2879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991D532-3394-BE4C-81E8-520A13CD24EB}"/>
              </a:ext>
            </a:extLst>
          </p:cNvPr>
          <p:cNvSpPr>
            <a:spLocks noGrp="1"/>
          </p:cNvSpPr>
          <p:nvPr>
            <p:ph type="title"/>
          </p:nvPr>
        </p:nvSpPr>
        <p:spPr>
          <a:xfrm>
            <a:off x="1238250" y="2260600"/>
            <a:ext cx="9913044" cy="133667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5F76542-B2E0-7A4E-92DD-5A8FD97C21F5}"/>
              </a:ext>
            </a:extLst>
          </p:cNvPr>
          <p:cNvSpPr>
            <a:spLocks noGrp="1"/>
          </p:cNvSpPr>
          <p:nvPr>
            <p:ph type="body" idx="1" hasCustomPrompt="1"/>
          </p:nvPr>
        </p:nvSpPr>
        <p:spPr>
          <a:xfrm>
            <a:off x="1238250" y="3660775"/>
            <a:ext cx="9913044" cy="8524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aster text styles</a:t>
            </a:r>
          </a:p>
        </p:txBody>
      </p:sp>
      <p:sp>
        <p:nvSpPr>
          <p:cNvPr id="6" name="Slide Number Placeholder 5">
            <a:extLst>
              <a:ext uri="{FF2B5EF4-FFF2-40B4-BE49-F238E27FC236}">
                <a16:creationId xmlns:a16="http://schemas.microsoft.com/office/drawing/2014/main" id="{F4C4FC45-958E-6D42-ABBA-D61F9017C16D}"/>
              </a:ext>
            </a:extLst>
          </p:cNvPr>
          <p:cNvSpPr>
            <a:spLocks noGrp="1"/>
          </p:cNvSpPr>
          <p:nvPr>
            <p:ph type="sldNum" sz="quarter" idx="12"/>
          </p:nvPr>
        </p:nvSpPr>
        <p:spPr/>
        <p:txBody>
          <a:bodyPr/>
          <a:lstStyle/>
          <a:p>
            <a:fld id="{8CE19BDE-ABDF-3B41-B278-49B517E6C0DD}" type="slidenum">
              <a:rPr lang="en-US" smtClean="0"/>
              <a:t>‹#›</a:t>
            </a:fld>
            <a:endParaRPr lang="en-US"/>
          </a:p>
        </p:txBody>
      </p:sp>
    </p:spTree>
    <p:extLst>
      <p:ext uri="{BB962C8B-B14F-4D97-AF65-F5344CB8AC3E}">
        <p14:creationId xmlns:p14="http://schemas.microsoft.com/office/powerpoint/2010/main" val="3499135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CE19BDE-ABDF-3B41-B278-49B517E6C0DD}" type="slidenum">
              <a:rPr lang="en-US" smtClean="0"/>
              <a:pPr/>
              <a:t>‹#›</a:t>
            </a:fld>
            <a:endParaRPr lang="en-US" dirty="0"/>
          </a:p>
        </p:txBody>
      </p:sp>
      <p:sp>
        <p:nvSpPr>
          <p:cNvPr id="5" name="Table Placeholder 4"/>
          <p:cNvSpPr>
            <a:spLocks noGrp="1"/>
          </p:cNvSpPr>
          <p:nvPr>
            <p:ph type="tbl" sz="quarter" idx="11"/>
          </p:nvPr>
        </p:nvSpPr>
        <p:spPr>
          <a:xfrm>
            <a:off x="838200" y="2070100"/>
            <a:ext cx="10515600" cy="3657600"/>
          </a:xfrm>
        </p:spPr>
        <p:txBody>
          <a:bodyPr/>
          <a:lstStyle/>
          <a:p>
            <a:endParaRPr lang="en-US" dirty="0"/>
          </a:p>
        </p:txBody>
      </p:sp>
    </p:spTree>
    <p:extLst>
      <p:ext uri="{BB962C8B-B14F-4D97-AF65-F5344CB8AC3E}">
        <p14:creationId xmlns:p14="http://schemas.microsoft.com/office/powerpoint/2010/main" val="353095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p:cNvSpPr/>
          <p:nvPr userDrawn="1"/>
        </p:nvSpPr>
        <p:spPr>
          <a:xfrm>
            <a:off x="2" y="-1"/>
            <a:ext cx="12191997" cy="6857999"/>
          </a:xfrm>
          <a:prstGeom prst="rect">
            <a:avLst/>
          </a:prstGeom>
          <a:blipFill dpi="0" rotWithShape="1">
            <a:blip r:embed="rId2" cstate="print">
              <a:alphaModFix amt="24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2"/>
          <p:cNvSpPr txBox="1">
            <a:spLocks/>
          </p:cNvSpPr>
          <p:nvPr userDrawn="1"/>
        </p:nvSpPr>
        <p:spPr>
          <a:xfrm>
            <a:off x="428368" y="302125"/>
            <a:ext cx="11335264" cy="876130"/>
          </a:xfrm>
          <a:prstGeom prst="rect">
            <a:avLst/>
          </a:prstGeom>
          <a:solidFill>
            <a:schemeClr val="bg1">
              <a:alpha val="73000"/>
            </a:schemeClr>
          </a:solidFill>
          <a:effectLst>
            <a:softEdge rad="31750"/>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dirty="0"/>
              <a:t>Post-partum Hemorrhage Scenario</a:t>
            </a:r>
            <a:endParaRPr lang="en-US" sz="4400" dirty="0"/>
          </a:p>
        </p:txBody>
      </p:sp>
      <p:pic>
        <p:nvPicPr>
          <p:cNvPr id="16" name="Picture 1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15299" y="1764103"/>
            <a:ext cx="5454909" cy="610344"/>
          </a:xfrm>
          <a:prstGeom prst="rect">
            <a:avLst/>
          </a:prstGeom>
        </p:spPr>
      </p:pic>
      <p:pic>
        <p:nvPicPr>
          <p:cNvPr id="17" name="Picture 16"/>
          <p:cNvPicPr>
            <a:picLocks noChangeAspect="1"/>
          </p:cNvPicPr>
          <p:nvPr userDrawn="1"/>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08875" y="2277283"/>
            <a:ext cx="2486356" cy="1106558"/>
          </a:xfrm>
          <a:prstGeom prst="rect">
            <a:avLst/>
          </a:prstGeom>
        </p:spPr>
      </p:pic>
      <p:pic>
        <p:nvPicPr>
          <p:cNvPr id="18" name="Picture 17"/>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1" y="3200400"/>
            <a:ext cx="4793371" cy="880846"/>
          </a:xfrm>
          <a:prstGeom prst="rect">
            <a:avLst/>
          </a:prstGeom>
        </p:spPr>
      </p:pic>
      <p:pic>
        <p:nvPicPr>
          <p:cNvPr id="19" name="Picture 18"/>
          <p:cNvPicPr>
            <a:picLocks noChangeAspect="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63732" y="2324425"/>
            <a:ext cx="3849555" cy="1012277"/>
          </a:xfrm>
          <a:prstGeom prst="rect">
            <a:avLst/>
          </a:prstGeom>
        </p:spPr>
      </p:pic>
      <p:pic>
        <p:nvPicPr>
          <p:cNvPr id="20" name="Picture 19"/>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1764103"/>
            <a:ext cx="3110873" cy="713922"/>
          </a:xfrm>
          <a:prstGeom prst="rect">
            <a:avLst/>
          </a:prstGeom>
        </p:spPr>
      </p:pic>
      <p:pic>
        <p:nvPicPr>
          <p:cNvPr id="21" name="Picture 20"/>
          <p:cNvPicPr>
            <a:picLocks noChangeAspect="1"/>
          </p:cNvPicPr>
          <p:nvPr userDrawn="1"/>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083038" y="2274278"/>
            <a:ext cx="2566220" cy="1109563"/>
          </a:xfrm>
          <a:prstGeom prst="rect">
            <a:avLst/>
          </a:prstGeom>
        </p:spPr>
      </p:pic>
      <p:pic>
        <p:nvPicPr>
          <p:cNvPr id="22" name="Picture 21"/>
          <p:cNvPicPr>
            <a:picLocks noChangeAspect="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29844" y="3264408"/>
            <a:ext cx="4303785" cy="816838"/>
          </a:xfrm>
          <a:prstGeom prst="rect">
            <a:avLst/>
          </a:prstGeom>
        </p:spPr>
      </p:pic>
      <p:pic>
        <p:nvPicPr>
          <p:cNvPr id="23" name="Picture 22"/>
          <p:cNvPicPr>
            <a:picLocks noChangeAspect="1"/>
          </p:cNvPicPr>
          <p:nvPr userDrawn="1"/>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5950081" y="3990792"/>
            <a:ext cx="2486356" cy="599497"/>
          </a:xfrm>
          <a:prstGeom prst="rect">
            <a:avLst/>
          </a:prstGeom>
        </p:spPr>
      </p:pic>
      <p:pic>
        <p:nvPicPr>
          <p:cNvPr id="24" name="Picture 23"/>
          <p:cNvPicPr>
            <a:picLocks noChangeAspect="1"/>
          </p:cNvPicPr>
          <p:nvPr userDrawn="1"/>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7720651" y="3990792"/>
            <a:ext cx="3849559" cy="597425"/>
          </a:xfrm>
          <a:prstGeom prst="rect">
            <a:avLst/>
          </a:prstGeom>
        </p:spPr>
      </p:pic>
      <p:pic>
        <p:nvPicPr>
          <p:cNvPr id="25" name="Picture 24"/>
          <p:cNvPicPr>
            <a:picLocks noChangeAspect="1"/>
          </p:cNvPicPr>
          <p:nvPr userDrawn="1"/>
        </p:nvPicPr>
        <p:blipFill>
          <a:blip r:embed="rId13" cstate="print">
            <a:duotone>
              <a:schemeClr val="bg2">
                <a:shade val="45000"/>
                <a:satMod val="135000"/>
              </a:schemeClr>
              <a:prstClr val="white"/>
            </a:duotone>
            <a:extLst>
              <a:ext uri="{BEBA8EAE-BF5A-486C-A8C5-ECC9F3942E4B}">
                <a14:imgProps xmlns:a14="http://schemas.microsoft.com/office/drawing/2010/main">
                  <a14:imgLayer r:embed="rId14">
                    <a14:imgEffect>
                      <a14:artisticPencilSketch/>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a:off x="3399741" y="3983962"/>
            <a:ext cx="2566220" cy="601125"/>
          </a:xfrm>
          <a:prstGeom prst="rect">
            <a:avLst/>
          </a:prstGeom>
        </p:spPr>
      </p:pic>
      <p:pic>
        <p:nvPicPr>
          <p:cNvPr id="26" name="Picture 2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42758" y="4494535"/>
            <a:ext cx="5454909" cy="610344"/>
          </a:xfrm>
          <a:prstGeom prst="rect">
            <a:avLst/>
          </a:prstGeom>
        </p:spPr>
      </p:pic>
      <p:pic>
        <p:nvPicPr>
          <p:cNvPr id="27" name="Picture 26"/>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4494535"/>
            <a:ext cx="3110873" cy="610344"/>
          </a:xfrm>
          <a:prstGeom prst="rect">
            <a:avLst/>
          </a:prstGeom>
        </p:spPr>
      </p:pic>
      <p:pic>
        <p:nvPicPr>
          <p:cNvPr id="28" name="Picture 27"/>
          <p:cNvPicPr>
            <a:picLocks noChangeAspect="1"/>
          </p:cNvPicPr>
          <p:nvPr userDrawn="1"/>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89468" y="1961656"/>
            <a:ext cx="395353" cy="486902"/>
          </a:xfrm>
          <a:prstGeom prst="rect">
            <a:avLst/>
          </a:prstGeom>
        </p:spPr>
      </p:pic>
      <p:sp>
        <p:nvSpPr>
          <p:cNvPr id="29" name="Flowchart: Process 28"/>
          <p:cNvSpPr/>
          <p:nvPr userDrawn="1"/>
        </p:nvSpPr>
        <p:spPr>
          <a:xfrm>
            <a:off x="4674474" y="1848208"/>
            <a:ext cx="1092013" cy="42606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pic>
        <p:nvPicPr>
          <p:cNvPr id="30" name="Picture 29"/>
          <p:cNvPicPr>
            <a:picLocks noChangeAspect="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71483" y="1764102"/>
            <a:ext cx="1197716" cy="596730"/>
          </a:xfrm>
          <a:prstGeom prst="rect">
            <a:avLst/>
          </a:prstGeom>
        </p:spPr>
      </p:pic>
      <p:sp>
        <p:nvSpPr>
          <p:cNvPr id="31" name="Rectangular Callout 30"/>
          <p:cNvSpPr/>
          <p:nvPr userDrawn="1"/>
        </p:nvSpPr>
        <p:spPr>
          <a:xfrm>
            <a:off x="8375489" y="1801303"/>
            <a:ext cx="822449" cy="144257"/>
          </a:xfrm>
          <a:prstGeom prst="wedgeRectCallout">
            <a:avLst>
              <a:gd name="adj1" fmla="val 40021"/>
              <a:gd name="adj2" fmla="val 10412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2" name="Rectangular Callout 31"/>
          <p:cNvSpPr/>
          <p:nvPr userDrawn="1"/>
        </p:nvSpPr>
        <p:spPr>
          <a:xfrm>
            <a:off x="9407216" y="2198041"/>
            <a:ext cx="716363" cy="169599"/>
          </a:xfrm>
          <a:prstGeom prst="wedgeRectCallout">
            <a:avLst>
              <a:gd name="adj1" fmla="val 57222"/>
              <a:gd name="adj2" fmla="val -164959"/>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33" name="Picture 32"/>
          <p:cNvPicPr>
            <a:picLocks noChangeAspect="1"/>
          </p:cNvPicPr>
          <p:nvPr userDrawn="1"/>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7610" y="2563653"/>
            <a:ext cx="1388940" cy="676435"/>
          </a:xfrm>
          <a:prstGeom prst="rect">
            <a:avLst/>
          </a:prstGeom>
        </p:spPr>
      </p:pic>
      <p:sp>
        <p:nvSpPr>
          <p:cNvPr id="34" name="Rectangular Callout 33"/>
          <p:cNvSpPr/>
          <p:nvPr userDrawn="1"/>
        </p:nvSpPr>
        <p:spPr>
          <a:xfrm>
            <a:off x="4293696" y="2613099"/>
            <a:ext cx="966149" cy="124822"/>
          </a:xfrm>
          <a:prstGeom prst="wedgeRectCallout">
            <a:avLst>
              <a:gd name="adj1" fmla="val 33213"/>
              <a:gd name="adj2" fmla="val 129786"/>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5" name="Rectangular Callout 34"/>
          <p:cNvSpPr/>
          <p:nvPr userDrawn="1"/>
        </p:nvSpPr>
        <p:spPr>
          <a:xfrm>
            <a:off x="6480762" y="3173234"/>
            <a:ext cx="526356" cy="77773"/>
          </a:xfrm>
          <a:prstGeom prst="wedgeRectCallout">
            <a:avLst>
              <a:gd name="adj1" fmla="val -146004"/>
              <a:gd name="adj2" fmla="val -20841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6" name="Flowchart: Process 35"/>
          <p:cNvSpPr/>
          <p:nvPr userDrawn="1"/>
        </p:nvSpPr>
        <p:spPr>
          <a:xfrm>
            <a:off x="5889385" y="2787111"/>
            <a:ext cx="985825" cy="8624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7" name="Rectangular Callout 36"/>
          <p:cNvSpPr/>
          <p:nvPr userDrawn="1"/>
        </p:nvSpPr>
        <p:spPr>
          <a:xfrm>
            <a:off x="7021974" y="2457445"/>
            <a:ext cx="858879" cy="117132"/>
          </a:xfrm>
          <a:prstGeom prst="wedgeRectCallout">
            <a:avLst>
              <a:gd name="adj1" fmla="val 35789"/>
              <a:gd name="adj2" fmla="val 101164"/>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38" name="Picture 37"/>
          <p:cNvPicPr>
            <a:picLocks noChangeAspect="1"/>
          </p:cNvPicPr>
          <p:nvPr userDrawn="1"/>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04960" y="2532058"/>
            <a:ext cx="1141057" cy="736786"/>
          </a:xfrm>
          <a:prstGeom prst="rect">
            <a:avLst/>
          </a:prstGeom>
        </p:spPr>
      </p:pic>
      <p:sp>
        <p:nvSpPr>
          <p:cNvPr id="39" name="Rectangular Callout 38"/>
          <p:cNvSpPr/>
          <p:nvPr userDrawn="1"/>
        </p:nvSpPr>
        <p:spPr>
          <a:xfrm>
            <a:off x="9267391" y="2689551"/>
            <a:ext cx="1308285" cy="120045"/>
          </a:xfrm>
          <a:prstGeom prst="wedgeRectCallout">
            <a:avLst>
              <a:gd name="adj1" fmla="val 51208"/>
              <a:gd name="adj2" fmla="val -9775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0" name="Flowchart: Process 39"/>
          <p:cNvSpPr/>
          <p:nvPr userDrawn="1"/>
        </p:nvSpPr>
        <p:spPr>
          <a:xfrm>
            <a:off x="9189629" y="2469321"/>
            <a:ext cx="1706932" cy="9338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41" name="Picture 40"/>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644188" y="2490306"/>
            <a:ext cx="889441" cy="658242"/>
          </a:xfrm>
          <a:prstGeom prst="rect">
            <a:avLst/>
          </a:prstGeom>
        </p:spPr>
      </p:pic>
      <p:sp>
        <p:nvSpPr>
          <p:cNvPr id="42" name="Flowchart: Process 41"/>
          <p:cNvSpPr/>
          <p:nvPr userDrawn="1"/>
        </p:nvSpPr>
        <p:spPr>
          <a:xfrm>
            <a:off x="9285627" y="3148549"/>
            <a:ext cx="2162268" cy="5185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43" name="Picture 42"/>
          <p:cNvPicPr>
            <a:picLocks noChangeAspect="1"/>
          </p:cNvPicPr>
          <p:nvPr userDrawn="1"/>
        </p:nvPicPr>
        <p:blipFill>
          <a:blip r:embed="rId2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41853" y="3426207"/>
            <a:ext cx="855291" cy="538973"/>
          </a:xfrm>
          <a:prstGeom prst="rect">
            <a:avLst/>
          </a:prstGeom>
        </p:spPr>
      </p:pic>
      <p:sp>
        <p:nvSpPr>
          <p:cNvPr id="44" name="Rectangular Callout 43"/>
          <p:cNvSpPr/>
          <p:nvPr userDrawn="1"/>
        </p:nvSpPr>
        <p:spPr>
          <a:xfrm>
            <a:off x="5039813" y="3549172"/>
            <a:ext cx="866255" cy="137931"/>
          </a:xfrm>
          <a:prstGeom prst="wedgeRectCallout">
            <a:avLst>
              <a:gd name="adj1" fmla="val 73712"/>
              <a:gd name="adj2" fmla="val -2187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5" name="Flowchart: Process 44"/>
          <p:cNvSpPr/>
          <p:nvPr userDrawn="1"/>
        </p:nvSpPr>
        <p:spPr>
          <a:xfrm>
            <a:off x="3722894" y="3333476"/>
            <a:ext cx="1737199" cy="126820"/>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6" name="Rectangular Callout 45"/>
          <p:cNvSpPr/>
          <p:nvPr userDrawn="1"/>
        </p:nvSpPr>
        <p:spPr>
          <a:xfrm>
            <a:off x="10200925" y="3413428"/>
            <a:ext cx="695635" cy="179825"/>
          </a:xfrm>
          <a:prstGeom prst="wedgeRectCallout">
            <a:avLst>
              <a:gd name="adj1" fmla="val -130207"/>
              <a:gd name="adj2" fmla="val -3452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47" name="Flowchart: Process 46"/>
          <p:cNvSpPr/>
          <p:nvPr userDrawn="1"/>
        </p:nvSpPr>
        <p:spPr>
          <a:xfrm>
            <a:off x="8046451" y="3334766"/>
            <a:ext cx="1188696" cy="10777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48" name="Picture 47"/>
          <p:cNvPicPr>
            <a:picLocks noChangeAspect="1"/>
          </p:cNvPicPr>
          <p:nvPr userDrawn="1"/>
        </p:nvPicPr>
        <p:blipFill>
          <a:blip r:embed="rId2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1180" y="3321016"/>
            <a:ext cx="984336" cy="718113"/>
          </a:xfrm>
          <a:prstGeom prst="rect">
            <a:avLst/>
          </a:prstGeom>
          <a:ln w="3175">
            <a:solidFill>
              <a:schemeClr val="tx1"/>
            </a:solidFill>
          </a:ln>
        </p:spPr>
      </p:pic>
      <p:sp>
        <p:nvSpPr>
          <p:cNvPr id="49" name="Flowchart: Process 48"/>
          <p:cNvSpPr/>
          <p:nvPr userDrawn="1"/>
        </p:nvSpPr>
        <p:spPr>
          <a:xfrm>
            <a:off x="3463733" y="4090628"/>
            <a:ext cx="1089991" cy="7300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0" name="Picture 49"/>
          <p:cNvPicPr>
            <a:picLocks noChangeAspect="1"/>
          </p:cNvPicPr>
          <p:nvPr userDrawn="1"/>
        </p:nvPicPr>
        <p:blipFill>
          <a:blip r:embed="rId2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52826" y="3977262"/>
            <a:ext cx="887617" cy="531085"/>
          </a:xfrm>
          <a:prstGeom prst="rect">
            <a:avLst/>
          </a:prstGeom>
        </p:spPr>
      </p:pic>
      <p:sp>
        <p:nvSpPr>
          <p:cNvPr id="51" name="Rectangular Callout 50"/>
          <p:cNvSpPr/>
          <p:nvPr userDrawn="1"/>
        </p:nvSpPr>
        <p:spPr>
          <a:xfrm>
            <a:off x="5521297" y="4169717"/>
            <a:ext cx="256128" cy="82102"/>
          </a:xfrm>
          <a:prstGeom prst="wedgeRectCallout">
            <a:avLst>
              <a:gd name="adj1" fmla="val -106661"/>
              <a:gd name="adj2" fmla="val -4195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2" name="Flowchart: Process 51"/>
          <p:cNvSpPr/>
          <p:nvPr userDrawn="1"/>
        </p:nvSpPr>
        <p:spPr>
          <a:xfrm>
            <a:off x="6937831" y="4110712"/>
            <a:ext cx="1091757" cy="10254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3" name="Picture 52"/>
          <p:cNvPicPr>
            <a:picLocks noChangeAspect="1"/>
          </p:cNvPicPr>
          <p:nvPr userDrawn="1"/>
        </p:nvPicPr>
        <p:blipFill>
          <a:blip r:embed="rId2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40376" y="4148274"/>
            <a:ext cx="767987" cy="405372"/>
          </a:xfrm>
          <a:prstGeom prst="rect">
            <a:avLst/>
          </a:prstGeom>
        </p:spPr>
      </p:pic>
      <p:sp>
        <p:nvSpPr>
          <p:cNvPr id="54" name="Rectangular Callout 53"/>
          <p:cNvSpPr/>
          <p:nvPr userDrawn="1"/>
        </p:nvSpPr>
        <p:spPr>
          <a:xfrm>
            <a:off x="6160502" y="4080971"/>
            <a:ext cx="383069" cy="132290"/>
          </a:xfrm>
          <a:prstGeom prst="wedgeRectCallout">
            <a:avLst>
              <a:gd name="adj1" fmla="val 70480"/>
              <a:gd name="adj2" fmla="val 6492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5" name="Rectangular Callout 54"/>
          <p:cNvSpPr/>
          <p:nvPr userDrawn="1"/>
        </p:nvSpPr>
        <p:spPr>
          <a:xfrm>
            <a:off x="7308363" y="4347400"/>
            <a:ext cx="490808" cy="80108"/>
          </a:xfrm>
          <a:prstGeom prst="wedgeRectCallout">
            <a:avLst>
              <a:gd name="adj1" fmla="val -56191"/>
              <a:gd name="adj2" fmla="val -3334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6" name="Rectangular Callout 55"/>
          <p:cNvSpPr/>
          <p:nvPr userDrawn="1"/>
        </p:nvSpPr>
        <p:spPr>
          <a:xfrm>
            <a:off x="8375488" y="4075140"/>
            <a:ext cx="375953" cy="147084"/>
          </a:xfrm>
          <a:prstGeom prst="wedgeRectCallout">
            <a:avLst>
              <a:gd name="adj1" fmla="val -3146"/>
              <a:gd name="adj2" fmla="val 9847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7" name="Flowchart: Process 56"/>
          <p:cNvSpPr/>
          <p:nvPr userDrawn="1"/>
        </p:nvSpPr>
        <p:spPr>
          <a:xfrm>
            <a:off x="9569694" y="4189547"/>
            <a:ext cx="1449773" cy="5325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8" name="Picture 57"/>
          <p:cNvPicPr>
            <a:picLocks noChangeAspect="1"/>
          </p:cNvPicPr>
          <p:nvPr userDrawn="1"/>
        </p:nvPicPr>
        <p:blipFill>
          <a:blip r:embed="rId2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23757" y="4155765"/>
            <a:ext cx="411391" cy="357601"/>
          </a:xfrm>
          <a:prstGeom prst="rect">
            <a:avLst/>
          </a:prstGeom>
        </p:spPr>
      </p:pic>
      <p:sp>
        <p:nvSpPr>
          <p:cNvPr id="59" name="Rectangular Callout 58"/>
          <p:cNvSpPr/>
          <p:nvPr userDrawn="1"/>
        </p:nvSpPr>
        <p:spPr>
          <a:xfrm>
            <a:off x="5198076" y="4619764"/>
            <a:ext cx="1136821" cy="64698"/>
          </a:xfrm>
          <a:prstGeom prst="wedgeRectCallout">
            <a:avLst>
              <a:gd name="adj1" fmla="val 1183"/>
              <a:gd name="adj2" fmla="val 15214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0" name="Flowchart: Process 59"/>
          <p:cNvSpPr/>
          <p:nvPr userDrawn="1"/>
        </p:nvSpPr>
        <p:spPr>
          <a:xfrm>
            <a:off x="4612859" y="4881945"/>
            <a:ext cx="1647568" cy="12541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a:p>
            <a:r>
              <a:rPr lang="en-US" sz="1800" dirty="0">
                <a:solidFill>
                  <a:schemeClr val="tx1"/>
                </a:solidFill>
              </a:rPr>
              <a:t> </a:t>
            </a:r>
          </a:p>
          <a:p>
            <a:r>
              <a:rPr lang="en-US" sz="1800" dirty="0">
                <a:solidFill>
                  <a:schemeClr val="tx1"/>
                </a:solidFill>
              </a:rPr>
              <a:t> </a:t>
            </a:r>
          </a:p>
        </p:txBody>
      </p:sp>
      <p:pic>
        <p:nvPicPr>
          <p:cNvPr id="61" name="Picture 60"/>
          <p:cNvPicPr>
            <a:picLocks noChangeAspect="1"/>
          </p:cNvPicPr>
          <p:nvPr userDrawn="1"/>
        </p:nvPicPr>
        <p:blipFill>
          <a:blip r:embed="rId2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4155000" y="4580431"/>
            <a:ext cx="1104845" cy="548352"/>
          </a:xfrm>
          <a:prstGeom prst="rect">
            <a:avLst/>
          </a:prstGeom>
        </p:spPr>
      </p:pic>
      <p:sp>
        <p:nvSpPr>
          <p:cNvPr id="62" name="Rectangular Callout 61"/>
          <p:cNvSpPr/>
          <p:nvPr userDrawn="1"/>
        </p:nvSpPr>
        <p:spPr>
          <a:xfrm rot="11048636">
            <a:off x="3641151" y="4673227"/>
            <a:ext cx="538564" cy="120575"/>
          </a:xfrm>
          <a:prstGeom prst="wedgeRectCallout">
            <a:avLst>
              <a:gd name="adj1" fmla="val -47924"/>
              <a:gd name="adj2" fmla="val 441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3" name="Flowchart: Process 62"/>
          <p:cNvSpPr/>
          <p:nvPr userDrawn="1"/>
        </p:nvSpPr>
        <p:spPr>
          <a:xfrm>
            <a:off x="7036490" y="4623350"/>
            <a:ext cx="1454639" cy="9365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64" name="Picture 63"/>
          <p:cNvPicPr>
            <a:picLocks noChangeAspect="1"/>
          </p:cNvPicPr>
          <p:nvPr userDrawn="1"/>
        </p:nvPicPr>
        <p:blipFill>
          <a:blip r:embed="rId2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9429087" y="4518695"/>
            <a:ext cx="906456" cy="542357"/>
          </a:xfrm>
          <a:prstGeom prst="rect">
            <a:avLst/>
          </a:prstGeom>
        </p:spPr>
      </p:pic>
      <p:sp>
        <p:nvSpPr>
          <p:cNvPr id="65" name="Rectangular Callout 64"/>
          <p:cNvSpPr/>
          <p:nvPr userDrawn="1"/>
        </p:nvSpPr>
        <p:spPr>
          <a:xfrm>
            <a:off x="10569199" y="4626082"/>
            <a:ext cx="298908" cy="155732"/>
          </a:xfrm>
          <a:prstGeom prst="wedgeRectCallout">
            <a:avLst>
              <a:gd name="adj1" fmla="val -130207"/>
              <a:gd name="adj2" fmla="val -3601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6" name="Flowchart: Process 65"/>
          <p:cNvSpPr/>
          <p:nvPr userDrawn="1"/>
        </p:nvSpPr>
        <p:spPr>
          <a:xfrm>
            <a:off x="7367028" y="4893117"/>
            <a:ext cx="1358845" cy="51533"/>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Tree>
    <p:extLst>
      <p:ext uri="{BB962C8B-B14F-4D97-AF65-F5344CB8AC3E}">
        <p14:creationId xmlns:p14="http://schemas.microsoft.com/office/powerpoint/2010/main" val="463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ontent_block">
    <p:spTree>
      <p:nvGrpSpPr>
        <p:cNvPr id="1" name=""/>
        <p:cNvGrpSpPr/>
        <p:nvPr/>
      </p:nvGrpSpPr>
      <p:grpSpPr>
        <a:xfrm>
          <a:off x="0" y="0"/>
          <a:ext cx="0" cy="0"/>
          <a:chOff x="0" y="0"/>
          <a:chExt cx="0" cy="0"/>
        </a:xfrm>
      </p:grpSpPr>
      <p:sp>
        <p:nvSpPr>
          <p:cNvPr id="4" name="Rounded Rectangle 3"/>
          <p:cNvSpPr/>
          <p:nvPr userDrawn="1"/>
        </p:nvSpPr>
        <p:spPr bwMode="auto">
          <a:xfrm>
            <a:off x="0" y="304800"/>
            <a:ext cx="11277600" cy="1295400"/>
          </a:xfrm>
          <a:custGeom>
            <a:avLst/>
            <a:gdLst/>
            <a:ahLst/>
            <a:cxnLst/>
            <a:rect l="l" t="t" r="r" b="b"/>
            <a:pathLst>
              <a:path w="8458200" h="1295400">
                <a:moveTo>
                  <a:pt x="0" y="0"/>
                </a:moveTo>
                <a:lnTo>
                  <a:pt x="8376525" y="0"/>
                </a:lnTo>
                <a:cubicBezTo>
                  <a:pt x="8421633" y="0"/>
                  <a:pt x="8458200" y="36567"/>
                  <a:pt x="8458200" y="81675"/>
                </a:cubicBezTo>
                <a:lnTo>
                  <a:pt x="8458200" y="1213725"/>
                </a:lnTo>
                <a:cubicBezTo>
                  <a:pt x="8458200" y="1258833"/>
                  <a:pt x="8421633" y="1295400"/>
                  <a:pt x="8376525" y="1295400"/>
                </a:cubicBezTo>
                <a:lnTo>
                  <a:pt x="0" y="1295400"/>
                </a:lnTo>
                <a:close/>
              </a:path>
            </a:pathLst>
          </a:custGeom>
          <a:solidFill>
            <a:schemeClr val="bg1"/>
          </a:solidFill>
          <a:ln w="9525" cap="flat" cmpd="sng" algn="ctr">
            <a:solidFill>
              <a:schemeClr val="accent2">
                <a:lumMod val="20000"/>
                <a:lumOff val="80000"/>
              </a:schemeClr>
            </a:solidFill>
            <a:prstDash val="solid"/>
            <a:round/>
            <a:headEnd type="none" w="med" len="med"/>
            <a:tailEnd type="none" w="med" len="med"/>
          </a:ln>
          <a:effectLst>
            <a:outerShdw blurRad="38100" dist="38100" dir="8100000" algn="tr" rotWithShape="0">
              <a:schemeClr val="tx1">
                <a:lumMod val="50000"/>
                <a:lumOff val="50000"/>
                <a:alpha val="40000"/>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 name="Title 1"/>
          <p:cNvSpPr>
            <a:spLocks noGrp="1"/>
          </p:cNvSpPr>
          <p:nvPr>
            <p:ph type="title"/>
          </p:nvPr>
        </p:nvSpPr>
        <p:spPr>
          <a:xfrm>
            <a:off x="1079501" y="381000"/>
            <a:ext cx="9893300" cy="1143000"/>
          </a:xfrm>
        </p:spPr>
        <p:txBody>
          <a:bodyPr anchor="ctr"/>
          <a:lstStyle>
            <a:lvl1pPr>
              <a:defRPr sz="3200" baseline="0"/>
            </a:lvl1pPr>
          </a:lstStyle>
          <a:p>
            <a:endParaRPr lang="en-US" dirty="0"/>
          </a:p>
        </p:txBody>
      </p:sp>
      <p:sp>
        <p:nvSpPr>
          <p:cNvPr id="5" name="Slide Number Placeholder 5"/>
          <p:cNvSpPr>
            <a:spLocks noGrp="1"/>
          </p:cNvSpPr>
          <p:nvPr>
            <p:ph type="sldNum" sz="quarter" idx="12"/>
          </p:nvPr>
        </p:nvSpPr>
        <p:spPr>
          <a:xfrm>
            <a:off x="10871200" y="6324600"/>
            <a:ext cx="558800" cy="304800"/>
          </a:xfrm>
        </p:spPr>
        <p:txBody>
          <a:bodyPr/>
          <a:lstStyle>
            <a:lvl1pPr>
              <a:defRPr/>
            </a:lvl1pPr>
          </a:lstStyle>
          <a:p>
            <a:fld id="{700BC924-6907-417A-B366-F607245C071E}" type="slidenum">
              <a:rPr lang="en-US"/>
              <a:pPr/>
              <a:t>‹#›</a:t>
            </a:fld>
            <a:endParaRPr lang="en-US">
              <a:solidFill>
                <a:srgbClr val="002C77"/>
              </a:solidFill>
            </a:endParaRPr>
          </a:p>
        </p:txBody>
      </p:sp>
      <p:sp>
        <p:nvSpPr>
          <p:cNvPr id="6" name="Text Placeholder 9"/>
          <p:cNvSpPr>
            <a:spLocks noGrp="1"/>
          </p:cNvSpPr>
          <p:nvPr>
            <p:ph type="body" sz="quarter" idx="13" hasCustomPrompt="1"/>
          </p:nvPr>
        </p:nvSpPr>
        <p:spPr>
          <a:xfrm>
            <a:off x="7010400" y="6324600"/>
            <a:ext cx="3657600" cy="304800"/>
          </a:xfrm>
          <a:prstGeom prst="rect">
            <a:avLst/>
          </a:prstGeom>
        </p:spPr>
        <p:txBody>
          <a:bodyPr/>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Reference or </a:t>
            </a:r>
            <a:r>
              <a:rPr lang="en-US" dirty="0" err="1"/>
              <a:t>url</a:t>
            </a:r>
            <a:r>
              <a:rPr lang="en-US" dirty="0"/>
              <a:t> goes here</a:t>
            </a:r>
          </a:p>
        </p:txBody>
      </p:sp>
      <p:sp>
        <p:nvSpPr>
          <p:cNvPr id="7" name="Content Placeholder 2"/>
          <p:cNvSpPr>
            <a:spLocks noGrp="1"/>
          </p:cNvSpPr>
          <p:nvPr>
            <p:ph idx="1"/>
          </p:nvPr>
        </p:nvSpPr>
        <p:spPr>
          <a:xfrm>
            <a:off x="1079500" y="1981200"/>
            <a:ext cx="10363200" cy="4114800"/>
          </a:xfrm>
          <a:prstGeom prst="rect">
            <a:avLst/>
          </a:prstGeom>
        </p:spPr>
        <p:txBody>
          <a:bodyPr/>
          <a:lstStyle>
            <a:lvl1pPr>
              <a:spcAft>
                <a:spcPts val="400"/>
              </a:spcAft>
              <a:buClr>
                <a:srgbClr val="41B649"/>
              </a:buClr>
              <a:defRPr sz="2800"/>
            </a:lvl1pPr>
            <a:lvl2pPr>
              <a:spcAft>
                <a:spcPts val="200"/>
              </a:spcAft>
              <a:buClr>
                <a:srgbClr val="41B649"/>
              </a:buClr>
              <a:defRPr sz="2400"/>
            </a:lvl2pPr>
            <a:lvl3pPr>
              <a:buClr>
                <a:srgbClr val="41B649"/>
              </a:buClr>
              <a:defRPr sz="2000"/>
            </a:lvl3pPr>
            <a:lvl4pPr>
              <a:buClr>
                <a:srgbClr val="41B649"/>
              </a:buClr>
              <a:defRPr sz="1800"/>
            </a:lvl4pPr>
            <a:lvl5pPr>
              <a:buClr>
                <a:srgbClr val="41B649"/>
              </a:buClr>
              <a:defRPr sz="1600"/>
            </a:lvl5pPr>
          </a:lstStyle>
          <a:p>
            <a:pPr lvl="0"/>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25000" b="50000"/>
          <a:stretch/>
        </p:blipFill>
        <p:spPr>
          <a:xfrm>
            <a:off x="0" y="6790696"/>
            <a:ext cx="12192000" cy="79310"/>
          </a:xfrm>
          <a:prstGeom prst="rect">
            <a:avLst/>
          </a:prstGeom>
        </p:spPr>
      </p:pic>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25000" b="50000"/>
          <a:stretch/>
        </p:blipFill>
        <p:spPr>
          <a:xfrm>
            <a:off x="0" y="3111"/>
            <a:ext cx="12192000" cy="79310"/>
          </a:xfrm>
          <a:prstGeom prst="rect">
            <a:avLst/>
          </a:prstGeom>
        </p:spPr>
      </p:pic>
    </p:spTree>
    <p:extLst>
      <p:ext uri="{BB962C8B-B14F-4D97-AF65-F5344CB8AC3E}">
        <p14:creationId xmlns:p14="http://schemas.microsoft.com/office/powerpoint/2010/main" val="1445815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IP Effectiveness Course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57400"/>
            <a:ext cx="10972800" cy="4572000"/>
          </a:xfrm>
        </p:spPr>
        <p:txBody>
          <a:bodyPr/>
          <a:lstStyle>
            <a:lvl1pPr>
              <a:buFontTx/>
              <a:buBlip>
                <a:blip r:embed="rId2"/>
              </a:buBlip>
              <a:defRPr sz="2800"/>
            </a:lvl1pPr>
            <a:lvl2pPr>
              <a:buClr>
                <a:schemeClr val="accent1">
                  <a:lumMod val="75000"/>
                </a:schemeClr>
              </a:buClr>
              <a:buFont typeface="Wingdings" pitchFamily="2" charset="2"/>
              <a:buChar char="§"/>
              <a:defRPr sz="2400"/>
            </a:lvl2pPr>
            <a:lvl3pPr>
              <a:buClr>
                <a:schemeClr val="tx2">
                  <a:lumMod val="50000"/>
                </a:schemeClr>
              </a:buClr>
              <a:buFont typeface="Wingdings" pitchFamily="2" charset="2"/>
              <a:buChar char="ü"/>
              <a:defRPr sz="2000"/>
            </a:lvl3pPr>
          </a:lstStyle>
          <a:p>
            <a:pPr lvl="0"/>
            <a:r>
              <a:rPr lang="en-US" dirty="0"/>
              <a:t>Click to edit Master text styles</a:t>
            </a:r>
          </a:p>
          <a:p>
            <a:pPr lvl="1"/>
            <a:r>
              <a:rPr lang="en-US" dirty="0"/>
              <a:t>Second level</a:t>
            </a:r>
          </a:p>
          <a:p>
            <a:pPr lvl="2"/>
            <a:r>
              <a:rPr lang="en-US" dirty="0"/>
              <a:t>Third level</a:t>
            </a:r>
          </a:p>
        </p:txBody>
      </p:sp>
      <p:sp>
        <p:nvSpPr>
          <p:cNvPr id="15" name="Text Placeholder 16"/>
          <p:cNvSpPr>
            <a:spLocks noGrp="1"/>
          </p:cNvSpPr>
          <p:nvPr>
            <p:ph type="body" sz="quarter" idx="10"/>
          </p:nvPr>
        </p:nvSpPr>
        <p:spPr>
          <a:xfrm>
            <a:off x="609600" y="381000"/>
            <a:ext cx="10972800" cy="1295400"/>
          </a:xfrm>
        </p:spPr>
        <p:txBody>
          <a:bodyPr>
            <a:noAutofit/>
          </a:bodyPr>
          <a:lstStyle>
            <a:lvl1pPr algn="ctr">
              <a:buNone/>
              <a:defRPr sz="4400">
                <a:solidFill>
                  <a:schemeClr val="tx1"/>
                </a:solidFill>
                <a:latin typeface="Libre SansSerif Black SSi"/>
              </a:defRPr>
            </a:lvl1pPr>
          </a:lstStyle>
          <a:p>
            <a:pPr lvl="0"/>
            <a:r>
              <a:rPr lang="en-US" dirty="0"/>
              <a:t>Click to edit Master text styles</a:t>
            </a:r>
          </a:p>
        </p:txBody>
      </p:sp>
    </p:spTree>
    <p:extLst>
      <p:ext uri="{BB962C8B-B14F-4D97-AF65-F5344CB8AC3E}">
        <p14:creationId xmlns:p14="http://schemas.microsoft.com/office/powerpoint/2010/main" val="93519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tandar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slide title</a:t>
            </a:r>
          </a:p>
        </p:txBody>
      </p:sp>
      <p:sp>
        <p:nvSpPr>
          <p:cNvPr id="3" name="Content Placeholder 1"/>
          <p:cNvSpPr>
            <a:spLocks noGrp="1"/>
          </p:cNvSpPr>
          <p:nvPr>
            <p:ph idx="1" hasCustomPrompt="1"/>
          </p:nvPr>
        </p:nvSpPr>
        <p:spPr>
          <a:xfrm>
            <a:off x="609600" y="1600203"/>
            <a:ext cx="10972800" cy="4525963"/>
          </a:xfrm>
        </p:spPr>
        <p:txBody>
          <a:bodyPr>
            <a:normAutofit/>
          </a:bodyPr>
          <a:lstStyle>
            <a:lvl1pPr marL="288918" indent="-288918">
              <a:buFont typeface="Arial" panose="020B0604020202020204" pitchFamily="34" charset="0"/>
              <a:buChar char="►"/>
              <a:defRPr sz="1800" baseline="0">
                <a:latin typeface="Franklin Gothic Book" panose="020B0503020102020204" pitchFamily="34" charset="0"/>
              </a:defRPr>
            </a:lvl1pPr>
            <a:lvl2pPr marL="568311" indent="-284156">
              <a:buFont typeface="Wingdings" panose="05000000000000000000" pitchFamily="2" charset="2"/>
              <a:buChar char="§"/>
              <a:defRPr sz="1800">
                <a:latin typeface="Franklin Gothic Book" panose="020B0503020102020204" pitchFamily="34" charset="0"/>
              </a:defRPr>
            </a:lvl2pPr>
            <a:lvl3pPr marL="808018" indent="-234944">
              <a:buFont typeface="Arial" panose="020B0604020202020204" pitchFamily="34" charset="0"/>
              <a:buChar char="●"/>
              <a:tabLst/>
              <a:defRPr sz="1800">
                <a:latin typeface="Franklin Gothic Book" panose="020B0503020102020204" pitchFamily="34" charset="0"/>
              </a:defRPr>
            </a:lvl3pPr>
            <a:lvl4pPr marL="1371566" indent="0">
              <a:buNone/>
              <a:defRPr/>
            </a:lvl4pPr>
            <a:lvl5pPr marL="1828754" indent="0">
              <a:buNone/>
              <a:defRPr/>
            </a:lvl5pPr>
          </a:lstStyle>
          <a:p>
            <a:pPr lvl="0"/>
            <a:r>
              <a:rPr lang="en-US" dirty="0"/>
              <a:t>Click to add first-level bullet</a:t>
            </a:r>
          </a:p>
          <a:p>
            <a:pPr lvl="1"/>
            <a:r>
              <a:rPr lang="en-US" dirty="0"/>
              <a:t>Second level</a:t>
            </a:r>
          </a:p>
          <a:p>
            <a:pPr lvl="2"/>
            <a:r>
              <a:rPr lang="en-US" dirty="0"/>
              <a:t>Third level</a:t>
            </a:r>
          </a:p>
        </p:txBody>
      </p:sp>
      <p:sp>
        <p:nvSpPr>
          <p:cNvPr id="5" name="Source"/>
          <p:cNvSpPr>
            <a:spLocks noGrp="1"/>
          </p:cNvSpPr>
          <p:nvPr>
            <p:ph idx="11" hasCustomPrompt="1"/>
          </p:nvPr>
        </p:nvSpPr>
        <p:spPr>
          <a:xfrm>
            <a:off x="199086" y="6378788"/>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378"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Franklin Gothic Book" panose="020B0503020102020204" pitchFamily="34" charset="0"/>
                <a:cs typeface="Calibri"/>
              </a:defRPr>
            </a:lvl1pPr>
            <a:lvl2pPr marL="749282" indent="-406390">
              <a:spcBef>
                <a:spcPts val="0"/>
              </a:spcBef>
              <a:buClr>
                <a:srgbClr val="B50D0D"/>
              </a:buClr>
              <a:buFont typeface="Lucida Grande"/>
              <a:buNone/>
              <a:defRPr sz="1000">
                <a:latin typeface="Georgia"/>
                <a:cs typeface="Georgia"/>
              </a:defRPr>
            </a:lvl2pPr>
            <a:lvl3pPr marL="800080" indent="342892">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495824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F4A31-4640-8B4F-A34F-0F61DEBFB8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AA0EC0-E187-3848-AD48-044045353D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69453-9EF4-E144-A87A-07CC901ABDD9}"/>
              </a:ext>
            </a:extLst>
          </p:cNvPr>
          <p:cNvSpPr>
            <a:spLocks noGrp="1"/>
          </p:cNvSpPr>
          <p:nvPr>
            <p:ph type="dt" sz="half" idx="10"/>
          </p:nvPr>
        </p:nvSpPr>
        <p:spPr/>
        <p:txBody>
          <a:bodyPr/>
          <a:lstStyle/>
          <a:p>
            <a:fld id="{BD7EDE05-6D3A-4EA0-9428-C6D1ABB9A09C}" type="datetime1">
              <a:rPr lang="en-US" smtClean="0"/>
              <a:t>7/26/2023</a:t>
            </a:fld>
            <a:endParaRPr lang="en-US"/>
          </a:p>
        </p:txBody>
      </p:sp>
      <p:sp>
        <p:nvSpPr>
          <p:cNvPr id="5" name="Footer Placeholder 4">
            <a:extLst>
              <a:ext uri="{FF2B5EF4-FFF2-40B4-BE49-F238E27FC236}">
                <a16:creationId xmlns:a16="http://schemas.microsoft.com/office/drawing/2014/main" id="{8C8F86A4-E24C-9B47-96D9-F509048D0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F153C6-34F7-6740-80D6-5DFED69518B1}"/>
              </a:ext>
            </a:extLst>
          </p:cNvPr>
          <p:cNvSpPr>
            <a:spLocks noGrp="1"/>
          </p:cNvSpPr>
          <p:nvPr>
            <p:ph type="sldNum" sz="quarter" idx="12"/>
          </p:nvPr>
        </p:nvSpPr>
        <p:spPr/>
        <p:txBody>
          <a:bodyPr/>
          <a:lstStyle/>
          <a:p>
            <a:fld id="{CA4C37F5-55D5-BA4E-B79F-26BFA03DC600}" type="slidenum">
              <a:rPr lang="en-US" smtClean="0"/>
              <a:t>‹#›</a:t>
            </a:fld>
            <a:endParaRPr lang="en-US"/>
          </a:p>
        </p:txBody>
      </p:sp>
    </p:spTree>
    <p:extLst>
      <p:ext uri="{BB962C8B-B14F-4D97-AF65-F5344CB8AC3E}">
        <p14:creationId xmlns:p14="http://schemas.microsoft.com/office/powerpoint/2010/main" val="2744451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12">
            <a:extLst>
              <a:ext uri="{28A0092B-C50C-407E-A947-70E740481C1C}">
                <a14:useLocalDpi xmlns:a14="http://schemas.microsoft.com/office/drawing/2010/main" val="0"/>
              </a:ext>
            </a:extLst>
          </a:blip>
          <a:srcRect l="4389" t="13833" b="41511"/>
          <a:stretch/>
        </p:blipFill>
        <p:spPr>
          <a:xfrm>
            <a:off x="7769387" y="5950565"/>
            <a:ext cx="4372304" cy="912689"/>
          </a:xfrm>
          <a:prstGeom prst="rect">
            <a:avLst/>
          </a:prstGeom>
        </p:spPr>
      </p:pic>
      <p:sp>
        <p:nvSpPr>
          <p:cNvPr id="2" name="Title Placeholder 1">
            <a:extLst>
              <a:ext uri="{FF2B5EF4-FFF2-40B4-BE49-F238E27FC236}">
                <a16:creationId xmlns:a16="http://schemas.microsoft.com/office/drawing/2014/main" id="{B81E6E3C-D605-3E42-B966-E265408EA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700E1A-148D-E74A-99C5-EF34E045BD26}"/>
              </a:ext>
            </a:extLst>
          </p:cNvPr>
          <p:cNvSpPr>
            <a:spLocks noGrp="1"/>
          </p:cNvSpPr>
          <p:nvPr>
            <p:ph type="body" idx="1"/>
          </p:nvPr>
        </p:nvSpPr>
        <p:spPr>
          <a:xfrm>
            <a:off x="838200" y="1825625"/>
            <a:ext cx="10515600" cy="39993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dirty="0"/>
          </a:p>
        </p:txBody>
      </p:sp>
      <p:pic>
        <p:nvPicPr>
          <p:cNvPr id="13" name="Picture 12"/>
          <p:cNvPicPr>
            <a:picLocks noChangeAspect="1"/>
          </p:cNvPicPr>
          <p:nvPr userDrawn="1"/>
        </p:nvPicPr>
        <p:blipFill rotWithShape="1">
          <a:blip r:embed="rId12">
            <a:extLst>
              <a:ext uri="{28A0092B-C50C-407E-A947-70E740481C1C}">
                <a14:useLocalDpi xmlns:a14="http://schemas.microsoft.com/office/drawing/2010/main" val="0"/>
              </a:ext>
            </a:extLst>
          </a:blip>
          <a:srcRect l="4389" t="13833" r="26926" b="41511"/>
          <a:stretch/>
        </p:blipFill>
        <p:spPr>
          <a:xfrm>
            <a:off x="4647976" y="5950565"/>
            <a:ext cx="3140988" cy="912689"/>
          </a:xfrm>
          <a:prstGeom prst="rect">
            <a:avLst/>
          </a:prstGeom>
        </p:spPr>
      </p:pic>
      <p:pic>
        <p:nvPicPr>
          <p:cNvPr id="14" name="Picture 13"/>
          <p:cNvPicPr>
            <a:picLocks noChangeAspect="1"/>
          </p:cNvPicPr>
          <p:nvPr userDrawn="1"/>
        </p:nvPicPr>
        <p:blipFill rotWithShape="1">
          <a:blip r:embed="rId12">
            <a:extLst>
              <a:ext uri="{28A0092B-C50C-407E-A947-70E740481C1C}">
                <a14:useLocalDpi xmlns:a14="http://schemas.microsoft.com/office/drawing/2010/main" val="0"/>
              </a:ext>
            </a:extLst>
          </a:blip>
          <a:srcRect l="4388" t="13833" r="24814" b="41511"/>
          <a:stretch/>
        </p:blipFill>
        <p:spPr>
          <a:xfrm>
            <a:off x="1444845" y="5950565"/>
            <a:ext cx="3237590" cy="912689"/>
          </a:xfrm>
          <a:prstGeom prst="rect">
            <a:avLst/>
          </a:prstGeom>
        </p:spPr>
      </p:pic>
      <p:pic>
        <p:nvPicPr>
          <p:cNvPr id="15" name="Picture 14"/>
          <p:cNvPicPr>
            <a:picLocks noChangeAspect="1"/>
          </p:cNvPicPr>
          <p:nvPr userDrawn="1"/>
        </p:nvPicPr>
        <p:blipFill rotWithShape="1">
          <a:blip r:embed="rId12">
            <a:extLst>
              <a:ext uri="{28A0092B-C50C-407E-A947-70E740481C1C}">
                <a14:useLocalDpi xmlns:a14="http://schemas.microsoft.com/office/drawing/2010/main" val="0"/>
              </a:ext>
            </a:extLst>
          </a:blip>
          <a:srcRect l="4388" t="13833" r="62214" b="41511"/>
          <a:stretch/>
        </p:blipFill>
        <p:spPr>
          <a:xfrm>
            <a:off x="0" y="5950565"/>
            <a:ext cx="1527313" cy="912689"/>
          </a:xfrm>
          <a:prstGeom prst="rect">
            <a:avLst/>
          </a:prstGeom>
        </p:spPr>
      </p:pic>
      <p:sp>
        <p:nvSpPr>
          <p:cNvPr id="10" name="Rectangle 9">
            <a:extLst>
              <a:ext uri="{FF2B5EF4-FFF2-40B4-BE49-F238E27FC236}">
                <a16:creationId xmlns:a16="http://schemas.microsoft.com/office/drawing/2014/main" id="{14067747-2516-7945-973E-253033FA09EC}"/>
              </a:ext>
            </a:extLst>
          </p:cNvPr>
          <p:cNvSpPr/>
          <p:nvPr userDrawn="1"/>
        </p:nvSpPr>
        <p:spPr>
          <a:xfrm>
            <a:off x="11129049" y="6004289"/>
            <a:ext cx="1062951" cy="769441"/>
          </a:xfrm>
          <a:prstGeom prst="rect">
            <a:avLst/>
          </a:prstGeom>
        </p:spPr>
        <p:txBody>
          <a:bodyPr wrap="square">
            <a:spAutoFit/>
          </a:bodyPr>
          <a:lstStyle/>
          <a:p>
            <a:pPr algn="r"/>
            <a:r>
              <a:rPr lang="en-US" sz="1100" dirty="0">
                <a:solidFill>
                  <a:schemeClr val="bg1">
                    <a:lumMod val="50000"/>
                  </a:schemeClr>
                </a:solidFill>
              </a:rPr>
              <a:t>Hospital AIM Team </a:t>
            </a:r>
          </a:p>
          <a:p>
            <a:pPr algn="r"/>
            <a:r>
              <a:rPr lang="en-US" sz="1100" dirty="0">
                <a:solidFill>
                  <a:schemeClr val="bg1">
                    <a:lumMod val="50000"/>
                  </a:schemeClr>
                </a:solidFill>
              </a:rPr>
              <a:t>Leads</a:t>
            </a:r>
          </a:p>
          <a:p>
            <a:pPr algn="r"/>
            <a:r>
              <a:rPr lang="en-US" sz="1100" dirty="0">
                <a:solidFill>
                  <a:schemeClr val="bg1">
                    <a:lumMod val="50000"/>
                  </a:schemeClr>
                </a:solidFill>
              </a:rPr>
              <a:t>SPPC-II</a:t>
            </a:r>
          </a:p>
        </p:txBody>
      </p:sp>
    </p:spTree>
    <p:extLst>
      <p:ext uri="{BB962C8B-B14F-4D97-AF65-F5344CB8AC3E}">
        <p14:creationId xmlns:p14="http://schemas.microsoft.com/office/powerpoint/2010/main" val="1143968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9">
            <a:extLst>
              <a:ext uri="{28A0092B-C50C-407E-A947-70E740481C1C}">
                <a14:useLocalDpi xmlns:a14="http://schemas.microsoft.com/office/drawing/2010/main" val="0"/>
              </a:ext>
            </a:extLst>
          </a:blip>
          <a:srcRect l="4389" t="13833" b="41511"/>
          <a:stretch/>
        </p:blipFill>
        <p:spPr>
          <a:xfrm>
            <a:off x="7769387" y="5950565"/>
            <a:ext cx="4372304" cy="912689"/>
          </a:xfrm>
          <a:prstGeom prst="rect">
            <a:avLst/>
          </a:prstGeom>
        </p:spPr>
      </p:pic>
      <p:sp>
        <p:nvSpPr>
          <p:cNvPr id="2" name="Title Placeholder 1">
            <a:extLst>
              <a:ext uri="{FF2B5EF4-FFF2-40B4-BE49-F238E27FC236}">
                <a16:creationId xmlns:a16="http://schemas.microsoft.com/office/drawing/2014/main" id="{B81E6E3C-D605-3E42-B966-E265408EA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700E1A-148D-E74A-99C5-EF34E045BD26}"/>
              </a:ext>
            </a:extLst>
          </p:cNvPr>
          <p:cNvSpPr>
            <a:spLocks noGrp="1"/>
          </p:cNvSpPr>
          <p:nvPr>
            <p:ph type="body" idx="1"/>
          </p:nvPr>
        </p:nvSpPr>
        <p:spPr>
          <a:xfrm>
            <a:off x="838200" y="1825625"/>
            <a:ext cx="10515600" cy="39993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a:p>
        </p:txBody>
      </p:sp>
      <p:pic>
        <p:nvPicPr>
          <p:cNvPr id="13" name="Picture 12"/>
          <p:cNvPicPr>
            <a:picLocks noChangeAspect="1"/>
          </p:cNvPicPr>
          <p:nvPr userDrawn="1"/>
        </p:nvPicPr>
        <p:blipFill rotWithShape="1">
          <a:blip r:embed="rId9">
            <a:extLst>
              <a:ext uri="{28A0092B-C50C-407E-A947-70E740481C1C}">
                <a14:useLocalDpi xmlns:a14="http://schemas.microsoft.com/office/drawing/2010/main" val="0"/>
              </a:ext>
            </a:extLst>
          </a:blip>
          <a:srcRect l="4389" t="13833" r="26926" b="41511"/>
          <a:stretch/>
        </p:blipFill>
        <p:spPr>
          <a:xfrm>
            <a:off x="4647976" y="5950565"/>
            <a:ext cx="3140988" cy="912689"/>
          </a:xfrm>
          <a:prstGeom prst="rect">
            <a:avLst/>
          </a:prstGeom>
        </p:spPr>
      </p:pic>
      <p:pic>
        <p:nvPicPr>
          <p:cNvPr id="14" name="Picture 13"/>
          <p:cNvPicPr>
            <a:picLocks noChangeAspect="1"/>
          </p:cNvPicPr>
          <p:nvPr userDrawn="1"/>
        </p:nvPicPr>
        <p:blipFill rotWithShape="1">
          <a:blip r:embed="rId9">
            <a:extLst>
              <a:ext uri="{28A0092B-C50C-407E-A947-70E740481C1C}">
                <a14:useLocalDpi xmlns:a14="http://schemas.microsoft.com/office/drawing/2010/main" val="0"/>
              </a:ext>
            </a:extLst>
          </a:blip>
          <a:srcRect l="4388" t="13833" r="24814" b="41511"/>
          <a:stretch/>
        </p:blipFill>
        <p:spPr>
          <a:xfrm>
            <a:off x="1444845" y="5950565"/>
            <a:ext cx="3237590" cy="912689"/>
          </a:xfrm>
          <a:prstGeom prst="rect">
            <a:avLst/>
          </a:prstGeom>
        </p:spPr>
      </p:pic>
      <p:pic>
        <p:nvPicPr>
          <p:cNvPr id="15" name="Picture 14"/>
          <p:cNvPicPr>
            <a:picLocks noChangeAspect="1"/>
          </p:cNvPicPr>
          <p:nvPr userDrawn="1"/>
        </p:nvPicPr>
        <p:blipFill rotWithShape="1">
          <a:blip r:embed="rId9">
            <a:extLst>
              <a:ext uri="{28A0092B-C50C-407E-A947-70E740481C1C}">
                <a14:useLocalDpi xmlns:a14="http://schemas.microsoft.com/office/drawing/2010/main" val="0"/>
              </a:ext>
            </a:extLst>
          </a:blip>
          <a:srcRect l="4388" t="13833" r="62214" b="41511"/>
          <a:stretch/>
        </p:blipFill>
        <p:spPr>
          <a:xfrm>
            <a:off x="0" y="5950565"/>
            <a:ext cx="1527313" cy="912689"/>
          </a:xfrm>
          <a:prstGeom prst="rect">
            <a:avLst/>
          </a:prstGeom>
        </p:spPr>
      </p:pic>
      <p:sp>
        <p:nvSpPr>
          <p:cNvPr id="10" name="Rectangle 9">
            <a:extLst>
              <a:ext uri="{FF2B5EF4-FFF2-40B4-BE49-F238E27FC236}">
                <a16:creationId xmlns:a16="http://schemas.microsoft.com/office/drawing/2014/main" id="{06D0E572-20C4-F040-9794-0ACF68982BCE}"/>
              </a:ext>
            </a:extLst>
          </p:cNvPr>
          <p:cNvSpPr/>
          <p:nvPr userDrawn="1"/>
        </p:nvSpPr>
        <p:spPr>
          <a:xfrm>
            <a:off x="11129049" y="5988607"/>
            <a:ext cx="1062951" cy="769441"/>
          </a:xfrm>
          <a:prstGeom prst="rect">
            <a:avLst/>
          </a:prstGeom>
        </p:spPr>
        <p:txBody>
          <a:bodyPr wrap="square">
            <a:spAutoFit/>
          </a:bodyPr>
          <a:lstStyle/>
          <a:p>
            <a:pPr algn="r"/>
            <a:r>
              <a:rPr lang="en-US" sz="1100" dirty="0">
                <a:solidFill>
                  <a:schemeClr val="bg1">
                    <a:lumMod val="50000"/>
                  </a:schemeClr>
                </a:solidFill>
              </a:rPr>
              <a:t>Hospital AIM</a:t>
            </a:r>
          </a:p>
          <a:p>
            <a:pPr algn="r"/>
            <a:r>
              <a:rPr lang="en-US" sz="1100" dirty="0">
                <a:solidFill>
                  <a:schemeClr val="bg1">
                    <a:lumMod val="50000"/>
                  </a:schemeClr>
                </a:solidFill>
              </a:rPr>
              <a:t>Team</a:t>
            </a:r>
          </a:p>
          <a:p>
            <a:pPr algn="r"/>
            <a:r>
              <a:rPr lang="en-US" sz="1100" dirty="0">
                <a:solidFill>
                  <a:schemeClr val="bg1">
                    <a:lumMod val="50000"/>
                  </a:schemeClr>
                </a:solidFill>
              </a:rPr>
              <a:t>Leads</a:t>
            </a:r>
          </a:p>
          <a:p>
            <a:pPr algn="r"/>
            <a:r>
              <a:rPr lang="en-US" sz="1100" dirty="0">
                <a:solidFill>
                  <a:schemeClr val="bg1">
                    <a:lumMod val="50000"/>
                  </a:schemeClr>
                </a:solidFill>
              </a:rPr>
              <a:t>SPPC-II</a:t>
            </a:r>
          </a:p>
        </p:txBody>
      </p:sp>
    </p:spTree>
    <p:extLst>
      <p:ext uri="{BB962C8B-B14F-4D97-AF65-F5344CB8AC3E}">
        <p14:creationId xmlns:p14="http://schemas.microsoft.com/office/powerpoint/2010/main" val="267948181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9.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3.tif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hyperlink" Target="https://www.cdc.gov/reproductivehealth/maternalinfanthealth/severematernalmorbidity.html" TargetMode="External"/><Relationship Id="rId4" Type="http://schemas.openxmlformats.org/officeDocument/2006/relationships/hyperlink" Target="https://www.cdc.gov/reproductivehealth/maternalinfanthealth/smm/severe-morbidity-ICD.htm"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5" Type="http://schemas.microsoft.com/office/2007/relationships/hdphoto" Target="../media/hdphoto3.wdp"/><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0B58-8F49-2841-9312-616A71940AFA}"/>
              </a:ext>
            </a:extLst>
          </p:cNvPr>
          <p:cNvSpPr>
            <a:spLocks noGrp="1"/>
          </p:cNvSpPr>
          <p:nvPr>
            <p:ph type="ctrTitle"/>
          </p:nvPr>
        </p:nvSpPr>
        <p:spPr>
          <a:xfrm>
            <a:off x="3767359" y="2552700"/>
            <a:ext cx="6929718" cy="1947582"/>
          </a:xfrm>
        </p:spPr>
        <p:txBody>
          <a:bodyPr>
            <a:noAutofit/>
          </a:bodyPr>
          <a:lstStyle/>
          <a:p>
            <a:r>
              <a:rPr lang="en-US" sz="4400" b="1" dirty="0"/>
              <a:t> </a:t>
            </a:r>
            <a:br>
              <a:rPr lang="en-US" sz="4400" b="1" dirty="0"/>
            </a:br>
            <a:r>
              <a:rPr lang="en-US" sz="4400" b="1" dirty="0"/>
              <a:t>Program Evaluation</a:t>
            </a:r>
            <a:endParaRPr lang="en-US" sz="4400" b="1" dirty="0">
              <a:ea typeface="+mj-lt"/>
              <a:cs typeface="+mj-lt"/>
            </a:endParaRPr>
          </a:p>
        </p:txBody>
      </p:sp>
      <p:sp>
        <p:nvSpPr>
          <p:cNvPr id="15" name="Text Placeholder 14"/>
          <p:cNvSpPr>
            <a:spLocks noGrp="1"/>
          </p:cNvSpPr>
          <p:nvPr>
            <p:ph type="body" sz="quarter" idx="11"/>
          </p:nvPr>
        </p:nvSpPr>
        <p:spPr>
          <a:xfrm>
            <a:off x="3767500" y="3885305"/>
            <a:ext cx="6929437" cy="655917"/>
          </a:xfrm>
        </p:spPr>
        <p:txBody>
          <a:bodyPr/>
          <a:lstStyle/>
          <a:p>
            <a:r>
              <a:rPr lang="en-US" dirty="0"/>
              <a:t>Module 8 of 8</a:t>
            </a:r>
          </a:p>
        </p:txBody>
      </p:sp>
      <p:sp>
        <p:nvSpPr>
          <p:cNvPr id="5" name="Text Placeholder 4"/>
          <p:cNvSpPr>
            <a:spLocks noGrp="1"/>
          </p:cNvSpPr>
          <p:nvPr>
            <p:ph type="body" sz="quarter" idx="12"/>
          </p:nvPr>
        </p:nvSpPr>
        <p:spPr>
          <a:xfrm>
            <a:off x="0" y="2552700"/>
            <a:ext cx="3409950" cy="2400300"/>
          </a:xfrm>
        </p:spPr>
        <p:txBody>
          <a:bodyPr/>
          <a:lstStyle/>
          <a:p>
            <a:pPr marL="0" lvl="0" indent="0" algn="ctr">
              <a:lnSpc>
                <a:spcPct val="100000"/>
              </a:lnSpc>
              <a:spcBef>
                <a:spcPts val="0"/>
              </a:spcBef>
              <a:buNone/>
            </a:pPr>
            <a:r>
              <a:rPr lang="en-US" sz="4000" dirty="0">
                <a:solidFill>
                  <a:prstClr val="black"/>
                </a:solidFill>
              </a:rPr>
              <a:t>SPPC-II</a:t>
            </a:r>
          </a:p>
          <a:p>
            <a:pPr marL="0" lvl="0" indent="0" algn="ctr">
              <a:spcBef>
                <a:spcPct val="0"/>
              </a:spcBef>
              <a:buNone/>
              <a:defRPr/>
            </a:pPr>
            <a:r>
              <a:rPr lang="en-US" sz="4000" dirty="0">
                <a:solidFill>
                  <a:prstClr val="black"/>
                </a:solidFill>
              </a:rPr>
              <a:t>Toolkit</a:t>
            </a:r>
            <a:br>
              <a:rPr lang="en-US" sz="1800" i="1" dirty="0">
                <a:solidFill>
                  <a:prstClr val="white">
                    <a:lumMod val="50000"/>
                  </a:prstClr>
                </a:solidFill>
              </a:rPr>
            </a:br>
            <a:r>
              <a:rPr lang="en-US" sz="1800" i="1" dirty="0">
                <a:solidFill>
                  <a:prstClr val="white">
                    <a:lumMod val="50000"/>
                  </a:prstClr>
                </a:solidFill>
              </a:rPr>
              <a:t>JHU &amp; AHRQ for </a:t>
            </a:r>
          </a:p>
          <a:p>
            <a:pPr marL="0" lvl="0" indent="0" algn="ctr">
              <a:spcBef>
                <a:spcPct val="0"/>
              </a:spcBef>
              <a:buNone/>
              <a:defRPr/>
            </a:pPr>
            <a:r>
              <a:rPr lang="en-US" sz="1800" i="1" dirty="0">
                <a:solidFill>
                  <a:prstClr val="white">
                    <a:lumMod val="50000"/>
                  </a:prstClr>
                </a:solidFill>
              </a:rPr>
              <a:t>AIM</a:t>
            </a:r>
          </a:p>
          <a:p>
            <a:pPr algn="ctr"/>
            <a:endParaRPr lang="en-US" dirty="0"/>
          </a:p>
        </p:txBody>
      </p:sp>
      <p:pic>
        <p:nvPicPr>
          <p:cNvPr id="9" name="Picture 8" descr="Logo for Agency for Healthcare Research and Quality (AHRQ)">
            <a:extLst>
              <a:ext uri="{FF2B5EF4-FFF2-40B4-BE49-F238E27FC236}">
                <a16:creationId xmlns:a16="http://schemas.microsoft.com/office/drawing/2014/main" id="{6A13378A-9C02-4DBD-863F-F569E44562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6222" y="5696015"/>
            <a:ext cx="2377440" cy="822960"/>
          </a:xfrm>
          <a:prstGeom prst="rect">
            <a:avLst/>
          </a:prstGeom>
        </p:spPr>
      </p:pic>
      <p:sp>
        <p:nvSpPr>
          <p:cNvPr id="3" name="TextBox 2">
            <a:extLst>
              <a:ext uri="{FF2B5EF4-FFF2-40B4-BE49-F238E27FC236}">
                <a16:creationId xmlns:a16="http://schemas.microsoft.com/office/drawing/2014/main" id="{52B3DD9B-6B11-A9EC-D46C-8AAB39045242}"/>
              </a:ext>
            </a:extLst>
          </p:cNvPr>
          <p:cNvSpPr txBox="1"/>
          <p:nvPr/>
        </p:nvSpPr>
        <p:spPr>
          <a:xfrm>
            <a:off x="9277350" y="5848350"/>
            <a:ext cx="2420214" cy="646331"/>
          </a:xfrm>
          <a:prstGeom prst="rect">
            <a:avLst/>
          </a:prstGeom>
          <a:noFill/>
        </p:spPr>
        <p:txBody>
          <a:bodyPr wrap="none" rtlCol="0">
            <a:spAutoFit/>
          </a:bodyPr>
          <a:lstStyle/>
          <a:p>
            <a:pPr algn="r"/>
            <a:r>
              <a:rPr lang="en-US" dirty="0"/>
              <a:t>AHRQ Pub. No. 23-0046</a:t>
            </a:r>
          </a:p>
          <a:p>
            <a:pPr algn="r"/>
            <a:r>
              <a:rPr lang="en-US" dirty="0"/>
              <a:t>July 2023</a:t>
            </a:r>
          </a:p>
        </p:txBody>
      </p:sp>
    </p:spTree>
    <p:custDataLst>
      <p:tags r:id="rId1"/>
    </p:custDataLst>
    <p:extLst>
      <p:ext uri="{BB962C8B-B14F-4D97-AF65-F5344CB8AC3E}">
        <p14:creationId xmlns:p14="http://schemas.microsoft.com/office/powerpoint/2010/main" val="3936236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5367169"/>
          </a:xfrm>
        </p:spPr>
        <p:txBody>
          <a:bodyPr/>
          <a:lstStyle/>
          <a:p>
            <a:pPr algn="ctr"/>
            <a:r>
              <a:rPr lang="en-US" b="1" dirty="0"/>
              <a:t>Key Program Evaluation Concepts</a:t>
            </a:r>
          </a:p>
        </p:txBody>
      </p:sp>
      <p:sp>
        <p:nvSpPr>
          <p:cNvPr id="3" name="Slide Number Placeholder 4">
            <a:extLst>
              <a:ext uri="{FF2B5EF4-FFF2-40B4-BE49-F238E27FC236}">
                <a16:creationId xmlns:a16="http://schemas.microsoft.com/office/drawing/2014/main" id="{9F5DF858-F1CF-4141-BBAE-E6DEE8EBBA3E}"/>
              </a:ext>
            </a:extLst>
          </p:cNvPr>
          <p:cNvSpPr>
            <a:spLocks noGrp="1"/>
          </p:cNvSpPr>
          <p:nvPr>
            <p:ph type="sldNum" sz="quarter" idx="12"/>
          </p:nvPr>
        </p:nvSpPr>
        <p:spPr>
          <a:xfrm>
            <a:off x="11151294" y="6255876"/>
            <a:ext cx="43133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310959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11353800" cy="1325563"/>
          </a:xfrm>
        </p:spPr>
        <p:txBody>
          <a:bodyPr>
            <a:normAutofit/>
          </a:bodyPr>
          <a:lstStyle/>
          <a:p>
            <a:pPr algn="ctr"/>
            <a:r>
              <a:rPr lang="en-US" dirty="0"/>
              <a:t>What Is Program Evaluation?</a:t>
            </a:r>
          </a:p>
        </p:txBody>
      </p:sp>
      <p:sp>
        <p:nvSpPr>
          <p:cNvPr id="3" name="Content Placeholder 2"/>
          <p:cNvSpPr>
            <a:spLocks noGrp="1"/>
          </p:cNvSpPr>
          <p:nvPr>
            <p:ph idx="1"/>
          </p:nvPr>
        </p:nvSpPr>
        <p:spPr>
          <a:xfrm>
            <a:off x="1981200" y="1600200"/>
            <a:ext cx="8534400" cy="4876800"/>
          </a:xfrm>
        </p:spPr>
        <p:txBody>
          <a:bodyPr/>
          <a:lstStyle/>
          <a:p>
            <a:pPr marL="0" indent="0">
              <a:buNone/>
            </a:pPr>
            <a:r>
              <a:rPr lang="en-US" dirty="0"/>
              <a:t>Using evidence to—</a:t>
            </a:r>
          </a:p>
          <a:p>
            <a:pPr lvl="1">
              <a:buFont typeface="Wingdings" charset="2"/>
              <a:buChar char="q"/>
            </a:pPr>
            <a:r>
              <a:rPr lang="en-US" dirty="0"/>
              <a:t> Determine how well a program is being implemented</a:t>
            </a:r>
          </a:p>
          <a:p>
            <a:pPr lvl="1">
              <a:buFont typeface="Wingdings" charset="2"/>
              <a:buChar char="q"/>
            </a:pPr>
            <a:r>
              <a:rPr lang="en-US" dirty="0"/>
              <a:t> Indicate whether it is achieving results</a:t>
            </a:r>
          </a:p>
          <a:p>
            <a:pPr lvl="1">
              <a:buFont typeface="Wingdings" charset="2"/>
              <a:buChar char="q"/>
            </a:pPr>
            <a:r>
              <a:rPr lang="en-US" dirty="0"/>
              <a:t> Guide decision making (i.e., should it be modified, cut, continued, or expanded)</a:t>
            </a:r>
          </a:p>
        </p:txBody>
      </p:sp>
      <p:sp>
        <p:nvSpPr>
          <p:cNvPr id="4" name="Slide Number Placeholder 4">
            <a:extLst>
              <a:ext uri="{FF2B5EF4-FFF2-40B4-BE49-F238E27FC236}">
                <a16:creationId xmlns:a16="http://schemas.microsoft.com/office/drawing/2014/main" id="{4E65E0A9-BF0A-0340-98EB-3643E220A855}"/>
              </a:ext>
            </a:extLst>
          </p:cNvPr>
          <p:cNvSpPr>
            <a:spLocks noGrp="1"/>
          </p:cNvSpPr>
          <p:nvPr>
            <p:ph type="sldNum" sz="quarter" idx="12"/>
          </p:nvPr>
        </p:nvSpPr>
        <p:spPr>
          <a:xfrm>
            <a:off x="11151294" y="6255876"/>
            <a:ext cx="43133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73148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12192000" cy="990600"/>
          </a:xfrm>
        </p:spPr>
        <p:txBody>
          <a:bodyPr>
            <a:noAutofit/>
          </a:bodyPr>
          <a:lstStyle/>
          <a:p>
            <a:pPr algn="ctr"/>
            <a:r>
              <a:rPr lang="en-US" dirty="0"/>
              <a:t>Considerations for Designing Evaluations</a:t>
            </a:r>
          </a:p>
        </p:txBody>
      </p:sp>
      <p:sp>
        <p:nvSpPr>
          <p:cNvPr id="3" name="Content Placeholder 2"/>
          <p:cNvSpPr>
            <a:spLocks noGrp="1"/>
          </p:cNvSpPr>
          <p:nvPr>
            <p:ph idx="1"/>
          </p:nvPr>
        </p:nvSpPr>
        <p:spPr>
          <a:xfrm>
            <a:off x="973567" y="1558636"/>
            <a:ext cx="10381129" cy="5299364"/>
          </a:xfrm>
        </p:spPr>
        <p:txBody>
          <a:bodyPr>
            <a:normAutofit/>
          </a:bodyPr>
          <a:lstStyle/>
          <a:p>
            <a:pPr marL="0">
              <a:spcBef>
                <a:spcPts val="0"/>
              </a:spcBef>
              <a:buFont typeface="Wingdings" charset="2"/>
              <a:buChar char="q"/>
            </a:pPr>
            <a:r>
              <a:rPr lang="en-US" b="1" dirty="0">
                <a:effectLst/>
                <a:latin typeface="+mj-lt"/>
                <a:ea typeface="Times New Roman"/>
                <a:cs typeface="Times New Roman"/>
              </a:rPr>
              <a:t> Utility</a:t>
            </a:r>
            <a:r>
              <a:rPr lang="en-US" dirty="0">
                <a:effectLst/>
                <a:latin typeface="+mj-lt"/>
                <a:ea typeface="Times New Roman"/>
                <a:cs typeface="Times New Roman"/>
              </a:rPr>
              <a:t>: Who needs the evaluation results? Will the evaluation provide relevant information in a timely manner? </a:t>
            </a:r>
          </a:p>
          <a:p>
            <a:pPr marL="0">
              <a:spcBef>
                <a:spcPts val="0"/>
              </a:spcBef>
              <a:buFont typeface="Wingdings" charset="2"/>
              <a:buChar char="q"/>
            </a:pPr>
            <a:endParaRPr lang="en-US" dirty="0">
              <a:effectLst/>
              <a:latin typeface="+mj-lt"/>
              <a:ea typeface="Times New Roman"/>
              <a:cs typeface="Times New Roman"/>
            </a:endParaRPr>
          </a:p>
          <a:p>
            <a:pPr marL="0">
              <a:spcBef>
                <a:spcPts val="0"/>
              </a:spcBef>
              <a:buFont typeface="Wingdings" charset="2"/>
              <a:buChar char="q"/>
            </a:pPr>
            <a:r>
              <a:rPr lang="en-US" b="1" dirty="0">
                <a:effectLst/>
                <a:latin typeface="+mj-lt"/>
                <a:ea typeface="Times New Roman"/>
                <a:cs typeface="Times New Roman"/>
              </a:rPr>
              <a:t> Feasibility</a:t>
            </a:r>
            <a:r>
              <a:rPr lang="en-US" dirty="0">
                <a:effectLst/>
                <a:latin typeface="+mj-lt"/>
                <a:ea typeface="Times New Roman"/>
                <a:cs typeface="Times New Roman"/>
              </a:rPr>
              <a:t>: Are the planned evaluation activities realistic given the time, resources, and expertise available? </a:t>
            </a:r>
          </a:p>
          <a:p>
            <a:pPr marL="0">
              <a:spcBef>
                <a:spcPts val="0"/>
              </a:spcBef>
              <a:buFont typeface="Wingdings" charset="2"/>
              <a:buChar char="q"/>
            </a:pPr>
            <a:endParaRPr lang="en-US" dirty="0">
              <a:effectLst/>
              <a:latin typeface="+mj-lt"/>
              <a:ea typeface="Times New Roman"/>
              <a:cs typeface="Times New Roman"/>
            </a:endParaRPr>
          </a:p>
          <a:p>
            <a:pPr marL="0">
              <a:spcBef>
                <a:spcPts val="0"/>
              </a:spcBef>
              <a:buFont typeface="Wingdings" charset="2"/>
              <a:buChar char="q"/>
            </a:pPr>
            <a:r>
              <a:rPr lang="en-US" b="1" dirty="0">
                <a:effectLst/>
                <a:latin typeface="+mj-lt"/>
                <a:ea typeface="Times New Roman"/>
                <a:cs typeface="Times New Roman"/>
              </a:rPr>
              <a:t> Propriety</a:t>
            </a:r>
            <a:r>
              <a:rPr lang="en-US" dirty="0">
                <a:effectLst/>
                <a:latin typeface="+mj-lt"/>
                <a:ea typeface="Times New Roman"/>
                <a:cs typeface="Times New Roman"/>
              </a:rPr>
              <a:t>: Does the evaluation protect the rights of individuals and protect the welfare of those involved?</a:t>
            </a:r>
          </a:p>
          <a:p>
            <a:pPr marL="0">
              <a:spcBef>
                <a:spcPts val="0"/>
              </a:spcBef>
              <a:buFont typeface="Wingdings" charset="2"/>
              <a:buChar char="q"/>
            </a:pPr>
            <a:endParaRPr lang="en-US" dirty="0">
              <a:effectLst/>
              <a:latin typeface="+mj-lt"/>
              <a:ea typeface="Times New Roman"/>
              <a:cs typeface="Times New Roman"/>
            </a:endParaRPr>
          </a:p>
          <a:p>
            <a:pPr marL="0">
              <a:spcBef>
                <a:spcPts val="0"/>
              </a:spcBef>
              <a:buFont typeface="Wingdings" charset="2"/>
              <a:buChar char="q"/>
            </a:pPr>
            <a:r>
              <a:rPr lang="en-US" b="1" dirty="0">
                <a:latin typeface="+mj-lt"/>
                <a:ea typeface="Times New Roman"/>
                <a:cs typeface="Times New Roman"/>
              </a:rPr>
              <a:t> </a:t>
            </a:r>
            <a:r>
              <a:rPr lang="en-US" b="1" dirty="0">
                <a:effectLst/>
                <a:latin typeface="+mj-lt"/>
                <a:ea typeface="Times New Roman"/>
                <a:cs typeface="Times New Roman"/>
              </a:rPr>
              <a:t>Accuracy</a:t>
            </a:r>
            <a:r>
              <a:rPr lang="en-US" dirty="0">
                <a:effectLst/>
                <a:latin typeface="+mj-lt"/>
                <a:ea typeface="Times New Roman"/>
                <a:cs typeface="Times New Roman"/>
              </a:rPr>
              <a:t>: Will the evaluation produce findings that are valid and reliable given the needs of those who will use the results?</a:t>
            </a:r>
          </a:p>
        </p:txBody>
      </p:sp>
      <p:sp>
        <p:nvSpPr>
          <p:cNvPr id="4" name="Slide Number Placeholder 4">
            <a:extLst>
              <a:ext uri="{FF2B5EF4-FFF2-40B4-BE49-F238E27FC236}">
                <a16:creationId xmlns:a16="http://schemas.microsoft.com/office/drawing/2014/main" id="{8043112B-DB70-D84B-AE3B-A1BC7D113C1D}"/>
              </a:ext>
            </a:extLst>
          </p:cNvPr>
          <p:cNvSpPr>
            <a:spLocks noGrp="1"/>
          </p:cNvSpPr>
          <p:nvPr>
            <p:ph type="sldNum" sz="quarter" idx="12"/>
          </p:nvPr>
        </p:nvSpPr>
        <p:spPr>
          <a:xfrm>
            <a:off x="11151294" y="6255876"/>
            <a:ext cx="43133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78133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99031B-81B7-4C59-B559-D3DFA12565D5}"/>
              </a:ext>
            </a:extLst>
          </p:cNvPr>
          <p:cNvSpPr>
            <a:spLocks noGrp="1"/>
          </p:cNvSpPr>
          <p:nvPr>
            <p:ph type="title"/>
          </p:nvPr>
        </p:nvSpPr>
        <p:spPr/>
        <p:txBody>
          <a:bodyPr/>
          <a:lstStyle/>
          <a:p>
            <a:pPr algn="ctr"/>
            <a:r>
              <a:rPr lang="en-US" dirty="0"/>
              <a:t>All Evaluations Need an Impact Model</a:t>
            </a:r>
          </a:p>
        </p:txBody>
      </p:sp>
      <p:sp>
        <p:nvSpPr>
          <p:cNvPr id="6" name="Content Placeholder 5"/>
          <p:cNvSpPr>
            <a:spLocks noGrp="1"/>
          </p:cNvSpPr>
          <p:nvPr>
            <p:ph idx="1"/>
          </p:nvPr>
        </p:nvSpPr>
        <p:spPr/>
        <p:txBody>
          <a:bodyPr/>
          <a:lstStyle/>
          <a:p>
            <a:pPr>
              <a:spcBef>
                <a:spcPts val="0"/>
              </a:spcBef>
              <a:spcAft>
                <a:spcPts val="1200"/>
              </a:spcAft>
              <a:buNone/>
              <a:defRPr/>
            </a:pPr>
            <a:r>
              <a:rPr lang="en-US" b="1" dirty="0"/>
              <a:t>A</a:t>
            </a:r>
            <a:r>
              <a:rPr lang="en-US" dirty="0"/>
              <a:t>  </a:t>
            </a:r>
            <a:r>
              <a:rPr lang="en-US" i="1" dirty="0"/>
              <a:t>[framework, schema, diagram, set of tables]</a:t>
            </a:r>
          </a:p>
          <a:p>
            <a:pPr lvl="1">
              <a:spcBef>
                <a:spcPts val="0"/>
              </a:spcBef>
              <a:spcAft>
                <a:spcPts val="1200"/>
              </a:spcAft>
              <a:buClr>
                <a:srgbClr val="00B0F0"/>
              </a:buClr>
              <a:buFont typeface="Wingdings" pitchFamily="2" charset="2"/>
              <a:buChar char="ð"/>
              <a:defRPr/>
            </a:pPr>
            <a:r>
              <a:rPr lang="en-US" sz="2800" b="1" dirty="0"/>
              <a:t>That describes the </a:t>
            </a:r>
            <a:r>
              <a:rPr lang="en-US" sz="2800" i="1" dirty="0"/>
              <a:t>[steps, milestones, intermediate achievements]</a:t>
            </a:r>
          </a:p>
          <a:p>
            <a:pPr lvl="2">
              <a:spcBef>
                <a:spcPts val="0"/>
              </a:spcBef>
              <a:spcAft>
                <a:spcPts val="1200"/>
              </a:spcAft>
              <a:buClr>
                <a:srgbClr val="00B050"/>
              </a:buClr>
              <a:buFont typeface="Wingdings" pitchFamily="2" charset="2"/>
              <a:buChar char="ð"/>
              <a:defRPr/>
            </a:pPr>
            <a:r>
              <a:rPr lang="en-US" sz="2800" b="1" dirty="0"/>
              <a:t>And the </a:t>
            </a:r>
            <a:r>
              <a:rPr lang="en-US" sz="2800" i="1" dirty="0"/>
              <a:t>[assumptions, intended processes, pathways]</a:t>
            </a:r>
          </a:p>
          <a:p>
            <a:pPr lvl="3">
              <a:spcBef>
                <a:spcPts val="0"/>
              </a:spcBef>
              <a:spcAft>
                <a:spcPts val="1200"/>
              </a:spcAft>
              <a:buClr>
                <a:srgbClr val="FFC000"/>
              </a:buClr>
              <a:buFont typeface="Wingdings" pitchFamily="2" charset="2"/>
              <a:buChar char="ð"/>
              <a:defRPr/>
            </a:pPr>
            <a:r>
              <a:rPr lang="en-US" sz="2800" b="1" dirty="0"/>
              <a:t>Between program </a:t>
            </a:r>
            <a:r>
              <a:rPr lang="en-US" sz="2800" i="1" dirty="0"/>
              <a:t>[startup, inputs]</a:t>
            </a:r>
          </a:p>
          <a:p>
            <a:pPr lvl="4">
              <a:spcBef>
                <a:spcPts val="0"/>
              </a:spcBef>
              <a:spcAft>
                <a:spcPts val="1200"/>
              </a:spcAft>
              <a:buClr>
                <a:srgbClr val="FF0000"/>
              </a:buClr>
              <a:buFont typeface="Wingdings" pitchFamily="2" charset="2"/>
              <a:buChar char="ð"/>
              <a:defRPr/>
            </a:pPr>
            <a:r>
              <a:rPr lang="en-US" sz="2800" b="1" dirty="0"/>
              <a:t>And expected </a:t>
            </a:r>
            <a:r>
              <a:rPr lang="en-US" sz="2800" i="1" dirty="0"/>
              <a:t>[impact, changes]</a:t>
            </a:r>
          </a:p>
          <a:p>
            <a:endParaRPr lang="fr-FR" dirty="0"/>
          </a:p>
        </p:txBody>
      </p:sp>
      <p:sp>
        <p:nvSpPr>
          <p:cNvPr id="4" name="Slide Number Placeholder 4">
            <a:extLst>
              <a:ext uri="{FF2B5EF4-FFF2-40B4-BE49-F238E27FC236}">
                <a16:creationId xmlns:a16="http://schemas.microsoft.com/office/drawing/2014/main" id="{5A80D5ED-620A-AC41-8F3C-9ADA4B8146C9}"/>
              </a:ext>
            </a:extLst>
          </p:cNvPr>
          <p:cNvSpPr>
            <a:spLocks noGrp="1"/>
          </p:cNvSpPr>
          <p:nvPr>
            <p:ph type="sldNum" sz="quarter" idx="12"/>
          </p:nvPr>
        </p:nvSpPr>
        <p:spPr>
          <a:xfrm>
            <a:off x="11151294" y="6255876"/>
            <a:ext cx="43133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96281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a:xfrm>
            <a:off x="301214" y="533400"/>
            <a:ext cx="11890786" cy="1143000"/>
          </a:xfrm>
        </p:spPr>
        <p:txBody>
          <a:bodyPr>
            <a:noAutofit/>
          </a:bodyPr>
          <a:lstStyle/>
          <a:p>
            <a:pPr algn="ctr" eaLnBrk="1" hangingPunct="1"/>
            <a:r>
              <a:rPr lang="en-US" dirty="0"/>
              <a:t>Why Are Impact Models Important for </a:t>
            </a:r>
            <a:br>
              <a:rPr lang="en-US" dirty="0"/>
            </a:br>
            <a:r>
              <a:rPr lang="en-US" dirty="0"/>
              <a:t>Program Evaluation?</a:t>
            </a:r>
          </a:p>
        </p:txBody>
      </p:sp>
      <p:sp>
        <p:nvSpPr>
          <p:cNvPr id="5" name="Content Placeholder 4"/>
          <p:cNvSpPr>
            <a:spLocks noGrp="1"/>
          </p:cNvSpPr>
          <p:nvPr>
            <p:ph sz="quarter" idx="1"/>
          </p:nvPr>
        </p:nvSpPr>
        <p:spPr>
          <a:xfrm>
            <a:off x="1333947" y="1981200"/>
            <a:ext cx="9343017" cy="4495800"/>
          </a:xfrm>
        </p:spPr>
        <p:txBody>
          <a:bodyPr>
            <a:normAutofit/>
          </a:bodyPr>
          <a:lstStyle/>
          <a:p>
            <a:pPr>
              <a:spcBef>
                <a:spcPts val="0"/>
              </a:spcBef>
              <a:spcAft>
                <a:spcPts val="1200"/>
              </a:spcAft>
              <a:buFont typeface="Wingdings" charset="2"/>
              <a:buChar char="q"/>
            </a:pPr>
            <a:r>
              <a:rPr lang="en-US" sz="3200" dirty="0"/>
              <a:t> </a:t>
            </a:r>
            <a:r>
              <a:rPr lang="en-US" dirty="0"/>
              <a:t>To clarify expectations of program planners/developers</a:t>
            </a:r>
          </a:p>
          <a:p>
            <a:pPr>
              <a:spcBef>
                <a:spcPts val="0"/>
              </a:spcBef>
              <a:spcAft>
                <a:spcPts val="1200"/>
              </a:spcAft>
              <a:buFont typeface="Wingdings" charset="2"/>
              <a:buChar char="q"/>
            </a:pPr>
            <a:r>
              <a:rPr lang="en-US" dirty="0"/>
              <a:t> To define the evaluation questions and measurements</a:t>
            </a:r>
          </a:p>
          <a:p>
            <a:pPr>
              <a:spcBef>
                <a:spcPts val="0"/>
              </a:spcBef>
              <a:spcAft>
                <a:spcPts val="1200"/>
              </a:spcAft>
              <a:buFont typeface="Wingdings" charset="2"/>
              <a:buChar char="q"/>
            </a:pPr>
            <a:r>
              <a:rPr lang="en-US" dirty="0"/>
              <a:t> To guide analysis and attribution of results</a:t>
            </a:r>
          </a:p>
          <a:p>
            <a:pPr>
              <a:spcBef>
                <a:spcPts val="0"/>
              </a:spcBef>
              <a:spcAft>
                <a:spcPts val="1200"/>
              </a:spcAft>
              <a:buFont typeface="Wingdings" charset="2"/>
              <a:buChar char="q"/>
            </a:pPr>
            <a:r>
              <a:rPr lang="en-US" dirty="0"/>
              <a:t> To track changes in assumptions as they evolve in response to evaluation findings</a:t>
            </a:r>
          </a:p>
          <a:p>
            <a:pPr>
              <a:spcBef>
                <a:spcPts val="0"/>
              </a:spcBef>
              <a:spcAft>
                <a:spcPts val="1200"/>
              </a:spcAft>
              <a:buFont typeface="Wingdings" charset="2"/>
              <a:buChar char="q"/>
            </a:pPr>
            <a:r>
              <a:rPr lang="en-US" dirty="0"/>
              <a:t> To stay honest about what was expected</a:t>
            </a:r>
          </a:p>
          <a:p>
            <a:pPr marL="0" indent="0">
              <a:spcBef>
                <a:spcPts val="0"/>
              </a:spcBef>
              <a:spcAft>
                <a:spcPts val="1200"/>
              </a:spcAft>
              <a:buNone/>
            </a:pPr>
            <a:endParaRPr lang="en-US" sz="2400" dirty="0"/>
          </a:p>
        </p:txBody>
      </p:sp>
      <p:sp>
        <p:nvSpPr>
          <p:cNvPr id="4" name="Slide Number Placeholder 4">
            <a:extLst>
              <a:ext uri="{FF2B5EF4-FFF2-40B4-BE49-F238E27FC236}">
                <a16:creationId xmlns:a16="http://schemas.microsoft.com/office/drawing/2014/main" id="{CEF73331-30E4-E34A-A78C-30FC31F5D425}"/>
              </a:ext>
            </a:extLst>
          </p:cNvPr>
          <p:cNvSpPr>
            <a:spLocks noGrp="1"/>
          </p:cNvSpPr>
          <p:nvPr>
            <p:ph type="sldNum" sz="quarter" idx="12"/>
          </p:nvPr>
        </p:nvSpPr>
        <p:spPr>
          <a:xfrm>
            <a:off x="11151294" y="6255876"/>
            <a:ext cx="43133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951048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5410200"/>
          </a:xfrm>
        </p:spPr>
        <p:txBody>
          <a:bodyPr/>
          <a:lstStyle/>
          <a:p>
            <a:pPr algn="ctr"/>
            <a:r>
              <a:rPr lang="en-US" b="1" dirty="0"/>
              <a:t>SPPC-II/Demonstration Project</a:t>
            </a:r>
            <a:br>
              <a:rPr lang="en-US" b="1" dirty="0"/>
            </a:br>
            <a:r>
              <a:rPr lang="en-US" b="1" dirty="0"/>
              <a:t>Evaluation Approach</a:t>
            </a:r>
          </a:p>
        </p:txBody>
      </p:sp>
      <p:sp>
        <p:nvSpPr>
          <p:cNvPr id="3" name="Slide Number Placeholder 4">
            <a:extLst>
              <a:ext uri="{FF2B5EF4-FFF2-40B4-BE49-F238E27FC236}">
                <a16:creationId xmlns:a16="http://schemas.microsoft.com/office/drawing/2014/main" id="{D32C986A-A195-6643-B828-DC4CADDBF8B7}"/>
              </a:ext>
            </a:extLst>
          </p:cNvPr>
          <p:cNvSpPr txBox="1">
            <a:spLocks/>
          </p:cNvSpPr>
          <p:nvPr/>
        </p:nvSpPr>
        <p:spPr>
          <a:xfrm>
            <a:off x="11151294" y="6255876"/>
            <a:ext cx="43133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139222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Evaluation Plan for </a:t>
            </a:r>
            <a:br>
              <a:rPr lang="en-US" dirty="0"/>
            </a:br>
            <a:r>
              <a:rPr lang="en-US" dirty="0"/>
              <a:t>SPPC-II/Demonstration Project</a:t>
            </a:r>
            <a:endParaRPr lang="en-US" b="1" i="1"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q"/>
            </a:pPr>
            <a:r>
              <a:rPr lang="en-US" dirty="0"/>
              <a:t> </a:t>
            </a:r>
            <a:r>
              <a:rPr lang="en-US" b="1" dirty="0"/>
              <a:t>Implementation evaluation </a:t>
            </a:r>
            <a:r>
              <a:rPr lang="en-US" dirty="0"/>
              <a:t>to understand the extent to which the program is delivered as intended</a:t>
            </a:r>
          </a:p>
          <a:p>
            <a:pPr>
              <a:buFont typeface="Wingdings" pitchFamily="2" charset="2"/>
              <a:buChar char="q"/>
            </a:pPr>
            <a:endParaRPr lang="en-US" dirty="0"/>
          </a:p>
          <a:p>
            <a:pPr>
              <a:buFont typeface="Wingdings" pitchFamily="2" charset="2"/>
              <a:buChar char="q"/>
            </a:pPr>
            <a:r>
              <a:rPr lang="en-US" dirty="0"/>
              <a:t> </a:t>
            </a:r>
            <a:r>
              <a:rPr lang="en-US" b="1" dirty="0"/>
              <a:t>Impact evaluation </a:t>
            </a:r>
            <a:r>
              <a:rPr lang="en-US" dirty="0"/>
              <a:t>to ascertain the impact of the program on</a:t>
            </a:r>
          </a:p>
          <a:p>
            <a:pPr lvl="1">
              <a:buFont typeface="Wingdings" pitchFamily="2" charset="2"/>
              <a:buChar char="§"/>
            </a:pPr>
            <a:r>
              <a:rPr lang="en-US" dirty="0"/>
              <a:t>provider teamwork and communication</a:t>
            </a:r>
          </a:p>
          <a:p>
            <a:pPr lvl="1">
              <a:buFont typeface="Wingdings" pitchFamily="2" charset="2"/>
              <a:buChar char="§"/>
            </a:pPr>
            <a:r>
              <a:rPr lang="en-US" dirty="0"/>
              <a:t>safety culture</a:t>
            </a:r>
          </a:p>
          <a:p>
            <a:pPr lvl="1">
              <a:buFont typeface="Wingdings" pitchFamily="2" charset="2"/>
              <a:buChar char="§"/>
            </a:pPr>
            <a:r>
              <a:rPr lang="en-US" dirty="0"/>
              <a:t>maternal outcomes</a:t>
            </a:r>
          </a:p>
          <a:p>
            <a:pPr>
              <a:buFont typeface="Wingdings" pitchFamily="2" charset="2"/>
              <a:buChar char="q"/>
            </a:pPr>
            <a:endParaRPr lang="en-US" dirty="0"/>
          </a:p>
          <a:p>
            <a:pPr>
              <a:buFont typeface="Wingdings" pitchFamily="2" charset="2"/>
              <a:buChar char="q"/>
            </a:pPr>
            <a:r>
              <a:rPr lang="en-US" dirty="0"/>
              <a:t> We will employ a mixed-methods approach consisting of</a:t>
            </a:r>
          </a:p>
          <a:p>
            <a:pPr lvl="1">
              <a:buFont typeface="Wingdings" pitchFamily="2" charset="2"/>
              <a:buChar char="§"/>
            </a:pPr>
            <a:r>
              <a:rPr lang="en-US" dirty="0"/>
              <a:t>surveys (i.e., quantitative)</a:t>
            </a:r>
          </a:p>
          <a:p>
            <a:pPr lvl="1">
              <a:buFont typeface="Wingdings" pitchFamily="2" charset="2"/>
              <a:buChar char="§"/>
            </a:pPr>
            <a:r>
              <a:rPr lang="en-US" dirty="0"/>
              <a:t>interviews (i.e., qualitative)</a:t>
            </a:r>
          </a:p>
        </p:txBody>
      </p:sp>
      <p:sp>
        <p:nvSpPr>
          <p:cNvPr id="4" name="Slide Number Placeholder 3">
            <a:extLst>
              <a:ext uri="{FF2B5EF4-FFF2-40B4-BE49-F238E27FC236}">
                <a16:creationId xmlns:a16="http://schemas.microsoft.com/office/drawing/2014/main" id="{0C4EF887-BC90-6E44-942C-2BC2B5A8FD2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B28BAF0-C006-4503-9146-3653FBC70BC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655192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362"/>
            <a:ext cx="10515600" cy="863600"/>
          </a:xfrm>
        </p:spPr>
        <p:txBody>
          <a:bodyPr>
            <a:normAutofit/>
          </a:bodyPr>
          <a:lstStyle/>
          <a:p>
            <a:pPr algn="ctr"/>
            <a:r>
              <a:rPr lang="en-US" dirty="0"/>
              <a:t>Impact Model</a:t>
            </a:r>
          </a:p>
        </p:txBody>
      </p:sp>
      <p:pic>
        <p:nvPicPr>
          <p:cNvPr id="6" name="Picture 5" descr="Chart shows Inputs-&gt; processes-&gt; outputs-&gt; outcomes and -&gt; impacts"/>
          <p:cNvPicPr>
            <a:picLocks noChangeAspect="1"/>
          </p:cNvPicPr>
          <p:nvPr/>
        </p:nvPicPr>
        <p:blipFill>
          <a:blip r:embed="rId4"/>
          <a:stretch>
            <a:fillRect/>
          </a:stretch>
        </p:blipFill>
        <p:spPr>
          <a:xfrm>
            <a:off x="977670" y="1050963"/>
            <a:ext cx="10079351" cy="4664940"/>
          </a:xfrm>
          <a:prstGeom prst="rect">
            <a:avLst/>
          </a:prstGeom>
        </p:spPr>
      </p:pic>
      <p:sp>
        <p:nvSpPr>
          <p:cNvPr id="4" name="Slide Number Placeholder 3">
            <a:extLst>
              <a:ext uri="{FF2B5EF4-FFF2-40B4-BE49-F238E27FC236}">
                <a16:creationId xmlns:a16="http://schemas.microsoft.com/office/drawing/2014/main" id="{0C4EF887-BC90-6E44-942C-2BC2B5A8FD2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B28BAF0-C006-4503-9146-3653FBC70BC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F73BB7F-486D-1242-8D4C-986C935344CE}"/>
              </a:ext>
            </a:extLst>
          </p:cNvPr>
          <p:cNvSpPr txBox="1"/>
          <p:nvPr/>
        </p:nvSpPr>
        <p:spPr>
          <a:xfrm>
            <a:off x="977670" y="5637760"/>
            <a:ext cx="55626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Note: T&amp;C = teamwork and communication</a:t>
            </a:r>
          </a:p>
        </p:txBody>
      </p:sp>
    </p:spTree>
    <p:custDataLst>
      <p:tags r:id="rId1"/>
    </p:custDataLst>
    <p:extLst>
      <p:ext uri="{BB962C8B-B14F-4D97-AF65-F5344CB8AC3E}">
        <p14:creationId xmlns:p14="http://schemas.microsoft.com/office/powerpoint/2010/main" val="323705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E50B8-8AE5-D74F-9D04-D25B544603E9}"/>
              </a:ext>
            </a:extLst>
          </p:cNvPr>
          <p:cNvSpPr>
            <a:spLocks noGrp="1"/>
          </p:cNvSpPr>
          <p:nvPr>
            <p:ph type="title"/>
          </p:nvPr>
        </p:nvSpPr>
        <p:spPr/>
        <p:txBody>
          <a:bodyPr/>
          <a:lstStyle/>
          <a:p>
            <a:pPr algn="ctr"/>
            <a:r>
              <a:rPr lang="en-US" dirty="0"/>
              <a:t>Evaluation Data Collection</a:t>
            </a:r>
          </a:p>
        </p:txBody>
      </p:sp>
      <p:sp>
        <p:nvSpPr>
          <p:cNvPr id="3" name="Content Placeholder 2">
            <a:extLst>
              <a:ext uri="{FF2B5EF4-FFF2-40B4-BE49-F238E27FC236}">
                <a16:creationId xmlns:a16="http://schemas.microsoft.com/office/drawing/2014/main" id="{C44C7899-2978-914C-A24B-3B1EED19B9C4}"/>
              </a:ext>
            </a:extLst>
          </p:cNvPr>
          <p:cNvSpPr>
            <a:spLocks noGrp="1"/>
          </p:cNvSpPr>
          <p:nvPr>
            <p:ph idx="1"/>
          </p:nvPr>
        </p:nvSpPr>
        <p:spPr/>
        <p:txBody>
          <a:bodyPr>
            <a:normAutofit/>
          </a:bodyPr>
          <a:lstStyle/>
          <a:p>
            <a:pPr>
              <a:buFont typeface="Wingdings" pitchFamily="2" charset="2"/>
              <a:buChar char="q"/>
            </a:pPr>
            <a:r>
              <a:rPr lang="en-US" dirty="0"/>
              <a:t> Baseline assessment survey at baseline</a:t>
            </a:r>
          </a:p>
          <a:p>
            <a:pPr lvl="1"/>
            <a:r>
              <a:rPr lang="en-US" dirty="0"/>
              <a:t>Survey with AIM team leads in all sites </a:t>
            </a:r>
          </a:p>
          <a:p>
            <a:pPr>
              <a:buFont typeface="Wingdings" pitchFamily="2" charset="2"/>
              <a:buChar char="q"/>
            </a:pPr>
            <a:r>
              <a:rPr lang="en-US" dirty="0"/>
              <a:t> Implementation surveys at baseline and 6, 18, and 30 months after implementation</a:t>
            </a:r>
          </a:p>
          <a:p>
            <a:pPr lvl="1"/>
            <a:r>
              <a:rPr lang="en-US" dirty="0"/>
              <a:t>Surveys with randomly selected staff in all sites </a:t>
            </a:r>
          </a:p>
          <a:p>
            <a:pPr>
              <a:buFont typeface="Wingdings" pitchFamily="2" charset="2"/>
              <a:buChar char="q"/>
            </a:pPr>
            <a:r>
              <a:rPr lang="en-US" dirty="0"/>
              <a:t> Qualitative interviews 3–4 months after start of implementation</a:t>
            </a:r>
          </a:p>
          <a:p>
            <a:pPr lvl="1"/>
            <a:r>
              <a:rPr lang="en-US" dirty="0"/>
              <a:t> In-depth interviews with AIM team leads </a:t>
            </a:r>
          </a:p>
          <a:p>
            <a:pPr>
              <a:buFont typeface="Wingdings" pitchFamily="2" charset="2"/>
              <a:buChar char="q"/>
            </a:pPr>
            <a:endParaRPr lang="en-US" dirty="0"/>
          </a:p>
          <a:p>
            <a:endParaRPr lang="en-US" dirty="0"/>
          </a:p>
        </p:txBody>
      </p:sp>
      <p:sp>
        <p:nvSpPr>
          <p:cNvPr id="4" name="Footer Placeholder 3">
            <a:extLst>
              <a:ext uri="{FF2B5EF4-FFF2-40B4-BE49-F238E27FC236}">
                <a16:creationId xmlns:a16="http://schemas.microsoft.com/office/drawing/2014/main" id="{2C945BDD-1F16-A34E-B076-498C8381B21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Slide Number Placeholder 4">
            <a:extLst>
              <a:ext uri="{FF2B5EF4-FFF2-40B4-BE49-F238E27FC236}">
                <a16:creationId xmlns:a16="http://schemas.microsoft.com/office/drawing/2014/main" id="{ABA5C09A-6E44-FE4D-A1F7-D689884D273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592650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583"/>
            <a:ext cx="10515600" cy="1325563"/>
          </a:xfrm>
        </p:spPr>
        <p:txBody>
          <a:bodyPr/>
          <a:lstStyle/>
          <a:p>
            <a:pPr algn="ctr"/>
            <a:r>
              <a:rPr lang="en-US" dirty="0"/>
              <a:t>Current Data Reporting to AIM</a:t>
            </a:r>
          </a:p>
        </p:txBody>
      </p:sp>
      <p:sp>
        <p:nvSpPr>
          <p:cNvPr id="3" name="Content Placeholder 2"/>
          <p:cNvSpPr>
            <a:spLocks noGrp="1"/>
          </p:cNvSpPr>
          <p:nvPr>
            <p:ph idx="1"/>
          </p:nvPr>
        </p:nvSpPr>
        <p:spPr>
          <a:xfrm>
            <a:off x="462579" y="1436146"/>
            <a:ext cx="11120052" cy="4578892"/>
          </a:xfrm>
        </p:spPr>
        <p:txBody>
          <a:bodyPr vert="horz" lIns="91440" tIns="45720" rIns="91440" bIns="45720" rtlCol="0" anchor="t">
            <a:normAutofit/>
          </a:bodyPr>
          <a:lstStyle/>
          <a:p>
            <a:pPr>
              <a:buFont typeface="Wingdings" pitchFamily="2" charset="2"/>
              <a:buChar char="q"/>
            </a:pPr>
            <a:r>
              <a:rPr lang="en-US" dirty="0"/>
              <a:t> Each AIM state or hospital system works on one or two bundles at a time, and focuses on corresponding structure, process, and outcome metrics</a:t>
            </a:r>
          </a:p>
          <a:p>
            <a:pPr>
              <a:buFont typeface="Wingdings" pitchFamily="2" charset="2"/>
              <a:buChar char="q"/>
            </a:pPr>
            <a:r>
              <a:rPr lang="en-US" dirty="0"/>
              <a:t> Several outcome measures (e.g., SMM) are considered key and included in all bundles</a:t>
            </a:r>
          </a:p>
          <a:p>
            <a:pPr lvl="1">
              <a:buFont typeface="Wingdings" pitchFamily="2" charset="2"/>
              <a:buChar char="§"/>
            </a:pPr>
            <a:r>
              <a:rPr lang="en-US" dirty="0"/>
              <a:t>No patient level data collected by AIM</a:t>
            </a:r>
          </a:p>
          <a:p>
            <a:pPr lvl="1">
              <a:buFont typeface="Wingdings" pitchFamily="2" charset="2"/>
              <a:buChar char="§"/>
            </a:pPr>
            <a:r>
              <a:rPr lang="en-US" dirty="0"/>
              <a:t>Only numerators/denominators for hospital and state rates are shared with AIM</a:t>
            </a:r>
          </a:p>
          <a:p>
            <a:pPr>
              <a:buFont typeface="Wingdings" pitchFamily="2" charset="2"/>
              <a:buChar char="q"/>
            </a:pPr>
            <a:r>
              <a:rPr lang="en-US" dirty="0"/>
              <a:t> Maternal deaths are rare events, and thus maternal mortality is not reported at the hospital level</a:t>
            </a:r>
          </a:p>
          <a:p>
            <a:pPr lvl="1">
              <a:buFont typeface="Wingdings" pitchFamily="2" charset="2"/>
              <a:buChar char="§"/>
            </a:pPr>
            <a:endParaRPr lang="en-US"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355260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A3453-041E-4AC6-858B-965785B29208}"/>
              </a:ext>
            </a:extLst>
          </p:cNvPr>
          <p:cNvSpPr>
            <a:spLocks noGrp="1"/>
          </p:cNvSpPr>
          <p:nvPr>
            <p:ph type="title"/>
          </p:nvPr>
        </p:nvSpPr>
        <p:spPr>
          <a:xfrm>
            <a:off x="0" y="365125"/>
            <a:ext cx="12192000" cy="1325563"/>
          </a:xfrm>
        </p:spPr>
        <p:txBody>
          <a:bodyPr/>
          <a:lstStyle/>
          <a:p>
            <a:pPr algn="ctr"/>
            <a:r>
              <a:rPr lang="en-US" dirty="0"/>
              <a:t>Overview</a:t>
            </a:r>
          </a:p>
        </p:txBody>
      </p:sp>
      <p:sp>
        <p:nvSpPr>
          <p:cNvPr id="3" name="Content Placeholder 2">
            <a:extLst>
              <a:ext uri="{FF2B5EF4-FFF2-40B4-BE49-F238E27FC236}">
                <a16:creationId xmlns:a16="http://schemas.microsoft.com/office/drawing/2014/main" id="{D1596F69-6155-45FE-B00B-DE5CDC255EB1}"/>
              </a:ext>
            </a:extLst>
          </p:cNvPr>
          <p:cNvSpPr>
            <a:spLocks noGrp="1"/>
          </p:cNvSpPr>
          <p:nvPr>
            <p:ph idx="1"/>
          </p:nvPr>
        </p:nvSpPr>
        <p:spPr>
          <a:xfrm>
            <a:off x="1579605" y="1822450"/>
            <a:ext cx="10515600" cy="3999380"/>
          </a:xfrm>
        </p:spPr>
        <p:txBody>
          <a:bodyPr/>
          <a:lstStyle/>
          <a:p>
            <a:pPr>
              <a:buFont typeface="Wingdings" pitchFamily="2" charset="2"/>
              <a:buChar char="q"/>
            </a:pPr>
            <a:r>
              <a:rPr lang="en-US" dirty="0"/>
              <a:t> Background information for the SPPC-II/Demonstration Project</a:t>
            </a:r>
          </a:p>
          <a:p>
            <a:pPr>
              <a:buFont typeface="Wingdings" pitchFamily="2" charset="2"/>
              <a:buChar char="q"/>
            </a:pPr>
            <a:r>
              <a:rPr lang="en-US" dirty="0"/>
              <a:t> Key program evaluation concepts</a:t>
            </a:r>
          </a:p>
          <a:p>
            <a:pPr>
              <a:buFont typeface="Wingdings" pitchFamily="2" charset="2"/>
              <a:buChar char="q"/>
            </a:pPr>
            <a:r>
              <a:rPr lang="en-US" dirty="0"/>
              <a:t> SPPC-II/Demonstration Project evaluation approach</a:t>
            </a:r>
          </a:p>
          <a:p>
            <a:endParaRPr lang="en-US" dirty="0"/>
          </a:p>
        </p:txBody>
      </p:sp>
      <p:sp>
        <p:nvSpPr>
          <p:cNvPr id="5" name="Slide Number Placeholder 4">
            <a:extLst>
              <a:ext uri="{FF2B5EF4-FFF2-40B4-BE49-F238E27FC236}">
                <a16:creationId xmlns:a16="http://schemas.microsoft.com/office/drawing/2014/main" id="{E28A6BC3-3640-44C6-B5E5-2974B095B8E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576611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CE232-6CBF-054F-AE59-85378B51E9B7}"/>
              </a:ext>
            </a:extLst>
          </p:cNvPr>
          <p:cNvSpPr>
            <a:spLocks noGrp="1"/>
          </p:cNvSpPr>
          <p:nvPr>
            <p:ph type="title"/>
          </p:nvPr>
        </p:nvSpPr>
        <p:spPr>
          <a:xfrm>
            <a:off x="838200" y="165383"/>
            <a:ext cx="10515600" cy="1325563"/>
          </a:xfrm>
        </p:spPr>
        <p:txBody>
          <a:bodyPr/>
          <a:lstStyle/>
          <a:p>
            <a:pPr algn="ctr"/>
            <a:r>
              <a:rPr lang="en-US" dirty="0"/>
              <a:t>AIM Data Measures Overview</a:t>
            </a:r>
          </a:p>
        </p:txBody>
      </p:sp>
      <p:sp>
        <p:nvSpPr>
          <p:cNvPr id="4" name="Footer Placeholder 3">
            <a:extLst>
              <a:ext uri="{FF2B5EF4-FFF2-40B4-BE49-F238E27FC236}">
                <a16:creationId xmlns:a16="http://schemas.microsoft.com/office/drawing/2014/main" id="{6D207FC7-3E9A-1D4E-828B-F20D354B737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Slide Number Placeholder 4">
            <a:extLst>
              <a:ext uri="{FF2B5EF4-FFF2-40B4-BE49-F238E27FC236}">
                <a16:creationId xmlns:a16="http://schemas.microsoft.com/office/drawing/2014/main" id="{3FDDF346-8073-D54A-ABF4-E414896DFE0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aphicFrame>
        <p:nvGraphicFramePr>
          <p:cNvPr id="7" name="Content Placeholder 6">
            <a:extLst>
              <a:ext uri="{FF2B5EF4-FFF2-40B4-BE49-F238E27FC236}">
                <a16:creationId xmlns:a16="http://schemas.microsoft.com/office/drawing/2014/main" id="{BE248DF2-D987-D647-A9B8-78A20D0BAF1A}"/>
              </a:ext>
            </a:extLst>
          </p:cNvPr>
          <p:cNvGraphicFramePr>
            <a:graphicFrameLocks noGrp="1"/>
          </p:cNvGraphicFramePr>
          <p:nvPr>
            <p:ph idx="1"/>
            <p:extLst>
              <p:ext uri="{D42A27DB-BD31-4B8C-83A1-F6EECF244321}">
                <p14:modId xmlns:p14="http://schemas.microsoft.com/office/powerpoint/2010/main" val="3159198633"/>
              </p:ext>
            </p:extLst>
          </p:nvPr>
        </p:nvGraphicFramePr>
        <p:xfrm>
          <a:off x="1395412" y="1490946"/>
          <a:ext cx="9401175" cy="3718560"/>
        </p:xfrm>
        <a:graphic>
          <a:graphicData uri="http://schemas.openxmlformats.org/drawingml/2006/table">
            <a:tbl>
              <a:tblPr firstRow="1" bandRow="1">
                <a:tableStyleId>{5C22544A-7EE6-4342-B048-85BDC9FD1C3A}</a:tableStyleId>
              </a:tblPr>
              <a:tblGrid>
                <a:gridCol w="5239564">
                  <a:extLst>
                    <a:ext uri="{9D8B030D-6E8A-4147-A177-3AD203B41FA5}">
                      <a16:colId xmlns:a16="http://schemas.microsoft.com/office/drawing/2014/main" val="3685981480"/>
                    </a:ext>
                  </a:extLst>
                </a:gridCol>
                <a:gridCol w="4161611">
                  <a:extLst>
                    <a:ext uri="{9D8B030D-6E8A-4147-A177-3AD203B41FA5}">
                      <a16:colId xmlns:a16="http://schemas.microsoft.com/office/drawing/2014/main" val="766208593"/>
                    </a:ext>
                  </a:extLst>
                </a:gridCol>
              </a:tblGrid>
              <a:tr h="370840">
                <a:tc>
                  <a:txBody>
                    <a:bodyPr/>
                    <a:lstStyle/>
                    <a:p>
                      <a:pPr algn="ctr"/>
                      <a:r>
                        <a:rPr lang="en-US" sz="2000" dirty="0"/>
                        <a:t>Key Measure Examples</a:t>
                      </a:r>
                    </a:p>
                  </a:txBody>
                  <a:tcPr/>
                </a:tc>
                <a:tc>
                  <a:txBody>
                    <a:bodyPr/>
                    <a:lstStyle/>
                    <a:p>
                      <a:pPr algn="ctr"/>
                      <a:r>
                        <a:rPr lang="en-US" sz="2000" dirty="0"/>
                        <a:t>Data Source &amp; </a:t>
                      </a:r>
                    </a:p>
                    <a:p>
                      <a:pPr algn="ctr"/>
                      <a:r>
                        <a:rPr lang="en-US" sz="2000" dirty="0"/>
                        <a:t>Frequency of Data Collection</a:t>
                      </a:r>
                    </a:p>
                  </a:txBody>
                  <a:tcPr/>
                </a:tc>
                <a:extLst>
                  <a:ext uri="{0D108BD9-81ED-4DB2-BD59-A6C34878D82A}">
                    <a16:rowId xmlns:a16="http://schemas.microsoft.com/office/drawing/2014/main" val="1180038170"/>
                  </a:ext>
                </a:extLst>
              </a:tr>
              <a:tr h="370840">
                <a:tc>
                  <a:txBody>
                    <a:bodyPr/>
                    <a:lstStyle/>
                    <a:p>
                      <a:r>
                        <a:rPr lang="en-US" sz="2000" b="1" i="1" dirty="0"/>
                        <a:t>Structure measures</a:t>
                      </a:r>
                    </a:p>
                    <a:p>
                      <a:pPr marL="285750" indent="-285750">
                        <a:buFont typeface="Arial" panose="020B0604020202020204" pitchFamily="34" charset="0"/>
                        <a:buChar char="•"/>
                      </a:pPr>
                      <a:r>
                        <a:rPr lang="en-US" sz="2000" dirty="0"/>
                        <a:t>Existence of debriefs process </a:t>
                      </a:r>
                    </a:p>
                    <a:p>
                      <a:pPr marL="285750" indent="-285750">
                        <a:buFont typeface="Arial" panose="020B0604020202020204" pitchFamily="34" charset="0"/>
                        <a:buChar char="•"/>
                      </a:pPr>
                      <a:r>
                        <a:rPr lang="en-US" sz="2000" dirty="0"/>
                        <a:t>Performance of multidisciplinary case reviews</a:t>
                      </a:r>
                    </a:p>
                  </a:txBody>
                  <a:tcPr/>
                </a:tc>
                <a:tc>
                  <a:txBody>
                    <a:bodyPr/>
                    <a:lstStyle/>
                    <a:p>
                      <a:r>
                        <a:rPr lang="en-US" sz="2000" dirty="0"/>
                        <a:t>Hospital-generated data</a:t>
                      </a:r>
                    </a:p>
                    <a:p>
                      <a:r>
                        <a:rPr lang="en-US" sz="2000" dirty="0"/>
                        <a:t>Reported at time of AIM enrollment</a:t>
                      </a:r>
                    </a:p>
                  </a:txBody>
                  <a:tcPr anchor="ctr"/>
                </a:tc>
                <a:extLst>
                  <a:ext uri="{0D108BD9-81ED-4DB2-BD59-A6C34878D82A}">
                    <a16:rowId xmlns:a16="http://schemas.microsoft.com/office/drawing/2014/main" val="3090975978"/>
                  </a:ext>
                </a:extLst>
              </a:tr>
              <a:tr h="370840">
                <a:tc>
                  <a:txBody>
                    <a:bodyPr/>
                    <a:lstStyle/>
                    <a:p>
                      <a:r>
                        <a:rPr lang="en-US" sz="2000" b="1" i="1" dirty="0"/>
                        <a:t>Process measures</a:t>
                      </a:r>
                    </a:p>
                    <a:p>
                      <a:pPr marL="285750" indent="-285750">
                        <a:buFont typeface="Arial" panose="020B0604020202020204" pitchFamily="34" charset="0"/>
                        <a:buChar char="•"/>
                      </a:pPr>
                      <a:r>
                        <a:rPr lang="en-US" sz="2000" dirty="0"/>
                        <a:t>Number of unit drills</a:t>
                      </a:r>
                    </a:p>
                    <a:p>
                      <a:pPr marL="285750" indent="-285750">
                        <a:buFont typeface="Arial" panose="020B0604020202020204" pitchFamily="34" charset="0"/>
                        <a:buChar char="•"/>
                      </a:pPr>
                      <a:r>
                        <a:rPr lang="en-US" sz="2000" dirty="0"/>
                        <a:t>% providers trained on AIM bundle topic</a:t>
                      </a:r>
                    </a:p>
                  </a:txBody>
                  <a:tcPr/>
                </a:tc>
                <a:tc>
                  <a:txBody>
                    <a:bodyPr/>
                    <a:lstStyle/>
                    <a:p>
                      <a:r>
                        <a:rPr lang="en-US" sz="2000" dirty="0"/>
                        <a:t>Hospital-generated data </a:t>
                      </a:r>
                    </a:p>
                    <a:p>
                      <a:r>
                        <a:rPr lang="en-US" sz="2000" dirty="0"/>
                        <a:t>Reported quarterly</a:t>
                      </a:r>
                    </a:p>
                  </a:txBody>
                  <a:tcPr anchor="ctr"/>
                </a:tc>
                <a:extLst>
                  <a:ext uri="{0D108BD9-81ED-4DB2-BD59-A6C34878D82A}">
                    <a16:rowId xmlns:a16="http://schemas.microsoft.com/office/drawing/2014/main" val="530874147"/>
                  </a:ext>
                </a:extLst>
              </a:tr>
              <a:tr h="370840">
                <a:tc>
                  <a:txBody>
                    <a:bodyPr/>
                    <a:lstStyle/>
                    <a:p>
                      <a:r>
                        <a:rPr lang="en-US" sz="2000" b="1" i="1" dirty="0"/>
                        <a:t>Outcome measure</a:t>
                      </a:r>
                    </a:p>
                    <a:p>
                      <a:pPr marL="285750" indent="-285750">
                        <a:buFont typeface="Arial" panose="020B0604020202020204" pitchFamily="34" charset="0"/>
                        <a:buChar char="•"/>
                      </a:pPr>
                      <a:r>
                        <a:rPr lang="en-US" sz="2000" dirty="0"/>
                        <a:t>SMM (overall and bundle-specific, i.e., women with hemorrhage or preeclampsia)</a:t>
                      </a:r>
                    </a:p>
                  </a:txBody>
                  <a:tcPr/>
                </a:tc>
                <a:tc>
                  <a:txBody>
                    <a:bodyPr/>
                    <a:lstStyle/>
                    <a:p>
                      <a:endParaRPr lang="en-US" sz="2000" dirty="0"/>
                    </a:p>
                    <a:p>
                      <a:r>
                        <a:rPr lang="en-US" sz="2000" dirty="0"/>
                        <a:t>Hospital discharge data</a:t>
                      </a:r>
                    </a:p>
                    <a:p>
                      <a:r>
                        <a:rPr lang="en-US" sz="2000" dirty="0"/>
                        <a:t>Reported quarterly</a:t>
                      </a:r>
                    </a:p>
                  </a:txBody>
                  <a:tcPr/>
                </a:tc>
                <a:extLst>
                  <a:ext uri="{0D108BD9-81ED-4DB2-BD59-A6C34878D82A}">
                    <a16:rowId xmlns:a16="http://schemas.microsoft.com/office/drawing/2014/main" val="164634348"/>
                  </a:ext>
                </a:extLst>
              </a:tr>
            </a:tbl>
          </a:graphicData>
        </a:graphic>
      </p:graphicFrame>
    </p:spTree>
    <p:custDataLst>
      <p:tags r:id="rId1"/>
    </p:custDataLst>
    <p:extLst>
      <p:ext uri="{BB962C8B-B14F-4D97-AF65-F5344CB8AC3E}">
        <p14:creationId xmlns:p14="http://schemas.microsoft.com/office/powerpoint/2010/main" val="1052488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CC0E4-00BA-DB42-B8A6-8D74166A160D}"/>
              </a:ext>
            </a:extLst>
          </p:cNvPr>
          <p:cNvSpPr>
            <a:spLocks noGrp="1"/>
          </p:cNvSpPr>
          <p:nvPr>
            <p:ph type="title"/>
          </p:nvPr>
        </p:nvSpPr>
        <p:spPr>
          <a:xfrm>
            <a:off x="0" y="381001"/>
            <a:ext cx="12192000" cy="990600"/>
          </a:xfrm>
        </p:spPr>
        <p:txBody>
          <a:bodyPr>
            <a:normAutofit/>
          </a:bodyPr>
          <a:lstStyle/>
          <a:p>
            <a:pPr algn="ctr"/>
            <a:r>
              <a:rPr lang="en-US" dirty="0"/>
              <a:t>Teamwork and Communications Measures</a:t>
            </a:r>
          </a:p>
        </p:txBody>
      </p:sp>
      <p:sp>
        <p:nvSpPr>
          <p:cNvPr id="3" name="Content Placeholder 2">
            <a:extLst>
              <a:ext uri="{FF2B5EF4-FFF2-40B4-BE49-F238E27FC236}">
                <a16:creationId xmlns:a16="http://schemas.microsoft.com/office/drawing/2014/main" id="{83BB1189-79FE-5345-B744-93C9C459580D}"/>
              </a:ext>
            </a:extLst>
          </p:cNvPr>
          <p:cNvSpPr>
            <a:spLocks noGrp="1"/>
          </p:cNvSpPr>
          <p:nvPr>
            <p:ph idx="1"/>
          </p:nvPr>
        </p:nvSpPr>
        <p:spPr>
          <a:xfrm>
            <a:off x="1385888" y="1743074"/>
            <a:ext cx="9282112" cy="4733925"/>
          </a:xfrm>
        </p:spPr>
        <p:txBody>
          <a:bodyPr>
            <a:normAutofit/>
          </a:bodyPr>
          <a:lstStyle/>
          <a:p>
            <a:pPr>
              <a:buFont typeface="Wingdings" charset="2"/>
              <a:buChar char="q"/>
            </a:pPr>
            <a:r>
              <a:rPr lang="en-US" sz="3200" dirty="0"/>
              <a:t> Some already required by AIM (see previous slide)</a:t>
            </a:r>
          </a:p>
          <a:p>
            <a:pPr>
              <a:buFont typeface="Wingdings" charset="2"/>
              <a:buChar char="q"/>
            </a:pPr>
            <a:r>
              <a:rPr lang="en-US" sz="3200" dirty="0"/>
              <a:t> Others collected through implementation surveys and covering three domains:</a:t>
            </a:r>
          </a:p>
          <a:p>
            <a:pPr lvl="1">
              <a:buFont typeface="Wingdings" pitchFamily="2" charset="2"/>
              <a:buChar char="§"/>
            </a:pPr>
            <a:r>
              <a:rPr lang="en-US" sz="2800" b="1" dirty="0"/>
              <a:t>LEARNING</a:t>
            </a:r>
            <a:r>
              <a:rPr lang="en-US" sz="2800" dirty="0"/>
              <a:t>: assess knowledge, attitudes, and behaviors </a:t>
            </a:r>
          </a:p>
          <a:p>
            <a:pPr lvl="1">
              <a:buFont typeface="Wingdings" pitchFamily="2" charset="2"/>
              <a:buChar char="§"/>
            </a:pPr>
            <a:r>
              <a:rPr lang="en-US" sz="2800" b="1" dirty="0"/>
              <a:t>TRANSFER:</a:t>
            </a:r>
            <a:r>
              <a:rPr lang="en-US" sz="2800" dirty="0"/>
              <a:t> assess application of learned competencies</a:t>
            </a:r>
          </a:p>
          <a:p>
            <a:pPr lvl="1">
              <a:buFont typeface="Wingdings" pitchFamily="2" charset="2"/>
              <a:buChar char="§"/>
            </a:pPr>
            <a:r>
              <a:rPr lang="en-US" sz="2800" b="1" dirty="0"/>
              <a:t>RESULTS:</a:t>
            </a:r>
            <a:r>
              <a:rPr lang="en-US" sz="2800" dirty="0"/>
              <a:t> assess organizational learning and safety culture</a:t>
            </a:r>
          </a:p>
        </p:txBody>
      </p:sp>
      <p:sp>
        <p:nvSpPr>
          <p:cNvPr id="4" name="Footer Placeholder 3">
            <a:extLst>
              <a:ext uri="{FF2B5EF4-FFF2-40B4-BE49-F238E27FC236}">
                <a16:creationId xmlns:a16="http://schemas.microsoft.com/office/drawing/2014/main" id="{A621A447-381F-CB4F-95AA-F60DBAE06A1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Slide Number Placeholder 4">
            <a:extLst>
              <a:ext uri="{FF2B5EF4-FFF2-40B4-BE49-F238E27FC236}">
                <a16:creationId xmlns:a16="http://schemas.microsoft.com/office/drawing/2014/main" id="{D2B2B650-06B9-1840-A95B-06F188BF712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4287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Key Considerations for the Analysis Plan</a:t>
            </a:r>
            <a:br>
              <a:rPr lang="en-US" dirty="0"/>
            </a:br>
            <a:endParaRPr lang="en-US" sz="3100" b="1" i="1" dirty="0"/>
          </a:p>
        </p:txBody>
      </p:sp>
      <p:sp>
        <p:nvSpPr>
          <p:cNvPr id="3" name="Content Placeholder 2"/>
          <p:cNvSpPr>
            <a:spLocks noGrp="1"/>
          </p:cNvSpPr>
          <p:nvPr>
            <p:ph idx="1"/>
          </p:nvPr>
        </p:nvSpPr>
        <p:spPr/>
        <p:txBody>
          <a:bodyPr>
            <a:normAutofit lnSpcReduction="10000"/>
          </a:bodyPr>
          <a:lstStyle/>
          <a:p>
            <a:pPr>
              <a:buFont typeface="Wingdings" pitchFamily="2" charset="2"/>
              <a:buChar char="q"/>
            </a:pPr>
            <a:r>
              <a:rPr lang="en-US" dirty="0"/>
              <a:t> Absolute and relative changes in process and outcome measures at four time points (baseline and 6, 18, and 30 months after implementation)</a:t>
            </a:r>
          </a:p>
          <a:p>
            <a:pPr>
              <a:buFont typeface="Wingdings" pitchFamily="2" charset="2"/>
              <a:buChar char="q"/>
            </a:pPr>
            <a:endParaRPr lang="en-US" dirty="0"/>
          </a:p>
          <a:p>
            <a:pPr>
              <a:buFont typeface="Wingdings" pitchFamily="2" charset="2"/>
              <a:buChar char="q"/>
            </a:pPr>
            <a:r>
              <a:rPr lang="en-US" dirty="0"/>
              <a:t> Qualitative data coded and thematically analyzed to study organizational elements of successful program implementation</a:t>
            </a:r>
          </a:p>
          <a:p>
            <a:pPr>
              <a:buFont typeface="Wingdings" pitchFamily="2" charset="2"/>
              <a:buChar char="q"/>
            </a:pPr>
            <a:endParaRPr lang="en-US" dirty="0"/>
          </a:p>
          <a:p>
            <a:pPr>
              <a:buFont typeface="Wingdings" pitchFamily="2" charset="2"/>
              <a:buChar char="q"/>
            </a:pPr>
            <a:r>
              <a:rPr lang="en-US" dirty="0"/>
              <a:t> Reports and publications will be generated to disseminate the lessons learned</a:t>
            </a:r>
          </a:p>
          <a:p>
            <a:endParaRPr lang="en-US" dirty="0"/>
          </a:p>
        </p:txBody>
      </p:sp>
      <p:sp>
        <p:nvSpPr>
          <p:cNvPr id="4" name="Slide Number Placeholder 3">
            <a:extLst>
              <a:ext uri="{FF2B5EF4-FFF2-40B4-BE49-F238E27FC236}">
                <a16:creationId xmlns:a16="http://schemas.microsoft.com/office/drawing/2014/main" id="{0C4EF887-BC90-6E44-942C-2BC2B5A8FD2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B28BAF0-C006-4503-9146-3653FBC70BC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940210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0" y="2552700"/>
            <a:ext cx="8229600" cy="990600"/>
          </a:xfrm>
        </p:spPr>
        <p:txBody>
          <a:bodyPr/>
          <a:lstStyle/>
          <a:p>
            <a:pPr algn="ctr"/>
            <a:r>
              <a:rPr lang="en-US" b="1" dirty="0"/>
              <a:t>Thank you!</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986251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Acknowledgments</a:t>
            </a:r>
          </a:p>
        </p:txBody>
      </p:sp>
      <p:sp>
        <p:nvSpPr>
          <p:cNvPr id="3" name="Content Placeholder 2"/>
          <p:cNvSpPr>
            <a:spLocks noGrp="1"/>
          </p:cNvSpPr>
          <p:nvPr>
            <p:ph idx="1"/>
          </p:nvPr>
        </p:nvSpPr>
        <p:spPr>
          <a:xfrm>
            <a:off x="838200" y="1825625"/>
            <a:ext cx="10515600" cy="2627105"/>
          </a:xfrm>
        </p:spPr>
        <p:txBody>
          <a:bodyPr/>
          <a:lstStyle/>
          <a:p>
            <a:r>
              <a:rPr lang="en-US" dirty="0"/>
              <a:t>This project is funded and implemented by the Agency for Healthcare Research and Quality and the Johns Hopkins University Contract Number HHSP233201500020I in collaboration with the Health Resources and Services Administration and the Alliance for Innovation on Maternal Health.</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659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5447852"/>
          </a:xfrm>
        </p:spPr>
        <p:txBody>
          <a:bodyPr/>
          <a:lstStyle/>
          <a:p>
            <a:pPr algn="ctr"/>
            <a:r>
              <a:rPr lang="en-US" b="1" dirty="0"/>
              <a:t>Background Information for </a:t>
            </a:r>
            <a:br>
              <a:rPr lang="en-US" b="1" dirty="0"/>
            </a:br>
            <a:r>
              <a:rPr lang="en-US" b="1" dirty="0"/>
              <a:t>the SPPC-II/Demonstration Project</a:t>
            </a:r>
          </a:p>
        </p:txBody>
      </p:sp>
      <p:sp>
        <p:nvSpPr>
          <p:cNvPr id="3" name="Slide Number Placeholder 4">
            <a:extLst>
              <a:ext uri="{FF2B5EF4-FFF2-40B4-BE49-F238E27FC236}">
                <a16:creationId xmlns:a16="http://schemas.microsoft.com/office/drawing/2014/main" id="{D8BD3343-FAC5-1A44-B2A1-6AE0906777DD}"/>
              </a:ext>
            </a:extLst>
          </p:cNvPr>
          <p:cNvSpPr txBox="1">
            <a:spLocks/>
          </p:cNvSpPr>
          <p:nvPr/>
        </p:nvSpPr>
        <p:spPr>
          <a:xfrm>
            <a:off x="11151294" y="6255876"/>
            <a:ext cx="43133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721699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As a Reminder…</a:t>
            </a:r>
            <a:endParaRPr lang="en-US" b="1" i="1" dirty="0"/>
          </a:p>
        </p:txBody>
      </p:sp>
      <p:sp>
        <p:nvSpPr>
          <p:cNvPr id="3" name="Content Placeholder 2"/>
          <p:cNvSpPr>
            <a:spLocks noGrp="1"/>
          </p:cNvSpPr>
          <p:nvPr>
            <p:ph idx="1"/>
          </p:nvPr>
        </p:nvSpPr>
        <p:spPr>
          <a:xfrm>
            <a:off x="1071563" y="1600200"/>
            <a:ext cx="9915525" cy="4876800"/>
          </a:xfrm>
        </p:spPr>
        <p:txBody>
          <a:bodyPr/>
          <a:lstStyle/>
          <a:p>
            <a:pPr>
              <a:buFont typeface="Wingdings" pitchFamily="2" charset="2"/>
              <a:buChar char="q"/>
            </a:pPr>
            <a:r>
              <a:rPr lang="en-US" dirty="0"/>
              <a:t> The </a:t>
            </a:r>
            <a:r>
              <a:rPr lang="en-US" i="1" dirty="0"/>
              <a:t>Safety Program in Perinatal Care version II (SPPC-II) </a:t>
            </a:r>
            <a:r>
              <a:rPr lang="en-US" dirty="0"/>
              <a:t>aims to integrate teamwork and provider communication tools and strategies with the AIM patient safety bundles for hemorrhage and severe hypertension</a:t>
            </a:r>
          </a:p>
          <a:p>
            <a:pPr>
              <a:buFont typeface="Wingdings" pitchFamily="2" charset="2"/>
              <a:buChar char="q"/>
            </a:pPr>
            <a:endParaRPr lang="en-US" dirty="0"/>
          </a:p>
          <a:p>
            <a:pPr>
              <a:buFont typeface="Wingdings" pitchFamily="2" charset="2"/>
              <a:buChar char="q"/>
            </a:pPr>
            <a:r>
              <a:rPr lang="en-US" dirty="0"/>
              <a:t> Funded by AHRQ and implemented by a team of clinicians and  scientists at the Johns Hopkins University in close collaboration with the national AIM program</a:t>
            </a:r>
          </a:p>
          <a:p>
            <a:pPr lvl="1">
              <a:buFont typeface="Wingdings" pitchFamily="2" charset="2"/>
              <a:buChar char="§"/>
            </a:pPr>
            <a:r>
              <a:rPr lang="en-US" i="1" dirty="0"/>
              <a:t>SPPC-II Demonstration Project </a:t>
            </a:r>
            <a:r>
              <a:rPr lang="en-US" dirty="0"/>
              <a:t>in Oklahoma &amp; Texas</a:t>
            </a:r>
          </a:p>
          <a:p>
            <a:pPr marL="274320" lvl="1" indent="0">
              <a:buNone/>
            </a:pPr>
            <a:endParaRPr lang="en-US" dirty="0"/>
          </a:p>
        </p:txBody>
      </p:sp>
      <p:sp>
        <p:nvSpPr>
          <p:cNvPr id="4" name="Slide Number Placeholder 3">
            <a:extLst>
              <a:ext uri="{FF2B5EF4-FFF2-40B4-BE49-F238E27FC236}">
                <a16:creationId xmlns:a16="http://schemas.microsoft.com/office/drawing/2014/main" id="{0C4EF887-BC90-6E44-942C-2BC2B5A8FD2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B28BAF0-C006-4503-9146-3653FBC70BC0}"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695438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0" y="254789"/>
            <a:ext cx="9144000" cy="990600"/>
          </a:xfrm>
        </p:spPr>
        <p:txBody>
          <a:bodyPr>
            <a:normAutofit fontScale="90000"/>
          </a:bodyPr>
          <a:lstStyle/>
          <a:p>
            <a:pPr algn="ctr"/>
            <a:r>
              <a:rPr lang="en-US" sz="3300" dirty="0"/>
              <a:t>Pregnancy-Related Mortality: United States, 1987–2014 </a:t>
            </a:r>
          </a:p>
        </p:txBody>
      </p:sp>
      <p:pic>
        <p:nvPicPr>
          <p:cNvPr id="2" name="Picture 1" descr="Graphic of all pregnancies. Shows comparisons between non complicated pregnancies and complicated pregnancies, (which are non-life threatening verses which are potentially life threatening).&#10;">
            <a:extLst>
              <a:ext uri="{FF2B5EF4-FFF2-40B4-BE49-F238E27FC236}">
                <a16:creationId xmlns:a16="http://schemas.microsoft.com/office/drawing/2014/main" id="{3847763C-83EC-4E59-A43B-9AA84D48156A}"/>
              </a:ext>
            </a:extLst>
          </p:cNvPr>
          <p:cNvPicPr>
            <a:picLocks noChangeAspect="1"/>
          </p:cNvPicPr>
          <p:nvPr/>
        </p:nvPicPr>
        <p:blipFill>
          <a:blip r:embed="rId4"/>
          <a:stretch>
            <a:fillRect/>
          </a:stretch>
        </p:blipFill>
        <p:spPr>
          <a:xfrm>
            <a:off x="1424140" y="985121"/>
            <a:ext cx="8534400" cy="4887757"/>
          </a:xfrm>
          <a:prstGeom prst="rect">
            <a:avLst/>
          </a:prstGeom>
        </p:spPr>
      </p:pic>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7" name="TextBox 6"/>
          <p:cNvSpPr txBox="1"/>
          <p:nvPr/>
        </p:nvSpPr>
        <p:spPr>
          <a:xfrm>
            <a:off x="9625264" y="4561270"/>
            <a:ext cx="256673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panose="020F0502020204030204"/>
              </a:rPr>
              <a:t>Source: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https://www.cdc.gov/reproductivehealth/maternalinfanthealth/pregnancy-mortality-surveillance-system.htm</a:t>
            </a:r>
          </a:p>
        </p:txBody>
      </p:sp>
    </p:spTree>
    <p:custDataLst>
      <p:tags r:id="rId1"/>
    </p:custDataLst>
    <p:extLst>
      <p:ext uri="{BB962C8B-B14F-4D97-AF65-F5344CB8AC3E}">
        <p14:creationId xmlns:p14="http://schemas.microsoft.com/office/powerpoint/2010/main" val="427980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300" dirty="0"/>
              <a:t>Cause-Specific Proportionate Pregnancy-Related Mortality: United States, 1987–2013 </a:t>
            </a:r>
          </a:p>
        </p:txBody>
      </p:sp>
      <p:graphicFrame>
        <p:nvGraphicFramePr>
          <p:cNvPr id="4" name="Chart 3" descr="Percent of deaths based condition (over the years 1987-2013)" title="Chart"/>
          <p:cNvGraphicFramePr/>
          <p:nvPr/>
        </p:nvGraphicFramePr>
        <p:xfrm>
          <a:off x="1714500" y="1324087"/>
          <a:ext cx="8953500" cy="4724400"/>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descr="Decorative">
            <a:extLst>
              <a:ext uri="{C183D7F6-B498-43B3-948B-1728B52AA6E4}">
                <adec:decorative xmlns:adec="http://schemas.microsoft.com/office/drawing/2017/decorative" val="0"/>
              </a:ext>
            </a:extLst>
          </p:cNvPr>
          <p:cNvCxnSpPr>
            <a:cxnSpLocks/>
          </p:cNvCxnSpPr>
          <p:nvPr/>
        </p:nvCxnSpPr>
        <p:spPr>
          <a:xfrm>
            <a:off x="7239000" y="1905000"/>
            <a:ext cx="0" cy="1564341"/>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A852028-48B5-C5DA-E665-D3FD22BF6EAC}"/>
              </a:ext>
            </a:extLst>
          </p:cNvPr>
          <p:cNvSpPr txBox="1"/>
          <p:nvPr/>
        </p:nvSpPr>
        <p:spPr>
          <a:xfrm>
            <a:off x="10325100" y="3781425"/>
            <a:ext cx="1866900" cy="2123658"/>
          </a:xfrm>
          <a:prstGeom prst="rect">
            <a:avLst/>
          </a:prstGeom>
          <a:noFill/>
        </p:spPr>
        <p:txBody>
          <a:bodyPr wrap="square" rtlCol="0">
            <a:spAutoFit/>
          </a:bodyPr>
          <a:lstStyle/>
          <a:p>
            <a:r>
              <a:rPr lang="en-US" sz="1200" dirty="0"/>
              <a:t>Source: </a:t>
            </a:r>
            <a:r>
              <a:rPr lang="en-US" sz="1200" dirty="0" err="1"/>
              <a:t>Creanga</a:t>
            </a:r>
            <a:r>
              <a:rPr lang="en-US" sz="1200" dirty="0"/>
              <a:t> A, </a:t>
            </a:r>
            <a:r>
              <a:rPr lang="en-US" sz="1200" dirty="0" err="1"/>
              <a:t>Syverson</a:t>
            </a:r>
            <a:r>
              <a:rPr lang="en-US" sz="1200" dirty="0"/>
              <a:t> C, Seed K, et al. Pregnancy-related mortality in the United States, 2011-2013. </a:t>
            </a:r>
            <a:r>
              <a:rPr lang="en-US" sz="1200" dirty="0" err="1"/>
              <a:t>Obstet</a:t>
            </a:r>
            <a:r>
              <a:rPr lang="en-US" sz="1200" dirty="0"/>
              <a:t> Gynecol. 2017 Aug;130(2):366-73. </a:t>
            </a:r>
            <a:r>
              <a:rPr lang="en-US" sz="1200" dirty="0" err="1">
                <a:effectLst/>
                <a:latin typeface="Calibri" panose="020F0502020204030204" pitchFamily="34" charset="0"/>
                <a:ea typeface="Times New Roman" panose="02020603050405020304" pitchFamily="18" charset="0"/>
                <a:cs typeface="Times New Roman" panose="02020603050405020304" pitchFamily="18" charset="0"/>
              </a:rPr>
              <a:t>doi</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10.1097/AOG.0000000000002114. PMID: 28697109; PMCID: PMC5744583.</a:t>
            </a:r>
            <a:r>
              <a:rPr lang="en-US" sz="1200" dirty="0"/>
              <a:t> Used with permission.</a:t>
            </a:r>
            <a:endParaRPr lang="en-US" sz="1600" dirty="0"/>
          </a:p>
        </p:txBody>
      </p:sp>
    </p:spTree>
    <p:custDataLst>
      <p:tags r:id="rId1"/>
    </p:custDataLst>
    <p:extLst>
      <p:ext uri="{BB962C8B-B14F-4D97-AF65-F5344CB8AC3E}">
        <p14:creationId xmlns:p14="http://schemas.microsoft.com/office/powerpoint/2010/main" val="1118304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746"/>
            <a:ext cx="12192000" cy="990600"/>
          </a:xfrm>
        </p:spPr>
        <p:txBody>
          <a:bodyPr>
            <a:normAutofit/>
          </a:bodyPr>
          <a:lstStyle/>
          <a:p>
            <a:pPr algn="ctr"/>
            <a:r>
              <a:rPr lang="en-US" sz="3600" dirty="0"/>
              <a:t>Growing Interest in Severe Maternal Morbidity (SMM)</a:t>
            </a:r>
          </a:p>
        </p:txBody>
      </p:sp>
      <p:sp>
        <p:nvSpPr>
          <p:cNvPr id="3" name="Content Placeholder 2"/>
          <p:cNvSpPr>
            <a:spLocks noGrp="1"/>
          </p:cNvSpPr>
          <p:nvPr>
            <p:ph idx="1"/>
          </p:nvPr>
        </p:nvSpPr>
        <p:spPr>
          <a:xfrm>
            <a:off x="365760" y="1441524"/>
            <a:ext cx="11268636" cy="4724400"/>
          </a:xfrm>
        </p:spPr>
        <p:txBody>
          <a:bodyPr>
            <a:normAutofit/>
          </a:bodyPr>
          <a:lstStyle/>
          <a:p>
            <a:pPr>
              <a:buFont typeface="Wingdings" charset="2"/>
              <a:buChar char="q"/>
            </a:pPr>
            <a:r>
              <a:rPr lang="en-US" dirty="0"/>
              <a:t> Calls by professional organizations to review SMM</a:t>
            </a:r>
          </a:p>
          <a:p>
            <a:pPr lvl="1">
              <a:buFont typeface="Wingdings" charset="2"/>
              <a:buChar char="§"/>
            </a:pPr>
            <a:r>
              <a:rPr lang="en-US" dirty="0"/>
              <a:t>to better understand adverse maternal events</a:t>
            </a:r>
          </a:p>
          <a:p>
            <a:pPr lvl="1">
              <a:buFont typeface="Wingdings" charset="2"/>
              <a:buChar char="§"/>
            </a:pPr>
            <a:r>
              <a:rPr lang="en-US" dirty="0">
                <a:sym typeface="Wingdings"/>
              </a:rPr>
              <a:t>to implement clinical audits and improve quality of care</a:t>
            </a:r>
          </a:p>
          <a:p>
            <a:pPr lvl="1">
              <a:buFont typeface="Wingdings" charset="2"/>
              <a:buChar char="§"/>
            </a:pPr>
            <a:r>
              <a:rPr lang="en-US" dirty="0">
                <a:sym typeface="Wingdings"/>
              </a:rPr>
              <a:t>to increase awareness/knowledge of SMM recognition and management</a:t>
            </a:r>
          </a:p>
          <a:p>
            <a:pPr>
              <a:buFont typeface="Wingdings" pitchFamily="2" charset="2"/>
              <a:buChar char="q"/>
            </a:pPr>
            <a:r>
              <a:rPr lang="en-US" dirty="0"/>
              <a:t> Development and validation of SMM measures</a:t>
            </a:r>
          </a:p>
          <a:p>
            <a:pPr>
              <a:buFont typeface="Wingdings" charset="2"/>
              <a:buChar char="q"/>
            </a:pPr>
            <a:r>
              <a:rPr lang="en-US" dirty="0"/>
              <a:t> Increase in SMM rates over the last decade due to</a:t>
            </a:r>
          </a:p>
          <a:p>
            <a:pPr lvl="1">
              <a:buFont typeface="Wingdings" charset="2"/>
              <a:buChar char="§"/>
            </a:pPr>
            <a:r>
              <a:rPr lang="en-US" dirty="0"/>
              <a:t>delays in childbearing and more women entering pregnancy with burden of chronic conditions </a:t>
            </a:r>
          </a:p>
          <a:p>
            <a:pPr lvl="1">
              <a:buFont typeface="Wingdings" charset="2"/>
              <a:buChar char="§"/>
            </a:pPr>
            <a:r>
              <a:rPr lang="en-US" dirty="0"/>
              <a:t>medical advances that allow for successful high-risk pregnancies</a:t>
            </a:r>
          </a:p>
          <a:p>
            <a:pPr lvl="1">
              <a:buFont typeface="Wingdings" charset="2"/>
              <a:buChar char="§"/>
            </a:pPr>
            <a:r>
              <a:rPr lang="en-US" dirty="0"/>
              <a:t>changes in clinical practice</a:t>
            </a:r>
          </a:p>
        </p:txBody>
      </p:sp>
      <p:pic>
        <p:nvPicPr>
          <p:cNvPr id="5" name="Picture 2" descr="Putting the &quot;M&quot; back in maternal-fetal medicine." title="Image of text- Clinical Opinion from www.jog.O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7418" y="1441524"/>
            <a:ext cx="3834582" cy="1143000"/>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85769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12192000" cy="990600"/>
          </a:xfrm>
        </p:spPr>
        <p:txBody>
          <a:bodyPr>
            <a:normAutofit/>
          </a:bodyPr>
          <a:lstStyle/>
          <a:p>
            <a:pPr algn="ctr"/>
            <a:r>
              <a:rPr lang="en-US" dirty="0"/>
              <a:t>How Do We Account for SMM?</a:t>
            </a:r>
          </a:p>
        </p:txBody>
      </p:sp>
      <p:sp>
        <p:nvSpPr>
          <p:cNvPr id="3" name="Content Placeholder 2"/>
          <p:cNvSpPr>
            <a:spLocks noGrp="1"/>
          </p:cNvSpPr>
          <p:nvPr>
            <p:ph idx="1"/>
          </p:nvPr>
        </p:nvSpPr>
        <p:spPr>
          <a:xfrm>
            <a:off x="543261" y="1524000"/>
            <a:ext cx="10983558" cy="5181600"/>
          </a:xfrm>
        </p:spPr>
        <p:txBody>
          <a:bodyPr>
            <a:normAutofit/>
          </a:bodyPr>
          <a:lstStyle/>
          <a:p>
            <a:pPr>
              <a:lnSpc>
                <a:spcPct val="110000"/>
              </a:lnSpc>
              <a:buFont typeface="Wingdings" pitchFamily="2" charset="2"/>
              <a:buChar char="q"/>
            </a:pPr>
            <a:r>
              <a:rPr lang="en-US" dirty="0"/>
              <a:t> CDC measure</a:t>
            </a:r>
          </a:p>
          <a:p>
            <a:pPr lvl="1">
              <a:lnSpc>
                <a:spcPct val="110000"/>
              </a:lnSpc>
              <a:buFont typeface="Wingdings" pitchFamily="2" charset="2"/>
              <a:buChar char="§"/>
            </a:pPr>
            <a:r>
              <a:rPr lang="en-US" dirty="0"/>
              <a:t>Original list of 25 SMM indicators based on ICD-9 codes was published in 2012</a:t>
            </a:r>
          </a:p>
          <a:p>
            <a:pPr lvl="1">
              <a:lnSpc>
                <a:spcPct val="110000"/>
              </a:lnSpc>
              <a:buFont typeface="Wingdings" pitchFamily="2" charset="2"/>
              <a:buChar char="§"/>
            </a:pPr>
            <a:r>
              <a:rPr lang="en-US" u="sng" dirty="0">
                <a:hlinkClick r:id="rId4"/>
              </a:rPr>
              <a:t>Updated list of 21 indicators</a:t>
            </a:r>
            <a:r>
              <a:rPr lang="en-US" dirty="0"/>
              <a:t> (as of 2023) and corresponding ICD-10 codes used to identify delivery hospitalizations with SMM available on CDC website</a:t>
            </a:r>
          </a:p>
          <a:p>
            <a:pPr>
              <a:lnSpc>
                <a:spcPct val="110000"/>
              </a:lnSpc>
              <a:buFont typeface="Wingdings" pitchFamily="2" charset="2"/>
              <a:buChar char="q"/>
            </a:pPr>
            <a:endParaRPr lang="en-US" sz="1050" dirty="0"/>
          </a:p>
          <a:p>
            <a:pPr>
              <a:lnSpc>
                <a:spcPct val="110000"/>
              </a:lnSpc>
              <a:buFont typeface="Wingdings" pitchFamily="2" charset="2"/>
              <a:buChar char="q"/>
            </a:pPr>
            <a:r>
              <a:rPr lang="en-US" dirty="0"/>
              <a:t>For more</a:t>
            </a:r>
            <a:r>
              <a:rPr lang="en-US" dirty="0">
                <a:effectLst/>
                <a:latin typeface="Calibri" panose="020F0502020204030204" pitchFamily="34" charset="0"/>
                <a:ea typeface="Times New Roman" panose="02020603050405020304" pitchFamily="18" charset="0"/>
                <a:cs typeface="Times New Roman" panose="02020603050405020304" pitchFamily="18" charset="0"/>
              </a:rPr>
              <a:t> information on SMM, go to </a:t>
            </a:r>
            <a:r>
              <a:rPr lang="en-US"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5"/>
              </a:rPr>
              <a:t>https://www.cdc.gov/reproductivehealth/maternalinfanthealth/severematernalmorbidity.html</a:t>
            </a:r>
            <a:r>
              <a:rPr lang="en-US"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dirty="0"/>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454071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t>Trends in Severe Maternal Morbidity During Delivery Hospitalizations: United States,1993-2014</a:t>
            </a:r>
          </a:p>
        </p:txBody>
      </p:sp>
      <p:pic>
        <p:nvPicPr>
          <p:cNvPr id="7" name="Content Placeholder 6" descr="Graph: Rate of severe maternal morbidity per 10,000 delivery hospitalizations."/>
          <p:cNvPicPr>
            <a:picLocks noGrp="1" noChangeAspect="1"/>
          </p:cNvPicPr>
          <p:nvPr>
            <p:ph idx="1"/>
          </p:nvPr>
        </p:nvPicPr>
        <p:blipFill rotWithShape="1">
          <a:blip r:embed="rId4">
            <a:extLst>
              <a:ext uri="{BEBA8EAE-BF5A-486C-A8C5-ECC9F3942E4B}">
                <a14:imgProps xmlns:a14="http://schemas.microsoft.com/office/drawing/2010/main">
                  <a14:imgLayer r:embed="rId5">
                    <a14:imgEffect>
                      <a14:sharpenSoften amount="39000"/>
                    </a14:imgEffect>
                    <a14:imgEffect>
                      <a14:colorTemperature colorTemp="6243"/>
                    </a14:imgEffect>
                    <a14:imgEffect>
                      <a14:saturation sat="185000"/>
                    </a14:imgEffect>
                    <a14:imgEffect>
                      <a14:brightnessContrast contrast="5000"/>
                    </a14:imgEffect>
                  </a14:imgLayer>
                </a14:imgProps>
              </a:ext>
            </a:extLst>
          </a:blip>
          <a:srcRect b="4660"/>
          <a:stretch/>
        </p:blipFill>
        <p:spPr>
          <a:xfrm>
            <a:off x="940825" y="1569501"/>
            <a:ext cx="6687437" cy="3984898"/>
          </a:xfrm>
        </p:spPr>
      </p:pic>
      <p:sp>
        <p:nvSpPr>
          <p:cNvPr id="12" name="Content Placeholder 11"/>
          <p:cNvSpPr>
            <a:spLocks noGrp="1"/>
          </p:cNvSpPr>
          <p:nvPr>
            <p:ph idx="13"/>
          </p:nvPr>
        </p:nvSpPr>
        <p:spPr>
          <a:xfrm>
            <a:off x="8077199" y="1949116"/>
            <a:ext cx="3952875" cy="3921220"/>
          </a:xfrm>
        </p:spPr>
        <p:txBody>
          <a:bodyPr>
            <a:normAutofit/>
          </a:bodyPr>
          <a:lstStyle/>
          <a:p>
            <a:pPr>
              <a:buSzPct val="100000"/>
              <a:buFont typeface="Wingdings" pitchFamily="2" charset="2"/>
              <a:buChar char="q"/>
            </a:pPr>
            <a:r>
              <a:rPr lang="en-US" sz="2400" dirty="0"/>
              <a:t> Severe morbidity during delivery hospitalizations more than doubled during 1993-2014, with increase driven by blood transfusions</a:t>
            </a:r>
          </a:p>
          <a:p>
            <a:pPr>
              <a:buSzPct val="100000"/>
              <a:buFont typeface="Wingdings" pitchFamily="2" charset="2"/>
              <a:buChar char="q"/>
            </a:pPr>
            <a:endParaRPr lang="en-US" sz="1200" dirty="0"/>
          </a:p>
          <a:p>
            <a:pPr>
              <a:buSzPct val="100000"/>
              <a:buFont typeface="Wingdings" pitchFamily="2" charset="2"/>
              <a:buChar char="q"/>
            </a:pPr>
            <a:r>
              <a:rPr lang="en-US" sz="2400" dirty="0"/>
              <a:t> If excluding blood transfusions, rate of SMM increased by about 20% during 1993-2014</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40ACF9-1A13-4F08-B629-91F27EC6A1E7}"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0A96328-6C18-E521-5C66-01DC6A7CEBAA}"/>
              </a:ext>
            </a:extLst>
          </p:cNvPr>
          <p:cNvSpPr txBox="1"/>
          <p:nvPr/>
        </p:nvSpPr>
        <p:spPr>
          <a:xfrm>
            <a:off x="894755" y="5664569"/>
            <a:ext cx="7692234" cy="307777"/>
          </a:xfrm>
          <a:prstGeom prst="rect">
            <a:avLst/>
          </a:prstGeom>
          <a:noFill/>
        </p:spPr>
        <p:txBody>
          <a:bodyPr wrap="none" rtlCol="0">
            <a:spAutoFit/>
          </a:bodyPr>
          <a:lstStyle/>
          <a:p>
            <a:r>
              <a:rPr lang="en-US" sz="1400" dirty="0"/>
              <a:t>Source: https://www.cdc.gov/reproductivehealth/maternalinfanthealth/severematernalmorbidity.html</a:t>
            </a:r>
            <a:endParaRPr lang="en-US" dirty="0"/>
          </a:p>
        </p:txBody>
      </p:sp>
    </p:spTree>
    <p:custDataLst>
      <p:tags r:id="rId1"/>
    </p:custDataLst>
    <p:extLst>
      <p:ext uri="{BB962C8B-B14F-4D97-AF65-F5344CB8AC3E}">
        <p14:creationId xmlns:p14="http://schemas.microsoft.com/office/powerpoint/2010/main" val="19115342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TIMING" val="|2.8"/>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TotalTime>
  <Words>3149</Words>
  <Application>Microsoft Office PowerPoint</Application>
  <PresentationFormat>Widescreen</PresentationFormat>
  <Paragraphs>346</Paragraphs>
  <Slides>24</Slides>
  <Notes>23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24</vt:i4>
      </vt:variant>
    </vt:vector>
  </HeadingPairs>
  <TitlesOfParts>
    <vt:vector size="38" baseType="lpstr">
      <vt:lpstr>Arial</vt:lpstr>
      <vt:lpstr>Calibri</vt:lpstr>
      <vt:lpstr>Calibri Light</vt:lpstr>
      <vt:lpstr>Cambria</vt:lpstr>
      <vt:lpstr>Courier New</vt:lpstr>
      <vt:lpstr>Franklin Gothic Book</vt:lpstr>
      <vt:lpstr>Georgia</vt:lpstr>
      <vt:lpstr>Libre SansSerif Black SSi</vt:lpstr>
      <vt:lpstr>Lucida Grande</vt:lpstr>
      <vt:lpstr>Times</vt:lpstr>
      <vt:lpstr>Times New Roman</vt:lpstr>
      <vt:lpstr>Wingdings</vt:lpstr>
      <vt:lpstr>1_Office Theme</vt:lpstr>
      <vt:lpstr>2_Office Theme</vt:lpstr>
      <vt:lpstr>  Program Evaluation</vt:lpstr>
      <vt:lpstr>Overview</vt:lpstr>
      <vt:lpstr>Background Information for  the SPPC-II/Demonstration Project</vt:lpstr>
      <vt:lpstr>As a Reminder…</vt:lpstr>
      <vt:lpstr>Pregnancy-Related Mortality: United States, 1987–2014 </vt:lpstr>
      <vt:lpstr>Cause-Specific Proportionate Pregnancy-Related Mortality: United States, 1987–2013 </vt:lpstr>
      <vt:lpstr>Growing Interest in Severe Maternal Morbidity (SMM)</vt:lpstr>
      <vt:lpstr>How Do We Account for SMM?</vt:lpstr>
      <vt:lpstr>Trends in Severe Maternal Morbidity During Delivery Hospitalizations: United States,1993-2014</vt:lpstr>
      <vt:lpstr>Key Program Evaluation Concepts</vt:lpstr>
      <vt:lpstr>What Is Program Evaluation?</vt:lpstr>
      <vt:lpstr>Considerations for Designing Evaluations</vt:lpstr>
      <vt:lpstr>All Evaluations Need an Impact Model</vt:lpstr>
      <vt:lpstr>Why Are Impact Models Important for  Program Evaluation?</vt:lpstr>
      <vt:lpstr>SPPC-II/Demonstration Project Evaluation Approach</vt:lpstr>
      <vt:lpstr>Evaluation Plan for  SPPC-II/Demonstration Project</vt:lpstr>
      <vt:lpstr>Impact Model</vt:lpstr>
      <vt:lpstr>Evaluation Data Collection</vt:lpstr>
      <vt:lpstr>Current Data Reporting to AIM</vt:lpstr>
      <vt:lpstr>AIM Data Measures Overview</vt:lpstr>
      <vt:lpstr>Teamwork and Communications Measures</vt:lpstr>
      <vt:lpstr>Key Considerations for the Analysis Plan </vt:lpstr>
      <vt:lpstr>Thank you!</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Evaluation - PowerPoint Presentation</dc:title>
  <dc:subject>Safety Program for Perinatal Care II</dc:subject>
  <dc:creator>"Agency for Healthcare Research and Quality (AHRQ)"</dc:creator>
  <cp:keywords>Safety Program for Perinatal Care II</cp:keywords>
  <cp:lastModifiedBy>Ramage, Kathryn (AHRQ/OC) (CTR)</cp:lastModifiedBy>
  <cp:revision>19</cp:revision>
  <dcterms:created xsi:type="dcterms:W3CDTF">2020-01-23T19:28:00Z</dcterms:created>
  <dcterms:modified xsi:type="dcterms:W3CDTF">2023-07-26T14:56:54Z</dcterms:modified>
  <cp:category>patient safety</cp:category>
</cp:coreProperties>
</file>