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tags/tag8.xml" ContentType="application/vnd.openxmlformats-officedocument.presentationml.tags+xml"/>
  <Override PartName="/ppt/notesSlides/notesSlide28.xml" ContentType="application/vnd.openxmlformats-officedocument.presentationml.notesSlide+xml"/>
  <Override PartName="/ppt/tags/tag9.xml" ContentType="application/vnd.openxmlformats-officedocument.presentationml.tags+xml"/>
  <Override PartName="/ppt/notesSlides/notesSlide29.xml" ContentType="application/vnd.openxmlformats-officedocument.presentationml.notesSlide+xml"/>
  <Override PartName="/ppt/tags/tag10.xml" ContentType="application/vnd.openxmlformats-officedocument.presentationml.tags+xml"/>
  <Override PartName="/ppt/notesSlides/notesSlide30.xml" ContentType="application/vnd.openxmlformats-officedocument.presentationml.notesSlide+xml"/>
  <Override PartName="/ppt/tags/tag11.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7" r:id="rId3"/>
    <p:sldMasterId id="2147483681" r:id="rId4"/>
    <p:sldMasterId id="2147483685" r:id="rId5"/>
  </p:sldMasterIdLst>
  <p:notesMasterIdLst>
    <p:notesMasterId r:id="rId40"/>
  </p:notesMasterIdLst>
  <p:sldIdLst>
    <p:sldId id="804" r:id="rId6"/>
    <p:sldId id="930" r:id="rId7"/>
    <p:sldId id="931" r:id="rId8"/>
    <p:sldId id="983" r:id="rId9"/>
    <p:sldId id="984" r:id="rId10"/>
    <p:sldId id="934" r:id="rId11"/>
    <p:sldId id="935" r:id="rId12"/>
    <p:sldId id="876" r:id="rId13"/>
    <p:sldId id="936" r:id="rId14"/>
    <p:sldId id="937" r:id="rId15"/>
    <p:sldId id="938" r:id="rId16"/>
    <p:sldId id="989" r:id="rId17"/>
    <p:sldId id="998" r:id="rId18"/>
    <p:sldId id="990" r:id="rId19"/>
    <p:sldId id="991" r:id="rId20"/>
    <p:sldId id="947" r:id="rId21"/>
    <p:sldId id="986" r:id="rId22"/>
    <p:sldId id="948" r:id="rId23"/>
    <p:sldId id="949" r:id="rId24"/>
    <p:sldId id="950" r:id="rId25"/>
    <p:sldId id="906" r:id="rId26"/>
    <p:sldId id="907" r:id="rId27"/>
    <p:sldId id="953" r:id="rId28"/>
    <p:sldId id="869" r:id="rId29"/>
    <p:sldId id="946" r:id="rId30"/>
    <p:sldId id="992" r:id="rId31"/>
    <p:sldId id="993" r:id="rId32"/>
    <p:sldId id="994" r:id="rId33"/>
    <p:sldId id="995" r:id="rId34"/>
    <p:sldId id="996" r:id="rId35"/>
    <p:sldId id="997" r:id="rId36"/>
    <p:sldId id="963" r:id="rId37"/>
    <p:sldId id="973" r:id="rId38"/>
    <p:sldId id="86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42538" autoAdjust="0"/>
  </p:normalViewPr>
  <p:slideViewPr>
    <p:cSldViewPr snapToGrid="0" showGuides="1">
      <p:cViewPr varScale="1">
        <p:scale>
          <a:sx n="64" d="100"/>
          <a:sy n="64" d="100"/>
        </p:scale>
        <p:origin x="-68" y="2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E16594-FB9E-421F-B005-5E67230BDFA0}" type="datetimeFigureOut">
              <a:rPr lang="en-US" smtClean="0"/>
              <a:t>7/3/2023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8B72EB-639B-41E0-BCEE-E0E90F5E8DE3}" type="slidenum">
              <a:rPr lang="en-US" smtClean="0"/>
              <a:t>‹#›</a:t>
            </a:fld>
            <a:endParaRPr lang="en-US"/>
          </a:p>
        </p:txBody>
      </p:sp>
    </p:spTree>
    <p:extLst>
      <p:ext uri="{BB962C8B-B14F-4D97-AF65-F5344CB8AC3E}">
        <p14:creationId xmlns:p14="http://schemas.microsoft.com/office/powerpoint/2010/main" val="3872439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b="0" dirty="0"/>
              <a:t>Welcome to Module 5 of the SPPC-II Teamwork Toolkit. In this module, we will discuss the different facets of mutual support and strategies for supporting each.</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347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b="0" dirty="0"/>
              <a:t>Before we start, please note that this is not a severe hypertension scenario. Look out for the power words used in this example. </a:t>
            </a:r>
          </a:p>
          <a:p>
            <a:endParaRPr lang="en-US" b="0" dirty="0"/>
          </a:p>
          <a:p>
            <a:r>
              <a:rPr lang="en-US" dirty="0"/>
              <a:t>How was the “challenge” presented? </a:t>
            </a:r>
          </a:p>
          <a:p>
            <a:pPr marL="628650" lvl="1" indent="-171450">
              <a:buFont typeface="Arial" panose="020B0604020202020204" pitchFamily="34" charset="0"/>
              <a:buChar char="•"/>
            </a:pPr>
            <a:r>
              <a:rPr lang="en-US" dirty="0"/>
              <a:t>In the form of a statement, </a:t>
            </a:r>
            <a:r>
              <a:rPr lang="en-US" i="1" dirty="0"/>
              <a:t>“I am concerned…,” </a:t>
            </a:r>
            <a:r>
              <a:rPr lang="en-US" dirty="0"/>
              <a:t>and then followed up with additional patient vitals. </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How did she leverage Power Words?</a:t>
            </a:r>
          </a:p>
          <a:p>
            <a:pPr marL="628650" lvl="1" indent="-171450">
              <a:buFont typeface="Arial" panose="020B0604020202020204" pitchFamily="34" charset="0"/>
              <a:buChar char="•"/>
            </a:pPr>
            <a:r>
              <a:rPr lang="en-US" dirty="0"/>
              <a:t>The nurse was uncomfortable with the late decelerations. </a:t>
            </a:r>
          </a:p>
          <a:p>
            <a:pPr marL="628650" lvl="1" indent="-171450">
              <a:buFont typeface="Arial" panose="020B0604020202020204" pitchFamily="34" charset="0"/>
              <a:buChar char="•"/>
            </a:pPr>
            <a:r>
              <a:rPr lang="en-US" dirty="0"/>
              <a:t>She became concerned and uncomfortable that the patient’s safety may be at risk.</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3A9A2-6399-47FE-81D9-C8F5F5203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57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SCRIPT</a:t>
            </a:r>
          </a:p>
          <a:p>
            <a:pPr marL="0" indent="0">
              <a:buFont typeface="Arial" panose="020B0604020202020204" pitchFamily="34" charset="0"/>
              <a:buNone/>
            </a:pPr>
            <a:r>
              <a:rPr lang="en-US" dirty="0"/>
              <a:t>Break into groups of two to three individuals.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Take no more than 5 minutes to imagine you are Dana from the previous video and Dr. Dean has just brushed off your assertion about Ms. Keys. What would you do or say next?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Would one or two teams like to share their strategy to the group? Why do you think that approach would be effective (or ineffective!)?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46649-E614-A94B-8DD0-83A3682C68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882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latin typeface="+mn-lt"/>
                <a:cs typeface="Calibri"/>
              </a:rPr>
              <a:t>SCRIPT</a:t>
            </a:r>
          </a:p>
          <a:p>
            <a:r>
              <a:rPr lang="en-US" sz="1200" b="0" kern="1200" dirty="0">
                <a:latin typeface="+mn-lt"/>
                <a:cs typeface="Calibri"/>
              </a:rPr>
              <a:t>Here, we will delve into a clinical scene relating back to the severe maternal hypertension master scenario presented in the introduction module (Module 1). </a:t>
            </a:r>
          </a:p>
          <a:p>
            <a:endParaRPr lang="en-US" sz="1200" b="0" kern="1200" dirty="0">
              <a:latin typeface="+mn-lt"/>
              <a:cs typeface="Calibri"/>
            </a:endParaRPr>
          </a:p>
          <a:p>
            <a:r>
              <a:rPr lang="en-US" sz="1200" b="0" kern="1200" dirty="0">
                <a:latin typeface="+mn-lt"/>
                <a:cs typeface="Calibri"/>
              </a:rPr>
              <a:t>In this scene, we will analyze how to use the Two-Challenge Rule to assert a position and concerns in a clinical scenario.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607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0" dirty="0">
                <a:cs typeface="Calibri"/>
              </a:rPr>
              <a:t>SCRIPT </a:t>
            </a:r>
          </a:p>
          <a:p>
            <a:r>
              <a:rPr lang="en-US" i="0" dirty="0">
                <a:cs typeface="Calibri"/>
              </a:rPr>
              <a:t>Remember from the master scenario presented to you in the introduction module that Kim was having difficulty with IV placement. She calls out to the charge nurse, Melanie, for assistance: </a:t>
            </a:r>
            <a:r>
              <a:rPr lang="en-US" b="1" i="0" dirty="0">
                <a:cs typeface="Calibri"/>
              </a:rPr>
              <a:t>“</a:t>
            </a:r>
            <a:r>
              <a:rPr lang="en-US" i="0" dirty="0"/>
              <a:t>Hi, Melanie. Ms. Smith recently presented to L&amp;D triage and was noted to have severe range blood pressure. Since arrival, she has had sustained severe range blood pressure and I have been attempting to obtain IV access, however I am having difficulty. Would you be able to send someone to assist me?”</a:t>
            </a:r>
          </a:p>
          <a:p>
            <a:pPr>
              <a:defRPr/>
            </a:pPr>
            <a:endParaRPr lang="en-US" i="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907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Calibri"/>
              </a:rPr>
              <a:t>SCRIPT</a:t>
            </a:r>
          </a:p>
          <a:p>
            <a:pPr>
              <a:defRPr/>
            </a:pPr>
            <a:r>
              <a:rPr lang="en-US" b="0" dirty="0">
                <a:cs typeface="Calibri"/>
              </a:rPr>
              <a:t>Melanie responds, telling Kim she is short on nursing staff and getting ready to go on break, which is not the response Kim was expecting nor what she feels is clinically appropriate, so she challenges Melanie to send someone immediately. Yet, even after reasserting herself, Kim's request is not honored, which sometimes happens.</a:t>
            </a:r>
          </a:p>
          <a:p>
            <a:pPr>
              <a:defRPr/>
            </a:pP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562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Calibri"/>
              </a:rPr>
              <a:t>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Calibri"/>
              </a:rPr>
              <a:t>Rather than taking Melanie’s advice and trying a few more times, Kim employs power Power Words to assert her feelings and position in a second challenge to Melanie.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Calibri"/>
              </a:rPr>
              <a:t>This time, it works, and Melanie agrees to stay and help.</a:t>
            </a:r>
          </a:p>
          <a:p>
            <a:pPr>
              <a:defRPr/>
            </a:pP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265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4294967295"/>
          </p:nvPr>
        </p:nvSpPr>
        <p:spPr bwMode="auto">
          <a:xfrm>
            <a:off x="4143375" y="9118600"/>
            <a:ext cx="3170238" cy="48101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851" tIns="47425" rIns="94851" bIns="47425"/>
          <a:lstStyle>
            <a:lvl1pPr defTabSz="965200" eaLnBrk="0" hangingPunct="0">
              <a:lnSpc>
                <a:spcPct val="90000"/>
              </a:lnSpc>
              <a:spcBef>
                <a:spcPct val="40000"/>
              </a:spcBef>
              <a:defRPr sz="1400" b="1">
                <a:solidFill>
                  <a:schemeClr val="tx1"/>
                </a:solidFill>
                <a:latin typeface="Arial" pitchFamily="34" charset="0"/>
                <a:ea typeface="ヒラギノ角ゴ Pro W3" pitchFamily="127" charset="-128"/>
              </a:defRPr>
            </a:lvl1pPr>
            <a:lvl2pPr marL="769938" indent="-295275" defTabSz="965200" eaLnBrk="0" hangingPunct="0">
              <a:lnSpc>
                <a:spcPct val="90000"/>
              </a:lnSpc>
              <a:spcBef>
                <a:spcPct val="40000"/>
              </a:spcBef>
              <a:defRPr sz="1400" b="1">
                <a:solidFill>
                  <a:schemeClr val="tx1"/>
                </a:solidFill>
                <a:latin typeface="Arial" pitchFamily="34" charset="0"/>
                <a:ea typeface="ヒラギノ角ゴ Pro W3" pitchFamily="127" charset="-128"/>
              </a:defRPr>
            </a:lvl2pPr>
            <a:lvl3pPr marL="1184275" indent="-236538" defTabSz="965200" eaLnBrk="0" hangingPunct="0">
              <a:lnSpc>
                <a:spcPct val="90000"/>
              </a:lnSpc>
              <a:spcBef>
                <a:spcPct val="40000"/>
              </a:spcBef>
              <a:defRPr sz="1400" b="1">
                <a:solidFill>
                  <a:schemeClr val="tx1"/>
                </a:solidFill>
                <a:latin typeface="Arial" pitchFamily="34" charset="0"/>
                <a:ea typeface="ヒラギノ角ゴ Pro W3" pitchFamily="127" charset="-128"/>
              </a:defRPr>
            </a:lvl3pPr>
            <a:lvl4pPr marL="1658938" indent="-236538" defTabSz="965200" eaLnBrk="0" hangingPunct="0">
              <a:lnSpc>
                <a:spcPct val="90000"/>
              </a:lnSpc>
              <a:spcBef>
                <a:spcPct val="40000"/>
              </a:spcBef>
              <a:defRPr sz="1400" b="1">
                <a:solidFill>
                  <a:schemeClr val="tx1"/>
                </a:solidFill>
                <a:latin typeface="Arial" pitchFamily="34" charset="0"/>
                <a:ea typeface="ヒラギノ角ゴ Pro W3" pitchFamily="127" charset="-128"/>
              </a:defRPr>
            </a:lvl4pPr>
            <a:lvl5pPr marL="2133600" indent="-236538" defTabSz="965200" eaLnBrk="0" hangingPunct="0">
              <a:lnSpc>
                <a:spcPct val="90000"/>
              </a:lnSpc>
              <a:spcBef>
                <a:spcPct val="40000"/>
              </a:spcBef>
              <a:defRPr sz="1400" b="1">
                <a:solidFill>
                  <a:schemeClr val="tx1"/>
                </a:solidFill>
                <a:latin typeface="Arial" pitchFamily="34" charset="0"/>
                <a:ea typeface="ヒラギノ角ゴ Pro W3" pitchFamily="127" charset="-128"/>
              </a:defRPr>
            </a:lvl5pPr>
            <a:lvl6pPr marL="2590800" indent="-236538" defTabSz="965200" eaLnBrk="0" fontAlgn="base" hangingPunct="0">
              <a:lnSpc>
                <a:spcPct val="90000"/>
              </a:lnSpc>
              <a:spcBef>
                <a:spcPct val="40000"/>
              </a:spcBef>
              <a:spcAft>
                <a:spcPct val="0"/>
              </a:spcAft>
              <a:defRPr sz="1400" b="1">
                <a:solidFill>
                  <a:schemeClr val="tx1"/>
                </a:solidFill>
                <a:latin typeface="Arial" pitchFamily="34" charset="0"/>
                <a:ea typeface="ヒラギノ角ゴ Pro W3" pitchFamily="127" charset="-128"/>
              </a:defRPr>
            </a:lvl6pPr>
            <a:lvl7pPr marL="3048000" indent="-236538" defTabSz="965200" eaLnBrk="0" fontAlgn="base" hangingPunct="0">
              <a:lnSpc>
                <a:spcPct val="90000"/>
              </a:lnSpc>
              <a:spcBef>
                <a:spcPct val="40000"/>
              </a:spcBef>
              <a:spcAft>
                <a:spcPct val="0"/>
              </a:spcAft>
              <a:defRPr sz="1400" b="1">
                <a:solidFill>
                  <a:schemeClr val="tx1"/>
                </a:solidFill>
                <a:latin typeface="Arial" pitchFamily="34" charset="0"/>
                <a:ea typeface="ヒラギノ角ゴ Pro W3" pitchFamily="127" charset="-128"/>
              </a:defRPr>
            </a:lvl7pPr>
            <a:lvl8pPr marL="3505200" indent="-236538" defTabSz="965200" eaLnBrk="0" fontAlgn="base" hangingPunct="0">
              <a:lnSpc>
                <a:spcPct val="90000"/>
              </a:lnSpc>
              <a:spcBef>
                <a:spcPct val="40000"/>
              </a:spcBef>
              <a:spcAft>
                <a:spcPct val="0"/>
              </a:spcAft>
              <a:defRPr sz="1400" b="1">
                <a:solidFill>
                  <a:schemeClr val="tx1"/>
                </a:solidFill>
                <a:latin typeface="Arial" pitchFamily="34" charset="0"/>
                <a:ea typeface="ヒラギノ角ゴ Pro W3" pitchFamily="127" charset="-128"/>
              </a:defRPr>
            </a:lvl8pPr>
            <a:lvl9pPr marL="3962400" indent="-236538" defTabSz="965200" eaLnBrk="0" fontAlgn="base" hangingPunct="0">
              <a:lnSpc>
                <a:spcPct val="90000"/>
              </a:lnSpc>
              <a:spcBef>
                <a:spcPct val="40000"/>
              </a:spcBef>
              <a:spcAft>
                <a:spcPct val="0"/>
              </a:spcAft>
              <a:defRPr sz="1400" b="1">
                <a:solidFill>
                  <a:schemeClr val="tx1"/>
                </a:solidFill>
                <a:latin typeface="Arial" pitchFamily="34" charset="0"/>
                <a:ea typeface="ヒラギノ角ゴ Pro W3" pitchFamily="127" charset="-128"/>
              </a:defRPr>
            </a:lvl9pPr>
          </a:lstStyle>
          <a:p>
            <a:pPr marL="0" marR="0" lvl="0" indent="0" algn="r" defTabSz="965200" rtl="0" eaLnBrk="1" fontAlgn="auto" latinLnBrk="0" hangingPunct="1">
              <a:lnSpc>
                <a:spcPct val="100000"/>
              </a:lnSpc>
              <a:spcBef>
                <a:spcPct val="0"/>
              </a:spcBef>
              <a:spcAft>
                <a:spcPts val="0"/>
              </a:spcAft>
              <a:buClrTx/>
              <a:buSzTx/>
              <a:buFontTx/>
              <a:buNone/>
              <a:tabLst/>
              <a:defRPr/>
            </a:pPr>
            <a:fld id="{C32B63D1-9DAC-4C43-AEEE-4846BE28FE83}" type="slidenum">
              <a:rPr kumimoji="0" lang="en-US" altLang="en-US" sz="1800" b="0" i="0" u="none" strike="noStrike" kern="1200" cap="none" spc="0" normalizeH="0" baseline="0" noProof="0">
                <a:ln>
                  <a:noFill/>
                </a:ln>
                <a:solidFill>
                  <a:prstClr val="black"/>
                </a:solidFill>
                <a:effectLst/>
                <a:uLnTx/>
                <a:uFillTx/>
                <a:latin typeface="Times New Roman" pitchFamily="18" charset="0"/>
                <a:ea typeface="ヒラギノ角ゴ Pro W3" pitchFamily="127" charset="-128"/>
                <a:cs typeface="+mn-cs"/>
              </a:rPr>
              <a:pPr marL="0" marR="0" lvl="0" indent="0" algn="r" defTabSz="965200" rtl="0" eaLnBrk="1" fontAlgn="auto" latinLnBrk="0" hangingPunct="1">
                <a:lnSpc>
                  <a:spcPct val="100000"/>
                </a:lnSpc>
                <a:spcBef>
                  <a:spcPct val="0"/>
                </a:spcBef>
                <a:spcAft>
                  <a:spcPts val="0"/>
                </a:spcAft>
                <a:buClrTx/>
                <a:buSzTx/>
                <a:buFontTx/>
                <a:buNone/>
                <a:tabLst/>
                <a:defRPr/>
              </a:pPr>
              <a:t>16</a:t>
            </a:fld>
            <a:endParaRPr kumimoji="0" lang="en-US" altLang="en-US" sz="1800" b="0" i="0" u="none" strike="noStrike" kern="1200" cap="none" spc="0" normalizeH="0" baseline="0" noProof="0" dirty="0">
              <a:ln>
                <a:noFill/>
              </a:ln>
              <a:solidFill>
                <a:prstClr val="black"/>
              </a:solidFill>
              <a:effectLst/>
              <a:uLnTx/>
              <a:uFillTx/>
              <a:latin typeface="Times New Roman" pitchFamily="18" charset="0"/>
              <a:ea typeface="ヒラギノ角ゴ Pro W3" pitchFamily="127" charset="-128"/>
              <a:cs typeface="+mn-cs"/>
            </a:endParaRPr>
          </a:p>
        </p:txBody>
      </p:sp>
      <p:sp>
        <p:nvSpPr>
          <p:cNvPr id="36867" name="Rectangle 2"/>
          <p:cNvSpPr>
            <a:spLocks noGrp="1" noRot="1" noChangeAspect="1" noChangeArrowheads="1" noTextEdit="1"/>
          </p:cNvSpPr>
          <p:nvPr>
            <p:ph type="sldImg"/>
          </p:nvPr>
        </p:nvSpPr>
        <p:spPr>
          <a:xfrm>
            <a:off x="458788" y="719138"/>
            <a:ext cx="6400800" cy="3600450"/>
          </a:xfrm>
          <a:ln/>
        </p:spPr>
      </p:sp>
      <p:sp>
        <p:nvSpPr>
          <p:cNvPr id="36868" name="Rectangle 3"/>
          <p:cNvSpPr>
            <a:spLocks noGrp="1" noChangeArrowheads="1"/>
          </p:cNvSpPr>
          <p:nvPr>
            <p:ph type="body" idx="1"/>
          </p:nvPr>
        </p:nvSpPr>
        <p:spPr>
          <a:xfrm>
            <a:off x="493713" y="4559300"/>
            <a:ext cx="6291262" cy="43227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1" hangingPunct="1"/>
            <a:r>
              <a:rPr lang="en-US" sz="1000" b="1" dirty="0"/>
              <a:t>SCRIPT</a:t>
            </a:r>
          </a:p>
          <a:p>
            <a:pPr eaLnBrk="1" hangingPunct="1"/>
            <a:r>
              <a:rPr lang="en-US" sz="1000" dirty="0"/>
              <a:t>Another strategy to foster mutual support is feedback. Feedback is information provided for the purpose of improving individual and/or team performance. The ability to communicate self-improvement information in a useful way is an important skill in the team improvement process. </a:t>
            </a:r>
          </a:p>
          <a:p>
            <a:pPr eaLnBrk="1" hangingPunct="1"/>
            <a:endParaRPr lang="en-US" sz="1000" dirty="0"/>
          </a:p>
          <a:p>
            <a:pPr eaLnBrk="1" hangingPunct="1"/>
            <a:r>
              <a:rPr lang="en-US" sz="1000" dirty="0"/>
              <a:t>Feedback can either be given to reinforce desired performance or correct undesirable performance. Both types are helpful. Feedback can be given by any team member at any time. It is not limited to leadership roles or formal evaluation mechanisms. Effective feedback benefits the team in several ways, including: </a:t>
            </a:r>
          </a:p>
          <a:p>
            <a:pPr lvl="1" eaLnBrk="1" hangingPunct="1"/>
            <a:r>
              <a:rPr lang="en-US" sz="1000" dirty="0"/>
              <a:t>• Fostering improvement in work performance, </a:t>
            </a:r>
          </a:p>
          <a:p>
            <a:pPr lvl="1" eaLnBrk="1" hangingPunct="1"/>
            <a:r>
              <a:rPr lang="en-US" sz="1000" dirty="0"/>
              <a:t>• Meeting the team’s and individuals’ need for growth, </a:t>
            </a:r>
          </a:p>
          <a:p>
            <a:pPr lvl="1" eaLnBrk="1" hangingPunct="1"/>
            <a:r>
              <a:rPr lang="en-US" sz="1000" dirty="0"/>
              <a:t>• Promoting better working relationships, and </a:t>
            </a:r>
          </a:p>
          <a:p>
            <a:pPr lvl="1" eaLnBrk="1" hangingPunct="1"/>
            <a:r>
              <a:rPr lang="en-US" sz="1000" dirty="0"/>
              <a:t>• Helping the team set goals for ongoing improvement. </a:t>
            </a:r>
          </a:p>
          <a:p>
            <a:pPr eaLnBrk="1" hangingPunct="1"/>
            <a:endParaRPr lang="en-US" sz="1000" dirty="0"/>
          </a:p>
          <a:p>
            <a:pPr eaLnBrk="1" hangingPunct="1"/>
            <a:r>
              <a:rPr lang="en-US" sz="1000" dirty="0"/>
              <a:t>Can you describe a situation in which you had to give feedback to another team member? What was the situation? What was the result?</a:t>
            </a:r>
            <a:endParaRPr lang="en-US" altLang="en-US" sz="1000" i="1" dirty="0">
              <a:latin typeface="Arial" pitchFamily="34" charset="0"/>
              <a:ea typeface="ヒラギノ角ゴ Pro W3" pitchFamily="127" charset="-128"/>
            </a:endParaRPr>
          </a:p>
          <a:p>
            <a:pPr eaLnBrk="1" hangingPunct="1"/>
            <a:endParaRPr lang="en-US" altLang="en-US" sz="1000" i="1" dirty="0">
              <a:latin typeface="Arial" pitchFamily="34" charset="0"/>
              <a:ea typeface="ヒラギノ角ゴ Pro W3" pitchFamily="127" charset="-128"/>
            </a:endParaRPr>
          </a:p>
        </p:txBody>
      </p:sp>
    </p:spTree>
    <p:extLst>
      <p:ext uri="{BB962C8B-B14F-4D97-AF65-F5344CB8AC3E}">
        <p14:creationId xmlns:p14="http://schemas.microsoft.com/office/powerpoint/2010/main" val="492675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b="0" dirty="0"/>
              <a:t>Think about how it feels to receive feedback. How does good feedback feel? What about “bad” or “constructive” feedback? Not as good, right? We are all trying our best on a daily basis and many of us are already our own worst critics. Often we are already aware of our limitations, shortcomings, and mistakes. Having someone be unkind can be salt in the wound. Alternatively, if we are blissfully unaware it can be disarming to learn we have fallen short. If you find yourself in the position of giving feedback you should take care to do so with respect and consideration for the person to whom you are providing feedback. On the other hand, if you are the one receiving feedback it’s good to remember that the person who is giving you the feedback might be struggling to find the right words. It can be just as difficult to give as it is to receive feedback. Being as gentle with each other as possible, despite the discomfort of feedback, is sound advice for everyone who is part of the conversation.</a:t>
            </a:r>
          </a:p>
          <a:p>
            <a:endParaRPr lang="en-US" b="0" dirty="0"/>
          </a:p>
          <a:p>
            <a:r>
              <a:rPr lang="en-US" b="0" dirty="0"/>
              <a:t>Secondly, feedback should provide advice and information that is directed toward improvements that will help someone develop professionally and/or personally. As such, the topic of conversation should be about identifying ways to enhance someone’s performance so that they continue to grow as professionals and team members. To that end, feedback should focus on behavior rather than general personality traits. Doing so will not only help individuals channel their own improvement efforts to actionable changes but it will also keep the conversation constructive and help prevent hurt feelings if not embarrassment. </a:t>
            </a:r>
          </a:p>
          <a:p>
            <a:endParaRPr lang="en-US" b="0" dirty="0"/>
          </a:p>
          <a:p>
            <a:r>
              <a:rPr lang="en-US" b="0" dirty="0"/>
              <a:t>Furthermore, the more specific you can make feedback the better it is for the recipient. Offer up specific examples of things that drew your attention. Doing so gives you greater credibility, helps the recipient better understand how they are being perceived and what exactly it is they need to work on, and helps again to keep the message from sounding too personal. Having feedback conversations in a timely manner is going to help you provide these concrete examples. It’s not always possible or appropriate to provide feedback in the moment or on the fly, but the more recent the incident the better chance you have of offering valuable insight.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359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This video will provide an example of a doctor providing feedback to a medical tech. Although this video doesn’t showcase feedback within the context of severe hypertension in pregnancy, think about the guidelines for giving effective feedback as you watch the video.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3A9A2-6399-47FE-81D9-C8F5F5203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619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What did you like about how the feedback was delivered?</a:t>
            </a:r>
          </a:p>
          <a:p>
            <a:r>
              <a:rPr lang="en-US" i="1" dirty="0"/>
              <a:t>Some possible answers:</a:t>
            </a:r>
          </a:p>
          <a:p>
            <a:pPr marL="628650" lvl="1" indent="-171450">
              <a:buFont typeface="Arial" panose="020B0604020202020204" pitchFamily="34" charset="0"/>
              <a:buChar char="•"/>
            </a:pPr>
            <a:r>
              <a:rPr lang="en-US" dirty="0"/>
              <a:t>Positive</a:t>
            </a:r>
          </a:p>
          <a:p>
            <a:pPr marL="628650" lvl="1" indent="-171450">
              <a:buFont typeface="Arial" panose="020B0604020202020204" pitchFamily="34" charset="0"/>
              <a:buChar char="•"/>
            </a:pPr>
            <a:r>
              <a:rPr lang="en-US" dirty="0"/>
              <a:t>Specific</a:t>
            </a:r>
          </a:p>
          <a:p>
            <a:pPr marL="628650" lvl="1" indent="-171450">
              <a:buFont typeface="Arial" panose="020B0604020202020204" pitchFamily="34" charset="0"/>
              <a:buChar char="•"/>
            </a:pPr>
            <a:r>
              <a:rPr lang="en-US" dirty="0"/>
              <a:t>Opportunity to share the experience</a:t>
            </a:r>
          </a:p>
          <a:p>
            <a:pPr marL="628650" lvl="1" indent="-171450">
              <a:buFont typeface="Arial" panose="020B0604020202020204" pitchFamily="34" charset="0"/>
              <a:buChar char="•"/>
            </a:pPr>
            <a:r>
              <a:rPr lang="en-US" dirty="0"/>
              <a:t>Appears to be timely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Directed and considerate – respectful and related to behavior</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What didn’t you like about how feedback was delivered?</a:t>
            </a:r>
          </a:p>
          <a:p>
            <a:pPr marL="0" lvl="0" indent="0">
              <a:buFont typeface="Arial" panose="020B0604020202020204" pitchFamily="34" charset="0"/>
              <a:buNone/>
            </a:pPr>
            <a:r>
              <a:rPr lang="en-US" i="1" dirty="0"/>
              <a:t>Some possible answers:</a:t>
            </a:r>
            <a:endParaRPr lang="en-US" i="0" dirty="0"/>
          </a:p>
          <a:p>
            <a:pPr marL="628650" lvl="1" indent="-171450">
              <a:buFont typeface="Arial" panose="020B0604020202020204" pitchFamily="34" charset="0"/>
              <a:buChar char="•"/>
            </a:pPr>
            <a:r>
              <a:rPr lang="en-US" i="0" dirty="0"/>
              <a:t>Was public. Maybe not a bad thing with it being reinforcing feedback, but this could be touchy.</a:t>
            </a:r>
          </a:p>
          <a:p>
            <a:pPr marL="628650" lvl="1" indent="-171450">
              <a:buFont typeface="Arial" panose="020B0604020202020204" pitchFamily="34" charset="0"/>
              <a:buChar char="•"/>
            </a:pPr>
            <a:r>
              <a:rPr lang="en-US" i="0" dirty="0"/>
              <a:t>Hard to replicate exactly what he did for next time.</a:t>
            </a:r>
            <a:endParaRPr lang="en-US" i="1" dirty="0"/>
          </a:p>
          <a:p>
            <a:endParaRPr lang="en-US" dirty="0"/>
          </a:p>
          <a:p>
            <a:r>
              <a:rPr lang="en-US" dirty="0"/>
              <a:t>Why would it be a good practice to share the experience with other team members?</a:t>
            </a:r>
          </a:p>
          <a:p>
            <a:pPr marL="628650" lvl="1" indent="-171450">
              <a:buFont typeface="Arial" panose="020B0604020202020204" pitchFamily="34" charset="0"/>
              <a:buChar char="•"/>
            </a:pPr>
            <a:r>
              <a:rPr lang="en-US" dirty="0"/>
              <a:t>Sharing the effective communication technique with others will promote continuous learning.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46649-E614-A94B-8DD0-83A3682C68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885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Mutual support involves the willingness and preparedness to assist other team members during operations. In addition to task assistance, mutual support also encompasses feedback, conflict management, and advocacy and assertion. These supportive behaviors are facilitated by continuous situation monitoring, which keeps teammates aware of team member and patient needs.</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46649-E614-A94B-8DD0-83A3682C68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443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Conflict can occur in teams, and it is important to know how to handle such situations when they occur. The two types of conflict we will address are informational and interpersonal. </a:t>
            </a:r>
          </a:p>
          <a:p>
            <a:pPr marL="628650" lvl="1" indent="-171450">
              <a:buFont typeface="Arial" panose="020B0604020202020204" pitchFamily="34" charset="0"/>
              <a:buChar char="•"/>
            </a:pPr>
            <a:r>
              <a:rPr lang="en-US" u="sng" dirty="0"/>
              <a:t>Informational conflict </a:t>
            </a:r>
            <a:r>
              <a:rPr lang="en-US" dirty="0"/>
              <a:t>involves differing views, ideas, and opinions related to information. This is task-related and could involve disagreement about the best method to proceed with the plan of care. </a:t>
            </a:r>
          </a:p>
          <a:p>
            <a:pPr lvl="1"/>
            <a:endParaRPr lang="en-US" dirty="0"/>
          </a:p>
          <a:p>
            <a:pPr marL="628650" lvl="1" indent="-171450">
              <a:buFont typeface="Arial" panose="020B0604020202020204" pitchFamily="34" charset="0"/>
              <a:buChar char="•"/>
            </a:pPr>
            <a:r>
              <a:rPr lang="en-US" u="sng" dirty="0"/>
              <a:t>Interpersonal conflict </a:t>
            </a:r>
            <a:r>
              <a:rPr lang="en-US" dirty="0"/>
              <a:t>stems from interpersonal compatibility and is not usually task related. This type of conflict tends to revolve around the team members themselves, not the actions or information. Tension, annoyance, and animosity are common, and interactions can become very argumentative. </a:t>
            </a:r>
          </a:p>
          <a:p>
            <a:pPr lvl="0"/>
            <a:endParaRPr lang="en-US" dirty="0"/>
          </a:p>
          <a:p>
            <a:pPr lvl="0"/>
            <a:r>
              <a:rPr lang="en-US" dirty="0"/>
              <a:t>Attempts should be made to resolve both types of conflict before they interfere with work and undermine quality and patient safety. Informational conflicts left unresolved may evolve into interpersonal conflicts in the long run and severely weaken teamwork. Disruptive behavior among staff should be actively discouraged. Organizations should develop guidelines for acceptable behaviors to assist staff in better identifying, reporting, and managing behaviors that cause disruption to patient safety. Types of disruptive behavior include condescending language or voice intonation, impatience with questions, reluctance or refusal to answer questions or telephone calls, strong verbal abuse or threatening body language, and physical abuse.</a:t>
            </a:r>
          </a:p>
          <a:p>
            <a:pPr lvl="0"/>
            <a:endParaRPr lang="en-US" b="1" dirty="0"/>
          </a:p>
          <a:p>
            <a:r>
              <a:rPr lang="en-US" b="0" dirty="0"/>
              <a:t>Interpersonal conflict is best handled with the DESCR script, but </a:t>
            </a:r>
            <a:r>
              <a:rPr lang="en-US" dirty="0"/>
              <a:t>informational </a:t>
            </a:r>
            <a:r>
              <a:rPr lang="en-US" b="0" dirty="0"/>
              <a:t>conflict might be managed by using either the Two-Challenge Rule or the DESCR script.</a:t>
            </a:r>
            <a:r>
              <a:rPr lang="en-US" dirty="0"/>
              <a:t> </a:t>
            </a:r>
            <a:endParaRPr lang="en-US" b="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603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t>SCRIPT</a:t>
            </a:r>
            <a:endParaRPr lang="en-US" b="0" dirty="0"/>
          </a:p>
          <a:p>
            <a:r>
              <a:rPr lang="en-US" dirty="0"/>
              <a:t>The DESCR script is a useful tool for framing all sorts of different difficult communications. It is especially helpful for communicating feedback constructively and effectively managing and resolving both task and interpersonal conflicts. It can be used in minor disagreements as well as in situations involving greater conflict or consequences, such as when hostile or harassing behaviors are ongoing.</a:t>
            </a:r>
          </a:p>
          <a:p>
            <a:endParaRPr lang="en-US" dirty="0"/>
          </a:p>
          <a:p>
            <a:pPr marL="0" indent="0">
              <a:buFont typeface="Arial" panose="020B0604020202020204" pitchFamily="34" charset="0"/>
              <a:buNone/>
            </a:pPr>
            <a:r>
              <a:rPr lang="en-US" dirty="0"/>
              <a:t>DESCR is a mnemonic for:</a:t>
            </a:r>
          </a:p>
          <a:p>
            <a:pPr marL="171450" indent="-171450">
              <a:buFont typeface="Arial" panose="020B0604020202020204" pitchFamily="34" charset="0"/>
              <a:buChar char="•"/>
            </a:pPr>
            <a:r>
              <a:rPr lang="en-US" dirty="0"/>
              <a:t>D – Describing the specific situation</a:t>
            </a:r>
          </a:p>
          <a:p>
            <a:pPr marL="171450" indent="-171450">
              <a:buFont typeface="Arial" panose="020B0604020202020204" pitchFamily="34" charset="0"/>
              <a:buChar char="•"/>
            </a:pPr>
            <a:r>
              <a:rPr lang="en-US" dirty="0"/>
              <a:t>E – Expressing your concerns about the action</a:t>
            </a:r>
          </a:p>
          <a:p>
            <a:pPr marL="171450" indent="-171450">
              <a:buFont typeface="Arial" panose="020B0604020202020204" pitchFamily="34" charset="0"/>
              <a:buChar char="•"/>
            </a:pPr>
            <a:r>
              <a:rPr lang="en-US" dirty="0"/>
              <a:t>S – Suggesting other alternatives</a:t>
            </a:r>
          </a:p>
          <a:p>
            <a:pPr marL="171450" indent="-171450">
              <a:buFont typeface="Arial" panose="020B0604020202020204" pitchFamily="34" charset="0"/>
              <a:buChar char="•"/>
            </a:pPr>
            <a:r>
              <a:rPr lang="en-US" dirty="0"/>
              <a:t>C – stating Consequences if the behavior remains unchanged, and, finally,</a:t>
            </a:r>
          </a:p>
          <a:p>
            <a:pPr marL="171450" indent="-171450">
              <a:buFont typeface="Arial" panose="020B0604020202020204" pitchFamily="34" charset="0"/>
              <a:buChar char="•"/>
            </a:pPr>
            <a:r>
              <a:rPr lang="en-US" dirty="0"/>
              <a:t>R – Reaching a consensus with your teammate about how to move forward and finding agreement and compromise with a solution you both feel comfortable with.</a:t>
            </a:r>
          </a:p>
          <a:p>
            <a:pPr marL="0" indent="0">
              <a:buFontTx/>
              <a:buNone/>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823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a:t>
            </a:r>
          </a:p>
          <a:p>
            <a:r>
              <a:rPr lang="en-US" dirty="0"/>
              <a:t>To make your conversations with the DESCR script more effective, you might want to consider:</a:t>
            </a:r>
          </a:p>
          <a:p>
            <a:pPr marL="628650" lvl="1" indent="-171450">
              <a:buFont typeface="Arial" panose="020B0604020202020204" pitchFamily="34" charset="0"/>
              <a:buChar char="•"/>
            </a:pPr>
            <a:r>
              <a:rPr lang="en-US" dirty="0"/>
              <a:t>Having a timely discussion in a private location. If you wait too long to have the hard conversation, you will forget details and may not be as effective at conveying your stance. You might also find yourself less likely to address the underlying issue, as more time goes by. Failing to do so can have severe consequences for you, your teammates, and the patient. In cases where you fail to give constructive feedback, patients might suffer as your teammate continues to replicate the unwanted behaviors. In instances of interpersonal conflict, your relationship with your teammate may continue to degrade, making work a miserable place for you and your teammate, and again contributing to diminished patient care if your relationship deteriorates to the point that you cannot work well together.</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You will likely want privacy when you’re having a conversation about your working relationship and when delivering constructive feedback that involves telling your teammate that what they are doing isn’t correct or ideal. People can feel targeted and embarrassed when their mistakes are pointed out in public, and they may be less likely to listen to you and may react poorly due to feelings of humiliation. The only time where public feedback might be okay is when it’s positive reinforcement for a job well done. Not only does public commendation make the individual feel good, but it also signals to other team members what behaviors are rewarded.</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When you’re dealing with interpersonal conflict or even constructive feedback, your team member will be more receptive if you frame the problems in terms of your experience and feelings to it. That reduces their defensive reactions and helps them to empathize with you better, enabling them to see the situation slightly more objectively, or at least through another person’s perspective. Using “I” statements will help you underscore the point that you are simply explaining things from your perspective and want to have a productive conversation.</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Similarly, avoid blaming your team member, especially when the mistake wasn’t intentional. Recognize that we are all trying to do the best we can and making mistakes is hard on us.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Importantly, you’ll want to listen to your team member’s perspective and reactions just as much as you hope to be listened to. Approach the conversation with empathy and compassion for the other as much as you can. It’s very difficult to receive corrective feedback or learn that a team member has a problem with your relationship. If you realize that from your end, it will help to keep the conversation in a calmer place than when negative emotions escalate.</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Relatedly, focus on what is right, not who is right. Whether you’re giving feedback or managing interpersonal conflict, this point stands. If you focus on what behavior is best, it doesn’t matter who is right. It’s possible for both parties to be right, but if you can back your position up with clear best practice it’s hard to argue. Admittedly, this point might be a bit harder to follow if the premise of the conversation is personal. In those instances, try to focus on your teammate’s behavior as much as possible, avoiding criticisms of his or her character and personality.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Work to find a win–win solution. This is where the “reaching consensus” point comes into play. I’m sure you’ll have an idea of what you want to change, but be open to listening to the other and coming to a place where you are both OK with the solution. This might involve your having to make changes in your own behavior for the conflict to resolve completely.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941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recognize it’s never easy being on the receiving end, but if you find yourself the recipient of feedback or a conflict resolution conversation, there are a few tips you might want to consider to help the conversation go as painlessly and productively as possible. Try to control your emotions as much as possible. Sometimes the feedback giver will not be especially tactful or astute and might even say something that you may feel justified reacting to, but this will only escalate the situation. Instead, actively listen to what the giver is saying and clarify the message. If the giver is feeling particularly uncomfortable with the conversation, their points might be somewhat obscure. You can always draw on what you’ve learned about using the check-back technique for good communication to make sure you are understanding the point. If you aren’t familiar with that technique, it involves restating the message you are given in the way you are understanding it and giving your teammate the opportunity to confirm or clarify your understanding as correct. You can learn more about it in Module 3.</a:t>
            </a:r>
          </a:p>
          <a:p>
            <a:endParaRPr lang="en-US" dirty="0"/>
          </a:p>
          <a:p>
            <a:r>
              <a:rPr lang="en-US" dirty="0"/>
              <a:t>After hearing what your team member has to say, either about your performance or their perspective on your interpersonal relationship, thank them for their honesty and bringing it to your attention. Once you’ve listened with an open mind, you can determine for yourself the relevancy and merit of the feedback you’ve received. This isn’t a free pass to ignore all feedback you’re given, but sometimes you may find yourself receiving feedback that is biased, skewed, or misinformed, and in those cases it might make sense to select applicable nuggets from the feedback and ignore other pieces.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943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a:t>
            </a:r>
          </a:p>
          <a:p>
            <a:r>
              <a:rPr lang="en-US" sz="1200" kern="1200" dirty="0">
                <a:solidFill>
                  <a:schemeClr val="tx1"/>
                </a:solidFill>
                <a:effectLst/>
                <a:latin typeface="+mn-lt"/>
                <a:ea typeface="+mn-ea"/>
                <a:cs typeface="+mn-cs"/>
              </a:rPr>
              <a:t>Although you will likely find the DESCR script useful in many situations, it is especially applicable to the Response and Reporting &amp; Systems Learning stages of AIM’s 4 </a:t>
            </a:r>
            <a:r>
              <a:rPr lang="en-US" sz="1200" kern="1200" dirty="0" err="1">
                <a:solidFill>
                  <a:schemeClr val="tx1"/>
                </a:solidFill>
                <a:effectLst/>
                <a:latin typeface="+mn-lt"/>
                <a:ea typeface="+mn-ea"/>
                <a:cs typeface="+mn-cs"/>
              </a:rPr>
              <a:t>Rs</a:t>
            </a:r>
            <a:r>
              <a:rPr lang="en-US" sz="1200" kern="1200" dirty="0">
                <a:solidFill>
                  <a:schemeClr val="tx1"/>
                </a:solidFill>
                <a:effectLst/>
                <a:latin typeface="+mn-lt"/>
                <a:ea typeface="+mn-ea"/>
                <a:cs typeface="+mn-cs"/>
              </a:rPr>
              <a:t>. </a:t>
            </a:r>
            <a:r>
              <a:rPr lang="en-US" dirty="0"/>
              <a:t>It is notable to suggest that, if conflict and feedback cannot be proffered real-time in the moment, it’s best to wait until after the case is completed. Just use common sense and remember our tips for holding constructive conversations.</a:t>
            </a:r>
            <a:endParaRPr lang="en-US" sz="1200" kern="1200" dirty="0">
              <a:solidFill>
                <a:schemeClr val="tx1"/>
              </a:solidFill>
              <a:effectLst/>
              <a:latin typeface="+mn-lt"/>
              <a:ea typeface="+mn-ea"/>
              <a:cs typeface="+mn-cs"/>
            </a:endParaRPr>
          </a:p>
          <a:p>
            <a:endParaRPr lang="en-US" dirty="0">
              <a:effectLst/>
            </a:endParaRPr>
          </a:p>
          <a:p>
            <a:r>
              <a:rPr lang="en-US" sz="1200" kern="1200" dirty="0">
                <a:solidFill>
                  <a:schemeClr val="tx1"/>
                </a:solidFill>
                <a:effectLst/>
                <a:latin typeface="+mn-lt"/>
                <a:ea typeface="+mn-ea"/>
                <a:cs typeface="+mn-cs"/>
              </a:rPr>
              <a:t>Finally, DESCR is a great tool to help reinforce and establish a culture of huddles for high-risk patients and post-event debriefs. Use DESC to provide feedback during debriefs or in one-on-one interactions between providers post-event and manage fallout from unresolved conflicts. </a:t>
            </a:r>
            <a:endParaRPr lang="en-US" b="1"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871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latin typeface="+mn-lt"/>
                <a:cs typeface="Calibri"/>
              </a:rPr>
              <a:t>SCRIPT</a:t>
            </a:r>
          </a:p>
          <a:p>
            <a:r>
              <a:rPr lang="en-US" sz="1200" b="0" kern="1200" dirty="0">
                <a:latin typeface="+mn-lt"/>
                <a:cs typeface="Calibri"/>
              </a:rPr>
              <a:t>We will now build from the severe hypertension case scenario presented in Module 1. If you recall, Ms. Alice Smith presented with severe hypertension and her nurse, Kim, struggled to obtain IV access.</a:t>
            </a:r>
          </a:p>
          <a:p>
            <a:endParaRPr lang="en-US" sz="1200" b="0" kern="1200" dirty="0">
              <a:latin typeface="+mn-lt"/>
              <a:cs typeface="Calibri"/>
            </a:endParaRPr>
          </a:p>
          <a:p>
            <a:r>
              <a:rPr lang="en-US" sz="1200" b="0" kern="1200" dirty="0">
                <a:latin typeface="+mn-lt"/>
                <a:cs typeface="Calibri"/>
              </a:rPr>
              <a:t>Observe how Dr. Johnson uses the DESCR script to give Kim feedback.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093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SCRIPT</a:t>
            </a:r>
            <a:endParaRPr lang="en-US" b="0" i="0" dirty="0"/>
          </a:p>
          <a:p>
            <a:r>
              <a:rPr lang="en-US" b="0" i="0" dirty="0"/>
              <a:t>Dr. Johnson, the obstetrician, opens the conversation by saying, “Kim, do you have a few minutes? I would like to discuss some of the events surrounding Ms. Smith’s delivery yesterday. Do you recall participating in her care?”</a:t>
            </a:r>
            <a:br>
              <a:rPr lang="en-US" b="0" i="0" dirty="0"/>
            </a:br>
            <a:br>
              <a:rPr lang="en-US" b="0" i="0" dirty="0"/>
            </a:br>
            <a:r>
              <a:rPr lang="en-US" b="0" i="0" dirty="0"/>
              <a:t>Kim confirms her participation and asks what Dr. Johnson would like to discuss.</a:t>
            </a:r>
            <a:endParaRPr lang="en-US"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0709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SCRIPT</a:t>
            </a: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Dr. Johnson begins by describing the situation as she remembers it. She says, “</a:t>
            </a:r>
            <a:r>
              <a:rPr lang="en-US" i="0" dirty="0"/>
              <a:t>I recall that we spoke yesterday at 2:45 p.m. when you first notified me of Ms. Smith’s elevated blood pressure. We spoke again around 3:15 p.m. when you notified me that you had established an IV and that the patient’s blood pressure remained in the severe range. From what I understand, it was difficult to obtain IV access, which frequently occurs in some of our patients.”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069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SCRIPT</a:t>
            </a:r>
          </a:p>
          <a:p>
            <a:r>
              <a:rPr lang="en-US" b="0" i="0" dirty="0"/>
              <a:t>Dr. Johnson expresses her appreciation that Kim kept her informed about Ms. Smith’s severe-range blood pressure but admits she would like to have also known about the difficulty in obtaining IV access. Dr. Johnson’s reasoning is that although “we were able to control Ms. Smith’s blood pressure initially with IR nifedipine, it was important to have the second IV in place in case we needed to use IV antihypertensive medications.”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71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b="0" dirty="0"/>
              <a:t>Dr. Johnson suggests that </a:t>
            </a:r>
            <a:r>
              <a:rPr lang="en-US" b="0" i="0" dirty="0"/>
              <a:t>next time Kim should let her know when she runs into difficulties obtaining IV access in a hypertensive patient. She reasons that because dangerously elevated blood pressure can lead to stroke or seizures she needs to know what treatment options are available to prevent such adverse consequences.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435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Team members foster a climate in which it is expected that assistance will be actively </a:t>
            </a:r>
            <a:r>
              <a:rPr lang="en-US" i="1" dirty="0"/>
              <a:t>sought</a:t>
            </a:r>
            <a:r>
              <a:rPr lang="en-US" i="0" dirty="0"/>
              <a:t> and </a:t>
            </a:r>
            <a:r>
              <a:rPr lang="en-US" i="1" dirty="0"/>
              <a:t>offered</a:t>
            </a:r>
            <a:r>
              <a:rPr lang="en-US" i="0" dirty="0"/>
              <a:t> as a method for reducing the occurrence of error. </a:t>
            </a:r>
          </a:p>
          <a:p>
            <a:endParaRPr lang="en-US" i="0" dirty="0"/>
          </a:p>
          <a:p>
            <a:r>
              <a:rPr lang="en-US" b="1" i="0" dirty="0"/>
              <a:t>Ask: </a:t>
            </a:r>
            <a:r>
              <a:rPr lang="en-US" i="0" dirty="0"/>
              <a:t>Which is easier? Asking for help or offering it? </a:t>
            </a:r>
          </a:p>
          <a:p>
            <a:endParaRPr lang="en-US" i="0" dirty="0"/>
          </a:p>
          <a:p>
            <a:r>
              <a:rPr lang="en-US" i="0" dirty="0"/>
              <a:t>Yes, offering help is generally easier than asking for it. I encourage you to make it a habit to do both. </a:t>
            </a:r>
          </a:p>
          <a:p>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It’s important not to view help as a weakness. Medicine is getting ever more demanding and complex. </a:t>
            </a:r>
            <a:r>
              <a:rPr lang="en-US" dirty="0"/>
              <a:t>We</a:t>
            </a:r>
            <a:r>
              <a:rPr lang="en-US" i="0" dirty="0"/>
              <a:t> are reaching the point where it’s unreasonable to expect any one individual to be able to do it all. That’s why there are so many professions and specialties. Asking for help is just a normal part of getting the job done, and once you and your teams see it that way, you’ll find the stigmas are no longer a barrier.</a:t>
            </a:r>
            <a:endParaRPr lang="en-US" i="0" dirty="0">
              <a:cs typeface="Calibri"/>
            </a:endParaRPr>
          </a:p>
          <a:p>
            <a:endParaRPr lang="en-US" i="0" dirty="0"/>
          </a:p>
          <a:p>
            <a:r>
              <a:rPr lang="en-US" i="0" dirty="0"/>
              <a:t>Whether you’re asking for help or offering it, placing the request or offer in the context of patient safety is going to make it more compelling for whomever you’re addressing. </a:t>
            </a:r>
          </a:p>
          <a:p>
            <a:endParaRPr lang="en-US" i="0" dirty="0"/>
          </a:p>
          <a:p>
            <a:r>
              <a:rPr lang="en-US" i="0" dirty="0"/>
              <a:t>Of course, you can protect yourself from overload by setting limits. For instance, you can say “sure, I have 5 minutes” to set a parameter before you begin.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46649-E614-A94B-8DD0-83A3682C68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0759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effectLst/>
                <a:latin typeface="+mn-lt"/>
                <a:ea typeface="+mn-ea"/>
                <a:cs typeface="+mn-cs"/>
              </a:rPr>
              <a:t>SCRIPT</a:t>
            </a:r>
          </a:p>
          <a:p>
            <a:r>
              <a:rPr lang="en-US" b="0" i="0" dirty="0">
                <a:cs typeface="Calibri"/>
              </a:rPr>
              <a:t>Kim agrees with everything Dr. Johnson has shared. She says, “I should have notified you about our difficulty with the IV as soon as we noticed Ms. Smith’s sustained severe-range blood pressure. I will be sure to notify sooner in the future. No one wants a patient to stroke out under our care. Thank you for taking the time to speak with me about this.”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9377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effectLst/>
                <a:latin typeface="+mn-lt"/>
                <a:ea typeface="+mn-ea"/>
                <a:cs typeface="+mn-cs"/>
              </a:rPr>
              <a:t>SCRIPT</a:t>
            </a:r>
          </a:p>
          <a:p>
            <a:r>
              <a:rPr lang="en-US" b="0" dirty="0">
                <a:cs typeface="Calibri"/>
              </a:rPr>
              <a:t>Dr. Johnson thanks Kim for her care and provides some additional reinforcing feedback.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786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For this exercise find a partner. One of you act as Dana and the other as Dr. Dean.</a:t>
            </a:r>
          </a:p>
          <a:p>
            <a:endParaRPr lang="en-US" dirty="0"/>
          </a:p>
          <a:p>
            <a:r>
              <a:rPr lang="en-US" dirty="0"/>
              <a:t>Imagine that you are Dana from the video and Dr. Dean has ignored your assertion about Ms. Keys and you were forced to escalate your concern.</a:t>
            </a:r>
          </a:p>
          <a:p>
            <a:endParaRPr lang="en-US" dirty="0"/>
          </a:p>
          <a:p>
            <a:r>
              <a:rPr lang="en-US" dirty="0"/>
              <a:t>The partner playing Dana should use the DESCR script to frame what you would say to Dr. Dean. The partner playing Dr. Dean might provide feedback on partner Dana’s use of DESCR.</a:t>
            </a:r>
          </a:p>
          <a:p>
            <a:endParaRPr lang="en-US" dirty="0"/>
          </a:p>
          <a:p>
            <a:r>
              <a:rPr lang="en-US" dirty="0"/>
              <a:t>If you’re feeling open enough, you can alternatively think of a recent conflict you’ve had with somebody. It doesn’t have to be work-related, but it can be. It can also be as serious or minor or personal as you are comfortable sharing. Imagine your partner is that person, be it your teenage child, spouse, or coworker.</a:t>
            </a:r>
          </a:p>
          <a:p>
            <a:endParaRPr lang="en-US" dirty="0">
              <a:cs typeface="Calibri"/>
            </a:endParaRPr>
          </a:p>
          <a:p>
            <a:r>
              <a:rPr lang="en-US" dirty="0">
                <a:cs typeface="Calibri"/>
              </a:rPr>
              <a:t>Take no more than 10 minutes to complete this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46649-E614-A94B-8DD0-83A3682C68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0200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b="0" dirty="0"/>
              <a:t>Mutual support is the heart of teamwork. It goes beyond simple task assistance to include giving constructive feedback, resolving conflict respectfully, and asserting and advocating for your patients, teammates, and yourself.</a:t>
            </a:r>
          </a:p>
          <a:p>
            <a:endParaRPr lang="en-US" b="0" dirty="0"/>
          </a:p>
          <a:p>
            <a:r>
              <a:rPr lang="en-US" b="0" dirty="0"/>
              <a:t>To help you navigate these interactions, you can adopt the Two-Challenge Rule in your home institutions to empower staff to speak up. Pair this with power words for extra effect. Finally, the DESCR script is a great tool for framing difficult conversations, especially those involving delivering constructive feedback or managing disagreements.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064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altLang="en-US" b="1" dirty="0">
                <a:ea typeface="ヒラギノ角ゴ Pro W3" pitchFamily="127" charset="-128"/>
              </a:rPr>
              <a:t>SCRIPT</a:t>
            </a:r>
          </a:p>
          <a:p>
            <a:pPr eaLnBrk="1" hangingPunct="1">
              <a:lnSpc>
                <a:spcPct val="90000"/>
              </a:lnSpc>
            </a:pPr>
            <a:r>
              <a:rPr lang="en-US" altLang="en-US" dirty="0">
                <a:ea typeface="ヒラギノ角ゴ Pro W3" pitchFamily="127" charset="-128"/>
              </a:rPr>
              <a:t>Assertion is a key element in being a good team member, even when it’s sometimes difficult to do because the culture is unsupportive of speaking up or you’re worried you’ll be wrong. Still, it’s your responsibility to state your opinion honestly to other team members, especially if you aren’t agreeing with them or the care plan. Remembering that you’re simply trying to start a constructive conversation that will help the team and your patients. </a:t>
            </a:r>
          </a:p>
          <a:p>
            <a:pPr eaLnBrk="1" hangingPunct="1">
              <a:lnSpc>
                <a:spcPct val="90000"/>
              </a:lnSpc>
            </a:pPr>
            <a:endParaRPr lang="en-US" altLang="en-US" dirty="0">
              <a:ea typeface="ヒラギノ角ゴ Pro W3" pitchFamily="127" charset="-128"/>
            </a:endParaRPr>
          </a:p>
          <a:p>
            <a:pPr eaLnBrk="1" hangingPunct="1">
              <a:lnSpc>
                <a:spcPct val="90000"/>
              </a:lnSpc>
            </a:pPr>
            <a:r>
              <a:rPr lang="en-US" altLang="en-US" dirty="0">
                <a:ea typeface="ヒラギノ角ゴ Pro W3" pitchFamily="127" charset="-128"/>
              </a:rPr>
              <a:t>Your team members will be more likely to listen to you when you’re respectful but back up your concerns with data, such as vital signs, and suggestions for what to do differently. Begin by opening the discussion, sharing your concern, describing the problem, offering a solution, and obtaining team agreement with how to proceed.</a:t>
            </a:r>
          </a:p>
          <a:p>
            <a:pPr eaLnBrk="1" hangingPunct="1">
              <a:lnSpc>
                <a:spcPct val="90000"/>
              </a:lnSpc>
            </a:pPr>
            <a:endParaRPr lang="en-US" altLang="en-US" dirty="0">
              <a:ea typeface="ヒラギノ角ゴ Pro W3" pitchFamily="127" charset="-128"/>
            </a:endParaRPr>
          </a:p>
          <a:p>
            <a:pPr eaLnBrk="1" hangingPunct="1">
              <a:lnSpc>
                <a:spcPct val="90000"/>
              </a:lnSpc>
            </a:pPr>
            <a:r>
              <a:rPr lang="en-US" altLang="en-US" dirty="0">
                <a:ea typeface="ヒラギノ角ゴ Pro W3" pitchFamily="127" charset="-128"/>
              </a:rPr>
              <a:t>You can integrate your assertions under a call-out, if the opportunity is appropriate, and use the DESCR script as a way to structure dissent from the group. We have already learned about call-outs in Module 3 and will be learning about the DESCR script later in this module.</a:t>
            </a:r>
            <a:endParaRPr lang="en-US" altLang="en-US" dirty="0">
              <a:ea typeface="ヒラギノ角ゴ Pro W3" pitchFamily="127" charset="-128"/>
              <a:cs typeface="Calibri"/>
            </a:endParaRPr>
          </a:p>
          <a:p>
            <a:pPr eaLnBrk="1" hangingPunct="1">
              <a:lnSpc>
                <a:spcPct val="90000"/>
              </a:lnSpc>
            </a:pPr>
            <a:endParaRPr lang="en-US" altLang="en-US" dirty="0">
              <a:ea typeface="ヒラギノ角ゴ Pro W3" pitchFamily="127" charset="-128"/>
            </a:endParaRPr>
          </a:p>
          <a:p>
            <a:pPr eaLnBrk="1" hangingPunct="1">
              <a:lnSpc>
                <a:spcPct val="90000"/>
              </a:lnSpc>
            </a:pPr>
            <a:r>
              <a:rPr lang="en-US" altLang="en-US" dirty="0">
                <a:ea typeface="ヒラギノ角ゴ Pro W3" pitchFamily="127" charset="-128"/>
              </a:rPr>
              <a:t>Next, we’ll introduce two tools in this module to help you assert your position respectfully yet firmly. These include the Two-Challenge Rule and Power Words.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5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ヒラギノ角ゴ Pro W3" pitchFamily="127" charset="-128"/>
                <a:cs typeface="Calibri"/>
              </a:rPr>
              <a:t>SCRIPT</a:t>
            </a:r>
            <a:endParaRPr lang="en-US" altLang="en-US" dirty="0">
              <a:ea typeface="ヒラギノ角ゴ Pro W3" pitchFamily="127" charset="-128"/>
            </a:endParaRPr>
          </a:p>
          <a:p>
            <a:r>
              <a:rPr lang="en-US" altLang="en-US" dirty="0">
                <a:ea typeface="ヒラギノ角ゴ Pro W3" pitchFamily="127" charset="-128"/>
              </a:rPr>
              <a:t>The Two-Challenge Rule is a strategy that will help you escalate a concern you have to the team. The aptly named Two-Challenge Rule is a challenge to yourself to assert your position at least twice, if initially ignored. The goal is to have the team member or team members you have challenged acknowledge your observation. Your strategy in the Two-Challenge Rule should be to form your first challenge as a question. This will naturally bring attention to your concern and encourage the teammate you've challenged to think about the situation and provide a rationale for their choices. If your question is ignored, you can frame your second challenge as a statement and provide support for your concern. The idea at this point is to explicitly explain what you're observing and why it's bothering you once again with the intent to engage your teammates in a constructive discussion.</a:t>
            </a:r>
            <a:endParaRPr lang="en-US" dirty="0">
              <a:cs typeface="Calibri"/>
            </a:endParaRPr>
          </a:p>
          <a:p>
            <a:endParaRPr lang="en-US" dirty="0">
              <a:cs typeface="Calibri"/>
            </a:endParaRPr>
          </a:p>
          <a:p>
            <a:r>
              <a:rPr lang="en-US" dirty="0"/>
              <a:t>As you have likely realized, the Two-Challenge Rule does not have to be enacted by a single individual. It is totally possible for a team member to back you up by following your challenge question with supporting concern or vice versa. If anything, providing this sort of support to a teammate will help escalate the concern more effectively, as there is often power in numbers.</a:t>
            </a:r>
            <a:endParaRPr lang="en-US" dirty="0">
              <a:cs typeface="Calibri"/>
            </a:endParaRPr>
          </a:p>
          <a:p>
            <a:endParaRPr lang="en-US" dirty="0">
              <a:cs typeface="Calibri"/>
            </a:endParaRPr>
          </a:p>
          <a:p>
            <a:r>
              <a:rPr lang="en-US" sz="1200" b="0" i="0" kern="1200" dirty="0">
                <a:solidFill>
                  <a:schemeClr val="tx1"/>
                </a:solidFill>
                <a:effectLst/>
                <a:latin typeface="+mn-lt"/>
                <a:ea typeface="+mn-ea"/>
                <a:cs typeface="+mn-cs"/>
              </a:rPr>
              <a:t>Remember this is about advocating for the patient, yourself, and your team members. The Two-Challenge Rule ensures that an expressed concern has been heard, understood, and acknowledged.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There may be times when an initial assertion is ignored. If after two attempts the concern is still disregarded, but the member believes patient or staff safety is or may be severely compromised, the Two-Challenge Rule mandates taking a stronger course of action or using a supervisor or chain of command. This overcomes our natural tendency to believe the team leader must always know what he or she is doing, even when the actions taken depart from established guidelines. When invoking this rule and moving up the chain, it is essential to communicate to the entire medical team that additional input has been solicited.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 is important to have an agreed-upon approach of delivering the Two-Challenge Rule within your institution and to obtain buy-in from all involved (e.g., nurses, physicians, and administration). As with any of the tools and strategies in the SPPC-II Teamwork Toolkit, having a standardized method of delivery is critical for effectiveness. The chosen approach must be made known to all team members (i.e., everyone must be on the same page and speaking the same language).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52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4294967295"/>
          </p:nvPr>
        </p:nvSpPr>
        <p:spPr bwMode="auto">
          <a:xfrm>
            <a:off x="4143375" y="9118600"/>
            <a:ext cx="3170238" cy="48101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851" tIns="47425" rIns="94851" bIns="47425"/>
          <a:lstStyle>
            <a:lvl1pPr defTabSz="965200" eaLnBrk="0" hangingPunct="0">
              <a:lnSpc>
                <a:spcPct val="90000"/>
              </a:lnSpc>
              <a:spcBef>
                <a:spcPct val="40000"/>
              </a:spcBef>
              <a:defRPr sz="1400" b="1">
                <a:solidFill>
                  <a:schemeClr val="tx1"/>
                </a:solidFill>
                <a:latin typeface="Arial" pitchFamily="34" charset="0"/>
                <a:ea typeface="ヒラギノ角ゴ Pro W3" pitchFamily="127" charset="-128"/>
              </a:defRPr>
            </a:lvl1pPr>
            <a:lvl2pPr marL="769938" indent="-295275" defTabSz="965200" eaLnBrk="0" hangingPunct="0">
              <a:lnSpc>
                <a:spcPct val="90000"/>
              </a:lnSpc>
              <a:spcBef>
                <a:spcPct val="40000"/>
              </a:spcBef>
              <a:defRPr sz="1400" b="1">
                <a:solidFill>
                  <a:schemeClr val="tx1"/>
                </a:solidFill>
                <a:latin typeface="Arial" pitchFamily="34" charset="0"/>
                <a:ea typeface="ヒラギノ角ゴ Pro W3" pitchFamily="127" charset="-128"/>
              </a:defRPr>
            </a:lvl2pPr>
            <a:lvl3pPr marL="1184275" indent="-236538" defTabSz="965200" eaLnBrk="0" hangingPunct="0">
              <a:lnSpc>
                <a:spcPct val="90000"/>
              </a:lnSpc>
              <a:spcBef>
                <a:spcPct val="40000"/>
              </a:spcBef>
              <a:defRPr sz="1400" b="1">
                <a:solidFill>
                  <a:schemeClr val="tx1"/>
                </a:solidFill>
                <a:latin typeface="Arial" pitchFamily="34" charset="0"/>
                <a:ea typeface="ヒラギノ角ゴ Pro W3" pitchFamily="127" charset="-128"/>
              </a:defRPr>
            </a:lvl3pPr>
            <a:lvl4pPr marL="1658938" indent="-236538" defTabSz="965200" eaLnBrk="0" hangingPunct="0">
              <a:lnSpc>
                <a:spcPct val="90000"/>
              </a:lnSpc>
              <a:spcBef>
                <a:spcPct val="40000"/>
              </a:spcBef>
              <a:defRPr sz="1400" b="1">
                <a:solidFill>
                  <a:schemeClr val="tx1"/>
                </a:solidFill>
                <a:latin typeface="Arial" pitchFamily="34" charset="0"/>
                <a:ea typeface="ヒラギノ角ゴ Pro W3" pitchFamily="127" charset="-128"/>
              </a:defRPr>
            </a:lvl4pPr>
            <a:lvl5pPr marL="2133600" indent="-236538" defTabSz="965200" eaLnBrk="0" hangingPunct="0">
              <a:lnSpc>
                <a:spcPct val="90000"/>
              </a:lnSpc>
              <a:spcBef>
                <a:spcPct val="40000"/>
              </a:spcBef>
              <a:defRPr sz="1400" b="1">
                <a:solidFill>
                  <a:schemeClr val="tx1"/>
                </a:solidFill>
                <a:latin typeface="Arial" pitchFamily="34" charset="0"/>
                <a:ea typeface="ヒラギノ角ゴ Pro W3" pitchFamily="127" charset="-128"/>
              </a:defRPr>
            </a:lvl5pPr>
            <a:lvl6pPr marL="2590800" indent="-236538" defTabSz="965200" eaLnBrk="0" fontAlgn="base" hangingPunct="0">
              <a:lnSpc>
                <a:spcPct val="90000"/>
              </a:lnSpc>
              <a:spcBef>
                <a:spcPct val="40000"/>
              </a:spcBef>
              <a:spcAft>
                <a:spcPct val="0"/>
              </a:spcAft>
              <a:defRPr sz="1400" b="1">
                <a:solidFill>
                  <a:schemeClr val="tx1"/>
                </a:solidFill>
                <a:latin typeface="Arial" pitchFamily="34" charset="0"/>
                <a:ea typeface="ヒラギノ角ゴ Pro W3" pitchFamily="127" charset="-128"/>
              </a:defRPr>
            </a:lvl6pPr>
            <a:lvl7pPr marL="3048000" indent="-236538" defTabSz="965200" eaLnBrk="0" fontAlgn="base" hangingPunct="0">
              <a:lnSpc>
                <a:spcPct val="90000"/>
              </a:lnSpc>
              <a:spcBef>
                <a:spcPct val="40000"/>
              </a:spcBef>
              <a:spcAft>
                <a:spcPct val="0"/>
              </a:spcAft>
              <a:defRPr sz="1400" b="1">
                <a:solidFill>
                  <a:schemeClr val="tx1"/>
                </a:solidFill>
                <a:latin typeface="Arial" pitchFamily="34" charset="0"/>
                <a:ea typeface="ヒラギノ角ゴ Pro W3" pitchFamily="127" charset="-128"/>
              </a:defRPr>
            </a:lvl7pPr>
            <a:lvl8pPr marL="3505200" indent="-236538" defTabSz="965200" eaLnBrk="0" fontAlgn="base" hangingPunct="0">
              <a:lnSpc>
                <a:spcPct val="90000"/>
              </a:lnSpc>
              <a:spcBef>
                <a:spcPct val="40000"/>
              </a:spcBef>
              <a:spcAft>
                <a:spcPct val="0"/>
              </a:spcAft>
              <a:defRPr sz="1400" b="1">
                <a:solidFill>
                  <a:schemeClr val="tx1"/>
                </a:solidFill>
                <a:latin typeface="Arial" pitchFamily="34" charset="0"/>
                <a:ea typeface="ヒラギノ角ゴ Pro W3" pitchFamily="127" charset="-128"/>
              </a:defRPr>
            </a:lvl8pPr>
            <a:lvl9pPr marL="3962400" indent="-236538" defTabSz="965200" eaLnBrk="0" fontAlgn="base" hangingPunct="0">
              <a:lnSpc>
                <a:spcPct val="90000"/>
              </a:lnSpc>
              <a:spcBef>
                <a:spcPct val="40000"/>
              </a:spcBef>
              <a:spcAft>
                <a:spcPct val="0"/>
              </a:spcAft>
              <a:defRPr sz="1400" b="1">
                <a:solidFill>
                  <a:schemeClr val="tx1"/>
                </a:solidFill>
                <a:latin typeface="Arial" pitchFamily="34" charset="0"/>
                <a:ea typeface="ヒラギノ角ゴ Pro W3" pitchFamily="127" charset="-128"/>
              </a:defRPr>
            </a:lvl9pPr>
          </a:lstStyle>
          <a:p>
            <a:pPr marL="0" marR="0" lvl="0" indent="0" algn="r" defTabSz="965200" rtl="0" eaLnBrk="1" fontAlgn="auto" latinLnBrk="0" hangingPunct="1">
              <a:lnSpc>
                <a:spcPct val="100000"/>
              </a:lnSpc>
              <a:spcBef>
                <a:spcPct val="0"/>
              </a:spcBef>
              <a:spcAft>
                <a:spcPts val="0"/>
              </a:spcAft>
              <a:buClrTx/>
              <a:buSzTx/>
              <a:buFontTx/>
              <a:buNone/>
              <a:tabLst/>
              <a:defRPr/>
            </a:pPr>
            <a:fld id="{50967C95-F3B9-4F5C-9738-8F6B6F4A823D}" type="slidenum">
              <a:rPr kumimoji="0" lang="en-US" altLang="en-US" sz="1800" b="0" i="0" u="none" strike="noStrike" kern="1200" cap="none" spc="0" normalizeH="0" baseline="0" noProof="0">
                <a:ln>
                  <a:noFill/>
                </a:ln>
                <a:solidFill>
                  <a:prstClr val="black"/>
                </a:solidFill>
                <a:effectLst/>
                <a:uLnTx/>
                <a:uFillTx/>
                <a:latin typeface="Times New Roman" pitchFamily="18" charset="0"/>
                <a:ea typeface="ヒラギノ角ゴ Pro W3" pitchFamily="127" charset="-128"/>
                <a:cs typeface="+mn-cs"/>
              </a:rPr>
              <a:pPr marL="0" marR="0" lvl="0" indent="0" algn="r" defTabSz="965200" rtl="0" eaLnBrk="1" fontAlgn="auto" latinLnBrk="0" hangingPunct="1">
                <a:lnSpc>
                  <a:spcPct val="100000"/>
                </a:lnSpc>
                <a:spcBef>
                  <a:spcPct val="0"/>
                </a:spcBef>
                <a:spcAft>
                  <a:spcPts val="0"/>
                </a:spcAft>
                <a:buClrTx/>
                <a:buSzTx/>
                <a:buFontTx/>
                <a:buNone/>
                <a:tabLst/>
                <a:defRPr/>
              </a:pPr>
              <a:t>6</a:t>
            </a:fld>
            <a:endParaRPr kumimoji="0" lang="en-US" altLang="en-US" sz="1800" b="0" i="0" u="none" strike="noStrike" kern="1200" cap="none" spc="0" normalizeH="0" baseline="0" noProof="0" dirty="0">
              <a:ln>
                <a:noFill/>
              </a:ln>
              <a:solidFill>
                <a:prstClr val="black"/>
              </a:solidFill>
              <a:effectLst/>
              <a:uLnTx/>
              <a:uFillTx/>
              <a:latin typeface="Times New Roman" pitchFamily="18" charset="0"/>
              <a:ea typeface="ヒラギノ角ゴ Pro W3" pitchFamily="127" charset="-128"/>
              <a:cs typeface="+mn-cs"/>
            </a:endParaRPr>
          </a:p>
        </p:txBody>
      </p:sp>
      <p:sp>
        <p:nvSpPr>
          <p:cNvPr id="46083" name="Rectangle 2"/>
          <p:cNvSpPr>
            <a:spLocks noGrp="1" noRot="1" noChangeAspect="1" noChangeArrowheads="1" noTextEdit="1"/>
          </p:cNvSpPr>
          <p:nvPr>
            <p:ph type="sldImg"/>
          </p:nvPr>
        </p:nvSpPr>
        <p:spPr>
          <a:xfrm>
            <a:off x="458788" y="719138"/>
            <a:ext cx="6400800" cy="3600450"/>
          </a:xfrm>
          <a:ln/>
        </p:spPr>
      </p:sp>
      <p:sp>
        <p:nvSpPr>
          <p:cNvPr id="46084" name="Rectangle 3"/>
          <p:cNvSpPr>
            <a:spLocks noGrp="1" noChangeArrowheads="1"/>
          </p:cNvSpPr>
          <p:nvPr>
            <p:ph type="body" idx="1"/>
          </p:nvPr>
        </p:nvSpPr>
        <p:spPr>
          <a:xfrm>
            <a:off x="555625" y="4560888"/>
            <a:ext cx="6184900" cy="43211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1" hangingPunct="1"/>
            <a:r>
              <a:rPr lang="en-US" altLang="en-US" sz="1000" b="1" i="0" dirty="0">
                <a:latin typeface="Arial" pitchFamily="34" charset="0"/>
                <a:ea typeface="ヒラギノ角ゴ Pro W3" pitchFamily="127" charset="-128"/>
              </a:rPr>
              <a:t>SCRIPT</a:t>
            </a:r>
          </a:p>
          <a:p>
            <a:pPr eaLnBrk="1" hangingPunct="1"/>
            <a:r>
              <a:rPr lang="en-US" sz="1000" dirty="0"/>
              <a:t>There may be times when an initial assertion is ignored. If after two attempts the concern is still disregarded, but the team member believes patient or staff safety may be severely compromised, the Two-Challenge Rule mandates taking a stronger course of action or using a supervisor or chain of command. This overcomes our natural tendency to believe the team leader must always know what he or she is doing, even when the actions taken depart from established guidelines. When invoking this rule and moving up the chain, it is essential to communicate to the entire medical team that additional input has been solicited.</a:t>
            </a:r>
          </a:p>
          <a:p>
            <a:pPr eaLnBrk="1" hangingPunct="1"/>
            <a:endParaRPr lang="en-US" altLang="en-US" sz="1000" b="1" i="0" dirty="0">
              <a:latin typeface="Arial" pitchFamily="34" charset="0"/>
              <a:ea typeface="ヒラギノ角ゴ Pro W3" pitchFamily="127" charset="-128"/>
            </a:endParaRPr>
          </a:p>
          <a:p>
            <a:pPr eaLnBrk="1" hangingPunct="1"/>
            <a:r>
              <a:rPr lang="en-US" sz="1000" dirty="0"/>
              <a:t>If you personally are challenged by a team member, it is your responsibility to acknowledge the concerns instead of ignoring the person. Any team member should be empowered to “stop the line” if he or she senses or discovers an essential safety breach. This is an action that should never be taken lightly but requires immediate cessation of the process to resolve the safety issue.</a:t>
            </a:r>
            <a:endParaRPr lang="en-US" altLang="en-US" sz="1000" b="1" i="0" dirty="0">
              <a:latin typeface="Arial" pitchFamily="34" charset="0"/>
              <a:ea typeface="ヒラギノ角ゴ Pro W3" pitchFamily="127" charset="-128"/>
            </a:endParaRPr>
          </a:p>
        </p:txBody>
      </p:sp>
    </p:spTree>
    <p:extLst>
      <p:ext uri="{BB962C8B-B14F-4D97-AF65-F5344CB8AC3E}">
        <p14:creationId xmlns:p14="http://schemas.microsoft.com/office/powerpoint/2010/main" val="2126869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dirty="0"/>
          </a:p>
          <a:p>
            <a:r>
              <a:rPr lang="en-US" b="0" i="0" kern="1200" dirty="0">
                <a:effectLst/>
              </a:rPr>
              <a:t>Power Words </a:t>
            </a:r>
            <a:r>
              <a:rPr lang="en-US" dirty="0"/>
              <a:t>provide </a:t>
            </a:r>
            <a:r>
              <a:rPr lang="en-US" b="0" i="0" kern="1200" dirty="0">
                <a:effectLst/>
              </a:rPr>
              <a:t>another tool for advocacy, assertion, and mutual support. If you are familiar with AHRQ’s</a:t>
            </a:r>
            <a:r>
              <a:rPr lang="en-US" dirty="0"/>
              <a:t> </a:t>
            </a:r>
            <a:r>
              <a:rPr lang="en-US" b="0" i="0" kern="1200" dirty="0" err="1">
                <a:effectLst/>
              </a:rPr>
              <a:t>TeamSTEPPS</a:t>
            </a:r>
            <a:r>
              <a:rPr lang="en-US" dirty="0"/>
              <a:t> </a:t>
            </a:r>
            <a:r>
              <a:rPr lang="en-US" b="0" i="0" kern="1200" dirty="0">
                <a:effectLst/>
              </a:rPr>
              <a:t>materials, you may know these as CUS words. Signal words, such as "danger," "warning," and "caution" are common in the medical arena. They catch the reader's</a:t>
            </a:r>
            <a:r>
              <a:rPr lang="en-US" dirty="0"/>
              <a:t> </a:t>
            </a:r>
            <a:r>
              <a:rPr lang="en-US" b="0" i="0" kern="1200" dirty="0">
                <a:effectLst/>
              </a:rPr>
              <a:t>attention. In verbal communication, Power Words and other signal phrases have a similar effect. If all team members have a shared mental model and are on the same page, when these words are spoken, all team members will clearly understand the issue and its magnitude.</a:t>
            </a:r>
            <a:endParaRPr lang="en-US" dirty="0">
              <a:cs typeface="Calibri"/>
            </a:endParaRPr>
          </a:p>
          <a:p>
            <a:endParaRPr lang="en-US" b="0" i="0" kern="1200" dirty="0">
              <a:ea typeface="+mn-ea"/>
              <a:cs typeface="+mn-cs"/>
            </a:endParaRPr>
          </a:p>
          <a:p>
            <a:r>
              <a:rPr lang="en-US" b="0" i="0" kern="1200" dirty="0">
                <a:effectLst/>
              </a:rPr>
              <a:t>To use Power Words:</a:t>
            </a:r>
            <a:endParaRPr lang="en-US" b="0" i="0" kern="1200" dirty="0"/>
          </a:p>
          <a:p>
            <a:pPr marL="628650" lvl="1" indent="-171450">
              <a:buFont typeface="Arial,Sans-Serif"/>
              <a:buChar char="•"/>
            </a:pPr>
            <a:r>
              <a:rPr lang="en-US" b="0" i="0" kern="1200" dirty="0">
                <a:effectLst/>
              </a:rPr>
              <a:t>First, state your </a:t>
            </a:r>
            <a:r>
              <a:rPr lang="en-US" b="1" i="0" kern="1200" dirty="0">
                <a:effectLst/>
              </a:rPr>
              <a:t>C</a:t>
            </a:r>
            <a:r>
              <a:rPr lang="en-US" b="0" i="0" kern="1200" dirty="0">
                <a:effectLst/>
              </a:rPr>
              <a:t>oncern.</a:t>
            </a:r>
            <a:endParaRPr lang="en-US" b="0" i="0" kern="1200" dirty="0"/>
          </a:p>
          <a:p>
            <a:pPr marL="628650" lvl="1" indent="-171450">
              <a:buFont typeface="Arial,Sans-Serif"/>
              <a:buChar char="•"/>
            </a:pPr>
            <a:r>
              <a:rPr lang="en-US" b="0" i="0" kern="1200" dirty="0">
                <a:effectLst/>
              </a:rPr>
              <a:t>Then state why you are </a:t>
            </a:r>
            <a:r>
              <a:rPr lang="en-US" b="1" i="0" kern="1200" dirty="0">
                <a:effectLst/>
              </a:rPr>
              <a:t>U</a:t>
            </a:r>
            <a:r>
              <a:rPr lang="en-US" b="0" i="0" kern="1200" dirty="0">
                <a:effectLst/>
              </a:rPr>
              <a:t>ncomfortable.</a:t>
            </a:r>
            <a:endParaRPr lang="en-US" b="0" i="0" kern="1200" dirty="0"/>
          </a:p>
          <a:p>
            <a:pPr marL="628650" lvl="1" indent="-171450">
              <a:buFont typeface="Arial,Sans-Serif"/>
              <a:buChar char="•"/>
            </a:pPr>
            <a:r>
              <a:rPr lang="en-US" b="0" i="0" kern="1200" dirty="0">
                <a:effectLst/>
              </a:rPr>
              <a:t>If the conflict is not resolved, state that there is a </a:t>
            </a:r>
            <a:r>
              <a:rPr lang="en-US" b="1" i="0" kern="1200" dirty="0">
                <a:effectLst/>
              </a:rPr>
              <a:t>S</a:t>
            </a:r>
            <a:r>
              <a:rPr lang="en-US" b="0" i="0" kern="1200" dirty="0">
                <a:effectLst/>
              </a:rPr>
              <a:t>afety issue. Discuss in what way the concern is related to safety. If the safety issue is not acknowledged, a supervisor should be notified.</a:t>
            </a:r>
            <a:endParaRPr lang="en-US" b="0" i="0" kern="1200" dirty="0"/>
          </a:p>
          <a:p>
            <a:pPr marL="628650" lvl="1" indent="-171450">
              <a:buFont typeface="Arial,Sans-Serif"/>
              <a:buChar char="•"/>
            </a:pPr>
            <a:endParaRPr lang="en-US" b="0" i="0" kern="1200" dirty="0">
              <a:ea typeface="+mn-ea"/>
              <a:cs typeface="+mn-cs"/>
            </a:endParaRPr>
          </a:p>
          <a:p>
            <a:r>
              <a:rPr lang="en-US" dirty="0"/>
              <a:t>If these words feel too strong for the present situation or are becoming a bit overused in your work setting, </a:t>
            </a:r>
            <a:r>
              <a:rPr lang="en-US" b="0" i="0" kern="1200" dirty="0">
                <a:effectLst/>
              </a:rPr>
              <a:t>other phrases </a:t>
            </a:r>
            <a:r>
              <a:rPr lang="en-US" dirty="0"/>
              <a:t>you could consider incorporating into your lexicon include:</a:t>
            </a:r>
            <a:endParaRPr lang="en-US" b="0" i="0" kern="1200" dirty="0">
              <a:ea typeface="+mn-ea"/>
              <a:cs typeface="+mn-cs"/>
            </a:endParaRPr>
          </a:p>
          <a:p>
            <a:pPr marL="628650" lvl="1" indent="-171450">
              <a:buFont typeface="Arial,Sans-Serif"/>
              <a:buChar char="•"/>
            </a:pPr>
            <a:r>
              <a:rPr lang="en-US" b="0" i="0" kern="1200" dirty="0">
                <a:effectLst/>
              </a:rPr>
              <a:t>I would like some clarity about...</a:t>
            </a:r>
            <a:r>
              <a:rPr lang="en-US" dirty="0"/>
              <a:t> [state the issue], and</a:t>
            </a:r>
            <a:endParaRPr lang="en-US" b="0" i="0" kern="1200" dirty="0">
              <a:ea typeface="+mn-ea"/>
              <a:cs typeface="+mn-cs"/>
            </a:endParaRPr>
          </a:p>
          <a:p>
            <a:pPr marL="628650" lvl="1" indent="-171450">
              <a:buFont typeface="Arial,Sans-Serif"/>
              <a:buChar char="•"/>
            </a:pPr>
            <a:r>
              <a:rPr lang="en-US" b="0" i="0" kern="1200" dirty="0">
                <a:effectLst/>
              </a:rPr>
              <a:t>Would you like some assistance?</a:t>
            </a:r>
            <a:endParaRPr lang="en-US" b="0" i="0" kern="1200" dirty="0"/>
          </a:p>
          <a:p>
            <a:endParaRPr lang="en-US" dirty="0"/>
          </a:p>
          <a:p>
            <a:r>
              <a:rPr lang="en-US" dirty="0"/>
              <a:t>Of course, you can always find other ways to draw attention to your observations, but these Power Words are nice options for your toolkit and pair well with the second challenge when you're leveraging the Two-Challenge Rule.</a:t>
            </a:r>
          </a:p>
          <a:p>
            <a:endParaRPr lang="en-US" b="1"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946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b="0" dirty="0"/>
              <a:t>You should also consider giving each patient and family member you care for explicit permission to participate in discussions of her care. Many patients and family members may feel deference to the experience and expertise of their care team. While you certainly have more clinical knowledge in most cases, the patient and family members will typically have a greater understanding and knowledge of their own health history and what feels normal for them. In other words, they are the experts about themselves and may know important information relevant to their case.</a:t>
            </a:r>
          </a:p>
          <a:p>
            <a:endParaRPr lang="en-US" b="0" dirty="0"/>
          </a:p>
          <a:p>
            <a:r>
              <a:rPr lang="en-US" b="0" dirty="0"/>
              <a:t>Patients might be instructed to use the same power words we just described. That is, you might suggest they state when they are feeling concerned, uncomfortable, or worried about their safety. Additionally, you can instruct your patients that if they are feeling unheard they can say, “I would like it noted in my chart that…”. Often, this request will get the attention of providers when other mechanisms fail.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236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sz="1200" b="1" kern="1200" dirty="0">
              <a:latin typeface="+mn-lt"/>
              <a:cs typeface="Calibri"/>
            </a:endParaRPr>
          </a:p>
          <a:p>
            <a:r>
              <a:rPr lang="en-US" dirty="0"/>
              <a:t>The Two-Challenge Rule and Power Words can be considered and/or leveraged at every stage in the 4 </a:t>
            </a:r>
            <a:r>
              <a:rPr lang="en-US" dirty="0" err="1"/>
              <a:t>Rs</a:t>
            </a:r>
            <a:r>
              <a:rPr lang="en-US" dirty="0"/>
              <a:t> framework. When working on Readiness, ask what parameter your organization has set in the escalation plan for what to do when the Two-Challenge Rule has been used and ignored more than once. If no such plans currently exist, ask what would seem appropriate in the case of severe hypertension.</a:t>
            </a:r>
            <a:endParaRPr lang="en-US" dirty="0">
              <a:cs typeface="Calibri"/>
            </a:endParaRPr>
          </a:p>
          <a:p>
            <a:endParaRPr lang="en-US" b="1" dirty="0"/>
          </a:p>
          <a:p>
            <a:r>
              <a:rPr lang="en-US" dirty="0">
                <a:cs typeface="Calibri"/>
              </a:rPr>
              <a:t>In the Recognition stage, incorporate the Two-Challenge Rule and Power Words into standard response to maternal early-warning signs, including listening to and investigating patient symptoms and assessment of labs.</a:t>
            </a:r>
            <a:r>
              <a:rPr lang="en-US" dirty="0"/>
              <a:t> </a:t>
            </a:r>
            <a:r>
              <a:rPr lang="en-US" sz="1200" kern="1200" dirty="0">
                <a:effectLst/>
                <a:latin typeface="+mn-lt"/>
                <a:ea typeface="+mn-ea"/>
                <a:cs typeface="+mn-cs"/>
              </a:rPr>
              <a:t>Assert using the Two-Challenge Rule and Power Words when early-warning signs are first noticed and when systolic BP =/&gt; 160 or diastolic BP =/&gt;110.</a:t>
            </a:r>
            <a:r>
              <a:rPr lang="en-US" dirty="0"/>
              <a:t> </a:t>
            </a:r>
            <a:r>
              <a:rPr lang="en-US" sz="1200" kern="1200" dirty="0">
                <a:effectLst/>
                <a:latin typeface="+mn-lt"/>
                <a:ea typeface="+mn-ea"/>
                <a:cs typeface="+mn-cs"/>
              </a:rPr>
              <a:t>Follow-up</a:t>
            </a:r>
            <a:r>
              <a:rPr lang="en-US" dirty="0"/>
              <a:t>, strengthening your observation with Power Words if the initial</a:t>
            </a:r>
            <a:r>
              <a:rPr lang="en-US" sz="1200" kern="1200" dirty="0">
                <a:effectLst/>
                <a:latin typeface="+mn-lt"/>
                <a:ea typeface="+mn-ea"/>
                <a:cs typeface="+mn-cs"/>
              </a:rPr>
              <a:t> assertion is ignored or brushed off.</a:t>
            </a:r>
            <a:endParaRPr lang="en-US" sz="1200" kern="1200" dirty="0">
              <a:latin typeface="+mn-lt"/>
              <a:cs typeface="Calibri"/>
            </a:endParaRPr>
          </a:p>
          <a:p>
            <a:pPr marL="0" lvl="0" indent="0">
              <a:buFontTx/>
              <a:buNone/>
            </a:pPr>
            <a:endParaRPr lang="en-US" sz="1200" kern="1200" dirty="0">
              <a:latin typeface="+mn-lt"/>
              <a:cs typeface="Calibri"/>
            </a:endParaRPr>
          </a:p>
          <a:p>
            <a:r>
              <a:rPr lang="en-US" dirty="0">
                <a:cs typeface="Calibri"/>
              </a:rPr>
              <a:t>At the Response stage,</a:t>
            </a:r>
            <a:r>
              <a:rPr lang="en-US" dirty="0"/>
              <a:t> assertive</a:t>
            </a:r>
            <a:r>
              <a:rPr lang="en-US" sz="1200" kern="1200" dirty="0">
                <a:effectLst/>
                <a:latin typeface="+mn-lt"/>
                <a:ea typeface="+mn-ea"/>
                <a:cs typeface="+mn-cs"/>
              </a:rPr>
              <a:t> statements </a:t>
            </a:r>
            <a:r>
              <a:rPr lang="en-US" dirty="0"/>
              <a:t>incorporating Power Words</a:t>
            </a:r>
            <a:r>
              <a:rPr lang="en-US" sz="1200" kern="1200" dirty="0">
                <a:effectLst/>
                <a:latin typeface="+mn-lt"/>
                <a:ea typeface="+mn-ea"/>
                <a:cs typeface="+mn-cs"/>
              </a:rPr>
              <a:t> can be used to question the care plan when a provider believes a patient is at risk or deterioration. </a:t>
            </a:r>
            <a:r>
              <a:rPr lang="en-US" dirty="0"/>
              <a:t>These might</a:t>
            </a:r>
            <a:r>
              <a:rPr lang="en-US" sz="1200" kern="1200" dirty="0">
                <a:effectLst/>
                <a:latin typeface="+mn-lt"/>
                <a:ea typeface="+mn-ea"/>
                <a:cs typeface="+mn-cs"/>
              </a:rPr>
              <a:t> be used in conjunction with a Call-Out</a:t>
            </a:r>
            <a:r>
              <a:rPr lang="en-US" dirty="0"/>
              <a:t>, which we discussed in Module 3</a:t>
            </a:r>
            <a:r>
              <a:rPr lang="en-US" sz="1200" kern="1200" dirty="0">
                <a:effectLst/>
                <a:latin typeface="+mn-lt"/>
                <a:ea typeface="+mn-ea"/>
                <a:cs typeface="+mn-cs"/>
              </a:rPr>
              <a:t>. Key vital signs need to be included, along with protocol.</a:t>
            </a:r>
            <a:r>
              <a:rPr lang="en-US" dirty="0"/>
              <a:t> It is imperative that you assert</a:t>
            </a:r>
            <a:r>
              <a:rPr lang="en-US" sz="1200" kern="1200" dirty="0">
                <a:effectLst/>
                <a:latin typeface="+mn-lt"/>
                <a:ea typeface="+mn-ea"/>
                <a:cs typeface="+mn-cs"/>
              </a:rPr>
              <a:t> using the Two-Challenge Rule and Power Words when early-warning signs are first noticed and when systolic BP =/&gt; 160 or diastolic BP =/&gt;110.</a:t>
            </a:r>
            <a:endParaRPr lang="en-US" sz="1200" kern="1200" dirty="0">
              <a:latin typeface="+mn-lt"/>
              <a:cs typeface="Calibri"/>
            </a:endParaRPr>
          </a:p>
          <a:p>
            <a:endParaRPr lang="en-US" dirty="0">
              <a:cs typeface="Calibri"/>
            </a:endParaRPr>
          </a:p>
          <a:p>
            <a:r>
              <a:rPr lang="en-US" dirty="0"/>
              <a:t>Finally, in the Reporting stage, these strategies </a:t>
            </a:r>
            <a:r>
              <a:rPr lang="en-US" kern="1200" dirty="0">
                <a:effectLst/>
              </a:rPr>
              <a:t>and </a:t>
            </a:r>
            <a:r>
              <a:rPr lang="en-US" dirty="0"/>
              <a:t>tools may </a:t>
            </a:r>
            <a:r>
              <a:rPr lang="en-US" kern="1200" dirty="0">
                <a:effectLst/>
              </a:rPr>
              <a:t>be </a:t>
            </a:r>
            <a:r>
              <a:rPr lang="en-US" dirty="0"/>
              <a:t>useful </a:t>
            </a:r>
            <a:r>
              <a:rPr lang="en-US" kern="1200" dirty="0">
                <a:effectLst/>
              </a:rPr>
              <a:t>during </a:t>
            </a:r>
            <a:r>
              <a:rPr lang="en-US" dirty="0"/>
              <a:t>problem-solving </a:t>
            </a:r>
            <a:r>
              <a:rPr lang="en-US" kern="1200" dirty="0">
                <a:effectLst/>
              </a:rPr>
              <a:t>discussions</a:t>
            </a:r>
            <a:r>
              <a:rPr lang="en-US" dirty="0"/>
              <a:t>, such as debriefs, which we covered in Module 4, to communicate and resolve differing opinions.</a:t>
            </a:r>
            <a:endParaRPr lang="en-US" dirty="0">
              <a:cs typeface="Calibri"/>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245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5.png"/><Relationship Id="rId21"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4.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8.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7.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1.png"/><Relationship Id="rId19" Type="http://schemas.openxmlformats.org/officeDocument/2006/relationships/image" Target="../media/image19.png"/><Relationship Id="rId4" Type="http://schemas.openxmlformats.org/officeDocument/2006/relationships/image" Target="../media/image6.png"/><Relationship Id="rId9" Type="http://schemas.microsoft.com/office/2007/relationships/hdphoto" Target="../media/hdphoto1.wdp"/><Relationship Id="rId14" Type="http://schemas.microsoft.com/office/2007/relationships/hdphoto" Target="../media/hdphoto2.wdp"/><Relationship Id="rId22"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5.png"/><Relationship Id="rId21"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4.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7.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1.png"/><Relationship Id="rId19" Type="http://schemas.openxmlformats.org/officeDocument/2006/relationships/image" Target="../media/image19.png"/><Relationship Id="rId4" Type="http://schemas.openxmlformats.org/officeDocument/2006/relationships/image" Target="../media/image6.png"/><Relationship Id="rId9" Type="http://schemas.microsoft.com/office/2007/relationships/hdphoto" Target="../media/hdphoto1.wdp"/><Relationship Id="rId14" Type="http://schemas.microsoft.com/office/2007/relationships/hdphoto" Target="../media/hdphoto2.wdp"/><Relationship Id="rId22"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26895" y="5513294"/>
            <a:ext cx="12218895" cy="1344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26895" y="-8966"/>
            <a:ext cx="3659939" cy="6992472"/>
          </a:xfrm>
          <a:prstGeom prst="rect">
            <a:avLst/>
          </a:prstGeom>
        </p:spPr>
      </p:pic>
      <p:sp>
        <p:nvSpPr>
          <p:cNvPr id="2" name="Title 1">
            <a:extLst>
              <a:ext uri="{FF2B5EF4-FFF2-40B4-BE49-F238E27FC236}">
                <a16:creationId xmlns:a16="http://schemas.microsoft.com/office/drawing/2014/main" id="{6EE26F26-8B7C-504D-9EDB-67814BD7101A}"/>
              </a:ext>
            </a:extLst>
          </p:cNvPr>
          <p:cNvSpPr>
            <a:spLocks noGrp="1"/>
          </p:cNvSpPr>
          <p:nvPr>
            <p:ph type="ctrTitle" hasCustomPrompt="1"/>
          </p:nvPr>
        </p:nvSpPr>
        <p:spPr>
          <a:xfrm>
            <a:off x="3738282" y="2771586"/>
            <a:ext cx="6929718" cy="1042896"/>
          </a:xfrm>
        </p:spPr>
        <p:txBody>
          <a:bodyPr anchor="t"/>
          <a:lstStyle>
            <a:lvl1pPr algn="ctr">
              <a:defRPr sz="6000"/>
            </a:lvl1pPr>
          </a:lstStyle>
          <a:p>
            <a:r>
              <a:rPr lang="en-US" dirty="0"/>
              <a:t>Title</a:t>
            </a:r>
          </a:p>
        </p:txBody>
      </p:sp>
      <p:sp>
        <p:nvSpPr>
          <p:cNvPr id="13" name="Text Placeholder 12"/>
          <p:cNvSpPr>
            <a:spLocks noGrp="1"/>
          </p:cNvSpPr>
          <p:nvPr>
            <p:ph type="body" sz="quarter" idx="11"/>
          </p:nvPr>
        </p:nvSpPr>
        <p:spPr>
          <a:xfrm>
            <a:off x="3738563" y="3814482"/>
            <a:ext cx="6929437" cy="655917"/>
          </a:xfrm>
        </p:spPr>
        <p:txBody>
          <a:bodyPr>
            <a:noAutofit/>
          </a:bodyPr>
          <a:lstStyle>
            <a:lvl1pPr marL="0" indent="0" algn="ctr">
              <a:buNone/>
              <a:defRPr sz="1800">
                <a:solidFill>
                  <a:schemeClr val="bg1">
                    <a:lumMod val="50000"/>
                  </a:schemeClr>
                </a:solidFill>
              </a:defRPr>
            </a:lvl1pPr>
            <a:lvl2pPr marL="457200" indent="0">
              <a:buNone/>
              <a:defRPr sz="1800">
                <a:solidFill>
                  <a:schemeClr val="bg1">
                    <a:lumMod val="65000"/>
                  </a:schemeClr>
                </a:solidFill>
              </a:defRPr>
            </a:lvl2pPr>
            <a:lvl3pPr>
              <a:defRPr sz="1800">
                <a:solidFill>
                  <a:schemeClr val="bg1">
                    <a:lumMod val="65000"/>
                  </a:schemeClr>
                </a:solidFill>
              </a:defRPr>
            </a:lvl3pPr>
            <a:lvl4pPr>
              <a:defRPr sz="1800">
                <a:solidFill>
                  <a:schemeClr val="bg1">
                    <a:lumMod val="65000"/>
                  </a:schemeClr>
                </a:solidFill>
              </a:defRPr>
            </a:lvl4pPr>
            <a:lvl5pPr>
              <a:defRPr sz="1800">
                <a:solidFill>
                  <a:schemeClr val="bg1">
                    <a:lumMod val="65000"/>
                  </a:schemeClr>
                </a:solidFill>
              </a:defRPr>
            </a:lvl5pPr>
          </a:lstStyle>
          <a:p>
            <a:pPr lvl="0"/>
            <a:r>
              <a:rPr lang="en-US" dirty="0"/>
              <a:t>Edit Master text styles</a:t>
            </a:r>
          </a:p>
        </p:txBody>
      </p:sp>
      <p:sp>
        <p:nvSpPr>
          <p:cNvPr id="5" name="Text Placeholder 4"/>
          <p:cNvSpPr>
            <a:spLocks noGrp="1"/>
          </p:cNvSpPr>
          <p:nvPr>
            <p:ph type="body" sz="quarter" idx="12"/>
          </p:nvPr>
        </p:nvSpPr>
        <p:spPr>
          <a:xfrm>
            <a:off x="0" y="1885950"/>
            <a:ext cx="3409950" cy="3067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807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6187-2213-CD44-BF56-2522AC2FE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B209A-E6BA-BE45-8C1D-998495651997}"/>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17521B8-E168-5546-B91B-908564084265}"/>
              </a:ext>
            </a:extLst>
          </p:cNvPr>
          <p:cNvSpPr>
            <a:spLocks noGrp="1"/>
          </p:cNvSpPr>
          <p:nvPr>
            <p:ph type="sldNum" sz="quarter" idx="12"/>
          </p:nvPr>
        </p:nvSpPr>
        <p:spPr/>
        <p:txBody>
          <a:bodyPr/>
          <a:lstStyle/>
          <a:p>
            <a:fld id="{8CE19BDE-ABDF-3B41-B278-49B517E6C0DD}" type="slidenum">
              <a:rPr lang="en-US" smtClean="0"/>
              <a:t>‹#›</a:t>
            </a:fld>
            <a:endParaRPr lang="en-US"/>
          </a:p>
        </p:txBody>
      </p:sp>
      <p:sp>
        <p:nvSpPr>
          <p:cNvPr id="7" name="Content Placeholder 2">
            <a:extLst>
              <a:ext uri="{FF2B5EF4-FFF2-40B4-BE49-F238E27FC236}">
                <a16:creationId xmlns:a16="http://schemas.microsoft.com/office/drawing/2014/main" id="{8B3B209A-E6BA-BE45-8C1D-998495651997}"/>
              </a:ext>
            </a:extLst>
          </p:cNvPr>
          <p:cNvSpPr>
            <a:spLocks noGrp="1"/>
          </p:cNvSpPr>
          <p:nvPr>
            <p:ph idx="13"/>
          </p:nvPr>
        </p:nvSpPr>
        <p:spPr>
          <a:xfrm>
            <a:off x="12306300" y="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8B3B209A-E6BA-BE45-8C1D-998495651997}"/>
              </a:ext>
            </a:extLst>
          </p:cNvPr>
          <p:cNvSpPr>
            <a:spLocks noGrp="1"/>
          </p:cNvSpPr>
          <p:nvPr>
            <p:ph idx="14"/>
          </p:nvPr>
        </p:nvSpPr>
        <p:spPr>
          <a:xfrm>
            <a:off x="12306300" y="20447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8B3B209A-E6BA-BE45-8C1D-998495651997}"/>
              </a:ext>
            </a:extLst>
          </p:cNvPr>
          <p:cNvSpPr>
            <a:spLocks noGrp="1"/>
          </p:cNvSpPr>
          <p:nvPr>
            <p:ph idx="15"/>
          </p:nvPr>
        </p:nvSpPr>
        <p:spPr>
          <a:xfrm>
            <a:off x="12306300" y="40894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8B3B209A-E6BA-BE45-8C1D-998495651997}"/>
              </a:ext>
            </a:extLst>
          </p:cNvPr>
          <p:cNvSpPr>
            <a:spLocks noGrp="1"/>
          </p:cNvSpPr>
          <p:nvPr>
            <p:ph idx="16"/>
          </p:nvPr>
        </p:nvSpPr>
        <p:spPr>
          <a:xfrm>
            <a:off x="12306300" y="61341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6485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userDrawn="1"/>
        </p:nvGrpSpPr>
        <p:grpSpPr>
          <a:xfrm>
            <a:off x="831850" y="1062038"/>
            <a:ext cx="9937750" cy="4403898"/>
            <a:chOff x="831850" y="1062038"/>
            <a:chExt cx="9937750" cy="4403898"/>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831850" y="1062038"/>
              <a:ext cx="2305050" cy="4403898"/>
            </a:xfrm>
            <a:prstGeom prst="rect">
              <a:avLst/>
            </a:prstGeom>
          </p:spPr>
        </p:pic>
        <p:sp>
          <p:nvSpPr>
            <p:cNvPr id="4" name="Rounded Rectangle 3"/>
            <p:cNvSpPr/>
            <p:nvPr userDrawn="1"/>
          </p:nvSpPr>
          <p:spPr>
            <a:xfrm>
              <a:off x="952500" y="1709737"/>
              <a:ext cx="9817100" cy="28797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991D532-3394-BE4C-81E8-520A13CD24EB}"/>
              </a:ext>
            </a:extLst>
          </p:cNvPr>
          <p:cNvSpPr>
            <a:spLocks noGrp="1"/>
          </p:cNvSpPr>
          <p:nvPr>
            <p:ph type="title"/>
          </p:nvPr>
        </p:nvSpPr>
        <p:spPr>
          <a:xfrm>
            <a:off x="1238250" y="2260600"/>
            <a:ext cx="9913044" cy="1336675"/>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5F76542-B2E0-7A4E-92DD-5A8FD97C21F5}"/>
              </a:ext>
            </a:extLst>
          </p:cNvPr>
          <p:cNvSpPr>
            <a:spLocks noGrp="1"/>
          </p:cNvSpPr>
          <p:nvPr>
            <p:ph type="body" idx="1" hasCustomPrompt="1"/>
          </p:nvPr>
        </p:nvSpPr>
        <p:spPr>
          <a:xfrm>
            <a:off x="1238250" y="3660775"/>
            <a:ext cx="9913044" cy="8524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aster text styles</a:t>
            </a:r>
          </a:p>
        </p:txBody>
      </p:sp>
      <p:sp>
        <p:nvSpPr>
          <p:cNvPr id="6" name="Slide Number Placeholder 5">
            <a:extLst>
              <a:ext uri="{FF2B5EF4-FFF2-40B4-BE49-F238E27FC236}">
                <a16:creationId xmlns:a16="http://schemas.microsoft.com/office/drawing/2014/main" id="{F4C4FC45-958E-6D42-ABBA-D61F9017C16D}"/>
              </a:ext>
            </a:extLst>
          </p:cNvPr>
          <p:cNvSpPr>
            <a:spLocks noGrp="1"/>
          </p:cNvSpPr>
          <p:nvPr>
            <p:ph type="sldNum" sz="quarter" idx="12"/>
          </p:nvPr>
        </p:nvSpPr>
        <p:spPr/>
        <p:txBody>
          <a:bodyPr/>
          <a:lstStyle/>
          <a:p>
            <a:fld id="{8CE19BDE-ABDF-3B41-B278-49B517E6C0DD}" type="slidenum">
              <a:rPr lang="en-US" smtClean="0"/>
              <a:t>‹#›</a:t>
            </a:fld>
            <a:endParaRPr lang="en-US"/>
          </a:p>
        </p:txBody>
      </p:sp>
    </p:spTree>
    <p:extLst>
      <p:ext uri="{BB962C8B-B14F-4D97-AF65-F5344CB8AC3E}">
        <p14:creationId xmlns:p14="http://schemas.microsoft.com/office/powerpoint/2010/main" val="2473943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CE19BDE-ABDF-3B41-B278-49B517E6C0DD}" type="slidenum">
              <a:rPr lang="en-US" smtClean="0"/>
              <a:pPr/>
              <a:t>‹#›</a:t>
            </a:fld>
            <a:endParaRPr lang="en-US" dirty="0"/>
          </a:p>
        </p:txBody>
      </p:sp>
      <p:sp>
        <p:nvSpPr>
          <p:cNvPr id="5" name="Table Placeholder 4"/>
          <p:cNvSpPr>
            <a:spLocks noGrp="1"/>
          </p:cNvSpPr>
          <p:nvPr>
            <p:ph type="tbl" sz="quarter" idx="11"/>
          </p:nvPr>
        </p:nvSpPr>
        <p:spPr>
          <a:xfrm>
            <a:off x="838200" y="2070100"/>
            <a:ext cx="10515600" cy="3657600"/>
          </a:xfrm>
        </p:spPr>
        <p:txBody>
          <a:bodyPr/>
          <a:lstStyle/>
          <a:p>
            <a:endParaRPr lang="en-US" dirty="0"/>
          </a:p>
        </p:txBody>
      </p:sp>
    </p:spTree>
    <p:extLst>
      <p:ext uri="{BB962C8B-B14F-4D97-AF65-F5344CB8AC3E}">
        <p14:creationId xmlns:p14="http://schemas.microsoft.com/office/powerpoint/2010/main" val="809233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5524C-8E46-DD4F-A37F-410BEDA70F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78989D-7D96-334D-A6E6-434B8272F6CA}"/>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2259715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E415C-4C81-864C-B667-DD816A26EAE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1316BFB-65CE-304A-97AE-7BCA4F5300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42CDF3-8FBC-4E47-A1FD-985C6F9C2440}"/>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F4D4C6-AC05-9740-8A96-A9505D7BD59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8A60E4-ED71-C44C-97EE-D49BF9999E03}"/>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77056866-F954-9E45-8482-1D02C351F8A6}"/>
              </a:ext>
            </a:extLst>
          </p:cNvPr>
          <p:cNvSpPr>
            <a:spLocks noGrp="1"/>
          </p:cNvSpPr>
          <p:nvPr>
            <p:ph type="sldNum" sz="quarter" idx="10"/>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3010299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2" y="-1"/>
            <a:ext cx="12191997" cy="6121401"/>
          </a:xfrm>
          <a:prstGeom prst="rect">
            <a:avLst/>
          </a:prstGeom>
          <a:blipFill dpi="0" rotWithShape="1">
            <a:blip r:embed="rId2" cstate="print">
              <a:alphaModFix amt="24000"/>
              <a:extLst>
                <a:ext uri="{28A0092B-C50C-407E-A947-70E740481C1C}">
                  <a14:useLocalDpi xmlns:a14="http://schemas.microsoft.com/office/drawing/2010/main" val="0"/>
                </a:ext>
              </a:extLst>
            </a:blip>
            <a:srcRect/>
            <a:stretch>
              <a:fillRect t="1" b="-12034"/>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p:cNvSpPr>
            <a:spLocks noGrp="1"/>
          </p:cNvSpPr>
          <p:nvPr>
            <p:ph type="body" sz="quarter" idx="11"/>
          </p:nvPr>
        </p:nvSpPr>
        <p:spPr>
          <a:xfrm>
            <a:off x="12540811" y="843935"/>
            <a:ext cx="3364095" cy="920168"/>
          </a:xfr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7" name="Text Placeholder 5"/>
          <p:cNvSpPr>
            <a:spLocks noGrp="1"/>
          </p:cNvSpPr>
          <p:nvPr>
            <p:ph type="body" sz="quarter" idx="12"/>
          </p:nvPr>
        </p:nvSpPr>
        <p:spPr>
          <a:xfrm>
            <a:off x="12540811" y="2030222"/>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8" name="Text Placeholder 5"/>
          <p:cNvSpPr>
            <a:spLocks noGrp="1"/>
          </p:cNvSpPr>
          <p:nvPr>
            <p:ph type="body" sz="quarter" idx="13"/>
          </p:nvPr>
        </p:nvSpPr>
        <p:spPr>
          <a:xfrm>
            <a:off x="12540811" y="3186875"/>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9" name="Text Placeholder 5"/>
          <p:cNvSpPr>
            <a:spLocks noGrp="1"/>
          </p:cNvSpPr>
          <p:nvPr>
            <p:ph type="body" sz="quarter" idx="14"/>
          </p:nvPr>
        </p:nvSpPr>
        <p:spPr>
          <a:xfrm>
            <a:off x="12540811" y="4329789"/>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pic>
        <p:nvPicPr>
          <p:cNvPr id="70" name="Picture 69"/>
          <p:cNvPicPr>
            <a:picLocks noChangeAspect="1"/>
          </p:cNvPicPr>
          <p:nvPr userDrawn="1"/>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5500" y="1802203"/>
            <a:ext cx="8305800" cy="3277797"/>
          </a:xfrm>
          <a:prstGeom prst="rect">
            <a:avLst/>
          </a:prstGeom>
        </p:spPr>
      </p:pic>
      <p:pic>
        <p:nvPicPr>
          <p:cNvPr id="71" name="Picture 7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92815" y="6032895"/>
            <a:ext cx="1463809" cy="805873"/>
          </a:xfrm>
          <a:prstGeom prst="rect">
            <a:avLst/>
          </a:prstGeom>
          <a:effectLst>
            <a:innerShdw dist="50800" dir="2700000">
              <a:prstClr val="black">
                <a:alpha val="50000"/>
              </a:prstClr>
            </a:innerShdw>
          </a:effectLst>
        </p:spPr>
      </p:pic>
      <p:sp>
        <p:nvSpPr>
          <p:cNvPr id="72" name="Rectangle 71"/>
          <p:cNvSpPr/>
          <p:nvPr userDrawn="1"/>
        </p:nvSpPr>
        <p:spPr>
          <a:xfrm>
            <a:off x="10477521" y="6266191"/>
            <a:ext cx="1062951" cy="430887"/>
          </a:xfrm>
          <a:prstGeom prst="rect">
            <a:avLst/>
          </a:prstGeom>
        </p:spPr>
        <p:txBody>
          <a:bodyPr wrap="square">
            <a:spAutoFit/>
          </a:bodyPr>
          <a:lstStyle/>
          <a:p>
            <a:pPr algn="ctr"/>
            <a:r>
              <a:rPr lang="en-US" sz="1100" dirty="0">
                <a:solidFill>
                  <a:schemeClr val="bg1">
                    <a:lumMod val="50000"/>
                  </a:schemeClr>
                </a:solidFill>
              </a:rPr>
              <a:t>AHRQ &amp; AIM</a:t>
            </a:r>
          </a:p>
          <a:p>
            <a:pPr algn="l"/>
            <a:r>
              <a:rPr lang="en-US" sz="1100" dirty="0">
                <a:solidFill>
                  <a:schemeClr val="bg1">
                    <a:lumMod val="50000"/>
                  </a:schemeClr>
                </a:solidFill>
              </a:rPr>
              <a:t>SPPC-II, Tier</a:t>
            </a:r>
            <a:r>
              <a:rPr lang="en-US" sz="1100" baseline="0" dirty="0">
                <a:solidFill>
                  <a:schemeClr val="bg1">
                    <a:lumMod val="50000"/>
                  </a:schemeClr>
                </a:solidFill>
              </a:rPr>
              <a:t> I</a:t>
            </a:r>
            <a:endParaRPr lang="en-US" sz="1100" dirty="0">
              <a:solidFill>
                <a:schemeClr val="bg1">
                  <a:lumMod val="50000"/>
                </a:schemeClr>
              </a:solidFill>
            </a:endParaRPr>
          </a:p>
        </p:txBody>
      </p:sp>
      <p:sp>
        <p:nvSpPr>
          <p:cNvPr id="73" name="Slide Number Placeholder 5">
            <a:extLst>
              <a:ext uri="{FF2B5EF4-FFF2-40B4-BE49-F238E27FC236}">
                <a16:creationId xmlns:a16="http://schemas.microsoft.com/office/drawing/2014/main" id="{B17521B8-E168-5546-B91B-908564084265}"/>
              </a:ext>
            </a:extLst>
          </p:cNvPr>
          <p:cNvSpPr>
            <a:spLocks noGrp="1"/>
          </p:cNvSpPr>
          <p:nvPr>
            <p:ph type="sldNum" sz="quarter" idx="15"/>
          </p:nvPr>
        </p:nvSpPr>
        <p:spPr>
          <a:xfrm>
            <a:off x="11346437" y="6381158"/>
            <a:ext cx="431337" cy="365125"/>
          </a:xfrm>
        </p:spPr>
        <p:txBody>
          <a:bodyPr/>
          <a:lstStyle/>
          <a:p>
            <a:fld id="{8CE19BDE-ABDF-3B41-B278-49B517E6C0DD}" type="slidenum">
              <a:rPr lang="en-US" smtClean="0"/>
              <a:t>‹#›</a:t>
            </a:fld>
            <a:endParaRPr lang="en-US"/>
          </a:p>
        </p:txBody>
      </p:sp>
      <p:sp>
        <p:nvSpPr>
          <p:cNvPr id="2" name="Title 1"/>
          <p:cNvSpPr>
            <a:spLocks noGrp="1"/>
          </p:cNvSpPr>
          <p:nvPr>
            <p:ph type="title"/>
          </p:nvPr>
        </p:nvSpPr>
        <p:spPr>
          <a:xfrm rot="16200000">
            <a:off x="-2397916" y="2397917"/>
            <a:ext cx="6121400" cy="1325563"/>
          </a:xfrm>
          <a:solidFill>
            <a:schemeClr val="bg1"/>
          </a:solidFill>
          <a:ln w="19050">
            <a:solidFill>
              <a:schemeClr val="accent1"/>
            </a:solidFill>
          </a:ln>
        </p:spPr>
        <p:txBody>
          <a:bodyPr>
            <a:normAutofit/>
          </a:bodyPr>
          <a:lstStyle>
            <a:lvl1pPr algn="ctr">
              <a:defRPr sz="3600" b="1"/>
            </a:lvl1pPr>
          </a:lstStyle>
          <a:p>
            <a:r>
              <a:rPr lang="en-US" dirty="0"/>
              <a:t>Click to edit Master title style</a:t>
            </a:r>
          </a:p>
        </p:txBody>
      </p:sp>
    </p:spTree>
    <p:extLst>
      <p:ext uri="{BB962C8B-B14F-4D97-AF65-F5344CB8AC3E}">
        <p14:creationId xmlns:p14="http://schemas.microsoft.com/office/powerpoint/2010/main" val="1643687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ic Strip Norm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0"/>
          </p:nvPr>
        </p:nvSpPr>
        <p:spPr>
          <a:xfrm>
            <a:off x="12319000" y="0"/>
            <a:ext cx="5029200" cy="850897"/>
          </a:xfrm>
          <a:prstGeom prst="rec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9" name="Text Placeholder 7"/>
          <p:cNvSpPr>
            <a:spLocks noGrp="1"/>
          </p:cNvSpPr>
          <p:nvPr>
            <p:ph type="body" sz="quarter" idx="11"/>
          </p:nvPr>
        </p:nvSpPr>
        <p:spPr>
          <a:xfrm>
            <a:off x="12319000" y="1028700"/>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0" name="Text Placeholder 7"/>
          <p:cNvSpPr>
            <a:spLocks noGrp="1"/>
          </p:cNvSpPr>
          <p:nvPr>
            <p:ph type="body" sz="quarter" idx="12"/>
          </p:nvPr>
        </p:nvSpPr>
        <p:spPr>
          <a:xfrm>
            <a:off x="12319000" y="2124383"/>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1" name="Text Placeholder 7"/>
          <p:cNvSpPr>
            <a:spLocks noGrp="1"/>
          </p:cNvSpPr>
          <p:nvPr>
            <p:ph type="body" sz="quarter" idx="13"/>
          </p:nvPr>
        </p:nvSpPr>
        <p:spPr>
          <a:xfrm>
            <a:off x="12319000" y="3220066"/>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2" name="Text Placeholder 7"/>
          <p:cNvSpPr>
            <a:spLocks noGrp="1"/>
          </p:cNvSpPr>
          <p:nvPr>
            <p:ph type="body" sz="quarter" idx="14"/>
          </p:nvPr>
        </p:nvSpPr>
        <p:spPr>
          <a:xfrm>
            <a:off x="12319000" y="4259215"/>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3"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3307897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Hypertension">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12192000" cy="1038008"/>
          </a:xfrm>
        </p:spPr>
        <p:txBody>
          <a:bodyPr/>
          <a:lstStyle/>
          <a:p>
            <a:r>
              <a:rPr lang="en-US" dirty="0"/>
              <a:t>Click to edit Master title style</a:t>
            </a:r>
          </a:p>
        </p:txBody>
      </p:sp>
      <p:sp>
        <p:nvSpPr>
          <p:cNvPr id="4"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4098720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ver HEM">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12192000" cy="1038008"/>
          </a:xfrm>
        </p:spPr>
        <p:txBody>
          <a:bodyPr/>
          <a:lstStyle/>
          <a:p>
            <a:r>
              <a:rPr lang="en-US" dirty="0"/>
              <a:t>Click to edit Master title style</a:t>
            </a:r>
          </a:p>
        </p:txBody>
      </p:sp>
      <p:sp>
        <p:nvSpPr>
          <p:cNvPr id="4"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2165125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ic Strip Norm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0"/>
          </p:nvPr>
        </p:nvSpPr>
        <p:spPr>
          <a:xfrm>
            <a:off x="12319000" y="0"/>
            <a:ext cx="5029200" cy="850897"/>
          </a:xfrm>
          <a:prstGeom prst="rec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9" name="Text Placeholder 7"/>
          <p:cNvSpPr>
            <a:spLocks noGrp="1"/>
          </p:cNvSpPr>
          <p:nvPr>
            <p:ph type="body" sz="quarter" idx="11"/>
          </p:nvPr>
        </p:nvSpPr>
        <p:spPr>
          <a:xfrm>
            <a:off x="12319000" y="1028700"/>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0" name="Text Placeholder 7"/>
          <p:cNvSpPr>
            <a:spLocks noGrp="1"/>
          </p:cNvSpPr>
          <p:nvPr>
            <p:ph type="body" sz="quarter" idx="12"/>
          </p:nvPr>
        </p:nvSpPr>
        <p:spPr>
          <a:xfrm>
            <a:off x="12319000" y="2124383"/>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1" name="Text Placeholder 7"/>
          <p:cNvSpPr>
            <a:spLocks noGrp="1"/>
          </p:cNvSpPr>
          <p:nvPr>
            <p:ph type="body" sz="quarter" idx="13"/>
          </p:nvPr>
        </p:nvSpPr>
        <p:spPr>
          <a:xfrm>
            <a:off x="12319000" y="3220066"/>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2" name="Text Placeholder 7"/>
          <p:cNvSpPr>
            <a:spLocks noGrp="1"/>
          </p:cNvSpPr>
          <p:nvPr>
            <p:ph type="body" sz="quarter" idx="14"/>
          </p:nvPr>
        </p:nvSpPr>
        <p:spPr>
          <a:xfrm>
            <a:off x="12319000" y="4259215"/>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3"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2054826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5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6187-2213-CD44-BF56-2522AC2FE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B209A-E6BA-BE45-8C1D-998495651997}"/>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17521B8-E168-5546-B91B-908564084265}"/>
              </a:ext>
            </a:extLst>
          </p:cNvPr>
          <p:cNvSpPr>
            <a:spLocks noGrp="1"/>
          </p:cNvSpPr>
          <p:nvPr>
            <p:ph type="sldNum" sz="quarter" idx="12"/>
          </p:nvPr>
        </p:nvSpPr>
        <p:spPr/>
        <p:txBody>
          <a:bodyPr/>
          <a:lstStyle/>
          <a:p>
            <a:fld id="{8CE19BDE-ABDF-3B41-B278-49B517E6C0DD}" type="slidenum">
              <a:rPr lang="en-US" smtClean="0"/>
              <a:t>‹#›</a:t>
            </a:fld>
            <a:endParaRPr lang="en-US" dirty="0"/>
          </a:p>
        </p:txBody>
      </p:sp>
      <p:sp>
        <p:nvSpPr>
          <p:cNvPr id="7" name="Content Placeholder 2">
            <a:extLst>
              <a:ext uri="{FF2B5EF4-FFF2-40B4-BE49-F238E27FC236}">
                <a16:creationId xmlns:a16="http://schemas.microsoft.com/office/drawing/2014/main" id="{8B3B209A-E6BA-BE45-8C1D-998495651997}"/>
              </a:ext>
            </a:extLst>
          </p:cNvPr>
          <p:cNvSpPr>
            <a:spLocks noGrp="1"/>
          </p:cNvSpPr>
          <p:nvPr>
            <p:ph idx="13"/>
          </p:nvPr>
        </p:nvSpPr>
        <p:spPr>
          <a:xfrm>
            <a:off x="12306300" y="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8B3B209A-E6BA-BE45-8C1D-998495651997}"/>
              </a:ext>
            </a:extLst>
          </p:cNvPr>
          <p:cNvSpPr>
            <a:spLocks noGrp="1"/>
          </p:cNvSpPr>
          <p:nvPr>
            <p:ph idx="14"/>
          </p:nvPr>
        </p:nvSpPr>
        <p:spPr>
          <a:xfrm>
            <a:off x="12306300" y="20447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8B3B209A-E6BA-BE45-8C1D-998495651997}"/>
              </a:ext>
            </a:extLst>
          </p:cNvPr>
          <p:cNvSpPr>
            <a:spLocks noGrp="1"/>
          </p:cNvSpPr>
          <p:nvPr>
            <p:ph idx="15"/>
          </p:nvPr>
        </p:nvSpPr>
        <p:spPr>
          <a:xfrm>
            <a:off x="12306300" y="40894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8B3B209A-E6BA-BE45-8C1D-998495651997}"/>
              </a:ext>
            </a:extLst>
          </p:cNvPr>
          <p:cNvSpPr>
            <a:spLocks noGrp="1"/>
          </p:cNvSpPr>
          <p:nvPr>
            <p:ph idx="16"/>
          </p:nvPr>
        </p:nvSpPr>
        <p:spPr>
          <a:xfrm>
            <a:off x="12306300" y="61341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6081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Hypertension">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12192000" cy="1038008"/>
          </a:xfrm>
        </p:spPr>
        <p:txBody>
          <a:bodyPr/>
          <a:lstStyle/>
          <a:p>
            <a:r>
              <a:rPr lang="en-US" dirty="0"/>
              <a:t>Click to edit Master title style</a:t>
            </a:r>
          </a:p>
        </p:txBody>
      </p:sp>
      <p:sp>
        <p:nvSpPr>
          <p:cNvPr id="4"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1576846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ver HEM">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12192000" cy="1038008"/>
          </a:xfrm>
        </p:spPr>
        <p:txBody>
          <a:bodyPr/>
          <a:lstStyle/>
          <a:p>
            <a:r>
              <a:rPr lang="en-US" dirty="0"/>
              <a:t>Click to edit Master title style</a:t>
            </a:r>
          </a:p>
        </p:txBody>
      </p:sp>
      <p:sp>
        <p:nvSpPr>
          <p:cNvPr id="4"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2472976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26895" y="5513294"/>
            <a:ext cx="12218895" cy="1344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26895" y="-8966"/>
            <a:ext cx="3659939" cy="6992472"/>
          </a:xfrm>
          <a:prstGeom prst="rect">
            <a:avLst/>
          </a:prstGeom>
        </p:spPr>
      </p:pic>
      <p:sp>
        <p:nvSpPr>
          <p:cNvPr id="2" name="Title 1">
            <a:extLst>
              <a:ext uri="{FF2B5EF4-FFF2-40B4-BE49-F238E27FC236}">
                <a16:creationId xmlns:a16="http://schemas.microsoft.com/office/drawing/2014/main" id="{6EE26F26-8B7C-504D-9EDB-67814BD7101A}"/>
              </a:ext>
            </a:extLst>
          </p:cNvPr>
          <p:cNvSpPr>
            <a:spLocks noGrp="1"/>
          </p:cNvSpPr>
          <p:nvPr>
            <p:ph type="ctrTitle" hasCustomPrompt="1"/>
          </p:nvPr>
        </p:nvSpPr>
        <p:spPr>
          <a:xfrm>
            <a:off x="3738282" y="2771586"/>
            <a:ext cx="6929718" cy="1042896"/>
          </a:xfrm>
        </p:spPr>
        <p:txBody>
          <a:bodyPr anchor="t"/>
          <a:lstStyle>
            <a:lvl1pPr algn="ctr">
              <a:defRPr sz="6000"/>
            </a:lvl1pPr>
          </a:lstStyle>
          <a:p>
            <a:r>
              <a:rPr lang="en-US" dirty="0"/>
              <a:t>Title</a:t>
            </a:r>
          </a:p>
        </p:txBody>
      </p:sp>
      <p:sp>
        <p:nvSpPr>
          <p:cNvPr id="13" name="Text Placeholder 12"/>
          <p:cNvSpPr>
            <a:spLocks noGrp="1"/>
          </p:cNvSpPr>
          <p:nvPr>
            <p:ph type="body" sz="quarter" idx="11"/>
          </p:nvPr>
        </p:nvSpPr>
        <p:spPr>
          <a:xfrm>
            <a:off x="3738563" y="3814482"/>
            <a:ext cx="6929437" cy="655917"/>
          </a:xfrm>
        </p:spPr>
        <p:txBody>
          <a:bodyPr>
            <a:noAutofit/>
          </a:bodyPr>
          <a:lstStyle>
            <a:lvl1pPr marL="0" indent="0" algn="ctr">
              <a:buNone/>
              <a:defRPr sz="1800">
                <a:solidFill>
                  <a:schemeClr val="bg1">
                    <a:lumMod val="50000"/>
                  </a:schemeClr>
                </a:solidFill>
              </a:defRPr>
            </a:lvl1pPr>
            <a:lvl2pPr marL="457200" indent="0">
              <a:buNone/>
              <a:defRPr sz="1800">
                <a:solidFill>
                  <a:schemeClr val="bg1">
                    <a:lumMod val="65000"/>
                  </a:schemeClr>
                </a:solidFill>
              </a:defRPr>
            </a:lvl2pPr>
            <a:lvl3pPr>
              <a:defRPr sz="1800">
                <a:solidFill>
                  <a:schemeClr val="bg1">
                    <a:lumMod val="65000"/>
                  </a:schemeClr>
                </a:solidFill>
              </a:defRPr>
            </a:lvl3pPr>
            <a:lvl4pPr>
              <a:defRPr sz="1800">
                <a:solidFill>
                  <a:schemeClr val="bg1">
                    <a:lumMod val="65000"/>
                  </a:schemeClr>
                </a:solidFill>
              </a:defRPr>
            </a:lvl4pPr>
            <a:lvl5pPr>
              <a:defRPr sz="1800">
                <a:solidFill>
                  <a:schemeClr val="bg1">
                    <a:lumMod val="65000"/>
                  </a:schemeClr>
                </a:solidFill>
              </a:defRPr>
            </a:lvl5pPr>
          </a:lstStyle>
          <a:p>
            <a:pPr lvl="0"/>
            <a:r>
              <a:rPr lang="en-US" dirty="0"/>
              <a:t>Edit Master text styles</a:t>
            </a:r>
          </a:p>
        </p:txBody>
      </p:sp>
      <p:sp>
        <p:nvSpPr>
          <p:cNvPr id="5" name="Text Placeholder 4"/>
          <p:cNvSpPr>
            <a:spLocks noGrp="1"/>
          </p:cNvSpPr>
          <p:nvPr>
            <p:ph type="body" sz="quarter" idx="12"/>
          </p:nvPr>
        </p:nvSpPr>
        <p:spPr>
          <a:xfrm>
            <a:off x="0" y="1885950"/>
            <a:ext cx="3409950" cy="3067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41644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5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6187-2213-CD44-BF56-2522AC2FE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B209A-E6BA-BE45-8C1D-998495651997}"/>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17521B8-E168-5546-B91B-908564084265}"/>
              </a:ext>
            </a:extLst>
          </p:cNvPr>
          <p:cNvSpPr>
            <a:spLocks noGrp="1"/>
          </p:cNvSpPr>
          <p:nvPr>
            <p:ph type="sldNum" sz="quarter" idx="12"/>
          </p:nvPr>
        </p:nvSpPr>
        <p:spPr/>
        <p:txBody>
          <a:bodyPr/>
          <a:lstStyle/>
          <a:p>
            <a:fld id="{8CE19BDE-ABDF-3B41-B278-49B517E6C0DD}" type="slidenum">
              <a:rPr lang="en-US" smtClean="0"/>
              <a:t>‹#›</a:t>
            </a:fld>
            <a:endParaRPr lang="en-US"/>
          </a:p>
        </p:txBody>
      </p:sp>
      <p:sp>
        <p:nvSpPr>
          <p:cNvPr id="7" name="Content Placeholder 2">
            <a:extLst>
              <a:ext uri="{FF2B5EF4-FFF2-40B4-BE49-F238E27FC236}">
                <a16:creationId xmlns:a16="http://schemas.microsoft.com/office/drawing/2014/main" id="{8B3B209A-E6BA-BE45-8C1D-998495651997}"/>
              </a:ext>
            </a:extLst>
          </p:cNvPr>
          <p:cNvSpPr>
            <a:spLocks noGrp="1"/>
          </p:cNvSpPr>
          <p:nvPr>
            <p:ph idx="13"/>
          </p:nvPr>
        </p:nvSpPr>
        <p:spPr>
          <a:xfrm>
            <a:off x="12306300" y="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8B3B209A-E6BA-BE45-8C1D-998495651997}"/>
              </a:ext>
            </a:extLst>
          </p:cNvPr>
          <p:cNvSpPr>
            <a:spLocks noGrp="1"/>
          </p:cNvSpPr>
          <p:nvPr>
            <p:ph idx="14"/>
          </p:nvPr>
        </p:nvSpPr>
        <p:spPr>
          <a:xfrm>
            <a:off x="12306300" y="20447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8B3B209A-E6BA-BE45-8C1D-998495651997}"/>
              </a:ext>
            </a:extLst>
          </p:cNvPr>
          <p:cNvSpPr>
            <a:spLocks noGrp="1"/>
          </p:cNvSpPr>
          <p:nvPr>
            <p:ph idx="15"/>
          </p:nvPr>
        </p:nvSpPr>
        <p:spPr>
          <a:xfrm>
            <a:off x="12306300" y="40894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8B3B209A-E6BA-BE45-8C1D-998495651997}"/>
              </a:ext>
            </a:extLst>
          </p:cNvPr>
          <p:cNvSpPr>
            <a:spLocks noGrp="1"/>
          </p:cNvSpPr>
          <p:nvPr>
            <p:ph idx="16"/>
          </p:nvPr>
        </p:nvSpPr>
        <p:spPr>
          <a:xfrm>
            <a:off x="12306300" y="61341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4573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userDrawn="1"/>
        </p:nvGrpSpPr>
        <p:grpSpPr>
          <a:xfrm>
            <a:off x="831850" y="1062038"/>
            <a:ext cx="9937750" cy="4403898"/>
            <a:chOff x="831850" y="1062038"/>
            <a:chExt cx="9937750" cy="4403898"/>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831850" y="1062038"/>
              <a:ext cx="2305050" cy="4403898"/>
            </a:xfrm>
            <a:prstGeom prst="rect">
              <a:avLst/>
            </a:prstGeom>
          </p:spPr>
        </p:pic>
        <p:sp>
          <p:nvSpPr>
            <p:cNvPr id="4" name="Rounded Rectangle 3"/>
            <p:cNvSpPr/>
            <p:nvPr userDrawn="1"/>
          </p:nvSpPr>
          <p:spPr>
            <a:xfrm>
              <a:off x="952500" y="1709737"/>
              <a:ext cx="9817100" cy="28797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991D532-3394-BE4C-81E8-520A13CD24EB}"/>
              </a:ext>
            </a:extLst>
          </p:cNvPr>
          <p:cNvSpPr>
            <a:spLocks noGrp="1"/>
          </p:cNvSpPr>
          <p:nvPr>
            <p:ph type="title"/>
          </p:nvPr>
        </p:nvSpPr>
        <p:spPr>
          <a:xfrm>
            <a:off x="1238250" y="2260600"/>
            <a:ext cx="9913044" cy="1336675"/>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5F76542-B2E0-7A4E-92DD-5A8FD97C21F5}"/>
              </a:ext>
            </a:extLst>
          </p:cNvPr>
          <p:cNvSpPr>
            <a:spLocks noGrp="1"/>
          </p:cNvSpPr>
          <p:nvPr>
            <p:ph type="body" idx="1" hasCustomPrompt="1"/>
          </p:nvPr>
        </p:nvSpPr>
        <p:spPr>
          <a:xfrm>
            <a:off x="1238250" y="3660775"/>
            <a:ext cx="9913044" cy="8524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aster text styles</a:t>
            </a:r>
          </a:p>
        </p:txBody>
      </p:sp>
      <p:sp>
        <p:nvSpPr>
          <p:cNvPr id="6" name="Slide Number Placeholder 5">
            <a:extLst>
              <a:ext uri="{FF2B5EF4-FFF2-40B4-BE49-F238E27FC236}">
                <a16:creationId xmlns:a16="http://schemas.microsoft.com/office/drawing/2014/main" id="{F4C4FC45-958E-6D42-ABBA-D61F9017C16D}"/>
              </a:ext>
            </a:extLst>
          </p:cNvPr>
          <p:cNvSpPr>
            <a:spLocks noGrp="1"/>
          </p:cNvSpPr>
          <p:nvPr>
            <p:ph type="sldNum" sz="quarter" idx="12"/>
          </p:nvPr>
        </p:nvSpPr>
        <p:spPr/>
        <p:txBody>
          <a:bodyPr/>
          <a:lstStyle/>
          <a:p>
            <a:fld id="{8CE19BDE-ABDF-3B41-B278-49B517E6C0DD}" type="slidenum">
              <a:rPr lang="en-US" smtClean="0"/>
              <a:t>‹#›</a:t>
            </a:fld>
            <a:endParaRPr lang="en-US"/>
          </a:p>
        </p:txBody>
      </p:sp>
    </p:spTree>
    <p:extLst>
      <p:ext uri="{BB962C8B-B14F-4D97-AF65-F5344CB8AC3E}">
        <p14:creationId xmlns:p14="http://schemas.microsoft.com/office/powerpoint/2010/main" val="8938788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CE19BDE-ABDF-3B41-B278-49B517E6C0DD}" type="slidenum">
              <a:rPr lang="en-US" smtClean="0"/>
              <a:pPr/>
              <a:t>‹#›</a:t>
            </a:fld>
            <a:endParaRPr lang="en-US" dirty="0"/>
          </a:p>
        </p:txBody>
      </p:sp>
      <p:sp>
        <p:nvSpPr>
          <p:cNvPr id="5" name="Table Placeholder 4"/>
          <p:cNvSpPr>
            <a:spLocks noGrp="1"/>
          </p:cNvSpPr>
          <p:nvPr>
            <p:ph type="tbl" sz="quarter" idx="11"/>
          </p:nvPr>
        </p:nvSpPr>
        <p:spPr>
          <a:xfrm>
            <a:off x="838200" y="2070100"/>
            <a:ext cx="10515600" cy="3657600"/>
          </a:xfrm>
        </p:spPr>
        <p:txBody>
          <a:bodyPr/>
          <a:lstStyle/>
          <a:p>
            <a:endParaRPr lang="en-US" dirty="0"/>
          </a:p>
        </p:txBody>
      </p:sp>
    </p:spTree>
    <p:extLst>
      <p:ext uri="{BB962C8B-B14F-4D97-AF65-F5344CB8AC3E}">
        <p14:creationId xmlns:p14="http://schemas.microsoft.com/office/powerpoint/2010/main" val="2136460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5524C-8E46-DD4F-A37F-410BEDA70F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78989D-7D96-334D-A6E6-434B8272F6CA}"/>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B225B-E66F-724B-93D5-61057DC4A711}"/>
              </a:ext>
            </a:extLst>
          </p:cNvPr>
          <p:cNvSpPr>
            <a:spLocks noGrp="1"/>
          </p:cNvSpPr>
          <p:nvPr>
            <p:ph type="dt" sz="half" idx="10"/>
          </p:nvPr>
        </p:nvSpPr>
        <p:spPr>
          <a:xfrm>
            <a:off x="838200" y="6356350"/>
            <a:ext cx="2743200" cy="365125"/>
          </a:xfrm>
          <a:prstGeom prst="rect">
            <a:avLst/>
          </a:prstGeom>
        </p:spPr>
        <p:txBody>
          <a:bodyPr/>
          <a:lstStyle/>
          <a:p>
            <a:fld id="{94112EB9-B9CC-490C-840E-C3668F5A7A50}" type="datetime1">
              <a:rPr lang="en-US" smtClean="0"/>
              <a:t>7/3/2023</a:t>
            </a:fld>
            <a:endParaRPr lang="en-US"/>
          </a:p>
        </p:txBody>
      </p:sp>
      <p:sp>
        <p:nvSpPr>
          <p:cNvPr id="5" name="Footer Placeholder 4">
            <a:extLst>
              <a:ext uri="{FF2B5EF4-FFF2-40B4-BE49-F238E27FC236}">
                <a16:creationId xmlns:a16="http://schemas.microsoft.com/office/drawing/2014/main" id="{D9A14580-E618-EE42-97FE-5E61C65B90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45C276-1304-5C4C-B37B-100B10A2C457}"/>
              </a:ext>
            </a:extLst>
          </p:cNvPr>
          <p:cNvSpPr>
            <a:spLocks noGrp="1"/>
          </p:cNvSpPr>
          <p:nvPr>
            <p:ph type="sldNum" sz="quarter" idx="12"/>
          </p:nvPr>
        </p:nvSpPr>
        <p:spPr>
          <a:xfrm>
            <a:off x="8610600" y="6356350"/>
            <a:ext cx="2743200" cy="365125"/>
          </a:xfrm>
          <a:prstGeom prst="rect">
            <a:avLst/>
          </a:prstGeom>
        </p:spPr>
        <p:txBody>
          <a:bodyPr/>
          <a:lstStyle/>
          <a:p>
            <a:fld id="{46FB2FCE-8F36-EB42-B084-543DB9DCF35E}" type="slidenum">
              <a:rPr lang="en-US" smtClean="0"/>
              <a:t>‹#›</a:t>
            </a:fld>
            <a:endParaRPr lang="en-US"/>
          </a:p>
        </p:txBody>
      </p:sp>
    </p:spTree>
    <p:extLst>
      <p:ext uri="{BB962C8B-B14F-4D97-AF65-F5344CB8AC3E}">
        <p14:creationId xmlns:p14="http://schemas.microsoft.com/office/powerpoint/2010/main" val="30657483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E415C-4C81-864C-B667-DD816A26EAE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1316BFB-65CE-304A-97AE-7BCA4F5300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42CDF3-8FBC-4E47-A1FD-985C6F9C2440}"/>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F4D4C6-AC05-9740-8A96-A9505D7BD59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8A60E4-ED71-C44C-97EE-D49BF9999E03}"/>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02883B-2CEA-2544-A9DF-91F14AC9D8FA}"/>
              </a:ext>
            </a:extLst>
          </p:cNvPr>
          <p:cNvSpPr>
            <a:spLocks noGrp="1"/>
          </p:cNvSpPr>
          <p:nvPr>
            <p:ph type="dt" sz="half" idx="10"/>
          </p:nvPr>
        </p:nvSpPr>
        <p:spPr>
          <a:xfrm>
            <a:off x="838200" y="6356350"/>
            <a:ext cx="2743200" cy="365125"/>
          </a:xfrm>
          <a:prstGeom prst="rect">
            <a:avLst/>
          </a:prstGeom>
        </p:spPr>
        <p:txBody>
          <a:bodyPr/>
          <a:lstStyle/>
          <a:p>
            <a:fld id="{21FAF1AB-E2AF-4F0E-A4E9-335AAA76C59E}" type="datetime1">
              <a:rPr lang="en-US" smtClean="0"/>
              <a:t>7/3/2023</a:t>
            </a:fld>
            <a:endParaRPr lang="en-US"/>
          </a:p>
        </p:txBody>
      </p:sp>
      <p:sp>
        <p:nvSpPr>
          <p:cNvPr id="8" name="Footer Placeholder 7">
            <a:extLst>
              <a:ext uri="{FF2B5EF4-FFF2-40B4-BE49-F238E27FC236}">
                <a16:creationId xmlns:a16="http://schemas.microsoft.com/office/drawing/2014/main" id="{784EAA65-E11C-8B47-B4FE-A712954E9C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A4D76A4-FFCB-C94F-909E-3AA5904B9D78}"/>
              </a:ext>
            </a:extLst>
          </p:cNvPr>
          <p:cNvSpPr>
            <a:spLocks noGrp="1"/>
          </p:cNvSpPr>
          <p:nvPr>
            <p:ph type="sldNum" sz="quarter" idx="12"/>
          </p:nvPr>
        </p:nvSpPr>
        <p:spPr>
          <a:xfrm>
            <a:off x="8610600" y="6356350"/>
            <a:ext cx="2743200" cy="365125"/>
          </a:xfrm>
          <a:prstGeom prst="rect">
            <a:avLst/>
          </a:prstGeom>
        </p:spPr>
        <p:txBody>
          <a:bodyPr/>
          <a:lstStyle/>
          <a:p>
            <a:fld id="{46FB2FCE-8F36-EB42-B084-543DB9DCF35E}" type="slidenum">
              <a:rPr lang="en-US" smtClean="0"/>
              <a:t>‹#›</a:t>
            </a:fld>
            <a:endParaRPr lang="en-US"/>
          </a:p>
        </p:txBody>
      </p:sp>
    </p:spTree>
    <p:extLst>
      <p:ext uri="{BB962C8B-B14F-4D97-AF65-F5344CB8AC3E}">
        <p14:creationId xmlns:p14="http://schemas.microsoft.com/office/powerpoint/2010/main" val="3971584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p:cNvSpPr/>
          <p:nvPr userDrawn="1"/>
        </p:nvSpPr>
        <p:spPr>
          <a:xfrm>
            <a:off x="2" y="-1"/>
            <a:ext cx="12191997" cy="6857999"/>
          </a:xfrm>
          <a:prstGeom prst="rect">
            <a:avLst/>
          </a:prstGeom>
          <a:blipFill dpi="0" rotWithShape="1">
            <a:blip r:embed="rId2" cstate="print">
              <a:alphaModFix amt="24000"/>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itle 2"/>
          <p:cNvSpPr txBox="1">
            <a:spLocks/>
          </p:cNvSpPr>
          <p:nvPr userDrawn="1"/>
        </p:nvSpPr>
        <p:spPr>
          <a:xfrm>
            <a:off x="428368" y="302125"/>
            <a:ext cx="11335264" cy="876130"/>
          </a:xfrm>
          <a:prstGeom prst="rect">
            <a:avLst/>
          </a:prstGeom>
          <a:solidFill>
            <a:schemeClr val="bg1">
              <a:alpha val="73000"/>
            </a:schemeClr>
          </a:solidFill>
          <a:effectLst>
            <a:softEdge rad="31750"/>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t>Post-partum Hemorrhage Scenario</a:t>
            </a:r>
            <a:endParaRPr lang="en-US" sz="4400" dirty="0"/>
          </a:p>
        </p:txBody>
      </p:sp>
      <p:pic>
        <p:nvPicPr>
          <p:cNvPr id="16" name="Picture 15"/>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15299" y="1764103"/>
            <a:ext cx="5454909" cy="610344"/>
          </a:xfrm>
          <a:prstGeom prst="rect">
            <a:avLst/>
          </a:prstGeom>
        </p:spPr>
      </p:pic>
      <p:pic>
        <p:nvPicPr>
          <p:cNvPr id="17" name="Picture 16"/>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608875" y="2277283"/>
            <a:ext cx="2486356" cy="1106558"/>
          </a:xfrm>
          <a:prstGeom prst="rect">
            <a:avLst/>
          </a:prstGeom>
        </p:spPr>
      </p:pic>
      <p:pic>
        <p:nvPicPr>
          <p:cNvPr id="18" name="Picture 17"/>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1" y="3200400"/>
            <a:ext cx="4793371" cy="880846"/>
          </a:xfrm>
          <a:prstGeom prst="rect">
            <a:avLst/>
          </a:prstGeom>
        </p:spPr>
      </p:pic>
      <p:pic>
        <p:nvPicPr>
          <p:cNvPr id="19" name="Picture 18"/>
          <p:cNvPicPr>
            <a:picLocks noChangeAspect="1"/>
          </p:cNvPicPr>
          <p:nvPr userDrawn="1"/>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463732" y="2324425"/>
            <a:ext cx="3849555" cy="1012277"/>
          </a:xfrm>
          <a:prstGeom prst="rect">
            <a:avLst/>
          </a:prstGeom>
        </p:spPr>
      </p:pic>
      <p:pic>
        <p:nvPicPr>
          <p:cNvPr id="20" name="Picture 19"/>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2" y="1764103"/>
            <a:ext cx="3110873" cy="713922"/>
          </a:xfrm>
          <a:prstGeom prst="rect">
            <a:avLst/>
          </a:prstGeom>
        </p:spPr>
      </p:pic>
      <p:pic>
        <p:nvPicPr>
          <p:cNvPr id="21" name="Picture 20"/>
          <p:cNvPicPr>
            <a:picLocks noChangeAspect="1"/>
          </p:cNvPicPr>
          <p:nvPr userDrawn="1"/>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083038" y="2274278"/>
            <a:ext cx="2566220" cy="1109563"/>
          </a:xfrm>
          <a:prstGeom prst="rect">
            <a:avLst/>
          </a:prstGeom>
        </p:spPr>
      </p:pic>
      <p:pic>
        <p:nvPicPr>
          <p:cNvPr id="22" name="Picture 21"/>
          <p:cNvPicPr>
            <a:picLocks noChangeAspect="1"/>
          </p:cNvPicPr>
          <p:nvPr userDrawn="1"/>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29844" y="3264408"/>
            <a:ext cx="4303785" cy="816838"/>
          </a:xfrm>
          <a:prstGeom prst="rect">
            <a:avLst/>
          </a:prstGeom>
        </p:spPr>
      </p:pic>
      <p:pic>
        <p:nvPicPr>
          <p:cNvPr id="23" name="Picture 22"/>
          <p:cNvPicPr>
            <a:picLocks noChangeAspect="1"/>
          </p:cNvPicPr>
          <p:nvPr userDrawn="1"/>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5950081" y="3990792"/>
            <a:ext cx="2486356" cy="599497"/>
          </a:xfrm>
          <a:prstGeom prst="rect">
            <a:avLst/>
          </a:prstGeom>
        </p:spPr>
      </p:pic>
      <p:pic>
        <p:nvPicPr>
          <p:cNvPr id="24" name="Picture 23"/>
          <p:cNvPicPr>
            <a:picLocks noChangeAspect="1"/>
          </p:cNvPicPr>
          <p:nvPr userDrawn="1"/>
        </p:nvPicPr>
        <p:blipFill>
          <a:blip r:embed="rId1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7720651" y="3990792"/>
            <a:ext cx="3849559" cy="597425"/>
          </a:xfrm>
          <a:prstGeom prst="rect">
            <a:avLst/>
          </a:prstGeom>
        </p:spPr>
      </p:pic>
      <p:pic>
        <p:nvPicPr>
          <p:cNvPr id="25" name="Picture 24"/>
          <p:cNvPicPr>
            <a:picLocks noChangeAspect="1"/>
          </p:cNvPicPr>
          <p:nvPr userDrawn="1"/>
        </p:nvPicPr>
        <p:blipFill>
          <a:blip r:embed="rId13" cstate="print">
            <a:duotone>
              <a:schemeClr val="bg2">
                <a:shade val="45000"/>
                <a:satMod val="135000"/>
              </a:schemeClr>
              <a:prstClr val="white"/>
            </a:duotone>
            <a:extLst>
              <a:ext uri="{BEBA8EAE-BF5A-486C-A8C5-ECC9F3942E4B}">
                <a14:imgProps xmlns:a14="http://schemas.microsoft.com/office/drawing/2010/main">
                  <a14:imgLayer r:embed="rId14">
                    <a14:imgEffect>
                      <a14:artisticPencilSketch/>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flipH="1">
            <a:off x="3399741" y="3983962"/>
            <a:ext cx="2566220" cy="601125"/>
          </a:xfrm>
          <a:prstGeom prst="rect">
            <a:avLst/>
          </a:prstGeom>
        </p:spPr>
      </p:pic>
      <p:pic>
        <p:nvPicPr>
          <p:cNvPr id="26" name="Picture 25"/>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42758" y="4494535"/>
            <a:ext cx="5454909" cy="610344"/>
          </a:xfrm>
          <a:prstGeom prst="rect">
            <a:avLst/>
          </a:prstGeom>
        </p:spPr>
      </p:pic>
      <p:pic>
        <p:nvPicPr>
          <p:cNvPr id="27" name="Picture 26"/>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2" y="4494535"/>
            <a:ext cx="3110873" cy="610344"/>
          </a:xfrm>
          <a:prstGeom prst="rect">
            <a:avLst/>
          </a:prstGeom>
        </p:spPr>
      </p:pic>
      <p:pic>
        <p:nvPicPr>
          <p:cNvPr id="28" name="Picture 27"/>
          <p:cNvPicPr>
            <a:picLocks noChangeAspect="1"/>
          </p:cNvPicPr>
          <p:nvPr userDrawn="1"/>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89468" y="1961656"/>
            <a:ext cx="395353" cy="486902"/>
          </a:xfrm>
          <a:prstGeom prst="rect">
            <a:avLst/>
          </a:prstGeom>
        </p:spPr>
      </p:pic>
      <p:sp>
        <p:nvSpPr>
          <p:cNvPr id="29" name="Flowchart: Process 28"/>
          <p:cNvSpPr/>
          <p:nvPr userDrawn="1"/>
        </p:nvSpPr>
        <p:spPr>
          <a:xfrm>
            <a:off x="4674474" y="1848208"/>
            <a:ext cx="1092013" cy="426069"/>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p>
        </p:txBody>
      </p:sp>
      <p:pic>
        <p:nvPicPr>
          <p:cNvPr id="30" name="Picture 29"/>
          <p:cNvPicPr>
            <a:picLocks noChangeAspect="1"/>
          </p:cNvPicPr>
          <p:nvPr userDrawn="1"/>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371483" y="1764102"/>
            <a:ext cx="1197716" cy="596730"/>
          </a:xfrm>
          <a:prstGeom prst="rect">
            <a:avLst/>
          </a:prstGeom>
        </p:spPr>
      </p:pic>
      <p:sp>
        <p:nvSpPr>
          <p:cNvPr id="31" name="Rectangular Callout 30"/>
          <p:cNvSpPr/>
          <p:nvPr userDrawn="1"/>
        </p:nvSpPr>
        <p:spPr>
          <a:xfrm>
            <a:off x="8375489" y="1801303"/>
            <a:ext cx="822449" cy="144257"/>
          </a:xfrm>
          <a:prstGeom prst="wedgeRectCallout">
            <a:avLst>
              <a:gd name="adj1" fmla="val 40021"/>
              <a:gd name="adj2" fmla="val 104121"/>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2" name="Rectangular Callout 31"/>
          <p:cNvSpPr/>
          <p:nvPr userDrawn="1"/>
        </p:nvSpPr>
        <p:spPr>
          <a:xfrm>
            <a:off x="9407216" y="2198041"/>
            <a:ext cx="716363" cy="169599"/>
          </a:xfrm>
          <a:prstGeom prst="wedgeRectCallout">
            <a:avLst>
              <a:gd name="adj1" fmla="val 57222"/>
              <a:gd name="adj2" fmla="val -164959"/>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33" name="Picture 32"/>
          <p:cNvPicPr>
            <a:picLocks noChangeAspect="1"/>
          </p:cNvPicPr>
          <p:nvPr userDrawn="1"/>
        </p:nvPicPr>
        <p:blipFill>
          <a:blip r:embed="rId1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97610" y="2563653"/>
            <a:ext cx="1388940" cy="676435"/>
          </a:xfrm>
          <a:prstGeom prst="rect">
            <a:avLst/>
          </a:prstGeom>
        </p:spPr>
      </p:pic>
      <p:sp>
        <p:nvSpPr>
          <p:cNvPr id="34" name="Rectangular Callout 33"/>
          <p:cNvSpPr/>
          <p:nvPr userDrawn="1"/>
        </p:nvSpPr>
        <p:spPr>
          <a:xfrm>
            <a:off x="4293696" y="2613099"/>
            <a:ext cx="966149" cy="124822"/>
          </a:xfrm>
          <a:prstGeom prst="wedgeRectCallout">
            <a:avLst>
              <a:gd name="adj1" fmla="val 33213"/>
              <a:gd name="adj2" fmla="val 129786"/>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5" name="Rectangular Callout 34"/>
          <p:cNvSpPr/>
          <p:nvPr userDrawn="1"/>
        </p:nvSpPr>
        <p:spPr>
          <a:xfrm>
            <a:off x="6480762" y="3173234"/>
            <a:ext cx="526356" cy="77773"/>
          </a:xfrm>
          <a:prstGeom prst="wedgeRectCallout">
            <a:avLst>
              <a:gd name="adj1" fmla="val -146004"/>
              <a:gd name="adj2" fmla="val -208411"/>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6" name="Flowchart: Process 35"/>
          <p:cNvSpPr/>
          <p:nvPr userDrawn="1"/>
        </p:nvSpPr>
        <p:spPr>
          <a:xfrm>
            <a:off x="5889385" y="2787111"/>
            <a:ext cx="985825" cy="8624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7" name="Rectangular Callout 36"/>
          <p:cNvSpPr/>
          <p:nvPr userDrawn="1"/>
        </p:nvSpPr>
        <p:spPr>
          <a:xfrm>
            <a:off x="7021974" y="2457445"/>
            <a:ext cx="858879" cy="117132"/>
          </a:xfrm>
          <a:prstGeom prst="wedgeRectCallout">
            <a:avLst>
              <a:gd name="adj1" fmla="val 35789"/>
              <a:gd name="adj2" fmla="val 101164"/>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38" name="Picture 37"/>
          <p:cNvPicPr>
            <a:picLocks noChangeAspect="1"/>
          </p:cNvPicPr>
          <p:nvPr userDrawn="1"/>
        </p:nvPicPr>
        <p:blipFill>
          <a:blip r:embed="rId1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804960" y="2532058"/>
            <a:ext cx="1141057" cy="736786"/>
          </a:xfrm>
          <a:prstGeom prst="rect">
            <a:avLst/>
          </a:prstGeom>
        </p:spPr>
      </p:pic>
      <p:sp>
        <p:nvSpPr>
          <p:cNvPr id="39" name="Rectangular Callout 38"/>
          <p:cNvSpPr/>
          <p:nvPr userDrawn="1"/>
        </p:nvSpPr>
        <p:spPr>
          <a:xfrm>
            <a:off x="9267391" y="2689551"/>
            <a:ext cx="1308285" cy="120045"/>
          </a:xfrm>
          <a:prstGeom prst="wedgeRectCallout">
            <a:avLst>
              <a:gd name="adj1" fmla="val 51208"/>
              <a:gd name="adj2" fmla="val -9775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0" name="Flowchart: Process 39"/>
          <p:cNvSpPr/>
          <p:nvPr userDrawn="1"/>
        </p:nvSpPr>
        <p:spPr>
          <a:xfrm>
            <a:off x="9189629" y="2469321"/>
            <a:ext cx="1706932" cy="9338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41" name="Picture 40"/>
          <p:cNvPicPr>
            <a:picLocks noChangeAspect="1"/>
          </p:cNvPicPr>
          <p:nvPr userDrawn="1"/>
        </p:nvPicPr>
        <p:blipFill>
          <a:blip r:embed="rId1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644188" y="2490306"/>
            <a:ext cx="889441" cy="658242"/>
          </a:xfrm>
          <a:prstGeom prst="rect">
            <a:avLst/>
          </a:prstGeom>
        </p:spPr>
      </p:pic>
      <p:sp>
        <p:nvSpPr>
          <p:cNvPr id="42" name="Flowchart: Process 41"/>
          <p:cNvSpPr/>
          <p:nvPr userDrawn="1"/>
        </p:nvSpPr>
        <p:spPr>
          <a:xfrm>
            <a:off x="9285627" y="3148549"/>
            <a:ext cx="2162268" cy="5185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43" name="Picture 42"/>
          <p:cNvPicPr>
            <a:picLocks noChangeAspect="1"/>
          </p:cNvPicPr>
          <p:nvPr userDrawn="1"/>
        </p:nvPicPr>
        <p:blipFill>
          <a:blip r:embed="rId2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41853" y="3426207"/>
            <a:ext cx="855291" cy="538973"/>
          </a:xfrm>
          <a:prstGeom prst="rect">
            <a:avLst/>
          </a:prstGeom>
        </p:spPr>
      </p:pic>
      <p:sp>
        <p:nvSpPr>
          <p:cNvPr id="44" name="Rectangular Callout 43"/>
          <p:cNvSpPr/>
          <p:nvPr userDrawn="1"/>
        </p:nvSpPr>
        <p:spPr>
          <a:xfrm>
            <a:off x="5039813" y="3549172"/>
            <a:ext cx="866255" cy="137931"/>
          </a:xfrm>
          <a:prstGeom prst="wedgeRectCallout">
            <a:avLst>
              <a:gd name="adj1" fmla="val 73712"/>
              <a:gd name="adj2" fmla="val -21873"/>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5" name="Flowchart: Process 44"/>
          <p:cNvSpPr/>
          <p:nvPr userDrawn="1"/>
        </p:nvSpPr>
        <p:spPr>
          <a:xfrm>
            <a:off x="3722894" y="3333476"/>
            <a:ext cx="1737199" cy="126820"/>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6" name="Rectangular Callout 45"/>
          <p:cNvSpPr/>
          <p:nvPr userDrawn="1"/>
        </p:nvSpPr>
        <p:spPr>
          <a:xfrm>
            <a:off x="10200925" y="3413428"/>
            <a:ext cx="695635" cy="179825"/>
          </a:xfrm>
          <a:prstGeom prst="wedgeRectCallout">
            <a:avLst>
              <a:gd name="adj1" fmla="val -130207"/>
              <a:gd name="adj2" fmla="val -3452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47" name="Flowchart: Process 46"/>
          <p:cNvSpPr/>
          <p:nvPr userDrawn="1"/>
        </p:nvSpPr>
        <p:spPr>
          <a:xfrm>
            <a:off x="8046451" y="3334766"/>
            <a:ext cx="1188696" cy="107776"/>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48" name="Picture 47"/>
          <p:cNvPicPr>
            <a:picLocks noChangeAspect="1"/>
          </p:cNvPicPr>
          <p:nvPr userDrawn="1"/>
        </p:nvPicPr>
        <p:blipFill>
          <a:blip r:embed="rId2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91180" y="3321016"/>
            <a:ext cx="984336" cy="718113"/>
          </a:xfrm>
          <a:prstGeom prst="rect">
            <a:avLst/>
          </a:prstGeom>
          <a:ln w="3175">
            <a:solidFill>
              <a:schemeClr val="tx1"/>
            </a:solidFill>
          </a:ln>
        </p:spPr>
      </p:pic>
      <p:sp>
        <p:nvSpPr>
          <p:cNvPr id="49" name="Flowchart: Process 48"/>
          <p:cNvSpPr/>
          <p:nvPr userDrawn="1"/>
        </p:nvSpPr>
        <p:spPr>
          <a:xfrm>
            <a:off x="3463733" y="4090628"/>
            <a:ext cx="1089991" cy="7300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0" name="Picture 49"/>
          <p:cNvPicPr>
            <a:picLocks noChangeAspect="1"/>
          </p:cNvPicPr>
          <p:nvPr userDrawn="1"/>
        </p:nvPicPr>
        <p:blipFill>
          <a:blip r:embed="rId2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52826" y="3977262"/>
            <a:ext cx="887617" cy="531085"/>
          </a:xfrm>
          <a:prstGeom prst="rect">
            <a:avLst/>
          </a:prstGeom>
        </p:spPr>
      </p:pic>
      <p:sp>
        <p:nvSpPr>
          <p:cNvPr id="51" name="Rectangular Callout 50"/>
          <p:cNvSpPr/>
          <p:nvPr userDrawn="1"/>
        </p:nvSpPr>
        <p:spPr>
          <a:xfrm>
            <a:off x="5521297" y="4169717"/>
            <a:ext cx="256128" cy="82102"/>
          </a:xfrm>
          <a:prstGeom prst="wedgeRectCallout">
            <a:avLst>
              <a:gd name="adj1" fmla="val -106661"/>
              <a:gd name="adj2" fmla="val -41950"/>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2" name="Flowchart: Process 51"/>
          <p:cNvSpPr/>
          <p:nvPr userDrawn="1"/>
        </p:nvSpPr>
        <p:spPr>
          <a:xfrm>
            <a:off x="6937831" y="4110712"/>
            <a:ext cx="1091757" cy="102549"/>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3" name="Picture 52"/>
          <p:cNvPicPr>
            <a:picLocks noChangeAspect="1"/>
          </p:cNvPicPr>
          <p:nvPr userDrawn="1"/>
        </p:nvPicPr>
        <p:blipFill>
          <a:blip r:embed="rId2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540376" y="4148274"/>
            <a:ext cx="767987" cy="405372"/>
          </a:xfrm>
          <a:prstGeom prst="rect">
            <a:avLst/>
          </a:prstGeom>
        </p:spPr>
      </p:pic>
      <p:sp>
        <p:nvSpPr>
          <p:cNvPr id="54" name="Rectangular Callout 53"/>
          <p:cNvSpPr/>
          <p:nvPr userDrawn="1"/>
        </p:nvSpPr>
        <p:spPr>
          <a:xfrm>
            <a:off x="6160502" y="4080971"/>
            <a:ext cx="383069" cy="132290"/>
          </a:xfrm>
          <a:prstGeom prst="wedgeRectCallout">
            <a:avLst>
              <a:gd name="adj1" fmla="val 70480"/>
              <a:gd name="adj2" fmla="val 6492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5" name="Rectangular Callout 54"/>
          <p:cNvSpPr/>
          <p:nvPr userDrawn="1"/>
        </p:nvSpPr>
        <p:spPr>
          <a:xfrm>
            <a:off x="7308363" y="4347400"/>
            <a:ext cx="490808" cy="80108"/>
          </a:xfrm>
          <a:prstGeom prst="wedgeRectCallout">
            <a:avLst>
              <a:gd name="adj1" fmla="val -56191"/>
              <a:gd name="adj2" fmla="val -33343"/>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6" name="Rectangular Callout 55"/>
          <p:cNvSpPr/>
          <p:nvPr userDrawn="1"/>
        </p:nvSpPr>
        <p:spPr>
          <a:xfrm>
            <a:off x="8375488" y="4075140"/>
            <a:ext cx="375953" cy="147084"/>
          </a:xfrm>
          <a:prstGeom prst="wedgeRectCallout">
            <a:avLst>
              <a:gd name="adj1" fmla="val -3146"/>
              <a:gd name="adj2" fmla="val 98470"/>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7" name="Flowchart: Process 56"/>
          <p:cNvSpPr/>
          <p:nvPr userDrawn="1"/>
        </p:nvSpPr>
        <p:spPr>
          <a:xfrm>
            <a:off x="9569694" y="4189547"/>
            <a:ext cx="1449773" cy="53256"/>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8" name="Picture 57"/>
          <p:cNvPicPr>
            <a:picLocks noChangeAspect="1"/>
          </p:cNvPicPr>
          <p:nvPr userDrawn="1"/>
        </p:nvPicPr>
        <p:blipFill>
          <a:blip r:embed="rId2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23757" y="4155765"/>
            <a:ext cx="411391" cy="357601"/>
          </a:xfrm>
          <a:prstGeom prst="rect">
            <a:avLst/>
          </a:prstGeom>
        </p:spPr>
      </p:pic>
      <p:sp>
        <p:nvSpPr>
          <p:cNvPr id="59" name="Rectangular Callout 58"/>
          <p:cNvSpPr/>
          <p:nvPr userDrawn="1"/>
        </p:nvSpPr>
        <p:spPr>
          <a:xfrm>
            <a:off x="5198076" y="4619764"/>
            <a:ext cx="1136821" cy="64698"/>
          </a:xfrm>
          <a:prstGeom prst="wedgeRectCallout">
            <a:avLst>
              <a:gd name="adj1" fmla="val 1183"/>
              <a:gd name="adj2" fmla="val 15214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0" name="Flowchart: Process 59"/>
          <p:cNvSpPr/>
          <p:nvPr userDrawn="1"/>
        </p:nvSpPr>
        <p:spPr>
          <a:xfrm>
            <a:off x="4612859" y="4881945"/>
            <a:ext cx="1647568" cy="12541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a:p>
            <a:r>
              <a:rPr lang="en-US" sz="1800" dirty="0">
                <a:solidFill>
                  <a:schemeClr val="tx1"/>
                </a:solidFill>
              </a:rPr>
              <a:t> </a:t>
            </a:r>
          </a:p>
          <a:p>
            <a:r>
              <a:rPr lang="en-US" sz="1800" dirty="0">
                <a:solidFill>
                  <a:schemeClr val="tx1"/>
                </a:solidFill>
              </a:rPr>
              <a:t> </a:t>
            </a:r>
          </a:p>
        </p:txBody>
      </p:sp>
      <p:pic>
        <p:nvPicPr>
          <p:cNvPr id="61" name="Picture 60"/>
          <p:cNvPicPr>
            <a:picLocks noChangeAspect="1"/>
          </p:cNvPicPr>
          <p:nvPr userDrawn="1"/>
        </p:nvPicPr>
        <p:blipFill>
          <a:blip r:embed="rId2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4155000" y="4580431"/>
            <a:ext cx="1104845" cy="548352"/>
          </a:xfrm>
          <a:prstGeom prst="rect">
            <a:avLst/>
          </a:prstGeom>
        </p:spPr>
      </p:pic>
      <p:sp>
        <p:nvSpPr>
          <p:cNvPr id="62" name="Rectangular Callout 61"/>
          <p:cNvSpPr/>
          <p:nvPr userDrawn="1"/>
        </p:nvSpPr>
        <p:spPr>
          <a:xfrm rot="11048636">
            <a:off x="3641151" y="4673227"/>
            <a:ext cx="538564" cy="120575"/>
          </a:xfrm>
          <a:prstGeom prst="wedgeRectCallout">
            <a:avLst>
              <a:gd name="adj1" fmla="val -47924"/>
              <a:gd name="adj2" fmla="val 441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3" name="Flowchart: Process 62"/>
          <p:cNvSpPr/>
          <p:nvPr userDrawn="1"/>
        </p:nvSpPr>
        <p:spPr>
          <a:xfrm>
            <a:off x="7036490" y="4623350"/>
            <a:ext cx="1454639" cy="9365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64" name="Picture 63"/>
          <p:cNvPicPr>
            <a:picLocks noChangeAspect="1"/>
          </p:cNvPicPr>
          <p:nvPr userDrawn="1"/>
        </p:nvPicPr>
        <p:blipFill>
          <a:blip r:embed="rId2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9429087" y="4518695"/>
            <a:ext cx="906456" cy="542357"/>
          </a:xfrm>
          <a:prstGeom prst="rect">
            <a:avLst/>
          </a:prstGeom>
        </p:spPr>
      </p:pic>
      <p:sp>
        <p:nvSpPr>
          <p:cNvPr id="65" name="Rectangular Callout 64"/>
          <p:cNvSpPr/>
          <p:nvPr userDrawn="1"/>
        </p:nvSpPr>
        <p:spPr>
          <a:xfrm>
            <a:off x="10569199" y="4626082"/>
            <a:ext cx="298908" cy="155732"/>
          </a:xfrm>
          <a:prstGeom prst="wedgeRectCallout">
            <a:avLst>
              <a:gd name="adj1" fmla="val -130207"/>
              <a:gd name="adj2" fmla="val -3601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6" name="Flowchart: Process 65"/>
          <p:cNvSpPr/>
          <p:nvPr userDrawn="1"/>
        </p:nvSpPr>
        <p:spPr>
          <a:xfrm>
            <a:off x="7367028" y="4893117"/>
            <a:ext cx="1358845" cy="51533"/>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Tree>
    <p:extLst>
      <p:ext uri="{BB962C8B-B14F-4D97-AF65-F5344CB8AC3E}">
        <p14:creationId xmlns:p14="http://schemas.microsoft.com/office/powerpoint/2010/main" val="1663861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userDrawn="1"/>
        </p:nvGrpSpPr>
        <p:grpSpPr>
          <a:xfrm>
            <a:off x="831850" y="1062038"/>
            <a:ext cx="9937750" cy="4403898"/>
            <a:chOff x="831850" y="1062038"/>
            <a:chExt cx="9937750" cy="4403898"/>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831850" y="1062038"/>
              <a:ext cx="2305050" cy="4403898"/>
            </a:xfrm>
            <a:prstGeom prst="rect">
              <a:avLst/>
            </a:prstGeom>
          </p:spPr>
        </p:pic>
        <p:sp>
          <p:nvSpPr>
            <p:cNvPr id="4" name="Rounded Rectangle 3"/>
            <p:cNvSpPr/>
            <p:nvPr userDrawn="1"/>
          </p:nvSpPr>
          <p:spPr>
            <a:xfrm>
              <a:off x="952500" y="1709737"/>
              <a:ext cx="9817100" cy="28797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B991D532-3394-BE4C-81E8-520A13CD24EB}"/>
              </a:ext>
            </a:extLst>
          </p:cNvPr>
          <p:cNvSpPr>
            <a:spLocks noGrp="1"/>
          </p:cNvSpPr>
          <p:nvPr>
            <p:ph type="title"/>
          </p:nvPr>
        </p:nvSpPr>
        <p:spPr>
          <a:xfrm>
            <a:off x="1238250" y="2260600"/>
            <a:ext cx="9913044" cy="1336675"/>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5F76542-B2E0-7A4E-92DD-5A8FD97C21F5}"/>
              </a:ext>
            </a:extLst>
          </p:cNvPr>
          <p:cNvSpPr>
            <a:spLocks noGrp="1"/>
          </p:cNvSpPr>
          <p:nvPr>
            <p:ph type="body" idx="1" hasCustomPrompt="1"/>
          </p:nvPr>
        </p:nvSpPr>
        <p:spPr>
          <a:xfrm>
            <a:off x="1238250" y="3660775"/>
            <a:ext cx="9913044" cy="8524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aster text styles</a:t>
            </a:r>
          </a:p>
        </p:txBody>
      </p:sp>
      <p:sp>
        <p:nvSpPr>
          <p:cNvPr id="6" name="Slide Number Placeholder 5">
            <a:extLst>
              <a:ext uri="{FF2B5EF4-FFF2-40B4-BE49-F238E27FC236}">
                <a16:creationId xmlns:a16="http://schemas.microsoft.com/office/drawing/2014/main" id="{F4C4FC45-958E-6D42-ABBA-D61F9017C16D}"/>
              </a:ext>
            </a:extLst>
          </p:cNvPr>
          <p:cNvSpPr>
            <a:spLocks noGrp="1"/>
          </p:cNvSpPr>
          <p:nvPr>
            <p:ph type="sldNum" sz="quarter" idx="12"/>
          </p:nvPr>
        </p:nvSpPr>
        <p:spPr/>
        <p:txBody>
          <a:bodyPr/>
          <a:lstStyle/>
          <a:p>
            <a:fld id="{8CE19BDE-ABDF-3B41-B278-49B517E6C0DD}" type="slidenum">
              <a:rPr lang="en-US" smtClean="0"/>
              <a:t>‹#›</a:t>
            </a:fld>
            <a:endParaRPr lang="en-US" dirty="0"/>
          </a:p>
        </p:txBody>
      </p:sp>
    </p:spTree>
    <p:extLst>
      <p:ext uri="{BB962C8B-B14F-4D97-AF65-F5344CB8AC3E}">
        <p14:creationId xmlns:p14="http://schemas.microsoft.com/office/powerpoint/2010/main" val="1807176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CE19BDE-ABDF-3B41-B278-49B517E6C0DD}" type="slidenum">
              <a:rPr lang="en-US" smtClean="0"/>
              <a:pPr/>
              <a:t>‹#›</a:t>
            </a:fld>
            <a:endParaRPr lang="en-US" dirty="0"/>
          </a:p>
        </p:txBody>
      </p:sp>
      <p:sp>
        <p:nvSpPr>
          <p:cNvPr id="5" name="Table Placeholder 4"/>
          <p:cNvSpPr>
            <a:spLocks noGrp="1"/>
          </p:cNvSpPr>
          <p:nvPr>
            <p:ph type="tbl" sz="quarter" idx="11"/>
          </p:nvPr>
        </p:nvSpPr>
        <p:spPr>
          <a:xfrm>
            <a:off x="838200" y="2070100"/>
            <a:ext cx="10515600" cy="3657600"/>
          </a:xfrm>
        </p:spPr>
        <p:txBody>
          <a:bodyPr/>
          <a:lstStyle/>
          <a:p>
            <a:endParaRPr lang="en-US" dirty="0"/>
          </a:p>
        </p:txBody>
      </p:sp>
    </p:spTree>
    <p:extLst>
      <p:ext uri="{BB962C8B-B14F-4D97-AF65-F5344CB8AC3E}">
        <p14:creationId xmlns:p14="http://schemas.microsoft.com/office/powerpoint/2010/main" val="386142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p:cNvSpPr/>
          <p:nvPr userDrawn="1"/>
        </p:nvSpPr>
        <p:spPr>
          <a:xfrm>
            <a:off x="2" y="-1"/>
            <a:ext cx="12191997" cy="6857999"/>
          </a:xfrm>
          <a:prstGeom prst="rect">
            <a:avLst/>
          </a:prstGeom>
          <a:blipFill dpi="0" rotWithShape="1">
            <a:blip r:embed="rId2" cstate="print">
              <a:alphaModFix amt="24000"/>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itle 2"/>
          <p:cNvSpPr txBox="1">
            <a:spLocks/>
          </p:cNvSpPr>
          <p:nvPr userDrawn="1"/>
        </p:nvSpPr>
        <p:spPr>
          <a:xfrm>
            <a:off x="428368" y="302125"/>
            <a:ext cx="11335264" cy="876130"/>
          </a:xfrm>
          <a:prstGeom prst="rect">
            <a:avLst/>
          </a:prstGeom>
          <a:solidFill>
            <a:schemeClr val="bg1">
              <a:alpha val="73000"/>
            </a:schemeClr>
          </a:solidFill>
          <a:effectLst>
            <a:softEdge rad="31750"/>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t>Post-partum Hemorrhage Scenario</a:t>
            </a:r>
            <a:endParaRPr lang="en-US" sz="4400" dirty="0"/>
          </a:p>
        </p:txBody>
      </p:sp>
      <p:pic>
        <p:nvPicPr>
          <p:cNvPr id="16" name="Picture 15"/>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15299" y="1764103"/>
            <a:ext cx="5454909" cy="610344"/>
          </a:xfrm>
          <a:prstGeom prst="rect">
            <a:avLst/>
          </a:prstGeom>
        </p:spPr>
      </p:pic>
      <p:pic>
        <p:nvPicPr>
          <p:cNvPr id="17" name="Picture 16"/>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608875" y="2277283"/>
            <a:ext cx="2486356" cy="1106558"/>
          </a:xfrm>
          <a:prstGeom prst="rect">
            <a:avLst/>
          </a:prstGeom>
        </p:spPr>
      </p:pic>
      <p:pic>
        <p:nvPicPr>
          <p:cNvPr id="18" name="Picture 17"/>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1" y="3200400"/>
            <a:ext cx="4793371" cy="880846"/>
          </a:xfrm>
          <a:prstGeom prst="rect">
            <a:avLst/>
          </a:prstGeom>
        </p:spPr>
      </p:pic>
      <p:pic>
        <p:nvPicPr>
          <p:cNvPr id="19" name="Picture 18"/>
          <p:cNvPicPr>
            <a:picLocks noChangeAspect="1"/>
          </p:cNvPicPr>
          <p:nvPr userDrawn="1"/>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463732" y="2324425"/>
            <a:ext cx="3849555" cy="1012277"/>
          </a:xfrm>
          <a:prstGeom prst="rect">
            <a:avLst/>
          </a:prstGeom>
        </p:spPr>
      </p:pic>
      <p:pic>
        <p:nvPicPr>
          <p:cNvPr id="20" name="Picture 19"/>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2" y="1764103"/>
            <a:ext cx="3110873" cy="713922"/>
          </a:xfrm>
          <a:prstGeom prst="rect">
            <a:avLst/>
          </a:prstGeom>
        </p:spPr>
      </p:pic>
      <p:pic>
        <p:nvPicPr>
          <p:cNvPr id="21" name="Picture 20"/>
          <p:cNvPicPr>
            <a:picLocks noChangeAspect="1"/>
          </p:cNvPicPr>
          <p:nvPr userDrawn="1"/>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083038" y="2274278"/>
            <a:ext cx="2566220" cy="1109563"/>
          </a:xfrm>
          <a:prstGeom prst="rect">
            <a:avLst/>
          </a:prstGeom>
        </p:spPr>
      </p:pic>
      <p:pic>
        <p:nvPicPr>
          <p:cNvPr id="22" name="Picture 21"/>
          <p:cNvPicPr>
            <a:picLocks noChangeAspect="1"/>
          </p:cNvPicPr>
          <p:nvPr userDrawn="1"/>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29844" y="3264408"/>
            <a:ext cx="4303785" cy="816838"/>
          </a:xfrm>
          <a:prstGeom prst="rect">
            <a:avLst/>
          </a:prstGeom>
        </p:spPr>
      </p:pic>
      <p:pic>
        <p:nvPicPr>
          <p:cNvPr id="23" name="Picture 22"/>
          <p:cNvPicPr>
            <a:picLocks noChangeAspect="1"/>
          </p:cNvPicPr>
          <p:nvPr userDrawn="1"/>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5950081" y="3990792"/>
            <a:ext cx="2486356" cy="599497"/>
          </a:xfrm>
          <a:prstGeom prst="rect">
            <a:avLst/>
          </a:prstGeom>
        </p:spPr>
      </p:pic>
      <p:pic>
        <p:nvPicPr>
          <p:cNvPr id="24" name="Picture 23"/>
          <p:cNvPicPr>
            <a:picLocks noChangeAspect="1"/>
          </p:cNvPicPr>
          <p:nvPr userDrawn="1"/>
        </p:nvPicPr>
        <p:blipFill>
          <a:blip r:embed="rId1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7720651" y="3990792"/>
            <a:ext cx="3849559" cy="597425"/>
          </a:xfrm>
          <a:prstGeom prst="rect">
            <a:avLst/>
          </a:prstGeom>
        </p:spPr>
      </p:pic>
      <p:pic>
        <p:nvPicPr>
          <p:cNvPr id="25" name="Picture 24"/>
          <p:cNvPicPr>
            <a:picLocks noChangeAspect="1"/>
          </p:cNvPicPr>
          <p:nvPr userDrawn="1"/>
        </p:nvPicPr>
        <p:blipFill>
          <a:blip r:embed="rId13" cstate="print">
            <a:duotone>
              <a:schemeClr val="bg2">
                <a:shade val="45000"/>
                <a:satMod val="135000"/>
              </a:schemeClr>
              <a:prstClr val="white"/>
            </a:duotone>
            <a:extLst>
              <a:ext uri="{BEBA8EAE-BF5A-486C-A8C5-ECC9F3942E4B}">
                <a14:imgProps xmlns:a14="http://schemas.microsoft.com/office/drawing/2010/main">
                  <a14:imgLayer r:embed="rId14">
                    <a14:imgEffect>
                      <a14:artisticPencilSketch/>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flipH="1">
            <a:off x="3399741" y="3983962"/>
            <a:ext cx="2566220" cy="601125"/>
          </a:xfrm>
          <a:prstGeom prst="rect">
            <a:avLst/>
          </a:prstGeom>
        </p:spPr>
      </p:pic>
      <p:pic>
        <p:nvPicPr>
          <p:cNvPr id="26" name="Picture 25"/>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42758" y="4494535"/>
            <a:ext cx="5454909" cy="610344"/>
          </a:xfrm>
          <a:prstGeom prst="rect">
            <a:avLst/>
          </a:prstGeom>
        </p:spPr>
      </p:pic>
      <p:pic>
        <p:nvPicPr>
          <p:cNvPr id="27" name="Picture 26"/>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2" y="4494535"/>
            <a:ext cx="3110873" cy="610344"/>
          </a:xfrm>
          <a:prstGeom prst="rect">
            <a:avLst/>
          </a:prstGeom>
        </p:spPr>
      </p:pic>
      <p:pic>
        <p:nvPicPr>
          <p:cNvPr id="28" name="Picture 27"/>
          <p:cNvPicPr>
            <a:picLocks noChangeAspect="1"/>
          </p:cNvPicPr>
          <p:nvPr userDrawn="1"/>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89468" y="1961656"/>
            <a:ext cx="395353" cy="486902"/>
          </a:xfrm>
          <a:prstGeom prst="rect">
            <a:avLst/>
          </a:prstGeom>
        </p:spPr>
      </p:pic>
      <p:sp>
        <p:nvSpPr>
          <p:cNvPr id="29" name="Flowchart: Process 28"/>
          <p:cNvSpPr/>
          <p:nvPr userDrawn="1"/>
        </p:nvSpPr>
        <p:spPr>
          <a:xfrm>
            <a:off x="4674474" y="1848208"/>
            <a:ext cx="1092013" cy="426069"/>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p>
        </p:txBody>
      </p:sp>
      <p:pic>
        <p:nvPicPr>
          <p:cNvPr id="30" name="Picture 29"/>
          <p:cNvPicPr>
            <a:picLocks noChangeAspect="1"/>
          </p:cNvPicPr>
          <p:nvPr userDrawn="1"/>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371483" y="1764102"/>
            <a:ext cx="1197716" cy="596730"/>
          </a:xfrm>
          <a:prstGeom prst="rect">
            <a:avLst/>
          </a:prstGeom>
        </p:spPr>
      </p:pic>
      <p:sp>
        <p:nvSpPr>
          <p:cNvPr id="31" name="Rectangular Callout 30"/>
          <p:cNvSpPr/>
          <p:nvPr userDrawn="1"/>
        </p:nvSpPr>
        <p:spPr>
          <a:xfrm>
            <a:off x="8375489" y="1801303"/>
            <a:ext cx="822449" cy="144257"/>
          </a:xfrm>
          <a:prstGeom prst="wedgeRectCallout">
            <a:avLst>
              <a:gd name="adj1" fmla="val 40021"/>
              <a:gd name="adj2" fmla="val 104121"/>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2" name="Rectangular Callout 31"/>
          <p:cNvSpPr/>
          <p:nvPr userDrawn="1"/>
        </p:nvSpPr>
        <p:spPr>
          <a:xfrm>
            <a:off x="9407216" y="2198041"/>
            <a:ext cx="716363" cy="169599"/>
          </a:xfrm>
          <a:prstGeom prst="wedgeRectCallout">
            <a:avLst>
              <a:gd name="adj1" fmla="val 57222"/>
              <a:gd name="adj2" fmla="val -164959"/>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33" name="Picture 32"/>
          <p:cNvPicPr>
            <a:picLocks noChangeAspect="1"/>
          </p:cNvPicPr>
          <p:nvPr userDrawn="1"/>
        </p:nvPicPr>
        <p:blipFill>
          <a:blip r:embed="rId1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97610" y="2563653"/>
            <a:ext cx="1388940" cy="676435"/>
          </a:xfrm>
          <a:prstGeom prst="rect">
            <a:avLst/>
          </a:prstGeom>
        </p:spPr>
      </p:pic>
      <p:sp>
        <p:nvSpPr>
          <p:cNvPr id="34" name="Rectangular Callout 33"/>
          <p:cNvSpPr/>
          <p:nvPr userDrawn="1"/>
        </p:nvSpPr>
        <p:spPr>
          <a:xfrm>
            <a:off x="4293696" y="2613099"/>
            <a:ext cx="966149" cy="124822"/>
          </a:xfrm>
          <a:prstGeom prst="wedgeRectCallout">
            <a:avLst>
              <a:gd name="adj1" fmla="val 33213"/>
              <a:gd name="adj2" fmla="val 129786"/>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5" name="Rectangular Callout 34"/>
          <p:cNvSpPr/>
          <p:nvPr userDrawn="1"/>
        </p:nvSpPr>
        <p:spPr>
          <a:xfrm>
            <a:off x="6480762" y="3173234"/>
            <a:ext cx="526356" cy="77773"/>
          </a:xfrm>
          <a:prstGeom prst="wedgeRectCallout">
            <a:avLst>
              <a:gd name="adj1" fmla="val -146004"/>
              <a:gd name="adj2" fmla="val -208411"/>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6" name="Flowchart: Process 35"/>
          <p:cNvSpPr/>
          <p:nvPr userDrawn="1"/>
        </p:nvSpPr>
        <p:spPr>
          <a:xfrm>
            <a:off x="5889385" y="2787111"/>
            <a:ext cx="985825" cy="8624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7" name="Rectangular Callout 36"/>
          <p:cNvSpPr/>
          <p:nvPr userDrawn="1"/>
        </p:nvSpPr>
        <p:spPr>
          <a:xfrm>
            <a:off x="7021974" y="2457445"/>
            <a:ext cx="858879" cy="117132"/>
          </a:xfrm>
          <a:prstGeom prst="wedgeRectCallout">
            <a:avLst>
              <a:gd name="adj1" fmla="val 35789"/>
              <a:gd name="adj2" fmla="val 101164"/>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38" name="Picture 37"/>
          <p:cNvPicPr>
            <a:picLocks noChangeAspect="1"/>
          </p:cNvPicPr>
          <p:nvPr userDrawn="1"/>
        </p:nvPicPr>
        <p:blipFill>
          <a:blip r:embed="rId1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804960" y="2532058"/>
            <a:ext cx="1141057" cy="736786"/>
          </a:xfrm>
          <a:prstGeom prst="rect">
            <a:avLst/>
          </a:prstGeom>
        </p:spPr>
      </p:pic>
      <p:sp>
        <p:nvSpPr>
          <p:cNvPr id="39" name="Rectangular Callout 38"/>
          <p:cNvSpPr/>
          <p:nvPr userDrawn="1"/>
        </p:nvSpPr>
        <p:spPr>
          <a:xfrm>
            <a:off x="9267391" y="2689551"/>
            <a:ext cx="1308285" cy="120045"/>
          </a:xfrm>
          <a:prstGeom prst="wedgeRectCallout">
            <a:avLst>
              <a:gd name="adj1" fmla="val 51208"/>
              <a:gd name="adj2" fmla="val -9775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0" name="Flowchart: Process 39"/>
          <p:cNvSpPr/>
          <p:nvPr userDrawn="1"/>
        </p:nvSpPr>
        <p:spPr>
          <a:xfrm>
            <a:off x="9189629" y="2469321"/>
            <a:ext cx="1706932" cy="9338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41" name="Picture 40"/>
          <p:cNvPicPr>
            <a:picLocks noChangeAspect="1"/>
          </p:cNvPicPr>
          <p:nvPr userDrawn="1"/>
        </p:nvPicPr>
        <p:blipFill>
          <a:blip r:embed="rId1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644188" y="2490306"/>
            <a:ext cx="889441" cy="658242"/>
          </a:xfrm>
          <a:prstGeom prst="rect">
            <a:avLst/>
          </a:prstGeom>
        </p:spPr>
      </p:pic>
      <p:sp>
        <p:nvSpPr>
          <p:cNvPr id="42" name="Flowchart: Process 41"/>
          <p:cNvSpPr/>
          <p:nvPr userDrawn="1"/>
        </p:nvSpPr>
        <p:spPr>
          <a:xfrm>
            <a:off x="9285627" y="3148549"/>
            <a:ext cx="2162268" cy="5185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43" name="Picture 42"/>
          <p:cNvPicPr>
            <a:picLocks noChangeAspect="1"/>
          </p:cNvPicPr>
          <p:nvPr userDrawn="1"/>
        </p:nvPicPr>
        <p:blipFill>
          <a:blip r:embed="rId2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41853" y="3426207"/>
            <a:ext cx="855291" cy="538973"/>
          </a:xfrm>
          <a:prstGeom prst="rect">
            <a:avLst/>
          </a:prstGeom>
        </p:spPr>
      </p:pic>
      <p:sp>
        <p:nvSpPr>
          <p:cNvPr id="44" name="Rectangular Callout 43"/>
          <p:cNvSpPr/>
          <p:nvPr userDrawn="1"/>
        </p:nvSpPr>
        <p:spPr>
          <a:xfrm>
            <a:off x="5039813" y="3549172"/>
            <a:ext cx="866255" cy="137931"/>
          </a:xfrm>
          <a:prstGeom prst="wedgeRectCallout">
            <a:avLst>
              <a:gd name="adj1" fmla="val 73712"/>
              <a:gd name="adj2" fmla="val -21873"/>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5" name="Flowchart: Process 44"/>
          <p:cNvSpPr/>
          <p:nvPr userDrawn="1"/>
        </p:nvSpPr>
        <p:spPr>
          <a:xfrm>
            <a:off x="3722894" y="3333476"/>
            <a:ext cx="1737199" cy="126820"/>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6" name="Rectangular Callout 45"/>
          <p:cNvSpPr/>
          <p:nvPr userDrawn="1"/>
        </p:nvSpPr>
        <p:spPr>
          <a:xfrm>
            <a:off x="10200925" y="3413428"/>
            <a:ext cx="695635" cy="179825"/>
          </a:xfrm>
          <a:prstGeom prst="wedgeRectCallout">
            <a:avLst>
              <a:gd name="adj1" fmla="val -130207"/>
              <a:gd name="adj2" fmla="val -3452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47" name="Flowchart: Process 46"/>
          <p:cNvSpPr/>
          <p:nvPr userDrawn="1"/>
        </p:nvSpPr>
        <p:spPr>
          <a:xfrm>
            <a:off x="8046451" y="3334766"/>
            <a:ext cx="1188696" cy="107776"/>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48" name="Picture 47"/>
          <p:cNvPicPr>
            <a:picLocks noChangeAspect="1"/>
          </p:cNvPicPr>
          <p:nvPr userDrawn="1"/>
        </p:nvPicPr>
        <p:blipFill>
          <a:blip r:embed="rId2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91180" y="3321016"/>
            <a:ext cx="984336" cy="718113"/>
          </a:xfrm>
          <a:prstGeom prst="rect">
            <a:avLst/>
          </a:prstGeom>
          <a:ln w="3175">
            <a:solidFill>
              <a:schemeClr val="tx1"/>
            </a:solidFill>
          </a:ln>
        </p:spPr>
      </p:pic>
      <p:sp>
        <p:nvSpPr>
          <p:cNvPr id="49" name="Flowchart: Process 48"/>
          <p:cNvSpPr/>
          <p:nvPr userDrawn="1"/>
        </p:nvSpPr>
        <p:spPr>
          <a:xfrm>
            <a:off x="3463733" y="4090628"/>
            <a:ext cx="1089991" cy="7300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0" name="Picture 49"/>
          <p:cNvPicPr>
            <a:picLocks noChangeAspect="1"/>
          </p:cNvPicPr>
          <p:nvPr userDrawn="1"/>
        </p:nvPicPr>
        <p:blipFill>
          <a:blip r:embed="rId2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52826" y="3977262"/>
            <a:ext cx="887617" cy="531085"/>
          </a:xfrm>
          <a:prstGeom prst="rect">
            <a:avLst/>
          </a:prstGeom>
        </p:spPr>
      </p:pic>
      <p:sp>
        <p:nvSpPr>
          <p:cNvPr id="51" name="Rectangular Callout 50"/>
          <p:cNvSpPr/>
          <p:nvPr userDrawn="1"/>
        </p:nvSpPr>
        <p:spPr>
          <a:xfrm>
            <a:off x="5521297" y="4169717"/>
            <a:ext cx="256128" cy="82102"/>
          </a:xfrm>
          <a:prstGeom prst="wedgeRectCallout">
            <a:avLst>
              <a:gd name="adj1" fmla="val -106661"/>
              <a:gd name="adj2" fmla="val -41950"/>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2" name="Flowchart: Process 51"/>
          <p:cNvSpPr/>
          <p:nvPr userDrawn="1"/>
        </p:nvSpPr>
        <p:spPr>
          <a:xfrm>
            <a:off x="6937831" y="4110712"/>
            <a:ext cx="1091757" cy="102549"/>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3" name="Picture 52"/>
          <p:cNvPicPr>
            <a:picLocks noChangeAspect="1"/>
          </p:cNvPicPr>
          <p:nvPr userDrawn="1"/>
        </p:nvPicPr>
        <p:blipFill>
          <a:blip r:embed="rId2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540376" y="4148274"/>
            <a:ext cx="767987" cy="405372"/>
          </a:xfrm>
          <a:prstGeom prst="rect">
            <a:avLst/>
          </a:prstGeom>
        </p:spPr>
      </p:pic>
      <p:sp>
        <p:nvSpPr>
          <p:cNvPr id="54" name="Rectangular Callout 53"/>
          <p:cNvSpPr/>
          <p:nvPr userDrawn="1"/>
        </p:nvSpPr>
        <p:spPr>
          <a:xfrm>
            <a:off x="6160502" y="4080971"/>
            <a:ext cx="383069" cy="132290"/>
          </a:xfrm>
          <a:prstGeom prst="wedgeRectCallout">
            <a:avLst>
              <a:gd name="adj1" fmla="val 70480"/>
              <a:gd name="adj2" fmla="val 6492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5" name="Rectangular Callout 54"/>
          <p:cNvSpPr/>
          <p:nvPr userDrawn="1"/>
        </p:nvSpPr>
        <p:spPr>
          <a:xfrm>
            <a:off x="7308363" y="4347400"/>
            <a:ext cx="490808" cy="80108"/>
          </a:xfrm>
          <a:prstGeom prst="wedgeRectCallout">
            <a:avLst>
              <a:gd name="adj1" fmla="val -56191"/>
              <a:gd name="adj2" fmla="val -33343"/>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6" name="Rectangular Callout 55"/>
          <p:cNvSpPr/>
          <p:nvPr userDrawn="1"/>
        </p:nvSpPr>
        <p:spPr>
          <a:xfrm>
            <a:off x="8375488" y="4075140"/>
            <a:ext cx="375953" cy="147084"/>
          </a:xfrm>
          <a:prstGeom prst="wedgeRectCallout">
            <a:avLst>
              <a:gd name="adj1" fmla="val -3146"/>
              <a:gd name="adj2" fmla="val 98470"/>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7" name="Flowchart: Process 56"/>
          <p:cNvSpPr/>
          <p:nvPr userDrawn="1"/>
        </p:nvSpPr>
        <p:spPr>
          <a:xfrm>
            <a:off x="9569694" y="4189547"/>
            <a:ext cx="1449773" cy="53256"/>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8" name="Picture 57"/>
          <p:cNvPicPr>
            <a:picLocks noChangeAspect="1"/>
          </p:cNvPicPr>
          <p:nvPr userDrawn="1"/>
        </p:nvPicPr>
        <p:blipFill>
          <a:blip r:embed="rId2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23757" y="4155765"/>
            <a:ext cx="411391" cy="357601"/>
          </a:xfrm>
          <a:prstGeom prst="rect">
            <a:avLst/>
          </a:prstGeom>
        </p:spPr>
      </p:pic>
      <p:sp>
        <p:nvSpPr>
          <p:cNvPr id="59" name="Rectangular Callout 58"/>
          <p:cNvSpPr/>
          <p:nvPr userDrawn="1"/>
        </p:nvSpPr>
        <p:spPr>
          <a:xfrm>
            <a:off x="5198076" y="4619764"/>
            <a:ext cx="1136821" cy="64698"/>
          </a:xfrm>
          <a:prstGeom prst="wedgeRectCallout">
            <a:avLst>
              <a:gd name="adj1" fmla="val 1183"/>
              <a:gd name="adj2" fmla="val 15214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0" name="Flowchart: Process 59"/>
          <p:cNvSpPr/>
          <p:nvPr userDrawn="1"/>
        </p:nvSpPr>
        <p:spPr>
          <a:xfrm>
            <a:off x="4612859" y="4881945"/>
            <a:ext cx="1647568" cy="12541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a:p>
            <a:r>
              <a:rPr lang="en-US" sz="1800" dirty="0">
                <a:solidFill>
                  <a:schemeClr val="tx1"/>
                </a:solidFill>
              </a:rPr>
              <a:t> </a:t>
            </a:r>
          </a:p>
          <a:p>
            <a:r>
              <a:rPr lang="en-US" sz="1800" dirty="0">
                <a:solidFill>
                  <a:schemeClr val="tx1"/>
                </a:solidFill>
              </a:rPr>
              <a:t> </a:t>
            </a:r>
          </a:p>
        </p:txBody>
      </p:sp>
      <p:pic>
        <p:nvPicPr>
          <p:cNvPr id="61" name="Picture 60"/>
          <p:cNvPicPr>
            <a:picLocks noChangeAspect="1"/>
          </p:cNvPicPr>
          <p:nvPr userDrawn="1"/>
        </p:nvPicPr>
        <p:blipFill>
          <a:blip r:embed="rId2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4155000" y="4580431"/>
            <a:ext cx="1104845" cy="548352"/>
          </a:xfrm>
          <a:prstGeom prst="rect">
            <a:avLst/>
          </a:prstGeom>
        </p:spPr>
      </p:pic>
      <p:sp>
        <p:nvSpPr>
          <p:cNvPr id="62" name="Rectangular Callout 61"/>
          <p:cNvSpPr/>
          <p:nvPr userDrawn="1"/>
        </p:nvSpPr>
        <p:spPr>
          <a:xfrm rot="11048636">
            <a:off x="3641151" y="4673227"/>
            <a:ext cx="538564" cy="120575"/>
          </a:xfrm>
          <a:prstGeom prst="wedgeRectCallout">
            <a:avLst>
              <a:gd name="adj1" fmla="val -47924"/>
              <a:gd name="adj2" fmla="val 441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3" name="Flowchart: Process 62"/>
          <p:cNvSpPr/>
          <p:nvPr userDrawn="1"/>
        </p:nvSpPr>
        <p:spPr>
          <a:xfrm>
            <a:off x="7036490" y="4623350"/>
            <a:ext cx="1454639" cy="9365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64" name="Picture 63"/>
          <p:cNvPicPr>
            <a:picLocks noChangeAspect="1"/>
          </p:cNvPicPr>
          <p:nvPr userDrawn="1"/>
        </p:nvPicPr>
        <p:blipFill>
          <a:blip r:embed="rId2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9429087" y="4518695"/>
            <a:ext cx="906456" cy="542357"/>
          </a:xfrm>
          <a:prstGeom prst="rect">
            <a:avLst/>
          </a:prstGeom>
        </p:spPr>
      </p:pic>
      <p:sp>
        <p:nvSpPr>
          <p:cNvPr id="65" name="Rectangular Callout 64"/>
          <p:cNvSpPr/>
          <p:nvPr userDrawn="1"/>
        </p:nvSpPr>
        <p:spPr>
          <a:xfrm>
            <a:off x="10569199" y="4626082"/>
            <a:ext cx="298908" cy="155732"/>
          </a:xfrm>
          <a:prstGeom prst="wedgeRectCallout">
            <a:avLst>
              <a:gd name="adj1" fmla="val -130207"/>
              <a:gd name="adj2" fmla="val -3601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6" name="Flowchart: Process 65"/>
          <p:cNvSpPr/>
          <p:nvPr userDrawn="1"/>
        </p:nvSpPr>
        <p:spPr>
          <a:xfrm>
            <a:off x="7367028" y="4893117"/>
            <a:ext cx="1358845" cy="51533"/>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Tree>
    <p:extLst>
      <p:ext uri="{BB962C8B-B14F-4D97-AF65-F5344CB8AC3E}">
        <p14:creationId xmlns:p14="http://schemas.microsoft.com/office/powerpoint/2010/main" val="4238950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Content_block">
    <p:spTree>
      <p:nvGrpSpPr>
        <p:cNvPr id="1" name=""/>
        <p:cNvGrpSpPr/>
        <p:nvPr/>
      </p:nvGrpSpPr>
      <p:grpSpPr>
        <a:xfrm>
          <a:off x="0" y="0"/>
          <a:ext cx="0" cy="0"/>
          <a:chOff x="0" y="0"/>
          <a:chExt cx="0" cy="0"/>
        </a:xfrm>
      </p:grpSpPr>
      <p:sp>
        <p:nvSpPr>
          <p:cNvPr id="4" name="Rounded Rectangle 3"/>
          <p:cNvSpPr/>
          <p:nvPr userDrawn="1"/>
        </p:nvSpPr>
        <p:spPr bwMode="auto">
          <a:xfrm>
            <a:off x="0" y="304800"/>
            <a:ext cx="11277600" cy="1295400"/>
          </a:xfrm>
          <a:custGeom>
            <a:avLst/>
            <a:gdLst/>
            <a:ahLst/>
            <a:cxnLst/>
            <a:rect l="l" t="t" r="r" b="b"/>
            <a:pathLst>
              <a:path w="8458200" h="1295400">
                <a:moveTo>
                  <a:pt x="0" y="0"/>
                </a:moveTo>
                <a:lnTo>
                  <a:pt x="8376525" y="0"/>
                </a:lnTo>
                <a:cubicBezTo>
                  <a:pt x="8421633" y="0"/>
                  <a:pt x="8458200" y="36567"/>
                  <a:pt x="8458200" y="81675"/>
                </a:cubicBezTo>
                <a:lnTo>
                  <a:pt x="8458200" y="1213725"/>
                </a:lnTo>
                <a:cubicBezTo>
                  <a:pt x="8458200" y="1258833"/>
                  <a:pt x="8421633" y="1295400"/>
                  <a:pt x="8376525" y="1295400"/>
                </a:cubicBezTo>
                <a:lnTo>
                  <a:pt x="0" y="1295400"/>
                </a:lnTo>
                <a:close/>
              </a:path>
            </a:pathLst>
          </a:custGeom>
          <a:solidFill>
            <a:schemeClr val="bg1"/>
          </a:solidFill>
          <a:ln w="9525" cap="flat" cmpd="sng" algn="ctr">
            <a:solidFill>
              <a:schemeClr val="accent2">
                <a:lumMod val="20000"/>
                <a:lumOff val="80000"/>
              </a:schemeClr>
            </a:solidFill>
            <a:prstDash val="solid"/>
            <a:round/>
            <a:headEnd type="none" w="med" len="med"/>
            <a:tailEnd type="none" w="med" len="med"/>
          </a:ln>
          <a:effectLst>
            <a:outerShdw blurRad="38100" dist="38100" dir="8100000" algn="tr" rotWithShape="0">
              <a:schemeClr val="tx1">
                <a:lumMod val="50000"/>
                <a:lumOff val="50000"/>
                <a:alpha val="40000"/>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2" name="Title 1"/>
          <p:cNvSpPr>
            <a:spLocks noGrp="1"/>
          </p:cNvSpPr>
          <p:nvPr>
            <p:ph type="title"/>
          </p:nvPr>
        </p:nvSpPr>
        <p:spPr>
          <a:xfrm>
            <a:off x="1079501" y="381000"/>
            <a:ext cx="9893300" cy="1143000"/>
          </a:xfrm>
        </p:spPr>
        <p:txBody>
          <a:bodyPr anchor="ctr"/>
          <a:lstStyle>
            <a:lvl1pPr>
              <a:defRPr sz="3200" baseline="0"/>
            </a:lvl1pPr>
          </a:lstStyle>
          <a:p>
            <a:endParaRPr lang="en-US" dirty="0"/>
          </a:p>
        </p:txBody>
      </p:sp>
      <p:sp>
        <p:nvSpPr>
          <p:cNvPr id="5" name="Slide Number Placeholder 5"/>
          <p:cNvSpPr>
            <a:spLocks noGrp="1"/>
          </p:cNvSpPr>
          <p:nvPr>
            <p:ph type="sldNum" sz="quarter" idx="12"/>
          </p:nvPr>
        </p:nvSpPr>
        <p:spPr>
          <a:xfrm>
            <a:off x="10871200" y="6324600"/>
            <a:ext cx="558800" cy="304800"/>
          </a:xfrm>
        </p:spPr>
        <p:txBody>
          <a:bodyPr/>
          <a:lstStyle>
            <a:lvl1pPr>
              <a:defRPr/>
            </a:lvl1pPr>
          </a:lstStyle>
          <a:p>
            <a:fld id="{700BC924-6907-417A-B366-F607245C071E}" type="slidenum">
              <a:rPr lang="en-US"/>
              <a:pPr/>
              <a:t>‹#›</a:t>
            </a:fld>
            <a:endParaRPr lang="en-US" dirty="0">
              <a:solidFill>
                <a:srgbClr val="002C77"/>
              </a:solidFill>
            </a:endParaRPr>
          </a:p>
        </p:txBody>
      </p:sp>
      <p:sp>
        <p:nvSpPr>
          <p:cNvPr id="6" name="Text Placeholder 9"/>
          <p:cNvSpPr>
            <a:spLocks noGrp="1"/>
          </p:cNvSpPr>
          <p:nvPr>
            <p:ph type="body" sz="quarter" idx="13" hasCustomPrompt="1"/>
          </p:nvPr>
        </p:nvSpPr>
        <p:spPr>
          <a:xfrm>
            <a:off x="7010400" y="6324600"/>
            <a:ext cx="3657600" cy="304800"/>
          </a:xfrm>
          <a:prstGeom prst="rect">
            <a:avLst/>
          </a:prstGeom>
        </p:spPr>
        <p:txBody>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Reference or </a:t>
            </a:r>
            <a:r>
              <a:rPr lang="en-US" dirty="0" err="1"/>
              <a:t>url</a:t>
            </a:r>
            <a:r>
              <a:rPr lang="en-US" dirty="0"/>
              <a:t> goes here</a:t>
            </a:r>
          </a:p>
        </p:txBody>
      </p:sp>
      <p:sp>
        <p:nvSpPr>
          <p:cNvPr id="7" name="Content Placeholder 2"/>
          <p:cNvSpPr>
            <a:spLocks noGrp="1"/>
          </p:cNvSpPr>
          <p:nvPr>
            <p:ph idx="1"/>
          </p:nvPr>
        </p:nvSpPr>
        <p:spPr>
          <a:xfrm>
            <a:off x="1079500" y="1981200"/>
            <a:ext cx="10363200" cy="4114800"/>
          </a:xfrm>
          <a:prstGeom prst="rect">
            <a:avLst/>
          </a:prstGeom>
        </p:spPr>
        <p:txBody>
          <a:bodyPr/>
          <a:lstStyle>
            <a:lvl1pPr>
              <a:spcAft>
                <a:spcPts val="400"/>
              </a:spcAft>
              <a:buClr>
                <a:srgbClr val="41B649"/>
              </a:buClr>
              <a:defRPr sz="2800"/>
            </a:lvl1pPr>
            <a:lvl2pPr>
              <a:spcAft>
                <a:spcPts val="200"/>
              </a:spcAft>
              <a:buClr>
                <a:srgbClr val="41B649"/>
              </a:buClr>
              <a:defRPr sz="2400"/>
            </a:lvl2pPr>
            <a:lvl3pPr>
              <a:buClr>
                <a:srgbClr val="41B649"/>
              </a:buClr>
              <a:defRPr sz="2000"/>
            </a:lvl3pPr>
            <a:lvl4pPr>
              <a:buClr>
                <a:srgbClr val="41B649"/>
              </a:buClr>
              <a:defRPr sz="1800"/>
            </a:lvl4pPr>
            <a:lvl5pPr>
              <a:buClr>
                <a:srgbClr val="41B649"/>
              </a:buClr>
              <a:defRPr sz="1600"/>
            </a:lvl5pPr>
          </a:lstStyle>
          <a:p>
            <a:pPr lvl="0"/>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25000" b="50000"/>
          <a:stretch/>
        </p:blipFill>
        <p:spPr>
          <a:xfrm>
            <a:off x="0" y="6790696"/>
            <a:ext cx="12192000" cy="79310"/>
          </a:xfrm>
          <a:prstGeom prst="rect">
            <a:avLst/>
          </a:prstGeom>
        </p:spPr>
      </p:pic>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25000" b="50000"/>
          <a:stretch/>
        </p:blipFill>
        <p:spPr>
          <a:xfrm>
            <a:off x="0" y="3111"/>
            <a:ext cx="12192000" cy="79310"/>
          </a:xfrm>
          <a:prstGeom prst="rect">
            <a:avLst/>
          </a:prstGeom>
        </p:spPr>
      </p:pic>
    </p:spTree>
    <p:extLst>
      <p:ext uri="{BB962C8B-B14F-4D97-AF65-F5344CB8AC3E}">
        <p14:creationId xmlns:p14="http://schemas.microsoft.com/office/powerpoint/2010/main" val="2878129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8D56D-74D1-834E-80E8-74427B942A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CEDB51-F049-BA46-9D9D-22A005B82DAB}"/>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B90159AD-AB85-D441-8119-CC4845F7C41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747EA9-DA6E-3248-A9B4-515939987D39}"/>
              </a:ext>
            </a:extLst>
          </p:cNvPr>
          <p:cNvSpPr>
            <a:spLocks noGrp="1"/>
          </p:cNvSpPr>
          <p:nvPr>
            <p:ph type="sldNum" sz="quarter" idx="12"/>
          </p:nvPr>
        </p:nvSpPr>
        <p:spPr/>
        <p:txBody>
          <a:bodyPr/>
          <a:lstStyle/>
          <a:p>
            <a:fld id="{8CE19BDE-ABDF-3B41-B278-49B517E6C0DD}" type="slidenum">
              <a:rPr lang="en-US" smtClean="0"/>
              <a:t>‹#›</a:t>
            </a:fld>
            <a:endParaRPr lang="en-US" dirty="0"/>
          </a:p>
        </p:txBody>
      </p:sp>
    </p:spTree>
    <p:extLst>
      <p:ext uri="{BB962C8B-B14F-4D97-AF65-F5344CB8AC3E}">
        <p14:creationId xmlns:p14="http://schemas.microsoft.com/office/powerpoint/2010/main" val="356494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BBF48-6DB9-D241-8178-D684E6ADD6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51E18C-6E41-B644-B96A-3D1766BC46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C0A12-D1AD-D245-9A4A-E8909A488DC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B84A782-6FAF-ED43-8D07-A86BBDB432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819348-AA7F-E342-AA62-A8F1A1577B88}"/>
              </a:ext>
            </a:extLst>
          </p:cNvPr>
          <p:cNvSpPr>
            <a:spLocks noGrp="1"/>
          </p:cNvSpPr>
          <p:nvPr>
            <p:ph type="sldNum" sz="quarter" idx="12"/>
          </p:nvPr>
        </p:nvSpPr>
        <p:spPr/>
        <p:txBody>
          <a:bodyPr/>
          <a:lstStyle/>
          <a:p>
            <a:fld id="{8895AF19-5198-2644-94C0-88A3103C9E93}" type="slidenum">
              <a:rPr lang="en-US" smtClean="0"/>
              <a:t>‹#›</a:t>
            </a:fld>
            <a:endParaRPr lang="en-US" dirty="0"/>
          </a:p>
        </p:txBody>
      </p:sp>
    </p:spTree>
    <p:extLst>
      <p:ext uri="{BB962C8B-B14F-4D97-AF65-F5344CB8AC3E}">
        <p14:creationId xmlns:p14="http://schemas.microsoft.com/office/powerpoint/2010/main" val="3687140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26895" y="5513294"/>
            <a:ext cx="12218895" cy="1344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26895" y="-8966"/>
            <a:ext cx="3659939" cy="6992472"/>
          </a:xfrm>
          <a:prstGeom prst="rect">
            <a:avLst/>
          </a:prstGeom>
        </p:spPr>
      </p:pic>
      <p:sp>
        <p:nvSpPr>
          <p:cNvPr id="2" name="Title 1">
            <a:extLst>
              <a:ext uri="{FF2B5EF4-FFF2-40B4-BE49-F238E27FC236}">
                <a16:creationId xmlns:a16="http://schemas.microsoft.com/office/drawing/2014/main" id="{6EE26F26-8B7C-504D-9EDB-67814BD7101A}"/>
              </a:ext>
            </a:extLst>
          </p:cNvPr>
          <p:cNvSpPr>
            <a:spLocks noGrp="1"/>
          </p:cNvSpPr>
          <p:nvPr>
            <p:ph type="ctrTitle" hasCustomPrompt="1"/>
          </p:nvPr>
        </p:nvSpPr>
        <p:spPr>
          <a:xfrm>
            <a:off x="3738282" y="2771586"/>
            <a:ext cx="6929718" cy="1042896"/>
          </a:xfrm>
        </p:spPr>
        <p:txBody>
          <a:bodyPr anchor="t"/>
          <a:lstStyle>
            <a:lvl1pPr algn="ctr">
              <a:defRPr sz="6000"/>
            </a:lvl1pPr>
          </a:lstStyle>
          <a:p>
            <a:r>
              <a:rPr lang="en-US" dirty="0"/>
              <a:t>Title</a:t>
            </a:r>
          </a:p>
        </p:txBody>
      </p:sp>
      <p:sp>
        <p:nvSpPr>
          <p:cNvPr id="13" name="Text Placeholder 12"/>
          <p:cNvSpPr>
            <a:spLocks noGrp="1"/>
          </p:cNvSpPr>
          <p:nvPr>
            <p:ph type="body" sz="quarter" idx="11"/>
          </p:nvPr>
        </p:nvSpPr>
        <p:spPr>
          <a:xfrm>
            <a:off x="3738563" y="3814482"/>
            <a:ext cx="6929437" cy="655917"/>
          </a:xfrm>
        </p:spPr>
        <p:txBody>
          <a:bodyPr>
            <a:noAutofit/>
          </a:bodyPr>
          <a:lstStyle>
            <a:lvl1pPr marL="0" indent="0" algn="ctr">
              <a:buNone/>
              <a:defRPr sz="1800">
                <a:solidFill>
                  <a:schemeClr val="bg1">
                    <a:lumMod val="50000"/>
                  </a:schemeClr>
                </a:solidFill>
              </a:defRPr>
            </a:lvl1pPr>
            <a:lvl2pPr marL="457200" indent="0">
              <a:buNone/>
              <a:defRPr sz="1800">
                <a:solidFill>
                  <a:schemeClr val="bg1">
                    <a:lumMod val="65000"/>
                  </a:schemeClr>
                </a:solidFill>
              </a:defRPr>
            </a:lvl2pPr>
            <a:lvl3pPr>
              <a:defRPr sz="1800">
                <a:solidFill>
                  <a:schemeClr val="bg1">
                    <a:lumMod val="65000"/>
                  </a:schemeClr>
                </a:solidFill>
              </a:defRPr>
            </a:lvl3pPr>
            <a:lvl4pPr>
              <a:defRPr sz="1800">
                <a:solidFill>
                  <a:schemeClr val="bg1">
                    <a:lumMod val="65000"/>
                  </a:schemeClr>
                </a:solidFill>
              </a:defRPr>
            </a:lvl4pPr>
            <a:lvl5pPr>
              <a:defRPr sz="1800">
                <a:solidFill>
                  <a:schemeClr val="bg1">
                    <a:lumMod val="65000"/>
                  </a:schemeClr>
                </a:solidFill>
              </a:defRPr>
            </a:lvl5pPr>
          </a:lstStyle>
          <a:p>
            <a:pPr lvl="0"/>
            <a:r>
              <a:rPr lang="en-US" dirty="0"/>
              <a:t>Edit Master text styles</a:t>
            </a:r>
          </a:p>
        </p:txBody>
      </p:sp>
      <p:sp>
        <p:nvSpPr>
          <p:cNvPr id="5" name="Text Placeholder 4"/>
          <p:cNvSpPr>
            <a:spLocks noGrp="1"/>
          </p:cNvSpPr>
          <p:nvPr>
            <p:ph type="body" sz="quarter" idx="12"/>
          </p:nvPr>
        </p:nvSpPr>
        <p:spPr>
          <a:xfrm>
            <a:off x="0" y="1885950"/>
            <a:ext cx="3409950" cy="3067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2746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30.pn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10">
            <a:extLst>
              <a:ext uri="{28A0092B-C50C-407E-A947-70E740481C1C}">
                <a14:useLocalDpi xmlns:a14="http://schemas.microsoft.com/office/drawing/2010/main" val="0"/>
              </a:ext>
            </a:extLst>
          </a:blip>
          <a:srcRect l="4389" t="13833" b="41511"/>
          <a:stretch/>
        </p:blipFill>
        <p:spPr>
          <a:xfrm>
            <a:off x="7769387" y="5950565"/>
            <a:ext cx="4372304" cy="912689"/>
          </a:xfrm>
          <a:prstGeom prst="rect">
            <a:avLst/>
          </a:prstGeom>
        </p:spPr>
      </p:pic>
      <p:sp>
        <p:nvSpPr>
          <p:cNvPr id="2" name="Title Placeholder 1">
            <a:extLst>
              <a:ext uri="{FF2B5EF4-FFF2-40B4-BE49-F238E27FC236}">
                <a16:creationId xmlns:a16="http://schemas.microsoft.com/office/drawing/2014/main" id="{B81E6E3C-D605-3E42-B966-E265408EA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E700E1A-148D-E74A-99C5-EF34E045BD26}"/>
              </a:ext>
            </a:extLst>
          </p:cNvPr>
          <p:cNvSpPr>
            <a:spLocks noGrp="1"/>
          </p:cNvSpPr>
          <p:nvPr>
            <p:ph type="body" idx="1"/>
          </p:nvPr>
        </p:nvSpPr>
        <p:spPr>
          <a:xfrm>
            <a:off x="838200" y="1825625"/>
            <a:ext cx="10515600" cy="39993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pic>
        <p:nvPicPr>
          <p:cNvPr id="13" name="Picture 12"/>
          <p:cNvPicPr>
            <a:picLocks noChangeAspect="1"/>
          </p:cNvPicPr>
          <p:nvPr userDrawn="1"/>
        </p:nvPicPr>
        <p:blipFill rotWithShape="1">
          <a:blip r:embed="rId10">
            <a:extLst>
              <a:ext uri="{28A0092B-C50C-407E-A947-70E740481C1C}">
                <a14:useLocalDpi xmlns:a14="http://schemas.microsoft.com/office/drawing/2010/main" val="0"/>
              </a:ext>
            </a:extLst>
          </a:blip>
          <a:srcRect l="4389" t="13833" r="26926" b="41511"/>
          <a:stretch/>
        </p:blipFill>
        <p:spPr>
          <a:xfrm>
            <a:off x="4647976" y="5950565"/>
            <a:ext cx="3140988" cy="912689"/>
          </a:xfrm>
          <a:prstGeom prst="rect">
            <a:avLst/>
          </a:prstGeom>
        </p:spPr>
      </p:pic>
      <p:pic>
        <p:nvPicPr>
          <p:cNvPr id="14" name="Picture 13"/>
          <p:cNvPicPr>
            <a:picLocks noChangeAspect="1"/>
          </p:cNvPicPr>
          <p:nvPr userDrawn="1"/>
        </p:nvPicPr>
        <p:blipFill rotWithShape="1">
          <a:blip r:embed="rId10">
            <a:extLst>
              <a:ext uri="{28A0092B-C50C-407E-A947-70E740481C1C}">
                <a14:useLocalDpi xmlns:a14="http://schemas.microsoft.com/office/drawing/2010/main" val="0"/>
              </a:ext>
            </a:extLst>
          </a:blip>
          <a:srcRect l="4388" t="13833" r="24814" b="41511"/>
          <a:stretch/>
        </p:blipFill>
        <p:spPr>
          <a:xfrm>
            <a:off x="1444845" y="5950565"/>
            <a:ext cx="3237590" cy="912689"/>
          </a:xfrm>
          <a:prstGeom prst="rect">
            <a:avLst/>
          </a:prstGeom>
        </p:spPr>
      </p:pic>
      <p:pic>
        <p:nvPicPr>
          <p:cNvPr id="15" name="Picture 14"/>
          <p:cNvPicPr>
            <a:picLocks noChangeAspect="1"/>
          </p:cNvPicPr>
          <p:nvPr userDrawn="1"/>
        </p:nvPicPr>
        <p:blipFill rotWithShape="1">
          <a:blip r:embed="rId10">
            <a:extLst>
              <a:ext uri="{28A0092B-C50C-407E-A947-70E740481C1C}">
                <a14:useLocalDpi xmlns:a14="http://schemas.microsoft.com/office/drawing/2010/main" val="0"/>
              </a:ext>
            </a:extLst>
          </a:blip>
          <a:srcRect l="4388" t="13833" r="62214" b="41511"/>
          <a:stretch/>
        </p:blipFill>
        <p:spPr>
          <a:xfrm>
            <a:off x="0" y="5950565"/>
            <a:ext cx="1527313" cy="912689"/>
          </a:xfrm>
          <a:prstGeom prst="rect">
            <a:avLst/>
          </a:prstGeom>
        </p:spPr>
      </p:pic>
      <p:sp>
        <p:nvSpPr>
          <p:cNvPr id="10" name="Rectangle 9">
            <a:extLst>
              <a:ext uri="{FF2B5EF4-FFF2-40B4-BE49-F238E27FC236}">
                <a16:creationId xmlns:a16="http://schemas.microsoft.com/office/drawing/2014/main" id="{14E7E994-2196-794F-A4E4-4C63A85D43C5}"/>
              </a:ext>
            </a:extLst>
          </p:cNvPr>
          <p:cNvSpPr/>
          <p:nvPr userDrawn="1"/>
        </p:nvSpPr>
        <p:spPr>
          <a:xfrm>
            <a:off x="11129049" y="6004289"/>
            <a:ext cx="1062951" cy="769441"/>
          </a:xfrm>
          <a:prstGeom prst="rect">
            <a:avLst/>
          </a:prstGeom>
        </p:spPr>
        <p:txBody>
          <a:bodyPr wrap="square">
            <a:spAutoFit/>
          </a:bodyPr>
          <a:lstStyle/>
          <a:p>
            <a:pPr algn="r"/>
            <a:r>
              <a:rPr lang="en-US" sz="1100" dirty="0">
                <a:solidFill>
                  <a:schemeClr val="bg1">
                    <a:lumMod val="50000"/>
                  </a:schemeClr>
                </a:solidFill>
              </a:rPr>
              <a:t>Hospital AIM Team </a:t>
            </a:r>
          </a:p>
          <a:p>
            <a:pPr algn="r"/>
            <a:r>
              <a:rPr lang="en-US" sz="1100" dirty="0">
                <a:solidFill>
                  <a:schemeClr val="bg1">
                    <a:lumMod val="50000"/>
                  </a:schemeClr>
                </a:solidFill>
              </a:rPr>
              <a:t>Leads</a:t>
            </a:r>
          </a:p>
          <a:p>
            <a:pPr algn="r"/>
            <a:r>
              <a:rPr lang="en-US" sz="1100" dirty="0">
                <a:solidFill>
                  <a:schemeClr val="bg1">
                    <a:lumMod val="50000"/>
                  </a:schemeClr>
                </a:solidFill>
              </a:rPr>
              <a:t>SPPC-II</a:t>
            </a:r>
          </a:p>
        </p:txBody>
      </p:sp>
    </p:spTree>
    <p:extLst>
      <p:ext uri="{BB962C8B-B14F-4D97-AF65-F5344CB8AC3E}">
        <p14:creationId xmlns:p14="http://schemas.microsoft.com/office/powerpoint/2010/main" val="41229565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9">
            <a:extLst>
              <a:ext uri="{28A0092B-C50C-407E-A947-70E740481C1C}">
                <a14:useLocalDpi xmlns:a14="http://schemas.microsoft.com/office/drawing/2010/main" val="0"/>
              </a:ext>
            </a:extLst>
          </a:blip>
          <a:srcRect l="4389" t="13833" b="41511"/>
          <a:stretch/>
        </p:blipFill>
        <p:spPr>
          <a:xfrm>
            <a:off x="7769387" y="5950565"/>
            <a:ext cx="4372304" cy="912689"/>
          </a:xfrm>
          <a:prstGeom prst="rect">
            <a:avLst/>
          </a:prstGeom>
        </p:spPr>
      </p:pic>
      <p:sp>
        <p:nvSpPr>
          <p:cNvPr id="2" name="Title Placeholder 1">
            <a:extLst>
              <a:ext uri="{FF2B5EF4-FFF2-40B4-BE49-F238E27FC236}">
                <a16:creationId xmlns:a16="http://schemas.microsoft.com/office/drawing/2014/main" id="{B81E6E3C-D605-3E42-B966-E265408EA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E700E1A-148D-E74A-99C5-EF34E045BD26}"/>
              </a:ext>
            </a:extLst>
          </p:cNvPr>
          <p:cNvSpPr>
            <a:spLocks noGrp="1"/>
          </p:cNvSpPr>
          <p:nvPr>
            <p:ph type="body" idx="1"/>
          </p:nvPr>
        </p:nvSpPr>
        <p:spPr>
          <a:xfrm>
            <a:off x="838200" y="1825625"/>
            <a:ext cx="10515600" cy="39993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
        <p:nvSpPr>
          <p:cNvPr id="8" name="Rectangle 7"/>
          <p:cNvSpPr/>
          <p:nvPr userDrawn="1"/>
        </p:nvSpPr>
        <p:spPr>
          <a:xfrm>
            <a:off x="11129049" y="5977102"/>
            <a:ext cx="1062951" cy="769441"/>
          </a:xfrm>
          <a:prstGeom prst="rect">
            <a:avLst/>
          </a:prstGeom>
        </p:spPr>
        <p:txBody>
          <a:bodyPr wrap="square">
            <a:spAutoFit/>
          </a:bodyPr>
          <a:lstStyle/>
          <a:p>
            <a:pPr algn="r"/>
            <a:r>
              <a:rPr lang="en-US" sz="1100" dirty="0">
                <a:solidFill>
                  <a:schemeClr val="bg1">
                    <a:lumMod val="50000"/>
                  </a:schemeClr>
                </a:solidFill>
              </a:rPr>
              <a:t>Hospital AIM</a:t>
            </a:r>
          </a:p>
          <a:p>
            <a:pPr algn="r"/>
            <a:r>
              <a:rPr lang="en-US" sz="1100" dirty="0">
                <a:solidFill>
                  <a:schemeClr val="bg1">
                    <a:lumMod val="50000"/>
                  </a:schemeClr>
                </a:solidFill>
              </a:rPr>
              <a:t>Team</a:t>
            </a:r>
          </a:p>
          <a:p>
            <a:pPr algn="r"/>
            <a:r>
              <a:rPr lang="en-US" sz="1100" dirty="0">
                <a:solidFill>
                  <a:schemeClr val="bg1">
                    <a:lumMod val="50000"/>
                  </a:schemeClr>
                </a:solidFill>
              </a:rPr>
              <a:t>Leads</a:t>
            </a:r>
          </a:p>
          <a:p>
            <a:pPr algn="r"/>
            <a:r>
              <a:rPr lang="en-US" sz="1100" dirty="0">
                <a:solidFill>
                  <a:schemeClr val="bg1">
                    <a:lumMod val="50000"/>
                  </a:schemeClr>
                </a:solidFill>
              </a:rPr>
              <a:t>SPPC-II</a:t>
            </a:r>
          </a:p>
        </p:txBody>
      </p:sp>
      <p:pic>
        <p:nvPicPr>
          <p:cNvPr id="13" name="Picture 12"/>
          <p:cNvPicPr>
            <a:picLocks noChangeAspect="1"/>
          </p:cNvPicPr>
          <p:nvPr userDrawn="1"/>
        </p:nvPicPr>
        <p:blipFill rotWithShape="1">
          <a:blip r:embed="rId9">
            <a:extLst>
              <a:ext uri="{28A0092B-C50C-407E-A947-70E740481C1C}">
                <a14:useLocalDpi xmlns:a14="http://schemas.microsoft.com/office/drawing/2010/main" val="0"/>
              </a:ext>
            </a:extLst>
          </a:blip>
          <a:srcRect l="4389" t="13833" r="26926" b="41511"/>
          <a:stretch/>
        </p:blipFill>
        <p:spPr>
          <a:xfrm>
            <a:off x="4647976" y="5950565"/>
            <a:ext cx="3140988" cy="912689"/>
          </a:xfrm>
          <a:prstGeom prst="rect">
            <a:avLst/>
          </a:prstGeom>
        </p:spPr>
      </p:pic>
      <p:pic>
        <p:nvPicPr>
          <p:cNvPr id="14" name="Picture 13"/>
          <p:cNvPicPr>
            <a:picLocks noChangeAspect="1"/>
          </p:cNvPicPr>
          <p:nvPr userDrawn="1"/>
        </p:nvPicPr>
        <p:blipFill rotWithShape="1">
          <a:blip r:embed="rId9">
            <a:extLst>
              <a:ext uri="{28A0092B-C50C-407E-A947-70E740481C1C}">
                <a14:useLocalDpi xmlns:a14="http://schemas.microsoft.com/office/drawing/2010/main" val="0"/>
              </a:ext>
            </a:extLst>
          </a:blip>
          <a:srcRect l="4388" t="13833" r="24814" b="41511"/>
          <a:stretch/>
        </p:blipFill>
        <p:spPr>
          <a:xfrm>
            <a:off x="1444845" y="5950565"/>
            <a:ext cx="3237590" cy="912689"/>
          </a:xfrm>
          <a:prstGeom prst="rect">
            <a:avLst/>
          </a:prstGeom>
        </p:spPr>
      </p:pic>
      <p:pic>
        <p:nvPicPr>
          <p:cNvPr id="15" name="Picture 14"/>
          <p:cNvPicPr>
            <a:picLocks noChangeAspect="1"/>
          </p:cNvPicPr>
          <p:nvPr userDrawn="1"/>
        </p:nvPicPr>
        <p:blipFill rotWithShape="1">
          <a:blip r:embed="rId9">
            <a:extLst>
              <a:ext uri="{28A0092B-C50C-407E-A947-70E740481C1C}">
                <a14:useLocalDpi xmlns:a14="http://schemas.microsoft.com/office/drawing/2010/main" val="0"/>
              </a:ext>
            </a:extLst>
          </a:blip>
          <a:srcRect l="4388" t="13833" r="62214" b="41511"/>
          <a:stretch/>
        </p:blipFill>
        <p:spPr>
          <a:xfrm>
            <a:off x="0" y="5950565"/>
            <a:ext cx="1527313" cy="912689"/>
          </a:xfrm>
          <a:prstGeom prst="rect">
            <a:avLst/>
          </a:prstGeom>
        </p:spPr>
      </p:pic>
    </p:spTree>
    <p:extLst>
      <p:ext uri="{BB962C8B-B14F-4D97-AF65-F5344CB8AC3E}">
        <p14:creationId xmlns:p14="http://schemas.microsoft.com/office/powerpoint/2010/main" val="256350559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l="4389" t="13833" b="41511"/>
          <a:stretch/>
        </p:blipFill>
        <p:spPr>
          <a:xfrm>
            <a:off x="7769387" y="5950565"/>
            <a:ext cx="4372304" cy="912689"/>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4389" t="13833" r="26926" b="41511"/>
          <a:stretch/>
        </p:blipFill>
        <p:spPr>
          <a:xfrm>
            <a:off x="4647976" y="5950565"/>
            <a:ext cx="3140988" cy="912689"/>
          </a:xfrm>
          <a:prstGeom prst="rect">
            <a:avLst/>
          </a:prstGeom>
        </p:spPr>
      </p:pic>
      <p:pic>
        <p:nvPicPr>
          <p:cNvPr id="13" name="Picture 12"/>
          <p:cNvPicPr>
            <a:picLocks noChangeAspect="1"/>
          </p:cNvPicPr>
          <p:nvPr userDrawn="1"/>
        </p:nvPicPr>
        <p:blipFill rotWithShape="1">
          <a:blip r:embed="rId5">
            <a:extLst>
              <a:ext uri="{28A0092B-C50C-407E-A947-70E740481C1C}">
                <a14:useLocalDpi xmlns:a14="http://schemas.microsoft.com/office/drawing/2010/main" val="0"/>
              </a:ext>
            </a:extLst>
          </a:blip>
          <a:srcRect l="4388" t="13833" r="24814" b="41511"/>
          <a:stretch/>
        </p:blipFill>
        <p:spPr>
          <a:xfrm>
            <a:off x="1444845" y="5950565"/>
            <a:ext cx="3237590" cy="912689"/>
          </a:xfrm>
          <a:prstGeom prst="rect">
            <a:avLst/>
          </a:prstGeom>
        </p:spPr>
      </p:pic>
      <p:pic>
        <p:nvPicPr>
          <p:cNvPr id="14" name="Picture 13"/>
          <p:cNvPicPr>
            <a:picLocks noChangeAspect="1"/>
          </p:cNvPicPr>
          <p:nvPr userDrawn="1"/>
        </p:nvPicPr>
        <p:blipFill rotWithShape="1">
          <a:blip r:embed="rId5">
            <a:extLst>
              <a:ext uri="{28A0092B-C50C-407E-A947-70E740481C1C}">
                <a14:useLocalDpi xmlns:a14="http://schemas.microsoft.com/office/drawing/2010/main" val="0"/>
              </a:ext>
            </a:extLst>
          </a:blip>
          <a:srcRect l="4388" t="13833" r="62214" b="41511"/>
          <a:stretch/>
        </p:blipFill>
        <p:spPr>
          <a:xfrm>
            <a:off x="0" y="5950565"/>
            <a:ext cx="1527313" cy="912689"/>
          </a:xfrm>
          <a:prstGeom prst="rect">
            <a:avLst/>
          </a:prstGeom>
        </p:spPr>
      </p:pic>
      <p:sp>
        <p:nvSpPr>
          <p:cNvPr id="8" name="Title Placeholder 1">
            <a:extLst>
              <a:ext uri="{FF2B5EF4-FFF2-40B4-BE49-F238E27FC236}">
                <a16:creationId xmlns:a16="http://schemas.microsoft.com/office/drawing/2014/main" id="{B81E6E3C-D605-3E42-B966-E265408EAB50}"/>
              </a:ext>
            </a:extLst>
          </p:cNvPr>
          <p:cNvSpPr>
            <a:spLocks noGrp="1"/>
          </p:cNvSpPr>
          <p:nvPr>
            <p:ph type="title"/>
          </p:nvPr>
        </p:nvSpPr>
        <p:spPr>
          <a:xfrm rot="16200000">
            <a:off x="-2314745" y="2312499"/>
            <a:ext cx="5950567" cy="1325563"/>
          </a:xfrm>
          <a:prstGeom prst="rect">
            <a:avLst/>
          </a:prstGeom>
          <a:solidFill>
            <a:schemeClr val="bg1"/>
          </a:solidFill>
          <a:ln>
            <a:solidFill>
              <a:srgbClr val="4258A6"/>
            </a:solidFill>
          </a:ln>
        </p:spPr>
        <p:txBody>
          <a:bodyPr vert="horz" lIns="91440" tIns="45720" rIns="91440" bIns="45720" rtlCol="0" anchor="ctr">
            <a:normAutofit/>
          </a:bodyPr>
          <a:lstStyle/>
          <a:p>
            <a:r>
              <a:rPr lang="en-US" dirty="0"/>
              <a:t>Click to edit Master title style</a:t>
            </a:r>
          </a:p>
        </p:txBody>
      </p:sp>
      <p:sp>
        <p:nvSpPr>
          <p:cNvPr id="18"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
        <p:nvSpPr>
          <p:cNvPr id="11" name="Rectangle 10">
            <a:extLst>
              <a:ext uri="{FF2B5EF4-FFF2-40B4-BE49-F238E27FC236}">
                <a16:creationId xmlns:a16="http://schemas.microsoft.com/office/drawing/2014/main" id="{180AB53F-C859-1340-BAE4-12F8832559C9}"/>
              </a:ext>
            </a:extLst>
          </p:cNvPr>
          <p:cNvSpPr/>
          <p:nvPr userDrawn="1"/>
        </p:nvSpPr>
        <p:spPr>
          <a:xfrm>
            <a:off x="11129049" y="5998132"/>
            <a:ext cx="1062951" cy="769441"/>
          </a:xfrm>
          <a:prstGeom prst="rect">
            <a:avLst/>
          </a:prstGeom>
        </p:spPr>
        <p:txBody>
          <a:bodyPr wrap="square">
            <a:spAutoFit/>
          </a:bodyPr>
          <a:lstStyle/>
          <a:p>
            <a:pPr algn="r"/>
            <a:r>
              <a:rPr lang="en-US" sz="1100" dirty="0">
                <a:solidFill>
                  <a:schemeClr val="bg1">
                    <a:lumMod val="50000"/>
                  </a:schemeClr>
                </a:solidFill>
              </a:rPr>
              <a:t>Hospital AIM</a:t>
            </a:r>
          </a:p>
          <a:p>
            <a:pPr algn="r"/>
            <a:r>
              <a:rPr lang="en-US" sz="1100" dirty="0">
                <a:solidFill>
                  <a:schemeClr val="bg1">
                    <a:lumMod val="50000"/>
                  </a:schemeClr>
                </a:solidFill>
              </a:rPr>
              <a:t>Team</a:t>
            </a:r>
          </a:p>
          <a:p>
            <a:pPr algn="r"/>
            <a:r>
              <a:rPr lang="en-US" sz="1100" dirty="0">
                <a:solidFill>
                  <a:schemeClr val="bg1">
                    <a:lumMod val="50000"/>
                  </a:schemeClr>
                </a:solidFill>
              </a:rPr>
              <a:t>Leads</a:t>
            </a:r>
          </a:p>
          <a:p>
            <a:pPr algn="r"/>
            <a:r>
              <a:rPr lang="en-US" sz="1100" dirty="0">
                <a:solidFill>
                  <a:schemeClr val="bg1">
                    <a:lumMod val="50000"/>
                  </a:schemeClr>
                </a:solidFill>
              </a:rPr>
              <a:t>SPPC-II</a:t>
            </a:r>
          </a:p>
        </p:txBody>
      </p:sp>
      <p:sp>
        <p:nvSpPr>
          <p:cNvPr id="15" name="Rectangle 14" descr="Semi-transparent image of hospital. ">
            <a:extLst>
              <a:ext uri="{FF2B5EF4-FFF2-40B4-BE49-F238E27FC236}">
                <a16:creationId xmlns:a16="http://schemas.microsoft.com/office/drawing/2014/main" id="{6AE274F6-16F9-444D-AA27-64841EC0B4A5}"/>
              </a:ext>
            </a:extLst>
          </p:cNvPr>
          <p:cNvSpPr/>
          <p:nvPr userDrawn="1"/>
        </p:nvSpPr>
        <p:spPr>
          <a:xfrm>
            <a:off x="1323321" y="-4"/>
            <a:ext cx="11285773" cy="6013627"/>
          </a:xfrm>
          <a:prstGeom prst="rect">
            <a:avLst/>
          </a:prstGeom>
          <a:blipFill dpi="0" rotWithShape="1">
            <a:blip r:embed="rId6">
              <a:alphaModFix amt="3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605593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hf hdr="0" ftr="0" dt="0"/>
  <p:txStyles>
    <p:title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l="4389" t="13833" b="41511"/>
          <a:stretch/>
        </p:blipFill>
        <p:spPr>
          <a:xfrm>
            <a:off x="7769387" y="5950565"/>
            <a:ext cx="4372304" cy="912689"/>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4389" t="13833" r="26926" b="41511"/>
          <a:stretch/>
        </p:blipFill>
        <p:spPr>
          <a:xfrm>
            <a:off x="4647976" y="5950565"/>
            <a:ext cx="3140988" cy="912689"/>
          </a:xfrm>
          <a:prstGeom prst="rect">
            <a:avLst/>
          </a:prstGeom>
        </p:spPr>
      </p:pic>
      <p:pic>
        <p:nvPicPr>
          <p:cNvPr id="13" name="Picture 12"/>
          <p:cNvPicPr>
            <a:picLocks noChangeAspect="1"/>
          </p:cNvPicPr>
          <p:nvPr userDrawn="1"/>
        </p:nvPicPr>
        <p:blipFill rotWithShape="1">
          <a:blip r:embed="rId5">
            <a:extLst>
              <a:ext uri="{28A0092B-C50C-407E-A947-70E740481C1C}">
                <a14:useLocalDpi xmlns:a14="http://schemas.microsoft.com/office/drawing/2010/main" val="0"/>
              </a:ext>
            </a:extLst>
          </a:blip>
          <a:srcRect l="4388" t="13833" r="24814" b="41511"/>
          <a:stretch/>
        </p:blipFill>
        <p:spPr>
          <a:xfrm>
            <a:off x="1444845" y="5950565"/>
            <a:ext cx="3237590" cy="912689"/>
          </a:xfrm>
          <a:prstGeom prst="rect">
            <a:avLst/>
          </a:prstGeom>
        </p:spPr>
      </p:pic>
      <p:pic>
        <p:nvPicPr>
          <p:cNvPr id="14" name="Picture 13"/>
          <p:cNvPicPr>
            <a:picLocks noChangeAspect="1"/>
          </p:cNvPicPr>
          <p:nvPr userDrawn="1"/>
        </p:nvPicPr>
        <p:blipFill rotWithShape="1">
          <a:blip r:embed="rId5">
            <a:extLst>
              <a:ext uri="{28A0092B-C50C-407E-A947-70E740481C1C}">
                <a14:useLocalDpi xmlns:a14="http://schemas.microsoft.com/office/drawing/2010/main" val="0"/>
              </a:ext>
            </a:extLst>
          </a:blip>
          <a:srcRect l="4388" t="13833" r="62214" b="41511"/>
          <a:stretch/>
        </p:blipFill>
        <p:spPr>
          <a:xfrm>
            <a:off x="0" y="5950565"/>
            <a:ext cx="1527313" cy="912689"/>
          </a:xfrm>
          <a:prstGeom prst="rect">
            <a:avLst/>
          </a:prstGeom>
        </p:spPr>
      </p:pic>
      <p:sp>
        <p:nvSpPr>
          <p:cNvPr id="8" name="Title Placeholder 1">
            <a:extLst>
              <a:ext uri="{FF2B5EF4-FFF2-40B4-BE49-F238E27FC236}">
                <a16:creationId xmlns:a16="http://schemas.microsoft.com/office/drawing/2014/main" id="{B81E6E3C-D605-3E42-B966-E265408EAB50}"/>
              </a:ext>
            </a:extLst>
          </p:cNvPr>
          <p:cNvSpPr>
            <a:spLocks noGrp="1"/>
          </p:cNvSpPr>
          <p:nvPr>
            <p:ph type="title"/>
          </p:nvPr>
        </p:nvSpPr>
        <p:spPr>
          <a:xfrm rot="16200000">
            <a:off x="-2314745" y="2312499"/>
            <a:ext cx="5950567" cy="1325563"/>
          </a:xfrm>
          <a:prstGeom prst="rect">
            <a:avLst/>
          </a:prstGeom>
          <a:solidFill>
            <a:schemeClr val="bg1"/>
          </a:solidFill>
          <a:ln>
            <a:solidFill>
              <a:srgbClr val="4258A6"/>
            </a:solidFill>
          </a:ln>
        </p:spPr>
        <p:txBody>
          <a:bodyPr vert="horz" lIns="91440" tIns="45720" rIns="91440" bIns="45720" rtlCol="0" anchor="ctr">
            <a:normAutofit/>
          </a:bodyPr>
          <a:lstStyle/>
          <a:p>
            <a:r>
              <a:rPr lang="en-US" dirty="0"/>
              <a:t>Click to edit Master title style</a:t>
            </a:r>
          </a:p>
        </p:txBody>
      </p:sp>
      <p:sp>
        <p:nvSpPr>
          <p:cNvPr id="17" name="Rectangle 16"/>
          <p:cNvSpPr/>
          <p:nvPr userDrawn="1"/>
        </p:nvSpPr>
        <p:spPr>
          <a:xfrm>
            <a:off x="11129049" y="6006092"/>
            <a:ext cx="1062951" cy="769441"/>
          </a:xfrm>
          <a:prstGeom prst="rect">
            <a:avLst/>
          </a:prstGeom>
        </p:spPr>
        <p:txBody>
          <a:bodyPr wrap="square">
            <a:spAutoFit/>
          </a:bodyPr>
          <a:lstStyle/>
          <a:p>
            <a:pPr algn="r"/>
            <a:r>
              <a:rPr lang="en-US" sz="1100" dirty="0">
                <a:solidFill>
                  <a:schemeClr val="bg1">
                    <a:lumMod val="50000"/>
                  </a:schemeClr>
                </a:solidFill>
              </a:rPr>
              <a:t>Hospital AIM</a:t>
            </a:r>
          </a:p>
          <a:p>
            <a:pPr algn="r"/>
            <a:r>
              <a:rPr lang="en-US" sz="1100" dirty="0">
                <a:solidFill>
                  <a:schemeClr val="bg1">
                    <a:lumMod val="50000"/>
                  </a:schemeClr>
                </a:solidFill>
              </a:rPr>
              <a:t>Team</a:t>
            </a:r>
          </a:p>
          <a:p>
            <a:pPr algn="r"/>
            <a:r>
              <a:rPr lang="en-US" sz="1100" dirty="0">
                <a:solidFill>
                  <a:schemeClr val="bg1">
                    <a:lumMod val="50000"/>
                  </a:schemeClr>
                </a:solidFill>
              </a:rPr>
              <a:t>Leads</a:t>
            </a:r>
          </a:p>
          <a:p>
            <a:pPr algn="r"/>
            <a:r>
              <a:rPr lang="en-US" sz="1100" dirty="0">
                <a:solidFill>
                  <a:schemeClr val="bg1">
                    <a:lumMod val="50000"/>
                  </a:schemeClr>
                </a:solidFill>
              </a:rPr>
              <a:t>SPPC-II </a:t>
            </a:r>
          </a:p>
        </p:txBody>
      </p:sp>
      <p:sp>
        <p:nvSpPr>
          <p:cNvPr id="18"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
        <p:nvSpPr>
          <p:cNvPr id="11" name="Rectangle 10" descr="Semi-transparent image of hospital. ">
            <a:extLst>
              <a:ext uri="{FF2B5EF4-FFF2-40B4-BE49-F238E27FC236}">
                <a16:creationId xmlns:a16="http://schemas.microsoft.com/office/drawing/2014/main" id="{475C0F85-B4BC-41EA-8FB8-F5E21647EE39}"/>
              </a:ext>
            </a:extLst>
          </p:cNvPr>
          <p:cNvSpPr/>
          <p:nvPr userDrawn="1"/>
        </p:nvSpPr>
        <p:spPr>
          <a:xfrm>
            <a:off x="1323321" y="-4"/>
            <a:ext cx="11285773" cy="6013627"/>
          </a:xfrm>
          <a:prstGeom prst="rect">
            <a:avLst/>
          </a:prstGeom>
          <a:blipFill dpi="0" rotWithShape="1">
            <a:blip r:embed="rId6">
              <a:alphaModFix amt="3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536103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hf hdr="0" ftr="0" dt="0"/>
  <p:txStyles>
    <p:title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9">
            <a:extLst>
              <a:ext uri="{28A0092B-C50C-407E-A947-70E740481C1C}">
                <a14:useLocalDpi xmlns:a14="http://schemas.microsoft.com/office/drawing/2010/main" val="0"/>
              </a:ext>
            </a:extLst>
          </a:blip>
          <a:srcRect l="4389" t="13833" b="41511"/>
          <a:stretch/>
        </p:blipFill>
        <p:spPr>
          <a:xfrm>
            <a:off x="7769387" y="5950565"/>
            <a:ext cx="4372304" cy="912689"/>
          </a:xfrm>
          <a:prstGeom prst="rect">
            <a:avLst/>
          </a:prstGeom>
        </p:spPr>
      </p:pic>
      <p:sp>
        <p:nvSpPr>
          <p:cNvPr id="2" name="Title Placeholder 1">
            <a:extLst>
              <a:ext uri="{FF2B5EF4-FFF2-40B4-BE49-F238E27FC236}">
                <a16:creationId xmlns:a16="http://schemas.microsoft.com/office/drawing/2014/main" id="{B81E6E3C-D605-3E42-B966-E265408EA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E700E1A-148D-E74A-99C5-EF34E045BD26}"/>
              </a:ext>
            </a:extLst>
          </p:cNvPr>
          <p:cNvSpPr>
            <a:spLocks noGrp="1"/>
          </p:cNvSpPr>
          <p:nvPr>
            <p:ph type="body" idx="1"/>
          </p:nvPr>
        </p:nvSpPr>
        <p:spPr>
          <a:xfrm>
            <a:off x="838200" y="1825625"/>
            <a:ext cx="10515600" cy="39993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pic>
        <p:nvPicPr>
          <p:cNvPr id="13" name="Picture 12"/>
          <p:cNvPicPr>
            <a:picLocks noChangeAspect="1"/>
          </p:cNvPicPr>
          <p:nvPr userDrawn="1"/>
        </p:nvPicPr>
        <p:blipFill rotWithShape="1">
          <a:blip r:embed="rId9">
            <a:extLst>
              <a:ext uri="{28A0092B-C50C-407E-A947-70E740481C1C}">
                <a14:useLocalDpi xmlns:a14="http://schemas.microsoft.com/office/drawing/2010/main" val="0"/>
              </a:ext>
            </a:extLst>
          </a:blip>
          <a:srcRect l="4389" t="13833" r="26926" b="41511"/>
          <a:stretch/>
        </p:blipFill>
        <p:spPr>
          <a:xfrm>
            <a:off x="4647976" y="5950565"/>
            <a:ext cx="3140988" cy="912689"/>
          </a:xfrm>
          <a:prstGeom prst="rect">
            <a:avLst/>
          </a:prstGeom>
        </p:spPr>
      </p:pic>
      <p:pic>
        <p:nvPicPr>
          <p:cNvPr id="14" name="Picture 13"/>
          <p:cNvPicPr>
            <a:picLocks noChangeAspect="1"/>
          </p:cNvPicPr>
          <p:nvPr userDrawn="1"/>
        </p:nvPicPr>
        <p:blipFill rotWithShape="1">
          <a:blip r:embed="rId9">
            <a:extLst>
              <a:ext uri="{28A0092B-C50C-407E-A947-70E740481C1C}">
                <a14:useLocalDpi xmlns:a14="http://schemas.microsoft.com/office/drawing/2010/main" val="0"/>
              </a:ext>
            </a:extLst>
          </a:blip>
          <a:srcRect l="4388" t="13833" r="24814" b="41511"/>
          <a:stretch/>
        </p:blipFill>
        <p:spPr>
          <a:xfrm>
            <a:off x="1444845" y="5950565"/>
            <a:ext cx="3237590" cy="912689"/>
          </a:xfrm>
          <a:prstGeom prst="rect">
            <a:avLst/>
          </a:prstGeom>
        </p:spPr>
      </p:pic>
      <p:pic>
        <p:nvPicPr>
          <p:cNvPr id="15" name="Picture 14"/>
          <p:cNvPicPr>
            <a:picLocks noChangeAspect="1"/>
          </p:cNvPicPr>
          <p:nvPr userDrawn="1"/>
        </p:nvPicPr>
        <p:blipFill rotWithShape="1">
          <a:blip r:embed="rId9">
            <a:extLst>
              <a:ext uri="{28A0092B-C50C-407E-A947-70E740481C1C}">
                <a14:useLocalDpi xmlns:a14="http://schemas.microsoft.com/office/drawing/2010/main" val="0"/>
              </a:ext>
            </a:extLst>
          </a:blip>
          <a:srcRect l="4388" t="13833" r="62214" b="41511"/>
          <a:stretch/>
        </p:blipFill>
        <p:spPr>
          <a:xfrm>
            <a:off x="0" y="5950565"/>
            <a:ext cx="1527313" cy="912689"/>
          </a:xfrm>
          <a:prstGeom prst="rect">
            <a:avLst/>
          </a:prstGeom>
        </p:spPr>
      </p:pic>
      <p:sp>
        <p:nvSpPr>
          <p:cNvPr id="10" name="Rectangle 9">
            <a:extLst>
              <a:ext uri="{FF2B5EF4-FFF2-40B4-BE49-F238E27FC236}">
                <a16:creationId xmlns:a16="http://schemas.microsoft.com/office/drawing/2014/main" id="{64BE6C2B-19BF-AC4A-A587-86695574845A}"/>
              </a:ext>
            </a:extLst>
          </p:cNvPr>
          <p:cNvSpPr/>
          <p:nvPr userDrawn="1"/>
        </p:nvSpPr>
        <p:spPr>
          <a:xfrm>
            <a:off x="11129049" y="5969557"/>
            <a:ext cx="1062951" cy="769441"/>
          </a:xfrm>
          <a:prstGeom prst="rect">
            <a:avLst/>
          </a:prstGeom>
        </p:spPr>
        <p:txBody>
          <a:bodyPr wrap="square">
            <a:spAutoFit/>
          </a:bodyPr>
          <a:lstStyle/>
          <a:p>
            <a:pPr algn="r"/>
            <a:r>
              <a:rPr lang="en-US" sz="1100" dirty="0">
                <a:solidFill>
                  <a:schemeClr val="bg1">
                    <a:lumMod val="50000"/>
                  </a:schemeClr>
                </a:solidFill>
              </a:rPr>
              <a:t>Hospital AIM</a:t>
            </a:r>
          </a:p>
          <a:p>
            <a:pPr algn="r"/>
            <a:r>
              <a:rPr lang="en-US" sz="1100" dirty="0">
                <a:solidFill>
                  <a:schemeClr val="bg1">
                    <a:lumMod val="50000"/>
                  </a:schemeClr>
                </a:solidFill>
              </a:rPr>
              <a:t>Team</a:t>
            </a:r>
          </a:p>
          <a:p>
            <a:pPr algn="r"/>
            <a:r>
              <a:rPr lang="en-US" sz="1100" dirty="0">
                <a:solidFill>
                  <a:schemeClr val="bg1">
                    <a:lumMod val="50000"/>
                  </a:schemeClr>
                </a:solidFill>
              </a:rPr>
              <a:t>Leads</a:t>
            </a:r>
          </a:p>
          <a:p>
            <a:pPr algn="r"/>
            <a:r>
              <a:rPr lang="en-US" sz="1100" dirty="0">
                <a:solidFill>
                  <a:schemeClr val="bg1">
                    <a:lumMod val="50000"/>
                  </a:schemeClr>
                </a:solidFill>
              </a:rPr>
              <a:t>SPPC-II</a:t>
            </a:r>
          </a:p>
        </p:txBody>
      </p:sp>
    </p:spTree>
    <p:extLst>
      <p:ext uri="{BB962C8B-B14F-4D97-AF65-F5344CB8AC3E}">
        <p14:creationId xmlns:p14="http://schemas.microsoft.com/office/powerpoint/2010/main" val="358475884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1.xml"/><Relationship Id="rId5" Type="http://schemas.openxmlformats.org/officeDocument/2006/relationships/image" Target="../media/image35.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tags" Target="../tags/tag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tags" Target="../tags/tag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35.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9.xml"/><Relationship Id="rId1" Type="http://schemas.openxmlformats.org/officeDocument/2006/relationships/tags" Target="../tags/tag6.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9.xml"/><Relationship Id="rId1" Type="http://schemas.openxmlformats.org/officeDocument/2006/relationships/tags" Target="../tags/tag7.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9.xml"/><Relationship Id="rId1" Type="http://schemas.openxmlformats.org/officeDocument/2006/relationships/tags" Target="../tags/tag8.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9.xml"/><Relationship Id="rId1" Type="http://schemas.openxmlformats.org/officeDocument/2006/relationships/tags" Target="../tags/tag9.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9.xml"/><Relationship Id="rId1" Type="http://schemas.openxmlformats.org/officeDocument/2006/relationships/tags" Target="../tags/tag10.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9.xml"/><Relationship Id="rId1" Type="http://schemas.openxmlformats.org/officeDocument/2006/relationships/tags" Target="../tags/tag11.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50B58-8F49-2841-9312-616A71940AFA}"/>
              </a:ext>
            </a:extLst>
          </p:cNvPr>
          <p:cNvSpPr>
            <a:spLocks noGrp="1"/>
          </p:cNvSpPr>
          <p:nvPr>
            <p:ph type="ctrTitle"/>
          </p:nvPr>
        </p:nvSpPr>
        <p:spPr>
          <a:xfrm>
            <a:off x="3767358" y="2552700"/>
            <a:ext cx="7313017" cy="1947582"/>
          </a:xfrm>
        </p:spPr>
        <p:txBody>
          <a:bodyPr>
            <a:noAutofit/>
          </a:bodyPr>
          <a:lstStyle/>
          <a:p>
            <a:r>
              <a:rPr lang="en-US" sz="4400" b="1" dirty="0"/>
              <a:t>Mutual Support</a:t>
            </a:r>
            <a:br>
              <a:rPr lang="en-US" sz="4400" b="1" dirty="0"/>
            </a:br>
            <a:r>
              <a:rPr lang="en-US" sz="4400" dirty="0"/>
              <a:t>Severe Hypertension</a:t>
            </a:r>
          </a:p>
        </p:txBody>
      </p:sp>
      <p:sp>
        <p:nvSpPr>
          <p:cNvPr id="15" name="Text Placeholder 14"/>
          <p:cNvSpPr>
            <a:spLocks noGrp="1"/>
          </p:cNvSpPr>
          <p:nvPr>
            <p:ph type="body" sz="quarter" idx="11"/>
          </p:nvPr>
        </p:nvSpPr>
        <p:spPr>
          <a:xfrm>
            <a:off x="3767500" y="3885305"/>
            <a:ext cx="6929437" cy="655917"/>
          </a:xfrm>
        </p:spPr>
        <p:txBody>
          <a:bodyPr/>
          <a:lstStyle/>
          <a:p>
            <a:r>
              <a:rPr lang="en-US" dirty="0"/>
              <a:t>Module 5 of 8</a:t>
            </a:r>
          </a:p>
        </p:txBody>
      </p:sp>
      <p:sp>
        <p:nvSpPr>
          <p:cNvPr id="11" name="Text Placeholder 4">
            <a:extLst>
              <a:ext uri="{FF2B5EF4-FFF2-40B4-BE49-F238E27FC236}">
                <a16:creationId xmlns:a16="http://schemas.microsoft.com/office/drawing/2014/main" id="{5E7E201D-BC7F-424F-BAB5-FFFF738CC5EB}"/>
              </a:ext>
            </a:extLst>
          </p:cNvPr>
          <p:cNvSpPr>
            <a:spLocks noGrp="1"/>
          </p:cNvSpPr>
          <p:nvPr>
            <p:ph type="body" sz="quarter" idx="12"/>
          </p:nvPr>
        </p:nvSpPr>
        <p:spPr>
          <a:xfrm>
            <a:off x="0" y="1874520"/>
            <a:ext cx="3409950" cy="2994660"/>
          </a:xfrm>
        </p:spPr>
        <p:txBody>
          <a:bodyPr anchor="ctr"/>
          <a:lstStyle/>
          <a:p>
            <a:pPr marL="0" lvl="0" indent="0" algn="ctr">
              <a:lnSpc>
                <a:spcPct val="100000"/>
              </a:lnSpc>
              <a:spcBef>
                <a:spcPts val="0"/>
              </a:spcBef>
              <a:buNone/>
            </a:pPr>
            <a:r>
              <a:rPr lang="en-US" sz="4000" dirty="0">
                <a:solidFill>
                  <a:prstClr val="black"/>
                </a:solidFill>
              </a:rPr>
              <a:t>SPPC-II</a:t>
            </a:r>
          </a:p>
          <a:p>
            <a:pPr marL="0" lvl="0" indent="0" algn="ctr">
              <a:spcBef>
                <a:spcPct val="0"/>
              </a:spcBef>
              <a:buNone/>
              <a:defRPr/>
            </a:pPr>
            <a:r>
              <a:rPr lang="en-US" sz="4000" dirty="0">
                <a:solidFill>
                  <a:prstClr val="black"/>
                </a:solidFill>
              </a:rPr>
              <a:t>Toolkit</a:t>
            </a:r>
          </a:p>
        </p:txBody>
      </p:sp>
      <p:pic>
        <p:nvPicPr>
          <p:cNvPr id="3" name="Picture 2" descr="Logo for Agency for Healthcare Research and Quality (AHRQ)">
            <a:extLst>
              <a:ext uri="{FF2B5EF4-FFF2-40B4-BE49-F238E27FC236}">
                <a16:creationId xmlns:a16="http://schemas.microsoft.com/office/drawing/2014/main" id="{8DE8B424-3B0E-7A0A-C9B0-E2D6165D6B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5747" y="5696015"/>
            <a:ext cx="2377440" cy="822960"/>
          </a:xfrm>
          <a:prstGeom prst="rect">
            <a:avLst/>
          </a:prstGeom>
        </p:spPr>
      </p:pic>
      <p:sp>
        <p:nvSpPr>
          <p:cNvPr id="4" name="TextBox 3">
            <a:extLst>
              <a:ext uri="{FF2B5EF4-FFF2-40B4-BE49-F238E27FC236}">
                <a16:creationId xmlns:a16="http://schemas.microsoft.com/office/drawing/2014/main" id="{43AEF7EF-A74C-D8A4-CA89-F79480A6AC24}"/>
              </a:ext>
            </a:extLst>
          </p:cNvPr>
          <p:cNvSpPr txBox="1"/>
          <p:nvPr/>
        </p:nvSpPr>
        <p:spPr>
          <a:xfrm>
            <a:off x="9277350" y="5848350"/>
            <a:ext cx="2420214" cy="646331"/>
          </a:xfrm>
          <a:prstGeom prst="rect">
            <a:avLst/>
          </a:prstGeom>
          <a:noFill/>
        </p:spPr>
        <p:txBody>
          <a:bodyPr wrap="none" rtlCol="0">
            <a:spAutoFit/>
          </a:bodyPr>
          <a:lstStyle/>
          <a:p>
            <a:pPr algn="r"/>
            <a:r>
              <a:rPr lang="en-US" dirty="0"/>
              <a:t>AHRQ Pub. No. 23-0046</a:t>
            </a:r>
          </a:p>
          <a:p>
            <a:pPr algn="r"/>
            <a:r>
              <a:rPr lang="en-US" dirty="0"/>
              <a:t>July 2023</a:t>
            </a:r>
          </a:p>
        </p:txBody>
      </p:sp>
    </p:spTree>
    <p:extLst>
      <p:ext uri="{BB962C8B-B14F-4D97-AF65-F5344CB8AC3E}">
        <p14:creationId xmlns:p14="http://schemas.microsoft.com/office/powerpoint/2010/main" val="3936236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Demonstrating Power Words</a:t>
            </a:r>
          </a:p>
        </p:txBody>
      </p:sp>
      <p:sp>
        <p:nvSpPr>
          <p:cNvPr id="10" name="Content Placeholder 9"/>
          <p:cNvSpPr>
            <a:spLocks noGrp="1"/>
          </p:cNvSpPr>
          <p:nvPr>
            <p:ph idx="13"/>
          </p:nvPr>
        </p:nvSpPr>
        <p:spPr>
          <a:xfrm>
            <a:off x="1311618" y="2344298"/>
            <a:ext cx="1801586" cy="1052044"/>
          </a:xfrm>
        </p:spPr>
        <p:txBody>
          <a:bodyPr/>
          <a:lstStyle/>
          <a:p>
            <a:pPr marL="0" indent="0">
              <a:buNone/>
            </a:pPr>
            <a:r>
              <a:rPr lang="en-US" dirty="0"/>
              <a:t>Click video to watch</a:t>
            </a:r>
          </a:p>
          <a:p>
            <a:pPr marL="0" indent="0">
              <a:buNone/>
            </a:pPr>
            <a:endParaRPr lang="en-US" dirty="0"/>
          </a:p>
        </p:txBody>
      </p:sp>
      <p:pic>
        <p:nvPicPr>
          <p:cNvPr id="6" name="cuslandd.mp4" descr="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430588" y="1825625"/>
            <a:ext cx="5330825" cy="3998913"/>
          </a:xfrm>
        </p:spPr>
      </p:pic>
      <p:sp>
        <p:nvSpPr>
          <p:cNvPr id="7" name="Curved Right Arrow 6" descr="Decorative">
            <a:extLst>
              <a:ext uri="{C183D7F6-B498-43B3-948B-1728B52AA6E4}">
                <adec:decorative xmlns:adec="http://schemas.microsoft.com/office/drawing/2017/decorative" val="0"/>
              </a:ext>
            </a:extLst>
          </p:cNvPr>
          <p:cNvSpPr/>
          <p:nvPr/>
        </p:nvSpPr>
        <p:spPr>
          <a:xfrm rot="20833141">
            <a:off x="569672" y="1980743"/>
            <a:ext cx="1220630" cy="188082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653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93C6-1C49-F344-97C2-323AB9D22096}"/>
              </a:ext>
            </a:extLst>
          </p:cNvPr>
          <p:cNvSpPr>
            <a:spLocks noGrp="1"/>
          </p:cNvSpPr>
          <p:nvPr>
            <p:ph type="title"/>
          </p:nvPr>
        </p:nvSpPr>
        <p:spPr/>
        <p:txBody>
          <a:bodyPr/>
          <a:lstStyle/>
          <a:p>
            <a:r>
              <a:rPr lang="en-US" dirty="0"/>
              <a:t>Practice Two-Challenge Rule</a:t>
            </a:r>
            <a:br>
              <a:rPr lang="en-US" dirty="0"/>
            </a:br>
            <a:r>
              <a:rPr lang="en-US" sz="2800" i="1" dirty="0">
                <a:solidFill>
                  <a:srgbClr val="4258A6"/>
                </a:solidFill>
              </a:rPr>
              <a:t>~8 minutes</a:t>
            </a:r>
            <a:endParaRPr lang="en-US" sz="2800" dirty="0"/>
          </a:p>
        </p:txBody>
      </p:sp>
      <p:sp>
        <p:nvSpPr>
          <p:cNvPr id="4" name="Content Placeholder 3">
            <a:extLst>
              <a:ext uri="{FF2B5EF4-FFF2-40B4-BE49-F238E27FC236}">
                <a16:creationId xmlns:a16="http://schemas.microsoft.com/office/drawing/2014/main" id="{647A151C-80A9-4D4D-A641-A07AA3370FB1}"/>
              </a:ext>
            </a:extLst>
          </p:cNvPr>
          <p:cNvSpPr>
            <a:spLocks noGrp="1"/>
          </p:cNvSpPr>
          <p:nvPr>
            <p:ph idx="1"/>
          </p:nvPr>
        </p:nvSpPr>
        <p:spPr/>
        <p:txBody>
          <a:bodyPr/>
          <a:lstStyle/>
          <a:p>
            <a:r>
              <a:rPr lang="en-US" dirty="0"/>
              <a:t>Break into groups of two to three individuals</a:t>
            </a:r>
          </a:p>
          <a:p>
            <a:r>
              <a:rPr lang="en-US" dirty="0"/>
              <a:t>Brainstorm (5 minutes)</a:t>
            </a:r>
          </a:p>
          <a:p>
            <a:pPr lvl="1"/>
            <a:r>
              <a:rPr lang="en-US" dirty="0"/>
              <a:t>Imagine you are Dana from the previous video and Dr. Dean has just brushed off your assertion about Ms. Keys.</a:t>
            </a:r>
          </a:p>
          <a:p>
            <a:pPr lvl="1"/>
            <a:r>
              <a:rPr lang="en-US" dirty="0"/>
              <a:t>What would you do or say next? </a:t>
            </a:r>
          </a:p>
          <a:p>
            <a:r>
              <a:rPr lang="en-US" dirty="0"/>
              <a:t>Report out (2–3 minutes)</a:t>
            </a:r>
          </a:p>
          <a:p>
            <a:pPr lvl="1"/>
            <a:r>
              <a:rPr lang="en-US" dirty="0"/>
              <a:t>Share your strategy to the group.</a:t>
            </a:r>
          </a:p>
          <a:p>
            <a:pPr lvl="1"/>
            <a:r>
              <a:rPr lang="en-US" dirty="0"/>
              <a:t>Why you think it would be (in)effective?</a:t>
            </a:r>
          </a:p>
        </p:txBody>
      </p:sp>
      <p:sp>
        <p:nvSpPr>
          <p:cNvPr id="9" name="Slide Number Placeholder 66">
            <a:extLst>
              <a:ext uri="{FF2B5EF4-FFF2-40B4-BE49-F238E27FC236}">
                <a16:creationId xmlns:a16="http://schemas.microsoft.com/office/drawing/2014/main" id="{3A8C7FDC-CB6A-7348-BEC8-E9E01316A2A0}"/>
              </a:ext>
            </a:extLst>
          </p:cNvPr>
          <p:cNvSpPr txBox="1">
            <a:spLocks/>
          </p:cNvSpPr>
          <p:nvPr/>
        </p:nvSpPr>
        <p:spPr>
          <a:xfrm>
            <a:off x="11151294" y="6255876"/>
            <a:ext cx="4313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926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Semi-transparent image of hospital. ">
            <a:extLst>
              <a:ext uri="{FF2B5EF4-FFF2-40B4-BE49-F238E27FC236}">
                <a16:creationId xmlns:a16="http://schemas.microsoft.com/office/drawing/2014/main" id="{D58A77A6-3844-9141-8C8B-BBFCAFB0490A}"/>
              </a:ext>
            </a:extLst>
          </p:cNvPr>
          <p:cNvSpPr/>
          <p:nvPr/>
        </p:nvSpPr>
        <p:spPr>
          <a:xfrm>
            <a:off x="0" y="1"/>
            <a:ext cx="12192000" cy="6038768"/>
          </a:xfrm>
          <a:prstGeom prst="rect">
            <a:avLst/>
          </a:prstGeom>
          <a:blipFill dpi="0" rotWithShape="1">
            <a:blip r:embed="rId4">
              <a:alphaModFix amt="3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Slide Number Placeholder 6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13" name="Title 6">
            <a:extLst>
              <a:ext uri="{FF2B5EF4-FFF2-40B4-BE49-F238E27FC236}">
                <a16:creationId xmlns:a16="http://schemas.microsoft.com/office/drawing/2014/main" id="{A6CB99FC-46F4-6745-8B40-81FE0B05D013}"/>
              </a:ext>
            </a:extLst>
          </p:cNvPr>
          <p:cNvSpPr>
            <a:spLocks noGrp="1"/>
          </p:cNvSpPr>
          <p:nvPr>
            <p:ph type="title"/>
          </p:nvPr>
        </p:nvSpPr>
        <p:spPr>
          <a:xfrm>
            <a:off x="0" y="1"/>
            <a:ext cx="12192000" cy="1494587"/>
          </a:xfrm>
          <a:solidFill>
            <a:schemeClr val="bg1"/>
          </a:solidFill>
          <a:ln>
            <a:solidFill>
              <a:schemeClr val="accent1"/>
            </a:solidFill>
          </a:ln>
        </p:spPr>
        <p:txBody>
          <a:bodyPr>
            <a:normAutofit/>
          </a:bodyPr>
          <a:lstStyle/>
          <a:p>
            <a:pPr lvl="0" algn="ctr"/>
            <a:r>
              <a:rPr lang="en-US" dirty="0"/>
              <a:t>Severe Hypertension</a:t>
            </a:r>
            <a:br>
              <a:rPr lang="en-US" dirty="0"/>
            </a:br>
            <a:r>
              <a:rPr lang="en-US" dirty="0"/>
              <a:t>Power Words &amp; Two-Challenge Rule</a:t>
            </a:r>
          </a:p>
        </p:txBody>
      </p:sp>
      <p:pic>
        <p:nvPicPr>
          <p:cNvPr id="7" name="Picture 6" descr="Decorative">
            <a:extLst>
              <a:ext uri="{FF2B5EF4-FFF2-40B4-BE49-F238E27FC236}">
                <a16:creationId xmlns:a16="http://schemas.microsoft.com/office/drawing/2014/main" id="{7A45C7FE-74A5-9A45-8D78-F611715107D9}"/>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381394" y="1494588"/>
            <a:ext cx="5985568" cy="5944490"/>
          </a:xfrm>
          <a:prstGeom prst="rect">
            <a:avLst/>
          </a:prstGeom>
        </p:spPr>
      </p:pic>
      <p:sp>
        <p:nvSpPr>
          <p:cNvPr id="8" name="Content Placeholder 2">
            <a:extLst>
              <a:ext uri="{FF2B5EF4-FFF2-40B4-BE49-F238E27FC236}">
                <a16:creationId xmlns:a16="http://schemas.microsoft.com/office/drawing/2014/main" id="{EBC3C2EE-45AF-A341-819C-58B17FBBF126}"/>
              </a:ext>
            </a:extLst>
          </p:cNvPr>
          <p:cNvSpPr>
            <a:spLocks noGrp="1"/>
          </p:cNvSpPr>
          <p:nvPr>
            <p:ph idx="1"/>
          </p:nvPr>
        </p:nvSpPr>
        <p:spPr>
          <a:xfrm>
            <a:off x="584894" y="2172118"/>
            <a:ext cx="6819206" cy="2526882"/>
          </a:xfrm>
          <a:solidFill>
            <a:schemeClr val="bg1"/>
          </a:solidFill>
          <a:ln w="19050">
            <a:solidFill>
              <a:schemeClr val="accent1"/>
            </a:solidFill>
          </a:ln>
        </p:spPr>
        <p:txBody>
          <a:bodyPr anchor="ctr">
            <a:normAutofit/>
          </a:bodyPr>
          <a:lstStyle/>
          <a:p>
            <a:r>
              <a:rPr lang="en-US" sz="3000" dirty="0"/>
              <a:t>Analyze how the nurse, Kim, uses the Two-Challenge Rule to assert her position and concerns in a clinical scenario.</a:t>
            </a:r>
          </a:p>
        </p:txBody>
      </p:sp>
    </p:spTree>
    <p:custDataLst>
      <p:tags r:id="rId1"/>
    </p:custDataLst>
    <p:extLst>
      <p:ext uri="{BB962C8B-B14F-4D97-AF65-F5344CB8AC3E}">
        <p14:creationId xmlns:p14="http://schemas.microsoft.com/office/powerpoint/2010/main" val="4093420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2" descr="Decorative shape">
            <a:extLst>
              <a:ext uri="{FF2B5EF4-FFF2-40B4-BE49-F238E27FC236}">
                <a16:creationId xmlns:a16="http://schemas.microsoft.com/office/drawing/2014/main" id="{265DF183-5441-420D-A1FF-A8CA35B27010}"/>
              </a:ext>
            </a:extLst>
          </p:cNvPr>
          <p:cNvSpPr/>
          <p:nvPr/>
        </p:nvSpPr>
        <p:spPr>
          <a:xfrm flipV="1">
            <a:off x="1450109" y="83127"/>
            <a:ext cx="10640291" cy="5867436"/>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 name="connsiteX0" fmla="*/ 0 w 5513832"/>
              <a:gd name="connsiteY0" fmla="*/ 0 h 1415243"/>
              <a:gd name="connsiteX1" fmla="*/ 5020056 w 5513832"/>
              <a:gd name="connsiteY1" fmla="*/ 0 h 1415243"/>
              <a:gd name="connsiteX2" fmla="*/ 5513832 w 5513832"/>
              <a:gd name="connsiteY2" fmla="*/ 1415243 h 1415243"/>
              <a:gd name="connsiteX3" fmla="*/ 649224 w 5513832"/>
              <a:gd name="connsiteY3" fmla="*/ 1415243 h 1415243"/>
              <a:gd name="connsiteX4" fmla="*/ 0 w 5513832"/>
              <a:gd name="connsiteY4" fmla="*/ 0 h 1415243"/>
              <a:gd name="connsiteX0" fmla="*/ 0 w 5513832"/>
              <a:gd name="connsiteY0" fmla="*/ 9144 h 1424387"/>
              <a:gd name="connsiteX1" fmla="*/ 5513832 w 5513832"/>
              <a:gd name="connsiteY1" fmla="*/ 0 h 1424387"/>
              <a:gd name="connsiteX2" fmla="*/ 5513832 w 5513832"/>
              <a:gd name="connsiteY2" fmla="*/ 1424387 h 1424387"/>
              <a:gd name="connsiteX3" fmla="*/ 649224 w 5513832"/>
              <a:gd name="connsiteY3" fmla="*/ 1424387 h 1424387"/>
              <a:gd name="connsiteX4" fmla="*/ 0 w 5513832"/>
              <a:gd name="connsiteY4" fmla="*/ 9144 h 1424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3832" h="1424387">
                <a:moveTo>
                  <a:pt x="0" y="9144"/>
                </a:moveTo>
                <a:lnTo>
                  <a:pt x="5513832" y="0"/>
                </a:lnTo>
                <a:lnTo>
                  <a:pt x="5513832" y="1424387"/>
                </a:lnTo>
                <a:lnTo>
                  <a:pt x="649224" y="1424387"/>
                </a:lnTo>
                <a:lnTo>
                  <a:pt x="0" y="9144"/>
                </a:lnTo>
                <a:close/>
              </a:path>
            </a:pathLst>
          </a:custGeom>
          <a:solidFill>
            <a:srgbClr val="FEE2F9"/>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8"/>
          <p:cNvSpPr>
            <a:spLocks noGrp="1"/>
          </p:cNvSpPr>
          <p:nvPr>
            <p:ph type="title"/>
          </p:nvPr>
        </p:nvSpPr>
        <p:spPr>
          <a:xfrm rot="16200000">
            <a:off x="-2314745" y="2312499"/>
            <a:ext cx="5950567" cy="1325563"/>
          </a:xfrm>
        </p:spPr>
        <p:txBody>
          <a:bodyPr>
            <a:noAutofit/>
          </a:bodyPr>
          <a:lstStyle/>
          <a:p>
            <a:r>
              <a:rPr lang="en-US" sz="3400" dirty="0"/>
              <a:t>Severe Hypertension</a:t>
            </a:r>
            <a:br>
              <a:rPr lang="en-US" sz="3400" dirty="0"/>
            </a:br>
            <a:r>
              <a:rPr lang="en-US" sz="3400" dirty="0"/>
              <a:t>Power Words &amp; Two-Challenges</a:t>
            </a:r>
            <a:endParaRPr lang="en-US" sz="3400" i="1" dirty="0"/>
          </a:p>
        </p:txBody>
      </p:sp>
      <p:sp>
        <p:nvSpPr>
          <p:cNvPr id="14" name="Text Placeholder 13"/>
          <p:cNvSpPr>
            <a:spLocks noGrp="1"/>
          </p:cNvSpPr>
          <p:nvPr>
            <p:ph type="body" sz="quarter" idx="10"/>
          </p:nvPr>
        </p:nvSpPr>
        <p:spPr>
          <a:xfrm>
            <a:off x="1738252" y="217788"/>
            <a:ext cx="9612085" cy="720601"/>
          </a:xfrm>
        </p:spPr>
        <p:txBody>
          <a:bodyPr/>
          <a:lstStyle/>
          <a:p>
            <a:r>
              <a:rPr lang="en-US" i="0" dirty="0"/>
              <a:t>Nurse Kim calls the charge nurse, Melanie, to ask for assistance with establishing an IV…</a:t>
            </a:r>
          </a:p>
        </p:txBody>
      </p:sp>
      <p:sp>
        <p:nvSpPr>
          <p:cNvPr id="8" name="Slide Number Placeholder 7"/>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grpSp>
        <p:nvGrpSpPr>
          <p:cNvPr id="25" name="Group 24" descr="Illustration shows two figures in silhouette: Kim, the triage nurse, and the charge nurse, Melanie. Caption reads: 'Nurse Kim calls the charge nurse, Melanie, to ask for assistance with establishing an IV...' A phone icon indicates that Kim is phoning Melanie; she says 'Hi, Melanie, Ms. Smith recently presented to L&amp;D triage and was noted to have severe-range blood pressure. Since arrival, she has had sustained severe-range blood pressure and I have been attempting to obtain IV access; however, I am having difficulty. Would you be able to send someone to assist me?'">
            <a:extLst>
              <a:ext uri="{FF2B5EF4-FFF2-40B4-BE49-F238E27FC236}">
                <a16:creationId xmlns:a16="http://schemas.microsoft.com/office/drawing/2014/main" id="{E97583A2-0D2A-4392-8383-481772CF3CDE}"/>
              </a:ext>
            </a:extLst>
          </p:cNvPr>
          <p:cNvGrpSpPr/>
          <p:nvPr/>
        </p:nvGrpSpPr>
        <p:grpSpPr>
          <a:xfrm>
            <a:off x="1414285" y="2351733"/>
            <a:ext cx="1769376" cy="3505996"/>
            <a:chOff x="8440740" y="1962976"/>
            <a:chExt cx="2066605" cy="4558916"/>
          </a:xfrm>
        </p:grpSpPr>
        <p:pic>
          <p:nvPicPr>
            <p:cNvPr id="28" name="Picture 27" descr="A picture containing silhouette of nurse">
              <a:extLst>
                <a:ext uri="{FF2B5EF4-FFF2-40B4-BE49-F238E27FC236}">
                  <a16:creationId xmlns:a16="http://schemas.microsoft.com/office/drawing/2014/main" id="{8A638ADC-D077-40D3-B601-A39B62F111CF}"/>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60515"/>
            <a:stretch/>
          </p:blipFill>
          <p:spPr>
            <a:xfrm flipH="1">
              <a:off x="8440740" y="1962976"/>
              <a:ext cx="2066605" cy="4558916"/>
            </a:xfrm>
            <a:prstGeom prst="rect">
              <a:avLst/>
            </a:prstGeom>
          </p:spPr>
        </p:pic>
        <p:sp>
          <p:nvSpPr>
            <p:cNvPr id="29" name="TextBox 28">
              <a:extLst>
                <a:ext uri="{FF2B5EF4-FFF2-40B4-BE49-F238E27FC236}">
                  <a16:creationId xmlns:a16="http://schemas.microsoft.com/office/drawing/2014/main" id="{B42F2601-B789-4F24-84CF-B6E98339CFE9}"/>
                </a:ext>
              </a:extLst>
            </p:cNvPr>
            <p:cNvSpPr txBox="1"/>
            <p:nvPr/>
          </p:nvSpPr>
          <p:spPr>
            <a:xfrm>
              <a:off x="8994536" y="5901777"/>
              <a:ext cx="1351814" cy="34017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Kim, triage nurse</a:t>
              </a:r>
            </a:p>
          </p:txBody>
        </p:sp>
      </p:grpSp>
      <p:pic>
        <p:nvPicPr>
          <p:cNvPr id="30" name="Picture 29" descr="File:Phone font awesome.svg - Wikimedia Commons">
            <a:extLst>
              <a:ext uri="{FF2B5EF4-FFF2-40B4-BE49-F238E27FC236}">
                <a16:creationId xmlns:a16="http://schemas.microsoft.com/office/drawing/2014/main" id="{4C3BF71E-4F35-4F1F-AB2B-1979D2A62E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301833">
            <a:off x="7289436" y="1912171"/>
            <a:ext cx="2710165" cy="2710165"/>
          </a:xfrm>
          <a:prstGeom prst="rect">
            <a:avLst/>
          </a:prstGeom>
        </p:spPr>
      </p:pic>
      <p:sp>
        <p:nvSpPr>
          <p:cNvPr id="12" name="Text Placeholder 11"/>
          <p:cNvSpPr>
            <a:spLocks noGrp="1"/>
          </p:cNvSpPr>
          <p:nvPr>
            <p:ph type="body" sz="quarter" idx="12"/>
          </p:nvPr>
        </p:nvSpPr>
        <p:spPr>
          <a:xfrm>
            <a:off x="3291006" y="1251952"/>
            <a:ext cx="4203098" cy="4523069"/>
          </a:xfrm>
          <a:prstGeom prst="wedgeRectCallout">
            <a:avLst>
              <a:gd name="adj1" fmla="val -56564"/>
              <a:gd name="adj2" fmla="val 852"/>
            </a:avLst>
          </a:prstGeom>
        </p:spPr>
        <p:txBody>
          <a:bodyPr/>
          <a:lstStyle/>
          <a:p>
            <a:r>
              <a:rPr lang="en-US" dirty="0"/>
              <a:t>Hi, Melanie.</a:t>
            </a:r>
            <a:endParaRPr lang="en-US" sz="800" dirty="0"/>
          </a:p>
          <a:p>
            <a:r>
              <a:rPr lang="en-US" dirty="0"/>
              <a:t>Ms. Smith recently presented to L&amp;D triage and was noted to have severe-range blood pressure. </a:t>
            </a:r>
            <a:endParaRPr lang="en-US" sz="800" dirty="0"/>
          </a:p>
          <a:p>
            <a:r>
              <a:rPr lang="en-US" dirty="0"/>
              <a:t>Since arrival, she has had sustained severe-range blood pressure and I have been attempting to obtain IV access; however, I am having difficulty.</a:t>
            </a:r>
            <a:endParaRPr lang="en-US" sz="800" dirty="0"/>
          </a:p>
          <a:p>
            <a:r>
              <a:rPr lang="en-US" dirty="0"/>
              <a:t>Would you be able to send someone to assist me?</a:t>
            </a:r>
          </a:p>
        </p:txBody>
      </p:sp>
      <p:pic>
        <p:nvPicPr>
          <p:cNvPr id="31" name="Picture 30" descr="Image of nurse with clipboard">
            <a:extLst>
              <a:ext uri="{FF2B5EF4-FFF2-40B4-BE49-F238E27FC236}">
                <a16:creationId xmlns:a16="http://schemas.microsoft.com/office/drawing/2014/main" id="{5638BCBA-AD99-4A57-A609-CAA3AB31274A}"/>
              </a:ext>
            </a:extLst>
          </p:cNvPr>
          <p:cNvPicPr>
            <a:picLocks noChangeAspect="1"/>
          </p:cNvPicPr>
          <p:nvPr/>
        </p:nvPicPr>
        <p:blipFill rotWithShape="1">
          <a:blip r:embed="rId6">
            <a:extLst>
              <a:ext uri="{28A0092B-C50C-407E-A947-70E740481C1C}">
                <a14:useLocalDpi xmlns:a14="http://schemas.microsoft.com/office/drawing/2010/main" val="0"/>
              </a:ext>
            </a:extLst>
          </a:blip>
          <a:srcRect b="35671"/>
          <a:stretch/>
        </p:blipFill>
        <p:spPr>
          <a:xfrm flipH="1">
            <a:off x="9671075" y="2183106"/>
            <a:ext cx="2089428" cy="3767458"/>
          </a:xfrm>
          <a:prstGeom prst="rect">
            <a:avLst/>
          </a:prstGeom>
        </p:spPr>
      </p:pic>
      <p:sp>
        <p:nvSpPr>
          <p:cNvPr id="23" name="TextBox 22">
            <a:extLst>
              <a:ext uri="{FF2B5EF4-FFF2-40B4-BE49-F238E27FC236}">
                <a16:creationId xmlns:a16="http://schemas.microsoft.com/office/drawing/2014/main" id="{C1074C60-543D-462A-A28E-59B46B9C077E}"/>
              </a:ext>
            </a:extLst>
          </p:cNvPr>
          <p:cNvSpPr txBox="1"/>
          <p:nvPr/>
        </p:nvSpPr>
        <p:spPr>
          <a:xfrm>
            <a:off x="9915424" y="5380835"/>
            <a:ext cx="1489203"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Melanie, charge nurse</a:t>
            </a:r>
          </a:p>
        </p:txBody>
      </p:sp>
    </p:spTree>
    <p:custDataLst>
      <p:tags r:id="rId1"/>
    </p:custDataLst>
    <p:extLst>
      <p:ext uri="{BB962C8B-B14F-4D97-AF65-F5344CB8AC3E}">
        <p14:creationId xmlns:p14="http://schemas.microsoft.com/office/powerpoint/2010/main" val="3922254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2" descr="Decorative shape">
            <a:extLst>
              <a:ext uri="{FF2B5EF4-FFF2-40B4-BE49-F238E27FC236}">
                <a16:creationId xmlns:a16="http://schemas.microsoft.com/office/drawing/2014/main" id="{22C1C5F3-E0F5-4610-9F2C-549E2C21F9F8}"/>
              </a:ext>
            </a:extLst>
          </p:cNvPr>
          <p:cNvSpPr/>
          <p:nvPr/>
        </p:nvSpPr>
        <p:spPr>
          <a:xfrm rot="10800000" flipH="1" flipV="1">
            <a:off x="1483951" y="62303"/>
            <a:ext cx="10555649" cy="5743075"/>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F9B5B5"/>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7"/>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17" name="Text Placeholder 25">
            <a:extLst>
              <a:ext uri="{FF2B5EF4-FFF2-40B4-BE49-F238E27FC236}">
                <a16:creationId xmlns:a16="http://schemas.microsoft.com/office/drawing/2014/main" id="{FBF0489A-578B-47DD-8897-128BA87D0312}"/>
              </a:ext>
            </a:extLst>
          </p:cNvPr>
          <p:cNvSpPr txBox="1">
            <a:spLocks/>
          </p:cNvSpPr>
          <p:nvPr/>
        </p:nvSpPr>
        <p:spPr>
          <a:xfrm>
            <a:off x="4780309" y="520172"/>
            <a:ext cx="7015227" cy="1015798"/>
          </a:xfrm>
          <a:prstGeom prst="wedgeRectCallout">
            <a:avLst>
              <a:gd name="adj1" fmla="val 26682"/>
              <a:gd name="adj2" fmla="val 105051"/>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Sorry, Kim, I am short on nursing staff, and I am getting ready to go on a coffee break. I really cannot spare someone right now.</a:t>
            </a:r>
          </a:p>
        </p:txBody>
      </p:sp>
      <p:sp>
        <p:nvSpPr>
          <p:cNvPr id="18" name="Text Placeholder 26">
            <a:extLst>
              <a:ext uri="{FF2B5EF4-FFF2-40B4-BE49-F238E27FC236}">
                <a16:creationId xmlns:a16="http://schemas.microsoft.com/office/drawing/2014/main" id="{7D1628C5-4295-4BBA-9BF2-C3926D4980E9}"/>
              </a:ext>
            </a:extLst>
          </p:cNvPr>
          <p:cNvSpPr>
            <a:spLocks noGrp="1"/>
          </p:cNvSpPr>
          <p:nvPr>
            <p:ph type="body" sz="quarter" idx="11"/>
          </p:nvPr>
        </p:nvSpPr>
        <p:spPr>
          <a:xfrm>
            <a:off x="4648144" y="2259016"/>
            <a:ext cx="3087108" cy="850897"/>
          </a:xfrm>
          <a:prstGeom prst="wedgeRectCallout">
            <a:avLst>
              <a:gd name="adj1" fmla="val -102246"/>
              <a:gd name="adj2" fmla="val 31682"/>
            </a:avLst>
          </a:prstGeom>
        </p:spPr>
        <p:txBody>
          <a:bodyPr/>
          <a:lstStyle/>
          <a:p>
            <a:r>
              <a:rPr lang="en-US" dirty="0"/>
              <a:t>Are you sure you can’t send someone now?</a:t>
            </a:r>
          </a:p>
        </p:txBody>
      </p:sp>
      <p:sp>
        <p:nvSpPr>
          <p:cNvPr id="19" name="Text Placeholder 11">
            <a:extLst>
              <a:ext uri="{FF2B5EF4-FFF2-40B4-BE49-F238E27FC236}">
                <a16:creationId xmlns:a16="http://schemas.microsoft.com/office/drawing/2014/main" id="{1022D319-C880-4E08-8233-61FEE72CDC45}"/>
              </a:ext>
            </a:extLst>
          </p:cNvPr>
          <p:cNvSpPr txBox="1">
            <a:spLocks/>
          </p:cNvSpPr>
          <p:nvPr/>
        </p:nvSpPr>
        <p:spPr>
          <a:xfrm>
            <a:off x="1478908" y="850897"/>
            <a:ext cx="3412118" cy="1611622"/>
          </a:xfrm>
          <a:prstGeom prst="irregularSeal2">
            <a:avLst/>
          </a:prstGeom>
          <a:solidFill>
            <a:schemeClr val="accent1"/>
          </a:solidFill>
          <a:ln>
            <a:solidFill>
              <a:srgbClr val="FF0000"/>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Challenge #1!</a:t>
            </a:r>
          </a:p>
        </p:txBody>
      </p:sp>
      <p:sp>
        <p:nvSpPr>
          <p:cNvPr id="20" name="Text Placeholder 27">
            <a:extLst>
              <a:ext uri="{FF2B5EF4-FFF2-40B4-BE49-F238E27FC236}">
                <a16:creationId xmlns:a16="http://schemas.microsoft.com/office/drawing/2014/main" id="{672FD740-A07B-45BA-A164-0FFA79B05E6A}"/>
              </a:ext>
            </a:extLst>
          </p:cNvPr>
          <p:cNvSpPr>
            <a:spLocks noGrp="1"/>
          </p:cNvSpPr>
          <p:nvPr>
            <p:ph type="body" sz="quarter" idx="13"/>
          </p:nvPr>
        </p:nvSpPr>
        <p:spPr>
          <a:xfrm>
            <a:off x="6779197" y="4757504"/>
            <a:ext cx="2612781" cy="1065359"/>
          </a:xfrm>
          <a:prstGeom prst="wedgeRectCallout">
            <a:avLst>
              <a:gd name="adj1" fmla="val 72785"/>
              <a:gd name="adj2" fmla="val -189909"/>
            </a:avLst>
          </a:prstGeom>
        </p:spPr>
        <p:txBody>
          <a:bodyPr/>
          <a:lstStyle/>
          <a:p>
            <a:r>
              <a:rPr lang="en-US" dirty="0"/>
              <a:t>Just try a few more times… I am sure you will get it.</a:t>
            </a:r>
          </a:p>
        </p:txBody>
      </p:sp>
      <p:sp>
        <p:nvSpPr>
          <p:cNvPr id="24" name="Title 8">
            <a:extLst>
              <a:ext uri="{FF2B5EF4-FFF2-40B4-BE49-F238E27FC236}">
                <a16:creationId xmlns:a16="http://schemas.microsoft.com/office/drawing/2014/main" id="{BC3C8A4D-F4B0-9A48-B228-BBCBFC132870}"/>
              </a:ext>
            </a:extLst>
          </p:cNvPr>
          <p:cNvSpPr>
            <a:spLocks noGrp="1"/>
          </p:cNvSpPr>
          <p:nvPr>
            <p:ph type="title"/>
          </p:nvPr>
        </p:nvSpPr>
        <p:spPr/>
        <p:txBody>
          <a:bodyPr>
            <a:noAutofit/>
          </a:bodyPr>
          <a:lstStyle/>
          <a:p>
            <a:r>
              <a:rPr lang="en-US" sz="3400" dirty="0"/>
              <a:t>Severe Hypertension</a:t>
            </a:r>
            <a:br>
              <a:rPr lang="en-US" sz="3400" dirty="0"/>
            </a:br>
            <a:r>
              <a:rPr lang="en-US" sz="3400" dirty="0"/>
              <a:t>Power Words &amp; Two-Challenges</a:t>
            </a:r>
            <a:endParaRPr lang="en-US" sz="3400" i="1" dirty="0"/>
          </a:p>
        </p:txBody>
      </p:sp>
      <p:grpSp>
        <p:nvGrpSpPr>
          <p:cNvPr id="26" name="Group 25" descr="Illustration shows two figures in silhouette: Kim, the triage nurse, and the charge nurse, Melanie. A phone icon indicates that Kim is phoning Melanie. Melanie says 'Sorry, Kim, I am short on nursing staff, and I am getting ready to go on a coffee break. I really cannot spare someone right now.' Kim asks 'Are you sure you can’t send someone now?' Melanie answers 'Just try a few more times… I am sure you will get it.'">
            <a:extLst>
              <a:ext uri="{FF2B5EF4-FFF2-40B4-BE49-F238E27FC236}">
                <a16:creationId xmlns:a16="http://schemas.microsoft.com/office/drawing/2014/main" id="{2E3D9F62-16E0-0749-9C9F-2E7925835F06}"/>
              </a:ext>
            </a:extLst>
          </p:cNvPr>
          <p:cNvGrpSpPr/>
          <p:nvPr/>
        </p:nvGrpSpPr>
        <p:grpSpPr>
          <a:xfrm>
            <a:off x="1414285" y="2351733"/>
            <a:ext cx="1769376" cy="3505996"/>
            <a:chOff x="8440740" y="1962976"/>
            <a:chExt cx="2066605" cy="4558916"/>
          </a:xfrm>
        </p:grpSpPr>
        <p:pic>
          <p:nvPicPr>
            <p:cNvPr id="27" name="Picture 26" descr="A picture containing silhouette of nurse">
              <a:extLst>
                <a:ext uri="{FF2B5EF4-FFF2-40B4-BE49-F238E27FC236}">
                  <a16:creationId xmlns:a16="http://schemas.microsoft.com/office/drawing/2014/main" id="{D552DDD8-1399-7E4A-8703-521D2220A20E}"/>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60515"/>
            <a:stretch/>
          </p:blipFill>
          <p:spPr>
            <a:xfrm flipH="1">
              <a:off x="8440740" y="1962976"/>
              <a:ext cx="2066605" cy="4558916"/>
            </a:xfrm>
            <a:prstGeom prst="rect">
              <a:avLst/>
            </a:prstGeom>
          </p:spPr>
        </p:pic>
        <p:sp>
          <p:nvSpPr>
            <p:cNvPr id="32" name="TextBox 31">
              <a:extLst>
                <a:ext uri="{FF2B5EF4-FFF2-40B4-BE49-F238E27FC236}">
                  <a16:creationId xmlns:a16="http://schemas.microsoft.com/office/drawing/2014/main" id="{B79264F5-AE16-244B-8C3C-3F391C976F01}"/>
                </a:ext>
              </a:extLst>
            </p:cNvPr>
            <p:cNvSpPr txBox="1"/>
            <p:nvPr/>
          </p:nvSpPr>
          <p:spPr>
            <a:xfrm>
              <a:off x="8994536" y="5901777"/>
              <a:ext cx="1351814" cy="34017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Kim, triage nurse</a:t>
              </a:r>
            </a:p>
          </p:txBody>
        </p:sp>
      </p:grpSp>
      <p:pic>
        <p:nvPicPr>
          <p:cNvPr id="33" name="Picture 32" descr="File:Phone font awesome.svg - Wikimedia Commons">
            <a:extLst>
              <a:ext uri="{FF2B5EF4-FFF2-40B4-BE49-F238E27FC236}">
                <a16:creationId xmlns:a16="http://schemas.microsoft.com/office/drawing/2014/main" id="{2ED9AFB8-ACEB-2C41-AF2C-E0FA5E7DAC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301833">
            <a:off x="6730504" y="1866127"/>
            <a:ext cx="2710165" cy="2710165"/>
          </a:xfrm>
          <a:prstGeom prst="rect">
            <a:avLst/>
          </a:prstGeom>
        </p:spPr>
      </p:pic>
      <p:pic>
        <p:nvPicPr>
          <p:cNvPr id="34" name="Picture 33" descr="Image of nurse with clipboard">
            <a:extLst>
              <a:ext uri="{FF2B5EF4-FFF2-40B4-BE49-F238E27FC236}">
                <a16:creationId xmlns:a16="http://schemas.microsoft.com/office/drawing/2014/main" id="{D8FC55D9-3B42-F949-9629-54CEBCD28877}"/>
              </a:ext>
            </a:extLst>
          </p:cNvPr>
          <p:cNvPicPr>
            <a:picLocks noChangeAspect="1"/>
          </p:cNvPicPr>
          <p:nvPr/>
        </p:nvPicPr>
        <p:blipFill rotWithShape="1">
          <a:blip r:embed="rId6">
            <a:extLst>
              <a:ext uri="{28A0092B-C50C-407E-A947-70E740481C1C}">
                <a14:useLocalDpi xmlns:a14="http://schemas.microsoft.com/office/drawing/2010/main" val="0"/>
              </a:ext>
            </a:extLst>
          </a:blip>
          <a:srcRect b="35671"/>
          <a:stretch/>
        </p:blipFill>
        <p:spPr>
          <a:xfrm flipH="1">
            <a:off x="9671075" y="2183106"/>
            <a:ext cx="2089428" cy="3767458"/>
          </a:xfrm>
          <a:prstGeom prst="rect">
            <a:avLst/>
          </a:prstGeom>
        </p:spPr>
      </p:pic>
      <p:sp>
        <p:nvSpPr>
          <p:cNvPr id="35" name="TextBox 34">
            <a:extLst>
              <a:ext uri="{FF2B5EF4-FFF2-40B4-BE49-F238E27FC236}">
                <a16:creationId xmlns:a16="http://schemas.microsoft.com/office/drawing/2014/main" id="{D24168C5-726A-194F-AC97-B3DB57A6DD08}"/>
              </a:ext>
            </a:extLst>
          </p:cNvPr>
          <p:cNvSpPr txBox="1"/>
          <p:nvPr/>
        </p:nvSpPr>
        <p:spPr>
          <a:xfrm>
            <a:off x="9915424" y="5380835"/>
            <a:ext cx="1489203"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Melanie, charge nurse</a:t>
            </a:r>
          </a:p>
        </p:txBody>
      </p:sp>
    </p:spTree>
    <p:custDataLst>
      <p:tags r:id="rId1"/>
    </p:custDataLst>
    <p:extLst>
      <p:ext uri="{BB962C8B-B14F-4D97-AF65-F5344CB8AC3E}">
        <p14:creationId xmlns:p14="http://schemas.microsoft.com/office/powerpoint/2010/main" val="102926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2" descr="Decorative shape">
            <a:extLst>
              <a:ext uri="{FF2B5EF4-FFF2-40B4-BE49-F238E27FC236}">
                <a16:creationId xmlns:a16="http://schemas.microsoft.com/office/drawing/2014/main" id="{1F8A0A1B-2EEF-477A-98E1-6B9FFBA73177}"/>
              </a:ext>
            </a:extLst>
          </p:cNvPr>
          <p:cNvSpPr/>
          <p:nvPr/>
        </p:nvSpPr>
        <p:spPr>
          <a:xfrm flipV="1">
            <a:off x="1400423" y="89647"/>
            <a:ext cx="10692965" cy="5753088"/>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A2FCBE"/>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8"/>
          <p:cNvSpPr>
            <a:spLocks noGrp="1"/>
          </p:cNvSpPr>
          <p:nvPr>
            <p:ph type="title"/>
          </p:nvPr>
        </p:nvSpPr>
        <p:spPr/>
        <p:txBody>
          <a:bodyPr>
            <a:normAutofit/>
          </a:bodyPr>
          <a:lstStyle/>
          <a:p>
            <a:r>
              <a:rPr lang="en-US" sz="3400" dirty="0"/>
              <a:t>Severe Hypertension</a:t>
            </a:r>
            <a:br>
              <a:rPr lang="en-US" sz="3400" dirty="0"/>
            </a:br>
            <a:r>
              <a:rPr lang="en-US" sz="3400" dirty="0"/>
              <a:t>Power Words &amp; Two-Challenges</a:t>
            </a:r>
            <a:endParaRPr lang="en-US" sz="3400" i="1" dirty="0"/>
          </a:p>
        </p:txBody>
      </p:sp>
      <p:sp>
        <p:nvSpPr>
          <p:cNvPr id="8" name="Slide Number Placeholder 7"/>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26" name="Text Placeholder 11">
            <a:extLst>
              <a:ext uri="{FF2B5EF4-FFF2-40B4-BE49-F238E27FC236}">
                <a16:creationId xmlns:a16="http://schemas.microsoft.com/office/drawing/2014/main" id="{8856EBA2-B69A-4350-AEFE-25817249F01D}"/>
              </a:ext>
            </a:extLst>
          </p:cNvPr>
          <p:cNvSpPr txBox="1">
            <a:spLocks/>
          </p:cNvSpPr>
          <p:nvPr/>
        </p:nvSpPr>
        <p:spPr>
          <a:xfrm>
            <a:off x="5418119" y="4721420"/>
            <a:ext cx="4252956" cy="1121313"/>
          </a:xfrm>
          <a:prstGeom prst="wedgeRectCallout">
            <a:avLst>
              <a:gd name="adj1" fmla="val 51690"/>
              <a:gd name="adj2" fmla="val -181984"/>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OK, Kim. I can see this is a </a:t>
            </a:r>
            <a:r>
              <a:rPr kumimoji="0" lang="en-US" sz="2400" b="1" i="1" u="none" strike="noStrike" kern="1200" cap="none" spc="0" normalizeH="0" baseline="0" noProof="0" dirty="0">
                <a:ln>
                  <a:noFill/>
                </a:ln>
                <a:solidFill>
                  <a:srgbClr val="FF0000"/>
                </a:solidFill>
                <a:effectLst/>
                <a:uLnTx/>
                <a:uFillTx/>
                <a:latin typeface="Calibri" panose="020F0502020204030204"/>
                <a:ea typeface="+mn-ea"/>
                <a:cs typeface="+mn-cs"/>
              </a:rPr>
              <a:t>safety issue</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I will help you before I go on break.</a:t>
            </a:r>
          </a:p>
        </p:txBody>
      </p:sp>
      <p:sp>
        <p:nvSpPr>
          <p:cNvPr id="27" name="Text Placeholder 18">
            <a:extLst>
              <a:ext uri="{FF2B5EF4-FFF2-40B4-BE49-F238E27FC236}">
                <a16:creationId xmlns:a16="http://schemas.microsoft.com/office/drawing/2014/main" id="{75652988-38EF-4AE6-A780-9F8ED69E5986}"/>
              </a:ext>
            </a:extLst>
          </p:cNvPr>
          <p:cNvSpPr txBox="1">
            <a:spLocks/>
          </p:cNvSpPr>
          <p:nvPr/>
        </p:nvSpPr>
        <p:spPr>
          <a:xfrm>
            <a:off x="2033645" y="144055"/>
            <a:ext cx="5927247" cy="2153270"/>
          </a:xfrm>
          <a:prstGeom prst="wedgeRectCallout">
            <a:avLst>
              <a:gd name="adj1" fmla="val -32404"/>
              <a:gd name="adj2" fmla="val 69657"/>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I am </a:t>
            </a:r>
            <a:r>
              <a:rPr kumimoji="0" lang="en-US" sz="2200" b="1" i="1" u="none" strike="noStrike" kern="1200" cap="none" spc="0" normalizeH="0" baseline="0" noProof="0" dirty="0">
                <a:ln>
                  <a:noFill/>
                </a:ln>
                <a:solidFill>
                  <a:srgbClr val="FF0000"/>
                </a:solidFill>
                <a:effectLst/>
                <a:uLnTx/>
                <a:uFillTx/>
                <a:latin typeface="Calibri" panose="020F0502020204030204"/>
                <a:ea typeface="+mn-ea"/>
                <a:cs typeface="+mn-cs"/>
              </a:rPr>
              <a:t>concerned</a:t>
            </a:r>
            <a:r>
              <a:rPr kumimoji="0" lang="en-US" sz="22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because Ms. Smith has severe-range blood pressure, and I don’t have IV access in order to administer the magnesium sulfate for seizure prophylaxis. </a:t>
            </a:r>
            <a:endPar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I am </a:t>
            </a:r>
            <a:r>
              <a:rPr kumimoji="0" lang="en-US" sz="2200" b="1" i="1" u="none" strike="noStrike" kern="1200" cap="none" spc="0" normalizeH="0" baseline="0" noProof="0" dirty="0">
                <a:ln>
                  <a:noFill/>
                </a:ln>
                <a:solidFill>
                  <a:srgbClr val="FF0000"/>
                </a:solidFill>
                <a:effectLst/>
                <a:uLnTx/>
                <a:uFillTx/>
                <a:latin typeface="Calibri" panose="020F0502020204030204"/>
                <a:ea typeface="+mn-ea"/>
                <a:cs typeface="+mn-cs"/>
              </a:rPr>
              <a:t>uncomfortable</a:t>
            </a:r>
            <a:r>
              <a:rPr kumimoji="0" lang="en-US" sz="22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with how long it has taken, and I really need assistance in obtaining an IV.</a:t>
            </a:r>
            <a:endPar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32" name="Text Placeholder 6">
            <a:extLst>
              <a:ext uri="{FF2B5EF4-FFF2-40B4-BE49-F238E27FC236}">
                <a16:creationId xmlns:a16="http://schemas.microsoft.com/office/drawing/2014/main" id="{30184530-F74B-47AB-8DFE-5E40DD837EA7}"/>
              </a:ext>
            </a:extLst>
          </p:cNvPr>
          <p:cNvSpPr txBox="1">
            <a:spLocks/>
          </p:cNvSpPr>
          <p:nvPr/>
        </p:nvSpPr>
        <p:spPr>
          <a:xfrm rot="234903">
            <a:off x="3871348" y="2766203"/>
            <a:ext cx="2370640" cy="2003742"/>
          </a:xfrm>
          <a:prstGeom prst="irregularSeal2">
            <a:avLst/>
          </a:prstGeom>
          <a:solidFill>
            <a:srgbClr val="F194BE"/>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a:ln>
                  <a:noFill/>
                </a:ln>
                <a:solidFill>
                  <a:sysClr val="windowText" lastClr="000000"/>
                </a:solidFill>
                <a:effectLst/>
                <a:uLnTx/>
                <a:uFillTx/>
                <a:latin typeface="Calibri" panose="020F0502020204030204"/>
                <a:ea typeface="+mn-ea"/>
                <a:cs typeface="+mn-cs"/>
              </a:rPr>
              <a:t>Power Words</a:t>
            </a:r>
            <a:endParaRPr kumimoji="0" lang="en-US" sz="2400" b="1" i="1" u="none" strike="noStrike" kern="1200" cap="none" spc="0" normalizeH="0" baseline="0" noProof="0" dirty="0">
              <a:ln>
                <a:noFill/>
              </a:ln>
              <a:solidFill>
                <a:sysClr val="windowText" lastClr="000000"/>
              </a:solidFill>
              <a:effectLst/>
              <a:uLnTx/>
              <a:uFillTx/>
              <a:latin typeface="Calibri" panose="020F0502020204030204"/>
              <a:ea typeface="+mn-ea"/>
              <a:cs typeface="Calibri"/>
            </a:endParaRPr>
          </a:p>
        </p:txBody>
      </p:sp>
      <p:sp>
        <p:nvSpPr>
          <p:cNvPr id="33" name="Text Placeholder 19">
            <a:extLst>
              <a:ext uri="{FF2B5EF4-FFF2-40B4-BE49-F238E27FC236}">
                <a16:creationId xmlns:a16="http://schemas.microsoft.com/office/drawing/2014/main" id="{9D27281D-2C19-44A8-8207-637B0F312E85}"/>
              </a:ext>
            </a:extLst>
          </p:cNvPr>
          <p:cNvSpPr txBox="1">
            <a:spLocks/>
          </p:cNvSpPr>
          <p:nvPr/>
        </p:nvSpPr>
        <p:spPr>
          <a:xfrm>
            <a:off x="8594114" y="131900"/>
            <a:ext cx="3374462" cy="2037556"/>
          </a:xfrm>
          <a:prstGeom prst="irregularSeal2">
            <a:avLst/>
          </a:prstGeom>
          <a:solidFill>
            <a:schemeClr val="accent1"/>
          </a:solidFill>
          <a:ln>
            <a:solidFill>
              <a:srgbClr val="FF0000"/>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a:ln>
                  <a:noFill/>
                </a:ln>
                <a:solidFill>
                  <a:prstClr val="black"/>
                </a:solidFill>
                <a:effectLst/>
                <a:uLnTx/>
                <a:uFillTx/>
                <a:latin typeface="Calibri" panose="020F0502020204030204"/>
                <a:ea typeface="+mn-ea"/>
                <a:cs typeface="+mn-cs"/>
              </a:rPr>
              <a:t>Challenge #2!</a:t>
            </a: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p:txBody>
      </p:sp>
      <p:grpSp>
        <p:nvGrpSpPr>
          <p:cNvPr id="17" name="Group 16" descr="Illustration shows two figures in silhouette: Kim, the triage nurse, and the charge nurse, Melanie. A phone icon indicates that Kim is phoning Melanie. Kim says 'I am *concerned* because Ms. Smith has severe-range blood pressure, and I don’t have IV access in order to administer the magnesium sulfate for seizure prophylaxis. I am *uncomfortable* with how long it has taken, and I really need assistance in obtaining an IV.' Melanie answers 'OK, Kim. I can see this is a *safety issue*. I will help you before I go on break.'">
            <a:extLst>
              <a:ext uri="{FF2B5EF4-FFF2-40B4-BE49-F238E27FC236}">
                <a16:creationId xmlns:a16="http://schemas.microsoft.com/office/drawing/2014/main" id="{C98C99D6-4913-AE49-B79B-33A1E12FC0E4}"/>
              </a:ext>
            </a:extLst>
          </p:cNvPr>
          <p:cNvGrpSpPr/>
          <p:nvPr/>
        </p:nvGrpSpPr>
        <p:grpSpPr>
          <a:xfrm>
            <a:off x="1414285" y="2351733"/>
            <a:ext cx="1769376" cy="3505996"/>
            <a:chOff x="8440740" y="1962976"/>
            <a:chExt cx="2066605" cy="4558916"/>
          </a:xfrm>
        </p:grpSpPr>
        <p:pic>
          <p:nvPicPr>
            <p:cNvPr id="18" name="Picture 17" descr="A picture containing silhouette of nurse">
              <a:extLst>
                <a:ext uri="{FF2B5EF4-FFF2-40B4-BE49-F238E27FC236}">
                  <a16:creationId xmlns:a16="http://schemas.microsoft.com/office/drawing/2014/main" id="{E37E6DEF-699A-2E4A-BF2F-1F3F03C6A182}"/>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60515"/>
            <a:stretch/>
          </p:blipFill>
          <p:spPr>
            <a:xfrm flipH="1">
              <a:off x="8440740" y="1962976"/>
              <a:ext cx="2066605" cy="4558916"/>
            </a:xfrm>
            <a:prstGeom prst="rect">
              <a:avLst/>
            </a:prstGeom>
          </p:spPr>
        </p:pic>
        <p:sp>
          <p:nvSpPr>
            <p:cNvPr id="20" name="TextBox 19">
              <a:extLst>
                <a:ext uri="{FF2B5EF4-FFF2-40B4-BE49-F238E27FC236}">
                  <a16:creationId xmlns:a16="http://schemas.microsoft.com/office/drawing/2014/main" id="{BA81958F-59A0-F548-AA18-2FE522A511A2}"/>
                </a:ext>
              </a:extLst>
            </p:cNvPr>
            <p:cNvSpPr txBox="1"/>
            <p:nvPr/>
          </p:nvSpPr>
          <p:spPr>
            <a:xfrm>
              <a:off x="8994536" y="5901777"/>
              <a:ext cx="1351814" cy="34017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Kim, triage nurse</a:t>
              </a:r>
            </a:p>
          </p:txBody>
        </p:sp>
      </p:grpSp>
      <p:pic>
        <p:nvPicPr>
          <p:cNvPr id="21" name="Picture 20" descr="File:Phone font awesome.svg - Wikimedia Commons">
            <a:extLst>
              <a:ext uri="{FF2B5EF4-FFF2-40B4-BE49-F238E27FC236}">
                <a16:creationId xmlns:a16="http://schemas.microsoft.com/office/drawing/2014/main" id="{A01E68E8-E7A8-E749-8AF6-37191178D1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301833">
            <a:off x="6504410" y="2006282"/>
            <a:ext cx="2710165" cy="2710165"/>
          </a:xfrm>
          <a:prstGeom prst="rect">
            <a:avLst/>
          </a:prstGeom>
        </p:spPr>
      </p:pic>
      <p:pic>
        <p:nvPicPr>
          <p:cNvPr id="22" name="Picture 21" descr="Image of nurse with clipboard">
            <a:extLst>
              <a:ext uri="{FF2B5EF4-FFF2-40B4-BE49-F238E27FC236}">
                <a16:creationId xmlns:a16="http://schemas.microsoft.com/office/drawing/2014/main" id="{70F486DC-2E0F-A54E-8F67-DCCF21772F87}"/>
              </a:ext>
            </a:extLst>
          </p:cNvPr>
          <p:cNvPicPr>
            <a:picLocks noChangeAspect="1"/>
          </p:cNvPicPr>
          <p:nvPr/>
        </p:nvPicPr>
        <p:blipFill rotWithShape="1">
          <a:blip r:embed="rId6">
            <a:extLst>
              <a:ext uri="{28A0092B-C50C-407E-A947-70E740481C1C}">
                <a14:useLocalDpi xmlns:a14="http://schemas.microsoft.com/office/drawing/2010/main" val="0"/>
              </a:ext>
            </a:extLst>
          </a:blip>
          <a:srcRect b="35671"/>
          <a:stretch/>
        </p:blipFill>
        <p:spPr>
          <a:xfrm flipH="1">
            <a:off x="9671075" y="2183106"/>
            <a:ext cx="2089428" cy="3767458"/>
          </a:xfrm>
          <a:prstGeom prst="rect">
            <a:avLst/>
          </a:prstGeom>
        </p:spPr>
      </p:pic>
      <p:sp>
        <p:nvSpPr>
          <p:cNvPr id="24" name="TextBox 23">
            <a:extLst>
              <a:ext uri="{FF2B5EF4-FFF2-40B4-BE49-F238E27FC236}">
                <a16:creationId xmlns:a16="http://schemas.microsoft.com/office/drawing/2014/main" id="{80D357D1-F435-F14C-AE7D-D8EF4713752C}"/>
              </a:ext>
            </a:extLst>
          </p:cNvPr>
          <p:cNvSpPr txBox="1"/>
          <p:nvPr/>
        </p:nvSpPr>
        <p:spPr>
          <a:xfrm>
            <a:off x="9915424" y="5380835"/>
            <a:ext cx="1489203"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Melanie, charge nurse</a:t>
            </a:r>
          </a:p>
        </p:txBody>
      </p:sp>
    </p:spTree>
    <p:custDataLst>
      <p:tags r:id="rId1"/>
    </p:custDataLst>
    <p:extLst>
      <p:ext uri="{BB962C8B-B14F-4D97-AF65-F5344CB8AC3E}">
        <p14:creationId xmlns:p14="http://schemas.microsoft.com/office/powerpoint/2010/main" val="469835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3"/>
          <p:cNvSpPr>
            <a:spLocks noGrp="1" noChangeArrowheads="1"/>
          </p:cNvSpPr>
          <p:nvPr>
            <p:ph type="title"/>
          </p:nvPr>
        </p:nvSpPr>
        <p:spPr/>
        <p:txBody>
          <a:bodyPr/>
          <a:lstStyle/>
          <a:p>
            <a:r>
              <a:rPr lang="en-US" altLang="en-US" dirty="0"/>
              <a:t>What Is Feedback?</a:t>
            </a:r>
          </a:p>
        </p:txBody>
      </p:sp>
      <p:sp>
        <p:nvSpPr>
          <p:cNvPr id="11267" name="Rectangle 2"/>
          <p:cNvSpPr>
            <a:spLocks noGrp="1" noChangeArrowheads="1"/>
          </p:cNvSpPr>
          <p:nvPr>
            <p:ph idx="1"/>
          </p:nvPr>
        </p:nvSpPr>
        <p:spPr/>
        <p:txBody>
          <a:bodyPr/>
          <a:lstStyle/>
          <a:p>
            <a:pPr marL="0" indent="0" algn="ctr">
              <a:buNone/>
            </a:pPr>
            <a:r>
              <a:rPr lang="en-US" altLang="en-US" sz="3000" b="1" dirty="0">
                <a:solidFill>
                  <a:srgbClr val="4258A6"/>
                </a:solidFill>
              </a:rPr>
              <a:t>Information provided for the purpose </a:t>
            </a:r>
            <a:br>
              <a:rPr lang="en-US" altLang="en-US" sz="3000" b="1" dirty="0">
                <a:solidFill>
                  <a:srgbClr val="4258A6"/>
                </a:solidFill>
              </a:rPr>
            </a:br>
            <a:r>
              <a:rPr lang="en-US" altLang="en-US" sz="3000" b="1" dirty="0">
                <a:solidFill>
                  <a:srgbClr val="4258A6"/>
                </a:solidFill>
              </a:rPr>
              <a:t>of improving team or individual performance.</a:t>
            </a:r>
          </a:p>
          <a:p>
            <a:endParaRPr lang="en-US" altLang="en-US" dirty="0"/>
          </a:p>
          <a:p>
            <a:r>
              <a:rPr lang="en-US" altLang="en-US" dirty="0"/>
              <a:t>Professional development through</a:t>
            </a:r>
          </a:p>
          <a:p>
            <a:pPr lvl="1"/>
            <a:r>
              <a:rPr lang="en-US" altLang="en-US" dirty="0"/>
              <a:t>Reinforcing desired performance or</a:t>
            </a:r>
          </a:p>
          <a:p>
            <a:pPr lvl="1"/>
            <a:r>
              <a:rPr lang="en-US" altLang="en-US" dirty="0"/>
              <a:t>Correcting undesirable performance</a:t>
            </a:r>
          </a:p>
          <a:p>
            <a:endParaRPr lang="en-US" altLang="en-US" dirty="0"/>
          </a:p>
        </p:txBody>
      </p:sp>
      <p:sp>
        <p:nvSpPr>
          <p:cNvPr id="5" name="Slide Number Placeholder 14">
            <a:extLst>
              <a:ext uri="{FF2B5EF4-FFF2-40B4-BE49-F238E27FC236}">
                <a16:creationId xmlns:a16="http://schemas.microsoft.com/office/drawing/2014/main" id="{399E28FF-5A03-A34E-A635-25592FFF7E91}"/>
              </a:ext>
            </a:extLst>
          </p:cNvPr>
          <p:cNvSpPr>
            <a:spLocks noGrp="1"/>
          </p:cNvSpPr>
          <p:nvPr>
            <p:ph type="sldNum" sz="quarter" idx="12"/>
          </p:nvPr>
        </p:nvSpPr>
        <p:spPr>
          <a:xfrm>
            <a:off x="11151294" y="6255876"/>
            <a:ext cx="43133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44253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Feedback</a:t>
            </a:r>
          </a:p>
        </p:txBody>
      </p:sp>
      <p:sp>
        <p:nvSpPr>
          <p:cNvPr id="5" name="Content Placeholder 4"/>
          <p:cNvSpPr>
            <a:spLocks noGrp="1"/>
          </p:cNvSpPr>
          <p:nvPr>
            <p:ph idx="1"/>
          </p:nvPr>
        </p:nvSpPr>
        <p:spPr/>
        <p:txBody>
          <a:bodyPr>
            <a:normAutofit fontScale="92500" lnSpcReduction="10000"/>
          </a:bodyPr>
          <a:lstStyle/>
          <a:p>
            <a:r>
              <a:rPr lang="en-US" altLang="en-US" dirty="0">
                <a:solidFill>
                  <a:srgbClr val="4258A6"/>
                </a:solidFill>
              </a:rPr>
              <a:t>Considerate &amp; respectful</a:t>
            </a:r>
          </a:p>
          <a:p>
            <a:pPr lvl="1"/>
            <a:r>
              <a:rPr lang="en-US" altLang="en-US" dirty="0"/>
              <a:t>Everyone is human and feedback can be uncomfortable for both parties</a:t>
            </a:r>
            <a:endParaRPr lang="en-US" altLang="en-US" dirty="0">
              <a:solidFill>
                <a:srgbClr val="4258A6"/>
              </a:solidFill>
            </a:endParaRPr>
          </a:p>
          <a:p>
            <a:r>
              <a:rPr lang="en-US" altLang="en-US" dirty="0">
                <a:solidFill>
                  <a:srgbClr val="4258A6"/>
                </a:solidFill>
              </a:rPr>
              <a:t>Directed toward improvement</a:t>
            </a:r>
          </a:p>
          <a:p>
            <a:pPr lvl="1"/>
            <a:r>
              <a:rPr lang="en-US" altLang="en-US" dirty="0"/>
              <a:t>Growth, not goading</a:t>
            </a:r>
            <a:endParaRPr lang="en-US" altLang="en-US" dirty="0">
              <a:solidFill>
                <a:srgbClr val="4258A6"/>
              </a:solidFill>
            </a:endParaRPr>
          </a:p>
          <a:p>
            <a:r>
              <a:rPr lang="en-US" altLang="en-US" dirty="0">
                <a:solidFill>
                  <a:srgbClr val="4258A6"/>
                </a:solidFill>
              </a:rPr>
              <a:t>Behavior-oriented	</a:t>
            </a:r>
          </a:p>
          <a:p>
            <a:pPr lvl="1"/>
            <a:r>
              <a:rPr lang="en-US" altLang="en-US" dirty="0"/>
              <a:t>Do not make it about personality traits</a:t>
            </a:r>
          </a:p>
          <a:p>
            <a:r>
              <a:rPr lang="en-US" altLang="en-US" dirty="0">
                <a:solidFill>
                  <a:srgbClr val="4258A6"/>
                </a:solidFill>
              </a:rPr>
              <a:t>Specific	</a:t>
            </a:r>
          </a:p>
          <a:p>
            <a:pPr lvl="1"/>
            <a:r>
              <a:rPr lang="en-US" altLang="en-US" dirty="0"/>
              <a:t>Concrete examples</a:t>
            </a:r>
          </a:p>
          <a:p>
            <a:r>
              <a:rPr lang="en-US" altLang="en-US" dirty="0">
                <a:solidFill>
                  <a:srgbClr val="4258A6"/>
                </a:solidFill>
              </a:rPr>
              <a:t>Timely</a:t>
            </a:r>
          </a:p>
          <a:p>
            <a:pPr lvl="1"/>
            <a:r>
              <a:rPr lang="en-US" altLang="en-US" dirty="0"/>
              <a:t>Sooner is better</a:t>
            </a: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062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Effective Feedback Demonstration</a:t>
            </a:r>
          </a:p>
        </p:txBody>
      </p:sp>
      <p:sp>
        <p:nvSpPr>
          <p:cNvPr id="13" name="Content Placeholder 12"/>
          <p:cNvSpPr>
            <a:spLocks noGrp="1"/>
          </p:cNvSpPr>
          <p:nvPr>
            <p:ph idx="1"/>
          </p:nvPr>
        </p:nvSpPr>
        <p:spPr>
          <a:xfrm>
            <a:off x="1181100" y="2396405"/>
            <a:ext cx="1862138" cy="3510430"/>
          </a:xfrm>
        </p:spPr>
        <p:txBody>
          <a:bodyPr/>
          <a:lstStyle/>
          <a:p>
            <a:pPr marL="0" indent="0">
              <a:buNone/>
            </a:pPr>
            <a:r>
              <a:rPr lang="en-US" dirty="0"/>
              <a:t>Click video to watch</a:t>
            </a:r>
          </a:p>
        </p:txBody>
      </p:sp>
      <p:pic>
        <p:nvPicPr>
          <p:cNvPr id="4" name="Mod 6_1of1_Feedback.mp4" descr="Effective Feedback Video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3238" y="1400646"/>
            <a:ext cx="6008252" cy="4506189"/>
          </a:xfrm>
          <a:prstGeom prst="rect">
            <a:avLst/>
          </a:prstGeom>
        </p:spPr>
      </p:pic>
      <p:sp>
        <p:nvSpPr>
          <p:cNvPr id="19" name="Curved Right Arrow 18" descr="Decorative">
            <a:extLst>
              <a:ext uri="{C183D7F6-B498-43B3-948B-1728B52AA6E4}">
                <adec:decorative xmlns:adec="http://schemas.microsoft.com/office/drawing/2017/decorative" val="0"/>
              </a:ext>
            </a:extLst>
          </p:cNvPr>
          <p:cNvSpPr/>
          <p:nvPr/>
        </p:nvSpPr>
        <p:spPr>
          <a:xfrm rot="20833141">
            <a:off x="569672" y="1980743"/>
            <a:ext cx="1220630" cy="188082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132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CBDD7-0926-B546-9CDE-A22CB1636AAE}"/>
              </a:ext>
            </a:extLst>
          </p:cNvPr>
          <p:cNvSpPr>
            <a:spLocks noGrp="1"/>
          </p:cNvSpPr>
          <p:nvPr>
            <p:ph type="title"/>
          </p:nvPr>
        </p:nvSpPr>
        <p:spPr/>
        <p:txBody>
          <a:bodyPr/>
          <a:lstStyle/>
          <a:p>
            <a:r>
              <a:rPr lang="en-US" dirty="0"/>
              <a:t>Feedback Video Discussion</a:t>
            </a:r>
          </a:p>
        </p:txBody>
      </p:sp>
      <p:sp>
        <p:nvSpPr>
          <p:cNvPr id="4" name="Content Placeholder 3">
            <a:extLst>
              <a:ext uri="{FF2B5EF4-FFF2-40B4-BE49-F238E27FC236}">
                <a16:creationId xmlns:a16="http://schemas.microsoft.com/office/drawing/2014/main" id="{4137DC24-C836-1146-B584-BE5936E74C74}"/>
              </a:ext>
            </a:extLst>
          </p:cNvPr>
          <p:cNvSpPr>
            <a:spLocks noGrp="1"/>
          </p:cNvSpPr>
          <p:nvPr>
            <p:ph idx="1"/>
          </p:nvPr>
        </p:nvSpPr>
        <p:spPr/>
        <p:txBody>
          <a:bodyPr/>
          <a:lstStyle/>
          <a:p>
            <a:r>
              <a:rPr lang="en-US" dirty="0"/>
              <a:t>What did you like about this demonstration?</a:t>
            </a:r>
          </a:p>
          <a:p>
            <a:endParaRPr lang="en-US" dirty="0"/>
          </a:p>
          <a:p>
            <a:r>
              <a:rPr lang="en-US" dirty="0"/>
              <a:t>How would you have given feedback in this instance?</a:t>
            </a:r>
          </a:p>
          <a:p>
            <a:endParaRPr lang="en-US" dirty="0"/>
          </a:p>
          <a:p>
            <a:r>
              <a:rPr lang="en-US" dirty="0"/>
              <a:t>How might feedback be different when it’s of a negative or developmental nature?</a:t>
            </a:r>
          </a:p>
        </p:txBody>
      </p:sp>
      <p:sp>
        <p:nvSpPr>
          <p:cNvPr id="6" name="Slide Number Placeholder 66">
            <a:extLst>
              <a:ext uri="{FF2B5EF4-FFF2-40B4-BE49-F238E27FC236}">
                <a16:creationId xmlns:a16="http://schemas.microsoft.com/office/drawing/2014/main" id="{F9C18C2D-488E-0B41-9BD6-2DBB6EE3E5EF}"/>
              </a:ext>
            </a:extLst>
          </p:cNvPr>
          <p:cNvSpPr txBox="1">
            <a:spLocks/>
          </p:cNvSpPr>
          <p:nvPr/>
        </p:nvSpPr>
        <p:spPr>
          <a:xfrm>
            <a:off x="11151294" y="6255876"/>
            <a:ext cx="4313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154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Mutual Support</a:t>
            </a:r>
          </a:p>
        </p:txBody>
      </p:sp>
      <p:sp>
        <p:nvSpPr>
          <p:cNvPr id="5" name="Content Placeholder 4"/>
          <p:cNvSpPr>
            <a:spLocks noGrp="1"/>
          </p:cNvSpPr>
          <p:nvPr>
            <p:ph idx="1"/>
          </p:nvPr>
        </p:nvSpPr>
        <p:spPr/>
        <p:txBody>
          <a:bodyPr/>
          <a:lstStyle/>
          <a:p>
            <a:pPr>
              <a:spcAft>
                <a:spcPts val="600"/>
              </a:spcAft>
              <a:buNone/>
            </a:pPr>
            <a:r>
              <a:rPr lang="en-US" altLang="en-US" dirty="0">
                <a:ea typeface="ヒラギノ角ゴ Pro W3" pitchFamily="127" charset="-128"/>
              </a:rPr>
              <a:t>Mutual support involves members:</a:t>
            </a:r>
          </a:p>
          <a:p>
            <a:pPr marL="801688" lvl="1" indent="-457200">
              <a:spcAft>
                <a:spcPts val="600"/>
              </a:spcAft>
              <a:buClrTx/>
              <a:buSzPct val="100000"/>
              <a:buFont typeface="Arial" pitchFamily="34" charset="0"/>
              <a:buAutoNum type="arabicPeriod"/>
            </a:pPr>
            <a:r>
              <a:rPr lang="en-US" altLang="en-US" dirty="0">
                <a:ea typeface="MS PGothic" pitchFamily="34" charset="-128"/>
              </a:rPr>
              <a:t>Assisting each other </a:t>
            </a:r>
          </a:p>
          <a:p>
            <a:pPr marL="801688" lvl="1" indent="-457200">
              <a:spcAft>
                <a:spcPts val="600"/>
              </a:spcAft>
              <a:buClrTx/>
              <a:buSzPct val="100000"/>
              <a:buFont typeface="Arial" pitchFamily="34" charset="0"/>
              <a:buAutoNum type="arabicPeriod"/>
            </a:pPr>
            <a:r>
              <a:rPr lang="en-US" altLang="en-US" dirty="0">
                <a:ea typeface="MS PGothic" pitchFamily="34" charset="-128"/>
              </a:rPr>
              <a:t>Asserting and advocating for safety</a:t>
            </a:r>
          </a:p>
          <a:p>
            <a:pPr marL="801688" lvl="1" indent="-457200">
              <a:spcAft>
                <a:spcPts val="600"/>
              </a:spcAft>
              <a:buClrTx/>
              <a:buSzPct val="100000"/>
              <a:buFont typeface="Arial" pitchFamily="34" charset="0"/>
              <a:buAutoNum type="arabicPeriod"/>
            </a:pPr>
            <a:r>
              <a:rPr lang="en-US" altLang="en-US" dirty="0">
                <a:ea typeface="MS PGothic" pitchFamily="34" charset="-128"/>
              </a:rPr>
              <a:t>Providing and receiving feedback</a:t>
            </a:r>
          </a:p>
          <a:p>
            <a:pPr marL="801688" lvl="1" indent="-457200">
              <a:spcAft>
                <a:spcPts val="600"/>
              </a:spcAft>
              <a:buClrTx/>
              <a:buSzPct val="100000"/>
              <a:buFont typeface="Arial" pitchFamily="34" charset="0"/>
              <a:buAutoNum type="arabicPeriod"/>
            </a:pPr>
            <a:r>
              <a:rPr lang="en-US" altLang="en-US" dirty="0">
                <a:ea typeface="MS PGothic" pitchFamily="34" charset="-128"/>
              </a:rPr>
              <a:t>Managing conflict</a:t>
            </a:r>
            <a:endParaRPr lang="en-US" altLang="en-US" dirty="0">
              <a:ea typeface="ヒラギノ角ゴ Pro W3" pitchFamily="127" charset="-128"/>
            </a:endParaRP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002C7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91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Conflict in Teams</a:t>
            </a:r>
          </a:p>
        </p:txBody>
      </p:sp>
      <p:sp>
        <p:nvSpPr>
          <p:cNvPr id="5" name="Content Placeholder 4"/>
          <p:cNvSpPr>
            <a:spLocks noGrp="1"/>
          </p:cNvSpPr>
          <p:nvPr>
            <p:ph idx="1"/>
          </p:nvPr>
        </p:nvSpPr>
        <p:spPr>
          <a:xfrm>
            <a:off x="838200" y="3887947"/>
            <a:ext cx="5634379" cy="1418898"/>
          </a:xfrm>
        </p:spPr>
        <p:txBody>
          <a:bodyPr>
            <a:normAutofit/>
          </a:bodyPr>
          <a:lstStyle/>
          <a:p>
            <a:pPr marL="0" indent="0" algn="ctr">
              <a:buNone/>
            </a:pPr>
            <a:r>
              <a:rPr lang="en-US" b="1" dirty="0"/>
              <a:t>Informational Conflict</a:t>
            </a:r>
            <a:br>
              <a:rPr lang="en-US" b="1" dirty="0"/>
            </a:br>
            <a:r>
              <a:rPr lang="en-US" b="1" dirty="0"/>
              <a:t>(We have different information!)</a:t>
            </a:r>
          </a:p>
        </p:txBody>
      </p:sp>
      <p:sp>
        <p:nvSpPr>
          <p:cNvPr id="6" name="Content Placeholder 4"/>
          <p:cNvSpPr txBox="1">
            <a:spLocks/>
          </p:cNvSpPr>
          <p:nvPr/>
        </p:nvSpPr>
        <p:spPr>
          <a:xfrm>
            <a:off x="6248401" y="3815615"/>
            <a:ext cx="5681253" cy="1167865"/>
          </a:xfrm>
          <a:prstGeom prst="rect">
            <a:avLst/>
          </a:prstGeom>
        </p:spPr>
        <p:txBody>
          <a:bodyPr/>
          <a:lstStyle>
            <a:lvl1pPr marL="342900" indent="-342900" algn="l" rtl="0" eaLnBrk="1" fontAlgn="base" hangingPunct="1">
              <a:spcBef>
                <a:spcPct val="20000"/>
              </a:spcBef>
              <a:spcAft>
                <a:spcPts val="400"/>
              </a:spcAft>
              <a:buClr>
                <a:srgbClr val="41B649"/>
              </a:buClr>
              <a:buChar char="•"/>
              <a:defRPr sz="2800">
                <a:solidFill>
                  <a:srgbClr val="254B8E"/>
                </a:solidFill>
                <a:latin typeface="+mn-lt"/>
                <a:ea typeface="ＭＳ Ｐゴシック" charset="-128"/>
                <a:cs typeface="ＭＳ Ｐゴシック" charset="-128"/>
              </a:defRPr>
            </a:lvl1pPr>
            <a:lvl2pPr marL="742950" indent="-285750" algn="l" rtl="0" eaLnBrk="1" fontAlgn="base" hangingPunct="1">
              <a:spcBef>
                <a:spcPct val="20000"/>
              </a:spcBef>
              <a:spcAft>
                <a:spcPts val="200"/>
              </a:spcAft>
              <a:buClr>
                <a:srgbClr val="41B649"/>
              </a:buClr>
              <a:buChar char="–"/>
              <a:defRPr sz="2400">
                <a:solidFill>
                  <a:srgbClr val="254B8E"/>
                </a:solidFill>
                <a:latin typeface="+mn-lt"/>
                <a:ea typeface="ＭＳ Ｐゴシック" charset="-128"/>
              </a:defRPr>
            </a:lvl2pPr>
            <a:lvl3pPr marL="1143000" indent="-228600" algn="l" rtl="0" eaLnBrk="1" fontAlgn="base" hangingPunct="1">
              <a:spcBef>
                <a:spcPct val="20000"/>
              </a:spcBef>
              <a:spcAft>
                <a:spcPct val="0"/>
              </a:spcAft>
              <a:buClr>
                <a:srgbClr val="41B649"/>
              </a:buClr>
              <a:buChar char="•"/>
              <a:defRPr sz="2000">
                <a:solidFill>
                  <a:srgbClr val="254B8E"/>
                </a:solidFill>
                <a:latin typeface="+mn-lt"/>
                <a:ea typeface="ＭＳ Ｐゴシック" charset="-128"/>
              </a:defRPr>
            </a:lvl3pPr>
            <a:lvl4pPr marL="1600200" indent="-228600" algn="l" rtl="0" eaLnBrk="1" fontAlgn="base" hangingPunct="1">
              <a:spcBef>
                <a:spcPct val="20000"/>
              </a:spcBef>
              <a:spcAft>
                <a:spcPct val="0"/>
              </a:spcAft>
              <a:buClr>
                <a:srgbClr val="41B649"/>
              </a:buClr>
              <a:buChar char="–"/>
              <a:defRPr sz="1800">
                <a:solidFill>
                  <a:srgbClr val="254B8E"/>
                </a:solidFill>
                <a:latin typeface="+mn-lt"/>
                <a:ea typeface="ＭＳ Ｐゴシック" charset="-128"/>
              </a:defRPr>
            </a:lvl4pPr>
            <a:lvl5pPr marL="2057400" indent="-228600" algn="l" rtl="0" eaLnBrk="1" fontAlgn="base" hangingPunct="1">
              <a:spcBef>
                <a:spcPct val="20000"/>
              </a:spcBef>
              <a:spcAft>
                <a:spcPct val="0"/>
              </a:spcAft>
              <a:buClr>
                <a:srgbClr val="41B649"/>
              </a:buClr>
              <a:buChar char="»"/>
              <a:defRPr sz="1600">
                <a:solidFill>
                  <a:srgbClr val="254B8E"/>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254B8E"/>
                </a:solidFill>
                <a:latin typeface="+mn-lt"/>
                <a:ea typeface="ＭＳ Ｐゴシック" charset="-128"/>
              </a:defRPr>
            </a:lvl6pPr>
            <a:lvl7pPr marL="2971800" indent="-228600" algn="l" rtl="0" eaLnBrk="1" fontAlgn="base" hangingPunct="1">
              <a:spcBef>
                <a:spcPct val="20000"/>
              </a:spcBef>
              <a:spcAft>
                <a:spcPct val="0"/>
              </a:spcAft>
              <a:buChar char="»"/>
              <a:defRPr sz="2000">
                <a:solidFill>
                  <a:srgbClr val="254B8E"/>
                </a:solidFill>
                <a:latin typeface="+mn-lt"/>
                <a:ea typeface="ＭＳ Ｐゴシック" charset="-128"/>
              </a:defRPr>
            </a:lvl7pPr>
            <a:lvl8pPr marL="3429000" indent="-228600" algn="l" rtl="0" eaLnBrk="1" fontAlgn="base" hangingPunct="1">
              <a:spcBef>
                <a:spcPct val="20000"/>
              </a:spcBef>
              <a:spcAft>
                <a:spcPct val="0"/>
              </a:spcAft>
              <a:buChar char="»"/>
              <a:defRPr sz="2000">
                <a:solidFill>
                  <a:srgbClr val="254B8E"/>
                </a:solidFill>
                <a:latin typeface="+mn-lt"/>
                <a:ea typeface="ＭＳ Ｐゴシック" charset="-128"/>
              </a:defRPr>
            </a:lvl8pPr>
            <a:lvl9pPr marL="3886200" indent="-228600" algn="l" rtl="0" eaLnBrk="1" fontAlgn="base" hangingPunct="1">
              <a:spcBef>
                <a:spcPct val="20000"/>
              </a:spcBef>
              <a:spcAft>
                <a:spcPct val="0"/>
              </a:spcAft>
              <a:buChar char="»"/>
              <a:defRPr sz="2000">
                <a:solidFill>
                  <a:srgbClr val="254B8E"/>
                </a:solidFill>
                <a:latin typeface="+mn-lt"/>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Interpersonal Conflict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(Hostile and harassing behavior)</a:t>
            </a:r>
          </a:p>
        </p:txBody>
      </p:sp>
      <p:pic>
        <p:nvPicPr>
          <p:cNvPr id="7" name="Picture 9" descr="Interpersonal Conflict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1559" y="1848009"/>
            <a:ext cx="2689225"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5" descr="Informational Conflict Image"/>
          <p:cNvGrpSpPr>
            <a:grpSpLocks/>
          </p:cNvGrpSpPr>
          <p:nvPr/>
        </p:nvGrpSpPr>
        <p:grpSpPr bwMode="auto">
          <a:xfrm>
            <a:off x="2628504" y="1416437"/>
            <a:ext cx="2697163" cy="2503487"/>
            <a:chOff x="687" y="944"/>
            <a:chExt cx="1699" cy="1577"/>
          </a:xfrm>
        </p:grpSpPr>
        <p:pic>
          <p:nvPicPr>
            <p:cNvPr id="9" name="Picture 10" descr="cognative_conflict_cir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 y="1232"/>
              <a:ext cx="1699" cy="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11" descr="Decorative"/>
            <p:cNvSpPr>
              <a:spLocks noChangeArrowheads="1"/>
            </p:cNvSpPr>
            <p:nvPr/>
          </p:nvSpPr>
          <p:spPr bwMode="auto">
            <a:xfrm>
              <a:off x="1905" y="987"/>
              <a:ext cx="379" cy="288"/>
            </a:xfrm>
            <a:prstGeom prst="wedgeRectCallout">
              <a:avLst>
                <a:gd name="adj1" fmla="val -45250"/>
                <a:gd name="adj2" fmla="val 88889"/>
              </a:avLst>
            </a:prstGeom>
            <a:solidFill>
              <a:schemeClr val="bg1"/>
            </a:solidFill>
            <a:ln w="9525">
              <a:solidFill>
                <a:schemeClr val="tx1"/>
              </a:solidFill>
              <a:miter lim="800000"/>
              <a:headEnd/>
              <a:tailEnd/>
            </a:ln>
          </p:spPr>
          <p:txBody>
            <a:bodyPr/>
            <a:lstStyle>
              <a:lvl1pPr eaLnBrk="0" hangingPunct="0">
                <a:defRPr>
                  <a:solidFill>
                    <a:schemeClr val="tx1"/>
                  </a:solidFill>
                  <a:latin typeface="Arial" pitchFamily="34" charset="0"/>
                  <a:ea typeface="ヒラギノ角ゴ Pro W3" pitchFamily="127" charset="-128"/>
                </a:defRPr>
              </a:lvl1pPr>
              <a:lvl2pPr marL="742950" indent="-285750" eaLnBrk="0" hangingPunct="0">
                <a:defRPr>
                  <a:solidFill>
                    <a:schemeClr val="tx1"/>
                  </a:solidFill>
                  <a:latin typeface="Arial" pitchFamily="34" charset="0"/>
                  <a:ea typeface="ヒラギノ角ゴ Pro W3" pitchFamily="127" charset="-128"/>
                </a:defRPr>
              </a:lvl2pPr>
              <a:lvl3pPr marL="1143000" indent="-228600" eaLnBrk="0" hangingPunct="0">
                <a:defRPr>
                  <a:solidFill>
                    <a:schemeClr val="tx1"/>
                  </a:solidFill>
                  <a:latin typeface="Arial" pitchFamily="34" charset="0"/>
                  <a:ea typeface="ヒラギノ角ゴ Pro W3" pitchFamily="127" charset="-128"/>
                </a:defRPr>
              </a:lvl3pPr>
              <a:lvl4pPr marL="1600200" indent="-228600" eaLnBrk="0" hangingPunct="0">
                <a:defRPr>
                  <a:solidFill>
                    <a:schemeClr val="tx1"/>
                  </a:solidFill>
                  <a:latin typeface="Arial" pitchFamily="34" charset="0"/>
                  <a:ea typeface="ヒラギノ角ゴ Pro W3" pitchFamily="127" charset="-128"/>
                </a:defRPr>
              </a:lvl4pPr>
              <a:lvl5pPr marL="2057400" indent="-228600" eaLnBrk="0" hangingPunct="0">
                <a:defRPr>
                  <a:solidFill>
                    <a:schemeClr val="tx1"/>
                  </a:solidFill>
                  <a:latin typeface="Arial" pitchFamily="34" charset="0"/>
                  <a:ea typeface="ヒラギノ角ゴ Pro W3" pitchFamily="127"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pitchFamily="127"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pitchFamily="127"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pitchFamily="127"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pitchFamily="127"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ヒラギノ角ゴ Pro W3" pitchFamily="127" charset="-128"/>
                <a:cs typeface="+mn-cs"/>
              </a:endParaRPr>
            </a:p>
          </p:txBody>
        </p:sp>
        <p:sp>
          <p:nvSpPr>
            <p:cNvPr id="11" name="AutoShape 12" descr="Decorative"/>
            <p:cNvSpPr>
              <a:spLocks noChangeArrowheads="1"/>
            </p:cNvSpPr>
            <p:nvPr/>
          </p:nvSpPr>
          <p:spPr bwMode="auto">
            <a:xfrm>
              <a:off x="1035" y="944"/>
              <a:ext cx="379" cy="288"/>
            </a:xfrm>
            <a:prstGeom prst="wedgeRectCallout">
              <a:avLst>
                <a:gd name="adj1" fmla="val 25199"/>
                <a:gd name="adj2" fmla="val 89236"/>
              </a:avLst>
            </a:prstGeom>
            <a:solidFill>
              <a:schemeClr val="bg1"/>
            </a:solidFill>
            <a:ln w="9525">
              <a:solidFill>
                <a:schemeClr val="tx1"/>
              </a:solidFill>
              <a:miter lim="800000"/>
              <a:headEnd/>
              <a:tailEnd/>
            </a:ln>
          </p:spPr>
          <p:txBody>
            <a:bodyPr/>
            <a:lstStyle>
              <a:lvl1pPr eaLnBrk="0" hangingPunct="0">
                <a:defRPr>
                  <a:solidFill>
                    <a:schemeClr val="tx1"/>
                  </a:solidFill>
                  <a:latin typeface="Arial" pitchFamily="34" charset="0"/>
                  <a:ea typeface="ヒラギノ角ゴ Pro W3" pitchFamily="127" charset="-128"/>
                </a:defRPr>
              </a:lvl1pPr>
              <a:lvl2pPr marL="742950" indent="-285750" eaLnBrk="0" hangingPunct="0">
                <a:defRPr>
                  <a:solidFill>
                    <a:schemeClr val="tx1"/>
                  </a:solidFill>
                  <a:latin typeface="Arial" pitchFamily="34" charset="0"/>
                  <a:ea typeface="ヒラギノ角ゴ Pro W3" pitchFamily="127" charset="-128"/>
                </a:defRPr>
              </a:lvl2pPr>
              <a:lvl3pPr marL="1143000" indent="-228600" eaLnBrk="0" hangingPunct="0">
                <a:defRPr>
                  <a:solidFill>
                    <a:schemeClr val="tx1"/>
                  </a:solidFill>
                  <a:latin typeface="Arial" pitchFamily="34" charset="0"/>
                  <a:ea typeface="ヒラギノ角ゴ Pro W3" pitchFamily="127" charset="-128"/>
                </a:defRPr>
              </a:lvl3pPr>
              <a:lvl4pPr marL="1600200" indent="-228600" eaLnBrk="0" hangingPunct="0">
                <a:defRPr>
                  <a:solidFill>
                    <a:schemeClr val="tx1"/>
                  </a:solidFill>
                  <a:latin typeface="Arial" pitchFamily="34" charset="0"/>
                  <a:ea typeface="ヒラギノ角ゴ Pro W3" pitchFamily="127" charset="-128"/>
                </a:defRPr>
              </a:lvl4pPr>
              <a:lvl5pPr marL="2057400" indent="-228600" eaLnBrk="0" hangingPunct="0">
                <a:defRPr>
                  <a:solidFill>
                    <a:schemeClr val="tx1"/>
                  </a:solidFill>
                  <a:latin typeface="Arial" pitchFamily="34" charset="0"/>
                  <a:ea typeface="ヒラギノ角ゴ Pro W3" pitchFamily="127"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pitchFamily="127"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pitchFamily="127"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pitchFamily="127"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pitchFamily="127"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ヒラギノ角ゴ Pro W3" pitchFamily="127" charset="-128"/>
                <a:cs typeface="+mn-cs"/>
              </a:endParaRPr>
            </a:p>
          </p:txBody>
        </p:sp>
        <p:sp>
          <p:nvSpPr>
            <p:cNvPr id="12" name="Rectangle 13" descr="Decorative"/>
            <p:cNvSpPr>
              <a:spLocks noChangeArrowheads="1"/>
            </p:cNvSpPr>
            <p:nvPr/>
          </p:nvSpPr>
          <p:spPr bwMode="auto">
            <a:xfrm>
              <a:off x="1131" y="1013"/>
              <a:ext cx="144" cy="139"/>
            </a:xfrm>
            <a:prstGeom prst="rect">
              <a:avLst/>
            </a:prstGeom>
            <a:solidFill>
              <a:schemeClr val="accent2"/>
            </a:solidFill>
            <a:ln w="9525">
              <a:solidFill>
                <a:schemeClr val="tx1"/>
              </a:solidFill>
              <a:miter lim="800000"/>
              <a:headEnd/>
              <a:tailEnd/>
            </a:ln>
          </p:spPr>
          <p:txBody>
            <a:bodyPr wrap="none" anchor="ctr"/>
            <a:lstStyle>
              <a:lvl1pPr eaLnBrk="0" hangingPunct="0">
                <a:defRPr>
                  <a:solidFill>
                    <a:schemeClr val="tx1"/>
                  </a:solidFill>
                  <a:latin typeface="Arial" pitchFamily="34" charset="0"/>
                  <a:ea typeface="ヒラギノ角ゴ Pro W3" pitchFamily="127" charset="-128"/>
                </a:defRPr>
              </a:lvl1pPr>
              <a:lvl2pPr marL="742950" indent="-285750" eaLnBrk="0" hangingPunct="0">
                <a:defRPr>
                  <a:solidFill>
                    <a:schemeClr val="tx1"/>
                  </a:solidFill>
                  <a:latin typeface="Arial" pitchFamily="34" charset="0"/>
                  <a:ea typeface="ヒラギノ角ゴ Pro W3" pitchFamily="127" charset="-128"/>
                </a:defRPr>
              </a:lvl2pPr>
              <a:lvl3pPr marL="1143000" indent="-228600" eaLnBrk="0" hangingPunct="0">
                <a:defRPr>
                  <a:solidFill>
                    <a:schemeClr val="tx1"/>
                  </a:solidFill>
                  <a:latin typeface="Arial" pitchFamily="34" charset="0"/>
                  <a:ea typeface="ヒラギノ角ゴ Pro W3" pitchFamily="127" charset="-128"/>
                </a:defRPr>
              </a:lvl3pPr>
              <a:lvl4pPr marL="1600200" indent="-228600" eaLnBrk="0" hangingPunct="0">
                <a:defRPr>
                  <a:solidFill>
                    <a:schemeClr val="tx1"/>
                  </a:solidFill>
                  <a:latin typeface="Arial" pitchFamily="34" charset="0"/>
                  <a:ea typeface="ヒラギノ角ゴ Pro W3" pitchFamily="127" charset="-128"/>
                </a:defRPr>
              </a:lvl4pPr>
              <a:lvl5pPr marL="2057400" indent="-228600" eaLnBrk="0" hangingPunct="0">
                <a:defRPr>
                  <a:solidFill>
                    <a:schemeClr val="tx1"/>
                  </a:solidFill>
                  <a:latin typeface="Arial" pitchFamily="34" charset="0"/>
                  <a:ea typeface="ヒラギノ角ゴ Pro W3" pitchFamily="127"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pitchFamily="127"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pitchFamily="127"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pitchFamily="127"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pitchFamily="127"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ヒラギノ角ゴ Pro W3" pitchFamily="127" charset="-128"/>
                <a:cs typeface="+mn-cs"/>
              </a:endParaRPr>
            </a:p>
          </p:txBody>
        </p:sp>
        <p:sp>
          <p:nvSpPr>
            <p:cNvPr id="13" name="Oval 14" descr="Decorative"/>
            <p:cNvSpPr>
              <a:spLocks noChangeArrowheads="1"/>
            </p:cNvSpPr>
            <p:nvPr/>
          </p:nvSpPr>
          <p:spPr bwMode="auto">
            <a:xfrm>
              <a:off x="2006" y="1051"/>
              <a:ext cx="181" cy="160"/>
            </a:xfrm>
            <a:prstGeom prst="ellipse">
              <a:avLst/>
            </a:prstGeom>
            <a:solidFill>
              <a:srgbClr val="008000"/>
            </a:solidFill>
            <a:ln w="9525">
              <a:solidFill>
                <a:schemeClr val="tx1"/>
              </a:solidFill>
              <a:miter lim="800000"/>
              <a:headEnd/>
              <a:tailEnd/>
            </a:ln>
          </p:spPr>
          <p:txBody>
            <a:bodyPr wrap="none" anchor="ctr"/>
            <a:lstStyle>
              <a:lvl1pPr eaLnBrk="0" hangingPunct="0">
                <a:defRPr>
                  <a:solidFill>
                    <a:schemeClr val="tx1"/>
                  </a:solidFill>
                  <a:latin typeface="Arial" pitchFamily="34" charset="0"/>
                  <a:ea typeface="ヒラギノ角ゴ Pro W3" pitchFamily="127" charset="-128"/>
                </a:defRPr>
              </a:lvl1pPr>
              <a:lvl2pPr marL="742950" indent="-285750" eaLnBrk="0" hangingPunct="0">
                <a:defRPr>
                  <a:solidFill>
                    <a:schemeClr val="tx1"/>
                  </a:solidFill>
                  <a:latin typeface="Arial" pitchFamily="34" charset="0"/>
                  <a:ea typeface="ヒラギノ角ゴ Pro W3" pitchFamily="127" charset="-128"/>
                </a:defRPr>
              </a:lvl2pPr>
              <a:lvl3pPr marL="1143000" indent="-228600" eaLnBrk="0" hangingPunct="0">
                <a:defRPr>
                  <a:solidFill>
                    <a:schemeClr val="tx1"/>
                  </a:solidFill>
                  <a:latin typeface="Arial" pitchFamily="34" charset="0"/>
                  <a:ea typeface="ヒラギノ角ゴ Pro W3" pitchFamily="127" charset="-128"/>
                </a:defRPr>
              </a:lvl3pPr>
              <a:lvl4pPr marL="1600200" indent="-228600" eaLnBrk="0" hangingPunct="0">
                <a:defRPr>
                  <a:solidFill>
                    <a:schemeClr val="tx1"/>
                  </a:solidFill>
                  <a:latin typeface="Arial" pitchFamily="34" charset="0"/>
                  <a:ea typeface="ヒラギノ角ゴ Pro W3" pitchFamily="127" charset="-128"/>
                </a:defRPr>
              </a:lvl4pPr>
              <a:lvl5pPr marL="2057400" indent="-228600" eaLnBrk="0" hangingPunct="0">
                <a:defRPr>
                  <a:solidFill>
                    <a:schemeClr val="tx1"/>
                  </a:solidFill>
                  <a:latin typeface="Arial" pitchFamily="34" charset="0"/>
                  <a:ea typeface="ヒラギノ角ゴ Pro W3" pitchFamily="127"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pitchFamily="127"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pitchFamily="127"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pitchFamily="127"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pitchFamily="127"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ヒラギノ角ゴ Pro W3" pitchFamily="127" charset="-128"/>
                <a:cs typeface="+mn-cs"/>
              </a:endParaRPr>
            </a:p>
          </p:txBody>
        </p:sp>
      </p:grpSp>
      <p:sp>
        <p:nvSpPr>
          <p:cNvPr id="17" name="Content Placeholder 4" descr="Decorative">
            <a:extLst>
              <a:ext uri="{C183D7F6-B498-43B3-948B-1728B52AA6E4}">
                <adec:decorative xmlns:adec="http://schemas.microsoft.com/office/drawing/2017/decorative" val="0"/>
              </a:ext>
            </a:extLst>
          </p:cNvPr>
          <p:cNvSpPr txBox="1">
            <a:spLocks/>
          </p:cNvSpPr>
          <p:nvPr/>
        </p:nvSpPr>
        <p:spPr>
          <a:xfrm>
            <a:off x="2584424" y="5281269"/>
            <a:ext cx="2971801" cy="495017"/>
          </a:xfrm>
          <a:prstGeom prst="rect">
            <a:avLst/>
          </a:prstGeom>
          <a:ln w="25400" cap="flat" cmpd="sng" algn="ctr">
            <a:solidFill>
              <a:srgbClr val="A7CB9D"/>
            </a:solidFill>
            <a:prstDash val="solid"/>
          </a:ln>
        </p:spPr>
        <p:style>
          <a:lnRef idx="2">
            <a:schemeClr val="accent2"/>
          </a:lnRef>
          <a:fillRef idx="1">
            <a:schemeClr val="lt1"/>
          </a:fillRef>
          <a:effectRef idx="0">
            <a:schemeClr val="accent2"/>
          </a:effectRef>
          <a:fontRef idx="minor">
            <a:schemeClr val="dk1"/>
          </a:fontRef>
        </p:style>
        <p:txBody>
          <a:bodyPr/>
          <a:lstStyle>
            <a:lvl1pPr marL="342900" indent="-342900" algn="l" rtl="0" eaLnBrk="1" fontAlgn="base" hangingPunct="1">
              <a:spcBef>
                <a:spcPct val="20000"/>
              </a:spcBef>
              <a:spcAft>
                <a:spcPts val="400"/>
              </a:spcAft>
              <a:buClr>
                <a:srgbClr val="41B649"/>
              </a:buClr>
              <a:buChar char="•"/>
              <a:defRPr sz="2800">
                <a:solidFill>
                  <a:schemeClr val="dk1"/>
                </a:solidFill>
                <a:latin typeface="+mn-lt"/>
                <a:ea typeface="+mn-ea"/>
                <a:cs typeface="+mn-cs"/>
              </a:defRPr>
            </a:lvl1pPr>
            <a:lvl2pPr marL="742950" indent="-285750" algn="l" rtl="0" eaLnBrk="1" fontAlgn="base" hangingPunct="1">
              <a:spcBef>
                <a:spcPct val="20000"/>
              </a:spcBef>
              <a:spcAft>
                <a:spcPts val="200"/>
              </a:spcAft>
              <a:buClr>
                <a:srgbClr val="41B649"/>
              </a:buClr>
              <a:buChar char="–"/>
              <a:defRPr sz="2400">
                <a:solidFill>
                  <a:schemeClr val="dk1"/>
                </a:solidFill>
                <a:latin typeface="+mn-lt"/>
                <a:ea typeface="+mn-ea"/>
                <a:cs typeface="+mn-cs"/>
              </a:defRPr>
            </a:lvl2pPr>
            <a:lvl3pPr marL="1143000" indent="-228600" algn="l" rtl="0" eaLnBrk="1" fontAlgn="base" hangingPunct="1">
              <a:spcBef>
                <a:spcPct val="20000"/>
              </a:spcBef>
              <a:spcAft>
                <a:spcPct val="0"/>
              </a:spcAft>
              <a:buClr>
                <a:srgbClr val="41B649"/>
              </a:buClr>
              <a:buChar char="•"/>
              <a:defRPr sz="2000">
                <a:solidFill>
                  <a:schemeClr val="dk1"/>
                </a:solidFill>
                <a:latin typeface="+mn-lt"/>
                <a:ea typeface="+mn-ea"/>
                <a:cs typeface="+mn-cs"/>
              </a:defRPr>
            </a:lvl3pPr>
            <a:lvl4pPr marL="1600200" indent="-228600" algn="l" rtl="0" eaLnBrk="1" fontAlgn="base" hangingPunct="1">
              <a:spcBef>
                <a:spcPct val="20000"/>
              </a:spcBef>
              <a:spcAft>
                <a:spcPct val="0"/>
              </a:spcAft>
              <a:buClr>
                <a:srgbClr val="41B649"/>
              </a:buClr>
              <a:buChar char="–"/>
              <a:defRPr sz="1800">
                <a:solidFill>
                  <a:schemeClr val="dk1"/>
                </a:solidFill>
                <a:latin typeface="+mn-lt"/>
                <a:ea typeface="+mn-ea"/>
                <a:cs typeface="+mn-cs"/>
              </a:defRPr>
            </a:lvl4pPr>
            <a:lvl5pPr marL="2057400" indent="-228600" algn="l" rtl="0" eaLnBrk="1" fontAlgn="base" hangingPunct="1">
              <a:spcBef>
                <a:spcPct val="20000"/>
              </a:spcBef>
              <a:spcAft>
                <a:spcPct val="0"/>
              </a:spcAft>
              <a:buClr>
                <a:srgbClr val="41B649"/>
              </a:buClr>
              <a:buChar char="»"/>
              <a:defRPr sz="1600">
                <a:solidFill>
                  <a:schemeClr val="dk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ts val="400"/>
              </a:spcAft>
              <a:buClr>
                <a:srgbClr val="41B649"/>
              </a:buClr>
              <a:buSzTx/>
              <a:buFontTx/>
              <a:buNone/>
              <a:tabLst/>
              <a:defRPr/>
            </a:pPr>
            <a:endParaRPr kumimoji="0" lang="en-US" altLang="en-US" sz="2200" b="1" i="0" u="none" strike="noStrike" kern="0" cap="none" spc="0" normalizeH="0" baseline="0" noProof="0" dirty="0">
              <a:ln>
                <a:noFill/>
              </a:ln>
              <a:solidFill>
                <a:srgbClr val="254B8E"/>
              </a:solidFill>
              <a:effectLst/>
              <a:uLnTx/>
              <a:uFillTx/>
              <a:latin typeface="Calibri" panose="020F0502020204030204"/>
              <a:ea typeface="ヒラギノ角ゴ Pro W3" pitchFamily="127" charset="-128"/>
              <a:cs typeface="+mn-cs"/>
            </a:endParaRPr>
          </a:p>
        </p:txBody>
      </p:sp>
      <p:sp>
        <p:nvSpPr>
          <p:cNvPr id="18" name="Content Placeholder 4" descr="Decorative">
            <a:extLst>
              <a:ext uri="{C183D7F6-B498-43B3-948B-1728B52AA6E4}">
                <adec:decorative xmlns:adec="http://schemas.microsoft.com/office/drawing/2017/decorative" val="0"/>
              </a:ext>
            </a:extLst>
          </p:cNvPr>
          <p:cNvSpPr txBox="1">
            <a:spLocks/>
          </p:cNvSpPr>
          <p:nvPr/>
        </p:nvSpPr>
        <p:spPr>
          <a:xfrm>
            <a:off x="7573286" y="5281269"/>
            <a:ext cx="2835634" cy="495017"/>
          </a:xfrm>
          <a:prstGeom prst="rect">
            <a:avLst/>
          </a:prstGeom>
          <a:ln w="25400" cap="flat" cmpd="sng" algn="ctr">
            <a:solidFill>
              <a:srgbClr val="A7CB9D"/>
            </a:solidFill>
            <a:prstDash val="solid"/>
          </a:ln>
        </p:spPr>
        <p:style>
          <a:lnRef idx="2">
            <a:schemeClr val="accent2"/>
          </a:lnRef>
          <a:fillRef idx="1">
            <a:schemeClr val="lt1"/>
          </a:fillRef>
          <a:effectRef idx="0">
            <a:schemeClr val="accent2"/>
          </a:effectRef>
          <a:fontRef idx="minor">
            <a:schemeClr val="dk1"/>
          </a:fontRef>
        </p:style>
        <p:txBody>
          <a:bodyPr/>
          <a:lstStyle>
            <a:lvl1pPr marL="342900" indent="-342900" algn="l" rtl="0" eaLnBrk="1" fontAlgn="base" hangingPunct="1">
              <a:spcBef>
                <a:spcPct val="20000"/>
              </a:spcBef>
              <a:spcAft>
                <a:spcPts val="400"/>
              </a:spcAft>
              <a:buClr>
                <a:srgbClr val="41B649"/>
              </a:buClr>
              <a:buChar char="•"/>
              <a:defRPr sz="2800">
                <a:solidFill>
                  <a:schemeClr val="dk1"/>
                </a:solidFill>
                <a:latin typeface="+mn-lt"/>
                <a:ea typeface="+mn-ea"/>
                <a:cs typeface="+mn-cs"/>
              </a:defRPr>
            </a:lvl1pPr>
            <a:lvl2pPr marL="742950" indent="-285750" algn="l" rtl="0" eaLnBrk="1" fontAlgn="base" hangingPunct="1">
              <a:spcBef>
                <a:spcPct val="20000"/>
              </a:spcBef>
              <a:spcAft>
                <a:spcPts val="200"/>
              </a:spcAft>
              <a:buClr>
                <a:srgbClr val="41B649"/>
              </a:buClr>
              <a:buChar char="–"/>
              <a:defRPr sz="2400">
                <a:solidFill>
                  <a:schemeClr val="dk1"/>
                </a:solidFill>
                <a:latin typeface="+mn-lt"/>
                <a:ea typeface="+mn-ea"/>
                <a:cs typeface="+mn-cs"/>
              </a:defRPr>
            </a:lvl2pPr>
            <a:lvl3pPr marL="1143000" indent="-228600" algn="l" rtl="0" eaLnBrk="1" fontAlgn="base" hangingPunct="1">
              <a:spcBef>
                <a:spcPct val="20000"/>
              </a:spcBef>
              <a:spcAft>
                <a:spcPct val="0"/>
              </a:spcAft>
              <a:buClr>
                <a:srgbClr val="41B649"/>
              </a:buClr>
              <a:buChar char="•"/>
              <a:defRPr sz="2000">
                <a:solidFill>
                  <a:schemeClr val="dk1"/>
                </a:solidFill>
                <a:latin typeface="+mn-lt"/>
                <a:ea typeface="+mn-ea"/>
                <a:cs typeface="+mn-cs"/>
              </a:defRPr>
            </a:lvl3pPr>
            <a:lvl4pPr marL="1600200" indent="-228600" algn="l" rtl="0" eaLnBrk="1" fontAlgn="base" hangingPunct="1">
              <a:spcBef>
                <a:spcPct val="20000"/>
              </a:spcBef>
              <a:spcAft>
                <a:spcPct val="0"/>
              </a:spcAft>
              <a:buClr>
                <a:srgbClr val="41B649"/>
              </a:buClr>
              <a:buChar char="–"/>
              <a:defRPr sz="1800">
                <a:solidFill>
                  <a:schemeClr val="dk1"/>
                </a:solidFill>
                <a:latin typeface="+mn-lt"/>
                <a:ea typeface="+mn-ea"/>
                <a:cs typeface="+mn-cs"/>
              </a:defRPr>
            </a:lvl4pPr>
            <a:lvl5pPr marL="2057400" indent="-228600" algn="l" rtl="0" eaLnBrk="1" fontAlgn="base" hangingPunct="1">
              <a:spcBef>
                <a:spcPct val="20000"/>
              </a:spcBef>
              <a:spcAft>
                <a:spcPct val="0"/>
              </a:spcAft>
              <a:buClr>
                <a:srgbClr val="41B649"/>
              </a:buClr>
              <a:buChar char="»"/>
              <a:defRPr sz="1600">
                <a:solidFill>
                  <a:schemeClr val="dk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ts val="400"/>
              </a:spcAft>
              <a:buClr>
                <a:srgbClr val="41B649"/>
              </a:buClr>
              <a:buSzTx/>
              <a:buFontTx/>
              <a:buNone/>
              <a:tabLst/>
              <a:defRPr/>
            </a:pPr>
            <a:endParaRPr kumimoji="0" lang="en-US" altLang="en-US" sz="2200" b="1" i="0" u="none" strike="noStrike" kern="0" cap="none" spc="0" normalizeH="0" baseline="0" noProof="0" dirty="0">
              <a:ln>
                <a:noFill/>
              </a:ln>
              <a:solidFill>
                <a:srgbClr val="254B8E"/>
              </a:solidFill>
              <a:effectLst/>
              <a:uLnTx/>
              <a:uFillTx/>
              <a:latin typeface="Calibri" panose="020F0502020204030204"/>
              <a:ea typeface="ヒラギノ角ゴ Pro W3" pitchFamily="127" charset="-128"/>
              <a:cs typeface="+mn-cs"/>
            </a:endParaRPr>
          </a:p>
        </p:txBody>
      </p:sp>
      <p:sp>
        <p:nvSpPr>
          <p:cNvPr id="14" name="Line 5" descr="alt=&quot;&quot;"/>
          <p:cNvSpPr>
            <a:spLocks noChangeShapeType="1"/>
          </p:cNvSpPr>
          <p:nvPr/>
        </p:nvSpPr>
        <p:spPr bwMode="auto">
          <a:xfrm>
            <a:off x="4038601" y="4671288"/>
            <a:ext cx="7711" cy="644071"/>
          </a:xfrm>
          <a:prstGeom prst="line">
            <a:avLst/>
          </a:prstGeom>
          <a:noFill/>
          <a:ln w="127000">
            <a:solidFill>
              <a:schemeClr val="accent1"/>
            </a:solidFill>
            <a:miter lim="800000"/>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Content Placeholder 24"/>
          <p:cNvSpPr>
            <a:spLocks noGrp="1"/>
          </p:cNvSpPr>
          <p:nvPr>
            <p:ph idx="13"/>
          </p:nvPr>
        </p:nvSpPr>
        <p:spPr>
          <a:xfrm>
            <a:off x="2570493" y="5311321"/>
            <a:ext cx="3131820" cy="761365"/>
          </a:xfrm>
        </p:spPr>
        <p:txBody>
          <a:bodyPr/>
          <a:lstStyle/>
          <a:p>
            <a:pPr marL="0" indent="0">
              <a:buNone/>
            </a:pPr>
            <a:r>
              <a:rPr lang="en-US" dirty="0"/>
              <a:t>Two-Challenge Rule</a:t>
            </a:r>
          </a:p>
        </p:txBody>
      </p:sp>
      <p:sp>
        <p:nvSpPr>
          <p:cNvPr id="26" name="Content Placeholder 25"/>
          <p:cNvSpPr>
            <a:spLocks noGrp="1"/>
          </p:cNvSpPr>
          <p:nvPr>
            <p:ph idx="14"/>
          </p:nvPr>
        </p:nvSpPr>
        <p:spPr>
          <a:xfrm>
            <a:off x="7910836" y="5281269"/>
            <a:ext cx="2186940" cy="652780"/>
          </a:xfrm>
        </p:spPr>
        <p:txBody>
          <a:bodyPr/>
          <a:lstStyle/>
          <a:p>
            <a:pPr marL="0" indent="0">
              <a:buNone/>
            </a:pPr>
            <a:r>
              <a:rPr lang="en-US" dirty="0"/>
              <a:t>DESCR Script</a:t>
            </a:r>
          </a:p>
        </p:txBody>
      </p:sp>
      <p:sp>
        <p:nvSpPr>
          <p:cNvPr id="29" name="Line 5" descr="alt=&quot;&quot;"/>
          <p:cNvSpPr>
            <a:spLocks noChangeShapeType="1"/>
          </p:cNvSpPr>
          <p:nvPr/>
        </p:nvSpPr>
        <p:spPr bwMode="auto">
          <a:xfrm>
            <a:off x="9204791" y="4671288"/>
            <a:ext cx="7711" cy="644071"/>
          </a:xfrm>
          <a:prstGeom prst="line">
            <a:avLst/>
          </a:prstGeom>
          <a:noFill/>
          <a:ln w="127000">
            <a:solidFill>
              <a:schemeClr val="accent1"/>
            </a:solidFill>
            <a:miter lim="800000"/>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Line 5" descr="alt=&quot;&quot;"/>
          <p:cNvSpPr>
            <a:spLocks noChangeShapeType="1"/>
          </p:cNvSpPr>
          <p:nvPr/>
        </p:nvSpPr>
        <p:spPr bwMode="auto">
          <a:xfrm>
            <a:off x="6047404" y="4671288"/>
            <a:ext cx="1347909" cy="609981"/>
          </a:xfrm>
          <a:prstGeom prst="line">
            <a:avLst/>
          </a:prstGeom>
          <a:noFill/>
          <a:ln w="127000">
            <a:solidFill>
              <a:schemeClr val="accent1"/>
            </a:solidFill>
            <a:miter lim="800000"/>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463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57934-C494-2A4C-98A7-2CA5E0D0AF3C}"/>
              </a:ext>
            </a:extLst>
          </p:cNvPr>
          <p:cNvSpPr>
            <a:spLocks noGrp="1"/>
          </p:cNvSpPr>
          <p:nvPr>
            <p:ph type="title"/>
          </p:nvPr>
        </p:nvSpPr>
        <p:spPr/>
        <p:txBody>
          <a:bodyPr/>
          <a:lstStyle/>
          <a:p>
            <a:r>
              <a:rPr lang="en-US" b="1" dirty="0" err="1">
                <a:solidFill>
                  <a:srgbClr val="4258A6"/>
                </a:solidFill>
              </a:rPr>
              <a:t>DESCR</a:t>
            </a:r>
            <a:r>
              <a:rPr lang="en-US" dirty="0" err="1"/>
              <a:t>’ibe</a:t>
            </a:r>
            <a:r>
              <a:rPr lang="en-US" dirty="0"/>
              <a:t> It</a:t>
            </a:r>
          </a:p>
        </p:txBody>
      </p:sp>
      <p:sp>
        <p:nvSpPr>
          <p:cNvPr id="3" name="Content Placeholder 2">
            <a:extLst>
              <a:ext uri="{FF2B5EF4-FFF2-40B4-BE49-F238E27FC236}">
                <a16:creationId xmlns:a16="http://schemas.microsoft.com/office/drawing/2014/main" id="{4ACA3E1C-F420-5547-9E15-A282FE6D44E6}"/>
              </a:ext>
            </a:extLst>
          </p:cNvPr>
          <p:cNvSpPr>
            <a:spLocks noGrp="1"/>
          </p:cNvSpPr>
          <p:nvPr>
            <p:ph idx="1"/>
          </p:nvPr>
        </p:nvSpPr>
        <p:spPr/>
        <p:txBody>
          <a:bodyPr>
            <a:normAutofit lnSpcReduction="10000"/>
          </a:bodyPr>
          <a:lstStyle/>
          <a:p>
            <a:pPr marL="0" indent="0" algn="ctr">
              <a:spcAft>
                <a:spcPts val="1000"/>
              </a:spcAft>
              <a:buNone/>
            </a:pPr>
            <a:r>
              <a:rPr lang="en-US" sz="3000" b="1" dirty="0">
                <a:solidFill>
                  <a:srgbClr val="4258A6"/>
                </a:solidFill>
              </a:rPr>
              <a:t>A constructive approach for delivering </a:t>
            </a:r>
            <a:br>
              <a:rPr lang="en-US" sz="3000" b="1" dirty="0">
                <a:solidFill>
                  <a:srgbClr val="4258A6"/>
                </a:solidFill>
              </a:rPr>
            </a:br>
            <a:r>
              <a:rPr lang="en-US" sz="3000" b="1" dirty="0">
                <a:solidFill>
                  <a:srgbClr val="4258A6"/>
                </a:solidFill>
              </a:rPr>
              <a:t>feedback and managing conflict.</a:t>
            </a:r>
            <a:endParaRPr lang="en-US" sz="3000" dirty="0">
              <a:solidFill>
                <a:srgbClr val="4258A6"/>
              </a:solidFill>
            </a:endParaRPr>
          </a:p>
          <a:p>
            <a:pPr marL="0" indent="0">
              <a:buNone/>
            </a:pPr>
            <a:r>
              <a:rPr lang="en-US" sz="3600" b="1" dirty="0">
                <a:solidFill>
                  <a:srgbClr val="4258A6"/>
                </a:solidFill>
                <a:effectLst>
                  <a:outerShdw blurRad="38100" dist="38100" dir="2700000" algn="tl">
                    <a:srgbClr val="000000">
                      <a:alpha val="43137"/>
                    </a:srgbClr>
                  </a:outerShdw>
                </a:effectLst>
              </a:rPr>
              <a:t>D</a:t>
            </a:r>
            <a:r>
              <a:rPr lang="en-US" dirty="0"/>
              <a:t>escribe the specific situation</a:t>
            </a:r>
          </a:p>
          <a:p>
            <a:pPr marL="0" indent="0">
              <a:buNone/>
            </a:pPr>
            <a:r>
              <a:rPr lang="en-US" sz="3600" b="1" dirty="0">
                <a:solidFill>
                  <a:srgbClr val="4258A6"/>
                </a:solidFill>
                <a:effectLst>
                  <a:outerShdw blurRad="38100" dist="38100" dir="2700000" algn="tl">
                    <a:srgbClr val="000000">
                      <a:alpha val="43137"/>
                    </a:srgbClr>
                  </a:outerShdw>
                </a:effectLst>
              </a:rPr>
              <a:t>E</a:t>
            </a:r>
            <a:r>
              <a:rPr lang="en-US" dirty="0"/>
              <a:t>xpress your concerns about the action </a:t>
            </a:r>
          </a:p>
          <a:p>
            <a:pPr marL="0" indent="0">
              <a:buNone/>
            </a:pPr>
            <a:r>
              <a:rPr lang="en-US" sz="3600" b="1" dirty="0">
                <a:solidFill>
                  <a:srgbClr val="4258A6"/>
                </a:solidFill>
                <a:effectLst>
                  <a:outerShdw blurRad="38100" dist="38100" dir="2700000" algn="tl">
                    <a:srgbClr val="000000">
                      <a:alpha val="43137"/>
                    </a:srgbClr>
                  </a:outerShdw>
                </a:effectLst>
              </a:rPr>
              <a:t>S</a:t>
            </a:r>
            <a:r>
              <a:rPr lang="en-US" dirty="0"/>
              <a:t>uggest alternatives</a:t>
            </a:r>
          </a:p>
          <a:p>
            <a:pPr marL="0" indent="0">
              <a:buNone/>
            </a:pPr>
            <a:r>
              <a:rPr lang="en-US" sz="3900" b="1" dirty="0">
                <a:solidFill>
                  <a:srgbClr val="4258A6"/>
                </a:solidFill>
                <a:effectLst>
                  <a:outerShdw blurRad="38100" dist="38100" dir="2700000" algn="tl">
                    <a:srgbClr val="000000">
                      <a:alpha val="43137"/>
                    </a:srgbClr>
                  </a:outerShdw>
                </a:effectLst>
              </a:rPr>
              <a:t>C</a:t>
            </a:r>
            <a:r>
              <a:rPr lang="en-US" dirty="0"/>
              <a:t>onsequences should be stated</a:t>
            </a:r>
          </a:p>
          <a:p>
            <a:pPr marL="0" indent="0">
              <a:buNone/>
            </a:pPr>
            <a:r>
              <a:rPr lang="en-US" sz="3900" b="1" dirty="0">
                <a:solidFill>
                  <a:srgbClr val="4258A6"/>
                </a:solidFill>
                <a:effectLst>
                  <a:outerShdw blurRad="38100" dist="38100" dir="2700000" algn="tl">
                    <a:srgbClr val="000000">
                      <a:alpha val="43137"/>
                    </a:srgbClr>
                  </a:outerShdw>
                </a:effectLst>
              </a:rPr>
              <a:t>R</a:t>
            </a:r>
            <a:r>
              <a:rPr lang="en-US" dirty="0"/>
              <a:t>each consensus and agreement</a:t>
            </a:r>
            <a:endParaRPr lang="en-US" b="1" dirty="0"/>
          </a:p>
          <a:p>
            <a:pPr marL="0" indent="0">
              <a:buNone/>
            </a:pPr>
            <a:endParaRPr lang="en-US" b="1" dirty="0"/>
          </a:p>
        </p:txBody>
      </p:sp>
      <p:sp>
        <p:nvSpPr>
          <p:cNvPr id="4" name="Slide Number Placeholder 3">
            <a:extLst>
              <a:ext uri="{FF2B5EF4-FFF2-40B4-BE49-F238E27FC236}">
                <a16:creationId xmlns:a16="http://schemas.microsoft.com/office/drawing/2014/main" id="{2F23636D-BC33-7E46-99EA-4E8D5B77687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407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4ED45-4A65-A74C-A41E-4D1B725E7860}"/>
              </a:ext>
            </a:extLst>
          </p:cNvPr>
          <p:cNvSpPr>
            <a:spLocks noGrp="1"/>
          </p:cNvSpPr>
          <p:nvPr>
            <p:ph type="title"/>
          </p:nvPr>
        </p:nvSpPr>
        <p:spPr/>
        <p:txBody>
          <a:bodyPr/>
          <a:lstStyle/>
          <a:p>
            <a:r>
              <a:rPr lang="en-US" dirty="0"/>
              <a:t>Tips for Constructive Conversations</a:t>
            </a:r>
          </a:p>
        </p:txBody>
      </p:sp>
      <p:sp>
        <p:nvSpPr>
          <p:cNvPr id="3" name="Content Placeholder 2">
            <a:extLst>
              <a:ext uri="{FF2B5EF4-FFF2-40B4-BE49-F238E27FC236}">
                <a16:creationId xmlns:a16="http://schemas.microsoft.com/office/drawing/2014/main" id="{C2C910EF-6FBF-6B46-9C19-C4A036D83E71}"/>
              </a:ext>
            </a:extLst>
          </p:cNvPr>
          <p:cNvSpPr>
            <a:spLocks noGrp="1"/>
          </p:cNvSpPr>
          <p:nvPr>
            <p:ph idx="1"/>
          </p:nvPr>
        </p:nvSpPr>
        <p:spPr>
          <a:xfrm>
            <a:off x="838199" y="1825625"/>
            <a:ext cx="10868891" cy="3999380"/>
          </a:xfrm>
        </p:spPr>
        <p:txBody>
          <a:bodyPr>
            <a:normAutofit fontScale="92500" lnSpcReduction="20000"/>
          </a:bodyPr>
          <a:lstStyle/>
          <a:p>
            <a:r>
              <a:rPr lang="en-US" dirty="0"/>
              <a:t>Be </a:t>
            </a:r>
            <a:r>
              <a:rPr lang="en-US" b="1" dirty="0">
                <a:solidFill>
                  <a:srgbClr val="4258A6"/>
                </a:solidFill>
              </a:rPr>
              <a:t>prepared</a:t>
            </a:r>
            <a:r>
              <a:rPr lang="en-US" dirty="0"/>
              <a:t> and have </a:t>
            </a:r>
            <a:r>
              <a:rPr lang="en-US" b="1" dirty="0">
                <a:solidFill>
                  <a:srgbClr val="4258A6"/>
                </a:solidFill>
              </a:rPr>
              <a:t>timely</a:t>
            </a:r>
            <a:r>
              <a:rPr lang="en-US" dirty="0"/>
              <a:t> discussion in a </a:t>
            </a:r>
            <a:r>
              <a:rPr lang="en-US" b="1" dirty="0">
                <a:solidFill>
                  <a:srgbClr val="4258A6"/>
                </a:solidFill>
              </a:rPr>
              <a:t>private</a:t>
            </a:r>
            <a:r>
              <a:rPr lang="en-US" dirty="0"/>
              <a:t> </a:t>
            </a:r>
            <a:br>
              <a:rPr lang="en-US" dirty="0"/>
            </a:br>
            <a:r>
              <a:rPr lang="en-US" dirty="0"/>
              <a:t>location</a:t>
            </a:r>
          </a:p>
          <a:p>
            <a:r>
              <a:rPr lang="en-US" dirty="0"/>
              <a:t>Frame the problems in terms of </a:t>
            </a:r>
            <a:r>
              <a:rPr lang="en-US" b="1" dirty="0">
                <a:solidFill>
                  <a:srgbClr val="4258A6"/>
                </a:solidFill>
              </a:rPr>
              <a:t>your</a:t>
            </a:r>
            <a:r>
              <a:rPr lang="en-US" dirty="0"/>
              <a:t> experience</a:t>
            </a:r>
          </a:p>
          <a:p>
            <a:pPr lvl="1"/>
            <a:r>
              <a:rPr lang="en-US" dirty="0"/>
              <a:t>Use ”I” statements; don’t play the blame game</a:t>
            </a:r>
          </a:p>
          <a:p>
            <a:r>
              <a:rPr lang="en-US" dirty="0"/>
              <a:t>Remain </a:t>
            </a:r>
            <a:r>
              <a:rPr lang="en-US" b="1" dirty="0">
                <a:solidFill>
                  <a:srgbClr val="4258A6"/>
                </a:solidFill>
              </a:rPr>
              <a:t>behavior-based</a:t>
            </a:r>
            <a:r>
              <a:rPr lang="en-US" dirty="0"/>
              <a:t> and</a:t>
            </a:r>
            <a:r>
              <a:rPr lang="en-US" b="1" dirty="0"/>
              <a:t> </a:t>
            </a:r>
            <a:r>
              <a:rPr lang="en-US" b="1" dirty="0">
                <a:solidFill>
                  <a:srgbClr val="4258A6"/>
                </a:solidFill>
              </a:rPr>
              <a:t>specific</a:t>
            </a:r>
            <a:r>
              <a:rPr lang="en-US" dirty="0"/>
              <a:t> </a:t>
            </a:r>
          </a:p>
          <a:p>
            <a:r>
              <a:rPr lang="en-US" dirty="0"/>
              <a:t>Keep </a:t>
            </a:r>
            <a:r>
              <a:rPr lang="en-US" b="1" dirty="0">
                <a:solidFill>
                  <a:srgbClr val="4258A6"/>
                </a:solidFill>
              </a:rPr>
              <a:t>solution-focused, </a:t>
            </a:r>
            <a:r>
              <a:rPr lang="en-US" dirty="0"/>
              <a:t>and </a:t>
            </a:r>
            <a:r>
              <a:rPr lang="en-US" b="1" dirty="0">
                <a:solidFill>
                  <a:srgbClr val="4258A6"/>
                </a:solidFill>
              </a:rPr>
              <a:t>directed toward improvement</a:t>
            </a:r>
          </a:p>
          <a:p>
            <a:r>
              <a:rPr lang="en-US" dirty="0"/>
              <a:t>Recognize and </a:t>
            </a:r>
            <a:r>
              <a:rPr lang="en-US" b="1" dirty="0">
                <a:solidFill>
                  <a:srgbClr val="4258A6"/>
                </a:solidFill>
              </a:rPr>
              <a:t>listen</a:t>
            </a:r>
            <a:r>
              <a:rPr lang="en-US" dirty="0"/>
              <a:t> to the other’s perspective</a:t>
            </a:r>
          </a:p>
          <a:p>
            <a:pPr lvl="1"/>
            <a:r>
              <a:rPr lang="en-US" dirty="0"/>
              <a:t>Approach the conversation with empathy and compassion</a:t>
            </a:r>
          </a:p>
          <a:p>
            <a:r>
              <a:rPr lang="en-US" dirty="0"/>
              <a:t>Work on finding the </a:t>
            </a:r>
            <a:r>
              <a:rPr lang="en-US" b="1" dirty="0">
                <a:solidFill>
                  <a:srgbClr val="4258A6"/>
                </a:solidFill>
              </a:rPr>
              <a:t>win–win</a:t>
            </a:r>
            <a:r>
              <a:rPr lang="en-US" dirty="0"/>
              <a:t> </a:t>
            </a:r>
          </a:p>
          <a:p>
            <a:r>
              <a:rPr lang="en-US" b="1" dirty="0">
                <a:solidFill>
                  <a:srgbClr val="4258A6"/>
                </a:solidFill>
              </a:rPr>
              <a:t>Follow up</a:t>
            </a:r>
          </a:p>
        </p:txBody>
      </p:sp>
      <p:pic>
        <p:nvPicPr>
          <p:cNvPr id="9" name="Picture 8" title="medical tea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1143" y="232814"/>
            <a:ext cx="2676197" cy="1784131"/>
          </a:xfrm>
          <a:prstGeom prst="rect">
            <a:avLst/>
          </a:prstGeom>
          <a:ln>
            <a:solidFill>
              <a:srgbClr val="4258A6"/>
            </a:solidFill>
          </a:ln>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9BFAA63E-BAC2-C34B-A1C5-D67E69567B4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612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5527D-6903-7A44-8925-D477A1CF43A8}"/>
              </a:ext>
            </a:extLst>
          </p:cNvPr>
          <p:cNvSpPr>
            <a:spLocks noGrp="1"/>
          </p:cNvSpPr>
          <p:nvPr>
            <p:ph type="title"/>
          </p:nvPr>
        </p:nvSpPr>
        <p:spPr/>
        <p:txBody>
          <a:bodyPr/>
          <a:lstStyle/>
          <a:p>
            <a:r>
              <a:rPr lang="en-US" dirty="0"/>
              <a:t>Receiving Feedback or Managing Conflict</a:t>
            </a:r>
          </a:p>
        </p:txBody>
      </p:sp>
      <p:sp>
        <p:nvSpPr>
          <p:cNvPr id="3" name="Content Placeholder 2">
            <a:extLst>
              <a:ext uri="{FF2B5EF4-FFF2-40B4-BE49-F238E27FC236}">
                <a16:creationId xmlns:a16="http://schemas.microsoft.com/office/drawing/2014/main" id="{05A5901A-7D97-9E4A-9792-6FC2C167D5DA}"/>
              </a:ext>
            </a:extLst>
          </p:cNvPr>
          <p:cNvSpPr>
            <a:spLocks noGrp="1"/>
          </p:cNvSpPr>
          <p:nvPr>
            <p:ph idx="1"/>
          </p:nvPr>
        </p:nvSpPr>
        <p:spPr/>
        <p:txBody>
          <a:bodyPr/>
          <a:lstStyle/>
          <a:p>
            <a:r>
              <a:rPr lang="en-US" dirty="0"/>
              <a:t>Control your emotions as much as possible</a:t>
            </a:r>
          </a:p>
          <a:p>
            <a:pPr lvl="1"/>
            <a:r>
              <a:rPr lang="en-US" dirty="0"/>
              <a:t>Even when you’re justified not to</a:t>
            </a:r>
          </a:p>
          <a:p>
            <a:r>
              <a:rPr lang="en-US" dirty="0"/>
              <a:t>Actively listen</a:t>
            </a:r>
          </a:p>
          <a:p>
            <a:r>
              <a:rPr lang="en-US" dirty="0"/>
              <a:t>Clarify the feedback you’re receiving</a:t>
            </a:r>
          </a:p>
          <a:p>
            <a:pPr lvl="1"/>
            <a:r>
              <a:rPr lang="en-US" b="1" i="1" dirty="0">
                <a:solidFill>
                  <a:srgbClr val="4258A6"/>
                </a:solidFill>
              </a:rPr>
              <a:t>Tip! Use the check-back technique (see Module </a:t>
            </a:r>
            <a:r>
              <a:rPr lang="en-US" b="1" i="1">
                <a:solidFill>
                  <a:srgbClr val="4258A6"/>
                </a:solidFill>
              </a:rPr>
              <a:t>3)</a:t>
            </a:r>
            <a:endParaRPr lang="en-US" b="1" i="1" dirty="0">
              <a:solidFill>
                <a:srgbClr val="4258A6"/>
              </a:solidFill>
            </a:endParaRPr>
          </a:p>
          <a:p>
            <a:r>
              <a:rPr lang="en-US" dirty="0"/>
              <a:t>Demonstrate gratitude</a:t>
            </a:r>
          </a:p>
          <a:p>
            <a:r>
              <a:rPr lang="en-US" dirty="0"/>
              <a:t>Sort feedback for relevancy</a:t>
            </a:r>
          </a:p>
        </p:txBody>
      </p:sp>
      <p:pic>
        <p:nvPicPr>
          <p:cNvPr id="5" name="Content Placeholder 15" title="Feedback among providers">
            <a:extLst>
              <a:ext uri="{FF2B5EF4-FFF2-40B4-BE49-F238E27FC236}">
                <a16:creationId xmlns:a16="http://schemas.microsoft.com/office/drawing/2014/main" id="{B865C79F-0A86-C04E-B6BF-9F3206524083}"/>
              </a:ext>
            </a:extLst>
          </p:cNvPr>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7992989" y="3429309"/>
            <a:ext cx="3589642" cy="2395696"/>
          </a:xfrm>
          <a:ln>
            <a:solidFill>
              <a:schemeClr val="accent1"/>
            </a:solidFill>
          </a:ln>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575ACFB7-1B64-5649-9BE0-C53E0F5B75B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349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title="Application to 4Rs">
            <a:extLst>
              <a:ext uri="{FF2B5EF4-FFF2-40B4-BE49-F238E27FC236}">
                <a16:creationId xmlns:a16="http://schemas.microsoft.com/office/drawing/2014/main" id="{B55A0AF1-593B-8149-B3B6-FF88588FD7D0}"/>
              </a:ext>
            </a:extLst>
          </p:cNvPr>
          <p:cNvSpPr>
            <a:spLocks noGrp="1"/>
          </p:cNvSpPr>
          <p:nvPr>
            <p:ph type="title"/>
          </p:nvPr>
        </p:nvSpPr>
        <p:spPr/>
        <p:txBody>
          <a:bodyPr/>
          <a:lstStyle/>
          <a:p>
            <a:r>
              <a:rPr lang="en-US" dirty="0"/>
              <a:t>Application to 4 Rs for Severe Hypertension</a:t>
            </a:r>
          </a:p>
        </p:txBody>
      </p:sp>
      <p:graphicFrame>
        <p:nvGraphicFramePr>
          <p:cNvPr id="5" name="Table Placeholder 4" descr="Table"/>
          <p:cNvGraphicFramePr>
            <a:graphicFrameLocks noGrp="1"/>
          </p:cNvGraphicFramePr>
          <p:nvPr>
            <p:ph idx="1"/>
          </p:nvPr>
        </p:nvGraphicFramePr>
        <p:xfrm>
          <a:off x="838200" y="1825625"/>
          <a:ext cx="10515600" cy="3566160"/>
        </p:xfrm>
        <a:graphic>
          <a:graphicData uri="http://schemas.openxmlformats.org/drawingml/2006/table">
            <a:tbl>
              <a:tblPr firstRow="1" bandRow="1">
                <a:tableStyleId>{5C22544A-7EE6-4342-B048-85BDC9FD1C3A}</a:tableStyleId>
              </a:tblPr>
              <a:tblGrid>
                <a:gridCol w="1821873">
                  <a:extLst>
                    <a:ext uri="{9D8B030D-6E8A-4147-A177-3AD203B41FA5}">
                      <a16:colId xmlns:a16="http://schemas.microsoft.com/office/drawing/2014/main" val="2244159839"/>
                    </a:ext>
                  </a:extLst>
                </a:gridCol>
                <a:gridCol w="1944486">
                  <a:extLst>
                    <a:ext uri="{9D8B030D-6E8A-4147-A177-3AD203B41FA5}">
                      <a16:colId xmlns:a16="http://schemas.microsoft.com/office/drawing/2014/main" val="3543201092"/>
                    </a:ext>
                  </a:extLst>
                </a:gridCol>
                <a:gridCol w="3611880">
                  <a:extLst>
                    <a:ext uri="{9D8B030D-6E8A-4147-A177-3AD203B41FA5}">
                      <a16:colId xmlns:a16="http://schemas.microsoft.com/office/drawing/2014/main" val="574034385"/>
                    </a:ext>
                  </a:extLst>
                </a:gridCol>
                <a:gridCol w="3137361">
                  <a:extLst>
                    <a:ext uri="{9D8B030D-6E8A-4147-A177-3AD203B41FA5}">
                      <a16:colId xmlns:a16="http://schemas.microsoft.com/office/drawing/2014/main" val="3372957914"/>
                    </a:ext>
                  </a:extLst>
                </a:gridCol>
              </a:tblGrid>
              <a:tr h="370840">
                <a:tc>
                  <a:txBody>
                    <a:bodyPr/>
                    <a:lstStyle/>
                    <a:p>
                      <a:pPr algn="ctr"/>
                      <a:r>
                        <a:rPr lang="en-US" sz="2400" dirty="0"/>
                        <a:t>Readiness</a:t>
                      </a:r>
                      <a:endParaRPr lang="en-US" dirty="0"/>
                    </a:p>
                    <a:p>
                      <a:pPr algn="ctr"/>
                      <a:r>
                        <a:rPr lang="en-US" i="1" dirty="0"/>
                        <a:t>Every Unit</a:t>
                      </a:r>
                    </a:p>
                  </a:txBody>
                  <a:tcPr anchor="b"/>
                </a:tc>
                <a:tc>
                  <a:txBody>
                    <a:bodyPr/>
                    <a:lstStyle/>
                    <a:p>
                      <a:pPr algn="ctr"/>
                      <a:r>
                        <a:rPr lang="en-US" sz="2400" dirty="0"/>
                        <a:t>Recognition</a:t>
                      </a:r>
                    </a:p>
                    <a:p>
                      <a:pPr algn="ctr"/>
                      <a:r>
                        <a:rPr lang="en-US" sz="1800" i="1" dirty="0"/>
                        <a:t>Every Patient</a:t>
                      </a:r>
                    </a:p>
                  </a:txBody>
                  <a:tcPr anchor="b"/>
                </a:tc>
                <a:tc>
                  <a:txBody>
                    <a:bodyPr/>
                    <a:lstStyle/>
                    <a:p>
                      <a:pPr algn="ctr"/>
                      <a:r>
                        <a:rPr lang="en-US" sz="2400" dirty="0"/>
                        <a:t>Response</a:t>
                      </a:r>
                    </a:p>
                    <a:p>
                      <a:pPr algn="ctr"/>
                      <a:r>
                        <a:rPr lang="en-US" sz="1800" i="1" dirty="0"/>
                        <a:t>Every Case</a:t>
                      </a:r>
                      <a:endParaRPr lang="en-US" sz="2400" i="1" dirty="0"/>
                    </a:p>
                  </a:txBody>
                  <a:tcPr anchor="b"/>
                </a:tc>
                <a:tc>
                  <a:txBody>
                    <a:bodyPr/>
                    <a:lstStyle/>
                    <a:p>
                      <a:pPr algn="ctr"/>
                      <a:r>
                        <a:rPr lang="en-US" sz="2400" dirty="0"/>
                        <a:t>Reporting</a:t>
                      </a:r>
                    </a:p>
                    <a:p>
                      <a:pPr algn="ctr"/>
                      <a:r>
                        <a:rPr lang="en-US" sz="1800" i="1" dirty="0"/>
                        <a:t>Every Unit</a:t>
                      </a:r>
                    </a:p>
                  </a:txBody>
                  <a:tcPr anchor="b"/>
                </a:tc>
                <a:extLst>
                  <a:ext uri="{0D108BD9-81ED-4DB2-BD59-A6C34878D82A}">
                    <a16:rowId xmlns:a16="http://schemas.microsoft.com/office/drawing/2014/main" val="21670126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N/A</a:t>
                      </a:r>
                    </a:p>
                  </a:txBody>
                  <a:tcPr/>
                </a:tc>
                <a:tc>
                  <a:txBody>
                    <a:bodyPr/>
                    <a:lstStyle/>
                    <a:p>
                      <a:pPr marL="19050" lvl="0" indent="0">
                        <a:buFont typeface="Arial" panose="020B0604020202020204" pitchFamily="34" charset="0"/>
                        <a:buNone/>
                        <a:tabLst/>
                      </a:pPr>
                      <a:r>
                        <a:rPr lang="en-US" sz="1800" b="0" i="0" u="none" strike="noStrike" noProof="0" dirty="0">
                          <a:solidFill>
                            <a:srgbClr val="000000"/>
                          </a:solidFill>
                          <a:latin typeface="+mn-lt"/>
                        </a:rPr>
                        <a:t>N/A</a:t>
                      </a:r>
                    </a:p>
                  </a:txBody>
                  <a:tcPr/>
                </a:tc>
                <a:tc>
                  <a:txBody>
                    <a:bodyPr/>
                    <a:lstStyle/>
                    <a:p>
                      <a:pPr marL="0" indent="0">
                        <a:buFont typeface="Arial" panose="020B0604020202020204" pitchFamily="34" charset="0"/>
                        <a:buNone/>
                      </a:pPr>
                      <a:r>
                        <a:rPr lang="en-US" b="1" dirty="0"/>
                        <a:t>Use DESCR:</a:t>
                      </a:r>
                    </a:p>
                    <a:p>
                      <a:pPr marL="285750" indent="-285750">
                        <a:buFont typeface="Arial" panose="020B0604020202020204" pitchFamily="34" charset="0"/>
                        <a:buChar char="•"/>
                      </a:pPr>
                      <a:r>
                        <a:rPr lang="en-US" dirty="0"/>
                        <a:t>To unit-standard, stage-based, OB hemorrhage emergency management plans during the care process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To address conflict and offer real-time feedback. If not possible to address it in the moment, wait until after the case is completed</a:t>
                      </a:r>
                    </a:p>
                  </a:txBody>
                  <a:tcPr/>
                </a:tc>
                <a:tc>
                  <a:txBody>
                    <a:bodyPr/>
                    <a:lstStyle/>
                    <a:p>
                      <a:pPr marL="0" indent="0">
                        <a:buFont typeface="Arial" panose="020B0604020202020204" pitchFamily="34" charset="0"/>
                        <a:buNone/>
                      </a:pPr>
                      <a:r>
                        <a:rPr lang="en-US" b="1" dirty="0"/>
                        <a:t>Use DESCR:</a:t>
                      </a:r>
                    </a:p>
                    <a:p>
                      <a:pPr marL="285750" indent="-285750">
                        <a:buFont typeface="Arial" panose="020B0604020202020204" pitchFamily="34" charset="0"/>
                        <a:buChar char="•"/>
                      </a:pPr>
                      <a:r>
                        <a:rPr lang="en-US" dirty="0"/>
                        <a:t>To provide team-based feedback during </a:t>
                      </a:r>
                      <a:r>
                        <a:rPr lang="en-US" u="sng" dirty="0"/>
                        <a:t>debriefs</a:t>
                      </a:r>
                      <a:r>
                        <a:rPr lang="en-US" dirty="0"/>
                        <a:t> or individual-level feedback during one-on-one interactions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Post-case or event to manage fallout from unresolved conflicts</a:t>
                      </a:r>
                    </a:p>
                  </a:txBody>
                  <a:tcPr/>
                </a:tc>
                <a:extLst>
                  <a:ext uri="{0D108BD9-81ED-4DB2-BD59-A6C34878D82A}">
                    <a16:rowId xmlns:a16="http://schemas.microsoft.com/office/drawing/2014/main" val="298757971"/>
                  </a:ext>
                </a:extLst>
              </a:tr>
            </a:tbl>
          </a:graphicData>
        </a:graphic>
      </p:graphicFrame>
      <p:sp>
        <p:nvSpPr>
          <p:cNvPr id="4" name="Slide Number Placeholder 3">
            <a:extLst>
              <a:ext uri="{FF2B5EF4-FFF2-40B4-BE49-F238E27FC236}">
                <a16:creationId xmlns:a16="http://schemas.microsoft.com/office/drawing/2014/main" id="{2A78949B-9086-2947-9654-1A7AA517AF5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8" name="Oval 7"/>
          <p:cNvSpPr/>
          <p:nvPr/>
        </p:nvSpPr>
        <p:spPr>
          <a:xfrm>
            <a:off x="10653864" y="116160"/>
            <a:ext cx="1426195" cy="1225744"/>
          </a:xfrm>
          <a:prstGeom prst="ellipse">
            <a:avLst/>
          </a:prstGeom>
          <a:solidFill>
            <a:srgbClr val="505BA7"/>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4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Rs</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842249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Semi-transparent image of hospital. ">
            <a:extLst>
              <a:ext uri="{FF2B5EF4-FFF2-40B4-BE49-F238E27FC236}">
                <a16:creationId xmlns:a16="http://schemas.microsoft.com/office/drawing/2014/main" id="{D58A77A6-3844-9141-8C8B-BBFCAFB0490A}"/>
              </a:ext>
            </a:extLst>
          </p:cNvPr>
          <p:cNvSpPr/>
          <p:nvPr/>
        </p:nvSpPr>
        <p:spPr>
          <a:xfrm>
            <a:off x="0" y="1"/>
            <a:ext cx="12192000" cy="6038768"/>
          </a:xfrm>
          <a:prstGeom prst="rect">
            <a:avLst/>
          </a:prstGeom>
          <a:blipFill dpi="0" rotWithShape="1">
            <a:blip r:embed="rId4">
              <a:alphaModFix amt="3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Slide Number Placeholder 6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13" name="Title 6">
            <a:extLst>
              <a:ext uri="{FF2B5EF4-FFF2-40B4-BE49-F238E27FC236}">
                <a16:creationId xmlns:a16="http://schemas.microsoft.com/office/drawing/2014/main" id="{A6CB99FC-46F4-6745-8B40-81FE0B05D013}"/>
              </a:ext>
            </a:extLst>
          </p:cNvPr>
          <p:cNvSpPr>
            <a:spLocks noGrp="1"/>
          </p:cNvSpPr>
          <p:nvPr>
            <p:ph type="title"/>
          </p:nvPr>
        </p:nvSpPr>
        <p:spPr>
          <a:xfrm>
            <a:off x="0" y="1"/>
            <a:ext cx="12192000" cy="1494587"/>
          </a:xfrm>
          <a:solidFill>
            <a:schemeClr val="bg1"/>
          </a:solidFill>
          <a:ln>
            <a:solidFill>
              <a:schemeClr val="accent1"/>
            </a:solidFill>
          </a:ln>
        </p:spPr>
        <p:txBody>
          <a:bodyPr>
            <a:normAutofit/>
          </a:bodyPr>
          <a:lstStyle/>
          <a:p>
            <a:pPr lvl="0" algn="ctr"/>
            <a:r>
              <a:rPr lang="en-US" dirty="0"/>
              <a:t>Severe Hypertension</a:t>
            </a:r>
            <a:br>
              <a:rPr lang="en-US" dirty="0"/>
            </a:br>
            <a:r>
              <a:rPr lang="en-US" dirty="0"/>
              <a:t>DESCR Script</a:t>
            </a:r>
          </a:p>
        </p:txBody>
      </p:sp>
      <p:pic>
        <p:nvPicPr>
          <p:cNvPr id="7" name="Picture 6" descr="Decorative">
            <a:extLst>
              <a:ext uri="{FF2B5EF4-FFF2-40B4-BE49-F238E27FC236}">
                <a16:creationId xmlns:a16="http://schemas.microsoft.com/office/drawing/2014/main" id="{7A45C7FE-74A5-9A45-8D78-F611715107D9}"/>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381394" y="1494588"/>
            <a:ext cx="5985568" cy="5944490"/>
          </a:xfrm>
          <a:prstGeom prst="rect">
            <a:avLst/>
          </a:prstGeom>
        </p:spPr>
      </p:pic>
      <p:sp>
        <p:nvSpPr>
          <p:cNvPr id="8" name="Content Placeholder 2">
            <a:extLst>
              <a:ext uri="{FF2B5EF4-FFF2-40B4-BE49-F238E27FC236}">
                <a16:creationId xmlns:a16="http://schemas.microsoft.com/office/drawing/2014/main" id="{EBC3C2EE-45AF-A341-819C-58B17FBBF126}"/>
              </a:ext>
            </a:extLst>
          </p:cNvPr>
          <p:cNvSpPr>
            <a:spLocks noGrp="1"/>
          </p:cNvSpPr>
          <p:nvPr>
            <p:ph idx="1"/>
          </p:nvPr>
        </p:nvSpPr>
        <p:spPr>
          <a:xfrm>
            <a:off x="584894" y="2172118"/>
            <a:ext cx="6819206" cy="2526882"/>
          </a:xfrm>
          <a:solidFill>
            <a:schemeClr val="bg1"/>
          </a:solidFill>
          <a:ln w="19050">
            <a:solidFill>
              <a:schemeClr val="accent1"/>
            </a:solidFill>
          </a:ln>
        </p:spPr>
        <p:txBody>
          <a:bodyPr anchor="ctr">
            <a:normAutofit/>
          </a:bodyPr>
          <a:lstStyle/>
          <a:p>
            <a:r>
              <a:rPr lang="en-US" sz="3000" dirty="0"/>
              <a:t>Kim, the triage nurse, struggled to obtain IV access to Ms. Smith.</a:t>
            </a:r>
          </a:p>
          <a:p>
            <a:r>
              <a:rPr lang="en-US" sz="3000" dirty="0"/>
              <a:t>Observe how Dr. Johnson uses the DESCR script provide Kim with feedback.</a:t>
            </a:r>
          </a:p>
        </p:txBody>
      </p:sp>
    </p:spTree>
    <p:custDataLst>
      <p:tags r:id="rId1"/>
    </p:custDataLst>
    <p:extLst>
      <p:ext uri="{BB962C8B-B14F-4D97-AF65-F5344CB8AC3E}">
        <p14:creationId xmlns:p14="http://schemas.microsoft.com/office/powerpoint/2010/main" val="2714933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2" descr="Illustration shows two figures in silhouette: Dr. Johnson, the obstetrician, and Kim, the triage nurse. Dr. Johnson says 'Kim, do you have a few minutes? I would like to discuss some of the events surrounding Ms. Smith’s delivery yesterday. Do you recall participating in her care?' Kim answers 'Yes, I participated in her care and recall most of the details of her case. What would you like to discuss?'">
            <a:extLst>
              <a:ext uri="{FF2B5EF4-FFF2-40B4-BE49-F238E27FC236}">
                <a16:creationId xmlns:a16="http://schemas.microsoft.com/office/drawing/2014/main" id="{40E5B2F7-D2B9-406E-8CD8-3E4C60C7316F}"/>
              </a:ext>
            </a:extLst>
          </p:cNvPr>
          <p:cNvSpPr/>
          <p:nvPr/>
        </p:nvSpPr>
        <p:spPr>
          <a:xfrm rot="10800000">
            <a:off x="1394404" y="132952"/>
            <a:ext cx="10685095" cy="5684656"/>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C0BDE1"/>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p:cNvSpPr>
            <a:spLocks noGrp="1"/>
          </p:cNvSpPr>
          <p:nvPr>
            <p:ph type="title"/>
          </p:nvPr>
        </p:nvSpPr>
        <p:spPr/>
        <p:txBody>
          <a:bodyPr>
            <a:normAutofit/>
          </a:bodyPr>
          <a:lstStyle/>
          <a:p>
            <a:r>
              <a:rPr lang="en-US" dirty="0"/>
              <a:t>Severe Hypertension</a:t>
            </a:r>
            <a:br>
              <a:rPr lang="en-US" dirty="0"/>
            </a:br>
            <a:r>
              <a:rPr lang="en-US" dirty="0"/>
              <a:t>DESCR Script</a:t>
            </a:r>
            <a:endParaRPr lang="en-US" i="1" dirty="0"/>
          </a:p>
        </p:txBody>
      </p:sp>
      <p:sp>
        <p:nvSpPr>
          <p:cNvPr id="12" name="Text Placeholder 11"/>
          <p:cNvSpPr>
            <a:spLocks noGrp="1"/>
          </p:cNvSpPr>
          <p:nvPr>
            <p:ph type="body" sz="quarter" idx="12"/>
          </p:nvPr>
        </p:nvSpPr>
        <p:spPr>
          <a:xfrm>
            <a:off x="5089758" y="51281"/>
            <a:ext cx="6850301" cy="1586594"/>
          </a:xfrm>
          <a:prstGeom prst="wedgeRectCallout">
            <a:avLst>
              <a:gd name="adj1" fmla="val -20587"/>
              <a:gd name="adj2" fmla="val 66783"/>
            </a:avLst>
          </a:prstGeom>
        </p:spPr>
        <p:txBody>
          <a:bodyPr/>
          <a:lstStyle/>
          <a:p>
            <a:r>
              <a:rPr lang="en-US" dirty="0"/>
              <a:t>Kim, do you have a few minutes? I would like to discuss some of the events surrounding Ms. Smith’s delivery yesterday. </a:t>
            </a:r>
          </a:p>
          <a:p>
            <a:r>
              <a:rPr lang="en-US" dirty="0"/>
              <a:t>Do you recall participating in her care?</a:t>
            </a:r>
          </a:p>
        </p:txBody>
      </p:sp>
      <p:sp>
        <p:nvSpPr>
          <p:cNvPr id="14" name="Text Placeholder 13"/>
          <p:cNvSpPr>
            <a:spLocks noGrp="1"/>
          </p:cNvSpPr>
          <p:nvPr>
            <p:ph type="body" sz="quarter" idx="13"/>
          </p:nvPr>
        </p:nvSpPr>
        <p:spPr>
          <a:xfrm>
            <a:off x="1576870" y="2348091"/>
            <a:ext cx="2705722" cy="2229115"/>
          </a:xfrm>
          <a:prstGeom prst="wedgeRectCallout">
            <a:avLst>
              <a:gd name="adj1" fmla="val 63418"/>
              <a:gd name="adj2" fmla="val -34692"/>
            </a:avLst>
          </a:prstGeom>
        </p:spPr>
        <p:txBody>
          <a:bodyPr/>
          <a:lstStyle/>
          <a:p>
            <a:r>
              <a:rPr lang="en-US" dirty="0"/>
              <a:t>Yes, I participated in her care and recall most of the details of her case. </a:t>
            </a:r>
          </a:p>
          <a:p>
            <a:r>
              <a:rPr lang="en-US" dirty="0"/>
              <a:t>What would you like to discuss?</a:t>
            </a:r>
          </a:p>
        </p:txBody>
      </p:sp>
      <p:sp>
        <p:nvSpPr>
          <p:cNvPr id="8" name="Slide Number Placeholder 7"/>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pic>
        <p:nvPicPr>
          <p:cNvPr id="10" name="Picture 9" descr="A picture containing silhouette of nurse">
            <a:extLst>
              <a:ext uri="{FF2B5EF4-FFF2-40B4-BE49-F238E27FC236}">
                <a16:creationId xmlns:a16="http://schemas.microsoft.com/office/drawing/2014/main" id="{66A510CA-8749-4416-BF17-F1A720171A4A}"/>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51492"/>
          <a:stretch/>
        </p:blipFill>
        <p:spPr>
          <a:xfrm>
            <a:off x="4660834" y="2097721"/>
            <a:ext cx="1522873" cy="3977535"/>
          </a:xfrm>
          <a:prstGeom prst="rect">
            <a:avLst/>
          </a:prstGeom>
        </p:spPr>
      </p:pic>
      <p:pic>
        <p:nvPicPr>
          <p:cNvPr id="11" name="Picture 10" descr="A picture containing silhouette of doctor">
            <a:extLst>
              <a:ext uri="{FF2B5EF4-FFF2-40B4-BE49-F238E27FC236}">
                <a16:creationId xmlns:a16="http://schemas.microsoft.com/office/drawing/2014/main" id="{7C20DB77-7965-422A-B289-9D0E400DDD5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a:stretch/>
        </p:blipFill>
        <p:spPr>
          <a:xfrm>
            <a:off x="5981156" y="1849328"/>
            <a:ext cx="2024708" cy="4074765"/>
          </a:xfrm>
          <a:prstGeom prst="rect">
            <a:avLst/>
          </a:prstGeom>
        </p:spPr>
      </p:pic>
      <p:sp>
        <p:nvSpPr>
          <p:cNvPr id="13" name="TextBox 12">
            <a:extLst>
              <a:ext uri="{FF2B5EF4-FFF2-40B4-BE49-F238E27FC236}">
                <a16:creationId xmlns:a16="http://schemas.microsoft.com/office/drawing/2014/main" id="{7D135D6F-7666-442F-B693-642D612C3D17}"/>
              </a:ext>
            </a:extLst>
          </p:cNvPr>
          <p:cNvSpPr txBox="1"/>
          <p:nvPr/>
        </p:nvSpPr>
        <p:spPr>
          <a:xfrm>
            <a:off x="6303670" y="5485559"/>
            <a:ext cx="1606957"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Johnson, obstetrician</a:t>
            </a:r>
          </a:p>
        </p:txBody>
      </p:sp>
      <p:sp>
        <p:nvSpPr>
          <p:cNvPr id="15" name="TextBox 14">
            <a:extLst>
              <a:ext uri="{FF2B5EF4-FFF2-40B4-BE49-F238E27FC236}">
                <a16:creationId xmlns:a16="http://schemas.microsoft.com/office/drawing/2014/main" id="{9001EC45-5E81-45FF-89F6-5E49A7C5DA23}"/>
              </a:ext>
            </a:extLst>
          </p:cNvPr>
          <p:cNvSpPr txBox="1"/>
          <p:nvPr/>
        </p:nvSpPr>
        <p:spPr>
          <a:xfrm>
            <a:off x="4780797" y="5485559"/>
            <a:ext cx="1164818"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Kim, triage nurse</a:t>
            </a:r>
          </a:p>
        </p:txBody>
      </p:sp>
    </p:spTree>
    <p:custDataLst>
      <p:tags r:id="rId1"/>
    </p:custDataLst>
    <p:extLst>
      <p:ext uri="{BB962C8B-B14F-4D97-AF65-F5344CB8AC3E}">
        <p14:creationId xmlns:p14="http://schemas.microsoft.com/office/powerpoint/2010/main" val="4122532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2" descr="&#10;Illustration shows two figures in silhouette: Dr. Johnson, the obstetrician, and Kim, the triage nurse. Dr. Johnson says 'I recall that we spoke yesterday at 2:45 p.m. when you first notified me of Ms. Smith’s elevated blood pressure. We spoke again around 3:15 p.m. when you notified me that you had established an IV and that the patient’s blood pressure remained in the severe range. From what I understand, it was difficult to obtain IV access, which frequently occurs in some of our patients.'">
            <a:extLst>
              <a:ext uri="{FF2B5EF4-FFF2-40B4-BE49-F238E27FC236}">
                <a16:creationId xmlns:a16="http://schemas.microsoft.com/office/drawing/2014/main" id="{60B2032D-B74D-472C-AC62-2A1662C5C196}"/>
              </a:ext>
            </a:extLst>
          </p:cNvPr>
          <p:cNvSpPr/>
          <p:nvPr/>
        </p:nvSpPr>
        <p:spPr>
          <a:xfrm flipH="1">
            <a:off x="1443318" y="107577"/>
            <a:ext cx="10624635" cy="5733976"/>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FDD599"/>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22" descr="A picture containing silhouette of nurse">
            <a:extLst>
              <a:ext uri="{FF2B5EF4-FFF2-40B4-BE49-F238E27FC236}">
                <a16:creationId xmlns:a16="http://schemas.microsoft.com/office/drawing/2014/main" id="{3DEFCABE-EF24-4187-822F-3C07210E10C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51492"/>
          <a:stretch/>
        </p:blipFill>
        <p:spPr>
          <a:xfrm>
            <a:off x="1717643" y="1973029"/>
            <a:ext cx="1522873" cy="3977535"/>
          </a:xfrm>
          <a:prstGeom prst="rect">
            <a:avLst/>
          </a:prstGeom>
        </p:spPr>
      </p:pic>
      <p:pic>
        <p:nvPicPr>
          <p:cNvPr id="24" name="Picture 23" descr="A picture containing silhouette of doctor">
            <a:extLst>
              <a:ext uri="{FF2B5EF4-FFF2-40B4-BE49-F238E27FC236}">
                <a16:creationId xmlns:a16="http://schemas.microsoft.com/office/drawing/2014/main" id="{43D9BF4E-0843-460A-8D15-3EDA36C2694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a:stretch/>
        </p:blipFill>
        <p:spPr>
          <a:xfrm>
            <a:off x="3037965" y="1724636"/>
            <a:ext cx="2024708" cy="4074765"/>
          </a:xfrm>
          <a:prstGeom prst="rect">
            <a:avLst/>
          </a:prstGeom>
        </p:spPr>
      </p:pic>
      <p:sp>
        <p:nvSpPr>
          <p:cNvPr id="12" name="Text Placeholder 11"/>
          <p:cNvSpPr>
            <a:spLocks noGrp="1"/>
          </p:cNvSpPr>
          <p:nvPr>
            <p:ph type="body" sz="quarter" idx="12"/>
          </p:nvPr>
        </p:nvSpPr>
        <p:spPr>
          <a:xfrm>
            <a:off x="5167936" y="615132"/>
            <a:ext cx="4904736" cy="4327929"/>
          </a:xfrm>
          <a:prstGeom prst="wedgeRectCallout">
            <a:avLst>
              <a:gd name="adj1" fmla="val -63900"/>
              <a:gd name="adj2" fmla="val -11677"/>
            </a:avLst>
          </a:prstGeom>
        </p:spPr>
        <p:txBody>
          <a:bodyPr/>
          <a:lstStyle/>
          <a:p>
            <a:r>
              <a:rPr lang="en-US" dirty="0"/>
              <a:t>I recall that we spoke yesterday at 2:45 p.m. when you first notified me of Ms. Smith’s elevated blood pressure. We spoke again around 3:15 p.m. when you notified me that you had established an IV and that the patient’s blood pressure remained in the severe range.</a:t>
            </a:r>
          </a:p>
          <a:p>
            <a:r>
              <a:rPr lang="en-US" dirty="0"/>
              <a:t>From what I understand, it was difficult to obtain IV access, which frequently occurs in some of our patients. </a:t>
            </a:r>
            <a:endParaRPr lang="en-US" sz="800" dirty="0"/>
          </a:p>
        </p:txBody>
      </p:sp>
      <p:sp>
        <p:nvSpPr>
          <p:cNvPr id="8" name="Slide Number Placeholder 7"/>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13" name="Title 6">
            <a:extLst>
              <a:ext uri="{FF2B5EF4-FFF2-40B4-BE49-F238E27FC236}">
                <a16:creationId xmlns:a16="http://schemas.microsoft.com/office/drawing/2014/main" id="{6A0CA9DE-BB36-E344-A4C0-A37E2518443C}"/>
              </a:ext>
            </a:extLst>
          </p:cNvPr>
          <p:cNvSpPr>
            <a:spLocks noGrp="1"/>
          </p:cNvSpPr>
          <p:nvPr>
            <p:ph type="title"/>
          </p:nvPr>
        </p:nvSpPr>
        <p:spPr>
          <a:xfrm rot="16200000">
            <a:off x="-2314745" y="2312499"/>
            <a:ext cx="5950567" cy="1325563"/>
          </a:xfrm>
        </p:spPr>
        <p:txBody>
          <a:bodyPr>
            <a:normAutofit/>
          </a:bodyPr>
          <a:lstStyle/>
          <a:p>
            <a:r>
              <a:rPr lang="en-US" dirty="0"/>
              <a:t>Severe Hypertension</a:t>
            </a:r>
            <a:br>
              <a:rPr lang="en-US" dirty="0"/>
            </a:br>
            <a:r>
              <a:rPr lang="en-US" dirty="0"/>
              <a:t>DESCR Script</a:t>
            </a:r>
            <a:endParaRPr lang="en-US" i="1" dirty="0"/>
          </a:p>
        </p:txBody>
      </p:sp>
      <p:grpSp>
        <p:nvGrpSpPr>
          <p:cNvPr id="27" name="Group 26" descr="Pink pop-out speech balloon">
            <a:extLst>
              <a:ext uri="{FF2B5EF4-FFF2-40B4-BE49-F238E27FC236}">
                <a16:creationId xmlns:a16="http://schemas.microsoft.com/office/drawing/2014/main" id="{059A8016-B664-4E1D-8914-71CBB4058586}"/>
              </a:ext>
            </a:extLst>
          </p:cNvPr>
          <p:cNvGrpSpPr/>
          <p:nvPr/>
        </p:nvGrpSpPr>
        <p:grpSpPr>
          <a:xfrm rot="21019185">
            <a:off x="10078032" y="153260"/>
            <a:ext cx="1957037" cy="1584249"/>
            <a:chOff x="2368446" y="0"/>
            <a:chExt cx="1957037" cy="1584249"/>
          </a:xfrm>
        </p:grpSpPr>
        <p:sp>
          <p:nvSpPr>
            <p:cNvPr id="28" name="Explosion 1 21">
              <a:extLst>
                <a:ext uri="{FF2B5EF4-FFF2-40B4-BE49-F238E27FC236}">
                  <a16:creationId xmlns:a16="http://schemas.microsoft.com/office/drawing/2014/main" id="{EB753CEE-BBEE-496B-903B-2F7B7C8D6FE3}"/>
                </a:ext>
              </a:extLst>
            </p:cNvPr>
            <p:cNvSpPr/>
            <p:nvPr/>
          </p:nvSpPr>
          <p:spPr>
            <a:xfrm>
              <a:off x="2368446" y="0"/>
              <a:ext cx="1957037" cy="1584249"/>
            </a:xfrm>
            <a:prstGeom prst="irregularSeal1">
              <a:avLst/>
            </a:prstGeom>
            <a:solidFill>
              <a:srgbClr val="F194BE"/>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93CD4933-4E9F-4C95-BDEA-D897864F278F}"/>
                </a:ext>
              </a:extLst>
            </p:cNvPr>
            <p:cNvSpPr txBox="1"/>
            <p:nvPr/>
          </p:nvSpPr>
          <p:spPr>
            <a:xfrm>
              <a:off x="2818151" y="555115"/>
              <a:ext cx="11034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Describe</a:t>
              </a:r>
            </a:p>
          </p:txBody>
        </p:sp>
      </p:grpSp>
      <p:sp>
        <p:nvSpPr>
          <p:cNvPr id="15" name="TextBox 14">
            <a:extLst>
              <a:ext uri="{FF2B5EF4-FFF2-40B4-BE49-F238E27FC236}">
                <a16:creationId xmlns:a16="http://schemas.microsoft.com/office/drawing/2014/main" id="{9F71ECB5-B148-1B41-B14F-C9E8D01802C2}"/>
              </a:ext>
            </a:extLst>
          </p:cNvPr>
          <p:cNvSpPr txBox="1"/>
          <p:nvPr/>
        </p:nvSpPr>
        <p:spPr>
          <a:xfrm>
            <a:off x="3360479" y="5360867"/>
            <a:ext cx="1606957"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Johnson, obstetrician</a:t>
            </a:r>
          </a:p>
        </p:txBody>
      </p:sp>
      <p:sp>
        <p:nvSpPr>
          <p:cNvPr id="16" name="TextBox 15">
            <a:extLst>
              <a:ext uri="{FF2B5EF4-FFF2-40B4-BE49-F238E27FC236}">
                <a16:creationId xmlns:a16="http://schemas.microsoft.com/office/drawing/2014/main" id="{FDA58F1D-EE7D-D443-8D5F-1AC568DA79D9}"/>
              </a:ext>
            </a:extLst>
          </p:cNvPr>
          <p:cNvSpPr txBox="1"/>
          <p:nvPr/>
        </p:nvSpPr>
        <p:spPr>
          <a:xfrm>
            <a:off x="1837606" y="5360867"/>
            <a:ext cx="1164818"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Kim, triage nurse</a:t>
            </a:r>
          </a:p>
        </p:txBody>
      </p:sp>
    </p:spTree>
    <p:custDataLst>
      <p:tags r:id="rId1"/>
    </p:custDataLst>
    <p:extLst>
      <p:ext uri="{BB962C8B-B14F-4D97-AF65-F5344CB8AC3E}">
        <p14:creationId xmlns:p14="http://schemas.microsoft.com/office/powerpoint/2010/main" val="3963323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2" descr="Illustration shows two figures in silhouette: Dr. Johnson, the obstetrician, and Kim, the triage nurse. Dr. Johnson says 'I appreciate you notified me in both instances about Ms. Smith’s severe-range blood pressure. However, I would have liked to have been informed about the difficulty in obtaining IV access. While we were able to control her blood pressure initially with IR nifedipine, it was important to have the second IV in place in case we needed to use IV antihypertensive medications.'">
            <a:extLst>
              <a:ext uri="{FF2B5EF4-FFF2-40B4-BE49-F238E27FC236}">
                <a16:creationId xmlns:a16="http://schemas.microsoft.com/office/drawing/2014/main" id="{36FD1A06-1BAD-4A05-8085-EBE0FB790EE1}"/>
              </a:ext>
            </a:extLst>
          </p:cNvPr>
          <p:cNvSpPr/>
          <p:nvPr/>
        </p:nvSpPr>
        <p:spPr>
          <a:xfrm flipV="1">
            <a:off x="1618304" y="98736"/>
            <a:ext cx="10692965" cy="5753088"/>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A2FCBE"/>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picture containing silhouette of nurse">
            <a:extLst>
              <a:ext uri="{FF2B5EF4-FFF2-40B4-BE49-F238E27FC236}">
                <a16:creationId xmlns:a16="http://schemas.microsoft.com/office/drawing/2014/main" id="{AA42A4BE-8882-4796-90CB-ACE5432AB031}"/>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51492"/>
          <a:stretch/>
        </p:blipFill>
        <p:spPr>
          <a:xfrm>
            <a:off x="1880377" y="2054632"/>
            <a:ext cx="1522873" cy="3977535"/>
          </a:xfrm>
          <a:prstGeom prst="rect">
            <a:avLst/>
          </a:prstGeom>
        </p:spPr>
      </p:pic>
      <p:pic>
        <p:nvPicPr>
          <p:cNvPr id="26" name="Picture 25" descr="A picture containing silhouette of doctor">
            <a:extLst>
              <a:ext uri="{FF2B5EF4-FFF2-40B4-BE49-F238E27FC236}">
                <a16:creationId xmlns:a16="http://schemas.microsoft.com/office/drawing/2014/main" id="{48A8784A-32FC-471F-A9B9-EEE416F1F35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a:stretch/>
        </p:blipFill>
        <p:spPr>
          <a:xfrm>
            <a:off x="3200699" y="1806239"/>
            <a:ext cx="2024708" cy="4074765"/>
          </a:xfrm>
          <a:prstGeom prst="rect">
            <a:avLst/>
          </a:prstGeom>
        </p:spPr>
      </p:pic>
      <p:sp>
        <p:nvSpPr>
          <p:cNvPr id="8" name="Slide Number Placeholder 7"/>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13" name="Title 6">
            <a:extLst>
              <a:ext uri="{FF2B5EF4-FFF2-40B4-BE49-F238E27FC236}">
                <a16:creationId xmlns:a16="http://schemas.microsoft.com/office/drawing/2014/main" id="{345C496F-945D-7C4A-9A92-63DC414B338B}"/>
              </a:ext>
            </a:extLst>
          </p:cNvPr>
          <p:cNvSpPr>
            <a:spLocks noGrp="1"/>
          </p:cNvSpPr>
          <p:nvPr>
            <p:ph type="title"/>
          </p:nvPr>
        </p:nvSpPr>
        <p:spPr>
          <a:xfrm rot="16200000">
            <a:off x="-2314745" y="2312499"/>
            <a:ext cx="5950567" cy="1325563"/>
          </a:xfrm>
        </p:spPr>
        <p:txBody>
          <a:bodyPr>
            <a:normAutofit/>
          </a:bodyPr>
          <a:lstStyle/>
          <a:p>
            <a:r>
              <a:rPr lang="en-US" dirty="0"/>
              <a:t>Severe Hypertension</a:t>
            </a:r>
            <a:br>
              <a:rPr lang="en-US" dirty="0"/>
            </a:br>
            <a:r>
              <a:rPr lang="en-US" dirty="0"/>
              <a:t>DESCR Script</a:t>
            </a:r>
            <a:endParaRPr lang="en-US" i="1" dirty="0"/>
          </a:p>
        </p:txBody>
      </p:sp>
      <p:sp>
        <p:nvSpPr>
          <p:cNvPr id="12" name="Text Placeholder 11"/>
          <p:cNvSpPr>
            <a:spLocks noGrp="1"/>
          </p:cNvSpPr>
          <p:nvPr>
            <p:ph type="body" sz="quarter" idx="12"/>
          </p:nvPr>
        </p:nvSpPr>
        <p:spPr>
          <a:xfrm>
            <a:off x="5304723" y="768625"/>
            <a:ext cx="4313099" cy="4412975"/>
          </a:xfrm>
          <a:prstGeom prst="wedgeRectCallout">
            <a:avLst>
              <a:gd name="adj1" fmla="val -63880"/>
              <a:gd name="adj2" fmla="val -13319"/>
            </a:avLst>
          </a:prstGeom>
        </p:spPr>
        <p:txBody>
          <a:bodyPr/>
          <a:lstStyle/>
          <a:p>
            <a:r>
              <a:rPr lang="en-US" dirty="0"/>
              <a:t>I appreciate you notified me in both instances about Ms. Smith’s severe-range blood pressure. However, I would have liked to have been informed about the difficulty in obtaining IV access.  </a:t>
            </a:r>
            <a:endParaRPr lang="en-US" sz="800" dirty="0"/>
          </a:p>
          <a:p>
            <a:r>
              <a:rPr lang="en-US" dirty="0"/>
              <a:t>While we were able to control her blood pressure initially with IR nifedipine, it was important to have the second IV in place in case we needed to use IV antihypertensive medications. </a:t>
            </a:r>
          </a:p>
        </p:txBody>
      </p:sp>
      <p:sp>
        <p:nvSpPr>
          <p:cNvPr id="20" name="TextBox 19">
            <a:extLst>
              <a:ext uri="{FF2B5EF4-FFF2-40B4-BE49-F238E27FC236}">
                <a16:creationId xmlns:a16="http://schemas.microsoft.com/office/drawing/2014/main" id="{8BDF6F51-C72E-BD49-97E1-4EE717EF9190}"/>
              </a:ext>
            </a:extLst>
          </p:cNvPr>
          <p:cNvSpPr txBox="1"/>
          <p:nvPr/>
        </p:nvSpPr>
        <p:spPr>
          <a:xfrm>
            <a:off x="3523213" y="5442470"/>
            <a:ext cx="1606957"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Johnson, obstetrician</a:t>
            </a:r>
          </a:p>
        </p:txBody>
      </p:sp>
      <p:sp>
        <p:nvSpPr>
          <p:cNvPr id="24" name="TextBox 23">
            <a:extLst>
              <a:ext uri="{FF2B5EF4-FFF2-40B4-BE49-F238E27FC236}">
                <a16:creationId xmlns:a16="http://schemas.microsoft.com/office/drawing/2014/main" id="{1DBB7B00-FE41-D84F-82B7-96480E62E40B}"/>
              </a:ext>
            </a:extLst>
          </p:cNvPr>
          <p:cNvSpPr txBox="1"/>
          <p:nvPr/>
        </p:nvSpPr>
        <p:spPr>
          <a:xfrm>
            <a:off x="2000340" y="5442470"/>
            <a:ext cx="1164818"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Kim, triage nurse</a:t>
            </a:r>
          </a:p>
        </p:txBody>
      </p:sp>
      <p:grpSp>
        <p:nvGrpSpPr>
          <p:cNvPr id="32" name="Group 31" descr="Pink pop-out speech balloon">
            <a:extLst>
              <a:ext uri="{FF2B5EF4-FFF2-40B4-BE49-F238E27FC236}">
                <a16:creationId xmlns:a16="http://schemas.microsoft.com/office/drawing/2014/main" id="{5CB34386-5F5C-054C-9154-122F863F60D3}"/>
              </a:ext>
            </a:extLst>
          </p:cNvPr>
          <p:cNvGrpSpPr/>
          <p:nvPr/>
        </p:nvGrpSpPr>
        <p:grpSpPr>
          <a:xfrm rot="597652">
            <a:off x="9823001" y="490384"/>
            <a:ext cx="1957037" cy="1584249"/>
            <a:chOff x="2368446" y="0"/>
            <a:chExt cx="1957037" cy="1584249"/>
          </a:xfrm>
        </p:grpSpPr>
        <p:sp>
          <p:nvSpPr>
            <p:cNvPr id="33" name="Explosion 1 32">
              <a:extLst>
                <a:ext uri="{FF2B5EF4-FFF2-40B4-BE49-F238E27FC236}">
                  <a16:creationId xmlns:a16="http://schemas.microsoft.com/office/drawing/2014/main" id="{E2B95764-51D0-7C45-9AA9-13ED17D62608}"/>
                </a:ext>
              </a:extLst>
            </p:cNvPr>
            <p:cNvSpPr/>
            <p:nvPr/>
          </p:nvSpPr>
          <p:spPr>
            <a:xfrm>
              <a:off x="2368446" y="0"/>
              <a:ext cx="1957037" cy="1584249"/>
            </a:xfrm>
            <a:prstGeom prst="irregularSeal1">
              <a:avLst/>
            </a:prstGeom>
            <a:solidFill>
              <a:srgbClr val="F194BE"/>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876ED70E-58FB-3D48-BBFD-C5C894A0BEF8}"/>
                </a:ext>
              </a:extLst>
            </p:cNvPr>
            <p:cNvSpPr txBox="1"/>
            <p:nvPr/>
          </p:nvSpPr>
          <p:spPr>
            <a:xfrm>
              <a:off x="2818151" y="555115"/>
              <a:ext cx="11034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Express</a:t>
              </a:r>
            </a:p>
          </p:txBody>
        </p:sp>
      </p:grpSp>
    </p:spTree>
    <p:custDataLst>
      <p:tags r:id="rId1"/>
    </p:custDataLst>
    <p:extLst>
      <p:ext uri="{BB962C8B-B14F-4D97-AF65-F5344CB8AC3E}">
        <p14:creationId xmlns:p14="http://schemas.microsoft.com/office/powerpoint/2010/main" val="973877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2" descr="Illustration shows two figures in silhouette: Dr. Johnson, the obstetrician, and Kim, the triage nurse. Dr. Johnson says 'Perhaps next time you can let me know when you run into difficulties obtaining IV access in a hypertensive patient. My concern is that Ms. Smith had dangerously elevated blood pressure, which could have led to stroke or seizures. I need to know what treatment options are available to prevent such outcomes from happening.'">
            <a:extLst>
              <a:ext uri="{FF2B5EF4-FFF2-40B4-BE49-F238E27FC236}">
                <a16:creationId xmlns:a16="http://schemas.microsoft.com/office/drawing/2014/main" id="{36FD1A06-1BAD-4A05-8085-EBE0FB790EE1}"/>
              </a:ext>
            </a:extLst>
          </p:cNvPr>
          <p:cNvSpPr/>
          <p:nvPr/>
        </p:nvSpPr>
        <p:spPr>
          <a:xfrm flipV="1">
            <a:off x="1618304" y="98736"/>
            <a:ext cx="10692965" cy="5753088"/>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A2FCBE"/>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picture containing silhouette of nurse">
            <a:extLst>
              <a:ext uri="{FF2B5EF4-FFF2-40B4-BE49-F238E27FC236}">
                <a16:creationId xmlns:a16="http://schemas.microsoft.com/office/drawing/2014/main" id="{AA42A4BE-8882-4796-90CB-ACE5432AB031}"/>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51492"/>
          <a:stretch/>
        </p:blipFill>
        <p:spPr>
          <a:xfrm>
            <a:off x="1880377" y="2054632"/>
            <a:ext cx="1522873" cy="3977535"/>
          </a:xfrm>
          <a:prstGeom prst="rect">
            <a:avLst/>
          </a:prstGeom>
        </p:spPr>
      </p:pic>
      <p:pic>
        <p:nvPicPr>
          <p:cNvPr id="26" name="Picture 25" descr="A picture containing silhouette of doctor">
            <a:extLst>
              <a:ext uri="{FF2B5EF4-FFF2-40B4-BE49-F238E27FC236}">
                <a16:creationId xmlns:a16="http://schemas.microsoft.com/office/drawing/2014/main" id="{48A8784A-32FC-471F-A9B9-EEE416F1F35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a:stretch/>
        </p:blipFill>
        <p:spPr>
          <a:xfrm>
            <a:off x="3200699" y="1806239"/>
            <a:ext cx="2024708" cy="4074765"/>
          </a:xfrm>
          <a:prstGeom prst="rect">
            <a:avLst/>
          </a:prstGeom>
        </p:spPr>
      </p:pic>
      <p:sp>
        <p:nvSpPr>
          <p:cNvPr id="8" name="Slide Number Placeholder 7"/>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13" name="Title 6">
            <a:extLst>
              <a:ext uri="{FF2B5EF4-FFF2-40B4-BE49-F238E27FC236}">
                <a16:creationId xmlns:a16="http://schemas.microsoft.com/office/drawing/2014/main" id="{345C496F-945D-7C4A-9A92-63DC414B338B}"/>
              </a:ext>
            </a:extLst>
          </p:cNvPr>
          <p:cNvSpPr>
            <a:spLocks noGrp="1"/>
          </p:cNvSpPr>
          <p:nvPr>
            <p:ph type="title"/>
          </p:nvPr>
        </p:nvSpPr>
        <p:spPr>
          <a:xfrm rot="16200000">
            <a:off x="-2314745" y="2312499"/>
            <a:ext cx="5950567" cy="1325563"/>
          </a:xfrm>
        </p:spPr>
        <p:txBody>
          <a:bodyPr>
            <a:normAutofit/>
          </a:bodyPr>
          <a:lstStyle/>
          <a:p>
            <a:r>
              <a:rPr lang="en-US" dirty="0"/>
              <a:t>Severe Hypertension</a:t>
            </a:r>
            <a:br>
              <a:rPr lang="en-US" dirty="0"/>
            </a:br>
            <a:r>
              <a:rPr lang="en-US" dirty="0"/>
              <a:t>DESCR Script</a:t>
            </a:r>
            <a:endParaRPr lang="en-US" i="1" dirty="0"/>
          </a:p>
        </p:txBody>
      </p:sp>
      <p:sp>
        <p:nvSpPr>
          <p:cNvPr id="12" name="Text Placeholder 11"/>
          <p:cNvSpPr>
            <a:spLocks noGrp="1"/>
          </p:cNvSpPr>
          <p:nvPr>
            <p:ph type="body" sz="quarter" idx="12"/>
          </p:nvPr>
        </p:nvSpPr>
        <p:spPr>
          <a:xfrm>
            <a:off x="5304723" y="1139687"/>
            <a:ext cx="4313099" cy="4041914"/>
          </a:xfrm>
          <a:prstGeom prst="wedgeRectCallout">
            <a:avLst>
              <a:gd name="adj1" fmla="val -63880"/>
              <a:gd name="adj2" fmla="val -13319"/>
            </a:avLst>
          </a:prstGeom>
        </p:spPr>
        <p:txBody>
          <a:bodyPr/>
          <a:lstStyle/>
          <a:p>
            <a:r>
              <a:rPr lang="en-US" dirty="0"/>
              <a:t>Perhaps next time you can let me know when you run into difficulties obtaining IV access in a hypertensive patient. </a:t>
            </a:r>
          </a:p>
          <a:p>
            <a:r>
              <a:rPr lang="en-US" dirty="0"/>
              <a:t>My concern is that Ms. Smith had dangerously elevated blood pressure, which could have led to stroke or seizures. I need to know what treatment options are available to prevent such outcomes from happening.</a:t>
            </a:r>
          </a:p>
        </p:txBody>
      </p:sp>
      <p:sp>
        <p:nvSpPr>
          <p:cNvPr id="20" name="TextBox 19">
            <a:extLst>
              <a:ext uri="{FF2B5EF4-FFF2-40B4-BE49-F238E27FC236}">
                <a16:creationId xmlns:a16="http://schemas.microsoft.com/office/drawing/2014/main" id="{8BDF6F51-C72E-BD49-97E1-4EE717EF9190}"/>
              </a:ext>
            </a:extLst>
          </p:cNvPr>
          <p:cNvSpPr txBox="1"/>
          <p:nvPr/>
        </p:nvSpPr>
        <p:spPr>
          <a:xfrm>
            <a:off x="3523213" y="5442470"/>
            <a:ext cx="1606957"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Johnson, obstetrician</a:t>
            </a:r>
          </a:p>
        </p:txBody>
      </p:sp>
      <p:sp>
        <p:nvSpPr>
          <p:cNvPr id="24" name="TextBox 23">
            <a:extLst>
              <a:ext uri="{FF2B5EF4-FFF2-40B4-BE49-F238E27FC236}">
                <a16:creationId xmlns:a16="http://schemas.microsoft.com/office/drawing/2014/main" id="{1DBB7B00-FE41-D84F-82B7-96480E62E40B}"/>
              </a:ext>
            </a:extLst>
          </p:cNvPr>
          <p:cNvSpPr txBox="1"/>
          <p:nvPr/>
        </p:nvSpPr>
        <p:spPr>
          <a:xfrm>
            <a:off x="2000340" y="5442470"/>
            <a:ext cx="1164818"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Kim, triage nurse</a:t>
            </a:r>
          </a:p>
        </p:txBody>
      </p:sp>
      <p:grpSp>
        <p:nvGrpSpPr>
          <p:cNvPr id="15" name="Group 14" descr="Pink pop-out speech balloon">
            <a:extLst>
              <a:ext uri="{FF2B5EF4-FFF2-40B4-BE49-F238E27FC236}">
                <a16:creationId xmlns:a16="http://schemas.microsoft.com/office/drawing/2014/main" id="{72C68529-8EFF-FD4F-8B93-150D605ECB42}"/>
              </a:ext>
            </a:extLst>
          </p:cNvPr>
          <p:cNvGrpSpPr/>
          <p:nvPr/>
        </p:nvGrpSpPr>
        <p:grpSpPr>
          <a:xfrm rot="307044">
            <a:off x="9874023" y="934816"/>
            <a:ext cx="1957037" cy="1584249"/>
            <a:chOff x="2368446" y="0"/>
            <a:chExt cx="1957037" cy="1584249"/>
          </a:xfrm>
        </p:grpSpPr>
        <p:sp>
          <p:nvSpPr>
            <p:cNvPr id="17" name="Explosion 1 16">
              <a:extLst>
                <a:ext uri="{FF2B5EF4-FFF2-40B4-BE49-F238E27FC236}">
                  <a16:creationId xmlns:a16="http://schemas.microsoft.com/office/drawing/2014/main" id="{F183F3F5-1822-3C45-893F-55FE094BD8CF}"/>
                </a:ext>
              </a:extLst>
            </p:cNvPr>
            <p:cNvSpPr/>
            <p:nvPr/>
          </p:nvSpPr>
          <p:spPr>
            <a:xfrm>
              <a:off x="2368446" y="0"/>
              <a:ext cx="1957037" cy="1584249"/>
            </a:xfrm>
            <a:prstGeom prst="irregularSeal1">
              <a:avLst/>
            </a:prstGeom>
            <a:solidFill>
              <a:srgbClr val="F194BE"/>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9BA885AE-F25B-AD4E-AD5A-35E2DACFAB58}"/>
                </a:ext>
              </a:extLst>
            </p:cNvPr>
            <p:cNvSpPr txBox="1"/>
            <p:nvPr/>
          </p:nvSpPr>
          <p:spPr>
            <a:xfrm>
              <a:off x="2818151" y="555115"/>
              <a:ext cx="11034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Suggest</a:t>
              </a:r>
            </a:p>
          </p:txBody>
        </p:sp>
      </p:grpSp>
      <p:grpSp>
        <p:nvGrpSpPr>
          <p:cNvPr id="29" name="Group 28" descr="Pink pop-out speech balloon">
            <a:extLst>
              <a:ext uri="{FF2B5EF4-FFF2-40B4-BE49-F238E27FC236}">
                <a16:creationId xmlns:a16="http://schemas.microsoft.com/office/drawing/2014/main" id="{535F14F9-CE1C-E74C-B6E1-0F3931322ABF}"/>
              </a:ext>
            </a:extLst>
          </p:cNvPr>
          <p:cNvGrpSpPr/>
          <p:nvPr/>
        </p:nvGrpSpPr>
        <p:grpSpPr>
          <a:xfrm rot="429955">
            <a:off x="9830696" y="2991643"/>
            <a:ext cx="2088239" cy="1703956"/>
            <a:chOff x="2368446" y="0"/>
            <a:chExt cx="2088239" cy="1703956"/>
          </a:xfrm>
        </p:grpSpPr>
        <p:sp>
          <p:nvSpPr>
            <p:cNvPr id="30" name="Explosion 1 29">
              <a:extLst>
                <a:ext uri="{FF2B5EF4-FFF2-40B4-BE49-F238E27FC236}">
                  <a16:creationId xmlns:a16="http://schemas.microsoft.com/office/drawing/2014/main" id="{7AA6DFC5-16E0-4F4A-A2C4-0AA31C37130B}"/>
                </a:ext>
              </a:extLst>
            </p:cNvPr>
            <p:cNvSpPr/>
            <p:nvPr/>
          </p:nvSpPr>
          <p:spPr>
            <a:xfrm>
              <a:off x="2368446" y="0"/>
              <a:ext cx="2088239" cy="1703956"/>
            </a:xfrm>
            <a:prstGeom prst="irregularSeal1">
              <a:avLst/>
            </a:prstGeom>
            <a:solidFill>
              <a:srgbClr val="F194BE"/>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5911A7E1-45EF-E343-BAAC-2D7764077820}"/>
                </a:ext>
              </a:extLst>
            </p:cNvPr>
            <p:cNvSpPr txBox="1"/>
            <p:nvPr/>
          </p:nvSpPr>
          <p:spPr>
            <a:xfrm>
              <a:off x="2594773" y="613699"/>
              <a:ext cx="15742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Consequences</a:t>
              </a:r>
            </a:p>
          </p:txBody>
        </p:sp>
      </p:grpSp>
    </p:spTree>
    <p:custDataLst>
      <p:tags r:id="rId1"/>
    </p:custDataLst>
    <p:extLst>
      <p:ext uri="{BB962C8B-B14F-4D97-AF65-F5344CB8AC3E}">
        <p14:creationId xmlns:p14="http://schemas.microsoft.com/office/powerpoint/2010/main" val="3292491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Task Assistance</a:t>
            </a:r>
          </a:p>
        </p:txBody>
      </p:sp>
      <p:sp>
        <p:nvSpPr>
          <p:cNvPr id="5" name="Content Placeholder 4"/>
          <p:cNvSpPr>
            <a:spLocks noGrp="1"/>
          </p:cNvSpPr>
          <p:nvPr>
            <p:ph idx="1"/>
          </p:nvPr>
        </p:nvSpPr>
        <p:spPr/>
        <p:txBody>
          <a:bodyPr>
            <a:normAutofit/>
          </a:bodyPr>
          <a:lstStyle/>
          <a:p>
            <a:pPr>
              <a:lnSpc>
                <a:spcPct val="100000"/>
              </a:lnSpc>
              <a:spcBef>
                <a:spcPts val="0"/>
              </a:spcBef>
              <a:spcAft>
                <a:spcPts val="0"/>
              </a:spcAft>
              <a:buClrTx/>
              <a:defRPr/>
            </a:pPr>
            <a:r>
              <a:rPr lang="en-US" dirty="0"/>
              <a:t>Team members foster a climate in which it is expected that assistance will be actively </a:t>
            </a:r>
            <a:r>
              <a:rPr lang="en-US" i="1" dirty="0">
                <a:solidFill>
                  <a:srgbClr val="4258A6"/>
                </a:solidFill>
              </a:rPr>
              <a:t>sought</a:t>
            </a:r>
            <a:r>
              <a:rPr lang="en-US" dirty="0"/>
              <a:t> and </a:t>
            </a:r>
            <a:r>
              <a:rPr lang="en-US" i="1" dirty="0">
                <a:solidFill>
                  <a:srgbClr val="4258A6"/>
                </a:solidFill>
              </a:rPr>
              <a:t>offered</a:t>
            </a:r>
            <a:r>
              <a:rPr lang="en-US" dirty="0"/>
              <a:t>.</a:t>
            </a:r>
          </a:p>
          <a:p>
            <a:pPr lvl="1">
              <a:lnSpc>
                <a:spcPct val="100000"/>
              </a:lnSpc>
              <a:spcBef>
                <a:spcPts val="0"/>
              </a:spcBef>
              <a:defRPr/>
            </a:pPr>
            <a:r>
              <a:rPr lang="en-US" dirty="0"/>
              <a:t>Don’t view the need for help as a weakness</a:t>
            </a:r>
          </a:p>
          <a:p>
            <a:pPr marL="0" indent="0">
              <a:lnSpc>
                <a:spcPct val="100000"/>
              </a:lnSpc>
              <a:spcBef>
                <a:spcPts val="0"/>
              </a:spcBef>
              <a:spcAft>
                <a:spcPts val="0"/>
              </a:spcAft>
              <a:buClrTx/>
              <a:buNone/>
              <a:defRPr/>
            </a:pPr>
            <a:endParaRPr lang="en-US" dirty="0"/>
          </a:p>
          <a:p>
            <a:pPr>
              <a:lnSpc>
                <a:spcPct val="100000"/>
              </a:lnSpc>
              <a:spcBef>
                <a:spcPts val="0"/>
              </a:spcBef>
              <a:spcAft>
                <a:spcPts val="0"/>
              </a:spcAft>
              <a:buClrTx/>
              <a:defRPr/>
            </a:pPr>
            <a:r>
              <a:rPr lang="en-US" dirty="0"/>
              <a:t>Effective teams place all offers and requests for assistance in the context of patient safety</a:t>
            </a:r>
          </a:p>
          <a:p>
            <a:pPr>
              <a:lnSpc>
                <a:spcPct val="100000"/>
              </a:lnSpc>
              <a:spcBef>
                <a:spcPts val="0"/>
              </a:spcBef>
              <a:spcAft>
                <a:spcPts val="0"/>
              </a:spcAft>
              <a:buClrTx/>
              <a:defRPr/>
            </a:pPr>
            <a:endParaRPr lang="en-US" dirty="0"/>
          </a:p>
          <a:p>
            <a:pPr>
              <a:lnSpc>
                <a:spcPct val="100000"/>
              </a:lnSpc>
              <a:spcBef>
                <a:spcPts val="0"/>
              </a:spcBef>
              <a:spcAft>
                <a:spcPts val="0"/>
              </a:spcAft>
              <a:buClrTx/>
              <a:defRPr/>
            </a:pPr>
            <a:r>
              <a:rPr lang="en-US" dirty="0"/>
              <a:t>Team members protect each other from work overload situations</a:t>
            </a:r>
          </a:p>
          <a:p>
            <a:pPr lvl="1">
              <a:spcBef>
                <a:spcPts val="0"/>
              </a:spcBef>
              <a:spcAft>
                <a:spcPts val="0"/>
              </a:spcAft>
              <a:buClrTx/>
              <a:defRPr/>
            </a:pPr>
            <a:r>
              <a:rPr lang="en-US" dirty="0"/>
              <a:t>You can set limits</a:t>
            </a: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002C7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595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2" descr="Illustration shows two figures in silhouette: Dr. Johnson, the obstetrician, and Kim, the triage nurse. Kim says 'I completely agree. I should have notified you about our difficulty with the IV as soon as we noticed Ms. Smith’s sustained severe-range blood pressure. &#10;I will be sure to notify sooner in the future. No one wants a patient to stroke out under our care. Thank you for taking the time to speak with me about this.'">
            <a:extLst>
              <a:ext uri="{FF2B5EF4-FFF2-40B4-BE49-F238E27FC236}">
                <a16:creationId xmlns:a16="http://schemas.microsoft.com/office/drawing/2014/main" id="{4A641724-1778-4D56-B909-A20077A69A37}"/>
              </a:ext>
            </a:extLst>
          </p:cNvPr>
          <p:cNvSpPr/>
          <p:nvPr/>
        </p:nvSpPr>
        <p:spPr>
          <a:xfrm rot="10800000" flipH="1" flipV="1">
            <a:off x="1483951" y="62303"/>
            <a:ext cx="10555649" cy="5743075"/>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F9B5B5"/>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descr="A picture containing silhouette of nurse">
            <a:extLst>
              <a:ext uri="{FF2B5EF4-FFF2-40B4-BE49-F238E27FC236}">
                <a16:creationId xmlns:a16="http://schemas.microsoft.com/office/drawing/2014/main" id="{18CFCFC8-9A1E-49BF-BAC6-9F35BC01953E}"/>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51492"/>
          <a:stretch/>
        </p:blipFill>
        <p:spPr>
          <a:xfrm>
            <a:off x="8855200" y="2144414"/>
            <a:ext cx="1522873" cy="3977535"/>
          </a:xfrm>
          <a:prstGeom prst="rect">
            <a:avLst/>
          </a:prstGeom>
        </p:spPr>
      </p:pic>
      <p:pic>
        <p:nvPicPr>
          <p:cNvPr id="24" name="Picture 23" descr="A picture containing silhouette of doctor">
            <a:extLst>
              <a:ext uri="{FF2B5EF4-FFF2-40B4-BE49-F238E27FC236}">
                <a16:creationId xmlns:a16="http://schemas.microsoft.com/office/drawing/2014/main" id="{9ECFC8C9-AFC7-4DE0-9C63-32BE6477B08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a:stretch/>
        </p:blipFill>
        <p:spPr>
          <a:xfrm>
            <a:off x="10175522" y="1896021"/>
            <a:ext cx="2024708" cy="4074765"/>
          </a:xfrm>
          <a:prstGeom prst="rect">
            <a:avLst/>
          </a:prstGeom>
        </p:spPr>
      </p:pic>
      <p:sp>
        <p:nvSpPr>
          <p:cNvPr id="14" name="Title 6">
            <a:extLst>
              <a:ext uri="{FF2B5EF4-FFF2-40B4-BE49-F238E27FC236}">
                <a16:creationId xmlns:a16="http://schemas.microsoft.com/office/drawing/2014/main" id="{A3F978C5-665A-BE44-8014-F94B3CC39244}"/>
              </a:ext>
            </a:extLst>
          </p:cNvPr>
          <p:cNvSpPr>
            <a:spLocks noGrp="1"/>
          </p:cNvSpPr>
          <p:nvPr>
            <p:ph type="title"/>
          </p:nvPr>
        </p:nvSpPr>
        <p:spPr>
          <a:xfrm rot="16200000">
            <a:off x="-2314745" y="2312499"/>
            <a:ext cx="5950567" cy="1325563"/>
          </a:xfrm>
        </p:spPr>
        <p:txBody>
          <a:bodyPr>
            <a:normAutofit/>
          </a:bodyPr>
          <a:lstStyle/>
          <a:p>
            <a:r>
              <a:rPr lang="en-US" dirty="0"/>
              <a:t>Severe Hypertension</a:t>
            </a:r>
            <a:br>
              <a:rPr lang="en-US" dirty="0"/>
            </a:br>
            <a:r>
              <a:rPr lang="en-US" dirty="0"/>
              <a:t>DESCR Script</a:t>
            </a:r>
            <a:endParaRPr lang="en-US" i="1" dirty="0"/>
          </a:p>
        </p:txBody>
      </p:sp>
      <p:grpSp>
        <p:nvGrpSpPr>
          <p:cNvPr id="10" name="Group 9" descr="Pink pop-out speech balloon">
            <a:extLst>
              <a:ext uri="{FF2B5EF4-FFF2-40B4-BE49-F238E27FC236}">
                <a16:creationId xmlns:a16="http://schemas.microsoft.com/office/drawing/2014/main" id="{3E6AA87C-EC88-1944-82D7-1B4A1F50C2F6}"/>
              </a:ext>
            </a:extLst>
          </p:cNvPr>
          <p:cNvGrpSpPr/>
          <p:nvPr/>
        </p:nvGrpSpPr>
        <p:grpSpPr>
          <a:xfrm rot="20680352">
            <a:off x="1458185" y="1292435"/>
            <a:ext cx="2088239" cy="1703956"/>
            <a:chOff x="2368446" y="0"/>
            <a:chExt cx="2088239" cy="1703956"/>
          </a:xfrm>
        </p:grpSpPr>
        <p:sp>
          <p:nvSpPr>
            <p:cNvPr id="11" name="Explosion 1 10">
              <a:extLst>
                <a:ext uri="{FF2B5EF4-FFF2-40B4-BE49-F238E27FC236}">
                  <a16:creationId xmlns:a16="http://schemas.microsoft.com/office/drawing/2014/main" id="{FFE6D4FD-EBE3-7A40-8836-1B8A72C55BCC}"/>
                </a:ext>
              </a:extLst>
            </p:cNvPr>
            <p:cNvSpPr/>
            <p:nvPr/>
          </p:nvSpPr>
          <p:spPr>
            <a:xfrm>
              <a:off x="2368446" y="0"/>
              <a:ext cx="2088239" cy="1703956"/>
            </a:xfrm>
            <a:prstGeom prst="irregularSeal1">
              <a:avLst/>
            </a:prstGeom>
            <a:solidFill>
              <a:srgbClr val="F194BE"/>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6E50FC52-CF0C-D14B-B882-D8D87DAFABE7}"/>
                </a:ext>
              </a:extLst>
            </p:cNvPr>
            <p:cNvSpPr txBox="1"/>
            <p:nvPr/>
          </p:nvSpPr>
          <p:spPr>
            <a:xfrm>
              <a:off x="2594773" y="475200"/>
              <a:ext cx="15742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Reach Agreement</a:t>
              </a:r>
            </a:p>
          </p:txBody>
        </p:sp>
      </p:grpSp>
      <p:sp>
        <p:nvSpPr>
          <p:cNvPr id="12" name="Text Placeholder 11"/>
          <p:cNvSpPr>
            <a:spLocks noGrp="1"/>
          </p:cNvSpPr>
          <p:nvPr>
            <p:ph type="body" sz="quarter" idx="12"/>
          </p:nvPr>
        </p:nvSpPr>
        <p:spPr>
          <a:xfrm>
            <a:off x="3520659" y="664723"/>
            <a:ext cx="4850588" cy="3909358"/>
          </a:xfrm>
          <a:prstGeom prst="wedgeRectCallout">
            <a:avLst>
              <a:gd name="adj1" fmla="val 59679"/>
              <a:gd name="adj2" fmla="val 3155"/>
            </a:avLst>
          </a:prstGeom>
        </p:spPr>
        <p:txBody>
          <a:bodyPr/>
          <a:lstStyle/>
          <a:p>
            <a:r>
              <a:rPr lang="en-US" dirty="0"/>
              <a:t>I completely agree. I should have notified you about our difficulty with the IV as soon as we noticed Ms. Smith’s sustained severe-range blood pressure. </a:t>
            </a:r>
          </a:p>
          <a:p>
            <a:r>
              <a:rPr lang="en-US" dirty="0"/>
              <a:t>I will be sure to notify sooner in the future. No one wants a patient to stroke out under our care.</a:t>
            </a:r>
          </a:p>
          <a:p>
            <a:r>
              <a:rPr lang="en-US" dirty="0"/>
              <a:t>Thank you for taking the time to speak with me about this.</a:t>
            </a:r>
          </a:p>
        </p:txBody>
      </p:sp>
      <p:sp>
        <p:nvSpPr>
          <p:cNvPr id="8" name="Slide Number Placeholder 7"/>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52ED9F01-206E-B34C-B57E-0EA5498C4A07}"/>
              </a:ext>
            </a:extLst>
          </p:cNvPr>
          <p:cNvSpPr txBox="1"/>
          <p:nvPr/>
        </p:nvSpPr>
        <p:spPr>
          <a:xfrm>
            <a:off x="10378073" y="5601892"/>
            <a:ext cx="1606957"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Johnson, obstetrician</a:t>
            </a:r>
          </a:p>
        </p:txBody>
      </p:sp>
      <p:sp>
        <p:nvSpPr>
          <p:cNvPr id="22" name="TextBox 21">
            <a:extLst>
              <a:ext uri="{FF2B5EF4-FFF2-40B4-BE49-F238E27FC236}">
                <a16:creationId xmlns:a16="http://schemas.microsoft.com/office/drawing/2014/main" id="{E0FAD218-2C50-7E4D-AD59-54AF3AE34B65}"/>
              </a:ext>
            </a:extLst>
          </p:cNvPr>
          <p:cNvSpPr txBox="1"/>
          <p:nvPr/>
        </p:nvSpPr>
        <p:spPr>
          <a:xfrm>
            <a:off x="8855200" y="5601892"/>
            <a:ext cx="1164818"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Kim, triage nurse</a:t>
            </a:r>
          </a:p>
        </p:txBody>
      </p:sp>
    </p:spTree>
    <p:custDataLst>
      <p:tags r:id="rId1"/>
    </p:custDataLst>
    <p:extLst>
      <p:ext uri="{BB962C8B-B14F-4D97-AF65-F5344CB8AC3E}">
        <p14:creationId xmlns:p14="http://schemas.microsoft.com/office/powerpoint/2010/main" val="3649234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2" descr="Illustration shows two figures in silhouette: Dr. Johnson, the obstetrician, and Kim, the triage nurse. Dr. Johnson says 'You’re welcome. Thank you for your dedication. I know our work is not always easy. Your response to Ms. Smith’s severe preeclampsia was commendable. Great job!'">
            <a:extLst>
              <a:ext uri="{FF2B5EF4-FFF2-40B4-BE49-F238E27FC236}">
                <a16:creationId xmlns:a16="http://schemas.microsoft.com/office/drawing/2014/main" id="{4A641724-1778-4D56-B909-A20077A69A37}"/>
              </a:ext>
            </a:extLst>
          </p:cNvPr>
          <p:cNvSpPr/>
          <p:nvPr/>
        </p:nvSpPr>
        <p:spPr>
          <a:xfrm rot="10800000" flipH="1" flipV="1">
            <a:off x="1483951" y="62303"/>
            <a:ext cx="10555649" cy="5743075"/>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F9B5B5"/>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descr="A picture containing silhouette of nurse">
            <a:extLst>
              <a:ext uri="{FF2B5EF4-FFF2-40B4-BE49-F238E27FC236}">
                <a16:creationId xmlns:a16="http://schemas.microsoft.com/office/drawing/2014/main" id="{18CFCFC8-9A1E-49BF-BAC6-9F35BC01953E}"/>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51492"/>
          <a:stretch/>
        </p:blipFill>
        <p:spPr>
          <a:xfrm>
            <a:off x="3617904" y="1973029"/>
            <a:ext cx="1522873" cy="3977535"/>
          </a:xfrm>
          <a:prstGeom prst="rect">
            <a:avLst/>
          </a:prstGeom>
        </p:spPr>
      </p:pic>
      <p:pic>
        <p:nvPicPr>
          <p:cNvPr id="24" name="Picture 23" descr="A picture containing silhouette of doctor">
            <a:extLst>
              <a:ext uri="{FF2B5EF4-FFF2-40B4-BE49-F238E27FC236}">
                <a16:creationId xmlns:a16="http://schemas.microsoft.com/office/drawing/2014/main" id="{9ECFC8C9-AFC7-4DE0-9C63-32BE6477B08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a:stretch/>
        </p:blipFill>
        <p:spPr>
          <a:xfrm>
            <a:off x="5251759" y="1727005"/>
            <a:ext cx="2024708" cy="4074765"/>
          </a:xfrm>
          <a:prstGeom prst="rect">
            <a:avLst/>
          </a:prstGeom>
        </p:spPr>
      </p:pic>
      <p:sp>
        <p:nvSpPr>
          <p:cNvPr id="14" name="Title 6">
            <a:extLst>
              <a:ext uri="{FF2B5EF4-FFF2-40B4-BE49-F238E27FC236}">
                <a16:creationId xmlns:a16="http://schemas.microsoft.com/office/drawing/2014/main" id="{A3F978C5-665A-BE44-8014-F94B3CC39244}"/>
              </a:ext>
            </a:extLst>
          </p:cNvPr>
          <p:cNvSpPr>
            <a:spLocks noGrp="1"/>
          </p:cNvSpPr>
          <p:nvPr>
            <p:ph type="title"/>
          </p:nvPr>
        </p:nvSpPr>
        <p:spPr>
          <a:xfrm rot="16200000">
            <a:off x="-2314745" y="2312499"/>
            <a:ext cx="5950567" cy="1325563"/>
          </a:xfrm>
        </p:spPr>
        <p:txBody>
          <a:bodyPr>
            <a:normAutofit/>
          </a:bodyPr>
          <a:lstStyle/>
          <a:p>
            <a:r>
              <a:rPr lang="en-US" dirty="0"/>
              <a:t>Severe Hypertension</a:t>
            </a:r>
            <a:br>
              <a:rPr lang="en-US" dirty="0"/>
            </a:br>
            <a:r>
              <a:rPr lang="en-US" dirty="0"/>
              <a:t>DESCR Script</a:t>
            </a:r>
            <a:endParaRPr lang="en-US" i="1" dirty="0"/>
          </a:p>
        </p:txBody>
      </p:sp>
      <p:sp>
        <p:nvSpPr>
          <p:cNvPr id="8" name="Slide Number Placeholder 7"/>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52ED9F01-206E-B34C-B57E-0EA5498C4A07}"/>
              </a:ext>
            </a:extLst>
          </p:cNvPr>
          <p:cNvSpPr txBox="1"/>
          <p:nvPr/>
        </p:nvSpPr>
        <p:spPr>
          <a:xfrm>
            <a:off x="5301407" y="5475322"/>
            <a:ext cx="1606957"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Johnson, obstetrician</a:t>
            </a:r>
          </a:p>
        </p:txBody>
      </p:sp>
      <p:sp>
        <p:nvSpPr>
          <p:cNvPr id="22" name="TextBox 21">
            <a:extLst>
              <a:ext uri="{FF2B5EF4-FFF2-40B4-BE49-F238E27FC236}">
                <a16:creationId xmlns:a16="http://schemas.microsoft.com/office/drawing/2014/main" id="{E0FAD218-2C50-7E4D-AD59-54AF3AE34B65}"/>
              </a:ext>
            </a:extLst>
          </p:cNvPr>
          <p:cNvSpPr txBox="1"/>
          <p:nvPr/>
        </p:nvSpPr>
        <p:spPr>
          <a:xfrm>
            <a:off x="3778534" y="5475322"/>
            <a:ext cx="1164818"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Kim, triage nurse</a:t>
            </a:r>
          </a:p>
        </p:txBody>
      </p:sp>
      <p:sp>
        <p:nvSpPr>
          <p:cNvPr id="25" name="Text Placeholder 6">
            <a:extLst>
              <a:ext uri="{FF2B5EF4-FFF2-40B4-BE49-F238E27FC236}">
                <a16:creationId xmlns:a16="http://schemas.microsoft.com/office/drawing/2014/main" id="{C0C3B161-A0DA-F449-B565-CB1245ED52EA}"/>
              </a:ext>
            </a:extLst>
          </p:cNvPr>
          <p:cNvSpPr txBox="1">
            <a:spLocks/>
          </p:cNvSpPr>
          <p:nvPr/>
        </p:nvSpPr>
        <p:spPr>
          <a:xfrm>
            <a:off x="7274730" y="1365286"/>
            <a:ext cx="4040375" cy="2399101"/>
          </a:xfrm>
          <a:prstGeom prst="wedgeRectCallout">
            <a:avLst>
              <a:gd name="adj1" fmla="val -61062"/>
              <a:gd name="adj2" fmla="val -13383"/>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You’re welcome. Thank you for your dedication. I know our work is not always easy. </a:t>
            </a:r>
            <a:endPar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Your response to Ms. Smith’s severe preeclampsia was commendable. Great job!</a:t>
            </a:r>
          </a:p>
        </p:txBody>
      </p:sp>
    </p:spTree>
    <p:custDataLst>
      <p:tags r:id="rId1"/>
    </p:custDataLst>
    <p:extLst>
      <p:ext uri="{BB962C8B-B14F-4D97-AF65-F5344CB8AC3E}">
        <p14:creationId xmlns:p14="http://schemas.microsoft.com/office/powerpoint/2010/main" val="1422124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5EE9A-5EE3-514D-B87A-D3E7654BDC29}"/>
              </a:ext>
            </a:extLst>
          </p:cNvPr>
          <p:cNvSpPr>
            <a:spLocks noGrp="1"/>
          </p:cNvSpPr>
          <p:nvPr>
            <p:ph type="title"/>
          </p:nvPr>
        </p:nvSpPr>
        <p:spPr/>
        <p:txBody>
          <a:bodyPr/>
          <a:lstStyle/>
          <a:p>
            <a:r>
              <a:rPr lang="en-US" dirty="0"/>
              <a:t>Practice DESCR</a:t>
            </a:r>
            <a:br>
              <a:rPr lang="en-US" dirty="0"/>
            </a:br>
            <a:r>
              <a:rPr lang="en-US" sz="2800" i="1" dirty="0">
                <a:solidFill>
                  <a:srgbClr val="4258A6"/>
                </a:solidFill>
              </a:rPr>
              <a:t>~10 minutes</a:t>
            </a:r>
            <a:endParaRPr lang="en-US" dirty="0">
              <a:solidFill>
                <a:srgbClr val="4258A6"/>
              </a:solidFill>
            </a:endParaRPr>
          </a:p>
        </p:txBody>
      </p:sp>
      <p:sp>
        <p:nvSpPr>
          <p:cNvPr id="3" name="Content Placeholder 2">
            <a:extLst>
              <a:ext uri="{FF2B5EF4-FFF2-40B4-BE49-F238E27FC236}">
                <a16:creationId xmlns:a16="http://schemas.microsoft.com/office/drawing/2014/main" id="{6DA04C88-3CF8-4245-AAEE-97B9B40C2718}"/>
              </a:ext>
            </a:extLst>
          </p:cNvPr>
          <p:cNvSpPr>
            <a:spLocks noGrp="1"/>
          </p:cNvSpPr>
          <p:nvPr>
            <p:ph idx="1"/>
          </p:nvPr>
        </p:nvSpPr>
        <p:spPr/>
        <p:txBody>
          <a:bodyPr>
            <a:normAutofit fontScale="92500" lnSpcReduction="20000"/>
          </a:bodyPr>
          <a:lstStyle/>
          <a:p>
            <a:r>
              <a:rPr lang="en-US" dirty="0"/>
              <a:t>Find a partner.</a:t>
            </a:r>
          </a:p>
          <a:p>
            <a:r>
              <a:rPr lang="en-US" dirty="0"/>
              <a:t>Imagine again that you are Dana, and Dr. Dean has ignored your assertion about Ms. Keys and you were forced to escalate the concern.</a:t>
            </a:r>
          </a:p>
          <a:p>
            <a:r>
              <a:rPr lang="en-US" dirty="0"/>
              <a:t>Imagine your partner is Dr. Dean.</a:t>
            </a:r>
          </a:p>
          <a:p>
            <a:r>
              <a:rPr lang="en-US" dirty="0"/>
              <a:t>Use the DESCR script to frame what you would like to say to Dr. Dean.</a:t>
            </a:r>
          </a:p>
          <a:p>
            <a:r>
              <a:rPr lang="en-US" dirty="0"/>
              <a:t>Your partner can use DESCR to give you feedback on your approach.</a:t>
            </a:r>
          </a:p>
          <a:p>
            <a:pPr marL="0" indent="0">
              <a:buNone/>
            </a:pPr>
            <a:endParaRPr lang="en-US" dirty="0"/>
          </a:p>
          <a:p>
            <a:pPr marL="0" indent="0" algn="ctr">
              <a:buNone/>
            </a:pPr>
            <a:r>
              <a:rPr lang="en-US" i="1" dirty="0">
                <a:solidFill>
                  <a:srgbClr val="4258A6"/>
                </a:solidFill>
              </a:rPr>
              <a:t>Alternatively:</a:t>
            </a:r>
          </a:p>
          <a:p>
            <a:pPr marL="0" indent="0" algn="ctr">
              <a:buNone/>
            </a:pPr>
            <a:r>
              <a:rPr lang="en-US" dirty="0">
                <a:solidFill>
                  <a:srgbClr val="4258A6"/>
                </a:solidFill>
              </a:rPr>
              <a:t>Think of a recent conflict you’ve experienced and </a:t>
            </a:r>
            <a:br>
              <a:rPr lang="en-US" dirty="0">
                <a:solidFill>
                  <a:srgbClr val="4258A6"/>
                </a:solidFill>
              </a:rPr>
            </a:br>
            <a:r>
              <a:rPr lang="en-US" dirty="0">
                <a:solidFill>
                  <a:srgbClr val="4258A6"/>
                </a:solidFill>
              </a:rPr>
              <a:t>use the DESCR script to address it with your partner.</a:t>
            </a:r>
          </a:p>
          <a:p>
            <a:pPr marL="0" indent="0">
              <a:buNone/>
            </a:pPr>
            <a:endParaRPr lang="en-US" dirty="0"/>
          </a:p>
          <a:p>
            <a:pPr marL="0" indent="0">
              <a:buNone/>
            </a:pPr>
            <a:endParaRPr lang="en-US" dirty="0"/>
          </a:p>
        </p:txBody>
      </p:sp>
      <p:sp>
        <p:nvSpPr>
          <p:cNvPr id="4" name="Slide Number Placeholder 66">
            <a:extLst>
              <a:ext uri="{FF2B5EF4-FFF2-40B4-BE49-F238E27FC236}">
                <a16:creationId xmlns:a16="http://schemas.microsoft.com/office/drawing/2014/main" id="{F1089CA2-6B76-EA49-9E64-758C0D5489C3}"/>
              </a:ext>
            </a:extLst>
          </p:cNvPr>
          <p:cNvSpPr txBox="1">
            <a:spLocks/>
          </p:cNvSpPr>
          <p:nvPr/>
        </p:nvSpPr>
        <p:spPr>
          <a:xfrm>
            <a:off x="11151294" y="6255876"/>
            <a:ext cx="4313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739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E0833-7CAB-E346-81BC-454AB49178AD}"/>
              </a:ext>
            </a:extLst>
          </p:cNvPr>
          <p:cNvSpPr>
            <a:spLocks noGrp="1"/>
          </p:cNvSpPr>
          <p:nvPr>
            <p:ph type="title"/>
          </p:nvPr>
        </p:nvSpPr>
        <p:spPr/>
        <p:txBody>
          <a:bodyPr/>
          <a:lstStyle/>
          <a:p>
            <a:r>
              <a:rPr lang="en-US"/>
              <a:t>Summary</a:t>
            </a:r>
            <a:endParaRPr lang="en-US" dirty="0"/>
          </a:p>
        </p:txBody>
      </p:sp>
      <p:sp>
        <p:nvSpPr>
          <p:cNvPr id="3" name="Content Placeholder 2">
            <a:extLst>
              <a:ext uri="{FF2B5EF4-FFF2-40B4-BE49-F238E27FC236}">
                <a16:creationId xmlns:a16="http://schemas.microsoft.com/office/drawing/2014/main" id="{0A6E04D0-0E26-C046-992E-C432C7C0E91B}"/>
              </a:ext>
            </a:extLst>
          </p:cNvPr>
          <p:cNvSpPr>
            <a:spLocks noGrp="1"/>
          </p:cNvSpPr>
          <p:nvPr>
            <p:ph idx="1"/>
          </p:nvPr>
        </p:nvSpPr>
        <p:spPr/>
        <p:txBody>
          <a:bodyPr/>
          <a:lstStyle/>
          <a:p>
            <a:r>
              <a:rPr lang="en-US" dirty="0"/>
              <a:t>There are a number of ways to show team members support:</a:t>
            </a:r>
          </a:p>
          <a:p>
            <a:pPr lvl="1"/>
            <a:r>
              <a:rPr lang="en-US" dirty="0"/>
              <a:t>Task assistance</a:t>
            </a:r>
          </a:p>
          <a:p>
            <a:pPr lvl="1"/>
            <a:r>
              <a:rPr lang="en-US" dirty="0"/>
              <a:t>Feedback</a:t>
            </a:r>
          </a:p>
          <a:p>
            <a:pPr lvl="1"/>
            <a:r>
              <a:rPr lang="en-US" dirty="0"/>
              <a:t>Respectful conflict management</a:t>
            </a:r>
          </a:p>
          <a:p>
            <a:pPr lvl="1"/>
            <a:r>
              <a:rPr lang="en-US" dirty="0"/>
              <a:t>Asserting and advocating for teammates, patients, and yourself.</a:t>
            </a:r>
          </a:p>
          <a:p>
            <a:r>
              <a:rPr lang="en-US" dirty="0"/>
              <a:t>Strategies:</a:t>
            </a:r>
          </a:p>
          <a:p>
            <a:pPr lvl="1"/>
            <a:r>
              <a:rPr lang="en-US" dirty="0"/>
              <a:t>Two-Challenge Rule</a:t>
            </a:r>
          </a:p>
          <a:p>
            <a:pPr lvl="1"/>
            <a:r>
              <a:rPr lang="en-US" dirty="0"/>
              <a:t>Power Words</a:t>
            </a:r>
          </a:p>
          <a:p>
            <a:pPr lvl="1"/>
            <a:r>
              <a:rPr lang="en-US" dirty="0"/>
              <a:t>DESCR script</a:t>
            </a:r>
          </a:p>
        </p:txBody>
      </p:sp>
    </p:spTree>
    <p:extLst>
      <p:ext uri="{BB962C8B-B14F-4D97-AF65-F5344CB8AC3E}">
        <p14:creationId xmlns:p14="http://schemas.microsoft.com/office/powerpoint/2010/main" val="2097807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838200" y="1825625"/>
            <a:ext cx="10515600" cy="2627105"/>
          </a:xfrm>
        </p:spPr>
        <p:txBody>
          <a:bodyPr/>
          <a:lstStyle/>
          <a:p>
            <a:r>
              <a:rPr lang="en-US" dirty="0"/>
              <a:t>This project is funded and implemented by the Agency for Healthcare Research and Quality and the Johns Hopkins University Contract Number HHSP233201500020I in collaboration with the Health Resources and Services Administration and the Alliance for Innovation on Maternal Health.</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659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2B2BB-5D3A-074B-9E57-AA811F1539F9}"/>
              </a:ext>
            </a:extLst>
          </p:cNvPr>
          <p:cNvSpPr>
            <a:spLocks noGrp="1"/>
          </p:cNvSpPr>
          <p:nvPr>
            <p:ph type="title"/>
          </p:nvPr>
        </p:nvSpPr>
        <p:spPr/>
        <p:txBody>
          <a:bodyPr/>
          <a:lstStyle/>
          <a:p>
            <a:r>
              <a:rPr lang="en-US" dirty="0"/>
              <a:t>Asserting Your Position</a:t>
            </a:r>
          </a:p>
        </p:txBody>
      </p:sp>
      <p:sp>
        <p:nvSpPr>
          <p:cNvPr id="3" name="Content Placeholder 2">
            <a:extLst>
              <a:ext uri="{FF2B5EF4-FFF2-40B4-BE49-F238E27FC236}">
                <a16:creationId xmlns:a16="http://schemas.microsoft.com/office/drawing/2014/main" id="{CF84E636-383C-6E42-AB39-3117F1D0F5BC}"/>
              </a:ext>
            </a:extLst>
          </p:cNvPr>
          <p:cNvSpPr>
            <a:spLocks noGrp="1"/>
          </p:cNvSpPr>
          <p:nvPr>
            <p:ph idx="1"/>
          </p:nvPr>
        </p:nvSpPr>
        <p:spPr>
          <a:xfrm>
            <a:off x="838200" y="1825625"/>
            <a:ext cx="9688033" cy="3999380"/>
          </a:xfrm>
        </p:spPr>
        <p:txBody>
          <a:bodyPr vert="horz" lIns="91440" tIns="45720" rIns="91440" bIns="45720" rtlCol="0" anchor="t">
            <a:normAutofit fontScale="77500" lnSpcReduction="20000"/>
          </a:bodyPr>
          <a:lstStyle/>
          <a:p>
            <a:pPr marL="0" indent="0" algn="ctr">
              <a:lnSpc>
                <a:spcPct val="120000"/>
              </a:lnSpc>
              <a:spcBef>
                <a:spcPts val="0"/>
              </a:spcBef>
              <a:buNone/>
            </a:pPr>
            <a:r>
              <a:rPr lang="en-US" sz="3500" b="1" dirty="0">
                <a:solidFill>
                  <a:srgbClr val="4258A6"/>
                </a:solidFill>
              </a:rPr>
              <a:t>Stating your opinion to other team members, </a:t>
            </a:r>
          </a:p>
          <a:p>
            <a:pPr marL="0" indent="0" algn="ctr">
              <a:lnSpc>
                <a:spcPct val="120000"/>
              </a:lnSpc>
              <a:spcBef>
                <a:spcPts val="0"/>
              </a:spcBef>
              <a:buNone/>
            </a:pPr>
            <a:r>
              <a:rPr lang="en-US" sz="3500" b="1" dirty="0">
                <a:solidFill>
                  <a:srgbClr val="4258A6"/>
                </a:solidFill>
              </a:rPr>
              <a:t>particularly when that opinion differs from the plan.</a:t>
            </a:r>
          </a:p>
          <a:p>
            <a:endParaRPr lang="en-US" b="1" dirty="0"/>
          </a:p>
          <a:p>
            <a:r>
              <a:rPr lang="en-US" sz="3300" dirty="0"/>
              <a:t>Best done respectfully but firmly</a:t>
            </a:r>
          </a:p>
          <a:p>
            <a:r>
              <a:rPr lang="en-US" sz="3300" dirty="0"/>
              <a:t>Firmly assert your concerns and suggestions for doing it differently</a:t>
            </a:r>
          </a:p>
          <a:p>
            <a:r>
              <a:rPr lang="en-US" sz="3300" dirty="0"/>
              <a:t>Include key vitals</a:t>
            </a:r>
          </a:p>
          <a:p>
            <a:pPr marL="0" indent="0">
              <a:buNone/>
            </a:pPr>
            <a:endParaRPr lang="en-US" dirty="0"/>
          </a:p>
          <a:p>
            <a:pPr marL="0" indent="0" algn="ctr">
              <a:buNone/>
            </a:pPr>
            <a:r>
              <a:rPr lang="en-US" sz="3100" b="1" i="1" dirty="0">
                <a:solidFill>
                  <a:srgbClr val="4258A6"/>
                </a:solidFill>
              </a:rPr>
              <a:t>Tip! Assert your position using a Call-Out (see Module 3). </a:t>
            </a:r>
            <a:endParaRPr lang="en-US" sz="3100" b="1" i="1" dirty="0">
              <a:solidFill>
                <a:srgbClr val="4258A6"/>
              </a:solidFill>
              <a:cs typeface="Calibri"/>
            </a:endParaRPr>
          </a:p>
          <a:p>
            <a:pPr marL="0" indent="0" algn="ctr">
              <a:buNone/>
            </a:pPr>
            <a:r>
              <a:rPr lang="en-US" sz="3100" b="1" i="1" dirty="0">
                <a:solidFill>
                  <a:srgbClr val="4258A6"/>
                </a:solidFill>
              </a:rPr>
              <a:t>Tip! Use DESCR script as a way to structure your assertion.</a:t>
            </a:r>
          </a:p>
        </p:txBody>
      </p:sp>
      <p:sp>
        <p:nvSpPr>
          <p:cNvPr id="4" name="Slide Number Placeholder 3">
            <a:extLst>
              <a:ext uri="{FF2B5EF4-FFF2-40B4-BE49-F238E27FC236}">
                <a16:creationId xmlns:a16="http://schemas.microsoft.com/office/drawing/2014/main" id="{933B02B1-2400-3D42-B511-B196D0D5B10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37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54D8D-4D5A-EB43-ADB8-AC50E08C88BC}"/>
              </a:ext>
            </a:extLst>
          </p:cNvPr>
          <p:cNvSpPr>
            <a:spLocks noGrp="1"/>
          </p:cNvSpPr>
          <p:nvPr>
            <p:ph type="title"/>
          </p:nvPr>
        </p:nvSpPr>
        <p:spPr/>
        <p:txBody>
          <a:bodyPr/>
          <a:lstStyle/>
          <a:p>
            <a:r>
              <a:rPr lang="en-US" dirty="0"/>
              <a:t>Two-Challenge Rule</a:t>
            </a:r>
            <a:br>
              <a:rPr lang="en-US" dirty="0"/>
            </a:br>
            <a:r>
              <a:rPr lang="en-US" sz="2800" i="1" dirty="0"/>
              <a:t>Helpful for escalating a concern</a:t>
            </a:r>
            <a:endParaRPr lang="en-US" i="1" dirty="0"/>
          </a:p>
        </p:txBody>
      </p:sp>
      <p:sp>
        <p:nvSpPr>
          <p:cNvPr id="3" name="Content Placeholder 2">
            <a:extLst>
              <a:ext uri="{FF2B5EF4-FFF2-40B4-BE49-F238E27FC236}">
                <a16:creationId xmlns:a16="http://schemas.microsoft.com/office/drawing/2014/main" id="{E3721035-0B03-B045-A75D-245E0809CE9C}"/>
              </a:ext>
            </a:extLst>
          </p:cNvPr>
          <p:cNvSpPr>
            <a:spLocks noGrp="1"/>
          </p:cNvSpPr>
          <p:nvPr>
            <p:ph idx="1"/>
          </p:nvPr>
        </p:nvSpPr>
        <p:spPr/>
        <p:txBody>
          <a:bodyPr>
            <a:normAutofit/>
          </a:bodyPr>
          <a:lstStyle/>
          <a:p>
            <a:pPr marL="0" indent="0" algn="ctr">
              <a:spcBef>
                <a:spcPts val="0"/>
              </a:spcBef>
              <a:buNone/>
            </a:pPr>
            <a:r>
              <a:rPr lang="en-US" sz="3000" b="1" dirty="0">
                <a:solidFill>
                  <a:srgbClr val="4258A6"/>
                </a:solidFill>
              </a:rPr>
              <a:t>Asserting your position at least twice, </a:t>
            </a:r>
          </a:p>
          <a:p>
            <a:pPr marL="0" indent="0" algn="ctr">
              <a:spcBef>
                <a:spcPts val="0"/>
              </a:spcBef>
              <a:buNone/>
            </a:pPr>
            <a:r>
              <a:rPr lang="en-US" sz="3000" b="1" dirty="0">
                <a:solidFill>
                  <a:srgbClr val="4258A6"/>
                </a:solidFill>
              </a:rPr>
              <a:t>especially when ignored or unheard the first time.</a:t>
            </a:r>
          </a:p>
          <a:p>
            <a:pPr marL="0" indent="0" algn="ctr">
              <a:spcBef>
                <a:spcPts val="0"/>
              </a:spcBef>
              <a:buNone/>
            </a:pPr>
            <a:endParaRPr lang="en-US" sz="2400" b="1" dirty="0">
              <a:solidFill>
                <a:srgbClr val="4258A6"/>
              </a:solidFill>
            </a:endParaRPr>
          </a:p>
          <a:p>
            <a:pPr marL="514350" indent="-514350">
              <a:buFont typeface="+mj-lt"/>
              <a:buAutoNum type="arabicPeriod"/>
            </a:pPr>
            <a:r>
              <a:rPr lang="en-US" sz="2600" dirty="0"/>
              <a:t>Form the first challenge as a question.</a:t>
            </a:r>
          </a:p>
          <a:p>
            <a:pPr marL="514350" indent="-514350">
              <a:buFont typeface="+mj-lt"/>
              <a:buAutoNum type="arabicPeriod"/>
            </a:pPr>
            <a:r>
              <a:rPr lang="en-US" sz="2600" dirty="0"/>
              <a:t>Provide support for your concern in the second challenge.</a:t>
            </a:r>
          </a:p>
          <a:p>
            <a:pPr marL="0" indent="0">
              <a:buNone/>
            </a:pPr>
            <a:endParaRPr lang="en-US" sz="2400" dirty="0"/>
          </a:p>
          <a:p>
            <a:pPr marL="0" indent="0" algn="ctr">
              <a:buNone/>
            </a:pPr>
            <a:r>
              <a:rPr lang="en-US" altLang="en-US" sz="2400" b="1" i="1" dirty="0">
                <a:solidFill>
                  <a:srgbClr val="4258A6"/>
                </a:solidFill>
                <a:ea typeface="ヒラギノ角ゴ Pro W3" pitchFamily="127" charset="-128"/>
              </a:rPr>
              <a:t>Tip! Challenged team members </a:t>
            </a:r>
            <a:r>
              <a:rPr lang="en-US" altLang="en-US" sz="2400" b="1" i="1" u="sng" dirty="0">
                <a:solidFill>
                  <a:srgbClr val="4258A6"/>
                </a:solidFill>
                <a:ea typeface="ヒラギノ角ゴ Pro W3" pitchFamily="127" charset="-128"/>
              </a:rPr>
              <a:t>MUST</a:t>
            </a:r>
            <a:r>
              <a:rPr lang="en-US" altLang="en-US" sz="2400" b="1" i="1" dirty="0">
                <a:solidFill>
                  <a:srgbClr val="4258A6"/>
                </a:solidFill>
                <a:ea typeface="ヒラギノ角ゴ Pro W3" pitchFamily="127" charset="-128"/>
              </a:rPr>
              <a:t> acknowledge the assertion, </a:t>
            </a:r>
            <a:br>
              <a:rPr lang="en-US" altLang="en-US" sz="2400" b="1" i="1" dirty="0">
                <a:solidFill>
                  <a:srgbClr val="4258A6"/>
                </a:solidFill>
                <a:ea typeface="ヒラギノ角ゴ Pro W3" pitchFamily="127" charset="-128"/>
              </a:rPr>
            </a:br>
            <a:r>
              <a:rPr lang="en-US" altLang="en-US" sz="2400" b="1" i="1" dirty="0">
                <a:solidFill>
                  <a:srgbClr val="4258A6"/>
                </a:solidFill>
                <a:ea typeface="ヒラギノ角ゴ Pro W3" pitchFamily="127" charset="-128"/>
              </a:rPr>
              <a:t>otherwise escalate!</a:t>
            </a:r>
          </a:p>
        </p:txBody>
      </p:sp>
      <p:sp>
        <p:nvSpPr>
          <p:cNvPr id="4" name="Slide Number Placeholder 3">
            <a:extLst>
              <a:ext uri="{FF2B5EF4-FFF2-40B4-BE49-F238E27FC236}">
                <a16:creationId xmlns:a16="http://schemas.microsoft.com/office/drawing/2014/main" id="{77FCF4C1-4C6A-684A-91C8-0377D64E616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144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957A9E-A0A9-4F88-80CB-EF07AD32BC06}"/>
              </a:ext>
            </a:extLst>
          </p:cNvPr>
          <p:cNvSpPr>
            <a:spLocks noGrp="1"/>
          </p:cNvSpPr>
          <p:nvPr>
            <p:ph type="title"/>
          </p:nvPr>
        </p:nvSpPr>
        <p:spPr/>
        <p:txBody>
          <a:bodyPr/>
          <a:lstStyle/>
          <a:p>
            <a:r>
              <a:rPr lang="en-US" dirty="0"/>
              <a:t>Escalating the Concern</a:t>
            </a:r>
          </a:p>
        </p:txBody>
      </p:sp>
      <p:sp>
        <p:nvSpPr>
          <p:cNvPr id="18436" name="Rectangle 3"/>
          <p:cNvSpPr>
            <a:spLocks noGrp="1" noChangeArrowheads="1"/>
          </p:cNvSpPr>
          <p:nvPr>
            <p:ph idx="1"/>
          </p:nvPr>
        </p:nvSpPr>
        <p:spPr/>
        <p:txBody>
          <a:bodyPr>
            <a:normAutofit lnSpcReduction="10000"/>
          </a:bodyPr>
          <a:lstStyle/>
          <a:p>
            <a:r>
              <a:rPr lang="en-US" altLang="en-US" dirty="0"/>
              <a:t>If the outcome is not acceptable</a:t>
            </a:r>
          </a:p>
          <a:p>
            <a:pPr lvl="1"/>
            <a:r>
              <a:rPr lang="en-US" altLang="en-US" dirty="0"/>
              <a:t>Take a stronger course of action</a:t>
            </a:r>
          </a:p>
          <a:p>
            <a:pPr lvl="1"/>
            <a:r>
              <a:rPr lang="en-US" altLang="en-US" dirty="0"/>
              <a:t> Use supervisor or chain of command</a:t>
            </a:r>
          </a:p>
          <a:p>
            <a:endParaRPr lang="en-US" dirty="0"/>
          </a:p>
          <a:p>
            <a:r>
              <a:rPr lang="en-US" dirty="0"/>
              <a:t>Empower any team member to “stop the line” if he or she senses or discovers a breach of safety</a:t>
            </a:r>
          </a:p>
          <a:p>
            <a:endParaRPr lang="en-US" dirty="0"/>
          </a:p>
          <a:p>
            <a:r>
              <a:rPr lang="en-US" dirty="0"/>
              <a:t>This is an action never to be taken lightly, but it requires immediate cessation of the process and resolution of the safety concern</a:t>
            </a:r>
          </a:p>
        </p:txBody>
      </p:sp>
      <p:pic>
        <p:nvPicPr>
          <p:cNvPr id="6" name="Picture 5" descr="Decorative">
            <a:extLs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2061" y="193382"/>
            <a:ext cx="3498476" cy="2334852"/>
          </a:xfrm>
          <a:prstGeom prst="rect">
            <a:avLst/>
          </a:prstGeom>
          <a:ln>
            <a:solidFill>
              <a:schemeClr val="accent1"/>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825632E1-F615-78E2-0024-4E2F316C0A4B}"/>
              </a:ext>
            </a:extLst>
          </p:cNvPr>
          <p:cNvSpPr txBox="1"/>
          <p:nvPr/>
        </p:nvSpPr>
        <p:spPr>
          <a:xfrm>
            <a:off x="11229975" y="6257925"/>
            <a:ext cx="288862" cy="338554"/>
          </a:xfrm>
          <a:prstGeom prst="rect">
            <a:avLst/>
          </a:prstGeom>
          <a:noFill/>
        </p:spPr>
        <p:txBody>
          <a:bodyPr wrap="none" rtlCol="0">
            <a:spAutoFit/>
          </a:bodyPr>
          <a:lstStyle/>
          <a:p>
            <a:r>
              <a:rPr lang="en-US" sz="1600" dirty="0"/>
              <a:t>6</a:t>
            </a:r>
            <a:endParaRPr lang="en-US" dirty="0"/>
          </a:p>
        </p:txBody>
      </p:sp>
    </p:spTree>
    <p:extLst>
      <p:ext uri="{BB962C8B-B14F-4D97-AF65-F5344CB8AC3E}">
        <p14:creationId xmlns:p14="http://schemas.microsoft.com/office/powerpoint/2010/main" val="60717728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2F68D-969A-6F42-8DB7-43AA79620BA9}"/>
              </a:ext>
            </a:extLst>
          </p:cNvPr>
          <p:cNvSpPr>
            <a:spLocks noGrp="1"/>
          </p:cNvSpPr>
          <p:nvPr>
            <p:ph type="title"/>
          </p:nvPr>
        </p:nvSpPr>
        <p:spPr/>
        <p:txBody>
          <a:bodyPr/>
          <a:lstStyle/>
          <a:p>
            <a:r>
              <a:rPr lang="en-US" dirty="0"/>
              <a:t>Power Words</a:t>
            </a:r>
            <a:br>
              <a:rPr lang="en-US" dirty="0"/>
            </a:br>
            <a:r>
              <a:rPr lang="en-US" sz="2400" i="1" dirty="0"/>
              <a:t>aka, “CUS” Words</a:t>
            </a:r>
            <a:endParaRPr lang="en-US" dirty="0"/>
          </a:p>
        </p:txBody>
      </p:sp>
      <p:sp>
        <p:nvSpPr>
          <p:cNvPr id="3" name="Content Placeholder 2">
            <a:extLst>
              <a:ext uri="{FF2B5EF4-FFF2-40B4-BE49-F238E27FC236}">
                <a16:creationId xmlns:a16="http://schemas.microsoft.com/office/drawing/2014/main" id="{C53940A4-80BC-D443-9E2F-25DB7A9694D4}"/>
              </a:ext>
            </a:extLst>
          </p:cNvPr>
          <p:cNvSpPr>
            <a:spLocks noGrp="1"/>
          </p:cNvSpPr>
          <p:nvPr>
            <p:ph idx="1"/>
          </p:nvPr>
        </p:nvSpPr>
        <p:spPr/>
        <p:txBody>
          <a:bodyPr>
            <a:normAutofit/>
          </a:bodyPr>
          <a:lstStyle/>
          <a:p>
            <a:pPr marL="0" indent="0">
              <a:buNone/>
            </a:pPr>
            <a:r>
              <a:rPr lang="en-US" sz="4000" dirty="0"/>
              <a:t>I am </a:t>
            </a:r>
            <a:r>
              <a:rPr lang="en-US" sz="4000" b="1" dirty="0">
                <a:solidFill>
                  <a:srgbClr val="4258A6"/>
                </a:solidFill>
              </a:rPr>
              <a:t>Concerned</a:t>
            </a:r>
            <a:endParaRPr lang="en-US" sz="4000" dirty="0">
              <a:solidFill>
                <a:srgbClr val="4258A6"/>
              </a:solidFill>
            </a:endParaRPr>
          </a:p>
          <a:p>
            <a:endParaRPr lang="en-US" sz="4000" dirty="0"/>
          </a:p>
          <a:p>
            <a:pPr marL="0" indent="0">
              <a:buNone/>
            </a:pPr>
            <a:r>
              <a:rPr lang="en-US" sz="4000" dirty="0"/>
              <a:t>		I am </a:t>
            </a:r>
            <a:r>
              <a:rPr lang="en-US" sz="4000" b="1" dirty="0">
                <a:solidFill>
                  <a:srgbClr val="4258A6"/>
                </a:solidFill>
              </a:rPr>
              <a:t>Uncomfortable</a:t>
            </a:r>
          </a:p>
          <a:p>
            <a:pPr marL="0" indent="0">
              <a:buNone/>
            </a:pPr>
            <a:endParaRPr lang="en-US" sz="4000" dirty="0"/>
          </a:p>
          <a:p>
            <a:pPr marL="0" indent="0">
              <a:buNone/>
            </a:pPr>
            <a:r>
              <a:rPr lang="en-US" sz="4000" dirty="0"/>
              <a:t>				This is a </a:t>
            </a:r>
            <a:r>
              <a:rPr lang="en-US" sz="4000" b="1" dirty="0">
                <a:solidFill>
                  <a:srgbClr val="4258A6"/>
                </a:solidFill>
              </a:rPr>
              <a:t>Safety Issue</a:t>
            </a:r>
          </a:p>
        </p:txBody>
      </p:sp>
      <p:sp>
        <p:nvSpPr>
          <p:cNvPr id="4" name="Slide Number Placeholder 3">
            <a:extLst>
              <a:ext uri="{FF2B5EF4-FFF2-40B4-BE49-F238E27FC236}">
                <a16:creationId xmlns:a16="http://schemas.microsoft.com/office/drawing/2014/main" id="{071AB9B5-C71B-A04F-A822-B736A7687DE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5" name="Picture 4" descr="Image of doctor gesturing &quot;no.&quot;">
            <a:extLst>
              <a:ext uri="{FF2B5EF4-FFF2-40B4-BE49-F238E27FC236}">
                <a16:creationId xmlns:a16="http://schemas.microsoft.com/office/drawing/2014/main" id="{C95DE98F-9FB1-7346-AD90-8B64B54843EA}"/>
              </a:ext>
            </a:extLst>
          </p:cNvPr>
          <p:cNvPicPr>
            <a:picLocks noChangeAspect="1"/>
          </p:cNvPicPr>
          <p:nvPr/>
        </p:nvPicPr>
        <p:blipFill rotWithShape="1">
          <a:blip r:embed="rId3"/>
          <a:srcRect l="6017" r="17906"/>
          <a:stretch/>
        </p:blipFill>
        <p:spPr>
          <a:xfrm>
            <a:off x="7647563" y="475023"/>
            <a:ext cx="3813242" cy="2819441"/>
          </a:xfrm>
          <a:prstGeom prst="rect">
            <a:avLst/>
          </a:prstGeom>
        </p:spPr>
      </p:pic>
    </p:spTree>
    <p:extLst>
      <p:ext uri="{BB962C8B-B14F-4D97-AF65-F5344CB8AC3E}">
        <p14:creationId xmlns:p14="http://schemas.microsoft.com/office/powerpoint/2010/main" val="4230858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A5019-2043-2443-948A-FB8708EECC23}"/>
              </a:ext>
            </a:extLst>
          </p:cNvPr>
          <p:cNvSpPr>
            <a:spLocks noGrp="1"/>
          </p:cNvSpPr>
          <p:nvPr>
            <p:ph type="title"/>
          </p:nvPr>
        </p:nvSpPr>
        <p:spPr/>
        <p:txBody>
          <a:bodyPr/>
          <a:lstStyle/>
          <a:p>
            <a:r>
              <a:rPr lang="en-US" dirty="0"/>
              <a:t>Empower the Patient and Family</a:t>
            </a:r>
          </a:p>
        </p:txBody>
      </p:sp>
      <p:sp>
        <p:nvSpPr>
          <p:cNvPr id="3" name="Content Placeholder 2">
            <a:extLst>
              <a:ext uri="{FF2B5EF4-FFF2-40B4-BE49-F238E27FC236}">
                <a16:creationId xmlns:a16="http://schemas.microsoft.com/office/drawing/2014/main" id="{D0126EDD-9FAA-5F45-8B69-69B9EE131183}"/>
              </a:ext>
            </a:extLst>
          </p:cNvPr>
          <p:cNvSpPr>
            <a:spLocks noGrp="1"/>
          </p:cNvSpPr>
          <p:nvPr>
            <p:ph idx="1"/>
          </p:nvPr>
        </p:nvSpPr>
        <p:spPr/>
        <p:txBody>
          <a:bodyPr>
            <a:normAutofit/>
          </a:bodyPr>
          <a:lstStyle/>
          <a:p>
            <a:r>
              <a:rPr lang="en-US" dirty="0"/>
              <a:t>Give the patient explicit permission to participate in care discussions</a:t>
            </a:r>
          </a:p>
          <a:p>
            <a:pPr lvl="1"/>
            <a:r>
              <a:rPr lang="en-US" dirty="0"/>
              <a:t>“If you hear us say something that sounds wrong or if you think we missed something that is important to you, please say something.”</a:t>
            </a:r>
          </a:p>
          <a:p>
            <a:r>
              <a:rPr lang="en-US" dirty="0"/>
              <a:t>Patient Power Words</a:t>
            </a:r>
          </a:p>
          <a:p>
            <a:pPr lvl="1"/>
            <a:r>
              <a:rPr lang="en-US" dirty="0"/>
              <a:t>I am </a:t>
            </a:r>
            <a:r>
              <a:rPr lang="en-US" b="1" dirty="0">
                <a:solidFill>
                  <a:srgbClr val="4258A6"/>
                </a:solidFill>
              </a:rPr>
              <a:t>concerned</a:t>
            </a:r>
            <a:r>
              <a:rPr lang="en-US" dirty="0"/>
              <a:t>,</a:t>
            </a:r>
            <a:r>
              <a:rPr lang="en-US" b="1" dirty="0"/>
              <a:t> </a:t>
            </a:r>
            <a:r>
              <a:rPr lang="en-US" dirty="0"/>
              <a:t>I am </a:t>
            </a:r>
            <a:r>
              <a:rPr lang="en-US" b="1" dirty="0">
                <a:solidFill>
                  <a:srgbClr val="4258A6"/>
                </a:solidFill>
              </a:rPr>
              <a:t>uncomfortable</a:t>
            </a:r>
            <a:r>
              <a:rPr lang="en-US" dirty="0"/>
              <a:t>,</a:t>
            </a:r>
            <a:r>
              <a:rPr lang="en-US" b="1" dirty="0"/>
              <a:t> </a:t>
            </a:r>
            <a:r>
              <a:rPr lang="en-US" dirty="0"/>
              <a:t>I am worried about my </a:t>
            </a:r>
            <a:r>
              <a:rPr lang="en-US" b="1" dirty="0">
                <a:solidFill>
                  <a:srgbClr val="4258A6"/>
                </a:solidFill>
              </a:rPr>
              <a:t>safety</a:t>
            </a:r>
          </a:p>
          <a:p>
            <a:r>
              <a:rPr lang="en-US" dirty="0"/>
              <a:t>Escalating the concern:</a:t>
            </a:r>
          </a:p>
          <a:p>
            <a:pPr lvl="1"/>
            <a:r>
              <a:rPr lang="en-US" dirty="0"/>
              <a:t>I would like it </a:t>
            </a:r>
            <a:r>
              <a:rPr lang="en-US" b="1" dirty="0">
                <a:solidFill>
                  <a:srgbClr val="4258A6"/>
                </a:solidFill>
              </a:rPr>
              <a:t>noted in my chart</a:t>
            </a:r>
            <a:r>
              <a:rPr lang="en-US" dirty="0"/>
              <a:t>…</a:t>
            </a:r>
          </a:p>
          <a:p>
            <a:pPr lvl="1"/>
            <a:endParaRPr lang="en-US" dirty="0"/>
          </a:p>
        </p:txBody>
      </p:sp>
      <p:sp>
        <p:nvSpPr>
          <p:cNvPr id="4" name="Slide Number Placeholder 3">
            <a:extLst>
              <a:ext uri="{FF2B5EF4-FFF2-40B4-BE49-F238E27FC236}">
                <a16:creationId xmlns:a16="http://schemas.microsoft.com/office/drawing/2014/main" id="{0149D86F-B234-C74C-AA92-C0AA8F43979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241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pplication to 4Rs" title="table">
            <a:extLst>
              <a:ext uri="{FF2B5EF4-FFF2-40B4-BE49-F238E27FC236}">
                <a16:creationId xmlns:a16="http://schemas.microsoft.com/office/drawing/2014/main" id="{B55A0AF1-593B-8149-B3B6-FF88588FD7D0}"/>
              </a:ext>
            </a:extLst>
          </p:cNvPr>
          <p:cNvSpPr>
            <a:spLocks noGrp="1"/>
          </p:cNvSpPr>
          <p:nvPr>
            <p:ph type="title"/>
          </p:nvPr>
        </p:nvSpPr>
        <p:spPr/>
        <p:txBody>
          <a:bodyPr/>
          <a:lstStyle/>
          <a:p>
            <a:r>
              <a:rPr lang="en-US" dirty="0"/>
              <a:t>Application to 4 Rs: </a:t>
            </a:r>
            <a:br>
              <a:rPr lang="en-US" dirty="0"/>
            </a:br>
            <a:r>
              <a:rPr lang="en-US" dirty="0"/>
              <a:t>Power Words &amp; Two-Challenge Rule</a:t>
            </a:r>
          </a:p>
        </p:txBody>
      </p:sp>
      <p:sp>
        <p:nvSpPr>
          <p:cNvPr id="5" name="Oval 4"/>
          <p:cNvSpPr/>
          <p:nvPr/>
        </p:nvSpPr>
        <p:spPr>
          <a:xfrm>
            <a:off x="10653864" y="116160"/>
            <a:ext cx="1426195" cy="1225744"/>
          </a:xfrm>
          <a:prstGeom prst="ellipse">
            <a:avLst/>
          </a:prstGeom>
          <a:solidFill>
            <a:srgbClr val="505BA7"/>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4 Rs</a:t>
            </a:r>
          </a:p>
        </p:txBody>
      </p:sp>
      <p:sp>
        <p:nvSpPr>
          <p:cNvPr id="4" name="Slide Number Placeholder 3">
            <a:extLst>
              <a:ext uri="{FF2B5EF4-FFF2-40B4-BE49-F238E27FC236}">
                <a16:creationId xmlns:a16="http://schemas.microsoft.com/office/drawing/2014/main" id="{2A78949B-9086-2947-9654-1A7AA517AF5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aphicFrame>
        <p:nvGraphicFramePr>
          <p:cNvPr id="9" name="Table Placeholder 4" descr="Table">
            <a:extLst>
              <a:ext uri="{FF2B5EF4-FFF2-40B4-BE49-F238E27FC236}">
                <a16:creationId xmlns:a16="http://schemas.microsoft.com/office/drawing/2014/main" id="{650D70F6-52F0-3C44-AF7C-B039E53883CF}"/>
              </a:ext>
            </a:extLst>
          </p:cNvPr>
          <p:cNvGraphicFramePr>
            <a:graphicFrameLocks noGrp="1"/>
          </p:cNvGraphicFramePr>
          <p:nvPr>
            <p:ph idx="1"/>
          </p:nvPr>
        </p:nvGraphicFramePr>
        <p:xfrm>
          <a:off x="838200" y="1825625"/>
          <a:ext cx="10515600" cy="356616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244159839"/>
                    </a:ext>
                  </a:extLst>
                </a:gridCol>
                <a:gridCol w="2628900">
                  <a:extLst>
                    <a:ext uri="{9D8B030D-6E8A-4147-A177-3AD203B41FA5}">
                      <a16:colId xmlns:a16="http://schemas.microsoft.com/office/drawing/2014/main" val="3543201092"/>
                    </a:ext>
                  </a:extLst>
                </a:gridCol>
                <a:gridCol w="2628900">
                  <a:extLst>
                    <a:ext uri="{9D8B030D-6E8A-4147-A177-3AD203B41FA5}">
                      <a16:colId xmlns:a16="http://schemas.microsoft.com/office/drawing/2014/main" val="574034385"/>
                    </a:ext>
                  </a:extLst>
                </a:gridCol>
                <a:gridCol w="2628900">
                  <a:extLst>
                    <a:ext uri="{9D8B030D-6E8A-4147-A177-3AD203B41FA5}">
                      <a16:colId xmlns:a16="http://schemas.microsoft.com/office/drawing/2014/main" val="3372957914"/>
                    </a:ext>
                  </a:extLst>
                </a:gridCol>
              </a:tblGrid>
              <a:tr h="370840">
                <a:tc>
                  <a:txBody>
                    <a:bodyPr/>
                    <a:lstStyle/>
                    <a:p>
                      <a:pPr algn="ctr"/>
                      <a:r>
                        <a:rPr lang="en-US" sz="2400" dirty="0"/>
                        <a:t>Readiness</a:t>
                      </a:r>
                      <a:endParaRPr lang="en-US" dirty="0"/>
                    </a:p>
                    <a:p>
                      <a:pPr algn="ctr"/>
                      <a:r>
                        <a:rPr lang="en-US" i="1" dirty="0"/>
                        <a:t>Every Unit</a:t>
                      </a:r>
                    </a:p>
                  </a:txBody>
                  <a:tcPr anchor="b"/>
                </a:tc>
                <a:tc>
                  <a:txBody>
                    <a:bodyPr/>
                    <a:lstStyle/>
                    <a:p>
                      <a:pPr algn="ctr"/>
                      <a:r>
                        <a:rPr lang="en-US" sz="2400" dirty="0"/>
                        <a:t>Recognition</a:t>
                      </a:r>
                    </a:p>
                    <a:p>
                      <a:pPr algn="ctr"/>
                      <a:r>
                        <a:rPr lang="en-US" sz="1800" i="1" dirty="0"/>
                        <a:t>Every Patient</a:t>
                      </a:r>
                    </a:p>
                  </a:txBody>
                  <a:tcPr anchor="b"/>
                </a:tc>
                <a:tc>
                  <a:txBody>
                    <a:bodyPr/>
                    <a:lstStyle/>
                    <a:p>
                      <a:pPr algn="ctr"/>
                      <a:r>
                        <a:rPr lang="en-US" sz="2400" dirty="0"/>
                        <a:t>Response</a:t>
                      </a:r>
                    </a:p>
                    <a:p>
                      <a:pPr algn="ctr"/>
                      <a:r>
                        <a:rPr lang="en-US" sz="1800" i="1" dirty="0"/>
                        <a:t>Every Case</a:t>
                      </a:r>
                      <a:endParaRPr lang="en-US" sz="2400" i="1" dirty="0"/>
                    </a:p>
                  </a:txBody>
                  <a:tcPr anchor="b"/>
                </a:tc>
                <a:tc>
                  <a:txBody>
                    <a:bodyPr/>
                    <a:lstStyle/>
                    <a:p>
                      <a:pPr algn="ctr"/>
                      <a:r>
                        <a:rPr lang="en-US" sz="2400" dirty="0"/>
                        <a:t>Reporting</a:t>
                      </a:r>
                    </a:p>
                    <a:p>
                      <a:pPr algn="ctr"/>
                      <a:r>
                        <a:rPr lang="en-US" sz="1800" i="1" dirty="0"/>
                        <a:t>Every Unit</a:t>
                      </a:r>
                    </a:p>
                  </a:txBody>
                  <a:tcPr anchor="b"/>
                </a:tc>
                <a:extLst>
                  <a:ext uri="{0D108BD9-81ED-4DB2-BD59-A6C34878D82A}">
                    <a16:rowId xmlns:a16="http://schemas.microsoft.com/office/drawing/2014/main" val="21670126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Ask what parameters your organization has set in the escalation plan for what to do when the </a:t>
                      </a:r>
                      <a:r>
                        <a:rPr lang="en-US" b="1" u="sng" dirty="0"/>
                        <a:t>Two-Challenge Rule</a:t>
                      </a:r>
                      <a:r>
                        <a:rPr lang="en-US" u="sng" dirty="0"/>
                        <a:t> </a:t>
                      </a:r>
                      <a:r>
                        <a:rPr lang="en-US" dirty="0"/>
                        <a:t>has been used and ignored more than once</a:t>
                      </a:r>
                    </a:p>
                  </a:txBody>
                  <a:tcPr/>
                </a:tc>
                <a:tc>
                  <a:txBody>
                    <a:bodyPr/>
                    <a:lstStyle/>
                    <a:p>
                      <a:pPr marL="0" lvl="1" indent="0">
                        <a:buFont typeface="Arial"/>
                        <a:buNone/>
                        <a:tabLst/>
                      </a:pPr>
                      <a:r>
                        <a:rPr lang="en-US" dirty="0"/>
                        <a:t>Use </a:t>
                      </a:r>
                      <a:r>
                        <a:rPr lang="en-US" b="1" u="sng" dirty="0"/>
                        <a:t>Power Words </a:t>
                      </a:r>
                      <a:r>
                        <a:rPr lang="en-US" dirty="0"/>
                        <a:t>when early warning signs are first noticed</a:t>
                      </a:r>
                    </a:p>
                    <a:p>
                      <a:pPr marL="0" lvl="1" indent="0">
                        <a:buFont typeface="Arial"/>
                        <a:buNone/>
                        <a:tabLst/>
                      </a:pPr>
                      <a:endParaRPr lang="en-US" dirty="0"/>
                    </a:p>
                    <a:p>
                      <a:pPr marL="0" lvl="1" indent="0">
                        <a:buFont typeface="Arial"/>
                        <a:buNone/>
                        <a:tabLst/>
                      </a:pPr>
                      <a:r>
                        <a:rPr lang="en-US" dirty="0"/>
                        <a:t>Assert when systolic BP ≥ 160 or diastolic BP ≥ 110</a:t>
                      </a:r>
                    </a:p>
                    <a:p>
                      <a:pPr marL="0" lvl="1" indent="0">
                        <a:buFont typeface="Arial"/>
                        <a:buNone/>
                        <a:tabLst/>
                      </a:pPr>
                      <a:endParaRPr lang="en-US" dirty="0"/>
                    </a:p>
                    <a:p>
                      <a:pPr marL="0" lvl="1" indent="0">
                        <a:buFont typeface="Arial" panose="020B0604020202020204" pitchFamily="34" charset="0"/>
                        <a:buNone/>
                        <a:tabLst/>
                      </a:pPr>
                      <a:r>
                        <a:rPr lang="en-US" dirty="0"/>
                        <a:t>Follow-up an ignored assertion using </a:t>
                      </a:r>
                      <a:r>
                        <a:rPr lang="en-US" b="1" u="sng" dirty="0"/>
                        <a:t>Two-Challenge Rule</a:t>
                      </a:r>
                      <a:endParaRPr lang="en-US" b="0" u="sng" dirty="0"/>
                    </a:p>
                  </a:txBody>
                  <a:tcPr/>
                </a:tc>
                <a:tc>
                  <a:txBody>
                    <a:bodyPr/>
                    <a:lstStyle/>
                    <a:p>
                      <a:pPr marL="0" lvl="0" indent="0">
                        <a:buFont typeface="Arial" panose="020B0604020202020204" pitchFamily="34" charset="0"/>
                        <a:buNone/>
                        <a:tabLst/>
                      </a:pPr>
                      <a:r>
                        <a:rPr lang="en-US" dirty="0"/>
                        <a:t>Integrate </a:t>
                      </a:r>
                      <a:r>
                        <a:rPr lang="en-US" b="1" u="sng" dirty="0"/>
                        <a:t>Power Words </a:t>
                      </a:r>
                      <a:r>
                        <a:rPr lang="en-US" dirty="0"/>
                        <a:t>with the </a:t>
                      </a:r>
                      <a:r>
                        <a:rPr lang="en-US" b="1" u="sng" dirty="0"/>
                        <a:t>Two-Challenge Rule</a:t>
                      </a:r>
                      <a:r>
                        <a:rPr lang="en-US" dirty="0"/>
                        <a:t> to clarify the care plan when a provider believes patient is at risk of clinical worsening</a:t>
                      </a:r>
                    </a:p>
                    <a:p>
                      <a:pPr marL="0" lvl="0" indent="0">
                        <a:buFont typeface="Arial" panose="020B0604020202020204" pitchFamily="34" charset="0"/>
                        <a:buNone/>
                        <a:tabLst/>
                      </a:pPr>
                      <a:endParaRPr lang="en-US" dirty="0"/>
                    </a:p>
                    <a:p>
                      <a:pPr marL="0" lvl="0" indent="0">
                        <a:buFont typeface="Arial" panose="020B0604020202020204" pitchFamily="34" charset="0"/>
                        <a:buNone/>
                        <a:tabLst/>
                      </a:pPr>
                      <a:r>
                        <a:rPr lang="en-US" dirty="0"/>
                        <a:t>Can use together with a </a:t>
                      </a:r>
                      <a:r>
                        <a:rPr lang="en-US" u="sng" dirty="0"/>
                        <a:t>Call-Out</a:t>
                      </a:r>
                      <a:r>
                        <a:rPr lang="en-US" u="none" dirty="0"/>
                        <a:t> (Module 3)</a:t>
                      </a:r>
                      <a:endParaRPr lang="en-US" u="sn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Use </a:t>
                      </a:r>
                      <a:r>
                        <a:rPr lang="en-US" b="1" u="sng" dirty="0"/>
                        <a:t>Power Words </a:t>
                      </a:r>
                      <a:r>
                        <a:rPr lang="en-US" dirty="0"/>
                        <a:t>and the </a:t>
                      </a:r>
                      <a:r>
                        <a:rPr lang="en-US" b="1" u="sng" dirty="0"/>
                        <a:t>Two-Challenge Rule </a:t>
                      </a:r>
                      <a:r>
                        <a:rPr lang="en-US" dirty="0"/>
                        <a:t>during problem-solving discussions when you have a differing opinion</a:t>
                      </a:r>
                    </a:p>
                  </a:txBody>
                  <a:tcPr/>
                </a:tc>
                <a:extLst>
                  <a:ext uri="{0D108BD9-81ED-4DB2-BD59-A6C34878D82A}">
                    <a16:rowId xmlns:a16="http://schemas.microsoft.com/office/drawing/2014/main" val="298757971"/>
                  </a:ext>
                </a:extLst>
              </a:tr>
            </a:tbl>
          </a:graphicData>
        </a:graphic>
      </p:graphicFrame>
    </p:spTree>
    <p:extLst>
      <p:ext uri="{BB962C8B-B14F-4D97-AF65-F5344CB8AC3E}">
        <p14:creationId xmlns:p14="http://schemas.microsoft.com/office/powerpoint/2010/main" val="2841432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omic Strip">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omic Strip">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7203</Words>
  <Application>Microsoft Office PowerPoint</Application>
  <PresentationFormat>Widescreen</PresentationFormat>
  <Paragraphs>513</Paragraphs>
  <Slides>34</Slides>
  <Notes>33</Notes>
  <HiddenSlides>0</HiddenSlides>
  <MMClips>2</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34</vt:i4>
      </vt:variant>
    </vt:vector>
  </HeadingPairs>
  <TitlesOfParts>
    <vt:vector size="47" baseType="lpstr">
      <vt:lpstr>Arial</vt:lpstr>
      <vt:lpstr>Arial,Sans-Serif</vt:lpstr>
      <vt:lpstr>Calibri</vt:lpstr>
      <vt:lpstr>Calibri Light</vt:lpstr>
      <vt:lpstr>Courier New</vt:lpstr>
      <vt:lpstr>Times</vt:lpstr>
      <vt:lpstr>Times New Roman</vt:lpstr>
      <vt:lpstr>Wingdings</vt:lpstr>
      <vt:lpstr>1_Office Theme</vt:lpstr>
      <vt:lpstr>2_Office Theme</vt:lpstr>
      <vt:lpstr>4_Comic Strip</vt:lpstr>
      <vt:lpstr>5_Comic Strip</vt:lpstr>
      <vt:lpstr>3_Office Theme</vt:lpstr>
      <vt:lpstr>Mutual Support Severe Hypertension</vt:lpstr>
      <vt:lpstr>Mutual Support</vt:lpstr>
      <vt:lpstr>Task Assistance</vt:lpstr>
      <vt:lpstr>Asserting Your Position</vt:lpstr>
      <vt:lpstr>Two-Challenge Rule Helpful for escalating a concern</vt:lpstr>
      <vt:lpstr>Escalating the Concern</vt:lpstr>
      <vt:lpstr>Power Words aka, “CUS” Words</vt:lpstr>
      <vt:lpstr>Empower the Patient and Family</vt:lpstr>
      <vt:lpstr>Application to 4 Rs:  Power Words &amp; Two-Challenge Rule</vt:lpstr>
      <vt:lpstr>Demonstrating Power Words</vt:lpstr>
      <vt:lpstr>Practice Two-Challenge Rule ~8 minutes</vt:lpstr>
      <vt:lpstr>Severe Hypertension Power Words &amp; Two-Challenge Rule</vt:lpstr>
      <vt:lpstr>Severe Hypertension Power Words &amp; Two-Challenges</vt:lpstr>
      <vt:lpstr>Severe Hypertension Power Words &amp; Two-Challenges</vt:lpstr>
      <vt:lpstr>Severe Hypertension Power Words &amp; Two-Challenges</vt:lpstr>
      <vt:lpstr>What Is Feedback?</vt:lpstr>
      <vt:lpstr>Good Feedback</vt:lpstr>
      <vt:lpstr>Effective Feedback Demonstration</vt:lpstr>
      <vt:lpstr>Feedback Video Discussion</vt:lpstr>
      <vt:lpstr>Conflict in Teams</vt:lpstr>
      <vt:lpstr>DESCR’ibe It</vt:lpstr>
      <vt:lpstr>Tips for Constructive Conversations</vt:lpstr>
      <vt:lpstr>Receiving Feedback or Managing Conflict</vt:lpstr>
      <vt:lpstr>Application to 4 Rs for Severe Hypertension</vt:lpstr>
      <vt:lpstr>Severe Hypertension DESCR Script</vt:lpstr>
      <vt:lpstr>Severe Hypertension DESCR Script</vt:lpstr>
      <vt:lpstr>Severe Hypertension DESCR Script</vt:lpstr>
      <vt:lpstr>Severe Hypertension DESCR Script</vt:lpstr>
      <vt:lpstr>Severe Hypertension DESCR Script</vt:lpstr>
      <vt:lpstr>Severe Hypertension DESCR Script</vt:lpstr>
      <vt:lpstr>Severe Hypertension DESCR Script</vt:lpstr>
      <vt:lpstr>Practice DESCR ~10 minutes</vt:lpstr>
      <vt:lpstr>Summary</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Mutual Support: Severe Hypertension - PowerPoint Presentation</dc:title>
  <dc:subject>Safety Program for Perinatal Care II</dc:subject>
  <dc:creator>"Agency for Healthcare Research and Quality (AHRQ)"</dc:creator>
  <cp:keywords>Safety Program for Perinatal Care II; hypertension</cp:keywords>
  <cp:lastModifiedBy>Ramage, Kathryn (AHRQ/OC) (CTR)</cp:lastModifiedBy>
  <cp:revision>9</cp:revision>
  <dcterms:created xsi:type="dcterms:W3CDTF">2020-01-23T19:14:44Z</dcterms:created>
  <dcterms:modified xsi:type="dcterms:W3CDTF">2023-07-03T12:47:16Z</dcterms:modified>
  <cp:category>patient safety</cp:category>
</cp:coreProperties>
</file>