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25"/>
  </p:notesMasterIdLst>
  <p:sldIdLst>
    <p:sldId id="804" r:id="rId3"/>
    <p:sldId id="258" r:id="rId4"/>
    <p:sldId id="259" r:id="rId5"/>
    <p:sldId id="806" r:id="rId6"/>
    <p:sldId id="273" r:id="rId7"/>
    <p:sldId id="261" r:id="rId8"/>
    <p:sldId id="267" r:id="rId9"/>
    <p:sldId id="262" r:id="rId10"/>
    <p:sldId id="810" r:id="rId11"/>
    <p:sldId id="264" r:id="rId12"/>
    <p:sldId id="265" r:id="rId13"/>
    <p:sldId id="275" r:id="rId14"/>
    <p:sldId id="266" r:id="rId15"/>
    <p:sldId id="811" r:id="rId16"/>
    <p:sldId id="268" r:id="rId17"/>
    <p:sldId id="269" r:id="rId18"/>
    <p:sldId id="270" r:id="rId19"/>
    <p:sldId id="271" r:id="rId20"/>
    <p:sldId id="272" r:id="rId21"/>
    <p:sldId id="809" r:id="rId22"/>
    <p:sldId id="808" r:id="rId23"/>
    <p:sldId id="86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48414" autoAdjust="0"/>
  </p:normalViewPr>
  <p:slideViewPr>
    <p:cSldViewPr snapToGrid="0" showGuides="1">
      <p:cViewPr varScale="1">
        <p:scale>
          <a:sx n="67" d="100"/>
          <a:sy n="67" d="100"/>
        </p:scale>
        <p:origin x="604"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80D18F-BC83-40C3-B058-A533DE382266}" type="datetimeFigureOut">
              <a:rPr lang="en-US" smtClean="0"/>
              <a:t>6/23/2023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EBB470-E018-4220-A7DA-456101ECE3BC}" type="slidenum">
              <a:rPr lang="en-US" smtClean="0"/>
              <a:t>‹#›</a:t>
            </a:fld>
            <a:endParaRPr lang="en-US"/>
          </a:p>
        </p:txBody>
      </p:sp>
    </p:spTree>
    <p:extLst>
      <p:ext uri="{BB962C8B-B14F-4D97-AF65-F5344CB8AC3E}">
        <p14:creationId xmlns:p14="http://schemas.microsoft.com/office/powerpoint/2010/main" val="2449837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endParaRPr lang="en-US" b="0" dirty="0"/>
          </a:p>
          <a:p>
            <a:r>
              <a:rPr lang="en-US" b="0" dirty="0"/>
              <a:t>Welcome to Module 7 of the SPPC-II Teamwork Toolkit. In this module, we’ll discuss tactics and planning for the SPPC-II Teamwork Toolkit implementation.</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FFCCC-0731-8645-B5B8-7990B80BD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618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SCRIPT</a:t>
            </a:r>
            <a:endParaRPr lang="en-US" b="0" dirty="0"/>
          </a:p>
          <a:p>
            <a:r>
              <a:rPr lang="en-US" dirty="0"/>
              <a:t>Projects often fail due to circumstances.</a:t>
            </a:r>
            <a:r>
              <a:rPr lang="en-US" baseline="0" dirty="0"/>
              <a:t> Understanding potential barriers and complications to implementation and success BEFORE the launch of the SPPC-II Teamwork Toolkit training can hopefully prevent failure. </a:t>
            </a:r>
          </a:p>
          <a:p>
            <a:endParaRPr lang="en-US" baseline="0" dirty="0"/>
          </a:p>
          <a:p>
            <a:r>
              <a:rPr lang="en-US" baseline="0" dirty="0"/>
              <a:t>The purpose of </a:t>
            </a:r>
            <a:r>
              <a:rPr lang="en-US" b="1" baseline="0" dirty="0"/>
              <a:t>step 4</a:t>
            </a:r>
            <a:r>
              <a:rPr lang="en-US" baseline="0" dirty="0"/>
              <a:t> is to essentially perform a </a:t>
            </a:r>
            <a:r>
              <a:rPr lang="en-US" dirty="0"/>
              <a:t>pre-implementation</a:t>
            </a:r>
            <a:r>
              <a:rPr lang="en-US" baseline="0" dirty="0"/>
              <a:t> Barrier Analysis exercise to help you collectively brainstorm to identify as many potential local barriers to your success before they happen. This should allow you to analyze them beforehand, and work on ways to mitigate them.</a:t>
            </a:r>
          </a:p>
          <a:p>
            <a:endParaRPr lang="en-US" baseline="0" dirty="0"/>
          </a:p>
          <a:p>
            <a:r>
              <a:rPr lang="en-US" baseline="0" dirty="0"/>
              <a:t>The concept derives from an idea initially published in </a:t>
            </a:r>
            <a:r>
              <a:rPr lang="en-US" i="1" baseline="0" dirty="0"/>
              <a:t>Harvard Business Review </a:t>
            </a:r>
            <a:r>
              <a:rPr lang="en-US" baseline="0" dirty="0"/>
              <a:t>in 2007. It is based on the idea of a patient postmortem, which can help to determine the cause of the patient’s demise but does not help that particular patient. When conducting a Barrier Analysis prior to project launch, the team imagines that the project has failed and brainstorms all of the reasons that could have led to this failure. The team then develops plans to mitigate those reasons for failure.</a:t>
            </a:r>
          </a:p>
          <a:p>
            <a:endParaRPr lang="en-US" baseline="0" dirty="0"/>
          </a:p>
          <a:p>
            <a:r>
              <a:rPr lang="en-US" sz="1200" b="1" i="0" kern="1200" dirty="0">
                <a:solidFill>
                  <a:schemeClr val="tx1"/>
                </a:solidFill>
                <a:effectLst/>
                <a:latin typeface="+mn-lt"/>
                <a:ea typeface="+mn-ea"/>
                <a:cs typeface="+mn-cs"/>
              </a:rPr>
              <a:t>How Should This Tool Be Used?</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Follow the directions in the order that they are written. Instruct the team to be honest and open to sharing all concerns.</a:t>
            </a:r>
          </a:p>
          <a:p>
            <a:endParaRPr lang="en-US" sz="1200" b="0" i="0" kern="1200" dirty="0">
              <a:solidFill>
                <a:schemeClr val="tx1"/>
              </a:solidFill>
              <a:effectLst/>
              <a:latin typeface="+mn-lt"/>
              <a:ea typeface="+mn-ea"/>
              <a:cs typeface="+mn-cs"/>
            </a:endParaRPr>
          </a:p>
          <a:p>
            <a:r>
              <a:rPr lang="en-US" sz="1200" b="0" i="0" u="sng" kern="1200" dirty="0">
                <a:solidFill>
                  <a:schemeClr val="tx1"/>
                </a:solidFill>
                <a:effectLst/>
                <a:latin typeface="+mn-lt"/>
                <a:ea typeface="+mn-ea"/>
                <a:cs typeface="+mn-cs"/>
              </a:rPr>
              <a:t>Materials Needed</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Input and Results</a:t>
            </a:r>
            <a:r>
              <a:rPr lang="en-US" sz="1200" b="0" i="0" kern="1200" baseline="0" dirty="0">
                <a:solidFill>
                  <a:schemeClr val="tx1"/>
                </a:solidFill>
                <a:effectLst/>
                <a:latin typeface="+mn-lt"/>
                <a:ea typeface="+mn-ea"/>
                <a:cs typeface="+mn-cs"/>
              </a:rPr>
              <a:t> sheets</a:t>
            </a:r>
            <a:r>
              <a:rPr lang="en-US" sz="1200" b="0" i="0" kern="1200" dirty="0">
                <a:solidFill>
                  <a:schemeClr val="tx1"/>
                </a:solidFill>
                <a:effectLst/>
                <a:latin typeface="+mn-lt"/>
                <a:ea typeface="+mn-ea"/>
                <a:cs typeface="+mn-cs"/>
              </a:rPr>
              <a:t> (copies for everyone plus some extra).</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Pens, markers, and Sharpie markers.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Flip chart and easel or a whiteboard.</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Small circle stickers.</a:t>
            </a:r>
          </a:p>
          <a:p>
            <a:endParaRPr lang="en-US" sz="1200" b="0" i="0" kern="1200" dirty="0">
              <a:solidFill>
                <a:schemeClr val="tx1"/>
              </a:solidFill>
              <a:effectLst/>
              <a:latin typeface="+mn-lt"/>
              <a:ea typeface="+mn-ea"/>
              <a:cs typeface="+mn-cs"/>
            </a:endParaRPr>
          </a:p>
          <a:p>
            <a:r>
              <a:rPr lang="en-US" sz="1200" b="0" i="0" u="sng" kern="1200" dirty="0">
                <a:solidFill>
                  <a:schemeClr val="tx1"/>
                </a:solidFill>
                <a:effectLst/>
                <a:latin typeface="+mn-lt"/>
                <a:ea typeface="+mn-ea"/>
                <a:cs typeface="+mn-cs"/>
              </a:rPr>
              <a:t>Step 1: Explain Barrier Analysis Exercise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Explain the idea of a </a:t>
            </a:r>
            <a:r>
              <a:rPr lang="en-US" dirty="0"/>
              <a:t>pre-implementation</a:t>
            </a:r>
            <a:r>
              <a:rPr lang="en-US" sz="1200" b="0" i="0" kern="1200" dirty="0">
                <a:solidFill>
                  <a:schemeClr val="tx1"/>
                </a:solidFill>
                <a:effectLst/>
                <a:latin typeface="+mn-lt"/>
                <a:ea typeface="+mn-ea"/>
                <a:cs typeface="+mn-cs"/>
              </a:rPr>
              <a:t> Barrier Analysis and the instructions.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Use the description provided above.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Encourage everyone to share all concerns</a:t>
            </a:r>
            <a:r>
              <a:rPr lang="en-US" dirty="0"/>
              <a:t> and ways/solutions to overcome anticipated barriers based on past experience.</a:t>
            </a:r>
            <a:endParaRPr lang="en-US" dirty="0">
              <a:cs typeface="Calibri"/>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Distribute the Input and Results worksheets (or you may use blank pieces of paper) and pens to each person.</a:t>
            </a:r>
            <a:endParaRPr lang="en-US" sz="1200" b="0" i="0" kern="1200" dirty="0">
              <a:solidFill>
                <a:schemeClr val="tx1"/>
              </a:solidFill>
              <a:effectLst/>
              <a:latin typeface="+mn-lt"/>
              <a:cs typeface="Calibri" panose="020F0502020204030204"/>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Say the following:</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lvl="1"/>
            <a:r>
              <a:rPr lang="en-US" sz="1200" b="0" i="1" kern="1200" dirty="0">
                <a:solidFill>
                  <a:schemeClr val="tx1"/>
                </a:solidFill>
                <a:effectLst/>
                <a:latin typeface="+mn-lt"/>
                <a:ea typeface="+mn-ea"/>
                <a:cs typeface="+mn-cs"/>
              </a:rPr>
              <a:t>"Imagine that we are 2 years into the future, and despite all of the team’s efforts, rolling</a:t>
            </a:r>
            <a:r>
              <a:rPr lang="en-US" sz="1200" b="0" i="1" kern="1200" baseline="0" dirty="0">
                <a:solidFill>
                  <a:schemeClr val="tx1"/>
                </a:solidFill>
                <a:effectLst/>
                <a:latin typeface="+mn-lt"/>
                <a:ea typeface="+mn-ea"/>
                <a:cs typeface="+mn-cs"/>
              </a:rPr>
              <a:t> out the SPPC-II Teamwork Toolkit has</a:t>
            </a:r>
            <a:r>
              <a:rPr lang="en-US" sz="1200" b="0" i="1" kern="1200" dirty="0">
                <a:solidFill>
                  <a:schemeClr val="tx1"/>
                </a:solidFill>
                <a:effectLst/>
                <a:latin typeface="+mn-lt"/>
                <a:ea typeface="+mn-ea"/>
                <a:cs typeface="+mn-cs"/>
              </a:rPr>
              <a:t> failed on your unit. Things have gone completely wrong on a number of fronts. What could have caused this?"</a:t>
            </a:r>
          </a:p>
          <a:p>
            <a:pPr lvl="1"/>
            <a:r>
              <a:rPr lang="en-US" sz="1200" b="0" i="1" kern="1200" dirty="0">
                <a:solidFill>
                  <a:schemeClr val="tx1"/>
                </a:solidFill>
                <a:effectLst/>
                <a:latin typeface="+mn-lt"/>
                <a:ea typeface="+mn-ea"/>
                <a:cs typeface="+mn-cs"/>
              </a:rPr>
              <a:t>"Spend the next 10 minutes writing down all the reasons you believe these failures occurred. Please work independently and write down anything that comes to mind.“</a:t>
            </a:r>
          </a:p>
          <a:p>
            <a:pPr lvl="1"/>
            <a:endParaRPr lang="en-US" sz="1200" b="0" i="0" kern="1200" dirty="0">
              <a:solidFill>
                <a:schemeClr val="tx1"/>
              </a:solidFill>
              <a:effectLst/>
              <a:latin typeface="+mn-lt"/>
              <a:ea typeface="+mn-ea"/>
              <a:cs typeface="+mn-cs"/>
            </a:endParaRPr>
          </a:p>
          <a:p>
            <a:r>
              <a:rPr lang="en-US" sz="1200" b="0" i="0" u="sng" kern="1200" dirty="0">
                <a:solidFill>
                  <a:schemeClr val="tx1"/>
                </a:solidFill>
                <a:effectLst/>
                <a:latin typeface="+mn-lt"/>
                <a:ea typeface="+mn-ea"/>
                <a:cs typeface="+mn-cs"/>
              </a:rPr>
              <a:t>Step 2: Debrief Responses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After 10 minutes, go around the room asking everyone to share one reason that has not already been mentioned. Repeat until all reasons are mentioned.</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Note the reasons on a board or easel in the room for all to see.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Once all reasons are mentioned, briefly read through the reasons listed on the board.</a:t>
            </a:r>
          </a:p>
          <a:p>
            <a:endParaRPr lang="en-US" sz="1200" b="0" i="0" kern="1200" dirty="0">
              <a:solidFill>
                <a:schemeClr val="tx1"/>
              </a:solidFill>
              <a:effectLst/>
              <a:latin typeface="+mn-lt"/>
              <a:ea typeface="+mn-ea"/>
              <a:cs typeface="+mn-cs"/>
            </a:endParaRPr>
          </a:p>
          <a:p>
            <a:r>
              <a:rPr lang="en-US" sz="1200" b="0" i="0" u="sng" kern="1200" dirty="0">
                <a:solidFill>
                  <a:schemeClr val="tx1"/>
                </a:solidFill>
                <a:effectLst/>
                <a:latin typeface="+mn-lt"/>
                <a:ea typeface="+mn-ea"/>
                <a:cs typeface="+mn-cs"/>
              </a:rPr>
              <a:t>Step 3: Prioritize Ideas</a:t>
            </a:r>
          </a:p>
          <a:p>
            <a:r>
              <a:rPr lang="en-US" sz="1200" b="0" i="0" kern="1200" dirty="0">
                <a:solidFill>
                  <a:schemeClr val="tx1"/>
                </a:solidFill>
                <a:effectLst/>
                <a:latin typeface="+mn-lt"/>
                <a:ea typeface="+mn-ea"/>
                <a:cs typeface="+mn-cs"/>
              </a:rPr>
              <a:t>There are several ways to quickly and equitably get input on priorities.  It is very important that everyone on the team have a voice in prioritizing, so the method used should be democratic and not allow the most vocal people to select the priorities.</a:t>
            </a:r>
          </a:p>
          <a:p>
            <a:r>
              <a:rPr lang="en-US" sz="1200" b="0" i="0" kern="1200" dirty="0">
                <a:solidFill>
                  <a:schemeClr val="tx1"/>
                </a:solidFill>
                <a:effectLst/>
                <a:latin typeface="+mn-lt"/>
                <a:ea typeface="+mn-ea"/>
                <a:cs typeface="+mn-cs"/>
              </a:rPr>
              <a:t>A common method is voting nonverbally, using this approach:</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Tell each team member that they have 2 minutes and four votes, and ask each of them, working independently, to select their top four concerns.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Once they have completed this, identify the concerns with the most votes and list them on a separate piece of paper/board.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Options for voting:</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Provide four stickers to mark the top ideas.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Mark four top ideas with pens/markers.</a:t>
            </a:r>
          </a:p>
          <a:p>
            <a:endParaRPr lang="en-US" sz="1200" b="0" i="0" kern="1200" dirty="0">
              <a:solidFill>
                <a:schemeClr val="tx1"/>
              </a:solidFill>
              <a:effectLst/>
              <a:latin typeface="+mn-lt"/>
              <a:ea typeface="+mn-ea"/>
              <a:cs typeface="+mn-cs"/>
            </a:endParaRPr>
          </a:p>
          <a:p>
            <a:r>
              <a:rPr lang="en-US" sz="1200" b="0" i="0" u="sng" kern="1200" dirty="0">
                <a:solidFill>
                  <a:schemeClr val="tx1"/>
                </a:solidFill>
                <a:effectLst/>
                <a:latin typeface="+mn-lt"/>
                <a:ea typeface="+mn-ea"/>
                <a:cs typeface="+mn-cs"/>
              </a:rPr>
              <a:t>Step 4: Brainstorm Interventions</a:t>
            </a:r>
          </a:p>
          <a:p>
            <a:r>
              <a:rPr lang="en-US" sz="1200" b="0" i="0" kern="1200" dirty="0">
                <a:solidFill>
                  <a:schemeClr val="tx1"/>
                </a:solidFill>
                <a:effectLst/>
                <a:latin typeface="+mn-lt"/>
                <a:ea typeface="+mn-ea"/>
                <a:cs typeface="+mn-cs"/>
              </a:rPr>
              <a:t>For each of the three or four top-priority concerns, brainstorm interventions that could be done during </a:t>
            </a:r>
            <a:r>
              <a:rPr lang="en-US" sz="1200" b="0" i="0" kern="1200" baseline="0" dirty="0">
                <a:solidFill>
                  <a:schemeClr val="tx1"/>
                </a:solidFill>
                <a:effectLst/>
                <a:latin typeface="+mn-lt"/>
                <a:ea typeface="+mn-ea"/>
                <a:cs typeface="+mn-cs"/>
              </a:rPr>
              <a:t>SPPC-II Teamwork Toolkit </a:t>
            </a:r>
            <a:r>
              <a:rPr lang="en-US" sz="1200" b="0" i="0" kern="1200" dirty="0">
                <a:solidFill>
                  <a:schemeClr val="tx1"/>
                </a:solidFill>
                <a:effectLst/>
                <a:latin typeface="+mn-lt"/>
                <a:ea typeface="+mn-ea"/>
                <a:cs typeface="+mn-cs"/>
              </a:rPr>
              <a:t>implementation to mitigate the concern. Again, it is very important that everyone on the team have a voice in prioritizing, so the method used should be democratic and not allow the most vocal person or a vocal minority to have unbalanced input. Good facilitation will allow a solid group discussion and generate ideas.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Another common method to ensure everyone feels their voice is heard is the affinity exercise, a nonverbal idea generation methodology.</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Provide "sticky notes."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List each concern on a whiteboard or flip chart.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Instruct team to write one idea per note for interventions to mitigate each of the concerns.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Work for 5 minutes independently with a goal of high volume.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Place the notes on the whiteboard or flip chart under the concern.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After 5 minutes, read (or ask another team member to read) the ideas and place the ideas in categories.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Facilitate a discussion to prioritize the ideas.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Consolidate a list of the selected ideas or interventions.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Assign each intervention to a team member.</a:t>
            </a:r>
          </a:p>
          <a:p>
            <a:endParaRPr lang="en-US" sz="1200" b="0" i="0" kern="1200" dirty="0">
              <a:solidFill>
                <a:schemeClr val="tx1"/>
              </a:solidFill>
              <a:effectLst/>
              <a:latin typeface="+mn-lt"/>
              <a:ea typeface="+mn-ea"/>
              <a:cs typeface="+mn-cs"/>
            </a:endParaRPr>
          </a:p>
          <a:p>
            <a:r>
              <a:rPr lang="en-US" sz="1200" b="0" i="0" u="sng" kern="1200" dirty="0">
                <a:solidFill>
                  <a:schemeClr val="tx1"/>
                </a:solidFill>
                <a:effectLst/>
                <a:latin typeface="+mn-lt"/>
                <a:ea typeface="+mn-ea"/>
                <a:cs typeface="+mn-cs"/>
              </a:rPr>
              <a:t>Step 5: Follow Up</a:t>
            </a:r>
          </a:p>
          <a:p>
            <a:r>
              <a:rPr lang="en-US" sz="1200" b="0" i="0" kern="1200" dirty="0">
                <a:solidFill>
                  <a:schemeClr val="tx1"/>
                </a:solidFill>
                <a:effectLst/>
                <a:latin typeface="+mn-lt"/>
                <a:ea typeface="+mn-ea"/>
                <a:cs typeface="+mn-cs"/>
              </a:rPr>
              <a:t>Explain that the Hospital AIM Team will be responsible for working on these interventions and that the team should review the results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their meetings.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addition, the Hospital AIM Team should periodically review the entire concern list to determine whether any other concerns should be addressed.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90D47-3E6A-934E-901A-8FFF3A83CF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4902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SCRIPT</a:t>
            </a:r>
            <a:endParaRPr lang="en-US" b="0" dirty="0"/>
          </a:p>
          <a:p>
            <a:r>
              <a:rPr lang="en-US" dirty="0"/>
              <a:t>This is an example Input form</a:t>
            </a:r>
            <a:r>
              <a:rPr lang="en-US" baseline="0" dirty="0"/>
              <a:t> to use for your Barrier Analysis.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09537-084D-4514-8C12-D6677ABAAD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3150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SCRIPT</a:t>
            </a: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is an example Results form</a:t>
            </a:r>
            <a:r>
              <a:rPr lang="en-US" baseline="0" dirty="0"/>
              <a:t> to use for your Barrier Analysis.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09537-084D-4514-8C12-D6677ABAAD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0058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r>
              <a:rPr lang="en-US" altLang="en-US" b="1" dirty="0">
                <a:latin typeface="Arial" pitchFamily="34" charset="0"/>
                <a:ea typeface="ヒラギノ角ゴ Pro W3" pitchFamily="127" charset="-128"/>
              </a:rPr>
              <a:t>TALKING POINTS</a:t>
            </a:r>
          </a:p>
          <a:p>
            <a:pPr eaLnBrk="1" hangingPunct="1"/>
            <a:endParaRPr lang="en-US" altLang="en-US" b="1" dirty="0">
              <a:latin typeface="Arial" pitchFamily="34" charset="0"/>
              <a:ea typeface="ヒラギノ角ゴ Pro W3" pitchFamily="127" charset="-128"/>
            </a:endParaRPr>
          </a:p>
          <a:p>
            <a:pPr marL="0" indent="0">
              <a:buNone/>
            </a:pPr>
            <a:r>
              <a:rPr lang="en-US" altLang="en-US" sz="1400" b="1" dirty="0"/>
              <a:t>Who will you target for training? </a:t>
            </a:r>
          </a:p>
          <a:p>
            <a:pPr marL="0" indent="0">
              <a:buNone/>
            </a:pPr>
            <a:r>
              <a:rPr lang="en-US" altLang="en-US" sz="1400" dirty="0"/>
              <a:t>1. Frontline staff </a:t>
            </a:r>
          </a:p>
          <a:p>
            <a:pPr lvl="1"/>
            <a:r>
              <a:rPr lang="en-US" altLang="en-US" sz="1200" dirty="0"/>
              <a:t>Decision point: who does this include?</a:t>
            </a:r>
          </a:p>
          <a:p>
            <a:pPr marL="0" indent="0">
              <a:buNone/>
            </a:pPr>
            <a:r>
              <a:rPr lang="en-US" altLang="en-US" sz="1400" dirty="0"/>
              <a:t>2. Gather names and email</a:t>
            </a:r>
            <a:r>
              <a:rPr lang="en-US" altLang="en-US" sz="1400" baseline="0" dirty="0"/>
              <a:t> addressed</a:t>
            </a:r>
            <a:r>
              <a:rPr lang="en-US" altLang="en-US" sz="1400" dirty="0"/>
              <a:t> for this audience</a:t>
            </a:r>
          </a:p>
          <a:p>
            <a:pPr marL="0" indent="0">
              <a:buNone/>
            </a:pPr>
            <a:endParaRPr lang="en-US" altLang="en-US" sz="1400" b="1" dirty="0"/>
          </a:p>
          <a:p>
            <a:pPr marL="0" indent="0">
              <a:buNone/>
            </a:pPr>
            <a:r>
              <a:rPr lang="en-US" altLang="en-US" sz="1400" b="1" dirty="0"/>
              <a:t>What information will you communicate?</a:t>
            </a:r>
          </a:p>
          <a:p>
            <a:pPr marL="0" indent="0">
              <a:buNone/>
            </a:pPr>
            <a:r>
              <a:rPr lang="en-US" altLang="en-US" sz="1400" dirty="0"/>
              <a:t>1. The purpose and value of the Teamwork</a:t>
            </a:r>
            <a:r>
              <a:rPr lang="en-US" altLang="en-US" sz="1400" baseline="0" dirty="0"/>
              <a:t> and </a:t>
            </a:r>
            <a:r>
              <a:rPr lang="en-US" altLang="en-US" sz="1400" dirty="0"/>
              <a:t>Communication Toolkit</a:t>
            </a:r>
          </a:p>
          <a:p>
            <a:pPr marL="0" indent="0">
              <a:buNone/>
            </a:pPr>
            <a:r>
              <a:rPr lang="en-US" altLang="en-US" sz="1400" dirty="0"/>
              <a:t>2. Expectations for participation</a:t>
            </a:r>
          </a:p>
          <a:p>
            <a:pPr marL="0" indent="0">
              <a:buNone/>
            </a:pPr>
            <a:r>
              <a:rPr lang="en-US" altLang="en-US" sz="1400" dirty="0"/>
              <a:t>3. Spotlighted tools for current quarter </a:t>
            </a:r>
          </a:p>
          <a:p>
            <a:pPr marL="0" indent="0">
              <a:buNone/>
            </a:pPr>
            <a:r>
              <a:rPr lang="en-US" altLang="en-US" sz="1400" dirty="0"/>
              <a:t>4. When and how to complete spotlighted modules online</a:t>
            </a:r>
          </a:p>
          <a:p>
            <a:r>
              <a:rPr lang="en-US" altLang="en-US" sz="1400" dirty="0"/>
              <a:t>5. Facilitation session schedule – </a:t>
            </a:r>
            <a:r>
              <a:rPr lang="en-US" dirty="0"/>
              <a:t>Structure and scheduling of the facilitation sessions based on what works best for your unit and facility</a:t>
            </a:r>
            <a:endParaRPr lang="en-US" altLang="en-US" sz="1400" dirty="0">
              <a:cs typeface="Calibri"/>
            </a:endParaRPr>
          </a:p>
          <a:p>
            <a:pPr marL="0" indent="0">
              <a:buNone/>
            </a:pPr>
            <a:endParaRPr lang="en-US" altLang="en-US" sz="1400" b="1" dirty="0">
              <a:cs typeface="Calibri"/>
            </a:endParaRPr>
          </a:p>
          <a:p>
            <a:pPr marL="0" indent="0">
              <a:buNone/>
            </a:pPr>
            <a:r>
              <a:rPr lang="en-US" altLang="en-US" sz="1400" b="1" dirty="0"/>
              <a:t>When will you communicate?</a:t>
            </a:r>
          </a:p>
          <a:p>
            <a:pPr marL="0" indent="0">
              <a:buNone/>
            </a:pPr>
            <a:r>
              <a:rPr lang="en-US" altLang="en-US" sz="1400" dirty="0"/>
              <a:t>1. Quarterly introductions to the spotlighted tools</a:t>
            </a:r>
          </a:p>
          <a:p>
            <a:pPr marL="0" indent="0">
              <a:buNone/>
            </a:pPr>
            <a:r>
              <a:rPr lang="en-US" altLang="en-US" sz="1400" dirty="0"/>
              <a:t>2. Biweekly reminders to complete the spotlighted tool modules and facilitation session schedule</a:t>
            </a:r>
          </a:p>
          <a:p>
            <a:pPr marL="0" indent="0">
              <a:buNone/>
            </a:pPr>
            <a:endParaRPr lang="en-US" altLang="en-US" sz="1400" b="1" dirty="0"/>
          </a:p>
          <a:p>
            <a:pPr marL="0" indent="0">
              <a:buNone/>
            </a:pPr>
            <a:r>
              <a:rPr lang="en-US" altLang="en-US" sz="1400" b="1" dirty="0"/>
              <a:t>How will you communicate?</a:t>
            </a:r>
          </a:p>
          <a:p>
            <a:pPr marL="0" indent="0">
              <a:buNone/>
            </a:pPr>
            <a:r>
              <a:rPr lang="en-US" altLang="en-US" sz="1400" dirty="0"/>
              <a:t>1. Email</a:t>
            </a:r>
          </a:p>
          <a:p>
            <a:pPr marL="0" indent="0">
              <a:buNone/>
            </a:pPr>
            <a:r>
              <a:rPr lang="en-US" altLang="en-US" sz="1400" dirty="0"/>
              <a:t>2. In-person staff meetings</a:t>
            </a:r>
          </a:p>
          <a:p>
            <a:pPr marL="0" indent="0">
              <a:buNone/>
            </a:pPr>
            <a:r>
              <a:rPr lang="en-US" altLang="en-US" sz="1400" dirty="0"/>
              <a:t>3. Other?</a:t>
            </a:r>
          </a:p>
          <a:p>
            <a:pPr marL="0" indent="0">
              <a:buNone/>
            </a:pPr>
            <a:endParaRPr lang="en-US" altLang="en-US" sz="1400" b="1" dirty="0"/>
          </a:p>
          <a:p>
            <a:pPr marL="0" indent="0">
              <a:buNone/>
            </a:pPr>
            <a:r>
              <a:rPr lang="en-US" altLang="en-US" sz="1400" b="1" dirty="0"/>
              <a:t>How will you track participation (completion of  online modules + attendance at facilitation sessions)?</a:t>
            </a:r>
          </a:p>
          <a:p>
            <a:pPr marL="0" indent="0">
              <a:buNone/>
            </a:pPr>
            <a:r>
              <a:rPr lang="en-US" altLang="en-US" sz="1400" dirty="0"/>
              <a:t>1. Develop a master tracking file (e.g., Excel).</a:t>
            </a:r>
          </a:p>
          <a:p>
            <a:r>
              <a:rPr lang="en-US" altLang="en-US" sz="1400" dirty="0">
                <a:cs typeface="Calibri" panose="020F0502020204030204"/>
              </a:rPr>
              <a:t>2. Establish a plan for extending timeline for staff who have not completed (not too far out in the future)</a:t>
            </a:r>
          </a:p>
        </p:txBody>
      </p:sp>
      <p:sp>
        <p:nvSpPr>
          <p:cNvPr id="36868" name="Slide Number Placeholder 3"/>
          <p:cNvSpPr>
            <a:spLocks noGrp="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86" tIns="48093" rIns="96186" bIns="48093"/>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81050" indent="-300038"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201738" indent="-239713"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82750" indent="-239713"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63763" indent="-239713"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6209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781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353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925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4E2FFFE9-6DEE-49C4-BD8B-E97A6BBDDAE9}" type="slidenum">
              <a:rPr kumimoji="0" lang="en-US" altLang="en-US" sz="13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13</a:t>
            </a:fld>
            <a:endParaRPr kumimoji="0" lang="en-US" altLang="en-US" sz="1300" b="0" i="0" u="none" strike="noStrike" kern="1200" cap="none" spc="0" normalizeH="0" baseline="0" noProof="0" dirty="0">
              <a:ln>
                <a:noFill/>
              </a:ln>
              <a:solidFill>
                <a:prstClr val="black"/>
              </a:solidFill>
              <a:effectLst/>
              <a:uLnTx/>
              <a:uFillTx/>
              <a:latin typeface="Arial" pitchFamily="34" charset="0"/>
              <a:ea typeface="ヒラギノ角ゴ Pro W3" pitchFamily="127" charset="-128"/>
              <a:cs typeface="+mn-cs"/>
            </a:endParaRPr>
          </a:p>
        </p:txBody>
      </p:sp>
    </p:spTree>
    <p:extLst>
      <p:ext uri="{BB962C8B-B14F-4D97-AF65-F5344CB8AC3E}">
        <p14:creationId xmlns:p14="http://schemas.microsoft.com/office/powerpoint/2010/main" val="403043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p>
          <a:p>
            <a:endParaRPr lang="en-US" dirty="0"/>
          </a:p>
          <a:p>
            <a:r>
              <a:rPr lang="en-US" dirty="0"/>
              <a:t>Use this time to discuss some of the finer points of your communication plan with your staff. Consider what works for you and the culture of your organization. What is the most effective way to work within your organization?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90D47-3E6A-934E-901A-8FFF3A83CF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9768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r>
              <a:rPr lang="en-US" altLang="en-US" b="1" dirty="0">
                <a:latin typeface="Arial" pitchFamily="34" charset="0"/>
                <a:ea typeface="ヒラギノ角ゴ Pro W3" pitchFamily="127" charset="-128"/>
              </a:rPr>
              <a:t>SCRIPT</a:t>
            </a:r>
          </a:p>
          <a:p>
            <a:pPr eaLnBrk="1" hangingPunct="1"/>
            <a:endParaRPr lang="en-US" altLang="en-US" dirty="0">
              <a:latin typeface="Arial" pitchFamily="34" charset="0"/>
              <a:ea typeface="ヒラギノ角ゴ Pro W3" pitchFamily="127" charset="-128"/>
            </a:endParaRPr>
          </a:p>
          <a:p>
            <a:r>
              <a:rPr lang="en-US" sz="1200" kern="1200" dirty="0">
                <a:solidFill>
                  <a:schemeClr val="tx1"/>
                </a:solidFill>
                <a:effectLst/>
                <a:latin typeface="+mn-lt"/>
                <a:ea typeface="+mn-ea"/>
                <a:cs typeface="+mn-cs"/>
              </a:rPr>
              <a:t>Schedule regular facilitation sessions (conducted by you, the Hospital AIM Team Lead) to complement the online training. We recognize you</a:t>
            </a:r>
            <a:r>
              <a:rPr lang="en-US" sz="1200" kern="1200" baseline="0" dirty="0">
                <a:solidFill>
                  <a:schemeClr val="tx1"/>
                </a:solidFill>
                <a:effectLst/>
                <a:latin typeface="+mn-lt"/>
                <a:ea typeface="+mn-ea"/>
                <a:cs typeface="+mn-cs"/>
              </a:rPr>
              <a:t> are</a:t>
            </a:r>
            <a:r>
              <a:rPr lang="en-US" sz="1200" kern="1200" dirty="0">
                <a:solidFill>
                  <a:schemeClr val="tx1"/>
                </a:solidFill>
                <a:effectLst/>
                <a:latin typeface="+mn-lt"/>
                <a:ea typeface="+mn-ea"/>
                <a:cs typeface="+mn-cs"/>
              </a:rPr>
              <a:t> working with busy professionals who have other job responsibilities and priorities and it’s not always easy to get their time. Therefore, these sessions can follow whatever schedule is most useful and actionable within your </a:t>
            </a:r>
            <a:r>
              <a:rPr lang="en-US" dirty="0"/>
              <a:t>unit and organization</a:t>
            </a:r>
            <a:r>
              <a:rPr lang="en-US" sz="1200" kern="1200" dirty="0">
                <a:solidFill>
                  <a:schemeClr val="tx1"/>
                </a:solidFill>
                <a:effectLst/>
                <a:latin typeface="+mn-lt"/>
                <a:ea typeface="+mn-ea"/>
                <a:cs typeface="+mn-cs"/>
              </a:rPr>
              <a:t>. However, attendees are expected to complete the spotlighted online modules prior to participating in the session.</a:t>
            </a:r>
            <a:r>
              <a:rPr lang="en-US" dirty="0"/>
              <a:t> </a:t>
            </a:r>
            <a:endParaRPr lang="en-US" dirty="0">
              <a:effectLst/>
              <a:cs typeface="Calibri"/>
            </a:endParaRPr>
          </a:p>
          <a:p>
            <a:pPr eaLnBrk="1" hangingPunct="1"/>
            <a:endParaRPr lang="en-US" altLang="en-US" dirty="0">
              <a:effectLst/>
              <a:latin typeface="Arial" pitchFamily="34" charset="0"/>
              <a:ea typeface="ヒラギノ角ゴ Pro W3" pitchFamily="127" charset="-128"/>
            </a:endParaRPr>
          </a:p>
          <a:p>
            <a:r>
              <a:rPr lang="en-US" sz="1200" kern="1200" dirty="0">
                <a:solidFill>
                  <a:schemeClr val="tx1"/>
                </a:solidFill>
                <a:effectLst/>
                <a:latin typeface="+mn-lt"/>
                <a:ea typeface="+mn-ea"/>
                <a:cs typeface="+mn-cs"/>
              </a:rPr>
              <a:t>You might need to conduct multiple sessions each quarter </a:t>
            </a:r>
            <a:r>
              <a:rPr lang="en-US" dirty="0"/>
              <a:t>(or other preferred, specified timeframe) to</a:t>
            </a:r>
            <a:r>
              <a:rPr lang="en-US" sz="1200" kern="1200" dirty="0">
                <a:solidFill>
                  <a:schemeClr val="tx1"/>
                </a:solidFill>
                <a:effectLst/>
                <a:latin typeface="+mn-lt"/>
                <a:ea typeface="+mn-ea"/>
                <a:cs typeface="+mn-cs"/>
              </a:rPr>
              <a:t> capture all your staff. Focus each session on the two to three tools </a:t>
            </a:r>
            <a:r>
              <a:rPr lang="en-US" dirty="0"/>
              <a:t>(in the online modules) </a:t>
            </a:r>
            <a:r>
              <a:rPr lang="en-US" sz="1200" kern="1200" dirty="0">
                <a:solidFill>
                  <a:schemeClr val="tx1"/>
                </a:solidFill>
                <a:effectLst/>
                <a:latin typeface="+mn-lt"/>
                <a:ea typeface="+mn-ea"/>
                <a:cs typeface="+mn-cs"/>
              </a:rPr>
              <a:t>spotlighted by your organization for that quarter</a:t>
            </a:r>
            <a:r>
              <a:rPr lang="en-US" dirty="0"/>
              <a:t> or other preferred, specified timeframe</a:t>
            </a:r>
            <a:r>
              <a:rPr lang="en-US" sz="1200" kern="1200" dirty="0">
                <a:solidFill>
                  <a:schemeClr val="tx1"/>
                </a:solidFill>
                <a:effectLst/>
                <a:latin typeface="+mn-lt"/>
                <a:ea typeface="+mn-ea"/>
                <a:cs typeface="+mn-cs"/>
              </a:rPr>
              <a:t>.</a:t>
            </a:r>
            <a:r>
              <a:rPr lang="en-US" dirty="0"/>
              <a:t> </a:t>
            </a:r>
            <a:endParaRPr lang="en-US" sz="1200" kern="1200" dirty="0">
              <a:solidFill>
                <a:schemeClr val="tx1"/>
              </a:solidFill>
              <a:effectLst/>
              <a:latin typeface="+mn-lt"/>
              <a:cs typeface="Calibri"/>
            </a:endParaRPr>
          </a:p>
          <a:p>
            <a:pPr eaLnBrk="1" hangingPunct="1"/>
            <a:endParaRPr lang="en-US" altLang="en-US" dirty="0">
              <a:latin typeface="Arial" pitchFamily="34" charset="0"/>
              <a:ea typeface="ヒラギノ角ゴ Pro W3" pitchFamily="127" charset="-128"/>
            </a:endParaRPr>
          </a:p>
          <a:p>
            <a:pPr eaLnBrk="1" hangingPunct="1"/>
            <a:r>
              <a:rPr lang="en-US" sz="1200" kern="1200" dirty="0">
                <a:solidFill>
                  <a:schemeClr val="tx1"/>
                </a:solidFill>
                <a:effectLst/>
                <a:latin typeface="+mn-lt"/>
                <a:ea typeface="+mn-ea"/>
                <a:cs typeface="+mn-cs"/>
              </a:rPr>
              <a:t>Keep the sessions short and poignant. Ensure they are interactive for the participants, who are expected to participate in discussions and practice exercises.</a:t>
            </a:r>
            <a:r>
              <a:rPr lang="en-US" dirty="0">
                <a:effectLst/>
              </a:rPr>
              <a:t> </a:t>
            </a:r>
            <a:endParaRPr lang="en-US" altLang="en-US" dirty="0">
              <a:latin typeface="Arial" pitchFamily="34" charset="0"/>
              <a:ea typeface="ヒラギノ角ゴ Pro W3" pitchFamily="127" charset="-128"/>
            </a:endParaRPr>
          </a:p>
        </p:txBody>
      </p:sp>
      <p:sp>
        <p:nvSpPr>
          <p:cNvPr id="33796" name="Slide Number Placeholder 3"/>
          <p:cNvSpPr>
            <a:spLocks noGrp="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86" tIns="48093" rIns="96186" bIns="48093"/>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81050" indent="-300038"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201738" indent="-239713"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82750" indent="-239713"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63763" indent="-239713"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6209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781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353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925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58278AA1-B97B-477D-AAF9-892736C2B146}" type="slidenum">
              <a:rPr kumimoji="0" lang="en-US" altLang="en-US" sz="13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15</a:t>
            </a:fld>
            <a:endParaRPr kumimoji="0" lang="en-US" altLang="en-US" sz="1300" b="0" i="0" u="none" strike="noStrike" kern="1200" cap="none" spc="0" normalizeH="0" baseline="0" noProof="0" dirty="0">
              <a:ln>
                <a:noFill/>
              </a:ln>
              <a:solidFill>
                <a:prstClr val="black"/>
              </a:solidFill>
              <a:effectLst/>
              <a:uLnTx/>
              <a:uFillTx/>
              <a:latin typeface="Arial" pitchFamily="34" charset="0"/>
              <a:ea typeface="ヒラギノ角ゴ Pro W3" pitchFamily="127" charset="-128"/>
              <a:cs typeface="+mn-cs"/>
            </a:endParaRPr>
          </a:p>
        </p:txBody>
      </p:sp>
    </p:spTree>
    <p:extLst>
      <p:ext uri="{BB962C8B-B14F-4D97-AF65-F5344CB8AC3E}">
        <p14:creationId xmlns:p14="http://schemas.microsoft.com/office/powerpoint/2010/main" val="464343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p>
          <a:p>
            <a:endParaRPr lang="en-US" dirty="0"/>
          </a:p>
          <a:p>
            <a:pPr marL="171450" lvl="0" indent="-171450" algn="l">
              <a:buFont typeface="Arial" panose="020B0604020202020204" pitchFamily="34" charset="0"/>
              <a:buChar char="•"/>
            </a:pPr>
            <a:r>
              <a:rPr lang="en-US" b="1" dirty="0"/>
              <a:t>Identify which bundles and online modules will be assigned to the Tier 1 frontline staff for completion and what the time frame</a:t>
            </a:r>
            <a:r>
              <a:rPr lang="en-US" b="1" baseline="0" dirty="0"/>
              <a:t> will be.</a:t>
            </a:r>
            <a:endParaRPr lang="en-US" dirty="0"/>
          </a:p>
          <a:p>
            <a:pPr marL="171450" lvl="0" indent="-171450" algn="l">
              <a:buFont typeface="Arial" panose="020B0604020202020204" pitchFamily="34" charset="0"/>
              <a:buChar char="•"/>
            </a:pPr>
            <a:r>
              <a:rPr lang="en-US" b="1" dirty="0"/>
              <a:t>Staff should have completed </a:t>
            </a:r>
            <a:r>
              <a:rPr lang="en-US" b="1" u="sng" dirty="0"/>
              <a:t>all</a:t>
            </a:r>
            <a:r>
              <a:rPr lang="en-US" b="1" dirty="0"/>
              <a:t> of the assigned online modules in the SPPC-II Toolkit</a:t>
            </a:r>
            <a:r>
              <a:rPr lang="en-US" dirty="0"/>
              <a:t> for that bundle-specific topic/4 R step prior to attending a facilitation session. Decide on a way to track this based on your facility’s technical or other capabilities.</a:t>
            </a:r>
          </a:p>
          <a:p>
            <a:pPr marL="171450" lvl="0" indent="-171450" algn="l">
              <a:buFont typeface="Arial" panose="020B0604020202020204" pitchFamily="34" charset="0"/>
              <a:buChar char="•"/>
            </a:pPr>
            <a:r>
              <a:rPr lang="en-US" dirty="0"/>
              <a:t>Sessions should be predicated on </a:t>
            </a:r>
            <a:r>
              <a:rPr lang="en-US" b="1" dirty="0"/>
              <a:t>interactivity</a:t>
            </a:r>
            <a:r>
              <a:rPr lang="en-US" dirty="0"/>
              <a:t> between the facilitator and staff members.</a:t>
            </a:r>
          </a:p>
          <a:p>
            <a:pPr marL="171450" lvl="0" indent="-171450" algn="l">
              <a:buFont typeface="Arial" panose="020B0604020202020204" pitchFamily="34" charset="0"/>
              <a:buChar char="•"/>
            </a:pPr>
            <a:r>
              <a:rPr lang="en-US" dirty="0"/>
              <a:t>Communication should be </a:t>
            </a:r>
            <a:r>
              <a:rPr lang="en-US" b="1" dirty="0"/>
              <a:t>open, transparent, and interactive.</a:t>
            </a:r>
            <a:endParaRPr lang="en-US" dirty="0"/>
          </a:p>
          <a:p>
            <a:pPr marL="171450" lvl="0" indent="-171450" algn="l">
              <a:buFont typeface="Arial" panose="020B0604020202020204" pitchFamily="34" charset="0"/>
              <a:buChar char="•"/>
            </a:pPr>
            <a:r>
              <a:rPr lang="en-US" dirty="0"/>
              <a:t>Sessions should provide all staff an opportunity to </a:t>
            </a:r>
            <a:r>
              <a:rPr lang="en-US" b="1" dirty="0"/>
              <a:t>practice, challenge, and discuss the value </a:t>
            </a:r>
            <a:r>
              <a:rPr lang="en-US" dirty="0"/>
              <a:t>of the tools and strategies trained.</a:t>
            </a:r>
          </a:p>
          <a:p>
            <a:pPr marL="171450" lvl="0" indent="-171450" algn="l">
              <a:buFont typeface="Arial" panose="020B0604020202020204" pitchFamily="34" charset="0"/>
              <a:buChar char="•"/>
            </a:pPr>
            <a:r>
              <a:rPr lang="en-US" dirty="0"/>
              <a:t>Staff should feel </a:t>
            </a:r>
            <a:r>
              <a:rPr lang="en-US" b="1" dirty="0"/>
              <a:t>ownership</a:t>
            </a:r>
            <a:r>
              <a:rPr lang="en-US" dirty="0"/>
              <a:t> and </a:t>
            </a:r>
            <a:r>
              <a:rPr lang="en-US" b="1" dirty="0"/>
              <a:t>responsibility</a:t>
            </a:r>
            <a:r>
              <a:rPr lang="en-US" dirty="0"/>
              <a:t> for supporting patient safety by applying the strategies and tools taught in the SPPC-II Toolkit to their clinical practice.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90D47-3E6A-934E-901A-8FFF3A83CF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1945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endParaRPr lang="en-US" b="1" dirty="0"/>
          </a:p>
          <a:p>
            <a:r>
              <a:rPr lang="en-US" sz="1200" kern="1200" dirty="0">
                <a:solidFill>
                  <a:schemeClr val="tx1"/>
                </a:solidFill>
                <a:effectLst/>
                <a:latin typeface="+mn-lt"/>
                <a:ea typeface="+mn-ea"/>
                <a:cs typeface="+mn-cs"/>
              </a:rPr>
              <a:t>There are a number of ways you can host a facilitation session and we encourage you to make it your own. The process outlined below is designed to help you be able to meet the unique needs of your</a:t>
            </a:r>
            <a:r>
              <a:rPr lang="en-US" sz="1100" kern="1200" dirty="0">
                <a:solidFill>
                  <a:schemeClr val="tx1"/>
                </a:solidFill>
                <a:effectLst/>
                <a:latin typeface="+mn-lt"/>
                <a:ea typeface="+mn-ea"/>
                <a:cs typeface="+mn-cs"/>
              </a:rPr>
              <a:t> staff.</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process is simple:</a:t>
            </a:r>
          </a:p>
          <a:p>
            <a:pPr marL="228600" lvl="0" indent="-228600">
              <a:buFont typeface="+mj-lt"/>
              <a:buAutoNum type="arabicPeriod"/>
            </a:pPr>
            <a:r>
              <a:rPr lang="en-US" sz="1200" b="1" kern="1200" dirty="0">
                <a:solidFill>
                  <a:schemeClr val="tx1"/>
                </a:solidFill>
                <a:effectLst/>
                <a:latin typeface="+mn-lt"/>
                <a:ea typeface="+mn-ea"/>
                <a:cs typeface="+mn-cs"/>
              </a:rPr>
              <a:t>Summarize the tools and strategies</a:t>
            </a:r>
            <a:r>
              <a:rPr lang="en-US" sz="1200" kern="1200" dirty="0">
                <a:solidFill>
                  <a:schemeClr val="tx1"/>
                </a:solidFill>
                <a:effectLst/>
                <a:latin typeface="+mn-lt"/>
                <a:ea typeface="+mn-ea"/>
                <a:cs typeface="+mn-cs"/>
              </a:rPr>
              <a:t> the staff learned in the online component of training as a brief </a:t>
            </a:r>
            <a:r>
              <a:rPr lang="en-US" sz="1200" b="1" kern="1200" dirty="0">
                <a:solidFill>
                  <a:schemeClr val="tx1"/>
                </a:solidFill>
                <a:effectLst/>
                <a:latin typeface="+mn-lt"/>
                <a:ea typeface="+mn-ea"/>
                <a:cs typeface="+mn-cs"/>
              </a:rPr>
              <a:t>5-minute </a:t>
            </a:r>
            <a:r>
              <a:rPr lang="en-US" sz="1200" kern="1200" dirty="0">
                <a:solidFill>
                  <a:schemeClr val="tx1"/>
                </a:solidFill>
                <a:effectLst/>
                <a:latin typeface="+mn-lt"/>
                <a:ea typeface="+mn-ea"/>
                <a:cs typeface="+mn-cs"/>
              </a:rPr>
              <a:t>refresher. </a:t>
            </a:r>
          </a:p>
          <a:p>
            <a:pPr marL="228600" lvl="0" indent="-228600">
              <a:buFont typeface="+mj-lt"/>
              <a:buAutoNum type="arabicPeriod"/>
            </a:pP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kern="1200" dirty="0">
                <a:solidFill>
                  <a:schemeClr val="tx1"/>
                </a:solidFill>
                <a:effectLst/>
                <a:latin typeface="+mn-lt"/>
                <a:ea typeface="+mn-ea"/>
                <a:cs typeface="+mn-cs"/>
              </a:rPr>
              <a:t>Role play and practice the strategies (15–20 minutes). </a:t>
            </a:r>
            <a:r>
              <a:rPr lang="en-US" sz="1200" kern="1200" dirty="0">
                <a:solidFill>
                  <a:schemeClr val="tx1"/>
                </a:solidFill>
                <a:effectLst/>
                <a:latin typeface="+mn-lt"/>
                <a:ea typeface="+mn-ea"/>
                <a:cs typeface="+mn-cs"/>
              </a:rPr>
              <a:t>Have staff practice using one or more of the tools and strategies with each other. You can break them into groups or dyads for this exercise, then reconvene and let them discuss as a larger group their experiences in the practice session. What was working and what isn’t working? Do they have any concerns about using these tools in their everyday practice?</a:t>
            </a:r>
            <a:br>
              <a:rPr lang="en-US" sz="1200" kern="1200" dirty="0">
                <a:solidFill>
                  <a:schemeClr val="tx1"/>
                </a:solidFill>
                <a:effectLst/>
                <a:latin typeface="+mn-lt"/>
                <a:ea typeface="+mn-ea"/>
                <a:cs typeface="+mn-cs"/>
              </a:rPr>
            </a:br>
            <a:br>
              <a:rPr lang="en-US" sz="1200" i="1" kern="1200" dirty="0">
                <a:solidFill>
                  <a:schemeClr val="tx1"/>
                </a:solidFill>
                <a:effectLst/>
                <a:latin typeface="+mn-lt"/>
                <a:ea typeface="+mn-ea"/>
                <a:cs typeface="+mn-cs"/>
              </a:rPr>
            </a:br>
            <a:r>
              <a:rPr lang="en-US" sz="1200" i="1" kern="1200" dirty="0">
                <a:solidFill>
                  <a:schemeClr val="tx1"/>
                </a:solidFill>
                <a:effectLst/>
                <a:latin typeface="+mn-lt"/>
                <a:ea typeface="+mn-ea"/>
                <a:cs typeface="+mn-cs"/>
              </a:rPr>
              <a:t>Tip! Ask staff to act out segments from the prewritten SPPC-II case scenario related to the clinical bundle (hemorrhage or hypertension) they are working to implement. Alternatively, can also ask them to write their own short script. Not all groups need to work on the same tool or strategy. One way to maximize the opportunity may be to have different small groups separately plan a script and then act out the use of the tool for the larger class.</a:t>
            </a:r>
          </a:p>
          <a:p>
            <a:pPr marL="228600" lvl="0" indent="-228600">
              <a:buFont typeface="+mj-lt"/>
              <a:buAutoNum type="arabicPeriod"/>
            </a:pP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b="1" kern="1200" dirty="0">
                <a:solidFill>
                  <a:schemeClr val="tx1"/>
                </a:solidFill>
                <a:effectLst/>
                <a:latin typeface="+mn-lt"/>
                <a:ea typeface="+mn-ea"/>
                <a:cs typeface="+mn-cs"/>
              </a:rPr>
              <a:t>Ask staff to share their opinions and experiences </a:t>
            </a:r>
            <a:r>
              <a:rPr lang="en-US" sz="1200" kern="1200" dirty="0">
                <a:solidFill>
                  <a:schemeClr val="tx1"/>
                </a:solidFill>
                <a:effectLst/>
                <a:latin typeface="+mn-lt"/>
                <a:ea typeface="+mn-ea"/>
                <a:cs typeface="+mn-cs"/>
              </a:rPr>
              <a:t>using the tools and strategies (</a:t>
            </a:r>
            <a:r>
              <a:rPr lang="en-US" sz="1200" b="1" kern="1200" dirty="0">
                <a:solidFill>
                  <a:schemeClr val="tx1"/>
                </a:solidFill>
                <a:effectLst/>
                <a:latin typeface="+mn-lt"/>
                <a:ea typeface="+mn-ea"/>
                <a:cs typeface="+mn-cs"/>
              </a:rPr>
              <a:t>10–15 minutes</a:t>
            </a:r>
            <a:r>
              <a:rPr lang="en-US" sz="1200" kern="1200" dirty="0">
                <a:solidFill>
                  <a:schemeClr val="tx1"/>
                </a:solidFill>
                <a:effectLst/>
                <a:latin typeface="+mn-lt"/>
                <a:ea typeface="+mn-ea"/>
                <a:cs typeface="+mn-cs"/>
              </a:rPr>
              <a:t>).</a:t>
            </a: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Have they had opportunity to use any of the tools/strategies? Which ones?</a:t>
            </a: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Have them share recent examples from their own experience where using one of the tool/strategies they have learned could have been (or was) useful.</a:t>
            </a: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Did they find the tools/strategies useful? Why or why not? Encourage staff to discuss openly what might be some pitfalls of the tools and strategies and offer suggestions for how to overcome these pitfalls.</a:t>
            </a: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Which strategies have they not personally used? Why not? What would make it easier for them to adopt these strategies in their regular practice?</a:t>
            </a: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Was there a time they tried to use a tool and it was not helpful? How did they handle it?</a:t>
            </a: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Do they recognize when colleagues are using the tools? How do they show their colleagues support for adopting these teamwork and communication strategies?</a:t>
            </a: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How do these tools map onto the 4 Rs of the AIM clinical bundles?</a:t>
            </a:r>
          </a:p>
          <a:p>
            <a:pPr marL="228600" lvl="0" indent="-228600">
              <a:buFont typeface="+mj-lt"/>
              <a:buAutoNum type="arabicPeriod"/>
            </a:pP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b="1" kern="1200" dirty="0">
                <a:solidFill>
                  <a:schemeClr val="tx1"/>
                </a:solidFill>
                <a:effectLst/>
                <a:latin typeface="+mn-lt"/>
                <a:ea typeface="+mn-ea"/>
                <a:cs typeface="+mn-cs"/>
              </a:rPr>
              <a:t>Set individual and collective goals and improvement plan </a:t>
            </a:r>
            <a:r>
              <a:rPr lang="en-US" sz="1200" kern="1200" dirty="0">
                <a:solidFill>
                  <a:schemeClr val="tx1"/>
                </a:solidFill>
                <a:effectLst/>
                <a:latin typeface="+mn-lt"/>
                <a:ea typeface="+mn-ea"/>
                <a:cs typeface="+mn-cs"/>
              </a:rPr>
              <a:t>for using the teamwork tools and strategies </a:t>
            </a:r>
            <a:r>
              <a:rPr lang="en-US" sz="1200" b="1" kern="1200" dirty="0">
                <a:solidFill>
                  <a:schemeClr val="tx1"/>
                </a:solidFill>
                <a:effectLst/>
                <a:latin typeface="+mn-lt"/>
                <a:ea typeface="+mn-ea"/>
                <a:cs typeface="+mn-cs"/>
              </a:rPr>
              <a:t>(5–10 minutes)</a:t>
            </a:r>
            <a:r>
              <a:rPr lang="en-US" sz="1200" kern="1200" dirty="0">
                <a:solidFill>
                  <a:schemeClr val="tx1"/>
                </a:solidFill>
                <a:effectLst/>
                <a:latin typeface="+mn-lt"/>
                <a:ea typeface="+mn-ea"/>
                <a:cs typeface="+mn-cs"/>
              </a:rPr>
              <a:t>. </a:t>
            </a:r>
          </a:p>
          <a:p>
            <a:pPr marL="685800" lvl="1" indent="-228600">
              <a:buFont typeface="+mj-lt"/>
              <a:buAutoNum type="arabicPeriod"/>
            </a:pPr>
            <a:r>
              <a:rPr lang="en-US" sz="1200" kern="1200" dirty="0">
                <a:solidFill>
                  <a:schemeClr val="tx1"/>
                </a:solidFill>
                <a:effectLst/>
                <a:latin typeface="+mn-lt"/>
                <a:ea typeface="+mn-ea"/>
                <a:cs typeface="+mn-cs"/>
              </a:rPr>
              <a:t>Which tools are priority for the clinical bundle stage (4 Rs) they’re currently working on? </a:t>
            </a:r>
          </a:p>
          <a:p>
            <a:pPr marL="685800" lvl="1" indent="-228600">
              <a:buFont typeface="+mj-lt"/>
              <a:buAutoNum type="arabicPeriod"/>
            </a:pPr>
            <a:r>
              <a:rPr lang="en-US" sz="1200" kern="1200" dirty="0">
                <a:solidFill>
                  <a:schemeClr val="tx1"/>
                </a:solidFill>
                <a:effectLst/>
                <a:latin typeface="+mn-lt"/>
                <a:ea typeface="+mn-ea"/>
                <a:cs typeface="+mn-cs"/>
              </a:rPr>
              <a:t>What is their goal for the next week? Month? Year?</a:t>
            </a:r>
          </a:p>
          <a:p>
            <a:pPr marL="685800" lvl="1" indent="-228600">
              <a:buFont typeface="+mj-lt"/>
              <a:buAutoNum type="arabicPeriod"/>
            </a:pPr>
            <a:r>
              <a:rPr lang="en-US" sz="1200" kern="1200" dirty="0">
                <a:solidFill>
                  <a:schemeClr val="tx1"/>
                </a:solidFill>
                <a:effectLst/>
                <a:latin typeface="+mn-lt"/>
                <a:ea typeface="+mn-ea"/>
                <a:cs typeface="+mn-cs"/>
              </a:rPr>
              <a:t>How will they help each other integrate these tools into everyday practice?</a:t>
            </a:r>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90D47-3E6A-934E-901A-8FFF3A83CF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6809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p>
          <a:p>
            <a:endParaRPr lang="en-US" b="1" dirty="0"/>
          </a:p>
          <a:p>
            <a:r>
              <a:rPr lang="en-US" b="0" dirty="0"/>
              <a:t>Now we’ll brainstorm some ideas for role playing and engaging your frontline in practicing with the different tools. If we’re successful today, you’ll all have a stack of ideas to take back to help you manage and plan your facilitation sessions for each tool. You may even come away with a few fully formed activities that you can adopt in your facilitation sessions. Our process will be simple:</a:t>
            </a:r>
          </a:p>
          <a:p>
            <a:pPr marL="685800" lvl="1" indent="-228600">
              <a:buFont typeface="+mj-lt"/>
              <a:buAutoNum type="arabicPeriod"/>
            </a:pPr>
            <a:r>
              <a:rPr lang="en-US" b="0" dirty="0"/>
              <a:t>Start by breaking into groups. If you’re in tables, use those.</a:t>
            </a:r>
          </a:p>
          <a:p>
            <a:pPr marL="685800" lvl="1" indent="-228600">
              <a:buFont typeface="+mj-lt"/>
              <a:buAutoNum type="arabicPeriod"/>
            </a:pPr>
            <a:r>
              <a:rPr lang="en-US" b="0" dirty="0"/>
              <a:t>As a table, select a tool you’d like to work on. It would be great if each group chooses a different tool.</a:t>
            </a:r>
          </a:p>
          <a:p>
            <a:pPr marL="1143000" lvl="2" indent="-228600">
              <a:buFont typeface="Arial" panose="020B0604020202020204" pitchFamily="34" charset="0"/>
              <a:buChar char="•"/>
            </a:pPr>
            <a:r>
              <a:rPr lang="en-US" b="0" i="1" dirty="0"/>
              <a:t>Alternative: The workshop facilitator can assign tools to the groups, or have them draw a tool out of a hat. Or, there could be prepared envelopes with a tool inside that the facilitator can hand out to the tables that they must then work on. The idea here is that there aren’t too many repetitive groups, unless it’s a large workshop. Want folks to walk away with a range of ideas for each tool.</a:t>
            </a:r>
            <a:endParaRPr lang="en-US" b="0" i="0" dirty="0"/>
          </a:p>
          <a:p>
            <a:pPr marL="685800" lvl="1" indent="-228600">
              <a:buFont typeface="+mj-lt"/>
              <a:buAutoNum type="arabicPeriod"/>
            </a:pPr>
            <a:r>
              <a:rPr lang="en-US" b="0" i="0" dirty="0"/>
              <a:t>Independently brainstorm a few ideas for how to engage folks in the tool (5 minutes max).</a:t>
            </a:r>
          </a:p>
          <a:p>
            <a:pPr marL="685800" lvl="1" indent="-228600">
              <a:buFont typeface="+mj-lt"/>
              <a:buAutoNum type="arabicPeriod"/>
            </a:pPr>
            <a:r>
              <a:rPr lang="en-US" b="0" i="0" dirty="0"/>
              <a:t>Refine a practice activity as a group.</a:t>
            </a:r>
          </a:p>
          <a:p>
            <a:pPr marL="685800" lvl="1" indent="-228600">
              <a:buFont typeface="+mj-lt"/>
              <a:buAutoNum type="arabicPeriod"/>
            </a:pPr>
            <a:r>
              <a:rPr lang="en-US" b="0" i="0" dirty="0"/>
              <a:t>Report your activity and other unfinished ideas to the larger group.</a:t>
            </a:r>
            <a:endParaRPr lang="en-US" b="0" i="1" dirty="0"/>
          </a:p>
          <a:p>
            <a:pPr marL="685800" lvl="1" indent="-228600">
              <a:buFont typeface="+mj-lt"/>
              <a:buAutoNum type="arabicPeriod"/>
            </a:pP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90D47-3E6A-934E-901A-8FFF3A83CF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0754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indent="0">
              <a:lnSpc>
                <a:spcPct val="100000"/>
              </a:lnSpc>
              <a:spcBef>
                <a:spcPts val="600"/>
              </a:spcBef>
              <a:buFont typeface="Arial" pitchFamily="34" charset="0"/>
              <a:buNone/>
            </a:pPr>
            <a:r>
              <a:rPr lang="en-US" altLang="en-US" sz="1200" b="1" dirty="0">
                <a:ea typeface="ヒラギノ角ゴ Pro W3" pitchFamily="127" charset="-128"/>
              </a:rPr>
              <a:t>SCRIPT</a:t>
            </a:r>
          </a:p>
          <a:p>
            <a:pPr>
              <a:spcBef>
                <a:spcPts val="600"/>
              </a:spcBef>
            </a:pPr>
            <a:endParaRPr lang="en-US" altLang="en-US" dirty="0">
              <a:ea typeface="ヒラギノ角ゴ Pro W3" pitchFamily="127" charset="-128"/>
            </a:endParaRPr>
          </a:p>
          <a:p>
            <a:pPr>
              <a:spcBef>
                <a:spcPts val="600"/>
              </a:spcBef>
            </a:pPr>
            <a:r>
              <a:rPr lang="en-US" altLang="en-US" sz="1200" dirty="0">
                <a:ea typeface="ヒラギノ角ゴ Pro W3" pitchFamily="127" charset="-128"/>
              </a:rPr>
              <a:t>You might use a table like this to summarize your implementation plan and the progress </a:t>
            </a:r>
            <a:r>
              <a:rPr lang="en-US" altLang="en-US" dirty="0">
                <a:ea typeface="ヒラギノ角ゴ Pro W3" pitchFamily="127" charset="-128"/>
              </a:rPr>
              <a:t>you have made </a:t>
            </a:r>
            <a:r>
              <a:rPr lang="en-US" altLang="en-US" sz="1200" dirty="0">
                <a:ea typeface="ヒラギノ角ゴ Pro W3" pitchFamily="127" charset="-128"/>
              </a:rPr>
              <a:t>in completing it. Along with doing the following steps, you need to know </a:t>
            </a:r>
            <a:r>
              <a:rPr lang="en-US" altLang="en-US" dirty="0">
                <a:ea typeface="ヒラギノ角ゴ Pro W3" pitchFamily="127" charset="-128"/>
              </a:rPr>
              <a:t>who </a:t>
            </a:r>
            <a:r>
              <a:rPr lang="en-US" altLang="en-US" sz="1200" dirty="0">
                <a:ea typeface="ヒラギノ角ゴ Pro W3" pitchFamily="127" charset="-128"/>
              </a:rPr>
              <a:t>will lead them,</a:t>
            </a:r>
            <a:r>
              <a:rPr lang="en-US" altLang="en-US" sz="1200" baseline="0" dirty="0">
                <a:ea typeface="ヒラギノ角ゴ Pro W3" pitchFamily="127" charset="-128"/>
              </a:rPr>
              <a:t> </a:t>
            </a:r>
            <a:r>
              <a:rPr lang="en-US" altLang="en-US" sz="1200" dirty="0">
                <a:ea typeface="ヒラギノ角ゴ Pro W3" pitchFamily="127" charset="-128"/>
              </a:rPr>
              <a:t>in whole</a:t>
            </a:r>
            <a:r>
              <a:rPr lang="en-US" altLang="en-US" sz="1200" baseline="0" dirty="0">
                <a:ea typeface="ヒラギノ角ゴ Pro W3" pitchFamily="127" charset="-128"/>
              </a:rPr>
              <a:t> or in part. You also have to try and identify what resources they will require, and when you need to complete them by.</a:t>
            </a:r>
            <a:endParaRPr lang="en-US" altLang="en-US" dirty="0">
              <a:ea typeface="ヒラギノ角ゴ Pro W3" pitchFamily="127" charset="-128"/>
              <a:cs typeface="Calibri"/>
            </a:endParaRPr>
          </a:p>
          <a:p>
            <a:pPr>
              <a:spcBef>
                <a:spcPts val="600"/>
              </a:spcBef>
            </a:pPr>
            <a:endParaRPr lang="en-US" altLang="en-US" dirty="0">
              <a:ea typeface="ヒラギノ角ゴ Pro W3" pitchFamily="127" charset="-128"/>
            </a:endParaRPr>
          </a:p>
          <a:p>
            <a:pPr>
              <a:spcBef>
                <a:spcPts val="600"/>
              </a:spcBef>
            </a:pPr>
            <a:r>
              <a:rPr lang="en-US" altLang="en-US" dirty="0">
                <a:ea typeface="ヒラギノ角ゴ Pro W3" pitchFamily="127" charset="-128"/>
              </a:rPr>
              <a:t>Use this as a checklist to ensure that you have or will cover all important aspects. </a:t>
            </a:r>
            <a:endParaRPr lang="en-US" altLang="en-US" dirty="0">
              <a:ea typeface="ヒラギノ角ゴ Pro W3" pitchFamily="127" charset="-128"/>
              <a:cs typeface="Calibri"/>
            </a:endParaRPr>
          </a:p>
          <a:p>
            <a:pPr>
              <a:spcBef>
                <a:spcPts val="600"/>
              </a:spcBef>
            </a:pPr>
            <a:endParaRPr lang="en-US" altLang="en-US" dirty="0">
              <a:ea typeface="ヒラギノ角ゴ Pro W3" pitchFamily="127" charset="-128"/>
              <a:cs typeface="Calibri"/>
            </a:endParaRPr>
          </a:p>
          <a:p>
            <a:pPr>
              <a:spcBef>
                <a:spcPts val="600"/>
              </a:spcBef>
            </a:pPr>
            <a:r>
              <a:rPr lang="en-US" altLang="en-US" dirty="0">
                <a:ea typeface="ヒラギノ角ゴ Pro W3" pitchFamily="127" charset="-128"/>
              </a:rPr>
              <a:t>Now, we will do an exercise for you to determine the schedule you would like your hospital to follow to complete the whole Tier 1 training for your frontline providers (next slide), and then we will come back to this checklist.</a:t>
            </a:r>
            <a:endParaRPr lang="en-US" altLang="en-US" sz="1200" baseline="0" dirty="0">
              <a:ea typeface="ヒラギノ角ゴ Pro W3" pitchFamily="127" charset="-128"/>
              <a:cs typeface="Calibri"/>
            </a:endParaRPr>
          </a:p>
        </p:txBody>
      </p:sp>
      <p:sp>
        <p:nvSpPr>
          <p:cNvPr id="37892" name="Slide Number Placeholder 3"/>
          <p:cNvSpPr>
            <a:spLocks noGrp="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86" tIns="48093" rIns="96186" bIns="48093"/>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81050" indent="-300038"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201738" indent="-239713"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82750" indent="-239713"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63763" indent="-239713"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6209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781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353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925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445B5E8-5213-4648-BF89-59281C5265E1}" type="slidenum">
              <a:rPr kumimoji="0" lang="en-US" altLang="en-US" sz="13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19</a:t>
            </a:fld>
            <a:endParaRPr kumimoji="0" lang="en-US" altLang="en-US" sz="1300" b="0" i="0" u="none" strike="noStrike" kern="1200" cap="none" spc="0" normalizeH="0" baseline="0" noProof="0" dirty="0">
              <a:ln>
                <a:noFill/>
              </a:ln>
              <a:solidFill>
                <a:prstClr val="black"/>
              </a:solidFill>
              <a:effectLst/>
              <a:uLnTx/>
              <a:uFillTx/>
              <a:latin typeface="Arial" pitchFamily="34" charset="0"/>
              <a:ea typeface="ヒラギノ角ゴ Pro W3" pitchFamily="127" charset="-128"/>
              <a:cs typeface="+mn-cs"/>
            </a:endParaRPr>
          </a:p>
        </p:txBody>
      </p:sp>
    </p:spTree>
    <p:extLst>
      <p:ext uri="{BB962C8B-B14F-4D97-AF65-F5344CB8AC3E}">
        <p14:creationId xmlns:p14="http://schemas.microsoft.com/office/powerpoint/2010/main" val="2770764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r>
              <a:rPr lang="en-US" altLang="en-US" b="1" dirty="0">
                <a:latin typeface="Arial" pitchFamily="34" charset="0"/>
                <a:ea typeface="ヒラギノ角ゴ Pro W3" pitchFamily="127" charset="-128"/>
              </a:rPr>
              <a:t>SCRIPT</a:t>
            </a:r>
          </a:p>
          <a:p>
            <a:pPr eaLnBrk="1" hangingPunct="1"/>
            <a:r>
              <a:rPr lang="en-US" sz="1200" b="0" i="0" kern="1200" dirty="0">
                <a:solidFill>
                  <a:schemeClr val="tx1"/>
                </a:solidFill>
                <a:effectLst/>
                <a:latin typeface="+mn-lt"/>
                <a:ea typeface="+mn-ea"/>
                <a:cs typeface="+mn-cs"/>
              </a:rPr>
              <a:t>Before you begin the first step of implementation planning, think about and describe the unit or work area in which you plan to implement the AIM clinical bundle and teamwork training. Identify what that unit or work area looks like in terms of size and staff composition. This information will be important in identifying an action plan that is feasible within your L&amp;D unit. This information may also be useful in providing your organizational leadership with an overview of your plan.</a:t>
            </a:r>
            <a:endParaRPr lang="en-US" altLang="en-US" b="1" dirty="0">
              <a:latin typeface="Arial" pitchFamily="34" charset="0"/>
              <a:ea typeface="ヒラギノ角ゴ Pro W3" pitchFamily="127" charset="-128"/>
            </a:endParaRPr>
          </a:p>
        </p:txBody>
      </p:sp>
      <p:sp>
        <p:nvSpPr>
          <p:cNvPr id="26628" name="Slide Number Placeholder 3"/>
          <p:cNvSpPr>
            <a:spLocks noGrp="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86" tIns="48093" rIns="96186" bIns="48093"/>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81050" indent="-300038"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201738" indent="-239713"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82750" indent="-239713"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63763" indent="-239713"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6209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781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353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925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AAA28CE2-E765-4DB0-9901-27EE924ABA3A}" type="slidenum">
              <a:rPr kumimoji="0" lang="en-US" altLang="en-US" sz="13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2</a:t>
            </a:fld>
            <a:endParaRPr kumimoji="0" lang="en-US" altLang="en-US" sz="1300" b="0" i="0" u="none" strike="noStrike" kern="1200" cap="none" spc="0" normalizeH="0" baseline="0" noProof="0" dirty="0">
              <a:ln>
                <a:noFill/>
              </a:ln>
              <a:solidFill>
                <a:prstClr val="black"/>
              </a:solidFill>
              <a:effectLst/>
              <a:uLnTx/>
              <a:uFillTx/>
              <a:latin typeface="Arial" pitchFamily="34" charset="0"/>
              <a:ea typeface="ヒラギノ角ゴ Pro W3" pitchFamily="127" charset="-128"/>
              <a:cs typeface="+mn-cs"/>
            </a:endParaRPr>
          </a:p>
        </p:txBody>
      </p:sp>
    </p:spTree>
    <p:extLst>
      <p:ext uri="{BB962C8B-B14F-4D97-AF65-F5344CB8AC3E}">
        <p14:creationId xmlns:p14="http://schemas.microsoft.com/office/powerpoint/2010/main" val="124265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r>
              <a:rPr lang="en-US" altLang="en-US" b="1" dirty="0">
                <a:latin typeface="Arial" pitchFamily="34" charset="0"/>
                <a:ea typeface="ヒラギノ角ゴ Pro W3" pitchFamily="127" charset="-128"/>
              </a:rPr>
              <a:t>SCRIPT</a:t>
            </a:r>
          </a:p>
          <a:p>
            <a:pPr eaLnBrk="1" hangingPunct="1"/>
            <a:endParaRPr lang="en-US" altLang="en-US" b="1" dirty="0">
              <a:latin typeface="Arial" pitchFamily="34" charset="0"/>
              <a:ea typeface="ヒラギノ角ゴ Pro W3" pitchFamily="127" charset="-128"/>
            </a:endParaRPr>
          </a:p>
          <a:p>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objective</a:t>
            </a:r>
            <a:r>
              <a:rPr lang="en-US" sz="1200" b="0" i="0" kern="1200" dirty="0">
                <a:solidFill>
                  <a:schemeClr val="tx1"/>
                </a:solidFill>
                <a:effectLst/>
                <a:latin typeface="+mn-lt"/>
                <a:ea typeface="+mn-ea"/>
                <a:cs typeface="+mn-cs"/>
              </a:rPr>
              <a:t> :</a:t>
            </a:r>
          </a:p>
          <a:p>
            <a:pPr marL="628650" lvl="1" indent="-171450">
              <a:buFont typeface="Arial" panose="020B0604020202020204" pitchFamily="34" charset="0"/>
              <a:buChar char="•"/>
            </a:pPr>
            <a:r>
              <a:rPr lang="en-US" sz="1200" b="0" i="0" kern="1200" dirty="0">
                <a:effectLst/>
                <a:latin typeface="+mn-lt"/>
                <a:ea typeface="+mn-ea"/>
                <a:cs typeface="+mn-cs"/>
              </a:rPr>
              <a:t>Schedule gradual rollout </a:t>
            </a:r>
            <a:r>
              <a:rPr lang="en-US" sz="1200" b="0" i="0" kern="1200" baseline="0" dirty="0">
                <a:effectLst/>
                <a:latin typeface="+mn-lt"/>
                <a:ea typeface="+mn-ea"/>
                <a:cs typeface="+mn-cs"/>
              </a:rPr>
              <a:t>of online module assignments for frontline staff so as not to overburden them.</a:t>
            </a:r>
            <a:endParaRPr lang="en-US" sz="1200" b="0" i="0" kern="1200" dirty="0">
              <a:effectLst/>
              <a:latin typeface="+mn-lt"/>
              <a:ea typeface="+mn-ea"/>
              <a:cs typeface="+mn-cs"/>
            </a:endParaRPr>
          </a:p>
          <a:p>
            <a:pPr marL="628650" lvl="1" indent="-171450">
              <a:buFont typeface="Arial" panose="020B0604020202020204" pitchFamily="34" charset="0"/>
              <a:buChar char="•"/>
            </a:pPr>
            <a:r>
              <a:rPr lang="en-US" sz="1200" b="0" i="0" kern="1200" dirty="0">
                <a:effectLst/>
                <a:latin typeface="+mn-lt"/>
                <a:ea typeface="+mn-ea"/>
                <a:cs typeface="+mn-cs"/>
              </a:rPr>
              <a:t>Determine the order in which you want frontline to complete the Teamwork Toolkit modules. We suggest the four-wave approach above.</a:t>
            </a:r>
            <a:endParaRPr lang="en-US" sz="1200" b="0" i="0" kern="1200" dirty="0">
              <a:latin typeface="+mn-lt"/>
              <a:cs typeface="Calibri"/>
            </a:endParaRPr>
          </a:p>
          <a:p>
            <a:pPr marL="628650" lvl="1" indent="-171450">
              <a:buFont typeface="Arial" panose="020B0604020202020204" pitchFamily="34" charset="0"/>
              <a:buChar char="•"/>
            </a:pPr>
            <a:r>
              <a:rPr lang="en-US" b="0" i="0" dirty="0">
                <a:cs typeface="Calibri"/>
              </a:rPr>
              <a:t>Determine </a:t>
            </a:r>
            <a:r>
              <a:rPr lang="en-US" b="0" i="0" dirty="0"/>
              <a:t>the time frame in which you would want all your frontline providers to complete all the modules (suggested: all within 3–6 months).</a:t>
            </a:r>
            <a:endParaRPr lang="en-US" sz="1200" b="0" i="0" kern="1200" dirty="0">
              <a:latin typeface="+mn-lt"/>
              <a:cs typeface="Calibri"/>
            </a:endParaRPr>
          </a:p>
          <a:p>
            <a:pPr marL="628650" lvl="1" indent="-171450">
              <a:buFont typeface="Arial" panose="020B0604020202020204" pitchFamily="34" charset="0"/>
              <a:buChar char="•"/>
            </a:pPr>
            <a:endParaRPr lang="en-US" dirty="0"/>
          </a:p>
          <a:p>
            <a:r>
              <a:rPr lang="en-US" sz="1200" b="1" i="0" kern="1200" dirty="0">
                <a:solidFill>
                  <a:schemeClr val="tx1"/>
                </a:solidFill>
                <a:effectLst/>
                <a:latin typeface="+mn-lt"/>
                <a:ea typeface="+mn-ea"/>
                <a:cs typeface="+mn-cs"/>
              </a:rPr>
              <a:t>Key actions</a:t>
            </a:r>
            <a:r>
              <a:rPr lang="en-US" sz="1200" b="0" i="0" kern="1200" dirty="0">
                <a:solidFill>
                  <a:schemeClr val="tx1"/>
                </a:solidFill>
                <a:effectLst/>
                <a:latin typeface="+mn-lt"/>
                <a:ea typeface="+mn-ea"/>
                <a:cs typeface="+mn-cs"/>
              </a:rPr>
              <a:t> include: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Check out the 4 Rs and Teamwork Alignment chart for a summary of the application of the teamwork tools to your clinical bundle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effectLst/>
                <a:latin typeface="+mn-lt"/>
                <a:ea typeface="+mn-ea"/>
                <a:cs typeface="+mn-cs"/>
              </a:rPr>
              <a:t>State what </a:t>
            </a:r>
            <a:r>
              <a:rPr lang="en-US" i="0" dirty="0"/>
              <a:t>SPPC-II Teamwork Toolkit</a:t>
            </a:r>
            <a:r>
              <a:rPr lang="en-US" sz="1200" b="0" i="0" kern="1200" dirty="0">
                <a:effectLst/>
                <a:latin typeface="+mn-lt"/>
                <a:ea typeface="+mn-ea"/>
                <a:cs typeface="+mn-cs"/>
              </a:rPr>
              <a:t> </a:t>
            </a:r>
            <a:r>
              <a:rPr lang="en-US" i="0" dirty="0"/>
              <a:t>modules </a:t>
            </a:r>
            <a:r>
              <a:rPr lang="en-US" sz="1200" b="0" i="0" kern="1200" dirty="0">
                <a:effectLst/>
                <a:latin typeface="+mn-lt"/>
                <a:ea typeface="+mn-ea"/>
                <a:cs typeface="+mn-cs"/>
              </a:rPr>
              <a:t>will be implemented</a:t>
            </a:r>
            <a:r>
              <a:rPr lang="en-US" i="0" dirty="0"/>
              <a:t> and in which order</a:t>
            </a:r>
            <a:r>
              <a:rPr lang="en-US" sz="1200" b="0" i="0" kern="1200" dirty="0">
                <a:effectLst/>
                <a:latin typeface="+mn-lt"/>
                <a:ea typeface="+mn-ea"/>
                <a:cs typeface="+mn-cs"/>
              </a:rPr>
              <a:t>; who will use them, when and where.</a:t>
            </a:r>
            <a:endParaRPr lang="en-US" sz="1200" b="0" i="0" kern="1200" dirty="0">
              <a:latin typeface="+mn-lt"/>
              <a:cs typeface="Calibri"/>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Identify risk points where things could or do go wrong. Remember,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challenges can also be opportunities.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Determine the time frame in which rollout will be completed.</a:t>
            </a:r>
            <a:endParaRPr lang="en-US" sz="1200" b="0" i="0" kern="1200" baseline="0" dirty="0">
              <a:solidFill>
                <a:schemeClr val="tx1"/>
              </a:solidFill>
              <a:effectLst/>
              <a:latin typeface="+mn-lt"/>
              <a:ea typeface="+mn-ea"/>
              <a:cs typeface="+mn-cs"/>
            </a:endParaRPr>
          </a:p>
          <a:p>
            <a:pPr marL="628650" lvl="1" indent="-171450">
              <a:buFont typeface="Arial" panose="020B0604020202020204" pitchFamily="34" charset="0"/>
              <a:buChar char="•"/>
            </a:pPr>
            <a:endParaRPr lang="en-US" sz="1200" b="0" i="0" kern="1200" baseline="0" dirty="0">
              <a:solidFill>
                <a:schemeClr val="tx1"/>
              </a:solidFill>
              <a:effectLst/>
              <a:latin typeface="+mn-lt"/>
              <a:ea typeface="+mn-ea"/>
              <a:cs typeface="+mn-cs"/>
            </a:endParaRPr>
          </a:p>
          <a:p>
            <a:pPr eaLnBrk="1" hangingPunct="1"/>
            <a:endParaRPr lang="en-US" altLang="en-US" b="0" dirty="0">
              <a:latin typeface="Arial" pitchFamily="34" charset="0"/>
              <a:ea typeface="ヒラギノ角ゴ Pro W3" pitchFamily="127" charset="-128"/>
            </a:endParaRPr>
          </a:p>
        </p:txBody>
      </p:sp>
      <p:sp>
        <p:nvSpPr>
          <p:cNvPr id="31748" name="Slide Number Placeholder 3"/>
          <p:cNvSpPr>
            <a:spLocks noGrp="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86" tIns="48093" rIns="96186" bIns="48093"/>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81050" indent="-300038"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201738" indent="-239713"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82750" indent="-239713"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63763" indent="-239713"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6209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781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353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925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522FCAFB-8F51-4671-A204-84852B1BA4BE}" type="slidenum">
              <a:rPr kumimoji="0" lang="en-US" altLang="en-US" sz="13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20</a:t>
            </a:fld>
            <a:endParaRPr kumimoji="0" lang="en-US" altLang="en-US" sz="1300" b="0" i="0" u="none" strike="noStrike" kern="1200" cap="none" spc="0" normalizeH="0" baseline="0" noProof="0" dirty="0">
              <a:ln>
                <a:noFill/>
              </a:ln>
              <a:solidFill>
                <a:prstClr val="black"/>
              </a:solidFill>
              <a:effectLst/>
              <a:uLnTx/>
              <a:uFillTx/>
              <a:latin typeface="Arial" pitchFamily="34" charset="0"/>
              <a:ea typeface="ヒラギノ角ゴ Pro W3" pitchFamily="127" charset="-128"/>
              <a:cs typeface="+mn-cs"/>
            </a:endParaRPr>
          </a:p>
        </p:txBody>
      </p:sp>
    </p:spTree>
    <p:extLst>
      <p:ext uri="{BB962C8B-B14F-4D97-AF65-F5344CB8AC3E}">
        <p14:creationId xmlns:p14="http://schemas.microsoft.com/office/powerpoint/2010/main" val="2570670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p>
          <a:p>
            <a:endParaRPr lang="en-US" dirty="0"/>
          </a:p>
          <a:p>
            <a:r>
              <a:rPr lang="en-US" b="0" dirty="0"/>
              <a:t>Let’s begin scheduling the actual rollout of your toolkit to frontline.</a:t>
            </a:r>
            <a:endParaRPr lang="en-US" dirty="0"/>
          </a:p>
          <a:p>
            <a:pPr marL="685800" lvl="1" indent="-228600">
              <a:buFont typeface="+mj-lt"/>
              <a:buAutoNum type="arabicPeriod"/>
            </a:pPr>
            <a:r>
              <a:rPr lang="en-US" b="0" dirty="0"/>
              <a:t>First, identify what time frame you’ll be working within to roll out the complete toolkit. Consider your hospital’s goals and objectives and what you think reasonable expectations are for your frontline based on their workload. </a:t>
            </a:r>
          </a:p>
          <a:p>
            <a:pPr marL="1143000" lvl="2" indent="-228600">
              <a:buFont typeface="Arial" panose="020B0604020202020204" pitchFamily="34" charset="0"/>
              <a:buChar char="•"/>
            </a:pPr>
            <a:r>
              <a:rPr lang="en-US" b="0" dirty="0"/>
              <a:t>Specify start and end dates as project milestones. All other implementation dates should take place within these.</a:t>
            </a:r>
          </a:p>
          <a:p>
            <a:pPr marL="685800" lvl="1" indent="-228600">
              <a:buFont typeface="+mj-lt"/>
              <a:buAutoNum type="arabicPeriod"/>
            </a:pPr>
            <a:r>
              <a:rPr lang="en-US" b="0" dirty="0"/>
              <a:t>Second, decide how long each “wave” will last and which modules you will roll out at that time. We recommend rolling out a few modules at a time. What is the time frame that staff will be expected to be completing the modules during?</a:t>
            </a:r>
          </a:p>
          <a:p>
            <a:pPr marL="685800" lvl="1" indent="-228600">
              <a:buFont typeface="+mj-lt"/>
              <a:buAutoNum type="arabicPeriod"/>
            </a:pPr>
            <a:r>
              <a:rPr lang="en-US" b="0" dirty="0"/>
              <a:t>Plan your facilitation sessions. Ideally, you’ll have a facilitation session at the end of each wave rollout, but you may need more than one to be able to serve all staff.</a:t>
            </a:r>
            <a:r>
              <a:rPr lang="en-US" dirty="0"/>
              <a:t> </a:t>
            </a:r>
            <a:endParaRPr lang="en-US" b="0" dirty="0"/>
          </a:p>
          <a:p>
            <a:pPr marL="685800" lvl="1" indent="-228600">
              <a:buFont typeface="+mj-lt"/>
              <a:buAutoNum type="arabicPeriod"/>
            </a:pPr>
            <a:r>
              <a:rPr lang="en-US" b="0" dirty="0"/>
              <a:t>Communication and tracking reminders. When will you send out your communications to frontline? What frequency? What are the associated dates?</a:t>
            </a:r>
          </a:p>
          <a:p>
            <a:pPr marL="685800" lvl="1" indent="-228600">
              <a:buFont typeface="+mj-lt"/>
              <a:buAutoNum type="arabicPeriod"/>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90D47-3E6A-934E-901A-8FFF3A83CF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4210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SCRIPT</a:t>
            </a:r>
            <a:endParaRPr lang="en-US" b="0" dirty="0"/>
          </a:p>
          <a:p>
            <a:r>
              <a:rPr lang="en-US" sz="1200" b="0" i="0" u="none" strike="noStrike" kern="1200" baseline="0" dirty="0">
                <a:solidFill>
                  <a:schemeClr val="tx1"/>
                </a:solidFill>
                <a:latin typeface="+mn-lt"/>
                <a:ea typeface="+mn-ea"/>
                <a:cs typeface="+mn-cs"/>
              </a:rPr>
              <a:t>The remainder of this module walks participants through the seven recommended steps of SPPC-II implementation planning. The slides for each step contain a template the participants can use to record their plans. These templates are also provided in the SPPC-II Facilitator Guide, provided separately.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We believe implementing the SPPC-II teamwork toolkit on your unit involves at least the listed eight steps. These are:</a:t>
            </a:r>
          </a:p>
          <a:p>
            <a:pPr marL="914400" lvl="1" indent="-457200">
              <a:buFont typeface="+mj-lt"/>
              <a:buAutoNum type="arabicPeriod"/>
              <a:tabLst>
                <a:tab pos="796925" algn="l"/>
              </a:tabLst>
            </a:pPr>
            <a:r>
              <a:rPr lang="en-US" b="0" dirty="0">
                <a:solidFill>
                  <a:schemeClr val="accent1"/>
                </a:solidFill>
              </a:rPr>
              <a:t>Defining</a:t>
            </a:r>
            <a:r>
              <a:rPr lang="en-US" b="0" baseline="0" dirty="0">
                <a:solidFill>
                  <a:schemeClr val="accent1"/>
                </a:solidFill>
              </a:rPr>
              <a:t> who are the “Hospital AIM Team” that will do the work, and who will support you. </a:t>
            </a:r>
            <a:endParaRPr lang="en-US" altLang="en-US" sz="1800" b="0" dirty="0">
              <a:solidFill>
                <a:schemeClr val="tx2"/>
              </a:solidFill>
            </a:endParaRPr>
          </a:p>
          <a:p>
            <a:pPr marL="914400" lvl="1" indent="-457200">
              <a:buFont typeface="+mj-lt"/>
              <a:buAutoNum type="arabicPeriod"/>
              <a:tabLst>
                <a:tab pos="796925" algn="l"/>
              </a:tabLst>
            </a:pPr>
            <a:r>
              <a:rPr lang="en-US" b="0" dirty="0">
                <a:solidFill>
                  <a:schemeClr val="accent1"/>
                </a:solidFill>
              </a:rPr>
              <a:t>Knowing the issue</a:t>
            </a:r>
            <a:r>
              <a:rPr lang="en-US" b="0" baseline="0" dirty="0">
                <a:solidFill>
                  <a:schemeClr val="accent1"/>
                </a:solidFill>
              </a:rPr>
              <a:t> you are trying to address, and how. In this case, we are using the AIM</a:t>
            </a:r>
            <a:r>
              <a:rPr lang="en-US" altLang="en-US" b="0" dirty="0">
                <a:solidFill>
                  <a:schemeClr val="tx2"/>
                </a:solidFill>
              </a:rPr>
              <a:t> clinical bundle to address the issue of </a:t>
            </a:r>
            <a:r>
              <a:rPr lang="en-US" altLang="en-US" b="0" i="1" dirty="0">
                <a:solidFill>
                  <a:schemeClr val="tx2"/>
                </a:solidFill>
              </a:rPr>
              <a:t>obstetric hemorrhage/pregnancy-induced hypertension.</a:t>
            </a:r>
          </a:p>
          <a:p>
            <a:pPr marL="914400" lvl="1" indent="-457200">
              <a:buFont typeface="+mj-lt"/>
              <a:buAutoNum type="arabicPeriod"/>
              <a:tabLst>
                <a:tab pos="796925" algn="l"/>
              </a:tabLst>
            </a:pPr>
            <a:r>
              <a:rPr lang="en-US" altLang="en-US" b="0" dirty="0">
                <a:solidFill>
                  <a:schemeClr val="tx2"/>
                </a:solidFill>
              </a:rPr>
              <a:t>Having a plan to evaluate your progress and success. </a:t>
            </a:r>
          </a:p>
          <a:p>
            <a:pPr marL="914400" lvl="1" indent="-457200">
              <a:buFont typeface="+mj-lt"/>
              <a:buAutoNum type="arabicPeriod"/>
              <a:tabLst>
                <a:tab pos="796925" algn="l"/>
              </a:tabLst>
            </a:pPr>
            <a:r>
              <a:rPr lang="en-US" altLang="en-US" b="0" dirty="0"/>
              <a:t>Conducting a pre-implementation Barrier Analysis to training rollout.</a:t>
            </a:r>
          </a:p>
          <a:p>
            <a:pPr marL="914400" lvl="1" indent="-457200">
              <a:buFont typeface="+mj-lt"/>
              <a:buAutoNum type="arabicPeriod"/>
              <a:tabLst>
                <a:tab pos="796925" algn="l"/>
              </a:tabLst>
            </a:pPr>
            <a:r>
              <a:rPr lang="en-US" altLang="en-US" b="0" dirty="0"/>
              <a:t>Creating a communication and tracking plan for training rollout.</a:t>
            </a:r>
          </a:p>
          <a:p>
            <a:pPr marL="914400" lvl="1" indent="-457200">
              <a:buFont typeface="+mj-lt"/>
              <a:buAutoNum type="arabicPeriod"/>
              <a:tabLst>
                <a:tab pos="796925" algn="l"/>
              </a:tabLst>
            </a:pPr>
            <a:r>
              <a:rPr lang="en-US" altLang="en-US" b="0" dirty="0"/>
              <a:t>Planning your facilitation sessions.</a:t>
            </a:r>
          </a:p>
          <a:p>
            <a:pPr marL="914400" lvl="1" indent="-457200">
              <a:buFont typeface="+mj-lt"/>
              <a:buAutoNum type="arabicPeriod"/>
              <a:tabLst>
                <a:tab pos="796925" algn="l"/>
              </a:tabLst>
            </a:pPr>
            <a:r>
              <a:rPr lang="en-US" altLang="en-US" b="0" dirty="0"/>
              <a:t>Developing a timeline for your overall implementation.</a:t>
            </a:r>
          </a:p>
          <a:p>
            <a:endParaRPr lang="en-US" b="0" dirty="0"/>
          </a:p>
          <a:p>
            <a:r>
              <a:rPr lang="en-US" b="0" dirty="0"/>
              <a:t>Many of these steps you have</a:t>
            </a:r>
            <a:r>
              <a:rPr lang="en-US" b="0" baseline="0" dirty="0"/>
              <a:t> already done or have started on, or we have helped develop for your use. These are </a:t>
            </a:r>
            <a:r>
              <a:rPr lang="en-US" dirty="0"/>
              <a:t>indicated with a check mark</a:t>
            </a:r>
            <a:r>
              <a:rPr lang="en-US" b="0" baseline="0" dirty="0"/>
              <a:t>. We will now be working on the last four steps.</a:t>
            </a:r>
            <a:endParaRPr lang="en-US" b="0"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90D47-3E6A-934E-901A-8FFF3A83CF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0507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r>
              <a:rPr lang="en-US" altLang="en-US" b="1" dirty="0">
                <a:latin typeface="Arial" pitchFamily="34" charset="0"/>
                <a:ea typeface="ヒラギノ角ゴ Pro W3" pitchFamily="127" charset="-128"/>
              </a:rPr>
              <a:t>SCRIPT</a:t>
            </a:r>
            <a:endParaRPr lang="en-US" altLang="en-US" b="0" dirty="0">
              <a:latin typeface="Arial" pitchFamily="34" charset="0"/>
              <a:ea typeface="ヒラギノ角ゴ Pro W3" pitchFamily="127" charset="-128"/>
            </a:endParaRPr>
          </a:p>
          <a:p>
            <a:pPr eaLnBrk="1" hangingPunct="1"/>
            <a:endParaRPr lang="en-US" altLang="en-US" b="0" dirty="0">
              <a:latin typeface="Arial" pitchFamily="34" charset="0"/>
              <a:ea typeface="ヒラギノ角ゴ Pro W3" pitchFamily="127" charset="-128"/>
            </a:endParaRPr>
          </a:p>
          <a:p>
            <a:r>
              <a:rPr lang="en-US" altLang="en-US" b="0" dirty="0">
                <a:latin typeface="Arial"/>
                <a:ea typeface="ヒラギノ角ゴ Pro W3" pitchFamily="127" charset="-128"/>
                <a:cs typeface="Arial"/>
              </a:rPr>
              <a:t>By this time, you probably already have your Hospital AIM Team established, so you can think about who those individuals are, including yourself, and whether or not you might want to invite more folks to your team based on what you learned in </a:t>
            </a:r>
            <a:r>
              <a:rPr lang="en-US" altLang="en-US" dirty="0">
                <a:latin typeface="Arial"/>
                <a:ea typeface="ヒラギノ角ゴ Pro W3" pitchFamily="127" charset="-128"/>
                <a:cs typeface="Arial"/>
              </a:rPr>
              <a:t>module 2, </a:t>
            </a:r>
            <a:r>
              <a:rPr lang="en-US" altLang="en-US" b="0" dirty="0">
                <a:latin typeface="Arial"/>
                <a:ea typeface="ヒラギノ角ゴ Pro W3" pitchFamily="127" charset="-128"/>
                <a:cs typeface="Arial"/>
              </a:rPr>
              <a:t>Team </a:t>
            </a:r>
            <a:r>
              <a:rPr lang="en-US" altLang="en-US" dirty="0">
                <a:latin typeface="Arial"/>
                <a:ea typeface="ヒラギノ角ゴ Pro W3" pitchFamily="127" charset="-128"/>
                <a:cs typeface="Arial"/>
              </a:rPr>
              <a:t>Structure and Assembly</a:t>
            </a:r>
            <a:r>
              <a:rPr lang="en-US" altLang="en-US" b="0" dirty="0">
                <a:latin typeface="Arial"/>
                <a:ea typeface="ヒラギノ角ゴ Pro W3" pitchFamily="127" charset="-128"/>
                <a:cs typeface="Arial"/>
              </a:rPr>
              <a:t>. You also need</a:t>
            </a:r>
            <a:r>
              <a:rPr lang="en-US" altLang="en-US" b="0" baseline="0" dirty="0">
                <a:latin typeface="Arial"/>
                <a:ea typeface="ヒラギノ角ゴ Pro W3" pitchFamily="127" charset="-128"/>
                <a:cs typeface="Arial"/>
              </a:rPr>
              <a:t> to know who your key supporters are in this journey.</a:t>
            </a:r>
            <a:endParaRPr lang="en-US" altLang="en-US" b="0" dirty="0">
              <a:latin typeface="Arial"/>
              <a:ea typeface="ヒラギノ角ゴ Pro W3" pitchFamily="127" charset="-128"/>
              <a:cs typeface="Arial"/>
            </a:endParaRPr>
          </a:p>
          <a:p>
            <a:pPr eaLnBrk="1" hangingPunct="1"/>
            <a:endParaRPr lang="en-US" altLang="en-US" b="0" dirty="0">
              <a:latin typeface="Arial" pitchFamily="34" charset="0"/>
              <a:ea typeface="ヒラギノ角ゴ Pro W3" pitchFamily="127" charset="-128"/>
            </a:endParaRPr>
          </a:p>
          <a:p>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objective</a:t>
            </a:r>
            <a:r>
              <a:rPr lang="en-US" sz="1200" b="0" i="0" kern="1200" dirty="0">
                <a:solidFill>
                  <a:schemeClr val="tx1"/>
                </a:solidFill>
                <a:effectLst/>
                <a:latin typeface="+mn-lt"/>
                <a:ea typeface="+mn-ea"/>
                <a:cs typeface="+mn-cs"/>
              </a:rPr>
              <a:t> of step 1 is: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 – To assemble a team of leaders and staff members with the authority, expertise, credibility, and motivation necessary to drive the AIM initiative successfully.</a:t>
            </a:r>
          </a:p>
          <a:p>
            <a:pPr marL="628650" lvl="1" indent="-171450">
              <a:buFont typeface="Arial" panose="020B0604020202020204" pitchFamily="34" charset="0"/>
              <a:buChar char="•"/>
            </a:pPr>
            <a:r>
              <a:rPr lang="en-US" sz="1200" b="0" i="0" kern="1200" dirty="0">
                <a:effectLst/>
                <a:latin typeface="+mn-lt"/>
                <a:ea typeface="+mn-ea"/>
                <a:cs typeface="+mn-cs"/>
              </a:rPr>
              <a:t>B – To identify the key clinical and administrative supporters</a:t>
            </a:r>
            <a:r>
              <a:rPr lang="en-US" sz="1200" b="0" i="0" kern="1200" baseline="0" dirty="0">
                <a:effectLst/>
                <a:latin typeface="+mn-lt"/>
                <a:ea typeface="+mn-ea"/>
                <a:cs typeface="+mn-cs"/>
              </a:rPr>
              <a:t> you need to become, and stay, successful.</a:t>
            </a:r>
            <a:endParaRPr lang="en-US" sz="1200" b="0" i="0" kern="1200" dirty="0">
              <a:latin typeface="+mn-lt"/>
              <a:cs typeface="Calibri"/>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Key actions</a:t>
            </a:r>
            <a:r>
              <a:rPr lang="en-US" sz="1200" b="0" i="0" kern="1200" dirty="0">
                <a:solidFill>
                  <a:schemeClr val="tx1"/>
                </a:solidFill>
                <a:effectLst/>
                <a:latin typeface="+mn-lt"/>
                <a:ea typeface="+mn-ea"/>
                <a:cs typeface="+mn-cs"/>
              </a:rPr>
              <a:t> for step 1 include: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Select members for a multidisciplinary Hospital AIM Team.</a:t>
            </a:r>
          </a:p>
          <a:p>
            <a:pPr marL="628650" lvl="1" indent="-171450">
              <a:buFont typeface="Arial,Sans-Serif" panose="020B0604020202020204" pitchFamily="34" charset="0"/>
              <a:buChar char="•"/>
            </a:pPr>
            <a:r>
              <a:rPr lang="en-US" dirty="0"/>
              <a:t>Acknowledge that the type and size of facility and unit will govern some of the team structure (e.g., rural vs urban, small vs large)</a:t>
            </a:r>
            <a:endParaRPr lang="en-US" dirty="0">
              <a:cs typeface="Calibri"/>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Ensure representation from different leadership levels, including senior leadership, clinical/technical experts, and frontline </a:t>
            </a:r>
            <a:r>
              <a:rPr lang="en-US" dirty="0"/>
              <a:t>leadership</a:t>
            </a:r>
            <a:endParaRPr lang="en-US" dirty="0">
              <a:cs typeface="Calibri" panose="020F0502020204030204"/>
            </a:endParaRPr>
          </a:p>
          <a:p>
            <a:pPr marL="628650" lvl="1" indent="-171450">
              <a:buFont typeface="Arial" panose="020B0604020202020204" pitchFamily="34" charset="0"/>
              <a:buChar char="•"/>
            </a:pPr>
            <a:r>
              <a:rPr lang="en-US" dirty="0"/>
              <a:t>Ensure that some  members are ones who will enable successful implementation as well as help overcome anticipated barriers based on past experience</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cs typeface="Calibri"/>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Ensure that at least one or more members have completed the AIM</a:t>
            </a:r>
            <a:r>
              <a:rPr lang="en-US" sz="1200" b="0" i="0" kern="1200" baseline="0" dirty="0">
                <a:solidFill>
                  <a:schemeClr val="tx1"/>
                </a:solidFill>
                <a:effectLst/>
                <a:latin typeface="+mn-lt"/>
                <a:ea typeface="+mn-ea"/>
                <a:cs typeface="+mn-cs"/>
              </a:rPr>
              <a:t> in-person</a:t>
            </a:r>
            <a:r>
              <a:rPr lang="en-US" sz="1200" b="0" i="0" kern="1200" dirty="0">
                <a:solidFill>
                  <a:schemeClr val="tx1"/>
                </a:solidFill>
                <a:effectLst/>
                <a:latin typeface="+mn-lt"/>
                <a:ea typeface="+mn-ea"/>
                <a:cs typeface="+mn-cs"/>
              </a:rPr>
              <a:t> workshop.</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If possible, ensure that at least one member has experience in performance improvement. Relevant skills include data collection, analysis, and presentation.</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Tips for success</a:t>
            </a:r>
            <a:r>
              <a:rPr lang="en-US" sz="1200" b="0" i="0" kern="1200" dirty="0">
                <a:solidFill>
                  <a:schemeClr val="tx1"/>
                </a:solidFill>
                <a:effectLst/>
                <a:latin typeface="+mn-lt"/>
                <a:ea typeface="+mn-ea"/>
                <a:cs typeface="+mn-cs"/>
              </a:rPr>
              <a:t> in step 1 include: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 Hospital AIM Team will focus on improving processes within its local organization. Choose members with relevant clinical expertise, workplace location, credibility, and direct involvement in the processes that will be affected by the intervention.</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Ideally, all Hospital AIM Team members will attend the in-person workshop, although that may not always be feasible.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 optimal Hospital AIM Team size is 5–7 individuals.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Where relevant, involvement of both physicians and nurses from the clinical workspace is essential.</a:t>
            </a:r>
          </a:p>
          <a:p>
            <a:pPr eaLnBrk="1" hangingPunct="1"/>
            <a:endParaRPr lang="en-US" altLang="en-US" b="1" dirty="0">
              <a:latin typeface="Arial" pitchFamily="34" charset="0"/>
              <a:ea typeface="ヒラギノ角ゴ Pro W3" pitchFamily="127" charset="-128"/>
            </a:endParaRPr>
          </a:p>
        </p:txBody>
      </p:sp>
      <p:sp>
        <p:nvSpPr>
          <p:cNvPr id="27652" name="Slide Number Placeholder 3"/>
          <p:cNvSpPr>
            <a:spLocks noGrp="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86" tIns="48093" rIns="96186" bIns="48093"/>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81050" indent="-300038"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201738" indent="-239713"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82750" indent="-239713"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63763" indent="-239713"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6209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781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353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925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FF3E902-345A-4FEB-8BB1-C22950218760}" type="slidenum">
              <a:rPr kumimoji="0" lang="en-US" altLang="en-US" sz="13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4</a:t>
            </a:fld>
            <a:endParaRPr kumimoji="0" lang="en-US" altLang="en-US" sz="1300" b="0" i="0" u="none" strike="noStrike" kern="1200" cap="none" spc="0" normalizeH="0" baseline="0" noProof="0" dirty="0">
              <a:ln>
                <a:noFill/>
              </a:ln>
              <a:solidFill>
                <a:prstClr val="black"/>
              </a:solidFill>
              <a:effectLst/>
              <a:uLnTx/>
              <a:uFillTx/>
              <a:latin typeface="Arial" pitchFamily="34" charset="0"/>
              <a:ea typeface="ヒラギノ角ゴ Pro W3" pitchFamily="127" charset="-128"/>
              <a:cs typeface="+mn-cs"/>
            </a:endParaRPr>
          </a:p>
        </p:txBody>
      </p:sp>
    </p:spTree>
    <p:extLst>
      <p:ext uri="{BB962C8B-B14F-4D97-AF65-F5344CB8AC3E}">
        <p14:creationId xmlns:p14="http://schemas.microsoft.com/office/powerpoint/2010/main" val="993803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SCRIPT</a:t>
            </a:r>
            <a:endParaRPr lang="en-US" b="0" dirty="0"/>
          </a:p>
          <a:p>
            <a:pPr eaLnBrk="1" hangingPunct="1"/>
            <a:r>
              <a:rPr lang="en-US" altLang="en-US" dirty="0">
                <a:latin typeface="Arial" pitchFamily="34" charset="0"/>
                <a:ea typeface="ヒラギノ角ゴ Pro W3" pitchFamily="127" charset="-128"/>
              </a:rPr>
              <a:t>Work</a:t>
            </a:r>
            <a:r>
              <a:rPr lang="en-US" altLang="en-US" baseline="0" dirty="0">
                <a:latin typeface="Arial" pitchFamily="34" charset="0"/>
                <a:ea typeface="ヒラギノ角ゴ Pro W3" pitchFamily="127" charset="-128"/>
              </a:rPr>
              <a:t> like this often requires the involvement of multiple disciplines across departments, as well as multiple layers of the organization. These need to include clinical supporters as well as supporters within the administration leadership.</a:t>
            </a:r>
          </a:p>
          <a:p>
            <a:pPr eaLnBrk="1" hangingPunct="1"/>
            <a:endParaRPr lang="en-US" altLang="en-US" baseline="0" dirty="0">
              <a:latin typeface="Arial" pitchFamily="34" charset="0"/>
              <a:ea typeface="ヒラギノ角ゴ Pro W3" pitchFamily="127" charset="-128"/>
            </a:endParaRPr>
          </a:p>
          <a:p>
            <a:pPr eaLnBrk="1" hangingPunct="1"/>
            <a:r>
              <a:rPr lang="en-US" altLang="en-US" baseline="0" dirty="0">
                <a:latin typeface="Arial" pitchFamily="34" charset="0"/>
                <a:ea typeface="ヒラギノ角ゴ Pro W3" pitchFamily="127" charset="-128"/>
              </a:rPr>
              <a:t>Key considerations for initial and ongoing success involve:</a:t>
            </a:r>
          </a:p>
          <a:p>
            <a:pPr marL="171450" indent="-171450">
              <a:buFontTx/>
              <a:buChar char="-"/>
            </a:pPr>
            <a:r>
              <a:rPr lang="en-US" altLang="en-US" baseline="0" dirty="0">
                <a:latin typeface="Arial"/>
                <a:ea typeface="ヒラギノ角ゴ Pro W3" pitchFamily="127" charset="-128"/>
                <a:cs typeface="Arial"/>
              </a:rPr>
              <a:t>Ide</a:t>
            </a:r>
            <a:r>
              <a:rPr lang="en-US" altLang="en-US" dirty="0">
                <a:latin typeface="Arial"/>
                <a:ea typeface="ヒラギノ角ゴ Pro W3" pitchFamily="127" charset="-128"/>
                <a:cs typeface="Arial"/>
              </a:rPr>
              <a:t>ntifying them beforehand.</a:t>
            </a:r>
            <a:endParaRPr lang="en-US" dirty="0">
              <a:latin typeface="Calibri" panose="020F0502020204030204"/>
              <a:ea typeface="ヒラギノ角ゴ Pro W3" pitchFamily="127" charset="-128"/>
              <a:cs typeface="Calibri" panose="020F0502020204030204"/>
            </a:endParaRPr>
          </a:p>
          <a:p>
            <a:pPr marL="171450" indent="-171450">
              <a:buFontTx/>
              <a:buChar char="-"/>
            </a:pPr>
            <a:r>
              <a:rPr lang="en-US" altLang="en-US" dirty="0">
                <a:latin typeface="Arial"/>
                <a:ea typeface="ヒラギノ角ゴ Pro W3" pitchFamily="127" charset="-128"/>
                <a:cs typeface="Arial"/>
              </a:rPr>
              <a:t>Identify members who will enable successful implementation as well as help overcome anticipated barriers based on past experience.</a:t>
            </a:r>
          </a:p>
          <a:p>
            <a:pPr marL="171450" indent="-171450">
              <a:buFontTx/>
              <a:buChar char="-"/>
            </a:pPr>
            <a:r>
              <a:rPr lang="en-US" altLang="en-US" dirty="0">
                <a:latin typeface="Arial"/>
                <a:ea typeface="ヒラギノ角ゴ Pro W3" pitchFamily="127" charset="-128"/>
                <a:cs typeface="Arial"/>
              </a:rPr>
              <a:t>Getting them involved early. Can consider asking them to review your Action Plan for input to help foster a sense of involvement.</a:t>
            </a:r>
          </a:p>
          <a:p>
            <a:pPr marL="171450" indent="-171450" eaLnBrk="1" hangingPunct="1">
              <a:buFontTx/>
              <a:buChar char="-"/>
            </a:pPr>
            <a:r>
              <a:rPr lang="en-US" altLang="en-US" dirty="0">
                <a:latin typeface="Arial" pitchFamily="34" charset="0"/>
                <a:ea typeface="ヒラギノ角ゴ Pro W3" pitchFamily="127" charset="-128"/>
                <a:cs typeface="Arial" pitchFamily="34" charset="0"/>
              </a:rPr>
              <a:t>Definin</a:t>
            </a:r>
            <a:r>
              <a:rPr lang="en-US" altLang="en-US" baseline="0" dirty="0">
                <a:latin typeface="Arial" pitchFamily="34" charset="0"/>
                <a:ea typeface="ヒラギノ角ゴ Pro W3" pitchFamily="127" charset="-128"/>
              </a:rPr>
              <a:t>g what specifically you would like them to do.</a:t>
            </a:r>
          </a:p>
          <a:p>
            <a:pPr marL="628650" lvl="1" indent="-171450" eaLnBrk="1" hangingPunct="1">
              <a:buFontTx/>
              <a:buChar char="-"/>
            </a:pPr>
            <a:r>
              <a:rPr lang="en-US" altLang="en-US" baseline="0" dirty="0">
                <a:latin typeface="Arial" pitchFamily="34" charset="0"/>
                <a:ea typeface="ヒラギノ角ゴ Pro W3" pitchFamily="127" charset="-128"/>
              </a:rPr>
              <a:t>E.g., advocate in clinical committee, help secure specific resources, etc.</a:t>
            </a:r>
            <a:endParaRPr lang="en-US" altLang="en-US" dirty="0">
              <a:latin typeface="Arial" pitchFamily="34" charset="0"/>
              <a:ea typeface="ヒラギノ角ゴ Pro W3" pitchFamily="127" charset="-128"/>
            </a:endParaRPr>
          </a:p>
        </p:txBody>
      </p:sp>
      <p:sp>
        <p:nvSpPr>
          <p:cNvPr id="39940" name="Slide Number Placeholder 3"/>
          <p:cNvSpPr>
            <a:spLocks noGrp="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86" tIns="48093" rIns="96186" bIns="48093"/>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81050" indent="-300038"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201738" indent="-239713"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82750" indent="-239713"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63763" indent="-239713"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6209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781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353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925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6E3F58A-AEE9-4C8E-8D79-A7E43DE0B02E}" type="slidenum">
              <a:rPr kumimoji="0" lang="en-US" altLang="en-US" sz="13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5</a:t>
            </a:fld>
            <a:endParaRPr kumimoji="0" lang="en-US" altLang="en-US" sz="1300" b="0" i="0" u="none" strike="noStrike" kern="1200" cap="none" spc="0" normalizeH="0" baseline="0" noProof="0" dirty="0">
              <a:ln>
                <a:noFill/>
              </a:ln>
              <a:solidFill>
                <a:prstClr val="black"/>
              </a:solidFill>
              <a:effectLst/>
              <a:uLnTx/>
              <a:uFillTx/>
              <a:latin typeface="Arial" pitchFamily="34" charset="0"/>
              <a:ea typeface="ヒラギノ角ゴ Pro W3" pitchFamily="127" charset="-128"/>
              <a:cs typeface="+mn-cs"/>
            </a:endParaRPr>
          </a:p>
        </p:txBody>
      </p:sp>
    </p:spTree>
    <p:extLst>
      <p:ext uri="{BB962C8B-B14F-4D97-AF65-F5344CB8AC3E}">
        <p14:creationId xmlns:p14="http://schemas.microsoft.com/office/powerpoint/2010/main" val="3715994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sz="1200" b="1" i="0" kern="1200" dirty="0">
                <a:solidFill>
                  <a:schemeClr val="tx1"/>
                </a:solidFill>
                <a:effectLst/>
                <a:latin typeface="+mn-lt"/>
                <a:ea typeface="+mn-ea"/>
                <a:cs typeface="+mn-cs"/>
              </a:rPr>
              <a:t>SCRIPT</a:t>
            </a:r>
          </a:p>
          <a:p>
            <a:endParaRPr lang="en-US" sz="1200" b="1"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objective</a:t>
            </a:r>
            <a:r>
              <a:rPr lang="en-US" sz="1200" b="0" i="0" kern="1200" dirty="0">
                <a:solidFill>
                  <a:schemeClr val="tx1"/>
                </a:solidFill>
                <a:effectLst/>
                <a:latin typeface="+mn-lt"/>
                <a:ea typeface="+mn-ea"/>
                <a:cs typeface="+mn-cs"/>
              </a:rPr>
              <a:t> of step 2 is: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To state the issue that will be targeted by the program, in this case obstetric hemorrhage/pregnancy-induced</a:t>
            </a:r>
            <a:r>
              <a:rPr lang="en-US" sz="1200" b="0" i="0" kern="1200" baseline="0" dirty="0">
                <a:solidFill>
                  <a:schemeClr val="tx1"/>
                </a:solidFill>
                <a:effectLst/>
                <a:latin typeface="+mn-lt"/>
                <a:ea typeface="+mn-ea"/>
                <a:cs typeface="+mn-cs"/>
              </a:rPr>
              <a:t> hypertension, and help define the opportunities for improvement in your unit/work area around the issue.</a:t>
            </a:r>
            <a:endParaRPr lang="en-US" sz="1200" b="0" i="0" kern="1200" dirty="0">
              <a:solidFill>
                <a:schemeClr val="tx1"/>
              </a:solidFill>
              <a:effectLst/>
              <a:latin typeface="+mn-lt"/>
              <a:ea typeface="+mn-ea"/>
              <a:cs typeface="+mn-cs"/>
            </a:endParaRPr>
          </a:p>
          <a:p>
            <a:pPr marL="628650" lvl="1" indent="-171450">
              <a:buFont typeface="Arial" panose="020B0604020202020204" pitchFamily="34" charset="0"/>
              <a:buChar char="•"/>
            </a:pP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If you were completing this step from scratch, </a:t>
            </a:r>
            <a:r>
              <a:rPr lang="en-US" sz="1200" b="1" i="0" kern="1200" dirty="0">
                <a:solidFill>
                  <a:schemeClr val="tx1"/>
                </a:solidFill>
                <a:effectLst/>
                <a:latin typeface="+mn-lt"/>
                <a:ea typeface="+mn-ea"/>
                <a:cs typeface="+mn-cs"/>
              </a:rPr>
              <a:t>key actions</a:t>
            </a:r>
            <a:r>
              <a:rPr lang="en-US" sz="1200" b="0" i="0" kern="1200" dirty="0">
                <a:solidFill>
                  <a:schemeClr val="tx1"/>
                </a:solidFill>
                <a:effectLst/>
                <a:latin typeface="+mn-lt"/>
                <a:ea typeface="+mn-ea"/>
                <a:cs typeface="+mn-cs"/>
              </a:rPr>
              <a:t> for step 2 would include:</a:t>
            </a:r>
          </a:p>
          <a:p>
            <a:endParaRPr lang="en-US" sz="1200" b="0" i="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Identifying a problem, challenge, or opportunity that could be improved with enhanced teamwork. Strategies include:</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Reviewing unit performance and safety data, such as incident reports, the AHRQ Hospital Survey on Patient Safety Culture, and site-specific process and outcome measures.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Reviewing reports of root cause analyses and other types of defect</a:t>
            </a:r>
            <a:r>
              <a:rPr lang="en-US" sz="1200" b="0" i="0" kern="1200" baseline="0" dirty="0">
                <a:solidFill>
                  <a:schemeClr val="tx1"/>
                </a:solidFill>
                <a:effectLst/>
                <a:latin typeface="+mn-lt"/>
                <a:ea typeface="+mn-ea"/>
                <a:cs typeface="+mn-cs"/>
              </a:rPr>
              <a:t> investigations like </a:t>
            </a:r>
            <a:r>
              <a:rPr lang="en-US" sz="1200" b="0" i="0" kern="1200" dirty="0">
                <a:solidFill>
                  <a:schemeClr val="tx1"/>
                </a:solidFill>
                <a:effectLst/>
                <a:latin typeface="+mn-lt"/>
                <a:ea typeface="+mn-ea"/>
                <a:cs typeface="+mn-cs"/>
              </a:rPr>
              <a:t>failure modes and effects analyses.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Asking frontline staff, "What bad outcomes are waiting to happen because of breakdowns in the transfer of critical information?" "What things keep you up at night?"</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Identifying the process during which the problem, challenge, or opportunity occurs by stating what the process is, who is involved, and when and where it occurs.</a:t>
            </a:r>
          </a:p>
          <a:p>
            <a:pPr eaLnBrk="1" hangingPunct="1"/>
            <a:endParaRPr lang="en-US" altLang="en-US" dirty="0">
              <a:latin typeface="Arial" pitchFamily="34" charset="0"/>
              <a:ea typeface="ヒラギノ角ゴ Pro W3" pitchFamily="127" charset="-128"/>
            </a:endParaRPr>
          </a:p>
        </p:txBody>
      </p:sp>
      <p:sp>
        <p:nvSpPr>
          <p:cNvPr id="28676" name="Slide Number Placeholder 3"/>
          <p:cNvSpPr>
            <a:spLocks noGrp="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86" tIns="48093" rIns="96186" bIns="48093"/>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81050" indent="-300038"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201738" indent="-239713"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82750" indent="-239713"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63763" indent="-239713"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6209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781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353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925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FA1D40A1-8A2C-4BC5-A157-D02E4A4F04A4}" type="slidenum">
              <a:rPr kumimoji="0" lang="en-US" altLang="en-US" sz="13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6</a:t>
            </a:fld>
            <a:endParaRPr kumimoji="0" lang="en-US" altLang="en-US" sz="1300" b="0" i="0" u="none" strike="noStrike" kern="1200" cap="none" spc="0" normalizeH="0" baseline="0" noProof="0" dirty="0">
              <a:ln>
                <a:noFill/>
              </a:ln>
              <a:solidFill>
                <a:prstClr val="black"/>
              </a:solidFill>
              <a:effectLst/>
              <a:uLnTx/>
              <a:uFillTx/>
              <a:latin typeface="Arial" pitchFamily="34" charset="0"/>
              <a:ea typeface="ヒラギノ角ゴ Pro W3" pitchFamily="127" charset="-128"/>
              <a:cs typeface="+mn-cs"/>
            </a:endParaRPr>
          </a:p>
        </p:txBody>
      </p:sp>
    </p:spTree>
    <p:extLst>
      <p:ext uri="{BB962C8B-B14F-4D97-AF65-F5344CB8AC3E}">
        <p14:creationId xmlns:p14="http://schemas.microsoft.com/office/powerpoint/2010/main" val="4048495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p>
          <a:p>
            <a:endParaRPr lang="en-US" dirty="0"/>
          </a:p>
          <a:p>
            <a:r>
              <a:rPr lang="en-US" dirty="0"/>
              <a:t>Use this time to discuss the uniqueness of each setting (unit and facility). How the tools and approaches remain the same but can and should be customized to the specific situation. Consider what works for you and your organization. What is the most effective way to work within your organization?</a:t>
            </a: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90D47-3E6A-934E-901A-8FFF3A83CF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7575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SCRIPT</a:t>
            </a:r>
            <a:endParaRPr lang="en-US" b="0" dirty="0"/>
          </a:p>
          <a:p>
            <a:r>
              <a:rPr lang="en-US" altLang="en-US" dirty="0">
                <a:latin typeface="Arial"/>
                <a:ea typeface="ヒラギノ角ゴ Pro W3" pitchFamily="127" charset="-128"/>
                <a:cs typeface="Arial"/>
              </a:rPr>
              <a:t>It is critical to have a definitive rollout plan with timeframes that work well with the existing work, training, and meeting structure of the L&amp; D unit and facility at large. These should be proposed, discussed, and then communicated to all concerned (all potential attendees (frontline providers) as well as leadership at all levels) in an efficient and effective manner. </a:t>
            </a:r>
            <a:r>
              <a:rPr lang="en-US" altLang="en-US" baseline="0" dirty="0">
                <a:latin typeface="Arial"/>
                <a:ea typeface="ヒラギノ角ゴ Pro W3" pitchFamily="127" charset="-128"/>
                <a:cs typeface="Arial"/>
              </a:rPr>
              <a:t>The purpose of </a:t>
            </a:r>
            <a:r>
              <a:rPr lang="en-US" altLang="en-US" b="1" baseline="0" dirty="0">
                <a:latin typeface="Arial"/>
                <a:ea typeface="ヒラギノ角ゴ Pro W3" pitchFamily="127" charset="-128"/>
                <a:cs typeface="Arial"/>
              </a:rPr>
              <a:t>step </a:t>
            </a:r>
            <a:r>
              <a:rPr lang="en-US" altLang="en-US" b="1" dirty="0">
                <a:latin typeface="Arial"/>
                <a:ea typeface="ヒラギノ角ゴ Pro W3" pitchFamily="127" charset="-128"/>
                <a:cs typeface="Arial"/>
              </a:rPr>
              <a:t>3A</a:t>
            </a:r>
            <a:r>
              <a:rPr lang="en-US" altLang="en-US" baseline="0" dirty="0">
                <a:latin typeface="Arial"/>
                <a:ea typeface="ヒラギノ角ゴ Pro W3" pitchFamily="127" charset="-128"/>
                <a:cs typeface="Arial"/>
              </a:rPr>
              <a:t> is to make sure ahead of time that you know how you will </a:t>
            </a:r>
            <a:r>
              <a:rPr lang="en-US" altLang="en-US" dirty="0">
                <a:latin typeface="Arial"/>
                <a:ea typeface="ヒラギノ角ゴ Pro W3" pitchFamily="127" charset="-128"/>
                <a:cs typeface="Arial"/>
              </a:rPr>
              <a:t>roll it out within the timeframes</a:t>
            </a:r>
            <a:r>
              <a:rPr lang="en-US" altLang="en-US" baseline="0" dirty="0">
                <a:latin typeface="Arial"/>
                <a:ea typeface="ヒラギノ角ゴ Pro W3" pitchFamily="127" charset="-128"/>
                <a:cs typeface="Arial"/>
              </a:rPr>
              <a:t>. </a:t>
            </a:r>
            <a:r>
              <a:rPr lang="en-US" altLang="en-US" dirty="0">
                <a:latin typeface="Arial"/>
                <a:ea typeface="ヒラギノ角ゴ Pro W3" pitchFamily="127" charset="-128"/>
                <a:cs typeface="Arial"/>
              </a:rPr>
              <a:t>An exercise at the end of this module will help you discuss this in the context of your unit and facility</a:t>
            </a:r>
            <a:r>
              <a:rPr lang="en-US" altLang="en-US" baseline="0" dirty="0">
                <a:latin typeface="Arial"/>
                <a:ea typeface="ヒラギノ角ゴ Pro W3" pitchFamily="127" charset="-128"/>
                <a:cs typeface="Arial"/>
              </a:rPr>
              <a:t>.</a:t>
            </a:r>
          </a:p>
          <a:p>
            <a:pPr eaLnBrk="1" hangingPunct="1"/>
            <a:endParaRPr lang="en-US" altLang="en-US" baseline="0" dirty="0">
              <a:latin typeface="Arial" pitchFamily="34" charset="0"/>
              <a:ea typeface="ヒラギノ角ゴ Pro W3" pitchFamily="127" charset="-128"/>
            </a:endParaRPr>
          </a:p>
          <a:p>
            <a:r>
              <a:rPr lang="en-US" sz="1200" b="1" i="0" kern="1200" dirty="0">
                <a:solidFill>
                  <a:schemeClr val="tx1"/>
                </a:solidFill>
                <a:effectLst/>
                <a:latin typeface="+mn-lt"/>
                <a:ea typeface="+mn-ea"/>
                <a:cs typeface="+mn-cs"/>
              </a:rPr>
              <a:t>Key considerations</a:t>
            </a:r>
            <a:r>
              <a:rPr lang="en-US" sz="1200" b="0" i="0" kern="1200" dirty="0">
                <a:solidFill>
                  <a:schemeClr val="tx1"/>
                </a:solidFill>
                <a:effectLst/>
                <a:latin typeface="+mn-lt"/>
                <a:ea typeface="+mn-ea"/>
                <a:cs typeface="+mn-cs"/>
              </a:rPr>
              <a:t> for step </a:t>
            </a:r>
            <a:r>
              <a:rPr lang="en-US" dirty="0"/>
              <a:t>3A</a:t>
            </a:r>
            <a:r>
              <a:rPr lang="en-US" sz="1200" b="0" i="0" kern="1200" dirty="0">
                <a:solidFill>
                  <a:schemeClr val="tx1"/>
                </a:solidFill>
                <a:effectLst/>
                <a:latin typeface="+mn-lt"/>
                <a:ea typeface="+mn-ea"/>
                <a:cs typeface="+mn-cs"/>
              </a:rPr>
              <a:t> include:</a:t>
            </a:r>
            <a:endParaRPr lang="en-US" sz="1200" b="0" i="0" kern="1200" dirty="0">
              <a:solidFill>
                <a:schemeClr val="tx1"/>
              </a:solidFill>
              <a:effectLst/>
              <a:latin typeface="+mn-lt"/>
              <a:cs typeface="Calibri"/>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Knowing what </a:t>
            </a:r>
            <a:r>
              <a:rPr lang="en-US" dirty="0"/>
              <a:t>is the timeframe that would generally work well to serve the purpose of the training as well as suits your unit/facility (not too long, not too short)</a:t>
            </a:r>
            <a:endParaRPr lang="en-US" dirty="0">
              <a:cs typeface="Calibri"/>
            </a:endParaRPr>
          </a:p>
          <a:p>
            <a:pPr marL="628650" lvl="1" indent="-171450">
              <a:buFont typeface="Arial" panose="020B0604020202020204" pitchFamily="34" charset="0"/>
              <a:buChar char="•"/>
            </a:pPr>
            <a:r>
              <a:rPr lang="en-US" dirty="0"/>
              <a:t>Understanding well that AIM Team Leads may complement the online module (i.e., training) rollout with an in-person training session (for each module or tool) for their staff based on the local culture. The in-person training should complement and not replace the online rollout for the purposes of this project</a:t>
            </a:r>
            <a:endParaRPr lang="en-US" dirty="0">
              <a:cs typeface="Calibri"/>
            </a:endParaRPr>
          </a:p>
          <a:p>
            <a:pPr marL="628650" lvl="1" indent="-171450">
              <a:buFont typeface="Arial" panose="020B0604020202020204" pitchFamily="34" charset="0"/>
              <a:buChar char="•"/>
            </a:pPr>
            <a:r>
              <a:rPr lang="en-US" dirty="0"/>
              <a:t>Link the rollout roles with the team members helping with the rollout (link to Step 1 B) </a:t>
            </a:r>
            <a:endParaRPr lang="en-US" sz="1200" b="0" i="0" kern="1200" dirty="0">
              <a:solidFill>
                <a:schemeClr val="tx1"/>
              </a:solidFill>
              <a:effectLst/>
              <a:latin typeface="+mn-lt"/>
              <a:cs typeface="Calibri"/>
            </a:endParaRPr>
          </a:p>
        </p:txBody>
      </p:sp>
      <p:sp>
        <p:nvSpPr>
          <p:cNvPr id="32772" name="Slide Number Placeholder 3"/>
          <p:cNvSpPr>
            <a:spLocks noGrp="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86" tIns="48093" rIns="96186" bIns="48093"/>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81050" indent="-300038"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201738" indent="-239713"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82750" indent="-239713"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63763" indent="-239713"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6209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781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353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925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631EB4B7-022F-43E2-A34C-722383688E9D}" type="slidenum">
              <a:rPr kumimoji="0" lang="en-US" altLang="en-US" sz="13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8</a:t>
            </a:fld>
            <a:endParaRPr kumimoji="0" lang="en-US" altLang="en-US" sz="1300" b="0" i="0" u="none" strike="noStrike" kern="1200" cap="none" spc="0" normalizeH="0" baseline="0" noProof="0" dirty="0">
              <a:ln>
                <a:noFill/>
              </a:ln>
              <a:solidFill>
                <a:prstClr val="black"/>
              </a:solidFill>
              <a:effectLst/>
              <a:uLnTx/>
              <a:uFillTx/>
              <a:latin typeface="Arial" pitchFamily="34" charset="0"/>
              <a:ea typeface="ヒラギノ角ゴ Pro W3" pitchFamily="127" charset="-128"/>
              <a:cs typeface="+mn-cs"/>
            </a:endParaRPr>
          </a:p>
        </p:txBody>
      </p:sp>
    </p:spTree>
    <p:extLst>
      <p:ext uri="{BB962C8B-B14F-4D97-AF65-F5344CB8AC3E}">
        <p14:creationId xmlns:p14="http://schemas.microsoft.com/office/powerpoint/2010/main" val="636286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SCRIPT</a:t>
            </a:r>
            <a:endParaRPr lang="en-US" b="0" dirty="0"/>
          </a:p>
          <a:p>
            <a:r>
              <a:rPr lang="en-US" altLang="en-US" dirty="0">
                <a:latin typeface="Arial"/>
                <a:ea typeface="ヒラギノ角ゴ Pro W3" pitchFamily="127" charset="-128"/>
                <a:cs typeface="Arial"/>
              </a:rPr>
              <a:t>It is critical to have an evaluation plan to be able to</a:t>
            </a:r>
            <a:r>
              <a:rPr lang="en-US" altLang="en-US" baseline="0" dirty="0">
                <a:latin typeface="Arial"/>
                <a:ea typeface="ヒラギノ角ゴ Pro W3" pitchFamily="127" charset="-128"/>
                <a:cs typeface="Arial"/>
              </a:rPr>
              <a:t> document progress, and eventually success. The purpose of </a:t>
            </a:r>
            <a:r>
              <a:rPr lang="en-US" altLang="en-US" b="1" baseline="0" dirty="0">
                <a:latin typeface="Arial"/>
                <a:ea typeface="ヒラギノ角ゴ Pro W3" pitchFamily="127" charset="-128"/>
                <a:cs typeface="Arial"/>
              </a:rPr>
              <a:t>step </a:t>
            </a:r>
            <a:r>
              <a:rPr lang="en-US" altLang="en-US" b="1" dirty="0">
                <a:latin typeface="Arial"/>
                <a:ea typeface="ヒラギノ角ゴ Pro W3" pitchFamily="127" charset="-128"/>
                <a:cs typeface="Arial"/>
              </a:rPr>
              <a:t>3B</a:t>
            </a:r>
            <a:r>
              <a:rPr lang="en-US" altLang="en-US" baseline="0" dirty="0">
                <a:latin typeface="Arial"/>
                <a:ea typeface="ヒラギノ角ゴ Pro W3" pitchFamily="127" charset="-128"/>
                <a:cs typeface="Arial"/>
              </a:rPr>
              <a:t> is to make sure ahead of time that you know how you will measure your successes. The topic of Evaluation </a:t>
            </a:r>
            <a:r>
              <a:rPr lang="en-US" altLang="en-US" dirty="0">
                <a:latin typeface="Arial"/>
                <a:ea typeface="ヒラギノ角ゴ Pro W3" pitchFamily="127" charset="-128"/>
                <a:cs typeface="Arial"/>
              </a:rPr>
              <a:t>will be covered later</a:t>
            </a:r>
            <a:r>
              <a:rPr lang="en-US" altLang="en-US" baseline="0" dirty="0">
                <a:latin typeface="Arial"/>
                <a:ea typeface="ヒラギノ角ゴ Pro W3" pitchFamily="127" charset="-128"/>
                <a:cs typeface="Arial"/>
              </a:rPr>
              <a:t>, in session </a:t>
            </a:r>
            <a:r>
              <a:rPr lang="en-US" altLang="en-US" dirty="0">
                <a:latin typeface="Arial"/>
                <a:ea typeface="ヒラギノ角ゴ Pro W3" pitchFamily="127" charset="-128"/>
                <a:cs typeface="Arial"/>
              </a:rPr>
              <a:t>8</a:t>
            </a:r>
            <a:r>
              <a:rPr lang="en-US" altLang="en-US" baseline="0" dirty="0">
                <a:latin typeface="Arial"/>
                <a:ea typeface="ヒラギノ角ゴ Pro W3" pitchFamily="127" charset="-128"/>
                <a:cs typeface="Arial"/>
              </a:rPr>
              <a:t>.</a:t>
            </a:r>
          </a:p>
          <a:p>
            <a:pPr eaLnBrk="1" hangingPunct="1"/>
            <a:endParaRPr lang="en-US" altLang="en-US" baseline="0" dirty="0">
              <a:latin typeface="Arial" pitchFamily="34" charset="0"/>
              <a:ea typeface="ヒラギノ角ゴ Pro W3" pitchFamily="127" charset="-128"/>
            </a:endParaRPr>
          </a:p>
          <a:p>
            <a:r>
              <a:rPr lang="en-US" sz="1200" b="1" i="0" kern="1200" dirty="0">
                <a:solidFill>
                  <a:schemeClr val="tx1"/>
                </a:solidFill>
                <a:effectLst/>
                <a:latin typeface="+mn-lt"/>
                <a:ea typeface="+mn-ea"/>
                <a:cs typeface="+mn-cs"/>
              </a:rPr>
              <a:t>Key considerations</a:t>
            </a:r>
            <a:r>
              <a:rPr lang="en-US" sz="1200" b="0" i="0" kern="1200" dirty="0">
                <a:solidFill>
                  <a:schemeClr val="tx1"/>
                </a:solidFill>
                <a:effectLst/>
                <a:latin typeface="+mn-lt"/>
                <a:ea typeface="+mn-ea"/>
                <a:cs typeface="+mn-cs"/>
              </a:rPr>
              <a:t> for step 3 include: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Knowing what you are going to measure,</a:t>
            </a:r>
            <a:r>
              <a:rPr lang="en-US" sz="1200" b="0" i="0" kern="1200" baseline="0" dirty="0">
                <a:solidFill>
                  <a:schemeClr val="tx1"/>
                </a:solidFill>
                <a:effectLst/>
                <a:latin typeface="+mn-lt"/>
                <a:ea typeface="+mn-ea"/>
                <a:cs typeface="+mn-cs"/>
              </a:rPr>
              <a:t> and for whom. It is important to that different stakeholders might want to know about different things.</a:t>
            </a:r>
          </a:p>
          <a:p>
            <a:pPr marL="628650" lvl="1" indent="-171450">
              <a:buFont typeface="Arial" panose="020B0604020202020204" pitchFamily="34" charset="0"/>
              <a:buChar char="•"/>
            </a:pPr>
            <a:r>
              <a:rPr lang="en-US" sz="1200" b="0" i="0" kern="1200" baseline="0" dirty="0">
                <a:solidFill>
                  <a:schemeClr val="tx1"/>
                </a:solidFill>
                <a:effectLst/>
                <a:latin typeface="+mn-lt"/>
                <a:ea typeface="+mn-ea"/>
                <a:cs typeface="+mn-cs"/>
              </a:rPr>
              <a:t>Identifying who will be responsible for the various steps of evaluation. This includes data gathering, potential analysis, and dissemination/presentation. It is important to realize that one person does not have to do all of them.</a:t>
            </a:r>
            <a:endParaRPr lang="en-US" sz="1200" b="0" i="0" kern="1200" dirty="0">
              <a:solidFill>
                <a:schemeClr val="tx1"/>
              </a:solidFill>
              <a:effectLst/>
              <a:latin typeface="+mn-lt"/>
              <a:ea typeface="+mn-ea"/>
              <a:cs typeface="+mn-cs"/>
            </a:endParaRPr>
          </a:p>
        </p:txBody>
      </p:sp>
      <p:sp>
        <p:nvSpPr>
          <p:cNvPr id="32772" name="Slide Number Placeholder 3"/>
          <p:cNvSpPr>
            <a:spLocks noGrp="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86" tIns="48093" rIns="96186" bIns="48093"/>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81050" indent="-300038"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201738" indent="-239713"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82750" indent="-239713"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63763" indent="-239713"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6209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781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353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925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631EB4B7-022F-43E2-A34C-722383688E9D}" type="slidenum">
              <a:rPr kumimoji="0" lang="en-US" altLang="en-US" sz="13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9</a:t>
            </a:fld>
            <a:endParaRPr kumimoji="0" lang="en-US" altLang="en-US" sz="1300" b="0" i="0" u="none" strike="noStrike" kern="1200" cap="none" spc="0" normalizeH="0" baseline="0" noProof="0" dirty="0">
              <a:ln>
                <a:noFill/>
              </a:ln>
              <a:solidFill>
                <a:prstClr val="black"/>
              </a:solidFill>
              <a:effectLst/>
              <a:uLnTx/>
              <a:uFillTx/>
              <a:latin typeface="Arial" pitchFamily="34" charset="0"/>
              <a:ea typeface="ヒラギノ角ゴ Pro W3" pitchFamily="127" charset="-128"/>
              <a:cs typeface="+mn-cs"/>
            </a:endParaRPr>
          </a:p>
        </p:txBody>
      </p:sp>
    </p:spTree>
    <p:extLst>
      <p:ext uri="{BB962C8B-B14F-4D97-AF65-F5344CB8AC3E}">
        <p14:creationId xmlns:p14="http://schemas.microsoft.com/office/powerpoint/2010/main" val="27714850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5.png"/><Relationship Id="rId21" Type="http://schemas.openxmlformats.org/officeDocument/2006/relationships/image" Target="../media/image21.png"/><Relationship Id="rId7" Type="http://schemas.openxmlformats.org/officeDocument/2006/relationships/image" Target="../media/image9.png"/><Relationship Id="rId12" Type="http://schemas.openxmlformats.org/officeDocument/2006/relationships/image" Target="../media/image13.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4.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2.png"/><Relationship Id="rId24" Type="http://schemas.openxmlformats.org/officeDocument/2006/relationships/image" Target="../media/image24.png"/><Relationship Id="rId5" Type="http://schemas.openxmlformats.org/officeDocument/2006/relationships/image" Target="../media/image7.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1.png"/><Relationship Id="rId19" Type="http://schemas.openxmlformats.org/officeDocument/2006/relationships/image" Target="../media/image19.png"/><Relationship Id="rId4" Type="http://schemas.openxmlformats.org/officeDocument/2006/relationships/image" Target="../media/image6.png"/><Relationship Id="rId9" Type="http://schemas.microsoft.com/office/2007/relationships/hdphoto" Target="../media/hdphoto1.wdp"/><Relationship Id="rId14" Type="http://schemas.microsoft.com/office/2007/relationships/hdphoto" Target="../media/hdphoto2.wdp"/><Relationship Id="rId22" Type="http://schemas.openxmlformats.org/officeDocument/2006/relationships/image" Target="../media/image2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5.png"/><Relationship Id="rId21" Type="http://schemas.openxmlformats.org/officeDocument/2006/relationships/image" Target="../media/image21.png"/><Relationship Id="rId7" Type="http://schemas.openxmlformats.org/officeDocument/2006/relationships/image" Target="../media/image9.png"/><Relationship Id="rId12" Type="http://schemas.openxmlformats.org/officeDocument/2006/relationships/image" Target="../media/image13.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4.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2.png"/><Relationship Id="rId24" Type="http://schemas.openxmlformats.org/officeDocument/2006/relationships/image" Target="../media/image24.png"/><Relationship Id="rId5" Type="http://schemas.openxmlformats.org/officeDocument/2006/relationships/image" Target="../media/image7.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1.png"/><Relationship Id="rId19" Type="http://schemas.openxmlformats.org/officeDocument/2006/relationships/image" Target="../media/image19.png"/><Relationship Id="rId4" Type="http://schemas.openxmlformats.org/officeDocument/2006/relationships/image" Target="../media/image6.png"/><Relationship Id="rId9" Type="http://schemas.microsoft.com/office/2007/relationships/hdphoto" Target="../media/hdphoto1.wdp"/><Relationship Id="rId14" Type="http://schemas.microsoft.com/office/2007/relationships/hdphoto" Target="../media/hdphoto2.wdp"/><Relationship Id="rId22" Type="http://schemas.openxmlformats.org/officeDocument/2006/relationships/image" Target="../media/image22.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26895" y="5513294"/>
            <a:ext cx="12218895" cy="1344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9563" t="12810" r="14812" b="9020"/>
          <a:stretch/>
        </p:blipFill>
        <p:spPr>
          <a:xfrm>
            <a:off x="-26895" y="-8966"/>
            <a:ext cx="3659939" cy="6992472"/>
          </a:xfrm>
          <a:prstGeom prst="rect">
            <a:avLst/>
          </a:prstGeom>
        </p:spPr>
      </p:pic>
      <p:sp>
        <p:nvSpPr>
          <p:cNvPr id="2" name="Title 1">
            <a:extLst>
              <a:ext uri="{FF2B5EF4-FFF2-40B4-BE49-F238E27FC236}">
                <a16:creationId xmlns:a16="http://schemas.microsoft.com/office/drawing/2014/main" id="{6EE26F26-8B7C-504D-9EDB-67814BD7101A}"/>
              </a:ext>
            </a:extLst>
          </p:cNvPr>
          <p:cNvSpPr>
            <a:spLocks noGrp="1"/>
          </p:cNvSpPr>
          <p:nvPr>
            <p:ph type="ctrTitle" hasCustomPrompt="1"/>
          </p:nvPr>
        </p:nvSpPr>
        <p:spPr>
          <a:xfrm>
            <a:off x="3738282" y="2771586"/>
            <a:ext cx="6929718" cy="1042896"/>
          </a:xfrm>
        </p:spPr>
        <p:txBody>
          <a:bodyPr anchor="t"/>
          <a:lstStyle>
            <a:lvl1pPr algn="ctr">
              <a:defRPr sz="6000"/>
            </a:lvl1pPr>
          </a:lstStyle>
          <a:p>
            <a:r>
              <a:rPr lang="en-US" dirty="0"/>
              <a:t>Title</a:t>
            </a:r>
          </a:p>
        </p:txBody>
      </p:sp>
      <p:sp>
        <p:nvSpPr>
          <p:cNvPr id="13" name="Text Placeholder 12"/>
          <p:cNvSpPr>
            <a:spLocks noGrp="1"/>
          </p:cNvSpPr>
          <p:nvPr>
            <p:ph type="body" sz="quarter" idx="11"/>
          </p:nvPr>
        </p:nvSpPr>
        <p:spPr>
          <a:xfrm>
            <a:off x="3738563" y="3814482"/>
            <a:ext cx="6929437" cy="655917"/>
          </a:xfrm>
        </p:spPr>
        <p:txBody>
          <a:bodyPr>
            <a:noAutofit/>
          </a:bodyPr>
          <a:lstStyle>
            <a:lvl1pPr marL="0" indent="0" algn="ctr">
              <a:buNone/>
              <a:defRPr sz="1800">
                <a:solidFill>
                  <a:schemeClr val="bg1">
                    <a:lumMod val="50000"/>
                  </a:schemeClr>
                </a:solidFill>
              </a:defRPr>
            </a:lvl1pPr>
            <a:lvl2pPr marL="457200" indent="0">
              <a:buNone/>
              <a:defRPr sz="1800">
                <a:solidFill>
                  <a:schemeClr val="bg1">
                    <a:lumMod val="65000"/>
                  </a:schemeClr>
                </a:solidFill>
              </a:defRPr>
            </a:lvl2pPr>
            <a:lvl3pPr>
              <a:defRPr sz="1800">
                <a:solidFill>
                  <a:schemeClr val="bg1">
                    <a:lumMod val="65000"/>
                  </a:schemeClr>
                </a:solidFill>
              </a:defRPr>
            </a:lvl3pPr>
            <a:lvl4pPr>
              <a:defRPr sz="1800">
                <a:solidFill>
                  <a:schemeClr val="bg1">
                    <a:lumMod val="65000"/>
                  </a:schemeClr>
                </a:solidFill>
              </a:defRPr>
            </a:lvl4pPr>
            <a:lvl5pPr>
              <a:defRPr sz="1800">
                <a:solidFill>
                  <a:schemeClr val="bg1">
                    <a:lumMod val="65000"/>
                  </a:schemeClr>
                </a:solidFill>
              </a:defRPr>
            </a:lvl5pPr>
          </a:lstStyle>
          <a:p>
            <a:pPr lvl="0"/>
            <a:r>
              <a:rPr lang="en-US" dirty="0"/>
              <a:t>Edit Master text styles</a:t>
            </a:r>
          </a:p>
        </p:txBody>
      </p:sp>
      <p:sp>
        <p:nvSpPr>
          <p:cNvPr id="5" name="Text Placeholder 4"/>
          <p:cNvSpPr>
            <a:spLocks noGrp="1"/>
          </p:cNvSpPr>
          <p:nvPr>
            <p:ph type="body" sz="quarter" idx="12"/>
          </p:nvPr>
        </p:nvSpPr>
        <p:spPr>
          <a:xfrm>
            <a:off x="0" y="1885950"/>
            <a:ext cx="3409950" cy="30670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33614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74752" y="876300"/>
            <a:ext cx="10318749" cy="914400"/>
          </a:xfrm>
        </p:spPr>
        <p:txBody>
          <a:bodyPr/>
          <a:lstStyle/>
          <a:p>
            <a:r>
              <a:rPr lang="en-US"/>
              <a:t>Click to edit Master title style</a:t>
            </a:r>
          </a:p>
        </p:txBody>
      </p:sp>
      <p:sp>
        <p:nvSpPr>
          <p:cNvPr id="3" name="Content Placeholder 2"/>
          <p:cNvSpPr>
            <a:spLocks noGrp="1"/>
          </p:cNvSpPr>
          <p:nvPr>
            <p:ph sz="quarter" idx="1"/>
          </p:nvPr>
        </p:nvSpPr>
        <p:spPr>
          <a:xfrm>
            <a:off x="1219200" y="2020888"/>
            <a:ext cx="5080000" cy="169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219200" y="3868738"/>
            <a:ext cx="5080000" cy="169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502400" y="2020888"/>
            <a:ext cx="5080000" cy="354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sldNum" sz="quarter" idx="10"/>
          </p:nvPr>
        </p:nvSpPr>
        <p:spPr>
          <a:ln/>
        </p:spPr>
        <p:txBody>
          <a:bodyPr/>
          <a:lstStyle>
            <a:lvl1pPr>
              <a:defRPr/>
            </a:lvl1pPr>
          </a:lstStyle>
          <a:p>
            <a:pPr>
              <a:defRPr/>
            </a:pPr>
            <a:r>
              <a:rPr lang="en-US" altLang="en-US" dirty="0"/>
              <a:t> </a:t>
            </a:r>
            <a:fld id="{23F5A8DC-6B82-4590-A467-647832558150}" type="slidenum">
              <a:rPr lang="en-US" altLang="en-US"/>
              <a:pPr>
                <a:defRPr/>
              </a:pPr>
              <a:t>‹#›</a:t>
            </a:fld>
            <a:r>
              <a:rPr lang="en-US" altLang="en-US" dirty="0"/>
              <a:t>  </a:t>
            </a:r>
          </a:p>
        </p:txBody>
      </p:sp>
    </p:spTree>
    <p:extLst>
      <p:ext uri="{BB962C8B-B14F-4D97-AF65-F5344CB8AC3E}">
        <p14:creationId xmlns:p14="http://schemas.microsoft.com/office/powerpoint/2010/main" val="2981087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26895" y="5513294"/>
            <a:ext cx="12218895" cy="1344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9563" t="12810" r="14812" b="9020"/>
          <a:stretch/>
        </p:blipFill>
        <p:spPr>
          <a:xfrm>
            <a:off x="-26895" y="-8966"/>
            <a:ext cx="3659939" cy="6992472"/>
          </a:xfrm>
          <a:prstGeom prst="rect">
            <a:avLst/>
          </a:prstGeom>
        </p:spPr>
      </p:pic>
      <p:sp>
        <p:nvSpPr>
          <p:cNvPr id="2" name="Title 1">
            <a:extLst>
              <a:ext uri="{FF2B5EF4-FFF2-40B4-BE49-F238E27FC236}">
                <a16:creationId xmlns:a16="http://schemas.microsoft.com/office/drawing/2014/main" id="{6EE26F26-8B7C-504D-9EDB-67814BD7101A}"/>
              </a:ext>
            </a:extLst>
          </p:cNvPr>
          <p:cNvSpPr>
            <a:spLocks noGrp="1"/>
          </p:cNvSpPr>
          <p:nvPr>
            <p:ph type="ctrTitle" hasCustomPrompt="1"/>
          </p:nvPr>
        </p:nvSpPr>
        <p:spPr>
          <a:xfrm>
            <a:off x="3738282" y="2771586"/>
            <a:ext cx="6929718" cy="1042896"/>
          </a:xfrm>
        </p:spPr>
        <p:txBody>
          <a:bodyPr anchor="t"/>
          <a:lstStyle>
            <a:lvl1pPr algn="ctr">
              <a:defRPr sz="6000"/>
            </a:lvl1pPr>
          </a:lstStyle>
          <a:p>
            <a:r>
              <a:rPr lang="en-US" dirty="0"/>
              <a:t>Title</a:t>
            </a:r>
          </a:p>
        </p:txBody>
      </p:sp>
      <p:sp>
        <p:nvSpPr>
          <p:cNvPr id="13" name="Text Placeholder 12"/>
          <p:cNvSpPr>
            <a:spLocks noGrp="1"/>
          </p:cNvSpPr>
          <p:nvPr>
            <p:ph type="body" sz="quarter" idx="11"/>
          </p:nvPr>
        </p:nvSpPr>
        <p:spPr>
          <a:xfrm>
            <a:off x="3738563" y="3814482"/>
            <a:ext cx="6929437" cy="655917"/>
          </a:xfrm>
        </p:spPr>
        <p:txBody>
          <a:bodyPr>
            <a:noAutofit/>
          </a:bodyPr>
          <a:lstStyle>
            <a:lvl1pPr marL="0" indent="0" algn="ctr">
              <a:buNone/>
              <a:defRPr sz="1800">
                <a:solidFill>
                  <a:schemeClr val="bg1">
                    <a:lumMod val="50000"/>
                  </a:schemeClr>
                </a:solidFill>
              </a:defRPr>
            </a:lvl1pPr>
            <a:lvl2pPr marL="457200" indent="0">
              <a:buNone/>
              <a:defRPr sz="1800">
                <a:solidFill>
                  <a:schemeClr val="bg1">
                    <a:lumMod val="65000"/>
                  </a:schemeClr>
                </a:solidFill>
              </a:defRPr>
            </a:lvl2pPr>
            <a:lvl3pPr>
              <a:defRPr sz="1800">
                <a:solidFill>
                  <a:schemeClr val="bg1">
                    <a:lumMod val="65000"/>
                  </a:schemeClr>
                </a:solidFill>
              </a:defRPr>
            </a:lvl3pPr>
            <a:lvl4pPr>
              <a:defRPr sz="1800">
                <a:solidFill>
                  <a:schemeClr val="bg1">
                    <a:lumMod val="65000"/>
                  </a:schemeClr>
                </a:solidFill>
              </a:defRPr>
            </a:lvl4pPr>
            <a:lvl5pPr>
              <a:defRPr sz="1800">
                <a:solidFill>
                  <a:schemeClr val="bg1">
                    <a:lumMod val="65000"/>
                  </a:schemeClr>
                </a:solidFill>
              </a:defRPr>
            </a:lvl5pPr>
          </a:lstStyle>
          <a:p>
            <a:pPr lvl="0"/>
            <a:r>
              <a:rPr lang="en-US" dirty="0"/>
              <a:t>Edit Master text styles</a:t>
            </a:r>
          </a:p>
        </p:txBody>
      </p:sp>
      <p:sp>
        <p:nvSpPr>
          <p:cNvPr id="5" name="Text Placeholder 4"/>
          <p:cNvSpPr>
            <a:spLocks noGrp="1"/>
          </p:cNvSpPr>
          <p:nvPr>
            <p:ph type="body" sz="quarter" idx="12"/>
          </p:nvPr>
        </p:nvSpPr>
        <p:spPr>
          <a:xfrm>
            <a:off x="0" y="1885950"/>
            <a:ext cx="3409950" cy="3067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4639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5 tex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36187-2213-CD44-BF56-2522AC2FEA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3B209A-E6BA-BE45-8C1D-998495651997}"/>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17521B8-E168-5546-B91B-908564084265}"/>
              </a:ext>
            </a:extLst>
          </p:cNvPr>
          <p:cNvSpPr>
            <a:spLocks noGrp="1"/>
          </p:cNvSpPr>
          <p:nvPr>
            <p:ph type="sldNum" sz="quarter" idx="12"/>
          </p:nvPr>
        </p:nvSpPr>
        <p:spPr/>
        <p:txBody>
          <a:bodyPr/>
          <a:lstStyle/>
          <a:p>
            <a:fld id="{8CE19BDE-ABDF-3B41-B278-49B517E6C0DD}" type="slidenum">
              <a:rPr lang="en-US" smtClean="0"/>
              <a:t>‹#›</a:t>
            </a:fld>
            <a:endParaRPr lang="en-US"/>
          </a:p>
        </p:txBody>
      </p:sp>
      <p:sp>
        <p:nvSpPr>
          <p:cNvPr id="7" name="Content Placeholder 2">
            <a:extLst>
              <a:ext uri="{FF2B5EF4-FFF2-40B4-BE49-F238E27FC236}">
                <a16:creationId xmlns:a16="http://schemas.microsoft.com/office/drawing/2014/main" id="{8B3B209A-E6BA-BE45-8C1D-998495651997}"/>
              </a:ext>
            </a:extLst>
          </p:cNvPr>
          <p:cNvSpPr>
            <a:spLocks noGrp="1"/>
          </p:cNvSpPr>
          <p:nvPr>
            <p:ph idx="13"/>
          </p:nvPr>
        </p:nvSpPr>
        <p:spPr>
          <a:xfrm>
            <a:off x="12306300" y="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8B3B209A-E6BA-BE45-8C1D-998495651997}"/>
              </a:ext>
            </a:extLst>
          </p:cNvPr>
          <p:cNvSpPr>
            <a:spLocks noGrp="1"/>
          </p:cNvSpPr>
          <p:nvPr>
            <p:ph idx="14"/>
          </p:nvPr>
        </p:nvSpPr>
        <p:spPr>
          <a:xfrm>
            <a:off x="12306300" y="20447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8B3B209A-E6BA-BE45-8C1D-998495651997}"/>
              </a:ext>
            </a:extLst>
          </p:cNvPr>
          <p:cNvSpPr>
            <a:spLocks noGrp="1"/>
          </p:cNvSpPr>
          <p:nvPr>
            <p:ph idx="15"/>
          </p:nvPr>
        </p:nvSpPr>
        <p:spPr>
          <a:xfrm>
            <a:off x="12306300" y="40894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8B3B209A-E6BA-BE45-8C1D-998495651997}"/>
              </a:ext>
            </a:extLst>
          </p:cNvPr>
          <p:cNvSpPr>
            <a:spLocks noGrp="1"/>
          </p:cNvSpPr>
          <p:nvPr>
            <p:ph idx="16"/>
          </p:nvPr>
        </p:nvSpPr>
        <p:spPr>
          <a:xfrm>
            <a:off x="12306300" y="61341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96396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8" name="Group 7"/>
          <p:cNvGrpSpPr/>
          <p:nvPr userDrawn="1"/>
        </p:nvGrpSpPr>
        <p:grpSpPr>
          <a:xfrm>
            <a:off x="831850" y="1062038"/>
            <a:ext cx="9937750" cy="4403898"/>
            <a:chOff x="831850" y="1062038"/>
            <a:chExt cx="9937750" cy="4403898"/>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9563" t="12810" r="14812" b="9020"/>
            <a:stretch/>
          </p:blipFill>
          <p:spPr>
            <a:xfrm>
              <a:off x="831850" y="1062038"/>
              <a:ext cx="2305050" cy="4403898"/>
            </a:xfrm>
            <a:prstGeom prst="rect">
              <a:avLst/>
            </a:prstGeom>
          </p:spPr>
        </p:pic>
        <p:sp>
          <p:nvSpPr>
            <p:cNvPr id="4" name="Rounded Rectangle 3"/>
            <p:cNvSpPr/>
            <p:nvPr userDrawn="1"/>
          </p:nvSpPr>
          <p:spPr>
            <a:xfrm>
              <a:off x="952500" y="1709737"/>
              <a:ext cx="9817100" cy="2879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991D532-3394-BE4C-81E8-520A13CD24EB}"/>
              </a:ext>
            </a:extLst>
          </p:cNvPr>
          <p:cNvSpPr>
            <a:spLocks noGrp="1"/>
          </p:cNvSpPr>
          <p:nvPr>
            <p:ph type="title"/>
          </p:nvPr>
        </p:nvSpPr>
        <p:spPr>
          <a:xfrm>
            <a:off x="1238250" y="2260600"/>
            <a:ext cx="9913044" cy="1336675"/>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65F76542-B2E0-7A4E-92DD-5A8FD97C21F5}"/>
              </a:ext>
            </a:extLst>
          </p:cNvPr>
          <p:cNvSpPr>
            <a:spLocks noGrp="1"/>
          </p:cNvSpPr>
          <p:nvPr>
            <p:ph type="body" idx="1" hasCustomPrompt="1"/>
          </p:nvPr>
        </p:nvSpPr>
        <p:spPr>
          <a:xfrm>
            <a:off x="1238250" y="3660775"/>
            <a:ext cx="9913044" cy="8524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aster text styles</a:t>
            </a:r>
          </a:p>
        </p:txBody>
      </p:sp>
      <p:sp>
        <p:nvSpPr>
          <p:cNvPr id="6" name="Slide Number Placeholder 5">
            <a:extLst>
              <a:ext uri="{FF2B5EF4-FFF2-40B4-BE49-F238E27FC236}">
                <a16:creationId xmlns:a16="http://schemas.microsoft.com/office/drawing/2014/main" id="{F4C4FC45-958E-6D42-ABBA-D61F9017C16D}"/>
              </a:ext>
            </a:extLst>
          </p:cNvPr>
          <p:cNvSpPr>
            <a:spLocks noGrp="1"/>
          </p:cNvSpPr>
          <p:nvPr>
            <p:ph type="sldNum" sz="quarter" idx="12"/>
          </p:nvPr>
        </p:nvSpPr>
        <p:spPr/>
        <p:txBody>
          <a:bodyPr/>
          <a:lstStyle/>
          <a:p>
            <a:fld id="{8CE19BDE-ABDF-3B41-B278-49B517E6C0DD}" type="slidenum">
              <a:rPr lang="en-US" smtClean="0"/>
              <a:t>‹#›</a:t>
            </a:fld>
            <a:endParaRPr lang="en-US"/>
          </a:p>
        </p:txBody>
      </p:sp>
    </p:spTree>
    <p:extLst>
      <p:ext uri="{BB962C8B-B14F-4D97-AF65-F5344CB8AC3E}">
        <p14:creationId xmlns:p14="http://schemas.microsoft.com/office/powerpoint/2010/main" val="1433327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CE19BDE-ABDF-3B41-B278-49B517E6C0DD}" type="slidenum">
              <a:rPr lang="en-US" smtClean="0"/>
              <a:pPr/>
              <a:t>‹#›</a:t>
            </a:fld>
            <a:endParaRPr lang="en-US"/>
          </a:p>
        </p:txBody>
      </p:sp>
      <p:sp>
        <p:nvSpPr>
          <p:cNvPr id="5" name="Table Placeholder 4"/>
          <p:cNvSpPr>
            <a:spLocks noGrp="1"/>
          </p:cNvSpPr>
          <p:nvPr>
            <p:ph type="tbl" sz="quarter" idx="11"/>
          </p:nvPr>
        </p:nvSpPr>
        <p:spPr>
          <a:xfrm>
            <a:off x="838200" y="2070100"/>
            <a:ext cx="10515600" cy="3657600"/>
          </a:xfrm>
        </p:spPr>
        <p:txBody>
          <a:bodyPr/>
          <a:lstStyle/>
          <a:p>
            <a:endParaRPr lang="en-US"/>
          </a:p>
        </p:txBody>
      </p:sp>
    </p:spTree>
    <p:extLst>
      <p:ext uri="{BB962C8B-B14F-4D97-AF65-F5344CB8AC3E}">
        <p14:creationId xmlns:p14="http://schemas.microsoft.com/office/powerpoint/2010/main" val="1241107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5524C-8E46-DD4F-A37F-410BEDA70FC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678989D-7D96-334D-A6E6-434B8272F6CA}"/>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B225B-E66F-724B-93D5-61057DC4A711}"/>
              </a:ext>
            </a:extLst>
          </p:cNvPr>
          <p:cNvSpPr>
            <a:spLocks noGrp="1"/>
          </p:cNvSpPr>
          <p:nvPr>
            <p:ph type="dt" sz="half" idx="10"/>
          </p:nvPr>
        </p:nvSpPr>
        <p:spPr>
          <a:xfrm>
            <a:off x="838200" y="6356350"/>
            <a:ext cx="2743200" cy="365125"/>
          </a:xfrm>
          <a:prstGeom prst="rect">
            <a:avLst/>
          </a:prstGeom>
        </p:spPr>
        <p:txBody>
          <a:bodyPr/>
          <a:lstStyle/>
          <a:p>
            <a:fld id="{7F6F5FEA-8B60-453B-AE12-466F3FE16132}" type="datetime1">
              <a:rPr lang="en-US" smtClean="0"/>
              <a:t>6/23/2023</a:t>
            </a:fld>
            <a:endParaRPr lang="en-US"/>
          </a:p>
        </p:txBody>
      </p:sp>
      <p:sp>
        <p:nvSpPr>
          <p:cNvPr id="5" name="Footer Placeholder 4">
            <a:extLst>
              <a:ext uri="{FF2B5EF4-FFF2-40B4-BE49-F238E27FC236}">
                <a16:creationId xmlns:a16="http://schemas.microsoft.com/office/drawing/2014/main" id="{D9A14580-E618-EE42-97FE-5E61C65B90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45C276-1304-5C4C-B37B-100B10A2C457}"/>
              </a:ext>
            </a:extLst>
          </p:cNvPr>
          <p:cNvSpPr>
            <a:spLocks noGrp="1"/>
          </p:cNvSpPr>
          <p:nvPr>
            <p:ph type="sldNum" sz="quarter" idx="12"/>
          </p:nvPr>
        </p:nvSpPr>
        <p:spPr>
          <a:xfrm>
            <a:off x="8610600" y="6356350"/>
            <a:ext cx="2743200" cy="365125"/>
          </a:xfrm>
          <a:prstGeom prst="rect">
            <a:avLst/>
          </a:prstGeom>
        </p:spPr>
        <p:txBody>
          <a:bodyPr/>
          <a:lstStyle/>
          <a:p>
            <a:fld id="{46FB2FCE-8F36-EB42-B084-543DB9DCF35E}" type="slidenum">
              <a:rPr lang="en-US" smtClean="0"/>
              <a:t>‹#›</a:t>
            </a:fld>
            <a:endParaRPr lang="en-US"/>
          </a:p>
        </p:txBody>
      </p:sp>
    </p:spTree>
    <p:extLst>
      <p:ext uri="{BB962C8B-B14F-4D97-AF65-F5344CB8AC3E}">
        <p14:creationId xmlns:p14="http://schemas.microsoft.com/office/powerpoint/2010/main" val="1964165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E415C-4C81-864C-B667-DD816A26EAE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1316BFB-65CE-304A-97AE-7BCA4F53002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F42CDF3-8FBC-4E47-A1FD-985C6F9C2440}"/>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F4D4C6-AC05-9740-8A96-A9505D7BD59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58A60E4-ED71-C44C-97EE-D49BF9999E03}"/>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02883B-2CEA-2544-A9DF-91F14AC9D8FA}"/>
              </a:ext>
            </a:extLst>
          </p:cNvPr>
          <p:cNvSpPr>
            <a:spLocks noGrp="1"/>
          </p:cNvSpPr>
          <p:nvPr>
            <p:ph type="dt" sz="half" idx="10"/>
          </p:nvPr>
        </p:nvSpPr>
        <p:spPr>
          <a:xfrm>
            <a:off x="838200" y="6356350"/>
            <a:ext cx="2743200" cy="365125"/>
          </a:xfrm>
          <a:prstGeom prst="rect">
            <a:avLst/>
          </a:prstGeom>
        </p:spPr>
        <p:txBody>
          <a:bodyPr/>
          <a:lstStyle/>
          <a:p>
            <a:fld id="{EDE5487E-16EA-4F2D-A2C9-F4A0E9E748BA}" type="datetime1">
              <a:rPr lang="en-US" smtClean="0"/>
              <a:t>6/23/2023</a:t>
            </a:fld>
            <a:endParaRPr lang="en-US"/>
          </a:p>
        </p:txBody>
      </p:sp>
      <p:sp>
        <p:nvSpPr>
          <p:cNvPr id="8" name="Footer Placeholder 7">
            <a:extLst>
              <a:ext uri="{FF2B5EF4-FFF2-40B4-BE49-F238E27FC236}">
                <a16:creationId xmlns:a16="http://schemas.microsoft.com/office/drawing/2014/main" id="{784EAA65-E11C-8B47-B4FE-A712954E9C9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A4D76A4-FFCB-C94F-909E-3AA5904B9D78}"/>
              </a:ext>
            </a:extLst>
          </p:cNvPr>
          <p:cNvSpPr>
            <a:spLocks noGrp="1"/>
          </p:cNvSpPr>
          <p:nvPr>
            <p:ph type="sldNum" sz="quarter" idx="12"/>
          </p:nvPr>
        </p:nvSpPr>
        <p:spPr>
          <a:xfrm>
            <a:off x="8610600" y="6356350"/>
            <a:ext cx="2743200" cy="365125"/>
          </a:xfrm>
          <a:prstGeom prst="rect">
            <a:avLst/>
          </a:prstGeom>
        </p:spPr>
        <p:txBody>
          <a:bodyPr/>
          <a:lstStyle/>
          <a:p>
            <a:fld id="{46FB2FCE-8F36-EB42-B084-543DB9DCF35E}" type="slidenum">
              <a:rPr lang="en-US" smtClean="0"/>
              <a:t>‹#›</a:t>
            </a:fld>
            <a:endParaRPr lang="en-US"/>
          </a:p>
        </p:txBody>
      </p:sp>
    </p:spTree>
    <p:extLst>
      <p:ext uri="{BB962C8B-B14F-4D97-AF65-F5344CB8AC3E}">
        <p14:creationId xmlns:p14="http://schemas.microsoft.com/office/powerpoint/2010/main" val="1507468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Rectangle 6"/>
          <p:cNvSpPr/>
          <p:nvPr userDrawn="1"/>
        </p:nvSpPr>
        <p:spPr>
          <a:xfrm>
            <a:off x="2" y="-1"/>
            <a:ext cx="12191997" cy="6857999"/>
          </a:xfrm>
          <a:prstGeom prst="rect">
            <a:avLst/>
          </a:prstGeom>
          <a:blipFill dpi="0" rotWithShape="1">
            <a:blip r:embed="rId2" cstate="print">
              <a:alphaModFix amt="24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itle 2"/>
          <p:cNvSpPr txBox="1">
            <a:spLocks/>
          </p:cNvSpPr>
          <p:nvPr userDrawn="1"/>
        </p:nvSpPr>
        <p:spPr>
          <a:xfrm>
            <a:off x="428368" y="302125"/>
            <a:ext cx="11335264" cy="876130"/>
          </a:xfrm>
          <a:prstGeom prst="rect">
            <a:avLst/>
          </a:prstGeom>
          <a:solidFill>
            <a:schemeClr val="bg1">
              <a:alpha val="73000"/>
            </a:schemeClr>
          </a:solidFill>
          <a:effectLst>
            <a:softEdge rad="31750"/>
          </a:effectLst>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400" b="1"/>
              <a:t>Post-partum Hemorrhage Scenario</a:t>
            </a:r>
            <a:endParaRPr lang="en-US" sz="4400"/>
          </a:p>
        </p:txBody>
      </p:sp>
      <p:pic>
        <p:nvPicPr>
          <p:cNvPr id="16" name="Picture 15"/>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15299" y="1764103"/>
            <a:ext cx="5454909" cy="610344"/>
          </a:xfrm>
          <a:prstGeom prst="rect">
            <a:avLst/>
          </a:prstGeom>
        </p:spPr>
      </p:pic>
      <p:pic>
        <p:nvPicPr>
          <p:cNvPr id="17" name="Picture 16"/>
          <p:cNvPicPr>
            <a:picLocks noChangeAspect="1"/>
          </p:cNvPicPr>
          <p:nvPr userDrawn="1"/>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608875" y="2277283"/>
            <a:ext cx="2486356" cy="1106558"/>
          </a:xfrm>
          <a:prstGeom prst="rect">
            <a:avLst/>
          </a:prstGeom>
        </p:spPr>
      </p:pic>
      <p:pic>
        <p:nvPicPr>
          <p:cNvPr id="18" name="Picture 17"/>
          <p:cNvPicPr>
            <a:picLocks noChangeAspect="1"/>
          </p:cNvPicPr>
          <p:nvPr userDrawn="1"/>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1" y="3200400"/>
            <a:ext cx="4793371" cy="880846"/>
          </a:xfrm>
          <a:prstGeom prst="rect">
            <a:avLst/>
          </a:prstGeom>
        </p:spPr>
      </p:pic>
      <p:pic>
        <p:nvPicPr>
          <p:cNvPr id="19" name="Picture 18"/>
          <p:cNvPicPr>
            <a:picLocks noChangeAspect="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63732" y="2324425"/>
            <a:ext cx="3849555" cy="1012277"/>
          </a:xfrm>
          <a:prstGeom prst="rect">
            <a:avLst/>
          </a:prstGeom>
        </p:spPr>
      </p:pic>
      <p:pic>
        <p:nvPicPr>
          <p:cNvPr id="20" name="Picture 19"/>
          <p:cNvPicPr>
            <a:picLocks noChangeAspect="1"/>
          </p:cNvPicPr>
          <p:nvPr userDrawn="1"/>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2" y="1764103"/>
            <a:ext cx="3110873" cy="713922"/>
          </a:xfrm>
          <a:prstGeom prst="rect">
            <a:avLst/>
          </a:prstGeom>
        </p:spPr>
      </p:pic>
      <p:pic>
        <p:nvPicPr>
          <p:cNvPr id="21" name="Picture 20"/>
          <p:cNvPicPr>
            <a:picLocks noChangeAspect="1"/>
          </p:cNvPicPr>
          <p:nvPr userDrawn="1"/>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083038" y="2274278"/>
            <a:ext cx="2566220" cy="1109563"/>
          </a:xfrm>
          <a:prstGeom prst="rect">
            <a:avLst/>
          </a:prstGeom>
        </p:spPr>
      </p:pic>
      <p:pic>
        <p:nvPicPr>
          <p:cNvPr id="22" name="Picture 21"/>
          <p:cNvPicPr>
            <a:picLocks noChangeAspect="1"/>
          </p:cNvPicPr>
          <p:nvPr userDrawn="1"/>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229844" y="3264408"/>
            <a:ext cx="4303785" cy="816838"/>
          </a:xfrm>
          <a:prstGeom prst="rect">
            <a:avLst/>
          </a:prstGeom>
        </p:spPr>
      </p:pic>
      <p:pic>
        <p:nvPicPr>
          <p:cNvPr id="23" name="Picture 22"/>
          <p:cNvPicPr>
            <a:picLocks noChangeAspect="1"/>
          </p:cNvPicPr>
          <p:nvPr userDrawn="1"/>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5950081" y="3990792"/>
            <a:ext cx="2486356" cy="599497"/>
          </a:xfrm>
          <a:prstGeom prst="rect">
            <a:avLst/>
          </a:prstGeom>
        </p:spPr>
      </p:pic>
      <p:pic>
        <p:nvPicPr>
          <p:cNvPr id="24" name="Picture 23"/>
          <p:cNvPicPr>
            <a:picLocks noChangeAspect="1"/>
          </p:cNvPicPr>
          <p:nvPr userDrawn="1"/>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7720651" y="3990792"/>
            <a:ext cx="3849559" cy="597425"/>
          </a:xfrm>
          <a:prstGeom prst="rect">
            <a:avLst/>
          </a:prstGeom>
        </p:spPr>
      </p:pic>
      <p:pic>
        <p:nvPicPr>
          <p:cNvPr id="25" name="Picture 24"/>
          <p:cNvPicPr>
            <a:picLocks noChangeAspect="1"/>
          </p:cNvPicPr>
          <p:nvPr userDrawn="1"/>
        </p:nvPicPr>
        <p:blipFill>
          <a:blip r:embed="rId13" cstate="print">
            <a:duotone>
              <a:schemeClr val="bg2">
                <a:shade val="45000"/>
                <a:satMod val="135000"/>
              </a:schemeClr>
              <a:prstClr val="white"/>
            </a:duotone>
            <a:extLst>
              <a:ext uri="{BEBA8EAE-BF5A-486C-A8C5-ECC9F3942E4B}">
                <a14:imgProps xmlns:a14="http://schemas.microsoft.com/office/drawing/2010/main">
                  <a14:imgLayer r:embed="rId14">
                    <a14:imgEffect>
                      <a14:artisticPencilSketch/>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flipH="1">
            <a:off x="3399741" y="3983962"/>
            <a:ext cx="2566220" cy="601125"/>
          </a:xfrm>
          <a:prstGeom prst="rect">
            <a:avLst/>
          </a:prstGeom>
        </p:spPr>
      </p:pic>
      <p:pic>
        <p:nvPicPr>
          <p:cNvPr id="26" name="Picture 25"/>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42758" y="4494535"/>
            <a:ext cx="5454909" cy="610344"/>
          </a:xfrm>
          <a:prstGeom prst="rect">
            <a:avLst/>
          </a:prstGeom>
        </p:spPr>
      </p:pic>
      <p:pic>
        <p:nvPicPr>
          <p:cNvPr id="27" name="Picture 26"/>
          <p:cNvPicPr>
            <a:picLocks noChangeAspect="1"/>
          </p:cNvPicPr>
          <p:nvPr userDrawn="1"/>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2" y="4494535"/>
            <a:ext cx="3110873" cy="610344"/>
          </a:xfrm>
          <a:prstGeom prst="rect">
            <a:avLst/>
          </a:prstGeom>
        </p:spPr>
      </p:pic>
      <p:pic>
        <p:nvPicPr>
          <p:cNvPr id="28" name="Picture 27"/>
          <p:cNvPicPr>
            <a:picLocks noChangeAspect="1"/>
          </p:cNvPicPr>
          <p:nvPr userDrawn="1"/>
        </p:nvPicPr>
        <p:blipFill>
          <a:blip r:embed="rId1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789468" y="1961656"/>
            <a:ext cx="395353" cy="486902"/>
          </a:xfrm>
          <a:prstGeom prst="rect">
            <a:avLst/>
          </a:prstGeom>
        </p:spPr>
      </p:pic>
      <p:sp>
        <p:nvSpPr>
          <p:cNvPr id="29" name="Flowchart: Process 28"/>
          <p:cNvSpPr/>
          <p:nvPr userDrawn="1"/>
        </p:nvSpPr>
        <p:spPr>
          <a:xfrm>
            <a:off x="4674474" y="1848208"/>
            <a:ext cx="1092013" cy="426069"/>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p>
        </p:txBody>
      </p:sp>
      <p:pic>
        <p:nvPicPr>
          <p:cNvPr id="30" name="Picture 29"/>
          <p:cNvPicPr>
            <a:picLocks noChangeAspect="1"/>
          </p:cNvPicPr>
          <p:nvPr userDrawn="1"/>
        </p:nvPicPr>
        <p:blipFill>
          <a:blip r:embed="rId1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371483" y="1764102"/>
            <a:ext cx="1197716" cy="596730"/>
          </a:xfrm>
          <a:prstGeom prst="rect">
            <a:avLst/>
          </a:prstGeom>
        </p:spPr>
      </p:pic>
      <p:sp>
        <p:nvSpPr>
          <p:cNvPr id="31" name="Rectangular Callout 30"/>
          <p:cNvSpPr/>
          <p:nvPr userDrawn="1"/>
        </p:nvSpPr>
        <p:spPr>
          <a:xfrm>
            <a:off x="8375489" y="1801303"/>
            <a:ext cx="822449" cy="144257"/>
          </a:xfrm>
          <a:prstGeom prst="wedgeRectCallout">
            <a:avLst>
              <a:gd name="adj1" fmla="val 40021"/>
              <a:gd name="adj2" fmla="val 104121"/>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32" name="Rectangular Callout 31"/>
          <p:cNvSpPr/>
          <p:nvPr userDrawn="1"/>
        </p:nvSpPr>
        <p:spPr>
          <a:xfrm>
            <a:off x="9407216" y="2198041"/>
            <a:ext cx="716363" cy="169599"/>
          </a:xfrm>
          <a:prstGeom prst="wedgeRectCallout">
            <a:avLst>
              <a:gd name="adj1" fmla="val 57222"/>
              <a:gd name="adj2" fmla="val -164959"/>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pic>
        <p:nvPicPr>
          <p:cNvPr id="33" name="Picture 32"/>
          <p:cNvPicPr>
            <a:picLocks noChangeAspect="1"/>
          </p:cNvPicPr>
          <p:nvPr userDrawn="1"/>
        </p:nvPicPr>
        <p:blipFill>
          <a:blip r:embed="rId1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7610" y="2563653"/>
            <a:ext cx="1388940" cy="676435"/>
          </a:xfrm>
          <a:prstGeom prst="rect">
            <a:avLst/>
          </a:prstGeom>
        </p:spPr>
      </p:pic>
      <p:sp>
        <p:nvSpPr>
          <p:cNvPr id="34" name="Rectangular Callout 33"/>
          <p:cNvSpPr/>
          <p:nvPr userDrawn="1"/>
        </p:nvSpPr>
        <p:spPr>
          <a:xfrm>
            <a:off x="4293696" y="2613099"/>
            <a:ext cx="966149" cy="124822"/>
          </a:xfrm>
          <a:prstGeom prst="wedgeRectCallout">
            <a:avLst>
              <a:gd name="adj1" fmla="val 33213"/>
              <a:gd name="adj2" fmla="val 129786"/>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35" name="Rectangular Callout 34"/>
          <p:cNvSpPr/>
          <p:nvPr userDrawn="1"/>
        </p:nvSpPr>
        <p:spPr>
          <a:xfrm>
            <a:off x="6480762" y="3173234"/>
            <a:ext cx="526356" cy="77773"/>
          </a:xfrm>
          <a:prstGeom prst="wedgeRectCallout">
            <a:avLst>
              <a:gd name="adj1" fmla="val -146004"/>
              <a:gd name="adj2" fmla="val -208411"/>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36" name="Flowchart: Process 35"/>
          <p:cNvSpPr/>
          <p:nvPr userDrawn="1"/>
        </p:nvSpPr>
        <p:spPr>
          <a:xfrm>
            <a:off x="5889385" y="2787111"/>
            <a:ext cx="985825" cy="8624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37" name="Rectangular Callout 36"/>
          <p:cNvSpPr/>
          <p:nvPr userDrawn="1"/>
        </p:nvSpPr>
        <p:spPr>
          <a:xfrm>
            <a:off x="7021974" y="2457445"/>
            <a:ext cx="858879" cy="117132"/>
          </a:xfrm>
          <a:prstGeom prst="wedgeRectCallout">
            <a:avLst>
              <a:gd name="adj1" fmla="val 35789"/>
              <a:gd name="adj2" fmla="val 101164"/>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pic>
        <p:nvPicPr>
          <p:cNvPr id="38" name="Picture 37"/>
          <p:cNvPicPr>
            <a:picLocks noChangeAspect="1"/>
          </p:cNvPicPr>
          <p:nvPr userDrawn="1"/>
        </p:nvPicPr>
        <p:blipFill>
          <a:blip r:embed="rId1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804960" y="2532058"/>
            <a:ext cx="1141057" cy="736786"/>
          </a:xfrm>
          <a:prstGeom prst="rect">
            <a:avLst/>
          </a:prstGeom>
        </p:spPr>
      </p:pic>
      <p:sp>
        <p:nvSpPr>
          <p:cNvPr id="39" name="Rectangular Callout 38"/>
          <p:cNvSpPr/>
          <p:nvPr userDrawn="1"/>
        </p:nvSpPr>
        <p:spPr>
          <a:xfrm>
            <a:off x="9267391" y="2689551"/>
            <a:ext cx="1308285" cy="120045"/>
          </a:xfrm>
          <a:prstGeom prst="wedgeRectCallout">
            <a:avLst>
              <a:gd name="adj1" fmla="val 51208"/>
              <a:gd name="adj2" fmla="val -9775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40" name="Flowchart: Process 39"/>
          <p:cNvSpPr/>
          <p:nvPr userDrawn="1"/>
        </p:nvSpPr>
        <p:spPr>
          <a:xfrm>
            <a:off x="9189629" y="2469321"/>
            <a:ext cx="1706932" cy="9338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pic>
        <p:nvPicPr>
          <p:cNvPr id="41" name="Picture 40"/>
          <p:cNvPicPr>
            <a:picLocks noChangeAspect="1"/>
          </p:cNvPicPr>
          <p:nvPr userDrawn="1"/>
        </p:nvPicPr>
        <p:blipFill>
          <a:blip r:embed="rId1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644188" y="2490306"/>
            <a:ext cx="889441" cy="658242"/>
          </a:xfrm>
          <a:prstGeom prst="rect">
            <a:avLst/>
          </a:prstGeom>
        </p:spPr>
      </p:pic>
      <p:sp>
        <p:nvSpPr>
          <p:cNvPr id="42" name="Flowchart: Process 41"/>
          <p:cNvSpPr/>
          <p:nvPr userDrawn="1"/>
        </p:nvSpPr>
        <p:spPr>
          <a:xfrm>
            <a:off x="9285627" y="3148549"/>
            <a:ext cx="2162268" cy="5185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pic>
        <p:nvPicPr>
          <p:cNvPr id="43" name="Picture 42"/>
          <p:cNvPicPr>
            <a:picLocks noChangeAspect="1"/>
          </p:cNvPicPr>
          <p:nvPr userDrawn="1"/>
        </p:nvPicPr>
        <p:blipFill>
          <a:blip r:embed="rId2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41853" y="3426207"/>
            <a:ext cx="855291" cy="538973"/>
          </a:xfrm>
          <a:prstGeom prst="rect">
            <a:avLst/>
          </a:prstGeom>
        </p:spPr>
      </p:pic>
      <p:sp>
        <p:nvSpPr>
          <p:cNvPr id="44" name="Rectangular Callout 43"/>
          <p:cNvSpPr/>
          <p:nvPr userDrawn="1"/>
        </p:nvSpPr>
        <p:spPr>
          <a:xfrm>
            <a:off x="5039813" y="3549172"/>
            <a:ext cx="866255" cy="137931"/>
          </a:xfrm>
          <a:prstGeom prst="wedgeRectCallout">
            <a:avLst>
              <a:gd name="adj1" fmla="val 73712"/>
              <a:gd name="adj2" fmla="val -21873"/>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45" name="Flowchart: Process 44"/>
          <p:cNvSpPr/>
          <p:nvPr userDrawn="1"/>
        </p:nvSpPr>
        <p:spPr>
          <a:xfrm>
            <a:off x="3722894" y="3333476"/>
            <a:ext cx="1737199" cy="126820"/>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46" name="Rectangular Callout 45"/>
          <p:cNvSpPr/>
          <p:nvPr userDrawn="1"/>
        </p:nvSpPr>
        <p:spPr>
          <a:xfrm>
            <a:off x="10200925" y="3413428"/>
            <a:ext cx="695635" cy="179825"/>
          </a:xfrm>
          <a:prstGeom prst="wedgeRectCallout">
            <a:avLst>
              <a:gd name="adj1" fmla="val -130207"/>
              <a:gd name="adj2" fmla="val -3452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47" name="Flowchart: Process 46"/>
          <p:cNvSpPr/>
          <p:nvPr userDrawn="1"/>
        </p:nvSpPr>
        <p:spPr>
          <a:xfrm>
            <a:off x="8046451" y="3334766"/>
            <a:ext cx="1188696" cy="107776"/>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pic>
        <p:nvPicPr>
          <p:cNvPr id="48" name="Picture 47"/>
          <p:cNvPicPr>
            <a:picLocks noChangeAspect="1"/>
          </p:cNvPicPr>
          <p:nvPr userDrawn="1"/>
        </p:nvPicPr>
        <p:blipFill>
          <a:blip r:embed="rId2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1180" y="3321016"/>
            <a:ext cx="984336" cy="718113"/>
          </a:xfrm>
          <a:prstGeom prst="rect">
            <a:avLst/>
          </a:prstGeom>
          <a:ln w="3175">
            <a:solidFill>
              <a:schemeClr val="tx1"/>
            </a:solidFill>
          </a:ln>
        </p:spPr>
      </p:pic>
      <p:sp>
        <p:nvSpPr>
          <p:cNvPr id="49" name="Flowchart: Process 48"/>
          <p:cNvSpPr/>
          <p:nvPr userDrawn="1"/>
        </p:nvSpPr>
        <p:spPr>
          <a:xfrm>
            <a:off x="3463733" y="4090628"/>
            <a:ext cx="1089991" cy="7300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pic>
        <p:nvPicPr>
          <p:cNvPr id="50" name="Picture 49"/>
          <p:cNvPicPr>
            <a:picLocks noChangeAspect="1"/>
          </p:cNvPicPr>
          <p:nvPr userDrawn="1"/>
        </p:nvPicPr>
        <p:blipFill>
          <a:blip r:embed="rId2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52826" y="3977262"/>
            <a:ext cx="887617" cy="531085"/>
          </a:xfrm>
          <a:prstGeom prst="rect">
            <a:avLst/>
          </a:prstGeom>
        </p:spPr>
      </p:pic>
      <p:sp>
        <p:nvSpPr>
          <p:cNvPr id="51" name="Rectangular Callout 50"/>
          <p:cNvSpPr/>
          <p:nvPr userDrawn="1"/>
        </p:nvSpPr>
        <p:spPr>
          <a:xfrm>
            <a:off x="5521297" y="4169717"/>
            <a:ext cx="256128" cy="82102"/>
          </a:xfrm>
          <a:prstGeom prst="wedgeRectCallout">
            <a:avLst>
              <a:gd name="adj1" fmla="val -106661"/>
              <a:gd name="adj2" fmla="val -41950"/>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52" name="Flowchart: Process 51"/>
          <p:cNvSpPr/>
          <p:nvPr userDrawn="1"/>
        </p:nvSpPr>
        <p:spPr>
          <a:xfrm>
            <a:off x="6937831" y="4110712"/>
            <a:ext cx="1091757" cy="102549"/>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pic>
        <p:nvPicPr>
          <p:cNvPr id="53" name="Picture 52"/>
          <p:cNvPicPr>
            <a:picLocks noChangeAspect="1"/>
          </p:cNvPicPr>
          <p:nvPr userDrawn="1"/>
        </p:nvPicPr>
        <p:blipFill>
          <a:blip r:embed="rId2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40376" y="4148274"/>
            <a:ext cx="767987" cy="405372"/>
          </a:xfrm>
          <a:prstGeom prst="rect">
            <a:avLst/>
          </a:prstGeom>
        </p:spPr>
      </p:pic>
      <p:sp>
        <p:nvSpPr>
          <p:cNvPr id="54" name="Rectangular Callout 53"/>
          <p:cNvSpPr/>
          <p:nvPr userDrawn="1"/>
        </p:nvSpPr>
        <p:spPr>
          <a:xfrm>
            <a:off x="6160502" y="4080971"/>
            <a:ext cx="383069" cy="132290"/>
          </a:xfrm>
          <a:prstGeom prst="wedgeRectCallout">
            <a:avLst>
              <a:gd name="adj1" fmla="val 70480"/>
              <a:gd name="adj2" fmla="val 6492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55" name="Rectangular Callout 54"/>
          <p:cNvSpPr/>
          <p:nvPr userDrawn="1"/>
        </p:nvSpPr>
        <p:spPr>
          <a:xfrm>
            <a:off x="7308363" y="4347400"/>
            <a:ext cx="490808" cy="80108"/>
          </a:xfrm>
          <a:prstGeom prst="wedgeRectCallout">
            <a:avLst>
              <a:gd name="adj1" fmla="val -56191"/>
              <a:gd name="adj2" fmla="val -33343"/>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56" name="Rectangular Callout 55"/>
          <p:cNvSpPr/>
          <p:nvPr userDrawn="1"/>
        </p:nvSpPr>
        <p:spPr>
          <a:xfrm>
            <a:off x="8375488" y="4075140"/>
            <a:ext cx="375953" cy="147084"/>
          </a:xfrm>
          <a:prstGeom prst="wedgeRectCallout">
            <a:avLst>
              <a:gd name="adj1" fmla="val -3146"/>
              <a:gd name="adj2" fmla="val 98470"/>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57" name="Flowchart: Process 56"/>
          <p:cNvSpPr/>
          <p:nvPr userDrawn="1"/>
        </p:nvSpPr>
        <p:spPr>
          <a:xfrm>
            <a:off x="9569694" y="4189547"/>
            <a:ext cx="1449773" cy="53256"/>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pic>
        <p:nvPicPr>
          <p:cNvPr id="58" name="Picture 57"/>
          <p:cNvPicPr>
            <a:picLocks noChangeAspect="1"/>
          </p:cNvPicPr>
          <p:nvPr userDrawn="1"/>
        </p:nvPicPr>
        <p:blipFill>
          <a:blip r:embed="rId2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23757" y="4155765"/>
            <a:ext cx="411391" cy="357601"/>
          </a:xfrm>
          <a:prstGeom prst="rect">
            <a:avLst/>
          </a:prstGeom>
        </p:spPr>
      </p:pic>
      <p:sp>
        <p:nvSpPr>
          <p:cNvPr id="59" name="Rectangular Callout 58"/>
          <p:cNvSpPr/>
          <p:nvPr userDrawn="1"/>
        </p:nvSpPr>
        <p:spPr>
          <a:xfrm>
            <a:off x="5198076" y="4619764"/>
            <a:ext cx="1136821" cy="64698"/>
          </a:xfrm>
          <a:prstGeom prst="wedgeRectCallout">
            <a:avLst>
              <a:gd name="adj1" fmla="val 1183"/>
              <a:gd name="adj2" fmla="val 15214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60" name="Flowchart: Process 59"/>
          <p:cNvSpPr/>
          <p:nvPr userDrawn="1"/>
        </p:nvSpPr>
        <p:spPr>
          <a:xfrm>
            <a:off x="4612859" y="4881945"/>
            <a:ext cx="1647568" cy="12541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a:p>
            <a:r>
              <a:rPr lang="en-US" sz="1800">
                <a:solidFill>
                  <a:schemeClr val="tx1"/>
                </a:solidFill>
              </a:rPr>
              <a:t> </a:t>
            </a:r>
          </a:p>
          <a:p>
            <a:r>
              <a:rPr lang="en-US" sz="1800">
                <a:solidFill>
                  <a:schemeClr val="tx1"/>
                </a:solidFill>
              </a:rPr>
              <a:t> </a:t>
            </a:r>
          </a:p>
        </p:txBody>
      </p:sp>
      <p:pic>
        <p:nvPicPr>
          <p:cNvPr id="61" name="Picture 60"/>
          <p:cNvPicPr>
            <a:picLocks noChangeAspect="1"/>
          </p:cNvPicPr>
          <p:nvPr userDrawn="1"/>
        </p:nvPicPr>
        <p:blipFill>
          <a:blip r:embed="rId2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4155000" y="4580431"/>
            <a:ext cx="1104845" cy="548352"/>
          </a:xfrm>
          <a:prstGeom prst="rect">
            <a:avLst/>
          </a:prstGeom>
        </p:spPr>
      </p:pic>
      <p:sp>
        <p:nvSpPr>
          <p:cNvPr id="62" name="Rectangular Callout 61"/>
          <p:cNvSpPr/>
          <p:nvPr userDrawn="1"/>
        </p:nvSpPr>
        <p:spPr>
          <a:xfrm rot="11048636">
            <a:off x="3641151" y="4673227"/>
            <a:ext cx="538564" cy="120575"/>
          </a:xfrm>
          <a:prstGeom prst="wedgeRectCallout">
            <a:avLst>
              <a:gd name="adj1" fmla="val -47924"/>
              <a:gd name="adj2" fmla="val 441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63" name="Flowchart: Process 62"/>
          <p:cNvSpPr/>
          <p:nvPr userDrawn="1"/>
        </p:nvSpPr>
        <p:spPr>
          <a:xfrm>
            <a:off x="7036490" y="4623350"/>
            <a:ext cx="1454639" cy="9365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pic>
        <p:nvPicPr>
          <p:cNvPr id="64" name="Picture 63"/>
          <p:cNvPicPr>
            <a:picLocks noChangeAspect="1"/>
          </p:cNvPicPr>
          <p:nvPr userDrawn="1"/>
        </p:nvPicPr>
        <p:blipFill>
          <a:blip r:embed="rId2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9429087" y="4518695"/>
            <a:ext cx="906456" cy="542357"/>
          </a:xfrm>
          <a:prstGeom prst="rect">
            <a:avLst/>
          </a:prstGeom>
        </p:spPr>
      </p:pic>
      <p:sp>
        <p:nvSpPr>
          <p:cNvPr id="65" name="Rectangular Callout 64"/>
          <p:cNvSpPr/>
          <p:nvPr userDrawn="1"/>
        </p:nvSpPr>
        <p:spPr>
          <a:xfrm>
            <a:off x="10569199" y="4626082"/>
            <a:ext cx="298908" cy="155732"/>
          </a:xfrm>
          <a:prstGeom prst="wedgeRectCallout">
            <a:avLst>
              <a:gd name="adj1" fmla="val -130207"/>
              <a:gd name="adj2" fmla="val -3601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66" name="Flowchart: Process 65"/>
          <p:cNvSpPr/>
          <p:nvPr userDrawn="1"/>
        </p:nvSpPr>
        <p:spPr>
          <a:xfrm>
            <a:off x="7367028" y="4893117"/>
            <a:ext cx="1358845" cy="51533"/>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Tree>
    <p:extLst>
      <p:ext uri="{BB962C8B-B14F-4D97-AF65-F5344CB8AC3E}">
        <p14:creationId xmlns:p14="http://schemas.microsoft.com/office/powerpoint/2010/main" val="4131043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5 tex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36187-2213-CD44-BF56-2522AC2FEA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3B209A-E6BA-BE45-8C1D-998495651997}"/>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17521B8-E168-5546-B91B-908564084265}"/>
              </a:ext>
            </a:extLst>
          </p:cNvPr>
          <p:cNvSpPr>
            <a:spLocks noGrp="1"/>
          </p:cNvSpPr>
          <p:nvPr>
            <p:ph type="sldNum" sz="quarter" idx="12"/>
          </p:nvPr>
        </p:nvSpPr>
        <p:spPr/>
        <p:txBody>
          <a:bodyPr/>
          <a:lstStyle/>
          <a:p>
            <a:fld id="{8CE19BDE-ABDF-3B41-B278-49B517E6C0DD}" type="slidenum">
              <a:rPr lang="en-US" smtClean="0"/>
              <a:t>‹#›</a:t>
            </a:fld>
            <a:endParaRPr lang="en-US" dirty="0"/>
          </a:p>
        </p:txBody>
      </p:sp>
      <p:sp>
        <p:nvSpPr>
          <p:cNvPr id="7" name="Content Placeholder 2">
            <a:extLst>
              <a:ext uri="{FF2B5EF4-FFF2-40B4-BE49-F238E27FC236}">
                <a16:creationId xmlns:a16="http://schemas.microsoft.com/office/drawing/2014/main" id="{8B3B209A-E6BA-BE45-8C1D-998495651997}"/>
              </a:ext>
            </a:extLst>
          </p:cNvPr>
          <p:cNvSpPr>
            <a:spLocks noGrp="1"/>
          </p:cNvSpPr>
          <p:nvPr>
            <p:ph idx="13"/>
          </p:nvPr>
        </p:nvSpPr>
        <p:spPr>
          <a:xfrm>
            <a:off x="12306300" y="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8B3B209A-E6BA-BE45-8C1D-998495651997}"/>
              </a:ext>
            </a:extLst>
          </p:cNvPr>
          <p:cNvSpPr>
            <a:spLocks noGrp="1"/>
          </p:cNvSpPr>
          <p:nvPr>
            <p:ph idx="14"/>
          </p:nvPr>
        </p:nvSpPr>
        <p:spPr>
          <a:xfrm>
            <a:off x="12306300" y="20447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8B3B209A-E6BA-BE45-8C1D-998495651997}"/>
              </a:ext>
            </a:extLst>
          </p:cNvPr>
          <p:cNvSpPr>
            <a:spLocks noGrp="1"/>
          </p:cNvSpPr>
          <p:nvPr>
            <p:ph idx="15"/>
          </p:nvPr>
        </p:nvSpPr>
        <p:spPr>
          <a:xfrm>
            <a:off x="12306300" y="40894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8B3B209A-E6BA-BE45-8C1D-998495651997}"/>
              </a:ext>
            </a:extLst>
          </p:cNvPr>
          <p:cNvSpPr>
            <a:spLocks noGrp="1"/>
          </p:cNvSpPr>
          <p:nvPr>
            <p:ph idx="16"/>
          </p:nvPr>
        </p:nvSpPr>
        <p:spPr>
          <a:xfrm>
            <a:off x="12306300" y="61341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8480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8" name="Group 7"/>
          <p:cNvGrpSpPr/>
          <p:nvPr userDrawn="1"/>
        </p:nvGrpSpPr>
        <p:grpSpPr>
          <a:xfrm>
            <a:off x="831850" y="1062038"/>
            <a:ext cx="9937750" cy="4403898"/>
            <a:chOff x="831850" y="1062038"/>
            <a:chExt cx="9937750" cy="4403898"/>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9563" t="12810" r="14812" b="9020"/>
            <a:stretch/>
          </p:blipFill>
          <p:spPr>
            <a:xfrm>
              <a:off x="831850" y="1062038"/>
              <a:ext cx="2305050" cy="4403898"/>
            </a:xfrm>
            <a:prstGeom prst="rect">
              <a:avLst/>
            </a:prstGeom>
          </p:spPr>
        </p:pic>
        <p:sp>
          <p:nvSpPr>
            <p:cNvPr id="4" name="Rounded Rectangle 3"/>
            <p:cNvSpPr/>
            <p:nvPr userDrawn="1"/>
          </p:nvSpPr>
          <p:spPr>
            <a:xfrm>
              <a:off x="952500" y="1709737"/>
              <a:ext cx="9817100" cy="2879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B991D532-3394-BE4C-81E8-520A13CD24EB}"/>
              </a:ext>
            </a:extLst>
          </p:cNvPr>
          <p:cNvSpPr>
            <a:spLocks noGrp="1"/>
          </p:cNvSpPr>
          <p:nvPr>
            <p:ph type="title"/>
          </p:nvPr>
        </p:nvSpPr>
        <p:spPr>
          <a:xfrm>
            <a:off x="1238250" y="2260600"/>
            <a:ext cx="9913044" cy="1336675"/>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65F76542-B2E0-7A4E-92DD-5A8FD97C21F5}"/>
              </a:ext>
            </a:extLst>
          </p:cNvPr>
          <p:cNvSpPr>
            <a:spLocks noGrp="1"/>
          </p:cNvSpPr>
          <p:nvPr>
            <p:ph type="body" idx="1" hasCustomPrompt="1"/>
          </p:nvPr>
        </p:nvSpPr>
        <p:spPr>
          <a:xfrm>
            <a:off x="1238250" y="3660775"/>
            <a:ext cx="9913044" cy="8524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aster text styles</a:t>
            </a:r>
          </a:p>
        </p:txBody>
      </p:sp>
      <p:sp>
        <p:nvSpPr>
          <p:cNvPr id="6" name="Slide Number Placeholder 5">
            <a:extLst>
              <a:ext uri="{FF2B5EF4-FFF2-40B4-BE49-F238E27FC236}">
                <a16:creationId xmlns:a16="http://schemas.microsoft.com/office/drawing/2014/main" id="{F4C4FC45-958E-6D42-ABBA-D61F9017C16D}"/>
              </a:ext>
            </a:extLst>
          </p:cNvPr>
          <p:cNvSpPr>
            <a:spLocks noGrp="1"/>
          </p:cNvSpPr>
          <p:nvPr>
            <p:ph type="sldNum" sz="quarter" idx="12"/>
          </p:nvPr>
        </p:nvSpPr>
        <p:spPr/>
        <p:txBody>
          <a:bodyPr/>
          <a:lstStyle/>
          <a:p>
            <a:fld id="{8CE19BDE-ABDF-3B41-B278-49B517E6C0DD}" type="slidenum">
              <a:rPr lang="en-US" smtClean="0"/>
              <a:t>‹#›</a:t>
            </a:fld>
            <a:endParaRPr lang="en-US" dirty="0"/>
          </a:p>
        </p:txBody>
      </p:sp>
    </p:spTree>
    <p:extLst>
      <p:ext uri="{BB962C8B-B14F-4D97-AF65-F5344CB8AC3E}">
        <p14:creationId xmlns:p14="http://schemas.microsoft.com/office/powerpoint/2010/main" val="252931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CE19BDE-ABDF-3B41-B278-49B517E6C0DD}" type="slidenum">
              <a:rPr lang="en-US" smtClean="0"/>
              <a:pPr/>
              <a:t>‹#›</a:t>
            </a:fld>
            <a:endParaRPr lang="en-US" dirty="0"/>
          </a:p>
        </p:txBody>
      </p:sp>
      <p:sp>
        <p:nvSpPr>
          <p:cNvPr id="5" name="Table Placeholder 4"/>
          <p:cNvSpPr>
            <a:spLocks noGrp="1"/>
          </p:cNvSpPr>
          <p:nvPr>
            <p:ph type="tbl" sz="quarter" idx="11"/>
          </p:nvPr>
        </p:nvSpPr>
        <p:spPr>
          <a:xfrm>
            <a:off x="838200" y="2070100"/>
            <a:ext cx="10515600" cy="3657600"/>
          </a:xfrm>
        </p:spPr>
        <p:txBody>
          <a:bodyPr/>
          <a:lstStyle/>
          <a:p>
            <a:endParaRPr lang="en-US" dirty="0"/>
          </a:p>
        </p:txBody>
      </p:sp>
    </p:spTree>
    <p:extLst>
      <p:ext uri="{BB962C8B-B14F-4D97-AF65-F5344CB8AC3E}">
        <p14:creationId xmlns:p14="http://schemas.microsoft.com/office/powerpoint/2010/main" val="1825213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Rectangle 6"/>
          <p:cNvSpPr/>
          <p:nvPr userDrawn="1"/>
        </p:nvSpPr>
        <p:spPr>
          <a:xfrm>
            <a:off x="2" y="-1"/>
            <a:ext cx="12191997" cy="6857999"/>
          </a:xfrm>
          <a:prstGeom prst="rect">
            <a:avLst/>
          </a:prstGeom>
          <a:blipFill dpi="0" rotWithShape="1">
            <a:blip r:embed="rId2" cstate="print">
              <a:alphaModFix amt="24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Title 2"/>
          <p:cNvSpPr txBox="1">
            <a:spLocks/>
          </p:cNvSpPr>
          <p:nvPr userDrawn="1"/>
        </p:nvSpPr>
        <p:spPr>
          <a:xfrm>
            <a:off x="428368" y="302125"/>
            <a:ext cx="11335264" cy="876130"/>
          </a:xfrm>
          <a:prstGeom prst="rect">
            <a:avLst/>
          </a:prstGeom>
          <a:solidFill>
            <a:schemeClr val="bg1">
              <a:alpha val="73000"/>
            </a:schemeClr>
          </a:solidFill>
          <a:effectLst>
            <a:softEdge rad="31750"/>
          </a:effectLst>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400" b="1" dirty="0"/>
              <a:t>Post-partum Hemorrhage Scenario</a:t>
            </a:r>
            <a:endParaRPr lang="en-US" sz="4400" dirty="0"/>
          </a:p>
        </p:txBody>
      </p:sp>
      <p:pic>
        <p:nvPicPr>
          <p:cNvPr id="16" name="Picture 15"/>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15299" y="1764103"/>
            <a:ext cx="5454909" cy="610344"/>
          </a:xfrm>
          <a:prstGeom prst="rect">
            <a:avLst/>
          </a:prstGeom>
        </p:spPr>
      </p:pic>
      <p:pic>
        <p:nvPicPr>
          <p:cNvPr id="17" name="Picture 16"/>
          <p:cNvPicPr>
            <a:picLocks noChangeAspect="1"/>
          </p:cNvPicPr>
          <p:nvPr userDrawn="1"/>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608875" y="2277283"/>
            <a:ext cx="2486356" cy="1106558"/>
          </a:xfrm>
          <a:prstGeom prst="rect">
            <a:avLst/>
          </a:prstGeom>
        </p:spPr>
      </p:pic>
      <p:pic>
        <p:nvPicPr>
          <p:cNvPr id="18" name="Picture 17"/>
          <p:cNvPicPr>
            <a:picLocks noChangeAspect="1"/>
          </p:cNvPicPr>
          <p:nvPr userDrawn="1"/>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1" y="3200400"/>
            <a:ext cx="4793371" cy="880846"/>
          </a:xfrm>
          <a:prstGeom prst="rect">
            <a:avLst/>
          </a:prstGeom>
        </p:spPr>
      </p:pic>
      <p:pic>
        <p:nvPicPr>
          <p:cNvPr id="19" name="Picture 18"/>
          <p:cNvPicPr>
            <a:picLocks noChangeAspect="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63732" y="2324425"/>
            <a:ext cx="3849555" cy="1012277"/>
          </a:xfrm>
          <a:prstGeom prst="rect">
            <a:avLst/>
          </a:prstGeom>
        </p:spPr>
      </p:pic>
      <p:pic>
        <p:nvPicPr>
          <p:cNvPr id="20" name="Picture 19"/>
          <p:cNvPicPr>
            <a:picLocks noChangeAspect="1"/>
          </p:cNvPicPr>
          <p:nvPr userDrawn="1"/>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2" y="1764103"/>
            <a:ext cx="3110873" cy="713922"/>
          </a:xfrm>
          <a:prstGeom prst="rect">
            <a:avLst/>
          </a:prstGeom>
        </p:spPr>
      </p:pic>
      <p:pic>
        <p:nvPicPr>
          <p:cNvPr id="21" name="Picture 20"/>
          <p:cNvPicPr>
            <a:picLocks noChangeAspect="1"/>
          </p:cNvPicPr>
          <p:nvPr userDrawn="1"/>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083038" y="2274278"/>
            <a:ext cx="2566220" cy="1109563"/>
          </a:xfrm>
          <a:prstGeom prst="rect">
            <a:avLst/>
          </a:prstGeom>
        </p:spPr>
      </p:pic>
      <p:pic>
        <p:nvPicPr>
          <p:cNvPr id="22" name="Picture 21"/>
          <p:cNvPicPr>
            <a:picLocks noChangeAspect="1"/>
          </p:cNvPicPr>
          <p:nvPr userDrawn="1"/>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229844" y="3264408"/>
            <a:ext cx="4303785" cy="816838"/>
          </a:xfrm>
          <a:prstGeom prst="rect">
            <a:avLst/>
          </a:prstGeom>
        </p:spPr>
      </p:pic>
      <p:pic>
        <p:nvPicPr>
          <p:cNvPr id="23" name="Picture 22"/>
          <p:cNvPicPr>
            <a:picLocks noChangeAspect="1"/>
          </p:cNvPicPr>
          <p:nvPr userDrawn="1"/>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5950081" y="3990792"/>
            <a:ext cx="2486356" cy="599497"/>
          </a:xfrm>
          <a:prstGeom prst="rect">
            <a:avLst/>
          </a:prstGeom>
        </p:spPr>
      </p:pic>
      <p:pic>
        <p:nvPicPr>
          <p:cNvPr id="24" name="Picture 23"/>
          <p:cNvPicPr>
            <a:picLocks noChangeAspect="1"/>
          </p:cNvPicPr>
          <p:nvPr userDrawn="1"/>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7720651" y="3990792"/>
            <a:ext cx="3849559" cy="597425"/>
          </a:xfrm>
          <a:prstGeom prst="rect">
            <a:avLst/>
          </a:prstGeom>
        </p:spPr>
      </p:pic>
      <p:pic>
        <p:nvPicPr>
          <p:cNvPr id="25" name="Picture 24"/>
          <p:cNvPicPr>
            <a:picLocks noChangeAspect="1"/>
          </p:cNvPicPr>
          <p:nvPr userDrawn="1"/>
        </p:nvPicPr>
        <p:blipFill>
          <a:blip r:embed="rId13" cstate="print">
            <a:duotone>
              <a:schemeClr val="bg2">
                <a:shade val="45000"/>
                <a:satMod val="135000"/>
              </a:schemeClr>
              <a:prstClr val="white"/>
            </a:duotone>
            <a:extLst>
              <a:ext uri="{BEBA8EAE-BF5A-486C-A8C5-ECC9F3942E4B}">
                <a14:imgProps xmlns:a14="http://schemas.microsoft.com/office/drawing/2010/main">
                  <a14:imgLayer r:embed="rId14">
                    <a14:imgEffect>
                      <a14:artisticPencilSketch/>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flipH="1">
            <a:off x="3399741" y="3983962"/>
            <a:ext cx="2566220" cy="601125"/>
          </a:xfrm>
          <a:prstGeom prst="rect">
            <a:avLst/>
          </a:prstGeom>
        </p:spPr>
      </p:pic>
      <p:pic>
        <p:nvPicPr>
          <p:cNvPr id="26" name="Picture 25"/>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42758" y="4494535"/>
            <a:ext cx="5454909" cy="610344"/>
          </a:xfrm>
          <a:prstGeom prst="rect">
            <a:avLst/>
          </a:prstGeom>
        </p:spPr>
      </p:pic>
      <p:pic>
        <p:nvPicPr>
          <p:cNvPr id="27" name="Picture 26"/>
          <p:cNvPicPr>
            <a:picLocks noChangeAspect="1"/>
          </p:cNvPicPr>
          <p:nvPr userDrawn="1"/>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2" y="4494535"/>
            <a:ext cx="3110873" cy="610344"/>
          </a:xfrm>
          <a:prstGeom prst="rect">
            <a:avLst/>
          </a:prstGeom>
        </p:spPr>
      </p:pic>
      <p:pic>
        <p:nvPicPr>
          <p:cNvPr id="28" name="Picture 27"/>
          <p:cNvPicPr>
            <a:picLocks noChangeAspect="1"/>
          </p:cNvPicPr>
          <p:nvPr userDrawn="1"/>
        </p:nvPicPr>
        <p:blipFill>
          <a:blip r:embed="rId1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789468" y="1961656"/>
            <a:ext cx="395353" cy="486902"/>
          </a:xfrm>
          <a:prstGeom prst="rect">
            <a:avLst/>
          </a:prstGeom>
        </p:spPr>
      </p:pic>
      <p:sp>
        <p:nvSpPr>
          <p:cNvPr id="29" name="Flowchart: Process 28"/>
          <p:cNvSpPr/>
          <p:nvPr userDrawn="1"/>
        </p:nvSpPr>
        <p:spPr>
          <a:xfrm>
            <a:off x="4674474" y="1848208"/>
            <a:ext cx="1092013" cy="426069"/>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p>
        </p:txBody>
      </p:sp>
      <p:pic>
        <p:nvPicPr>
          <p:cNvPr id="30" name="Picture 29"/>
          <p:cNvPicPr>
            <a:picLocks noChangeAspect="1"/>
          </p:cNvPicPr>
          <p:nvPr userDrawn="1"/>
        </p:nvPicPr>
        <p:blipFill>
          <a:blip r:embed="rId1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371483" y="1764102"/>
            <a:ext cx="1197716" cy="596730"/>
          </a:xfrm>
          <a:prstGeom prst="rect">
            <a:avLst/>
          </a:prstGeom>
        </p:spPr>
      </p:pic>
      <p:sp>
        <p:nvSpPr>
          <p:cNvPr id="31" name="Rectangular Callout 30"/>
          <p:cNvSpPr/>
          <p:nvPr userDrawn="1"/>
        </p:nvSpPr>
        <p:spPr>
          <a:xfrm>
            <a:off x="8375489" y="1801303"/>
            <a:ext cx="822449" cy="144257"/>
          </a:xfrm>
          <a:prstGeom prst="wedgeRectCallout">
            <a:avLst>
              <a:gd name="adj1" fmla="val 40021"/>
              <a:gd name="adj2" fmla="val 104121"/>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32" name="Rectangular Callout 31"/>
          <p:cNvSpPr/>
          <p:nvPr userDrawn="1"/>
        </p:nvSpPr>
        <p:spPr>
          <a:xfrm>
            <a:off x="9407216" y="2198041"/>
            <a:ext cx="716363" cy="169599"/>
          </a:xfrm>
          <a:prstGeom prst="wedgeRectCallout">
            <a:avLst>
              <a:gd name="adj1" fmla="val 57222"/>
              <a:gd name="adj2" fmla="val -164959"/>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pic>
        <p:nvPicPr>
          <p:cNvPr id="33" name="Picture 32"/>
          <p:cNvPicPr>
            <a:picLocks noChangeAspect="1"/>
          </p:cNvPicPr>
          <p:nvPr userDrawn="1"/>
        </p:nvPicPr>
        <p:blipFill>
          <a:blip r:embed="rId1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7610" y="2563653"/>
            <a:ext cx="1388940" cy="676435"/>
          </a:xfrm>
          <a:prstGeom prst="rect">
            <a:avLst/>
          </a:prstGeom>
        </p:spPr>
      </p:pic>
      <p:sp>
        <p:nvSpPr>
          <p:cNvPr id="34" name="Rectangular Callout 33"/>
          <p:cNvSpPr/>
          <p:nvPr userDrawn="1"/>
        </p:nvSpPr>
        <p:spPr>
          <a:xfrm>
            <a:off x="4293696" y="2613099"/>
            <a:ext cx="966149" cy="124822"/>
          </a:xfrm>
          <a:prstGeom prst="wedgeRectCallout">
            <a:avLst>
              <a:gd name="adj1" fmla="val 33213"/>
              <a:gd name="adj2" fmla="val 129786"/>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35" name="Rectangular Callout 34"/>
          <p:cNvSpPr/>
          <p:nvPr userDrawn="1"/>
        </p:nvSpPr>
        <p:spPr>
          <a:xfrm>
            <a:off x="6480762" y="3173234"/>
            <a:ext cx="526356" cy="77773"/>
          </a:xfrm>
          <a:prstGeom prst="wedgeRectCallout">
            <a:avLst>
              <a:gd name="adj1" fmla="val -146004"/>
              <a:gd name="adj2" fmla="val -208411"/>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36" name="Flowchart: Process 35"/>
          <p:cNvSpPr/>
          <p:nvPr userDrawn="1"/>
        </p:nvSpPr>
        <p:spPr>
          <a:xfrm>
            <a:off x="5889385" y="2787111"/>
            <a:ext cx="985825" cy="8624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37" name="Rectangular Callout 36"/>
          <p:cNvSpPr/>
          <p:nvPr userDrawn="1"/>
        </p:nvSpPr>
        <p:spPr>
          <a:xfrm>
            <a:off x="7021974" y="2457445"/>
            <a:ext cx="858879" cy="117132"/>
          </a:xfrm>
          <a:prstGeom prst="wedgeRectCallout">
            <a:avLst>
              <a:gd name="adj1" fmla="val 35789"/>
              <a:gd name="adj2" fmla="val 101164"/>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pic>
        <p:nvPicPr>
          <p:cNvPr id="38" name="Picture 37"/>
          <p:cNvPicPr>
            <a:picLocks noChangeAspect="1"/>
          </p:cNvPicPr>
          <p:nvPr userDrawn="1"/>
        </p:nvPicPr>
        <p:blipFill>
          <a:blip r:embed="rId1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804960" y="2532058"/>
            <a:ext cx="1141057" cy="736786"/>
          </a:xfrm>
          <a:prstGeom prst="rect">
            <a:avLst/>
          </a:prstGeom>
        </p:spPr>
      </p:pic>
      <p:sp>
        <p:nvSpPr>
          <p:cNvPr id="39" name="Rectangular Callout 38"/>
          <p:cNvSpPr/>
          <p:nvPr userDrawn="1"/>
        </p:nvSpPr>
        <p:spPr>
          <a:xfrm>
            <a:off x="9267391" y="2689551"/>
            <a:ext cx="1308285" cy="120045"/>
          </a:xfrm>
          <a:prstGeom prst="wedgeRectCallout">
            <a:avLst>
              <a:gd name="adj1" fmla="val 51208"/>
              <a:gd name="adj2" fmla="val -9775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40" name="Flowchart: Process 39"/>
          <p:cNvSpPr/>
          <p:nvPr userDrawn="1"/>
        </p:nvSpPr>
        <p:spPr>
          <a:xfrm>
            <a:off x="9189629" y="2469321"/>
            <a:ext cx="1706932" cy="9338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pic>
        <p:nvPicPr>
          <p:cNvPr id="41" name="Picture 40"/>
          <p:cNvPicPr>
            <a:picLocks noChangeAspect="1"/>
          </p:cNvPicPr>
          <p:nvPr userDrawn="1"/>
        </p:nvPicPr>
        <p:blipFill>
          <a:blip r:embed="rId1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644188" y="2490306"/>
            <a:ext cx="889441" cy="658242"/>
          </a:xfrm>
          <a:prstGeom prst="rect">
            <a:avLst/>
          </a:prstGeom>
        </p:spPr>
      </p:pic>
      <p:sp>
        <p:nvSpPr>
          <p:cNvPr id="42" name="Flowchart: Process 41"/>
          <p:cNvSpPr/>
          <p:nvPr userDrawn="1"/>
        </p:nvSpPr>
        <p:spPr>
          <a:xfrm>
            <a:off x="9285627" y="3148549"/>
            <a:ext cx="2162268" cy="5185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pic>
        <p:nvPicPr>
          <p:cNvPr id="43" name="Picture 42"/>
          <p:cNvPicPr>
            <a:picLocks noChangeAspect="1"/>
          </p:cNvPicPr>
          <p:nvPr userDrawn="1"/>
        </p:nvPicPr>
        <p:blipFill>
          <a:blip r:embed="rId2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41853" y="3426207"/>
            <a:ext cx="855291" cy="538973"/>
          </a:xfrm>
          <a:prstGeom prst="rect">
            <a:avLst/>
          </a:prstGeom>
        </p:spPr>
      </p:pic>
      <p:sp>
        <p:nvSpPr>
          <p:cNvPr id="44" name="Rectangular Callout 43"/>
          <p:cNvSpPr/>
          <p:nvPr userDrawn="1"/>
        </p:nvSpPr>
        <p:spPr>
          <a:xfrm>
            <a:off x="5039813" y="3549172"/>
            <a:ext cx="866255" cy="137931"/>
          </a:xfrm>
          <a:prstGeom prst="wedgeRectCallout">
            <a:avLst>
              <a:gd name="adj1" fmla="val 73712"/>
              <a:gd name="adj2" fmla="val -21873"/>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45" name="Flowchart: Process 44"/>
          <p:cNvSpPr/>
          <p:nvPr userDrawn="1"/>
        </p:nvSpPr>
        <p:spPr>
          <a:xfrm>
            <a:off x="3722894" y="3333476"/>
            <a:ext cx="1737199" cy="126820"/>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46" name="Rectangular Callout 45"/>
          <p:cNvSpPr/>
          <p:nvPr userDrawn="1"/>
        </p:nvSpPr>
        <p:spPr>
          <a:xfrm>
            <a:off x="10200925" y="3413428"/>
            <a:ext cx="695635" cy="179825"/>
          </a:xfrm>
          <a:prstGeom prst="wedgeRectCallout">
            <a:avLst>
              <a:gd name="adj1" fmla="val -130207"/>
              <a:gd name="adj2" fmla="val -3452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47" name="Flowchart: Process 46"/>
          <p:cNvSpPr/>
          <p:nvPr userDrawn="1"/>
        </p:nvSpPr>
        <p:spPr>
          <a:xfrm>
            <a:off x="8046451" y="3334766"/>
            <a:ext cx="1188696" cy="107776"/>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48" name="Picture 47"/>
          <p:cNvPicPr>
            <a:picLocks noChangeAspect="1"/>
          </p:cNvPicPr>
          <p:nvPr userDrawn="1"/>
        </p:nvPicPr>
        <p:blipFill>
          <a:blip r:embed="rId2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1180" y="3321016"/>
            <a:ext cx="984336" cy="718113"/>
          </a:xfrm>
          <a:prstGeom prst="rect">
            <a:avLst/>
          </a:prstGeom>
          <a:ln w="3175">
            <a:solidFill>
              <a:schemeClr val="tx1"/>
            </a:solidFill>
          </a:ln>
        </p:spPr>
      </p:pic>
      <p:sp>
        <p:nvSpPr>
          <p:cNvPr id="49" name="Flowchart: Process 48"/>
          <p:cNvSpPr/>
          <p:nvPr userDrawn="1"/>
        </p:nvSpPr>
        <p:spPr>
          <a:xfrm>
            <a:off x="3463733" y="4090628"/>
            <a:ext cx="1089991" cy="7300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50" name="Picture 49"/>
          <p:cNvPicPr>
            <a:picLocks noChangeAspect="1"/>
          </p:cNvPicPr>
          <p:nvPr userDrawn="1"/>
        </p:nvPicPr>
        <p:blipFill>
          <a:blip r:embed="rId2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52826" y="3977262"/>
            <a:ext cx="887617" cy="531085"/>
          </a:xfrm>
          <a:prstGeom prst="rect">
            <a:avLst/>
          </a:prstGeom>
        </p:spPr>
      </p:pic>
      <p:sp>
        <p:nvSpPr>
          <p:cNvPr id="51" name="Rectangular Callout 50"/>
          <p:cNvSpPr/>
          <p:nvPr userDrawn="1"/>
        </p:nvSpPr>
        <p:spPr>
          <a:xfrm>
            <a:off x="5521297" y="4169717"/>
            <a:ext cx="256128" cy="82102"/>
          </a:xfrm>
          <a:prstGeom prst="wedgeRectCallout">
            <a:avLst>
              <a:gd name="adj1" fmla="val -106661"/>
              <a:gd name="adj2" fmla="val -41950"/>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52" name="Flowchart: Process 51"/>
          <p:cNvSpPr/>
          <p:nvPr userDrawn="1"/>
        </p:nvSpPr>
        <p:spPr>
          <a:xfrm>
            <a:off x="6937831" y="4110712"/>
            <a:ext cx="1091757" cy="102549"/>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53" name="Picture 52"/>
          <p:cNvPicPr>
            <a:picLocks noChangeAspect="1"/>
          </p:cNvPicPr>
          <p:nvPr userDrawn="1"/>
        </p:nvPicPr>
        <p:blipFill>
          <a:blip r:embed="rId2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40376" y="4148274"/>
            <a:ext cx="767987" cy="405372"/>
          </a:xfrm>
          <a:prstGeom prst="rect">
            <a:avLst/>
          </a:prstGeom>
        </p:spPr>
      </p:pic>
      <p:sp>
        <p:nvSpPr>
          <p:cNvPr id="54" name="Rectangular Callout 53"/>
          <p:cNvSpPr/>
          <p:nvPr userDrawn="1"/>
        </p:nvSpPr>
        <p:spPr>
          <a:xfrm>
            <a:off x="6160502" y="4080971"/>
            <a:ext cx="383069" cy="132290"/>
          </a:xfrm>
          <a:prstGeom prst="wedgeRectCallout">
            <a:avLst>
              <a:gd name="adj1" fmla="val 70480"/>
              <a:gd name="adj2" fmla="val 6492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55" name="Rectangular Callout 54"/>
          <p:cNvSpPr/>
          <p:nvPr userDrawn="1"/>
        </p:nvSpPr>
        <p:spPr>
          <a:xfrm>
            <a:off x="7308363" y="4347400"/>
            <a:ext cx="490808" cy="80108"/>
          </a:xfrm>
          <a:prstGeom prst="wedgeRectCallout">
            <a:avLst>
              <a:gd name="adj1" fmla="val -56191"/>
              <a:gd name="adj2" fmla="val -33343"/>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56" name="Rectangular Callout 55"/>
          <p:cNvSpPr/>
          <p:nvPr userDrawn="1"/>
        </p:nvSpPr>
        <p:spPr>
          <a:xfrm>
            <a:off x="8375488" y="4075140"/>
            <a:ext cx="375953" cy="147084"/>
          </a:xfrm>
          <a:prstGeom prst="wedgeRectCallout">
            <a:avLst>
              <a:gd name="adj1" fmla="val -3146"/>
              <a:gd name="adj2" fmla="val 98470"/>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57" name="Flowchart: Process 56"/>
          <p:cNvSpPr/>
          <p:nvPr userDrawn="1"/>
        </p:nvSpPr>
        <p:spPr>
          <a:xfrm>
            <a:off x="9569694" y="4189547"/>
            <a:ext cx="1449773" cy="53256"/>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58" name="Picture 57"/>
          <p:cNvPicPr>
            <a:picLocks noChangeAspect="1"/>
          </p:cNvPicPr>
          <p:nvPr userDrawn="1"/>
        </p:nvPicPr>
        <p:blipFill>
          <a:blip r:embed="rId2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23757" y="4155765"/>
            <a:ext cx="411391" cy="357601"/>
          </a:xfrm>
          <a:prstGeom prst="rect">
            <a:avLst/>
          </a:prstGeom>
        </p:spPr>
      </p:pic>
      <p:sp>
        <p:nvSpPr>
          <p:cNvPr id="59" name="Rectangular Callout 58"/>
          <p:cNvSpPr/>
          <p:nvPr userDrawn="1"/>
        </p:nvSpPr>
        <p:spPr>
          <a:xfrm>
            <a:off x="5198076" y="4619764"/>
            <a:ext cx="1136821" cy="64698"/>
          </a:xfrm>
          <a:prstGeom prst="wedgeRectCallout">
            <a:avLst>
              <a:gd name="adj1" fmla="val 1183"/>
              <a:gd name="adj2" fmla="val 15214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60" name="Flowchart: Process 59"/>
          <p:cNvSpPr/>
          <p:nvPr userDrawn="1"/>
        </p:nvSpPr>
        <p:spPr>
          <a:xfrm>
            <a:off x="4612859" y="4881945"/>
            <a:ext cx="1647568" cy="12541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a:p>
            <a:r>
              <a:rPr lang="en-US" sz="1800" dirty="0">
                <a:solidFill>
                  <a:schemeClr val="tx1"/>
                </a:solidFill>
              </a:rPr>
              <a:t> </a:t>
            </a:r>
          </a:p>
          <a:p>
            <a:r>
              <a:rPr lang="en-US" sz="1800" dirty="0">
                <a:solidFill>
                  <a:schemeClr val="tx1"/>
                </a:solidFill>
              </a:rPr>
              <a:t> </a:t>
            </a:r>
          </a:p>
        </p:txBody>
      </p:sp>
      <p:pic>
        <p:nvPicPr>
          <p:cNvPr id="61" name="Picture 60"/>
          <p:cNvPicPr>
            <a:picLocks noChangeAspect="1"/>
          </p:cNvPicPr>
          <p:nvPr userDrawn="1"/>
        </p:nvPicPr>
        <p:blipFill>
          <a:blip r:embed="rId2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4155000" y="4580431"/>
            <a:ext cx="1104845" cy="548352"/>
          </a:xfrm>
          <a:prstGeom prst="rect">
            <a:avLst/>
          </a:prstGeom>
        </p:spPr>
      </p:pic>
      <p:sp>
        <p:nvSpPr>
          <p:cNvPr id="62" name="Rectangular Callout 61"/>
          <p:cNvSpPr/>
          <p:nvPr userDrawn="1"/>
        </p:nvSpPr>
        <p:spPr>
          <a:xfrm rot="11048636">
            <a:off x="3641151" y="4673227"/>
            <a:ext cx="538564" cy="120575"/>
          </a:xfrm>
          <a:prstGeom prst="wedgeRectCallout">
            <a:avLst>
              <a:gd name="adj1" fmla="val -47924"/>
              <a:gd name="adj2" fmla="val 441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63" name="Flowchart: Process 62"/>
          <p:cNvSpPr/>
          <p:nvPr userDrawn="1"/>
        </p:nvSpPr>
        <p:spPr>
          <a:xfrm>
            <a:off x="7036490" y="4623350"/>
            <a:ext cx="1454639" cy="9365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64" name="Picture 63"/>
          <p:cNvPicPr>
            <a:picLocks noChangeAspect="1"/>
          </p:cNvPicPr>
          <p:nvPr userDrawn="1"/>
        </p:nvPicPr>
        <p:blipFill>
          <a:blip r:embed="rId2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9429087" y="4518695"/>
            <a:ext cx="906456" cy="542357"/>
          </a:xfrm>
          <a:prstGeom prst="rect">
            <a:avLst/>
          </a:prstGeom>
        </p:spPr>
      </p:pic>
      <p:sp>
        <p:nvSpPr>
          <p:cNvPr id="65" name="Rectangular Callout 64"/>
          <p:cNvSpPr/>
          <p:nvPr userDrawn="1"/>
        </p:nvSpPr>
        <p:spPr>
          <a:xfrm>
            <a:off x="10569199" y="4626082"/>
            <a:ext cx="298908" cy="155732"/>
          </a:xfrm>
          <a:prstGeom prst="wedgeRectCallout">
            <a:avLst>
              <a:gd name="adj1" fmla="val -130207"/>
              <a:gd name="adj2" fmla="val -3601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66" name="Flowchart: Process 65"/>
          <p:cNvSpPr/>
          <p:nvPr userDrawn="1"/>
        </p:nvSpPr>
        <p:spPr>
          <a:xfrm>
            <a:off x="7367028" y="4893117"/>
            <a:ext cx="1358845" cy="51533"/>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Tree>
    <p:extLst>
      <p:ext uri="{BB962C8B-B14F-4D97-AF65-F5344CB8AC3E}">
        <p14:creationId xmlns:p14="http://schemas.microsoft.com/office/powerpoint/2010/main" val="1967866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Content_block">
    <p:spTree>
      <p:nvGrpSpPr>
        <p:cNvPr id="1" name=""/>
        <p:cNvGrpSpPr/>
        <p:nvPr/>
      </p:nvGrpSpPr>
      <p:grpSpPr>
        <a:xfrm>
          <a:off x="0" y="0"/>
          <a:ext cx="0" cy="0"/>
          <a:chOff x="0" y="0"/>
          <a:chExt cx="0" cy="0"/>
        </a:xfrm>
      </p:grpSpPr>
      <p:sp>
        <p:nvSpPr>
          <p:cNvPr id="4" name="Rounded Rectangle 3"/>
          <p:cNvSpPr/>
          <p:nvPr userDrawn="1"/>
        </p:nvSpPr>
        <p:spPr bwMode="auto">
          <a:xfrm>
            <a:off x="0" y="304800"/>
            <a:ext cx="11277600" cy="1295400"/>
          </a:xfrm>
          <a:custGeom>
            <a:avLst/>
            <a:gdLst/>
            <a:ahLst/>
            <a:cxnLst/>
            <a:rect l="l" t="t" r="r" b="b"/>
            <a:pathLst>
              <a:path w="8458200" h="1295400">
                <a:moveTo>
                  <a:pt x="0" y="0"/>
                </a:moveTo>
                <a:lnTo>
                  <a:pt x="8376525" y="0"/>
                </a:lnTo>
                <a:cubicBezTo>
                  <a:pt x="8421633" y="0"/>
                  <a:pt x="8458200" y="36567"/>
                  <a:pt x="8458200" y="81675"/>
                </a:cubicBezTo>
                <a:lnTo>
                  <a:pt x="8458200" y="1213725"/>
                </a:lnTo>
                <a:cubicBezTo>
                  <a:pt x="8458200" y="1258833"/>
                  <a:pt x="8421633" y="1295400"/>
                  <a:pt x="8376525" y="1295400"/>
                </a:cubicBezTo>
                <a:lnTo>
                  <a:pt x="0" y="1295400"/>
                </a:lnTo>
                <a:close/>
              </a:path>
            </a:pathLst>
          </a:custGeom>
          <a:solidFill>
            <a:schemeClr val="bg1"/>
          </a:solidFill>
          <a:ln w="9525" cap="flat" cmpd="sng" algn="ctr">
            <a:solidFill>
              <a:schemeClr val="accent2">
                <a:lumMod val="20000"/>
                <a:lumOff val="80000"/>
              </a:schemeClr>
            </a:solidFill>
            <a:prstDash val="solid"/>
            <a:round/>
            <a:headEnd type="none" w="med" len="med"/>
            <a:tailEnd type="none" w="med" len="med"/>
          </a:ln>
          <a:effectLst>
            <a:outerShdw blurRad="38100" dist="38100" dir="8100000" algn="tr" rotWithShape="0">
              <a:schemeClr val="tx1">
                <a:lumMod val="50000"/>
                <a:lumOff val="50000"/>
                <a:alpha val="40000"/>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sp>
        <p:nvSpPr>
          <p:cNvPr id="2" name="Title 1"/>
          <p:cNvSpPr>
            <a:spLocks noGrp="1"/>
          </p:cNvSpPr>
          <p:nvPr>
            <p:ph type="title"/>
          </p:nvPr>
        </p:nvSpPr>
        <p:spPr>
          <a:xfrm>
            <a:off x="1079501" y="381000"/>
            <a:ext cx="9893300" cy="1143000"/>
          </a:xfrm>
        </p:spPr>
        <p:txBody>
          <a:bodyPr anchor="ctr"/>
          <a:lstStyle>
            <a:lvl1pPr>
              <a:defRPr sz="3200" baseline="0"/>
            </a:lvl1pPr>
          </a:lstStyle>
          <a:p>
            <a:endParaRPr lang="en-US" dirty="0"/>
          </a:p>
        </p:txBody>
      </p:sp>
      <p:sp>
        <p:nvSpPr>
          <p:cNvPr id="5" name="Slide Number Placeholder 5"/>
          <p:cNvSpPr>
            <a:spLocks noGrp="1"/>
          </p:cNvSpPr>
          <p:nvPr>
            <p:ph type="sldNum" sz="quarter" idx="12"/>
          </p:nvPr>
        </p:nvSpPr>
        <p:spPr>
          <a:xfrm>
            <a:off x="10871200" y="6324600"/>
            <a:ext cx="558800" cy="304800"/>
          </a:xfrm>
        </p:spPr>
        <p:txBody>
          <a:bodyPr/>
          <a:lstStyle>
            <a:lvl1pPr>
              <a:defRPr/>
            </a:lvl1pPr>
          </a:lstStyle>
          <a:p>
            <a:fld id="{700BC924-6907-417A-B366-F607245C071E}" type="slidenum">
              <a:rPr lang="en-US"/>
              <a:pPr/>
              <a:t>‹#›</a:t>
            </a:fld>
            <a:endParaRPr lang="en-US" dirty="0">
              <a:solidFill>
                <a:srgbClr val="002C77"/>
              </a:solidFill>
            </a:endParaRPr>
          </a:p>
        </p:txBody>
      </p:sp>
      <p:sp>
        <p:nvSpPr>
          <p:cNvPr id="6" name="Text Placeholder 9"/>
          <p:cNvSpPr>
            <a:spLocks noGrp="1"/>
          </p:cNvSpPr>
          <p:nvPr>
            <p:ph type="body" sz="quarter" idx="13" hasCustomPrompt="1"/>
          </p:nvPr>
        </p:nvSpPr>
        <p:spPr>
          <a:xfrm>
            <a:off x="7010400" y="6324600"/>
            <a:ext cx="3657600" cy="304800"/>
          </a:xfrm>
          <a:prstGeom prst="rect">
            <a:avLst/>
          </a:prstGeom>
        </p:spPr>
        <p:txBody>
          <a:bodyPr/>
          <a:lstStyle>
            <a:lvl1pPr marL="0" indent="0">
              <a:buFontTx/>
              <a:buNone/>
              <a:defRPr sz="12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Reference or </a:t>
            </a:r>
            <a:r>
              <a:rPr lang="en-US" dirty="0" err="1"/>
              <a:t>url</a:t>
            </a:r>
            <a:r>
              <a:rPr lang="en-US" dirty="0"/>
              <a:t> goes here</a:t>
            </a:r>
          </a:p>
        </p:txBody>
      </p:sp>
      <p:sp>
        <p:nvSpPr>
          <p:cNvPr id="7" name="Content Placeholder 2"/>
          <p:cNvSpPr>
            <a:spLocks noGrp="1"/>
          </p:cNvSpPr>
          <p:nvPr>
            <p:ph idx="1"/>
          </p:nvPr>
        </p:nvSpPr>
        <p:spPr>
          <a:xfrm>
            <a:off x="1079500" y="1981200"/>
            <a:ext cx="10363200" cy="4114800"/>
          </a:xfrm>
          <a:prstGeom prst="rect">
            <a:avLst/>
          </a:prstGeom>
        </p:spPr>
        <p:txBody>
          <a:bodyPr/>
          <a:lstStyle>
            <a:lvl1pPr>
              <a:spcAft>
                <a:spcPts val="400"/>
              </a:spcAft>
              <a:buClr>
                <a:srgbClr val="41B649"/>
              </a:buClr>
              <a:defRPr sz="2800"/>
            </a:lvl1pPr>
            <a:lvl2pPr>
              <a:spcAft>
                <a:spcPts val="200"/>
              </a:spcAft>
              <a:buClr>
                <a:srgbClr val="41B649"/>
              </a:buClr>
              <a:defRPr sz="2400"/>
            </a:lvl2pPr>
            <a:lvl3pPr>
              <a:buClr>
                <a:srgbClr val="41B649"/>
              </a:buClr>
              <a:defRPr sz="2000"/>
            </a:lvl3pPr>
            <a:lvl4pPr>
              <a:buClr>
                <a:srgbClr val="41B649"/>
              </a:buClr>
              <a:defRPr sz="1800"/>
            </a:lvl4pPr>
            <a:lvl5pPr>
              <a:buClr>
                <a:srgbClr val="41B649"/>
              </a:buClr>
              <a:defRPr sz="1600"/>
            </a:lvl5pPr>
          </a:lstStyle>
          <a:p>
            <a:pPr lvl="0"/>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25000" b="50000"/>
          <a:stretch/>
        </p:blipFill>
        <p:spPr>
          <a:xfrm>
            <a:off x="0" y="6790696"/>
            <a:ext cx="12192000" cy="79310"/>
          </a:xfrm>
          <a:prstGeom prst="rect">
            <a:avLst/>
          </a:prstGeom>
        </p:spPr>
      </p:pic>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25000" b="50000"/>
          <a:stretch/>
        </p:blipFill>
        <p:spPr>
          <a:xfrm>
            <a:off x="0" y="3111"/>
            <a:ext cx="12192000" cy="79310"/>
          </a:xfrm>
          <a:prstGeom prst="rect">
            <a:avLst/>
          </a:prstGeom>
        </p:spPr>
      </p:pic>
    </p:spTree>
    <p:extLst>
      <p:ext uri="{BB962C8B-B14F-4D97-AF65-F5344CB8AC3E}">
        <p14:creationId xmlns:p14="http://schemas.microsoft.com/office/powerpoint/2010/main" val="2169204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74752" y="876300"/>
            <a:ext cx="10318749" cy="914400"/>
          </a:xfrm>
        </p:spPr>
        <p:txBody>
          <a:bodyPr/>
          <a:lstStyle/>
          <a:p>
            <a:r>
              <a:rPr lang="en-US"/>
              <a:t>Click to edit Master title style</a:t>
            </a:r>
          </a:p>
        </p:txBody>
      </p:sp>
      <p:sp>
        <p:nvSpPr>
          <p:cNvPr id="3" name="Content Placeholder 2"/>
          <p:cNvSpPr>
            <a:spLocks noGrp="1"/>
          </p:cNvSpPr>
          <p:nvPr>
            <p:ph sz="half" idx="1"/>
          </p:nvPr>
        </p:nvSpPr>
        <p:spPr>
          <a:xfrm>
            <a:off x="1219200" y="2020888"/>
            <a:ext cx="5080000" cy="354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2400" y="2020888"/>
            <a:ext cx="5080000" cy="354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pPr>
              <a:defRPr/>
            </a:pPr>
            <a:r>
              <a:rPr lang="en-US" altLang="en-US" dirty="0"/>
              <a:t> </a:t>
            </a:r>
            <a:fld id="{95B92659-6C3D-4DA4-B7B4-6CED8BA5963A}" type="slidenum">
              <a:rPr lang="en-US" altLang="en-US"/>
              <a:pPr>
                <a:defRPr/>
              </a:pPr>
              <a:t>‹#›</a:t>
            </a:fld>
            <a:r>
              <a:rPr lang="en-US" altLang="en-US" dirty="0"/>
              <a:t>  </a:t>
            </a:r>
          </a:p>
        </p:txBody>
      </p:sp>
    </p:spTree>
    <p:extLst>
      <p:ext uri="{BB962C8B-B14F-4D97-AF65-F5344CB8AC3E}">
        <p14:creationId xmlns:p14="http://schemas.microsoft.com/office/powerpoint/2010/main" val="2097575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D7BBD-D02B-6F42-9B96-651E932C5D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A4C41A-CAD8-864E-894D-DDCEE2B7451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61C55C-F3DD-2844-BC3C-FFA3EE449D8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AD1392-0A13-8A48-94B7-2BCF51AB220C}"/>
              </a:ext>
            </a:extLst>
          </p:cNvPr>
          <p:cNvSpPr>
            <a:spLocks noGrp="1"/>
          </p:cNvSpPr>
          <p:nvPr>
            <p:ph type="dt" sz="half" idx="10"/>
          </p:nvPr>
        </p:nvSpPr>
        <p:spPr/>
        <p:txBody>
          <a:bodyPr/>
          <a:lstStyle/>
          <a:p>
            <a:fld id="{C4961B50-A2A7-4B23-B538-26162CCBB7EB}" type="datetime1">
              <a:rPr lang="en-US" smtClean="0"/>
              <a:t>6/23/2023</a:t>
            </a:fld>
            <a:endParaRPr lang="en-US" dirty="0"/>
          </a:p>
        </p:txBody>
      </p:sp>
      <p:sp>
        <p:nvSpPr>
          <p:cNvPr id="6" name="Footer Placeholder 5">
            <a:extLst>
              <a:ext uri="{FF2B5EF4-FFF2-40B4-BE49-F238E27FC236}">
                <a16:creationId xmlns:a16="http://schemas.microsoft.com/office/drawing/2014/main" id="{394528A9-F939-6947-B0CF-CB67EEDAE19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6E3666-8D27-1E46-8DA1-13E874DEB806}"/>
              </a:ext>
            </a:extLst>
          </p:cNvPr>
          <p:cNvSpPr>
            <a:spLocks noGrp="1"/>
          </p:cNvSpPr>
          <p:nvPr>
            <p:ph type="sldNum" sz="quarter" idx="12"/>
          </p:nvPr>
        </p:nvSpPr>
        <p:spPr/>
        <p:txBody>
          <a:bodyPr/>
          <a:lstStyle/>
          <a:p>
            <a:fld id="{CA4C37F5-55D5-BA4E-B79F-26BFA03DC600}" type="slidenum">
              <a:rPr lang="en-US" smtClean="0"/>
              <a:t>‹#›</a:t>
            </a:fld>
            <a:endParaRPr lang="en-US" dirty="0"/>
          </a:p>
        </p:txBody>
      </p:sp>
    </p:spTree>
    <p:extLst>
      <p:ext uri="{BB962C8B-B14F-4D97-AF65-F5344CB8AC3E}">
        <p14:creationId xmlns:p14="http://schemas.microsoft.com/office/powerpoint/2010/main" val="903224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F4A31-4640-8B4F-A34F-0F61DEBFB8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AA0EC0-E187-3848-AD48-044045353DE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669453-9EF4-E144-A87A-07CC901ABDD9}"/>
              </a:ext>
            </a:extLst>
          </p:cNvPr>
          <p:cNvSpPr>
            <a:spLocks noGrp="1"/>
          </p:cNvSpPr>
          <p:nvPr>
            <p:ph type="dt" sz="half" idx="10"/>
          </p:nvPr>
        </p:nvSpPr>
        <p:spPr/>
        <p:txBody>
          <a:bodyPr/>
          <a:lstStyle/>
          <a:p>
            <a:fld id="{BD7EDE05-6D3A-4EA0-9428-C6D1ABB9A09C}" type="datetime1">
              <a:rPr lang="en-US" smtClean="0"/>
              <a:t>6/23/2023</a:t>
            </a:fld>
            <a:endParaRPr lang="en-US" dirty="0"/>
          </a:p>
        </p:txBody>
      </p:sp>
      <p:sp>
        <p:nvSpPr>
          <p:cNvPr id="5" name="Footer Placeholder 4">
            <a:extLst>
              <a:ext uri="{FF2B5EF4-FFF2-40B4-BE49-F238E27FC236}">
                <a16:creationId xmlns:a16="http://schemas.microsoft.com/office/drawing/2014/main" id="{8C8F86A4-E24C-9B47-96D9-F509048D02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F153C6-34F7-6740-80D6-5DFED69518B1}"/>
              </a:ext>
            </a:extLst>
          </p:cNvPr>
          <p:cNvSpPr>
            <a:spLocks noGrp="1"/>
          </p:cNvSpPr>
          <p:nvPr>
            <p:ph type="sldNum" sz="quarter" idx="12"/>
          </p:nvPr>
        </p:nvSpPr>
        <p:spPr/>
        <p:txBody>
          <a:bodyPr/>
          <a:lstStyle/>
          <a:p>
            <a:fld id="{CA4C37F5-55D5-BA4E-B79F-26BFA03DC600}" type="slidenum">
              <a:rPr lang="en-US" smtClean="0"/>
              <a:t>‹#›</a:t>
            </a:fld>
            <a:endParaRPr lang="en-US" dirty="0"/>
          </a:p>
        </p:txBody>
      </p:sp>
    </p:spTree>
    <p:extLst>
      <p:ext uri="{BB962C8B-B14F-4D97-AF65-F5344CB8AC3E}">
        <p14:creationId xmlns:p14="http://schemas.microsoft.com/office/powerpoint/2010/main" val="3460595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12">
            <a:extLst>
              <a:ext uri="{28A0092B-C50C-407E-A947-70E740481C1C}">
                <a14:useLocalDpi xmlns:a14="http://schemas.microsoft.com/office/drawing/2010/main" val="0"/>
              </a:ext>
            </a:extLst>
          </a:blip>
          <a:srcRect l="4389" t="13833" b="41511"/>
          <a:stretch/>
        </p:blipFill>
        <p:spPr>
          <a:xfrm>
            <a:off x="7769387" y="5950565"/>
            <a:ext cx="4372304" cy="912689"/>
          </a:xfrm>
          <a:prstGeom prst="rect">
            <a:avLst/>
          </a:prstGeom>
        </p:spPr>
      </p:pic>
      <p:sp>
        <p:nvSpPr>
          <p:cNvPr id="2" name="Title Placeholder 1">
            <a:extLst>
              <a:ext uri="{FF2B5EF4-FFF2-40B4-BE49-F238E27FC236}">
                <a16:creationId xmlns:a16="http://schemas.microsoft.com/office/drawing/2014/main" id="{B81E6E3C-D605-3E42-B966-E265408EAB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E700E1A-148D-E74A-99C5-EF34E045BD26}"/>
              </a:ext>
            </a:extLst>
          </p:cNvPr>
          <p:cNvSpPr>
            <a:spLocks noGrp="1"/>
          </p:cNvSpPr>
          <p:nvPr>
            <p:ph type="body" idx="1"/>
          </p:nvPr>
        </p:nvSpPr>
        <p:spPr>
          <a:xfrm>
            <a:off x="838200" y="1825625"/>
            <a:ext cx="10515600" cy="39993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7056866-F954-9E45-8482-1D02C351F8A6}"/>
              </a:ext>
            </a:extLst>
          </p:cNvPr>
          <p:cNvSpPr>
            <a:spLocks noGrp="1"/>
          </p:cNvSpPr>
          <p:nvPr>
            <p:ph type="sldNum" sz="quarter" idx="4"/>
          </p:nvPr>
        </p:nvSpPr>
        <p:spPr>
          <a:xfrm>
            <a:off x="11151294" y="6255876"/>
            <a:ext cx="431337"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fld id="{8CE19BDE-ABDF-3B41-B278-49B517E6C0DD}" type="slidenum">
              <a:rPr lang="en-US" smtClean="0"/>
              <a:pPr/>
              <a:t>‹#›</a:t>
            </a:fld>
            <a:endParaRPr lang="en-US" dirty="0"/>
          </a:p>
        </p:txBody>
      </p:sp>
      <p:pic>
        <p:nvPicPr>
          <p:cNvPr id="13" name="Picture 12"/>
          <p:cNvPicPr>
            <a:picLocks noChangeAspect="1"/>
          </p:cNvPicPr>
          <p:nvPr userDrawn="1"/>
        </p:nvPicPr>
        <p:blipFill rotWithShape="1">
          <a:blip r:embed="rId12">
            <a:extLst>
              <a:ext uri="{28A0092B-C50C-407E-A947-70E740481C1C}">
                <a14:useLocalDpi xmlns:a14="http://schemas.microsoft.com/office/drawing/2010/main" val="0"/>
              </a:ext>
            </a:extLst>
          </a:blip>
          <a:srcRect l="4389" t="13833" r="26926" b="41511"/>
          <a:stretch/>
        </p:blipFill>
        <p:spPr>
          <a:xfrm>
            <a:off x="4647976" y="5950565"/>
            <a:ext cx="3140988" cy="912689"/>
          </a:xfrm>
          <a:prstGeom prst="rect">
            <a:avLst/>
          </a:prstGeom>
        </p:spPr>
      </p:pic>
      <p:pic>
        <p:nvPicPr>
          <p:cNvPr id="14" name="Picture 13"/>
          <p:cNvPicPr>
            <a:picLocks noChangeAspect="1"/>
          </p:cNvPicPr>
          <p:nvPr userDrawn="1"/>
        </p:nvPicPr>
        <p:blipFill rotWithShape="1">
          <a:blip r:embed="rId12">
            <a:extLst>
              <a:ext uri="{28A0092B-C50C-407E-A947-70E740481C1C}">
                <a14:useLocalDpi xmlns:a14="http://schemas.microsoft.com/office/drawing/2010/main" val="0"/>
              </a:ext>
            </a:extLst>
          </a:blip>
          <a:srcRect l="4388" t="13833" r="24814" b="41511"/>
          <a:stretch/>
        </p:blipFill>
        <p:spPr>
          <a:xfrm>
            <a:off x="1444845" y="5950565"/>
            <a:ext cx="3237590" cy="912689"/>
          </a:xfrm>
          <a:prstGeom prst="rect">
            <a:avLst/>
          </a:prstGeom>
        </p:spPr>
      </p:pic>
      <p:pic>
        <p:nvPicPr>
          <p:cNvPr id="15" name="Picture 14"/>
          <p:cNvPicPr>
            <a:picLocks noChangeAspect="1"/>
          </p:cNvPicPr>
          <p:nvPr userDrawn="1"/>
        </p:nvPicPr>
        <p:blipFill rotWithShape="1">
          <a:blip r:embed="rId12">
            <a:extLst>
              <a:ext uri="{28A0092B-C50C-407E-A947-70E740481C1C}">
                <a14:useLocalDpi xmlns:a14="http://schemas.microsoft.com/office/drawing/2010/main" val="0"/>
              </a:ext>
            </a:extLst>
          </a:blip>
          <a:srcRect l="4388" t="13833" r="62214" b="41511"/>
          <a:stretch/>
        </p:blipFill>
        <p:spPr>
          <a:xfrm>
            <a:off x="0" y="5950565"/>
            <a:ext cx="1527313" cy="912689"/>
          </a:xfrm>
          <a:prstGeom prst="rect">
            <a:avLst/>
          </a:prstGeom>
        </p:spPr>
      </p:pic>
      <p:sp>
        <p:nvSpPr>
          <p:cNvPr id="10" name="Rectangle 9">
            <a:extLst>
              <a:ext uri="{FF2B5EF4-FFF2-40B4-BE49-F238E27FC236}">
                <a16:creationId xmlns:a16="http://schemas.microsoft.com/office/drawing/2014/main" id="{6153925B-FC0D-5C42-AE5B-9D94856C85C9}"/>
              </a:ext>
            </a:extLst>
          </p:cNvPr>
          <p:cNvSpPr/>
          <p:nvPr userDrawn="1"/>
        </p:nvSpPr>
        <p:spPr>
          <a:xfrm>
            <a:off x="11129049" y="6004289"/>
            <a:ext cx="1062951" cy="769441"/>
          </a:xfrm>
          <a:prstGeom prst="rect">
            <a:avLst/>
          </a:prstGeom>
        </p:spPr>
        <p:txBody>
          <a:bodyPr wrap="square">
            <a:spAutoFit/>
          </a:bodyPr>
          <a:lstStyle/>
          <a:p>
            <a:pPr algn="r"/>
            <a:r>
              <a:rPr lang="en-US" sz="1100" dirty="0">
                <a:solidFill>
                  <a:schemeClr val="bg1">
                    <a:lumMod val="50000"/>
                  </a:schemeClr>
                </a:solidFill>
              </a:rPr>
              <a:t>Hospital AIM Team </a:t>
            </a:r>
          </a:p>
          <a:p>
            <a:pPr algn="r"/>
            <a:r>
              <a:rPr lang="en-US" sz="1100" dirty="0">
                <a:solidFill>
                  <a:schemeClr val="bg1">
                    <a:lumMod val="50000"/>
                  </a:schemeClr>
                </a:solidFill>
              </a:rPr>
              <a:t>Leads</a:t>
            </a:r>
          </a:p>
          <a:p>
            <a:pPr algn="r"/>
            <a:r>
              <a:rPr lang="en-US" sz="1100" dirty="0">
                <a:solidFill>
                  <a:schemeClr val="bg1">
                    <a:lumMod val="50000"/>
                  </a:schemeClr>
                </a:solidFill>
              </a:rPr>
              <a:t>SPPC-II</a:t>
            </a:r>
          </a:p>
        </p:txBody>
      </p:sp>
    </p:spTree>
    <p:extLst>
      <p:ext uri="{BB962C8B-B14F-4D97-AF65-F5344CB8AC3E}">
        <p14:creationId xmlns:p14="http://schemas.microsoft.com/office/powerpoint/2010/main" val="14757510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9">
            <a:extLst>
              <a:ext uri="{28A0092B-C50C-407E-A947-70E740481C1C}">
                <a14:useLocalDpi xmlns:a14="http://schemas.microsoft.com/office/drawing/2010/main" val="0"/>
              </a:ext>
            </a:extLst>
          </a:blip>
          <a:srcRect l="4389" t="13833" b="41511"/>
          <a:stretch/>
        </p:blipFill>
        <p:spPr>
          <a:xfrm>
            <a:off x="7769387" y="5950565"/>
            <a:ext cx="4372304" cy="912689"/>
          </a:xfrm>
          <a:prstGeom prst="rect">
            <a:avLst/>
          </a:prstGeom>
        </p:spPr>
      </p:pic>
      <p:sp>
        <p:nvSpPr>
          <p:cNvPr id="2" name="Title Placeholder 1">
            <a:extLst>
              <a:ext uri="{FF2B5EF4-FFF2-40B4-BE49-F238E27FC236}">
                <a16:creationId xmlns:a16="http://schemas.microsoft.com/office/drawing/2014/main" id="{B81E6E3C-D605-3E42-B966-E265408EAB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E700E1A-148D-E74A-99C5-EF34E045BD26}"/>
              </a:ext>
            </a:extLst>
          </p:cNvPr>
          <p:cNvSpPr>
            <a:spLocks noGrp="1"/>
          </p:cNvSpPr>
          <p:nvPr>
            <p:ph type="body" idx="1"/>
          </p:nvPr>
        </p:nvSpPr>
        <p:spPr>
          <a:xfrm>
            <a:off x="838200" y="1825625"/>
            <a:ext cx="10515600" cy="39993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7056866-F954-9E45-8482-1D02C351F8A6}"/>
              </a:ext>
            </a:extLst>
          </p:cNvPr>
          <p:cNvSpPr>
            <a:spLocks noGrp="1"/>
          </p:cNvSpPr>
          <p:nvPr>
            <p:ph type="sldNum" sz="quarter" idx="4"/>
          </p:nvPr>
        </p:nvSpPr>
        <p:spPr>
          <a:xfrm>
            <a:off x="11151294" y="6255876"/>
            <a:ext cx="431337"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fld id="{8CE19BDE-ABDF-3B41-B278-49B517E6C0DD}" type="slidenum">
              <a:rPr lang="en-US" smtClean="0"/>
              <a:pPr/>
              <a:t>‹#›</a:t>
            </a:fld>
            <a:endParaRPr lang="en-US"/>
          </a:p>
        </p:txBody>
      </p:sp>
      <p:pic>
        <p:nvPicPr>
          <p:cNvPr id="13" name="Picture 12"/>
          <p:cNvPicPr>
            <a:picLocks noChangeAspect="1"/>
          </p:cNvPicPr>
          <p:nvPr userDrawn="1"/>
        </p:nvPicPr>
        <p:blipFill rotWithShape="1">
          <a:blip r:embed="rId9">
            <a:extLst>
              <a:ext uri="{28A0092B-C50C-407E-A947-70E740481C1C}">
                <a14:useLocalDpi xmlns:a14="http://schemas.microsoft.com/office/drawing/2010/main" val="0"/>
              </a:ext>
            </a:extLst>
          </a:blip>
          <a:srcRect l="4389" t="13833" r="26926" b="41511"/>
          <a:stretch/>
        </p:blipFill>
        <p:spPr>
          <a:xfrm>
            <a:off x="4647976" y="5950565"/>
            <a:ext cx="3140988" cy="912689"/>
          </a:xfrm>
          <a:prstGeom prst="rect">
            <a:avLst/>
          </a:prstGeom>
        </p:spPr>
      </p:pic>
      <p:pic>
        <p:nvPicPr>
          <p:cNvPr id="14" name="Picture 13"/>
          <p:cNvPicPr>
            <a:picLocks noChangeAspect="1"/>
          </p:cNvPicPr>
          <p:nvPr userDrawn="1"/>
        </p:nvPicPr>
        <p:blipFill rotWithShape="1">
          <a:blip r:embed="rId9">
            <a:extLst>
              <a:ext uri="{28A0092B-C50C-407E-A947-70E740481C1C}">
                <a14:useLocalDpi xmlns:a14="http://schemas.microsoft.com/office/drawing/2010/main" val="0"/>
              </a:ext>
            </a:extLst>
          </a:blip>
          <a:srcRect l="4388" t="13833" r="24814" b="41511"/>
          <a:stretch/>
        </p:blipFill>
        <p:spPr>
          <a:xfrm>
            <a:off x="1444845" y="5950565"/>
            <a:ext cx="3237590" cy="912689"/>
          </a:xfrm>
          <a:prstGeom prst="rect">
            <a:avLst/>
          </a:prstGeom>
        </p:spPr>
      </p:pic>
      <p:pic>
        <p:nvPicPr>
          <p:cNvPr id="15" name="Picture 14"/>
          <p:cNvPicPr>
            <a:picLocks noChangeAspect="1"/>
          </p:cNvPicPr>
          <p:nvPr userDrawn="1"/>
        </p:nvPicPr>
        <p:blipFill rotWithShape="1">
          <a:blip r:embed="rId9">
            <a:extLst>
              <a:ext uri="{28A0092B-C50C-407E-A947-70E740481C1C}">
                <a14:useLocalDpi xmlns:a14="http://schemas.microsoft.com/office/drawing/2010/main" val="0"/>
              </a:ext>
            </a:extLst>
          </a:blip>
          <a:srcRect l="4388" t="13833" r="62214" b="41511"/>
          <a:stretch/>
        </p:blipFill>
        <p:spPr>
          <a:xfrm>
            <a:off x="0" y="5950565"/>
            <a:ext cx="1527313" cy="912689"/>
          </a:xfrm>
          <a:prstGeom prst="rect">
            <a:avLst/>
          </a:prstGeom>
        </p:spPr>
      </p:pic>
      <p:sp>
        <p:nvSpPr>
          <p:cNvPr id="10" name="Rectangle 9">
            <a:extLst>
              <a:ext uri="{FF2B5EF4-FFF2-40B4-BE49-F238E27FC236}">
                <a16:creationId xmlns:a16="http://schemas.microsoft.com/office/drawing/2014/main" id="{06D0E572-20C4-F040-9794-0ACF68982BCE}"/>
              </a:ext>
            </a:extLst>
          </p:cNvPr>
          <p:cNvSpPr/>
          <p:nvPr userDrawn="1"/>
        </p:nvSpPr>
        <p:spPr>
          <a:xfrm>
            <a:off x="11129049" y="5988607"/>
            <a:ext cx="1062951" cy="769441"/>
          </a:xfrm>
          <a:prstGeom prst="rect">
            <a:avLst/>
          </a:prstGeom>
        </p:spPr>
        <p:txBody>
          <a:bodyPr wrap="square">
            <a:spAutoFit/>
          </a:bodyPr>
          <a:lstStyle/>
          <a:p>
            <a:pPr algn="r"/>
            <a:r>
              <a:rPr lang="en-US" sz="1100" dirty="0">
                <a:solidFill>
                  <a:schemeClr val="bg1">
                    <a:lumMod val="50000"/>
                  </a:schemeClr>
                </a:solidFill>
              </a:rPr>
              <a:t>Hospital AIM</a:t>
            </a:r>
          </a:p>
          <a:p>
            <a:pPr algn="r"/>
            <a:r>
              <a:rPr lang="en-US" sz="1100" dirty="0">
                <a:solidFill>
                  <a:schemeClr val="bg1">
                    <a:lumMod val="50000"/>
                  </a:schemeClr>
                </a:solidFill>
              </a:rPr>
              <a:t>Team</a:t>
            </a:r>
          </a:p>
          <a:p>
            <a:pPr algn="r"/>
            <a:r>
              <a:rPr lang="en-US" sz="1100" dirty="0">
                <a:solidFill>
                  <a:schemeClr val="bg1">
                    <a:lumMod val="50000"/>
                  </a:schemeClr>
                </a:solidFill>
              </a:rPr>
              <a:t>Leads</a:t>
            </a:r>
          </a:p>
          <a:p>
            <a:pPr algn="r"/>
            <a:r>
              <a:rPr lang="en-US" sz="1100" dirty="0">
                <a:solidFill>
                  <a:schemeClr val="bg1">
                    <a:lumMod val="50000"/>
                  </a:schemeClr>
                </a:solidFill>
              </a:rPr>
              <a:t>SPPC-II</a:t>
            </a:r>
          </a:p>
        </p:txBody>
      </p:sp>
    </p:spTree>
    <p:extLst>
      <p:ext uri="{BB962C8B-B14F-4D97-AF65-F5344CB8AC3E}">
        <p14:creationId xmlns:p14="http://schemas.microsoft.com/office/powerpoint/2010/main" val="184971091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8.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9.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50B58-8F49-2841-9312-616A71940AFA}"/>
              </a:ext>
            </a:extLst>
          </p:cNvPr>
          <p:cNvSpPr>
            <a:spLocks noGrp="1"/>
          </p:cNvSpPr>
          <p:nvPr>
            <p:ph type="ctrTitle"/>
          </p:nvPr>
        </p:nvSpPr>
        <p:spPr/>
        <p:txBody>
          <a:bodyPr>
            <a:noAutofit/>
          </a:bodyPr>
          <a:lstStyle/>
          <a:p>
            <a:r>
              <a:rPr lang="en-US" sz="4400" b="1" dirty="0"/>
              <a:t>Implementing the </a:t>
            </a:r>
            <a:br>
              <a:rPr lang="en-US" sz="4400" b="1" dirty="0">
                <a:cs typeface="Calibri Light"/>
              </a:rPr>
            </a:br>
            <a:r>
              <a:rPr lang="en-US" sz="4400" b="1" dirty="0"/>
              <a:t>SPPC-II Teamwork Toolkit</a:t>
            </a:r>
            <a:endParaRPr lang="en-US" sz="4400" b="1" dirty="0">
              <a:ea typeface="+mj-lt"/>
              <a:cs typeface="+mj-lt"/>
            </a:endParaRPr>
          </a:p>
        </p:txBody>
      </p:sp>
      <p:sp>
        <p:nvSpPr>
          <p:cNvPr id="15" name="Text Placeholder 14"/>
          <p:cNvSpPr>
            <a:spLocks noGrp="1"/>
          </p:cNvSpPr>
          <p:nvPr>
            <p:ph type="body" sz="quarter" idx="11"/>
          </p:nvPr>
        </p:nvSpPr>
        <p:spPr>
          <a:xfrm>
            <a:off x="3738563" y="4005867"/>
            <a:ext cx="6929437" cy="655917"/>
          </a:xfrm>
        </p:spPr>
        <p:txBody>
          <a:bodyPr vert="horz" lIns="91440" tIns="45720" rIns="91440" bIns="45720" rtlCol="0" anchor="t">
            <a:noAutofit/>
          </a:bodyPr>
          <a:lstStyle/>
          <a:p>
            <a:r>
              <a:rPr lang="en-US" dirty="0"/>
              <a:t>Module 7 of 8</a:t>
            </a:r>
          </a:p>
        </p:txBody>
      </p:sp>
      <p:sp>
        <p:nvSpPr>
          <p:cNvPr id="12" name="Text Placeholder 4">
            <a:extLst>
              <a:ext uri="{FF2B5EF4-FFF2-40B4-BE49-F238E27FC236}">
                <a16:creationId xmlns:a16="http://schemas.microsoft.com/office/drawing/2014/main" id="{83B0D065-BA78-DB44-919C-9423AEA9B8C7}"/>
              </a:ext>
            </a:extLst>
          </p:cNvPr>
          <p:cNvSpPr>
            <a:spLocks noGrp="1"/>
          </p:cNvSpPr>
          <p:nvPr>
            <p:ph type="body" sz="quarter" idx="12"/>
          </p:nvPr>
        </p:nvSpPr>
        <p:spPr/>
        <p:txBody>
          <a:bodyPr anchor="ctr"/>
          <a:lstStyle/>
          <a:p>
            <a:pPr marL="0" lvl="0" indent="0" algn="ctr">
              <a:lnSpc>
                <a:spcPct val="100000"/>
              </a:lnSpc>
              <a:spcBef>
                <a:spcPts val="0"/>
              </a:spcBef>
              <a:buNone/>
            </a:pPr>
            <a:r>
              <a:rPr lang="en-US" sz="4000" dirty="0">
                <a:solidFill>
                  <a:prstClr val="black"/>
                </a:solidFill>
              </a:rPr>
              <a:t>SPPC-II</a:t>
            </a:r>
          </a:p>
          <a:p>
            <a:pPr marL="0" lvl="0" indent="0" algn="ctr">
              <a:spcBef>
                <a:spcPct val="0"/>
              </a:spcBef>
              <a:buNone/>
              <a:defRPr/>
            </a:pPr>
            <a:r>
              <a:rPr lang="en-US" sz="4000" dirty="0">
                <a:solidFill>
                  <a:prstClr val="black"/>
                </a:solidFill>
              </a:rPr>
              <a:t>Toolkit</a:t>
            </a:r>
          </a:p>
        </p:txBody>
      </p:sp>
      <p:pic>
        <p:nvPicPr>
          <p:cNvPr id="5" name="Picture 4" descr="Logo for Agency for Healthcare Research and Quality (AHRQ)">
            <a:extLst>
              <a:ext uri="{FF2B5EF4-FFF2-40B4-BE49-F238E27FC236}">
                <a16:creationId xmlns:a16="http://schemas.microsoft.com/office/drawing/2014/main" id="{41854258-4BA1-4DC8-91F6-9C8D477210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47" y="5696015"/>
            <a:ext cx="2377440" cy="822960"/>
          </a:xfrm>
          <a:prstGeom prst="rect">
            <a:avLst/>
          </a:prstGeom>
        </p:spPr>
      </p:pic>
      <p:sp>
        <p:nvSpPr>
          <p:cNvPr id="3" name="TextBox 2">
            <a:extLst>
              <a:ext uri="{FF2B5EF4-FFF2-40B4-BE49-F238E27FC236}">
                <a16:creationId xmlns:a16="http://schemas.microsoft.com/office/drawing/2014/main" id="{A9EA1C10-4FF5-4DC0-85B8-1D372877B704}"/>
              </a:ext>
            </a:extLst>
          </p:cNvPr>
          <p:cNvSpPr txBox="1"/>
          <p:nvPr/>
        </p:nvSpPr>
        <p:spPr>
          <a:xfrm>
            <a:off x="9277350" y="5848350"/>
            <a:ext cx="2420214" cy="646331"/>
          </a:xfrm>
          <a:prstGeom prst="rect">
            <a:avLst/>
          </a:prstGeom>
          <a:noFill/>
        </p:spPr>
        <p:txBody>
          <a:bodyPr wrap="none" rtlCol="0">
            <a:spAutoFit/>
          </a:bodyPr>
          <a:lstStyle/>
          <a:p>
            <a:pPr algn="r"/>
            <a:r>
              <a:rPr lang="en-US" dirty="0"/>
              <a:t>AHRQ Pub. No. 23-0046</a:t>
            </a:r>
          </a:p>
          <a:p>
            <a:pPr algn="r"/>
            <a:r>
              <a:rPr lang="en-US" dirty="0"/>
              <a:t>July 2023</a:t>
            </a:r>
          </a:p>
        </p:txBody>
      </p:sp>
    </p:spTree>
    <p:custDataLst>
      <p:tags r:id="rId1"/>
    </p:custDataLst>
    <p:extLst>
      <p:ext uri="{BB962C8B-B14F-4D97-AF65-F5344CB8AC3E}">
        <p14:creationId xmlns:p14="http://schemas.microsoft.com/office/powerpoint/2010/main" val="4189052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6686104-E821-B741-99A1-E9FEFA766656}"/>
              </a:ext>
            </a:extLst>
          </p:cNvPr>
          <p:cNvSpPr>
            <a:spLocks noGrp="1"/>
          </p:cNvSpPr>
          <p:nvPr>
            <p:ph type="title"/>
          </p:nvPr>
        </p:nvSpPr>
        <p:spPr/>
        <p:txBody>
          <a:bodyPr>
            <a:normAutofit/>
          </a:bodyPr>
          <a:lstStyle/>
          <a:p>
            <a:r>
              <a:rPr lang="en-US" sz="3600" dirty="0"/>
              <a:t>Step 4: Conduct a Pre-implementation Barrier Analysis</a:t>
            </a:r>
            <a:r>
              <a:rPr lang="en-US" sz="3600" dirty="0">
                <a:cs typeface="Arial"/>
              </a:rPr>
              <a:t> </a:t>
            </a:r>
            <a:endParaRPr lang="en-US" sz="3600" dirty="0"/>
          </a:p>
        </p:txBody>
      </p:sp>
      <p:sp>
        <p:nvSpPr>
          <p:cNvPr id="7" name="Content Placeholder 6">
            <a:extLst>
              <a:ext uri="{FF2B5EF4-FFF2-40B4-BE49-F238E27FC236}">
                <a16:creationId xmlns:a16="http://schemas.microsoft.com/office/drawing/2014/main" id="{DEE3E283-BA2B-C442-8207-E2FE66552109}"/>
              </a:ext>
            </a:extLst>
          </p:cNvPr>
          <p:cNvSpPr>
            <a:spLocks noGrp="1"/>
          </p:cNvSpPr>
          <p:nvPr>
            <p:ph idx="1"/>
          </p:nvPr>
        </p:nvSpPr>
        <p:spPr>
          <a:xfrm>
            <a:off x="838200" y="1825625"/>
            <a:ext cx="10515600" cy="4167402"/>
          </a:xfrm>
        </p:spPr>
        <p:txBody>
          <a:bodyPr>
            <a:normAutofit fontScale="70000" lnSpcReduction="20000"/>
          </a:bodyPr>
          <a:lstStyle/>
          <a:p>
            <a:pPr marL="0" indent="0">
              <a:spcAft>
                <a:spcPts val="1800"/>
              </a:spcAft>
              <a:buNone/>
            </a:pPr>
            <a:r>
              <a:rPr lang="en-US" b="1" dirty="0"/>
              <a:t>Imagine you are 1 year in the future…</a:t>
            </a:r>
          </a:p>
          <a:p>
            <a:r>
              <a:rPr lang="en-US" dirty="0"/>
              <a:t>SPPC-II Teamwork Toolkit training implementation and tool adoption have failed.</a:t>
            </a:r>
          </a:p>
          <a:p>
            <a:pPr lvl="1"/>
            <a:r>
              <a:rPr lang="en-US" dirty="0"/>
              <a:t>What were the causes of the failure?</a:t>
            </a:r>
          </a:p>
          <a:p>
            <a:pPr lvl="1"/>
            <a:r>
              <a:rPr lang="en-US" dirty="0"/>
              <a:t>Spend 10 minutes writing down all of the reasons the project failed in your unit.</a:t>
            </a:r>
          </a:p>
          <a:p>
            <a:pPr lvl="1"/>
            <a:r>
              <a:rPr lang="en-US" dirty="0"/>
              <a:t>Pick two or three of the items that are your biggest concern. What would you do differently?</a:t>
            </a:r>
          </a:p>
          <a:p>
            <a:endParaRPr lang="en-US" dirty="0"/>
          </a:p>
          <a:p>
            <a:r>
              <a:rPr lang="en-US" dirty="0"/>
              <a:t>SPPC-II Teamwork Toolkit training implementation and tool adoption has gone exceedingly well.</a:t>
            </a:r>
          </a:p>
          <a:p>
            <a:pPr lvl="1"/>
            <a:r>
              <a:rPr lang="en-US" dirty="0"/>
              <a:t>What went right?</a:t>
            </a:r>
          </a:p>
          <a:p>
            <a:pPr lvl="1"/>
            <a:r>
              <a:rPr lang="en-US" dirty="0"/>
              <a:t>Spend 5 minutes writing down what went right.</a:t>
            </a:r>
          </a:p>
          <a:p>
            <a:pPr lvl="1"/>
            <a:r>
              <a:rPr lang="en-US" dirty="0"/>
              <a:t>Pick two or three of the items that do not currently look like the ideal. What do you need to do differently?</a:t>
            </a:r>
            <a:endParaRPr lang="en-US" b="1" i="1" dirty="0">
              <a:solidFill>
                <a:srgbClr val="505BA7"/>
              </a:solidFill>
            </a:endParaRPr>
          </a:p>
          <a:p>
            <a:pPr marL="0" indent="0" algn="ctr">
              <a:spcBef>
                <a:spcPts val="2200"/>
              </a:spcBef>
              <a:buNone/>
            </a:pPr>
            <a:r>
              <a:rPr lang="en-US" b="1" i="1" dirty="0">
                <a:solidFill>
                  <a:srgbClr val="505BA7"/>
                </a:solidFill>
              </a:rPr>
              <a:t>Periodically review the potential problem list to reawaken yourself to possible problems.</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54C8FC-483A-A44D-90AF-15C4FE8526B3}"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783238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C85C9-C101-0049-A81D-7F57987087DA}"/>
              </a:ext>
            </a:extLst>
          </p:cNvPr>
          <p:cNvSpPr>
            <a:spLocks noGrp="1"/>
          </p:cNvSpPr>
          <p:nvPr>
            <p:ph type="title"/>
          </p:nvPr>
        </p:nvSpPr>
        <p:spPr/>
        <p:txBody>
          <a:bodyPr>
            <a:normAutofit/>
          </a:bodyPr>
          <a:lstStyle/>
          <a:p>
            <a:r>
              <a:rPr lang="en-US" dirty="0"/>
              <a:t>Exercise: Barrier Analysis (Input Sheet) </a:t>
            </a: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54C8FC-483A-A44D-90AF-15C4FE8526B3}"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graphicFrame>
        <p:nvGraphicFramePr>
          <p:cNvPr id="6" name="Content Placeholder 5">
            <a:extLst>
              <a:ext uri="{FF2B5EF4-FFF2-40B4-BE49-F238E27FC236}">
                <a16:creationId xmlns:a16="http://schemas.microsoft.com/office/drawing/2014/main" id="{D381B377-F169-B645-8D08-772BE3D28610}"/>
              </a:ext>
            </a:extLst>
          </p:cNvPr>
          <p:cNvGraphicFramePr>
            <a:graphicFrameLocks noGrp="1"/>
          </p:cNvGraphicFramePr>
          <p:nvPr>
            <p:ph idx="1"/>
            <p:extLst>
              <p:ext uri="{D42A27DB-BD31-4B8C-83A1-F6EECF244321}">
                <p14:modId xmlns:p14="http://schemas.microsoft.com/office/powerpoint/2010/main" val="2203660177"/>
              </p:ext>
            </p:extLst>
          </p:nvPr>
        </p:nvGraphicFramePr>
        <p:xfrm>
          <a:off x="838200" y="1825625"/>
          <a:ext cx="10515600" cy="3932624"/>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594268694"/>
                    </a:ext>
                  </a:extLst>
                </a:gridCol>
                <a:gridCol w="3505200">
                  <a:extLst>
                    <a:ext uri="{9D8B030D-6E8A-4147-A177-3AD203B41FA5}">
                      <a16:colId xmlns:a16="http://schemas.microsoft.com/office/drawing/2014/main" val="430285851"/>
                    </a:ext>
                  </a:extLst>
                </a:gridCol>
                <a:gridCol w="3505200">
                  <a:extLst>
                    <a:ext uri="{9D8B030D-6E8A-4147-A177-3AD203B41FA5}">
                      <a16:colId xmlns:a16="http://schemas.microsoft.com/office/drawing/2014/main" val="853336701"/>
                    </a:ext>
                  </a:extLst>
                </a:gridCol>
              </a:tblGrid>
              <a:tr h="983156">
                <a:tc>
                  <a:txBody>
                    <a:bodyPr/>
                    <a:lstStyle/>
                    <a:p>
                      <a:pPr algn="ctr"/>
                      <a:r>
                        <a:rPr lang="en-US" sz="2000" dirty="0"/>
                        <a:t>Reasons for Failure</a:t>
                      </a:r>
                    </a:p>
                    <a:p>
                      <a:pPr algn="ctr">
                        <a:spcBef>
                          <a:spcPts val="1200"/>
                        </a:spcBef>
                      </a:pPr>
                      <a:r>
                        <a:rPr lang="en-US" b="0" i="1" dirty="0"/>
                        <a:t>What could have been the cause?</a:t>
                      </a:r>
                    </a:p>
                  </a:txBody>
                  <a:tcPr/>
                </a:tc>
                <a:tc>
                  <a:txBody>
                    <a:bodyPr/>
                    <a:lstStyle/>
                    <a:p>
                      <a:pPr algn="ctr"/>
                      <a:r>
                        <a:rPr lang="en-US" sz="2000" dirty="0"/>
                        <a:t>Level of Concern</a:t>
                      </a:r>
                    </a:p>
                    <a:p>
                      <a:pPr algn="ctr">
                        <a:spcBef>
                          <a:spcPts val="1200"/>
                        </a:spcBef>
                      </a:pPr>
                      <a:r>
                        <a:rPr lang="en-US" b="0" i="1" dirty="0"/>
                        <a:t>1 = lowest level to 5 = greatest level</a:t>
                      </a:r>
                    </a:p>
                  </a:txBody>
                  <a:tcPr/>
                </a:tc>
                <a:tc>
                  <a:txBody>
                    <a:bodyPr/>
                    <a:lstStyle/>
                    <a:p>
                      <a:pPr algn="ctr"/>
                      <a:r>
                        <a:rPr lang="en-US" sz="2000" dirty="0"/>
                        <a:t>Action Steps To Prevent Failure</a:t>
                      </a:r>
                    </a:p>
                    <a:p>
                      <a:pPr algn="ctr">
                        <a:spcBef>
                          <a:spcPts val="1200"/>
                        </a:spcBef>
                      </a:pPr>
                      <a:r>
                        <a:rPr lang="en-US" b="0" i="1" dirty="0"/>
                        <a:t>What can I do differently?</a:t>
                      </a:r>
                    </a:p>
                  </a:txBody>
                  <a:tcPr/>
                </a:tc>
                <a:extLst>
                  <a:ext uri="{0D108BD9-81ED-4DB2-BD59-A6C34878D82A}">
                    <a16:rowId xmlns:a16="http://schemas.microsoft.com/office/drawing/2014/main" val="3263572708"/>
                  </a:ext>
                </a:extLst>
              </a:tr>
              <a:tr h="983156">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853032307"/>
                  </a:ext>
                </a:extLst>
              </a:tr>
              <a:tr h="983156">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53261690"/>
                  </a:ext>
                </a:extLst>
              </a:tr>
              <a:tr h="983156">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695686140"/>
                  </a:ext>
                </a:extLst>
              </a:tr>
            </a:tbl>
          </a:graphicData>
        </a:graphic>
      </p:graphicFrame>
    </p:spTree>
    <p:custDataLst>
      <p:tags r:id="rId1"/>
    </p:custDataLst>
    <p:extLst>
      <p:ext uri="{BB962C8B-B14F-4D97-AF65-F5344CB8AC3E}">
        <p14:creationId xmlns:p14="http://schemas.microsoft.com/office/powerpoint/2010/main" val="4285855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90C85C9-C101-0049-A81D-7F57987087DA}"/>
              </a:ext>
            </a:extLst>
          </p:cNvPr>
          <p:cNvSpPr>
            <a:spLocks noGrp="1"/>
          </p:cNvSpPr>
          <p:nvPr>
            <p:ph type="title"/>
          </p:nvPr>
        </p:nvSpPr>
        <p:spPr/>
        <p:txBody>
          <a:bodyPr>
            <a:normAutofit/>
          </a:bodyPr>
          <a:lstStyle/>
          <a:p>
            <a:r>
              <a:rPr lang="en-US" dirty="0"/>
              <a:t>Exercise: Barrier Analysis (Results) </a:t>
            </a:r>
          </a:p>
        </p:txBody>
      </p:sp>
      <p:graphicFrame>
        <p:nvGraphicFramePr>
          <p:cNvPr id="8" name="Content Placeholder 7">
            <a:extLst>
              <a:ext uri="{FF2B5EF4-FFF2-40B4-BE49-F238E27FC236}">
                <a16:creationId xmlns:a16="http://schemas.microsoft.com/office/drawing/2014/main" id="{22244DD5-15B4-B646-9A7E-3BC19614391C}"/>
              </a:ext>
            </a:extLst>
          </p:cNvPr>
          <p:cNvGraphicFramePr>
            <a:graphicFrameLocks noGrp="1"/>
          </p:cNvGraphicFramePr>
          <p:nvPr>
            <p:ph idx="1"/>
          </p:nvPr>
        </p:nvGraphicFramePr>
        <p:xfrm>
          <a:off x="838200" y="1825625"/>
          <a:ext cx="10515600" cy="3833772"/>
        </p:xfrm>
        <a:graphic>
          <a:graphicData uri="http://schemas.openxmlformats.org/drawingml/2006/table">
            <a:tbl>
              <a:tblPr firstRow="1" bandRow="1">
                <a:tableStyleId>{B301B821-A1FF-4177-AEE7-76D212191A09}</a:tableStyleId>
              </a:tblPr>
              <a:tblGrid>
                <a:gridCol w="3505200">
                  <a:extLst>
                    <a:ext uri="{9D8B030D-6E8A-4147-A177-3AD203B41FA5}">
                      <a16:colId xmlns:a16="http://schemas.microsoft.com/office/drawing/2014/main" val="3492039315"/>
                    </a:ext>
                  </a:extLst>
                </a:gridCol>
                <a:gridCol w="3505200">
                  <a:extLst>
                    <a:ext uri="{9D8B030D-6E8A-4147-A177-3AD203B41FA5}">
                      <a16:colId xmlns:a16="http://schemas.microsoft.com/office/drawing/2014/main" val="2575438340"/>
                    </a:ext>
                  </a:extLst>
                </a:gridCol>
                <a:gridCol w="3505200">
                  <a:extLst>
                    <a:ext uri="{9D8B030D-6E8A-4147-A177-3AD203B41FA5}">
                      <a16:colId xmlns:a16="http://schemas.microsoft.com/office/drawing/2014/main" val="1525086732"/>
                    </a:ext>
                  </a:extLst>
                </a:gridCol>
              </a:tblGrid>
              <a:tr h="653484">
                <a:tc>
                  <a:txBody>
                    <a:bodyPr/>
                    <a:lstStyle/>
                    <a:p>
                      <a:pPr algn="ctr"/>
                      <a:r>
                        <a:rPr lang="en-US" sz="2400" dirty="0"/>
                        <a:t>Top Concerns</a:t>
                      </a:r>
                    </a:p>
                  </a:txBody>
                  <a:tcPr/>
                </a:tc>
                <a:tc>
                  <a:txBody>
                    <a:bodyPr/>
                    <a:lstStyle/>
                    <a:p>
                      <a:pPr algn="ctr"/>
                      <a:r>
                        <a:rPr lang="en-US" sz="2400" dirty="0"/>
                        <a:t>Intervention(s)</a:t>
                      </a:r>
                    </a:p>
                  </a:txBody>
                  <a:tcPr/>
                </a:tc>
                <a:tc>
                  <a:txBody>
                    <a:bodyPr/>
                    <a:lstStyle/>
                    <a:p>
                      <a:pPr algn="ctr"/>
                      <a:r>
                        <a:rPr lang="en-US" sz="2400" dirty="0"/>
                        <a:t>Person Responsible</a:t>
                      </a:r>
                    </a:p>
                  </a:txBody>
                  <a:tcPr/>
                </a:tc>
                <a:extLst>
                  <a:ext uri="{0D108BD9-81ED-4DB2-BD59-A6C34878D82A}">
                    <a16:rowId xmlns:a16="http://schemas.microsoft.com/office/drawing/2014/main" val="3917233522"/>
                  </a:ext>
                </a:extLst>
              </a:tr>
              <a:tr h="530048">
                <a:tc rowSpan="2">
                  <a:txBody>
                    <a:bodyPr/>
                    <a:lstStyle/>
                    <a:p>
                      <a:r>
                        <a:rPr lang="en-US" dirty="0"/>
                        <a:t>1.</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83686633"/>
                  </a:ext>
                </a:extLst>
              </a:tr>
              <a:tr h="530048">
                <a:tc vMerge="1">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72866060"/>
                  </a:ext>
                </a:extLst>
              </a:tr>
              <a:tr h="530048">
                <a:tc rowSpan="2">
                  <a:txBody>
                    <a:bodyPr/>
                    <a:lstStyle/>
                    <a:p>
                      <a:r>
                        <a:rPr lang="en-US" dirty="0"/>
                        <a:t>2.</a:t>
                      </a:r>
                    </a:p>
                  </a:txBody>
                  <a:tcPr>
                    <a:noFill/>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624579538"/>
                  </a:ext>
                </a:extLst>
              </a:tr>
              <a:tr h="530048">
                <a:tc vMerge="1">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720862810"/>
                  </a:ext>
                </a:extLst>
              </a:tr>
              <a:tr h="530048">
                <a:tc rowSpan="2">
                  <a:txBody>
                    <a:bodyPr/>
                    <a:lstStyle/>
                    <a:p>
                      <a:r>
                        <a:rPr lang="en-US" dirty="0"/>
                        <a:t>3.</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505220461"/>
                  </a:ext>
                </a:extLst>
              </a:tr>
              <a:tr h="530048">
                <a:tc vMerge="1">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754212356"/>
                  </a:ext>
                </a:extLst>
              </a:tr>
            </a:tbl>
          </a:graphicData>
        </a:graphic>
      </p:graphicFrame>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54C8FC-483A-A44D-90AF-15C4FE8526B3}"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797781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Autofit/>
          </a:bodyPr>
          <a:lstStyle/>
          <a:p>
            <a:pPr marL="1725295" indent="-1725295"/>
            <a:r>
              <a:rPr lang="en-US" altLang="en-US" dirty="0"/>
              <a:t>Step 5: Create a Communications and Tracking Plan for Training Rollout</a:t>
            </a:r>
            <a:endParaRPr lang="en-US" dirty="0"/>
          </a:p>
        </p:txBody>
      </p:sp>
      <p:sp>
        <p:nvSpPr>
          <p:cNvPr id="4" name="Content Placeholder 3"/>
          <p:cNvSpPr>
            <a:spLocks noGrp="1"/>
          </p:cNvSpPr>
          <p:nvPr>
            <p:ph sz="half" idx="1"/>
          </p:nvPr>
        </p:nvSpPr>
        <p:spPr>
          <a:xfrm>
            <a:off x="838200" y="1825625"/>
            <a:ext cx="5181600" cy="4105618"/>
          </a:xfrm>
          <a:solidFill>
            <a:schemeClr val="tx2">
              <a:lumMod val="20000"/>
              <a:lumOff val="80000"/>
            </a:schemeClr>
          </a:solidFill>
          <a:ln>
            <a:solidFill>
              <a:schemeClr val="tx2"/>
            </a:solidFill>
          </a:ln>
        </p:spPr>
        <p:txBody>
          <a:bodyPr>
            <a:normAutofit fontScale="70000" lnSpcReduction="20000"/>
          </a:bodyPr>
          <a:lstStyle/>
          <a:p>
            <a:pPr marL="0" indent="0">
              <a:buNone/>
            </a:pPr>
            <a:r>
              <a:rPr lang="en-US" sz="3400" b="1" dirty="0"/>
              <a:t>Key Actions:</a:t>
            </a:r>
          </a:p>
          <a:p>
            <a:r>
              <a:rPr lang="en-US" sz="3200" dirty="0"/>
              <a:t>Gather names and roles of the frontline staff who need to participate in training.</a:t>
            </a:r>
          </a:p>
          <a:p>
            <a:r>
              <a:rPr lang="en-US" sz="3200" dirty="0"/>
              <a:t>Identify goals for communication with this group. What do you want to achieve?</a:t>
            </a:r>
          </a:p>
          <a:p>
            <a:r>
              <a:rPr lang="en-US" sz="3200" dirty="0"/>
              <a:t>What information will you communicate?</a:t>
            </a:r>
          </a:p>
          <a:p>
            <a:r>
              <a:rPr lang="en-US" sz="3200" dirty="0"/>
              <a:t>When and how often will you communicate? </a:t>
            </a:r>
          </a:p>
          <a:p>
            <a:r>
              <a:rPr lang="en-US" sz="3200" dirty="0"/>
              <a:t>How will you communicate (e.g., reports, presentations, emails)?</a:t>
            </a:r>
          </a:p>
        </p:txBody>
      </p:sp>
      <p:sp>
        <p:nvSpPr>
          <p:cNvPr id="18435" name="Rectangle 4"/>
          <p:cNvSpPr>
            <a:spLocks noGrp="1" noChangeArrowheads="1"/>
          </p:cNvSpPr>
          <p:nvPr>
            <p:ph sz="half" idx="2"/>
          </p:nvPr>
        </p:nvSpPr>
        <p:spPr>
          <a:xfrm>
            <a:off x="6172200" y="1825625"/>
            <a:ext cx="5181600" cy="4105618"/>
          </a:xfrm>
          <a:solidFill>
            <a:schemeClr val="bg1"/>
          </a:solidFill>
          <a:ln>
            <a:solidFill>
              <a:schemeClr val="tx2"/>
            </a:solidFill>
          </a:ln>
          <a:effectLst>
            <a:outerShdw blurRad="50800" dist="38100" dir="2700000" algn="tl" rotWithShape="0">
              <a:prstClr val="black">
                <a:alpha val="40000"/>
              </a:prstClr>
            </a:outerShdw>
          </a:effectLst>
        </p:spPr>
        <p:txBody>
          <a:bodyPr>
            <a:noAutofit/>
          </a:bodyPr>
          <a:lstStyle/>
          <a:p>
            <a:r>
              <a:rPr lang="en-US" altLang="en-US" sz="2000" b="1" dirty="0">
                <a:solidFill>
                  <a:srgbClr val="505BA7"/>
                </a:solidFill>
              </a:rPr>
              <a:t>Who</a:t>
            </a:r>
            <a:r>
              <a:rPr lang="en-US" altLang="en-US" sz="2000" dirty="0"/>
              <a:t> will you target for training? </a:t>
            </a:r>
          </a:p>
          <a:p>
            <a:endParaRPr lang="en-US" altLang="en-US" sz="2000" dirty="0"/>
          </a:p>
          <a:p>
            <a:r>
              <a:rPr lang="en-US" altLang="en-US" sz="2000" b="1" dirty="0">
                <a:solidFill>
                  <a:srgbClr val="505BA7"/>
                </a:solidFill>
              </a:rPr>
              <a:t>What</a:t>
            </a:r>
            <a:r>
              <a:rPr lang="en-US" altLang="en-US" sz="2000" dirty="0"/>
              <a:t> information will you communicate?</a:t>
            </a:r>
          </a:p>
          <a:p>
            <a:endParaRPr lang="en-US" altLang="en-US" sz="2000" dirty="0"/>
          </a:p>
          <a:p>
            <a:r>
              <a:rPr lang="en-US" altLang="en-US" sz="2000" b="1" dirty="0">
                <a:solidFill>
                  <a:srgbClr val="505BA7"/>
                </a:solidFill>
              </a:rPr>
              <a:t>When</a:t>
            </a:r>
            <a:r>
              <a:rPr lang="en-US" altLang="en-US" sz="2000" dirty="0"/>
              <a:t> will you communicate with them?</a:t>
            </a:r>
          </a:p>
          <a:p>
            <a:endParaRPr lang="en-US" altLang="en-US" sz="2000" dirty="0"/>
          </a:p>
          <a:p>
            <a:r>
              <a:rPr lang="en-US" altLang="en-US" sz="2000" b="1" dirty="0">
                <a:solidFill>
                  <a:srgbClr val="505BA7"/>
                </a:solidFill>
              </a:rPr>
              <a:t>How</a:t>
            </a:r>
            <a:r>
              <a:rPr lang="en-US" altLang="en-US" sz="2000" dirty="0"/>
              <a:t> will you communicate with them?</a:t>
            </a:r>
          </a:p>
          <a:p>
            <a:endParaRPr lang="en-US" altLang="en-US" sz="2000" dirty="0"/>
          </a:p>
          <a:p>
            <a:r>
              <a:rPr lang="en-US" altLang="en-US" sz="2000" b="1" dirty="0">
                <a:solidFill>
                  <a:srgbClr val="505BA7"/>
                </a:solidFill>
              </a:rPr>
              <a:t>How</a:t>
            </a:r>
            <a:r>
              <a:rPr lang="en-US" altLang="en-US" sz="2000" dirty="0"/>
              <a:t> will you track participation (completion of online modules + attendance at facilitation sessions)?</a:t>
            </a: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740ACF9-1A13-4F08-B629-91F27EC6A1E7}"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911086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CE06FF-5F19-FE49-BB8D-722EF2E433E4}"/>
              </a:ext>
            </a:extLst>
          </p:cNvPr>
          <p:cNvSpPr>
            <a:spLocks noGrp="1"/>
          </p:cNvSpPr>
          <p:nvPr>
            <p:ph type="title"/>
          </p:nvPr>
        </p:nvSpPr>
        <p:spPr/>
        <p:txBody>
          <a:bodyPr/>
          <a:lstStyle/>
          <a:p>
            <a:r>
              <a:rPr lang="en-US" dirty="0"/>
              <a:t>Decision Points</a:t>
            </a:r>
          </a:p>
        </p:txBody>
      </p:sp>
      <p:sp>
        <p:nvSpPr>
          <p:cNvPr id="6" name="Content Placeholder 5">
            <a:extLst>
              <a:ext uri="{FF2B5EF4-FFF2-40B4-BE49-F238E27FC236}">
                <a16:creationId xmlns:a16="http://schemas.microsoft.com/office/drawing/2014/main" id="{A47BCE75-4638-8D40-9787-75C7617D1B20}"/>
              </a:ext>
            </a:extLst>
          </p:cNvPr>
          <p:cNvSpPr>
            <a:spLocks noGrp="1"/>
          </p:cNvSpPr>
          <p:nvPr>
            <p:ph idx="1"/>
          </p:nvPr>
        </p:nvSpPr>
        <p:spPr/>
        <p:txBody>
          <a:bodyPr>
            <a:normAutofit fontScale="92500" lnSpcReduction="10000"/>
          </a:bodyPr>
          <a:lstStyle/>
          <a:p>
            <a:r>
              <a:rPr lang="en-US" dirty="0"/>
              <a:t>Who are you including in the training audience?</a:t>
            </a:r>
          </a:p>
          <a:p>
            <a:pPr lvl="1"/>
            <a:r>
              <a:rPr lang="en-US" dirty="0"/>
              <a:t>Nurses? Physicians? Med Techs? Midwives? Administrative staff?</a:t>
            </a:r>
          </a:p>
          <a:p>
            <a:r>
              <a:rPr lang="en-US" dirty="0"/>
              <a:t>How often will you communicate the following information?</a:t>
            </a:r>
          </a:p>
          <a:p>
            <a:pPr lvl="1"/>
            <a:r>
              <a:rPr lang="en-US" dirty="0"/>
              <a:t>Expectations for participation</a:t>
            </a:r>
          </a:p>
          <a:p>
            <a:pPr lvl="1"/>
            <a:r>
              <a:rPr lang="en-US" dirty="0"/>
              <a:t>How to participate in the online modules and facilitation sessions</a:t>
            </a:r>
          </a:p>
          <a:p>
            <a:pPr lvl="1"/>
            <a:r>
              <a:rPr lang="en-US" dirty="0"/>
              <a:t>Which Teamwork and Communication tools are being spotlighted</a:t>
            </a:r>
          </a:p>
          <a:p>
            <a:r>
              <a:rPr lang="en-US" dirty="0"/>
              <a:t>What is the best way to communicate with your staff?</a:t>
            </a:r>
          </a:p>
          <a:p>
            <a:pPr lvl="1"/>
            <a:r>
              <a:rPr lang="en-US" dirty="0"/>
              <a:t>In person? Email? Other?</a:t>
            </a:r>
          </a:p>
          <a:p>
            <a:r>
              <a:rPr lang="en-US" dirty="0"/>
              <a:t>How will you track your communications?</a:t>
            </a:r>
          </a:p>
          <a:p>
            <a:r>
              <a:rPr lang="en-US" dirty="0"/>
              <a:t>How will you track frontline participation?</a:t>
            </a: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54C8FC-483A-A44D-90AF-15C4FE8526B3}"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540012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5482" y="765087"/>
            <a:ext cx="10888020" cy="914400"/>
          </a:xfrm>
        </p:spPr>
        <p:txBody>
          <a:bodyPr>
            <a:normAutofit/>
          </a:bodyPr>
          <a:lstStyle/>
          <a:p>
            <a:r>
              <a:rPr lang="en-US" altLang="en-US" dirty="0"/>
              <a:t>Step 6. Plan Your Facilitation Sessions</a:t>
            </a:r>
          </a:p>
        </p:txBody>
      </p:sp>
      <p:sp>
        <p:nvSpPr>
          <p:cNvPr id="5" name="Content Placeholder 4"/>
          <p:cNvSpPr>
            <a:spLocks noGrp="1"/>
          </p:cNvSpPr>
          <p:nvPr>
            <p:ph sz="quarter" idx="1"/>
          </p:nvPr>
        </p:nvSpPr>
        <p:spPr>
          <a:xfrm>
            <a:off x="605483" y="1878227"/>
            <a:ext cx="2817340" cy="3089189"/>
          </a:xfrm>
          <a:solidFill>
            <a:schemeClr val="tx2">
              <a:lumMod val="20000"/>
              <a:lumOff val="80000"/>
            </a:schemeClr>
          </a:solidFill>
          <a:ln>
            <a:solidFill>
              <a:schemeClr val="tx2"/>
            </a:solidFill>
          </a:ln>
        </p:spPr>
        <p:txBody>
          <a:bodyPr>
            <a:noAutofit/>
          </a:bodyPr>
          <a:lstStyle/>
          <a:p>
            <a:pPr marL="0" indent="0">
              <a:buNone/>
            </a:pPr>
            <a:r>
              <a:rPr lang="en-US" altLang="en-US" sz="1800" b="1" dirty="0"/>
              <a:t>Key Actions:</a:t>
            </a:r>
          </a:p>
          <a:p>
            <a:r>
              <a:rPr lang="en-US" altLang="en-US" sz="1800" dirty="0"/>
              <a:t>Determine who needs to be trained on what skills and by when</a:t>
            </a:r>
          </a:p>
          <a:p>
            <a:r>
              <a:rPr lang="en-US" altLang="en-US" sz="1800" dirty="0"/>
              <a:t>Develop a training plan for each audience</a:t>
            </a:r>
          </a:p>
          <a:p>
            <a:r>
              <a:rPr lang="en-US" altLang="en-US" sz="1800" dirty="0"/>
              <a:t>Determine if refresher training is required</a:t>
            </a:r>
          </a:p>
          <a:p>
            <a:r>
              <a:rPr lang="en-US" altLang="en-US" sz="1800" dirty="0"/>
              <a:t>Create training timelines </a:t>
            </a:r>
          </a:p>
        </p:txBody>
      </p:sp>
      <p:sp>
        <p:nvSpPr>
          <p:cNvPr id="6" name="Content Placeholder 5"/>
          <p:cNvSpPr>
            <a:spLocks noGrp="1"/>
          </p:cNvSpPr>
          <p:nvPr>
            <p:ph sz="quarter" idx="2"/>
          </p:nvPr>
        </p:nvSpPr>
        <p:spPr>
          <a:xfrm>
            <a:off x="605482" y="5166156"/>
            <a:ext cx="2817341" cy="596772"/>
          </a:xfrm>
        </p:spPr>
        <p:txBody>
          <a:bodyPr vert="horz" lIns="91440" tIns="45720" rIns="91440" bIns="45720" rtlCol="0" anchor="t">
            <a:normAutofit fontScale="92500" lnSpcReduction="10000"/>
          </a:bodyPr>
          <a:lstStyle/>
          <a:p>
            <a:pPr marL="0" indent="0" algn="ctr">
              <a:buNone/>
            </a:pPr>
            <a:r>
              <a:rPr lang="en-US" sz="1600" b="1" dirty="0">
                <a:solidFill>
                  <a:srgbClr val="57576E"/>
                </a:solidFill>
              </a:rPr>
              <a:t>Reference Document:</a:t>
            </a:r>
          </a:p>
          <a:p>
            <a:pPr marL="0" indent="0" algn="ctr">
              <a:buNone/>
            </a:pPr>
            <a:r>
              <a:rPr lang="en-US" sz="1600" i="1" dirty="0">
                <a:solidFill>
                  <a:srgbClr val="57576E"/>
                </a:solidFill>
              </a:rPr>
              <a:t>AIM Team Lead Facilitation Guide</a:t>
            </a:r>
            <a:endParaRPr lang="en-US" sz="1600" i="1" dirty="0">
              <a:solidFill>
                <a:srgbClr val="57576E"/>
              </a:solidFill>
              <a:cs typeface="Calibri"/>
            </a:endParaRPr>
          </a:p>
          <a:p>
            <a:pPr algn="ctr"/>
            <a:endParaRPr lang="en-US" sz="1600" dirty="0">
              <a:solidFill>
                <a:srgbClr val="57576E"/>
              </a:solidFill>
            </a:endParaRPr>
          </a:p>
        </p:txBody>
      </p:sp>
      <p:sp>
        <p:nvSpPr>
          <p:cNvPr id="17411" name="Rectangle 3"/>
          <p:cNvSpPr>
            <a:spLocks noGrp="1" noChangeArrowheads="1"/>
          </p:cNvSpPr>
          <p:nvPr>
            <p:ph type="body" sz="half" idx="3"/>
          </p:nvPr>
        </p:nvSpPr>
        <p:spPr>
          <a:xfrm>
            <a:off x="3620530" y="1849333"/>
            <a:ext cx="7961870" cy="4057197"/>
          </a:xfrm>
          <a:solidFill>
            <a:schemeClr val="bg1"/>
          </a:solidFill>
          <a:ln>
            <a:solidFill>
              <a:schemeClr val="tx2"/>
            </a:solidFill>
          </a:ln>
          <a:effectLst/>
        </p:spPr>
        <p:txBody>
          <a:bodyPr vert="horz" lIns="91440" tIns="45720" rIns="91440" bIns="45720" rtlCol="0" anchor="t">
            <a:noAutofit/>
          </a:bodyPr>
          <a:lstStyle/>
          <a:p>
            <a:pPr marL="0" indent="0">
              <a:buNone/>
            </a:pPr>
            <a:r>
              <a:rPr lang="en-US" sz="1600" b="1" u="sng" dirty="0">
                <a:solidFill>
                  <a:srgbClr val="505BA7"/>
                </a:solidFill>
              </a:rPr>
              <a:t>Who</a:t>
            </a:r>
            <a:r>
              <a:rPr lang="en-US" sz="1600" b="1" dirty="0">
                <a:solidFill>
                  <a:srgbClr val="57576E"/>
                </a:solidFill>
              </a:rPr>
              <a:t> </a:t>
            </a:r>
            <a:r>
              <a:rPr lang="en-US" sz="1600" b="1" dirty="0"/>
              <a:t>will attend the facilitation sessions?</a:t>
            </a:r>
          </a:p>
          <a:p>
            <a:pPr lvl="1"/>
            <a:r>
              <a:rPr lang="en-US" sz="1600" dirty="0"/>
              <a:t>Frontline staff (step 5)</a:t>
            </a:r>
            <a:endParaRPr lang="en-US" sz="1600" dirty="0">
              <a:cs typeface="Calibri"/>
            </a:endParaRPr>
          </a:p>
          <a:p>
            <a:pPr lvl="1"/>
            <a:r>
              <a:rPr lang="en-US" sz="1600" dirty="0"/>
              <a:t>Limit to 15 frontline staff per Hospital AIM Team Lead in attendance</a:t>
            </a:r>
            <a:endParaRPr lang="en-US" sz="1600" dirty="0">
              <a:cs typeface="Calibri"/>
            </a:endParaRPr>
          </a:p>
          <a:p>
            <a:pPr marL="0" indent="0">
              <a:buNone/>
            </a:pPr>
            <a:r>
              <a:rPr lang="en-US" sz="1600" b="1" u="sng" dirty="0">
                <a:solidFill>
                  <a:srgbClr val="505BA7"/>
                </a:solidFill>
              </a:rPr>
              <a:t>What</a:t>
            </a:r>
            <a:r>
              <a:rPr lang="en-US" sz="1600" b="1" dirty="0">
                <a:solidFill>
                  <a:srgbClr val="57576E"/>
                </a:solidFill>
              </a:rPr>
              <a:t> </a:t>
            </a:r>
            <a:r>
              <a:rPr lang="en-US" sz="1600" b="1" dirty="0"/>
              <a:t>skills will you train on during the facilitation sessions?</a:t>
            </a:r>
            <a:endParaRPr lang="en-US" sz="1600" b="1" dirty="0">
              <a:cs typeface="Calibri"/>
            </a:endParaRPr>
          </a:p>
          <a:p>
            <a:pPr lvl="1"/>
            <a:r>
              <a:rPr lang="en-US" sz="1600" dirty="0"/>
              <a:t>Follow the recommended schedule (step 3A)</a:t>
            </a:r>
            <a:endParaRPr lang="en-US" sz="1600" dirty="0">
              <a:cs typeface="Calibri"/>
            </a:endParaRPr>
          </a:p>
          <a:p>
            <a:pPr marL="0" indent="0">
              <a:buNone/>
            </a:pPr>
            <a:r>
              <a:rPr lang="en-US" sz="1600" b="1" u="sng" dirty="0">
                <a:solidFill>
                  <a:srgbClr val="505BA7"/>
                </a:solidFill>
              </a:rPr>
              <a:t>When</a:t>
            </a:r>
            <a:r>
              <a:rPr lang="en-US" sz="1600" b="1" dirty="0">
                <a:solidFill>
                  <a:srgbClr val="57576E"/>
                </a:solidFill>
              </a:rPr>
              <a:t> </a:t>
            </a:r>
            <a:r>
              <a:rPr lang="en-US" sz="1600" b="1" dirty="0"/>
              <a:t>will the facilitation sessions occur and for how long?</a:t>
            </a:r>
            <a:endParaRPr lang="en-US" sz="1600" b="1" dirty="0">
              <a:cs typeface="Calibri"/>
            </a:endParaRPr>
          </a:p>
          <a:p>
            <a:pPr lvl="1"/>
            <a:r>
              <a:rPr lang="en-US" sz="1600" dirty="0"/>
              <a:t>Multiple sessions during each timeframe (decided in step 3A)</a:t>
            </a:r>
            <a:endParaRPr lang="en-US" sz="1600" dirty="0">
              <a:cs typeface="Calibri"/>
            </a:endParaRPr>
          </a:p>
          <a:p>
            <a:pPr lvl="1"/>
            <a:r>
              <a:rPr lang="en-US" sz="1600" dirty="0"/>
              <a:t>Short, poignant, focused on spotlighted tools</a:t>
            </a:r>
          </a:p>
          <a:p>
            <a:pPr marL="0" indent="0">
              <a:buNone/>
            </a:pPr>
            <a:r>
              <a:rPr lang="en-US" sz="1600" b="1" u="sng" dirty="0">
                <a:solidFill>
                  <a:srgbClr val="505BA7"/>
                </a:solidFill>
              </a:rPr>
              <a:t>Where</a:t>
            </a:r>
            <a:r>
              <a:rPr lang="en-US" sz="1600" b="1" dirty="0">
                <a:solidFill>
                  <a:srgbClr val="57576E"/>
                </a:solidFill>
              </a:rPr>
              <a:t> </a:t>
            </a:r>
            <a:r>
              <a:rPr lang="en-US" sz="1600" b="1" dirty="0"/>
              <a:t>will the sessions be held?</a:t>
            </a:r>
            <a:endParaRPr lang="en-US" sz="1600" b="1" dirty="0">
              <a:cs typeface="Calibri"/>
            </a:endParaRPr>
          </a:p>
          <a:p>
            <a:pPr lvl="1"/>
            <a:r>
              <a:rPr lang="en-US" sz="1600" dirty="0"/>
              <a:t>On-site location (e.g., break room)</a:t>
            </a:r>
          </a:p>
          <a:p>
            <a:pPr marL="0" indent="0">
              <a:buNone/>
            </a:pPr>
            <a:r>
              <a:rPr lang="en-US" sz="1600" b="1" u="sng" dirty="0">
                <a:solidFill>
                  <a:srgbClr val="505BA7"/>
                </a:solidFill>
              </a:rPr>
              <a:t>How</a:t>
            </a:r>
            <a:r>
              <a:rPr lang="en-US" sz="1600" b="1" dirty="0">
                <a:solidFill>
                  <a:srgbClr val="57576E"/>
                </a:solidFill>
              </a:rPr>
              <a:t> </a:t>
            </a:r>
            <a:r>
              <a:rPr lang="en-US" sz="1600" b="1" dirty="0"/>
              <a:t>will you conduct the facilitation sessions (method of presentation, tools, supplies)?</a:t>
            </a:r>
          </a:p>
          <a:p>
            <a:pPr lvl="1"/>
            <a:r>
              <a:rPr lang="en-US" sz="1600" dirty="0"/>
              <a:t>Interactive – practice and discussion</a:t>
            </a:r>
          </a:p>
          <a:p>
            <a:pPr marL="0" indent="0">
              <a:buNone/>
            </a:pPr>
            <a:r>
              <a:rPr lang="en-US" sz="1600" b="1" u="sng" dirty="0">
                <a:solidFill>
                  <a:srgbClr val="505BA7"/>
                </a:solidFill>
              </a:rPr>
              <a:t>What</a:t>
            </a:r>
            <a:r>
              <a:rPr lang="en-US" sz="1600" b="1" dirty="0"/>
              <a:t> are other logistics to consider?</a:t>
            </a:r>
          </a:p>
        </p:txBody>
      </p:sp>
      <p:sp>
        <p:nvSpPr>
          <p:cNvPr id="7" name="Slide Number Placeholder 6"/>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a:t>
            </a:r>
            <a:fld id="{23F5A8DC-6B82-4590-A467-647832558150}" type="slidenum">
              <a:rPr kumimoji="0" lang="en-US" alt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r>
              <a:rPr kumimoji="0" lang="en-US" alt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a:t>
            </a:r>
          </a:p>
        </p:txBody>
      </p:sp>
    </p:spTree>
    <p:custDataLst>
      <p:tags r:id="rId1"/>
    </p:custDataLst>
    <p:extLst>
      <p:ext uri="{BB962C8B-B14F-4D97-AF65-F5344CB8AC3E}">
        <p14:creationId xmlns:p14="http://schemas.microsoft.com/office/powerpoint/2010/main" val="2266425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DDB4DF-221D-794C-9F1F-AF00E47297F2}"/>
              </a:ext>
            </a:extLst>
          </p:cNvPr>
          <p:cNvSpPr>
            <a:spLocks noGrp="1"/>
          </p:cNvSpPr>
          <p:nvPr>
            <p:ph type="title"/>
          </p:nvPr>
        </p:nvSpPr>
        <p:spPr/>
        <p:txBody>
          <a:bodyPr/>
          <a:lstStyle/>
          <a:p>
            <a:r>
              <a:rPr lang="en-US" dirty="0"/>
              <a:t>Facilitation Session Ground Rules</a:t>
            </a:r>
          </a:p>
        </p:txBody>
      </p:sp>
      <p:sp>
        <p:nvSpPr>
          <p:cNvPr id="7" name="Content Placeholder 6">
            <a:extLst>
              <a:ext uri="{FF2B5EF4-FFF2-40B4-BE49-F238E27FC236}">
                <a16:creationId xmlns:a16="http://schemas.microsoft.com/office/drawing/2014/main" id="{4875645B-CB46-814C-AED5-F89C662B831A}"/>
              </a:ext>
            </a:extLst>
          </p:cNvPr>
          <p:cNvSpPr>
            <a:spLocks noGrp="1"/>
          </p:cNvSpPr>
          <p:nvPr>
            <p:ph idx="1"/>
          </p:nvPr>
        </p:nvSpPr>
        <p:spPr/>
        <p:txBody>
          <a:bodyPr vert="horz" lIns="91440" tIns="45720" rIns="91440" bIns="45720" rtlCol="0" anchor="t">
            <a:normAutofit lnSpcReduction="10000"/>
          </a:bodyPr>
          <a:lstStyle/>
          <a:p>
            <a:r>
              <a:rPr lang="en-US" dirty="0"/>
              <a:t>Focus on the </a:t>
            </a:r>
            <a:r>
              <a:rPr lang="en-US" b="1" dirty="0">
                <a:solidFill>
                  <a:srgbClr val="505BA7"/>
                </a:solidFill>
              </a:rPr>
              <a:t>Spotlighted Tools </a:t>
            </a:r>
            <a:r>
              <a:rPr lang="en-US" dirty="0"/>
              <a:t>(Step 3A and Step 5)</a:t>
            </a:r>
          </a:p>
          <a:p>
            <a:pPr lvl="0"/>
            <a:r>
              <a:rPr lang="en-US" dirty="0"/>
              <a:t>Staff are expected to </a:t>
            </a:r>
            <a:r>
              <a:rPr lang="en-US" b="1" dirty="0">
                <a:solidFill>
                  <a:srgbClr val="505BA7"/>
                </a:solidFill>
              </a:rPr>
              <a:t>complete the online modules </a:t>
            </a:r>
            <a:r>
              <a:rPr lang="en-US" dirty="0"/>
              <a:t>for the Spotlighted Tools prior to attending a facilitation session</a:t>
            </a:r>
          </a:p>
          <a:p>
            <a:pPr lvl="0"/>
            <a:r>
              <a:rPr lang="en-US" dirty="0"/>
              <a:t>Communication needs to </a:t>
            </a:r>
            <a:r>
              <a:rPr lang="en-US" b="1" dirty="0">
                <a:solidFill>
                  <a:srgbClr val="505BA7"/>
                </a:solidFill>
              </a:rPr>
              <a:t>be open, transparent, and interactive</a:t>
            </a:r>
            <a:endParaRPr lang="en-US" b="1" dirty="0">
              <a:solidFill>
                <a:srgbClr val="57576E"/>
              </a:solidFill>
            </a:endParaRPr>
          </a:p>
          <a:p>
            <a:r>
              <a:rPr lang="en-US" dirty="0"/>
              <a:t>Sessions should </a:t>
            </a:r>
            <a:r>
              <a:rPr lang="en-US" b="1" dirty="0">
                <a:solidFill>
                  <a:srgbClr val="505BA7"/>
                </a:solidFill>
              </a:rPr>
              <a:t>be interactive</a:t>
            </a:r>
          </a:p>
          <a:p>
            <a:pPr lvl="1"/>
            <a:r>
              <a:rPr lang="en-US" dirty="0"/>
              <a:t>Are an opportunity to </a:t>
            </a:r>
            <a:r>
              <a:rPr lang="en-US" b="1" dirty="0">
                <a:solidFill>
                  <a:srgbClr val="505BA7"/>
                </a:solidFill>
              </a:rPr>
              <a:t>practice, challenge, and discuss the value </a:t>
            </a:r>
            <a:r>
              <a:rPr lang="en-US" dirty="0"/>
              <a:t>of the tools and strategies trained</a:t>
            </a:r>
          </a:p>
          <a:p>
            <a:pPr lvl="0"/>
            <a:r>
              <a:rPr lang="en-US" dirty="0"/>
              <a:t>Help staff feel </a:t>
            </a:r>
            <a:r>
              <a:rPr lang="en-US" b="1" dirty="0">
                <a:solidFill>
                  <a:srgbClr val="505BA7"/>
                </a:solidFill>
              </a:rPr>
              <a:t>ownership and responsibility </a:t>
            </a:r>
            <a:r>
              <a:rPr lang="en-US" dirty="0"/>
              <a:t>for supporting patient safety by applying the strategies and tools</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54C8FC-483A-A44D-90AF-15C4FE8526B3}"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908054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DC2DA-9669-4641-8321-E713144B806E}"/>
              </a:ext>
            </a:extLst>
          </p:cNvPr>
          <p:cNvSpPr>
            <a:spLocks noGrp="1"/>
          </p:cNvSpPr>
          <p:nvPr>
            <p:ph type="title"/>
          </p:nvPr>
        </p:nvSpPr>
        <p:spPr/>
        <p:txBody>
          <a:bodyPr/>
          <a:lstStyle/>
          <a:p>
            <a:r>
              <a:rPr lang="en-US" dirty="0"/>
              <a:t>Managing a Facilitation Session</a:t>
            </a:r>
          </a:p>
        </p:txBody>
      </p:sp>
      <p:sp>
        <p:nvSpPr>
          <p:cNvPr id="3" name="Content Placeholder 2">
            <a:extLst>
              <a:ext uri="{FF2B5EF4-FFF2-40B4-BE49-F238E27FC236}">
                <a16:creationId xmlns:a16="http://schemas.microsoft.com/office/drawing/2014/main" id="{A9641234-5953-8B4A-8801-44948DF727AD}"/>
              </a:ext>
            </a:extLst>
          </p:cNvPr>
          <p:cNvSpPr>
            <a:spLocks noGrp="1"/>
          </p:cNvSpPr>
          <p:nvPr>
            <p:ph idx="1"/>
          </p:nvPr>
        </p:nvSpPr>
        <p:spPr>
          <a:xfrm>
            <a:off x="838200" y="1690688"/>
            <a:ext cx="10515600" cy="3966519"/>
          </a:xfrm>
        </p:spPr>
        <p:txBody>
          <a:bodyPr>
            <a:noAutofit/>
          </a:bodyPr>
          <a:lstStyle/>
          <a:p>
            <a:r>
              <a:rPr lang="en-US" sz="2400" b="1" dirty="0">
                <a:solidFill>
                  <a:srgbClr val="505BA7"/>
                </a:solidFill>
              </a:rPr>
              <a:t>Summarize</a:t>
            </a:r>
            <a:r>
              <a:rPr lang="en-US" sz="2400" b="1" dirty="0">
                <a:solidFill>
                  <a:schemeClr val="accent1"/>
                </a:solidFill>
              </a:rPr>
              <a:t> </a:t>
            </a:r>
            <a:r>
              <a:rPr lang="en-US" sz="2400" dirty="0"/>
              <a:t>the spotlighted tools (5 minutes)</a:t>
            </a:r>
          </a:p>
          <a:p>
            <a:pPr lvl="1"/>
            <a:r>
              <a:rPr lang="en-US" sz="1800" dirty="0"/>
              <a:t>What they are; how they apply to the clinical bundle.</a:t>
            </a:r>
          </a:p>
          <a:p>
            <a:r>
              <a:rPr lang="en-US" sz="2400" b="1" dirty="0">
                <a:solidFill>
                  <a:srgbClr val="505BA7"/>
                </a:solidFill>
              </a:rPr>
              <a:t>Role play </a:t>
            </a:r>
            <a:r>
              <a:rPr lang="en-US" sz="2400" dirty="0"/>
              <a:t>and </a:t>
            </a:r>
            <a:r>
              <a:rPr lang="en-US" sz="2400" b="1" dirty="0">
                <a:solidFill>
                  <a:srgbClr val="505BA7"/>
                </a:solidFill>
              </a:rPr>
              <a:t>practice</a:t>
            </a:r>
            <a:r>
              <a:rPr lang="en-US" sz="2400" dirty="0"/>
              <a:t> using the tools (15–20 minutes)</a:t>
            </a:r>
          </a:p>
          <a:p>
            <a:pPr lvl="1"/>
            <a:r>
              <a:rPr lang="en-US" sz="1800" dirty="0"/>
              <a:t>Leverage some of the exercises we used during the in-person workshop or create your own!</a:t>
            </a:r>
          </a:p>
          <a:p>
            <a:r>
              <a:rPr lang="en-US" sz="2400" dirty="0"/>
              <a:t>Staff </a:t>
            </a:r>
            <a:r>
              <a:rPr lang="en-US" sz="2400" b="1" dirty="0">
                <a:solidFill>
                  <a:srgbClr val="505BA7"/>
                </a:solidFill>
              </a:rPr>
              <a:t>share their opinions and experiences </a:t>
            </a:r>
            <a:r>
              <a:rPr lang="en-US" sz="2400" dirty="0"/>
              <a:t>with the tools (10–15 minutes)</a:t>
            </a:r>
          </a:p>
          <a:p>
            <a:pPr lvl="1"/>
            <a:r>
              <a:rPr lang="en-US" sz="1800" dirty="0"/>
              <a:t>Have they used the tools? What do they like or not like about them?</a:t>
            </a:r>
          </a:p>
          <a:p>
            <a:pPr lvl="1"/>
            <a:r>
              <a:rPr lang="en-US" sz="1800" dirty="0"/>
              <a:t>How can the tools be improved for use in your organization?</a:t>
            </a:r>
          </a:p>
          <a:p>
            <a:r>
              <a:rPr lang="en-US" sz="2400" dirty="0"/>
              <a:t>Set individual or collective </a:t>
            </a:r>
            <a:r>
              <a:rPr lang="en-US" sz="2400" b="1" dirty="0">
                <a:solidFill>
                  <a:srgbClr val="505BA7"/>
                </a:solidFill>
              </a:rPr>
              <a:t>goals and improvement plan </a:t>
            </a:r>
            <a:r>
              <a:rPr lang="en-US" sz="2400" dirty="0"/>
              <a:t>(5–10 minutes)</a:t>
            </a:r>
          </a:p>
          <a:p>
            <a:pPr lvl="1"/>
            <a:r>
              <a:rPr lang="en-US" sz="1800" dirty="0"/>
              <a:t>How can they help others use the tools regularly?</a:t>
            </a:r>
          </a:p>
          <a:p>
            <a:pPr lvl="1"/>
            <a:r>
              <a:rPr lang="en-US" sz="1800" dirty="0"/>
              <a:t>What can they do to integrate these tools into their own everyday practice?</a:t>
            </a: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54C8FC-483A-A44D-90AF-15C4FE8526B3}"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88477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83743-FAD1-294A-8D04-F8F04AA6DBA7}"/>
              </a:ext>
            </a:extLst>
          </p:cNvPr>
          <p:cNvSpPr>
            <a:spLocks noGrp="1"/>
          </p:cNvSpPr>
          <p:nvPr>
            <p:ph type="title"/>
          </p:nvPr>
        </p:nvSpPr>
        <p:spPr/>
        <p:txBody>
          <a:bodyPr/>
          <a:lstStyle/>
          <a:p>
            <a:r>
              <a:rPr lang="en-US" dirty="0"/>
              <a:t>Exercise: Developing Role Plays</a:t>
            </a:r>
          </a:p>
        </p:txBody>
      </p:sp>
      <p:sp>
        <p:nvSpPr>
          <p:cNvPr id="3" name="Content Placeholder 2">
            <a:extLst>
              <a:ext uri="{FF2B5EF4-FFF2-40B4-BE49-F238E27FC236}">
                <a16:creationId xmlns:a16="http://schemas.microsoft.com/office/drawing/2014/main" id="{4312E644-6A64-B341-A8F6-CBAB849FAE40}"/>
              </a:ext>
            </a:extLst>
          </p:cNvPr>
          <p:cNvSpPr>
            <a:spLocks noGrp="1"/>
          </p:cNvSpPr>
          <p:nvPr>
            <p:ph idx="1"/>
          </p:nvPr>
        </p:nvSpPr>
        <p:spPr/>
        <p:txBody>
          <a:bodyPr vert="horz" lIns="91440" tIns="45720" rIns="91440" bIns="45720" rtlCol="0" anchor="t">
            <a:normAutofit/>
          </a:bodyPr>
          <a:lstStyle/>
          <a:p>
            <a:r>
              <a:rPr lang="en-US" dirty="0"/>
              <a:t>Choose a tool(s) you’d like to feature in a facilitation session</a:t>
            </a:r>
          </a:p>
          <a:p>
            <a:pPr marL="274320" lvl="1" indent="0" algn="ctr">
              <a:buNone/>
            </a:pPr>
            <a:r>
              <a:rPr lang="en-US" b="1" dirty="0">
                <a:solidFill>
                  <a:srgbClr val="4258A6"/>
                </a:solidFill>
              </a:rPr>
              <a:t>Check-Back and Call-Out | SBAR | Handoffs and I PASS the BATON | DESCR</a:t>
            </a:r>
            <a:endParaRPr lang="en-US" b="1" dirty="0">
              <a:solidFill>
                <a:srgbClr val="4258A6"/>
              </a:solidFill>
              <a:cs typeface="Calibri"/>
            </a:endParaRPr>
          </a:p>
          <a:p>
            <a:pPr marL="274320" lvl="1" indent="0" algn="ctr">
              <a:buNone/>
            </a:pPr>
            <a:r>
              <a:rPr lang="en-US" b="1" dirty="0">
                <a:solidFill>
                  <a:srgbClr val="4258A6"/>
                </a:solidFill>
              </a:rPr>
              <a:t>Briefs and Huddles | Debrief | Two-Challenge and Power Words</a:t>
            </a:r>
            <a:endParaRPr lang="en-US" b="1" dirty="0">
              <a:solidFill>
                <a:srgbClr val="4258A6"/>
              </a:solidFill>
              <a:cs typeface="Calibri"/>
            </a:endParaRPr>
          </a:p>
          <a:p>
            <a:r>
              <a:rPr lang="en-US" dirty="0"/>
              <a:t>Independently brainstorm different ways to interactively teach or practice your chosen tool</a:t>
            </a:r>
          </a:p>
          <a:p>
            <a:r>
              <a:rPr lang="en-US" dirty="0"/>
              <a:t>Share your ideas with your group</a:t>
            </a:r>
          </a:p>
          <a:p>
            <a:r>
              <a:rPr lang="en-US" dirty="0"/>
              <a:t>Refine your role play as a team</a:t>
            </a:r>
          </a:p>
          <a:p>
            <a:r>
              <a:rPr lang="en-US" dirty="0"/>
              <a:t>Report out your ideas to the larger group</a:t>
            </a: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54C8FC-483A-A44D-90AF-15C4FE8526B3}"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846286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7591B5F-4931-C84C-89F0-60E5C8EE255C}"/>
              </a:ext>
            </a:extLst>
          </p:cNvPr>
          <p:cNvSpPr>
            <a:spLocks noGrp="1"/>
          </p:cNvSpPr>
          <p:nvPr>
            <p:ph type="title"/>
          </p:nvPr>
        </p:nvSpPr>
        <p:spPr>
          <a:xfrm>
            <a:off x="838200" y="365125"/>
            <a:ext cx="10937421" cy="1325563"/>
          </a:xfrm>
        </p:spPr>
        <p:txBody>
          <a:bodyPr>
            <a:normAutofit/>
          </a:bodyPr>
          <a:lstStyle/>
          <a:p>
            <a:r>
              <a:rPr lang="en-US" dirty="0"/>
              <a:t>Step 7: Finalize Your Implementation Plan</a:t>
            </a:r>
          </a:p>
        </p:txBody>
      </p:sp>
      <p:graphicFrame>
        <p:nvGraphicFramePr>
          <p:cNvPr id="22603" name="Group 75" descr="Developing an implementation plan timeline chart" title="Chart image"/>
          <p:cNvGraphicFramePr>
            <a:graphicFrameLocks noGrp="1"/>
          </p:cNvGraphicFramePr>
          <p:nvPr>
            <p:ph idx="1"/>
          </p:nvPr>
        </p:nvGraphicFramePr>
        <p:xfrm>
          <a:off x="612321" y="1648262"/>
          <a:ext cx="10737579" cy="4163235"/>
        </p:xfrm>
        <a:graphic>
          <a:graphicData uri="http://schemas.openxmlformats.org/drawingml/2006/table">
            <a:tbl>
              <a:tblPr firstRow="1">
                <a:tableStyleId>{3C2FFA5D-87B4-456A-9821-1D502468CF0F}</a:tableStyleId>
              </a:tblPr>
              <a:tblGrid>
                <a:gridCol w="5807934">
                  <a:extLst>
                    <a:ext uri="{9D8B030D-6E8A-4147-A177-3AD203B41FA5}">
                      <a16:colId xmlns:a16="http://schemas.microsoft.com/office/drawing/2014/main" val="20000"/>
                    </a:ext>
                  </a:extLst>
                </a:gridCol>
                <a:gridCol w="1643215">
                  <a:extLst>
                    <a:ext uri="{9D8B030D-6E8A-4147-A177-3AD203B41FA5}">
                      <a16:colId xmlns:a16="http://schemas.microsoft.com/office/drawing/2014/main" val="20001"/>
                    </a:ext>
                  </a:extLst>
                </a:gridCol>
                <a:gridCol w="1643215">
                  <a:extLst>
                    <a:ext uri="{9D8B030D-6E8A-4147-A177-3AD203B41FA5}">
                      <a16:colId xmlns:a16="http://schemas.microsoft.com/office/drawing/2014/main" val="20002"/>
                    </a:ext>
                  </a:extLst>
                </a:gridCol>
                <a:gridCol w="1643215">
                  <a:extLst>
                    <a:ext uri="{9D8B030D-6E8A-4147-A177-3AD203B41FA5}">
                      <a16:colId xmlns:a16="http://schemas.microsoft.com/office/drawing/2014/main" val="20003"/>
                    </a:ext>
                  </a:extLst>
                </a:gridCol>
              </a:tblGrid>
              <a:tr h="360406">
                <a:tc>
                  <a:txBody>
                    <a:bodyPr/>
                    <a:lstStyle/>
                    <a:p>
                      <a:pPr marL="0" marR="0" lvl="0" indent="0" algn="ctr"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r>
                        <a:rPr kumimoji="0" lang="en-US" sz="1800" b="1" u="none" strike="noStrike" cap="none" normalizeH="0" baseline="0" dirty="0">
                          <a:ln>
                            <a:noFill/>
                          </a:ln>
                          <a:solidFill>
                            <a:schemeClr val="bg1"/>
                          </a:solidFill>
                          <a:effectLst/>
                        </a:rPr>
                        <a:t>Step</a:t>
                      </a:r>
                      <a:endParaRPr kumimoji="0" lang="en-US" sz="1800" b="1" i="0" u="none" strike="noStrike" cap="none" normalizeH="0" baseline="0" dirty="0">
                        <a:ln>
                          <a:noFill/>
                        </a:ln>
                        <a:solidFill>
                          <a:schemeClr val="bg1"/>
                        </a:solidFill>
                        <a:effectLst/>
                        <a:latin typeface="Arial" charset="0"/>
                      </a:endParaRPr>
                    </a:p>
                  </a:txBody>
                  <a:tcPr marL="87624" marR="87624" marT="34295" marB="34295" anchor="ctr" horzOverflow="overflow">
                    <a:lnB w="12700" cap="flat" cmpd="sng" algn="ctr">
                      <a:noFill/>
                      <a:prstDash val="solid"/>
                      <a:miter lim="800000"/>
                    </a:lnB>
                  </a:tcPr>
                </a:tc>
                <a:tc>
                  <a:txBody>
                    <a:bodyPr/>
                    <a:lstStyle/>
                    <a:p>
                      <a:pPr marL="0" marR="0" lvl="0" indent="0" algn="ctr"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r>
                        <a:rPr kumimoji="0" lang="en-US" sz="1800" b="1" u="none" strike="noStrike" cap="none" normalizeH="0" baseline="0" dirty="0">
                          <a:ln>
                            <a:noFill/>
                          </a:ln>
                          <a:solidFill>
                            <a:schemeClr val="bg1"/>
                          </a:solidFill>
                          <a:effectLst/>
                        </a:rPr>
                        <a:t>Lead</a:t>
                      </a:r>
                      <a:endParaRPr kumimoji="0" lang="en-US" sz="1800" b="1" i="0" u="none" strike="noStrike" cap="none" normalizeH="0" baseline="0" dirty="0">
                        <a:ln>
                          <a:noFill/>
                        </a:ln>
                        <a:solidFill>
                          <a:schemeClr val="bg1"/>
                        </a:solidFill>
                        <a:effectLst/>
                        <a:latin typeface="Arial" charset="0"/>
                      </a:endParaRPr>
                    </a:p>
                  </a:txBody>
                  <a:tcPr marL="87624" marR="87624" marT="34295" marB="34295" anchor="ctr" horzOverflow="overflow">
                    <a:lnB w="12700" cap="flat" cmpd="sng" algn="ctr">
                      <a:noFill/>
                      <a:prstDash val="solid"/>
                      <a:miter lim="800000"/>
                    </a:lnB>
                  </a:tcPr>
                </a:tc>
                <a:tc>
                  <a:txBody>
                    <a:bodyPr/>
                    <a:lstStyle/>
                    <a:p>
                      <a:pPr marL="0" marR="0" lvl="0" indent="0" algn="ctr"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r>
                        <a:rPr kumimoji="0" lang="en-US" sz="1800" b="1" u="none" strike="noStrike" cap="none" normalizeH="0" baseline="0" dirty="0">
                          <a:ln>
                            <a:noFill/>
                          </a:ln>
                          <a:solidFill>
                            <a:schemeClr val="bg1"/>
                          </a:solidFill>
                          <a:effectLst/>
                        </a:rPr>
                        <a:t>Completion Date</a:t>
                      </a:r>
                      <a:endParaRPr kumimoji="0" lang="en-US" sz="1800" b="1" i="0" u="none" strike="noStrike" cap="none" normalizeH="0" baseline="0" dirty="0">
                        <a:ln>
                          <a:noFill/>
                        </a:ln>
                        <a:solidFill>
                          <a:schemeClr val="bg1"/>
                        </a:solidFill>
                        <a:effectLst/>
                        <a:latin typeface="Arial" charset="0"/>
                      </a:endParaRPr>
                    </a:p>
                  </a:txBody>
                  <a:tcPr marL="87624" marR="87624" marT="34295" marB="34295" anchor="ctr" horzOverflow="overflow">
                    <a:lnB w="12700" cap="flat" cmpd="sng" algn="ctr">
                      <a:noFill/>
                      <a:prstDash val="solid"/>
                      <a:miter lim="800000"/>
                    </a:lnB>
                  </a:tcPr>
                </a:tc>
                <a:tc>
                  <a:txBody>
                    <a:bodyPr/>
                    <a:lstStyle/>
                    <a:p>
                      <a:pPr marL="0" marR="0" lvl="0" indent="0" algn="ctr"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r>
                        <a:rPr kumimoji="0" lang="en-US" sz="1800" b="1" u="none" strike="noStrike" cap="none" normalizeH="0" baseline="0" dirty="0">
                          <a:ln>
                            <a:noFill/>
                          </a:ln>
                          <a:solidFill>
                            <a:schemeClr val="bg1"/>
                          </a:solidFill>
                          <a:effectLst/>
                        </a:rPr>
                        <a:t>Required Resources</a:t>
                      </a:r>
                      <a:endParaRPr kumimoji="0" lang="en-US" sz="1800" b="1" i="0" u="none" strike="noStrike" cap="none" normalizeH="0" baseline="0" dirty="0">
                        <a:ln>
                          <a:noFill/>
                        </a:ln>
                        <a:solidFill>
                          <a:schemeClr val="bg1"/>
                        </a:solidFill>
                        <a:effectLst/>
                        <a:latin typeface="Arial" charset="0"/>
                      </a:endParaRPr>
                    </a:p>
                  </a:txBody>
                  <a:tcPr marL="87624" marR="87624" marT="34295" marB="34295" anchor="ctr" horzOverflow="overflow">
                    <a:lnB w="12700" cap="flat" cmpd="sng" algn="ctr">
                      <a:noFill/>
                      <a:prstDash val="solid"/>
                      <a:miter lim="800000"/>
                    </a:lnB>
                  </a:tcPr>
                </a:tc>
                <a:extLst>
                  <a:ext uri="{0D108BD9-81ED-4DB2-BD59-A6C34878D82A}">
                    <a16:rowId xmlns:a16="http://schemas.microsoft.com/office/drawing/2014/main" val="10000"/>
                  </a:ext>
                </a:extLst>
              </a:tr>
              <a:tr h="842328">
                <a:tc>
                  <a:txBody>
                    <a:bodyPr/>
                    <a:lstStyle/>
                    <a:p>
                      <a:pPr marL="0" marR="0" lvl="0" indent="0" algn="l" defTabSz="914400" rtl="0" eaLnBrk="0" fontAlgn="base" latinLnBrk="0" hangingPunct="0">
                        <a:lnSpc>
                          <a:spcPct val="95000"/>
                        </a:lnSpc>
                        <a:spcBef>
                          <a:spcPts val="0"/>
                        </a:spcBef>
                        <a:spcAft>
                          <a:spcPct val="0"/>
                        </a:spcAft>
                        <a:buClr>
                          <a:schemeClr val="folHlink"/>
                        </a:buClr>
                        <a:buSzPct val="90000"/>
                        <a:buFont typeface="Wingdings" pitchFamily="2" charset="2"/>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1. </a:t>
                      </a:r>
                      <a:r>
                        <a:rPr kumimoji="0" lang="en-US" sz="1600" u="none" strike="noStrike" cap="none" normalizeH="0" baseline="0" dirty="0">
                          <a:ln>
                            <a:noFill/>
                          </a:ln>
                          <a:solidFill>
                            <a:schemeClr val="tx1"/>
                          </a:solidFill>
                          <a:effectLst/>
                          <a:latin typeface="Calibri" panose="020F0502020204030204" pitchFamily="34" charset="0"/>
                          <a:cs typeface="Calibri" panose="020F0502020204030204" pitchFamily="34" charset="0"/>
                        </a:rPr>
                        <a:t>Who?</a:t>
                      </a:r>
                      <a:endParaRPr kumimoji="0" lang="en-US" sz="1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p>
                      <a:pPr marL="468313" marR="0" lvl="1" indent="-123825" algn="l" defTabSz="914400" rtl="0" eaLnBrk="0" fontAlgn="base" latinLnBrk="0" hangingPunct="0">
                        <a:lnSpc>
                          <a:spcPct val="95000"/>
                        </a:lnSpc>
                        <a:spcBef>
                          <a:spcPts val="0"/>
                        </a:spcBef>
                        <a:spcAft>
                          <a:spcPct val="0"/>
                        </a:spcAft>
                        <a:buClrTx/>
                        <a:buSzPct val="90000"/>
                        <a:buFont typeface="Arial" panose="020B0604020202020204" pitchFamily="34" charset="0"/>
                        <a:buChar char="•"/>
                        <a:tabLst/>
                      </a:pPr>
                      <a:r>
                        <a:rPr kumimoji="0" lang="en-US" sz="1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Will staff your Hospital AIM Team?</a:t>
                      </a:r>
                    </a:p>
                    <a:p>
                      <a:pPr marL="468313" marR="0" lvl="1" indent="-123825" algn="l" defTabSz="914400" rtl="0" eaLnBrk="0" fontAlgn="base" latinLnBrk="0" hangingPunct="0">
                        <a:lnSpc>
                          <a:spcPct val="95000"/>
                        </a:lnSpc>
                        <a:spcBef>
                          <a:spcPts val="0"/>
                        </a:spcBef>
                        <a:spcAft>
                          <a:spcPct val="0"/>
                        </a:spcAft>
                        <a:buClrTx/>
                        <a:buSzPct val="90000"/>
                        <a:buFont typeface="Arial" panose="020B0604020202020204" pitchFamily="34" charset="0"/>
                        <a:buChar char="•"/>
                        <a:tabLst/>
                      </a:pPr>
                      <a:r>
                        <a:rPr lang="en-US" sz="1600" b="0" i="0" u="none" strike="noStrike" cap="none" baseline="0" noProof="0" dirty="0">
                          <a:solidFill>
                            <a:schemeClr val="tx1"/>
                          </a:solidFill>
                          <a:latin typeface="Calibri" panose="020F0502020204030204" pitchFamily="34" charset="0"/>
                          <a:cs typeface="Calibri" panose="020F0502020204030204" pitchFamily="34" charset="0"/>
                        </a:rPr>
                        <a:t>Are</a:t>
                      </a:r>
                      <a:r>
                        <a:rPr kumimoji="0" lang="en-US" sz="1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your key supporters?</a:t>
                      </a:r>
                    </a:p>
                  </a:txBody>
                  <a:tcPr marL="87624" marR="87624" marT="34295" marB="34295" horzOverflow="overflow">
                    <a:lnL w="6350" cap="flat" cmpd="sng" algn="ctr">
                      <a:noFill/>
                      <a:prstDash val="solid"/>
                      <a:miter lim="800000"/>
                    </a:lnL>
                    <a:lnR w="12700" cap="flat" cmpd="sng" algn="ctr">
                      <a:solidFill>
                        <a:schemeClr val="accent1">
                          <a:lumMod val="60000"/>
                          <a:lumOff val="40000"/>
                        </a:schemeClr>
                      </a:solidFill>
                      <a:prstDash val="solid"/>
                      <a:round/>
                      <a:headEnd type="none" w="med" len="med"/>
                      <a:tailEnd type="none" w="med" len="med"/>
                    </a:lnR>
                    <a:lnT w="12700" cap="flat" cmpd="sng" algn="ctr">
                      <a:noFill/>
                      <a:prstDash val="solid"/>
                      <a:miter lim="800000"/>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87624" marR="87624" marT="34295" marB="34295" horzOverflow="overflow">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noFill/>
                      <a:prstDash val="solid"/>
                      <a:miter lim="800000"/>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87624" marR="87624" marT="34295" marB="34295" horzOverflow="overflow">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noFill/>
                      <a:prstDash val="solid"/>
                      <a:miter lim="800000"/>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87624" marR="87624" marT="34295" marB="34295" horzOverflow="overflow">
                    <a:lnL w="12700" cap="flat" cmpd="sng" algn="ctr">
                      <a:solidFill>
                        <a:schemeClr val="accent1">
                          <a:lumMod val="60000"/>
                          <a:lumOff val="40000"/>
                        </a:schemeClr>
                      </a:solidFill>
                      <a:prstDash val="solid"/>
                      <a:round/>
                      <a:headEnd type="none" w="med" len="med"/>
                      <a:tailEnd type="none" w="med" len="med"/>
                    </a:lnL>
                    <a:lnR w="6350" cap="flat" cmpd="sng" algn="ctr">
                      <a:noFill/>
                      <a:prstDash val="solid"/>
                      <a:miter lim="800000"/>
                    </a:lnR>
                    <a:lnT w="12700" cap="flat" cmpd="sng" algn="ctr">
                      <a:noFill/>
                      <a:prstDash val="solid"/>
                      <a:miter lim="800000"/>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393515">
                <a:tc>
                  <a:txBody>
                    <a:bodyPr/>
                    <a:lstStyle/>
                    <a:p>
                      <a:pPr marL="0" marR="0" lvl="0" indent="0" algn="l" rtl="0">
                        <a:lnSpc>
                          <a:spcPct val="95000"/>
                        </a:lnSpc>
                        <a:spcBef>
                          <a:spcPct val="40000"/>
                        </a:spcBef>
                        <a:spcAft>
                          <a:spcPct val="0"/>
                        </a:spcAft>
                        <a:buClr>
                          <a:schemeClr val="folHlink"/>
                        </a:buClr>
                        <a:buSzPct val="90000"/>
                        <a:buFont typeface="Wingdings" pitchFamily="2" charset="2"/>
                        <a:buNone/>
                      </a:pPr>
                      <a:r>
                        <a:rPr kumimoji="0" lang="en-US" sz="1600" u="none" strike="noStrike" cap="none" normalizeH="0" baseline="0" dirty="0">
                          <a:ln>
                            <a:noFill/>
                          </a:ln>
                          <a:effectLst/>
                          <a:latin typeface="Calibri"/>
                          <a:cs typeface="Calibri"/>
                        </a:rPr>
                        <a:t>2. Identify your AIM clinical bundle(s)</a:t>
                      </a:r>
                      <a:r>
                        <a:rPr lang="en-US" sz="1600" u="none" strike="noStrike" cap="none" baseline="0" dirty="0">
                          <a:latin typeface="Calibri"/>
                          <a:cs typeface="Calibri"/>
                        </a:rPr>
                        <a:t> for implementation</a:t>
                      </a:r>
                      <a:endPar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87624" marR="87624" marT="34295" marB="34295" horzOverflow="overflow">
                    <a:lnL w="6350" cap="flat" cmpd="sng" algn="ctr">
                      <a:noFill/>
                      <a:prstDash val="solid"/>
                      <a:miter lim="800000"/>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87624" marR="87624" marT="34295" marB="34295" horzOverflow="overflow">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87624" marR="87624" marT="34295" marB="34295" horzOverflow="overflow">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87624" marR="87624" marT="34295" marB="34295" horzOverflow="overflow">
                    <a:lnL w="12700" cap="flat" cmpd="sng" algn="ctr">
                      <a:solidFill>
                        <a:schemeClr val="accent1">
                          <a:lumMod val="60000"/>
                          <a:lumOff val="40000"/>
                        </a:schemeClr>
                      </a:solidFill>
                      <a:prstDash val="solid"/>
                      <a:round/>
                      <a:headEnd type="none" w="med" len="med"/>
                      <a:tailEnd type="none" w="med" len="med"/>
                    </a:lnL>
                    <a:lnR w="6350" cap="flat" cmpd="sng" algn="ctr">
                      <a:noFill/>
                      <a:prstDash val="solid"/>
                      <a:miter lim="800000"/>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393515">
                <a:tc>
                  <a:txBody>
                    <a:bodyPr/>
                    <a:lstStyle/>
                    <a:p>
                      <a:pPr marL="0" marR="0" lvl="0" indent="0" algn="l" rtl="0" eaLnBrk="0" fontAlgn="base" latinLnBrk="0" hangingPunct="0">
                        <a:lnSpc>
                          <a:spcPct val="95000"/>
                        </a:lnSpc>
                        <a:spcBef>
                          <a:spcPct val="40000"/>
                        </a:spcBef>
                        <a:spcAft>
                          <a:spcPct val="0"/>
                        </a:spcAft>
                        <a:buClr>
                          <a:schemeClr val="folHlink"/>
                        </a:buClr>
                        <a:buSzPct val="90000"/>
                        <a:buFont typeface="Wingdings" pitchFamily="2" charset="2"/>
                        <a:buNone/>
                      </a:pPr>
                      <a:r>
                        <a:rPr kumimoji="0" lang="en-US" sz="1600" b="0" i="0" u="none" strike="noStrike" cap="none" normalizeH="0" baseline="0" dirty="0">
                          <a:ln>
                            <a:noFill/>
                          </a:ln>
                          <a:solidFill>
                            <a:schemeClr val="tx1"/>
                          </a:solidFill>
                          <a:effectLst/>
                          <a:latin typeface="Calibri"/>
                          <a:cs typeface="Calibri"/>
                        </a:rPr>
                        <a:t>3. Establish </a:t>
                      </a:r>
                      <a:r>
                        <a:rPr lang="en-US" sz="1600" b="0" i="0" u="none" strike="noStrike" cap="none" normalizeH="0" baseline="0" dirty="0">
                          <a:ln>
                            <a:noFill/>
                          </a:ln>
                          <a:solidFill>
                            <a:schemeClr val="tx1"/>
                          </a:solidFill>
                          <a:effectLst/>
                          <a:latin typeface="Calibri"/>
                          <a:cs typeface="Calibri"/>
                        </a:rPr>
                        <a:t>a plan:</a:t>
                      </a:r>
                      <a:endParaRPr lang="en-US" dirty="0"/>
                    </a:p>
                    <a:p>
                      <a:pPr marL="467995" marR="0" lvl="1" indent="-123825" algn="l">
                        <a:lnSpc>
                          <a:spcPct val="95000"/>
                        </a:lnSpc>
                        <a:spcBef>
                          <a:spcPts val="0"/>
                        </a:spcBef>
                        <a:spcAft>
                          <a:spcPct val="0"/>
                        </a:spcAft>
                        <a:buClr>
                          <a:srgbClr val="000000"/>
                        </a:buClr>
                        <a:buFont typeface="Arial,Sans-Serif"/>
                        <a:buChar char="•"/>
                      </a:pPr>
                      <a:r>
                        <a:rPr lang="en-US" sz="1600" b="0" i="0" u="none" strike="noStrike" cap="none" normalizeH="0" baseline="0" noProof="0" dirty="0">
                          <a:ln>
                            <a:noFill/>
                          </a:ln>
                          <a:solidFill>
                            <a:schemeClr val="tx1"/>
                          </a:solidFill>
                          <a:effectLst/>
                          <a:latin typeface="Calibri"/>
                        </a:rPr>
                        <a:t>For training roll out with timeframes</a:t>
                      </a:r>
                      <a:endParaRPr lang="en-US" dirty="0"/>
                    </a:p>
                    <a:p>
                      <a:pPr marL="467995" marR="0" lvl="1" indent="-123825" algn="l">
                        <a:lnSpc>
                          <a:spcPct val="95000"/>
                        </a:lnSpc>
                        <a:spcBef>
                          <a:spcPts val="0"/>
                        </a:spcBef>
                        <a:spcAft>
                          <a:spcPct val="0"/>
                        </a:spcAft>
                        <a:buClr>
                          <a:srgbClr val="000000"/>
                        </a:buClr>
                        <a:buFont typeface="Arial,Sans-Serif"/>
                        <a:buChar char="•"/>
                      </a:pPr>
                      <a:r>
                        <a:rPr lang="en-US" sz="1600" b="0" i="0" u="none" strike="noStrike" cap="none" normalizeH="0" baseline="0" dirty="0">
                          <a:ln>
                            <a:noFill/>
                          </a:ln>
                          <a:solidFill>
                            <a:schemeClr val="tx1"/>
                          </a:solidFill>
                          <a:effectLst/>
                          <a:latin typeface="Calibri"/>
                          <a:cs typeface="Calibri"/>
                        </a:rPr>
                        <a:t>For evaluating</a:t>
                      </a:r>
                      <a:r>
                        <a:rPr kumimoji="0" lang="en-US" sz="1600" b="0" i="0" u="none" strike="noStrike" cap="none" normalizeH="0" baseline="0" dirty="0">
                          <a:ln>
                            <a:noFill/>
                          </a:ln>
                          <a:solidFill>
                            <a:schemeClr val="tx1"/>
                          </a:solidFill>
                          <a:effectLst/>
                          <a:latin typeface="Calibri"/>
                          <a:cs typeface="Calibri"/>
                        </a:rPr>
                        <a:t> your success</a:t>
                      </a:r>
                      <a:endParaRPr kumimoji="0" lang="en-US" dirty="0"/>
                    </a:p>
                  </a:txBody>
                  <a:tcPr marL="87624" marR="87624" marT="34295" marB="34295" horzOverflow="overflow">
                    <a:lnL w="6350" cap="flat" cmpd="sng" algn="ctr">
                      <a:noFill/>
                      <a:prstDash val="solid"/>
                      <a:miter lim="800000"/>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87624" marR="87624" marT="34295" marB="34295" horzOverflow="overflow">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87624" marR="87624" marT="34295" marB="34295" horzOverflow="overflow">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87624" marR="87624" marT="34295" marB="34295" horzOverflow="overflow">
                    <a:lnL w="12700" cap="flat" cmpd="sng" algn="ctr">
                      <a:solidFill>
                        <a:schemeClr val="accent1">
                          <a:lumMod val="60000"/>
                          <a:lumOff val="40000"/>
                        </a:schemeClr>
                      </a:solidFill>
                      <a:prstDash val="solid"/>
                      <a:round/>
                      <a:headEnd type="none" w="med" len="med"/>
                      <a:tailEnd type="none" w="med" len="med"/>
                    </a:lnL>
                    <a:lnR w="6350" cap="flat" cmpd="sng" algn="ctr">
                      <a:noFill/>
                      <a:prstDash val="solid"/>
                      <a:miter lim="800000"/>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24183568"/>
                  </a:ext>
                </a:extLst>
              </a:tr>
              <a:tr h="393515">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4. Conduct a Barrier Analysis to training rollout</a:t>
                      </a:r>
                      <a:endPar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87624" marR="87624" marT="34295" marB="34295" horzOverflow="overflow">
                    <a:lnL w="6350" cap="flat" cmpd="sng" algn="ctr">
                      <a:noFill/>
                      <a:prstDash val="solid"/>
                      <a:miter lim="800000"/>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87624" marR="87624" marT="34295" marB="34295" horzOverflow="overflow">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87624" marR="87624" marT="34295" marB="34295" horzOverflow="overflow">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87624" marR="87624" marT="34295" marB="34295" horzOverflow="overflow">
                    <a:lnL w="12700" cap="flat" cmpd="sng" algn="ctr">
                      <a:solidFill>
                        <a:schemeClr val="accent1">
                          <a:lumMod val="60000"/>
                          <a:lumOff val="40000"/>
                        </a:schemeClr>
                      </a:solidFill>
                      <a:prstDash val="solid"/>
                      <a:round/>
                      <a:headEnd type="none" w="med" len="med"/>
                      <a:tailEnd type="none" w="med" len="med"/>
                    </a:lnL>
                    <a:lnR w="6350" cap="flat" cmpd="sng" algn="ctr">
                      <a:noFill/>
                      <a:prstDash val="solid"/>
                      <a:miter lim="800000"/>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393515">
                <a:tc>
                  <a:txBody>
                    <a:bodyPr/>
                    <a:lstStyle/>
                    <a:p>
                      <a:pPr marL="0" marR="0" lvl="0" indent="0" algn="l" rtl="0">
                        <a:lnSpc>
                          <a:spcPct val="95000"/>
                        </a:lnSpc>
                        <a:spcBef>
                          <a:spcPct val="40000"/>
                        </a:spcBef>
                        <a:spcAft>
                          <a:spcPct val="0"/>
                        </a:spcAft>
                        <a:buClr>
                          <a:schemeClr val="folHlink"/>
                        </a:buClr>
                        <a:buSzPct val="90000"/>
                        <a:buFont typeface="Wingdings" pitchFamily="2" charset="2"/>
                        <a:buNone/>
                      </a:pPr>
                      <a:r>
                        <a:rPr kumimoji="0" lang="en-US" sz="1600" u="none" strike="noStrike" cap="none" normalizeH="0" baseline="0" dirty="0">
                          <a:ln>
                            <a:noFill/>
                          </a:ln>
                          <a:effectLst/>
                          <a:latin typeface="Calibri"/>
                          <a:cs typeface="Calibri"/>
                        </a:rPr>
                        <a:t>5. Develop a communication and tracking plan for training rollout</a:t>
                      </a:r>
                      <a:endParaRPr kumimoji="0" lang="en-US" sz="1600" b="0" i="1" u="none" strike="noStrike" cap="none" normalizeH="0" baseline="0" dirty="0">
                        <a:ln>
                          <a:noFill/>
                        </a:ln>
                        <a:solidFill>
                          <a:srgbClr val="0070C0"/>
                        </a:solidFill>
                        <a:effectLst/>
                        <a:latin typeface="Calibri"/>
                        <a:cs typeface="Calibri"/>
                      </a:endParaRPr>
                    </a:p>
                  </a:txBody>
                  <a:tcPr marL="87624" marR="87624" marT="34295" marB="34295" horzOverflow="overflow">
                    <a:lnL w="6350" cap="flat" cmpd="sng" algn="ctr">
                      <a:noFill/>
                      <a:prstDash val="solid"/>
                      <a:miter lim="800000"/>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87624" marR="87624" marT="34295" marB="34295" horzOverflow="overflow">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87624" marR="87624" marT="34295" marB="34295" horzOverflow="overflow">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87624" marR="87624" marT="34295" marB="34295" horzOverflow="overflow">
                    <a:lnL w="12700" cap="flat" cmpd="sng" algn="ctr">
                      <a:solidFill>
                        <a:schemeClr val="accent1">
                          <a:lumMod val="60000"/>
                          <a:lumOff val="40000"/>
                        </a:schemeClr>
                      </a:solidFill>
                      <a:prstDash val="solid"/>
                      <a:round/>
                      <a:headEnd type="none" w="med" len="med"/>
                      <a:tailEnd type="none" w="med" len="med"/>
                    </a:lnL>
                    <a:lnR w="6350" cap="flat" cmpd="sng" algn="ctr">
                      <a:noFill/>
                      <a:prstDash val="solid"/>
                      <a:miter lim="800000"/>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393515">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6. Plan your facilitation sessions</a:t>
                      </a:r>
                      <a:endPar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87624" marR="87624" marT="34295" marB="34295" horzOverflow="overflow">
                    <a:lnL w="6350" cap="flat" cmpd="sng" algn="ctr">
                      <a:noFill/>
                      <a:prstDash val="solid"/>
                      <a:miter lim="800000"/>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87624" marR="87624" marT="34295" marB="34295" horzOverflow="overflow">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87624" marR="87624" marT="34295" marB="34295" horzOverflow="overflow">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87624" marR="87624" marT="34295" marB="34295" horzOverflow="overflow">
                    <a:lnL w="12700" cap="flat" cmpd="sng" algn="ctr">
                      <a:solidFill>
                        <a:schemeClr val="accent1">
                          <a:lumMod val="60000"/>
                          <a:lumOff val="40000"/>
                        </a:schemeClr>
                      </a:solidFill>
                      <a:prstDash val="solid"/>
                      <a:round/>
                      <a:headEnd type="none" w="med" len="med"/>
                      <a:tailEnd type="none" w="med" len="med"/>
                    </a:lnL>
                    <a:lnR w="6350" cap="flat" cmpd="sng" algn="ctr">
                      <a:noFill/>
                      <a:prstDash val="solid"/>
                      <a:miter lim="800000"/>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393515">
                <a:tc>
                  <a:txBody>
                    <a:bodyPr/>
                    <a:lstStyle/>
                    <a:p>
                      <a:pPr marL="0" marR="0" lvl="0" indent="0" algn="l" rtl="0">
                        <a:lnSpc>
                          <a:spcPct val="95000"/>
                        </a:lnSpc>
                        <a:spcBef>
                          <a:spcPct val="40000"/>
                        </a:spcBef>
                        <a:spcAft>
                          <a:spcPct val="0"/>
                        </a:spcAft>
                        <a:buClr>
                          <a:schemeClr val="folHlink"/>
                        </a:buClr>
                        <a:buSzPct val="90000"/>
                        <a:buFont typeface="Wingdings" pitchFamily="2" charset="2"/>
                        <a:buNone/>
                      </a:pPr>
                      <a:r>
                        <a:rPr kumimoji="0" lang="en-US" sz="1600" u="none" strike="noStrike" cap="none" normalizeH="0" baseline="0" dirty="0">
                          <a:ln>
                            <a:noFill/>
                          </a:ln>
                          <a:effectLst/>
                          <a:latin typeface="Calibri"/>
                          <a:cs typeface="Calibri"/>
                        </a:rPr>
                        <a:t>7. Finalize your implementation plan and schedule rollout deadlines</a:t>
                      </a:r>
                      <a:endParaRPr kumimoji="0" lang="en-US" sz="1600" b="0" i="1" u="none" strike="noStrike" cap="none" normalizeH="0" baseline="0" dirty="0">
                        <a:ln>
                          <a:noFill/>
                        </a:ln>
                        <a:solidFill>
                          <a:srgbClr val="0070C0"/>
                        </a:solidFill>
                        <a:effectLst/>
                        <a:latin typeface="Calibri"/>
                        <a:cs typeface="Calibri"/>
                      </a:endParaRPr>
                    </a:p>
                  </a:txBody>
                  <a:tcPr marL="87624" marR="87624" marT="34295" marB="34295" horzOverflow="overflow">
                    <a:lnL w="6350" cap="flat" cmpd="sng" algn="ctr">
                      <a:noFill/>
                      <a:prstDash val="solid"/>
                      <a:miter lim="800000"/>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87624" marR="87624" marT="34295" marB="34295" horzOverflow="overflow">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87624" marR="87624" marT="34295" marB="34295" horzOverflow="overflow">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87624" marR="87624" marT="34295" marB="34295" horzOverflow="overflow">
                    <a:lnL w="12700" cap="flat" cmpd="sng" algn="ctr">
                      <a:solidFill>
                        <a:schemeClr val="accent1">
                          <a:lumMod val="60000"/>
                          <a:lumOff val="40000"/>
                        </a:schemeClr>
                      </a:solidFill>
                      <a:prstDash val="solid"/>
                      <a:round/>
                      <a:headEnd type="none" w="med" len="med"/>
                      <a:tailEnd type="none" w="med" len="med"/>
                    </a:lnL>
                    <a:lnR w="6350" cap="flat" cmpd="sng" algn="ctr">
                      <a:noFill/>
                      <a:prstDash val="solid"/>
                      <a:miter lim="800000"/>
                    </a:lnR>
                    <a:lnT w="12700" cap="flat" cmpd="sng" algn="ctr">
                      <a:solidFill>
                        <a:schemeClr val="accent1">
                          <a:lumMod val="60000"/>
                          <a:lumOff val="40000"/>
                        </a:schemeClr>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bl>
          </a:graphicData>
        </a:graphic>
      </p:graphicFrame>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740ACF9-1A13-4F08-B629-91F27EC6A1E7}"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155345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r>
              <a:rPr lang="en-US" altLang="en-US" dirty="0"/>
              <a:t>Describe the L&amp;D or Related Unit/Work Area</a:t>
            </a:r>
          </a:p>
        </p:txBody>
      </p:sp>
      <p:sp>
        <p:nvSpPr>
          <p:cNvPr id="8195" name="Rectangle 9"/>
          <p:cNvSpPr>
            <a:spLocks noGrp="1" noChangeArrowheads="1"/>
          </p:cNvSpPr>
          <p:nvPr>
            <p:ph sz="half" idx="1"/>
          </p:nvPr>
        </p:nvSpPr>
        <p:spPr>
          <a:xfrm>
            <a:off x="838200" y="1825625"/>
            <a:ext cx="5181600" cy="3994407"/>
          </a:xfrm>
          <a:solidFill>
            <a:schemeClr val="tx2">
              <a:lumMod val="20000"/>
              <a:lumOff val="80000"/>
            </a:schemeClr>
          </a:solidFill>
          <a:ln>
            <a:solidFill>
              <a:schemeClr val="tx2"/>
            </a:solidFill>
          </a:ln>
        </p:spPr>
        <p:txBody>
          <a:bodyPr>
            <a:normAutofit/>
          </a:bodyPr>
          <a:lstStyle/>
          <a:p>
            <a:pPr marL="0" indent="0">
              <a:buNone/>
            </a:pPr>
            <a:r>
              <a:rPr lang="en-US" altLang="en-US" sz="2000" b="1" dirty="0"/>
              <a:t>Key Actions:</a:t>
            </a:r>
          </a:p>
          <a:p>
            <a:r>
              <a:rPr lang="en-US" altLang="en-US" sz="2000" dirty="0"/>
              <a:t>Describe your target unit or work area</a:t>
            </a:r>
          </a:p>
          <a:p>
            <a:pPr lvl="1"/>
            <a:r>
              <a:rPr lang="en-US" altLang="en-US" sz="1800" dirty="0"/>
              <a:t>Unit/work area name</a:t>
            </a:r>
          </a:p>
          <a:p>
            <a:pPr lvl="1"/>
            <a:r>
              <a:rPr lang="en-US" altLang="en-US" sz="1800" dirty="0"/>
              <a:t>Size in terms of number of beds and deliveries per month or per year</a:t>
            </a:r>
          </a:p>
          <a:p>
            <a:pPr lvl="1"/>
            <a:r>
              <a:rPr lang="en-US" altLang="en-US" sz="1800" dirty="0"/>
              <a:t>Number of staff by profession/specialty</a:t>
            </a:r>
          </a:p>
          <a:p>
            <a:pPr lvl="1"/>
            <a:endParaRPr lang="en-US" altLang="en-US" sz="1800" dirty="0"/>
          </a:p>
          <a:p>
            <a:pPr lvl="1"/>
            <a:endParaRPr lang="en-US" altLang="en-US" sz="1800" dirty="0"/>
          </a:p>
          <a:p>
            <a:pPr lvl="1"/>
            <a:endParaRPr lang="en-US" altLang="en-US" sz="1800" dirty="0"/>
          </a:p>
          <a:p>
            <a:pPr lvl="1"/>
            <a:endParaRPr lang="en-US" altLang="en-US" sz="1800" dirty="0"/>
          </a:p>
          <a:p>
            <a:pPr lvl="1"/>
            <a:endParaRPr lang="en-US" altLang="en-US" sz="1800" dirty="0"/>
          </a:p>
          <a:p>
            <a:endParaRPr lang="en-US" altLang="en-US" sz="2000" dirty="0"/>
          </a:p>
          <a:p>
            <a:endParaRPr lang="en-US" altLang="en-US" sz="2000" dirty="0"/>
          </a:p>
        </p:txBody>
      </p:sp>
      <p:sp>
        <p:nvSpPr>
          <p:cNvPr id="8196" name="Rectangle 50"/>
          <p:cNvSpPr>
            <a:spLocks noGrp="1" noChangeArrowheads="1"/>
          </p:cNvSpPr>
          <p:nvPr>
            <p:ph sz="half" idx="2"/>
          </p:nvPr>
        </p:nvSpPr>
        <p:spPr>
          <a:xfrm>
            <a:off x="6172200" y="1825625"/>
            <a:ext cx="5181600" cy="3994407"/>
          </a:xfrm>
          <a:solidFill>
            <a:schemeClr val="bg1"/>
          </a:solidFill>
          <a:ln>
            <a:solidFill>
              <a:schemeClr val="tx2"/>
            </a:solidFill>
          </a:ln>
          <a:effectLst>
            <a:outerShdw blurRad="50800" dist="38100" dir="2700000" algn="tl" rotWithShape="0">
              <a:prstClr val="black">
                <a:alpha val="40000"/>
              </a:prstClr>
            </a:outerShdw>
          </a:effectLst>
        </p:spPr>
        <p:txBody>
          <a:bodyPr>
            <a:noAutofit/>
          </a:bodyPr>
          <a:lstStyle/>
          <a:p>
            <a:r>
              <a:rPr lang="en-US" altLang="en-US" sz="2000" dirty="0"/>
              <a:t>Name of L&amp;D or related unit/work area:</a:t>
            </a:r>
          </a:p>
          <a:p>
            <a:r>
              <a:rPr lang="en-US" altLang="en-US" sz="2000" dirty="0"/>
              <a:t>Size of unit/work area:</a:t>
            </a:r>
          </a:p>
          <a:p>
            <a:r>
              <a:rPr lang="en-US" altLang="en-US" sz="2000" dirty="0"/>
              <a:t>Number of staff within unit/work area:</a:t>
            </a:r>
          </a:p>
          <a:p>
            <a:pPr lvl="1"/>
            <a:r>
              <a:rPr lang="en-US" altLang="en-US" sz="1800" dirty="0"/>
              <a:t>Physicians:</a:t>
            </a:r>
          </a:p>
          <a:p>
            <a:pPr lvl="1"/>
            <a:r>
              <a:rPr lang="en-US" altLang="en-US" sz="1800" dirty="0"/>
              <a:t>Nurses:</a:t>
            </a:r>
          </a:p>
          <a:p>
            <a:pPr lvl="1"/>
            <a:r>
              <a:rPr lang="en-US" altLang="en-US" sz="1800" dirty="0"/>
              <a:t>Midwives:</a:t>
            </a:r>
          </a:p>
          <a:p>
            <a:pPr lvl="1"/>
            <a:r>
              <a:rPr lang="en-US" altLang="en-US" sz="1800" dirty="0"/>
              <a:t>Other:</a:t>
            </a: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a:t>
            </a:r>
            <a:fld id="{23F5A8DC-6B82-4590-A467-647832558150}" type="slidenum">
              <a:rPr kumimoji="0" lang="en-US" alt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r>
              <a:rPr kumimoji="0" lang="en-US" alt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a:t>
            </a:r>
          </a:p>
        </p:txBody>
      </p:sp>
    </p:spTree>
    <p:custDataLst>
      <p:tags r:id="rId1"/>
    </p:custDataLst>
    <p:extLst>
      <p:ext uri="{BB962C8B-B14F-4D97-AF65-F5344CB8AC3E}">
        <p14:creationId xmlns:p14="http://schemas.microsoft.com/office/powerpoint/2010/main" val="1288780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1CD07-394C-4994-9829-4601EB92A5A5}"/>
              </a:ext>
            </a:extLst>
          </p:cNvPr>
          <p:cNvSpPr>
            <a:spLocks noGrp="1"/>
          </p:cNvSpPr>
          <p:nvPr>
            <p:ph type="title"/>
          </p:nvPr>
        </p:nvSpPr>
        <p:spPr/>
        <p:txBody>
          <a:bodyPr>
            <a:normAutofit/>
          </a:bodyPr>
          <a:lstStyle/>
          <a:p>
            <a:r>
              <a:rPr lang="en-US" dirty="0"/>
              <a:t>Proposed Module Wave Launch Process</a:t>
            </a:r>
          </a:p>
        </p:txBody>
      </p:sp>
      <p:sp>
        <p:nvSpPr>
          <p:cNvPr id="11" name="Content Placeholder 10"/>
          <p:cNvSpPr>
            <a:spLocks noGrp="1"/>
          </p:cNvSpPr>
          <p:nvPr>
            <p:ph sz="half" idx="1"/>
          </p:nvPr>
        </p:nvSpPr>
        <p:spPr>
          <a:solidFill>
            <a:schemeClr val="tx2">
              <a:lumMod val="20000"/>
              <a:lumOff val="80000"/>
            </a:schemeClr>
          </a:solidFill>
          <a:ln>
            <a:solidFill>
              <a:schemeClr val="tx2"/>
            </a:solidFill>
          </a:ln>
        </p:spPr>
        <p:txBody>
          <a:bodyPr vert="horz" lIns="91440" tIns="45720" rIns="91440" bIns="45720" rtlCol="0" anchor="t">
            <a:noAutofit/>
          </a:bodyPr>
          <a:lstStyle/>
          <a:p>
            <a:pPr marL="0" indent="0">
              <a:buNone/>
            </a:pPr>
            <a:r>
              <a:rPr lang="en-US" sz="2000" b="1" dirty="0"/>
              <a:t>Key Actions:</a:t>
            </a:r>
          </a:p>
          <a:p>
            <a:r>
              <a:rPr lang="en-US" sz="1800" dirty="0"/>
              <a:t>Check out the 4 Rs and Teamwork Alignment Chart for a summary of the application of the teamwork tools to your clinical bundle</a:t>
            </a:r>
          </a:p>
          <a:p>
            <a:r>
              <a:rPr lang="en-US" sz="1800" dirty="0"/>
              <a:t>State which SPPC-II Teamwork Toolkit modules will be implemented, who will use them, and when and where they will be completed</a:t>
            </a:r>
          </a:p>
          <a:p>
            <a:r>
              <a:rPr lang="en-US" sz="1800" dirty="0">
                <a:cs typeface="Arial"/>
              </a:rPr>
              <a:t>Recall the results of your Barrier Analysis and plan around these pitfalls (step 4)</a:t>
            </a:r>
          </a:p>
          <a:p>
            <a:r>
              <a:rPr lang="en-US" sz="1800" dirty="0">
                <a:cs typeface="Arial"/>
              </a:rPr>
              <a:t>Determine the timeframe in which rollout will be completed (e.g., 3 months, 6 months, 12 months)</a:t>
            </a:r>
          </a:p>
          <a:p>
            <a:endParaRPr lang="en-US" sz="2000" dirty="0"/>
          </a:p>
        </p:txBody>
      </p:sp>
      <p:sp>
        <p:nvSpPr>
          <p:cNvPr id="14339" name="Rectangle 29"/>
          <p:cNvSpPr>
            <a:spLocks noGrp="1" noChangeArrowheads="1"/>
          </p:cNvSpPr>
          <p:nvPr>
            <p:ph type="body" sz="half" idx="2"/>
          </p:nvPr>
        </p:nvSpPr>
        <p:spPr>
          <a:noFill/>
          <a:ln>
            <a:solidFill>
              <a:schemeClr val="tx2"/>
            </a:solidFill>
          </a:ln>
          <a:effectLst/>
        </p:spPr>
        <p:txBody>
          <a:bodyPr vert="horz" lIns="91440" tIns="45720" rIns="91440" bIns="45720" numCol="2" rtlCol="0" anchor="t">
            <a:noAutofit/>
          </a:bodyPr>
          <a:lstStyle/>
          <a:p>
            <a:pPr marL="0" indent="0">
              <a:buNone/>
            </a:pPr>
            <a:r>
              <a:rPr lang="en-US" sz="2000" i="1" u="sng" dirty="0"/>
              <a:t>Module Order:</a:t>
            </a:r>
            <a:endParaRPr lang="en-US" dirty="0"/>
          </a:p>
          <a:p>
            <a:pPr marL="0" indent="0">
              <a:buNone/>
            </a:pPr>
            <a:r>
              <a:rPr lang="en-US" sz="2000" i="1" u="sng" dirty="0"/>
              <a:t>Wave 1</a:t>
            </a:r>
            <a:endParaRPr lang="en-US" dirty="0"/>
          </a:p>
          <a:p>
            <a:pPr marL="114300" indent="0">
              <a:buNone/>
            </a:pPr>
            <a:r>
              <a:rPr lang="en-US" sz="1800" dirty="0"/>
              <a:t>1. Introduction</a:t>
            </a:r>
          </a:p>
          <a:p>
            <a:pPr marL="344488" indent="-230188">
              <a:buNone/>
            </a:pPr>
            <a:r>
              <a:rPr lang="en-US" sz="1800" dirty="0"/>
              <a:t>2. Call-Out and Check-Back</a:t>
            </a:r>
          </a:p>
          <a:p>
            <a:pPr marL="0" indent="0">
              <a:buNone/>
            </a:pPr>
            <a:r>
              <a:rPr lang="en-US" sz="2000" i="1" u="sng" dirty="0"/>
              <a:t>Wave 2</a:t>
            </a:r>
            <a:endParaRPr lang="en-US" sz="2000" i="1" u="sng" dirty="0">
              <a:cs typeface="Calibri"/>
            </a:endParaRPr>
          </a:p>
          <a:p>
            <a:pPr marL="114300" indent="0">
              <a:buNone/>
            </a:pPr>
            <a:r>
              <a:rPr lang="en-US" sz="1800" dirty="0"/>
              <a:t>3. SBAR</a:t>
            </a:r>
          </a:p>
          <a:p>
            <a:pPr marL="114300" indent="0">
              <a:buNone/>
            </a:pPr>
            <a:r>
              <a:rPr lang="en-US" sz="1800" dirty="0"/>
              <a:t>4. I PASS the BATON</a:t>
            </a:r>
          </a:p>
          <a:p>
            <a:pPr marL="0" indent="0">
              <a:buNone/>
            </a:pPr>
            <a:endParaRPr lang="en-US" sz="2000" i="1" u="sng" dirty="0"/>
          </a:p>
          <a:p>
            <a:pPr marL="0" indent="0">
              <a:buNone/>
            </a:pPr>
            <a:endParaRPr lang="en-US" sz="2000" i="1" u="sng" dirty="0"/>
          </a:p>
          <a:p>
            <a:pPr marL="0" indent="0">
              <a:buNone/>
            </a:pPr>
            <a:r>
              <a:rPr lang="en-US" sz="2000" i="1" u="sng" dirty="0"/>
              <a:t>Wave 3</a:t>
            </a:r>
            <a:endParaRPr lang="en-US" sz="2000" i="1" u="sng" dirty="0">
              <a:cs typeface="Calibri"/>
            </a:endParaRPr>
          </a:p>
          <a:p>
            <a:pPr marL="344488" indent="-230188">
              <a:buNone/>
            </a:pPr>
            <a:r>
              <a:rPr lang="en-US" sz="1800" dirty="0"/>
              <a:t>5. Two-Challenge Rule &amp; Power Words</a:t>
            </a:r>
          </a:p>
          <a:p>
            <a:pPr marL="114300" indent="0">
              <a:buNone/>
            </a:pPr>
            <a:r>
              <a:rPr lang="en-US" sz="1800" dirty="0"/>
              <a:t>6. Briefs &amp; Huddles</a:t>
            </a:r>
          </a:p>
          <a:p>
            <a:pPr marL="0" indent="0">
              <a:buNone/>
            </a:pPr>
            <a:r>
              <a:rPr lang="en-US" sz="2000" i="1" u="sng" dirty="0"/>
              <a:t>Wave 4</a:t>
            </a:r>
            <a:endParaRPr lang="en-US" sz="2000" i="1" u="sng" dirty="0">
              <a:cs typeface="Calibri"/>
            </a:endParaRPr>
          </a:p>
          <a:p>
            <a:pPr marL="114300" indent="0">
              <a:buNone/>
            </a:pPr>
            <a:r>
              <a:rPr lang="en-US" sz="1800" dirty="0"/>
              <a:t>7. Debriefs</a:t>
            </a:r>
          </a:p>
          <a:p>
            <a:pPr marL="114300" indent="0">
              <a:buNone/>
            </a:pPr>
            <a:r>
              <a:rPr lang="en-US" sz="1800" dirty="0"/>
              <a:t>8. DESCR Script</a:t>
            </a:r>
          </a:p>
          <a:p>
            <a:endParaRPr lang="en-US" sz="1800" dirty="0"/>
          </a:p>
        </p:txBody>
      </p:sp>
      <p:sp>
        <p:nvSpPr>
          <p:cNvPr id="7" name="Slide Number Placeholder 6"/>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a:t>
            </a:r>
            <a:fld id="{23F5A8DC-6B82-4590-A467-647832558150}" type="slidenum">
              <a:rPr kumimoji="0" lang="en-US" alt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r>
              <a:rPr kumimoji="0" lang="en-US" alt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a:t>
            </a:r>
          </a:p>
        </p:txBody>
      </p:sp>
      <p:sp>
        <p:nvSpPr>
          <p:cNvPr id="17" name="Content Placeholder 16"/>
          <p:cNvSpPr>
            <a:spLocks noGrp="1"/>
          </p:cNvSpPr>
          <p:nvPr>
            <p:ph sz="quarter" idx="4294967295"/>
          </p:nvPr>
        </p:nvSpPr>
        <p:spPr>
          <a:xfrm>
            <a:off x="7112000" y="4884738"/>
            <a:ext cx="5080000" cy="679450"/>
          </a:xfrm>
        </p:spPr>
        <p:txBody>
          <a:bodyPr>
            <a:normAutofit fontScale="92500" lnSpcReduction="10000"/>
          </a:bodyPr>
          <a:lstStyle/>
          <a:p>
            <a:pPr marL="0" indent="0" algn="ctr">
              <a:buNone/>
            </a:pPr>
            <a:r>
              <a:rPr lang="en-US" sz="1400" b="1" i="1" dirty="0">
                <a:solidFill>
                  <a:srgbClr val="505BA7"/>
                </a:solidFill>
              </a:rPr>
              <a:t>Relevant Handout: </a:t>
            </a:r>
          </a:p>
          <a:p>
            <a:pPr marL="0" indent="0" algn="ctr">
              <a:spcBef>
                <a:spcPts val="400"/>
              </a:spcBef>
              <a:buNone/>
            </a:pPr>
            <a:r>
              <a:rPr lang="en-US" sz="1400" dirty="0">
                <a:solidFill>
                  <a:srgbClr val="505BA7"/>
                </a:solidFill>
              </a:rPr>
              <a:t>4 Rs and Teamwork Alignment Chart for </a:t>
            </a:r>
          </a:p>
          <a:p>
            <a:pPr marL="0" indent="0" algn="ctr">
              <a:spcBef>
                <a:spcPts val="400"/>
              </a:spcBef>
              <a:buNone/>
            </a:pPr>
            <a:r>
              <a:rPr lang="en-US" sz="1400" dirty="0">
                <a:solidFill>
                  <a:srgbClr val="505BA7"/>
                </a:solidFill>
              </a:rPr>
              <a:t>Hemorrhage and/or Hypertension</a:t>
            </a:r>
          </a:p>
        </p:txBody>
      </p:sp>
    </p:spTree>
    <p:custDataLst>
      <p:tags r:id="rId1"/>
    </p:custDataLst>
    <p:extLst>
      <p:ext uri="{BB962C8B-B14F-4D97-AF65-F5344CB8AC3E}">
        <p14:creationId xmlns:p14="http://schemas.microsoft.com/office/powerpoint/2010/main" val="3091494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83743-FAD1-294A-8D04-F8F04AA6DBA7}"/>
              </a:ext>
            </a:extLst>
          </p:cNvPr>
          <p:cNvSpPr>
            <a:spLocks noGrp="1"/>
          </p:cNvSpPr>
          <p:nvPr>
            <p:ph type="title"/>
          </p:nvPr>
        </p:nvSpPr>
        <p:spPr/>
        <p:txBody>
          <a:bodyPr>
            <a:normAutofit/>
          </a:bodyPr>
          <a:lstStyle/>
          <a:p>
            <a:pPr marL="2057400" indent="-2057400"/>
            <a:r>
              <a:rPr lang="en-US" dirty="0"/>
              <a:t>Exercise: Scheduling Module Deadlines &amp; Facilitation Session Dates</a:t>
            </a:r>
            <a:endParaRPr lang="en-US" dirty="0">
              <a:cs typeface="Calibri Light"/>
            </a:endParaRPr>
          </a:p>
        </p:txBody>
      </p:sp>
      <p:graphicFrame>
        <p:nvGraphicFramePr>
          <p:cNvPr id="6" name="Table 7">
            <a:extLst>
              <a:ext uri="{FF2B5EF4-FFF2-40B4-BE49-F238E27FC236}">
                <a16:creationId xmlns:a16="http://schemas.microsoft.com/office/drawing/2014/main" id="{F4D273F5-49EA-4495-99B6-5BF941181C47}"/>
              </a:ext>
            </a:extLst>
          </p:cNvPr>
          <p:cNvGraphicFramePr>
            <a:graphicFrameLocks noGrp="1"/>
          </p:cNvGraphicFramePr>
          <p:nvPr>
            <p:ph idx="1"/>
            <p:extLst>
              <p:ext uri="{D42A27DB-BD31-4B8C-83A1-F6EECF244321}">
                <p14:modId xmlns:p14="http://schemas.microsoft.com/office/powerpoint/2010/main" val="642659866"/>
              </p:ext>
            </p:extLst>
          </p:nvPr>
        </p:nvGraphicFramePr>
        <p:xfrm>
          <a:off x="865414" y="1839232"/>
          <a:ext cx="10515589" cy="4028440"/>
        </p:xfrm>
        <a:graphic>
          <a:graphicData uri="http://schemas.openxmlformats.org/drawingml/2006/table">
            <a:tbl>
              <a:tblPr firstRow="1" bandRow="1">
                <a:tableStyleId>{5C22544A-7EE6-4342-B048-85BDC9FD1C3A}</a:tableStyleId>
              </a:tblPr>
              <a:tblGrid>
                <a:gridCol w="2648751">
                  <a:extLst>
                    <a:ext uri="{9D8B030D-6E8A-4147-A177-3AD203B41FA5}">
                      <a16:colId xmlns:a16="http://schemas.microsoft.com/office/drawing/2014/main" val="1054821509"/>
                    </a:ext>
                  </a:extLst>
                </a:gridCol>
                <a:gridCol w="2698853">
                  <a:extLst>
                    <a:ext uri="{9D8B030D-6E8A-4147-A177-3AD203B41FA5}">
                      <a16:colId xmlns:a16="http://schemas.microsoft.com/office/drawing/2014/main" val="2519930365"/>
                    </a:ext>
                  </a:extLst>
                </a:gridCol>
                <a:gridCol w="3091536">
                  <a:extLst>
                    <a:ext uri="{9D8B030D-6E8A-4147-A177-3AD203B41FA5}">
                      <a16:colId xmlns:a16="http://schemas.microsoft.com/office/drawing/2014/main" val="3814908753"/>
                    </a:ext>
                  </a:extLst>
                </a:gridCol>
                <a:gridCol w="2076449">
                  <a:extLst>
                    <a:ext uri="{9D8B030D-6E8A-4147-A177-3AD203B41FA5}">
                      <a16:colId xmlns:a16="http://schemas.microsoft.com/office/drawing/2014/main" val="2507448281"/>
                    </a:ext>
                  </a:extLst>
                </a:gridCol>
              </a:tblGrid>
              <a:tr h="370840">
                <a:tc>
                  <a:txBody>
                    <a:bodyPr/>
                    <a:lstStyle/>
                    <a:p>
                      <a:r>
                        <a:rPr lang="en-US" dirty="0"/>
                        <a:t>Activity</a:t>
                      </a:r>
                    </a:p>
                  </a:txBody>
                  <a:tcPr/>
                </a:tc>
                <a:tc>
                  <a:txBody>
                    <a:bodyPr/>
                    <a:lstStyle/>
                    <a:p>
                      <a:r>
                        <a:rPr lang="en-US" dirty="0"/>
                        <a:t>Goals</a:t>
                      </a:r>
                    </a:p>
                  </a:txBody>
                  <a:tcPr/>
                </a:tc>
                <a:tc>
                  <a:txBody>
                    <a:bodyPr/>
                    <a:lstStyle/>
                    <a:p>
                      <a:r>
                        <a:rPr lang="en-US" dirty="0"/>
                        <a:t>Example(s)</a:t>
                      </a:r>
                    </a:p>
                  </a:txBody>
                  <a:tcPr/>
                </a:tc>
                <a:tc>
                  <a:txBody>
                    <a:bodyPr/>
                    <a:lstStyle/>
                    <a:p>
                      <a:r>
                        <a:rPr lang="en-US" dirty="0"/>
                        <a:t>Your Actual Dates</a:t>
                      </a:r>
                    </a:p>
                  </a:txBody>
                  <a:tcPr/>
                </a:tc>
                <a:extLst>
                  <a:ext uri="{0D108BD9-81ED-4DB2-BD59-A6C34878D82A}">
                    <a16:rowId xmlns:a16="http://schemas.microsoft.com/office/drawing/2014/main" val="2087500194"/>
                  </a:ext>
                </a:extLst>
              </a:tr>
              <a:tr h="370840">
                <a:tc>
                  <a:txBody>
                    <a:bodyPr/>
                    <a:lstStyle/>
                    <a:p>
                      <a:r>
                        <a:rPr lang="en-US" b="1" dirty="0"/>
                        <a:t>Overall Rollout</a:t>
                      </a:r>
                    </a:p>
                    <a:p>
                      <a:r>
                        <a:rPr lang="en-US" b="1" dirty="0"/>
                        <a:t>Timeframe</a:t>
                      </a:r>
                    </a:p>
                  </a:txBody>
                  <a:tcPr/>
                </a:tc>
                <a:tc>
                  <a:txBody>
                    <a:bodyPr/>
                    <a:lstStyle/>
                    <a:p>
                      <a:r>
                        <a:rPr lang="en-US" dirty="0"/>
                        <a:t>3 months, 6 months, 9 months, 1 year?</a:t>
                      </a:r>
                    </a:p>
                  </a:txBody>
                  <a:tcPr/>
                </a:tc>
                <a:tc>
                  <a:txBody>
                    <a:bodyPr/>
                    <a:lstStyle/>
                    <a:p>
                      <a:r>
                        <a:rPr lang="en-US" dirty="0"/>
                        <a:t>6 months:</a:t>
                      </a:r>
                    </a:p>
                    <a:p>
                      <a:r>
                        <a:rPr lang="en-US" dirty="0"/>
                        <a:t>Mar. 1 to Aug. 31, 2020</a:t>
                      </a:r>
                    </a:p>
                  </a:txBody>
                  <a:tcPr/>
                </a:tc>
                <a:tc>
                  <a:txBody>
                    <a:bodyPr/>
                    <a:lstStyle/>
                    <a:p>
                      <a:endParaRPr lang="en-US" dirty="0"/>
                    </a:p>
                  </a:txBody>
                  <a:tcPr/>
                </a:tc>
                <a:extLst>
                  <a:ext uri="{0D108BD9-81ED-4DB2-BD59-A6C34878D82A}">
                    <a16:rowId xmlns:a16="http://schemas.microsoft.com/office/drawing/2014/main" val="3209098309"/>
                  </a:ext>
                </a:extLst>
              </a:tr>
              <a:tr h="370840">
                <a:tc>
                  <a:txBody>
                    <a:bodyPr/>
                    <a:lstStyle/>
                    <a:p>
                      <a:r>
                        <a:rPr lang="en-US" b="1" dirty="0"/>
                        <a:t>Wave Launch</a:t>
                      </a:r>
                    </a:p>
                  </a:txBody>
                  <a:tcPr/>
                </a:tc>
                <a:tc>
                  <a:txBody>
                    <a:bodyPr/>
                    <a:lstStyle/>
                    <a:p>
                      <a:pPr lvl="0">
                        <a:buNone/>
                      </a:pPr>
                      <a:r>
                        <a:rPr lang="en-US" dirty="0"/>
                        <a:t>Every 6 weeks </a:t>
                      </a:r>
                    </a:p>
                  </a:txBody>
                  <a:tcPr/>
                </a:tc>
                <a:tc>
                  <a:txBody>
                    <a:bodyPr/>
                    <a:lstStyle/>
                    <a:p>
                      <a:pPr lvl="0">
                        <a:buNone/>
                      </a:pPr>
                      <a:r>
                        <a:rPr lang="en-US" dirty="0"/>
                        <a:t>Wave 1: Mar. 1 – Apr. 15</a:t>
                      </a:r>
                    </a:p>
                    <a:p>
                      <a:pPr lvl="0">
                        <a:buNone/>
                      </a:pPr>
                      <a:r>
                        <a:rPr lang="en-US" dirty="0"/>
                        <a:t>Wave 2: Apr. 16 – May 31</a:t>
                      </a:r>
                    </a:p>
                    <a:p>
                      <a:pPr lvl="0">
                        <a:buNone/>
                      </a:pPr>
                      <a:r>
                        <a:rPr lang="en-US" dirty="0"/>
                        <a:t>Wave 3: Jun. 1 – Jul. 15</a:t>
                      </a:r>
                    </a:p>
                    <a:p>
                      <a:pPr lvl="0">
                        <a:buNone/>
                      </a:pPr>
                      <a:r>
                        <a:rPr lang="en-US" dirty="0"/>
                        <a:t>Wave 4: Jul. 16 – Aug. 31</a:t>
                      </a:r>
                    </a:p>
                  </a:txBody>
                  <a:tcPr/>
                </a:tc>
                <a:tc>
                  <a:txBody>
                    <a:bodyPr/>
                    <a:lstStyle/>
                    <a:p>
                      <a:endParaRPr lang="en-US" dirty="0"/>
                    </a:p>
                  </a:txBody>
                  <a:tcPr/>
                </a:tc>
                <a:extLst>
                  <a:ext uri="{0D108BD9-81ED-4DB2-BD59-A6C34878D82A}">
                    <a16:rowId xmlns:a16="http://schemas.microsoft.com/office/drawing/2014/main" val="1459705929"/>
                  </a:ext>
                </a:extLst>
              </a:tr>
              <a:tr h="370840">
                <a:tc>
                  <a:txBody>
                    <a:bodyPr/>
                    <a:lstStyle/>
                    <a:p>
                      <a:r>
                        <a:rPr lang="en-US" b="1" dirty="0"/>
                        <a:t>Facilitation Sessions </a:t>
                      </a:r>
                    </a:p>
                    <a:p>
                      <a:r>
                        <a:rPr lang="en-US" b="0" i="1" dirty="0"/>
                        <a:t>2+ may be needed per wave to serve all staff</a:t>
                      </a:r>
                    </a:p>
                  </a:txBody>
                  <a:tcPr/>
                </a:tc>
                <a:tc>
                  <a:txBody>
                    <a:bodyPr/>
                    <a:lstStyle/>
                    <a:p>
                      <a:r>
                        <a:rPr lang="en-US" dirty="0"/>
                        <a:t>Last Friday, every other month, 1:30 to 2:30 pm</a:t>
                      </a:r>
                    </a:p>
                  </a:txBody>
                  <a:tcPr/>
                </a:tc>
                <a:tc>
                  <a:txBody>
                    <a:bodyPr/>
                    <a:lstStyle/>
                    <a:p>
                      <a:pPr lvl="0">
                        <a:buNone/>
                      </a:pPr>
                      <a:r>
                        <a:rPr lang="en-US" dirty="0"/>
                        <a:t>Apr. 24, 2020, 1:30 to 2:30 pm</a:t>
                      </a:r>
                    </a:p>
                    <a:p>
                      <a:pPr lvl="0">
                        <a:buNone/>
                      </a:pPr>
                      <a:r>
                        <a:rPr lang="en-US" dirty="0"/>
                        <a:t>Jun. 26, 2020, 1:30 to 2:30 pm</a:t>
                      </a:r>
                    </a:p>
                    <a:p>
                      <a:pPr lvl="0">
                        <a:buNone/>
                      </a:pPr>
                      <a:r>
                        <a:rPr lang="en-US" dirty="0"/>
                        <a:t>Aug. 28, 2020, 1:30 to 2:30 pm</a:t>
                      </a:r>
                    </a:p>
                  </a:txBody>
                  <a:tcPr/>
                </a:tc>
                <a:tc>
                  <a:txBody>
                    <a:bodyPr/>
                    <a:lstStyle/>
                    <a:p>
                      <a:endParaRPr lang="en-US" dirty="0"/>
                    </a:p>
                  </a:txBody>
                  <a:tcPr/>
                </a:tc>
                <a:extLst>
                  <a:ext uri="{0D108BD9-81ED-4DB2-BD59-A6C34878D82A}">
                    <a16:rowId xmlns:a16="http://schemas.microsoft.com/office/drawing/2014/main" val="609975006"/>
                  </a:ext>
                </a:extLst>
              </a:tr>
              <a:tr h="370840">
                <a:tc>
                  <a:txBody>
                    <a:bodyPr/>
                    <a:lstStyle/>
                    <a:p>
                      <a:r>
                        <a:rPr lang="en-US" b="1" dirty="0"/>
                        <a:t>Communication &amp; Tracking  Reminders</a:t>
                      </a:r>
                    </a:p>
                  </a:txBody>
                  <a:tcPr/>
                </a:tc>
                <a:tc>
                  <a:txBody>
                    <a:bodyPr/>
                    <a:lstStyle/>
                    <a:p>
                      <a:r>
                        <a:rPr lang="en-US" dirty="0"/>
                        <a:t>2 weeks before wave start and 2 days before each</a:t>
                      </a:r>
                    </a:p>
                    <a:p>
                      <a:r>
                        <a:rPr lang="en-US" dirty="0"/>
                        <a:t>facilitation session</a:t>
                      </a:r>
                    </a:p>
                  </a:txBody>
                  <a:tcPr/>
                </a:tc>
                <a:tc>
                  <a:txBody>
                    <a:bodyPr/>
                    <a:lstStyle/>
                    <a:p>
                      <a:pPr lvl="0">
                        <a:buNone/>
                      </a:pPr>
                      <a:r>
                        <a:rPr lang="en-US" sz="1800" b="0" i="0" u="none" strike="noStrike" noProof="0" dirty="0">
                          <a:solidFill>
                            <a:srgbClr val="000000"/>
                          </a:solidFill>
                          <a:latin typeface="Calibri"/>
                        </a:rPr>
                        <a:t>Apr. 10/Apr. 22, 2020</a:t>
                      </a:r>
                    </a:p>
                    <a:p>
                      <a:pPr lvl="0">
                        <a:buNone/>
                      </a:pPr>
                      <a:r>
                        <a:rPr lang="en-US" sz="1800" b="0" i="0" u="none" strike="noStrike" noProof="0" dirty="0">
                          <a:solidFill>
                            <a:srgbClr val="000000"/>
                          </a:solidFill>
                          <a:latin typeface="Calibri"/>
                        </a:rPr>
                        <a:t>Jun. 12/Jun. 24, 2020</a:t>
                      </a:r>
                    </a:p>
                    <a:p>
                      <a:pPr lvl="0">
                        <a:buNone/>
                      </a:pPr>
                      <a:r>
                        <a:rPr lang="en-US" sz="1800" b="0" i="0" u="none" strike="noStrike" noProof="0" dirty="0">
                          <a:solidFill>
                            <a:srgbClr val="000000"/>
                          </a:solidFill>
                          <a:latin typeface="Calibri"/>
                        </a:rPr>
                        <a:t>Aug. 14/Aug. 26, 2020</a:t>
                      </a:r>
                    </a:p>
                  </a:txBody>
                  <a:tcPr/>
                </a:tc>
                <a:tc>
                  <a:txBody>
                    <a:bodyPr/>
                    <a:lstStyle/>
                    <a:p>
                      <a:endParaRPr lang="en-US" dirty="0"/>
                    </a:p>
                  </a:txBody>
                  <a:tcPr/>
                </a:tc>
                <a:extLst>
                  <a:ext uri="{0D108BD9-81ED-4DB2-BD59-A6C34878D82A}">
                    <a16:rowId xmlns:a16="http://schemas.microsoft.com/office/drawing/2014/main" val="1534956391"/>
                  </a:ext>
                </a:extLst>
              </a:tr>
            </a:tbl>
          </a:graphicData>
        </a:graphic>
      </p:graphicFrame>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54C8FC-483A-A44D-90AF-15C4FE8526B3}"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88904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Acknowledgments</a:t>
            </a:r>
          </a:p>
        </p:txBody>
      </p:sp>
      <p:sp>
        <p:nvSpPr>
          <p:cNvPr id="3" name="Content Placeholder 2"/>
          <p:cNvSpPr>
            <a:spLocks noGrp="1"/>
          </p:cNvSpPr>
          <p:nvPr>
            <p:ph idx="1"/>
          </p:nvPr>
        </p:nvSpPr>
        <p:spPr>
          <a:xfrm>
            <a:off x="838200" y="1825625"/>
            <a:ext cx="10515600" cy="2627105"/>
          </a:xfrm>
        </p:spPr>
        <p:txBody>
          <a:bodyPr/>
          <a:lstStyle/>
          <a:p>
            <a:r>
              <a:rPr lang="en-US" dirty="0"/>
              <a:t>This project is funded and implemented by the Agency for Healthcare Research and Quality and the Johns Hopkins University Contract Number HHSP233201500020I in collaboration with the Health Resources and Services Administration and the Alliance for Innovation on Maternal Health.</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8659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r>
              <a:rPr lang="en-US" altLang="en-US" dirty="0"/>
              <a:t>Steps of SPPC-II Implementation Planning</a:t>
            </a:r>
          </a:p>
        </p:txBody>
      </p:sp>
      <p:sp>
        <p:nvSpPr>
          <p:cNvPr id="7171" name="Content Placeholder 2"/>
          <p:cNvSpPr>
            <a:spLocks noGrp="1"/>
          </p:cNvSpPr>
          <p:nvPr>
            <p:ph idx="1"/>
          </p:nvPr>
        </p:nvSpPr>
        <p:spPr/>
        <p:txBody>
          <a:bodyPr vert="horz" lIns="91440" tIns="45720" rIns="91440" bIns="45720" rtlCol="0" anchor="t">
            <a:noAutofit/>
          </a:bodyPr>
          <a:lstStyle/>
          <a:p>
            <a:pPr marL="457200" indent="-457200">
              <a:buFont typeface="+mj-lt"/>
              <a:buAutoNum type="arabicPeriod"/>
              <a:tabLst>
                <a:tab pos="796925" algn="l"/>
              </a:tabLst>
            </a:pPr>
            <a:r>
              <a:rPr lang="en-US" sz="2200" dirty="0">
                <a:solidFill>
                  <a:srgbClr val="505BA7"/>
                </a:solidFill>
              </a:rPr>
              <a:t>Who:</a:t>
            </a:r>
          </a:p>
          <a:p>
            <a:pPr marL="977900" lvl="1" indent="-169545">
              <a:tabLst>
                <a:tab pos="796925" algn="l"/>
              </a:tabLst>
            </a:pPr>
            <a:r>
              <a:rPr lang="en-US" altLang="en-US" sz="2000" dirty="0">
                <a:solidFill>
                  <a:srgbClr val="505BA7"/>
                </a:solidFill>
              </a:rPr>
              <a:t>Will staff your team (present today and others at facility)?</a:t>
            </a:r>
            <a:endParaRPr lang="en-US" altLang="en-US" sz="2000" dirty="0">
              <a:solidFill>
                <a:srgbClr val="505BA7"/>
              </a:solidFill>
              <a:cs typeface="Arial"/>
            </a:endParaRPr>
          </a:p>
          <a:p>
            <a:pPr marL="977900" lvl="1" indent="-169863">
              <a:tabLst>
                <a:tab pos="796925" algn="l"/>
              </a:tabLst>
            </a:pPr>
            <a:r>
              <a:rPr lang="en-US" altLang="en-US" sz="2000" dirty="0">
                <a:solidFill>
                  <a:srgbClr val="505BA7"/>
                </a:solidFill>
              </a:rPr>
              <a:t>Are your key supporters?</a:t>
            </a:r>
          </a:p>
          <a:p>
            <a:pPr marL="457200" indent="-457200">
              <a:buFont typeface="+mj-lt"/>
              <a:buAutoNum type="arabicPeriod"/>
              <a:tabLst>
                <a:tab pos="796925" algn="l"/>
              </a:tabLst>
            </a:pPr>
            <a:r>
              <a:rPr lang="en-US" altLang="en-US" sz="2200" dirty="0">
                <a:solidFill>
                  <a:srgbClr val="505BA7"/>
                </a:solidFill>
              </a:rPr>
              <a:t>Know your AIM clinical bundle(s)</a:t>
            </a:r>
          </a:p>
          <a:p>
            <a:pPr marL="457200" indent="-457200">
              <a:buFont typeface="+mj-lt"/>
              <a:buAutoNum type="arabicPeriod"/>
              <a:tabLst>
                <a:tab pos="796925" algn="l"/>
              </a:tabLst>
            </a:pPr>
            <a:r>
              <a:rPr lang="en-US" altLang="en-US" sz="2200" dirty="0">
                <a:solidFill>
                  <a:srgbClr val="505BA7"/>
                </a:solidFill>
              </a:rPr>
              <a:t>Establish a plan to evaluate your success </a:t>
            </a:r>
          </a:p>
          <a:p>
            <a:pPr marL="457200" indent="-457200">
              <a:buFont typeface="+mj-lt"/>
              <a:buAutoNum type="arabicPeriod"/>
              <a:tabLst>
                <a:tab pos="796925" algn="l"/>
              </a:tabLst>
            </a:pPr>
            <a:r>
              <a:rPr lang="en-US" altLang="en-US" sz="2200" dirty="0"/>
              <a:t>Conduct a pre-implementation Barrier Analysis to training rollout</a:t>
            </a:r>
          </a:p>
          <a:p>
            <a:pPr marL="457200" indent="-457200">
              <a:buFont typeface="+mj-lt"/>
              <a:buAutoNum type="arabicPeriod"/>
              <a:tabLst>
                <a:tab pos="796925" algn="l"/>
              </a:tabLst>
            </a:pPr>
            <a:r>
              <a:rPr lang="en-US" altLang="en-US" sz="2200" dirty="0"/>
              <a:t>Create a communications and tracking plan for training rollout</a:t>
            </a:r>
          </a:p>
          <a:p>
            <a:pPr marL="457200" indent="-457200">
              <a:buFont typeface="+mj-lt"/>
              <a:buAutoNum type="arabicPeriod"/>
              <a:tabLst>
                <a:tab pos="796925" algn="l"/>
              </a:tabLst>
            </a:pPr>
            <a:r>
              <a:rPr lang="en-US" altLang="en-US" sz="2200" dirty="0"/>
              <a:t>Plan your facilitation sessions</a:t>
            </a:r>
          </a:p>
          <a:p>
            <a:pPr marL="457200" indent="-457200">
              <a:buFont typeface="+mj-lt"/>
              <a:buAutoNum type="arabicPeriod"/>
              <a:tabLst>
                <a:tab pos="796925" algn="l"/>
              </a:tabLst>
            </a:pPr>
            <a:r>
              <a:rPr lang="en-US" altLang="en-US" sz="2200" dirty="0"/>
              <a:t>Finalize and share your implementation plan</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54C8FC-483A-A44D-90AF-15C4FE8526B3}"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grpSp>
        <p:nvGrpSpPr>
          <p:cNvPr id="8" name="Group 7" descr="Graphic of three check marks.">
            <a:extLst>
              <a:ext uri="{FF2B5EF4-FFF2-40B4-BE49-F238E27FC236}">
                <a16:creationId xmlns:a16="http://schemas.microsoft.com/office/drawing/2014/main" id="{192FD244-18C5-754D-A9CF-B5BC68372058}"/>
              </a:ext>
            </a:extLst>
          </p:cNvPr>
          <p:cNvGrpSpPr/>
          <p:nvPr/>
        </p:nvGrpSpPr>
        <p:grpSpPr>
          <a:xfrm>
            <a:off x="518984" y="1800911"/>
            <a:ext cx="449162" cy="1938887"/>
            <a:chOff x="518984" y="1800911"/>
            <a:chExt cx="449162" cy="1938887"/>
          </a:xfrm>
        </p:grpSpPr>
        <p:sp>
          <p:nvSpPr>
            <p:cNvPr id="7" name="TextBox 6">
              <a:extLst>
                <a:ext uri="{FF2B5EF4-FFF2-40B4-BE49-F238E27FC236}">
                  <a16:creationId xmlns:a16="http://schemas.microsoft.com/office/drawing/2014/main" id="{2D090794-6ECC-774A-8ADE-92BA2A60656E}"/>
                </a:ext>
              </a:extLst>
            </p:cNvPr>
            <p:cNvSpPr txBox="1"/>
            <p:nvPr/>
          </p:nvSpPr>
          <p:spPr>
            <a:xfrm>
              <a:off x="518984" y="1800911"/>
              <a:ext cx="449162"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4472C4"/>
                  </a:solidFill>
                  <a:effectLst/>
                  <a:uLnTx/>
                  <a:uFillTx/>
                  <a:latin typeface="Calibri" panose="020F0502020204030204"/>
                  <a:ea typeface="+mn-ea"/>
                  <a:cs typeface="+mn-cs"/>
                </a:rPr>
                <a:t>✓</a:t>
              </a:r>
              <a:r>
                <a:rPr kumimoji="0" lang="en-US" sz="1800" b="1" i="0" u="none" strike="noStrike" kern="1200" cap="none" spc="0" normalizeH="0" baseline="0" noProof="0" dirty="0">
                  <a:ln>
                    <a:noFill/>
                  </a:ln>
                  <a:solidFill>
                    <a:srgbClr val="4472C4"/>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2EFA12C-B32D-EA4B-ACCB-1DFA984C93E7}"/>
                </a:ext>
              </a:extLst>
            </p:cNvPr>
            <p:cNvSpPr txBox="1"/>
            <p:nvPr/>
          </p:nvSpPr>
          <p:spPr>
            <a:xfrm>
              <a:off x="518984" y="2878032"/>
              <a:ext cx="449162"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4472C4"/>
                  </a:solidFill>
                  <a:effectLst/>
                  <a:uLnTx/>
                  <a:uFillTx/>
                  <a:latin typeface="Calibri" panose="020F0502020204030204"/>
                  <a:ea typeface="+mn-ea"/>
                  <a:cs typeface="+mn-cs"/>
                </a:rPr>
                <a:t>✓</a:t>
              </a:r>
              <a:r>
                <a:rPr kumimoji="0" lang="en-US" sz="1800" b="1" i="0" u="none" strike="noStrike" kern="1200" cap="none" spc="0" normalizeH="0" baseline="0" noProof="0" dirty="0">
                  <a:ln>
                    <a:noFill/>
                  </a:ln>
                  <a:solidFill>
                    <a:srgbClr val="4472C4"/>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7F899B4D-2F39-434A-8286-A90754AC7A11}"/>
                </a:ext>
              </a:extLst>
            </p:cNvPr>
            <p:cNvSpPr txBox="1"/>
            <p:nvPr/>
          </p:nvSpPr>
          <p:spPr>
            <a:xfrm>
              <a:off x="518984" y="3308911"/>
              <a:ext cx="449162"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4472C4"/>
                  </a:solidFill>
                  <a:effectLst/>
                  <a:uLnTx/>
                  <a:uFillTx/>
                  <a:latin typeface="Calibri" panose="020F0502020204030204"/>
                  <a:ea typeface="+mn-ea"/>
                  <a:cs typeface="+mn-cs"/>
                </a:rPr>
                <a:t>✓</a:t>
              </a:r>
              <a:r>
                <a:rPr kumimoji="0" lang="en-US" sz="1800" b="1" i="0" u="none" strike="noStrike" kern="1200" cap="none" spc="0" normalizeH="0" baseline="0" noProof="0" dirty="0">
                  <a:ln>
                    <a:noFill/>
                  </a:ln>
                  <a:solidFill>
                    <a:srgbClr val="4472C4"/>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 name="Double Brace 3" descr="Graphic of pink double brackets.">
            <a:extLst>
              <a:ext uri="{FF2B5EF4-FFF2-40B4-BE49-F238E27FC236}">
                <a16:creationId xmlns:a16="http://schemas.microsoft.com/office/drawing/2014/main" id="{121A5284-0C2B-564D-BFD0-DFD1350FD37E}"/>
              </a:ext>
            </a:extLst>
          </p:cNvPr>
          <p:cNvSpPr/>
          <p:nvPr/>
        </p:nvSpPr>
        <p:spPr>
          <a:xfrm>
            <a:off x="478440" y="3739798"/>
            <a:ext cx="8665560" cy="1851533"/>
          </a:xfrm>
          <a:prstGeom prst="bracePair">
            <a:avLst/>
          </a:prstGeom>
          <a:ln w="57150">
            <a:solidFill>
              <a:srgbClr val="F194BE"/>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Explosion 1 8">
            <a:extLst>
              <a:ext uri="{FF2B5EF4-FFF2-40B4-BE49-F238E27FC236}">
                <a16:creationId xmlns:a16="http://schemas.microsoft.com/office/drawing/2014/main" id="{C502AECE-87D6-8E43-AB1E-E53C8B6E750E}"/>
              </a:ext>
            </a:extLst>
          </p:cNvPr>
          <p:cNvSpPr/>
          <p:nvPr/>
        </p:nvSpPr>
        <p:spPr>
          <a:xfrm>
            <a:off x="9199573" y="3308911"/>
            <a:ext cx="2688236" cy="2516094"/>
          </a:xfrm>
          <a:prstGeom prst="irregularSeal1">
            <a:avLst/>
          </a:prstGeom>
          <a:solidFill>
            <a:srgbClr val="F194BE"/>
          </a:solidFill>
          <a:ln>
            <a:solidFill>
              <a:srgbClr val="505B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rPr>
              <a:t>Today’s Focus: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rPr>
              <a:t>Steps 4–7</a:t>
            </a:r>
          </a:p>
        </p:txBody>
      </p:sp>
    </p:spTree>
    <p:custDataLst>
      <p:tags r:id="rId1"/>
    </p:custDataLst>
    <p:extLst>
      <p:ext uri="{BB962C8B-B14F-4D97-AF65-F5344CB8AC3E}">
        <p14:creationId xmlns:p14="http://schemas.microsoft.com/office/powerpoint/2010/main" val="832061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en-US" dirty="0">
                <a:solidFill>
                  <a:srgbClr val="505BA7"/>
                </a:solidFill>
              </a:rPr>
              <a:t>✓ </a:t>
            </a:r>
            <a:r>
              <a:rPr lang="en-US" altLang="en-US" dirty="0">
                <a:solidFill>
                  <a:srgbClr val="505BA7"/>
                </a:solidFill>
              </a:rPr>
              <a:t>Step 1A</a:t>
            </a:r>
            <a:r>
              <a:rPr lang="en-US" altLang="en-US" dirty="0">
                <a:solidFill>
                  <a:srgbClr val="57576E"/>
                </a:solidFill>
              </a:rPr>
              <a:t>: </a:t>
            </a:r>
            <a:r>
              <a:rPr lang="en-US" altLang="en-US" dirty="0"/>
              <a:t>Staff Your Hospital AIM Team</a:t>
            </a: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a:t>
            </a:r>
            <a:fld id="{23F5A8DC-6B82-4590-A467-647832558150}" type="slidenum">
              <a:rPr kumimoji="0" lang="en-US" alt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r>
              <a:rPr kumimoji="0" lang="en-US" alt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a:t>
            </a:r>
          </a:p>
        </p:txBody>
      </p:sp>
      <p:sp>
        <p:nvSpPr>
          <p:cNvPr id="9" name="Rectangle 50">
            <a:extLst>
              <a:ext uri="{FF2B5EF4-FFF2-40B4-BE49-F238E27FC236}">
                <a16:creationId xmlns:a16="http://schemas.microsoft.com/office/drawing/2014/main" id="{0A2FD404-ED99-DF40-93D8-43002FF11C35}"/>
              </a:ext>
            </a:extLst>
          </p:cNvPr>
          <p:cNvSpPr>
            <a:spLocks noGrp="1" noChangeArrowheads="1"/>
          </p:cNvSpPr>
          <p:nvPr>
            <p:ph sz="half" idx="1"/>
          </p:nvPr>
        </p:nvSpPr>
        <p:spPr>
          <a:xfrm>
            <a:off x="838200" y="1825625"/>
            <a:ext cx="5181600" cy="3907913"/>
          </a:xfrm>
          <a:solidFill>
            <a:schemeClr val="tx2">
              <a:lumMod val="20000"/>
              <a:lumOff val="80000"/>
            </a:schemeClr>
          </a:solidFill>
          <a:ln>
            <a:solidFill>
              <a:schemeClr val="tx2"/>
            </a:solidFill>
          </a:ln>
        </p:spPr>
        <p:txBody>
          <a:bodyPr vert="horz" lIns="91440" tIns="45720" rIns="91440" bIns="45720" rtlCol="0" anchor="t">
            <a:normAutofit/>
          </a:bodyPr>
          <a:lstStyle/>
          <a:p>
            <a:pPr marL="0" indent="0">
              <a:buNone/>
            </a:pPr>
            <a:r>
              <a:rPr lang="en-US" altLang="en-US" sz="2400" b="1" dirty="0"/>
              <a:t>Key Actions:</a:t>
            </a:r>
          </a:p>
          <a:p>
            <a:r>
              <a:rPr lang="en-US" altLang="en-US" sz="2000" dirty="0"/>
              <a:t>Select members for a multidisciplinary Hospital AIM Team</a:t>
            </a:r>
          </a:p>
          <a:p>
            <a:r>
              <a:rPr lang="en-US" altLang="en-US" sz="2000" dirty="0"/>
              <a:t>Ensure representation from different leadership levels</a:t>
            </a:r>
          </a:p>
          <a:p>
            <a:r>
              <a:rPr lang="en-US" altLang="en-US" sz="2000" dirty="0"/>
              <a:t>Ensure at least one member has attended the AIM in-person workshop (clinical bundles)</a:t>
            </a:r>
            <a:endParaRPr lang="en-US" altLang="en-US" sz="2000" dirty="0">
              <a:cs typeface="Calibri"/>
            </a:endParaRPr>
          </a:p>
          <a:p>
            <a:r>
              <a:rPr lang="en-US" altLang="en-US" sz="2000" dirty="0"/>
              <a:t>Ensure one member has experience in performance improvement</a:t>
            </a:r>
          </a:p>
        </p:txBody>
      </p:sp>
      <p:graphicFrame>
        <p:nvGraphicFramePr>
          <p:cNvPr id="10" name="Group 51" descr="empty cells becuase they would be filled in by team." title="Chart for Team member, Role, and TeamSTEPPS trained">
            <a:extLst>
              <a:ext uri="{FF2B5EF4-FFF2-40B4-BE49-F238E27FC236}">
                <a16:creationId xmlns:a16="http://schemas.microsoft.com/office/drawing/2014/main" id="{72AC49EA-6E7D-6042-92D4-B6E8F9587BBF}"/>
              </a:ext>
            </a:extLst>
          </p:cNvPr>
          <p:cNvGraphicFramePr>
            <a:graphicFrameLocks noGrp="1"/>
          </p:cNvGraphicFramePr>
          <p:nvPr>
            <p:ph sz="half" idx="2"/>
            <p:extLst>
              <p:ext uri="{D42A27DB-BD31-4B8C-83A1-F6EECF244321}">
                <p14:modId xmlns:p14="http://schemas.microsoft.com/office/powerpoint/2010/main" val="977127032"/>
              </p:ext>
            </p:extLst>
          </p:nvPr>
        </p:nvGraphicFramePr>
        <p:xfrm>
          <a:off x="6172200" y="1825625"/>
          <a:ext cx="5182684" cy="3907913"/>
        </p:xfrm>
        <a:graphic>
          <a:graphicData uri="http://schemas.openxmlformats.org/drawingml/2006/table">
            <a:tbl>
              <a:tblPr firstRow="1">
                <a:tableStyleId>{7DF18680-E054-41AD-8BC1-D1AEF772440D}</a:tableStyleId>
              </a:tblPr>
              <a:tblGrid>
                <a:gridCol w="1859692">
                  <a:extLst>
                    <a:ext uri="{9D8B030D-6E8A-4147-A177-3AD203B41FA5}">
                      <a16:colId xmlns:a16="http://schemas.microsoft.com/office/drawing/2014/main" val="20000"/>
                    </a:ext>
                  </a:extLst>
                </a:gridCol>
                <a:gridCol w="1922267">
                  <a:extLst>
                    <a:ext uri="{9D8B030D-6E8A-4147-A177-3AD203B41FA5}">
                      <a16:colId xmlns:a16="http://schemas.microsoft.com/office/drawing/2014/main" val="20001"/>
                    </a:ext>
                  </a:extLst>
                </a:gridCol>
                <a:gridCol w="1400725">
                  <a:extLst>
                    <a:ext uri="{9D8B030D-6E8A-4147-A177-3AD203B41FA5}">
                      <a16:colId xmlns:a16="http://schemas.microsoft.com/office/drawing/2014/main" val="20002"/>
                    </a:ext>
                  </a:extLst>
                </a:gridCol>
              </a:tblGrid>
              <a:tr h="1703165">
                <a:tc>
                  <a:txBody>
                    <a:bodyPr/>
                    <a:lstStyle/>
                    <a:p>
                      <a:pPr marL="0" marR="0" lvl="0" indent="0" algn="ctr"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r>
                        <a:rPr kumimoji="0" lang="en-US" sz="1600" u="none" strike="noStrike" cap="none" normalizeH="0" baseline="0" dirty="0">
                          <a:ln>
                            <a:noFill/>
                          </a:ln>
                          <a:solidFill>
                            <a:schemeClr val="bg1"/>
                          </a:solidFill>
                          <a:effectLst/>
                        </a:rPr>
                        <a:t>Hospital AIM Team Member</a:t>
                      </a:r>
                      <a:endParaRPr kumimoji="0" lang="en-US" sz="1600" b="1" i="0" u="none" strike="noStrike" cap="none" normalizeH="0" baseline="0" dirty="0">
                        <a:ln>
                          <a:noFill/>
                        </a:ln>
                        <a:solidFill>
                          <a:schemeClr val="bg1"/>
                        </a:solidFill>
                        <a:effectLst/>
                        <a:latin typeface="Arial"/>
                      </a:endParaRPr>
                    </a:p>
                  </a:txBody>
                  <a:tcPr marL="46908" marR="46908" marT="34277" marB="34277" anchor="ctr" horzOverflow="overflow"/>
                </a:tc>
                <a:tc>
                  <a:txBody>
                    <a:bodyPr/>
                    <a:lstStyle/>
                    <a:p>
                      <a:pPr marL="0" marR="0" lvl="0" indent="0" algn="ctr"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r>
                        <a:rPr kumimoji="0" lang="en-US" sz="1600" b="1" i="0" u="none" strike="noStrike" cap="none" normalizeH="0" baseline="0" dirty="0">
                          <a:ln>
                            <a:noFill/>
                          </a:ln>
                          <a:solidFill>
                            <a:schemeClr val="bg1"/>
                          </a:solidFill>
                          <a:effectLst/>
                          <a:latin typeface="Arial" charset="0"/>
                        </a:rPr>
                        <a:t>Work Area Role</a:t>
                      </a:r>
                    </a:p>
                  </a:txBody>
                  <a:tcPr marL="46908" marR="46908" marT="34277" marB="34277" anchor="ctr" horzOverflow="overflow"/>
                </a:tc>
                <a:tc>
                  <a:txBody>
                    <a:bodyPr/>
                    <a:lstStyle/>
                    <a:p>
                      <a:pPr marL="0" marR="0" lvl="0" indent="0" algn="ctr"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r>
                        <a:rPr kumimoji="0" lang="en-US" sz="1600" u="none" strike="noStrike" cap="none" normalizeH="0" baseline="0" dirty="0">
                          <a:ln>
                            <a:noFill/>
                          </a:ln>
                          <a:solidFill>
                            <a:schemeClr val="bg1"/>
                          </a:solidFill>
                          <a:effectLst/>
                        </a:rPr>
                        <a:t>Attended the Workshop? (Y/N)</a:t>
                      </a:r>
                    </a:p>
                    <a:p>
                      <a:pPr marL="0" marR="0" lvl="0" indent="0" algn="ctr" defTabSz="914400" eaLnBrk="0" fontAlgn="base" latinLnBrk="0" hangingPunct="0">
                        <a:lnSpc>
                          <a:spcPct val="95000"/>
                        </a:lnSpc>
                        <a:spcBef>
                          <a:spcPct val="40000"/>
                        </a:spcBef>
                        <a:spcAft>
                          <a:spcPct val="0"/>
                        </a:spcAft>
                        <a:buFont typeface="Wingdings" pitchFamily="2" charset="2"/>
                        <a:buNone/>
                        <a:tabLst/>
                      </a:pPr>
                      <a:r>
                        <a:rPr kumimoji="0" lang="en-US" sz="1600" u="none" strike="noStrike" cap="none" normalizeH="0" baseline="0" dirty="0">
                          <a:ln>
                            <a:noFill/>
                          </a:ln>
                          <a:solidFill>
                            <a:schemeClr val="bg1"/>
                          </a:solidFill>
                          <a:effectLst/>
                        </a:rPr>
                        <a:t>If N, Date Planned?</a:t>
                      </a:r>
                      <a:endParaRPr kumimoji="0" lang="en-US" sz="1600" b="1" i="0" u="none" strike="noStrike" cap="none" normalizeH="0" baseline="0" dirty="0">
                        <a:ln>
                          <a:noFill/>
                        </a:ln>
                        <a:solidFill>
                          <a:schemeClr val="bg1"/>
                        </a:solidFill>
                        <a:effectLst/>
                        <a:latin typeface="Arial"/>
                      </a:endParaRPr>
                    </a:p>
                  </a:txBody>
                  <a:tcPr marL="46908" marR="46908" marT="34277" marB="34277" anchor="ctr" horzOverflow="overflow"/>
                </a:tc>
                <a:extLst>
                  <a:ext uri="{0D108BD9-81ED-4DB2-BD59-A6C34878D82A}">
                    <a16:rowId xmlns:a16="http://schemas.microsoft.com/office/drawing/2014/main" val="10000"/>
                  </a:ext>
                </a:extLst>
              </a:tr>
              <a:tr h="367458">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46908" marR="46908" marT="34277" marB="34277" horzOverflow="overflow"/>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46908" marR="46908" marT="34277" marB="34277" horzOverflow="overflow"/>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46908" marR="46908" marT="34277" marB="34277" horzOverflow="overflow"/>
                </a:tc>
                <a:extLst>
                  <a:ext uri="{0D108BD9-81ED-4DB2-BD59-A6C34878D82A}">
                    <a16:rowId xmlns:a16="http://schemas.microsoft.com/office/drawing/2014/main" val="10001"/>
                  </a:ext>
                </a:extLst>
              </a:tr>
              <a:tr h="367458">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46908" marR="46908" marT="34277" marB="34277" horzOverflow="overflow"/>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46908" marR="46908" marT="34277" marB="34277" horzOverflow="overflow"/>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46908" marR="46908" marT="34277" marB="34277" horzOverflow="overflow"/>
                </a:tc>
                <a:extLst>
                  <a:ext uri="{0D108BD9-81ED-4DB2-BD59-A6C34878D82A}">
                    <a16:rowId xmlns:a16="http://schemas.microsoft.com/office/drawing/2014/main" val="10002"/>
                  </a:ext>
                </a:extLst>
              </a:tr>
              <a:tr h="367458">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46908" marR="46908" marT="34277" marB="34277" horzOverflow="overflow"/>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46908" marR="46908" marT="34277" marB="34277" horzOverflow="overflow"/>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46908" marR="46908" marT="34277" marB="34277" horzOverflow="overflow"/>
                </a:tc>
                <a:extLst>
                  <a:ext uri="{0D108BD9-81ED-4DB2-BD59-A6C34878D82A}">
                    <a16:rowId xmlns:a16="http://schemas.microsoft.com/office/drawing/2014/main" val="10003"/>
                  </a:ext>
                </a:extLst>
              </a:tr>
              <a:tr h="367458">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46908" marR="46908" marT="34277" marB="34277" horzOverflow="overflow"/>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46908" marR="46908" marT="34277" marB="34277" horzOverflow="overflow"/>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46908" marR="46908" marT="34277" marB="34277" horzOverflow="overflow"/>
                </a:tc>
                <a:extLst>
                  <a:ext uri="{0D108BD9-81ED-4DB2-BD59-A6C34878D82A}">
                    <a16:rowId xmlns:a16="http://schemas.microsoft.com/office/drawing/2014/main" val="10004"/>
                  </a:ext>
                </a:extLst>
              </a:tr>
              <a:tr h="367458">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46908" marR="46908" marT="34277" marB="34277" horzOverflow="overflow"/>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46908" marR="46908" marT="34277" marB="34277" horzOverflow="overflow"/>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46908" marR="46908" marT="34277" marB="34277" horzOverflow="overflow"/>
                </a:tc>
                <a:extLst>
                  <a:ext uri="{0D108BD9-81ED-4DB2-BD59-A6C34878D82A}">
                    <a16:rowId xmlns:a16="http://schemas.microsoft.com/office/drawing/2014/main" val="10005"/>
                  </a:ext>
                </a:extLst>
              </a:tr>
              <a:tr h="367458">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46908" marR="46908" marT="34277" marB="34277" horzOverflow="overflow"/>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46908" marR="46908" marT="34277" marB="34277" horzOverflow="overflow"/>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46908" marR="46908" marT="34277" marB="34277" horzOverflow="overflow"/>
                </a:tc>
                <a:extLst>
                  <a:ext uri="{0D108BD9-81ED-4DB2-BD59-A6C34878D82A}">
                    <a16:rowId xmlns:a16="http://schemas.microsoft.com/office/drawing/2014/main" val="10006"/>
                  </a:ext>
                </a:extLst>
              </a:tr>
            </a:tbl>
          </a:graphicData>
        </a:graphic>
      </p:graphicFrame>
    </p:spTree>
    <p:custDataLst>
      <p:tags r:id="rId1"/>
    </p:custDataLst>
    <p:extLst>
      <p:ext uri="{BB962C8B-B14F-4D97-AF65-F5344CB8AC3E}">
        <p14:creationId xmlns:p14="http://schemas.microsoft.com/office/powerpoint/2010/main" val="2215762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Autofit/>
          </a:bodyPr>
          <a:lstStyle/>
          <a:p>
            <a:r>
              <a:rPr lang="en-US" altLang="en-US" dirty="0"/>
              <a:t>Step 1B: Who Are Your Key Supporters?</a:t>
            </a:r>
          </a:p>
        </p:txBody>
      </p:sp>
      <p:sp>
        <p:nvSpPr>
          <p:cNvPr id="11" name="Content Placeholder 10"/>
          <p:cNvSpPr>
            <a:spLocks noGrp="1"/>
          </p:cNvSpPr>
          <p:nvPr>
            <p:ph sz="half" idx="1"/>
          </p:nvPr>
        </p:nvSpPr>
        <p:spPr>
          <a:xfrm>
            <a:off x="838200" y="1825625"/>
            <a:ext cx="5181600" cy="3932624"/>
          </a:xfrm>
          <a:solidFill>
            <a:schemeClr val="tx2">
              <a:lumMod val="20000"/>
              <a:lumOff val="80000"/>
            </a:schemeClr>
          </a:solidFill>
          <a:ln>
            <a:solidFill>
              <a:schemeClr val="tx2"/>
            </a:solidFill>
          </a:ln>
        </p:spPr>
        <p:txBody>
          <a:bodyPr vert="horz" lIns="91440" tIns="45720" rIns="91440" bIns="45720" rtlCol="0" anchor="t">
            <a:normAutofit/>
          </a:bodyPr>
          <a:lstStyle/>
          <a:p>
            <a:pPr marL="0" indent="0">
              <a:buNone/>
            </a:pPr>
            <a:r>
              <a:rPr lang="en-US" sz="2400" b="1" dirty="0"/>
              <a:t>Key Actions:</a:t>
            </a:r>
          </a:p>
          <a:p>
            <a:r>
              <a:rPr lang="en-US" sz="2000" dirty="0"/>
              <a:t>Identify supporters who could contribute significantly to the Implementation Plan </a:t>
            </a:r>
            <a:endParaRPr lang="en-US" sz="2000" dirty="0">
              <a:cs typeface="Arial"/>
            </a:endParaRPr>
          </a:p>
          <a:p>
            <a:r>
              <a:rPr lang="en-US" sz="2000" dirty="0"/>
              <a:t>Ask key supporters to review your Action Plan and to provide input </a:t>
            </a:r>
            <a:endParaRPr lang="en-US" sz="2000" dirty="0">
              <a:cs typeface="Arial"/>
            </a:endParaRPr>
          </a:p>
          <a:p>
            <a:r>
              <a:rPr lang="en-US" sz="2000" dirty="0"/>
              <a:t>Modify your Action Plan based on their input, if needed</a:t>
            </a:r>
          </a:p>
          <a:p>
            <a:endParaRPr lang="en-US" sz="2000" dirty="0"/>
          </a:p>
        </p:txBody>
      </p:sp>
      <p:sp>
        <p:nvSpPr>
          <p:cNvPr id="21507" name="Rectangle 4"/>
          <p:cNvSpPr>
            <a:spLocks noGrp="1" noChangeArrowheads="1"/>
          </p:cNvSpPr>
          <p:nvPr>
            <p:ph sz="half" idx="2"/>
          </p:nvPr>
        </p:nvSpPr>
        <p:spPr>
          <a:xfrm>
            <a:off x="6172200" y="1825625"/>
            <a:ext cx="5181600" cy="3932624"/>
          </a:xfrm>
          <a:solidFill>
            <a:schemeClr val="bg1"/>
          </a:solidFill>
          <a:ln>
            <a:solidFill>
              <a:schemeClr val="tx2"/>
            </a:solidFill>
          </a:ln>
          <a:effectLst>
            <a:outerShdw blurRad="50800" dist="38100" dir="2700000" algn="tl" rotWithShape="0">
              <a:prstClr val="black">
                <a:alpha val="40000"/>
              </a:prstClr>
            </a:outerShdw>
          </a:effectLst>
        </p:spPr>
        <p:txBody>
          <a:bodyPr>
            <a:normAutofit/>
          </a:bodyPr>
          <a:lstStyle/>
          <a:p>
            <a:pPr marL="0" indent="0">
              <a:buNone/>
            </a:pPr>
            <a:r>
              <a:rPr lang="en-US" sz="2000" b="1" dirty="0"/>
              <a:t>Who are the key </a:t>
            </a:r>
            <a:r>
              <a:rPr lang="en-US" sz="2000" b="1" u="sng" dirty="0"/>
              <a:t>clinical</a:t>
            </a:r>
            <a:r>
              <a:rPr lang="en-US" sz="2000" b="1" dirty="0"/>
              <a:t> and </a:t>
            </a:r>
            <a:r>
              <a:rPr lang="en-US" sz="2000" b="1" u="sng" dirty="0"/>
              <a:t>administrative</a:t>
            </a:r>
            <a:r>
              <a:rPr lang="en-US" sz="2000" b="1" dirty="0"/>
              <a:t> supporters who need to review the plan? </a:t>
            </a:r>
          </a:p>
          <a:p>
            <a:pPr marL="0" indent="0">
              <a:buNone/>
            </a:pPr>
            <a:r>
              <a:rPr lang="en-US" sz="2000" dirty="0"/>
              <a:t>1.</a:t>
            </a:r>
          </a:p>
          <a:p>
            <a:pPr marL="0" indent="0">
              <a:buNone/>
            </a:pPr>
            <a:r>
              <a:rPr lang="en-US" sz="2000" dirty="0"/>
              <a:t>2.</a:t>
            </a:r>
          </a:p>
          <a:p>
            <a:pPr marL="0" indent="0">
              <a:buNone/>
            </a:pPr>
            <a:r>
              <a:rPr lang="en-US" sz="2000" dirty="0"/>
              <a:t>3.</a:t>
            </a:r>
          </a:p>
          <a:p>
            <a:pPr marL="0" indent="0">
              <a:buNone/>
            </a:pPr>
            <a:r>
              <a:rPr lang="en-US" sz="2000" dirty="0"/>
              <a:t>4.</a:t>
            </a:r>
          </a:p>
          <a:p>
            <a:pPr marL="0" indent="0">
              <a:buNone/>
            </a:pPr>
            <a:r>
              <a:rPr lang="en-US" sz="2000" dirty="0"/>
              <a:t>5.</a:t>
            </a:r>
          </a:p>
          <a:p>
            <a:endParaRPr lang="en-US" sz="2000" dirty="0"/>
          </a:p>
          <a:p>
            <a:pPr marL="0" indent="0">
              <a:buNone/>
            </a:pPr>
            <a:r>
              <a:rPr lang="en-US" sz="2000" b="1" dirty="0"/>
              <a:t>What resources do you need from them?</a:t>
            </a: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740ACF9-1A13-4F08-B629-91F27EC6A1E7}"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70938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p:txBody>
          <a:bodyPr>
            <a:normAutofit/>
          </a:bodyPr>
          <a:lstStyle/>
          <a:p>
            <a:pPr marL="579438" indent="-579438"/>
            <a:r>
              <a:rPr lang="en-US" dirty="0">
                <a:solidFill>
                  <a:srgbClr val="505BA7"/>
                </a:solidFill>
              </a:rPr>
              <a:t>✓ </a:t>
            </a:r>
            <a:r>
              <a:rPr lang="en-US" altLang="en-US" dirty="0">
                <a:solidFill>
                  <a:srgbClr val="505BA7"/>
                </a:solidFill>
              </a:rPr>
              <a:t>Step 2</a:t>
            </a:r>
            <a:r>
              <a:rPr lang="en-US" dirty="0">
                <a:solidFill>
                  <a:srgbClr val="57576E"/>
                </a:solidFill>
              </a:rPr>
              <a:t>: </a:t>
            </a:r>
            <a:r>
              <a:rPr lang="en-US" dirty="0"/>
              <a:t>Know Your AIM Clinical Bundle(s)</a:t>
            </a:r>
            <a:br>
              <a:rPr lang="en-US" dirty="0"/>
            </a:br>
            <a:r>
              <a:rPr lang="en-US" sz="2800" i="1" dirty="0">
                <a:solidFill>
                  <a:srgbClr val="505BA7"/>
                </a:solidFill>
              </a:rPr>
              <a:t>Defining the opportunity for improvement</a:t>
            </a:r>
            <a:endParaRPr lang="en-US" altLang="en-US" i="1" dirty="0">
              <a:solidFill>
                <a:srgbClr val="505BA7"/>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a:t>
            </a:r>
            <a:fld id="{95B92659-6C3D-4DA4-B7B4-6CED8BA5963A}" type="slidenum">
              <a:rPr kumimoji="0" lang="en-US" alt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r>
              <a:rPr kumimoji="0" lang="en-US" alt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a:t>
            </a:r>
          </a:p>
        </p:txBody>
      </p:sp>
      <p:sp>
        <p:nvSpPr>
          <p:cNvPr id="8" name="Content Placeholder 14">
            <a:extLst>
              <a:ext uri="{FF2B5EF4-FFF2-40B4-BE49-F238E27FC236}">
                <a16:creationId xmlns:a16="http://schemas.microsoft.com/office/drawing/2014/main" id="{0C84A67F-682C-BF48-B787-A72FEE2B741C}"/>
              </a:ext>
            </a:extLst>
          </p:cNvPr>
          <p:cNvSpPr>
            <a:spLocks noGrp="1"/>
          </p:cNvSpPr>
          <p:nvPr>
            <p:ph sz="half" idx="1"/>
          </p:nvPr>
        </p:nvSpPr>
        <p:spPr>
          <a:xfrm>
            <a:off x="838200" y="1825625"/>
            <a:ext cx="5181600" cy="3932624"/>
          </a:xfrm>
          <a:solidFill>
            <a:schemeClr val="tx2">
              <a:lumMod val="20000"/>
              <a:lumOff val="80000"/>
            </a:schemeClr>
          </a:solidFill>
          <a:ln>
            <a:solidFill>
              <a:schemeClr val="tx2"/>
            </a:solidFill>
          </a:ln>
        </p:spPr>
        <p:txBody>
          <a:bodyPr>
            <a:noAutofit/>
          </a:bodyPr>
          <a:lstStyle/>
          <a:p>
            <a:pPr>
              <a:buFont typeface="Wingdings" pitchFamily="2" charset="2"/>
              <a:buNone/>
            </a:pPr>
            <a:r>
              <a:rPr lang="en-US" altLang="en-US" sz="2400" b="1" dirty="0"/>
              <a:t>Key Actions:</a:t>
            </a:r>
          </a:p>
          <a:p>
            <a:r>
              <a:rPr lang="en-US" altLang="en-US" sz="2000" dirty="0"/>
              <a:t>Review unit performance and safety data</a:t>
            </a:r>
          </a:p>
          <a:p>
            <a:pPr lvl="1">
              <a:buClr>
                <a:schemeClr val="folHlink"/>
              </a:buClr>
              <a:buSzPct val="90000"/>
            </a:pPr>
            <a:r>
              <a:rPr lang="en-US" altLang="en-US" sz="1800" dirty="0"/>
              <a:t>Incident reports</a:t>
            </a:r>
          </a:p>
          <a:p>
            <a:pPr lvl="1">
              <a:buClr>
                <a:schemeClr val="folHlink"/>
              </a:buClr>
              <a:buSzPct val="90000"/>
            </a:pPr>
            <a:r>
              <a:rPr lang="en-US" altLang="en-US" sz="1800" dirty="0"/>
              <a:t>AHRQ patient safety survey</a:t>
            </a:r>
          </a:p>
          <a:p>
            <a:pPr lvl="1">
              <a:buClr>
                <a:schemeClr val="folHlink"/>
              </a:buClr>
              <a:buSzPct val="90000"/>
            </a:pPr>
            <a:r>
              <a:rPr lang="en-US" altLang="en-US" sz="1800" dirty="0"/>
              <a:t>Clinical process and outcome </a:t>
            </a:r>
            <a:r>
              <a:rPr lang="en-US" altLang="en-US" sz="2000" dirty="0"/>
              <a:t>measures</a:t>
            </a:r>
          </a:p>
          <a:p>
            <a:r>
              <a:rPr lang="en-US" altLang="en-US" sz="2000" dirty="0"/>
              <a:t>Review RCAs or other types of defect investigations</a:t>
            </a:r>
          </a:p>
          <a:p>
            <a:r>
              <a:rPr lang="en-US" altLang="en-US" sz="2000" dirty="0"/>
              <a:t>Ask frontline staff</a:t>
            </a:r>
          </a:p>
          <a:p>
            <a:r>
              <a:rPr lang="en-US" altLang="en-US" sz="2000" dirty="0"/>
              <a:t>Identify the process in which the challenge occurs</a:t>
            </a:r>
            <a:endParaRPr lang="en-US" sz="2000" dirty="0"/>
          </a:p>
        </p:txBody>
      </p:sp>
      <p:sp>
        <p:nvSpPr>
          <p:cNvPr id="10" name="Content Placeholder 15">
            <a:extLst>
              <a:ext uri="{FF2B5EF4-FFF2-40B4-BE49-F238E27FC236}">
                <a16:creationId xmlns:a16="http://schemas.microsoft.com/office/drawing/2014/main" id="{905348B0-9B3E-9149-B4BD-0D84965C6161}"/>
              </a:ext>
            </a:extLst>
          </p:cNvPr>
          <p:cNvSpPr>
            <a:spLocks noGrp="1"/>
          </p:cNvSpPr>
          <p:nvPr>
            <p:ph sz="half" idx="2"/>
          </p:nvPr>
        </p:nvSpPr>
        <p:spPr>
          <a:xfrm>
            <a:off x="6172200" y="1825625"/>
            <a:ext cx="5181600" cy="3932624"/>
          </a:xfrm>
          <a:solidFill>
            <a:schemeClr val="bg1"/>
          </a:solidFill>
          <a:ln>
            <a:solidFill>
              <a:schemeClr val="tx2"/>
            </a:solidFill>
          </a:ln>
          <a:effectLst>
            <a:outerShdw blurRad="50800" dist="38100" dir="2700000" algn="tl" rotWithShape="0">
              <a:prstClr val="black">
                <a:alpha val="40000"/>
              </a:prstClr>
            </a:outerShdw>
          </a:effectLst>
        </p:spPr>
        <p:txBody>
          <a:bodyPr>
            <a:normAutofit/>
          </a:bodyPr>
          <a:lstStyle/>
          <a:p>
            <a:pPr marL="0" indent="0">
              <a:buNone/>
            </a:pPr>
            <a:r>
              <a:rPr lang="en-US" sz="2000" b="1" dirty="0"/>
              <a:t>To Improve Maternal Outcomes Associated With:</a:t>
            </a:r>
          </a:p>
          <a:p>
            <a:r>
              <a:rPr lang="en-US" sz="2000" dirty="0"/>
              <a:t>Obstetric Hemorrhage </a:t>
            </a:r>
          </a:p>
          <a:p>
            <a:r>
              <a:rPr lang="en-US" sz="2000" dirty="0"/>
              <a:t>Severe Hypertension in Pregnancy</a:t>
            </a:r>
          </a:p>
        </p:txBody>
      </p:sp>
    </p:spTree>
    <p:custDataLst>
      <p:tags r:id="rId1"/>
    </p:custDataLst>
    <p:extLst>
      <p:ext uri="{BB962C8B-B14F-4D97-AF65-F5344CB8AC3E}">
        <p14:creationId xmlns:p14="http://schemas.microsoft.com/office/powerpoint/2010/main" val="3035418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CE06FF-5F19-FE49-BB8D-722EF2E433E4}"/>
              </a:ext>
            </a:extLst>
          </p:cNvPr>
          <p:cNvSpPr>
            <a:spLocks noGrp="1"/>
          </p:cNvSpPr>
          <p:nvPr>
            <p:ph type="title"/>
          </p:nvPr>
        </p:nvSpPr>
        <p:spPr/>
        <p:txBody>
          <a:bodyPr/>
          <a:lstStyle/>
          <a:p>
            <a:r>
              <a:rPr lang="en-US" dirty="0"/>
              <a:t>Specific Situations</a:t>
            </a:r>
          </a:p>
        </p:txBody>
      </p:sp>
      <p:sp>
        <p:nvSpPr>
          <p:cNvPr id="6" name="Content Placeholder 5">
            <a:extLst>
              <a:ext uri="{FF2B5EF4-FFF2-40B4-BE49-F238E27FC236}">
                <a16:creationId xmlns:a16="http://schemas.microsoft.com/office/drawing/2014/main" id="{A47BCE75-4638-8D40-9787-75C7617D1B20}"/>
              </a:ext>
            </a:extLst>
          </p:cNvPr>
          <p:cNvSpPr>
            <a:spLocks noGrp="1"/>
          </p:cNvSpPr>
          <p:nvPr>
            <p:ph idx="1"/>
          </p:nvPr>
        </p:nvSpPr>
        <p:spPr/>
        <p:txBody>
          <a:bodyPr vert="horz" lIns="91440" tIns="45720" rIns="91440" bIns="45720" rtlCol="0" anchor="t">
            <a:normAutofit fontScale="85000" lnSpcReduction="20000"/>
          </a:bodyPr>
          <a:lstStyle/>
          <a:p>
            <a:r>
              <a:rPr lang="en-US" dirty="0"/>
              <a:t>Facility (and unit) size and type:</a:t>
            </a:r>
          </a:p>
          <a:p>
            <a:pPr lvl="1"/>
            <a:r>
              <a:rPr lang="en-US" dirty="0"/>
              <a:t>Small vs large</a:t>
            </a:r>
            <a:endParaRPr lang="en-US" dirty="0">
              <a:cs typeface="Calibri"/>
            </a:endParaRPr>
          </a:p>
          <a:p>
            <a:pPr lvl="1"/>
            <a:r>
              <a:rPr lang="en-US" dirty="0">
                <a:ea typeface="+mn-lt"/>
                <a:cs typeface="+mn-lt"/>
              </a:rPr>
              <a:t>Multi-specialty hospital vs exclusive obstetric facility</a:t>
            </a:r>
          </a:p>
          <a:p>
            <a:r>
              <a:rPr lang="en-US" dirty="0">
                <a:ea typeface="+mn-lt"/>
                <a:cs typeface="+mn-lt"/>
              </a:rPr>
              <a:t>Facility (and unit) location:</a:t>
            </a:r>
          </a:p>
          <a:p>
            <a:pPr lvl="1">
              <a:buFont typeface="Courier New" panose="020B0604020202020204" pitchFamily="34" charset="0"/>
              <a:buChar char="o"/>
            </a:pPr>
            <a:r>
              <a:rPr lang="en-US" dirty="0">
                <a:ea typeface="+mn-lt"/>
                <a:cs typeface="+mn-lt"/>
              </a:rPr>
              <a:t>Rural vs urban</a:t>
            </a:r>
          </a:p>
          <a:p>
            <a:r>
              <a:rPr lang="en-US" dirty="0"/>
              <a:t>Team size: </a:t>
            </a:r>
            <a:endParaRPr lang="en-US" dirty="0">
              <a:cs typeface="Calibri"/>
            </a:endParaRPr>
          </a:p>
          <a:p>
            <a:pPr lvl="1"/>
            <a:r>
              <a:rPr lang="en-US" dirty="0"/>
              <a:t>Few (e.g., 2 member) vs large</a:t>
            </a:r>
            <a:endParaRPr lang="en-US" dirty="0">
              <a:cs typeface="Calibri"/>
            </a:endParaRPr>
          </a:p>
          <a:p>
            <a:r>
              <a:rPr lang="en-US" dirty="0"/>
              <a:t>Representative disciplines: </a:t>
            </a:r>
          </a:p>
          <a:p>
            <a:pPr lvl="1"/>
            <a:r>
              <a:rPr lang="en-US" dirty="0"/>
              <a:t>Few vs multiple</a:t>
            </a:r>
            <a:endParaRPr lang="en-US" dirty="0">
              <a:cs typeface="Calibri"/>
            </a:endParaRPr>
          </a:p>
          <a:p>
            <a:r>
              <a:rPr lang="en-US" dirty="0">
                <a:cs typeface="Calibri"/>
              </a:rPr>
              <a:t>Any</a:t>
            </a:r>
            <a:r>
              <a:rPr lang="en-US" dirty="0"/>
              <a:t> other:</a:t>
            </a:r>
            <a:endParaRPr lang="en-US" dirty="0">
              <a:cs typeface="Calibri"/>
            </a:endParaRPr>
          </a:p>
          <a:p>
            <a:pPr lvl="1"/>
            <a:r>
              <a:rPr lang="en-US" dirty="0">
                <a:cs typeface="Calibri"/>
              </a:rPr>
              <a:t>Other 1</a:t>
            </a:r>
          </a:p>
          <a:p>
            <a:pPr lvl="1"/>
            <a:r>
              <a:rPr lang="en-US" dirty="0">
                <a:cs typeface="Calibri"/>
              </a:rPr>
              <a:t>Other 2</a:t>
            </a:r>
          </a:p>
          <a:p>
            <a:pPr lvl="1"/>
            <a:endParaRPr lang="en-US" dirty="0">
              <a:cs typeface="Calibri"/>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54C8FC-483A-A44D-90AF-15C4FE8526B3}"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445934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80104" y="365125"/>
            <a:ext cx="10773696" cy="1325563"/>
          </a:xfrm>
        </p:spPr>
        <p:txBody>
          <a:bodyPr>
            <a:noAutofit/>
          </a:bodyPr>
          <a:lstStyle/>
          <a:p>
            <a:r>
              <a:rPr lang="en-US" sz="4000" dirty="0">
                <a:solidFill>
                  <a:srgbClr val="505BA7"/>
                </a:solidFill>
              </a:rPr>
              <a:t> </a:t>
            </a:r>
            <a:r>
              <a:rPr lang="en-US" altLang="en-US" sz="4000" dirty="0">
                <a:solidFill>
                  <a:srgbClr val="505BA7"/>
                </a:solidFill>
              </a:rPr>
              <a:t>Step 3A</a:t>
            </a:r>
            <a:r>
              <a:rPr lang="en-US" altLang="en-US" sz="4000" dirty="0">
                <a:solidFill>
                  <a:srgbClr val="57576E"/>
                </a:solidFill>
              </a:rPr>
              <a:t>: </a:t>
            </a:r>
            <a:r>
              <a:rPr lang="en-US" altLang="en-US" sz="4000" dirty="0"/>
              <a:t>Establish a Rollout Plan with timeframe</a:t>
            </a:r>
            <a:endParaRPr lang="en-US" altLang="en-US" sz="4000" dirty="0">
              <a:cs typeface="Calibri Light"/>
            </a:endParaRPr>
          </a:p>
        </p:txBody>
      </p:sp>
      <p:sp>
        <p:nvSpPr>
          <p:cNvPr id="10" name="Content Placeholder 9"/>
          <p:cNvSpPr>
            <a:spLocks noGrp="1"/>
          </p:cNvSpPr>
          <p:nvPr>
            <p:ph sz="half" idx="1"/>
          </p:nvPr>
        </p:nvSpPr>
        <p:spPr>
          <a:xfrm>
            <a:off x="506362" y="1825625"/>
            <a:ext cx="5513438" cy="3883197"/>
          </a:xfrm>
          <a:solidFill>
            <a:schemeClr val="tx2">
              <a:lumMod val="20000"/>
              <a:lumOff val="80000"/>
            </a:schemeClr>
          </a:solidFill>
          <a:ln>
            <a:solidFill>
              <a:schemeClr val="tx2"/>
            </a:solidFill>
          </a:ln>
        </p:spPr>
        <p:txBody>
          <a:bodyPr vert="horz" lIns="91440" tIns="45720" rIns="91440" bIns="45720" rtlCol="0" anchor="t">
            <a:noAutofit/>
          </a:bodyPr>
          <a:lstStyle/>
          <a:p>
            <a:pPr marL="0" indent="0">
              <a:buNone/>
            </a:pPr>
            <a:r>
              <a:rPr lang="en-US" sz="2400" b="1" dirty="0"/>
              <a:t>Key Actions:</a:t>
            </a:r>
          </a:p>
          <a:p>
            <a:r>
              <a:rPr lang="en-US" sz="2000" dirty="0"/>
              <a:t>Identify overall timeframe for completing all 8 online modules (e.g., 6 months) </a:t>
            </a:r>
            <a:r>
              <a:rPr lang="en-US" sz="1800" dirty="0">
                <a:effectLst/>
                <a:latin typeface="Calibri" panose="020F0502020204030204" pitchFamily="34" charset="0"/>
                <a:ea typeface="Times New Roman" panose="02020603050405020304" pitchFamily="18" charset="0"/>
              </a:rPr>
              <a:t>–</a:t>
            </a:r>
            <a:r>
              <a:rPr lang="en-US" sz="2000" dirty="0"/>
              <a:t> what works best for your unit and facility?</a:t>
            </a:r>
            <a:endParaRPr lang="en-US" sz="2000" dirty="0">
              <a:cs typeface="Calibri"/>
            </a:endParaRPr>
          </a:p>
          <a:p>
            <a:r>
              <a:rPr lang="en-US" sz="2000" dirty="0"/>
              <a:t>Identify intervals at which facilitation sessions will be held (e.g., every 2 months)</a:t>
            </a:r>
          </a:p>
          <a:p>
            <a:r>
              <a:rPr lang="en-US" sz="2000" dirty="0">
                <a:cs typeface="Calibri"/>
              </a:rPr>
              <a:t>Establish process (plan B) for noncompliant staff</a:t>
            </a:r>
          </a:p>
        </p:txBody>
      </p:sp>
      <p:sp>
        <p:nvSpPr>
          <p:cNvPr id="16387" name="Rectangle 4"/>
          <p:cNvSpPr>
            <a:spLocks noGrp="1" noChangeArrowheads="1"/>
          </p:cNvSpPr>
          <p:nvPr>
            <p:ph sz="half" idx="2"/>
          </p:nvPr>
        </p:nvSpPr>
        <p:spPr>
          <a:xfrm>
            <a:off x="6172200" y="1825625"/>
            <a:ext cx="5181600" cy="3883197"/>
          </a:xfrm>
          <a:solidFill>
            <a:schemeClr val="bg1"/>
          </a:solidFill>
          <a:ln>
            <a:solidFill>
              <a:schemeClr val="tx2"/>
            </a:solidFill>
          </a:ln>
          <a:effectLst>
            <a:outerShdw blurRad="50800" dist="38100" dir="2700000" algn="tl" rotWithShape="0">
              <a:prstClr val="black">
                <a:alpha val="40000"/>
              </a:prstClr>
            </a:outerShdw>
          </a:effectLst>
        </p:spPr>
        <p:txBody>
          <a:bodyPr vert="horz" lIns="91440" tIns="45720" rIns="91440" bIns="45720" rtlCol="0" anchor="t">
            <a:normAutofit fontScale="85000" lnSpcReduction="10000"/>
          </a:bodyPr>
          <a:lstStyle/>
          <a:p>
            <a:pPr marL="0" indent="0">
              <a:buNone/>
            </a:pPr>
            <a:r>
              <a:rPr lang="en-US" sz="2400" b="1" dirty="0"/>
              <a:t>What will be the timeframes?</a:t>
            </a:r>
            <a:endParaRPr lang="en-US" dirty="0"/>
          </a:p>
          <a:p>
            <a:r>
              <a:rPr lang="en-US" sz="2000" dirty="0"/>
              <a:t>Overall:</a:t>
            </a:r>
            <a:endParaRPr lang="en-US" dirty="0"/>
          </a:p>
          <a:p>
            <a:pPr lvl="1"/>
            <a:r>
              <a:rPr lang="en-US" sz="2000" dirty="0"/>
              <a:t>e.g., 6 months, March to August 2020</a:t>
            </a:r>
            <a:endParaRPr lang="en-US" sz="2000" dirty="0">
              <a:cs typeface="Calibri"/>
            </a:endParaRPr>
          </a:p>
          <a:p>
            <a:r>
              <a:rPr lang="en-US" sz="2000" dirty="0"/>
              <a:t>Online module completion (related facilitation session). For example:</a:t>
            </a:r>
            <a:endParaRPr lang="en-US" dirty="0"/>
          </a:p>
          <a:p>
            <a:pPr lvl="1"/>
            <a:r>
              <a:rPr lang="en-US" sz="1900" dirty="0">
                <a:ea typeface="+mn-lt"/>
                <a:cs typeface="+mn-lt"/>
              </a:rPr>
              <a:t>Modules 1, 2: By Fri., Mar. 13 (Mar. 21, 28)</a:t>
            </a:r>
          </a:p>
          <a:p>
            <a:pPr lvl="1"/>
            <a:r>
              <a:rPr lang="en-US" sz="1900" dirty="0">
                <a:ea typeface="+mn-lt"/>
                <a:cs typeface="+mn-lt"/>
              </a:rPr>
              <a:t>Modules 3, 4, 5: By Fri., May 15 (May 22, Jun. 5)</a:t>
            </a:r>
          </a:p>
          <a:p>
            <a:pPr lvl="1"/>
            <a:r>
              <a:rPr lang="en-US" sz="1900" dirty="0">
                <a:ea typeface="+mn-lt"/>
                <a:cs typeface="+mn-lt"/>
              </a:rPr>
              <a:t>Modules 6, 7, 8: By Fri., Jul. 24 (Aug. 7, 14)</a:t>
            </a:r>
          </a:p>
          <a:p>
            <a:pPr marL="0" indent="0">
              <a:buNone/>
            </a:pPr>
            <a:endParaRPr lang="en-US" sz="2400" b="1" dirty="0"/>
          </a:p>
          <a:p>
            <a:pPr marL="0" indent="0">
              <a:buNone/>
            </a:pPr>
            <a:r>
              <a:rPr lang="en-US" sz="2400" b="1" dirty="0"/>
              <a:t>Which existing meeting structure lends itself well for conducting facilitation sessions?</a:t>
            </a:r>
            <a:endParaRPr lang="en-US" dirty="0"/>
          </a:p>
          <a:p>
            <a:pPr marL="0" indent="0">
              <a:buNone/>
            </a:pPr>
            <a:endParaRPr lang="en-US" sz="1600" b="1" i="1" dirty="0">
              <a:solidFill>
                <a:srgbClr val="4472C4"/>
              </a:solidFill>
            </a:endParaRPr>
          </a:p>
          <a:p>
            <a:pPr marL="0" indent="0">
              <a:buNone/>
            </a:pPr>
            <a:r>
              <a:rPr lang="en-US" sz="1600" b="1" i="1" dirty="0">
                <a:solidFill>
                  <a:srgbClr val="57576E"/>
                </a:solidFill>
              </a:rPr>
              <a:t>*R</a:t>
            </a:r>
            <a:r>
              <a:rPr lang="en-US" sz="1400" b="1" i="1" dirty="0">
                <a:solidFill>
                  <a:srgbClr val="57576E"/>
                </a:solidFill>
              </a:rPr>
              <a:t>eference: Facilitation Guide </a:t>
            </a:r>
            <a:endParaRPr lang="en-US" sz="2000" dirty="0">
              <a:solidFill>
                <a:srgbClr val="57576E"/>
              </a:solidFill>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a:t>
            </a:r>
            <a:fld id="{95B92659-6C3D-4DA4-B7B4-6CED8BA5963A}" type="slidenum">
              <a:rPr kumimoji="0" lang="en-US" alt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r>
              <a:rPr kumimoji="0" lang="en-US" alt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a:t>
            </a:r>
          </a:p>
        </p:txBody>
      </p:sp>
    </p:spTree>
    <p:custDataLst>
      <p:tags r:id="rId1"/>
    </p:custDataLst>
    <p:extLst>
      <p:ext uri="{BB962C8B-B14F-4D97-AF65-F5344CB8AC3E}">
        <p14:creationId xmlns:p14="http://schemas.microsoft.com/office/powerpoint/2010/main" val="1602971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Autofit/>
          </a:bodyPr>
          <a:lstStyle/>
          <a:p>
            <a:r>
              <a:rPr lang="en-US" sz="4000" dirty="0">
                <a:solidFill>
                  <a:srgbClr val="505BA7"/>
                </a:solidFill>
              </a:rPr>
              <a:t>✓ </a:t>
            </a:r>
            <a:r>
              <a:rPr lang="en-US" altLang="en-US" sz="4000" dirty="0">
                <a:solidFill>
                  <a:srgbClr val="505BA7"/>
                </a:solidFill>
              </a:rPr>
              <a:t>Step 3B</a:t>
            </a:r>
            <a:r>
              <a:rPr lang="en-US" altLang="en-US" sz="4000" dirty="0">
                <a:solidFill>
                  <a:srgbClr val="57576E"/>
                </a:solidFill>
              </a:rPr>
              <a:t>: </a:t>
            </a:r>
            <a:r>
              <a:rPr lang="en-US" altLang="en-US" sz="4000" dirty="0"/>
              <a:t>Establish a Plan To Evaluate Your Success</a:t>
            </a:r>
          </a:p>
        </p:txBody>
      </p:sp>
      <p:sp>
        <p:nvSpPr>
          <p:cNvPr id="10" name="Content Placeholder 9"/>
          <p:cNvSpPr>
            <a:spLocks noGrp="1"/>
          </p:cNvSpPr>
          <p:nvPr>
            <p:ph sz="half" idx="1"/>
          </p:nvPr>
        </p:nvSpPr>
        <p:spPr>
          <a:xfrm>
            <a:off x="838200" y="1825625"/>
            <a:ext cx="5181600" cy="3883197"/>
          </a:xfrm>
          <a:solidFill>
            <a:schemeClr val="tx2">
              <a:lumMod val="20000"/>
              <a:lumOff val="80000"/>
            </a:schemeClr>
          </a:solidFill>
          <a:ln>
            <a:solidFill>
              <a:schemeClr val="tx2"/>
            </a:solidFill>
          </a:ln>
        </p:spPr>
        <p:txBody>
          <a:bodyPr vert="horz" lIns="91440" tIns="45720" rIns="91440" bIns="45720" rtlCol="0" anchor="t">
            <a:noAutofit/>
          </a:bodyPr>
          <a:lstStyle/>
          <a:p>
            <a:pPr marL="0" indent="0">
              <a:buNone/>
            </a:pPr>
            <a:r>
              <a:rPr lang="en-US" sz="2400" b="1" dirty="0"/>
              <a:t>Key Actions:</a:t>
            </a:r>
          </a:p>
          <a:p>
            <a:r>
              <a:rPr lang="en-US" sz="2000" dirty="0"/>
              <a:t>Identify measures with defined targets (*Evaluation Plan</a:t>
            </a:r>
            <a:r>
              <a:rPr lang="en-US" sz="2000" dirty="0">
                <a:solidFill>
                  <a:srgbClr val="57576E"/>
                </a:solidFill>
              </a:rPr>
              <a:t>*</a:t>
            </a:r>
            <a:r>
              <a:rPr lang="en-US" sz="2000" dirty="0"/>
              <a:t>)</a:t>
            </a:r>
            <a:endParaRPr lang="en-US" sz="2000" dirty="0">
              <a:cs typeface="Calibri"/>
            </a:endParaRPr>
          </a:p>
          <a:p>
            <a:r>
              <a:rPr lang="en-US" sz="2000" dirty="0"/>
              <a:t>Identify who among your AIM Team will be responsible for data collection, analysis, and presentation (e.g., generation of graphs, charts, etc.)</a:t>
            </a:r>
          </a:p>
          <a:p>
            <a:r>
              <a:rPr lang="en-US" sz="2000" dirty="0"/>
              <a:t>Measure before and after you implement </a:t>
            </a:r>
          </a:p>
          <a:p>
            <a:endParaRPr lang="en-US" sz="2000" dirty="0"/>
          </a:p>
        </p:txBody>
      </p:sp>
      <p:sp>
        <p:nvSpPr>
          <p:cNvPr id="16387" name="Rectangle 4"/>
          <p:cNvSpPr>
            <a:spLocks noGrp="1" noChangeArrowheads="1"/>
          </p:cNvSpPr>
          <p:nvPr>
            <p:ph sz="half" idx="2"/>
          </p:nvPr>
        </p:nvSpPr>
        <p:spPr>
          <a:xfrm>
            <a:off x="6172200" y="1825625"/>
            <a:ext cx="5181600" cy="3883197"/>
          </a:xfrm>
          <a:solidFill>
            <a:schemeClr val="bg1"/>
          </a:solidFill>
          <a:ln>
            <a:solidFill>
              <a:schemeClr val="tx2"/>
            </a:solidFill>
          </a:ln>
          <a:effectLst>
            <a:outerShdw blurRad="50800" dist="38100" dir="2700000" algn="tl" rotWithShape="0">
              <a:prstClr val="black">
                <a:alpha val="40000"/>
              </a:prstClr>
            </a:outerShdw>
          </a:effectLst>
        </p:spPr>
        <p:txBody>
          <a:bodyPr vert="horz" lIns="91440" tIns="45720" rIns="91440" bIns="45720" rtlCol="0" anchor="t">
            <a:normAutofit lnSpcReduction="10000"/>
          </a:bodyPr>
          <a:lstStyle/>
          <a:p>
            <a:pPr marL="0" indent="0">
              <a:buNone/>
            </a:pPr>
            <a:r>
              <a:rPr lang="en-US" sz="2400" b="1" dirty="0"/>
              <a:t>What will you measure?</a:t>
            </a:r>
          </a:p>
          <a:p>
            <a:r>
              <a:rPr lang="en-US" sz="2000" dirty="0"/>
              <a:t>For reviewing yourself</a:t>
            </a:r>
          </a:p>
          <a:p>
            <a:pPr lvl="1"/>
            <a:r>
              <a:rPr lang="en-US" sz="2000" dirty="0"/>
              <a:t>e.g., number of people who completed each online module</a:t>
            </a:r>
          </a:p>
          <a:p>
            <a:r>
              <a:rPr lang="en-US" sz="2000" dirty="0"/>
              <a:t>For reviewing with your Hospital AIM Team</a:t>
            </a:r>
          </a:p>
          <a:p>
            <a:r>
              <a:rPr lang="en-US" sz="2000" dirty="0"/>
              <a:t>For reviewing with your unit or work area</a:t>
            </a:r>
          </a:p>
          <a:p>
            <a:r>
              <a:rPr lang="en-US" sz="2000" dirty="0"/>
              <a:t>For reporting to AIM</a:t>
            </a:r>
          </a:p>
          <a:p>
            <a:pPr marL="0" indent="0">
              <a:buNone/>
            </a:pPr>
            <a:endParaRPr lang="en-US" sz="1600" b="1" i="1" dirty="0">
              <a:solidFill>
                <a:schemeClr val="accent1"/>
              </a:solidFill>
            </a:endParaRPr>
          </a:p>
          <a:p>
            <a:pPr marL="0" indent="0">
              <a:buNone/>
            </a:pPr>
            <a:r>
              <a:rPr lang="en-US" sz="2400" b="1" dirty="0"/>
              <a:t>Who is responsible?</a:t>
            </a:r>
          </a:p>
          <a:p>
            <a:pPr marL="0" indent="0">
              <a:buNone/>
            </a:pPr>
            <a:endParaRPr lang="en-US" sz="1600" b="1" i="1" dirty="0">
              <a:solidFill>
                <a:schemeClr val="accent1"/>
              </a:solidFill>
            </a:endParaRPr>
          </a:p>
          <a:p>
            <a:pPr marL="0" indent="0">
              <a:buNone/>
            </a:pPr>
            <a:r>
              <a:rPr lang="en-US" sz="1600" b="1" i="1" dirty="0">
                <a:solidFill>
                  <a:srgbClr val="57576E"/>
                </a:solidFill>
              </a:rPr>
              <a:t>*R</a:t>
            </a:r>
            <a:r>
              <a:rPr lang="en-US" sz="1400" b="1" i="1" dirty="0">
                <a:solidFill>
                  <a:srgbClr val="57576E"/>
                </a:solidFill>
              </a:rPr>
              <a:t>eference: Next module on Program Evaluation </a:t>
            </a:r>
            <a:endParaRPr lang="en-US" sz="2000" dirty="0">
              <a:solidFill>
                <a:srgbClr val="57576E"/>
              </a:solidFill>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a:t>
            </a:r>
            <a:fld id="{95B92659-6C3D-4DA4-B7B4-6CED8BA5963A}" type="slidenum">
              <a:rPr kumimoji="0" lang="en-US" alt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r>
              <a:rPr kumimoji="0" lang="en-US" alt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a:t>
            </a:r>
          </a:p>
        </p:txBody>
      </p:sp>
    </p:spTree>
    <p:custDataLst>
      <p:tags r:id="rId1"/>
    </p:custDataLst>
    <p:extLst>
      <p:ext uri="{BB962C8B-B14F-4D97-AF65-F5344CB8AC3E}">
        <p14:creationId xmlns:p14="http://schemas.microsoft.com/office/powerpoint/2010/main" val="37095844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6114</Words>
  <Application>Microsoft Office PowerPoint</Application>
  <PresentationFormat>Widescreen</PresentationFormat>
  <Paragraphs>569</Paragraphs>
  <Slides>22</Slides>
  <Notes>21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Arial</vt:lpstr>
      <vt:lpstr>Arial,Sans-Serif</vt:lpstr>
      <vt:lpstr>Calibri</vt:lpstr>
      <vt:lpstr>Calibri Light</vt:lpstr>
      <vt:lpstr>Courier New</vt:lpstr>
      <vt:lpstr>Times</vt:lpstr>
      <vt:lpstr>Wingdings</vt:lpstr>
      <vt:lpstr>1_Office Theme</vt:lpstr>
      <vt:lpstr>2_Office Theme</vt:lpstr>
      <vt:lpstr>Implementing the  SPPC-II Teamwork Toolkit</vt:lpstr>
      <vt:lpstr>Describe the L&amp;D or Related Unit/Work Area</vt:lpstr>
      <vt:lpstr>Steps of SPPC-II Implementation Planning</vt:lpstr>
      <vt:lpstr>✓ Step 1A: Staff Your Hospital AIM Team</vt:lpstr>
      <vt:lpstr>Step 1B: Who Are Your Key Supporters?</vt:lpstr>
      <vt:lpstr>✓ Step 2: Know Your AIM Clinical Bundle(s) Defining the opportunity for improvement</vt:lpstr>
      <vt:lpstr>Specific Situations</vt:lpstr>
      <vt:lpstr> Step 3A: Establish a Rollout Plan with timeframe</vt:lpstr>
      <vt:lpstr>✓ Step 3B: Establish a Plan To Evaluate Your Success</vt:lpstr>
      <vt:lpstr>Step 4: Conduct a Pre-implementation Barrier Analysis </vt:lpstr>
      <vt:lpstr>Exercise: Barrier Analysis (Input Sheet) </vt:lpstr>
      <vt:lpstr>Exercise: Barrier Analysis (Results) </vt:lpstr>
      <vt:lpstr>Step 5: Create a Communications and Tracking Plan for Training Rollout</vt:lpstr>
      <vt:lpstr>Decision Points</vt:lpstr>
      <vt:lpstr>Step 6. Plan Your Facilitation Sessions</vt:lpstr>
      <vt:lpstr>Facilitation Session Ground Rules</vt:lpstr>
      <vt:lpstr>Managing a Facilitation Session</vt:lpstr>
      <vt:lpstr>Exercise: Developing Role Plays</vt:lpstr>
      <vt:lpstr>Step 7: Finalize Your Implementation Plan</vt:lpstr>
      <vt:lpstr>Proposed Module Wave Launch Process</vt:lpstr>
      <vt:lpstr>Exercise: Scheduling Module Deadlines &amp; Facilitation Session Dates</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the SPPC-II Teamwork Toolkit - PowerPoint Presentation</dc:title>
  <dc:subject>Safety Program for Perinatal Care II</dc:subject>
  <dc:creator>"Agency for Healthcare Research and Quality (AHRQ)"</dc:creator>
  <cp:keywords>Safety Program for Perinatal Care II; hypertension</cp:keywords>
  <cp:lastModifiedBy>Heidenrich, Christine (AHRQ/OC) (CTR)</cp:lastModifiedBy>
  <cp:revision>8</cp:revision>
  <dcterms:created xsi:type="dcterms:W3CDTF">2020-01-23T19:26:26Z</dcterms:created>
  <dcterms:modified xsi:type="dcterms:W3CDTF">2023-06-24T00:52:43Z</dcterms:modified>
  <cp:category>patient safety</cp:category>
</cp:coreProperties>
</file>