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tags/tag50.xml" ContentType="application/vnd.openxmlformats-officedocument.presentationml.tags+xml"/>
  <Override PartName="/ppt/notesSlides/notesSlide52.xml" ContentType="application/vnd.openxmlformats-officedocument.presentationml.notesSlide+xml"/>
  <Override PartName="/ppt/tags/tag51.xml" ContentType="application/vnd.openxmlformats-officedocument.presentationml.tags+xml"/>
  <Override PartName="/ppt/notesSlides/notesSlide53.xml" ContentType="application/vnd.openxmlformats-officedocument.presentationml.notesSlide+xml"/>
  <Override PartName="/ppt/tags/tag52.xml" ContentType="application/vnd.openxmlformats-officedocument.presentationml.tags+xml"/>
  <Override PartName="/ppt/notesSlides/notesSlide54.xml" ContentType="application/vnd.openxmlformats-officedocument.presentationml.notesSlide+xml"/>
  <Override PartName="/ppt/tags/tag53.xml" ContentType="application/vnd.openxmlformats-officedocument.presentationml.tags+xml"/>
  <Override PartName="/ppt/notesSlides/notesSlide55.xml" ContentType="application/vnd.openxmlformats-officedocument.presentationml.notesSlide+xml"/>
  <Override PartName="/ppt/tags/tag54.xml" ContentType="application/vnd.openxmlformats-officedocument.presentationml.tags+xml"/>
  <Override PartName="/ppt/notesSlides/notesSlide56.xml" ContentType="application/vnd.openxmlformats-officedocument.presentationml.notesSlide+xml"/>
  <Override PartName="/ppt/tags/tag55.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61"/>
  </p:notesMasterIdLst>
  <p:sldIdLst>
    <p:sldId id="804" r:id="rId3"/>
    <p:sldId id="916" r:id="rId4"/>
    <p:sldId id="915" r:id="rId5"/>
    <p:sldId id="855" r:id="rId6"/>
    <p:sldId id="892" r:id="rId7"/>
    <p:sldId id="880" r:id="rId8"/>
    <p:sldId id="840" r:id="rId9"/>
    <p:sldId id="841" r:id="rId10"/>
    <p:sldId id="842" r:id="rId11"/>
    <p:sldId id="843" r:id="rId12"/>
    <p:sldId id="849" r:id="rId13"/>
    <p:sldId id="844" r:id="rId14"/>
    <p:sldId id="851" r:id="rId15"/>
    <p:sldId id="846" r:id="rId16"/>
    <p:sldId id="847" r:id="rId17"/>
    <p:sldId id="852" r:id="rId18"/>
    <p:sldId id="848" r:id="rId19"/>
    <p:sldId id="917" r:id="rId20"/>
    <p:sldId id="861" r:id="rId21"/>
    <p:sldId id="958" r:id="rId22"/>
    <p:sldId id="959" r:id="rId23"/>
    <p:sldId id="919" r:id="rId24"/>
    <p:sldId id="960" r:id="rId25"/>
    <p:sldId id="961" r:id="rId26"/>
    <p:sldId id="962" r:id="rId27"/>
    <p:sldId id="963" r:id="rId28"/>
    <p:sldId id="920" r:id="rId29"/>
    <p:sldId id="964" r:id="rId30"/>
    <p:sldId id="965" r:id="rId31"/>
    <p:sldId id="966" r:id="rId32"/>
    <p:sldId id="967" r:id="rId33"/>
    <p:sldId id="935" r:id="rId34"/>
    <p:sldId id="968" r:id="rId35"/>
    <p:sldId id="891" r:id="rId36"/>
    <p:sldId id="890" r:id="rId37"/>
    <p:sldId id="941" r:id="rId38"/>
    <p:sldId id="883" r:id="rId39"/>
    <p:sldId id="969" r:id="rId40"/>
    <p:sldId id="970" r:id="rId41"/>
    <p:sldId id="971" r:id="rId42"/>
    <p:sldId id="972" r:id="rId43"/>
    <p:sldId id="973" r:id="rId44"/>
    <p:sldId id="974" r:id="rId45"/>
    <p:sldId id="944" r:id="rId46"/>
    <p:sldId id="975" r:id="rId47"/>
    <p:sldId id="976" r:id="rId48"/>
    <p:sldId id="977" r:id="rId49"/>
    <p:sldId id="978" r:id="rId50"/>
    <p:sldId id="907" r:id="rId51"/>
    <p:sldId id="979" r:id="rId52"/>
    <p:sldId id="946" r:id="rId53"/>
    <p:sldId id="980" r:id="rId54"/>
    <p:sldId id="981" r:id="rId55"/>
    <p:sldId id="982" r:id="rId56"/>
    <p:sldId id="918" r:id="rId57"/>
    <p:sldId id="914" r:id="rId58"/>
    <p:sldId id="983" r:id="rId59"/>
    <p:sldId id="86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81904" autoAdjust="0"/>
  </p:normalViewPr>
  <p:slideViewPr>
    <p:cSldViewPr snapToGrid="0" showGuides="1">
      <p:cViewPr varScale="1">
        <p:scale>
          <a:sx n="63" d="100"/>
          <a:sy n="63" d="100"/>
        </p:scale>
        <p:origin x="32"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8BE04-9C55-4241-86EF-AB751FAD6B58}"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A548-19D5-42AE-91C1-E42771A64FEB}" type="slidenum">
              <a:rPr lang="en-US" smtClean="0"/>
              <a:t>‹#›</a:t>
            </a:fld>
            <a:endParaRPr lang="en-US"/>
          </a:p>
        </p:txBody>
      </p:sp>
    </p:spTree>
    <p:extLst>
      <p:ext uri="{BB962C8B-B14F-4D97-AF65-F5344CB8AC3E}">
        <p14:creationId xmlns:p14="http://schemas.microsoft.com/office/powerpoint/2010/main" val="345151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b="0" dirty="0"/>
              <a:t>In this handout we have compiled all of the case scenarios presented in the SPPC-II Teamwork Toolkit for AIM’s Severe Hypertension Clinical Bundle.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Kim calls Dr. Johnson again to deliver an update on Ms. Smith’s severe-range blood pressure, explaining that the difficulty in obtaining IV access led to a delay in treatment.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 Johnson emphasizes immediate treatment with 5 mg of IV hydralazine (</a:t>
            </a:r>
            <a:r>
              <a:rPr lang="en-US" sz="1200" kern="1200" dirty="0" err="1">
                <a:solidFill>
                  <a:schemeClr val="tx1"/>
                </a:solidFill>
                <a:effectLst/>
                <a:latin typeface="+mn-lt"/>
                <a:ea typeface="+mn-ea"/>
                <a:cs typeface="+mn-cs"/>
              </a:rPr>
              <a:t>Apresoline</a:t>
            </a:r>
            <a:r>
              <a:rPr lang="en-US" sz="1200" kern="1200" dirty="0">
                <a:solidFill>
                  <a:schemeClr val="tx1"/>
                </a:solidFill>
                <a:effectLst/>
                <a:latin typeface="+mn-lt"/>
                <a:ea typeface="+mn-ea"/>
                <a:cs typeface="+mn-cs"/>
              </a:rPr>
              <a:t>) and instructs Kim to continue taking blood pressure measurements every 5 minutes.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73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 Smith receives IV hydralazine (</a:t>
            </a:r>
            <a:r>
              <a:rPr lang="en-US" sz="1200" kern="1200" dirty="0" err="1">
                <a:solidFill>
                  <a:schemeClr val="tx1"/>
                </a:solidFill>
                <a:effectLst/>
                <a:latin typeface="+mn-lt"/>
                <a:ea typeface="+mn-ea"/>
                <a:cs typeface="+mn-cs"/>
              </a:rPr>
              <a:t>Apresoline</a:t>
            </a:r>
            <a:r>
              <a:rPr lang="en-US" sz="1200" kern="1200" dirty="0">
                <a:solidFill>
                  <a:schemeClr val="tx1"/>
                </a:solidFill>
                <a:effectLst/>
                <a:latin typeface="+mn-lt"/>
                <a:ea typeface="+mn-ea"/>
                <a:cs typeface="+mn-cs"/>
              </a:rPr>
              <a:t>) at 3:18 p.m. Her </a:t>
            </a:r>
            <a:r>
              <a:rPr lang="en-US" i="0" dirty="0"/>
              <a:t>blood pressure drops to </a:t>
            </a:r>
            <a:r>
              <a:rPr lang="en-US" i="0" dirty="0">
                <a:solidFill>
                  <a:srgbClr val="FF0000"/>
                </a:solidFill>
              </a:rPr>
              <a:t>198/110</a:t>
            </a:r>
            <a:r>
              <a:rPr lang="en-US" i="0" dirty="0"/>
              <a:t>, </a:t>
            </a:r>
            <a:r>
              <a:rPr lang="en-US" i="0" dirty="0">
                <a:solidFill>
                  <a:srgbClr val="FF0000"/>
                </a:solidFill>
              </a:rPr>
              <a:t>186/100</a:t>
            </a:r>
            <a:r>
              <a:rPr lang="en-US" i="0" dirty="0"/>
              <a:t>, </a:t>
            </a:r>
            <a:r>
              <a:rPr lang="en-US" i="0" dirty="0">
                <a:solidFill>
                  <a:srgbClr val="FF0000"/>
                </a:solidFill>
              </a:rPr>
              <a:t>186/96</a:t>
            </a:r>
            <a:r>
              <a:rPr lang="en-US" i="0" dirty="0"/>
              <a:t>, and </a:t>
            </a:r>
            <a:r>
              <a:rPr lang="en-US" i="0" dirty="0">
                <a:solidFill>
                  <a:srgbClr val="FF0000"/>
                </a:solidFill>
              </a:rPr>
              <a:t>172/92</a:t>
            </a:r>
            <a:r>
              <a:rPr lang="en-US" i="0" dirty="0"/>
              <a:t> over the next 20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5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Kim calls Dr. Johnson to deliver an update at 3:40. Still not satisfied with the improvement, Dr. Johnson orders an additional 10 mg of IV hydralazine (</a:t>
            </a:r>
            <a:r>
              <a:rPr lang="en-US" sz="1200" kern="1200" dirty="0" err="1">
                <a:solidFill>
                  <a:schemeClr val="tx1"/>
                </a:solidFill>
                <a:effectLst/>
                <a:latin typeface="+mn-lt"/>
                <a:ea typeface="+mn-ea"/>
                <a:cs typeface="+mn-cs"/>
              </a:rPr>
              <a:t>Apresoline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83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meantime, fetal monitoring remains reassuring with a fetal heart rate in the 150s, consistent with a category 1 tracing. However, 20 minutes after the second hydralazine (</a:t>
            </a:r>
            <a:r>
              <a:rPr lang="en-US" sz="1200" kern="1200" dirty="0" err="1">
                <a:solidFill>
                  <a:schemeClr val="tx1"/>
                </a:solidFill>
                <a:effectLst/>
                <a:latin typeface="+mn-lt"/>
                <a:ea typeface="+mn-ea"/>
                <a:cs typeface="+mn-cs"/>
              </a:rPr>
              <a:t>Apresoline</a:t>
            </a:r>
            <a:r>
              <a:rPr lang="en-US" sz="1200" kern="1200" dirty="0">
                <a:solidFill>
                  <a:schemeClr val="tx1"/>
                </a:solidFill>
                <a:effectLst/>
                <a:latin typeface="+mn-lt"/>
                <a:ea typeface="+mn-ea"/>
                <a:cs typeface="+mn-cs"/>
              </a:rPr>
              <a:t>) administration, Ms. Smith’s blood pressure is 158/84 so she is transferred to L&amp;D given her persistent severe-range blood pressure.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404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Ms. Smith’s lab results return shortly after her arrival to L&amp;D and demonstrate a protein/creatinine ratio of 0.46 with 3+ protein on a catheterized urine sample, elevated transaminases with AST of 107 U/L and ALT of 98 U/L, a Hgb of 10 g/dl, and a normal platelet count.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 Johnson reviews Ms. Smith’s vital signs and laboratory values, and calls a huddle with the L&amp;D treatment team to discuss the plan of care moving forward.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226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a:defRPr/>
            </a:pPr>
            <a:r>
              <a:rPr lang="en-US" sz="1200" kern="1200" dirty="0">
                <a:effectLst/>
                <a:latin typeface="+mn-lt"/>
                <a:ea typeface="+mn-ea"/>
                <a:cs typeface="+mn-cs"/>
              </a:rPr>
              <a:t>Ms. Smith is diagnosed with severe preeclampsia and recommended to undergo an induction of labor.</a:t>
            </a:r>
            <a:r>
              <a:rPr lang="en-US" dirty="0"/>
              <a:t> Her blood pressure will </a:t>
            </a:r>
            <a:r>
              <a:rPr lang="en-US" sz="1200" kern="1200" dirty="0">
                <a:solidFill>
                  <a:schemeClr val="tx1"/>
                </a:solidFill>
                <a:effectLst/>
                <a:latin typeface="+mn-lt"/>
                <a:ea typeface="+mn-ea"/>
                <a:cs typeface="+mn-cs"/>
              </a:rPr>
              <a:t>continue to be monitored closely, and severe-range pressure will be treated when encountered.</a:t>
            </a:r>
            <a:r>
              <a:rPr lang="en-US" dirty="0">
                <a:effectLs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16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Ms. Smith agrees with the plan of care, asking about whether she is still able to deliver vaginally. Dr. Johnson assures her that a vaginal delivery is still possible unless additional complications arise.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18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a:defRPr/>
            </a:pPr>
            <a:r>
              <a:rPr lang="en-US" sz="1200" kern="1200" dirty="0">
                <a:solidFill>
                  <a:schemeClr val="tx1"/>
                </a:solidFill>
                <a:effectLst/>
                <a:latin typeface="+mn-lt"/>
                <a:ea typeface="+mn-ea"/>
                <a:cs typeface="+mn-cs"/>
              </a:rPr>
              <a:t>Dr. Johnson and the team agree to initiate magnesium sulfate with a 6 g/</a:t>
            </a:r>
            <a:r>
              <a:rPr lang="en-US" sz="1200" kern="1200" dirty="0" err="1">
                <a:solidFill>
                  <a:schemeClr val="tx1"/>
                </a:solidFill>
                <a:effectLst/>
                <a:latin typeface="+mn-lt"/>
                <a:ea typeface="+mn-ea"/>
                <a:cs typeface="+mn-cs"/>
              </a:rPr>
              <a:t>hr</a:t>
            </a:r>
            <a:r>
              <a:rPr lang="en-US" sz="1200" kern="1200" dirty="0">
                <a:solidFill>
                  <a:schemeClr val="tx1"/>
                </a:solidFill>
                <a:effectLst/>
                <a:latin typeface="+mn-lt"/>
                <a:ea typeface="+mn-ea"/>
                <a:cs typeface="+mn-cs"/>
              </a:rPr>
              <a:t> bolus, followed by 2 g/</a:t>
            </a:r>
            <a:r>
              <a:rPr lang="en-US" sz="1200" kern="1200" dirty="0" err="1">
                <a:solidFill>
                  <a:schemeClr val="tx1"/>
                </a:solidFill>
                <a:effectLst/>
                <a:latin typeface="+mn-lt"/>
                <a:ea typeface="+mn-ea"/>
                <a:cs typeface="+mn-cs"/>
              </a:rPr>
              <a:t>hr</a:t>
            </a:r>
            <a:r>
              <a:rPr lang="en-US" sz="1200" kern="1200" dirty="0">
                <a:solidFill>
                  <a:schemeClr val="tx1"/>
                </a:solidFill>
                <a:effectLst/>
                <a:latin typeface="+mn-lt"/>
                <a:ea typeface="+mn-ea"/>
                <a:cs typeface="+mn-cs"/>
              </a:rPr>
              <a:t> thereafter for seizure prophylaxis. </a:t>
            </a:r>
            <a:r>
              <a:rPr lang="en-US" dirty="0"/>
              <a:t>Dr. Johnson orders for start of the Magnesium Sulfate. </a:t>
            </a:r>
            <a:r>
              <a:rPr lang="en-US" sz="1200" kern="1200" dirty="0">
                <a:solidFill>
                  <a:schemeClr val="tx1"/>
                </a:solidFill>
                <a:effectLst/>
                <a:latin typeface="+mn-lt"/>
                <a:ea typeface="+mn-ea"/>
                <a:cs typeface="+mn-cs"/>
              </a:rPr>
              <a:t>Her initial cervical exam is 2 cm, 50% effacement, and a station of -3, with the fetus in the vertex position. Her blood pressure is rechecked and noted to be 135/86.</a:t>
            </a:r>
            <a:r>
              <a:rPr lang="en-US" dirty="0"/>
              <a:t> </a:t>
            </a:r>
            <a:endParaRPr lang="en-US" dirty="0">
              <a:cs typeface="Calibri"/>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73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dirty="0"/>
              <a:t>The next few slides are a deeper dive into a section from the severe maternal hypertension master scenario that you saw in the introduction module (Module 1). At this point, there is an opportunity for the team to use some of the tools you just learned about. Observe how the nurse, Kim, calls-out assertively. Then notice the confirmation during the check-back.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77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latin typeface="+mn-lt"/>
                <a:cs typeface="Calibri"/>
              </a:rPr>
              <a:t>SCRIPT</a:t>
            </a:r>
          </a:p>
          <a:p>
            <a:r>
              <a:rPr lang="en-US" i="0" dirty="0"/>
              <a:t>As you recall from the severe hypertension scenario that we covered in Module 1, the patient, Ms. Alice Smith, is noted to have two severe-range pressure readings in triage. Dr. Johnson, the labor and delivery attending, appropriately orders IV access, labs, and administration of IV antihypertensives, but Kim is having difficulty establishing IV access. So, she calls out to the charge nurse, Melanie, to ask for assistance with establishing an IV: </a:t>
            </a:r>
          </a:p>
          <a:p>
            <a:endParaRPr lang="en-US" i="0" dirty="0"/>
          </a:p>
          <a:p>
            <a:r>
              <a:rPr lang="en-US" i="0" dirty="0"/>
              <a:t>“Hey, Melanie, could you come to triage room 2? I need some help with an IV." </a:t>
            </a:r>
          </a:p>
          <a:p>
            <a:pPr>
              <a:lnSpc>
                <a:spcPct val="90000"/>
              </a:lnSpc>
              <a:spcBef>
                <a:spcPts val="1000"/>
              </a:spcBef>
            </a:pPr>
            <a:endParaRPr lang="en-US" i="0" dirty="0">
              <a:cs typeface="Calibri" panose="020F0502020204030204"/>
            </a:endParaRPr>
          </a:p>
          <a:p>
            <a:pPr>
              <a:lnSpc>
                <a:spcPct val="90000"/>
              </a:lnSpc>
              <a:spcBef>
                <a:spcPts val="1000"/>
              </a:spcBef>
              <a:defRPr/>
            </a:pPr>
            <a:r>
              <a:rPr lang="en-US" i="0" dirty="0">
                <a:cs typeface="Calibri" panose="020F0502020204030204"/>
              </a:rPr>
              <a:t>In order to keep the patient apprised of what is going on and help her remain calm, Kim says, "</a:t>
            </a:r>
            <a:r>
              <a:rPr lang="en-US" sz="1200" i="0" dirty="0">
                <a:solidFill>
                  <a:srgbClr val="000000"/>
                </a:solidFill>
              </a:rPr>
              <a:t>Sorry about this, Ms. Smith; you’re a trooper. </a:t>
            </a:r>
            <a:r>
              <a:rPr lang="en-US" i="0" dirty="0">
                <a:solidFill>
                  <a:srgbClr val="000000"/>
                </a:solidFill>
              </a:rPr>
              <a:t>I am going to get a little help so we can start this</a:t>
            </a:r>
            <a:r>
              <a:rPr lang="en-US" sz="1200" i="0" dirty="0">
                <a:solidFill>
                  <a:srgbClr val="000000"/>
                </a:solidFill>
              </a:rPr>
              <a:t> IV </a:t>
            </a:r>
            <a:r>
              <a:rPr lang="en-US" i="0" dirty="0">
                <a:solidFill>
                  <a:srgbClr val="000000"/>
                </a:solidFill>
              </a:rPr>
              <a:t>and get</a:t>
            </a:r>
            <a:r>
              <a:rPr lang="en-US" sz="1200" i="0" dirty="0">
                <a:solidFill>
                  <a:srgbClr val="000000"/>
                </a:solidFill>
              </a:rPr>
              <a:t> your blood pressure under control and figure out next steps.”</a:t>
            </a:r>
            <a:r>
              <a:rPr lang="en-US" i="0" dirty="0">
                <a:solidFill>
                  <a:srgbClr val="000000"/>
                </a:solidFill>
              </a:rPr>
              <a:t> Kim also checks in with the patient by asking, ”How are you doing?"</a:t>
            </a:r>
            <a:endParaRPr lang="en-US" sz="1200" i="0" dirty="0">
              <a:solidFill>
                <a:srgbClr val="000000"/>
              </a:solidFill>
              <a:cs typeface="Calibri"/>
            </a:endParaRPr>
          </a:p>
          <a:p>
            <a:pPr>
              <a:lnSpc>
                <a:spcPct val="90000"/>
              </a:lnSpc>
              <a:spcBef>
                <a:spcPts val="1000"/>
              </a:spcBef>
            </a:pPr>
            <a:endParaRPr lang="en-US" i="0"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6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dirty="0"/>
          </a:p>
          <a:p>
            <a:pPr>
              <a:defRPr/>
            </a:pPr>
            <a:r>
              <a:rPr lang="en-US" dirty="0"/>
              <a:t>We conclude the introduction</a:t>
            </a:r>
            <a:r>
              <a:rPr lang="en-US" baseline="0" dirty="0"/>
              <a:t> module </a:t>
            </a:r>
            <a:r>
              <a:rPr lang="en-US" dirty="0"/>
              <a:t>with</a:t>
            </a:r>
            <a:r>
              <a:rPr lang="en-US" baseline="0" dirty="0"/>
              <a:t> the master case scenario related to a severe hypertension case.</a:t>
            </a:r>
            <a:r>
              <a:rPr lang="en-US" dirty="0"/>
              <a:t> </a:t>
            </a:r>
            <a:r>
              <a:rPr lang="en-US" baseline="0" dirty="0"/>
              <a:t> Read through the case, which has been positioned in a comic strip layout, to see the scenario that will be used and referenced throughout the entire SPPC-II teamwork toolkit training.</a:t>
            </a:r>
            <a:r>
              <a:rPr lang="en-US" dirty="0"/>
              <a:t> </a:t>
            </a:r>
            <a:r>
              <a:rPr lang="en-US" baseline="0" dirty="0"/>
              <a:t>At certain points in this case, you may see places where clinicians could provide more and better interactions to keep their patients safer, but these instances will be explored during the other </a:t>
            </a:r>
            <a:r>
              <a:rPr lang="en-US" dirty="0"/>
              <a:t>online modules</a:t>
            </a:r>
            <a:r>
              <a:rPr lang="en-US" baseline="0" dirty="0"/>
              <a:t> </a:t>
            </a:r>
            <a:r>
              <a:rPr lang="en-US" dirty="0"/>
              <a:t>in which</a:t>
            </a:r>
            <a:r>
              <a:rPr lang="en-US" baseline="0" dirty="0"/>
              <a:t> the teamwork tools are individually introduced.</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514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r>
              <a:rPr lang="en-US" b="1" dirty="0">
                <a:cs typeface="Calibri"/>
              </a:rPr>
              <a:t> </a:t>
            </a:r>
          </a:p>
          <a:p>
            <a:r>
              <a:rPr lang="en-US" dirty="0">
                <a:cs typeface="Calibri"/>
              </a:rPr>
              <a:t>Melanie comes into the triage room and asks Kim what’s going on. Kim tells her that </a:t>
            </a:r>
            <a:r>
              <a:rPr lang="en-US" dirty="0"/>
              <a:t>since arrival to L&amp;D triage, Ms. Smith has had two severe-range blood pressure readings 10 minutes apart. Her blood pressure need to be treated with IV antihypertensives, and Dr. Johnson, her physician, has requested labs as well but she’s having a lot of difficulty obtaining IV access.</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82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sz="1200" b="0" kern="1200" dirty="0">
                <a:latin typeface="+mn-lt"/>
                <a:cs typeface="Calibri"/>
              </a:rPr>
              <a:t>Melanie confirms understanding of Kim's request by repeating back her interpretation of the situation and saying she will send help. Kim closes the interaction by thanking 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268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sz="1200" b="0" kern="1200" dirty="0">
                <a:latin typeface="+mn-lt"/>
                <a:cs typeface="Calibri"/>
              </a:rPr>
              <a:t>The next few slides are from the severe hypertension master scenario, particularly relating to the fact that the patient in triage has persistent severe-range blood pressure with no IV access. In this scenario, we demonstrate an opportunity to use the SBAR communication tool.   </a:t>
            </a:r>
          </a:p>
          <a:p>
            <a:endParaRPr lang="en-US" sz="1200" b="0" kern="1200" dirty="0">
              <a:latin typeface="+mn-lt"/>
              <a:cs typeface="Calibri"/>
            </a:endParaRPr>
          </a:p>
          <a:p>
            <a:r>
              <a:rPr lang="en-US" sz="1200" b="0" kern="1200" dirty="0">
                <a:latin typeface="+mn-lt"/>
                <a:cs typeface="Calibri"/>
              </a:rPr>
              <a:t>As you read through this expanded section from our scenario, think about how the nurse uses SBAR to communicate with the obstetrician. If you were the nurse, what would you say to the obstetrician when she enters the room?  </a:t>
            </a:r>
          </a:p>
          <a:p>
            <a:endParaRPr lang="en-US" sz="1200" b="0" kern="1200" dirty="0">
              <a:latin typeface="+mn-lt"/>
              <a:cs typeface="Calibri"/>
            </a:endParaRPr>
          </a:p>
          <a:p>
            <a:r>
              <a:rPr lang="en-US" sz="1200" b="0" kern="1200" dirty="0">
                <a:latin typeface="+mn-lt"/>
                <a:cs typeface="Calibri"/>
              </a:rPr>
              <a:t>Remember that Kim should still use good communication standards (which include complete, clear, brief, and timely dialogue), but she should also Identify herself, explain the Situation with the patient, provide clinical Background, Assess the current problem, and Recommend a plan.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160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r>
              <a:rPr lang="en-US" b="1" dirty="0">
                <a:cs typeface="Calibri"/>
              </a:rPr>
              <a:t> </a:t>
            </a:r>
            <a:endParaRPr lang="en-US" sz="1200" b="1" kern="1200" dirty="0">
              <a:latin typeface="+mn-lt"/>
              <a:cs typeface="Calibri"/>
            </a:endParaRPr>
          </a:p>
          <a:p>
            <a:r>
              <a:rPr lang="en-US" dirty="0">
                <a:cs typeface="Calibri"/>
              </a:rPr>
              <a:t>Kim, the triage nurse, calls Dr. Johnson, the obstetrician. Kim begins by introducing herself and her role. She then describes the current clinical situation regarding Alice Smith, who recently presented to L&amp;D triage complaining of a headache and since her arrival has had two severe-range blood pressure readings separated by 10 minutes.</a:t>
            </a:r>
            <a:endParaRPr lang="en-US" sz="1200" b="0" i="1" kern="1200" dirty="0">
              <a:latin typeface="+mn-lt"/>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973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latin typeface="+mn-lt"/>
                <a:cs typeface="Calibri"/>
              </a:rPr>
              <a:t>SCRIPT </a:t>
            </a:r>
          </a:p>
          <a:p>
            <a:r>
              <a:rPr lang="en-US" sz="1200" b="0" i="0" kern="1200" dirty="0">
                <a:latin typeface="+mn-lt"/>
                <a:cs typeface="Calibri"/>
              </a:rPr>
              <a:t>Kim then proceeds to provide Dr. Johnson with some clinical background that can be used to make informed care decisions. She tells Dr. Johnson, “Ms. Smith is a 31-year-old </a:t>
            </a:r>
            <a:r>
              <a:rPr lang="en-US" sz="1200" b="0" i="0" kern="1200" dirty="0" err="1">
                <a:latin typeface="+mn-lt"/>
                <a:cs typeface="Calibri"/>
              </a:rPr>
              <a:t>primiparous</a:t>
            </a:r>
            <a:r>
              <a:rPr lang="en-US" sz="1200" b="0" i="0" kern="1200" dirty="0">
                <a:latin typeface="+mn-lt"/>
                <a:cs typeface="Calibri"/>
              </a:rPr>
              <a:t> female at 36 weeks and 2 days with overall uncomplicated prenatal care. She presented to L&amp;D triage today reporting worsening daily headaches. On arrival, she was noted to have an initial severe blood pressure of 178/112. We initiated routine admission paperwork and the consent process while letting her relax a bit; however, her repeat blood pressure 10 minutes later was 182/114.”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211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sz="1200" b="0" kern="1200" dirty="0">
                <a:latin typeface="+mn-lt"/>
                <a:cs typeface="Calibri"/>
              </a:rPr>
              <a:t>Kim tells Dr. Johnson she is concerned that Ms. Smith could have pre-eclampsia. This assessment is based on Kim’s synthesis of all the information she has gathered and relayed to Dr. Johnson, opening the opportunity for discussion of next steps.</a:t>
            </a:r>
            <a:endParaRPr lang="en-US" sz="1200" b="0" i="1" kern="1200" dirty="0">
              <a:latin typeface="+mn-lt"/>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455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sz="1200" b="0" kern="1200" dirty="0">
                <a:latin typeface="+mn-lt"/>
                <a:cs typeface="Calibri"/>
              </a:rPr>
              <a:t>Ending on a recommendation for next steps helps direct the plan of care. Kim knows that Ms. Smith should immediately receive antihypertensives to treat her severe-range blood pressure and will need additional workup, so requests Dr. Johnson order IV access, IV antihypertensives, and additional labs to assess Ms. Smith for pre-eclampsia.</a:t>
            </a:r>
          </a:p>
          <a:p>
            <a:endParaRPr lang="en-US" sz="1200" b="0" kern="1200" dirty="0">
              <a:latin typeface="+mn-lt"/>
              <a:cs typeface="Calibri"/>
            </a:endParaRPr>
          </a:p>
          <a:p>
            <a:r>
              <a:rPr lang="en-US" sz="1200" b="0" kern="1200" dirty="0">
                <a:latin typeface="+mn-lt"/>
                <a:cs typeface="Calibri"/>
              </a:rPr>
              <a:t>At this point, the providers could engage in a constructive conversation about whether Kim’s assessments and recommendations are appropriate from the perspective of the other team members, such as Dr. Johnson. Whatever the ultimate decision, Kim and Dr. Johnson should end their discussion with a check-back, which is described in Module 2.</a:t>
            </a:r>
          </a:p>
          <a:p>
            <a:endParaRPr lang="en-US" sz="1200" b="0" i="1" kern="1200" dirty="0">
              <a:latin typeface="+mn-lt"/>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809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sz="1200" b="0" kern="1200" dirty="0">
                <a:latin typeface="+mn-lt"/>
                <a:cs typeface="Calibri"/>
              </a:rPr>
              <a:t>Now we will see how the I PASS THE BATON can be used in a case where the patient has developed severe hypertension.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3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Here you see the triage nurse, Kim, preparing to hand off Ms. Smith’s care to the receiving L&amp;D nurse, Beth. Ms. Smith is present and included in the conversation so she is fully aware that now there will be a different person and team taking care of her. She is given an opportunity to respond with whether she is ready before the handoff dialogue starts. Note how Beth takes particular care to make Ms. Smith feel like a team member.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You will note that all aspects of ”I” are covered. Assuming that Beth and Kim already know each other and are conducting the handoff in person, they may not have introduced themselves in quite this same way. However, it is helpful to start the handoff by making sure everyone involved knows each other’s roles and responsibilities.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409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Kim explains Ms. Smith's history, offering her own assessment of the situation, and recap of the recent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"Ms. Smith is a 31-year-old </a:t>
            </a:r>
            <a:r>
              <a:rPr lang="en-US" sz="1200" b="0" i="0" kern="1200" dirty="0" err="1">
                <a:solidFill>
                  <a:schemeClr val="tx1"/>
                </a:solidFill>
                <a:effectLst/>
                <a:latin typeface="+mn-lt"/>
                <a:ea typeface="+mn-ea"/>
                <a:cs typeface="+mn-cs"/>
              </a:rPr>
              <a:t>primip</a:t>
            </a:r>
            <a:r>
              <a:rPr lang="en-US" sz="1200" b="0" i="0" kern="1200" dirty="0">
                <a:solidFill>
                  <a:schemeClr val="tx1"/>
                </a:solidFill>
                <a:effectLst/>
                <a:latin typeface="+mn-lt"/>
                <a:ea typeface="+mn-ea"/>
                <a:cs typeface="+mn-cs"/>
              </a:rPr>
              <a:t> female at 36 weeks and 2 days with overall uncomplicated prenatal care. She presented to L&amp;D triage with complaints of a headache and was noted to have severe-range blood pressure. I believe it is likely she has preeclampsia with severe features. I’ve taken her blood pressure several times since her arrival and seen them as high as 202/120. Severe-range blood pressure was sustained for nearly an hour. Ms. Smith now has a peripheral IV in place. Thank you so much for your help with that, by the way.”</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7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Alice Smith is a 31-year-old primiparous female who is 36 weeks and 2 days pregnant when she presents to Labor &amp; Delivery triage with complaints of a headache. She has no pertinent medical history, and her pregnancy has thus far been uncomplicated except for limited prenatal care.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260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SCRIPT</a:t>
            </a:r>
          </a:p>
          <a:p>
            <a:r>
              <a:rPr lang="en-US" sz="1200" b="0" i="0" kern="1200" dirty="0">
                <a:solidFill>
                  <a:schemeClr val="tx1"/>
                </a:solidFill>
                <a:effectLst/>
                <a:latin typeface="+mn-lt"/>
                <a:ea typeface="+mn-ea"/>
                <a:cs typeface="+mn-cs"/>
              </a:rPr>
              <a:t>Kim continues with the handoff, moving toward the next steps that need to be taken by the receiving L&amp;D nurse. She tells Beth, “Admission and preeclampsia labs were collected and sent but have not yet returned. Ms. Smith has received a total of 15 mg of hydralazine (</a:t>
            </a:r>
            <a:r>
              <a:rPr lang="en-US" sz="1200" b="0" i="0" kern="1200" dirty="0" err="1">
                <a:solidFill>
                  <a:schemeClr val="tx1"/>
                </a:solidFill>
                <a:effectLst/>
                <a:latin typeface="+mn-lt"/>
                <a:ea typeface="+mn-ea"/>
                <a:cs typeface="+mn-cs"/>
              </a:rPr>
              <a:t>Apresoline</a:t>
            </a:r>
            <a:r>
              <a:rPr lang="en-US" sz="1200" b="0" i="0" kern="1200" dirty="0">
                <a:solidFill>
                  <a:schemeClr val="tx1"/>
                </a:solidFill>
                <a:effectLst/>
                <a:latin typeface="+mn-lt"/>
                <a:ea typeface="+mn-ea"/>
                <a:cs typeface="+mn-cs"/>
              </a:rPr>
              <a:t>), and as of 10 minutes ago her blood pressure is no longer in the severe range. Safety concerns include potential stroke if her very high blood pressure is not treated acutely. She is also likely at high risk for seizures if diagnosed with preeclampsia with severe features. You will need to repeat her vital signs in 5 minutes.”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that Kim touches on all aspects of I PASS BATON throughout her handoff.</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936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b="0" kern="1200" dirty="0">
                <a:solidFill>
                  <a:schemeClr val="tx1"/>
                </a:solidFill>
                <a:effectLst/>
                <a:latin typeface="+mn-lt"/>
                <a:ea typeface="+mn-ea"/>
                <a:cs typeface="+mn-cs"/>
              </a:rPr>
              <a:t>Kim concludes by giving Beth an opportunity to clarify anything or ask questions. Beth briefly summarizes the main points of what she’s heard, while keeping Ms. Smith engaged in the handoff.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700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sz="1200" b="0" kern="1200" dirty="0">
                <a:latin typeface="+mn-lt"/>
                <a:cs typeface="Calibri"/>
              </a:rPr>
              <a:t>Here, we will delve into a clinical scene relating back to the severe maternal hypertension master scenario presented in the introduction module (Module 1). </a:t>
            </a:r>
          </a:p>
          <a:p>
            <a:endParaRPr lang="en-US" sz="1200" b="0" kern="1200" dirty="0">
              <a:latin typeface="+mn-lt"/>
              <a:cs typeface="Calibri"/>
            </a:endParaRPr>
          </a:p>
          <a:p>
            <a:r>
              <a:rPr lang="en-US" sz="1200" b="0" kern="1200" dirty="0">
                <a:latin typeface="+mn-lt"/>
                <a:cs typeface="Calibri"/>
              </a:rPr>
              <a:t>In this scene, we will analyze how to use the Two-Challenge Rule to assert a position and concerns in a clinical scenario.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889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0" dirty="0">
                <a:cs typeface="Calibri"/>
              </a:rPr>
              <a:t>SCRIPT </a:t>
            </a:r>
          </a:p>
          <a:p>
            <a:r>
              <a:rPr lang="en-US" i="0" dirty="0">
                <a:cs typeface="Calibri"/>
              </a:rPr>
              <a:t>Remember from the master scenario presented in the introduction module that Kim was having difficulty with IV placement. She calls out to the charge nurse, Melanie, for assistance: </a:t>
            </a:r>
            <a:r>
              <a:rPr lang="en-US" b="1" i="0" dirty="0">
                <a:cs typeface="Calibri"/>
              </a:rPr>
              <a:t>“</a:t>
            </a:r>
            <a:r>
              <a:rPr lang="en-US" i="0" dirty="0"/>
              <a:t>Hi, Melanie. Ms. Smith recently presented to L&amp;D triage and was noted to have severe-range blood pressure. Since arrival, she has had sustained severe range blood pressure, and I have been attempting to obtain IV access. However, I am having difficulty. Would you be able to send someone to assist me?”</a:t>
            </a:r>
          </a:p>
          <a:p>
            <a:pPr>
              <a:defRPr/>
            </a:pPr>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035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cs typeface="Calibri"/>
              </a:rPr>
              <a:t>SCRIPT</a:t>
            </a:r>
          </a:p>
          <a:p>
            <a:pPr>
              <a:defRPr/>
            </a:pPr>
            <a:r>
              <a:rPr lang="en-US" b="0" dirty="0">
                <a:cs typeface="Calibri"/>
              </a:rPr>
              <a:t>Melanie responds, telling Kim she is short on nursing staff and getting ready to go on break, which is not the response Kim was expecting nor what she feels is clinically appropriate, so she challenges Melanie to send someone immediately. Yet, even after reasserting herself, Kim's request is not honored, which sometimes happens.</a:t>
            </a: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42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Calibri"/>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rPr>
              <a:t>Rather than taking Melanie’s advice and trying a few more times, Kim employs power Power Words to assert her feelings and position in a second challenge to Melanie.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Calibri"/>
              </a:rPr>
              <a:t>This time, it works, and Melanie agrees to stay and help.</a:t>
            </a: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215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will now revisit a scene from the severe hypertension master scenario presented in Module 1. In this scene, we will demonstrate how a huddle can be used to quickly and efficiently convey pertinent and timely clinical information to appropriately inform the team and advance patient care.</a:t>
            </a:r>
            <a:endParaRPr kumimoji="0" lang="en-US" sz="1200" b="0" i="0" u="none" strike="noStrike" kern="1200" cap="none" spc="0" normalizeH="0" baseline="0" noProof="0" dirty="0">
              <a:ln>
                <a:noFill/>
              </a:ln>
              <a:solidFill>
                <a:prstClr val="black"/>
              </a:solidFill>
              <a:effectLst/>
              <a:uLnTx/>
              <a:uFillTx/>
              <a:latin typeface="+mn-lt"/>
              <a:ea typeface="+mn-ea"/>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928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 </a:t>
            </a:r>
          </a:p>
          <a:p>
            <a:r>
              <a:rPr lang="en-US" dirty="0">
                <a:cs typeface="Calibri"/>
              </a:rPr>
              <a:t>As you recall from our master scenario, the patient first presented with severe-range blood pressure to triage. </a:t>
            </a:r>
            <a:r>
              <a:rPr lang="en-US" i="0" dirty="0"/>
              <a:t>Ms. Smith’s lab results return shortly after her arrival on L&amp;D and demonstrate a protein/creatinine ratio of 0.46 with 3+ protein on a catheterized urine sample, elevated transaminases with AST of 107 U/L and ALT of 98 U/L, a Hgb of 10 g/dl, and a normal platelet count.</a:t>
            </a:r>
            <a:r>
              <a:rPr lang="en-US" dirty="0">
                <a:cs typeface="Calibri"/>
              </a:rPr>
              <a:t> Labs were collected and sent. Our current scene picks up with those labs returning and Dr. Johnson wanting to inform the team about the care plan moving forward.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119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1" dirty="0">
              <a:cs typeface="Calibri"/>
            </a:endParaRPr>
          </a:p>
          <a:p>
            <a:r>
              <a:rPr lang="en-US" dirty="0">
                <a:cs typeface="Calibri"/>
              </a:rPr>
              <a:t>Dr. Johnson convenes a huddle with the team in the patient's room. When appropriate, it is a great opportunity to involve the patient in her own care.</a:t>
            </a:r>
          </a:p>
          <a:p>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26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cs typeface="Calibri"/>
              </a:rPr>
              <a:t>Dr. Johnson asks Beth, the L&amp;D bedside nurse, to start off the huddle. Beth begins with a summary of the patient’s situation, “</a:t>
            </a:r>
            <a:r>
              <a:rPr lang="en-US" i="0" dirty="0"/>
              <a:t>Ms. Smith is a 31-year-old </a:t>
            </a:r>
            <a:r>
              <a:rPr lang="en-US" i="0" dirty="0" err="1"/>
              <a:t>primip</a:t>
            </a:r>
            <a:r>
              <a:rPr lang="en-US" i="0" dirty="0"/>
              <a:t> at 36 weeks and 2 days with overall uncomplicated prenatal care who presented to L&amp;D triage with a headache.”</a:t>
            </a:r>
            <a:endParaRPr lang="en-US" i="0" dirty="0">
              <a:cs typeface="Calibri"/>
            </a:endParaRPr>
          </a:p>
          <a:p>
            <a:endParaRPr lang="en-US" b="1"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76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Kim, the triage nurse</a:t>
            </a:r>
            <a:r>
              <a:rPr lang="en-US" dirty="0"/>
              <a:t>,</a:t>
            </a:r>
            <a:r>
              <a:rPr lang="en-US" sz="1200" kern="1200" dirty="0">
                <a:solidFill>
                  <a:schemeClr val="tx1"/>
                </a:solidFill>
                <a:effectLst/>
                <a:latin typeface="+mn-lt"/>
                <a:ea typeface="+mn-ea"/>
                <a:cs typeface="+mn-cs"/>
              </a:rPr>
              <a:t> greets Ms. Smith at 2:35 p.m. and checks her vitals. As she does so, they casually joke about Ms. Smith’s headache and readiness to greet her son. Kim tactfully follows up, asking Ms. Smith to tell her about any other symptoms such as chest pain, belly pain, nausea, breathing difficulty, or vision spots that would be consistent with hypertension.</a:t>
            </a:r>
            <a:endParaRPr lang="en-US" sz="1200" kern="1200" dirty="0">
              <a:solidFill>
                <a:schemeClr val="tx1"/>
              </a:solidFill>
              <a:latin typeface="+mn-lt"/>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377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 </a:t>
            </a:r>
          </a:p>
          <a:p>
            <a:r>
              <a:rPr lang="en-US" i="0" dirty="0">
                <a:cs typeface="Calibri"/>
              </a:rPr>
              <a:t>Beth continues with some background about Ms. Smith: “</a:t>
            </a:r>
            <a:r>
              <a:rPr lang="en-US" sz="1200" i="0" dirty="0"/>
              <a:t>On arrival to L&amp;D triage, Ms. Smith was noted to have multiple severe-range blood pressure readings, reaching as high as </a:t>
            </a:r>
            <a:r>
              <a:rPr lang="en-US" sz="1200" i="0" dirty="0">
                <a:solidFill>
                  <a:srgbClr val="FF0000"/>
                </a:solidFill>
              </a:rPr>
              <a:t>202/120</a:t>
            </a:r>
            <a:r>
              <a:rPr lang="en-US" sz="1200" i="0" dirty="0"/>
              <a:t>. </a:t>
            </a:r>
            <a:r>
              <a:rPr lang="en-US" i="0" dirty="0"/>
              <a:t>Due to initial issues obtaining an IV, she was given 10 </a:t>
            </a:r>
            <a:r>
              <a:rPr lang="en-US" i="0"/>
              <a:t>mg immediate-release </a:t>
            </a:r>
            <a:r>
              <a:rPr lang="en-US" i="0" dirty="0"/>
              <a:t>oral nifedipine. Her blood pressure is now improved after receiving the IR nifedipine and currently remain in the mild range.”</a:t>
            </a:r>
          </a:p>
          <a:p>
            <a:endParaRPr lang="en-US" b="1"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540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 </a:t>
            </a:r>
          </a:p>
          <a:p>
            <a:r>
              <a:rPr lang="en-US" dirty="0">
                <a:cs typeface="Calibri"/>
              </a:rPr>
              <a:t>Dr. Johnson now pivots to inform not only the patient but the team about the new lab results and the patient's diagnosis of severe preeclampsia. </a:t>
            </a:r>
          </a:p>
          <a:p>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005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 </a:t>
            </a:r>
          </a:p>
          <a:p>
            <a:r>
              <a:rPr lang="en-US" i="0" dirty="0">
                <a:cs typeface="Calibri"/>
              </a:rPr>
              <a:t>In answer to Ms. Smith’s question, Dr. Johnson lays out the plan moving forward: “</a:t>
            </a:r>
            <a:r>
              <a:rPr lang="en-US" sz="1200" i="0" dirty="0"/>
              <a:t>Well, these results mean that you have severe preeclampsia. If we don’t treat it, it can lead to seizures and become life threatening. I think our best course of action will be to induce labor and deliver your baby today. Team, can we please initiate magnesium sulfate for seizure prophylaxis with a 6-gram bolus followed by a 2 g/</a:t>
            </a:r>
            <a:r>
              <a:rPr lang="en-US" sz="1200" i="0" dirty="0" err="1"/>
              <a:t>hr</a:t>
            </a:r>
            <a:r>
              <a:rPr lang="en-US" sz="1200" i="0" dirty="0"/>
              <a:t> continuous rate? We will also proceed with induction of labor.”</a:t>
            </a:r>
            <a:endParaRPr lang="en-US" sz="1200" i="0" dirty="0">
              <a:cs typeface="Calibri"/>
            </a:endParaRPr>
          </a:p>
          <a:p>
            <a:endParaRPr lang="en-US" b="1"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941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 </a:t>
            </a:r>
          </a:p>
          <a:p>
            <a:r>
              <a:rPr lang="en-US" dirty="0">
                <a:cs typeface="Calibri"/>
              </a:rPr>
              <a:t>The anesthesiologist and nurse both agree to the plan and explicitly acknowledge their respective responsibilities. Dr. Johnson thanks them and turns her attention to Ms. Smith, concerning herself with her comfort and emotional needs by asking if she’d like to make any phone calls to friends or family. </a:t>
            </a:r>
            <a:endParaRPr lang="en-US" sz="1200" i="1"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710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pPr>
              <a:lnSpc>
                <a:spcPct val="90000"/>
              </a:lnSpc>
              <a:spcBef>
                <a:spcPts val="1000"/>
              </a:spcBef>
            </a:pPr>
            <a:r>
              <a:rPr lang="en-US" b="0" dirty="0">
                <a:cs typeface="Calibri"/>
              </a:rPr>
              <a:t>Let’s revisit our maternal severe hypertension scenario presented in the introduction module (Module 1) and explore what a short debrief of that case might look like. </a:t>
            </a:r>
          </a:p>
          <a:p>
            <a:pPr>
              <a:lnSpc>
                <a:spcPct val="90000"/>
              </a:lnSpc>
              <a:spcBef>
                <a:spcPts val="1000"/>
              </a:spcBef>
            </a:pPr>
            <a:endParaRPr lang="en-US" b="0" dirty="0">
              <a:cs typeface="Calibri"/>
            </a:endParaRPr>
          </a:p>
          <a:p>
            <a:pPr>
              <a:lnSpc>
                <a:spcPct val="90000"/>
              </a:lnSpc>
              <a:spcBef>
                <a:spcPts val="1000"/>
              </a:spcBef>
            </a:pPr>
            <a:r>
              <a:rPr lang="en-US" dirty="0"/>
              <a:t>To recap the scenario, Ms. Smith was a 31-year-old </a:t>
            </a:r>
            <a:r>
              <a:rPr lang="en-US" dirty="0" err="1"/>
              <a:t>primip</a:t>
            </a:r>
            <a:r>
              <a:rPr lang="en-US" dirty="0"/>
              <a:t> at 36 weeks and 2 days who presented to L&amp;D triage with complaints of a headache. While in L&amp;D triage, she was noted to have multiple severe-range blood pressure readings, reaching as high as 202/120. IV antihypertensives were ordered, as well as labs; however, there was initial difficulty obtaining IV access, so her severe-range blood pressure was appropriately treated with IR nifedipine. IV access was eventually obtained, and Ms. Smith had a good response of her blood pressure profile. She was admitted to L&amp;D and started on magnesium sulfate for seizure prophylaxis.</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138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cs typeface="Calibri"/>
              </a:rPr>
              <a:t>SCRIPT</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To begin, the obstetrician, Dr. Johnson, says: “If we could, I’d like to take about 5 minutes to share our observations about how we handled Ms. Smith’s case."  </a:t>
            </a:r>
            <a:endParaRPr lang="en-US" i="0" dirty="0">
              <a:cs typeface="Calibri"/>
            </a:endParaRPr>
          </a:p>
          <a:p>
            <a:endParaRPr lang="en-US" i="0" dirty="0"/>
          </a:p>
          <a:p>
            <a:r>
              <a:rPr lang="en-US" i="0" dirty="0"/>
              <a:t>Dr. Johnson invites the team members to provide their thoughts about the event and specifically asks for examples of what the team did well to get the conversation started. </a:t>
            </a:r>
            <a:endParaRPr lang="en-US" i="0" dirty="0">
              <a:cs typeface="Calibri"/>
            </a:endParaRPr>
          </a:p>
          <a:p>
            <a:endParaRPr lang="en-US" i="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664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a:t>
            </a:r>
            <a:br>
              <a:rPr lang="en-US" b="1" dirty="0">
                <a:cs typeface="+mn-lt"/>
              </a:rPr>
            </a:br>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Dr. Larsen, the anesthesiologist on the team, commends the L&amp;D bedside nurse, Beth, for identifying Ms. Smith’s severe-range blood pressure early and immediately notifying Dr. Johnson</a:t>
            </a:r>
            <a:r>
              <a:rPr lang="en-US" i="0" dirty="0"/>
              <a:t>.</a:t>
            </a:r>
            <a:endParaRPr lang="en-US" b="1" i="0" dirty="0">
              <a:cs typeface="Calibri"/>
            </a:endParaRPr>
          </a:p>
          <a:p>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Consciously crowd-sourcing team members</a:t>
            </a:r>
            <a:r>
              <a:rPr lang="en-US" dirty="0"/>
              <a:t> encourages them to share.</a:t>
            </a:r>
            <a:r>
              <a:rPr lang="en-US" b="0" dirty="0">
                <a:cs typeface="Calibri"/>
              </a:rPr>
              <a:t> </a:t>
            </a:r>
            <a:r>
              <a:rPr lang="en-US" dirty="0"/>
              <a:t>All team members should be encouraged to participate and contribute their thoughts and feelings about their experiences. Each team member has a unique perspective, and everyone can learn from one another.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30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SCRIPT </a:t>
            </a:r>
          </a:p>
          <a:p>
            <a:r>
              <a:rPr lang="en-US" dirty="0">
                <a:cs typeface="Calibri"/>
              </a:rPr>
              <a:t>Dr. Johnson welcomes and encourages the input of each team member. She actively invites thoughts from Ms. Smith’s bedside nurse, Beth, a quieter teammate, who hasn’t yet contributed her thoughts. Beth indicates that, while everyone did a great job and Ms. Smith received excellent care overall, she did observe some opportunities for improvement.</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506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 </a:t>
            </a:r>
            <a:endParaRPr lang="en-US" b="1" i="0" dirty="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cs typeface="+mn-cs"/>
              </a:rPr>
              <a:t>Noting Beth’s hesitancy to share her thoughts more fully, Dr. Johnson encourages her to talk about what she sees as their best opportunity for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cs typeface="+mn-cs"/>
            </a:endParaRPr>
          </a:p>
          <a:p>
            <a:pPr>
              <a:defRPr/>
            </a:pPr>
            <a:r>
              <a:rPr lang="en-US" b="0" i="0" dirty="0">
                <a:cs typeface="+mn-cs"/>
              </a:rPr>
              <a:t>Beth explains, “</a:t>
            </a:r>
            <a:r>
              <a:rPr lang="en-US" i="0" dirty="0"/>
              <a:t>Although we upheld the standard of care by treating Ms. Smith’s severe-range blood pressure within 1 hour using IR nifedipine, I still think there was an opportunity for improvement by recognizing our difficulty in obtaining IV access.”</a:t>
            </a:r>
            <a:endParaRPr lang="en-US" i="0" dirty="0">
              <a:cs typeface="Calibri"/>
            </a:endParaRPr>
          </a:p>
          <a:p>
            <a:endParaRPr lang="en-US" b="0" i="0" dirty="0">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286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a:t>
            </a:r>
            <a:endParaRPr lang="en-US" dirty="0"/>
          </a:p>
          <a:p>
            <a:r>
              <a:rPr lang="en-US" b="0" dirty="0">
                <a:cs typeface="+mn-cs"/>
              </a:rPr>
              <a:t>Dr. Johnson agrees and asks the team for ideas about how they can do things differently next time.</a:t>
            </a:r>
          </a:p>
          <a:p>
            <a:endParaRPr lang="en-US" b="0" dirty="0">
              <a:cs typeface="+mn-cs"/>
            </a:endParaRPr>
          </a:p>
          <a:p>
            <a:r>
              <a:rPr lang="en-US" b="0" dirty="0">
                <a:cs typeface="+mn-cs"/>
              </a:rPr>
              <a:t>Dr. Larsen suggests that moving forward treatment teams can consider other options for obtaining IV access in difficult patients. Beth seconds those ideas and provides additional suggestions for adding them to the huddles topics cheat-sheet in an effort to make it consistent practice. </a:t>
            </a:r>
          </a:p>
          <a:p>
            <a:endParaRPr lang="en-US" b="0" dirty="0">
              <a:cs typeface="+mn-cs"/>
            </a:endParaRPr>
          </a:p>
          <a:p>
            <a:r>
              <a:rPr lang="en-US" b="0" dirty="0">
                <a:cs typeface="+mn-cs"/>
              </a:rPr>
              <a:t>Notice how the team lead adopted the role of debrief facilitator rather than sole expert. The conversation was a dialogue among colleagues, not one person’s diatribe. Importantly, Dr. Johnson encouraged independent thought and inclusion, and prompted discussion of both opportunities for improvement and viable methods for making those improvements in addition to observations about the behaviors they would like to reinforce during future cases.</a:t>
            </a:r>
            <a:endParaRPr lang="en-US" dirty="0"/>
          </a:p>
          <a:p>
            <a:endParaRPr lang="en-US" dirty="0"/>
          </a:p>
          <a:p>
            <a:r>
              <a:rPr lang="en-US" dirty="0"/>
              <a:t>The team members served as good listeners to feedback and ideas for improvement. This is important as once this opportunity is lost, there may be very little learning that gets applied for future improvement due to reduced recall as time passes.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54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Ms. Smith tells Kim that she’s experiencing some light sensitivity, which is abnormal for her as she’s not prone to migraines. Kim adds the note to Ms. Smith’s chart.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Kim also notes that Ms. Smith’s blood pressure is 178/112, which is significantly higher than her baseline. Kim informs Ms. Smith and tells her that she would like to take her vitals again in a few minutes to see where they stand.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99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a:t>
            </a:r>
            <a:endParaRPr lang="en-US" dirty="0"/>
          </a:p>
          <a:p>
            <a:r>
              <a:rPr lang="en-US" dirty="0"/>
              <a:t>Debriefs should occur after all clinical events. It enables a full-circle communication and provides an opportunity for feedback from the team for future improvement.</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wrap up the debrief, Dr. Johnson thanks her teammates for their good work and honest, constructive comments. She offers her own insights last, suggesting that next time they might try to include the patient or family members in the debrief, reinforcing the idea of the patient as a team member. She acknowledges Ms. Smith </a:t>
            </a:r>
            <a:r>
              <a:rPr lang="en-US" i="0" dirty="0"/>
              <a:t>may have a different impression of her care. </a:t>
            </a:r>
            <a:r>
              <a:rPr lang="en-US" dirty="0"/>
              <a:t>Although it may not be entirely appropriate to include the patient in formal team debriefs so that staff can feel that they can speak freely, it is wise to talk with your patients about how they perceived their care. They may provide novel insights or at least a different but important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Related, though beyond the scope of this module and toolkit, is the important issue of providing support and resources to patients and clinicians after a traumatic event. Additional information about partnering with patients and families can be found on the resources page at the end of this module. </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151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latin typeface="+mn-lt"/>
                <a:cs typeface="Calibri"/>
              </a:rPr>
              <a:t>SCRIPT</a:t>
            </a:r>
          </a:p>
          <a:p>
            <a:r>
              <a:rPr lang="en-US" sz="1200" b="0" kern="1200" dirty="0">
                <a:latin typeface="+mn-lt"/>
                <a:cs typeface="Calibri"/>
              </a:rPr>
              <a:t>We will now build from the severe hypertension case scenario presented in Module 1. If you recall, Ms. Alice Smith presented with severe hypertension and her nurse, Kim, struggled to obtain IV access.</a:t>
            </a:r>
          </a:p>
          <a:p>
            <a:endParaRPr lang="en-US" sz="1200" b="0" kern="1200" dirty="0">
              <a:latin typeface="+mn-lt"/>
              <a:cs typeface="Calibri"/>
            </a:endParaRPr>
          </a:p>
          <a:p>
            <a:r>
              <a:rPr lang="en-US" sz="1200" b="0" kern="1200" dirty="0">
                <a:latin typeface="+mn-lt"/>
                <a:cs typeface="Calibri"/>
              </a:rPr>
              <a:t>Observe how Dr. Johnson uses the DESCR script to give Kim feedback.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527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b="0" i="0" dirty="0"/>
          </a:p>
          <a:p>
            <a:r>
              <a:rPr lang="en-US" b="0" i="0" dirty="0"/>
              <a:t>Dr. Johnson, the obstetrician, opens the conversation by saying, “Kim, do you have a few minutes? I would like to discuss some of the events surrounding Ms. Smith’s delivery yesterday. Do you recall participating in her care?”</a:t>
            </a:r>
            <a:br>
              <a:rPr lang="en-US" b="0" i="0" dirty="0"/>
            </a:br>
            <a:br>
              <a:rPr lang="en-US" b="0" i="0" dirty="0"/>
            </a:br>
            <a:r>
              <a:rPr lang="en-US" b="0" i="0" dirty="0"/>
              <a:t>Kim confirms her participation and asks what Dr. Johnson would like to discuss.</a:t>
            </a: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796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Dr. Johnson begins by describing the situation as she remembers it. She says, “</a:t>
            </a:r>
            <a:r>
              <a:rPr lang="en-US" i="0" dirty="0"/>
              <a:t>I recall that we spoke yesterday at 2:45 p.m. when you first notified me of Ms. Smith’s elevated blood pressure. We spoke again around 3:15 p.m. when you notified me that you had established an IV and that the patient’s blood pressure remained in the severe range. From what I understand, it was difficult to obtain IV access, which frequently occurs in some of our patients.”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763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SCRIPT</a:t>
            </a:r>
          </a:p>
          <a:p>
            <a:r>
              <a:rPr lang="en-US" b="0" i="0" dirty="0"/>
              <a:t>Dr. Johnson expresses her appreciation that Kim kept her informed about Ms. Smith’s severe-range blood pressure but admits she would like to have also known about the difficulty in obtaining IV access. Dr. Johnson’s reasoning is that although “we were able to control Ms. Smith’s blood pressure initially with IR nifedipine, it was important to have the second IV in place in case we needed to use IV antihypertensive medications.”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052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b="0" dirty="0"/>
              <a:t>Dr. Johnson suggests that </a:t>
            </a:r>
            <a:r>
              <a:rPr lang="en-US" b="0" i="0" dirty="0"/>
              <a:t>next time Kim should let her know when she runs into difficulties obtaining IV access in a hypertensive patient. She reasons that because dangerously elevated blood pressure can lead to stroke or seizures, she needs to know what treatment options are available to prevent such adverse consequences.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007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effectLst/>
                <a:latin typeface="+mn-lt"/>
                <a:ea typeface="+mn-ea"/>
                <a:cs typeface="+mn-cs"/>
              </a:rPr>
              <a:t>SCRIPT</a:t>
            </a:r>
          </a:p>
          <a:p>
            <a:r>
              <a:rPr lang="en-US" b="0" i="0" dirty="0">
                <a:cs typeface="Calibri"/>
              </a:rPr>
              <a:t>Kim agrees with everything Dr. Johnson has shared. She says, “I should have notified you about our difficulty with the IV as soon as we noticed Ms. Smith’s sustained severe-range </a:t>
            </a:r>
            <a:r>
              <a:rPr lang="en-US" b="0" i="0">
                <a:cs typeface="Calibri"/>
              </a:rPr>
              <a:t>blood pressure. </a:t>
            </a:r>
            <a:r>
              <a:rPr lang="en-US" b="0" i="0" dirty="0">
                <a:cs typeface="Calibri"/>
              </a:rPr>
              <a:t>I will be sure to notify sooner in the future. No one wants a patient to stroke out under our care. Thank you for taking the time to speak with me about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599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mn-lt"/>
                <a:ea typeface="+mn-ea"/>
                <a:cs typeface="+mn-cs"/>
              </a:rPr>
              <a:t>SCRIPT</a:t>
            </a:r>
          </a:p>
          <a:p>
            <a:r>
              <a:rPr lang="en-US" b="0" dirty="0">
                <a:cs typeface="Calibri"/>
              </a:rPr>
              <a:t>Dr. Johnson thanks Kim for her care and provides some additional reinforcing feedback.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90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In the meantime, Kim initiates routine admission paperwork and begins to obtain consent from Ms. Smith for admission to triage. Ten minutes later, Ms. Smith’s blood pressure has increased to 182/114. Kim is concerned so at this point she informs Ms. Smith and notifies the covering obstetrician, Dr. Johnson.</a:t>
            </a:r>
            <a:r>
              <a:rPr lang="en-US" dirty="0">
                <a:effectLst/>
              </a:rPr>
              <a:t>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61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Kim calls Dr. Johnson, who listens intently to Kim’s concerns about Ms. Smith’s rising blood pressure. Following Kim’s briefing, Dr. Johnson requests an IV and labs, and orders immediate acting antihypertensives to treat Ms. Smith’s severe-range blood pressure.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37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After hanging up with Dr. Johnson, Kim attempts IV access in order to obtain labs and administer IV antihypertensives. She has difficulty establishing access, so she calls out for assistance.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70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3 p.m., another nurse, Beth, comes to attempt additional IV placement and blood draw.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3:10 p.m., with Beth’s help they successfully obtain IV access and draw labs.</a:t>
            </a:r>
            <a:r>
              <a:rPr lang="en-US" dirty="0">
                <a:effectLst/>
              </a:rPr>
              <a:t> Kim immediately </a:t>
            </a:r>
            <a:r>
              <a:rPr lang="en-US" sz="1200" kern="1200" dirty="0">
                <a:solidFill>
                  <a:schemeClr val="tx1"/>
                </a:solidFill>
                <a:effectLst/>
                <a:latin typeface="+mn-lt"/>
                <a:ea typeface="+mn-ea"/>
                <a:cs typeface="+mn-cs"/>
              </a:rPr>
              <a:t>rechecks Ms. Smith’s blood pressure, which is now 202/120.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290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05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20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362274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89880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248814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ic Strip 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12319000" y="0"/>
            <a:ext cx="5029200" cy="850897"/>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9" name="Text Placeholder 7"/>
          <p:cNvSpPr>
            <a:spLocks noGrp="1"/>
          </p:cNvSpPr>
          <p:nvPr>
            <p:ph type="body" sz="quarter" idx="11"/>
          </p:nvPr>
        </p:nvSpPr>
        <p:spPr>
          <a:xfrm>
            <a:off x="12319000" y="1028700"/>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0" name="Text Placeholder 7"/>
          <p:cNvSpPr>
            <a:spLocks noGrp="1"/>
          </p:cNvSpPr>
          <p:nvPr>
            <p:ph type="body" sz="quarter" idx="12"/>
          </p:nvPr>
        </p:nvSpPr>
        <p:spPr>
          <a:xfrm>
            <a:off x="12319000" y="2124383"/>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1" name="Text Placeholder 7"/>
          <p:cNvSpPr>
            <a:spLocks noGrp="1"/>
          </p:cNvSpPr>
          <p:nvPr>
            <p:ph type="body" sz="quarter" idx="13"/>
          </p:nvPr>
        </p:nvSpPr>
        <p:spPr>
          <a:xfrm>
            <a:off x="12319000" y="3220066"/>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2" name="Text Placeholder 7"/>
          <p:cNvSpPr>
            <a:spLocks noGrp="1"/>
          </p:cNvSpPr>
          <p:nvPr>
            <p:ph type="body" sz="quarter" idx="14"/>
          </p:nvPr>
        </p:nvSpPr>
        <p:spPr>
          <a:xfrm>
            <a:off x="12319000" y="4259215"/>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3"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170574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Hypertension">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1038008"/>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337474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9" name="Picture 18"/>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no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 name="Text Placeholder 3"/>
          <p:cNvSpPr>
            <a:spLocks noGrp="1"/>
          </p:cNvSpPr>
          <p:nvPr>
            <p:ph type="body" sz="quarter" idx="10"/>
          </p:nvPr>
        </p:nvSpPr>
        <p:spPr>
          <a:xfrm>
            <a:off x="12437435" y="684570"/>
            <a:ext cx="2611319" cy="1116733"/>
          </a:xfr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67" name="Text Placeholder 3"/>
          <p:cNvSpPr>
            <a:spLocks noGrp="1"/>
          </p:cNvSpPr>
          <p:nvPr>
            <p:ph type="body" sz="quarter" idx="11"/>
          </p:nvPr>
        </p:nvSpPr>
        <p:spPr>
          <a:xfrm>
            <a:off x="12437435" y="2016211"/>
            <a:ext cx="2611319" cy="1116733"/>
          </a:xfrm>
          <a:prstGeom prst="wedgeRectCallou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68" name="Text Placeholder 3"/>
          <p:cNvSpPr>
            <a:spLocks noGrp="1"/>
          </p:cNvSpPr>
          <p:nvPr>
            <p:ph type="body" sz="quarter" idx="12"/>
          </p:nvPr>
        </p:nvSpPr>
        <p:spPr>
          <a:xfrm>
            <a:off x="12437435" y="3376954"/>
            <a:ext cx="2611319" cy="1116733"/>
          </a:xfrm>
          <a:prstGeom prst="wedgeRectCallou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69" name="Text Placeholder 3"/>
          <p:cNvSpPr>
            <a:spLocks noGrp="1"/>
          </p:cNvSpPr>
          <p:nvPr>
            <p:ph type="body" sz="quarter" idx="13"/>
          </p:nvPr>
        </p:nvSpPr>
        <p:spPr>
          <a:xfrm>
            <a:off x="12437435" y="4658790"/>
            <a:ext cx="2611319" cy="1116733"/>
          </a:xfrm>
          <a:prstGeom prst="wedgeRectCallou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70" name="Title Placeholder 1"/>
          <p:cNvSpPr>
            <a:spLocks noGrp="1"/>
          </p:cNvSpPr>
          <p:nvPr>
            <p:ph type="title"/>
          </p:nvPr>
        </p:nvSpPr>
        <p:spPr>
          <a:xfrm>
            <a:off x="838200" y="365127"/>
            <a:ext cx="10515600" cy="724765"/>
          </a:xfrm>
          <a:prstGeom prst="rect">
            <a:avLst/>
          </a:prstGeom>
          <a:solidFill>
            <a:schemeClr val="bg1">
              <a:alpha val="73000"/>
            </a:schemeClr>
          </a:solidFill>
          <a:effectLst>
            <a:softEdge rad="63500"/>
          </a:effectLst>
        </p:spPr>
        <p:txBody>
          <a:bodyPr vert="horz" lIns="91440" tIns="45720" rIns="91440" bIns="45720" rtlCol="0" anchor="ctr">
            <a:normAutofit/>
          </a:bodyPr>
          <a:lstStyle/>
          <a:p>
            <a:pPr algn="ctr"/>
            <a:r>
              <a:rPr lang="en-US" b="1" dirty="0"/>
              <a:t>Hypertension Scenario</a:t>
            </a:r>
            <a:endParaRPr lang="en-US" dirty="0"/>
          </a:p>
        </p:txBody>
      </p:sp>
    </p:spTree>
    <p:extLst>
      <p:ext uri="{BB962C8B-B14F-4D97-AF65-F5344CB8AC3E}">
        <p14:creationId xmlns:p14="http://schemas.microsoft.com/office/powerpoint/2010/main" val="1974266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7">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7">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64BE6C2B-19BF-AC4A-A587-86695574845A}"/>
              </a:ext>
            </a:extLst>
          </p:cNvPr>
          <p:cNvSpPr/>
          <p:nvPr userDrawn="1"/>
        </p:nvSpPr>
        <p:spPr>
          <a:xfrm>
            <a:off x="11129049" y="6121957"/>
            <a:ext cx="1062951" cy="430887"/>
          </a:xfrm>
          <a:prstGeom prst="rect">
            <a:avLst/>
          </a:prstGeom>
        </p:spPr>
        <p:txBody>
          <a:bodyPr wrap="square">
            <a:spAutoFit/>
          </a:bodyPr>
          <a:lstStyle/>
          <a:p>
            <a:pPr algn="r"/>
            <a:r>
              <a:rPr lang="en-US" sz="1100" dirty="0">
                <a:solidFill>
                  <a:schemeClr val="bg1">
                    <a:lumMod val="50000"/>
                  </a:schemeClr>
                </a:solidFill>
              </a:rPr>
              <a:t>Frontline</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53954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8" name="Title Placeholder 1">
            <a:extLst>
              <a:ext uri="{FF2B5EF4-FFF2-40B4-BE49-F238E27FC236}">
                <a16:creationId xmlns:a16="http://schemas.microsoft.com/office/drawing/2014/main" id="{B81E6E3C-D605-3E42-B966-E265408EAB50}"/>
              </a:ext>
            </a:extLst>
          </p:cNvPr>
          <p:cNvSpPr>
            <a:spLocks noGrp="1"/>
          </p:cNvSpPr>
          <p:nvPr>
            <p:ph type="title"/>
          </p:nvPr>
        </p:nvSpPr>
        <p:spPr>
          <a:xfrm rot="16200000">
            <a:off x="-2314745" y="2312499"/>
            <a:ext cx="5950567" cy="1325563"/>
          </a:xfrm>
          <a:prstGeom prst="rect">
            <a:avLst/>
          </a:prstGeom>
          <a:solidFill>
            <a:schemeClr val="bg1"/>
          </a:solidFill>
          <a:ln>
            <a:solidFill>
              <a:srgbClr val="4258A6"/>
            </a:solidFill>
          </a:ln>
        </p:spPr>
        <p:txBody>
          <a:bodyPr vert="horz" lIns="91440" tIns="45720" rIns="91440" bIns="45720" rtlCol="0" anchor="ctr">
            <a:normAutofit/>
          </a:bodyPr>
          <a:lstStyle/>
          <a:p>
            <a:r>
              <a:rPr lang="en-US" dirty="0"/>
              <a:t>Click to edit Master title style</a:t>
            </a:r>
          </a:p>
        </p:txBody>
      </p:sp>
      <p:sp>
        <p:nvSpPr>
          <p:cNvPr id="18"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sp>
        <p:nvSpPr>
          <p:cNvPr id="11" name="Rectangle 10">
            <a:extLst>
              <a:ext uri="{FF2B5EF4-FFF2-40B4-BE49-F238E27FC236}">
                <a16:creationId xmlns:a16="http://schemas.microsoft.com/office/drawing/2014/main" id="{5E752998-72CD-4A4A-A58D-EB3D2F2A3839}"/>
              </a:ext>
            </a:extLst>
          </p:cNvPr>
          <p:cNvSpPr/>
          <p:nvPr userDrawn="1"/>
        </p:nvSpPr>
        <p:spPr>
          <a:xfrm>
            <a:off x="11129049" y="6121957"/>
            <a:ext cx="1062951" cy="430887"/>
          </a:xfrm>
          <a:prstGeom prst="rect">
            <a:avLst/>
          </a:prstGeom>
        </p:spPr>
        <p:txBody>
          <a:bodyPr wrap="square">
            <a:spAutoFit/>
          </a:bodyPr>
          <a:lstStyle/>
          <a:p>
            <a:pPr algn="r"/>
            <a:r>
              <a:rPr lang="en-US" sz="1100" dirty="0">
                <a:solidFill>
                  <a:schemeClr val="bg1">
                    <a:lumMod val="50000"/>
                  </a:schemeClr>
                </a:solidFill>
              </a:rPr>
              <a:t>Frontline</a:t>
            </a:r>
          </a:p>
          <a:p>
            <a:pPr algn="r"/>
            <a:r>
              <a:rPr lang="en-US" sz="1100" dirty="0">
                <a:solidFill>
                  <a:schemeClr val="bg1">
                    <a:lumMod val="50000"/>
                  </a:schemeClr>
                </a:solidFill>
              </a:rPr>
              <a:t>SPPC-II</a:t>
            </a:r>
          </a:p>
        </p:txBody>
      </p:sp>
      <p:sp>
        <p:nvSpPr>
          <p:cNvPr id="15" name="Rectangle 14" descr="Semi-transparent image of hospital. ">
            <a:extLst>
              <a:ext uri="{FF2B5EF4-FFF2-40B4-BE49-F238E27FC236}">
                <a16:creationId xmlns:a16="http://schemas.microsoft.com/office/drawing/2014/main" id="{41DF930D-EC4C-4878-B9F8-0F358BDF9F68}"/>
              </a:ext>
            </a:extLst>
          </p:cNvPr>
          <p:cNvSpPr/>
          <p:nvPr userDrawn="1"/>
        </p:nvSpPr>
        <p:spPr>
          <a:xfrm>
            <a:off x="1323321" y="-4"/>
            <a:ext cx="11285773" cy="6013627"/>
          </a:xfrm>
          <a:prstGeom prst="rect">
            <a:avLst/>
          </a:prstGeom>
          <a:blipFill dpi="0" rotWithShape="1">
            <a:blip r:embed="rId6">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51979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36.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21.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23.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9.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8.jpg"/><Relationship Id="rId5" Type="http://schemas.openxmlformats.org/officeDocument/2006/relationships/image" Target="../media/image36.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6.png"/><Relationship Id="rId5" Type="http://schemas.openxmlformats.org/officeDocument/2006/relationships/image" Target="../media/image38.jp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6.png"/><Relationship Id="rId5" Type="http://schemas.openxmlformats.org/officeDocument/2006/relationships/image" Target="../media/image38.jp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6.png"/><Relationship Id="rId5" Type="http://schemas.openxmlformats.org/officeDocument/2006/relationships/image" Target="../media/image38.jp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9.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9.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37.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38.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39.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0.png"/><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0.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1.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2.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3.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9.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5.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6.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7.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8.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49.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30.png"/><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notesSlide" Target="../notesSlides/notesSlide50.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40.png"/><Relationship Id="rId5" Type="http://schemas.microsoft.com/office/2007/relationships/hdphoto" Target="../media/hdphoto3.wdp"/><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29.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0.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51.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52.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53.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4.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55.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3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3.wdp"/><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38282" y="2577032"/>
            <a:ext cx="6929718" cy="1042896"/>
          </a:xfrm>
        </p:spPr>
        <p:txBody>
          <a:bodyPr>
            <a:noAutofit/>
          </a:bodyPr>
          <a:lstStyle/>
          <a:p>
            <a:r>
              <a:rPr lang="en-US" sz="5000" b="1" dirty="0">
                <a:solidFill>
                  <a:prstClr val="black"/>
                </a:solidFill>
              </a:rPr>
              <a:t>Severe Hypertension Scenarios </a:t>
            </a:r>
            <a:endParaRPr lang="en-US" sz="5000" dirty="0"/>
          </a:p>
        </p:txBody>
      </p:sp>
      <p:sp>
        <p:nvSpPr>
          <p:cNvPr id="4" name="Text Placeholder 3">
            <a:extLst>
              <a:ext uri="{FF2B5EF4-FFF2-40B4-BE49-F238E27FC236}">
                <a16:creationId xmlns:a16="http://schemas.microsoft.com/office/drawing/2014/main" id="{AE8A7034-7FEA-8140-B065-EA676F289214}"/>
              </a:ext>
            </a:extLst>
          </p:cNvPr>
          <p:cNvSpPr>
            <a:spLocks noGrp="1"/>
          </p:cNvSpPr>
          <p:nvPr>
            <p:ph type="body" sz="quarter" idx="11"/>
          </p:nvPr>
        </p:nvSpPr>
        <p:spPr>
          <a:xfrm>
            <a:off x="3738563" y="4002054"/>
            <a:ext cx="6929437" cy="655917"/>
          </a:xfrm>
        </p:spPr>
        <p:txBody>
          <a:bodyPr/>
          <a:lstStyle/>
          <a:p>
            <a:r>
              <a:rPr lang="en-US" dirty="0"/>
              <a:t>Safety Program for Perinatal Care II Teamwork Toolkit</a:t>
            </a:r>
          </a:p>
        </p:txBody>
      </p:sp>
      <p:sp>
        <p:nvSpPr>
          <p:cNvPr id="5" name="Text Placeholder 4"/>
          <p:cNvSpPr>
            <a:spLocks noGrp="1"/>
          </p:cNvSpPr>
          <p:nvPr>
            <p:ph type="body" sz="quarter" idx="12"/>
          </p:nvPr>
        </p:nvSpPr>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6" name="Picture 5" descr="Logo for Agency for Healthcare Research and Quality (AHRQ)">
            <a:extLst>
              <a:ext uri="{FF2B5EF4-FFF2-40B4-BE49-F238E27FC236}">
                <a16:creationId xmlns:a16="http://schemas.microsoft.com/office/drawing/2014/main" id="{3E64892D-D4B5-4930-A0B2-0BF40801F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222" y="5696015"/>
            <a:ext cx="2377440" cy="822960"/>
          </a:xfrm>
          <a:prstGeom prst="rect">
            <a:avLst/>
          </a:prstGeom>
        </p:spPr>
      </p:pic>
      <p:sp>
        <p:nvSpPr>
          <p:cNvPr id="3" name="TextBox 1">
            <a:extLst>
              <a:ext uri="{FF2B5EF4-FFF2-40B4-BE49-F238E27FC236}">
                <a16:creationId xmlns:a16="http://schemas.microsoft.com/office/drawing/2014/main" id="{21AE82D5-6ACB-B84F-DB76-09BB2A97757D}"/>
              </a:ext>
            </a:extLst>
          </p:cNvPr>
          <p:cNvSpPr txBox="1"/>
          <p:nvPr/>
        </p:nvSpPr>
        <p:spPr>
          <a:xfrm>
            <a:off x="9457893" y="5868085"/>
            <a:ext cx="2420214"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AHRQ Pub. No. 23-0046</a:t>
            </a:r>
          </a:p>
          <a:p>
            <a:pPr algn="r"/>
            <a:r>
              <a:rPr lang="en-US" dirty="0"/>
              <a:t>July 2023</a:t>
            </a:r>
          </a:p>
        </p:txBody>
      </p:sp>
    </p:spTree>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C183D7F6-B498-43B3-948B-1728B52AA6E4}">
                <adec:decorative xmlns:adec="http://schemas.microsoft.com/office/drawing/2017/decorative" val="1"/>
              </a:ext>
            </a:extLst>
          </p:cNvPr>
          <p:cNvGrpSpPr/>
          <p:nvPr/>
        </p:nvGrpSpPr>
        <p:grpSpPr>
          <a:xfrm>
            <a:off x="4295734" y="1548580"/>
            <a:ext cx="7554080" cy="2934929"/>
            <a:chOff x="969263" y="118867"/>
            <a:chExt cx="9403081" cy="5670124"/>
          </a:xfrm>
        </p:grpSpPr>
        <p:sp>
          <p:nvSpPr>
            <p:cNvPr id="21" name="Rectangle 12"/>
            <p:cNvSpPr/>
            <p:nvPr/>
          </p:nvSpPr>
          <p:spPr>
            <a:xfrm flipV="1">
              <a:off x="5352288"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2"/>
            <p:cNvSpPr/>
            <p:nvPr/>
          </p:nvSpPr>
          <p:spPr>
            <a:xfrm flipH="1">
              <a:off x="969263"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p:nvSpPr>
          <p:spPr>
            <a:xfrm flipV="1">
              <a:off x="2903220" y="1534111"/>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p:cNvSpPr/>
            <p:nvPr/>
          </p:nvSpPr>
          <p:spPr>
            <a:xfrm flipH="1">
              <a:off x="969263" y="1534111"/>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2"/>
            <p:cNvSpPr/>
            <p:nvPr/>
          </p:nvSpPr>
          <p:spPr>
            <a:xfrm flipV="1">
              <a:off x="7682484"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2"/>
            <p:cNvSpPr/>
            <p:nvPr/>
          </p:nvSpPr>
          <p:spPr>
            <a:xfrm flipH="1">
              <a:off x="5352288"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2"/>
            <p:cNvSpPr/>
            <p:nvPr/>
          </p:nvSpPr>
          <p:spPr>
            <a:xfrm rot="10800000">
              <a:off x="969264"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p:cNvSpPr/>
            <p:nvPr/>
          </p:nvSpPr>
          <p:spPr>
            <a:xfrm rot="10800000" flipH="1" flipV="1">
              <a:off x="5352288"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2"/>
            <p:cNvSpPr/>
            <p:nvPr/>
          </p:nvSpPr>
          <p:spPr>
            <a:xfrm>
              <a:off x="2903220" y="4364604"/>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2"/>
            <p:cNvSpPr/>
            <p:nvPr/>
          </p:nvSpPr>
          <p:spPr>
            <a:xfrm flipH="1" flipV="1">
              <a:off x="969263" y="4373748"/>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2"/>
            <p:cNvSpPr/>
            <p:nvPr/>
          </p:nvSpPr>
          <p:spPr>
            <a:xfrm>
              <a:off x="7682484"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12"/>
            <p:cNvSpPr/>
            <p:nvPr/>
          </p:nvSpPr>
          <p:spPr>
            <a:xfrm flipH="1" flipV="1">
              <a:off x="5352288"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12" descr="Decorative shape"/>
          <p:cNvSpPr/>
          <p:nvPr/>
        </p:nvSpPr>
        <p:spPr>
          <a:xfrm flipV="1">
            <a:off x="1400423" y="99172"/>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3" name="Explosion 1 12">
            <a:extLst>
              <a:ext uri="{FF2B5EF4-FFF2-40B4-BE49-F238E27FC236}">
                <a16:creationId xmlns:a16="http://schemas.microsoft.com/office/drawing/2014/main" id="{FE0319EC-7C7B-E74E-933A-8D722B39E130}"/>
              </a:ext>
            </a:extLst>
          </p:cNvPr>
          <p:cNvSpPr/>
          <p:nvPr/>
        </p:nvSpPr>
        <p:spPr>
          <a:xfrm>
            <a:off x="1323321" y="-50124"/>
            <a:ext cx="2482800" cy="162966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3:15 p.m.</a:t>
            </a:r>
          </a:p>
        </p:txBody>
      </p:sp>
      <p:sp>
        <p:nvSpPr>
          <p:cNvPr id="16" name="Text Placeholder 10">
            <a:extLst>
              <a:ext uri="{FF2B5EF4-FFF2-40B4-BE49-F238E27FC236}">
                <a16:creationId xmlns:a16="http://schemas.microsoft.com/office/drawing/2014/main" id="{B1D6577B-CAB0-264C-A8CB-CB8F41A129BE}"/>
              </a:ext>
            </a:extLst>
          </p:cNvPr>
          <p:cNvSpPr>
            <a:spLocks noGrp="1"/>
          </p:cNvSpPr>
          <p:nvPr>
            <p:ph type="body" sz="quarter" idx="10"/>
          </p:nvPr>
        </p:nvSpPr>
        <p:spPr>
          <a:xfrm>
            <a:off x="3661927" y="153583"/>
            <a:ext cx="3135884" cy="675317"/>
          </a:xfrm>
        </p:spPr>
        <p:txBody>
          <a:bodyPr/>
          <a:lstStyle/>
          <a:p>
            <a:r>
              <a:rPr lang="en-US" i="0" dirty="0"/>
              <a:t>Kim calls Dr. Johnson. </a:t>
            </a:r>
          </a:p>
        </p:txBody>
      </p:sp>
      <p:pic>
        <p:nvPicPr>
          <p:cNvPr id="34" name="Picture 33" descr="File:Phone font awesome.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01833">
            <a:off x="6197096" y="1433694"/>
            <a:ext cx="2710165" cy="2710165"/>
          </a:xfrm>
          <a:prstGeom prst="rect">
            <a:avLst/>
          </a:prstGeom>
        </p:spPr>
      </p:pic>
      <p:sp>
        <p:nvSpPr>
          <p:cNvPr id="12" name="Text Placeholder 11"/>
          <p:cNvSpPr>
            <a:spLocks noGrp="1"/>
          </p:cNvSpPr>
          <p:nvPr>
            <p:ph type="body" sz="quarter" idx="11"/>
          </p:nvPr>
        </p:nvSpPr>
        <p:spPr>
          <a:xfrm>
            <a:off x="3410259" y="1222422"/>
            <a:ext cx="3152054" cy="3317721"/>
          </a:xfrm>
          <a:prstGeom prst="wedgeRectCallout">
            <a:avLst>
              <a:gd name="adj1" fmla="val -69437"/>
              <a:gd name="adj2" fmla="val -18114"/>
            </a:avLst>
          </a:prstGeom>
        </p:spPr>
        <p:txBody>
          <a:bodyPr/>
          <a:lstStyle/>
          <a:p>
            <a:r>
              <a:rPr lang="en-US" dirty="0"/>
              <a:t>Hi, Dr. Johnson, it’s Kim again. I had difficulty obtaining IV access, so labs were delayed. Ms. Smith is set up now and her blood pressure is still severely elevated at </a:t>
            </a:r>
            <a:r>
              <a:rPr lang="en-US" dirty="0">
                <a:solidFill>
                  <a:srgbClr val="FF0000"/>
                </a:solidFill>
              </a:rPr>
              <a:t>202/120</a:t>
            </a:r>
            <a:r>
              <a:rPr lang="en-US" dirty="0"/>
              <a:t>. What do you think are next steps?</a:t>
            </a:r>
          </a:p>
        </p:txBody>
      </p:sp>
      <p:sp>
        <p:nvSpPr>
          <p:cNvPr id="14" name="Text Placeholder 13"/>
          <p:cNvSpPr>
            <a:spLocks noGrp="1"/>
          </p:cNvSpPr>
          <p:nvPr>
            <p:ph type="body" sz="quarter" idx="13"/>
          </p:nvPr>
        </p:nvSpPr>
        <p:spPr>
          <a:xfrm>
            <a:off x="8614538" y="2320765"/>
            <a:ext cx="2154810" cy="2721316"/>
          </a:xfrm>
          <a:prstGeom prst="wedgeRectCallout">
            <a:avLst>
              <a:gd name="adj1" fmla="val 67647"/>
              <a:gd name="adj2" fmla="val -48427"/>
            </a:avLst>
          </a:prstGeom>
        </p:spPr>
        <p:txBody>
          <a:bodyPr/>
          <a:lstStyle/>
          <a:p>
            <a:r>
              <a:rPr lang="en-US" dirty="0"/>
              <a:t>Please treat with 5 mg of IV hydralazine immediately. Then continue taking blood pressure every 5 minutes. </a:t>
            </a: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1969791" y="1764784"/>
            <a:ext cx="1522873" cy="3977535"/>
          </a:xfrm>
          <a:prstGeom prst="rect">
            <a:avLst/>
          </a:prstGeom>
        </p:spPr>
      </p:pic>
      <p:pic>
        <p:nvPicPr>
          <p:cNvPr id="37" name="Picture 36" descr="A picture containing silhouette of doctor">
            <a:extLst>
              <a:ext uri="{FF2B5EF4-FFF2-40B4-BE49-F238E27FC236}">
                <a16:creationId xmlns:a16="http://schemas.microsoft.com/office/drawing/2014/main" id="{E31EE101-A8CE-49D2-9342-7D763B103CC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10441704" y="1648691"/>
            <a:ext cx="2026062" cy="4077489"/>
          </a:xfrm>
          <a:prstGeom prst="rect">
            <a:avLst/>
          </a:prstGeom>
        </p:spPr>
      </p:pic>
      <p:sp>
        <p:nvSpPr>
          <p:cNvPr id="35" name="TextBox 34">
            <a:extLst>
              <a:ext uri="{FF2B5EF4-FFF2-40B4-BE49-F238E27FC236}">
                <a16:creationId xmlns:a16="http://schemas.microsoft.com/office/drawing/2014/main" id="{09A1CA63-5757-1240-96F3-E339AA85D06B}"/>
              </a:ext>
            </a:extLst>
          </p:cNvPr>
          <p:cNvSpPr txBox="1"/>
          <p:nvPr/>
        </p:nvSpPr>
        <p:spPr>
          <a:xfrm>
            <a:off x="10351345" y="5379603"/>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40" name="TextBox 39">
            <a:extLst>
              <a:ext uri="{FF2B5EF4-FFF2-40B4-BE49-F238E27FC236}">
                <a16:creationId xmlns:a16="http://schemas.microsoft.com/office/drawing/2014/main" id="{CBBA26C5-0D0B-0B41-89F3-7D3B21C46040}"/>
              </a:ext>
            </a:extLst>
          </p:cNvPr>
          <p:cNvSpPr txBox="1"/>
          <p:nvPr/>
        </p:nvSpPr>
        <p:spPr>
          <a:xfrm>
            <a:off x="2283600" y="511799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2" name="TextBox 1">
            <a:extLst>
              <a:ext uri="{FF2B5EF4-FFF2-40B4-BE49-F238E27FC236}">
                <a16:creationId xmlns:a16="http://schemas.microsoft.com/office/drawing/2014/main" id="{7472AF90-865A-2F12-2005-8C92741CC73A}"/>
              </a:ext>
            </a:extLst>
          </p:cNvPr>
          <p:cNvSpPr txBox="1"/>
          <p:nvPr/>
        </p:nvSpPr>
        <p:spPr>
          <a:xfrm flipH="1">
            <a:off x="8524702" y="5035144"/>
            <a:ext cx="1506010" cy="369332"/>
          </a:xfrm>
          <a:prstGeom prst="rect">
            <a:avLst/>
          </a:prstGeom>
          <a:noFill/>
        </p:spPr>
        <p:txBody>
          <a:bodyPr wrap="square" rtlCol="0">
            <a:spAutoFit/>
          </a:bodyPr>
          <a:lstStyle/>
          <a:p>
            <a:r>
              <a:rPr lang="en-US" dirty="0"/>
              <a:t>*</a:t>
            </a:r>
            <a:r>
              <a:rPr lang="en-US" dirty="0" err="1"/>
              <a:t>Apresoline</a:t>
            </a:r>
            <a:r>
              <a:rPr lang="en-US" dirty="0"/>
              <a:t>®</a:t>
            </a:r>
          </a:p>
        </p:txBody>
      </p:sp>
    </p:spTree>
    <p:custDataLst>
      <p:tags r:id="rId1"/>
    </p:custDataLst>
    <p:extLst>
      <p:ext uri="{BB962C8B-B14F-4D97-AF65-F5344CB8AC3E}">
        <p14:creationId xmlns:p14="http://schemas.microsoft.com/office/powerpoint/2010/main" val="284453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descr="Decorative shape"/>
          <p:cNvSpPr/>
          <p:nvPr/>
        </p:nvSpPr>
        <p:spPr>
          <a:xfrm rot="10800000">
            <a:off x="1425386" y="125506"/>
            <a:ext cx="10685095" cy="568465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ddddd</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1" name="Group 30" descr="Black and white image of pregnant woman"/>
          <p:cNvGrpSpPr/>
          <p:nvPr/>
        </p:nvGrpSpPr>
        <p:grpSpPr>
          <a:xfrm>
            <a:off x="1828043" y="2426880"/>
            <a:ext cx="1932433" cy="3556664"/>
            <a:chOff x="7413171" y="571500"/>
            <a:chExt cx="979715" cy="2008414"/>
          </a:xfrm>
        </p:grpSpPr>
        <p:pic>
          <p:nvPicPr>
            <p:cNvPr id="32" name="Picture 31"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68591"/>
            <a:stretch/>
          </p:blipFill>
          <p:spPr>
            <a:xfrm>
              <a:off x="7413171" y="1845128"/>
              <a:ext cx="979715" cy="630305"/>
            </a:xfrm>
            <a:prstGeom prst="rect">
              <a:avLst/>
            </a:prstGeom>
          </p:spPr>
        </p:pic>
        <p:pic>
          <p:nvPicPr>
            <p:cNvPr id="33" name="Picture 32">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18" name="Text Placeholder 17"/>
          <p:cNvSpPr>
            <a:spLocks noGrp="1"/>
          </p:cNvSpPr>
          <p:nvPr>
            <p:ph type="body" sz="quarter" idx="12"/>
          </p:nvPr>
        </p:nvSpPr>
        <p:spPr>
          <a:xfrm>
            <a:off x="5221908" y="446698"/>
            <a:ext cx="6396141" cy="1467196"/>
          </a:xfrm>
          <a:prstGeom prst="wedgeRectCallout">
            <a:avLst>
              <a:gd name="adj1" fmla="val 27535"/>
              <a:gd name="adj2" fmla="val 77326"/>
            </a:avLst>
          </a:prstGeom>
        </p:spPr>
        <p:txBody>
          <a:bodyPr/>
          <a:lstStyle/>
          <a:p>
            <a:r>
              <a:rPr lang="en-US" dirty="0">
                <a:solidFill>
                  <a:srgbClr val="000000"/>
                </a:solidFill>
              </a:rPr>
              <a:t>OK, Ms. Smith, I’m giving you a medication called hydralazine* to reduce your blood pressure. You’re doing great; let me know if you have questions or need anything.</a:t>
            </a:r>
            <a:endParaRPr lang="en-US" dirty="0">
              <a:solidFill>
                <a:srgbClr val="000000"/>
              </a:solidFill>
              <a:cs typeface="Calibri"/>
            </a:endParaRP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0" name="Explosion 1 19">
            <a:extLst>
              <a:ext uri="{FF2B5EF4-FFF2-40B4-BE49-F238E27FC236}">
                <a16:creationId xmlns:a16="http://schemas.microsoft.com/office/drawing/2014/main" id="{ACCCE2E4-56DC-8148-8BB8-73641CAB8680}"/>
              </a:ext>
            </a:extLst>
          </p:cNvPr>
          <p:cNvSpPr/>
          <p:nvPr/>
        </p:nvSpPr>
        <p:spPr>
          <a:xfrm>
            <a:off x="1361527" y="-20804"/>
            <a:ext cx="3367949" cy="20742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3:18 p.m.</a:t>
            </a:r>
          </a:p>
        </p:txBody>
      </p:sp>
      <p:sp>
        <p:nvSpPr>
          <p:cNvPr id="22" name="Text Placeholder 10">
            <a:extLst>
              <a:ext uri="{FF2B5EF4-FFF2-40B4-BE49-F238E27FC236}">
                <a16:creationId xmlns:a16="http://schemas.microsoft.com/office/drawing/2014/main" id="{9CDFEE1E-ADC5-5F46-9479-190C0D0CA955}"/>
              </a:ext>
            </a:extLst>
          </p:cNvPr>
          <p:cNvSpPr>
            <a:spLocks noGrp="1"/>
          </p:cNvSpPr>
          <p:nvPr>
            <p:ph type="body" sz="quarter" idx="10"/>
          </p:nvPr>
        </p:nvSpPr>
        <p:spPr>
          <a:xfrm>
            <a:off x="4323338" y="2672529"/>
            <a:ext cx="3341310" cy="2009796"/>
          </a:xfrm>
        </p:spPr>
        <p:txBody>
          <a:bodyPr/>
          <a:lstStyle/>
          <a:p>
            <a:r>
              <a:rPr lang="en-US" i="0" dirty="0"/>
              <a:t>Ms. Smith’s blood pressure drops to </a:t>
            </a:r>
            <a:r>
              <a:rPr lang="en-US" i="0" dirty="0">
                <a:solidFill>
                  <a:srgbClr val="FF0000"/>
                </a:solidFill>
              </a:rPr>
              <a:t>198/110</a:t>
            </a:r>
            <a:r>
              <a:rPr lang="en-US" i="0" dirty="0"/>
              <a:t>, </a:t>
            </a:r>
            <a:r>
              <a:rPr lang="en-US" i="0" dirty="0">
                <a:solidFill>
                  <a:srgbClr val="FF0000"/>
                </a:solidFill>
              </a:rPr>
              <a:t>186/100</a:t>
            </a:r>
            <a:r>
              <a:rPr lang="en-US" i="0" dirty="0"/>
              <a:t>, </a:t>
            </a:r>
            <a:r>
              <a:rPr lang="en-US" i="0" dirty="0">
                <a:solidFill>
                  <a:srgbClr val="FF0000"/>
                </a:solidFill>
              </a:rPr>
              <a:t>186/96</a:t>
            </a:r>
            <a:r>
              <a:rPr lang="en-US" i="0" dirty="0"/>
              <a:t>, and </a:t>
            </a:r>
            <a:r>
              <a:rPr lang="en-US" i="0" dirty="0">
                <a:solidFill>
                  <a:srgbClr val="FF0000"/>
                </a:solidFill>
              </a:rPr>
              <a:t>172/92</a:t>
            </a:r>
            <a:r>
              <a:rPr lang="en-US" i="0" dirty="0"/>
              <a:t> over the next 20 minutes.  </a:t>
            </a:r>
          </a:p>
        </p:txBody>
      </p:sp>
      <p:grpSp>
        <p:nvGrpSpPr>
          <p:cNvPr id="2" name="Group 1">
            <a:extLst>
              <a:ext uri="{FF2B5EF4-FFF2-40B4-BE49-F238E27FC236}">
                <a16:creationId xmlns:a16="http://schemas.microsoft.com/office/drawing/2014/main" id="{2F462DFC-E979-4FD3-B00F-80C411C298AE}"/>
              </a:ext>
              <a:ext uri="{C183D7F6-B498-43B3-948B-1728B52AA6E4}">
                <adec:decorative xmlns:adec="http://schemas.microsoft.com/office/drawing/2017/decorative" val="1"/>
              </a:ext>
            </a:extLst>
          </p:cNvPr>
          <p:cNvGrpSpPr/>
          <p:nvPr/>
        </p:nvGrpSpPr>
        <p:grpSpPr>
          <a:xfrm>
            <a:off x="8227508" y="2359607"/>
            <a:ext cx="2086952" cy="3460087"/>
            <a:chOff x="7840752" y="1274744"/>
            <a:chExt cx="2680160" cy="4577441"/>
          </a:xfrm>
        </p:grpSpPr>
        <p:pic>
          <p:nvPicPr>
            <p:cNvPr id="36" name="Picture 35" title="Nurse hanging IV">
              <a:extLst>
                <a:ext uri="{FF2B5EF4-FFF2-40B4-BE49-F238E27FC236}">
                  <a16:creationId xmlns:a16="http://schemas.microsoft.com/office/drawing/2014/main" id="{771DB427-63BA-4129-B793-97CAE0D8B7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7840752" y="1374374"/>
              <a:ext cx="548505" cy="4477811"/>
            </a:xfrm>
            <a:prstGeom prst="rect">
              <a:avLst/>
            </a:prstGeom>
          </p:spPr>
        </p:pic>
        <p:pic>
          <p:nvPicPr>
            <p:cNvPr id="37" name="Picture 36" title="Nurse hanging IV">
              <a:extLst>
                <a:ext uri="{FF2B5EF4-FFF2-40B4-BE49-F238E27FC236}">
                  <a16:creationId xmlns:a16="http://schemas.microsoft.com/office/drawing/2014/main" id="{F1CE288E-094D-47F7-968F-C0734E13A5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8364853" y="1363741"/>
              <a:ext cx="532504" cy="4477811"/>
            </a:xfrm>
            <a:prstGeom prst="rect">
              <a:avLst/>
            </a:prstGeom>
          </p:spPr>
        </p:pic>
        <p:pic>
          <p:nvPicPr>
            <p:cNvPr id="38" name="Picture 37" descr="A picture containing silhouette of nurse">
              <a:extLst>
                <a:ext uri="{FF2B5EF4-FFF2-40B4-BE49-F238E27FC236}">
                  <a16:creationId xmlns:a16="http://schemas.microsoft.com/office/drawing/2014/main" id="{352524D3-438A-4191-B5D6-2D2220519B9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454307" y="1274744"/>
              <a:ext cx="2066605" cy="4558916"/>
            </a:xfrm>
            <a:prstGeom prst="rect">
              <a:avLst/>
            </a:prstGeom>
          </p:spPr>
        </p:pic>
      </p:grpSp>
      <p:sp>
        <p:nvSpPr>
          <p:cNvPr id="17" name="TextBox 16">
            <a:extLst>
              <a:ext uri="{FF2B5EF4-FFF2-40B4-BE49-F238E27FC236}">
                <a16:creationId xmlns:a16="http://schemas.microsoft.com/office/drawing/2014/main" id="{D8F85B6E-157A-9947-A46F-28E53DEACA10}"/>
              </a:ext>
            </a:extLst>
          </p:cNvPr>
          <p:cNvSpPr txBox="1"/>
          <p:nvPr/>
        </p:nvSpPr>
        <p:spPr>
          <a:xfrm>
            <a:off x="2142149" y="5392520"/>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9" name="TextBox 18">
            <a:extLst>
              <a:ext uri="{FF2B5EF4-FFF2-40B4-BE49-F238E27FC236}">
                <a16:creationId xmlns:a16="http://schemas.microsoft.com/office/drawing/2014/main" id="{DF85C320-2B59-964A-8CAE-C6A8983E511E}"/>
              </a:ext>
            </a:extLst>
          </p:cNvPr>
          <p:cNvSpPr txBox="1"/>
          <p:nvPr/>
        </p:nvSpPr>
        <p:spPr>
          <a:xfrm>
            <a:off x="9353301" y="541402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3" name="TextBox 2">
            <a:extLst>
              <a:ext uri="{FF2B5EF4-FFF2-40B4-BE49-F238E27FC236}">
                <a16:creationId xmlns:a16="http://schemas.microsoft.com/office/drawing/2014/main" id="{712123C7-E71C-70BB-96F6-148BE7F20EF7}"/>
              </a:ext>
            </a:extLst>
          </p:cNvPr>
          <p:cNvSpPr txBox="1"/>
          <p:nvPr/>
        </p:nvSpPr>
        <p:spPr>
          <a:xfrm>
            <a:off x="5150657" y="1908348"/>
            <a:ext cx="1392648" cy="369332"/>
          </a:xfrm>
          <a:prstGeom prst="rect">
            <a:avLst/>
          </a:prstGeom>
          <a:noFill/>
        </p:spPr>
        <p:txBody>
          <a:bodyPr wrap="square" rtlCol="0">
            <a:spAutoFit/>
          </a:bodyPr>
          <a:lstStyle/>
          <a:p>
            <a:r>
              <a:rPr lang="en-US" dirty="0"/>
              <a:t>*</a:t>
            </a:r>
            <a:r>
              <a:rPr lang="en-US" dirty="0" err="1"/>
              <a:t>Apresoline</a:t>
            </a:r>
            <a:endParaRPr lang="en-US" dirty="0"/>
          </a:p>
        </p:txBody>
      </p:sp>
    </p:spTree>
    <p:custDataLst>
      <p:tags r:id="rId1"/>
    </p:custDataLst>
    <p:extLst>
      <p:ext uri="{BB962C8B-B14F-4D97-AF65-F5344CB8AC3E}">
        <p14:creationId xmlns:p14="http://schemas.microsoft.com/office/powerpoint/2010/main" val="415441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le:Phone font awesome.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0329">
            <a:off x="6087188" y="2537729"/>
            <a:ext cx="2710165" cy="2710165"/>
          </a:xfrm>
          <a:prstGeom prst="rect">
            <a:avLst/>
          </a:prstGeom>
        </p:spPr>
      </p:pic>
      <p:sp>
        <p:nvSpPr>
          <p:cNvPr id="31" name="Rectangle 12" descr="Decorative shape"/>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4" name="Explosion 1 13">
            <a:extLst>
              <a:ext uri="{FF2B5EF4-FFF2-40B4-BE49-F238E27FC236}">
                <a16:creationId xmlns:a16="http://schemas.microsoft.com/office/drawing/2014/main" id="{307E2F32-D508-904D-B43B-D2D96B4B2CE3}"/>
              </a:ext>
            </a:extLst>
          </p:cNvPr>
          <p:cNvSpPr/>
          <p:nvPr/>
        </p:nvSpPr>
        <p:spPr>
          <a:xfrm>
            <a:off x="1483951" y="62303"/>
            <a:ext cx="2606468" cy="18051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3:40 p.m.</a:t>
            </a:r>
          </a:p>
        </p:txBody>
      </p:sp>
      <p:pic>
        <p:nvPicPr>
          <p:cNvPr id="33" name="Picture 32" descr="A picture containing silhouette of doctor">
            <a:extLst>
              <a:ext uri="{FF2B5EF4-FFF2-40B4-BE49-F238E27FC236}">
                <a16:creationId xmlns:a16="http://schemas.microsoft.com/office/drawing/2014/main" id="{A06B20FC-8E3A-4686-A313-C74E55F316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6569"/>
          <a:stretch/>
        </p:blipFill>
        <p:spPr>
          <a:xfrm>
            <a:off x="9984175" y="1827621"/>
            <a:ext cx="2334237" cy="3928943"/>
          </a:xfrm>
          <a:prstGeom prst="rect">
            <a:avLst/>
          </a:prstGeom>
        </p:spPr>
      </p:pic>
      <p:pic>
        <p:nvPicPr>
          <p:cNvPr id="32" name="Picture 31" descr="A picture containing silhouette of nurse">
            <a:extLst>
              <a:ext uri="{FF2B5EF4-FFF2-40B4-BE49-F238E27FC236}">
                <a16:creationId xmlns:a16="http://schemas.microsoft.com/office/drawing/2014/main" id="{3FFAEA3A-DCA6-487A-93E6-6A610379538B}"/>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3183925" y="1779029"/>
            <a:ext cx="1522873" cy="3977535"/>
          </a:xfrm>
          <a:prstGeom prst="rect">
            <a:avLst/>
          </a:prstGeom>
        </p:spPr>
      </p:pic>
      <p:pic>
        <p:nvPicPr>
          <p:cNvPr id="36" name="Picture 35" descr="File:Phone font awesome.svg - Wikimedia Commons">
            <a:extLst>
              <a:ext uri="{FF2B5EF4-FFF2-40B4-BE49-F238E27FC236}">
                <a16:creationId xmlns:a16="http://schemas.microsoft.com/office/drawing/2014/main" id="{F3D9F991-6107-4868-8A01-BF7A56EAD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01833">
            <a:off x="5842413" y="2305906"/>
            <a:ext cx="2710165" cy="2710165"/>
          </a:xfrm>
          <a:prstGeom prst="rect">
            <a:avLst/>
          </a:prstGeom>
        </p:spPr>
      </p:pic>
      <p:sp>
        <p:nvSpPr>
          <p:cNvPr id="12" name="Text Placeholder 11"/>
          <p:cNvSpPr>
            <a:spLocks noGrp="1"/>
          </p:cNvSpPr>
          <p:nvPr>
            <p:ph type="body" sz="quarter" idx="11"/>
          </p:nvPr>
        </p:nvSpPr>
        <p:spPr>
          <a:xfrm>
            <a:off x="4360782" y="418423"/>
            <a:ext cx="5020489" cy="1843366"/>
          </a:xfrm>
          <a:prstGeom prst="wedgeRectCallout">
            <a:avLst>
              <a:gd name="adj1" fmla="val 71768"/>
              <a:gd name="adj2" fmla="val 61601"/>
            </a:avLst>
          </a:prstGeom>
        </p:spPr>
        <p:txBody>
          <a:bodyPr/>
          <a:lstStyle/>
          <a:p>
            <a:r>
              <a:rPr lang="en-US" dirty="0"/>
              <a:t>OK, that’s still worrisome. </a:t>
            </a:r>
            <a:br>
              <a:rPr lang="en-US" dirty="0"/>
            </a:br>
            <a:br>
              <a:rPr lang="en-US" dirty="0"/>
            </a:br>
            <a:r>
              <a:rPr lang="en-US" dirty="0"/>
              <a:t>Give her another 10 mg of IV hydralazine* immediately, please.</a:t>
            </a:r>
          </a:p>
        </p:txBody>
      </p:sp>
      <p:sp>
        <p:nvSpPr>
          <p:cNvPr id="13" name="TextBox 12">
            <a:extLst>
              <a:ext uri="{FF2B5EF4-FFF2-40B4-BE49-F238E27FC236}">
                <a16:creationId xmlns:a16="http://schemas.microsoft.com/office/drawing/2014/main" id="{A0224A35-C8A0-4F43-828D-76612217F9E3}"/>
              </a:ext>
            </a:extLst>
          </p:cNvPr>
          <p:cNvSpPr txBox="1"/>
          <p:nvPr/>
        </p:nvSpPr>
        <p:spPr>
          <a:xfrm>
            <a:off x="10098166" y="5346500"/>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5" name="TextBox 14">
            <a:extLst>
              <a:ext uri="{FF2B5EF4-FFF2-40B4-BE49-F238E27FC236}">
                <a16:creationId xmlns:a16="http://schemas.microsoft.com/office/drawing/2014/main" id="{B4305F9F-4CE2-5443-8003-66CEF9CEDCE6}"/>
              </a:ext>
            </a:extLst>
          </p:cNvPr>
          <p:cNvSpPr txBox="1"/>
          <p:nvPr/>
        </p:nvSpPr>
        <p:spPr>
          <a:xfrm>
            <a:off x="3090040" y="519881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2" name="TextBox 1">
            <a:extLst>
              <a:ext uri="{FF2B5EF4-FFF2-40B4-BE49-F238E27FC236}">
                <a16:creationId xmlns:a16="http://schemas.microsoft.com/office/drawing/2014/main" id="{2AF6368A-5BB9-E333-45B2-588A5FF04A16}"/>
              </a:ext>
            </a:extLst>
          </p:cNvPr>
          <p:cNvSpPr txBox="1"/>
          <p:nvPr/>
        </p:nvSpPr>
        <p:spPr>
          <a:xfrm>
            <a:off x="4275122" y="2242220"/>
            <a:ext cx="1302151" cy="369332"/>
          </a:xfrm>
          <a:prstGeom prst="rect">
            <a:avLst/>
          </a:prstGeom>
          <a:noFill/>
        </p:spPr>
        <p:txBody>
          <a:bodyPr wrap="none" rtlCol="0">
            <a:spAutoFit/>
          </a:bodyPr>
          <a:lstStyle/>
          <a:p>
            <a:r>
              <a:rPr lang="en-US" dirty="0"/>
              <a:t>*</a:t>
            </a:r>
            <a:r>
              <a:rPr lang="en-US" dirty="0" err="1"/>
              <a:t>Apresoline</a:t>
            </a:r>
            <a:endParaRPr lang="en-US" dirty="0"/>
          </a:p>
        </p:txBody>
      </p:sp>
    </p:spTree>
    <p:custDataLst>
      <p:tags r:id="rId1"/>
    </p:custDataLst>
    <p:extLst>
      <p:ext uri="{BB962C8B-B14F-4D97-AF65-F5344CB8AC3E}">
        <p14:creationId xmlns:p14="http://schemas.microsoft.com/office/powerpoint/2010/main" val="324186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Rectangle 12" descr="Decorative shape"/>
          <p:cNvSpPr/>
          <p:nvPr/>
        </p:nvSpPr>
        <p:spPr>
          <a:xfrm flipH="1" flipV="1">
            <a:off x="1452282" y="98611"/>
            <a:ext cx="10641106" cy="5770559"/>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12">
            <a:extLst>
              <a:ext uri="{FF2B5EF4-FFF2-40B4-BE49-F238E27FC236}">
                <a16:creationId xmlns:a16="http://schemas.microsoft.com/office/drawing/2014/main" id="{077623A0-CE71-EF4B-9BC6-2FF41256E586}"/>
              </a:ext>
            </a:extLst>
          </p:cNvPr>
          <p:cNvSpPr txBox="1">
            <a:spLocks/>
          </p:cNvSpPr>
          <p:nvPr/>
        </p:nvSpPr>
        <p:spPr>
          <a:xfrm>
            <a:off x="3506168" y="505677"/>
            <a:ext cx="7844573" cy="1561382"/>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Fetal monitoring remains reassuring with a fetal heart rate in the 150s, consistent with a category 1 tracing.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i="0" dirty="0">
                <a:solidFill>
                  <a:prstClr val="black"/>
                </a:solidFill>
                <a:latin typeface="Calibri" panose="020F0502020204030204"/>
              </a:rPr>
              <a:t>Twenty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minutes later, Ms. Smith’s blood pressure is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158/84</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She is transferred to L&amp;D. </a:t>
            </a:r>
          </a:p>
        </p:txBody>
      </p:sp>
      <p:pic>
        <p:nvPicPr>
          <p:cNvPr id="4" name="Picture 3" descr="Image of a patient in a hospital b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580" y="1874517"/>
            <a:ext cx="4056055" cy="3941570"/>
          </a:xfrm>
          <a:prstGeom prst="rect">
            <a:avLst/>
          </a:prstGeom>
        </p:spPr>
      </p:pic>
      <p:sp>
        <p:nvSpPr>
          <p:cNvPr id="9" name="Explosion 1 8">
            <a:extLst>
              <a:ext uri="{FF2B5EF4-FFF2-40B4-BE49-F238E27FC236}">
                <a16:creationId xmlns:a16="http://schemas.microsoft.com/office/drawing/2014/main" id="{272BFDC8-A9BB-DF4C-899A-9A1C1C788663}"/>
              </a:ext>
            </a:extLst>
          </p:cNvPr>
          <p:cNvSpPr/>
          <p:nvPr/>
        </p:nvSpPr>
        <p:spPr>
          <a:xfrm>
            <a:off x="841259" y="0"/>
            <a:ext cx="2533576" cy="153450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4:10 p.m.</a:t>
            </a:r>
          </a:p>
        </p:txBody>
      </p:sp>
      <p:sp>
        <p:nvSpPr>
          <p:cNvPr id="11" name="TextBox 10">
            <a:extLst>
              <a:ext uri="{FF2B5EF4-FFF2-40B4-BE49-F238E27FC236}">
                <a16:creationId xmlns:a16="http://schemas.microsoft.com/office/drawing/2014/main" id="{38830728-C1FD-0A4F-BA1B-C66BAF0C7D3C}"/>
              </a:ext>
            </a:extLst>
          </p:cNvPr>
          <p:cNvSpPr txBox="1"/>
          <p:nvPr/>
        </p:nvSpPr>
        <p:spPr>
          <a:xfrm>
            <a:off x="5966471" y="541197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Tree>
    <p:custDataLst>
      <p:tags r:id="rId1"/>
    </p:custDataLst>
    <p:extLst>
      <p:ext uri="{BB962C8B-B14F-4D97-AF65-F5344CB8AC3E}">
        <p14:creationId xmlns:p14="http://schemas.microsoft.com/office/powerpoint/2010/main" val="391560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descr="Decorative shape"/>
          <p:cNvSpPr/>
          <p:nvPr/>
        </p:nvSpPr>
        <p:spPr>
          <a:xfrm flipH="1" flipV="1">
            <a:off x="1422652" y="133395"/>
            <a:ext cx="10661772" cy="572147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Image of a patient in a hospital bed."/>
          <p:cNvPicPr>
            <a:picLocks noChangeAspect="1"/>
          </p:cNvPicPr>
          <p:nvPr/>
        </p:nvPicPr>
        <p:blipFill rotWithShape="1">
          <a:blip r:embed="rId4">
            <a:extLst>
              <a:ext uri="{28A0092B-C50C-407E-A947-70E740481C1C}">
                <a14:useLocalDpi xmlns:a14="http://schemas.microsoft.com/office/drawing/2010/main" val="0"/>
              </a:ext>
            </a:extLst>
          </a:blip>
          <a:srcRect b="19584"/>
          <a:stretch/>
        </p:blipFill>
        <p:spPr>
          <a:xfrm>
            <a:off x="4086870" y="2891824"/>
            <a:ext cx="3782784" cy="2956081"/>
          </a:xfrm>
          <a:prstGeom prst="rect">
            <a:avLst/>
          </a:prstGeom>
        </p:spPr>
      </p:pic>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11" name="Text Placeholder 10"/>
          <p:cNvSpPr>
            <a:spLocks noGrp="1"/>
          </p:cNvSpPr>
          <p:nvPr>
            <p:ph type="body" sz="quarter" idx="10"/>
          </p:nvPr>
        </p:nvSpPr>
        <p:spPr>
          <a:xfrm>
            <a:off x="1547108" y="133395"/>
            <a:ext cx="9638707" cy="1536056"/>
          </a:xfrm>
        </p:spPr>
        <p:txBody>
          <a:bodyPr/>
          <a:lstStyle/>
          <a:p>
            <a:r>
              <a:rPr lang="en-US" i="0" dirty="0"/>
              <a:t>Ms. Smith’s lab results demonstrate a protein/creatinine ratio of 0.46 with 3+ protein on a catheterized urine sample, elevated transaminases with AST of 107 U/L and ALT of 98 U/L, a Hgb of 10 g/dl, and a normal platelet count.</a:t>
            </a:r>
          </a:p>
        </p:txBody>
      </p:sp>
      <p:sp>
        <p:nvSpPr>
          <p:cNvPr id="12" name="Text Placeholder 11"/>
          <p:cNvSpPr>
            <a:spLocks noGrp="1"/>
          </p:cNvSpPr>
          <p:nvPr>
            <p:ph type="body" sz="quarter" idx="11"/>
          </p:nvPr>
        </p:nvSpPr>
        <p:spPr>
          <a:xfrm>
            <a:off x="4731488" y="2127972"/>
            <a:ext cx="4498391" cy="1114070"/>
          </a:xfrm>
          <a:prstGeom prst="wedgeRectCallout">
            <a:avLst>
              <a:gd name="adj1" fmla="val 57676"/>
              <a:gd name="adj2" fmla="val 32272"/>
            </a:avLst>
          </a:prstGeom>
        </p:spPr>
        <p:txBody>
          <a:bodyPr/>
          <a:lstStyle/>
          <a:p>
            <a:r>
              <a:rPr lang="en-US" dirty="0"/>
              <a:t>Hey, team, let’s quickly huddle to discuss Ms. Smith’s plan of care.</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2739539" y="2474068"/>
            <a:ext cx="1563920" cy="3373837"/>
          </a:xfrm>
          <a:prstGeom prst="rect">
            <a:avLst/>
          </a:prstGeom>
        </p:spPr>
      </p:pic>
      <p:pic>
        <p:nvPicPr>
          <p:cNvPr id="30" name="Picture 29" descr="A picture containing silhouette of doctor">
            <a:extLst>
              <a:ext uri="{FF2B5EF4-FFF2-40B4-BE49-F238E27FC236}">
                <a16:creationId xmlns:a16="http://schemas.microsoft.com/office/drawing/2014/main" id="{D675CE0D-361F-43DD-AC93-41B96259349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a:off x="9192232" y="2495294"/>
            <a:ext cx="1714049" cy="3352612"/>
          </a:xfrm>
          <a:prstGeom prst="rect">
            <a:avLst/>
          </a:prstGeom>
        </p:spPr>
      </p:pic>
      <p:sp>
        <p:nvSpPr>
          <p:cNvPr id="13" name="TextBox 12">
            <a:extLst>
              <a:ext uri="{FF2B5EF4-FFF2-40B4-BE49-F238E27FC236}">
                <a16:creationId xmlns:a16="http://schemas.microsoft.com/office/drawing/2014/main" id="{688DFD91-401E-7D42-AB2C-535F2BACF43E}"/>
              </a:ext>
            </a:extLst>
          </p:cNvPr>
          <p:cNvSpPr txBox="1"/>
          <p:nvPr/>
        </p:nvSpPr>
        <p:spPr>
          <a:xfrm>
            <a:off x="6256927" y="546593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4" name="TextBox 13">
            <a:extLst>
              <a:ext uri="{FF2B5EF4-FFF2-40B4-BE49-F238E27FC236}">
                <a16:creationId xmlns:a16="http://schemas.microsoft.com/office/drawing/2014/main" id="{1AB7ED7B-3C8C-5943-AE5A-7BF70DFAB051}"/>
              </a:ext>
            </a:extLst>
          </p:cNvPr>
          <p:cNvSpPr txBox="1"/>
          <p:nvPr/>
        </p:nvSpPr>
        <p:spPr>
          <a:xfrm>
            <a:off x="10205663" y="5447806"/>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15" name="Picture 14" descr="A picture containing silhouette of doctor">
            <a:extLst>
              <a:ext uri="{FF2B5EF4-FFF2-40B4-BE49-F238E27FC236}">
                <a16:creationId xmlns:a16="http://schemas.microsoft.com/office/drawing/2014/main" id="{B51D80DF-DF4E-454D-B3FA-D79A02C3356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a:off x="9216985" y="2512203"/>
            <a:ext cx="1714049" cy="3352612"/>
          </a:xfrm>
          <a:prstGeom prst="rect">
            <a:avLst/>
          </a:prstGeom>
        </p:spPr>
      </p:pic>
      <p:sp>
        <p:nvSpPr>
          <p:cNvPr id="16" name="TextBox 15">
            <a:extLst>
              <a:ext uri="{FF2B5EF4-FFF2-40B4-BE49-F238E27FC236}">
                <a16:creationId xmlns:a16="http://schemas.microsoft.com/office/drawing/2014/main" id="{265F3F69-D591-A141-B089-9B75F9C7EBDE}"/>
              </a:ext>
            </a:extLst>
          </p:cNvPr>
          <p:cNvSpPr txBox="1"/>
          <p:nvPr/>
        </p:nvSpPr>
        <p:spPr>
          <a:xfrm>
            <a:off x="3095274" y="5447806"/>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427374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Rectangle 12" descr="Decorative shape"/>
          <p:cNvSpPr/>
          <p:nvPr/>
        </p:nvSpPr>
        <p:spPr>
          <a:xfrm>
            <a:off x="1402130" y="80682"/>
            <a:ext cx="10646435" cy="575534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10"/>
          <p:cNvSpPr>
            <a:spLocks noGrp="1"/>
          </p:cNvSpPr>
          <p:nvPr>
            <p:ph type="body" sz="quarter" idx="10"/>
          </p:nvPr>
        </p:nvSpPr>
        <p:spPr>
          <a:xfrm>
            <a:off x="2385413" y="120072"/>
            <a:ext cx="9663152" cy="2429436"/>
          </a:xfrm>
          <a:prstGeom prst="wedgeRectCallout">
            <a:avLst>
              <a:gd name="adj1" fmla="val 12325"/>
              <a:gd name="adj2" fmla="val 64481"/>
            </a:avLst>
          </a:prstGeom>
        </p:spPr>
        <p:txBody>
          <a:bodyPr/>
          <a:lstStyle/>
          <a:p>
            <a:r>
              <a:rPr lang="en-US" dirty="0"/>
              <a:t>Ms. Smith, you have a condition called severe preeclampsia. </a:t>
            </a:r>
          </a:p>
          <a:p>
            <a:r>
              <a:rPr lang="en-US" dirty="0"/>
              <a:t>We have your blood pressure under control with medication but it’s still high. </a:t>
            </a:r>
          </a:p>
          <a:p>
            <a:r>
              <a:rPr lang="en-US" dirty="0"/>
              <a:t>You are close enough to your due date for me to suggest we go ahead and deliver your baby today. I believe it is the safest option for you both.</a:t>
            </a:r>
          </a:p>
          <a:p>
            <a:r>
              <a:rPr lang="en-US" dirty="0">
                <a:solidFill>
                  <a:srgbClr val="000000"/>
                </a:solidFill>
                <a:cs typeface="Calibri"/>
              </a:rPr>
              <a:t>Do you have any questions or concerns?</a:t>
            </a:r>
          </a:p>
        </p:txBody>
      </p:sp>
      <p:pic>
        <p:nvPicPr>
          <p:cNvPr id="28" name="Picture 27" descr="A picture containing silhouette of doctor">
            <a:extLst>
              <a:ext uri="{FF2B5EF4-FFF2-40B4-BE49-F238E27FC236}">
                <a16:creationId xmlns:a16="http://schemas.microsoft.com/office/drawing/2014/main" id="{D675CE0D-361F-43DD-AC93-41B96259349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94" t="51139" r="81558" b="11105"/>
          <a:stretch/>
        </p:blipFill>
        <p:spPr>
          <a:xfrm>
            <a:off x="7347681" y="2676642"/>
            <a:ext cx="1526839" cy="3103874"/>
          </a:xfrm>
          <a:prstGeom prst="rect">
            <a:avLst/>
          </a:prstGeom>
        </p:spPr>
      </p:pic>
      <p:pic>
        <p:nvPicPr>
          <p:cNvPr id="25" name="Picture 24" descr="Image of a patient in a hospital bed.">
            <a:extLst>
              <a:ext uri="{FF2B5EF4-FFF2-40B4-BE49-F238E27FC236}">
                <a16:creationId xmlns:a16="http://schemas.microsoft.com/office/drawing/2014/main" id="{A98FA6B6-7A9A-4C64-AE27-2C7AC0F6D3D2}"/>
              </a:ext>
            </a:extLst>
          </p:cNvPr>
          <p:cNvPicPr>
            <a:picLocks noChangeAspect="1"/>
          </p:cNvPicPr>
          <p:nvPr/>
        </p:nvPicPr>
        <p:blipFill rotWithShape="1">
          <a:blip r:embed="rId4">
            <a:extLst>
              <a:ext uri="{28A0092B-C50C-407E-A947-70E740481C1C}">
                <a14:useLocalDpi xmlns:a14="http://schemas.microsoft.com/office/drawing/2010/main" val="0"/>
              </a:ext>
            </a:extLst>
          </a:blip>
          <a:srcRect b="21253"/>
          <a:stretch/>
        </p:blipFill>
        <p:spPr>
          <a:xfrm flipH="1">
            <a:off x="3837196" y="2621134"/>
            <a:ext cx="4046107" cy="3103874"/>
          </a:xfrm>
          <a:prstGeom prst="rect">
            <a:avLst/>
          </a:prstGeom>
        </p:spPr>
      </p:pic>
      <p:sp>
        <p:nvSpPr>
          <p:cNvPr id="12" name="TextBox 11">
            <a:extLst>
              <a:ext uri="{FF2B5EF4-FFF2-40B4-BE49-F238E27FC236}">
                <a16:creationId xmlns:a16="http://schemas.microsoft.com/office/drawing/2014/main" id="{16CAF6E5-1D68-0445-A01A-5545052A7644}"/>
              </a:ext>
            </a:extLst>
          </p:cNvPr>
          <p:cNvSpPr txBox="1"/>
          <p:nvPr/>
        </p:nvSpPr>
        <p:spPr>
          <a:xfrm>
            <a:off x="4517421" y="538048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3" name="TextBox 12">
            <a:extLst>
              <a:ext uri="{FF2B5EF4-FFF2-40B4-BE49-F238E27FC236}">
                <a16:creationId xmlns:a16="http://schemas.microsoft.com/office/drawing/2014/main" id="{16AE2347-89D1-AB46-8C5E-643223C439D2}"/>
              </a:ext>
            </a:extLst>
          </p:cNvPr>
          <p:cNvSpPr txBox="1"/>
          <p:nvPr/>
        </p:nvSpPr>
        <p:spPr>
          <a:xfrm>
            <a:off x="7870428" y="5360347"/>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Tree>
    <p:extLst>
      <p:ext uri="{BB962C8B-B14F-4D97-AF65-F5344CB8AC3E}">
        <p14:creationId xmlns:p14="http://schemas.microsoft.com/office/powerpoint/2010/main" val="127860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31" name="Rectangle 12" descr="Decorative shape"/>
          <p:cNvSpPr/>
          <p:nvPr/>
        </p:nvSpPr>
        <p:spPr>
          <a:xfrm flipH="1" flipV="1">
            <a:off x="1689715" y="89646"/>
            <a:ext cx="10358849" cy="568307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1"/>
          <p:cNvSpPr>
            <a:spLocks noGrp="1"/>
          </p:cNvSpPr>
          <p:nvPr>
            <p:ph type="body" sz="quarter" idx="11"/>
          </p:nvPr>
        </p:nvSpPr>
        <p:spPr>
          <a:xfrm>
            <a:off x="1757081" y="448236"/>
            <a:ext cx="7117977" cy="966604"/>
          </a:xfrm>
          <a:prstGeom prst="wedgeRectCallout">
            <a:avLst>
              <a:gd name="adj1" fmla="val -8220"/>
              <a:gd name="adj2" fmla="val 243161"/>
            </a:avLst>
          </a:prstGeom>
        </p:spPr>
        <p:txBody>
          <a:bodyPr/>
          <a:lstStyle/>
          <a:p>
            <a:r>
              <a:rPr lang="en-US" dirty="0"/>
              <a:t>I’ll do whatever you think is best. </a:t>
            </a:r>
          </a:p>
          <a:p>
            <a:r>
              <a:rPr lang="en-US" dirty="0"/>
              <a:t>Is it possible for me to still have a vaginal delivery?</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5" name="Picture 34"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75" t="-2199" r="25123" b="50325"/>
          <a:stretch/>
        </p:blipFill>
        <p:spPr>
          <a:xfrm flipH="1">
            <a:off x="1682364" y="2265672"/>
            <a:ext cx="1043802" cy="3480555"/>
          </a:xfrm>
          <a:prstGeom prst="rect">
            <a:avLst/>
          </a:prstGeom>
        </p:spPr>
      </p:pic>
      <p:pic>
        <p:nvPicPr>
          <p:cNvPr id="32" name="Picture 31"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2556644" y="2491541"/>
            <a:ext cx="1246117" cy="3254686"/>
          </a:xfrm>
          <a:prstGeom prst="rect">
            <a:avLst/>
          </a:prstGeom>
        </p:spPr>
      </p:pic>
      <p:pic>
        <p:nvPicPr>
          <p:cNvPr id="34" name="Picture 33" descr="Image of a patient in a hospital b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9593" y="2981103"/>
            <a:ext cx="2867003" cy="2786079"/>
          </a:xfrm>
          <a:prstGeom prst="rect">
            <a:avLst/>
          </a:prstGeom>
        </p:spPr>
      </p:pic>
      <p:sp>
        <p:nvSpPr>
          <p:cNvPr id="13" name="Text Placeholder 11">
            <a:extLst>
              <a:ext uri="{FF2B5EF4-FFF2-40B4-BE49-F238E27FC236}">
                <a16:creationId xmlns:a16="http://schemas.microsoft.com/office/drawing/2014/main" id="{8396E240-E8DE-FD46-A3F7-A1995A51CBB7}"/>
              </a:ext>
            </a:extLst>
          </p:cNvPr>
          <p:cNvSpPr txBox="1">
            <a:spLocks/>
          </p:cNvSpPr>
          <p:nvPr/>
        </p:nvSpPr>
        <p:spPr>
          <a:xfrm>
            <a:off x="5920463" y="1835930"/>
            <a:ext cx="3836602" cy="1920281"/>
          </a:xfrm>
          <a:prstGeom prst="wedgeRectCallout">
            <a:avLst>
              <a:gd name="adj1" fmla="val 63513"/>
              <a:gd name="adj2" fmla="val 22990"/>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Yes, a vaginal delivery is completely possible so long as we don’t experience any additional complications, which I don’t expect.</a:t>
            </a:r>
          </a:p>
        </p:txBody>
      </p:sp>
      <p:sp>
        <p:nvSpPr>
          <p:cNvPr id="14" name="Text Placeholder 11">
            <a:extLst>
              <a:ext uri="{FF2B5EF4-FFF2-40B4-BE49-F238E27FC236}">
                <a16:creationId xmlns:a16="http://schemas.microsoft.com/office/drawing/2014/main" id="{220B25F7-1B28-2E45-A9A3-CB078C76FD11}"/>
              </a:ext>
            </a:extLst>
          </p:cNvPr>
          <p:cNvSpPr txBox="1">
            <a:spLocks/>
          </p:cNvSpPr>
          <p:nvPr/>
        </p:nvSpPr>
        <p:spPr>
          <a:xfrm>
            <a:off x="6596889" y="4507975"/>
            <a:ext cx="2991369" cy="983526"/>
          </a:xfrm>
          <a:prstGeom prst="wedgeRectCallout">
            <a:avLst>
              <a:gd name="adj1" fmla="val -99864"/>
              <a:gd name="adj2" fmla="val -13232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OK, then. Let’s deliver this baby.</a:t>
            </a:r>
          </a:p>
        </p:txBody>
      </p:sp>
      <p:pic>
        <p:nvPicPr>
          <p:cNvPr id="37" name="Picture 36" descr="A picture containing silhouette of doctor">
            <a:extLst>
              <a:ext uri="{FF2B5EF4-FFF2-40B4-BE49-F238E27FC236}">
                <a16:creationId xmlns:a16="http://schemas.microsoft.com/office/drawing/2014/main" id="{82C47EBE-C746-48C6-AEC4-551EE54256D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9771455" y="2168273"/>
            <a:ext cx="1757249" cy="3536498"/>
          </a:xfrm>
          <a:prstGeom prst="rect">
            <a:avLst/>
          </a:prstGeom>
        </p:spPr>
      </p:pic>
      <p:sp>
        <p:nvSpPr>
          <p:cNvPr id="43" name="TextBox 42">
            <a:extLst>
              <a:ext uri="{FF2B5EF4-FFF2-40B4-BE49-F238E27FC236}">
                <a16:creationId xmlns:a16="http://schemas.microsoft.com/office/drawing/2014/main" id="{6E6E2BB2-ED9F-4AAC-96F7-207F83125284}"/>
              </a:ext>
            </a:extLst>
          </p:cNvPr>
          <p:cNvSpPr txBox="1"/>
          <p:nvPr/>
        </p:nvSpPr>
        <p:spPr>
          <a:xfrm>
            <a:off x="1493826" y="5255872"/>
            <a:ext cx="124611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Support Staff</a:t>
            </a:r>
          </a:p>
        </p:txBody>
      </p:sp>
      <p:sp>
        <p:nvSpPr>
          <p:cNvPr id="16" name="TextBox 15">
            <a:extLst>
              <a:ext uri="{FF2B5EF4-FFF2-40B4-BE49-F238E27FC236}">
                <a16:creationId xmlns:a16="http://schemas.microsoft.com/office/drawing/2014/main" id="{93EC1A9B-837E-624C-86DA-D4467C95B562}"/>
              </a:ext>
            </a:extLst>
          </p:cNvPr>
          <p:cNvSpPr txBox="1"/>
          <p:nvPr/>
        </p:nvSpPr>
        <p:spPr>
          <a:xfrm>
            <a:off x="3603997" y="5377536"/>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7" name="TextBox 16">
            <a:extLst>
              <a:ext uri="{FF2B5EF4-FFF2-40B4-BE49-F238E27FC236}">
                <a16:creationId xmlns:a16="http://schemas.microsoft.com/office/drawing/2014/main" id="{BEE70DA6-A1E3-A144-B7D2-C2D158303585}"/>
              </a:ext>
            </a:extLst>
          </p:cNvPr>
          <p:cNvSpPr txBox="1"/>
          <p:nvPr/>
        </p:nvSpPr>
        <p:spPr>
          <a:xfrm>
            <a:off x="10228865" y="5394545"/>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8" name="TextBox 17">
            <a:extLst>
              <a:ext uri="{FF2B5EF4-FFF2-40B4-BE49-F238E27FC236}">
                <a16:creationId xmlns:a16="http://schemas.microsoft.com/office/drawing/2014/main" id="{EC0364FD-CD74-C346-AA46-93344A093C2C}"/>
              </a:ext>
            </a:extLst>
          </p:cNvPr>
          <p:cNvSpPr txBox="1"/>
          <p:nvPr/>
        </p:nvSpPr>
        <p:spPr>
          <a:xfrm>
            <a:off x="2948123" y="3512059"/>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43919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28" name="Rectangle 12" descr="Decorative shape"/>
          <p:cNvSpPr/>
          <p:nvPr/>
        </p:nvSpPr>
        <p:spPr>
          <a:xfrm>
            <a:off x="1525432" y="107576"/>
            <a:ext cx="10585885" cy="5798234"/>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10"/>
          <p:cNvSpPr>
            <a:spLocks noGrp="1"/>
          </p:cNvSpPr>
          <p:nvPr>
            <p:ph type="body" sz="quarter" idx="10"/>
          </p:nvPr>
        </p:nvSpPr>
        <p:spPr>
          <a:xfrm>
            <a:off x="2446350" y="181226"/>
            <a:ext cx="4280283" cy="4661801"/>
          </a:xfrm>
        </p:spPr>
        <p:txBody>
          <a:bodyPr/>
          <a:lstStyle/>
          <a:p>
            <a:r>
              <a:rPr lang="en-US" i="0" dirty="0"/>
              <a:t>Magnesium sulfate is initiated with a 6-g bolus, followed by 2 g/</a:t>
            </a:r>
            <a:r>
              <a:rPr lang="en-US" i="0" dirty="0" err="1"/>
              <a:t>hr</a:t>
            </a:r>
            <a:r>
              <a:rPr lang="en-US" i="0" dirty="0"/>
              <a:t> thereafter for seizure prophylaxis based on Doctor's orders. </a:t>
            </a:r>
          </a:p>
          <a:p>
            <a:r>
              <a:rPr lang="en-US" i="0" dirty="0"/>
              <a:t>Ms. Smith’s initial cervical exam is 2 cm, 50% effacement, and a station of -3, with the fetus in the vertex position. </a:t>
            </a:r>
          </a:p>
          <a:p>
            <a:r>
              <a:rPr lang="en-US" i="0" dirty="0"/>
              <a:t>Her blood pressure is rechecked and noted to be 135/86.</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Text Placeholder 11"/>
          <p:cNvSpPr>
            <a:spLocks noGrp="1"/>
          </p:cNvSpPr>
          <p:nvPr>
            <p:ph type="body" sz="quarter" idx="11"/>
          </p:nvPr>
        </p:nvSpPr>
        <p:spPr>
          <a:xfrm>
            <a:off x="8745994" y="1228267"/>
            <a:ext cx="2290601" cy="1527527"/>
          </a:xfrm>
          <a:prstGeom prst="wedgeRectCallout">
            <a:avLst>
              <a:gd name="adj1" fmla="val -73133"/>
              <a:gd name="adj2" fmla="val 43874"/>
            </a:avLst>
          </a:prstGeom>
        </p:spPr>
        <p:txBody>
          <a:bodyPr/>
          <a:lstStyle/>
          <a:p>
            <a:r>
              <a:rPr lang="en-US" dirty="0">
                <a:solidFill>
                  <a:srgbClr val="000000"/>
                </a:solidFill>
              </a:rPr>
              <a:t>Ms. Smith, your blood pressure remains under control.</a:t>
            </a:r>
          </a:p>
        </p:txBody>
      </p:sp>
      <p:pic>
        <p:nvPicPr>
          <p:cNvPr id="29" name="Picture 28"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7647551" y="2295938"/>
            <a:ext cx="1246117" cy="3254686"/>
          </a:xfrm>
          <a:prstGeom prst="rect">
            <a:avLst/>
          </a:prstGeom>
        </p:spPr>
      </p:pic>
      <p:pic>
        <p:nvPicPr>
          <p:cNvPr id="30" name="Picture 29" descr="Image of a patient in a hospital b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9544" y="2827912"/>
            <a:ext cx="2867003" cy="2786079"/>
          </a:xfrm>
          <a:prstGeom prst="rect">
            <a:avLst/>
          </a:prstGeom>
        </p:spPr>
      </p:pic>
      <p:sp>
        <p:nvSpPr>
          <p:cNvPr id="13" name="TextBox 12">
            <a:extLst>
              <a:ext uri="{FF2B5EF4-FFF2-40B4-BE49-F238E27FC236}">
                <a16:creationId xmlns:a16="http://schemas.microsoft.com/office/drawing/2014/main" id="{501212EC-30A1-A741-B974-C6F6E73A6E0C}"/>
              </a:ext>
            </a:extLst>
          </p:cNvPr>
          <p:cNvSpPr txBox="1"/>
          <p:nvPr/>
        </p:nvSpPr>
        <p:spPr>
          <a:xfrm>
            <a:off x="9203045" y="5289014"/>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4" name="TextBox 13">
            <a:extLst>
              <a:ext uri="{FF2B5EF4-FFF2-40B4-BE49-F238E27FC236}">
                <a16:creationId xmlns:a16="http://schemas.microsoft.com/office/drawing/2014/main" id="{AAB7D213-9313-7D4C-8EA1-4F563C4E2105}"/>
              </a:ext>
            </a:extLst>
          </p:cNvPr>
          <p:cNvSpPr txBox="1"/>
          <p:nvPr/>
        </p:nvSpPr>
        <p:spPr>
          <a:xfrm>
            <a:off x="7468326" y="3431797"/>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143284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Semi-transparent image of hospital. ">
            <a:extLst>
              <a:ext uri="{FF2B5EF4-FFF2-40B4-BE49-F238E27FC236}">
                <a16:creationId xmlns:a16="http://schemas.microsoft.com/office/drawing/2014/main" id="{8FF9E5A9-6FDA-4B81-95D5-117AE8164DA4}"/>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Call-Out &amp; Check-Back</a:t>
            </a: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9" name="Picture 8" descr="Decorative">
            <a:extLst>
              <a:ext uri="{FF2B5EF4-FFF2-40B4-BE49-F238E27FC236}">
                <a16:creationId xmlns:a16="http://schemas.microsoft.com/office/drawing/2014/main" id="{11078F43-580E-2E48-A57F-F0DE4CB7DD5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1A1DD4D1-AA07-6F49-B371-78F832E927E2}"/>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Observe how the nurse, Kim, calls-out assertively.  </a:t>
            </a:r>
          </a:p>
          <a:p>
            <a:r>
              <a:rPr lang="en-US" sz="3000" dirty="0"/>
              <a:t>Notice the confirmation during the check-back.  </a:t>
            </a:r>
          </a:p>
        </p:txBody>
      </p:sp>
    </p:spTree>
    <p:custDataLst>
      <p:tags r:id="rId1"/>
    </p:custDataLst>
    <p:extLst>
      <p:ext uri="{BB962C8B-B14F-4D97-AF65-F5344CB8AC3E}">
        <p14:creationId xmlns:p14="http://schemas.microsoft.com/office/powerpoint/2010/main" val="3506811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2" descr="Decorating shape">
            <a:extLst>
              <a:ext uri="{FF2B5EF4-FFF2-40B4-BE49-F238E27FC236}">
                <a16:creationId xmlns:a16="http://schemas.microsoft.com/office/drawing/2014/main" id="{C7B83CA3-3BBC-4493-9529-BB695E81469F}"/>
              </a:ext>
            </a:extLst>
          </p:cNvPr>
          <p:cNvSpPr/>
          <p:nvPr/>
        </p:nvSpPr>
        <p:spPr>
          <a:xfrm flipH="1">
            <a:off x="1420237" y="190358"/>
            <a:ext cx="10647715" cy="567881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1"/>
          <p:cNvSpPr>
            <a:spLocks noGrp="1"/>
          </p:cNvSpPr>
          <p:nvPr>
            <p:ph type="title"/>
          </p:nvPr>
        </p:nvSpPr>
        <p:spPr/>
        <p:txBody>
          <a:bodyPr>
            <a:normAutofit/>
          </a:bodyPr>
          <a:lstStyle/>
          <a:p>
            <a:pPr lvl="0"/>
            <a:r>
              <a:rPr lang="en-US" dirty="0"/>
              <a:t>Severe Hypertension</a:t>
            </a:r>
            <a:br>
              <a:rPr lang="en-US" dirty="0"/>
            </a:br>
            <a:r>
              <a:rPr lang="en-US" dirty="0"/>
              <a:t>Call-Out &amp; Check-Back</a:t>
            </a:r>
          </a:p>
        </p:txBody>
      </p:sp>
      <p:sp>
        <p:nvSpPr>
          <p:cNvPr id="22" name="Text Placeholder 21"/>
          <p:cNvSpPr>
            <a:spLocks noGrp="1"/>
          </p:cNvSpPr>
          <p:nvPr>
            <p:ph type="body" sz="quarter" idx="10"/>
          </p:nvPr>
        </p:nvSpPr>
        <p:spPr>
          <a:xfrm>
            <a:off x="2109857" y="215758"/>
            <a:ext cx="8384309" cy="1330603"/>
          </a:xfrm>
        </p:spPr>
        <p:txBody>
          <a:bodyPr/>
          <a:lstStyle/>
          <a:p>
            <a:r>
              <a:rPr lang="en-US" i="0" dirty="0"/>
              <a:t>The triage nurse, Kim, is having difficulty establishing IV access in Ms. Smith, so she </a:t>
            </a:r>
            <a:r>
              <a:rPr lang="en-US" b="1" i="0" dirty="0">
                <a:solidFill>
                  <a:srgbClr val="FF0000"/>
                </a:solidFill>
              </a:rPr>
              <a:t>CALLS OUT </a:t>
            </a:r>
            <a:r>
              <a:rPr lang="en-US" i="0" dirty="0"/>
              <a:t>to the charge nurse, Melanie, to ask for assistance with establishing an IV…</a:t>
            </a:r>
            <a:endParaRPr lang="en-US" sz="2200" i="0" dirty="0">
              <a:cs typeface="Calibri"/>
            </a:endParaRP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3" name="Group 12" descr="Black and white image of pregnant woman">
            <a:extLst>
              <a:ext uri="{FF2B5EF4-FFF2-40B4-BE49-F238E27FC236}">
                <a16:creationId xmlns:a16="http://schemas.microsoft.com/office/drawing/2014/main" id="{86EAFE3B-86FF-4630-BEDB-E45DDBF7BA1D}"/>
              </a:ext>
            </a:extLst>
          </p:cNvPr>
          <p:cNvGrpSpPr/>
          <p:nvPr/>
        </p:nvGrpSpPr>
        <p:grpSpPr>
          <a:xfrm>
            <a:off x="2166833" y="1363741"/>
            <a:ext cx="2304167" cy="4723538"/>
            <a:chOff x="7413171" y="571500"/>
            <a:chExt cx="979715" cy="2008414"/>
          </a:xfrm>
        </p:grpSpPr>
        <p:pic>
          <p:nvPicPr>
            <p:cNvPr id="15" name="Picture 14" descr="A picture containing silhouette&#10;&#10;Description automatically generated">
              <a:extLst>
                <a:ext uri="{FF2B5EF4-FFF2-40B4-BE49-F238E27FC236}">
                  <a16:creationId xmlns:a16="http://schemas.microsoft.com/office/drawing/2014/main" id="{EDFC4CF9-8CE6-487C-A602-5EE50BFF6B5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68591"/>
            <a:stretch/>
          </p:blipFill>
          <p:spPr>
            <a:xfrm>
              <a:off x="7413171" y="1845128"/>
              <a:ext cx="979715" cy="630305"/>
            </a:xfrm>
            <a:prstGeom prst="rect">
              <a:avLst/>
            </a:prstGeom>
          </p:spPr>
        </p:pic>
        <p:pic>
          <p:nvPicPr>
            <p:cNvPr id="16" name="Picture 15">
              <a:extLst>
                <a:ext uri="{FF2B5EF4-FFF2-40B4-BE49-F238E27FC236}">
                  <a16:creationId xmlns:a16="http://schemas.microsoft.com/office/drawing/2014/main" id="{E8A37379-7721-4DDE-9E1A-7D1BE95825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pic>
        <p:nvPicPr>
          <p:cNvPr id="17" name="Picture 16" title="Nurse hanging IV">
            <a:extLst>
              <a:ext uri="{FF2B5EF4-FFF2-40B4-BE49-F238E27FC236}">
                <a16:creationId xmlns:a16="http://schemas.microsoft.com/office/drawing/2014/main" id="{800B2868-A1BD-431D-9A01-99DE297DBA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4570415" y="1374374"/>
            <a:ext cx="548505" cy="4477811"/>
          </a:xfrm>
          <a:prstGeom prst="rect">
            <a:avLst/>
          </a:prstGeom>
        </p:spPr>
      </p:pic>
      <p:sp>
        <p:nvSpPr>
          <p:cNvPr id="18" name="TextBox 17">
            <a:extLst>
              <a:ext uri="{FF2B5EF4-FFF2-40B4-BE49-F238E27FC236}">
                <a16:creationId xmlns:a16="http://schemas.microsoft.com/office/drawing/2014/main" id="{1CA628CA-3D9B-43CC-8751-E8F8E399F2E3}"/>
              </a:ext>
            </a:extLst>
          </p:cNvPr>
          <p:cNvSpPr txBox="1"/>
          <p:nvPr/>
        </p:nvSpPr>
        <p:spPr>
          <a:xfrm>
            <a:off x="2544264" y="5427107"/>
            <a:ext cx="1527919"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pic>
        <p:nvPicPr>
          <p:cNvPr id="19" name="Picture 18" title="Nurse hanging IV">
            <a:extLst>
              <a:ext uri="{FF2B5EF4-FFF2-40B4-BE49-F238E27FC236}">
                <a16:creationId xmlns:a16="http://schemas.microsoft.com/office/drawing/2014/main" id="{667CD536-21ED-403D-9FFE-869E9B0B59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5094516" y="1363741"/>
            <a:ext cx="532504" cy="4477811"/>
          </a:xfrm>
          <a:prstGeom prst="rect">
            <a:avLst/>
          </a:prstGeom>
        </p:spPr>
      </p:pic>
      <p:pic>
        <p:nvPicPr>
          <p:cNvPr id="20" name="Picture 19" descr="A picture containing silhouette of nurse">
            <a:extLst>
              <a:ext uri="{FF2B5EF4-FFF2-40B4-BE49-F238E27FC236}">
                <a16:creationId xmlns:a16="http://schemas.microsoft.com/office/drawing/2014/main" id="{3E3F594A-9B1B-4FE1-AD90-FD69C1F94BE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5183971" y="1531594"/>
            <a:ext cx="2113628" cy="4302063"/>
          </a:xfrm>
          <a:prstGeom prst="rect">
            <a:avLst/>
          </a:prstGeom>
        </p:spPr>
      </p:pic>
      <p:sp>
        <p:nvSpPr>
          <p:cNvPr id="21" name="TextBox 20">
            <a:extLst>
              <a:ext uri="{FF2B5EF4-FFF2-40B4-BE49-F238E27FC236}">
                <a16:creationId xmlns:a16="http://schemas.microsoft.com/office/drawing/2014/main" id="{D528AAB4-029F-49F3-9F0A-2B1E0520AC26}"/>
              </a:ext>
            </a:extLst>
          </p:cNvPr>
          <p:cNvSpPr txBox="1"/>
          <p:nvPr/>
        </p:nvSpPr>
        <p:spPr>
          <a:xfrm>
            <a:off x="5643021" y="5427107"/>
            <a:ext cx="117475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9" name="Text Placeholder 8"/>
          <p:cNvSpPr>
            <a:spLocks noGrp="1"/>
          </p:cNvSpPr>
          <p:nvPr>
            <p:ph type="body" sz="quarter" idx="12"/>
          </p:nvPr>
        </p:nvSpPr>
        <p:spPr>
          <a:xfrm>
            <a:off x="6934369" y="4192323"/>
            <a:ext cx="4829103" cy="1633698"/>
          </a:xfrm>
          <a:prstGeom prst="wedgeRectCallout">
            <a:avLst>
              <a:gd name="adj1" fmla="val -49301"/>
              <a:gd name="adj2" fmla="val -155352"/>
            </a:avLst>
          </a:prstGeom>
        </p:spPr>
        <p:txBody>
          <a:bodyPr/>
          <a:lstStyle/>
          <a:p>
            <a:r>
              <a:rPr lang="en-US" sz="2200" dirty="0">
                <a:solidFill>
                  <a:srgbClr val="000000"/>
                </a:solidFill>
              </a:rPr>
              <a:t>Sorry about this, Ms. Smith; you’re a trooper. I am going to get a little help so we can start this IV and get your blood pressure under control and figure out next steps. How are you doing?</a:t>
            </a:r>
            <a:endParaRPr lang="en-US" sz="2200" dirty="0">
              <a:solidFill>
                <a:srgbClr val="000000"/>
              </a:solidFill>
              <a:cs typeface="Calibri"/>
            </a:endParaRPr>
          </a:p>
        </p:txBody>
      </p:sp>
      <p:sp>
        <p:nvSpPr>
          <p:cNvPr id="29" name="Text Placeholder 28"/>
          <p:cNvSpPr>
            <a:spLocks noGrp="1"/>
          </p:cNvSpPr>
          <p:nvPr>
            <p:ph type="body" sz="quarter" idx="11"/>
          </p:nvPr>
        </p:nvSpPr>
        <p:spPr>
          <a:xfrm>
            <a:off x="8545579" y="1821560"/>
            <a:ext cx="3522374" cy="1633698"/>
          </a:xfrm>
          <a:prstGeom prst="wedgeRectCallout">
            <a:avLst>
              <a:gd name="adj1" fmla="val -101078"/>
              <a:gd name="adj2" fmla="val -31367"/>
            </a:avLst>
          </a:prstGeom>
        </p:spPr>
        <p:txBody>
          <a:bodyPr/>
          <a:lstStyle/>
          <a:p>
            <a:pPr marL="690563"/>
            <a:r>
              <a:rPr lang="en-US" sz="2200" dirty="0"/>
              <a:t>Hey, Melanie, could you come to triage room 2? I need some help with an IV.</a:t>
            </a:r>
          </a:p>
        </p:txBody>
      </p:sp>
      <p:pic>
        <p:nvPicPr>
          <p:cNvPr id="24" name="Picture 23" descr="File:Phone font awesome.svg - Wikimedia Commons">
            <a:extLst>
              <a:ext uri="{FF2B5EF4-FFF2-40B4-BE49-F238E27FC236}">
                <a16:creationId xmlns:a16="http://schemas.microsoft.com/office/drawing/2014/main" id="{2D152094-FFA1-4F9E-A06D-2A9106B7C4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662288">
            <a:off x="8369028" y="2027380"/>
            <a:ext cx="1276593" cy="1276593"/>
          </a:xfrm>
          <a:prstGeom prst="rect">
            <a:avLst/>
          </a:prstGeom>
        </p:spPr>
      </p:pic>
    </p:spTree>
    <p:custDataLst>
      <p:tags r:id="rId1"/>
    </p:custDataLst>
    <p:extLst>
      <p:ext uri="{BB962C8B-B14F-4D97-AF65-F5344CB8AC3E}">
        <p14:creationId xmlns:p14="http://schemas.microsoft.com/office/powerpoint/2010/main" val="414416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Semi-transparent image of hospital. ">
            <a:extLst>
              <a:ext uri="{FF2B5EF4-FFF2-40B4-BE49-F238E27FC236}">
                <a16:creationId xmlns:a16="http://schemas.microsoft.com/office/drawing/2014/main" id="{8FF9E5A9-6FDA-4B81-95D5-117AE8164DA4}"/>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Master Case</a:t>
            </a: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724BEC6F-CE2A-284C-BF1F-09E403B42253}"/>
              </a:ext>
            </a:extLst>
          </p:cNvPr>
          <p:cNvSpPr txBox="1">
            <a:spLocks/>
          </p:cNvSpPr>
          <p:nvPr/>
        </p:nvSpPr>
        <p:spPr>
          <a:xfrm>
            <a:off x="584894" y="1965206"/>
            <a:ext cx="6819206" cy="3602944"/>
          </a:xfrm>
          <a:prstGeom prst="rect">
            <a:avLst/>
          </a:prstGeom>
          <a:solidFill>
            <a:schemeClr val="bg1"/>
          </a:solidFill>
          <a:ln w="1905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Read the master case scenario on the following slides.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Notice where clinician interactions are crucial to keeping patients safe.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We will use this scenario to demonstrate the use of the teamwork tools described in later modules.</a:t>
            </a:r>
          </a:p>
        </p:txBody>
      </p:sp>
      <p:pic>
        <p:nvPicPr>
          <p:cNvPr id="9" name="Picture 8">
            <a:extLst>
              <a:ext uri="{FF2B5EF4-FFF2-40B4-BE49-F238E27FC236}">
                <a16:creationId xmlns:a16="http://schemas.microsoft.com/office/drawing/2014/main" id="{11078F43-580E-2E48-A57F-F0DE4CB7DD5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Tree>
    <p:custDataLst>
      <p:tags r:id="rId1"/>
    </p:custDataLst>
    <p:extLst>
      <p:ext uri="{BB962C8B-B14F-4D97-AF65-F5344CB8AC3E}">
        <p14:creationId xmlns:p14="http://schemas.microsoft.com/office/powerpoint/2010/main" val="216046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descr="Decorative shape">
            <a:extLst>
              <a:ext uri="{FF2B5EF4-FFF2-40B4-BE49-F238E27FC236}">
                <a16:creationId xmlns:a16="http://schemas.microsoft.com/office/drawing/2014/main" id="{2CFA6100-30FF-47EC-B3DB-480EECF941A4}"/>
              </a:ext>
            </a:extLst>
          </p:cNvPr>
          <p:cNvSpPr/>
          <p:nvPr/>
        </p:nvSpPr>
        <p:spPr>
          <a:xfrm flipH="1">
            <a:off x="1416422" y="152071"/>
            <a:ext cx="10605247" cy="569291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itle 11">
            <a:extLst>
              <a:ext uri="{FF2B5EF4-FFF2-40B4-BE49-F238E27FC236}">
                <a16:creationId xmlns:a16="http://schemas.microsoft.com/office/drawing/2014/main" id="{558DC34D-3D14-BA40-AA8E-55EB560022AB}"/>
              </a:ext>
            </a:extLst>
          </p:cNvPr>
          <p:cNvSpPr>
            <a:spLocks noGrp="1"/>
          </p:cNvSpPr>
          <p:nvPr>
            <p:ph type="title"/>
          </p:nvPr>
        </p:nvSpPr>
        <p:spPr>
          <a:xfrm rot="16200000">
            <a:off x="-2314745" y="2312499"/>
            <a:ext cx="5950567" cy="1325563"/>
          </a:xfrm>
        </p:spPr>
        <p:txBody>
          <a:bodyPr>
            <a:normAutofit/>
          </a:bodyPr>
          <a:lstStyle/>
          <a:p>
            <a:pPr lvl="0"/>
            <a:r>
              <a:rPr lang="en-US" dirty="0"/>
              <a:t>Severe Hypertension</a:t>
            </a:r>
            <a:br>
              <a:rPr lang="en-US" dirty="0"/>
            </a:br>
            <a:r>
              <a:rPr lang="en-US" dirty="0"/>
              <a:t>Call-Out &amp; Check-Back</a:t>
            </a:r>
          </a:p>
        </p:txBody>
      </p:sp>
      <p:sp>
        <p:nvSpPr>
          <p:cNvPr id="10" name="Text Placeholder 21">
            <a:extLst>
              <a:ext uri="{FF2B5EF4-FFF2-40B4-BE49-F238E27FC236}">
                <a16:creationId xmlns:a16="http://schemas.microsoft.com/office/drawing/2014/main" id="{7F8763FD-D47D-D044-94CE-8F7221CB9024}"/>
              </a:ext>
            </a:extLst>
          </p:cNvPr>
          <p:cNvSpPr>
            <a:spLocks noGrp="1"/>
          </p:cNvSpPr>
          <p:nvPr>
            <p:ph type="body" sz="quarter" idx="10"/>
          </p:nvPr>
        </p:nvSpPr>
        <p:spPr>
          <a:xfrm>
            <a:off x="1828800" y="354645"/>
            <a:ext cx="4533539" cy="985299"/>
          </a:xfrm>
        </p:spPr>
        <p:txBody>
          <a:bodyPr/>
          <a:lstStyle/>
          <a:p>
            <a:r>
              <a:rPr lang="en-US" i="0" dirty="0"/>
              <a:t>Melanie comes into triage room 2.</a:t>
            </a:r>
            <a:endParaRPr lang="en-US" sz="2200" i="0" dirty="0">
              <a:cs typeface="Calibri"/>
            </a:endParaRPr>
          </a:p>
        </p:txBody>
      </p:sp>
      <p:sp>
        <p:nvSpPr>
          <p:cNvPr id="15" name="Text Placeholder 8">
            <a:extLst>
              <a:ext uri="{FF2B5EF4-FFF2-40B4-BE49-F238E27FC236}">
                <a16:creationId xmlns:a16="http://schemas.microsoft.com/office/drawing/2014/main" id="{1DB79BE2-500C-6342-85D1-1450154A7697}"/>
              </a:ext>
            </a:extLst>
          </p:cNvPr>
          <p:cNvSpPr txBox="1">
            <a:spLocks/>
          </p:cNvSpPr>
          <p:nvPr/>
        </p:nvSpPr>
        <p:spPr>
          <a:xfrm>
            <a:off x="2894247" y="1509581"/>
            <a:ext cx="3091270" cy="669532"/>
          </a:xfrm>
          <a:prstGeom prst="wedgeRectCallout">
            <a:avLst>
              <a:gd name="adj1" fmla="val -36829"/>
              <a:gd name="adj2" fmla="val 108820"/>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What’s going on, Kim?</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8" name="Picture 17" title="Nurse hanging IV">
            <a:extLst>
              <a:ext uri="{FF2B5EF4-FFF2-40B4-BE49-F238E27FC236}">
                <a16:creationId xmlns:a16="http://schemas.microsoft.com/office/drawing/2014/main" id="{CC2858A7-7A3A-4D4D-826C-F1E67BEA24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8340768" y="1355846"/>
            <a:ext cx="548505" cy="4477811"/>
          </a:xfrm>
          <a:prstGeom prst="rect">
            <a:avLst/>
          </a:prstGeom>
        </p:spPr>
      </p:pic>
      <p:pic>
        <p:nvPicPr>
          <p:cNvPr id="19" name="Picture 18" title="Nurse hanging IV">
            <a:extLst>
              <a:ext uri="{FF2B5EF4-FFF2-40B4-BE49-F238E27FC236}">
                <a16:creationId xmlns:a16="http://schemas.microsoft.com/office/drawing/2014/main" id="{BFCC065D-11A1-4DD5-A292-B3F99112E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8864869" y="1345213"/>
            <a:ext cx="532504" cy="4477811"/>
          </a:xfrm>
          <a:prstGeom prst="rect">
            <a:avLst/>
          </a:prstGeom>
        </p:spPr>
      </p:pic>
      <p:pic>
        <p:nvPicPr>
          <p:cNvPr id="20" name="Picture 19" descr="A picture containing silhouette of nurse">
            <a:extLst>
              <a:ext uri="{FF2B5EF4-FFF2-40B4-BE49-F238E27FC236}">
                <a16:creationId xmlns:a16="http://schemas.microsoft.com/office/drawing/2014/main" id="{3FEAFE16-6EDD-44A7-9C31-A259E2855AC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954324" y="1513066"/>
            <a:ext cx="2113628" cy="4302063"/>
          </a:xfrm>
          <a:prstGeom prst="rect">
            <a:avLst/>
          </a:prstGeom>
        </p:spPr>
      </p:pic>
      <p:sp>
        <p:nvSpPr>
          <p:cNvPr id="21" name="TextBox 20">
            <a:extLst>
              <a:ext uri="{FF2B5EF4-FFF2-40B4-BE49-F238E27FC236}">
                <a16:creationId xmlns:a16="http://schemas.microsoft.com/office/drawing/2014/main" id="{211DE55B-3FEB-4CD0-8CCC-4B4486D8B570}"/>
              </a:ext>
            </a:extLst>
          </p:cNvPr>
          <p:cNvSpPr txBox="1"/>
          <p:nvPr/>
        </p:nvSpPr>
        <p:spPr>
          <a:xfrm>
            <a:off x="9269581" y="5251177"/>
            <a:ext cx="116029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9" name="Text Placeholder 8"/>
          <p:cNvSpPr>
            <a:spLocks noGrp="1"/>
          </p:cNvSpPr>
          <p:nvPr>
            <p:ph type="body" sz="quarter" idx="12"/>
          </p:nvPr>
        </p:nvSpPr>
        <p:spPr>
          <a:xfrm>
            <a:off x="4189449" y="3372255"/>
            <a:ext cx="5080132" cy="2282096"/>
          </a:xfrm>
          <a:prstGeom prst="wedgeRectCallout">
            <a:avLst>
              <a:gd name="adj1" fmla="val 70112"/>
              <a:gd name="adj2" fmla="val -80319"/>
            </a:avLst>
          </a:prstGeom>
        </p:spPr>
        <p:txBody>
          <a:bodyPr/>
          <a:lstStyle/>
          <a:p>
            <a:r>
              <a:rPr lang="en-US" dirty="0"/>
              <a:t>Ms. Smith has had two severe-range blood pressure readings 10 minutes apart. She needs IV antihypertensives, and Dr. Johnson has requested labs as well, but I am having a lot of difficulty obtaining IV access. Can you help?</a:t>
            </a:r>
            <a:endParaRPr lang="en-US" dirty="0">
              <a:cs typeface="Calibri"/>
            </a:endParaRPr>
          </a:p>
        </p:txBody>
      </p:sp>
      <p:pic>
        <p:nvPicPr>
          <p:cNvPr id="23" name="Picture 22" descr="Image of nurse with clipboard.">
            <a:extLst>
              <a:ext uri="{FF2B5EF4-FFF2-40B4-BE49-F238E27FC236}">
                <a16:creationId xmlns:a16="http://schemas.microsoft.com/office/drawing/2014/main" id="{39AD0A47-F90F-4154-A7F9-AF881E1A4CEA}"/>
              </a:ext>
            </a:extLst>
          </p:cNvPr>
          <p:cNvPicPr>
            <a:picLocks noChangeAspect="1"/>
          </p:cNvPicPr>
          <p:nvPr/>
        </p:nvPicPr>
        <p:blipFill rotWithShape="1">
          <a:blip r:embed="rId6">
            <a:extLst>
              <a:ext uri="{28A0092B-C50C-407E-A947-70E740481C1C}">
                <a14:useLocalDpi xmlns:a14="http://schemas.microsoft.com/office/drawing/2010/main" val="0"/>
              </a:ext>
            </a:extLst>
          </a:blip>
          <a:srcRect b="28185"/>
          <a:stretch/>
        </p:blipFill>
        <p:spPr>
          <a:xfrm>
            <a:off x="1894246" y="2179113"/>
            <a:ext cx="1751607" cy="3730383"/>
          </a:xfrm>
          <a:prstGeom prst="rect">
            <a:avLst/>
          </a:prstGeom>
        </p:spPr>
      </p:pic>
      <p:sp>
        <p:nvSpPr>
          <p:cNvPr id="24" name="TextBox 23">
            <a:extLst>
              <a:ext uri="{FF2B5EF4-FFF2-40B4-BE49-F238E27FC236}">
                <a16:creationId xmlns:a16="http://schemas.microsoft.com/office/drawing/2014/main" id="{E7EB13AC-B22A-4360-9C56-8FF527791915}"/>
              </a:ext>
            </a:extLst>
          </p:cNvPr>
          <p:cNvSpPr txBox="1"/>
          <p:nvPr/>
        </p:nvSpPr>
        <p:spPr>
          <a:xfrm>
            <a:off x="2151942" y="5381981"/>
            <a:ext cx="149391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Melanie, charge nurse</a:t>
            </a:r>
          </a:p>
        </p:txBody>
      </p:sp>
    </p:spTree>
    <p:custDataLst>
      <p:tags r:id="rId1"/>
    </p:custDataLst>
    <p:extLst>
      <p:ext uri="{BB962C8B-B14F-4D97-AF65-F5344CB8AC3E}">
        <p14:creationId xmlns:p14="http://schemas.microsoft.com/office/powerpoint/2010/main" val="49216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descr="Decorative shape">
            <a:extLst>
              <a:ext uri="{FF2B5EF4-FFF2-40B4-BE49-F238E27FC236}">
                <a16:creationId xmlns:a16="http://schemas.microsoft.com/office/drawing/2014/main" id="{270841BC-CE23-4955-B4E9-C38F60E3AF19}"/>
              </a:ext>
            </a:extLst>
          </p:cNvPr>
          <p:cNvSpPr/>
          <p:nvPr/>
        </p:nvSpPr>
        <p:spPr>
          <a:xfrm flipV="1">
            <a:off x="1400423" y="89647"/>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itle 11">
            <a:extLst>
              <a:ext uri="{FF2B5EF4-FFF2-40B4-BE49-F238E27FC236}">
                <a16:creationId xmlns:a16="http://schemas.microsoft.com/office/drawing/2014/main" id="{558DC34D-3D14-BA40-AA8E-55EB560022AB}"/>
              </a:ext>
            </a:extLst>
          </p:cNvPr>
          <p:cNvSpPr>
            <a:spLocks noGrp="1"/>
          </p:cNvSpPr>
          <p:nvPr>
            <p:ph type="title"/>
          </p:nvPr>
        </p:nvSpPr>
        <p:spPr>
          <a:xfrm rot="16200000">
            <a:off x="-2314745" y="2312499"/>
            <a:ext cx="5950567" cy="1325563"/>
          </a:xfrm>
        </p:spPr>
        <p:txBody>
          <a:bodyPr>
            <a:normAutofit/>
          </a:bodyPr>
          <a:lstStyle/>
          <a:p>
            <a:pPr lvl="0"/>
            <a:r>
              <a:rPr lang="en-US" dirty="0"/>
              <a:t>Severe Hypertension</a:t>
            </a:r>
            <a:br>
              <a:rPr lang="en-US" dirty="0"/>
            </a:br>
            <a:r>
              <a:rPr lang="en-US" dirty="0"/>
              <a:t>Call-Out &amp; Check-Back</a:t>
            </a:r>
          </a:p>
        </p:txBody>
      </p:sp>
      <p:pic>
        <p:nvPicPr>
          <p:cNvPr id="18" name="Picture 17" title="Nurse hanging IV">
            <a:extLst>
              <a:ext uri="{FF2B5EF4-FFF2-40B4-BE49-F238E27FC236}">
                <a16:creationId xmlns:a16="http://schemas.microsoft.com/office/drawing/2014/main" id="{CC2858A7-7A3A-4D4D-826C-F1E67BEA24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a:off x="8340768" y="1355846"/>
            <a:ext cx="548505" cy="4477811"/>
          </a:xfrm>
          <a:prstGeom prst="rect">
            <a:avLst/>
          </a:prstGeom>
        </p:spPr>
      </p:pic>
      <p:pic>
        <p:nvPicPr>
          <p:cNvPr id="19" name="Picture 18" title="Nurse hanging IV">
            <a:extLst>
              <a:ext uri="{FF2B5EF4-FFF2-40B4-BE49-F238E27FC236}">
                <a16:creationId xmlns:a16="http://schemas.microsoft.com/office/drawing/2014/main" id="{BFCC065D-11A1-4DD5-A292-B3F99112E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593" b="17125"/>
          <a:stretch/>
        </p:blipFill>
        <p:spPr>
          <a:xfrm flipH="1">
            <a:off x="8864869" y="1345213"/>
            <a:ext cx="532504" cy="4477811"/>
          </a:xfrm>
          <a:prstGeom prst="rect">
            <a:avLst/>
          </a:prstGeom>
        </p:spPr>
      </p:pic>
      <p:pic>
        <p:nvPicPr>
          <p:cNvPr id="20" name="Picture 19" descr="A picture containing silhouette of nurse">
            <a:extLst>
              <a:ext uri="{FF2B5EF4-FFF2-40B4-BE49-F238E27FC236}">
                <a16:creationId xmlns:a16="http://schemas.microsoft.com/office/drawing/2014/main" id="{3FEAFE16-6EDD-44A7-9C31-A259E2855AC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954324" y="1513066"/>
            <a:ext cx="2113628" cy="4302063"/>
          </a:xfrm>
          <a:prstGeom prst="rect">
            <a:avLst/>
          </a:prstGeom>
        </p:spPr>
      </p:pic>
      <p:sp>
        <p:nvSpPr>
          <p:cNvPr id="21" name="TextBox 20">
            <a:extLst>
              <a:ext uri="{FF2B5EF4-FFF2-40B4-BE49-F238E27FC236}">
                <a16:creationId xmlns:a16="http://schemas.microsoft.com/office/drawing/2014/main" id="{211DE55B-3FEB-4CD0-8CCC-4B4486D8B570}"/>
              </a:ext>
            </a:extLst>
          </p:cNvPr>
          <p:cNvSpPr txBox="1"/>
          <p:nvPr/>
        </p:nvSpPr>
        <p:spPr>
          <a:xfrm>
            <a:off x="9474475" y="5348419"/>
            <a:ext cx="121104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9" name="Text Placeholder 8"/>
          <p:cNvSpPr>
            <a:spLocks noGrp="1"/>
          </p:cNvSpPr>
          <p:nvPr>
            <p:ph type="body" sz="quarter" idx="12"/>
          </p:nvPr>
        </p:nvSpPr>
        <p:spPr>
          <a:xfrm>
            <a:off x="6488108" y="3844505"/>
            <a:ext cx="2863175" cy="759485"/>
          </a:xfrm>
          <a:prstGeom prst="wedgeRectCallout">
            <a:avLst>
              <a:gd name="adj1" fmla="val 69552"/>
              <a:gd name="adj2" fmla="val -209165"/>
            </a:avLst>
          </a:prstGeom>
        </p:spPr>
        <p:txBody>
          <a:bodyPr/>
          <a:lstStyle/>
          <a:p>
            <a:r>
              <a:rPr lang="en-US" dirty="0"/>
              <a:t>Great, thank you!</a:t>
            </a:r>
            <a:endParaRPr lang="en-US" dirty="0">
              <a:cs typeface="Calibri"/>
            </a:endParaRPr>
          </a:p>
        </p:txBody>
      </p:sp>
      <p:pic>
        <p:nvPicPr>
          <p:cNvPr id="23" name="Picture 22" descr="Image of nurse with clipboard.">
            <a:extLst>
              <a:ext uri="{FF2B5EF4-FFF2-40B4-BE49-F238E27FC236}">
                <a16:creationId xmlns:a16="http://schemas.microsoft.com/office/drawing/2014/main" id="{39AD0A47-F90F-4154-A7F9-AF881E1A4CEA}"/>
              </a:ext>
            </a:extLst>
          </p:cNvPr>
          <p:cNvPicPr>
            <a:picLocks noChangeAspect="1"/>
          </p:cNvPicPr>
          <p:nvPr/>
        </p:nvPicPr>
        <p:blipFill rotWithShape="1">
          <a:blip r:embed="rId6">
            <a:extLst>
              <a:ext uri="{28A0092B-C50C-407E-A947-70E740481C1C}">
                <a14:useLocalDpi xmlns:a14="http://schemas.microsoft.com/office/drawing/2010/main" val="0"/>
              </a:ext>
            </a:extLst>
          </a:blip>
          <a:srcRect b="28185"/>
          <a:stretch/>
        </p:blipFill>
        <p:spPr>
          <a:xfrm>
            <a:off x="1894246" y="2179113"/>
            <a:ext cx="1751607" cy="3730383"/>
          </a:xfrm>
          <a:prstGeom prst="rect">
            <a:avLst/>
          </a:prstGeom>
        </p:spPr>
      </p:pic>
      <p:sp>
        <p:nvSpPr>
          <p:cNvPr id="24" name="TextBox 23">
            <a:extLst>
              <a:ext uri="{FF2B5EF4-FFF2-40B4-BE49-F238E27FC236}">
                <a16:creationId xmlns:a16="http://schemas.microsoft.com/office/drawing/2014/main" id="{E7EB13AC-B22A-4360-9C56-8FF527791915}"/>
              </a:ext>
            </a:extLst>
          </p:cNvPr>
          <p:cNvSpPr txBox="1"/>
          <p:nvPr/>
        </p:nvSpPr>
        <p:spPr>
          <a:xfrm>
            <a:off x="2315230" y="5348419"/>
            <a:ext cx="1542395"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Melanie, charge nurse</a:t>
            </a:r>
          </a:p>
        </p:txBody>
      </p:sp>
      <p:sp>
        <p:nvSpPr>
          <p:cNvPr id="14" name="Text Placeholder 9">
            <a:extLst>
              <a:ext uri="{FF2B5EF4-FFF2-40B4-BE49-F238E27FC236}">
                <a16:creationId xmlns:a16="http://schemas.microsoft.com/office/drawing/2014/main" id="{471A0551-CB58-4513-97FB-D6B144E5EE2F}"/>
              </a:ext>
            </a:extLst>
          </p:cNvPr>
          <p:cNvSpPr txBox="1">
            <a:spLocks/>
          </p:cNvSpPr>
          <p:nvPr/>
        </p:nvSpPr>
        <p:spPr>
          <a:xfrm>
            <a:off x="3731166" y="1354652"/>
            <a:ext cx="5910139" cy="1361877"/>
          </a:xfrm>
          <a:prstGeom prst="wedgeRectCallout">
            <a:avLst>
              <a:gd name="adj1" fmla="val -57698"/>
              <a:gd name="adj2" fmla="val 57306"/>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OK, Kim. I’ll send someone to assist you with establishing an IV in Ms. Smith so you can treat her severe </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blood pressure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and draw labs.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2" name="Explosion 1 14">
            <a:extLst>
              <a:ext uri="{FF2B5EF4-FFF2-40B4-BE49-F238E27FC236}">
                <a16:creationId xmlns:a16="http://schemas.microsoft.com/office/drawing/2014/main" id="{26CFCC6F-5C31-4D50-BB55-94E5A5BD7A7E}"/>
              </a:ext>
            </a:extLst>
          </p:cNvPr>
          <p:cNvSpPr/>
          <p:nvPr/>
        </p:nvSpPr>
        <p:spPr>
          <a:xfrm rot="20528625">
            <a:off x="1335670" y="67487"/>
            <a:ext cx="2931385" cy="200382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Check-Back</a:t>
            </a:r>
          </a:p>
        </p:txBody>
      </p:sp>
    </p:spTree>
    <p:custDataLst>
      <p:tags r:id="rId1"/>
    </p:custDataLst>
    <p:extLst>
      <p:ext uri="{BB962C8B-B14F-4D97-AF65-F5344CB8AC3E}">
        <p14:creationId xmlns:p14="http://schemas.microsoft.com/office/powerpoint/2010/main" val="361044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Semi-transparent image of hospital. ">
            <a:extLst>
              <a:ext uri="{FF2B5EF4-FFF2-40B4-BE49-F238E27FC236}">
                <a16:creationId xmlns:a16="http://schemas.microsoft.com/office/drawing/2014/main" id="{8FF9E5A9-6FDA-4B81-95D5-117AE8164DA4}"/>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SBAR</a:t>
            </a: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1A1DD4D1-AA07-6F49-B371-78F832E927E2}"/>
              </a:ext>
            </a:extLst>
          </p:cNvPr>
          <p:cNvSpPr>
            <a:spLocks noGrp="1"/>
          </p:cNvSpPr>
          <p:nvPr>
            <p:ph idx="1"/>
          </p:nvPr>
        </p:nvSpPr>
        <p:spPr>
          <a:xfrm>
            <a:off x="584894" y="1751763"/>
            <a:ext cx="6819206" cy="3966103"/>
          </a:xfrm>
          <a:solidFill>
            <a:schemeClr val="bg1"/>
          </a:solidFill>
          <a:ln w="19050">
            <a:solidFill>
              <a:schemeClr val="accent1"/>
            </a:solidFill>
          </a:ln>
        </p:spPr>
        <p:txBody>
          <a:bodyPr anchor="ctr">
            <a:noAutofit/>
          </a:bodyPr>
          <a:lstStyle/>
          <a:p>
            <a:r>
              <a:rPr lang="en-US" sz="3000" dirty="0"/>
              <a:t>Ms. Smith has persistent severe-range blood pressure with no IV access.</a:t>
            </a:r>
          </a:p>
          <a:p>
            <a:r>
              <a:rPr lang="en-US" sz="3000" dirty="0"/>
              <a:t>How does the nurse, Kim, use SBAR to structure her communication with Dr. Johnson, the obstetrician?</a:t>
            </a:r>
          </a:p>
          <a:p>
            <a:r>
              <a:rPr lang="en-US" sz="3000" dirty="0"/>
              <a:t>If you were the nurse, what would you say to Dr. Johnson?  </a:t>
            </a:r>
          </a:p>
        </p:txBody>
      </p:sp>
      <p:pic>
        <p:nvPicPr>
          <p:cNvPr id="9" name="Picture 8" descr="Decorative">
            <a:extLst>
              <a:ext uri="{FF2B5EF4-FFF2-40B4-BE49-F238E27FC236}">
                <a16:creationId xmlns:a16="http://schemas.microsoft.com/office/drawing/2014/main" id="{11078F43-580E-2E48-A57F-F0DE4CB7DD5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Tree>
    <p:custDataLst>
      <p:tags r:id="rId1"/>
    </p:custDataLst>
    <p:extLst>
      <p:ext uri="{BB962C8B-B14F-4D97-AF65-F5344CB8AC3E}">
        <p14:creationId xmlns:p14="http://schemas.microsoft.com/office/powerpoint/2010/main" val="403134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ecorative shape">
            <a:extLst>
              <a:ext uri="{FF2B5EF4-FFF2-40B4-BE49-F238E27FC236}">
                <a16:creationId xmlns:a16="http://schemas.microsoft.com/office/drawing/2014/main" id="{7D82D133-F05A-449D-A950-E58952E34ECA}"/>
              </a:ext>
            </a:extLst>
          </p:cNvPr>
          <p:cNvSpPr/>
          <p:nvPr/>
        </p:nvSpPr>
        <p:spPr>
          <a:xfrm flipH="1">
            <a:off x="1371477" y="107576"/>
            <a:ext cx="10696475" cy="576159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itle 11">
            <a:extLst>
              <a:ext uri="{FF2B5EF4-FFF2-40B4-BE49-F238E27FC236}">
                <a16:creationId xmlns:a16="http://schemas.microsoft.com/office/drawing/2014/main" id="{2DEBB2F9-20BA-0E40-BEE6-4EB11592FEDE}"/>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SBAR</a:t>
            </a:r>
          </a:p>
        </p:txBody>
      </p:sp>
      <p:pic>
        <p:nvPicPr>
          <p:cNvPr id="17" name="Picture 16" descr="A picture containing silhouette of nurse">
            <a:extLst>
              <a:ext uri="{FF2B5EF4-FFF2-40B4-BE49-F238E27FC236}">
                <a16:creationId xmlns:a16="http://schemas.microsoft.com/office/drawing/2014/main" id="{F6F571B1-BFAE-43F7-BA45-5990F0CA6B9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2739539" y="2474068"/>
            <a:ext cx="1563920" cy="3373837"/>
          </a:xfrm>
          <a:prstGeom prst="rect">
            <a:avLst/>
          </a:prstGeom>
        </p:spPr>
      </p:pic>
      <p:sp>
        <p:nvSpPr>
          <p:cNvPr id="18" name="TextBox 17">
            <a:extLst>
              <a:ext uri="{FF2B5EF4-FFF2-40B4-BE49-F238E27FC236}">
                <a16:creationId xmlns:a16="http://schemas.microsoft.com/office/drawing/2014/main" id="{E36EC780-3FED-4B6D-9292-B4D04C3D9EA8}"/>
              </a:ext>
            </a:extLst>
          </p:cNvPr>
          <p:cNvSpPr txBox="1"/>
          <p:nvPr/>
        </p:nvSpPr>
        <p:spPr>
          <a:xfrm>
            <a:off x="2848215" y="5464412"/>
            <a:ext cx="1203086"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4" name="Text Placeholder 3"/>
          <p:cNvSpPr>
            <a:spLocks noGrp="1"/>
          </p:cNvSpPr>
          <p:nvPr>
            <p:ph type="body" sz="quarter" idx="12"/>
          </p:nvPr>
        </p:nvSpPr>
        <p:spPr>
          <a:xfrm>
            <a:off x="4412135" y="1411064"/>
            <a:ext cx="3149924" cy="4310450"/>
          </a:xfrm>
          <a:prstGeom prst="wedgeRectCallout">
            <a:avLst>
              <a:gd name="adj1" fmla="val -78701"/>
              <a:gd name="adj2" fmla="val -15326"/>
            </a:avLst>
          </a:prstGeom>
        </p:spPr>
        <p:txBody>
          <a:bodyPr/>
          <a:lstStyle/>
          <a:p>
            <a:r>
              <a:rPr lang="en-US" dirty="0"/>
              <a:t>Hi, Dr. Johnson, it’s Kim. I’m caring for Ms. Alice Smith, who recently presented to L&amp;D triage complaining of a headache. </a:t>
            </a:r>
          </a:p>
          <a:p>
            <a:endParaRPr lang="en-US" sz="800" dirty="0"/>
          </a:p>
          <a:p>
            <a:r>
              <a:rPr lang="en-US" dirty="0"/>
              <a:t>Since her arrival, she has had two severe-range blood pressure readings separated by 10 minutes.</a:t>
            </a:r>
          </a:p>
        </p:txBody>
      </p:sp>
      <p:pic>
        <p:nvPicPr>
          <p:cNvPr id="20" name="Picture 19" descr="A picture containing silhouette of doctor">
            <a:extLst>
              <a:ext uri="{FF2B5EF4-FFF2-40B4-BE49-F238E27FC236}">
                <a16:creationId xmlns:a16="http://schemas.microsoft.com/office/drawing/2014/main" id="{6EC29CD9-F2C3-4D31-B1F9-58637230A9F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9556569" y="1663351"/>
            <a:ext cx="2026062" cy="4077489"/>
          </a:xfrm>
          <a:prstGeom prst="rect">
            <a:avLst/>
          </a:prstGeom>
        </p:spPr>
      </p:pic>
      <p:sp>
        <p:nvSpPr>
          <p:cNvPr id="21" name="TextBox 20">
            <a:extLst>
              <a:ext uri="{FF2B5EF4-FFF2-40B4-BE49-F238E27FC236}">
                <a16:creationId xmlns:a16="http://schemas.microsoft.com/office/drawing/2014/main" id="{8932228B-6CE0-46A9-A3BF-5E82E72FB07E}"/>
              </a:ext>
            </a:extLst>
          </p:cNvPr>
          <p:cNvSpPr txBox="1"/>
          <p:nvPr/>
        </p:nvSpPr>
        <p:spPr>
          <a:xfrm>
            <a:off x="9188244" y="5459904"/>
            <a:ext cx="15956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2" name="Explosion 1 11">
            <a:extLst>
              <a:ext uri="{FF2B5EF4-FFF2-40B4-BE49-F238E27FC236}">
                <a16:creationId xmlns:a16="http://schemas.microsoft.com/office/drawing/2014/main" id="{CA84AFB5-C2E8-A64A-8207-7FC5C20274CC}"/>
              </a:ext>
            </a:extLst>
          </p:cNvPr>
          <p:cNvSpPr/>
          <p:nvPr/>
        </p:nvSpPr>
        <p:spPr>
          <a:xfrm rot="21083049">
            <a:off x="2553492" y="-8768"/>
            <a:ext cx="2521677" cy="200382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Situation</a:t>
            </a:r>
          </a:p>
        </p:txBody>
      </p:sp>
      <p:pic>
        <p:nvPicPr>
          <p:cNvPr id="22" name="Picture 21" descr="File:Phone font awesome.svg - Wikimedia Commons">
            <a:extLst>
              <a:ext uri="{FF2B5EF4-FFF2-40B4-BE49-F238E27FC236}">
                <a16:creationId xmlns:a16="http://schemas.microsoft.com/office/drawing/2014/main" id="{57E0A993-B920-4B79-86BB-25A3EB8A5E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301833">
            <a:off x="7369054" y="1452352"/>
            <a:ext cx="2710165" cy="2710165"/>
          </a:xfrm>
          <a:prstGeom prst="rect">
            <a:avLst/>
          </a:prstGeom>
        </p:spPr>
      </p:pic>
    </p:spTree>
    <p:custDataLst>
      <p:tags r:id="rId1"/>
    </p:custDataLst>
    <p:extLst>
      <p:ext uri="{BB962C8B-B14F-4D97-AF65-F5344CB8AC3E}">
        <p14:creationId xmlns:p14="http://schemas.microsoft.com/office/powerpoint/2010/main" val="3666609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descr="Decorative shape">
            <a:extLst>
              <a:ext uri="{FF2B5EF4-FFF2-40B4-BE49-F238E27FC236}">
                <a16:creationId xmlns:a16="http://schemas.microsoft.com/office/drawing/2014/main" id="{2DDBA848-22FF-4F31-B5FE-046E27ECB1EA}"/>
              </a:ext>
            </a:extLst>
          </p:cNvPr>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itle 11">
            <a:extLst>
              <a:ext uri="{FF2B5EF4-FFF2-40B4-BE49-F238E27FC236}">
                <a16:creationId xmlns:a16="http://schemas.microsoft.com/office/drawing/2014/main" id="{2DEBB2F9-20BA-0E40-BEE6-4EB11592FEDE}"/>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SBAR</a:t>
            </a:r>
          </a:p>
        </p:txBody>
      </p:sp>
      <p:pic>
        <p:nvPicPr>
          <p:cNvPr id="17" name="Picture 16" descr="A picture containing silhouette of nurse">
            <a:extLst>
              <a:ext uri="{FF2B5EF4-FFF2-40B4-BE49-F238E27FC236}">
                <a16:creationId xmlns:a16="http://schemas.microsoft.com/office/drawing/2014/main" id="{F6F571B1-BFAE-43F7-BA45-5990F0CA6B9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2424379" y="2474068"/>
            <a:ext cx="1563920" cy="3373837"/>
          </a:xfrm>
          <a:prstGeom prst="rect">
            <a:avLst/>
          </a:prstGeom>
        </p:spPr>
      </p:pic>
      <p:sp>
        <p:nvSpPr>
          <p:cNvPr id="18" name="TextBox 17">
            <a:extLst>
              <a:ext uri="{FF2B5EF4-FFF2-40B4-BE49-F238E27FC236}">
                <a16:creationId xmlns:a16="http://schemas.microsoft.com/office/drawing/2014/main" id="{E36EC780-3FED-4B6D-9292-B4D04C3D9EA8}"/>
              </a:ext>
            </a:extLst>
          </p:cNvPr>
          <p:cNvSpPr txBox="1"/>
          <p:nvPr/>
        </p:nvSpPr>
        <p:spPr>
          <a:xfrm>
            <a:off x="2263749" y="5543769"/>
            <a:ext cx="12398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pic>
        <p:nvPicPr>
          <p:cNvPr id="19" name="Picture 18" descr="File:Phone font awesome.svg - Wikimedia Commons">
            <a:extLst>
              <a:ext uri="{FF2B5EF4-FFF2-40B4-BE49-F238E27FC236}">
                <a16:creationId xmlns:a16="http://schemas.microsoft.com/office/drawing/2014/main" id="{9E016ADB-90B5-4061-ACF1-2656972785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6958379" y="1319301"/>
            <a:ext cx="2710165" cy="2710165"/>
          </a:xfrm>
          <a:prstGeom prst="rect">
            <a:avLst/>
          </a:prstGeom>
        </p:spPr>
      </p:pic>
      <p:pic>
        <p:nvPicPr>
          <p:cNvPr id="20" name="Picture 19" descr="A picture containing silhouette of doctor">
            <a:extLst>
              <a:ext uri="{FF2B5EF4-FFF2-40B4-BE49-F238E27FC236}">
                <a16:creationId xmlns:a16="http://schemas.microsoft.com/office/drawing/2014/main" id="{6EC29CD9-F2C3-4D31-B1F9-58637230A9F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9684806" y="1632196"/>
            <a:ext cx="2026062" cy="4077489"/>
          </a:xfrm>
          <a:prstGeom prst="rect">
            <a:avLst/>
          </a:prstGeom>
        </p:spPr>
      </p:pic>
      <p:sp>
        <p:nvSpPr>
          <p:cNvPr id="21" name="TextBox 20">
            <a:extLst>
              <a:ext uri="{FF2B5EF4-FFF2-40B4-BE49-F238E27FC236}">
                <a16:creationId xmlns:a16="http://schemas.microsoft.com/office/drawing/2014/main" id="{8932228B-6CE0-46A9-A3BF-5E82E72FB07E}"/>
              </a:ext>
            </a:extLst>
          </p:cNvPr>
          <p:cNvSpPr txBox="1"/>
          <p:nvPr/>
        </p:nvSpPr>
        <p:spPr>
          <a:xfrm>
            <a:off x="9874234" y="5365117"/>
            <a:ext cx="160473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2" name="Explosion 1 11">
            <a:extLst>
              <a:ext uri="{FF2B5EF4-FFF2-40B4-BE49-F238E27FC236}">
                <a16:creationId xmlns:a16="http://schemas.microsoft.com/office/drawing/2014/main" id="{CA84AFB5-C2E8-A64A-8207-7FC5C20274CC}"/>
              </a:ext>
            </a:extLst>
          </p:cNvPr>
          <p:cNvSpPr/>
          <p:nvPr/>
        </p:nvSpPr>
        <p:spPr>
          <a:xfrm rot="21083049">
            <a:off x="1637859" y="-133408"/>
            <a:ext cx="3047208" cy="200382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Background</a:t>
            </a:r>
          </a:p>
        </p:txBody>
      </p:sp>
      <p:pic>
        <p:nvPicPr>
          <p:cNvPr id="13" name="Picture 12" descr="File:Phone font awesome.svg - Wikimedia Commons">
            <a:extLst>
              <a:ext uri="{FF2B5EF4-FFF2-40B4-BE49-F238E27FC236}">
                <a16:creationId xmlns:a16="http://schemas.microsoft.com/office/drawing/2014/main" id="{60F61C64-ABDD-4FFF-8EA4-616F135AE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8255189" y="494541"/>
            <a:ext cx="2710165" cy="2710165"/>
          </a:xfrm>
          <a:prstGeom prst="rect">
            <a:avLst/>
          </a:prstGeom>
        </p:spPr>
      </p:pic>
      <p:sp>
        <p:nvSpPr>
          <p:cNvPr id="4" name="Text Placeholder 3"/>
          <p:cNvSpPr>
            <a:spLocks noGrp="1"/>
          </p:cNvSpPr>
          <p:nvPr>
            <p:ph type="body" sz="quarter" idx="12"/>
          </p:nvPr>
        </p:nvSpPr>
        <p:spPr>
          <a:xfrm>
            <a:off x="3673924" y="1148315"/>
            <a:ext cx="5815194" cy="4577707"/>
          </a:xfrm>
          <a:prstGeom prst="wedgeRectCallout">
            <a:avLst>
              <a:gd name="adj1" fmla="val -58875"/>
              <a:gd name="adj2" fmla="val -14711"/>
            </a:avLst>
          </a:prstGeom>
        </p:spPr>
        <p:txBody>
          <a:bodyPr/>
          <a:lstStyle/>
          <a:p>
            <a:pPr lvl="0"/>
            <a:r>
              <a:rPr lang="en-US" dirty="0">
                <a:solidFill>
                  <a:prstClr val="black"/>
                </a:solidFill>
              </a:rPr>
              <a:t>Ms. Smith is a 31-year-old primiparous female at 36 weeks and 2 days with overall uncomplicated prenatal care. </a:t>
            </a:r>
          </a:p>
          <a:p>
            <a:pPr lvl="0"/>
            <a:endParaRPr lang="en-US" sz="800" dirty="0">
              <a:solidFill>
                <a:prstClr val="black"/>
              </a:solidFill>
            </a:endParaRPr>
          </a:p>
          <a:p>
            <a:pPr lvl="0"/>
            <a:r>
              <a:rPr lang="en-US" dirty="0">
                <a:solidFill>
                  <a:prstClr val="black"/>
                </a:solidFill>
              </a:rPr>
              <a:t>She presented to L&amp;D triage today reporting worsening daily headaches. On arrival, she was noted to have an initial severe blood pressure of </a:t>
            </a:r>
            <a:r>
              <a:rPr lang="en-US" dirty="0">
                <a:solidFill>
                  <a:srgbClr val="FF0000"/>
                </a:solidFill>
              </a:rPr>
              <a:t>178/112</a:t>
            </a:r>
            <a:r>
              <a:rPr lang="en-US" dirty="0">
                <a:solidFill>
                  <a:prstClr val="black"/>
                </a:solidFill>
              </a:rPr>
              <a:t>.</a:t>
            </a:r>
          </a:p>
          <a:p>
            <a:pPr lvl="0"/>
            <a:endParaRPr lang="en-US" sz="800" dirty="0">
              <a:solidFill>
                <a:prstClr val="black"/>
              </a:solidFill>
            </a:endParaRPr>
          </a:p>
          <a:p>
            <a:pPr lvl="0"/>
            <a:r>
              <a:rPr lang="en-US" dirty="0">
                <a:solidFill>
                  <a:prstClr val="black"/>
                </a:solidFill>
              </a:rPr>
              <a:t>We initiated routine admission paperwork and the consent process while letting her relax a bit; however, her repeat blood pressure 10 minutes later was </a:t>
            </a:r>
            <a:r>
              <a:rPr lang="en-US" dirty="0">
                <a:solidFill>
                  <a:srgbClr val="FF0000"/>
                </a:solidFill>
              </a:rPr>
              <a:t>182/114</a:t>
            </a:r>
            <a:r>
              <a:rPr lang="en-US" dirty="0">
                <a:solidFill>
                  <a:prstClr val="black"/>
                </a:solidFill>
              </a:rPr>
              <a:t>.  </a:t>
            </a:r>
          </a:p>
        </p:txBody>
      </p:sp>
    </p:spTree>
    <p:custDataLst>
      <p:tags r:id="rId1"/>
    </p:custDataLst>
    <p:extLst>
      <p:ext uri="{BB962C8B-B14F-4D97-AF65-F5344CB8AC3E}">
        <p14:creationId xmlns:p14="http://schemas.microsoft.com/office/powerpoint/2010/main" val="3545456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ecorative shape">
            <a:extLst>
              <a:ext uri="{FF2B5EF4-FFF2-40B4-BE49-F238E27FC236}">
                <a16:creationId xmlns:a16="http://schemas.microsoft.com/office/drawing/2014/main" id="{6CB91206-2285-4340-B9A6-DED340A43D7E}"/>
              </a:ext>
            </a:extLst>
          </p:cNvPr>
          <p:cNvSpPr/>
          <p:nvPr/>
        </p:nvSpPr>
        <p:spPr>
          <a:xfrm>
            <a:off x="1402130" y="80682"/>
            <a:ext cx="10646435" cy="575534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itle 11">
            <a:extLst>
              <a:ext uri="{FF2B5EF4-FFF2-40B4-BE49-F238E27FC236}">
                <a16:creationId xmlns:a16="http://schemas.microsoft.com/office/drawing/2014/main" id="{2DEBB2F9-20BA-0E40-BEE6-4EB11592FEDE}"/>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SBAR</a:t>
            </a:r>
          </a:p>
        </p:txBody>
      </p:sp>
      <p:pic>
        <p:nvPicPr>
          <p:cNvPr id="17" name="Picture 16" descr="A picture containing silhouette of nurse">
            <a:extLst>
              <a:ext uri="{FF2B5EF4-FFF2-40B4-BE49-F238E27FC236}">
                <a16:creationId xmlns:a16="http://schemas.microsoft.com/office/drawing/2014/main" id="{F6F571B1-BFAE-43F7-BA45-5990F0CA6B9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2424379" y="2474068"/>
            <a:ext cx="1563920" cy="3373837"/>
          </a:xfrm>
          <a:prstGeom prst="rect">
            <a:avLst/>
          </a:prstGeom>
        </p:spPr>
      </p:pic>
      <p:sp>
        <p:nvSpPr>
          <p:cNvPr id="18" name="TextBox 17">
            <a:extLst>
              <a:ext uri="{FF2B5EF4-FFF2-40B4-BE49-F238E27FC236}">
                <a16:creationId xmlns:a16="http://schemas.microsoft.com/office/drawing/2014/main" id="{E36EC780-3FED-4B6D-9292-B4D04C3D9EA8}"/>
              </a:ext>
            </a:extLst>
          </p:cNvPr>
          <p:cNvSpPr txBox="1"/>
          <p:nvPr/>
        </p:nvSpPr>
        <p:spPr>
          <a:xfrm>
            <a:off x="2625903" y="5496863"/>
            <a:ext cx="1160871" cy="27034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pic>
        <p:nvPicPr>
          <p:cNvPr id="20" name="Picture 19" descr="A picture containing silhouette of doctor">
            <a:extLst>
              <a:ext uri="{FF2B5EF4-FFF2-40B4-BE49-F238E27FC236}">
                <a16:creationId xmlns:a16="http://schemas.microsoft.com/office/drawing/2014/main" id="{6EC29CD9-F2C3-4D31-B1F9-58637230A9F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9684806" y="1632196"/>
            <a:ext cx="2026062" cy="4077489"/>
          </a:xfrm>
          <a:prstGeom prst="rect">
            <a:avLst/>
          </a:prstGeom>
        </p:spPr>
      </p:pic>
      <p:sp>
        <p:nvSpPr>
          <p:cNvPr id="21" name="TextBox 20">
            <a:extLst>
              <a:ext uri="{FF2B5EF4-FFF2-40B4-BE49-F238E27FC236}">
                <a16:creationId xmlns:a16="http://schemas.microsoft.com/office/drawing/2014/main" id="{8932228B-6CE0-46A9-A3BF-5E82E72FB07E}"/>
              </a:ext>
            </a:extLst>
          </p:cNvPr>
          <p:cNvSpPr txBox="1"/>
          <p:nvPr/>
        </p:nvSpPr>
        <p:spPr>
          <a:xfrm>
            <a:off x="9897716" y="5323211"/>
            <a:ext cx="160024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4" name="Text Placeholder 3"/>
          <p:cNvSpPr>
            <a:spLocks noGrp="1"/>
          </p:cNvSpPr>
          <p:nvPr>
            <p:ph type="body" sz="quarter" idx="12"/>
          </p:nvPr>
        </p:nvSpPr>
        <p:spPr>
          <a:xfrm>
            <a:off x="3821845" y="1434248"/>
            <a:ext cx="4898085" cy="1304487"/>
          </a:xfrm>
          <a:prstGeom prst="wedgeRectCallout">
            <a:avLst>
              <a:gd name="adj1" fmla="val -57508"/>
              <a:gd name="adj2" fmla="val 89926"/>
            </a:avLst>
          </a:prstGeom>
        </p:spPr>
        <p:txBody>
          <a:bodyPr/>
          <a:lstStyle/>
          <a:p>
            <a:pPr lvl="0"/>
            <a:r>
              <a:rPr lang="en-US" dirty="0">
                <a:solidFill>
                  <a:prstClr val="black"/>
                </a:solidFill>
              </a:rPr>
              <a:t>I am concerned she could have pre-eclampsia.</a:t>
            </a:r>
          </a:p>
        </p:txBody>
      </p:sp>
      <p:sp>
        <p:nvSpPr>
          <p:cNvPr id="12" name="Explosion 1 11">
            <a:extLst>
              <a:ext uri="{FF2B5EF4-FFF2-40B4-BE49-F238E27FC236}">
                <a16:creationId xmlns:a16="http://schemas.microsoft.com/office/drawing/2014/main" id="{CA84AFB5-C2E8-A64A-8207-7FC5C20274CC}"/>
              </a:ext>
            </a:extLst>
          </p:cNvPr>
          <p:cNvSpPr/>
          <p:nvPr/>
        </p:nvSpPr>
        <p:spPr>
          <a:xfrm rot="845467">
            <a:off x="8530071" y="71577"/>
            <a:ext cx="3047208" cy="200382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Assessment</a:t>
            </a:r>
          </a:p>
        </p:txBody>
      </p:sp>
      <p:pic>
        <p:nvPicPr>
          <p:cNvPr id="14" name="Picture 13" descr="File:Phone font awesome.svg - Wikimedia Commons">
            <a:extLst>
              <a:ext uri="{FF2B5EF4-FFF2-40B4-BE49-F238E27FC236}">
                <a16:creationId xmlns:a16="http://schemas.microsoft.com/office/drawing/2014/main" id="{138CC486-57CF-4152-8F91-794414A7CD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301833">
            <a:off x="5226887" y="3096747"/>
            <a:ext cx="2710165" cy="2710165"/>
          </a:xfrm>
          <a:prstGeom prst="rect">
            <a:avLst/>
          </a:prstGeom>
        </p:spPr>
      </p:pic>
    </p:spTree>
    <p:custDataLst>
      <p:tags r:id="rId1"/>
    </p:custDataLst>
    <p:extLst>
      <p:ext uri="{BB962C8B-B14F-4D97-AF65-F5344CB8AC3E}">
        <p14:creationId xmlns:p14="http://schemas.microsoft.com/office/powerpoint/2010/main" val="166222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ecorative shape">
            <a:extLst>
              <a:ext uri="{FF2B5EF4-FFF2-40B4-BE49-F238E27FC236}">
                <a16:creationId xmlns:a16="http://schemas.microsoft.com/office/drawing/2014/main" id="{6A32DE87-6B4F-4369-8448-18EE615D2639}"/>
              </a:ext>
            </a:extLst>
          </p:cNvPr>
          <p:cNvSpPr/>
          <p:nvPr/>
        </p:nvSpPr>
        <p:spPr>
          <a:xfrm>
            <a:off x="1525432" y="107576"/>
            <a:ext cx="10585885" cy="5798234"/>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6" name="Title 11">
            <a:extLst>
              <a:ext uri="{FF2B5EF4-FFF2-40B4-BE49-F238E27FC236}">
                <a16:creationId xmlns:a16="http://schemas.microsoft.com/office/drawing/2014/main" id="{2DEBB2F9-20BA-0E40-BEE6-4EB11592FEDE}"/>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SBAR</a:t>
            </a:r>
          </a:p>
        </p:txBody>
      </p:sp>
      <p:pic>
        <p:nvPicPr>
          <p:cNvPr id="17" name="Picture 16" descr="A picture containing silhouette of nurse">
            <a:extLst>
              <a:ext uri="{FF2B5EF4-FFF2-40B4-BE49-F238E27FC236}">
                <a16:creationId xmlns:a16="http://schemas.microsoft.com/office/drawing/2014/main" id="{F6F571B1-BFAE-43F7-BA45-5990F0CA6B9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2424379" y="2474068"/>
            <a:ext cx="1563920" cy="3373837"/>
          </a:xfrm>
          <a:prstGeom prst="rect">
            <a:avLst/>
          </a:prstGeom>
        </p:spPr>
      </p:pic>
      <p:sp>
        <p:nvSpPr>
          <p:cNvPr id="18" name="TextBox 17">
            <a:extLst>
              <a:ext uri="{FF2B5EF4-FFF2-40B4-BE49-F238E27FC236}">
                <a16:creationId xmlns:a16="http://schemas.microsoft.com/office/drawing/2014/main" id="{E36EC780-3FED-4B6D-9292-B4D04C3D9EA8}"/>
              </a:ext>
            </a:extLst>
          </p:cNvPr>
          <p:cNvSpPr txBox="1"/>
          <p:nvPr/>
        </p:nvSpPr>
        <p:spPr>
          <a:xfrm>
            <a:off x="2625901" y="5421324"/>
            <a:ext cx="1160871" cy="270346"/>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pic>
        <p:nvPicPr>
          <p:cNvPr id="19" name="Picture 18" descr="File:Phone font awesome.svg - Wikimedia Commons">
            <a:extLst>
              <a:ext uri="{FF2B5EF4-FFF2-40B4-BE49-F238E27FC236}">
                <a16:creationId xmlns:a16="http://schemas.microsoft.com/office/drawing/2014/main" id="{9E016ADB-90B5-4061-ACF1-2656972785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7284419" y="3066642"/>
            <a:ext cx="2710165" cy="2710165"/>
          </a:xfrm>
          <a:prstGeom prst="rect">
            <a:avLst/>
          </a:prstGeom>
        </p:spPr>
      </p:pic>
      <p:pic>
        <p:nvPicPr>
          <p:cNvPr id="20" name="Picture 19" descr="A picture containing silhouette of doctor">
            <a:extLst>
              <a:ext uri="{FF2B5EF4-FFF2-40B4-BE49-F238E27FC236}">
                <a16:creationId xmlns:a16="http://schemas.microsoft.com/office/drawing/2014/main" id="{6EC29CD9-F2C3-4D31-B1F9-58637230A9F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9684806" y="1632196"/>
            <a:ext cx="2026062" cy="4077489"/>
          </a:xfrm>
          <a:prstGeom prst="rect">
            <a:avLst/>
          </a:prstGeom>
        </p:spPr>
      </p:pic>
      <p:sp>
        <p:nvSpPr>
          <p:cNvPr id="21" name="TextBox 20">
            <a:extLst>
              <a:ext uri="{FF2B5EF4-FFF2-40B4-BE49-F238E27FC236}">
                <a16:creationId xmlns:a16="http://schemas.microsoft.com/office/drawing/2014/main" id="{8932228B-6CE0-46A9-A3BF-5E82E72FB07E}"/>
              </a:ext>
            </a:extLst>
          </p:cNvPr>
          <p:cNvSpPr txBox="1"/>
          <p:nvPr/>
        </p:nvSpPr>
        <p:spPr>
          <a:xfrm>
            <a:off x="9872316" y="5382211"/>
            <a:ext cx="165104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4" name="Text Placeholder 3"/>
          <p:cNvSpPr>
            <a:spLocks noGrp="1"/>
          </p:cNvSpPr>
          <p:nvPr>
            <p:ph type="body" sz="quarter" idx="12"/>
          </p:nvPr>
        </p:nvSpPr>
        <p:spPr>
          <a:xfrm>
            <a:off x="4151109" y="1626245"/>
            <a:ext cx="3868795" cy="2698069"/>
          </a:xfrm>
          <a:prstGeom prst="wedgeRectCallout">
            <a:avLst>
              <a:gd name="adj1" fmla="val -65354"/>
              <a:gd name="adj2" fmla="val 11339"/>
            </a:avLst>
          </a:prstGeom>
        </p:spPr>
        <p:txBody>
          <a:bodyPr/>
          <a:lstStyle/>
          <a:p>
            <a:pPr lvl="0"/>
            <a:r>
              <a:rPr lang="en-US" dirty="0">
                <a:solidFill>
                  <a:prstClr val="black"/>
                </a:solidFill>
              </a:rPr>
              <a:t>I think we should treat her blood pressure immediately and assess her for pre-eclampsia.</a:t>
            </a:r>
          </a:p>
          <a:p>
            <a:pPr lvl="0"/>
            <a:r>
              <a:rPr lang="en-US" dirty="0">
                <a:solidFill>
                  <a:prstClr val="black"/>
                </a:solidFill>
              </a:rPr>
              <a:t>Would you order IV access, IV antihypertensives, and additional labs? </a:t>
            </a:r>
          </a:p>
        </p:txBody>
      </p:sp>
      <p:sp>
        <p:nvSpPr>
          <p:cNvPr id="12" name="Explosion 1 11">
            <a:extLst>
              <a:ext uri="{FF2B5EF4-FFF2-40B4-BE49-F238E27FC236}">
                <a16:creationId xmlns:a16="http://schemas.microsoft.com/office/drawing/2014/main" id="{CA84AFB5-C2E8-A64A-8207-7FC5C20274CC}"/>
              </a:ext>
            </a:extLst>
          </p:cNvPr>
          <p:cNvSpPr/>
          <p:nvPr/>
        </p:nvSpPr>
        <p:spPr>
          <a:xfrm rot="21049286">
            <a:off x="889629" y="45629"/>
            <a:ext cx="4633417" cy="200382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Recommendation</a:t>
            </a:r>
          </a:p>
        </p:txBody>
      </p:sp>
    </p:spTree>
    <p:custDataLst>
      <p:tags r:id="rId1"/>
    </p:custDataLst>
    <p:extLst>
      <p:ext uri="{BB962C8B-B14F-4D97-AF65-F5344CB8AC3E}">
        <p14:creationId xmlns:p14="http://schemas.microsoft.com/office/powerpoint/2010/main" val="259549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Semi-transparent image of hospital. ">
            <a:extLst>
              <a:ext uri="{FF2B5EF4-FFF2-40B4-BE49-F238E27FC236}">
                <a16:creationId xmlns:a16="http://schemas.microsoft.com/office/drawing/2014/main" id="{8FF9E5A9-6FDA-4B81-95D5-117AE8164DA4}"/>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I PASS the BATON</a:t>
            </a: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9" name="Picture 8" descr="Decorative">
            <a:extLst>
              <a:ext uri="{FF2B5EF4-FFF2-40B4-BE49-F238E27FC236}">
                <a16:creationId xmlns:a16="http://schemas.microsoft.com/office/drawing/2014/main" id="{11078F43-580E-2E48-A57F-F0DE4CB7DD5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10" name="Content Placeholder 2">
            <a:extLst>
              <a:ext uri="{FF2B5EF4-FFF2-40B4-BE49-F238E27FC236}">
                <a16:creationId xmlns:a16="http://schemas.microsoft.com/office/drawing/2014/main" id="{AD5EE1C0-9D6D-7D4B-9826-AF540DF3C9DE}"/>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I PASS the BATON can be used during a nursing handoff at shift change.</a:t>
            </a:r>
          </a:p>
        </p:txBody>
      </p:sp>
    </p:spTree>
    <p:custDataLst>
      <p:tags r:id="rId1"/>
    </p:custDataLst>
    <p:extLst>
      <p:ext uri="{BB962C8B-B14F-4D97-AF65-F5344CB8AC3E}">
        <p14:creationId xmlns:p14="http://schemas.microsoft.com/office/powerpoint/2010/main" val="51516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descr="Decorative shape">
            <a:extLst>
              <a:ext uri="{FF2B5EF4-FFF2-40B4-BE49-F238E27FC236}">
                <a16:creationId xmlns:a16="http://schemas.microsoft.com/office/drawing/2014/main" id="{67387A93-0534-43CC-AB40-2DFF9DCE5AE2}"/>
              </a:ext>
            </a:extLst>
          </p:cNvPr>
          <p:cNvSpPr/>
          <p:nvPr/>
        </p:nvSpPr>
        <p:spPr>
          <a:xfrm>
            <a:off x="1525432" y="107576"/>
            <a:ext cx="10585885" cy="5798234"/>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I PASS the BATON</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2289593" y="2556086"/>
            <a:ext cx="1563920" cy="3373837"/>
          </a:xfrm>
          <a:prstGeom prst="rect">
            <a:avLst/>
          </a:prstGeom>
        </p:spPr>
      </p:pic>
      <p:sp>
        <p:nvSpPr>
          <p:cNvPr id="36" name="TextBox 35">
            <a:extLst>
              <a:ext uri="{FF2B5EF4-FFF2-40B4-BE49-F238E27FC236}">
                <a16:creationId xmlns:a16="http://schemas.microsoft.com/office/drawing/2014/main" id="{57E129AE-B618-4CC5-B8B3-1F98F4C20A35}"/>
              </a:ext>
            </a:extLst>
          </p:cNvPr>
          <p:cNvSpPr txBox="1"/>
          <p:nvPr/>
        </p:nvSpPr>
        <p:spPr>
          <a:xfrm>
            <a:off x="2354086" y="5180212"/>
            <a:ext cx="117501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37" name="Text Placeholder 23">
            <a:extLst>
              <a:ext uri="{FF2B5EF4-FFF2-40B4-BE49-F238E27FC236}">
                <a16:creationId xmlns:a16="http://schemas.microsoft.com/office/drawing/2014/main" id="{56C76E61-CFD3-4C18-BA4A-2394F8C816D6}"/>
              </a:ext>
            </a:extLst>
          </p:cNvPr>
          <p:cNvSpPr txBox="1">
            <a:spLocks/>
          </p:cNvSpPr>
          <p:nvPr/>
        </p:nvSpPr>
        <p:spPr>
          <a:xfrm>
            <a:off x="7584988" y="1905901"/>
            <a:ext cx="3588958" cy="850897"/>
          </a:xfrm>
          <a:prstGeom prst="wedgeRectCallout">
            <a:avLst>
              <a:gd name="adj1" fmla="val -2626"/>
              <a:gd name="adj2" fmla="val 73696"/>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Hi, Kim. I’m ready. Are you ready, Ms. Smith?</a:t>
            </a:r>
          </a:p>
        </p:txBody>
      </p:sp>
      <p:sp>
        <p:nvSpPr>
          <p:cNvPr id="41" name="Text Placeholder 22">
            <a:extLst>
              <a:ext uri="{FF2B5EF4-FFF2-40B4-BE49-F238E27FC236}">
                <a16:creationId xmlns:a16="http://schemas.microsoft.com/office/drawing/2014/main" id="{A7495764-0D18-4BB0-9060-B8D6E911A742}"/>
              </a:ext>
            </a:extLst>
          </p:cNvPr>
          <p:cNvSpPr>
            <a:spLocks noGrp="1"/>
          </p:cNvSpPr>
          <p:nvPr>
            <p:ph type="body" sz="quarter" idx="12"/>
          </p:nvPr>
        </p:nvSpPr>
        <p:spPr>
          <a:xfrm>
            <a:off x="3413199" y="641942"/>
            <a:ext cx="8169432" cy="1170117"/>
          </a:xfrm>
          <a:prstGeom prst="wedgeRectCallout">
            <a:avLst>
              <a:gd name="adj1" fmla="val -54878"/>
              <a:gd name="adj2" fmla="val 133280"/>
            </a:avLst>
          </a:prstGeom>
        </p:spPr>
        <p:txBody>
          <a:bodyPr/>
          <a:lstStyle/>
          <a:p>
            <a:r>
              <a:rPr lang="en-US" dirty="0"/>
              <a:t>Hi, Beth. I’m Kim, from triage. I have been taking care of Ms. Smith here, and she is now being admitted to L&amp;D. </a:t>
            </a:r>
          </a:p>
          <a:p>
            <a:r>
              <a:rPr lang="en-US" dirty="0"/>
              <a:t>Are you ready for handoff?</a:t>
            </a:r>
          </a:p>
        </p:txBody>
      </p:sp>
      <p:sp>
        <p:nvSpPr>
          <p:cNvPr id="39" name="Explosion 1 11">
            <a:extLst>
              <a:ext uri="{FF2B5EF4-FFF2-40B4-BE49-F238E27FC236}">
                <a16:creationId xmlns:a16="http://schemas.microsoft.com/office/drawing/2014/main" id="{1921CACC-2A8C-4C5E-8EAD-333492B131F5}"/>
              </a:ext>
            </a:extLst>
          </p:cNvPr>
          <p:cNvSpPr/>
          <p:nvPr/>
        </p:nvSpPr>
        <p:spPr>
          <a:xfrm rot="21083049">
            <a:off x="839079" y="-26587"/>
            <a:ext cx="2733553" cy="2003827"/>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Introduction</a:t>
            </a:r>
          </a:p>
        </p:txBody>
      </p:sp>
      <p:pic>
        <p:nvPicPr>
          <p:cNvPr id="31" name="Picture 30" descr="Image of a patient in a hospital bed."/>
          <p:cNvPicPr>
            <a:picLocks noChangeAspect="1"/>
          </p:cNvPicPr>
          <p:nvPr/>
        </p:nvPicPr>
        <p:blipFill rotWithShape="1">
          <a:blip r:embed="rId5">
            <a:extLst>
              <a:ext uri="{28A0092B-C50C-407E-A947-70E740481C1C}">
                <a14:useLocalDpi xmlns:a14="http://schemas.microsoft.com/office/drawing/2010/main" val="0"/>
              </a:ext>
            </a:extLst>
          </a:blip>
          <a:srcRect b="19584"/>
          <a:stretch/>
        </p:blipFill>
        <p:spPr>
          <a:xfrm flipH="1">
            <a:off x="3320358" y="2980886"/>
            <a:ext cx="3930127" cy="2956081"/>
          </a:xfrm>
          <a:prstGeom prst="rect">
            <a:avLst/>
          </a:prstGeom>
        </p:spPr>
      </p:pic>
      <p:sp>
        <p:nvSpPr>
          <p:cNvPr id="32" name="TextBox 31">
            <a:extLst>
              <a:ext uri="{FF2B5EF4-FFF2-40B4-BE49-F238E27FC236}">
                <a16:creationId xmlns:a16="http://schemas.microsoft.com/office/drawing/2014/main" id="{429C0CB9-6223-4F98-95A8-2F3A8340ECF9}"/>
              </a:ext>
            </a:extLst>
          </p:cNvPr>
          <p:cNvSpPr txBox="1"/>
          <p:nvPr/>
        </p:nvSpPr>
        <p:spPr>
          <a:xfrm>
            <a:off x="3778333" y="4278969"/>
            <a:ext cx="156134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38" name="Text Placeholder 14">
            <a:extLst>
              <a:ext uri="{FF2B5EF4-FFF2-40B4-BE49-F238E27FC236}">
                <a16:creationId xmlns:a16="http://schemas.microsoft.com/office/drawing/2014/main" id="{EF76D1DC-B933-478F-B9E6-2AB73123E242}"/>
              </a:ext>
            </a:extLst>
          </p:cNvPr>
          <p:cNvSpPr txBox="1">
            <a:spLocks/>
          </p:cNvSpPr>
          <p:nvPr/>
        </p:nvSpPr>
        <p:spPr>
          <a:xfrm>
            <a:off x="4784947" y="3063898"/>
            <a:ext cx="3329911" cy="819764"/>
          </a:xfrm>
          <a:prstGeom prst="wedgeRectCallout">
            <a:avLst>
              <a:gd name="adj1" fmla="val -58412"/>
              <a:gd name="adj2" fmla="val 1848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I guess so. I didn’t think I’d be doing this today.</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3" name="Picture 42" descr="A picture containing silhouette&#10;&#10;Description automatically generated">
            <a:extLst>
              <a:ext uri="{FF2B5EF4-FFF2-40B4-BE49-F238E27FC236}">
                <a16:creationId xmlns:a16="http://schemas.microsoft.com/office/drawing/2014/main" id="{272DE342-A7AC-4CDC-A239-775BD66B5FBC}"/>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8837150" y="2801510"/>
            <a:ext cx="1568292" cy="3159066"/>
          </a:xfrm>
          <a:prstGeom prst="rect">
            <a:avLst/>
          </a:prstGeom>
        </p:spPr>
      </p:pic>
      <p:sp>
        <p:nvSpPr>
          <p:cNvPr id="40" name="Text Placeholder 23">
            <a:extLst>
              <a:ext uri="{FF2B5EF4-FFF2-40B4-BE49-F238E27FC236}">
                <a16:creationId xmlns:a16="http://schemas.microsoft.com/office/drawing/2014/main" id="{82B4CD6B-871F-41B1-9870-6F16874E6BD4}"/>
              </a:ext>
            </a:extLst>
          </p:cNvPr>
          <p:cNvSpPr txBox="1">
            <a:spLocks/>
          </p:cNvSpPr>
          <p:nvPr/>
        </p:nvSpPr>
        <p:spPr>
          <a:xfrm>
            <a:off x="4273602" y="4806977"/>
            <a:ext cx="6265640" cy="1574449"/>
          </a:xfrm>
          <a:prstGeom prst="wedgeRectCallout">
            <a:avLst>
              <a:gd name="adj1" fmla="val 29267"/>
              <a:gd name="adj2" fmla="val -102096"/>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know it’s a surprise, but I’m Beth and I’ll be taking care of you. Kim is going to tell me what’s going on. If you have anything to add or if you have any questions, please let us know.  </a:t>
            </a:r>
          </a:p>
        </p:txBody>
      </p:sp>
      <p:sp>
        <p:nvSpPr>
          <p:cNvPr id="35" name="TextBox 34">
            <a:extLst>
              <a:ext uri="{FF2B5EF4-FFF2-40B4-BE49-F238E27FC236}">
                <a16:creationId xmlns:a16="http://schemas.microsoft.com/office/drawing/2014/main" id="{4717380D-1855-48EA-B988-1ADE07153B38}"/>
              </a:ext>
            </a:extLst>
          </p:cNvPr>
          <p:cNvSpPr txBox="1"/>
          <p:nvPr/>
        </p:nvSpPr>
        <p:spPr>
          <a:xfrm>
            <a:off x="9514554" y="4278969"/>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332622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2" descr="Decorative shape">
            <a:extLst>
              <a:ext uri="{FF2B5EF4-FFF2-40B4-BE49-F238E27FC236}">
                <a16:creationId xmlns:a16="http://schemas.microsoft.com/office/drawing/2014/main" id="{7CE726D2-AE5C-4FB8-BB1D-40DC64A5DB2A}"/>
              </a:ext>
            </a:extLst>
          </p:cNvPr>
          <p:cNvSpPr/>
          <p:nvPr/>
        </p:nvSpPr>
        <p:spPr>
          <a:xfrm>
            <a:off x="1422400" y="92365"/>
            <a:ext cx="10270835" cy="584460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I PASS the BATON</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1575706" y="2574240"/>
            <a:ext cx="1563920" cy="3373837"/>
          </a:xfrm>
          <a:prstGeom prst="rect">
            <a:avLst/>
          </a:prstGeom>
        </p:spPr>
      </p:pic>
      <p:sp>
        <p:nvSpPr>
          <p:cNvPr id="41" name="Text Placeholder 22">
            <a:extLst>
              <a:ext uri="{FF2B5EF4-FFF2-40B4-BE49-F238E27FC236}">
                <a16:creationId xmlns:a16="http://schemas.microsoft.com/office/drawing/2014/main" id="{A7495764-0D18-4BB0-9060-B8D6E911A742}"/>
              </a:ext>
            </a:extLst>
          </p:cNvPr>
          <p:cNvSpPr>
            <a:spLocks noGrp="1"/>
          </p:cNvSpPr>
          <p:nvPr>
            <p:ph type="body" sz="quarter" idx="12"/>
          </p:nvPr>
        </p:nvSpPr>
        <p:spPr>
          <a:xfrm>
            <a:off x="2544417" y="25758"/>
            <a:ext cx="9529888" cy="4042659"/>
          </a:xfrm>
          <a:prstGeom prst="wedgeRectCallout">
            <a:avLst>
              <a:gd name="adj1" fmla="val -51817"/>
              <a:gd name="adj2" fmla="val 23357"/>
            </a:avLst>
          </a:prstGeom>
        </p:spPr>
        <p:txBody>
          <a:bodyPr/>
          <a:lstStyle/>
          <a:p>
            <a:pPr lvl="0"/>
            <a:r>
              <a:rPr lang="en-US" sz="2200" dirty="0">
                <a:solidFill>
                  <a:prstClr val="black"/>
                </a:solidFill>
              </a:rPr>
              <a:t>Ms. Smith is a 31-year-old </a:t>
            </a:r>
            <a:r>
              <a:rPr lang="en-US" sz="2200" dirty="0" err="1">
                <a:solidFill>
                  <a:prstClr val="black"/>
                </a:solidFill>
              </a:rPr>
              <a:t>primip</a:t>
            </a:r>
            <a:r>
              <a:rPr lang="en-US" sz="2200" dirty="0">
                <a:solidFill>
                  <a:prstClr val="black"/>
                </a:solidFill>
              </a:rPr>
              <a:t> female at 36 weeks and 2 days with overall uncomplicated prenatal care. </a:t>
            </a:r>
            <a:endParaRPr lang="en-US" sz="800" dirty="0">
              <a:solidFill>
                <a:prstClr val="black"/>
              </a:solidFill>
            </a:endParaRPr>
          </a:p>
          <a:p>
            <a:pPr lvl="0"/>
            <a:r>
              <a:rPr lang="en-US" sz="2200" dirty="0">
                <a:solidFill>
                  <a:prstClr val="black"/>
                </a:solidFill>
              </a:rPr>
              <a:t>She presented to L&amp;D triage with complaints of a headache and was noted to have severe-range blood pressure. I believe it is likely she has preeclampsia with severe features.</a:t>
            </a:r>
          </a:p>
          <a:p>
            <a:pPr lvl="0"/>
            <a:r>
              <a:rPr lang="en-US" sz="2200" dirty="0">
                <a:solidFill>
                  <a:prstClr val="black"/>
                </a:solidFill>
              </a:rPr>
              <a:t>I’ve taken her blood pressure several times since her arrival and seen them as high as </a:t>
            </a:r>
            <a:r>
              <a:rPr lang="en-US" sz="2200" dirty="0">
                <a:solidFill>
                  <a:srgbClr val="FF0000"/>
                </a:solidFill>
              </a:rPr>
              <a:t>202/120</a:t>
            </a:r>
            <a:r>
              <a:rPr lang="en-US" sz="2200" dirty="0">
                <a:solidFill>
                  <a:prstClr val="black"/>
                </a:solidFill>
              </a:rPr>
              <a:t>. Severe-range blood pressure was sustained for nearly an hour. </a:t>
            </a:r>
          </a:p>
          <a:p>
            <a:pPr lvl="0"/>
            <a:r>
              <a:rPr lang="en-US" sz="2200" dirty="0">
                <a:solidFill>
                  <a:prstClr val="black"/>
                </a:solidFill>
              </a:rPr>
              <a:t>Ms. Smith now has a peripheral IV in place. </a:t>
            </a:r>
            <a:br>
              <a:rPr lang="en-US" sz="2200" dirty="0">
                <a:solidFill>
                  <a:prstClr val="black"/>
                </a:solidFill>
              </a:rPr>
            </a:br>
            <a:r>
              <a:rPr lang="en-US" sz="2200" dirty="0">
                <a:solidFill>
                  <a:prstClr val="black"/>
                </a:solidFill>
              </a:rPr>
              <a:t>Thank you so much for your help with that, </a:t>
            </a:r>
            <a:br>
              <a:rPr lang="en-US" sz="2200" dirty="0">
                <a:solidFill>
                  <a:prstClr val="black"/>
                </a:solidFill>
              </a:rPr>
            </a:br>
            <a:r>
              <a:rPr lang="en-US" sz="2200" dirty="0">
                <a:solidFill>
                  <a:prstClr val="black"/>
                </a:solidFill>
              </a:rPr>
              <a:t>by the way. </a:t>
            </a:r>
          </a:p>
        </p:txBody>
      </p:sp>
      <p:pic>
        <p:nvPicPr>
          <p:cNvPr id="43" name="Picture 42" descr="A picture containing silhouette&#10;&#10;Description automatically generated">
            <a:extLst>
              <a:ext uri="{FF2B5EF4-FFF2-40B4-BE49-F238E27FC236}">
                <a16:creationId xmlns:a16="http://schemas.microsoft.com/office/drawing/2014/main" id="{272DE342-A7AC-4CDC-A239-775BD66B5FB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7003091" y="2777901"/>
            <a:ext cx="1568292" cy="3159066"/>
          </a:xfrm>
          <a:prstGeom prst="rect">
            <a:avLst/>
          </a:prstGeom>
        </p:spPr>
      </p:pic>
      <p:pic>
        <p:nvPicPr>
          <p:cNvPr id="31" name="Picture 30" descr="Image of a patient in a hospital bed."/>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3415608" y="2999936"/>
            <a:ext cx="3930127" cy="2956081"/>
          </a:xfrm>
          <a:prstGeom prst="rect">
            <a:avLst/>
          </a:prstGeom>
        </p:spPr>
      </p:pic>
      <p:sp>
        <p:nvSpPr>
          <p:cNvPr id="34" name="Explosion 1 8">
            <a:extLst>
              <a:ext uri="{FF2B5EF4-FFF2-40B4-BE49-F238E27FC236}">
                <a16:creationId xmlns:a16="http://schemas.microsoft.com/office/drawing/2014/main" id="{BDE91C9D-B0C8-40AD-9108-B20E5C84B15A}"/>
              </a:ext>
            </a:extLst>
          </p:cNvPr>
          <p:cNvSpPr/>
          <p:nvPr/>
        </p:nvSpPr>
        <p:spPr>
          <a:xfrm rot="1164865">
            <a:off x="8658111" y="2979105"/>
            <a:ext cx="3286621" cy="2593716"/>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-Background-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-Situation-</a:t>
            </a:r>
          </a:p>
        </p:txBody>
      </p:sp>
      <p:sp>
        <p:nvSpPr>
          <p:cNvPr id="13" name="TextBox 12">
            <a:extLst>
              <a:ext uri="{FF2B5EF4-FFF2-40B4-BE49-F238E27FC236}">
                <a16:creationId xmlns:a16="http://schemas.microsoft.com/office/drawing/2014/main" id="{ADAA418A-B1D6-C946-ADAC-BAC8D9868BF6}"/>
              </a:ext>
            </a:extLst>
          </p:cNvPr>
          <p:cNvSpPr txBox="1"/>
          <p:nvPr/>
        </p:nvSpPr>
        <p:spPr>
          <a:xfrm>
            <a:off x="1726000" y="5428185"/>
            <a:ext cx="117501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14" name="TextBox 13">
            <a:extLst>
              <a:ext uri="{FF2B5EF4-FFF2-40B4-BE49-F238E27FC236}">
                <a16:creationId xmlns:a16="http://schemas.microsoft.com/office/drawing/2014/main" id="{81935473-A26F-054B-A036-E52DFE246460}"/>
              </a:ext>
            </a:extLst>
          </p:cNvPr>
          <p:cNvSpPr txBox="1"/>
          <p:nvPr/>
        </p:nvSpPr>
        <p:spPr>
          <a:xfrm>
            <a:off x="3949747" y="4564123"/>
            <a:ext cx="156134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5" name="TextBox 14">
            <a:extLst>
              <a:ext uri="{FF2B5EF4-FFF2-40B4-BE49-F238E27FC236}">
                <a16:creationId xmlns:a16="http://schemas.microsoft.com/office/drawing/2014/main" id="{8519B110-AF8F-0648-9E15-6C9E7C339E22}"/>
              </a:ext>
            </a:extLst>
          </p:cNvPr>
          <p:cNvSpPr txBox="1"/>
          <p:nvPr/>
        </p:nvSpPr>
        <p:spPr>
          <a:xfrm>
            <a:off x="7259886" y="5428185"/>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405195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descr="Decorative shape"/>
          <p:cNvSpPr/>
          <p:nvPr/>
        </p:nvSpPr>
        <p:spPr>
          <a:xfrm flipH="1">
            <a:off x="1416424" y="107576"/>
            <a:ext cx="10651526" cy="57732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a:xfrm rot="16200000">
            <a:off x="-2353650" y="2312499"/>
            <a:ext cx="5950567" cy="1325563"/>
          </a:xfrm>
        </p:spPr>
        <p:txBody>
          <a:bodyPr/>
          <a:lstStyle/>
          <a:p>
            <a:r>
              <a:rPr lang="en-US" dirty="0"/>
              <a:t>Severe Hypertension</a:t>
            </a:r>
            <a:br>
              <a:rPr lang="en-US" dirty="0"/>
            </a:br>
            <a:r>
              <a:rPr lang="en-US" dirty="0"/>
              <a:t>Master Case</a:t>
            </a:r>
          </a:p>
        </p:txBody>
      </p:sp>
      <p:sp>
        <p:nvSpPr>
          <p:cNvPr id="18" name="Slide Number Placeholder 1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8" name="Picture 27" descr="Black and white image of pregnant woman">
            <a:extLst>
              <a:ext uri="{FF2B5EF4-FFF2-40B4-BE49-F238E27FC236}">
                <a16:creationId xmlns:a16="http://schemas.microsoft.com/office/drawing/2014/main" id="{1C4C70B2-1161-4A9E-83C2-DF04DD0C3F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82" t="19741" r="36222" b="6424"/>
          <a:stretch/>
        </p:blipFill>
        <p:spPr>
          <a:xfrm>
            <a:off x="1740948" y="1599884"/>
            <a:ext cx="2422663" cy="4254725"/>
          </a:xfrm>
          <a:prstGeom prst="rect">
            <a:avLst/>
          </a:prstGeom>
        </p:spPr>
      </p:pic>
      <p:sp>
        <p:nvSpPr>
          <p:cNvPr id="22" name="TextBox 21">
            <a:extLst>
              <a:ext uri="{FF2B5EF4-FFF2-40B4-BE49-F238E27FC236}">
                <a16:creationId xmlns:a16="http://schemas.microsoft.com/office/drawing/2014/main" id="{6946713D-F598-4534-B7A9-311BEF1BD4E2}"/>
              </a:ext>
            </a:extLst>
          </p:cNvPr>
          <p:cNvSpPr txBox="1"/>
          <p:nvPr/>
        </p:nvSpPr>
        <p:spPr>
          <a:xfrm>
            <a:off x="2142149" y="5392520"/>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1" name="Text Placeholder 11">
            <a:extLst>
              <a:ext uri="{FF2B5EF4-FFF2-40B4-BE49-F238E27FC236}">
                <a16:creationId xmlns:a16="http://schemas.microsoft.com/office/drawing/2014/main" id="{CA78AD73-41F8-8642-AEF1-8ED32CD81C29}"/>
              </a:ext>
            </a:extLst>
          </p:cNvPr>
          <p:cNvSpPr>
            <a:spLocks noGrp="1"/>
          </p:cNvSpPr>
          <p:nvPr>
            <p:ph type="body" sz="quarter" idx="10"/>
          </p:nvPr>
        </p:nvSpPr>
        <p:spPr>
          <a:xfrm>
            <a:off x="4392036" y="1365266"/>
            <a:ext cx="6974926" cy="4027254"/>
          </a:xfrm>
        </p:spPr>
        <p:txBody>
          <a:bodyPr/>
          <a:lstStyle/>
          <a:p>
            <a:r>
              <a:rPr lang="en-US" b="1" dirty="0"/>
              <a:t>Patient name: Alice Smith </a:t>
            </a:r>
          </a:p>
          <a:p>
            <a:pPr>
              <a:tabLst>
                <a:tab pos="1819275" algn="l"/>
              </a:tabLst>
            </a:pPr>
            <a:r>
              <a:rPr lang="en-US" b="1" dirty="0"/>
              <a:t>Age: </a:t>
            </a:r>
            <a:r>
              <a:rPr lang="en-US" dirty="0"/>
              <a:t>31	</a:t>
            </a:r>
            <a:r>
              <a:rPr lang="en-US" b="1" dirty="0"/>
              <a:t>BMI: </a:t>
            </a:r>
            <a:r>
              <a:rPr lang="en-US" dirty="0"/>
              <a:t>24</a:t>
            </a:r>
            <a:endParaRPr lang="en-US" b="1" dirty="0"/>
          </a:p>
          <a:p>
            <a:r>
              <a:rPr lang="en-US" b="1" dirty="0"/>
              <a:t>Current Vitals:</a:t>
            </a:r>
            <a:endParaRPr lang="en-US" dirty="0"/>
          </a:p>
          <a:p>
            <a:pPr marL="285750" indent="-285750">
              <a:buFont typeface="Arial" panose="020B0604020202020204" pitchFamily="34" charset="0"/>
              <a:buChar char="•"/>
            </a:pPr>
            <a:r>
              <a:rPr lang="en-US" dirty="0"/>
              <a:t>BP is 178/112</a:t>
            </a:r>
          </a:p>
          <a:p>
            <a:pPr marL="285750" indent="-285750">
              <a:buFont typeface="Arial" panose="020B0604020202020204" pitchFamily="34" charset="0"/>
              <a:buChar char="•"/>
            </a:pPr>
            <a:r>
              <a:rPr lang="en-US" dirty="0"/>
              <a:t>Headache</a:t>
            </a:r>
            <a:endParaRPr lang="en-US" dirty="0">
              <a:cs typeface="Calibri"/>
            </a:endParaRPr>
          </a:p>
          <a:p>
            <a:pPr marL="285750" indent="-285750">
              <a:buFont typeface="Arial" panose="020B0604020202020204" pitchFamily="34" charset="0"/>
              <a:buChar char="•"/>
            </a:pPr>
            <a:r>
              <a:rPr lang="en-US" dirty="0"/>
              <a:t>Gravida 1, para 0</a:t>
            </a:r>
            <a:endParaRPr lang="en-US" dirty="0">
              <a:cs typeface="Calibri"/>
            </a:endParaRPr>
          </a:p>
          <a:p>
            <a:r>
              <a:rPr lang="en-US" b="1" dirty="0"/>
              <a:t>Past Medical History:</a:t>
            </a:r>
          </a:p>
          <a:p>
            <a:pPr marL="285750" indent="-285750">
              <a:buFont typeface="Arial" panose="020B0604020202020204" pitchFamily="34" charset="0"/>
              <a:buChar char="•"/>
            </a:pPr>
            <a:r>
              <a:rPr lang="en-US" dirty="0"/>
              <a:t>Uncomplicated pregnancy with limited prenatal care</a:t>
            </a:r>
            <a:endParaRPr lang="en-US" dirty="0">
              <a:cs typeface="Calibri"/>
            </a:endParaRPr>
          </a:p>
        </p:txBody>
      </p:sp>
    </p:spTree>
    <p:custDataLst>
      <p:tags r:id="rId1"/>
    </p:custDataLst>
    <p:extLst>
      <p:ext uri="{BB962C8B-B14F-4D97-AF65-F5344CB8AC3E}">
        <p14:creationId xmlns:p14="http://schemas.microsoft.com/office/powerpoint/2010/main" val="2974433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descr="Decorative shape">
            <a:extLst>
              <a:ext uri="{FF2B5EF4-FFF2-40B4-BE49-F238E27FC236}">
                <a16:creationId xmlns:a16="http://schemas.microsoft.com/office/drawing/2014/main" id="{5E48B491-0BF1-4423-A813-D6C41A66CB73}"/>
              </a:ext>
            </a:extLst>
          </p:cNvPr>
          <p:cNvSpPr/>
          <p:nvPr/>
        </p:nvSpPr>
        <p:spPr>
          <a:xfrm rot="10800000">
            <a:off x="1425386" y="125506"/>
            <a:ext cx="10685095" cy="568465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I PASS the BATON</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1761079" y="2574240"/>
            <a:ext cx="1563920" cy="3373837"/>
          </a:xfrm>
          <a:prstGeom prst="rect">
            <a:avLst/>
          </a:prstGeom>
        </p:spPr>
      </p:pic>
      <p:sp>
        <p:nvSpPr>
          <p:cNvPr id="41" name="Text Placeholder 22">
            <a:extLst>
              <a:ext uri="{FF2B5EF4-FFF2-40B4-BE49-F238E27FC236}">
                <a16:creationId xmlns:a16="http://schemas.microsoft.com/office/drawing/2014/main" id="{A7495764-0D18-4BB0-9060-B8D6E911A742}"/>
              </a:ext>
            </a:extLst>
          </p:cNvPr>
          <p:cNvSpPr>
            <a:spLocks noGrp="1"/>
          </p:cNvSpPr>
          <p:nvPr>
            <p:ph type="body" sz="quarter" idx="12"/>
          </p:nvPr>
        </p:nvSpPr>
        <p:spPr>
          <a:xfrm>
            <a:off x="2712524" y="138080"/>
            <a:ext cx="9358019" cy="2895054"/>
          </a:xfrm>
          <a:prstGeom prst="wedgeRectCallout">
            <a:avLst>
              <a:gd name="adj1" fmla="val -53027"/>
              <a:gd name="adj2" fmla="val 39910"/>
            </a:avLst>
          </a:prstGeom>
        </p:spPr>
        <p:txBody>
          <a:bodyPr/>
          <a:lstStyle/>
          <a:p>
            <a:pPr lvl="0"/>
            <a:r>
              <a:rPr lang="en-US" sz="2200" dirty="0">
                <a:solidFill>
                  <a:prstClr val="black"/>
                </a:solidFill>
              </a:rPr>
              <a:t>Admission and preeclampsia labs were collected and sent but have not yet returned. </a:t>
            </a:r>
          </a:p>
          <a:p>
            <a:pPr lvl="0"/>
            <a:r>
              <a:rPr lang="en-US" sz="2200" dirty="0">
                <a:solidFill>
                  <a:prstClr val="black"/>
                </a:solidFill>
              </a:rPr>
              <a:t>Ms. Smith has received a total of 15 mg of hydralazine,* and as of 10 minutes ago her blood pressure is no longer in the severe range. </a:t>
            </a:r>
          </a:p>
          <a:p>
            <a:pPr lvl="0"/>
            <a:r>
              <a:rPr lang="en-US" sz="2200" dirty="0">
                <a:solidFill>
                  <a:prstClr val="black"/>
                </a:solidFill>
              </a:rPr>
              <a:t>Safety concerns include potential stroke and seizures if she’s diagnosed with preeclampsia. </a:t>
            </a:r>
          </a:p>
          <a:p>
            <a:pPr lvl="0"/>
            <a:r>
              <a:rPr lang="en-US" sz="2200" dirty="0">
                <a:solidFill>
                  <a:prstClr val="black"/>
                </a:solidFill>
              </a:rPr>
              <a:t>You will need to repeat her vital signs in 5 minutes. </a:t>
            </a:r>
          </a:p>
        </p:txBody>
      </p:sp>
      <p:sp>
        <p:nvSpPr>
          <p:cNvPr id="29" name="Explosion 1 8">
            <a:extLst>
              <a:ext uri="{FF2B5EF4-FFF2-40B4-BE49-F238E27FC236}">
                <a16:creationId xmlns:a16="http://schemas.microsoft.com/office/drawing/2014/main" id="{28C7A702-4CF4-413D-9C39-88D6BADE056B}"/>
              </a:ext>
            </a:extLst>
          </p:cNvPr>
          <p:cNvSpPr/>
          <p:nvPr/>
        </p:nvSpPr>
        <p:spPr>
          <a:xfrm rot="1090286">
            <a:off x="8323120" y="3317467"/>
            <a:ext cx="3191708" cy="3539062"/>
          </a:xfrm>
          <a:prstGeom prst="irregularSeal1">
            <a:avLst/>
          </a:prstGeom>
          <a:solidFill>
            <a:srgbClr val="F19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-Timing-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-Ownership-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-Next-</a:t>
            </a:r>
          </a:p>
        </p:txBody>
      </p:sp>
      <p:pic>
        <p:nvPicPr>
          <p:cNvPr id="43" name="Picture 42" descr="A picture containing silhouette&#10;&#10;Description automatically generated">
            <a:extLst>
              <a:ext uri="{FF2B5EF4-FFF2-40B4-BE49-F238E27FC236}">
                <a16:creationId xmlns:a16="http://schemas.microsoft.com/office/drawing/2014/main" id="{272DE342-A7AC-4CDC-A239-775BD66B5FB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5937464" y="2777901"/>
            <a:ext cx="1568292" cy="3159066"/>
          </a:xfrm>
          <a:prstGeom prst="rect">
            <a:avLst/>
          </a:prstGeom>
        </p:spPr>
      </p:pic>
      <p:pic>
        <p:nvPicPr>
          <p:cNvPr id="31" name="Picture 30" descr="Image of a patient in a hospital bed."/>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3320358" y="2980886"/>
            <a:ext cx="3930127" cy="2956081"/>
          </a:xfrm>
          <a:prstGeom prst="rect">
            <a:avLst/>
          </a:prstGeom>
        </p:spPr>
      </p:pic>
      <p:sp>
        <p:nvSpPr>
          <p:cNvPr id="13" name="TextBox 12">
            <a:extLst>
              <a:ext uri="{FF2B5EF4-FFF2-40B4-BE49-F238E27FC236}">
                <a16:creationId xmlns:a16="http://schemas.microsoft.com/office/drawing/2014/main" id="{50496F3C-D4C3-5A4F-9ECC-A2651ED614C0}"/>
              </a:ext>
            </a:extLst>
          </p:cNvPr>
          <p:cNvSpPr txBox="1"/>
          <p:nvPr/>
        </p:nvSpPr>
        <p:spPr>
          <a:xfrm>
            <a:off x="1726000" y="5428185"/>
            <a:ext cx="117501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14" name="TextBox 13">
            <a:extLst>
              <a:ext uri="{FF2B5EF4-FFF2-40B4-BE49-F238E27FC236}">
                <a16:creationId xmlns:a16="http://schemas.microsoft.com/office/drawing/2014/main" id="{FB7A809C-B482-8442-BFDA-4E8D7546BFD1}"/>
              </a:ext>
            </a:extLst>
          </p:cNvPr>
          <p:cNvSpPr txBox="1"/>
          <p:nvPr/>
        </p:nvSpPr>
        <p:spPr>
          <a:xfrm>
            <a:off x="3949747" y="4564123"/>
            <a:ext cx="156134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6" name="TextBox 15">
            <a:extLst>
              <a:ext uri="{FF2B5EF4-FFF2-40B4-BE49-F238E27FC236}">
                <a16:creationId xmlns:a16="http://schemas.microsoft.com/office/drawing/2014/main" id="{28590C59-4361-4B4F-A9D1-3F3FE6E26F6A}"/>
              </a:ext>
            </a:extLst>
          </p:cNvPr>
          <p:cNvSpPr txBox="1"/>
          <p:nvPr/>
        </p:nvSpPr>
        <p:spPr>
          <a:xfrm>
            <a:off x="7265760" y="3630229"/>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
        <p:nvSpPr>
          <p:cNvPr id="2" name="TextBox 1">
            <a:extLst>
              <a:ext uri="{FF2B5EF4-FFF2-40B4-BE49-F238E27FC236}">
                <a16:creationId xmlns:a16="http://schemas.microsoft.com/office/drawing/2014/main" id="{3D695D53-1362-0E4D-676B-E40780286ACC}"/>
              </a:ext>
            </a:extLst>
          </p:cNvPr>
          <p:cNvSpPr txBox="1"/>
          <p:nvPr/>
        </p:nvSpPr>
        <p:spPr>
          <a:xfrm>
            <a:off x="2619720" y="3002146"/>
            <a:ext cx="1302151" cy="369332"/>
          </a:xfrm>
          <a:prstGeom prst="rect">
            <a:avLst/>
          </a:prstGeom>
          <a:noFill/>
        </p:spPr>
        <p:txBody>
          <a:bodyPr wrap="none" rtlCol="0">
            <a:spAutoFit/>
          </a:bodyPr>
          <a:lstStyle/>
          <a:p>
            <a:r>
              <a:rPr lang="en-US" dirty="0"/>
              <a:t>*</a:t>
            </a:r>
            <a:r>
              <a:rPr lang="en-US" dirty="0" err="1"/>
              <a:t>Apresoline</a:t>
            </a:r>
            <a:endParaRPr lang="en-US" dirty="0"/>
          </a:p>
        </p:txBody>
      </p:sp>
    </p:spTree>
    <p:custDataLst>
      <p:tags r:id="rId1"/>
    </p:custDataLst>
    <p:extLst>
      <p:ext uri="{BB962C8B-B14F-4D97-AF65-F5344CB8AC3E}">
        <p14:creationId xmlns:p14="http://schemas.microsoft.com/office/powerpoint/2010/main" val="137243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descr="Decorative shape">
            <a:extLst>
              <a:ext uri="{FF2B5EF4-FFF2-40B4-BE49-F238E27FC236}">
                <a16:creationId xmlns:a16="http://schemas.microsoft.com/office/drawing/2014/main" id="{59DF89C7-476A-4519-96BD-F9BCFB31324E}"/>
              </a:ext>
            </a:extLst>
          </p:cNvPr>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I PASS the BATON</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1761079" y="2574240"/>
            <a:ext cx="1563920" cy="3373837"/>
          </a:xfrm>
          <a:prstGeom prst="rect">
            <a:avLst/>
          </a:prstGeom>
        </p:spPr>
      </p:pic>
      <p:pic>
        <p:nvPicPr>
          <p:cNvPr id="43" name="Picture 42" descr="A picture containing silhouette&#10;&#10;Description automatically generated">
            <a:extLst>
              <a:ext uri="{FF2B5EF4-FFF2-40B4-BE49-F238E27FC236}">
                <a16:creationId xmlns:a16="http://schemas.microsoft.com/office/drawing/2014/main" id="{272DE342-A7AC-4CDC-A239-775BD66B5FBC}"/>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5364350" y="2685586"/>
            <a:ext cx="1568292" cy="3159066"/>
          </a:xfrm>
          <a:prstGeom prst="rect">
            <a:avLst/>
          </a:prstGeom>
        </p:spPr>
      </p:pic>
      <p:pic>
        <p:nvPicPr>
          <p:cNvPr id="31" name="Picture 30" descr="Image of a patient in a hospital bed."/>
          <p:cNvPicPr>
            <a:picLocks noChangeAspect="1"/>
          </p:cNvPicPr>
          <p:nvPr/>
        </p:nvPicPr>
        <p:blipFill rotWithShape="1">
          <a:blip r:embed="rId6">
            <a:extLst>
              <a:ext uri="{28A0092B-C50C-407E-A947-70E740481C1C}">
                <a14:useLocalDpi xmlns:a14="http://schemas.microsoft.com/office/drawing/2010/main" val="0"/>
              </a:ext>
            </a:extLst>
          </a:blip>
          <a:srcRect b="19584"/>
          <a:stretch/>
        </p:blipFill>
        <p:spPr>
          <a:xfrm flipH="1">
            <a:off x="3320358" y="2980886"/>
            <a:ext cx="3930127" cy="2956081"/>
          </a:xfrm>
          <a:prstGeom prst="rect">
            <a:avLst/>
          </a:prstGeom>
        </p:spPr>
      </p:pic>
      <p:sp>
        <p:nvSpPr>
          <p:cNvPr id="34" name="Text Placeholder 6">
            <a:extLst>
              <a:ext uri="{FF2B5EF4-FFF2-40B4-BE49-F238E27FC236}">
                <a16:creationId xmlns:a16="http://schemas.microsoft.com/office/drawing/2014/main" id="{89E169C7-608F-40F8-96EC-D9BCCBAAF05C}"/>
              </a:ext>
            </a:extLst>
          </p:cNvPr>
          <p:cNvSpPr txBox="1">
            <a:spLocks/>
          </p:cNvSpPr>
          <p:nvPr/>
        </p:nvSpPr>
        <p:spPr>
          <a:xfrm>
            <a:off x="2417757" y="443722"/>
            <a:ext cx="6364126" cy="891980"/>
          </a:xfrm>
          <a:prstGeom prst="wedgeRectCallout">
            <a:avLst>
              <a:gd name="adj1" fmla="val -52060"/>
              <a:gd name="adj2" fmla="val 172841"/>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Do either of you have questions or anything else to add?</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 Placeholder 8">
            <a:extLst>
              <a:ext uri="{FF2B5EF4-FFF2-40B4-BE49-F238E27FC236}">
                <a16:creationId xmlns:a16="http://schemas.microsoft.com/office/drawing/2014/main" id="{E00D1694-6403-448B-A096-F8F929334B88}"/>
              </a:ext>
            </a:extLst>
          </p:cNvPr>
          <p:cNvSpPr>
            <a:spLocks noGrp="1"/>
          </p:cNvSpPr>
          <p:nvPr>
            <p:ph type="body" sz="quarter" idx="13"/>
          </p:nvPr>
        </p:nvSpPr>
        <p:spPr>
          <a:xfrm>
            <a:off x="7448369" y="1464802"/>
            <a:ext cx="4482318" cy="3305981"/>
          </a:xfrm>
          <a:prstGeom prst="wedgeRectCallout">
            <a:avLst>
              <a:gd name="adj1" fmla="val -68283"/>
              <a:gd name="adj2" fmla="val -2688"/>
            </a:avLst>
          </a:prstGeom>
        </p:spPr>
        <p:txBody>
          <a:bodyPr/>
          <a:lstStyle/>
          <a:p>
            <a:r>
              <a:rPr lang="en-US" dirty="0"/>
              <a:t>No, thank you.</a:t>
            </a:r>
            <a:endParaRPr lang="en-US" sz="800" dirty="0"/>
          </a:p>
          <a:p>
            <a:r>
              <a:rPr lang="en-US" dirty="0"/>
              <a:t>Ms. Smith, you do not have severe-range blood pressure at this time. I’ll take your vitals again in 5 minutes. If you think of any questions or need anything, please let me know.</a:t>
            </a:r>
            <a:endParaRPr lang="en-US" dirty="0">
              <a:cs typeface="Calibri"/>
            </a:endParaRPr>
          </a:p>
          <a:p>
            <a:r>
              <a:rPr lang="en-US" dirty="0"/>
              <a:t>I’ve got it from here, Kim.</a:t>
            </a:r>
          </a:p>
        </p:txBody>
      </p:sp>
      <p:sp>
        <p:nvSpPr>
          <p:cNvPr id="13" name="TextBox 12">
            <a:extLst>
              <a:ext uri="{FF2B5EF4-FFF2-40B4-BE49-F238E27FC236}">
                <a16:creationId xmlns:a16="http://schemas.microsoft.com/office/drawing/2014/main" id="{439CEC4A-F93A-0346-8DF6-D94D23DC3A0F}"/>
              </a:ext>
            </a:extLst>
          </p:cNvPr>
          <p:cNvSpPr txBox="1"/>
          <p:nvPr/>
        </p:nvSpPr>
        <p:spPr>
          <a:xfrm>
            <a:off x="1726000" y="5428185"/>
            <a:ext cx="117501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14" name="TextBox 13">
            <a:extLst>
              <a:ext uri="{FF2B5EF4-FFF2-40B4-BE49-F238E27FC236}">
                <a16:creationId xmlns:a16="http://schemas.microsoft.com/office/drawing/2014/main" id="{9FA50553-6A86-4649-A9F6-581AE95B7321}"/>
              </a:ext>
            </a:extLst>
          </p:cNvPr>
          <p:cNvSpPr txBox="1"/>
          <p:nvPr/>
        </p:nvSpPr>
        <p:spPr>
          <a:xfrm>
            <a:off x="3949747" y="4564123"/>
            <a:ext cx="156134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5" name="TextBox 14">
            <a:extLst>
              <a:ext uri="{FF2B5EF4-FFF2-40B4-BE49-F238E27FC236}">
                <a16:creationId xmlns:a16="http://schemas.microsoft.com/office/drawing/2014/main" id="{9A0CB766-8C94-E24B-95EC-BA3B1C3142C0}"/>
              </a:ext>
            </a:extLst>
          </p:cNvPr>
          <p:cNvSpPr txBox="1"/>
          <p:nvPr/>
        </p:nvSpPr>
        <p:spPr>
          <a:xfrm>
            <a:off x="5669691" y="3785276"/>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38078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Power Words &amp; Two-Challenge Rule</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Analyze how the nurse, Kim, uses the Two-Challenge Rule to assert her position and concerns in a clinical scenario.</a:t>
            </a:r>
          </a:p>
        </p:txBody>
      </p:sp>
    </p:spTree>
    <p:custDataLst>
      <p:tags r:id="rId1"/>
    </p:custDataLst>
    <p:extLst>
      <p:ext uri="{BB962C8B-B14F-4D97-AF65-F5344CB8AC3E}">
        <p14:creationId xmlns:p14="http://schemas.microsoft.com/office/powerpoint/2010/main" val="52666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descr="Decorative shape">
            <a:extLst>
              <a:ext uri="{FF2B5EF4-FFF2-40B4-BE49-F238E27FC236}">
                <a16:creationId xmlns:a16="http://schemas.microsoft.com/office/drawing/2014/main" id="{265DF183-5441-420D-A1FF-A8CA35B27010}"/>
              </a:ext>
            </a:extLst>
          </p:cNvPr>
          <p:cNvSpPr/>
          <p:nvPr/>
        </p:nvSpPr>
        <p:spPr>
          <a:xfrm flipV="1">
            <a:off x="1450109" y="83127"/>
            <a:ext cx="10640291" cy="586743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p:cNvSpPr>
            <a:spLocks noGrp="1"/>
          </p:cNvSpPr>
          <p:nvPr>
            <p:ph type="title"/>
          </p:nvPr>
        </p:nvSpPr>
        <p:spPr>
          <a:xfrm rot="16200000">
            <a:off x="-2314745" y="2312499"/>
            <a:ext cx="5950567" cy="1325563"/>
          </a:xfrm>
        </p:spPr>
        <p:txBody>
          <a:bodyPr>
            <a:noAutofit/>
          </a:bodyPr>
          <a:lstStyle/>
          <a:p>
            <a:r>
              <a:rPr lang="en-US" sz="3400" dirty="0"/>
              <a:t>Severe Hypertension</a:t>
            </a:r>
            <a:br>
              <a:rPr lang="en-US" sz="3400" dirty="0"/>
            </a:br>
            <a:r>
              <a:rPr lang="en-US" sz="3400" dirty="0"/>
              <a:t>Power Words &amp; Two-Challenges</a:t>
            </a:r>
            <a:endParaRPr lang="en-US" sz="3400" i="1" dirty="0"/>
          </a:p>
        </p:txBody>
      </p:sp>
      <p:sp>
        <p:nvSpPr>
          <p:cNvPr id="14" name="Text Placeholder 13"/>
          <p:cNvSpPr>
            <a:spLocks noGrp="1"/>
          </p:cNvSpPr>
          <p:nvPr>
            <p:ph type="body" sz="quarter" idx="10"/>
          </p:nvPr>
        </p:nvSpPr>
        <p:spPr>
          <a:xfrm>
            <a:off x="1738252" y="217788"/>
            <a:ext cx="9612085" cy="720601"/>
          </a:xfrm>
        </p:spPr>
        <p:txBody>
          <a:bodyPr/>
          <a:lstStyle/>
          <a:p>
            <a:r>
              <a:rPr lang="en-US" i="0" dirty="0"/>
              <a:t>Nurse Kim calls the charge nurse, Melanie, to ask for assistance with establishing an IV…</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E97583A2-0D2A-4392-8383-481772CF3CDE}"/>
              </a:ext>
              <a:ext uri="{C183D7F6-B498-43B3-948B-1728B52AA6E4}">
                <adec:decorative xmlns:adec="http://schemas.microsoft.com/office/drawing/2017/decorative" val="1"/>
              </a:ext>
            </a:extLst>
          </p:cNvPr>
          <p:cNvGrpSpPr/>
          <p:nvPr/>
        </p:nvGrpSpPr>
        <p:grpSpPr>
          <a:xfrm>
            <a:off x="1414285" y="2351733"/>
            <a:ext cx="1769376" cy="3505996"/>
            <a:chOff x="8440740" y="1962976"/>
            <a:chExt cx="2066605" cy="4558916"/>
          </a:xfrm>
        </p:grpSpPr>
        <p:pic>
          <p:nvPicPr>
            <p:cNvPr id="28" name="Picture 27" descr="A picture containing silhouette of nurse">
              <a:extLst>
                <a:ext uri="{FF2B5EF4-FFF2-40B4-BE49-F238E27FC236}">
                  <a16:creationId xmlns:a16="http://schemas.microsoft.com/office/drawing/2014/main" id="{8A638ADC-D077-40D3-B601-A39B62F111CF}"/>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440740" y="1962976"/>
              <a:ext cx="2066605" cy="4558916"/>
            </a:xfrm>
            <a:prstGeom prst="rect">
              <a:avLst/>
            </a:prstGeom>
          </p:spPr>
        </p:pic>
        <p:sp>
          <p:nvSpPr>
            <p:cNvPr id="29" name="TextBox 28">
              <a:extLst>
                <a:ext uri="{FF2B5EF4-FFF2-40B4-BE49-F238E27FC236}">
                  <a16:creationId xmlns:a16="http://schemas.microsoft.com/office/drawing/2014/main" id="{B42F2601-B789-4F24-84CF-B6E98339CFE9}"/>
                </a:ext>
              </a:extLst>
            </p:cNvPr>
            <p:cNvSpPr txBox="1"/>
            <p:nvPr/>
          </p:nvSpPr>
          <p:spPr>
            <a:xfrm>
              <a:off x="8994536" y="5901777"/>
              <a:ext cx="1351814" cy="34017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grpSp>
      <p:pic>
        <p:nvPicPr>
          <p:cNvPr id="30" name="Picture 29" descr="File:Phone font awesome.svg - Wikimedia Commons">
            <a:extLst>
              <a:ext uri="{FF2B5EF4-FFF2-40B4-BE49-F238E27FC236}">
                <a16:creationId xmlns:a16="http://schemas.microsoft.com/office/drawing/2014/main" id="{4C3BF71E-4F35-4F1F-AB2B-1979D2A62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7289436" y="1912171"/>
            <a:ext cx="2710165" cy="2710165"/>
          </a:xfrm>
          <a:prstGeom prst="rect">
            <a:avLst/>
          </a:prstGeom>
        </p:spPr>
      </p:pic>
      <p:sp>
        <p:nvSpPr>
          <p:cNvPr id="12" name="Text Placeholder 11"/>
          <p:cNvSpPr>
            <a:spLocks noGrp="1"/>
          </p:cNvSpPr>
          <p:nvPr>
            <p:ph type="body" sz="quarter" idx="12"/>
          </p:nvPr>
        </p:nvSpPr>
        <p:spPr>
          <a:xfrm>
            <a:off x="3291006" y="1251952"/>
            <a:ext cx="4203098" cy="4523069"/>
          </a:xfrm>
          <a:prstGeom prst="wedgeRectCallout">
            <a:avLst>
              <a:gd name="adj1" fmla="val -56564"/>
              <a:gd name="adj2" fmla="val 852"/>
            </a:avLst>
          </a:prstGeom>
        </p:spPr>
        <p:txBody>
          <a:bodyPr/>
          <a:lstStyle/>
          <a:p>
            <a:r>
              <a:rPr lang="en-US" dirty="0"/>
              <a:t>Hi, Melanie.</a:t>
            </a:r>
            <a:endParaRPr lang="en-US" sz="800" dirty="0"/>
          </a:p>
          <a:p>
            <a:r>
              <a:rPr lang="en-US" dirty="0"/>
              <a:t>Ms. Smith recently presented to L&amp;D triage and was noted to have severe-range blood pressure. </a:t>
            </a:r>
            <a:endParaRPr lang="en-US" sz="800" dirty="0"/>
          </a:p>
          <a:p>
            <a:r>
              <a:rPr lang="en-US" dirty="0"/>
              <a:t>Since arrival, she has had sustained severe-range blood pressure and I have been attempting to obtain IV access. However, I am having difficulty.</a:t>
            </a:r>
            <a:endParaRPr lang="en-US" sz="800" dirty="0"/>
          </a:p>
          <a:p>
            <a:r>
              <a:rPr lang="en-US" dirty="0"/>
              <a:t>Would you be able to send someone to assist me?</a:t>
            </a:r>
          </a:p>
        </p:txBody>
      </p:sp>
      <p:pic>
        <p:nvPicPr>
          <p:cNvPr id="31" name="Picture 30" descr="Image of nurse with clipboard">
            <a:extLst>
              <a:ext uri="{FF2B5EF4-FFF2-40B4-BE49-F238E27FC236}">
                <a16:creationId xmlns:a16="http://schemas.microsoft.com/office/drawing/2014/main" id="{5638BCBA-AD99-4A57-A609-CAA3AB31274A}"/>
              </a:ext>
            </a:extLst>
          </p:cNvPr>
          <p:cNvPicPr>
            <a:picLocks noChangeAspect="1"/>
          </p:cNvPicPr>
          <p:nvPr/>
        </p:nvPicPr>
        <p:blipFill rotWithShape="1">
          <a:blip r:embed="rId6">
            <a:extLst>
              <a:ext uri="{28A0092B-C50C-407E-A947-70E740481C1C}">
                <a14:useLocalDpi xmlns:a14="http://schemas.microsoft.com/office/drawing/2010/main" val="0"/>
              </a:ext>
            </a:extLst>
          </a:blip>
          <a:srcRect b="35671"/>
          <a:stretch/>
        </p:blipFill>
        <p:spPr>
          <a:xfrm flipH="1">
            <a:off x="9671075" y="2183106"/>
            <a:ext cx="2089428" cy="3767458"/>
          </a:xfrm>
          <a:prstGeom prst="rect">
            <a:avLst/>
          </a:prstGeom>
        </p:spPr>
      </p:pic>
      <p:sp>
        <p:nvSpPr>
          <p:cNvPr id="23" name="TextBox 22">
            <a:extLst>
              <a:ext uri="{FF2B5EF4-FFF2-40B4-BE49-F238E27FC236}">
                <a16:creationId xmlns:a16="http://schemas.microsoft.com/office/drawing/2014/main" id="{C1074C60-543D-462A-A28E-59B46B9C077E}"/>
              </a:ext>
            </a:extLst>
          </p:cNvPr>
          <p:cNvSpPr txBox="1"/>
          <p:nvPr/>
        </p:nvSpPr>
        <p:spPr>
          <a:xfrm>
            <a:off x="9915424" y="5380835"/>
            <a:ext cx="1489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Melanie, charge nurse</a:t>
            </a:r>
          </a:p>
        </p:txBody>
      </p:sp>
    </p:spTree>
    <p:custDataLst>
      <p:tags r:id="rId1"/>
    </p:custDataLst>
    <p:extLst>
      <p:ext uri="{BB962C8B-B14F-4D97-AF65-F5344CB8AC3E}">
        <p14:creationId xmlns:p14="http://schemas.microsoft.com/office/powerpoint/2010/main" val="1637966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descr="Decorative shape">
            <a:extLst>
              <a:ext uri="{FF2B5EF4-FFF2-40B4-BE49-F238E27FC236}">
                <a16:creationId xmlns:a16="http://schemas.microsoft.com/office/drawing/2014/main" id="{22C1C5F3-E0F5-4610-9F2C-549E2C21F9F8}"/>
              </a:ext>
            </a:extLst>
          </p:cNvPr>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7" name="Text Placeholder 25">
            <a:extLst>
              <a:ext uri="{FF2B5EF4-FFF2-40B4-BE49-F238E27FC236}">
                <a16:creationId xmlns:a16="http://schemas.microsoft.com/office/drawing/2014/main" id="{FBF0489A-578B-47DD-8897-128BA87D0312}"/>
              </a:ext>
            </a:extLst>
          </p:cNvPr>
          <p:cNvSpPr txBox="1">
            <a:spLocks/>
          </p:cNvSpPr>
          <p:nvPr/>
        </p:nvSpPr>
        <p:spPr>
          <a:xfrm>
            <a:off x="4780309" y="520172"/>
            <a:ext cx="7015227" cy="1015798"/>
          </a:xfrm>
          <a:prstGeom prst="wedgeRectCallout">
            <a:avLst>
              <a:gd name="adj1" fmla="val 26682"/>
              <a:gd name="adj2" fmla="val 105051"/>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Sorry, Kim, I am short on nursing staff, and I am getting ready to go on a coffee break. I really cannot spare someone right now.</a:t>
            </a:r>
          </a:p>
        </p:txBody>
      </p:sp>
      <p:sp>
        <p:nvSpPr>
          <p:cNvPr id="18" name="Text Placeholder 26">
            <a:extLst>
              <a:ext uri="{FF2B5EF4-FFF2-40B4-BE49-F238E27FC236}">
                <a16:creationId xmlns:a16="http://schemas.microsoft.com/office/drawing/2014/main" id="{7D1628C5-4295-4BBA-9BF2-C3926D4980E9}"/>
              </a:ext>
            </a:extLst>
          </p:cNvPr>
          <p:cNvSpPr>
            <a:spLocks noGrp="1"/>
          </p:cNvSpPr>
          <p:nvPr>
            <p:ph type="body" sz="quarter" idx="11"/>
          </p:nvPr>
        </p:nvSpPr>
        <p:spPr>
          <a:xfrm>
            <a:off x="4648144" y="2259016"/>
            <a:ext cx="3087108" cy="850897"/>
          </a:xfrm>
          <a:prstGeom prst="wedgeRectCallout">
            <a:avLst>
              <a:gd name="adj1" fmla="val -102246"/>
              <a:gd name="adj2" fmla="val 31682"/>
            </a:avLst>
          </a:prstGeom>
        </p:spPr>
        <p:txBody>
          <a:bodyPr/>
          <a:lstStyle/>
          <a:p>
            <a:r>
              <a:rPr lang="en-US" dirty="0"/>
              <a:t>Are you sure you can’t send someone now?</a:t>
            </a:r>
          </a:p>
        </p:txBody>
      </p:sp>
      <p:sp>
        <p:nvSpPr>
          <p:cNvPr id="19" name="Text Placeholder 11">
            <a:extLst>
              <a:ext uri="{FF2B5EF4-FFF2-40B4-BE49-F238E27FC236}">
                <a16:creationId xmlns:a16="http://schemas.microsoft.com/office/drawing/2014/main" id="{1022D319-C880-4E08-8233-61FEE72CDC45}"/>
              </a:ext>
            </a:extLst>
          </p:cNvPr>
          <p:cNvSpPr txBox="1">
            <a:spLocks/>
          </p:cNvSpPr>
          <p:nvPr/>
        </p:nvSpPr>
        <p:spPr>
          <a:xfrm>
            <a:off x="1478908" y="850897"/>
            <a:ext cx="3412118" cy="1611622"/>
          </a:xfrm>
          <a:prstGeom prst="irregularSeal2">
            <a:avLst/>
          </a:prstGeom>
          <a:solidFill>
            <a:schemeClr val="accent1"/>
          </a:solidFill>
          <a:ln>
            <a:solidFill>
              <a:srgbClr val="FF0000"/>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Challenge #1!</a:t>
            </a:r>
          </a:p>
        </p:txBody>
      </p:sp>
      <p:sp>
        <p:nvSpPr>
          <p:cNvPr id="20" name="Text Placeholder 27">
            <a:extLst>
              <a:ext uri="{FF2B5EF4-FFF2-40B4-BE49-F238E27FC236}">
                <a16:creationId xmlns:a16="http://schemas.microsoft.com/office/drawing/2014/main" id="{672FD740-A07B-45BA-A164-0FFA79B05E6A}"/>
              </a:ext>
            </a:extLst>
          </p:cNvPr>
          <p:cNvSpPr>
            <a:spLocks noGrp="1"/>
          </p:cNvSpPr>
          <p:nvPr>
            <p:ph type="body" sz="quarter" idx="13"/>
          </p:nvPr>
        </p:nvSpPr>
        <p:spPr>
          <a:xfrm>
            <a:off x="6779197" y="4757504"/>
            <a:ext cx="2612781" cy="1065359"/>
          </a:xfrm>
          <a:prstGeom prst="wedgeRectCallout">
            <a:avLst>
              <a:gd name="adj1" fmla="val 72785"/>
              <a:gd name="adj2" fmla="val -189909"/>
            </a:avLst>
          </a:prstGeom>
        </p:spPr>
        <p:txBody>
          <a:bodyPr/>
          <a:lstStyle/>
          <a:p>
            <a:r>
              <a:rPr lang="en-US" dirty="0"/>
              <a:t>Just try a few more times…I am sure you will get it.</a:t>
            </a:r>
          </a:p>
        </p:txBody>
      </p:sp>
      <p:sp>
        <p:nvSpPr>
          <p:cNvPr id="24" name="Title 8">
            <a:extLst>
              <a:ext uri="{FF2B5EF4-FFF2-40B4-BE49-F238E27FC236}">
                <a16:creationId xmlns:a16="http://schemas.microsoft.com/office/drawing/2014/main" id="{BC3C8A4D-F4B0-9A48-B228-BBCBFC132870}"/>
              </a:ext>
            </a:extLst>
          </p:cNvPr>
          <p:cNvSpPr>
            <a:spLocks noGrp="1"/>
          </p:cNvSpPr>
          <p:nvPr>
            <p:ph type="title"/>
          </p:nvPr>
        </p:nvSpPr>
        <p:spPr/>
        <p:txBody>
          <a:bodyPr>
            <a:noAutofit/>
          </a:bodyPr>
          <a:lstStyle/>
          <a:p>
            <a:r>
              <a:rPr lang="en-US" sz="3400" dirty="0"/>
              <a:t>Severe Hypertension</a:t>
            </a:r>
            <a:br>
              <a:rPr lang="en-US" sz="3400" dirty="0"/>
            </a:br>
            <a:r>
              <a:rPr lang="en-US" sz="3400" dirty="0"/>
              <a:t>Power Words &amp; Two-Challenges</a:t>
            </a:r>
            <a:endParaRPr lang="en-US" sz="3400" i="1" dirty="0"/>
          </a:p>
        </p:txBody>
      </p:sp>
      <p:grpSp>
        <p:nvGrpSpPr>
          <p:cNvPr id="26" name="Group 25">
            <a:extLst>
              <a:ext uri="{FF2B5EF4-FFF2-40B4-BE49-F238E27FC236}">
                <a16:creationId xmlns:a16="http://schemas.microsoft.com/office/drawing/2014/main" id="{2E3D9F62-16E0-0749-9C9F-2E7925835F06}"/>
              </a:ext>
              <a:ext uri="{C183D7F6-B498-43B3-948B-1728B52AA6E4}">
                <adec:decorative xmlns:adec="http://schemas.microsoft.com/office/drawing/2017/decorative" val="1"/>
              </a:ext>
            </a:extLst>
          </p:cNvPr>
          <p:cNvGrpSpPr/>
          <p:nvPr/>
        </p:nvGrpSpPr>
        <p:grpSpPr>
          <a:xfrm>
            <a:off x="1414285" y="2351733"/>
            <a:ext cx="1769376" cy="3505996"/>
            <a:chOff x="8440740" y="1962976"/>
            <a:chExt cx="2066605" cy="4558916"/>
          </a:xfrm>
        </p:grpSpPr>
        <p:pic>
          <p:nvPicPr>
            <p:cNvPr id="27" name="Picture 26" descr="A picture containing silhouette of nurse">
              <a:extLst>
                <a:ext uri="{FF2B5EF4-FFF2-40B4-BE49-F238E27FC236}">
                  <a16:creationId xmlns:a16="http://schemas.microsoft.com/office/drawing/2014/main" id="{D552DDD8-1399-7E4A-8703-521D2220A20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440740" y="1962976"/>
              <a:ext cx="2066605" cy="4558916"/>
            </a:xfrm>
            <a:prstGeom prst="rect">
              <a:avLst/>
            </a:prstGeom>
          </p:spPr>
        </p:pic>
        <p:sp>
          <p:nvSpPr>
            <p:cNvPr id="32" name="TextBox 31">
              <a:extLst>
                <a:ext uri="{FF2B5EF4-FFF2-40B4-BE49-F238E27FC236}">
                  <a16:creationId xmlns:a16="http://schemas.microsoft.com/office/drawing/2014/main" id="{B79264F5-AE16-244B-8C3C-3F391C976F01}"/>
                </a:ext>
              </a:extLst>
            </p:cNvPr>
            <p:cNvSpPr txBox="1"/>
            <p:nvPr/>
          </p:nvSpPr>
          <p:spPr>
            <a:xfrm>
              <a:off x="8994536" y="5901777"/>
              <a:ext cx="1351814" cy="34017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grpSp>
      <p:pic>
        <p:nvPicPr>
          <p:cNvPr id="33" name="Picture 32" descr="File:Phone font awesome.svg - Wikimedia Commons">
            <a:extLst>
              <a:ext uri="{FF2B5EF4-FFF2-40B4-BE49-F238E27FC236}">
                <a16:creationId xmlns:a16="http://schemas.microsoft.com/office/drawing/2014/main" id="{2ED9AFB8-ACEB-2C41-AF2C-E0FA5E7DAC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6730504" y="1866127"/>
            <a:ext cx="2710165" cy="2710165"/>
          </a:xfrm>
          <a:prstGeom prst="rect">
            <a:avLst/>
          </a:prstGeom>
        </p:spPr>
      </p:pic>
      <p:pic>
        <p:nvPicPr>
          <p:cNvPr id="34" name="Picture 33" descr="Image of nurse with clipboard">
            <a:extLst>
              <a:ext uri="{FF2B5EF4-FFF2-40B4-BE49-F238E27FC236}">
                <a16:creationId xmlns:a16="http://schemas.microsoft.com/office/drawing/2014/main" id="{D8FC55D9-3B42-F949-9629-54CEBCD28877}"/>
              </a:ext>
            </a:extLst>
          </p:cNvPr>
          <p:cNvPicPr>
            <a:picLocks noChangeAspect="1"/>
          </p:cNvPicPr>
          <p:nvPr/>
        </p:nvPicPr>
        <p:blipFill rotWithShape="1">
          <a:blip r:embed="rId6">
            <a:extLst>
              <a:ext uri="{28A0092B-C50C-407E-A947-70E740481C1C}">
                <a14:useLocalDpi xmlns:a14="http://schemas.microsoft.com/office/drawing/2010/main" val="0"/>
              </a:ext>
            </a:extLst>
          </a:blip>
          <a:srcRect b="35671"/>
          <a:stretch/>
        </p:blipFill>
        <p:spPr>
          <a:xfrm flipH="1">
            <a:off x="9671075" y="2183106"/>
            <a:ext cx="2089428" cy="3767458"/>
          </a:xfrm>
          <a:prstGeom prst="rect">
            <a:avLst/>
          </a:prstGeom>
        </p:spPr>
      </p:pic>
      <p:sp>
        <p:nvSpPr>
          <p:cNvPr id="35" name="TextBox 34">
            <a:extLst>
              <a:ext uri="{FF2B5EF4-FFF2-40B4-BE49-F238E27FC236}">
                <a16:creationId xmlns:a16="http://schemas.microsoft.com/office/drawing/2014/main" id="{D24168C5-726A-194F-AC97-B3DB57A6DD08}"/>
              </a:ext>
            </a:extLst>
          </p:cNvPr>
          <p:cNvSpPr txBox="1"/>
          <p:nvPr/>
        </p:nvSpPr>
        <p:spPr>
          <a:xfrm>
            <a:off x="9915424" y="5380835"/>
            <a:ext cx="1489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Melanie, charge nurse</a:t>
            </a:r>
          </a:p>
        </p:txBody>
      </p:sp>
    </p:spTree>
    <p:custDataLst>
      <p:tags r:id="rId1"/>
    </p:custDataLst>
    <p:extLst>
      <p:ext uri="{BB962C8B-B14F-4D97-AF65-F5344CB8AC3E}">
        <p14:creationId xmlns:p14="http://schemas.microsoft.com/office/powerpoint/2010/main" val="2036964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descr="Decorative shape">
            <a:extLst>
              <a:ext uri="{FF2B5EF4-FFF2-40B4-BE49-F238E27FC236}">
                <a16:creationId xmlns:a16="http://schemas.microsoft.com/office/drawing/2014/main" id="{1F8A0A1B-2EEF-477A-98E1-6B9FFBA73177}"/>
              </a:ext>
            </a:extLst>
          </p:cNvPr>
          <p:cNvSpPr/>
          <p:nvPr/>
        </p:nvSpPr>
        <p:spPr>
          <a:xfrm flipV="1">
            <a:off x="1400423" y="89647"/>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p:cNvSpPr>
            <a:spLocks noGrp="1"/>
          </p:cNvSpPr>
          <p:nvPr>
            <p:ph type="title"/>
          </p:nvPr>
        </p:nvSpPr>
        <p:spPr/>
        <p:txBody>
          <a:bodyPr>
            <a:normAutofit/>
          </a:bodyPr>
          <a:lstStyle/>
          <a:p>
            <a:r>
              <a:rPr lang="en-US" sz="3400" dirty="0"/>
              <a:t>Severe Hypertension</a:t>
            </a:r>
            <a:br>
              <a:rPr lang="en-US" sz="3400" dirty="0"/>
            </a:br>
            <a:r>
              <a:rPr lang="en-US" sz="3400" dirty="0"/>
              <a:t>Power Words &amp; Two-Challenges</a:t>
            </a:r>
            <a:endParaRPr lang="en-US" sz="3400" i="1" dirty="0"/>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6" name="Text Placeholder 11">
            <a:extLst>
              <a:ext uri="{FF2B5EF4-FFF2-40B4-BE49-F238E27FC236}">
                <a16:creationId xmlns:a16="http://schemas.microsoft.com/office/drawing/2014/main" id="{8856EBA2-B69A-4350-AEFE-25817249F01D}"/>
              </a:ext>
            </a:extLst>
          </p:cNvPr>
          <p:cNvSpPr txBox="1">
            <a:spLocks/>
          </p:cNvSpPr>
          <p:nvPr/>
        </p:nvSpPr>
        <p:spPr>
          <a:xfrm>
            <a:off x="5418119" y="4721420"/>
            <a:ext cx="4252956" cy="1121313"/>
          </a:xfrm>
          <a:prstGeom prst="wedgeRectCallout">
            <a:avLst>
              <a:gd name="adj1" fmla="val 51690"/>
              <a:gd name="adj2" fmla="val -18198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OK, Kim. I can see this is a </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safety issue</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I will help you before I go on break.</a:t>
            </a:r>
          </a:p>
        </p:txBody>
      </p:sp>
      <p:sp>
        <p:nvSpPr>
          <p:cNvPr id="27" name="Text Placeholder 18">
            <a:extLst>
              <a:ext uri="{FF2B5EF4-FFF2-40B4-BE49-F238E27FC236}">
                <a16:creationId xmlns:a16="http://schemas.microsoft.com/office/drawing/2014/main" id="{75652988-38EF-4AE6-A780-9F8ED69E5986}"/>
              </a:ext>
            </a:extLst>
          </p:cNvPr>
          <p:cNvSpPr txBox="1">
            <a:spLocks/>
          </p:cNvSpPr>
          <p:nvPr/>
        </p:nvSpPr>
        <p:spPr>
          <a:xfrm>
            <a:off x="2033645" y="144055"/>
            <a:ext cx="5927247" cy="2153270"/>
          </a:xfrm>
          <a:prstGeom prst="wedgeRectCallout">
            <a:avLst>
              <a:gd name="adj1" fmla="val -32404"/>
              <a:gd name="adj2" fmla="val 69657"/>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I am </a:t>
            </a:r>
            <a:r>
              <a:rPr kumimoji="0" lang="en-US" sz="2200" b="1" i="1" u="none" strike="noStrike" kern="1200" cap="none" spc="0" normalizeH="0" baseline="0" noProof="0" dirty="0">
                <a:ln>
                  <a:noFill/>
                </a:ln>
                <a:solidFill>
                  <a:srgbClr val="FF0000"/>
                </a:solidFill>
                <a:effectLst/>
                <a:uLnTx/>
                <a:uFillTx/>
                <a:latin typeface="Calibri" panose="020F0502020204030204"/>
                <a:ea typeface="+mn-ea"/>
                <a:cs typeface="+mn-cs"/>
              </a:rPr>
              <a:t>concerned</a:t>
            </a:r>
            <a:r>
              <a:rPr kumimoji="0" lang="en-US" sz="22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because Ms. Smith has severe-range blood pressure, and I don’t have IV access in order to administer the magnesium sulfate for seizure prophylaxis. </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I am </a:t>
            </a:r>
            <a:r>
              <a:rPr kumimoji="0" lang="en-US" sz="2200" b="1" i="1" u="none" strike="noStrike" kern="1200" cap="none" spc="0" normalizeH="0" baseline="0" noProof="0" dirty="0">
                <a:ln>
                  <a:noFill/>
                </a:ln>
                <a:solidFill>
                  <a:srgbClr val="FF0000"/>
                </a:solidFill>
                <a:effectLst/>
                <a:uLnTx/>
                <a:uFillTx/>
                <a:latin typeface="Calibri" panose="020F0502020204030204"/>
                <a:ea typeface="+mn-ea"/>
                <a:cs typeface="+mn-cs"/>
              </a:rPr>
              <a:t>uncomfortable</a:t>
            </a:r>
            <a:r>
              <a:rPr kumimoji="0" lang="en-US" sz="22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with how long it has taken, and I really need assistance in obtaining an IV.</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2" name="Text Placeholder 6">
            <a:extLst>
              <a:ext uri="{FF2B5EF4-FFF2-40B4-BE49-F238E27FC236}">
                <a16:creationId xmlns:a16="http://schemas.microsoft.com/office/drawing/2014/main" id="{30184530-F74B-47AB-8DFE-5E40DD837EA7}"/>
              </a:ext>
            </a:extLst>
          </p:cNvPr>
          <p:cNvSpPr txBox="1">
            <a:spLocks/>
          </p:cNvSpPr>
          <p:nvPr/>
        </p:nvSpPr>
        <p:spPr>
          <a:xfrm rot="234903">
            <a:off x="3871348" y="2766203"/>
            <a:ext cx="2370640" cy="2003742"/>
          </a:xfrm>
          <a:prstGeom prst="irregularSeal2">
            <a:avLst/>
          </a:prstGeom>
          <a:solidFill>
            <a:srgbClr val="F194BE"/>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sysClr val="windowText" lastClr="000000"/>
                </a:solidFill>
                <a:effectLst/>
                <a:uLnTx/>
                <a:uFillTx/>
                <a:latin typeface="Calibri" panose="020F0502020204030204"/>
                <a:ea typeface="+mn-ea"/>
                <a:cs typeface="+mn-cs"/>
              </a:rPr>
              <a:t>Power Words</a:t>
            </a:r>
            <a:endParaRPr kumimoji="0" lang="en-US" sz="2400" b="1" i="1" u="none" strike="noStrike" kern="1200" cap="none" spc="0" normalizeH="0" baseline="0" noProof="0" dirty="0">
              <a:ln>
                <a:noFill/>
              </a:ln>
              <a:solidFill>
                <a:sysClr val="windowText" lastClr="000000"/>
              </a:solidFill>
              <a:effectLst/>
              <a:uLnTx/>
              <a:uFillTx/>
              <a:latin typeface="Calibri" panose="020F0502020204030204"/>
              <a:ea typeface="+mn-ea"/>
              <a:cs typeface="Calibri"/>
            </a:endParaRPr>
          </a:p>
        </p:txBody>
      </p:sp>
      <p:sp>
        <p:nvSpPr>
          <p:cNvPr id="33" name="Text Placeholder 19">
            <a:extLst>
              <a:ext uri="{FF2B5EF4-FFF2-40B4-BE49-F238E27FC236}">
                <a16:creationId xmlns:a16="http://schemas.microsoft.com/office/drawing/2014/main" id="{9D27281D-2C19-44A8-8207-637B0F312E85}"/>
              </a:ext>
            </a:extLst>
          </p:cNvPr>
          <p:cNvSpPr txBox="1">
            <a:spLocks/>
          </p:cNvSpPr>
          <p:nvPr/>
        </p:nvSpPr>
        <p:spPr>
          <a:xfrm>
            <a:off x="8594114" y="131900"/>
            <a:ext cx="3374462" cy="2037556"/>
          </a:xfrm>
          <a:prstGeom prst="irregularSeal2">
            <a:avLst/>
          </a:prstGeom>
          <a:solidFill>
            <a:schemeClr val="accent1"/>
          </a:solidFill>
          <a:ln>
            <a:solidFill>
              <a:srgbClr val="FF0000"/>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prstClr val="black"/>
                </a:solidFill>
                <a:effectLst/>
                <a:uLnTx/>
                <a:uFillTx/>
                <a:latin typeface="Calibri" panose="020F0502020204030204"/>
                <a:ea typeface="+mn-ea"/>
                <a:cs typeface="+mn-cs"/>
              </a:rPr>
              <a:t>Challenge #2!</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grpSp>
        <p:nvGrpSpPr>
          <p:cNvPr id="17" name="Group 16">
            <a:extLst>
              <a:ext uri="{FF2B5EF4-FFF2-40B4-BE49-F238E27FC236}">
                <a16:creationId xmlns:a16="http://schemas.microsoft.com/office/drawing/2014/main" id="{C98C99D6-4913-AE49-B79B-33A1E12FC0E4}"/>
              </a:ext>
              <a:ext uri="{C183D7F6-B498-43B3-948B-1728B52AA6E4}">
                <adec:decorative xmlns:adec="http://schemas.microsoft.com/office/drawing/2017/decorative" val="1"/>
              </a:ext>
            </a:extLst>
          </p:cNvPr>
          <p:cNvGrpSpPr/>
          <p:nvPr/>
        </p:nvGrpSpPr>
        <p:grpSpPr>
          <a:xfrm>
            <a:off x="1414285" y="2351733"/>
            <a:ext cx="1769376" cy="3505996"/>
            <a:chOff x="8440740" y="1962976"/>
            <a:chExt cx="2066605" cy="4558916"/>
          </a:xfrm>
        </p:grpSpPr>
        <p:pic>
          <p:nvPicPr>
            <p:cNvPr id="18" name="Picture 17" descr="A picture containing silhouette of nurse">
              <a:extLst>
                <a:ext uri="{FF2B5EF4-FFF2-40B4-BE49-F238E27FC236}">
                  <a16:creationId xmlns:a16="http://schemas.microsoft.com/office/drawing/2014/main" id="{E37E6DEF-699A-2E4A-BF2F-1F3F03C6A18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440740" y="1962976"/>
              <a:ext cx="2066605" cy="4558916"/>
            </a:xfrm>
            <a:prstGeom prst="rect">
              <a:avLst/>
            </a:prstGeom>
          </p:spPr>
        </p:pic>
        <p:sp>
          <p:nvSpPr>
            <p:cNvPr id="20" name="TextBox 19">
              <a:extLst>
                <a:ext uri="{FF2B5EF4-FFF2-40B4-BE49-F238E27FC236}">
                  <a16:creationId xmlns:a16="http://schemas.microsoft.com/office/drawing/2014/main" id="{BA81958F-59A0-F548-AA18-2FE522A511A2}"/>
                </a:ext>
              </a:extLst>
            </p:cNvPr>
            <p:cNvSpPr txBox="1"/>
            <p:nvPr/>
          </p:nvSpPr>
          <p:spPr>
            <a:xfrm>
              <a:off x="8994536" y="5901777"/>
              <a:ext cx="1351814" cy="34017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grpSp>
      <p:pic>
        <p:nvPicPr>
          <p:cNvPr id="21" name="Picture 20" descr="File:Phone font awesome.svg - Wikimedia Commons">
            <a:extLst>
              <a:ext uri="{FF2B5EF4-FFF2-40B4-BE49-F238E27FC236}">
                <a16:creationId xmlns:a16="http://schemas.microsoft.com/office/drawing/2014/main" id="{A01E68E8-E7A8-E749-8AF6-37191178D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6504410" y="2006282"/>
            <a:ext cx="2710165" cy="2710165"/>
          </a:xfrm>
          <a:prstGeom prst="rect">
            <a:avLst/>
          </a:prstGeom>
        </p:spPr>
      </p:pic>
      <p:pic>
        <p:nvPicPr>
          <p:cNvPr id="22" name="Picture 21" descr="Image of nurse with clipboard">
            <a:extLst>
              <a:ext uri="{FF2B5EF4-FFF2-40B4-BE49-F238E27FC236}">
                <a16:creationId xmlns:a16="http://schemas.microsoft.com/office/drawing/2014/main" id="{70F486DC-2E0F-A54E-8F67-DCCF21772F87}"/>
              </a:ext>
            </a:extLst>
          </p:cNvPr>
          <p:cNvPicPr>
            <a:picLocks noChangeAspect="1"/>
          </p:cNvPicPr>
          <p:nvPr/>
        </p:nvPicPr>
        <p:blipFill rotWithShape="1">
          <a:blip r:embed="rId6">
            <a:extLst>
              <a:ext uri="{28A0092B-C50C-407E-A947-70E740481C1C}">
                <a14:useLocalDpi xmlns:a14="http://schemas.microsoft.com/office/drawing/2010/main" val="0"/>
              </a:ext>
            </a:extLst>
          </a:blip>
          <a:srcRect b="35671"/>
          <a:stretch/>
        </p:blipFill>
        <p:spPr>
          <a:xfrm flipH="1">
            <a:off x="9671075" y="2183106"/>
            <a:ext cx="2089428" cy="3767458"/>
          </a:xfrm>
          <a:prstGeom prst="rect">
            <a:avLst/>
          </a:prstGeom>
        </p:spPr>
      </p:pic>
      <p:sp>
        <p:nvSpPr>
          <p:cNvPr id="24" name="TextBox 23">
            <a:extLst>
              <a:ext uri="{FF2B5EF4-FFF2-40B4-BE49-F238E27FC236}">
                <a16:creationId xmlns:a16="http://schemas.microsoft.com/office/drawing/2014/main" id="{80D357D1-F435-F14C-AE7D-D8EF4713752C}"/>
              </a:ext>
            </a:extLst>
          </p:cNvPr>
          <p:cNvSpPr txBox="1"/>
          <p:nvPr/>
        </p:nvSpPr>
        <p:spPr>
          <a:xfrm>
            <a:off x="9915424" y="5380835"/>
            <a:ext cx="148920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Melanie, charge nurse</a:t>
            </a:r>
          </a:p>
        </p:txBody>
      </p:sp>
    </p:spTree>
    <p:custDataLst>
      <p:tags r:id="rId1"/>
    </p:custDataLst>
    <p:extLst>
      <p:ext uri="{BB962C8B-B14F-4D97-AF65-F5344CB8AC3E}">
        <p14:creationId xmlns:p14="http://schemas.microsoft.com/office/powerpoint/2010/main" val="29540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Huddle</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200" dirty="0"/>
              <a:t>Observe how a huddle can be used to quickly and efficiently convey pertinent and timely clinical information. </a:t>
            </a:r>
          </a:p>
        </p:txBody>
      </p:sp>
    </p:spTree>
    <p:custDataLst>
      <p:tags r:id="rId1"/>
    </p:custDataLst>
    <p:extLst>
      <p:ext uri="{BB962C8B-B14F-4D97-AF65-F5344CB8AC3E}">
        <p14:creationId xmlns:p14="http://schemas.microsoft.com/office/powerpoint/2010/main" val="2557485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descr="Decorative shape">
            <a:extLst>
              <a:ext uri="{FF2B5EF4-FFF2-40B4-BE49-F238E27FC236}">
                <a16:creationId xmlns:a16="http://schemas.microsoft.com/office/drawing/2014/main" id="{BD0F1214-C668-4E88-A632-C1CE4AE8B9B3}"/>
              </a:ext>
            </a:extLst>
          </p:cNvPr>
          <p:cNvSpPr/>
          <p:nvPr/>
        </p:nvSpPr>
        <p:spPr>
          <a:xfrm flipH="1">
            <a:off x="1416424" y="107576"/>
            <a:ext cx="10651526" cy="57732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a:bodyPr>
          <a:lstStyle/>
          <a:p>
            <a:r>
              <a:rPr lang="en-US" dirty="0"/>
              <a:t>Severe Hypertension</a:t>
            </a:r>
            <a:br>
              <a:rPr lang="en-US" dirty="0"/>
            </a:br>
            <a:r>
              <a:rPr lang="en-US" dirty="0"/>
              <a:t>Huddle</a:t>
            </a:r>
          </a:p>
        </p:txBody>
      </p:sp>
      <p:sp>
        <p:nvSpPr>
          <p:cNvPr id="13" name="Text Placeholder 12"/>
          <p:cNvSpPr>
            <a:spLocks noGrp="1"/>
          </p:cNvSpPr>
          <p:nvPr>
            <p:ph type="body" sz="quarter" idx="10"/>
          </p:nvPr>
        </p:nvSpPr>
        <p:spPr>
          <a:xfrm>
            <a:off x="1630577" y="304800"/>
            <a:ext cx="9297094" cy="1333500"/>
          </a:xfrm>
        </p:spPr>
        <p:txBody>
          <a:bodyPr/>
          <a:lstStyle/>
          <a:p>
            <a:r>
              <a:rPr lang="en-US" i="0" dirty="0"/>
              <a:t> Dr. Johnson reviews Ms. Smith’s vital signs and laboratory values and calls a huddle with the L&amp;D treatment team to discuss the plan for care.</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30" name="Picture 29" descr="Decorative">
            <a:extLst>
              <a:ext uri="{FF2B5EF4-FFF2-40B4-BE49-F238E27FC236}">
                <a16:creationId xmlns:a16="http://schemas.microsoft.com/office/drawing/2014/main" id="{BE4D908B-ABDD-454F-8DC8-9AE8978DF453}"/>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220"/>
          <a:stretch/>
        </p:blipFill>
        <p:spPr>
          <a:xfrm flipH="1">
            <a:off x="4367907" y="2515327"/>
            <a:ext cx="1807674" cy="3438058"/>
          </a:xfrm>
          <a:prstGeom prst="rect">
            <a:avLst/>
          </a:prstGeom>
        </p:spPr>
      </p:pic>
      <p:pic>
        <p:nvPicPr>
          <p:cNvPr id="31" name="Picture 30" descr="Image of a patient in a hospital bed.">
            <a:extLst>
              <a:ext uri="{FF2B5EF4-FFF2-40B4-BE49-F238E27FC236}">
                <a16:creationId xmlns:a16="http://schemas.microsoft.com/office/drawing/2014/main" id="{05BE8EAF-7D2D-4FA9-9215-4EEC4342FF36}"/>
              </a:ext>
            </a:extLst>
          </p:cNvPr>
          <p:cNvPicPr>
            <a:picLocks noChangeAspect="1"/>
          </p:cNvPicPr>
          <p:nvPr/>
        </p:nvPicPr>
        <p:blipFill rotWithShape="1">
          <a:blip r:embed="rId5">
            <a:extLst>
              <a:ext uri="{28A0092B-C50C-407E-A947-70E740481C1C}">
                <a14:useLocalDpi xmlns:a14="http://schemas.microsoft.com/office/drawing/2010/main" val="0"/>
              </a:ext>
            </a:extLst>
          </a:blip>
          <a:srcRect b="30941"/>
          <a:stretch/>
        </p:blipFill>
        <p:spPr>
          <a:xfrm flipH="1">
            <a:off x="4553463" y="3039121"/>
            <a:ext cx="4139554" cy="2766949"/>
          </a:xfrm>
          <a:prstGeom prst="rect">
            <a:avLst/>
          </a:prstGeom>
        </p:spPr>
      </p:pic>
      <p:sp>
        <p:nvSpPr>
          <p:cNvPr id="32" name="TextBox 31">
            <a:extLst>
              <a:ext uri="{FF2B5EF4-FFF2-40B4-BE49-F238E27FC236}">
                <a16:creationId xmlns:a16="http://schemas.microsoft.com/office/drawing/2014/main" id="{BC0C31B3-C8B0-47AF-BA86-03C2B995D1B2}"/>
              </a:ext>
            </a:extLst>
          </p:cNvPr>
          <p:cNvSpPr txBox="1"/>
          <p:nvPr/>
        </p:nvSpPr>
        <p:spPr>
          <a:xfrm>
            <a:off x="5297319" y="4862170"/>
            <a:ext cx="15356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33" name="TextBox 32">
            <a:extLst>
              <a:ext uri="{FF2B5EF4-FFF2-40B4-BE49-F238E27FC236}">
                <a16:creationId xmlns:a16="http://schemas.microsoft.com/office/drawing/2014/main" id="{ACF26033-83C4-414E-BE87-24E06FE48C0C}"/>
              </a:ext>
            </a:extLst>
          </p:cNvPr>
          <p:cNvSpPr txBox="1"/>
          <p:nvPr/>
        </p:nvSpPr>
        <p:spPr>
          <a:xfrm>
            <a:off x="4553463" y="2162094"/>
            <a:ext cx="176815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Picture 33" descr="A picture containing silhouette of doctor">
            <a:extLst>
              <a:ext uri="{FF2B5EF4-FFF2-40B4-BE49-F238E27FC236}">
                <a16:creationId xmlns:a16="http://schemas.microsoft.com/office/drawing/2014/main" id="{72A1D6DD-AA12-4583-9F75-01F71B791FC6}"/>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8878573" y="2453458"/>
            <a:ext cx="1752184" cy="3352612"/>
          </a:xfrm>
          <a:prstGeom prst="rect">
            <a:avLst/>
          </a:prstGeom>
        </p:spPr>
      </p:pic>
      <p:sp>
        <p:nvSpPr>
          <p:cNvPr id="35" name="TextBox 34">
            <a:extLst>
              <a:ext uri="{FF2B5EF4-FFF2-40B4-BE49-F238E27FC236}">
                <a16:creationId xmlns:a16="http://schemas.microsoft.com/office/drawing/2014/main" id="{F5AAE473-FB2A-4119-917D-13EA989810E9}"/>
              </a:ext>
            </a:extLst>
          </p:cNvPr>
          <p:cNvSpPr txBox="1"/>
          <p:nvPr/>
        </p:nvSpPr>
        <p:spPr>
          <a:xfrm>
            <a:off x="9248637" y="5424011"/>
            <a:ext cx="16790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15" name="Picture 14" descr="A picture containing silhouette&#10;&#10;Description automatically generated">
            <a:extLst>
              <a:ext uri="{FF2B5EF4-FFF2-40B4-BE49-F238E27FC236}">
                <a16:creationId xmlns:a16="http://schemas.microsoft.com/office/drawing/2014/main" id="{872C536A-4301-E34C-BA1A-7FED60C85FC9}"/>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a:off x="2676332" y="2647004"/>
            <a:ext cx="1568292" cy="3159066"/>
          </a:xfrm>
          <a:prstGeom prst="rect">
            <a:avLst/>
          </a:prstGeom>
        </p:spPr>
      </p:pic>
      <p:sp>
        <p:nvSpPr>
          <p:cNvPr id="16" name="TextBox 15">
            <a:extLst>
              <a:ext uri="{FF2B5EF4-FFF2-40B4-BE49-F238E27FC236}">
                <a16:creationId xmlns:a16="http://schemas.microsoft.com/office/drawing/2014/main" id="{3E406E50-A8F8-3542-A023-C83BBF11C348}"/>
              </a:ext>
            </a:extLst>
          </p:cNvPr>
          <p:cNvSpPr txBox="1"/>
          <p:nvPr/>
        </p:nvSpPr>
        <p:spPr>
          <a:xfrm>
            <a:off x="2938070" y="5424011"/>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1621033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descr="Decorative shape">
            <a:extLst>
              <a:ext uri="{FF2B5EF4-FFF2-40B4-BE49-F238E27FC236}">
                <a16:creationId xmlns:a16="http://schemas.microsoft.com/office/drawing/2014/main" id="{3CD7BFD2-A6C3-4445-A5BF-84B1BA2CCDD3}"/>
              </a:ext>
            </a:extLst>
          </p:cNvPr>
          <p:cNvSpPr/>
          <p:nvPr/>
        </p:nvSpPr>
        <p:spPr>
          <a:xfrm flipV="1">
            <a:off x="1400423" y="89647"/>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a:bodyPr>
          <a:lstStyle/>
          <a:p>
            <a:r>
              <a:rPr lang="en-US" dirty="0"/>
              <a:t>Severe Hypertension</a:t>
            </a:r>
            <a:br>
              <a:rPr lang="en-US" dirty="0"/>
            </a:br>
            <a:r>
              <a:rPr lang="en-US" dirty="0"/>
              <a:t>Huddle</a:t>
            </a:r>
          </a:p>
        </p:txBody>
      </p:sp>
      <p:sp>
        <p:nvSpPr>
          <p:cNvPr id="21" name="Text Placeholder 20"/>
          <p:cNvSpPr>
            <a:spLocks noGrp="1"/>
          </p:cNvSpPr>
          <p:nvPr>
            <p:ph type="body" sz="quarter" idx="12"/>
          </p:nvPr>
        </p:nvSpPr>
        <p:spPr>
          <a:xfrm>
            <a:off x="1748674" y="193144"/>
            <a:ext cx="10369663" cy="1552529"/>
          </a:xfrm>
          <a:prstGeom prst="wedgeRectCallout">
            <a:avLst>
              <a:gd name="adj1" fmla="val 25389"/>
              <a:gd name="adj2" fmla="val 95589"/>
            </a:avLst>
          </a:prstGeom>
        </p:spPr>
        <p:txBody>
          <a:bodyPr/>
          <a:lstStyle/>
          <a:p>
            <a:r>
              <a:rPr lang="en-US" dirty="0"/>
              <a:t>Good afternoon, Ms. Smith. </a:t>
            </a:r>
            <a:endParaRPr lang="en-US" dirty="0">
              <a:cs typeface="Calibri"/>
            </a:endParaRPr>
          </a:p>
          <a:p>
            <a:r>
              <a:rPr lang="en-US" dirty="0"/>
              <a:t>I called a huddle of your clinical team to give us an opportunity to review your clinical course, and make sure everyone is on the same page moving forward! </a:t>
            </a:r>
          </a:p>
          <a:p>
            <a:r>
              <a:rPr lang="en-US" dirty="0"/>
              <a:t>I hope it is OK that I will be talking about your situation for a few moments...</a:t>
            </a:r>
            <a:endParaRPr lang="en-US" dirty="0">
              <a:cs typeface="Calibri"/>
            </a:endParaRP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9" name="Text Placeholder 20">
            <a:extLst>
              <a:ext uri="{FF2B5EF4-FFF2-40B4-BE49-F238E27FC236}">
                <a16:creationId xmlns:a16="http://schemas.microsoft.com/office/drawing/2014/main" id="{178089E1-1965-2948-B011-0976A249A9A8}"/>
              </a:ext>
            </a:extLst>
          </p:cNvPr>
          <p:cNvSpPr txBox="1">
            <a:spLocks/>
          </p:cNvSpPr>
          <p:nvPr/>
        </p:nvSpPr>
        <p:spPr>
          <a:xfrm>
            <a:off x="6078336" y="2593507"/>
            <a:ext cx="3101977" cy="705997"/>
          </a:xfrm>
          <a:prstGeom prst="wedgeRectCallout">
            <a:avLst>
              <a:gd name="adj1" fmla="val -55807"/>
              <a:gd name="adj2" fmla="val 107231"/>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Of course, Dr. Johnson.</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8" name="Picture 17" descr="Decorative">
            <a:extLst>
              <a:ext uri="{FF2B5EF4-FFF2-40B4-BE49-F238E27FC236}">
                <a16:creationId xmlns:a16="http://schemas.microsoft.com/office/drawing/2014/main" id="{076088E9-4514-9B40-9949-A2C12EC2A66B}"/>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220"/>
          <a:stretch/>
        </p:blipFill>
        <p:spPr>
          <a:xfrm flipH="1">
            <a:off x="4367907" y="2555083"/>
            <a:ext cx="1807674" cy="3438058"/>
          </a:xfrm>
          <a:prstGeom prst="rect">
            <a:avLst/>
          </a:prstGeom>
        </p:spPr>
      </p:pic>
      <p:pic>
        <p:nvPicPr>
          <p:cNvPr id="19" name="Picture 18" descr="Image of a patient in a hospital bed.">
            <a:extLst>
              <a:ext uri="{FF2B5EF4-FFF2-40B4-BE49-F238E27FC236}">
                <a16:creationId xmlns:a16="http://schemas.microsoft.com/office/drawing/2014/main" id="{B9E95219-8190-384F-8DCE-1D19E9742741}"/>
              </a:ext>
            </a:extLst>
          </p:cNvPr>
          <p:cNvPicPr>
            <a:picLocks noChangeAspect="1"/>
          </p:cNvPicPr>
          <p:nvPr/>
        </p:nvPicPr>
        <p:blipFill rotWithShape="1">
          <a:blip r:embed="rId5">
            <a:extLst>
              <a:ext uri="{28A0092B-C50C-407E-A947-70E740481C1C}">
                <a14:useLocalDpi xmlns:a14="http://schemas.microsoft.com/office/drawing/2010/main" val="0"/>
              </a:ext>
            </a:extLst>
          </a:blip>
          <a:srcRect b="30941"/>
          <a:stretch/>
        </p:blipFill>
        <p:spPr>
          <a:xfrm flipH="1">
            <a:off x="4553463" y="3078877"/>
            <a:ext cx="4139554" cy="2766949"/>
          </a:xfrm>
          <a:prstGeom prst="rect">
            <a:avLst/>
          </a:prstGeom>
        </p:spPr>
      </p:pic>
      <p:sp>
        <p:nvSpPr>
          <p:cNvPr id="20" name="TextBox 19">
            <a:extLst>
              <a:ext uri="{FF2B5EF4-FFF2-40B4-BE49-F238E27FC236}">
                <a16:creationId xmlns:a16="http://schemas.microsoft.com/office/drawing/2014/main" id="{BBB3B036-58BD-6B44-9156-18B1FE4ADDD0}"/>
              </a:ext>
            </a:extLst>
          </p:cNvPr>
          <p:cNvSpPr txBox="1"/>
          <p:nvPr/>
        </p:nvSpPr>
        <p:spPr>
          <a:xfrm>
            <a:off x="5297319" y="4901926"/>
            <a:ext cx="15356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24" name="TextBox 23">
            <a:extLst>
              <a:ext uri="{FF2B5EF4-FFF2-40B4-BE49-F238E27FC236}">
                <a16:creationId xmlns:a16="http://schemas.microsoft.com/office/drawing/2014/main" id="{C3525477-7B29-2F4F-8BDC-CD726C46E88D}"/>
              </a:ext>
            </a:extLst>
          </p:cNvPr>
          <p:cNvSpPr txBox="1"/>
          <p:nvPr/>
        </p:nvSpPr>
        <p:spPr>
          <a:xfrm>
            <a:off x="4553463" y="2201850"/>
            <a:ext cx="176815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descr="A picture containing silhouette of doctor">
            <a:extLst>
              <a:ext uri="{FF2B5EF4-FFF2-40B4-BE49-F238E27FC236}">
                <a16:creationId xmlns:a16="http://schemas.microsoft.com/office/drawing/2014/main" id="{490F1C67-1E28-D548-9A84-0492A6F326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8878573" y="2493214"/>
            <a:ext cx="1752184" cy="3352612"/>
          </a:xfrm>
          <a:prstGeom prst="rect">
            <a:avLst/>
          </a:prstGeom>
        </p:spPr>
      </p:pic>
      <p:sp>
        <p:nvSpPr>
          <p:cNvPr id="26" name="TextBox 25">
            <a:extLst>
              <a:ext uri="{FF2B5EF4-FFF2-40B4-BE49-F238E27FC236}">
                <a16:creationId xmlns:a16="http://schemas.microsoft.com/office/drawing/2014/main" id="{3348FBC8-6D62-3741-9F6C-F1CCC1F787B1}"/>
              </a:ext>
            </a:extLst>
          </p:cNvPr>
          <p:cNvSpPr txBox="1"/>
          <p:nvPr/>
        </p:nvSpPr>
        <p:spPr>
          <a:xfrm>
            <a:off x="9248637" y="5463767"/>
            <a:ext cx="16790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27" name="Picture 26" descr="A picture containing silhouette&#10;&#10;Description automatically generated">
            <a:extLst>
              <a:ext uri="{FF2B5EF4-FFF2-40B4-BE49-F238E27FC236}">
                <a16:creationId xmlns:a16="http://schemas.microsoft.com/office/drawing/2014/main" id="{C41EAB80-34F9-0945-9492-C77BA97D8DD7}"/>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a:off x="2676332" y="2686760"/>
            <a:ext cx="1568292" cy="3159066"/>
          </a:xfrm>
          <a:prstGeom prst="rect">
            <a:avLst/>
          </a:prstGeom>
        </p:spPr>
      </p:pic>
      <p:sp>
        <p:nvSpPr>
          <p:cNvPr id="28" name="TextBox 27">
            <a:extLst>
              <a:ext uri="{FF2B5EF4-FFF2-40B4-BE49-F238E27FC236}">
                <a16:creationId xmlns:a16="http://schemas.microsoft.com/office/drawing/2014/main" id="{1DB6BD3C-2647-3C4D-9332-5538A34C8495}"/>
              </a:ext>
            </a:extLst>
          </p:cNvPr>
          <p:cNvSpPr txBox="1"/>
          <p:nvPr/>
        </p:nvSpPr>
        <p:spPr>
          <a:xfrm>
            <a:off x="2938070" y="5463767"/>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2488136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descr="Decorative shape">
            <a:extLst>
              <a:ext uri="{FF2B5EF4-FFF2-40B4-BE49-F238E27FC236}">
                <a16:creationId xmlns:a16="http://schemas.microsoft.com/office/drawing/2014/main" id="{DA0C2084-6E16-4B7D-AE40-04051DBD72FE}"/>
              </a:ext>
            </a:extLst>
          </p:cNvPr>
          <p:cNvSpPr/>
          <p:nvPr/>
        </p:nvSpPr>
        <p:spPr>
          <a:xfrm flipV="1">
            <a:off x="1586753" y="177020"/>
            <a:ext cx="10515600" cy="5669654"/>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a:bodyPr>
          <a:lstStyle/>
          <a:p>
            <a:r>
              <a:rPr lang="en-US" dirty="0"/>
              <a:t>Severe Hypertension</a:t>
            </a:r>
            <a:br>
              <a:rPr lang="en-US" dirty="0"/>
            </a:br>
            <a:r>
              <a:rPr lang="en-US" dirty="0"/>
              <a:t>Huddle</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3" name="Text Placeholder 20">
            <a:extLst>
              <a:ext uri="{FF2B5EF4-FFF2-40B4-BE49-F238E27FC236}">
                <a16:creationId xmlns:a16="http://schemas.microsoft.com/office/drawing/2014/main" id="{4F3C9708-8F02-427A-9213-5573E6A20B1A}"/>
              </a:ext>
            </a:extLst>
          </p:cNvPr>
          <p:cNvSpPr txBox="1">
            <a:spLocks/>
          </p:cNvSpPr>
          <p:nvPr/>
        </p:nvSpPr>
        <p:spPr>
          <a:xfrm>
            <a:off x="7350799" y="106757"/>
            <a:ext cx="4492773" cy="670119"/>
          </a:xfrm>
          <a:prstGeom prst="wedgeRectCallout">
            <a:avLst>
              <a:gd name="adj1" fmla="val 13184"/>
              <a:gd name="adj2" fmla="val 263472"/>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Great! Beth, can you start us off?</a:t>
            </a:r>
          </a:p>
        </p:txBody>
      </p:sp>
      <p:sp>
        <p:nvSpPr>
          <p:cNvPr id="24" name="Text Placeholder 20">
            <a:extLst>
              <a:ext uri="{FF2B5EF4-FFF2-40B4-BE49-F238E27FC236}">
                <a16:creationId xmlns:a16="http://schemas.microsoft.com/office/drawing/2014/main" id="{F24AD80E-E652-4389-9C48-2E79494D7864}"/>
              </a:ext>
            </a:extLst>
          </p:cNvPr>
          <p:cNvSpPr txBox="1">
            <a:spLocks/>
          </p:cNvSpPr>
          <p:nvPr/>
        </p:nvSpPr>
        <p:spPr>
          <a:xfrm>
            <a:off x="1574371" y="833668"/>
            <a:ext cx="7760097" cy="1533925"/>
          </a:xfrm>
          <a:prstGeom prst="wedgeRectCallout">
            <a:avLst>
              <a:gd name="adj1" fmla="val -27273"/>
              <a:gd name="adj2" fmla="val 6432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Certainly, Dr. Johnson.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Ms. Smith is a 31-year-old </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primip</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36 weeks and 2 days with overall uncomplicated prenatal care who presented to L&amp;D triage with a headache. </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5" name="Picture 14" descr="Decorative">
            <a:extLst>
              <a:ext uri="{FF2B5EF4-FFF2-40B4-BE49-F238E27FC236}">
                <a16:creationId xmlns:a16="http://schemas.microsoft.com/office/drawing/2014/main" id="{6F555C49-6BA8-9747-8017-1F4864C7E971}"/>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220"/>
          <a:stretch/>
        </p:blipFill>
        <p:spPr>
          <a:xfrm flipH="1">
            <a:off x="4367907" y="2574961"/>
            <a:ext cx="1807674" cy="3438058"/>
          </a:xfrm>
          <a:prstGeom prst="rect">
            <a:avLst/>
          </a:prstGeom>
        </p:spPr>
      </p:pic>
      <p:pic>
        <p:nvPicPr>
          <p:cNvPr id="17" name="Picture 16" descr="Image of a patient in a hospital bed.">
            <a:extLst>
              <a:ext uri="{FF2B5EF4-FFF2-40B4-BE49-F238E27FC236}">
                <a16:creationId xmlns:a16="http://schemas.microsoft.com/office/drawing/2014/main" id="{9AE0CAD6-D870-C743-ABAC-11EABA3390E1}"/>
              </a:ext>
            </a:extLst>
          </p:cNvPr>
          <p:cNvPicPr>
            <a:picLocks noChangeAspect="1"/>
          </p:cNvPicPr>
          <p:nvPr/>
        </p:nvPicPr>
        <p:blipFill rotWithShape="1">
          <a:blip r:embed="rId5">
            <a:extLst>
              <a:ext uri="{28A0092B-C50C-407E-A947-70E740481C1C}">
                <a14:useLocalDpi xmlns:a14="http://schemas.microsoft.com/office/drawing/2010/main" val="0"/>
              </a:ext>
            </a:extLst>
          </a:blip>
          <a:srcRect b="30941"/>
          <a:stretch/>
        </p:blipFill>
        <p:spPr>
          <a:xfrm flipH="1">
            <a:off x="4553463" y="3098755"/>
            <a:ext cx="4139554" cy="2766949"/>
          </a:xfrm>
          <a:prstGeom prst="rect">
            <a:avLst/>
          </a:prstGeom>
        </p:spPr>
      </p:pic>
      <p:sp>
        <p:nvSpPr>
          <p:cNvPr id="20" name="TextBox 19">
            <a:extLst>
              <a:ext uri="{FF2B5EF4-FFF2-40B4-BE49-F238E27FC236}">
                <a16:creationId xmlns:a16="http://schemas.microsoft.com/office/drawing/2014/main" id="{A9080721-B2E4-5F46-AAAB-88D25D9281FB}"/>
              </a:ext>
            </a:extLst>
          </p:cNvPr>
          <p:cNvSpPr txBox="1"/>
          <p:nvPr/>
        </p:nvSpPr>
        <p:spPr>
          <a:xfrm>
            <a:off x="5297319" y="4921804"/>
            <a:ext cx="15356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21" name="TextBox 20">
            <a:extLst>
              <a:ext uri="{FF2B5EF4-FFF2-40B4-BE49-F238E27FC236}">
                <a16:creationId xmlns:a16="http://schemas.microsoft.com/office/drawing/2014/main" id="{3859FD98-46D9-0D4E-83B8-B1B9F36A133B}"/>
              </a:ext>
            </a:extLst>
          </p:cNvPr>
          <p:cNvSpPr txBox="1"/>
          <p:nvPr/>
        </p:nvSpPr>
        <p:spPr>
          <a:xfrm>
            <a:off x="5948877" y="2837145"/>
            <a:ext cx="176815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picture containing silhouette of doctor">
            <a:extLst>
              <a:ext uri="{FF2B5EF4-FFF2-40B4-BE49-F238E27FC236}">
                <a16:creationId xmlns:a16="http://schemas.microsoft.com/office/drawing/2014/main" id="{4057BCF7-E023-994B-B4E7-CFA147E3F1D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8878573" y="2513092"/>
            <a:ext cx="1752184" cy="3352612"/>
          </a:xfrm>
          <a:prstGeom prst="rect">
            <a:avLst/>
          </a:prstGeom>
        </p:spPr>
      </p:pic>
      <p:sp>
        <p:nvSpPr>
          <p:cNvPr id="25" name="TextBox 24">
            <a:extLst>
              <a:ext uri="{FF2B5EF4-FFF2-40B4-BE49-F238E27FC236}">
                <a16:creationId xmlns:a16="http://schemas.microsoft.com/office/drawing/2014/main" id="{7DED07A2-F429-CB48-B936-73B75A806FA7}"/>
              </a:ext>
            </a:extLst>
          </p:cNvPr>
          <p:cNvSpPr txBox="1"/>
          <p:nvPr/>
        </p:nvSpPr>
        <p:spPr>
          <a:xfrm>
            <a:off x="9248637" y="5483645"/>
            <a:ext cx="16790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26" name="Picture 25" descr="A picture containing silhouette&#10;&#10;Description automatically generated">
            <a:extLst>
              <a:ext uri="{FF2B5EF4-FFF2-40B4-BE49-F238E27FC236}">
                <a16:creationId xmlns:a16="http://schemas.microsoft.com/office/drawing/2014/main" id="{F63F5245-19AB-BA4E-9EC9-D252D4817368}"/>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a:off x="2676332" y="2706638"/>
            <a:ext cx="1568292" cy="3159066"/>
          </a:xfrm>
          <a:prstGeom prst="rect">
            <a:avLst/>
          </a:prstGeom>
        </p:spPr>
      </p:pic>
      <p:sp>
        <p:nvSpPr>
          <p:cNvPr id="27" name="TextBox 26">
            <a:extLst>
              <a:ext uri="{FF2B5EF4-FFF2-40B4-BE49-F238E27FC236}">
                <a16:creationId xmlns:a16="http://schemas.microsoft.com/office/drawing/2014/main" id="{D1FEADD3-0D9F-D747-8684-8C18CDB46E1D}"/>
              </a:ext>
            </a:extLst>
          </p:cNvPr>
          <p:cNvSpPr txBox="1"/>
          <p:nvPr/>
        </p:nvSpPr>
        <p:spPr>
          <a:xfrm>
            <a:off x="2938070" y="5483645"/>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278832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C183D7F6-B498-43B3-948B-1728B52AA6E4}">
                <adec:decorative xmlns:adec="http://schemas.microsoft.com/office/drawing/2017/decorative" val="1"/>
              </a:ext>
            </a:extLst>
          </p:cNvPr>
          <p:cNvGrpSpPr/>
          <p:nvPr/>
        </p:nvGrpSpPr>
        <p:grpSpPr>
          <a:xfrm>
            <a:off x="4295734" y="1548580"/>
            <a:ext cx="7554080" cy="2934929"/>
            <a:chOff x="969263" y="118867"/>
            <a:chExt cx="9403081" cy="5670124"/>
          </a:xfrm>
        </p:grpSpPr>
        <p:sp>
          <p:nvSpPr>
            <p:cNvPr id="17" name="Rectangle 12"/>
            <p:cNvSpPr/>
            <p:nvPr/>
          </p:nvSpPr>
          <p:spPr>
            <a:xfrm flipV="1">
              <a:off x="5352288"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p:cNvSpPr/>
            <p:nvPr/>
          </p:nvSpPr>
          <p:spPr>
            <a:xfrm flipH="1">
              <a:off x="969263"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p:cNvSpPr/>
            <p:nvPr/>
          </p:nvSpPr>
          <p:spPr>
            <a:xfrm flipV="1">
              <a:off x="2903220" y="1534111"/>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2"/>
            <p:cNvSpPr/>
            <p:nvPr/>
          </p:nvSpPr>
          <p:spPr>
            <a:xfrm flipH="1">
              <a:off x="969263" y="1534111"/>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p:nvSpPr>
          <p:spPr>
            <a:xfrm flipV="1">
              <a:off x="7682484"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p:cNvSpPr/>
            <p:nvPr/>
          </p:nvSpPr>
          <p:spPr>
            <a:xfrm flipH="1">
              <a:off x="5352288"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2"/>
            <p:cNvSpPr/>
            <p:nvPr/>
          </p:nvSpPr>
          <p:spPr>
            <a:xfrm rot="10800000">
              <a:off x="969264"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2"/>
            <p:cNvSpPr/>
            <p:nvPr/>
          </p:nvSpPr>
          <p:spPr>
            <a:xfrm rot="10800000" flipH="1" flipV="1">
              <a:off x="5352288"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2"/>
            <p:cNvSpPr/>
            <p:nvPr/>
          </p:nvSpPr>
          <p:spPr>
            <a:xfrm>
              <a:off x="2903220" y="4364604"/>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p:cNvSpPr/>
            <p:nvPr/>
          </p:nvSpPr>
          <p:spPr>
            <a:xfrm flipH="1" flipV="1">
              <a:off x="969263" y="4373748"/>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2"/>
            <p:cNvSpPr/>
            <p:nvPr/>
          </p:nvSpPr>
          <p:spPr>
            <a:xfrm>
              <a:off x="7682484"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2"/>
            <p:cNvSpPr/>
            <p:nvPr/>
          </p:nvSpPr>
          <p:spPr>
            <a:xfrm flipH="1" flipV="1">
              <a:off x="5352288"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31" name="Rectangle 12" descr="Decorative shape"/>
          <p:cNvSpPr/>
          <p:nvPr/>
        </p:nvSpPr>
        <p:spPr>
          <a:xfrm flipV="1">
            <a:off x="1457117" y="107576"/>
            <a:ext cx="10627307" cy="57390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 Placeholder 15"/>
          <p:cNvSpPr>
            <a:spLocks noGrp="1"/>
          </p:cNvSpPr>
          <p:nvPr>
            <p:ph type="body" sz="quarter" idx="10"/>
          </p:nvPr>
        </p:nvSpPr>
        <p:spPr>
          <a:xfrm>
            <a:off x="3762174" y="1017167"/>
            <a:ext cx="5400065" cy="867837"/>
          </a:xfrm>
          <a:prstGeom prst="wedgeRectCallout">
            <a:avLst>
              <a:gd name="adj1" fmla="val -54307"/>
              <a:gd name="adj2" fmla="val 184681"/>
            </a:avLst>
          </a:prstGeom>
        </p:spPr>
        <p:txBody>
          <a:bodyPr/>
          <a:lstStyle/>
          <a:p>
            <a:r>
              <a:rPr lang="en-US" dirty="0">
                <a:solidFill>
                  <a:srgbClr val="000000"/>
                </a:solidFill>
              </a:rPr>
              <a:t>Hi, Ms. Smith, I’m Kim. I’m going to take your vitals. How are you feeling? </a:t>
            </a:r>
            <a:endParaRPr lang="en-US" dirty="0">
              <a:solidFill>
                <a:srgbClr val="000000"/>
              </a:solidFill>
              <a:cs typeface="Calibri"/>
            </a:endParaRPr>
          </a:p>
        </p:txBody>
      </p:sp>
      <p:sp>
        <p:nvSpPr>
          <p:cNvPr id="18" name="Text Placeholder 17"/>
          <p:cNvSpPr>
            <a:spLocks noGrp="1"/>
          </p:cNvSpPr>
          <p:nvPr>
            <p:ph type="body" sz="quarter" idx="12"/>
          </p:nvPr>
        </p:nvSpPr>
        <p:spPr>
          <a:xfrm>
            <a:off x="3967705" y="3940607"/>
            <a:ext cx="5001132" cy="1434894"/>
          </a:xfrm>
          <a:prstGeom prst="wedgeRectCallout">
            <a:avLst>
              <a:gd name="adj1" fmla="val -55174"/>
              <a:gd name="adj2" fmla="val -75719"/>
            </a:avLst>
          </a:prstGeom>
        </p:spPr>
        <p:txBody>
          <a:bodyPr/>
          <a:lstStyle/>
          <a:p>
            <a:r>
              <a:rPr lang="en-US" dirty="0">
                <a:solidFill>
                  <a:srgbClr val="000000"/>
                </a:solidFill>
              </a:rPr>
              <a:t>I know that feeling! He’ll be here before you know it. Any other unusual sensations with belly, chest, breathing, or eyes?</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 name="Explosion 1 3">
            <a:extLst>
              <a:ext uri="{FF2B5EF4-FFF2-40B4-BE49-F238E27FC236}">
                <a16:creationId xmlns:a16="http://schemas.microsoft.com/office/drawing/2014/main" id="{E459D6D7-80BD-E145-99F6-2637F9326C24}"/>
              </a:ext>
            </a:extLst>
          </p:cNvPr>
          <p:cNvSpPr/>
          <p:nvPr/>
        </p:nvSpPr>
        <p:spPr>
          <a:xfrm>
            <a:off x="1457116" y="177020"/>
            <a:ext cx="2386317" cy="15809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2:35 p.m.</a:t>
            </a:r>
          </a:p>
        </p:txBody>
      </p:sp>
      <p:sp>
        <p:nvSpPr>
          <p:cNvPr id="12" name="Text Placeholder 17">
            <a:extLst>
              <a:ext uri="{FF2B5EF4-FFF2-40B4-BE49-F238E27FC236}">
                <a16:creationId xmlns:a16="http://schemas.microsoft.com/office/drawing/2014/main" id="{EA5D8A38-BA8F-7F44-B82A-58A8C596BD98}"/>
              </a:ext>
            </a:extLst>
          </p:cNvPr>
          <p:cNvSpPr txBox="1">
            <a:spLocks/>
          </p:cNvSpPr>
          <p:nvPr/>
        </p:nvSpPr>
        <p:spPr>
          <a:xfrm>
            <a:off x="4834251" y="2588586"/>
            <a:ext cx="4704522" cy="808778"/>
          </a:xfrm>
          <a:prstGeom prst="wedgeRectCallout">
            <a:avLst>
              <a:gd name="adj1" fmla="val 69541"/>
              <a:gd name="adj2" fmla="val 4126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Frankly, I’m ready to have this baby. He’s already giving me headaches!</a:t>
            </a: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grpSp>
        <p:nvGrpSpPr>
          <p:cNvPr id="33" name="Group 32" descr="Black and white image of pregnant woman"/>
          <p:cNvGrpSpPr/>
          <p:nvPr/>
        </p:nvGrpSpPr>
        <p:grpSpPr>
          <a:xfrm flipH="1">
            <a:off x="10446468" y="3065132"/>
            <a:ext cx="979715" cy="2792186"/>
            <a:chOff x="7413171" y="571500"/>
            <a:chExt cx="979715" cy="2792186"/>
          </a:xfrm>
        </p:grpSpPr>
        <p:pic>
          <p:nvPicPr>
            <p:cNvPr id="34" name="Picture 33"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51274"/>
            <a:stretch/>
          </p:blipFill>
          <p:spPr>
            <a:xfrm>
              <a:off x="7413171" y="1845128"/>
              <a:ext cx="979715" cy="1518558"/>
            </a:xfrm>
            <a:prstGeom prst="rect">
              <a:avLst/>
            </a:prstGeom>
          </p:spPr>
        </p:pic>
        <p:pic>
          <p:nvPicPr>
            <p:cNvPr id="35" name="Picture 34">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pic>
        <p:nvPicPr>
          <p:cNvPr id="36" name="Picture 35"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2918282" y="3129940"/>
            <a:ext cx="1048302" cy="2738021"/>
          </a:xfrm>
          <a:prstGeom prst="rect">
            <a:avLst/>
          </a:prstGeom>
        </p:spPr>
      </p:pic>
      <p:sp>
        <p:nvSpPr>
          <p:cNvPr id="40" name="TextBox 39">
            <a:extLst>
              <a:ext uri="{FF2B5EF4-FFF2-40B4-BE49-F238E27FC236}">
                <a16:creationId xmlns:a16="http://schemas.microsoft.com/office/drawing/2014/main" id="{2C141748-59A1-0A4E-8520-D11F7FBB3ADF}"/>
              </a:ext>
            </a:extLst>
          </p:cNvPr>
          <p:cNvSpPr txBox="1"/>
          <p:nvPr/>
        </p:nvSpPr>
        <p:spPr>
          <a:xfrm>
            <a:off x="9977823" y="5399735"/>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32" name="TextBox 31">
            <a:extLst>
              <a:ext uri="{FF2B5EF4-FFF2-40B4-BE49-F238E27FC236}">
                <a16:creationId xmlns:a16="http://schemas.microsoft.com/office/drawing/2014/main" id="{B3531FE1-3C33-2F4A-AC32-AD986022AF42}"/>
              </a:ext>
            </a:extLst>
          </p:cNvPr>
          <p:cNvSpPr txBox="1"/>
          <p:nvPr/>
        </p:nvSpPr>
        <p:spPr>
          <a:xfrm>
            <a:off x="2653514" y="5486190"/>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3019395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descr="Decorative shape">
            <a:extLst>
              <a:ext uri="{FF2B5EF4-FFF2-40B4-BE49-F238E27FC236}">
                <a16:creationId xmlns:a16="http://schemas.microsoft.com/office/drawing/2014/main" id="{595E7077-2158-4103-8011-90C3F664746C}"/>
              </a:ext>
            </a:extLst>
          </p:cNvPr>
          <p:cNvSpPr/>
          <p:nvPr/>
        </p:nvSpPr>
        <p:spPr>
          <a:xfrm rot="10800000">
            <a:off x="1425386" y="125506"/>
            <a:ext cx="10685095" cy="568465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a:bodyPr>
          <a:lstStyle/>
          <a:p>
            <a:r>
              <a:rPr lang="en-US" dirty="0"/>
              <a:t>Severe Hypertension</a:t>
            </a:r>
            <a:br>
              <a:rPr lang="en-US" dirty="0"/>
            </a:br>
            <a:r>
              <a:rPr lang="en-US" dirty="0"/>
              <a:t>Huddle</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AA8E4721-27EF-4DCE-B5A6-7DD6488D556A}"/>
              </a:ext>
            </a:extLst>
          </p:cNvPr>
          <p:cNvSpPr txBox="1">
            <a:spLocks/>
          </p:cNvSpPr>
          <p:nvPr/>
        </p:nvSpPr>
        <p:spPr>
          <a:xfrm>
            <a:off x="1416424" y="121623"/>
            <a:ext cx="10651526" cy="2097087"/>
          </a:xfrm>
          <a:prstGeom prst="wedgeRectCallout">
            <a:avLst>
              <a:gd name="adj1" fmla="val -33451"/>
              <a:gd name="adj2" fmla="val 6129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On arrival to L&amp;D triage, Ms. Smith was noted to have multiple severe-range blood pressure readings, reaching as high as </a:t>
            </a:r>
            <a:r>
              <a:rPr kumimoji="0" lang="en-US" sz="2200" b="0" i="1" u="none" strike="noStrike" kern="1200" cap="none" spc="0" normalizeH="0" baseline="0" noProof="0" dirty="0">
                <a:ln>
                  <a:noFill/>
                </a:ln>
                <a:solidFill>
                  <a:srgbClr val="FF0000"/>
                </a:solidFill>
                <a:effectLst/>
                <a:uLnTx/>
                <a:uFillTx/>
                <a:latin typeface="Calibri" panose="020F0502020204030204"/>
                <a:ea typeface="+mn-ea"/>
                <a:cs typeface="+mn-cs"/>
              </a:rPr>
              <a:t>202/120</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Due to initial issues obtaining an IV, she was given 10 mg immediate-release oral nifedipine.   </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Her blood pressure is now improved after receiving the IR nifedipine and currently remains in the mild range. </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18" name="Picture 17" descr="Decorative">
            <a:extLst>
              <a:ext uri="{FF2B5EF4-FFF2-40B4-BE49-F238E27FC236}">
                <a16:creationId xmlns:a16="http://schemas.microsoft.com/office/drawing/2014/main" id="{3D5AA8DD-44EB-F248-8027-705156F0BD37}"/>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220"/>
          <a:stretch/>
        </p:blipFill>
        <p:spPr>
          <a:xfrm flipH="1">
            <a:off x="4367907" y="2515327"/>
            <a:ext cx="1807674" cy="3438058"/>
          </a:xfrm>
          <a:prstGeom prst="rect">
            <a:avLst/>
          </a:prstGeom>
        </p:spPr>
      </p:pic>
      <p:pic>
        <p:nvPicPr>
          <p:cNvPr id="19" name="Picture 18" descr="Image of a patient in a hospital bed.">
            <a:extLst>
              <a:ext uri="{FF2B5EF4-FFF2-40B4-BE49-F238E27FC236}">
                <a16:creationId xmlns:a16="http://schemas.microsoft.com/office/drawing/2014/main" id="{9CADF34B-EFD5-4548-B2C0-D21104D036C7}"/>
              </a:ext>
            </a:extLst>
          </p:cNvPr>
          <p:cNvPicPr>
            <a:picLocks noChangeAspect="1"/>
          </p:cNvPicPr>
          <p:nvPr/>
        </p:nvPicPr>
        <p:blipFill rotWithShape="1">
          <a:blip r:embed="rId5">
            <a:extLst>
              <a:ext uri="{28A0092B-C50C-407E-A947-70E740481C1C}">
                <a14:useLocalDpi xmlns:a14="http://schemas.microsoft.com/office/drawing/2010/main" val="0"/>
              </a:ext>
            </a:extLst>
          </a:blip>
          <a:srcRect b="30941"/>
          <a:stretch/>
        </p:blipFill>
        <p:spPr>
          <a:xfrm flipH="1">
            <a:off x="4553463" y="3039121"/>
            <a:ext cx="4139554" cy="2766949"/>
          </a:xfrm>
          <a:prstGeom prst="rect">
            <a:avLst/>
          </a:prstGeom>
        </p:spPr>
      </p:pic>
      <p:sp>
        <p:nvSpPr>
          <p:cNvPr id="20" name="TextBox 19">
            <a:extLst>
              <a:ext uri="{FF2B5EF4-FFF2-40B4-BE49-F238E27FC236}">
                <a16:creationId xmlns:a16="http://schemas.microsoft.com/office/drawing/2014/main" id="{5293D889-95A4-2F4F-9B3B-ECE179025B0C}"/>
              </a:ext>
            </a:extLst>
          </p:cNvPr>
          <p:cNvSpPr txBox="1"/>
          <p:nvPr/>
        </p:nvSpPr>
        <p:spPr>
          <a:xfrm>
            <a:off x="5297319" y="4862170"/>
            <a:ext cx="15356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23" name="TextBox 22">
            <a:extLst>
              <a:ext uri="{FF2B5EF4-FFF2-40B4-BE49-F238E27FC236}">
                <a16:creationId xmlns:a16="http://schemas.microsoft.com/office/drawing/2014/main" id="{DD693FB0-D5CD-D049-BF11-E704168F22AD}"/>
              </a:ext>
            </a:extLst>
          </p:cNvPr>
          <p:cNvSpPr txBox="1"/>
          <p:nvPr/>
        </p:nvSpPr>
        <p:spPr>
          <a:xfrm>
            <a:off x="5883857" y="2646419"/>
            <a:ext cx="176815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descr="A picture containing silhouette of doctor">
            <a:extLst>
              <a:ext uri="{FF2B5EF4-FFF2-40B4-BE49-F238E27FC236}">
                <a16:creationId xmlns:a16="http://schemas.microsoft.com/office/drawing/2014/main" id="{6E62F16A-68DF-7C46-BF21-7E02AD3C6BEB}"/>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8878573" y="2453458"/>
            <a:ext cx="1752184" cy="3352612"/>
          </a:xfrm>
          <a:prstGeom prst="rect">
            <a:avLst/>
          </a:prstGeom>
        </p:spPr>
      </p:pic>
      <p:sp>
        <p:nvSpPr>
          <p:cNvPr id="25" name="TextBox 24">
            <a:extLst>
              <a:ext uri="{FF2B5EF4-FFF2-40B4-BE49-F238E27FC236}">
                <a16:creationId xmlns:a16="http://schemas.microsoft.com/office/drawing/2014/main" id="{AE243E47-CC11-0D47-A77F-8395F7BCFC29}"/>
              </a:ext>
            </a:extLst>
          </p:cNvPr>
          <p:cNvSpPr txBox="1"/>
          <p:nvPr/>
        </p:nvSpPr>
        <p:spPr>
          <a:xfrm>
            <a:off x="9248637" y="5424011"/>
            <a:ext cx="16790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26" name="Picture 25" descr="A picture containing silhouette&#10;&#10;Description automatically generated">
            <a:extLst>
              <a:ext uri="{FF2B5EF4-FFF2-40B4-BE49-F238E27FC236}">
                <a16:creationId xmlns:a16="http://schemas.microsoft.com/office/drawing/2014/main" id="{6FCADAD9-31FC-AD4F-9B6B-AAF0E1936CB9}"/>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a:off x="2676332" y="2647004"/>
            <a:ext cx="1568292" cy="3159066"/>
          </a:xfrm>
          <a:prstGeom prst="rect">
            <a:avLst/>
          </a:prstGeom>
        </p:spPr>
      </p:pic>
      <p:sp>
        <p:nvSpPr>
          <p:cNvPr id="27" name="TextBox 26">
            <a:extLst>
              <a:ext uri="{FF2B5EF4-FFF2-40B4-BE49-F238E27FC236}">
                <a16:creationId xmlns:a16="http://schemas.microsoft.com/office/drawing/2014/main" id="{4431D4AB-2DCD-204A-A2C5-19C77021A112}"/>
              </a:ext>
            </a:extLst>
          </p:cNvPr>
          <p:cNvSpPr txBox="1"/>
          <p:nvPr/>
        </p:nvSpPr>
        <p:spPr>
          <a:xfrm>
            <a:off x="2938070" y="5424011"/>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4232933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2" descr="Decorative shape">
            <a:extLst>
              <a:ext uri="{FF2B5EF4-FFF2-40B4-BE49-F238E27FC236}">
                <a16:creationId xmlns:a16="http://schemas.microsoft.com/office/drawing/2014/main" id="{00F2723D-90F8-450D-89F4-2909776E54D0}"/>
              </a:ext>
            </a:extLst>
          </p:cNvPr>
          <p:cNvSpPr/>
          <p:nvPr/>
        </p:nvSpPr>
        <p:spPr>
          <a:xfrm flipH="1">
            <a:off x="1371477" y="107576"/>
            <a:ext cx="10696475" cy="576159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a:bodyPr>
          <a:lstStyle/>
          <a:p>
            <a:r>
              <a:rPr lang="en-US" dirty="0"/>
              <a:t>Severe Hypertension</a:t>
            </a:r>
            <a:br>
              <a:rPr lang="en-US" dirty="0"/>
            </a:br>
            <a:r>
              <a:rPr lang="en-US" dirty="0"/>
              <a:t>Huddle</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5" name="Text Placeholder 20">
            <a:extLst>
              <a:ext uri="{FF2B5EF4-FFF2-40B4-BE49-F238E27FC236}">
                <a16:creationId xmlns:a16="http://schemas.microsoft.com/office/drawing/2014/main" id="{05A9DD25-3EA1-4FB6-8A48-8C9CBA0A8EF8}"/>
              </a:ext>
            </a:extLst>
          </p:cNvPr>
          <p:cNvSpPr txBox="1">
            <a:spLocks/>
          </p:cNvSpPr>
          <p:nvPr/>
        </p:nvSpPr>
        <p:spPr>
          <a:xfrm>
            <a:off x="1624205" y="220794"/>
            <a:ext cx="9643869" cy="1586385"/>
          </a:xfrm>
          <a:prstGeom prst="wedgeRectCallout">
            <a:avLst>
              <a:gd name="adj1" fmla="val 32958"/>
              <a:gd name="adj2" fmla="val 9802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Excellent. Thank you, Beth.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Ms. Smith, your labs just returned and are notable for an elevated protein/creatinine ratio and elevated liver enzymes but normal platelets, creatinine, and hemoglobin. </a:t>
            </a:r>
          </a:p>
        </p:txBody>
      </p:sp>
      <p:sp>
        <p:nvSpPr>
          <p:cNvPr id="26" name="Text Placeholder 20">
            <a:extLst>
              <a:ext uri="{FF2B5EF4-FFF2-40B4-BE49-F238E27FC236}">
                <a16:creationId xmlns:a16="http://schemas.microsoft.com/office/drawing/2014/main" id="{1AD8A415-16FF-4FA2-A111-E61D649B0853}"/>
              </a:ext>
            </a:extLst>
          </p:cNvPr>
          <p:cNvSpPr txBox="1">
            <a:spLocks/>
          </p:cNvSpPr>
          <p:nvPr/>
        </p:nvSpPr>
        <p:spPr>
          <a:xfrm>
            <a:off x="6078193" y="2594839"/>
            <a:ext cx="3209193" cy="741780"/>
          </a:xfrm>
          <a:prstGeom prst="wedgeRectCallout">
            <a:avLst>
              <a:gd name="adj1" fmla="val -53904"/>
              <a:gd name="adj2" fmla="val 98868"/>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What does that mean?</a:t>
            </a:r>
          </a:p>
        </p:txBody>
      </p:sp>
      <p:pic>
        <p:nvPicPr>
          <p:cNvPr id="19" name="Picture 18" descr="Decorative">
            <a:extLst>
              <a:ext uri="{FF2B5EF4-FFF2-40B4-BE49-F238E27FC236}">
                <a16:creationId xmlns:a16="http://schemas.microsoft.com/office/drawing/2014/main" id="{9622ADE2-866E-F440-A5C1-050557193838}"/>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220"/>
          <a:stretch/>
        </p:blipFill>
        <p:spPr>
          <a:xfrm flipH="1">
            <a:off x="4367907" y="2594839"/>
            <a:ext cx="1807674" cy="3438058"/>
          </a:xfrm>
          <a:prstGeom prst="rect">
            <a:avLst/>
          </a:prstGeom>
        </p:spPr>
      </p:pic>
      <p:pic>
        <p:nvPicPr>
          <p:cNvPr id="20" name="Picture 19" descr="Image of a patient in a hospital bed.">
            <a:extLst>
              <a:ext uri="{FF2B5EF4-FFF2-40B4-BE49-F238E27FC236}">
                <a16:creationId xmlns:a16="http://schemas.microsoft.com/office/drawing/2014/main" id="{17FE12C0-16D4-6849-8724-1D9DAAA8D7C7}"/>
              </a:ext>
            </a:extLst>
          </p:cNvPr>
          <p:cNvPicPr>
            <a:picLocks noChangeAspect="1"/>
          </p:cNvPicPr>
          <p:nvPr/>
        </p:nvPicPr>
        <p:blipFill rotWithShape="1">
          <a:blip r:embed="rId5">
            <a:extLst>
              <a:ext uri="{28A0092B-C50C-407E-A947-70E740481C1C}">
                <a14:useLocalDpi xmlns:a14="http://schemas.microsoft.com/office/drawing/2010/main" val="0"/>
              </a:ext>
            </a:extLst>
          </a:blip>
          <a:srcRect b="30941"/>
          <a:stretch/>
        </p:blipFill>
        <p:spPr>
          <a:xfrm flipH="1">
            <a:off x="4553463" y="3118633"/>
            <a:ext cx="4139554" cy="2766949"/>
          </a:xfrm>
          <a:prstGeom prst="rect">
            <a:avLst/>
          </a:prstGeom>
        </p:spPr>
      </p:pic>
      <p:sp>
        <p:nvSpPr>
          <p:cNvPr id="21" name="TextBox 20">
            <a:extLst>
              <a:ext uri="{FF2B5EF4-FFF2-40B4-BE49-F238E27FC236}">
                <a16:creationId xmlns:a16="http://schemas.microsoft.com/office/drawing/2014/main" id="{18B86E8F-52D1-5248-9B90-FAE122A6DD81}"/>
              </a:ext>
            </a:extLst>
          </p:cNvPr>
          <p:cNvSpPr txBox="1"/>
          <p:nvPr/>
        </p:nvSpPr>
        <p:spPr>
          <a:xfrm>
            <a:off x="5297319" y="4941682"/>
            <a:ext cx="15356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23" name="TextBox 22">
            <a:extLst>
              <a:ext uri="{FF2B5EF4-FFF2-40B4-BE49-F238E27FC236}">
                <a16:creationId xmlns:a16="http://schemas.microsoft.com/office/drawing/2014/main" id="{0125E45F-4AB0-A540-96DB-8927ACBAD682}"/>
              </a:ext>
            </a:extLst>
          </p:cNvPr>
          <p:cNvSpPr txBox="1"/>
          <p:nvPr/>
        </p:nvSpPr>
        <p:spPr>
          <a:xfrm>
            <a:off x="4553463" y="2241606"/>
            <a:ext cx="176815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descr="A picture containing silhouette of doctor">
            <a:extLst>
              <a:ext uri="{FF2B5EF4-FFF2-40B4-BE49-F238E27FC236}">
                <a16:creationId xmlns:a16="http://schemas.microsoft.com/office/drawing/2014/main" id="{85A85F7B-90E8-3344-B138-96BD18B4084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8878573" y="2532970"/>
            <a:ext cx="1752184" cy="3352612"/>
          </a:xfrm>
          <a:prstGeom prst="rect">
            <a:avLst/>
          </a:prstGeom>
        </p:spPr>
      </p:pic>
      <p:sp>
        <p:nvSpPr>
          <p:cNvPr id="27" name="TextBox 26">
            <a:extLst>
              <a:ext uri="{FF2B5EF4-FFF2-40B4-BE49-F238E27FC236}">
                <a16:creationId xmlns:a16="http://schemas.microsoft.com/office/drawing/2014/main" id="{DDF7409C-0B1C-F84C-8D03-80BC3A2CA29F}"/>
              </a:ext>
            </a:extLst>
          </p:cNvPr>
          <p:cNvSpPr txBox="1"/>
          <p:nvPr/>
        </p:nvSpPr>
        <p:spPr>
          <a:xfrm>
            <a:off x="9248637" y="5503523"/>
            <a:ext cx="16790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28" name="Picture 27" descr="A picture containing silhouette&#10;&#10;Description automatically generated">
            <a:extLst>
              <a:ext uri="{FF2B5EF4-FFF2-40B4-BE49-F238E27FC236}">
                <a16:creationId xmlns:a16="http://schemas.microsoft.com/office/drawing/2014/main" id="{0AD3F338-8AF7-4E45-84A4-A39882B7F1D0}"/>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a:off x="2676332" y="2726516"/>
            <a:ext cx="1568292" cy="3159066"/>
          </a:xfrm>
          <a:prstGeom prst="rect">
            <a:avLst/>
          </a:prstGeom>
        </p:spPr>
      </p:pic>
      <p:sp>
        <p:nvSpPr>
          <p:cNvPr id="31" name="TextBox 30">
            <a:extLst>
              <a:ext uri="{FF2B5EF4-FFF2-40B4-BE49-F238E27FC236}">
                <a16:creationId xmlns:a16="http://schemas.microsoft.com/office/drawing/2014/main" id="{7810A752-3641-3F45-B27F-524885A9D517}"/>
              </a:ext>
            </a:extLst>
          </p:cNvPr>
          <p:cNvSpPr txBox="1"/>
          <p:nvPr/>
        </p:nvSpPr>
        <p:spPr>
          <a:xfrm>
            <a:off x="2938070" y="5503523"/>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27832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descr="Decorative shape">
            <a:extLst>
              <a:ext uri="{FF2B5EF4-FFF2-40B4-BE49-F238E27FC236}">
                <a16:creationId xmlns:a16="http://schemas.microsoft.com/office/drawing/2014/main" id="{DA35F91B-FD6B-490D-B810-75C816E676A4}"/>
              </a:ext>
            </a:extLst>
          </p:cNvPr>
          <p:cNvSpPr/>
          <p:nvPr/>
        </p:nvSpPr>
        <p:spPr>
          <a:xfrm rot="10800000" flipH="1" flipV="1">
            <a:off x="1483951" y="211591"/>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a:bodyPr>
          <a:lstStyle/>
          <a:p>
            <a:r>
              <a:rPr lang="en-US" dirty="0"/>
              <a:t>Severe Hypertension</a:t>
            </a:r>
            <a:br>
              <a:rPr lang="en-US" dirty="0"/>
            </a:br>
            <a:r>
              <a:rPr lang="en-US" dirty="0"/>
              <a:t>Huddle</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3" name="Text Placeholder 20">
            <a:extLst>
              <a:ext uri="{FF2B5EF4-FFF2-40B4-BE49-F238E27FC236}">
                <a16:creationId xmlns:a16="http://schemas.microsoft.com/office/drawing/2014/main" id="{EB6FD719-5B73-4FC1-9CD9-F81496FB7FF4}"/>
              </a:ext>
            </a:extLst>
          </p:cNvPr>
          <p:cNvSpPr txBox="1">
            <a:spLocks/>
          </p:cNvSpPr>
          <p:nvPr/>
        </p:nvSpPr>
        <p:spPr>
          <a:xfrm>
            <a:off x="1724780" y="132640"/>
            <a:ext cx="10368318" cy="1359415"/>
          </a:xfrm>
          <a:prstGeom prst="wedgeRectCallout">
            <a:avLst>
              <a:gd name="adj1" fmla="val 28525"/>
              <a:gd name="adj2" fmla="val 111075"/>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Well, these results indicate that you have severe preeclampsia. If we don’t treat it, it can lead to seizures and become life threatening.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I think our best course of action will be to induce labor and deliver your baby today.</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4" name="Text Placeholder 20">
            <a:extLst>
              <a:ext uri="{FF2B5EF4-FFF2-40B4-BE49-F238E27FC236}">
                <a16:creationId xmlns:a16="http://schemas.microsoft.com/office/drawing/2014/main" id="{41A355F2-E813-418C-A506-0D10BDF815AD}"/>
              </a:ext>
            </a:extLst>
          </p:cNvPr>
          <p:cNvSpPr txBox="1">
            <a:spLocks/>
          </p:cNvSpPr>
          <p:nvPr/>
        </p:nvSpPr>
        <p:spPr>
          <a:xfrm>
            <a:off x="1416423" y="1599808"/>
            <a:ext cx="8331873" cy="1026962"/>
          </a:xfrm>
          <a:prstGeom prst="wedgeRectCallout">
            <a:avLst>
              <a:gd name="adj1" fmla="val 44455"/>
              <a:gd name="adj2" fmla="val 8752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Team, can we please initiate magnesium sulfate for seizure prophylaxis with a 6-gram bolus followed by a 2 g/</a:t>
            </a:r>
            <a:r>
              <a:rPr kumimoji="0" lang="en-US" sz="2200" b="0" i="1" u="none" strike="noStrike" kern="1200" cap="none" spc="0" normalizeH="0" baseline="0" noProof="0" dirty="0" err="1">
                <a:ln>
                  <a:noFill/>
                </a:ln>
                <a:solidFill>
                  <a:prstClr val="black"/>
                </a:solidFill>
                <a:effectLst/>
                <a:uLnTx/>
                <a:uFillTx/>
                <a:latin typeface="Calibri" panose="020F0502020204030204"/>
                <a:ea typeface="+mn-ea"/>
                <a:cs typeface="+mn-cs"/>
              </a:rPr>
              <a:t>hr</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 continuous rate? </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We will also proceed with induction of labor.</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0" name="Picture 19" descr="Decorative">
            <a:extLst>
              <a:ext uri="{FF2B5EF4-FFF2-40B4-BE49-F238E27FC236}">
                <a16:creationId xmlns:a16="http://schemas.microsoft.com/office/drawing/2014/main" id="{5376D538-8876-8747-B0D2-A80CD8BBC59E}"/>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220"/>
          <a:stretch/>
        </p:blipFill>
        <p:spPr>
          <a:xfrm flipH="1">
            <a:off x="4367907" y="2694229"/>
            <a:ext cx="1807674" cy="3438058"/>
          </a:xfrm>
          <a:prstGeom prst="rect">
            <a:avLst/>
          </a:prstGeom>
        </p:spPr>
      </p:pic>
      <p:pic>
        <p:nvPicPr>
          <p:cNvPr id="21" name="Picture 20" descr="Image of a patient in a hospital bed.">
            <a:extLst>
              <a:ext uri="{FF2B5EF4-FFF2-40B4-BE49-F238E27FC236}">
                <a16:creationId xmlns:a16="http://schemas.microsoft.com/office/drawing/2014/main" id="{D320AFE1-228E-944F-B036-2735A78FB66C}"/>
              </a:ext>
            </a:extLst>
          </p:cNvPr>
          <p:cNvPicPr>
            <a:picLocks noChangeAspect="1"/>
          </p:cNvPicPr>
          <p:nvPr/>
        </p:nvPicPr>
        <p:blipFill rotWithShape="1">
          <a:blip r:embed="rId5">
            <a:extLst>
              <a:ext uri="{28A0092B-C50C-407E-A947-70E740481C1C}">
                <a14:useLocalDpi xmlns:a14="http://schemas.microsoft.com/office/drawing/2010/main" val="0"/>
              </a:ext>
            </a:extLst>
          </a:blip>
          <a:srcRect b="30941"/>
          <a:stretch/>
        </p:blipFill>
        <p:spPr>
          <a:xfrm flipH="1">
            <a:off x="4553463" y="3218023"/>
            <a:ext cx="4139554" cy="2766949"/>
          </a:xfrm>
          <a:prstGeom prst="rect">
            <a:avLst/>
          </a:prstGeom>
        </p:spPr>
      </p:pic>
      <p:sp>
        <p:nvSpPr>
          <p:cNvPr id="22" name="TextBox 21">
            <a:extLst>
              <a:ext uri="{FF2B5EF4-FFF2-40B4-BE49-F238E27FC236}">
                <a16:creationId xmlns:a16="http://schemas.microsoft.com/office/drawing/2014/main" id="{98964739-24D7-4449-8617-0FEFF1F7EAFE}"/>
              </a:ext>
            </a:extLst>
          </p:cNvPr>
          <p:cNvSpPr txBox="1"/>
          <p:nvPr/>
        </p:nvSpPr>
        <p:spPr>
          <a:xfrm>
            <a:off x="5297319" y="5041072"/>
            <a:ext cx="15356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25" name="TextBox 24">
            <a:extLst>
              <a:ext uri="{FF2B5EF4-FFF2-40B4-BE49-F238E27FC236}">
                <a16:creationId xmlns:a16="http://schemas.microsoft.com/office/drawing/2014/main" id="{4006BA82-F08E-C640-85E6-8B8EA8561887}"/>
              </a:ext>
            </a:extLst>
          </p:cNvPr>
          <p:cNvSpPr txBox="1"/>
          <p:nvPr/>
        </p:nvSpPr>
        <p:spPr>
          <a:xfrm>
            <a:off x="5877699" y="3363201"/>
            <a:ext cx="176815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Picture 25" descr="A picture containing silhouette of doctor">
            <a:extLst>
              <a:ext uri="{FF2B5EF4-FFF2-40B4-BE49-F238E27FC236}">
                <a16:creationId xmlns:a16="http://schemas.microsoft.com/office/drawing/2014/main" id="{0F935938-47B8-DE4F-AC20-42B18B058FE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8878573" y="2632360"/>
            <a:ext cx="1752184" cy="3352612"/>
          </a:xfrm>
          <a:prstGeom prst="rect">
            <a:avLst/>
          </a:prstGeom>
        </p:spPr>
      </p:pic>
      <p:sp>
        <p:nvSpPr>
          <p:cNvPr id="27" name="TextBox 26">
            <a:extLst>
              <a:ext uri="{FF2B5EF4-FFF2-40B4-BE49-F238E27FC236}">
                <a16:creationId xmlns:a16="http://schemas.microsoft.com/office/drawing/2014/main" id="{CB8640F5-8EC8-7C47-BCBA-5E19826BBA4F}"/>
              </a:ext>
            </a:extLst>
          </p:cNvPr>
          <p:cNvSpPr txBox="1"/>
          <p:nvPr/>
        </p:nvSpPr>
        <p:spPr>
          <a:xfrm>
            <a:off x="9248637" y="5602913"/>
            <a:ext cx="16790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28" name="Picture 27" descr="A picture containing silhouette&#10;&#10;Description automatically generated">
            <a:extLst>
              <a:ext uri="{FF2B5EF4-FFF2-40B4-BE49-F238E27FC236}">
                <a16:creationId xmlns:a16="http://schemas.microsoft.com/office/drawing/2014/main" id="{43BD4185-23D9-944F-8CD9-27A43688568B}"/>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a:off x="2676332" y="2825906"/>
            <a:ext cx="1568292" cy="3159066"/>
          </a:xfrm>
          <a:prstGeom prst="rect">
            <a:avLst/>
          </a:prstGeom>
        </p:spPr>
      </p:pic>
      <p:sp>
        <p:nvSpPr>
          <p:cNvPr id="29" name="TextBox 28">
            <a:extLst>
              <a:ext uri="{FF2B5EF4-FFF2-40B4-BE49-F238E27FC236}">
                <a16:creationId xmlns:a16="http://schemas.microsoft.com/office/drawing/2014/main" id="{D67FB988-E91E-114D-94BF-AF953FF063D6}"/>
              </a:ext>
            </a:extLst>
          </p:cNvPr>
          <p:cNvSpPr txBox="1"/>
          <p:nvPr/>
        </p:nvSpPr>
        <p:spPr>
          <a:xfrm>
            <a:off x="2938070" y="5602913"/>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133651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descr="Decorative shape">
            <a:extLst>
              <a:ext uri="{FF2B5EF4-FFF2-40B4-BE49-F238E27FC236}">
                <a16:creationId xmlns:a16="http://schemas.microsoft.com/office/drawing/2014/main" id="{630E3453-B5F9-4AF3-83AE-90D2F423727C}"/>
              </a:ext>
            </a:extLst>
          </p:cNvPr>
          <p:cNvSpPr/>
          <p:nvPr/>
        </p:nvSpPr>
        <p:spPr>
          <a:xfrm flipH="1" flipV="1">
            <a:off x="1452282" y="98611"/>
            <a:ext cx="10641106" cy="5770559"/>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p:txBody>
          <a:bodyPr>
            <a:normAutofit/>
          </a:bodyPr>
          <a:lstStyle/>
          <a:p>
            <a:r>
              <a:rPr lang="en-US" dirty="0"/>
              <a:t>Severe Hypertension</a:t>
            </a:r>
            <a:br>
              <a:rPr lang="en-US" dirty="0"/>
            </a:br>
            <a:r>
              <a:rPr lang="en-US" dirty="0"/>
              <a:t>Huddle</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0" name="Text Placeholder 20">
            <a:extLst>
              <a:ext uri="{FF2B5EF4-FFF2-40B4-BE49-F238E27FC236}">
                <a16:creationId xmlns:a16="http://schemas.microsoft.com/office/drawing/2014/main" id="{C2433052-0F7F-4017-9995-69D4F6CFF0FA}"/>
              </a:ext>
            </a:extLst>
          </p:cNvPr>
          <p:cNvSpPr txBox="1">
            <a:spLocks/>
          </p:cNvSpPr>
          <p:nvPr/>
        </p:nvSpPr>
        <p:spPr>
          <a:xfrm>
            <a:off x="1416424" y="42368"/>
            <a:ext cx="6411955" cy="1399565"/>
          </a:xfrm>
          <a:prstGeom prst="wedgeRectCallout">
            <a:avLst>
              <a:gd name="adj1" fmla="val 12520"/>
              <a:gd name="adj2" fmla="val 119821"/>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Understood, Dr. Johnson.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Ms. Smith, I’ll be back to do your anesthesia evaluation and discuss pain control. </a:t>
            </a:r>
          </a:p>
        </p:txBody>
      </p:sp>
      <p:sp>
        <p:nvSpPr>
          <p:cNvPr id="22" name="Text Placeholder 20">
            <a:extLst>
              <a:ext uri="{FF2B5EF4-FFF2-40B4-BE49-F238E27FC236}">
                <a16:creationId xmlns:a16="http://schemas.microsoft.com/office/drawing/2014/main" id="{A213EBBC-B755-408D-87A9-A397A54FD3B0}"/>
              </a:ext>
            </a:extLst>
          </p:cNvPr>
          <p:cNvSpPr txBox="1">
            <a:spLocks/>
          </p:cNvSpPr>
          <p:nvPr/>
        </p:nvSpPr>
        <p:spPr>
          <a:xfrm>
            <a:off x="7921482" y="219025"/>
            <a:ext cx="3699856" cy="1614559"/>
          </a:xfrm>
          <a:prstGeom prst="wedgeRectCallout">
            <a:avLst>
              <a:gd name="adj1" fmla="val 3646"/>
              <a:gd name="adj2" fmla="val 91622"/>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Thank you, all.</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rPr>
              <a:t>Ms. Smith, would you like to call anyone to come be with you?</a:t>
            </a:r>
          </a:p>
        </p:txBody>
      </p:sp>
      <p:sp>
        <p:nvSpPr>
          <p:cNvPr id="28" name="Text Placeholder 20">
            <a:extLst>
              <a:ext uri="{FF2B5EF4-FFF2-40B4-BE49-F238E27FC236}">
                <a16:creationId xmlns:a16="http://schemas.microsoft.com/office/drawing/2014/main" id="{CC18096F-767B-41DE-82F0-6FBDFF093033}"/>
              </a:ext>
            </a:extLst>
          </p:cNvPr>
          <p:cNvSpPr txBox="1">
            <a:spLocks/>
          </p:cNvSpPr>
          <p:nvPr/>
        </p:nvSpPr>
        <p:spPr>
          <a:xfrm>
            <a:off x="1708813" y="1507141"/>
            <a:ext cx="2273601" cy="736601"/>
          </a:xfrm>
          <a:prstGeom prst="wedgeRectCallout">
            <a:avLst>
              <a:gd name="adj1" fmla="val 20979"/>
              <a:gd name="adj2" fmla="val 97357"/>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I’ll administer the bolus.</a:t>
            </a:r>
            <a:endPar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4" name="Picture 23" descr="Decorative">
            <a:extLst>
              <a:ext uri="{FF2B5EF4-FFF2-40B4-BE49-F238E27FC236}">
                <a16:creationId xmlns:a16="http://schemas.microsoft.com/office/drawing/2014/main" id="{2D62A3A4-161F-7C4B-BFBF-C8D9143F585C}"/>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220"/>
          <a:stretch/>
        </p:blipFill>
        <p:spPr>
          <a:xfrm flipH="1">
            <a:off x="4367907" y="2555083"/>
            <a:ext cx="1807674" cy="3438058"/>
          </a:xfrm>
          <a:prstGeom prst="rect">
            <a:avLst/>
          </a:prstGeom>
        </p:spPr>
      </p:pic>
      <p:pic>
        <p:nvPicPr>
          <p:cNvPr id="26" name="Picture 25" descr="Image of a patient in a hospital bed.">
            <a:extLst>
              <a:ext uri="{FF2B5EF4-FFF2-40B4-BE49-F238E27FC236}">
                <a16:creationId xmlns:a16="http://schemas.microsoft.com/office/drawing/2014/main" id="{907ABF5E-0017-9748-AC82-0EF0827A329A}"/>
              </a:ext>
            </a:extLst>
          </p:cNvPr>
          <p:cNvPicPr>
            <a:picLocks noChangeAspect="1"/>
          </p:cNvPicPr>
          <p:nvPr/>
        </p:nvPicPr>
        <p:blipFill rotWithShape="1">
          <a:blip r:embed="rId5">
            <a:extLst>
              <a:ext uri="{28A0092B-C50C-407E-A947-70E740481C1C}">
                <a14:useLocalDpi xmlns:a14="http://schemas.microsoft.com/office/drawing/2010/main" val="0"/>
              </a:ext>
            </a:extLst>
          </a:blip>
          <a:srcRect b="30941"/>
          <a:stretch/>
        </p:blipFill>
        <p:spPr>
          <a:xfrm flipH="1">
            <a:off x="4553463" y="3078877"/>
            <a:ext cx="4139554" cy="2766949"/>
          </a:xfrm>
          <a:prstGeom prst="rect">
            <a:avLst/>
          </a:prstGeom>
        </p:spPr>
      </p:pic>
      <p:sp>
        <p:nvSpPr>
          <p:cNvPr id="27" name="TextBox 26">
            <a:extLst>
              <a:ext uri="{FF2B5EF4-FFF2-40B4-BE49-F238E27FC236}">
                <a16:creationId xmlns:a16="http://schemas.microsoft.com/office/drawing/2014/main" id="{5EFB1397-02BA-C345-95AB-68D07EB7BB8D}"/>
              </a:ext>
            </a:extLst>
          </p:cNvPr>
          <p:cNvSpPr txBox="1"/>
          <p:nvPr/>
        </p:nvSpPr>
        <p:spPr>
          <a:xfrm>
            <a:off x="5297319" y="4901926"/>
            <a:ext cx="15356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29" name="TextBox 28">
            <a:extLst>
              <a:ext uri="{FF2B5EF4-FFF2-40B4-BE49-F238E27FC236}">
                <a16:creationId xmlns:a16="http://schemas.microsoft.com/office/drawing/2014/main" id="{770C5568-F0CD-4042-8C27-8DC62A6597D2}"/>
              </a:ext>
            </a:extLst>
          </p:cNvPr>
          <p:cNvSpPr txBox="1"/>
          <p:nvPr/>
        </p:nvSpPr>
        <p:spPr>
          <a:xfrm>
            <a:off x="6022821" y="2686175"/>
            <a:ext cx="1768151"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Picture 29" descr="A picture containing silhouette of doctor">
            <a:extLst>
              <a:ext uri="{FF2B5EF4-FFF2-40B4-BE49-F238E27FC236}">
                <a16:creationId xmlns:a16="http://schemas.microsoft.com/office/drawing/2014/main" id="{1941A597-88F9-C043-A2D5-4F5155871F1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flipH="1">
            <a:off x="8878573" y="2493214"/>
            <a:ext cx="1752184" cy="3352612"/>
          </a:xfrm>
          <a:prstGeom prst="rect">
            <a:avLst/>
          </a:prstGeom>
        </p:spPr>
      </p:pic>
      <p:sp>
        <p:nvSpPr>
          <p:cNvPr id="31" name="TextBox 30">
            <a:extLst>
              <a:ext uri="{FF2B5EF4-FFF2-40B4-BE49-F238E27FC236}">
                <a16:creationId xmlns:a16="http://schemas.microsoft.com/office/drawing/2014/main" id="{1BB05248-9501-3647-A6DB-3E52246CF4D6}"/>
              </a:ext>
            </a:extLst>
          </p:cNvPr>
          <p:cNvSpPr txBox="1"/>
          <p:nvPr/>
        </p:nvSpPr>
        <p:spPr>
          <a:xfrm>
            <a:off x="9248637" y="5463767"/>
            <a:ext cx="1679034"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32" name="Picture 31" descr="A picture containing silhouette&#10;&#10;Description automatically generated">
            <a:extLst>
              <a:ext uri="{FF2B5EF4-FFF2-40B4-BE49-F238E27FC236}">
                <a16:creationId xmlns:a16="http://schemas.microsoft.com/office/drawing/2014/main" id="{4A380767-23B9-9343-8517-F1695FB2C9F0}"/>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a:off x="2676332" y="2686760"/>
            <a:ext cx="1568292" cy="3159066"/>
          </a:xfrm>
          <a:prstGeom prst="rect">
            <a:avLst/>
          </a:prstGeom>
        </p:spPr>
      </p:pic>
      <p:sp>
        <p:nvSpPr>
          <p:cNvPr id="33" name="TextBox 32">
            <a:extLst>
              <a:ext uri="{FF2B5EF4-FFF2-40B4-BE49-F238E27FC236}">
                <a16:creationId xmlns:a16="http://schemas.microsoft.com/office/drawing/2014/main" id="{2D274BC5-7559-924F-884C-17AEE5701DB4}"/>
              </a:ext>
            </a:extLst>
          </p:cNvPr>
          <p:cNvSpPr txBox="1"/>
          <p:nvPr/>
        </p:nvSpPr>
        <p:spPr>
          <a:xfrm>
            <a:off x="2938070" y="5463767"/>
            <a:ext cx="1225772"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1472199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Debrief</a:t>
            </a:r>
          </a:p>
        </p:txBody>
      </p:sp>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1770772"/>
            <a:ext cx="6819206" cy="3974046"/>
          </a:xfrm>
          <a:solidFill>
            <a:schemeClr val="bg1"/>
          </a:solidFill>
          <a:ln w="19050">
            <a:solidFill>
              <a:schemeClr val="accent1"/>
            </a:solidFill>
          </a:ln>
        </p:spPr>
        <p:txBody>
          <a:bodyPr anchor="ctr">
            <a:noAutofit/>
          </a:bodyPr>
          <a:lstStyle/>
          <a:p>
            <a:r>
              <a:rPr lang="en-US" sz="3000" dirty="0"/>
              <a:t>Ms. Smith presented with severe blood pressure. </a:t>
            </a:r>
          </a:p>
          <a:p>
            <a:r>
              <a:rPr lang="en-US" sz="3000" dirty="0"/>
              <a:t>There was trouble obtaining IV access; she was treated with IR nifedipine.</a:t>
            </a:r>
          </a:p>
          <a:p>
            <a:r>
              <a:rPr lang="en-US" sz="3000" dirty="0"/>
              <a:t>IV access eventually obtained; Ms. Smith was admitted to L&amp;D and started on magnesium sulfate.</a:t>
            </a:r>
          </a:p>
          <a:p>
            <a:r>
              <a:rPr lang="en-US" sz="3000" dirty="0"/>
              <a:t>Observe the care team debrief this case.</a:t>
            </a:r>
            <a:endParaRPr lang="en-US" sz="3000" dirty="0">
              <a:cs typeface="Calibri"/>
            </a:endParaRP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0418" y="1494588"/>
            <a:ext cx="5985568" cy="5944490"/>
          </a:xfrm>
          <a:prstGeom prst="rect">
            <a:avLst/>
          </a:prstGeom>
        </p:spPr>
      </p:pic>
    </p:spTree>
    <p:custDataLst>
      <p:tags r:id="rId1"/>
    </p:custDataLst>
    <p:extLst>
      <p:ext uri="{BB962C8B-B14F-4D97-AF65-F5344CB8AC3E}">
        <p14:creationId xmlns:p14="http://schemas.microsoft.com/office/powerpoint/2010/main" val="121633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2312197D-612F-4F1D-8276-F6A8E016F7D3}"/>
              </a:ext>
              <a:ext uri="{C183D7F6-B498-43B3-948B-1728B52AA6E4}">
                <adec:decorative xmlns:adec="http://schemas.microsoft.com/office/drawing/2017/decorative" val="1"/>
              </a:ext>
            </a:extLst>
          </p:cNvPr>
          <p:cNvSpPr/>
          <p:nvPr/>
        </p:nvSpPr>
        <p:spPr>
          <a:xfrm rot="10800000">
            <a:off x="1416336" y="138078"/>
            <a:ext cx="10647844" cy="572591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a:bodyPr>
          <a:lstStyle/>
          <a:p>
            <a:r>
              <a:rPr lang="en-US" dirty="0"/>
              <a:t>Severe Hypertension</a:t>
            </a:r>
            <a:br>
              <a:rPr lang="en-US" dirty="0"/>
            </a:br>
            <a:r>
              <a:rPr lang="en-US" dirty="0"/>
              <a:t>Debrief</a:t>
            </a:r>
          </a:p>
        </p:txBody>
      </p:sp>
      <p:sp>
        <p:nvSpPr>
          <p:cNvPr id="12" name="Text Placeholder 11"/>
          <p:cNvSpPr>
            <a:spLocks noGrp="1"/>
          </p:cNvSpPr>
          <p:nvPr>
            <p:ph type="body" sz="quarter" idx="12"/>
          </p:nvPr>
        </p:nvSpPr>
        <p:spPr>
          <a:xfrm>
            <a:off x="1513644" y="160735"/>
            <a:ext cx="5194228" cy="1913682"/>
          </a:xfrm>
          <a:prstGeom prst="wedgeRectCallout">
            <a:avLst>
              <a:gd name="adj1" fmla="val 17764"/>
              <a:gd name="adj2" fmla="val 67309"/>
            </a:avLst>
          </a:prstGeom>
        </p:spPr>
        <p:txBody>
          <a:bodyPr/>
          <a:lstStyle/>
          <a:p>
            <a:endParaRPr lang="en-US" dirty="0"/>
          </a:p>
          <a:p>
            <a:pPr>
              <a:spcBef>
                <a:spcPct val="0"/>
              </a:spcBef>
            </a:pPr>
            <a:r>
              <a:rPr lang="en-US" dirty="0"/>
              <a:t>If we could, I’d like to take about 5 minutes to share our observations about how we handled Ms. Smith’s case.</a:t>
            </a:r>
          </a:p>
          <a:p>
            <a:r>
              <a:rPr lang="en-US" dirty="0">
                <a:ea typeface="+mn-lt"/>
                <a:cs typeface="+mn-lt"/>
              </a:rPr>
              <a:t>What do you think we did well?</a:t>
            </a:r>
            <a:endParaRPr lang="en-US" dirty="0"/>
          </a:p>
          <a:p>
            <a:endParaRPr lang="en-US" dirty="0">
              <a:cs typeface="Calibri" panose="020F0502020204030204"/>
            </a:endParaRP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doctor">
            <a:extLst>
              <a:ext uri="{FF2B5EF4-FFF2-40B4-BE49-F238E27FC236}">
                <a16:creationId xmlns:a16="http://schemas.microsoft.com/office/drawing/2014/main" id="{F8A74B18-7369-487C-8684-6835345BB51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sp>
        <p:nvSpPr>
          <p:cNvPr id="13" name="TextBox 12">
            <a:extLst>
              <a:ext uri="{FF2B5EF4-FFF2-40B4-BE49-F238E27FC236}">
                <a16:creationId xmlns:a16="http://schemas.microsoft.com/office/drawing/2014/main" id="{11DCB3B3-4D70-40B4-865E-28E45EA37BAE}"/>
              </a:ext>
            </a:extLst>
          </p:cNvPr>
          <p:cNvSpPr txBox="1"/>
          <p:nvPr/>
        </p:nvSpPr>
        <p:spPr>
          <a:xfrm>
            <a:off x="3879542" y="5632625"/>
            <a:ext cx="15949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grpSp>
        <p:nvGrpSpPr>
          <p:cNvPr id="14" name="Group 13" descr="image of anesthesiologist">
            <a:extLst>
              <a:ext uri="{FF2B5EF4-FFF2-40B4-BE49-F238E27FC236}">
                <a16:creationId xmlns:a16="http://schemas.microsoft.com/office/drawing/2014/main" id="{8A7E5A0B-190D-46FA-8033-2A5B2740E862}"/>
              </a:ext>
            </a:extLst>
          </p:cNvPr>
          <p:cNvGrpSpPr/>
          <p:nvPr/>
        </p:nvGrpSpPr>
        <p:grpSpPr>
          <a:xfrm>
            <a:off x="5912780" y="1852069"/>
            <a:ext cx="1670524" cy="4194257"/>
            <a:chOff x="9435945" y="1717572"/>
            <a:chExt cx="1670524" cy="4194257"/>
          </a:xfrm>
        </p:grpSpPr>
        <p:pic>
          <p:nvPicPr>
            <p:cNvPr id="15" name="Picture 14" descr="Decorative">
              <a:extLst>
                <a:ext uri="{FF2B5EF4-FFF2-40B4-BE49-F238E27FC236}">
                  <a16:creationId xmlns:a16="http://schemas.microsoft.com/office/drawing/2014/main" id="{93D8DEEF-BBE1-440F-B4FC-AF8D0BAEF689}"/>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6" name="Picture 15" descr="Decorative">
              <a:extLst>
                <a:ext uri="{FF2B5EF4-FFF2-40B4-BE49-F238E27FC236}">
                  <a16:creationId xmlns:a16="http://schemas.microsoft.com/office/drawing/2014/main" id="{09D5A39E-F50F-4390-9D1B-583F512EE6B9}"/>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sp>
        <p:nvSpPr>
          <p:cNvPr id="19" name="TextBox 18">
            <a:extLst>
              <a:ext uri="{FF2B5EF4-FFF2-40B4-BE49-F238E27FC236}">
                <a16:creationId xmlns:a16="http://schemas.microsoft.com/office/drawing/2014/main" id="{1F765838-1FE8-4010-9E20-1A1A8B4C0227}"/>
              </a:ext>
            </a:extLst>
          </p:cNvPr>
          <p:cNvSpPr txBox="1"/>
          <p:nvPr/>
        </p:nvSpPr>
        <p:spPr>
          <a:xfrm>
            <a:off x="5778183" y="5634384"/>
            <a:ext cx="188371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silhouette&#10;&#10;Description automatically generated">
            <a:extLst>
              <a:ext uri="{FF2B5EF4-FFF2-40B4-BE49-F238E27FC236}">
                <a16:creationId xmlns:a16="http://schemas.microsoft.com/office/drawing/2014/main" id="{5F4F64E3-0275-064D-855A-056200C347BB}"/>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7722303" y="2191969"/>
            <a:ext cx="1799384" cy="3624563"/>
          </a:xfrm>
          <a:prstGeom prst="rect">
            <a:avLst/>
          </a:prstGeom>
        </p:spPr>
      </p:pic>
      <p:sp>
        <p:nvSpPr>
          <p:cNvPr id="22" name="TextBox 21">
            <a:extLst>
              <a:ext uri="{FF2B5EF4-FFF2-40B4-BE49-F238E27FC236}">
                <a16:creationId xmlns:a16="http://schemas.microsoft.com/office/drawing/2014/main" id="{87C673DF-B838-F641-9DA8-B8A1992DFEEE}"/>
              </a:ext>
            </a:extLst>
          </p:cNvPr>
          <p:cNvSpPr txBox="1"/>
          <p:nvPr/>
        </p:nvSpPr>
        <p:spPr>
          <a:xfrm>
            <a:off x="7975950" y="5632625"/>
            <a:ext cx="14063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3830474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a:extLst>
              <a:ext uri="{FF2B5EF4-FFF2-40B4-BE49-F238E27FC236}">
                <a16:creationId xmlns:a16="http://schemas.microsoft.com/office/drawing/2014/main" id="{07AC7D39-6B88-43FB-8A05-DA0678EF3EAD}"/>
              </a:ext>
              <a:ext uri="{C183D7F6-B498-43B3-948B-1728B52AA6E4}">
                <adec:decorative xmlns:adec="http://schemas.microsoft.com/office/drawing/2017/decorative" val="1"/>
              </a:ext>
            </a:extLst>
          </p:cNvPr>
          <p:cNvSpPr/>
          <p:nvPr/>
        </p:nvSpPr>
        <p:spPr>
          <a:xfrm rot="10800000" flipH="1" flipV="1">
            <a:off x="1445343" y="157316"/>
            <a:ext cx="10703516" cy="56866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p:txBody>
          <a:bodyPr>
            <a:normAutofit/>
          </a:bodyPr>
          <a:lstStyle/>
          <a:p>
            <a:r>
              <a:rPr lang="en-US" dirty="0"/>
              <a:t>Severe Hypertension</a:t>
            </a:r>
            <a:br>
              <a:rPr lang="en-US" dirty="0"/>
            </a:br>
            <a:r>
              <a:rPr lang="en-US" dirty="0"/>
              <a:t>Debrief</a:t>
            </a:r>
          </a:p>
        </p:txBody>
      </p:sp>
      <p:sp>
        <p:nvSpPr>
          <p:cNvPr id="12" name="Text Placeholder 11"/>
          <p:cNvSpPr>
            <a:spLocks noGrp="1"/>
          </p:cNvSpPr>
          <p:nvPr>
            <p:ph type="body" sz="quarter" idx="12"/>
          </p:nvPr>
        </p:nvSpPr>
        <p:spPr>
          <a:xfrm>
            <a:off x="1513644" y="73162"/>
            <a:ext cx="10480560" cy="1434625"/>
          </a:xfrm>
          <a:prstGeom prst="wedgeRectCallout">
            <a:avLst>
              <a:gd name="adj1" fmla="val -4540"/>
              <a:gd name="adj2" fmla="val 76518"/>
            </a:avLst>
          </a:prstGeom>
        </p:spPr>
        <p:txBody>
          <a:bodyPr/>
          <a:lstStyle/>
          <a:p>
            <a:r>
              <a:rPr lang="en-US" dirty="0"/>
              <a:t>In review of Ms. Smith’s initial presentation to L&amp;D triage, I thought Beth did well by identifying her severe-range blood pressure quickly and notifying you immediately.</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doctor">
            <a:extLst>
              <a:ext uri="{FF2B5EF4-FFF2-40B4-BE49-F238E27FC236}">
                <a16:creationId xmlns:a16="http://schemas.microsoft.com/office/drawing/2014/main" id="{A70C03D4-788D-4D7C-8638-BE00650B462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grpSp>
        <p:nvGrpSpPr>
          <p:cNvPr id="14" name="Group 13" descr="image of anesthesiologist">
            <a:extLst>
              <a:ext uri="{FF2B5EF4-FFF2-40B4-BE49-F238E27FC236}">
                <a16:creationId xmlns:a16="http://schemas.microsoft.com/office/drawing/2014/main" id="{C84211C9-6045-4058-948C-30A1FA7F56B2}"/>
              </a:ext>
            </a:extLst>
          </p:cNvPr>
          <p:cNvGrpSpPr/>
          <p:nvPr/>
        </p:nvGrpSpPr>
        <p:grpSpPr>
          <a:xfrm>
            <a:off x="5912780" y="1852069"/>
            <a:ext cx="1670524" cy="4194257"/>
            <a:chOff x="9435945" y="1717572"/>
            <a:chExt cx="1670524" cy="4194257"/>
          </a:xfrm>
        </p:grpSpPr>
        <p:pic>
          <p:nvPicPr>
            <p:cNvPr id="15" name="Picture 14" descr="Decorative">
              <a:extLst>
                <a:ext uri="{FF2B5EF4-FFF2-40B4-BE49-F238E27FC236}">
                  <a16:creationId xmlns:a16="http://schemas.microsoft.com/office/drawing/2014/main" id="{DB5F8F73-877F-47FE-9A3A-3E9F8F3F8CDE}"/>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6" name="Picture 15" descr="Decorative">
              <a:extLst>
                <a:ext uri="{FF2B5EF4-FFF2-40B4-BE49-F238E27FC236}">
                  <a16:creationId xmlns:a16="http://schemas.microsoft.com/office/drawing/2014/main" id="{00A96572-41D1-48BD-999E-813294AC7D2C}"/>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sp>
        <p:nvSpPr>
          <p:cNvPr id="22" name="TextBox 21">
            <a:extLst>
              <a:ext uri="{FF2B5EF4-FFF2-40B4-BE49-F238E27FC236}">
                <a16:creationId xmlns:a16="http://schemas.microsoft.com/office/drawing/2014/main" id="{AF099730-E8F3-EB49-9B11-494039A467A0}"/>
              </a:ext>
            </a:extLst>
          </p:cNvPr>
          <p:cNvSpPr txBox="1"/>
          <p:nvPr/>
        </p:nvSpPr>
        <p:spPr>
          <a:xfrm>
            <a:off x="3879542" y="5632625"/>
            <a:ext cx="15949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3" name="TextBox 22">
            <a:extLst>
              <a:ext uri="{FF2B5EF4-FFF2-40B4-BE49-F238E27FC236}">
                <a16:creationId xmlns:a16="http://schemas.microsoft.com/office/drawing/2014/main" id="{B6B88FEA-F890-9347-B325-8D89160ED45F}"/>
              </a:ext>
            </a:extLst>
          </p:cNvPr>
          <p:cNvSpPr txBox="1"/>
          <p:nvPr/>
        </p:nvSpPr>
        <p:spPr>
          <a:xfrm>
            <a:off x="5778183" y="5634384"/>
            <a:ext cx="188371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A picture containing silhouette&#10;&#10;Description automatically generated">
            <a:extLst>
              <a:ext uri="{FF2B5EF4-FFF2-40B4-BE49-F238E27FC236}">
                <a16:creationId xmlns:a16="http://schemas.microsoft.com/office/drawing/2014/main" id="{E71BFEBC-4770-FD4A-9A18-506FCAB3D334}"/>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7722303" y="2191969"/>
            <a:ext cx="1799384" cy="3624563"/>
          </a:xfrm>
          <a:prstGeom prst="rect">
            <a:avLst/>
          </a:prstGeom>
        </p:spPr>
      </p:pic>
      <p:sp>
        <p:nvSpPr>
          <p:cNvPr id="20" name="TextBox 19">
            <a:extLst>
              <a:ext uri="{FF2B5EF4-FFF2-40B4-BE49-F238E27FC236}">
                <a16:creationId xmlns:a16="http://schemas.microsoft.com/office/drawing/2014/main" id="{7164B9EE-DCD9-5B4D-A2B7-C146710D4F14}"/>
              </a:ext>
            </a:extLst>
          </p:cNvPr>
          <p:cNvSpPr txBox="1"/>
          <p:nvPr/>
        </p:nvSpPr>
        <p:spPr>
          <a:xfrm>
            <a:off x="7975950" y="5632625"/>
            <a:ext cx="14063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2007820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id="{082C4A15-4661-45F7-88F6-50D0083BD81D}"/>
              </a:ext>
              <a:ext uri="{C183D7F6-B498-43B3-948B-1728B52AA6E4}">
                <adec:decorative xmlns:adec="http://schemas.microsoft.com/office/drawing/2017/decorative" val="1"/>
              </a:ext>
            </a:extLst>
          </p:cNvPr>
          <p:cNvSpPr/>
          <p:nvPr/>
        </p:nvSpPr>
        <p:spPr>
          <a:xfrm flipH="1" flipV="1">
            <a:off x="1440015" y="137652"/>
            <a:ext cx="10565171" cy="5732490"/>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a:bodyPr>
          <a:lstStyle/>
          <a:p>
            <a:r>
              <a:rPr lang="en-US" dirty="0"/>
              <a:t>Severe Hypertension</a:t>
            </a:r>
            <a:br>
              <a:rPr lang="en-US" dirty="0"/>
            </a:br>
            <a:r>
              <a:rPr lang="en-US" dirty="0"/>
              <a:t>Debrief</a:t>
            </a:r>
          </a:p>
        </p:txBody>
      </p:sp>
      <p:sp>
        <p:nvSpPr>
          <p:cNvPr id="12" name="Text Placeholder 11"/>
          <p:cNvSpPr>
            <a:spLocks noGrp="1"/>
          </p:cNvSpPr>
          <p:nvPr>
            <p:ph type="body" sz="quarter" idx="12"/>
          </p:nvPr>
        </p:nvSpPr>
        <p:spPr>
          <a:xfrm>
            <a:off x="9535865" y="666978"/>
            <a:ext cx="2537040" cy="4525385"/>
          </a:xfrm>
          <a:prstGeom prst="wedgeRectCallout">
            <a:avLst>
              <a:gd name="adj1" fmla="val -65915"/>
              <a:gd name="adj2" fmla="val -12683"/>
            </a:avLst>
          </a:prstGeom>
        </p:spPr>
        <p:txBody>
          <a:bodyPr/>
          <a:lstStyle/>
          <a:p>
            <a:r>
              <a:rPr lang="en-US" dirty="0"/>
              <a:t>Well, I do have some ideas about what we could have done better in terms of treating Ms. Smith, but I thought everyone did a great job and Ms. Smith received overall excellent care.</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ext Placeholder 11">
            <a:extLst>
              <a:ext uri="{FF2B5EF4-FFF2-40B4-BE49-F238E27FC236}">
                <a16:creationId xmlns:a16="http://schemas.microsoft.com/office/drawing/2014/main" id="{61511AE8-E989-2447-AFCB-B204E3BE386D}"/>
              </a:ext>
            </a:extLst>
          </p:cNvPr>
          <p:cNvSpPr txBox="1">
            <a:spLocks/>
          </p:cNvSpPr>
          <p:nvPr/>
        </p:nvSpPr>
        <p:spPr>
          <a:xfrm>
            <a:off x="1592996" y="355231"/>
            <a:ext cx="4385964" cy="813206"/>
          </a:xfrm>
          <a:prstGeom prst="wedgeRectCallout">
            <a:avLst>
              <a:gd name="adj1" fmla="val -111"/>
              <a:gd name="adj2" fmla="val 144342"/>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That’s a great assessment, Dr. Larsen. Kim, anything to add?</a:t>
            </a:r>
          </a:p>
        </p:txBody>
      </p:sp>
      <p:pic>
        <p:nvPicPr>
          <p:cNvPr id="10" name="Picture 9" descr="A picture containing silhouette of doctor">
            <a:extLst>
              <a:ext uri="{FF2B5EF4-FFF2-40B4-BE49-F238E27FC236}">
                <a16:creationId xmlns:a16="http://schemas.microsoft.com/office/drawing/2014/main" id="{1AA94D5F-832D-412F-97DC-B9545ED63C0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grpSp>
        <p:nvGrpSpPr>
          <p:cNvPr id="15" name="Group 14" descr="image of anesthesiologist">
            <a:extLst>
              <a:ext uri="{FF2B5EF4-FFF2-40B4-BE49-F238E27FC236}">
                <a16:creationId xmlns:a16="http://schemas.microsoft.com/office/drawing/2014/main" id="{F870B5C0-8AA4-44B3-B576-3F695F858B22}"/>
              </a:ext>
            </a:extLst>
          </p:cNvPr>
          <p:cNvGrpSpPr/>
          <p:nvPr/>
        </p:nvGrpSpPr>
        <p:grpSpPr>
          <a:xfrm>
            <a:off x="5912780" y="1852069"/>
            <a:ext cx="1670524" cy="4194257"/>
            <a:chOff x="9435945" y="1717572"/>
            <a:chExt cx="1670524" cy="4194257"/>
          </a:xfrm>
        </p:grpSpPr>
        <p:pic>
          <p:nvPicPr>
            <p:cNvPr id="16" name="Picture 15" descr="Decorative">
              <a:extLst>
                <a:ext uri="{FF2B5EF4-FFF2-40B4-BE49-F238E27FC236}">
                  <a16:creationId xmlns:a16="http://schemas.microsoft.com/office/drawing/2014/main" id="{BDCAADA0-75C3-4FB8-8E5D-9C20E75ED32A}"/>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7" name="Picture 16" descr="Decorative">
              <a:extLst>
                <a:ext uri="{FF2B5EF4-FFF2-40B4-BE49-F238E27FC236}">
                  <a16:creationId xmlns:a16="http://schemas.microsoft.com/office/drawing/2014/main" id="{C7D161B9-F573-457C-8433-5BD747831AFB}"/>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sp>
        <p:nvSpPr>
          <p:cNvPr id="23" name="TextBox 22">
            <a:extLst>
              <a:ext uri="{FF2B5EF4-FFF2-40B4-BE49-F238E27FC236}">
                <a16:creationId xmlns:a16="http://schemas.microsoft.com/office/drawing/2014/main" id="{EB2FB435-91C5-564B-9799-ED6300B2738C}"/>
              </a:ext>
            </a:extLst>
          </p:cNvPr>
          <p:cNvSpPr txBox="1"/>
          <p:nvPr/>
        </p:nvSpPr>
        <p:spPr>
          <a:xfrm>
            <a:off x="3879542" y="5632625"/>
            <a:ext cx="15949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4" name="TextBox 23">
            <a:extLst>
              <a:ext uri="{FF2B5EF4-FFF2-40B4-BE49-F238E27FC236}">
                <a16:creationId xmlns:a16="http://schemas.microsoft.com/office/drawing/2014/main" id="{84605CF5-64EE-9B4F-AE2A-D849DFAC2906}"/>
              </a:ext>
            </a:extLst>
          </p:cNvPr>
          <p:cNvSpPr txBox="1"/>
          <p:nvPr/>
        </p:nvSpPr>
        <p:spPr>
          <a:xfrm>
            <a:off x="5778183" y="5634384"/>
            <a:ext cx="188371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descr="A picture containing silhouette&#10;&#10;Description automatically generated">
            <a:extLst>
              <a:ext uri="{FF2B5EF4-FFF2-40B4-BE49-F238E27FC236}">
                <a16:creationId xmlns:a16="http://schemas.microsoft.com/office/drawing/2014/main" id="{B4D194EE-2C3B-DD40-8126-EAF31EBBF4CA}"/>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7722303" y="2191969"/>
            <a:ext cx="1799384" cy="3624563"/>
          </a:xfrm>
          <a:prstGeom prst="rect">
            <a:avLst/>
          </a:prstGeom>
        </p:spPr>
      </p:pic>
      <p:sp>
        <p:nvSpPr>
          <p:cNvPr id="21" name="TextBox 20">
            <a:extLst>
              <a:ext uri="{FF2B5EF4-FFF2-40B4-BE49-F238E27FC236}">
                <a16:creationId xmlns:a16="http://schemas.microsoft.com/office/drawing/2014/main" id="{77340C61-C217-F049-939A-FB4E4578C352}"/>
              </a:ext>
            </a:extLst>
          </p:cNvPr>
          <p:cNvSpPr txBox="1"/>
          <p:nvPr/>
        </p:nvSpPr>
        <p:spPr>
          <a:xfrm>
            <a:off x="7975950" y="5632625"/>
            <a:ext cx="14063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2648790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2" descr="Decorative shape">
            <a:extLst>
              <a:ext uri="{FF2B5EF4-FFF2-40B4-BE49-F238E27FC236}">
                <a16:creationId xmlns:a16="http://schemas.microsoft.com/office/drawing/2014/main" id="{C04F1D59-F96C-4DBD-8009-A599D54A9318}"/>
              </a:ext>
            </a:extLst>
          </p:cNvPr>
          <p:cNvSpPr/>
          <p:nvPr/>
        </p:nvSpPr>
        <p:spPr>
          <a:xfrm flipH="1">
            <a:off x="1443318" y="107577"/>
            <a:ext cx="10624635" cy="57339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a:bodyPr>
          <a:lstStyle/>
          <a:p>
            <a:r>
              <a:rPr lang="en-US" dirty="0"/>
              <a:t>Severe Hypertension</a:t>
            </a:r>
            <a:br>
              <a:rPr lang="en-US" dirty="0"/>
            </a:br>
            <a:r>
              <a:rPr lang="en-US" dirty="0"/>
              <a:t>Debrief</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ext Placeholder 11">
            <a:extLst>
              <a:ext uri="{FF2B5EF4-FFF2-40B4-BE49-F238E27FC236}">
                <a16:creationId xmlns:a16="http://schemas.microsoft.com/office/drawing/2014/main" id="{61511AE8-E989-2447-AFCB-B204E3BE386D}"/>
              </a:ext>
            </a:extLst>
          </p:cNvPr>
          <p:cNvSpPr txBox="1">
            <a:spLocks/>
          </p:cNvSpPr>
          <p:nvPr/>
        </p:nvSpPr>
        <p:spPr>
          <a:xfrm>
            <a:off x="1719929" y="748087"/>
            <a:ext cx="4178865" cy="1119390"/>
          </a:xfrm>
          <a:prstGeom prst="wedgeRectCallout">
            <a:avLst>
              <a:gd name="adj1" fmla="val -853"/>
              <a:gd name="adj2" fmla="val 8036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Thanks for the kudos. What do you see as our best opportunity for improvement?</a:t>
            </a:r>
          </a:p>
        </p:txBody>
      </p:sp>
      <p:pic>
        <p:nvPicPr>
          <p:cNvPr id="10" name="Picture 9" descr="A picture containing silhouette of doctor">
            <a:extLst>
              <a:ext uri="{FF2B5EF4-FFF2-40B4-BE49-F238E27FC236}">
                <a16:creationId xmlns:a16="http://schemas.microsoft.com/office/drawing/2014/main" id="{2567EE93-B839-4F7D-A3EA-01BD0A3DCB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grpSp>
        <p:nvGrpSpPr>
          <p:cNvPr id="15" name="Group 14" descr="image of anesthesiologist">
            <a:extLst>
              <a:ext uri="{FF2B5EF4-FFF2-40B4-BE49-F238E27FC236}">
                <a16:creationId xmlns:a16="http://schemas.microsoft.com/office/drawing/2014/main" id="{4B138EA9-3998-4ACF-A600-1A17F4B5E793}"/>
              </a:ext>
            </a:extLst>
          </p:cNvPr>
          <p:cNvGrpSpPr/>
          <p:nvPr/>
        </p:nvGrpSpPr>
        <p:grpSpPr>
          <a:xfrm>
            <a:off x="5912780" y="1852069"/>
            <a:ext cx="1670524" cy="4194257"/>
            <a:chOff x="9435945" y="1717572"/>
            <a:chExt cx="1670524" cy="4194257"/>
          </a:xfrm>
        </p:grpSpPr>
        <p:pic>
          <p:nvPicPr>
            <p:cNvPr id="16" name="Picture 15" descr="Decorative">
              <a:extLst>
                <a:ext uri="{FF2B5EF4-FFF2-40B4-BE49-F238E27FC236}">
                  <a16:creationId xmlns:a16="http://schemas.microsoft.com/office/drawing/2014/main" id="{AE8A5ECA-97A1-489B-A445-A7E90D5E9F15}"/>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7" name="Picture 16" descr="Decorative">
              <a:extLst>
                <a:ext uri="{FF2B5EF4-FFF2-40B4-BE49-F238E27FC236}">
                  <a16:creationId xmlns:a16="http://schemas.microsoft.com/office/drawing/2014/main" id="{BC1F767A-A2A0-4F51-828E-46D8CDC42FED}"/>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sp>
        <p:nvSpPr>
          <p:cNvPr id="23" name="TextBox 22">
            <a:extLst>
              <a:ext uri="{FF2B5EF4-FFF2-40B4-BE49-F238E27FC236}">
                <a16:creationId xmlns:a16="http://schemas.microsoft.com/office/drawing/2014/main" id="{DB9D5F9A-5EE8-E441-9686-BDD1740539F7}"/>
              </a:ext>
            </a:extLst>
          </p:cNvPr>
          <p:cNvSpPr txBox="1"/>
          <p:nvPr/>
        </p:nvSpPr>
        <p:spPr>
          <a:xfrm>
            <a:off x="3879542" y="5632625"/>
            <a:ext cx="15949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4" name="TextBox 23">
            <a:extLst>
              <a:ext uri="{FF2B5EF4-FFF2-40B4-BE49-F238E27FC236}">
                <a16:creationId xmlns:a16="http://schemas.microsoft.com/office/drawing/2014/main" id="{9AC00634-FAD4-E548-84D5-16726AA7C7D1}"/>
              </a:ext>
            </a:extLst>
          </p:cNvPr>
          <p:cNvSpPr txBox="1"/>
          <p:nvPr/>
        </p:nvSpPr>
        <p:spPr>
          <a:xfrm>
            <a:off x="5778183" y="5634384"/>
            <a:ext cx="188371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descr="A picture containing silhouette&#10;&#10;Description automatically generated">
            <a:extLst>
              <a:ext uri="{FF2B5EF4-FFF2-40B4-BE49-F238E27FC236}">
                <a16:creationId xmlns:a16="http://schemas.microsoft.com/office/drawing/2014/main" id="{C65CCFD8-7C0B-BD4E-B88A-BBA0C75DCA3C}"/>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7722303" y="2191969"/>
            <a:ext cx="1799384" cy="3624563"/>
          </a:xfrm>
          <a:prstGeom prst="rect">
            <a:avLst/>
          </a:prstGeom>
        </p:spPr>
      </p:pic>
      <p:sp>
        <p:nvSpPr>
          <p:cNvPr id="21" name="TextBox 20">
            <a:extLst>
              <a:ext uri="{FF2B5EF4-FFF2-40B4-BE49-F238E27FC236}">
                <a16:creationId xmlns:a16="http://schemas.microsoft.com/office/drawing/2014/main" id="{1E6151EE-805C-814C-8EF1-788AEB1E5B2D}"/>
              </a:ext>
            </a:extLst>
          </p:cNvPr>
          <p:cNvSpPr txBox="1"/>
          <p:nvPr/>
        </p:nvSpPr>
        <p:spPr>
          <a:xfrm>
            <a:off x="7975950" y="5632625"/>
            <a:ext cx="14063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
        <p:nvSpPr>
          <p:cNvPr id="25" name="Text Placeholder 11">
            <a:extLst>
              <a:ext uri="{FF2B5EF4-FFF2-40B4-BE49-F238E27FC236}">
                <a16:creationId xmlns:a16="http://schemas.microsoft.com/office/drawing/2014/main" id="{5CCF3BFD-799B-DA4E-B9B3-C2712A45437B}"/>
              </a:ext>
            </a:extLst>
          </p:cNvPr>
          <p:cNvSpPr txBox="1">
            <a:spLocks/>
          </p:cNvSpPr>
          <p:nvPr/>
        </p:nvSpPr>
        <p:spPr>
          <a:xfrm>
            <a:off x="9350263" y="735809"/>
            <a:ext cx="2889115" cy="4477512"/>
          </a:xfrm>
          <a:prstGeom prst="wedgeRectCallout">
            <a:avLst>
              <a:gd name="adj1" fmla="val -59436"/>
              <a:gd name="adj2" fmla="val -12397"/>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Although we upheld the standard of care by treating Ms. Smith’s severe-range blood pressure within 1 hour using IR nifedipine, I still think there was an opportunity for improvement by recognizing our difficulty in obtaining IV access.</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9603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descr="Decorative shape">
            <a:extLst>
              <a:ext uri="{FF2B5EF4-FFF2-40B4-BE49-F238E27FC236}">
                <a16:creationId xmlns:a16="http://schemas.microsoft.com/office/drawing/2014/main" id="{96D2E7BB-61D6-45A9-9373-7CF74F8F81D0}"/>
              </a:ext>
            </a:extLst>
          </p:cNvPr>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a:bodyPr>
          <a:lstStyle/>
          <a:p>
            <a:r>
              <a:rPr lang="en-US" dirty="0"/>
              <a:t>Severe Hypertension</a:t>
            </a:r>
            <a:br>
              <a:rPr lang="en-US" dirty="0"/>
            </a:br>
            <a:r>
              <a:rPr lang="en-US" dirty="0"/>
              <a:t>Debrief</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ext Placeholder 11">
            <a:extLst>
              <a:ext uri="{FF2B5EF4-FFF2-40B4-BE49-F238E27FC236}">
                <a16:creationId xmlns:a16="http://schemas.microsoft.com/office/drawing/2014/main" id="{61511AE8-E989-2447-AFCB-B204E3BE386D}"/>
              </a:ext>
            </a:extLst>
          </p:cNvPr>
          <p:cNvSpPr txBox="1">
            <a:spLocks/>
          </p:cNvSpPr>
          <p:nvPr/>
        </p:nvSpPr>
        <p:spPr>
          <a:xfrm>
            <a:off x="1475230" y="202780"/>
            <a:ext cx="4437550" cy="804763"/>
          </a:xfrm>
          <a:prstGeom prst="wedgeRectCallout">
            <a:avLst>
              <a:gd name="adj1" fmla="val -3914"/>
              <a:gd name="adj2" fmla="val 122417"/>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agree. Any ideas on what we can do differently moving forward?</a:t>
            </a:r>
          </a:p>
        </p:txBody>
      </p:sp>
      <p:sp>
        <p:nvSpPr>
          <p:cNvPr id="10" name="Text Placeholder 11">
            <a:extLst>
              <a:ext uri="{FF2B5EF4-FFF2-40B4-BE49-F238E27FC236}">
                <a16:creationId xmlns:a16="http://schemas.microsoft.com/office/drawing/2014/main" id="{815164F7-DC76-5544-AE5D-23E1E50E1357}"/>
              </a:ext>
            </a:extLst>
          </p:cNvPr>
          <p:cNvSpPr txBox="1">
            <a:spLocks/>
          </p:cNvSpPr>
          <p:nvPr/>
        </p:nvSpPr>
        <p:spPr>
          <a:xfrm>
            <a:off x="6262278" y="151563"/>
            <a:ext cx="3528654" cy="1711960"/>
          </a:xfrm>
          <a:prstGeom prst="wedgeRectCallout">
            <a:avLst>
              <a:gd name="adj1" fmla="val -31792"/>
              <a:gd name="adj2" fmla="val 63528"/>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The treatment team can consider other options for obtaining IV access in difficult patients.</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Text Placeholder 11">
            <a:extLst>
              <a:ext uri="{FF2B5EF4-FFF2-40B4-BE49-F238E27FC236}">
                <a16:creationId xmlns:a16="http://schemas.microsoft.com/office/drawing/2014/main" id="{B2E71D71-4597-6D4F-8A90-F2710C72E495}"/>
              </a:ext>
            </a:extLst>
          </p:cNvPr>
          <p:cNvSpPr txBox="1">
            <a:spLocks/>
          </p:cNvSpPr>
          <p:nvPr/>
        </p:nvSpPr>
        <p:spPr>
          <a:xfrm>
            <a:off x="9504789" y="2607013"/>
            <a:ext cx="2505747" cy="2841499"/>
          </a:xfrm>
          <a:prstGeom prst="wedgeRectCallout">
            <a:avLst>
              <a:gd name="adj1" fmla="val -61454"/>
              <a:gd name="adj2" fmla="val -40170"/>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 like those ideas and think we should add them to our huddle topics cheat-sheet so that it becomes consistent practice.</a:t>
            </a:r>
          </a:p>
        </p:txBody>
      </p:sp>
      <p:pic>
        <p:nvPicPr>
          <p:cNvPr id="12" name="Picture 11" descr="A picture containing silhouette of doctor">
            <a:extLst>
              <a:ext uri="{FF2B5EF4-FFF2-40B4-BE49-F238E27FC236}">
                <a16:creationId xmlns:a16="http://schemas.microsoft.com/office/drawing/2014/main" id="{536F330C-4306-4E44-97E6-17036FD7ED8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grpSp>
        <p:nvGrpSpPr>
          <p:cNvPr id="16" name="Group 15" descr="image of anesthesiologist">
            <a:extLst>
              <a:ext uri="{FF2B5EF4-FFF2-40B4-BE49-F238E27FC236}">
                <a16:creationId xmlns:a16="http://schemas.microsoft.com/office/drawing/2014/main" id="{3A6656BA-8528-493E-9051-2C3E2D04C2FF}"/>
              </a:ext>
            </a:extLst>
          </p:cNvPr>
          <p:cNvGrpSpPr/>
          <p:nvPr/>
        </p:nvGrpSpPr>
        <p:grpSpPr>
          <a:xfrm>
            <a:off x="5912780" y="1852069"/>
            <a:ext cx="1670524" cy="4194257"/>
            <a:chOff x="9435945" y="1717572"/>
            <a:chExt cx="1670524" cy="4194257"/>
          </a:xfrm>
        </p:grpSpPr>
        <p:pic>
          <p:nvPicPr>
            <p:cNvPr id="17" name="Picture 16" descr="Decorative">
              <a:extLst>
                <a:ext uri="{FF2B5EF4-FFF2-40B4-BE49-F238E27FC236}">
                  <a16:creationId xmlns:a16="http://schemas.microsoft.com/office/drawing/2014/main" id="{735EC986-7A18-4613-AD5C-FC05E3E85848}"/>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9" name="Picture 18" descr="Decorative">
              <a:extLst>
                <a:ext uri="{FF2B5EF4-FFF2-40B4-BE49-F238E27FC236}">
                  <a16:creationId xmlns:a16="http://schemas.microsoft.com/office/drawing/2014/main" id="{BCEBDFD6-87C7-4034-842A-A061FFD56D7A}"/>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sp>
        <p:nvSpPr>
          <p:cNvPr id="24" name="TextBox 23">
            <a:extLst>
              <a:ext uri="{FF2B5EF4-FFF2-40B4-BE49-F238E27FC236}">
                <a16:creationId xmlns:a16="http://schemas.microsoft.com/office/drawing/2014/main" id="{BB2D9A52-3011-B34D-9F2B-E3E2FEBCB4AC}"/>
              </a:ext>
            </a:extLst>
          </p:cNvPr>
          <p:cNvSpPr txBox="1"/>
          <p:nvPr/>
        </p:nvSpPr>
        <p:spPr>
          <a:xfrm>
            <a:off x="3879542" y="5632625"/>
            <a:ext cx="15949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5" name="TextBox 24">
            <a:extLst>
              <a:ext uri="{FF2B5EF4-FFF2-40B4-BE49-F238E27FC236}">
                <a16:creationId xmlns:a16="http://schemas.microsoft.com/office/drawing/2014/main" id="{9B92C590-AB2C-744C-AB73-8A8DC4F0AE34}"/>
              </a:ext>
            </a:extLst>
          </p:cNvPr>
          <p:cNvSpPr txBox="1"/>
          <p:nvPr/>
        </p:nvSpPr>
        <p:spPr>
          <a:xfrm>
            <a:off x="5778183" y="5634384"/>
            <a:ext cx="188371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picture containing silhouette&#10;&#10;Description automatically generated">
            <a:extLst>
              <a:ext uri="{FF2B5EF4-FFF2-40B4-BE49-F238E27FC236}">
                <a16:creationId xmlns:a16="http://schemas.microsoft.com/office/drawing/2014/main" id="{EA1EC4F3-21DF-4A40-8FF9-CC32F8D1CCFB}"/>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7722303" y="2191969"/>
            <a:ext cx="1799384" cy="3624563"/>
          </a:xfrm>
          <a:prstGeom prst="rect">
            <a:avLst/>
          </a:prstGeom>
        </p:spPr>
      </p:pic>
      <p:sp>
        <p:nvSpPr>
          <p:cNvPr id="23" name="TextBox 22">
            <a:extLst>
              <a:ext uri="{FF2B5EF4-FFF2-40B4-BE49-F238E27FC236}">
                <a16:creationId xmlns:a16="http://schemas.microsoft.com/office/drawing/2014/main" id="{E213BC7A-3C78-D44A-AF3E-13CF5110D776}"/>
              </a:ext>
            </a:extLst>
          </p:cNvPr>
          <p:cNvSpPr txBox="1"/>
          <p:nvPr/>
        </p:nvSpPr>
        <p:spPr>
          <a:xfrm>
            <a:off x="7975950" y="5632625"/>
            <a:ext cx="14063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199841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C183D7F6-B498-43B3-948B-1728B52AA6E4}">
                <adec:decorative xmlns:adec="http://schemas.microsoft.com/office/drawing/2017/decorative" val="1"/>
              </a:ext>
            </a:extLst>
          </p:cNvPr>
          <p:cNvGrpSpPr/>
          <p:nvPr/>
        </p:nvGrpSpPr>
        <p:grpSpPr>
          <a:xfrm>
            <a:off x="4295734" y="1548580"/>
            <a:ext cx="7554080" cy="2934929"/>
            <a:chOff x="969263" y="118867"/>
            <a:chExt cx="9403081" cy="5670124"/>
          </a:xfrm>
        </p:grpSpPr>
        <p:sp>
          <p:nvSpPr>
            <p:cNvPr id="14" name="Rectangle 12"/>
            <p:cNvSpPr/>
            <p:nvPr/>
          </p:nvSpPr>
          <p:spPr>
            <a:xfrm flipV="1">
              <a:off x="5352288"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2"/>
            <p:cNvSpPr/>
            <p:nvPr/>
          </p:nvSpPr>
          <p:spPr>
            <a:xfrm flipH="1">
              <a:off x="969263"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p:cNvSpPr/>
            <p:nvPr/>
          </p:nvSpPr>
          <p:spPr>
            <a:xfrm flipV="1">
              <a:off x="2903220" y="1534111"/>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p:cNvSpPr/>
            <p:nvPr/>
          </p:nvSpPr>
          <p:spPr>
            <a:xfrm flipH="1">
              <a:off x="969263" y="1534111"/>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p:cNvSpPr/>
            <p:nvPr/>
          </p:nvSpPr>
          <p:spPr>
            <a:xfrm flipV="1">
              <a:off x="7682484"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2"/>
            <p:cNvSpPr/>
            <p:nvPr/>
          </p:nvSpPr>
          <p:spPr>
            <a:xfrm flipH="1">
              <a:off x="5352288"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p:nvSpPr>
          <p:spPr>
            <a:xfrm rot="10800000">
              <a:off x="969264"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p:cNvSpPr/>
            <p:nvPr/>
          </p:nvSpPr>
          <p:spPr>
            <a:xfrm rot="10800000" flipH="1" flipV="1">
              <a:off x="5352288"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2"/>
            <p:cNvSpPr/>
            <p:nvPr/>
          </p:nvSpPr>
          <p:spPr>
            <a:xfrm>
              <a:off x="2903220" y="4364604"/>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2"/>
            <p:cNvSpPr/>
            <p:nvPr/>
          </p:nvSpPr>
          <p:spPr>
            <a:xfrm flipH="1" flipV="1">
              <a:off x="969263" y="4373748"/>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2"/>
            <p:cNvSpPr/>
            <p:nvPr/>
          </p:nvSpPr>
          <p:spPr>
            <a:xfrm>
              <a:off x="7682484"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p:cNvSpPr/>
            <p:nvPr/>
          </p:nvSpPr>
          <p:spPr>
            <a:xfrm flipH="1" flipV="1">
              <a:off x="5352288"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29" name="Rectangle 12" descr="Decorative shape"/>
          <p:cNvSpPr/>
          <p:nvPr/>
        </p:nvSpPr>
        <p:spPr>
          <a:xfrm flipV="1">
            <a:off x="1586753" y="177020"/>
            <a:ext cx="10515600" cy="5669654"/>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 name="Explosion 1 3">
            <a:extLst>
              <a:ext uri="{FF2B5EF4-FFF2-40B4-BE49-F238E27FC236}">
                <a16:creationId xmlns:a16="http://schemas.microsoft.com/office/drawing/2014/main" id="{E459D6D7-80BD-E145-99F6-2637F9326C24}"/>
              </a:ext>
            </a:extLst>
          </p:cNvPr>
          <p:cNvSpPr/>
          <p:nvPr/>
        </p:nvSpPr>
        <p:spPr>
          <a:xfrm>
            <a:off x="1390650" y="177020"/>
            <a:ext cx="2396185" cy="15809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2:35 p.m.</a:t>
            </a:r>
          </a:p>
        </p:txBody>
      </p:sp>
      <p:sp>
        <p:nvSpPr>
          <p:cNvPr id="12" name="Text Placeholder 17">
            <a:extLst>
              <a:ext uri="{FF2B5EF4-FFF2-40B4-BE49-F238E27FC236}">
                <a16:creationId xmlns:a16="http://schemas.microsoft.com/office/drawing/2014/main" id="{EA5D8A38-BA8F-7F44-B82A-58A8C596BD98}"/>
              </a:ext>
            </a:extLst>
          </p:cNvPr>
          <p:cNvSpPr txBox="1">
            <a:spLocks/>
          </p:cNvSpPr>
          <p:nvPr/>
        </p:nvSpPr>
        <p:spPr>
          <a:xfrm>
            <a:off x="3860257" y="825578"/>
            <a:ext cx="8123568" cy="822684"/>
          </a:xfrm>
          <a:prstGeom prst="wedgeRectCallout">
            <a:avLst>
              <a:gd name="adj1" fmla="val 33935"/>
              <a:gd name="adj2" fmla="val 26147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Well, now that you mention it, the lights are a bit bright in here. Maybe it’s a migraine? I wouldn’t know. I’ve never had one.</a:t>
            </a: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grpSp>
        <p:nvGrpSpPr>
          <p:cNvPr id="30" name="Group 29" descr="Black and white image of pregnant woman"/>
          <p:cNvGrpSpPr/>
          <p:nvPr/>
        </p:nvGrpSpPr>
        <p:grpSpPr>
          <a:xfrm flipH="1">
            <a:off x="10494093" y="3065132"/>
            <a:ext cx="979715" cy="2792186"/>
            <a:chOff x="7413171" y="571500"/>
            <a:chExt cx="979715" cy="2792186"/>
          </a:xfrm>
        </p:grpSpPr>
        <p:pic>
          <p:nvPicPr>
            <p:cNvPr id="31" name="Picture 30"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51274"/>
            <a:stretch/>
          </p:blipFill>
          <p:spPr>
            <a:xfrm>
              <a:off x="7413171" y="1845128"/>
              <a:ext cx="979715" cy="1518558"/>
            </a:xfrm>
            <a:prstGeom prst="rect">
              <a:avLst/>
            </a:prstGeom>
          </p:spPr>
        </p:pic>
        <p:pic>
          <p:nvPicPr>
            <p:cNvPr id="32" name="Picture 31">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sp>
        <p:nvSpPr>
          <p:cNvPr id="18" name="Text Placeholder 17"/>
          <p:cNvSpPr>
            <a:spLocks noGrp="1"/>
          </p:cNvSpPr>
          <p:nvPr>
            <p:ph type="body" sz="quarter" idx="12"/>
          </p:nvPr>
        </p:nvSpPr>
        <p:spPr>
          <a:xfrm>
            <a:off x="4030857" y="1984318"/>
            <a:ext cx="4768599" cy="3629235"/>
          </a:xfrm>
          <a:prstGeom prst="wedgeRectCallout">
            <a:avLst>
              <a:gd name="adj1" fmla="val -58622"/>
              <a:gd name="adj2" fmla="val -8229"/>
            </a:avLst>
          </a:prstGeom>
        </p:spPr>
        <p:txBody>
          <a:bodyPr/>
          <a:lstStyle/>
          <a:p>
            <a:r>
              <a:rPr lang="en-US" dirty="0">
                <a:solidFill>
                  <a:srgbClr val="000000"/>
                </a:solidFill>
                <a:cs typeface="Calibri"/>
              </a:rPr>
              <a:t>Ah, you’re having some light sensitivity. Thanks for telling me; I’ll make a note so your nurse knows to keep the lights low. </a:t>
            </a:r>
          </a:p>
          <a:p>
            <a:r>
              <a:rPr lang="en-US" dirty="0">
                <a:solidFill>
                  <a:srgbClr val="000000"/>
                </a:solidFill>
                <a:cs typeface="Calibri"/>
              </a:rPr>
              <a:t>Your blood pressure is </a:t>
            </a:r>
            <a:r>
              <a:rPr lang="en-US" dirty="0">
                <a:solidFill>
                  <a:srgbClr val="FF0000"/>
                </a:solidFill>
                <a:cs typeface="Calibri"/>
              </a:rPr>
              <a:t>178/112</a:t>
            </a:r>
            <a:r>
              <a:rPr lang="en-US" dirty="0">
                <a:cs typeface="Calibri"/>
              </a:rPr>
              <a:t>. That’s much higher than we like to see,</a:t>
            </a:r>
            <a:r>
              <a:rPr lang="en-US" dirty="0">
                <a:solidFill>
                  <a:srgbClr val="000000"/>
                </a:solidFill>
                <a:cs typeface="Calibri"/>
              </a:rPr>
              <a:t> so I want us to watch that, OK? I’ll take your vitals again in 10 minutes to see where we stand.</a:t>
            </a: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2918282" y="3129940"/>
            <a:ext cx="1048302" cy="2738021"/>
          </a:xfrm>
          <a:prstGeom prst="rect">
            <a:avLst/>
          </a:prstGeom>
        </p:spPr>
      </p:pic>
      <p:sp>
        <p:nvSpPr>
          <p:cNvPr id="36" name="TextBox 35">
            <a:extLst>
              <a:ext uri="{FF2B5EF4-FFF2-40B4-BE49-F238E27FC236}">
                <a16:creationId xmlns:a16="http://schemas.microsoft.com/office/drawing/2014/main" id="{D5AD0F37-9E54-D741-8467-61721BA57893}"/>
              </a:ext>
            </a:extLst>
          </p:cNvPr>
          <p:cNvSpPr txBox="1"/>
          <p:nvPr/>
        </p:nvSpPr>
        <p:spPr>
          <a:xfrm>
            <a:off x="10113633" y="535194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34" name="TextBox 33">
            <a:extLst>
              <a:ext uri="{FF2B5EF4-FFF2-40B4-BE49-F238E27FC236}">
                <a16:creationId xmlns:a16="http://schemas.microsoft.com/office/drawing/2014/main" id="{DB5FFE2E-BB22-AF49-96E9-7773C20F7433}"/>
              </a:ext>
            </a:extLst>
          </p:cNvPr>
          <p:cNvSpPr txBox="1"/>
          <p:nvPr/>
        </p:nvSpPr>
        <p:spPr>
          <a:xfrm>
            <a:off x="2778809" y="5480868"/>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157797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descr="Decorative shape">
            <a:extLst>
              <a:ext uri="{FF2B5EF4-FFF2-40B4-BE49-F238E27FC236}">
                <a16:creationId xmlns:a16="http://schemas.microsoft.com/office/drawing/2014/main" id="{F9E6617C-5413-4E29-9338-79BF0C39FF77}"/>
              </a:ext>
            </a:extLst>
          </p:cNvPr>
          <p:cNvSpPr/>
          <p:nvPr/>
        </p:nvSpPr>
        <p:spPr>
          <a:xfrm flipV="1">
            <a:off x="1400423" y="89647"/>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normAutofit/>
          </a:bodyPr>
          <a:lstStyle/>
          <a:p>
            <a:r>
              <a:rPr lang="en-US" dirty="0"/>
              <a:t>Severe Hypertension</a:t>
            </a:r>
            <a:br>
              <a:rPr lang="en-US" dirty="0"/>
            </a:br>
            <a:r>
              <a:rPr lang="en-US" dirty="0"/>
              <a:t>Debrief</a:t>
            </a:r>
          </a:p>
        </p:txBody>
      </p:sp>
      <p:sp>
        <p:nvSpPr>
          <p:cNvPr id="12" name="Text Placeholder 11"/>
          <p:cNvSpPr>
            <a:spLocks noGrp="1"/>
          </p:cNvSpPr>
          <p:nvPr>
            <p:ph type="body" sz="quarter" idx="12"/>
          </p:nvPr>
        </p:nvSpPr>
        <p:spPr>
          <a:xfrm>
            <a:off x="1419801" y="2416241"/>
            <a:ext cx="2378740" cy="2016611"/>
          </a:xfrm>
          <a:prstGeom prst="wedgeRectCallout">
            <a:avLst>
              <a:gd name="adj1" fmla="val 65266"/>
              <a:gd name="adj2" fmla="val -36352"/>
            </a:avLst>
          </a:prstGeom>
        </p:spPr>
        <p:txBody>
          <a:bodyPr/>
          <a:lstStyle/>
          <a:p>
            <a:r>
              <a:rPr lang="en-US" dirty="0"/>
              <a:t>Thank you for your great work and honest, constructive comments. </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doctor">
            <a:extLst>
              <a:ext uri="{FF2B5EF4-FFF2-40B4-BE49-F238E27FC236}">
                <a16:creationId xmlns:a16="http://schemas.microsoft.com/office/drawing/2014/main" id="{D8EDDF09-65C1-4540-987C-F01555DC1B9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b="4751"/>
          <a:stretch/>
        </p:blipFill>
        <p:spPr>
          <a:xfrm flipH="1">
            <a:off x="3547155" y="1965186"/>
            <a:ext cx="2219066" cy="3985378"/>
          </a:xfrm>
          <a:prstGeom prst="rect">
            <a:avLst/>
          </a:prstGeom>
        </p:spPr>
      </p:pic>
      <p:grpSp>
        <p:nvGrpSpPr>
          <p:cNvPr id="14" name="Group 13" descr="image of anesthesiologist">
            <a:extLst>
              <a:ext uri="{FF2B5EF4-FFF2-40B4-BE49-F238E27FC236}">
                <a16:creationId xmlns:a16="http://schemas.microsoft.com/office/drawing/2014/main" id="{C51EA5D6-9732-45A5-A37E-5EF60154BF01}"/>
              </a:ext>
            </a:extLst>
          </p:cNvPr>
          <p:cNvGrpSpPr/>
          <p:nvPr/>
        </p:nvGrpSpPr>
        <p:grpSpPr>
          <a:xfrm>
            <a:off x="5912780" y="1852069"/>
            <a:ext cx="1670524" cy="4194257"/>
            <a:chOff x="9435945" y="1717572"/>
            <a:chExt cx="1670524" cy="4194257"/>
          </a:xfrm>
        </p:grpSpPr>
        <p:pic>
          <p:nvPicPr>
            <p:cNvPr id="15" name="Picture 14" descr="Decorative">
              <a:extLst>
                <a:ext uri="{FF2B5EF4-FFF2-40B4-BE49-F238E27FC236}">
                  <a16:creationId xmlns:a16="http://schemas.microsoft.com/office/drawing/2014/main" id="{64FCC6F0-9F77-4D9A-BEEA-47116EB23D25}"/>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r="94889" b="2455"/>
            <a:stretch/>
          </p:blipFill>
          <p:spPr>
            <a:xfrm>
              <a:off x="9435945" y="1717572"/>
              <a:ext cx="255424" cy="4194257"/>
            </a:xfrm>
            <a:prstGeom prst="rect">
              <a:avLst/>
            </a:prstGeom>
          </p:spPr>
        </p:pic>
        <p:pic>
          <p:nvPicPr>
            <p:cNvPr id="16" name="Picture 15" descr="Decorative">
              <a:extLst>
                <a:ext uri="{FF2B5EF4-FFF2-40B4-BE49-F238E27FC236}">
                  <a16:creationId xmlns:a16="http://schemas.microsoft.com/office/drawing/2014/main" id="{7082CDD2-51B3-4383-BD84-BE0F2C3C218F}"/>
                </a:ext>
                <a:ext uri="{C183D7F6-B498-43B3-948B-1728B52AA6E4}">
                  <adec:decorative xmlns:adec="http://schemas.microsoft.com/office/drawing/2017/decorative" val="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Cutout/>
                      </a14:imgEffect>
                    </a14:imgLayer>
                  </a14:imgProps>
                </a:ext>
                <a:ext uri="{28A0092B-C50C-407E-A947-70E740481C1C}">
                  <a14:useLocalDpi xmlns:a14="http://schemas.microsoft.com/office/drawing/2010/main" val="0"/>
                </a:ext>
              </a:extLst>
            </a:blip>
            <a:srcRect t="1" r="73091" b="5184"/>
            <a:stretch/>
          </p:blipFill>
          <p:spPr>
            <a:xfrm flipH="1">
              <a:off x="9643654" y="1732980"/>
              <a:ext cx="1462815" cy="4076913"/>
            </a:xfrm>
            <a:prstGeom prst="rect">
              <a:avLst/>
            </a:prstGeom>
          </p:spPr>
        </p:pic>
      </p:grpSp>
      <p:sp>
        <p:nvSpPr>
          <p:cNvPr id="21" name="Text Placeholder 11">
            <a:extLst>
              <a:ext uri="{FF2B5EF4-FFF2-40B4-BE49-F238E27FC236}">
                <a16:creationId xmlns:a16="http://schemas.microsoft.com/office/drawing/2014/main" id="{B6616C05-A9F3-434C-B59C-9A304507C72E}"/>
              </a:ext>
            </a:extLst>
          </p:cNvPr>
          <p:cNvSpPr txBox="1">
            <a:spLocks/>
          </p:cNvSpPr>
          <p:nvPr/>
        </p:nvSpPr>
        <p:spPr>
          <a:xfrm>
            <a:off x="3172552" y="38568"/>
            <a:ext cx="8821504" cy="1870055"/>
          </a:xfrm>
          <a:prstGeom prst="wedgeRectCallout">
            <a:avLst>
              <a:gd name="adj1" fmla="val -33409"/>
              <a:gd name="adj2" fmla="val 5897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I’d like to make sure we also get Ms. Smith’s impressions. While we managed her case in a way that makes clinical sense, I imagine she may have a very different impression of her care, and I’d like to hear her concerns and observations. I’m on my way to talk with her now, if either of you have time to join me. </a:t>
            </a:r>
          </a:p>
        </p:txBody>
      </p:sp>
      <p:sp>
        <p:nvSpPr>
          <p:cNvPr id="23" name="TextBox 22">
            <a:extLst>
              <a:ext uri="{FF2B5EF4-FFF2-40B4-BE49-F238E27FC236}">
                <a16:creationId xmlns:a16="http://schemas.microsoft.com/office/drawing/2014/main" id="{6E55402E-DF2E-1B47-9CFF-306B624BF761}"/>
              </a:ext>
            </a:extLst>
          </p:cNvPr>
          <p:cNvSpPr txBox="1"/>
          <p:nvPr/>
        </p:nvSpPr>
        <p:spPr>
          <a:xfrm>
            <a:off x="3879542" y="5632625"/>
            <a:ext cx="15949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4" name="TextBox 23">
            <a:extLst>
              <a:ext uri="{FF2B5EF4-FFF2-40B4-BE49-F238E27FC236}">
                <a16:creationId xmlns:a16="http://schemas.microsoft.com/office/drawing/2014/main" id="{829DEC5B-AB5E-3447-BE98-DC1081610172}"/>
              </a:ext>
            </a:extLst>
          </p:cNvPr>
          <p:cNvSpPr txBox="1"/>
          <p:nvPr/>
        </p:nvSpPr>
        <p:spPr>
          <a:xfrm>
            <a:off x="5778183" y="5634384"/>
            <a:ext cx="188371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Calibri"/>
              </a:rPr>
              <a:t>Dr. Larsen, anesthesiologist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descr="A picture containing silhouette&#10;&#10;Description automatically generated">
            <a:extLst>
              <a:ext uri="{FF2B5EF4-FFF2-40B4-BE49-F238E27FC236}">
                <a16:creationId xmlns:a16="http://schemas.microsoft.com/office/drawing/2014/main" id="{2118C4D4-2859-9A49-A936-AF00A1371202}"/>
              </a:ext>
            </a:extLst>
          </p:cNvPr>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2639" r="56975" b="59506"/>
          <a:stretch/>
        </p:blipFill>
        <p:spPr>
          <a:xfrm flipH="1">
            <a:off x="7722303" y="2191969"/>
            <a:ext cx="1799384" cy="3624563"/>
          </a:xfrm>
          <a:prstGeom prst="rect">
            <a:avLst/>
          </a:prstGeom>
        </p:spPr>
      </p:pic>
      <p:sp>
        <p:nvSpPr>
          <p:cNvPr id="22" name="TextBox 21">
            <a:extLst>
              <a:ext uri="{FF2B5EF4-FFF2-40B4-BE49-F238E27FC236}">
                <a16:creationId xmlns:a16="http://schemas.microsoft.com/office/drawing/2014/main" id="{D3D639BB-9844-3440-B2B4-6294EEC3CD99}"/>
              </a:ext>
            </a:extLst>
          </p:cNvPr>
          <p:cNvSpPr txBox="1"/>
          <p:nvPr/>
        </p:nvSpPr>
        <p:spPr>
          <a:xfrm>
            <a:off x="7975950" y="5632625"/>
            <a:ext cx="1406393"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Tree>
    <p:custDataLst>
      <p:tags r:id="rId1"/>
    </p:custDataLst>
    <p:extLst>
      <p:ext uri="{BB962C8B-B14F-4D97-AF65-F5344CB8AC3E}">
        <p14:creationId xmlns:p14="http://schemas.microsoft.com/office/powerpoint/2010/main" val="3134680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Semi-transparent image of hospital. ">
            <a:extLst>
              <a:ext uri="{FF2B5EF4-FFF2-40B4-BE49-F238E27FC236}">
                <a16:creationId xmlns:a16="http://schemas.microsoft.com/office/drawing/2014/main" id="{D58A77A6-3844-9141-8C8B-BBFCAFB0490A}"/>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A6CB99FC-46F4-6745-8B40-81FE0B05D013}"/>
              </a:ext>
            </a:extLst>
          </p:cNvPr>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DESCR Script</a:t>
            </a:r>
          </a:p>
        </p:txBody>
      </p:sp>
      <p:pic>
        <p:nvPicPr>
          <p:cNvPr id="7" name="Picture 6" descr="Decorative">
            <a:extLst>
              <a:ext uri="{FF2B5EF4-FFF2-40B4-BE49-F238E27FC236}">
                <a16:creationId xmlns:a16="http://schemas.microsoft.com/office/drawing/2014/main" id="{7A45C7FE-74A5-9A45-8D78-F611715107D9}"/>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
        <p:nvSpPr>
          <p:cNvPr id="8" name="Content Placeholder 2">
            <a:extLst>
              <a:ext uri="{FF2B5EF4-FFF2-40B4-BE49-F238E27FC236}">
                <a16:creationId xmlns:a16="http://schemas.microsoft.com/office/drawing/2014/main" id="{EBC3C2EE-45AF-A341-819C-58B17FBBF126}"/>
              </a:ext>
            </a:extLst>
          </p:cNvPr>
          <p:cNvSpPr>
            <a:spLocks noGrp="1"/>
          </p:cNvSpPr>
          <p:nvPr>
            <p:ph idx="1"/>
          </p:nvPr>
        </p:nvSpPr>
        <p:spPr>
          <a:xfrm>
            <a:off x="584894" y="2172118"/>
            <a:ext cx="6819206" cy="2526882"/>
          </a:xfrm>
          <a:solidFill>
            <a:schemeClr val="bg1"/>
          </a:solidFill>
          <a:ln w="19050">
            <a:solidFill>
              <a:schemeClr val="accent1"/>
            </a:solidFill>
          </a:ln>
        </p:spPr>
        <p:txBody>
          <a:bodyPr anchor="ctr">
            <a:normAutofit/>
          </a:bodyPr>
          <a:lstStyle/>
          <a:p>
            <a:r>
              <a:rPr lang="en-US" sz="3000" dirty="0"/>
              <a:t>Kim, the triage nurse, struggled to obtain IV access to Ms. Smith.</a:t>
            </a:r>
          </a:p>
          <a:p>
            <a:r>
              <a:rPr lang="en-US" sz="3000" dirty="0"/>
              <a:t>Observe how Dr. Johnson uses the DESCR script to provide Kim with feedback.</a:t>
            </a:r>
          </a:p>
        </p:txBody>
      </p:sp>
    </p:spTree>
    <p:custDataLst>
      <p:tags r:id="rId1"/>
    </p:custDataLst>
    <p:extLst>
      <p:ext uri="{BB962C8B-B14F-4D97-AF65-F5344CB8AC3E}">
        <p14:creationId xmlns:p14="http://schemas.microsoft.com/office/powerpoint/2010/main" val="3207692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2" descr="Decorative shape">
            <a:extLst>
              <a:ext uri="{FF2B5EF4-FFF2-40B4-BE49-F238E27FC236}">
                <a16:creationId xmlns:a16="http://schemas.microsoft.com/office/drawing/2014/main" id="{40E5B2F7-D2B9-406E-8CD8-3E4C60C7316F}"/>
              </a:ext>
            </a:extLst>
          </p:cNvPr>
          <p:cNvSpPr/>
          <p:nvPr/>
        </p:nvSpPr>
        <p:spPr>
          <a:xfrm rot="10800000">
            <a:off x="1394404" y="132952"/>
            <a:ext cx="10685095" cy="568465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p:txBody>
          <a:bodyPr>
            <a:normAutofit/>
          </a:bodyPr>
          <a:lstStyle/>
          <a:p>
            <a:r>
              <a:rPr lang="en-US" dirty="0"/>
              <a:t>Severe Hypertension</a:t>
            </a:r>
            <a:br>
              <a:rPr lang="en-US" dirty="0"/>
            </a:br>
            <a:r>
              <a:rPr lang="en-US" dirty="0"/>
              <a:t>DESCR Script</a:t>
            </a:r>
            <a:endParaRPr lang="en-US" i="1" dirty="0"/>
          </a:p>
        </p:txBody>
      </p:sp>
      <p:sp>
        <p:nvSpPr>
          <p:cNvPr id="12" name="Text Placeholder 11"/>
          <p:cNvSpPr>
            <a:spLocks noGrp="1"/>
          </p:cNvSpPr>
          <p:nvPr>
            <p:ph type="body" sz="quarter" idx="12"/>
          </p:nvPr>
        </p:nvSpPr>
        <p:spPr>
          <a:xfrm>
            <a:off x="5089758" y="70331"/>
            <a:ext cx="6850301" cy="1586594"/>
          </a:xfrm>
          <a:prstGeom prst="wedgeRectCallout">
            <a:avLst>
              <a:gd name="adj1" fmla="val -20587"/>
              <a:gd name="adj2" fmla="val 66783"/>
            </a:avLst>
          </a:prstGeom>
        </p:spPr>
        <p:txBody>
          <a:bodyPr/>
          <a:lstStyle/>
          <a:p>
            <a:r>
              <a:rPr lang="en-US" dirty="0"/>
              <a:t>Kim, do you have a few minutes? I would like to discuss some of the events surrounding Ms. Smith’s delivery yesterday. </a:t>
            </a:r>
          </a:p>
          <a:p>
            <a:r>
              <a:rPr lang="en-US" dirty="0"/>
              <a:t>Do you recall participating in her care?</a:t>
            </a:r>
          </a:p>
        </p:txBody>
      </p:sp>
      <p:sp>
        <p:nvSpPr>
          <p:cNvPr id="14" name="Text Placeholder 13"/>
          <p:cNvSpPr>
            <a:spLocks noGrp="1"/>
          </p:cNvSpPr>
          <p:nvPr>
            <p:ph type="body" sz="quarter" idx="13"/>
          </p:nvPr>
        </p:nvSpPr>
        <p:spPr>
          <a:xfrm>
            <a:off x="1576870" y="2348091"/>
            <a:ext cx="2705722" cy="2229115"/>
          </a:xfrm>
          <a:prstGeom prst="wedgeRectCallout">
            <a:avLst>
              <a:gd name="adj1" fmla="val 63418"/>
              <a:gd name="adj2" fmla="val -34692"/>
            </a:avLst>
          </a:prstGeom>
        </p:spPr>
        <p:txBody>
          <a:bodyPr/>
          <a:lstStyle/>
          <a:p>
            <a:r>
              <a:rPr lang="en-US" dirty="0"/>
              <a:t>Yes, I participated in her care and recall most of the details of her case. </a:t>
            </a:r>
          </a:p>
          <a:p>
            <a:r>
              <a:rPr lang="en-US" dirty="0"/>
              <a:t>What would you like to discuss?</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10" name="Picture 9" descr="A picture containing silhouette of nurse">
            <a:extLst>
              <a:ext uri="{FF2B5EF4-FFF2-40B4-BE49-F238E27FC236}">
                <a16:creationId xmlns:a16="http://schemas.microsoft.com/office/drawing/2014/main" id="{66A510CA-8749-4416-BF17-F1A720171A4A}"/>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4660834" y="2097721"/>
            <a:ext cx="1522873" cy="3977535"/>
          </a:xfrm>
          <a:prstGeom prst="rect">
            <a:avLst/>
          </a:prstGeom>
        </p:spPr>
      </p:pic>
      <p:pic>
        <p:nvPicPr>
          <p:cNvPr id="11" name="Picture 10" descr="A picture containing silhouette of doctor">
            <a:extLst>
              <a:ext uri="{FF2B5EF4-FFF2-40B4-BE49-F238E27FC236}">
                <a16:creationId xmlns:a16="http://schemas.microsoft.com/office/drawing/2014/main" id="{7C20DB77-7965-422A-B289-9D0E400DDD5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5981156" y="1849328"/>
            <a:ext cx="2024708" cy="4074765"/>
          </a:xfrm>
          <a:prstGeom prst="rect">
            <a:avLst/>
          </a:prstGeom>
        </p:spPr>
      </p:pic>
      <p:sp>
        <p:nvSpPr>
          <p:cNvPr id="13" name="TextBox 12">
            <a:extLst>
              <a:ext uri="{FF2B5EF4-FFF2-40B4-BE49-F238E27FC236}">
                <a16:creationId xmlns:a16="http://schemas.microsoft.com/office/drawing/2014/main" id="{7D135D6F-7666-442F-B693-642D612C3D17}"/>
              </a:ext>
            </a:extLst>
          </p:cNvPr>
          <p:cNvSpPr txBox="1"/>
          <p:nvPr/>
        </p:nvSpPr>
        <p:spPr>
          <a:xfrm>
            <a:off x="6303670" y="5485559"/>
            <a:ext cx="16069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5" name="TextBox 14">
            <a:extLst>
              <a:ext uri="{FF2B5EF4-FFF2-40B4-BE49-F238E27FC236}">
                <a16:creationId xmlns:a16="http://schemas.microsoft.com/office/drawing/2014/main" id="{9001EC45-5E81-45FF-89F6-5E49A7C5DA23}"/>
              </a:ext>
            </a:extLst>
          </p:cNvPr>
          <p:cNvSpPr txBox="1"/>
          <p:nvPr/>
        </p:nvSpPr>
        <p:spPr>
          <a:xfrm>
            <a:off x="4780797" y="5485559"/>
            <a:ext cx="116481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4104146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descr="Decorative shape">
            <a:extLst>
              <a:ext uri="{FF2B5EF4-FFF2-40B4-BE49-F238E27FC236}">
                <a16:creationId xmlns:a16="http://schemas.microsoft.com/office/drawing/2014/main" id="{60B2032D-B74D-472C-AC62-2A1662C5C196}"/>
              </a:ext>
            </a:extLst>
          </p:cNvPr>
          <p:cNvSpPr/>
          <p:nvPr/>
        </p:nvSpPr>
        <p:spPr>
          <a:xfrm flipH="1">
            <a:off x="1443318" y="107577"/>
            <a:ext cx="10624635" cy="57339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descr="A picture containing silhouette of nurse">
            <a:extLst>
              <a:ext uri="{FF2B5EF4-FFF2-40B4-BE49-F238E27FC236}">
                <a16:creationId xmlns:a16="http://schemas.microsoft.com/office/drawing/2014/main" id="{3DEFCABE-EF24-4187-822F-3C07210E10C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1717643" y="1973029"/>
            <a:ext cx="1522873" cy="3977535"/>
          </a:xfrm>
          <a:prstGeom prst="rect">
            <a:avLst/>
          </a:prstGeom>
        </p:spPr>
      </p:pic>
      <p:pic>
        <p:nvPicPr>
          <p:cNvPr id="24" name="Picture 23" descr="A picture containing silhouette of doctor">
            <a:extLst>
              <a:ext uri="{FF2B5EF4-FFF2-40B4-BE49-F238E27FC236}">
                <a16:creationId xmlns:a16="http://schemas.microsoft.com/office/drawing/2014/main" id="{43D9BF4E-0843-460A-8D15-3EDA36C269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3037965" y="1724636"/>
            <a:ext cx="2024708" cy="4074765"/>
          </a:xfrm>
          <a:prstGeom prst="rect">
            <a:avLst/>
          </a:prstGeom>
        </p:spPr>
      </p:pic>
      <p:sp>
        <p:nvSpPr>
          <p:cNvPr id="12" name="Text Placeholder 11"/>
          <p:cNvSpPr>
            <a:spLocks noGrp="1"/>
          </p:cNvSpPr>
          <p:nvPr>
            <p:ph type="body" sz="quarter" idx="12"/>
          </p:nvPr>
        </p:nvSpPr>
        <p:spPr>
          <a:xfrm>
            <a:off x="5167936" y="615132"/>
            <a:ext cx="4904736" cy="4327929"/>
          </a:xfrm>
          <a:prstGeom prst="wedgeRectCallout">
            <a:avLst>
              <a:gd name="adj1" fmla="val -63900"/>
              <a:gd name="adj2" fmla="val -11677"/>
            </a:avLst>
          </a:prstGeom>
        </p:spPr>
        <p:txBody>
          <a:bodyPr/>
          <a:lstStyle/>
          <a:p>
            <a:r>
              <a:rPr lang="en-US" dirty="0"/>
              <a:t>I recall that we spoke yesterday at 2:45 p.m., when you first notified me of Ms. Smith’s elevated blood pressure. We spoke again around 3:15 p.m., when you notified me that you had established an IV and that the patient’s blood pressure remained in the severe range.</a:t>
            </a:r>
          </a:p>
          <a:p>
            <a:r>
              <a:rPr lang="en-US" dirty="0"/>
              <a:t>From what I understand, it was difficult to obtain IV access, which frequently occurs in some of our patients. </a:t>
            </a:r>
            <a:endParaRPr lang="en-US" sz="800" dirty="0"/>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6A0CA9DE-BB36-E344-A4C0-A37E2518443C}"/>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DESCR Script</a:t>
            </a:r>
            <a:endParaRPr lang="en-US" i="1" dirty="0"/>
          </a:p>
        </p:txBody>
      </p:sp>
      <p:grpSp>
        <p:nvGrpSpPr>
          <p:cNvPr id="27" name="Group 26" descr="Pink pop-out speech balloon">
            <a:extLst>
              <a:ext uri="{FF2B5EF4-FFF2-40B4-BE49-F238E27FC236}">
                <a16:creationId xmlns:a16="http://schemas.microsoft.com/office/drawing/2014/main" id="{059A8016-B664-4E1D-8914-71CBB4058586}"/>
              </a:ext>
            </a:extLst>
          </p:cNvPr>
          <p:cNvGrpSpPr/>
          <p:nvPr/>
        </p:nvGrpSpPr>
        <p:grpSpPr>
          <a:xfrm rot="21019185">
            <a:off x="10078032" y="153260"/>
            <a:ext cx="1957037" cy="1584249"/>
            <a:chOff x="2368446" y="0"/>
            <a:chExt cx="1957037" cy="1584249"/>
          </a:xfrm>
        </p:grpSpPr>
        <p:sp>
          <p:nvSpPr>
            <p:cNvPr id="28" name="Explosion 1 21">
              <a:extLst>
                <a:ext uri="{FF2B5EF4-FFF2-40B4-BE49-F238E27FC236}">
                  <a16:creationId xmlns:a16="http://schemas.microsoft.com/office/drawing/2014/main" id="{EB753CEE-BBEE-496B-903B-2F7B7C8D6FE3}"/>
                </a:ext>
              </a:extLst>
            </p:cNvPr>
            <p:cNvSpPr/>
            <p:nvPr/>
          </p:nvSpPr>
          <p:spPr>
            <a:xfrm>
              <a:off x="2368446" y="0"/>
              <a:ext cx="1957037" cy="1584249"/>
            </a:xfrm>
            <a:prstGeom prst="irregularSeal1">
              <a:avLst/>
            </a:prstGeom>
            <a:solidFill>
              <a:srgbClr val="F194B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3CD4933-4E9F-4C95-BDEA-D897864F278F}"/>
                </a:ext>
              </a:extLst>
            </p:cNvPr>
            <p:cNvSpPr txBox="1"/>
            <p:nvPr/>
          </p:nvSpPr>
          <p:spPr>
            <a:xfrm>
              <a:off x="2818151" y="555115"/>
              <a:ext cx="1103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Describe</a:t>
              </a:r>
            </a:p>
          </p:txBody>
        </p:sp>
      </p:grpSp>
      <p:sp>
        <p:nvSpPr>
          <p:cNvPr id="15" name="TextBox 14">
            <a:extLst>
              <a:ext uri="{FF2B5EF4-FFF2-40B4-BE49-F238E27FC236}">
                <a16:creationId xmlns:a16="http://schemas.microsoft.com/office/drawing/2014/main" id="{9F71ECB5-B148-1B41-B14F-C9E8D01802C2}"/>
              </a:ext>
            </a:extLst>
          </p:cNvPr>
          <p:cNvSpPr txBox="1"/>
          <p:nvPr/>
        </p:nvSpPr>
        <p:spPr>
          <a:xfrm>
            <a:off x="3360479" y="5360867"/>
            <a:ext cx="16069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6" name="TextBox 15">
            <a:extLst>
              <a:ext uri="{FF2B5EF4-FFF2-40B4-BE49-F238E27FC236}">
                <a16:creationId xmlns:a16="http://schemas.microsoft.com/office/drawing/2014/main" id="{FDA58F1D-EE7D-D443-8D5F-1AC568DA79D9}"/>
              </a:ext>
            </a:extLst>
          </p:cNvPr>
          <p:cNvSpPr txBox="1"/>
          <p:nvPr/>
        </p:nvSpPr>
        <p:spPr>
          <a:xfrm>
            <a:off x="1837606" y="5360867"/>
            <a:ext cx="116481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494054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descr="Decorative shape">
            <a:extLst>
              <a:ext uri="{FF2B5EF4-FFF2-40B4-BE49-F238E27FC236}">
                <a16:creationId xmlns:a16="http://schemas.microsoft.com/office/drawing/2014/main" id="{36FD1A06-1BAD-4A05-8085-EBE0FB790EE1}"/>
              </a:ext>
            </a:extLst>
          </p:cNvPr>
          <p:cNvSpPr/>
          <p:nvPr/>
        </p:nvSpPr>
        <p:spPr>
          <a:xfrm flipV="1">
            <a:off x="1618304" y="98736"/>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picture containing silhouette of nurse">
            <a:extLst>
              <a:ext uri="{FF2B5EF4-FFF2-40B4-BE49-F238E27FC236}">
                <a16:creationId xmlns:a16="http://schemas.microsoft.com/office/drawing/2014/main" id="{AA42A4BE-8882-4796-90CB-ACE5432AB03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1880377" y="2054632"/>
            <a:ext cx="1522873" cy="3977535"/>
          </a:xfrm>
          <a:prstGeom prst="rect">
            <a:avLst/>
          </a:prstGeom>
        </p:spPr>
      </p:pic>
      <p:pic>
        <p:nvPicPr>
          <p:cNvPr id="26" name="Picture 25" descr="A picture containing silhouette of doctor">
            <a:extLst>
              <a:ext uri="{FF2B5EF4-FFF2-40B4-BE49-F238E27FC236}">
                <a16:creationId xmlns:a16="http://schemas.microsoft.com/office/drawing/2014/main" id="{48A8784A-32FC-471F-A9B9-EEE416F1F35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3200699" y="1806239"/>
            <a:ext cx="2024708" cy="4074765"/>
          </a:xfrm>
          <a:prstGeom prst="rect">
            <a:avLst/>
          </a:prstGeom>
        </p:spPr>
      </p:pic>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345C496F-945D-7C4A-9A92-63DC414B338B}"/>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DESCR Script</a:t>
            </a:r>
            <a:endParaRPr lang="en-US" i="1" dirty="0"/>
          </a:p>
        </p:txBody>
      </p:sp>
      <p:sp>
        <p:nvSpPr>
          <p:cNvPr id="12" name="Text Placeholder 11"/>
          <p:cNvSpPr>
            <a:spLocks noGrp="1"/>
          </p:cNvSpPr>
          <p:nvPr>
            <p:ph type="body" sz="quarter" idx="12"/>
          </p:nvPr>
        </p:nvSpPr>
        <p:spPr>
          <a:xfrm>
            <a:off x="5304723" y="768625"/>
            <a:ext cx="4313099" cy="4412975"/>
          </a:xfrm>
          <a:prstGeom prst="wedgeRectCallout">
            <a:avLst>
              <a:gd name="adj1" fmla="val -63880"/>
              <a:gd name="adj2" fmla="val -13319"/>
            </a:avLst>
          </a:prstGeom>
        </p:spPr>
        <p:txBody>
          <a:bodyPr/>
          <a:lstStyle/>
          <a:p>
            <a:r>
              <a:rPr lang="en-US" dirty="0"/>
              <a:t>I appreciate you notified me in both instances about Ms. Smith’s severe-range blood pressure; however, I would have liked to have been informed about the difficulty in obtaining IV access.  </a:t>
            </a:r>
            <a:endParaRPr lang="en-US" sz="800" dirty="0"/>
          </a:p>
          <a:p>
            <a:r>
              <a:rPr lang="en-US" dirty="0"/>
              <a:t>While we were able to control her blood pressure initially with IR nifedipine, it was important to have the second IV in place in case we needed to use IV antihypertensive medications. </a:t>
            </a:r>
          </a:p>
        </p:txBody>
      </p:sp>
      <p:sp>
        <p:nvSpPr>
          <p:cNvPr id="20" name="TextBox 19">
            <a:extLst>
              <a:ext uri="{FF2B5EF4-FFF2-40B4-BE49-F238E27FC236}">
                <a16:creationId xmlns:a16="http://schemas.microsoft.com/office/drawing/2014/main" id="{8BDF6F51-C72E-BD49-97E1-4EE717EF9190}"/>
              </a:ext>
            </a:extLst>
          </p:cNvPr>
          <p:cNvSpPr txBox="1"/>
          <p:nvPr/>
        </p:nvSpPr>
        <p:spPr>
          <a:xfrm>
            <a:off x="3523213" y="5442470"/>
            <a:ext cx="16069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4" name="TextBox 23">
            <a:extLst>
              <a:ext uri="{FF2B5EF4-FFF2-40B4-BE49-F238E27FC236}">
                <a16:creationId xmlns:a16="http://schemas.microsoft.com/office/drawing/2014/main" id="{1DBB7B00-FE41-D84F-82B7-96480E62E40B}"/>
              </a:ext>
            </a:extLst>
          </p:cNvPr>
          <p:cNvSpPr txBox="1"/>
          <p:nvPr/>
        </p:nvSpPr>
        <p:spPr>
          <a:xfrm>
            <a:off x="2000340" y="5442470"/>
            <a:ext cx="116481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grpSp>
        <p:nvGrpSpPr>
          <p:cNvPr id="32" name="Group 31" descr="Pink pop-out speech balloon">
            <a:extLst>
              <a:ext uri="{FF2B5EF4-FFF2-40B4-BE49-F238E27FC236}">
                <a16:creationId xmlns:a16="http://schemas.microsoft.com/office/drawing/2014/main" id="{5CB34386-5F5C-054C-9154-122F863F60D3}"/>
              </a:ext>
            </a:extLst>
          </p:cNvPr>
          <p:cNvGrpSpPr/>
          <p:nvPr/>
        </p:nvGrpSpPr>
        <p:grpSpPr>
          <a:xfrm rot="597652">
            <a:off x="9823001" y="490384"/>
            <a:ext cx="1957037" cy="1584249"/>
            <a:chOff x="2368446" y="0"/>
            <a:chExt cx="1957037" cy="1584249"/>
          </a:xfrm>
        </p:grpSpPr>
        <p:sp>
          <p:nvSpPr>
            <p:cNvPr id="33" name="Explosion 1 32">
              <a:extLst>
                <a:ext uri="{FF2B5EF4-FFF2-40B4-BE49-F238E27FC236}">
                  <a16:creationId xmlns:a16="http://schemas.microsoft.com/office/drawing/2014/main" id="{E2B95764-51D0-7C45-9AA9-13ED17D62608}"/>
                </a:ext>
              </a:extLst>
            </p:cNvPr>
            <p:cNvSpPr/>
            <p:nvPr/>
          </p:nvSpPr>
          <p:spPr>
            <a:xfrm>
              <a:off x="2368446" y="0"/>
              <a:ext cx="1957037" cy="1584249"/>
            </a:xfrm>
            <a:prstGeom prst="irregularSeal1">
              <a:avLst/>
            </a:prstGeom>
            <a:solidFill>
              <a:srgbClr val="F194B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876ED70E-58FB-3D48-BBFD-C5C894A0BEF8}"/>
                </a:ext>
              </a:extLst>
            </p:cNvPr>
            <p:cNvSpPr txBox="1"/>
            <p:nvPr/>
          </p:nvSpPr>
          <p:spPr>
            <a:xfrm>
              <a:off x="2818151" y="555115"/>
              <a:ext cx="1103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Express</a:t>
              </a:r>
            </a:p>
          </p:txBody>
        </p:sp>
      </p:grpSp>
    </p:spTree>
    <p:custDataLst>
      <p:tags r:id="rId1"/>
    </p:custDataLst>
    <p:extLst>
      <p:ext uri="{BB962C8B-B14F-4D97-AF65-F5344CB8AC3E}">
        <p14:creationId xmlns:p14="http://schemas.microsoft.com/office/powerpoint/2010/main" val="2251589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descr="Decorative shape">
            <a:extLst>
              <a:ext uri="{FF2B5EF4-FFF2-40B4-BE49-F238E27FC236}">
                <a16:creationId xmlns:a16="http://schemas.microsoft.com/office/drawing/2014/main" id="{36FD1A06-1BAD-4A05-8085-EBE0FB790EE1}"/>
              </a:ext>
            </a:extLst>
          </p:cNvPr>
          <p:cNvSpPr/>
          <p:nvPr/>
        </p:nvSpPr>
        <p:spPr>
          <a:xfrm flipV="1">
            <a:off x="1618304" y="98736"/>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A picture containing silhouette of nurse">
            <a:extLst>
              <a:ext uri="{FF2B5EF4-FFF2-40B4-BE49-F238E27FC236}">
                <a16:creationId xmlns:a16="http://schemas.microsoft.com/office/drawing/2014/main" id="{AA42A4BE-8882-4796-90CB-ACE5432AB03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1880377" y="2054632"/>
            <a:ext cx="1522873" cy="3977535"/>
          </a:xfrm>
          <a:prstGeom prst="rect">
            <a:avLst/>
          </a:prstGeom>
        </p:spPr>
      </p:pic>
      <p:pic>
        <p:nvPicPr>
          <p:cNvPr id="26" name="Picture 25" descr="A picture containing silhouette of doctor">
            <a:extLst>
              <a:ext uri="{FF2B5EF4-FFF2-40B4-BE49-F238E27FC236}">
                <a16:creationId xmlns:a16="http://schemas.microsoft.com/office/drawing/2014/main" id="{48A8784A-32FC-471F-A9B9-EEE416F1F35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3200699" y="1806239"/>
            <a:ext cx="2024708" cy="4074765"/>
          </a:xfrm>
          <a:prstGeom prst="rect">
            <a:avLst/>
          </a:prstGeom>
        </p:spPr>
      </p:pic>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3" name="Title 6">
            <a:extLst>
              <a:ext uri="{FF2B5EF4-FFF2-40B4-BE49-F238E27FC236}">
                <a16:creationId xmlns:a16="http://schemas.microsoft.com/office/drawing/2014/main" id="{345C496F-945D-7C4A-9A92-63DC414B338B}"/>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DESCR Script</a:t>
            </a:r>
            <a:endParaRPr lang="en-US" i="1" dirty="0"/>
          </a:p>
        </p:txBody>
      </p:sp>
      <p:sp>
        <p:nvSpPr>
          <p:cNvPr id="12" name="Text Placeholder 11"/>
          <p:cNvSpPr>
            <a:spLocks noGrp="1"/>
          </p:cNvSpPr>
          <p:nvPr>
            <p:ph type="body" sz="quarter" idx="12"/>
          </p:nvPr>
        </p:nvSpPr>
        <p:spPr>
          <a:xfrm>
            <a:off x="5304723" y="1139687"/>
            <a:ext cx="4313099" cy="4041914"/>
          </a:xfrm>
          <a:prstGeom prst="wedgeRectCallout">
            <a:avLst>
              <a:gd name="adj1" fmla="val -63880"/>
              <a:gd name="adj2" fmla="val -13319"/>
            </a:avLst>
          </a:prstGeom>
        </p:spPr>
        <p:txBody>
          <a:bodyPr/>
          <a:lstStyle/>
          <a:p>
            <a:r>
              <a:rPr lang="en-US" dirty="0"/>
              <a:t>Perhaps next time you can let me know when you run into difficulties obtaining IV access in a hypertensive patient. </a:t>
            </a:r>
          </a:p>
          <a:p>
            <a:r>
              <a:rPr lang="en-US" dirty="0"/>
              <a:t>My concern is that Ms. Smith had dangerously elevated blood pressure, which could have led to stroke or seizures. I need to know what treatment options are available to prevent such outcomes from happening.</a:t>
            </a:r>
          </a:p>
        </p:txBody>
      </p:sp>
      <p:sp>
        <p:nvSpPr>
          <p:cNvPr id="20" name="TextBox 19">
            <a:extLst>
              <a:ext uri="{FF2B5EF4-FFF2-40B4-BE49-F238E27FC236}">
                <a16:creationId xmlns:a16="http://schemas.microsoft.com/office/drawing/2014/main" id="{8BDF6F51-C72E-BD49-97E1-4EE717EF9190}"/>
              </a:ext>
            </a:extLst>
          </p:cNvPr>
          <p:cNvSpPr txBox="1"/>
          <p:nvPr/>
        </p:nvSpPr>
        <p:spPr>
          <a:xfrm>
            <a:off x="3523213" y="5442470"/>
            <a:ext cx="16069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4" name="TextBox 23">
            <a:extLst>
              <a:ext uri="{FF2B5EF4-FFF2-40B4-BE49-F238E27FC236}">
                <a16:creationId xmlns:a16="http://schemas.microsoft.com/office/drawing/2014/main" id="{1DBB7B00-FE41-D84F-82B7-96480E62E40B}"/>
              </a:ext>
            </a:extLst>
          </p:cNvPr>
          <p:cNvSpPr txBox="1"/>
          <p:nvPr/>
        </p:nvSpPr>
        <p:spPr>
          <a:xfrm>
            <a:off x="2000340" y="5442470"/>
            <a:ext cx="116481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grpSp>
        <p:nvGrpSpPr>
          <p:cNvPr id="15" name="Group 14" descr="Pink pop-out speech balloon">
            <a:extLst>
              <a:ext uri="{FF2B5EF4-FFF2-40B4-BE49-F238E27FC236}">
                <a16:creationId xmlns:a16="http://schemas.microsoft.com/office/drawing/2014/main" id="{72C68529-8EFF-FD4F-8B93-150D605ECB42}"/>
              </a:ext>
            </a:extLst>
          </p:cNvPr>
          <p:cNvGrpSpPr/>
          <p:nvPr/>
        </p:nvGrpSpPr>
        <p:grpSpPr>
          <a:xfrm rot="307044">
            <a:off x="9874023" y="934816"/>
            <a:ext cx="1957037" cy="1584249"/>
            <a:chOff x="2368446" y="0"/>
            <a:chExt cx="1957037" cy="1584249"/>
          </a:xfrm>
        </p:grpSpPr>
        <p:sp>
          <p:nvSpPr>
            <p:cNvPr id="17" name="Explosion 1 16">
              <a:extLst>
                <a:ext uri="{FF2B5EF4-FFF2-40B4-BE49-F238E27FC236}">
                  <a16:creationId xmlns:a16="http://schemas.microsoft.com/office/drawing/2014/main" id="{F183F3F5-1822-3C45-893F-55FE094BD8CF}"/>
                </a:ext>
              </a:extLst>
            </p:cNvPr>
            <p:cNvSpPr/>
            <p:nvPr/>
          </p:nvSpPr>
          <p:spPr>
            <a:xfrm>
              <a:off x="2368446" y="0"/>
              <a:ext cx="1957037" cy="1584249"/>
            </a:xfrm>
            <a:prstGeom prst="irregularSeal1">
              <a:avLst/>
            </a:prstGeom>
            <a:solidFill>
              <a:srgbClr val="F194B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A885AE-F25B-AD4E-AD5A-35E2DACFAB58}"/>
                </a:ext>
              </a:extLst>
            </p:cNvPr>
            <p:cNvSpPr txBox="1"/>
            <p:nvPr/>
          </p:nvSpPr>
          <p:spPr>
            <a:xfrm>
              <a:off x="2818151" y="555115"/>
              <a:ext cx="1103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Suggest</a:t>
              </a:r>
            </a:p>
          </p:txBody>
        </p:sp>
      </p:grpSp>
      <p:grpSp>
        <p:nvGrpSpPr>
          <p:cNvPr id="29" name="Group 28" descr="Pink pop-out speech balloon">
            <a:extLst>
              <a:ext uri="{FF2B5EF4-FFF2-40B4-BE49-F238E27FC236}">
                <a16:creationId xmlns:a16="http://schemas.microsoft.com/office/drawing/2014/main" id="{535F14F9-CE1C-E74C-B6E1-0F3931322ABF}"/>
              </a:ext>
            </a:extLst>
          </p:cNvPr>
          <p:cNvGrpSpPr/>
          <p:nvPr/>
        </p:nvGrpSpPr>
        <p:grpSpPr>
          <a:xfrm rot="429955">
            <a:off x="9830696" y="2991643"/>
            <a:ext cx="2088239" cy="1703956"/>
            <a:chOff x="2368446" y="0"/>
            <a:chExt cx="2088239" cy="1703956"/>
          </a:xfrm>
        </p:grpSpPr>
        <p:sp>
          <p:nvSpPr>
            <p:cNvPr id="30" name="Explosion 1 29">
              <a:extLst>
                <a:ext uri="{FF2B5EF4-FFF2-40B4-BE49-F238E27FC236}">
                  <a16:creationId xmlns:a16="http://schemas.microsoft.com/office/drawing/2014/main" id="{7AA6DFC5-16E0-4F4A-A2C4-0AA31C37130B}"/>
                </a:ext>
              </a:extLst>
            </p:cNvPr>
            <p:cNvSpPr/>
            <p:nvPr/>
          </p:nvSpPr>
          <p:spPr>
            <a:xfrm>
              <a:off x="2368446" y="0"/>
              <a:ext cx="2088239" cy="1703956"/>
            </a:xfrm>
            <a:prstGeom prst="irregularSeal1">
              <a:avLst/>
            </a:prstGeom>
            <a:solidFill>
              <a:srgbClr val="F194B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5911A7E1-45EF-E343-BAAC-2D7764077820}"/>
                </a:ext>
              </a:extLst>
            </p:cNvPr>
            <p:cNvSpPr txBox="1"/>
            <p:nvPr/>
          </p:nvSpPr>
          <p:spPr>
            <a:xfrm>
              <a:off x="2594773" y="613699"/>
              <a:ext cx="15742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Consequences</a:t>
              </a:r>
            </a:p>
          </p:txBody>
        </p:sp>
      </p:grpSp>
    </p:spTree>
    <p:custDataLst>
      <p:tags r:id="rId1"/>
    </p:custDataLst>
    <p:extLst>
      <p:ext uri="{BB962C8B-B14F-4D97-AF65-F5344CB8AC3E}">
        <p14:creationId xmlns:p14="http://schemas.microsoft.com/office/powerpoint/2010/main" val="2748287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descr="Decorative shape">
            <a:extLst>
              <a:ext uri="{FF2B5EF4-FFF2-40B4-BE49-F238E27FC236}">
                <a16:creationId xmlns:a16="http://schemas.microsoft.com/office/drawing/2014/main" id="{4A641724-1778-4D56-B909-A20077A69A37}"/>
              </a:ext>
            </a:extLst>
          </p:cNvPr>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picture containing silhouette of nurse">
            <a:extLst>
              <a:ext uri="{FF2B5EF4-FFF2-40B4-BE49-F238E27FC236}">
                <a16:creationId xmlns:a16="http://schemas.microsoft.com/office/drawing/2014/main" id="{18CFCFC8-9A1E-49BF-BAC6-9F35BC01953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8855200" y="2144414"/>
            <a:ext cx="1522873" cy="3977535"/>
          </a:xfrm>
          <a:prstGeom prst="rect">
            <a:avLst/>
          </a:prstGeom>
        </p:spPr>
      </p:pic>
      <p:pic>
        <p:nvPicPr>
          <p:cNvPr id="24" name="Picture 23" descr="A picture containing silhouette of doctor">
            <a:extLst>
              <a:ext uri="{FF2B5EF4-FFF2-40B4-BE49-F238E27FC236}">
                <a16:creationId xmlns:a16="http://schemas.microsoft.com/office/drawing/2014/main" id="{9ECFC8C9-AFC7-4DE0-9C63-32BE6477B08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10175522" y="1896021"/>
            <a:ext cx="2024708" cy="4074765"/>
          </a:xfrm>
          <a:prstGeom prst="rect">
            <a:avLst/>
          </a:prstGeom>
        </p:spPr>
      </p:pic>
      <p:sp>
        <p:nvSpPr>
          <p:cNvPr id="14" name="Title 6">
            <a:extLst>
              <a:ext uri="{FF2B5EF4-FFF2-40B4-BE49-F238E27FC236}">
                <a16:creationId xmlns:a16="http://schemas.microsoft.com/office/drawing/2014/main" id="{A3F978C5-665A-BE44-8014-F94B3CC39244}"/>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DESCR Script</a:t>
            </a:r>
            <a:endParaRPr lang="en-US" i="1" dirty="0"/>
          </a:p>
        </p:txBody>
      </p:sp>
      <p:grpSp>
        <p:nvGrpSpPr>
          <p:cNvPr id="10" name="Group 9" descr="Pink pop-out speech balloon">
            <a:extLst>
              <a:ext uri="{FF2B5EF4-FFF2-40B4-BE49-F238E27FC236}">
                <a16:creationId xmlns:a16="http://schemas.microsoft.com/office/drawing/2014/main" id="{3E6AA87C-EC88-1944-82D7-1B4A1F50C2F6}"/>
              </a:ext>
            </a:extLst>
          </p:cNvPr>
          <p:cNvGrpSpPr/>
          <p:nvPr/>
        </p:nvGrpSpPr>
        <p:grpSpPr>
          <a:xfrm rot="20680352">
            <a:off x="1458185" y="1292435"/>
            <a:ext cx="2088239" cy="1703956"/>
            <a:chOff x="2368446" y="0"/>
            <a:chExt cx="2088239" cy="1703956"/>
          </a:xfrm>
        </p:grpSpPr>
        <p:sp>
          <p:nvSpPr>
            <p:cNvPr id="11" name="Explosion 1 10">
              <a:extLst>
                <a:ext uri="{FF2B5EF4-FFF2-40B4-BE49-F238E27FC236}">
                  <a16:creationId xmlns:a16="http://schemas.microsoft.com/office/drawing/2014/main" id="{FFE6D4FD-EBE3-7A40-8836-1B8A72C55BCC}"/>
                </a:ext>
              </a:extLst>
            </p:cNvPr>
            <p:cNvSpPr/>
            <p:nvPr/>
          </p:nvSpPr>
          <p:spPr>
            <a:xfrm>
              <a:off x="2368446" y="0"/>
              <a:ext cx="2088239" cy="1703956"/>
            </a:xfrm>
            <a:prstGeom prst="irregularSeal1">
              <a:avLst/>
            </a:prstGeom>
            <a:solidFill>
              <a:srgbClr val="F194B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50FC52-CF0C-D14B-B882-D8D87DAFABE7}"/>
                </a:ext>
              </a:extLst>
            </p:cNvPr>
            <p:cNvSpPr txBox="1"/>
            <p:nvPr/>
          </p:nvSpPr>
          <p:spPr>
            <a:xfrm>
              <a:off x="2594773" y="475200"/>
              <a:ext cx="15742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Reach Agreement</a:t>
              </a:r>
            </a:p>
          </p:txBody>
        </p:sp>
      </p:grpSp>
      <p:sp>
        <p:nvSpPr>
          <p:cNvPr id="12" name="Text Placeholder 11"/>
          <p:cNvSpPr>
            <a:spLocks noGrp="1"/>
          </p:cNvSpPr>
          <p:nvPr>
            <p:ph type="body" sz="quarter" idx="12"/>
          </p:nvPr>
        </p:nvSpPr>
        <p:spPr>
          <a:xfrm>
            <a:off x="3520659" y="664723"/>
            <a:ext cx="4850588" cy="3909358"/>
          </a:xfrm>
          <a:prstGeom prst="wedgeRectCallout">
            <a:avLst>
              <a:gd name="adj1" fmla="val 59679"/>
              <a:gd name="adj2" fmla="val 3155"/>
            </a:avLst>
          </a:prstGeom>
        </p:spPr>
        <p:txBody>
          <a:bodyPr/>
          <a:lstStyle/>
          <a:p>
            <a:r>
              <a:rPr lang="en-US" dirty="0"/>
              <a:t>I completely agree. I should have notified you about our difficulty with the IV as soon as we noticed Ms. Smith’s sustained severe-range blood pressure. </a:t>
            </a:r>
          </a:p>
          <a:p>
            <a:r>
              <a:rPr lang="en-US" dirty="0"/>
              <a:t>I will be sure to notify sooner in the future. No one wants a patient to stroke out under our care.</a:t>
            </a:r>
          </a:p>
          <a:p>
            <a:r>
              <a:rPr lang="en-US" dirty="0"/>
              <a:t>Thank you for taking the time to speak with me about this.</a:t>
            </a:r>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2ED9F01-206E-B34C-B57E-0EA5498C4A07}"/>
              </a:ext>
            </a:extLst>
          </p:cNvPr>
          <p:cNvSpPr txBox="1"/>
          <p:nvPr/>
        </p:nvSpPr>
        <p:spPr>
          <a:xfrm>
            <a:off x="10378073" y="5601892"/>
            <a:ext cx="16069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2" name="TextBox 21">
            <a:extLst>
              <a:ext uri="{FF2B5EF4-FFF2-40B4-BE49-F238E27FC236}">
                <a16:creationId xmlns:a16="http://schemas.microsoft.com/office/drawing/2014/main" id="{E0FAD218-2C50-7E4D-AD59-54AF3AE34B65}"/>
              </a:ext>
            </a:extLst>
          </p:cNvPr>
          <p:cNvSpPr txBox="1"/>
          <p:nvPr/>
        </p:nvSpPr>
        <p:spPr>
          <a:xfrm>
            <a:off x="8855200" y="5601892"/>
            <a:ext cx="116481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411022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descr="Decorative shape">
            <a:extLst>
              <a:ext uri="{FF2B5EF4-FFF2-40B4-BE49-F238E27FC236}">
                <a16:creationId xmlns:a16="http://schemas.microsoft.com/office/drawing/2014/main" id="{4A641724-1778-4D56-B909-A20077A69A37}"/>
              </a:ext>
            </a:extLst>
          </p:cNvPr>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picture containing silhouette of nurse">
            <a:extLst>
              <a:ext uri="{FF2B5EF4-FFF2-40B4-BE49-F238E27FC236}">
                <a16:creationId xmlns:a16="http://schemas.microsoft.com/office/drawing/2014/main" id="{18CFCFC8-9A1E-49BF-BAC6-9F35BC01953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3617904" y="1973029"/>
            <a:ext cx="1522873" cy="3977535"/>
          </a:xfrm>
          <a:prstGeom prst="rect">
            <a:avLst/>
          </a:prstGeom>
        </p:spPr>
      </p:pic>
      <p:pic>
        <p:nvPicPr>
          <p:cNvPr id="24" name="Picture 23" descr="A picture containing silhouette of doctor">
            <a:extLst>
              <a:ext uri="{FF2B5EF4-FFF2-40B4-BE49-F238E27FC236}">
                <a16:creationId xmlns:a16="http://schemas.microsoft.com/office/drawing/2014/main" id="{9ECFC8C9-AFC7-4DE0-9C63-32BE6477B08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5251759" y="1727005"/>
            <a:ext cx="2024708" cy="4074765"/>
          </a:xfrm>
          <a:prstGeom prst="rect">
            <a:avLst/>
          </a:prstGeom>
        </p:spPr>
      </p:pic>
      <p:sp>
        <p:nvSpPr>
          <p:cNvPr id="14" name="Title 6">
            <a:extLst>
              <a:ext uri="{FF2B5EF4-FFF2-40B4-BE49-F238E27FC236}">
                <a16:creationId xmlns:a16="http://schemas.microsoft.com/office/drawing/2014/main" id="{A3F978C5-665A-BE44-8014-F94B3CC39244}"/>
              </a:ext>
            </a:extLst>
          </p:cNvPr>
          <p:cNvSpPr>
            <a:spLocks noGrp="1"/>
          </p:cNvSpPr>
          <p:nvPr>
            <p:ph type="title"/>
          </p:nvPr>
        </p:nvSpPr>
        <p:spPr>
          <a:xfrm rot="16200000">
            <a:off x="-2314745" y="2312499"/>
            <a:ext cx="5950567" cy="1325563"/>
          </a:xfrm>
        </p:spPr>
        <p:txBody>
          <a:bodyPr>
            <a:normAutofit/>
          </a:bodyPr>
          <a:lstStyle/>
          <a:p>
            <a:r>
              <a:rPr lang="en-US" dirty="0"/>
              <a:t>Severe Hypertension</a:t>
            </a:r>
            <a:br>
              <a:rPr lang="en-US" dirty="0"/>
            </a:br>
            <a:r>
              <a:rPr lang="en-US" dirty="0"/>
              <a:t>DESCR Script</a:t>
            </a:r>
            <a:endParaRPr lang="en-US" i="1" dirty="0"/>
          </a:p>
        </p:txBody>
      </p:sp>
      <p:sp>
        <p:nvSpPr>
          <p:cNvPr id="8" name="Slide Number Placeholder 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2ED9F01-206E-B34C-B57E-0EA5498C4A07}"/>
              </a:ext>
            </a:extLst>
          </p:cNvPr>
          <p:cNvSpPr txBox="1"/>
          <p:nvPr/>
        </p:nvSpPr>
        <p:spPr>
          <a:xfrm>
            <a:off x="5301407" y="5475322"/>
            <a:ext cx="160695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22" name="TextBox 21">
            <a:extLst>
              <a:ext uri="{FF2B5EF4-FFF2-40B4-BE49-F238E27FC236}">
                <a16:creationId xmlns:a16="http://schemas.microsoft.com/office/drawing/2014/main" id="{E0FAD218-2C50-7E4D-AD59-54AF3AE34B65}"/>
              </a:ext>
            </a:extLst>
          </p:cNvPr>
          <p:cNvSpPr txBox="1"/>
          <p:nvPr/>
        </p:nvSpPr>
        <p:spPr>
          <a:xfrm>
            <a:off x="3778534" y="5475322"/>
            <a:ext cx="1164818"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25" name="Text Placeholder 6">
            <a:extLst>
              <a:ext uri="{FF2B5EF4-FFF2-40B4-BE49-F238E27FC236}">
                <a16:creationId xmlns:a16="http://schemas.microsoft.com/office/drawing/2014/main" id="{C0C3B161-A0DA-F449-B565-CB1245ED52EA}"/>
              </a:ext>
            </a:extLst>
          </p:cNvPr>
          <p:cNvSpPr txBox="1">
            <a:spLocks/>
          </p:cNvSpPr>
          <p:nvPr/>
        </p:nvSpPr>
        <p:spPr>
          <a:xfrm>
            <a:off x="7274730" y="1365286"/>
            <a:ext cx="4040375" cy="2399101"/>
          </a:xfrm>
          <a:prstGeom prst="wedgeRectCallout">
            <a:avLst>
              <a:gd name="adj1" fmla="val -61062"/>
              <a:gd name="adj2" fmla="val -1338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You’re welcome. Thank you for your dedication. I know our work is not always easy. </a:t>
            </a:r>
            <a:endParaRPr kumimoji="0" lang="en-US" sz="800" b="0" i="1"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Your response to Ms. Smith’s severe preeclampsia was commendable. Great job!</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56935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Acknowledgments</a:t>
            </a:r>
            <a:endParaRPr lang="en-US" dirty="0"/>
          </a:p>
        </p:txBody>
      </p:sp>
      <p:sp>
        <p:nvSpPr>
          <p:cNvPr id="3" name="Content Placeholder 2"/>
          <p:cNvSpPr>
            <a:spLocks noGrp="1"/>
          </p:cNvSpPr>
          <p:nvPr>
            <p:ph idx="1"/>
          </p:nvPr>
        </p:nvSpPr>
        <p:spPr>
          <a:xfrm>
            <a:off x="838200" y="1825625"/>
            <a:ext cx="10515600" cy="2627105"/>
          </a:xfrm>
        </p:spPr>
        <p:txBody>
          <a:bodyPr/>
          <a:lstStyle/>
          <a:p>
            <a:r>
              <a:rPr lang="en-US" dirty="0"/>
              <a:t>This project was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2" descr="Decorative shape"/>
          <p:cNvSpPr/>
          <p:nvPr/>
        </p:nvSpPr>
        <p:spPr>
          <a:xfrm flipH="1">
            <a:off x="1416422" y="152071"/>
            <a:ext cx="10605247" cy="569291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18" name="Text Placeholder 17"/>
          <p:cNvSpPr>
            <a:spLocks noGrp="1"/>
          </p:cNvSpPr>
          <p:nvPr>
            <p:ph type="body" sz="quarter" idx="12"/>
          </p:nvPr>
        </p:nvSpPr>
        <p:spPr>
          <a:xfrm>
            <a:off x="4500282" y="1087034"/>
            <a:ext cx="4417255" cy="3251050"/>
          </a:xfrm>
          <a:prstGeom prst="wedgeRectCallout">
            <a:avLst>
              <a:gd name="adj1" fmla="val 67840"/>
              <a:gd name="adj2" fmla="val -29648"/>
            </a:avLst>
          </a:prstGeom>
        </p:spPr>
        <p:txBody>
          <a:bodyPr/>
          <a:lstStyle/>
          <a:p>
            <a:r>
              <a:rPr lang="en-US" dirty="0">
                <a:solidFill>
                  <a:srgbClr val="000000"/>
                </a:solidFill>
              </a:rPr>
              <a:t>OK, Ms. Smith, your blood pressure is now </a:t>
            </a:r>
            <a:r>
              <a:rPr lang="en-US" dirty="0">
                <a:solidFill>
                  <a:srgbClr val="FF0000"/>
                </a:solidFill>
              </a:rPr>
              <a:t>182/114</a:t>
            </a:r>
            <a:r>
              <a:rPr lang="en-US" dirty="0">
                <a:solidFill>
                  <a:srgbClr val="000000"/>
                </a:solidFill>
              </a:rPr>
              <a:t>. </a:t>
            </a:r>
            <a:br>
              <a:rPr lang="en-US" dirty="0">
                <a:solidFill>
                  <a:srgbClr val="000000"/>
                </a:solidFill>
              </a:rPr>
            </a:br>
            <a:br>
              <a:rPr lang="en-US" dirty="0">
                <a:solidFill>
                  <a:srgbClr val="000000"/>
                </a:solidFill>
              </a:rPr>
            </a:br>
            <a:r>
              <a:rPr lang="en-US" dirty="0">
                <a:solidFill>
                  <a:srgbClr val="000000"/>
                </a:solidFill>
              </a:rPr>
              <a:t>I don’t want to worry you but that’s very high, so I’m going to let Dr. Johnson, the obstetrician, know.</a:t>
            </a:r>
            <a:endParaRPr lang="en-US" dirty="0">
              <a:solidFill>
                <a:srgbClr val="000000"/>
              </a:solidFill>
              <a:cs typeface="Calibri"/>
            </a:endParaRP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0" name="Explosion 1 19">
            <a:extLst>
              <a:ext uri="{FF2B5EF4-FFF2-40B4-BE49-F238E27FC236}">
                <a16:creationId xmlns:a16="http://schemas.microsoft.com/office/drawing/2014/main" id="{ACCCE2E4-56DC-8148-8BB8-73641CAB8680}"/>
              </a:ext>
            </a:extLst>
          </p:cNvPr>
          <p:cNvSpPr/>
          <p:nvPr/>
        </p:nvSpPr>
        <p:spPr>
          <a:xfrm>
            <a:off x="1323320" y="152071"/>
            <a:ext cx="3610630" cy="20742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10 minutes later, 2:45 p.m.</a:t>
            </a:r>
          </a:p>
        </p:txBody>
      </p:sp>
      <p:grpSp>
        <p:nvGrpSpPr>
          <p:cNvPr id="32" name="Group 31" descr="Black and white image of pregnant woman"/>
          <p:cNvGrpSpPr/>
          <p:nvPr/>
        </p:nvGrpSpPr>
        <p:grpSpPr>
          <a:xfrm>
            <a:off x="2913246" y="1662108"/>
            <a:ext cx="1423236" cy="4056220"/>
            <a:chOff x="7413171" y="571500"/>
            <a:chExt cx="979715" cy="2792186"/>
          </a:xfrm>
        </p:grpSpPr>
        <p:pic>
          <p:nvPicPr>
            <p:cNvPr id="33" name="Picture 32"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51274"/>
            <a:stretch/>
          </p:blipFill>
          <p:spPr>
            <a:xfrm>
              <a:off x="7413171" y="1845128"/>
              <a:ext cx="979715" cy="1518558"/>
            </a:xfrm>
            <a:prstGeom prst="rect">
              <a:avLst/>
            </a:prstGeom>
          </p:spPr>
        </p:pic>
        <p:pic>
          <p:nvPicPr>
            <p:cNvPr id="34" name="Picture 33">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pic>
        <p:nvPicPr>
          <p:cNvPr id="35" name="Picture 34"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flipH="1">
            <a:off x="8917537" y="1170616"/>
            <a:ext cx="1522873" cy="3977535"/>
          </a:xfrm>
          <a:prstGeom prst="rect">
            <a:avLst/>
          </a:prstGeom>
        </p:spPr>
      </p:pic>
      <p:sp>
        <p:nvSpPr>
          <p:cNvPr id="13" name="TextBox 12">
            <a:extLst>
              <a:ext uri="{FF2B5EF4-FFF2-40B4-BE49-F238E27FC236}">
                <a16:creationId xmlns:a16="http://schemas.microsoft.com/office/drawing/2014/main" id="{7134CBF4-D1C3-1042-AE7C-79F6CAC87BAE}"/>
              </a:ext>
            </a:extLst>
          </p:cNvPr>
          <p:cNvSpPr txBox="1"/>
          <p:nvPr/>
        </p:nvSpPr>
        <p:spPr>
          <a:xfrm>
            <a:off x="2700034" y="5148151"/>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4" name="TextBox 13">
            <a:extLst>
              <a:ext uri="{FF2B5EF4-FFF2-40B4-BE49-F238E27FC236}">
                <a16:creationId xmlns:a16="http://schemas.microsoft.com/office/drawing/2014/main" id="{5771CB88-A915-254B-BF56-DC6CE7C96538}"/>
              </a:ext>
            </a:extLst>
          </p:cNvPr>
          <p:cNvSpPr txBox="1"/>
          <p:nvPr/>
        </p:nvSpPr>
        <p:spPr>
          <a:xfrm>
            <a:off x="9250490" y="4579739"/>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00564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2" descr="Decorative shape"/>
          <p:cNvSpPr/>
          <p:nvPr/>
        </p:nvSpPr>
        <p:spPr>
          <a:xfrm flipV="1">
            <a:off x="1416424" y="116541"/>
            <a:ext cx="10668000" cy="566756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3023734" y="1757454"/>
            <a:ext cx="1522873" cy="3977535"/>
          </a:xfrm>
          <a:prstGeom prst="rect">
            <a:avLst/>
          </a:prstGeom>
        </p:spPr>
      </p:pic>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11" name="Text Placeholder 10"/>
          <p:cNvSpPr>
            <a:spLocks noGrp="1"/>
          </p:cNvSpPr>
          <p:nvPr>
            <p:ph type="body" sz="quarter" idx="10"/>
          </p:nvPr>
        </p:nvSpPr>
        <p:spPr>
          <a:xfrm>
            <a:off x="1576450" y="295063"/>
            <a:ext cx="8879515" cy="819729"/>
          </a:xfrm>
        </p:spPr>
        <p:txBody>
          <a:bodyPr/>
          <a:lstStyle/>
          <a:p>
            <a:r>
              <a:rPr lang="en-US" i="0" dirty="0"/>
              <a:t>Kim notifies Dr. Johnson about Ms. Smith’s increasing blood pressure.</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Picture 1" descr="File:Phone font awesome.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4300716" y="1283868"/>
            <a:ext cx="3637663" cy="3637663"/>
          </a:xfrm>
          <a:prstGeom prst="rect">
            <a:avLst/>
          </a:prstGeom>
        </p:spPr>
      </p:pic>
      <p:sp>
        <p:nvSpPr>
          <p:cNvPr id="12" name="Text Placeholder 11"/>
          <p:cNvSpPr>
            <a:spLocks noGrp="1"/>
          </p:cNvSpPr>
          <p:nvPr>
            <p:ph type="body" sz="quarter" idx="11"/>
          </p:nvPr>
        </p:nvSpPr>
        <p:spPr>
          <a:xfrm>
            <a:off x="7534275" y="1293314"/>
            <a:ext cx="2578910" cy="3818652"/>
          </a:xfrm>
          <a:prstGeom prst="wedgeRectCallout">
            <a:avLst>
              <a:gd name="adj1" fmla="val 78552"/>
              <a:gd name="adj2" fmla="val -34430"/>
            </a:avLst>
          </a:prstGeom>
        </p:spPr>
        <p:txBody>
          <a:bodyPr/>
          <a:lstStyle/>
          <a:p>
            <a:r>
              <a:rPr lang="en-US" dirty="0"/>
              <a:t>Great, thank you for letting me know, Kim. </a:t>
            </a:r>
          </a:p>
          <a:p>
            <a:r>
              <a:rPr lang="en-US" dirty="0"/>
              <a:t>I’ll request an IV and labs. Go ahead and give her immediate-acting antihypertensives.</a:t>
            </a:r>
          </a:p>
        </p:txBody>
      </p:sp>
      <p:pic>
        <p:nvPicPr>
          <p:cNvPr id="30" name="Picture 29" descr="A picture containing silhouette of doctor">
            <a:extLst>
              <a:ext uri="{FF2B5EF4-FFF2-40B4-BE49-F238E27FC236}">
                <a16:creationId xmlns:a16="http://schemas.microsoft.com/office/drawing/2014/main" id="{3C448EBA-687D-440C-8639-7797E9E638E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10113185" y="1293314"/>
            <a:ext cx="2024708" cy="4074765"/>
          </a:xfrm>
          <a:prstGeom prst="rect">
            <a:avLst/>
          </a:prstGeom>
        </p:spPr>
      </p:pic>
      <p:sp>
        <p:nvSpPr>
          <p:cNvPr id="31" name="TextBox 30">
            <a:extLst>
              <a:ext uri="{FF2B5EF4-FFF2-40B4-BE49-F238E27FC236}">
                <a16:creationId xmlns:a16="http://schemas.microsoft.com/office/drawing/2014/main" id="{E172088B-4E2F-417C-8A29-5C9CF7951BA6}"/>
              </a:ext>
            </a:extLst>
          </p:cNvPr>
          <p:cNvSpPr txBox="1"/>
          <p:nvPr/>
        </p:nvSpPr>
        <p:spPr>
          <a:xfrm>
            <a:off x="10280007" y="5111966"/>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32" name="TextBox 31">
            <a:extLst>
              <a:ext uri="{FF2B5EF4-FFF2-40B4-BE49-F238E27FC236}">
                <a16:creationId xmlns:a16="http://schemas.microsoft.com/office/drawing/2014/main" id="{6EF3CBA6-BF4B-469C-9DE5-57C781789352}"/>
              </a:ext>
            </a:extLst>
          </p:cNvPr>
          <p:cNvSpPr txBox="1"/>
          <p:nvPr/>
        </p:nvSpPr>
        <p:spPr>
          <a:xfrm>
            <a:off x="3090040" y="519881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119790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descr="Decorative shape"/>
          <p:cNvSpPr/>
          <p:nvPr/>
        </p:nvSpPr>
        <p:spPr>
          <a:xfrm flipH="1">
            <a:off x="1443318" y="107577"/>
            <a:ext cx="10624635" cy="57339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roup 27" descr="Black and white image of pregnant woman"/>
          <p:cNvGrpSpPr/>
          <p:nvPr/>
        </p:nvGrpSpPr>
        <p:grpSpPr>
          <a:xfrm>
            <a:off x="962720" y="1363741"/>
            <a:ext cx="2304167" cy="4723538"/>
            <a:chOff x="7413171" y="571500"/>
            <a:chExt cx="979715" cy="2008414"/>
          </a:xfrm>
        </p:grpSpPr>
        <p:pic>
          <p:nvPicPr>
            <p:cNvPr id="29" name="Picture 28"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68591"/>
            <a:stretch/>
          </p:blipFill>
          <p:spPr>
            <a:xfrm>
              <a:off x="7413171" y="1845128"/>
              <a:ext cx="979715" cy="630305"/>
            </a:xfrm>
            <a:prstGeom prst="rect">
              <a:avLst/>
            </a:prstGeom>
          </p:spPr>
        </p:pic>
        <p:pic>
          <p:nvPicPr>
            <p:cNvPr id="30" name="Picture 29">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sp>
        <p:nvSpPr>
          <p:cNvPr id="10" name="Title 9"/>
          <p:cNvSpPr>
            <a:spLocks noGrp="1"/>
          </p:cNvSpPr>
          <p:nvPr>
            <p:ph type="title"/>
          </p:nvPr>
        </p:nvSpPr>
        <p:spPr/>
        <p:txBody>
          <a:bodyPr/>
          <a:lstStyle/>
          <a:p>
            <a:r>
              <a:rPr lang="en-US" dirty="0"/>
              <a:t>Severe Hypertension</a:t>
            </a:r>
            <a:br>
              <a:rPr lang="en-US" dirty="0"/>
            </a:br>
            <a:r>
              <a:rPr lang="en-US" dirty="0"/>
              <a:t>Master Case</a:t>
            </a:r>
          </a:p>
        </p:txBody>
      </p:sp>
      <p:pic>
        <p:nvPicPr>
          <p:cNvPr id="15" name="Picture 14" title="Nurse hanging IV"/>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8115004" y="1355846"/>
            <a:ext cx="548505" cy="4477811"/>
          </a:xfrm>
          <a:prstGeom prst="rect">
            <a:avLst/>
          </a:prstGeom>
        </p:spPr>
      </p:pic>
      <p:sp>
        <p:nvSpPr>
          <p:cNvPr id="11" name="Text Placeholder 10"/>
          <p:cNvSpPr>
            <a:spLocks noGrp="1"/>
          </p:cNvSpPr>
          <p:nvPr>
            <p:ph type="body" sz="quarter" idx="10"/>
          </p:nvPr>
        </p:nvSpPr>
        <p:spPr>
          <a:xfrm>
            <a:off x="2743200" y="178186"/>
            <a:ext cx="5199529" cy="2392376"/>
          </a:xfrm>
        </p:spPr>
        <p:txBody>
          <a:bodyPr/>
          <a:lstStyle/>
          <a:p>
            <a:r>
              <a:rPr lang="en-US" i="0" dirty="0"/>
              <a:t>After hanging up with Dr. Johnson, Kim attempts IV access. </a:t>
            </a:r>
          </a:p>
          <a:p>
            <a:r>
              <a:rPr lang="en-US" i="0" dirty="0"/>
              <a:t>She has difficulty establishing access, so she calls out for assistance.</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4" name="Picture 33" title="Nurse hanging IV">
            <a:extLst>
              <a:ext uri="{FF2B5EF4-FFF2-40B4-BE49-F238E27FC236}">
                <a16:creationId xmlns:a16="http://schemas.microsoft.com/office/drawing/2014/main" id="{BA395A61-85C3-4B2A-8907-7252D49F29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8639105" y="1345213"/>
            <a:ext cx="532504" cy="4477811"/>
          </a:xfrm>
          <a:prstGeom prst="rect">
            <a:avLst/>
          </a:prstGeom>
        </p:spPr>
      </p:pic>
      <p:pic>
        <p:nvPicPr>
          <p:cNvPr id="35" name="Picture 34" descr="A picture containing silhouette of nurse">
            <a:extLst>
              <a:ext uri="{FF2B5EF4-FFF2-40B4-BE49-F238E27FC236}">
                <a16:creationId xmlns:a16="http://schemas.microsoft.com/office/drawing/2014/main" id="{2C5458E8-40ED-413A-8C4A-3331B04D10C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454308" y="1531594"/>
            <a:ext cx="2113628" cy="4302063"/>
          </a:xfrm>
          <a:prstGeom prst="rect">
            <a:avLst/>
          </a:prstGeom>
        </p:spPr>
      </p:pic>
      <p:sp>
        <p:nvSpPr>
          <p:cNvPr id="14" name="TextBox 13">
            <a:extLst>
              <a:ext uri="{FF2B5EF4-FFF2-40B4-BE49-F238E27FC236}">
                <a16:creationId xmlns:a16="http://schemas.microsoft.com/office/drawing/2014/main" id="{10B0B907-83F8-3643-AFFB-5777BD649599}"/>
              </a:ext>
            </a:extLst>
          </p:cNvPr>
          <p:cNvSpPr txBox="1"/>
          <p:nvPr/>
        </p:nvSpPr>
        <p:spPr>
          <a:xfrm>
            <a:off x="1847422" y="5343705"/>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6" name="TextBox 15">
            <a:extLst>
              <a:ext uri="{FF2B5EF4-FFF2-40B4-BE49-F238E27FC236}">
                <a16:creationId xmlns:a16="http://schemas.microsoft.com/office/drawing/2014/main" id="{4DABFE20-9506-394B-958C-E4676C476C82}"/>
              </a:ext>
            </a:extLst>
          </p:cNvPr>
          <p:cNvSpPr txBox="1"/>
          <p:nvPr/>
        </p:nvSpPr>
        <p:spPr>
          <a:xfrm>
            <a:off x="9100750" y="5343705"/>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344701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2" descr="Decorative shape"/>
          <p:cNvSpPr/>
          <p:nvPr/>
        </p:nvSpPr>
        <p:spPr>
          <a:xfrm flipH="1">
            <a:off x="1371477" y="107576"/>
            <a:ext cx="10696475" cy="576159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4" name="Group 33" descr="Black and white image of pregnant woman"/>
          <p:cNvGrpSpPr/>
          <p:nvPr/>
        </p:nvGrpSpPr>
        <p:grpSpPr>
          <a:xfrm>
            <a:off x="1053780" y="2077106"/>
            <a:ext cx="1958983" cy="3970972"/>
            <a:chOff x="7413171" y="571500"/>
            <a:chExt cx="979715" cy="2008414"/>
          </a:xfrm>
        </p:grpSpPr>
        <p:pic>
          <p:nvPicPr>
            <p:cNvPr id="35" name="Picture 34"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68591"/>
            <a:stretch/>
          </p:blipFill>
          <p:spPr>
            <a:xfrm>
              <a:off x="7413171" y="1845128"/>
              <a:ext cx="979715" cy="630305"/>
            </a:xfrm>
            <a:prstGeom prst="rect">
              <a:avLst/>
            </a:prstGeom>
          </p:spPr>
        </p:pic>
        <p:pic>
          <p:nvPicPr>
            <p:cNvPr id="36" name="Picture 35">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pic>
        <p:nvPicPr>
          <p:cNvPr id="37" name="Picture 36" title="Nurse hanging IV"/>
          <p:cNvPicPr>
            <a:picLocks noChangeAspect="1"/>
          </p:cNvPicPr>
          <p:nvPr/>
        </p:nvPicPr>
        <p:blipFill rotWithShape="1">
          <a:blip r:embed="rId6" cstate="print">
            <a:extLst>
              <a:ext uri="{28A0092B-C50C-407E-A947-70E740481C1C}">
                <a14:useLocalDpi xmlns:a14="http://schemas.microsoft.com/office/drawing/2010/main" val="0"/>
              </a:ext>
            </a:extLst>
          </a:blip>
          <a:srcRect b="17125"/>
          <a:stretch/>
        </p:blipFill>
        <p:spPr>
          <a:xfrm>
            <a:off x="8634954" y="2456460"/>
            <a:ext cx="2516340" cy="3370520"/>
          </a:xfrm>
          <a:prstGeom prst="rect">
            <a:avLst/>
          </a:prstGeom>
        </p:spPr>
      </p:pic>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11" name="Text Placeholder 10"/>
          <p:cNvSpPr>
            <a:spLocks noGrp="1"/>
          </p:cNvSpPr>
          <p:nvPr>
            <p:ph type="body" sz="quarter" idx="10"/>
          </p:nvPr>
        </p:nvSpPr>
        <p:spPr>
          <a:xfrm>
            <a:off x="3652291" y="336070"/>
            <a:ext cx="8162919" cy="749357"/>
          </a:xfrm>
        </p:spPr>
        <p:txBody>
          <a:bodyPr/>
          <a:lstStyle/>
          <a:p>
            <a:r>
              <a:rPr lang="en-US" i="0" dirty="0"/>
              <a:t>Another nurse, Beth, responds to Kim’s request for assistance. </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3" name="Explosion 1 12">
            <a:extLst>
              <a:ext uri="{FF2B5EF4-FFF2-40B4-BE49-F238E27FC236}">
                <a16:creationId xmlns:a16="http://schemas.microsoft.com/office/drawing/2014/main" id="{07246B86-7238-3441-A580-2D44D3D3A66E}"/>
              </a:ext>
            </a:extLst>
          </p:cNvPr>
          <p:cNvSpPr/>
          <p:nvPr/>
        </p:nvSpPr>
        <p:spPr>
          <a:xfrm>
            <a:off x="1323321" y="178904"/>
            <a:ext cx="2328970" cy="157612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 p.m.</a:t>
            </a:r>
          </a:p>
        </p:txBody>
      </p:sp>
      <p:sp>
        <p:nvSpPr>
          <p:cNvPr id="20" name="Explosion 1 19">
            <a:extLst>
              <a:ext uri="{FF2B5EF4-FFF2-40B4-BE49-F238E27FC236}">
                <a16:creationId xmlns:a16="http://schemas.microsoft.com/office/drawing/2014/main" id="{DC89C8DD-489D-7947-9693-B63761C8A1CE}"/>
              </a:ext>
            </a:extLst>
          </p:cNvPr>
          <p:cNvSpPr/>
          <p:nvPr/>
        </p:nvSpPr>
        <p:spPr>
          <a:xfrm>
            <a:off x="9163904" y="1349880"/>
            <a:ext cx="2404958" cy="157612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3:15 p.m.</a:t>
            </a:r>
          </a:p>
        </p:txBody>
      </p:sp>
      <p:sp>
        <p:nvSpPr>
          <p:cNvPr id="21" name="Text Placeholder 10">
            <a:extLst>
              <a:ext uri="{FF2B5EF4-FFF2-40B4-BE49-F238E27FC236}">
                <a16:creationId xmlns:a16="http://schemas.microsoft.com/office/drawing/2014/main" id="{5F302A36-1F93-0D48-BB06-32F990807D65}"/>
              </a:ext>
            </a:extLst>
          </p:cNvPr>
          <p:cNvSpPr txBox="1">
            <a:spLocks/>
          </p:cNvSpPr>
          <p:nvPr/>
        </p:nvSpPr>
        <p:spPr>
          <a:xfrm>
            <a:off x="4536555" y="1548580"/>
            <a:ext cx="3867229" cy="2288314"/>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Together, they obtain IV access and draw labs.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Kim immediately rechecks Ms. Smith’s blood pressure, which is now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202/120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9" name="Picture 38"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7769"/>
          <a:stretch/>
        </p:blipFill>
        <p:spPr>
          <a:xfrm flipH="1">
            <a:off x="2415225" y="2347669"/>
            <a:ext cx="1997185" cy="3465977"/>
          </a:xfrm>
          <a:prstGeom prst="rect">
            <a:avLst/>
          </a:prstGeom>
        </p:spPr>
      </p:pic>
      <p:sp>
        <p:nvSpPr>
          <p:cNvPr id="38" name="TextBox 37">
            <a:extLst>
              <a:ext uri="{FF2B5EF4-FFF2-40B4-BE49-F238E27FC236}">
                <a16:creationId xmlns:a16="http://schemas.microsoft.com/office/drawing/2014/main" id="{68FAD7C7-E577-45B9-B972-D674AEE94105}"/>
              </a:ext>
            </a:extLst>
          </p:cNvPr>
          <p:cNvSpPr txBox="1"/>
          <p:nvPr/>
        </p:nvSpPr>
        <p:spPr>
          <a:xfrm>
            <a:off x="1596827" y="5342090"/>
            <a:ext cx="974001" cy="43088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41" name="TextBox 40">
            <a:extLst>
              <a:ext uri="{FF2B5EF4-FFF2-40B4-BE49-F238E27FC236}">
                <a16:creationId xmlns:a16="http://schemas.microsoft.com/office/drawing/2014/main" id="{EEEA30CA-9E6D-4741-A9FE-AFB536812A08}"/>
              </a:ext>
            </a:extLst>
          </p:cNvPr>
          <p:cNvSpPr txBox="1"/>
          <p:nvPr/>
        </p:nvSpPr>
        <p:spPr>
          <a:xfrm>
            <a:off x="9527058" y="5450896"/>
            <a:ext cx="1152755"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
        <p:nvSpPr>
          <p:cNvPr id="17" name="TextBox 16">
            <a:extLst>
              <a:ext uri="{FF2B5EF4-FFF2-40B4-BE49-F238E27FC236}">
                <a16:creationId xmlns:a16="http://schemas.microsoft.com/office/drawing/2014/main" id="{1CA60676-AFA0-C741-8CD6-5A2D7C489073}"/>
              </a:ext>
            </a:extLst>
          </p:cNvPr>
          <p:cNvSpPr txBox="1"/>
          <p:nvPr/>
        </p:nvSpPr>
        <p:spPr>
          <a:xfrm>
            <a:off x="3060919" y="5426728"/>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914098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ic Stri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8469</Words>
  <Application>Microsoft Office PowerPoint</Application>
  <PresentationFormat>Widescreen</PresentationFormat>
  <Paragraphs>662</Paragraphs>
  <Slides>58</Slides>
  <Notes>57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Arial</vt:lpstr>
      <vt:lpstr>Calibri</vt:lpstr>
      <vt:lpstr>Calibri Light</vt:lpstr>
      <vt:lpstr>Courier New</vt:lpstr>
      <vt:lpstr>Wingdings</vt:lpstr>
      <vt:lpstr>1_Office Theme</vt:lpstr>
      <vt:lpstr>Comic Strip</vt:lpstr>
      <vt:lpstr>Severe Hypertension Scenarios </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Call-Out &amp; Check-Back</vt:lpstr>
      <vt:lpstr>Severe Hypertension Call-Out &amp; Check-Back</vt:lpstr>
      <vt:lpstr>Severe Hypertension Call-Out &amp; Check-Back</vt:lpstr>
      <vt:lpstr>Severe Hypertension Call-Out &amp; Check-Back</vt:lpstr>
      <vt:lpstr>Severe Hypertension SBAR</vt:lpstr>
      <vt:lpstr>Severe Hypertension SBAR</vt:lpstr>
      <vt:lpstr>Severe Hypertension SBAR</vt:lpstr>
      <vt:lpstr>Severe Hypertension SBAR</vt:lpstr>
      <vt:lpstr>Severe Hypertension SBAR</vt:lpstr>
      <vt:lpstr>Severe Hypertension I PASS the BATON</vt:lpstr>
      <vt:lpstr>Severe Hypertension I PASS the BATON</vt:lpstr>
      <vt:lpstr>Severe Hypertension I PASS the BATON</vt:lpstr>
      <vt:lpstr>Severe Hypertension I PASS the BATON</vt:lpstr>
      <vt:lpstr>Severe Hypertension I PASS the BATON</vt:lpstr>
      <vt:lpstr>Severe Hypertension Power Words &amp; Two-Challenge Rule</vt:lpstr>
      <vt:lpstr>Severe Hypertension Power Words &amp; Two-Challenges</vt:lpstr>
      <vt:lpstr>Severe Hypertension Power Words &amp; Two-Challenges</vt:lpstr>
      <vt:lpstr>Severe Hypertension Power Words &amp; Two-Challenges</vt:lpstr>
      <vt:lpstr>Severe Hypertension Huddle</vt:lpstr>
      <vt:lpstr>Severe Hypertension Huddle</vt:lpstr>
      <vt:lpstr>Severe Hypertension Huddle</vt:lpstr>
      <vt:lpstr>Severe Hypertension Huddle</vt:lpstr>
      <vt:lpstr>Severe Hypertension Huddle</vt:lpstr>
      <vt:lpstr>Severe Hypertension Huddle</vt:lpstr>
      <vt:lpstr>Severe Hypertension Huddle</vt:lpstr>
      <vt:lpstr>Severe Hypertension Huddle</vt:lpstr>
      <vt:lpstr>Severe Hypertension Debrief</vt:lpstr>
      <vt:lpstr>Severe Hypertension Debrief</vt:lpstr>
      <vt:lpstr>Severe Hypertension Debrief</vt:lpstr>
      <vt:lpstr>Severe Hypertension Debrief</vt:lpstr>
      <vt:lpstr>Severe Hypertension Debrief</vt:lpstr>
      <vt:lpstr>Severe Hypertension Debrief</vt:lpstr>
      <vt:lpstr>Severe Hypertension Debrief</vt:lpstr>
      <vt:lpstr>Severe Hypertension DESCR Script</vt:lpstr>
      <vt:lpstr>Severe Hypertension DESCR Script</vt:lpstr>
      <vt:lpstr>Severe Hypertension DESCR Script</vt:lpstr>
      <vt:lpstr>Severe Hypertension DESCR Script</vt:lpstr>
      <vt:lpstr>Severe Hypertension DESCR Script</vt:lpstr>
      <vt:lpstr>Severe Hypertension DESCR Script</vt:lpstr>
      <vt:lpstr>Severe Hypertension DESCR Script</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Hypertension Scenarios: PowerPoint Presentation</dc:title>
  <dc:subject>Safety Program for Perinatal Care II</dc:subject>
  <dc:creator>"Agency for Healthcare Research and Quality (AHRQ)"</dc:creator>
  <cp:keywords>Safety Program for Perinatal Care II</cp:keywords>
  <cp:lastModifiedBy>Ramage, Kathryn (AHRQ/OC) (CTR)</cp:lastModifiedBy>
  <cp:revision>10</cp:revision>
  <dcterms:created xsi:type="dcterms:W3CDTF">2020-01-23T16:24:45Z</dcterms:created>
  <dcterms:modified xsi:type="dcterms:W3CDTF">2023-06-28T20:19:53Z</dcterms:modified>
  <cp:category>patient safety</cp:category>
</cp:coreProperties>
</file>