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tags/tag36.xml" ContentType="application/vnd.openxmlformats-officedocument.presentationml.tags+xml"/>
  <Override PartName="/ppt/notesSlides/notesSlide50.xml" ContentType="application/vnd.openxmlformats-officedocument.presentationml.notesSlide+xml"/>
  <Override PartName="/ppt/tags/tag37.xml" ContentType="application/vnd.openxmlformats-officedocument.presentationml.tags+xml"/>
  <Override PartName="/ppt/notesSlides/notesSlide51.xml" ContentType="application/vnd.openxmlformats-officedocument.presentationml.notesSlide+xml"/>
  <Override PartName="/ppt/tags/tag38.xml" ContentType="application/vnd.openxmlformats-officedocument.presentationml.tags+xml"/>
  <Override PartName="/ppt/notesSlides/notesSlide52.xml" ContentType="application/vnd.openxmlformats-officedocument.presentationml.notesSlide+xml"/>
  <Override PartName="/ppt/tags/tag39.xml" ContentType="application/vnd.openxmlformats-officedocument.presentationml.tags+xml"/>
  <Override PartName="/ppt/notesSlides/notesSlide53.xml" ContentType="application/vnd.openxmlformats-officedocument.presentationml.notesSlide+xml"/>
  <Override PartName="/ppt/tags/tag40.xml" ContentType="application/vnd.openxmlformats-officedocument.presentationml.tags+xml"/>
  <Override PartName="/ppt/notesSlides/notesSlide54.xml" ContentType="application/vnd.openxmlformats-officedocument.presentationml.notesSlide+xml"/>
  <Override PartName="/ppt/tags/tag41.xml" ContentType="application/vnd.openxmlformats-officedocument.presentationml.tags+xml"/>
  <Override PartName="/ppt/notesSlides/notesSlide55.xml" ContentType="application/vnd.openxmlformats-officedocument.presentationml.notesSlide+xml"/>
  <Override PartName="/ppt/tags/tag42.xml" ContentType="application/vnd.openxmlformats-officedocument.presentationml.tags+xml"/>
  <Override PartName="/ppt/notesSlides/notesSlide56.xml" ContentType="application/vnd.openxmlformats-officedocument.presentationml.notesSlide+xml"/>
  <Override PartName="/ppt/tags/tag43.xml" ContentType="application/vnd.openxmlformats-officedocument.presentationml.tags+xml"/>
  <Override PartName="/ppt/notesSlides/notesSlide57.xml" ContentType="application/vnd.openxmlformats-officedocument.presentationml.notesSlide+xml"/>
  <Override PartName="/ppt/tags/tag44.xml" ContentType="application/vnd.openxmlformats-officedocument.presentationml.tags+xml"/>
  <Override PartName="/ppt/notesSlides/notesSlide58.xml" ContentType="application/vnd.openxmlformats-officedocument.presentationml.notesSlide+xml"/>
  <Override PartName="/ppt/tags/tag45.xml" ContentType="application/vnd.openxmlformats-officedocument.presentationml.tags+xml"/>
  <Override PartName="/ppt/notesSlides/notesSlide59.xml" ContentType="application/vnd.openxmlformats-officedocument.presentationml.notesSlide+xml"/>
  <Override PartName="/ppt/tags/tag46.xml" ContentType="application/vnd.openxmlformats-officedocument.presentationml.tags+xml"/>
  <Override PartName="/ppt/notesSlides/notesSlide60.xml" ContentType="application/vnd.openxmlformats-officedocument.presentationml.notesSlide+xml"/>
  <Override PartName="/ppt/tags/tag47.xml" ContentType="application/vnd.openxmlformats-officedocument.presentationml.tags+xml"/>
  <Override PartName="/ppt/notesSlides/notesSlide61.xml" ContentType="application/vnd.openxmlformats-officedocument.presentationml.notesSlide+xml"/>
  <Override PartName="/ppt/tags/tag48.xml" ContentType="application/vnd.openxmlformats-officedocument.presentationml.tags+xml"/>
  <Override PartName="/ppt/notesSlides/notesSlide62.xml" ContentType="application/vnd.openxmlformats-officedocument.presentationml.notesSlide+xml"/>
  <Override PartName="/ppt/tags/tag49.xml" ContentType="application/vnd.openxmlformats-officedocument.presentationml.tags+xml"/>
  <Override PartName="/ppt/notesSlides/notesSlide63.xml" ContentType="application/vnd.openxmlformats-officedocument.presentationml.notesSlide+xml"/>
  <Override PartName="/ppt/tags/tag50.xml" ContentType="application/vnd.openxmlformats-officedocument.presentationml.tags+xml"/>
  <Override PartName="/ppt/notesSlides/notesSlide64.xml" ContentType="application/vnd.openxmlformats-officedocument.presentationml.notesSlide+xml"/>
  <Override PartName="/ppt/tags/tag51.xml" ContentType="application/vnd.openxmlformats-officedocument.presentationml.tags+xml"/>
  <Override PartName="/ppt/notesSlides/notesSlide65.xml" ContentType="application/vnd.openxmlformats-officedocument.presentationml.notesSlide+xml"/>
  <Override PartName="/ppt/tags/tag52.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70"/>
  </p:notesMasterIdLst>
  <p:sldIdLst>
    <p:sldId id="804" r:id="rId3"/>
    <p:sldId id="871" r:id="rId4"/>
    <p:sldId id="926" r:id="rId5"/>
    <p:sldId id="822" r:id="rId6"/>
    <p:sldId id="867" r:id="rId7"/>
    <p:sldId id="823" r:id="rId8"/>
    <p:sldId id="869" r:id="rId9"/>
    <p:sldId id="825" r:id="rId10"/>
    <p:sldId id="835" r:id="rId11"/>
    <p:sldId id="826" r:id="rId12"/>
    <p:sldId id="827" r:id="rId13"/>
    <p:sldId id="870" r:id="rId14"/>
    <p:sldId id="828" r:id="rId15"/>
    <p:sldId id="829" r:id="rId16"/>
    <p:sldId id="830" r:id="rId17"/>
    <p:sldId id="834" r:id="rId18"/>
    <p:sldId id="831" r:id="rId19"/>
    <p:sldId id="832" r:id="rId20"/>
    <p:sldId id="927" r:id="rId21"/>
    <p:sldId id="947" r:id="rId22"/>
    <p:sldId id="850" r:id="rId23"/>
    <p:sldId id="948" r:id="rId24"/>
    <p:sldId id="949" r:id="rId25"/>
    <p:sldId id="950" r:id="rId26"/>
    <p:sldId id="929" r:id="rId27"/>
    <p:sldId id="930" r:id="rId28"/>
    <p:sldId id="858" r:id="rId29"/>
    <p:sldId id="864" r:id="rId30"/>
    <p:sldId id="859" r:id="rId31"/>
    <p:sldId id="931" r:id="rId32"/>
    <p:sldId id="932" r:id="rId33"/>
    <p:sldId id="861" r:id="rId34"/>
    <p:sldId id="862" r:id="rId35"/>
    <p:sldId id="933" r:id="rId36"/>
    <p:sldId id="873" r:id="rId37"/>
    <p:sldId id="874" r:id="rId38"/>
    <p:sldId id="885" r:id="rId39"/>
    <p:sldId id="886" r:id="rId40"/>
    <p:sldId id="887" r:id="rId41"/>
    <p:sldId id="888" r:id="rId42"/>
    <p:sldId id="935" r:id="rId43"/>
    <p:sldId id="936" r:id="rId44"/>
    <p:sldId id="884" r:id="rId45"/>
    <p:sldId id="937" r:id="rId46"/>
    <p:sldId id="938" r:id="rId47"/>
    <p:sldId id="939" r:id="rId48"/>
    <p:sldId id="940" r:id="rId49"/>
    <p:sldId id="941" r:id="rId50"/>
    <p:sldId id="889" r:id="rId51"/>
    <p:sldId id="890" r:id="rId52"/>
    <p:sldId id="891" r:id="rId53"/>
    <p:sldId id="892" r:id="rId54"/>
    <p:sldId id="893" r:id="rId55"/>
    <p:sldId id="944" r:id="rId56"/>
    <p:sldId id="908" r:id="rId57"/>
    <p:sldId id="910" r:id="rId58"/>
    <p:sldId id="912" r:id="rId59"/>
    <p:sldId id="945" r:id="rId60"/>
    <p:sldId id="946" r:id="rId61"/>
    <p:sldId id="919" r:id="rId62"/>
    <p:sldId id="920" r:id="rId63"/>
    <p:sldId id="925" r:id="rId64"/>
    <p:sldId id="921" r:id="rId65"/>
    <p:sldId id="924" r:id="rId66"/>
    <p:sldId id="922" r:id="rId67"/>
    <p:sldId id="923" r:id="rId68"/>
    <p:sldId id="86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autoAdjust="0"/>
    <p:restoredTop sz="86388" autoAdjust="0"/>
  </p:normalViewPr>
  <p:slideViewPr>
    <p:cSldViewPr snapToGrid="0" showGuides="1">
      <p:cViewPr varScale="1">
        <p:scale>
          <a:sx n="50" d="100"/>
          <a:sy n="50" d="100"/>
        </p:scale>
        <p:origin x="24" y="148"/>
      </p:cViewPr>
      <p:guideLst>
        <p:guide orient="horz" pos="2160"/>
        <p:guide pos="3840"/>
      </p:guideLst>
    </p:cSldViewPr>
  </p:slideViewPr>
  <p:outlineViewPr>
    <p:cViewPr>
      <p:scale>
        <a:sx n="33" d="100"/>
        <a:sy n="33" d="100"/>
      </p:scale>
      <p:origin x="0" y="-41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B6C10-7EF7-4B61-9284-0150A7F36DD0}"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76991-0714-423E-9982-5BB78A5DCD64}" type="slidenum">
              <a:rPr lang="en-US" smtClean="0"/>
              <a:t>‹#›</a:t>
            </a:fld>
            <a:endParaRPr lang="en-US"/>
          </a:p>
        </p:txBody>
      </p:sp>
    </p:spTree>
    <p:extLst>
      <p:ext uri="{BB962C8B-B14F-4D97-AF65-F5344CB8AC3E}">
        <p14:creationId xmlns:p14="http://schemas.microsoft.com/office/powerpoint/2010/main" val="70914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b="0" dirty="0"/>
              <a:t>In this handout we have compiled all of the case scenarios presented in the SPPC-II Teamwork Toolkit for </a:t>
            </a:r>
            <a:r>
              <a:rPr lang="en-US" b="0"/>
              <a:t>AIM’s Obstetric </a:t>
            </a:r>
            <a:r>
              <a:rPr lang="en-US" b="0" dirty="0"/>
              <a:t>Hemorrhage Clinical Bundle.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Post-delivery, Allison performs routine vital signs, fundal massage, and perineal checks every 15 minutes. 45 minutes following delivery, the patient reports to the nurse that she is feeling slightly dizzy and lightheaded.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12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Allison repeats a set of vitals and performs postpartum fundal massage, noting a large gush of blood from Ms. Williams’ vagina including several large blood clots, totaling approximately 250 cc of blood.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52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She calls to the charge nurse, Tanya, to notify the obstetrician that the patient is bleeding heavily.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94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In the meantime, Allison repeats a set of vitals, showing a heart rate of 126 and blood pressure of 102/56. Soon after,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arrives to examine the patient.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10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Dr. </a:t>
            </a:r>
            <a:r>
              <a:rPr lang="en-US" sz="1200" kern="1200" dirty="0" err="1">
                <a:effectLst/>
                <a:latin typeface="+mn-lt"/>
                <a:ea typeface="+mn-ea"/>
                <a:cs typeface="+mn-cs"/>
              </a:rPr>
              <a:t>Sonentag</a:t>
            </a:r>
            <a:r>
              <a:rPr lang="en-US" sz="1200" kern="1200" dirty="0">
                <a:effectLst/>
                <a:latin typeface="+mn-lt"/>
                <a:ea typeface="+mn-ea"/>
                <a:cs typeface="+mn-cs"/>
              </a:rPr>
              <a:t> notes active bleeding from the vagina, with an atonic uterus noted on abdominal exam. The bed is broken down once again and Ms. Williams placed in lithotomy position</a:t>
            </a:r>
            <a:r>
              <a:rPr lang="en-US" dirty="0"/>
              <a:t> after being informed</a:t>
            </a:r>
            <a:r>
              <a:rPr lang="en-US" sz="1200" kern="1200" dirty="0">
                <a:effectLst/>
                <a:latin typeface="+mn-lt"/>
                <a:ea typeface="+mn-ea"/>
                <a:cs typeface="+mn-cs"/>
              </a:rPr>
              <a:t>.</a:t>
            </a:r>
            <a:r>
              <a:rPr lang="en-US" dirty="0"/>
              <a:t> </a:t>
            </a:r>
            <a:endParaRPr lang="en-US" sz="1200" kern="1200" dirty="0">
              <a:latin typeface="+mn-lt"/>
              <a:cs typeface="Calibri"/>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Bimanual exam is performed, noting profound uterine atony, active bleeding, and multiple blood clots in the uterine cavity. Dr. </a:t>
            </a:r>
            <a:r>
              <a:rPr lang="en-US" sz="1200" kern="1200" dirty="0" err="1">
                <a:effectLst/>
                <a:latin typeface="+mn-lt"/>
                <a:ea typeface="+mn-ea"/>
                <a:cs typeface="+mn-cs"/>
              </a:rPr>
              <a:t>Sonentag</a:t>
            </a:r>
            <a:r>
              <a:rPr lang="en-US" sz="1200" kern="1200" dirty="0">
                <a:effectLst/>
                <a:latin typeface="+mn-lt"/>
                <a:ea typeface="+mn-ea"/>
                <a:cs typeface="+mn-cs"/>
              </a:rPr>
              <a:t> asks Allison to first call for assistance. </a:t>
            </a:r>
            <a:r>
              <a:rPr lang="en-US" dirty="0"/>
              <a:t>He then asks</a:t>
            </a:r>
            <a:r>
              <a:rPr lang="en-US" sz="1200" kern="1200" dirty="0">
                <a:effectLst/>
                <a:latin typeface="+mn-lt"/>
                <a:ea typeface="+mn-ea"/>
                <a:cs typeface="+mn-cs"/>
              </a:rPr>
              <a:t> for a Foley catheter for bladder emptying, in </a:t>
            </a:r>
            <a:r>
              <a:rPr lang="en-US" dirty="0"/>
              <a:t>addition to the uterotonic</a:t>
            </a:r>
            <a:r>
              <a:rPr lang="en-US" sz="1200" kern="1200" dirty="0">
                <a:effectLst/>
                <a:latin typeface="+mn-lt"/>
                <a:ea typeface="+mn-ea"/>
                <a:cs typeface="+mn-cs"/>
              </a:rPr>
              <a:t> agents, and an oxytocin bolus.</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7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Allison calls out to the front desk for the requested materials and supplies</a:t>
            </a:r>
            <a:r>
              <a:rPr lang="en-US" dirty="0"/>
              <a:t>. Tanya brings </a:t>
            </a:r>
            <a:r>
              <a:rPr lang="en-US" b="0" kern="1200" dirty="0">
                <a:effectLst/>
              </a:rPr>
              <a:t>the </a:t>
            </a:r>
            <a:r>
              <a:rPr lang="en-US" dirty="0"/>
              <a:t>hemorrhage cart to the bedside which included the necessary supplies, the checklist and instruction cards for medication dosing, intrauterine balloon placement and compression stitches. She begins </a:t>
            </a:r>
            <a:r>
              <a:rPr lang="en-US" sz="1200" b="0" kern="1200" dirty="0">
                <a:solidFill>
                  <a:schemeClr val="tx1"/>
                </a:solidFill>
                <a:effectLst/>
                <a:latin typeface="+mn-lt"/>
                <a:ea typeface="+mn-ea"/>
                <a:cs typeface="+mn-cs"/>
              </a:rPr>
              <a:t>assisting immediately.</a:t>
            </a:r>
            <a:r>
              <a:rPr lang="en-US" dirty="0"/>
              <a:t> </a:t>
            </a:r>
            <a:r>
              <a:rPr lang="en-US" b="1" dirty="0"/>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4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 new peripheral IV is started, and Allison asks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if a fluid bolus should be given. She replies affirmatively, indicates she has already ordered blood products, and asks Allison to make the OR aware in case they need to move there for further management.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While this is ongoing,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performs bimanual uterine massage and compression, but atony continues with vaginal bleeding. </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4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As the requested materials and supplies arrive, the decision is made to administer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H</a:t>
            </a:r>
            <a:r>
              <a:rPr lang="en-US" sz="1200" b="0" kern="1200" dirty="0" err="1">
                <a:solidFill>
                  <a:schemeClr val="tx1"/>
                </a:solidFill>
                <a:effectLst/>
                <a:latin typeface="+mn-lt"/>
                <a:ea typeface="+mn-ea"/>
                <a:cs typeface="+mn-cs"/>
              </a:rPr>
              <a:t>emabate</a:t>
            </a:r>
            <a:r>
              <a:rPr lang="en-US" sz="1200" b="0" kern="1200" dirty="0">
                <a:solidFill>
                  <a:schemeClr val="tx1"/>
                </a:solidFill>
                <a:effectLst/>
                <a:latin typeface="+mn-lt"/>
                <a:ea typeface="+mn-ea"/>
                <a:cs typeface="+mn-cs"/>
              </a:rPr>
              <a:t>) at </a:t>
            </a:r>
            <a:r>
              <a:rPr lang="en-US" dirty="0"/>
              <a:t>250 </a:t>
            </a:r>
            <a:r>
              <a:rPr lang="en-US" sz="1200" b="0" kern="1200" dirty="0">
                <a:solidFill>
                  <a:schemeClr val="tx1"/>
                </a:solidFill>
                <a:effectLst/>
                <a:latin typeface="+mn-lt"/>
                <a:ea typeface="+mn-ea"/>
                <a:cs typeface="+mn-cs"/>
              </a:rPr>
              <a:t>mcg</a:t>
            </a:r>
            <a:r>
              <a:rPr lang="en-US" dirty="0"/>
              <a:t> (0.25 mg),</a:t>
            </a:r>
            <a:r>
              <a:rPr lang="en-US" sz="1200" b="0" kern="1200" dirty="0">
                <a:solidFill>
                  <a:schemeClr val="tx1"/>
                </a:solidFill>
                <a:effectLst/>
                <a:latin typeface="+mn-lt"/>
                <a:ea typeface="+mn-ea"/>
                <a:cs typeface="+mn-cs"/>
              </a:rPr>
              <a:t>IM.</a:t>
            </a:r>
            <a:r>
              <a:rPr lang="en-US" dirty="0"/>
              <a:t> </a:t>
            </a:r>
            <a:endParaRPr lang="en-US" sz="1200" b="0" kern="1200" dirty="0">
              <a:solidFill>
                <a:schemeClr val="tx1"/>
              </a:solidFill>
              <a:effectLst/>
              <a:latin typeface="+mn-lt"/>
              <a:cs typeface="Calibri"/>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continues fundal and bimanual massage and requests Allison send STAT labs.</a:t>
            </a:r>
            <a:r>
              <a:rPr lang="en-US" dirty="0"/>
              <a:t> </a:t>
            </a:r>
            <a:r>
              <a:rPr lang="en-US" sz="1200" b="0" kern="1200" dirty="0">
                <a:solidFill>
                  <a:schemeClr val="tx1"/>
                </a:solidFill>
                <a:effectLst/>
                <a:latin typeface="+mn-lt"/>
                <a:ea typeface="+mn-ea"/>
                <a:cs typeface="+mn-cs"/>
              </a:rPr>
              <a:t>The L&amp;D anesthesia team is notified and </a:t>
            </a:r>
            <a:r>
              <a:rPr lang="en-US" dirty="0"/>
              <a:t>presents</a:t>
            </a:r>
            <a:r>
              <a:rPr lang="en-US" sz="1200" b="0" kern="1200" dirty="0">
                <a:solidFill>
                  <a:schemeClr val="tx1"/>
                </a:solidFill>
                <a:effectLst/>
                <a:latin typeface="+mn-lt"/>
                <a:ea typeface="+mn-ea"/>
                <a:cs typeface="+mn-cs"/>
              </a:rPr>
              <a:t> to the room to assist. The bleeding continues for more than 10 minutes post-</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Hemabate</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b="0" kern="1200" dirty="0">
                <a:solidFill>
                  <a:schemeClr val="tx1"/>
                </a:solidFill>
                <a:effectLst/>
                <a:latin typeface="+mn-lt"/>
                <a:ea typeface="+mn-ea"/>
                <a:cs typeface="+mn-cs"/>
              </a:rPr>
              <a:t> administration, but at a slower pace.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638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Ms. Williams’ vitals are checked again, showing a heart rate of 135 and a blood pressure of 94/49. The </a:t>
            </a:r>
            <a:r>
              <a:rPr lang="en-US" dirty="0"/>
              <a:t>laparotomy sponges and other materials were weighed and the blood in the collection drape measured for a quantitative</a:t>
            </a:r>
            <a:r>
              <a:rPr lang="en-US" sz="1200" kern="1200" dirty="0">
                <a:effectLst/>
                <a:latin typeface="+mn-lt"/>
                <a:ea typeface="+mn-ea"/>
                <a:cs typeface="+mn-cs"/>
              </a:rPr>
              <a:t> </a:t>
            </a:r>
            <a:r>
              <a:rPr lang="en-US" dirty="0"/>
              <a:t>cumulative blood loss of 1,250cc</a:t>
            </a:r>
            <a:r>
              <a:rPr lang="en-US" sz="1200" kern="1200" dirty="0">
                <a:effectLst/>
                <a:latin typeface="+mn-lt"/>
                <a:ea typeface="+mn-ea"/>
                <a:cs typeface="+mn-cs"/>
              </a:rPr>
              <a:t> </a:t>
            </a:r>
            <a:r>
              <a:rPr lang="en-US" dirty="0"/>
              <a:t> </a:t>
            </a:r>
            <a:r>
              <a:rPr lang="en-US" sz="1200" kern="1200" dirty="0">
                <a:effectLst/>
                <a:latin typeface="+mn-lt"/>
                <a:ea typeface="+mn-ea"/>
                <a:cs typeface="+mn-cs"/>
              </a:rPr>
              <a:t>at this time. 1,000 mg of rectal misoprostol is administered, along with 2</a:t>
            </a:r>
            <a:r>
              <a:rPr lang="en-US" dirty="0"/>
              <a:t> units </a:t>
            </a:r>
            <a:r>
              <a:rPr lang="en-US" dirty="0" err="1"/>
              <a:t>pRBCs</a:t>
            </a:r>
            <a:r>
              <a:rPr lang="en-US" dirty="0"/>
              <a:t> </a:t>
            </a:r>
            <a:r>
              <a:rPr lang="en-US" sz="1200" kern="1200" dirty="0">
                <a:effectLst/>
                <a:latin typeface="+mn-lt"/>
                <a:ea typeface="+mn-ea"/>
                <a:cs typeface="+mn-cs"/>
              </a:rPr>
              <a:t>by the nurse per </a:t>
            </a:r>
            <a:r>
              <a:rPr lang="en-US" dirty="0"/>
              <a:t>the obstetrician</a:t>
            </a:r>
            <a:r>
              <a:rPr lang="en-US" sz="1200" kern="1200" dirty="0">
                <a:effectLst/>
                <a:latin typeface="+mn-lt"/>
                <a:ea typeface="+mn-ea"/>
                <a:cs typeface="+mn-cs"/>
              </a:rPr>
              <a:t> request.</a:t>
            </a:r>
            <a:r>
              <a:rPr lang="en-US" dirty="0"/>
              <a:t> </a:t>
            </a:r>
            <a:endParaRPr lang="en-US" sz="1200" kern="1200" dirty="0">
              <a:latin typeface="+mn-lt"/>
              <a:cs typeface="Calibri"/>
            </a:endParaRPr>
          </a:p>
          <a:p>
            <a:r>
              <a:rPr lang="en-US" sz="1200" kern="1200" dirty="0">
                <a:effectLst/>
                <a:latin typeface="+mn-lt"/>
                <a:ea typeface="+mn-ea"/>
                <a:cs typeface="+mn-cs"/>
              </a:rPr>
              <a:t> </a:t>
            </a:r>
            <a:endParaRPr lang="en-US" sz="1200" kern="1200" dirty="0">
              <a:latin typeface="+mn-lt"/>
              <a:cs typeface="Calibri"/>
            </a:endParaRPr>
          </a:p>
          <a:p>
            <a:r>
              <a:rPr lang="en-US" sz="1200" kern="1200" dirty="0">
                <a:effectLst/>
                <a:latin typeface="+mn-lt"/>
                <a:ea typeface="+mn-ea"/>
                <a:cs typeface="+mn-cs"/>
              </a:rPr>
              <a:t>The bleeding continues to slow over the next 10 minutes, with the uterus becoming firmer with resolution of atony.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43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The Hgb result is called back to the room at 7.1 g/dl, and </a:t>
            </a:r>
            <a:r>
              <a:rPr lang="en-US" dirty="0"/>
              <a:t>no additional active bleeding is noted</a:t>
            </a:r>
            <a:r>
              <a:rPr lang="en-US" sz="1200" kern="1200" dirty="0">
                <a:effectLst/>
                <a:latin typeface="+mn-lt"/>
                <a:ea typeface="+mn-ea"/>
                <a:cs typeface="+mn-cs"/>
              </a:rPr>
              <a:t>. The patient is cleaned and returned to the supine position.</a:t>
            </a:r>
            <a:r>
              <a:rPr lang="en-US" dirty="0"/>
              <a:t> </a:t>
            </a:r>
            <a:endParaRPr lang="en-US" sz="1200" kern="1200" dirty="0">
              <a:latin typeface="+mn-lt"/>
              <a:cs typeface="Calibri"/>
            </a:endParaRPr>
          </a:p>
          <a:p>
            <a:r>
              <a:rPr lang="en-US" sz="1200" kern="1200" dirty="0">
                <a:effectLst/>
                <a:latin typeface="+mn-lt"/>
                <a:ea typeface="+mn-ea"/>
                <a:cs typeface="+mn-cs"/>
              </a:rPr>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2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dirty="0"/>
          </a:p>
          <a:p>
            <a:pPr>
              <a:defRPr/>
            </a:pPr>
            <a:r>
              <a:rPr lang="en-US" dirty="0"/>
              <a:t>We conclude the introduction</a:t>
            </a:r>
            <a:r>
              <a:rPr lang="en-US" baseline="0" dirty="0"/>
              <a:t> module with the master case scenario related to an </a:t>
            </a:r>
            <a:r>
              <a:rPr lang="en-US" dirty="0"/>
              <a:t>obstetric hemorrhage </a:t>
            </a:r>
            <a:r>
              <a:rPr lang="en-US" baseline="0" dirty="0"/>
              <a:t>case. Read through the case, which has been presented in a comic strip layout, to see the scenario that will be used and referenced throughout the entire SPPC-II Teamwork Training Toolkit.</a:t>
            </a:r>
            <a:r>
              <a:rPr lang="en-US" dirty="0"/>
              <a:t> </a:t>
            </a:r>
            <a:r>
              <a:rPr lang="en-US" baseline="0" dirty="0"/>
              <a:t> At certain points in this case, you may see multiple places where clinicians’ interactions are crucial to facilitating patient care, helping keep them safe. These instances will be explored during the other </a:t>
            </a:r>
            <a:r>
              <a:rPr lang="en-US" dirty="0"/>
              <a:t>online modules</a:t>
            </a:r>
            <a:r>
              <a:rPr lang="en-US" baseline="0" dirty="0"/>
              <a:t> </a:t>
            </a:r>
            <a:r>
              <a:rPr lang="en-US" dirty="0"/>
              <a:t>in which</a:t>
            </a:r>
            <a:r>
              <a:rPr lang="en-US" baseline="0" dirty="0"/>
              <a:t> the teamwork tools are individually introduced.</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5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a:defRPr/>
            </a:pPr>
            <a:r>
              <a:rPr lang="en-US" b="0" dirty="0"/>
              <a:t>The next few slides</a:t>
            </a:r>
            <a:r>
              <a:rPr lang="en-US" b="0" baseline="0" dirty="0"/>
              <a:t> are a deeper dive into a section </a:t>
            </a:r>
            <a:r>
              <a:rPr lang="en-US" b="0" dirty="0"/>
              <a:t>from the obstetric </a:t>
            </a:r>
            <a:r>
              <a:rPr lang="en-US" b="0" baseline="0" dirty="0"/>
              <a:t>hemorrhage master scenario that you saw in the introduction module (Module 1).</a:t>
            </a:r>
            <a:r>
              <a:rPr lang="en-US" dirty="0"/>
              <a:t> </a:t>
            </a:r>
            <a:r>
              <a:rPr lang="en-US" b="0" baseline="0" dirty="0"/>
              <a:t>Observe how the nurse, </a:t>
            </a:r>
            <a:r>
              <a:rPr lang="en-US" dirty="0"/>
              <a:t>Allison</a:t>
            </a:r>
            <a:r>
              <a:rPr lang="en-US" b="0" baseline="0" dirty="0"/>
              <a:t>, calls-out assertively.</a:t>
            </a:r>
            <a:r>
              <a:rPr lang="en-US" dirty="0"/>
              <a:t> </a:t>
            </a:r>
            <a:r>
              <a:rPr lang="en-US" b="0" baseline="0" dirty="0"/>
              <a:t>Then notice the charge nurse, Tanya, confirm Allison’s call-out with a check-back.</a:t>
            </a:r>
            <a:r>
              <a:rPr lang="en-US" dirty="0"/>
              <a: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5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dirty="0">
                <a:cs typeface="Calibri"/>
              </a:rPr>
              <a:t>To refresh your memory, after Ms. Williams delivered, </a:t>
            </a:r>
            <a:r>
              <a:rPr lang="en-US" i="0" dirty="0"/>
              <a:t>Allison performs routine vitals every 15 minutes, and repeats fundal massage and perineal checks every 30 minutes. About an hour after delivery, Ms. Williams mentions that she is feeling slightly dizzy and lightheaded, </a:t>
            </a:r>
            <a:r>
              <a:rPr lang="en-US" dirty="0">
                <a:cs typeface="Calibri"/>
              </a:rPr>
              <a:t>signs consistent with possible hypovolemia and hemorrhage</a:t>
            </a:r>
            <a:r>
              <a:rPr lang="en-US" i="0"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18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i="0" dirty="0"/>
              <a:t>Allison repeats a set of vitals and performs postpartum fundal massage, noting a large gush of blood from the patient’s vagina including several large blood clots. She calls to the charge nurse, Tanya, to notify Dr. </a:t>
            </a:r>
            <a:r>
              <a:rPr lang="en-US" i="0" dirty="0" err="1"/>
              <a:t>Sonentag</a:t>
            </a:r>
            <a:r>
              <a:rPr lang="en-US" i="0" dirty="0"/>
              <a:t> that Ms. Williams is bleeding again. “Tanya, this is Allison calling from LDR4 with Ms. Danielle Williams. She had an uncomplicated vaginal delivery an hour ago and is now having brisk vaginal bleeding. She lost 1,000 mL in the delivery room and another 250 mL just now. She also seems to be symptomatic with tachycardia, dizziness, and lightheadedness. Please call Dr. </a:t>
            </a:r>
            <a:r>
              <a:rPr lang="en-US" i="0" dirty="0" err="1"/>
              <a:t>Sonentag</a:t>
            </a:r>
            <a:r>
              <a:rPr lang="en-US" i="0" dirty="0"/>
              <a:t> and have him come see her immediately.”</a:t>
            </a:r>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121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a:lnSpc>
                <a:spcPct val="90000"/>
              </a:lnSpc>
              <a:spcBef>
                <a:spcPts val="1000"/>
              </a:spcBef>
            </a:pPr>
            <a:r>
              <a:rPr lang="en-US" dirty="0">
                <a:cs typeface="Calibri"/>
              </a:rPr>
              <a:t>In order to confirm the information that was just relayed, Tanya uses a check-back to confirm the information. She says, </a:t>
            </a:r>
            <a:r>
              <a:rPr lang="en-US" i="0" dirty="0">
                <a:cs typeface="Calibri"/>
              </a:rPr>
              <a:t>“</a:t>
            </a:r>
            <a:r>
              <a:rPr lang="en-US" i="0" dirty="0"/>
              <a:t>OK, Allison. To confirm, you are calling about Ms. Williams in LDR4 who delivered vaginally an hour ago and is now having a postpartum hemorrhage and is becoming hemodynamically unstable. I will call Dr. </a:t>
            </a:r>
            <a:r>
              <a:rPr lang="en-US" i="0" dirty="0" err="1"/>
              <a:t>Sonentag</a:t>
            </a:r>
            <a:r>
              <a:rPr lang="en-US" i="0" dirty="0"/>
              <a:t> immediately and notify her to come to the room to evaluate the patient.”</a:t>
            </a:r>
            <a:endParaRPr lang="en-US" i="0" dirty="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88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r>
              <a:rPr lang="en-US" b="1" dirty="0"/>
              <a:t> </a:t>
            </a:r>
          </a:p>
          <a:p>
            <a:r>
              <a:rPr lang="en-US" dirty="0">
                <a:cs typeface="Calibri" panose="020F0502020204030204"/>
              </a:rPr>
              <a:t>While they wait for Dr. </a:t>
            </a:r>
            <a:r>
              <a:rPr lang="en-US" dirty="0" err="1">
                <a:cs typeface="Calibri" panose="020F0502020204030204"/>
              </a:rPr>
              <a:t>Sonentag</a:t>
            </a:r>
            <a:r>
              <a:rPr lang="en-US" dirty="0">
                <a:cs typeface="Calibri" panose="020F0502020204030204"/>
              </a:rPr>
              <a:t>, Allison updates Ms. Williams about her current situation while simultaneously helping her remain calm.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6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few slides</a:t>
            </a:r>
            <a:r>
              <a:rPr lang="en-US" b="0" baseline="0" dirty="0"/>
              <a:t> are </a:t>
            </a:r>
            <a:r>
              <a:rPr lang="en-US" b="0" dirty="0"/>
              <a:t>from the </a:t>
            </a:r>
            <a:r>
              <a:rPr lang="en-US" b="0" baseline="0" dirty="0"/>
              <a:t>hemorrhage master scenario when the obstetrician, Dr. </a:t>
            </a:r>
            <a:r>
              <a:rPr lang="en-US" b="0" baseline="0" dirty="0" err="1"/>
              <a:t>Sonentag</a:t>
            </a:r>
            <a:r>
              <a:rPr lang="en-US" b="0" baseline="0" dirty="0"/>
              <a:t>, comes to check on patient Danielle Williams at her bedside nurse’s request. At this point, there is an opportunity for the use of SBAR.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a:defRPr/>
            </a:pPr>
            <a:r>
              <a:rPr lang="en-US" b="0" baseline="0" dirty="0"/>
              <a:t>As you read through this expanded section </a:t>
            </a:r>
            <a:r>
              <a:rPr lang="en-US" dirty="0"/>
              <a:t>from </a:t>
            </a:r>
            <a:r>
              <a:rPr lang="en-US" b="0" baseline="0" dirty="0"/>
              <a:t>our scenario, think about how the bedside nurse, Allison uses SBAR to structure her communication with Dr. </a:t>
            </a:r>
            <a:r>
              <a:rPr lang="en-US" b="0" baseline="0" dirty="0" err="1"/>
              <a:t>Sonentag</a:t>
            </a:r>
            <a:r>
              <a:rPr lang="en-US" b="0" baseline="0" dirty="0"/>
              <a:t>. If you were Allison, what would you say to Dr. </a:t>
            </a:r>
            <a:r>
              <a:rPr lang="en-US" b="0" baseline="0" dirty="0" err="1"/>
              <a:t>Sonentag</a:t>
            </a:r>
            <a:r>
              <a:rPr lang="en-US" b="0" baseline="0" dirty="0"/>
              <a:t>?</a:t>
            </a:r>
            <a:r>
              <a:rPr lang="en-US" dirty="0"/>
              <a:t>  </a:t>
            </a: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Remember that Allison should still use good communication standards (which include complete, clear, brief, and timely dialogue), but she should also Identify herself, explain the Situation with the patient, provide clinical Background, Assess the current problem, and Recommend a plan.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0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mn-lt"/>
                <a:ea typeface="+mn-ea"/>
                <a:cs typeface="+mn-cs"/>
              </a:rPr>
              <a:t>SCRIPT</a:t>
            </a:r>
            <a:endParaRPr lang="en-US" dirty="0">
              <a:cs typeface="Calibri" panose="020F0502020204030204"/>
            </a:endParaRPr>
          </a:p>
          <a:p>
            <a:pPr>
              <a:defRPr/>
            </a:pPr>
            <a:r>
              <a:rPr lang="en-US" sz="1200" kern="1200" dirty="0">
                <a:effectLst/>
                <a:latin typeface="+mn-lt"/>
                <a:ea typeface="+mn-ea"/>
                <a:cs typeface="+mn-cs"/>
              </a:rPr>
              <a:t>Allison is performing routine postpartum delivery care on </a:t>
            </a:r>
            <a:r>
              <a:rPr lang="en-US" dirty="0"/>
              <a:t>Ms. Danielle Williams</a:t>
            </a:r>
            <a:r>
              <a:rPr lang="en-US" sz="1200" kern="1200" dirty="0">
                <a:effectLst/>
                <a:latin typeface="+mn-lt"/>
                <a:ea typeface="+mn-ea"/>
                <a:cs typeface="+mn-cs"/>
              </a:rPr>
              <a:t>, when approximately an hour following delivery, Ms. Williams mentions that she is feeling dizzy and lightheaded.</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921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Allison repeats a set of vitals and performs an additional postpartum fundal massage, noting a large gush of blood from Ms. Williams’ vagina including several blood clots, totaling ~250 cc of blood as well as a boggy, atonic uterus. Allison is concerned for uterine atony and postpartum hemorrhage and calls to the charge nurse to notify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761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the meantime, Allison checks in with the patient, “Ms. Williams, how are you feeling? I’ve observed more bleeding than expected. Dr. </a:t>
            </a:r>
            <a:r>
              <a:rPr lang="en-US" sz="1200" i="0" kern="1200" dirty="0" err="1">
                <a:solidFill>
                  <a:schemeClr val="tx1"/>
                </a:solidFill>
                <a:effectLst/>
                <a:latin typeface="+mn-lt"/>
                <a:ea typeface="+mn-ea"/>
                <a:cs typeface="+mn-cs"/>
              </a:rPr>
              <a:t>Sonnentag</a:t>
            </a:r>
            <a:r>
              <a:rPr lang="en-US" sz="1200" i="0" kern="1200" dirty="0">
                <a:solidFill>
                  <a:schemeClr val="tx1"/>
                </a:solidFill>
                <a:effectLst/>
                <a:latin typeface="+mn-lt"/>
                <a:ea typeface="+mn-ea"/>
                <a:cs typeface="+mn-cs"/>
              </a:rPr>
              <a:t> is on her way, and we are working towards getting things under control. Please try to relax, I’m right here with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093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effectLst/>
                <a:latin typeface="+mn-lt"/>
                <a:ea typeface="+mn-ea"/>
                <a:cs typeface="+mn-cs"/>
              </a:rPr>
              <a:t>Allison repeats a set of vitals, showing a heart rate of 126 and blood pressure of 102/56. Dr. </a:t>
            </a:r>
            <a:r>
              <a:rPr lang="en-US" sz="1200" i="0" kern="1200" dirty="0" err="1">
                <a:effectLst/>
                <a:latin typeface="+mn-lt"/>
                <a:ea typeface="+mn-ea"/>
                <a:cs typeface="+mn-cs"/>
              </a:rPr>
              <a:t>Sonentag</a:t>
            </a:r>
            <a:r>
              <a:rPr lang="en-US" sz="1200" i="0" kern="1200" dirty="0">
                <a:effectLst/>
                <a:latin typeface="+mn-lt"/>
                <a:ea typeface="+mn-ea"/>
                <a:cs typeface="+mn-cs"/>
              </a:rPr>
              <a:t> arrives to Danielle’s room soon after, and Allison begins by </a:t>
            </a:r>
            <a:r>
              <a:rPr lang="en-US" i="0" dirty="0"/>
              <a:t>explaining</a:t>
            </a:r>
            <a:r>
              <a:rPr lang="en-US" sz="1200" i="0" kern="1200" dirty="0">
                <a:effectLst/>
                <a:latin typeface="+mn-lt"/>
                <a:ea typeface="+mn-ea"/>
                <a:cs typeface="+mn-cs"/>
              </a:rPr>
              <a:t> the situation.</a:t>
            </a:r>
            <a:endParaRPr lang="en-US" sz="1200" i="0" kern="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defRPr/>
            </a:pPr>
            <a:r>
              <a:rPr lang="en-US" i="0" dirty="0"/>
              <a:t>“Hi Dr. </a:t>
            </a:r>
            <a:r>
              <a:rPr lang="en-US" i="0" dirty="0" err="1"/>
              <a:t>Sonentag</a:t>
            </a:r>
            <a:r>
              <a:rPr lang="en-US" i="0" dirty="0"/>
              <a:t>, I am Allison, the nurse who has been taking care of Ms. Williams since her admission and subsequent delivery. She recently reported worsening dizziness and feelings of lightheadedness with uterine atony and increased vaginal bleeding with passage of blood clots totaling 250 cc noted at the time of my recent fundal massage.”</a:t>
            </a:r>
            <a:endParaRPr lang="en-US" sz="1200" i="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31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effectLst/>
                <a:latin typeface="+mn-lt"/>
                <a:ea typeface="+mn-ea"/>
                <a:cs typeface="+mn-cs"/>
              </a:rPr>
              <a:t>A 36-year-old pregnant female,</a:t>
            </a:r>
            <a:r>
              <a:rPr lang="en-US" dirty="0"/>
              <a:t> Danielle Williams</a:t>
            </a:r>
            <a:r>
              <a:rPr lang="en-US" sz="1200" kern="1200" dirty="0">
                <a:effectLst/>
                <a:latin typeface="+mn-lt"/>
                <a:ea typeface="+mn-ea"/>
                <a:cs typeface="+mn-cs"/>
              </a:rPr>
              <a:t>, who is at 38 weeks and 6 days gestational age, is referred to the labor and delivery unit from the outpatient clinic due to a blood pressure of 156/98, which is above her baseline. Her BMI is 34. She is a gravida 7, para 6, with five prior vaginal deliveries. Her past medical history is complicated by chronic hypertension, for which she takes 30 mg of extended release nifedipine daily, severe preeclampsia in three of her prior pregnancies, and postpartum hemorrhage complicating her last delivery.</a:t>
            </a:r>
            <a:r>
              <a:rPr lang="en-US" dirty="0"/>
              <a:t> </a:t>
            </a:r>
            <a:r>
              <a:rPr lang="en-US" sz="1200" kern="1200" dirty="0">
                <a:effectLst/>
                <a:latin typeface="+mn-lt"/>
                <a:ea typeface="+mn-ea"/>
                <a:cs typeface="+mn-cs"/>
              </a:rPr>
              <a:t>Otherwise, she has had an uncomplicated prenatal course with no additional complications.</a:t>
            </a:r>
            <a:r>
              <a:rPr lang="en-US" dirty="0"/>
              <a:t> </a:t>
            </a:r>
            <a:r>
              <a:rPr lang="en-US" sz="1200" kern="1200" dirty="0">
                <a:effectLst/>
                <a:latin typeface="+mn-lt"/>
                <a:ea typeface="+mn-ea"/>
                <a:cs typeface="+mn-cs"/>
              </a:rPr>
              <a:t>In labor and delivery triage, </a:t>
            </a:r>
            <a:r>
              <a:rPr lang="en-US" dirty="0"/>
              <a:t>her initial BP is 172/112 and serial</a:t>
            </a:r>
            <a:r>
              <a:rPr lang="en-US" sz="1200" kern="1200" dirty="0">
                <a:effectLst/>
                <a:latin typeface="+mn-lt"/>
                <a:ea typeface="+mn-ea"/>
                <a:cs typeface="+mn-cs"/>
              </a:rPr>
              <a:t> blood pressures over the course of an hour reveal sustained severe range (&gt;160/110) systolic blood pressures, with systolic values as high as 175 mmHg. Electronic Fetal Monitoring reveals a Category 1 tracing.</a:t>
            </a:r>
            <a:r>
              <a:rPr lang="en-US" dirty="0"/>
              <a:t> </a:t>
            </a:r>
            <a:endParaRPr lang="en-US" sz="1200" kern="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41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Allison continues by telling Dr. </a:t>
            </a:r>
            <a:r>
              <a:rPr lang="en-US" sz="1200" b="0" i="0" kern="1200" dirty="0" err="1">
                <a:solidFill>
                  <a:schemeClr val="tx1"/>
                </a:solidFill>
                <a:effectLst/>
                <a:latin typeface="+mn-lt"/>
                <a:ea typeface="+mn-ea"/>
                <a:cs typeface="+mn-cs"/>
              </a:rPr>
              <a:t>Sonentag</a:t>
            </a:r>
            <a:r>
              <a:rPr lang="en-US" sz="1200" b="0" i="0" kern="1200" dirty="0">
                <a:solidFill>
                  <a:schemeClr val="tx1"/>
                </a:solidFill>
                <a:effectLst/>
                <a:latin typeface="+mn-lt"/>
                <a:ea typeface="+mn-ea"/>
                <a:cs typeface="+mn-cs"/>
              </a:rPr>
              <a:t> a little about Ms. Williams’ background. She says: </a:t>
            </a:r>
            <a:r>
              <a:rPr lang="en-US" i="0" dirty="0"/>
              <a:t>“Ms. Williams is our 36-year-old G7P6 grand-multiparous female. She has a past medical history significant for chronic hypertension with newly diagnosed superimposed severe preeclampsia currently on magnesium sulfate for seizure prophylaxis, grand multiparity, and history of postpartum hemorrhage in her last pregnancy. She is currently 60 minutes postpartum from an uncomplicated full-term spontaneous vaginal delivery during which the blood loss was 400 cc.”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61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Allison tells Dr. </a:t>
            </a:r>
            <a:r>
              <a:rPr lang="en-US" sz="1200" b="0" i="0" kern="1200" dirty="0" err="1">
                <a:solidFill>
                  <a:schemeClr val="tx1"/>
                </a:solidFill>
                <a:effectLst/>
                <a:latin typeface="+mn-lt"/>
                <a:ea typeface="+mn-ea"/>
                <a:cs typeface="+mn-cs"/>
              </a:rPr>
              <a:t>Sonentag</a:t>
            </a:r>
            <a:r>
              <a:rPr lang="en-US" sz="1200" b="0" i="0" kern="1200" dirty="0">
                <a:solidFill>
                  <a:schemeClr val="tx1"/>
                </a:solidFill>
                <a:effectLst/>
                <a:latin typeface="+mn-lt"/>
                <a:ea typeface="+mn-ea"/>
                <a:cs typeface="+mn-cs"/>
              </a:rPr>
              <a:t> a little about Ms. Williams’ background: </a:t>
            </a:r>
            <a:r>
              <a:rPr lang="en-US" i="0" dirty="0"/>
              <a:t>“Ms. Williams delivered over a second-degree laceration that you repaired without issue. Her most recent vitals are BP of 102/56, which is significantly less than her admission BP of 156/98, and a HR of 126. She currently has one peripheral IV in place and is receiving routine postpartum IV </a:t>
            </a:r>
            <a:r>
              <a:rPr lang="en-US" i="0" dirty="0" err="1"/>
              <a:t>pitocin</a:t>
            </a:r>
            <a:r>
              <a:rPr lang="en-US" i="0" dirty="0"/>
              <a:t> in addition to her IV magnesium for seizure prophylaxis. She has received no additional uterotonics, medications, or boluses. She does not currently have a Foley catheter in place, and her starting hemoglobin was 10 g/dl.”</a:t>
            </a: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712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effectLst/>
                <a:latin typeface="+mn-lt"/>
                <a:ea typeface="+mn-ea"/>
                <a:cs typeface="+mn-cs"/>
              </a:rPr>
              <a:t>SCRIPT</a:t>
            </a:r>
            <a:endParaRPr lang="en-US" i="0" dirty="0">
              <a:ea typeface="+mn-ea"/>
              <a:cs typeface="+mn-cs"/>
            </a:endParaRPr>
          </a:p>
          <a:p>
            <a:r>
              <a:rPr lang="en-US" sz="1200" b="0" i="0" kern="1200" dirty="0">
                <a:effectLst/>
                <a:latin typeface="+mn-lt"/>
                <a:ea typeface="+mn-ea"/>
                <a:cs typeface="+mn-cs"/>
              </a:rPr>
              <a:t>Allison then provides her assessment of the situation, “</a:t>
            </a:r>
            <a:r>
              <a:rPr lang="en-US" i="0" dirty="0"/>
              <a:t>I am concerned that Ms. </a:t>
            </a:r>
            <a:r>
              <a:rPr lang="en-US" i="0" dirty="0" err="1"/>
              <a:t>WIlliams</a:t>
            </a:r>
            <a:r>
              <a:rPr lang="en-US" i="0" dirty="0"/>
              <a:t> is developing postpartum hemorrhage due to uterine atony given her significant, active vaginal bleeding, tachycardia, and low blood pressure.”</a:t>
            </a:r>
            <a:endParaRPr lang="en-US" sz="1200" b="0" i="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06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effectLst/>
                <a:latin typeface="+mn-lt"/>
                <a:ea typeface="+mn-ea"/>
                <a:cs typeface="+mn-cs"/>
              </a:rPr>
              <a:t>SCRIPT</a:t>
            </a:r>
            <a:endParaRPr lang="en-US" sz="1200" b="0" i="0" kern="1200" dirty="0">
              <a:effectLst/>
              <a:latin typeface="+mn-lt"/>
              <a:ea typeface="+mn-ea"/>
              <a:cs typeface="+mn-cs"/>
            </a:endParaRPr>
          </a:p>
          <a:p>
            <a:r>
              <a:rPr lang="en-US" sz="1200" b="0" i="0" kern="1200" dirty="0">
                <a:solidFill>
                  <a:schemeClr val="tx1"/>
                </a:solidFill>
                <a:effectLst/>
                <a:latin typeface="+mn-lt"/>
                <a:ea typeface="+mn-ea"/>
                <a:cs typeface="+mn-cs"/>
              </a:rPr>
              <a:t>Finally, Allison offers her recommendation: “I think we should repeat her examination, place a second IV, and attain uterotonic agents if atony is present.”</a:t>
            </a:r>
            <a:endParaRPr lang="en-US" b="1"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69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SCRIPT</a:t>
            </a:r>
            <a:endParaRPr lang="en-US" sz="1200" b="1" u="none" kern="1200" dirty="0">
              <a:latin typeface="+mn-lt"/>
              <a:cs typeface="Calibri"/>
            </a:endParaRPr>
          </a:p>
          <a:p>
            <a:r>
              <a:rPr lang="en-US" sz="1200" kern="1200" dirty="0">
                <a:solidFill>
                  <a:schemeClr val="tx1"/>
                </a:solidFill>
                <a:effectLst/>
                <a:latin typeface="+mn-lt"/>
                <a:ea typeface="+mn-ea"/>
                <a:cs typeface="+mn-cs"/>
              </a:rPr>
              <a:t>In this short comic strip, we will demonstrate how I PASS the BATON might be used during a nursing handoff at shift change while a patient is experiencing an obstetric hemorrhage.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309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p>
          <a:p>
            <a:pPr>
              <a:lnSpc>
                <a:spcPct val="90000"/>
              </a:lnSpc>
              <a:spcBef>
                <a:spcPts val="1000"/>
              </a:spcBef>
            </a:pPr>
            <a:r>
              <a:rPr lang="en-US" i="0" dirty="0"/>
              <a:t>During a shift change, the off-going nurse, Amy, is turning over the care of Ms. Williams to the oncoming nurse, Allison. The patient, Ms. Williams, is present and being included in the conversation so </a:t>
            </a:r>
            <a:r>
              <a:rPr lang="en-US" b="0" i="0" dirty="0"/>
              <a:t>she is fully aware that a different nurse will be taking care of her. She is given an opportunity to respond with whether she is ready before the handoff formally starts. </a:t>
            </a:r>
          </a:p>
          <a:p>
            <a:endParaRPr lang="en-US" sz="1200" b="0" i="0" kern="1200" dirty="0">
              <a:latin typeface="+mn-lt"/>
              <a:cs typeface="Calibri"/>
            </a:endParaRPr>
          </a:p>
          <a:p>
            <a:r>
              <a:rPr lang="en-US" b="0" i="0" dirty="0"/>
              <a:t>Allison (On-coming nurse): “Good morning, ladies. I’m Allison. Ms. Williams, I’ll be your daytime nurse.”</a:t>
            </a:r>
          </a:p>
          <a:p>
            <a:endParaRPr lang="en-US" b="0" i="0" dirty="0">
              <a:cs typeface="Calibri"/>
            </a:endParaRPr>
          </a:p>
          <a:p>
            <a:r>
              <a:rPr lang="en-US" sz="1200" b="0" i="0" kern="1200" dirty="0">
                <a:effectLst/>
                <a:latin typeface="+mn-lt"/>
                <a:ea typeface="+mn-ea"/>
                <a:cs typeface="+mn-cs"/>
              </a:rPr>
              <a:t>Amy (Off-going nurse): “</a:t>
            </a:r>
            <a:r>
              <a:rPr lang="en-US" b="0" i="0" dirty="0"/>
              <a:t>Hello, Allison. I’m Amy and was taking care of Ms. Williams here overnight. Ms. Williams, I’m going to update Allison about everything that’s been going on, OK?”</a:t>
            </a:r>
            <a:endParaRPr lang="en-US" sz="1200" b="0" i="0" kern="1200" dirty="0">
              <a:effectLst/>
              <a:latin typeface="+mn-lt"/>
              <a:ea typeface="+mn-ea"/>
              <a:cs typeface="+mn-cs"/>
            </a:endParaRPr>
          </a:p>
          <a:p>
            <a:endParaRPr lang="en-US" sz="1200" b="0" i="0" kern="1200" dirty="0">
              <a:latin typeface="+mn-lt"/>
              <a:cs typeface="Calibri" panose="020F0502020204030204"/>
            </a:endParaRPr>
          </a:p>
          <a:p>
            <a:r>
              <a:rPr lang="en-US" b="0" i="0" dirty="0"/>
              <a:t>Ms. Williams</a:t>
            </a:r>
            <a:r>
              <a:rPr lang="en-US" sz="1200" b="0" i="0" kern="1200" dirty="0">
                <a:effectLst/>
                <a:latin typeface="+mn-lt"/>
                <a:ea typeface="+mn-ea"/>
                <a:cs typeface="+mn-cs"/>
              </a:rPr>
              <a:t> (</a:t>
            </a:r>
            <a:r>
              <a:rPr lang="en-US" b="0" i="0" dirty="0"/>
              <a:t>Patient</a:t>
            </a:r>
            <a:r>
              <a:rPr lang="en-US" sz="1200" b="0" i="0" kern="1200" dirty="0">
                <a:effectLst/>
                <a:latin typeface="+mn-lt"/>
                <a:ea typeface="+mn-ea"/>
                <a:cs typeface="+mn-cs"/>
              </a:rPr>
              <a:t>): “</a:t>
            </a:r>
            <a:r>
              <a:rPr lang="en-US" b="0" i="0" dirty="0"/>
              <a:t>Sounds good. Thanks, </a:t>
            </a:r>
            <a:r>
              <a:rPr lang="en-US" sz="1200" b="0" i="0" kern="1200" dirty="0">
                <a:effectLst/>
                <a:latin typeface="+mn-lt"/>
                <a:ea typeface="+mn-ea"/>
                <a:cs typeface="+mn-cs"/>
              </a:rPr>
              <a:t>Amy.”</a:t>
            </a:r>
            <a:r>
              <a:rPr lang="en-US" b="0" i="0" dirty="0"/>
              <a:t> </a:t>
            </a:r>
          </a:p>
          <a:p>
            <a:endParaRPr lang="en-US" sz="1200" b="0" i="0" kern="1200" dirty="0">
              <a:latin typeface="+mn-lt"/>
              <a:cs typeface="Calibri"/>
            </a:endParaRPr>
          </a:p>
          <a:p>
            <a:r>
              <a:rPr lang="en-US" b="0" i="0" dirty="0"/>
              <a:t>You will note that all aspects</a:t>
            </a:r>
            <a:r>
              <a:rPr lang="en-US" i="0" dirty="0"/>
              <a:t> of “I” are covered.</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31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r>
              <a:rPr lang="en-US" i="0" dirty="0"/>
              <a:t> </a:t>
            </a:r>
          </a:p>
          <a:p>
            <a:pPr>
              <a:lnSpc>
                <a:spcPct val="90000"/>
              </a:lnSpc>
              <a:spcBef>
                <a:spcPts val="1000"/>
              </a:spcBef>
            </a:pPr>
            <a:r>
              <a:rPr lang="en-US" b="0" i="0" dirty="0"/>
              <a:t>Amy explains, “</a:t>
            </a:r>
            <a:r>
              <a:rPr lang="en-US" i="0" dirty="0"/>
              <a:t>Ms. Williams is a 36-year-old G7P6 at 38 weeks and 6 days who is currently admitted to L&amp;D, undergoing induction of labor for preeclampsia with severe features. She is currently receiving magnesium sulfate at 2 g/</a:t>
            </a:r>
            <a:r>
              <a:rPr lang="en-US" i="0" dirty="0" err="1"/>
              <a:t>hr</a:t>
            </a:r>
            <a:r>
              <a:rPr lang="en-US" i="0" dirty="0"/>
              <a:t> for seizure prophylaxis as well as IV </a:t>
            </a:r>
            <a:r>
              <a:rPr lang="en-US" i="0" dirty="0" err="1"/>
              <a:t>pitocin</a:t>
            </a:r>
            <a:r>
              <a:rPr lang="en-US" i="0" dirty="0"/>
              <a:t> that is being titrated for induction of labor, currently at 14 </a:t>
            </a:r>
            <a:r>
              <a:rPr lang="en-US" i="0" dirty="0" err="1"/>
              <a:t>mU</a:t>
            </a:r>
            <a:r>
              <a:rPr lang="en-US" i="0" dirty="0"/>
              <a:t>/hr. Her membranes remain intact, and her last cervical exam was 1/50/-3 with the fetus in the vertex position.”</a:t>
            </a:r>
            <a:endParaRPr lang="en-US" i="0" dirty="0">
              <a:cs typeface="Calibri"/>
            </a:endParaRPr>
          </a:p>
          <a:p>
            <a:endParaRPr lang="en-US" i="0" dirty="0"/>
          </a:p>
          <a:p>
            <a:r>
              <a:rPr lang="en-US" i="0" dirty="0"/>
              <a:t>By beginning the handoff with Ms. Williams’s patient information, diagnosis, current status and medications, and her most recent exam results, Amy has covered the first three P-A-S elements in the mnemonic.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364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 </a:t>
            </a:r>
          </a:p>
          <a:p>
            <a:r>
              <a:rPr lang="en-US" i="0" dirty="0"/>
              <a:t>Off-going nurse Amy continues to explain recent actions taken: “Ms. Williams has received 1 dose of IV labetalol, 10 mg, for acute treatment of a severe-range blood pressure, and she has been maintained on her home antihypertensive medication of nifedipine, 30 mg a day. Safety concerns for Ms. Williams include that she currently has preeclampsia with severe features and is on magnesium sulfate. In addition, she has a history of postpartum hemorrhage complicating a prior birth, and her grand multiparity.”</a:t>
            </a:r>
            <a:r>
              <a:rPr lang="en-US" b="1" i="0" dirty="0"/>
              <a:t> </a:t>
            </a:r>
          </a:p>
          <a:p>
            <a:endParaRPr lang="en-US" b="1" i="0" dirty="0"/>
          </a:p>
          <a:p>
            <a:r>
              <a:rPr lang="en-US" i="0" dirty="0"/>
              <a:t>Amy has provided safety information and actions taken, according to the second “S” and second “A” in the mnemonic. She has also shared some of Ms. Williams’ history, according to the “B” for background in “BATON”.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101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r>
              <a:rPr lang="en-US" i="0" dirty="0"/>
              <a:t> </a:t>
            </a:r>
          </a:p>
          <a:p>
            <a:pPr>
              <a:lnSpc>
                <a:spcPct val="90000"/>
              </a:lnSpc>
              <a:spcBef>
                <a:spcPts val="1000"/>
              </a:spcBef>
            </a:pPr>
            <a:r>
              <a:rPr lang="en-US" i="0" dirty="0"/>
              <a:t>Amy elaborates on Ms. Williams’ history and current actions taken by saying, “</a:t>
            </a:r>
            <a:r>
              <a:rPr lang="en-US" i="0" kern="1200" dirty="0">
                <a:effectLst/>
              </a:rPr>
              <a:t>Additional patient background includes her history of chronic hypertension.</a:t>
            </a:r>
            <a:r>
              <a:rPr lang="en-US" i="0" dirty="0"/>
              <a:t> </a:t>
            </a:r>
            <a:r>
              <a:rPr lang="en-US" i="0" kern="1200" dirty="0">
                <a:effectLst/>
              </a:rPr>
              <a:t>Overnight, specific actions that we have undertaken include placement of an epidural, and titration of her </a:t>
            </a:r>
            <a:r>
              <a:rPr lang="en-US" i="0" kern="1200" dirty="0" err="1">
                <a:effectLst/>
              </a:rPr>
              <a:t>pitocin</a:t>
            </a:r>
            <a:r>
              <a:rPr lang="en-US" i="0" kern="1200" dirty="0">
                <a:effectLst/>
              </a:rPr>
              <a:t>. Her blood pressures have remained normotensive, and she has had good reflexes throughout the shift.”</a:t>
            </a:r>
            <a:r>
              <a:rPr lang="en-US" i="0" dirty="0"/>
              <a:t> </a:t>
            </a:r>
          </a:p>
          <a:p>
            <a:pPr>
              <a:lnSpc>
                <a:spcPct val="90000"/>
              </a:lnSpc>
              <a:spcBef>
                <a:spcPts val="1000"/>
              </a:spcBef>
            </a:pPr>
            <a:r>
              <a:rPr lang="en-US" i="0" kern="1200" dirty="0">
                <a:effectLst/>
              </a:rPr>
              <a:t>Amy describes who has ownership of Ms. Williams’ care </a:t>
            </a:r>
            <a:r>
              <a:rPr lang="en-US" i="0" dirty="0"/>
              <a:t>by telling Allison that, “</a:t>
            </a:r>
            <a:r>
              <a:rPr lang="en-US" i="0" kern="1200" dirty="0">
                <a:effectLst/>
              </a:rPr>
              <a:t>Dr. </a:t>
            </a:r>
            <a:r>
              <a:rPr lang="en-US" i="0" kern="1200" dirty="0" err="1">
                <a:effectLst/>
              </a:rPr>
              <a:t>Sonentag</a:t>
            </a:r>
            <a:r>
              <a:rPr lang="en-US" i="0" kern="1200" dirty="0">
                <a:effectLst/>
              </a:rPr>
              <a:t> is her private physician, who should be called for shared decision making or if Ms. Williams’ status changes.”</a:t>
            </a:r>
            <a:r>
              <a:rPr lang="en-US" i="0" dirty="0"/>
              <a:t> </a:t>
            </a:r>
          </a:p>
          <a:p>
            <a:pPr>
              <a:lnSpc>
                <a:spcPct val="90000"/>
              </a:lnSpc>
              <a:spcBef>
                <a:spcPts val="1000"/>
              </a:spcBef>
            </a:pPr>
            <a:endParaRPr lang="en-US" i="0"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705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r>
              <a:rPr lang="en-US" i="0" dirty="0"/>
              <a:t> </a:t>
            </a:r>
            <a:endParaRPr lang="en-US" i="0" dirty="0">
              <a:cs typeface="Calibri"/>
            </a:endParaRPr>
          </a:p>
          <a:p>
            <a:pPr>
              <a:lnSpc>
                <a:spcPct val="90000"/>
              </a:lnSpc>
              <a:spcBef>
                <a:spcPts val="1000"/>
              </a:spcBef>
            </a:pPr>
            <a:r>
              <a:rPr lang="en-US" sz="1200" i="0" kern="1200" dirty="0">
                <a:effectLst/>
                <a:latin typeface="+mn-lt"/>
                <a:ea typeface="+mn-ea"/>
                <a:cs typeface="+mn-cs"/>
              </a:rPr>
              <a:t>Amy finishes with what is expected to happen next and availability of resources in the event of possible changes to the patient’s status: “</a:t>
            </a:r>
            <a:r>
              <a:rPr lang="en-US" i="0" kern="1200" dirty="0">
                <a:effectLst/>
              </a:rPr>
              <a:t>I anticipate Ms. Williams will continue to have her labor progress and she will deliver vaginally.</a:t>
            </a:r>
            <a:r>
              <a:rPr lang="en-US" i="0" dirty="0"/>
              <a:t> We have a postpartum hemorrhage cart available given her increased risk for postpartum hemorrhage, and we also have short-acting IV antihypertensives readily available if her blood pressure spikes.” </a:t>
            </a:r>
          </a:p>
          <a:p>
            <a:pPr>
              <a:lnSpc>
                <a:spcPct val="90000"/>
              </a:lnSpc>
              <a:spcBef>
                <a:spcPts val="1000"/>
              </a:spcBef>
            </a:pPr>
            <a:endParaRPr lang="en-US" i="0" dirty="0">
              <a:cs typeface="Calibri"/>
            </a:endParaRPr>
          </a:p>
          <a:p>
            <a:pPr>
              <a:lnSpc>
                <a:spcPct val="90000"/>
              </a:lnSpc>
              <a:spcBef>
                <a:spcPts val="1000"/>
              </a:spcBef>
            </a:pPr>
            <a:r>
              <a:rPr lang="en-US" i="0" dirty="0"/>
              <a:t>At this point, Amy has addressed nearly all aspects of I PASS BATON.</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8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endParaRPr lang="en-US" dirty="0">
              <a:ea typeface="+mn-ea"/>
              <a:cs typeface="+mn-cs"/>
            </a:endParaRPr>
          </a:p>
          <a:p>
            <a:r>
              <a:rPr lang="en-US" sz="1200" kern="1200" dirty="0">
                <a:solidFill>
                  <a:schemeClr val="tx1"/>
                </a:solidFill>
                <a:effectLst/>
                <a:latin typeface="+mn-lt"/>
                <a:ea typeface="+mn-ea"/>
                <a:cs typeface="+mn-cs"/>
              </a:rPr>
              <a:t>The obstetrician,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is notified, and he places the orders to collect labs to rule out preeclampsia. The nurse, Allison, collects the ordered labs, and the results show:</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Protein/creatinine ratio</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0.46 </a:t>
            </a:r>
          </a:p>
          <a:p>
            <a:pPr marL="171450" indent="-171450">
              <a:buFontTx/>
              <a:buChar char="-"/>
            </a:pPr>
            <a:r>
              <a:rPr lang="en-US" sz="1200" kern="1200" dirty="0">
                <a:solidFill>
                  <a:schemeClr val="tx1"/>
                </a:solidFill>
                <a:effectLst/>
                <a:latin typeface="+mn-lt"/>
                <a:ea typeface="+mn-ea"/>
                <a:cs typeface="+mn-cs"/>
              </a:rPr>
              <a:t>3+ protein in urine sample</a:t>
            </a:r>
          </a:p>
          <a:p>
            <a:pPr marL="171450" indent="-171450">
              <a:buFontTx/>
              <a:buChar char="-"/>
            </a:pPr>
            <a:r>
              <a:rPr lang="en-US" sz="1200" kern="1200" dirty="0">
                <a:solidFill>
                  <a:schemeClr val="tx1"/>
                </a:solidFill>
                <a:effectLst/>
                <a:latin typeface="+mn-lt"/>
                <a:ea typeface="+mn-ea"/>
                <a:cs typeface="+mn-cs"/>
              </a:rPr>
              <a:t>Elevated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ransaminases: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AST=107, ALT=98</a:t>
            </a:r>
          </a:p>
          <a:p>
            <a:pPr marL="171450" indent="-171450">
              <a:buFontTx/>
              <a:buChar char="-"/>
            </a:pPr>
            <a:r>
              <a:rPr lang="en-US" sz="1200" kern="1200" dirty="0">
                <a:effectLst/>
                <a:latin typeface="+mn-lt"/>
                <a:ea typeface="+mn-ea"/>
                <a:cs typeface="+mn-cs"/>
              </a:rPr>
              <a:t>Hgb = 10 g/dl</a:t>
            </a:r>
            <a:endParaRPr lang="en-US" sz="1200" kern="1200" dirty="0">
              <a:latin typeface="+mn-lt"/>
              <a:cs typeface="Calibri"/>
            </a:endParaRPr>
          </a:p>
          <a:p>
            <a:pPr marL="171450" indent="-171450">
              <a:buFontTx/>
              <a:buChar char="-"/>
            </a:pPr>
            <a:r>
              <a:rPr lang="en-US" sz="1200" kern="1200" dirty="0">
                <a:solidFill>
                  <a:schemeClr val="tx1"/>
                </a:solidFill>
                <a:effectLst/>
                <a:latin typeface="+mn-lt"/>
                <a:ea typeface="+mn-ea"/>
                <a:cs typeface="+mn-cs"/>
              </a:rPr>
              <a:t>Platelet=</a:t>
            </a:r>
            <a:r>
              <a:rPr lang="en-US" dirty="0"/>
              <a:t>165k</a:t>
            </a:r>
            <a:endParaRPr lang="en-US" sz="1200" kern="1200" dirty="0">
              <a:solidFill>
                <a:schemeClr val="tx1"/>
              </a:solidFill>
              <a:effectLst/>
              <a:latin typeface="+mn-lt"/>
              <a:cs typeface="Calibri" panose="020F0502020204030204"/>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Ms. Williams is diagnosed with severe preeclampsia and is admitted to L&amp;D for induction of labor. Allison starts a peripheral IV and treats Ms. Williams’ hypertension with IV labetalol for a blood pressure goal of &lt;160 mmHg systolic and &lt;110 mmHg diastolic. Ms. Williams is given a magnesium bolus of 6 grams and started on a magnesium sulfate infusion of 2 g/</a:t>
            </a:r>
            <a:r>
              <a:rPr lang="en-US" sz="1200" kern="1200" dirty="0" err="1">
                <a:effectLst/>
                <a:latin typeface="+mn-lt"/>
                <a:ea typeface="+mn-ea"/>
                <a:cs typeface="+mn-cs"/>
              </a:rPr>
              <a:t>hr</a:t>
            </a:r>
            <a:r>
              <a:rPr lang="en-US" sz="1200" kern="1200" dirty="0">
                <a:effectLst/>
                <a:latin typeface="+mn-lt"/>
                <a:ea typeface="+mn-ea"/>
                <a:cs typeface="+mn-cs"/>
              </a:rPr>
              <a:t> thereafter for seizure prophylaxis. </a:t>
            </a:r>
            <a:r>
              <a:rPr lang="en-US" dirty="0"/>
              <a:t>In terms of progress of labor, her</a:t>
            </a:r>
            <a:r>
              <a:rPr lang="en-US" sz="1200" kern="1200" dirty="0">
                <a:effectLst/>
                <a:latin typeface="+mn-lt"/>
                <a:ea typeface="+mn-ea"/>
                <a:cs typeface="+mn-cs"/>
              </a:rPr>
              <a:t> initial cervical exam is </a:t>
            </a:r>
            <a:r>
              <a:rPr lang="en-US" dirty="0"/>
              <a:t>1 </a:t>
            </a:r>
            <a:r>
              <a:rPr lang="en-US" sz="1200" kern="1200" dirty="0">
                <a:effectLst/>
                <a:latin typeface="+mn-lt"/>
                <a:ea typeface="+mn-ea"/>
                <a:cs typeface="+mn-cs"/>
              </a:rPr>
              <a:t>cm, 50% effacement, and a station of -3, with the fetus in the vertex position.</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r>
              <a:rPr lang="en-US" i="0" dirty="0"/>
              <a:t> </a:t>
            </a:r>
            <a:endParaRPr lang="en-US" i="0" dirty="0">
              <a:cs typeface="Calibri"/>
            </a:endParaRPr>
          </a:p>
          <a:p>
            <a:r>
              <a:rPr lang="en-US" i="0" dirty="0"/>
              <a:t>Amy asks if Allison has any questions, inviting a check-back. Allison says, “No, I was taking care of Ms. Williams yesterday as well. It sounds like she has remained pretty stable overnight. Thank you! Go get some sleep. I’ve got her from here.”</a:t>
            </a:r>
          </a:p>
          <a:p>
            <a:endParaRPr lang="en-US" i="0" dirty="0">
              <a:cs typeface="Calibri"/>
            </a:endParaRPr>
          </a:p>
          <a:p>
            <a:pPr>
              <a:lnSpc>
                <a:spcPct val="90000"/>
              </a:lnSpc>
              <a:spcBef>
                <a:spcPts val="1000"/>
              </a:spcBef>
            </a:pPr>
            <a:r>
              <a:rPr lang="en-US" i="0" dirty="0">
                <a:cs typeface="Calibri"/>
              </a:rPr>
              <a:t>To improve the hand-off, Allison might have summarized the major points and anticipated next-steps as she understood them, giving everyone in the room an opportunity to confirm or correct her understanding. Amy, however, did a good job for her part.</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010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p>
          <a:p>
            <a:r>
              <a:rPr lang="en-US" dirty="0">
                <a:cs typeface="Calibri"/>
              </a:rPr>
              <a:t>Here, we will delve into a clinical scene relating back to our original postpartum hemorrhage master scenario. We enter into the scenario just as Allison, the bedside nurse, has asked the charge nurse, Tanya, to notify the obstetrician, Dr. </a:t>
            </a:r>
            <a:r>
              <a:rPr lang="en-US" dirty="0" err="1">
                <a:cs typeface="Calibri"/>
              </a:rPr>
              <a:t>Sonentag</a:t>
            </a:r>
            <a:r>
              <a:rPr lang="en-US" dirty="0">
                <a:cs typeface="Calibri"/>
              </a:rPr>
              <a:t> that their patient, Ms. Williams, is bleeding. We enter the scene just as Tanya has reached Dr. </a:t>
            </a:r>
            <a:r>
              <a:rPr lang="en-US" dirty="0" err="1">
                <a:cs typeface="Calibri"/>
              </a:rPr>
              <a:t>Sonentag</a:t>
            </a:r>
            <a:r>
              <a:rPr lang="en-US" dirty="0">
                <a:cs typeface="Calibri"/>
              </a:rPr>
              <a:t>. Observe how Tanya pair power words with the Two-Challenge Rule to assert her position and concerns. </a:t>
            </a:r>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997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Once Dr. </a:t>
            </a:r>
            <a:r>
              <a:rPr lang="en-US" sz="1200" i="0" kern="1200" dirty="0" err="1">
                <a:solidFill>
                  <a:schemeClr val="tx1"/>
                </a:solidFill>
                <a:effectLst/>
                <a:latin typeface="+mn-lt"/>
                <a:ea typeface="+mn-ea"/>
                <a:cs typeface="+mn-cs"/>
              </a:rPr>
              <a:t>Sonentag</a:t>
            </a:r>
            <a:r>
              <a:rPr lang="en-US" sz="1200" i="0" kern="1200" dirty="0">
                <a:solidFill>
                  <a:schemeClr val="tx1"/>
                </a:solidFill>
                <a:effectLst/>
                <a:latin typeface="+mn-lt"/>
                <a:ea typeface="+mn-ea"/>
                <a:cs typeface="+mn-cs"/>
              </a:rPr>
              <a:t> is on the phone, Tanya says, “</a:t>
            </a:r>
            <a:r>
              <a:rPr lang="en-US" sz="1200" i="0" dirty="0"/>
              <a:t>Hi Dr. </a:t>
            </a:r>
            <a:r>
              <a:rPr lang="en-US" sz="1200" i="0" dirty="0" err="1"/>
              <a:t>Sonentag</a:t>
            </a:r>
            <a:r>
              <a:rPr lang="en-US" sz="1200" i="0" dirty="0"/>
              <a:t>, this is Tanya, the charge nurse on L&amp;D. I was just informed that Ms. Williams is feeling lightheaded and dizzy, and on most recent fundal massage and perineal exam, she was noted to have a large gush of blood and clots totaling 250 cc</a:t>
            </a:r>
            <a:r>
              <a:rPr lang="en-US" sz="1200" i="0" kern="1200" dirty="0">
                <a:solidFill>
                  <a:schemeClr val="tx1"/>
                </a:solidFill>
                <a:effectLst/>
                <a:latin typeface="+mn-lt"/>
                <a:ea typeface="+mn-ea"/>
                <a:cs typeface="+mn-cs"/>
              </a:rPr>
              <a:t>.”</a:t>
            </a:r>
          </a:p>
          <a:p>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007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Sonentag</a:t>
            </a:r>
            <a:r>
              <a:rPr lang="en-US" sz="1200" b="0" i="0" kern="1200" dirty="0">
                <a:solidFill>
                  <a:schemeClr val="tx1"/>
                </a:solidFill>
                <a:effectLst/>
                <a:latin typeface="+mn-lt"/>
                <a:ea typeface="+mn-ea"/>
                <a:cs typeface="+mn-cs"/>
              </a:rPr>
              <a:t> replies,</a:t>
            </a:r>
            <a:r>
              <a:rPr lang="en-US" sz="1200" i="0" kern="1200" dirty="0">
                <a:solidFill>
                  <a:schemeClr val="tx1"/>
                </a:solidFill>
                <a:effectLst/>
                <a:latin typeface="+mn-lt"/>
                <a:ea typeface="+mn-ea"/>
                <a:cs typeface="+mn-cs"/>
              </a:rPr>
              <a:t> “Thank you, Tanya, for notifying me. I am sure Ms. Williams is just having normal postpartum lochia and blood loss. I think she should be OK. We can continue monitoring her for now.”</a:t>
            </a:r>
          </a:p>
          <a:p>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647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the meantime, Allison repeats a set of vitals, showing Ms. Williams has a heart rate of 126 and blood pressure of 102/56. She relays to Tanya the new set of vitals and to make sure that Dr. </a:t>
            </a:r>
            <a:r>
              <a:rPr lang="en-US" sz="1200" i="0" kern="1200" dirty="0" err="1">
                <a:solidFill>
                  <a:schemeClr val="tx1"/>
                </a:solidFill>
                <a:effectLst/>
                <a:latin typeface="+mn-lt"/>
                <a:ea typeface="+mn-ea"/>
                <a:cs typeface="+mn-cs"/>
              </a:rPr>
              <a:t>Sonentag</a:t>
            </a:r>
            <a:r>
              <a:rPr lang="en-US" sz="1200" i="0" kern="1200" dirty="0">
                <a:solidFill>
                  <a:schemeClr val="tx1"/>
                </a:solidFill>
                <a:effectLst/>
                <a:latin typeface="+mn-lt"/>
                <a:ea typeface="+mn-ea"/>
                <a:cs typeface="+mn-cs"/>
              </a:rPr>
              <a:t> is on his way.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817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kern="1200" dirty="0">
                <a:solidFill>
                  <a:schemeClr val="tx1"/>
                </a:solidFill>
                <a:effectLst/>
                <a:latin typeface="+mn-lt"/>
                <a:ea typeface="+mn-ea"/>
                <a:cs typeface="+mn-cs"/>
              </a:rPr>
              <a:t>SCRIPT</a:t>
            </a:r>
          </a:p>
          <a:p>
            <a:r>
              <a:rPr lang="en-US" sz="1200" b="0" i="0" u="none" kern="1200" dirty="0">
                <a:solidFill>
                  <a:schemeClr val="tx1"/>
                </a:solidFill>
                <a:effectLst/>
                <a:latin typeface="+mn-lt"/>
                <a:ea typeface="+mn-ea"/>
                <a:cs typeface="+mn-cs"/>
              </a:rPr>
              <a:t>Tanya calls Dr. </a:t>
            </a:r>
            <a:r>
              <a:rPr lang="en-US" sz="1200" b="0" i="0" u="none" kern="1200" dirty="0" err="1">
                <a:solidFill>
                  <a:schemeClr val="tx1"/>
                </a:solidFill>
                <a:effectLst/>
                <a:latin typeface="+mn-lt"/>
                <a:ea typeface="+mn-ea"/>
                <a:cs typeface="+mn-cs"/>
              </a:rPr>
              <a:t>Sonentag</a:t>
            </a:r>
            <a:r>
              <a:rPr lang="en-US" sz="1200" b="0" i="0" u="none" kern="1200" dirty="0">
                <a:solidFill>
                  <a:schemeClr val="tx1"/>
                </a:solidFill>
                <a:effectLst/>
                <a:latin typeface="+mn-lt"/>
                <a:ea typeface="+mn-ea"/>
                <a:cs typeface="+mn-cs"/>
              </a:rPr>
              <a:t> back. She tells her,</a:t>
            </a:r>
            <a:r>
              <a:rPr lang="en-US" sz="1200" i="0" u="none" kern="1200" dirty="0">
                <a:solidFill>
                  <a:schemeClr val="tx1"/>
                </a:solidFill>
                <a:effectLst/>
                <a:latin typeface="+mn-lt"/>
                <a:ea typeface="+mn-ea"/>
                <a:cs typeface="+mn-cs"/>
              </a:rPr>
              <a:t> “Ms. Williams is still having vaginal bleeding, her blood pressure has now dropped to 102/56, and she is tachycardic to 126. Do you think this is consistent with postpartum hemorrhage needing immediate evaluation and possible treatment?” </a:t>
            </a:r>
          </a:p>
          <a:p>
            <a:endParaRPr lang="en-US" sz="1200" i="0" u="none" kern="1200" dirty="0">
              <a:solidFill>
                <a:schemeClr val="tx1"/>
              </a:solidFill>
              <a:effectLst/>
              <a:latin typeface="+mn-lt"/>
              <a:ea typeface="+mn-ea"/>
              <a:cs typeface="+mn-cs"/>
            </a:endParaRPr>
          </a:p>
          <a:p>
            <a:r>
              <a:rPr lang="en-US" sz="1200" i="0" u="none" kern="1200" dirty="0">
                <a:solidFill>
                  <a:schemeClr val="tx1"/>
                </a:solidFill>
                <a:effectLst/>
                <a:latin typeface="+mn-lt"/>
                <a:ea typeface="+mn-ea"/>
                <a:cs typeface="+mn-cs"/>
              </a:rPr>
              <a:t>Notice how Tanya posed her first challenge to Dr. </a:t>
            </a:r>
            <a:r>
              <a:rPr lang="en-US" sz="1200" i="0" u="none" kern="1200" dirty="0" err="1">
                <a:solidFill>
                  <a:schemeClr val="tx1"/>
                </a:solidFill>
                <a:effectLst/>
                <a:latin typeface="+mn-lt"/>
                <a:ea typeface="+mn-ea"/>
                <a:cs typeface="+mn-cs"/>
              </a:rPr>
              <a:t>Sonentag</a:t>
            </a:r>
            <a:r>
              <a:rPr lang="en-US" sz="1200" i="0" u="none" kern="1200" dirty="0">
                <a:solidFill>
                  <a:schemeClr val="tx1"/>
                </a:solidFill>
                <a:effectLst/>
                <a:latin typeface="+mn-lt"/>
                <a:ea typeface="+mn-ea"/>
                <a:cs typeface="+mn-cs"/>
              </a:rPr>
              <a:t> as a question.</a:t>
            </a:r>
          </a:p>
          <a:p>
            <a:endParaRPr lang="en-US" i="0" u="none" dirty="0"/>
          </a:p>
          <a:p>
            <a:endParaRPr lang="en-US" i="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60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Dr. </a:t>
            </a:r>
            <a:r>
              <a:rPr lang="en-US" sz="1200" b="0" i="0" kern="1200" dirty="0" err="1">
                <a:solidFill>
                  <a:schemeClr val="tx1"/>
                </a:solidFill>
                <a:effectLst/>
                <a:latin typeface="+mn-lt"/>
                <a:ea typeface="+mn-ea"/>
                <a:cs typeface="+mn-cs"/>
              </a:rPr>
              <a:t>Sonentag</a:t>
            </a:r>
            <a:r>
              <a:rPr lang="en-US" sz="1200" b="0" i="0" kern="1200" dirty="0">
                <a:solidFill>
                  <a:schemeClr val="tx1"/>
                </a:solidFill>
                <a:effectLst/>
                <a:latin typeface="+mn-lt"/>
                <a:ea typeface="+mn-ea"/>
                <a:cs typeface="+mn-cs"/>
              </a:rPr>
              <a:t> does not immediately acknowledge Tanya’s question, so she persists with a second challenge that she supplements with Power Words. She says, “</a:t>
            </a:r>
            <a:r>
              <a:rPr lang="en-US" sz="1200" i="0" kern="1200" dirty="0">
                <a:solidFill>
                  <a:schemeClr val="tx1"/>
                </a:solidFill>
                <a:effectLst/>
                <a:latin typeface="+mn-lt"/>
                <a:ea typeface="+mn-ea"/>
                <a:cs typeface="+mn-cs"/>
              </a:rPr>
              <a:t>I am concerned because Ms. Williams is now becoming symptomatic from her blood loss, which seems to be challenging her safety. I am uncomfortable not having you present to evaluate her in person.”</a:t>
            </a:r>
          </a:p>
          <a:p>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027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i="0" kern="1200" dirty="0">
                <a:solidFill>
                  <a:schemeClr val="tx1"/>
                </a:solidFill>
                <a:effectLst/>
                <a:latin typeface="+mn-lt"/>
                <a:ea typeface="+mn-ea"/>
                <a:cs typeface="+mn-cs"/>
              </a:rPr>
              <a:t>Finally, Dr. </a:t>
            </a:r>
            <a:r>
              <a:rPr lang="en-US" sz="1200" i="0" kern="1200" dirty="0" err="1">
                <a:solidFill>
                  <a:schemeClr val="tx1"/>
                </a:solidFill>
                <a:effectLst/>
                <a:latin typeface="+mn-lt"/>
                <a:ea typeface="+mn-ea"/>
                <a:cs typeface="+mn-cs"/>
              </a:rPr>
              <a:t>Sonentag</a:t>
            </a:r>
            <a:r>
              <a:rPr lang="en-US" sz="1200" i="0" kern="1200" dirty="0">
                <a:solidFill>
                  <a:schemeClr val="tx1"/>
                </a:solidFill>
                <a:effectLst/>
                <a:latin typeface="+mn-lt"/>
                <a:ea typeface="+mn-ea"/>
                <a:cs typeface="+mn-cs"/>
              </a:rPr>
              <a:t> responds, “My apologies, Tanya, I was distracted for a moment. You’re absolutely right to be concerned and I’ll be there right away to see Ms. Williams in person.”</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6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will now revisit a scene from the postpartum hemorrhage master scenario presented in Module 1. In this scene, we will demonstrate how a huddle can be used to quickly and efficiently convey pertinent and timely clinical information to appropriately inform the team and advance patient care.</a:t>
            </a:r>
          </a:p>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68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Calibri"/>
              </a:rPr>
              <a:t>SCRIPT</a:t>
            </a:r>
            <a:endParaRPr lang="en-US" dirty="0">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As you likely recall from the master scenario presented in Module 1, Ms. Williams is an actively bleeding patient with many known risk factors for postpartum hemorrhage. She did indeed have a hemorrhage, and the team has been responding to it; however, they need to escalate care. Although the case remains an emergency, a huddle can be conducted quickly to efficiently mobilize the necessary components to provide the optimal, safest care for the patient. At this point, Dr</a:t>
            </a:r>
            <a:r>
              <a:rPr lang="en-US" kern="1200" dirty="0">
                <a:effectLst/>
              </a:rPr>
              <a:t>.</a:t>
            </a:r>
            <a:r>
              <a:rPr lang="en-US" dirty="0"/>
              <a:t> </a:t>
            </a:r>
            <a:r>
              <a:rPr lang="en-US" dirty="0" err="1"/>
              <a:t>Sonentag</a:t>
            </a:r>
            <a:r>
              <a:rPr lang="en-US" dirty="0"/>
              <a:t>, the obstetrician, calls for a brief huddle with OB anesthesia and nursing.</a:t>
            </a:r>
            <a:endParaRPr lang="en-US" dirty="0">
              <a:cs typeface="Calibri"/>
            </a:endParaRPr>
          </a:p>
          <a:p>
            <a:pPr>
              <a:defRPr/>
            </a:pPr>
            <a:endParaRPr lang="en-US" sz="1200" i="0" kern="1200" dirty="0">
              <a:latin typeface="+mn-lt"/>
              <a:cs typeface="Calibri"/>
            </a:endParaRPr>
          </a:p>
          <a:p>
            <a:endParaRPr lang="en-US" sz="1200" kern="1200" dirty="0">
              <a:latin typeface="+mn-lt"/>
              <a:cs typeface="Calibri"/>
            </a:endParaRPr>
          </a:p>
          <a:p>
            <a:endParaRPr lang="en-US" sz="1200" kern="1200" dirty="0">
              <a:solidFill>
                <a:schemeClr val="tx1"/>
              </a:solidFill>
              <a:effectLst/>
              <a:latin typeface="+mn-lt"/>
              <a:ea typeface="+mn-ea"/>
              <a:cs typeface="+mn-cs"/>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63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endParaRPr lang="en-US" dirty="0">
              <a:ea typeface="+mn-ea"/>
              <a:cs typeface="+mn-cs"/>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Allison starts a peripheral IV and treats Ms. Williams’ hypertension with IV labetalol for a blood pressure goal of &lt;160 mmHg systolic and &lt;110 mmHg diastolic. Ms. Williams is given a magnesium bolus of 6 grams and started on a magnesium sulfate infusion of 2 g/</a:t>
            </a:r>
            <a:r>
              <a:rPr lang="en-US" sz="1200" kern="1200" dirty="0" err="1">
                <a:effectLst/>
                <a:latin typeface="+mn-lt"/>
                <a:ea typeface="+mn-ea"/>
                <a:cs typeface="+mn-cs"/>
              </a:rPr>
              <a:t>hr</a:t>
            </a:r>
            <a:r>
              <a:rPr lang="en-US" sz="1200" kern="1200" dirty="0">
                <a:effectLst/>
                <a:latin typeface="+mn-lt"/>
                <a:ea typeface="+mn-ea"/>
                <a:cs typeface="+mn-cs"/>
              </a:rPr>
              <a:t> thereafter for seizure prophylaxis. </a:t>
            </a:r>
            <a:r>
              <a:rPr lang="en-US" dirty="0"/>
              <a:t>In terms of progress of labor, her</a:t>
            </a:r>
            <a:r>
              <a:rPr lang="en-US" sz="1200" kern="1200" dirty="0">
                <a:effectLst/>
                <a:latin typeface="+mn-lt"/>
                <a:ea typeface="+mn-ea"/>
                <a:cs typeface="+mn-cs"/>
              </a:rPr>
              <a:t> initial cervical exam is </a:t>
            </a:r>
            <a:r>
              <a:rPr lang="en-US" dirty="0"/>
              <a:t>1 </a:t>
            </a:r>
            <a:r>
              <a:rPr lang="en-US" sz="1200" kern="1200" dirty="0">
                <a:effectLst/>
                <a:latin typeface="+mn-lt"/>
                <a:ea typeface="+mn-ea"/>
                <a:cs typeface="+mn-cs"/>
              </a:rPr>
              <a:t>cm, 50% effacement, and a station of -3, with the fetus in the vertex position.</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825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dirty="0">
                <a:cs typeface="Calibri"/>
              </a:rPr>
              <a:t>Script</a:t>
            </a:r>
            <a:r>
              <a:rPr lang="en-US" i="0" dirty="0">
                <a:cs typeface="Calibri"/>
              </a:rPr>
              <a:t>:</a:t>
            </a:r>
            <a:endParaRPr lang="en-US" i="0" dirty="0"/>
          </a:p>
          <a:p>
            <a:pPr>
              <a:defRPr/>
            </a:pPr>
            <a:r>
              <a:rPr lang="en-US" sz="1200" b="0" i="0" kern="1200" dirty="0">
                <a:effectLst/>
                <a:latin typeface="+mn-lt"/>
                <a:ea typeface="+mn-ea"/>
                <a:cs typeface="+mn-cs"/>
              </a:rPr>
              <a:t>To start the huddle, Dr. </a:t>
            </a:r>
            <a:r>
              <a:rPr lang="en-US" sz="1200" b="0" i="0" kern="1200" dirty="0" err="1">
                <a:effectLst/>
                <a:latin typeface="+mn-lt"/>
                <a:ea typeface="+mn-ea"/>
                <a:cs typeface="+mn-cs"/>
              </a:rPr>
              <a:t>Sonentag</a:t>
            </a:r>
            <a:r>
              <a:rPr lang="en-US" sz="1200" b="0" i="0" kern="1200" dirty="0">
                <a:effectLst/>
                <a:latin typeface="+mn-lt"/>
                <a:ea typeface="+mn-ea"/>
                <a:cs typeface="+mn-cs"/>
              </a:rPr>
              <a:t> provides a limited clinical background with pertinent information only, given the emergent nature of the ongoing hemorrhage. She tells the team, </a:t>
            </a:r>
            <a:r>
              <a:rPr lang="en-US" sz="1200" i="0" kern="1200" dirty="0">
                <a:effectLst/>
                <a:latin typeface="+mn-lt"/>
                <a:ea typeface="+mn-ea"/>
                <a:cs typeface="+mn-cs"/>
              </a:rPr>
              <a:t>“As everyone should be aware, Ms. Williams is having an active postpartum hemorrhage. Her starting hemoglobin was 10 g/dl, and she has lost a total of </a:t>
            </a:r>
            <a:r>
              <a:rPr lang="en-US" i="0" dirty="0"/>
              <a:t>1,250 cc</a:t>
            </a:r>
            <a:r>
              <a:rPr lang="en-US" sz="1200" i="0" kern="1200" dirty="0">
                <a:effectLst/>
                <a:latin typeface="+mn-lt"/>
                <a:ea typeface="+mn-ea"/>
                <a:cs typeface="+mn-cs"/>
              </a:rPr>
              <a:t> of blood. Her vitals are currently notable for tachycardia to the 130s and hypotension to the 90s/50s.”</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385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dirty="0">
                <a:cs typeface="Calibri"/>
              </a:rPr>
              <a:t>SCRIPT</a:t>
            </a:r>
          </a:p>
          <a:p>
            <a:pPr>
              <a:defRPr/>
            </a:pPr>
            <a:r>
              <a:rPr lang="en-US" i="0" kern="1200" dirty="0">
                <a:effectLst/>
              </a:rPr>
              <a:t>Dr. </a:t>
            </a:r>
            <a:r>
              <a:rPr lang="en-US" i="0" kern="1200" dirty="0" err="1">
                <a:effectLst/>
              </a:rPr>
              <a:t>Sontentag</a:t>
            </a:r>
            <a:r>
              <a:rPr lang="en-US" i="0" kern="1200" dirty="0">
                <a:effectLst/>
              </a:rPr>
              <a:t> continues the clinical background summary and provides the team with information regarding what interventions have been thus far been done in addition to what has been ordered and is pending. She says, “We have given her IV </a:t>
            </a:r>
            <a:r>
              <a:rPr lang="en-US" i="0" kern="1200" dirty="0" err="1">
                <a:effectLst/>
              </a:rPr>
              <a:t>pitocin</a:t>
            </a:r>
            <a:r>
              <a:rPr lang="en-US" i="0" kern="1200" dirty="0">
                <a:effectLst/>
              </a:rPr>
              <a:t> which is </a:t>
            </a:r>
            <a:r>
              <a:rPr lang="en-US" i="0" dirty="0"/>
              <a:t>infusing,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H</a:t>
            </a:r>
            <a:r>
              <a:rPr lang="en-US" i="0" kern="1200" dirty="0" err="1">
                <a:effectLst/>
              </a:rPr>
              <a:t>emabate</a:t>
            </a:r>
            <a:r>
              <a:rPr lang="en-US" i="0" kern="1200" dirty="0">
                <a:effectLst/>
              </a:rPr>
              <a:t>) </a:t>
            </a:r>
            <a:r>
              <a:rPr lang="en-US" i="0" dirty="0"/>
              <a:t>250 </a:t>
            </a:r>
            <a:r>
              <a:rPr lang="en-US" i="0" kern="1200" dirty="0">
                <a:effectLst/>
              </a:rPr>
              <a:t>mcg IM x 1 dose, and 1,000 mcg of rectal misoprostol.</a:t>
            </a:r>
            <a:r>
              <a:rPr lang="en-US" i="0" dirty="0"/>
              <a:t> </a:t>
            </a:r>
            <a:r>
              <a:rPr lang="en-US" sz="1200" i="0" kern="1200" dirty="0">
                <a:solidFill>
                  <a:schemeClr val="tx1"/>
                </a:solidFill>
                <a:effectLst/>
                <a:latin typeface="+mn-lt"/>
                <a:ea typeface="+mn-ea"/>
                <a:cs typeface="+mn-cs"/>
              </a:rPr>
              <a:t>She has received 2 liters of IV fluid, and we have ordered her 2 units of blood that should be on their way.</a:t>
            </a:r>
            <a:r>
              <a:rPr lang="en-US" sz="1200" i="0" kern="1200" dirty="0">
                <a:effectLst/>
                <a:latin typeface="+mn-lt"/>
                <a:ea typeface="+mn-ea"/>
                <a:cs typeface="+mn-cs"/>
              </a:rPr>
              <a:t> She has two large-bore peripheral IVs, and labs are pending.”</a:t>
            </a:r>
            <a:r>
              <a:rPr lang="en-US" i="0" dirty="0"/>
              <a:t> </a:t>
            </a:r>
            <a:endParaRPr lang="en-US" i="0" dirty="0">
              <a:cs typeface="Calibri"/>
            </a:endParaRPr>
          </a:p>
          <a:p>
            <a:pPr>
              <a:defRPr/>
            </a:pP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81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dirty="0"/>
              <a:t>SCRIPT </a:t>
            </a:r>
          </a:p>
          <a:p>
            <a:pPr>
              <a:defRPr/>
            </a:pPr>
            <a:r>
              <a:rPr lang="en-US" b="0" i="0" dirty="0"/>
              <a:t>Dr</a:t>
            </a:r>
            <a:r>
              <a:rPr lang="en-US" sz="1200" b="0" i="0" kern="1200" dirty="0">
                <a:effectLst/>
                <a:latin typeface="+mn-lt"/>
                <a:ea typeface="+mn-ea"/>
                <a:cs typeface="+mn-cs"/>
              </a:rPr>
              <a:t>. </a:t>
            </a:r>
            <a:r>
              <a:rPr lang="en-US" sz="1200" b="0" i="0" kern="1200" dirty="0" err="1">
                <a:effectLst/>
                <a:latin typeface="+mn-lt"/>
                <a:ea typeface="+mn-ea"/>
                <a:cs typeface="+mn-cs"/>
              </a:rPr>
              <a:t>Sonentag</a:t>
            </a:r>
            <a:r>
              <a:rPr lang="en-US" sz="1200" b="0" i="0" kern="1200" dirty="0">
                <a:effectLst/>
                <a:latin typeface="+mn-lt"/>
                <a:ea typeface="+mn-ea"/>
                <a:cs typeface="+mn-cs"/>
              </a:rPr>
              <a:t> continues, </a:t>
            </a:r>
            <a:r>
              <a:rPr lang="en-US" sz="1200" i="0" kern="1200" dirty="0">
                <a:effectLst/>
                <a:latin typeface="+mn-lt"/>
                <a:ea typeface="+mn-ea"/>
                <a:cs typeface="+mn-cs"/>
              </a:rPr>
              <a:t>“I would like to transfer Ms. Williams to the operating room for additional intervention with anesthesia present. Please bring the hemorrhage cart and have additional uterotonics and the </a:t>
            </a:r>
            <a:r>
              <a:rPr lang="en-US" sz="1200" i="0" kern="1200" dirty="0" err="1">
                <a:effectLst/>
                <a:latin typeface="+mn-lt"/>
                <a:ea typeface="+mn-ea"/>
                <a:cs typeface="+mn-cs"/>
              </a:rPr>
              <a:t>bakri</a:t>
            </a:r>
            <a:r>
              <a:rPr lang="en-US" sz="1200" i="0" kern="1200" dirty="0">
                <a:effectLst/>
                <a:latin typeface="+mn-lt"/>
                <a:ea typeface="+mn-ea"/>
                <a:cs typeface="+mn-cs"/>
              </a:rPr>
              <a:t> balloon available for immediate use.”</a:t>
            </a:r>
          </a:p>
          <a:p>
            <a:pPr>
              <a:defRPr/>
            </a:pPr>
            <a:endParaRPr lang="en-US" sz="120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cs typeface="Calibri"/>
              </a:rPr>
              <a:t>Dr. </a:t>
            </a:r>
            <a:r>
              <a:rPr lang="en-US" i="0" dirty="0" err="1">
                <a:cs typeface="Calibri"/>
              </a:rPr>
              <a:t>Sonentag</a:t>
            </a:r>
            <a:r>
              <a:rPr lang="en-US" i="0" dirty="0">
                <a:cs typeface="Calibri"/>
              </a:rPr>
              <a:t> has identified that she would like to change the clinical location to the operating room, which will require a large degree of coordination among nurses, techs, anesthesia, and other personnel. </a:t>
            </a:r>
          </a:p>
          <a:p>
            <a:pPr>
              <a:defRPr/>
            </a:pP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39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SCRIPT </a:t>
            </a:r>
            <a:endParaRPr lang="en-US" b="1" i="1" dirty="0"/>
          </a:p>
          <a:p>
            <a:r>
              <a:rPr lang="en-US" dirty="0">
                <a:cs typeface="Calibri"/>
              </a:rPr>
              <a:t>In response, the team members identify what responsibilities they will assume for next steps. Dr. Larsen, the anesthesiologist indicates that he will notify the OR and prep for anesthesia while Allison, Ms. Williams’ bedside nurse, aims to grab the cart.</a:t>
            </a:r>
          </a:p>
          <a:p>
            <a:endParaRPr lang="en-US" dirty="0">
              <a:cs typeface="Calibri"/>
            </a:endParaRPr>
          </a:p>
          <a:p>
            <a:r>
              <a:rPr lang="en-US" dirty="0">
                <a:cs typeface="Calibri"/>
              </a:rPr>
              <a:t>Knowing what her clinical teammates will be doing next, Dr. </a:t>
            </a:r>
            <a:r>
              <a:rPr lang="en-US" dirty="0" err="1">
                <a:cs typeface="Calibri"/>
              </a:rPr>
              <a:t>Sonentag</a:t>
            </a:r>
            <a:r>
              <a:rPr lang="en-US" dirty="0">
                <a:cs typeface="Calibri"/>
              </a:rPr>
              <a:t> returns her attention to her patient, asking if she has any questions and sharing what Ms. Williams can expect next.</a:t>
            </a:r>
          </a:p>
          <a:p>
            <a:endParaRPr lang="en-US" dirty="0">
              <a:cs typeface="Calibri"/>
            </a:endParaRPr>
          </a:p>
          <a:p>
            <a:r>
              <a:rPr lang="en-US" dirty="0">
                <a:cs typeface="Calibri"/>
              </a:rPr>
              <a:t>By convening a huddle, the team was able to quickly and efficiently update the entire team about the patient's clinical status, what interventions have been performed thus far, and what needs to happen moving forward. They disbanded with a plan of action and shared understanding of each others’ responsibilities.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83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 </a:t>
            </a:r>
            <a:endParaRPr lang="en-US" sz="1200" b="1" kern="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Recall that the postpartum hemorrhage master scenario presented in Module 1 ended with Ms. Williams being </a:t>
            </a:r>
            <a:r>
              <a:rPr lang="en-US" dirty="0"/>
              <a:t>cleaned, returned to the supine position, transferred to the stretcher, and transferred to the PACU for additional observation and recovery. </a:t>
            </a:r>
            <a:r>
              <a:rPr lang="en-US" dirty="0">
                <a:cs typeface="Calibri"/>
              </a:rPr>
              <a:t>The events that transpired during Ms. Williams’ delivery and postpartum care definitely warrant a debrief. </a:t>
            </a:r>
            <a:r>
              <a:rPr lang="en-US" dirty="0"/>
              <a:t>Following patient transfer, the delivery team including anesthesia, assembles for a debrief of the delivery…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782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p>
          <a:p>
            <a:pPr algn="l">
              <a:spcBef>
                <a:spcPct val="0"/>
              </a:spcBef>
            </a:pPr>
            <a:r>
              <a:rPr lang="en-US" i="0" dirty="0">
                <a:cs typeface="Calibri"/>
              </a:rPr>
              <a:t>The team lead, Dr. </a:t>
            </a:r>
            <a:r>
              <a:rPr lang="en-US" i="0" dirty="0" err="1">
                <a:cs typeface="Calibri"/>
              </a:rPr>
              <a:t>Sonentag</a:t>
            </a:r>
            <a:r>
              <a:rPr lang="en-US" i="0" dirty="0">
                <a:cs typeface="Calibri"/>
              </a:rPr>
              <a:t>, begins on a positive note, “</a:t>
            </a:r>
            <a:r>
              <a:rPr lang="en-US" i="0" dirty="0"/>
              <a:t>If we could, I’d like to take about 5 minutes to share our observations about how we handled Ms. Williams’ case. Just to briefly recap, Ms. Williams had multiple risk factors for postpartum hemorrhage, and following her delivery, sure enough, she developed uterine atony with postpartum hemorrhage.”</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085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p>
          <a:p>
            <a:r>
              <a:rPr lang="en-US" i="0" dirty="0">
                <a:cs typeface="Calibri"/>
              </a:rPr>
              <a:t>Different team members should be encouraged to participate and contribute their thoughts and feelings about their experiences. Each team member has a unique perspective, and everyone can learn from one another. </a:t>
            </a:r>
          </a:p>
          <a:p>
            <a:endParaRPr lang="en-US" i="0" dirty="0">
              <a:cs typeface="Calibri"/>
            </a:endParaRPr>
          </a:p>
          <a:p>
            <a:r>
              <a:rPr lang="en-US" i="0" dirty="0">
                <a:cs typeface="Calibri"/>
              </a:rPr>
              <a:t>Dr. </a:t>
            </a:r>
            <a:r>
              <a:rPr lang="en-US" i="0" dirty="0" err="1">
                <a:cs typeface="Calibri"/>
              </a:rPr>
              <a:t>Sonentag</a:t>
            </a:r>
            <a:r>
              <a:rPr lang="en-US" i="0" dirty="0">
                <a:cs typeface="Calibri"/>
              </a:rPr>
              <a:t> prompts discussion by asking, “What were your thoughts about our performance in this case?”</a:t>
            </a:r>
          </a:p>
          <a:p>
            <a:endParaRPr lang="en-US" i="0" dirty="0">
              <a:cs typeface="Calibri"/>
            </a:endParaRPr>
          </a:p>
          <a:p>
            <a:r>
              <a:rPr lang="en-US" i="0" dirty="0">
                <a:cs typeface="Calibri"/>
              </a:rPr>
              <a:t>Dr. Larsen, the anesthesiologist, shares that the things he thought they did very well “were making sure that all of the necessary response equipment was ready when needed.”</a:t>
            </a:r>
          </a:p>
          <a:p>
            <a:endParaRPr lang="en-US" i="0" dirty="0">
              <a:cs typeface="Calibri"/>
            </a:endParaRPr>
          </a:p>
          <a:p>
            <a:r>
              <a:rPr lang="en-US" i="0" dirty="0">
                <a:cs typeface="Calibri"/>
              </a:rPr>
              <a:t>Allison, the bedside nurse involved with the case, was pleased the team was “able to initiate blood transfusion in a timely fashion, and had all necessary uterotonic available for near-immediate delivery.”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157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endParaRPr lang="en-US" dirty="0">
              <a:cs typeface="Calibri"/>
            </a:endParaRPr>
          </a:p>
          <a:p>
            <a:r>
              <a:rPr lang="en-US" dirty="0"/>
              <a:t>Debriefs should occur following all clinical events. It enables a full-circle communication and provides an opportunity for feedback from the team for future improvement.</a:t>
            </a:r>
          </a:p>
          <a:p>
            <a:endParaRPr lang="en-US" dirty="0"/>
          </a:p>
          <a:p>
            <a:r>
              <a:rPr lang="en-US" dirty="0"/>
              <a:t>To wrap up the debrief, Dr. </a:t>
            </a:r>
            <a:r>
              <a:rPr lang="en-US" dirty="0" err="1"/>
              <a:t>Sonentag</a:t>
            </a:r>
            <a:r>
              <a:rPr lang="en-US" dirty="0"/>
              <a:t> thanks her teammates for their good work and honest, constructive comments. She offers her own insights last, suggesting that she wants to check in with Ms. Williams and gain her perspective on the delivery, reinforcing the idea of the patient as a team member. She acknowledges that M</a:t>
            </a:r>
            <a:r>
              <a:rPr lang="en-US" i="0" dirty="0"/>
              <a:t>s. Williams may have a different impression of her care. </a:t>
            </a:r>
            <a:r>
              <a:rPr lang="en-US" dirty="0"/>
              <a:t>Although it may not be entirely appropriate to include the patient in formal team debriefs so that staff can feel that they can speak freely, it is wise to talk with your patients about how they perceived their care. They may provide novel insights or at least a different but important perspective.</a:t>
            </a:r>
          </a:p>
          <a:p>
            <a:endParaRPr lang="en-US" dirty="0"/>
          </a:p>
          <a:p>
            <a:r>
              <a:rPr lang="en-US" dirty="0"/>
              <a:t>Related, though beyond the scope of this module and toolkit, is the important issue of providing support and resources to patients and clinicians after a traumatic event. Additional information about partnering with patients and families can be found on the resources page at the end of this module.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354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Building from the obstetric hemorrhage master case scenario presented in Module 1, let’s observe what the use of the DESCR script in action might look like. If you recall, </a:t>
            </a:r>
            <a:r>
              <a:rPr lang="en-US" sz="1200" i="0" kern="1200" dirty="0">
                <a:latin typeface="+mn-lt"/>
                <a:cs typeface="Calibri"/>
              </a:rPr>
              <a:t>Dr. </a:t>
            </a:r>
            <a:r>
              <a:rPr lang="en-US" sz="1200" i="0" kern="1200" dirty="0" err="1">
                <a:latin typeface="+mn-lt"/>
                <a:cs typeface="Calibri"/>
              </a:rPr>
              <a:t>Sonentag</a:t>
            </a:r>
            <a:r>
              <a:rPr lang="en-US" sz="1200" i="0" kern="1200" dirty="0">
                <a:latin typeface="+mn-lt"/>
                <a:cs typeface="Calibri"/>
              </a:rPr>
              <a:t> was called twice by the charge nurse before coming in person to attend to the hemorrhage event. </a:t>
            </a:r>
          </a:p>
          <a:p>
            <a:endParaRPr lang="en-US" sz="1200" i="0" kern="1200" dirty="0">
              <a:solidFill>
                <a:schemeClr val="tx1"/>
              </a:solidFill>
              <a:effectLst/>
              <a:latin typeface="+mn-lt"/>
              <a:ea typeface="+mn-ea"/>
              <a:cs typeface="Calibri"/>
            </a:endParaRPr>
          </a:p>
          <a:p>
            <a:r>
              <a:rPr lang="en-US" sz="1200" i="0" kern="1200" dirty="0">
                <a:solidFill>
                  <a:schemeClr val="tx1"/>
                </a:solidFill>
                <a:effectLst/>
                <a:latin typeface="+mn-lt"/>
                <a:ea typeface="+mn-ea"/>
                <a:cs typeface="Calibri"/>
              </a:rPr>
              <a:t>Observe how the L&amp;D director uses the DESCR script to give Dr. </a:t>
            </a:r>
            <a:r>
              <a:rPr lang="en-US" sz="1200" i="0" kern="1200" dirty="0" err="1">
                <a:solidFill>
                  <a:schemeClr val="tx1"/>
                </a:solidFill>
                <a:effectLst/>
                <a:latin typeface="+mn-lt"/>
                <a:ea typeface="+mn-ea"/>
                <a:cs typeface="Calibri"/>
              </a:rPr>
              <a:t>Sonentag</a:t>
            </a:r>
            <a:r>
              <a:rPr lang="en-US" sz="1200" i="0" kern="1200" dirty="0">
                <a:solidFill>
                  <a:schemeClr val="tx1"/>
                </a:solidFill>
                <a:effectLst/>
                <a:latin typeface="+mn-lt"/>
                <a:ea typeface="+mn-ea"/>
                <a:cs typeface="Calibri"/>
              </a:rPr>
              <a:t> feedback about this event.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085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r>
              <a:rPr lang="en-US" sz="1200" i="0" kern="1200" dirty="0">
                <a:latin typeface="+mn-lt"/>
                <a:cs typeface="Calibri"/>
              </a:rPr>
              <a:t> </a:t>
            </a:r>
          </a:p>
          <a:p>
            <a:r>
              <a:rPr lang="en-US" sz="1200" i="0" kern="1200" dirty="0">
                <a:latin typeface="+mn-lt"/>
                <a:cs typeface="Calibri"/>
              </a:rPr>
              <a:t>Let’s see how the L&amp;D director gives Dr. </a:t>
            </a:r>
            <a:r>
              <a:rPr lang="en-US" sz="1200" i="0" kern="1200" dirty="0" err="1">
                <a:latin typeface="+mn-lt"/>
                <a:cs typeface="Calibri"/>
              </a:rPr>
              <a:t>Sonentag</a:t>
            </a:r>
            <a:r>
              <a:rPr lang="en-US" sz="1200" i="0" kern="1200" dirty="0">
                <a:latin typeface="+mn-lt"/>
                <a:cs typeface="Calibri"/>
              </a:rPr>
              <a:t> feedback using the DESCR script. </a:t>
            </a:r>
            <a:r>
              <a:rPr lang="en-US" b="0" i="0" dirty="0"/>
              <a:t>She opens the conversation by saying, </a:t>
            </a:r>
            <a:r>
              <a:rPr lang="en-US" sz="1200" i="0" kern="1200" dirty="0">
                <a:effectLst/>
                <a:latin typeface="+mn-lt"/>
                <a:ea typeface="+mn-ea"/>
                <a:cs typeface="+mn-cs"/>
              </a:rPr>
              <a:t>“Dr. </a:t>
            </a:r>
            <a:r>
              <a:rPr lang="en-US" sz="1200" i="0" kern="1200" dirty="0" err="1">
                <a:effectLst/>
                <a:latin typeface="+mn-lt"/>
                <a:ea typeface="+mn-ea"/>
                <a:cs typeface="+mn-cs"/>
              </a:rPr>
              <a:t>Sonentag</a:t>
            </a:r>
            <a:r>
              <a:rPr lang="en-US" sz="1200" i="0" kern="1200" dirty="0">
                <a:effectLst/>
                <a:latin typeface="+mn-lt"/>
                <a:ea typeface="+mn-ea"/>
                <a:cs typeface="+mn-cs"/>
              </a:rPr>
              <a:t>, do you have a few minutes? I would like to discuss a situation that occurred with your patient, Ms. Danielle Williams, yesterday.”</a:t>
            </a:r>
            <a:endParaRPr lang="en-US" i="0" dirty="0">
              <a:cs typeface="Calibri"/>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80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solidFill>
                  <a:schemeClr val="tx1"/>
                </a:solidFill>
                <a:effectLst/>
                <a:latin typeface="+mn-lt"/>
                <a:ea typeface="+mn-ea"/>
                <a:cs typeface="+mn-cs"/>
              </a:rPr>
              <a:t>Ms. Williams is started on oxytocin for induction of labor. Over the course of her induction, her contractions became more painful, and the anesthesiologist is called to place an epidural per the patient’s request. After </a:t>
            </a:r>
            <a:r>
              <a:rPr lang="en-US" dirty="0"/>
              <a:t>8 </a:t>
            </a:r>
            <a:r>
              <a:rPr lang="en-US" sz="1200" b="0" kern="1200" dirty="0">
                <a:solidFill>
                  <a:schemeClr val="tx1"/>
                </a:solidFill>
                <a:effectLst/>
                <a:latin typeface="+mn-lt"/>
                <a:ea typeface="+mn-ea"/>
                <a:cs typeface="+mn-cs"/>
              </a:rPr>
              <a:t>hours of oxytocin administration, Ms. Williams is noted to have spontaneous rupture of membranes with clear fluid.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53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r>
              <a:rPr lang="en-US" b="0" i="0" dirty="0"/>
              <a:t>Dr</a:t>
            </a:r>
            <a:r>
              <a:rPr lang="en-US" sz="1200" b="0" i="0" kern="1200" dirty="0">
                <a:effectLst/>
                <a:latin typeface="+mn-lt"/>
                <a:ea typeface="+mn-ea"/>
                <a:cs typeface="+mn-cs"/>
              </a:rPr>
              <a:t>. </a:t>
            </a:r>
            <a:r>
              <a:rPr lang="en-US" sz="1200" b="0" i="0" kern="1200" dirty="0" err="1">
                <a:effectLst/>
                <a:latin typeface="+mn-lt"/>
                <a:ea typeface="+mn-ea"/>
                <a:cs typeface="+mn-cs"/>
              </a:rPr>
              <a:t>Sonentag</a:t>
            </a:r>
            <a:r>
              <a:rPr lang="en-US" sz="1200" b="0" i="0" kern="1200" dirty="0">
                <a:effectLst/>
                <a:latin typeface="+mn-lt"/>
                <a:ea typeface="+mn-ea"/>
                <a:cs typeface="+mn-cs"/>
              </a:rPr>
              <a:t> replies, </a:t>
            </a:r>
            <a:r>
              <a:rPr lang="en-US" sz="1200" i="0" kern="1200" dirty="0">
                <a:effectLst/>
                <a:latin typeface="+mn-lt"/>
                <a:ea typeface="+mn-ea"/>
                <a:cs typeface="+mn-cs"/>
              </a:rPr>
              <a:t>“Yes, I participated in her care and recall most of the details of her case. What would you like to discuss?”</a:t>
            </a: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8338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L&amp;D director begins with a description of what happened, as she understood it: </a:t>
            </a:r>
            <a:r>
              <a:rPr lang="en-US" sz="1200" i="0" kern="1200" dirty="0">
                <a:effectLst/>
                <a:latin typeface="+mn-lt"/>
                <a:ea typeface="+mn-ea"/>
                <a:cs typeface="+mn-cs"/>
              </a:rPr>
              <a:t>“</a:t>
            </a:r>
            <a:r>
              <a:rPr lang="en-US" i="0" dirty="0"/>
              <a:t>Upon review of the case, it appears that Allison identified Ms. Williams’ symptoms of postpartum hemorrhage and ongoing bleeding rather quickly. It’s my understanding that the charge nurse, Tanya, called you immediately and you presented in person after the second call. Do I have that right?”</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90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Dr. </a:t>
            </a:r>
            <a:r>
              <a:rPr lang="en-US" b="0" i="0" dirty="0" err="1"/>
              <a:t>Sonentag</a:t>
            </a:r>
            <a:r>
              <a:rPr lang="en-US" b="0" i="0" dirty="0"/>
              <a:t> confirms the events and adds to them his perspective, “</a:t>
            </a:r>
            <a:r>
              <a:rPr lang="en-US" i="0" dirty="0"/>
              <a:t>Yes, that is my recollection as well. The first time Tanya called me I requested the nursing staff continue to monitor Ms. Williams. I immediately went to see her when her blood pressure began dropping.”</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238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r>
              <a:rPr lang="en-US" sz="1200" b="0" i="0" kern="1200" dirty="0">
                <a:effectLst/>
                <a:latin typeface="+mn-lt"/>
                <a:ea typeface="+mn-ea"/>
                <a:cs typeface="+mn-cs"/>
              </a:rPr>
              <a:t>The L&amp;D director explains that Dr. </a:t>
            </a:r>
            <a:r>
              <a:rPr lang="en-US" sz="1200" b="0" i="0" kern="1200" dirty="0" err="1">
                <a:effectLst/>
                <a:latin typeface="+mn-lt"/>
                <a:ea typeface="+mn-ea"/>
                <a:cs typeface="+mn-cs"/>
              </a:rPr>
              <a:t>Sonentag’s</a:t>
            </a:r>
            <a:r>
              <a:rPr lang="en-US" sz="1200" b="0" i="0" kern="1200" dirty="0">
                <a:effectLst/>
                <a:latin typeface="+mn-lt"/>
                <a:ea typeface="+mn-ea"/>
                <a:cs typeface="+mn-cs"/>
              </a:rPr>
              <a:t> decision to wait before seeing the patient in person is concerning to her, </a:t>
            </a:r>
            <a:r>
              <a:rPr lang="en-US" sz="1200" i="0" kern="1200" dirty="0">
                <a:effectLst/>
                <a:latin typeface="+mn-lt"/>
                <a:ea typeface="+mn-ea"/>
                <a:cs typeface="+mn-cs"/>
              </a:rPr>
              <a:t>“because our unit standard and goal is to treat and manage any uterine atony immediately, especially if it advances to the point of the patient becoming symptomatic and developing a postpartum hemorrhage.”</a:t>
            </a:r>
          </a:p>
          <a:p>
            <a:endParaRPr lang="en-US" sz="1200" i="0" kern="1200" dirty="0">
              <a:effectLst/>
              <a:latin typeface="+mn-lt"/>
              <a:ea typeface="+mn-ea"/>
              <a:cs typeface="+mn-cs"/>
            </a:endParaRPr>
          </a:p>
          <a:p>
            <a:r>
              <a:rPr lang="en-US" sz="1200" i="0" kern="1200" dirty="0">
                <a:effectLst/>
                <a:latin typeface="+mn-lt"/>
                <a:ea typeface="+mn-ea"/>
                <a:cs typeface="+mn-cs"/>
              </a:rPr>
              <a:t>Crucially, the director suggests that Dr. </a:t>
            </a:r>
            <a:r>
              <a:rPr lang="en-US" sz="1200" i="0" kern="1200" dirty="0" err="1">
                <a:effectLst/>
                <a:latin typeface="+mn-lt"/>
                <a:ea typeface="+mn-ea"/>
                <a:cs typeface="+mn-cs"/>
              </a:rPr>
              <a:t>Sonentag</a:t>
            </a:r>
            <a:r>
              <a:rPr lang="en-US" sz="1200" i="0" kern="1200" dirty="0">
                <a:effectLst/>
                <a:latin typeface="+mn-lt"/>
                <a:ea typeface="+mn-ea"/>
                <a:cs typeface="+mn-cs"/>
              </a:rPr>
              <a:t> should “evaluate the patient immediately, possibly determining if indeed the vaginal bleeding was actually concerning for a postpartum hemorrhage or if it was actually physiologic and likely benign.”  </a:t>
            </a:r>
            <a:endParaRPr lang="en-US" i="0" dirty="0">
              <a:ea typeface="+mn-ea"/>
              <a:cs typeface="+mn-cs"/>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9714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dirty="0"/>
          </a:p>
          <a:p>
            <a:r>
              <a:rPr lang="en-US" b="0" dirty="0"/>
              <a:t>The L&amp;D director reinforces her belief that Dr. </a:t>
            </a:r>
            <a:r>
              <a:rPr lang="en-US" b="0" dirty="0" err="1"/>
              <a:t>Sonentag</a:t>
            </a:r>
            <a:r>
              <a:rPr lang="en-US" b="0" dirty="0"/>
              <a:t> is a valued employee so she wanted to take the time to have this coaching conversation before it becomes a habit because delaying a prompt in-person examination of Ms. Williams put her at unnecessary risk. The consequence, should Dr. </a:t>
            </a:r>
            <a:r>
              <a:rPr lang="en-US" b="0" dirty="0" err="1"/>
              <a:t>Sonentag’s</a:t>
            </a:r>
            <a:r>
              <a:rPr lang="en-US" b="0" dirty="0"/>
              <a:t> behavior repeat barring extenuating circumstances, will be required participation in the SPPC-II Teamwork Toolkit modules to reinforce the unit standards and that she could lose eligibility for performance-based recognition.</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704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r>
              <a:rPr lang="en-US" b="0" i="0" dirty="0"/>
              <a:t>At the end, Dr. </a:t>
            </a:r>
            <a:r>
              <a:rPr lang="en-US" b="0" i="0" dirty="0" err="1"/>
              <a:t>Sonentag</a:t>
            </a:r>
            <a:r>
              <a:rPr lang="en-US" b="0" i="0" dirty="0"/>
              <a:t> reaches consensus with the director. She tells her, </a:t>
            </a:r>
            <a:r>
              <a:rPr lang="en-US" sz="1200" i="0" kern="1200" dirty="0">
                <a:effectLst/>
                <a:latin typeface="+mn-lt"/>
                <a:ea typeface="+mn-ea"/>
                <a:cs typeface="+mn-cs"/>
              </a:rPr>
              <a:t>“I completely agree. I should have come to evaluate the patient at that time and identified the developing postpartum hemorrhage sooner. I will be sure to respond to immediate requests for patient evaluation promptly in the future. Thank you for bringing this to my attention.”</a:t>
            </a:r>
            <a:endParaRPr lang="en-US" i="0" dirty="0">
              <a:cs typeface="Calibri"/>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2397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i="0" dirty="0"/>
          </a:p>
          <a:p>
            <a:r>
              <a:rPr lang="en-US" b="0" i="0" dirty="0"/>
              <a:t>The director chooses to end the feedback session on a positive note: </a:t>
            </a:r>
            <a:r>
              <a:rPr lang="en-US" sz="1200" b="0" i="0" kern="1200" dirty="0">
                <a:effectLst/>
                <a:latin typeface="+mn-lt"/>
                <a:ea typeface="+mn-ea"/>
                <a:cs typeface="+mn-cs"/>
              </a:rPr>
              <a:t>“You’re</a:t>
            </a:r>
            <a:r>
              <a:rPr lang="en-US" sz="1200" i="0" kern="1200" dirty="0">
                <a:effectLst/>
                <a:latin typeface="+mn-lt"/>
                <a:ea typeface="+mn-ea"/>
                <a:cs typeface="+mn-cs"/>
              </a:rPr>
              <a:t> welcome. The remainder of Ms. Williams’ care and your response to her postpartum hemorrhage were commendable. Great job!”</a:t>
            </a:r>
            <a:endParaRPr lang="en-US" i="0" dirty="0">
              <a:ea typeface="+mn-ea"/>
              <a:cs typeface="+mn-cs"/>
            </a:endParaRPr>
          </a:p>
          <a:p>
            <a:r>
              <a:rPr lang="en-US" sz="1200" i="0" kern="1200" dirty="0">
                <a:solidFill>
                  <a:schemeClr val="tx1"/>
                </a:solidFill>
                <a:effectLst/>
                <a:latin typeface="+mn-lt"/>
                <a:ea typeface="+mn-ea"/>
                <a:cs typeface="+mn-cs"/>
              </a:rPr>
              <a:t> </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03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solidFill>
                  <a:schemeClr val="tx1"/>
                </a:solidFill>
                <a:effectLst/>
                <a:latin typeface="+mn-lt"/>
                <a:ea typeface="+mn-ea"/>
                <a:cs typeface="+mn-cs"/>
              </a:rPr>
              <a:t>Cervical exam by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at that time is 6 cm dilated, 90% effaced, and 0 station, marking transition to active labor. Over the next 4 hours, the patient progresses to full dilation (10 cm) and starts pushing.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20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effectLst/>
                <a:cs typeface="+mn-lt"/>
              </a:rPr>
              <a:t>Six hours later, Ms. Williams is fully dilated and starting to push. </a:t>
            </a:r>
            <a:r>
              <a:rPr lang="en-US" sz="1200" kern="1200" dirty="0">
                <a:solidFill>
                  <a:schemeClr val="tx1"/>
                </a:solidFill>
                <a:effectLst/>
                <a:latin typeface="+mn-lt"/>
                <a:ea typeface="+mn-ea"/>
                <a:cs typeface="+mn-cs"/>
              </a:rPr>
              <a:t>After 1.5 hours in the second stage of labor, a vigorous infant weighing </a:t>
            </a:r>
            <a:r>
              <a:rPr lang="en-US" dirty="0"/>
              <a:t>7 </a:t>
            </a:r>
            <a:r>
              <a:rPr lang="en-US" sz="1200" kern="1200" dirty="0" err="1">
                <a:solidFill>
                  <a:schemeClr val="tx1"/>
                </a:solidFill>
                <a:effectLst/>
                <a:latin typeface="+mn-lt"/>
                <a:ea typeface="+mn-ea"/>
                <a:cs typeface="+mn-cs"/>
              </a:rPr>
              <a:t>lb</a:t>
            </a:r>
            <a:r>
              <a:rPr lang="en-US" sz="1200" kern="1200" dirty="0">
                <a:solidFill>
                  <a:schemeClr val="tx1"/>
                </a:solidFill>
                <a:effectLst/>
                <a:latin typeface="+mn-lt"/>
                <a:ea typeface="+mn-ea"/>
                <a:cs typeface="+mn-cs"/>
              </a:rPr>
              <a:t>, 15 </a:t>
            </a:r>
            <a:r>
              <a:rPr lang="en-US" dirty="0"/>
              <a:t>oz is </a:t>
            </a:r>
            <a:r>
              <a:rPr lang="en-US" sz="1200" kern="1200" dirty="0">
                <a:solidFill>
                  <a:schemeClr val="tx1"/>
                </a:solidFill>
                <a:effectLst/>
                <a:latin typeface="+mn-lt"/>
                <a:ea typeface="+mn-ea"/>
                <a:cs typeface="+mn-cs"/>
              </a:rPr>
              <a:t>delivered vaginally. The placenta is delivered within 10 minutes of the baby’s delivery.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notes moderate bleeding in the presence of a second-degree perineal laceration.</a:t>
            </a:r>
            <a:r>
              <a:rPr lang="en-US" dirty="0"/>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92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kern="1200" dirty="0">
                <a:solidFill>
                  <a:schemeClr val="tx1"/>
                </a:solidFill>
                <a:effectLst/>
                <a:latin typeface="+mn-lt"/>
                <a:ea typeface="+mn-ea"/>
                <a:cs typeface="+mn-cs"/>
              </a:rPr>
              <a:t>The IV </a:t>
            </a:r>
            <a:r>
              <a:rPr lang="en-US" sz="1200" kern="1200" dirty="0" err="1">
                <a:solidFill>
                  <a:schemeClr val="tx1"/>
                </a:solidFill>
                <a:effectLst/>
                <a:latin typeface="+mn-lt"/>
                <a:ea typeface="+mn-ea"/>
                <a:cs typeface="+mn-cs"/>
              </a:rPr>
              <a:t>pitocin</a:t>
            </a:r>
            <a:r>
              <a:rPr lang="en-US" sz="1200" kern="1200" dirty="0">
                <a:solidFill>
                  <a:schemeClr val="tx1"/>
                </a:solidFill>
                <a:effectLst/>
                <a:latin typeface="+mn-lt"/>
                <a:ea typeface="+mn-ea"/>
                <a:cs typeface="+mn-cs"/>
              </a:rPr>
              <a:t> rate is increased, and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performs fundal massage to actively manage the third stage of labor. After several minutes, the uterus contracts down appropriately, with slowed bleeding. Once the uterine bleeding is controlled,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repairs the second-degree laceration in the usual fashion. The uterus is palpated one additional time following perineal laceration repair, and it is still noted to be firm with minimal uterine bleeding.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Ms. Williams is cleaned and returned to the dorsal supine position. She is given the infant for initial breast feeding.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and the remainder of the obstetric team except for Allison leave the room. The quantified blood loss at this time is 400 cc, which is normal for a vaginal delivery.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606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89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91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401931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117415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11240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ic Strip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12319000" y="0"/>
            <a:ext cx="5029200" cy="850897"/>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9" name="Text Placeholder 7"/>
          <p:cNvSpPr>
            <a:spLocks noGrp="1"/>
          </p:cNvSpPr>
          <p:nvPr>
            <p:ph type="body" sz="quarter" idx="11"/>
          </p:nvPr>
        </p:nvSpPr>
        <p:spPr>
          <a:xfrm>
            <a:off x="12319000" y="1028700"/>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0" name="Text Placeholder 7"/>
          <p:cNvSpPr>
            <a:spLocks noGrp="1"/>
          </p:cNvSpPr>
          <p:nvPr>
            <p:ph type="body" sz="quarter" idx="12"/>
          </p:nvPr>
        </p:nvSpPr>
        <p:spPr>
          <a:xfrm>
            <a:off x="12319000" y="2124383"/>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1" name="Text Placeholder 7"/>
          <p:cNvSpPr>
            <a:spLocks noGrp="1"/>
          </p:cNvSpPr>
          <p:nvPr>
            <p:ph type="body" sz="quarter" idx="13"/>
          </p:nvPr>
        </p:nvSpPr>
        <p:spPr>
          <a:xfrm>
            <a:off x="12319000" y="3220066"/>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2" name="Text Placeholder 7"/>
          <p:cNvSpPr>
            <a:spLocks noGrp="1"/>
          </p:cNvSpPr>
          <p:nvPr>
            <p:ph type="body" sz="quarter" idx="14"/>
          </p:nvPr>
        </p:nvSpPr>
        <p:spPr>
          <a:xfrm>
            <a:off x="12319000" y="4259215"/>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3"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Tree>
    <p:extLst>
      <p:ext uri="{BB962C8B-B14F-4D97-AF65-F5344CB8AC3E}">
        <p14:creationId xmlns:p14="http://schemas.microsoft.com/office/powerpoint/2010/main" val="239516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Hypertension">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038008"/>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Tree>
    <p:extLst>
      <p:ext uri="{BB962C8B-B14F-4D97-AF65-F5344CB8AC3E}">
        <p14:creationId xmlns:p14="http://schemas.microsoft.com/office/powerpoint/2010/main" val="3282394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7">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7">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6121957"/>
            <a:ext cx="1062951" cy="430887"/>
          </a:xfrm>
          <a:prstGeom prst="rect">
            <a:avLst/>
          </a:prstGeom>
        </p:spPr>
        <p:txBody>
          <a:bodyPr wrap="square">
            <a:spAutoFit/>
          </a:bodyPr>
          <a:lstStyle/>
          <a:p>
            <a:pPr algn="r"/>
            <a:r>
              <a:rPr lang="en-US" sz="1100" dirty="0">
                <a:solidFill>
                  <a:schemeClr val="bg1">
                    <a:lumMod val="50000"/>
                  </a:schemeClr>
                </a:solidFill>
              </a:rPr>
              <a:t>Frontline</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4077670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8" name="Title Placeholder 1">
            <a:extLst>
              <a:ext uri="{FF2B5EF4-FFF2-40B4-BE49-F238E27FC236}">
                <a16:creationId xmlns:a16="http://schemas.microsoft.com/office/drawing/2014/main" id="{B81E6E3C-D605-3E42-B966-E265408EAB50}"/>
              </a:ext>
            </a:extLst>
          </p:cNvPr>
          <p:cNvSpPr>
            <a:spLocks noGrp="1"/>
          </p:cNvSpPr>
          <p:nvPr>
            <p:ph type="title"/>
          </p:nvPr>
        </p:nvSpPr>
        <p:spPr>
          <a:xfrm rot="16200000">
            <a:off x="-2314745" y="2312499"/>
            <a:ext cx="5950567" cy="1325563"/>
          </a:xfrm>
          <a:prstGeom prst="rect">
            <a:avLst/>
          </a:prstGeom>
          <a:solidFill>
            <a:schemeClr val="bg1"/>
          </a:solidFill>
          <a:ln>
            <a:solidFill>
              <a:srgbClr val="4258A6"/>
            </a:solidFill>
          </a:ln>
        </p:spPr>
        <p:txBody>
          <a:bodyPr vert="horz" lIns="91440" tIns="45720" rIns="91440" bIns="45720" rtlCol="0" anchor="ctr">
            <a:normAutofit/>
          </a:bodyPr>
          <a:lstStyle/>
          <a:p>
            <a:r>
              <a:rPr lang="en-US" dirty="0"/>
              <a:t>Click to edit Master title style</a:t>
            </a:r>
          </a:p>
        </p:txBody>
      </p:sp>
      <p:sp>
        <p:nvSpPr>
          <p:cNvPr id="18"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
        <p:nvSpPr>
          <p:cNvPr id="11" name="Rectangle 10">
            <a:extLst>
              <a:ext uri="{FF2B5EF4-FFF2-40B4-BE49-F238E27FC236}">
                <a16:creationId xmlns:a16="http://schemas.microsoft.com/office/drawing/2014/main" id="{5AFD97CE-7CFB-C24F-9FD6-C1756DF47C94}"/>
              </a:ext>
            </a:extLst>
          </p:cNvPr>
          <p:cNvSpPr/>
          <p:nvPr userDrawn="1"/>
        </p:nvSpPr>
        <p:spPr>
          <a:xfrm>
            <a:off x="11129049" y="6121957"/>
            <a:ext cx="1062951" cy="430887"/>
          </a:xfrm>
          <a:prstGeom prst="rect">
            <a:avLst/>
          </a:prstGeom>
        </p:spPr>
        <p:txBody>
          <a:bodyPr wrap="square">
            <a:spAutoFit/>
          </a:bodyPr>
          <a:lstStyle/>
          <a:p>
            <a:pPr algn="r"/>
            <a:r>
              <a:rPr lang="en-US" sz="1100" dirty="0">
                <a:solidFill>
                  <a:schemeClr val="bg1">
                    <a:lumMod val="50000"/>
                  </a:schemeClr>
                </a:solidFill>
              </a:rPr>
              <a:t>Frontline</a:t>
            </a:r>
          </a:p>
          <a:p>
            <a:pPr algn="r"/>
            <a:r>
              <a:rPr lang="en-US" sz="1100" dirty="0">
                <a:solidFill>
                  <a:schemeClr val="bg1">
                    <a:lumMod val="50000"/>
                  </a:schemeClr>
                </a:solidFill>
              </a:rPr>
              <a:t>SPPC-II</a:t>
            </a:r>
          </a:p>
        </p:txBody>
      </p:sp>
      <p:sp>
        <p:nvSpPr>
          <p:cNvPr id="15" name="Rectangle 14" descr="Semi-transparent image of hospital. ">
            <a:extLst>
              <a:ext uri="{FF2B5EF4-FFF2-40B4-BE49-F238E27FC236}">
                <a16:creationId xmlns:a16="http://schemas.microsoft.com/office/drawing/2014/main" id="{F85E4879-F9E9-41DE-8D8C-8B6A7FBDD327}"/>
              </a:ext>
            </a:extLst>
          </p:cNvPr>
          <p:cNvSpPr/>
          <p:nvPr userDrawn="1"/>
        </p:nvSpPr>
        <p:spPr>
          <a:xfrm>
            <a:off x="1323321" y="-4"/>
            <a:ext cx="11285773" cy="6013627"/>
          </a:xfrm>
          <a:prstGeom prst="rect">
            <a:avLst/>
          </a:prstGeom>
          <a:blipFill dpi="0" rotWithShape="1">
            <a:blip r:embed="rId5">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57539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3.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39.jp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6.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9.jp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37.png"/><Relationship Id="rId11" Type="http://schemas.microsoft.com/office/2007/relationships/hdphoto" Target="../media/hdphoto4.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9.jp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8.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37.png"/><Relationship Id="rId11" Type="http://schemas.openxmlformats.org/officeDocument/2006/relationships/image" Target="../media/image39.jpg"/><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31.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9.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38.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9.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9.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0.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1.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2.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3.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9.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9.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41.jp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49.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5.png"/><Relationship Id="rId5" Type="http://schemas.microsoft.com/office/2007/relationships/hdphoto" Target="../media/hdphoto3.wdp"/><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0.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35.png"/><Relationship Id="rId5" Type="http://schemas.microsoft.com/office/2007/relationships/hdphoto" Target="../media/hdphoto3.wdp"/><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2.png"/></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1.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35.png"/><Relationship Id="rId5" Type="http://schemas.microsoft.com/office/2007/relationships/hdphoto" Target="../media/hdphoto3.wdp"/><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2.png"/></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52.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31.png"/><Relationship Id="rId5" Type="http://schemas.microsoft.com/office/2007/relationships/hdphoto" Target="../media/hdphoto3.wdp"/><Relationship Id="rId10" Type="http://schemas.openxmlformats.org/officeDocument/2006/relationships/image" Target="../media/image34.png"/><Relationship Id="rId4" Type="http://schemas.openxmlformats.org/officeDocument/2006/relationships/image" Target="../media/image33.png"/><Relationship Id="rId9" Type="http://schemas.microsoft.com/office/2007/relationships/hdphoto" Target="../media/hdphoto4.wdp"/></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53.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31.png"/><Relationship Id="rId5" Type="http://schemas.microsoft.com/office/2007/relationships/hdphoto" Target="../media/hdphoto3.wdp"/><Relationship Id="rId10" Type="http://schemas.openxmlformats.org/officeDocument/2006/relationships/image" Target="../media/image34.png"/><Relationship Id="rId4" Type="http://schemas.openxmlformats.org/officeDocument/2006/relationships/image" Target="../media/image33.png"/><Relationship Id="rId9"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9.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5.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6.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7.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9.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45.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6.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31.png"/><Relationship Id="rId9" Type="http://schemas.openxmlformats.org/officeDocument/2006/relationships/image" Target="../media/image3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46.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47.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48.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49.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50.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51.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52.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31.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4.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3.wdp"/><Relationship Id="rId5" Type="http://schemas.openxmlformats.org/officeDocument/2006/relationships/image" Target="../media/image37.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6" name="Picture 5" descr="Logo for Agency for Healthcare Research and Quality (AHRQ)">
            <a:extLst>
              <a:ext uri="{FF2B5EF4-FFF2-40B4-BE49-F238E27FC236}">
                <a16:creationId xmlns:a16="http://schemas.microsoft.com/office/drawing/2014/main" id="{4A099F85-C0EA-44A2-9BC2-14704154A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560" y="5829365"/>
            <a:ext cx="2377440" cy="822960"/>
          </a:xfrm>
          <a:prstGeom prst="rect">
            <a:avLst/>
          </a:prstGeom>
        </p:spPr>
      </p:pic>
      <p:sp>
        <p:nvSpPr>
          <p:cNvPr id="12" name="Title 1">
            <a:extLst>
              <a:ext uri="{FF2B5EF4-FFF2-40B4-BE49-F238E27FC236}">
                <a16:creationId xmlns:a16="http://schemas.microsoft.com/office/drawing/2014/main" id="{34EFF057-B758-6F43-8C63-6D184B4B463C}"/>
              </a:ext>
            </a:extLst>
          </p:cNvPr>
          <p:cNvSpPr>
            <a:spLocks noGrp="1"/>
          </p:cNvSpPr>
          <p:nvPr>
            <p:ph type="ctrTitle"/>
          </p:nvPr>
        </p:nvSpPr>
        <p:spPr>
          <a:xfrm>
            <a:off x="3738282" y="2577032"/>
            <a:ext cx="6929718" cy="1042896"/>
          </a:xfrm>
        </p:spPr>
        <p:txBody>
          <a:bodyPr>
            <a:noAutofit/>
          </a:bodyPr>
          <a:lstStyle/>
          <a:p>
            <a:r>
              <a:rPr lang="en-US" sz="5000" b="1" dirty="0">
                <a:solidFill>
                  <a:prstClr val="black"/>
                </a:solidFill>
              </a:rPr>
              <a:t>Obstetric Hemorrhage Scenarios </a:t>
            </a:r>
            <a:endParaRPr lang="en-US" sz="5000" dirty="0"/>
          </a:p>
        </p:txBody>
      </p:sp>
      <p:sp>
        <p:nvSpPr>
          <p:cNvPr id="13" name="Text Placeholder 3">
            <a:extLst>
              <a:ext uri="{FF2B5EF4-FFF2-40B4-BE49-F238E27FC236}">
                <a16:creationId xmlns:a16="http://schemas.microsoft.com/office/drawing/2014/main" id="{68080E16-D380-664C-B24F-DFB3CC80EA39}"/>
              </a:ext>
            </a:extLst>
          </p:cNvPr>
          <p:cNvSpPr>
            <a:spLocks noGrp="1"/>
          </p:cNvSpPr>
          <p:nvPr>
            <p:ph type="body" sz="quarter" idx="11"/>
          </p:nvPr>
        </p:nvSpPr>
        <p:spPr>
          <a:xfrm>
            <a:off x="3738563" y="4002054"/>
            <a:ext cx="6929437" cy="655917"/>
          </a:xfrm>
        </p:spPr>
        <p:txBody>
          <a:bodyPr/>
          <a:lstStyle/>
          <a:p>
            <a:r>
              <a:rPr lang="en-US" dirty="0"/>
              <a:t>Safety Program for Perinatal Care II Teamwork Toolkit</a:t>
            </a:r>
          </a:p>
        </p:txBody>
      </p:sp>
      <p:sp>
        <p:nvSpPr>
          <p:cNvPr id="2" name="TextBox 1">
            <a:extLst>
              <a:ext uri="{FF2B5EF4-FFF2-40B4-BE49-F238E27FC236}">
                <a16:creationId xmlns:a16="http://schemas.microsoft.com/office/drawing/2014/main" id="{21AE82D5-6ACB-B84F-DB76-09BB2A97757D}"/>
              </a:ext>
            </a:extLst>
          </p:cNvPr>
          <p:cNvSpPr txBox="1"/>
          <p:nvPr/>
        </p:nvSpPr>
        <p:spPr>
          <a:xfrm>
            <a:off x="9366435" y="60007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custDataLst>
      <p:tags r:id="rId1"/>
    </p:custDataLst>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9E6F4797-9EAB-4124-A4BC-6F96B7CAD81C}"/>
              </a:ext>
              <a:ext uri="{C183D7F6-B498-43B3-948B-1728B52AA6E4}">
                <adec:decorative xmlns:adec="http://schemas.microsoft.com/office/drawing/2017/decorative" val="1"/>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FAC2E4-7BCB-4E13-BC72-F71825CDA915}"/>
              </a:ext>
              <a:ext uri="{C183D7F6-B498-43B3-948B-1728B52AA6E4}">
                <adec:decorative xmlns:adec="http://schemas.microsoft.com/office/drawing/2017/decorative" val="1"/>
              </a:ext>
            </a:extLst>
          </p:cNvPr>
          <p:cNvGrpSpPr/>
          <p:nvPr/>
        </p:nvGrpSpPr>
        <p:grpSpPr>
          <a:xfrm>
            <a:off x="6770770" y="2323492"/>
            <a:ext cx="1747482" cy="3488041"/>
            <a:chOff x="6216819" y="1767432"/>
            <a:chExt cx="2452932" cy="4488444"/>
          </a:xfrm>
        </p:grpSpPr>
        <p:pic>
          <p:nvPicPr>
            <p:cNvPr id="16" name="Picture 15" title="Nurse hanging IV">
              <a:extLst>
                <a:ext uri="{FF2B5EF4-FFF2-40B4-BE49-F238E27FC236}">
                  <a16:creationId xmlns:a16="http://schemas.microsoft.com/office/drawing/2014/main" id="{4740484D-BD23-4B2C-9AF8-D18FC8E6AE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B0A6AA59-6302-49DB-A1DF-7920F32745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EE21B1A3-4760-4620-AF98-FD991AC8B9E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2059690" y="244786"/>
            <a:ext cx="9687810" cy="917886"/>
          </a:xfrm>
        </p:spPr>
        <p:txBody>
          <a:bodyPr/>
          <a:lstStyle/>
          <a:p>
            <a:r>
              <a:rPr lang="en-US" dirty="0"/>
              <a:t>Allison performs routine vital signs, fundal massage, and perineal checks every 15 minutes. Forty-five minutes </a:t>
            </a:r>
            <a:r>
              <a:rPr lang="en-US" dirty="0">
                <a:cs typeface="Calibri"/>
              </a:rPr>
              <a:t>after delivery...</a:t>
            </a:r>
            <a:endParaRPr lang="en-US" dirty="0"/>
          </a:p>
        </p:txBody>
      </p:sp>
      <p:sp>
        <p:nvSpPr>
          <p:cNvPr id="15" name="Text Placeholder 14"/>
          <p:cNvSpPr>
            <a:spLocks noGrp="1"/>
          </p:cNvSpPr>
          <p:nvPr>
            <p:ph type="body" sz="quarter" idx="11"/>
          </p:nvPr>
        </p:nvSpPr>
        <p:spPr>
          <a:xfrm>
            <a:off x="2928301" y="1949467"/>
            <a:ext cx="1981188" cy="857000"/>
          </a:xfrm>
          <a:prstGeom prst="wedgeRectCallout">
            <a:avLst>
              <a:gd name="adj1" fmla="val 64766"/>
              <a:gd name="adj2" fmla="val 89746"/>
            </a:avLst>
          </a:prstGeom>
        </p:spPr>
        <p:txBody>
          <a:bodyPr/>
          <a:lstStyle/>
          <a:p>
            <a:r>
              <a:rPr lang="en-US" dirty="0"/>
              <a:t>Allison, I don’t feel well…</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23" name="Picture 22" descr="Image of a patient in a hospital bed.">
            <a:extLst>
              <a:ext uri="{FF2B5EF4-FFF2-40B4-BE49-F238E27FC236}">
                <a16:creationId xmlns:a16="http://schemas.microsoft.com/office/drawing/2014/main" id="{EE212A39-E680-418C-B259-AFEF9D74FC5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4477298" y="2838926"/>
            <a:ext cx="4852593" cy="2956081"/>
          </a:xfrm>
          <a:prstGeom prst="rect">
            <a:avLst/>
          </a:prstGeom>
        </p:spPr>
      </p:pic>
      <p:sp>
        <p:nvSpPr>
          <p:cNvPr id="21" name="TextBox 20">
            <a:extLst>
              <a:ext uri="{FF2B5EF4-FFF2-40B4-BE49-F238E27FC236}">
                <a16:creationId xmlns:a16="http://schemas.microsoft.com/office/drawing/2014/main" id="{659BEA1E-6A11-452B-9E82-339C674C21F0}"/>
              </a:ext>
            </a:extLst>
          </p:cNvPr>
          <p:cNvSpPr txBox="1"/>
          <p:nvPr/>
        </p:nvSpPr>
        <p:spPr>
          <a:xfrm>
            <a:off x="4719449" y="4868652"/>
            <a:ext cx="189859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9" name="TextBox 18">
            <a:extLst>
              <a:ext uri="{FF2B5EF4-FFF2-40B4-BE49-F238E27FC236}">
                <a16:creationId xmlns:a16="http://schemas.microsoft.com/office/drawing/2014/main" id="{11054E6C-77D6-6840-914D-9FC88A800239}"/>
              </a:ext>
            </a:extLst>
          </p:cNvPr>
          <p:cNvSpPr txBox="1"/>
          <p:nvPr/>
        </p:nvSpPr>
        <p:spPr>
          <a:xfrm>
            <a:off x="8216142" y="3596602"/>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44960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C3A214D6-D2E8-4A82-B20C-540CC3E871DE}"/>
              </a:ext>
              <a:ext uri="{C183D7F6-B498-43B3-948B-1728B52AA6E4}">
                <adec:decorative xmlns:adec="http://schemas.microsoft.com/office/drawing/2017/decorative" val="1"/>
              </a:ext>
            </a:extLst>
          </p:cNvPr>
          <p:cNvSpPr/>
          <p:nvPr/>
        </p:nvSpPr>
        <p:spPr>
          <a:xfrm flipH="1" flipV="1">
            <a:off x="1440015" y="137652"/>
            <a:ext cx="10565171" cy="57324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665508" y="234675"/>
            <a:ext cx="9887719" cy="1094777"/>
          </a:xfrm>
        </p:spPr>
        <p:txBody>
          <a:bodyPr/>
          <a:lstStyle/>
          <a:p>
            <a:r>
              <a:rPr lang="en-US" dirty="0"/>
              <a:t>Allison repeats a set of vitals and performs fundal massage, noting a large gush of blood from the patient’s vagina including several large blood clots, totaling </a:t>
            </a:r>
            <a:r>
              <a:rPr lang="en-US" i="0" dirty="0"/>
              <a:t>~</a:t>
            </a:r>
            <a:r>
              <a:rPr lang="en-US" dirty="0"/>
              <a:t>250 cc of blood.</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4A4416B-027A-4BC7-B6A8-EAACE507F810}"/>
              </a:ext>
              <a:ext uri="{C183D7F6-B498-43B3-948B-1728B52AA6E4}">
                <adec:decorative xmlns:adec="http://schemas.microsoft.com/office/drawing/2017/decorative" val="1"/>
              </a:ext>
            </a:extLst>
          </p:cNvPr>
          <p:cNvGrpSpPr/>
          <p:nvPr/>
        </p:nvGrpSpPr>
        <p:grpSpPr>
          <a:xfrm>
            <a:off x="5501859" y="2382101"/>
            <a:ext cx="1747482" cy="3488041"/>
            <a:chOff x="6216819" y="1767432"/>
            <a:chExt cx="2452932" cy="4488444"/>
          </a:xfrm>
        </p:grpSpPr>
        <p:pic>
          <p:nvPicPr>
            <p:cNvPr id="10" name="Picture 9" title="Nurse hanging IV">
              <a:extLst>
                <a:ext uri="{FF2B5EF4-FFF2-40B4-BE49-F238E27FC236}">
                  <a16:creationId xmlns:a16="http://schemas.microsoft.com/office/drawing/2014/main" id="{DC09F24A-5EED-43BE-914E-BB1A2F6FE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82B3EAE3-45B9-4CCD-8C80-14B5B96E5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6" name="Picture 15" descr="A picture containing silhouette of nurse">
              <a:extLst>
                <a:ext uri="{FF2B5EF4-FFF2-40B4-BE49-F238E27FC236}">
                  <a16:creationId xmlns:a16="http://schemas.microsoft.com/office/drawing/2014/main" id="{EDE32AFA-06B8-4345-9E81-DA4AC550A13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7" name="Picture 16" descr="Image of a patient in a hospital bed.">
            <a:extLst>
              <a:ext uri="{FF2B5EF4-FFF2-40B4-BE49-F238E27FC236}">
                <a16:creationId xmlns:a16="http://schemas.microsoft.com/office/drawing/2014/main" id="{ED10F710-6991-4A00-95BB-30D9558697C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208387" y="2897535"/>
            <a:ext cx="4852593" cy="2956081"/>
          </a:xfrm>
          <a:prstGeom prst="rect">
            <a:avLst/>
          </a:prstGeom>
        </p:spPr>
      </p:pic>
      <p:sp>
        <p:nvSpPr>
          <p:cNvPr id="21" name="TextBox 20">
            <a:extLst>
              <a:ext uri="{FF2B5EF4-FFF2-40B4-BE49-F238E27FC236}">
                <a16:creationId xmlns:a16="http://schemas.microsoft.com/office/drawing/2014/main" id="{1D769AB3-8EAA-4468-BFBD-B4D25FACB47E}"/>
              </a:ext>
            </a:extLst>
          </p:cNvPr>
          <p:cNvSpPr txBox="1"/>
          <p:nvPr/>
        </p:nvSpPr>
        <p:spPr>
          <a:xfrm>
            <a:off x="3496686" y="4739003"/>
            <a:ext cx="188847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5" name="Text Placeholder 14"/>
          <p:cNvSpPr>
            <a:spLocks noGrp="1"/>
          </p:cNvSpPr>
          <p:nvPr>
            <p:ph type="body" sz="quarter" idx="11"/>
          </p:nvPr>
        </p:nvSpPr>
        <p:spPr>
          <a:xfrm>
            <a:off x="8434844" y="1944321"/>
            <a:ext cx="3589567" cy="1472042"/>
          </a:xfrm>
          <a:prstGeom prst="wedgeRectCallout">
            <a:avLst>
              <a:gd name="adj1" fmla="val -80146"/>
              <a:gd name="adj2" fmla="val 27046"/>
            </a:avLst>
          </a:prstGeom>
        </p:spPr>
        <p:txBody>
          <a:bodyPr/>
          <a:lstStyle/>
          <a:p>
            <a:r>
              <a:rPr lang="en-US" dirty="0"/>
              <a:t>Ms. Williams, I’m right here with you. Can you take a deep breath for me? </a:t>
            </a:r>
            <a:endParaRPr lang="en-US" dirty="0">
              <a:cs typeface="Calibri"/>
            </a:endParaRPr>
          </a:p>
        </p:txBody>
      </p:sp>
      <p:sp>
        <p:nvSpPr>
          <p:cNvPr id="19" name="TextBox 18">
            <a:extLst>
              <a:ext uri="{FF2B5EF4-FFF2-40B4-BE49-F238E27FC236}">
                <a16:creationId xmlns:a16="http://schemas.microsoft.com/office/drawing/2014/main" id="{ADFFD65D-26FE-F346-B4FC-484C74FBFF81}"/>
              </a:ext>
            </a:extLst>
          </p:cNvPr>
          <p:cNvSpPr txBox="1"/>
          <p:nvPr/>
        </p:nvSpPr>
        <p:spPr>
          <a:xfrm>
            <a:off x="7004827" y="3636943"/>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30655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68B37677-B089-42EA-9E9D-02EF525C66F0}"/>
              </a:ext>
              <a:ext uri="{C183D7F6-B498-43B3-948B-1728B52AA6E4}">
                <adec:decorative xmlns:adec="http://schemas.microsoft.com/office/drawing/2017/decorative" val="1"/>
              </a:ext>
            </a:extLst>
          </p:cNvPr>
          <p:cNvSpPr/>
          <p:nvPr/>
        </p:nvSpPr>
        <p:spPr>
          <a:xfrm>
            <a:off x="1419985" y="121920"/>
            <a:ext cx="10650095" cy="575295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4A4416B-027A-4BC7-B6A8-EAACE507F810}"/>
              </a:ext>
              <a:ext uri="{C183D7F6-B498-43B3-948B-1728B52AA6E4}">
                <adec:decorative xmlns:adec="http://schemas.microsoft.com/office/drawing/2017/decorative" val="1"/>
              </a:ext>
            </a:extLst>
          </p:cNvPr>
          <p:cNvGrpSpPr/>
          <p:nvPr/>
        </p:nvGrpSpPr>
        <p:grpSpPr>
          <a:xfrm>
            <a:off x="7796160" y="2323492"/>
            <a:ext cx="1747482" cy="3488041"/>
            <a:chOff x="6216819" y="1767432"/>
            <a:chExt cx="2452932" cy="4488444"/>
          </a:xfrm>
        </p:grpSpPr>
        <p:pic>
          <p:nvPicPr>
            <p:cNvPr id="10" name="Picture 9" title="Nurse hanging IV">
              <a:extLst>
                <a:ext uri="{FF2B5EF4-FFF2-40B4-BE49-F238E27FC236}">
                  <a16:creationId xmlns:a16="http://schemas.microsoft.com/office/drawing/2014/main" id="{DC09F24A-5EED-43BE-914E-BB1A2F6FE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82B3EAE3-45B9-4CCD-8C80-14B5B96E5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6" name="Picture 15" descr="A picture containing silhouette of nurse">
              <a:extLst>
                <a:ext uri="{FF2B5EF4-FFF2-40B4-BE49-F238E27FC236}">
                  <a16:creationId xmlns:a16="http://schemas.microsoft.com/office/drawing/2014/main" id="{EDE32AFA-06B8-4345-9E81-DA4AC550A13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7" name="Picture 16" descr="Image of a patient in a hospital bed.">
            <a:extLst>
              <a:ext uri="{FF2B5EF4-FFF2-40B4-BE49-F238E27FC236}">
                <a16:creationId xmlns:a16="http://schemas.microsoft.com/office/drawing/2014/main" id="{ED10F710-6991-4A00-95BB-30D9558697C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5502688" y="2838926"/>
            <a:ext cx="4852593" cy="2956081"/>
          </a:xfrm>
          <a:prstGeom prst="rect">
            <a:avLst/>
          </a:prstGeom>
        </p:spPr>
      </p:pic>
      <p:sp>
        <p:nvSpPr>
          <p:cNvPr id="21" name="TextBox 20">
            <a:extLst>
              <a:ext uri="{FF2B5EF4-FFF2-40B4-BE49-F238E27FC236}">
                <a16:creationId xmlns:a16="http://schemas.microsoft.com/office/drawing/2014/main" id="{1D769AB3-8EAA-4468-BFBD-B4D25FACB47E}"/>
              </a:ext>
            </a:extLst>
          </p:cNvPr>
          <p:cNvSpPr txBox="1"/>
          <p:nvPr/>
        </p:nvSpPr>
        <p:spPr>
          <a:xfrm>
            <a:off x="5775539" y="5137594"/>
            <a:ext cx="188897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5" name="Text Placeholder 14"/>
          <p:cNvSpPr>
            <a:spLocks noGrp="1"/>
          </p:cNvSpPr>
          <p:nvPr>
            <p:ph type="body" sz="quarter" idx="11"/>
          </p:nvPr>
        </p:nvSpPr>
        <p:spPr>
          <a:xfrm>
            <a:off x="3508411" y="396937"/>
            <a:ext cx="5040480" cy="1817810"/>
          </a:xfrm>
          <a:prstGeom prst="wedgeRectCallout">
            <a:avLst>
              <a:gd name="adj1" fmla="val 54053"/>
              <a:gd name="adj2" fmla="val 86159"/>
            </a:avLst>
          </a:prstGeom>
        </p:spPr>
        <p:txBody>
          <a:bodyPr/>
          <a:lstStyle/>
          <a:p>
            <a:pPr marL="690563"/>
            <a:r>
              <a:rPr lang="en-US" dirty="0"/>
              <a:t>Tanya, Ms. Williams is bleeding heavily. Will you please notify Dr. </a:t>
            </a:r>
            <a:r>
              <a:rPr lang="en-US" dirty="0" err="1"/>
              <a:t>Sonentag</a:t>
            </a:r>
            <a:r>
              <a:rPr lang="en-US" dirty="0"/>
              <a:t> that she has lost ~250 cc of blood?</a:t>
            </a:r>
            <a:endParaRPr lang="en-US" dirty="0">
              <a:cs typeface="Calibri"/>
            </a:endParaRPr>
          </a:p>
        </p:txBody>
      </p:sp>
      <p:pic>
        <p:nvPicPr>
          <p:cNvPr id="19" name="Picture 18" descr="File:Phone font awesome.svg - Wikimedia Commons">
            <a:extLst>
              <a:ext uri="{FF2B5EF4-FFF2-40B4-BE49-F238E27FC236}">
                <a16:creationId xmlns:a16="http://schemas.microsoft.com/office/drawing/2014/main" id="{0C0F5B20-352D-49AE-B492-75322B6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18723">
            <a:off x="3226880" y="664212"/>
            <a:ext cx="1362228" cy="1362228"/>
          </a:xfrm>
          <a:prstGeom prst="rect">
            <a:avLst/>
          </a:prstGeom>
        </p:spPr>
      </p:pic>
      <p:pic>
        <p:nvPicPr>
          <p:cNvPr id="22" name="Picture 21" descr="A picture containing silhouette of nurse">
            <a:extLst>
              <a:ext uri="{FF2B5EF4-FFF2-40B4-BE49-F238E27FC236}">
                <a16:creationId xmlns:a16="http://schemas.microsoft.com/office/drawing/2014/main" id="{9A593ECA-B935-4265-81FC-D7F515A19BE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a:off x="1565043" y="2937484"/>
            <a:ext cx="1775954" cy="2937391"/>
          </a:xfrm>
          <a:prstGeom prst="rect">
            <a:avLst/>
          </a:prstGeom>
        </p:spPr>
      </p:pic>
      <p:sp>
        <p:nvSpPr>
          <p:cNvPr id="23" name="TextBox 22">
            <a:extLst>
              <a:ext uri="{FF2B5EF4-FFF2-40B4-BE49-F238E27FC236}">
                <a16:creationId xmlns:a16="http://schemas.microsoft.com/office/drawing/2014/main" id="{9259C1EF-7D6C-4B79-ADFF-F7381DB125C0}"/>
              </a:ext>
            </a:extLst>
          </p:cNvPr>
          <p:cNvSpPr txBox="1"/>
          <p:nvPr/>
        </p:nvSpPr>
        <p:spPr>
          <a:xfrm>
            <a:off x="1947075" y="5532658"/>
            <a:ext cx="13280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4" name="TextBox 23">
            <a:extLst>
              <a:ext uri="{FF2B5EF4-FFF2-40B4-BE49-F238E27FC236}">
                <a16:creationId xmlns:a16="http://schemas.microsoft.com/office/drawing/2014/main" id="{55F50FEB-26E0-F94C-BDED-169F8726627C}"/>
              </a:ext>
            </a:extLst>
          </p:cNvPr>
          <p:cNvSpPr txBox="1"/>
          <p:nvPr/>
        </p:nvSpPr>
        <p:spPr>
          <a:xfrm>
            <a:off x="9359024" y="354281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24308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62952D0A-9CC3-4130-AD09-6E2F4560D2AB}"/>
              </a:ext>
              <a:ext uri="{C183D7F6-B498-43B3-948B-1728B52AA6E4}">
                <adec:decorative xmlns:adec="http://schemas.microsoft.com/office/drawing/2017/decorative" val="1"/>
              </a:ext>
            </a:extLst>
          </p:cNvPr>
          <p:cNvSpPr/>
          <p:nvPr/>
        </p:nvSpPr>
        <p:spPr>
          <a:xfrm flipH="1" flipV="1">
            <a:off x="1405137" y="142240"/>
            <a:ext cx="10685261" cy="57071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405137" y="86955"/>
            <a:ext cx="10685261" cy="850897"/>
          </a:xfrm>
        </p:spPr>
        <p:txBody>
          <a:bodyPr/>
          <a:lstStyle/>
          <a:p>
            <a:r>
              <a:rPr lang="en-US" dirty="0"/>
              <a:t>In the meantime, Allison repeats a set of vitals, showing a heart rate of 126 and a blood pressure of 102/56. </a:t>
            </a:r>
          </a:p>
        </p:txBody>
      </p:sp>
      <p:sp>
        <p:nvSpPr>
          <p:cNvPr id="15" name="Text Placeholder 14"/>
          <p:cNvSpPr>
            <a:spLocks noGrp="1"/>
          </p:cNvSpPr>
          <p:nvPr>
            <p:ph type="body" sz="quarter" idx="11"/>
          </p:nvPr>
        </p:nvSpPr>
        <p:spPr>
          <a:xfrm>
            <a:off x="6956785" y="1277967"/>
            <a:ext cx="4967875" cy="953361"/>
          </a:xfrm>
          <a:prstGeom prst="wedgeRectCallout">
            <a:avLst>
              <a:gd name="adj1" fmla="val -47786"/>
              <a:gd name="adj2" fmla="val 108738"/>
            </a:avLst>
          </a:prstGeom>
        </p:spPr>
        <p:txBody>
          <a:bodyPr/>
          <a:lstStyle/>
          <a:p>
            <a:r>
              <a:rPr lang="en-US" dirty="0"/>
              <a:t>Hello again, Ms. Williams. I hear you’re bleeding. How are you feeling?</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9" name="Text Placeholder 14">
            <a:extLst>
              <a:ext uri="{FF2B5EF4-FFF2-40B4-BE49-F238E27FC236}">
                <a16:creationId xmlns:a16="http://schemas.microsoft.com/office/drawing/2014/main" id="{EEAC4E9E-6A2E-ED42-B783-768C92288360}"/>
              </a:ext>
            </a:extLst>
          </p:cNvPr>
          <p:cNvSpPr txBox="1">
            <a:spLocks/>
          </p:cNvSpPr>
          <p:nvPr/>
        </p:nvSpPr>
        <p:spPr>
          <a:xfrm>
            <a:off x="7510085" y="4116792"/>
            <a:ext cx="4317060" cy="1254955"/>
          </a:xfrm>
          <a:prstGeom prst="wedgeRectCallout">
            <a:avLst>
              <a:gd name="adj1" fmla="val -61793"/>
              <a:gd name="adj2" fmla="val -10541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bet, but we’re here to help. I’d like to do an examination to determine our next steps, OK?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0" name="Text Placeholder 14">
            <a:extLst>
              <a:ext uri="{FF2B5EF4-FFF2-40B4-BE49-F238E27FC236}">
                <a16:creationId xmlns:a16="http://schemas.microsoft.com/office/drawing/2014/main" id="{65C5BC7C-A6CF-4A47-AD0C-EBD4FE0E611D}"/>
              </a:ext>
            </a:extLst>
          </p:cNvPr>
          <p:cNvSpPr txBox="1">
            <a:spLocks/>
          </p:cNvSpPr>
          <p:nvPr/>
        </p:nvSpPr>
        <p:spPr>
          <a:xfrm>
            <a:off x="1576041" y="2060612"/>
            <a:ext cx="3586488" cy="476681"/>
          </a:xfrm>
          <a:prstGeom prst="wedgeRectCallout">
            <a:avLst>
              <a:gd name="adj1" fmla="val -17940"/>
              <a:gd name="adj2" fmla="val 228942"/>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Scared. What’s happening?</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36" name="Group 35">
            <a:extLst>
              <a:ext uri="{FF2B5EF4-FFF2-40B4-BE49-F238E27FC236}">
                <a16:creationId xmlns:a16="http://schemas.microsoft.com/office/drawing/2014/main" id="{5A49DE48-CF23-A04C-B00C-32977237FF51}"/>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37" name="Picture 36" title="Nurse hanging IV">
              <a:extLst>
                <a:ext uri="{FF2B5EF4-FFF2-40B4-BE49-F238E27FC236}">
                  <a16:creationId xmlns:a16="http://schemas.microsoft.com/office/drawing/2014/main" id="{9BA12A77-BCE8-734C-8383-125065FE2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8" name="Picture 37" title="Nurse hanging IV">
              <a:extLst>
                <a:ext uri="{FF2B5EF4-FFF2-40B4-BE49-F238E27FC236}">
                  <a16:creationId xmlns:a16="http://schemas.microsoft.com/office/drawing/2014/main" id="{059AB046-2A6A-A94F-A87C-A5565B58B1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9" name="Picture 38" descr="A picture containing silhouette of nurse">
              <a:extLst>
                <a:ext uri="{FF2B5EF4-FFF2-40B4-BE49-F238E27FC236}">
                  <a16:creationId xmlns:a16="http://schemas.microsoft.com/office/drawing/2014/main" id="{72A69E48-294A-6B4A-8925-EADAE489FB1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40" name="Picture 39" descr="A picture containing silhouette of doctor">
            <a:extLst>
              <a:ext uri="{FF2B5EF4-FFF2-40B4-BE49-F238E27FC236}">
                <a16:creationId xmlns:a16="http://schemas.microsoft.com/office/drawing/2014/main" id="{BD381ED6-E5B2-3444-9DB9-EC22AB2D8C0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41" name="TextBox 40">
            <a:extLst>
              <a:ext uri="{FF2B5EF4-FFF2-40B4-BE49-F238E27FC236}">
                <a16:creationId xmlns:a16="http://schemas.microsoft.com/office/drawing/2014/main" id="{9978E62D-3EA3-604E-8D3F-E1219C244DE5}"/>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2" name="Picture 41" descr="Image of a patient in a hospital bed.">
            <a:extLst>
              <a:ext uri="{FF2B5EF4-FFF2-40B4-BE49-F238E27FC236}">
                <a16:creationId xmlns:a16="http://schemas.microsoft.com/office/drawing/2014/main" id="{BE39AFA7-43E5-084E-9AC4-9162FD41E985}"/>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43" name="TextBox 42">
            <a:extLst>
              <a:ext uri="{FF2B5EF4-FFF2-40B4-BE49-F238E27FC236}">
                <a16:creationId xmlns:a16="http://schemas.microsoft.com/office/drawing/2014/main" id="{71D621CF-956C-3A4D-880F-47EC2B968180}"/>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A8C348AB-38C6-414F-B154-9AB42C2218DC}"/>
              </a:ext>
            </a:extLst>
          </p:cNvPr>
          <p:cNvSpPr txBox="1"/>
          <p:nvPr/>
        </p:nvSpPr>
        <p:spPr>
          <a:xfrm>
            <a:off x="4962131" y="3814681"/>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03815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AC37892-101B-4234-BDF4-1845D38A8B9E}"/>
              </a:ext>
              <a:ext uri="{C183D7F6-B498-43B3-948B-1728B52AA6E4}">
                <adec:decorative xmlns:adec="http://schemas.microsoft.com/office/drawing/2017/decorative" val="1"/>
              </a:ext>
            </a:extLst>
          </p:cNvPr>
          <p:cNvSpPr/>
          <p:nvPr/>
        </p:nvSpPr>
        <p:spPr>
          <a:xfrm>
            <a:off x="1368590" y="101600"/>
            <a:ext cx="10721810" cy="58130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5" name="Text Placeholder 14"/>
          <p:cNvSpPr>
            <a:spLocks noGrp="1"/>
          </p:cNvSpPr>
          <p:nvPr>
            <p:ph type="body" sz="quarter" idx="11"/>
          </p:nvPr>
        </p:nvSpPr>
        <p:spPr>
          <a:xfrm>
            <a:off x="1651000" y="193432"/>
            <a:ext cx="10121900" cy="1956208"/>
          </a:xfrm>
          <a:prstGeom prst="wedgeRectCallout">
            <a:avLst>
              <a:gd name="adj1" fmla="val -4314"/>
              <a:gd name="adj2" fmla="val 72667"/>
            </a:avLst>
          </a:prstGeom>
        </p:spPr>
        <p:txBody>
          <a:bodyPr/>
          <a:lstStyle/>
          <a:p>
            <a:r>
              <a:rPr lang="en-US" dirty="0">
                <a:cs typeface="Calibri"/>
              </a:rPr>
              <a:t>Ms. Williams, you have what’s called uterine atony, which means your uterus hasn’t contracted enough to stop your blood vessels from bleeding. I’m also seeing </a:t>
            </a:r>
            <a:r>
              <a:rPr lang="en-US" dirty="0"/>
              <a:t>multiple blood clots in your uterine cavity. I’d like to take immediate action to treat you.</a:t>
            </a:r>
          </a:p>
          <a:p>
            <a:r>
              <a:rPr lang="en-US" dirty="0"/>
              <a:t>Allison, call for assistance, please.</a:t>
            </a:r>
            <a:endParaRPr lang="en-US" dirty="0">
              <a:cs typeface="Calibri"/>
            </a:endParaRPr>
          </a:p>
        </p:txBody>
      </p:sp>
      <p:sp>
        <p:nvSpPr>
          <p:cNvPr id="17" name="Text Placeholder 16"/>
          <p:cNvSpPr>
            <a:spLocks noGrp="1"/>
          </p:cNvSpPr>
          <p:nvPr>
            <p:ph type="body" sz="quarter" idx="13"/>
          </p:nvPr>
        </p:nvSpPr>
        <p:spPr>
          <a:xfrm>
            <a:off x="8110415" y="3211032"/>
            <a:ext cx="3472216" cy="1848647"/>
          </a:xfrm>
          <a:prstGeom prst="rect">
            <a:avLst/>
          </a:prstGeom>
        </p:spPr>
        <p:txBody>
          <a:bodyPr/>
          <a:lstStyle/>
          <a:p>
            <a:r>
              <a:rPr lang="en-US" dirty="0"/>
              <a:t>Dr. </a:t>
            </a:r>
            <a:r>
              <a:rPr lang="en-US" dirty="0" err="1"/>
              <a:t>Sonentag</a:t>
            </a:r>
            <a:r>
              <a:rPr lang="en-US" dirty="0"/>
              <a:t> also requests a Foley catheter, uterotonic agents, and an oxytocin bolus.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1014F36-58C8-6940-9514-5303C3D06CE8}"/>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20" name="Picture 19" title="Nurse hanging IV">
              <a:extLst>
                <a:ext uri="{FF2B5EF4-FFF2-40B4-BE49-F238E27FC236}">
                  <a16:creationId xmlns:a16="http://schemas.microsoft.com/office/drawing/2014/main" id="{1A06FDD7-274F-894D-BB65-A0A4A534C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6" name="Picture 25" title="Nurse hanging IV">
              <a:extLst>
                <a:ext uri="{FF2B5EF4-FFF2-40B4-BE49-F238E27FC236}">
                  <a16:creationId xmlns:a16="http://schemas.microsoft.com/office/drawing/2014/main" id="{334AA336-D25B-B64C-A949-B5B6B707D2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7" name="Picture 26" descr="A picture containing silhouette of nurse">
              <a:extLst>
                <a:ext uri="{FF2B5EF4-FFF2-40B4-BE49-F238E27FC236}">
                  <a16:creationId xmlns:a16="http://schemas.microsoft.com/office/drawing/2014/main" id="{96A99512-D073-3040-8573-54333F121B08}"/>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8" name="Picture 27" descr="A picture containing silhouette of doctor">
            <a:extLst>
              <a:ext uri="{FF2B5EF4-FFF2-40B4-BE49-F238E27FC236}">
                <a16:creationId xmlns:a16="http://schemas.microsoft.com/office/drawing/2014/main" id="{BC2739B2-989F-2949-86F8-226A75ACBD4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29" name="TextBox 28">
            <a:extLst>
              <a:ext uri="{FF2B5EF4-FFF2-40B4-BE49-F238E27FC236}">
                <a16:creationId xmlns:a16="http://schemas.microsoft.com/office/drawing/2014/main" id="{8DBA68EA-983C-DC4A-9178-CFB2AFFA4850}"/>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0" name="Picture 29" descr="Image of a patient in a hospital bed.">
            <a:extLst>
              <a:ext uri="{FF2B5EF4-FFF2-40B4-BE49-F238E27FC236}">
                <a16:creationId xmlns:a16="http://schemas.microsoft.com/office/drawing/2014/main" id="{2B5CA5B7-E708-C244-AA43-8D4C2EEB9F05}"/>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31" name="TextBox 30">
            <a:extLst>
              <a:ext uri="{FF2B5EF4-FFF2-40B4-BE49-F238E27FC236}">
                <a16:creationId xmlns:a16="http://schemas.microsoft.com/office/drawing/2014/main" id="{125BCDFD-534C-0943-86F3-DCE1E131E9A8}"/>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2" name="TextBox 31">
            <a:extLst>
              <a:ext uri="{FF2B5EF4-FFF2-40B4-BE49-F238E27FC236}">
                <a16:creationId xmlns:a16="http://schemas.microsoft.com/office/drawing/2014/main" id="{E1D38ACD-9E1E-FF4A-BA18-838B1F4A158B}"/>
              </a:ext>
            </a:extLst>
          </p:cNvPr>
          <p:cNvSpPr txBox="1"/>
          <p:nvPr/>
        </p:nvSpPr>
        <p:spPr>
          <a:xfrm>
            <a:off x="4477959" y="3815775"/>
            <a:ext cx="1462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bedside nurse</a:t>
            </a:r>
          </a:p>
        </p:txBody>
      </p:sp>
    </p:spTree>
    <p:custDataLst>
      <p:tags r:id="rId1"/>
    </p:custDataLst>
    <p:extLst>
      <p:ext uri="{BB962C8B-B14F-4D97-AF65-F5344CB8AC3E}">
        <p14:creationId xmlns:p14="http://schemas.microsoft.com/office/powerpoint/2010/main" val="90827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7715ADA6-2078-426B-A7FF-EAF311FA33E1}"/>
              </a:ext>
              <a:ext uri="{C183D7F6-B498-43B3-948B-1728B52AA6E4}">
                <adec:decorative xmlns:adec="http://schemas.microsoft.com/office/drawing/2017/decorative" val="1"/>
              </a:ext>
            </a:extLst>
          </p:cNvPr>
          <p:cNvSpPr/>
          <p:nvPr/>
        </p:nvSpPr>
        <p:spPr>
          <a:xfrm flipH="1">
            <a:off x="1368588" y="91440"/>
            <a:ext cx="10650691" cy="57911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5" name="Text Placeholder 14"/>
          <p:cNvSpPr>
            <a:spLocks noGrp="1"/>
          </p:cNvSpPr>
          <p:nvPr>
            <p:ph type="body" sz="quarter" idx="11"/>
          </p:nvPr>
        </p:nvSpPr>
        <p:spPr>
          <a:xfrm>
            <a:off x="2427537" y="578095"/>
            <a:ext cx="3149600" cy="1003405"/>
          </a:xfrm>
          <a:prstGeom prst="wedgeRectCallout">
            <a:avLst>
              <a:gd name="adj1" fmla="val 34475"/>
              <a:gd name="adj2" fmla="val 153087"/>
            </a:avLst>
          </a:prstGeom>
        </p:spPr>
        <p:txBody>
          <a:bodyPr/>
          <a:lstStyle/>
          <a:p>
            <a:r>
              <a:rPr lang="en-US" dirty="0"/>
              <a:t>We need materials and supplies!</a:t>
            </a:r>
          </a:p>
        </p:txBody>
      </p:sp>
      <p:sp>
        <p:nvSpPr>
          <p:cNvPr id="16" name="Text Placeholder 15"/>
          <p:cNvSpPr>
            <a:spLocks noGrp="1"/>
          </p:cNvSpPr>
          <p:nvPr>
            <p:ph type="body" sz="quarter" idx="12"/>
          </p:nvPr>
        </p:nvSpPr>
        <p:spPr>
          <a:xfrm>
            <a:off x="7097190" y="1059279"/>
            <a:ext cx="4921959" cy="1637949"/>
          </a:xfrm>
          <a:prstGeom prst="rect">
            <a:avLst/>
          </a:prstGeom>
        </p:spPr>
        <p:txBody>
          <a:bodyPr/>
          <a:lstStyle/>
          <a:p>
            <a:r>
              <a:rPr lang="en-US" dirty="0"/>
              <a:t>The charge nurse, Tanya, immediately comes to the room to assist. The hemorrhage cart is requested to be brought to the bedside.</a:t>
            </a:r>
            <a:endParaRPr lang="en-US" i="0" dirty="0"/>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descr="A drawing of a person&#10;&#10;Description automatically generated">
            <a:extLst>
              <a:ext uri="{FF2B5EF4-FFF2-40B4-BE49-F238E27FC236}">
                <a16:creationId xmlns:a16="http://schemas.microsoft.com/office/drawing/2014/main" id="{6565AD89-56FB-4D19-BF7F-C2998A9647B1}"/>
              </a:ext>
            </a:extLst>
          </p:cNvPr>
          <p:cNvPicPr>
            <a:picLocks noChangeAspect="1"/>
          </p:cNvPicPr>
          <p:nvPr/>
        </p:nvPicPr>
        <p:blipFill rotWithShape="1">
          <a:blip r:embed="rId4">
            <a:clrChange>
              <a:clrFrom>
                <a:srgbClr val="FCFCFC"/>
              </a:clrFrom>
              <a:clrTo>
                <a:srgbClr val="FCFCFC">
                  <a:alpha val="0"/>
                </a:srgbClr>
              </a:clrTo>
            </a:clrChange>
          </a:blip>
          <a:srcRect l="31229" t="29735" r="58556" b="40732"/>
          <a:stretch/>
        </p:blipFill>
        <p:spPr>
          <a:xfrm>
            <a:off x="7097190" y="4113094"/>
            <a:ext cx="1585536" cy="1672560"/>
          </a:xfrm>
          <a:prstGeom prst="rect">
            <a:avLst/>
          </a:prstGeom>
        </p:spPr>
      </p:pic>
      <p:pic>
        <p:nvPicPr>
          <p:cNvPr id="33" name="Picture 32" descr="A picture containing silhouette of nurse">
            <a:extLst>
              <a:ext uri="{FF2B5EF4-FFF2-40B4-BE49-F238E27FC236}">
                <a16:creationId xmlns:a16="http://schemas.microsoft.com/office/drawing/2014/main" id="{37B28077-1C2E-4ADD-AD47-68FCEDCE0D6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8312166" y="2858434"/>
            <a:ext cx="1682738" cy="2980772"/>
          </a:xfrm>
          <a:prstGeom prst="rect">
            <a:avLst/>
          </a:prstGeom>
        </p:spPr>
      </p:pic>
      <p:sp>
        <p:nvSpPr>
          <p:cNvPr id="34" name="TextBox 33">
            <a:extLst>
              <a:ext uri="{FF2B5EF4-FFF2-40B4-BE49-F238E27FC236}">
                <a16:creationId xmlns:a16="http://schemas.microsoft.com/office/drawing/2014/main" id="{B3B85536-ABD4-453F-ADAA-4725D830B5A7}"/>
              </a:ext>
            </a:extLst>
          </p:cNvPr>
          <p:cNvSpPr txBox="1"/>
          <p:nvPr/>
        </p:nvSpPr>
        <p:spPr>
          <a:xfrm>
            <a:off x="8566861" y="5459769"/>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grpSp>
        <p:nvGrpSpPr>
          <p:cNvPr id="19" name="Group 18">
            <a:extLst>
              <a:ext uri="{FF2B5EF4-FFF2-40B4-BE49-F238E27FC236}">
                <a16:creationId xmlns:a16="http://schemas.microsoft.com/office/drawing/2014/main" id="{4EF564AF-A0A2-5246-A9CE-C5A1FA15BBE0}"/>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20" name="Picture 19" title="Nurse hanging IV">
              <a:extLst>
                <a:ext uri="{FF2B5EF4-FFF2-40B4-BE49-F238E27FC236}">
                  <a16:creationId xmlns:a16="http://schemas.microsoft.com/office/drawing/2014/main" id="{3C825CF1-23CC-0A47-AC8D-A5985CD5AE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1" name="Picture 20" title="Nurse hanging IV">
              <a:extLst>
                <a:ext uri="{FF2B5EF4-FFF2-40B4-BE49-F238E27FC236}">
                  <a16:creationId xmlns:a16="http://schemas.microsoft.com/office/drawing/2014/main" id="{40D4E91A-CCD0-D64D-915B-A5A7A55498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2" name="Picture 21" descr="A picture containing silhouette of nurse">
              <a:extLst>
                <a:ext uri="{FF2B5EF4-FFF2-40B4-BE49-F238E27FC236}">
                  <a16:creationId xmlns:a16="http://schemas.microsoft.com/office/drawing/2014/main" id="{954A8378-E5F3-C549-B6CE-62A33A7D9C3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5" name="Picture 34" descr="A picture containing silhouette of doctor">
            <a:extLst>
              <a:ext uri="{FF2B5EF4-FFF2-40B4-BE49-F238E27FC236}">
                <a16:creationId xmlns:a16="http://schemas.microsoft.com/office/drawing/2014/main" id="{2037B40B-A402-6340-9B1D-41F2CA12C5F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36" name="TextBox 35">
            <a:extLst>
              <a:ext uri="{FF2B5EF4-FFF2-40B4-BE49-F238E27FC236}">
                <a16:creationId xmlns:a16="http://schemas.microsoft.com/office/drawing/2014/main" id="{59D6CD01-EB4E-7948-A15B-62AE27783B58}"/>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7" name="Picture 36" descr="Image of a patient in a hospital bed.">
            <a:extLst>
              <a:ext uri="{FF2B5EF4-FFF2-40B4-BE49-F238E27FC236}">
                <a16:creationId xmlns:a16="http://schemas.microsoft.com/office/drawing/2014/main" id="{F1ADF90E-C1E5-214A-97CF-3F70BDE9FC71}"/>
              </a:ext>
            </a:extLst>
          </p:cNvPr>
          <p:cNvPicPr>
            <a:picLocks noChangeAspect="1"/>
          </p:cNvPicPr>
          <p:nvPr/>
        </p:nvPicPr>
        <p:blipFill rotWithShape="1">
          <a:blip r:embed="rId9">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38" name="TextBox 37">
            <a:extLst>
              <a:ext uri="{FF2B5EF4-FFF2-40B4-BE49-F238E27FC236}">
                <a16:creationId xmlns:a16="http://schemas.microsoft.com/office/drawing/2014/main" id="{A4008196-98B1-0946-9CEF-A939AB7D0F2D}"/>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9" name="TextBox 38">
            <a:extLst>
              <a:ext uri="{FF2B5EF4-FFF2-40B4-BE49-F238E27FC236}">
                <a16:creationId xmlns:a16="http://schemas.microsoft.com/office/drawing/2014/main" id="{ACFE8730-BE6F-9B44-8230-84D1E3228D48}"/>
              </a:ext>
            </a:extLst>
          </p:cNvPr>
          <p:cNvSpPr txBox="1"/>
          <p:nvPr/>
        </p:nvSpPr>
        <p:spPr>
          <a:xfrm>
            <a:off x="4477959" y="3815775"/>
            <a:ext cx="1462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bedside nurse</a:t>
            </a:r>
          </a:p>
        </p:txBody>
      </p:sp>
    </p:spTree>
    <p:custDataLst>
      <p:tags r:id="rId1"/>
    </p:custDataLst>
    <p:extLst>
      <p:ext uri="{BB962C8B-B14F-4D97-AF65-F5344CB8AC3E}">
        <p14:creationId xmlns:p14="http://schemas.microsoft.com/office/powerpoint/2010/main" val="412382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2">
            <a:extLst>
              <a:ext uri="{FF2B5EF4-FFF2-40B4-BE49-F238E27FC236}">
                <a16:creationId xmlns:a16="http://schemas.microsoft.com/office/drawing/2014/main" id="{EE4475D7-2EC9-4613-8997-E87F218E5489}"/>
              </a:ext>
              <a:ext uri="{C183D7F6-B498-43B3-948B-1728B52AA6E4}">
                <adec:decorative xmlns:adec="http://schemas.microsoft.com/office/drawing/2017/decorative" val="1"/>
              </a:ext>
            </a:extLst>
          </p:cNvPr>
          <p:cNvSpPr/>
          <p:nvPr/>
        </p:nvSpPr>
        <p:spPr>
          <a:xfrm flipV="1">
            <a:off x="1450792" y="81280"/>
            <a:ext cx="10730352" cy="582016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1"/>
          </p:nvPr>
        </p:nvSpPr>
        <p:spPr>
          <a:xfrm>
            <a:off x="1393934" y="112117"/>
            <a:ext cx="4463553" cy="850897"/>
          </a:xfrm>
          <a:prstGeom prst="wedgeRectCallout">
            <a:avLst>
              <a:gd name="adj1" fmla="val 6494"/>
              <a:gd name="adj2" fmla="val 226091"/>
            </a:avLst>
          </a:prstGeom>
        </p:spPr>
        <p:txBody>
          <a:bodyPr/>
          <a:lstStyle/>
          <a:p>
            <a:r>
              <a:rPr lang="en-US" dirty="0"/>
              <a:t>I have placed a new peripheral IV. Should a fluid bolus be given?</a:t>
            </a:r>
          </a:p>
        </p:txBody>
      </p:sp>
      <p:sp>
        <p:nvSpPr>
          <p:cNvPr id="10" name="Slide Number Placeholder 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5" name="Text Placeholder 14"/>
          <p:cNvSpPr>
            <a:spLocks noGrp="1"/>
          </p:cNvSpPr>
          <p:nvPr>
            <p:ph type="body" sz="quarter" idx="12"/>
          </p:nvPr>
        </p:nvSpPr>
        <p:spPr>
          <a:xfrm>
            <a:off x="6327685" y="362365"/>
            <a:ext cx="5592175" cy="2196566"/>
          </a:xfrm>
          <a:prstGeom prst="wedgeRectCallout">
            <a:avLst>
              <a:gd name="adj1" fmla="val -64022"/>
              <a:gd name="adj2" fmla="val 69041"/>
            </a:avLst>
          </a:prstGeom>
        </p:spPr>
        <p:txBody>
          <a:bodyPr/>
          <a:lstStyle/>
          <a:p>
            <a:r>
              <a:rPr lang="en-US" dirty="0"/>
              <a:t>Yes. I have also ordered blood products. Please make the OR aware in case we need to move there for further management. </a:t>
            </a:r>
            <a:endParaRPr lang="en-US" dirty="0">
              <a:cs typeface="Calibri"/>
            </a:endParaRPr>
          </a:p>
          <a:p>
            <a:r>
              <a:rPr lang="en-US" dirty="0"/>
              <a:t>Ms. Williams, we may need to give you blood products or move you to the OR if the bleeding continues. </a:t>
            </a:r>
            <a:endParaRPr lang="en-US" dirty="0">
              <a:cs typeface="Calibri"/>
            </a:endParaRPr>
          </a:p>
        </p:txBody>
      </p:sp>
      <p:pic>
        <p:nvPicPr>
          <p:cNvPr id="31" name="Picture 30" descr="A picture containing silhouette of nurse">
            <a:extLst>
              <a:ext uri="{FF2B5EF4-FFF2-40B4-BE49-F238E27FC236}">
                <a16:creationId xmlns:a16="http://schemas.microsoft.com/office/drawing/2014/main" id="{18B37604-7534-4640-BBB1-6AE003EA378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5538907" y="2716306"/>
            <a:ext cx="1709323" cy="3073003"/>
          </a:xfrm>
          <a:prstGeom prst="rect">
            <a:avLst/>
          </a:prstGeom>
        </p:spPr>
      </p:pic>
      <p:sp>
        <p:nvSpPr>
          <p:cNvPr id="32" name="TextBox 31">
            <a:extLst>
              <a:ext uri="{FF2B5EF4-FFF2-40B4-BE49-F238E27FC236}">
                <a16:creationId xmlns:a16="http://schemas.microsoft.com/office/drawing/2014/main" id="{A649E0E7-D349-6C49-988C-70898DF0747B}"/>
              </a:ext>
            </a:extLst>
          </p:cNvPr>
          <p:cNvSpPr txBox="1"/>
          <p:nvPr/>
        </p:nvSpPr>
        <p:spPr>
          <a:xfrm>
            <a:off x="5713105" y="5583768"/>
            <a:ext cx="13463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grpSp>
        <p:nvGrpSpPr>
          <p:cNvPr id="33" name="Group 32">
            <a:extLst>
              <a:ext uri="{FF2B5EF4-FFF2-40B4-BE49-F238E27FC236}">
                <a16:creationId xmlns:a16="http://schemas.microsoft.com/office/drawing/2014/main" id="{A24D5B4F-C3C0-904E-9C06-DC0933BA62D3}"/>
              </a:ext>
              <a:ext uri="{C183D7F6-B498-43B3-948B-1728B52AA6E4}">
                <adec:decorative xmlns:adec="http://schemas.microsoft.com/office/drawing/2017/decorative" val="1"/>
              </a:ext>
            </a:extLst>
          </p:cNvPr>
          <p:cNvGrpSpPr/>
          <p:nvPr/>
        </p:nvGrpSpPr>
        <p:grpSpPr>
          <a:xfrm>
            <a:off x="2535250" y="2331484"/>
            <a:ext cx="1747482" cy="3488041"/>
            <a:chOff x="6216819" y="1767432"/>
            <a:chExt cx="2452932" cy="4488444"/>
          </a:xfrm>
        </p:grpSpPr>
        <p:pic>
          <p:nvPicPr>
            <p:cNvPr id="34" name="Picture 33" title="Nurse hanging IV">
              <a:extLst>
                <a:ext uri="{FF2B5EF4-FFF2-40B4-BE49-F238E27FC236}">
                  <a16:creationId xmlns:a16="http://schemas.microsoft.com/office/drawing/2014/main" id="{5C478AE0-C6AA-D34D-A621-D2F7883AD7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5" name="Picture 34" title="Nurse hanging IV">
              <a:extLst>
                <a:ext uri="{FF2B5EF4-FFF2-40B4-BE49-F238E27FC236}">
                  <a16:creationId xmlns:a16="http://schemas.microsoft.com/office/drawing/2014/main" id="{F842CA24-9CC4-4846-856B-08FB96FA7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6" name="Picture 35" descr="A picture containing silhouette of nurse">
              <a:extLst>
                <a:ext uri="{FF2B5EF4-FFF2-40B4-BE49-F238E27FC236}">
                  <a16:creationId xmlns:a16="http://schemas.microsoft.com/office/drawing/2014/main" id="{32AFC18C-B21F-FC4C-BA18-160357DF2E1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7" name="Picture 36" descr="A picture containing silhouette of doctor">
            <a:extLst>
              <a:ext uri="{FF2B5EF4-FFF2-40B4-BE49-F238E27FC236}">
                <a16:creationId xmlns:a16="http://schemas.microsoft.com/office/drawing/2014/main" id="{049473E9-85E1-4A47-B200-F1813602F6F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4131610" y="2479881"/>
            <a:ext cx="1752184" cy="3352612"/>
          </a:xfrm>
          <a:prstGeom prst="rect">
            <a:avLst/>
          </a:prstGeom>
        </p:spPr>
      </p:pic>
      <p:pic>
        <p:nvPicPr>
          <p:cNvPr id="39" name="Picture 38" descr="Image of a patient in a hospital bed.">
            <a:extLst>
              <a:ext uri="{FF2B5EF4-FFF2-40B4-BE49-F238E27FC236}">
                <a16:creationId xmlns:a16="http://schemas.microsoft.com/office/drawing/2014/main" id="{BB00B56F-E693-1B46-AE1F-E77CB37E9A77}"/>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347440" y="2916753"/>
            <a:ext cx="4852593" cy="2956081"/>
          </a:xfrm>
          <a:prstGeom prst="rect">
            <a:avLst/>
          </a:prstGeom>
        </p:spPr>
      </p:pic>
      <p:sp>
        <p:nvSpPr>
          <p:cNvPr id="40" name="TextBox 39">
            <a:extLst>
              <a:ext uri="{FF2B5EF4-FFF2-40B4-BE49-F238E27FC236}">
                <a16:creationId xmlns:a16="http://schemas.microsoft.com/office/drawing/2014/main" id="{75561457-23F6-4E4A-983A-209D096316C8}"/>
              </a:ext>
            </a:extLst>
          </p:cNvPr>
          <p:cNvSpPr txBox="1"/>
          <p:nvPr/>
        </p:nvSpPr>
        <p:spPr>
          <a:xfrm>
            <a:off x="1352707" y="4298923"/>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8" name="TextBox 37">
            <a:extLst>
              <a:ext uri="{FF2B5EF4-FFF2-40B4-BE49-F238E27FC236}">
                <a16:creationId xmlns:a16="http://schemas.microsoft.com/office/drawing/2014/main" id="{92F4CF29-2B09-8B4D-A9A4-A045C38CDC68}"/>
              </a:ext>
            </a:extLst>
          </p:cNvPr>
          <p:cNvSpPr txBox="1"/>
          <p:nvPr/>
        </p:nvSpPr>
        <p:spPr>
          <a:xfrm>
            <a:off x="4410203" y="2292626"/>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2" name="Picture 41" descr="A drawing of a person&#10;&#10;Description automatically generated">
            <a:extLst>
              <a:ext uri="{FF2B5EF4-FFF2-40B4-BE49-F238E27FC236}">
                <a16:creationId xmlns:a16="http://schemas.microsoft.com/office/drawing/2014/main" id="{DDC01DC6-BA53-9C4A-8B82-3ACC7FE542A5}"/>
              </a:ext>
            </a:extLst>
          </p:cNvPr>
          <p:cNvPicPr>
            <a:picLocks noChangeAspect="1"/>
          </p:cNvPicPr>
          <p:nvPr/>
        </p:nvPicPr>
        <p:blipFill rotWithShape="1">
          <a:blip r:embed="rId9">
            <a:clrChange>
              <a:clrFrom>
                <a:srgbClr val="FCFCFC"/>
              </a:clrFrom>
              <a:clrTo>
                <a:srgbClr val="FCFCFC">
                  <a:alpha val="0"/>
                </a:srgbClr>
              </a:clrTo>
            </a:clrChange>
          </a:blip>
          <a:srcRect l="31229" t="29735" r="58556" b="40732"/>
          <a:stretch/>
        </p:blipFill>
        <p:spPr>
          <a:xfrm>
            <a:off x="7097190" y="4113094"/>
            <a:ext cx="1585536" cy="1672560"/>
          </a:xfrm>
          <a:prstGeom prst="rect">
            <a:avLst/>
          </a:prstGeom>
        </p:spPr>
      </p:pic>
      <p:sp>
        <p:nvSpPr>
          <p:cNvPr id="13" name="Text Placeholder 15">
            <a:extLst>
              <a:ext uri="{FF2B5EF4-FFF2-40B4-BE49-F238E27FC236}">
                <a16:creationId xmlns:a16="http://schemas.microsoft.com/office/drawing/2014/main" id="{84C071D1-3069-0542-9468-E1C9FE1B3EB1}"/>
              </a:ext>
            </a:extLst>
          </p:cNvPr>
          <p:cNvSpPr txBox="1">
            <a:spLocks/>
          </p:cNvSpPr>
          <p:nvPr/>
        </p:nvSpPr>
        <p:spPr>
          <a:xfrm>
            <a:off x="7550294" y="3448100"/>
            <a:ext cx="3840524" cy="2224865"/>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While this is ongoing, 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performs bimanual uterine massage and compression, but atony continues with active vaginal bleeding.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0" name="TextBox 19">
            <a:extLst>
              <a:ext uri="{FF2B5EF4-FFF2-40B4-BE49-F238E27FC236}">
                <a16:creationId xmlns:a16="http://schemas.microsoft.com/office/drawing/2014/main" id="{F5FE9126-A3BA-3E4E-83B8-1DA51EB439EA}"/>
              </a:ext>
            </a:extLst>
          </p:cNvPr>
          <p:cNvSpPr txBox="1"/>
          <p:nvPr/>
        </p:nvSpPr>
        <p:spPr>
          <a:xfrm>
            <a:off x="3633575" y="3507541"/>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08954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a:extLst>
              <a:ext uri="{FF2B5EF4-FFF2-40B4-BE49-F238E27FC236}">
                <a16:creationId xmlns:a16="http://schemas.microsoft.com/office/drawing/2014/main" id="{6EAC3A86-DF2D-48E7-8AA2-672AD9D6B461}"/>
              </a:ext>
              <a:ext uri="{C183D7F6-B498-43B3-948B-1728B52AA6E4}">
                <adec:decorative xmlns:adec="http://schemas.microsoft.com/office/drawing/2017/decorative" val="1"/>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lstStyle/>
          <a:p>
            <a:r>
              <a:rPr lang="en-US" dirty="0"/>
              <a:t>Obstetric Hemorrhage</a:t>
            </a:r>
            <a:br>
              <a:rPr lang="en-US" dirty="0"/>
            </a:br>
            <a:r>
              <a:rPr lang="en-US" dirty="0"/>
              <a:t>Master Case</a:t>
            </a:r>
          </a:p>
        </p:txBody>
      </p:sp>
      <p:sp>
        <p:nvSpPr>
          <p:cNvPr id="16" name="Text Placeholder 15"/>
          <p:cNvSpPr>
            <a:spLocks noGrp="1"/>
          </p:cNvSpPr>
          <p:nvPr>
            <p:ph type="body" sz="quarter" idx="13"/>
          </p:nvPr>
        </p:nvSpPr>
        <p:spPr>
          <a:xfrm>
            <a:off x="1481585" y="157138"/>
            <a:ext cx="8910924" cy="1013603"/>
          </a:xfrm>
          <a:prstGeom prst="rect">
            <a:avLst/>
          </a:prstGeom>
        </p:spPr>
        <p:txBody>
          <a:bodyPr/>
          <a:lstStyle/>
          <a:p>
            <a:r>
              <a:rPr lang="en-US" dirty="0"/>
              <a:t>As the requested materials and supplies arrive, the decision is made to administer 250 mcg of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t>Hemabate</a:t>
            </a:r>
            <a:r>
              <a:rPr lang="en-US" dirty="0"/>
              <a:t>®), IM. </a:t>
            </a:r>
            <a:endParaRPr lang="en-US" dirty="0">
              <a:cs typeface="Calibri"/>
            </a:endParaRPr>
          </a:p>
        </p:txBody>
      </p:sp>
      <p:sp>
        <p:nvSpPr>
          <p:cNvPr id="10" name="Slide Number Placeholder 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173837E-81B5-4385-81E9-712E596E0AB7}"/>
              </a:ext>
              <a:ext uri="{C183D7F6-B498-43B3-948B-1728B52AA6E4}">
                <adec:decorative xmlns:adec="http://schemas.microsoft.com/office/drawing/2017/decorative" val="1"/>
              </a:ext>
            </a:extLst>
          </p:cNvPr>
          <p:cNvGrpSpPr/>
          <p:nvPr/>
        </p:nvGrpSpPr>
        <p:grpSpPr>
          <a:xfrm>
            <a:off x="2424471" y="2115073"/>
            <a:ext cx="1747482" cy="3488041"/>
            <a:chOff x="6216819" y="1767432"/>
            <a:chExt cx="2452932" cy="4488444"/>
          </a:xfrm>
        </p:grpSpPr>
        <p:pic>
          <p:nvPicPr>
            <p:cNvPr id="13" name="Picture 12" title="Nurse hanging IV">
              <a:extLst>
                <a:ext uri="{FF2B5EF4-FFF2-40B4-BE49-F238E27FC236}">
                  <a16:creationId xmlns:a16="http://schemas.microsoft.com/office/drawing/2014/main" id="{AE904D1E-C1DF-481F-B616-3F4460AC32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4" name="Picture 13" title="Nurse hanging IV">
              <a:extLst>
                <a:ext uri="{FF2B5EF4-FFF2-40B4-BE49-F238E27FC236}">
                  <a16:creationId xmlns:a16="http://schemas.microsoft.com/office/drawing/2014/main" id="{38E20550-1E1B-4BB8-A1A5-8535EC7DD1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5" name="Picture 14" descr="A picture containing silhouette of nurse">
              <a:extLst>
                <a:ext uri="{FF2B5EF4-FFF2-40B4-BE49-F238E27FC236}">
                  <a16:creationId xmlns:a16="http://schemas.microsoft.com/office/drawing/2014/main" id="{CFDF204B-B813-4AAF-9AEF-3384F1A9CA3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1" name="Picture 20" descr="A picture containing silhouette of doctor">
            <a:extLst>
              <a:ext uri="{FF2B5EF4-FFF2-40B4-BE49-F238E27FC236}">
                <a16:creationId xmlns:a16="http://schemas.microsoft.com/office/drawing/2014/main" id="{E39F521F-2051-4C48-A078-535E8A5D33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3911291" y="2182788"/>
            <a:ext cx="1752184" cy="3352612"/>
          </a:xfrm>
          <a:prstGeom prst="rect">
            <a:avLst/>
          </a:prstGeom>
        </p:spPr>
      </p:pic>
      <p:sp>
        <p:nvSpPr>
          <p:cNvPr id="23" name="TextBox 22">
            <a:extLst>
              <a:ext uri="{FF2B5EF4-FFF2-40B4-BE49-F238E27FC236}">
                <a16:creationId xmlns:a16="http://schemas.microsoft.com/office/drawing/2014/main" id="{96614585-0273-4E09-8C47-6F538B2F1861}"/>
              </a:ext>
            </a:extLst>
          </p:cNvPr>
          <p:cNvSpPr txBox="1"/>
          <p:nvPr/>
        </p:nvSpPr>
        <p:spPr>
          <a:xfrm>
            <a:off x="4155493" y="1927478"/>
            <a:ext cx="169109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4" name="Picture 23" descr="Image of a patient in a hospital bed.">
            <a:extLst>
              <a:ext uri="{FF2B5EF4-FFF2-40B4-BE49-F238E27FC236}">
                <a16:creationId xmlns:a16="http://schemas.microsoft.com/office/drawing/2014/main" id="{A4B28A26-A4A3-4509-97C7-14BC1F17106D}"/>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22401" y="2643621"/>
            <a:ext cx="4852593" cy="2956081"/>
          </a:xfrm>
          <a:prstGeom prst="rect">
            <a:avLst/>
          </a:prstGeom>
        </p:spPr>
      </p:pic>
      <p:sp>
        <p:nvSpPr>
          <p:cNvPr id="25" name="TextBox 24">
            <a:extLst>
              <a:ext uri="{FF2B5EF4-FFF2-40B4-BE49-F238E27FC236}">
                <a16:creationId xmlns:a16="http://schemas.microsoft.com/office/drawing/2014/main" id="{C8E078E3-4388-44E9-A7E1-0F62B7369185}"/>
              </a:ext>
            </a:extLst>
          </p:cNvPr>
          <p:cNvSpPr txBox="1"/>
          <p:nvPr/>
        </p:nvSpPr>
        <p:spPr>
          <a:xfrm>
            <a:off x="1502906" y="4023859"/>
            <a:ext cx="196296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26" name="Picture 25" descr="A drawing of a person&#10;&#10;Description automatically generated">
            <a:extLst>
              <a:ext uri="{FF2B5EF4-FFF2-40B4-BE49-F238E27FC236}">
                <a16:creationId xmlns:a16="http://schemas.microsoft.com/office/drawing/2014/main" id="{07932966-9B4B-487D-8401-A197216EF128}"/>
              </a:ext>
            </a:extLst>
          </p:cNvPr>
          <p:cNvPicPr>
            <a:picLocks noChangeAspect="1"/>
          </p:cNvPicPr>
          <p:nvPr/>
        </p:nvPicPr>
        <p:blipFill rotWithShape="1">
          <a:blip r:embed="rId9">
            <a:clrChange>
              <a:clrFrom>
                <a:srgbClr val="FCFCFC"/>
              </a:clrFrom>
              <a:clrTo>
                <a:srgbClr val="FCFCFC">
                  <a:alpha val="0"/>
                </a:srgbClr>
              </a:clrTo>
            </a:clrChange>
          </a:blip>
          <a:srcRect l="31229" t="29735" r="58556" b="40732"/>
          <a:stretch/>
        </p:blipFill>
        <p:spPr>
          <a:xfrm>
            <a:off x="7097190" y="3859094"/>
            <a:ext cx="1585536" cy="1672560"/>
          </a:xfrm>
          <a:prstGeom prst="rect">
            <a:avLst/>
          </a:prstGeom>
        </p:spPr>
      </p:pic>
      <p:pic>
        <p:nvPicPr>
          <p:cNvPr id="30" name="Picture 29" descr="Decorative">
            <a:extLst>
              <a:ext uri="{FF2B5EF4-FFF2-40B4-BE49-F238E27FC236}">
                <a16:creationId xmlns:a16="http://schemas.microsoft.com/office/drawing/2014/main" id="{595775B2-FD72-4801-95DA-B57B8E007230}"/>
              </a:ext>
              <a:ext uri="{C183D7F6-B498-43B3-948B-1728B52AA6E4}">
                <adec:decorative xmlns:adec="http://schemas.microsoft.com/office/drawing/2017/decorative" val="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artisticCutout/>
                    </a14:imgEffect>
                  </a14:imgLayer>
                </a14:imgProps>
              </a:ext>
              <a:ext uri="{28A0092B-C50C-407E-A947-70E740481C1C}">
                <a14:useLocalDpi xmlns:a14="http://schemas.microsoft.com/office/drawing/2010/main" val="0"/>
              </a:ext>
            </a:extLst>
          </a:blip>
          <a:srcRect r="57220" b="20332"/>
          <a:stretch/>
        </p:blipFill>
        <p:spPr>
          <a:xfrm flipH="1">
            <a:off x="8066949" y="2189088"/>
            <a:ext cx="2325559" cy="3425577"/>
          </a:xfrm>
          <a:prstGeom prst="rect">
            <a:avLst/>
          </a:prstGeom>
        </p:spPr>
      </p:pic>
      <p:sp>
        <p:nvSpPr>
          <p:cNvPr id="31" name="TextBox 30">
            <a:extLst>
              <a:ext uri="{FF2B5EF4-FFF2-40B4-BE49-F238E27FC236}">
                <a16:creationId xmlns:a16="http://schemas.microsoft.com/office/drawing/2014/main" id="{F132B6CB-1246-460F-918C-D2A78FFF4F79}"/>
              </a:ext>
            </a:extLst>
          </p:cNvPr>
          <p:cNvSpPr txBox="1"/>
          <p:nvPr/>
        </p:nvSpPr>
        <p:spPr>
          <a:xfrm>
            <a:off x="9022421" y="3920390"/>
            <a:ext cx="176846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descr="A picture containing silhouette of nurse">
            <a:extLst>
              <a:ext uri="{FF2B5EF4-FFF2-40B4-BE49-F238E27FC236}">
                <a16:creationId xmlns:a16="http://schemas.microsoft.com/office/drawing/2014/main" id="{99CB70DA-EB05-4340-8F7E-C6F514943D1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5311432" y="2674607"/>
            <a:ext cx="1709323" cy="3073003"/>
          </a:xfrm>
          <a:prstGeom prst="rect">
            <a:avLst/>
          </a:prstGeom>
        </p:spPr>
      </p:pic>
      <p:sp>
        <p:nvSpPr>
          <p:cNvPr id="3" name="Text Placeholder 2">
            <a:extLst>
              <a:ext uri="{FF2B5EF4-FFF2-40B4-BE49-F238E27FC236}">
                <a16:creationId xmlns:a16="http://schemas.microsoft.com/office/drawing/2014/main" id="{BC8EF4EB-2971-F44C-AE04-3D367EBCD885}"/>
              </a:ext>
            </a:extLst>
          </p:cNvPr>
          <p:cNvSpPr>
            <a:spLocks noGrp="1"/>
          </p:cNvSpPr>
          <p:nvPr>
            <p:ph type="body" sz="quarter" idx="11"/>
          </p:nvPr>
        </p:nvSpPr>
        <p:spPr>
          <a:xfrm>
            <a:off x="5899144" y="1227295"/>
            <a:ext cx="3051816" cy="1323684"/>
          </a:xfrm>
          <a:prstGeom prst="wedgeRectCallout">
            <a:avLst>
              <a:gd name="adj1" fmla="val -64648"/>
              <a:gd name="adj2" fmla="val 64738"/>
            </a:avLst>
          </a:prstGeom>
        </p:spPr>
        <p:txBody>
          <a:bodyPr/>
          <a:lstStyle/>
          <a:p>
            <a:r>
              <a:rPr lang="en-US" dirty="0"/>
              <a:t>Allison, please send STAT labs and notify the anesthesia team for assistance.</a:t>
            </a:r>
          </a:p>
        </p:txBody>
      </p:sp>
      <p:sp>
        <p:nvSpPr>
          <p:cNvPr id="17" name="Text Placeholder 15">
            <a:extLst>
              <a:ext uri="{FF2B5EF4-FFF2-40B4-BE49-F238E27FC236}">
                <a16:creationId xmlns:a16="http://schemas.microsoft.com/office/drawing/2014/main" id="{6961680B-625A-654B-BB32-1201BAA5BF0C}"/>
              </a:ext>
            </a:extLst>
          </p:cNvPr>
          <p:cNvSpPr txBox="1">
            <a:spLocks/>
          </p:cNvSpPr>
          <p:nvPr/>
        </p:nvSpPr>
        <p:spPr>
          <a:xfrm>
            <a:off x="1502906" y="4644812"/>
            <a:ext cx="10796889" cy="1311632"/>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continues fundal and bimanual massage and requests STAT labs. The L&amp;D anesthesia team presents to the room to assist. Bleeding continues for more than 10 minutes post-</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t>Hemabate</a:t>
            </a:r>
            <a:r>
              <a:rPr lang="en-US" dirty="0"/>
              <a:t>)</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administration, but at a slower pace.</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8" name="TextBox 27">
            <a:extLst>
              <a:ext uri="{FF2B5EF4-FFF2-40B4-BE49-F238E27FC236}">
                <a16:creationId xmlns:a16="http://schemas.microsoft.com/office/drawing/2014/main" id="{1E487047-01AB-4201-A21F-A17BE6BDAC11}"/>
              </a:ext>
            </a:extLst>
          </p:cNvPr>
          <p:cNvSpPr txBox="1"/>
          <p:nvPr/>
        </p:nvSpPr>
        <p:spPr>
          <a:xfrm>
            <a:off x="6122693" y="3893054"/>
            <a:ext cx="133273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7" name="TextBox 26">
            <a:extLst>
              <a:ext uri="{FF2B5EF4-FFF2-40B4-BE49-F238E27FC236}">
                <a16:creationId xmlns:a16="http://schemas.microsoft.com/office/drawing/2014/main" id="{712F25B3-6ED6-8342-B327-ADD8F3A00F14}"/>
              </a:ext>
            </a:extLst>
          </p:cNvPr>
          <p:cNvSpPr txBox="1"/>
          <p:nvPr/>
        </p:nvSpPr>
        <p:spPr>
          <a:xfrm>
            <a:off x="2808526" y="192638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7689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a:extLst>
              <a:ext uri="{FF2B5EF4-FFF2-40B4-BE49-F238E27FC236}">
                <a16:creationId xmlns:a16="http://schemas.microsoft.com/office/drawing/2014/main" id="{06863F65-572A-4D46-BDD1-F493E81697A7}"/>
              </a:ext>
              <a:ext uri="{C183D7F6-B498-43B3-948B-1728B52AA6E4}">
                <adec:decorative xmlns:adec="http://schemas.microsoft.com/office/drawing/2017/decorative" val="1"/>
              </a:ext>
            </a:extLst>
          </p:cNvPr>
          <p:cNvSpPr/>
          <p:nvPr/>
        </p:nvSpPr>
        <p:spPr>
          <a:xfrm rot="10800000" flipH="1" flipV="1">
            <a:off x="1445343" y="237998"/>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2128E98-962B-4004-8F52-22AC487C40B5}"/>
              </a:ext>
              <a:ext uri="{C183D7F6-B498-43B3-948B-1728B52AA6E4}">
                <adec:decorative xmlns:adec="http://schemas.microsoft.com/office/drawing/2017/decorative" val="1"/>
              </a:ext>
            </a:extLst>
          </p:cNvPr>
          <p:cNvGrpSpPr/>
          <p:nvPr/>
        </p:nvGrpSpPr>
        <p:grpSpPr>
          <a:xfrm>
            <a:off x="6050192" y="2464695"/>
            <a:ext cx="1747482" cy="3488041"/>
            <a:chOff x="6216819" y="1767432"/>
            <a:chExt cx="2452932" cy="4488444"/>
          </a:xfrm>
        </p:grpSpPr>
        <p:pic>
          <p:nvPicPr>
            <p:cNvPr id="15" name="Picture 14" title="Nurse hanging IV">
              <a:extLst>
                <a:ext uri="{FF2B5EF4-FFF2-40B4-BE49-F238E27FC236}">
                  <a16:creationId xmlns:a16="http://schemas.microsoft.com/office/drawing/2014/main" id="{6B7B4E6D-A419-4644-A4F7-BC0429BB0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6" name="Picture 15" title="Nurse hanging IV">
              <a:extLst>
                <a:ext uri="{FF2B5EF4-FFF2-40B4-BE49-F238E27FC236}">
                  <a16:creationId xmlns:a16="http://schemas.microsoft.com/office/drawing/2014/main" id="{D1918611-5035-466D-84A5-CE7F8C261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1417D4AF-891A-4AE2-B047-A2C466B26EC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9" name="Picture 18" descr="A picture containing silhouette of doctor">
            <a:extLst>
              <a:ext uri="{FF2B5EF4-FFF2-40B4-BE49-F238E27FC236}">
                <a16:creationId xmlns:a16="http://schemas.microsoft.com/office/drawing/2014/main" id="{C0615EBA-D949-45E3-B38E-B14F675654B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7537012" y="2532410"/>
            <a:ext cx="1752184" cy="3352612"/>
          </a:xfrm>
          <a:prstGeom prst="rect">
            <a:avLst/>
          </a:prstGeom>
        </p:spPr>
      </p:pic>
      <p:sp>
        <p:nvSpPr>
          <p:cNvPr id="23" name="TextBox 22">
            <a:extLst>
              <a:ext uri="{FF2B5EF4-FFF2-40B4-BE49-F238E27FC236}">
                <a16:creationId xmlns:a16="http://schemas.microsoft.com/office/drawing/2014/main" id="{61A1CC0B-4CCD-4B30-85BC-D73168558178}"/>
              </a:ext>
            </a:extLst>
          </p:cNvPr>
          <p:cNvSpPr txBox="1"/>
          <p:nvPr/>
        </p:nvSpPr>
        <p:spPr>
          <a:xfrm>
            <a:off x="8130155" y="2333890"/>
            <a:ext cx="16575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4" name="Picture 23" descr="Image of a patient in a hospital bed.">
            <a:extLst>
              <a:ext uri="{FF2B5EF4-FFF2-40B4-BE49-F238E27FC236}">
                <a16:creationId xmlns:a16="http://schemas.microsoft.com/office/drawing/2014/main" id="{DA324577-4741-4832-9EC4-CA434A75A89E}"/>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5048122" y="2993243"/>
            <a:ext cx="4852593" cy="2956081"/>
          </a:xfrm>
          <a:prstGeom prst="rect">
            <a:avLst/>
          </a:prstGeom>
        </p:spPr>
      </p:pic>
      <p:sp>
        <p:nvSpPr>
          <p:cNvPr id="25" name="TextBox 24">
            <a:extLst>
              <a:ext uri="{FF2B5EF4-FFF2-40B4-BE49-F238E27FC236}">
                <a16:creationId xmlns:a16="http://schemas.microsoft.com/office/drawing/2014/main" id="{24C7F002-5DC5-489D-997B-0CC77F5F4518}"/>
              </a:ext>
            </a:extLst>
          </p:cNvPr>
          <p:cNvSpPr txBox="1"/>
          <p:nvPr/>
        </p:nvSpPr>
        <p:spPr>
          <a:xfrm>
            <a:off x="5263216" y="4747562"/>
            <a:ext cx="186269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1" name="Title 10"/>
          <p:cNvSpPr>
            <a:spLocks noGrp="1"/>
          </p:cNvSpPr>
          <p:nvPr>
            <p:ph type="title"/>
          </p:nvPr>
        </p:nvSpPr>
        <p:spPr/>
        <p:txBody>
          <a:bodyPr/>
          <a:lstStyle/>
          <a:p>
            <a:r>
              <a:rPr lang="en-US" dirty="0"/>
              <a:t>Obstetric Hemorrhage</a:t>
            </a:r>
            <a:br>
              <a:rPr lang="en-US" dirty="0"/>
            </a:br>
            <a:r>
              <a:rPr lang="en-US" dirty="0"/>
              <a:t>Master Case</a:t>
            </a:r>
          </a:p>
        </p:txBody>
      </p:sp>
      <p:sp>
        <p:nvSpPr>
          <p:cNvPr id="12" name="Text Placeholder 11"/>
          <p:cNvSpPr>
            <a:spLocks noGrp="1"/>
          </p:cNvSpPr>
          <p:nvPr>
            <p:ph type="body" sz="quarter" idx="10"/>
          </p:nvPr>
        </p:nvSpPr>
        <p:spPr>
          <a:xfrm>
            <a:off x="1407061" y="-3523"/>
            <a:ext cx="10660892" cy="1447059"/>
          </a:xfrm>
        </p:spPr>
        <p:txBody>
          <a:bodyPr/>
          <a:lstStyle/>
          <a:p>
            <a:r>
              <a:rPr lang="en-US" dirty="0"/>
              <a:t>Ms. Williams’ vitals are checked again, showing a heart rate of 135 and a blood pressure of 94/49. Quantitative blood loss assessment was performed and found to be 1,250 cc total at this time. 1,000 mg of rectal misoprostol is administered, along </a:t>
            </a:r>
            <a:r>
              <a:rPr lang="en-US"/>
              <a:t>with 2 </a:t>
            </a:r>
            <a:r>
              <a:rPr lang="en-US" dirty="0"/>
              <a:t>units of </a:t>
            </a:r>
            <a:r>
              <a:rPr lang="en-US" dirty="0" err="1"/>
              <a:t>pRBCs</a:t>
            </a:r>
            <a:r>
              <a:rPr lang="en-US" dirty="0"/>
              <a:t>. </a:t>
            </a:r>
            <a:endParaRPr lang="en-US" dirty="0">
              <a:cs typeface="Calibri"/>
            </a:endParaRPr>
          </a:p>
        </p:txBody>
      </p:sp>
      <p:sp>
        <p:nvSpPr>
          <p:cNvPr id="13" name="Text Placeholder 12"/>
          <p:cNvSpPr>
            <a:spLocks noGrp="1"/>
          </p:cNvSpPr>
          <p:nvPr>
            <p:ph type="body" sz="quarter" idx="11"/>
          </p:nvPr>
        </p:nvSpPr>
        <p:spPr>
          <a:xfrm>
            <a:off x="1413696" y="2259913"/>
            <a:ext cx="3769199" cy="1609473"/>
          </a:xfrm>
          <a:prstGeom prst="wedgeRectCallout">
            <a:avLst>
              <a:gd name="adj1" fmla="val 97990"/>
              <a:gd name="adj2" fmla="val -16172"/>
            </a:avLst>
          </a:prstGeom>
        </p:spPr>
        <p:txBody>
          <a:bodyPr/>
          <a:lstStyle/>
          <a:p>
            <a:r>
              <a:rPr lang="en-US" dirty="0"/>
              <a:t>Dr. </a:t>
            </a:r>
            <a:r>
              <a:rPr lang="en-US" dirty="0" err="1"/>
              <a:t>Sonentag</a:t>
            </a:r>
            <a:r>
              <a:rPr lang="en-US" dirty="0"/>
              <a:t>, it’s been 10 minutes, and the uterus is becoming firmer with resolution of atony.</a:t>
            </a:r>
          </a:p>
        </p:txBody>
      </p:sp>
      <p:sp>
        <p:nvSpPr>
          <p:cNvPr id="9" name="Slide Number Placeholder 8"/>
          <p:cNvSpPr>
            <a:spLocks noGrp="1"/>
          </p:cNvSpPr>
          <p:nvPr>
            <p:ph type="sldNum" sz="quarter" idx="4"/>
          </p:nvPr>
        </p:nvSpPr>
        <p:spPr>
          <a:xfrm>
            <a:off x="11146589" y="6245729"/>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2" name="Picture 31" descr="Decorative">
            <a:extLst>
              <a:ext uri="{FF2B5EF4-FFF2-40B4-BE49-F238E27FC236}">
                <a16:creationId xmlns:a16="http://schemas.microsoft.com/office/drawing/2014/main" id="{850A637A-955E-48DA-AEAF-C7BDF3E8FD04}"/>
              </a:ext>
              <a:ext uri="{C183D7F6-B498-43B3-948B-1728B52AA6E4}">
                <adec:decorative xmlns:adec="http://schemas.microsoft.com/office/drawing/2017/decorative" val="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artisticCutout/>
                    </a14:imgEffect>
                  </a14:imgLayer>
                </a14:imgProps>
              </a:ext>
              <a:ext uri="{28A0092B-C50C-407E-A947-70E740481C1C}">
                <a14:useLocalDpi xmlns:a14="http://schemas.microsoft.com/office/drawing/2010/main" val="0"/>
              </a:ext>
            </a:extLst>
          </a:blip>
          <a:srcRect r="57220" b="20332"/>
          <a:stretch/>
        </p:blipFill>
        <p:spPr>
          <a:xfrm flipH="1">
            <a:off x="9991090" y="2772500"/>
            <a:ext cx="1786506" cy="2631546"/>
          </a:xfrm>
          <a:prstGeom prst="rect">
            <a:avLst/>
          </a:prstGeom>
        </p:spPr>
      </p:pic>
      <p:sp>
        <p:nvSpPr>
          <p:cNvPr id="33" name="TextBox 32">
            <a:extLst>
              <a:ext uri="{FF2B5EF4-FFF2-40B4-BE49-F238E27FC236}">
                <a16:creationId xmlns:a16="http://schemas.microsoft.com/office/drawing/2014/main" id="{ECCAAC41-17FC-4D8E-B876-838D89F539F4}"/>
              </a:ext>
            </a:extLst>
          </p:cNvPr>
          <p:cNvSpPr txBox="1"/>
          <p:nvPr/>
        </p:nvSpPr>
        <p:spPr>
          <a:xfrm>
            <a:off x="10252119" y="2343074"/>
            <a:ext cx="178893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picture containing silhouette of nurse">
            <a:extLst>
              <a:ext uri="{FF2B5EF4-FFF2-40B4-BE49-F238E27FC236}">
                <a16:creationId xmlns:a16="http://schemas.microsoft.com/office/drawing/2014/main" id="{5F69F672-356B-ED4B-B30C-B8C66B9FE44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8826372" y="2864601"/>
            <a:ext cx="1709323" cy="3073003"/>
          </a:xfrm>
          <a:prstGeom prst="rect">
            <a:avLst/>
          </a:prstGeom>
        </p:spPr>
      </p:pic>
      <p:pic>
        <p:nvPicPr>
          <p:cNvPr id="26" name="Picture 25" descr="A drawing of a person&#10;&#10;Description automatically generated">
            <a:extLst>
              <a:ext uri="{FF2B5EF4-FFF2-40B4-BE49-F238E27FC236}">
                <a16:creationId xmlns:a16="http://schemas.microsoft.com/office/drawing/2014/main" id="{AF2DA1B7-E117-4770-884A-95A344A61722}"/>
              </a:ext>
            </a:extLst>
          </p:cNvPr>
          <p:cNvPicPr>
            <a:picLocks noChangeAspect="1"/>
          </p:cNvPicPr>
          <p:nvPr/>
        </p:nvPicPr>
        <p:blipFill rotWithShape="1">
          <a:blip r:embed="rId11">
            <a:clrChange>
              <a:clrFrom>
                <a:srgbClr val="FCFCFC"/>
              </a:clrFrom>
              <a:clrTo>
                <a:srgbClr val="FCFCFC">
                  <a:alpha val="0"/>
                </a:srgbClr>
              </a:clrTo>
            </a:clrChange>
          </a:blip>
          <a:srcRect l="31229" t="29735" r="58556" b="40732"/>
          <a:stretch/>
        </p:blipFill>
        <p:spPr>
          <a:xfrm>
            <a:off x="10722911" y="4208716"/>
            <a:ext cx="1585536" cy="1672560"/>
          </a:xfrm>
          <a:prstGeom prst="rect">
            <a:avLst/>
          </a:prstGeom>
        </p:spPr>
      </p:pic>
      <p:sp>
        <p:nvSpPr>
          <p:cNvPr id="28" name="TextBox 27">
            <a:extLst>
              <a:ext uri="{FF2B5EF4-FFF2-40B4-BE49-F238E27FC236}">
                <a16:creationId xmlns:a16="http://schemas.microsoft.com/office/drawing/2014/main" id="{485E9082-0F18-4E5A-9166-3E0273B8E048}"/>
              </a:ext>
            </a:extLst>
          </p:cNvPr>
          <p:cNvSpPr txBox="1"/>
          <p:nvPr/>
        </p:nvSpPr>
        <p:spPr>
          <a:xfrm>
            <a:off x="8826088" y="5009171"/>
            <a:ext cx="1426031" cy="262075"/>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7" name="TextBox 26">
            <a:extLst>
              <a:ext uri="{FF2B5EF4-FFF2-40B4-BE49-F238E27FC236}">
                <a16:creationId xmlns:a16="http://schemas.microsoft.com/office/drawing/2014/main" id="{9B223BEA-A2FD-8D42-A7B0-8F8C1C84B10D}"/>
              </a:ext>
            </a:extLst>
          </p:cNvPr>
          <p:cNvSpPr txBox="1"/>
          <p:nvPr/>
        </p:nvSpPr>
        <p:spPr>
          <a:xfrm>
            <a:off x="6683925" y="234307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47742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a:extLst>
              <a:ext uri="{FF2B5EF4-FFF2-40B4-BE49-F238E27FC236}">
                <a16:creationId xmlns:a16="http://schemas.microsoft.com/office/drawing/2014/main" id="{06863F65-572A-4D46-BDD1-F493E81697A7}"/>
              </a:ext>
              <a:ext uri="{C183D7F6-B498-43B3-948B-1728B52AA6E4}">
                <adec:decorative xmlns:adec="http://schemas.microsoft.com/office/drawing/2017/decorative" val="1"/>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p:cNvSpPr>
            <a:spLocks noGrp="1"/>
          </p:cNvSpPr>
          <p:nvPr>
            <p:ph type="title"/>
          </p:nvPr>
        </p:nvSpPr>
        <p:spPr/>
        <p:txBody>
          <a:bodyPr/>
          <a:lstStyle/>
          <a:p>
            <a:r>
              <a:rPr lang="en-US" dirty="0"/>
              <a:t>Obstetric Hemorrhage</a:t>
            </a:r>
            <a:br>
              <a:rPr lang="en-US" dirty="0"/>
            </a:br>
            <a:r>
              <a:rPr lang="en-US" dirty="0"/>
              <a:t>Master Case</a:t>
            </a:r>
          </a:p>
        </p:txBody>
      </p:sp>
      <p:sp>
        <p:nvSpPr>
          <p:cNvPr id="13" name="Text Placeholder 12"/>
          <p:cNvSpPr>
            <a:spLocks noGrp="1"/>
          </p:cNvSpPr>
          <p:nvPr>
            <p:ph type="body" sz="quarter" idx="11"/>
          </p:nvPr>
        </p:nvSpPr>
        <p:spPr>
          <a:xfrm>
            <a:off x="8065907" y="1917504"/>
            <a:ext cx="3769199" cy="1676708"/>
          </a:xfrm>
          <a:prstGeom prst="wedgeRectCallout">
            <a:avLst>
              <a:gd name="adj1" fmla="val -100013"/>
              <a:gd name="adj2" fmla="val 10294"/>
            </a:avLst>
          </a:prstGeom>
        </p:spPr>
        <p:txBody>
          <a:bodyPr/>
          <a:lstStyle/>
          <a:p>
            <a:r>
              <a:rPr lang="en-US" dirty="0"/>
              <a:t>Ms. Williams, we believe things are under control. Your bleeding is slowing down.</a:t>
            </a:r>
            <a:endParaRPr lang="en-US" dirty="0">
              <a:cs typeface="Calibri"/>
            </a:endParaRPr>
          </a:p>
        </p:txBody>
      </p:sp>
      <p:sp>
        <p:nvSpPr>
          <p:cNvPr id="14" name="Text Placeholder 13"/>
          <p:cNvSpPr>
            <a:spLocks noGrp="1"/>
          </p:cNvSpPr>
          <p:nvPr>
            <p:ph type="body" sz="quarter" idx="12"/>
          </p:nvPr>
        </p:nvSpPr>
        <p:spPr>
          <a:xfrm>
            <a:off x="1410725" y="132736"/>
            <a:ext cx="10198099" cy="875317"/>
          </a:xfrm>
          <a:prstGeom prst="rect">
            <a:avLst/>
          </a:prstGeom>
        </p:spPr>
        <p:txBody>
          <a:bodyPr/>
          <a:lstStyle/>
          <a:p>
            <a:r>
              <a:rPr lang="en-US" dirty="0"/>
              <a:t>The Hgb result is called back to the room at 7.1 g/dl, and no additional active bleeding is noted. Ms. Williams is cleaned and returned to the supine position.</a:t>
            </a:r>
          </a:p>
        </p:txBody>
      </p:sp>
      <p:sp>
        <p:nvSpPr>
          <p:cNvPr id="29" name="Slide Number Placeholder 8">
            <a:extLst>
              <a:ext uri="{FF2B5EF4-FFF2-40B4-BE49-F238E27FC236}">
                <a16:creationId xmlns:a16="http://schemas.microsoft.com/office/drawing/2014/main" id="{B4A44EDE-A1D5-E046-8FB7-BDB44B64AF43}"/>
              </a:ext>
            </a:extLst>
          </p:cNvPr>
          <p:cNvSpPr>
            <a:spLocks noGrp="1"/>
          </p:cNvSpPr>
          <p:nvPr>
            <p:ph type="sldNum" sz="quarter" idx="4"/>
          </p:nvPr>
        </p:nvSpPr>
        <p:spPr>
          <a:xfrm>
            <a:off x="11146589" y="6245729"/>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E430F73B-088A-294C-BA5D-BBE8905479C5}"/>
              </a:ext>
              <a:ext uri="{C183D7F6-B498-43B3-948B-1728B52AA6E4}">
                <adec:decorative xmlns:adec="http://schemas.microsoft.com/office/drawing/2017/decorative" val="1"/>
              </a:ext>
            </a:extLst>
          </p:cNvPr>
          <p:cNvGrpSpPr/>
          <p:nvPr/>
        </p:nvGrpSpPr>
        <p:grpSpPr>
          <a:xfrm>
            <a:off x="3266651" y="2355952"/>
            <a:ext cx="1747482" cy="3488041"/>
            <a:chOff x="6216819" y="1767432"/>
            <a:chExt cx="2452932" cy="4488444"/>
          </a:xfrm>
        </p:grpSpPr>
        <p:pic>
          <p:nvPicPr>
            <p:cNvPr id="34" name="Picture 33" title="Nurse hanging IV">
              <a:extLst>
                <a:ext uri="{FF2B5EF4-FFF2-40B4-BE49-F238E27FC236}">
                  <a16:creationId xmlns:a16="http://schemas.microsoft.com/office/drawing/2014/main" id="{238C7723-8078-EE41-8E15-634C7827B3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5" name="Picture 34" title="Nurse hanging IV">
              <a:extLst>
                <a:ext uri="{FF2B5EF4-FFF2-40B4-BE49-F238E27FC236}">
                  <a16:creationId xmlns:a16="http://schemas.microsoft.com/office/drawing/2014/main" id="{D94D49C6-3225-CC46-991A-CB03D3E4C3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6" name="Picture 35" descr="A picture containing silhouette of nurse">
              <a:extLst>
                <a:ext uri="{FF2B5EF4-FFF2-40B4-BE49-F238E27FC236}">
                  <a16:creationId xmlns:a16="http://schemas.microsoft.com/office/drawing/2014/main" id="{5BADE1F3-8A59-BA43-BC2E-9765BE739B1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7" name="Picture 36" descr="A picture containing silhouette of doctor">
            <a:extLst>
              <a:ext uri="{FF2B5EF4-FFF2-40B4-BE49-F238E27FC236}">
                <a16:creationId xmlns:a16="http://schemas.microsoft.com/office/drawing/2014/main" id="{E3B3B212-A56A-9448-9BB8-9AD71A59AA2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4753471" y="2423667"/>
            <a:ext cx="1752184" cy="3352612"/>
          </a:xfrm>
          <a:prstGeom prst="rect">
            <a:avLst/>
          </a:prstGeom>
        </p:spPr>
      </p:pic>
      <p:sp>
        <p:nvSpPr>
          <p:cNvPr id="39" name="TextBox 38">
            <a:extLst>
              <a:ext uri="{FF2B5EF4-FFF2-40B4-BE49-F238E27FC236}">
                <a16:creationId xmlns:a16="http://schemas.microsoft.com/office/drawing/2014/main" id="{7AE8C1F6-ABB2-7644-A4FE-96234C2C9B0D}"/>
              </a:ext>
            </a:extLst>
          </p:cNvPr>
          <p:cNvSpPr txBox="1"/>
          <p:nvPr/>
        </p:nvSpPr>
        <p:spPr>
          <a:xfrm>
            <a:off x="5346614" y="2225147"/>
            <a:ext cx="16575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0" name="Picture 39" descr="Image of a patient in a hospital bed.">
            <a:extLst>
              <a:ext uri="{FF2B5EF4-FFF2-40B4-BE49-F238E27FC236}">
                <a16:creationId xmlns:a16="http://schemas.microsoft.com/office/drawing/2014/main" id="{27115FFB-188C-2142-BD04-D6DBD50BC54A}"/>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2264581" y="2884500"/>
            <a:ext cx="4852593" cy="2956081"/>
          </a:xfrm>
          <a:prstGeom prst="rect">
            <a:avLst/>
          </a:prstGeom>
        </p:spPr>
      </p:pic>
      <p:sp>
        <p:nvSpPr>
          <p:cNvPr id="41" name="TextBox 40">
            <a:extLst>
              <a:ext uri="{FF2B5EF4-FFF2-40B4-BE49-F238E27FC236}">
                <a16:creationId xmlns:a16="http://schemas.microsoft.com/office/drawing/2014/main" id="{B7F0E221-24DF-6146-BA21-4466D02C721F}"/>
              </a:ext>
            </a:extLst>
          </p:cNvPr>
          <p:cNvSpPr txBox="1"/>
          <p:nvPr/>
        </p:nvSpPr>
        <p:spPr>
          <a:xfrm>
            <a:off x="2479675" y="4638819"/>
            <a:ext cx="186269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45" name="Picture 44" descr="A picture containing silhouette of nurse">
            <a:extLst>
              <a:ext uri="{FF2B5EF4-FFF2-40B4-BE49-F238E27FC236}">
                <a16:creationId xmlns:a16="http://schemas.microsoft.com/office/drawing/2014/main" id="{71B70B3F-F67D-164A-86AD-0723BCA23F6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6042831" y="2755858"/>
            <a:ext cx="1709323" cy="3073003"/>
          </a:xfrm>
          <a:prstGeom prst="rect">
            <a:avLst/>
          </a:prstGeom>
        </p:spPr>
      </p:pic>
      <p:sp>
        <p:nvSpPr>
          <p:cNvPr id="47" name="TextBox 46">
            <a:extLst>
              <a:ext uri="{FF2B5EF4-FFF2-40B4-BE49-F238E27FC236}">
                <a16:creationId xmlns:a16="http://schemas.microsoft.com/office/drawing/2014/main" id="{D72265FD-798B-3B47-B637-136972039C19}"/>
              </a:ext>
            </a:extLst>
          </p:cNvPr>
          <p:cNvSpPr txBox="1"/>
          <p:nvPr/>
        </p:nvSpPr>
        <p:spPr>
          <a:xfrm>
            <a:off x="6214061" y="4900429"/>
            <a:ext cx="137436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18" name="TextBox 17">
            <a:extLst>
              <a:ext uri="{FF2B5EF4-FFF2-40B4-BE49-F238E27FC236}">
                <a16:creationId xmlns:a16="http://schemas.microsoft.com/office/drawing/2014/main" id="{F955F44B-DC48-A045-8AA6-B7850B2ED854}"/>
              </a:ext>
            </a:extLst>
          </p:cNvPr>
          <p:cNvSpPr txBox="1"/>
          <p:nvPr/>
        </p:nvSpPr>
        <p:spPr>
          <a:xfrm>
            <a:off x="3953966" y="2225147"/>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51785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Master Case</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F13ABD0-2291-2B47-B6B0-40496E34B9A0}"/>
              </a:ext>
            </a:extLst>
          </p:cNvPr>
          <p:cNvSpPr>
            <a:spLocks noGrp="1"/>
          </p:cNvSpPr>
          <p:nvPr>
            <p:ph idx="1"/>
          </p:nvPr>
        </p:nvSpPr>
        <p:spPr>
          <a:xfrm>
            <a:off x="584894" y="1990902"/>
            <a:ext cx="6819206" cy="3551553"/>
          </a:xfrm>
          <a:solidFill>
            <a:schemeClr val="bg1"/>
          </a:solidFill>
          <a:ln w="19050">
            <a:solidFill>
              <a:schemeClr val="accent1"/>
            </a:solidFill>
          </a:ln>
        </p:spPr>
        <p:txBody>
          <a:bodyPr anchor="ctr">
            <a:normAutofit/>
          </a:bodyPr>
          <a:lstStyle/>
          <a:p>
            <a:pPr marL="285750" indent="-285750"/>
            <a:r>
              <a:rPr lang="en-US" sz="3000" dirty="0"/>
              <a:t>Read the master case scenario on the following slides.</a:t>
            </a:r>
          </a:p>
          <a:p>
            <a:pPr marL="285750" indent="-285750"/>
            <a:r>
              <a:rPr lang="en-US" sz="3000" dirty="0"/>
              <a:t>Notice where clinician interactions are crucial to keeping patients safe.</a:t>
            </a:r>
          </a:p>
          <a:p>
            <a:pPr marL="285750" indent="-285750"/>
            <a:r>
              <a:rPr lang="en-US" sz="3000" dirty="0"/>
              <a:t>We will use this scenario to demonstrate the use of the teamwork tools described in </a:t>
            </a:r>
            <a:r>
              <a:rPr lang="en-US" sz="3000"/>
              <a:t>later modules.</a:t>
            </a:r>
            <a:endParaRPr lang="en-US" sz="3000" dirty="0"/>
          </a:p>
        </p:txBody>
      </p:sp>
      <p:pic>
        <p:nvPicPr>
          <p:cNvPr id="9" name="Picture 8">
            <a:extLst>
              <a:ext uri="{FF2B5EF4-FFF2-40B4-BE49-F238E27FC236}">
                <a16:creationId xmlns:a16="http://schemas.microsoft.com/office/drawing/2014/main" id="{11078F43-580E-2E48-A57F-F0DE4CB7DD5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Tree>
    <p:custDataLst>
      <p:tags r:id="rId1"/>
    </p:custDataLst>
    <p:extLst>
      <p:ext uri="{BB962C8B-B14F-4D97-AF65-F5344CB8AC3E}">
        <p14:creationId xmlns:p14="http://schemas.microsoft.com/office/powerpoint/2010/main" val="53892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Call-Out &amp; Check-Back</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606159" y="2357000"/>
            <a:ext cx="6819206" cy="2526882"/>
          </a:xfrm>
          <a:solidFill>
            <a:schemeClr val="bg1"/>
          </a:solidFill>
          <a:ln w="19050">
            <a:solidFill>
              <a:schemeClr val="accent1"/>
            </a:solidFill>
          </a:ln>
        </p:spPr>
        <p:txBody>
          <a:bodyPr anchor="ctr">
            <a:normAutofit/>
          </a:bodyPr>
          <a:lstStyle/>
          <a:p>
            <a:r>
              <a:rPr lang="en-US" sz="3000" dirty="0"/>
              <a:t>Observe how the nurse, Allison, calls-out assertively.</a:t>
            </a:r>
          </a:p>
          <a:p>
            <a:r>
              <a:rPr lang="en-US" sz="3000" dirty="0"/>
              <a:t>Notice the charge nurse, Tanya, confirm Allison’s call-out with a check-back.</a:t>
            </a:r>
          </a:p>
        </p:txBody>
      </p:sp>
    </p:spTree>
    <p:custDataLst>
      <p:tags r:id="rId1"/>
    </p:custDataLst>
    <p:extLst>
      <p:ext uri="{BB962C8B-B14F-4D97-AF65-F5344CB8AC3E}">
        <p14:creationId xmlns:p14="http://schemas.microsoft.com/office/powerpoint/2010/main" val="134080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41A79AF3-AAC1-4FB2-8366-CB3FE88D391D}"/>
              </a:ext>
              <a:ext uri="{C183D7F6-B498-43B3-948B-1728B52AA6E4}">
                <adec:decorative xmlns:adec="http://schemas.microsoft.com/office/drawing/2017/decorative" val="1"/>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Obstetric Hemorrhage</a:t>
            </a:r>
            <a:br>
              <a:rPr lang="en-US" dirty="0"/>
            </a:br>
            <a:r>
              <a:rPr lang="en-US" dirty="0"/>
              <a:t>Call-Out &amp; Check-Back</a:t>
            </a:r>
          </a:p>
        </p:txBody>
      </p:sp>
      <p:sp>
        <p:nvSpPr>
          <p:cNvPr id="3" name="Text Placeholder 2"/>
          <p:cNvSpPr>
            <a:spLocks noGrp="1"/>
          </p:cNvSpPr>
          <p:nvPr>
            <p:ph type="body" sz="quarter" idx="10"/>
          </p:nvPr>
        </p:nvSpPr>
        <p:spPr>
          <a:xfrm>
            <a:off x="1538310" y="468725"/>
            <a:ext cx="10388600" cy="1049210"/>
          </a:xfrm>
        </p:spPr>
        <p:txBody>
          <a:bodyPr/>
          <a:lstStyle/>
          <a:p>
            <a:r>
              <a:rPr lang="en-US" dirty="0"/>
              <a:t>Post-delivery, Allison performs routine vitals every 15 minutes, as well as repeats fundal massage and perineal checks every 30 minutes. About an hour after delivery, Ms. Williams says:</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Text Placeholder 3"/>
          <p:cNvSpPr>
            <a:spLocks noGrp="1"/>
          </p:cNvSpPr>
          <p:nvPr>
            <p:ph type="body" sz="quarter" idx="11"/>
          </p:nvPr>
        </p:nvSpPr>
        <p:spPr>
          <a:xfrm>
            <a:off x="2518784" y="2060416"/>
            <a:ext cx="2649356" cy="850897"/>
          </a:xfrm>
          <a:prstGeom prst="wedgeRectCallout">
            <a:avLst>
              <a:gd name="adj1" fmla="val 41369"/>
              <a:gd name="adj2" fmla="val 91022"/>
            </a:avLst>
          </a:prstGeom>
        </p:spPr>
        <p:txBody>
          <a:bodyPr/>
          <a:lstStyle/>
          <a:p>
            <a:r>
              <a:rPr lang="en-US" dirty="0"/>
              <a:t>Allison, I feel dizzy and lightheaded.</a:t>
            </a:r>
          </a:p>
        </p:txBody>
      </p:sp>
      <p:grpSp>
        <p:nvGrpSpPr>
          <p:cNvPr id="9" name="Group 8">
            <a:extLst>
              <a:ext uri="{FF2B5EF4-FFF2-40B4-BE49-F238E27FC236}">
                <a16:creationId xmlns:a16="http://schemas.microsoft.com/office/drawing/2014/main" id="{78813BC2-73C3-4EE7-87C0-8C5442DF5A6C}"/>
              </a:ext>
              <a:ext uri="{C183D7F6-B498-43B3-948B-1728B52AA6E4}">
                <adec:decorative xmlns:adec="http://schemas.microsoft.com/office/drawing/2017/decorative" val="1"/>
              </a:ext>
            </a:extLst>
          </p:cNvPr>
          <p:cNvGrpSpPr/>
          <p:nvPr/>
        </p:nvGrpSpPr>
        <p:grpSpPr>
          <a:xfrm>
            <a:off x="6770770" y="2323492"/>
            <a:ext cx="1747482" cy="3488041"/>
            <a:chOff x="6216819" y="1767432"/>
            <a:chExt cx="2452932" cy="4488444"/>
          </a:xfrm>
        </p:grpSpPr>
        <p:pic>
          <p:nvPicPr>
            <p:cNvPr id="10" name="Picture 9" title="Nurse hanging IV">
              <a:extLst>
                <a:ext uri="{FF2B5EF4-FFF2-40B4-BE49-F238E27FC236}">
                  <a16:creationId xmlns:a16="http://schemas.microsoft.com/office/drawing/2014/main" id="{50B6E811-1623-42E9-9012-53B1E9C4E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923BB1F3-EFDB-43F3-B671-815D035B6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3" name="Picture 12" descr="A picture containing silhouette of nurse">
              <a:extLst>
                <a:ext uri="{FF2B5EF4-FFF2-40B4-BE49-F238E27FC236}">
                  <a16:creationId xmlns:a16="http://schemas.microsoft.com/office/drawing/2014/main" id="{6B074612-1ABA-4A87-9D84-9786E196543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5" name="Picture 14" descr="Image of a patient in a hospital bed.">
            <a:extLst>
              <a:ext uri="{FF2B5EF4-FFF2-40B4-BE49-F238E27FC236}">
                <a16:creationId xmlns:a16="http://schemas.microsoft.com/office/drawing/2014/main" id="{8A4C7926-040A-4BA7-8F1F-0BB9B0D41717}"/>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4477298" y="2838926"/>
            <a:ext cx="4852593" cy="2956081"/>
          </a:xfrm>
          <a:prstGeom prst="rect">
            <a:avLst/>
          </a:prstGeom>
        </p:spPr>
      </p:pic>
      <p:sp>
        <p:nvSpPr>
          <p:cNvPr id="17" name="TextBox 16">
            <a:extLst>
              <a:ext uri="{FF2B5EF4-FFF2-40B4-BE49-F238E27FC236}">
                <a16:creationId xmlns:a16="http://schemas.microsoft.com/office/drawing/2014/main" id="{CD1CE08E-4FB8-48C2-91FD-DCC74AD00103}"/>
              </a:ext>
            </a:extLst>
          </p:cNvPr>
          <p:cNvSpPr txBox="1"/>
          <p:nvPr/>
        </p:nvSpPr>
        <p:spPr>
          <a:xfrm>
            <a:off x="4355277" y="5137594"/>
            <a:ext cx="189937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4" name="TextBox 13">
            <a:extLst>
              <a:ext uri="{FF2B5EF4-FFF2-40B4-BE49-F238E27FC236}">
                <a16:creationId xmlns:a16="http://schemas.microsoft.com/office/drawing/2014/main" id="{BCDD1BA9-E8E6-254A-BF91-74DA42400CFA}"/>
              </a:ext>
            </a:extLst>
          </p:cNvPr>
          <p:cNvSpPr txBox="1"/>
          <p:nvPr/>
        </p:nvSpPr>
        <p:spPr>
          <a:xfrm>
            <a:off x="7982523" y="370417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8319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2">
            <a:extLst>
              <a:ext uri="{FF2B5EF4-FFF2-40B4-BE49-F238E27FC236}">
                <a16:creationId xmlns:a16="http://schemas.microsoft.com/office/drawing/2014/main" id="{8DB38A43-3079-4F8F-A2EA-88E8E4462C9C}"/>
              </a:ext>
              <a:ext uri="{C183D7F6-B498-43B3-948B-1728B52AA6E4}">
                <adec:decorative xmlns:adec="http://schemas.microsoft.com/office/drawing/2017/decorative" val="1"/>
              </a:ext>
            </a:extLst>
          </p:cNvPr>
          <p:cNvSpPr/>
          <p:nvPr/>
        </p:nvSpPr>
        <p:spPr>
          <a:xfrm flipH="1">
            <a:off x="1368588" y="91440"/>
            <a:ext cx="10650691" cy="57911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08508D68-E4ED-48E9-B360-6F5E9A9090ED}"/>
              </a:ext>
              <a:ext uri="{C183D7F6-B498-43B3-948B-1728B52AA6E4}">
                <adec:decorative xmlns:adec="http://schemas.microsoft.com/office/drawing/2017/decorative" val="1"/>
              </a:ext>
            </a:extLst>
          </p:cNvPr>
          <p:cNvGrpSpPr/>
          <p:nvPr/>
        </p:nvGrpSpPr>
        <p:grpSpPr>
          <a:xfrm>
            <a:off x="3293576" y="2426604"/>
            <a:ext cx="1747482" cy="3488041"/>
            <a:chOff x="6216819" y="1767432"/>
            <a:chExt cx="2452932" cy="4488444"/>
          </a:xfrm>
        </p:grpSpPr>
        <p:pic>
          <p:nvPicPr>
            <p:cNvPr id="11" name="Picture 10" title="Nurse hanging IV">
              <a:extLst>
                <a:ext uri="{FF2B5EF4-FFF2-40B4-BE49-F238E27FC236}">
                  <a16:creationId xmlns:a16="http://schemas.microsoft.com/office/drawing/2014/main" id="{3DBBDEA0-74F3-4EA6-8E5E-8BB549BF6A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D57E3DF1-A001-4793-ADBB-30F7758813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3" name="Picture 12" descr="A picture containing silhouette of nurse">
              <a:extLst>
                <a:ext uri="{FF2B5EF4-FFF2-40B4-BE49-F238E27FC236}">
                  <a16:creationId xmlns:a16="http://schemas.microsoft.com/office/drawing/2014/main" id="{8F3509AB-398B-43CD-A55F-D3B198D8AC58}"/>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2" name="Picture 21" descr="Image of a patient in a hospital bed.">
            <a:extLst>
              <a:ext uri="{FF2B5EF4-FFF2-40B4-BE49-F238E27FC236}">
                <a16:creationId xmlns:a16="http://schemas.microsoft.com/office/drawing/2014/main" id="{0B112E7B-F117-4A64-BA4B-9999E70A6EF2}"/>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1236939" y="2975280"/>
            <a:ext cx="4852593" cy="2956081"/>
          </a:xfrm>
          <a:prstGeom prst="rect">
            <a:avLst/>
          </a:prstGeom>
        </p:spPr>
      </p:pic>
      <p:sp>
        <p:nvSpPr>
          <p:cNvPr id="2" name="Title 1"/>
          <p:cNvSpPr>
            <a:spLocks noGrp="1"/>
          </p:cNvSpPr>
          <p:nvPr>
            <p:ph type="title"/>
          </p:nvPr>
        </p:nvSpPr>
        <p:spPr/>
        <p:txBody>
          <a:bodyPr/>
          <a:lstStyle/>
          <a:p>
            <a:r>
              <a:rPr lang="en-US" dirty="0"/>
              <a:t>Obstetric Hemorrhage</a:t>
            </a:r>
            <a:br>
              <a:rPr lang="en-US" dirty="0"/>
            </a:br>
            <a:r>
              <a:rPr lang="en-US" dirty="0"/>
              <a:t>Call-Out &amp; Check-Back</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 Placeholder 2"/>
          <p:cNvSpPr>
            <a:spLocks noGrp="1"/>
          </p:cNvSpPr>
          <p:nvPr>
            <p:ph type="body" sz="quarter" idx="10"/>
          </p:nvPr>
        </p:nvSpPr>
        <p:spPr>
          <a:xfrm>
            <a:off x="1525431" y="295260"/>
            <a:ext cx="10388600" cy="1160495"/>
          </a:xfrm>
        </p:spPr>
        <p:txBody>
          <a:bodyPr/>
          <a:lstStyle/>
          <a:p>
            <a:r>
              <a:rPr lang="en-US" dirty="0"/>
              <a:t>Allison repeats a set of vitals and performs postpartum fundal massage, noting a large gush of blood from the patient’s vagina including several large blood clots. She calls to the charge nurse, Tanya.</a:t>
            </a:r>
          </a:p>
        </p:txBody>
      </p:sp>
      <p:sp>
        <p:nvSpPr>
          <p:cNvPr id="20" name="Explosion 1 19">
            <a:extLst>
              <a:ext uri="{FF2B5EF4-FFF2-40B4-BE49-F238E27FC236}">
                <a16:creationId xmlns:a16="http://schemas.microsoft.com/office/drawing/2014/main" id="{DD59BBBD-F88A-3748-844D-46422BA22861}"/>
              </a:ext>
            </a:extLst>
          </p:cNvPr>
          <p:cNvSpPr/>
          <p:nvPr/>
        </p:nvSpPr>
        <p:spPr>
          <a:xfrm rot="20731034">
            <a:off x="1265188" y="1499437"/>
            <a:ext cx="1706163" cy="1416423"/>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Call-Out</a:t>
            </a:r>
          </a:p>
        </p:txBody>
      </p:sp>
      <p:sp>
        <p:nvSpPr>
          <p:cNvPr id="19" name="Text Placeholder 4">
            <a:extLst>
              <a:ext uri="{FF2B5EF4-FFF2-40B4-BE49-F238E27FC236}">
                <a16:creationId xmlns:a16="http://schemas.microsoft.com/office/drawing/2014/main" id="{43E632D6-11A8-EF4B-861B-1CF642BF9937}"/>
              </a:ext>
            </a:extLst>
          </p:cNvPr>
          <p:cNvSpPr>
            <a:spLocks noGrp="1"/>
          </p:cNvSpPr>
          <p:nvPr>
            <p:ph type="body" sz="quarter" idx="11"/>
          </p:nvPr>
        </p:nvSpPr>
        <p:spPr>
          <a:xfrm>
            <a:off x="5654589" y="1581315"/>
            <a:ext cx="6496339" cy="3892722"/>
          </a:xfrm>
          <a:prstGeom prst="wedgeRectCallout">
            <a:avLst>
              <a:gd name="adj1" fmla="val 40356"/>
              <a:gd name="adj2" fmla="val -30872"/>
            </a:avLst>
          </a:prstGeom>
        </p:spPr>
        <p:txBody>
          <a:bodyPr/>
          <a:lstStyle/>
          <a:p>
            <a:pPr marL="688975">
              <a:tabLst>
                <a:tab pos="688975" algn="l"/>
              </a:tabLst>
            </a:pPr>
            <a:r>
              <a:rPr lang="en-US" dirty="0"/>
              <a:t>Tanya, this is Allison calling from LDR4 with Ms. Danielle Williams. </a:t>
            </a:r>
          </a:p>
          <a:p>
            <a:pPr marL="688975">
              <a:tabLst>
                <a:tab pos="688975" algn="l"/>
              </a:tabLst>
            </a:pPr>
            <a:r>
              <a:rPr lang="en-US" dirty="0"/>
              <a:t>She had an uncomplicated vaginal delivery an hour ago and is now having brisk vaginal bleeding. She lost 1,000 mL in the delivery room and another 250 mL just now. She also seems to be symptomatic with tachycardia, dizziness, and lightheadedness. </a:t>
            </a:r>
          </a:p>
          <a:p>
            <a:pPr marL="688975">
              <a:tabLst>
                <a:tab pos="688975" algn="l"/>
              </a:tabLst>
            </a:pPr>
            <a:r>
              <a:rPr lang="en-US" dirty="0"/>
              <a:t>Please call Dr. </a:t>
            </a:r>
            <a:r>
              <a:rPr lang="en-US" dirty="0" err="1"/>
              <a:t>Sonentag</a:t>
            </a:r>
            <a:r>
              <a:rPr lang="en-US" dirty="0"/>
              <a:t> and have him come see her immediately.</a:t>
            </a:r>
          </a:p>
        </p:txBody>
      </p:sp>
      <p:pic>
        <p:nvPicPr>
          <p:cNvPr id="28" name="Picture 27" descr="File:Phone font awesome.svg - Wikimedia Commons">
            <a:extLst>
              <a:ext uri="{FF2B5EF4-FFF2-40B4-BE49-F238E27FC236}">
                <a16:creationId xmlns:a16="http://schemas.microsoft.com/office/drawing/2014/main" id="{B202DD63-9B17-4D61-A236-3B340F5D6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18723">
            <a:off x="5450698" y="2904453"/>
            <a:ext cx="1362228" cy="1362228"/>
          </a:xfrm>
          <a:prstGeom prst="rect">
            <a:avLst/>
          </a:prstGeom>
        </p:spPr>
      </p:pic>
      <p:sp>
        <p:nvSpPr>
          <p:cNvPr id="17" name="TextBox 16">
            <a:extLst>
              <a:ext uri="{FF2B5EF4-FFF2-40B4-BE49-F238E27FC236}">
                <a16:creationId xmlns:a16="http://schemas.microsoft.com/office/drawing/2014/main" id="{EDD9264F-3E55-1945-8724-0FA22554FA3B}"/>
              </a:ext>
            </a:extLst>
          </p:cNvPr>
          <p:cNvSpPr txBox="1"/>
          <p:nvPr/>
        </p:nvSpPr>
        <p:spPr>
          <a:xfrm>
            <a:off x="1635920" y="4776343"/>
            <a:ext cx="189937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255FF80D-2F8E-B248-AB26-876D56E6AACE}"/>
              </a:ext>
            </a:extLst>
          </p:cNvPr>
          <p:cNvSpPr txBox="1"/>
          <p:nvPr/>
        </p:nvSpPr>
        <p:spPr>
          <a:xfrm>
            <a:off x="4350876" y="3912052"/>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0580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A109ADF2-2944-4692-B3A2-5E9AB8E4E5AA}"/>
              </a:ext>
              <a:ext uri="{C183D7F6-B498-43B3-948B-1728B52AA6E4}">
                <adec:decorative xmlns:adec="http://schemas.microsoft.com/office/drawing/2017/decorative" val="1"/>
              </a:ext>
            </a:extLst>
          </p:cNvPr>
          <p:cNvSpPr/>
          <p:nvPr/>
        </p:nvSpPr>
        <p:spPr>
          <a:xfrm>
            <a:off x="1368590" y="101600"/>
            <a:ext cx="10721810" cy="58130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Obstetric Hemorrhage</a:t>
            </a:r>
            <a:br>
              <a:rPr lang="en-US" dirty="0"/>
            </a:br>
            <a:r>
              <a:rPr lang="en-US" dirty="0"/>
              <a:t>Call-Out &amp; Check-Back</a:t>
            </a:r>
          </a:p>
        </p:txBody>
      </p:sp>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Text Placeholder 3"/>
          <p:cNvSpPr>
            <a:spLocks noGrp="1"/>
          </p:cNvSpPr>
          <p:nvPr>
            <p:ph type="body" sz="quarter" idx="11"/>
          </p:nvPr>
        </p:nvSpPr>
        <p:spPr>
          <a:xfrm>
            <a:off x="5033126" y="186780"/>
            <a:ext cx="5029200" cy="4817839"/>
          </a:xfrm>
          <a:prstGeom prst="wedgeRectCallout">
            <a:avLst>
              <a:gd name="adj1" fmla="val -48953"/>
              <a:gd name="adj2" fmla="val 2689"/>
            </a:avLst>
          </a:prstGeom>
        </p:spPr>
        <p:txBody>
          <a:bodyPr/>
          <a:lstStyle/>
          <a:p>
            <a:pPr marL="688975"/>
            <a:r>
              <a:rPr lang="en-US" dirty="0"/>
              <a:t>OK, Allison. To confirm, you are calling about Ms. Williams in LDR4 who delivered vaginally an hour ago and is now having a postpartum hemorrhage and is becoming hemodynamically unstable. </a:t>
            </a:r>
          </a:p>
          <a:p>
            <a:pPr marL="688975"/>
            <a:endParaRPr lang="en-US" sz="800" dirty="0"/>
          </a:p>
          <a:p>
            <a:pPr marL="688975"/>
            <a:r>
              <a:rPr lang="en-US" dirty="0"/>
              <a:t>I will call Dr. </a:t>
            </a:r>
            <a:r>
              <a:rPr lang="en-US" dirty="0" err="1"/>
              <a:t>Sonentag</a:t>
            </a:r>
            <a:r>
              <a:rPr lang="en-US" dirty="0"/>
              <a:t> immediately and notify her to come to the room to evaluate the patient.</a:t>
            </a:r>
          </a:p>
        </p:txBody>
      </p:sp>
      <p:sp>
        <p:nvSpPr>
          <p:cNvPr id="10" name="Explosion 1 9">
            <a:extLst>
              <a:ext uri="{FF2B5EF4-FFF2-40B4-BE49-F238E27FC236}">
                <a16:creationId xmlns:a16="http://schemas.microsoft.com/office/drawing/2014/main" id="{AB927EDA-66B3-824F-BA56-9AE85D16489B}"/>
              </a:ext>
            </a:extLst>
          </p:cNvPr>
          <p:cNvSpPr/>
          <p:nvPr/>
        </p:nvSpPr>
        <p:spPr>
          <a:xfrm rot="940415">
            <a:off x="9810663" y="464136"/>
            <a:ext cx="2252203" cy="1558849"/>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Check-Back</a:t>
            </a:r>
          </a:p>
        </p:txBody>
      </p:sp>
      <p:pic>
        <p:nvPicPr>
          <p:cNvPr id="13" name="Picture 12" descr="A picture containing silhouette of nurse">
            <a:extLst>
              <a:ext uri="{FF2B5EF4-FFF2-40B4-BE49-F238E27FC236}">
                <a16:creationId xmlns:a16="http://schemas.microsoft.com/office/drawing/2014/main" id="{7430C444-3C37-4D7E-BAC3-D1A92E27091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a:off x="2809620" y="2298227"/>
            <a:ext cx="1731777" cy="3540429"/>
          </a:xfrm>
          <a:prstGeom prst="rect">
            <a:avLst/>
          </a:prstGeom>
        </p:spPr>
      </p:pic>
      <p:pic>
        <p:nvPicPr>
          <p:cNvPr id="14" name="Picture 13" descr="File:Phone font awesome.svg - Wikimedia Commons">
            <a:extLst>
              <a:ext uri="{FF2B5EF4-FFF2-40B4-BE49-F238E27FC236}">
                <a16:creationId xmlns:a16="http://schemas.microsoft.com/office/drawing/2014/main" id="{9E536C4A-691C-438B-B995-FCBA8C862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18723">
            <a:off x="4783674" y="1788782"/>
            <a:ext cx="1362228" cy="1362228"/>
          </a:xfrm>
          <a:prstGeom prst="rect">
            <a:avLst/>
          </a:prstGeom>
        </p:spPr>
      </p:pic>
      <p:sp>
        <p:nvSpPr>
          <p:cNvPr id="9" name="TextBox 8">
            <a:extLst>
              <a:ext uri="{FF2B5EF4-FFF2-40B4-BE49-F238E27FC236}">
                <a16:creationId xmlns:a16="http://schemas.microsoft.com/office/drawing/2014/main" id="{2A01910A-1BB6-5445-8194-69C92E8BCE0E}"/>
              </a:ext>
            </a:extLst>
          </p:cNvPr>
          <p:cNvSpPr txBox="1"/>
          <p:nvPr/>
        </p:nvSpPr>
        <p:spPr>
          <a:xfrm>
            <a:off x="3043481" y="5560225"/>
            <a:ext cx="1462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Tree>
    <p:custDataLst>
      <p:tags r:id="rId1"/>
    </p:custDataLst>
    <p:extLst>
      <p:ext uri="{BB962C8B-B14F-4D97-AF65-F5344CB8AC3E}">
        <p14:creationId xmlns:p14="http://schemas.microsoft.com/office/powerpoint/2010/main" val="107121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D61F0A1E-39E0-45AF-BAAC-DE6C58D451B9}"/>
              </a:ext>
              <a:ext uri="{C183D7F6-B498-43B3-948B-1728B52AA6E4}">
                <adec:decorative xmlns:adec="http://schemas.microsoft.com/office/drawing/2017/decorative" val="1"/>
              </a:ext>
            </a:extLst>
          </p:cNvPr>
          <p:cNvSpPr/>
          <p:nvPr/>
        </p:nvSpPr>
        <p:spPr>
          <a:xfrm flipV="1">
            <a:off x="1450792" y="81280"/>
            <a:ext cx="10730352" cy="582016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Call-Out &amp; Check-Back</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1" name="Text Placeholder 10"/>
          <p:cNvSpPr>
            <a:spLocks noGrp="1"/>
          </p:cNvSpPr>
          <p:nvPr>
            <p:ph type="body" sz="quarter" idx="12"/>
          </p:nvPr>
        </p:nvSpPr>
        <p:spPr>
          <a:xfrm>
            <a:off x="7585656" y="862884"/>
            <a:ext cx="3889420" cy="2534377"/>
          </a:xfrm>
          <a:prstGeom prst="wedgeRectCallout">
            <a:avLst>
              <a:gd name="adj1" fmla="val -65566"/>
              <a:gd name="adj2" fmla="val 30426"/>
            </a:avLst>
          </a:prstGeom>
        </p:spPr>
        <p:txBody>
          <a:bodyPr/>
          <a:lstStyle/>
          <a:p>
            <a:r>
              <a:rPr lang="en-US" dirty="0"/>
              <a:t>Ms. Williams, we are in the process of stabilizing your unanticipated bleeding and Dr. </a:t>
            </a:r>
            <a:r>
              <a:rPr lang="en-US" dirty="0" err="1"/>
              <a:t>Sonentag</a:t>
            </a:r>
            <a:r>
              <a:rPr lang="en-US" dirty="0"/>
              <a:t> will be here soon. You are doing great; just keep me updated about how you are feeling.</a:t>
            </a:r>
            <a:endParaRPr lang="en-US" dirty="0">
              <a:cs typeface="Calibri" panose="020F0502020204030204"/>
            </a:endParaRPr>
          </a:p>
        </p:txBody>
      </p:sp>
      <p:grpSp>
        <p:nvGrpSpPr>
          <p:cNvPr id="8" name="Group 7">
            <a:extLst>
              <a:ext uri="{FF2B5EF4-FFF2-40B4-BE49-F238E27FC236}">
                <a16:creationId xmlns:a16="http://schemas.microsoft.com/office/drawing/2014/main" id="{3AC4C35B-A0AD-4074-A314-E5D2DED94454}"/>
              </a:ext>
              <a:ext uri="{C183D7F6-B498-43B3-948B-1728B52AA6E4}">
                <adec:decorative xmlns:adec="http://schemas.microsoft.com/office/drawing/2017/decorative" val="1"/>
              </a:ext>
            </a:extLst>
          </p:cNvPr>
          <p:cNvGrpSpPr/>
          <p:nvPr/>
        </p:nvGrpSpPr>
        <p:grpSpPr>
          <a:xfrm>
            <a:off x="5215394" y="2364864"/>
            <a:ext cx="1747482" cy="3488041"/>
            <a:chOff x="6216819" y="1767432"/>
            <a:chExt cx="2452932" cy="4488444"/>
          </a:xfrm>
        </p:grpSpPr>
        <p:pic>
          <p:nvPicPr>
            <p:cNvPr id="9" name="Picture 8" title="Nurse hanging IV">
              <a:extLst>
                <a:ext uri="{FF2B5EF4-FFF2-40B4-BE49-F238E27FC236}">
                  <a16:creationId xmlns:a16="http://schemas.microsoft.com/office/drawing/2014/main" id="{2BC2C551-922E-4B69-A132-F870E3E9D7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0" name="Picture 9" title="Nurse hanging IV">
              <a:extLst>
                <a:ext uri="{FF2B5EF4-FFF2-40B4-BE49-F238E27FC236}">
                  <a16:creationId xmlns:a16="http://schemas.microsoft.com/office/drawing/2014/main" id="{A0429B5F-30E6-44D2-9127-BBC8B8459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3" name="Picture 12" descr="A picture containing silhouette of nurse">
              <a:extLst>
                <a:ext uri="{FF2B5EF4-FFF2-40B4-BE49-F238E27FC236}">
                  <a16:creationId xmlns:a16="http://schemas.microsoft.com/office/drawing/2014/main" id="{FDC5791D-59BA-47D6-AC76-796E4C4242E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6" name="Picture 15" descr="Image of a patient in a hospital bed.">
            <a:extLst>
              <a:ext uri="{FF2B5EF4-FFF2-40B4-BE49-F238E27FC236}">
                <a16:creationId xmlns:a16="http://schemas.microsoft.com/office/drawing/2014/main" id="{C37AB0E7-2BC1-4BFE-A787-3F730F590D9A}"/>
              </a:ext>
            </a:extLst>
          </p:cNvPr>
          <p:cNvPicPr>
            <a:picLocks noChangeAspect="1"/>
          </p:cNvPicPr>
          <p:nvPr/>
        </p:nvPicPr>
        <p:blipFill rotWithShape="1">
          <a:blip r:embed="rId5">
            <a:extLst>
              <a:ext uri="{28A0092B-C50C-407E-A947-70E740481C1C}">
                <a14:useLocalDpi xmlns:a14="http://schemas.microsoft.com/office/drawing/2010/main" val="0"/>
              </a:ext>
            </a:extLst>
          </a:blip>
          <a:srcRect b="19584"/>
          <a:stretch/>
        </p:blipFill>
        <p:spPr>
          <a:xfrm flipH="1">
            <a:off x="2915181" y="2945365"/>
            <a:ext cx="4852593" cy="2956081"/>
          </a:xfrm>
          <a:prstGeom prst="rect">
            <a:avLst/>
          </a:prstGeom>
        </p:spPr>
      </p:pic>
      <p:sp>
        <p:nvSpPr>
          <p:cNvPr id="18" name="TextBox 17">
            <a:extLst>
              <a:ext uri="{FF2B5EF4-FFF2-40B4-BE49-F238E27FC236}">
                <a16:creationId xmlns:a16="http://schemas.microsoft.com/office/drawing/2014/main" id="{1B56339A-54E5-474D-BAB0-D0B2B156DDA6}"/>
              </a:ext>
            </a:extLst>
          </p:cNvPr>
          <p:cNvSpPr txBox="1"/>
          <p:nvPr/>
        </p:nvSpPr>
        <p:spPr>
          <a:xfrm>
            <a:off x="3797718" y="4546601"/>
            <a:ext cx="189937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5" name="TextBox 14">
            <a:extLst>
              <a:ext uri="{FF2B5EF4-FFF2-40B4-BE49-F238E27FC236}">
                <a16:creationId xmlns:a16="http://schemas.microsoft.com/office/drawing/2014/main" id="{A8149037-BDBE-2741-BD4F-42D2020ED54A}"/>
              </a:ext>
            </a:extLst>
          </p:cNvPr>
          <p:cNvSpPr txBox="1"/>
          <p:nvPr/>
        </p:nvSpPr>
        <p:spPr>
          <a:xfrm>
            <a:off x="6592479" y="3742291"/>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extLst>
      <p:ext uri="{BB962C8B-B14F-4D97-AF65-F5344CB8AC3E}">
        <p14:creationId xmlns:p14="http://schemas.microsoft.com/office/powerpoint/2010/main" val="225917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SBAR</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How does the nurse, Allison, use SBAR to structure her communication with Dr. </a:t>
            </a:r>
            <a:r>
              <a:rPr lang="en-US" sz="3000" dirty="0" err="1"/>
              <a:t>Sonentag</a:t>
            </a:r>
            <a:r>
              <a:rPr lang="en-US" sz="3000" dirty="0"/>
              <a:t>?</a:t>
            </a:r>
          </a:p>
          <a:p>
            <a:r>
              <a:rPr lang="en-US" sz="3000" dirty="0"/>
              <a:t>If you were the nurse, what would you say to Dr. </a:t>
            </a:r>
            <a:r>
              <a:rPr lang="en-US" sz="3000" dirty="0" err="1"/>
              <a:t>Sonentag</a:t>
            </a:r>
            <a:r>
              <a:rPr lang="en-US" sz="3000" dirty="0"/>
              <a:t>? </a:t>
            </a:r>
          </a:p>
        </p:txBody>
      </p:sp>
    </p:spTree>
    <p:custDataLst>
      <p:tags r:id="rId1"/>
    </p:custDataLst>
    <p:extLst>
      <p:ext uri="{BB962C8B-B14F-4D97-AF65-F5344CB8AC3E}">
        <p14:creationId xmlns:p14="http://schemas.microsoft.com/office/powerpoint/2010/main" val="303851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3FA86EDB-D89C-4117-B927-3095BF34ABD2}"/>
              </a:ext>
              <a:ext uri="{C183D7F6-B498-43B3-948B-1728B52AA6E4}">
                <adec:decorative xmlns:adec="http://schemas.microsoft.com/office/drawing/2017/decorative" val="1"/>
              </a:ext>
            </a:extLst>
          </p:cNvPr>
          <p:cNvSpPr/>
          <p:nvPr/>
        </p:nvSpPr>
        <p:spPr>
          <a:xfrm>
            <a:off x="1419985" y="121920"/>
            <a:ext cx="10650095" cy="575295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Obstetric Hemorrhage</a:t>
            </a:r>
            <a:br>
              <a:rPr lang="en-US" dirty="0"/>
            </a:br>
            <a:r>
              <a:rPr lang="en-US" dirty="0"/>
              <a:t>SBAR</a:t>
            </a:r>
          </a:p>
        </p:txBody>
      </p:sp>
      <p:sp>
        <p:nvSpPr>
          <p:cNvPr id="5" name="Text Placeholder 4"/>
          <p:cNvSpPr>
            <a:spLocks noGrp="1"/>
          </p:cNvSpPr>
          <p:nvPr>
            <p:ph type="body" sz="quarter" idx="10"/>
          </p:nvPr>
        </p:nvSpPr>
        <p:spPr>
          <a:xfrm>
            <a:off x="1828800" y="371959"/>
            <a:ext cx="9900324" cy="1130925"/>
          </a:xfrm>
        </p:spPr>
        <p:txBody>
          <a:bodyPr/>
          <a:lstStyle/>
          <a:p>
            <a:r>
              <a:rPr lang="en-US" dirty="0"/>
              <a:t>Allison is performing routine postpartum delivery care on Ms. Danielle Williams, when approximately an hour following delivery, Ms. Williams says…</a:t>
            </a:r>
          </a:p>
        </p:txBody>
      </p:sp>
      <p:sp>
        <p:nvSpPr>
          <p:cNvPr id="6" name="Text Placeholder 5"/>
          <p:cNvSpPr>
            <a:spLocks noGrp="1"/>
          </p:cNvSpPr>
          <p:nvPr>
            <p:ph type="body" sz="quarter" idx="11"/>
          </p:nvPr>
        </p:nvSpPr>
        <p:spPr>
          <a:xfrm>
            <a:off x="2679074" y="1946202"/>
            <a:ext cx="3720116" cy="865274"/>
          </a:xfrm>
          <a:prstGeom prst="wedgeRectCallout">
            <a:avLst>
              <a:gd name="adj1" fmla="val 40578"/>
              <a:gd name="adj2" fmla="val 108769"/>
            </a:avLst>
          </a:prstGeom>
        </p:spPr>
        <p:txBody>
          <a:bodyPr/>
          <a:lstStyle/>
          <a:p>
            <a:r>
              <a:rPr lang="en-US" dirty="0"/>
              <a:t>Allison, I feel dizzy and lightheaded. </a:t>
            </a:r>
          </a:p>
        </p:txBody>
      </p:sp>
      <p:sp>
        <p:nvSpPr>
          <p:cNvPr id="20" name="Slide Number Placeholder 1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2BE6309B-7472-4FB7-96FD-7EC5A2569419}"/>
              </a:ext>
              <a:ext uri="{C183D7F6-B498-43B3-948B-1728B52AA6E4}">
                <adec:decorative xmlns:adec="http://schemas.microsoft.com/office/drawing/2017/decorative" val="1"/>
              </a:ext>
            </a:extLst>
          </p:cNvPr>
          <p:cNvGrpSpPr/>
          <p:nvPr/>
        </p:nvGrpSpPr>
        <p:grpSpPr>
          <a:xfrm>
            <a:off x="7462670" y="2349701"/>
            <a:ext cx="1747482" cy="3488041"/>
            <a:chOff x="6216819" y="1767432"/>
            <a:chExt cx="2452932" cy="4488444"/>
          </a:xfrm>
        </p:grpSpPr>
        <p:pic>
          <p:nvPicPr>
            <p:cNvPr id="10" name="Picture 9" title="Nurse hanging IV">
              <a:extLst>
                <a:ext uri="{FF2B5EF4-FFF2-40B4-BE49-F238E27FC236}">
                  <a16:creationId xmlns:a16="http://schemas.microsoft.com/office/drawing/2014/main" id="{1BF30AA1-6095-4C7A-A72C-775294D995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1" name="Picture 10" title="Nurse hanging IV">
              <a:extLst>
                <a:ext uri="{FF2B5EF4-FFF2-40B4-BE49-F238E27FC236}">
                  <a16:creationId xmlns:a16="http://schemas.microsoft.com/office/drawing/2014/main" id="{1D353955-8984-4B3F-8FEB-A4907603D2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3" name="Picture 12" descr="A picture containing silhouette of nurse">
              <a:extLst>
                <a:ext uri="{FF2B5EF4-FFF2-40B4-BE49-F238E27FC236}">
                  <a16:creationId xmlns:a16="http://schemas.microsoft.com/office/drawing/2014/main" id="{CDF6F078-6FEB-4BA5-90B4-D7BF0B7CD34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4" name="Picture 13" descr="Image of a patient in a hospital bed.">
            <a:extLst>
              <a:ext uri="{FF2B5EF4-FFF2-40B4-BE49-F238E27FC236}">
                <a16:creationId xmlns:a16="http://schemas.microsoft.com/office/drawing/2014/main" id="{FF2CA6EE-12FC-4F13-AAAE-89B48F90D94C}"/>
              </a:ext>
            </a:extLst>
          </p:cNvPr>
          <p:cNvPicPr>
            <a:picLocks noChangeAspect="1"/>
          </p:cNvPicPr>
          <p:nvPr/>
        </p:nvPicPr>
        <p:blipFill rotWithShape="1">
          <a:blip r:embed="rId5">
            <a:extLst>
              <a:ext uri="{28A0092B-C50C-407E-A947-70E740481C1C}">
                <a14:useLocalDpi xmlns:a14="http://schemas.microsoft.com/office/drawing/2010/main" val="0"/>
              </a:ext>
            </a:extLst>
          </a:blip>
          <a:srcRect b="19584"/>
          <a:stretch/>
        </p:blipFill>
        <p:spPr>
          <a:xfrm flipH="1">
            <a:off x="5169198" y="2865135"/>
            <a:ext cx="4852593" cy="2956081"/>
          </a:xfrm>
          <a:prstGeom prst="rect">
            <a:avLst/>
          </a:prstGeom>
        </p:spPr>
      </p:pic>
      <p:sp>
        <p:nvSpPr>
          <p:cNvPr id="16" name="TextBox 15">
            <a:extLst>
              <a:ext uri="{FF2B5EF4-FFF2-40B4-BE49-F238E27FC236}">
                <a16:creationId xmlns:a16="http://schemas.microsoft.com/office/drawing/2014/main" id="{CD911428-336E-46C4-ACBB-AD9C8683C3DF}"/>
              </a:ext>
            </a:extLst>
          </p:cNvPr>
          <p:cNvSpPr txBox="1"/>
          <p:nvPr/>
        </p:nvSpPr>
        <p:spPr>
          <a:xfrm>
            <a:off x="5414381" y="4916153"/>
            <a:ext cx="188897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9A0F6060-309D-E848-922E-0BAFEC373982}"/>
              </a:ext>
            </a:extLst>
          </p:cNvPr>
          <p:cNvSpPr txBox="1"/>
          <p:nvPr/>
        </p:nvSpPr>
        <p:spPr>
          <a:xfrm>
            <a:off x="8846496" y="3826886"/>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extLst>
      <p:ext uri="{BB962C8B-B14F-4D97-AF65-F5344CB8AC3E}">
        <p14:creationId xmlns:p14="http://schemas.microsoft.com/office/powerpoint/2010/main" val="399862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A543FA6F-707E-445A-BEEC-21901AA1BF48}"/>
              </a:ext>
              <a:ext uri="{C183D7F6-B498-43B3-948B-1728B52AA6E4}">
                <adec:decorative xmlns:adec="http://schemas.microsoft.com/office/drawing/2017/decorative" val="1"/>
              </a:ext>
            </a:extLst>
          </p:cNvPr>
          <p:cNvSpPr/>
          <p:nvPr/>
        </p:nvSpPr>
        <p:spPr>
          <a:xfrm flipH="1" flipV="1">
            <a:off x="1405137" y="142240"/>
            <a:ext cx="10685261" cy="57071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Obstetric Hemorrhage</a:t>
            </a:r>
            <a:br>
              <a:rPr lang="en-US" dirty="0"/>
            </a:br>
            <a:r>
              <a:rPr lang="en-US" dirty="0"/>
              <a:t>SBAR</a:t>
            </a:r>
          </a:p>
        </p:txBody>
      </p:sp>
      <p:sp>
        <p:nvSpPr>
          <p:cNvPr id="5" name="Text Placeholder 4"/>
          <p:cNvSpPr>
            <a:spLocks noGrp="1"/>
          </p:cNvSpPr>
          <p:nvPr>
            <p:ph type="body" sz="quarter" idx="10"/>
          </p:nvPr>
        </p:nvSpPr>
        <p:spPr>
          <a:xfrm>
            <a:off x="1503336" y="135334"/>
            <a:ext cx="10383600" cy="1432358"/>
          </a:xfrm>
        </p:spPr>
        <p:txBody>
          <a:bodyPr/>
          <a:lstStyle/>
          <a:p>
            <a:r>
              <a:rPr lang="en-US" dirty="0"/>
              <a:t>Allison repeats a set of vitals and performs an additional postpartum fundal massage, noting a large gush of blood from Ms. Williams’ vagina including several blood clots, totaling ~250 cc of blood as well as a boggy, atonic uterus. </a:t>
            </a:r>
          </a:p>
        </p:txBody>
      </p:sp>
      <p:sp>
        <p:nvSpPr>
          <p:cNvPr id="6" name="Text Placeholder 5"/>
          <p:cNvSpPr>
            <a:spLocks noGrp="1"/>
          </p:cNvSpPr>
          <p:nvPr>
            <p:ph type="body" sz="quarter" idx="11"/>
          </p:nvPr>
        </p:nvSpPr>
        <p:spPr>
          <a:xfrm>
            <a:off x="1536654" y="1602045"/>
            <a:ext cx="3292723" cy="1722469"/>
          </a:xfrm>
          <a:prstGeom prst="cloudCallout">
            <a:avLst>
              <a:gd name="adj1" fmla="val 52358"/>
              <a:gd name="adj2" fmla="val 37098"/>
            </a:avLst>
          </a:prstGeom>
        </p:spPr>
        <p:txBody>
          <a:bodyPr/>
          <a:lstStyle/>
          <a:p>
            <a:pPr algn="ctr"/>
            <a:r>
              <a:rPr lang="en-US" sz="2200" dirty="0"/>
              <a:t>I’m concerned for uterine atony and postpartum hemorrhage. </a:t>
            </a:r>
          </a:p>
        </p:txBody>
      </p:sp>
      <p:sp>
        <p:nvSpPr>
          <p:cNvPr id="9" name="Text Placeholder 8"/>
          <p:cNvSpPr>
            <a:spLocks noGrp="1"/>
          </p:cNvSpPr>
          <p:nvPr>
            <p:ph type="body" sz="quarter" idx="12"/>
          </p:nvPr>
        </p:nvSpPr>
        <p:spPr>
          <a:xfrm>
            <a:off x="5694146" y="1725608"/>
            <a:ext cx="3590774" cy="850897"/>
          </a:xfrm>
          <a:prstGeom prst="wedgeRectCallout">
            <a:avLst>
              <a:gd name="adj1" fmla="val -50079"/>
              <a:gd name="adj2" fmla="val 89794"/>
            </a:avLst>
          </a:prstGeom>
        </p:spPr>
        <p:txBody>
          <a:bodyPr/>
          <a:lstStyle/>
          <a:p>
            <a:r>
              <a:rPr lang="en-US" dirty="0"/>
              <a:t>Tanya, please notify Dr. </a:t>
            </a:r>
            <a:r>
              <a:rPr lang="en-US" dirty="0" err="1"/>
              <a:t>Sonentag</a:t>
            </a:r>
            <a:r>
              <a:rPr lang="en-US" dirty="0"/>
              <a:t> immediately!</a:t>
            </a:r>
          </a:p>
        </p:txBody>
      </p:sp>
      <p:sp>
        <p:nvSpPr>
          <p:cNvPr id="15" name="Slide Number Placeholder 1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 Placeholder 8">
            <a:extLst>
              <a:ext uri="{FF2B5EF4-FFF2-40B4-BE49-F238E27FC236}">
                <a16:creationId xmlns:a16="http://schemas.microsoft.com/office/drawing/2014/main" id="{6CB71AA0-C22D-D54A-95CD-CA6840EEADB7}"/>
              </a:ext>
            </a:extLst>
          </p:cNvPr>
          <p:cNvSpPr txBox="1">
            <a:spLocks/>
          </p:cNvSpPr>
          <p:nvPr/>
        </p:nvSpPr>
        <p:spPr>
          <a:xfrm>
            <a:off x="7622992" y="4231930"/>
            <a:ext cx="2385967" cy="578544"/>
          </a:xfrm>
          <a:prstGeom prst="wedgeRectCallout">
            <a:avLst>
              <a:gd name="adj1" fmla="val 81147"/>
              <a:gd name="adj2" fmla="val -19317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Certainly, Allison.</a:t>
            </a:r>
          </a:p>
        </p:txBody>
      </p:sp>
      <p:grpSp>
        <p:nvGrpSpPr>
          <p:cNvPr id="13" name="Group 12">
            <a:extLst>
              <a:ext uri="{FF2B5EF4-FFF2-40B4-BE49-F238E27FC236}">
                <a16:creationId xmlns:a16="http://schemas.microsoft.com/office/drawing/2014/main" id="{8BC0A2A9-45F5-4FC2-84CD-F8C07BC3BC1F}"/>
              </a:ext>
              <a:ext uri="{C183D7F6-B498-43B3-948B-1728B52AA6E4}">
                <adec:decorative xmlns:adec="http://schemas.microsoft.com/office/drawing/2017/decorative" val="1"/>
              </a:ext>
            </a:extLst>
          </p:cNvPr>
          <p:cNvGrpSpPr/>
          <p:nvPr/>
        </p:nvGrpSpPr>
        <p:grpSpPr>
          <a:xfrm>
            <a:off x="3988142" y="2455017"/>
            <a:ext cx="1747482" cy="3488041"/>
            <a:chOff x="6216819" y="1767432"/>
            <a:chExt cx="2452932" cy="4488444"/>
          </a:xfrm>
        </p:grpSpPr>
        <p:pic>
          <p:nvPicPr>
            <p:cNvPr id="14" name="Picture 13" title="Nurse hanging IV">
              <a:extLst>
                <a:ext uri="{FF2B5EF4-FFF2-40B4-BE49-F238E27FC236}">
                  <a16:creationId xmlns:a16="http://schemas.microsoft.com/office/drawing/2014/main" id="{B4ECF6B0-606C-48D5-A64B-BDF1F84D8A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BC719F56-9CE0-41B5-920D-E877D340D1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A892C0F4-9E01-49D4-A5E1-6F966E6FBFD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9" name="Picture 18" descr="Image of a patient in a hospital bed.">
            <a:extLst>
              <a:ext uri="{FF2B5EF4-FFF2-40B4-BE49-F238E27FC236}">
                <a16:creationId xmlns:a16="http://schemas.microsoft.com/office/drawing/2014/main" id="{20A7DA08-7CDC-468E-9182-B15E47C5DABE}"/>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1707921" y="2970451"/>
            <a:ext cx="4852593" cy="2956081"/>
          </a:xfrm>
          <a:prstGeom prst="rect">
            <a:avLst/>
          </a:prstGeom>
        </p:spPr>
      </p:pic>
      <p:sp>
        <p:nvSpPr>
          <p:cNvPr id="21" name="TextBox 20">
            <a:extLst>
              <a:ext uri="{FF2B5EF4-FFF2-40B4-BE49-F238E27FC236}">
                <a16:creationId xmlns:a16="http://schemas.microsoft.com/office/drawing/2014/main" id="{035CA5E1-01DF-4FBE-9DE3-5B325B3E0790}"/>
              </a:ext>
            </a:extLst>
          </p:cNvPr>
          <p:cNvSpPr txBox="1"/>
          <p:nvPr/>
        </p:nvSpPr>
        <p:spPr>
          <a:xfrm>
            <a:off x="1967521" y="5269119"/>
            <a:ext cx="185591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23" name="Picture 22" descr="A picture containing silhouette of nurse">
            <a:extLst>
              <a:ext uri="{FF2B5EF4-FFF2-40B4-BE49-F238E27FC236}">
                <a16:creationId xmlns:a16="http://schemas.microsoft.com/office/drawing/2014/main" id="{E247E144-25AA-4EA9-A525-4C81FDAD991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10172700" y="2762250"/>
            <a:ext cx="1714236" cy="3057671"/>
          </a:xfrm>
          <a:prstGeom prst="rect">
            <a:avLst/>
          </a:prstGeom>
        </p:spPr>
      </p:pic>
      <p:sp>
        <p:nvSpPr>
          <p:cNvPr id="24" name="TextBox 23">
            <a:extLst>
              <a:ext uri="{FF2B5EF4-FFF2-40B4-BE49-F238E27FC236}">
                <a16:creationId xmlns:a16="http://schemas.microsoft.com/office/drawing/2014/main" id="{443FBEFA-A421-4A32-B9D1-38A2F1D77AAB}"/>
              </a:ext>
            </a:extLst>
          </p:cNvPr>
          <p:cNvSpPr txBox="1"/>
          <p:nvPr/>
        </p:nvSpPr>
        <p:spPr>
          <a:xfrm>
            <a:off x="9874651" y="5459769"/>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5" name="TextBox 24">
            <a:extLst>
              <a:ext uri="{FF2B5EF4-FFF2-40B4-BE49-F238E27FC236}">
                <a16:creationId xmlns:a16="http://schemas.microsoft.com/office/drawing/2014/main" id="{0608F634-E4C1-D841-8FB0-62F03862F02A}"/>
              </a:ext>
            </a:extLst>
          </p:cNvPr>
          <p:cNvSpPr txBox="1"/>
          <p:nvPr/>
        </p:nvSpPr>
        <p:spPr>
          <a:xfrm>
            <a:off x="5488484" y="3854610"/>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43470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D53206B9-7573-4497-B08A-432CC3E89686}"/>
              </a:ext>
              <a:ext uri="{C183D7F6-B498-43B3-948B-1728B52AA6E4}">
                <adec:decorative xmlns:adec="http://schemas.microsoft.com/office/drawing/2017/decorative" val="1"/>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Obstetric Hemorrhage</a:t>
            </a:r>
            <a:br>
              <a:rPr lang="en-US" dirty="0"/>
            </a:br>
            <a:r>
              <a:rPr lang="en-US" dirty="0"/>
              <a:t>SBAR</a:t>
            </a:r>
          </a:p>
        </p:txBody>
      </p:sp>
      <p:sp>
        <p:nvSpPr>
          <p:cNvPr id="5" name="Text Placeholder 4"/>
          <p:cNvSpPr>
            <a:spLocks noGrp="1"/>
          </p:cNvSpPr>
          <p:nvPr>
            <p:ph type="body" sz="quarter" idx="10"/>
          </p:nvPr>
        </p:nvSpPr>
        <p:spPr>
          <a:xfrm>
            <a:off x="1734887" y="327991"/>
            <a:ext cx="9278434" cy="967410"/>
          </a:xfrm>
        </p:spPr>
        <p:txBody>
          <a:bodyPr/>
          <a:lstStyle/>
          <a:p>
            <a:r>
              <a:rPr lang="en-US" dirty="0"/>
              <a:t>Meanwhile...</a:t>
            </a:r>
            <a:endParaRPr lang="en-US" dirty="0">
              <a:cs typeface="Calibri"/>
            </a:endParaRPr>
          </a:p>
        </p:txBody>
      </p:sp>
      <p:sp>
        <p:nvSpPr>
          <p:cNvPr id="9" name="Text Placeholder 8"/>
          <p:cNvSpPr>
            <a:spLocks noGrp="1"/>
          </p:cNvSpPr>
          <p:nvPr>
            <p:ph type="body" sz="quarter" idx="12"/>
          </p:nvPr>
        </p:nvSpPr>
        <p:spPr>
          <a:xfrm>
            <a:off x="6933886" y="2215727"/>
            <a:ext cx="5092799" cy="2451524"/>
          </a:xfrm>
          <a:prstGeom prst="wedgeRectCallout">
            <a:avLst>
              <a:gd name="adj1" fmla="val -73401"/>
              <a:gd name="adj2" fmla="val -24931"/>
            </a:avLst>
          </a:prstGeom>
        </p:spPr>
        <p:txBody>
          <a:bodyPr/>
          <a:lstStyle/>
          <a:p>
            <a:r>
              <a:rPr lang="en-US" dirty="0">
                <a:solidFill>
                  <a:srgbClr val="000000"/>
                </a:solidFill>
                <a:latin typeface="Calibri"/>
              </a:rPr>
              <a:t>Ms. Williams, how are you  feeling? I’ve observed more bleeding than expected. Dr. </a:t>
            </a:r>
            <a:r>
              <a:rPr lang="en-US" dirty="0" err="1">
                <a:solidFill>
                  <a:srgbClr val="000000"/>
                </a:solidFill>
                <a:latin typeface="Calibri"/>
              </a:rPr>
              <a:t>Sonentag</a:t>
            </a:r>
            <a:r>
              <a:rPr lang="en-US" dirty="0">
                <a:solidFill>
                  <a:srgbClr val="000000"/>
                </a:solidFill>
                <a:latin typeface="Calibri"/>
              </a:rPr>
              <a:t> is on </a:t>
            </a:r>
            <a:r>
              <a:rPr lang="en-US" dirty="0">
                <a:solidFill>
                  <a:srgbClr val="000000"/>
                </a:solidFill>
              </a:rPr>
              <a:t>her way, and we are working toward getting things under control. P</a:t>
            </a:r>
            <a:r>
              <a:rPr lang="en-US" dirty="0">
                <a:solidFill>
                  <a:srgbClr val="000000"/>
                </a:solidFill>
                <a:latin typeface="Calibri"/>
              </a:rPr>
              <a:t>lease try to relax, I’m right here with you.</a:t>
            </a:r>
            <a:endParaRPr lang="en-US" dirty="0"/>
          </a:p>
        </p:txBody>
      </p:sp>
      <p:sp>
        <p:nvSpPr>
          <p:cNvPr id="15" name="Slide Number Placeholder 1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183119F6-B7B1-43EC-B56A-3C69C3E36F4D}"/>
              </a:ext>
              <a:ext uri="{C183D7F6-B498-43B3-948B-1728B52AA6E4}">
                <adec:decorative xmlns:adec="http://schemas.microsoft.com/office/drawing/2017/decorative" val="1"/>
              </a:ext>
            </a:extLst>
          </p:cNvPr>
          <p:cNvGrpSpPr/>
          <p:nvPr/>
        </p:nvGrpSpPr>
        <p:grpSpPr>
          <a:xfrm>
            <a:off x="3988142" y="2455017"/>
            <a:ext cx="1747482" cy="3488041"/>
            <a:chOff x="6216819" y="1767432"/>
            <a:chExt cx="2452932" cy="4488444"/>
          </a:xfrm>
        </p:grpSpPr>
        <p:pic>
          <p:nvPicPr>
            <p:cNvPr id="13" name="Picture 12" title="Nurse hanging IV">
              <a:extLst>
                <a:ext uri="{FF2B5EF4-FFF2-40B4-BE49-F238E27FC236}">
                  <a16:creationId xmlns:a16="http://schemas.microsoft.com/office/drawing/2014/main" id="{FEBA4DFD-6470-4C1B-A266-F52E31ABE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4" name="Picture 13" title="Nurse hanging IV">
              <a:extLst>
                <a:ext uri="{FF2B5EF4-FFF2-40B4-BE49-F238E27FC236}">
                  <a16:creationId xmlns:a16="http://schemas.microsoft.com/office/drawing/2014/main" id="{B3DA7925-CBC7-4877-A1C7-282C3444B1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7" name="Picture 16" descr="A picture containing silhouette of nurse">
              <a:extLst>
                <a:ext uri="{FF2B5EF4-FFF2-40B4-BE49-F238E27FC236}">
                  <a16:creationId xmlns:a16="http://schemas.microsoft.com/office/drawing/2014/main" id="{1643D517-6F65-4B75-AC06-49DAC4B8516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8" name="Picture 17" descr="Image of a patient in a hospital bed.">
            <a:extLst>
              <a:ext uri="{FF2B5EF4-FFF2-40B4-BE49-F238E27FC236}">
                <a16:creationId xmlns:a16="http://schemas.microsoft.com/office/drawing/2014/main" id="{80533C15-DDFE-47A3-A6EE-F8CC82CD73E4}"/>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1707921" y="2970451"/>
            <a:ext cx="4852593" cy="2956081"/>
          </a:xfrm>
          <a:prstGeom prst="rect">
            <a:avLst/>
          </a:prstGeom>
        </p:spPr>
      </p:pic>
      <p:sp>
        <p:nvSpPr>
          <p:cNvPr id="20" name="TextBox 19">
            <a:extLst>
              <a:ext uri="{FF2B5EF4-FFF2-40B4-BE49-F238E27FC236}">
                <a16:creationId xmlns:a16="http://schemas.microsoft.com/office/drawing/2014/main" id="{EB32AE7B-A00F-4DF5-A479-5B3803270503}"/>
              </a:ext>
            </a:extLst>
          </p:cNvPr>
          <p:cNvSpPr txBox="1"/>
          <p:nvPr/>
        </p:nvSpPr>
        <p:spPr>
          <a:xfrm>
            <a:off x="1967521" y="5269119"/>
            <a:ext cx="188897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2" name="TextBox 21">
            <a:extLst>
              <a:ext uri="{FF2B5EF4-FFF2-40B4-BE49-F238E27FC236}">
                <a16:creationId xmlns:a16="http://schemas.microsoft.com/office/drawing/2014/main" id="{5F3A6D85-959A-754E-9CC2-01ACF4D49FAD}"/>
              </a:ext>
            </a:extLst>
          </p:cNvPr>
          <p:cNvSpPr txBox="1"/>
          <p:nvPr/>
        </p:nvSpPr>
        <p:spPr>
          <a:xfrm>
            <a:off x="5566465" y="385566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19405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32C42606-1C3B-447F-8678-725FCF379D6E}"/>
              </a:ext>
              <a:ext uri="{C183D7F6-B498-43B3-948B-1728B52AA6E4}">
                <adec:decorative xmlns:adec="http://schemas.microsoft.com/office/drawing/2017/decorative" val="1"/>
              </a:ext>
            </a:extLst>
          </p:cNvPr>
          <p:cNvSpPr/>
          <p:nvPr/>
        </p:nvSpPr>
        <p:spPr>
          <a:xfrm flipH="1">
            <a:off x="1368588" y="91440"/>
            <a:ext cx="10650691" cy="57911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SBAR</a:t>
            </a:r>
          </a:p>
        </p:txBody>
      </p:sp>
      <p:sp>
        <p:nvSpPr>
          <p:cNvPr id="4" name="Text Placeholder 3"/>
          <p:cNvSpPr>
            <a:spLocks noGrp="1"/>
          </p:cNvSpPr>
          <p:nvPr>
            <p:ph type="body" sz="quarter" idx="10"/>
          </p:nvPr>
        </p:nvSpPr>
        <p:spPr>
          <a:xfrm>
            <a:off x="1845275" y="94387"/>
            <a:ext cx="9838725" cy="1171823"/>
          </a:xfrm>
        </p:spPr>
        <p:txBody>
          <a:bodyPr/>
          <a:lstStyle/>
          <a:p>
            <a:r>
              <a:rPr lang="en-US" dirty="0"/>
              <a:t>Allison repeats a set of vitals, showing a heart rate of 126 and blood pressure of 102/56. Dr. </a:t>
            </a:r>
            <a:r>
              <a:rPr lang="en-US" dirty="0" err="1"/>
              <a:t>Sonentag</a:t>
            </a:r>
            <a:r>
              <a:rPr lang="en-US" dirty="0"/>
              <a:t> arrives soon after, and the following conversation ensues…</a:t>
            </a:r>
          </a:p>
        </p:txBody>
      </p:sp>
      <p:sp>
        <p:nvSpPr>
          <p:cNvPr id="5" name="Text Placeholder 4"/>
          <p:cNvSpPr>
            <a:spLocks noGrp="1"/>
          </p:cNvSpPr>
          <p:nvPr>
            <p:ph type="body" sz="quarter" idx="11"/>
          </p:nvPr>
        </p:nvSpPr>
        <p:spPr>
          <a:xfrm>
            <a:off x="7779956" y="1432925"/>
            <a:ext cx="4381401" cy="4517639"/>
          </a:xfrm>
          <a:prstGeom prst="wedgeRectCallout">
            <a:avLst>
              <a:gd name="adj1" fmla="val -107170"/>
              <a:gd name="adj2" fmla="val -20334"/>
            </a:avLst>
          </a:prstGeom>
        </p:spPr>
        <p:txBody>
          <a:bodyPr/>
          <a:lstStyle/>
          <a:p>
            <a:r>
              <a:rPr lang="en-US" dirty="0"/>
              <a:t>Hi Dr. </a:t>
            </a:r>
            <a:r>
              <a:rPr lang="en-US" dirty="0" err="1"/>
              <a:t>Sonentag</a:t>
            </a:r>
            <a:r>
              <a:rPr lang="en-US" dirty="0"/>
              <a:t>, I am Allison, the nurse who has been taking care of Ms. Williams since her admission and subsequent delivery. </a:t>
            </a:r>
          </a:p>
          <a:p>
            <a:r>
              <a:rPr lang="en-US" dirty="0"/>
              <a:t>She recently reported increasing dizziness and feelings of lightheadedness with uterine atony and increased vaginal bleeding with passage of blood clots totaling 250 cc noted at the time of my recent fundal massage.  </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Explosion 1 11">
            <a:extLst>
              <a:ext uri="{FF2B5EF4-FFF2-40B4-BE49-F238E27FC236}">
                <a16:creationId xmlns:a16="http://schemas.microsoft.com/office/drawing/2014/main" id="{EA2CF99F-AB18-9843-9B33-3E99CA3973DD}"/>
              </a:ext>
            </a:extLst>
          </p:cNvPr>
          <p:cNvSpPr/>
          <p:nvPr/>
        </p:nvSpPr>
        <p:spPr>
          <a:xfrm rot="518231">
            <a:off x="1713661" y="1499659"/>
            <a:ext cx="1910234" cy="1227382"/>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Situation</a:t>
            </a:r>
          </a:p>
        </p:txBody>
      </p:sp>
      <p:grpSp>
        <p:nvGrpSpPr>
          <p:cNvPr id="13" name="Group 12">
            <a:extLst>
              <a:ext uri="{FF2B5EF4-FFF2-40B4-BE49-F238E27FC236}">
                <a16:creationId xmlns:a16="http://schemas.microsoft.com/office/drawing/2014/main" id="{910D8AE5-E8D0-4795-9D9A-3371731B77DE}"/>
              </a:ext>
              <a:ext uri="{C183D7F6-B498-43B3-948B-1728B52AA6E4}">
                <adec:decorative xmlns:adec="http://schemas.microsoft.com/office/drawing/2017/decorative" val="1"/>
              </a:ext>
            </a:extLst>
          </p:cNvPr>
          <p:cNvGrpSpPr/>
          <p:nvPr/>
        </p:nvGrpSpPr>
        <p:grpSpPr>
          <a:xfrm>
            <a:off x="3501029" y="2426604"/>
            <a:ext cx="1747482" cy="3488041"/>
            <a:chOff x="6216819" y="1767432"/>
            <a:chExt cx="2452932" cy="4488444"/>
          </a:xfrm>
        </p:grpSpPr>
        <p:pic>
          <p:nvPicPr>
            <p:cNvPr id="16" name="Picture 15" title="Nurse hanging IV">
              <a:extLst>
                <a:ext uri="{FF2B5EF4-FFF2-40B4-BE49-F238E27FC236}">
                  <a16:creationId xmlns:a16="http://schemas.microsoft.com/office/drawing/2014/main" id="{8B0B9405-A614-456A-A6A8-B238F1C09E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DE50623E-60B5-4935-885C-6A8B312A87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3E67067E-DD73-43C0-A445-8A2A6126138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9" name="Picture 18" descr="A picture containing silhouette of doctor">
            <a:extLst>
              <a:ext uri="{FF2B5EF4-FFF2-40B4-BE49-F238E27FC236}">
                <a16:creationId xmlns:a16="http://schemas.microsoft.com/office/drawing/2014/main" id="{D5670060-2712-417A-ABCC-0110FD65B4E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816775" y="2571444"/>
            <a:ext cx="1752184" cy="3352612"/>
          </a:xfrm>
          <a:prstGeom prst="rect">
            <a:avLst/>
          </a:prstGeom>
        </p:spPr>
      </p:pic>
      <p:sp>
        <p:nvSpPr>
          <p:cNvPr id="21" name="TextBox 20">
            <a:extLst>
              <a:ext uri="{FF2B5EF4-FFF2-40B4-BE49-F238E27FC236}">
                <a16:creationId xmlns:a16="http://schemas.microsoft.com/office/drawing/2014/main" id="{854F4C98-8F5C-4D2B-9B22-FBD3F83504BA}"/>
              </a:ext>
            </a:extLst>
          </p:cNvPr>
          <p:cNvSpPr txBox="1"/>
          <p:nvPr/>
        </p:nvSpPr>
        <p:spPr>
          <a:xfrm>
            <a:off x="5755926" y="5547506"/>
            <a:ext cx="16620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2" name="Picture 21" descr="Image of a patient in a hospital bed.">
            <a:extLst>
              <a:ext uri="{FF2B5EF4-FFF2-40B4-BE49-F238E27FC236}">
                <a16:creationId xmlns:a16="http://schemas.microsoft.com/office/drawing/2014/main" id="{AC298396-02CE-4328-B38F-DBAE1C0F7D42}"/>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65490" y="3000095"/>
            <a:ext cx="4852593" cy="2956081"/>
          </a:xfrm>
          <a:prstGeom prst="rect">
            <a:avLst/>
          </a:prstGeom>
        </p:spPr>
      </p:pic>
      <p:sp>
        <p:nvSpPr>
          <p:cNvPr id="23" name="TextBox 22">
            <a:extLst>
              <a:ext uri="{FF2B5EF4-FFF2-40B4-BE49-F238E27FC236}">
                <a16:creationId xmlns:a16="http://schemas.microsoft.com/office/drawing/2014/main" id="{D413C447-CCF5-421E-A331-E654972EF23C}"/>
              </a:ext>
            </a:extLst>
          </p:cNvPr>
          <p:cNvSpPr txBox="1"/>
          <p:nvPr/>
        </p:nvSpPr>
        <p:spPr>
          <a:xfrm>
            <a:off x="1943701" y="4981377"/>
            <a:ext cx="195203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6" name="TextBox 25">
            <a:extLst>
              <a:ext uri="{FF2B5EF4-FFF2-40B4-BE49-F238E27FC236}">
                <a16:creationId xmlns:a16="http://schemas.microsoft.com/office/drawing/2014/main" id="{85FA38BA-A60A-4A47-BB89-217123E444B9}"/>
              </a:ext>
            </a:extLst>
          </p:cNvPr>
          <p:cNvSpPr txBox="1"/>
          <p:nvPr/>
        </p:nvSpPr>
        <p:spPr>
          <a:xfrm>
            <a:off x="4831229" y="378549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52088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descr="Decorative shape">
            <a:extLst>
              <a:ext uri="{FF2B5EF4-FFF2-40B4-BE49-F238E27FC236}">
                <a16:creationId xmlns:a16="http://schemas.microsoft.com/office/drawing/2014/main" id="{82C28A2A-AEDF-476F-9849-895A9720A636}"/>
              </a:ext>
            </a:extLst>
          </p:cNvPr>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normAutofit/>
          </a:bodyPr>
          <a:lstStyle/>
          <a:p>
            <a:r>
              <a:rPr lang="en-US" dirty="0"/>
              <a:t>Obstetric Hemorrhage</a:t>
            </a:r>
            <a:br>
              <a:rPr lang="en-US" dirty="0"/>
            </a:br>
            <a:r>
              <a:rPr lang="en-US" dirty="0"/>
              <a:t>Master Case</a:t>
            </a:r>
          </a:p>
        </p:txBody>
      </p:sp>
      <p:sp>
        <p:nvSpPr>
          <p:cNvPr id="12" name="Text Placeholder 11"/>
          <p:cNvSpPr>
            <a:spLocks noGrp="1"/>
          </p:cNvSpPr>
          <p:nvPr>
            <p:ph type="body" sz="quarter" idx="10"/>
          </p:nvPr>
        </p:nvSpPr>
        <p:spPr>
          <a:xfrm>
            <a:off x="4017752" y="-3"/>
            <a:ext cx="6974926" cy="6621004"/>
          </a:xfrm>
        </p:spPr>
        <p:txBody>
          <a:bodyPr/>
          <a:lstStyle/>
          <a:p>
            <a:r>
              <a:rPr lang="en-US" b="1" dirty="0"/>
              <a:t>Patient name: Danielle Williams </a:t>
            </a:r>
          </a:p>
          <a:p>
            <a:pPr>
              <a:tabLst>
                <a:tab pos="1819275" algn="l"/>
              </a:tabLst>
            </a:pPr>
            <a:r>
              <a:rPr lang="en-US" b="1" dirty="0"/>
              <a:t>Age: </a:t>
            </a:r>
            <a:r>
              <a:rPr lang="en-US" dirty="0"/>
              <a:t>36	</a:t>
            </a:r>
            <a:r>
              <a:rPr lang="en-US" b="1" dirty="0"/>
              <a:t>BMI: </a:t>
            </a:r>
            <a:r>
              <a:rPr lang="en-US" dirty="0"/>
              <a:t>34</a:t>
            </a:r>
            <a:endParaRPr lang="en-US" b="1" dirty="0"/>
          </a:p>
          <a:p>
            <a:r>
              <a:rPr lang="en-US" b="1" dirty="0"/>
              <a:t>Current Vitals:</a:t>
            </a:r>
            <a:endParaRPr lang="en-US" dirty="0"/>
          </a:p>
          <a:p>
            <a:pPr marL="285750" indent="-285750">
              <a:buFont typeface="Arial" panose="020B0604020202020204" pitchFamily="34" charset="0"/>
              <a:buChar char="•"/>
            </a:pPr>
            <a:r>
              <a:rPr lang="en-US" dirty="0"/>
              <a:t>BP is 172/112 </a:t>
            </a:r>
            <a:endParaRPr lang="en-US" dirty="0">
              <a:cs typeface="Calibri"/>
            </a:endParaRPr>
          </a:p>
          <a:p>
            <a:pPr marL="285750" indent="-285750">
              <a:buFont typeface="Arial" panose="020B0604020202020204" pitchFamily="34" charset="0"/>
              <a:buChar char="•"/>
            </a:pPr>
            <a:r>
              <a:rPr lang="en-US" dirty="0"/>
              <a:t>Gravida 7, para 6</a:t>
            </a:r>
            <a:endParaRPr lang="en-US" dirty="0">
              <a:cs typeface="Calibri"/>
            </a:endParaRPr>
          </a:p>
          <a:p>
            <a:pPr marL="285750" indent="-285750">
              <a:buFont typeface="Arial" panose="020B0604020202020204" pitchFamily="34" charset="0"/>
              <a:buChar char="•"/>
            </a:pPr>
            <a:r>
              <a:rPr lang="en-US" dirty="0"/>
              <a:t>Sustained severe range (&gt;160/110) systolic blood pressures (systolic values as high as 175 mmHg )</a:t>
            </a:r>
            <a:endParaRPr lang="en-US" dirty="0">
              <a:cs typeface="Calibri"/>
            </a:endParaRPr>
          </a:p>
          <a:p>
            <a:pPr marL="285750" indent="-285750">
              <a:buFont typeface="Arial" panose="020B0604020202020204" pitchFamily="34" charset="0"/>
              <a:buChar char="•"/>
            </a:pPr>
            <a:r>
              <a:rPr lang="en-US" dirty="0"/>
              <a:t>EFM reveals a Category 1 tracing</a:t>
            </a:r>
            <a:endParaRPr lang="en-US" dirty="0">
              <a:cs typeface="Calibri" panose="020F0502020204030204"/>
            </a:endParaRPr>
          </a:p>
          <a:p>
            <a:r>
              <a:rPr lang="en-US" b="1" dirty="0"/>
              <a:t>Past Medical History:</a:t>
            </a:r>
          </a:p>
          <a:p>
            <a:pPr marL="285750" indent="-285750">
              <a:buFont typeface="Arial" panose="020B0604020202020204" pitchFamily="34" charset="0"/>
              <a:buChar char="•"/>
            </a:pPr>
            <a:r>
              <a:rPr lang="en-US" dirty="0"/>
              <a:t>5 prior vaginal deliveries</a:t>
            </a:r>
          </a:p>
          <a:p>
            <a:pPr marL="285750" indent="-285750">
              <a:buFont typeface="Arial" panose="020B0604020202020204" pitchFamily="34" charset="0"/>
              <a:buChar char="•"/>
            </a:pPr>
            <a:r>
              <a:rPr lang="en-US" dirty="0"/>
              <a:t>Chronic hypertension (takes 30 mg of extended release nifedipine daily)</a:t>
            </a:r>
            <a:endParaRPr lang="en-US" dirty="0">
              <a:cs typeface="Calibri"/>
            </a:endParaRPr>
          </a:p>
          <a:p>
            <a:pPr marL="285750" indent="-285750">
              <a:buFont typeface="Arial" panose="020B0604020202020204" pitchFamily="34" charset="0"/>
              <a:buChar char="•"/>
            </a:pPr>
            <a:r>
              <a:rPr lang="en-US" dirty="0"/>
              <a:t>History of severe preeclampsia (in 3 pregnancies)</a:t>
            </a:r>
            <a:endParaRPr lang="en-US" dirty="0">
              <a:cs typeface="Calibri"/>
            </a:endParaRPr>
          </a:p>
          <a:p>
            <a:pPr marL="285750" indent="-285750">
              <a:buChar char="•"/>
            </a:pPr>
            <a:r>
              <a:rPr lang="en-US" dirty="0"/>
              <a:t>Postpartum hemorrhage complicating her last delivery</a:t>
            </a:r>
            <a:endParaRPr lang="en-US" dirty="0">
              <a:cs typeface="Calibri"/>
            </a:endParaRPr>
          </a:p>
        </p:txBody>
      </p:sp>
      <p:sp>
        <p:nvSpPr>
          <p:cNvPr id="18" name="Slide Number Placeholder 1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Black and white image of pregnant woman">
            <a:extLst>
              <a:ext uri="{FF2B5EF4-FFF2-40B4-BE49-F238E27FC236}">
                <a16:creationId xmlns:a16="http://schemas.microsoft.com/office/drawing/2014/main" id="{61B8DBD0-561B-4CCD-9D02-4B2A043EE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82" t="19741" r="36222" b="6424"/>
          <a:stretch/>
        </p:blipFill>
        <p:spPr>
          <a:xfrm>
            <a:off x="1485768" y="1663679"/>
            <a:ext cx="2422663" cy="4254725"/>
          </a:xfrm>
          <a:prstGeom prst="rect">
            <a:avLst/>
          </a:prstGeom>
        </p:spPr>
      </p:pic>
      <p:sp>
        <p:nvSpPr>
          <p:cNvPr id="7" name="TextBox 6">
            <a:extLst>
              <a:ext uri="{FF2B5EF4-FFF2-40B4-BE49-F238E27FC236}">
                <a16:creationId xmlns:a16="http://schemas.microsoft.com/office/drawing/2014/main" id="{D82522CB-FC73-C44E-987E-9454ACDE2167}"/>
              </a:ext>
            </a:extLst>
          </p:cNvPr>
          <p:cNvSpPr txBox="1"/>
          <p:nvPr/>
        </p:nvSpPr>
        <p:spPr>
          <a:xfrm>
            <a:off x="1736834" y="5539108"/>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custDataLst>
      <p:tags r:id="rId1"/>
    </p:custDataLst>
    <p:extLst>
      <p:ext uri="{BB962C8B-B14F-4D97-AF65-F5344CB8AC3E}">
        <p14:creationId xmlns:p14="http://schemas.microsoft.com/office/powerpoint/2010/main" val="402113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59A566B1-F1E5-4A75-9D5B-399CDDB5E75B}"/>
              </a:ext>
              <a:ext uri="{C183D7F6-B498-43B3-948B-1728B52AA6E4}">
                <adec:decorative xmlns:adec="http://schemas.microsoft.com/office/drawing/2017/decorative" val="1"/>
              </a:ext>
            </a:extLst>
          </p:cNvPr>
          <p:cNvSpPr/>
          <p:nvPr/>
        </p:nvSpPr>
        <p:spPr>
          <a:xfrm flipV="1">
            <a:off x="1461648" y="77287"/>
            <a:ext cx="10730352" cy="582016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rot="16200000">
            <a:off x="-2312502" y="2312499"/>
            <a:ext cx="5950567" cy="1325563"/>
          </a:xfrm>
        </p:spPr>
        <p:txBody>
          <a:bodyPr/>
          <a:lstStyle/>
          <a:p>
            <a:r>
              <a:rPr lang="en-US" dirty="0"/>
              <a:t>Obstetric Hemorrhage</a:t>
            </a:r>
            <a:br>
              <a:rPr lang="en-US" dirty="0"/>
            </a:br>
            <a:r>
              <a:rPr lang="en-US" dirty="0"/>
              <a:t>SBAR</a:t>
            </a:r>
          </a:p>
        </p:txBody>
      </p:sp>
      <p:sp>
        <p:nvSpPr>
          <p:cNvPr id="6" name="Text Placeholder 5"/>
          <p:cNvSpPr>
            <a:spLocks noGrp="1"/>
          </p:cNvSpPr>
          <p:nvPr>
            <p:ph type="body" sz="quarter" idx="11"/>
          </p:nvPr>
        </p:nvSpPr>
        <p:spPr>
          <a:xfrm>
            <a:off x="7369444" y="256010"/>
            <a:ext cx="4690726" cy="5438540"/>
          </a:xfrm>
          <a:prstGeom prst="wedgeRectCallout">
            <a:avLst>
              <a:gd name="adj1" fmla="val -96044"/>
              <a:gd name="adj2" fmla="val -3968"/>
            </a:avLst>
          </a:prstGeom>
        </p:spPr>
        <p:txBody>
          <a:bodyPr/>
          <a:lstStyle/>
          <a:p>
            <a:r>
              <a:rPr lang="en-US" dirty="0"/>
              <a:t>Ms. Williams is our 36-year-old G7P6 grand-multiparous female. </a:t>
            </a:r>
          </a:p>
          <a:p>
            <a:r>
              <a:rPr lang="en-US" dirty="0"/>
              <a:t>She has a past medical history significant for chronic hypertension with newly diagnosed superimposed severe preeclampsia currently on magnesium sulfate for seizure prophylaxis, grand multiparity, and history of postpartum hemorrhage in her last pregnancy. </a:t>
            </a:r>
          </a:p>
          <a:p>
            <a:r>
              <a:rPr lang="en-US" dirty="0"/>
              <a:t>She is currently 60 minutes postpartum from an uncomplicated full-term spontaneous vaginal delivery during which the blood loss was 400 cc. </a:t>
            </a:r>
          </a:p>
        </p:txBody>
      </p:sp>
      <p:sp>
        <p:nvSpPr>
          <p:cNvPr id="13" name="Slide Number Placeholder 1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54DE0448-E72D-F84A-9FFE-5EE957D12E31}"/>
              </a:ext>
            </a:extLst>
          </p:cNvPr>
          <p:cNvSpPr/>
          <p:nvPr/>
        </p:nvSpPr>
        <p:spPr>
          <a:xfrm rot="518231">
            <a:off x="1646106" y="301166"/>
            <a:ext cx="2399804" cy="156567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Background</a:t>
            </a:r>
          </a:p>
        </p:txBody>
      </p:sp>
      <p:grpSp>
        <p:nvGrpSpPr>
          <p:cNvPr id="17" name="Group 16">
            <a:extLst>
              <a:ext uri="{FF2B5EF4-FFF2-40B4-BE49-F238E27FC236}">
                <a16:creationId xmlns:a16="http://schemas.microsoft.com/office/drawing/2014/main" id="{4B9DE814-799B-C646-922D-54B1CFA8E1E8}"/>
              </a:ext>
              <a:ext uri="{C183D7F6-B498-43B3-948B-1728B52AA6E4}">
                <adec:decorative xmlns:adec="http://schemas.microsoft.com/office/drawing/2017/decorative" val="1"/>
              </a:ext>
            </a:extLst>
          </p:cNvPr>
          <p:cNvGrpSpPr/>
          <p:nvPr/>
        </p:nvGrpSpPr>
        <p:grpSpPr>
          <a:xfrm>
            <a:off x="3447241" y="2426604"/>
            <a:ext cx="1747482" cy="3488041"/>
            <a:chOff x="6216819" y="1767432"/>
            <a:chExt cx="2452932" cy="4488444"/>
          </a:xfrm>
        </p:grpSpPr>
        <p:pic>
          <p:nvPicPr>
            <p:cNvPr id="18" name="Picture 17" title="Nurse hanging IV">
              <a:extLst>
                <a:ext uri="{FF2B5EF4-FFF2-40B4-BE49-F238E27FC236}">
                  <a16:creationId xmlns:a16="http://schemas.microsoft.com/office/drawing/2014/main" id="{24FC46C2-FF97-9645-8DB7-344E995D51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9" name="Picture 18" title="Nurse hanging IV">
              <a:extLst>
                <a:ext uri="{FF2B5EF4-FFF2-40B4-BE49-F238E27FC236}">
                  <a16:creationId xmlns:a16="http://schemas.microsoft.com/office/drawing/2014/main" id="{247FEDCF-9652-CF4D-8F1D-8E36C35071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D026822A-612D-9043-B1AA-8C343FF6E46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1" name="Picture 20" descr="A picture containing silhouette of doctor">
            <a:extLst>
              <a:ext uri="{FF2B5EF4-FFF2-40B4-BE49-F238E27FC236}">
                <a16:creationId xmlns:a16="http://schemas.microsoft.com/office/drawing/2014/main" id="{8A32AF53-735F-F948-88F8-2B7E1E001CA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762987" y="2571444"/>
            <a:ext cx="1752184" cy="3352612"/>
          </a:xfrm>
          <a:prstGeom prst="rect">
            <a:avLst/>
          </a:prstGeom>
        </p:spPr>
      </p:pic>
      <p:sp>
        <p:nvSpPr>
          <p:cNvPr id="22" name="TextBox 21">
            <a:extLst>
              <a:ext uri="{FF2B5EF4-FFF2-40B4-BE49-F238E27FC236}">
                <a16:creationId xmlns:a16="http://schemas.microsoft.com/office/drawing/2014/main" id="{043D3DF4-0BD1-CD4E-A45A-EF7447587838}"/>
              </a:ext>
            </a:extLst>
          </p:cNvPr>
          <p:cNvSpPr txBox="1"/>
          <p:nvPr/>
        </p:nvSpPr>
        <p:spPr>
          <a:xfrm>
            <a:off x="5702138" y="5547506"/>
            <a:ext cx="16620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2" name="Picture 31" descr="Image of a patient in a hospital bed.">
            <a:extLst>
              <a:ext uri="{FF2B5EF4-FFF2-40B4-BE49-F238E27FC236}">
                <a16:creationId xmlns:a16="http://schemas.microsoft.com/office/drawing/2014/main" id="{A0D83344-A9C1-FB4C-B974-E27D837B0686}"/>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11702" y="3000095"/>
            <a:ext cx="4852593" cy="2956081"/>
          </a:xfrm>
          <a:prstGeom prst="rect">
            <a:avLst/>
          </a:prstGeom>
        </p:spPr>
      </p:pic>
      <p:sp>
        <p:nvSpPr>
          <p:cNvPr id="33" name="TextBox 32">
            <a:extLst>
              <a:ext uri="{FF2B5EF4-FFF2-40B4-BE49-F238E27FC236}">
                <a16:creationId xmlns:a16="http://schemas.microsoft.com/office/drawing/2014/main" id="{7F0253BD-C4A3-1F41-BE84-E68E5E592EA5}"/>
              </a:ext>
            </a:extLst>
          </p:cNvPr>
          <p:cNvSpPr txBox="1"/>
          <p:nvPr/>
        </p:nvSpPr>
        <p:spPr>
          <a:xfrm>
            <a:off x="1889913" y="4981377"/>
            <a:ext cx="195203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4" name="TextBox 33">
            <a:extLst>
              <a:ext uri="{FF2B5EF4-FFF2-40B4-BE49-F238E27FC236}">
                <a16:creationId xmlns:a16="http://schemas.microsoft.com/office/drawing/2014/main" id="{3979F803-5F8E-EA4E-B233-4644B95E352B}"/>
              </a:ext>
            </a:extLst>
          </p:cNvPr>
          <p:cNvSpPr txBox="1"/>
          <p:nvPr/>
        </p:nvSpPr>
        <p:spPr>
          <a:xfrm>
            <a:off x="4777441" y="378549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865075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4351C88-D686-4B62-B872-BF313D459648}"/>
              </a:ext>
              <a:ext uri="{C183D7F6-B498-43B3-948B-1728B52AA6E4}">
                <adec:decorative xmlns:adec="http://schemas.microsoft.com/office/drawing/2017/decorative" val="1"/>
              </a:ext>
            </a:extLst>
          </p:cNvPr>
          <p:cNvSpPr/>
          <p:nvPr/>
        </p:nvSpPr>
        <p:spPr>
          <a:xfrm>
            <a:off x="1368590" y="101600"/>
            <a:ext cx="10721810" cy="58130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rot="16200000">
            <a:off x="-2312502" y="2312499"/>
            <a:ext cx="5950567" cy="1325563"/>
          </a:xfrm>
        </p:spPr>
        <p:txBody>
          <a:bodyPr/>
          <a:lstStyle/>
          <a:p>
            <a:r>
              <a:rPr lang="en-US" dirty="0"/>
              <a:t>Obstetric Hemorrhage</a:t>
            </a:r>
            <a:br>
              <a:rPr lang="en-US" dirty="0"/>
            </a:br>
            <a:r>
              <a:rPr lang="en-US" dirty="0"/>
              <a:t>SBAR</a:t>
            </a:r>
          </a:p>
        </p:txBody>
      </p:sp>
      <p:sp>
        <p:nvSpPr>
          <p:cNvPr id="13" name="Slide Number Placeholder 1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54DE0448-E72D-F84A-9FFE-5EE957D12E31}"/>
              </a:ext>
            </a:extLst>
          </p:cNvPr>
          <p:cNvSpPr/>
          <p:nvPr/>
        </p:nvSpPr>
        <p:spPr>
          <a:xfrm rot="518231">
            <a:off x="1679997" y="415602"/>
            <a:ext cx="2399804" cy="156567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Background</a:t>
            </a:r>
          </a:p>
        </p:txBody>
      </p:sp>
      <p:sp>
        <p:nvSpPr>
          <p:cNvPr id="6" name="Text Placeholder 5"/>
          <p:cNvSpPr>
            <a:spLocks noGrp="1"/>
          </p:cNvSpPr>
          <p:nvPr>
            <p:ph type="body" sz="quarter" idx="11"/>
          </p:nvPr>
        </p:nvSpPr>
        <p:spPr>
          <a:xfrm>
            <a:off x="7284391" y="23247"/>
            <a:ext cx="4866857" cy="6191573"/>
          </a:xfrm>
          <a:prstGeom prst="wedgeRectCallout">
            <a:avLst>
              <a:gd name="adj1" fmla="val -93425"/>
              <a:gd name="adj2" fmla="val -6811"/>
            </a:avLst>
          </a:prstGeom>
        </p:spPr>
        <p:txBody>
          <a:bodyPr/>
          <a:lstStyle/>
          <a:p>
            <a:r>
              <a:rPr lang="en-US" dirty="0"/>
              <a:t>Ms. Williams delivered over a second-degree laceration that you repaired without issue. </a:t>
            </a:r>
          </a:p>
          <a:p>
            <a:r>
              <a:rPr lang="en-US" dirty="0"/>
              <a:t>Her most recent vitals are BP of 102/56, which is significantly less than her admission BP of 156/98, and a HR of 126. </a:t>
            </a:r>
          </a:p>
          <a:p>
            <a:r>
              <a:rPr lang="en-US" dirty="0"/>
              <a:t>She currently has one peripheral IV in place and is receiving routine postpartum IV </a:t>
            </a:r>
            <a:r>
              <a:rPr lang="en-US" dirty="0" err="1"/>
              <a:t>pitocin</a:t>
            </a:r>
            <a:r>
              <a:rPr lang="en-US" dirty="0"/>
              <a:t> in addition to her IV magnesium for seizure prophylaxis. </a:t>
            </a:r>
          </a:p>
          <a:p>
            <a:r>
              <a:rPr lang="en-US" dirty="0"/>
              <a:t>She has received no additional uterotonics, medications, or boluses. </a:t>
            </a:r>
          </a:p>
          <a:p>
            <a:r>
              <a:rPr lang="en-US" dirty="0"/>
              <a:t>She does not currently have a Foley catheter in place, and her starting hemoglobin was 10 g/dl. </a:t>
            </a:r>
            <a:endParaRPr lang="en-US" dirty="0">
              <a:cs typeface="Calibri"/>
            </a:endParaRPr>
          </a:p>
        </p:txBody>
      </p:sp>
      <p:grpSp>
        <p:nvGrpSpPr>
          <p:cNvPr id="17" name="Group 16">
            <a:extLst>
              <a:ext uri="{FF2B5EF4-FFF2-40B4-BE49-F238E27FC236}">
                <a16:creationId xmlns:a16="http://schemas.microsoft.com/office/drawing/2014/main" id="{B636F007-5EBD-C54A-91D5-A8A1EE368D42}"/>
              </a:ext>
              <a:ext uri="{C183D7F6-B498-43B3-948B-1728B52AA6E4}">
                <adec:decorative xmlns:adec="http://schemas.microsoft.com/office/drawing/2017/decorative" val="1"/>
              </a:ext>
            </a:extLst>
          </p:cNvPr>
          <p:cNvGrpSpPr/>
          <p:nvPr/>
        </p:nvGrpSpPr>
        <p:grpSpPr>
          <a:xfrm>
            <a:off x="3447241" y="2426604"/>
            <a:ext cx="1747482" cy="3488041"/>
            <a:chOff x="6216819" y="1767432"/>
            <a:chExt cx="2452932" cy="4488444"/>
          </a:xfrm>
        </p:grpSpPr>
        <p:pic>
          <p:nvPicPr>
            <p:cNvPr id="18" name="Picture 17" title="Nurse hanging IV">
              <a:extLst>
                <a:ext uri="{FF2B5EF4-FFF2-40B4-BE49-F238E27FC236}">
                  <a16:creationId xmlns:a16="http://schemas.microsoft.com/office/drawing/2014/main" id="{A0B48FB4-1427-7848-BC47-0C47978C7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9" name="Picture 18" title="Nurse hanging IV">
              <a:extLst>
                <a:ext uri="{FF2B5EF4-FFF2-40B4-BE49-F238E27FC236}">
                  <a16:creationId xmlns:a16="http://schemas.microsoft.com/office/drawing/2014/main" id="{C5752EC2-5F67-4549-B495-6E8EBB9F73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F2C367A0-8E69-5B41-8C8F-24525A3F882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1" name="Picture 20" descr="A picture containing silhouette of doctor">
            <a:extLst>
              <a:ext uri="{FF2B5EF4-FFF2-40B4-BE49-F238E27FC236}">
                <a16:creationId xmlns:a16="http://schemas.microsoft.com/office/drawing/2014/main" id="{498AB5AF-BEA8-904D-B796-5F6962A754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762987" y="2571444"/>
            <a:ext cx="1752184" cy="3352612"/>
          </a:xfrm>
          <a:prstGeom prst="rect">
            <a:avLst/>
          </a:prstGeom>
        </p:spPr>
      </p:pic>
      <p:sp>
        <p:nvSpPr>
          <p:cNvPr id="22" name="TextBox 21">
            <a:extLst>
              <a:ext uri="{FF2B5EF4-FFF2-40B4-BE49-F238E27FC236}">
                <a16:creationId xmlns:a16="http://schemas.microsoft.com/office/drawing/2014/main" id="{D7631E77-B4B1-2241-88CF-116544AEEF0B}"/>
              </a:ext>
            </a:extLst>
          </p:cNvPr>
          <p:cNvSpPr txBox="1"/>
          <p:nvPr/>
        </p:nvSpPr>
        <p:spPr>
          <a:xfrm>
            <a:off x="5702138" y="5547506"/>
            <a:ext cx="16620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2" name="Picture 31" descr="Image of a patient in a hospital bed.">
            <a:extLst>
              <a:ext uri="{FF2B5EF4-FFF2-40B4-BE49-F238E27FC236}">
                <a16:creationId xmlns:a16="http://schemas.microsoft.com/office/drawing/2014/main" id="{7C13C0CB-69C9-804C-A385-A22486A9F498}"/>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11702" y="3000095"/>
            <a:ext cx="4852593" cy="2956081"/>
          </a:xfrm>
          <a:prstGeom prst="rect">
            <a:avLst/>
          </a:prstGeom>
        </p:spPr>
      </p:pic>
      <p:sp>
        <p:nvSpPr>
          <p:cNvPr id="33" name="TextBox 32">
            <a:extLst>
              <a:ext uri="{FF2B5EF4-FFF2-40B4-BE49-F238E27FC236}">
                <a16:creationId xmlns:a16="http://schemas.microsoft.com/office/drawing/2014/main" id="{7F8F5555-214D-744E-8395-43982AB81281}"/>
              </a:ext>
            </a:extLst>
          </p:cNvPr>
          <p:cNvSpPr txBox="1"/>
          <p:nvPr/>
        </p:nvSpPr>
        <p:spPr>
          <a:xfrm>
            <a:off x="1889913" y="4981377"/>
            <a:ext cx="195203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4" name="TextBox 33">
            <a:extLst>
              <a:ext uri="{FF2B5EF4-FFF2-40B4-BE49-F238E27FC236}">
                <a16:creationId xmlns:a16="http://schemas.microsoft.com/office/drawing/2014/main" id="{701CE2CD-1D72-474B-8600-02AE09A53C17}"/>
              </a:ext>
            </a:extLst>
          </p:cNvPr>
          <p:cNvSpPr txBox="1"/>
          <p:nvPr/>
        </p:nvSpPr>
        <p:spPr>
          <a:xfrm>
            <a:off x="4777441" y="378549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049433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02EF8960-AC6E-4248-9F4C-9971AAAF6C05}"/>
              </a:ext>
              <a:ext uri="{C183D7F6-B498-43B3-948B-1728B52AA6E4}">
                <adec:decorative xmlns:adec="http://schemas.microsoft.com/office/drawing/2017/decorative" val="1"/>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Obstetric Hemorrhage</a:t>
            </a:r>
            <a:br>
              <a:rPr lang="en-US" dirty="0"/>
            </a:br>
            <a:r>
              <a:rPr lang="en-US" dirty="0"/>
              <a:t>SBAR</a:t>
            </a:r>
          </a:p>
        </p:txBody>
      </p:sp>
      <p:sp>
        <p:nvSpPr>
          <p:cNvPr id="6" name="Text Placeholder 5"/>
          <p:cNvSpPr>
            <a:spLocks noGrp="1"/>
          </p:cNvSpPr>
          <p:nvPr>
            <p:ph type="body" sz="quarter" idx="11"/>
          </p:nvPr>
        </p:nvSpPr>
        <p:spPr>
          <a:xfrm>
            <a:off x="7849740" y="871146"/>
            <a:ext cx="3855002" cy="2840536"/>
          </a:xfrm>
          <a:prstGeom prst="wedgeRectCallout">
            <a:avLst>
              <a:gd name="adj1" fmla="val -118973"/>
              <a:gd name="adj2" fmla="val 24423"/>
            </a:avLst>
          </a:prstGeom>
        </p:spPr>
        <p:txBody>
          <a:bodyPr/>
          <a:lstStyle/>
          <a:p>
            <a:r>
              <a:rPr lang="en-US" dirty="0"/>
              <a:t>I am concerned that Ms. Williams is developing postpartum hemorrhage due to uterine atony given her significant, active vaginal bleeding, tachycardia, and low blood pressure. </a:t>
            </a:r>
          </a:p>
        </p:txBody>
      </p:sp>
      <p:sp>
        <p:nvSpPr>
          <p:cNvPr id="15" name="Slide Number Placeholder 1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EF612406-7E1E-B244-887E-E3F8B823EBC1}"/>
              </a:ext>
            </a:extLst>
          </p:cNvPr>
          <p:cNvSpPr/>
          <p:nvPr/>
        </p:nvSpPr>
        <p:spPr>
          <a:xfrm rot="533711">
            <a:off x="1918505" y="385316"/>
            <a:ext cx="2399804" cy="156567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Assessment</a:t>
            </a:r>
          </a:p>
        </p:txBody>
      </p:sp>
      <p:grpSp>
        <p:nvGrpSpPr>
          <p:cNvPr id="17" name="Group 16">
            <a:extLst>
              <a:ext uri="{FF2B5EF4-FFF2-40B4-BE49-F238E27FC236}">
                <a16:creationId xmlns:a16="http://schemas.microsoft.com/office/drawing/2014/main" id="{DB388AE1-261F-9142-8897-9116F6CE49EC}"/>
              </a:ext>
              <a:ext uri="{C183D7F6-B498-43B3-948B-1728B52AA6E4}">
                <adec:decorative xmlns:adec="http://schemas.microsoft.com/office/drawing/2017/decorative" val="1"/>
              </a:ext>
            </a:extLst>
          </p:cNvPr>
          <p:cNvGrpSpPr/>
          <p:nvPr/>
        </p:nvGrpSpPr>
        <p:grpSpPr>
          <a:xfrm>
            <a:off x="3501029" y="2426604"/>
            <a:ext cx="1747482" cy="3488041"/>
            <a:chOff x="6216819" y="1767432"/>
            <a:chExt cx="2452932" cy="4488444"/>
          </a:xfrm>
        </p:grpSpPr>
        <p:pic>
          <p:nvPicPr>
            <p:cNvPr id="18" name="Picture 17" title="Nurse hanging IV">
              <a:extLst>
                <a:ext uri="{FF2B5EF4-FFF2-40B4-BE49-F238E27FC236}">
                  <a16:creationId xmlns:a16="http://schemas.microsoft.com/office/drawing/2014/main" id="{D0DF2F13-1E7C-054F-BA64-363DF92F13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9" name="Picture 18" title="Nurse hanging IV">
              <a:extLst>
                <a:ext uri="{FF2B5EF4-FFF2-40B4-BE49-F238E27FC236}">
                  <a16:creationId xmlns:a16="http://schemas.microsoft.com/office/drawing/2014/main" id="{2B08C791-FDF9-9545-9494-81EC90FF7D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F76DAF99-2F1B-9845-A6BC-3C8C15D6090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1" name="Picture 20" descr="A picture containing silhouette of doctor">
            <a:extLst>
              <a:ext uri="{FF2B5EF4-FFF2-40B4-BE49-F238E27FC236}">
                <a16:creationId xmlns:a16="http://schemas.microsoft.com/office/drawing/2014/main" id="{A17BC6FB-C6EA-EC42-908E-57F35D6C1A3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816775" y="2571444"/>
            <a:ext cx="1752184" cy="3352612"/>
          </a:xfrm>
          <a:prstGeom prst="rect">
            <a:avLst/>
          </a:prstGeom>
        </p:spPr>
      </p:pic>
      <p:sp>
        <p:nvSpPr>
          <p:cNvPr id="22" name="TextBox 21">
            <a:extLst>
              <a:ext uri="{FF2B5EF4-FFF2-40B4-BE49-F238E27FC236}">
                <a16:creationId xmlns:a16="http://schemas.microsoft.com/office/drawing/2014/main" id="{5C8236EA-7C53-D747-876A-0EED98303D26}"/>
              </a:ext>
            </a:extLst>
          </p:cNvPr>
          <p:cNvSpPr txBox="1"/>
          <p:nvPr/>
        </p:nvSpPr>
        <p:spPr>
          <a:xfrm>
            <a:off x="5755926" y="5547506"/>
            <a:ext cx="16620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3" name="Picture 22" descr="Image of a patient in a hospital bed.">
            <a:extLst>
              <a:ext uri="{FF2B5EF4-FFF2-40B4-BE49-F238E27FC236}">
                <a16:creationId xmlns:a16="http://schemas.microsoft.com/office/drawing/2014/main" id="{3848EBB6-A9E4-9B4A-A2BC-76EA98FFAA1D}"/>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65490" y="3000095"/>
            <a:ext cx="4852593" cy="2956081"/>
          </a:xfrm>
          <a:prstGeom prst="rect">
            <a:avLst/>
          </a:prstGeom>
        </p:spPr>
      </p:pic>
      <p:sp>
        <p:nvSpPr>
          <p:cNvPr id="33" name="TextBox 32">
            <a:extLst>
              <a:ext uri="{FF2B5EF4-FFF2-40B4-BE49-F238E27FC236}">
                <a16:creationId xmlns:a16="http://schemas.microsoft.com/office/drawing/2014/main" id="{1940FD28-4520-AF48-9FBA-0CBEBFB17A6C}"/>
              </a:ext>
            </a:extLst>
          </p:cNvPr>
          <p:cNvSpPr txBox="1"/>
          <p:nvPr/>
        </p:nvSpPr>
        <p:spPr>
          <a:xfrm>
            <a:off x="1943701" y="4981377"/>
            <a:ext cx="195203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4" name="TextBox 33">
            <a:extLst>
              <a:ext uri="{FF2B5EF4-FFF2-40B4-BE49-F238E27FC236}">
                <a16:creationId xmlns:a16="http://schemas.microsoft.com/office/drawing/2014/main" id="{9C271D18-4993-BB49-9E4F-F6229561CA21}"/>
              </a:ext>
            </a:extLst>
          </p:cNvPr>
          <p:cNvSpPr txBox="1"/>
          <p:nvPr/>
        </p:nvSpPr>
        <p:spPr>
          <a:xfrm>
            <a:off x="4831229" y="378549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93288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1B01C6E-D322-4A32-9144-8DCA7ED1F8F6}"/>
              </a:ext>
              <a:ext uri="{C183D7F6-B498-43B3-948B-1728B52AA6E4}">
                <adec:decorative xmlns:adec="http://schemas.microsoft.com/office/drawing/2017/decorative" val="1"/>
              </a:ext>
            </a:extLst>
          </p:cNvPr>
          <p:cNvSpPr/>
          <p:nvPr/>
        </p:nvSpPr>
        <p:spPr>
          <a:xfrm>
            <a:off x="1451809" y="85241"/>
            <a:ext cx="10683841" cy="583881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Obstetric Hemorrhage</a:t>
            </a:r>
            <a:br>
              <a:rPr lang="en-US" dirty="0"/>
            </a:br>
            <a:r>
              <a:rPr lang="en-US" dirty="0"/>
              <a:t>SBAR</a:t>
            </a:r>
          </a:p>
        </p:txBody>
      </p:sp>
      <p:sp>
        <p:nvSpPr>
          <p:cNvPr id="6" name="Text Placeholder 5"/>
          <p:cNvSpPr>
            <a:spLocks noGrp="1"/>
          </p:cNvSpPr>
          <p:nvPr>
            <p:ph type="body" sz="quarter" idx="11"/>
          </p:nvPr>
        </p:nvSpPr>
        <p:spPr>
          <a:xfrm>
            <a:off x="7939730" y="1459713"/>
            <a:ext cx="3795627" cy="1950238"/>
          </a:xfrm>
          <a:prstGeom prst="wedgeRectCallout">
            <a:avLst>
              <a:gd name="adj1" fmla="val -121454"/>
              <a:gd name="adj2" fmla="val 25455"/>
            </a:avLst>
          </a:prstGeom>
        </p:spPr>
        <p:txBody>
          <a:bodyPr/>
          <a:lstStyle/>
          <a:p>
            <a:r>
              <a:rPr lang="en-US" dirty="0"/>
              <a:t>I think we should repeat her examination, place a second IV, and attain uterotonic agents if atony is present.</a:t>
            </a:r>
          </a:p>
        </p:txBody>
      </p:sp>
      <p:sp>
        <p:nvSpPr>
          <p:cNvPr id="12" name="Slide Number Placeholder 1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Explosion 1 8">
            <a:extLst>
              <a:ext uri="{FF2B5EF4-FFF2-40B4-BE49-F238E27FC236}">
                <a16:creationId xmlns:a16="http://schemas.microsoft.com/office/drawing/2014/main" id="{0BA8765B-B4B3-9F49-8E2F-6465E248B070}"/>
              </a:ext>
            </a:extLst>
          </p:cNvPr>
          <p:cNvSpPr/>
          <p:nvPr/>
        </p:nvSpPr>
        <p:spPr>
          <a:xfrm rot="518231">
            <a:off x="1557619" y="427415"/>
            <a:ext cx="3338988" cy="1661286"/>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Recommendation</a:t>
            </a:r>
          </a:p>
        </p:txBody>
      </p:sp>
      <p:grpSp>
        <p:nvGrpSpPr>
          <p:cNvPr id="16" name="Group 15">
            <a:extLst>
              <a:ext uri="{FF2B5EF4-FFF2-40B4-BE49-F238E27FC236}">
                <a16:creationId xmlns:a16="http://schemas.microsoft.com/office/drawing/2014/main" id="{7E5B4F21-A499-B448-8B72-D4E68BF4E2DC}"/>
              </a:ext>
              <a:ext uri="{C183D7F6-B498-43B3-948B-1728B52AA6E4}">
                <adec:decorative xmlns:adec="http://schemas.microsoft.com/office/drawing/2017/decorative" val="1"/>
              </a:ext>
            </a:extLst>
          </p:cNvPr>
          <p:cNvGrpSpPr/>
          <p:nvPr/>
        </p:nvGrpSpPr>
        <p:grpSpPr>
          <a:xfrm>
            <a:off x="3501029" y="2426604"/>
            <a:ext cx="1747482" cy="3488041"/>
            <a:chOff x="6216819" y="1767432"/>
            <a:chExt cx="2452932" cy="4488444"/>
          </a:xfrm>
        </p:grpSpPr>
        <p:pic>
          <p:nvPicPr>
            <p:cNvPr id="17" name="Picture 16" title="Nurse hanging IV">
              <a:extLst>
                <a:ext uri="{FF2B5EF4-FFF2-40B4-BE49-F238E27FC236}">
                  <a16:creationId xmlns:a16="http://schemas.microsoft.com/office/drawing/2014/main" id="{DD0A00D9-1891-964C-9F22-717FF18893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8" name="Picture 17" title="Nurse hanging IV">
              <a:extLst>
                <a:ext uri="{FF2B5EF4-FFF2-40B4-BE49-F238E27FC236}">
                  <a16:creationId xmlns:a16="http://schemas.microsoft.com/office/drawing/2014/main" id="{39302F97-9296-4149-820B-917073999B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9" name="Picture 18" descr="A picture containing silhouette of nurse">
              <a:extLst>
                <a:ext uri="{FF2B5EF4-FFF2-40B4-BE49-F238E27FC236}">
                  <a16:creationId xmlns:a16="http://schemas.microsoft.com/office/drawing/2014/main" id="{1058FD33-6E71-5949-92FC-9E75733FE09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0" name="Picture 19" descr="A picture containing silhouette of doctor">
            <a:extLst>
              <a:ext uri="{FF2B5EF4-FFF2-40B4-BE49-F238E27FC236}">
                <a16:creationId xmlns:a16="http://schemas.microsoft.com/office/drawing/2014/main" id="{A5523D51-BEF9-6148-9EA6-E1234602ECF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816775" y="2571444"/>
            <a:ext cx="1752184" cy="3352612"/>
          </a:xfrm>
          <a:prstGeom prst="rect">
            <a:avLst/>
          </a:prstGeom>
        </p:spPr>
      </p:pic>
      <p:sp>
        <p:nvSpPr>
          <p:cNvPr id="21" name="TextBox 20">
            <a:extLst>
              <a:ext uri="{FF2B5EF4-FFF2-40B4-BE49-F238E27FC236}">
                <a16:creationId xmlns:a16="http://schemas.microsoft.com/office/drawing/2014/main" id="{4D12B9D7-BC9A-0B4D-9560-9EED1AB3F9FB}"/>
              </a:ext>
            </a:extLst>
          </p:cNvPr>
          <p:cNvSpPr txBox="1"/>
          <p:nvPr/>
        </p:nvSpPr>
        <p:spPr>
          <a:xfrm>
            <a:off x="5755926" y="5547506"/>
            <a:ext cx="16620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2" name="Picture 21" descr="Image of a patient in a hospital bed.">
            <a:extLst>
              <a:ext uri="{FF2B5EF4-FFF2-40B4-BE49-F238E27FC236}">
                <a16:creationId xmlns:a16="http://schemas.microsoft.com/office/drawing/2014/main" id="{ABC3A436-BEB7-EB4C-B165-5445FBE88D93}"/>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65490" y="3000095"/>
            <a:ext cx="4852593" cy="2956081"/>
          </a:xfrm>
          <a:prstGeom prst="rect">
            <a:avLst/>
          </a:prstGeom>
        </p:spPr>
      </p:pic>
      <p:sp>
        <p:nvSpPr>
          <p:cNvPr id="33" name="TextBox 32">
            <a:extLst>
              <a:ext uri="{FF2B5EF4-FFF2-40B4-BE49-F238E27FC236}">
                <a16:creationId xmlns:a16="http://schemas.microsoft.com/office/drawing/2014/main" id="{BCDD66D2-048A-F549-9004-C4567BC19345}"/>
              </a:ext>
            </a:extLst>
          </p:cNvPr>
          <p:cNvSpPr txBox="1"/>
          <p:nvPr/>
        </p:nvSpPr>
        <p:spPr>
          <a:xfrm>
            <a:off x="1943701" y="4981377"/>
            <a:ext cx="195203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4" name="TextBox 33">
            <a:extLst>
              <a:ext uri="{FF2B5EF4-FFF2-40B4-BE49-F238E27FC236}">
                <a16:creationId xmlns:a16="http://schemas.microsoft.com/office/drawing/2014/main" id="{AC83FAFC-4DF9-794D-B5B8-7F0CF6E5323B}"/>
              </a:ext>
            </a:extLst>
          </p:cNvPr>
          <p:cNvSpPr txBox="1"/>
          <p:nvPr/>
        </p:nvSpPr>
        <p:spPr>
          <a:xfrm>
            <a:off x="4831229" y="378549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728709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I PASS the BATON</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I PASS the BATON can be used during a nursing handoff at shift change.</a:t>
            </a:r>
          </a:p>
        </p:txBody>
      </p:sp>
    </p:spTree>
    <p:custDataLst>
      <p:tags r:id="rId1"/>
    </p:custDataLst>
    <p:extLst>
      <p:ext uri="{BB962C8B-B14F-4D97-AF65-F5344CB8AC3E}">
        <p14:creationId xmlns:p14="http://schemas.microsoft.com/office/powerpoint/2010/main" val="1190282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7A552E7F-C003-46DB-8F04-147B5E0B2C7A}"/>
              </a:ext>
              <a:ext uri="{C183D7F6-B498-43B3-948B-1728B52AA6E4}">
                <adec:decorative xmlns:adec="http://schemas.microsoft.com/office/drawing/2017/decorative" val="1"/>
              </a:ext>
            </a:extLst>
          </p:cNvPr>
          <p:cNvSpPr/>
          <p:nvPr/>
        </p:nvSpPr>
        <p:spPr>
          <a:xfrm>
            <a:off x="1419985" y="121920"/>
            <a:ext cx="10650095" cy="575295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Obstetric Hemorrhage</a:t>
            </a:r>
            <a:br>
              <a:rPr lang="en-US" dirty="0"/>
            </a:br>
            <a:r>
              <a:rPr lang="en-US" dirty="0"/>
              <a:t>I PASS the BATON</a:t>
            </a:r>
          </a:p>
        </p:txBody>
      </p:sp>
      <p:sp>
        <p:nvSpPr>
          <p:cNvPr id="4" name="Text Placeholder 3"/>
          <p:cNvSpPr>
            <a:spLocks noGrp="1"/>
          </p:cNvSpPr>
          <p:nvPr>
            <p:ph type="body" sz="quarter" idx="11"/>
          </p:nvPr>
        </p:nvSpPr>
        <p:spPr>
          <a:xfrm>
            <a:off x="4306529" y="130805"/>
            <a:ext cx="6420466" cy="756674"/>
          </a:xfrm>
          <a:prstGeom prst="wedgeRectCallout">
            <a:avLst>
              <a:gd name="adj1" fmla="val 49258"/>
              <a:gd name="adj2" fmla="val 196996"/>
            </a:avLst>
          </a:prstGeom>
        </p:spPr>
        <p:txBody>
          <a:bodyPr/>
          <a:lstStyle/>
          <a:p>
            <a:r>
              <a:rPr lang="en-US" dirty="0"/>
              <a:t>Good morning, ladies. I’m Allison. </a:t>
            </a:r>
          </a:p>
          <a:p>
            <a:r>
              <a:rPr lang="en-US" dirty="0"/>
              <a:t>Ms. Williams, I’ll be your daytime nurse again.</a:t>
            </a:r>
          </a:p>
        </p:txBody>
      </p:sp>
      <p:sp>
        <p:nvSpPr>
          <p:cNvPr id="5" name="Text Placeholder 4"/>
          <p:cNvSpPr>
            <a:spLocks noGrp="1"/>
          </p:cNvSpPr>
          <p:nvPr>
            <p:ph type="body" sz="quarter" idx="12"/>
          </p:nvPr>
        </p:nvSpPr>
        <p:spPr>
          <a:xfrm>
            <a:off x="1653910" y="969133"/>
            <a:ext cx="5969000" cy="1430752"/>
          </a:xfrm>
          <a:prstGeom prst="wedgeRectCallout">
            <a:avLst>
              <a:gd name="adj1" fmla="val 14129"/>
              <a:gd name="adj2" fmla="val 73323"/>
            </a:avLst>
          </a:prstGeom>
        </p:spPr>
        <p:txBody>
          <a:bodyPr/>
          <a:lstStyle/>
          <a:p>
            <a:r>
              <a:rPr lang="en-US" dirty="0"/>
              <a:t>Hello, Allison. I’m Amy and was taking care of Ms. Williams here overnight. Ms. Williams, I’m going to update Allison about everything that’s been going on, OK?</a:t>
            </a:r>
          </a:p>
        </p:txBody>
      </p:sp>
      <p:sp>
        <p:nvSpPr>
          <p:cNvPr id="9" name="Slide Number Placeholder 8"/>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4" name="Picture 13" title="Nurse hanging IV">
            <a:extLst>
              <a:ext uri="{FF2B5EF4-FFF2-40B4-BE49-F238E27FC236}">
                <a16:creationId xmlns:a16="http://schemas.microsoft.com/office/drawing/2014/main" id="{B8100F27-576C-4702-9709-C23F3D4C2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a:off x="2910793" y="2908300"/>
            <a:ext cx="390758" cy="3479778"/>
          </a:xfrm>
          <a:prstGeom prst="rect">
            <a:avLst/>
          </a:prstGeom>
        </p:spPr>
      </p:pic>
      <p:pic>
        <p:nvPicPr>
          <p:cNvPr id="15" name="Picture 14" title="Nurse hanging IV">
            <a:extLst>
              <a:ext uri="{FF2B5EF4-FFF2-40B4-BE49-F238E27FC236}">
                <a16:creationId xmlns:a16="http://schemas.microsoft.com/office/drawing/2014/main" id="{FACA79D8-E3DA-4807-AF4D-07A3C86DF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flipH="1">
            <a:off x="3272278" y="2912579"/>
            <a:ext cx="379359" cy="3479778"/>
          </a:xfrm>
          <a:prstGeom prst="rect">
            <a:avLst/>
          </a:prstGeom>
        </p:spPr>
      </p:pic>
      <p:pic>
        <p:nvPicPr>
          <p:cNvPr id="16" name="Picture 15" descr="A picture containing silhouette of nurse">
            <a:extLst>
              <a:ext uri="{FF2B5EF4-FFF2-40B4-BE49-F238E27FC236}">
                <a16:creationId xmlns:a16="http://schemas.microsoft.com/office/drawing/2014/main" id="{BC3B24F9-CBD4-475E-93B1-A0F7FF5A195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51079"/>
          <a:stretch/>
        </p:blipFill>
        <p:spPr>
          <a:xfrm flipH="1">
            <a:off x="10103569" y="1828449"/>
            <a:ext cx="1505760" cy="4142072"/>
          </a:xfrm>
          <a:prstGeom prst="rect">
            <a:avLst/>
          </a:prstGeom>
        </p:spPr>
      </p:pic>
      <p:sp>
        <p:nvSpPr>
          <p:cNvPr id="18" name="TextBox 17">
            <a:extLst>
              <a:ext uri="{FF2B5EF4-FFF2-40B4-BE49-F238E27FC236}">
                <a16:creationId xmlns:a16="http://schemas.microsoft.com/office/drawing/2014/main" id="{3873561D-85C8-4FC4-AADF-2A8EC7CE48EF}"/>
              </a:ext>
            </a:extLst>
          </p:cNvPr>
          <p:cNvSpPr txBox="1"/>
          <p:nvPr/>
        </p:nvSpPr>
        <p:spPr>
          <a:xfrm>
            <a:off x="9898091" y="5161336"/>
            <a:ext cx="15856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pic>
        <p:nvPicPr>
          <p:cNvPr id="20" name="Picture 19">
            <a:extLst>
              <a:ext uri="{FF2B5EF4-FFF2-40B4-BE49-F238E27FC236}">
                <a16:creationId xmlns:a16="http://schemas.microsoft.com/office/drawing/2014/main" id="{D1091991-45D2-4977-B667-D4F358B2296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9974"/>
          <a:stretch/>
        </p:blipFill>
        <p:spPr>
          <a:xfrm>
            <a:off x="4396862" y="2671226"/>
            <a:ext cx="1373563" cy="3259693"/>
          </a:xfrm>
          <a:prstGeom prst="rect">
            <a:avLst/>
          </a:prstGeom>
        </p:spPr>
      </p:pic>
      <p:pic>
        <p:nvPicPr>
          <p:cNvPr id="17" name="Picture 16" descr="Image of a patient in a hospital bed.">
            <a:extLst>
              <a:ext uri="{FF2B5EF4-FFF2-40B4-BE49-F238E27FC236}">
                <a16:creationId xmlns:a16="http://schemas.microsoft.com/office/drawing/2014/main" id="{46D756FC-6632-44A2-B7C0-18D8DFDB5290}"/>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001905" y="2975280"/>
            <a:ext cx="4852593" cy="2956081"/>
          </a:xfrm>
          <a:prstGeom prst="rect">
            <a:avLst/>
          </a:prstGeom>
        </p:spPr>
      </p:pic>
      <p:sp>
        <p:nvSpPr>
          <p:cNvPr id="19" name="TextBox 18">
            <a:extLst>
              <a:ext uri="{FF2B5EF4-FFF2-40B4-BE49-F238E27FC236}">
                <a16:creationId xmlns:a16="http://schemas.microsoft.com/office/drawing/2014/main" id="{95EA4023-61D5-48A5-AEA8-39EF9FCD1DE3}"/>
              </a:ext>
            </a:extLst>
          </p:cNvPr>
          <p:cNvSpPr txBox="1"/>
          <p:nvPr/>
        </p:nvSpPr>
        <p:spPr>
          <a:xfrm>
            <a:off x="3663036" y="5161336"/>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1" name="TextBox 20">
            <a:extLst>
              <a:ext uri="{FF2B5EF4-FFF2-40B4-BE49-F238E27FC236}">
                <a16:creationId xmlns:a16="http://schemas.microsoft.com/office/drawing/2014/main" id="{769CEF12-F135-4364-99FF-0D6679AE51CF}"/>
              </a:ext>
            </a:extLst>
          </p:cNvPr>
          <p:cNvSpPr txBox="1"/>
          <p:nvPr/>
        </p:nvSpPr>
        <p:spPr>
          <a:xfrm>
            <a:off x="3512884" y="2636366"/>
            <a:ext cx="1385047" cy="26712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6" name="Text Placeholder 5"/>
          <p:cNvSpPr>
            <a:spLocks noGrp="1"/>
          </p:cNvSpPr>
          <p:nvPr>
            <p:ph type="body" sz="quarter" idx="13"/>
          </p:nvPr>
        </p:nvSpPr>
        <p:spPr>
          <a:xfrm>
            <a:off x="6032048" y="3572153"/>
            <a:ext cx="3644900" cy="654664"/>
          </a:xfrm>
          <a:prstGeom prst="wedgeRectCallout">
            <a:avLst>
              <a:gd name="adj1" fmla="val -84347"/>
              <a:gd name="adj2" fmla="val -9355"/>
            </a:avLst>
          </a:prstGeom>
        </p:spPr>
        <p:txBody>
          <a:bodyPr/>
          <a:lstStyle/>
          <a:p>
            <a:r>
              <a:rPr lang="en-US" dirty="0"/>
              <a:t>Sounds good. Thanks, Amy.</a:t>
            </a:r>
          </a:p>
        </p:txBody>
      </p:sp>
    </p:spTree>
    <p:extLst>
      <p:ext uri="{BB962C8B-B14F-4D97-AF65-F5344CB8AC3E}">
        <p14:creationId xmlns:p14="http://schemas.microsoft.com/office/powerpoint/2010/main" val="294244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E397BA82-F9D3-4761-8405-3F06AC14209C}"/>
              </a:ext>
              <a:ext uri="{C183D7F6-B498-43B3-948B-1728B52AA6E4}">
                <adec:decorative xmlns:adec="http://schemas.microsoft.com/office/drawing/2017/decorative" val="1"/>
              </a:ext>
            </a:extLst>
          </p:cNvPr>
          <p:cNvSpPr/>
          <p:nvPr/>
        </p:nvSpPr>
        <p:spPr>
          <a:xfrm flipH="1" flipV="1">
            <a:off x="1405137" y="142240"/>
            <a:ext cx="10685261" cy="57071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I PASS the BATON</a:t>
            </a:r>
          </a:p>
        </p:txBody>
      </p:sp>
      <p:sp>
        <p:nvSpPr>
          <p:cNvPr id="5" name="Text Placeholder 4"/>
          <p:cNvSpPr>
            <a:spLocks noGrp="1"/>
          </p:cNvSpPr>
          <p:nvPr>
            <p:ph type="body" sz="quarter" idx="11"/>
          </p:nvPr>
        </p:nvSpPr>
        <p:spPr>
          <a:xfrm>
            <a:off x="5650129" y="276601"/>
            <a:ext cx="6305898" cy="4552335"/>
          </a:xfrm>
          <a:prstGeom prst="wedgeRectCallout">
            <a:avLst>
              <a:gd name="adj1" fmla="val -85387"/>
              <a:gd name="adj2" fmla="val -1727"/>
            </a:avLst>
          </a:prstGeom>
        </p:spPr>
        <p:txBody>
          <a:bodyPr/>
          <a:lstStyle/>
          <a:p>
            <a:r>
              <a:rPr lang="en-US" dirty="0"/>
              <a:t>Ms. Williams is a 36-year-old G7P6 at 38 weeks and 6 days who is currently admitted to L&amp;D, undergoing induction of labor for preeclampsia with severe features.</a:t>
            </a:r>
          </a:p>
          <a:p>
            <a:r>
              <a:rPr lang="en-US" dirty="0"/>
              <a:t>She is currently receiving magnesium sulfate at 2 g/</a:t>
            </a:r>
            <a:r>
              <a:rPr lang="en-US" dirty="0" err="1"/>
              <a:t>hr</a:t>
            </a:r>
            <a:r>
              <a:rPr lang="en-US" dirty="0"/>
              <a:t> for seizure prophylaxis as well as IV </a:t>
            </a:r>
            <a:r>
              <a:rPr lang="en-US" dirty="0" err="1"/>
              <a:t>pitocin</a:t>
            </a:r>
            <a:r>
              <a:rPr lang="en-US" dirty="0"/>
              <a:t> that is being titrated for induction of labor, currently at 14 </a:t>
            </a:r>
            <a:r>
              <a:rPr lang="en-US" dirty="0" err="1"/>
              <a:t>mU</a:t>
            </a:r>
            <a:r>
              <a:rPr lang="en-US" dirty="0"/>
              <a:t>/hr. </a:t>
            </a:r>
          </a:p>
          <a:p>
            <a:r>
              <a:rPr lang="en-US" dirty="0"/>
              <a:t>Her membranes remain intact, and her last cervical exam was 1/50/-3 with the fetus in the vertex position.</a:t>
            </a:r>
          </a:p>
        </p:txBody>
      </p:sp>
      <p:sp>
        <p:nvSpPr>
          <p:cNvPr id="12" name="Slide Number Placeholder 11"/>
          <p:cNvSpPr>
            <a:spLocks noGrp="1"/>
          </p:cNvSpPr>
          <p:nvPr>
            <p:ph type="sldNum" sz="quarter" idx="4"/>
          </p:nvPr>
        </p:nvSpPr>
        <p:spPr>
          <a:xfrm>
            <a:off x="8902223" y="6216274"/>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BE90D731-1722-4024-AFB1-F1A3373EDC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61495"/>
          <a:stretch/>
        </p:blipFill>
        <p:spPr>
          <a:xfrm flipH="1">
            <a:off x="3677738" y="2631624"/>
            <a:ext cx="1505760" cy="3260135"/>
          </a:xfrm>
          <a:prstGeom prst="rect">
            <a:avLst/>
          </a:prstGeom>
        </p:spPr>
      </p:pic>
      <p:pic>
        <p:nvPicPr>
          <p:cNvPr id="14" name="Picture 13">
            <a:extLst>
              <a:ext uri="{FF2B5EF4-FFF2-40B4-BE49-F238E27FC236}">
                <a16:creationId xmlns:a16="http://schemas.microsoft.com/office/drawing/2014/main" id="{0E8E7CDD-1E5B-440E-B666-87F8E70B51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9974"/>
          <a:stretch/>
        </p:blipFill>
        <p:spPr>
          <a:xfrm>
            <a:off x="2147791" y="2631624"/>
            <a:ext cx="1373563" cy="3259693"/>
          </a:xfrm>
          <a:prstGeom prst="rect">
            <a:avLst/>
          </a:prstGeom>
        </p:spPr>
      </p:pic>
      <p:pic>
        <p:nvPicPr>
          <p:cNvPr id="15" name="Picture 14" descr="Image of a patient in a hospital bed.">
            <a:extLst>
              <a:ext uri="{FF2B5EF4-FFF2-40B4-BE49-F238E27FC236}">
                <a16:creationId xmlns:a16="http://schemas.microsoft.com/office/drawing/2014/main" id="{A39E6EDD-177A-4AF8-9094-6DCE72B53CBD}"/>
              </a:ext>
            </a:extLst>
          </p:cNvPr>
          <p:cNvPicPr>
            <a:picLocks noChangeAspect="1"/>
          </p:cNvPicPr>
          <p:nvPr/>
        </p:nvPicPr>
        <p:blipFill rotWithShape="1">
          <a:blip r:embed="rId5">
            <a:extLst>
              <a:ext uri="{28A0092B-C50C-407E-A947-70E740481C1C}">
                <a14:useLocalDpi xmlns:a14="http://schemas.microsoft.com/office/drawing/2010/main" val="0"/>
              </a:ext>
            </a:extLst>
          </a:blip>
          <a:srcRect r="11756" b="19584"/>
          <a:stretch/>
        </p:blipFill>
        <p:spPr>
          <a:xfrm flipH="1">
            <a:off x="1323320" y="2935678"/>
            <a:ext cx="4282106" cy="2956081"/>
          </a:xfrm>
          <a:prstGeom prst="rect">
            <a:avLst/>
          </a:prstGeom>
        </p:spPr>
      </p:pic>
      <p:sp>
        <p:nvSpPr>
          <p:cNvPr id="23" name="TextBox 22">
            <a:extLst>
              <a:ext uri="{FF2B5EF4-FFF2-40B4-BE49-F238E27FC236}">
                <a16:creationId xmlns:a16="http://schemas.microsoft.com/office/drawing/2014/main" id="{A32647BE-1B0D-F84C-8E3E-7745BB9BD4D1}"/>
              </a:ext>
            </a:extLst>
          </p:cNvPr>
          <p:cNvSpPr txBox="1"/>
          <p:nvPr/>
        </p:nvSpPr>
        <p:spPr>
          <a:xfrm>
            <a:off x="1368024" y="2522041"/>
            <a:ext cx="13785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24" name="TextBox 23">
            <a:extLst>
              <a:ext uri="{FF2B5EF4-FFF2-40B4-BE49-F238E27FC236}">
                <a16:creationId xmlns:a16="http://schemas.microsoft.com/office/drawing/2014/main" id="{9AAEC93B-9D44-0B4B-A58B-56CB8823CAAA}"/>
              </a:ext>
            </a:extLst>
          </p:cNvPr>
          <p:cNvSpPr txBox="1"/>
          <p:nvPr/>
        </p:nvSpPr>
        <p:spPr>
          <a:xfrm>
            <a:off x="3845859" y="3972692"/>
            <a:ext cx="1592434" cy="2631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sp>
        <p:nvSpPr>
          <p:cNvPr id="13" name="TextBox 12">
            <a:extLst>
              <a:ext uri="{FF2B5EF4-FFF2-40B4-BE49-F238E27FC236}">
                <a16:creationId xmlns:a16="http://schemas.microsoft.com/office/drawing/2014/main" id="{980405C8-2C6C-214B-A552-40635D43C3FC}"/>
              </a:ext>
            </a:extLst>
          </p:cNvPr>
          <p:cNvSpPr txBox="1"/>
          <p:nvPr/>
        </p:nvSpPr>
        <p:spPr>
          <a:xfrm>
            <a:off x="2312017" y="5032647"/>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extLst>
      <p:ext uri="{BB962C8B-B14F-4D97-AF65-F5344CB8AC3E}">
        <p14:creationId xmlns:p14="http://schemas.microsoft.com/office/powerpoint/2010/main" val="3660106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FF138D40-B0B8-4EF2-B6DC-0101C823FCBF}"/>
              </a:ext>
              <a:ext uri="{C183D7F6-B498-43B3-948B-1728B52AA6E4}">
                <adec:decorative xmlns:adec="http://schemas.microsoft.com/office/drawing/2017/decorative" val="1"/>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I PASS the BATON</a:t>
            </a:r>
          </a:p>
        </p:txBody>
      </p:sp>
      <p:sp>
        <p:nvSpPr>
          <p:cNvPr id="5" name="Text Placeholder 4"/>
          <p:cNvSpPr>
            <a:spLocks noGrp="1"/>
          </p:cNvSpPr>
          <p:nvPr>
            <p:ph type="body" sz="quarter" idx="11"/>
          </p:nvPr>
        </p:nvSpPr>
        <p:spPr>
          <a:xfrm>
            <a:off x="5650129" y="276601"/>
            <a:ext cx="6305898" cy="5013154"/>
          </a:xfrm>
          <a:prstGeom prst="wedgeRectCallout">
            <a:avLst>
              <a:gd name="adj1" fmla="val -85387"/>
              <a:gd name="adj2" fmla="val -1727"/>
            </a:avLst>
          </a:prstGeom>
        </p:spPr>
        <p:txBody>
          <a:bodyPr/>
          <a:lstStyle/>
          <a:p>
            <a:r>
              <a:rPr lang="en-US" dirty="0"/>
              <a:t>Ms. Williams has received one dose of IV labetalol, 10 mg, for acute treatment of a severe-range blood pressure, and she has been maintained on her home antihypertensive medication of nifedipine, 30 mg a day. </a:t>
            </a:r>
            <a:br>
              <a:rPr lang="en-US" dirty="0"/>
            </a:br>
            <a:endParaRPr lang="en-US" sz="1200" dirty="0"/>
          </a:p>
          <a:p>
            <a:r>
              <a:rPr lang="en-US" dirty="0"/>
              <a:t>Safety concerns for Ms. Williams include that she currently has preeclampsia with severe features and is on magnesium sulfate. </a:t>
            </a:r>
          </a:p>
          <a:p>
            <a:endParaRPr lang="en-US" sz="1200" dirty="0"/>
          </a:p>
          <a:p>
            <a:r>
              <a:rPr lang="en-US" dirty="0"/>
              <a:t>In addition, she has a history of postpartum hemorrhage complicating a prior birth, and her grand multiparity. </a:t>
            </a:r>
          </a:p>
        </p:txBody>
      </p:sp>
      <p:sp>
        <p:nvSpPr>
          <p:cNvPr id="12" name="Slide Number Placeholder 11"/>
          <p:cNvSpPr>
            <a:spLocks noGrp="1"/>
          </p:cNvSpPr>
          <p:nvPr>
            <p:ph type="sldNum" sz="quarter" idx="4"/>
          </p:nvPr>
        </p:nvSpPr>
        <p:spPr>
          <a:xfrm>
            <a:off x="8902223" y="6216274"/>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BE90D731-1722-4024-AFB1-F1A3373EDC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61495"/>
          <a:stretch/>
        </p:blipFill>
        <p:spPr>
          <a:xfrm flipH="1">
            <a:off x="3677738" y="2631624"/>
            <a:ext cx="1505760" cy="3260135"/>
          </a:xfrm>
          <a:prstGeom prst="rect">
            <a:avLst/>
          </a:prstGeom>
        </p:spPr>
      </p:pic>
      <p:pic>
        <p:nvPicPr>
          <p:cNvPr id="14" name="Picture 13">
            <a:extLst>
              <a:ext uri="{FF2B5EF4-FFF2-40B4-BE49-F238E27FC236}">
                <a16:creationId xmlns:a16="http://schemas.microsoft.com/office/drawing/2014/main" id="{0E8E7CDD-1E5B-440E-B666-87F8E70B51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9974"/>
          <a:stretch/>
        </p:blipFill>
        <p:spPr>
          <a:xfrm>
            <a:off x="2147791" y="2631624"/>
            <a:ext cx="1373563" cy="3259693"/>
          </a:xfrm>
          <a:prstGeom prst="rect">
            <a:avLst/>
          </a:prstGeom>
        </p:spPr>
      </p:pic>
      <p:pic>
        <p:nvPicPr>
          <p:cNvPr id="15" name="Picture 14" descr="Image of a patient in a hospital bed.">
            <a:extLst>
              <a:ext uri="{FF2B5EF4-FFF2-40B4-BE49-F238E27FC236}">
                <a16:creationId xmlns:a16="http://schemas.microsoft.com/office/drawing/2014/main" id="{A39E6EDD-177A-4AF8-9094-6DCE72B53CBD}"/>
              </a:ext>
            </a:extLst>
          </p:cNvPr>
          <p:cNvPicPr>
            <a:picLocks noChangeAspect="1"/>
          </p:cNvPicPr>
          <p:nvPr/>
        </p:nvPicPr>
        <p:blipFill rotWithShape="1">
          <a:blip r:embed="rId5">
            <a:extLst>
              <a:ext uri="{28A0092B-C50C-407E-A947-70E740481C1C}">
                <a14:useLocalDpi xmlns:a14="http://schemas.microsoft.com/office/drawing/2010/main" val="0"/>
              </a:ext>
            </a:extLst>
          </a:blip>
          <a:srcRect r="11756" b="19584"/>
          <a:stretch/>
        </p:blipFill>
        <p:spPr>
          <a:xfrm flipH="1">
            <a:off x="1323320" y="2935678"/>
            <a:ext cx="4282106" cy="2956081"/>
          </a:xfrm>
          <a:prstGeom prst="rect">
            <a:avLst/>
          </a:prstGeom>
        </p:spPr>
      </p:pic>
      <p:sp>
        <p:nvSpPr>
          <p:cNvPr id="22" name="TextBox 21">
            <a:extLst>
              <a:ext uri="{FF2B5EF4-FFF2-40B4-BE49-F238E27FC236}">
                <a16:creationId xmlns:a16="http://schemas.microsoft.com/office/drawing/2014/main" id="{96378DDD-B05D-E446-95A1-716966536A4F}"/>
              </a:ext>
            </a:extLst>
          </p:cNvPr>
          <p:cNvSpPr txBox="1"/>
          <p:nvPr/>
        </p:nvSpPr>
        <p:spPr>
          <a:xfrm>
            <a:off x="1368024" y="2522041"/>
            <a:ext cx="13785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23" name="TextBox 22">
            <a:extLst>
              <a:ext uri="{FF2B5EF4-FFF2-40B4-BE49-F238E27FC236}">
                <a16:creationId xmlns:a16="http://schemas.microsoft.com/office/drawing/2014/main" id="{A4F64081-F5CD-8743-8D0E-AF8E88BEB0A4}"/>
              </a:ext>
            </a:extLst>
          </p:cNvPr>
          <p:cNvSpPr txBox="1"/>
          <p:nvPr/>
        </p:nvSpPr>
        <p:spPr>
          <a:xfrm>
            <a:off x="3845859" y="3972692"/>
            <a:ext cx="1592434" cy="2631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sp>
        <p:nvSpPr>
          <p:cNvPr id="13" name="TextBox 12">
            <a:extLst>
              <a:ext uri="{FF2B5EF4-FFF2-40B4-BE49-F238E27FC236}">
                <a16:creationId xmlns:a16="http://schemas.microsoft.com/office/drawing/2014/main" id="{B78EF3B7-4A42-414D-8BD8-E5F784FB5EFB}"/>
              </a:ext>
            </a:extLst>
          </p:cNvPr>
          <p:cNvSpPr txBox="1"/>
          <p:nvPr/>
        </p:nvSpPr>
        <p:spPr>
          <a:xfrm>
            <a:off x="2267314" y="4896598"/>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extLst>
      <p:ext uri="{BB962C8B-B14F-4D97-AF65-F5344CB8AC3E}">
        <p14:creationId xmlns:p14="http://schemas.microsoft.com/office/powerpoint/2010/main" val="1149398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50005543-51C1-462E-A658-5CBC2C3C4ED9}"/>
              </a:ext>
              <a:ext uri="{C183D7F6-B498-43B3-948B-1728B52AA6E4}">
                <adec:decorative xmlns:adec="http://schemas.microsoft.com/office/drawing/2017/decorative" val="1"/>
              </a:ext>
            </a:extLst>
          </p:cNvPr>
          <p:cNvSpPr/>
          <p:nvPr/>
        </p:nvSpPr>
        <p:spPr>
          <a:xfrm flipV="1">
            <a:off x="1461648" y="77287"/>
            <a:ext cx="10730352" cy="582016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I PASS the BATON</a:t>
            </a:r>
          </a:p>
        </p:txBody>
      </p:sp>
      <p:sp>
        <p:nvSpPr>
          <p:cNvPr id="5" name="Text Placeholder 4"/>
          <p:cNvSpPr>
            <a:spLocks noGrp="1"/>
          </p:cNvSpPr>
          <p:nvPr>
            <p:ph type="body" sz="quarter" idx="11"/>
          </p:nvPr>
        </p:nvSpPr>
        <p:spPr>
          <a:xfrm>
            <a:off x="5650129" y="276601"/>
            <a:ext cx="6305898" cy="5013154"/>
          </a:xfrm>
          <a:prstGeom prst="wedgeRectCallout">
            <a:avLst>
              <a:gd name="adj1" fmla="val -85387"/>
              <a:gd name="adj2" fmla="val -1727"/>
            </a:avLst>
          </a:prstGeom>
        </p:spPr>
        <p:txBody>
          <a:bodyPr/>
          <a:lstStyle/>
          <a:p>
            <a:r>
              <a:rPr lang="en-US" dirty="0"/>
              <a:t>Additional patient background includes her history of chronic hypertension. </a:t>
            </a:r>
          </a:p>
          <a:p>
            <a:endParaRPr lang="en-US" sz="1200" dirty="0"/>
          </a:p>
          <a:p>
            <a:r>
              <a:rPr lang="en-US" dirty="0"/>
              <a:t>Overnight, specific actions that we have undertaken include placement of an epidural and titration of her </a:t>
            </a:r>
            <a:r>
              <a:rPr lang="en-US" dirty="0" err="1"/>
              <a:t>pitocin</a:t>
            </a:r>
            <a:r>
              <a:rPr lang="en-US" dirty="0"/>
              <a:t>. Her blood pressures have remained normotensive, and she has had good reflexes throughout the shift. </a:t>
            </a:r>
          </a:p>
          <a:p>
            <a:endParaRPr lang="en-US" sz="1200" dirty="0"/>
          </a:p>
          <a:p>
            <a:r>
              <a:rPr lang="en-US" dirty="0"/>
              <a:t>Dr. </a:t>
            </a:r>
            <a:r>
              <a:rPr lang="en-US" dirty="0" err="1"/>
              <a:t>Sonentag</a:t>
            </a:r>
            <a:r>
              <a:rPr lang="en-US" dirty="0"/>
              <a:t> is her private physician, who should be called for shared decision making or if Ms. Williams’ status changes.  </a:t>
            </a:r>
          </a:p>
        </p:txBody>
      </p:sp>
      <p:sp>
        <p:nvSpPr>
          <p:cNvPr id="12" name="Slide Number Placeholder 11"/>
          <p:cNvSpPr>
            <a:spLocks noGrp="1"/>
          </p:cNvSpPr>
          <p:nvPr>
            <p:ph type="sldNum" sz="quarter" idx="4"/>
          </p:nvPr>
        </p:nvSpPr>
        <p:spPr>
          <a:xfrm>
            <a:off x="8902223" y="6216274"/>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BE90D731-1722-4024-AFB1-F1A3373EDC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61495"/>
          <a:stretch/>
        </p:blipFill>
        <p:spPr>
          <a:xfrm flipH="1">
            <a:off x="3677738" y="2631624"/>
            <a:ext cx="1505760" cy="3260135"/>
          </a:xfrm>
          <a:prstGeom prst="rect">
            <a:avLst/>
          </a:prstGeom>
        </p:spPr>
      </p:pic>
      <p:pic>
        <p:nvPicPr>
          <p:cNvPr id="14" name="Picture 13">
            <a:extLst>
              <a:ext uri="{FF2B5EF4-FFF2-40B4-BE49-F238E27FC236}">
                <a16:creationId xmlns:a16="http://schemas.microsoft.com/office/drawing/2014/main" id="{0E8E7CDD-1E5B-440E-B666-87F8E70B51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9974"/>
          <a:stretch/>
        </p:blipFill>
        <p:spPr>
          <a:xfrm>
            <a:off x="2147791" y="2631624"/>
            <a:ext cx="1373563" cy="3259693"/>
          </a:xfrm>
          <a:prstGeom prst="rect">
            <a:avLst/>
          </a:prstGeom>
        </p:spPr>
      </p:pic>
      <p:pic>
        <p:nvPicPr>
          <p:cNvPr id="15" name="Picture 14" descr="Image of a patient in a hospital bed.">
            <a:extLst>
              <a:ext uri="{FF2B5EF4-FFF2-40B4-BE49-F238E27FC236}">
                <a16:creationId xmlns:a16="http://schemas.microsoft.com/office/drawing/2014/main" id="{A39E6EDD-177A-4AF8-9094-6DCE72B53CBD}"/>
              </a:ext>
            </a:extLst>
          </p:cNvPr>
          <p:cNvPicPr>
            <a:picLocks noChangeAspect="1"/>
          </p:cNvPicPr>
          <p:nvPr/>
        </p:nvPicPr>
        <p:blipFill rotWithShape="1">
          <a:blip r:embed="rId5">
            <a:extLst>
              <a:ext uri="{28A0092B-C50C-407E-A947-70E740481C1C}">
                <a14:useLocalDpi xmlns:a14="http://schemas.microsoft.com/office/drawing/2010/main" val="0"/>
              </a:ext>
            </a:extLst>
          </a:blip>
          <a:srcRect r="11756" b="19584"/>
          <a:stretch/>
        </p:blipFill>
        <p:spPr>
          <a:xfrm flipH="1">
            <a:off x="1323320" y="2935678"/>
            <a:ext cx="4282106" cy="2956081"/>
          </a:xfrm>
          <a:prstGeom prst="rect">
            <a:avLst/>
          </a:prstGeom>
        </p:spPr>
      </p:pic>
      <p:sp>
        <p:nvSpPr>
          <p:cNvPr id="22" name="TextBox 21">
            <a:extLst>
              <a:ext uri="{FF2B5EF4-FFF2-40B4-BE49-F238E27FC236}">
                <a16:creationId xmlns:a16="http://schemas.microsoft.com/office/drawing/2014/main" id="{697F3732-BE6D-6F4D-BB94-0A1E0C8C6D59}"/>
              </a:ext>
            </a:extLst>
          </p:cNvPr>
          <p:cNvSpPr txBox="1"/>
          <p:nvPr/>
        </p:nvSpPr>
        <p:spPr>
          <a:xfrm>
            <a:off x="1368024" y="2522041"/>
            <a:ext cx="13785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23" name="TextBox 22">
            <a:extLst>
              <a:ext uri="{FF2B5EF4-FFF2-40B4-BE49-F238E27FC236}">
                <a16:creationId xmlns:a16="http://schemas.microsoft.com/office/drawing/2014/main" id="{FA912C59-E760-BB49-AF8E-88D3155D6C6E}"/>
              </a:ext>
            </a:extLst>
          </p:cNvPr>
          <p:cNvSpPr txBox="1"/>
          <p:nvPr/>
        </p:nvSpPr>
        <p:spPr>
          <a:xfrm>
            <a:off x="3845859" y="3972692"/>
            <a:ext cx="1592434" cy="2631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sp>
        <p:nvSpPr>
          <p:cNvPr id="13" name="TextBox 12">
            <a:extLst>
              <a:ext uri="{FF2B5EF4-FFF2-40B4-BE49-F238E27FC236}">
                <a16:creationId xmlns:a16="http://schemas.microsoft.com/office/drawing/2014/main" id="{C49C7EDD-FA8A-1345-AA9A-F0E5F6A16D34}"/>
              </a:ext>
            </a:extLst>
          </p:cNvPr>
          <p:cNvSpPr txBox="1"/>
          <p:nvPr/>
        </p:nvSpPr>
        <p:spPr>
          <a:xfrm>
            <a:off x="2310777" y="4932986"/>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extLst>
      <p:ext uri="{BB962C8B-B14F-4D97-AF65-F5344CB8AC3E}">
        <p14:creationId xmlns:p14="http://schemas.microsoft.com/office/powerpoint/2010/main" val="17559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48233207-8BD1-40EF-A2D5-1350018C9EF3}"/>
              </a:ext>
              <a:ext uri="{C183D7F6-B498-43B3-948B-1728B52AA6E4}">
                <adec:decorative xmlns:adec="http://schemas.microsoft.com/office/drawing/2017/decorative" val="1"/>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I PASS the BATON</a:t>
            </a:r>
          </a:p>
        </p:txBody>
      </p:sp>
      <p:sp>
        <p:nvSpPr>
          <p:cNvPr id="5" name="Text Placeholder 4"/>
          <p:cNvSpPr>
            <a:spLocks noGrp="1"/>
          </p:cNvSpPr>
          <p:nvPr>
            <p:ph type="body" sz="quarter" idx="11"/>
          </p:nvPr>
        </p:nvSpPr>
        <p:spPr>
          <a:xfrm>
            <a:off x="5715284" y="917899"/>
            <a:ext cx="6305898" cy="3259693"/>
          </a:xfrm>
          <a:prstGeom prst="wedgeRectCallout">
            <a:avLst>
              <a:gd name="adj1" fmla="val -84919"/>
              <a:gd name="adj2" fmla="val -1425"/>
            </a:avLst>
          </a:prstGeom>
        </p:spPr>
        <p:txBody>
          <a:bodyPr/>
          <a:lstStyle/>
          <a:p>
            <a:r>
              <a:rPr lang="en-US" dirty="0"/>
              <a:t>I anticipate Ms. Williams will continue to have her labor progress and she will deliver vaginally. </a:t>
            </a:r>
          </a:p>
          <a:p>
            <a:endParaRPr lang="en-US" dirty="0"/>
          </a:p>
          <a:p>
            <a:r>
              <a:rPr lang="en-US" dirty="0"/>
              <a:t>We have a postpartum hemorrhage cart available given her increased risk for postpartum hemorrhage, and we also have short-acting IV antihypertensives readily available if her blood pressure spikes.  </a:t>
            </a:r>
          </a:p>
        </p:txBody>
      </p:sp>
      <p:sp>
        <p:nvSpPr>
          <p:cNvPr id="12" name="Slide Number Placeholder 11"/>
          <p:cNvSpPr>
            <a:spLocks noGrp="1"/>
          </p:cNvSpPr>
          <p:nvPr>
            <p:ph type="sldNum" sz="quarter" idx="4"/>
          </p:nvPr>
        </p:nvSpPr>
        <p:spPr>
          <a:xfrm>
            <a:off x="8902223" y="6216274"/>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BE90D731-1722-4024-AFB1-F1A3373EDC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61495"/>
          <a:stretch/>
        </p:blipFill>
        <p:spPr>
          <a:xfrm flipH="1">
            <a:off x="3677738" y="2631624"/>
            <a:ext cx="1505760" cy="3260135"/>
          </a:xfrm>
          <a:prstGeom prst="rect">
            <a:avLst/>
          </a:prstGeom>
        </p:spPr>
      </p:pic>
      <p:pic>
        <p:nvPicPr>
          <p:cNvPr id="14" name="Picture 13">
            <a:extLst>
              <a:ext uri="{FF2B5EF4-FFF2-40B4-BE49-F238E27FC236}">
                <a16:creationId xmlns:a16="http://schemas.microsoft.com/office/drawing/2014/main" id="{0E8E7CDD-1E5B-440E-B666-87F8E70B51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9974"/>
          <a:stretch/>
        </p:blipFill>
        <p:spPr>
          <a:xfrm>
            <a:off x="2147791" y="2631624"/>
            <a:ext cx="1373563" cy="3259693"/>
          </a:xfrm>
          <a:prstGeom prst="rect">
            <a:avLst/>
          </a:prstGeom>
        </p:spPr>
      </p:pic>
      <p:pic>
        <p:nvPicPr>
          <p:cNvPr id="15" name="Picture 14" descr="Image of a patient in a hospital bed.">
            <a:extLst>
              <a:ext uri="{FF2B5EF4-FFF2-40B4-BE49-F238E27FC236}">
                <a16:creationId xmlns:a16="http://schemas.microsoft.com/office/drawing/2014/main" id="{A39E6EDD-177A-4AF8-9094-6DCE72B53CBD}"/>
              </a:ext>
            </a:extLst>
          </p:cNvPr>
          <p:cNvPicPr>
            <a:picLocks noChangeAspect="1"/>
          </p:cNvPicPr>
          <p:nvPr/>
        </p:nvPicPr>
        <p:blipFill rotWithShape="1">
          <a:blip r:embed="rId5">
            <a:extLst>
              <a:ext uri="{28A0092B-C50C-407E-A947-70E740481C1C}">
                <a14:useLocalDpi xmlns:a14="http://schemas.microsoft.com/office/drawing/2010/main" val="0"/>
              </a:ext>
            </a:extLst>
          </a:blip>
          <a:srcRect r="11756" b="19584"/>
          <a:stretch/>
        </p:blipFill>
        <p:spPr>
          <a:xfrm flipH="1">
            <a:off x="1323320" y="2935678"/>
            <a:ext cx="4282106" cy="2956081"/>
          </a:xfrm>
          <a:prstGeom prst="rect">
            <a:avLst/>
          </a:prstGeom>
        </p:spPr>
      </p:pic>
      <p:sp>
        <p:nvSpPr>
          <p:cNvPr id="22" name="TextBox 21">
            <a:extLst>
              <a:ext uri="{FF2B5EF4-FFF2-40B4-BE49-F238E27FC236}">
                <a16:creationId xmlns:a16="http://schemas.microsoft.com/office/drawing/2014/main" id="{40588ADA-91F9-BE4E-8DBF-9166E61E49C5}"/>
              </a:ext>
            </a:extLst>
          </p:cNvPr>
          <p:cNvSpPr txBox="1"/>
          <p:nvPr/>
        </p:nvSpPr>
        <p:spPr>
          <a:xfrm>
            <a:off x="1368024" y="2522041"/>
            <a:ext cx="13785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23" name="TextBox 22">
            <a:extLst>
              <a:ext uri="{FF2B5EF4-FFF2-40B4-BE49-F238E27FC236}">
                <a16:creationId xmlns:a16="http://schemas.microsoft.com/office/drawing/2014/main" id="{47750630-D215-4149-AFE2-FCE450ED6345}"/>
              </a:ext>
            </a:extLst>
          </p:cNvPr>
          <p:cNvSpPr txBox="1"/>
          <p:nvPr/>
        </p:nvSpPr>
        <p:spPr>
          <a:xfrm>
            <a:off x="3845859" y="3972692"/>
            <a:ext cx="1592434" cy="2631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sp>
        <p:nvSpPr>
          <p:cNvPr id="13" name="TextBox 12">
            <a:extLst>
              <a:ext uri="{FF2B5EF4-FFF2-40B4-BE49-F238E27FC236}">
                <a16:creationId xmlns:a16="http://schemas.microsoft.com/office/drawing/2014/main" id="{8B1B8D3F-A444-D04A-B07C-3498C554CBC4}"/>
              </a:ext>
            </a:extLst>
          </p:cNvPr>
          <p:cNvSpPr txBox="1"/>
          <p:nvPr/>
        </p:nvSpPr>
        <p:spPr>
          <a:xfrm>
            <a:off x="2407048" y="4996349"/>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extLst>
      <p:ext uri="{BB962C8B-B14F-4D97-AF65-F5344CB8AC3E}">
        <p14:creationId xmlns:p14="http://schemas.microsoft.com/office/powerpoint/2010/main" val="163931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id="{A6355E9F-5B52-427F-B80A-AB75EA809728}"/>
              </a:ext>
              <a:ext uri="{C183D7F6-B498-43B3-948B-1728B52AA6E4}">
                <adec:decorative xmlns:adec="http://schemas.microsoft.com/office/drawing/2017/decorative" val="1"/>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5" name="Text Placeholder 14"/>
          <p:cNvSpPr>
            <a:spLocks noGrp="1"/>
          </p:cNvSpPr>
          <p:nvPr>
            <p:ph type="body" sz="quarter" idx="11"/>
          </p:nvPr>
        </p:nvSpPr>
        <p:spPr>
          <a:xfrm>
            <a:off x="1463357" y="33766"/>
            <a:ext cx="10415955" cy="2048916"/>
          </a:xfrm>
          <a:prstGeom prst="wedgeRectCallout">
            <a:avLst>
              <a:gd name="adj1" fmla="val 30818"/>
              <a:gd name="adj2" fmla="val 69566"/>
            </a:avLst>
          </a:prstGeom>
        </p:spPr>
        <p:txBody>
          <a:bodyPr/>
          <a:lstStyle/>
          <a:p>
            <a:r>
              <a:rPr lang="en-US" dirty="0">
                <a:solidFill>
                  <a:srgbClr val="000000"/>
                </a:solidFill>
              </a:rPr>
              <a:t>Hello, Ms. Williams, I’m Dr. </a:t>
            </a:r>
            <a:r>
              <a:rPr lang="en-US" dirty="0" err="1">
                <a:solidFill>
                  <a:srgbClr val="000000"/>
                </a:solidFill>
              </a:rPr>
              <a:t>Sonentag</a:t>
            </a:r>
            <a:r>
              <a:rPr lang="en-US" dirty="0">
                <a:solidFill>
                  <a:srgbClr val="000000"/>
                </a:solidFill>
              </a:rPr>
              <a:t>. We are worried that you have preeclampsia, so would like to admit you to Labor &amp; Delivery for induction of labor.  </a:t>
            </a:r>
          </a:p>
          <a:p>
            <a:r>
              <a:rPr lang="en-US" dirty="0">
                <a:solidFill>
                  <a:srgbClr val="000000"/>
                </a:solidFill>
              </a:rPr>
              <a:t>Allison, please start a peripheral IV and treat Ms. Williams’ hypertension with IV labetalol for a blood pressure goal of &lt;160 mmHg systolic and &lt;110 mmHg diastolic.</a:t>
            </a:r>
            <a:endParaRPr lang="en-US" dirty="0">
              <a:solidFill>
                <a:srgbClr val="000000"/>
              </a:solidFill>
              <a:cs typeface="Calibri"/>
            </a:endParaRPr>
          </a:p>
        </p:txBody>
      </p:sp>
      <p:grpSp>
        <p:nvGrpSpPr>
          <p:cNvPr id="2" name="Group 1">
            <a:extLst>
              <a:ext uri="{FF2B5EF4-FFF2-40B4-BE49-F238E27FC236}">
                <a16:creationId xmlns:a16="http://schemas.microsoft.com/office/drawing/2014/main" id="{263FA00F-BF87-4510-8250-C3C33B0FBC79}"/>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288B9121-1248-4A1B-A7ED-440F4DC417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4" name="Picture 13" title="Nurse hanging IV">
              <a:extLst>
                <a:ext uri="{FF2B5EF4-FFF2-40B4-BE49-F238E27FC236}">
                  <a16:creationId xmlns:a16="http://schemas.microsoft.com/office/drawing/2014/main" id="{D719BA25-12EB-4A00-A86E-2FE9F9DFFD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7" name="Picture 16" descr="A picture containing silhouette of nurse">
              <a:extLst>
                <a:ext uri="{FF2B5EF4-FFF2-40B4-BE49-F238E27FC236}">
                  <a16:creationId xmlns:a16="http://schemas.microsoft.com/office/drawing/2014/main" id="{5A994913-EC1C-46D1-ACD4-7F6C60A87C5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0" name="Picture 19" descr="A picture containing silhouette of doctor">
            <a:extLst>
              <a:ext uri="{FF2B5EF4-FFF2-40B4-BE49-F238E27FC236}">
                <a16:creationId xmlns:a16="http://schemas.microsoft.com/office/drawing/2014/main" id="{0E7A4509-B8C3-4050-8543-2ED1D7DF901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a:off x="9165447" y="1839482"/>
            <a:ext cx="2188212" cy="3985378"/>
          </a:xfrm>
          <a:prstGeom prst="rect">
            <a:avLst/>
          </a:prstGeom>
        </p:spPr>
      </p:pic>
      <p:pic>
        <p:nvPicPr>
          <p:cNvPr id="18" name="Picture 17" descr="Image of a patient in a hospital bed.">
            <a:extLst>
              <a:ext uri="{FF2B5EF4-FFF2-40B4-BE49-F238E27FC236}">
                <a16:creationId xmlns:a16="http://schemas.microsoft.com/office/drawing/2014/main" id="{25523846-256E-43D3-8622-8900DFEF676C}"/>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44473" y="2851309"/>
            <a:ext cx="4852593" cy="2956081"/>
          </a:xfrm>
          <a:prstGeom prst="rect">
            <a:avLst/>
          </a:prstGeom>
        </p:spPr>
      </p:pic>
      <p:sp>
        <p:nvSpPr>
          <p:cNvPr id="23" name="TextBox 22">
            <a:extLst>
              <a:ext uri="{FF2B5EF4-FFF2-40B4-BE49-F238E27FC236}">
                <a16:creationId xmlns:a16="http://schemas.microsoft.com/office/drawing/2014/main" id="{5A888E6A-FDF6-414F-A597-858F837862DC}"/>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
        <p:nvSpPr>
          <p:cNvPr id="25" name="TextBox 24">
            <a:extLst>
              <a:ext uri="{FF2B5EF4-FFF2-40B4-BE49-F238E27FC236}">
                <a16:creationId xmlns:a16="http://schemas.microsoft.com/office/drawing/2014/main" id="{8F20059F-59D5-47D1-B287-487B9FCB5EFD}"/>
              </a:ext>
            </a:extLst>
          </p:cNvPr>
          <p:cNvSpPr txBox="1"/>
          <p:nvPr/>
        </p:nvSpPr>
        <p:spPr>
          <a:xfrm>
            <a:off x="4533407" y="5106349"/>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2" name="TextBox 21">
            <a:extLst>
              <a:ext uri="{FF2B5EF4-FFF2-40B4-BE49-F238E27FC236}">
                <a16:creationId xmlns:a16="http://schemas.microsoft.com/office/drawing/2014/main" id="{D75A8C5F-A2DF-4AD7-9A03-88335FCFA308}"/>
              </a:ext>
            </a:extLst>
          </p:cNvPr>
          <p:cNvSpPr txBox="1"/>
          <p:nvPr/>
        </p:nvSpPr>
        <p:spPr>
          <a:xfrm>
            <a:off x="9390634" y="5450972"/>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226321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0D0A6646-8749-498F-AF33-A5795DB45BE9}"/>
              </a:ext>
              <a:ext uri="{C183D7F6-B498-43B3-948B-1728B52AA6E4}">
                <adec:decorative xmlns:adec="http://schemas.microsoft.com/office/drawing/2017/decorative" val="1"/>
              </a:ext>
            </a:extLst>
          </p:cNvPr>
          <p:cNvSpPr/>
          <p:nvPr/>
        </p:nvSpPr>
        <p:spPr>
          <a:xfrm flipV="1">
            <a:off x="1485844" y="81808"/>
            <a:ext cx="10606256" cy="575304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Obstetric Hemorrhage</a:t>
            </a:r>
            <a:br>
              <a:rPr lang="en-US" dirty="0"/>
            </a:br>
            <a:r>
              <a:rPr lang="en-US" dirty="0"/>
              <a:t>I PASS the BATON</a:t>
            </a:r>
          </a:p>
        </p:txBody>
      </p:sp>
      <p:sp>
        <p:nvSpPr>
          <p:cNvPr id="12" name="Slide Number Placeholder 11"/>
          <p:cNvSpPr>
            <a:spLocks noGrp="1"/>
          </p:cNvSpPr>
          <p:nvPr>
            <p:ph type="sldNum" sz="quarter" idx="4"/>
          </p:nvPr>
        </p:nvSpPr>
        <p:spPr>
          <a:xfrm>
            <a:off x="8902223" y="6216274"/>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BE90D731-1722-4024-AFB1-F1A3373EDC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79464" b="61495"/>
          <a:stretch/>
        </p:blipFill>
        <p:spPr>
          <a:xfrm flipH="1">
            <a:off x="3677738" y="2631624"/>
            <a:ext cx="1505760" cy="3260135"/>
          </a:xfrm>
          <a:prstGeom prst="rect">
            <a:avLst/>
          </a:prstGeom>
        </p:spPr>
      </p:pic>
      <p:pic>
        <p:nvPicPr>
          <p:cNvPr id="14" name="Picture 13">
            <a:extLst>
              <a:ext uri="{FF2B5EF4-FFF2-40B4-BE49-F238E27FC236}">
                <a16:creationId xmlns:a16="http://schemas.microsoft.com/office/drawing/2014/main" id="{0E8E7CDD-1E5B-440E-B666-87F8E70B51B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9974"/>
          <a:stretch/>
        </p:blipFill>
        <p:spPr>
          <a:xfrm>
            <a:off x="2147791" y="2631624"/>
            <a:ext cx="1373563" cy="3259693"/>
          </a:xfrm>
          <a:prstGeom prst="rect">
            <a:avLst/>
          </a:prstGeom>
        </p:spPr>
      </p:pic>
      <p:pic>
        <p:nvPicPr>
          <p:cNvPr id="15" name="Picture 14" descr="Image of a patient in a hospital bed.">
            <a:extLst>
              <a:ext uri="{FF2B5EF4-FFF2-40B4-BE49-F238E27FC236}">
                <a16:creationId xmlns:a16="http://schemas.microsoft.com/office/drawing/2014/main" id="{A39E6EDD-177A-4AF8-9094-6DCE72B53CBD}"/>
              </a:ext>
            </a:extLst>
          </p:cNvPr>
          <p:cNvPicPr>
            <a:picLocks noChangeAspect="1"/>
          </p:cNvPicPr>
          <p:nvPr/>
        </p:nvPicPr>
        <p:blipFill rotWithShape="1">
          <a:blip r:embed="rId5">
            <a:extLst>
              <a:ext uri="{28A0092B-C50C-407E-A947-70E740481C1C}">
                <a14:useLocalDpi xmlns:a14="http://schemas.microsoft.com/office/drawing/2010/main" val="0"/>
              </a:ext>
            </a:extLst>
          </a:blip>
          <a:srcRect r="11756" b="19584"/>
          <a:stretch/>
        </p:blipFill>
        <p:spPr>
          <a:xfrm flipH="1">
            <a:off x="1323320" y="2935678"/>
            <a:ext cx="4282106" cy="2956081"/>
          </a:xfrm>
          <a:prstGeom prst="rect">
            <a:avLst/>
          </a:prstGeom>
        </p:spPr>
      </p:pic>
      <p:sp>
        <p:nvSpPr>
          <p:cNvPr id="18" name="Text Placeholder 3">
            <a:extLst>
              <a:ext uri="{FF2B5EF4-FFF2-40B4-BE49-F238E27FC236}">
                <a16:creationId xmlns:a16="http://schemas.microsoft.com/office/drawing/2014/main" id="{CC65B062-E40D-42A6-850D-0BB5FA5A3BD0}"/>
              </a:ext>
            </a:extLst>
          </p:cNvPr>
          <p:cNvSpPr txBox="1">
            <a:spLocks/>
          </p:cNvSpPr>
          <p:nvPr/>
        </p:nvSpPr>
        <p:spPr>
          <a:xfrm>
            <a:off x="3009423" y="308778"/>
            <a:ext cx="5892800" cy="855005"/>
          </a:xfrm>
          <a:prstGeom prst="wedgeRectCallout">
            <a:avLst>
              <a:gd name="adj1" fmla="val -46967"/>
              <a:gd name="adj2" fmla="val 203548"/>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Do you have any questions about anything?</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4">
            <a:extLst>
              <a:ext uri="{FF2B5EF4-FFF2-40B4-BE49-F238E27FC236}">
                <a16:creationId xmlns:a16="http://schemas.microsoft.com/office/drawing/2014/main" id="{B2707556-93CB-4E16-98C9-607CA6A8221C}"/>
              </a:ext>
            </a:extLst>
          </p:cNvPr>
          <p:cNvSpPr txBox="1">
            <a:spLocks/>
          </p:cNvSpPr>
          <p:nvPr/>
        </p:nvSpPr>
        <p:spPr>
          <a:xfrm>
            <a:off x="6222128" y="1779640"/>
            <a:ext cx="5360189" cy="2319618"/>
          </a:xfrm>
          <a:prstGeom prst="wedgeRectCallout">
            <a:avLst>
              <a:gd name="adj1" fmla="val -68885"/>
              <a:gd name="adj2" fmla="val 16595"/>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No, I took care of Ms. Williams yesterday as well.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It seems like she has remained pretty stable overnight. Thank you! Go get some sleep. I’ve got her from here.</a:t>
            </a:r>
          </a:p>
        </p:txBody>
      </p:sp>
      <p:sp>
        <p:nvSpPr>
          <p:cNvPr id="24" name="TextBox 23">
            <a:extLst>
              <a:ext uri="{FF2B5EF4-FFF2-40B4-BE49-F238E27FC236}">
                <a16:creationId xmlns:a16="http://schemas.microsoft.com/office/drawing/2014/main" id="{6283BEE9-DC70-E842-8D67-9290D9BC3137}"/>
              </a:ext>
            </a:extLst>
          </p:cNvPr>
          <p:cNvSpPr txBox="1"/>
          <p:nvPr/>
        </p:nvSpPr>
        <p:spPr>
          <a:xfrm>
            <a:off x="1368024" y="2522041"/>
            <a:ext cx="13785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Amy, off-going nurse</a:t>
            </a:r>
          </a:p>
        </p:txBody>
      </p:sp>
      <p:sp>
        <p:nvSpPr>
          <p:cNvPr id="25" name="TextBox 24">
            <a:extLst>
              <a:ext uri="{FF2B5EF4-FFF2-40B4-BE49-F238E27FC236}">
                <a16:creationId xmlns:a16="http://schemas.microsoft.com/office/drawing/2014/main" id="{83707597-8669-0E46-9D8A-4856B27DD83E}"/>
              </a:ext>
            </a:extLst>
          </p:cNvPr>
          <p:cNvSpPr txBox="1"/>
          <p:nvPr/>
        </p:nvSpPr>
        <p:spPr>
          <a:xfrm>
            <a:off x="3845859" y="3972692"/>
            <a:ext cx="1592434" cy="2631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on-coming nurse</a:t>
            </a:r>
          </a:p>
        </p:txBody>
      </p:sp>
      <p:sp>
        <p:nvSpPr>
          <p:cNvPr id="13" name="TextBox 12">
            <a:extLst>
              <a:ext uri="{FF2B5EF4-FFF2-40B4-BE49-F238E27FC236}">
                <a16:creationId xmlns:a16="http://schemas.microsoft.com/office/drawing/2014/main" id="{89201215-F02B-9F42-A591-D0D2E9B33C46}"/>
              </a:ext>
            </a:extLst>
          </p:cNvPr>
          <p:cNvSpPr txBox="1"/>
          <p:nvPr/>
        </p:nvSpPr>
        <p:spPr>
          <a:xfrm>
            <a:off x="2153083" y="4904533"/>
            <a:ext cx="18875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extLst>
      <p:ext uri="{BB962C8B-B14F-4D97-AF65-F5344CB8AC3E}">
        <p14:creationId xmlns:p14="http://schemas.microsoft.com/office/powerpoint/2010/main" val="249365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Power Words &amp; Two-Challenge Rule</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Tanya is notifying Dr. </a:t>
            </a:r>
            <a:r>
              <a:rPr lang="en-US" sz="3000" dirty="0" err="1"/>
              <a:t>Sonentag</a:t>
            </a:r>
            <a:r>
              <a:rPr lang="en-US" sz="3000" dirty="0"/>
              <a:t> that Ms. Williams is bleeding.</a:t>
            </a:r>
          </a:p>
          <a:p>
            <a:r>
              <a:rPr lang="en-US" sz="3000" dirty="0"/>
              <a:t>Observe how Tanya pairs power words with the Two-Challenge rule to assert her concerns.</a:t>
            </a:r>
          </a:p>
        </p:txBody>
      </p:sp>
    </p:spTree>
    <p:custDataLst>
      <p:tags r:id="rId1"/>
    </p:custDataLst>
    <p:extLst>
      <p:ext uri="{BB962C8B-B14F-4D97-AF65-F5344CB8AC3E}">
        <p14:creationId xmlns:p14="http://schemas.microsoft.com/office/powerpoint/2010/main" val="30879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descr="Decorative shape">
            <a:extLst>
              <a:ext uri="{FF2B5EF4-FFF2-40B4-BE49-F238E27FC236}">
                <a16:creationId xmlns:a16="http://schemas.microsoft.com/office/drawing/2014/main" id="{A59052EC-3F57-4B81-88D9-D349F86FC80C}"/>
              </a:ext>
            </a:extLst>
          </p:cNvPr>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FAD05F-AE1F-8749-951C-1B970179FEED}"/>
              </a:ext>
            </a:extLst>
          </p:cNvPr>
          <p:cNvSpPr>
            <a:spLocks noGrp="1"/>
          </p:cNvSpPr>
          <p:nvPr>
            <p:ph type="title"/>
          </p:nvPr>
        </p:nvSpPr>
        <p:spPr>
          <a:xfrm rot="16200000">
            <a:off x="-2301148" y="2298906"/>
            <a:ext cx="5923376" cy="1325563"/>
          </a:xfrm>
        </p:spPr>
        <p:txBody>
          <a:bodyPr>
            <a:noAutofit/>
          </a:bodyPr>
          <a:lstStyle/>
          <a:p>
            <a:r>
              <a:rPr lang="en-US" sz="3400" dirty="0"/>
              <a:t>Obstetric Hemorrhage </a:t>
            </a:r>
            <a:br>
              <a:rPr lang="en-US" sz="3400" dirty="0"/>
            </a:br>
            <a:r>
              <a:rPr lang="en-US" sz="3400" dirty="0"/>
              <a:t>Power Words &amp; Two-Challenges</a:t>
            </a:r>
          </a:p>
        </p:txBody>
      </p:sp>
      <p:sp>
        <p:nvSpPr>
          <p:cNvPr id="8" name="Slide Number Placeholder 7">
            <a:extLst>
              <a:ext uri="{FF2B5EF4-FFF2-40B4-BE49-F238E27FC236}">
                <a16:creationId xmlns:a16="http://schemas.microsoft.com/office/drawing/2014/main" id="{B1380EF0-CC63-2E44-9037-F0653DC9A91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Rectangular Callout 12">
            <a:extLst>
              <a:ext uri="{FF2B5EF4-FFF2-40B4-BE49-F238E27FC236}">
                <a16:creationId xmlns:a16="http://schemas.microsoft.com/office/drawing/2014/main" id="{234F2BB4-D031-5741-939C-B300D11008CB}"/>
              </a:ext>
            </a:extLst>
          </p:cNvPr>
          <p:cNvSpPr/>
          <p:nvPr/>
        </p:nvSpPr>
        <p:spPr>
          <a:xfrm>
            <a:off x="4302178" y="273640"/>
            <a:ext cx="4472456" cy="4965078"/>
          </a:xfrm>
          <a:prstGeom prst="wedgeRectCallout">
            <a:avLst>
              <a:gd name="adj1" fmla="val 59687"/>
              <a:gd name="adj2" fmla="val 469"/>
            </a:avLst>
          </a:prstGeom>
          <a:solidFill>
            <a:srgbClr val="FFFFFF"/>
          </a:solidFill>
          <a:ln w="57150">
            <a:solidFill>
              <a:schemeClr val="tx2"/>
            </a:solidFill>
          </a:ln>
          <a:effectLst/>
        </p:spPr>
        <p:txBody>
          <a:bodyPr anchor="ctr">
            <a:noAutofit/>
          </a:bodyPr>
          <a:lstStyle/>
          <a:p>
            <a:pPr marL="690563"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Hi 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this is Tanya, the charge nurse on L&amp;D. </a:t>
            </a:r>
          </a:p>
          <a:p>
            <a:pPr marL="6905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690563"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was just informed that Ms. Williams is feeling lightheaded and dizzy, and on most recent fundal massage and perineal exam, she was noted to have a large gush of blood and clots totaling 250 cc.</a:t>
            </a:r>
          </a:p>
        </p:txBody>
      </p:sp>
      <p:pic>
        <p:nvPicPr>
          <p:cNvPr id="22" name="Picture 21" descr="A picture containing silhouette of nurse">
            <a:extLst>
              <a:ext uri="{FF2B5EF4-FFF2-40B4-BE49-F238E27FC236}">
                <a16:creationId xmlns:a16="http://schemas.microsoft.com/office/drawing/2014/main" id="{47846006-F51C-4E62-8E78-E5DCFCAD314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106677" y="1235679"/>
            <a:ext cx="2082690" cy="4573437"/>
          </a:xfrm>
          <a:prstGeom prst="rect">
            <a:avLst/>
          </a:prstGeom>
        </p:spPr>
      </p:pic>
      <p:pic>
        <p:nvPicPr>
          <p:cNvPr id="24" name="Picture 23" descr="A picture containing silhouette&#10;&#10;Description automatically generated">
            <a:extLst>
              <a:ext uri="{FF2B5EF4-FFF2-40B4-BE49-F238E27FC236}">
                <a16:creationId xmlns:a16="http://schemas.microsoft.com/office/drawing/2014/main" id="{264FAE78-7433-466E-897B-9498BE1A512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687" t="48843" r="23535"/>
          <a:stretch/>
        </p:blipFill>
        <p:spPr>
          <a:xfrm flipH="1">
            <a:off x="1682257" y="844038"/>
            <a:ext cx="2635175" cy="4965078"/>
          </a:xfrm>
          <a:prstGeom prst="rect">
            <a:avLst/>
          </a:prstGeom>
        </p:spPr>
      </p:pic>
      <p:sp>
        <p:nvSpPr>
          <p:cNvPr id="18" name="TextBox 17">
            <a:extLst>
              <a:ext uri="{FF2B5EF4-FFF2-40B4-BE49-F238E27FC236}">
                <a16:creationId xmlns:a16="http://schemas.microsoft.com/office/drawing/2014/main" id="{F5D28B73-C5E4-454C-91A8-E2E9B1CB0E34}"/>
              </a:ext>
            </a:extLst>
          </p:cNvPr>
          <p:cNvSpPr txBox="1"/>
          <p:nvPr/>
        </p:nvSpPr>
        <p:spPr>
          <a:xfrm>
            <a:off x="2147740" y="5321762"/>
            <a:ext cx="170420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291F1013-7903-461D-B9B7-78310E2185A5}"/>
              </a:ext>
            </a:extLst>
          </p:cNvPr>
          <p:cNvSpPr txBox="1"/>
          <p:nvPr/>
        </p:nvSpPr>
        <p:spPr>
          <a:xfrm>
            <a:off x="9605418" y="5452567"/>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pic>
        <p:nvPicPr>
          <p:cNvPr id="26" name="Picture 25" descr="File:Phone font awesome.svg - Wikimedia Commons">
            <a:extLst>
              <a:ext uri="{FF2B5EF4-FFF2-40B4-BE49-F238E27FC236}">
                <a16:creationId xmlns:a16="http://schemas.microsoft.com/office/drawing/2014/main" id="{6D14636B-E6E2-437F-8886-E96DF6ED0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18723">
            <a:off x="4075610" y="2313097"/>
            <a:ext cx="1362228" cy="1362228"/>
          </a:xfrm>
          <a:prstGeom prst="rect">
            <a:avLst/>
          </a:prstGeom>
        </p:spPr>
      </p:pic>
    </p:spTree>
    <p:extLst>
      <p:ext uri="{BB962C8B-B14F-4D97-AF65-F5344CB8AC3E}">
        <p14:creationId xmlns:p14="http://schemas.microsoft.com/office/powerpoint/2010/main" val="3534237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28F83C3E-F22F-4AF7-BFEF-110A03E6D053}"/>
              </a:ext>
              <a:ext uri="{C183D7F6-B498-43B3-948B-1728B52AA6E4}">
                <adec:decorative xmlns:adec="http://schemas.microsoft.com/office/drawing/2017/decorative" val="1"/>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2684D290-6AC1-B04E-958A-B6C0FCBA69E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Rectangular Callout 12">
            <a:extLst>
              <a:ext uri="{FF2B5EF4-FFF2-40B4-BE49-F238E27FC236}">
                <a16:creationId xmlns:a16="http://schemas.microsoft.com/office/drawing/2014/main" id="{C7B109F5-2C65-B141-9D9F-7A38C1B2FFE6}"/>
              </a:ext>
            </a:extLst>
          </p:cNvPr>
          <p:cNvSpPr/>
          <p:nvPr/>
        </p:nvSpPr>
        <p:spPr>
          <a:xfrm>
            <a:off x="4317432" y="493184"/>
            <a:ext cx="4472456" cy="3738348"/>
          </a:xfrm>
          <a:prstGeom prst="wedgeRectCallout">
            <a:avLst>
              <a:gd name="adj1" fmla="val -70194"/>
              <a:gd name="adj2" fmla="val -18471"/>
            </a:avLst>
          </a:prstGeom>
          <a:solidFill>
            <a:srgbClr val="FFFFFF"/>
          </a:solidFill>
          <a:ln w="57150">
            <a:solidFill>
              <a:schemeClr val="tx2"/>
            </a:solidFill>
          </a:ln>
          <a:effectLst/>
        </p:spPr>
        <p:txBody>
          <a:bodyPr anchor="ctr">
            <a:noAutofit/>
          </a:bodyPr>
          <a:lstStyle/>
          <a:p>
            <a:pPr marL="690563"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Thank you, Tanya, for notifying me. I am sure Ms. Williams is just having normal postpartum lochia and blood loss.</a:t>
            </a:r>
          </a:p>
          <a:p>
            <a:pPr marL="6905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690563"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think she should be OK. We can continue monitoring her for now.</a:t>
            </a:r>
          </a:p>
        </p:txBody>
      </p:sp>
      <p:pic>
        <p:nvPicPr>
          <p:cNvPr id="19" name="Picture 18" descr="File:Phone font awesome.svg - Wikimedia Commons">
            <a:extLst>
              <a:ext uri="{FF2B5EF4-FFF2-40B4-BE49-F238E27FC236}">
                <a16:creationId xmlns:a16="http://schemas.microsoft.com/office/drawing/2014/main" id="{19C4FA96-9CFA-476A-9BAC-3B4421BE1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8723">
            <a:off x="4034396" y="1686360"/>
            <a:ext cx="1362228" cy="1362228"/>
          </a:xfrm>
          <a:prstGeom prst="rect">
            <a:avLst/>
          </a:prstGeom>
        </p:spPr>
      </p:pic>
      <p:pic>
        <p:nvPicPr>
          <p:cNvPr id="14" name="Picture 13" descr="A picture containing silhouette of nurse">
            <a:extLst>
              <a:ext uri="{FF2B5EF4-FFF2-40B4-BE49-F238E27FC236}">
                <a16:creationId xmlns:a16="http://schemas.microsoft.com/office/drawing/2014/main" id="{2D037599-9545-0546-BBC3-257B057AFB5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106677" y="1235679"/>
            <a:ext cx="2082690" cy="4573437"/>
          </a:xfrm>
          <a:prstGeom prst="rect">
            <a:avLst/>
          </a:prstGeom>
        </p:spPr>
      </p:pic>
      <p:pic>
        <p:nvPicPr>
          <p:cNvPr id="15" name="Picture 14" descr="A picture containing silhouette&#10;&#10;Description automatically generated">
            <a:extLst>
              <a:ext uri="{FF2B5EF4-FFF2-40B4-BE49-F238E27FC236}">
                <a16:creationId xmlns:a16="http://schemas.microsoft.com/office/drawing/2014/main" id="{F6A2F439-07A6-6845-B665-E0C3887AC2F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687" t="48843" r="23535"/>
          <a:stretch/>
        </p:blipFill>
        <p:spPr>
          <a:xfrm flipH="1">
            <a:off x="1682257" y="844038"/>
            <a:ext cx="2635175" cy="4965078"/>
          </a:xfrm>
          <a:prstGeom prst="rect">
            <a:avLst/>
          </a:prstGeom>
        </p:spPr>
      </p:pic>
      <p:sp>
        <p:nvSpPr>
          <p:cNvPr id="17" name="TextBox 16">
            <a:extLst>
              <a:ext uri="{FF2B5EF4-FFF2-40B4-BE49-F238E27FC236}">
                <a16:creationId xmlns:a16="http://schemas.microsoft.com/office/drawing/2014/main" id="{C05BB44C-C56C-F24C-9B82-03EF173E6760}"/>
              </a:ext>
            </a:extLst>
          </p:cNvPr>
          <p:cNvSpPr txBox="1"/>
          <p:nvPr/>
        </p:nvSpPr>
        <p:spPr>
          <a:xfrm>
            <a:off x="2147740" y="5321762"/>
            <a:ext cx="170420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2" name="TextBox 21">
            <a:extLst>
              <a:ext uri="{FF2B5EF4-FFF2-40B4-BE49-F238E27FC236}">
                <a16:creationId xmlns:a16="http://schemas.microsoft.com/office/drawing/2014/main" id="{38653071-1524-5D43-BA9B-E98EA569DE83}"/>
              </a:ext>
            </a:extLst>
          </p:cNvPr>
          <p:cNvSpPr txBox="1"/>
          <p:nvPr/>
        </p:nvSpPr>
        <p:spPr>
          <a:xfrm>
            <a:off x="9605418" y="5452567"/>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5" name="Title 4">
            <a:extLst>
              <a:ext uri="{FF2B5EF4-FFF2-40B4-BE49-F238E27FC236}">
                <a16:creationId xmlns:a16="http://schemas.microsoft.com/office/drawing/2014/main" id="{98F846F3-F373-A34A-9B3F-E67F2EC3097A}"/>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0" i="0" kern="1200" baseline="0" dirty="0">
                <a:solidFill>
                  <a:schemeClr val="tx1"/>
                </a:solidFill>
                <a:effectLst/>
                <a:latin typeface="+mj-lt"/>
                <a:ea typeface="+mj-ea"/>
                <a:cs typeface="+mj-cs"/>
              </a:rPr>
              <a:t>Obstetric Hemorrhage </a:t>
            </a:r>
            <a:br>
              <a:rPr lang="en-US" sz="3600" b="0" i="0" kern="1200" baseline="0" dirty="0">
                <a:solidFill>
                  <a:schemeClr val="tx1"/>
                </a:solidFill>
                <a:effectLst/>
                <a:latin typeface="+mj-lt"/>
                <a:ea typeface="+mj-ea"/>
                <a:cs typeface="+mj-cs"/>
              </a:rPr>
            </a:br>
            <a:r>
              <a:rPr lang="en-US" sz="3600" b="0" i="0" kern="1200" baseline="0" dirty="0">
                <a:solidFill>
                  <a:schemeClr val="tx1"/>
                </a:solidFill>
                <a:effectLst/>
                <a:latin typeface="+mj-lt"/>
                <a:ea typeface="+mj-ea"/>
                <a:cs typeface="+mj-cs"/>
              </a:rPr>
              <a:t>Power Words &amp; Two-Challenges</a:t>
            </a:r>
            <a:endParaRPr lang="en-US" dirty="0">
              <a:effectLst/>
            </a:endParaRPr>
          </a:p>
        </p:txBody>
      </p:sp>
      <p:sp>
        <p:nvSpPr>
          <p:cNvPr id="23" name="Title 1">
            <a:extLst>
              <a:ext uri="{FF2B5EF4-FFF2-40B4-BE49-F238E27FC236}">
                <a16:creationId xmlns:a16="http://schemas.microsoft.com/office/drawing/2014/main" id="{DCAD9E8E-F441-6846-9049-70BCC9F0F01F}"/>
              </a:ext>
            </a:extLst>
          </p:cNvPr>
          <p:cNvSpPr txBox="1">
            <a:spLocks/>
          </p:cNvSpPr>
          <p:nvPr/>
        </p:nvSpPr>
        <p:spPr>
          <a:xfrm rot="16200000">
            <a:off x="-2301148" y="2298906"/>
            <a:ext cx="5923376" cy="1325563"/>
          </a:xfrm>
          <a:prstGeom prst="rect">
            <a:avLst/>
          </a:prstGeom>
          <a:solidFill>
            <a:schemeClr val="bg1"/>
          </a:solidFill>
          <a:ln>
            <a:solidFill>
              <a:srgbClr val="4258A6"/>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t>Obstetric Hemorrhage </a:t>
            </a:r>
            <a:b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t>Power Words &amp; Two-Challenges</a:t>
            </a:r>
          </a:p>
        </p:txBody>
      </p:sp>
    </p:spTree>
    <p:extLst>
      <p:ext uri="{BB962C8B-B14F-4D97-AF65-F5344CB8AC3E}">
        <p14:creationId xmlns:p14="http://schemas.microsoft.com/office/powerpoint/2010/main" val="3204156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descr="Decorative shape">
            <a:extLst>
              <a:ext uri="{FF2B5EF4-FFF2-40B4-BE49-F238E27FC236}">
                <a16:creationId xmlns:a16="http://schemas.microsoft.com/office/drawing/2014/main" id="{D9AFCB75-EE52-46CE-9A18-EB010567A55A}"/>
              </a:ext>
            </a:extLst>
          </p:cNvPr>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5A796267-7B77-884F-86E8-BF7CDAAA434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6C51155-A7AD-FA4A-898F-C3D0CAEE24BE}"/>
              </a:ext>
            </a:extLst>
          </p:cNvPr>
          <p:cNvSpPr/>
          <p:nvPr/>
        </p:nvSpPr>
        <p:spPr>
          <a:xfrm>
            <a:off x="1544572" y="241300"/>
            <a:ext cx="10320142" cy="1433240"/>
          </a:xfrm>
          <a:prstGeom prst="rect">
            <a:avLst/>
          </a:prstGeom>
          <a:solidFill>
            <a:srgbClr val="FFFFFF"/>
          </a:solidFill>
          <a:ln w="57150">
            <a:solidFill>
              <a:schemeClr val="tx2"/>
            </a:solidFill>
          </a:ln>
          <a:effec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Allison repeats a set of vitals, showing a heart rate of 126 and blood pressure of 102/56. She relays to Tanya the new set of vitals and to make sure that Dr.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on her way.</a:t>
            </a:r>
          </a:p>
        </p:txBody>
      </p:sp>
      <p:grpSp>
        <p:nvGrpSpPr>
          <p:cNvPr id="7" name="Group 6">
            <a:extLst>
              <a:ext uri="{FF2B5EF4-FFF2-40B4-BE49-F238E27FC236}">
                <a16:creationId xmlns:a16="http://schemas.microsoft.com/office/drawing/2014/main" id="{F191442C-3698-4E9C-A0DD-5443D77F9C3F}"/>
              </a:ext>
              <a:ext uri="{C183D7F6-B498-43B3-948B-1728B52AA6E4}">
                <adec:decorative xmlns:adec="http://schemas.microsoft.com/office/drawing/2017/decorative" val="1"/>
              </a:ext>
            </a:extLst>
          </p:cNvPr>
          <p:cNvGrpSpPr/>
          <p:nvPr/>
        </p:nvGrpSpPr>
        <p:grpSpPr>
          <a:xfrm>
            <a:off x="4718935" y="2426604"/>
            <a:ext cx="1747482" cy="3488041"/>
            <a:chOff x="6216819" y="1767432"/>
            <a:chExt cx="2452932" cy="4488444"/>
          </a:xfrm>
        </p:grpSpPr>
        <p:pic>
          <p:nvPicPr>
            <p:cNvPr id="9" name="Picture 8" title="Nurse hanging IV">
              <a:extLst>
                <a:ext uri="{FF2B5EF4-FFF2-40B4-BE49-F238E27FC236}">
                  <a16:creationId xmlns:a16="http://schemas.microsoft.com/office/drawing/2014/main" id="{2ECA0BA1-BBA7-4A9F-9C02-2CBF20A83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3" name="Picture 12" title="Nurse hanging IV">
              <a:extLst>
                <a:ext uri="{FF2B5EF4-FFF2-40B4-BE49-F238E27FC236}">
                  <a16:creationId xmlns:a16="http://schemas.microsoft.com/office/drawing/2014/main" id="{85A88306-9B43-4CB9-99DD-37FD0FBE95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4" name="Picture 13" descr="A picture containing silhouette of nurse">
              <a:extLst>
                <a:ext uri="{FF2B5EF4-FFF2-40B4-BE49-F238E27FC236}">
                  <a16:creationId xmlns:a16="http://schemas.microsoft.com/office/drawing/2014/main" id="{32B5C239-8973-437C-8FE2-6D133BBBFE2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sp>
        <p:nvSpPr>
          <p:cNvPr id="16" name="TextBox 15">
            <a:extLst>
              <a:ext uri="{FF2B5EF4-FFF2-40B4-BE49-F238E27FC236}">
                <a16:creationId xmlns:a16="http://schemas.microsoft.com/office/drawing/2014/main" id="{FCE51C07-AA9C-4541-8C46-71E064094439}"/>
              </a:ext>
            </a:extLst>
          </p:cNvPr>
          <p:cNvSpPr txBox="1"/>
          <p:nvPr/>
        </p:nvSpPr>
        <p:spPr>
          <a:xfrm>
            <a:off x="5845038" y="3770532"/>
            <a:ext cx="122783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pic>
        <p:nvPicPr>
          <p:cNvPr id="18" name="Picture 17" descr="Image of a patient in a hospital bed.">
            <a:extLst>
              <a:ext uri="{FF2B5EF4-FFF2-40B4-BE49-F238E27FC236}">
                <a16:creationId xmlns:a16="http://schemas.microsoft.com/office/drawing/2014/main" id="{B0DB63F7-25A6-4F88-82AD-8EF37025D70B}"/>
              </a:ext>
            </a:extLst>
          </p:cNvPr>
          <p:cNvPicPr>
            <a:picLocks noChangeAspect="1"/>
          </p:cNvPicPr>
          <p:nvPr/>
        </p:nvPicPr>
        <p:blipFill rotWithShape="1">
          <a:blip r:embed="rId5">
            <a:extLst>
              <a:ext uri="{28A0092B-C50C-407E-A947-70E740481C1C}">
                <a14:useLocalDpi xmlns:a14="http://schemas.microsoft.com/office/drawing/2010/main" val="0"/>
              </a:ext>
            </a:extLst>
          </a:blip>
          <a:srcRect b="19584"/>
          <a:stretch/>
        </p:blipFill>
        <p:spPr>
          <a:xfrm flipH="1">
            <a:off x="2102474" y="2958564"/>
            <a:ext cx="4852593" cy="2956081"/>
          </a:xfrm>
          <a:prstGeom prst="rect">
            <a:avLst/>
          </a:prstGeom>
        </p:spPr>
      </p:pic>
      <p:sp>
        <p:nvSpPr>
          <p:cNvPr id="19" name="TextBox 18">
            <a:extLst>
              <a:ext uri="{FF2B5EF4-FFF2-40B4-BE49-F238E27FC236}">
                <a16:creationId xmlns:a16="http://schemas.microsoft.com/office/drawing/2014/main" id="{014509C2-046E-479B-87BA-5AE25FCCBE40}"/>
              </a:ext>
            </a:extLst>
          </p:cNvPr>
          <p:cNvSpPr txBox="1"/>
          <p:nvPr/>
        </p:nvSpPr>
        <p:spPr>
          <a:xfrm>
            <a:off x="2721635" y="5324276"/>
            <a:ext cx="199730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15" name="Picture 14" descr="A picture containing silhouette of nurse">
            <a:extLst>
              <a:ext uri="{FF2B5EF4-FFF2-40B4-BE49-F238E27FC236}">
                <a16:creationId xmlns:a16="http://schemas.microsoft.com/office/drawing/2014/main" id="{660EE2F7-FA21-8D46-82B9-603175E2575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174672" y="2674314"/>
            <a:ext cx="1536594" cy="3374249"/>
          </a:xfrm>
          <a:prstGeom prst="rect">
            <a:avLst/>
          </a:prstGeom>
        </p:spPr>
      </p:pic>
      <p:sp>
        <p:nvSpPr>
          <p:cNvPr id="24" name="TextBox 23">
            <a:extLst>
              <a:ext uri="{FF2B5EF4-FFF2-40B4-BE49-F238E27FC236}">
                <a16:creationId xmlns:a16="http://schemas.microsoft.com/office/drawing/2014/main" id="{60956136-7A6B-CA45-9630-6AABA6E8DFB1}"/>
              </a:ext>
            </a:extLst>
          </p:cNvPr>
          <p:cNvSpPr txBox="1"/>
          <p:nvPr/>
        </p:nvSpPr>
        <p:spPr>
          <a:xfrm>
            <a:off x="9605418" y="5452567"/>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5" name="Title 4">
            <a:extLst>
              <a:ext uri="{FF2B5EF4-FFF2-40B4-BE49-F238E27FC236}">
                <a16:creationId xmlns:a16="http://schemas.microsoft.com/office/drawing/2014/main" id="{11A07C6B-8A20-6641-9E0E-E7F7F77DDF6C}"/>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0" i="0" kern="1200" baseline="0" dirty="0">
                <a:solidFill>
                  <a:schemeClr val="tx1"/>
                </a:solidFill>
                <a:effectLst/>
                <a:latin typeface="+mj-lt"/>
                <a:ea typeface="+mj-ea"/>
                <a:cs typeface="+mj-cs"/>
              </a:rPr>
              <a:t>Obstetric Hemorrhage </a:t>
            </a:r>
            <a:br>
              <a:rPr lang="en-US" sz="3600" b="0" i="0" kern="1200" baseline="0" dirty="0">
                <a:solidFill>
                  <a:schemeClr val="tx1"/>
                </a:solidFill>
                <a:effectLst/>
                <a:latin typeface="+mj-lt"/>
                <a:ea typeface="+mj-ea"/>
                <a:cs typeface="+mj-cs"/>
              </a:rPr>
            </a:br>
            <a:r>
              <a:rPr lang="en-US" sz="3600" b="0" i="0" kern="1200" baseline="0" dirty="0">
                <a:solidFill>
                  <a:schemeClr val="tx1"/>
                </a:solidFill>
                <a:effectLst/>
                <a:latin typeface="+mj-lt"/>
                <a:ea typeface="+mj-ea"/>
                <a:cs typeface="+mj-cs"/>
              </a:rPr>
              <a:t>Power Words &amp; Two-Challenges</a:t>
            </a:r>
            <a:endParaRPr lang="en-US" dirty="0">
              <a:effectLst/>
            </a:endParaRPr>
          </a:p>
        </p:txBody>
      </p:sp>
      <p:sp>
        <p:nvSpPr>
          <p:cNvPr id="21" name="Title 1">
            <a:extLst>
              <a:ext uri="{FF2B5EF4-FFF2-40B4-BE49-F238E27FC236}">
                <a16:creationId xmlns:a16="http://schemas.microsoft.com/office/drawing/2014/main" id="{77869563-09E2-6E4A-9560-C64146FEC04B}"/>
              </a:ext>
            </a:extLst>
          </p:cNvPr>
          <p:cNvSpPr txBox="1">
            <a:spLocks/>
          </p:cNvSpPr>
          <p:nvPr/>
        </p:nvSpPr>
        <p:spPr>
          <a:xfrm rot="16200000">
            <a:off x="-2301148" y="2298906"/>
            <a:ext cx="5923376" cy="1325563"/>
          </a:xfrm>
          <a:prstGeom prst="rect">
            <a:avLst/>
          </a:prstGeom>
          <a:solidFill>
            <a:schemeClr val="bg1"/>
          </a:solidFill>
          <a:ln>
            <a:solidFill>
              <a:srgbClr val="4258A6"/>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t>Obstetric Hemorrhage </a:t>
            </a:r>
            <a:b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rPr>
              <a:t>Power Words &amp; Two-Challenges</a:t>
            </a:r>
          </a:p>
        </p:txBody>
      </p:sp>
    </p:spTree>
    <p:extLst>
      <p:ext uri="{BB962C8B-B14F-4D97-AF65-F5344CB8AC3E}">
        <p14:creationId xmlns:p14="http://schemas.microsoft.com/office/powerpoint/2010/main" val="2011423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8A82B451-D983-42C5-88F7-6DB6657F8416}"/>
              </a:ext>
              <a:ext uri="{C183D7F6-B498-43B3-948B-1728B52AA6E4}">
                <adec:decorative xmlns:adec="http://schemas.microsoft.com/office/drawing/2017/decorative" val="1"/>
              </a:ext>
            </a:extLst>
          </p:cNvPr>
          <p:cNvSpPr/>
          <p:nvPr/>
        </p:nvSpPr>
        <p:spPr>
          <a:xfrm flipV="1">
            <a:off x="1485844" y="81808"/>
            <a:ext cx="10606256" cy="575304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3D352C3F-9648-FB49-8184-B1F0815A915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081AC7-1819-7E40-A9EF-13FFFD87FA63}"/>
              </a:ext>
            </a:extLst>
          </p:cNvPr>
          <p:cNvSpPr txBox="1"/>
          <p:nvPr/>
        </p:nvSpPr>
        <p:spPr>
          <a:xfrm>
            <a:off x="5311796" y="5541513"/>
            <a:ext cx="1923925" cy="461665"/>
          </a:xfrm>
          <a:prstGeom prst="rect">
            <a:avLst/>
          </a:prstGeom>
          <a:solidFill>
            <a:srgbClr val="F194B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Challenge #1!</a:t>
            </a:r>
          </a:p>
        </p:txBody>
      </p:sp>
      <p:sp>
        <p:nvSpPr>
          <p:cNvPr id="16" name="Rectangle 15">
            <a:extLst>
              <a:ext uri="{FF2B5EF4-FFF2-40B4-BE49-F238E27FC236}">
                <a16:creationId xmlns:a16="http://schemas.microsoft.com/office/drawing/2014/main" id="{B785EA13-0F05-0846-8272-2496F5725EED}"/>
              </a:ext>
            </a:extLst>
          </p:cNvPr>
          <p:cNvSpPr/>
          <p:nvPr/>
        </p:nvSpPr>
        <p:spPr>
          <a:xfrm>
            <a:off x="1544572" y="241300"/>
            <a:ext cx="10320142" cy="1071915"/>
          </a:xfrm>
          <a:prstGeom prst="rect">
            <a:avLst/>
          </a:prstGeom>
          <a:solidFill>
            <a:srgbClr val="FFFFFF"/>
          </a:solidFill>
          <a:ln w="57150">
            <a:solidFill>
              <a:schemeClr val="tx2"/>
            </a:solidFill>
          </a:ln>
          <a:effec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Tanya calls Dr.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back. </a:t>
            </a:r>
          </a:p>
        </p:txBody>
      </p:sp>
      <p:sp>
        <p:nvSpPr>
          <p:cNvPr id="11" name="Rectangular Callout 10">
            <a:extLst>
              <a:ext uri="{FF2B5EF4-FFF2-40B4-BE49-F238E27FC236}">
                <a16:creationId xmlns:a16="http://schemas.microsoft.com/office/drawing/2014/main" id="{D670F579-6569-4347-8A1A-B2224E92BA8C}"/>
              </a:ext>
            </a:extLst>
          </p:cNvPr>
          <p:cNvSpPr/>
          <p:nvPr/>
        </p:nvSpPr>
        <p:spPr>
          <a:xfrm>
            <a:off x="3938329" y="1435011"/>
            <a:ext cx="5300905" cy="3770363"/>
          </a:xfrm>
          <a:prstGeom prst="wedgeRectCallout">
            <a:avLst>
              <a:gd name="adj1" fmla="val 55568"/>
              <a:gd name="adj2" fmla="val -38808"/>
            </a:avLst>
          </a:prstGeom>
          <a:solidFill>
            <a:srgbClr val="FFFFFF"/>
          </a:solidFill>
          <a:ln w="57150">
            <a:solidFill>
              <a:schemeClr val="tx2"/>
            </a:solidFill>
          </a:ln>
          <a:effectLst/>
        </p:spPr>
        <p:txBody>
          <a:bodyPr anchor="ctr">
            <a:noAutofit/>
          </a:bodyPr>
          <a:lstStyle/>
          <a:p>
            <a:pPr marL="574675"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this is Tanya again. Ms. Williams is still having vaginal bleeding, her blood pressure has dropped to 102/56, and she is tachycardic to 126. </a:t>
            </a:r>
          </a:p>
          <a:p>
            <a:pPr marL="574675"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74675"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Do you think this is consistent with postpartum hemorrhage needing immediate evaluation and possible treatment?</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2" name="Picture 21" descr="File:Phone font awesome.svg - Wikimedia Commons">
            <a:extLst>
              <a:ext uri="{FF2B5EF4-FFF2-40B4-BE49-F238E27FC236}">
                <a16:creationId xmlns:a16="http://schemas.microsoft.com/office/drawing/2014/main" id="{9EA86127-4997-46CB-AA90-0BC34E1F0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8723">
            <a:off x="3652280" y="2618920"/>
            <a:ext cx="1362228" cy="1362228"/>
          </a:xfrm>
          <a:prstGeom prst="rect">
            <a:avLst/>
          </a:prstGeom>
        </p:spPr>
      </p:pic>
      <p:pic>
        <p:nvPicPr>
          <p:cNvPr id="14" name="Picture 13" descr="A picture containing silhouette of nurse">
            <a:extLst>
              <a:ext uri="{FF2B5EF4-FFF2-40B4-BE49-F238E27FC236}">
                <a16:creationId xmlns:a16="http://schemas.microsoft.com/office/drawing/2014/main" id="{3FA5E0FA-1ED0-B14D-91D6-008F277381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106677" y="1534258"/>
            <a:ext cx="2082690" cy="4573437"/>
          </a:xfrm>
          <a:prstGeom prst="rect">
            <a:avLst/>
          </a:prstGeom>
        </p:spPr>
      </p:pic>
      <p:pic>
        <p:nvPicPr>
          <p:cNvPr id="15" name="Picture 14" descr="A picture containing silhouette&#10;&#10;Description automatically generated">
            <a:extLst>
              <a:ext uri="{FF2B5EF4-FFF2-40B4-BE49-F238E27FC236}">
                <a16:creationId xmlns:a16="http://schemas.microsoft.com/office/drawing/2014/main" id="{FA9FC844-085D-BB4F-8C43-3B6AC2CE8E2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687" t="48843" r="23535"/>
          <a:stretch/>
        </p:blipFill>
        <p:spPr>
          <a:xfrm flipH="1">
            <a:off x="1682257" y="1142617"/>
            <a:ext cx="2635175" cy="4965078"/>
          </a:xfrm>
          <a:prstGeom prst="rect">
            <a:avLst/>
          </a:prstGeom>
        </p:spPr>
      </p:pic>
      <p:sp>
        <p:nvSpPr>
          <p:cNvPr id="17" name="TextBox 16">
            <a:extLst>
              <a:ext uri="{FF2B5EF4-FFF2-40B4-BE49-F238E27FC236}">
                <a16:creationId xmlns:a16="http://schemas.microsoft.com/office/drawing/2014/main" id="{2D70A5F6-D0EF-4045-8917-39ADC0B0ED60}"/>
              </a:ext>
            </a:extLst>
          </p:cNvPr>
          <p:cNvSpPr txBox="1"/>
          <p:nvPr/>
        </p:nvSpPr>
        <p:spPr>
          <a:xfrm>
            <a:off x="2147740" y="5620341"/>
            <a:ext cx="170420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0" name="TextBox 19">
            <a:extLst>
              <a:ext uri="{FF2B5EF4-FFF2-40B4-BE49-F238E27FC236}">
                <a16:creationId xmlns:a16="http://schemas.microsoft.com/office/drawing/2014/main" id="{7ED8F04F-4693-1944-8E95-773D7B0AD010}"/>
              </a:ext>
            </a:extLst>
          </p:cNvPr>
          <p:cNvSpPr txBox="1"/>
          <p:nvPr/>
        </p:nvSpPr>
        <p:spPr>
          <a:xfrm>
            <a:off x="9605418" y="5751146"/>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5" name="Title 4">
            <a:extLst>
              <a:ext uri="{FF2B5EF4-FFF2-40B4-BE49-F238E27FC236}">
                <a16:creationId xmlns:a16="http://schemas.microsoft.com/office/drawing/2014/main" id="{21642750-5DA5-C541-8442-76C3CDFE5CA7}"/>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0" i="0" kern="1200" baseline="0" dirty="0">
                <a:solidFill>
                  <a:schemeClr val="tx1"/>
                </a:solidFill>
                <a:effectLst/>
                <a:latin typeface="+mj-lt"/>
                <a:ea typeface="+mj-ea"/>
                <a:cs typeface="+mj-cs"/>
              </a:rPr>
              <a:t>Obstetric Hemorrhage </a:t>
            </a:r>
            <a:br>
              <a:rPr lang="en-US" sz="3600" b="0" i="0" kern="1200" baseline="0" dirty="0">
                <a:solidFill>
                  <a:schemeClr val="tx1"/>
                </a:solidFill>
                <a:effectLst/>
                <a:latin typeface="+mj-lt"/>
                <a:ea typeface="+mj-ea"/>
                <a:cs typeface="+mj-cs"/>
              </a:rPr>
            </a:br>
            <a:r>
              <a:rPr lang="en-US" sz="3600" b="0" i="0" kern="1200" baseline="0" dirty="0">
                <a:solidFill>
                  <a:schemeClr val="tx1"/>
                </a:solidFill>
                <a:effectLst/>
                <a:latin typeface="+mj-lt"/>
                <a:ea typeface="+mj-ea"/>
                <a:cs typeface="+mj-cs"/>
              </a:rPr>
              <a:t>Power Words &amp; Two-Challenges</a:t>
            </a:r>
            <a:endParaRPr lang="en-US" dirty="0">
              <a:effectLst/>
            </a:endParaRPr>
          </a:p>
        </p:txBody>
      </p:sp>
      <p:sp>
        <p:nvSpPr>
          <p:cNvPr id="21" name="Title 1">
            <a:extLst>
              <a:ext uri="{FF2B5EF4-FFF2-40B4-BE49-F238E27FC236}">
                <a16:creationId xmlns:a16="http://schemas.microsoft.com/office/drawing/2014/main" id="{F6C8F695-0274-5746-9C61-480A03C25CF5}"/>
              </a:ext>
            </a:extLst>
          </p:cNvPr>
          <p:cNvSpPr txBox="1">
            <a:spLocks/>
          </p:cNvSpPr>
          <p:nvPr/>
        </p:nvSpPr>
        <p:spPr>
          <a:xfrm rot="16200000">
            <a:off x="-2301148" y="2298906"/>
            <a:ext cx="5923376" cy="1325563"/>
          </a:xfrm>
          <a:prstGeom prst="rect">
            <a:avLst/>
          </a:prstGeom>
          <a:solidFill>
            <a:schemeClr val="bg1"/>
          </a:solidFill>
          <a:ln>
            <a:solidFill>
              <a:srgbClr val="4258A6"/>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Calibri Light" panose="020F0302020204030204"/>
                <a:ea typeface="+mj-ea"/>
                <a:cs typeface="+mj-cs"/>
              </a:rPr>
              <a:t>Obstetric Hemorrhage </a:t>
            </a:r>
            <a:br>
              <a:rPr kumimoji="0" lang="en-US" sz="34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3400" b="0" i="0" u="none" strike="noStrike" kern="1200" cap="none" spc="0" normalizeH="0" baseline="0" noProof="0">
                <a:ln>
                  <a:noFill/>
                </a:ln>
                <a:solidFill>
                  <a:prstClr val="black"/>
                </a:solidFill>
                <a:effectLst/>
                <a:uLnTx/>
                <a:uFillTx/>
                <a:latin typeface="Calibri Light" panose="020F0302020204030204"/>
                <a:ea typeface="+mj-ea"/>
                <a:cs typeface="+mj-cs"/>
              </a:rPr>
              <a:t>Power Words &amp; Two-Challenges</a:t>
            </a:r>
            <a:endParaRPr kumimoji="0" lang="en-US" sz="3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76468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25429CA0-EDB3-4C6D-AC3A-CF50F9B71A97}"/>
              </a:ext>
              <a:ext uri="{C183D7F6-B498-43B3-948B-1728B52AA6E4}">
                <adec:decorative xmlns:adec="http://schemas.microsoft.com/office/drawing/2017/decorative" val="1"/>
              </a:ext>
            </a:extLst>
          </p:cNvPr>
          <p:cNvSpPr/>
          <p:nvPr/>
        </p:nvSpPr>
        <p:spPr>
          <a:xfrm flipH="1">
            <a:off x="1420627" y="84437"/>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DEF78FC6-C1FA-8A42-A09B-2C138B47B38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4" name="Group 13" descr="Decorative">
            <a:extLst>
              <a:ext uri="{FF2B5EF4-FFF2-40B4-BE49-F238E27FC236}">
                <a16:creationId xmlns:a16="http://schemas.microsoft.com/office/drawing/2014/main" id="{51A34AD7-FBA3-8C40-A9BB-84D98743C7FE}"/>
              </a:ext>
            </a:extLst>
          </p:cNvPr>
          <p:cNvGrpSpPr/>
          <p:nvPr/>
        </p:nvGrpSpPr>
        <p:grpSpPr>
          <a:xfrm>
            <a:off x="3918174" y="419525"/>
            <a:ext cx="5138326" cy="4278935"/>
            <a:chOff x="1554107" y="1804877"/>
            <a:chExt cx="5138326" cy="5769295"/>
          </a:xfrm>
        </p:grpSpPr>
        <p:sp>
          <p:nvSpPr>
            <p:cNvPr id="11" name="Rectangular Callout 10">
              <a:extLst>
                <a:ext uri="{FF2B5EF4-FFF2-40B4-BE49-F238E27FC236}">
                  <a16:creationId xmlns:a16="http://schemas.microsoft.com/office/drawing/2014/main" id="{70B5E4ED-E053-6143-B4C3-A1F8B7B9AE3C}"/>
                </a:ext>
              </a:extLst>
            </p:cNvPr>
            <p:cNvSpPr/>
            <p:nvPr/>
          </p:nvSpPr>
          <p:spPr>
            <a:xfrm>
              <a:off x="1554107" y="1804877"/>
              <a:ext cx="5138326" cy="5769295"/>
            </a:xfrm>
            <a:prstGeom prst="wedgeRectCallout">
              <a:avLst>
                <a:gd name="adj1" fmla="val 62848"/>
                <a:gd name="adj2" fmla="val -14743"/>
              </a:avLst>
            </a:prstGeom>
            <a:solidFill>
              <a:srgbClr val="FFFFFF"/>
            </a:solidFill>
            <a:ln w="57150">
              <a:solidFill>
                <a:schemeClr val="tx2"/>
              </a:solidFill>
            </a:ln>
            <a:effectLst/>
          </p:spPr>
          <p:txBody>
            <a:bodyPr anchor="ctr">
              <a:noAutofit/>
            </a:bodyPr>
            <a:lstStyle/>
            <a:p>
              <a:pPr marL="631825"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am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concerned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because Ms. Williams is now becoming symptomatic from her ongoing blood loss, which seems to be challenging her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safety</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31825"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631825"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am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uncomfortable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not having you present to evaluate her in person.</a:t>
              </a:r>
            </a:p>
          </p:txBody>
        </p:sp>
        <p:sp>
          <p:nvSpPr>
            <p:cNvPr id="12" name="TextBox 11">
              <a:extLst>
                <a:ext uri="{FF2B5EF4-FFF2-40B4-BE49-F238E27FC236}">
                  <a16:creationId xmlns:a16="http://schemas.microsoft.com/office/drawing/2014/main" id="{13C1B39C-A443-2D44-AF8B-F9FE6B20BF6F}"/>
                </a:ext>
              </a:extLst>
            </p:cNvPr>
            <p:cNvSpPr txBox="1"/>
            <p:nvPr/>
          </p:nvSpPr>
          <p:spPr>
            <a:xfrm>
              <a:off x="4590709" y="4923830"/>
              <a:ext cx="1923924" cy="542721"/>
            </a:xfrm>
            <a:prstGeom prst="rect">
              <a:avLst/>
            </a:prstGeom>
            <a:solidFill>
              <a:srgbClr val="F194B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Challenge #2!</a:t>
              </a:r>
            </a:p>
          </p:txBody>
        </p:sp>
        <p:sp>
          <p:nvSpPr>
            <p:cNvPr id="13" name="TextBox 12">
              <a:extLst>
                <a:ext uri="{FF2B5EF4-FFF2-40B4-BE49-F238E27FC236}">
                  <a16:creationId xmlns:a16="http://schemas.microsoft.com/office/drawing/2014/main" id="{976B4D5C-1800-DA48-83AC-A37F59E1A856}"/>
                </a:ext>
              </a:extLst>
            </p:cNvPr>
            <p:cNvSpPr txBox="1"/>
            <p:nvPr/>
          </p:nvSpPr>
          <p:spPr>
            <a:xfrm>
              <a:off x="3760546" y="6692690"/>
              <a:ext cx="2754087" cy="542721"/>
            </a:xfrm>
            <a:prstGeom prst="rect">
              <a:avLst/>
            </a:prstGeom>
            <a:solidFill>
              <a:srgbClr val="F194B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Use of Power Words</a:t>
              </a:r>
            </a:p>
          </p:txBody>
        </p:sp>
      </p:grpSp>
      <p:pic>
        <p:nvPicPr>
          <p:cNvPr id="20" name="Picture 19" descr="A picture containing silhouette&#10;&#10;Description automatically generated">
            <a:extLst>
              <a:ext uri="{FF2B5EF4-FFF2-40B4-BE49-F238E27FC236}">
                <a16:creationId xmlns:a16="http://schemas.microsoft.com/office/drawing/2014/main" id="{BBBAA186-D321-4205-9DDB-282DF633C2C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687" t="48843" r="23535"/>
          <a:stretch/>
        </p:blipFill>
        <p:spPr>
          <a:xfrm flipH="1">
            <a:off x="1682257" y="844038"/>
            <a:ext cx="2635175" cy="4965078"/>
          </a:xfrm>
          <a:prstGeom prst="rect">
            <a:avLst/>
          </a:prstGeom>
        </p:spPr>
      </p:pic>
      <p:pic>
        <p:nvPicPr>
          <p:cNvPr id="24" name="Picture 23" descr="File:Phone font awesome.svg - Wikimedia Commons">
            <a:extLst>
              <a:ext uri="{FF2B5EF4-FFF2-40B4-BE49-F238E27FC236}">
                <a16:creationId xmlns:a16="http://schemas.microsoft.com/office/drawing/2014/main" id="{25C59E3D-2F37-4A7F-8A5E-D4897E94F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18723">
            <a:off x="3665203" y="1882178"/>
            <a:ext cx="1362228" cy="1362228"/>
          </a:xfrm>
          <a:prstGeom prst="rect">
            <a:avLst/>
          </a:prstGeom>
        </p:spPr>
      </p:pic>
      <p:pic>
        <p:nvPicPr>
          <p:cNvPr id="23" name="Picture 22" descr="A picture containing silhouette of nurse">
            <a:extLst>
              <a:ext uri="{FF2B5EF4-FFF2-40B4-BE49-F238E27FC236}">
                <a16:creationId xmlns:a16="http://schemas.microsoft.com/office/drawing/2014/main" id="{D4BCD530-2A94-484F-9CCE-80DD0DA4F49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221589" y="1477838"/>
            <a:ext cx="2082690" cy="4573437"/>
          </a:xfrm>
          <a:prstGeom prst="rect">
            <a:avLst/>
          </a:prstGeom>
        </p:spPr>
      </p:pic>
      <p:sp>
        <p:nvSpPr>
          <p:cNvPr id="15" name="TextBox 14">
            <a:extLst>
              <a:ext uri="{FF2B5EF4-FFF2-40B4-BE49-F238E27FC236}">
                <a16:creationId xmlns:a16="http://schemas.microsoft.com/office/drawing/2014/main" id="{E732E5F5-47B6-1C42-9204-32259BFE3972}"/>
              </a:ext>
            </a:extLst>
          </p:cNvPr>
          <p:cNvSpPr txBox="1"/>
          <p:nvPr/>
        </p:nvSpPr>
        <p:spPr>
          <a:xfrm>
            <a:off x="2147740" y="5321762"/>
            <a:ext cx="170420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2" name="TextBox 21">
            <a:extLst>
              <a:ext uri="{FF2B5EF4-FFF2-40B4-BE49-F238E27FC236}">
                <a16:creationId xmlns:a16="http://schemas.microsoft.com/office/drawing/2014/main" id="{0BF67101-7780-4475-BF74-101DC52C533E}"/>
              </a:ext>
            </a:extLst>
          </p:cNvPr>
          <p:cNvSpPr txBox="1"/>
          <p:nvPr/>
        </p:nvSpPr>
        <p:spPr>
          <a:xfrm>
            <a:off x="9605418" y="5452567"/>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1" name="Title 1">
            <a:extLst>
              <a:ext uri="{FF2B5EF4-FFF2-40B4-BE49-F238E27FC236}">
                <a16:creationId xmlns:a16="http://schemas.microsoft.com/office/drawing/2014/main" id="{92E77D9F-6B5F-CB4D-9CA5-5CC3CB7D9CCA}"/>
              </a:ext>
            </a:extLst>
          </p:cNvPr>
          <p:cNvSpPr>
            <a:spLocks noGrp="1"/>
          </p:cNvSpPr>
          <p:nvPr>
            <p:ph type="title"/>
          </p:nvPr>
        </p:nvSpPr>
        <p:spPr/>
        <p:txBody>
          <a:bodyPr>
            <a:noAutofit/>
          </a:bodyPr>
          <a:lstStyle/>
          <a:p>
            <a:r>
              <a:rPr lang="en-US" sz="3400" dirty="0"/>
              <a:t>Obstetric Hemorrhage </a:t>
            </a:r>
            <a:br>
              <a:rPr lang="en-US" sz="3400" dirty="0"/>
            </a:br>
            <a:r>
              <a:rPr lang="en-US" sz="3400" dirty="0"/>
              <a:t>Power Words &amp; Two-Challenges</a:t>
            </a:r>
          </a:p>
        </p:txBody>
      </p:sp>
    </p:spTree>
    <p:extLst>
      <p:ext uri="{BB962C8B-B14F-4D97-AF65-F5344CB8AC3E}">
        <p14:creationId xmlns:p14="http://schemas.microsoft.com/office/powerpoint/2010/main" val="397351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F3D08FB3-0BD8-4988-BFE6-41FF003BFA7F}"/>
              </a:ext>
              <a:ext uri="{C183D7F6-B498-43B3-948B-1728B52AA6E4}">
                <adec:decorative xmlns:adec="http://schemas.microsoft.com/office/drawing/2017/decorative" val="1"/>
              </a:ext>
            </a:extLst>
          </p:cNvPr>
          <p:cNvSpPr/>
          <p:nvPr/>
        </p:nvSpPr>
        <p:spPr>
          <a:xfrm flipV="1">
            <a:off x="1425677" y="138078"/>
            <a:ext cx="10684155" cy="57485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DEF78FC6-C1FA-8A42-A09B-2C138B47B38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Rectangular Callout 5">
            <a:extLst>
              <a:ext uri="{FF2B5EF4-FFF2-40B4-BE49-F238E27FC236}">
                <a16:creationId xmlns:a16="http://schemas.microsoft.com/office/drawing/2014/main" id="{594292E0-A4F6-E14C-A320-D5CCA082EE74}"/>
              </a:ext>
            </a:extLst>
          </p:cNvPr>
          <p:cNvSpPr/>
          <p:nvPr/>
        </p:nvSpPr>
        <p:spPr>
          <a:xfrm>
            <a:off x="4561964" y="1509717"/>
            <a:ext cx="4411580" cy="3227653"/>
          </a:xfrm>
          <a:prstGeom prst="wedgeRectCallout">
            <a:avLst>
              <a:gd name="adj1" fmla="val -72349"/>
              <a:gd name="adj2" fmla="val -43968"/>
            </a:avLst>
          </a:prstGeom>
          <a:solidFill>
            <a:srgbClr val="FFFFFF"/>
          </a:solidFill>
          <a:ln w="57150">
            <a:solidFill>
              <a:schemeClr val="tx2"/>
            </a:solidFill>
          </a:ln>
          <a:effectLst/>
        </p:spPr>
        <p:txBody>
          <a:bodyPr anchor="ctr">
            <a:noAutofit/>
          </a:bodyPr>
          <a:lstStyle/>
          <a:p>
            <a:pPr marL="631825"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My apologies, Tanya, I was distracted for a moment. You’re absolutely right to be concerned. I will be there right away to see Ms. Williams in person.</a:t>
            </a:r>
          </a:p>
        </p:txBody>
      </p:sp>
      <p:pic>
        <p:nvPicPr>
          <p:cNvPr id="12" name="Picture 11" descr="A picture containing silhouette&#10;&#10;Description automatically generated">
            <a:extLst>
              <a:ext uri="{FF2B5EF4-FFF2-40B4-BE49-F238E27FC236}">
                <a16:creationId xmlns:a16="http://schemas.microsoft.com/office/drawing/2014/main" id="{3962CEE1-F72F-4455-B19D-FC97E329EE7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687" t="48843" r="23535"/>
          <a:stretch/>
        </p:blipFill>
        <p:spPr>
          <a:xfrm flipH="1">
            <a:off x="1682257" y="844038"/>
            <a:ext cx="2635175" cy="4965078"/>
          </a:xfrm>
          <a:prstGeom prst="rect">
            <a:avLst/>
          </a:prstGeom>
        </p:spPr>
      </p:pic>
      <p:pic>
        <p:nvPicPr>
          <p:cNvPr id="15" name="Picture 14" descr="File:Phone font awesome.svg - Wikimedia Commons">
            <a:extLst>
              <a:ext uri="{FF2B5EF4-FFF2-40B4-BE49-F238E27FC236}">
                <a16:creationId xmlns:a16="http://schemas.microsoft.com/office/drawing/2014/main" id="{78F7F044-A52F-4D44-82DF-8E709A4E3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18723">
            <a:off x="4307228" y="2442429"/>
            <a:ext cx="1362228" cy="1362228"/>
          </a:xfrm>
          <a:prstGeom prst="rect">
            <a:avLst/>
          </a:prstGeom>
        </p:spPr>
      </p:pic>
      <p:sp>
        <p:nvSpPr>
          <p:cNvPr id="17" name="TextBox 16">
            <a:extLst>
              <a:ext uri="{FF2B5EF4-FFF2-40B4-BE49-F238E27FC236}">
                <a16:creationId xmlns:a16="http://schemas.microsoft.com/office/drawing/2014/main" id="{2F46CDEA-92EC-964A-9AEC-C6DE90AB088D}"/>
              </a:ext>
            </a:extLst>
          </p:cNvPr>
          <p:cNvSpPr txBox="1"/>
          <p:nvPr/>
        </p:nvSpPr>
        <p:spPr>
          <a:xfrm>
            <a:off x="2147740" y="5321762"/>
            <a:ext cx="170420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19" name="Picture 18" descr="A picture containing silhouette of nurse">
            <a:extLst>
              <a:ext uri="{FF2B5EF4-FFF2-40B4-BE49-F238E27FC236}">
                <a16:creationId xmlns:a16="http://schemas.microsoft.com/office/drawing/2014/main" id="{FE4EE9A5-7A61-D746-853D-064CEF591C7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0227"/>
          <a:stretch/>
        </p:blipFill>
        <p:spPr>
          <a:xfrm flipH="1">
            <a:off x="9221589" y="1477838"/>
            <a:ext cx="2082690" cy="4573437"/>
          </a:xfrm>
          <a:prstGeom prst="rect">
            <a:avLst/>
          </a:prstGeom>
        </p:spPr>
      </p:pic>
      <p:sp>
        <p:nvSpPr>
          <p:cNvPr id="20" name="TextBox 19">
            <a:extLst>
              <a:ext uri="{FF2B5EF4-FFF2-40B4-BE49-F238E27FC236}">
                <a16:creationId xmlns:a16="http://schemas.microsoft.com/office/drawing/2014/main" id="{C9831737-0F6C-F54B-964B-CB48C34F1505}"/>
              </a:ext>
            </a:extLst>
          </p:cNvPr>
          <p:cNvSpPr txBox="1"/>
          <p:nvPr/>
        </p:nvSpPr>
        <p:spPr>
          <a:xfrm>
            <a:off x="9605418" y="5452567"/>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14" name="Title 1">
            <a:extLst>
              <a:ext uri="{FF2B5EF4-FFF2-40B4-BE49-F238E27FC236}">
                <a16:creationId xmlns:a16="http://schemas.microsoft.com/office/drawing/2014/main" id="{73F0926A-CC03-5540-9EAB-792028F48925}"/>
              </a:ext>
            </a:extLst>
          </p:cNvPr>
          <p:cNvSpPr>
            <a:spLocks noGrp="1"/>
          </p:cNvSpPr>
          <p:nvPr>
            <p:ph type="title"/>
          </p:nvPr>
        </p:nvSpPr>
        <p:spPr/>
        <p:txBody>
          <a:bodyPr>
            <a:noAutofit/>
          </a:bodyPr>
          <a:lstStyle/>
          <a:p>
            <a:r>
              <a:rPr lang="en-US" sz="3400" dirty="0"/>
              <a:t>Obstetric Hemorrhage </a:t>
            </a:r>
            <a:br>
              <a:rPr lang="en-US" sz="3400" dirty="0"/>
            </a:br>
            <a:r>
              <a:rPr lang="en-US" sz="3400" dirty="0"/>
              <a:t>Power Words &amp; Two-Challenges</a:t>
            </a:r>
          </a:p>
        </p:txBody>
      </p:sp>
    </p:spTree>
    <p:extLst>
      <p:ext uri="{BB962C8B-B14F-4D97-AF65-F5344CB8AC3E}">
        <p14:creationId xmlns:p14="http://schemas.microsoft.com/office/powerpoint/2010/main" val="235860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Huddle</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Observe how a huddle can be used to quickly and efficiently convey pertinent and timely clinical information. </a:t>
            </a:r>
          </a:p>
        </p:txBody>
      </p:sp>
    </p:spTree>
    <p:custDataLst>
      <p:tags r:id="rId1"/>
    </p:custDataLst>
    <p:extLst>
      <p:ext uri="{BB962C8B-B14F-4D97-AF65-F5344CB8AC3E}">
        <p14:creationId xmlns:p14="http://schemas.microsoft.com/office/powerpoint/2010/main" val="3188503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D0EC9EAF-9361-4817-A547-5B5C8283F7F7}"/>
              </a:ext>
              <a:ext uri="{C183D7F6-B498-43B3-948B-1728B52AA6E4}">
                <adec:decorative xmlns:adec="http://schemas.microsoft.com/office/drawing/2017/decorative" val="1"/>
              </a:ext>
            </a:extLst>
          </p:cNvPr>
          <p:cNvSpPr/>
          <p:nvPr/>
        </p:nvSpPr>
        <p:spPr>
          <a:xfrm flipV="1">
            <a:off x="1425677" y="138078"/>
            <a:ext cx="10684155" cy="57485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Huddle</a:t>
            </a:r>
          </a:p>
        </p:txBody>
      </p:sp>
      <p:sp>
        <p:nvSpPr>
          <p:cNvPr id="11" name="Text Placeholder 10"/>
          <p:cNvSpPr>
            <a:spLocks noGrp="1"/>
          </p:cNvSpPr>
          <p:nvPr>
            <p:ph type="body" sz="quarter" idx="10"/>
          </p:nvPr>
        </p:nvSpPr>
        <p:spPr>
          <a:xfrm>
            <a:off x="1559447" y="230903"/>
            <a:ext cx="10023184" cy="1350247"/>
          </a:xfrm>
        </p:spPr>
        <p:txBody>
          <a:bodyPr/>
          <a:lstStyle/>
          <a:p>
            <a:r>
              <a:rPr lang="en-US" i="0" dirty="0"/>
              <a:t>The team has been responding to Ms. Williams’ hemorrhage and need to escalate care. Dr. </a:t>
            </a:r>
            <a:r>
              <a:rPr lang="en-US" i="0" dirty="0" err="1"/>
              <a:t>Sonentag</a:t>
            </a:r>
            <a:r>
              <a:rPr lang="en-US" i="0" dirty="0"/>
              <a:t> calls for a brief huddle with OB anesthesia and nursing.</a:t>
            </a:r>
            <a:endParaRPr lang="en-US" i="0" dirty="0">
              <a:cs typeface="Calibri"/>
            </a:endParaRPr>
          </a:p>
        </p:txBody>
      </p:sp>
      <p:sp>
        <p:nvSpPr>
          <p:cNvPr id="8" name="Slide Number Placeholder 4">
            <a:extLst>
              <a:ext uri="{FF2B5EF4-FFF2-40B4-BE49-F238E27FC236}">
                <a16:creationId xmlns:a16="http://schemas.microsoft.com/office/drawing/2014/main" id="{CE3BD7C8-AFBE-4220-AB79-696E534F9834}"/>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5" name="Picture 24" descr="A picture containing silhouette of doctor">
            <a:extLst>
              <a:ext uri="{FF2B5EF4-FFF2-40B4-BE49-F238E27FC236}">
                <a16:creationId xmlns:a16="http://schemas.microsoft.com/office/drawing/2014/main" id="{8A9E62C5-7674-A944-B93D-BA55EA6224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961712"/>
            <a:ext cx="2219066" cy="3985378"/>
          </a:xfrm>
          <a:prstGeom prst="rect">
            <a:avLst/>
          </a:prstGeom>
        </p:spPr>
      </p:pic>
      <p:pic>
        <p:nvPicPr>
          <p:cNvPr id="26" name="Picture 25" descr="Decorative">
            <a:extLst>
              <a:ext uri="{FF2B5EF4-FFF2-40B4-BE49-F238E27FC236}">
                <a16:creationId xmlns:a16="http://schemas.microsoft.com/office/drawing/2014/main" id="{AC12483E-550A-1D45-8061-29A91FAF34C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819172"/>
            <a:ext cx="255424" cy="4194257"/>
          </a:xfrm>
          <a:prstGeom prst="rect">
            <a:avLst/>
          </a:prstGeom>
        </p:spPr>
      </p:pic>
      <p:grpSp>
        <p:nvGrpSpPr>
          <p:cNvPr id="27" name="Group 26">
            <a:extLst>
              <a:ext uri="{FF2B5EF4-FFF2-40B4-BE49-F238E27FC236}">
                <a16:creationId xmlns:a16="http://schemas.microsoft.com/office/drawing/2014/main" id="{5FE5D593-54B3-664C-B450-8F1808B30020}"/>
              </a:ext>
              <a:ext uri="{C183D7F6-B498-43B3-948B-1728B52AA6E4}">
                <adec:decorative xmlns:adec="http://schemas.microsoft.com/office/drawing/2017/decorative" val="1"/>
              </a:ext>
            </a:extLst>
          </p:cNvPr>
          <p:cNvGrpSpPr/>
          <p:nvPr/>
        </p:nvGrpSpPr>
        <p:grpSpPr>
          <a:xfrm>
            <a:off x="6993761" y="1815252"/>
            <a:ext cx="2091439" cy="4079242"/>
            <a:chOff x="6216819" y="1767432"/>
            <a:chExt cx="2452932" cy="4488444"/>
          </a:xfrm>
        </p:grpSpPr>
        <p:pic>
          <p:nvPicPr>
            <p:cNvPr id="28" name="Picture 27" title="Nurse hanging IV">
              <a:extLst>
                <a:ext uri="{FF2B5EF4-FFF2-40B4-BE49-F238E27FC236}">
                  <a16:creationId xmlns:a16="http://schemas.microsoft.com/office/drawing/2014/main" id="{B7D2F7C6-E670-094E-B6A0-8558CAF3DC2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9" name="Picture 28" title="Nurse hanging IV">
              <a:extLst>
                <a:ext uri="{FF2B5EF4-FFF2-40B4-BE49-F238E27FC236}">
                  <a16:creationId xmlns:a16="http://schemas.microsoft.com/office/drawing/2014/main" id="{22B46F15-07A6-C048-8128-1B688DABC6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0" name="Picture 29" descr="A picture containing silhouette of nurse">
              <a:extLst>
                <a:ext uri="{FF2B5EF4-FFF2-40B4-BE49-F238E27FC236}">
                  <a16:creationId xmlns:a16="http://schemas.microsoft.com/office/drawing/2014/main" id="{03691D8C-DDEA-F847-8577-03E1280E66B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1" name="Picture 30" descr="Decorative">
            <a:extLst>
              <a:ext uri="{FF2B5EF4-FFF2-40B4-BE49-F238E27FC236}">
                <a16:creationId xmlns:a16="http://schemas.microsoft.com/office/drawing/2014/main" id="{85486691-BFA4-4C47-BA09-77B9FBC7160B}"/>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73091" b="2455"/>
          <a:stretch/>
        </p:blipFill>
        <p:spPr>
          <a:xfrm flipH="1">
            <a:off x="9633634" y="1834580"/>
            <a:ext cx="1462815" cy="4194257"/>
          </a:xfrm>
          <a:prstGeom prst="rect">
            <a:avLst/>
          </a:prstGeom>
        </p:spPr>
      </p:pic>
      <p:pic>
        <p:nvPicPr>
          <p:cNvPr id="32" name="Picture 31" descr="Image of a patient in a hospital bed.">
            <a:extLst>
              <a:ext uri="{FF2B5EF4-FFF2-40B4-BE49-F238E27FC236}">
                <a16:creationId xmlns:a16="http://schemas.microsoft.com/office/drawing/2014/main" id="{EADE1CE2-4A0F-7F4C-8146-4C5576E740E3}"/>
              </a:ext>
            </a:extLst>
          </p:cNvPr>
          <p:cNvPicPr>
            <a:picLocks noChangeAspect="1"/>
          </p:cNvPicPr>
          <p:nvPr/>
        </p:nvPicPr>
        <p:blipFill rotWithShape="1">
          <a:blip r:embed="rId10">
            <a:extLst>
              <a:ext uri="{28A0092B-C50C-407E-A947-70E740481C1C}">
                <a14:useLocalDpi xmlns:a14="http://schemas.microsoft.com/office/drawing/2010/main" val="0"/>
              </a:ext>
            </a:extLst>
          </a:blip>
          <a:srcRect b="19584"/>
          <a:stretch/>
        </p:blipFill>
        <p:spPr>
          <a:xfrm flipH="1">
            <a:off x="4884135" y="3009510"/>
            <a:ext cx="4852593" cy="2956081"/>
          </a:xfrm>
          <a:prstGeom prst="rect">
            <a:avLst/>
          </a:prstGeom>
        </p:spPr>
      </p:pic>
      <p:sp>
        <p:nvSpPr>
          <p:cNvPr id="33" name="TextBox 32">
            <a:extLst>
              <a:ext uri="{FF2B5EF4-FFF2-40B4-BE49-F238E27FC236}">
                <a16:creationId xmlns:a16="http://schemas.microsoft.com/office/drawing/2014/main" id="{521B7B26-8FBD-3A4D-9195-44AA038A2537}"/>
              </a:ext>
            </a:extLst>
          </p:cNvPr>
          <p:cNvSpPr txBox="1"/>
          <p:nvPr/>
        </p:nvSpPr>
        <p:spPr>
          <a:xfrm>
            <a:off x="9557607" y="5548892"/>
            <a:ext cx="17365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239D6AB-69FB-1342-AAE2-53D66B4246CC}"/>
              </a:ext>
            </a:extLst>
          </p:cNvPr>
          <p:cNvSpPr txBox="1"/>
          <p:nvPr/>
        </p:nvSpPr>
        <p:spPr>
          <a:xfrm>
            <a:off x="2252611" y="5465843"/>
            <a:ext cx="177428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35" name="TextBox 34">
            <a:extLst>
              <a:ext uri="{FF2B5EF4-FFF2-40B4-BE49-F238E27FC236}">
                <a16:creationId xmlns:a16="http://schemas.microsoft.com/office/drawing/2014/main" id="{8E8BC076-1198-3D4A-B2F6-440BABACC8DE}"/>
              </a:ext>
            </a:extLst>
          </p:cNvPr>
          <p:cNvSpPr txBox="1"/>
          <p:nvPr/>
        </p:nvSpPr>
        <p:spPr>
          <a:xfrm>
            <a:off x="6092600" y="5656895"/>
            <a:ext cx="192371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6" name="TextBox 35">
            <a:extLst>
              <a:ext uri="{FF2B5EF4-FFF2-40B4-BE49-F238E27FC236}">
                <a16:creationId xmlns:a16="http://schemas.microsoft.com/office/drawing/2014/main" id="{F5C8BBC1-C231-544C-A01E-76088ECA6DC4}"/>
              </a:ext>
            </a:extLst>
          </p:cNvPr>
          <p:cNvSpPr txBox="1"/>
          <p:nvPr/>
        </p:nvSpPr>
        <p:spPr>
          <a:xfrm>
            <a:off x="7881418" y="3819594"/>
            <a:ext cx="12519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65028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descr="Decorative shape">
            <a:extLst>
              <a:ext uri="{FF2B5EF4-FFF2-40B4-BE49-F238E27FC236}">
                <a16:creationId xmlns:a16="http://schemas.microsoft.com/office/drawing/2014/main" id="{E0AECC79-021C-470F-8C4A-8DBB6BC9D063}"/>
              </a:ext>
            </a:extLst>
          </p:cNvPr>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ext Placeholder 15"/>
          <p:cNvSpPr>
            <a:spLocks noGrp="1"/>
          </p:cNvSpPr>
          <p:nvPr>
            <p:ph type="body" sz="quarter" idx="12"/>
          </p:nvPr>
        </p:nvSpPr>
        <p:spPr>
          <a:xfrm>
            <a:off x="1702051" y="120958"/>
            <a:ext cx="9122262" cy="1471758"/>
          </a:xfrm>
          <a:prstGeom prst="wedgeRectCallout">
            <a:avLst>
              <a:gd name="adj1" fmla="val 9268"/>
              <a:gd name="adj2" fmla="val 70416"/>
            </a:avLst>
          </a:prstGeom>
        </p:spPr>
        <p:txBody>
          <a:bodyPr/>
          <a:lstStyle/>
          <a:p>
            <a:r>
              <a:rPr lang="en-US" dirty="0"/>
              <a:t>Per your order, I’m giving Ms. Williams a magnesium bolus of 6 grams and starting her on a magnesium sulfate infusion of 2 g/</a:t>
            </a:r>
            <a:r>
              <a:rPr lang="en-US" dirty="0" err="1"/>
              <a:t>hr</a:t>
            </a:r>
            <a:r>
              <a:rPr lang="en-US" dirty="0"/>
              <a:t> thereafter for seizure prophylaxis. Her initial cervical exam is 1 cm, 50% effacement, and a station of -3, with the fetus in the vertex position. </a:t>
            </a:r>
          </a:p>
        </p:txBody>
      </p:sp>
      <p:grpSp>
        <p:nvGrpSpPr>
          <p:cNvPr id="26" name="Group 25">
            <a:extLst>
              <a:ext uri="{FF2B5EF4-FFF2-40B4-BE49-F238E27FC236}">
                <a16:creationId xmlns:a16="http://schemas.microsoft.com/office/drawing/2014/main" id="{BF1E41F6-C60A-4049-8612-FCEAFD4A13C8}"/>
              </a:ext>
            </a:extLst>
          </p:cNvPr>
          <p:cNvGrpSpPr/>
          <p:nvPr/>
        </p:nvGrpSpPr>
        <p:grpSpPr>
          <a:xfrm>
            <a:off x="5362291" y="1723316"/>
            <a:ext cx="2091439" cy="4079242"/>
            <a:chOff x="6216819" y="1767432"/>
            <a:chExt cx="2452932" cy="4488444"/>
          </a:xfrm>
        </p:grpSpPr>
        <p:pic>
          <p:nvPicPr>
            <p:cNvPr id="27" name="Picture 26" title="Nurse hanging IV">
              <a:extLst>
                <a:ext uri="{FF2B5EF4-FFF2-40B4-BE49-F238E27FC236}">
                  <a16:creationId xmlns:a16="http://schemas.microsoft.com/office/drawing/2014/main" id="{AD728053-AF71-4EE0-9D62-38E19B4BFA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8" name="Picture 27" title="Nurse hanging IV">
              <a:extLst>
                <a:ext uri="{FF2B5EF4-FFF2-40B4-BE49-F238E27FC236}">
                  <a16:creationId xmlns:a16="http://schemas.microsoft.com/office/drawing/2014/main" id="{69ECC142-6356-4EBF-AAD9-8EB65C17D2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9" name="Picture 28" descr="A picture containing silhouette of nurse">
              <a:extLst>
                <a:ext uri="{FF2B5EF4-FFF2-40B4-BE49-F238E27FC236}">
                  <a16:creationId xmlns:a16="http://schemas.microsoft.com/office/drawing/2014/main" id="{E9F806A2-A446-4130-877C-426D0D75D9C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0" name="Picture 29" descr="A picture containing silhouette of doctor">
            <a:extLst>
              <a:ext uri="{FF2B5EF4-FFF2-40B4-BE49-F238E27FC236}">
                <a16:creationId xmlns:a16="http://schemas.microsoft.com/office/drawing/2014/main" id="{CD9F9043-D7DA-4182-AF36-9BD5CC08C4A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a:off x="9165447" y="1839482"/>
            <a:ext cx="2188212" cy="3985378"/>
          </a:xfrm>
          <a:prstGeom prst="rect">
            <a:avLst/>
          </a:prstGeom>
        </p:spPr>
      </p:pic>
      <p:pic>
        <p:nvPicPr>
          <p:cNvPr id="31" name="Picture 30" descr="Image of a patient in a hospital bed.">
            <a:extLst>
              <a:ext uri="{FF2B5EF4-FFF2-40B4-BE49-F238E27FC236}">
                <a16:creationId xmlns:a16="http://schemas.microsoft.com/office/drawing/2014/main" id="{90429612-7D21-44A2-A267-4F648EBC9299}"/>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44473" y="2851309"/>
            <a:ext cx="4852593" cy="2956081"/>
          </a:xfrm>
          <a:prstGeom prst="rect">
            <a:avLst/>
          </a:prstGeom>
        </p:spPr>
      </p:pic>
      <p:sp>
        <p:nvSpPr>
          <p:cNvPr id="17" name="TextBox 16">
            <a:extLst>
              <a:ext uri="{FF2B5EF4-FFF2-40B4-BE49-F238E27FC236}">
                <a16:creationId xmlns:a16="http://schemas.microsoft.com/office/drawing/2014/main" id="{52B08AC2-BF6F-8F4F-A84E-F3F28D7AD5D2}"/>
              </a:ext>
            </a:extLst>
          </p:cNvPr>
          <p:cNvSpPr txBox="1"/>
          <p:nvPr/>
        </p:nvSpPr>
        <p:spPr>
          <a:xfrm>
            <a:off x="4533407" y="5106349"/>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7FA9CC8B-4E2C-A64F-A375-5B2AD3633D5A}"/>
              </a:ext>
            </a:extLst>
          </p:cNvPr>
          <p:cNvSpPr txBox="1"/>
          <p:nvPr/>
        </p:nvSpPr>
        <p:spPr>
          <a:xfrm>
            <a:off x="9390634" y="5450972"/>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19" name="TextBox 18">
            <a:extLst>
              <a:ext uri="{FF2B5EF4-FFF2-40B4-BE49-F238E27FC236}">
                <a16:creationId xmlns:a16="http://schemas.microsoft.com/office/drawing/2014/main" id="{7DD08965-F335-4245-8C70-8D91F12942E6}"/>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29387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2">
            <a:extLst>
              <a:ext uri="{FF2B5EF4-FFF2-40B4-BE49-F238E27FC236}">
                <a16:creationId xmlns:a16="http://schemas.microsoft.com/office/drawing/2014/main" id="{1443EC9D-8789-47BB-98E0-EE2549D61A77}"/>
              </a:ext>
              <a:ext uri="{C183D7F6-B498-43B3-948B-1728B52AA6E4}">
                <adec:decorative xmlns:adec="http://schemas.microsoft.com/office/drawing/2017/decorative" val="1"/>
              </a:ext>
            </a:extLst>
          </p:cNvPr>
          <p:cNvSpPr/>
          <p:nvPr/>
        </p:nvSpPr>
        <p:spPr>
          <a:xfrm rot="10800000">
            <a:off x="1416336"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Huddle</a:t>
            </a:r>
          </a:p>
        </p:txBody>
      </p:sp>
      <p:sp>
        <p:nvSpPr>
          <p:cNvPr id="12" name="Text Placeholder 11"/>
          <p:cNvSpPr>
            <a:spLocks noGrp="1"/>
          </p:cNvSpPr>
          <p:nvPr>
            <p:ph type="body" sz="quarter" idx="11"/>
          </p:nvPr>
        </p:nvSpPr>
        <p:spPr>
          <a:xfrm>
            <a:off x="1421201" y="107004"/>
            <a:ext cx="10735993" cy="1935233"/>
          </a:xfrm>
          <a:prstGeom prst="wedgeRectCallout">
            <a:avLst>
              <a:gd name="adj1" fmla="val -31372"/>
              <a:gd name="adj2" fmla="val 63702"/>
            </a:avLst>
          </a:prstGeom>
        </p:spPr>
        <p:txBody>
          <a:bodyPr/>
          <a:lstStyle/>
          <a:p>
            <a:pPr lvl="0">
              <a:defRPr/>
            </a:pPr>
            <a:r>
              <a:rPr lang="en-US" dirty="0"/>
              <a:t>As everyone should be aware, Ms. Williams is having an active postpartum hemorrhage. </a:t>
            </a:r>
          </a:p>
          <a:p>
            <a:pPr>
              <a:defRPr/>
            </a:pPr>
            <a:r>
              <a:rPr lang="en-US" dirty="0"/>
              <a:t>Her starting hemoglobin was 10 g/dl, and she has lost a total of 1,250 cc of blood. </a:t>
            </a:r>
            <a:endParaRPr lang="en-US" dirty="0">
              <a:cs typeface="Calibri"/>
            </a:endParaRPr>
          </a:p>
          <a:p>
            <a:pPr lvl="0">
              <a:defRPr/>
            </a:pPr>
            <a:r>
              <a:rPr lang="en-US" dirty="0"/>
              <a:t>Her vitals are currently notable for tachycardia to the 130s and hypotension to the 90s/50s. </a:t>
            </a:r>
          </a:p>
        </p:txBody>
      </p:sp>
      <p:sp>
        <p:nvSpPr>
          <p:cNvPr id="7" name="Slide Number Placeholder 4">
            <a:extLst>
              <a:ext uri="{FF2B5EF4-FFF2-40B4-BE49-F238E27FC236}">
                <a16:creationId xmlns:a16="http://schemas.microsoft.com/office/drawing/2014/main" id="{77DFECB6-B473-4F86-B981-C2CA45E0519D}"/>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9" name="Picture 18" descr="A picture containing silhouette of doctor">
            <a:extLst>
              <a:ext uri="{FF2B5EF4-FFF2-40B4-BE49-F238E27FC236}">
                <a16:creationId xmlns:a16="http://schemas.microsoft.com/office/drawing/2014/main" id="{BDFF2F1E-F62C-A549-9AF4-C8C4162622F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961712"/>
            <a:ext cx="2219066" cy="3985378"/>
          </a:xfrm>
          <a:prstGeom prst="rect">
            <a:avLst/>
          </a:prstGeom>
        </p:spPr>
      </p:pic>
      <p:pic>
        <p:nvPicPr>
          <p:cNvPr id="20" name="Picture 19" descr="Decorative">
            <a:extLst>
              <a:ext uri="{FF2B5EF4-FFF2-40B4-BE49-F238E27FC236}">
                <a16:creationId xmlns:a16="http://schemas.microsoft.com/office/drawing/2014/main" id="{DC8C4E62-A154-9644-AF54-72FA88F92A4A}"/>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819172"/>
            <a:ext cx="255424" cy="4194257"/>
          </a:xfrm>
          <a:prstGeom prst="rect">
            <a:avLst/>
          </a:prstGeom>
        </p:spPr>
      </p:pic>
      <p:grpSp>
        <p:nvGrpSpPr>
          <p:cNvPr id="25" name="Group 24">
            <a:extLst>
              <a:ext uri="{FF2B5EF4-FFF2-40B4-BE49-F238E27FC236}">
                <a16:creationId xmlns:a16="http://schemas.microsoft.com/office/drawing/2014/main" id="{C71C173B-38F6-8A46-A255-1847D8459FBC}"/>
              </a:ext>
              <a:ext uri="{C183D7F6-B498-43B3-948B-1728B52AA6E4}">
                <adec:decorative xmlns:adec="http://schemas.microsoft.com/office/drawing/2017/decorative" val="1"/>
              </a:ext>
            </a:extLst>
          </p:cNvPr>
          <p:cNvGrpSpPr/>
          <p:nvPr/>
        </p:nvGrpSpPr>
        <p:grpSpPr>
          <a:xfrm>
            <a:off x="6993761" y="1815252"/>
            <a:ext cx="2091439" cy="4079242"/>
            <a:chOff x="6216819" y="1767432"/>
            <a:chExt cx="2452932" cy="4488444"/>
          </a:xfrm>
        </p:grpSpPr>
        <p:pic>
          <p:nvPicPr>
            <p:cNvPr id="31" name="Picture 30" title="Nurse hanging IV">
              <a:extLst>
                <a:ext uri="{FF2B5EF4-FFF2-40B4-BE49-F238E27FC236}">
                  <a16:creationId xmlns:a16="http://schemas.microsoft.com/office/drawing/2014/main" id="{62FA74DA-0298-AD4D-BA9A-A54426BEAFD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3" name="Picture 32" title="Nurse hanging IV">
              <a:extLst>
                <a:ext uri="{FF2B5EF4-FFF2-40B4-BE49-F238E27FC236}">
                  <a16:creationId xmlns:a16="http://schemas.microsoft.com/office/drawing/2014/main" id="{4DECB78E-A0A8-BD41-A3C6-F54CC2BD3E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5" name="Picture 34" descr="A picture containing silhouette of nurse">
              <a:extLst>
                <a:ext uri="{FF2B5EF4-FFF2-40B4-BE49-F238E27FC236}">
                  <a16:creationId xmlns:a16="http://schemas.microsoft.com/office/drawing/2014/main" id="{D576AFC6-0082-6744-9B62-3C1AFC0E550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7" name="Picture 36" descr="Decorative">
            <a:extLst>
              <a:ext uri="{FF2B5EF4-FFF2-40B4-BE49-F238E27FC236}">
                <a16:creationId xmlns:a16="http://schemas.microsoft.com/office/drawing/2014/main" id="{5AD1FDCC-1EB2-244E-B0E4-22DBD998B045}"/>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73091" b="2455"/>
          <a:stretch/>
        </p:blipFill>
        <p:spPr>
          <a:xfrm flipH="1">
            <a:off x="9633634" y="1834580"/>
            <a:ext cx="1462815" cy="4194257"/>
          </a:xfrm>
          <a:prstGeom prst="rect">
            <a:avLst/>
          </a:prstGeom>
        </p:spPr>
      </p:pic>
      <p:pic>
        <p:nvPicPr>
          <p:cNvPr id="38" name="Picture 37" descr="Image of a patient in a hospital bed.">
            <a:extLst>
              <a:ext uri="{FF2B5EF4-FFF2-40B4-BE49-F238E27FC236}">
                <a16:creationId xmlns:a16="http://schemas.microsoft.com/office/drawing/2014/main" id="{07D2B0D8-434F-7B42-B2B8-E2937B25F8D5}"/>
              </a:ext>
            </a:extLst>
          </p:cNvPr>
          <p:cNvPicPr>
            <a:picLocks noChangeAspect="1"/>
          </p:cNvPicPr>
          <p:nvPr/>
        </p:nvPicPr>
        <p:blipFill rotWithShape="1">
          <a:blip r:embed="rId10">
            <a:extLst>
              <a:ext uri="{28A0092B-C50C-407E-A947-70E740481C1C}">
                <a14:useLocalDpi xmlns:a14="http://schemas.microsoft.com/office/drawing/2010/main" val="0"/>
              </a:ext>
            </a:extLst>
          </a:blip>
          <a:srcRect b="19584"/>
          <a:stretch/>
        </p:blipFill>
        <p:spPr>
          <a:xfrm flipH="1">
            <a:off x="4884135" y="3009510"/>
            <a:ext cx="4852593" cy="2956081"/>
          </a:xfrm>
          <a:prstGeom prst="rect">
            <a:avLst/>
          </a:prstGeom>
        </p:spPr>
      </p:pic>
      <p:sp>
        <p:nvSpPr>
          <p:cNvPr id="39" name="TextBox 38">
            <a:extLst>
              <a:ext uri="{FF2B5EF4-FFF2-40B4-BE49-F238E27FC236}">
                <a16:creationId xmlns:a16="http://schemas.microsoft.com/office/drawing/2014/main" id="{C9CB2534-4900-5F46-BC63-3406626CC2DE}"/>
              </a:ext>
            </a:extLst>
          </p:cNvPr>
          <p:cNvSpPr txBox="1"/>
          <p:nvPr/>
        </p:nvSpPr>
        <p:spPr>
          <a:xfrm>
            <a:off x="9557607" y="5548892"/>
            <a:ext cx="17365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485242F4-A4EC-0249-B99A-234991C5C006}"/>
              </a:ext>
            </a:extLst>
          </p:cNvPr>
          <p:cNvSpPr txBox="1"/>
          <p:nvPr/>
        </p:nvSpPr>
        <p:spPr>
          <a:xfrm>
            <a:off x="2252611" y="5465843"/>
            <a:ext cx="177428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41" name="TextBox 40">
            <a:extLst>
              <a:ext uri="{FF2B5EF4-FFF2-40B4-BE49-F238E27FC236}">
                <a16:creationId xmlns:a16="http://schemas.microsoft.com/office/drawing/2014/main" id="{1DC87D11-C309-174F-9B64-58D3A8952920}"/>
              </a:ext>
            </a:extLst>
          </p:cNvPr>
          <p:cNvSpPr txBox="1"/>
          <p:nvPr/>
        </p:nvSpPr>
        <p:spPr>
          <a:xfrm>
            <a:off x="6092600" y="5656895"/>
            <a:ext cx="192371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42" name="TextBox 41">
            <a:extLst>
              <a:ext uri="{FF2B5EF4-FFF2-40B4-BE49-F238E27FC236}">
                <a16:creationId xmlns:a16="http://schemas.microsoft.com/office/drawing/2014/main" id="{5CE21FEB-446B-3648-884D-714FC190FCD5}"/>
              </a:ext>
            </a:extLst>
          </p:cNvPr>
          <p:cNvSpPr txBox="1"/>
          <p:nvPr/>
        </p:nvSpPr>
        <p:spPr>
          <a:xfrm>
            <a:off x="7881418" y="3819594"/>
            <a:ext cx="12519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172027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id="{678063B3-CE2B-41B8-B7F1-229B953879E3}"/>
              </a:ext>
              <a:ext uri="{C183D7F6-B498-43B3-948B-1728B52AA6E4}">
                <adec:decorative xmlns:adec="http://schemas.microsoft.com/office/drawing/2017/decorative" val="1"/>
              </a:ext>
            </a:extLst>
          </p:cNvPr>
          <p:cNvSpPr/>
          <p:nvPr/>
        </p:nvSpPr>
        <p:spPr>
          <a:xfrm rot="10800000" flipH="1" flipV="1">
            <a:off x="1445343" y="284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Huddle</a:t>
            </a:r>
          </a:p>
        </p:txBody>
      </p:sp>
      <p:sp>
        <p:nvSpPr>
          <p:cNvPr id="7" name="Slide Number Placeholder 4">
            <a:extLst>
              <a:ext uri="{FF2B5EF4-FFF2-40B4-BE49-F238E27FC236}">
                <a16:creationId xmlns:a16="http://schemas.microsoft.com/office/drawing/2014/main" id="{972CD082-ED00-42FE-B2F9-8428CA15C1FC}"/>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1694767" y="15908"/>
            <a:ext cx="10338347" cy="2143632"/>
          </a:xfrm>
          <a:prstGeom prst="wedgeRectCallout">
            <a:avLst>
              <a:gd name="adj1" fmla="val -32104"/>
              <a:gd name="adj2" fmla="val 57491"/>
            </a:avLst>
          </a:prstGeom>
        </p:spPr>
        <p:txBody>
          <a:bodyPr/>
          <a:lstStyle/>
          <a:p>
            <a:pPr>
              <a:defRPr/>
            </a:pPr>
            <a:r>
              <a:rPr lang="en-US" dirty="0"/>
              <a:t>We have given Ms. Williams IV </a:t>
            </a:r>
            <a:r>
              <a:rPr lang="en-US" dirty="0" err="1"/>
              <a:t>pitocin</a:t>
            </a:r>
            <a:r>
              <a:rPr lang="en-US" dirty="0"/>
              <a:t>, which is infusing,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a:t>
            </a:r>
            <a:r>
              <a:rPr lang="en-US" dirty="0"/>
              <a:t> 250 mcg IM x 1 dose, and 1,000 mcg of rectal misoprostol. </a:t>
            </a:r>
            <a:endParaRPr lang="en-US" sz="800" dirty="0"/>
          </a:p>
          <a:p>
            <a:pPr>
              <a:defRPr/>
            </a:pPr>
            <a:r>
              <a:rPr lang="en-US" dirty="0"/>
              <a:t>She has received 2 liters of IV fluid, and we have ordered her 2 units of blood that should be on their way.</a:t>
            </a:r>
            <a:endParaRPr lang="en-US" sz="800" dirty="0"/>
          </a:p>
          <a:p>
            <a:pPr lvl="0">
              <a:defRPr/>
            </a:pPr>
            <a:r>
              <a:rPr lang="en-US" dirty="0"/>
              <a:t>She has two large-bore peripheral IVs, and labs are pending. </a:t>
            </a:r>
          </a:p>
        </p:txBody>
      </p:sp>
      <p:pic>
        <p:nvPicPr>
          <p:cNvPr id="23" name="Picture 22" descr="A picture containing silhouette of doctor">
            <a:extLst>
              <a:ext uri="{FF2B5EF4-FFF2-40B4-BE49-F238E27FC236}">
                <a16:creationId xmlns:a16="http://schemas.microsoft.com/office/drawing/2014/main" id="{2D1A5E2F-90BF-3E40-B89A-34879BD3822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961712"/>
            <a:ext cx="2219066" cy="3985378"/>
          </a:xfrm>
          <a:prstGeom prst="rect">
            <a:avLst/>
          </a:prstGeom>
        </p:spPr>
      </p:pic>
      <p:pic>
        <p:nvPicPr>
          <p:cNvPr id="28" name="Picture 27" descr="Decorative">
            <a:extLst>
              <a:ext uri="{FF2B5EF4-FFF2-40B4-BE49-F238E27FC236}">
                <a16:creationId xmlns:a16="http://schemas.microsoft.com/office/drawing/2014/main" id="{E4AF2546-6428-6E44-82D7-43F0DD8625DA}"/>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819172"/>
            <a:ext cx="255424" cy="4194257"/>
          </a:xfrm>
          <a:prstGeom prst="rect">
            <a:avLst/>
          </a:prstGeom>
        </p:spPr>
      </p:pic>
      <p:grpSp>
        <p:nvGrpSpPr>
          <p:cNvPr id="32" name="Group 31">
            <a:extLst>
              <a:ext uri="{FF2B5EF4-FFF2-40B4-BE49-F238E27FC236}">
                <a16:creationId xmlns:a16="http://schemas.microsoft.com/office/drawing/2014/main" id="{EE3145F3-A0E7-6740-B632-1A60201C45D5}"/>
              </a:ext>
              <a:ext uri="{C183D7F6-B498-43B3-948B-1728B52AA6E4}">
                <adec:decorative xmlns:adec="http://schemas.microsoft.com/office/drawing/2017/decorative" val="1"/>
              </a:ext>
            </a:extLst>
          </p:cNvPr>
          <p:cNvGrpSpPr/>
          <p:nvPr/>
        </p:nvGrpSpPr>
        <p:grpSpPr>
          <a:xfrm>
            <a:off x="6993761" y="1967652"/>
            <a:ext cx="2091439" cy="4079242"/>
            <a:chOff x="6216819" y="1767432"/>
            <a:chExt cx="2452932" cy="4488444"/>
          </a:xfrm>
        </p:grpSpPr>
        <p:pic>
          <p:nvPicPr>
            <p:cNvPr id="33" name="Picture 32" title="Nurse hanging IV">
              <a:extLst>
                <a:ext uri="{FF2B5EF4-FFF2-40B4-BE49-F238E27FC236}">
                  <a16:creationId xmlns:a16="http://schemas.microsoft.com/office/drawing/2014/main" id="{29D3B4D9-C5A1-DB47-B8B1-41C498DA115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4" name="Picture 33" title="Nurse hanging IV">
              <a:extLst>
                <a:ext uri="{FF2B5EF4-FFF2-40B4-BE49-F238E27FC236}">
                  <a16:creationId xmlns:a16="http://schemas.microsoft.com/office/drawing/2014/main" id="{BC39653D-E843-2142-BDF0-A18AE447F6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5" name="Picture 34" descr="A picture containing silhouette of nurse">
              <a:extLst>
                <a:ext uri="{FF2B5EF4-FFF2-40B4-BE49-F238E27FC236}">
                  <a16:creationId xmlns:a16="http://schemas.microsoft.com/office/drawing/2014/main" id="{3BC1A79E-7AF6-DF47-A06B-4E8591C126E5}"/>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6" name="Picture 35" descr="Decorative">
            <a:extLst>
              <a:ext uri="{FF2B5EF4-FFF2-40B4-BE49-F238E27FC236}">
                <a16:creationId xmlns:a16="http://schemas.microsoft.com/office/drawing/2014/main" id="{07E6BF6A-39D0-1143-B214-936B3122917C}"/>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73091" b="2455"/>
          <a:stretch/>
        </p:blipFill>
        <p:spPr>
          <a:xfrm flipH="1">
            <a:off x="9633634" y="1834580"/>
            <a:ext cx="1462815" cy="4194257"/>
          </a:xfrm>
          <a:prstGeom prst="rect">
            <a:avLst/>
          </a:prstGeom>
        </p:spPr>
      </p:pic>
      <p:pic>
        <p:nvPicPr>
          <p:cNvPr id="37" name="Picture 36" descr="Image of a patient in a hospital bed.">
            <a:extLst>
              <a:ext uri="{FF2B5EF4-FFF2-40B4-BE49-F238E27FC236}">
                <a16:creationId xmlns:a16="http://schemas.microsoft.com/office/drawing/2014/main" id="{C7F3D088-EA94-AB41-B7C6-2510DE36176B}"/>
              </a:ext>
            </a:extLst>
          </p:cNvPr>
          <p:cNvPicPr>
            <a:picLocks noChangeAspect="1"/>
          </p:cNvPicPr>
          <p:nvPr/>
        </p:nvPicPr>
        <p:blipFill rotWithShape="1">
          <a:blip r:embed="rId10">
            <a:extLst>
              <a:ext uri="{28A0092B-C50C-407E-A947-70E740481C1C}">
                <a14:useLocalDpi xmlns:a14="http://schemas.microsoft.com/office/drawing/2010/main" val="0"/>
              </a:ext>
            </a:extLst>
          </a:blip>
          <a:srcRect b="19584"/>
          <a:stretch/>
        </p:blipFill>
        <p:spPr>
          <a:xfrm flipH="1">
            <a:off x="4884135" y="3009510"/>
            <a:ext cx="4852593" cy="2956081"/>
          </a:xfrm>
          <a:prstGeom prst="rect">
            <a:avLst/>
          </a:prstGeom>
        </p:spPr>
      </p:pic>
      <p:sp>
        <p:nvSpPr>
          <p:cNvPr id="39" name="TextBox 38">
            <a:extLst>
              <a:ext uri="{FF2B5EF4-FFF2-40B4-BE49-F238E27FC236}">
                <a16:creationId xmlns:a16="http://schemas.microsoft.com/office/drawing/2014/main" id="{A0936EA9-6D9A-A145-BBE2-A3D9D1461CF2}"/>
              </a:ext>
            </a:extLst>
          </p:cNvPr>
          <p:cNvSpPr txBox="1"/>
          <p:nvPr/>
        </p:nvSpPr>
        <p:spPr>
          <a:xfrm>
            <a:off x="9557607" y="5548892"/>
            <a:ext cx="17365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45C7664-3F7E-2C47-B237-A7F8F927AE56}"/>
              </a:ext>
            </a:extLst>
          </p:cNvPr>
          <p:cNvSpPr txBox="1"/>
          <p:nvPr/>
        </p:nvSpPr>
        <p:spPr>
          <a:xfrm>
            <a:off x="2252611" y="5465843"/>
            <a:ext cx="177428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41" name="TextBox 40">
            <a:extLst>
              <a:ext uri="{FF2B5EF4-FFF2-40B4-BE49-F238E27FC236}">
                <a16:creationId xmlns:a16="http://schemas.microsoft.com/office/drawing/2014/main" id="{24DD86A9-C178-3F4F-BB72-B2EA9FACF2CA}"/>
              </a:ext>
            </a:extLst>
          </p:cNvPr>
          <p:cNvSpPr txBox="1"/>
          <p:nvPr/>
        </p:nvSpPr>
        <p:spPr>
          <a:xfrm>
            <a:off x="6092600" y="5656895"/>
            <a:ext cx="192371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9" name="TextBox 18">
            <a:extLst>
              <a:ext uri="{FF2B5EF4-FFF2-40B4-BE49-F238E27FC236}">
                <a16:creationId xmlns:a16="http://schemas.microsoft.com/office/drawing/2014/main" id="{832F4BDA-4EE5-F647-86D4-7B3FD886DBF1}"/>
              </a:ext>
            </a:extLst>
          </p:cNvPr>
          <p:cNvSpPr txBox="1"/>
          <p:nvPr/>
        </p:nvSpPr>
        <p:spPr>
          <a:xfrm>
            <a:off x="7881418" y="3819594"/>
            <a:ext cx="12519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
        <p:nvSpPr>
          <p:cNvPr id="2" name="TextBox 1">
            <a:extLst>
              <a:ext uri="{FF2B5EF4-FFF2-40B4-BE49-F238E27FC236}">
                <a16:creationId xmlns:a16="http://schemas.microsoft.com/office/drawing/2014/main" id="{D5DAC5CB-F519-8889-995D-4EC99ACBB7E1}"/>
              </a:ext>
            </a:extLst>
          </p:cNvPr>
          <p:cNvSpPr txBox="1"/>
          <p:nvPr/>
        </p:nvSpPr>
        <p:spPr>
          <a:xfrm>
            <a:off x="3569693" y="2286004"/>
            <a:ext cx="1274901" cy="369332"/>
          </a:xfrm>
          <a:prstGeom prst="rect">
            <a:avLst/>
          </a:prstGeom>
          <a:noFill/>
        </p:spPr>
        <p:txBody>
          <a:bodyPr wrap="none" rtlCol="0">
            <a:spAutoFit/>
          </a:bodyPr>
          <a:lstStyle/>
          <a:p>
            <a:r>
              <a:rPr lang="en-US" dirty="0"/>
              <a:t>*</a:t>
            </a:r>
            <a:r>
              <a:rPr lang="en-US" dirty="0" err="1"/>
              <a:t>Hemabate</a:t>
            </a:r>
            <a:endParaRPr lang="en-US" dirty="0"/>
          </a:p>
        </p:txBody>
      </p:sp>
    </p:spTree>
    <p:custDataLst>
      <p:tags r:id="rId1"/>
    </p:custDataLst>
    <p:extLst>
      <p:ext uri="{BB962C8B-B14F-4D97-AF65-F5344CB8AC3E}">
        <p14:creationId xmlns:p14="http://schemas.microsoft.com/office/powerpoint/2010/main" val="366320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2">
            <a:extLst>
              <a:ext uri="{FF2B5EF4-FFF2-40B4-BE49-F238E27FC236}">
                <a16:creationId xmlns:a16="http://schemas.microsoft.com/office/drawing/2014/main" id="{D030CBE2-AEC9-4C90-B6F2-167B999BD5C5}"/>
              </a:ext>
              <a:ext uri="{C183D7F6-B498-43B3-948B-1728B52AA6E4}">
                <adec:decorative xmlns:adec="http://schemas.microsoft.com/office/drawing/2017/decorative" val="1"/>
              </a:ext>
            </a:extLst>
          </p:cNvPr>
          <p:cNvSpPr/>
          <p:nvPr/>
        </p:nvSpPr>
        <p:spPr>
          <a:xfrm flipH="1" flipV="1">
            <a:off x="1440015" y="137652"/>
            <a:ext cx="10565171" cy="57324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Huddle</a:t>
            </a:r>
          </a:p>
        </p:txBody>
      </p:sp>
      <p:sp>
        <p:nvSpPr>
          <p:cNvPr id="12" name="Text Placeholder 11"/>
          <p:cNvSpPr>
            <a:spLocks noGrp="1"/>
          </p:cNvSpPr>
          <p:nvPr>
            <p:ph type="body" sz="quarter" idx="11"/>
          </p:nvPr>
        </p:nvSpPr>
        <p:spPr>
          <a:xfrm>
            <a:off x="1468877" y="108389"/>
            <a:ext cx="10612875" cy="1670213"/>
          </a:xfrm>
          <a:prstGeom prst="wedgeRectCallout">
            <a:avLst>
              <a:gd name="adj1" fmla="val -32337"/>
              <a:gd name="adj2" fmla="val 69868"/>
            </a:avLst>
          </a:prstGeom>
        </p:spPr>
        <p:txBody>
          <a:bodyPr/>
          <a:lstStyle/>
          <a:p>
            <a:pPr lvl="0">
              <a:defRPr/>
            </a:pPr>
            <a:r>
              <a:rPr lang="en-US" dirty="0"/>
              <a:t>I would like to transfer Ms. Williams to the operating room for additional intervention with anesthesia present. </a:t>
            </a:r>
            <a:endParaRPr lang="en-US" sz="800" dirty="0"/>
          </a:p>
          <a:p>
            <a:pPr lvl="0">
              <a:defRPr/>
            </a:pPr>
            <a:r>
              <a:rPr lang="en-US" dirty="0"/>
              <a:t>Allison, please bring the hemorrhage cart and have additional uterotonics and the </a:t>
            </a:r>
            <a:r>
              <a:rPr lang="en-US" dirty="0" err="1"/>
              <a:t>bakri</a:t>
            </a:r>
            <a:r>
              <a:rPr lang="en-US" dirty="0"/>
              <a:t> balloon available for immediate use.</a:t>
            </a:r>
          </a:p>
        </p:txBody>
      </p:sp>
      <p:sp>
        <p:nvSpPr>
          <p:cNvPr id="9" name="Slide Number Placeholder 4">
            <a:extLst>
              <a:ext uri="{FF2B5EF4-FFF2-40B4-BE49-F238E27FC236}">
                <a16:creationId xmlns:a16="http://schemas.microsoft.com/office/drawing/2014/main" id="{1D520B4C-E6A3-4F1A-8604-4CFC36E95953}"/>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5" name="Picture 24" descr="A picture containing silhouette of doctor">
            <a:extLst>
              <a:ext uri="{FF2B5EF4-FFF2-40B4-BE49-F238E27FC236}">
                <a16:creationId xmlns:a16="http://schemas.microsoft.com/office/drawing/2014/main" id="{A841F982-F759-8E40-933E-B4C135AB9D6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961712"/>
            <a:ext cx="2219066" cy="3985378"/>
          </a:xfrm>
          <a:prstGeom prst="rect">
            <a:avLst/>
          </a:prstGeom>
        </p:spPr>
      </p:pic>
      <p:grpSp>
        <p:nvGrpSpPr>
          <p:cNvPr id="27" name="Group 26">
            <a:extLst>
              <a:ext uri="{FF2B5EF4-FFF2-40B4-BE49-F238E27FC236}">
                <a16:creationId xmlns:a16="http://schemas.microsoft.com/office/drawing/2014/main" id="{FD105F6B-4020-2744-AC59-A1A5D19D9B4C}"/>
              </a:ext>
              <a:ext uri="{C183D7F6-B498-43B3-948B-1728B52AA6E4}">
                <adec:decorative xmlns:adec="http://schemas.microsoft.com/office/drawing/2017/decorative" val="1"/>
              </a:ext>
            </a:extLst>
          </p:cNvPr>
          <p:cNvGrpSpPr/>
          <p:nvPr/>
        </p:nvGrpSpPr>
        <p:grpSpPr>
          <a:xfrm>
            <a:off x="6993761" y="1815252"/>
            <a:ext cx="2091439" cy="4079242"/>
            <a:chOff x="6216819" y="1767432"/>
            <a:chExt cx="2452932" cy="4488444"/>
          </a:xfrm>
        </p:grpSpPr>
        <p:pic>
          <p:nvPicPr>
            <p:cNvPr id="31" name="Picture 30" title="Nurse hanging IV">
              <a:extLst>
                <a:ext uri="{FF2B5EF4-FFF2-40B4-BE49-F238E27FC236}">
                  <a16:creationId xmlns:a16="http://schemas.microsoft.com/office/drawing/2014/main" id="{48874E5A-D6A4-AE4C-8B65-CD938F3EC0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2" name="Picture 31" title="Nurse hanging IV">
              <a:extLst>
                <a:ext uri="{FF2B5EF4-FFF2-40B4-BE49-F238E27FC236}">
                  <a16:creationId xmlns:a16="http://schemas.microsoft.com/office/drawing/2014/main" id="{7D017A2D-27BD-DB4D-9E3F-8519739672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3" name="Picture 32" descr="A picture containing silhouette of nurse">
              <a:extLst>
                <a:ext uri="{FF2B5EF4-FFF2-40B4-BE49-F238E27FC236}">
                  <a16:creationId xmlns:a16="http://schemas.microsoft.com/office/drawing/2014/main" id="{F78BCB5F-DD02-C245-8146-A7C9569E477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4" name="Picture 33" descr="Decorative">
            <a:extLst>
              <a:ext uri="{FF2B5EF4-FFF2-40B4-BE49-F238E27FC236}">
                <a16:creationId xmlns:a16="http://schemas.microsoft.com/office/drawing/2014/main" id="{99369E0B-153B-454F-AF4D-D44223F189AB}"/>
              </a:ext>
              <a:ext uri="{C183D7F6-B498-43B3-948B-1728B52AA6E4}">
                <adec:decorative xmlns:adec="http://schemas.microsoft.com/office/drawing/2017/decorative" val="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r="73091" b="2455"/>
          <a:stretch/>
        </p:blipFill>
        <p:spPr>
          <a:xfrm flipH="1">
            <a:off x="9633634" y="1834580"/>
            <a:ext cx="1462815" cy="4194257"/>
          </a:xfrm>
          <a:prstGeom prst="rect">
            <a:avLst/>
          </a:prstGeom>
        </p:spPr>
      </p:pic>
      <p:pic>
        <p:nvPicPr>
          <p:cNvPr id="35" name="Picture 34" descr="Image of a patient in a hospital bed.">
            <a:extLst>
              <a:ext uri="{FF2B5EF4-FFF2-40B4-BE49-F238E27FC236}">
                <a16:creationId xmlns:a16="http://schemas.microsoft.com/office/drawing/2014/main" id="{66A81E86-502F-4B45-9EAD-55C037FCCD4C}"/>
              </a:ext>
            </a:extLst>
          </p:cNvPr>
          <p:cNvPicPr>
            <a:picLocks noChangeAspect="1"/>
          </p:cNvPicPr>
          <p:nvPr/>
        </p:nvPicPr>
        <p:blipFill rotWithShape="1">
          <a:blip r:embed="rId10">
            <a:extLst>
              <a:ext uri="{28A0092B-C50C-407E-A947-70E740481C1C}">
                <a14:useLocalDpi xmlns:a14="http://schemas.microsoft.com/office/drawing/2010/main" val="0"/>
              </a:ext>
            </a:extLst>
          </a:blip>
          <a:srcRect b="19584"/>
          <a:stretch/>
        </p:blipFill>
        <p:spPr>
          <a:xfrm flipH="1">
            <a:off x="4884135" y="3009510"/>
            <a:ext cx="4852593" cy="2956081"/>
          </a:xfrm>
          <a:prstGeom prst="rect">
            <a:avLst/>
          </a:prstGeom>
        </p:spPr>
      </p:pic>
      <p:sp>
        <p:nvSpPr>
          <p:cNvPr id="37" name="TextBox 36">
            <a:extLst>
              <a:ext uri="{FF2B5EF4-FFF2-40B4-BE49-F238E27FC236}">
                <a16:creationId xmlns:a16="http://schemas.microsoft.com/office/drawing/2014/main" id="{20025298-7377-A04E-AC5E-E9777A49CA21}"/>
              </a:ext>
            </a:extLst>
          </p:cNvPr>
          <p:cNvSpPr txBox="1"/>
          <p:nvPr/>
        </p:nvSpPr>
        <p:spPr>
          <a:xfrm>
            <a:off x="9557607" y="5548892"/>
            <a:ext cx="17365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3CB3D07-5126-2E4F-99B4-DEFF90D19FBA}"/>
              </a:ext>
            </a:extLst>
          </p:cNvPr>
          <p:cNvSpPr txBox="1"/>
          <p:nvPr/>
        </p:nvSpPr>
        <p:spPr>
          <a:xfrm>
            <a:off x="2252611" y="5465843"/>
            <a:ext cx="177428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39" name="TextBox 38">
            <a:extLst>
              <a:ext uri="{FF2B5EF4-FFF2-40B4-BE49-F238E27FC236}">
                <a16:creationId xmlns:a16="http://schemas.microsoft.com/office/drawing/2014/main" id="{421D0179-B51C-2443-BCBA-03347CF09678}"/>
              </a:ext>
            </a:extLst>
          </p:cNvPr>
          <p:cNvSpPr txBox="1"/>
          <p:nvPr/>
        </p:nvSpPr>
        <p:spPr>
          <a:xfrm>
            <a:off x="6092600" y="5656895"/>
            <a:ext cx="192371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7" name="TextBox 16">
            <a:extLst>
              <a:ext uri="{FF2B5EF4-FFF2-40B4-BE49-F238E27FC236}">
                <a16:creationId xmlns:a16="http://schemas.microsoft.com/office/drawing/2014/main" id="{ECE1A76F-4AEF-F945-97B7-CED7DC82F352}"/>
              </a:ext>
            </a:extLst>
          </p:cNvPr>
          <p:cNvSpPr txBox="1"/>
          <p:nvPr/>
        </p:nvSpPr>
        <p:spPr>
          <a:xfrm>
            <a:off x="7881418" y="3631336"/>
            <a:ext cx="12519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241510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a:extLst>
              <a:ext uri="{FF2B5EF4-FFF2-40B4-BE49-F238E27FC236}">
                <a16:creationId xmlns:a16="http://schemas.microsoft.com/office/drawing/2014/main" id="{464E4991-FC5F-4EBC-9013-F2D311950C27}"/>
              </a:ext>
              <a:ext uri="{C183D7F6-B498-43B3-948B-1728B52AA6E4}">
                <adec:decorative xmlns:adec="http://schemas.microsoft.com/office/drawing/2017/decorative" val="1"/>
              </a:ext>
            </a:extLst>
          </p:cNvPr>
          <p:cNvSpPr/>
          <p:nvPr/>
        </p:nvSpPr>
        <p:spPr>
          <a:xfrm>
            <a:off x="1419985" y="121920"/>
            <a:ext cx="10650095" cy="575295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Huddle</a:t>
            </a:r>
          </a:p>
        </p:txBody>
      </p:sp>
      <p:sp>
        <p:nvSpPr>
          <p:cNvPr id="9" name="Slide Number Placeholder 4">
            <a:extLst>
              <a:ext uri="{FF2B5EF4-FFF2-40B4-BE49-F238E27FC236}">
                <a16:creationId xmlns:a16="http://schemas.microsoft.com/office/drawing/2014/main" id="{1D520B4C-E6A3-4F1A-8604-4CFC36E95953}"/>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1409428" y="1561962"/>
            <a:ext cx="2451425" cy="2482340"/>
          </a:xfrm>
          <a:prstGeom prst="wedgeRectCallout">
            <a:avLst>
              <a:gd name="adj1" fmla="val 61554"/>
              <a:gd name="adj2" fmla="val -11790"/>
            </a:avLst>
          </a:prstGeom>
        </p:spPr>
        <p:txBody>
          <a:bodyPr/>
          <a:lstStyle/>
          <a:p>
            <a:pPr lvl="0">
              <a:defRPr/>
            </a:pPr>
            <a:r>
              <a:rPr lang="en-US" dirty="0"/>
              <a:t>Great.</a:t>
            </a:r>
          </a:p>
          <a:p>
            <a:pPr lvl="0">
              <a:defRPr/>
            </a:pPr>
            <a:r>
              <a:rPr lang="en-US" dirty="0"/>
              <a:t>Ms. Williams, do you have any questions? Let’s discuss what you can expect next.</a:t>
            </a:r>
          </a:p>
        </p:txBody>
      </p:sp>
      <p:sp>
        <p:nvSpPr>
          <p:cNvPr id="13" name="Text Placeholder 11">
            <a:extLst>
              <a:ext uri="{FF2B5EF4-FFF2-40B4-BE49-F238E27FC236}">
                <a16:creationId xmlns:a16="http://schemas.microsoft.com/office/drawing/2014/main" id="{B190BB4A-AD6F-414B-9FBC-4304A478FA0E}"/>
              </a:ext>
            </a:extLst>
          </p:cNvPr>
          <p:cNvSpPr txBox="1">
            <a:spLocks/>
          </p:cNvSpPr>
          <p:nvPr/>
        </p:nvSpPr>
        <p:spPr>
          <a:xfrm>
            <a:off x="6614548" y="281269"/>
            <a:ext cx="5445106" cy="745092"/>
          </a:xfrm>
          <a:prstGeom prst="wedgeRectCallout">
            <a:avLst>
              <a:gd name="adj1" fmla="val 17216"/>
              <a:gd name="adj2" fmla="val 13096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I’ll notify the OR and prep for anesthesia.</a:t>
            </a:r>
          </a:p>
        </p:txBody>
      </p:sp>
      <p:pic>
        <p:nvPicPr>
          <p:cNvPr id="42" name="Picture 41" descr="A picture containing silhouette of doctor">
            <a:extLst>
              <a:ext uri="{FF2B5EF4-FFF2-40B4-BE49-F238E27FC236}">
                <a16:creationId xmlns:a16="http://schemas.microsoft.com/office/drawing/2014/main" id="{2D65674E-253B-3842-BE4F-CF464EE3F6A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423832" y="1939019"/>
            <a:ext cx="2219066" cy="3985378"/>
          </a:xfrm>
          <a:prstGeom prst="rect">
            <a:avLst/>
          </a:prstGeom>
        </p:spPr>
      </p:pic>
      <p:grpSp>
        <p:nvGrpSpPr>
          <p:cNvPr id="43" name="Group 42">
            <a:extLst>
              <a:ext uri="{FF2B5EF4-FFF2-40B4-BE49-F238E27FC236}">
                <a16:creationId xmlns:a16="http://schemas.microsoft.com/office/drawing/2014/main" id="{E9A348D7-A91C-934F-B415-6EFD60E73EE2}"/>
              </a:ext>
              <a:ext uri="{C183D7F6-B498-43B3-948B-1728B52AA6E4}">
                <adec:decorative xmlns:adec="http://schemas.microsoft.com/office/drawing/2017/decorative" val="1"/>
              </a:ext>
            </a:extLst>
          </p:cNvPr>
          <p:cNvGrpSpPr/>
          <p:nvPr/>
        </p:nvGrpSpPr>
        <p:grpSpPr>
          <a:xfrm>
            <a:off x="6993761" y="1815252"/>
            <a:ext cx="2091439" cy="4079242"/>
            <a:chOff x="6216819" y="1767432"/>
            <a:chExt cx="2452932" cy="4488444"/>
          </a:xfrm>
        </p:grpSpPr>
        <p:pic>
          <p:nvPicPr>
            <p:cNvPr id="44" name="Picture 43" title="Nurse hanging IV">
              <a:extLst>
                <a:ext uri="{FF2B5EF4-FFF2-40B4-BE49-F238E27FC236}">
                  <a16:creationId xmlns:a16="http://schemas.microsoft.com/office/drawing/2014/main" id="{4DB86FB4-00A4-9E40-8C07-892334EA05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45" name="Picture 44" title="Nurse hanging IV">
              <a:extLst>
                <a:ext uri="{FF2B5EF4-FFF2-40B4-BE49-F238E27FC236}">
                  <a16:creationId xmlns:a16="http://schemas.microsoft.com/office/drawing/2014/main" id="{17EE7260-2701-3B48-A4E7-8F96CC7FD5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46" name="Picture 45" descr="A picture containing silhouette of nurse">
              <a:extLst>
                <a:ext uri="{FF2B5EF4-FFF2-40B4-BE49-F238E27FC236}">
                  <a16:creationId xmlns:a16="http://schemas.microsoft.com/office/drawing/2014/main" id="{E56F798E-B4F1-464C-997E-E4A096FB5E3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47" name="Picture 46" descr="Decorative">
            <a:extLst>
              <a:ext uri="{FF2B5EF4-FFF2-40B4-BE49-F238E27FC236}">
                <a16:creationId xmlns:a16="http://schemas.microsoft.com/office/drawing/2014/main" id="{0F3EE3DF-5D3A-094C-9A58-3770AA79E165}"/>
              </a:ext>
              <a:ext uri="{C183D7F6-B498-43B3-948B-1728B52AA6E4}">
                <adec:decorative xmlns:adec="http://schemas.microsoft.com/office/drawing/2017/decorative" val="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r="73091" b="2455"/>
          <a:stretch/>
        </p:blipFill>
        <p:spPr>
          <a:xfrm flipH="1">
            <a:off x="9633634" y="1834580"/>
            <a:ext cx="1462815" cy="4194257"/>
          </a:xfrm>
          <a:prstGeom prst="rect">
            <a:avLst/>
          </a:prstGeom>
        </p:spPr>
      </p:pic>
      <p:pic>
        <p:nvPicPr>
          <p:cNvPr id="48" name="Picture 47" descr="Image of a patient in a hospital bed.">
            <a:extLst>
              <a:ext uri="{FF2B5EF4-FFF2-40B4-BE49-F238E27FC236}">
                <a16:creationId xmlns:a16="http://schemas.microsoft.com/office/drawing/2014/main" id="{11BBC592-C4C8-D84D-AEF6-1A7BE5392068}"/>
              </a:ext>
            </a:extLst>
          </p:cNvPr>
          <p:cNvPicPr>
            <a:picLocks noChangeAspect="1"/>
          </p:cNvPicPr>
          <p:nvPr/>
        </p:nvPicPr>
        <p:blipFill rotWithShape="1">
          <a:blip r:embed="rId10">
            <a:extLst>
              <a:ext uri="{28A0092B-C50C-407E-A947-70E740481C1C}">
                <a14:useLocalDpi xmlns:a14="http://schemas.microsoft.com/office/drawing/2010/main" val="0"/>
              </a:ext>
            </a:extLst>
          </a:blip>
          <a:srcRect b="19584"/>
          <a:stretch/>
        </p:blipFill>
        <p:spPr>
          <a:xfrm flipH="1">
            <a:off x="4884135" y="3009510"/>
            <a:ext cx="4852593" cy="2956081"/>
          </a:xfrm>
          <a:prstGeom prst="rect">
            <a:avLst/>
          </a:prstGeom>
        </p:spPr>
      </p:pic>
      <p:sp>
        <p:nvSpPr>
          <p:cNvPr id="50" name="TextBox 49">
            <a:extLst>
              <a:ext uri="{FF2B5EF4-FFF2-40B4-BE49-F238E27FC236}">
                <a16:creationId xmlns:a16="http://schemas.microsoft.com/office/drawing/2014/main" id="{C8BEBF53-E336-654D-8ADE-F0D6CF5DD798}"/>
              </a:ext>
            </a:extLst>
          </p:cNvPr>
          <p:cNvSpPr txBox="1"/>
          <p:nvPr/>
        </p:nvSpPr>
        <p:spPr>
          <a:xfrm>
            <a:off x="9557607" y="5548892"/>
            <a:ext cx="17365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A1CE917-5CE4-8543-8B0A-ED1E061B975F}"/>
              </a:ext>
            </a:extLst>
          </p:cNvPr>
          <p:cNvSpPr txBox="1"/>
          <p:nvPr/>
        </p:nvSpPr>
        <p:spPr>
          <a:xfrm>
            <a:off x="3396210" y="5484344"/>
            <a:ext cx="177428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52" name="TextBox 51">
            <a:extLst>
              <a:ext uri="{FF2B5EF4-FFF2-40B4-BE49-F238E27FC236}">
                <a16:creationId xmlns:a16="http://schemas.microsoft.com/office/drawing/2014/main" id="{BC86E1BD-886C-E640-A588-51948F56E732}"/>
              </a:ext>
            </a:extLst>
          </p:cNvPr>
          <p:cNvSpPr txBox="1"/>
          <p:nvPr/>
        </p:nvSpPr>
        <p:spPr>
          <a:xfrm>
            <a:off x="6092600" y="5656895"/>
            <a:ext cx="192371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1" name="Text Placeholder 11">
            <a:extLst>
              <a:ext uri="{FF2B5EF4-FFF2-40B4-BE49-F238E27FC236}">
                <a16:creationId xmlns:a16="http://schemas.microsoft.com/office/drawing/2014/main" id="{F4FA6466-CC50-4C48-BC4C-DFF37CE87C05}"/>
              </a:ext>
            </a:extLst>
          </p:cNvPr>
          <p:cNvSpPr txBox="1">
            <a:spLocks/>
          </p:cNvSpPr>
          <p:nvPr/>
        </p:nvSpPr>
        <p:spPr>
          <a:xfrm>
            <a:off x="5360782" y="1229594"/>
            <a:ext cx="1983178" cy="745092"/>
          </a:xfrm>
          <a:prstGeom prst="wedgeRectCallout">
            <a:avLst>
              <a:gd name="adj1" fmla="val 88617"/>
              <a:gd name="adj2" fmla="val 134118"/>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And I’ll grab the cart.</a:t>
            </a:r>
          </a:p>
        </p:txBody>
      </p:sp>
      <p:sp>
        <p:nvSpPr>
          <p:cNvPr id="19" name="TextBox 18">
            <a:extLst>
              <a:ext uri="{FF2B5EF4-FFF2-40B4-BE49-F238E27FC236}">
                <a16:creationId xmlns:a16="http://schemas.microsoft.com/office/drawing/2014/main" id="{63619971-4274-B74E-80DE-A4E10862F783}"/>
              </a:ext>
            </a:extLst>
          </p:cNvPr>
          <p:cNvSpPr txBox="1"/>
          <p:nvPr/>
        </p:nvSpPr>
        <p:spPr>
          <a:xfrm>
            <a:off x="7881418" y="3819594"/>
            <a:ext cx="12519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629992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Debrief</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Ms. Williams has been transferred to the post-anesthesia care unit for observation and recovery.</a:t>
            </a:r>
          </a:p>
          <a:p>
            <a:r>
              <a:rPr lang="en-US" sz="3000" dirty="0"/>
              <a:t>Witness the team debrief her delivery and postpartum hemorrhage.</a:t>
            </a:r>
          </a:p>
        </p:txBody>
      </p:sp>
    </p:spTree>
    <p:custDataLst>
      <p:tags r:id="rId1"/>
    </p:custDataLst>
    <p:extLst>
      <p:ext uri="{BB962C8B-B14F-4D97-AF65-F5344CB8AC3E}">
        <p14:creationId xmlns:p14="http://schemas.microsoft.com/office/powerpoint/2010/main" val="3069903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555D708A-859F-4B1C-BA9D-99EF2F4FE1B9}"/>
              </a:ext>
              <a:ext uri="{C183D7F6-B498-43B3-948B-1728B52AA6E4}">
                <adec:decorative xmlns:adec="http://schemas.microsoft.com/office/drawing/2017/decorative" val="1"/>
              </a:ext>
            </a:extLst>
          </p:cNvPr>
          <p:cNvSpPr/>
          <p:nvPr/>
        </p:nvSpPr>
        <p:spPr>
          <a:xfrm rot="10800000">
            <a:off x="1416336"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a:xfrm rot="16200000">
            <a:off x="-2314745" y="2312499"/>
            <a:ext cx="5950567" cy="1325563"/>
          </a:xfrm>
        </p:spPr>
        <p:txBody>
          <a:bodyPr/>
          <a:lstStyle/>
          <a:p>
            <a:r>
              <a:rPr lang="en-US" dirty="0"/>
              <a:t>Obstetric Hemorrhage</a:t>
            </a:r>
            <a:br>
              <a:rPr lang="en-US" dirty="0"/>
            </a:br>
            <a:r>
              <a:rPr lang="en-US" dirty="0"/>
              <a:t>Debrief</a:t>
            </a:r>
          </a:p>
        </p:txBody>
      </p:sp>
      <p:sp>
        <p:nvSpPr>
          <p:cNvPr id="20" name="Slide Number Placeholder 1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ext Placeholder 11">
            <a:extLst>
              <a:ext uri="{FF2B5EF4-FFF2-40B4-BE49-F238E27FC236}">
                <a16:creationId xmlns:a16="http://schemas.microsoft.com/office/drawing/2014/main" id="{03345524-BA52-4C75-A947-0936C4CBF24D}"/>
              </a:ext>
            </a:extLst>
          </p:cNvPr>
          <p:cNvSpPr>
            <a:spLocks noGrp="1"/>
          </p:cNvSpPr>
          <p:nvPr/>
        </p:nvSpPr>
        <p:spPr>
          <a:xfrm>
            <a:off x="1442109" y="112172"/>
            <a:ext cx="10649371" cy="1922365"/>
          </a:xfrm>
          <a:prstGeom prst="wedgeRectCallout">
            <a:avLst>
              <a:gd name="adj1" fmla="val -18797"/>
              <a:gd name="adj2" fmla="val 6434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If we could, I’d like to take about 5 minutes to share our observations about how we handled Ms. Williams’ case.</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a:solidFill>
                  <a:prstClr val="black"/>
                </a:solidFill>
                <a:latin typeface="Calibri" panose="020F0502020204030204"/>
              </a:rPr>
              <a:t>T</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 briefly recap, Ms. Williams had multiple risk factors for postpartum hemorrhage, and following her delivery, sure enough, she developed uterine atony with postpartum hemorrhage.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9" name="Picture 8" descr="A picture containing silhouette of doctor">
            <a:extLst>
              <a:ext uri="{FF2B5EF4-FFF2-40B4-BE49-F238E27FC236}">
                <a16:creationId xmlns:a16="http://schemas.microsoft.com/office/drawing/2014/main" id="{02C99F1D-6BCE-43C8-8E8C-661AC17B8A8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sp>
        <p:nvSpPr>
          <p:cNvPr id="10" name="TextBox 9">
            <a:extLst>
              <a:ext uri="{FF2B5EF4-FFF2-40B4-BE49-F238E27FC236}">
                <a16:creationId xmlns:a16="http://schemas.microsoft.com/office/drawing/2014/main" id="{93BE9D8C-F181-4DCD-9B18-26F1173B2D83}"/>
              </a:ext>
            </a:extLst>
          </p:cNvPr>
          <p:cNvSpPr txBox="1"/>
          <p:nvPr/>
        </p:nvSpPr>
        <p:spPr>
          <a:xfrm>
            <a:off x="3684130" y="5578098"/>
            <a:ext cx="174660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grpSp>
        <p:nvGrpSpPr>
          <p:cNvPr id="4" name="Group 3" descr="image of anesthesiologist">
            <a:extLst>
              <a:ext uri="{FF2B5EF4-FFF2-40B4-BE49-F238E27FC236}">
                <a16:creationId xmlns:a16="http://schemas.microsoft.com/office/drawing/2014/main" id="{3008EE62-4D9E-406F-8AF3-507C8CB06761}"/>
              </a:ext>
            </a:extLst>
          </p:cNvPr>
          <p:cNvGrpSpPr/>
          <p:nvPr/>
        </p:nvGrpSpPr>
        <p:grpSpPr>
          <a:xfrm>
            <a:off x="5912780" y="1852069"/>
            <a:ext cx="1670524" cy="4194257"/>
            <a:chOff x="9435945" y="1717572"/>
            <a:chExt cx="1670524" cy="4194257"/>
          </a:xfrm>
        </p:grpSpPr>
        <p:pic>
          <p:nvPicPr>
            <p:cNvPr id="11" name="Picture 10" descr="Decorative">
              <a:extLst>
                <a:ext uri="{FF2B5EF4-FFF2-40B4-BE49-F238E27FC236}">
                  <a16:creationId xmlns:a16="http://schemas.microsoft.com/office/drawing/2014/main" id="{96BE99A7-238A-41A3-991E-B106D3A3942B}"/>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7" name="Picture 16" descr="Decorative">
              <a:extLst>
                <a:ext uri="{FF2B5EF4-FFF2-40B4-BE49-F238E27FC236}">
                  <a16:creationId xmlns:a16="http://schemas.microsoft.com/office/drawing/2014/main" id="{6BC314DE-841B-4207-8FF4-1B798A7FA662}"/>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pic>
        <p:nvPicPr>
          <p:cNvPr id="18" name="Picture 17" descr="A picture containing silhouette of nurse">
            <a:extLst>
              <a:ext uri="{FF2B5EF4-FFF2-40B4-BE49-F238E27FC236}">
                <a16:creationId xmlns:a16="http://schemas.microsoft.com/office/drawing/2014/main" id="{5C28E7D2-CB0A-4ADD-9073-D41779A52489}"/>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7486268" y="2034537"/>
            <a:ext cx="1802139" cy="3909853"/>
          </a:xfrm>
          <a:prstGeom prst="rect">
            <a:avLst/>
          </a:prstGeom>
        </p:spPr>
      </p:pic>
      <p:sp>
        <p:nvSpPr>
          <p:cNvPr id="21" name="TextBox 20">
            <a:extLst>
              <a:ext uri="{FF2B5EF4-FFF2-40B4-BE49-F238E27FC236}">
                <a16:creationId xmlns:a16="http://schemas.microsoft.com/office/drawing/2014/main" id="{B642757A-6A76-4996-B217-CBBC7FBE0C8F}"/>
              </a:ext>
            </a:extLst>
          </p:cNvPr>
          <p:cNvSpPr txBox="1"/>
          <p:nvPr/>
        </p:nvSpPr>
        <p:spPr>
          <a:xfrm>
            <a:off x="5818180" y="5591982"/>
            <a:ext cx="176512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78C8AC5-4432-454F-9B70-8EDA5ECD37F2}"/>
              </a:ext>
            </a:extLst>
          </p:cNvPr>
          <p:cNvSpPr txBox="1"/>
          <p:nvPr/>
        </p:nvSpPr>
        <p:spPr>
          <a:xfrm>
            <a:off x="7897040" y="5598815"/>
            <a:ext cx="1259940" cy="26517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4504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F1182812-C2A5-4683-A2F3-1BA868F1E408}"/>
              </a:ext>
              <a:ext uri="{C183D7F6-B498-43B3-948B-1728B52AA6E4}">
                <adec:decorative xmlns:adec="http://schemas.microsoft.com/office/drawing/2017/decorative" val="1"/>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Debrief</a:t>
            </a:r>
          </a:p>
        </p:txBody>
      </p:sp>
      <p:sp>
        <p:nvSpPr>
          <p:cNvPr id="12" name="Text Placeholder 11"/>
          <p:cNvSpPr>
            <a:spLocks noGrp="1"/>
          </p:cNvSpPr>
          <p:nvPr>
            <p:ph type="body" sz="quarter" idx="11"/>
          </p:nvPr>
        </p:nvSpPr>
        <p:spPr>
          <a:xfrm>
            <a:off x="2021189" y="43039"/>
            <a:ext cx="9561442" cy="1991498"/>
          </a:xfrm>
          <a:prstGeom prst="wedgeRectCallout">
            <a:avLst>
              <a:gd name="adj1" fmla="val -6252"/>
              <a:gd name="adj2" fmla="val 59825"/>
            </a:avLst>
          </a:prstGeom>
        </p:spPr>
        <p:txBody>
          <a:bodyPr/>
          <a:lstStyle/>
          <a:p>
            <a:pPr>
              <a:spcBef>
                <a:spcPct val="0"/>
              </a:spcBef>
            </a:pPr>
            <a:r>
              <a:rPr lang="en-US" dirty="0"/>
              <a:t>The things that I thought we did very well were making sure all of the necessary response equipment was ready when needed. For instance, the postpartum hemorrhage cart. </a:t>
            </a:r>
          </a:p>
          <a:p>
            <a:pPr>
              <a:spcBef>
                <a:spcPct val="0"/>
              </a:spcBef>
            </a:pPr>
            <a:endParaRPr lang="en-US" dirty="0"/>
          </a:p>
          <a:p>
            <a:pPr>
              <a:spcBef>
                <a:spcPct val="0"/>
              </a:spcBef>
            </a:pPr>
            <a:r>
              <a:rPr lang="en-US" dirty="0"/>
              <a:t>She had two IVs in place, and the nursing and anesthesia staff were readily available to spring into action as soon as the patient needed it. </a:t>
            </a:r>
            <a:endParaRPr lang="en-US" dirty="0">
              <a:cs typeface="Calibri Light"/>
            </a:endParaRPr>
          </a:p>
        </p:txBody>
      </p:sp>
      <p:sp>
        <p:nvSpPr>
          <p:cNvPr id="19" name="Slide Number Placeholder 18"/>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ext Placeholder 11">
            <a:extLst>
              <a:ext uri="{FF2B5EF4-FFF2-40B4-BE49-F238E27FC236}">
                <a16:creationId xmlns:a16="http://schemas.microsoft.com/office/drawing/2014/main" id="{CF2BB815-BACD-4AF9-B37B-83F79E6746CB}"/>
              </a:ext>
            </a:extLst>
          </p:cNvPr>
          <p:cNvSpPr>
            <a:spLocks noGrp="1"/>
          </p:cNvSpPr>
          <p:nvPr/>
        </p:nvSpPr>
        <p:spPr>
          <a:xfrm>
            <a:off x="9696656" y="2307214"/>
            <a:ext cx="2392578" cy="3477457"/>
          </a:xfrm>
          <a:prstGeom prst="wedgeRectCallout">
            <a:avLst>
              <a:gd name="adj1" fmla="val -68431"/>
              <a:gd name="adj2" fmla="val -35446"/>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We were able to initiate blood transfusion in a timely fashion, and we had all necessary uterotonics available for near-immediate delivery.</a:t>
            </a:r>
          </a:p>
        </p:txBody>
      </p:sp>
      <p:sp>
        <p:nvSpPr>
          <p:cNvPr id="9" name="Text Placeholder 11">
            <a:extLst>
              <a:ext uri="{FF2B5EF4-FFF2-40B4-BE49-F238E27FC236}">
                <a16:creationId xmlns:a16="http://schemas.microsoft.com/office/drawing/2014/main" id="{A4339FE8-66B9-374A-AE6A-C0F5406AF530}"/>
              </a:ext>
            </a:extLst>
          </p:cNvPr>
          <p:cNvSpPr>
            <a:spLocks noGrp="1"/>
          </p:cNvSpPr>
          <p:nvPr/>
        </p:nvSpPr>
        <p:spPr>
          <a:xfrm>
            <a:off x="1362190" y="2365513"/>
            <a:ext cx="2558389" cy="1770473"/>
          </a:xfrm>
          <a:prstGeom prst="wedgeRectCallout">
            <a:avLst>
              <a:gd name="adj1" fmla="val 61212"/>
              <a:gd name="adj2" fmla="val -30838"/>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What were your thoughts about our performance in this case?</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1" name="Picture 10" descr="A picture containing silhouette of doctor">
            <a:extLst>
              <a:ext uri="{FF2B5EF4-FFF2-40B4-BE49-F238E27FC236}">
                <a16:creationId xmlns:a16="http://schemas.microsoft.com/office/drawing/2014/main" id="{9F98679C-B55E-4B35-A709-7DEC50CC00A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4" name="Group 13" descr="image of anesthesiologist">
            <a:extLst>
              <a:ext uri="{FF2B5EF4-FFF2-40B4-BE49-F238E27FC236}">
                <a16:creationId xmlns:a16="http://schemas.microsoft.com/office/drawing/2014/main" id="{5972898E-77B2-4F02-B894-1CC7EED993BA}"/>
              </a:ext>
            </a:extLst>
          </p:cNvPr>
          <p:cNvGrpSpPr/>
          <p:nvPr/>
        </p:nvGrpSpPr>
        <p:grpSpPr>
          <a:xfrm>
            <a:off x="5912780" y="1909219"/>
            <a:ext cx="1670524" cy="4194257"/>
            <a:chOff x="9435945" y="1717572"/>
            <a:chExt cx="1670524" cy="4194257"/>
          </a:xfrm>
        </p:grpSpPr>
        <p:pic>
          <p:nvPicPr>
            <p:cNvPr id="15" name="Picture 14" descr="Decorative">
              <a:extLst>
                <a:ext uri="{FF2B5EF4-FFF2-40B4-BE49-F238E27FC236}">
                  <a16:creationId xmlns:a16="http://schemas.microsoft.com/office/drawing/2014/main" id="{17138648-205F-4868-B39C-31A7460F1E48}"/>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6" name="Picture 15" descr="Decorative">
              <a:extLst>
                <a:ext uri="{FF2B5EF4-FFF2-40B4-BE49-F238E27FC236}">
                  <a16:creationId xmlns:a16="http://schemas.microsoft.com/office/drawing/2014/main" id="{E2A373C9-11B6-43DF-AC81-D7546E58EC5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pic>
        <p:nvPicPr>
          <p:cNvPr id="17" name="Picture 16" descr="A picture containing silhouette of nurse">
            <a:extLst>
              <a:ext uri="{FF2B5EF4-FFF2-40B4-BE49-F238E27FC236}">
                <a16:creationId xmlns:a16="http://schemas.microsoft.com/office/drawing/2014/main" id="{8E727BE0-2357-4E0E-A5CB-25815ECF93D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7604105" y="2091015"/>
            <a:ext cx="1802139" cy="3909853"/>
          </a:xfrm>
          <a:prstGeom prst="rect">
            <a:avLst/>
          </a:prstGeom>
        </p:spPr>
      </p:pic>
      <p:sp>
        <p:nvSpPr>
          <p:cNvPr id="18" name="TextBox 17">
            <a:extLst>
              <a:ext uri="{FF2B5EF4-FFF2-40B4-BE49-F238E27FC236}">
                <a16:creationId xmlns:a16="http://schemas.microsoft.com/office/drawing/2014/main" id="{2C78C667-D55A-824F-BAA7-1805BA499D2A}"/>
              </a:ext>
            </a:extLst>
          </p:cNvPr>
          <p:cNvSpPr txBox="1"/>
          <p:nvPr/>
        </p:nvSpPr>
        <p:spPr>
          <a:xfrm>
            <a:off x="3684130" y="5578098"/>
            <a:ext cx="174660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9C10FA01-16F8-F941-87F9-FB823C38894A}"/>
              </a:ext>
            </a:extLst>
          </p:cNvPr>
          <p:cNvSpPr txBox="1"/>
          <p:nvPr/>
        </p:nvSpPr>
        <p:spPr>
          <a:xfrm>
            <a:off x="5818180" y="5591982"/>
            <a:ext cx="176512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1002E58-C921-C342-93D2-7A18D61A3100}"/>
              </a:ext>
            </a:extLst>
          </p:cNvPr>
          <p:cNvSpPr txBox="1"/>
          <p:nvPr/>
        </p:nvSpPr>
        <p:spPr>
          <a:xfrm>
            <a:off x="7897040" y="5598815"/>
            <a:ext cx="1259940" cy="26517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807527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6EF28608-01BC-43DF-BC2F-E2D50027037B}"/>
              </a:ext>
              <a:ext uri="{C183D7F6-B498-43B3-948B-1728B52AA6E4}">
                <adec:decorative xmlns:adec="http://schemas.microsoft.com/office/drawing/2017/decorative" val="1"/>
              </a:ext>
            </a:extLst>
          </p:cNvPr>
          <p:cNvSpPr/>
          <p:nvPr/>
        </p:nvSpPr>
        <p:spPr>
          <a:xfrm flipH="1" flipV="1">
            <a:off x="1440015" y="137652"/>
            <a:ext cx="10565171" cy="57324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Obstetric Hemorrhage</a:t>
            </a:r>
            <a:br>
              <a:rPr lang="en-US" dirty="0"/>
            </a:br>
            <a:r>
              <a:rPr lang="en-US" dirty="0"/>
              <a:t>Debrief</a:t>
            </a:r>
          </a:p>
        </p:txBody>
      </p:sp>
      <p:sp>
        <p:nvSpPr>
          <p:cNvPr id="12" name="Text Placeholder 11"/>
          <p:cNvSpPr>
            <a:spLocks noGrp="1"/>
          </p:cNvSpPr>
          <p:nvPr>
            <p:ph type="body" sz="quarter" idx="11"/>
          </p:nvPr>
        </p:nvSpPr>
        <p:spPr>
          <a:xfrm>
            <a:off x="1580322" y="137301"/>
            <a:ext cx="10360279" cy="3043221"/>
          </a:xfrm>
          <a:prstGeom prst="wedgeRectCallout">
            <a:avLst>
              <a:gd name="adj1" fmla="val -26545"/>
              <a:gd name="adj2" fmla="val 57952"/>
            </a:avLst>
          </a:prstGeom>
        </p:spPr>
        <p:txBody>
          <a:bodyPr/>
          <a:lstStyle/>
          <a:p>
            <a:r>
              <a:rPr lang="en-US" dirty="0"/>
              <a:t>I would like to commend our lines of communication, as I was notified quickly when the patient began to develop uterine atony, and we were thus able to respond and resuscitate the patient quickly.</a:t>
            </a:r>
          </a:p>
          <a:p>
            <a:r>
              <a:rPr lang="en-US" dirty="0"/>
              <a:t>Great work, team. Thank you for your honest, constructive comments.</a:t>
            </a:r>
          </a:p>
          <a:p>
            <a:r>
              <a:rPr lang="en-US" dirty="0"/>
              <a:t>While we managed Ms. Williams’ case in a way that makes clinical sense, I imagine she may have a very different impression of her care and I’d like to hear her concerns and observations. I’m on my way to talk with her now, if either of you have time to join me. </a:t>
            </a:r>
          </a:p>
        </p:txBody>
      </p:sp>
      <p:sp>
        <p:nvSpPr>
          <p:cNvPr id="19" name="Slide Number Placeholder 18"/>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A picture containing silhouette of doctor">
            <a:extLst>
              <a:ext uri="{FF2B5EF4-FFF2-40B4-BE49-F238E27FC236}">
                <a16:creationId xmlns:a16="http://schemas.microsoft.com/office/drawing/2014/main" id="{8269E112-0CF9-4F28-B862-D7C79A79079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309224" y="3426416"/>
            <a:ext cx="1404012" cy="2521564"/>
          </a:xfrm>
          <a:prstGeom prst="rect">
            <a:avLst/>
          </a:prstGeom>
        </p:spPr>
      </p:pic>
      <p:grpSp>
        <p:nvGrpSpPr>
          <p:cNvPr id="13" name="Group 12" descr="image of anesthesiologist">
            <a:extLst>
              <a:ext uri="{FF2B5EF4-FFF2-40B4-BE49-F238E27FC236}">
                <a16:creationId xmlns:a16="http://schemas.microsoft.com/office/drawing/2014/main" id="{8908E142-BB05-4C0D-B686-CF20D4C32977}"/>
              </a:ext>
            </a:extLst>
          </p:cNvPr>
          <p:cNvGrpSpPr/>
          <p:nvPr/>
        </p:nvGrpSpPr>
        <p:grpSpPr>
          <a:xfrm>
            <a:off x="5185633" y="3353846"/>
            <a:ext cx="1021052" cy="2673698"/>
            <a:chOff x="9435945" y="1717572"/>
            <a:chExt cx="1670524" cy="4194257"/>
          </a:xfrm>
        </p:grpSpPr>
        <p:pic>
          <p:nvPicPr>
            <p:cNvPr id="14" name="Picture 13" descr="Decorative">
              <a:extLst>
                <a:ext uri="{FF2B5EF4-FFF2-40B4-BE49-F238E27FC236}">
                  <a16:creationId xmlns:a16="http://schemas.microsoft.com/office/drawing/2014/main" id="{57AD5E39-6260-43FA-9CF5-7C2AE0D06231}"/>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5" name="Picture 14" descr="Decorative">
              <a:extLst>
                <a:ext uri="{FF2B5EF4-FFF2-40B4-BE49-F238E27FC236}">
                  <a16:creationId xmlns:a16="http://schemas.microsoft.com/office/drawing/2014/main" id="{04542DF7-9BA0-4E2E-A5C4-3B36E8C2C174}"/>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pic>
        <p:nvPicPr>
          <p:cNvPr id="16" name="Picture 15" descr="A picture containing silhouette of nurse">
            <a:extLst>
              <a:ext uri="{FF2B5EF4-FFF2-40B4-BE49-F238E27FC236}">
                <a16:creationId xmlns:a16="http://schemas.microsoft.com/office/drawing/2014/main" id="{887A29C4-A053-4940-8C9E-FC4AFEEFE0C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869728" y="3624591"/>
            <a:ext cx="1070902" cy="2323389"/>
          </a:xfrm>
          <a:prstGeom prst="rect">
            <a:avLst/>
          </a:prstGeom>
        </p:spPr>
      </p:pic>
      <p:sp>
        <p:nvSpPr>
          <p:cNvPr id="18" name="TextBox 17">
            <a:extLst>
              <a:ext uri="{FF2B5EF4-FFF2-40B4-BE49-F238E27FC236}">
                <a16:creationId xmlns:a16="http://schemas.microsoft.com/office/drawing/2014/main" id="{053C02ED-88F3-F444-8D50-EBEC4CEC94CB}"/>
              </a:ext>
            </a:extLst>
          </p:cNvPr>
          <p:cNvSpPr txBox="1"/>
          <p:nvPr/>
        </p:nvSpPr>
        <p:spPr>
          <a:xfrm>
            <a:off x="2990497" y="5557593"/>
            <a:ext cx="174660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2" name="TextBox 21">
            <a:extLst>
              <a:ext uri="{FF2B5EF4-FFF2-40B4-BE49-F238E27FC236}">
                <a16:creationId xmlns:a16="http://schemas.microsoft.com/office/drawing/2014/main" id="{60D7BB22-A0B1-1E4E-9C07-45873A2FA6B9}"/>
              </a:ext>
            </a:extLst>
          </p:cNvPr>
          <p:cNvSpPr txBox="1"/>
          <p:nvPr/>
        </p:nvSpPr>
        <p:spPr>
          <a:xfrm>
            <a:off x="4959303" y="5608181"/>
            <a:ext cx="176512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1A8D2BA-A609-624F-9ECF-35D02DD4EF16}"/>
              </a:ext>
            </a:extLst>
          </p:cNvPr>
          <p:cNvSpPr txBox="1"/>
          <p:nvPr/>
        </p:nvSpPr>
        <p:spPr>
          <a:xfrm>
            <a:off x="7006378" y="5622219"/>
            <a:ext cx="1259940" cy="26517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017555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DESCR Script</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Dr. </a:t>
            </a:r>
            <a:r>
              <a:rPr lang="en-US" sz="3000" dirty="0" err="1"/>
              <a:t>Sonentag</a:t>
            </a:r>
            <a:r>
              <a:rPr lang="en-US" sz="3000" dirty="0"/>
              <a:t> was called twice before presenting in person.</a:t>
            </a:r>
          </a:p>
          <a:p>
            <a:r>
              <a:rPr lang="en-US" sz="3000" dirty="0"/>
              <a:t>Observe how the L&amp;D director uses the DESCR script to provide feedback.</a:t>
            </a:r>
            <a:endParaRPr lang="en-US" sz="3000" dirty="0">
              <a:cs typeface="Calibri"/>
            </a:endParaRPr>
          </a:p>
        </p:txBody>
      </p:sp>
    </p:spTree>
    <p:custDataLst>
      <p:tags r:id="rId1"/>
    </p:custDataLst>
    <p:extLst>
      <p:ext uri="{BB962C8B-B14F-4D97-AF65-F5344CB8AC3E}">
        <p14:creationId xmlns:p14="http://schemas.microsoft.com/office/powerpoint/2010/main" val="968967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descr="Decorative shape">
            <a:extLst>
              <a:ext uri="{FF2B5EF4-FFF2-40B4-BE49-F238E27FC236}">
                <a16:creationId xmlns:a16="http://schemas.microsoft.com/office/drawing/2014/main" id="{0C041827-8B61-4CFC-81E6-CC6FC7A47D94}"/>
              </a:ext>
            </a:extLst>
          </p:cNvPr>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0"/>
          <p:cNvSpPr>
            <a:spLocks noGrp="1"/>
          </p:cNvSpPr>
          <p:nvPr>
            <p:ph type="title"/>
          </p:nvPr>
        </p:nvSpPr>
        <p:spPr/>
        <p:txBody>
          <a:bodyPr>
            <a:normAutofit/>
          </a:bodyPr>
          <a:lstStyle/>
          <a:p>
            <a:r>
              <a:rPr lang="en-US" dirty="0"/>
              <a:t>Obstetric Hemorrhage</a:t>
            </a:r>
            <a:br>
              <a:rPr lang="en-US" dirty="0"/>
            </a:br>
            <a:r>
              <a:rPr lang="en-US" dirty="0"/>
              <a:t>DESCR Script</a:t>
            </a:r>
            <a:endParaRPr lang="en-US" i="1" dirty="0"/>
          </a:p>
        </p:txBody>
      </p:sp>
      <p:sp>
        <p:nvSpPr>
          <p:cNvPr id="12" name="Text Placeholder 11"/>
          <p:cNvSpPr>
            <a:spLocks noGrp="1"/>
          </p:cNvSpPr>
          <p:nvPr>
            <p:ph type="body" sz="quarter" idx="10"/>
          </p:nvPr>
        </p:nvSpPr>
        <p:spPr>
          <a:xfrm>
            <a:off x="1496816" y="253288"/>
            <a:ext cx="9235547" cy="850897"/>
          </a:xfrm>
        </p:spPr>
        <p:txBody>
          <a:bodyPr/>
          <a:lstStyle/>
          <a:p>
            <a:r>
              <a:rPr lang="en-US" i="0" dirty="0"/>
              <a:t>The L&amp;D director approaches Dr. </a:t>
            </a:r>
            <a:r>
              <a:rPr lang="en-US" i="0" dirty="0" err="1"/>
              <a:t>Sonentag</a:t>
            </a:r>
            <a:r>
              <a:rPr lang="en-US" i="0" dirty="0"/>
              <a:t> to offer feedback on the most recent hemorrhage event.</a:t>
            </a:r>
          </a:p>
        </p:txBody>
      </p:sp>
      <p:sp>
        <p:nvSpPr>
          <p:cNvPr id="19" name="Slide Number Placeholder 18"/>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ext Placeholder 13">
            <a:extLst>
              <a:ext uri="{FF2B5EF4-FFF2-40B4-BE49-F238E27FC236}">
                <a16:creationId xmlns:a16="http://schemas.microsoft.com/office/drawing/2014/main" id="{FB12B7DC-79C0-4149-BCD3-5B75EF026AD9}"/>
              </a:ext>
            </a:extLst>
          </p:cNvPr>
          <p:cNvSpPr>
            <a:spLocks noGrp="1"/>
          </p:cNvSpPr>
          <p:nvPr>
            <p:ph type="body" sz="quarter" idx="11"/>
          </p:nvPr>
        </p:nvSpPr>
        <p:spPr>
          <a:xfrm>
            <a:off x="4528815" y="1814771"/>
            <a:ext cx="3520756" cy="2358879"/>
          </a:xfrm>
          <a:prstGeom prst="wedgeRectCallout">
            <a:avLst>
              <a:gd name="adj1" fmla="val -65714"/>
              <a:gd name="adj2" fmla="val -22627"/>
            </a:avLst>
          </a:prstGeom>
        </p:spPr>
        <p:txBody>
          <a:bodyPr/>
          <a:lstStyle/>
          <a:p>
            <a:pPr>
              <a:spcBef>
                <a:spcPct val="0"/>
              </a:spcBef>
            </a:pPr>
            <a:r>
              <a:rPr lang="en-US" dirty="0"/>
              <a:t>Dr. </a:t>
            </a:r>
            <a:r>
              <a:rPr lang="en-US" dirty="0" err="1"/>
              <a:t>Sonentag</a:t>
            </a:r>
            <a:r>
              <a:rPr lang="en-US" dirty="0"/>
              <a:t>, do you have a few minutes? I would like to discuss a situation that occurred with your patient, Ms. Danielle Williams, yesterday. </a:t>
            </a:r>
          </a:p>
        </p:txBody>
      </p:sp>
      <p:pic>
        <p:nvPicPr>
          <p:cNvPr id="10" name="Picture 9" descr="Image of Labor and Delivery director">
            <a:extLst>
              <a:ext uri="{FF2B5EF4-FFF2-40B4-BE49-F238E27FC236}">
                <a16:creationId xmlns:a16="http://schemas.microsoft.com/office/drawing/2014/main" id="{B87E9D15-EF38-4DFB-AFB4-6B76962E2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5" name="TextBox 14">
            <a:extLst>
              <a:ext uri="{FF2B5EF4-FFF2-40B4-BE49-F238E27FC236}">
                <a16:creationId xmlns:a16="http://schemas.microsoft.com/office/drawing/2014/main" id="{2FDF04F6-F1DB-40B8-A670-1161A8F9ABEF}"/>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7" name="Picture 16" descr="A picture containing silhouette of doctor">
            <a:extLst>
              <a:ext uri="{FF2B5EF4-FFF2-40B4-BE49-F238E27FC236}">
                <a16:creationId xmlns:a16="http://schemas.microsoft.com/office/drawing/2014/main" id="{05E5F716-C371-9B45-8C43-224E5DEE963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8" name="TextBox 17">
            <a:extLst>
              <a:ext uri="{FF2B5EF4-FFF2-40B4-BE49-F238E27FC236}">
                <a16:creationId xmlns:a16="http://schemas.microsoft.com/office/drawing/2014/main" id="{75652950-0578-4541-A38E-43D622F1A04A}"/>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61903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2">
            <a:extLst>
              <a:ext uri="{FF2B5EF4-FFF2-40B4-BE49-F238E27FC236}">
                <a16:creationId xmlns:a16="http://schemas.microsoft.com/office/drawing/2014/main" id="{A52BFEE2-0217-4441-9A48-ACD8DA9344AB}"/>
              </a:ext>
            </a:extLst>
          </p:cNvPr>
          <p:cNvSpPr/>
          <p:nvPr/>
        </p:nvSpPr>
        <p:spPr>
          <a:xfrm flipV="1">
            <a:off x="1485844" y="81808"/>
            <a:ext cx="10606256" cy="575304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476595" y="197517"/>
            <a:ext cx="6338778" cy="1094318"/>
          </a:xfrm>
          <a:prstGeom prst="wedgeRectCallout">
            <a:avLst>
              <a:gd name="adj1" fmla="val -20188"/>
              <a:gd name="adj2" fmla="val 119054"/>
            </a:avLst>
          </a:prstGeom>
        </p:spPr>
        <p:txBody>
          <a:bodyPr/>
          <a:lstStyle/>
          <a:p>
            <a:r>
              <a:rPr lang="en-US" dirty="0">
                <a:solidFill>
                  <a:srgbClr val="000000"/>
                </a:solidFill>
              </a:rPr>
              <a:t>Ms. Williams, we are starting you on an oxytocin drip to induce labor. If you want, we can then call the anesthesiologist to place an epidural for pain.</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5D508D0-7CD2-4D75-AEDF-619F03CAD300}"/>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D49F29FB-AAC5-4120-A6B4-FFDA05F4C3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F4E68269-EAD7-499A-B98B-D139927A52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00B81ABD-51DA-471E-BF05-6ADC78C5FF7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6" name="Picture 25" descr="Decorative">
            <a:extLst>
              <a:ext uri="{FF2B5EF4-FFF2-40B4-BE49-F238E27FC236}">
                <a16:creationId xmlns:a16="http://schemas.microsoft.com/office/drawing/2014/main" id="{55AE9AE2-C9CA-4688-A782-28C82253581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57220" b="2455"/>
          <a:stretch/>
        </p:blipFill>
        <p:spPr>
          <a:xfrm flipH="1">
            <a:off x="6778495" y="1652417"/>
            <a:ext cx="2325559" cy="4194257"/>
          </a:xfrm>
          <a:prstGeom prst="rect">
            <a:avLst/>
          </a:prstGeom>
        </p:spPr>
      </p:pic>
      <p:sp>
        <p:nvSpPr>
          <p:cNvPr id="27" name="TextBox 26">
            <a:extLst>
              <a:ext uri="{FF2B5EF4-FFF2-40B4-BE49-F238E27FC236}">
                <a16:creationId xmlns:a16="http://schemas.microsoft.com/office/drawing/2014/main" id="{D1D7E8A8-FC08-40D2-90DE-DBB0BA179921}"/>
              </a:ext>
            </a:extLst>
          </p:cNvPr>
          <p:cNvSpPr txBox="1"/>
          <p:nvPr/>
        </p:nvSpPr>
        <p:spPr>
          <a:xfrm>
            <a:off x="8195697" y="3525801"/>
            <a:ext cx="1856890" cy="26627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Image of a patient in a hospital bed.">
            <a:extLst>
              <a:ext uri="{FF2B5EF4-FFF2-40B4-BE49-F238E27FC236}">
                <a16:creationId xmlns:a16="http://schemas.microsoft.com/office/drawing/2014/main" id="{1CDD939B-1CE4-4DC6-93F5-8C8D7AD74590}"/>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52198" y="2851309"/>
            <a:ext cx="4852593" cy="2956081"/>
          </a:xfrm>
          <a:prstGeom prst="rect">
            <a:avLst/>
          </a:prstGeom>
        </p:spPr>
      </p:pic>
      <p:sp>
        <p:nvSpPr>
          <p:cNvPr id="15" name="Text Placeholder 14"/>
          <p:cNvSpPr>
            <a:spLocks noGrp="1"/>
          </p:cNvSpPr>
          <p:nvPr>
            <p:ph type="body" sz="quarter" idx="11"/>
          </p:nvPr>
        </p:nvSpPr>
        <p:spPr>
          <a:xfrm>
            <a:off x="8647380" y="1023146"/>
            <a:ext cx="3217819" cy="2261578"/>
          </a:xfrm>
          <a:prstGeom prst="rect">
            <a:avLst/>
          </a:prstGeom>
        </p:spPr>
        <p:txBody>
          <a:bodyPr/>
          <a:lstStyle/>
          <a:p>
            <a:r>
              <a:rPr lang="en-US" dirty="0"/>
              <a:t>…After 8 hours of oxytocin administration, Ms. Williams experiences a large gush of fluid…</a:t>
            </a:r>
          </a:p>
        </p:txBody>
      </p:sp>
      <p:pic>
        <p:nvPicPr>
          <p:cNvPr id="29" name="Picture 28" descr="A picture containing silhouette of doctor">
            <a:extLst>
              <a:ext uri="{FF2B5EF4-FFF2-40B4-BE49-F238E27FC236}">
                <a16:creationId xmlns:a16="http://schemas.microsoft.com/office/drawing/2014/main" id="{31D0D53B-6AEB-4897-A2C2-6D5646BF15E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822012"/>
            <a:ext cx="2219066" cy="3985378"/>
          </a:xfrm>
          <a:prstGeom prst="rect">
            <a:avLst/>
          </a:prstGeom>
        </p:spPr>
      </p:pic>
      <p:sp>
        <p:nvSpPr>
          <p:cNvPr id="20" name="TextBox 19">
            <a:extLst>
              <a:ext uri="{FF2B5EF4-FFF2-40B4-BE49-F238E27FC236}">
                <a16:creationId xmlns:a16="http://schemas.microsoft.com/office/drawing/2014/main" id="{290580E5-21C3-E446-8F7B-119E77BDE3E6}"/>
              </a:ext>
            </a:extLst>
          </p:cNvPr>
          <p:cNvSpPr txBox="1"/>
          <p:nvPr/>
        </p:nvSpPr>
        <p:spPr>
          <a:xfrm>
            <a:off x="6665510" y="4648790"/>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1" name="TextBox 20">
            <a:extLst>
              <a:ext uri="{FF2B5EF4-FFF2-40B4-BE49-F238E27FC236}">
                <a16:creationId xmlns:a16="http://schemas.microsoft.com/office/drawing/2014/main" id="{0FF5C4B1-91E5-2E41-A4F5-09D6D3D6F98E}"/>
              </a:ext>
            </a:extLst>
          </p:cNvPr>
          <p:cNvSpPr txBox="1"/>
          <p:nvPr/>
        </p:nvSpPr>
        <p:spPr>
          <a:xfrm>
            <a:off x="2246359" y="542088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F8CDEEF2-56E0-A140-BF6E-AEE202F0A099}"/>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176124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A3CD2687-11E9-485B-AC4D-251F0470CAF2}"/>
              </a:ext>
              <a:ext uri="{C183D7F6-B498-43B3-948B-1728B52AA6E4}">
                <adec:decorative xmlns:adec="http://schemas.microsoft.com/office/drawing/2017/decorative" val="1"/>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4515537" y="540015"/>
            <a:ext cx="3028263" cy="2888985"/>
          </a:xfrm>
          <a:prstGeom prst="wedgeRectCallout">
            <a:avLst>
              <a:gd name="adj1" fmla="val 71400"/>
              <a:gd name="adj2" fmla="val -2818"/>
            </a:avLst>
          </a:prstGeom>
        </p:spPr>
        <p:txBody>
          <a:bodyPr/>
          <a:lstStyle/>
          <a:p>
            <a:pPr>
              <a:spcBef>
                <a:spcPct val="0"/>
              </a:spcBef>
            </a:pPr>
            <a:r>
              <a:rPr lang="en-US" dirty="0"/>
              <a:t>Yes, I participated in her care and recall most of the details of her case. </a:t>
            </a:r>
          </a:p>
          <a:p>
            <a:pPr>
              <a:spcBef>
                <a:spcPct val="0"/>
              </a:spcBef>
            </a:pPr>
            <a:endParaRPr lang="en-US" dirty="0"/>
          </a:p>
          <a:p>
            <a:pPr>
              <a:spcBef>
                <a:spcPct val="0"/>
              </a:spcBef>
            </a:pPr>
            <a:r>
              <a:rPr lang="en-US" dirty="0"/>
              <a:t>What would you like to discuss?</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Image of Labor and Delivery director">
            <a:extLst>
              <a:ext uri="{FF2B5EF4-FFF2-40B4-BE49-F238E27FC236}">
                <a16:creationId xmlns:a16="http://schemas.microsoft.com/office/drawing/2014/main" id="{F4974F2E-86BB-4F6A-A18C-682E5E112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53230" y="1643759"/>
            <a:ext cx="2157610" cy="4306804"/>
          </a:xfrm>
          <a:prstGeom prst="rect">
            <a:avLst/>
          </a:prstGeom>
        </p:spPr>
      </p:pic>
      <p:sp>
        <p:nvSpPr>
          <p:cNvPr id="17" name="TextBox 16">
            <a:extLst>
              <a:ext uri="{FF2B5EF4-FFF2-40B4-BE49-F238E27FC236}">
                <a16:creationId xmlns:a16="http://schemas.microsoft.com/office/drawing/2014/main" id="{C6EEA8DA-A4F4-744C-9D57-636D06932C20}"/>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8" name="Picture 17" descr="A picture containing silhouette of doctor">
            <a:extLst>
              <a:ext uri="{FF2B5EF4-FFF2-40B4-BE49-F238E27FC236}">
                <a16:creationId xmlns:a16="http://schemas.microsoft.com/office/drawing/2014/main" id="{25573F05-6956-9741-9A51-B84A979CE62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9" name="TextBox 18">
            <a:extLst>
              <a:ext uri="{FF2B5EF4-FFF2-40B4-BE49-F238E27FC236}">
                <a16:creationId xmlns:a16="http://schemas.microsoft.com/office/drawing/2014/main" id="{6884A14F-FCC0-1D49-A85C-150367EE1C1A}"/>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2924056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descr="Decorative shape">
            <a:extLst>
              <a:ext uri="{FF2B5EF4-FFF2-40B4-BE49-F238E27FC236}">
                <a16:creationId xmlns:a16="http://schemas.microsoft.com/office/drawing/2014/main" id="{BAA92144-6506-46EE-89F9-72EB828BE7D9}"/>
              </a:ext>
            </a:extLst>
          </p:cNvPr>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4488705" y="807522"/>
            <a:ext cx="3972548" cy="4978423"/>
          </a:xfrm>
          <a:prstGeom prst="wedgeRectCallout">
            <a:avLst>
              <a:gd name="adj1" fmla="val -64466"/>
              <a:gd name="adj2" fmla="val -17683"/>
            </a:avLst>
          </a:prstGeom>
        </p:spPr>
        <p:txBody>
          <a:bodyPr/>
          <a:lstStyle/>
          <a:p>
            <a:pPr>
              <a:spcBef>
                <a:spcPct val="0"/>
              </a:spcBef>
            </a:pPr>
            <a:r>
              <a:rPr lang="en-US" dirty="0"/>
              <a:t>Upon review of the case, it appears that Allison identified Ms. Williams’ symptoms of postpartum hemorrhage and ongoing bleeding rather quickly.</a:t>
            </a:r>
          </a:p>
          <a:p>
            <a:pPr>
              <a:spcBef>
                <a:spcPct val="0"/>
              </a:spcBef>
            </a:pPr>
            <a:endParaRPr lang="en-US" dirty="0"/>
          </a:p>
          <a:p>
            <a:pPr>
              <a:spcBef>
                <a:spcPct val="0"/>
              </a:spcBef>
            </a:pPr>
            <a:r>
              <a:rPr lang="en-US" dirty="0"/>
              <a:t>It’s my understanding that the charge nurse, Tanya, called you immediately and you presented in person after the second call. </a:t>
            </a:r>
          </a:p>
          <a:p>
            <a:pPr>
              <a:spcBef>
                <a:spcPct val="0"/>
              </a:spcBef>
            </a:pPr>
            <a:endParaRPr lang="en-US" dirty="0"/>
          </a:p>
          <a:p>
            <a:pPr>
              <a:spcBef>
                <a:spcPct val="0"/>
              </a:spcBef>
            </a:pPr>
            <a:r>
              <a:rPr lang="en-US" dirty="0"/>
              <a:t>Do I have that right?</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0" name="Picture 9" descr="Image of Labor and Delivery director">
            <a:extLst>
              <a:ext uri="{FF2B5EF4-FFF2-40B4-BE49-F238E27FC236}">
                <a16:creationId xmlns:a16="http://schemas.microsoft.com/office/drawing/2014/main" id="{8A3EB71E-A7B9-4A43-A24A-C159B3617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7" name="TextBox 16">
            <a:extLst>
              <a:ext uri="{FF2B5EF4-FFF2-40B4-BE49-F238E27FC236}">
                <a16:creationId xmlns:a16="http://schemas.microsoft.com/office/drawing/2014/main" id="{7FFDA6F1-A85C-5B47-A619-16D35C70A89E}"/>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8" name="Picture 17" descr="A picture containing silhouette of doctor">
            <a:extLst>
              <a:ext uri="{FF2B5EF4-FFF2-40B4-BE49-F238E27FC236}">
                <a16:creationId xmlns:a16="http://schemas.microsoft.com/office/drawing/2014/main" id="{C91F0DC9-CD5F-0242-8490-E449BEB7B7A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8461254" y="1397449"/>
            <a:ext cx="3121377" cy="4553114"/>
          </a:xfrm>
          <a:prstGeom prst="rect">
            <a:avLst/>
          </a:prstGeom>
        </p:spPr>
      </p:pic>
      <p:sp>
        <p:nvSpPr>
          <p:cNvPr id="19" name="TextBox 18">
            <a:extLst>
              <a:ext uri="{FF2B5EF4-FFF2-40B4-BE49-F238E27FC236}">
                <a16:creationId xmlns:a16="http://schemas.microsoft.com/office/drawing/2014/main" id="{C99CA8DE-6409-4143-BC70-0450D19D7947}"/>
              </a:ext>
            </a:extLst>
          </p:cNvPr>
          <p:cNvSpPr txBox="1"/>
          <p:nvPr/>
        </p:nvSpPr>
        <p:spPr>
          <a:xfrm>
            <a:off x="9172858"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839297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468B74C-DF36-4DA4-ADF9-36DB97E02143}"/>
              </a:ext>
              <a:ext uri="{C183D7F6-B498-43B3-948B-1728B52AA6E4}">
                <adec:decorative xmlns:adec="http://schemas.microsoft.com/office/drawing/2017/decorative" val="1"/>
              </a:ext>
            </a:extLst>
          </p:cNvPr>
          <p:cNvSpPr/>
          <p:nvPr/>
        </p:nvSpPr>
        <p:spPr>
          <a:xfrm flipV="1">
            <a:off x="1485844" y="81808"/>
            <a:ext cx="10606256" cy="575304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4519685" y="914400"/>
            <a:ext cx="3460533" cy="3913841"/>
          </a:xfrm>
          <a:prstGeom prst="wedgeRectCallout">
            <a:avLst>
              <a:gd name="adj1" fmla="val 75201"/>
              <a:gd name="adj2" fmla="val -16809"/>
            </a:avLst>
          </a:prstGeom>
        </p:spPr>
        <p:txBody>
          <a:bodyPr/>
          <a:lstStyle/>
          <a:p>
            <a:pPr>
              <a:spcBef>
                <a:spcPct val="0"/>
              </a:spcBef>
            </a:pPr>
            <a:r>
              <a:rPr lang="en-US" dirty="0"/>
              <a:t>Yes, that is my recollection as well. </a:t>
            </a:r>
          </a:p>
          <a:p>
            <a:pPr>
              <a:spcBef>
                <a:spcPct val="0"/>
              </a:spcBef>
            </a:pPr>
            <a:endParaRPr lang="en-US" dirty="0"/>
          </a:p>
          <a:p>
            <a:pPr>
              <a:spcBef>
                <a:spcPct val="0"/>
              </a:spcBef>
            </a:pPr>
            <a:r>
              <a:rPr lang="en-US" dirty="0"/>
              <a:t>The first time Tanya called me I requested the nursing staff continue to monitor Ms. Williams. </a:t>
            </a:r>
          </a:p>
          <a:p>
            <a:pPr>
              <a:spcBef>
                <a:spcPct val="0"/>
              </a:spcBef>
            </a:pPr>
            <a:endParaRPr lang="en-US" dirty="0"/>
          </a:p>
          <a:p>
            <a:pPr>
              <a:spcBef>
                <a:spcPct val="0"/>
              </a:spcBef>
            </a:pPr>
            <a:r>
              <a:rPr lang="en-US" dirty="0"/>
              <a:t>I immediately went to see her when her blood pressure began dropping.</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Slide Number Placeholder 20">
            <a:extLst>
              <a:ext uri="{FF2B5EF4-FFF2-40B4-BE49-F238E27FC236}">
                <a16:creationId xmlns:a16="http://schemas.microsoft.com/office/drawing/2014/main" id="{6855EDBD-63E8-44C8-8108-70B6D8A0CC68}"/>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Image of Labor and Delivery director">
            <a:extLst>
              <a:ext uri="{FF2B5EF4-FFF2-40B4-BE49-F238E27FC236}">
                <a16:creationId xmlns:a16="http://schemas.microsoft.com/office/drawing/2014/main" id="{B42BF3A0-D613-4014-B70E-EB79114F2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7" name="TextBox 16">
            <a:extLst>
              <a:ext uri="{FF2B5EF4-FFF2-40B4-BE49-F238E27FC236}">
                <a16:creationId xmlns:a16="http://schemas.microsoft.com/office/drawing/2014/main" id="{B9B3B272-5A52-C241-80ED-705E5AD8C037}"/>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23" name="Picture 22" descr="A picture containing silhouette of doctor">
            <a:extLst>
              <a:ext uri="{FF2B5EF4-FFF2-40B4-BE49-F238E27FC236}">
                <a16:creationId xmlns:a16="http://schemas.microsoft.com/office/drawing/2014/main" id="{D60514FC-E284-C24E-82F4-B70BD30E8D5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24" name="TextBox 23">
            <a:extLst>
              <a:ext uri="{FF2B5EF4-FFF2-40B4-BE49-F238E27FC236}">
                <a16:creationId xmlns:a16="http://schemas.microsoft.com/office/drawing/2014/main" id="{5BC28DFC-9A11-C34C-BC6E-79864E324671}"/>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2505184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89B4A0-88B6-4AAD-A2E0-706DE4E6D3FD}"/>
              </a:ext>
              <a:ext uri="{C183D7F6-B498-43B3-948B-1728B52AA6E4}">
                <adec:decorative xmlns:adec="http://schemas.microsoft.com/office/drawing/2017/decorative" val="1"/>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1405305" y="43595"/>
            <a:ext cx="10718378" cy="1480497"/>
          </a:xfrm>
          <a:prstGeom prst="wedgeRectCallout">
            <a:avLst>
              <a:gd name="adj1" fmla="val -29248"/>
              <a:gd name="adj2" fmla="val 60665"/>
            </a:avLst>
          </a:prstGeom>
        </p:spPr>
        <p:txBody>
          <a:bodyPr/>
          <a:lstStyle/>
          <a:p>
            <a:pPr>
              <a:spcBef>
                <a:spcPct val="0"/>
              </a:spcBef>
            </a:pPr>
            <a:r>
              <a:rPr lang="en-US" dirty="0"/>
              <a:t>OK, thank you for your honesty. This is concerning to me because our unit standard and goal is to treat and manage any uterine atony immediately, especially if it advances to the point of the patient becoming symptomatic and developing a postpartum hemorrhage.</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descr="Image of Labor and Delivery director">
            <a:extLst>
              <a:ext uri="{FF2B5EF4-FFF2-40B4-BE49-F238E27FC236}">
                <a16:creationId xmlns:a16="http://schemas.microsoft.com/office/drawing/2014/main" id="{ED8E1CB7-C46A-4F43-B968-D3AE7B56B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5" name="Text Placeholder 13">
            <a:extLst>
              <a:ext uri="{FF2B5EF4-FFF2-40B4-BE49-F238E27FC236}">
                <a16:creationId xmlns:a16="http://schemas.microsoft.com/office/drawing/2014/main" id="{0F409743-E4B0-42BD-BB62-887897EB6680}"/>
              </a:ext>
            </a:extLst>
          </p:cNvPr>
          <p:cNvSpPr txBox="1">
            <a:spLocks/>
          </p:cNvSpPr>
          <p:nvPr/>
        </p:nvSpPr>
        <p:spPr>
          <a:xfrm>
            <a:off x="4885700" y="2137558"/>
            <a:ext cx="3219274" cy="3492344"/>
          </a:xfrm>
          <a:prstGeom prst="wedgeRectCallout">
            <a:avLst>
              <a:gd name="adj1" fmla="val -66244"/>
              <a:gd name="adj2" fmla="val -37271"/>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Next time, please evaluate the patient immediately to determine whether vaginal bleeding is actually concerning for a postpartum hemorrhage or if it is physiologic and likely benign.</a:t>
            </a:r>
          </a:p>
        </p:txBody>
      </p:sp>
      <p:sp>
        <p:nvSpPr>
          <p:cNvPr id="17" name="TextBox 16">
            <a:extLst>
              <a:ext uri="{FF2B5EF4-FFF2-40B4-BE49-F238E27FC236}">
                <a16:creationId xmlns:a16="http://schemas.microsoft.com/office/drawing/2014/main" id="{3DC3C991-459B-1B47-BB7D-CFA947EEE95D}"/>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8" name="Picture 17" descr="A picture containing silhouette of doctor">
            <a:extLst>
              <a:ext uri="{FF2B5EF4-FFF2-40B4-BE49-F238E27FC236}">
                <a16:creationId xmlns:a16="http://schemas.microsoft.com/office/drawing/2014/main" id="{C648C9E6-4480-7D4B-8057-E62ECECB1A4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9" name="TextBox 18">
            <a:extLst>
              <a:ext uri="{FF2B5EF4-FFF2-40B4-BE49-F238E27FC236}">
                <a16:creationId xmlns:a16="http://schemas.microsoft.com/office/drawing/2014/main" id="{3C6D17AD-B5ED-A840-ACB1-57F185AB7CC2}"/>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2978879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737A8C2E-8DEE-461A-80E5-969F18B432E1}"/>
              </a:ext>
              <a:ext uri="{C183D7F6-B498-43B3-948B-1728B52AA6E4}">
                <adec:decorative xmlns:adec="http://schemas.microsoft.com/office/drawing/2017/decorative" val="1"/>
              </a:ext>
            </a:extLst>
          </p:cNvPr>
          <p:cNvSpPr/>
          <p:nvPr/>
        </p:nvSpPr>
        <p:spPr>
          <a:xfrm flipV="1">
            <a:off x="1425677" y="138078"/>
            <a:ext cx="10684155" cy="57485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1503068" y="110359"/>
            <a:ext cx="10596966" cy="1429683"/>
          </a:xfrm>
          <a:prstGeom prst="wedgeRectCallout">
            <a:avLst>
              <a:gd name="adj1" fmla="val -30216"/>
              <a:gd name="adj2" fmla="val 58844"/>
            </a:avLst>
          </a:prstGeom>
        </p:spPr>
        <p:txBody>
          <a:bodyPr/>
          <a:lstStyle/>
          <a:p>
            <a:pPr>
              <a:spcBef>
                <a:spcPct val="0"/>
              </a:spcBef>
            </a:pPr>
            <a:r>
              <a:rPr lang="en-US" dirty="0"/>
              <a:t>You are a valued employee, so I want to have this coaching conversation before it becomes habit. I understand that there is always the potential for extenuating circumstances, but failing to examine Ms. Williams promptly put her at unnecessary risk. </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descr="Image of Labor and Delivery director">
            <a:extLst>
              <a:ext uri="{FF2B5EF4-FFF2-40B4-BE49-F238E27FC236}">
                <a16:creationId xmlns:a16="http://schemas.microsoft.com/office/drawing/2014/main" id="{FFA07CD5-0A35-4A89-B2E5-AD81BAC00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5" name="Text Placeholder 13">
            <a:extLst>
              <a:ext uri="{FF2B5EF4-FFF2-40B4-BE49-F238E27FC236}">
                <a16:creationId xmlns:a16="http://schemas.microsoft.com/office/drawing/2014/main" id="{3CFE2FBF-1932-4496-9111-4116B5EB29BD}"/>
              </a:ext>
            </a:extLst>
          </p:cNvPr>
          <p:cNvSpPr txBox="1">
            <a:spLocks/>
          </p:cNvSpPr>
          <p:nvPr/>
        </p:nvSpPr>
        <p:spPr>
          <a:xfrm>
            <a:off x="4435712" y="1784292"/>
            <a:ext cx="3293521" cy="3681105"/>
          </a:xfrm>
          <a:prstGeom prst="wedgeRectCallout">
            <a:avLst>
              <a:gd name="adj1" fmla="val -68969"/>
              <a:gd name="adj2" fmla="val -32025"/>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Next time a similar incident occurs, I will require you to retake the SPPC-II Teamwork modules. Staff who don’t work in accordance with those principles may not be eligible for good performance-based recognition and incentives.</a:t>
            </a:r>
          </a:p>
        </p:txBody>
      </p:sp>
      <p:sp>
        <p:nvSpPr>
          <p:cNvPr id="17" name="TextBox 16">
            <a:extLst>
              <a:ext uri="{FF2B5EF4-FFF2-40B4-BE49-F238E27FC236}">
                <a16:creationId xmlns:a16="http://schemas.microsoft.com/office/drawing/2014/main" id="{1BA21563-7261-9F4E-B0D2-C33AD8BBB4C5}"/>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8" name="Picture 17" descr="A picture containing silhouette of doctor">
            <a:extLst>
              <a:ext uri="{FF2B5EF4-FFF2-40B4-BE49-F238E27FC236}">
                <a16:creationId xmlns:a16="http://schemas.microsoft.com/office/drawing/2014/main" id="{BB3D78F0-8003-454D-9CAF-02EDC70DEA9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9" name="TextBox 18">
            <a:extLst>
              <a:ext uri="{FF2B5EF4-FFF2-40B4-BE49-F238E27FC236}">
                <a16:creationId xmlns:a16="http://schemas.microsoft.com/office/drawing/2014/main" id="{2B69A0F4-72D4-DC45-866A-B4B0FD4760DF}"/>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1568900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AACA2694-304B-4D0F-AA91-AC382CAE7EEA}"/>
              </a:ext>
              <a:ext uri="{C183D7F6-B498-43B3-948B-1728B52AA6E4}">
                <adec:decorative xmlns:adec="http://schemas.microsoft.com/office/drawing/2017/decorative" val="1"/>
              </a:ext>
            </a:extLst>
          </p:cNvPr>
          <p:cNvSpPr/>
          <p:nvPr/>
        </p:nvSpPr>
        <p:spPr>
          <a:xfrm rot="10800000">
            <a:off x="1416336"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1773622" y="232410"/>
            <a:ext cx="10279116" cy="1187793"/>
          </a:xfrm>
          <a:prstGeom prst="wedgeRectCallout">
            <a:avLst>
              <a:gd name="adj1" fmla="val 13965"/>
              <a:gd name="adj2" fmla="val 67252"/>
            </a:avLst>
          </a:prstGeom>
        </p:spPr>
        <p:txBody>
          <a:bodyPr/>
          <a:lstStyle/>
          <a:p>
            <a:pPr>
              <a:spcBef>
                <a:spcPct val="0"/>
              </a:spcBef>
            </a:pPr>
            <a:r>
              <a:rPr lang="en-US" dirty="0"/>
              <a:t>I completely agree. I should have come to evaluate the patient at that time and identified the developing postpartum hemorrhage sooner.</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descr="Image of Labor and Delivery director">
            <a:extLst>
              <a:ext uri="{FF2B5EF4-FFF2-40B4-BE49-F238E27FC236}">
                <a16:creationId xmlns:a16="http://schemas.microsoft.com/office/drawing/2014/main" id="{BFCBC6BC-8AED-4BC0-B400-A6CBD7AE8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5" name="Text Placeholder 13">
            <a:extLst>
              <a:ext uri="{FF2B5EF4-FFF2-40B4-BE49-F238E27FC236}">
                <a16:creationId xmlns:a16="http://schemas.microsoft.com/office/drawing/2014/main" id="{9952794A-E5F8-466C-8A3F-63599D6055BA}"/>
              </a:ext>
            </a:extLst>
          </p:cNvPr>
          <p:cNvSpPr txBox="1">
            <a:spLocks/>
          </p:cNvSpPr>
          <p:nvPr/>
        </p:nvSpPr>
        <p:spPr>
          <a:xfrm>
            <a:off x="4435712" y="2220686"/>
            <a:ext cx="3037143" cy="3113904"/>
          </a:xfrm>
          <a:prstGeom prst="wedgeRectCallout">
            <a:avLst>
              <a:gd name="adj1" fmla="val 76612"/>
              <a:gd name="adj2" fmla="val -4102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will be sure to respond to immediate requests for patient evaluation promptly in the future.</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Thank you for bringing this to my attention.</a:t>
            </a:r>
          </a:p>
        </p:txBody>
      </p:sp>
      <p:sp>
        <p:nvSpPr>
          <p:cNvPr id="17" name="TextBox 16">
            <a:extLst>
              <a:ext uri="{FF2B5EF4-FFF2-40B4-BE49-F238E27FC236}">
                <a16:creationId xmlns:a16="http://schemas.microsoft.com/office/drawing/2014/main" id="{7F9B6985-7437-1F43-9529-76CB366FFA2D}"/>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8" name="Picture 17" descr="A picture containing silhouette of doctor">
            <a:extLst>
              <a:ext uri="{FF2B5EF4-FFF2-40B4-BE49-F238E27FC236}">
                <a16:creationId xmlns:a16="http://schemas.microsoft.com/office/drawing/2014/main" id="{B5CB3ED0-48E8-6F44-913E-298F5C87D1B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9" name="TextBox 18">
            <a:extLst>
              <a:ext uri="{FF2B5EF4-FFF2-40B4-BE49-F238E27FC236}">
                <a16:creationId xmlns:a16="http://schemas.microsoft.com/office/drawing/2014/main" id="{66F7E33E-3C5B-904F-8B3D-22242E5669C4}"/>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3746060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702817C7-8BD7-4AB6-85A5-896ACAE2BF02}"/>
              </a:ext>
              <a:ext uri="{C183D7F6-B498-43B3-948B-1728B52AA6E4}">
                <adec:decorative xmlns:adec="http://schemas.microsoft.com/office/drawing/2017/decorative" val="1"/>
              </a:ext>
            </a:extLst>
          </p:cNvPr>
          <p:cNvSpPr/>
          <p:nvPr/>
        </p:nvSpPr>
        <p:spPr>
          <a:xfrm rot="10800000" flipH="1" flipV="1">
            <a:off x="1419012" y="157315"/>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r>
              <a:rPr lang="en-US" dirty="0"/>
              <a:t>Obstetric Hemorrhage</a:t>
            </a:r>
            <a:br>
              <a:rPr lang="en-US" dirty="0"/>
            </a:br>
            <a:r>
              <a:rPr lang="en-US" dirty="0"/>
              <a:t>DESCR Script</a:t>
            </a:r>
          </a:p>
        </p:txBody>
      </p:sp>
      <p:sp>
        <p:nvSpPr>
          <p:cNvPr id="14" name="Text Placeholder 13"/>
          <p:cNvSpPr>
            <a:spLocks noGrp="1"/>
          </p:cNvSpPr>
          <p:nvPr>
            <p:ph type="body" sz="quarter" idx="11"/>
          </p:nvPr>
        </p:nvSpPr>
        <p:spPr>
          <a:xfrm>
            <a:off x="4503495" y="1199408"/>
            <a:ext cx="3642978" cy="3096694"/>
          </a:xfrm>
          <a:prstGeom prst="wedgeRectCallout">
            <a:avLst>
              <a:gd name="adj1" fmla="val -69244"/>
              <a:gd name="adj2" fmla="val -7746"/>
            </a:avLst>
          </a:prstGeom>
        </p:spPr>
        <p:txBody>
          <a:bodyPr/>
          <a:lstStyle/>
          <a:p>
            <a:pPr>
              <a:spcBef>
                <a:spcPct val="0"/>
              </a:spcBef>
            </a:pPr>
            <a:r>
              <a:rPr lang="en-US" dirty="0"/>
              <a:t>You’re welcome. The remainder of Ms. Williams’ care and your response to her postpartum hemorrhage were commendable. </a:t>
            </a:r>
          </a:p>
          <a:p>
            <a:pPr>
              <a:spcBef>
                <a:spcPct val="0"/>
              </a:spcBef>
            </a:pPr>
            <a:endParaRPr lang="en-US" dirty="0"/>
          </a:p>
          <a:p>
            <a:pPr>
              <a:spcBef>
                <a:spcPct val="0"/>
              </a:spcBef>
            </a:pPr>
            <a:r>
              <a:rPr lang="en-US" dirty="0"/>
              <a:t>Great job!</a:t>
            </a:r>
          </a:p>
        </p:txBody>
      </p:sp>
      <p:sp>
        <p:nvSpPr>
          <p:cNvPr id="21" name="Slide Number Placeholder 2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descr="Image of Labor and Delivery director">
            <a:extLst>
              <a:ext uri="{FF2B5EF4-FFF2-40B4-BE49-F238E27FC236}">
                <a16:creationId xmlns:a16="http://schemas.microsoft.com/office/drawing/2014/main" id="{81AD7229-6A29-464F-B0B9-E3EBF3AA2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78102" y="1643759"/>
            <a:ext cx="2157610" cy="4306804"/>
          </a:xfrm>
          <a:prstGeom prst="rect">
            <a:avLst/>
          </a:prstGeom>
        </p:spPr>
      </p:pic>
      <p:sp>
        <p:nvSpPr>
          <p:cNvPr id="16" name="TextBox 15">
            <a:extLst>
              <a:ext uri="{FF2B5EF4-FFF2-40B4-BE49-F238E27FC236}">
                <a16:creationId xmlns:a16="http://schemas.microsoft.com/office/drawing/2014/main" id="{EA92E2BD-835C-DA4A-AC61-3D0FC121E636}"/>
              </a:ext>
            </a:extLst>
          </p:cNvPr>
          <p:cNvSpPr txBox="1"/>
          <p:nvPr/>
        </p:nvSpPr>
        <p:spPr>
          <a:xfrm>
            <a:off x="2885704" y="5465397"/>
            <a:ext cx="93093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L&amp;D Director</a:t>
            </a:r>
          </a:p>
        </p:txBody>
      </p:sp>
      <p:pic>
        <p:nvPicPr>
          <p:cNvPr id="17" name="Picture 16" descr="A picture containing silhouette of doctor">
            <a:extLst>
              <a:ext uri="{FF2B5EF4-FFF2-40B4-BE49-F238E27FC236}">
                <a16:creationId xmlns:a16="http://schemas.microsoft.com/office/drawing/2014/main" id="{23A836DE-84E5-0046-A065-7ECD76D86C4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7073"/>
          <a:stretch/>
        </p:blipFill>
        <p:spPr>
          <a:xfrm>
            <a:off x="7749172" y="1397449"/>
            <a:ext cx="3121377" cy="4553114"/>
          </a:xfrm>
          <a:prstGeom prst="rect">
            <a:avLst/>
          </a:prstGeom>
        </p:spPr>
      </p:pic>
      <p:sp>
        <p:nvSpPr>
          <p:cNvPr id="18" name="TextBox 17">
            <a:extLst>
              <a:ext uri="{FF2B5EF4-FFF2-40B4-BE49-F238E27FC236}">
                <a16:creationId xmlns:a16="http://schemas.microsoft.com/office/drawing/2014/main" id="{7FDBE5B1-FC79-D24B-9F09-68FB4538872C}"/>
              </a:ext>
            </a:extLst>
          </p:cNvPr>
          <p:cNvSpPr txBox="1"/>
          <p:nvPr/>
        </p:nvSpPr>
        <p:spPr>
          <a:xfrm>
            <a:off x="8460776" y="5468498"/>
            <a:ext cx="169816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1252516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was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a:extLst>
              <a:ext uri="{FF2B5EF4-FFF2-40B4-BE49-F238E27FC236}">
                <a16:creationId xmlns:a16="http://schemas.microsoft.com/office/drawing/2014/main" id="{07120D0B-4572-46FA-982B-6F2FE458DCE8}"/>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5D508D0-7CD2-4D75-AEDF-619F03CAD300}"/>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D49F29FB-AAC5-4120-A6B4-FFDA05F4C3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F4E68269-EAD7-499A-B98B-D139927A52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00B81ABD-51DA-471E-BF05-6ADC78C5FF7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6" name="Picture 25" descr="Decorative">
            <a:extLst>
              <a:ext uri="{FF2B5EF4-FFF2-40B4-BE49-F238E27FC236}">
                <a16:creationId xmlns:a16="http://schemas.microsoft.com/office/drawing/2014/main" id="{55AE9AE2-C9CA-4688-A782-28C82253581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57220" b="2455"/>
          <a:stretch/>
        </p:blipFill>
        <p:spPr>
          <a:xfrm flipH="1">
            <a:off x="6778495" y="1652417"/>
            <a:ext cx="2325559" cy="4194257"/>
          </a:xfrm>
          <a:prstGeom prst="rect">
            <a:avLst/>
          </a:prstGeom>
        </p:spPr>
      </p:pic>
      <p:pic>
        <p:nvPicPr>
          <p:cNvPr id="22" name="Picture 21" descr="Image of a patient in a hospital bed.">
            <a:extLst>
              <a:ext uri="{FF2B5EF4-FFF2-40B4-BE49-F238E27FC236}">
                <a16:creationId xmlns:a16="http://schemas.microsoft.com/office/drawing/2014/main" id="{1CDD939B-1CE4-4DC6-93F5-8C8D7AD74590}"/>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52198" y="2851309"/>
            <a:ext cx="4852593" cy="2956081"/>
          </a:xfrm>
          <a:prstGeom prst="rect">
            <a:avLst/>
          </a:prstGeom>
        </p:spPr>
      </p:pic>
      <p:pic>
        <p:nvPicPr>
          <p:cNvPr id="29" name="Picture 28" descr="A picture containing silhouette of doctor">
            <a:extLst>
              <a:ext uri="{FF2B5EF4-FFF2-40B4-BE49-F238E27FC236}">
                <a16:creationId xmlns:a16="http://schemas.microsoft.com/office/drawing/2014/main" id="{31D0D53B-6AEB-4897-A2C2-6D5646BF15E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822012"/>
            <a:ext cx="2219066" cy="3985378"/>
          </a:xfrm>
          <a:prstGeom prst="rect">
            <a:avLst/>
          </a:prstGeom>
        </p:spPr>
      </p:pic>
      <p:sp>
        <p:nvSpPr>
          <p:cNvPr id="30" name="Text Placeholder 15">
            <a:extLst>
              <a:ext uri="{FF2B5EF4-FFF2-40B4-BE49-F238E27FC236}">
                <a16:creationId xmlns:a16="http://schemas.microsoft.com/office/drawing/2014/main" id="{0178CA28-31B5-447B-9595-EBFF880F69A4}"/>
              </a:ext>
            </a:extLst>
          </p:cNvPr>
          <p:cNvSpPr txBox="1">
            <a:spLocks/>
          </p:cNvSpPr>
          <p:nvPr/>
        </p:nvSpPr>
        <p:spPr>
          <a:xfrm>
            <a:off x="3520483" y="41936"/>
            <a:ext cx="8465040" cy="1461152"/>
          </a:xfrm>
          <a:prstGeom prst="wedgeRectCallout">
            <a:avLst>
              <a:gd name="adj1" fmla="val -52118"/>
              <a:gd name="adj2" fmla="val 8396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srgbClr val="000000"/>
                </a:solidFill>
                <a:effectLst/>
                <a:uLnTx/>
                <a:uFillTx/>
                <a:latin typeface="Calibri" panose="020F0502020204030204"/>
                <a:ea typeface="+mn-ea"/>
                <a:cs typeface="+mn-cs"/>
              </a:rPr>
              <a:t>Ms. Williams’ membranes are now ruptured with a cervical exam 6 cm dilated, 90% effaced, with the fetal head at 0 station.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srgbClr val="000000"/>
                </a:solidFill>
                <a:effectLst/>
                <a:uLnTx/>
                <a:uFillTx/>
                <a:latin typeface="Calibri" panose="020F0502020204030204"/>
                <a:ea typeface="+mn-ea"/>
                <a:cs typeface="Calibri"/>
              </a:rPr>
              <a:t>Ms. Williams, you are now in the active phase of labor!</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
        <p:nvSpPr>
          <p:cNvPr id="19" name="TextBox 18">
            <a:extLst>
              <a:ext uri="{FF2B5EF4-FFF2-40B4-BE49-F238E27FC236}">
                <a16:creationId xmlns:a16="http://schemas.microsoft.com/office/drawing/2014/main" id="{E388ADDF-140D-A648-87CF-5D221D9DBFD6}"/>
              </a:ext>
            </a:extLst>
          </p:cNvPr>
          <p:cNvSpPr txBox="1"/>
          <p:nvPr/>
        </p:nvSpPr>
        <p:spPr>
          <a:xfrm>
            <a:off x="8195697" y="3525801"/>
            <a:ext cx="1856890" cy="26627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31FCB92-60AE-E347-9626-952296BF86CC}"/>
              </a:ext>
            </a:extLst>
          </p:cNvPr>
          <p:cNvSpPr txBox="1"/>
          <p:nvPr/>
        </p:nvSpPr>
        <p:spPr>
          <a:xfrm>
            <a:off x="6665510" y="4648790"/>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8" name="TextBox 27">
            <a:extLst>
              <a:ext uri="{FF2B5EF4-FFF2-40B4-BE49-F238E27FC236}">
                <a16:creationId xmlns:a16="http://schemas.microsoft.com/office/drawing/2014/main" id="{9837666C-60C3-AC45-8716-F5596A03155A}"/>
              </a:ext>
            </a:extLst>
          </p:cNvPr>
          <p:cNvSpPr txBox="1"/>
          <p:nvPr/>
        </p:nvSpPr>
        <p:spPr>
          <a:xfrm>
            <a:off x="2246359" y="542088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67B37C4E-40C0-F341-A8F8-9C621C924457}"/>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94685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id="{E9A830E7-E48F-4BF8-A441-17E1F8017BD9}"/>
              </a:ext>
              <a:ext uri="{C183D7F6-B498-43B3-948B-1728B52AA6E4}">
                <adec:decorative xmlns:adec="http://schemas.microsoft.com/office/drawing/2017/decorative" val="1"/>
              </a:ext>
            </a:extLst>
          </p:cNvPr>
          <p:cNvSpPr/>
          <p:nvPr/>
        </p:nvSpPr>
        <p:spPr>
          <a:xfrm flipV="1">
            <a:off x="1425677" y="138078"/>
            <a:ext cx="10684155" cy="57485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Image of a patient in a hospital bed.">
            <a:extLst>
              <a:ext uri="{FF2B5EF4-FFF2-40B4-BE49-F238E27FC236}">
                <a16:creationId xmlns:a16="http://schemas.microsoft.com/office/drawing/2014/main" id="{107CBCC6-C022-4A5B-B9D7-EFE10F93A824}"/>
              </a:ext>
            </a:extLst>
          </p:cNvPr>
          <p:cNvPicPr>
            <a:picLocks noChangeAspect="1"/>
          </p:cNvPicPr>
          <p:nvPr/>
        </p:nvPicPr>
        <p:blipFill rotWithShape="1">
          <a:blip r:embed="rId4">
            <a:extLst>
              <a:ext uri="{28A0092B-C50C-407E-A947-70E740481C1C}">
                <a14:useLocalDpi xmlns:a14="http://schemas.microsoft.com/office/drawing/2010/main" val="0"/>
              </a:ext>
            </a:extLst>
          </a:blip>
          <a:srcRect b="19584"/>
          <a:stretch/>
        </p:blipFill>
        <p:spPr>
          <a:xfrm>
            <a:off x="4494379" y="2946798"/>
            <a:ext cx="3956698" cy="2956081"/>
          </a:xfrm>
          <a:prstGeom prst="rect">
            <a:avLst/>
          </a:prstGeom>
        </p:spPr>
      </p:pic>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pic>
        <p:nvPicPr>
          <p:cNvPr id="4" name="Picture 3" descr="Comic book graphic of nurse and patient talking"/>
          <p:cNvPicPr>
            <a:picLocks noChangeAspect="1"/>
          </p:cNvPicPr>
          <p:nvPr/>
        </p:nvPicPr>
        <p:blipFill rotWithShape="1">
          <a:blip r:embed="rId5" cstate="print">
            <a:clrChange>
              <a:clrFrom>
                <a:srgbClr val="AFAFAF"/>
              </a:clrFrom>
              <a:clrTo>
                <a:srgbClr val="AFAFAF">
                  <a:alpha val="0"/>
                </a:srgbClr>
              </a:clrTo>
            </a:clrChange>
            <a:extLst>
              <a:ext uri="{28A0092B-C50C-407E-A947-70E740481C1C}">
                <a14:useLocalDpi xmlns:a14="http://schemas.microsoft.com/office/drawing/2010/main" val="0"/>
              </a:ext>
            </a:extLst>
          </a:blip>
          <a:srcRect l="30529" t="17286" r="46376" b="64160"/>
          <a:stretch/>
        </p:blipFill>
        <p:spPr>
          <a:xfrm>
            <a:off x="6121822" y="3696131"/>
            <a:ext cx="823495" cy="652830"/>
          </a:xfrm>
          <a:prstGeom prst="rect">
            <a:avLst/>
          </a:prstGeom>
        </p:spPr>
      </p:pic>
      <p:sp>
        <p:nvSpPr>
          <p:cNvPr id="14" name="Text Placeholder 13"/>
          <p:cNvSpPr>
            <a:spLocks noGrp="1"/>
          </p:cNvSpPr>
          <p:nvPr>
            <p:ph type="body" sz="quarter" idx="10"/>
          </p:nvPr>
        </p:nvSpPr>
        <p:spPr>
          <a:xfrm>
            <a:off x="1498600" y="138078"/>
            <a:ext cx="10467257" cy="1679814"/>
          </a:xfrm>
        </p:spPr>
        <p:txBody>
          <a:bodyPr/>
          <a:lstStyle/>
          <a:p>
            <a:pPr>
              <a:defRPr/>
            </a:pPr>
            <a:r>
              <a:rPr lang="en-US" dirty="0"/>
              <a:t>Six hours later, Ms. Williams is fully dilated and starting to push. After 1.5 hours in the second stage of labor, a vigorous infant weighing 7 </a:t>
            </a:r>
            <a:r>
              <a:rPr lang="en-US" dirty="0" err="1"/>
              <a:t>lb</a:t>
            </a:r>
            <a:r>
              <a:rPr lang="en-US" dirty="0"/>
              <a:t>, 15 oz is delivered vaginally. The placenta is delivered within 10 minutes of the baby’s delivery. Dr. </a:t>
            </a:r>
            <a:r>
              <a:rPr lang="en-US" dirty="0" err="1"/>
              <a:t>Sonentag</a:t>
            </a:r>
            <a:r>
              <a:rPr lang="en-US" dirty="0"/>
              <a:t> notes moderate bleeding in the presence of a second-degree perineal laceration. </a:t>
            </a:r>
            <a:endParaRPr lang="en-US" b="1" dirty="0"/>
          </a:p>
        </p:txBody>
      </p:sp>
      <p:sp>
        <p:nvSpPr>
          <p:cNvPr id="15" name="Text Placeholder 14"/>
          <p:cNvSpPr>
            <a:spLocks noGrp="1"/>
          </p:cNvSpPr>
          <p:nvPr>
            <p:ph type="body" sz="quarter" idx="11"/>
          </p:nvPr>
        </p:nvSpPr>
        <p:spPr>
          <a:xfrm>
            <a:off x="9726042" y="3733531"/>
            <a:ext cx="1900467" cy="1382613"/>
          </a:xfrm>
          <a:prstGeom prst="wedgeRectCallout">
            <a:avLst>
              <a:gd name="adj1" fmla="val -75301"/>
              <a:gd name="adj2" fmla="val -87808"/>
            </a:avLst>
          </a:prstGeom>
        </p:spPr>
        <p:txBody>
          <a:bodyPr/>
          <a:lstStyle/>
          <a:p>
            <a:r>
              <a:rPr lang="en-US" dirty="0"/>
              <a:t>Ms. Williams, meet your new baby!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354EC6CB-382C-4C70-B372-FCAFCFB7F594}"/>
              </a:ext>
              <a:ext uri="{C183D7F6-B498-43B3-948B-1728B52AA6E4}">
                <adec:decorative xmlns:adec="http://schemas.microsoft.com/office/drawing/2017/decorative" val="1"/>
              </a:ext>
            </a:extLst>
          </p:cNvPr>
          <p:cNvGrpSpPr/>
          <p:nvPr/>
        </p:nvGrpSpPr>
        <p:grpSpPr>
          <a:xfrm>
            <a:off x="7495238" y="2377280"/>
            <a:ext cx="1747482" cy="3488041"/>
            <a:chOff x="6216819" y="1767432"/>
            <a:chExt cx="2452932" cy="4488444"/>
          </a:xfrm>
        </p:grpSpPr>
        <p:pic>
          <p:nvPicPr>
            <p:cNvPr id="12" name="Picture 11" title="Nurse hanging IV">
              <a:extLst>
                <a:ext uri="{FF2B5EF4-FFF2-40B4-BE49-F238E27FC236}">
                  <a16:creationId xmlns:a16="http://schemas.microsoft.com/office/drawing/2014/main" id="{66A00E4D-6C72-42AB-B07C-7412352D5C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6" name="Picture 15" title="Nurse hanging IV">
              <a:extLst>
                <a:ext uri="{FF2B5EF4-FFF2-40B4-BE49-F238E27FC236}">
                  <a16:creationId xmlns:a16="http://schemas.microsoft.com/office/drawing/2014/main" id="{8276CAB4-5853-4E77-B32D-CE760E4BD2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7" name="Picture 16" descr="A picture containing silhouette of nurse">
              <a:extLst>
                <a:ext uri="{FF2B5EF4-FFF2-40B4-BE49-F238E27FC236}">
                  <a16:creationId xmlns:a16="http://schemas.microsoft.com/office/drawing/2014/main" id="{6D9D8EF9-457D-4EE2-8B35-519279E25934}"/>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2" name="Picture 21" descr="A picture containing silhouette of doctor">
            <a:extLst>
              <a:ext uri="{FF2B5EF4-FFF2-40B4-BE49-F238E27FC236}">
                <a16:creationId xmlns:a16="http://schemas.microsoft.com/office/drawing/2014/main" id="{FD828A30-D465-4194-81B5-4BBE9B80B32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2379634" y="1871680"/>
            <a:ext cx="2219066" cy="3985378"/>
          </a:xfrm>
          <a:prstGeom prst="rect">
            <a:avLst/>
          </a:prstGeom>
        </p:spPr>
      </p:pic>
      <p:sp>
        <p:nvSpPr>
          <p:cNvPr id="25" name="TextBox 24">
            <a:extLst>
              <a:ext uri="{FF2B5EF4-FFF2-40B4-BE49-F238E27FC236}">
                <a16:creationId xmlns:a16="http://schemas.microsoft.com/office/drawing/2014/main" id="{C783887E-CAB1-EC47-8C4D-37ED89819307}"/>
              </a:ext>
            </a:extLst>
          </p:cNvPr>
          <p:cNvSpPr txBox="1"/>
          <p:nvPr/>
        </p:nvSpPr>
        <p:spPr>
          <a:xfrm>
            <a:off x="4970722" y="4912305"/>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7" name="TextBox 26">
            <a:extLst>
              <a:ext uri="{FF2B5EF4-FFF2-40B4-BE49-F238E27FC236}">
                <a16:creationId xmlns:a16="http://schemas.microsoft.com/office/drawing/2014/main" id="{26057E40-359C-5C48-AB40-4886E3DB01BB}"/>
              </a:ext>
            </a:extLst>
          </p:cNvPr>
          <p:cNvSpPr txBox="1"/>
          <p:nvPr/>
        </p:nvSpPr>
        <p:spPr>
          <a:xfrm>
            <a:off x="2637277" y="550165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19" name="TextBox 18">
            <a:extLst>
              <a:ext uri="{FF2B5EF4-FFF2-40B4-BE49-F238E27FC236}">
                <a16:creationId xmlns:a16="http://schemas.microsoft.com/office/drawing/2014/main" id="{9834031F-7780-3445-BA27-8EC979589291}"/>
              </a:ext>
            </a:extLst>
          </p:cNvPr>
          <p:cNvSpPr txBox="1"/>
          <p:nvPr/>
        </p:nvSpPr>
        <p:spPr>
          <a:xfrm>
            <a:off x="8168644" y="5527602"/>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16577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2">
            <a:extLst>
              <a:ext uri="{FF2B5EF4-FFF2-40B4-BE49-F238E27FC236}">
                <a16:creationId xmlns:a16="http://schemas.microsoft.com/office/drawing/2014/main" id="{EFB323C9-F926-4D1B-822D-1CA94CB67A33}"/>
              </a:ext>
              <a:ext uri="{C183D7F6-B498-43B3-948B-1728B52AA6E4}">
                <adec:decorative xmlns:adec="http://schemas.microsoft.com/office/drawing/2017/decorative" val="1"/>
              </a:ext>
            </a:extLst>
          </p:cNvPr>
          <p:cNvSpPr/>
          <p:nvPr/>
        </p:nvSpPr>
        <p:spPr>
          <a:xfrm rot="10800000">
            <a:off x="1362548"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5271A84-BA51-43A6-9955-B072851D924D}"/>
              </a:ext>
              <a:ext uri="{C183D7F6-B498-43B3-948B-1728B52AA6E4}">
                <adec:decorative xmlns:adec="http://schemas.microsoft.com/office/drawing/2017/decorative" val="1"/>
              </a:ext>
            </a:extLst>
          </p:cNvPr>
          <p:cNvGrpSpPr/>
          <p:nvPr/>
        </p:nvGrpSpPr>
        <p:grpSpPr>
          <a:xfrm>
            <a:off x="8428456" y="1735444"/>
            <a:ext cx="900891" cy="4079242"/>
            <a:chOff x="6216819" y="1767432"/>
            <a:chExt cx="1056605" cy="4488444"/>
          </a:xfrm>
        </p:grpSpPr>
        <p:pic>
          <p:nvPicPr>
            <p:cNvPr id="17" name="Picture 16" title="Nurse hanging IV">
              <a:extLst>
                <a:ext uri="{FF2B5EF4-FFF2-40B4-BE49-F238E27FC236}">
                  <a16:creationId xmlns:a16="http://schemas.microsoft.com/office/drawing/2014/main" id="{CDCD3957-9A9F-4DB1-BA87-282CD0CFF3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8" name="Picture 17" title="Nurse hanging IV">
              <a:extLst>
                <a:ext uri="{FF2B5EF4-FFF2-40B4-BE49-F238E27FC236}">
                  <a16:creationId xmlns:a16="http://schemas.microsoft.com/office/drawing/2014/main" id="{2363A9E5-8F9A-44D0-B64C-532DE7B9C3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gr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362548" y="118653"/>
            <a:ext cx="10084030" cy="1198305"/>
          </a:xfrm>
        </p:spPr>
        <p:txBody>
          <a:bodyPr/>
          <a:lstStyle/>
          <a:p>
            <a:r>
              <a:rPr lang="en-US" dirty="0"/>
              <a:t>The IV </a:t>
            </a:r>
            <a:r>
              <a:rPr lang="en-US" dirty="0" err="1"/>
              <a:t>pitocin</a:t>
            </a:r>
            <a:r>
              <a:rPr lang="en-US" dirty="0"/>
              <a:t> rate is increased, and Dr. </a:t>
            </a:r>
            <a:r>
              <a:rPr lang="en-US" dirty="0" err="1"/>
              <a:t>Sonentag</a:t>
            </a:r>
            <a:r>
              <a:rPr lang="en-US" dirty="0"/>
              <a:t> performs fundal massage to actively manage the third stage of labor, resulting in the uterus contracting down appropriately with slowed bleeding.</a:t>
            </a:r>
          </a:p>
        </p:txBody>
      </p:sp>
      <p:sp>
        <p:nvSpPr>
          <p:cNvPr id="15" name="Text Placeholder 14"/>
          <p:cNvSpPr>
            <a:spLocks noGrp="1"/>
          </p:cNvSpPr>
          <p:nvPr>
            <p:ph type="body" sz="quarter" idx="11"/>
          </p:nvPr>
        </p:nvSpPr>
        <p:spPr>
          <a:xfrm>
            <a:off x="1924369" y="2083528"/>
            <a:ext cx="5253474" cy="1490833"/>
          </a:xfrm>
          <a:prstGeom prst="wedgeRectCallout">
            <a:avLst>
              <a:gd name="adj1" fmla="val 99543"/>
              <a:gd name="adj2" fmla="val -25080"/>
            </a:avLst>
          </a:prstGeom>
        </p:spPr>
        <p:txBody>
          <a:bodyPr/>
          <a:lstStyle/>
          <a:p>
            <a:r>
              <a:rPr lang="en-US" dirty="0"/>
              <a:t>Ms. Williams, I was able to control the bleeding, and your uterus feels firm with minimal bleeding…which is all good.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26" name="Picture 25" descr="A picture containing silhouette of doctor">
            <a:extLst>
              <a:ext uri="{FF2B5EF4-FFF2-40B4-BE49-F238E27FC236}">
                <a16:creationId xmlns:a16="http://schemas.microsoft.com/office/drawing/2014/main" id="{7B2EB28E-C7C2-4F05-8AF5-E1AAE7B62C7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9048657" y="1888600"/>
            <a:ext cx="1752184" cy="3352612"/>
          </a:xfrm>
          <a:prstGeom prst="rect">
            <a:avLst/>
          </a:prstGeom>
        </p:spPr>
      </p:pic>
      <p:pic>
        <p:nvPicPr>
          <p:cNvPr id="23" name="Picture 22" descr="Image of a patient in a hospital bed.">
            <a:extLst>
              <a:ext uri="{FF2B5EF4-FFF2-40B4-BE49-F238E27FC236}">
                <a16:creationId xmlns:a16="http://schemas.microsoft.com/office/drawing/2014/main" id="{66DF1681-9BE5-4FD9-A585-7C897B41167C}"/>
              </a:ext>
            </a:extLst>
          </p:cNvPr>
          <p:cNvPicPr>
            <a:picLocks noChangeAspect="1"/>
          </p:cNvPicPr>
          <p:nvPr/>
        </p:nvPicPr>
        <p:blipFill rotWithShape="1">
          <a:blip r:embed="rId7">
            <a:extLst>
              <a:ext uri="{28A0092B-C50C-407E-A947-70E740481C1C}">
                <a14:useLocalDpi xmlns:a14="http://schemas.microsoft.com/office/drawing/2010/main" val="0"/>
              </a:ext>
            </a:extLst>
          </a:blip>
          <a:srcRect b="19584"/>
          <a:stretch/>
        </p:blipFill>
        <p:spPr>
          <a:xfrm flipH="1">
            <a:off x="7022730" y="2982746"/>
            <a:ext cx="4852593" cy="2956081"/>
          </a:xfrm>
          <a:prstGeom prst="rect">
            <a:avLst/>
          </a:prstGeom>
        </p:spPr>
      </p:pic>
      <p:sp>
        <p:nvSpPr>
          <p:cNvPr id="16" name="Text Placeholder 15"/>
          <p:cNvSpPr>
            <a:spLocks noGrp="1"/>
          </p:cNvSpPr>
          <p:nvPr>
            <p:ph type="body" sz="quarter" idx="12"/>
          </p:nvPr>
        </p:nvSpPr>
        <p:spPr>
          <a:xfrm>
            <a:off x="1362548" y="5317151"/>
            <a:ext cx="9302240" cy="633183"/>
          </a:xfrm>
          <a:prstGeom prst="rect">
            <a:avLst/>
          </a:prstGeom>
        </p:spPr>
        <p:txBody>
          <a:bodyPr/>
          <a:lstStyle/>
          <a:p>
            <a:r>
              <a:rPr lang="en-US" dirty="0"/>
              <a:t>The quantified blood loss is 400 cc, which is normal for a vaginal delivery. </a:t>
            </a:r>
          </a:p>
        </p:txBody>
      </p:sp>
      <p:sp>
        <p:nvSpPr>
          <p:cNvPr id="19" name="TextBox 18">
            <a:extLst>
              <a:ext uri="{FF2B5EF4-FFF2-40B4-BE49-F238E27FC236}">
                <a16:creationId xmlns:a16="http://schemas.microsoft.com/office/drawing/2014/main" id="{8DC20F6B-FA7B-3D45-BDBF-B93433056BE8}"/>
              </a:ext>
            </a:extLst>
          </p:cNvPr>
          <p:cNvSpPr txBox="1"/>
          <p:nvPr/>
        </p:nvSpPr>
        <p:spPr>
          <a:xfrm>
            <a:off x="7548094" y="4377663"/>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0" name="TextBox 19">
            <a:extLst>
              <a:ext uri="{FF2B5EF4-FFF2-40B4-BE49-F238E27FC236}">
                <a16:creationId xmlns:a16="http://schemas.microsoft.com/office/drawing/2014/main" id="{F1A2C649-D040-1A47-BFCA-F1E473550D8C}"/>
              </a:ext>
            </a:extLst>
          </p:cNvPr>
          <p:cNvSpPr txBox="1"/>
          <p:nvPr/>
        </p:nvSpPr>
        <p:spPr>
          <a:xfrm>
            <a:off x="10174098" y="3553509"/>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4186773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ic Stri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10194</Words>
  <Application>Microsoft Office PowerPoint</Application>
  <PresentationFormat>Widescreen</PresentationFormat>
  <Paragraphs>760</Paragraphs>
  <Slides>67</Slides>
  <Notes>66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Calibri</vt:lpstr>
      <vt:lpstr>Calibri Light</vt:lpstr>
      <vt:lpstr>Courier New</vt:lpstr>
      <vt:lpstr>Wingdings</vt:lpstr>
      <vt:lpstr>1_Office Theme</vt:lpstr>
      <vt:lpstr>Comic Strip</vt:lpstr>
      <vt:lpstr>Obstetric Hemorrhage Scenarios </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Call-Out &amp; Check-Back</vt:lpstr>
      <vt:lpstr>Obstetric Hemorrhage Call-Out &amp; Check-Back</vt:lpstr>
      <vt:lpstr>Obstetric Hemorrhage Call-Out &amp; Check-Back</vt:lpstr>
      <vt:lpstr>Obstetric Hemorrhage Call-Out &amp; Check-Back</vt:lpstr>
      <vt:lpstr>Obstetric Hemorrhage Call-Out &amp; Check-Back</vt:lpstr>
      <vt:lpstr>Obstetric Hemorrhage SBAR</vt:lpstr>
      <vt:lpstr>Obstetric Hemorrhage SBAR</vt:lpstr>
      <vt:lpstr>Obstetric Hemorrhage SBAR</vt:lpstr>
      <vt:lpstr>Obstetric Hemorrhage SBAR</vt:lpstr>
      <vt:lpstr>Obstetric Hemorrhage SBAR</vt:lpstr>
      <vt:lpstr>Obstetric Hemorrhage SBAR</vt:lpstr>
      <vt:lpstr>Obstetric Hemorrhage SBAR</vt:lpstr>
      <vt:lpstr>Obstetric Hemorrhage SBAR</vt:lpstr>
      <vt:lpstr>Obstetric Hemorrhage SBAR</vt:lpstr>
      <vt:lpstr>Obstetric Hemorrhage I PASS the BATON</vt:lpstr>
      <vt:lpstr>Obstetric Hemorrhage I PASS the BATON</vt:lpstr>
      <vt:lpstr>Obstetric Hemorrhage I PASS the BATON</vt:lpstr>
      <vt:lpstr>Obstetric Hemorrhage I PASS the BATON</vt:lpstr>
      <vt:lpstr>Obstetric Hemorrhage I PASS the BATON</vt:lpstr>
      <vt:lpstr>Obstetric Hemorrhage I PASS the BATON</vt:lpstr>
      <vt:lpstr>Obstetric Hemorrhage I PASS the BATON</vt:lpstr>
      <vt:lpstr>Obstetric Hemorrhage Power Words &amp; Two-Challenge Rule</vt:lpstr>
      <vt:lpstr>Obstetric Hemorrhage  Power Words &amp; Two-Challenges</vt:lpstr>
      <vt:lpstr>Obstetric Hemorrhage  Power Words &amp; Two-Challenges</vt:lpstr>
      <vt:lpstr>Obstetric Hemorrhage  Power Words &amp; Two-Challenges</vt:lpstr>
      <vt:lpstr>Obstetric Hemorrhage  Power Words &amp; Two-Challenges</vt:lpstr>
      <vt:lpstr>Obstetric Hemorrhage  Power Words &amp; Two-Challenges</vt:lpstr>
      <vt:lpstr>Obstetric Hemorrhage  Power Words &amp; Two-Challenges</vt:lpstr>
      <vt:lpstr>Obstetric Hemorrhage Huddle</vt:lpstr>
      <vt:lpstr>Obstetric Hemorrhage Huddle</vt:lpstr>
      <vt:lpstr>Obstetric Hemorrhage Huddle</vt:lpstr>
      <vt:lpstr>Obstetric Hemorrhage Huddle</vt:lpstr>
      <vt:lpstr>Obstetric Hemorrhage Huddle</vt:lpstr>
      <vt:lpstr>Obstetric Hemorrhage Huddle</vt:lpstr>
      <vt:lpstr>Obstetric Hemorrhage Debrief</vt:lpstr>
      <vt:lpstr>Obstetric Hemorrhage Debrief</vt:lpstr>
      <vt:lpstr>Obstetric Hemorrhage Debrief</vt:lpstr>
      <vt:lpstr>Obstetric Hemorrhage Debrief</vt:lpstr>
      <vt:lpstr>Obstetric Hemorrhage DESCR Script</vt:lpstr>
      <vt:lpstr>Obstetric Hemorrhage DESCR Script</vt:lpstr>
      <vt:lpstr>Obstetric Hemorrhage DESCR Script</vt:lpstr>
      <vt:lpstr>Obstetric Hemorrhage DESCR Script</vt:lpstr>
      <vt:lpstr>Obstetric Hemorrhage DESCR Script</vt:lpstr>
      <vt:lpstr>Obstetric Hemorrhage DESCR Script</vt:lpstr>
      <vt:lpstr>Obstetric Hemorrhage DESCR Script</vt:lpstr>
      <vt:lpstr>Obstetric Hemorrhage DESCR Script</vt:lpstr>
      <vt:lpstr>Obstetric Hemorrhage DESCR Script</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Program for Perinatal Care II</dc:subject>
  <dc:creator>"Agency for Healthcare Research and Quality (AHRQ)"</dc:creator>
  <cp:keywords>Safety Program for Perinatal Care II</cp:keywords>
  <cp:lastModifiedBy>Ramage, Kathryn (AHRQ/OC) (CTR)</cp:lastModifiedBy>
  <cp:revision>12</cp:revision>
  <dcterms:created xsi:type="dcterms:W3CDTF">2020-01-23T17:28:00Z</dcterms:created>
  <dcterms:modified xsi:type="dcterms:W3CDTF">2023-06-28T20:16:33Z</dcterms:modified>
  <cp:category>patient safety</cp:category>
</cp:coreProperties>
</file>