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ppt/tags/tag15.xml" ContentType="application/vnd.openxmlformats-officedocument.presentationml.tags+xml"/>
  <Override PartName="/ppt/notesSlides/notesSlide7.xml" ContentType="application/vnd.openxmlformats-officedocument.presentationml.notesSlide+xml"/>
  <Override PartName="/ppt/tags/tag16.xml" ContentType="application/vnd.openxmlformats-officedocument.presentationml.tags+xml"/>
  <Override PartName="/ppt/notesSlides/notesSlide8.xml" ContentType="application/vnd.openxmlformats-officedocument.presentationml.notesSlide+xml"/>
  <Override PartName="/ppt/tags/tag17.xml" ContentType="application/vnd.openxmlformats-officedocument.presentationml.tags+xml"/>
  <Override PartName="/ppt/notesSlides/notesSlide9.xml" ContentType="application/vnd.openxmlformats-officedocument.presentationml.notesSlide+xml"/>
  <Override PartName="/ppt/tags/tag18.xml" ContentType="application/vnd.openxmlformats-officedocument.presentationml.tags+xml"/>
  <Override PartName="/ppt/notesSlides/notesSlide10.xml" ContentType="application/vnd.openxmlformats-officedocument.presentationml.notesSlide+xml"/>
  <Override PartName="/ppt/tags/tag19.xml" ContentType="application/vnd.openxmlformats-officedocument.presentationml.tags+xml"/>
  <Override PartName="/ppt/notesSlides/notesSlide11.xml" ContentType="application/vnd.openxmlformats-officedocument.presentationml.notesSlide+xml"/>
  <Override PartName="/ppt/tags/tag20.xml" ContentType="application/vnd.openxmlformats-officedocument.presentationml.tags+xml"/>
  <Override PartName="/ppt/notesSlides/notesSlide12.xml" ContentType="application/vnd.openxmlformats-officedocument.presentationml.notesSlide+xml"/>
  <Override PartName="/ppt/tags/tag21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0363200" cy="77724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nderson, Susan (AHRQ/CQuIPS)" initials="HS(" lastIdx="15" clrIdx="0">
    <p:extLst>
      <p:ext uri="{19B8F6BF-5375-455C-9EA6-DF929625EA0E}">
        <p15:presenceInfo xmlns:p15="http://schemas.microsoft.com/office/powerpoint/2012/main" userId="S::Susan.Henderson@ahrq.hhs.gov::be03e4c4-8aa6-4af0-941e-a67dd7c07131" providerId="AD"/>
      </p:ext>
    </p:extLst>
  </p:cmAuthor>
  <p:cmAuthor id="2" name="Gray, Darryl (AHRQ/CQuIPS)" initials="GD(" lastIdx="10" clrIdx="1">
    <p:extLst>
      <p:ext uri="{19B8F6BF-5375-455C-9EA6-DF929625EA0E}">
        <p15:presenceInfo xmlns:p15="http://schemas.microsoft.com/office/powerpoint/2012/main" userId="S::Darryl.Gray@ahrq.hhs.gov::797aa305-9663-4b54-9959-e4ac22247a2d" providerId="AD"/>
      </p:ext>
    </p:extLst>
  </p:cmAuthor>
  <p:cmAuthor id="3" name="Erin Kirley" initials="EK" lastIdx="18" clrIdx="2">
    <p:extLst>
      <p:ext uri="{19B8F6BF-5375-455C-9EA6-DF929625EA0E}">
        <p15:presenceInfo xmlns:p15="http://schemas.microsoft.com/office/powerpoint/2012/main" userId="S-1-5-21-1214440339-484763869-725345543-3357456" providerId="AD"/>
      </p:ext>
    </p:extLst>
  </p:cmAuthor>
  <p:cmAuthor id="4" name="Heidenrich, Christine (AHRQ/OC) (CTR)" initials="HC((" lastIdx="17" clrIdx="3">
    <p:extLst>
      <p:ext uri="{19B8F6BF-5375-455C-9EA6-DF929625EA0E}">
        <p15:presenceInfo xmlns:p15="http://schemas.microsoft.com/office/powerpoint/2012/main" userId="S::Christine.Heidenrich@ahrq.hhs.gov::58cf9597-5aed-4544-869e-b91fdda55fa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330" autoAdjust="0"/>
    <p:restoredTop sz="89189" autoAdjust="0"/>
  </p:normalViewPr>
  <p:slideViewPr>
    <p:cSldViewPr snapToGrid="0">
      <p:cViewPr varScale="1">
        <p:scale>
          <a:sx n="52" d="100"/>
          <a:sy n="52" d="100"/>
        </p:scale>
        <p:origin x="1128" y="64"/>
      </p:cViewPr>
      <p:guideLst/>
    </p:cSldViewPr>
  </p:slideViewPr>
  <p:outlineViewPr>
    <p:cViewPr>
      <p:scale>
        <a:sx n="33" d="100"/>
        <a:sy n="33" d="100"/>
      </p:scale>
      <p:origin x="0" y="-348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71EFB7-5175-4A6B-A875-B88CD950C675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1ECE7E-882D-48C3-9A87-8E17BD6DB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97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E0279-E039-4FD6-AE27-C626EDCEFE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615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7347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57348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EE4B5D17-0B87-DD46-95C3-97F16DC60917}" type="slidenum">
              <a:rPr lang="en-US" sz="1200">
                <a:solidFill>
                  <a:srgbClr val="000000"/>
                </a:solidFill>
              </a:rPr>
              <a:pPr/>
              <a:t>10</a:t>
            </a:fld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9339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9395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186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59396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F5CFBA9A-9AA1-554F-9EA5-DAACA059BAA3}" type="slidenum">
              <a:rPr lang="en-US" sz="1200">
                <a:solidFill>
                  <a:srgbClr val="000000"/>
                </a:solidFill>
              </a:rPr>
              <a:pPr/>
              <a:t>11</a:t>
            </a:fld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8112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43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1863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61444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DCE2B04E-7EE5-5B4F-ABE5-5741BA5CFA9B}" type="slidenum">
              <a:rPr lang="en-US" sz="1200">
                <a:solidFill>
                  <a:srgbClr val="000000"/>
                </a:solidFill>
              </a:rPr>
              <a:pPr/>
              <a:t>12</a:t>
            </a:fld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6791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3491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D9030B-2598-3644-91E8-2AD5F0D693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E20068-6DC9-994C-9ADB-814838D86216}" type="slidenum">
              <a:rPr lang="en-US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429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63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1863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>
              <a:latin typeface="Calibri" charset="0"/>
            </a:endParaRPr>
          </a:p>
        </p:txBody>
      </p:sp>
      <p:sp>
        <p:nvSpPr>
          <p:cNvPr id="40964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E8B21F25-067D-5240-AB06-C80CD74ABCFF}" type="slidenum">
              <a:rPr lang="en-US" sz="1200">
                <a:solidFill>
                  <a:srgbClr val="000000"/>
                </a:solidFill>
              </a:rPr>
              <a:pPr/>
              <a:t>2</a:t>
            </a:fld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364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3011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43012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594940C7-D065-4A4A-B3C0-827226D138B1}" type="slidenum">
              <a:rPr lang="en-US" sz="1200">
                <a:solidFill>
                  <a:srgbClr val="000000"/>
                </a:solidFill>
              </a:rPr>
              <a:pPr/>
              <a:t>3</a:t>
            </a:fld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78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5059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en-US" b="1" dirty="0">
              <a:latin typeface="Calibri" charset="0"/>
            </a:endParaRPr>
          </a:p>
        </p:txBody>
      </p:sp>
      <p:sp>
        <p:nvSpPr>
          <p:cNvPr id="45060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16DA5178-4C6C-F346-B9D8-22390F634EA8}" type="slidenum">
              <a:rPr lang="en-US" sz="1200">
                <a:solidFill>
                  <a:srgbClr val="000000"/>
                </a:solidFill>
              </a:rPr>
              <a:pPr/>
              <a:t>4</a:t>
            </a:fld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742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7107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</a:p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47108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BB9A5D18-60B0-B743-85BF-C6C65F3E1FF8}" type="slidenum">
              <a:rPr lang="en-US" sz="1200">
                <a:solidFill>
                  <a:srgbClr val="000000"/>
                </a:solidFill>
              </a:rPr>
              <a:pPr/>
              <a:t>5</a:t>
            </a:fld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248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9155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49156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43058228-E735-F64A-8807-FF3B353BCC56}" type="slidenum">
              <a:rPr lang="en-US" sz="1200">
                <a:solidFill>
                  <a:srgbClr val="000000"/>
                </a:solidFill>
              </a:rPr>
              <a:pPr/>
              <a:t>6</a:t>
            </a:fld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8780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03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51204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B2FDE09C-1B5D-C540-A428-25A8FB6F5833}" type="slidenum">
              <a:rPr lang="en-US" sz="1200">
                <a:solidFill>
                  <a:srgbClr val="000000"/>
                </a:solidFill>
              </a:rPr>
              <a:pPr/>
              <a:t>7</a:t>
            </a:fld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700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3251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53252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90385F02-1FF0-B14A-9528-D4527D9885FB}" type="slidenum">
              <a:rPr lang="en-US" sz="1200">
                <a:solidFill>
                  <a:srgbClr val="000000"/>
                </a:solidFill>
              </a:rPr>
              <a:pPr/>
              <a:t>8</a:t>
            </a:fld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302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5299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55300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EAC236FF-8C49-394D-B211-DAD24F83A917}" type="slidenum">
              <a:rPr lang="en-US" sz="1200">
                <a:solidFill>
                  <a:srgbClr val="000000"/>
                </a:solidFill>
              </a:rPr>
              <a:pPr/>
              <a:t>9</a:t>
            </a:fld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432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72013"/>
            <a:ext cx="8808720" cy="2705947"/>
          </a:xfrm>
        </p:spPr>
        <p:txBody>
          <a:bodyPr anchor="b">
            <a:normAutofit/>
          </a:bodyPr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082310"/>
            <a:ext cx="7772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6" indent="0" algn="ctr">
              <a:buNone/>
              <a:defRPr sz="2267"/>
            </a:lvl2pPr>
            <a:lvl3pPr marL="1036292" indent="0" algn="ctr">
              <a:buNone/>
              <a:defRPr sz="2040"/>
            </a:lvl3pPr>
            <a:lvl4pPr marL="1554438" indent="0" algn="ctr">
              <a:buNone/>
              <a:defRPr sz="1814"/>
            </a:lvl4pPr>
            <a:lvl5pPr marL="2072584" indent="0" algn="ctr">
              <a:buNone/>
              <a:defRPr sz="1814"/>
            </a:lvl5pPr>
            <a:lvl6pPr marL="2590730" indent="0" algn="ctr">
              <a:buNone/>
              <a:defRPr sz="1814"/>
            </a:lvl6pPr>
            <a:lvl7pPr marL="3108875" indent="0" algn="ctr">
              <a:buNone/>
              <a:defRPr sz="1814"/>
            </a:lvl7pPr>
            <a:lvl8pPr marL="3627021" indent="0" algn="ctr">
              <a:buNone/>
              <a:defRPr sz="1814"/>
            </a:lvl8pPr>
            <a:lvl9pPr marL="4145168" indent="0" algn="ctr">
              <a:buNone/>
              <a:defRPr sz="1814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7F4377D-D815-4EBD-8A2A-E7084D858A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52922" y="7547320"/>
            <a:ext cx="2659549" cy="2725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/>
                </a:solidFill>
              </a:defRPr>
            </a:lvl1pPr>
          </a:lstStyle>
          <a:p>
            <a:r>
              <a:rPr lang="en-US" sz="1442" dirty="0"/>
              <a:t>Identifying Stakeholders   </a:t>
            </a:r>
            <a:fld id="{F3A12AAB-6ECC-094B-AAD8-94CFE9258C89}" type="slidenum">
              <a:rPr lang="en-US" sz="1442" smtClean="0"/>
              <a:pPr/>
              <a:t>‹#›</a:t>
            </a:fld>
            <a:endParaRPr lang="en-US" sz="1442" dirty="0"/>
          </a:p>
        </p:txBody>
      </p:sp>
      <p:pic>
        <p:nvPicPr>
          <p:cNvPr id="4" name="Picture 3" descr="A picture containing chart&#10;&#10;Description automatically generated">
            <a:extLst>
              <a:ext uri="{FF2B5EF4-FFF2-40B4-BE49-F238E27FC236}">
                <a16:creationId xmlns:a16="http://schemas.microsoft.com/office/drawing/2014/main" id="{86F25094-3BEE-FDE4-A17A-4F6F4F4C80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" y="18313"/>
            <a:ext cx="10428519" cy="78221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3302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e with on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470" y="2"/>
            <a:ext cx="8938260" cy="99542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470" y="1192192"/>
            <a:ext cx="8938260" cy="58083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215498E-694F-47BB-9478-3890D9F4C8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52922" y="7547320"/>
            <a:ext cx="2659549" cy="2725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/>
                </a:solidFill>
              </a:defRPr>
            </a:lvl1pPr>
          </a:lstStyle>
          <a:p>
            <a:r>
              <a:rPr lang="en-US" sz="1442" dirty="0"/>
              <a:t>Identifying Stakeholders   </a:t>
            </a:r>
            <a:fld id="{F3A12AAB-6ECC-094B-AAD8-94CFE9258C89}" type="slidenum">
              <a:rPr lang="en-US" sz="1442" smtClean="0"/>
              <a:pPr/>
              <a:t>‹#›</a:t>
            </a:fld>
            <a:endParaRPr lang="en-US" sz="1442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9107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5B0699D-5DA4-AB45-A91D-551247FB0F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2470" y="4589466"/>
            <a:ext cx="8938260" cy="1500187"/>
          </a:xfrm>
        </p:spPr>
        <p:txBody>
          <a:bodyPr/>
          <a:lstStyle>
            <a:lvl1pPr marL="0" indent="0">
              <a:buNone/>
              <a:defRPr sz="2802">
                <a:solidFill>
                  <a:schemeClr val="tx1">
                    <a:tint val="75000"/>
                  </a:schemeClr>
                </a:solidFill>
              </a:defRPr>
            </a:lvl1pPr>
            <a:lvl2pPr marL="533832" indent="0">
              <a:buNone/>
              <a:defRPr sz="2336">
                <a:solidFill>
                  <a:schemeClr val="tx1">
                    <a:tint val="75000"/>
                  </a:schemeClr>
                </a:solidFill>
              </a:defRPr>
            </a:lvl2pPr>
            <a:lvl3pPr marL="1067664" indent="0">
              <a:buNone/>
              <a:defRPr sz="2102">
                <a:solidFill>
                  <a:schemeClr val="tx1">
                    <a:tint val="75000"/>
                  </a:schemeClr>
                </a:solidFill>
              </a:defRPr>
            </a:lvl3pPr>
            <a:lvl4pPr marL="1601495" indent="0">
              <a:buNone/>
              <a:defRPr sz="1868">
                <a:solidFill>
                  <a:schemeClr val="tx1">
                    <a:tint val="75000"/>
                  </a:schemeClr>
                </a:solidFill>
              </a:defRPr>
            </a:lvl4pPr>
            <a:lvl5pPr marL="2135327" indent="0">
              <a:buNone/>
              <a:defRPr sz="1868">
                <a:solidFill>
                  <a:schemeClr val="tx1">
                    <a:tint val="75000"/>
                  </a:schemeClr>
                </a:solidFill>
              </a:defRPr>
            </a:lvl5pPr>
            <a:lvl6pPr marL="2669159" indent="0">
              <a:buNone/>
              <a:defRPr sz="1868">
                <a:solidFill>
                  <a:schemeClr val="tx1">
                    <a:tint val="75000"/>
                  </a:schemeClr>
                </a:solidFill>
              </a:defRPr>
            </a:lvl6pPr>
            <a:lvl7pPr marL="3202990" indent="0">
              <a:buNone/>
              <a:defRPr sz="1868">
                <a:solidFill>
                  <a:schemeClr val="tx1">
                    <a:tint val="75000"/>
                  </a:schemeClr>
                </a:solidFill>
              </a:defRPr>
            </a:lvl7pPr>
            <a:lvl8pPr marL="3736821" indent="0">
              <a:buNone/>
              <a:defRPr sz="1868">
                <a:solidFill>
                  <a:schemeClr val="tx1">
                    <a:tint val="75000"/>
                  </a:schemeClr>
                </a:solidFill>
              </a:defRPr>
            </a:lvl8pPr>
            <a:lvl9pPr marL="4270653" indent="0">
              <a:buNone/>
              <a:defRPr sz="18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826680-D337-442C-8E69-CF51B556B7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1816" y="1682751"/>
            <a:ext cx="8938260" cy="2852737"/>
          </a:xfrm>
        </p:spPr>
        <p:txBody>
          <a:bodyPr anchor="ctr">
            <a:normAutofit/>
          </a:bodyPr>
          <a:lstStyle>
            <a:lvl1pPr marL="0" indent="0">
              <a:buNone/>
              <a:defRPr sz="556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EC84FC6-89DE-45B7-912C-A22759DBAE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52922" y="7547320"/>
            <a:ext cx="2659549" cy="2725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/>
                </a:solidFill>
              </a:defRPr>
            </a:lvl1pPr>
          </a:lstStyle>
          <a:p>
            <a:r>
              <a:rPr lang="en-US" sz="1442" dirty="0"/>
              <a:t>Identifying Stakeholders   </a:t>
            </a:r>
            <a:fld id="{F3A12AAB-6ECC-094B-AAD8-94CFE9258C89}" type="slidenum">
              <a:rPr lang="en-US" sz="1442" smtClean="0"/>
              <a:pPr/>
              <a:t>‹#›</a:t>
            </a:fld>
            <a:endParaRPr lang="en-US" sz="1442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8300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with 11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F92C32A-6419-334B-A8D5-098DE19F193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0681137" y="2"/>
            <a:ext cx="8938260" cy="5388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5191E98-1646-424B-B0D5-9B1FE8C3E5F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0838156" y="662398"/>
            <a:ext cx="8938260" cy="5388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A4C66E1-C846-0945-96C6-C889F5A53C0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10995173" y="1324794"/>
            <a:ext cx="8938260" cy="5388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F46D8CA-E722-6541-928C-BCAFB6C09013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11152192" y="1987190"/>
            <a:ext cx="8938260" cy="5388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F27485B-C1B6-FF48-8CF0-E42F867E2C2D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11309210" y="2649586"/>
            <a:ext cx="8938260" cy="5388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298F052-C037-6C4D-88FD-39BC4BE5A2D4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11466228" y="3311982"/>
            <a:ext cx="8938260" cy="5388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1E44215-F9DD-0145-8F4E-B56F73475000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11623247" y="3974378"/>
            <a:ext cx="8938260" cy="5388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231F0D4-7C9E-CF4F-AC12-0F57CF15511C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11780264" y="4636774"/>
            <a:ext cx="8938260" cy="5388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483DAB5-25C2-0F46-B8B6-7D013178FB15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11937283" y="5299170"/>
            <a:ext cx="8938260" cy="5388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E040087-AD2E-4946-BA98-4370BC77F6E6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12094301" y="5961566"/>
            <a:ext cx="8938260" cy="5388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83C112D-158B-614B-9C92-DB39BFF56A6E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12554141" y="6623959"/>
            <a:ext cx="8938260" cy="5388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ED6FE97F-A290-994D-A6B9-7968B9035990}"/>
              </a:ext>
            </a:extLst>
          </p:cNvPr>
          <p:cNvSpPr txBox="1">
            <a:spLocks/>
          </p:cNvSpPr>
          <p:nvPr userDrawn="1"/>
        </p:nvSpPr>
        <p:spPr>
          <a:xfrm>
            <a:off x="712470" y="2"/>
            <a:ext cx="8938260" cy="995423"/>
          </a:xfrm>
          <a:prstGeom prst="rect">
            <a:avLst/>
          </a:prstGeom>
        </p:spPr>
        <p:txBody>
          <a:bodyPr vert="horz" lIns="94211" tIns="47105" rIns="94211" bIns="47105" rtlCol="0" anchor="ctr">
            <a:normAutofit/>
          </a:bodyPr>
          <a:lstStyle>
            <a:lvl1pPr algn="l" defTabSz="10058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4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87"/>
              <a:t>Click to edit Master title style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5DB4EBC9-C5F3-DF40-825B-DADE4C03BFD2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712470" y="1201241"/>
            <a:ext cx="8938260" cy="57993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6B64C5C2-A5A4-4C84-90B9-714A5FF8BC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52922" y="7547320"/>
            <a:ext cx="2659549" cy="2725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/>
                </a:solidFill>
              </a:defRPr>
            </a:lvl1pPr>
          </a:lstStyle>
          <a:p>
            <a:r>
              <a:rPr lang="en-US" sz="1442" dirty="0"/>
              <a:t>Identifying Stakeholders   </a:t>
            </a:r>
            <a:fld id="{F3A12AAB-6ECC-094B-AAD8-94CFE9258C89}" type="slidenum">
              <a:rPr lang="en-US" sz="1442" smtClean="0"/>
              <a:pPr/>
              <a:t>‹#›</a:t>
            </a:fld>
            <a:endParaRPr lang="en-US" sz="1442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9723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Page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470" y="15320"/>
            <a:ext cx="8938260" cy="9685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2470" y="1258814"/>
            <a:ext cx="4404360" cy="5917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46370" y="1258814"/>
            <a:ext cx="4404360" cy="5917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3634A-4A92-4087-9021-FBD7F2E399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52922" y="7547320"/>
            <a:ext cx="2659549" cy="2725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/>
                </a:solidFill>
              </a:defRPr>
            </a:lvl1pPr>
          </a:lstStyle>
          <a:p>
            <a:r>
              <a:rPr lang="en-US" sz="1442" dirty="0"/>
              <a:t>Identifying Stakeholders   </a:t>
            </a:r>
            <a:fld id="{F3A12AAB-6ECC-094B-AAD8-94CFE9258C89}" type="slidenum">
              <a:rPr lang="en-US" sz="1442" smtClean="0"/>
              <a:pPr/>
              <a:t>‹#›</a:t>
            </a:fld>
            <a:endParaRPr lang="en-US" sz="1442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5003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C063FF-2216-6748-AB8F-FDF7521D75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z="1442"/>
              <a:t>Identifying Stakeholders   </a:t>
            </a:r>
            <a:fld id="{F3A12AAB-6ECC-094B-AAD8-94CFE9258C89}" type="slidenum">
              <a:rPr lang="en-US" sz="1442" smtClean="0"/>
              <a:pPr/>
              <a:t>‹#›</a:t>
            </a:fld>
            <a:endParaRPr lang="en-US" sz="1442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8561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chart&#10;&#10;Description automatically generated">
            <a:extLst>
              <a:ext uri="{FF2B5EF4-FFF2-40B4-BE49-F238E27FC236}">
                <a16:creationId xmlns:a16="http://schemas.microsoft.com/office/drawing/2014/main" id="{0EB63023-750D-2B4F-9B01-D7E2D6EA20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"/>
          <a:stretch/>
        </p:blipFill>
        <p:spPr>
          <a:xfrm>
            <a:off x="0" y="146"/>
            <a:ext cx="10406229" cy="780452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470" y="15320"/>
            <a:ext cx="8938260" cy="980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470" y="1192193"/>
            <a:ext cx="8938260" cy="58083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52922" y="7547320"/>
            <a:ext cx="2659549" cy="2725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/>
                </a:solidFill>
              </a:defRPr>
            </a:lvl1pPr>
          </a:lstStyle>
          <a:p>
            <a:r>
              <a:rPr lang="en-US" sz="1350" dirty="0"/>
              <a:t>Identifying S</a:t>
            </a:r>
            <a:r>
              <a:rPr lang="en-US" sz="1442" dirty="0"/>
              <a:t>takeholders   </a:t>
            </a:r>
            <a:fld id="{F3A12AAB-6ECC-094B-AAD8-94CFE9258C89}" type="slidenum">
              <a:rPr lang="en-US" sz="1442" smtClean="0"/>
              <a:pPr/>
              <a:t>‹#›</a:t>
            </a:fld>
            <a:endParaRPr lang="en-US" sz="1442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45D1A7-B153-4CA6-BF19-7D553BCAF788}"/>
              </a:ext>
            </a:extLst>
          </p:cNvPr>
          <p:cNvSpPr txBox="1"/>
          <p:nvPr userDrawn="1"/>
        </p:nvSpPr>
        <p:spPr>
          <a:xfrm>
            <a:off x="398585" y="7223761"/>
            <a:ext cx="6362859" cy="585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42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50" dirty="0">
                <a:solidFill>
                  <a:prstClr val="black">
                    <a:lumMod val="50000"/>
                    <a:lumOff val="50000"/>
                  </a:prstClr>
                </a:solidFill>
              </a:rPr>
              <a:t>AHRQ Safety Program for Improving Surgical Care and Recovery </a:t>
            </a:r>
          </a:p>
          <a:p>
            <a:endParaRPr lang="en-US" sz="1855" dirty="0"/>
          </a:p>
        </p:txBody>
      </p:sp>
    </p:spTree>
    <p:custDataLst>
      <p:tags r:id="rId8"/>
    </p:custDataLst>
    <p:extLst>
      <p:ext uri="{BB962C8B-B14F-4D97-AF65-F5344CB8AC3E}">
        <p14:creationId xmlns:p14="http://schemas.microsoft.com/office/powerpoint/2010/main" val="616525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3" r:id="rId4"/>
    <p:sldLayoutId id="2147483664" r:id="rId5"/>
    <p:sldLayoutId id="2147483666" r:id="rId6"/>
  </p:sldLayoutIdLst>
  <p:hf hdr="0" dt="0"/>
  <p:txStyles>
    <p:titleStyle>
      <a:lvl1pPr algn="l" defTabSz="1036292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3" indent="-259073" algn="l" defTabSz="1036292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9" indent="-259073" algn="l" defTabSz="1036292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5" indent="-259073" algn="l" defTabSz="1036292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11" indent="-259073" algn="l" defTabSz="1036292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6" indent="-259073" algn="l" defTabSz="1036292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803" indent="-259073" algn="l" defTabSz="1036292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9" indent="-259073" algn="l" defTabSz="1036292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94" indent="-259073" algn="l" defTabSz="1036292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40" indent="-259073" algn="l" defTabSz="1036292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2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6" algn="l" defTabSz="1036292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2" algn="l" defTabSz="1036292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8" algn="l" defTabSz="1036292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84" algn="l" defTabSz="1036292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30" algn="l" defTabSz="1036292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75" algn="l" defTabSz="1036292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21" algn="l" defTabSz="1036292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68" algn="l" defTabSz="1036292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hyperlink" Target="https://www.ahrq.gov/sites/default/files/wysiwyg/hai/tools/surgery/16-engaging-stakeholders-pitch.docx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hyperlink" Target="https://www.ahrq.gov/sites/default/files/wysiwyg/hai/tools/surgery/15-engaging-stakeholders-facilitator.docx" TargetMode="External"/><Relationship Id="rId5" Type="http://schemas.openxmlformats.org/officeDocument/2006/relationships/hyperlink" Target="https://www.ahrq.gov/sites/default/files/wysiwyg/hai/tools/surgery/14-engaging-stakeholders.pptx" TargetMode="Externa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10.png"/><Relationship Id="rId4" Type="http://schemas.openxmlformats.org/officeDocument/2006/relationships/hyperlink" Target="https://www.ahrq.gov/sites/default/files/wysiwyg/hai/tools/surgery/13-identifying-stakeholders-analysis.doc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2711140"/>
            <a:ext cx="8808720" cy="1269599"/>
          </a:xfrm>
        </p:spPr>
        <p:txBody>
          <a:bodyPr>
            <a:normAutofit/>
          </a:bodyPr>
          <a:lstStyle/>
          <a:p>
            <a:r>
              <a:rPr lang="en-US" sz="4950" dirty="0"/>
              <a:t>Identifying Stakeholders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427914"/>
            <a:ext cx="7772400" cy="1269599"/>
          </a:xfrm>
        </p:spPr>
        <p:txBody>
          <a:bodyPr>
            <a:normAutofit/>
          </a:bodyPr>
          <a:lstStyle/>
          <a:p>
            <a:r>
              <a:rPr lang="en-US" sz="2100" dirty="0"/>
              <a:t>How To Do a Stakeholder Analysis for Your Improving Surgical Care and Recovery Program</a:t>
            </a:r>
          </a:p>
          <a:p>
            <a:endParaRPr lang="en-US" sz="21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5574BB-D516-417E-AC43-215ECA07D58F}"/>
              </a:ext>
            </a:extLst>
          </p:cNvPr>
          <p:cNvSpPr txBox="1"/>
          <p:nvPr/>
        </p:nvSpPr>
        <p:spPr>
          <a:xfrm>
            <a:off x="1070981" y="-60264"/>
            <a:ext cx="82212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200" b="1" dirty="0">
                <a:solidFill>
                  <a:prstClr val="black"/>
                </a:solidFill>
                <a:latin typeface="+mj-lt"/>
                <a:ea typeface="+mj-ea"/>
                <a:cs typeface="+mj-cs"/>
              </a:rPr>
              <a:t>AHRQ Safety Program for Improving </a:t>
            </a:r>
          </a:p>
          <a:p>
            <a:pPr algn="ctr"/>
            <a:r>
              <a:rPr lang="en-US" altLang="en-US" sz="3200" b="1" dirty="0">
                <a:solidFill>
                  <a:prstClr val="black"/>
                </a:solidFill>
                <a:latin typeface="+mj-lt"/>
                <a:ea typeface="+mj-ea"/>
                <a:cs typeface="+mj-cs"/>
              </a:rPr>
              <a:t>Surgical Care and Recovery</a:t>
            </a:r>
            <a:endParaRPr lang="en-US" sz="900" dirty="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76C428-F557-14F2-13E9-F160EA4E6B6C}"/>
              </a:ext>
            </a:extLst>
          </p:cNvPr>
          <p:cNvSpPr txBox="1"/>
          <p:nvPr/>
        </p:nvSpPr>
        <p:spPr>
          <a:xfrm>
            <a:off x="8206112" y="7267252"/>
            <a:ext cx="21720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AHRQ Pub. No. 23-0052</a:t>
            </a:r>
          </a:p>
          <a:p>
            <a:pPr algn="r"/>
            <a:r>
              <a:rPr lang="en-US" sz="1600" dirty="0"/>
              <a:t>June 2023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9030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76E975C-398E-4405-B311-C384C7C2A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7059"/>
            <a:ext cx="10363200" cy="746567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Questions To Consider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FB5351-69E6-4610-8343-C997EA415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2822" y="1865694"/>
            <a:ext cx="4362855" cy="4356275"/>
          </a:xfrm>
        </p:spPr>
        <p:txBody>
          <a:bodyPr>
            <a:normAutofit/>
          </a:bodyPr>
          <a:lstStyle/>
          <a:p>
            <a:r>
              <a:rPr lang="en-US" sz="2400" dirty="0"/>
              <a:t>How much will this work impact this stakeholder?</a:t>
            </a:r>
          </a:p>
          <a:p>
            <a:r>
              <a:rPr lang="en-US" sz="2400" dirty="0"/>
              <a:t>How much influence does this stakeholder have in the success of this work?</a:t>
            </a:r>
          </a:p>
          <a:p>
            <a:r>
              <a:rPr lang="en-US" sz="2400" dirty="0"/>
              <a:t>What matters to this stakeholder?</a:t>
            </a:r>
          </a:p>
          <a:p>
            <a:r>
              <a:rPr lang="en-US" sz="2400" dirty="0"/>
              <a:t>How might this stakeholder contribute to this work?</a:t>
            </a:r>
          </a:p>
          <a:p>
            <a:r>
              <a:rPr lang="en-US" sz="2400" dirty="0"/>
              <a:t>How might this stakeholder block this work? 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D0168-0F10-47E7-B5BF-C8FF429F88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Identifying Stakeholders   </a:t>
            </a:r>
            <a:fld id="{F3A12AAB-6ECC-094B-AAD8-94CFE9258C89}" type="slidenum">
              <a:rPr lang="en-US" smtClean="0"/>
              <a:pPr/>
              <a:t>10</a:t>
            </a:fld>
            <a:endParaRPr lang="en-US"/>
          </a:p>
          <a:p>
            <a:endParaRPr lang="en-US" dirty="0"/>
          </a:p>
        </p:txBody>
      </p:sp>
      <p:pic>
        <p:nvPicPr>
          <p:cNvPr id="2" name="Picture 1" descr="Image of the Stakeholder Analysis Worksheet">
            <a:extLst>
              <a:ext uri="{FF2B5EF4-FFF2-40B4-BE49-F238E27FC236}">
                <a16:creationId xmlns:a16="http://schemas.microsoft.com/office/drawing/2014/main" id="{FB1CD5EE-FD5C-41D3-82AF-25E30947B1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47" y="1865694"/>
            <a:ext cx="5181600" cy="406704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5863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312" y="1815173"/>
            <a:ext cx="7286484" cy="437261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B8BF8BE-CC44-4E2D-9671-77BCCA87F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Additional Considerations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D96120-94E3-407F-BAA5-7C6CCE97F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2312" y="3695421"/>
            <a:ext cx="7286484" cy="2492366"/>
          </a:xfrm>
          <a:solidFill>
            <a:schemeClr val="bg1">
              <a:alpha val="92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sz="3000" dirty="0"/>
              <a:t>Remember, there are both internal and external stakeholders.</a:t>
            </a:r>
          </a:p>
          <a:p>
            <a:r>
              <a:rPr lang="en-US" sz="3000" dirty="0"/>
              <a:t>Finally, remember that one of the information columns when conducting the stakeholder analysis is how to keep this stakeholder engaged.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891300-725A-4613-B973-9B837F025F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Identifying Stakeholders   </a:t>
            </a:r>
            <a:fld id="{F3A12AAB-6ECC-094B-AAD8-94CFE9258C89}" type="slidenum">
              <a:rPr lang="en-US" smtClean="0"/>
              <a:pPr/>
              <a:t>11</a:t>
            </a:fld>
            <a:endParaRPr lang="en-US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4554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hotograph of teamwork in healthcare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783265" y="1835552"/>
            <a:ext cx="6768458" cy="451674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ED28E7F-7556-476F-AFCF-D70CAEDE4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Available Resources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90D9FA-5F93-43AB-B45E-460743315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3265" y="5004262"/>
            <a:ext cx="6768458" cy="1890808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Next, check out the resources on creating a vision (</a:t>
            </a:r>
            <a:r>
              <a:rPr lang="en-US" sz="2800" dirty="0">
                <a:hlinkClick r:id="rId5"/>
              </a:rPr>
              <a:t>PowerPoint presentation </a:t>
            </a:r>
            <a:r>
              <a:rPr lang="en-US" sz="2800" dirty="0"/>
              <a:t>and </a:t>
            </a:r>
            <a:r>
              <a:rPr lang="en-US" sz="2800" dirty="0">
                <a:hlinkClick r:id="rId6"/>
              </a:rPr>
              <a:t>facilitator guide</a:t>
            </a:r>
            <a:r>
              <a:rPr lang="en-US" sz="2800" dirty="0"/>
              <a:t>) and an </a:t>
            </a:r>
            <a:r>
              <a:rPr lang="en-US" sz="2800" dirty="0">
                <a:hlinkClick r:id="rId7"/>
              </a:rPr>
              <a:t>elevator pitch</a:t>
            </a:r>
            <a:r>
              <a:rPr lang="en-US" sz="2800" dirty="0"/>
              <a:t> to engage your stakeholders.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A5A90F-F787-4F47-9790-64114072C2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Identifying Stakeholders   </a:t>
            </a:r>
            <a:fld id="{F3A12AAB-6ECC-094B-AAD8-94CFE9258C89}" type="slidenum">
              <a:rPr lang="en-US" smtClean="0"/>
              <a:pPr/>
              <a:t>12</a:t>
            </a:fld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0973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defTabSz="754380">
              <a:spcBef>
                <a:spcPts val="825"/>
              </a:spcBef>
            </a:pPr>
            <a:br>
              <a:rPr lang="en-US" altLang="en-US" sz="3300" b="1" dirty="0">
                <a:solidFill>
                  <a:prstClr val="black"/>
                </a:solidFill>
                <a:ea typeface="+mn-ea"/>
                <a:cs typeface="+mn-cs"/>
              </a:rPr>
            </a:br>
            <a:br>
              <a:rPr lang="en-US" sz="18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endParaRPr lang="en-US" sz="204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50928C-B2B4-4D51-8D65-556C5FEE99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prstClr val="black"/>
                </a:solidFill>
                <a:ea typeface="+mj-ea"/>
                <a:cs typeface="+mj-cs"/>
              </a:rPr>
              <a:t>Please contact [</a:t>
            </a:r>
            <a:r>
              <a:rPr lang="en-US" sz="2800" b="1" dirty="0">
                <a:solidFill>
                  <a:srgbClr val="FF0000"/>
                </a:solidFill>
                <a:ea typeface="+mj-ea"/>
                <a:cs typeface="+mj-cs"/>
              </a:rPr>
              <a:t>enter point of contact name, email address, and telephone number</a:t>
            </a:r>
            <a:r>
              <a:rPr lang="en-US" sz="2800" b="1" dirty="0">
                <a:solidFill>
                  <a:prstClr val="black"/>
                </a:solidFill>
                <a:ea typeface="+mj-ea"/>
                <a:cs typeface="+mj-cs"/>
              </a:rPr>
              <a:t>] with questions.</a:t>
            </a:r>
            <a:endParaRPr lang="en-US" sz="4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9CC14F-28FD-4399-A83F-C07D76BE71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Identifying Stakeholders   </a:t>
            </a:r>
            <a:fld id="{F3A12AAB-6ECC-094B-AAD8-94CFE9258C89}" type="slidenum">
              <a:rPr lang="en-US" smtClean="0"/>
              <a:pPr/>
              <a:t>13</a:t>
            </a:fld>
            <a:endParaRPr lang="en-US"/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D2279C-7D7A-444A-A644-1B81DC9C9F09}"/>
              </a:ext>
            </a:extLst>
          </p:cNvPr>
          <p:cNvSpPr/>
          <p:nvPr/>
        </p:nvSpPr>
        <p:spPr>
          <a:xfrm>
            <a:off x="3684395" y="82214"/>
            <a:ext cx="29944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800" b="1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Thank You! </a:t>
            </a:r>
            <a:endParaRPr lang="en-US" sz="4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6058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1749896"/>
            <a:ext cx="8153400" cy="465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AB9375-CA84-428E-8B45-4A513AD73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00" y="4421688"/>
            <a:ext cx="8153400" cy="1987844"/>
          </a:xfrm>
          <a:solidFill>
            <a:srgbClr val="FFFFFF">
              <a:alpha val="88000"/>
            </a:srgbClr>
          </a:solidFill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/>
              <a:t>The AHRQ Safety Program for Improving Surgical Care and Recovery (ISCR) incorporates AHRQ’s Comprehensive Unit-based Safety Program, or CUSP, to help you introduce, embed, and sustain an enhanced recovery program at your hospital.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168920-C3B2-457B-B254-A18E2642CF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z="1442" dirty="0"/>
              <a:t>Identifying Stakeholders   </a:t>
            </a:r>
            <a:fld id="{F3A12AAB-6ECC-094B-AAD8-94CFE9258C89}" type="slidenum">
              <a:rPr lang="en-US" sz="1442"/>
              <a:pPr/>
              <a:t>2</a:t>
            </a:fld>
            <a:endParaRPr lang="en-US" sz="1442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ABF6DD-4574-436C-A283-1A3957BDC896}"/>
              </a:ext>
            </a:extLst>
          </p:cNvPr>
          <p:cNvSpPr txBox="1"/>
          <p:nvPr/>
        </p:nvSpPr>
        <p:spPr>
          <a:xfrm>
            <a:off x="1391652" y="235743"/>
            <a:ext cx="7579895" cy="63017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defTabSz="1381722">
              <a:lnSpc>
                <a:spcPct val="90000"/>
              </a:lnSpc>
              <a:spcBef>
                <a:spcPct val="0"/>
              </a:spcBef>
              <a:buNone/>
              <a:defRPr sz="5400"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/>
              <a:t>Introduction to ISCR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6745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96A8BD1-4913-47EC-BD75-3E6E1CE66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4833"/>
            <a:ext cx="10363199" cy="746567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How Do We Know Who To Engage in This Work?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4DF239-A5E3-4406-810A-2A2C0C102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Identifying Stakeholders   </a:t>
            </a:r>
            <a:fld id="{F3A12AAB-6ECC-094B-AAD8-94CFE9258C89}" type="slidenum">
              <a:rPr lang="en-US"/>
              <a:pPr/>
              <a:t>3</a:t>
            </a:fld>
            <a:endParaRPr lang="en-US" dirty="0"/>
          </a:p>
          <a:p>
            <a:endParaRPr lang="en-US" dirty="0"/>
          </a:p>
        </p:txBody>
      </p:sp>
      <p:pic>
        <p:nvPicPr>
          <p:cNvPr id="41988" name="Picture 2" descr="Photograph of teamwork in healthcare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421" y="2123580"/>
            <a:ext cx="8460263" cy="397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669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5AEBB202-97D7-4B49-B2F2-89E7F39DA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082" y="172638"/>
            <a:ext cx="9214312" cy="718085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Timing for </a:t>
            </a:r>
            <a:r>
              <a:rPr lang="en-US" sz="4400" dirty="0"/>
              <a:t>Stakeholder</a:t>
            </a:r>
            <a:r>
              <a:rPr lang="en-US" sz="4800" dirty="0"/>
              <a:t> Analysis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D98312-9766-47A9-AC14-0DE5F7FDDD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Identifying Stakeholders   </a:t>
            </a:r>
            <a:fld id="{F3A12AAB-6ECC-094B-AAD8-94CFE9258C89}" type="slidenum">
              <a:rPr lang="en-US" smtClean="0"/>
              <a:pPr/>
              <a:t>4</a:t>
            </a:fld>
            <a:endParaRPr lang="en-US"/>
          </a:p>
          <a:p>
            <a:endParaRPr lang="en-US" dirty="0"/>
          </a:p>
        </p:txBody>
      </p:sp>
      <p:pic>
        <p:nvPicPr>
          <p:cNvPr id="2" name="Picture 1" descr="Photograph of a medical team working around a conference room table.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8" b="33211"/>
          <a:stretch/>
        </p:blipFill>
        <p:spPr>
          <a:xfrm>
            <a:off x="532323" y="2113347"/>
            <a:ext cx="9359830" cy="37068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8536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graph of a person typing on a computer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726" y="1806323"/>
            <a:ext cx="7521747" cy="4159754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BBDC0DA9-F9DB-48E0-8839-51D104A10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363200" cy="1027134"/>
          </a:xfrm>
        </p:spPr>
        <p:txBody>
          <a:bodyPr>
            <a:noAutofit/>
          </a:bodyPr>
          <a:lstStyle/>
          <a:p>
            <a:pPr algn="ctr"/>
            <a:r>
              <a:rPr lang="en-US" sz="4200" dirty="0"/>
              <a:t>What Is the Purpose of a Stakeholder Analysis?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935097B-15B7-49CE-8D52-9B313FB9D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0726" y="4313002"/>
            <a:ext cx="7521747" cy="1653075"/>
          </a:xfrm>
          <a:solidFill>
            <a:srgbClr val="FFFFFF">
              <a:alpha val="88000"/>
            </a:srgbClr>
          </a:solidFill>
        </p:spPr>
        <p:txBody>
          <a:bodyPr vert="horz" lIns="94211" tIns="47105" rIns="94211" bIns="47105" rtlCol="0">
            <a:noAutofit/>
          </a:bodyPr>
          <a:lstStyle/>
          <a:p>
            <a:r>
              <a:rPr lang="en-US" sz="2400" dirty="0"/>
              <a:t>Gathering qualitative information about project’s impact on stakeholders </a:t>
            </a:r>
          </a:p>
          <a:p>
            <a:r>
              <a:rPr lang="en-US" sz="2400" dirty="0"/>
              <a:t>Ensuring broad input </a:t>
            </a:r>
          </a:p>
          <a:p>
            <a:r>
              <a:rPr lang="en-US" sz="2400" dirty="0"/>
              <a:t>Understanding complexity of change effort </a:t>
            </a:r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479E1F1B-5616-094E-A005-9BDE0234BB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03651" y="7556975"/>
            <a:ext cx="2659549" cy="204398"/>
          </a:xfrm>
        </p:spPr>
        <p:txBody>
          <a:bodyPr/>
          <a:lstStyle/>
          <a:p>
            <a:r>
              <a:rPr lang="en-US" sz="1442" dirty="0"/>
              <a:t>Identifying Stakeholders   </a:t>
            </a:r>
            <a:fld id="{F3A12AAB-6ECC-094B-AAD8-94CFE9258C89}" type="slidenum">
              <a:rPr lang="en-US" sz="1442"/>
              <a:pPr/>
              <a:t>5</a:t>
            </a:fld>
            <a:endParaRPr lang="en-US" sz="1442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9489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graph of a thermometer against a sunny sky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655" y="2034056"/>
            <a:ext cx="6223640" cy="4149579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100D3C70-87B3-470F-A84E-099C52860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2307"/>
            <a:ext cx="10363200" cy="746567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Creating the Right Temperature for Change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D7BC9C-F720-4455-9FDE-D7460CF1DC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Identifying Stakeholders   </a:t>
            </a:r>
            <a:fld id="{F3A12AAB-6ECC-094B-AAD8-94CFE9258C89}" type="slidenum">
              <a:rPr lang="en-US" smtClean="0"/>
              <a:pPr/>
              <a:t>6</a:t>
            </a:fld>
            <a:endParaRPr lang="en-US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4854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hotograph of cogs held together by five hands, depicting support is needed from many people for the cogs to function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213" y="2798786"/>
            <a:ext cx="5134775" cy="3423183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CD0773C1-ECBF-4B5F-B331-DD3F4904C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444" y="172244"/>
            <a:ext cx="9214312" cy="746567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Stakeholder Analysis Buy-in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8AFA57B-9269-4D23-B789-465C9E4321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Stakeholder analysis helps identify support needed for program implementation 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FEFB8D-82DD-4E17-B9F2-165F873069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Identifying Stakeholders   </a:t>
            </a:r>
            <a:fld id="{F3A12AAB-6ECC-094B-AAD8-94CFE9258C89}" type="slidenum">
              <a:rPr lang="en-US" smtClean="0"/>
              <a:pPr/>
              <a:t>7</a:t>
            </a:fld>
            <a:endParaRPr lang="en-US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4243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33" y="1636618"/>
            <a:ext cx="8842933" cy="49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4AE7EAF-F332-4AFB-822B-AE19BD025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363200" cy="1002081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Asking Questions To Facilitate Understanding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A40078-13AF-43F0-BE48-E93BE76C8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132" y="1404356"/>
            <a:ext cx="8842933" cy="5195949"/>
          </a:xfrm>
          <a:solidFill>
            <a:schemeClr val="bg1">
              <a:alpha val="35000"/>
            </a:schemeClr>
          </a:solidFill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ja-JP" altLang="en-US" sz="2800" dirty="0"/>
              <a:t>“</a:t>
            </a:r>
            <a:r>
              <a:rPr lang="en-US" sz="2800" dirty="0"/>
              <a:t>What puzzles you about how we take care of our surgical patients?</a:t>
            </a:r>
            <a:r>
              <a:rPr lang="ja-JP" altLang="en-US" sz="2800" dirty="0"/>
              <a:t>”</a:t>
            </a:r>
            <a:endParaRPr lang="en-US" sz="28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ja-JP" altLang="en-US" sz="2800" dirty="0"/>
              <a:t>“</a:t>
            </a:r>
            <a:r>
              <a:rPr lang="en-US" sz="2800" dirty="0"/>
              <a:t>How might your patients benefit from an enhanced recovery program?</a:t>
            </a:r>
            <a:r>
              <a:rPr lang="ja-JP" altLang="en-US" sz="2800" dirty="0"/>
              <a:t>”</a:t>
            </a:r>
            <a:r>
              <a:rPr lang="en-US" sz="2800" dirty="0"/>
              <a:t>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ja-JP" altLang="en-US" sz="2800" dirty="0"/>
              <a:t>“</a:t>
            </a:r>
            <a:r>
              <a:rPr lang="en-US" sz="2800" dirty="0"/>
              <a:t>When do you find yourself wasting time while taking care of our surgical patients?</a:t>
            </a:r>
            <a:r>
              <a:rPr lang="ja-JP" altLang="en-US" sz="2800" dirty="0"/>
              <a:t>”</a:t>
            </a:r>
            <a:r>
              <a:rPr lang="en-US" sz="2800" dirty="0"/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ja-JP" altLang="en-US" sz="2800" dirty="0"/>
              <a:t>“</a:t>
            </a:r>
            <a:r>
              <a:rPr lang="en-US" sz="2800" dirty="0"/>
              <a:t>What ideas do you have to make this effort successful?</a:t>
            </a:r>
            <a:r>
              <a:rPr lang="ja-JP" altLang="en-US" sz="2800" dirty="0"/>
              <a:t>”</a:t>
            </a:r>
            <a:endParaRPr lang="en-US" sz="28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ja-JP" altLang="en-US" sz="2800" dirty="0"/>
              <a:t>“</a:t>
            </a:r>
            <a:r>
              <a:rPr lang="en-US" sz="2800" dirty="0"/>
              <a:t>What might be our blind spot?</a:t>
            </a:r>
            <a:r>
              <a:rPr lang="ja-JP" altLang="en-US" sz="2800" dirty="0"/>
              <a:t>”</a:t>
            </a:r>
            <a:r>
              <a:rPr lang="en-US" sz="2800" dirty="0"/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 </a:t>
            </a:r>
            <a:r>
              <a:rPr lang="ja-JP" altLang="en-US" sz="2800" dirty="0"/>
              <a:t>“</a:t>
            </a:r>
            <a:r>
              <a:rPr lang="en-US" sz="2800" dirty="0"/>
              <a:t>If we were to help make your work easier in this next year, what might that be?</a:t>
            </a:r>
            <a:r>
              <a:rPr lang="ja-JP" altLang="en-US" sz="2800" dirty="0"/>
              <a:t>”</a:t>
            </a:r>
            <a:r>
              <a:rPr lang="en-US" sz="2800" dirty="0"/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ja-JP" altLang="en-US" sz="2800" dirty="0"/>
              <a:t>“</a:t>
            </a:r>
            <a:r>
              <a:rPr lang="en-US" sz="2800" dirty="0"/>
              <a:t>Tell me about a surgical patient who made you smile.</a:t>
            </a:r>
            <a:r>
              <a:rPr lang="ja-JP" altLang="en-US" sz="2800" dirty="0"/>
              <a:t>”</a:t>
            </a:r>
            <a:r>
              <a:rPr lang="en-US" sz="28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8D75EC-6DE4-4268-B3BF-69DA021F0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Identifying Stakeholders   </a:t>
            </a:r>
            <a:fld id="{F3A12AAB-6ECC-094B-AAD8-94CFE9258C89}" type="slidenum">
              <a:rPr lang="en-US" smtClean="0"/>
              <a:pPr/>
              <a:t>8</a:t>
            </a:fld>
            <a:endParaRPr lang="en-US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4530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nt-Up Arrow 2">
            <a:extLst>
              <a:ext uri="{FF2B5EF4-FFF2-40B4-BE49-F238E27FC236}">
                <a16:creationId xmlns:a16="http://schemas.microsoft.com/office/drawing/2014/main" id="{C132F37C-8BB9-5B42-A3C8-C91AAE9A5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1342832" y="4089837"/>
            <a:ext cx="863600" cy="1161281"/>
          </a:xfrm>
          <a:prstGeom prst="bentUpArrow">
            <a:avLst/>
          </a:prstGeom>
          <a:solidFill>
            <a:srgbClr val="009EC1"/>
          </a:solidFill>
          <a:ln>
            <a:solidFill>
              <a:srgbClr val="FED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55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7564F4-F841-407F-B705-894582DE1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470" y="1865694"/>
            <a:ext cx="3489879" cy="43562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</a:t>
            </a:r>
            <a:r>
              <a:rPr lang="en-US" dirty="0">
                <a:hlinkClick r:id="rId4"/>
              </a:rPr>
              <a:t>Stakeholder Analysis Worksheet </a:t>
            </a:r>
            <a:r>
              <a:rPr lang="en-US" dirty="0"/>
              <a:t>is in the Toolkit on the AHRQ ISCR website.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02C277-E484-4F25-BB27-2CDEF6AF1A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Identifying Stakeholders   </a:t>
            </a:r>
            <a:fld id="{F3A12AAB-6ECC-094B-AAD8-94CFE9258C89}" type="slidenum">
              <a:rPr lang="en-US" smtClean="0"/>
              <a:pPr/>
              <a:t>9</a:t>
            </a:fld>
            <a:endParaRPr lang="en-US"/>
          </a:p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B4E39F6-877D-4E47-AC7D-29516CEFE481}"/>
              </a:ext>
            </a:extLst>
          </p:cNvPr>
          <p:cNvSpPr/>
          <p:nvPr/>
        </p:nvSpPr>
        <p:spPr>
          <a:xfrm>
            <a:off x="0" y="0"/>
            <a:ext cx="10363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prstClr val="black"/>
                </a:solidFill>
                <a:latin typeface="+mj-lt"/>
              </a:rPr>
              <a:t>The Stakeholder Analysis Worksheet </a:t>
            </a:r>
            <a:endParaRPr lang="en-US" sz="4800" dirty="0">
              <a:latin typeface="+mj-lt"/>
            </a:endParaRPr>
          </a:p>
        </p:txBody>
      </p:sp>
      <p:pic>
        <p:nvPicPr>
          <p:cNvPr id="5" name="Picture 4" descr="Image of the Stakeholder Analysis Worksheet">
            <a:extLst>
              <a:ext uri="{FF2B5EF4-FFF2-40B4-BE49-F238E27FC236}">
                <a16:creationId xmlns:a16="http://schemas.microsoft.com/office/drawing/2014/main" id="{BB4FC470-91B6-47AB-8707-8C36D3693E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2349" y="1550431"/>
            <a:ext cx="5791014" cy="45204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31100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aj47MPBY"/>
  <p:tag name="ARTICULATE_SLIDE_COUNT" val="13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SP HAI slide template  -  Read-Only" id="{05436A07-EA13-4AF6-AEB2-255E61CFD9EE}" vid="{1D684F3B-F737-4290-80E0-C78F1BC306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819</TotalTime>
  <Words>444</Words>
  <Application>Microsoft Office PowerPoint</Application>
  <PresentationFormat>Custom</PresentationFormat>
  <Paragraphs>68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Identifying Stakeholders</vt:lpstr>
      <vt:lpstr>PowerPoint Presentation</vt:lpstr>
      <vt:lpstr>How Do We Know Who To Engage in This Work? </vt:lpstr>
      <vt:lpstr>Timing for Stakeholder Analysis</vt:lpstr>
      <vt:lpstr>What Is the Purpose of a Stakeholder Analysis?</vt:lpstr>
      <vt:lpstr>Creating the Right Temperature for Change</vt:lpstr>
      <vt:lpstr>Stakeholder Analysis Buy-in</vt:lpstr>
      <vt:lpstr>Asking Questions To Facilitate Understanding</vt:lpstr>
      <vt:lpstr>PowerPoint Presentation</vt:lpstr>
      <vt:lpstr>Questions To Consider</vt:lpstr>
      <vt:lpstr>Additional Considerations</vt:lpstr>
      <vt:lpstr>Available Resources</vt:lpstr>
      <vt:lpstr>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Meghan Walrath</dc:creator>
  <cp:lastModifiedBy>Heidenrich, Christine (AHRQ/OC) (CTR)</cp:lastModifiedBy>
  <cp:revision>51</cp:revision>
  <dcterms:created xsi:type="dcterms:W3CDTF">2021-11-22T13:12:42Z</dcterms:created>
  <dcterms:modified xsi:type="dcterms:W3CDTF">2023-06-07T21:18:46Z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2FF73758-7B52-431C-9BB2-D669844B3B13</vt:lpwstr>
  </property>
  <property fmtid="{D5CDD505-2E9C-101B-9397-08002B2CF9AE}" pid="3" name="ArticulatePath">
    <vt:lpwstr>https://livejohnshopkins-my.sharepoint.com/personal/ekirley1_jh_edu/Documents/ISCR 508 Reviews/CUSP HAI slide template</vt:lpwstr>
  </property>
</Properties>
</file>