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4"/>
  </p:notesMasterIdLst>
  <p:sldIdLst>
    <p:sldId id="1016" r:id="rId5"/>
    <p:sldId id="1018" r:id="rId6"/>
    <p:sldId id="1011" r:id="rId7"/>
    <p:sldId id="1012" r:id="rId8"/>
    <p:sldId id="1010" r:id="rId9"/>
    <p:sldId id="1006" r:id="rId10"/>
    <p:sldId id="1014" r:id="rId11"/>
    <p:sldId id="1015" r:id="rId12"/>
    <p:sldId id="1017" r:id="rId13"/>
  </p:sldIdLst>
  <p:sldSz cx="10058400" cy="77724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derson, Susan (AHRQ/CQuIPS)" initials="HS(" lastIdx="11" clrIdx="0">
    <p:extLst>
      <p:ext uri="{19B8F6BF-5375-455C-9EA6-DF929625EA0E}">
        <p15:presenceInfo xmlns:p15="http://schemas.microsoft.com/office/powerpoint/2012/main" userId="S::Susan.Henderson@ahrq.hhs.gov::be03e4c4-8aa6-4af0-941e-a67dd7c07131" providerId="AD"/>
      </p:ext>
    </p:extLst>
  </p:cmAuthor>
  <p:cmAuthor id="2" name="Gray, Darryl (AHRQ/CQuIPS)" initials="GD(" lastIdx="29" clrIdx="1">
    <p:extLst>
      <p:ext uri="{19B8F6BF-5375-455C-9EA6-DF929625EA0E}">
        <p15:presenceInfo xmlns:p15="http://schemas.microsoft.com/office/powerpoint/2012/main" userId="S::Darryl.Gray@ahrq.hhs.gov::797aa305-9663-4b54-9959-e4ac22247a2d" providerId="AD"/>
      </p:ext>
    </p:extLst>
  </p:cmAuthor>
  <p:cmAuthor id="3" name="Heidenrich, Christine (AHRQ/OC) (CTR)" initials="HC((" lastIdx="20" clrIdx="2">
    <p:extLst>
      <p:ext uri="{19B8F6BF-5375-455C-9EA6-DF929625EA0E}">
        <p15:presenceInfo xmlns:p15="http://schemas.microsoft.com/office/powerpoint/2012/main" userId="S::Christine.Heidenrich@ahrq.hhs.gov::58cf9597-5aed-4544-869e-b91fdda55fa7" providerId="AD"/>
      </p:ext>
    </p:extLst>
  </p:cmAuthor>
  <p:cmAuthor id="4" name="Erin Kirley" initials="EK" lastIdx="25" clrIdx="3">
    <p:extLst>
      <p:ext uri="{19B8F6BF-5375-455C-9EA6-DF929625EA0E}">
        <p15:presenceInfo xmlns:p15="http://schemas.microsoft.com/office/powerpoint/2012/main" userId="S-1-5-21-1214440339-484763869-725345543-3357456" providerId="AD"/>
      </p:ext>
    </p:extLst>
  </p:cmAuthor>
  <p:cmAuthor id="5" name="Deb Hobson" initials="DH" lastIdx="3" clrIdx="4">
    <p:extLst>
      <p:ext uri="{19B8F6BF-5375-455C-9EA6-DF929625EA0E}">
        <p15:presenceInfo xmlns:p15="http://schemas.microsoft.com/office/powerpoint/2012/main" userId="S-1-5-21-1214440339-484763869-725345543-132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1331" autoAdjust="0"/>
  </p:normalViewPr>
  <p:slideViewPr>
    <p:cSldViewPr snapToGrid="0">
      <p:cViewPr varScale="1">
        <p:scale>
          <a:sx n="54" d="100"/>
          <a:sy n="54" d="100"/>
        </p:scale>
        <p:origin x="1484"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1EFB7-5175-4A6B-A875-B88CD950C675}" type="datetimeFigureOut">
              <a:rPr lang="en-US" smtClean="0"/>
              <a:t>6/7/2023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ECE7E-882D-48C3-9A87-8E17BD6DBF9D}" type="slidenum">
              <a:rPr lang="en-US" smtClean="0"/>
              <a:t>‹#›</a:t>
            </a:fld>
            <a:endParaRPr lang="en-US"/>
          </a:p>
        </p:txBody>
      </p:sp>
    </p:spTree>
    <p:extLst>
      <p:ext uri="{BB962C8B-B14F-4D97-AF65-F5344CB8AC3E}">
        <p14:creationId xmlns:p14="http://schemas.microsoft.com/office/powerpoint/2010/main" val="19209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0EE5D7A-8B7F-6145-A359-2387DAC586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807C450-CA94-724F-9109-7AFAEC2151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0CA03F97-F921-C74E-A967-9C43E004C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DC49096B-3AC1-0349-B7C4-0B4612866319}" type="slidenum">
              <a:rPr lang="en-US" altLang="en-US" sz="1200" smtClean="0"/>
              <a:pPr/>
              <a:t>1</a:t>
            </a:fld>
            <a:endParaRPr lang="en-US" altLang="en-US" sz="1200"/>
          </a:p>
        </p:txBody>
      </p:sp>
    </p:spTree>
    <p:extLst>
      <p:ext uri="{BB962C8B-B14F-4D97-AF65-F5344CB8AC3E}">
        <p14:creationId xmlns:p14="http://schemas.microsoft.com/office/powerpoint/2010/main" val="317221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charset="0"/>
              <a:ea typeface="+mn-ea"/>
              <a:cs typeface="+mn-cs"/>
            </a:endParaRPr>
          </a:p>
        </p:txBody>
      </p:sp>
      <p:sp>
        <p:nvSpPr>
          <p:cNvPr id="4" name="Slide Number Placeholder 3"/>
          <p:cNvSpPr>
            <a:spLocks noGrp="1"/>
          </p:cNvSpPr>
          <p:nvPr>
            <p:ph type="sldNum" sz="quarter" idx="5"/>
          </p:nvPr>
        </p:nvSpPr>
        <p:spPr/>
        <p:txBody>
          <a:bodyPr/>
          <a:lstStyle/>
          <a:p>
            <a:fld id="{481ECE7E-882D-48C3-9A87-8E17BD6DBF9D}" type="slidenum">
              <a:rPr lang="en-US" smtClean="0"/>
              <a:t>2</a:t>
            </a:fld>
            <a:endParaRPr lang="en-US"/>
          </a:p>
        </p:txBody>
      </p:sp>
    </p:spTree>
    <p:extLst>
      <p:ext uri="{BB962C8B-B14F-4D97-AF65-F5344CB8AC3E}">
        <p14:creationId xmlns:p14="http://schemas.microsoft.com/office/powerpoint/2010/main" val="2364799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DFC2050-4E19-6248-B5BC-54BBB975AF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7AB7D64E-F38B-C04D-B0FE-A2D1971556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300" kern="1200" dirty="0">
              <a:solidFill>
                <a:schemeClr val="tx1"/>
              </a:solidFill>
              <a:effectLst/>
              <a:latin typeface="+mn-lt"/>
              <a:ea typeface="ＭＳ Ｐゴシック" charset="0"/>
              <a:cs typeface="+mn-cs"/>
            </a:endParaRPr>
          </a:p>
          <a:p>
            <a:pPr eaLnBrk="1" hangingPunct="1">
              <a:spcBef>
                <a:spcPct val="0"/>
              </a:spcBef>
            </a:pPr>
            <a:endParaRPr lang="en-US" altLang="en-US" dirty="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EB9AF98E-2A41-0F4A-8A5A-CFE04CE155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95843963-6B3B-4F46-A5A2-696871670E81}" type="slidenum">
              <a:rPr lang="en-US" altLang="en-US" sz="1200" smtClean="0">
                <a:solidFill>
                  <a:srgbClr val="000000"/>
                </a:solidFill>
              </a:rPr>
              <a:pPr/>
              <a:t>3</a:t>
            </a:fld>
            <a:endParaRPr lang="en-US" altLang="en-US" sz="1200">
              <a:solidFill>
                <a:srgbClr val="000000"/>
              </a:solidFill>
            </a:endParaRPr>
          </a:p>
        </p:txBody>
      </p:sp>
    </p:spTree>
    <p:extLst>
      <p:ext uri="{BB962C8B-B14F-4D97-AF65-F5344CB8AC3E}">
        <p14:creationId xmlns:p14="http://schemas.microsoft.com/office/powerpoint/2010/main" val="83854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C43C98E-AB5C-EE4C-83AB-7C091D08A3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518D6BAD-3E2D-6641-8477-BBBD622DA4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300" kern="1200" dirty="0">
              <a:solidFill>
                <a:schemeClr val="tx1"/>
              </a:solidFill>
              <a:effectLst/>
              <a:latin typeface="+mn-lt"/>
              <a:ea typeface="+mn-ea"/>
              <a:cs typeface="+mn-cs"/>
            </a:endParaRPr>
          </a:p>
        </p:txBody>
      </p:sp>
      <p:sp>
        <p:nvSpPr>
          <p:cNvPr id="43012" name="Slide Number Placeholder 3">
            <a:extLst>
              <a:ext uri="{FF2B5EF4-FFF2-40B4-BE49-F238E27FC236}">
                <a16:creationId xmlns:a16="http://schemas.microsoft.com/office/drawing/2014/main" id="{C76D44C4-321C-F44C-AEDB-A748CCDB29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F10EEAAC-2D09-1F4F-8C32-DD219656F89F}" type="slidenum">
              <a:rPr lang="en-US" altLang="en-US" sz="1200" smtClean="0">
                <a:solidFill>
                  <a:srgbClr val="000000"/>
                </a:solidFill>
              </a:rPr>
              <a:pPr/>
              <a:t>4</a:t>
            </a:fld>
            <a:endParaRPr lang="en-US" altLang="en-US" sz="1200">
              <a:solidFill>
                <a:srgbClr val="000000"/>
              </a:solidFill>
            </a:endParaRPr>
          </a:p>
        </p:txBody>
      </p:sp>
    </p:spTree>
    <p:extLst>
      <p:ext uri="{BB962C8B-B14F-4D97-AF65-F5344CB8AC3E}">
        <p14:creationId xmlns:p14="http://schemas.microsoft.com/office/powerpoint/2010/main" val="232994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BA4110C-79DE-C248-B05D-78A83097C0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A8DDF5A-37C9-144C-B4DA-4719C1EEBF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300" kern="1200" dirty="0">
              <a:solidFill>
                <a:schemeClr val="tx1"/>
              </a:solidFill>
              <a:effectLst/>
              <a:latin typeface="+mn-lt"/>
              <a:ea typeface="+mn-ea"/>
              <a:cs typeface="+mn-cs"/>
            </a:endParaRPr>
          </a:p>
          <a:p>
            <a:endParaRPr lang="en-US" altLang="en-US" dirty="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FCA6BD5D-5B21-2944-9A40-47095AB074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3C950014-58F5-004F-9454-ADB29ADEC0C4}" type="slidenum">
              <a:rPr lang="en-US" altLang="en-US" sz="1200" smtClean="0">
                <a:solidFill>
                  <a:srgbClr val="000000"/>
                </a:solidFill>
              </a:rPr>
              <a:pPr/>
              <a:t>5</a:t>
            </a:fld>
            <a:endParaRPr lang="en-US" altLang="en-US" sz="1200">
              <a:solidFill>
                <a:srgbClr val="000000"/>
              </a:solidFill>
            </a:endParaRPr>
          </a:p>
        </p:txBody>
      </p:sp>
    </p:spTree>
    <p:extLst>
      <p:ext uri="{BB962C8B-B14F-4D97-AF65-F5344CB8AC3E}">
        <p14:creationId xmlns:p14="http://schemas.microsoft.com/office/powerpoint/2010/main" val="382157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8736B0A-D9BA-D041-9AD8-EC5FC7CD8D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0EA933A-2B12-2746-8981-B64887DA09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591EFC02-1E67-B547-AE8F-4C72920184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5EBECA3D-C7D5-A345-BD55-BAFF11697C50}" type="slidenum">
              <a:rPr lang="en-US" altLang="en-US" sz="1200" smtClean="0">
                <a:solidFill>
                  <a:srgbClr val="000000"/>
                </a:solidFill>
              </a:rPr>
              <a:pPr/>
              <a:t>6</a:t>
            </a:fld>
            <a:endParaRPr lang="en-US" altLang="en-US" sz="1200">
              <a:solidFill>
                <a:srgbClr val="000000"/>
              </a:solidFill>
            </a:endParaRPr>
          </a:p>
        </p:txBody>
      </p:sp>
    </p:spTree>
    <p:extLst>
      <p:ext uri="{BB962C8B-B14F-4D97-AF65-F5344CB8AC3E}">
        <p14:creationId xmlns:p14="http://schemas.microsoft.com/office/powerpoint/2010/main" val="3088450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7A2D3EC-D82D-AE4F-995E-629C62B9AB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BD4C8040-D5DE-5A42-A827-49B7B55AA7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300" kern="1200" dirty="0">
              <a:solidFill>
                <a:schemeClr val="tx1"/>
              </a:solidFill>
              <a:effectLst/>
              <a:latin typeface="+mn-lt"/>
              <a:ea typeface="+mn-ea"/>
              <a:cs typeface="+mn-cs"/>
            </a:endParaRPr>
          </a:p>
          <a:p>
            <a:pPr eaLnBrk="1" hangingPunct="1">
              <a:spcBef>
                <a:spcPct val="0"/>
              </a:spcBef>
            </a:pPr>
            <a:endParaRPr lang="en-US" altLang="en-US" dirty="0">
              <a:ea typeface="ＭＳ Ｐゴシック" panose="020B0600070205080204" pitchFamily="34" charset="-128"/>
            </a:endParaRPr>
          </a:p>
        </p:txBody>
      </p:sp>
      <p:sp>
        <p:nvSpPr>
          <p:cNvPr id="47108" name="Slide Number Placeholder 3">
            <a:extLst>
              <a:ext uri="{FF2B5EF4-FFF2-40B4-BE49-F238E27FC236}">
                <a16:creationId xmlns:a16="http://schemas.microsoft.com/office/drawing/2014/main" id="{CCADC773-5DCA-A940-BBAC-2E8D9F30E1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D1F5D6B7-3341-6343-BF23-ACA38C143123}" type="slidenum">
              <a:rPr lang="en-US" altLang="en-US" sz="1200" smtClean="0">
                <a:solidFill>
                  <a:srgbClr val="000000"/>
                </a:solidFill>
              </a:rPr>
              <a:pPr/>
              <a:t>7</a:t>
            </a:fld>
            <a:endParaRPr lang="en-US" altLang="en-US" sz="1200">
              <a:solidFill>
                <a:srgbClr val="000000"/>
              </a:solidFill>
            </a:endParaRPr>
          </a:p>
        </p:txBody>
      </p:sp>
    </p:spTree>
    <p:extLst>
      <p:ext uri="{BB962C8B-B14F-4D97-AF65-F5344CB8AC3E}">
        <p14:creationId xmlns:p14="http://schemas.microsoft.com/office/powerpoint/2010/main" val="120359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7170874-CB2B-EE44-8C04-76F445E6D8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CEDA1C64-0AB5-0A47-A140-AE2C3A03E0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300" kern="1200" dirty="0">
              <a:solidFill>
                <a:schemeClr val="tx1"/>
              </a:solidFill>
              <a:effectLst/>
              <a:latin typeface="+mn-lt"/>
              <a:ea typeface="+mn-ea"/>
              <a:cs typeface="+mn-cs"/>
            </a:endParaRPr>
          </a:p>
          <a:p>
            <a:pPr eaLnBrk="1" hangingPunct="1">
              <a:spcBef>
                <a:spcPct val="0"/>
              </a:spcBef>
            </a:pPr>
            <a:endParaRPr lang="en-US" altLang="en-US" dirty="0">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E6B48636-D678-A94B-A088-1D17BAF740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51B19AFB-D618-1C4B-9154-78A7B05A79C0}" type="slidenum">
              <a:rPr lang="en-US" altLang="en-US" sz="1200" smtClean="0">
                <a:solidFill>
                  <a:srgbClr val="000000"/>
                </a:solidFill>
              </a:rPr>
              <a:pPr/>
              <a:t>8</a:t>
            </a:fld>
            <a:endParaRPr lang="en-US" altLang="en-US" sz="1200">
              <a:solidFill>
                <a:srgbClr val="000000"/>
              </a:solidFill>
            </a:endParaRPr>
          </a:p>
        </p:txBody>
      </p:sp>
    </p:spTree>
    <p:extLst>
      <p:ext uri="{BB962C8B-B14F-4D97-AF65-F5344CB8AC3E}">
        <p14:creationId xmlns:p14="http://schemas.microsoft.com/office/powerpoint/2010/main" val="3033157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AFFE284-2827-0B46-AD2E-F900D6F37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ABF649DD-C22B-2B48-9EEA-CFCABA88AA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85FC49F6-D407-FF40-A352-D834950C1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93777D6C-2AC9-CD42-8D4C-252F35B2B373}" type="slidenum">
              <a:rPr lang="en-US" altLang="en-US" sz="1200" smtClean="0"/>
              <a:pPr/>
              <a:t>9</a:t>
            </a:fld>
            <a:endParaRPr lang="en-US" altLang="en-US" sz="1200"/>
          </a:p>
        </p:txBody>
      </p:sp>
    </p:spTree>
    <p:extLst>
      <p:ext uri="{BB962C8B-B14F-4D97-AF65-F5344CB8AC3E}">
        <p14:creationId xmlns:p14="http://schemas.microsoft.com/office/powerpoint/2010/main" val="495180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normAutofit/>
          </a:bodyPr>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pic>
        <p:nvPicPr>
          <p:cNvPr id="4" name="Picture 3" descr="A picture containing chart&#10;&#10;Description automatically generated">
            <a:extLst>
              <a:ext uri="{FF2B5EF4-FFF2-40B4-BE49-F238E27FC236}">
                <a16:creationId xmlns:a16="http://schemas.microsoft.com/office/drawing/2014/main" id="{005E982F-BF0F-B222-4EDF-E1C6EA7E65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59"/>
            <a:ext cx="10131972" cy="7822129"/>
          </a:xfrm>
          <a:prstGeom prst="rect">
            <a:avLst/>
          </a:prstGeom>
        </p:spPr>
      </p:pic>
    </p:spTree>
    <p:custDataLst>
      <p:tags r:id="rId1"/>
    </p:custDataLst>
    <p:extLst>
      <p:ext uri="{BB962C8B-B14F-4D97-AF65-F5344CB8AC3E}">
        <p14:creationId xmlns:p14="http://schemas.microsoft.com/office/powerpoint/2010/main" val="237330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with one text box">
    <p:spTree>
      <p:nvGrpSpPr>
        <p:cNvPr id="1" name=""/>
        <p:cNvGrpSpPr/>
        <p:nvPr/>
      </p:nvGrpSpPr>
      <p:grpSpPr>
        <a:xfrm>
          <a:off x="0" y="0"/>
          <a:ext cx="0" cy="0"/>
          <a:chOff x="0" y="0"/>
          <a:chExt cx="0" cy="0"/>
        </a:xfrm>
      </p:grpSpPr>
      <p:sp>
        <p:nvSpPr>
          <p:cNvPr id="2" name="Title 1"/>
          <p:cNvSpPr>
            <a:spLocks noGrp="1"/>
          </p:cNvSpPr>
          <p:nvPr>
            <p:ph type="title"/>
          </p:nvPr>
        </p:nvSpPr>
        <p:spPr>
          <a:xfrm>
            <a:off x="691515" y="0"/>
            <a:ext cx="8675370" cy="995423"/>
          </a:xfrm>
        </p:spPr>
        <p:txBody>
          <a:bodyPr/>
          <a:lstStyle/>
          <a:p>
            <a:r>
              <a:rPr lang="en-US"/>
              <a:t>Click to edit Master title style</a:t>
            </a:r>
          </a:p>
        </p:txBody>
      </p:sp>
      <p:sp>
        <p:nvSpPr>
          <p:cNvPr id="3" name="Content Placeholder 2"/>
          <p:cNvSpPr>
            <a:spLocks noGrp="1"/>
          </p:cNvSpPr>
          <p:nvPr>
            <p:ph idx="1"/>
          </p:nvPr>
        </p:nvSpPr>
        <p:spPr>
          <a:xfrm>
            <a:off x="691515" y="1192192"/>
            <a:ext cx="8675370" cy="5808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5215498E-694F-47BB-9478-3890D9F4C811}"/>
              </a:ext>
            </a:extLst>
          </p:cNvPr>
          <p:cNvSpPr>
            <a:spLocks noGrp="1"/>
          </p:cNvSpPr>
          <p:nvPr>
            <p:ph type="sldNum" sz="quarter" idx="4"/>
          </p:nvPr>
        </p:nvSpPr>
        <p:spPr>
          <a:xfrm>
            <a:off x="7427835" y="7547320"/>
            <a:ext cx="2581327" cy="272530"/>
          </a:xfrm>
          <a:prstGeom prst="rect">
            <a:avLst/>
          </a:prstGeom>
        </p:spPr>
        <p:txBody>
          <a:bodyPr vert="horz" lIns="91440" tIns="45720" rIns="91440" bIns="45720" rtlCol="0" anchor="ctr"/>
          <a:lstStyle>
            <a:lvl1pPr algn="r">
              <a:defRPr sz="1320">
                <a:solidFill>
                  <a:schemeClr val="tx1"/>
                </a:solidFill>
              </a:defRPr>
            </a:lvl1pPr>
          </a:lstStyle>
          <a:p>
            <a:r>
              <a:rPr lang="en-US" sz="1400" dirty="0"/>
              <a:t>Engaging Stakeholders   </a:t>
            </a:r>
            <a:fld id="{F3A12AAB-6ECC-094B-AAD8-94CFE9258C89}" type="slidenum">
              <a:rPr lang="en-US" sz="1400" smtClean="0"/>
              <a:pPr/>
              <a:t>‹#›</a:t>
            </a:fld>
            <a:endParaRPr lang="en-US" sz="1400" dirty="0"/>
          </a:p>
        </p:txBody>
      </p:sp>
    </p:spTree>
    <p:custDataLst>
      <p:tags r:id="rId1"/>
    </p:custDataLst>
    <p:extLst>
      <p:ext uri="{BB962C8B-B14F-4D97-AF65-F5344CB8AC3E}">
        <p14:creationId xmlns:p14="http://schemas.microsoft.com/office/powerpoint/2010/main" val="27391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5B0699D-5DA4-AB45-A91D-551247FB0F99}"/>
              </a:ext>
            </a:extLst>
          </p:cNvPr>
          <p:cNvSpPr>
            <a:spLocks noGrp="1"/>
          </p:cNvSpPr>
          <p:nvPr>
            <p:ph type="body" idx="1"/>
          </p:nvPr>
        </p:nvSpPr>
        <p:spPr>
          <a:xfrm>
            <a:off x="691515" y="4589464"/>
            <a:ext cx="8675370" cy="1500187"/>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3" name="Text Placeholder 2">
            <a:extLst>
              <a:ext uri="{FF2B5EF4-FFF2-40B4-BE49-F238E27FC236}">
                <a16:creationId xmlns:a16="http://schemas.microsoft.com/office/drawing/2014/main" id="{6C826680-D337-442C-8E69-CF51B556B7C0}"/>
              </a:ext>
            </a:extLst>
          </p:cNvPr>
          <p:cNvSpPr>
            <a:spLocks noGrp="1"/>
          </p:cNvSpPr>
          <p:nvPr>
            <p:ph type="body" sz="quarter" idx="13" hasCustomPrompt="1"/>
          </p:nvPr>
        </p:nvSpPr>
        <p:spPr>
          <a:xfrm>
            <a:off x="690880" y="1682749"/>
            <a:ext cx="8675370" cy="2852737"/>
          </a:xfrm>
        </p:spPr>
        <p:txBody>
          <a:bodyPr anchor="ctr">
            <a:normAutofit/>
          </a:bodyPr>
          <a:lstStyle>
            <a:lvl1pPr marL="0" indent="0">
              <a:buNone/>
              <a:defRPr sz="5400"/>
            </a:lvl1pPr>
          </a:lstStyle>
          <a:p>
            <a:r>
              <a:rPr lang="en-US"/>
              <a:t>Click to edit Master title style</a:t>
            </a:r>
          </a:p>
        </p:txBody>
      </p:sp>
      <p:sp>
        <p:nvSpPr>
          <p:cNvPr id="5" name="Slide Number Placeholder 5">
            <a:extLst>
              <a:ext uri="{FF2B5EF4-FFF2-40B4-BE49-F238E27FC236}">
                <a16:creationId xmlns:a16="http://schemas.microsoft.com/office/drawing/2014/main" id="{AEC84FC6-89DE-45B7-912C-A22759DBAE83}"/>
              </a:ext>
            </a:extLst>
          </p:cNvPr>
          <p:cNvSpPr>
            <a:spLocks noGrp="1"/>
          </p:cNvSpPr>
          <p:nvPr>
            <p:ph type="sldNum" sz="quarter" idx="4"/>
          </p:nvPr>
        </p:nvSpPr>
        <p:spPr>
          <a:xfrm>
            <a:off x="7427835" y="7547320"/>
            <a:ext cx="2581327" cy="272530"/>
          </a:xfrm>
          <a:prstGeom prst="rect">
            <a:avLst/>
          </a:prstGeom>
        </p:spPr>
        <p:txBody>
          <a:bodyPr vert="horz" lIns="91440" tIns="45720" rIns="91440" bIns="45720" rtlCol="0" anchor="ctr"/>
          <a:lstStyle>
            <a:lvl1pPr algn="r">
              <a:defRPr sz="1320">
                <a:solidFill>
                  <a:schemeClr val="tx1"/>
                </a:solidFill>
              </a:defRPr>
            </a:lvl1pPr>
          </a:lstStyle>
          <a:p>
            <a:r>
              <a:rPr lang="en-US" sz="1400" dirty="0"/>
              <a:t>Engaging Stakeholders   </a:t>
            </a:r>
            <a:fld id="{F3A12AAB-6ECC-094B-AAD8-94CFE9258C89}" type="slidenum">
              <a:rPr lang="en-US" sz="1400" smtClean="0"/>
              <a:pPr/>
              <a:t>‹#›</a:t>
            </a:fld>
            <a:endParaRPr lang="en-US" sz="1400" dirty="0"/>
          </a:p>
        </p:txBody>
      </p:sp>
    </p:spTree>
    <p:custDataLst>
      <p:tags r:id="rId1"/>
    </p:custDataLst>
    <p:extLst>
      <p:ext uri="{BB962C8B-B14F-4D97-AF65-F5344CB8AC3E}">
        <p14:creationId xmlns:p14="http://schemas.microsoft.com/office/powerpoint/2010/main" val="248830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with 11 text boxes">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F92C32A-6419-334B-A8D5-098DE19F193A}"/>
              </a:ext>
            </a:extLst>
          </p:cNvPr>
          <p:cNvSpPr>
            <a:spLocks noGrp="1"/>
          </p:cNvSpPr>
          <p:nvPr>
            <p:ph idx="13"/>
          </p:nvPr>
        </p:nvSpPr>
        <p:spPr>
          <a:xfrm>
            <a:off x="10366986" y="0"/>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15191E98-1646-424B-B0D5-9B1FE8C3E5FB}"/>
              </a:ext>
            </a:extLst>
          </p:cNvPr>
          <p:cNvSpPr>
            <a:spLocks noGrp="1"/>
          </p:cNvSpPr>
          <p:nvPr>
            <p:ph idx="14"/>
          </p:nvPr>
        </p:nvSpPr>
        <p:spPr>
          <a:xfrm>
            <a:off x="10519386" y="662396"/>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EA4C66E1-C846-0945-96C6-C889F5A53C0D}"/>
              </a:ext>
            </a:extLst>
          </p:cNvPr>
          <p:cNvSpPr>
            <a:spLocks noGrp="1"/>
          </p:cNvSpPr>
          <p:nvPr>
            <p:ph idx="15"/>
          </p:nvPr>
        </p:nvSpPr>
        <p:spPr>
          <a:xfrm>
            <a:off x="10671786" y="1324792"/>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7F46D8CA-E722-6541-928C-BCAFB6C09013}"/>
              </a:ext>
            </a:extLst>
          </p:cNvPr>
          <p:cNvSpPr>
            <a:spLocks noGrp="1"/>
          </p:cNvSpPr>
          <p:nvPr>
            <p:ph idx="16"/>
          </p:nvPr>
        </p:nvSpPr>
        <p:spPr>
          <a:xfrm>
            <a:off x="10824186" y="1987188"/>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6F27485B-C1B6-FF48-8CF0-E42F867E2C2D}"/>
              </a:ext>
            </a:extLst>
          </p:cNvPr>
          <p:cNvSpPr>
            <a:spLocks noGrp="1"/>
          </p:cNvSpPr>
          <p:nvPr>
            <p:ph idx="17"/>
          </p:nvPr>
        </p:nvSpPr>
        <p:spPr>
          <a:xfrm>
            <a:off x="10976586" y="2649584"/>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6298F052-C037-6C4D-88FD-39BC4BE5A2D4}"/>
              </a:ext>
            </a:extLst>
          </p:cNvPr>
          <p:cNvSpPr>
            <a:spLocks noGrp="1"/>
          </p:cNvSpPr>
          <p:nvPr>
            <p:ph idx="18"/>
          </p:nvPr>
        </p:nvSpPr>
        <p:spPr>
          <a:xfrm>
            <a:off x="11128986" y="3311980"/>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1E44215-F9DD-0145-8F4E-B56F73475000}"/>
              </a:ext>
            </a:extLst>
          </p:cNvPr>
          <p:cNvSpPr>
            <a:spLocks noGrp="1"/>
          </p:cNvSpPr>
          <p:nvPr>
            <p:ph idx="19"/>
          </p:nvPr>
        </p:nvSpPr>
        <p:spPr>
          <a:xfrm>
            <a:off x="11281386" y="3974376"/>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3231F0D4-7C9E-CF4F-AC12-0F57CF15511C}"/>
              </a:ext>
            </a:extLst>
          </p:cNvPr>
          <p:cNvSpPr>
            <a:spLocks noGrp="1"/>
          </p:cNvSpPr>
          <p:nvPr>
            <p:ph idx="20"/>
          </p:nvPr>
        </p:nvSpPr>
        <p:spPr>
          <a:xfrm>
            <a:off x="11433786" y="4636772"/>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D483DAB5-25C2-0F46-B8B6-7D013178FB15}"/>
              </a:ext>
            </a:extLst>
          </p:cNvPr>
          <p:cNvSpPr>
            <a:spLocks noGrp="1"/>
          </p:cNvSpPr>
          <p:nvPr>
            <p:ph idx="21"/>
          </p:nvPr>
        </p:nvSpPr>
        <p:spPr>
          <a:xfrm>
            <a:off x="11586186" y="5299168"/>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DE040087-AD2E-4946-BA98-4370BC77F6E6}"/>
              </a:ext>
            </a:extLst>
          </p:cNvPr>
          <p:cNvSpPr>
            <a:spLocks noGrp="1"/>
          </p:cNvSpPr>
          <p:nvPr>
            <p:ph idx="22"/>
          </p:nvPr>
        </p:nvSpPr>
        <p:spPr>
          <a:xfrm>
            <a:off x="11738586" y="5961564"/>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F83C112D-158B-614B-9C92-DB39BFF56A6E}"/>
              </a:ext>
            </a:extLst>
          </p:cNvPr>
          <p:cNvSpPr>
            <a:spLocks noGrp="1"/>
          </p:cNvSpPr>
          <p:nvPr>
            <p:ph idx="23"/>
          </p:nvPr>
        </p:nvSpPr>
        <p:spPr>
          <a:xfrm>
            <a:off x="12184901" y="6623957"/>
            <a:ext cx="867537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ED6FE97F-A290-994D-A6B9-7968B9035990}"/>
              </a:ext>
            </a:extLst>
          </p:cNvPr>
          <p:cNvSpPr txBox="1">
            <a:spLocks/>
          </p:cNvSpPr>
          <p:nvPr userDrawn="1"/>
        </p:nvSpPr>
        <p:spPr>
          <a:xfrm>
            <a:off x="691515" y="0"/>
            <a:ext cx="8675370" cy="995423"/>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r>
              <a:rPr lang="en-US"/>
              <a:t>Click to edit Master title style</a:t>
            </a:r>
          </a:p>
        </p:txBody>
      </p:sp>
      <p:sp>
        <p:nvSpPr>
          <p:cNvPr id="22" name="Content Placeholder 2">
            <a:extLst>
              <a:ext uri="{FF2B5EF4-FFF2-40B4-BE49-F238E27FC236}">
                <a16:creationId xmlns:a16="http://schemas.microsoft.com/office/drawing/2014/main" id="{5DB4EBC9-C5F3-DF40-825B-DADE4C03BFD2}"/>
              </a:ext>
            </a:extLst>
          </p:cNvPr>
          <p:cNvSpPr>
            <a:spLocks noGrp="1"/>
          </p:cNvSpPr>
          <p:nvPr>
            <p:ph idx="24"/>
          </p:nvPr>
        </p:nvSpPr>
        <p:spPr>
          <a:xfrm>
            <a:off x="691515" y="1201239"/>
            <a:ext cx="8675370" cy="5799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5">
            <a:extLst>
              <a:ext uri="{FF2B5EF4-FFF2-40B4-BE49-F238E27FC236}">
                <a16:creationId xmlns:a16="http://schemas.microsoft.com/office/drawing/2014/main" id="{6B64C5C2-A5A4-4C84-90B9-714A5FF8BC1F}"/>
              </a:ext>
            </a:extLst>
          </p:cNvPr>
          <p:cNvSpPr>
            <a:spLocks noGrp="1"/>
          </p:cNvSpPr>
          <p:nvPr>
            <p:ph type="sldNum" sz="quarter" idx="4"/>
          </p:nvPr>
        </p:nvSpPr>
        <p:spPr>
          <a:xfrm>
            <a:off x="7427835" y="7547320"/>
            <a:ext cx="2581327" cy="272530"/>
          </a:xfrm>
          <a:prstGeom prst="rect">
            <a:avLst/>
          </a:prstGeom>
        </p:spPr>
        <p:txBody>
          <a:bodyPr vert="horz" lIns="91440" tIns="45720" rIns="91440" bIns="45720" rtlCol="0" anchor="ctr"/>
          <a:lstStyle>
            <a:lvl1pPr algn="r">
              <a:defRPr sz="1320">
                <a:solidFill>
                  <a:schemeClr val="tx1"/>
                </a:solidFill>
              </a:defRPr>
            </a:lvl1pPr>
          </a:lstStyle>
          <a:p>
            <a:r>
              <a:rPr lang="en-US" sz="1400" dirty="0"/>
              <a:t>Engaging Stakeholders   </a:t>
            </a:r>
            <a:fld id="{F3A12AAB-6ECC-094B-AAD8-94CFE9258C89}" type="slidenum">
              <a:rPr lang="en-US" sz="1400" smtClean="0"/>
              <a:pPr/>
              <a:t>‹#›</a:t>
            </a:fld>
            <a:endParaRPr lang="en-US" sz="1400" dirty="0"/>
          </a:p>
        </p:txBody>
      </p:sp>
    </p:spTree>
    <p:custDataLst>
      <p:tags r:id="rId1"/>
    </p:custDataLst>
    <p:extLst>
      <p:ext uri="{BB962C8B-B14F-4D97-AF65-F5344CB8AC3E}">
        <p14:creationId xmlns:p14="http://schemas.microsoft.com/office/powerpoint/2010/main" val="242972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Page with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691515" y="15320"/>
            <a:ext cx="8675370" cy="968528"/>
          </a:xfrm>
        </p:spPr>
        <p:txBody>
          <a:bodyPr/>
          <a:lstStyle/>
          <a:p>
            <a:r>
              <a:rPr lang="en-US"/>
              <a:t>Click to edit Master title style</a:t>
            </a:r>
          </a:p>
        </p:txBody>
      </p:sp>
      <p:sp>
        <p:nvSpPr>
          <p:cNvPr id="3" name="Content Placeholder 2"/>
          <p:cNvSpPr>
            <a:spLocks noGrp="1"/>
          </p:cNvSpPr>
          <p:nvPr>
            <p:ph sz="half" idx="1"/>
          </p:nvPr>
        </p:nvSpPr>
        <p:spPr>
          <a:xfrm>
            <a:off x="691515" y="1258814"/>
            <a:ext cx="4274820" cy="5917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1258814"/>
            <a:ext cx="4274820" cy="5917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433634A-4A92-4087-9021-FBD7F2E3990C}"/>
              </a:ext>
            </a:extLst>
          </p:cNvPr>
          <p:cNvSpPr>
            <a:spLocks noGrp="1"/>
          </p:cNvSpPr>
          <p:nvPr>
            <p:ph type="sldNum" sz="quarter" idx="4"/>
          </p:nvPr>
        </p:nvSpPr>
        <p:spPr>
          <a:xfrm>
            <a:off x="7427835" y="7547320"/>
            <a:ext cx="2581327" cy="272530"/>
          </a:xfrm>
          <a:prstGeom prst="rect">
            <a:avLst/>
          </a:prstGeom>
        </p:spPr>
        <p:txBody>
          <a:bodyPr vert="horz" lIns="91440" tIns="45720" rIns="91440" bIns="45720" rtlCol="0" anchor="ctr"/>
          <a:lstStyle>
            <a:lvl1pPr algn="r">
              <a:defRPr sz="1320">
                <a:solidFill>
                  <a:schemeClr val="tx1"/>
                </a:solidFill>
              </a:defRPr>
            </a:lvl1pPr>
          </a:lstStyle>
          <a:p>
            <a:r>
              <a:rPr lang="en-US" sz="1400" dirty="0"/>
              <a:t>Engaging Stakeholders   </a:t>
            </a:r>
            <a:fld id="{F3A12AAB-6ECC-094B-AAD8-94CFE9258C89}" type="slidenum">
              <a:rPr lang="en-US" sz="1400" smtClean="0"/>
              <a:pPr/>
              <a:t>‹#›</a:t>
            </a:fld>
            <a:endParaRPr lang="en-US" sz="1400" dirty="0"/>
          </a:p>
        </p:txBody>
      </p:sp>
    </p:spTree>
    <p:custDataLst>
      <p:tags r:id="rId1"/>
    </p:custDataLst>
    <p:extLst>
      <p:ext uri="{BB962C8B-B14F-4D97-AF65-F5344CB8AC3E}">
        <p14:creationId xmlns:p14="http://schemas.microsoft.com/office/powerpoint/2010/main" val="296500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B63023-750D-2B4F-9B01-D7E2D6EA2024}"/>
              </a:ext>
              <a:ext uri="{C183D7F6-B498-43B3-948B-1728B52AA6E4}">
                <adec:decorative xmlns:adec="http://schemas.microsoft.com/office/drawing/2017/decorative" val="1"/>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414"/>
          <a:stretch/>
        </p:blipFill>
        <p:spPr>
          <a:xfrm>
            <a:off x="0" y="0"/>
            <a:ext cx="10058400" cy="7804529"/>
          </a:xfrm>
          <a:prstGeom prst="rect">
            <a:avLst/>
          </a:prstGeom>
        </p:spPr>
      </p:pic>
      <p:sp>
        <p:nvSpPr>
          <p:cNvPr id="2" name="Title Placeholder 1"/>
          <p:cNvSpPr>
            <a:spLocks noGrp="1"/>
          </p:cNvSpPr>
          <p:nvPr>
            <p:ph type="title"/>
          </p:nvPr>
        </p:nvSpPr>
        <p:spPr>
          <a:xfrm>
            <a:off x="691515" y="15320"/>
            <a:ext cx="8675370" cy="98010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1192193"/>
            <a:ext cx="8675370" cy="58083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477073" y="7593092"/>
            <a:ext cx="2581327" cy="272530"/>
          </a:xfrm>
          <a:prstGeom prst="rect">
            <a:avLst/>
          </a:prstGeom>
        </p:spPr>
        <p:txBody>
          <a:bodyPr vert="horz" lIns="91440" tIns="45720" rIns="91440" bIns="45720" rtlCol="0" anchor="ctr"/>
          <a:lstStyle>
            <a:lvl1pPr algn="r">
              <a:defRPr sz="1320">
                <a:solidFill>
                  <a:schemeClr val="tx1"/>
                </a:solidFill>
              </a:defRPr>
            </a:lvl1pPr>
          </a:lstStyle>
          <a:p>
            <a:r>
              <a:rPr lang="en-US" sz="1400" dirty="0"/>
              <a:t>Engaging Stakeholders   </a:t>
            </a:r>
            <a:fld id="{F3A12AAB-6ECC-094B-AAD8-94CFE9258C89}" type="slidenum">
              <a:rPr lang="en-US" sz="1400" smtClean="0"/>
              <a:pPr/>
              <a:t>‹#›</a:t>
            </a:fld>
            <a:endParaRPr lang="en-US" sz="1400" dirty="0"/>
          </a:p>
          <a:p>
            <a:endParaRPr lang="en-US" dirty="0"/>
          </a:p>
        </p:txBody>
      </p:sp>
      <p:sp>
        <p:nvSpPr>
          <p:cNvPr id="4" name="TextBox 3">
            <a:extLst>
              <a:ext uri="{FF2B5EF4-FFF2-40B4-BE49-F238E27FC236}">
                <a16:creationId xmlns:a16="http://schemas.microsoft.com/office/drawing/2014/main" id="{E945D1A7-B153-4CA6-BF19-7D553BCAF788}"/>
              </a:ext>
            </a:extLst>
          </p:cNvPr>
          <p:cNvSpPr txBox="1"/>
          <p:nvPr userDrawn="1"/>
        </p:nvSpPr>
        <p:spPr>
          <a:xfrm>
            <a:off x="386862" y="7223760"/>
            <a:ext cx="61757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prstClr val="black">
                    <a:lumMod val="50000"/>
                    <a:lumOff val="50000"/>
                  </a:prstClr>
                </a:solidFill>
              </a:rPr>
              <a:t>AHRQ Safety Program for Improving Surgical Care and Recovery </a:t>
            </a:r>
          </a:p>
        </p:txBody>
      </p:sp>
    </p:spTree>
    <p:custDataLst>
      <p:tags r:id="rId7"/>
    </p:custDataLst>
    <p:extLst>
      <p:ext uri="{BB962C8B-B14F-4D97-AF65-F5344CB8AC3E}">
        <p14:creationId xmlns:p14="http://schemas.microsoft.com/office/powerpoint/2010/main" val="61652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4" r:id="rId5"/>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hyperlink" Target="https://www.ahrq.gov/hai/cusp/index.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7.png"/><Relationship Id="rId4" Type="http://schemas.openxmlformats.org/officeDocument/2006/relationships/hyperlink" Target="https://www.ahrq.gov/sites/default/files/wysiwyg/hai/tools/surgery/16-engaging-stakeholders-pitch.docx"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5613DEA-8748-554E-B8AC-8F712224B503}"/>
              </a:ext>
            </a:extLst>
          </p:cNvPr>
          <p:cNvSpPr>
            <a:spLocks noGrp="1" noChangeArrowheads="1"/>
          </p:cNvSpPr>
          <p:nvPr>
            <p:ph type="ctrTitle"/>
          </p:nvPr>
        </p:nvSpPr>
        <p:spPr>
          <a:xfrm>
            <a:off x="1050667" y="89888"/>
            <a:ext cx="7982465" cy="878154"/>
          </a:xfrm>
        </p:spPr>
        <p:txBody>
          <a:bodyPr anchor="ctr">
            <a:noAutofit/>
          </a:bodyPr>
          <a:lstStyle/>
          <a:p>
            <a:r>
              <a:rPr lang="en-US" altLang="en-US" sz="3600" b="1" dirty="0">
                <a:solidFill>
                  <a:prstClr val="black"/>
                </a:solidFill>
                <a:cs typeface="Calibri" panose="020F0502020204030204" pitchFamily="34" charset="0"/>
              </a:rPr>
              <a:t>AHRQ Safety Program for Improving Surgical Care and Recovery</a:t>
            </a:r>
            <a:endParaRPr lang="en-US" altLang="en-US" sz="3600" b="1" dirty="0">
              <a:cs typeface="Calibri" panose="020F0502020204030204" pitchFamily="34" charset="0"/>
            </a:endParaRPr>
          </a:p>
        </p:txBody>
      </p:sp>
      <p:sp>
        <p:nvSpPr>
          <p:cNvPr id="3" name="Subtitle 2">
            <a:extLst>
              <a:ext uri="{FF2B5EF4-FFF2-40B4-BE49-F238E27FC236}">
                <a16:creationId xmlns:a16="http://schemas.microsoft.com/office/drawing/2014/main" id="{4BA785E8-D498-4743-A8C8-BD4B60912E5B}"/>
              </a:ext>
            </a:extLst>
          </p:cNvPr>
          <p:cNvSpPr>
            <a:spLocks noGrp="1"/>
          </p:cNvSpPr>
          <p:nvPr>
            <p:ph type="subTitle" idx="1"/>
          </p:nvPr>
        </p:nvSpPr>
        <p:spPr>
          <a:xfrm>
            <a:off x="520700" y="2781300"/>
            <a:ext cx="9042400" cy="3719089"/>
          </a:xfrm>
        </p:spPr>
        <p:txBody>
          <a:bodyPr>
            <a:normAutofit/>
          </a:bodyPr>
          <a:lstStyle/>
          <a:p>
            <a:r>
              <a:rPr lang="en-US" altLang="en-US" sz="7200" dirty="0"/>
              <a:t>Engaging Stakeholders </a:t>
            </a:r>
            <a:endParaRPr lang="en-US" sz="3200" dirty="0"/>
          </a:p>
          <a:p>
            <a:endParaRPr lang="en-US" dirty="0"/>
          </a:p>
          <a:p>
            <a:endParaRPr lang="en-US" dirty="0"/>
          </a:p>
          <a:p>
            <a:r>
              <a:rPr lang="en-US" dirty="0"/>
              <a:t>Developing a Vision for Your Improving Surgical Care </a:t>
            </a:r>
            <a:br>
              <a:rPr lang="en-US" dirty="0"/>
            </a:br>
            <a:r>
              <a:rPr lang="en-US" dirty="0"/>
              <a:t>and Recovery Program</a:t>
            </a:r>
          </a:p>
        </p:txBody>
      </p:sp>
      <p:sp>
        <p:nvSpPr>
          <p:cNvPr id="2" name="TextBox 1">
            <a:extLst>
              <a:ext uri="{FF2B5EF4-FFF2-40B4-BE49-F238E27FC236}">
                <a16:creationId xmlns:a16="http://schemas.microsoft.com/office/drawing/2014/main" id="{192E2E88-37A3-69C9-AA25-1AB875B9D798}"/>
              </a:ext>
            </a:extLst>
          </p:cNvPr>
          <p:cNvSpPr txBox="1"/>
          <p:nvPr/>
        </p:nvSpPr>
        <p:spPr>
          <a:xfrm>
            <a:off x="7909544" y="7230181"/>
            <a:ext cx="2172006" cy="584775"/>
          </a:xfrm>
          <a:prstGeom prst="rect">
            <a:avLst/>
          </a:prstGeom>
          <a:noFill/>
        </p:spPr>
        <p:txBody>
          <a:bodyPr wrap="none" rtlCol="0">
            <a:spAutoFit/>
          </a:bodyPr>
          <a:lstStyle/>
          <a:p>
            <a:pPr algn="r"/>
            <a:r>
              <a:rPr lang="en-US" sz="1600" dirty="0"/>
              <a:t>AHRQ Pub. No. 23-0052</a:t>
            </a:r>
          </a:p>
          <a:p>
            <a:pPr algn="r"/>
            <a:r>
              <a:rPr lang="en-US" sz="1600" dirty="0"/>
              <a:t>June 2023</a:t>
            </a:r>
          </a:p>
        </p:txBody>
      </p:sp>
    </p:spTree>
    <p:custDataLst>
      <p:tags r:id="rId1"/>
    </p:custDataLst>
    <p:extLst>
      <p:ext uri="{BB962C8B-B14F-4D97-AF65-F5344CB8AC3E}">
        <p14:creationId xmlns:p14="http://schemas.microsoft.com/office/powerpoint/2010/main" val="54955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9C94809A-B68F-8961-0AC4-93D70D34A70A}"/>
              </a:ext>
            </a:extLst>
          </p:cNvPr>
          <p:cNvSpPr>
            <a:spLocks noGrp="1"/>
          </p:cNvSpPr>
          <p:nvPr>
            <p:ph type="body" sz="quarter" idx="13"/>
          </p:nvPr>
        </p:nvSpPr>
        <p:spPr>
          <a:xfrm>
            <a:off x="498793" y="5794292"/>
            <a:ext cx="9060814" cy="1049339"/>
          </a:xfrm>
        </p:spPr>
        <p:txBody>
          <a:bodyPr>
            <a:normAutofit/>
          </a:bodyPr>
          <a:lstStyle/>
          <a:p>
            <a:pPr lvl="0" algn="ctr" defTabSz="914400">
              <a:lnSpc>
                <a:spcPct val="100000"/>
              </a:lnSpc>
              <a:spcBef>
                <a:spcPts val="0"/>
              </a:spcBef>
            </a:pPr>
            <a:r>
              <a:rPr lang="en-US" sz="2400" dirty="0">
                <a:solidFill>
                  <a:prstClr val="black"/>
                </a:solidFill>
              </a:rPr>
              <a:t>Visit AHRQ’s </a:t>
            </a:r>
            <a:r>
              <a:rPr lang="en-US" sz="2400" dirty="0">
                <a:solidFill>
                  <a:prstClr val="black"/>
                </a:solidFill>
                <a:hlinkClick r:id="rId4">
                  <a:extLst>
                    <a:ext uri="{A12FA001-AC4F-418D-AE19-62706E023703}">
                      <ahyp:hlinkClr xmlns:ahyp="http://schemas.microsoft.com/office/drawing/2018/hyperlinkcolor" val="tx"/>
                    </a:ext>
                  </a:extLst>
                </a:hlinkClick>
              </a:rPr>
              <a:t>Comprehensive Unit-Based Safety Program (CUSP)</a:t>
            </a:r>
            <a:r>
              <a:rPr lang="en-US" sz="2400" dirty="0">
                <a:solidFill>
                  <a:prstClr val="black"/>
                </a:solidFill>
              </a:rPr>
              <a:t> website to learn more about the CUSP method.</a:t>
            </a:r>
            <a:endParaRPr lang="en-US" sz="6000" dirty="0"/>
          </a:p>
        </p:txBody>
      </p:sp>
      <p:sp>
        <p:nvSpPr>
          <p:cNvPr id="4" name="Slide Number Placeholder 3">
            <a:extLst>
              <a:ext uri="{FF2B5EF4-FFF2-40B4-BE49-F238E27FC236}">
                <a16:creationId xmlns:a16="http://schemas.microsoft.com/office/drawing/2014/main" id="{3F5640D8-1172-48B1-B15D-F662BD854A9E}"/>
              </a:ext>
            </a:extLst>
          </p:cNvPr>
          <p:cNvSpPr>
            <a:spLocks noGrp="1"/>
          </p:cNvSpPr>
          <p:nvPr>
            <p:ph type="sldNum" sz="quarter" idx="4"/>
          </p:nvPr>
        </p:nvSpPr>
        <p:spPr>
          <a:xfrm>
            <a:off x="7427835" y="7523570"/>
            <a:ext cx="2581327" cy="272530"/>
          </a:xfrm>
        </p:spPr>
        <p:txBody>
          <a:bodyPr/>
          <a:lstStyle/>
          <a:p>
            <a:r>
              <a:rPr lang="en-US" sz="1400" dirty="0"/>
              <a:t>Engaging Stakeholders   </a:t>
            </a:r>
            <a:fld id="{F3A12AAB-6ECC-094B-AAD8-94CFE9258C89}" type="slidenum">
              <a:rPr lang="en-US" sz="1400" smtClean="0"/>
              <a:pPr/>
              <a:t>2</a:t>
            </a:fld>
            <a:endParaRPr lang="en-US" sz="1400" dirty="0"/>
          </a:p>
        </p:txBody>
      </p:sp>
      <p:sp>
        <p:nvSpPr>
          <p:cNvPr id="2" name="Title 1">
            <a:extLst>
              <a:ext uri="{FF2B5EF4-FFF2-40B4-BE49-F238E27FC236}">
                <a16:creationId xmlns:a16="http://schemas.microsoft.com/office/drawing/2014/main" id="{20AE7E7D-5AC2-4A43-BE67-0CC09263BD0D}"/>
              </a:ext>
            </a:extLst>
          </p:cNvPr>
          <p:cNvSpPr>
            <a:spLocks noGrp="1"/>
          </p:cNvSpPr>
          <p:nvPr>
            <p:ph type="title" idx="4294967295"/>
          </p:nvPr>
        </p:nvSpPr>
        <p:spPr>
          <a:xfrm>
            <a:off x="0" y="0"/>
            <a:ext cx="10102850" cy="1049339"/>
          </a:xfrm>
        </p:spPr>
        <p:txBody>
          <a:bodyPr/>
          <a:lstStyle/>
          <a:p>
            <a:pPr algn="ctr"/>
            <a:r>
              <a:rPr lang="en-US" dirty="0"/>
              <a:t>Multidisciplinary Approach</a:t>
            </a:r>
          </a:p>
        </p:txBody>
      </p:sp>
      <p:pic>
        <p:nvPicPr>
          <p:cNvPr id="5" name="Content Placeholder 4" descr="Photograph of teamwork in healthcare">
            <a:extLst>
              <a:ext uri="{FF2B5EF4-FFF2-40B4-BE49-F238E27FC236}">
                <a16:creationId xmlns:a16="http://schemas.microsoft.com/office/drawing/2014/main" id="{EF7CF853-985B-4B3A-8431-8F0068CD871A}"/>
              </a:ext>
            </a:extLst>
          </p:cNvPr>
          <p:cNvPicPr>
            <a:picLocks noGrp="1" noChangeAspect="1"/>
          </p:cNvPicPr>
          <p:nvPr>
            <p:ph idx="4294967295"/>
          </p:nvPr>
        </p:nvPicPr>
        <p:blipFill>
          <a:blip r:embed="rId5"/>
          <a:stretch>
            <a:fillRect/>
          </a:stretch>
        </p:blipFill>
        <p:spPr>
          <a:xfrm>
            <a:off x="1358261" y="1697200"/>
            <a:ext cx="7341878" cy="3449231"/>
          </a:xfrm>
        </p:spPr>
      </p:pic>
    </p:spTree>
    <p:custDataLst>
      <p:tags r:id="rId1"/>
    </p:custDataLst>
    <p:extLst>
      <p:ext uri="{BB962C8B-B14F-4D97-AF65-F5344CB8AC3E}">
        <p14:creationId xmlns:p14="http://schemas.microsoft.com/office/powerpoint/2010/main" val="187144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u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2311" y="2195082"/>
            <a:ext cx="5518404" cy="3678936"/>
          </a:xfrm>
          <a:prstGeom prst="rect">
            <a:avLst/>
          </a:prstGeom>
        </p:spPr>
      </p:pic>
      <p:sp>
        <p:nvSpPr>
          <p:cNvPr id="2" name="Title 1">
            <a:extLst>
              <a:ext uri="{FF2B5EF4-FFF2-40B4-BE49-F238E27FC236}">
                <a16:creationId xmlns:a16="http://schemas.microsoft.com/office/drawing/2014/main" id="{4505D741-9607-4503-AF61-50D23C91B126}"/>
              </a:ext>
            </a:extLst>
          </p:cNvPr>
          <p:cNvSpPr>
            <a:spLocks noGrp="1"/>
          </p:cNvSpPr>
          <p:nvPr>
            <p:ph type="title"/>
          </p:nvPr>
        </p:nvSpPr>
        <p:spPr>
          <a:xfrm>
            <a:off x="691515" y="0"/>
            <a:ext cx="8675370" cy="995423"/>
          </a:xfrm>
        </p:spPr>
        <p:txBody>
          <a:bodyPr>
            <a:normAutofit fontScale="90000"/>
          </a:bodyPr>
          <a:lstStyle/>
          <a:p>
            <a:pPr algn="ctr"/>
            <a:r>
              <a:rPr lang="en-US" dirty="0"/>
              <a:t>What Can We Learn From Bill Gates?</a:t>
            </a:r>
          </a:p>
        </p:txBody>
      </p:sp>
      <p:sp>
        <p:nvSpPr>
          <p:cNvPr id="4" name="Content Placeholder 3">
            <a:extLst>
              <a:ext uri="{FF2B5EF4-FFF2-40B4-BE49-F238E27FC236}">
                <a16:creationId xmlns:a16="http://schemas.microsoft.com/office/drawing/2014/main" id="{0393AF8B-7A0F-4E64-9E8F-1104EEA49BEE}"/>
              </a:ext>
            </a:extLst>
          </p:cNvPr>
          <p:cNvSpPr>
            <a:spLocks noGrp="1"/>
          </p:cNvSpPr>
          <p:nvPr>
            <p:ph idx="1"/>
          </p:nvPr>
        </p:nvSpPr>
        <p:spPr>
          <a:xfrm>
            <a:off x="431898" y="1697750"/>
            <a:ext cx="4597302" cy="4673600"/>
          </a:xfrm>
        </p:spPr>
        <p:txBody>
          <a:bodyPr>
            <a:normAutofit lnSpcReduction="10000"/>
          </a:bodyPr>
          <a:lstStyle/>
          <a:p>
            <a:pPr marL="0" indent="0">
              <a:buNone/>
            </a:pPr>
            <a:r>
              <a:rPr lang="en-US" sz="3200" i="1" dirty="0"/>
              <a:t>“ … A computer running Microsoft software on   every desk, and in every home..." </a:t>
            </a:r>
          </a:p>
          <a:p>
            <a:pPr marL="0" indent="0" algn="r">
              <a:buNone/>
            </a:pPr>
            <a:r>
              <a:rPr lang="en-US" sz="3200" i="1" dirty="0"/>
              <a:t>Bill Gates, 1980</a:t>
            </a:r>
          </a:p>
          <a:p>
            <a:pPr marL="0" indent="0">
              <a:buNone/>
            </a:pPr>
            <a:endParaRPr lang="en-US" i="1" dirty="0"/>
          </a:p>
          <a:p>
            <a:pPr marL="0" indent="0">
              <a:buNone/>
            </a:pPr>
            <a:r>
              <a:rPr lang="en-US" dirty="0"/>
              <a:t>Set a clear, bold vision statement for the future, even if it seems impossible today. </a:t>
            </a:r>
          </a:p>
        </p:txBody>
      </p:sp>
      <p:sp>
        <p:nvSpPr>
          <p:cNvPr id="12" name="Slide Number Placeholder 4">
            <a:extLst>
              <a:ext uri="{FF2B5EF4-FFF2-40B4-BE49-F238E27FC236}">
                <a16:creationId xmlns:a16="http://schemas.microsoft.com/office/drawing/2014/main" id="{8F49E574-FA74-430A-9FC2-937C95968B9A}"/>
              </a:ext>
            </a:extLst>
          </p:cNvPr>
          <p:cNvSpPr>
            <a:spLocks noGrp="1"/>
          </p:cNvSpPr>
          <p:nvPr>
            <p:ph type="sldNum" sz="quarter" idx="4"/>
          </p:nvPr>
        </p:nvSpPr>
        <p:spPr>
          <a:xfrm>
            <a:off x="7477073" y="7499870"/>
            <a:ext cx="2581327" cy="272530"/>
          </a:xfrm>
        </p:spPr>
        <p:txBody>
          <a:bodyPr/>
          <a:lstStyle/>
          <a:p>
            <a:r>
              <a:rPr lang="en-US" sz="1400"/>
              <a:t>Engaging Stakeholders   </a:t>
            </a:r>
            <a:fld id="{F3A12AAB-6ECC-094B-AAD8-94CFE9258C89}" type="slidenum">
              <a:rPr lang="en-US" sz="1400" smtClean="0"/>
              <a:pPr/>
              <a:t>3</a:t>
            </a:fld>
            <a:endParaRPr lang="en-US" sz="1400"/>
          </a:p>
        </p:txBody>
      </p:sp>
    </p:spTree>
    <p:custDataLst>
      <p:tags r:id="rId1"/>
    </p:custDataLst>
    <p:extLst>
      <p:ext uri="{BB962C8B-B14F-4D97-AF65-F5344CB8AC3E}">
        <p14:creationId xmlns:p14="http://schemas.microsoft.com/office/powerpoint/2010/main" val="362315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9464578-9ECA-4405-9A6D-D480D5016FC4}"/>
              </a:ext>
            </a:extLst>
          </p:cNvPr>
          <p:cNvSpPr>
            <a:spLocks noGrp="1"/>
          </p:cNvSpPr>
          <p:nvPr>
            <p:ph type="title"/>
          </p:nvPr>
        </p:nvSpPr>
        <p:spPr>
          <a:xfrm>
            <a:off x="691515" y="0"/>
            <a:ext cx="8675370" cy="995423"/>
          </a:xfrm>
        </p:spPr>
        <p:txBody>
          <a:bodyPr/>
          <a:lstStyle/>
          <a:p>
            <a:pPr algn="ctr"/>
            <a:r>
              <a:rPr lang="en-US" dirty="0"/>
              <a:t>Vision Statements</a:t>
            </a:r>
          </a:p>
        </p:txBody>
      </p:sp>
      <p:sp>
        <p:nvSpPr>
          <p:cNvPr id="13" name="Content Placeholder 12">
            <a:extLst>
              <a:ext uri="{FF2B5EF4-FFF2-40B4-BE49-F238E27FC236}">
                <a16:creationId xmlns:a16="http://schemas.microsoft.com/office/drawing/2014/main" id="{7502AEDC-07F4-483F-A868-0B3876E843D7}"/>
              </a:ext>
            </a:extLst>
          </p:cNvPr>
          <p:cNvSpPr>
            <a:spLocks noGrp="1"/>
          </p:cNvSpPr>
          <p:nvPr>
            <p:ph idx="1"/>
          </p:nvPr>
        </p:nvSpPr>
        <p:spPr>
          <a:xfrm>
            <a:off x="692150" y="2666999"/>
            <a:ext cx="4189339" cy="4333875"/>
          </a:xfrm>
        </p:spPr>
        <p:txBody>
          <a:bodyPr/>
          <a:lstStyle/>
          <a:p>
            <a:pPr marL="514350" indent="-514350">
              <a:buFont typeface="+mj-lt"/>
              <a:buAutoNum type="arabicPeriod"/>
            </a:pPr>
            <a:r>
              <a:rPr lang="en-US" altLang="en-US" dirty="0"/>
              <a:t> A vision statement provides a clear picture of what we want for the future of healthcare.</a:t>
            </a:r>
          </a:p>
          <a:p>
            <a:pPr marL="514350" indent="-514350">
              <a:buFont typeface="+mj-lt"/>
              <a:buAutoNum type="arabicPeriod"/>
            </a:pPr>
            <a:r>
              <a:rPr lang="en-US" altLang="en-US" dirty="0"/>
              <a:t>A vision is not a plan.</a:t>
            </a:r>
          </a:p>
          <a:p>
            <a:pPr marL="514350" indent="-514350">
              <a:buFont typeface="+mj-lt"/>
              <a:buAutoNum type="arabicPeriod"/>
            </a:pPr>
            <a:endParaRPr lang="en-US" dirty="0"/>
          </a:p>
        </p:txBody>
      </p:sp>
      <p:pic>
        <p:nvPicPr>
          <p:cNvPr id="2" name="Picture 1" descr="Picture of a camera lens.">
            <a:extLs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9415" y="2667000"/>
            <a:ext cx="4326545" cy="2884034"/>
          </a:xfrm>
          <a:prstGeom prst="rect">
            <a:avLst/>
          </a:prstGeom>
        </p:spPr>
      </p:pic>
      <p:sp>
        <p:nvSpPr>
          <p:cNvPr id="22" name="Slide Number Placeholder 4">
            <a:extLst>
              <a:ext uri="{FF2B5EF4-FFF2-40B4-BE49-F238E27FC236}">
                <a16:creationId xmlns:a16="http://schemas.microsoft.com/office/drawing/2014/main" id="{26F6EA7B-4A5A-4C12-9398-E87EB92DD378}"/>
              </a:ext>
            </a:extLst>
          </p:cNvPr>
          <p:cNvSpPr>
            <a:spLocks noGrp="1"/>
          </p:cNvSpPr>
          <p:nvPr>
            <p:ph type="sldNum" sz="quarter" idx="4"/>
          </p:nvPr>
        </p:nvSpPr>
        <p:spPr>
          <a:xfrm>
            <a:off x="7468040" y="7499870"/>
            <a:ext cx="2581327" cy="272530"/>
          </a:xfrm>
        </p:spPr>
        <p:txBody>
          <a:bodyPr/>
          <a:lstStyle/>
          <a:p>
            <a:r>
              <a:rPr lang="en-US" sz="1400" dirty="0"/>
              <a:t>Engaging Stakeholders   </a:t>
            </a:r>
            <a:fld id="{F3A12AAB-6ECC-094B-AAD8-94CFE9258C89}" type="slidenum">
              <a:rPr lang="en-US" sz="1400" smtClean="0"/>
              <a:pPr/>
              <a:t>4</a:t>
            </a:fld>
            <a:endParaRPr lang="en-US" sz="1400" dirty="0"/>
          </a:p>
        </p:txBody>
      </p:sp>
    </p:spTree>
    <p:custDataLst>
      <p:tags r:id="rId1"/>
    </p:custDataLst>
    <p:extLst>
      <p:ext uri="{BB962C8B-B14F-4D97-AF65-F5344CB8AC3E}">
        <p14:creationId xmlns:p14="http://schemas.microsoft.com/office/powerpoint/2010/main" val="294115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a healthcare worker holding a stethoscope.">
            <a:extLs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67022"/>
            <a:ext cx="10058400" cy="4727448"/>
          </a:xfrm>
          <a:prstGeom prst="rect">
            <a:avLst/>
          </a:prstGeom>
        </p:spPr>
      </p:pic>
      <p:sp>
        <p:nvSpPr>
          <p:cNvPr id="6" name="Slide Number Placeholder 4">
            <a:extLst>
              <a:ext uri="{FF2B5EF4-FFF2-40B4-BE49-F238E27FC236}">
                <a16:creationId xmlns:a16="http://schemas.microsoft.com/office/drawing/2014/main" id="{F0CD87C0-4B7C-4EEC-881A-9F25DC02CD06}"/>
              </a:ext>
            </a:extLst>
          </p:cNvPr>
          <p:cNvSpPr txBox="1">
            <a:spLocks/>
          </p:cNvSpPr>
          <p:nvPr/>
        </p:nvSpPr>
        <p:spPr>
          <a:xfrm>
            <a:off x="7477073" y="7499870"/>
            <a:ext cx="2581327" cy="2725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Engaging Stakeholders   </a:t>
            </a:r>
            <a:fld id="{F3A12AAB-6ECC-094B-AAD8-94CFE9258C89}" type="slidenum">
              <a:rPr lang="en-US" sz="1400" smtClean="0"/>
              <a:pPr algn="r"/>
              <a:t>5</a:t>
            </a:fld>
            <a:endParaRPr lang="en-US" sz="1400" dirty="0"/>
          </a:p>
        </p:txBody>
      </p:sp>
      <p:sp>
        <p:nvSpPr>
          <p:cNvPr id="3" name="Title 2">
            <a:extLst>
              <a:ext uri="{FF2B5EF4-FFF2-40B4-BE49-F238E27FC236}">
                <a16:creationId xmlns:a16="http://schemas.microsoft.com/office/drawing/2014/main" id="{C16A7DB6-2134-4EE3-B6C7-1FC79B5EC295}"/>
              </a:ext>
            </a:extLst>
          </p:cNvPr>
          <p:cNvSpPr>
            <a:spLocks noGrp="1"/>
          </p:cNvSpPr>
          <p:nvPr>
            <p:ph type="title"/>
          </p:nvPr>
        </p:nvSpPr>
        <p:spPr/>
        <p:txBody>
          <a:bodyPr/>
          <a:lstStyle/>
          <a:p>
            <a:r>
              <a:rPr lang="en-US" dirty="0"/>
              <a:t>Imagine…</a:t>
            </a:r>
          </a:p>
        </p:txBody>
      </p:sp>
      <p:sp>
        <p:nvSpPr>
          <p:cNvPr id="4" name="Content Placeholder 3">
            <a:extLst>
              <a:ext uri="{FF2B5EF4-FFF2-40B4-BE49-F238E27FC236}">
                <a16:creationId xmlns:a16="http://schemas.microsoft.com/office/drawing/2014/main" id="{CC9AF1EB-6DBF-4BEB-834D-5AABDD7F7A9F}"/>
              </a:ext>
            </a:extLst>
          </p:cNvPr>
          <p:cNvSpPr>
            <a:spLocks noGrp="1"/>
          </p:cNvSpPr>
          <p:nvPr>
            <p:ph idx="1"/>
          </p:nvPr>
        </p:nvSpPr>
        <p:spPr>
          <a:xfrm>
            <a:off x="3798276" y="1779915"/>
            <a:ext cx="6133514" cy="4501661"/>
          </a:xfrm>
          <a:solidFill>
            <a:srgbClr val="FFFFFF">
              <a:alpha val="76863"/>
            </a:srgbClr>
          </a:solidFill>
        </p:spPr>
        <p:txBody>
          <a:bodyPr vert="horz" lIns="91440" tIns="45720" rIns="91440" bIns="45720" rtlCol="0" anchor="t">
            <a:normAutofit fontScale="70000" lnSpcReduction="20000"/>
          </a:bodyPr>
          <a:lstStyle/>
          <a:p>
            <a:pPr marL="228600" indent="-228600">
              <a:buNone/>
            </a:pPr>
            <a:r>
              <a:rPr lang="en-US" altLang="en-US" dirty="0"/>
              <a:t>…surgical care where we eliminate confusion, rework, waste, and harm.</a:t>
            </a:r>
          </a:p>
          <a:p>
            <a:pPr marL="228600" indent="-228600">
              <a:buNone/>
            </a:pPr>
            <a:r>
              <a:rPr lang="en-US" altLang="en-US" dirty="0"/>
              <a:t>…surgical care on the unit where nurses spend more time with patients.</a:t>
            </a:r>
          </a:p>
          <a:p>
            <a:pPr marL="228600" indent="-228600">
              <a:buNone/>
            </a:pPr>
            <a:r>
              <a:rPr lang="en-US" altLang="en-US" dirty="0"/>
              <a:t>…surgical care where patients are discharged from the hospital opiate-free or near opiate-free.</a:t>
            </a:r>
          </a:p>
          <a:p>
            <a:pPr marL="228600" indent="-228600">
              <a:buNone/>
            </a:pPr>
            <a:r>
              <a:rPr lang="en-US" altLang="en-US" dirty="0"/>
              <a:t>…surgical care where quality is improved, costs are lowered, patient experience is improved, and staff work/life experience is improved.</a:t>
            </a:r>
          </a:p>
          <a:p>
            <a:pPr marL="228600" indent="-228600">
              <a:buNone/>
            </a:pPr>
            <a:r>
              <a:rPr lang="en-US" altLang="en-US" dirty="0"/>
              <a:t>…where we build teams to foster resilience in how we work together.</a:t>
            </a:r>
          </a:p>
          <a:p>
            <a:pPr marL="228600" indent="-228600">
              <a:buNone/>
            </a:pPr>
            <a:r>
              <a:rPr lang="en-US" altLang="en-US" sz="3050" dirty="0"/>
              <a:t>……surgical care for our elderly patients where frailty is not a barrier to recovery and a goal is building strength.</a:t>
            </a:r>
            <a:endParaRPr lang="en-US" altLang="en-US" sz="3050" dirty="0">
              <a:cs typeface="Calibri"/>
            </a:endParaRPr>
          </a:p>
          <a:p>
            <a:endParaRPr lang="en-US" dirty="0"/>
          </a:p>
        </p:txBody>
      </p:sp>
    </p:spTree>
    <p:custDataLst>
      <p:tags r:id="rId1"/>
    </p:custDataLst>
    <p:extLst>
      <p:ext uri="{BB962C8B-B14F-4D97-AF65-F5344CB8AC3E}">
        <p14:creationId xmlns:p14="http://schemas.microsoft.com/office/powerpoint/2010/main" val="358625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740E9A6-6606-4B4A-B81C-E84794D58AC0}"/>
              </a:ext>
            </a:extLst>
          </p:cNvPr>
          <p:cNvSpPr txBox="1">
            <a:spLocks/>
          </p:cNvSpPr>
          <p:nvPr/>
        </p:nvSpPr>
        <p:spPr>
          <a:xfrm>
            <a:off x="7477073" y="7499870"/>
            <a:ext cx="2581327" cy="2725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Engaging Stakeholders   </a:t>
            </a:r>
            <a:fld id="{F3A12AAB-6ECC-094B-AAD8-94CFE9258C89}" type="slidenum">
              <a:rPr lang="en-US" sz="1400" smtClean="0"/>
              <a:pPr algn="r"/>
              <a:t>6</a:t>
            </a:fld>
            <a:endParaRPr lang="en-US" sz="1400" dirty="0"/>
          </a:p>
        </p:txBody>
      </p:sp>
      <p:sp>
        <p:nvSpPr>
          <p:cNvPr id="2" name="Title 1">
            <a:extLst>
              <a:ext uri="{FF2B5EF4-FFF2-40B4-BE49-F238E27FC236}">
                <a16:creationId xmlns:a16="http://schemas.microsoft.com/office/drawing/2014/main" id="{3FFB3067-D05F-4995-9513-3F77AE5F8178}"/>
              </a:ext>
            </a:extLst>
          </p:cNvPr>
          <p:cNvSpPr>
            <a:spLocks noGrp="1"/>
          </p:cNvSpPr>
          <p:nvPr>
            <p:ph type="title"/>
          </p:nvPr>
        </p:nvSpPr>
        <p:spPr/>
        <p:txBody>
          <a:bodyPr/>
          <a:lstStyle/>
          <a:p>
            <a:pPr algn="ctr"/>
            <a:r>
              <a:rPr lang="en-US" altLang="en-US" dirty="0"/>
              <a:t>Developing an Elevator Pitch</a:t>
            </a:r>
            <a:endParaRPr lang="en-US" dirty="0"/>
          </a:p>
        </p:txBody>
      </p:sp>
      <p:sp>
        <p:nvSpPr>
          <p:cNvPr id="3" name="Content Placeholder 2">
            <a:extLst>
              <a:ext uri="{FF2B5EF4-FFF2-40B4-BE49-F238E27FC236}">
                <a16:creationId xmlns:a16="http://schemas.microsoft.com/office/drawing/2014/main" id="{942D36F1-482B-480C-AD40-B55343F08CAB}"/>
              </a:ext>
            </a:extLst>
          </p:cNvPr>
          <p:cNvSpPr>
            <a:spLocks noGrp="1"/>
          </p:cNvSpPr>
          <p:nvPr>
            <p:ph idx="1"/>
          </p:nvPr>
        </p:nvSpPr>
        <p:spPr>
          <a:xfrm>
            <a:off x="691515" y="1192192"/>
            <a:ext cx="3619584" cy="5808366"/>
          </a:xfrm>
        </p:spPr>
        <p:txBody>
          <a:bodyPr>
            <a:normAutofit fontScale="70000" lnSpcReduction="20000"/>
          </a:bodyPr>
          <a:lstStyle/>
          <a:p>
            <a:pPr>
              <a:lnSpc>
                <a:spcPct val="120000"/>
              </a:lnSpc>
            </a:pPr>
            <a:r>
              <a:rPr lang="en-US" altLang="en-US" dirty="0"/>
              <a:t>Once you create your vision for this work, use the Developing an Elevator Pitch tool to effectively and concisely communicate that vision to your stakeholders.</a:t>
            </a:r>
          </a:p>
          <a:p>
            <a:endParaRPr lang="en-US" altLang="en-US" dirty="0"/>
          </a:p>
          <a:p>
            <a:endParaRPr lang="en-US" altLang="en-US" dirty="0"/>
          </a:p>
          <a:p>
            <a:endParaRPr lang="en-US" altLang="en-US" dirty="0"/>
          </a:p>
          <a:p>
            <a:endParaRPr lang="en-US" altLang="en-US" dirty="0"/>
          </a:p>
          <a:p>
            <a:endParaRPr lang="en-US" altLang="en-US" dirty="0"/>
          </a:p>
          <a:p>
            <a:pPr>
              <a:lnSpc>
                <a:spcPct val="120000"/>
              </a:lnSpc>
              <a:spcAft>
                <a:spcPts val="600"/>
              </a:spcAft>
            </a:pPr>
            <a:r>
              <a:rPr lang="en-US" altLang="en-US" dirty="0"/>
              <a:t>The </a:t>
            </a:r>
            <a:r>
              <a:rPr lang="en-US" altLang="en-US" dirty="0">
                <a:hlinkClick r:id="rId4"/>
              </a:rPr>
              <a:t>Developing an Elevator Pitch</a:t>
            </a:r>
            <a:r>
              <a:rPr lang="en-US" altLang="en-US" dirty="0"/>
              <a:t> tool can be found in the Toolkit on the ISCR Program website. </a:t>
            </a:r>
            <a:endParaRPr lang="en-US" dirty="0"/>
          </a:p>
        </p:txBody>
      </p:sp>
      <p:sp>
        <p:nvSpPr>
          <p:cNvPr id="6" name="Bent-Up Arrow 5">
            <a:extLst>
              <a:ext uri="{FF2B5EF4-FFF2-40B4-BE49-F238E27FC236}">
                <a16:creationId xmlns:a16="http://schemas.microsoft.com/office/drawing/2014/main" id="{1862466E-0ACB-5D4B-8E75-AE6527F6131D}"/>
              </a:ext>
              <a:ext uri="{C183D7F6-B498-43B3-948B-1728B52AA6E4}">
                <adec:decorative xmlns:adec="http://schemas.microsoft.com/office/drawing/2017/decorative" val="1"/>
              </a:ext>
            </a:extLst>
          </p:cNvPr>
          <p:cNvSpPr/>
          <p:nvPr/>
        </p:nvSpPr>
        <p:spPr>
          <a:xfrm rot="5400000">
            <a:off x="2719044" y="2334497"/>
            <a:ext cx="679427" cy="2708983"/>
          </a:xfrm>
          <a:prstGeom prst="bentUpArrow">
            <a:avLst>
              <a:gd name="adj1" fmla="val 25000"/>
              <a:gd name="adj2" fmla="val 26678"/>
              <a:gd name="adj3" fmla="val 25000"/>
            </a:avLst>
          </a:prstGeom>
          <a:solidFill>
            <a:srgbClr val="009EC1"/>
          </a:solidFill>
          <a:ln>
            <a:solidFill>
              <a:srgbClr val="FED7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descr="photograph of the Developing an Elevator Pitch tool.">
            <a:extLst>
              <a:ext uri="{FF2B5EF4-FFF2-40B4-BE49-F238E27FC236}">
                <a16:creationId xmlns:a16="http://schemas.microsoft.com/office/drawing/2014/main" id="{79A7183B-1301-4378-9692-A497FF637724}"/>
              </a:ext>
            </a:extLst>
          </p:cNvPr>
          <p:cNvPicPr>
            <a:picLocks noChangeAspect="1"/>
          </p:cNvPicPr>
          <p:nvPr/>
        </p:nvPicPr>
        <p:blipFill>
          <a:blip r:embed="rId5"/>
          <a:stretch>
            <a:fillRect/>
          </a:stretch>
        </p:blipFill>
        <p:spPr>
          <a:xfrm>
            <a:off x="4975047" y="1332859"/>
            <a:ext cx="4791414" cy="5518316"/>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223739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ph of healthcare workers sitting around a conference room table.">
            <a:extLs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09822"/>
            <a:ext cx="10062556" cy="5852600"/>
          </a:xfrm>
          <a:prstGeom prst="rect">
            <a:avLst/>
          </a:prstGeom>
        </p:spPr>
      </p:pic>
      <p:sp>
        <p:nvSpPr>
          <p:cNvPr id="6" name="Slide Number Placeholder 4">
            <a:extLst>
              <a:ext uri="{FF2B5EF4-FFF2-40B4-BE49-F238E27FC236}">
                <a16:creationId xmlns:a16="http://schemas.microsoft.com/office/drawing/2014/main" id="{CB5DC86C-9181-4DCD-AEEB-22EF358BB342}"/>
              </a:ext>
            </a:extLst>
          </p:cNvPr>
          <p:cNvSpPr txBox="1">
            <a:spLocks/>
          </p:cNvSpPr>
          <p:nvPr/>
        </p:nvSpPr>
        <p:spPr>
          <a:xfrm>
            <a:off x="7477073" y="7507994"/>
            <a:ext cx="2581327" cy="2725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Engaging Stakeholders   </a:t>
            </a:r>
            <a:fld id="{F3A12AAB-6ECC-094B-AAD8-94CFE9258C89}" type="slidenum">
              <a:rPr lang="en-US" sz="1400" smtClean="0"/>
              <a:pPr algn="r"/>
              <a:t>7</a:t>
            </a:fld>
            <a:endParaRPr lang="en-US" sz="1400" dirty="0"/>
          </a:p>
        </p:txBody>
      </p:sp>
      <p:sp>
        <p:nvSpPr>
          <p:cNvPr id="9" name="Title 8">
            <a:extLst>
              <a:ext uri="{FF2B5EF4-FFF2-40B4-BE49-F238E27FC236}">
                <a16:creationId xmlns:a16="http://schemas.microsoft.com/office/drawing/2014/main" id="{C6CB9CB5-896A-6713-9CB5-9CF44AEF82F1}"/>
              </a:ext>
            </a:extLst>
          </p:cNvPr>
          <p:cNvSpPr>
            <a:spLocks noGrp="1"/>
          </p:cNvSpPr>
          <p:nvPr>
            <p:ph type="title"/>
          </p:nvPr>
        </p:nvSpPr>
        <p:spPr/>
        <p:txBody>
          <a:bodyPr>
            <a:normAutofit/>
          </a:bodyPr>
          <a:lstStyle/>
          <a:p>
            <a:pPr algn="ctr"/>
            <a:r>
              <a:rPr lang="en-US" dirty="0"/>
              <a:t>Follow Up With a Commitment</a:t>
            </a:r>
          </a:p>
        </p:txBody>
      </p:sp>
      <p:sp>
        <p:nvSpPr>
          <p:cNvPr id="4" name="Content Placeholder 3">
            <a:extLst>
              <a:ext uri="{FF2B5EF4-FFF2-40B4-BE49-F238E27FC236}">
                <a16:creationId xmlns:a16="http://schemas.microsoft.com/office/drawing/2014/main" id="{13B08571-C0E3-4906-89B6-98A301FBB24F}"/>
              </a:ext>
            </a:extLst>
          </p:cNvPr>
          <p:cNvSpPr>
            <a:spLocks noGrp="1"/>
          </p:cNvSpPr>
          <p:nvPr>
            <p:ph idx="1"/>
          </p:nvPr>
        </p:nvSpPr>
        <p:spPr>
          <a:xfrm>
            <a:off x="3956050" y="1642233"/>
            <a:ext cx="5410835" cy="4987778"/>
          </a:xfrm>
          <a:solidFill>
            <a:srgbClr val="FFFFFF">
              <a:alpha val="76863"/>
            </a:srgbClr>
          </a:solidFill>
        </p:spPr>
        <p:txBody>
          <a:bodyPr vert="horz" lIns="91440" tIns="45720" rIns="91440" bIns="45720" rtlCol="0" anchor="ctr">
            <a:normAutofit/>
          </a:bodyPr>
          <a:lstStyle/>
          <a:p>
            <a:r>
              <a:rPr lang="en-US" altLang="en-US" sz="2400" dirty="0"/>
              <a:t>May I attend your department meeting next week to share some of how and what we are going to do to achieve this? </a:t>
            </a:r>
          </a:p>
          <a:p>
            <a:r>
              <a:rPr lang="en-US" altLang="en-US" sz="2400" dirty="0"/>
              <a:t>May I email you the most recent technical review and ask you to give us some feedback?</a:t>
            </a:r>
          </a:p>
          <a:p>
            <a:r>
              <a:rPr lang="en-US" altLang="en-US" sz="2400" dirty="0"/>
              <a:t>Would you come to the floor and visit some of our Improving Surgical Care and Recovery patients postoperatively with me next week for 30 minutes?</a:t>
            </a:r>
          </a:p>
        </p:txBody>
      </p:sp>
    </p:spTree>
    <p:custDataLst>
      <p:tags r:id="rId1"/>
    </p:custDataLst>
    <p:extLst>
      <p:ext uri="{BB962C8B-B14F-4D97-AF65-F5344CB8AC3E}">
        <p14:creationId xmlns:p14="http://schemas.microsoft.com/office/powerpoint/2010/main" val="86703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ph of healthcare workers sitting around a conference room tab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14" y="1295400"/>
            <a:ext cx="10058400" cy="5665787"/>
          </a:xfrm>
          <a:prstGeom prst="rect">
            <a:avLst/>
          </a:prstGeom>
        </p:spPr>
      </p:pic>
      <p:sp>
        <p:nvSpPr>
          <p:cNvPr id="6" name="Slide Number Placeholder 4">
            <a:extLst>
              <a:ext uri="{FF2B5EF4-FFF2-40B4-BE49-F238E27FC236}">
                <a16:creationId xmlns:a16="http://schemas.microsoft.com/office/drawing/2014/main" id="{80EE4D81-0304-49FC-A447-5666012984D1}"/>
              </a:ext>
            </a:extLst>
          </p:cNvPr>
          <p:cNvSpPr txBox="1">
            <a:spLocks/>
          </p:cNvSpPr>
          <p:nvPr/>
        </p:nvSpPr>
        <p:spPr>
          <a:xfrm>
            <a:off x="7477073" y="7499870"/>
            <a:ext cx="2581327" cy="2725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Engaging Stakeholders   </a:t>
            </a:r>
            <a:fld id="{F3A12AAB-6ECC-094B-AAD8-94CFE9258C89}" type="slidenum">
              <a:rPr lang="en-US" sz="1400" smtClean="0"/>
              <a:pPr algn="r"/>
              <a:t>8</a:t>
            </a:fld>
            <a:endParaRPr lang="en-US" sz="1400" dirty="0"/>
          </a:p>
        </p:txBody>
      </p:sp>
      <p:sp>
        <p:nvSpPr>
          <p:cNvPr id="7" name="Title 6">
            <a:extLst>
              <a:ext uri="{FF2B5EF4-FFF2-40B4-BE49-F238E27FC236}">
                <a16:creationId xmlns:a16="http://schemas.microsoft.com/office/drawing/2014/main" id="{6B33DF02-734D-D689-F5A5-B29596B990B3}"/>
              </a:ext>
            </a:extLst>
          </p:cNvPr>
          <p:cNvSpPr>
            <a:spLocks noGrp="1"/>
          </p:cNvSpPr>
          <p:nvPr>
            <p:ph type="title"/>
          </p:nvPr>
        </p:nvSpPr>
        <p:spPr>
          <a:xfrm>
            <a:off x="0" y="0"/>
            <a:ext cx="10102850" cy="995423"/>
          </a:xfrm>
        </p:spPr>
        <p:txBody>
          <a:bodyPr>
            <a:noAutofit/>
          </a:bodyPr>
          <a:lstStyle/>
          <a:p>
            <a:pPr algn="ctr"/>
            <a:r>
              <a:rPr lang="en-US" sz="4800" dirty="0"/>
              <a:t>ISCR as a Framework for Improvement </a:t>
            </a:r>
            <a:endParaRPr lang="en-US" sz="4000" dirty="0"/>
          </a:p>
        </p:txBody>
      </p:sp>
      <p:sp>
        <p:nvSpPr>
          <p:cNvPr id="4" name="Content Placeholder 3">
            <a:extLst>
              <a:ext uri="{FF2B5EF4-FFF2-40B4-BE49-F238E27FC236}">
                <a16:creationId xmlns:a16="http://schemas.microsoft.com/office/drawing/2014/main" id="{F6846B24-EBB3-4E06-97CB-83A60D0FB532}"/>
              </a:ext>
            </a:extLst>
          </p:cNvPr>
          <p:cNvSpPr>
            <a:spLocks noGrp="1"/>
          </p:cNvSpPr>
          <p:nvPr>
            <p:ph idx="1"/>
          </p:nvPr>
        </p:nvSpPr>
        <p:spPr>
          <a:xfrm>
            <a:off x="4597400" y="1691639"/>
            <a:ext cx="4769485" cy="4873308"/>
          </a:xfrm>
          <a:solidFill>
            <a:srgbClr val="FFFFFF">
              <a:alpha val="76863"/>
            </a:srgbClr>
          </a:solidFill>
        </p:spPr>
        <p:txBody>
          <a:bodyPr vert="horz" lIns="91440" tIns="45720" rIns="91440" bIns="45720" rtlCol="0" anchor="ctr">
            <a:normAutofit/>
          </a:bodyPr>
          <a:lstStyle/>
          <a:p>
            <a:r>
              <a:rPr lang="en-US" altLang="en-US" sz="2800" dirty="0"/>
              <a:t>Define clear protocols</a:t>
            </a:r>
          </a:p>
          <a:p>
            <a:r>
              <a:rPr lang="en-US" altLang="en-US" sz="2800" dirty="0"/>
              <a:t>Develop reliable implementation</a:t>
            </a:r>
          </a:p>
          <a:p>
            <a:r>
              <a:rPr lang="en-US" altLang="en-US" sz="2800" dirty="0"/>
              <a:t>Connect for seamless care</a:t>
            </a:r>
          </a:p>
          <a:p>
            <a:r>
              <a:rPr lang="en-US" altLang="en-US" sz="2800" dirty="0"/>
              <a:t>Communicate expectations to continually improve the experience of the patient and the clinicians caring for our surgical patients</a:t>
            </a:r>
          </a:p>
        </p:txBody>
      </p:sp>
    </p:spTree>
    <p:custDataLst>
      <p:tags r:id="rId1"/>
    </p:custDataLst>
    <p:extLst>
      <p:ext uri="{BB962C8B-B14F-4D97-AF65-F5344CB8AC3E}">
        <p14:creationId xmlns:p14="http://schemas.microsoft.com/office/powerpoint/2010/main" val="144882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0EEEC1-10D2-3413-47D7-4AD0E1215BDF}"/>
              </a:ext>
            </a:extLst>
          </p:cNvPr>
          <p:cNvSpPr>
            <a:spLocks noGrp="1"/>
          </p:cNvSpPr>
          <p:nvPr>
            <p:ph type="title"/>
          </p:nvPr>
        </p:nvSpPr>
        <p:spPr/>
        <p:txBody>
          <a:bodyPr>
            <a:normAutofit/>
          </a:bodyPr>
          <a:lstStyle/>
          <a:p>
            <a:pPr algn="ctr"/>
            <a:r>
              <a:rPr lang="en-US" altLang="en-US" sz="5400" dirty="0"/>
              <a:t>Thank You! </a:t>
            </a:r>
            <a:endParaRPr lang="en-US" dirty="0"/>
          </a:p>
        </p:txBody>
      </p:sp>
      <p:sp>
        <p:nvSpPr>
          <p:cNvPr id="3" name="Subtitle 2">
            <a:extLst>
              <a:ext uri="{FF2B5EF4-FFF2-40B4-BE49-F238E27FC236}">
                <a16:creationId xmlns:a16="http://schemas.microsoft.com/office/drawing/2014/main" id="{38F6E7CB-F5DF-DB4F-9C16-01C9D3346B32}"/>
              </a:ext>
            </a:extLst>
          </p:cNvPr>
          <p:cNvSpPr>
            <a:spLocks noGrp="1"/>
          </p:cNvSpPr>
          <p:nvPr>
            <p:ph idx="1"/>
          </p:nvPr>
        </p:nvSpPr>
        <p:spPr>
          <a:xfrm>
            <a:off x="691515" y="2305050"/>
            <a:ext cx="8675370" cy="4695508"/>
          </a:xfrm>
        </p:spPr>
        <p:txBody>
          <a:bodyPr/>
          <a:lstStyle/>
          <a:p>
            <a:pPr marL="0" indent="0">
              <a:buNone/>
            </a:pPr>
            <a:r>
              <a:rPr lang="en-US" b="1" dirty="0"/>
              <a:t>Please contact [</a:t>
            </a:r>
            <a:r>
              <a:rPr lang="en-US" b="1" dirty="0">
                <a:solidFill>
                  <a:srgbClr val="FF0000"/>
                </a:solidFill>
              </a:rPr>
              <a:t>enter point of contact name, email address, and telephone number</a:t>
            </a:r>
            <a:r>
              <a:rPr lang="en-US" b="1" dirty="0"/>
              <a:t>] with questions.</a:t>
            </a:r>
          </a:p>
          <a:p>
            <a:pPr marL="0" indent="0">
              <a:buNone/>
            </a:pPr>
            <a:endParaRPr lang="en-US" dirty="0"/>
          </a:p>
          <a:p>
            <a:pPr marL="0" indent="0">
              <a:buNone/>
            </a:pPr>
            <a:endParaRPr lang="en-US" dirty="0"/>
          </a:p>
          <a:p>
            <a:pPr marL="0" indent="0">
              <a:buNone/>
            </a:pPr>
            <a:endParaRPr lang="en-US" dirty="0"/>
          </a:p>
          <a:p>
            <a:pPr marL="0" lvl="0" indent="0">
              <a:buNone/>
            </a:pPr>
            <a:r>
              <a:rPr lang="en-US" altLang="en-US" sz="2000" i="1" dirty="0"/>
              <a:t>Disclaimer: The mention of manufacturer or brand names in this presentation is for illustration purposes only and does not imply endorsement by the Agency for Healthcare Research and Quality or U.S. Department of Health and Human Services.</a:t>
            </a:r>
            <a:endParaRPr lang="en-US" sz="2400" dirty="0"/>
          </a:p>
          <a:p>
            <a:pPr marL="0" indent="0">
              <a:buNone/>
            </a:pPr>
            <a:endParaRPr lang="en-US" dirty="0"/>
          </a:p>
        </p:txBody>
      </p:sp>
      <p:sp>
        <p:nvSpPr>
          <p:cNvPr id="7" name="Slide Number Placeholder 4">
            <a:extLst>
              <a:ext uri="{FF2B5EF4-FFF2-40B4-BE49-F238E27FC236}">
                <a16:creationId xmlns:a16="http://schemas.microsoft.com/office/drawing/2014/main" id="{089A9BE9-4C41-40ED-81BE-EE1E6FE5513E}"/>
              </a:ext>
            </a:extLst>
          </p:cNvPr>
          <p:cNvSpPr txBox="1">
            <a:spLocks/>
          </p:cNvSpPr>
          <p:nvPr/>
        </p:nvSpPr>
        <p:spPr>
          <a:xfrm>
            <a:off x="7477073" y="7522670"/>
            <a:ext cx="2581327" cy="2725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a:t>Engaging Stakeholders   </a:t>
            </a:r>
            <a:fld id="{F3A12AAB-6ECC-094B-AAD8-94CFE9258C89}" type="slidenum">
              <a:rPr lang="en-US" sz="1400" smtClean="0"/>
              <a:pPr algn="r"/>
              <a:t>9</a:t>
            </a:fld>
            <a:endParaRPr lang="en-US" sz="1400"/>
          </a:p>
        </p:txBody>
      </p:sp>
    </p:spTree>
    <p:custDataLst>
      <p:tags r:id="rId1"/>
    </p:custDataLst>
    <p:extLst>
      <p:ext uri="{BB962C8B-B14F-4D97-AF65-F5344CB8AC3E}">
        <p14:creationId xmlns:p14="http://schemas.microsoft.com/office/powerpoint/2010/main" val="614343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j47MPBY"/>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P HAI slide template  -  Read-Only" id="{05436A07-EA13-4AF6-AEB2-255E61CFD9EE}" vid="{1D684F3B-F737-4290-80E0-C78F1BC306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F6C292F54C3940B9AB52108ACDC4EC" ma:contentTypeVersion="13" ma:contentTypeDescription="Create a new document." ma:contentTypeScope="" ma:versionID="3898bf45d14c07d17b95f4f9a2dd8358">
  <xsd:schema xmlns:xsd="http://www.w3.org/2001/XMLSchema" xmlns:xs="http://www.w3.org/2001/XMLSchema" xmlns:p="http://schemas.microsoft.com/office/2006/metadata/properties" xmlns:ns1="http://schemas.microsoft.com/sharepoint/v3" xmlns:ns3="49f71bca-6bbc-4f80-bff3-58f6213e9614" xmlns:ns4="1bc67485-b7a0-4ce6-b5b3-7c5df16ed538" targetNamespace="http://schemas.microsoft.com/office/2006/metadata/properties" ma:root="true" ma:fieldsID="6ce0efdd6f9280ce846d45ebc9d34a95" ns1:_="" ns3:_="" ns4:_="">
    <xsd:import namespace="http://schemas.microsoft.com/sharepoint/v3"/>
    <xsd:import namespace="49f71bca-6bbc-4f80-bff3-58f6213e9614"/>
    <xsd:import namespace="1bc67485-b7a0-4ce6-b5b3-7c5df16ed538"/>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f71bca-6bbc-4f80-bff3-58f6213e961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c67485-b7a0-4ce6-b5b3-7c5df16ed5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CAB0A-A937-4676-AE3D-67F85799AF82}">
  <ds:schemaRefs>
    <ds:schemaRef ds:uri="http://schemas.openxmlformats.org/package/2006/metadata/core-properties"/>
    <ds:schemaRef ds:uri="http://purl.org/dc/terms/"/>
    <ds:schemaRef ds:uri="http://purl.org/dc/elements/1.1/"/>
    <ds:schemaRef ds:uri="http://schemas.microsoft.com/sharepoint/v3"/>
    <ds:schemaRef ds:uri="1bc67485-b7a0-4ce6-b5b3-7c5df16ed538"/>
    <ds:schemaRef ds:uri="http://purl.org/dc/dcmitype/"/>
    <ds:schemaRef ds:uri="http://schemas.microsoft.com/office/2006/metadata/properties"/>
    <ds:schemaRef ds:uri="49f71bca-6bbc-4f80-bff3-58f6213e9614"/>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E19421B-0BBD-4127-89EF-2CDF2D685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f71bca-6bbc-4f80-bff3-58f6213e9614"/>
    <ds:schemaRef ds:uri="1bc67485-b7a0-4ce6-b5b3-7c5df16ed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B4B17B-D088-41C2-9849-463878A6E3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1494</TotalTime>
  <Words>485</Words>
  <Application>Microsoft Office PowerPoint</Application>
  <PresentationFormat>Custom</PresentationFormat>
  <Paragraphs>64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AHRQ Safety Program for Improving Surgical Care and Recovery</vt:lpstr>
      <vt:lpstr>Multidisciplinary Approach</vt:lpstr>
      <vt:lpstr>What Can We Learn From Bill Gates?</vt:lpstr>
      <vt:lpstr>Vision Statements</vt:lpstr>
      <vt:lpstr>Imagine…</vt:lpstr>
      <vt:lpstr>Developing an Elevator Pitch</vt:lpstr>
      <vt:lpstr>Follow Up With a Commitment</vt:lpstr>
      <vt:lpstr>ISCR as a Framework for Improvement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Walrath</dc:creator>
  <cp:lastModifiedBy>Heidenrich, Christine (AHRQ/OC) (CTR)</cp:lastModifiedBy>
  <cp:revision>93</cp:revision>
  <dcterms:created xsi:type="dcterms:W3CDTF">2021-11-22T13:12:42Z</dcterms:created>
  <dcterms:modified xsi:type="dcterms:W3CDTF">2023-06-07T21:30:43Z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2FF73758-7B52-431C-9BB2-D669844B3B13</vt:lpwstr>
  </property>
  <property fmtid="{D5CDD505-2E9C-101B-9397-08002B2CF9AE}" pid="3" name="ArticulatePath">
    <vt:lpwstr>https://livejohnshopkins-my.sharepoint.com/personal/ekirley1_jh_edu/Documents/ISCR 508 Reviews/CUSP HAI slide template</vt:lpwstr>
  </property>
  <property fmtid="{D5CDD505-2E9C-101B-9397-08002B2CF9AE}" pid="4" name="ContentTypeId">
    <vt:lpwstr>0x0101000FF6C292F54C3940B9AB52108ACDC4EC</vt:lpwstr>
  </property>
</Properties>
</file>