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4"/>
    <p:sldMasterId id="2147483648" r:id="rId5"/>
  </p:sldMasterIdLst>
  <p:notesMasterIdLst>
    <p:notesMasterId r:id="rId24"/>
  </p:notesMasterIdLst>
  <p:handoutMasterIdLst>
    <p:handoutMasterId r:id="rId25"/>
  </p:handoutMasterIdLst>
  <p:sldIdLst>
    <p:sldId id="257" r:id="rId6"/>
    <p:sldId id="812" r:id="rId7"/>
    <p:sldId id="888" r:id="rId8"/>
    <p:sldId id="933" r:id="rId9"/>
    <p:sldId id="818" r:id="rId10"/>
    <p:sldId id="884" r:id="rId11"/>
    <p:sldId id="932" r:id="rId12"/>
    <p:sldId id="885" r:id="rId13"/>
    <p:sldId id="900" r:id="rId14"/>
    <p:sldId id="947" r:id="rId15"/>
    <p:sldId id="950" r:id="rId16"/>
    <p:sldId id="948" r:id="rId17"/>
    <p:sldId id="951" r:id="rId18"/>
    <p:sldId id="952" r:id="rId19"/>
    <p:sldId id="263" r:id="rId20"/>
    <p:sldId id="1019" r:id="rId21"/>
    <p:sldId id="949" r:id="rId22"/>
    <p:sldId id="1020" r:id="rId23"/>
  </p:sldIdLst>
  <p:sldSz cx="10058400" cy="7772400"/>
  <p:notesSz cx="7010400" cy="9296400"/>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EB7C4A-9450-48A2-86AD-C53976BA1722}">
          <p14:sldIdLst>
            <p14:sldId id="257"/>
            <p14:sldId id="812"/>
            <p14:sldId id="888"/>
            <p14:sldId id="933"/>
            <p14:sldId id="818"/>
            <p14:sldId id="884"/>
            <p14:sldId id="932"/>
            <p14:sldId id="885"/>
            <p14:sldId id="900"/>
            <p14:sldId id="947"/>
            <p14:sldId id="950"/>
            <p14:sldId id="948"/>
            <p14:sldId id="951"/>
            <p14:sldId id="952"/>
            <p14:sldId id="263"/>
            <p14:sldId id="1019"/>
            <p14:sldId id="949"/>
            <p14:sldId id="1020"/>
          </p14:sldIdLst>
        </p14:section>
      </p14:sectionLst>
    </p:ex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eidenrich, Christine (AHRQ/OC) (CTR)" initials="HC((" lastIdx="23" clrIdx="6">
    <p:extLst>
      <p:ext uri="{19B8F6BF-5375-455C-9EA6-DF929625EA0E}">
        <p15:presenceInfo xmlns:p15="http://schemas.microsoft.com/office/powerpoint/2012/main" userId="S::Christine.Heidenrich@ahrq.hhs.gov::58cf9597-5aed-4544-869e-b91fdda55fa7" providerId="AD"/>
      </p:ext>
    </p:extLst>
  </p:cmAuthor>
  <p:cmAuthor id="1" name="Cancer Center, Group Policy Object" initials="CCGPO" lastIdx="1" clrIdx="0"/>
  <p:cmAuthor id="2" name="Kristen Ban" initials="KB" lastIdx="0" clrIdx="1"/>
  <p:cmAuthor id="3" name="Henderson, Susan (AHRQ/CQuIPS)" initials="HS(" lastIdx="10" clrIdx="2">
    <p:extLst>
      <p:ext uri="{19B8F6BF-5375-455C-9EA6-DF929625EA0E}">
        <p15:presenceInfo xmlns:p15="http://schemas.microsoft.com/office/powerpoint/2012/main" userId="S::Susan.Henderson@ahrq.hhs.gov::be03e4c4-8aa6-4af0-941e-a67dd7c07131" providerId="AD"/>
      </p:ext>
    </p:extLst>
  </p:cmAuthor>
  <p:cmAuthor id="4" name="Eldridge, Noel (AHRQ/CQuIPS)" initials="EN(" lastIdx="10" clrIdx="3">
    <p:extLst>
      <p:ext uri="{19B8F6BF-5375-455C-9EA6-DF929625EA0E}">
        <p15:presenceInfo xmlns:p15="http://schemas.microsoft.com/office/powerpoint/2012/main" userId="S-1-5-21-1747495209-1248221918-2216747781-26085" providerId="AD"/>
      </p:ext>
    </p:extLst>
  </p:cmAuthor>
  <p:cmAuthor id="5" name="Gray, Darryl (AHRQ/CQuIPS)" initials="GD(" lastIdx="16" clrIdx="4">
    <p:extLst>
      <p:ext uri="{19B8F6BF-5375-455C-9EA6-DF929625EA0E}">
        <p15:presenceInfo xmlns:p15="http://schemas.microsoft.com/office/powerpoint/2012/main" userId="S::Darryl.Gray@ahrq.hhs.gov::797aa305-9663-4b54-9959-e4ac22247a2d" providerId="AD"/>
      </p:ext>
    </p:extLst>
  </p:cmAuthor>
  <p:cmAuthor id="6" name="Erin Kirley" initials="EK" lastIdx="32" clrIdx="5">
    <p:extLst>
      <p:ext uri="{19B8F6BF-5375-455C-9EA6-DF929625EA0E}">
        <p15:presenceInfo xmlns:p15="http://schemas.microsoft.com/office/powerpoint/2012/main" userId="S-1-5-21-1214440339-484763869-725345543-3357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6AC"/>
    <a:srgbClr val="F8DC8C"/>
    <a:srgbClr val="01A7C7"/>
    <a:srgbClr val="FED700"/>
    <a:srgbClr val="02B8DC"/>
    <a:srgbClr val="00A5C6"/>
    <a:srgbClr val="009EC1"/>
    <a:srgbClr val="01768D"/>
    <a:srgbClr val="02A8C8"/>
    <a:srgbClr val="02C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3" autoAdjust="0"/>
    <p:restoredTop sz="96019" autoAdjust="0"/>
  </p:normalViewPr>
  <p:slideViewPr>
    <p:cSldViewPr>
      <p:cViewPr varScale="1">
        <p:scale>
          <a:sx n="55" d="100"/>
          <a:sy n="55" d="100"/>
        </p:scale>
        <p:origin x="512" y="28"/>
      </p:cViewPr>
      <p:guideLst>
        <p:guide orient="horz" pos="2448"/>
        <p:guide pos="3168"/>
      </p:guideLst>
    </p:cSldViewPr>
  </p:slideViewPr>
  <p:outlineViewPr>
    <p:cViewPr>
      <p:scale>
        <a:sx n="33" d="100"/>
        <a:sy n="33" d="100"/>
      </p:scale>
      <p:origin x="0" y="-2202"/>
    </p:cViewPr>
  </p:outlineViewPr>
  <p:notesTextViewPr>
    <p:cViewPr>
      <p:scale>
        <a:sx n="3" d="2"/>
        <a:sy n="3" d="2"/>
      </p:scale>
      <p:origin x="0" y="0"/>
    </p:cViewPr>
  </p:notesTextViewPr>
  <p:sorterViewPr>
    <p:cViewPr varScale="1">
      <p:scale>
        <a:sx n="1" d="1"/>
        <a:sy n="1" d="1"/>
      </p:scale>
      <p:origin x="0" y="-13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93CA3E8-3152-F34F-9875-892FF51A8211}" type="datetimeFigureOut">
              <a:rPr lang="en-US" smtClean="0"/>
              <a:t>6/2/2023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D8577E0-AB26-8341-94EF-D7B007E78B8B}" type="slidenum">
              <a:rPr lang="en-US" smtClean="0"/>
              <a:t>‹#›</a:t>
            </a:fld>
            <a:endParaRPr lang="en-US" dirty="0"/>
          </a:p>
        </p:txBody>
      </p:sp>
    </p:spTree>
    <p:extLst>
      <p:ext uri="{BB962C8B-B14F-4D97-AF65-F5344CB8AC3E}">
        <p14:creationId xmlns:p14="http://schemas.microsoft.com/office/powerpoint/2010/main" val="1283488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6/2/2023</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dirty="0"/>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a:t>
            </a:fld>
            <a:endParaRPr lang="en-US" dirty="0"/>
          </a:p>
        </p:txBody>
      </p:sp>
    </p:spTree>
    <p:extLst>
      <p:ext uri="{BB962C8B-B14F-4D97-AF65-F5344CB8AC3E}">
        <p14:creationId xmlns:p14="http://schemas.microsoft.com/office/powerpoint/2010/main" val="73556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dirty="0"/>
          </a:p>
        </p:txBody>
      </p:sp>
    </p:spTree>
    <p:extLst>
      <p:ext uri="{BB962C8B-B14F-4D97-AF65-F5344CB8AC3E}">
        <p14:creationId xmlns:p14="http://schemas.microsoft.com/office/powerpoint/2010/main" val="140177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sz="1400" baseline="0" dirty="0"/>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dirty="0"/>
          </a:p>
        </p:txBody>
      </p:sp>
    </p:spTree>
    <p:extLst>
      <p:ext uri="{BB962C8B-B14F-4D97-AF65-F5344CB8AC3E}">
        <p14:creationId xmlns:p14="http://schemas.microsoft.com/office/powerpoint/2010/main" val="1032360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sz="1400" baseline="0" dirty="0"/>
          </a:p>
        </p:txBody>
      </p:sp>
      <p:sp>
        <p:nvSpPr>
          <p:cNvPr id="4" name="Slide Number Placeholder 3"/>
          <p:cNvSpPr>
            <a:spLocks noGrp="1"/>
          </p:cNvSpPr>
          <p:nvPr>
            <p:ph type="sldNum" sz="quarter" idx="10"/>
          </p:nvPr>
        </p:nvSpPr>
        <p:spPr/>
        <p:txBody>
          <a:bodyPr/>
          <a:lstStyle/>
          <a:p>
            <a:fld id="{6F6E0279-E039-4FD6-AE27-C626EDCEFED9}" type="slidenum">
              <a:rPr lang="en-US" smtClean="0"/>
              <a:t>12</a:t>
            </a:fld>
            <a:endParaRPr lang="en-US" dirty="0"/>
          </a:p>
        </p:txBody>
      </p:sp>
    </p:spTree>
    <p:extLst>
      <p:ext uri="{BB962C8B-B14F-4D97-AF65-F5344CB8AC3E}">
        <p14:creationId xmlns:p14="http://schemas.microsoft.com/office/powerpoint/2010/main" val="3499453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6F6E0279-E039-4FD6-AE27-C626EDCEFED9}" type="slidenum">
              <a:rPr lang="en-US" smtClean="0"/>
              <a:t>13</a:t>
            </a:fld>
            <a:endParaRPr lang="en-US" dirty="0"/>
          </a:p>
        </p:txBody>
      </p:sp>
    </p:spTree>
    <p:extLst>
      <p:ext uri="{BB962C8B-B14F-4D97-AF65-F5344CB8AC3E}">
        <p14:creationId xmlns:p14="http://schemas.microsoft.com/office/powerpoint/2010/main" val="373742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6F6E0279-E039-4FD6-AE27-C626EDCEFED9}" type="slidenum">
              <a:rPr lang="en-US" smtClean="0"/>
              <a:t>14</a:t>
            </a:fld>
            <a:endParaRPr lang="en-US" dirty="0"/>
          </a:p>
        </p:txBody>
      </p:sp>
    </p:spTree>
    <p:extLst>
      <p:ext uri="{BB962C8B-B14F-4D97-AF65-F5344CB8AC3E}">
        <p14:creationId xmlns:p14="http://schemas.microsoft.com/office/powerpoint/2010/main" val="234129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1ECE7E-882D-48C3-9A87-8E17BD6DBF9D}" type="slidenum">
              <a:rPr lang="en-US" smtClean="0"/>
              <a:t>15</a:t>
            </a:fld>
            <a:endParaRPr lang="en-US" dirty="0"/>
          </a:p>
        </p:txBody>
      </p:sp>
    </p:spTree>
    <p:extLst>
      <p:ext uri="{BB962C8B-B14F-4D97-AF65-F5344CB8AC3E}">
        <p14:creationId xmlns:p14="http://schemas.microsoft.com/office/powerpoint/2010/main" val="229274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AFFE284-2827-0B46-AD2E-F900D6F373DF}"/>
              </a:ext>
            </a:extLst>
          </p:cNvPr>
          <p:cNvSpPr>
            <a:spLocks noGrp="1" noRot="1" noChangeAspect="1" noChangeArrowheads="1" noTextEdit="1"/>
          </p:cNvSpPr>
          <p:nvPr>
            <p:ph type="sldImg"/>
          </p:nvPr>
        </p:nvSpPr>
        <p:spPr bwMode="auto">
          <a:xfrm>
            <a:off x="1431925" y="1143000"/>
            <a:ext cx="399415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ABF649DD-C22B-2B48-9EEA-CFCABA88AA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85FC49F6-D407-FF40-A352-D834950C1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93777D6C-2AC9-CD42-8D4C-252F35B2B373}" type="slidenum">
              <a:rPr lang="en-US" altLang="en-US" sz="1200" smtClean="0"/>
              <a:pPr/>
              <a:t>16</a:t>
            </a:fld>
            <a:endParaRPr lang="en-US" altLang="en-US" sz="1200" dirty="0"/>
          </a:p>
        </p:txBody>
      </p:sp>
    </p:spTree>
    <p:extLst>
      <p:ext uri="{BB962C8B-B14F-4D97-AF65-F5344CB8AC3E}">
        <p14:creationId xmlns:p14="http://schemas.microsoft.com/office/powerpoint/2010/main" val="3264245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dirty="0"/>
              <a:t>This slide lists </a:t>
            </a:r>
            <a:r>
              <a:rPr lang="en-US" sz="1400" baseline="0" dirty="0"/>
              <a:t>references for the evidence reviews mentioned in this presentation.</a:t>
            </a:r>
            <a:endParaRPr lang="en-US" sz="1400" dirty="0"/>
          </a:p>
        </p:txBody>
      </p:sp>
      <p:sp>
        <p:nvSpPr>
          <p:cNvPr id="4" name="Slide Number Placeholder 3"/>
          <p:cNvSpPr>
            <a:spLocks noGrp="1"/>
          </p:cNvSpPr>
          <p:nvPr>
            <p:ph type="sldNum" sz="quarter" idx="10"/>
          </p:nvPr>
        </p:nvSpPr>
        <p:spPr/>
        <p:txBody>
          <a:bodyPr/>
          <a:lstStyle/>
          <a:p>
            <a:fld id="{6F6E0279-E039-4FD6-AE27-C626EDCEFED9}" type="slidenum">
              <a:rPr lang="en-US" smtClean="0"/>
              <a:t>17</a:t>
            </a:fld>
            <a:endParaRPr lang="en-US" dirty="0"/>
          </a:p>
        </p:txBody>
      </p:sp>
    </p:spTree>
    <p:extLst>
      <p:ext uri="{BB962C8B-B14F-4D97-AF65-F5344CB8AC3E}">
        <p14:creationId xmlns:p14="http://schemas.microsoft.com/office/powerpoint/2010/main" val="4039014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dirty="0"/>
              <a:t>This slide lists</a:t>
            </a:r>
            <a:r>
              <a:rPr lang="en-US" sz="1400" baseline="0" dirty="0"/>
              <a:t> references for the evidence reviews mentioned in this presentation.</a:t>
            </a:r>
            <a:endParaRPr lang="en-US" sz="1400" dirty="0"/>
          </a:p>
        </p:txBody>
      </p:sp>
      <p:sp>
        <p:nvSpPr>
          <p:cNvPr id="4" name="Slide Number Placeholder 3"/>
          <p:cNvSpPr>
            <a:spLocks noGrp="1"/>
          </p:cNvSpPr>
          <p:nvPr>
            <p:ph type="sldNum" sz="quarter" idx="10"/>
          </p:nvPr>
        </p:nvSpPr>
        <p:spPr/>
        <p:txBody>
          <a:bodyPr/>
          <a:lstStyle/>
          <a:p>
            <a:fld id="{6F6E0279-E039-4FD6-AE27-C626EDCEFED9}" type="slidenum">
              <a:rPr lang="en-US" smtClean="0"/>
              <a:t>18</a:t>
            </a:fld>
            <a:endParaRPr lang="en-US" dirty="0"/>
          </a:p>
        </p:txBody>
      </p:sp>
    </p:spTree>
    <p:extLst>
      <p:ext uri="{BB962C8B-B14F-4D97-AF65-F5344CB8AC3E}">
        <p14:creationId xmlns:p14="http://schemas.microsoft.com/office/powerpoint/2010/main" val="171715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6E0279-E039-4FD6-AE27-C626EDCEFED9}" type="slidenum">
              <a:rPr lang="en-US" smtClean="0"/>
              <a:t>2</a:t>
            </a:fld>
            <a:endParaRPr lang="en-US" dirty="0"/>
          </a:p>
        </p:txBody>
      </p:sp>
    </p:spTree>
    <p:extLst>
      <p:ext uri="{BB962C8B-B14F-4D97-AF65-F5344CB8AC3E}">
        <p14:creationId xmlns:p14="http://schemas.microsoft.com/office/powerpoint/2010/main" val="405870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3</a:t>
            </a:fld>
            <a:endParaRPr lang="en-US" dirty="0"/>
          </a:p>
        </p:txBody>
      </p:sp>
    </p:spTree>
    <p:extLst>
      <p:ext uri="{BB962C8B-B14F-4D97-AF65-F5344CB8AC3E}">
        <p14:creationId xmlns:p14="http://schemas.microsoft.com/office/powerpoint/2010/main" val="326044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4</a:t>
            </a:fld>
            <a:endParaRPr lang="en-US" dirty="0"/>
          </a:p>
        </p:txBody>
      </p:sp>
    </p:spTree>
    <p:extLst>
      <p:ext uri="{BB962C8B-B14F-4D97-AF65-F5344CB8AC3E}">
        <p14:creationId xmlns:p14="http://schemas.microsoft.com/office/powerpoint/2010/main" val="295425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5</a:t>
            </a:fld>
            <a:endParaRPr lang="en-US" dirty="0"/>
          </a:p>
        </p:txBody>
      </p:sp>
    </p:spTree>
    <p:extLst>
      <p:ext uri="{BB962C8B-B14F-4D97-AF65-F5344CB8AC3E}">
        <p14:creationId xmlns:p14="http://schemas.microsoft.com/office/powerpoint/2010/main" val="67369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6</a:t>
            </a:fld>
            <a:endParaRPr lang="en-US" dirty="0"/>
          </a:p>
        </p:txBody>
      </p:sp>
    </p:spTree>
    <p:extLst>
      <p:ext uri="{BB962C8B-B14F-4D97-AF65-F5344CB8AC3E}">
        <p14:creationId xmlns:p14="http://schemas.microsoft.com/office/powerpoint/2010/main" val="184825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b="1" i="1"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7</a:t>
            </a:fld>
            <a:endParaRPr lang="en-US" dirty="0"/>
          </a:p>
        </p:txBody>
      </p:sp>
    </p:spTree>
    <p:extLst>
      <p:ext uri="{BB962C8B-B14F-4D97-AF65-F5344CB8AC3E}">
        <p14:creationId xmlns:p14="http://schemas.microsoft.com/office/powerpoint/2010/main" val="409642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8</a:t>
            </a:fld>
            <a:endParaRPr lang="en-US" dirty="0"/>
          </a:p>
        </p:txBody>
      </p:sp>
    </p:spTree>
    <p:extLst>
      <p:ext uri="{BB962C8B-B14F-4D97-AF65-F5344CB8AC3E}">
        <p14:creationId xmlns:p14="http://schemas.microsoft.com/office/powerpoint/2010/main" val="307286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9</a:t>
            </a:fld>
            <a:endParaRPr lang="en-US" dirty="0"/>
          </a:p>
        </p:txBody>
      </p:sp>
    </p:spTree>
    <p:extLst>
      <p:ext uri="{BB962C8B-B14F-4D97-AF65-F5344CB8AC3E}">
        <p14:creationId xmlns:p14="http://schemas.microsoft.com/office/powerpoint/2010/main" val="162801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3"/>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2"/>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128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6"/>
            <a:ext cx="2346960" cy="413809"/>
          </a:xfrm>
          <a:prstGeom prst="rect">
            <a:avLst/>
          </a:prstGeom>
        </p:spPr>
        <p:txBody>
          <a:bodyPr/>
          <a:lstStyle/>
          <a:p>
            <a:endParaRPr lang="en-US" dirty="0"/>
          </a:p>
        </p:txBody>
      </p:sp>
      <p:sp>
        <p:nvSpPr>
          <p:cNvPr id="3" name="Footer Placeholder 2"/>
          <p:cNvSpPr>
            <a:spLocks noGrp="1"/>
          </p:cNvSpPr>
          <p:nvPr>
            <p:ph type="ftr" sz="quarter" idx="11"/>
          </p:nvPr>
        </p:nvSpPr>
        <p:spPr>
          <a:xfrm>
            <a:off x="3436620" y="7203866"/>
            <a:ext cx="3185160" cy="413809"/>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r>
              <a:rPr lang="en-US" dirty="0"/>
              <a:t>Program Overview  </a:t>
            </a:r>
            <a:fld id="{993EEC8E-C5CF-40DF-832D-5BCB0E209B98}" type="slidenum">
              <a:rPr lang="en-US" smtClean="0"/>
              <a:pPr/>
              <a:t>‹#›</a:t>
            </a:fld>
            <a:endParaRPr lang="en-US" dirty="0"/>
          </a:p>
        </p:txBody>
      </p:sp>
    </p:spTree>
    <p:extLst>
      <p:ext uri="{BB962C8B-B14F-4D97-AF65-F5344CB8AC3E}">
        <p14:creationId xmlns:p14="http://schemas.microsoft.com/office/powerpoint/2010/main" val="60132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8"/>
            <a:ext cx="3309145" cy="1316990"/>
          </a:xfrm>
        </p:spPr>
        <p:txBody>
          <a:bodyPr anchor="b"/>
          <a:lstStyle>
            <a:lvl1pPr algn="l">
              <a:defRPr sz="2200" b="1"/>
            </a:lvl1pPr>
          </a:lstStyle>
          <a:p>
            <a:r>
              <a:rPr lang="en-US" dirty="0"/>
              <a:t>Click to edit Master title style</a:t>
            </a:r>
          </a:p>
        </p:txBody>
      </p:sp>
      <p:sp>
        <p:nvSpPr>
          <p:cNvPr id="3" name="Content Placeholder 2"/>
          <p:cNvSpPr>
            <a:spLocks noGrp="1"/>
          </p:cNvSpPr>
          <p:nvPr>
            <p:ph idx="1"/>
          </p:nvPr>
        </p:nvSpPr>
        <p:spPr>
          <a:xfrm>
            <a:off x="3932554" y="309458"/>
            <a:ext cx="5622926" cy="6633528"/>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0" y="1626450"/>
            <a:ext cx="3309145" cy="5316539"/>
          </a:xfrm>
        </p:spPr>
        <p:txBody>
          <a:bodyPr/>
          <a:lstStyle>
            <a:lvl1pPr marL="0" indent="0">
              <a:buNone/>
              <a:defRPr sz="1600"/>
            </a:lvl1pPr>
            <a:lvl2pPr marL="509319" indent="0">
              <a:buNone/>
              <a:defRPr sz="1300"/>
            </a:lvl2pPr>
            <a:lvl3pPr marL="1018638" indent="0">
              <a:buNone/>
              <a:defRPr sz="1100"/>
            </a:lvl3pPr>
            <a:lvl4pPr marL="1527956" indent="0">
              <a:buNone/>
              <a:defRPr sz="1000"/>
            </a:lvl4pPr>
            <a:lvl5pPr marL="2037275" indent="0">
              <a:buNone/>
              <a:defRPr sz="1000"/>
            </a:lvl5pPr>
            <a:lvl6pPr marL="2546595" indent="0">
              <a:buNone/>
              <a:defRPr sz="1000"/>
            </a:lvl6pPr>
            <a:lvl7pPr marL="3055914" indent="0">
              <a:buNone/>
              <a:defRPr sz="1000"/>
            </a:lvl7pPr>
            <a:lvl8pPr marL="3565233" indent="0">
              <a:buNone/>
              <a:defRPr sz="1000"/>
            </a:lvl8pPr>
            <a:lvl9pPr marL="4074549"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6"/>
            <a:ext cx="2346960" cy="413809"/>
          </a:xfrm>
          <a:prstGeom prst="rect">
            <a:avLst/>
          </a:prstGeom>
        </p:spPr>
        <p:txBody>
          <a:bodyPr/>
          <a:lstStyle/>
          <a:p>
            <a:endParaRPr lang="en-US" dirty="0"/>
          </a:p>
        </p:txBody>
      </p:sp>
      <p:sp>
        <p:nvSpPr>
          <p:cNvPr id="6" name="Footer Placeholder 5"/>
          <p:cNvSpPr>
            <a:spLocks noGrp="1"/>
          </p:cNvSpPr>
          <p:nvPr>
            <p:ph type="ftr" sz="quarter" idx="11"/>
          </p:nvPr>
        </p:nvSpPr>
        <p:spPr>
          <a:xfrm>
            <a:off x="3436620" y="7203866"/>
            <a:ext cx="3185160" cy="413809"/>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r>
              <a:rPr lang="en-US" dirty="0"/>
              <a:t>Program Overview  </a:t>
            </a:r>
            <a:fld id="{993EEC8E-C5CF-40DF-832D-5BCB0E209B98}" type="slidenum">
              <a:rPr lang="en-US" smtClean="0"/>
              <a:pPr/>
              <a:t>‹#›</a:t>
            </a:fld>
            <a:endParaRPr lang="en-US" dirty="0"/>
          </a:p>
        </p:txBody>
      </p:sp>
    </p:spTree>
    <p:extLst>
      <p:ext uri="{BB962C8B-B14F-4D97-AF65-F5344CB8AC3E}">
        <p14:creationId xmlns:p14="http://schemas.microsoft.com/office/powerpoint/2010/main" val="99496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6" y="5440683"/>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6" y="694478"/>
            <a:ext cx="6035040" cy="4663440"/>
          </a:xfrm>
        </p:spPr>
        <p:txBody>
          <a:bodyPr/>
          <a:lstStyle>
            <a:lvl1pPr marL="0" indent="0">
              <a:buNone/>
              <a:defRPr sz="3600"/>
            </a:lvl1pPr>
            <a:lvl2pPr marL="509319" indent="0">
              <a:buNone/>
              <a:defRPr sz="3200"/>
            </a:lvl2pPr>
            <a:lvl3pPr marL="1018638" indent="0">
              <a:buNone/>
              <a:defRPr sz="2600"/>
            </a:lvl3pPr>
            <a:lvl4pPr marL="1527956" indent="0">
              <a:buNone/>
              <a:defRPr sz="2200"/>
            </a:lvl4pPr>
            <a:lvl5pPr marL="2037275" indent="0">
              <a:buNone/>
              <a:defRPr sz="2200"/>
            </a:lvl5pPr>
            <a:lvl6pPr marL="2546595" indent="0">
              <a:buNone/>
              <a:defRPr sz="2200"/>
            </a:lvl6pPr>
            <a:lvl7pPr marL="3055914" indent="0">
              <a:buNone/>
              <a:defRPr sz="2200"/>
            </a:lvl7pPr>
            <a:lvl8pPr marL="3565233" indent="0">
              <a:buNone/>
              <a:defRPr sz="2200"/>
            </a:lvl8pPr>
            <a:lvl9pPr marL="4074549" indent="0">
              <a:buNone/>
              <a:defRPr sz="2200"/>
            </a:lvl9pPr>
          </a:lstStyle>
          <a:p>
            <a:endParaRPr lang="en-US" dirty="0"/>
          </a:p>
        </p:txBody>
      </p:sp>
      <p:sp>
        <p:nvSpPr>
          <p:cNvPr id="4" name="Text Placeholder 3"/>
          <p:cNvSpPr>
            <a:spLocks noGrp="1"/>
          </p:cNvSpPr>
          <p:nvPr>
            <p:ph type="body" sz="half" idx="2"/>
          </p:nvPr>
        </p:nvSpPr>
        <p:spPr>
          <a:xfrm>
            <a:off x="1971516" y="6082986"/>
            <a:ext cx="6035040" cy="912177"/>
          </a:xfrm>
        </p:spPr>
        <p:txBody>
          <a:bodyPr/>
          <a:lstStyle>
            <a:lvl1pPr marL="0" indent="0">
              <a:buNone/>
              <a:defRPr sz="1600"/>
            </a:lvl1pPr>
            <a:lvl2pPr marL="509319" indent="0">
              <a:buNone/>
              <a:defRPr sz="1300"/>
            </a:lvl2pPr>
            <a:lvl3pPr marL="1018638" indent="0">
              <a:buNone/>
              <a:defRPr sz="1100"/>
            </a:lvl3pPr>
            <a:lvl4pPr marL="1527956" indent="0">
              <a:buNone/>
              <a:defRPr sz="1000"/>
            </a:lvl4pPr>
            <a:lvl5pPr marL="2037275" indent="0">
              <a:buNone/>
              <a:defRPr sz="1000"/>
            </a:lvl5pPr>
            <a:lvl6pPr marL="2546595" indent="0">
              <a:buNone/>
              <a:defRPr sz="1000"/>
            </a:lvl6pPr>
            <a:lvl7pPr marL="3055914" indent="0">
              <a:buNone/>
              <a:defRPr sz="1000"/>
            </a:lvl7pPr>
            <a:lvl8pPr marL="3565233" indent="0">
              <a:buNone/>
              <a:defRPr sz="1000"/>
            </a:lvl8pPr>
            <a:lvl9pPr marL="4074549"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6"/>
            <a:ext cx="2346960" cy="413809"/>
          </a:xfrm>
          <a:prstGeom prst="rect">
            <a:avLst/>
          </a:prstGeom>
        </p:spPr>
        <p:txBody>
          <a:bodyPr/>
          <a:lstStyle/>
          <a:p>
            <a:endParaRPr lang="en-US" dirty="0"/>
          </a:p>
        </p:txBody>
      </p:sp>
      <p:sp>
        <p:nvSpPr>
          <p:cNvPr id="6" name="Footer Placeholder 5"/>
          <p:cNvSpPr>
            <a:spLocks noGrp="1"/>
          </p:cNvSpPr>
          <p:nvPr>
            <p:ph type="ftr" sz="quarter" idx="11"/>
          </p:nvPr>
        </p:nvSpPr>
        <p:spPr>
          <a:xfrm>
            <a:off x="3436620" y="7203866"/>
            <a:ext cx="3185160" cy="413809"/>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r>
              <a:rPr lang="en-US" dirty="0"/>
              <a:t>Program Overview  </a:t>
            </a:r>
            <a:fld id="{993EEC8E-C5CF-40DF-832D-5BCB0E209B98}" type="slidenum">
              <a:rPr lang="en-US" smtClean="0"/>
              <a:pPr/>
              <a:t>‹#›</a:t>
            </a:fld>
            <a:endParaRPr lang="en-US" dirty="0"/>
          </a:p>
        </p:txBody>
      </p:sp>
    </p:spTree>
    <p:extLst>
      <p:ext uri="{BB962C8B-B14F-4D97-AF65-F5344CB8AC3E}">
        <p14:creationId xmlns:p14="http://schemas.microsoft.com/office/powerpoint/2010/main" val="377422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6"/>
            <a:ext cx="2346960" cy="413809"/>
          </a:xfrm>
          <a:prstGeom prst="rect">
            <a:avLst/>
          </a:prstGeom>
        </p:spPr>
        <p:txBody>
          <a:bodyPr/>
          <a:lstStyle/>
          <a:p>
            <a:endParaRPr lang="en-US" dirty="0"/>
          </a:p>
        </p:txBody>
      </p:sp>
      <p:sp>
        <p:nvSpPr>
          <p:cNvPr id="5" name="Footer Placeholder 4"/>
          <p:cNvSpPr>
            <a:spLocks noGrp="1"/>
          </p:cNvSpPr>
          <p:nvPr>
            <p:ph type="ftr" sz="quarter" idx="11"/>
          </p:nvPr>
        </p:nvSpPr>
        <p:spPr>
          <a:xfrm>
            <a:off x="3436620" y="7203866"/>
            <a:ext cx="3185160" cy="413809"/>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Program Overview </a:t>
            </a:r>
            <a:fld id="{993EEC8E-C5CF-40DF-832D-5BCB0E209B98}" type="slidenum">
              <a:rPr lang="en-US" smtClean="0"/>
              <a:pPr/>
              <a:t>‹#›</a:t>
            </a:fld>
            <a:endParaRPr lang="en-US" dirty="0"/>
          </a:p>
        </p:txBody>
      </p:sp>
    </p:spTree>
    <p:extLst>
      <p:ext uri="{BB962C8B-B14F-4D97-AF65-F5344CB8AC3E}">
        <p14:creationId xmlns:p14="http://schemas.microsoft.com/office/powerpoint/2010/main" val="584159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60"/>
            <a:ext cx="2263140" cy="66317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60"/>
            <a:ext cx="6621780" cy="6631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6"/>
            <a:ext cx="2346960" cy="413809"/>
          </a:xfrm>
          <a:prstGeom prst="rect">
            <a:avLst/>
          </a:prstGeom>
        </p:spPr>
        <p:txBody>
          <a:bodyPr/>
          <a:lstStyle/>
          <a:p>
            <a:endParaRPr lang="en-US" dirty="0"/>
          </a:p>
        </p:txBody>
      </p:sp>
      <p:sp>
        <p:nvSpPr>
          <p:cNvPr id="5" name="Footer Placeholder 4"/>
          <p:cNvSpPr>
            <a:spLocks noGrp="1"/>
          </p:cNvSpPr>
          <p:nvPr>
            <p:ph type="ftr" sz="quarter" idx="11"/>
          </p:nvPr>
        </p:nvSpPr>
        <p:spPr>
          <a:xfrm>
            <a:off x="3436620" y="7203866"/>
            <a:ext cx="3185160" cy="413809"/>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dirty="0"/>
              <a:t>Program Overview </a:t>
            </a:r>
            <a:fld id="{993EEC8E-C5CF-40DF-832D-5BCB0E209B98}" type="slidenum">
              <a:rPr lang="en-US" smtClean="0"/>
              <a:pPr/>
              <a:t>‹#›</a:t>
            </a:fld>
            <a:endParaRPr lang="en-US" dirty="0"/>
          </a:p>
        </p:txBody>
      </p:sp>
    </p:spTree>
    <p:extLst>
      <p:ext uri="{BB962C8B-B14F-4D97-AF65-F5344CB8AC3E}">
        <p14:creationId xmlns:p14="http://schemas.microsoft.com/office/powerpoint/2010/main" val="275078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914400"/>
          </a:xfrm>
        </p:spPr>
        <p:txBody>
          <a:bodyPr/>
          <a:lstStyle>
            <a:lvl1pPr>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lgn="r">
              <a:defRPr/>
            </a:lvl1pPr>
          </a:lstStyle>
          <a:p>
            <a:r>
              <a:rPr lang="en-US" dirty="0"/>
              <a:t>Program Overview  </a:t>
            </a:r>
            <a:fld id="{E507B00A-00F3-40B4-9FBC-773D3E654F20}" type="slidenum">
              <a:rPr lang="en-US" smtClean="0"/>
              <a:pPr/>
              <a:t>‹#›</a:t>
            </a:fld>
            <a:endParaRPr lang="en-US" dirty="0"/>
          </a:p>
        </p:txBody>
      </p:sp>
      <p:sp>
        <p:nvSpPr>
          <p:cNvPr id="5" name="Content Placeholder 4"/>
          <p:cNvSpPr>
            <a:spLocks noGrp="1"/>
          </p:cNvSpPr>
          <p:nvPr>
            <p:ph sz="quarter" idx="11"/>
          </p:nvPr>
        </p:nvSpPr>
        <p:spPr>
          <a:xfrm>
            <a:off x="502920" y="1899920"/>
            <a:ext cx="8968740" cy="46634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290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8570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5"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5" y="3294276"/>
            <a:ext cx="8549640" cy="1700211"/>
          </a:xfrm>
        </p:spPr>
        <p:txBody>
          <a:bodyPr anchor="b"/>
          <a:lstStyle>
            <a:lvl1pPr marL="0" indent="0">
              <a:buNone/>
              <a:defRPr sz="2200">
                <a:solidFill>
                  <a:schemeClr val="tx1">
                    <a:tint val="75000"/>
                  </a:schemeClr>
                </a:solidFill>
              </a:defRPr>
            </a:lvl1pPr>
            <a:lvl2pPr marL="509319" indent="0">
              <a:buNone/>
              <a:defRPr sz="2000">
                <a:solidFill>
                  <a:schemeClr val="tx1">
                    <a:tint val="75000"/>
                  </a:schemeClr>
                </a:solidFill>
              </a:defRPr>
            </a:lvl2pPr>
            <a:lvl3pPr marL="1018638" indent="0">
              <a:buNone/>
              <a:defRPr sz="1800">
                <a:solidFill>
                  <a:schemeClr val="tx1">
                    <a:tint val="75000"/>
                  </a:schemeClr>
                </a:solidFill>
              </a:defRPr>
            </a:lvl3pPr>
            <a:lvl4pPr marL="1527956" indent="0">
              <a:buNone/>
              <a:defRPr sz="1600">
                <a:solidFill>
                  <a:schemeClr val="tx1">
                    <a:tint val="75000"/>
                  </a:schemeClr>
                </a:solidFill>
              </a:defRPr>
            </a:lvl4pPr>
            <a:lvl5pPr marL="2037275" indent="0">
              <a:buNone/>
              <a:defRPr sz="1600">
                <a:solidFill>
                  <a:schemeClr val="tx1">
                    <a:tint val="75000"/>
                  </a:schemeClr>
                </a:solidFill>
              </a:defRPr>
            </a:lvl5pPr>
            <a:lvl6pPr marL="2546595" indent="0">
              <a:buNone/>
              <a:defRPr sz="1600">
                <a:solidFill>
                  <a:schemeClr val="tx1">
                    <a:tint val="75000"/>
                  </a:schemeClr>
                </a:solidFill>
              </a:defRPr>
            </a:lvl6pPr>
            <a:lvl7pPr marL="3055914" indent="0">
              <a:buNone/>
              <a:defRPr sz="1600">
                <a:solidFill>
                  <a:schemeClr val="tx1">
                    <a:tint val="75000"/>
                  </a:schemeClr>
                </a:solidFill>
              </a:defRPr>
            </a:lvl7pPr>
            <a:lvl8pPr marL="3565233" indent="0">
              <a:buNone/>
              <a:defRPr sz="1600">
                <a:solidFill>
                  <a:schemeClr val="tx1">
                    <a:tint val="75000"/>
                  </a:schemeClr>
                </a:solidFill>
              </a:defRPr>
            </a:lvl8pPr>
            <a:lvl9pPr marL="407454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9349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3"/>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2"/>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6"/>
            <a:ext cx="2346960" cy="413809"/>
          </a:xfrm>
          <a:prstGeom prst="rect">
            <a:avLst/>
          </a:prstGeom>
        </p:spPr>
        <p:txBody>
          <a:bodyPr/>
          <a:lstStyle/>
          <a:p>
            <a:endParaRPr lang="en-US" dirty="0"/>
          </a:p>
        </p:txBody>
      </p:sp>
      <p:sp>
        <p:nvSpPr>
          <p:cNvPr id="5" name="Footer Placeholder 4"/>
          <p:cNvSpPr>
            <a:spLocks noGrp="1"/>
          </p:cNvSpPr>
          <p:nvPr>
            <p:ph type="ftr" sz="quarter" idx="11"/>
          </p:nvPr>
        </p:nvSpPr>
        <p:spPr>
          <a:xfrm>
            <a:off x="3436620" y="7203866"/>
            <a:ext cx="3185160" cy="413809"/>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sz="1400"/>
            </a:lvl1pPr>
          </a:lstStyle>
          <a:p>
            <a:r>
              <a:rPr lang="en-US" dirty="0"/>
              <a:t>Program Overview  </a:t>
            </a:r>
            <a:fld id="{993EEC8E-C5CF-40DF-832D-5BCB0E209B98}" type="slidenum">
              <a:rPr lang="en-US" smtClean="0"/>
              <a:pPr/>
              <a:t>‹#›</a:t>
            </a:fld>
            <a:endParaRPr lang="en-US" dirty="0"/>
          </a:p>
        </p:txBody>
      </p:sp>
    </p:spTree>
    <p:extLst>
      <p:ext uri="{BB962C8B-B14F-4D97-AF65-F5344CB8AC3E}">
        <p14:creationId xmlns:p14="http://schemas.microsoft.com/office/powerpoint/2010/main" val="278788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02920" y="7203866"/>
            <a:ext cx="2346960" cy="413809"/>
          </a:xfrm>
          <a:prstGeom prst="rect">
            <a:avLst/>
          </a:prstGeom>
        </p:spPr>
        <p:txBody>
          <a:bodyPr/>
          <a:lstStyle/>
          <a:p>
            <a:endParaRPr lang="en-US" dirty="0"/>
          </a:p>
        </p:txBody>
      </p:sp>
      <p:sp>
        <p:nvSpPr>
          <p:cNvPr id="5" name="Footer Placeholder 4"/>
          <p:cNvSpPr>
            <a:spLocks noGrp="1"/>
          </p:cNvSpPr>
          <p:nvPr>
            <p:ph type="ftr" sz="quarter" idx="11"/>
          </p:nvPr>
        </p:nvSpPr>
        <p:spPr>
          <a:xfrm>
            <a:off x="3436620" y="7203866"/>
            <a:ext cx="3185160" cy="413809"/>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dirty="0"/>
              <a:t>Program Overview  </a:t>
            </a:r>
            <a:fld id="{993EEC8E-C5CF-40DF-832D-5BCB0E209B98}" type="slidenum">
              <a:rPr lang="en-US" smtClean="0"/>
              <a:pPr/>
              <a:t>‹#›</a:t>
            </a:fld>
            <a:endParaRPr lang="en-US" dirty="0"/>
          </a:p>
        </p:txBody>
      </p:sp>
    </p:spTree>
    <p:extLst>
      <p:ext uri="{BB962C8B-B14F-4D97-AF65-F5344CB8AC3E}">
        <p14:creationId xmlns:p14="http://schemas.microsoft.com/office/powerpoint/2010/main" val="249222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5"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5" y="3294276"/>
            <a:ext cx="8549640" cy="1700211"/>
          </a:xfrm>
        </p:spPr>
        <p:txBody>
          <a:bodyPr anchor="b"/>
          <a:lstStyle>
            <a:lvl1pPr marL="0" indent="0">
              <a:buNone/>
              <a:defRPr sz="2200">
                <a:solidFill>
                  <a:schemeClr val="tx1">
                    <a:tint val="75000"/>
                  </a:schemeClr>
                </a:solidFill>
              </a:defRPr>
            </a:lvl1pPr>
            <a:lvl2pPr marL="509319" indent="0">
              <a:buNone/>
              <a:defRPr sz="2000">
                <a:solidFill>
                  <a:schemeClr val="tx1">
                    <a:tint val="75000"/>
                  </a:schemeClr>
                </a:solidFill>
              </a:defRPr>
            </a:lvl2pPr>
            <a:lvl3pPr marL="1018638" indent="0">
              <a:buNone/>
              <a:defRPr sz="1800">
                <a:solidFill>
                  <a:schemeClr val="tx1">
                    <a:tint val="75000"/>
                  </a:schemeClr>
                </a:solidFill>
              </a:defRPr>
            </a:lvl3pPr>
            <a:lvl4pPr marL="1527956" indent="0">
              <a:buNone/>
              <a:defRPr sz="1600">
                <a:solidFill>
                  <a:schemeClr val="tx1">
                    <a:tint val="75000"/>
                  </a:schemeClr>
                </a:solidFill>
              </a:defRPr>
            </a:lvl4pPr>
            <a:lvl5pPr marL="2037275" indent="0">
              <a:buNone/>
              <a:defRPr sz="1600">
                <a:solidFill>
                  <a:schemeClr val="tx1">
                    <a:tint val="75000"/>
                  </a:schemeClr>
                </a:solidFill>
              </a:defRPr>
            </a:lvl5pPr>
            <a:lvl6pPr marL="2546595" indent="0">
              <a:buNone/>
              <a:defRPr sz="1600">
                <a:solidFill>
                  <a:schemeClr val="tx1">
                    <a:tint val="75000"/>
                  </a:schemeClr>
                </a:solidFill>
              </a:defRPr>
            </a:lvl6pPr>
            <a:lvl7pPr marL="3055914" indent="0">
              <a:buNone/>
              <a:defRPr sz="1600">
                <a:solidFill>
                  <a:schemeClr val="tx1">
                    <a:tint val="75000"/>
                  </a:schemeClr>
                </a:solidFill>
              </a:defRPr>
            </a:lvl7pPr>
            <a:lvl8pPr marL="3565233" indent="0">
              <a:buNone/>
              <a:defRPr sz="1600">
                <a:solidFill>
                  <a:schemeClr val="tx1">
                    <a:tint val="75000"/>
                  </a:schemeClr>
                </a:solidFill>
              </a:defRPr>
            </a:lvl8pPr>
            <a:lvl9pPr marL="407454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02920" y="7203866"/>
            <a:ext cx="2346960" cy="413809"/>
          </a:xfrm>
          <a:prstGeom prst="rect">
            <a:avLst/>
          </a:prstGeom>
        </p:spPr>
        <p:txBody>
          <a:bodyPr/>
          <a:lstStyle/>
          <a:p>
            <a:endParaRPr lang="en-US" dirty="0"/>
          </a:p>
        </p:txBody>
      </p:sp>
      <p:sp>
        <p:nvSpPr>
          <p:cNvPr id="5" name="Footer Placeholder 4"/>
          <p:cNvSpPr>
            <a:spLocks noGrp="1"/>
          </p:cNvSpPr>
          <p:nvPr>
            <p:ph type="ftr" sz="quarter" idx="11"/>
          </p:nvPr>
        </p:nvSpPr>
        <p:spPr>
          <a:xfrm>
            <a:off x="3436620" y="7203866"/>
            <a:ext cx="3185160" cy="413809"/>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dirty="0"/>
              <a:t>Program Overview  </a:t>
            </a:r>
            <a:fld id="{993EEC8E-C5CF-40DF-832D-5BCB0E209B98}" type="slidenum">
              <a:rPr lang="en-US" smtClean="0"/>
              <a:pPr/>
              <a:t>‹#›</a:t>
            </a:fld>
            <a:endParaRPr lang="en-US" dirty="0"/>
          </a:p>
        </p:txBody>
      </p:sp>
    </p:spTree>
    <p:extLst>
      <p:ext uri="{BB962C8B-B14F-4D97-AF65-F5344CB8AC3E}">
        <p14:creationId xmlns:p14="http://schemas.microsoft.com/office/powerpoint/2010/main" val="62736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2"/>
            <a:ext cx="4442460" cy="5129425"/>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2"/>
            <a:ext cx="4442460" cy="5129425"/>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6"/>
            <a:ext cx="2346960" cy="413809"/>
          </a:xfrm>
          <a:prstGeom prst="rect">
            <a:avLst/>
          </a:prstGeom>
        </p:spPr>
        <p:txBody>
          <a:bodyPr/>
          <a:lstStyle/>
          <a:p>
            <a:endParaRPr lang="en-US" dirty="0"/>
          </a:p>
        </p:txBody>
      </p:sp>
      <p:sp>
        <p:nvSpPr>
          <p:cNvPr id="6" name="Footer Placeholder 5"/>
          <p:cNvSpPr>
            <a:spLocks noGrp="1"/>
          </p:cNvSpPr>
          <p:nvPr>
            <p:ph type="ftr" sz="quarter" idx="11"/>
          </p:nvPr>
        </p:nvSpPr>
        <p:spPr>
          <a:xfrm>
            <a:off x="3436620" y="7203866"/>
            <a:ext cx="3185160" cy="413809"/>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r>
              <a:rPr lang="en-US" dirty="0"/>
              <a:t>Program Overview  </a:t>
            </a:r>
            <a:fld id="{993EEC8E-C5CF-40DF-832D-5BCB0E209B98}" type="slidenum">
              <a:rPr lang="en-US" smtClean="0"/>
              <a:pPr/>
              <a:t>‹#›</a:t>
            </a:fld>
            <a:endParaRPr lang="en-US" dirty="0"/>
          </a:p>
        </p:txBody>
      </p:sp>
    </p:spTree>
    <p:extLst>
      <p:ext uri="{BB962C8B-B14F-4D97-AF65-F5344CB8AC3E}">
        <p14:creationId xmlns:p14="http://schemas.microsoft.com/office/powerpoint/2010/main" val="320854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739795"/>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2464861"/>
            <a:ext cx="4444206" cy="4478126"/>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739795"/>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2464861"/>
            <a:ext cx="4445953" cy="4478126"/>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6"/>
            <a:ext cx="2346960" cy="413809"/>
          </a:xfrm>
          <a:prstGeom prst="rect">
            <a:avLst/>
          </a:prstGeom>
        </p:spPr>
        <p:txBody>
          <a:bodyPr/>
          <a:lstStyle/>
          <a:p>
            <a:endParaRPr lang="en-US" dirty="0"/>
          </a:p>
        </p:txBody>
      </p:sp>
      <p:sp>
        <p:nvSpPr>
          <p:cNvPr id="8" name="Footer Placeholder 7"/>
          <p:cNvSpPr>
            <a:spLocks noGrp="1"/>
          </p:cNvSpPr>
          <p:nvPr>
            <p:ph type="ftr" sz="quarter" idx="11"/>
          </p:nvPr>
        </p:nvSpPr>
        <p:spPr>
          <a:xfrm>
            <a:off x="3436620" y="7203866"/>
            <a:ext cx="3185160" cy="413809"/>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r>
              <a:rPr lang="en-US" dirty="0"/>
              <a:t>Program Overview  </a:t>
            </a:r>
            <a:fld id="{993EEC8E-C5CF-40DF-832D-5BCB0E209B98}" type="slidenum">
              <a:rPr lang="en-US" smtClean="0"/>
              <a:pPr/>
              <a:t>‹#›</a:t>
            </a:fld>
            <a:endParaRPr lang="en-US" dirty="0"/>
          </a:p>
        </p:txBody>
      </p:sp>
    </p:spTree>
    <p:extLst>
      <p:ext uri="{BB962C8B-B14F-4D97-AF65-F5344CB8AC3E}">
        <p14:creationId xmlns:p14="http://schemas.microsoft.com/office/powerpoint/2010/main" val="149881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6"/>
            <a:ext cx="2346960" cy="413809"/>
          </a:xfrm>
          <a:prstGeom prst="rect">
            <a:avLst/>
          </a:prstGeom>
        </p:spPr>
        <p:txBody>
          <a:bodyPr/>
          <a:lstStyle/>
          <a:p>
            <a:endParaRPr lang="en-US" dirty="0"/>
          </a:p>
        </p:txBody>
      </p:sp>
      <p:sp>
        <p:nvSpPr>
          <p:cNvPr id="4" name="Footer Placeholder 3"/>
          <p:cNvSpPr>
            <a:spLocks noGrp="1"/>
          </p:cNvSpPr>
          <p:nvPr>
            <p:ph type="ftr" sz="quarter" idx="11"/>
          </p:nvPr>
        </p:nvSpPr>
        <p:spPr>
          <a:xfrm>
            <a:off x="3436620" y="7203866"/>
            <a:ext cx="3185160" cy="413809"/>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r>
              <a:rPr lang="en-US" dirty="0"/>
              <a:t> Program Overview  </a:t>
            </a:r>
            <a:fld id="{993EEC8E-C5CF-40DF-832D-5BCB0E209B98}" type="slidenum">
              <a:rPr lang="en-US" smtClean="0"/>
              <a:pPr/>
              <a:t>‹#›</a:t>
            </a:fld>
            <a:endParaRPr lang="en-US" dirty="0"/>
          </a:p>
        </p:txBody>
      </p:sp>
    </p:spTree>
    <p:extLst>
      <p:ext uri="{BB962C8B-B14F-4D97-AF65-F5344CB8AC3E}">
        <p14:creationId xmlns:p14="http://schemas.microsoft.com/office/powerpoint/2010/main" val="1876304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BCF1C60F-A7F6-4458-9048-A1398E1E49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0058585" cy="7772400"/>
          </a:xfrm>
          <a:prstGeom prst="rect">
            <a:avLst/>
          </a:prstGeom>
        </p:spPr>
      </p:pic>
      <p:sp>
        <p:nvSpPr>
          <p:cNvPr id="2" name="Title Placeholder 1"/>
          <p:cNvSpPr>
            <a:spLocks noGrp="1"/>
          </p:cNvSpPr>
          <p:nvPr>
            <p:ph type="title"/>
          </p:nvPr>
        </p:nvSpPr>
        <p:spPr>
          <a:xfrm>
            <a:off x="502920" y="311256"/>
            <a:ext cx="9052560" cy="1295400"/>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6"/>
            <a:ext cx="2346960" cy="413809"/>
          </a:xfrm>
          <a:prstGeom prst="rect">
            <a:avLst/>
          </a:prstGeom>
        </p:spPr>
        <p:txBody>
          <a:bodyPr vert="horz" lIns="101864" tIns="50933" rIns="101864" bIns="50933" rtlCol="0" anchor="ctr"/>
          <a:lstStyle>
            <a:lvl1pPr algn="l">
              <a:defRPr sz="13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36620" y="7203866"/>
            <a:ext cx="3185160" cy="413809"/>
          </a:xfrm>
          <a:prstGeom prst="rect">
            <a:avLst/>
          </a:prstGeom>
        </p:spPr>
        <p:txBody>
          <a:bodyPr vert="horz" lIns="101864" tIns="50933" rIns="101864" bIns="50933" rtlCol="0" anchor="ctr"/>
          <a:lstStyle>
            <a:lvl1pPr algn="ctr">
              <a:defRPr sz="1300">
                <a:solidFill>
                  <a:schemeClr val="tx1">
                    <a:tint val="75000"/>
                  </a:schemeClr>
                </a:solidFill>
              </a:defRPr>
            </a:lvl1pPr>
          </a:lstStyle>
          <a:p>
            <a:endParaRPr lang="en-US" dirty="0"/>
          </a:p>
        </p:txBody>
      </p:sp>
    </p:spTree>
    <p:extLst>
      <p:ext uri="{BB962C8B-B14F-4D97-AF65-F5344CB8AC3E}">
        <p14:creationId xmlns:p14="http://schemas.microsoft.com/office/powerpoint/2010/main" val="2369352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1018638" rtl="0" eaLnBrk="1" latinLnBrk="0" hangingPunct="1">
        <a:spcBef>
          <a:spcPct val="0"/>
        </a:spcBef>
        <a:buNone/>
        <a:defRPr sz="5000" kern="1200">
          <a:solidFill>
            <a:schemeClr val="tx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2911"/>
            <a:ext cx="10058400" cy="7772400"/>
          </a:xfrm>
          <a:prstGeom prst="rect">
            <a:avLst/>
          </a:prstGeom>
        </p:spPr>
      </p:pic>
      <p:sp>
        <p:nvSpPr>
          <p:cNvPr id="2" name="Title Placeholder 1"/>
          <p:cNvSpPr>
            <a:spLocks noGrp="1"/>
          </p:cNvSpPr>
          <p:nvPr>
            <p:ph type="title"/>
          </p:nvPr>
        </p:nvSpPr>
        <p:spPr>
          <a:xfrm>
            <a:off x="502920" y="311256"/>
            <a:ext cx="9052560" cy="1295400"/>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620000" y="7391400"/>
            <a:ext cx="2346960" cy="413809"/>
          </a:xfrm>
          <a:prstGeom prst="rect">
            <a:avLst/>
          </a:prstGeom>
        </p:spPr>
        <p:txBody>
          <a:bodyPr vert="horz" lIns="101864" tIns="50933" rIns="101864" bIns="50933" rtlCol="0" anchor="ctr"/>
          <a:lstStyle>
            <a:lvl1pPr algn="r">
              <a:defRPr sz="1400">
                <a:solidFill>
                  <a:schemeClr val="tx1"/>
                </a:solidFill>
              </a:defRPr>
            </a:lvl1pPr>
          </a:lstStyle>
          <a:p>
            <a:r>
              <a:rPr lang="en-US" dirty="0"/>
              <a:t> </a:t>
            </a:r>
            <a:r>
              <a:rPr lang="en-US" sz="1600" dirty="0"/>
              <a:t>Program Overview  </a:t>
            </a:r>
            <a:fld id="{993EEC8E-C5CF-40DF-832D-5BCB0E209B98}" type="slidenum">
              <a:rPr lang="en-US" sz="1600" smtClean="0"/>
              <a:pPr/>
              <a:t>‹#›</a:t>
            </a:fld>
            <a:endParaRPr lang="en-US" dirty="0"/>
          </a:p>
        </p:txBody>
      </p:sp>
      <p:sp>
        <p:nvSpPr>
          <p:cNvPr id="8" name="TextBox 7">
            <a:extLst>
              <a:ext uri="{FF2B5EF4-FFF2-40B4-BE49-F238E27FC236}">
                <a16:creationId xmlns:a16="http://schemas.microsoft.com/office/drawing/2014/main" id="{C870BE1F-B3F7-C382-555F-07015EC2CA0B}"/>
              </a:ext>
            </a:extLst>
          </p:cNvPr>
          <p:cNvSpPr txBox="1"/>
          <p:nvPr userDrawn="1"/>
        </p:nvSpPr>
        <p:spPr>
          <a:xfrm>
            <a:off x="398585" y="7376983"/>
            <a:ext cx="6362859" cy="624017"/>
          </a:xfrm>
          <a:prstGeom prst="rect">
            <a:avLst/>
          </a:prstGeom>
          <a:noFill/>
        </p:spPr>
        <p:txBody>
          <a:bodyPr wrap="square" rtlCol="0">
            <a:spAutoFit/>
          </a:bodyPr>
          <a:lstStyle/>
          <a:p>
            <a:pPr marL="0" marR="0" lvl="0" indent="0" algn="l" defTabSz="942083" rtl="0" eaLnBrk="1" fontAlgn="auto" latinLnBrk="0" hangingPunct="1">
              <a:lnSpc>
                <a:spcPct val="100000"/>
              </a:lnSpc>
              <a:spcBef>
                <a:spcPts val="0"/>
              </a:spcBef>
              <a:spcAft>
                <a:spcPts val="0"/>
              </a:spcAft>
              <a:buClrTx/>
              <a:buSzTx/>
              <a:buFontTx/>
              <a:buNone/>
              <a:tabLst/>
              <a:defRPr/>
            </a:pPr>
            <a:r>
              <a:rPr lang="en-US" sz="1600" dirty="0">
                <a:solidFill>
                  <a:prstClr val="black">
                    <a:lumMod val="50000"/>
                    <a:lumOff val="50000"/>
                  </a:prstClr>
                </a:solidFill>
              </a:rPr>
              <a:t>AHRQ Safety Program for Improving Surgical Care and Recovery </a:t>
            </a:r>
          </a:p>
          <a:p>
            <a:endParaRPr lang="en-US" sz="1855" dirty="0"/>
          </a:p>
        </p:txBody>
      </p:sp>
    </p:spTree>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dt="0"/>
  <p:txStyles>
    <p:titleStyle>
      <a:lvl1pPr algn="ctr" defTabSz="1018638" rtl="0" eaLnBrk="1" latinLnBrk="0" hangingPunct="1">
        <a:spcBef>
          <a:spcPct val="0"/>
        </a:spcBef>
        <a:buNone/>
        <a:defRPr sz="5000" kern="1200">
          <a:solidFill>
            <a:schemeClr val="tx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hyperlink" Target="https://www.ahrq.gov/hai/tools/enhanced-recovery/index.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601172"/>
            <a:ext cx="8549640" cy="1666028"/>
          </a:xfrm>
        </p:spPr>
        <p:txBody>
          <a:bodyPr>
            <a:normAutofit fontScale="90000"/>
          </a:bodyPr>
          <a:lstStyle/>
          <a:p>
            <a:r>
              <a:rPr lang="en-US" dirty="0"/>
              <a:t>AHRQ Safety Program for Improving Surgical Care and Recovery</a:t>
            </a:r>
            <a:br>
              <a:rPr lang="en-US" dirty="0"/>
            </a:br>
            <a:endParaRPr lang="en-US" sz="2200" dirty="0"/>
          </a:p>
        </p:txBody>
      </p:sp>
      <p:sp>
        <p:nvSpPr>
          <p:cNvPr id="3" name="Subtitle 2"/>
          <p:cNvSpPr>
            <a:spLocks noGrp="1"/>
          </p:cNvSpPr>
          <p:nvPr>
            <p:ph type="subTitle" idx="1"/>
          </p:nvPr>
        </p:nvSpPr>
        <p:spPr>
          <a:xfrm>
            <a:off x="1508760" y="4080511"/>
            <a:ext cx="7040880" cy="1986280"/>
          </a:xfrm>
        </p:spPr>
        <p:txBody>
          <a:bodyPr>
            <a:normAutofit/>
          </a:bodyPr>
          <a:lstStyle/>
          <a:p>
            <a:endParaRPr lang="en-US" dirty="0"/>
          </a:p>
          <a:p>
            <a:pPr>
              <a:spcBef>
                <a:spcPts val="0"/>
              </a:spcBef>
            </a:pPr>
            <a:r>
              <a:rPr lang="en-US" i="1" dirty="0">
                <a:solidFill>
                  <a:schemeClr val="tx1"/>
                </a:solidFill>
              </a:rPr>
              <a:t>Program Overview</a:t>
            </a:r>
            <a:endParaRPr lang="en-US" dirty="0">
              <a:solidFill>
                <a:schemeClr val="tx1"/>
              </a:solidFill>
            </a:endParaRPr>
          </a:p>
        </p:txBody>
      </p:sp>
      <p:sp>
        <p:nvSpPr>
          <p:cNvPr id="4" name="TextBox 3">
            <a:extLst>
              <a:ext uri="{FF2B5EF4-FFF2-40B4-BE49-F238E27FC236}">
                <a16:creationId xmlns:a16="http://schemas.microsoft.com/office/drawing/2014/main" id="{AE448111-2936-9738-9528-6065FAE360A9}"/>
              </a:ext>
            </a:extLst>
          </p:cNvPr>
          <p:cNvSpPr txBox="1"/>
          <p:nvPr/>
        </p:nvSpPr>
        <p:spPr>
          <a:xfrm>
            <a:off x="7844781" y="7162800"/>
            <a:ext cx="2172005" cy="584775"/>
          </a:xfrm>
          <a:prstGeom prst="rect">
            <a:avLst/>
          </a:prstGeom>
          <a:noFill/>
        </p:spPr>
        <p:txBody>
          <a:bodyPr wrap="none" rtlCol="0">
            <a:spAutoFit/>
          </a:bodyPr>
          <a:lstStyle/>
          <a:p>
            <a:pPr algn="r"/>
            <a:r>
              <a:rPr lang="en-US" sz="1600" dirty="0"/>
              <a:t>AHRQ Pub. No. 23-0052</a:t>
            </a:r>
          </a:p>
          <a:p>
            <a:pPr algn="r"/>
            <a:r>
              <a:rPr lang="en-US" sz="1600" dirty="0"/>
              <a:t>June 2023</a:t>
            </a:r>
            <a:endParaRPr lang="en-US" dirty="0"/>
          </a:p>
        </p:txBody>
      </p:sp>
    </p:spTree>
    <p:extLst>
      <p:ext uri="{BB962C8B-B14F-4D97-AF65-F5344CB8AC3E}">
        <p14:creationId xmlns:p14="http://schemas.microsoft.com/office/powerpoint/2010/main" val="258903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10058400" cy="914400"/>
          </a:xfrm>
        </p:spPr>
        <p:txBody>
          <a:bodyPr>
            <a:normAutofit/>
          </a:bodyPr>
          <a:lstStyle/>
          <a:p>
            <a:pPr>
              <a:lnSpc>
                <a:spcPct val="90000"/>
              </a:lnSpc>
            </a:pPr>
            <a:r>
              <a:rPr lang="en-US" sz="3600" dirty="0"/>
              <a:t>Evidence Reviews: Colorectal Surgery Snapshot</a:t>
            </a:r>
          </a:p>
        </p:txBody>
      </p:sp>
      <p:sp>
        <p:nvSpPr>
          <p:cNvPr id="7" name="Slide Number Placeholder 6"/>
          <p:cNvSpPr>
            <a:spLocks noGrp="1"/>
          </p:cNvSpPr>
          <p:nvPr>
            <p:ph type="sldNum" sz="quarter" idx="12"/>
          </p:nvPr>
        </p:nvSpPr>
        <p:spPr>
          <a:xfrm>
            <a:off x="7795260" y="7350570"/>
            <a:ext cx="2263140" cy="413808"/>
          </a:xfrm>
        </p:spPr>
        <p:txBody>
          <a:bodyPr>
            <a:normAutofit/>
          </a:bodyPr>
          <a:lstStyle/>
          <a:p>
            <a:pPr>
              <a:spcAft>
                <a:spcPts val="600"/>
              </a:spcAft>
            </a:pPr>
            <a:r>
              <a:rPr lang="en-US" dirty="0"/>
              <a:t>Program Overview  </a:t>
            </a:r>
            <a:fld id="{993EEC8E-C5CF-40DF-832D-5BCB0E209B98}" type="slidenum">
              <a:rPr lang="en-US" smtClean="0"/>
              <a:pPr>
                <a:spcAft>
                  <a:spcPts val="600"/>
                </a:spcAft>
              </a:pPr>
              <a:t>10</a:t>
            </a:fld>
            <a:endParaRPr lang="en-US" dirty="0"/>
          </a:p>
        </p:txBody>
      </p:sp>
      <p:pic>
        <p:nvPicPr>
          <p:cNvPr id="10" name="Picture 9">
            <a:extLst>
              <a:ext uri="{FF2B5EF4-FFF2-40B4-BE49-F238E27FC236}">
                <a16:creationId xmlns:a16="http://schemas.microsoft.com/office/drawing/2014/main" id="{E09345DC-712D-D9F6-742C-069FF5324A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29200" y="1183596"/>
            <a:ext cx="4933583" cy="2641459"/>
          </a:xfrm>
          <a:prstGeom prst="rect">
            <a:avLst/>
          </a:prstGeom>
        </p:spPr>
      </p:pic>
      <p:sp>
        <p:nvSpPr>
          <p:cNvPr id="11" name="Text Box 5"/>
          <p:cNvSpPr txBox="1">
            <a:spLocks noChangeArrowheads="1"/>
          </p:cNvSpPr>
          <p:nvPr/>
        </p:nvSpPr>
        <p:spPr bwMode="auto">
          <a:xfrm>
            <a:off x="0" y="7010400"/>
            <a:ext cx="64008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altLang="en-US" sz="1600" dirty="0"/>
              <a:t>Ban et al. J Am Coll Surg. 2017; Ban et al. Anesth Analg. 2019</a:t>
            </a:r>
          </a:p>
        </p:txBody>
      </p:sp>
      <p:sp>
        <p:nvSpPr>
          <p:cNvPr id="3" name="Content Placeholder 2"/>
          <p:cNvSpPr>
            <a:spLocks noGrp="1"/>
          </p:cNvSpPr>
          <p:nvPr>
            <p:ph idx="1"/>
          </p:nvPr>
        </p:nvSpPr>
        <p:spPr>
          <a:xfrm>
            <a:off x="151162" y="3825054"/>
            <a:ext cx="9811620" cy="3413945"/>
          </a:xfrm>
        </p:spPr>
        <p:txBody>
          <a:bodyPr>
            <a:noAutofit/>
          </a:bodyPr>
          <a:lstStyle/>
          <a:p>
            <a:pPr rtl="0" eaLnBrk="1" latinLnBrk="0" hangingPunct="1">
              <a:spcBef>
                <a:spcPts val="600"/>
              </a:spcBef>
              <a:buClr>
                <a:schemeClr val="tx1"/>
              </a:buClr>
            </a:pPr>
            <a:r>
              <a:rPr lang="en-US" sz="2400" b="1" kern="1200" dirty="0">
                <a:effectLst/>
              </a:rPr>
              <a:t>Immediate preoperative components resulted in: </a:t>
            </a:r>
            <a:endParaRPr lang="en-US" sz="2400" b="1" dirty="0">
              <a:effectLst/>
            </a:endParaRPr>
          </a:p>
          <a:p>
            <a:pPr marL="712788" lvl="1" indent="-342900" rtl="0" eaLnBrk="1" latinLnBrk="0" hangingPunct="1">
              <a:spcBef>
                <a:spcPts val="600"/>
              </a:spcBef>
              <a:buClr>
                <a:schemeClr val="tx1"/>
              </a:buClr>
              <a:buFont typeface="Courier New" panose="02070309020205020404" pitchFamily="49" charset="0"/>
              <a:buChar char="o"/>
            </a:pPr>
            <a:r>
              <a:rPr lang="en-US" sz="2400" kern="1200" dirty="0">
                <a:effectLst/>
              </a:rPr>
              <a:t>Faster return of bowel function, </a:t>
            </a:r>
            <a:r>
              <a:rPr lang="en-US" sz="2400" kern="1200" dirty="0">
                <a:effectLst/>
                <a:sym typeface="Symbol" panose="05050102010706020507" pitchFamily="18" charset="2"/>
              </a:rPr>
              <a:t></a:t>
            </a:r>
            <a:r>
              <a:rPr lang="en-US" sz="2400" kern="1200" dirty="0">
                <a:effectLst/>
              </a:rPr>
              <a:t> ileus, </a:t>
            </a:r>
            <a:r>
              <a:rPr lang="en-US" sz="2400" kern="1200" dirty="0">
                <a:effectLst/>
                <a:sym typeface="Symbol" panose="05050102010706020507" pitchFamily="18" charset="2"/>
              </a:rPr>
              <a:t></a:t>
            </a:r>
            <a:r>
              <a:rPr lang="en-US" sz="2400" kern="1200" dirty="0">
                <a:effectLst/>
              </a:rPr>
              <a:t> length of stay (LOS), </a:t>
            </a:r>
            <a:r>
              <a:rPr lang="en-US" sz="2400" kern="1200" dirty="0">
                <a:effectLst/>
                <a:sym typeface="Symbol" panose="05050102010706020507" pitchFamily="18" charset="2"/>
              </a:rPr>
              <a:t></a:t>
            </a:r>
            <a:r>
              <a:rPr lang="en-US" sz="2400" kern="1200" dirty="0">
                <a:effectLst/>
              </a:rPr>
              <a:t> opioid use, </a:t>
            </a:r>
            <a:r>
              <a:rPr lang="en-US" sz="2400" kern="1200" dirty="0">
                <a:effectLst/>
                <a:sym typeface="Symbol" panose="05050102010706020507" pitchFamily="18" charset="2"/>
              </a:rPr>
              <a:t></a:t>
            </a:r>
            <a:r>
              <a:rPr lang="en-US" sz="2400" kern="1200" dirty="0">
                <a:effectLst/>
              </a:rPr>
              <a:t> pain, </a:t>
            </a:r>
            <a:r>
              <a:rPr lang="en-US" sz="2400" kern="1200" dirty="0">
                <a:effectLst/>
                <a:sym typeface="Symbol" panose="05050102010706020507" pitchFamily="18" charset="2"/>
              </a:rPr>
              <a:t></a:t>
            </a:r>
            <a:r>
              <a:rPr lang="en-US" sz="2400" kern="1200" dirty="0">
                <a:effectLst/>
              </a:rPr>
              <a:t> postoperative nausea and vomiting (PONV)</a:t>
            </a:r>
            <a:endParaRPr lang="en-US" sz="2400" dirty="0">
              <a:effectLst/>
            </a:endParaRPr>
          </a:p>
          <a:p>
            <a:pPr rtl="0" eaLnBrk="1" latinLnBrk="0" hangingPunct="1">
              <a:spcBef>
                <a:spcPts val="600"/>
              </a:spcBef>
              <a:buClr>
                <a:schemeClr val="tx1"/>
              </a:buClr>
            </a:pPr>
            <a:r>
              <a:rPr lang="en-US" sz="2400" b="1" kern="1200" dirty="0">
                <a:effectLst/>
              </a:rPr>
              <a:t>Intraoperative components resulted in: </a:t>
            </a:r>
            <a:endParaRPr lang="en-US" sz="2400" b="1" dirty="0">
              <a:effectLst/>
            </a:endParaRPr>
          </a:p>
          <a:p>
            <a:pPr marL="712788" lvl="1" indent="-342900" rtl="0" eaLnBrk="1" latinLnBrk="0" hangingPunct="1">
              <a:spcBef>
                <a:spcPts val="600"/>
              </a:spcBef>
              <a:buClr>
                <a:schemeClr val="tx1"/>
              </a:buClr>
              <a:buFont typeface="Courier New" panose="02070309020205020404" pitchFamily="49" charset="0"/>
              <a:buChar char="o"/>
            </a:pPr>
            <a:r>
              <a:rPr lang="en-US" sz="2400" dirty="0">
                <a:sym typeface="Symbol" panose="05050102010706020507" pitchFamily="18" charset="2"/>
              </a:rPr>
              <a:t>Decreased</a:t>
            </a:r>
            <a:r>
              <a:rPr lang="en-US" sz="2400" kern="1200" dirty="0">
                <a:effectLst/>
              </a:rPr>
              <a:t> LOS, </a:t>
            </a:r>
            <a:r>
              <a:rPr lang="en-US" sz="2400" kern="1200" dirty="0">
                <a:effectLst/>
                <a:sym typeface="Symbol" panose="05050102010706020507" pitchFamily="18" charset="2"/>
              </a:rPr>
              <a:t></a:t>
            </a:r>
            <a:r>
              <a:rPr lang="en-US" sz="2400" kern="1200" dirty="0">
                <a:effectLst/>
              </a:rPr>
              <a:t> morbidity, </a:t>
            </a:r>
            <a:r>
              <a:rPr lang="en-US" sz="2400" kern="1200" dirty="0">
                <a:effectLst/>
                <a:sym typeface="Symbol" panose="05050102010706020507" pitchFamily="18" charset="2"/>
              </a:rPr>
              <a:t></a:t>
            </a:r>
            <a:r>
              <a:rPr lang="en-US" sz="2400" kern="1200" dirty="0">
                <a:effectLst/>
              </a:rPr>
              <a:t> opioid use, </a:t>
            </a:r>
            <a:r>
              <a:rPr lang="en-US" sz="2400" kern="1200" dirty="0">
                <a:effectLst/>
                <a:sym typeface="Symbol" panose="05050102010706020507" pitchFamily="18" charset="2"/>
              </a:rPr>
              <a:t></a:t>
            </a:r>
            <a:r>
              <a:rPr lang="en-US" sz="2400" kern="1200" dirty="0">
                <a:effectLst/>
              </a:rPr>
              <a:t> pain, </a:t>
            </a:r>
            <a:r>
              <a:rPr lang="en-US" sz="2400" kern="1200" dirty="0">
                <a:effectLst/>
                <a:sym typeface="Symbol" panose="05050102010706020507" pitchFamily="18" charset="2"/>
              </a:rPr>
              <a:t></a:t>
            </a:r>
            <a:r>
              <a:rPr lang="en-US" sz="2400" kern="1200" dirty="0">
                <a:effectLst/>
              </a:rPr>
              <a:t> PONV, </a:t>
            </a:r>
            <a:r>
              <a:rPr lang="en-US" sz="2400" kern="1200" dirty="0">
                <a:effectLst/>
                <a:sym typeface="Symbol" panose="05050102010706020507" pitchFamily="18" charset="2"/>
              </a:rPr>
              <a:t></a:t>
            </a:r>
            <a:r>
              <a:rPr lang="en-US" sz="2400" kern="1200" dirty="0">
                <a:effectLst/>
              </a:rPr>
              <a:t> SSI </a:t>
            </a:r>
            <a:endParaRPr lang="en-US" sz="2400" dirty="0">
              <a:effectLst/>
            </a:endParaRPr>
          </a:p>
          <a:p>
            <a:pPr>
              <a:spcBef>
                <a:spcPts val="600"/>
              </a:spcBef>
              <a:buClr>
                <a:schemeClr val="tx1"/>
              </a:buClr>
            </a:pPr>
            <a:r>
              <a:rPr lang="en-US" sz="2400" b="1" kern="1200" dirty="0">
                <a:effectLst/>
              </a:rPr>
              <a:t>Postoperative components resulted in: </a:t>
            </a:r>
            <a:endParaRPr lang="en-US" sz="2400" b="1" dirty="0">
              <a:effectLst/>
            </a:endParaRPr>
          </a:p>
          <a:p>
            <a:pPr marL="712788" lvl="1" indent="-342900">
              <a:spcBef>
                <a:spcPts val="600"/>
              </a:spcBef>
              <a:buClr>
                <a:schemeClr val="tx1"/>
              </a:buClr>
              <a:buFont typeface="Courier New" panose="02070309020205020404" pitchFamily="49" charset="0"/>
              <a:buChar char="o"/>
            </a:pPr>
            <a:r>
              <a:rPr lang="en-US" sz="2400" kern="1200" dirty="0">
                <a:effectLst/>
                <a:sym typeface="Symbol" panose="05050102010706020507" pitchFamily="18" charset="2"/>
              </a:rPr>
              <a:t>Decreased</a:t>
            </a:r>
            <a:r>
              <a:rPr lang="en-US" sz="2400" kern="1200" dirty="0">
                <a:effectLst/>
              </a:rPr>
              <a:t> pain, </a:t>
            </a:r>
            <a:r>
              <a:rPr lang="en-US" sz="2400" dirty="0">
                <a:sym typeface="Symbol" panose="05050102010706020507" pitchFamily="18" charset="2"/>
              </a:rPr>
              <a:t></a:t>
            </a:r>
            <a:r>
              <a:rPr lang="en-US" sz="2400" dirty="0"/>
              <a:t> PONV, </a:t>
            </a:r>
            <a:r>
              <a:rPr lang="en-US" sz="2400" kern="1200" dirty="0">
                <a:effectLst/>
                <a:sym typeface="Symbol" panose="05050102010706020507" pitchFamily="18" charset="2"/>
              </a:rPr>
              <a:t></a:t>
            </a:r>
            <a:r>
              <a:rPr lang="en-US" sz="2400" kern="1200" dirty="0">
                <a:effectLst/>
              </a:rPr>
              <a:t> opioid use </a:t>
            </a:r>
          </a:p>
        </p:txBody>
      </p:sp>
      <p:pic>
        <p:nvPicPr>
          <p:cNvPr id="2" name="Picture 1" descr="Image showing the four service lines in the Improving Surgical Care and Recovery Program (colorectal surgery, hip fracture surgery and hip and knee replacement surgery, gynecologic surgery, and emergency general surgery) with colorectal surgery emphasized as the subject of this slide.">
            <a:extLst>
              <a:ext uri="{FF2B5EF4-FFF2-40B4-BE49-F238E27FC236}">
                <a16:creationId xmlns:a16="http://schemas.microsoft.com/office/drawing/2014/main" id="{64E76980-807B-4FD2-8527-05414A77C70D}"/>
              </a:ext>
            </a:extLst>
          </p:cNvPr>
          <p:cNvPicPr>
            <a:picLocks noChangeAspect="1"/>
          </p:cNvPicPr>
          <p:nvPr/>
        </p:nvPicPr>
        <p:blipFill>
          <a:blip r:embed="rId4"/>
          <a:stretch>
            <a:fillRect/>
          </a:stretch>
        </p:blipFill>
        <p:spPr>
          <a:xfrm>
            <a:off x="151162" y="1415621"/>
            <a:ext cx="4846740" cy="1908213"/>
          </a:xfrm>
          <a:prstGeom prst="rect">
            <a:avLst/>
          </a:prstGeom>
        </p:spPr>
      </p:pic>
    </p:spTree>
    <p:extLst>
      <p:ext uri="{BB962C8B-B14F-4D97-AF65-F5344CB8AC3E}">
        <p14:creationId xmlns:p14="http://schemas.microsoft.com/office/powerpoint/2010/main" val="214175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25685"/>
            <a:ext cx="10058400" cy="914400"/>
          </a:xfrm>
        </p:spPr>
        <p:txBody>
          <a:bodyPr>
            <a:normAutofit fontScale="90000"/>
          </a:bodyPr>
          <a:lstStyle/>
          <a:p>
            <a:pPr>
              <a:lnSpc>
                <a:spcPct val="90000"/>
              </a:lnSpc>
            </a:pPr>
            <a:r>
              <a:rPr lang="en-US" sz="4000" dirty="0"/>
              <a:t>Evidence Reviews: Hip/Knee Replacement </a:t>
            </a:r>
            <a:br>
              <a:rPr lang="en-US" sz="4000" dirty="0"/>
            </a:br>
            <a:r>
              <a:rPr lang="en-US" sz="4000" dirty="0"/>
              <a:t>Surgery Snapshot</a:t>
            </a:r>
          </a:p>
        </p:txBody>
      </p:sp>
      <p:sp>
        <p:nvSpPr>
          <p:cNvPr id="7" name="Slide Number Placeholder 6"/>
          <p:cNvSpPr>
            <a:spLocks noGrp="1"/>
          </p:cNvSpPr>
          <p:nvPr>
            <p:ph type="sldNum" sz="quarter" idx="12"/>
          </p:nvPr>
        </p:nvSpPr>
        <p:spPr>
          <a:xfrm>
            <a:off x="7779218" y="7358592"/>
            <a:ext cx="2263140" cy="413808"/>
          </a:xfrm>
        </p:spPr>
        <p:txBody>
          <a:bodyPr>
            <a:normAutofit/>
          </a:bodyPr>
          <a:lstStyle/>
          <a:p>
            <a:pPr>
              <a:spcAft>
                <a:spcPts val="600"/>
              </a:spcAft>
            </a:pPr>
            <a:r>
              <a:rPr lang="en-US" dirty="0"/>
              <a:t>Program Overview  </a:t>
            </a:r>
            <a:fld id="{993EEC8E-C5CF-40DF-832D-5BCB0E209B98}" type="slidenum">
              <a:rPr lang="en-US" smtClean="0"/>
              <a:pPr>
                <a:spcAft>
                  <a:spcPts val="600"/>
                </a:spcAft>
              </a:pPr>
              <a:t>11</a:t>
            </a:fld>
            <a:endParaRPr lang="en-US" dirty="0"/>
          </a:p>
        </p:txBody>
      </p:sp>
      <p:sp>
        <p:nvSpPr>
          <p:cNvPr id="11" name="Text Box 5"/>
          <p:cNvSpPr txBox="1">
            <a:spLocks noChangeArrowheads="1"/>
          </p:cNvSpPr>
          <p:nvPr/>
        </p:nvSpPr>
        <p:spPr bwMode="auto">
          <a:xfrm>
            <a:off x="-24809" y="6781800"/>
            <a:ext cx="84582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altLang="en-US" sz="1600" dirty="0"/>
              <a:t>Childers et al. </a:t>
            </a:r>
            <a:r>
              <a:rPr lang="sv-SE" altLang="en-US" sz="1600" dirty="0"/>
              <a:t>Geriatr Orthop Surg Rehabil. 2018</a:t>
            </a:r>
            <a:r>
              <a:rPr lang="en-US" altLang="en-US" sz="1600" dirty="0"/>
              <a:t>;</a:t>
            </a:r>
            <a:r>
              <a:rPr lang="da-DK" altLang="en-US" sz="1600" dirty="0"/>
              <a:t> Soffin et al. Anesth Analg. 2019 </a:t>
            </a:r>
            <a:r>
              <a:rPr lang="en-US" altLang="en-US" sz="1600" dirty="0"/>
              <a:t>  </a:t>
            </a:r>
          </a:p>
        </p:txBody>
      </p:sp>
      <p:pic>
        <p:nvPicPr>
          <p:cNvPr id="12" name="Picture 11">
            <a:extLst>
              <a:ext uri="{FF2B5EF4-FFF2-40B4-BE49-F238E27FC236}">
                <a16:creationId xmlns:a16="http://schemas.microsoft.com/office/drawing/2014/main" id="{66DB7D2A-9875-CB6B-C90E-145FCE00AF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86400" y="1032474"/>
            <a:ext cx="3912429" cy="2827893"/>
          </a:xfrm>
          <a:prstGeom prst="rect">
            <a:avLst/>
          </a:prstGeom>
        </p:spPr>
      </p:pic>
      <p:sp>
        <p:nvSpPr>
          <p:cNvPr id="3" name="Content Placeholder 2"/>
          <p:cNvSpPr>
            <a:spLocks noGrp="1"/>
          </p:cNvSpPr>
          <p:nvPr>
            <p:ph idx="1"/>
          </p:nvPr>
        </p:nvSpPr>
        <p:spPr>
          <a:xfrm>
            <a:off x="151162" y="3831774"/>
            <a:ext cx="9754838" cy="3526818"/>
          </a:xfrm>
        </p:spPr>
        <p:txBody>
          <a:bodyPr>
            <a:normAutofit/>
          </a:bodyPr>
          <a:lstStyle/>
          <a:p>
            <a:pPr rtl="0" eaLnBrk="1" latinLnBrk="0" hangingPunct="1">
              <a:spcBef>
                <a:spcPts val="600"/>
              </a:spcBef>
            </a:pPr>
            <a:r>
              <a:rPr lang="en-US" sz="2400" b="1" kern="1200" dirty="0">
                <a:effectLst/>
              </a:rPr>
              <a:t>Preoperative components resulted in: </a:t>
            </a:r>
            <a:endParaRPr lang="en-US" sz="2400" b="1" dirty="0">
              <a:effectLst/>
            </a:endParaRPr>
          </a:p>
          <a:p>
            <a:pPr marL="712788" lvl="1" indent="-342900" rtl="0" eaLnBrk="1" latinLnBrk="0" hangingPunct="1">
              <a:spcBef>
                <a:spcPts val="600"/>
              </a:spcBef>
              <a:buFont typeface="Courier New" panose="02070309020205020404" pitchFamily="49" charset="0"/>
              <a:buChar char="o"/>
            </a:pPr>
            <a:r>
              <a:rPr lang="en-US" sz="2400" kern="1200" dirty="0">
                <a:effectLst/>
                <a:sym typeface="Symbol" panose="05050102010706020507" pitchFamily="18" charset="2"/>
              </a:rPr>
              <a:t>Decreased</a:t>
            </a:r>
            <a:r>
              <a:rPr lang="en-US" sz="2400" kern="1200" dirty="0">
                <a:effectLst/>
              </a:rPr>
              <a:t> complications, </a:t>
            </a:r>
            <a:r>
              <a:rPr lang="en-US" sz="2400" kern="1200" dirty="0">
                <a:effectLst/>
                <a:sym typeface="Symbol" panose="05050102010706020507" pitchFamily="18" charset="2"/>
              </a:rPr>
              <a:t></a:t>
            </a:r>
            <a:r>
              <a:rPr lang="en-US" sz="2400" kern="1200" dirty="0">
                <a:effectLst/>
              </a:rPr>
              <a:t> LOS, </a:t>
            </a:r>
            <a:r>
              <a:rPr lang="en-US" sz="2400" kern="1200" dirty="0">
                <a:effectLst/>
                <a:sym typeface="Symbol" panose="05050102010706020507" pitchFamily="18" charset="2"/>
              </a:rPr>
              <a:t></a:t>
            </a:r>
            <a:r>
              <a:rPr lang="en-US" sz="2400" kern="1200" dirty="0">
                <a:effectLst/>
              </a:rPr>
              <a:t> pain, </a:t>
            </a:r>
            <a:r>
              <a:rPr lang="en-US" sz="2400" kern="1200" dirty="0">
                <a:effectLst/>
                <a:sym typeface="Symbol" panose="05050102010706020507" pitchFamily="18" charset="2"/>
              </a:rPr>
              <a:t></a:t>
            </a:r>
            <a:r>
              <a:rPr lang="en-US" sz="2400" kern="1200" dirty="0">
                <a:effectLst/>
              </a:rPr>
              <a:t> SSI</a:t>
            </a:r>
            <a:endParaRPr lang="en-US" sz="2400" dirty="0">
              <a:effectLst/>
            </a:endParaRPr>
          </a:p>
          <a:p>
            <a:pPr rtl="0" eaLnBrk="1" latinLnBrk="0" hangingPunct="1">
              <a:spcBef>
                <a:spcPts val="600"/>
              </a:spcBef>
            </a:pPr>
            <a:r>
              <a:rPr lang="en-US" sz="2400" b="1" kern="1200" dirty="0">
                <a:effectLst/>
              </a:rPr>
              <a:t>Postoperative components resulted in: </a:t>
            </a:r>
            <a:endParaRPr lang="en-US" sz="2400" b="1" dirty="0">
              <a:effectLst/>
            </a:endParaRPr>
          </a:p>
          <a:p>
            <a:pPr marL="712788" lvl="1" indent="-342900" rtl="0" eaLnBrk="1" latinLnBrk="0" hangingPunct="1">
              <a:spcBef>
                <a:spcPts val="600"/>
              </a:spcBef>
              <a:buFont typeface="Courier New" panose="02070309020205020404" pitchFamily="49" charset="0"/>
              <a:buChar char="o"/>
            </a:pPr>
            <a:r>
              <a:rPr lang="en-US" sz="2400" kern="1200" dirty="0">
                <a:effectLst/>
                <a:sym typeface="Symbol" panose="05050102010706020507" pitchFamily="18" charset="2"/>
              </a:rPr>
              <a:t>Decreased</a:t>
            </a:r>
            <a:r>
              <a:rPr lang="en-US" sz="2400" kern="1200" dirty="0">
                <a:effectLst/>
              </a:rPr>
              <a:t> LOS, </a:t>
            </a:r>
            <a:r>
              <a:rPr lang="en-US" sz="2400" kern="1200" dirty="0">
                <a:effectLst/>
                <a:sym typeface="Symbol" panose="05050102010706020507" pitchFamily="18" charset="2"/>
              </a:rPr>
              <a:t></a:t>
            </a:r>
            <a:r>
              <a:rPr lang="en-US" sz="2400" kern="1200" dirty="0">
                <a:effectLst/>
              </a:rPr>
              <a:t> VTE rate, </a:t>
            </a:r>
            <a:r>
              <a:rPr lang="en-US" sz="2400" kern="1200" dirty="0">
                <a:effectLst/>
                <a:sym typeface="Symbol" panose="05050102010706020507" pitchFamily="18" charset="2"/>
              </a:rPr>
              <a:t></a:t>
            </a:r>
            <a:r>
              <a:rPr lang="en-US" sz="2400" kern="1200" dirty="0">
                <a:effectLst/>
              </a:rPr>
              <a:t> deep vein thrombosis</a:t>
            </a:r>
            <a:endParaRPr lang="en-US" sz="2400" dirty="0">
              <a:effectLst/>
            </a:endParaRPr>
          </a:p>
        </p:txBody>
      </p:sp>
      <p:pic>
        <p:nvPicPr>
          <p:cNvPr id="2" name="Picture 1" descr="Image showing the four service lines in the Improving Surgical Care and Recovery Program (colorectal surgery, hip fracture surgery and hip and knee replacement surgery, gynecologic surgery, and emergency general surgery) with hip/knee replacement surgery emphasized as the subject of this slide.">
            <a:extLst>
              <a:ext uri="{FF2B5EF4-FFF2-40B4-BE49-F238E27FC236}">
                <a16:creationId xmlns:a16="http://schemas.microsoft.com/office/drawing/2014/main" id="{170A767A-5F76-447D-AF07-12860B2BE5A3}"/>
              </a:ext>
            </a:extLst>
          </p:cNvPr>
          <p:cNvPicPr>
            <a:picLocks noChangeAspect="1"/>
          </p:cNvPicPr>
          <p:nvPr/>
        </p:nvPicPr>
        <p:blipFill>
          <a:blip r:embed="rId4"/>
          <a:stretch>
            <a:fillRect/>
          </a:stretch>
        </p:blipFill>
        <p:spPr>
          <a:xfrm>
            <a:off x="132489" y="1418981"/>
            <a:ext cx="4846740" cy="1908213"/>
          </a:xfrm>
          <a:prstGeom prst="rect">
            <a:avLst/>
          </a:prstGeom>
        </p:spPr>
      </p:pic>
    </p:spTree>
    <p:extLst>
      <p:ext uri="{BB962C8B-B14F-4D97-AF65-F5344CB8AC3E}">
        <p14:creationId xmlns:p14="http://schemas.microsoft.com/office/powerpoint/2010/main" val="62666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10058400" cy="914400"/>
          </a:xfrm>
        </p:spPr>
        <p:txBody>
          <a:bodyPr>
            <a:normAutofit/>
          </a:bodyPr>
          <a:lstStyle/>
          <a:p>
            <a:pPr>
              <a:lnSpc>
                <a:spcPct val="90000"/>
              </a:lnSpc>
            </a:pPr>
            <a:r>
              <a:rPr lang="en-US" sz="3600" dirty="0"/>
              <a:t>Evidence Reviews: Hip Fracture Surgery Snapshot</a:t>
            </a:r>
          </a:p>
        </p:txBody>
      </p:sp>
      <p:sp>
        <p:nvSpPr>
          <p:cNvPr id="7" name="Slide Number Placeholder 6"/>
          <p:cNvSpPr>
            <a:spLocks noGrp="1"/>
          </p:cNvSpPr>
          <p:nvPr>
            <p:ph type="sldNum" sz="quarter" idx="12"/>
          </p:nvPr>
        </p:nvSpPr>
        <p:spPr>
          <a:xfrm>
            <a:off x="7795260" y="7355538"/>
            <a:ext cx="2263140" cy="413808"/>
          </a:xfrm>
        </p:spPr>
        <p:txBody>
          <a:bodyPr>
            <a:normAutofit/>
          </a:bodyPr>
          <a:lstStyle/>
          <a:p>
            <a:pPr>
              <a:spcAft>
                <a:spcPts val="600"/>
              </a:spcAft>
            </a:pPr>
            <a:r>
              <a:rPr lang="en-US" dirty="0"/>
              <a:t>Program Overview   </a:t>
            </a:r>
            <a:fld id="{993EEC8E-C5CF-40DF-832D-5BCB0E209B98}" type="slidenum">
              <a:rPr lang="en-US" smtClean="0"/>
              <a:pPr>
                <a:spcAft>
                  <a:spcPts val="600"/>
                </a:spcAft>
              </a:pPr>
              <a:t>12</a:t>
            </a:fld>
            <a:endParaRPr lang="en-US" dirty="0"/>
          </a:p>
        </p:txBody>
      </p:sp>
      <p:sp>
        <p:nvSpPr>
          <p:cNvPr id="11" name="Text Box 5"/>
          <p:cNvSpPr txBox="1">
            <a:spLocks noChangeArrowheads="1"/>
          </p:cNvSpPr>
          <p:nvPr/>
        </p:nvSpPr>
        <p:spPr bwMode="auto">
          <a:xfrm>
            <a:off x="0" y="7162800"/>
            <a:ext cx="667669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altLang="en-US" sz="1400" dirty="0"/>
              <a:t>Siletz A et al. </a:t>
            </a:r>
            <a:r>
              <a:rPr lang="sv-SE" altLang="en-US" sz="1400" dirty="0"/>
              <a:t>Geriatr Orthop Surg Rehabil</a:t>
            </a:r>
            <a:r>
              <a:rPr lang="sv-SE" altLang="en-US" sz="1400" i="1" dirty="0"/>
              <a:t>. </a:t>
            </a:r>
            <a:r>
              <a:rPr lang="sv-SE" altLang="en-US" sz="1400" dirty="0"/>
              <a:t>2018</a:t>
            </a:r>
            <a:r>
              <a:rPr lang="en-US" altLang="en-US" sz="1400" dirty="0"/>
              <a:t>; Soffin et al. Anesth Analg. 2019   </a:t>
            </a:r>
          </a:p>
        </p:txBody>
      </p:sp>
      <p:pic>
        <p:nvPicPr>
          <p:cNvPr id="14" name="Picture 13">
            <a:extLst>
              <a:ext uri="{FF2B5EF4-FFF2-40B4-BE49-F238E27FC236}">
                <a16:creationId xmlns:a16="http://schemas.microsoft.com/office/drawing/2014/main" id="{0F4BFAE3-78A1-0B47-172C-502E207EFB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39315" y="1050182"/>
            <a:ext cx="4879799" cy="2783888"/>
          </a:xfrm>
          <a:prstGeom prst="rect">
            <a:avLst/>
          </a:prstGeom>
        </p:spPr>
      </p:pic>
      <p:sp>
        <p:nvSpPr>
          <p:cNvPr id="3" name="Content Placeholder 2"/>
          <p:cNvSpPr>
            <a:spLocks noGrp="1"/>
          </p:cNvSpPr>
          <p:nvPr>
            <p:ph idx="1"/>
          </p:nvPr>
        </p:nvSpPr>
        <p:spPr>
          <a:xfrm>
            <a:off x="151162" y="3834070"/>
            <a:ext cx="9831038" cy="3521468"/>
          </a:xfrm>
        </p:spPr>
        <p:txBody>
          <a:bodyPr>
            <a:noAutofit/>
          </a:bodyPr>
          <a:lstStyle/>
          <a:p>
            <a:pPr rtl="0" eaLnBrk="1" latinLnBrk="0" hangingPunct="1">
              <a:spcBef>
                <a:spcPts val="600"/>
              </a:spcBef>
            </a:pPr>
            <a:r>
              <a:rPr lang="en-US" sz="2400" b="1" kern="1200" dirty="0">
                <a:effectLst/>
              </a:rPr>
              <a:t>Preoperative components resulted in: </a:t>
            </a:r>
            <a:endParaRPr lang="en-US" sz="2400" b="1" dirty="0">
              <a:effectLst/>
            </a:endParaRPr>
          </a:p>
          <a:p>
            <a:pPr marL="711200" lvl="1" indent="-342900" rtl="0" eaLnBrk="1" latinLnBrk="0" hangingPunct="1">
              <a:spcBef>
                <a:spcPts val="600"/>
              </a:spcBef>
              <a:buFont typeface="Courier New" panose="02070309020205020404" pitchFamily="49" charset="0"/>
              <a:buChar char="o"/>
            </a:pPr>
            <a:r>
              <a:rPr lang="en-US" sz="2400" kern="1200" dirty="0">
                <a:effectLst/>
              </a:rPr>
              <a:t>Likely </a:t>
            </a:r>
            <a:r>
              <a:rPr lang="en-US" sz="2400" kern="1200" dirty="0">
                <a:effectLst/>
                <a:sym typeface="Symbol" panose="05050102010706020507" pitchFamily="18" charset="2"/>
              </a:rPr>
              <a:t></a:t>
            </a:r>
            <a:r>
              <a:rPr lang="en-US" sz="2400" kern="1200" dirty="0">
                <a:effectLst/>
              </a:rPr>
              <a:t> pain and improve healing (medical assessment and counseling on smoking cessation, weight loss, etc.)</a:t>
            </a:r>
            <a:endParaRPr lang="en-US" sz="2400" dirty="0">
              <a:effectLst/>
            </a:endParaRPr>
          </a:p>
          <a:p>
            <a:pPr rtl="0" eaLnBrk="1" latinLnBrk="0" hangingPunct="1">
              <a:spcBef>
                <a:spcPts val="600"/>
              </a:spcBef>
            </a:pPr>
            <a:r>
              <a:rPr lang="en-US" sz="2400" b="1" kern="1200" dirty="0">
                <a:effectLst/>
              </a:rPr>
              <a:t>Perioperative components resulted in: </a:t>
            </a:r>
            <a:endParaRPr lang="en-US" sz="2400" b="1" dirty="0">
              <a:effectLst/>
            </a:endParaRPr>
          </a:p>
          <a:p>
            <a:pPr marL="711200" lvl="1" indent="-342900" rtl="0" eaLnBrk="1" latinLnBrk="0" hangingPunct="1">
              <a:spcBef>
                <a:spcPts val="600"/>
              </a:spcBef>
              <a:buFont typeface="Courier New" panose="02070309020205020404" pitchFamily="49" charset="0"/>
              <a:buChar char="o"/>
            </a:pPr>
            <a:r>
              <a:rPr lang="en-US" sz="2400" kern="1200" dirty="0">
                <a:effectLst/>
              </a:rPr>
              <a:t>Early surgery (within 24</a:t>
            </a:r>
            <a:r>
              <a:rPr lang="en-US" sz="2400" kern="1200" dirty="0">
                <a:effectLst/>
                <a:latin typeface="Calibri" panose="020F0502020204030204" pitchFamily="34" charset="0"/>
                <a:cs typeface="Calibri" panose="020F0502020204030204" pitchFamily="34" charset="0"/>
              </a:rPr>
              <a:t>–</a:t>
            </a:r>
            <a:r>
              <a:rPr lang="en-US" sz="2400" kern="1200" dirty="0">
                <a:effectLst/>
              </a:rPr>
              <a:t>48 hours of admission) beneficial</a:t>
            </a:r>
            <a:endParaRPr lang="en-US" sz="2400" dirty="0">
              <a:effectLst/>
            </a:endParaRPr>
          </a:p>
          <a:p>
            <a:pPr marL="711200" lvl="1" indent="-342900">
              <a:spcBef>
                <a:spcPts val="600"/>
              </a:spcBef>
              <a:buFont typeface="Courier New" panose="02070309020205020404" pitchFamily="49" charset="0"/>
              <a:buChar char="o"/>
            </a:pPr>
            <a:r>
              <a:rPr lang="en-US" sz="2400" dirty="0">
                <a:sym typeface="Symbol" panose="05050102010706020507" pitchFamily="18" charset="2"/>
              </a:rPr>
              <a:t>Resulted in </a:t>
            </a:r>
            <a:r>
              <a:rPr lang="en-US" sz="2400" kern="1200" dirty="0">
                <a:effectLst/>
              </a:rPr>
              <a:t> VTE, improved </a:t>
            </a:r>
            <a:r>
              <a:rPr lang="en-US" sz="2400" dirty="0">
                <a:sym typeface="Symbol" panose="05050102010706020507" pitchFamily="18" charset="2"/>
              </a:rPr>
              <a:t>functional outcomes, </a:t>
            </a:r>
            <a:r>
              <a:rPr lang="en-US" sz="2400" kern="1200" dirty="0">
                <a:effectLst/>
              </a:rPr>
              <a:t>quality of life, and functional independence</a:t>
            </a:r>
          </a:p>
          <a:p>
            <a:pPr marL="711200" lvl="1" indent="-342900">
              <a:spcBef>
                <a:spcPts val="600"/>
              </a:spcBef>
              <a:buFont typeface="Courier New" panose="02070309020205020404" pitchFamily="49" charset="0"/>
              <a:buChar char="o"/>
            </a:pPr>
            <a:r>
              <a:rPr lang="en-US" sz="2400" dirty="0"/>
              <a:t>M</a:t>
            </a:r>
            <a:r>
              <a:rPr lang="en-US" sz="2400" kern="1200" dirty="0">
                <a:effectLst/>
              </a:rPr>
              <a:t>ay </a:t>
            </a:r>
            <a:r>
              <a:rPr lang="en-US" sz="2400" dirty="0">
                <a:sym typeface="Symbol" panose="05050102010706020507" pitchFamily="18" charset="2"/>
              </a:rPr>
              <a:t></a:t>
            </a:r>
            <a:r>
              <a:rPr lang="en-US" sz="2400" dirty="0"/>
              <a:t> complications and </a:t>
            </a:r>
            <a:r>
              <a:rPr lang="en-US" sz="2400" dirty="0">
                <a:sym typeface="Symbol" panose="05050102010706020507" pitchFamily="18" charset="2"/>
              </a:rPr>
              <a:t></a:t>
            </a:r>
            <a:r>
              <a:rPr lang="en-US" sz="2400" dirty="0"/>
              <a:t> LOS</a:t>
            </a:r>
            <a:endParaRPr lang="en-US" sz="2400" dirty="0">
              <a:effectLst/>
            </a:endParaRPr>
          </a:p>
        </p:txBody>
      </p:sp>
      <p:pic>
        <p:nvPicPr>
          <p:cNvPr id="2" name="Picture 1" descr="Image showing the four service lines in the Improving Surgical Care and Recovery Program (colorectal surgery, hip fracture surgery and hip and knee replacement surgery, gynecologic surgery, and emergency general surgery) with hip fracture surgery emphasized as the subject of this slide.">
            <a:extLst>
              <a:ext uri="{FF2B5EF4-FFF2-40B4-BE49-F238E27FC236}">
                <a16:creationId xmlns:a16="http://schemas.microsoft.com/office/drawing/2014/main" id="{2744A2DA-A680-4A29-AF91-1DAD35484871}"/>
              </a:ext>
            </a:extLst>
          </p:cNvPr>
          <p:cNvPicPr>
            <a:picLocks noChangeAspect="1"/>
          </p:cNvPicPr>
          <p:nvPr/>
        </p:nvPicPr>
        <p:blipFill>
          <a:blip r:embed="rId4"/>
          <a:stretch>
            <a:fillRect/>
          </a:stretch>
        </p:blipFill>
        <p:spPr>
          <a:xfrm>
            <a:off x="96832" y="1600200"/>
            <a:ext cx="4846740" cy="1908213"/>
          </a:xfrm>
          <a:prstGeom prst="rect">
            <a:avLst/>
          </a:prstGeom>
        </p:spPr>
      </p:pic>
    </p:spTree>
    <p:extLst>
      <p:ext uri="{BB962C8B-B14F-4D97-AF65-F5344CB8AC3E}">
        <p14:creationId xmlns:p14="http://schemas.microsoft.com/office/powerpoint/2010/main" val="195463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10058400" cy="914400"/>
          </a:xfrm>
        </p:spPr>
        <p:txBody>
          <a:bodyPr>
            <a:normAutofit/>
          </a:bodyPr>
          <a:lstStyle/>
          <a:p>
            <a:pPr>
              <a:lnSpc>
                <a:spcPct val="90000"/>
              </a:lnSpc>
            </a:pPr>
            <a:r>
              <a:rPr lang="en-US" sz="3600" dirty="0"/>
              <a:t>Evidence Reviews: Gynecologic Surgery Snapshot</a:t>
            </a:r>
          </a:p>
        </p:txBody>
      </p:sp>
      <p:sp>
        <p:nvSpPr>
          <p:cNvPr id="7" name="Slide Number Placeholder 6"/>
          <p:cNvSpPr>
            <a:spLocks noGrp="1"/>
          </p:cNvSpPr>
          <p:nvPr>
            <p:ph type="sldNum" sz="quarter" idx="12"/>
          </p:nvPr>
        </p:nvSpPr>
        <p:spPr>
          <a:xfrm>
            <a:off x="7795260" y="7353639"/>
            <a:ext cx="2263140" cy="413808"/>
          </a:xfrm>
        </p:spPr>
        <p:txBody>
          <a:bodyPr>
            <a:normAutofit/>
          </a:bodyPr>
          <a:lstStyle/>
          <a:p>
            <a:pPr>
              <a:spcAft>
                <a:spcPts val="600"/>
              </a:spcAft>
            </a:pPr>
            <a:r>
              <a:rPr lang="en-US" dirty="0"/>
              <a:t>Program Overview  </a:t>
            </a:r>
            <a:fld id="{993EEC8E-C5CF-40DF-832D-5BCB0E209B98}" type="slidenum">
              <a:rPr lang="en-US" smtClean="0"/>
              <a:pPr>
                <a:spcAft>
                  <a:spcPts val="600"/>
                </a:spcAft>
              </a:pPr>
              <a:t>13</a:t>
            </a:fld>
            <a:endParaRPr lang="en-US" dirty="0"/>
          </a:p>
        </p:txBody>
      </p:sp>
      <p:sp>
        <p:nvSpPr>
          <p:cNvPr id="11" name="Text Box 5"/>
          <p:cNvSpPr txBox="1">
            <a:spLocks noChangeArrowheads="1"/>
          </p:cNvSpPr>
          <p:nvPr/>
        </p:nvSpPr>
        <p:spPr bwMode="auto">
          <a:xfrm>
            <a:off x="0" y="7010400"/>
            <a:ext cx="73152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altLang="en-US" sz="1600" dirty="0"/>
              <a:t>Kalogera et al. Am J Obstet Gynecol. 2018; Grant MC et al. </a:t>
            </a:r>
            <a:r>
              <a:rPr lang="sv-SE" altLang="en-US" sz="1600" dirty="0"/>
              <a:t>Reg Anesth Pain Med. 2019</a:t>
            </a:r>
            <a:r>
              <a:rPr lang="en-US" altLang="en-US" sz="1600" dirty="0"/>
              <a:t>  </a:t>
            </a:r>
          </a:p>
        </p:txBody>
      </p:sp>
      <p:sp>
        <p:nvSpPr>
          <p:cNvPr id="3" name="Content Placeholder 2"/>
          <p:cNvSpPr>
            <a:spLocks noGrp="1"/>
          </p:cNvSpPr>
          <p:nvPr>
            <p:ph idx="1"/>
          </p:nvPr>
        </p:nvSpPr>
        <p:spPr>
          <a:xfrm>
            <a:off x="151162" y="3607674"/>
            <a:ext cx="9754838" cy="3478926"/>
          </a:xfrm>
        </p:spPr>
        <p:txBody>
          <a:bodyPr>
            <a:noAutofit/>
          </a:bodyPr>
          <a:lstStyle/>
          <a:p>
            <a:pPr rtl="0" eaLnBrk="1" latinLnBrk="0" hangingPunct="1">
              <a:spcBef>
                <a:spcPts val="600"/>
              </a:spcBef>
            </a:pPr>
            <a:r>
              <a:rPr lang="en-US" sz="2000" b="1" dirty="0"/>
              <a:t>Immediate p</a:t>
            </a:r>
            <a:r>
              <a:rPr lang="en-US" sz="2000" b="1" kern="1200" dirty="0">
                <a:effectLst/>
              </a:rPr>
              <a:t>reoperative components resulted in: </a:t>
            </a:r>
            <a:endParaRPr lang="en-US" sz="2000" b="1" dirty="0">
              <a:effectLst/>
            </a:endParaRPr>
          </a:p>
          <a:p>
            <a:pPr marL="712788" lvl="1" indent="-342900">
              <a:spcBef>
                <a:spcPts val="600"/>
              </a:spcBef>
              <a:buFont typeface="Courier New" panose="02070309020205020404" pitchFamily="49" charset="0"/>
              <a:buChar char="o"/>
            </a:pPr>
            <a:r>
              <a:rPr lang="en-US" sz="2000" dirty="0"/>
              <a:t>Faster return of bowel function, </a:t>
            </a:r>
            <a:r>
              <a:rPr lang="en-US" sz="2000" dirty="0">
                <a:sym typeface="Symbol" panose="05050102010706020507" pitchFamily="18" charset="2"/>
              </a:rPr>
              <a:t></a:t>
            </a:r>
            <a:r>
              <a:rPr lang="en-US" sz="2000" dirty="0"/>
              <a:t> LOS</a:t>
            </a:r>
          </a:p>
          <a:p>
            <a:pPr marL="712788" lvl="1" indent="-342900">
              <a:spcBef>
                <a:spcPts val="600"/>
              </a:spcBef>
              <a:buFont typeface="Courier New" panose="02070309020205020404" pitchFamily="49" charset="0"/>
              <a:buChar char="o"/>
            </a:pPr>
            <a:r>
              <a:rPr lang="en-US" sz="2000" dirty="0">
                <a:sym typeface="Symbol" panose="05050102010706020507" pitchFamily="18" charset="2"/>
              </a:rPr>
              <a:t>Decreased</a:t>
            </a:r>
            <a:r>
              <a:rPr lang="en-US" sz="2000" dirty="0"/>
              <a:t> pain, </a:t>
            </a:r>
            <a:r>
              <a:rPr lang="en-US" sz="2000" dirty="0">
                <a:sym typeface="Symbol" panose="05050102010706020507" pitchFamily="18" charset="2"/>
              </a:rPr>
              <a:t></a:t>
            </a:r>
            <a:r>
              <a:rPr lang="en-US" sz="2000" dirty="0"/>
              <a:t> PONV,</a:t>
            </a:r>
            <a:r>
              <a:rPr lang="en-US" sz="2000" dirty="0">
                <a:sym typeface="Symbol" panose="05050102010706020507" pitchFamily="18" charset="2"/>
              </a:rPr>
              <a:t> </a:t>
            </a:r>
            <a:r>
              <a:rPr lang="en-US" sz="2000" dirty="0"/>
              <a:t> opioid use </a:t>
            </a:r>
            <a:endParaRPr lang="en-US" sz="2000" dirty="0">
              <a:effectLst/>
            </a:endParaRPr>
          </a:p>
          <a:p>
            <a:pPr>
              <a:spcBef>
                <a:spcPts val="600"/>
              </a:spcBef>
            </a:pPr>
            <a:r>
              <a:rPr lang="en-US" sz="2000" b="1" dirty="0"/>
              <a:t>Intraoperative components </a:t>
            </a:r>
            <a:r>
              <a:rPr lang="en-US" sz="2000" b="1" kern="1200" dirty="0">
                <a:effectLst/>
              </a:rPr>
              <a:t>resulted in: </a:t>
            </a:r>
            <a:endParaRPr lang="en-US" sz="2000" b="1" dirty="0">
              <a:effectLst/>
            </a:endParaRPr>
          </a:p>
          <a:p>
            <a:pPr marL="712788" lvl="1" indent="-342900">
              <a:spcBef>
                <a:spcPts val="600"/>
              </a:spcBef>
              <a:buFont typeface="Courier New" panose="02070309020205020404" pitchFamily="49" charset="0"/>
              <a:buChar char="o"/>
            </a:pPr>
            <a:r>
              <a:rPr lang="en-US" sz="2000" dirty="0">
                <a:sym typeface="Symbol" panose="05050102010706020507" pitchFamily="18" charset="2"/>
              </a:rPr>
              <a:t>Decreased pain, </a:t>
            </a:r>
            <a:r>
              <a:rPr lang="en-US" sz="2000" dirty="0">
                <a:solidFill>
                  <a:prstClr val="black"/>
                </a:solidFill>
                <a:sym typeface="Symbol" panose="05050102010706020507" pitchFamily="18" charset="2"/>
              </a:rPr>
              <a:t></a:t>
            </a:r>
            <a:r>
              <a:rPr lang="en-US" sz="2000" dirty="0">
                <a:solidFill>
                  <a:prstClr val="black"/>
                </a:solidFill>
              </a:rPr>
              <a:t> PONV, </a:t>
            </a:r>
            <a:r>
              <a:rPr lang="en-US" sz="2000" dirty="0">
                <a:solidFill>
                  <a:prstClr val="black"/>
                </a:solidFill>
                <a:sym typeface="Symbol" panose="05050102010706020507" pitchFamily="18" charset="2"/>
              </a:rPr>
              <a:t></a:t>
            </a:r>
            <a:r>
              <a:rPr lang="en-US" sz="2000" dirty="0">
                <a:solidFill>
                  <a:prstClr val="black"/>
                </a:solidFill>
              </a:rPr>
              <a:t> opioid use </a:t>
            </a:r>
          </a:p>
          <a:p>
            <a:pPr marL="712788" lvl="1" indent="-342900">
              <a:spcBef>
                <a:spcPts val="600"/>
              </a:spcBef>
              <a:buFont typeface="Courier New" panose="02070309020205020404" pitchFamily="49" charset="0"/>
              <a:buChar char="o"/>
            </a:pPr>
            <a:r>
              <a:rPr lang="en-US" sz="2000" dirty="0">
                <a:solidFill>
                  <a:prstClr val="black"/>
                </a:solidFill>
                <a:sym typeface="Symbol" panose="05050102010706020507" pitchFamily="18" charset="2"/>
              </a:rPr>
              <a:t>Decreased pulmonary complications</a:t>
            </a:r>
            <a:endParaRPr lang="en-US" sz="2000" dirty="0">
              <a:solidFill>
                <a:prstClr val="black"/>
              </a:solidFill>
            </a:endParaRPr>
          </a:p>
          <a:p>
            <a:pPr marL="712788" lvl="1" indent="-342900">
              <a:spcBef>
                <a:spcPts val="600"/>
              </a:spcBef>
              <a:buFont typeface="Courier New" panose="02070309020205020404" pitchFamily="49" charset="0"/>
              <a:buChar char="o"/>
            </a:pPr>
            <a:r>
              <a:rPr lang="en-US" sz="2000" dirty="0">
                <a:solidFill>
                  <a:prstClr val="black"/>
                </a:solidFill>
                <a:sym typeface="Symbol" panose="05050102010706020507" pitchFamily="18" charset="2"/>
              </a:rPr>
              <a:t>Decreased morbidity, </a:t>
            </a:r>
            <a:r>
              <a:rPr lang="en-US" sz="2000" dirty="0">
                <a:sym typeface="Symbol" panose="05050102010706020507" pitchFamily="18" charset="2"/>
              </a:rPr>
              <a:t></a:t>
            </a:r>
            <a:r>
              <a:rPr lang="en-US" sz="2000" dirty="0"/>
              <a:t> LOS</a:t>
            </a:r>
          </a:p>
          <a:p>
            <a:pPr marL="381434" indent="-457200">
              <a:spcBef>
                <a:spcPts val="600"/>
              </a:spcBef>
            </a:pPr>
            <a:r>
              <a:rPr lang="en-US" sz="2000" b="1" kern="1200" dirty="0">
                <a:effectLst/>
              </a:rPr>
              <a:t>Postoperative component resulted in: </a:t>
            </a:r>
            <a:endParaRPr lang="en-US" sz="2000" b="1" dirty="0">
              <a:effectLst/>
            </a:endParaRPr>
          </a:p>
          <a:p>
            <a:pPr marL="712788" lvl="1" indent="-342900">
              <a:spcBef>
                <a:spcPts val="600"/>
              </a:spcBef>
              <a:buFont typeface="Courier New" panose="02070309020205020404" pitchFamily="49" charset="0"/>
              <a:buChar char="o"/>
            </a:pPr>
            <a:r>
              <a:rPr lang="en-US" sz="2000" dirty="0">
                <a:sym typeface="Symbol" panose="05050102010706020507" pitchFamily="18" charset="2"/>
              </a:rPr>
              <a:t>Decreased pain, </a:t>
            </a:r>
            <a:r>
              <a:rPr lang="en-US" sz="2000" dirty="0"/>
              <a:t> PONV</a:t>
            </a:r>
            <a:r>
              <a:rPr lang="en-US" sz="2000" kern="1200" dirty="0">
                <a:effectLst/>
              </a:rPr>
              <a:t>,</a:t>
            </a:r>
            <a:r>
              <a:rPr lang="en-US" sz="2000" dirty="0">
                <a:solidFill>
                  <a:prstClr val="black"/>
                </a:solidFill>
                <a:sym typeface="Symbol" panose="05050102010706020507" pitchFamily="18" charset="2"/>
              </a:rPr>
              <a:t> </a:t>
            </a:r>
            <a:r>
              <a:rPr lang="en-US" sz="2000" dirty="0">
                <a:solidFill>
                  <a:prstClr val="black"/>
                </a:solidFill>
              </a:rPr>
              <a:t> opioid use </a:t>
            </a:r>
            <a:endParaRPr lang="en-US" sz="2000" dirty="0">
              <a:effectLst/>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46115" y="1066800"/>
            <a:ext cx="1678906" cy="2807914"/>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71008" y="1203870"/>
            <a:ext cx="2810723" cy="2533775"/>
          </a:xfrm>
          <a:prstGeom prst="rect">
            <a:avLst/>
          </a:prstGeom>
        </p:spPr>
      </p:pic>
      <p:pic>
        <p:nvPicPr>
          <p:cNvPr id="5" name="Picture 4" descr="Image showing the four service lines in the Improving Surgical Care and Recovery Program (colorectal surgery, hip fracture surgery and hip and knee replacement surgery, gynecologic surgery, and emergency general surgery) with gynecologic surgery emphasized as the subject of this slide.">
            <a:extLst>
              <a:ext uri="{FF2B5EF4-FFF2-40B4-BE49-F238E27FC236}">
                <a16:creationId xmlns:a16="http://schemas.microsoft.com/office/drawing/2014/main" id="{A2346F36-42C0-4F47-B45B-8311F46CE424}"/>
              </a:ext>
            </a:extLst>
          </p:cNvPr>
          <p:cNvPicPr>
            <a:picLocks noChangeAspect="1"/>
          </p:cNvPicPr>
          <p:nvPr/>
        </p:nvPicPr>
        <p:blipFill>
          <a:blip r:embed="rId5"/>
          <a:stretch>
            <a:fillRect/>
          </a:stretch>
        </p:blipFill>
        <p:spPr>
          <a:xfrm>
            <a:off x="143289" y="1412264"/>
            <a:ext cx="4846740" cy="1908213"/>
          </a:xfrm>
          <a:prstGeom prst="rect">
            <a:avLst/>
          </a:prstGeom>
        </p:spPr>
      </p:pic>
    </p:spTree>
    <p:extLst>
      <p:ext uri="{BB962C8B-B14F-4D97-AF65-F5344CB8AC3E}">
        <p14:creationId xmlns:p14="http://schemas.microsoft.com/office/powerpoint/2010/main" val="295252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10058400" cy="914400"/>
          </a:xfrm>
        </p:spPr>
        <p:txBody>
          <a:bodyPr>
            <a:normAutofit/>
          </a:bodyPr>
          <a:lstStyle/>
          <a:p>
            <a:pPr>
              <a:lnSpc>
                <a:spcPct val="90000"/>
              </a:lnSpc>
            </a:pPr>
            <a:r>
              <a:rPr lang="en-US" sz="4000" dirty="0"/>
              <a:t>Evidence </a:t>
            </a:r>
            <a:r>
              <a:rPr lang="en-US" sz="3600" dirty="0"/>
              <a:t>Reviews</a:t>
            </a:r>
            <a:r>
              <a:rPr lang="en-US" sz="4000" dirty="0"/>
              <a:t>: Appendectomy Snapshot</a:t>
            </a:r>
          </a:p>
        </p:txBody>
      </p:sp>
      <p:sp>
        <p:nvSpPr>
          <p:cNvPr id="7" name="Slide Number Placeholder 6"/>
          <p:cNvSpPr>
            <a:spLocks noGrp="1"/>
          </p:cNvSpPr>
          <p:nvPr>
            <p:ph type="sldNum" sz="quarter" idx="12"/>
          </p:nvPr>
        </p:nvSpPr>
        <p:spPr>
          <a:xfrm>
            <a:off x="7795260" y="7358592"/>
            <a:ext cx="2263140" cy="413808"/>
          </a:xfrm>
        </p:spPr>
        <p:txBody>
          <a:bodyPr>
            <a:normAutofit/>
          </a:bodyPr>
          <a:lstStyle/>
          <a:p>
            <a:pPr>
              <a:spcAft>
                <a:spcPts val="600"/>
              </a:spcAft>
            </a:pPr>
            <a:r>
              <a:rPr lang="en-US" dirty="0"/>
              <a:t>  Program Overview </a:t>
            </a:r>
            <a:fld id="{993EEC8E-C5CF-40DF-832D-5BCB0E209B98}" type="slidenum">
              <a:rPr lang="en-US" smtClean="0"/>
              <a:pPr>
                <a:spcAft>
                  <a:spcPts val="600"/>
                </a:spcAft>
              </a:pPr>
              <a:t>14</a:t>
            </a:fld>
            <a:endParaRPr lang="en-US" dirty="0"/>
          </a:p>
        </p:txBody>
      </p:sp>
      <p:sp>
        <p:nvSpPr>
          <p:cNvPr id="11" name="Text Box 5"/>
          <p:cNvSpPr txBox="1">
            <a:spLocks noChangeArrowheads="1"/>
          </p:cNvSpPr>
          <p:nvPr/>
        </p:nvSpPr>
        <p:spPr bwMode="auto">
          <a:xfrm>
            <a:off x="5787" y="6858000"/>
            <a:ext cx="34290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altLang="en-US" sz="1600" dirty="0"/>
              <a:t>Hornor MA et al. </a:t>
            </a:r>
            <a:r>
              <a:rPr lang="sv-SE" altLang="en-US" sz="1600" i="1" dirty="0"/>
              <a:t>J Am Coll Surg. </a:t>
            </a:r>
            <a:r>
              <a:rPr lang="sv-SE" altLang="en-US" sz="1600" dirty="0"/>
              <a:t>2018</a:t>
            </a:r>
            <a:r>
              <a:rPr lang="en-US" altLang="en-US" sz="1600" dirty="0"/>
              <a:t>.  </a:t>
            </a:r>
          </a:p>
        </p:txBody>
      </p:sp>
      <p:sp>
        <p:nvSpPr>
          <p:cNvPr id="3" name="Content Placeholder 2"/>
          <p:cNvSpPr>
            <a:spLocks noGrp="1"/>
          </p:cNvSpPr>
          <p:nvPr>
            <p:ph idx="1"/>
          </p:nvPr>
        </p:nvSpPr>
        <p:spPr>
          <a:xfrm>
            <a:off x="151162" y="3847360"/>
            <a:ext cx="9754838" cy="3511231"/>
          </a:xfrm>
        </p:spPr>
        <p:txBody>
          <a:bodyPr>
            <a:normAutofit/>
          </a:bodyPr>
          <a:lstStyle/>
          <a:p>
            <a:pPr rtl="0" eaLnBrk="1" latinLnBrk="0" hangingPunct="1">
              <a:spcBef>
                <a:spcPts val="600"/>
              </a:spcBef>
            </a:pPr>
            <a:r>
              <a:rPr lang="en-US" sz="2400" b="1" dirty="0"/>
              <a:t>Immediate p</a:t>
            </a:r>
            <a:r>
              <a:rPr lang="en-US" sz="2400" b="1" kern="1200" dirty="0">
                <a:effectLst/>
              </a:rPr>
              <a:t>reoperative components resulted in: </a:t>
            </a:r>
            <a:endParaRPr lang="en-US" sz="2400" b="1" dirty="0">
              <a:effectLst/>
            </a:endParaRPr>
          </a:p>
          <a:p>
            <a:pPr marL="712788" lvl="1" indent="-342900">
              <a:spcBef>
                <a:spcPts val="600"/>
              </a:spcBef>
              <a:buFont typeface="Courier New" panose="02070309020205020404" pitchFamily="49" charset="0"/>
              <a:buChar char="o"/>
            </a:pPr>
            <a:r>
              <a:rPr lang="en-US" sz="2400" dirty="0">
                <a:sym typeface="Symbol" panose="05050102010706020507" pitchFamily="18" charset="2"/>
              </a:rPr>
              <a:t>Decreased</a:t>
            </a:r>
            <a:r>
              <a:rPr lang="en-US" sz="2400" dirty="0"/>
              <a:t> infectious complications, </a:t>
            </a:r>
            <a:r>
              <a:rPr lang="en-US" sz="2400" dirty="0">
                <a:sym typeface="Symbol" panose="05050102010706020507" pitchFamily="18" charset="2"/>
              </a:rPr>
              <a:t></a:t>
            </a:r>
            <a:r>
              <a:rPr lang="en-US" sz="2400" dirty="0"/>
              <a:t> postoperative morbidity</a:t>
            </a:r>
            <a:endParaRPr lang="en-US" sz="2400" dirty="0">
              <a:effectLst/>
            </a:endParaRPr>
          </a:p>
          <a:p>
            <a:pPr>
              <a:spcBef>
                <a:spcPts val="600"/>
              </a:spcBef>
            </a:pPr>
            <a:r>
              <a:rPr lang="en-US" sz="2400" b="1" kern="1200" dirty="0">
                <a:effectLst/>
              </a:rPr>
              <a:t>Intraoperative </a:t>
            </a:r>
            <a:r>
              <a:rPr lang="en-US" sz="2400" b="1" dirty="0"/>
              <a:t>component (Laparoscopic surgical technique) resulted </a:t>
            </a:r>
            <a:r>
              <a:rPr lang="en-US" sz="2400" b="1" kern="1200" dirty="0">
                <a:effectLst/>
              </a:rPr>
              <a:t>in: </a:t>
            </a:r>
            <a:endParaRPr lang="en-US" sz="2400" b="1" dirty="0">
              <a:effectLst/>
            </a:endParaRPr>
          </a:p>
          <a:p>
            <a:pPr marL="712788" lvl="1" indent="-342900">
              <a:spcBef>
                <a:spcPts val="600"/>
              </a:spcBef>
              <a:buFont typeface="Courier New" panose="02070309020205020404" pitchFamily="49" charset="0"/>
              <a:buChar char="o"/>
            </a:pPr>
            <a:r>
              <a:rPr lang="en-US" sz="2400" dirty="0">
                <a:solidFill>
                  <a:prstClr val="black"/>
                </a:solidFill>
                <a:sym typeface="Symbol" panose="05050102010706020507" pitchFamily="18" charset="2"/>
              </a:rPr>
              <a:t>Decreased</a:t>
            </a:r>
            <a:r>
              <a:rPr lang="en-US" sz="2400" dirty="0">
                <a:solidFill>
                  <a:prstClr val="black"/>
                </a:solidFill>
              </a:rPr>
              <a:t> SSI, </a:t>
            </a:r>
            <a:r>
              <a:rPr lang="en-US" sz="2400" dirty="0">
                <a:sym typeface="Symbol" panose="05050102010706020507" pitchFamily="18" charset="2"/>
              </a:rPr>
              <a:t></a:t>
            </a:r>
            <a:r>
              <a:rPr lang="en-US" sz="2400" dirty="0"/>
              <a:t> postoperative pain, </a:t>
            </a:r>
            <a:r>
              <a:rPr lang="en-US" sz="2400" dirty="0">
                <a:solidFill>
                  <a:prstClr val="black"/>
                </a:solidFill>
                <a:sym typeface="Symbol" panose="05050102010706020507" pitchFamily="18" charset="2"/>
              </a:rPr>
              <a:t></a:t>
            </a:r>
            <a:r>
              <a:rPr lang="en-US" sz="2400" dirty="0">
                <a:solidFill>
                  <a:prstClr val="black"/>
                </a:solidFill>
              </a:rPr>
              <a:t> LOS</a:t>
            </a:r>
            <a:endParaRPr lang="en-US" sz="2400" kern="1200" dirty="0">
              <a:effectLst/>
            </a:endParaRPr>
          </a:p>
          <a:p>
            <a:pPr rtl="0" eaLnBrk="1" latinLnBrk="0" hangingPunct="1">
              <a:spcBef>
                <a:spcPts val="600"/>
              </a:spcBef>
            </a:pPr>
            <a:r>
              <a:rPr lang="en-US" sz="2400" b="1" kern="1200" dirty="0">
                <a:effectLst/>
              </a:rPr>
              <a:t>Postoperative components resulted in: </a:t>
            </a:r>
            <a:endParaRPr lang="en-US" sz="2400" b="1" dirty="0">
              <a:effectLst/>
            </a:endParaRPr>
          </a:p>
          <a:p>
            <a:pPr marL="712788" lvl="1" indent="-342900">
              <a:spcBef>
                <a:spcPts val="600"/>
              </a:spcBef>
              <a:buFont typeface="Courier New" panose="02070309020205020404" pitchFamily="49" charset="0"/>
              <a:buChar char="o"/>
            </a:pPr>
            <a:r>
              <a:rPr lang="en-US" sz="2400" dirty="0">
                <a:sym typeface="Symbol" panose="05050102010706020507" pitchFamily="18" charset="2"/>
              </a:rPr>
              <a:t>Decreased i</a:t>
            </a:r>
            <a:r>
              <a:rPr lang="en-US" sz="2400" dirty="0"/>
              <a:t>nfectious complications; may </a:t>
            </a:r>
            <a:r>
              <a:rPr lang="en-US" sz="2400" dirty="0">
                <a:sym typeface="Symbol" panose="05050102010706020507" pitchFamily="18" charset="2"/>
              </a:rPr>
              <a:t> gastrointestinal function and </a:t>
            </a:r>
            <a:r>
              <a:rPr lang="en-US" sz="2400" dirty="0"/>
              <a:t> LOS</a:t>
            </a:r>
            <a:endParaRPr lang="en-US" sz="2400" dirty="0">
              <a:effectLst/>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15018" y="1025317"/>
            <a:ext cx="2438400" cy="2849397"/>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05401" y="1322720"/>
            <a:ext cx="2378022" cy="2374592"/>
          </a:xfrm>
          <a:prstGeom prst="rect">
            <a:avLst/>
          </a:prstGeom>
        </p:spPr>
      </p:pic>
      <p:pic>
        <p:nvPicPr>
          <p:cNvPr id="2" name="Picture 1" descr="Image showing the four service lines in the Improving Surgical Care and Recovery Program (colorectal surgery, hip fracture surgery and hip and knee replacement surgery, gynecologic surgery, and emergency general surgery) with emergency general surgery emphasized as the subject of this slide.">
            <a:extLst>
              <a:ext uri="{FF2B5EF4-FFF2-40B4-BE49-F238E27FC236}">
                <a16:creationId xmlns:a16="http://schemas.microsoft.com/office/drawing/2014/main" id="{C0D95470-6FFD-4287-9930-D7C51DE6A8C3}"/>
              </a:ext>
            </a:extLst>
          </p:cNvPr>
          <p:cNvPicPr>
            <a:picLocks noChangeAspect="1"/>
          </p:cNvPicPr>
          <p:nvPr/>
        </p:nvPicPr>
        <p:blipFill>
          <a:blip r:embed="rId5"/>
          <a:stretch>
            <a:fillRect/>
          </a:stretch>
        </p:blipFill>
        <p:spPr>
          <a:xfrm>
            <a:off x="130380" y="1426774"/>
            <a:ext cx="4846740" cy="1908213"/>
          </a:xfrm>
          <a:prstGeom prst="rect">
            <a:avLst/>
          </a:prstGeom>
        </p:spPr>
      </p:pic>
    </p:spTree>
    <p:extLst>
      <p:ext uri="{BB962C8B-B14F-4D97-AF65-F5344CB8AC3E}">
        <p14:creationId xmlns:p14="http://schemas.microsoft.com/office/powerpoint/2010/main" val="1074819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5BFE8D-C777-BE4C-9950-BBE7AA67DE69}"/>
              </a:ext>
            </a:extLst>
          </p:cNvPr>
          <p:cNvSpPr>
            <a:spLocks noGrp="1"/>
          </p:cNvSpPr>
          <p:nvPr>
            <p:ph type="title"/>
          </p:nvPr>
        </p:nvSpPr>
        <p:spPr>
          <a:xfrm>
            <a:off x="0" y="0"/>
            <a:ext cx="10058401" cy="914400"/>
          </a:xfrm>
        </p:spPr>
        <p:txBody>
          <a:bodyPr>
            <a:normAutofit/>
          </a:bodyPr>
          <a:lstStyle/>
          <a:p>
            <a:pPr algn="ctr"/>
            <a:r>
              <a:rPr lang="en-US" sz="3600" dirty="0"/>
              <a:t>Final Thoughts</a:t>
            </a:r>
          </a:p>
        </p:txBody>
      </p:sp>
      <p:sp>
        <p:nvSpPr>
          <p:cNvPr id="7" name="Content Placeholder 6">
            <a:extLst>
              <a:ext uri="{FF2B5EF4-FFF2-40B4-BE49-F238E27FC236}">
                <a16:creationId xmlns:a16="http://schemas.microsoft.com/office/drawing/2014/main" id="{0A033D7B-F0F5-AF4C-ACA2-D82E3695FE78}"/>
              </a:ext>
            </a:extLst>
          </p:cNvPr>
          <p:cNvSpPr>
            <a:spLocks noGrp="1"/>
          </p:cNvSpPr>
          <p:nvPr>
            <p:ph idx="1"/>
          </p:nvPr>
        </p:nvSpPr>
        <p:spPr>
          <a:xfrm>
            <a:off x="228600" y="1447800"/>
            <a:ext cx="9601200" cy="5945782"/>
          </a:xfrm>
        </p:spPr>
        <p:txBody>
          <a:bodyPr>
            <a:normAutofit lnSpcReduction="10000"/>
          </a:bodyPr>
          <a:lstStyle/>
          <a:p>
            <a:pPr>
              <a:spcBef>
                <a:spcPts val="1165"/>
              </a:spcBef>
            </a:pPr>
            <a:r>
              <a:rPr lang="en-US" sz="2400" dirty="0"/>
              <a:t>The ISCR program integrates both technical and adaptive methodologies into a holistic, team-focused approach to improve patient outcomes</a:t>
            </a:r>
          </a:p>
          <a:p>
            <a:pPr>
              <a:spcBef>
                <a:spcPts val="1165"/>
              </a:spcBef>
            </a:pPr>
            <a:r>
              <a:rPr lang="en-US" sz="2400" dirty="0"/>
              <a:t>The toolkit includes step-by-step instructions and turnkey materials to implement colorectal surgery, hip fracture surgery, hip/knee replacement surgery, gynecologic surgery, and emergency general surgery ISCR pathways</a:t>
            </a:r>
          </a:p>
          <a:p>
            <a:pPr>
              <a:spcBef>
                <a:spcPts val="1165"/>
              </a:spcBef>
            </a:pPr>
            <a:r>
              <a:rPr lang="en-US" sz="2400" dirty="0"/>
              <a:t>This toolkit can be used by perioperative staff, surgical quality improvement specialists, and hospital leadership </a:t>
            </a:r>
          </a:p>
          <a:p>
            <a:pPr>
              <a:spcBef>
                <a:spcPts val="1165"/>
              </a:spcBef>
            </a:pPr>
            <a:r>
              <a:rPr lang="en-US" sz="2400" dirty="0"/>
              <a:t>Every tool is intended to be adapted to suit each hospital</a:t>
            </a:r>
          </a:p>
          <a:p>
            <a:pPr>
              <a:spcBef>
                <a:spcPts val="1165"/>
              </a:spcBef>
            </a:pPr>
            <a:r>
              <a:rPr lang="en-US" sz="2400" dirty="0"/>
              <a:t>Tools to support implementation are available in the Toolkit for Improving Surgical Care and Recovery, and all materials are publicly available and downloadable online</a:t>
            </a:r>
          </a:p>
          <a:p>
            <a:pPr>
              <a:spcBef>
                <a:spcPts val="1165"/>
              </a:spcBef>
            </a:pPr>
            <a:r>
              <a:rPr lang="en-US" sz="2400" dirty="0"/>
              <a:t>The toolkit is available at </a:t>
            </a:r>
            <a:r>
              <a:rPr lang="en-US" sz="2400" dirty="0">
                <a:hlinkClick r:id="rId3"/>
              </a:rPr>
              <a:t>https://www.ahrq.gov/hai/tools/enhanced-recovery/index.html</a:t>
            </a:r>
            <a:r>
              <a:rPr lang="en-US" sz="2400" dirty="0"/>
              <a:t> </a:t>
            </a:r>
          </a:p>
        </p:txBody>
      </p:sp>
      <p:sp>
        <p:nvSpPr>
          <p:cNvPr id="13" name="Slide Number Placeholder 12">
            <a:extLst>
              <a:ext uri="{FF2B5EF4-FFF2-40B4-BE49-F238E27FC236}">
                <a16:creationId xmlns:a16="http://schemas.microsoft.com/office/drawing/2014/main" id="{51212DAE-D07E-AD43-AA00-1599DD69765D}"/>
              </a:ext>
            </a:extLst>
          </p:cNvPr>
          <p:cNvSpPr>
            <a:spLocks noGrp="1"/>
          </p:cNvSpPr>
          <p:nvPr>
            <p:ph type="sldNum" sz="quarter" idx="4"/>
          </p:nvPr>
        </p:nvSpPr>
        <p:spPr>
          <a:xfrm>
            <a:off x="7477074" y="7393582"/>
            <a:ext cx="2581327" cy="264514"/>
          </a:xfrm>
        </p:spPr>
        <p:txBody>
          <a:bodyPr/>
          <a:lstStyle/>
          <a:p>
            <a:pPr algn="r"/>
            <a:r>
              <a:rPr lang="nn-NO" sz="1400" dirty="0"/>
              <a:t>Program Overview </a:t>
            </a:r>
            <a:fld id="{F3A12AAB-6ECC-094B-AAD8-94CFE9258C89}" type="slidenum">
              <a:rPr lang="en-US" sz="1400" smtClean="0"/>
              <a:pPr algn="r"/>
              <a:t>15</a:t>
            </a:fld>
            <a:endParaRPr lang="en-US" sz="1400" dirty="0"/>
          </a:p>
        </p:txBody>
      </p:sp>
    </p:spTree>
    <p:extLst>
      <p:ext uri="{BB962C8B-B14F-4D97-AF65-F5344CB8AC3E}">
        <p14:creationId xmlns:p14="http://schemas.microsoft.com/office/powerpoint/2010/main" val="997727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0EEEC1-10D2-3413-47D7-4AD0E1215BDF}"/>
              </a:ext>
            </a:extLst>
          </p:cNvPr>
          <p:cNvSpPr>
            <a:spLocks noGrp="1"/>
          </p:cNvSpPr>
          <p:nvPr>
            <p:ph type="title"/>
          </p:nvPr>
        </p:nvSpPr>
        <p:spPr>
          <a:xfrm>
            <a:off x="0" y="0"/>
            <a:ext cx="10058400" cy="914400"/>
          </a:xfrm>
        </p:spPr>
        <p:txBody>
          <a:bodyPr>
            <a:normAutofit/>
          </a:bodyPr>
          <a:lstStyle/>
          <a:p>
            <a:pPr algn="ctr"/>
            <a:r>
              <a:rPr lang="en-US" altLang="en-US" sz="3600" dirty="0"/>
              <a:t>Thank You! </a:t>
            </a:r>
            <a:endParaRPr lang="en-US" sz="3600" dirty="0"/>
          </a:p>
        </p:txBody>
      </p:sp>
      <p:sp>
        <p:nvSpPr>
          <p:cNvPr id="3" name="Subtitle 2">
            <a:extLst>
              <a:ext uri="{FF2B5EF4-FFF2-40B4-BE49-F238E27FC236}">
                <a16:creationId xmlns:a16="http://schemas.microsoft.com/office/drawing/2014/main" id="{38F6E7CB-F5DF-DB4F-9C16-01C9D3346B32}"/>
              </a:ext>
            </a:extLst>
          </p:cNvPr>
          <p:cNvSpPr>
            <a:spLocks noGrp="1"/>
          </p:cNvSpPr>
          <p:nvPr>
            <p:ph idx="1"/>
          </p:nvPr>
        </p:nvSpPr>
        <p:spPr>
          <a:xfrm>
            <a:off x="1871620" y="2735217"/>
            <a:ext cx="6315160" cy="3418054"/>
          </a:xfrm>
        </p:spPr>
        <p:txBody>
          <a:bodyPr>
            <a:normAutofit/>
          </a:bodyPr>
          <a:lstStyle/>
          <a:p>
            <a:pPr marL="0" indent="0">
              <a:buNone/>
            </a:pPr>
            <a:r>
              <a:rPr lang="en-US" b="1" dirty="0"/>
              <a:t>Please contact </a:t>
            </a:r>
            <a:r>
              <a:rPr lang="en-US" b="1" dirty="0">
                <a:solidFill>
                  <a:srgbClr val="C00000"/>
                </a:solidFill>
              </a:rPr>
              <a:t>[enter point of contact name, email address, and telephone number] </a:t>
            </a:r>
            <a:r>
              <a:rPr lang="en-US" b="1" dirty="0"/>
              <a:t>with questions.</a:t>
            </a:r>
          </a:p>
          <a:p>
            <a:pPr marL="0" indent="0">
              <a:buNone/>
            </a:pPr>
            <a:endParaRPr lang="en-US" dirty="0"/>
          </a:p>
          <a:p>
            <a:pPr marL="0" indent="0">
              <a:buNone/>
            </a:pPr>
            <a:endParaRPr lang="en-US" dirty="0"/>
          </a:p>
          <a:p>
            <a:pPr marL="0" indent="0">
              <a:buNone/>
            </a:pPr>
            <a:endParaRPr lang="en-US" dirty="0"/>
          </a:p>
        </p:txBody>
      </p:sp>
      <p:sp>
        <p:nvSpPr>
          <p:cNvPr id="5" name="Slide Number Placeholder 12">
            <a:extLst>
              <a:ext uri="{FF2B5EF4-FFF2-40B4-BE49-F238E27FC236}">
                <a16:creationId xmlns:a16="http://schemas.microsoft.com/office/drawing/2014/main" id="{A1C702AF-2063-4C60-8C2C-DCC8413BD475}"/>
              </a:ext>
            </a:extLst>
          </p:cNvPr>
          <p:cNvSpPr>
            <a:spLocks noGrp="1"/>
          </p:cNvSpPr>
          <p:nvPr>
            <p:ph type="sldNum" sz="quarter" idx="4"/>
          </p:nvPr>
        </p:nvSpPr>
        <p:spPr>
          <a:xfrm>
            <a:off x="7223312" y="7436223"/>
            <a:ext cx="2835088" cy="221873"/>
          </a:xfrm>
        </p:spPr>
        <p:txBody>
          <a:bodyPr/>
          <a:lstStyle/>
          <a:p>
            <a:pPr algn="r"/>
            <a:r>
              <a:rPr lang="en-US" sz="1400" dirty="0"/>
              <a:t>Program Overview  16</a:t>
            </a:r>
          </a:p>
        </p:txBody>
      </p:sp>
    </p:spTree>
    <p:custDataLst>
      <p:tags r:id="rId1"/>
    </p:custDataLst>
    <p:extLst>
      <p:ext uri="{BB962C8B-B14F-4D97-AF65-F5344CB8AC3E}">
        <p14:creationId xmlns:p14="http://schemas.microsoft.com/office/powerpoint/2010/main" val="40549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10058400" cy="914400"/>
          </a:xfrm>
        </p:spPr>
        <p:txBody>
          <a:bodyPr>
            <a:normAutofit/>
          </a:bodyPr>
          <a:lstStyle/>
          <a:p>
            <a:pPr>
              <a:lnSpc>
                <a:spcPct val="90000"/>
              </a:lnSpc>
            </a:pPr>
            <a:r>
              <a:rPr lang="en-US" sz="3600" dirty="0"/>
              <a:t>References</a:t>
            </a:r>
          </a:p>
        </p:txBody>
      </p:sp>
      <p:sp>
        <p:nvSpPr>
          <p:cNvPr id="7" name="Slide Number Placeholder 6"/>
          <p:cNvSpPr>
            <a:spLocks noGrp="1"/>
          </p:cNvSpPr>
          <p:nvPr>
            <p:ph type="sldNum" sz="quarter" idx="12"/>
          </p:nvPr>
        </p:nvSpPr>
        <p:spPr>
          <a:xfrm>
            <a:off x="7795260" y="7358592"/>
            <a:ext cx="2263140" cy="413808"/>
          </a:xfrm>
        </p:spPr>
        <p:txBody>
          <a:bodyPr>
            <a:normAutofit/>
          </a:bodyPr>
          <a:lstStyle/>
          <a:p>
            <a:pPr>
              <a:spcAft>
                <a:spcPts val="600"/>
              </a:spcAft>
            </a:pPr>
            <a:r>
              <a:rPr lang="en-US" dirty="0"/>
              <a:t>Program Overview  </a:t>
            </a:r>
            <a:fld id="{993EEC8E-C5CF-40DF-832D-5BCB0E209B98}" type="slidenum">
              <a:rPr lang="en-US" smtClean="0"/>
              <a:pPr>
                <a:spcAft>
                  <a:spcPts val="600"/>
                </a:spcAft>
              </a:pPr>
              <a:t>17</a:t>
            </a:fld>
            <a:endParaRPr lang="en-US" dirty="0"/>
          </a:p>
        </p:txBody>
      </p:sp>
      <p:sp>
        <p:nvSpPr>
          <p:cNvPr id="3" name="Content Placeholder 2"/>
          <p:cNvSpPr>
            <a:spLocks noGrp="1"/>
          </p:cNvSpPr>
          <p:nvPr>
            <p:ph idx="1"/>
          </p:nvPr>
        </p:nvSpPr>
        <p:spPr>
          <a:xfrm>
            <a:off x="178613" y="932122"/>
            <a:ext cx="9701174" cy="6426470"/>
          </a:xfrm>
        </p:spPr>
        <p:txBody>
          <a:bodyPr>
            <a:noAutofit/>
          </a:bodyPr>
          <a:lstStyle/>
          <a:p>
            <a:pPr marL="0" indent="0">
              <a:spcBef>
                <a:spcPts val="1200"/>
              </a:spcBef>
              <a:spcAft>
                <a:spcPts val="600"/>
              </a:spcAft>
              <a:buClr>
                <a:srgbClr val="FFC000"/>
              </a:buClr>
              <a:buNone/>
            </a:pPr>
            <a:r>
              <a:rPr lang="en-US" sz="1600" dirty="0"/>
              <a:t>Ban KA, Gibbons MM, Ko CY, et al. Surgical technical evidence review for colorectal surgery conducted for the AHRQ Safety Program for Improving Surgical Care and Recovery. J Am Coll Surg. 2017 Oct;225(4):548-557.e3. doi: 10.1016/j.jamcollsurg.2017.06.017. Epub 2017 Aug 7. PMID: 28797562; PMCID: PMC9275829. http://dx.doi.org/10.1016/j.jamcollsurg.2017.06.017. </a:t>
            </a:r>
          </a:p>
          <a:p>
            <a:pPr marL="0" indent="0">
              <a:spcBef>
                <a:spcPts val="1200"/>
              </a:spcBef>
              <a:spcAft>
                <a:spcPts val="600"/>
              </a:spcAft>
              <a:buClr>
                <a:srgbClr val="FFC000"/>
              </a:buClr>
              <a:buNone/>
            </a:pPr>
            <a:r>
              <a:rPr lang="en-US" sz="1600" dirty="0"/>
              <a:t>Ban </a:t>
            </a:r>
            <a:r>
              <a:rPr lang="en-US" sz="1600" kern="1200" dirty="0">
                <a:effectLst/>
              </a:rPr>
              <a:t>KA, Gibbons MM, Ko CY, et al. Evidence Review Conducted for the Agency for Healthcare Research and Quality Safety Program for Improving Surgical Care and Recovery: Focus on Anesthesiology for Colorectal Surgery. Anesth Analg. 2019;128(5):879-889. doi:10.1213/ANE.0000000000003366.</a:t>
            </a:r>
            <a:endParaRPr lang="en-US" sz="1600" dirty="0">
              <a:effectLst/>
            </a:endParaRPr>
          </a:p>
          <a:p>
            <a:pPr marL="0" indent="0" rtl="0" eaLnBrk="1" latinLnBrk="0" hangingPunct="1">
              <a:spcBef>
                <a:spcPts val="1200"/>
              </a:spcBef>
              <a:spcAft>
                <a:spcPts val="600"/>
              </a:spcAft>
              <a:buClr>
                <a:srgbClr val="FFC000"/>
              </a:buClr>
              <a:buNone/>
            </a:pPr>
            <a:r>
              <a:rPr lang="en-US" sz="1600" kern="1200" dirty="0">
                <a:effectLst/>
              </a:rPr>
              <a:t>Childers CP, Siletz AE, Singer ES, et al. Surgical Technical Evidence Review for Elective Total Joint Replacement Conducted for the AHRQ Safety Program for Improving Surgical Care and Recovery. Geriatr Orthop Surg Rehabil. 2018. doi:10.1177/2151458518754451.</a:t>
            </a:r>
            <a:endParaRPr lang="en-US" sz="1600" dirty="0">
              <a:effectLst/>
            </a:endParaRPr>
          </a:p>
          <a:p>
            <a:pPr marL="0" indent="0" rtl="0" eaLnBrk="1" latinLnBrk="0" hangingPunct="1">
              <a:spcBef>
                <a:spcPts val="1200"/>
              </a:spcBef>
              <a:spcAft>
                <a:spcPts val="600"/>
              </a:spcAft>
              <a:buClr>
                <a:srgbClr val="FFC000"/>
              </a:buClr>
              <a:buNone/>
            </a:pPr>
            <a:r>
              <a:rPr lang="en-US" sz="1600" kern="1200" dirty="0">
                <a:effectLst/>
              </a:rPr>
              <a:t>Grant MC, Gibbons MM, Ko CY, et al. Evidence Review Conducted for the AHRQ Safety Program for Improving Surgical Care and Recovery: Focus on Anesthesiology for Gynecologic Surgery. Reg Anesth Pain Med. 2019. doi:10.1136/rapm-2018-100071.</a:t>
            </a:r>
            <a:endParaRPr lang="en-US" sz="1600" dirty="0">
              <a:effectLst/>
            </a:endParaRPr>
          </a:p>
          <a:p>
            <a:pPr marL="0" indent="0" rtl="0" eaLnBrk="1" latinLnBrk="0" hangingPunct="1">
              <a:spcBef>
                <a:spcPts val="1200"/>
              </a:spcBef>
              <a:spcAft>
                <a:spcPts val="600"/>
              </a:spcAft>
              <a:buClr>
                <a:srgbClr val="FFC000"/>
              </a:buClr>
              <a:buNone/>
            </a:pPr>
            <a:r>
              <a:rPr lang="en-US" sz="1600" kern="1200" dirty="0">
                <a:effectLst/>
              </a:rPr>
              <a:t>Hornor MA, Liu JY, Hu QL, Ko CY, Wick E, Maggard-Gibbons M. Surgical Technical Evidence Review for Acute Appendectomy Conducted for the Agency for Healthcare Research and Quality Safety Program for Improving Surgical Care and Recovery. J Am Coll Surg. 2018;227(6):605-617.e2. doi:10.1016/j.jamcollsurg.2018.09.024.</a:t>
            </a:r>
          </a:p>
          <a:p>
            <a:pPr marL="0" indent="0">
              <a:spcBef>
                <a:spcPts val="1200"/>
              </a:spcBef>
              <a:spcAft>
                <a:spcPts val="600"/>
              </a:spcAft>
              <a:buClr>
                <a:srgbClr val="FFC000"/>
              </a:buClr>
              <a:buNone/>
            </a:pPr>
            <a:r>
              <a:rPr lang="en-US" sz="1600" dirty="0"/>
              <a:t>Kalogera E, Nelson G, Liu J, et al. Surgical technical evidence review for gynecologic surgery conducted for the Agency for Healthcare Research and Quality Safety Program for Improving Surgical Care and Recovery. Am J Obstet Gynecol. 2018 Dec;219(6):563.e1-563.e19. doi: 10.1016/j.ajog.2018.07.014. Epub 2018 Jul 19. PMID: 30031749. https://doi.org/10.1016/j.ajog.2018.07.014. </a:t>
            </a:r>
          </a:p>
        </p:txBody>
      </p:sp>
    </p:spTree>
    <p:extLst>
      <p:ext uri="{BB962C8B-B14F-4D97-AF65-F5344CB8AC3E}">
        <p14:creationId xmlns:p14="http://schemas.microsoft.com/office/powerpoint/2010/main" val="215325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10058400" cy="914400"/>
          </a:xfrm>
        </p:spPr>
        <p:txBody>
          <a:bodyPr>
            <a:normAutofit/>
          </a:bodyPr>
          <a:lstStyle/>
          <a:p>
            <a:pPr>
              <a:lnSpc>
                <a:spcPct val="90000"/>
              </a:lnSpc>
            </a:pPr>
            <a:r>
              <a:rPr lang="en-US" sz="3600" dirty="0"/>
              <a:t>References</a:t>
            </a:r>
          </a:p>
        </p:txBody>
      </p:sp>
      <p:sp>
        <p:nvSpPr>
          <p:cNvPr id="7" name="Slide Number Placeholder 6"/>
          <p:cNvSpPr>
            <a:spLocks noGrp="1"/>
          </p:cNvSpPr>
          <p:nvPr>
            <p:ph type="sldNum" sz="quarter" idx="12"/>
          </p:nvPr>
        </p:nvSpPr>
        <p:spPr>
          <a:xfrm>
            <a:off x="7795260" y="7358592"/>
            <a:ext cx="2263140" cy="413808"/>
          </a:xfrm>
        </p:spPr>
        <p:txBody>
          <a:bodyPr>
            <a:normAutofit/>
          </a:bodyPr>
          <a:lstStyle/>
          <a:p>
            <a:pPr>
              <a:spcAft>
                <a:spcPts val="600"/>
              </a:spcAft>
            </a:pPr>
            <a:r>
              <a:rPr lang="en-US" dirty="0"/>
              <a:t>Program Overview  </a:t>
            </a:r>
            <a:fld id="{993EEC8E-C5CF-40DF-832D-5BCB0E209B98}" type="slidenum">
              <a:rPr lang="en-US" smtClean="0"/>
              <a:pPr>
                <a:spcAft>
                  <a:spcPts val="600"/>
                </a:spcAft>
              </a:pPr>
              <a:t>18</a:t>
            </a:fld>
            <a:endParaRPr lang="en-US" dirty="0"/>
          </a:p>
        </p:txBody>
      </p:sp>
      <p:sp>
        <p:nvSpPr>
          <p:cNvPr id="3" name="Content Placeholder 2"/>
          <p:cNvSpPr>
            <a:spLocks noGrp="1"/>
          </p:cNvSpPr>
          <p:nvPr>
            <p:ph idx="1"/>
          </p:nvPr>
        </p:nvSpPr>
        <p:spPr>
          <a:xfrm>
            <a:off x="178613" y="932122"/>
            <a:ext cx="9701174" cy="6426470"/>
          </a:xfrm>
        </p:spPr>
        <p:txBody>
          <a:bodyPr>
            <a:noAutofit/>
          </a:bodyPr>
          <a:lstStyle/>
          <a:p>
            <a:pPr marL="0" indent="0">
              <a:spcBef>
                <a:spcPts val="1200"/>
              </a:spcBef>
              <a:spcAft>
                <a:spcPts val="600"/>
              </a:spcAft>
              <a:buClr>
                <a:srgbClr val="FFC000"/>
              </a:buClr>
              <a:buNone/>
            </a:pPr>
            <a:r>
              <a:rPr lang="en-US" sz="1600" dirty="0"/>
              <a:t>Siletz A, Childers CP, Faltermeier C, et al. Surgical Technical Evidence Review of Hip Fracture Surgery Conducted for the AHRQ Safety Program for Improving Surgical Care and Recovery. Geriatr Orthop Surg Rehabil. 2018. doi:10.1177/2151459318769215.</a:t>
            </a:r>
          </a:p>
          <a:p>
            <a:pPr marL="0" indent="0">
              <a:spcBef>
                <a:spcPts val="1200"/>
              </a:spcBef>
              <a:spcAft>
                <a:spcPts val="600"/>
              </a:spcAft>
              <a:buClr>
                <a:srgbClr val="FFC000"/>
              </a:buClr>
              <a:buNone/>
            </a:pPr>
            <a:r>
              <a:rPr lang="en-US" sz="1600" dirty="0"/>
              <a:t>Soffin EM, Gibbons MM, Ko CY, et al. Evidence review conducted for the Agency for Healthcare Research and Quality Safety Program for Improving Surgical Care and Recovery: focus on anesthesiology for total knee arthroplasty. Anesth Analg. 2019 Mar;128(3):441-453. doi: 10.1213/ANE.0000000000003564. PMID: 29889710. https://doi.org/10.1213/ANE.0000000000003564. </a:t>
            </a:r>
          </a:p>
          <a:p>
            <a:pPr marL="0" indent="0">
              <a:spcBef>
                <a:spcPts val="1200"/>
              </a:spcBef>
              <a:spcAft>
                <a:spcPts val="600"/>
              </a:spcAft>
              <a:buClr>
                <a:srgbClr val="FFC000"/>
              </a:buClr>
              <a:buNone/>
            </a:pPr>
            <a:r>
              <a:rPr lang="en-US" sz="1600" dirty="0"/>
              <a:t>Soffin EM, Gibbons MM, Ko CY, et al. Evidence review conducted for the Agency for Healthcare Research and Quality Safety Program for Improving Surgical Care and Recovery: focus on anesthesiology for total hip arthroplasty. Anesth Analg. 2019 Mar;128(3):454-465. doi: 10.1213/ANE.0000000000003663. PMID: 30044289. https://doi.org/10.1213/ANE.0000000000003663. </a:t>
            </a:r>
          </a:p>
          <a:p>
            <a:pPr marL="0" indent="0">
              <a:spcBef>
                <a:spcPts val="1200"/>
              </a:spcBef>
              <a:spcAft>
                <a:spcPts val="600"/>
              </a:spcAft>
              <a:buClr>
                <a:srgbClr val="FFC000"/>
              </a:buClr>
              <a:buNone/>
            </a:pPr>
            <a:r>
              <a:rPr lang="en-US" sz="1600" dirty="0"/>
              <a:t>Soffin EM, Gibbons MM, Wick EC, et al. Evidence review conducted for the Agency for Healthcare Research and Quality Safety Program for Improving Surgical Care and Recovery: focus on anesthesiology for hip fracture surgery. Anesth Analg. 2019 Jun;128(6):1107-1117. doi: 10.1213/ANE.0000000000003925. PMID: 31094775. https://doi.org/10.1213/ANE.0000000000003925. </a:t>
            </a:r>
          </a:p>
          <a:p>
            <a:pPr marL="0" indent="0">
              <a:spcBef>
                <a:spcPts val="1200"/>
              </a:spcBef>
              <a:spcAft>
                <a:spcPts val="600"/>
              </a:spcAft>
              <a:buClr>
                <a:srgbClr val="FFC000"/>
              </a:buClr>
              <a:buNone/>
            </a:pPr>
            <a:endParaRPr lang="en-US" sz="1600" dirty="0">
              <a:effectLst/>
            </a:endParaRPr>
          </a:p>
        </p:txBody>
      </p:sp>
    </p:spTree>
    <p:extLst>
      <p:ext uri="{BB962C8B-B14F-4D97-AF65-F5344CB8AC3E}">
        <p14:creationId xmlns:p14="http://schemas.microsoft.com/office/powerpoint/2010/main" val="69953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711440" y="7358591"/>
            <a:ext cx="2346960" cy="413809"/>
          </a:xfrm>
        </p:spPr>
        <p:txBody>
          <a:bodyPr/>
          <a:lstStyle/>
          <a:p>
            <a:r>
              <a:rPr lang="en-US" dirty="0">
                <a:solidFill>
                  <a:schemeClr val="tx1"/>
                </a:solidFill>
              </a:rPr>
              <a:t>Program Overview  </a:t>
            </a:r>
            <a:fld id="{D068F712-46A8-4B9F-91AB-306A1DF8C3A3}" type="slidenum">
              <a:rPr lang="en-US" smtClean="0">
                <a:solidFill>
                  <a:schemeClr val="tx1"/>
                </a:solidFill>
              </a:rPr>
              <a:t>2</a:t>
            </a:fld>
            <a:endParaRPr lang="en-US" dirty="0">
              <a:solidFill>
                <a:schemeClr val="tx1"/>
              </a:solidFill>
            </a:endParaRPr>
          </a:p>
        </p:txBody>
      </p:sp>
      <p:pic>
        <p:nvPicPr>
          <p:cNvPr id="5" name="Content Placeholder 4">
            <a:extLst>
              <a:ext uri="{C183D7F6-B498-43B3-948B-1728B52AA6E4}">
                <adec:decorative xmlns:adec="http://schemas.microsoft.com/office/drawing/2017/decorative" val="1"/>
              </a:ext>
            </a:extLst>
          </p:cNvPr>
          <p:cNvPicPr>
            <a:picLocks noGrp="1" noChangeAspect="1"/>
          </p:cNvPicPr>
          <p:nvPr>
            <p:ph idx="4294967295"/>
          </p:nvPr>
        </p:nvPicPr>
        <p:blipFill>
          <a:blip r:embed="rId3"/>
          <a:stretch>
            <a:fillRect/>
          </a:stretch>
        </p:blipFill>
        <p:spPr>
          <a:xfrm>
            <a:off x="3276600" y="1447800"/>
            <a:ext cx="3429000" cy="3429000"/>
          </a:xfrm>
          <a:prstGeom prst="rect">
            <a:avLst/>
          </a:prstGeom>
          <a:solidFill>
            <a:schemeClr val="accent1"/>
          </a:solidFill>
          <a:ln w="38100">
            <a:solidFill>
              <a:schemeClr val="tx1"/>
            </a:solidFill>
          </a:ln>
          <a:effectLst>
            <a:glow rad="127000">
              <a:schemeClr val="bg1"/>
            </a:glow>
          </a:effectLst>
        </p:spPr>
      </p:pic>
      <p:sp>
        <p:nvSpPr>
          <p:cNvPr id="2" name="Title 1"/>
          <p:cNvSpPr>
            <a:spLocks noGrp="1"/>
          </p:cNvSpPr>
          <p:nvPr>
            <p:ph type="title" idx="4294967295"/>
          </p:nvPr>
        </p:nvSpPr>
        <p:spPr>
          <a:xfrm>
            <a:off x="1" y="19051"/>
            <a:ext cx="10058400" cy="895349"/>
          </a:xfrm>
        </p:spPr>
        <p:txBody>
          <a:bodyPr>
            <a:noAutofit/>
          </a:bodyPr>
          <a:lstStyle/>
          <a:p>
            <a:r>
              <a:rPr lang="en-US" sz="3600" dirty="0"/>
              <a:t>Introduction</a:t>
            </a:r>
          </a:p>
        </p:txBody>
      </p:sp>
      <p:sp>
        <p:nvSpPr>
          <p:cNvPr id="3" name="Text Placeholder 2">
            <a:extLst>
              <a:ext uri="{FF2B5EF4-FFF2-40B4-BE49-F238E27FC236}">
                <a16:creationId xmlns:a16="http://schemas.microsoft.com/office/drawing/2014/main" id="{03C4D087-FDA7-439E-8D6B-E60303A463A9}"/>
              </a:ext>
            </a:extLst>
          </p:cNvPr>
          <p:cNvSpPr>
            <a:spLocks noGrp="1"/>
          </p:cNvSpPr>
          <p:nvPr>
            <p:ph type="body" idx="4294967295"/>
          </p:nvPr>
        </p:nvSpPr>
        <p:spPr>
          <a:xfrm>
            <a:off x="521970" y="5480257"/>
            <a:ext cx="9052560" cy="1650584"/>
          </a:xfrm>
        </p:spPr>
        <p:txBody>
          <a:bodyPr>
            <a:normAutofit lnSpcReduction="10000"/>
          </a:bodyPr>
          <a:lstStyle/>
          <a:p>
            <a:pPr marL="0" lvl="0" indent="0" algn="ctr">
              <a:buNone/>
            </a:pPr>
            <a:r>
              <a:rPr lang="en-US" dirty="0"/>
              <a:t>What is The Agency for Healthcare Research and Quality Safety Program for Improving Surgical Care and Recovery (ISCR)?</a:t>
            </a:r>
          </a:p>
        </p:txBody>
      </p:sp>
    </p:spTree>
    <p:extLst>
      <p:ext uri="{BB962C8B-B14F-4D97-AF65-F5344CB8AC3E}">
        <p14:creationId xmlns:p14="http://schemas.microsoft.com/office/powerpoint/2010/main" val="234664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99E7-DE1F-9B4B-8295-3F355D72BE2D}"/>
              </a:ext>
            </a:extLst>
          </p:cNvPr>
          <p:cNvSpPr>
            <a:spLocks noGrp="1"/>
          </p:cNvSpPr>
          <p:nvPr>
            <p:ph type="title"/>
          </p:nvPr>
        </p:nvSpPr>
        <p:spPr>
          <a:xfrm>
            <a:off x="0" y="0"/>
            <a:ext cx="10058400" cy="914400"/>
          </a:xfrm>
        </p:spPr>
        <p:txBody>
          <a:bodyPr>
            <a:noAutofit/>
          </a:bodyPr>
          <a:lstStyle/>
          <a:p>
            <a:r>
              <a:rPr lang="en-US" sz="3600" dirty="0"/>
              <a:t>A Balanced Approach is Key to Success</a:t>
            </a:r>
          </a:p>
        </p:txBody>
      </p:sp>
      <p:sp>
        <p:nvSpPr>
          <p:cNvPr id="5" name="Slide Number Placeholder 4"/>
          <p:cNvSpPr>
            <a:spLocks noGrp="1"/>
          </p:cNvSpPr>
          <p:nvPr>
            <p:ph type="sldNum" sz="quarter" idx="12"/>
          </p:nvPr>
        </p:nvSpPr>
        <p:spPr>
          <a:xfrm>
            <a:off x="7698904" y="7358591"/>
            <a:ext cx="2346960" cy="413809"/>
          </a:xfrm>
        </p:spPr>
        <p:txBody>
          <a:bodyPr/>
          <a:lstStyle/>
          <a:p>
            <a:r>
              <a:rPr lang="en-US" dirty="0">
                <a:solidFill>
                  <a:prstClr val="black"/>
                </a:solidFill>
              </a:rPr>
              <a:t>Program Overview </a:t>
            </a:r>
            <a:r>
              <a:rPr lang="en-US" dirty="0"/>
              <a:t> </a:t>
            </a:r>
            <a:fld id="{993EEC8E-C5CF-40DF-832D-5BCB0E209B98}" type="slidenum">
              <a:rPr lang="en-US" smtClean="0"/>
              <a:t>3</a:t>
            </a:fld>
            <a:endParaRPr lang="en-US" dirty="0"/>
          </a:p>
        </p:txBody>
      </p:sp>
      <p:sp>
        <p:nvSpPr>
          <p:cNvPr id="14" name="Content Placeholder 2"/>
          <p:cNvSpPr>
            <a:spLocks noGrp="1"/>
          </p:cNvSpPr>
          <p:nvPr>
            <p:ph sz="half" idx="1"/>
          </p:nvPr>
        </p:nvSpPr>
        <p:spPr>
          <a:xfrm>
            <a:off x="559715" y="1600199"/>
            <a:ext cx="3599562" cy="5129425"/>
          </a:xfrm>
        </p:spPr>
        <p:txBody>
          <a:bodyPr>
            <a:normAutofit/>
          </a:bodyPr>
          <a:lstStyle/>
          <a:p>
            <a:pPr marL="0" lvl="1" indent="0" algn="ctr" rtl="0" eaLnBrk="1" latinLnBrk="0" hangingPunct="1">
              <a:buNone/>
            </a:pPr>
            <a:r>
              <a:rPr lang="en-US" sz="2000" b="1" u="sng" kern="1200" dirty="0">
                <a:solidFill>
                  <a:schemeClr val="tx1"/>
                </a:solidFill>
                <a:effectLst/>
              </a:rPr>
              <a:t>Adaptive</a:t>
            </a:r>
            <a:endParaRPr lang="en-US" sz="2000" dirty="0">
              <a:effectLst/>
            </a:endParaRPr>
          </a:p>
          <a:p>
            <a:pPr marL="0" lvl="1" indent="0" algn="ctr" rtl="0" eaLnBrk="1" latinLnBrk="0" hangingPunct="1">
              <a:buNone/>
            </a:pPr>
            <a:r>
              <a:rPr lang="en-US" sz="2000" kern="1200" dirty="0">
                <a:solidFill>
                  <a:schemeClr val="tx1"/>
                </a:solidFill>
                <a:effectLst/>
              </a:rPr>
              <a:t>CUSP method to improve buy in, teamwork, and change management</a:t>
            </a:r>
            <a:endParaRPr lang="en-US" sz="3200" b="1" u="sng" kern="1200" dirty="0">
              <a:solidFill>
                <a:schemeClr val="tx1"/>
              </a:solidFill>
              <a:effectLst/>
              <a:latin typeface="+mn-lt"/>
              <a:ea typeface="+mn-ea"/>
              <a:cs typeface="+mn-cs"/>
            </a:endParaRPr>
          </a:p>
        </p:txBody>
      </p:sp>
      <p:sp>
        <p:nvSpPr>
          <p:cNvPr id="15" name="Content Placeholder 2"/>
          <p:cNvSpPr>
            <a:spLocks noGrp="1"/>
          </p:cNvSpPr>
          <p:nvPr>
            <p:ph sz="half" idx="1"/>
          </p:nvPr>
        </p:nvSpPr>
        <p:spPr>
          <a:xfrm>
            <a:off x="5899123" y="1600200"/>
            <a:ext cx="3599562" cy="5129425"/>
          </a:xfrm>
        </p:spPr>
        <p:txBody>
          <a:bodyPr>
            <a:normAutofit/>
          </a:bodyPr>
          <a:lstStyle/>
          <a:p>
            <a:pPr marL="0" indent="0" algn="ctr" rtl="0" eaLnBrk="1" latinLnBrk="0" hangingPunct="1">
              <a:buNone/>
            </a:pPr>
            <a:r>
              <a:rPr lang="en-US" sz="2000" b="1" u="sng" kern="1200" dirty="0">
                <a:solidFill>
                  <a:schemeClr val="tx1"/>
                </a:solidFill>
                <a:effectLst/>
              </a:rPr>
              <a:t>Technical</a:t>
            </a:r>
            <a:endParaRPr lang="en-US" sz="2000" dirty="0">
              <a:effectLst/>
            </a:endParaRPr>
          </a:p>
          <a:p>
            <a:pPr marL="0" indent="0" algn="ctr" rtl="0" eaLnBrk="1" latinLnBrk="0" hangingPunct="1">
              <a:buNone/>
            </a:pPr>
            <a:r>
              <a:rPr lang="en-US" sz="2000" kern="1200" dirty="0">
                <a:solidFill>
                  <a:schemeClr val="tx1"/>
                </a:solidFill>
                <a:effectLst/>
              </a:rPr>
              <a:t>Clinical elements to reduce surgical site infections (SSI), venous thromboembolism (VTE), and urinary tract infections (UTI)</a:t>
            </a:r>
            <a:endParaRPr lang="en-US" sz="2000" dirty="0">
              <a:effectLst/>
            </a:endParaRPr>
          </a:p>
        </p:txBody>
      </p:sp>
      <p:pic>
        <p:nvPicPr>
          <p:cNvPr id="11" name="Picture 10" descr="Image of a seesaw/ balance scale and two down arrows exerting equal force on the scale, making it level. ">
            <a:extLst>
              <a:ext uri="{FF2B5EF4-FFF2-40B4-BE49-F238E27FC236}">
                <a16:creationId xmlns:a16="http://schemas.microsoft.com/office/drawing/2014/main" id="{D3F3A84C-22A8-4D8A-848C-1EA3D927FC26}"/>
              </a:ext>
            </a:extLst>
          </p:cNvPr>
          <p:cNvPicPr/>
          <p:nvPr/>
        </p:nvPicPr>
        <p:blipFill>
          <a:blip r:embed="rId3"/>
          <a:stretch>
            <a:fillRect/>
          </a:stretch>
        </p:blipFill>
        <p:spPr>
          <a:xfrm>
            <a:off x="762000" y="3748615"/>
            <a:ext cx="8534400" cy="3295492"/>
          </a:xfrm>
          <a:prstGeom prst="rect">
            <a:avLst/>
          </a:prstGeom>
        </p:spPr>
      </p:pic>
    </p:spTree>
    <p:extLst>
      <p:ext uri="{BB962C8B-B14F-4D97-AF65-F5344CB8AC3E}">
        <p14:creationId xmlns:p14="http://schemas.microsoft.com/office/powerpoint/2010/main" val="47356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10058400" cy="895350"/>
          </a:xfrm>
        </p:spPr>
        <p:txBody>
          <a:bodyPr>
            <a:noAutofit/>
          </a:bodyPr>
          <a:lstStyle/>
          <a:p>
            <a:r>
              <a:rPr lang="en-US" sz="3400" dirty="0"/>
              <a:t>Why Use the AHRQ Safety Program for Improving Surgical Care and Recovery? </a:t>
            </a:r>
          </a:p>
        </p:txBody>
      </p:sp>
      <p:sp>
        <p:nvSpPr>
          <p:cNvPr id="5" name="Slide Number Placeholder 4"/>
          <p:cNvSpPr>
            <a:spLocks noGrp="1"/>
          </p:cNvSpPr>
          <p:nvPr>
            <p:ph type="sldNum" sz="quarter" idx="12"/>
          </p:nvPr>
        </p:nvSpPr>
        <p:spPr/>
        <p:txBody>
          <a:bodyPr/>
          <a:lstStyle/>
          <a:p>
            <a:r>
              <a:rPr lang="en-US" dirty="0">
                <a:solidFill>
                  <a:prstClr val="black"/>
                </a:solidFill>
              </a:rPr>
              <a:t>Program Overview  </a:t>
            </a:r>
            <a:fld id="{993EEC8E-C5CF-40DF-832D-5BCB0E209B98}" type="slidenum">
              <a:rPr lang="en-US" smtClean="0"/>
              <a:pPr/>
              <a:t>4</a:t>
            </a:fld>
            <a:endParaRPr lang="en-US" dirty="0"/>
          </a:p>
        </p:txBody>
      </p:sp>
      <p:sp>
        <p:nvSpPr>
          <p:cNvPr id="7" name="TextBox 6" descr="Image showing the four service lines in the Improving Surgical Care and Recovery Program (colorectal surgery, hip fracture surgery and hip and knee replacement surgery, gynecologic surgery, and emergency general surgery) with an arrow containing Evidence-based perioperative care spanning all service lines."/>
          <p:cNvSpPr txBox="1"/>
          <p:nvPr/>
        </p:nvSpPr>
        <p:spPr>
          <a:xfrm>
            <a:off x="5378334" y="2312478"/>
            <a:ext cx="1676400" cy="707886"/>
          </a:xfrm>
          <a:prstGeom prst="rect">
            <a:avLst/>
          </a:prstGeom>
          <a:noFill/>
        </p:spPr>
        <p:txBody>
          <a:bodyPr wrap="square" rtlCol="0">
            <a:spAutoFit/>
          </a:bodyPr>
          <a:lstStyle/>
          <a:p>
            <a:pPr algn="ctr"/>
            <a:r>
              <a:rPr lang="en-US" dirty="0">
                <a:solidFill>
                  <a:schemeClr val="bg1"/>
                </a:solidFill>
              </a:rPr>
              <a:t>Gynecologic Surgery</a:t>
            </a:r>
          </a:p>
        </p:txBody>
      </p:sp>
      <p:sp>
        <p:nvSpPr>
          <p:cNvPr id="8" name="TextBox 7" descr="Image showing the four service lines in the Improving Surgical Care and Recovery Program (colorectal surgery, hip fracture surgery and hip and knee replacement surgery, gynecologic surgery, and emergency general surgery) with an arrow containing Evidence-based perioperative care spanning all service lines."/>
          <p:cNvSpPr txBox="1"/>
          <p:nvPr/>
        </p:nvSpPr>
        <p:spPr>
          <a:xfrm>
            <a:off x="2971799" y="2073974"/>
            <a:ext cx="1826029" cy="1323439"/>
          </a:xfrm>
          <a:prstGeom prst="rect">
            <a:avLst/>
          </a:prstGeom>
          <a:noFill/>
        </p:spPr>
        <p:txBody>
          <a:bodyPr wrap="square" rtlCol="0">
            <a:spAutoFit/>
          </a:bodyPr>
          <a:lstStyle/>
          <a:p>
            <a:pPr algn="ctr"/>
            <a:r>
              <a:rPr lang="en-US" dirty="0">
                <a:solidFill>
                  <a:schemeClr val="bg1"/>
                </a:solidFill>
              </a:rPr>
              <a:t>Hip Fracture</a:t>
            </a:r>
          </a:p>
          <a:p>
            <a:pPr algn="ctr"/>
            <a:r>
              <a:rPr lang="en-US" dirty="0">
                <a:solidFill>
                  <a:schemeClr val="bg1"/>
                </a:solidFill>
              </a:rPr>
              <a:t>and Hip/Knee Replacement Surgery</a:t>
            </a:r>
          </a:p>
        </p:txBody>
      </p:sp>
      <p:sp>
        <p:nvSpPr>
          <p:cNvPr id="10" name="TextBox 9" descr="Image showing the four service lines in the Improving Surgical Care and Recovery Program (colorectal surgery, hip fracture surgery and hip and knee replacement surgery, gynecologic surgery, and emergency general surgery) with an arrow containing Evidence-based perioperative care spanning all service lines."/>
          <p:cNvSpPr txBox="1"/>
          <p:nvPr/>
        </p:nvSpPr>
        <p:spPr>
          <a:xfrm>
            <a:off x="762000" y="2381750"/>
            <a:ext cx="1756755" cy="707886"/>
          </a:xfrm>
          <a:prstGeom prst="rect">
            <a:avLst/>
          </a:prstGeom>
          <a:noFill/>
        </p:spPr>
        <p:txBody>
          <a:bodyPr wrap="square" rtlCol="0">
            <a:spAutoFit/>
          </a:bodyPr>
          <a:lstStyle/>
          <a:p>
            <a:pPr algn="ctr"/>
            <a:r>
              <a:rPr lang="en-US" dirty="0">
                <a:solidFill>
                  <a:schemeClr val="bg1"/>
                </a:solidFill>
              </a:rPr>
              <a:t>Colorectal Surgery</a:t>
            </a:r>
          </a:p>
        </p:txBody>
      </p:sp>
      <p:sp>
        <p:nvSpPr>
          <p:cNvPr id="11" name="TextBox 10" descr="Image showing the four service lines in the Improving Surgical Care and Recovery Program (colorectal surgery, hip fracture surgery and hip and knee replacement surgery, gynecologic surgery, and emergency general surgery) with an arrow containing Evidence-based perioperative care spanning all service lines."/>
          <p:cNvSpPr txBox="1"/>
          <p:nvPr/>
        </p:nvSpPr>
        <p:spPr>
          <a:xfrm>
            <a:off x="7635240" y="2221705"/>
            <a:ext cx="1661160" cy="1015663"/>
          </a:xfrm>
          <a:prstGeom prst="rect">
            <a:avLst/>
          </a:prstGeom>
          <a:noFill/>
        </p:spPr>
        <p:txBody>
          <a:bodyPr wrap="square" rtlCol="0">
            <a:spAutoFit/>
          </a:bodyPr>
          <a:lstStyle/>
          <a:p>
            <a:pPr algn="ctr"/>
            <a:r>
              <a:rPr lang="en-US" dirty="0">
                <a:solidFill>
                  <a:schemeClr val="bg1"/>
                </a:solidFill>
              </a:rPr>
              <a:t>Emergency General Surgery</a:t>
            </a:r>
          </a:p>
        </p:txBody>
      </p:sp>
      <p:pic>
        <p:nvPicPr>
          <p:cNvPr id="4" name="Picture 3" descr="Image showing the four service lines in the Improving Surgical Care and Recovery Program (colorectal surgery, hip fracture surgery and hip and knee replacement surgery, gynecologic surgery, and emergency general surgery) with an arrow containing Evidence-based perioperative care spanning all service lines.">
            <a:extLst>
              <a:ext uri="{FF2B5EF4-FFF2-40B4-BE49-F238E27FC236}">
                <a16:creationId xmlns:a16="http://schemas.microsoft.com/office/drawing/2014/main" id="{49D06944-ED4D-46B8-A691-2B9B30A76ED0}"/>
              </a:ext>
            </a:extLst>
          </p:cNvPr>
          <p:cNvPicPr>
            <a:picLocks noChangeAspect="1"/>
          </p:cNvPicPr>
          <p:nvPr/>
        </p:nvPicPr>
        <p:blipFill>
          <a:blip r:embed="rId3"/>
          <a:stretch>
            <a:fillRect/>
          </a:stretch>
        </p:blipFill>
        <p:spPr>
          <a:xfrm>
            <a:off x="206758" y="1143000"/>
            <a:ext cx="9644884" cy="5767146"/>
          </a:xfrm>
          <a:prstGeom prst="rect">
            <a:avLst/>
          </a:prstGeom>
        </p:spPr>
      </p:pic>
    </p:spTree>
    <p:extLst>
      <p:ext uri="{BB962C8B-B14F-4D97-AF65-F5344CB8AC3E}">
        <p14:creationId xmlns:p14="http://schemas.microsoft.com/office/powerpoint/2010/main" val="73932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0058400" cy="942975"/>
          </a:xfrm>
        </p:spPr>
        <p:txBody>
          <a:bodyPr>
            <a:normAutofit/>
          </a:bodyPr>
          <a:lstStyle/>
          <a:p>
            <a:r>
              <a:rPr lang="en-US" sz="3600" dirty="0"/>
              <a:t>Who Should Use This Toolkit?</a:t>
            </a:r>
          </a:p>
        </p:txBody>
      </p:sp>
      <p:sp>
        <p:nvSpPr>
          <p:cNvPr id="4" name="Slide Number Placeholder 3"/>
          <p:cNvSpPr>
            <a:spLocks noGrp="1"/>
          </p:cNvSpPr>
          <p:nvPr>
            <p:ph type="sldNum" sz="quarter" idx="12"/>
          </p:nvPr>
        </p:nvSpPr>
        <p:spPr/>
        <p:txBody>
          <a:bodyPr/>
          <a:lstStyle/>
          <a:p>
            <a:pPr lvl="0">
              <a:defRPr/>
            </a:pPr>
            <a:r>
              <a:rPr lang="en-US" dirty="0"/>
              <a:t>Program Overview  </a:t>
            </a:r>
            <a:fld id="{D068F712-46A8-4B9F-91AB-306A1DF8C3A3}" type="slidenum">
              <a:rPr kumimoji="0" lang="en-US" b="0" i="0" u="none" strike="noStrike" kern="1200" cap="none" spc="0" normalizeH="0" baseline="0" noProof="0" smtClean="0">
                <a:ln>
                  <a:noFill/>
                </a:ln>
                <a:effectLst/>
                <a:uLnTx/>
                <a:uFillTx/>
                <a:latin typeface="Calibri"/>
                <a:ea typeface="+mn-ea"/>
                <a:cs typeface="+mn-cs"/>
              </a:rPr>
              <a:pPr lvl="0">
                <a:defRPr/>
              </a:pPr>
              <a:t>5</a:t>
            </a:fld>
            <a:endParaRPr kumimoji="0" lang="en-US" b="0" i="0" u="none" strike="noStrike" kern="1200" cap="none" spc="0" normalizeH="0" baseline="0" noProof="0" dirty="0">
              <a:ln>
                <a:noFill/>
              </a:ln>
              <a:effectLst/>
              <a:uLnTx/>
              <a:uFillTx/>
              <a:latin typeface="Calibri"/>
              <a:ea typeface="+mn-ea"/>
              <a:cs typeface="+mn-cs"/>
            </a:endParaRPr>
          </a:p>
        </p:txBody>
      </p:sp>
      <p:sp>
        <p:nvSpPr>
          <p:cNvPr id="8" name="Content Placeholder 7">
            <a:extLst>
              <a:ext uri="{FF2B5EF4-FFF2-40B4-BE49-F238E27FC236}">
                <a16:creationId xmlns:a16="http://schemas.microsoft.com/office/drawing/2014/main" id="{CFED1B12-91DB-4C1C-9742-459D053907D9}"/>
              </a:ext>
            </a:extLst>
          </p:cNvPr>
          <p:cNvSpPr>
            <a:spLocks noGrp="1"/>
          </p:cNvSpPr>
          <p:nvPr>
            <p:ph idx="1"/>
          </p:nvPr>
        </p:nvSpPr>
        <p:spPr>
          <a:xfrm>
            <a:off x="304800" y="3012582"/>
            <a:ext cx="3581400" cy="3478395"/>
          </a:xfrm>
        </p:spPr>
        <p:txBody>
          <a:bodyPr>
            <a:normAutofit/>
          </a:bodyPr>
          <a:lstStyle/>
          <a:p>
            <a:pPr>
              <a:spcBef>
                <a:spcPts val="1200"/>
              </a:spcBef>
              <a:spcAft>
                <a:spcPts val="1200"/>
              </a:spcAft>
              <a:buClr>
                <a:srgbClr val="00B050"/>
              </a:buClr>
              <a:buSzPct val="103000"/>
              <a:buFont typeface="Wingdings" panose="05000000000000000000" pitchFamily="2" charset="2"/>
              <a:buChar char="ü"/>
            </a:pPr>
            <a:r>
              <a:rPr lang="en-US" sz="2400" dirty="0"/>
              <a:t>Perioperative</a:t>
            </a:r>
            <a:r>
              <a:rPr lang="en-US" sz="2400" baseline="0" dirty="0"/>
              <a:t> staff</a:t>
            </a:r>
          </a:p>
          <a:p>
            <a:pPr>
              <a:spcBef>
                <a:spcPts val="1200"/>
              </a:spcBef>
              <a:spcAft>
                <a:spcPts val="1200"/>
              </a:spcAft>
              <a:buClr>
                <a:srgbClr val="00B050"/>
              </a:buClr>
              <a:buSzPct val="103000"/>
              <a:buFont typeface="Wingdings" panose="05000000000000000000" pitchFamily="2" charset="2"/>
              <a:buChar char="ü"/>
            </a:pPr>
            <a:r>
              <a:rPr lang="en-US" sz="2400" baseline="0" dirty="0"/>
              <a:t>Surgical quality improvement specialists</a:t>
            </a:r>
          </a:p>
          <a:p>
            <a:pPr>
              <a:spcBef>
                <a:spcPts val="1200"/>
              </a:spcBef>
              <a:spcAft>
                <a:spcPts val="1200"/>
              </a:spcAft>
              <a:buClr>
                <a:srgbClr val="00B050"/>
              </a:buClr>
              <a:buSzPct val="103000"/>
              <a:buFont typeface="Wingdings" panose="05000000000000000000" pitchFamily="2" charset="2"/>
              <a:buChar char="ü"/>
            </a:pPr>
            <a:r>
              <a:rPr lang="en-US" sz="2400" baseline="0" dirty="0"/>
              <a:t>Hospital leaders</a:t>
            </a:r>
            <a:endParaRPr lang="en-US" sz="2400" dirty="0"/>
          </a:p>
        </p:txBody>
      </p:sp>
      <p:pic>
        <p:nvPicPr>
          <p:cNvPr id="2" name="Picture 1" descr="Venn diagram showing the four service lines in the Improving Surgical Care and Recovery (ISCR) Program (colorectal surgery, hip fracture surgery and hip and knee replacement surgery, gynecologic surgery, and emergency general surgery) overlapping with ISCR teams in the middle.">
            <a:extLst>
              <a:ext uri="{FF2B5EF4-FFF2-40B4-BE49-F238E27FC236}">
                <a16:creationId xmlns:a16="http://schemas.microsoft.com/office/drawing/2014/main" id="{F9AC1F0E-3F21-4CA6-ABA2-5E241FC4D85B}"/>
              </a:ext>
            </a:extLst>
          </p:cNvPr>
          <p:cNvPicPr>
            <a:picLocks noChangeAspect="1"/>
          </p:cNvPicPr>
          <p:nvPr/>
        </p:nvPicPr>
        <p:blipFill>
          <a:blip r:embed="rId3"/>
          <a:stretch>
            <a:fillRect/>
          </a:stretch>
        </p:blipFill>
        <p:spPr>
          <a:xfrm>
            <a:off x="2438400" y="1281423"/>
            <a:ext cx="8766808" cy="5663675"/>
          </a:xfrm>
          <a:prstGeom prst="rect">
            <a:avLst/>
          </a:prstGeom>
        </p:spPr>
      </p:pic>
    </p:spTree>
    <p:extLst>
      <p:ext uri="{BB962C8B-B14F-4D97-AF65-F5344CB8AC3E}">
        <p14:creationId xmlns:p14="http://schemas.microsoft.com/office/powerpoint/2010/main" val="3244774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mage showing the areas of perioperative care: Preoperative, Immediate Preoperative, Intraoperative, Postoperative, and Post-discharge. Image also shows a patient scheduled for an elective surgery enters the Improving Surgical Care and Recovery pathway in the preoperative phase of care. A patient needing emergency surgery enters the pathway in the immediate preoperative phase of care.">
            <a:extLst>
              <a:ext uri="{FF2B5EF4-FFF2-40B4-BE49-F238E27FC236}">
                <a16:creationId xmlns:a16="http://schemas.microsoft.com/office/drawing/2014/main" id="{E63453CE-B854-4A7A-AF58-7664B835E775}"/>
              </a:ext>
            </a:extLst>
          </p:cNvPr>
          <p:cNvPicPr/>
          <p:nvPr/>
        </p:nvPicPr>
        <p:blipFill rotWithShape="1">
          <a:blip r:embed="rId3"/>
          <a:srcRect l="1033" t="1609" b="974"/>
          <a:stretch/>
        </p:blipFill>
        <p:spPr>
          <a:xfrm>
            <a:off x="0" y="1066800"/>
            <a:ext cx="10058400" cy="6172200"/>
          </a:xfrm>
          <a:prstGeom prst="rect">
            <a:avLst/>
          </a:prstGeom>
        </p:spPr>
      </p:pic>
      <p:sp>
        <p:nvSpPr>
          <p:cNvPr id="5" name="Slide Number Placeholder 4"/>
          <p:cNvSpPr>
            <a:spLocks noGrp="1"/>
          </p:cNvSpPr>
          <p:nvPr>
            <p:ph type="sldNum" sz="quarter" idx="12"/>
          </p:nvPr>
        </p:nvSpPr>
        <p:spPr>
          <a:xfrm>
            <a:off x="7711440" y="7354482"/>
            <a:ext cx="2346960" cy="413809"/>
          </a:xfrm>
        </p:spPr>
        <p:txBody>
          <a:bodyPr/>
          <a:lstStyle/>
          <a:p>
            <a:r>
              <a:rPr lang="en-US" dirty="0"/>
              <a:t>Program Overview  </a:t>
            </a:r>
            <a:fld id="{993EEC8E-C5CF-40DF-832D-5BCB0E209B98}" type="slidenum">
              <a:rPr lang="en-US" smtClean="0"/>
              <a:t>6</a:t>
            </a:fld>
            <a:endParaRPr lang="en-US" dirty="0"/>
          </a:p>
        </p:txBody>
      </p:sp>
      <p:sp>
        <p:nvSpPr>
          <p:cNvPr id="6" name="Title 1">
            <a:extLst>
              <a:ext uri="{FF2B5EF4-FFF2-40B4-BE49-F238E27FC236}">
                <a16:creationId xmlns:a16="http://schemas.microsoft.com/office/drawing/2014/main" id="{305E2573-BEFB-C348-AB5F-75033F54ACAF}"/>
              </a:ext>
            </a:extLst>
          </p:cNvPr>
          <p:cNvSpPr>
            <a:spLocks noGrp="1"/>
          </p:cNvSpPr>
          <p:nvPr>
            <p:ph type="title"/>
          </p:nvPr>
        </p:nvSpPr>
        <p:spPr>
          <a:xfrm>
            <a:off x="0" y="0"/>
            <a:ext cx="10058400" cy="914400"/>
          </a:xfrm>
        </p:spPr>
        <p:txBody>
          <a:bodyPr>
            <a:noAutofit/>
          </a:bodyPr>
          <a:lstStyle/>
          <a:p>
            <a:r>
              <a:rPr lang="en-US" sz="3400" dirty="0"/>
              <a:t>The AHRQ Safety Program for ISCR Pathway Roadmap </a:t>
            </a:r>
          </a:p>
        </p:txBody>
      </p:sp>
      <p:sp>
        <p:nvSpPr>
          <p:cNvPr id="9" name="Rectangle 8">
            <a:extLst>
              <a:ext uri="{FF2B5EF4-FFF2-40B4-BE49-F238E27FC236}">
                <a16:creationId xmlns:a16="http://schemas.microsoft.com/office/drawing/2014/main" id="{7E80FE43-A841-D142-842F-1C91951A58C5}"/>
              </a:ext>
            </a:extLst>
          </p:cNvPr>
          <p:cNvSpPr/>
          <p:nvPr/>
        </p:nvSpPr>
        <p:spPr>
          <a:xfrm>
            <a:off x="5029200" y="55626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800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oAutofit/>
          </a:bodyPr>
          <a:lstStyle/>
          <a:p>
            <a:r>
              <a:rPr lang="en-US" sz="3600" dirty="0"/>
              <a:t>The ISCR Implementation Phaseline</a:t>
            </a:r>
          </a:p>
        </p:txBody>
      </p:sp>
      <p:sp>
        <p:nvSpPr>
          <p:cNvPr id="4" name="Slide Number Placeholder 3"/>
          <p:cNvSpPr>
            <a:spLocks noGrp="1"/>
          </p:cNvSpPr>
          <p:nvPr>
            <p:ph type="sldNum" sz="quarter" idx="12"/>
          </p:nvPr>
        </p:nvSpPr>
        <p:spPr/>
        <p:txBody>
          <a:bodyPr/>
          <a:lstStyle/>
          <a:p>
            <a:r>
              <a:rPr lang="en-US" dirty="0"/>
              <a:t>Program Overview  </a:t>
            </a:r>
            <a:fld id="{993EEC8E-C5CF-40DF-832D-5BCB0E209B98}" type="slidenum">
              <a:rPr lang="en-US" smtClean="0"/>
              <a:pPr/>
              <a:t>7</a:t>
            </a:fld>
            <a:endParaRPr lang="en-US" dirty="0"/>
          </a:p>
        </p:txBody>
      </p:sp>
      <p:pic>
        <p:nvPicPr>
          <p:cNvPr id="3" name="Picture 2" descr="Infographic of ISCR Implementation Phaseline divided into 5 sections: Months 1-3 to Lay the Groundwork; Months 4-5 to Start Patients on the ISCR Pathway; Months 6-7 to Regularly Communicate Your Progress; Months 8-9 to Prepare to Sustain Work; and Months 10-12+ to Reflect on Changes.">
            <a:extLst>
              <a:ext uri="{FF2B5EF4-FFF2-40B4-BE49-F238E27FC236}">
                <a16:creationId xmlns:a16="http://schemas.microsoft.com/office/drawing/2014/main" id="{7B7E5F01-6E36-4C77-9782-0C13151994ED}"/>
              </a:ext>
            </a:extLst>
          </p:cNvPr>
          <p:cNvPicPr>
            <a:picLocks noChangeAspect="1"/>
          </p:cNvPicPr>
          <p:nvPr/>
        </p:nvPicPr>
        <p:blipFill>
          <a:blip r:embed="rId3"/>
          <a:stretch>
            <a:fillRect/>
          </a:stretch>
        </p:blipFill>
        <p:spPr>
          <a:xfrm>
            <a:off x="103271" y="1063845"/>
            <a:ext cx="9931245" cy="6145301"/>
          </a:xfrm>
          <a:prstGeom prst="rect">
            <a:avLst/>
          </a:prstGeom>
        </p:spPr>
      </p:pic>
    </p:spTree>
    <p:extLst>
      <p:ext uri="{BB962C8B-B14F-4D97-AF65-F5344CB8AC3E}">
        <p14:creationId xmlns:p14="http://schemas.microsoft.com/office/powerpoint/2010/main" val="54926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705732" y="7320322"/>
            <a:ext cx="2346960" cy="413809"/>
          </a:xfrm>
        </p:spPr>
        <p:txBody>
          <a:bodyPr/>
          <a:lstStyle/>
          <a:p>
            <a:r>
              <a:rPr lang="en-US" dirty="0"/>
              <a:t> Program Overview  </a:t>
            </a:r>
            <a:fld id="{993EEC8E-C5CF-40DF-832D-5BCB0E209B98}" type="slidenum">
              <a:rPr lang="en-US" smtClean="0"/>
              <a:t>8</a:t>
            </a:fld>
            <a:endParaRPr lang="en-US" dirty="0"/>
          </a:p>
        </p:txBody>
      </p:sp>
      <p:sp>
        <p:nvSpPr>
          <p:cNvPr id="11" name="Title 10"/>
          <p:cNvSpPr>
            <a:spLocks noGrp="1"/>
          </p:cNvSpPr>
          <p:nvPr>
            <p:ph type="title"/>
          </p:nvPr>
        </p:nvSpPr>
        <p:spPr>
          <a:xfrm>
            <a:off x="0" y="0"/>
            <a:ext cx="10058400" cy="942015"/>
          </a:xfrm>
        </p:spPr>
        <p:txBody>
          <a:bodyPr>
            <a:normAutofit/>
          </a:bodyPr>
          <a:lstStyle/>
          <a:p>
            <a:r>
              <a:rPr lang="en-US" sz="3600" kern="1200" dirty="0">
                <a:effectLst/>
                <a:latin typeface="Calibri" panose="020F0502020204030204" pitchFamily="34" charset="0"/>
                <a:ea typeface="+mn-ea"/>
                <a:cs typeface="+mn-cs"/>
              </a:rPr>
              <a:t>How To Use This Toolkit and What Is Included</a:t>
            </a:r>
            <a:endParaRPr lang="en-US" sz="4800" dirty="0"/>
          </a:p>
        </p:txBody>
      </p:sp>
      <p:sp>
        <p:nvSpPr>
          <p:cNvPr id="12" name="Content Placeholder 11"/>
          <p:cNvSpPr>
            <a:spLocks noGrp="1"/>
          </p:cNvSpPr>
          <p:nvPr>
            <p:ph idx="1"/>
          </p:nvPr>
        </p:nvSpPr>
        <p:spPr>
          <a:xfrm>
            <a:off x="4364348" y="1333722"/>
            <a:ext cx="5688344" cy="1668211"/>
          </a:xfrm>
        </p:spPr>
        <p:txBody>
          <a:bodyPr>
            <a:normAutofit/>
          </a:bodyPr>
          <a:lstStyle/>
          <a:p>
            <a:pPr rtl="0" eaLnBrk="1" latinLnBrk="0" hangingPunct="1">
              <a:spcBef>
                <a:spcPts val="0"/>
              </a:spcBef>
              <a:buClr>
                <a:srgbClr val="FFC000"/>
              </a:buClr>
              <a:buFont typeface="Wingdings" panose="05000000000000000000" pitchFamily="2" charset="2"/>
              <a:buChar char="Ø"/>
            </a:pPr>
            <a:r>
              <a:rPr lang="en-US" sz="2400" b="1" kern="1200" dirty="0">
                <a:solidFill>
                  <a:schemeClr val="accent5">
                    <a:lumMod val="50000"/>
                  </a:schemeClr>
                </a:solidFill>
                <a:effectLst/>
              </a:rPr>
              <a:t>Choosing a Service Line</a:t>
            </a:r>
            <a:endParaRPr lang="en-US" sz="2400" dirty="0">
              <a:solidFill>
                <a:schemeClr val="accent5">
                  <a:lumMod val="50000"/>
                </a:schemeClr>
              </a:solidFill>
              <a:effectLst/>
            </a:endParaRPr>
          </a:p>
          <a:p>
            <a:pPr rtl="0" eaLnBrk="1" latinLnBrk="0" hangingPunct="1">
              <a:spcBef>
                <a:spcPts val="0"/>
              </a:spcBef>
              <a:buClr>
                <a:srgbClr val="FFC000"/>
              </a:buClr>
              <a:buFont typeface="Wingdings" panose="05000000000000000000" pitchFamily="2" charset="2"/>
              <a:buChar char="Ø"/>
            </a:pPr>
            <a:r>
              <a:rPr lang="en-US" sz="2400" b="1" kern="1200" dirty="0">
                <a:solidFill>
                  <a:schemeClr val="accent5">
                    <a:lumMod val="50000"/>
                  </a:schemeClr>
                </a:solidFill>
                <a:effectLst/>
              </a:rPr>
              <a:t>Implementing an ISCR Pathway</a:t>
            </a:r>
            <a:endParaRPr lang="en-US" sz="2400" dirty="0">
              <a:solidFill>
                <a:schemeClr val="accent5">
                  <a:lumMod val="50000"/>
                </a:schemeClr>
              </a:solidFill>
              <a:effectLst/>
            </a:endParaRPr>
          </a:p>
          <a:p>
            <a:pPr rtl="0" eaLnBrk="1" latinLnBrk="0" hangingPunct="1">
              <a:spcBef>
                <a:spcPts val="0"/>
              </a:spcBef>
              <a:buClr>
                <a:srgbClr val="FFC000"/>
              </a:buClr>
              <a:buFont typeface="Wingdings" panose="05000000000000000000" pitchFamily="2" charset="2"/>
              <a:buChar char="Ø"/>
            </a:pPr>
            <a:r>
              <a:rPr lang="en-US" sz="2400" b="1" kern="1200" dirty="0">
                <a:solidFill>
                  <a:schemeClr val="accent5">
                    <a:lumMod val="50000"/>
                  </a:schemeClr>
                </a:solidFill>
                <a:effectLst/>
              </a:rPr>
              <a:t>Measuring the Impact of Your Pathway</a:t>
            </a:r>
            <a:endParaRPr lang="en-US" sz="2400" dirty="0">
              <a:solidFill>
                <a:schemeClr val="accent5">
                  <a:lumMod val="50000"/>
                </a:schemeClr>
              </a:solidFill>
              <a:effectLst/>
            </a:endParaRPr>
          </a:p>
          <a:p>
            <a:pPr rtl="0" eaLnBrk="1" latinLnBrk="0" hangingPunct="1">
              <a:spcBef>
                <a:spcPts val="0"/>
              </a:spcBef>
              <a:buClr>
                <a:srgbClr val="FFC000"/>
              </a:buClr>
              <a:buFont typeface="Wingdings" panose="05000000000000000000" pitchFamily="2" charset="2"/>
              <a:buChar char="Ø"/>
            </a:pPr>
            <a:r>
              <a:rPr lang="en-US" sz="2400" b="1" kern="1200" dirty="0">
                <a:solidFill>
                  <a:schemeClr val="accent5">
                    <a:lumMod val="50000"/>
                  </a:schemeClr>
                </a:solidFill>
                <a:effectLst/>
              </a:rPr>
              <a:t>Sustaining and Spreading</a:t>
            </a:r>
            <a:endParaRPr lang="en-US" sz="2400" dirty="0">
              <a:solidFill>
                <a:schemeClr val="accent5">
                  <a:lumMod val="50000"/>
                </a:schemeClr>
              </a:solidFill>
              <a:effectLst/>
            </a:endParaRPr>
          </a:p>
        </p:txBody>
      </p:sp>
      <p:pic>
        <p:nvPicPr>
          <p:cNvPr id="4" name="Picture 3">
            <a:extLst>
              <a:ext uri="{FF2B5EF4-FFF2-40B4-BE49-F238E27FC236}">
                <a16:creationId xmlns:a16="http://schemas.microsoft.com/office/drawing/2014/main" id="{4C24A136-1CB7-42A2-B464-549C015410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119026">
            <a:off x="771928" y="3444957"/>
            <a:ext cx="2522273" cy="3258828"/>
          </a:xfrm>
          <a:prstGeom prst="rect">
            <a:avLst/>
          </a:prstGeom>
        </p:spPr>
      </p:pic>
      <p:pic>
        <p:nvPicPr>
          <p:cNvPr id="13" name="Picture 12">
            <a:extLst>
              <a:ext uri="{FF2B5EF4-FFF2-40B4-BE49-F238E27FC236}">
                <a16:creationId xmlns:a16="http://schemas.microsoft.com/office/drawing/2014/main" id="{AD2AE012-C8F8-462A-8A8A-31969F76CE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135743">
            <a:off x="1704381" y="3706796"/>
            <a:ext cx="4348163" cy="3276334"/>
          </a:xfrm>
          <a:prstGeom prst="rect">
            <a:avLst/>
          </a:prstGeom>
        </p:spPr>
      </p:pic>
      <p:pic>
        <p:nvPicPr>
          <p:cNvPr id="10" name="Picture 9">
            <a:extLst>
              <a:ext uri="{FF2B5EF4-FFF2-40B4-BE49-F238E27FC236}">
                <a16:creationId xmlns:a16="http://schemas.microsoft.com/office/drawing/2014/main" id="{26D358E2-A615-41C2-827B-E936720142B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453423">
            <a:off x="4038600" y="3494252"/>
            <a:ext cx="2600770" cy="3352800"/>
          </a:xfrm>
          <a:prstGeom prst="rect">
            <a:avLst/>
          </a:prstGeom>
        </p:spPr>
      </p:pic>
    </p:spTree>
    <p:extLst>
      <p:ext uri="{BB962C8B-B14F-4D97-AF65-F5344CB8AC3E}">
        <p14:creationId xmlns:p14="http://schemas.microsoft.com/office/powerpoint/2010/main" val="397808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10058400" cy="914400"/>
          </a:xfrm>
        </p:spPr>
        <p:txBody>
          <a:bodyPr>
            <a:normAutofit/>
          </a:bodyPr>
          <a:lstStyle/>
          <a:p>
            <a:pPr>
              <a:lnSpc>
                <a:spcPct val="90000"/>
              </a:lnSpc>
            </a:pPr>
            <a:r>
              <a:rPr lang="en-US" sz="3600" dirty="0"/>
              <a:t>Toolkit and Pathway Development</a:t>
            </a:r>
          </a:p>
        </p:txBody>
      </p:sp>
      <p:sp>
        <p:nvSpPr>
          <p:cNvPr id="7" name="Slide Number Placeholder 6"/>
          <p:cNvSpPr>
            <a:spLocks noGrp="1"/>
          </p:cNvSpPr>
          <p:nvPr>
            <p:ph type="sldNum" sz="quarter" idx="12"/>
          </p:nvPr>
        </p:nvSpPr>
        <p:spPr>
          <a:xfrm>
            <a:off x="7795260" y="7338538"/>
            <a:ext cx="2263140" cy="413808"/>
          </a:xfrm>
        </p:spPr>
        <p:txBody>
          <a:bodyPr>
            <a:normAutofit/>
          </a:bodyPr>
          <a:lstStyle/>
          <a:p>
            <a:pPr>
              <a:spcAft>
                <a:spcPts val="600"/>
              </a:spcAft>
            </a:pPr>
            <a:r>
              <a:rPr lang="en-US" dirty="0"/>
              <a:t>Program Overview  </a:t>
            </a:r>
            <a:fld id="{993EEC8E-C5CF-40DF-832D-5BCB0E209B98}" type="slidenum">
              <a:rPr lang="en-US" smtClean="0"/>
              <a:pPr>
                <a:spcAft>
                  <a:spcPts val="600"/>
                </a:spcAft>
              </a:pPr>
              <a:t>9</a:t>
            </a:fld>
            <a:endParaRPr lang="en-US" dirty="0"/>
          </a:p>
        </p:txBody>
      </p:sp>
      <p:pic>
        <p:nvPicPr>
          <p:cNvPr id="3" name="Picture 2" descr="Image showing three major steps in the development of the Improving Surgical Care and Recovery Pathway: reviewed evidence; created relevant process and outcome measures; and developed comprehensive prototype pathways.">
            <a:extLst>
              <a:ext uri="{FF2B5EF4-FFF2-40B4-BE49-F238E27FC236}">
                <a16:creationId xmlns:a16="http://schemas.microsoft.com/office/drawing/2014/main" id="{CF1B955F-6FE8-49FF-B6D2-AD4576C48654}"/>
              </a:ext>
            </a:extLst>
          </p:cNvPr>
          <p:cNvPicPr>
            <a:picLocks noChangeAspect="1"/>
          </p:cNvPicPr>
          <p:nvPr/>
        </p:nvPicPr>
        <p:blipFill>
          <a:blip r:embed="rId3"/>
          <a:stretch>
            <a:fillRect/>
          </a:stretch>
        </p:blipFill>
        <p:spPr>
          <a:xfrm>
            <a:off x="865268" y="2991128"/>
            <a:ext cx="8327858" cy="4115157"/>
          </a:xfrm>
          <a:prstGeom prst="rect">
            <a:avLst/>
          </a:prstGeom>
        </p:spPr>
      </p:pic>
      <p:pic>
        <p:nvPicPr>
          <p:cNvPr id="5" name="Picture 4" descr="Image showing the four service lines in the Improving Surgical Care and Recovery Program (colorectal surgery, hip fracture surgery and hip and knee replacement surgery, gynecologic surgery, and emergency general surgery) ">
            <a:extLst>
              <a:ext uri="{FF2B5EF4-FFF2-40B4-BE49-F238E27FC236}">
                <a16:creationId xmlns:a16="http://schemas.microsoft.com/office/drawing/2014/main" id="{4C3B81D0-A060-460B-8755-889A55B58265}"/>
              </a:ext>
            </a:extLst>
          </p:cNvPr>
          <p:cNvPicPr>
            <a:picLocks noChangeAspect="1"/>
          </p:cNvPicPr>
          <p:nvPr/>
        </p:nvPicPr>
        <p:blipFill>
          <a:blip r:embed="rId4"/>
          <a:stretch>
            <a:fillRect/>
          </a:stretch>
        </p:blipFill>
        <p:spPr>
          <a:xfrm>
            <a:off x="2602778" y="999610"/>
            <a:ext cx="4852837" cy="1914310"/>
          </a:xfrm>
          <a:prstGeom prst="rect">
            <a:avLst/>
          </a:prstGeom>
        </p:spPr>
      </p:pic>
    </p:spTree>
    <p:extLst>
      <p:ext uri="{BB962C8B-B14F-4D97-AF65-F5344CB8AC3E}">
        <p14:creationId xmlns:p14="http://schemas.microsoft.com/office/powerpoint/2010/main" val="2959341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RAS CE recruitment c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HRQ" id="{FF20ADB6-2FAF-3E46-8C30-0E4C2817E14E}" vid="{81B68B23-C2B3-9A44-A50C-0C812FB2D6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HRQ" id="{FF20ADB6-2FAF-3E46-8C30-0E4C2817E14E}" vid="{F4B073D9-EBD8-F942-BB79-CB88865733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6CC0FC43363F4486EF125B20F142DD" ma:contentTypeVersion="13" ma:contentTypeDescription="Create a new document." ma:contentTypeScope="" ma:versionID="76376da4425270c5e8de56d6a1491260">
  <xsd:schema xmlns:xsd="http://www.w3.org/2001/XMLSchema" xmlns:xs="http://www.w3.org/2001/XMLSchema" xmlns:p="http://schemas.microsoft.com/office/2006/metadata/properties" xmlns:ns3="049c2de0-4c44-4bec-aa11-008a15ef5db0" xmlns:ns4="0ca66267-29c9-4f79-ad07-5fdfcb821135" targetNamespace="http://schemas.microsoft.com/office/2006/metadata/properties" ma:root="true" ma:fieldsID="e57926fedf8de957e34099befb03a631" ns3:_="" ns4:_="">
    <xsd:import namespace="049c2de0-4c44-4bec-aa11-008a15ef5db0"/>
    <xsd:import namespace="0ca66267-29c9-4f79-ad07-5fdfcb82113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c2de0-4c44-4bec-aa11-008a15ef5db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a66267-29c9-4f79-ad07-5fdfcb82113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67D3C-9D74-491C-A3FC-72F20D212D92}">
  <ds:schemaRefs>
    <ds:schemaRef ds:uri="http://schemas.microsoft.com/sharepoint/v3/contenttype/forms"/>
  </ds:schemaRefs>
</ds:datastoreItem>
</file>

<file path=customXml/itemProps2.xml><?xml version="1.0" encoding="utf-8"?>
<ds:datastoreItem xmlns:ds="http://schemas.openxmlformats.org/officeDocument/2006/customXml" ds:itemID="{D123B849-0753-4075-B302-B0315C23C99E}">
  <ds:schemaRefs>
    <ds:schemaRef ds:uri="http://schemas.microsoft.com/office/2006/metadata/propertie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0ca66267-29c9-4f79-ad07-5fdfcb821135"/>
    <ds:schemaRef ds:uri="049c2de0-4c44-4bec-aa11-008a15ef5db0"/>
    <ds:schemaRef ds:uri="http://www.w3.org/XML/1998/namespace"/>
  </ds:schemaRefs>
</ds:datastoreItem>
</file>

<file path=customXml/itemProps3.xml><?xml version="1.0" encoding="utf-8"?>
<ds:datastoreItem xmlns:ds="http://schemas.openxmlformats.org/officeDocument/2006/customXml" ds:itemID="{17817A73-1942-438D-9086-7808B50B3C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9c2de0-4c44-4bec-aa11-008a15ef5db0"/>
    <ds:schemaRef ds:uri="0ca66267-29c9-4f79-ad07-5fdfcb821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ERAS CE recruitment call</Template>
  <TotalTime>30954</TotalTime>
  <Words>1466</Words>
  <Application>Microsoft Office PowerPoint</Application>
  <PresentationFormat>Custom</PresentationFormat>
  <Paragraphs>132</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Courier New</vt:lpstr>
      <vt:lpstr>Wingdings</vt:lpstr>
      <vt:lpstr>ERAS CE recruitment call</vt:lpstr>
      <vt:lpstr>Office Theme</vt:lpstr>
      <vt:lpstr>AHRQ Safety Program for Improving Surgical Care and Recovery </vt:lpstr>
      <vt:lpstr>Introduction</vt:lpstr>
      <vt:lpstr>A Balanced Approach is Key to Success</vt:lpstr>
      <vt:lpstr>Why Use the AHRQ Safety Program for Improving Surgical Care and Recovery? </vt:lpstr>
      <vt:lpstr>Who Should Use This Toolkit?</vt:lpstr>
      <vt:lpstr>The AHRQ Safety Program for ISCR Pathway Roadmap </vt:lpstr>
      <vt:lpstr>The ISCR Implementation Phaseline</vt:lpstr>
      <vt:lpstr>How To Use This Toolkit and What Is Included</vt:lpstr>
      <vt:lpstr>Toolkit and Pathway Development</vt:lpstr>
      <vt:lpstr>Evidence Reviews: Colorectal Surgery Snapshot</vt:lpstr>
      <vt:lpstr>Evidence Reviews: Hip/Knee Replacement  Surgery Snapshot</vt:lpstr>
      <vt:lpstr>Evidence Reviews: Hip Fracture Surgery Snapshot</vt:lpstr>
      <vt:lpstr>Evidence Reviews: Gynecologic Surgery Snapshot</vt:lpstr>
      <vt:lpstr>Evidence Reviews: Appendectomy Snapshot</vt:lpstr>
      <vt:lpstr>Final Thoughts</vt:lpstr>
      <vt:lpstr>Thank You! </vt:lpstr>
      <vt:lpstr>References</vt:lpstr>
      <vt:lpstr>References</vt:lpstr>
    </vt:vector>
  </TitlesOfParts>
  <Manager/>
  <Company>The American College of Surgeons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Enhanced Recovery After Surgery</dc:title>
  <dc:subject/>
  <dc:creator>Stacey McSwine</dc:creator>
  <cp:keywords/>
  <dc:description/>
  <cp:lastModifiedBy>Heidenrich, Christine (AHRQ/OC) (CTR)</cp:lastModifiedBy>
  <cp:revision>733</cp:revision>
  <cp:lastPrinted>2019-05-22T15:32:56Z</cp:lastPrinted>
  <dcterms:created xsi:type="dcterms:W3CDTF">2017-03-07T13:58:24Z</dcterms:created>
  <dcterms:modified xsi:type="dcterms:W3CDTF">2023-06-02T17:00:01Z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0x010100D96CC0FC43363F4486EF125B20F142DD</vt:lpwstr>
  </property>
</Properties>
</file>