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notesSlides/notesSlide5.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notesSlides/notesSlide7.xml" ContentType="application/vnd.openxmlformats-officedocument.presentationml.notesSlide+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7" r:id="rId5"/>
    <p:sldId id="278" r:id="rId6"/>
    <p:sldId id="282" r:id="rId7"/>
    <p:sldId id="283" r:id="rId8"/>
    <p:sldId id="284" r:id="rId9"/>
    <p:sldId id="285" r:id="rId10"/>
    <p:sldId id="1020" r:id="rId11"/>
    <p:sldId id="1022" r:id="rId12"/>
    <p:sldId id="1019" r:id="rId13"/>
    <p:sldId id="277" r:id="rId14"/>
    <p:sldId id="1024" r:id="rId15"/>
    <p:sldId id="1021" r:id="rId16"/>
  </p:sldIdLst>
  <p:sldSz cx="10363200" cy="77724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nderson, Susan (AHRQ/CQuIPS)" initials="HS(" lastIdx="16" clrIdx="0">
    <p:extLst>
      <p:ext uri="{19B8F6BF-5375-455C-9EA6-DF929625EA0E}">
        <p15:presenceInfo xmlns:p15="http://schemas.microsoft.com/office/powerpoint/2012/main" userId="S::Susan.Henderson@ahrq.hhs.gov::be03e4c4-8aa6-4af0-941e-a67dd7c07131" providerId="AD"/>
      </p:ext>
    </p:extLst>
  </p:cmAuthor>
  <p:cmAuthor id="2" name="Gray, Darryl (AHRQ/CQuIPS)" initials="GD(" lastIdx="21" clrIdx="1">
    <p:extLst>
      <p:ext uri="{19B8F6BF-5375-455C-9EA6-DF929625EA0E}">
        <p15:presenceInfo xmlns:p15="http://schemas.microsoft.com/office/powerpoint/2012/main" userId="S::Darryl.Gray@ahrq.hhs.gov::797aa305-9663-4b54-9959-e4ac22247a2d" providerId="AD"/>
      </p:ext>
    </p:extLst>
  </p:cmAuthor>
  <p:cmAuthor id="3" name="Erin Kirley" initials="EK" lastIdx="15" clrIdx="2">
    <p:extLst>
      <p:ext uri="{19B8F6BF-5375-455C-9EA6-DF929625EA0E}">
        <p15:presenceInfo xmlns:p15="http://schemas.microsoft.com/office/powerpoint/2012/main" userId="S-1-5-21-1214440339-484763869-725345543-3357456" providerId="AD"/>
      </p:ext>
    </p:extLst>
  </p:cmAuthor>
  <p:cmAuthor id="4" name="Heidenrich, Christine (AHRQ/OC) (CTR)" initials="HC((" lastIdx="13" clrIdx="3">
    <p:extLst>
      <p:ext uri="{19B8F6BF-5375-455C-9EA6-DF929625EA0E}">
        <p15:presenceInfo xmlns:p15="http://schemas.microsoft.com/office/powerpoint/2012/main" userId="S::Christine.Heidenrich@ahrq.hhs.gov::58cf9597-5aed-4544-869e-b91fdda55f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D2"/>
    <a:srgbClr val="008BB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9" autoAdjust="0"/>
    <p:restoredTop sz="86433" autoAdjust="0"/>
  </p:normalViewPr>
  <p:slideViewPr>
    <p:cSldViewPr snapToGrid="0">
      <p:cViewPr varScale="1">
        <p:scale>
          <a:sx n="51" d="100"/>
          <a:sy n="51" d="100"/>
        </p:scale>
        <p:origin x="1508" y="4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9" d="100"/>
          <a:sy n="79" d="100"/>
        </p:scale>
        <p:origin x="35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59C35A-7703-48B6-9010-C6B3FD9FF71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92180C5-AA02-4061-B96A-DE9306F0742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69EAEB-F366-46F9-973B-710C6F50DC14}" type="datetimeFigureOut">
              <a:rPr lang="en-US" smtClean="0"/>
              <a:t>5/2/2023</a:t>
            </a:fld>
            <a:endParaRPr lang="en-US"/>
          </a:p>
        </p:txBody>
      </p:sp>
      <p:sp>
        <p:nvSpPr>
          <p:cNvPr id="4" name="Footer Placeholder 3">
            <a:extLst>
              <a:ext uri="{FF2B5EF4-FFF2-40B4-BE49-F238E27FC236}">
                <a16:creationId xmlns:a16="http://schemas.microsoft.com/office/drawing/2014/main" id="{0DE82AF6-EB8A-4C6E-A95D-21171654FD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8FBAC3A-9E44-4D62-9328-D6492645915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04BF6A-7D60-485C-A820-175AD631E981}" type="slidenum">
              <a:rPr lang="en-US" smtClean="0"/>
              <a:t>‹#›</a:t>
            </a:fld>
            <a:endParaRPr lang="en-US"/>
          </a:p>
        </p:txBody>
      </p:sp>
    </p:spTree>
    <p:extLst>
      <p:ext uri="{BB962C8B-B14F-4D97-AF65-F5344CB8AC3E}">
        <p14:creationId xmlns:p14="http://schemas.microsoft.com/office/powerpoint/2010/main" val="3879329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71EFB7-5175-4A6B-A875-B88CD950C675}" type="datetimeFigureOut">
              <a:rPr lang="en-US" smtClean="0"/>
              <a:t>5/2/2023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1ECE7E-882D-48C3-9A87-8E17BD6DBF9D}" type="slidenum">
              <a:rPr lang="en-US" smtClean="0"/>
              <a:t>‹#›</a:t>
            </a:fld>
            <a:endParaRPr lang="en-US"/>
          </a:p>
        </p:txBody>
      </p:sp>
    </p:spTree>
    <p:extLst>
      <p:ext uri="{BB962C8B-B14F-4D97-AF65-F5344CB8AC3E}">
        <p14:creationId xmlns:p14="http://schemas.microsoft.com/office/powerpoint/2010/main" val="192097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E0279-E039-4FD6-AE27-C626EDCEFED9}" type="slidenum">
              <a:rPr lang="en-US" smtClean="0"/>
              <a:t>1</a:t>
            </a:fld>
            <a:endParaRPr lang="en-US"/>
          </a:p>
        </p:txBody>
      </p:sp>
    </p:spTree>
    <p:extLst>
      <p:ext uri="{BB962C8B-B14F-4D97-AF65-F5344CB8AC3E}">
        <p14:creationId xmlns:p14="http://schemas.microsoft.com/office/powerpoint/2010/main" val="735561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43"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61444"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charset="0"/>
                <a:ea typeface="ＭＳ Ｐゴシック" charset="0"/>
              </a:defRPr>
            </a:lvl1pPr>
            <a:lvl2pPr marL="742950" indent="-285750">
              <a:defRPr sz="2000">
                <a:solidFill>
                  <a:schemeClr val="tx1"/>
                </a:solidFill>
                <a:latin typeface="Calibri" charset="0"/>
                <a:ea typeface="ＭＳ Ｐゴシック" charset="0"/>
              </a:defRPr>
            </a:lvl2pPr>
            <a:lvl3pPr marL="1143000" indent="-228600">
              <a:defRPr sz="2000">
                <a:solidFill>
                  <a:schemeClr val="tx1"/>
                </a:solidFill>
                <a:latin typeface="Calibri" charset="0"/>
                <a:ea typeface="ＭＳ Ｐゴシック" charset="0"/>
              </a:defRPr>
            </a:lvl3pPr>
            <a:lvl4pPr marL="1600200" indent="-228600">
              <a:defRPr sz="2000">
                <a:solidFill>
                  <a:schemeClr val="tx1"/>
                </a:solidFill>
                <a:latin typeface="Calibri" charset="0"/>
                <a:ea typeface="ＭＳ Ｐゴシック" charset="0"/>
              </a:defRPr>
            </a:lvl4pPr>
            <a:lvl5pPr marL="2057400" indent="-228600">
              <a:defRPr sz="2000">
                <a:solidFill>
                  <a:schemeClr val="tx1"/>
                </a:solidFill>
                <a:latin typeface="Calibri"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Calibri"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Calibri"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Calibri"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Calibri" charset="0"/>
                <a:ea typeface="ＭＳ Ｐゴシック" charset="0"/>
              </a:defRPr>
            </a:lvl9pPr>
          </a:lstStyle>
          <a:p>
            <a:fld id="{DCE2B04E-7EE5-5B4F-ABE5-5741BA5CFA9B}" type="slidenum">
              <a:rPr lang="en-US" sz="1200">
                <a:solidFill>
                  <a:srgbClr val="000000"/>
                </a:solidFill>
              </a:rPr>
              <a:pPr/>
              <a:t>12</a:t>
            </a:fld>
            <a:endParaRPr lang="en-US" sz="1200">
              <a:solidFill>
                <a:srgbClr val="000000"/>
              </a:solidFill>
            </a:endParaRPr>
          </a:p>
        </p:txBody>
      </p:sp>
    </p:spTree>
    <p:extLst>
      <p:ext uri="{BB962C8B-B14F-4D97-AF65-F5344CB8AC3E}">
        <p14:creationId xmlns:p14="http://schemas.microsoft.com/office/powerpoint/2010/main" val="373414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3"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1018638" rtl="0" eaLnBrk="1" fontAlgn="auto" latinLnBrk="0" hangingPunct="1">
              <a:lnSpc>
                <a:spcPct val="100000"/>
              </a:lnSpc>
              <a:spcBef>
                <a:spcPct val="0"/>
              </a:spcBef>
              <a:spcAft>
                <a:spcPts val="0"/>
              </a:spcAft>
              <a:buClrTx/>
              <a:buSzTx/>
              <a:buFontTx/>
              <a:buNone/>
              <a:tabLst/>
              <a:defRPr/>
            </a:pPr>
            <a:endParaRPr lang="en-US" b="0" dirty="0">
              <a:latin typeface="Calibri" charset="0"/>
            </a:endParaRPr>
          </a:p>
        </p:txBody>
      </p:sp>
      <p:sp>
        <p:nvSpPr>
          <p:cNvPr id="40964"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charset="0"/>
                <a:ea typeface="ＭＳ Ｐゴシック" charset="0"/>
              </a:defRPr>
            </a:lvl1pPr>
            <a:lvl2pPr marL="742950" indent="-285750">
              <a:defRPr sz="2000">
                <a:solidFill>
                  <a:schemeClr val="tx1"/>
                </a:solidFill>
                <a:latin typeface="Calibri" charset="0"/>
                <a:ea typeface="ＭＳ Ｐゴシック" charset="0"/>
              </a:defRPr>
            </a:lvl2pPr>
            <a:lvl3pPr marL="1143000" indent="-228600">
              <a:defRPr sz="2000">
                <a:solidFill>
                  <a:schemeClr val="tx1"/>
                </a:solidFill>
                <a:latin typeface="Calibri" charset="0"/>
                <a:ea typeface="ＭＳ Ｐゴシック" charset="0"/>
              </a:defRPr>
            </a:lvl3pPr>
            <a:lvl4pPr marL="1600200" indent="-228600">
              <a:defRPr sz="2000">
                <a:solidFill>
                  <a:schemeClr val="tx1"/>
                </a:solidFill>
                <a:latin typeface="Calibri" charset="0"/>
                <a:ea typeface="ＭＳ Ｐゴシック" charset="0"/>
              </a:defRPr>
            </a:lvl4pPr>
            <a:lvl5pPr marL="2057400" indent="-228600">
              <a:defRPr sz="2000">
                <a:solidFill>
                  <a:schemeClr val="tx1"/>
                </a:solidFill>
                <a:latin typeface="Calibri"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Calibri"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Calibri"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Calibri"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Calibri" charset="0"/>
                <a:ea typeface="ＭＳ Ｐゴシック" charset="0"/>
              </a:defRPr>
            </a:lvl9pPr>
          </a:lstStyle>
          <a:p>
            <a:fld id="{E8B21F25-067D-5240-AB06-C80CD74ABCFF}" type="slidenum">
              <a:rPr lang="en-US" sz="1200">
                <a:solidFill>
                  <a:srgbClr val="000000"/>
                </a:solidFill>
              </a:rPr>
              <a:pPr/>
              <a:t>2</a:t>
            </a:fld>
            <a:endParaRPr lang="en-US" sz="1200">
              <a:solidFill>
                <a:srgbClr val="000000"/>
              </a:solidFill>
            </a:endParaRPr>
          </a:p>
        </p:txBody>
      </p:sp>
    </p:spTree>
    <p:extLst>
      <p:ext uri="{BB962C8B-B14F-4D97-AF65-F5344CB8AC3E}">
        <p14:creationId xmlns:p14="http://schemas.microsoft.com/office/powerpoint/2010/main" val="3798220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3"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1018638" rtl="0" eaLnBrk="1" fontAlgn="auto" latinLnBrk="0" hangingPunct="1">
              <a:lnSpc>
                <a:spcPct val="100000"/>
              </a:lnSpc>
              <a:spcBef>
                <a:spcPct val="0"/>
              </a:spcBef>
              <a:spcAft>
                <a:spcPts val="0"/>
              </a:spcAft>
              <a:buClrTx/>
              <a:buSzTx/>
              <a:buFontTx/>
              <a:buNone/>
              <a:tabLst/>
              <a:defRPr/>
            </a:pPr>
            <a:endParaRPr lang="en-US" b="0" dirty="0">
              <a:latin typeface="Calibri" charset="0"/>
            </a:endParaRPr>
          </a:p>
        </p:txBody>
      </p:sp>
      <p:sp>
        <p:nvSpPr>
          <p:cNvPr id="40964"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charset="0"/>
                <a:ea typeface="ＭＳ Ｐゴシック" charset="0"/>
              </a:defRPr>
            </a:lvl1pPr>
            <a:lvl2pPr marL="742950" indent="-285750">
              <a:defRPr sz="2000">
                <a:solidFill>
                  <a:schemeClr val="tx1"/>
                </a:solidFill>
                <a:latin typeface="Calibri" charset="0"/>
                <a:ea typeface="ＭＳ Ｐゴシック" charset="0"/>
              </a:defRPr>
            </a:lvl2pPr>
            <a:lvl3pPr marL="1143000" indent="-228600">
              <a:defRPr sz="2000">
                <a:solidFill>
                  <a:schemeClr val="tx1"/>
                </a:solidFill>
                <a:latin typeface="Calibri" charset="0"/>
                <a:ea typeface="ＭＳ Ｐゴシック" charset="0"/>
              </a:defRPr>
            </a:lvl3pPr>
            <a:lvl4pPr marL="1600200" indent="-228600">
              <a:defRPr sz="2000">
                <a:solidFill>
                  <a:schemeClr val="tx1"/>
                </a:solidFill>
                <a:latin typeface="Calibri" charset="0"/>
                <a:ea typeface="ＭＳ Ｐゴシック" charset="0"/>
              </a:defRPr>
            </a:lvl4pPr>
            <a:lvl5pPr marL="2057400" indent="-228600">
              <a:defRPr sz="2000">
                <a:solidFill>
                  <a:schemeClr val="tx1"/>
                </a:solidFill>
                <a:latin typeface="Calibri"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Calibri"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Calibri"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Calibri"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Calibri" charset="0"/>
                <a:ea typeface="ＭＳ Ｐゴシック" charset="0"/>
              </a:defRPr>
            </a:lvl9pPr>
          </a:lstStyle>
          <a:p>
            <a:fld id="{E8B21F25-067D-5240-AB06-C80CD74ABCFF}" type="slidenum">
              <a:rPr lang="en-US" sz="1200">
                <a:solidFill>
                  <a:srgbClr val="000000"/>
                </a:solidFill>
              </a:rPr>
              <a:pPr/>
              <a:t>3</a:t>
            </a:fld>
            <a:endParaRPr lang="en-US" sz="1200">
              <a:solidFill>
                <a:srgbClr val="000000"/>
              </a:solidFill>
            </a:endParaRPr>
          </a:p>
        </p:txBody>
      </p:sp>
    </p:spTree>
    <p:extLst>
      <p:ext uri="{BB962C8B-B14F-4D97-AF65-F5344CB8AC3E}">
        <p14:creationId xmlns:p14="http://schemas.microsoft.com/office/powerpoint/2010/main" val="2188886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3"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1018638" rtl="0" eaLnBrk="1" fontAlgn="auto" latinLnBrk="0" hangingPunct="1">
              <a:lnSpc>
                <a:spcPct val="100000"/>
              </a:lnSpc>
              <a:spcBef>
                <a:spcPct val="0"/>
              </a:spcBef>
              <a:spcAft>
                <a:spcPts val="0"/>
              </a:spcAft>
              <a:buClrTx/>
              <a:buSzTx/>
              <a:buFontTx/>
              <a:buNone/>
              <a:tabLst/>
              <a:defRPr/>
            </a:pPr>
            <a:endParaRPr lang="en-US" b="0" dirty="0">
              <a:latin typeface="Calibri" charset="0"/>
            </a:endParaRPr>
          </a:p>
        </p:txBody>
      </p:sp>
      <p:sp>
        <p:nvSpPr>
          <p:cNvPr id="40964"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charset="0"/>
                <a:ea typeface="ＭＳ Ｐゴシック" charset="0"/>
              </a:defRPr>
            </a:lvl1pPr>
            <a:lvl2pPr marL="742950" indent="-285750">
              <a:defRPr sz="2000">
                <a:solidFill>
                  <a:schemeClr val="tx1"/>
                </a:solidFill>
                <a:latin typeface="Calibri" charset="0"/>
                <a:ea typeface="ＭＳ Ｐゴシック" charset="0"/>
              </a:defRPr>
            </a:lvl2pPr>
            <a:lvl3pPr marL="1143000" indent="-228600">
              <a:defRPr sz="2000">
                <a:solidFill>
                  <a:schemeClr val="tx1"/>
                </a:solidFill>
                <a:latin typeface="Calibri" charset="0"/>
                <a:ea typeface="ＭＳ Ｐゴシック" charset="0"/>
              </a:defRPr>
            </a:lvl3pPr>
            <a:lvl4pPr marL="1600200" indent="-228600">
              <a:defRPr sz="2000">
                <a:solidFill>
                  <a:schemeClr val="tx1"/>
                </a:solidFill>
                <a:latin typeface="Calibri" charset="0"/>
                <a:ea typeface="ＭＳ Ｐゴシック" charset="0"/>
              </a:defRPr>
            </a:lvl4pPr>
            <a:lvl5pPr marL="2057400" indent="-228600">
              <a:defRPr sz="2000">
                <a:solidFill>
                  <a:schemeClr val="tx1"/>
                </a:solidFill>
                <a:latin typeface="Calibri"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Calibri"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Calibri"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Calibri"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Calibri" charset="0"/>
                <a:ea typeface="ＭＳ Ｐゴシック" charset="0"/>
              </a:defRPr>
            </a:lvl9pPr>
          </a:lstStyle>
          <a:p>
            <a:fld id="{E8B21F25-067D-5240-AB06-C80CD74ABCFF}" type="slidenum">
              <a:rPr lang="en-US" sz="1200">
                <a:solidFill>
                  <a:srgbClr val="000000"/>
                </a:solidFill>
              </a:rPr>
              <a:pPr/>
              <a:t>4</a:t>
            </a:fld>
            <a:endParaRPr lang="en-US" sz="1200">
              <a:solidFill>
                <a:srgbClr val="000000"/>
              </a:solidFill>
            </a:endParaRPr>
          </a:p>
        </p:txBody>
      </p:sp>
    </p:spTree>
    <p:extLst>
      <p:ext uri="{BB962C8B-B14F-4D97-AF65-F5344CB8AC3E}">
        <p14:creationId xmlns:p14="http://schemas.microsoft.com/office/powerpoint/2010/main" val="128557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3"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1018638" rtl="0" eaLnBrk="1" fontAlgn="auto" latinLnBrk="0" hangingPunct="1">
              <a:lnSpc>
                <a:spcPct val="100000"/>
              </a:lnSpc>
              <a:spcBef>
                <a:spcPct val="0"/>
              </a:spcBef>
              <a:spcAft>
                <a:spcPts val="0"/>
              </a:spcAft>
              <a:buClrTx/>
              <a:buSzTx/>
              <a:buFontTx/>
              <a:buNone/>
              <a:tabLst/>
              <a:defRPr/>
            </a:pPr>
            <a:endParaRPr lang="en-US" b="0" dirty="0">
              <a:latin typeface="Calibri" charset="0"/>
            </a:endParaRPr>
          </a:p>
        </p:txBody>
      </p:sp>
      <p:sp>
        <p:nvSpPr>
          <p:cNvPr id="40964"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charset="0"/>
                <a:ea typeface="ＭＳ Ｐゴシック" charset="0"/>
              </a:defRPr>
            </a:lvl1pPr>
            <a:lvl2pPr marL="742950" indent="-285750">
              <a:defRPr sz="2000">
                <a:solidFill>
                  <a:schemeClr val="tx1"/>
                </a:solidFill>
                <a:latin typeface="Calibri" charset="0"/>
                <a:ea typeface="ＭＳ Ｐゴシック" charset="0"/>
              </a:defRPr>
            </a:lvl2pPr>
            <a:lvl3pPr marL="1143000" indent="-228600">
              <a:defRPr sz="2000">
                <a:solidFill>
                  <a:schemeClr val="tx1"/>
                </a:solidFill>
                <a:latin typeface="Calibri" charset="0"/>
                <a:ea typeface="ＭＳ Ｐゴシック" charset="0"/>
              </a:defRPr>
            </a:lvl3pPr>
            <a:lvl4pPr marL="1600200" indent="-228600">
              <a:defRPr sz="2000">
                <a:solidFill>
                  <a:schemeClr val="tx1"/>
                </a:solidFill>
                <a:latin typeface="Calibri" charset="0"/>
                <a:ea typeface="ＭＳ Ｐゴシック" charset="0"/>
              </a:defRPr>
            </a:lvl4pPr>
            <a:lvl5pPr marL="2057400" indent="-228600">
              <a:defRPr sz="2000">
                <a:solidFill>
                  <a:schemeClr val="tx1"/>
                </a:solidFill>
                <a:latin typeface="Calibri"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Calibri"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Calibri"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Calibri"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Calibri" charset="0"/>
                <a:ea typeface="ＭＳ Ｐゴシック" charset="0"/>
              </a:defRPr>
            </a:lvl9pPr>
          </a:lstStyle>
          <a:p>
            <a:fld id="{E8B21F25-067D-5240-AB06-C80CD74ABCFF}" type="slidenum">
              <a:rPr lang="en-US" sz="1200">
                <a:solidFill>
                  <a:srgbClr val="000000"/>
                </a:solidFill>
              </a:rPr>
              <a:pPr/>
              <a:t>5</a:t>
            </a:fld>
            <a:endParaRPr lang="en-US" sz="1200">
              <a:solidFill>
                <a:srgbClr val="000000"/>
              </a:solidFill>
            </a:endParaRPr>
          </a:p>
        </p:txBody>
      </p:sp>
    </p:spTree>
    <p:extLst>
      <p:ext uri="{BB962C8B-B14F-4D97-AF65-F5344CB8AC3E}">
        <p14:creationId xmlns:p14="http://schemas.microsoft.com/office/powerpoint/2010/main" val="3852008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3"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1018638" rtl="0" eaLnBrk="1" fontAlgn="auto" latinLnBrk="0" hangingPunct="1">
              <a:lnSpc>
                <a:spcPct val="100000"/>
              </a:lnSpc>
              <a:spcBef>
                <a:spcPct val="0"/>
              </a:spcBef>
              <a:spcAft>
                <a:spcPts val="0"/>
              </a:spcAft>
              <a:buClrTx/>
              <a:buSzTx/>
              <a:buFontTx/>
              <a:buNone/>
              <a:tabLst/>
              <a:defRPr/>
            </a:pPr>
            <a:endParaRPr lang="en-US" b="0" dirty="0">
              <a:latin typeface="Calibri" charset="0"/>
            </a:endParaRPr>
          </a:p>
        </p:txBody>
      </p:sp>
      <p:sp>
        <p:nvSpPr>
          <p:cNvPr id="40964"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charset="0"/>
                <a:ea typeface="ＭＳ Ｐゴシック" charset="0"/>
              </a:defRPr>
            </a:lvl1pPr>
            <a:lvl2pPr marL="742950" indent="-285750">
              <a:defRPr sz="2000">
                <a:solidFill>
                  <a:schemeClr val="tx1"/>
                </a:solidFill>
                <a:latin typeface="Calibri" charset="0"/>
                <a:ea typeface="ＭＳ Ｐゴシック" charset="0"/>
              </a:defRPr>
            </a:lvl2pPr>
            <a:lvl3pPr marL="1143000" indent="-228600">
              <a:defRPr sz="2000">
                <a:solidFill>
                  <a:schemeClr val="tx1"/>
                </a:solidFill>
                <a:latin typeface="Calibri" charset="0"/>
                <a:ea typeface="ＭＳ Ｐゴシック" charset="0"/>
              </a:defRPr>
            </a:lvl3pPr>
            <a:lvl4pPr marL="1600200" indent="-228600">
              <a:defRPr sz="2000">
                <a:solidFill>
                  <a:schemeClr val="tx1"/>
                </a:solidFill>
                <a:latin typeface="Calibri" charset="0"/>
                <a:ea typeface="ＭＳ Ｐゴシック" charset="0"/>
              </a:defRPr>
            </a:lvl4pPr>
            <a:lvl5pPr marL="2057400" indent="-228600">
              <a:defRPr sz="2000">
                <a:solidFill>
                  <a:schemeClr val="tx1"/>
                </a:solidFill>
                <a:latin typeface="Calibri"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Calibri"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Calibri"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Calibri"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Calibri" charset="0"/>
                <a:ea typeface="ＭＳ Ｐゴシック" charset="0"/>
              </a:defRPr>
            </a:lvl9pPr>
          </a:lstStyle>
          <a:p>
            <a:fld id="{E8B21F25-067D-5240-AB06-C80CD74ABCFF}" type="slidenum">
              <a:rPr lang="en-US" sz="1200">
                <a:solidFill>
                  <a:srgbClr val="000000"/>
                </a:solidFill>
              </a:rPr>
              <a:pPr/>
              <a:t>6</a:t>
            </a:fld>
            <a:endParaRPr lang="en-US" sz="1200">
              <a:solidFill>
                <a:srgbClr val="000000"/>
              </a:solidFill>
            </a:endParaRPr>
          </a:p>
        </p:txBody>
      </p:sp>
    </p:spTree>
    <p:extLst>
      <p:ext uri="{BB962C8B-B14F-4D97-AF65-F5344CB8AC3E}">
        <p14:creationId xmlns:p14="http://schemas.microsoft.com/office/powerpoint/2010/main" val="1495349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5AFFE284-2827-0B46-AD2E-F900D6F373DF}"/>
              </a:ext>
            </a:extLst>
          </p:cNvPr>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ABF649DD-C22B-2B48-9EEA-CFCABA88AAB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53252" name="Slide Number Placeholder 3">
            <a:extLst>
              <a:ext uri="{FF2B5EF4-FFF2-40B4-BE49-F238E27FC236}">
                <a16:creationId xmlns:a16="http://schemas.microsoft.com/office/drawing/2014/main" id="{85FC49F6-D407-FF40-A352-D834950C14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ea typeface="ＭＳ Ｐゴシック" panose="020B0600070205080204" pitchFamily="34" charset="-128"/>
              </a:defRPr>
            </a:lvl1pPr>
            <a:lvl2pPr marL="742950" indent="-285750">
              <a:defRPr sz="2000">
                <a:solidFill>
                  <a:schemeClr val="tx1"/>
                </a:solidFill>
                <a:latin typeface="Calibri" panose="020F0502020204030204" pitchFamily="34" charset="0"/>
                <a:ea typeface="ＭＳ Ｐゴシック" panose="020B0600070205080204" pitchFamily="34" charset="-128"/>
              </a:defRPr>
            </a:lvl2pPr>
            <a:lvl3pPr marL="1143000" indent="-228600">
              <a:defRPr sz="2000">
                <a:solidFill>
                  <a:schemeClr val="tx1"/>
                </a:solidFill>
                <a:latin typeface="Calibri" panose="020F0502020204030204" pitchFamily="34" charset="0"/>
                <a:ea typeface="ＭＳ Ｐゴシック" panose="020B0600070205080204" pitchFamily="34" charset="-128"/>
              </a:defRPr>
            </a:lvl3pPr>
            <a:lvl4pPr marL="1600200" indent="-228600">
              <a:defRPr sz="2000">
                <a:solidFill>
                  <a:schemeClr val="tx1"/>
                </a:solidFill>
                <a:latin typeface="Calibri" panose="020F0502020204030204" pitchFamily="34" charset="0"/>
                <a:ea typeface="ＭＳ Ｐゴシック" panose="020B0600070205080204" pitchFamily="34" charset="-128"/>
              </a:defRPr>
            </a:lvl4pPr>
            <a:lvl5pPr marL="2057400" indent="-228600">
              <a:defRPr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sz="2000">
                <a:solidFill>
                  <a:schemeClr val="tx1"/>
                </a:solidFill>
                <a:latin typeface="Calibri" panose="020F0502020204030204" pitchFamily="34" charset="0"/>
                <a:ea typeface="ＭＳ Ｐゴシック" panose="020B0600070205080204" pitchFamily="34" charset="-128"/>
              </a:defRPr>
            </a:lvl9pPr>
          </a:lstStyle>
          <a:p>
            <a:fld id="{93777D6C-2AC9-CD42-8D4C-252F35B2B373}" type="slidenum">
              <a:rPr lang="en-US" altLang="en-US" sz="1200" smtClean="0"/>
              <a:pPr/>
              <a:t>9</a:t>
            </a:fld>
            <a:endParaRPr lang="en-US" altLang="en-US" sz="1200"/>
          </a:p>
        </p:txBody>
      </p:sp>
    </p:spTree>
    <p:extLst>
      <p:ext uri="{BB962C8B-B14F-4D97-AF65-F5344CB8AC3E}">
        <p14:creationId xmlns:p14="http://schemas.microsoft.com/office/powerpoint/2010/main" val="3155763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43"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61444"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charset="0"/>
                <a:ea typeface="ＭＳ Ｐゴシック" charset="0"/>
              </a:defRPr>
            </a:lvl1pPr>
            <a:lvl2pPr marL="742950" indent="-285750">
              <a:defRPr sz="2000">
                <a:solidFill>
                  <a:schemeClr val="tx1"/>
                </a:solidFill>
                <a:latin typeface="Calibri" charset="0"/>
                <a:ea typeface="ＭＳ Ｐゴシック" charset="0"/>
              </a:defRPr>
            </a:lvl2pPr>
            <a:lvl3pPr marL="1143000" indent="-228600">
              <a:defRPr sz="2000">
                <a:solidFill>
                  <a:schemeClr val="tx1"/>
                </a:solidFill>
                <a:latin typeface="Calibri" charset="0"/>
                <a:ea typeface="ＭＳ Ｐゴシック" charset="0"/>
              </a:defRPr>
            </a:lvl3pPr>
            <a:lvl4pPr marL="1600200" indent="-228600">
              <a:defRPr sz="2000">
                <a:solidFill>
                  <a:schemeClr val="tx1"/>
                </a:solidFill>
                <a:latin typeface="Calibri" charset="0"/>
                <a:ea typeface="ＭＳ Ｐゴシック" charset="0"/>
              </a:defRPr>
            </a:lvl4pPr>
            <a:lvl5pPr marL="2057400" indent="-228600">
              <a:defRPr sz="2000">
                <a:solidFill>
                  <a:schemeClr val="tx1"/>
                </a:solidFill>
                <a:latin typeface="Calibri"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Calibri"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Calibri"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Calibri"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Calibri" charset="0"/>
                <a:ea typeface="ＭＳ Ｐゴシック" charset="0"/>
              </a:defRPr>
            </a:lvl9pPr>
          </a:lstStyle>
          <a:p>
            <a:fld id="{DCE2B04E-7EE5-5B4F-ABE5-5741BA5CFA9B}" type="slidenum">
              <a:rPr lang="en-US" sz="1200">
                <a:solidFill>
                  <a:srgbClr val="000000"/>
                </a:solidFill>
              </a:rPr>
              <a:pPr/>
              <a:t>10</a:t>
            </a:fld>
            <a:endParaRPr lang="en-US" sz="1200">
              <a:solidFill>
                <a:srgbClr val="000000"/>
              </a:solidFill>
            </a:endParaRPr>
          </a:p>
        </p:txBody>
      </p:sp>
    </p:spTree>
    <p:extLst>
      <p:ext uri="{BB962C8B-B14F-4D97-AF65-F5344CB8AC3E}">
        <p14:creationId xmlns:p14="http://schemas.microsoft.com/office/powerpoint/2010/main" val="1276225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43"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61444"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charset="0"/>
                <a:ea typeface="ＭＳ Ｐゴシック" charset="0"/>
              </a:defRPr>
            </a:lvl1pPr>
            <a:lvl2pPr marL="742950" indent="-285750">
              <a:defRPr sz="2000">
                <a:solidFill>
                  <a:schemeClr val="tx1"/>
                </a:solidFill>
                <a:latin typeface="Calibri" charset="0"/>
                <a:ea typeface="ＭＳ Ｐゴシック" charset="0"/>
              </a:defRPr>
            </a:lvl2pPr>
            <a:lvl3pPr marL="1143000" indent="-228600">
              <a:defRPr sz="2000">
                <a:solidFill>
                  <a:schemeClr val="tx1"/>
                </a:solidFill>
                <a:latin typeface="Calibri" charset="0"/>
                <a:ea typeface="ＭＳ Ｐゴシック" charset="0"/>
              </a:defRPr>
            </a:lvl3pPr>
            <a:lvl4pPr marL="1600200" indent="-228600">
              <a:defRPr sz="2000">
                <a:solidFill>
                  <a:schemeClr val="tx1"/>
                </a:solidFill>
                <a:latin typeface="Calibri" charset="0"/>
                <a:ea typeface="ＭＳ Ｐゴシック" charset="0"/>
              </a:defRPr>
            </a:lvl4pPr>
            <a:lvl5pPr marL="2057400" indent="-228600">
              <a:defRPr sz="2000">
                <a:solidFill>
                  <a:schemeClr val="tx1"/>
                </a:solidFill>
                <a:latin typeface="Calibri"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Calibri"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Calibri"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Calibri"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Calibri" charset="0"/>
                <a:ea typeface="ＭＳ Ｐゴシック" charset="0"/>
              </a:defRPr>
            </a:lvl9pPr>
          </a:lstStyle>
          <a:p>
            <a:fld id="{DCE2B04E-7EE5-5B4F-ABE5-5741BA5CFA9B}" type="slidenum">
              <a:rPr lang="en-US" sz="1200">
                <a:solidFill>
                  <a:srgbClr val="000000"/>
                </a:solidFill>
              </a:rPr>
              <a:pPr/>
              <a:t>11</a:t>
            </a:fld>
            <a:endParaRPr lang="en-US" sz="1200">
              <a:solidFill>
                <a:srgbClr val="000000"/>
              </a:solidFill>
            </a:endParaRPr>
          </a:p>
        </p:txBody>
      </p:sp>
    </p:spTree>
    <p:extLst>
      <p:ext uri="{BB962C8B-B14F-4D97-AF65-F5344CB8AC3E}">
        <p14:creationId xmlns:p14="http://schemas.microsoft.com/office/powerpoint/2010/main" val="9331114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7240" y="1272013"/>
            <a:ext cx="8808720" cy="2705947"/>
          </a:xfrm>
        </p:spPr>
        <p:txBody>
          <a:bodyPr anchor="b">
            <a:normAutofit/>
          </a:bodyPr>
          <a:lstStyle>
            <a:lvl1pPr algn="ctr">
              <a:defRPr sz="6800"/>
            </a:lvl1pPr>
          </a:lstStyle>
          <a:p>
            <a:r>
              <a:rPr lang="en-US"/>
              <a:t>Click to edit Master title style</a:t>
            </a:r>
          </a:p>
        </p:txBody>
      </p:sp>
      <p:sp>
        <p:nvSpPr>
          <p:cNvPr id="3" name="Subtitle 2"/>
          <p:cNvSpPr>
            <a:spLocks noGrp="1"/>
          </p:cNvSpPr>
          <p:nvPr>
            <p:ph type="subTitle" idx="1"/>
          </p:nvPr>
        </p:nvSpPr>
        <p:spPr>
          <a:xfrm>
            <a:off x="1295400" y="4082310"/>
            <a:ext cx="7772400" cy="1876530"/>
          </a:xfrm>
        </p:spPr>
        <p:txBody>
          <a:bodyPr/>
          <a:lstStyle>
            <a:lvl1pPr marL="0" indent="0" algn="ctr">
              <a:buNone/>
              <a:defRPr sz="2720"/>
            </a:lvl1pPr>
            <a:lvl2pPr marL="518146" indent="0" algn="ctr">
              <a:buNone/>
              <a:defRPr sz="2267"/>
            </a:lvl2pPr>
            <a:lvl3pPr marL="1036292" indent="0" algn="ctr">
              <a:buNone/>
              <a:defRPr sz="2040"/>
            </a:lvl3pPr>
            <a:lvl4pPr marL="1554438" indent="0" algn="ctr">
              <a:buNone/>
              <a:defRPr sz="1814"/>
            </a:lvl4pPr>
            <a:lvl5pPr marL="2072584" indent="0" algn="ctr">
              <a:buNone/>
              <a:defRPr sz="1814"/>
            </a:lvl5pPr>
            <a:lvl6pPr marL="2590730" indent="0" algn="ctr">
              <a:buNone/>
              <a:defRPr sz="1814"/>
            </a:lvl6pPr>
            <a:lvl7pPr marL="3108875" indent="0" algn="ctr">
              <a:buNone/>
              <a:defRPr sz="1814"/>
            </a:lvl7pPr>
            <a:lvl8pPr marL="3627021" indent="0" algn="ctr">
              <a:buNone/>
              <a:defRPr sz="1814"/>
            </a:lvl8pPr>
            <a:lvl9pPr marL="4145168" indent="0" algn="ctr">
              <a:buNone/>
              <a:defRPr sz="1814"/>
            </a:lvl9pPr>
          </a:lstStyle>
          <a:p>
            <a:r>
              <a:rPr lang="en-US"/>
              <a:t>Click to edit Master subtitle style</a:t>
            </a:r>
          </a:p>
        </p:txBody>
      </p:sp>
      <p:pic>
        <p:nvPicPr>
          <p:cNvPr id="7" name="Picture 6" descr="A picture containing chart&#10;&#10;Description automatically generated">
            <a:extLst>
              <a:ext uri="{FF2B5EF4-FFF2-40B4-BE49-F238E27FC236}">
                <a16:creationId xmlns:a16="http://schemas.microsoft.com/office/drawing/2014/main" id="{4017C195-A632-41AA-8E91-DF27734E2A2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0"/>
            <a:ext cx="10433785" cy="7794570"/>
          </a:xfrm>
          <a:prstGeom prst="rect">
            <a:avLst/>
          </a:prstGeom>
        </p:spPr>
      </p:pic>
    </p:spTree>
    <p:custDataLst>
      <p:tags r:id="rId1"/>
    </p:custDataLst>
    <p:extLst>
      <p:ext uri="{BB962C8B-B14F-4D97-AF65-F5344CB8AC3E}">
        <p14:creationId xmlns:p14="http://schemas.microsoft.com/office/powerpoint/2010/main" val="237330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ge with one text box">
    <p:spTree>
      <p:nvGrpSpPr>
        <p:cNvPr id="1" name=""/>
        <p:cNvGrpSpPr/>
        <p:nvPr/>
      </p:nvGrpSpPr>
      <p:grpSpPr>
        <a:xfrm>
          <a:off x="0" y="0"/>
          <a:ext cx="0" cy="0"/>
          <a:chOff x="0" y="0"/>
          <a:chExt cx="0" cy="0"/>
        </a:xfrm>
      </p:grpSpPr>
      <p:sp>
        <p:nvSpPr>
          <p:cNvPr id="2" name="Title 1"/>
          <p:cNvSpPr>
            <a:spLocks noGrp="1"/>
          </p:cNvSpPr>
          <p:nvPr>
            <p:ph type="title"/>
          </p:nvPr>
        </p:nvSpPr>
        <p:spPr>
          <a:xfrm>
            <a:off x="712470" y="2"/>
            <a:ext cx="8938260" cy="995423"/>
          </a:xfrm>
        </p:spPr>
        <p:txBody>
          <a:bodyPr/>
          <a:lstStyle/>
          <a:p>
            <a:r>
              <a:rPr lang="en-US"/>
              <a:t>Click to edit Master title style</a:t>
            </a:r>
          </a:p>
        </p:txBody>
      </p:sp>
      <p:sp>
        <p:nvSpPr>
          <p:cNvPr id="3" name="Content Placeholder 2"/>
          <p:cNvSpPr>
            <a:spLocks noGrp="1"/>
          </p:cNvSpPr>
          <p:nvPr>
            <p:ph idx="1"/>
          </p:nvPr>
        </p:nvSpPr>
        <p:spPr>
          <a:xfrm>
            <a:off x="712470" y="1192192"/>
            <a:ext cx="8938260" cy="58083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5215498E-694F-47BB-9478-3890D9F4C811}"/>
              </a:ext>
            </a:extLst>
          </p:cNvPr>
          <p:cNvSpPr>
            <a:spLocks noGrp="1"/>
          </p:cNvSpPr>
          <p:nvPr>
            <p:ph type="sldNum" sz="quarter" idx="4"/>
          </p:nvPr>
        </p:nvSpPr>
        <p:spPr>
          <a:xfrm>
            <a:off x="7652922" y="7547320"/>
            <a:ext cx="2659549" cy="272530"/>
          </a:xfrm>
          <a:prstGeom prst="rect">
            <a:avLst/>
          </a:prstGeom>
        </p:spPr>
        <p:txBody>
          <a:bodyPr vert="horz" lIns="91440" tIns="45720" rIns="91440" bIns="45720" rtlCol="0" anchor="ctr"/>
          <a:lstStyle>
            <a:lvl1pPr marL="0" marR="0" indent="0" algn="r" defTabSz="685800" rtl="0" eaLnBrk="1" fontAlgn="auto" latinLnBrk="0" hangingPunct="1">
              <a:lnSpc>
                <a:spcPct val="100000"/>
              </a:lnSpc>
              <a:spcBef>
                <a:spcPts val="0"/>
              </a:spcBef>
              <a:spcAft>
                <a:spcPts val="0"/>
              </a:spcAft>
              <a:buClrTx/>
              <a:buSzTx/>
              <a:buFontTx/>
              <a:buNone/>
              <a:tabLst/>
              <a:defRPr sz="1050">
                <a:solidFill>
                  <a:schemeClr val="tx1"/>
                </a:solidFill>
              </a:defRPr>
            </a:lvl1pPr>
          </a:lstStyle>
          <a:p>
            <a:r>
              <a:rPr lang="en-US" dirty="0">
                <a:solidFill>
                  <a:prstClr val="black"/>
                </a:solidFill>
              </a:rPr>
              <a:t>Oral Abx and MBP for SSI Prevention   </a:t>
            </a:r>
            <a:fld id="{F3A12AAB-6ECC-094B-AAD8-94CFE9258C89}" type="slidenum">
              <a:rPr lang="en-US" smtClean="0">
                <a:solidFill>
                  <a:prstClr val="black"/>
                </a:solidFill>
              </a:rPr>
              <a:pPr/>
              <a:t>‹#›</a:t>
            </a:fld>
            <a:endParaRPr lang="en-US" dirty="0">
              <a:solidFill>
                <a:prstClr val="black"/>
              </a:solidFill>
            </a:endParaRPr>
          </a:p>
        </p:txBody>
      </p:sp>
    </p:spTree>
    <p:custDataLst>
      <p:tags r:id="rId1"/>
    </p:custDataLst>
    <p:extLst>
      <p:ext uri="{BB962C8B-B14F-4D97-AF65-F5344CB8AC3E}">
        <p14:creationId xmlns:p14="http://schemas.microsoft.com/office/powerpoint/2010/main" val="273910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slide">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05B0699D-5DA4-AB45-A91D-551247FB0F99}"/>
              </a:ext>
            </a:extLst>
          </p:cNvPr>
          <p:cNvSpPr>
            <a:spLocks noGrp="1"/>
          </p:cNvSpPr>
          <p:nvPr>
            <p:ph type="body" idx="1"/>
          </p:nvPr>
        </p:nvSpPr>
        <p:spPr>
          <a:xfrm>
            <a:off x="712470" y="4589466"/>
            <a:ext cx="8938260" cy="1500187"/>
          </a:xfrm>
        </p:spPr>
        <p:txBody>
          <a:bodyPr/>
          <a:lstStyle>
            <a:lvl1pPr marL="0" indent="0">
              <a:buNone/>
              <a:defRPr sz="2802">
                <a:solidFill>
                  <a:schemeClr val="tx1">
                    <a:tint val="75000"/>
                  </a:schemeClr>
                </a:solidFill>
              </a:defRPr>
            </a:lvl1pPr>
            <a:lvl2pPr marL="533832" indent="0">
              <a:buNone/>
              <a:defRPr sz="2336">
                <a:solidFill>
                  <a:schemeClr val="tx1">
                    <a:tint val="75000"/>
                  </a:schemeClr>
                </a:solidFill>
              </a:defRPr>
            </a:lvl2pPr>
            <a:lvl3pPr marL="1067664" indent="0">
              <a:buNone/>
              <a:defRPr sz="2102">
                <a:solidFill>
                  <a:schemeClr val="tx1">
                    <a:tint val="75000"/>
                  </a:schemeClr>
                </a:solidFill>
              </a:defRPr>
            </a:lvl3pPr>
            <a:lvl4pPr marL="1601495" indent="0">
              <a:buNone/>
              <a:defRPr sz="1868">
                <a:solidFill>
                  <a:schemeClr val="tx1">
                    <a:tint val="75000"/>
                  </a:schemeClr>
                </a:solidFill>
              </a:defRPr>
            </a:lvl4pPr>
            <a:lvl5pPr marL="2135327" indent="0">
              <a:buNone/>
              <a:defRPr sz="1868">
                <a:solidFill>
                  <a:schemeClr val="tx1">
                    <a:tint val="75000"/>
                  </a:schemeClr>
                </a:solidFill>
              </a:defRPr>
            </a:lvl5pPr>
            <a:lvl6pPr marL="2669159" indent="0">
              <a:buNone/>
              <a:defRPr sz="1868">
                <a:solidFill>
                  <a:schemeClr val="tx1">
                    <a:tint val="75000"/>
                  </a:schemeClr>
                </a:solidFill>
              </a:defRPr>
            </a:lvl6pPr>
            <a:lvl7pPr marL="3202990" indent="0">
              <a:buNone/>
              <a:defRPr sz="1868">
                <a:solidFill>
                  <a:schemeClr val="tx1">
                    <a:tint val="75000"/>
                  </a:schemeClr>
                </a:solidFill>
              </a:defRPr>
            </a:lvl7pPr>
            <a:lvl8pPr marL="3736821" indent="0">
              <a:buNone/>
              <a:defRPr sz="1868">
                <a:solidFill>
                  <a:schemeClr val="tx1">
                    <a:tint val="75000"/>
                  </a:schemeClr>
                </a:solidFill>
              </a:defRPr>
            </a:lvl8pPr>
            <a:lvl9pPr marL="4270653" indent="0">
              <a:buNone/>
              <a:defRPr sz="1868">
                <a:solidFill>
                  <a:schemeClr val="tx1">
                    <a:tint val="75000"/>
                  </a:schemeClr>
                </a:solidFill>
              </a:defRPr>
            </a:lvl9pPr>
          </a:lstStyle>
          <a:p>
            <a:pPr lvl="0"/>
            <a:r>
              <a:rPr lang="en-US"/>
              <a:t>Click to edit Master text styles</a:t>
            </a:r>
          </a:p>
        </p:txBody>
      </p:sp>
      <p:sp>
        <p:nvSpPr>
          <p:cNvPr id="3" name="Text Placeholder 2">
            <a:extLst>
              <a:ext uri="{FF2B5EF4-FFF2-40B4-BE49-F238E27FC236}">
                <a16:creationId xmlns:a16="http://schemas.microsoft.com/office/drawing/2014/main" id="{6C826680-D337-442C-8E69-CF51B556B7C0}"/>
              </a:ext>
            </a:extLst>
          </p:cNvPr>
          <p:cNvSpPr>
            <a:spLocks noGrp="1"/>
          </p:cNvSpPr>
          <p:nvPr>
            <p:ph type="body" sz="quarter" idx="13" hasCustomPrompt="1"/>
          </p:nvPr>
        </p:nvSpPr>
        <p:spPr>
          <a:xfrm>
            <a:off x="711816" y="1682751"/>
            <a:ext cx="8938260" cy="2852737"/>
          </a:xfrm>
        </p:spPr>
        <p:txBody>
          <a:bodyPr anchor="ctr">
            <a:normAutofit/>
          </a:bodyPr>
          <a:lstStyle>
            <a:lvl1pPr marL="0" indent="0">
              <a:buNone/>
              <a:defRPr sz="5564"/>
            </a:lvl1pPr>
          </a:lstStyle>
          <a:p>
            <a:r>
              <a:rPr lang="en-US"/>
              <a:t>Click to edit Master title style</a:t>
            </a:r>
          </a:p>
        </p:txBody>
      </p:sp>
      <p:sp>
        <p:nvSpPr>
          <p:cNvPr id="5" name="Slide Number Placeholder 5">
            <a:extLst>
              <a:ext uri="{FF2B5EF4-FFF2-40B4-BE49-F238E27FC236}">
                <a16:creationId xmlns:a16="http://schemas.microsoft.com/office/drawing/2014/main" id="{AEC84FC6-89DE-45B7-912C-A22759DBAE83}"/>
              </a:ext>
            </a:extLst>
          </p:cNvPr>
          <p:cNvSpPr>
            <a:spLocks noGrp="1"/>
          </p:cNvSpPr>
          <p:nvPr>
            <p:ph type="sldNum" sz="quarter" idx="4"/>
          </p:nvPr>
        </p:nvSpPr>
        <p:spPr>
          <a:xfrm>
            <a:off x="7652922" y="7547320"/>
            <a:ext cx="2659549" cy="272530"/>
          </a:xfrm>
          <a:prstGeom prst="rect">
            <a:avLst/>
          </a:prstGeom>
        </p:spPr>
        <p:txBody>
          <a:bodyPr vert="horz" lIns="91440" tIns="45720" rIns="91440" bIns="45720" rtlCol="0" anchor="ctr"/>
          <a:lstStyle>
            <a:lvl1pPr marL="0" marR="0" indent="0" algn="r" defTabSz="685800" rtl="0" eaLnBrk="1" fontAlgn="auto" latinLnBrk="0" hangingPunct="1">
              <a:lnSpc>
                <a:spcPct val="100000"/>
              </a:lnSpc>
              <a:spcBef>
                <a:spcPts val="0"/>
              </a:spcBef>
              <a:spcAft>
                <a:spcPts val="0"/>
              </a:spcAft>
              <a:buClrTx/>
              <a:buSzTx/>
              <a:buFontTx/>
              <a:buNone/>
              <a:tabLst/>
              <a:defRPr sz="1050">
                <a:solidFill>
                  <a:schemeClr val="tx1"/>
                </a:solidFill>
              </a:defRPr>
            </a:lvl1pPr>
          </a:lstStyle>
          <a:p>
            <a:r>
              <a:rPr lang="en-US" dirty="0">
                <a:solidFill>
                  <a:prstClr val="black"/>
                </a:solidFill>
              </a:rPr>
              <a:t>Oral Abx and MBP for SSI Prevention   </a:t>
            </a:r>
            <a:fld id="{F3A12AAB-6ECC-094B-AAD8-94CFE9258C89}" type="slidenum">
              <a:rPr lang="en-US" smtClean="0">
                <a:solidFill>
                  <a:prstClr val="black"/>
                </a:solidFill>
              </a:rPr>
              <a:pPr/>
              <a:t>‹#›</a:t>
            </a:fld>
            <a:endParaRPr lang="en-US" dirty="0">
              <a:solidFill>
                <a:prstClr val="black"/>
              </a:solidFill>
            </a:endParaRPr>
          </a:p>
        </p:txBody>
      </p:sp>
    </p:spTree>
    <p:custDataLst>
      <p:tags r:id="rId1"/>
    </p:custDataLst>
    <p:extLst>
      <p:ext uri="{BB962C8B-B14F-4D97-AF65-F5344CB8AC3E}">
        <p14:creationId xmlns:p14="http://schemas.microsoft.com/office/powerpoint/2010/main" val="2488300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with 11 text boxes">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DF92C32A-6419-334B-A8D5-098DE19F193A}"/>
              </a:ext>
            </a:extLst>
          </p:cNvPr>
          <p:cNvSpPr>
            <a:spLocks noGrp="1"/>
          </p:cNvSpPr>
          <p:nvPr>
            <p:ph idx="13"/>
          </p:nvPr>
        </p:nvSpPr>
        <p:spPr>
          <a:xfrm>
            <a:off x="10681137" y="2"/>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a:extLst>
              <a:ext uri="{FF2B5EF4-FFF2-40B4-BE49-F238E27FC236}">
                <a16:creationId xmlns:a16="http://schemas.microsoft.com/office/drawing/2014/main" id="{15191E98-1646-424B-B0D5-9B1FE8C3E5FB}"/>
              </a:ext>
            </a:extLst>
          </p:cNvPr>
          <p:cNvSpPr>
            <a:spLocks noGrp="1"/>
          </p:cNvSpPr>
          <p:nvPr>
            <p:ph idx="14"/>
          </p:nvPr>
        </p:nvSpPr>
        <p:spPr>
          <a:xfrm>
            <a:off x="10838156" y="662398"/>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2">
            <a:extLst>
              <a:ext uri="{FF2B5EF4-FFF2-40B4-BE49-F238E27FC236}">
                <a16:creationId xmlns:a16="http://schemas.microsoft.com/office/drawing/2014/main" id="{EA4C66E1-C846-0945-96C6-C889F5A53C0D}"/>
              </a:ext>
            </a:extLst>
          </p:cNvPr>
          <p:cNvSpPr>
            <a:spLocks noGrp="1"/>
          </p:cNvSpPr>
          <p:nvPr>
            <p:ph idx="15"/>
          </p:nvPr>
        </p:nvSpPr>
        <p:spPr>
          <a:xfrm>
            <a:off x="10995173" y="1324794"/>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7F46D8CA-E722-6541-928C-BCAFB6C09013}"/>
              </a:ext>
            </a:extLst>
          </p:cNvPr>
          <p:cNvSpPr>
            <a:spLocks noGrp="1"/>
          </p:cNvSpPr>
          <p:nvPr>
            <p:ph idx="16"/>
          </p:nvPr>
        </p:nvSpPr>
        <p:spPr>
          <a:xfrm>
            <a:off x="11152192" y="1987190"/>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6F27485B-C1B6-FF48-8CF0-E42F867E2C2D}"/>
              </a:ext>
            </a:extLst>
          </p:cNvPr>
          <p:cNvSpPr>
            <a:spLocks noGrp="1"/>
          </p:cNvSpPr>
          <p:nvPr>
            <p:ph idx="17"/>
          </p:nvPr>
        </p:nvSpPr>
        <p:spPr>
          <a:xfrm>
            <a:off x="11309210" y="2649586"/>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a:extLst>
              <a:ext uri="{FF2B5EF4-FFF2-40B4-BE49-F238E27FC236}">
                <a16:creationId xmlns:a16="http://schemas.microsoft.com/office/drawing/2014/main" id="{6298F052-C037-6C4D-88FD-39BC4BE5A2D4}"/>
              </a:ext>
            </a:extLst>
          </p:cNvPr>
          <p:cNvSpPr>
            <a:spLocks noGrp="1"/>
          </p:cNvSpPr>
          <p:nvPr>
            <p:ph idx="18"/>
          </p:nvPr>
        </p:nvSpPr>
        <p:spPr>
          <a:xfrm>
            <a:off x="11466228" y="3311982"/>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31E44215-F9DD-0145-8F4E-B56F73475000}"/>
              </a:ext>
            </a:extLst>
          </p:cNvPr>
          <p:cNvSpPr>
            <a:spLocks noGrp="1"/>
          </p:cNvSpPr>
          <p:nvPr>
            <p:ph idx="19"/>
          </p:nvPr>
        </p:nvSpPr>
        <p:spPr>
          <a:xfrm>
            <a:off x="11623247" y="3974378"/>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2">
            <a:extLst>
              <a:ext uri="{FF2B5EF4-FFF2-40B4-BE49-F238E27FC236}">
                <a16:creationId xmlns:a16="http://schemas.microsoft.com/office/drawing/2014/main" id="{3231F0D4-7C9E-CF4F-AC12-0F57CF15511C}"/>
              </a:ext>
            </a:extLst>
          </p:cNvPr>
          <p:cNvSpPr>
            <a:spLocks noGrp="1"/>
          </p:cNvSpPr>
          <p:nvPr>
            <p:ph idx="20"/>
          </p:nvPr>
        </p:nvSpPr>
        <p:spPr>
          <a:xfrm>
            <a:off x="11780264" y="4636774"/>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2">
            <a:extLst>
              <a:ext uri="{FF2B5EF4-FFF2-40B4-BE49-F238E27FC236}">
                <a16:creationId xmlns:a16="http://schemas.microsoft.com/office/drawing/2014/main" id="{D483DAB5-25C2-0F46-B8B6-7D013178FB15}"/>
              </a:ext>
            </a:extLst>
          </p:cNvPr>
          <p:cNvSpPr>
            <a:spLocks noGrp="1"/>
          </p:cNvSpPr>
          <p:nvPr>
            <p:ph idx="21"/>
          </p:nvPr>
        </p:nvSpPr>
        <p:spPr>
          <a:xfrm>
            <a:off x="11937283" y="5299170"/>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2">
            <a:extLst>
              <a:ext uri="{FF2B5EF4-FFF2-40B4-BE49-F238E27FC236}">
                <a16:creationId xmlns:a16="http://schemas.microsoft.com/office/drawing/2014/main" id="{DE040087-AD2E-4946-BA98-4370BC77F6E6}"/>
              </a:ext>
            </a:extLst>
          </p:cNvPr>
          <p:cNvSpPr>
            <a:spLocks noGrp="1"/>
          </p:cNvSpPr>
          <p:nvPr>
            <p:ph idx="22"/>
          </p:nvPr>
        </p:nvSpPr>
        <p:spPr>
          <a:xfrm>
            <a:off x="12094301" y="5961566"/>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2">
            <a:extLst>
              <a:ext uri="{FF2B5EF4-FFF2-40B4-BE49-F238E27FC236}">
                <a16:creationId xmlns:a16="http://schemas.microsoft.com/office/drawing/2014/main" id="{F83C112D-158B-614B-9C92-DB39BFF56A6E}"/>
              </a:ext>
            </a:extLst>
          </p:cNvPr>
          <p:cNvSpPr>
            <a:spLocks noGrp="1"/>
          </p:cNvSpPr>
          <p:nvPr>
            <p:ph idx="23"/>
          </p:nvPr>
        </p:nvSpPr>
        <p:spPr>
          <a:xfrm>
            <a:off x="12554141" y="6623959"/>
            <a:ext cx="893826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itle 1">
            <a:extLst>
              <a:ext uri="{FF2B5EF4-FFF2-40B4-BE49-F238E27FC236}">
                <a16:creationId xmlns:a16="http://schemas.microsoft.com/office/drawing/2014/main" id="{ED6FE97F-A290-994D-A6B9-7968B9035990}"/>
              </a:ext>
            </a:extLst>
          </p:cNvPr>
          <p:cNvSpPr txBox="1">
            <a:spLocks/>
          </p:cNvSpPr>
          <p:nvPr userDrawn="1"/>
        </p:nvSpPr>
        <p:spPr>
          <a:xfrm>
            <a:off x="712470" y="2"/>
            <a:ext cx="8938260" cy="995423"/>
          </a:xfrm>
          <a:prstGeom prst="rect">
            <a:avLst/>
          </a:prstGeom>
        </p:spPr>
        <p:txBody>
          <a:bodyPr vert="horz" lIns="94211" tIns="47105" rIns="94211" bIns="47105" rtlCol="0" anchor="ctr">
            <a:normAutofit/>
          </a:bodyPr>
          <a:lst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a:lstStyle>
          <a:p>
            <a:r>
              <a:rPr lang="en-US" sz="4987"/>
              <a:t>Click to edit Master title style</a:t>
            </a:r>
          </a:p>
        </p:txBody>
      </p:sp>
      <p:sp>
        <p:nvSpPr>
          <p:cNvPr id="22" name="Content Placeholder 2">
            <a:extLst>
              <a:ext uri="{FF2B5EF4-FFF2-40B4-BE49-F238E27FC236}">
                <a16:creationId xmlns:a16="http://schemas.microsoft.com/office/drawing/2014/main" id="{5DB4EBC9-C5F3-DF40-825B-DADE4C03BFD2}"/>
              </a:ext>
            </a:extLst>
          </p:cNvPr>
          <p:cNvSpPr>
            <a:spLocks noGrp="1"/>
          </p:cNvSpPr>
          <p:nvPr>
            <p:ph idx="24"/>
          </p:nvPr>
        </p:nvSpPr>
        <p:spPr>
          <a:xfrm>
            <a:off x="712470" y="1201241"/>
            <a:ext cx="8938260" cy="57993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lide Number Placeholder 5">
            <a:extLst>
              <a:ext uri="{FF2B5EF4-FFF2-40B4-BE49-F238E27FC236}">
                <a16:creationId xmlns:a16="http://schemas.microsoft.com/office/drawing/2014/main" id="{6B64C5C2-A5A4-4C84-90B9-714A5FF8BC1F}"/>
              </a:ext>
            </a:extLst>
          </p:cNvPr>
          <p:cNvSpPr>
            <a:spLocks noGrp="1"/>
          </p:cNvSpPr>
          <p:nvPr>
            <p:ph type="sldNum" sz="quarter" idx="4"/>
          </p:nvPr>
        </p:nvSpPr>
        <p:spPr>
          <a:xfrm>
            <a:off x="7652922" y="7547320"/>
            <a:ext cx="2659549" cy="272530"/>
          </a:xfrm>
          <a:prstGeom prst="rect">
            <a:avLst/>
          </a:prstGeom>
        </p:spPr>
        <p:txBody>
          <a:bodyPr vert="horz" lIns="91440" tIns="45720" rIns="91440" bIns="45720" rtlCol="0" anchor="ctr"/>
          <a:lstStyle>
            <a:lvl1pPr marL="0" marR="0" indent="0" algn="r" defTabSz="685800" rtl="0" eaLnBrk="1" fontAlgn="auto" latinLnBrk="0" hangingPunct="1">
              <a:lnSpc>
                <a:spcPct val="100000"/>
              </a:lnSpc>
              <a:spcBef>
                <a:spcPts val="0"/>
              </a:spcBef>
              <a:spcAft>
                <a:spcPts val="0"/>
              </a:spcAft>
              <a:buClrTx/>
              <a:buSzTx/>
              <a:buFontTx/>
              <a:buNone/>
              <a:tabLst/>
              <a:defRPr sz="1050">
                <a:solidFill>
                  <a:schemeClr val="tx1"/>
                </a:solidFill>
              </a:defRPr>
            </a:lvl1pPr>
          </a:lstStyle>
          <a:p>
            <a:r>
              <a:rPr lang="en-US" dirty="0">
                <a:solidFill>
                  <a:prstClr val="black"/>
                </a:solidFill>
              </a:rPr>
              <a:t>Oral Abx and MBP for SSI Prevention   </a:t>
            </a:r>
            <a:fld id="{F3A12AAB-6ECC-094B-AAD8-94CFE9258C89}" type="slidenum">
              <a:rPr lang="en-US" smtClean="0">
                <a:solidFill>
                  <a:prstClr val="black"/>
                </a:solidFill>
              </a:rPr>
              <a:pPr/>
              <a:t>‹#›</a:t>
            </a:fld>
            <a:endParaRPr lang="en-US" dirty="0">
              <a:solidFill>
                <a:prstClr val="black"/>
              </a:solidFill>
            </a:endParaRPr>
          </a:p>
        </p:txBody>
      </p:sp>
    </p:spTree>
    <p:custDataLst>
      <p:tags r:id="rId1"/>
    </p:custDataLst>
    <p:extLst>
      <p:ext uri="{BB962C8B-B14F-4D97-AF65-F5344CB8AC3E}">
        <p14:creationId xmlns:p14="http://schemas.microsoft.com/office/powerpoint/2010/main" val="2429723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Page with two columns">
    <p:spTree>
      <p:nvGrpSpPr>
        <p:cNvPr id="1" name=""/>
        <p:cNvGrpSpPr/>
        <p:nvPr/>
      </p:nvGrpSpPr>
      <p:grpSpPr>
        <a:xfrm>
          <a:off x="0" y="0"/>
          <a:ext cx="0" cy="0"/>
          <a:chOff x="0" y="0"/>
          <a:chExt cx="0" cy="0"/>
        </a:xfrm>
      </p:grpSpPr>
      <p:sp>
        <p:nvSpPr>
          <p:cNvPr id="2" name="Title 1"/>
          <p:cNvSpPr>
            <a:spLocks noGrp="1"/>
          </p:cNvSpPr>
          <p:nvPr>
            <p:ph type="title"/>
          </p:nvPr>
        </p:nvSpPr>
        <p:spPr>
          <a:xfrm>
            <a:off x="712470" y="15320"/>
            <a:ext cx="8938260" cy="968528"/>
          </a:xfrm>
        </p:spPr>
        <p:txBody>
          <a:bodyPr/>
          <a:lstStyle/>
          <a:p>
            <a:r>
              <a:rPr lang="en-US"/>
              <a:t>Click to edit Master title style</a:t>
            </a:r>
          </a:p>
        </p:txBody>
      </p:sp>
      <p:sp>
        <p:nvSpPr>
          <p:cNvPr id="3" name="Content Placeholder 2"/>
          <p:cNvSpPr>
            <a:spLocks noGrp="1"/>
          </p:cNvSpPr>
          <p:nvPr>
            <p:ph sz="half" idx="1"/>
          </p:nvPr>
        </p:nvSpPr>
        <p:spPr>
          <a:xfrm>
            <a:off x="712470" y="1258814"/>
            <a:ext cx="4404360" cy="5917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46370" y="1258814"/>
            <a:ext cx="4404360" cy="5917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8433634A-4A92-4087-9021-FBD7F2E3990C}"/>
              </a:ext>
            </a:extLst>
          </p:cNvPr>
          <p:cNvSpPr>
            <a:spLocks noGrp="1"/>
          </p:cNvSpPr>
          <p:nvPr>
            <p:ph type="sldNum" sz="quarter" idx="4"/>
          </p:nvPr>
        </p:nvSpPr>
        <p:spPr>
          <a:xfrm>
            <a:off x="7652922" y="7547320"/>
            <a:ext cx="2659549" cy="272530"/>
          </a:xfrm>
          <a:prstGeom prst="rect">
            <a:avLst/>
          </a:prstGeom>
        </p:spPr>
        <p:txBody>
          <a:bodyPr vert="horz" lIns="91440" tIns="45720" rIns="91440" bIns="45720" rtlCol="0" anchor="ctr"/>
          <a:lstStyle>
            <a:lvl1pPr marL="0" marR="0" indent="0" algn="r" defTabSz="685800" rtl="0" eaLnBrk="1" fontAlgn="auto" latinLnBrk="0" hangingPunct="1">
              <a:lnSpc>
                <a:spcPct val="100000"/>
              </a:lnSpc>
              <a:spcBef>
                <a:spcPts val="0"/>
              </a:spcBef>
              <a:spcAft>
                <a:spcPts val="0"/>
              </a:spcAft>
              <a:buClrTx/>
              <a:buSzTx/>
              <a:buFontTx/>
              <a:buNone/>
              <a:tabLst/>
              <a:defRPr sz="1050">
                <a:solidFill>
                  <a:schemeClr val="tx1"/>
                </a:solidFill>
              </a:defRPr>
            </a:lvl1pPr>
          </a:lstStyle>
          <a:p>
            <a:r>
              <a:rPr lang="en-US" dirty="0">
                <a:solidFill>
                  <a:prstClr val="black"/>
                </a:solidFill>
              </a:rPr>
              <a:t>Oral Abx and MBP for SSI Prevention   </a:t>
            </a:r>
            <a:fld id="{F3A12AAB-6ECC-094B-AAD8-94CFE9258C89}" type="slidenum">
              <a:rPr lang="en-US" smtClean="0">
                <a:solidFill>
                  <a:prstClr val="black"/>
                </a:solidFill>
              </a:rPr>
              <a:pPr/>
              <a:t>‹#›</a:t>
            </a:fld>
            <a:endParaRPr lang="en-US" dirty="0">
              <a:solidFill>
                <a:prstClr val="black"/>
              </a:solidFill>
            </a:endParaRPr>
          </a:p>
        </p:txBody>
      </p:sp>
    </p:spTree>
    <p:custDataLst>
      <p:tags r:id="rId1"/>
    </p:custDataLst>
    <p:extLst>
      <p:ext uri="{BB962C8B-B14F-4D97-AF65-F5344CB8AC3E}">
        <p14:creationId xmlns:p14="http://schemas.microsoft.com/office/powerpoint/2010/main" val="2965003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7C063FF-2216-6748-AB8F-FDF7521D75D7}"/>
              </a:ext>
            </a:extLst>
          </p:cNvPr>
          <p:cNvSpPr>
            <a:spLocks noGrp="1"/>
          </p:cNvSpPr>
          <p:nvPr>
            <p:ph type="sldNum" sz="quarter" idx="10"/>
          </p:nvPr>
        </p:nvSpPr>
        <p:spPr/>
        <p:txBody>
          <a:bodyPr/>
          <a:lstStyle>
            <a:lvl1pPr marL="0" marR="0" indent="0" algn="r" defTabSz="685800" rtl="0" eaLnBrk="1" fontAlgn="auto" latinLnBrk="0" hangingPunct="1">
              <a:lnSpc>
                <a:spcPct val="100000"/>
              </a:lnSpc>
              <a:spcBef>
                <a:spcPts val="0"/>
              </a:spcBef>
              <a:spcAft>
                <a:spcPts val="0"/>
              </a:spcAft>
              <a:buClrTx/>
              <a:buSzTx/>
              <a:buFontTx/>
              <a:buNone/>
              <a:tabLst/>
              <a:defRPr sz="1050"/>
            </a:lvl1pPr>
          </a:lstStyle>
          <a:p>
            <a:r>
              <a:rPr lang="en-US" dirty="0">
                <a:solidFill>
                  <a:prstClr val="black"/>
                </a:solidFill>
              </a:rPr>
              <a:t>Oral Abx and MBP for SSI Prevention   </a:t>
            </a:r>
            <a:fld id="{F3A12AAB-6ECC-094B-AAD8-94CFE9258C89}" type="slidenum">
              <a:rPr lang="en-US" smtClean="0">
                <a:solidFill>
                  <a:prstClr val="black"/>
                </a:solidFill>
              </a:rPr>
              <a:pPr/>
              <a:t>‹#›</a:t>
            </a:fld>
            <a:endParaRPr lang="en-US" dirty="0">
              <a:solidFill>
                <a:prstClr val="black"/>
              </a:solidFill>
            </a:endParaRPr>
          </a:p>
        </p:txBody>
      </p:sp>
    </p:spTree>
    <p:custDataLst>
      <p:tags r:id="rId1"/>
    </p:custDataLst>
    <p:extLst>
      <p:ext uri="{BB962C8B-B14F-4D97-AF65-F5344CB8AC3E}">
        <p14:creationId xmlns:p14="http://schemas.microsoft.com/office/powerpoint/2010/main" val="1058561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picture containing chart&#10;&#10;Description automatically generated">
            <a:extLst>
              <a:ext uri="{FF2B5EF4-FFF2-40B4-BE49-F238E27FC236}">
                <a16:creationId xmlns:a16="http://schemas.microsoft.com/office/drawing/2014/main" id="{0EB63023-750D-2B4F-9B01-D7E2D6EA2024}"/>
              </a:ext>
            </a:extLst>
          </p:cNvPr>
          <p:cNvPicPr>
            <a:picLocks noChangeAspect="1"/>
          </p:cNvPicPr>
          <p:nvPr userDrawn="1"/>
        </p:nvPicPr>
        <p:blipFill rotWithShape="1">
          <a:blip r:embed="rId9">
            <a:extLst>
              <a:ext uri="{28A0092B-C50C-407E-A947-70E740481C1C}">
                <a14:useLocalDpi xmlns:a14="http://schemas.microsoft.com/office/drawing/2010/main" val="0"/>
              </a:ext>
            </a:extLst>
          </a:blip>
          <a:srcRect l="488"/>
          <a:stretch/>
        </p:blipFill>
        <p:spPr>
          <a:xfrm>
            <a:off x="0" y="-16065"/>
            <a:ext cx="10406230" cy="7804529"/>
          </a:xfrm>
          <a:prstGeom prst="rect">
            <a:avLst/>
          </a:prstGeom>
        </p:spPr>
      </p:pic>
      <p:sp>
        <p:nvSpPr>
          <p:cNvPr id="2" name="Title Placeholder 1"/>
          <p:cNvSpPr>
            <a:spLocks noGrp="1"/>
          </p:cNvSpPr>
          <p:nvPr>
            <p:ph type="title"/>
          </p:nvPr>
        </p:nvSpPr>
        <p:spPr>
          <a:xfrm>
            <a:off x="712470" y="15320"/>
            <a:ext cx="8938260" cy="98010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712470" y="1192193"/>
            <a:ext cx="8938260" cy="58083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7652922" y="7547320"/>
            <a:ext cx="2659549" cy="272530"/>
          </a:xfrm>
          <a:prstGeom prst="rect">
            <a:avLst/>
          </a:prstGeom>
        </p:spPr>
        <p:txBody>
          <a:bodyPr vert="horz" lIns="91440" tIns="45720" rIns="91440" bIns="45720" rtlCol="0" anchor="ctr"/>
          <a:lstStyle>
            <a:lvl1pPr algn="r">
              <a:defRPr sz="1050">
                <a:solidFill>
                  <a:schemeClr val="tx1"/>
                </a:solidFill>
              </a:defRPr>
            </a:lvl1pPr>
          </a:lstStyle>
          <a:p>
            <a:r>
              <a:rPr lang="en-US" dirty="0"/>
              <a:t>Oral Abx and MBP for SSI Prevention   </a:t>
            </a:r>
            <a:fld id="{F3A12AAB-6ECC-094B-AAD8-94CFE9258C89}" type="slidenum">
              <a:rPr lang="en-US" smtClean="0"/>
              <a:pPr/>
              <a:t>‹#›</a:t>
            </a:fld>
            <a:endParaRPr lang="en-US" dirty="0"/>
          </a:p>
        </p:txBody>
      </p:sp>
      <p:sp>
        <p:nvSpPr>
          <p:cNvPr id="4" name="TextBox 3">
            <a:extLst>
              <a:ext uri="{FF2B5EF4-FFF2-40B4-BE49-F238E27FC236}">
                <a16:creationId xmlns:a16="http://schemas.microsoft.com/office/drawing/2014/main" id="{E945D1A7-B153-4CA6-BF19-7D553BCAF788}"/>
              </a:ext>
            </a:extLst>
          </p:cNvPr>
          <p:cNvSpPr txBox="1"/>
          <p:nvPr userDrawn="1"/>
        </p:nvSpPr>
        <p:spPr>
          <a:xfrm>
            <a:off x="398585" y="7223760"/>
            <a:ext cx="6362859" cy="663258"/>
          </a:xfrm>
          <a:prstGeom prst="rect">
            <a:avLst/>
          </a:prstGeom>
          <a:noFill/>
        </p:spPr>
        <p:txBody>
          <a:bodyPr wrap="square" rtlCol="0">
            <a:spAutoFit/>
          </a:bodyPr>
          <a:lstStyle/>
          <a:p>
            <a:pPr marL="0" marR="0" lvl="0" indent="0" algn="l" defTabSz="942083" rtl="0" eaLnBrk="1" fontAlgn="auto" latinLnBrk="0" hangingPunct="1">
              <a:lnSpc>
                <a:spcPct val="100000"/>
              </a:lnSpc>
              <a:spcBef>
                <a:spcPts val="0"/>
              </a:spcBef>
              <a:spcAft>
                <a:spcPts val="0"/>
              </a:spcAft>
              <a:buClrTx/>
              <a:buSzTx/>
              <a:buFontTx/>
              <a:buNone/>
              <a:tabLst/>
              <a:defRPr/>
            </a:pPr>
            <a:r>
              <a:rPr lang="en-US" sz="1855" dirty="0">
                <a:solidFill>
                  <a:prstClr val="black">
                    <a:lumMod val="50000"/>
                    <a:lumOff val="50000"/>
                  </a:prstClr>
                </a:solidFill>
              </a:rPr>
              <a:t>AHRQ Safety Program for Improving Surgical Care and Recovery </a:t>
            </a:r>
          </a:p>
          <a:p>
            <a:endParaRPr lang="en-US" sz="1855" dirty="0"/>
          </a:p>
        </p:txBody>
      </p:sp>
    </p:spTree>
    <p:custDataLst>
      <p:tags r:id="rId8"/>
    </p:custDataLst>
    <p:extLst>
      <p:ext uri="{BB962C8B-B14F-4D97-AF65-F5344CB8AC3E}">
        <p14:creationId xmlns:p14="http://schemas.microsoft.com/office/powerpoint/2010/main" val="616525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3" r:id="rId4"/>
    <p:sldLayoutId id="2147483664" r:id="rId5"/>
    <p:sldLayoutId id="2147483666" r:id="rId6"/>
  </p:sldLayoutIdLst>
  <p:hf hdr="0" dt="0"/>
  <p:txStyles>
    <p:titleStyle>
      <a:lvl1pPr algn="l" defTabSz="1036292" rtl="0" eaLnBrk="1" latinLnBrk="0" hangingPunct="1">
        <a:lnSpc>
          <a:spcPct val="90000"/>
        </a:lnSpc>
        <a:spcBef>
          <a:spcPct val="0"/>
        </a:spcBef>
        <a:buNone/>
        <a:defRPr sz="4987" kern="1200">
          <a:solidFill>
            <a:schemeClr val="tx1"/>
          </a:solidFill>
          <a:latin typeface="+mj-lt"/>
          <a:ea typeface="+mj-ea"/>
          <a:cs typeface="+mj-cs"/>
        </a:defRPr>
      </a:lvl1pPr>
    </p:titleStyle>
    <p:body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p:bodyStyle>
    <p:otherStyle>
      <a:defPPr>
        <a:defRPr lang="en-US"/>
      </a:defPPr>
      <a:lvl1pPr marL="0" algn="l" defTabSz="1036292" rtl="0" eaLnBrk="1" latinLnBrk="0" hangingPunct="1">
        <a:defRPr sz="2040" kern="1200">
          <a:solidFill>
            <a:schemeClr val="tx1"/>
          </a:solidFill>
          <a:latin typeface="+mn-lt"/>
          <a:ea typeface="+mn-ea"/>
          <a:cs typeface="+mn-cs"/>
        </a:defRPr>
      </a:lvl1pPr>
      <a:lvl2pPr marL="518146" algn="l" defTabSz="1036292" rtl="0" eaLnBrk="1" latinLnBrk="0" hangingPunct="1">
        <a:defRPr sz="2040" kern="1200">
          <a:solidFill>
            <a:schemeClr val="tx1"/>
          </a:solidFill>
          <a:latin typeface="+mn-lt"/>
          <a:ea typeface="+mn-ea"/>
          <a:cs typeface="+mn-cs"/>
        </a:defRPr>
      </a:lvl2pPr>
      <a:lvl3pPr marL="1036292" algn="l" defTabSz="1036292" rtl="0" eaLnBrk="1" latinLnBrk="0" hangingPunct="1">
        <a:defRPr sz="2040" kern="1200">
          <a:solidFill>
            <a:schemeClr val="tx1"/>
          </a:solidFill>
          <a:latin typeface="+mn-lt"/>
          <a:ea typeface="+mn-ea"/>
          <a:cs typeface="+mn-cs"/>
        </a:defRPr>
      </a:lvl3pPr>
      <a:lvl4pPr marL="1554438" algn="l" defTabSz="1036292" rtl="0" eaLnBrk="1" latinLnBrk="0" hangingPunct="1">
        <a:defRPr sz="2040" kern="1200">
          <a:solidFill>
            <a:schemeClr val="tx1"/>
          </a:solidFill>
          <a:latin typeface="+mn-lt"/>
          <a:ea typeface="+mn-ea"/>
          <a:cs typeface="+mn-cs"/>
        </a:defRPr>
      </a:lvl4pPr>
      <a:lvl5pPr marL="2072584" algn="l" defTabSz="1036292" rtl="0" eaLnBrk="1" latinLnBrk="0" hangingPunct="1">
        <a:defRPr sz="2040" kern="1200">
          <a:solidFill>
            <a:schemeClr val="tx1"/>
          </a:solidFill>
          <a:latin typeface="+mn-lt"/>
          <a:ea typeface="+mn-ea"/>
          <a:cs typeface="+mn-cs"/>
        </a:defRPr>
      </a:lvl5pPr>
      <a:lvl6pPr marL="2590730" algn="l" defTabSz="1036292" rtl="0" eaLnBrk="1" latinLnBrk="0" hangingPunct="1">
        <a:defRPr sz="2040" kern="1200">
          <a:solidFill>
            <a:schemeClr val="tx1"/>
          </a:solidFill>
          <a:latin typeface="+mn-lt"/>
          <a:ea typeface="+mn-ea"/>
          <a:cs typeface="+mn-cs"/>
        </a:defRPr>
      </a:lvl6pPr>
      <a:lvl7pPr marL="3108875" algn="l" defTabSz="1036292" rtl="0" eaLnBrk="1" latinLnBrk="0" hangingPunct="1">
        <a:defRPr sz="2040" kern="1200">
          <a:solidFill>
            <a:schemeClr val="tx1"/>
          </a:solidFill>
          <a:latin typeface="+mn-lt"/>
          <a:ea typeface="+mn-ea"/>
          <a:cs typeface="+mn-cs"/>
        </a:defRPr>
      </a:lvl7pPr>
      <a:lvl8pPr marL="3627021" algn="l" defTabSz="1036292" rtl="0" eaLnBrk="1" latinLnBrk="0" hangingPunct="1">
        <a:defRPr sz="2040" kern="1200">
          <a:solidFill>
            <a:schemeClr val="tx1"/>
          </a:solidFill>
          <a:latin typeface="+mn-lt"/>
          <a:ea typeface="+mn-ea"/>
          <a:cs typeface="+mn-cs"/>
        </a:defRPr>
      </a:lvl8pPr>
      <a:lvl9pPr marL="4145168" algn="l" defTabSz="1036292"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7.xml.rels><?xml version="1.0" encoding="UTF-8" standalone="yes"?>
<Relationships xmlns="http://schemas.openxmlformats.org/package/2006/relationships"><Relationship Id="rId3" Type="http://schemas.openxmlformats.org/officeDocument/2006/relationships/hyperlink" Target="https://fascrs.org/healthcare-providers/education/clinical-practice-guidelines" TargetMode="External"/><Relationship Id="rId2" Type="http://schemas.openxmlformats.org/officeDocument/2006/relationships/hyperlink" Target="https://www.cdc.gov/infectioncontrol/guidelines/ssi/inde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linicaltrials.gov/ct2/show/NCT04281667?term=MOBILE2&amp;draw=2&amp;rank=1" TargetMode="External"/><Relationship Id="rId2" Type="http://schemas.openxmlformats.org/officeDocument/2006/relationships/hyperlink" Target="https://clinicaltrials.gov/ct2/show/NCT0493117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6775" y="2719468"/>
            <a:ext cx="8808720" cy="1269599"/>
          </a:xfrm>
        </p:spPr>
        <p:txBody>
          <a:bodyPr>
            <a:normAutofit fontScale="90000"/>
          </a:bodyPr>
          <a:lstStyle/>
          <a:p>
            <a:r>
              <a:rPr lang="en-US" sz="4500" dirty="0"/>
              <a:t>Oral Antibiotics and Mechanical Bowel Prep for SSI Prevention for Colorectal Surgery</a:t>
            </a:r>
            <a:endParaRPr lang="en-US" sz="4950" dirty="0"/>
          </a:p>
        </p:txBody>
      </p:sp>
      <p:sp>
        <p:nvSpPr>
          <p:cNvPr id="3" name="Subtitle 2"/>
          <p:cNvSpPr>
            <a:spLocks noGrp="1"/>
          </p:cNvSpPr>
          <p:nvPr>
            <p:ph type="subTitle" idx="1"/>
          </p:nvPr>
        </p:nvSpPr>
        <p:spPr>
          <a:xfrm>
            <a:off x="776775" y="4642029"/>
            <a:ext cx="8808720" cy="993603"/>
          </a:xfrm>
        </p:spPr>
        <p:txBody>
          <a:bodyPr>
            <a:normAutofit fontScale="92500" lnSpcReduction="10000"/>
          </a:bodyPr>
          <a:lstStyle/>
          <a:p>
            <a:r>
              <a:rPr lang="en-US" sz="3300" dirty="0"/>
              <a:t>How the Approach Has Evolved, with </a:t>
            </a:r>
          </a:p>
          <a:p>
            <a:r>
              <a:rPr lang="en-US" sz="3300" dirty="0"/>
              <a:t>Current Recommendations on the Right Approach</a:t>
            </a:r>
          </a:p>
          <a:p>
            <a:endParaRPr lang="en-US" sz="3300" dirty="0"/>
          </a:p>
        </p:txBody>
      </p:sp>
      <p:sp>
        <p:nvSpPr>
          <p:cNvPr id="6" name="TextBox 5">
            <a:extLst>
              <a:ext uri="{FF2B5EF4-FFF2-40B4-BE49-F238E27FC236}">
                <a16:creationId xmlns:a16="http://schemas.microsoft.com/office/drawing/2014/main" id="{495574BB-D516-417E-AC43-215ECA07D58F}"/>
              </a:ext>
            </a:extLst>
          </p:cNvPr>
          <p:cNvSpPr txBox="1"/>
          <p:nvPr/>
        </p:nvSpPr>
        <p:spPr>
          <a:xfrm>
            <a:off x="1008994" y="-75156"/>
            <a:ext cx="8282760" cy="1077218"/>
          </a:xfrm>
          <a:prstGeom prst="rect">
            <a:avLst/>
          </a:prstGeom>
          <a:noFill/>
        </p:spPr>
        <p:txBody>
          <a:bodyPr wrap="square" rtlCol="0">
            <a:spAutoFit/>
          </a:bodyPr>
          <a:lstStyle/>
          <a:p>
            <a:pPr algn="ctr"/>
            <a:r>
              <a:rPr lang="en-US" sz="3200" b="1" dirty="0">
                <a:solidFill>
                  <a:prstClr val="black"/>
                </a:solidFill>
                <a:latin typeface="Calibri Light" panose="020F0302020204030204"/>
                <a:ea typeface="+mj-ea"/>
                <a:cs typeface="+mj-cs"/>
              </a:rPr>
              <a:t>AHRQ Safety Program for Improving</a:t>
            </a:r>
            <a:br>
              <a:rPr lang="en-US" sz="3200" b="1" dirty="0">
                <a:solidFill>
                  <a:prstClr val="black"/>
                </a:solidFill>
                <a:latin typeface="Calibri Light" panose="020F0302020204030204"/>
                <a:ea typeface="+mj-ea"/>
                <a:cs typeface="+mj-cs"/>
              </a:rPr>
            </a:br>
            <a:r>
              <a:rPr lang="en-US" sz="3200" b="1" dirty="0">
                <a:solidFill>
                  <a:prstClr val="black"/>
                </a:solidFill>
                <a:latin typeface="Calibri Light" panose="020F0302020204030204"/>
                <a:ea typeface="+mj-ea"/>
                <a:cs typeface="+mj-cs"/>
              </a:rPr>
              <a:t>Surgical Care and Recovery</a:t>
            </a:r>
            <a:endParaRPr lang="en-US" sz="900" b="1" dirty="0">
              <a:latin typeface="+mj-lt"/>
            </a:endParaRPr>
          </a:p>
        </p:txBody>
      </p:sp>
      <p:sp>
        <p:nvSpPr>
          <p:cNvPr id="4" name="TextBox 3">
            <a:extLst>
              <a:ext uri="{FF2B5EF4-FFF2-40B4-BE49-F238E27FC236}">
                <a16:creationId xmlns:a16="http://schemas.microsoft.com/office/drawing/2014/main" id="{CBD9C670-428A-5218-9896-1D8C01280F38}"/>
              </a:ext>
            </a:extLst>
          </p:cNvPr>
          <p:cNvSpPr txBox="1"/>
          <p:nvPr/>
        </p:nvSpPr>
        <p:spPr>
          <a:xfrm>
            <a:off x="8291403" y="7200151"/>
            <a:ext cx="2172005" cy="584775"/>
          </a:xfrm>
          <a:prstGeom prst="rect">
            <a:avLst/>
          </a:prstGeom>
          <a:noFill/>
        </p:spPr>
        <p:txBody>
          <a:bodyPr wrap="none" rtlCol="0">
            <a:spAutoFit/>
          </a:bodyPr>
          <a:lstStyle/>
          <a:p>
            <a:pPr algn="r"/>
            <a:r>
              <a:rPr lang="en-US" sz="1600" dirty="0"/>
              <a:t>AHRQ Pub. No. 23-0052</a:t>
            </a:r>
          </a:p>
          <a:p>
            <a:pPr algn="r"/>
            <a:r>
              <a:rPr lang="en-US" sz="1600" dirty="0"/>
              <a:t>June 2023</a:t>
            </a:r>
          </a:p>
        </p:txBody>
      </p:sp>
    </p:spTree>
    <p:custDataLst>
      <p:tags r:id="rId1"/>
    </p:custDataLst>
    <p:extLst>
      <p:ext uri="{BB962C8B-B14F-4D97-AF65-F5344CB8AC3E}">
        <p14:creationId xmlns:p14="http://schemas.microsoft.com/office/powerpoint/2010/main" val="258903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D28E7F-7556-476F-AFCF-D70CAEDE441B}"/>
              </a:ext>
            </a:extLst>
          </p:cNvPr>
          <p:cNvSpPr>
            <a:spLocks noGrp="1"/>
          </p:cNvSpPr>
          <p:nvPr>
            <p:ph type="title"/>
          </p:nvPr>
        </p:nvSpPr>
        <p:spPr>
          <a:xfrm>
            <a:off x="142211" y="0"/>
            <a:ext cx="10078777" cy="987972"/>
          </a:xfrm>
        </p:spPr>
        <p:txBody>
          <a:bodyPr>
            <a:normAutofit/>
          </a:bodyPr>
          <a:lstStyle/>
          <a:p>
            <a:pPr algn="ctr" defTabSz="685800"/>
            <a:r>
              <a:rPr lang="en-US" sz="4400" dirty="0">
                <a:ea typeface="+mn-ea"/>
                <a:cs typeface="+mn-cs"/>
              </a:rPr>
              <a:t>References (Part 1)</a:t>
            </a:r>
          </a:p>
        </p:txBody>
      </p:sp>
      <p:sp>
        <p:nvSpPr>
          <p:cNvPr id="6" name="Content Placeholder 5">
            <a:extLst>
              <a:ext uri="{FF2B5EF4-FFF2-40B4-BE49-F238E27FC236}">
                <a16:creationId xmlns:a16="http://schemas.microsoft.com/office/drawing/2014/main" id="{FC90D9FA-5F93-43AB-B45E-460743315197}"/>
              </a:ext>
            </a:extLst>
          </p:cNvPr>
          <p:cNvSpPr>
            <a:spLocks noGrp="1"/>
          </p:cNvSpPr>
          <p:nvPr>
            <p:ph idx="1"/>
          </p:nvPr>
        </p:nvSpPr>
        <p:spPr>
          <a:xfrm>
            <a:off x="142211" y="1120140"/>
            <a:ext cx="10078778" cy="5467876"/>
          </a:xfrm>
          <a:noFill/>
        </p:spPr>
        <p:txBody>
          <a:bodyPr>
            <a:noAutofit/>
          </a:bodyPr>
          <a:lstStyle/>
          <a:p>
            <a:pPr marL="342900" indent="-342900">
              <a:lnSpc>
                <a:spcPct val="100000"/>
              </a:lnSpc>
              <a:spcBef>
                <a:spcPts val="0"/>
              </a:spcBef>
              <a:spcAft>
                <a:spcPts val="800"/>
              </a:spcAft>
              <a:buFont typeface="+mj-lt"/>
              <a:buAutoNum type="arabicPeriod"/>
            </a:pPr>
            <a:r>
              <a:rPr lang="en-US" sz="1500" dirty="0">
                <a:ea typeface="Calibri" panose="020F0502020204030204" pitchFamily="34" charset="0"/>
                <a:cs typeface="Times New Roman" panose="02020603050405020304" pitchFamily="18" charset="0"/>
              </a:rPr>
              <a:t>Nichols RL, </a:t>
            </a:r>
            <a:r>
              <a:rPr lang="en-US" sz="1500" dirty="0" err="1">
                <a:ea typeface="Calibri" panose="020F0502020204030204" pitchFamily="34" charset="0"/>
                <a:cs typeface="Times New Roman" panose="02020603050405020304" pitchFamily="18" charset="0"/>
              </a:rPr>
              <a:t>Gorbach</a:t>
            </a:r>
            <a:r>
              <a:rPr lang="en-US" sz="1500" dirty="0">
                <a:ea typeface="Calibri" panose="020F0502020204030204" pitchFamily="34" charset="0"/>
                <a:cs typeface="Times New Roman" panose="02020603050405020304" pitchFamily="18" charset="0"/>
              </a:rPr>
              <a:t> SL, Condon RE. Alteration of intestinal microflora following preoperative mechanical preparation of the colon. Dis Colon Rectum. 1971 Mar-Apr;14(2):123-7.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10.1007/BF02560057. PMID: 4934194. </a:t>
            </a:r>
          </a:p>
          <a:p>
            <a:pPr marL="342900" indent="-342900">
              <a:lnSpc>
                <a:spcPct val="100000"/>
              </a:lnSpc>
              <a:spcBef>
                <a:spcPts val="0"/>
              </a:spcBef>
              <a:spcAft>
                <a:spcPts val="800"/>
              </a:spcAft>
              <a:buFont typeface="+mj-lt"/>
              <a:buAutoNum type="arabicPeriod"/>
            </a:pPr>
            <a:r>
              <a:rPr lang="en-US" sz="1500" dirty="0">
                <a:ea typeface="Calibri" panose="020F0502020204030204" pitchFamily="34" charset="0"/>
                <a:cs typeface="Times New Roman" panose="02020603050405020304" pitchFamily="18" charset="0"/>
              </a:rPr>
              <a:t>Washington JA 2nd, Dearing WH, Judd ES, et al. Effect of preoperative antibiotic regimen on development of infection after intestinal surgery: Prospective, randomized, double-blind study. Ann Surg. 1974 Oct;180(4):567-72.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10.1097/00000658-197410000-00021. PMID: 4606495; PMCID: PMC1344143. </a:t>
            </a:r>
          </a:p>
          <a:p>
            <a:pPr marL="342900" indent="-342900">
              <a:lnSpc>
                <a:spcPct val="100000"/>
              </a:lnSpc>
              <a:spcBef>
                <a:spcPts val="0"/>
              </a:spcBef>
              <a:spcAft>
                <a:spcPts val="800"/>
              </a:spcAft>
              <a:buFont typeface="+mj-lt"/>
              <a:buAutoNum type="arabicPeriod"/>
            </a:pPr>
            <a:r>
              <a:rPr lang="en-US" sz="1500" dirty="0" err="1">
                <a:ea typeface="Calibri" panose="020F0502020204030204" pitchFamily="34" charset="0"/>
                <a:cs typeface="Times New Roman" panose="02020603050405020304" pitchFamily="18" charset="0"/>
              </a:rPr>
              <a:t>Wapnick</a:t>
            </a:r>
            <a:r>
              <a:rPr lang="en-US" sz="1500" dirty="0">
                <a:ea typeface="Calibri" panose="020F0502020204030204" pitchFamily="34" charset="0"/>
                <a:cs typeface="Times New Roman" panose="02020603050405020304" pitchFamily="18" charset="0"/>
              </a:rPr>
              <a:t> S, Guinto R, </a:t>
            </a:r>
            <a:r>
              <a:rPr lang="en-US" sz="1500" dirty="0" err="1">
                <a:ea typeface="Calibri" panose="020F0502020204030204" pitchFamily="34" charset="0"/>
                <a:cs typeface="Times New Roman" panose="02020603050405020304" pitchFamily="18" charset="0"/>
              </a:rPr>
              <a:t>Reizis</a:t>
            </a:r>
            <a:r>
              <a:rPr lang="en-US" sz="1500" dirty="0">
                <a:ea typeface="Calibri" panose="020F0502020204030204" pitchFamily="34" charset="0"/>
                <a:cs typeface="Times New Roman" panose="02020603050405020304" pitchFamily="18" charset="0"/>
              </a:rPr>
              <a:t> I, et al. Reduction of postoperative infection in elective colon surgery with preoperative administration of kanamycin and erythromycin. Surgery. 1979 Mar;85(3):317-21. PMID: 371048. </a:t>
            </a:r>
          </a:p>
          <a:p>
            <a:pPr marL="342900" indent="-342900">
              <a:lnSpc>
                <a:spcPct val="100000"/>
              </a:lnSpc>
              <a:spcBef>
                <a:spcPts val="0"/>
              </a:spcBef>
              <a:spcAft>
                <a:spcPts val="800"/>
              </a:spcAft>
              <a:buFont typeface="+mj-lt"/>
              <a:buAutoNum type="arabicPeriod"/>
            </a:pPr>
            <a:r>
              <a:rPr lang="en-US" sz="1500" dirty="0">
                <a:ea typeface="Calibri" panose="020F0502020204030204" pitchFamily="34" charset="0"/>
                <a:cs typeface="Times New Roman" panose="02020603050405020304" pitchFamily="18" charset="0"/>
              </a:rPr>
              <a:t>Matheson DM, Arabi Y, Baxter-Smith D, et al. Randomized </a:t>
            </a:r>
            <a:r>
              <a:rPr lang="en-US" sz="1500" dirty="0" err="1">
                <a:ea typeface="Calibri" panose="020F0502020204030204" pitchFamily="34" charset="0"/>
                <a:cs typeface="Times New Roman" panose="02020603050405020304" pitchFamily="18" charset="0"/>
              </a:rPr>
              <a:t>multicentre</a:t>
            </a:r>
            <a:r>
              <a:rPr lang="en-US" sz="1500" dirty="0">
                <a:ea typeface="Calibri" panose="020F0502020204030204" pitchFamily="34" charset="0"/>
                <a:cs typeface="Times New Roman" panose="02020603050405020304" pitchFamily="18" charset="0"/>
              </a:rPr>
              <a:t> trial of oral bowel preparation and antimicrobials for elective colorectal operations. Br J Surg. 1978 Sep;65(9):597-600.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10.1002/bjs.1800650902. PMID: 359083. </a:t>
            </a:r>
          </a:p>
          <a:p>
            <a:pPr marL="342900" indent="-342900">
              <a:lnSpc>
                <a:spcPct val="100000"/>
              </a:lnSpc>
              <a:spcBef>
                <a:spcPts val="0"/>
              </a:spcBef>
              <a:spcAft>
                <a:spcPts val="800"/>
              </a:spcAft>
              <a:buFont typeface="+mj-lt"/>
              <a:buAutoNum type="arabicPeriod"/>
            </a:pPr>
            <a:r>
              <a:rPr lang="en-US" sz="1500" dirty="0">
                <a:ea typeface="Calibri" panose="020F0502020204030204" pitchFamily="34" charset="0"/>
                <a:cs typeface="Times New Roman" panose="02020603050405020304" pitchFamily="18" charset="0"/>
              </a:rPr>
              <a:t>Clarke JS, Condon RE, Bartlett JG, et al. Preoperative oral antibiotics reduce septic complications of colon operations: results of prospective, randomized, double-blind clinical study. Ann Surg. 1977 Sep;186(3):251-9.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10.1097/00000658-197709000-00003. PMID: 889372; PMCID: PMC1396345. </a:t>
            </a:r>
          </a:p>
          <a:p>
            <a:pPr marL="342900" indent="-342900">
              <a:lnSpc>
                <a:spcPct val="100000"/>
              </a:lnSpc>
              <a:spcBef>
                <a:spcPts val="0"/>
              </a:spcBef>
              <a:spcAft>
                <a:spcPts val="800"/>
              </a:spcAft>
              <a:buFont typeface="+mj-lt"/>
              <a:buAutoNum type="arabicPeriod"/>
            </a:pPr>
            <a:r>
              <a:rPr lang="en-US" sz="1500" dirty="0" err="1">
                <a:ea typeface="Calibri" panose="020F0502020204030204" pitchFamily="34" charset="0"/>
                <a:cs typeface="Times New Roman" panose="02020603050405020304" pitchFamily="18" charset="0"/>
              </a:rPr>
              <a:t>Keighley</a:t>
            </a:r>
            <a:r>
              <a:rPr lang="en-US" sz="1500" dirty="0">
                <a:ea typeface="Calibri" panose="020F0502020204030204" pitchFamily="34" charset="0"/>
                <a:cs typeface="Times New Roman" panose="02020603050405020304" pitchFamily="18" charset="0"/>
              </a:rPr>
              <a:t> MR, Arabi Y, Alexander-Williams J, et al. Comparison between systemic and oral antimicrobial prophylaxis in colorectal surgery. Lancet. 1979 Apr 28;1(8122):894-7.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10.1016/s0140-6736(79)91373-4. PMID: 86666. </a:t>
            </a:r>
          </a:p>
          <a:p>
            <a:pPr marL="342900" indent="-342900">
              <a:lnSpc>
                <a:spcPct val="100000"/>
              </a:lnSpc>
              <a:spcBef>
                <a:spcPts val="0"/>
              </a:spcBef>
              <a:spcAft>
                <a:spcPts val="800"/>
              </a:spcAft>
              <a:buFont typeface="+mj-lt"/>
              <a:buAutoNum type="arabicPeriod"/>
            </a:pPr>
            <a:r>
              <a:rPr lang="en-US" sz="1500" dirty="0" err="1">
                <a:ea typeface="Calibri" panose="020F0502020204030204" pitchFamily="34" charset="0"/>
                <a:cs typeface="Times New Roman" panose="02020603050405020304" pitchFamily="18" charset="0"/>
              </a:rPr>
              <a:t>Bratzler</a:t>
            </a:r>
            <a:r>
              <a:rPr lang="en-US" sz="1500" dirty="0">
                <a:ea typeface="Calibri" panose="020F0502020204030204" pitchFamily="34" charset="0"/>
                <a:cs typeface="Times New Roman" panose="02020603050405020304" pitchFamily="18" charset="0"/>
              </a:rPr>
              <a:t> DW, Houck PM, Richards C, et al. Use of antimicrobial prophylaxis for major surgery: baseline results from the National Surgical Infection Prevention Project. Arch Surg. 2005 Feb;140(2):174-82.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10.1001/archsurg.140.2.174. PMID: 15724000.</a:t>
            </a:r>
          </a:p>
          <a:p>
            <a:pPr marL="342900" indent="-342900">
              <a:lnSpc>
                <a:spcPct val="100000"/>
              </a:lnSpc>
              <a:spcBef>
                <a:spcPts val="0"/>
              </a:spcBef>
              <a:spcAft>
                <a:spcPts val="800"/>
              </a:spcAft>
              <a:buFont typeface="+mj-lt"/>
              <a:buAutoNum type="arabicPeriod"/>
            </a:pPr>
            <a:r>
              <a:rPr lang="en-US" sz="1500" dirty="0">
                <a:ea typeface="Calibri" panose="020F0502020204030204" pitchFamily="34" charset="0"/>
                <a:cs typeface="Times New Roman" panose="02020603050405020304" pitchFamily="18" charset="0"/>
              </a:rPr>
              <a:t>Burke P, Mealy K, Gillen P, et al. Requirement for bowel preparation in colorectal surgery. Br J Surg. 1994 Jun;81(6):907-10.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10.1002/bjs.1800810639. PMID: 8044619. </a:t>
            </a:r>
          </a:p>
          <a:p>
            <a:pPr marL="342900" indent="-342900">
              <a:lnSpc>
                <a:spcPct val="100000"/>
              </a:lnSpc>
              <a:spcBef>
                <a:spcPts val="0"/>
              </a:spcBef>
              <a:spcAft>
                <a:spcPts val="800"/>
              </a:spcAft>
              <a:buFont typeface="+mj-lt"/>
              <a:buAutoNum type="arabicPeriod"/>
            </a:pPr>
            <a:r>
              <a:rPr lang="en-US" sz="1500" dirty="0">
                <a:ea typeface="Calibri" panose="020F0502020204030204" pitchFamily="34" charset="0"/>
                <a:cs typeface="Times New Roman" panose="02020603050405020304" pitchFamily="18" charset="0"/>
              </a:rPr>
              <a:t>Santos JC Jr, Batista J, </a:t>
            </a:r>
            <a:r>
              <a:rPr lang="en-US" sz="1500" dirty="0" err="1">
                <a:ea typeface="Calibri" panose="020F0502020204030204" pitchFamily="34" charset="0"/>
                <a:cs typeface="Times New Roman" panose="02020603050405020304" pitchFamily="18" charset="0"/>
              </a:rPr>
              <a:t>Sirimarco</a:t>
            </a:r>
            <a:r>
              <a:rPr lang="en-US" sz="1500" dirty="0">
                <a:ea typeface="Calibri" panose="020F0502020204030204" pitchFamily="34" charset="0"/>
                <a:cs typeface="Times New Roman" panose="02020603050405020304" pitchFamily="18" charset="0"/>
              </a:rPr>
              <a:t> MT, et al. Prospective randomized trial of mechanical bowel preparation in patients undergoing elective colorectal surgery. Br J Surg. 1994 Nov;81(11):1673-6.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10.1002/bjs.1800811139. PMID: 7827905. </a:t>
            </a:r>
          </a:p>
        </p:txBody>
      </p:sp>
      <p:sp>
        <p:nvSpPr>
          <p:cNvPr id="4" name="Slide Number Placeholder 3">
            <a:extLst>
              <a:ext uri="{FF2B5EF4-FFF2-40B4-BE49-F238E27FC236}">
                <a16:creationId xmlns:a16="http://schemas.microsoft.com/office/drawing/2014/main" id="{95A5A90F-F787-4F47-9790-64114072C2E5}"/>
              </a:ext>
            </a:extLst>
          </p:cNvPr>
          <p:cNvSpPr>
            <a:spLocks noGrp="1"/>
          </p:cNvSpPr>
          <p:nvPr>
            <p:ph type="sldNum" sz="quarter" idx="4"/>
          </p:nvPr>
        </p:nvSpPr>
        <p:spPr>
          <a:xfrm>
            <a:off x="6830252" y="7464365"/>
            <a:ext cx="3633374" cy="410329"/>
          </a:xfrm>
        </p:spPr>
        <p:txBody>
          <a:bodyPr/>
          <a:lstStyle/>
          <a:p>
            <a:r>
              <a:rPr lang="en-US" sz="1200" dirty="0"/>
              <a:t>Oral Antibiotics and Mechanical Bowel Prep </a:t>
            </a:r>
            <a:fld id="{F3A12AAB-6ECC-094B-AAD8-94CFE9258C89}" type="slidenum">
              <a:rPr lang="en-US" sz="1200"/>
              <a:pPr/>
              <a:t>10</a:t>
            </a:fld>
            <a:endParaRPr lang="en-US" sz="1600" dirty="0"/>
          </a:p>
        </p:txBody>
      </p:sp>
    </p:spTree>
    <p:custDataLst>
      <p:tags r:id="rId1"/>
    </p:custDataLst>
    <p:extLst>
      <p:ext uri="{BB962C8B-B14F-4D97-AF65-F5344CB8AC3E}">
        <p14:creationId xmlns:p14="http://schemas.microsoft.com/office/powerpoint/2010/main" val="1603500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D28E7F-7556-476F-AFCF-D70CAEDE441B}"/>
              </a:ext>
            </a:extLst>
          </p:cNvPr>
          <p:cNvSpPr>
            <a:spLocks noGrp="1"/>
          </p:cNvSpPr>
          <p:nvPr>
            <p:ph type="title"/>
          </p:nvPr>
        </p:nvSpPr>
        <p:spPr>
          <a:xfrm>
            <a:off x="142212" y="0"/>
            <a:ext cx="10078777" cy="987972"/>
          </a:xfrm>
        </p:spPr>
        <p:txBody>
          <a:bodyPr>
            <a:normAutofit/>
          </a:bodyPr>
          <a:lstStyle/>
          <a:p>
            <a:pPr algn="ctr" defTabSz="685800"/>
            <a:r>
              <a:rPr lang="en-US" sz="4400" dirty="0">
                <a:ea typeface="+mn-ea"/>
                <a:cs typeface="+mn-cs"/>
              </a:rPr>
              <a:t>References (Part 2)</a:t>
            </a:r>
          </a:p>
        </p:txBody>
      </p:sp>
      <p:sp>
        <p:nvSpPr>
          <p:cNvPr id="6" name="Content Placeholder 5">
            <a:extLst>
              <a:ext uri="{FF2B5EF4-FFF2-40B4-BE49-F238E27FC236}">
                <a16:creationId xmlns:a16="http://schemas.microsoft.com/office/drawing/2014/main" id="{FC90D9FA-5F93-43AB-B45E-460743315197}"/>
              </a:ext>
            </a:extLst>
          </p:cNvPr>
          <p:cNvSpPr>
            <a:spLocks noGrp="1"/>
          </p:cNvSpPr>
          <p:nvPr>
            <p:ph idx="1"/>
          </p:nvPr>
        </p:nvSpPr>
        <p:spPr>
          <a:xfrm>
            <a:off x="142211" y="1131570"/>
            <a:ext cx="10078778" cy="5852160"/>
          </a:xfrm>
          <a:noFill/>
        </p:spPr>
        <p:txBody>
          <a:bodyPr>
            <a:noAutofit/>
          </a:bodyPr>
          <a:lstStyle/>
          <a:p>
            <a:pPr marL="342900" indent="-342900">
              <a:lnSpc>
                <a:spcPct val="100000"/>
              </a:lnSpc>
              <a:spcBef>
                <a:spcPts val="0"/>
              </a:spcBef>
              <a:spcAft>
                <a:spcPts val="800"/>
              </a:spcAft>
              <a:buFont typeface="+mj-lt"/>
              <a:buAutoNum type="arabicPeriod" startAt="10"/>
            </a:pPr>
            <a:r>
              <a:rPr lang="en-US" sz="1500" dirty="0" err="1">
                <a:ea typeface="Calibri" panose="020F0502020204030204" pitchFamily="34" charset="0"/>
                <a:cs typeface="Times New Roman" panose="02020603050405020304" pitchFamily="18" charset="0"/>
              </a:rPr>
              <a:t>Miettinen</a:t>
            </a:r>
            <a:r>
              <a:rPr lang="en-US" sz="1500" dirty="0">
                <a:ea typeface="Calibri" panose="020F0502020204030204" pitchFamily="34" charset="0"/>
                <a:cs typeface="Times New Roman" panose="02020603050405020304" pitchFamily="18" charset="0"/>
              </a:rPr>
              <a:t> RP, </a:t>
            </a:r>
            <a:r>
              <a:rPr lang="en-US" sz="1500" dirty="0" err="1">
                <a:ea typeface="Calibri" panose="020F0502020204030204" pitchFamily="34" charset="0"/>
                <a:cs typeface="Times New Roman" panose="02020603050405020304" pitchFamily="18" charset="0"/>
              </a:rPr>
              <a:t>Laitinen</a:t>
            </a:r>
            <a:r>
              <a:rPr lang="en-US" sz="1500" dirty="0">
                <a:ea typeface="Calibri" panose="020F0502020204030204" pitchFamily="34" charset="0"/>
                <a:cs typeface="Times New Roman" panose="02020603050405020304" pitchFamily="18" charset="0"/>
              </a:rPr>
              <a:t> ST, </a:t>
            </a:r>
            <a:r>
              <a:rPr lang="en-US" sz="1500" dirty="0" err="1">
                <a:ea typeface="Calibri" panose="020F0502020204030204" pitchFamily="34" charset="0"/>
                <a:cs typeface="Times New Roman" panose="02020603050405020304" pitchFamily="18" charset="0"/>
              </a:rPr>
              <a:t>Mäkelä</a:t>
            </a:r>
            <a:r>
              <a:rPr lang="en-US" sz="1500" dirty="0">
                <a:ea typeface="Calibri" panose="020F0502020204030204" pitchFamily="34" charset="0"/>
                <a:cs typeface="Times New Roman" panose="02020603050405020304" pitchFamily="18" charset="0"/>
              </a:rPr>
              <a:t> JT, et al. Bowel preparation with oral polyethylene glycol electrolyte solution vs. no preparation in elective open colorectal surgery: prospective, randomized study. Dis Colon Rectum. 2000 May;43(5):669-75; discussion 675-7.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10.1007/BF02235585. PMID: 10826429.</a:t>
            </a:r>
          </a:p>
          <a:p>
            <a:pPr marL="342900" indent="-342900">
              <a:lnSpc>
                <a:spcPct val="100000"/>
              </a:lnSpc>
              <a:spcBef>
                <a:spcPts val="0"/>
              </a:spcBef>
              <a:spcAft>
                <a:spcPts val="800"/>
              </a:spcAft>
              <a:buFont typeface="+mj-lt"/>
              <a:buAutoNum type="arabicPeriod" startAt="10"/>
            </a:pPr>
            <a:r>
              <a:rPr lang="en-US" sz="1500" dirty="0"/>
              <a:t>Slim K, </a:t>
            </a:r>
            <a:r>
              <a:rPr lang="en-US" sz="1500" dirty="0" err="1"/>
              <a:t>Vicaut</a:t>
            </a:r>
            <a:r>
              <a:rPr lang="en-US" sz="1500" dirty="0"/>
              <a:t> E, Panis Y, et al. Meta-analysis of randomized clinical trials of colorectal surgery with or without mechanical bowel preparation. Br J Surg. 2004 Sep;91(9):1125-30. </a:t>
            </a:r>
            <a:r>
              <a:rPr lang="en-US" sz="1500" dirty="0" err="1"/>
              <a:t>doi</a:t>
            </a:r>
            <a:r>
              <a:rPr lang="en-US" sz="1500" dirty="0"/>
              <a:t>: 10.1002/bjs.4651. PMID: 15449262.</a:t>
            </a:r>
            <a:endParaRPr lang="en-US" sz="1500" dirty="0">
              <a:ea typeface="Calibri" panose="020F0502020204030204" pitchFamily="34" charset="0"/>
              <a:cs typeface="Times New Roman" panose="02020603050405020304" pitchFamily="18" charset="0"/>
            </a:endParaRPr>
          </a:p>
          <a:p>
            <a:pPr marL="342900" indent="-342900">
              <a:lnSpc>
                <a:spcPct val="100000"/>
              </a:lnSpc>
              <a:spcBef>
                <a:spcPts val="0"/>
              </a:spcBef>
              <a:spcAft>
                <a:spcPts val="800"/>
              </a:spcAft>
              <a:buFont typeface="+mj-lt"/>
              <a:buAutoNum type="arabicPeriod" startAt="10"/>
            </a:pPr>
            <a:r>
              <a:rPr lang="en-US" sz="1500" dirty="0" err="1">
                <a:ea typeface="Calibri" panose="020F0502020204030204" pitchFamily="34" charset="0"/>
                <a:cs typeface="Times New Roman" panose="02020603050405020304" pitchFamily="18" charset="0"/>
              </a:rPr>
              <a:t>Güenaga</a:t>
            </a:r>
            <a:r>
              <a:rPr lang="en-US" sz="1500" dirty="0">
                <a:ea typeface="Calibri" panose="020F0502020204030204" pitchFamily="34" charset="0"/>
                <a:cs typeface="Times New Roman" panose="02020603050405020304" pitchFamily="18" charset="0"/>
              </a:rPr>
              <a:t> KF, Matos D, Wille-</a:t>
            </a:r>
            <a:r>
              <a:rPr lang="en-US" sz="1500" dirty="0" err="1">
                <a:ea typeface="Calibri" panose="020F0502020204030204" pitchFamily="34" charset="0"/>
                <a:cs typeface="Times New Roman" panose="02020603050405020304" pitchFamily="18" charset="0"/>
              </a:rPr>
              <a:t>Jørgensen</a:t>
            </a:r>
            <a:r>
              <a:rPr lang="en-US" sz="1500" dirty="0">
                <a:ea typeface="Calibri" panose="020F0502020204030204" pitchFamily="34" charset="0"/>
                <a:cs typeface="Times New Roman" panose="02020603050405020304" pitchFamily="18" charset="0"/>
              </a:rPr>
              <a:t> P. Mechanical bowel preparation for elective colorectal surgery. Cochrane Database Syst Rev. 2011 Sep 7;2011(9):CD001544.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10.1002/14651858.CD001544.pub4. PMID: 21901677. PMCID: PMC7066937.</a:t>
            </a:r>
          </a:p>
          <a:p>
            <a:pPr marL="342900" indent="-342900">
              <a:lnSpc>
                <a:spcPct val="100000"/>
              </a:lnSpc>
              <a:spcBef>
                <a:spcPts val="0"/>
              </a:spcBef>
              <a:spcAft>
                <a:spcPts val="800"/>
              </a:spcAft>
              <a:buFont typeface="+mj-lt"/>
              <a:buAutoNum type="arabicPeriod" startAt="10"/>
            </a:pPr>
            <a:r>
              <a:rPr lang="en-US" sz="1500" dirty="0">
                <a:ea typeface="Calibri" panose="020F0502020204030204" pitchFamily="34" charset="0"/>
                <a:cs typeface="Times New Roman" panose="02020603050405020304" pitchFamily="18" charset="0"/>
              </a:rPr>
              <a:t>Nelson RL, Gladman E, </a:t>
            </a:r>
            <a:r>
              <a:rPr lang="en-US" sz="1500" dirty="0" err="1">
                <a:ea typeface="Calibri" panose="020F0502020204030204" pitchFamily="34" charset="0"/>
                <a:cs typeface="Times New Roman" panose="02020603050405020304" pitchFamily="18" charset="0"/>
              </a:rPr>
              <a:t>Barbateskovic</a:t>
            </a:r>
            <a:r>
              <a:rPr lang="en-US" sz="1500" dirty="0">
                <a:ea typeface="Calibri" panose="020F0502020204030204" pitchFamily="34" charset="0"/>
                <a:cs typeface="Times New Roman" panose="02020603050405020304" pitchFamily="18" charset="0"/>
              </a:rPr>
              <a:t> M. Antimicrobial prophylaxis for colorectal surgery. Cochrane Database Syst Rev. 2014 May 9;2014(5):CD001181.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10.1002/14651858.CD001181.pub4. PMID: 24817514; PMCID: PMC8406790.</a:t>
            </a:r>
          </a:p>
          <a:p>
            <a:pPr marL="342900" indent="-342900">
              <a:lnSpc>
                <a:spcPct val="100000"/>
              </a:lnSpc>
              <a:spcBef>
                <a:spcPts val="0"/>
              </a:spcBef>
              <a:spcAft>
                <a:spcPts val="800"/>
              </a:spcAft>
              <a:buFont typeface="+mj-lt"/>
              <a:buAutoNum type="arabicPeriod" startAt="10"/>
            </a:pPr>
            <a:r>
              <a:rPr lang="en-US" sz="1500" dirty="0" err="1">
                <a:ea typeface="Calibri" panose="020F0502020204030204" pitchFamily="34" charset="0"/>
                <a:cs typeface="Times New Roman" panose="02020603050405020304" pitchFamily="18" charset="0"/>
              </a:rPr>
              <a:t>Englesbe</a:t>
            </a:r>
            <a:r>
              <a:rPr lang="en-US" sz="1500" dirty="0">
                <a:ea typeface="Calibri" panose="020F0502020204030204" pitchFamily="34" charset="0"/>
                <a:cs typeface="Times New Roman" panose="02020603050405020304" pitchFamily="18" charset="0"/>
              </a:rPr>
              <a:t> MJ, Brooks L, </a:t>
            </a:r>
            <a:r>
              <a:rPr lang="en-US" sz="1500" dirty="0" err="1">
                <a:ea typeface="Calibri" panose="020F0502020204030204" pitchFamily="34" charset="0"/>
                <a:cs typeface="Times New Roman" panose="02020603050405020304" pitchFamily="18" charset="0"/>
              </a:rPr>
              <a:t>Kubus</a:t>
            </a:r>
            <a:r>
              <a:rPr lang="en-US" sz="1500" dirty="0">
                <a:ea typeface="Calibri" panose="020F0502020204030204" pitchFamily="34" charset="0"/>
                <a:cs typeface="Times New Roman" panose="02020603050405020304" pitchFamily="18" charset="0"/>
              </a:rPr>
              <a:t> J, et al. A statewide assessment of surgical site infection following colectomy: the role of oral antibiotics. Ann Surg. 2010 Sep;252(3):514-9; discussion 519-20.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10.1097/SLA.0b013e3181f244f8. PMID: 20739852; PMCID: PMC2997819.</a:t>
            </a:r>
          </a:p>
          <a:p>
            <a:pPr marL="342900" indent="-342900">
              <a:lnSpc>
                <a:spcPct val="100000"/>
              </a:lnSpc>
              <a:spcBef>
                <a:spcPts val="0"/>
              </a:spcBef>
              <a:spcAft>
                <a:spcPts val="800"/>
              </a:spcAft>
              <a:buFont typeface="+mj-lt"/>
              <a:buAutoNum type="arabicPeriod" startAt="10"/>
            </a:pPr>
            <a:r>
              <a:rPr lang="en-US" sz="1500" dirty="0">
                <a:ea typeface="Calibri" panose="020F0502020204030204" pitchFamily="34" charset="0"/>
                <a:cs typeface="Times New Roman" panose="02020603050405020304" pitchFamily="18" charset="0"/>
              </a:rPr>
              <a:t>Hendren S, </a:t>
            </a:r>
            <a:r>
              <a:rPr lang="en-US" sz="1500" dirty="0" err="1">
                <a:ea typeface="Calibri" panose="020F0502020204030204" pitchFamily="34" charset="0"/>
                <a:cs typeface="Times New Roman" panose="02020603050405020304" pitchFamily="18" charset="0"/>
              </a:rPr>
              <a:t>Fritze</a:t>
            </a:r>
            <a:r>
              <a:rPr lang="en-US" sz="1500" dirty="0">
                <a:ea typeface="Calibri" panose="020F0502020204030204" pitchFamily="34" charset="0"/>
                <a:cs typeface="Times New Roman" panose="02020603050405020304" pitchFamily="18" charset="0"/>
              </a:rPr>
              <a:t> D, Banerjee M, et al. Antibiotic choice is independently associated with risk of surgical site infection after colectomy: a population-based cohort study. Ann Surg. 2013 Mar;257(3):469-75.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10.1097/SLA.0b013e31826c4009. PMID: 23059498.</a:t>
            </a:r>
          </a:p>
          <a:p>
            <a:pPr marL="342900" indent="-342900">
              <a:lnSpc>
                <a:spcPct val="100000"/>
              </a:lnSpc>
              <a:spcBef>
                <a:spcPts val="0"/>
              </a:spcBef>
              <a:spcAft>
                <a:spcPts val="800"/>
              </a:spcAft>
              <a:buFont typeface="+mj-lt"/>
              <a:buAutoNum type="arabicPeriod" startAt="10"/>
            </a:pPr>
            <a:r>
              <a:rPr lang="en-US" sz="1500" dirty="0">
                <a:ea typeface="Calibri" panose="020F0502020204030204" pitchFamily="34" charset="0"/>
                <a:cs typeface="Times New Roman" panose="02020603050405020304" pitchFamily="18" charset="0"/>
              </a:rPr>
              <a:t>Cannon JA, </a:t>
            </a:r>
            <a:r>
              <a:rPr lang="en-US" sz="1500" dirty="0" err="1">
                <a:ea typeface="Calibri" panose="020F0502020204030204" pitchFamily="34" charset="0"/>
                <a:cs typeface="Times New Roman" panose="02020603050405020304" pitchFamily="18" charset="0"/>
              </a:rPr>
              <a:t>Altom</a:t>
            </a:r>
            <a:r>
              <a:rPr lang="en-US" sz="1500" dirty="0">
                <a:ea typeface="Calibri" panose="020F0502020204030204" pitchFamily="34" charset="0"/>
                <a:cs typeface="Times New Roman" panose="02020603050405020304" pitchFamily="18" charset="0"/>
              </a:rPr>
              <a:t> LK, </a:t>
            </a:r>
            <a:r>
              <a:rPr lang="en-US" sz="1500" dirty="0" err="1">
                <a:ea typeface="Calibri" panose="020F0502020204030204" pitchFamily="34" charset="0"/>
                <a:cs typeface="Times New Roman" panose="02020603050405020304" pitchFamily="18" charset="0"/>
              </a:rPr>
              <a:t>Deierhoi</a:t>
            </a:r>
            <a:r>
              <a:rPr lang="en-US" sz="1500" dirty="0">
                <a:ea typeface="Calibri" panose="020F0502020204030204" pitchFamily="34" charset="0"/>
                <a:cs typeface="Times New Roman" panose="02020603050405020304" pitchFamily="18" charset="0"/>
              </a:rPr>
              <a:t> RJ, et al. Preoperative oral antibiotics reduce surgical site infection following elective colorectal resections. Dis Colon Rectum. 2012 Nov;55(11):1160-6.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10.1097/DCR.0b013e3182684fac. PMID: 23044677.</a:t>
            </a:r>
          </a:p>
          <a:p>
            <a:pPr marL="342900" indent="-342900">
              <a:lnSpc>
                <a:spcPct val="100000"/>
              </a:lnSpc>
              <a:spcBef>
                <a:spcPts val="0"/>
              </a:spcBef>
              <a:spcAft>
                <a:spcPts val="800"/>
              </a:spcAft>
              <a:buFont typeface="+mj-lt"/>
              <a:buAutoNum type="arabicPeriod" startAt="17"/>
            </a:pPr>
            <a:r>
              <a:rPr lang="en-US" sz="1500" dirty="0">
                <a:ea typeface="Calibri" panose="020F0502020204030204" pitchFamily="34" charset="0"/>
                <a:cs typeface="Times New Roman" panose="02020603050405020304" pitchFamily="18" charset="0"/>
              </a:rPr>
              <a:t>Morris MS, Graham LA, Chu DI, et al. Oral antibiotic bowel preparation significantly reduces surgical site infection rates and readmission rates in elective colorectal surgery. Ann Surg. 2015 Jun;261(6):1034-40.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10.1097/SLA.0000000000001125. PMID: 25607761. </a:t>
            </a:r>
          </a:p>
          <a:p>
            <a:pPr marL="342900" indent="-342900">
              <a:lnSpc>
                <a:spcPct val="100000"/>
              </a:lnSpc>
              <a:spcBef>
                <a:spcPts val="0"/>
              </a:spcBef>
              <a:spcAft>
                <a:spcPts val="800"/>
              </a:spcAft>
              <a:buFont typeface="+mj-lt"/>
              <a:buAutoNum type="arabicPeriod" startAt="17"/>
            </a:pPr>
            <a:r>
              <a:rPr lang="en-US" sz="1500" dirty="0">
                <a:ea typeface="Calibri" panose="020F0502020204030204" pitchFamily="34" charset="0"/>
                <a:cs typeface="Times New Roman" panose="02020603050405020304" pitchFamily="18" charset="0"/>
              </a:rPr>
              <a:t>Dellinger EP. Should a scheduled colorectal operation have a mechanical bowel prep, preoperative oral antibiotics, both, or neither? Ann Surg. 2015 Jun;261(6):1041-3. </a:t>
            </a:r>
            <a:r>
              <a:rPr lang="en-US" sz="1500" dirty="0" err="1">
                <a:ea typeface="Calibri" panose="020F0502020204030204" pitchFamily="34" charset="0"/>
                <a:cs typeface="Times New Roman" panose="02020603050405020304" pitchFamily="18" charset="0"/>
              </a:rPr>
              <a:t>doi</a:t>
            </a:r>
            <a:r>
              <a:rPr lang="en-US" sz="1500" dirty="0">
                <a:ea typeface="Calibri" panose="020F0502020204030204" pitchFamily="34" charset="0"/>
                <a:cs typeface="Times New Roman" panose="02020603050405020304" pitchFamily="18" charset="0"/>
              </a:rPr>
              <a:t>: 10.1097/SLA.0000000000001124. PMID: 25575263.  </a:t>
            </a:r>
          </a:p>
          <a:p>
            <a:pPr marL="342900" indent="-342900">
              <a:lnSpc>
                <a:spcPct val="100000"/>
              </a:lnSpc>
              <a:spcBef>
                <a:spcPts val="0"/>
              </a:spcBef>
              <a:spcAft>
                <a:spcPts val="800"/>
              </a:spcAft>
              <a:buAutoNum type="arabicPeriod" startAt="7"/>
            </a:pPr>
            <a:endParaRPr lang="en-US" sz="1500" dirty="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5A5A90F-F787-4F47-9790-64114072C2E5}"/>
              </a:ext>
            </a:extLst>
          </p:cNvPr>
          <p:cNvSpPr>
            <a:spLocks noGrp="1"/>
          </p:cNvSpPr>
          <p:nvPr>
            <p:ph type="sldNum" sz="quarter" idx="4"/>
          </p:nvPr>
        </p:nvSpPr>
        <p:spPr>
          <a:xfrm>
            <a:off x="6821266" y="7459022"/>
            <a:ext cx="3633374" cy="410329"/>
          </a:xfrm>
        </p:spPr>
        <p:txBody>
          <a:bodyPr/>
          <a:lstStyle/>
          <a:p>
            <a:r>
              <a:rPr lang="en-US" sz="1200" dirty="0"/>
              <a:t>Oral Antibiotics and Mechanical Bowel Prep </a:t>
            </a:r>
            <a:fld id="{F3A12AAB-6ECC-094B-AAD8-94CFE9258C89}" type="slidenum">
              <a:rPr lang="en-US" sz="1200"/>
              <a:pPr/>
              <a:t>11</a:t>
            </a:fld>
            <a:endParaRPr lang="en-US" sz="1600" dirty="0"/>
          </a:p>
        </p:txBody>
      </p:sp>
    </p:spTree>
    <p:custDataLst>
      <p:tags r:id="rId1"/>
    </p:custDataLst>
    <p:extLst>
      <p:ext uri="{BB962C8B-B14F-4D97-AF65-F5344CB8AC3E}">
        <p14:creationId xmlns:p14="http://schemas.microsoft.com/office/powerpoint/2010/main" val="2521381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D28E7F-7556-476F-AFCF-D70CAEDE441B}"/>
              </a:ext>
            </a:extLst>
          </p:cNvPr>
          <p:cNvSpPr>
            <a:spLocks noGrp="1"/>
          </p:cNvSpPr>
          <p:nvPr>
            <p:ph type="title"/>
          </p:nvPr>
        </p:nvSpPr>
        <p:spPr>
          <a:xfrm>
            <a:off x="430090" y="0"/>
            <a:ext cx="9503019" cy="987972"/>
          </a:xfrm>
        </p:spPr>
        <p:txBody>
          <a:bodyPr>
            <a:normAutofit/>
          </a:bodyPr>
          <a:lstStyle/>
          <a:p>
            <a:pPr algn="ctr" defTabSz="685800"/>
            <a:r>
              <a:rPr lang="en-US" sz="4400" dirty="0">
                <a:ea typeface="+mn-ea"/>
                <a:cs typeface="+mn-cs"/>
              </a:rPr>
              <a:t>References (Part 3)</a:t>
            </a:r>
          </a:p>
        </p:txBody>
      </p:sp>
      <p:sp>
        <p:nvSpPr>
          <p:cNvPr id="6" name="Content Placeholder 5">
            <a:extLst>
              <a:ext uri="{FF2B5EF4-FFF2-40B4-BE49-F238E27FC236}">
                <a16:creationId xmlns:a16="http://schemas.microsoft.com/office/drawing/2014/main" id="{FC90D9FA-5F93-43AB-B45E-460743315197}"/>
              </a:ext>
            </a:extLst>
          </p:cNvPr>
          <p:cNvSpPr>
            <a:spLocks noGrp="1"/>
          </p:cNvSpPr>
          <p:nvPr>
            <p:ph idx="1"/>
          </p:nvPr>
        </p:nvSpPr>
        <p:spPr>
          <a:xfrm>
            <a:off x="142211" y="1143000"/>
            <a:ext cx="10078778" cy="5321612"/>
          </a:xfrm>
          <a:noFill/>
        </p:spPr>
        <p:txBody>
          <a:bodyPr>
            <a:noAutofit/>
          </a:bodyPr>
          <a:lstStyle/>
          <a:p>
            <a:pPr marL="342900" indent="-342900">
              <a:lnSpc>
                <a:spcPct val="100000"/>
              </a:lnSpc>
              <a:spcBef>
                <a:spcPts val="0"/>
              </a:spcBef>
              <a:spcAft>
                <a:spcPts val="800"/>
              </a:spcAft>
              <a:buFont typeface="+mj-lt"/>
              <a:buAutoNum type="arabicPeriod" startAt="19"/>
            </a:pPr>
            <a:r>
              <a:rPr lang="en-US" sz="1600" dirty="0">
                <a:ea typeface="Calibri" panose="020F0502020204030204" pitchFamily="34" charset="0"/>
                <a:cs typeface="Times New Roman" panose="02020603050405020304" pitchFamily="18" charset="0"/>
              </a:rPr>
              <a:t>Dellinger EP. Antibiotic prophylaxis for colorectal surgery. J Am Coll Surg. 2020 Jan;230(1):168-169. </a:t>
            </a:r>
            <a:r>
              <a:rPr lang="en-US" sz="1600" dirty="0" err="1">
                <a:ea typeface="Calibri" panose="020F0502020204030204" pitchFamily="34" charset="0"/>
                <a:cs typeface="Times New Roman" panose="02020603050405020304" pitchFamily="18" charset="0"/>
              </a:rPr>
              <a:t>doi</a:t>
            </a:r>
            <a:r>
              <a:rPr lang="en-US" sz="1600" dirty="0">
                <a:ea typeface="Calibri" panose="020F0502020204030204" pitchFamily="34" charset="0"/>
                <a:cs typeface="Times New Roman" panose="02020603050405020304" pitchFamily="18" charset="0"/>
              </a:rPr>
              <a:t>: 10.1016/j.jamcollsurg.2019.10.004. PMID: 31879003.</a:t>
            </a:r>
          </a:p>
          <a:p>
            <a:pPr marL="342900" indent="-342900">
              <a:lnSpc>
                <a:spcPct val="100000"/>
              </a:lnSpc>
              <a:spcBef>
                <a:spcPts val="0"/>
              </a:spcBef>
              <a:spcAft>
                <a:spcPts val="800"/>
              </a:spcAft>
              <a:buFont typeface="+mj-lt"/>
              <a:buAutoNum type="arabicPeriod" startAt="19"/>
            </a:pPr>
            <a:r>
              <a:rPr lang="en-US" sz="1600" dirty="0" err="1">
                <a:ea typeface="Calibri" panose="020F0502020204030204" pitchFamily="34" charset="0"/>
                <a:cs typeface="Times New Roman" panose="02020603050405020304" pitchFamily="18" charset="0"/>
              </a:rPr>
              <a:t>Toh</a:t>
            </a:r>
            <a:r>
              <a:rPr lang="en-US" sz="1600" dirty="0">
                <a:ea typeface="Calibri" panose="020F0502020204030204" pitchFamily="34" charset="0"/>
                <a:cs typeface="Times New Roman" panose="02020603050405020304" pitchFamily="18" charset="0"/>
              </a:rPr>
              <a:t> JWT, Phan K, </a:t>
            </a:r>
            <a:r>
              <a:rPr lang="en-US" sz="1600" dirty="0" err="1">
                <a:ea typeface="Calibri" panose="020F0502020204030204" pitchFamily="34" charset="0"/>
                <a:cs typeface="Times New Roman" panose="02020603050405020304" pitchFamily="18" charset="0"/>
              </a:rPr>
              <a:t>Hitos</a:t>
            </a:r>
            <a:r>
              <a:rPr lang="en-US" sz="1600" dirty="0">
                <a:ea typeface="Calibri" panose="020F0502020204030204" pitchFamily="34" charset="0"/>
                <a:cs typeface="Times New Roman" panose="02020603050405020304" pitchFamily="18" charset="0"/>
              </a:rPr>
              <a:t> K, et al. Association of mechanical bowel preparation and oral antibiotics before elective colorectal surgery with surgical site infection: a network meta-analysis. JAMA </a:t>
            </a:r>
            <a:r>
              <a:rPr lang="en-US" sz="1600" dirty="0" err="1">
                <a:ea typeface="Calibri" panose="020F0502020204030204" pitchFamily="34" charset="0"/>
                <a:cs typeface="Times New Roman" panose="02020603050405020304" pitchFamily="18" charset="0"/>
              </a:rPr>
              <a:t>Netw</a:t>
            </a:r>
            <a:r>
              <a:rPr lang="en-US" sz="1600" dirty="0">
                <a:ea typeface="Calibri" panose="020F0502020204030204" pitchFamily="34" charset="0"/>
                <a:cs typeface="Times New Roman" panose="02020603050405020304" pitchFamily="18" charset="0"/>
              </a:rPr>
              <a:t> Open. 2018 Oct 5;1(6):e183226. </a:t>
            </a:r>
            <a:r>
              <a:rPr lang="en-US" sz="1600" dirty="0" err="1">
                <a:ea typeface="Calibri" panose="020F0502020204030204" pitchFamily="34" charset="0"/>
                <a:cs typeface="Times New Roman" panose="02020603050405020304" pitchFamily="18" charset="0"/>
              </a:rPr>
              <a:t>doi</a:t>
            </a:r>
            <a:r>
              <a:rPr lang="en-US" sz="1600" dirty="0">
                <a:ea typeface="Calibri" panose="020F0502020204030204" pitchFamily="34" charset="0"/>
                <a:cs typeface="Times New Roman" panose="02020603050405020304" pitchFamily="18" charset="0"/>
              </a:rPr>
              <a:t>: 10.1001/jamanetworkopen.2018.3226. PMID: 30646234; PMCID: PMC6324461.</a:t>
            </a:r>
          </a:p>
          <a:p>
            <a:pPr marL="342900" indent="-342900">
              <a:lnSpc>
                <a:spcPct val="100000"/>
              </a:lnSpc>
              <a:spcBef>
                <a:spcPts val="0"/>
              </a:spcBef>
              <a:spcAft>
                <a:spcPts val="800"/>
              </a:spcAft>
              <a:buFont typeface="+mj-lt"/>
              <a:buAutoNum type="arabicPeriod" startAt="19"/>
            </a:pPr>
            <a:r>
              <a:rPr lang="en-US" sz="1600" dirty="0">
                <a:ea typeface="Calibri" panose="020F0502020204030204" pitchFamily="34" charset="0"/>
                <a:cs typeface="Times New Roman" panose="02020603050405020304" pitchFamily="18" charset="0"/>
              </a:rPr>
              <a:t>Ban KA, Gibbons MM, Ko CY, et al. Surgical technical evidence review for colorectal surgery conducted for the AHRQ Safety Program for Improving Surgical Care and Recovery. J Am Coll Surg. 2017 Oct;225(4):548-557.e3. </a:t>
            </a:r>
            <a:r>
              <a:rPr lang="en-US" sz="1600" dirty="0" err="1">
                <a:ea typeface="Calibri" panose="020F0502020204030204" pitchFamily="34" charset="0"/>
                <a:cs typeface="Times New Roman" panose="02020603050405020304" pitchFamily="18" charset="0"/>
              </a:rPr>
              <a:t>doi</a:t>
            </a:r>
            <a:r>
              <a:rPr lang="en-US" sz="1600" dirty="0">
                <a:ea typeface="Calibri" panose="020F0502020204030204" pitchFamily="34" charset="0"/>
                <a:cs typeface="Times New Roman" panose="02020603050405020304" pitchFamily="18" charset="0"/>
              </a:rPr>
              <a:t>: 10.1016/j.jamcollsurg.2017.06.017. </a:t>
            </a:r>
            <a:r>
              <a:rPr lang="en-US" sz="1600" dirty="0" err="1">
                <a:ea typeface="Calibri" panose="020F0502020204030204" pitchFamily="34" charset="0"/>
                <a:cs typeface="Times New Roman" panose="02020603050405020304" pitchFamily="18" charset="0"/>
              </a:rPr>
              <a:t>Epub</a:t>
            </a:r>
            <a:r>
              <a:rPr lang="en-US" sz="1600" dirty="0">
                <a:ea typeface="Calibri" panose="020F0502020204030204" pitchFamily="34" charset="0"/>
                <a:cs typeface="Times New Roman" panose="02020603050405020304" pitchFamily="18" charset="0"/>
              </a:rPr>
              <a:t> 2017 Aug 7. PMID: 28797562; PMCID: PMC9275829. </a:t>
            </a:r>
          </a:p>
          <a:p>
            <a:pPr marL="342900" indent="-342900">
              <a:lnSpc>
                <a:spcPct val="100000"/>
              </a:lnSpc>
              <a:spcBef>
                <a:spcPts val="0"/>
              </a:spcBef>
              <a:spcAft>
                <a:spcPts val="800"/>
              </a:spcAft>
              <a:buFont typeface="+mj-lt"/>
              <a:buAutoNum type="arabicPeriod" startAt="19"/>
            </a:pPr>
            <a:r>
              <a:rPr lang="en-US" sz="1600" dirty="0" err="1">
                <a:ea typeface="Calibri" panose="020F0502020204030204" pitchFamily="34" charset="0"/>
                <a:cs typeface="Times New Roman" panose="02020603050405020304" pitchFamily="18" charset="0"/>
              </a:rPr>
              <a:t>Kalogera</a:t>
            </a:r>
            <a:r>
              <a:rPr lang="en-US" sz="1600" dirty="0">
                <a:ea typeface="Calibri" panose="020F0502020204030204" pitchFamily="34" charset="0"/>
                <a:cs typeface="Times New Roman" panose="02020603050405020304" pitchFamily="18" charset="0"/>
              </a:rPr>
              <a:t> E, Nelson G, Liu J, et al. Surgical technical evidence review for gynecologic surgery conducted for the Agency for Healthcare Research and Quality Safety Program for Improving Surgical Care and Recovery. Am J </a:t>
            </a:r>
            <a:r>
              <a:rPr lang="en-US" sz="1600" dirty="0" err="1">
                <a:ea typeface="Calibri" panose="020F0502020204030204" pitchFamily="34" charset="0"/>
                <a:cs typeface="Times New Roman" panose="02020603050405020304" pitchFamily="18" charset="0"/>
              </a:rPr>
              <a:t>Obstet</a:t>
            </a:r>
            <a:r>
              <a:rPr lang="en-US" sz="1600" dirty="0">
                <a:ea typeface="Calibri" panose="020F0502020204030204" pitchFamily="34" charset="0"/>
                <a:cs typeface="Times New Roman" panose="02020603050405020304" pitchFamily="18" charset="0"/>
              </a:rPr>
              <a:t> Gynecol. 2018 Dec;219(6):563.e1-563.e19. </a:t>
            </a:r>
            <a:r>
              <a:rPr lang="en-US" sz="1600" dirty="0" err="1">
                <a:ea typeface="Calibri" panose="020F0502020204030204" pitchFamily="34" charset="0"/>
                <a:cs typeface="Times New Roman" panose="02020603050405020304" pitchFamily="18" charset="0"/>
              </a:rPr>
              <a:t>doi</a:t>
            </a:r>
            <a:r>
              <a:rPr lang="en-US" sz="1600" dirty="0">
                <a:ea typeface="Calibri" panose="020F0502020204030204" pitchFamily="34" charset="0"/>
                <a:cs typeface="Times New Roman" panose="02020603050405020304" pitchFamily="18" charset="0"/>
              </a:rPr>
              <a:t>: 10.1016/j.ajog.2018.07.014. </a:t>
            </a:r>
            <a:r>
              <a:rPr lang="en-US" sz="1600" dirty="0" err="1">
                <a:ea typeface="Calibri" panose="020F0502020204030204" pitchFamily="34" charset="0"/>
                <a:cs typeface="Times New Roman" panose="02020603050405020304" pitchFamily="18" charset="0"/>
              </a:rPr>
              <a:t>Epub</a:t>
            </a:r>
            <a:r>
              <a:rPr lang="en-US" sz="1600" dirty="0">
                <a:ea typeface="Calibri" panose="020F0502020204030204" pitchFamily="34" charset="0"/>
                <a:cs typeface="Times New Roman" panose="02020603050405020304" pitchFamily="18" charset="0"/>
              </a:rPr>
              <a:t> 2018 Jul 19. PMID: 30031749.</a:t>
            </a:r>
          </a:p>
          <a:p>
            <a:pPr marL="342900" indent="-342900">
              <a:lnSpc>
                <a:spcPct val="100000"/>
              </a:lnSpc>
              <a:spcBef>
                <a:spcPts val="0"/>
              </a:spcBef>
              <a:spcAft>
                <a:spcPts val="800"/>
              </a:spcAft>
              <a:buFont typeface="+mj-lt"/>
              <a:buAutoNum type="arabicPeriod" startAt="19"/>
            </a:pPr>
            <a:r>
              <a:rPr lang="en-US" sz="1600" dirty="0" err="1">
                <a:ea typeface="Calibri" panose="020F0502020204030204" pitchFamily="34" charset="0"/>
                <a:cs typeface="Times New Roman" panose="02020603050405020304" pitchFamily="18" charset="0"/>
              </a:rPr>
              <a:t>Berríos</a:t>
            </a:r>
            <a:r>
              <a:rPr lang="en-US" sz="1600" dirty="0">
                <a:ea typeface="Calibri" panose="020F0502020204030204" pitchFamily="34" charset="0"/>
                <a:cs typeface="Times New Roman" panose="02020603050405020304" pitchFamily="18" charset="0"/>
              </a:rPr>
              <a:t>-Torres SI, </a:t>
            </a:r>
            <a:r>
              <a:rPr lang="en-US" sz="1600" dirty="0" err="1">
                <a:ea typeface="Calibri" panose="020F0502020204030204" pitchFamily="34" charset="0"/>
                <a:cs typeface="Times New Roman" panose="02020603050405020304" pitchFamily="18" charset="0"/>
              </a:rPr>
              <a:t>Umscheid</a:t>
            </a:r>
            <a:r>
              <a:rPr lang="en-US" sz="1600" dirty="0">
                <a:ea typeface="Calibri" panose="020F0502020204030204" pitchFamily="34" charset="0"/>
                <a:cs typeface="Times New Roman" panose="02020603050405020304" pitchFamily="18" charset="0"/>
              </a:rPr>
              <a:t> CA, </a:t>
            </a:r>
            <a:r>
              <a:rPr lang="en-US" sz="1600" dirty="0" err="1">
                <a:ea typeface="Calibri" panose="020F0502020204030204" pitchFamily="34" charset="0"/>
                <a:cs typeface="Times New Roman" panose="02020603050405020304" pitchFamily="18" charset="0"/>
              </a:rPr>
              <a:t>Bratzler</a:t>
            </a:r>
            <a:r>
              <a:rPr lang="en-US" sz="1600" dirty="0">
                <a:ea typeface="Calibri" panose="020F0502020204030204" pitchFamily="34" charset="0"/>
                <a:cs typeface="Times New Roman" panose="02020603050405020304" pitchFamily="18" charset="0"/>
              </a:rPr>
              <a:t> DW, et al. Healthcare Infection Control Practices Advisory Committee. Centers for Disease Control and Prevention Guideline for the Prevention of Surgical Site Infection, 2017. JAMA Surg. 2017 Aug 1;152(8):784-791. </a:t>
            </a:r>
            <a:r>
              <a:rPr lang="en-US" sz="1600" dirty="0" err="1">
                <a:ea typeface="Calibri" panose="020F0502020204030204" pitchFamily="34" charset="0"/>
                <a:cs typeface="Times New Roman" panose="02020603050405020304" pitchFamily="18" charset="0"/>
              </a:rPr>
              <a:t>doi</a:t>
            </a:r>
            <a:r>
              <a:rPr lang="en-US" sz="1600" dirty="0">
                <a:ea typeface="Calibri" panose="020F0502020204030204" pitchFamily="34" charset="0"/>
                <a:cs typeface="Times New Roman" panose="02020603050405020304" pitchFamily="18" charset="0"/>
              </a:rPr>
              <a:t>: 10.1001/jamasurg.2017.0904. Erratum in: JAMA Surg. 2017 Aug 1;152(8):803. PMID: 28467526.</a:t>
            </a:r>
          </a:p>
          <a:p>
            <a:pPr marL="342900" indent="-342900">
              <a:lnSpc>
                <a:spcPct val="100000"/>
              </a:lnSpc>
              <a:spcBef>
                <a:spcPts val="0"/>
              </a:spcBef>
              <a:spcAft>
                <a:spcPts val="800"/>
              </a:spcAft>
              <a:buFont typeface="+mj-lt"/>
              <a:buAutoNum type="arabicPeriod" startAt="19"/>
            </a:pPr>
            <a:r>
              <a:rPr lang="en-US" sz="1600" dirty="0" err="1"/>
              <a:t>Migaly</a:t>
            </a:r>
            <a:r>
              <a:rPr lang="en-US" sz="1600" dirty="0"/>
              <a:t> J, </a:t>
            </a:r>
            <a:r>
              <a:rPr lang="en-US" sz="1600" dirty="0" err="1"/>
              <a:t>Bafford</a:t>
            </a:r>
            <a:r>
              <a:rPr lang="en-US" sz="1600" dirty="0"/>
              <a:t> AC, </a:t>
            </a:r>
            <a:r>
              <a:rPr lang="en-US" sz="1600" dirty="0" err="1"/>
              <a:t>Francone</a:t>
            </a:r>
            <a:r>
              <a:rPr lang="en-US" sz="1600" dirty="0"/>
              <a:t> TD, et al. Clinical practice guidelines committee of the American Society of Colon and Rectal Surgeons. The American Society of Colon and Rectal Surgeons clinical practice guidelines for the use of bowel preparation in elective colon and rectal surgery. Dis Colon Rectum. 2019 Jan;62(1):3-8. </a:t>
            </a:r>
            <a:r>
              <a:rPr lang="en-US" sz="1600" dirty="0" err="1"/>
              <a:t>doi</a:t>
            </a:r>
            <a:r>
              <a:rPr lang="en-US" sz="1600" dirty="0"/>
              <a:t>: 10.1097/DCR.0000000000001238. Erratum in: Dis Colon Rectum. 2019 Oct;62(10):e436. PMID: 30531263.</a:t>
            </a:r>
            <a:endParaRPr lang="en-US" sz="1600" dirty="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5A5A90F-F787-4F47-9790-64114072C2E5}"/>
              </a:ext>
            </a:extLst>
          </p:cNvPr>
          <p:cNvSpPr>
            <a:spLocks noGrp="1"/>
          </p:cNvSpPr>
          <p:nvPr>
            <p:ph type="sldNum" sz="quarter" idx="4"/>
          </p:nvPr>
        </p:nvSpPr>
        <p:spPr>
          <a:xfrm>
            <a:off x="6844126" y="7448743"/>
            <a:ext cx="3633374" cy="410329"/>
          </a:xfrm>
        </p:spPr>
        <p:txBody>
          <a:bodyPr/>
          <a:lstStyle/>
          <a:p>
            <a:r>
              <a:rPr lang="en-US" sz="1200" dirty="0"/>
              <a:t>Oral Antibiotics and Mechanical Bowel Prep </a:t>
            </a:r>
            <a:fld id="{F3A12AAB-6ECC-094B-AAD8-94CFE9258C89}" type="slidenum">
              <a:rPr lang="en-US" sz="1200"/>
              <a:pPr/>
              <a:t>12</a:t>
            </a:fld>
            <a:endParaRPr lang="en-US" sz="1600" dirty="0"/>
          </a:p>
        </p:txBody>
      </p:sp>
    </p:spTree>
    <p:custDataLst>
      <p:tags r:id="rId1"/>
    </p:custDataLst>
    <p:extLst>
      <p:ext uri="{BB962C8B-B14F-4D97-AF65-F5344CB8AC3E}">
        <p14:creationId xmlns:p14="http://schemas.microsoft.com/office/powerpoint/2010/main" val="3288033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81F0799-D9B7-4746-9B93-33187752A08C}"/>
              </a:ext>
            </a:extLst>
          </p:cNvPr>
          <p:cNvSpPr>
            <a:spLocks noGrp="1"/>
          </p:cNvSpPr>
          <p:nvPr>
            <p:ph idx="1"/>
          </p:nvPr>
        </p:nvSpPr>
        <p:spPr>
          <a:xfrm>
            <a:off x="1008529" y="1577368"/>
            <a:ext cx="8809841" cy="2314464"/>
          </a:xfrm>
        </p:spPr>
        <p:txBody>
          <a:bodyPr>
            <a:noAutofit/>
          </a:bodyPr>
          <a:lstStyle/>
          <a:p>
            <a:pPr>
              <a:lnSpc>
                <a:spcPct val="100000"/>
              </a:lnSpc>
              <a:spcBef>
                <a:spcPct val="0"/>
              </a:spcBef>
              <a:spcAft>
                <a:spcPts val="1200"/>
              </a:spcAft>
            </a:pPr>
            <a:r>
              <a:rPr lang="en-US" sz="2800" dirty="0">
                <a:effectLst/>
              </a:rPr>
              <a:t>Originally, oral antibiotics were not widely used</a:t>
            </a:r>
          </a:p>
          <a:p>
            <a:pPr>
              <a:lnSpc>
                <a:spcPct val="100000"/>
              </a:lnSpc>
              <a:spcBef>
                <a:spcPct val="0"/>
              </a:spcBef>
              <a:spcAft>
                <a:spcPts val="1200"/>
              </a:spcAft>
            </a:pPr>
            <a:r>
              <a:rPr lang="en-US" sz="2800" dirty="0">
                <a:effectLst/>
              </a:rPr>
              <a:t>Later, studies showed significant efficacy for mechanical bowel prep combined with oral antibiotics</a:t>
            </a:r>
            <a:r>
              <a:rPr lang="en-US" sz="2800" baseline="30000" dirty="0"/>
              <a:t>1-5</a:t>
            </a:r>
          </a:p>
          <a:p>
            <a:pPr marL="0" marR="0" lvl="0" indent="0" algn="l" defTabSz="1036292" rtl="0" eaLnBrk="1" fontAlgn="auto" latinLnBrk="0" hangingPunct="1">
              <a:lnSpc>
                <a:spcPct val="100000"/>
              </a:lnSpc>
              <a:spcBef>
                <a:spcPct val="0"/>
              </a:spcBef>
              <a:spcAft>
                <a:spcPts val="1200"/>
              </a:spcAft>
              <a:buClrTx/>
              <a:buSzTx/>
              <a:buFontTx/>
              <a:buNone/>
              <a:tabLst/>
              <a:defRPr/>
            </a:pPr>
            <a:endParaRPr lang="en-US" sz="3200" dirty="0">
              <a:effectLst/>
            </a:endParaRPr>
          </a:p>
          <a:p>
            <a:pPr>
              <a:lnSpc>
                <a:spcPct val="100000"/>
              </a:lnSpc>
              <a:spcAft>
                <a:spcPts val="1200"/>
              </a:spcAft>
            </a:pPr>
            <a:endParaRPr lang="en-US" sz="5400" b="1" kern="1200" dirty="0">
              <a:solidFill>
                <a:schemeClr val="tx1"/>
              </a:solidFill>
              <a:effectLst/>
              <a:latin typeface="+mj-lt"/>
              <a:ea typeface="+mj-ea"/>
              <a:cs typeface="+mj-cs"/>
            </a:endParaRPr>
          </a:p>
        </p:txBody>
      </p:sp>
      <p:sp>
        <p:nvSpPr>
          <p:cNvPr id="9" name="Slide Number Placeholder 8">
            <a:extLst>
              <a:ext uri="{FF2B5EF4-FFF2-40B4-BE49-F238E27FC236}">
                <a16:creationId xmlns:a16="http://schemas.microsoft.com/office/drawing/2014/main" id="{01168920-C3B2-457B-B254-A18E2642CF9A}"/>
              </a:ext>
            </a:extLst>
          </p:cNvPr>
          <p:cNvSpPr>
            <a:spLocks noGrp="1"/>
          </p:cNvSpPr>
          <p:nvPr>
            <p:ph type="sldNum" sz="quarter" idx="4"/>
          </p:nvPr>
        </p:nvSpPr>
        <p:spPr>
          <a:xfrm>
            <a:off x="6389741" y="7498082"/>
            <a:ext cx="4064899" cy="308609"/>
          </a:xfrm>
        </p:spPr>
        <p:txBody>
          <a:bodyPr/>
          <a:lstStyle/>
          <a:p>
            <a:r>
              <a:rPr lang="en-US" sz="1200" dirty="0"/>
              <a:t>Oral Antibiotics and Mechanical Bowel Prep </a:t>
            </a:r>
            <a:fld id="{F3A12AAB-6ECC-094B-AAD8-94CFE9258C89}" type="slidenum">
              <a:rPr lang="en-US" sz="1200" smtClean="0"/>
              <a:pPr/>
              <a:t>2</a:t>
            </a:fld>
            <a:endParaRPr lang="en-US" sz="1200" dirty="0"/>
          </a:p>
        </p:txBody>
      </p:sp>
      <p:cxnSp>
        <p:nvCxnSpPr>
          <p:cNvPr id="3" name="Straight Connector 2" descr="timeline ">
            <a:extLst>
              <a:ext uri="{FF2B5EF4-FFF2-40B4-BE49-F238E27FC236}">
                <a16:creationId xmlns:a16="http://schemas.microsoft.com/office/drawing/2014/main" id="{EEFB5CD6-5BE8-4F81-ABE2-68D4B7881CCD}"/>
              </a:ext>
              <a:ext uri="{C183D7F6-B498-43B3-948B-1728B52AA6E4}">
                <adec:decorative xmlns:adec="http://schemas.microsoft.com/office/drawing/2017/decorative" val="0"/>
              </a:ext>
            </a:extLst>
          </p:cNvPr>
          <p:cNvCxnSpPr/>
          <p:nvPr/>
        </p:nvCxnSpPr>
        <p:spPr>
          <a:xfrm>
            <a:off x="185810" y="5698964"/>
            <a:ext cx="9991579"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4" name="Isosceles Triangle 13" descr="Point on the timeline showing the 1970s.">
            <a:extLst>
              <a:ext uri="{FF2B5EF4-FFF2-40B4-BE49-F238E27FC236}">
                <a16:creationId xmlns:a16="http://schemas.microsoft.com/office/drawing/2014/main" id="{7A7ABC7A-E68D-4619-984B-215DCCA794F9}"/>
              </a:ext>
            </a:extLst>
          </p:cNvPr>
          <p:cNvSpPr/>
          <p:nvPr/>
        </p:nvSpPr>
        <p:spPr>
          <a:xfrm>
            <a:off x="1349838" y="5375900"/>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a:extLst>
              <a:ext uri="{FF2B5EF4-FFF2-40B4-BE49-F238E27FC236}">
                <a16:creationId xmlns:a16="http://schemas.microsoft.com/office/drawing/2014/main" id="{00F70679-6EF7-45CA-9781-9DEE07327599}"/>
              </a:ext>
            </a:extLst>
          </p:cNvPr>
          <p:cNvSpPr>
            <a:spLocks noGrp="1"/>
          </p:cNvSpPr>
          <p:nvPr>
            <p:ph type="title"/>
          </p:nvPr>
        </p:nvSpPr>
        <p:spPr>
          <a:xfrm>
            <a:off x="0" y="0"/>
            <a:ext cx="10363200" cy="995423"/>
          </a:xfrm>
        </p:spPr>
        <p:txBody>
          <a:bodyPr>
            <a:noAutofit/>
          </a:bodyPr>
          <a:lstStyle/>
          <a:p>
            <a:pPr algn="ctr"/>
            <a:r>
              <a:rPr lang="en-US" sz="3600" dirty="0"/>
              <a:t>Antibiotic and Mechanical Bowel Prep in the 1970s</a:t>
            </a:r>
          </a:p>
        </p:txBody>
      </p:sp>
      <p:sp>
        <p:nvSpPr>
          <p:cNvPr id="12" name="Content Placeholder 5">
            <a:extLst>
              <a:ext uri="{FF2B5EF4-FFF2-40B4-BE49-F238E27FC236}">
                <a16:creationId xmlns:a16="http://schemas.microsoft.com/office/drawing/2014/main" id="{5C7FF719-4830-4220-875D-66A8EE72E30B}"/>
              </a:ext>
            </a:extLst>
          </p:cNvPr>
          <p:cNvSpPr txBox="1">
            <a:spLocks/>
          </p:cNvSpPr>
          <p:nvPr/>
        </p:nvSpPr>
        <p:spPr>
          <a:xfrm>
            <a:off x="1022647" y="4774143"/>
            <a:ext cx="1008529" cy="601757"/>
          </a:xfrm>
          <a:prstGeom prst="rect">
            <a:avLst/>
          </a:prstGeom>
        </p:spPr>
        <p:txBody>
          <a:bodyPr vert="horz" lIns="91440" tIns="45720" rIns="91440" bIns="45720" rtlCol="0">
            <a:noAutofit/>
          </a:bodyPr>
          <a:lst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pPr marL="0" indent="0" algn="ctr">
              <a:lnSpc>
                <a:spcPct val="100000"/>
              </a:lnSpc>
              <a:spcBef>
                <a:spcPts val="450"/>
              </a:spcBef>
              <a:spcAft>
                <a:spcPts val="450"/>
              </a:spcAft>
              <a:buFont typeface="Arial" panose="020B0604020202020204" pitchFamily="34" charset="0"/>
              <a:buNone/>
            </a:pPr>
            <a:r>
              <a:rPr lang="en-US" sz="2400" b="1" dirty="0"/>
              <a:t>1970s</a:t>
            </a:r>
          </a:p>
        </p:txBody>
      </p:sp>
    </p:spTree>
    <p:custDataLst>
      <p:tags r:id="rId1"/>
    </p:custDataLst>
    <p:extLst>
      <p:ext uri="{BB962C8B-B14F-4D97-AF65-F5344CB8AC3E}">
        <p14:creationId xmlns:p14="http://schemas.microsoft.com/office/powerpoint/2010/main" val="3055085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01168920-C3B2-457B-B254-A18E2642CF9A}"/>
              </a:ext>
            </a:extLst>
          </p:cNvPr>
          <p:cNvSpPr>
            <a:spLocks noGrp="1"/>
          </p:cNvSpPr>
          <p:nvPr>
            <p:ph type="sldNum" sz="quarter" idx="4"/>
          </p:nvPr>
        </p:nvSpPr>
        <p:spPr>
          <a:xfrm>
            <a:off x="6378311" y="7521577"/>
            <a:ext cx="4064899" cy="328950"/>
          </a:xfrm>
        </p:spPr>
        <p:txBody>
          <a:bodyPr/>
          <a:lstStyle/>
          <a:p>
            <a:r>
              <a:rPr lang="en-US" sz="1200" dirty="0"/>
              <a:t>Oral Antibiotics and Mechanical Bowel Prep  </a:t>
            </a:r>
            <a:fld id="{F3A12AAB-6ECC-094B-AAD8-94CFE9258C89}" type="slidenum">
              <a:rPr lang="en-US" sz="1200"/>
              <a:pPr/>
              <a:t>3</a:t>
            </a:fld>
            <a:endParaRPr lang="en-US" sz="1200" dirty="0"/>
          </a:p>
        </p:txBody>
      </p:sp>
      <p:sp>
        <p:nvSpPr>
          <p:cNvPr id="12" name="Content Placeholder 5">
            <a:extLst>
              <a:ext uri="{FF2B5EF4-FFF2-40B4-BE49-F238E27FC236}">
                <a16:creationId xmlns:a16="http://schemas.microsoft.com/office/drawing/2014/main" id="{873AB8C6-8BFA-4843-B360-212694BBBF44}"/>
              </a:ext>
            </a:extLst>
          </p:cNvPr>
          <p:cNvSpPr txBox="1">
            <a:spLocks/>
          </p:cNvSpPr>
          <p:nvPr/>
        </p:nvSpPr>
        <p:spPr>
          <a:xfrm>
            <a:off x="2551531" y="6140163"/>
            <a:ext cx="1529822" cy="517140"/>
          </a:xfrm>
          <a:prstGeom prst="rect">
            <a:avLst/>
          </a:prstGeom>
        </p:spPr>
        <p:txBody>
          <a:bodyPr vert="horz" lIns="68580" tIns="34290" rIns="68580" bIns="34290" rtlCol="0">
            <a:noAutofit/>
          </a:bodyPr>
          <a:lstStyle>
            <a:lvl1pPr marL="345431" indent="-345431" algn="l" defTabSz="1381722" rtl="0" eaLnBrk="1" latinLnBrk="0" hangingPunct="1">
              <a:lnSpc>
                <a:spcPct val="90000"/>
              </a:lnSpc>
              <a:spcBef>
                <a:spcPts val="1511"/>
              </a:spcBef>
              <a:buFont typeface="Arial" panose="020B0604020202020204" pitchFamily="34" charset="0"/>
              <a:buChar char="•"/>
              <a:defRPr sz="4231" kern="1200">
                <a:solidFill>
                  <a:schemeClr val="tx1"/>
                </a:solidFill>
                <a:latin typeface="+mn-lt"/>
                <a:ea typeface="+mn-ea"/>
                <a:cs typeface="+mn-cs"/>
              </a:defRPr>
            </a:lvl1pPr>
            <a:lvl2pPr marL="1036292" indent="-345431" algn="l" defTabSz="1381722" rtl="0" eaLnBrk="1" latinLnBrk="0" hangingPunct="1">
              <a:lnSpc>
                <a:spcPct val="90000"/>
              </a:lnSpc>
              <a:spcBef>
                <a:spcPts val="756"/>
              </a:spcBef>
              <a:buFont typeface="Arial" panose="020B0604020202020204" pitchFamily="34" charset="0"/>
              <a:buChar char="•"/>
              <a:defRPr sz="3627" kern="1200">
                <a:solidFill>
                  <a:schemeClr val="tx1"/>
                </a:solidFill>
                <a:latin typeface="+mn-lt"/>
                <a:ea typeface="+mn-ea"/>
                <a:cs typeface="+mn-cs"/>
              </a:defRPr>
            </a:lvl2pPr>
            <a:lvl3pPr marL="1727153" indent="-345431" algn="l" defTabSz="1381722" rtl="0" eaLnBrk="1" latinLnBrk="0" hangingPunct="1">
              <a:lnSpc>
                <a:spcPct val="90000"/>
              </a:lnSpc>
              <a:spcBef>
                <a:spcPts val="756"/>
              </a:spcBef>
              <a:buFont typeface="Arial" panose="020B0604020202020204" pitchFamily="34" charset="0"/>
              <a:buChar char="•"/>
              <a:defRPr sz="3022" kern="1200">
                <a:solidFill>
                  <a:schemeClr val="tx1"/>
                </a:solidFill>
                <a:latin typeface="+mn-lt"/>
                <a:ea typeface="+mn-ea"/>
                <a:cs typeface="+mn-cs"/>
              </a:defRPr>
            </a:lvl3pPr>
            <a:lvl4pPr marL="2418014"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4pPr>
            <a:lvl5pPr marL="3108875"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5pPr>
            <a:lvl6pPr marL="3799737"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598"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459"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2320"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indent="0" algn="ctr">
              <a:lnSpc>
                <a:spcPct val="100000"/>
              </a:lnSpc>
              <a:spcBef>
                <a:spcPts val="450"/>
              </a:spcBef>
              <a:spcAft>
                <a:spcPts val="450"/>
              </a:spcAft>
              <a:buNone/>
            </a:pPr>
            <a:r>
              <a:rPr lang="en-US" sz="2400" b="1" dirty="0"/>
              <a:t>1980s</a:t>
            </a:r>
          </a:p>
        </p:txBody>
      </p:sp>
      <p:cxnSp>
        <p:nvCxnSpPr>
          <p:cNvPr id="3" name="Straight Connector 2" descr="timeline">
            <a:extLst>
              <a:ext uri="{FF2B5EF4-FFF2-40B4-BE49-F238E27FC236}">
                <a16:creationId xmlns:a16="http://schemas.microsoft.com/office/drawing/2014/main" id="{EEFB5CD6-5BE8-4F81-ABE2-68D4B7881CCD}"/>
              </a:ext>
            </a:extLst>
          </p:cNvPr>
          <p:cNvCxnSpPr/>
          <p:nvPr/>
        </p:nvCxnSpPr>
        <p:spPr>
          <a:xfrm>
            <a:off x="185810" y="5713225"/>
            <a:ext cx="9991579"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Isosceles Triangle 12" descr="Point on the timeline showing the 1980s">
            <a:extLst>
              <a:ext uri="{FF2B5EF4-FFF2-40B4-BE49-F238E27FC236}">
                <a16:creationId xmlns:a16="http://schemas.microsoft.com/office/drawing/2014/main" id="{C328EAB8-EB46-4B7A-9FE7-B27E77B6A47D}"/>
              </a:ext>
            </a:extLst>
          </p:cNvPr>
          <p:cNvSpPr/>
          <p:nvPr/>
        </p:nvSpPr>
        <p:spPr>
          <a:xfrm rot="10800000">
            <a:off x="3139369" y="5611167"/>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Isosceles Triangle 13" descr="Point on the timeline showing the 1970s">
            <a:extLst>
              <a:ext uri="{FF2B5EF4-FFF2-40B4-BE49-F238E27FC236}">
                <a16:creationId xmlns:a16="http://schemas.microsoft.com/office/drawing/2014/main" id="{7A7ABC7A-E68D-4619-984B-215DCCA794F9}"/>
              </a:ext>
            </a:extLst>
          </p:cNvPr>
          <p:cNvSpPr/>
          <p:nvPr/>
        </p:nvSpPr>
        <p:spPr>
          <a:xfrm>
            <a:off x="1282355" y="5404323"/>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Content Placeholder 5">
            <a:extLst>
              <a:ext uri="{FF2B5EF4-FFF2-40B4-BE49-F238E27FC236}">
                <a16:creationId xmlns:a16="http://schemas.microsoft.com/office/drawing/2014/main" id="{55F76C37-46E3-42A0-A8A8-BB283AB1F3BF}"/>
              </a:ext>
            </a:extLst>
          </p:cNvPr>
          <p:cNvSpPr txBox="1">
            <a:spLocks/>
          </p:cNvSpPr>
          <p:nvPr/>
        </p:nvSpPr>
        <p:spPr>
          <a:xfrm>
            <a:off x="955164" y="4804740"/>
            <a:ext cx="1008528" cy="426931"/>
          </a:xfrm>
          <a:prstGeom prst="rect">
            <a:avLst/>
          </a:prstGeom>
        </p:spPr>
        <p:txBody>
          <a:bodyPr vert="horz" lIns="91440" tIns="45720" rIns="91440" bIns="45720" rtlCol="0">
            <a:noAutofit/>
          </a:bodyPr>
          <a:lst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pPr marL="0" indent="0" algn="ctr">
              <a:lnSpc>
                <a:spcPct val="100000"/>
              </a:lnSpc>
              <a:spcBef>
                <a:spcPts val="450"/>
              </a:spcBef>
              <a:spcAft>
                <a:spcPts val="450"/>
              </a:spcAft>
              <a:buFont typeface="Arial" panose="020B0604020202020204" pitchFamily="34" charset="0"/>
              <a:buNone/>
            </a:pPr>
            <a:r>
              <a:rPr lang="en-US" sz="2400" b="1" dirty="0"/>
              <a:t>1970s</a:t>
            </a:r>
          </a:p>
        </p:txBody>
      </p:sp>
      <p:sp>
        <p:nvSpPr>
          <p:cNvPr id="5" name="Title 4">
            <a:extLst>
              <a:ext uri="{FF2B5EF4-FFF2-40B4-BE49-F238E27FC236}">
                <a16:creationId xmlns:a16="http://schemas.microsoft.com/office/drawing/2014/main" id="{6F6AF07B-154A-4757-8BEB-D3361CFB4D6F}"/>
              </a:ext>
            </a:extLst>
          </p:cNvPr>
          <p:cNvSpPr>
            <a:spLocks noGrp="1"/>
          </p:cNvSpPr>
          <p:nvPr>
            <p:ph type="title"/>
          </p:nvPr>
        </p:nvSpPr>
        <p:spPr>
          <a:xfrm>
            <a:off x="-7129" y="13027"/>
            <a:ext cx="10339754" cy="995423"/>
          </a:xfrm>
        </p:spPr>
        <p:txBody>
          <a:bodyPr>
            <a:noAutofit/>
          </a:bodyPr>
          <a:lstStyle/>
          <a:p>
            <a:pPr algn="ctr"/>
            <a:r>
              <a:rPr lang="en-US" sz="3600" dirty="0"/>
              <a:t>Antibiotic and Mechanical Bowel Prep in the 1980s</a:t>
            </a:r>
          </a:p>
        </p:txBody>
      </p:sp>
      <p:sp>
        <p:nvSpPr>
          <p:cNvPr id="7" name="Content Placeholder 6">
            <a:extLst>
              <a:ext uri="{FF2B5EF4-FFF2-40B4-BE49-F238E27FC236}">
                <a16:creationId xmlns:a16="http://schemas.microsoft.com/office/drawing/2014/main" id="{3C9FC926-6496-4BE7-B2EB-F4967A8E7DDD}"/>
              </a:ext>
            </a:extLst>
          </p:cNvPr>
          <p:cNvSpPr>
            <a:spLocks noGrp="1"/>
          </p:cNvSpPr>
          <p:nvPr>
            <p:ph idx="1"/>
          </p:nvPr>
        </p:nvSpPr>
        <p:spPr>
          <a:xfrm>
            <a:off x="1008529" y="1525604"/>
            <a:ext cx="8761186" cy="2275984"/>
          </a:xfrm>
        </p:spPr>
        <p:txBody>
          <a:bodyPr>
            <a:normAutofit/>
          </a:bodyPr>
          <a:lstStyle/>
          <a:p>
            <a:pPr lvl="0">
              <a:lnSpc>
                <a:spcPct val="100000"/>
              </a:lnSpc>
              <a:spcBef>
                <a:spcPts val="1200"/>
              </a:spcBef>
            </a:pPr>
            <a:r>
              <a:rPr lang="en-US" sz="2800" dirty="0"/>
              <a:t>Badly done study in England appeared to show intravenous antibiotics were better than oral antibiotics</a:t>
            </a:r>
            <a:r>
              <a:rPr lang="en-US" sz="2800" baseline="30000" dirty="0"/>
              <a:t>6</a:t>
            </a:r>
          </a:p>
          <a:p>
            <a:pPr lvl="0">
              <a:lnSpc>
                <a:spcPct val="100000"/>
              </a:lnSpc>
              <a:spcBef>
                <a:spcPts val="1200"/>
              </a:spcBef>
            </a:pPr>
            <a:r>
              <a:rPr lang="en-US" sz="2800" dirty="0"/>
              <a:t>Most surgeons in Europe abandoned oral antibiotics, but continued mechanical bowel prep</a:t>
            </a:r>
            <a:r>
              <a:rPr lang="en-US" sz="2800" baseline="30000" dirty="0"/>
              <a:t>7</a:t>
            </a:r>
          </a:p>
          <a:p>
            <a:endParaRPr lang="en-US" sz="2800" dirty="0"/>
          </a:p>
        </p:txBody>
      </p:sp>
    </p:spTree>
    <p:custDataLst>
      <p:tags r:id="rId1"/>
    </p:custDataLst>
    <p:extLst>
      <p:ext uri="{BB962C8B-B14F-4D97-AF65-F5344CB8AC3E}">
        <p14:creationId xmlns:p14="http://schemas.microsoft.com/office/powerpoint/2010/main" val="1881146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01168920-C3B2-457B-B254-A18E2642CF9A}"/>
              </a:ext>
            </a:extLst>
          </p:cNvPr>
          <p:cNvSpPr>
            <a:spLocks noGrp="1"/>
          </p:cNvSpPr>
          <p:nvPr>
            <p:ph type="sldNum" sz="quarter" idx="4"/>
          </p:nvPr>
        </p:nvSpPr>
        <p:spPr>
          <a:xfrm>
            <a:off x="6755130" y="7464396"/>
            <a:ext cx="3688080" cy="432158"/>
          </a:xfrm>
        </p:spPr>
        <p:txBody>
          <a:bodyPr/>
          <a:lstStyle/>
          <a:p>
            <a:r>
              <a:rPr lang="en-US" sz="1200" dirty="0"/>
              <a:t>Oral Antibiotics and Mechanical Bowel Prep  </a:t>
            </a:r>
            <a:fld id="{F3A12AAB-6ECC-094B-AAD8-94CFE9258C89}" type="slidenum">
              <a:rPr lang="en-US" sz="1200"/>
              <a:pPr/>
              <a:t>4</a:t>
            </a:fld>
            <a:endParaRPr lang="en-US" sz="1200" dirty="0"/>
          </a:p>
        </p:txBody>
      </p:sp>
      <p:sp>
        <p:nvSpPr>
          <p:cNvPr id="10" name="Rectangle 9">
            <a:extLst>
              <a:ext uri="{FF2B5EF4-FFF2-40B4-BE49-F238E27FC236}">
                <a16:creationId xmlns:a16="http://schemas.microsoft.com/office/drawing/2014/main" id="{61372BDB-6BC9-4345-883D-A55BCEB59CE1}"/>
              </a:ext>
            </a:extLst>
          </p:cNvPr>
          <p:cNvSpPr/>
          <p:nvPr/>
        </p:nvSpPr>
        <p:spPr>
          <a:xfrm>
            <a:off x="348175" y="1697079"/>
            <a:ext cx="9991579" cy="623248"/>
          </a:xfrm>
          <a:prstGeom prst="rect">
            <a:avLst/>
          </a:prstGeom>
        </p:spPr>
        <p:txBody>
          <a:bodyPr wrap="square">
            <a:noAutofit/>
          </a:bodyPr>
          <a:lstStyle/>
          <a:p>
            <a:pPr marL="259073" indent="-259073" defTabSz="1036292">
              <a:spcBef>
                <a:spcPts val="450"/>
              </a:spcBef>
              <a:spcAft>
                <a:spcPts val="450"/>
              </a:spcAft>
              <a:buFont typeface="Arial" panose="020B0604020202020204" pitchFamily="34" charset="0"/>
              <a:buChar char="•"/>
            </a:pPr>
            <a:endParaRPr lang="en-US" sz="1650" baseline="30000" dirty="0">
              <a:solidFill>
                <a:prstClr val="black"/>
              </a:solidFill>
            </a:endParaRPr>
          </a:p>
        </p:txBody>
      </p:sp>
      <p:sp>
        <p:nvSpPr>
          <p:cNvPr id="12" name="Content Placeholder 5">
            <a:extLst>
              <a:ext uri="{FF2B5EF4-FFF2-40B4-BE49-F238E27FC236}">
                <a16:creationId xmlns:a16="http://schemas.microsoft.com/office/drawing/2014/main" id="{873AB8C6-8BFA-4843-B360-212694BBBF44}"/>
              </a:ext>
            </a:extLst>
          </p:cNvPr>
          <p:cNvSpPr txBox="1">
            <a:spLocks/>
          </p:cNvSpPr>
          <p:nvPr/>
        </p:nvSpPr>
        <p:spPr>
          <a:xfrm>
            <a:off x="2924639" y="6279033"/>
            <a:ext cx="933811" cy="553238"/>
          </a:xfrm>
          <a:prstGeom prst="rect">
            <a:avLst/>
          </a:prstGeom>
        </p:spPr>
        <p:txBody>
          <a:bodyPr vert="horz" lIns="68580" tIns="34290" rIns="68580" bIns="34290" rtlCol="0">
            <a:noAutofit/>
          </a:bodyPr>
          <a:lstStyle>
            <a:lvl1pPr marL="345431" indent="-345431" algn="l" defTabSz="1381722" rtl="0" eaLnBrk="1" latinLnBrk="0" hangingPunct="1">
              <a:lnSpc>
                <a:spcPct val="90000"/>
              </a:lnSpc>
              <a:spcBef>
                <a:spcPts val="1511"/>
              </a:spcBef>
              <a:buFont typeface="Arial" panose="020B0604020202020204" pitchFamily="34" charset="0"/>
              <a:buChar char="•"/>
              <a:defRPr sz="4231" kern="1200">
                <a:solidFill>
                  <a:schemeClr val="tx1"/>
                </a:solidFill>
                <a:latin typeface="+mn-lt"/>
                <a:ea typeface="+mn-ea"/>
                <a:cs typeface="+mn-cs"/>
              </a:defRPr>
            </a:lvl1pPr>
            <a:lvl2pPr marL="1036292" indent="-345431" algn="l" defTabSz="1381722" rtl="0" eaLnBrk="1" latinLnBrk="0" hangingPunct="1">
              <a:lnSpc>
                <a:spcPct val="90000"/>
              </a:lnSpc>
              <a:spcBef>
                <a:spcPts val="756"/>
              </a:spcBef>
              <a:buFont typeface="Arial" panose="020B0604020202020204" pitchFamily="34" charset="0"/>
              <a:buChar char="•"/>
              <a:defRPr sz="3627" kern="1200">
                <a:solidFill>
                  <a:schemeClr val="tx1"/>
                </a:solidFill>
                <a:latin typeface="+mn-lt"/>
                <a:ea typeface="+mn-ea"/>
                <a:cs typeface="+mn-cs"/>
              </a:defRPr>
            </a:lvl2pPr>
            <a:lvl3pPr marL="1727153" indent="-345431" algn="l" defTabSz="1381722" rtl="0" eaLnBrk="1" latinLnBrk="0" hangingPunct="1">
              <a:lnSpc>
                <a:spcPct val="90000"/>
              </a:lnSpc>
              <a:spcBef>
                <a:spcPts val="756"/>
              </a:spcBef>
              <a:buFont typeface="Arial" panose="020B0604020202020204" pitchFamily="34" charset="0"/>
              <a:buChar char="•"/>
              <a:defRPr sz="3022" kern="1200">
                <a:solidFill>
                  <a:schemeClr val="tx1"/>
                </a:solidFill>
                <a:latin typeface="+mn-lt"/>
                <a:ea typeface="+mn-ea"/>
                <a:cs typeface="+mn-cs"/>
              </a:defRPr>
            </a:lvl3pPr>
            <a:lvl4pPr marL="2418014"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4pPr>
            <a:lvl5pPr marL="3108875"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5pPr>
            <a:lvl6pPr marL="3799737"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598"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459"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2320"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indent="0">
              <a:lnSpc>
                <a:spcPct val="100000"/>
              </a:lnSpc>
              <a:spcBef>
                <a:spcPts val="450"/>
              </a:spcBef>
              <a:spcAft>
                <a:spcPts val="450"/>
              </a:spcAft>
              <a:buNone/>
            </a:pPr>
            <a:r>
              <a:rPr lang="en-US" sz="2400" b="1" dirty="0"/>
              <a:t>1980s</a:t>
            </a:r>
          </a:p>
        </p:txBody>
      </p:sp>
      <p:sp>
        <p:nvSpPr>
          <p:cNvPr id="7" name="Content Placeholder 5">
            <a:extLst>
              <a:ext uri="{FF2B5EF4-FFF2-40B4-BE49-F238E27FC236}">
                <a16:creationId xmlns:a16="http://schemas.microsoft.com/office/drawing/2014/main" id="{24972BD3-5C66-4B3D-B364-078641A09F9E}"/>
              </a:ext>
            </a:extLst>
          </p:cNvPr>
          <p:cNvSpPr txBox="1">
            <a:spLocks/>
          </p:cNvSpPr>
          <p:nvPr/>
        </p:nvSpPr>
        <p:spPr>
          <a:xfrm>
            <a:off x="4284124" y="4774143"/>
            <a:ext cx="1794950" cy="426938"/>
          </a:xfrm>
          <a:prstGeom prst="rect">
            <a:avLst/>
          </a:prstGeom>
        </p:spPr>
        <p:txBody>
          <a:bodyPr vert="horz" lIns="68580" tIns="34290" rIns="68580" bIns="34290" rtlCol="0">
            <a:noAutofit/>
          </a:bodyPr>
          <a:lstStyle>
            <a:lvl1pPr marL="345431" indent="-345431" algn="l" defTabSz="1381722" rtl="0" eaLnBrk="1" latinLnBrk="0" hangingPunct="1">
              <a:lnSpc>
                <a:spcPct val="90000"/>
              </a:lnSpc>
              <a:spcBef>
                <a:spcPts val="1511"/>
              </a:spcBef>
              <a:buFont typeface="Arial" panose="020B0604020202020204" pitchFamily="34" charset="0"/>
              <a:buChar char="•"/>
              <a:defRPr sz="4231" kern="1200">
                <a:solidFill>
                  <a:schemeClr val="tx1"/>
                </a:solidFill>
                <a:latin typeface="+mn-lt"/>
                <a:ea typeface="+mn-ea"/>
                <a:cs typeface="+mn-cs"/>
              </a:defRPr>
            </a:lvl1pPr>
            <a:lvl2pPr marL="1036292" indent="-345431" algn="l" defTabSz="1381722" rtl="0" eaLnBrk="1" latinLnBrk="0" hangingPunct="1">
              <a:lnSpc>
                <a:spcPct val="90000"/>
              </a:lnSpc>
              <a:spcBef>
                <a:spcPts val="756"/>
              </a:spcBef>
              <a:buFont typeface="Arial" panose="020B0604020202020204" pitchFamily="34" charset="0"/>
              <a:buChar char="•"/>
              <a:defRPr sz="3627" kern="1200">
                <a:solidFill>
                  <a:schemeClr val="tx1"/>
                </a:solidFill>
                <a:latin typeface="+mn-lt"/>
                <a:ea typeface="+mn-ea"/>
                <a:cs typeface="+mn-cs"/>
              </a:defRPr>
            </a:lvl2pPr>
            <a:lvl3pPr marL="1727153" indent="-345431" algn="l" defTabSz="1381722" rtl="0" eaLnBrk="1" latinLnBrk="0" hangingPunct="1">
              <a:lnSpc>
                <a:spcPct val="90000"/>
              </a:lnSpc>
              <a:spcBef>
                <a:spcPts val="756"/>
              </a:spcBef>
              <a:buFont typeface="Arial" panose="020B0604020202020204" pitchFamily="34" charset="0"/>
              <a:buChar char="•"/>
              <a:defRPr sz="3022" kern="1200">
                <a:solidFill>
                  <a:schemeClr val="tx1"/>
                </a:solidFill>
                <a:latin typeface="+mn-lt"/>
                <a:ea typeface="+mn-ea"/>
                <a:cs typeface="+mn-cs"/>
              </a:defRPr>
            </a:lvl3pPr>
            <a:lvl4pPr marL="2418014"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4pPr>
            <a:lvl5pPr marL="3108875"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5pPr>
            <a:lvl6pPr marL="3799737"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598"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459"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2320"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indent="0" algn="ctr">
              <a:lnSpc>
                <a:spcPct val="100000"/>
              </a:lnSpc>
              <a:spcBef>
                <a:spcPts val="450"/>
              </a:spcBef>
              <a:spcAft>
                <a:spcPts val="450"/>
              </a:spcAft>
              <a:buNone/>
            </a:pPr>
            <a:r>
              <a:rPr lang="en-US" sz="2400" b="1" dirty="0"/>
              <a:t>1990s</a:t>
            </a:r>
          </a:p>
        </p:txBody>
      </p:sp>
      <p:cxnSp>
        <p:nvCxnSpPr>
          <p:cNvPr id="3" name="Straight Connector 2" descr="Timeline">
            <a:extLst>
              <a:ext uri="{FF2B5EF4-FFF2-40B4-BE49-F238E27FC236}">
                <a16:creationId xmlns:a16="http://schemas.microsoft.com/office/drawing/2014/main" id="{EEFB5CD6-5BE8-4F81-ABE2-68D4B7881CCD}"/>
              </a:ext>
            </a:extLst>
          </p:cNvPr>
          <p:cNvCxnSpPr/>
          <p:nvPr/>
        </p:nvCxnSpPr>
        <p:spPr>
          <a:xfrm>
            <a:off x="185810" y="5743508"/>
            <a:ext cx="9991579"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Isosceles Triangle 12" descr="Point on the timeline showing the 1980s">
            <a:extLst>
              <a:ext uri="{FF2B5EF4-FFF2-40B4-BE49-F238E27FC236}">
                <a16:creationId xmlns:a16="http://schemas.microsoft.com/office/drawing/2014/main" id="{C328EAB8-EB46-4B7A-9FE7-B27E77B6A47D}"/>
              </a:ext>
            </a:extLst>
          </p:cNvPr>
          <p:cNvSpPr/>
          <p:nvPr/>
        </p:nvSpPr>
        <p:spPr>
          <a:xfrm rot="10800000">
            <a:off x="3214472" y="5648383"/>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Isosceles Triangle 13" descr="Point on the timeline showing the 1970s.">
            <a:extLst>
              <a:ext uri="{FF2B5EF4-FFF2-40B4-BE49-F238E27FC236}">
                <a16:creationId xmlns:a16="http://schemas.microsoft.com/office/drawing/2014/main" id="{7A7ABC7A-E68D-4619-984B-215DCCA794F9}"/>
              </a:ext>
            </a:extLst>
          </p:cNvPr>
          <p:cNvSpPr/>
          <p:nvPr/>
        </p:nvSpPr>
        <p:spPr>
          <a:xfrm>
            <a:off x="1345995" y="5447195"/>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Isosceles Triangle 14" descr="Point on the timeline showing the 1990s">
            <a:extLst>
              <a:ext uri="{FF2B5EF4-FFF2-40B4-BE49-F238E27FC236}">
                <a16:creationId xmlns:a16="http://schemas.microsoft.com/office/drawing/2014/main" id="{59897D9F-A222-493A-B7D3-812EDC527A16}"/>
              </a:ext>
            </a:extLst>
          </p:cNvPr>
          <p:cNvSpPr/>
          <p:nvPr/>
        </p:nvSpPr>
        <p:spPr>
          <a:xfrm>
            <a:off x="5048918" y="5447195"/>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itle 3">
            <a:extLst>
              <a:ext uri="{FF2B5EF4-FFF2-40B4-BE49-F238E27FC236}">
                <a16:creationId xmlns:a16="http://schemas.microsoft.com/office/drawing/2014/main" id="{DAE4FAC6-3610-4B47-BD53-E37F168FD80F}"/>
              </a:ext>
            </a:extLst>
          </p:cNvPr>
          <p:cNvSpPr>
            <a:spLocks noGrp="1"/>
          </p:cNvSpPr>
          <p:nvPr>
            <p:ph type="title"/>
          </p:nvPr>
        </p:nvSpPr>
        <p:spPr>
          <a:xfrm>
            <a:off x="0" y="607"/>
            <a:ext cx="10363200" cy="995423"/>
          </a:xfrm>
        </p:spPr>
        <p:txBody>
          <a:bodyPr>
            <a:noAutofit/>
          </a:bodyPr>
          <a:lstStyle/>
          <a:p>
            <a:pPr algn="ctr"/>
            <a:r>
              <a:rPr lang="en-US" sz="3600" dirty="0"/>
              <a:t>Antibiotic and Mechanical Bowel Prep in the 1990s</a:t>
            </a:r>
          </a:p>
        </p:txBody>
      </p:sp>
      <p:sp>
        <p:nvSpPr>
          <p:cNvPr id="5" name="Content Placeholder 4">
            <a:extLst>
              <a:ext uri="{FF2B5EF4-FFF2-40B4-BE49-F238E27FC236}">
                <a16:creationId xmlns:a16="http://schemas.microsoft.com/office/drawing/2014/main" id="{DC37FF4A-2EF6-4E05-A24C-26764FD584E3}"/>
              </a:ext>
            </a:extLst>
          </p:cNvPr>
          <p:cNvSpPr>
            <a:spLocks noGrp="1"/>
          </p:cNvSpPr>
          <p:nvPr>
            <p:ph idx="1"/>
          </p:nvPr>
        </p:nvSpPr>
        <p:spPr>
          <a:xfrm>
            <a:off x="1008528" y="1611631"/>
            <a:ext cx="8642201" cy="1520840"/>
          </a:xfrm>
        </p:spPr>
        <p:txBody>
          <a:bodyPr/>
          <a:lstStyle/>
          <a:p>
            <a:pPr lvl="0"/>
            <a:r>
              <a:rPr lang="en-US" sz="2800" dirty="0"/>
              <a:t>Studies showed mechanical bowel prep without oral antibiotics was not beneficial, yet it remained the standard of care</a:t>
            </a:r>
            <a:r>
              <a:rPr lang="en-US" sz="2800" baseline="30000" dirty="0"/>
              <a:t>8-11</a:t>
            </a:r>
          </a:p>
          <a:p>
            <a:endParaRPr lang="en-US" dirty="0"/>
          </a:p>
        </p:txBody>
      </p:sp>
      <p:sp>
        <p:nvSpPr>
          <p:cNvPr id="16" name="Content Placeholder 5">
            <a:extLst>
              <a:ext uri="{FF2B5EF4-FFF2-40B4-BE49-F238E27FC236}">
                <a16:creationId xmlns:a16="http://schemas.microsoft.com/office/drawing/2014/main" id="{E3A2D279-1215-4061-872B-2BC1A76A5328}"/>
              </a:ext>
            </a:extLst>
          </p:cNvPr>
          <p:cNvSpPr txBox="1">
            <a:spLocks/>
          </p:cNvSpPr>
          <p:nvPr/>
        </p:nvSpPr>
        <p:spPr>
          <a:xfrm>
            <a:off x="1022647" y="4774143"/>
            <a:ext cx="1008529" cy="601757"/>
          </a:xfrm>
          <a:prstGeom prst="rect">
            <a:avLst/>
          </a:prstGeom>
        </p:spPr>
        <p:txBody>
          <a:bodyPr vert="horz" lIns="91440" tIns="45720" rIns="91440" bIns="45720" rtlCol="0">
            <a:noAutofit/>
          </a:bodyPr>
          <a:lst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pPr marL="0" indent="0" algn="ctr">
              <a:lnSpc>
                <a:spcPct val="100000"/>
              </a:lnSpc>
              <a:spcBef>
                <a:spcPts val="450"/>
              </a:spcBef>
              <a:spcAft>
                <a:spcPts val="450"/>
              </a:spcAft>
              <a:buFont typeface="Arial" panose="020B0604020202020204" pitchFamily="34" charset="0"/>
              <a:buNone/>
            </a:pPr>
            <a:r>
              <a:rPr lang="en-US" sz="2400" b="1" dirty="0"/>
              <a:t>1970s</a:t>
            </a:r>
          </a:p>
        </p:txBody>
      </p:sp>
    </p:spTree>
    <p:custDataLst>
      <p:tags r:id="rId1"/>
    </p:custDataLst>
    <p:extLst>
      <p:ext uri="{BB962C8B-B14F-4D97-AF65-F5344CB8AC3E}">
        <p14:creationId xmlns:p14="http://schemas.microsoft.com/office/powerpoint/2010/main" val="189530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81F0799-D9B7-4746-9B93-33187752A08C}"/>
              </a:ext>
            </a:extLst>
          </p:cNvPr>
          <p:cNvSpPr>
            <a:spLocks noGrp="1"/>
          </p:cNvSpPr>
          <p:nvPr>
            <p:ph idx="1"/>
          </p:nvPr>
        </p:nvSpPr>
        <p:spPr>
          <a:xfrm>
            <a:off x="1008529" y="1588780"/>
            <a:ext cx="7907959" cy="2006271"/>
          </a:xfrm>
        </p:spPr>
        <p:txBody>
          <a:bodyPr>
            <a:noAutofit/>
          </a:bodyPr>
          <a:lstStyle/>
          <a:p>
            <a:pPr>
              <a:lnSpc>
                <a:spcPct val="100000"/>
              </a:lnSpc>
              <a:spcBef>
                <a:spcPts val="450"/>
              </a:spcBef>
              <a:spcAft>
                <a:spcPts val="450"/>
              </a:spcAft>
            </a:pPr>
            <a:r>
              <a:rPr lang="en-US" sz="2800" dirty="0"/>
              <a:t>Oral antibiotics the day before surgery resulted in a 50% reduction in surgical site infections (SSIs)</a:t>
            </a:r>
            <a:r>
              <a:rPr lang="en-US" sz="2800" baseline="30000" dirty="0"/>
              <a:t>12,13</a:t>
            </a:r>
          </a:p>
        </p:txBody>
      </p:sp>
      <p:sp>
        <p:nvSpPr>
          <p:cNvPr id="9" name="Slide Number Placeholder 8">
            <a:extLst>
              <a:ext uri="{FF2B5EF4-FFF2-40B4-BE49-F238E27FC236}">
                <a16:creationId xmlns:a16="http://schemas.microsoft.com/office/drawing/2014/main" id="{01168920-C3B2-457B-B254-A18E2642CF9A}"/>
              </a:ext>
            </a:extLst>
          </p:cNvPr>
          <p:cNvSpPr>
            <a:spLocks noGrp="1"/>
          </p:cNvSpPr>
          <p:nvPr>
            <p:ph type="sldNum" sz="quarter" idx="4"/>
          </p:nvPr>
        </p:nvSpPr>
        <p:spPr>
          <a:xfrm>
            <a:off x="6403782" y="7456319"/>
            <a:ext cx="4064899" cy="464213"/>
          </a:xfrm>
        </p:spPr>
        <p:txBody>
          <a:bodyPr/>
          <a:lstStyle/>
          <a:p>
            <a:r>
              <a:rPr lang="en-US" sz="1200" dirty="0"/>
              <a:t>Oral Antibiotics and Mechanical Bowel Prep  </a:t>
            </a:r>
            <a:fld id="{F3A12AAB-6ECC-094B-AAD8-94CFE9258C89}" type="slidenum">
              <a:rPr lang="en-US" sz="1200"/>
              <a:pPr/>
              <a:t>5</a:t>
            </a:fld>
            <a:endParaRPr lang="en-US" sz="1200" dirty="0"/>
          </a:p>
        </p:txBody>
      </p:sp>
      <p:sp>
        <p:nvSpPr>
          <p:cNvPr id="12" name="Content Placeholder 5">
            <a:extLst>
              <a:ext uri="{FF2B5EF4-FFF2-40B4-BE49-F238E27FC236}">
                <a16:creationId xmlns:a16="http://schemas.microsoft.com/office/drawing/2014/main" id="{873AB8C6-8BFA-4843-B360-212694BBBF44}"/>
              </a:ext>
            </a:extLst>
          </p:cNvPr>
          <p:cNvSpPr txBox="1">
            <a:spLocks/>
          </p:cNvSpPr>
          <p:nvPr/>
        </p:nvSpPr>
        <p:spPr>
          <a:xfrm>
            <a:off x="2797073" y="6193788"/>
            <a:ext cx="995586" cy="426930"/>
          </a:xfrm>
          <a:prstGeom prst="rect">
            <a:avLst/>
          </a:prstGeom>
        </p:spPr>
        <p:txBody>
          <a:bodyPr vert="horz" lIns="68580" tIns="34290" rIns="68580" bIns="34290" rtlCol="0">
            <a:noAutofit/>
          </a:bodyPr>
          <a:lstStyle>
            <a:lvl1pPr marL="345431" indent="-345431" algn="l" defTabSz="1381722" rtl="0" eaLnBrk="1" latinLnBrk="0" hangingPunct="1">
              <a:lnSpc>
                <a:spcPct val="90000"/>
              </a:lnSpc>
              <a:spcBef>
                <a:spcPts val="1511"/>
              </a:spcBef>
              <a:buFont typeface="Arial" panose="020B0604020202020204" pitchFamily="34" charset="0"/>
              <a:buChar char="•"/>
              <a:defRPr sz="4231" kern="1200">
                <a:solidFill>
                  <a:schemeClr val="tx1"/>
                </a:solidFill>
                <a:latin typeface="+mn-lt"/>
                <a:ea typeface="+mn-ea"/>
                <a:cs typeface="+mn-cs"/>
              </a:defRPr>
            </a:lvl1pPr>
            <a:lvl2pPr marL="1036292" indent="-345431" algn="l" defTabSz="1381722" rtl="0" eaLnBrk="1" latinLnBrk="0" hangingPunct="1">
              <a:lnSpc>
                <a:spcPct val="90000"/>
              </a:lnSpc>
              <a:spcBef>
                <a:spcPts val="756"/>
              </a:spcBef>
              <a:buFont typeface="Arial" panose="020B0604020202020204" pitchFamily="34" charset="0"/>
              <a:buChar char="•"/>
              <a:defRPr sz="3627" kern="1200">
                <a:solidFill>
                  <a:schemeClr val="tx1"/>
                </a:solidFill>
                <a:latin typeface="+mn-lt"/>
                <a:ea typeface="+mn-ea"/>
                <a:cs typeface="+mn-cs"/>
              </a:defRPr>
            </a:lvl2pPr>
            <a:lvl3pPr marL="1727153" indent="-345431" algn="l" defTabSz="1381722" rtl="0" eaLnBrk="1" latinLnBrk="0" hangingPunct="1">
              <a:lnSpc>
                <a:spcPct val="90000"/>
              </a:lnSpc>
              <a:spcBef>
                <a:spcPts val="756"/>
              </a:spcBef>
              <a:buFont typeface="Arial" panose="020B0604020202020204" pitchFamily="34" charset="0"/>
              <a:buChar char="•"/>
              <a:defRPr sz="3022" kern="1200">
                <a:solidFill>
                  <a:schemeClr val="tx1"/>
                </a:solidFill>
                <a:latin typeface="+mn-lt"/>
                <a:ea typeface="+mn-ea"/>
                <a:cs typeface="+mn-cs"/>
              </a:defRPr>
            </a:lvl3pPr>
            <a:lvl4pPr marL="2418014"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4pPr>
            <a:lvl5pPr marL="3108875"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5pPr>
            <a:lvl6pPr marL="3799737"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598"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459"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2320"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indent="0" algn="ctr">
              <a:lnSpc>
                <a:spcPct val="100000"/>
              </a:lnSpc>
              <a:spcBef>
                <a:spcPts val="450"/>
              </a:spcBef>
              <a:spcAft>
                <a:spcPts val="450"/>
              </a:spcAft>
              <a:buNone/>
            </a:pPr>
            <a:r>
              <a:rPr lang="en-US" sz="2400" b="1" dirty="0"/>
              <a:t>1980s</a:t>
            </a:r>
          </a:p>
        </p:txBody>
      </p:sp>
      <p:sp>
        <p:nvSpPr>
          <p:cNvPr id="7" name="Content Placeholder 5">
            <a:extLst>
              <a:ext uri="{FF2B5EF4-FFF2-40B4-BE49-F238E27FC236}">
                <a16:creationId xmlns:a16="http://schemas.microsoft.com/office/drawing/2014/main" id="{24972BD3-5C66-4B3D-B364-078641A09F9E}"/>
              </a:ext>
            </a:extLst>
          </p:cNvPr>
          <p:cNvSpPr txBox="1">
            <a:spLocks/>
          </p:cNvSpPr>
          <p:nvPr/>
        </p:nvSpPr>
        <p:spPr>
          <a:xfrm>
            <a:off x="4556992" y="4852074"/>
            <a:ext cx="1249213" cy="455652"/>
          </a:xfrm>
          <a:prstGeom prst="rect">
            <a:avLst/>
          </a:prstGeom>
        </p:spPr>
        <p:txBody>
          <a:bodyPr vert="horz" lIns="68580" tIns="34290" rIns="68580" bIns="34290" rtlCol="0">
            <a:noAutofit/>
          </a:bodyPr>
          <a:lstStyle>
            <a:lvl1pPr marL="345431" indent="-345431" algn="l" defTabSz="1381722" rtl="0" eaLnBrk="1" latinLnBrk="0" hangingPunct="1">
              <a:lnSpc>
                <a:spcPct val="90000"/>
              </a:lnSpc>
              <a:spcBef>
                <a:spcPts val="1511"/>
              </a:spcBef>
              <a:buFont typeface="Arial" panose="020B0604020202020204" pitchFamily="34" charset="0"/>
              <a:buChar char="•"/>
              <a:defRPr sz="4231" kern="1200">
                <a:solidFill>
                  <a:schemeClr val="tx1"/>
                </a:solidFill>
                <a:latin typeface="+mn-lt"/>
                <a:ea typeface="+mn-ea"/>
                <a:cs typeface="+mn-cs"/>
              </a:defRPr>
            </a:lvl1pPr>
            <a:lvl2pPr marL="1036292" indent="-345431" algn="l" defTabSz="1381722" rtl="0" eaLnBrk="1" latinLnBrk="0" hangingPunct="1">
              <a:lnSpc>
                <a:spcPct val="90000"/>
              </a:lnSpc>
              <a:spcBef>
                <a:spcPts val="756"/>
              </a:spcBef>
              <a:buFont typeface="Arial" panose="020B0604020202020204" pitchFamily="34" charset="0"/>
              <a:buChar char="•"/>
              <a:defRPr sz="3627" kern="1200">
                <a:solidFill>
                  <a:schemeClr val="tx1"/>
                </a:solidFill>
                <a:latin typeface="+mn-lt"/>
                <a:ea typeface="+mn-ea"/>
                <a:cs typeface="+mn-cs"/>
              </a:defRPr>
            </a:lvl2pPr>
            <a:lvl3pPr marL="1727153" indent="-345431" algn="l" defTabSz="1381722" rtl="0" eaLnBrk="1" latinLnBrk="0" hangingPunct="1">
              <a:lnSpc>
                <a:spcPct val="90000"/>
              </a:lnSpc>
              <a:spcBef>
                <a:spcPts val="756"/>
              </a:spcBef>
              <a:buFont typeface="Arial" panose="020B0604020202020204" pitchFamily="34" charset="0"/>
              <a:buChar char="•"/>
              <a:defRPr sz="3022" kern="1200">
                <a:solidFill>
                  <a:schemeClr val="tx1"/>
                </a:solidFill>
                <a:latin typeface="+mn-lt"/>
                <a:ea typeface="+mn-ea"/>
                <a:cs typeface="+mn-cs"/>
              </a:defRPr>
            </a:lvl3pPr>
            <a:lvl4pPr marL="2418014"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4pPr>
            <a:lvl5pPr marL="3108875"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5pPr>
            <a:lvl6pPr marL="3799737"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598"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459"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2320"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indent="0" algn="ctr">
              <a:lnSpc>
                <a:spcPct val="100000"/>
              </a:lnSpc>
              <a:spcBef>
                <a:spcPts val="450"/>
              </a:spcBef>
              <a:spcAft>
                <a:spcPts val="450"/>
              </a:spcAft>
              <a:buNone/>
            </a:pPr>
            <a:r>
              <a:rPr lang="en-US" sz="2400" b="1" dirty="0"/>
              <a:t>1990s</a:t>
            </a:r>
          </a:p>
        </p:txBody>
      </p:sp>
      <p:cxnSp>
        <p:nvCxnSpPr>
          <p:cNvPr id="3" name="Straight Connector 2" descr="Timeline">
            <a:extLst>
              <a:ext uri="{FF2B5EF4-FFF2-40B4-BE49-F238E27FC236}">
                <a16:creationId xmlns:a16="http://schemas.microsoft.com/office/drawing/2014/main" id="{EEFB5CD6-5BE8-4F81-ABE2-68D4B7881CCD}"/>
              </a:ext>
            </a:extLst>
          </p:cNvPr>
          <p:cNvCxnSpPr/>
          <p:nvPr/>
        </p:nvCxnSpPr>
        <p:spPr>
          <a:xfrm>
            <a:off x="185810" y="5734663"/>
            <a:ext cx="9991579"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Isosceles Triangle 12" descr="Point on the timeline showing the 1980s">
            <a:extLst>
              <a:ext uri="{FF2B5EF4-FFF2-40B4-BE49-F238E27FC236}">
                <a16:creationId xmlns:a16="http://schemas.microsoft.com/office/drawing/2014/main" id="{C328EAB8-EB46-4B7A-9FE7-B27E77B6A47D}"/>
              </a:ext>
            </a:extLst>
          </p:cNvPr>
          <p:cNvSpPr/>
          <p:nvPr/>
        </p:nvSpPr>
        <p:spPr>
          <a:xfrm rot="10800000">
            <a:off x="3117793" y="5639355"/>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Isosceles Triangle 13" descr="Point on the timeline showing the 1970s.">
            <a:extLst>
              <a:ext uri="{FF2B5EF4-FFF2-40B4-BE49-F238E27FC236}">
                <a16:creationId xmlns:a16="http://schemas.microsoft.com/office/drawing/2014/main" id="{7A7ABC7A-E68D-4619-984B-215DCCA794F9}"/>
              </a:ext>
            </a:extLst>
          </p:cNvPr>
          <p:cNvSpPr/>
          <p:nvPr/>
        </p:nvSpPr>
        <p:spPr>
          <a:xfrm>
            <a:off x="1335720" y="5425886"/>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Isosceles Triangle 14" descr="Point on the timeline showing the 1990s">
            <a:extLst>
              <a:ext uri="{FF2B5EF4-FFF2-40B4-BE49-F238E27FC236}">
                <a16:creationId xmlns:a16="http://schemas.microsoft.com/office/drawing/2014/main" id="{59897D9F-A222-493A-B7D3-812EDC527A16}"/>
              </a:ext>
            </a:extLst>
          </p:cNvPr>
          <p:cNvSpPr/>
          <p:nvPr/>
        </p:nvSpPr>
        <p:spPr>
          <a:xfrm>
            <a:off x="5004526" y="5425886"/>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Content Placeholder 5">
            <a:extLst>
              <a:ext uri="{FF2B5EF4-FFF2-40B4-BE49-F238E27FC236}">
                <a16:creationId xmlns:a16="http://schemas.microsoft.com/office/drawing/2014/main" id="{B64A54DD-BE94-4F5A-BD39-AC4B1ADA14AE}"/>
              </a:ext>
            </a:extLst>
          </p:cNvPr>
          <p:cNvSpPr txBox="1">
            <a:spLocks/>
          </p:cNvSpPr>
          <p:nvPr/>
        </p:nvSpPr>
        <p:spPr>
          <a:xfrm>
            <a:off x="6429282" y="6193792"/>
            <a:ext cx="1266552" cy="426926"/>
          </a:xfrm>
          <a:prstGeom prst="rect">
            <a:avLst/>
          </a:prstGeom>
        </p:spPr>
        <p:txBody>
          <a:bodyPr vert="horz" lIns="68580" tIns="34290" rIns="68580" bIns="34290" rtlCol="0">
            <a:noAutofit/>
          </a:bodyPr>
          <a:lstStyle>
            <a:lvl1pPr marL="345431" indent="-345431" algn="l" defTabSz="1381722" rtl="0" eaLnBrk="1" latinLnBrk="0" hangingPunct="1">
              <a:lnSpc>
                <a:spcPct val="90000"/>
              </a:lnSpc>
              <a:spcBef>
                <a:spcPts val="1511"/>
              </a:spcBef>
              <a:buFont typeface="Arial" panose="020B0604020202020204" pitchFamily="34" charset="0"/>
              <a:buChar char="•"/>
              <a:defRPr sz="4231" kern="1200">
                <a:solidFill>
                  <a:schemeClr val="tx1"/>
                </a:solidFill>
                <a:latin typeface="+mn-lt"/>
                <a:ea typeface="+mn-ea"/>
                <a:cs typeface="+mn-cs"/>
              </a:defRPr>
            </a:lvl1pPr>
            <a:lvl2pPr marL="1036292" indent="-345431" algn="l" defTabSz="1381722" rtl="0" eaLnBrk="1" latinLnBrk="0" hangingPunct="1">
              <a:lnSpc>
                <a:spcPct val="90000"/>
              </a:lnSpc>
              <a:spcBef>
                <a:spcPts val="756"/>
              </a:spcBef>
              <a:buFont typeface="Arial" panose="020B0604020202020204" pitchFamily="34" charset="0"/>
              <a:buChar char="•"/>
              <a:defRPr sz="3627" kern="1200">
                <a:solidFill>
                  <a:schemeClr val="tx1"/>
                </a:solidFill>
                <a:latin typeface="+mn-lt"/>
                <a:ea typeface="+mn-ea"/>
                <a:cs typeface="+mn-cs"/>
              </a:defRPr>
            </a:lvl2pPr>
            <a:lvl3pPr marL="1727153" indent="-345431" algn="l" defTabSz="1381722" rtl="0" eaLnBrk="1" latinLnBrk="0" hangingPunct="1">
              <a:lnSpc>
                <a:spcPct val="90000"/>
              </a:lnSpc>
              <a:spcBef>
                <a:spcPts val="756"/>
              </a:spcBef>
              <a:buFont typeface="Arial" panose="020B0604020202020204" pitchFamily="34" charset="0"/>
              <a:buChar char="•"/>
              <a:defRPr sz="3022" kern="1200">
                <a:solidFill>
                  <a:schemeClr val="tx1"/>
                </a:solidFill>
                <a:latin typeface="+mn-lt"/>
                <a:ea typeface="+mn-ea"/>
                <a:cs typeface="+mn-cs"/>
              </a:defRPr>
            </a:lvl3pPr>
            <a:lvl4pPr marL="2418014"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4pPr>
            <a:lvl5pPr marL="3108875"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5pPr>
            <a:lvl6pPr marL="3799737"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6pPr>
            <a:lvl7pPr marL="4490598"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7pPr>
            <a:lvl8pPr marL="5181459"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8pPr>
            <a:lvl9pPr marL="5872320" indent="-345431" algn="l" defTabSz="1381722" rtl="0" eaLnBrk="1" latinLnBrk="0" hangingPunct="1">
              <a:lnSpc>
                <a:spcPct val="90000"/>
              </a:lnSpc>
              <a:spcBef>
                <a:spcPts val="756"/>
              </a:spcBef>
              <a:buFont typeface="Arial" panose="020B0604020202020204" pitchFamily="34" charset="0"/>
              <a:buChar char="•"/>
              <a:defRPr sz="2720" kern="1200">
                <a:solidFill>
                  <a:schemeClr val="tx1"/>
                </a:solidFill>
                <a:latin typeface="+mn-lt"/>
                <a:ea typeface="+mn-ea"/>
                <a:cs typeface="+mn-cs"/>
              </a:defRPr>
            </a:lvl9pPr>
          </a:lstStyle>
          <a:p>
            <a:pPr marL="0" indent="0" algn="ctr">
              <a:lnSpc>
                <a:spcPct val="100000"/>
              </a:lnSpc>
              <a:spcBef>
                <a:spcPts val="450"/>
              </a:spcBef>
              <a:spcAft>
                <a:spcPts val="450"/>
              </a:spcAft>
              <a:buNone/>
            </a:pPr>
            <a:r>
              <a:rPr lang="en-US" sz="2400" b="1" dirty="0"/>
              <a:t>2000s</a:t>
            </a:r>
          </a:p>
        </p:txBody>
      </p:sp>
      <p:sp>
        <p:nvSpPr>
          <p:cNvPr id="17" name="Isosceles Triangle 16" descr="Point on the timeline showing the 2000s">
            <a:extLst>
              <a:ext uri="{FF2B5EF4-FFF2-40B4-BE49-F238E27FC236}">
                <a16:creationId xmlns:a16="http://schemas.microsoft.com/office/drawing/2014/main" id="{CDE19E2F-D5F7-4208-95C4-BE5CE9BC9BE9}"/>
              </a:ext>
            </a:extLst>
          </p:cNvPr>
          <p:cNvSpPr/>
          <p:nvPr/>
        </p:nvSpPr>
        <p:spPr>
          <a:xfrm rot="10800000">
            <a:off x="6885486" y="5639355"/>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a:extLst>
              <a:ext uri="{FF2B5EF4-FFF2-40B4-BE49-F238E27FC236}">
                <a16:creationId xmlns:a16="http://schemas.microsoft.com/office/drawing/2014/main" id="{F43B39BB-88A8-4430-A10E-84B37BFD3A1E}"/>
              </a:ext>
            </a:extLst>
          </p:cNvPr>
          <p:cNvSpPr>
            <a:spLocks noGrp="1"/>
          </p:cNvSpPr>
          <p:nvPr>
            <p:ph type="title"/>
          </p:nvPr>
        </p:nvSpPr>
        <p:spPr>
          <a:xfrm>
            <a:off x="0" y="0"/>
            <a:ext cx="10363200" cy="995423"/>
          </a:xfrm>
        </p:spPr>
        <p:txBody>
          <a:bodyPr>
            <a:noAutofit/>
          </a:bodyPr>
          <a:lstStyle/>
          <a:p>
            <a:pPr algn="ctr"/>
            <a:r>
              <a:rPr lang="en-US" sz="3600" dirty="0"/>
              <a:t>Antibiotic and Mechanical Bowel Prep in the 2000s</a:t>
            </a:r>
          </a:p>
        </p:txBody>
      </p:sp>
      <p:sp>
        <p:nvSpPr>
          <p:cNvPr id="18" name="Content Placeholder 5">
            <a:extLst>
              <a:ext uri="{FF2B5EF4-FFF2-40B4-BE49-F238E27FC236}">
                <a16:creationId xmlns:a16="http://schemas.microsoft.com/office/drawing/2014/main" id="{72AFEED8-2C77-49B0-BEE9-3D6DD06F3AEC}"/>
              </a:ext>
            </a:extLst>
          </p:cNvPr>
          <p:cNvSpPr txBox="1">
            <a:spLocks/>
          </p:cNvSpPr>
          <p:nvPr/>
        </p:nvSpPr>
        <p:spPr>
          <a:xfrm>
            <a:off x="1008529" y="4852074"/>
            <a:ext cx="1008529" cy="455652"/>
          </a:xfrm>
          <a:prstGeom prst="rect">
            <a:avLst/>
          </a:prstGeom>
        </p:spPr>
        <p:txBody>
          <a:bodyPr vert="horz" lIns="91440" tIns="45720" rIns="91440" bIns="45720" rtlCol="0">
            <a:noAutofit/>
          </a:bodyPr>
          <a:lst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pPr marL="0" indent="0" algn="ctr">
              <a:lnSpc>
                <a:spcPct val="100000"/>
              </a:lnSpc>
              <a:spcBef>
                <a:spcPts val="450"/>
              </a:spcBef>
              <a:spcAft>
                <a:spcPts val="450"/>
              </a:spcAft>
              <a:buFont typeface="Arial" panose="020B0604020202020204" pitchFamily="34" charset="0"/>
              <a:buNone/>
            </a:pPr>
            <a:r>
              <a:rPr lang="en-US" sz="2400" b="1" dirty="0"/>
              <a:t>1970s</a:t>
            </a:r>
          </a:p>
        </p:txBody>
      </p:sp>
    </p:spTree>
    <p:custDataLst>
      <p:tags r:id="rId1"/>
    </p:custDataLst>
    <p:extLst>
      <p:ext uri="{BB962C8B-B14F-4D97-AF65-F5344CB8AC3E}">
        <p14:creationId xmlns:p14="http://schemas.microsoft.com/office/powerpoint/2010/main" val="3155226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81F0799-D9B7-4746-9B93-33187752A08C}"/>
              </a:ext>
            </a:extLst>
          </p:cNvPr>
          <p:cNvSpPr>
            <a:spLocks noGrp="1"/>
          </p:cNvSpPr>
          <p:nvPr>
            <p:ph idx="1"/>
          </p:nvPr>
        </p:nvSpPr>
        <p:spPr>
          <a:xfrm>
            <a:off x="1008529" y="1183947"/>
            <a:ext cx="8866991" cy="3219396"/>
          </a:xfrm>
        </p:spPr>
        <p:txBody>
          <a:bodyPr>
            <a:noAutofit/>
          </a:bodyPr>
          <a:lstStyle/>
          <a:p>
            <a:pPr>
              <a:lnSpc>
                <a:spcPct val="100000"/>
              </a:lnSpc>
              <a:spcBef>
                <a:spcPts val="1200"/>
              </a:spcBef>
            </a:pPr>
            <a:r>
              <a:rPr lang="en-US" sz="2800" dirty="0"/>
              <a:t>Studies in the United States show a consistent 50% reduction in SSIs in patients given oral antibiotics when compared with patients not receiving oral antibiotics</a:t>
            </a:r>
            <a:r>
              <a:rPr lang="en-US" sz="2800" baseline="30000" dirty="0"/>
              <a:t>14-19</a:t>
            </a:r>
          </a:p>
          <a:p>
            <a:pPr>
              <a:lnSpc>
                <a:spcPct val="100000"/>
              </a:lnSpc>
              <a:spcBef>
                <a:spcPts val="1200"/>
              </a:spcBef>
            </a:pPr>
            <a:r>
              <a:rPr lang="en-US" sz="2800" dirty="0"/>
              <a:t>Findings from a 2018 meta-analysis by </a:t>
            </a:r>
            <a:r>
              <a:rPr lang="en-US" sz="2800" dirty="0" err="1"/>
              <a:t>Toh</a:t>
            </a:r>
            <a:r>
              <a:rPr lang="en-US" sz="2800" dirty="0"/>
              <a:t> and colleagues, conducted in Australia, add to the body of evidence supporting the use of preoperative oral antibiotics</a:t>
            </a:r>
            <a:r>
              <a:rPr lang="en-US" sz="2800" baseline="30000" dirty="0"/>
              <a:t>20</a:t>
            </a:r>
          </a:p>
        </p:txBody>
      </p:sp>
      <p:sp>
        <p:nvSpPr>
          <p:cNvPr id="9" name="Slide Number Placeholder 8">
            <a:extLst>
              <a:ext uri="{FF2B5EF4-FFF2-40B4-BE49-F238E27FC236}">
                <a16:creationId xmlns:a16="http://schemas.microsoft.com/office/drawing/2014/main" id="{01168920-C3B2-457B-B254-A18E2642CF9A}"/>
              </a:ext>
            </a:extLst>
          </p:cNvPr>
          <p:cNvSpPr>
            <a:spLocks noGrp="1"/>
          </p:cNvSpPr>
          <p:nvPr>
            <p:ph type="sldNum" sz="quarter" idx="4"/>
          </p:nvPr>
        </p:nvSpPr>
        <p:spPr>
          <a:xfrm>
            <a:off x="6355456" y="7415409"/>
            <a:ext cx="4064899" cy="542702"/>
          </a:xfrm>
        </p:spPr>
        <p:txBody>
          <a:bodyPr/>
          <a:lstStyle/>
          <a:p>
            <a:r>
              <a:rPr lang="en-US" sz="1200" dirty="0"/>
              <a:t>Oral Antibiotics and Mechanical Bowel Prep  </a:t>
            </a:r>
            <a:fld id="{F3A12AAB-6ECC-094B-AAD8-94CFE9258C89}" type="slidenum">
              <a:rPr lang="en-US" sz="1200"/>
              <a:pPr/>
              <a:t>6</a:t>
            </a:fld>
            <a:r>
              <a:rPr lang="en-US" sz="1200" dirty="0"/>
              <a:t> </a:t>
            </a:r>
          </a:p>
        </p:txBody>
      </p:sp>
      <p:sp>
        <p:nvSpPr>
          <p:cNvPr id="10" name="Rectangle 9">
            <a:extLst>
              <a:ext uri="{FF2B5EF4-FFF2-40B4-BE49-F238E27FC236}">
                <a16:creationId xmlns:a16="http://schemas.microsoft.com/office/drawing/2014/main" id="{61372BDB-6BC9-4345-883D-A55BCEB59CE1}"/>
              </a:ext>
            </a:extLst>
          </p:cNvPr>
          <p:cNvSpPr/>
          <p:nvPr/>
        </p:nvSpPr>
        <p:spPr>
          <a:xfrm>
            <a:off x="348175" y="1697079"/>
            <a:ext cx="9991579" cy="623248"/>
          </a:xfrm>
          <a:prstGeom prst="rect">
            <a:avLst/>
          </a:prstGeom>
        </p:spPr>
        <p:txBody>
          <a:bodyPr wrap="square">
            <a:noAutofit/>
          </a:bodyPr>
          <a:lstStyle/>
          <a:p>
            <a:pPr marL="259073" indent="-259073" defTabSz="1036292">
              <a:spcBef>
                <a:spcPts val="450"/>
              </a:spcBef>
              <a:spcAft>
                <a:spcPts val="450"/>
              </a:spcAft>
              <a:buFont typeface="Arial" panose="020B0604020202020204" pitchFamily="34" charset="0"/>
              <a:buChar char="•"/>
            </a:pPr>
            <a:endParaRPr lang="en-US" sz="1650" dirty="0">
              <a:solidFill>
                <a:prstClr val="black"/>
              </a:solidFill>
            </a:endParaRPr>
          </a:p>
        </p:txBody>
      </p:sp>
      <p:cxnSp>
        <p:nvCxnSpPr>
          <p:cNvPr id="3" name="Straight Connector 2" descr="Timeline">
            <a:extLst>
              <a:ext uri="{FF2B5EF4-FFF2-40B4-BE49-F238E27FC236}">
                <a16:creationId xmlns:a16="http://schemas.microsoft.com/office/drawing/2014/main" id="{EEFB5CD6-5BE8-4F81-ABE2-68D4B7881CCD}"/>
              </a:ext>
            </a:extLst>
          </p:cNvPr>
          <p:cNvCxnSpPr/>
          <p:nvPr/>
        </p:nvCxnSpPr>
        <p:spPr>
          <a:xfrm>
            <a:off x="185810" y="5710394"/>
            <a:ext cx="9991579"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4" name="Isosceles Triangle 3" descr="Point on the timeline showing the 2010s">
            <a:extLst>
              <a:ext uri="{FF2B5EF4-FFF2-40B4-BE49-F238E27FC236}">
                <a16:creationId xmlns:a16="http://schemas.microsoft.com/office/drawing/2014/main" id="{1E6EBEC1-F49E-460A-8AE6-DD24E7AC018B}"/>
              </a:ext>
            </a:extLst>
          </p:cNvPr>
          <p:cNvSpPr/>
          <p:nvPr/>
        </p:nvSpPr>
        <p:spPr>
          <a:xfrm>
            <a:off x="8665586" y="5368066"/>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Isosceles Triangle 12" descr="Point on the timeline showing the 1980s">
            <a:extLst>
              <a:ext uri="{FF2B5EF4-FFF2-40B4-BE49-F238E27FC236}">
                <a16:creationId xmlns:a16="http://schemas.microsoft.com/office/drawing/2014/main" id="{C328EAB8-EB46-4B7A-9FE7-B27E77B6A47D}"/>
              </a:ext>
            </a:extLst>
          </p:cNvPr>
          <p:cNvSpPr/>
          <p:nvPr/>
        </p:nvSpPr>
        <p:spPr>
          <a:xfrm rot="10800000">
            <a:off x="3168752" y="5581535"/>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Isosceles Triangle 13" descr="Point on the timeline showing the 1970s.">
            <a:extLst>
              <a:ext uri="{FF2B5EF4-FFF2-40B4-BE49-F238E27FC236}">
                <a16:creationId xmlns:a16="http://schemas.microsoft.com/office/drawing/2014/main" id="{7A7ABC7A-E68D-4619-984B-215DCCA794F9}"/>
              </a:ext>
            </a:extLst>
          </p:cNvPr>
          <p:cNvSpPr/>
          <p:nvPr/>
        </p:nvSpPr>
        <p:spPr>
          <a:xfrm>
            <a:off x="1335720" y="5368066"/>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Isosceles Triangle 14" descr="Point on the timeline showing the 1990s">
            <a:extLst>
              <a:ext uri="{FF2B5EF4-FFF2-40B4-BE49-F238E27FC236}">
                <a16:creationId xmlns:a16="http://schemas.microsoft.com/office/drawing/2014/main" id="{59897D9F-A222-493A-B7D3-812EDC527A16}"/>
              </a:ext>
            </a:extLst>
          </p:cNvPr>
          <p:cNvSpPr/>
          <p:nvPr/>
        </p:nvSpPr>
        <p:spPr>
          <a:xfrm>
            <a:off x="5004526" y="5393084"/>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Isosceles Triangle 16" descr="Point on the timeline showing the 2000s">
            <a:extLst>
              <a:ext uri="{FF2B5EF4-FFF2-40B4-BE49-F238E27FC236}">
                <a16:creationId xmlns:a16="http://schemas.microsoft.com/office/drawing/2014/main" id="{CDE19E2F-D5F7-4208-95C4-BE5CE9BC9BE9}"/>
              </a:ext>
            </a:extLst>
          </p:cNvPr>
          <p:cNvSpPr/>
          <p:nvPr/>
        </p:nvSpPr>
        <p:spPr>
          <a:xfrm rot="10800000">
            <a:off x="6846940" y="5581535"/>
            <a:ext cx="354146" cy="426938"/>
          </a:xfrm>
          <a:prstGeom prst="triangle">
            <a:avLst/>
          </a:prstGeom>
          <a:solidFill>
            <a:srgbClr val="00A6D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a:extLst>
              <a:ext uri="{FF2B5EF4-FFF2-40B4-BE49-F238E27FC236}">
                <a16:creationId xmlns:a16="http://schemas.microsoft.com/office/drawing/2014/main" id="{81C450D8-03A3-48FB-A2FA-BF80AE81D8A6}"/>
              </a:ext>
            </a:extLst>
          </p:cNvPr>
          <p:cNvSpPr>
            <a:spLocks noGrp="1"/>
          </p:cNvSpPr>
          <p:nvPr>
            <p:ph type="title"/>
          </p:nvPr>
        </p:nvSpPr>
        <p:spPr>
          <a:xfrm>
            <a:off x="0" y="5588"/>
            <a:ext cx="10363200" cy="995423"/>
          </a:xfrm>
        </p:spPr>
        <p:txBody>
          <a:bodyPr>
            <a:noAutofit/>
          </a:bodyPr>
          <a:lstStyle/>
          <a:p>
            <a:pPr algn="ctr"/>
            <a:r>
              <a:rPr lang="en-US" sz="3600" dirty="0"/>
              <a:t>Antibiotic and Mechanical Bowel Prep in the 2010s</a:t>
            </a:r>
          </a:p>
        </p:txBody>
      </p:sp>
      <p:sp>
        <p:nvSpPr>
          <p:cNvPr id="12" name="Content Placeholder 5">
            <a:extLst>
              <a:ext uri="{FF2B5EF4-FFF2-40B4-BE49-F238E27FC236}">
                <a16:creationId xmlns:a16="http://schemas.microsoft.com/office/drawing/2014/main" id="{AA6CE028-BDF7-4276-9C0B-F3035C2E548C}"/>
              </a:ext>
            </a:extLst>
          </p:cNvPr>
          <p:cNvSpPr txBox="1">
            <a:spLocks/>
          </p:cNvSpPr>
          <p:nvPr/>
        </p:nvSpPr>
        <p:spPr>
          <a:xfrm>
            <a:off x="1008528" y="4798531"/>
            <a:ext cx="1008529" cy="601757"/>
          </a:xfrm>
          <a:prstGeom prst="rect">
            <a:avLst/>
          </a:prstGeom>
        </p:spPr>
        <p:txBody>
          <a:bodyPr vert="horz" lIns="91440" tIns="45720" rIns="91440" bIns="45720" rtlCol="0">
            <a:noAutofit/>
          </a:bodyPr>
          <a:lst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pPr marL="0" indent="0" algn="ctr">
              <a:lnSpc>
                <a:spcPct val="100000"/>
              </a:lnSpc>
              <a:spcBef>
                <a:spcPts val="450"/>
              </a:spcBef>
              <a:spcAft>
                <a:spcPts val="450"/>
              </a:spcAft>
              <a:buFont typeface="Arial" panose="020B0604020202020204" pitchFamily="34" charset="0"/>
              <a:buNone/>
            </a:pPr>
            <a:r>
              <a:rPr lang="en-US" sz="2400" b="1" dirty="0"/>
              <a:t>1970s</a:t>
            </a:r>
          </a:p>
        </p:txBody>
      </p:sp>
      <p:sp>
        <p:nvSpPr>
          <p:cNvPr id="16" name="Content Placeholder 5">
            <a:extLst>
              <a:ext uri="{FF2B5EF4-FFF2-40B4-BE49-F238E27FC236}">
                <a16:creationId xmlns:a16="http://schemas.microsoft.com/office/drawing/2014/main" id="{49A02DC0-3109-4B6C-ADD9-EE17E1670CC2}"/>
              </a:ext>
            </a:extLst>
          </p:cNvPr>
          <p:cNvSpPr txBox="1">
            <a:spLocks/>
          </p:cNvSpPr>
          <p:nvPr/>
        </p:nvSpPr>
        <p:spPr>
          <a:xfrm>
            <a:off x="2833210" y="6140349"/>
            <a:ext cx="1008529" cy="601757"/>
          </a:xfrm>
          <a:prstGeom prst="rect">
            <a:avLst/>
          </a:prstGeom>
        </p:spPr>
        <p:txBody>
          <a:bodyPr vert="horz" lIns="91440" tIns="45720" rIns="91440" bIns="45720" rtlCol="0">
            <a:noAutofit/>
          </a:bodyPr>
          <a:lst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pPr marL="0" indent="0" algn="ctr">
              <a:lnSpc>
                <a:spcPct val="100000"/>
              </a:lnSpc>
              <a:spcBef>
                <a:spcPts val="450"/>
              </a:spcBef>
              <a:spcAft>
                <a:spcPts val="450"/>
              </a:spcAft>
              <a:buFont typeface="Arial" panose="020B0604020202020204" pitchFamily="34" charset="0"/>
              <a:buNone/>
            </a:pPr>
            <a:r>
              <a:rPr lang="en-US" sz="2400" b="1" dirty="0"/>
              <a:t>1980s</a:t>
            </a:r>
          </a:p>
        </p:txBody>
      </p:sp>
      <p:sp>
        <p:nvSpPr>
          <p:cNvPr id="18" name="Content Placeholder 5">
            <a:extLst>
              <a:ext uri="{FF2B5EF4-FFF2-40B4-BE49-F238E27FC236}">
                <a16:creationId xmlns:a16="http://schemas.microsoft.com/office/drawing/2014/main" id="{B692C454-81EE-4A0C-A8A3-ECF0A767152E}"/>
              </a:ext>
            </a:extLst>
          </p:cNvPr>
          <p:cNvSpPr txBox="1">
            <a:spLocks/>
          </p:cNvSpPr>
          <p:nvPr/>
        </p:nvSpPr>
        <p:spPr>
          <a:xfrm>
            <a:off x="4658812" y="4799716"/>
            <a:ext cx="1008529" cy="601757"/>
          </a:xfrm>
          <a:prstGeom prst="rect">
            <a:avLst/>
          </a:prstGeom>
        </p:spPr>
        <p:txBody>
          <a:bodyPr vert="horz" lIns="91440" tIns="45720" rIns="91440" bIns="45720" rtlCol="0">
            <a:noAutofit/>
          </a:bodyPr>
          <a:lst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pPr marL="0" indent="0" algn="ctr">
              <a:lnSpc>
                <a:spcPct val="100000"/>
              </a:lnSpc>
              <a:spcBef>
                <a:spcPts val="450"/>
              </a:spcBef>
              <a:spcAft>
                <a:spcPts val="450"/>
              </a:spcAft>
              <a:buFont typeface="Arial" panose="020B0604020202020204" pitchFamily="34" charset="0"/>
              <a:buNone/>
            </a:pPr>
            <a:r>
              <a:rPr lang="en-US" sz="2400" b="1" dirty="0"/>
              <a:t>1990s</a:t>
            </a:r>
          </a:p>
        </p:txBody>
      </p:sp>
      <p:sp>
        <p:nvSpPr>
          <p:cNvPr id="19" name="Content Placeholder 5">
            <a:extLst>
              <a:ext uri="{FF2B5EF4-FFF2-40B4-BE49-F238E27FC236}">
                <a16:creationId xmlns:a16="http://schemas.microsoft.com/office/drawing/2014/main" id="{EA1D3418-6CAB-4AE5-8BD7-DE65B995C875}"/>
              </a:ext>
            </a:extLst>
          </p:cNvPr>
          <p:cNvSpPr txBox="1">
            <a:spLocks/>
          </p:cNvSpPr>
          <p:nvPr/>
        </p:nvSpPr>
        <p:spPr>
          <a:xfrm>
            <a:off x="6519747" y="6140349"/>
            <a:ext cx="1008529" cy="601757"/>
          </a:xfrm>
          <a:prstGeom prst="rect">
            <a:avLst/>
          </a:prstGeom>
        </p:spPr>
        <p:txBody>
          <a:bodyPr vert="horz" lIns="91440" tIns="45720" rIns="91440" bIns="45720" rtlCol="0">
            <a:noAutofit/>
          </a:bodyPr>
          <a:lst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pPr marL="0" indent="0" algn="ctr">
              <a:lnSpc>
                <a:spcPct val="100000"/>
              </a:lnSpc>
              <a:spcBef>
                <a:spcPts val="450"/>
              </a:spcBef>
              <a:spcAft>
                <a:spcPts val="450"/>
              </a:spcAft>
              <a:buFont typeface="Arial" panose="020B0604020202020204" pitchFamily="34" charset="0"/>
              <a:buNone/>
            </a:pPr>
            <a:r>
              <a:rPr lang="en-US" sz="2400" b="1" dirty="0"/>
              <a:t>2000s</a:t>
            </a:r>
          </a:p>
        </p:txBody>
      </p:sp>
      <p:sp>
        <p:nvSpPr>
          <p:cNvPr id="20" name="Content Placeholder 5">
            <a:extLst>
              <a:ext uri="{FF2B5EF4-FFF2-40B4-BE49-F238E27FC236}">
                <a16:creationId xmlns:a16="http://schemas.microsoft.com/office/drawing/2014/main" id="{0FA09C4B-FBA2-442D-B5BB-69267A6629D2}"/>
              </a:ext>
            </a:extLst>
          </p:cNvPr>
          <p:cNvSpPr txBox="1">
            <a:spLocks/>
          </p:cNvSpPr>
          <p:nvPr/>
        </p:nvSpPr>
        <p:spPr>
          <a:xfrm>
            <a:off x="8327618" y="4798532"/>
            <a:ext cx="1008529" cy="601757"/>
          </a:xfrm>
          <a:prstGeom prst="rect">
            <a:avLst/>
          </a:prstGeom>
        </p:spPr>
        <p:txBody>
          <a:bodyPr vert="horz" lIns="91440" tIns="45720" rIns="91440" bIns="45720" rtlCol="0">
            <a:noAutofit/>
          </a:bodyPr>
          <a:lstStyle>
            <a:lvl1pPr marL="259073" indent="-259073" algn="l" defTabSz="1036292"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9" indent="-259073" algn="l" defTabSz="1036292"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5" indent="-259073" algn="l" defTabSz="1036292"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11"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6"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803"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9"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94"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40" indent="-259073" algn="l" defTabSz="1036292"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a:lstStyle>
          <a:p>
            <a:pPr marL="0" indent="0" algn="ctr">
              <a:lnSpc>
                <a:spcPct val="100000"/>
              </a:lnSpc>
              <a:spcBef>
                <a:spcPts val="450"/>
              </a:spcBef>
              <a:spcAft>
                <a:spcPts val="450"/>
              </a:spcAft>
              <a:buFont typeface="Arial" panose="020B0604020202020204" pitchFamily="34" charset="0"/>
              <a:buNone/>
            </a:pPr>
            <a:r>
              <a:rPr lang="en-US" sz="2400" b="1" dirty="0"/>
              <a:t>2010s</a:t>
            </a:r>
          </a:p>
        </p:txBody>
      </p:sp>
    </p:spTree>
    <p:custDataLst>
      <p:tags r:id="rId1"/>
    </p:custDataLst>
    <p:extLst>
      <p:ext uri="{BB962C8B-B14F-4D97-AF65-F5344CB8AC3E}">
        <p14:creationId xmlns:p14="http://schemas.microsoft.com/office/powerpoint/2010/main" val="719632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5A3EA-CF0D-40CD-BFE0-79DE2491481D}"/>
              </a:ext>
            </a:extLst>
          </p:cNvPr>
          <p:cNvSpPr>
            <a:spLocks noGrp="1"/>
          </p:cNvSpPr>
          <p:nvPr>
            <p:ph type="title"/>
          </p:nvPr>
        </p:nvSpPr>
        <p:spPr>
          <a:xfrm>
            <a:off x="0" y="-23872"/>
            <a:ext cx="10363200" cy="995423"/>
          </a:xfrm>
        </p:spPr>
        <p:txBody>
          <a:bodyPr>
            <a:normAutofit fontScale="90000"/>
          </a:bodyPr>
          <a:lstStyle/>
          <a:p>
            <a:pPr algn="ctr"/>
            <a:r>
              <a:rPr lang="en-US" sz="4400" dirty="0"/>
              <a:t>Current ISCR Recommendation and Guidelines</a:t>
            </a:r>
          </a:p>
        </p:txBody>
      </p:sp>
      <p:sp>
        <p:nvSpPr>
          <p:cNvPr id="3" name="Content Placeholder 2">
            <a:extLst>
              <a:ext uri="{FF2B5EF4-FFF2-40B4-BE49-F238E27FC236}">
                <a16:creationId xmlns:a16="http://schemas.microsoft.com/office/drawing/2014/main" id="{BC172423-4EC1-4BFC-ADD4-EE7D124B7F28}"/>
              </a:ext>
            </a:extLst>
          </p:cNvPr>
          <p:cNvSpPr>
            <a:spLocks noGrp="1"/>
          </p:cNvSpPr>
          <p:nvPr>
            <p:ph idx="1"/>
          </p:nvPr>
        </p:nvSpPr>
        <p:spPr>
          <a:xfrm>
            <a:off x="712470" y="1600200"/>
            <a:ext cx="9063086" cy="4621769"/>
          </a:xfrm>
        </p:spPr>
        <p:txBody>
          <a:bodyPr>
            <a:normAutofit/>
          </a:bodyPr>
          <a:lstStyle/>
          <a:p>
            <a:pPr>
              <a:lnSpc>
                <a:spcPct val="100000"/>
              </a:lnSpc>
              <a:spcBef>
                <a:spcPts val="1350"/>
              </a:spcBef>
            </a:pPr>
            <a:r>
              <a:rPr lang="en-US" sz="2625" b="1" dirty="0"/>
              <a:t>ISCR program recommendation: </a:t>
            </a:r>
            <a:r>
              <a:rPr lang="en-US" sz="2625" dirty="0"/>
              <a:t>combined mechanical bowel preparation with oral antibiotics for patients undergoing colorectal or gynecologic procedures with a planned bowel resection</a:t>
            </a:r>
            <a:r>
              <a:rPr lang="en-US" sz="2625" baseline="30000" dirty="0"/>
              <a:t>21,22</a:t>
            </a:r>
          </a:p>
          <a:p>
            <a:pPr>
              <a:lnSpc>
                <a:spcPct val="100000"/>
              </a:lnSpc>
              <a:spcBef>
                <a:spcPts val="1350"/>
              </a:spcBef>
            </a:pPr>
            <a:r>
              <a:rPr lang="en-US" sz="2625" dirty="0">
                <a:hlinkClick r:id="rId2"/>
              </a:rPr>
              <a:t>Healthcare Infection Control Practices Advisory Committee (HICPAC) Guidelines for Prevention of Surgical Site Infections</a:t>
            </a:r>
            <a:r>
              <a:rPr lang="en-US" sz="2625" baseline="30000" dirty="0"/>
              <a:t>23</a:t>
            </a:r>
          </a:p>
          <a:p>
            <a:pPr>
              <a:lnSpc>
                <a:spcPct val="100000"/>
              </a:lnSpc>
              <a:spcBef>
                <a:spcPts val="1350"/>
              </a:spcBef>
            </a:pPr>
            <a:r>
              <a:rPr lang="en-US" sz="2625" dirty="0">
                <a:hlinkClick r:id="rId3"/>
              </a:rPr>
              <a:t>American Society of Colon &amp; Rectal Surgeons Clinical Practice Guidelines on Use of Bowel Preparation in Elective Colon and Rectal Surgery</a:t>
            </a:r>
            <a:r>
              <a:rPr lang="en-US" sz="2625" baseline="30000" dirty="0"/>
              <a:t>24</a:t>
            </a:r>
          </a:p>
          <a:p>
            <a:endParaRPr lang="en-US" dirty="0"/>
          </a:p>
        </p:txBody>
      </p:sp>
      <p:sp>
        <p:nvSpPr>
          <p:cNvPr id="4" name="Slide Number Placeholder 3">
            <a:extLst>
              <a:ext uri="{FF2B5EF4-FFF2-40B4-BE49-F238E27FC236}">
                <a16:creationId xmlns:a16="http://schemas.microsoft.com/office/drawing/2014/main" id="{79C6D6EA-69FB-40E9-B864-F83D601C7620}"/>
              </a:ext>
            </a:extLst>
          </p:cNvPr>
          <p:cNvSpPr>
            <a:spLocks noGrp="1"/>
          </p:cNvSpPr>
          <p:nvPr>
            <p:ph type="sldNum" sz="quarter" idx="4"/>
          </p:nvPr>
        </p:nvSpPr>
        <p:spPr>
          <a:xfrm>
            <a:off x="7040881" y="7560710"/>
            <a:ext cx="3413760" cy="274320"/>
          </a:xfrm>
        </p:spPr>
        <p:txBody>
          <a:bodyPr/>
          <a:lstStyle/>
          <a:p>
            <a:r>
              <a:rPr lang="en-US" sz="1200" dirty="0"/>
              <a:t>Oral Antibiotics and Mechanical Bowel Prep    </a:t>
            </a:r>
            <a:fld id="{F3A12AAB-6ECC-094B-AAD8-94CFE9258C89}" type="slidenum">
              <a:rPr lang="en-US" sz="1200"/>
              <a:pPr/>
              <a:t>7</a:t>
            </a:fld>
            <a:endParaRPr lang="en-US" sz="1200" dirty="0"/>
          </a:p>
        </p:txBody>
      </p:sp>
    </p:spTree>
    <p:extLst>
      <p:ext uri="{BB962C8B-B14F-4D97-AF65-F5344CB8AC3E}">
        <p14:creationId xmlns:p14="http://schemas.microsoft.com/office/powerpoint/2010/main" val="573614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5A3EA-CF0D-40CD-BFE0-79DE2491481D}"/>
              </a:ext>
            </a:extLst>
          </p:cNvPr>
          <p:cNvSpPr>
            <a:spLocks noGrp="1"/>
          </p:cNvSpPr>
          <p:nvPr>
            <p:ph type="title"/>
          </p:nvPr>
        </p:nvSpPr>
        <p:spPr/>
        <p:txBody>
          <a:bodyPr>
            <a:normAutofit/>
          </a:bodyPr>
          <a:lstStyle/>
          <a:p>
            <a:pPr algn="ctr"/>
            <a:r>
              <a:rPr lang="en-US" sz="4400" dirty="0"/>
              <a:t>Ongoing Studies To Watch</a:t>
            </a:r>
          </a:p>
        </p:txBody>
      </p:sp>
      <p:sp>
        <p:nvSpPr>
          <p:cNvPr id="3" name="Content Placeholder 2">
            <a:extLst>
              <a:ext uri="{FF2B5EF4-FFF2-40B4-BE49-F238E27FC236}">
                <a16:creationId xmlns:a16="http://schemas.microsoft.com/office/drawing/2014/main" id="{BC172423-4EC1-4BFC-ADD4-EE7D124B7F28}"/>
              </a:ext>
            </a:extLst>
          </p:cNvPr>
          <p:cNvSpPr>
            <a:spLocks noGrp="1"/>
          </p:cNvSpPr>
          <p:nvPr>
            <p:ph idx="1"/>
          </p:nvPr>
        </p:nvSpPr>
        <p:spPr>
          <a:xfrm>
            <a:off x="712470" y="1611630"/>
            <a:ext cx="8938260" cy="5388928"/>
          </a:xfrm>
        </p:spPr>
        <p:txBody>
          <a:bodyPr>
            <a:normAutofit/>
          </a:bodyPr>
          <a:lstStyle/>
          <a:p>
            <a:r>
              <a:rPr lang="en-US" sz="2700" dirty="0">
                <a:hlinkClick r:id="rId2"/>
              </a:rPr>
              <a:t>Is Mechanical Bowel Preparation Necessary to Reduce Surgical Site Infection Following Colon Surgery</a:t>
            </a:r>
            <a:endParaRPr lang="en-US" sz="2700" dirty="0"/>
          </a:p>
          <a:p>
            <a:pPr lvl="1">
              <a:buFont typeface="Courier New" panose="02070309020205020404" pitchFamily="49" charset="0"/>
              <a:buChar char="o"/>
            </a:pPr>
            <a:r>
              <a:rPr lang="en-US" sz="2400" dirty="0"/>
              <a:t>Estimated completion date: March 2026</a:t>
            </a:r>
          </a:p>
          <a:p>
            <a:pPr lvl="1"/>
            <a:endParaRPr lang="en-US" sz="2400" dirty="0"/>
          </a:p>
          <a:p>
            <a:r>
              <a:rPr lang="en-US" sz="2700" dirty="0">
                <a:hlinkClick r:id="rId3"/>
              </a:rPr>
              <a:t>Mechanical Bowel Preparation and Oral Antibiotics Versus Mechanical Bowel Preparation Only Prior Rectal Surgery (MOBILE2)</a:t>
            </a:r>
            <a:endParaRPr lang="en-US" sz="2700" dirty="0"/>
          </a:p>
          <a:p>
            <a:pPr lvl="1">
              <a:buFont typeface="Courier New" panose="02070309020205020404" pitchFamily="49" charset="0"/>
              <a:buChar char="o"/>
            </a:pPr>
            <a:r>
              <a:rPr lang="en-US" sz="2400" dirty="0"/>
              <a:t>Estimated completion date: March 2027</a:t>
            </a:r>
          </a:p>
        </p:txBody>
      </p:sp>
      <p:sp>
        <p:nvSpPr>
          <p:cNvPr id="4" name="Slide Number Placeholder 3">
            <a:extLst>
              <a:ext uri="{FF2B5EF4-FFF2-40B4-BE49-F238E27FC236}">
                <a16:creationId xmlns:a16="http://schemas.microsoft.com/office/drawing/2014/main" id="{79C6D6EA-69FB-40E9-B864-F83D601C7620}"/>
              </a:ext>
            </a:extLst>
          </p:cNvPr>
          <p:cNvSpPr>
            <a:spLocks noGrp="1"/>
          </p:cNvSpPr>
          <p:nvPr>
            <p:ph type="sldNum" sz="quarter" idx="4"/>
          </p:nvPr>
        </p:nvSpPr>
        <p:spPr>
          <a:xfrm>
            <a:off x="7292341" y="7559614"/>
            <a:ext cx="3162300" cy="262888"/>
          </a:xfrm>
        </p:spPr>
        <p:txBody>
          <a:bodyPr/>
          <a:lstStyle/>
          <a:p>
            <a:r>
              <a:rPr lang="en-US" sz="1200" dirty="0"/>
              <a:t>Oral Antibiotics and Mechanical Bowel Prep    </a:t>
            </a:r>
            <a:fld id="{F3A12AAB-6ECC-094B-AAD8-94CFE9258C89}" type="slidenum">
              <a:rPr lang="en-US" sz="1200"/>
              <a:pPr/>
              <a:t>8</a:t>
            </a:fld>
            <a:endParaRPr lang="en-US" sz="1200" dirty="0"/>
          </a:p>
        </p:txBody>
      </p:sp>
    </p:spTree>
    <p:extLst>
      <p:ext uri="{BB962C8B-B14F-4D97-AF65-F5344CB8AC3E}">
        <p14:creationId xmlns:p14="http://schemas.microsoft.com/office/powerpoint/2010/main" val="3981791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90EEEC1-10D2-3413-47D7-4AD0E1215BDF}"/>
              </a:ext>
            </a:extLst>
          </p:cNvPr>
          <p:cNvSpPr>
            <a:spLocks noGrp="1"/>
          </p:cNvSpPr>
          <p:nvPr>
            <p:ph type="title"/>
          </p:nvPr>
        </p:nvSpPr>
        <p:spPr/>
        <p:txBody>
          <a:bodyPr>
            <a:normAutofit/>
          </a:bodyPr>
          <a:lstStyle/>
          <a:p>
            <a:pPr algn="ctr"/>
            <a:r>
              <a:rPr lang="en-US" altLang="en-US" sz="4400" dirty="0"/>
              <a:t>Thank You! </a:t>
            </a:r>
            <a:endParaRPr lang="en-US" sz="5400" dirty="0"/>
          </a:p>
        </p:txBody>
      </p:sp>
      <p:sp>
        <p:nvSpPr>
          <p:cNvPr id="3" name="Subtitle 2">
            <a:extLst>
              <a:ext uri="{FF2B5EF4-FFF2-40B4-BE49-F238E27FC236}">
                <a16:creationId xmlns:a16="http://schemas.microsoft.com/office/drawing/2014/main" id="{38F6E7CB-F5DF-DB4F-9C16-01C9D3346B32}"/>
              </a:ext>
            </a:extLst>
          </p:cNvPr>
          <p:cNvSpPr>
            <a:spLocks noGrp="1"/>
          </p:cNvSpPr>
          <p:nvPr>
            <p:ph idx="1"/>
          </p:nvPr>
        </p:nvSpPr>
        <p:spPr>
          <a:xfrm>
            <a:off x="1928336" y="2700338"/>
            <a:ext cx="6506528" cy="3521631"/>
          </a:xfrm>
        </p:spPr>
        <p:txBody>
          <a:bodyPr>
            <a:normAutofit/>
          </a:bodyPr>
          <a:lstStyle/>
          <a:p>
            <a:pPr marL="0" indent="0" algn="ctr" defTabSz="754380">
              <a:spcBef>
                <a:spcPts val="825"/>
              </a:spcBef>
              <a:buNone/>
            </a:pPr>
            <a:r>
              <a:rPr lang="en-US" altLang="en-US" sz="2400" b="1" dirty="0">
                <a:solidFill>
                  <a:prstClr val="black"/>
                </a:solidFill>
              </a:rPr>
              <a:t>Please contact [</a:t>
            </a:r>
            <a:r>
              <a:rPr lang="en-US" altLang="en-US" sz="2400" b="1" dirty="0">
                <a:solidFill>
                  <a:srgbClr val="C00000"/>
                </a:solidFill>
              </a:rPr>
              <a:t>enter point of contact name, email address, and telephone number</a:t>
            </a:r>
            <a:r>
              <a:rPr lang="en-US" altLang="en-US" sz="2400" b="1" dirty="0">
                <a:solidFill>
                  <a:prstClr val="black"/>
                </a:solidFill>
              </a:rPr>
              <a:t>] with questions.</a:t>
            </a:r>
          </a:p>
          <a:p>
            <a:pPr marL="0" indent="0">
              <a:buNone/>
            </a:pPr>
            <a:endParaRPr lang="en-US" dirty="0"/>
          </a:p>
        </p:txBody>
      </p:sp>
      <p:sp>
        <p:nvSpPr>
          <p:cNvPr id="5" name="Slide Number Placeholder 12">
            <a:extLst>
              <a:ext uri="{FF2B5EF4-FFF2-40B4-BE49-F238E27FC236}">
                <a16:creationId xmlns:a16="http://schemas.microsoft.com/office/drawing/2014/main" id="{A1C702AF-2063-4C60-8C2C-DCC8413BD475}"/>
              </a:ext>
            </a:extLst>
          </p:cNvPr>
          <p:cNvSpPr>
            <a:spLocks noGrp="1"/>
          </p:cNvSpPr>
          <p:nvPr>
            <p:ph type="sldNum" sz="quarter" idx="4"/>
          </p:nvPr>
        </p:nvSpPr>
        <p:spPr>
          <a:xfrm>
            <a:off x="7280910" y="7440929"/>
            <a:ext cx="3185161" cy="421421"/>
          </a:xfrm>
        </p:spPr>
        <p:txBody>
          <a:bodyPr/>
          <a:lstStyle/>
          <a:p>
            <a:r>
              <a:rPr lang="en-US" sz="1200" dirty="0"/>
              <a:t>Oral Antibiotics and Mechanical Bowel Prep </a:t>
            </a:r>
            <a:fld id="{F3A12AAB-6ECC-094B-AAD8-94CFE9258C89}" type="slidenum">
              <a:rPr lang="en-US" sz="1200"/>
              <a:pPr/>
              <a:t>9</a:t>
            </a:fld>
            <a:endParaRPr lang="en-US" sz="1200" dirty="0"/>
          </a:p>
        </p:txBody>
      </p:sp>
    </p:spTree>
    <p:custDataLst>
      <p:tags r:id="rId1"/>
    </p:custDataLst>
    <p:extLst>
      <p:ext uri="{BB962C8B-B14F-4D97-AF65-F5344CB8AC3E}">
        <p14:creationId xmlns:p14="http://schemas.microsoft.com/office/powerpoint/2010/main" val="9996713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aj47MPBY"/>
  <p:tag name="ARTICULATE_SLIDE_COUNT" val="1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USP HAI slide template  -  Read-Only" id="{05436A07-EA13-4AF6-AEB2-255E61CFD9EE}" vid="{1D684F3B-F737-4290-80E0-C78F1BC306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6CC0FC43363F4486EF125B20F142DD" ma:contentTypeVersion="13" ma:contentTypeDescription="Create a new document." ma:contentTypeScope="" ma:versionID="76376da4425270c5e8de56d6a1491260">
  <xsd:schema xmlns:xsd="http://www.w3.org/2001/XMLSchema" xmlns:xs="http://www.w3.org/2001/XMLSchema" xmlns:p="http://schemas.microsoft.com/office/2006/metadata/properties" xmlns:ns3="049c2de0-4c44-4bec-aa11-008a15ef5db0" xmlns:ns4="0ca66267-29c9-4f79-ad07-5fdfcb821135" targetNamespace="http://schemas.microsoft.com/office/2006/metadata/properties" ma:root="true" ma:fieldsID="e57926fedf8de957e34099befb03a631" ns3:_="" ns4:_="">
    <xsd:import namespace="049c2de0-4c44-4bec-aa11-008a15ef5db0"/>
    <xsd:import namespace="0ca66267-29c9-4f79-ad07-5fdfcb82113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AutoKeyPoints" minOccurs="0"/>
                <xsd:element ref="ns4:MediaServiceKeyPoints" minOccurs="0"/>
                <xsd:element ref="ns4:MediaServiceGenerationTime" minOccurs="0"/>
                <xsd:element ref="ns4:MediaServiceEventHashCode"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c2de0-4c44-4bec-aa11-008a15ef5db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a66267-29c9-4f79-ad07-5fdfcb82113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E64B8F-B16A-40FC-87A4-326507B5E1CD}">
  <ds:schemaRefs>
    <ds:schemaRef ds:uri="http://schemas.microsoft.com/sharepoint/v3/contenttype/forms"/>
  </ds:schemaRefs>
</ds:datastoreItem>
</file>

<file path=customXml/itemProps2.xml><?xml version="1.0" encoding="utf-8"?>
<ds:datastoreItem xmlns:ds="http://schemas.openxmlformats.org/officeDocument/2006/customXml" ds:itemID="{6DE70D59-8957-473F-A476-05258D4836B4}">
  <ds:schemaRefs>
    <ds:schemaRef ds:uri="http://purl.org/dc/terms/"/>
    <ds:schemaRef ds:uri="http://schemas.openxmlformats.org/package/2006/metadata/core-properties"/>
    <ds:schemaRef ds:uri="http://schemas.microsoft.com/office/2006/documentManagement/types"/>
    <ds:schemaRef ds:uri="http://purl.org/dc/dcmitype/"/>
    <ds:schemaRef ds:uri="0ca66267-29c9-4f79-ad07-5fdfcb821135"/>
    <ds:schemaRef ds:uri="049c2de0-4c44-4bec-aa11-008a15ef5db0"/>
    <ds:schemaRef ds:uri="http://purl.org/dc/elements/1.1/"/>
    <ds:schemaRef ds:uri="http://www.w3.org/XML/1998/namespac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3FF8A879-FD14-4F2E-AB61-60160D9993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9c2de0-4c44-4bec-aa11-008a15ef5db0"/>
    <ds:schemaRef ds:uri="0ca66267-29c9-4f79-ad07-5fdfcb8211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2058</TotalTime>
  <Words>1742</Words>
  <Application>Microsoft Office PowerPoint</Application>
  <PresentationFormat>Custom</PresentationFormat>
  <Paragraphs>94</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Courier New</vt:lpstr>
      <vt:lpstr>Office Theme</vt:lpstr>
      <vt:lpstr>Oral Antibiotics and Mechanical Bowel Prep for SSI Prevention for Colorectal Surgery</vt:lpstr>
      <vt:lpstr>Antibiotic and Mechanical Bowel Prep in the 1970s</vt:lpstr>
      <vt:lpstr>Antibiotic and Mechanical Bowel Prep in the 1980s</vt:lpstr>
      <vt:lpstr>Antibiotic and Mechanical Bowel Prep in the 1990s</vt:lpstr>
      <vt:lpstr>Antibiotic and Mechanical Bowel Prep in the 2000s</vt:lpstr>
      <vt:lpstr>Antibiotic and Mechanical Bowel Prep in the 2010s</vt:lpstr>
      <vt:lpstr>Current ISCR Recommendation and Guidelines</vt:lpstr>
      <vt:lpstr>Ongoing Studies To Watch</vt:lpstr>
      <vt:lpstr>Thank You! </vt:lpstr>
      <vt:lpstr>References (Part 1)</vt:lpstr>
      <vt:lpstr>References (Part 2)</vt:lpstr>
      <vt:lpstr>References (Part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Meghan Walrath</dc:creator>
  <cp:lastModifiedBy>Heidenrich, Christine (AHRQ/OC) (CTR)</cp:lastModifiedBy>
  <cp:revision>141</cp:revision>
  <dcterms:created xsi:type="dcterms:W3CDTF">2021-11-22T13:12:42Z</dcterms:created>
  <dcterms:modified xsi:type="dcterms:W3CDTF">2023-05-02T19:26:30Z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2FF73758-7B52-431C-9BB2-D669844B3B13</vt:lpwstr>
  </property>
  <property fmtid="{D5CDD505-2E9C-101B-9397-08002B2CF9AE}" pid="3" name="ArticulatePath">
    <vt:lpwstr>https://livejohnshopkins-my.sharepoint.com/personal/ekirley1_jh_edu/Documents/ISCR 508 Reviews/CUSP HAI slide template</vt:lpwstr>
  </property>
  <property fmtid="{D5CDD505-2E9C-101B-9397-08002B2CF9AE}" pid="4" name="ContentTypeId">
    <vt:lpwstr>0x010100D96CC0FC43363F4486EF125B20F142DD</vt:lpwstr>
  </property>
</Properties>
</file>