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1016" r:id="rId5"/>
    <p:sldId id="1018" r:id="rId6"/>
    <p:sldId id="260" r:id="rId7"/>
    <p:sldId id="261" r:id="rId8"/>
    <p:sldId id="267" r:id="rId9"/>
    <p:sldId id="269" r:id="rId10"/>
    <p:sldId id="268" r:id="rId11"/>
    <p:sldId id="266" r:id="rId12"/>
    <p:sldId id="263" r:id="rId13"/>
    <p:sldId id="1019" r:id="rId14"/>
    <p:sldId id="1017" r:id="rId15"/>
  </p:sldIdLst>
  <p:sldSz cx="10363200" cy="7772400"/>
  <p:notesSz cx="6858000" cy="9144000"/>
  <p:custDataLst>
    <p:tags r:id="rId17"/>
  </p:custDataLst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erson, Susan (AHRQ/CQuIPS)" initials="HS(" lastIdx="7" clrIdx="0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2" name="Gray, Darryl (AHRQ/CQuIPS)" initials="GD(" lastIdx="13" clrIdx="1">
    <p:extLst>
      <p:ext uri="{19B8F6BF-5375-455C-9EA6-DF929625EA0E}">
        <p15:presenceInfo xmlns:p15="http://schemas.microsoft.com/office/powerpoint/2012/main" userId="S::Darryl.Gray@ahrq.hhs.gov::797aa305-9663-4b54-9959-e4ac22247a2d" providerId="AD"/>
      </p:ext>
    </p:extLst>
  </p:cmAuthor>
  <p:cmAuthor id="3" name="Erin Kirley" initials="EK" lastIdx="43" clrIdx="2">
    <p:extLst>
      <p:ext uri="{19B8F6BF-5375-455C-9EA6-DF929625EA0E}">
        <p15:presenceInfo xmlns:p15="http://schemas.microsoft.com/office/powerpoint/2012/main" userId="S-1-5-21-1214440339-484763869-725345543-3357456" providerId="AD"/>
      </p:ext>
    </p:extLst>
  </p:cmAuthor>
  <p:cmAuthor id="4" name="Michael Grant" initials="MG" lastIdx="3" clrIdx="3">
    <p:extLst>
      <p:ext uri="{19B8F6BF-5375-455C-9EA6-DF929625EA0E}">
        <p15:presenceInfo xmlns:p15="http://schemas.microsoft.com/office/powerpoint/2012/main" userId="9abc369ea9717122" providerId="Windows Live"/>
      </p:ext>
    </p:extLst>
  </p:cmAuthor>
  <p:cmAuthor id="5" name="Heidenrich, Christine (AHRQ/OC) (CTR)" initials="HC((" lastIdx="9" clrIdx="4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60784" autoAdjust="0"/>
  </p:normalViewPr>
  <p:slideViewPr>
    <p:cSldViewPr snapToGrid="0">
      <p:cViewPr varScale="1">
        <p:scale>
          <a:sx n="59" d="100"/>
          <a:sy n="59" d="100"/>
        </p:scale>
        <p:origin x="472" y="52"/>
      </p:cViewPr>
      <p:guideLst/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EFB7-5175-4A6B-A875-B88CD950C675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CE7E-882D-48C3-9A87-8E17BD6DB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0EE5D7A-8B7F-6145-A359-2387DAC58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807C450-CA94-724F-9109-7AFAEC215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CA03F97-F921-C74E-A967-9C43E004C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C49096B-3AC1-0349-B7C4-0B4612866319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221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AFFE284-2827-0B46-AD2E-F900D6F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ABF649DD-C22B-2B48-9EEA-CFCABA88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5FC49F6-D407-FF40-A352-D834950C1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3777D6C-2AC9-CD42-8D4C-252F35B2B373}" type="slidenum">
              <a:rPr lang="en-US" altLang="en-US" sz="1200" smtClean="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97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7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9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CE7E-882D-48C3-9A87-8E17BD6DBF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5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FA832FFB-4B27-4CD9-B241-E2CB135D0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3785" cy="7772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5"/>
            <a:ext cx="8808720" cy="2705947"/>
          </a:xfrm>
        </p:spPr>
        <p:txBody>
          <a:bodyPr anchor="b">
            <a:normAutofit/>
          </a:bodyPr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1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68" indent="0" algn="ctr">
              <a:buNone/>
              <a:defRPr sz="2267"/>
            </a:lvl2pPr>
            <a:lvl3pPr marL="1036340" indent="0" algn="ctr">
              <a:buNone/>
              <a:defRPr sz="2040"/>
            </a:lvl3pPr>
            <a:lvl4pPr marL="1554509" indent="0" algn="ctr">
              <a:buNone/>
              <a:defRPr sz="1814"/>
            </a:lvl4pPr>
            <a:lvl5pPr marL="2072680" indent="0" algn="ctr">
              <a:buNone/>
              <a:defRPr sz="1814"/>
            </a:lvl5pPr>
            <a:lvl6pPr marL="2590848" indent="0" algn="ctr">
              <a:buNone/>
              <a:defRPr sz="1814"/>
            </a:lvl6pPr>
            <a:lvl7pPr marL="3109019" indent="0" algn="ctr">
              <a:buNone/>
              <a:defRPr sz="1814"/>
            </a:lvl7pPr>
            <a:lvl8pPr marL="3627188" indent="0" algn="ctr">
              <a:buNone/>
              <a:defRPr sz="1814"/>
            </a:lvl8pPr>
            <a:lvl9pPr marL="4145359" indent="0" algn="ctr">
              <a:buNone/>
              <a:defRPr sz="181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4377D-D815-4EBD-8A2A-E7084D85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2" y="7235087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Regional Analgesia for Joint Replacement  </a:t>
            </a:r>
            <a:fld id="{F3A12AAB-6ECC-094B-AAD8-94CFE9258C8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with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4"/>
            <a:ext cx="8938260" cy="9954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1192192"/>
            <a:ext cx="8938260" cy="5808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15498E-694F-47BB-9478-3890D9F4C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4" y="7547321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Joint Replacement  </a:t>
            </a:r>
            <a:fld id="{F3A12AAB-6ECC-094B-AAD8-94CFE9258C8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B0699D-5DA4-AB45-A91D-551247FB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70" y="4589470"/>
            <a:ext cx="8938260" cy="1500187"/>
          </a:xfrm>
        </p:spPr>
        <p:txBody>
          <a:bodyPr/>
          <a:lstStyle>
            <a:lvl1pPr marL="0" indent="0">
              <a:buNone/>
              <a:defRPr sz="2802">
                <a:solidFill>
                  <a:schemeClr val="tx1">
                    <a:tint val="75000"/>
                  </a:schemeClr>
                </a:solidFill>
              </a:defRPr>
            </a:lvl1pPr>
            <a:lvl2pPr marL="533855" indent="0">
              <a:buNone/>
              <a:defRPr sz="2336">
                <a:solidFill>
                  <a:schemeClr val="tx1">
                    <a:tint val="75000"/>
                  </a:schemeClr>
                </a:solidFill>
              </a:defRPr>
            </a:lvl2pPr>
            <a:lvl3pPr marL="1067714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3pPr>
            <a:lvl4pPr marL="1601568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4pPr>
            <a:lvl5pPr marL="2135426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5pPr>
            <a:lvl6pPr marL="2669281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6pPr>
            <a:lvl7pPr marL="3203138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7pPr>
            <a:lvl8pPr marL="3736992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8pPr>
            <a:lvl9pPr marL="4270850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26680-D337-442C-8E69-CF51B556B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816" y="1682750"/>
            <a:ext cx="8938260" cy="2852738"/>
          </a:xfrm>
        </p:spPr>
        <p:txBody>
          <a:bodyPr anchor="ctr">
            <a:normAutofit/>
          </a:bodyPr>
          <a:lstStyle>
            <a:lvl1pPr marL="0" indent="0">
              <a:buNone/>
              <a:defRPr sz="55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C84FC6-89DE-45B7-912C-A22759DBA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4" y="7547321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Joint Replacement  </a:t>
            </a:r>
            <a:fld id="{F3A12AAB-6ECC-094B-AAD8-94CFE9258C8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11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92C32A-6419-334B-A8D5-098DE19F1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81137" y="5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191E98-1646-424B-B0D5-9B1FE8C3E5F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838156" y="662402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4C66E1-C846-0945-96C6-C889F5A53C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995173" y="1324797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46D8CA-E722-6541-928C-BCAFB6C09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152192" y="1987193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F27485B-C1B6-FF48-8CF0-E42F867E2C2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1309211" y="2649590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98F052-C037-6C4D-88FD-39BC4BE5A2D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1466228" y="3311985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E44215-F9DD-0145-8F4E-B56F7347500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1623247" y="3974381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31F0D4-7C9E-CF4F-AC12-0F57CF15511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1780264" y="4636778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483DAB5-25C2-0F46-B8B6-7D013178FB1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1937283" y="5299174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E040087-AD2E-4946-BA98-4370BC77F6E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094301" y="5961569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3C112D-158B-614B-9C92-DB39BFF56A6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554141" y="6623962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6FE97F-A290-994D-A6B9-7968B9035990}"/>
              </a:ext>
            </a:extLst>
          </p:cNvPr>
          <p:cNvSpPr txBox="1">
            <a:spLocks/>
          </p:cNvSpPr>
          <p:nvPr userDrawn="1"/>
        </p:nvSpPr>
        <p:spPr>
          <a:xfrm>
            <a:off x="712470" y="4"/>
            <a:ext cx="8938260" cy="995423"/>
          </a:xfrm>
          <a:prstGeom prst="rect">
            <a:avLst/>
          </a:prstGeom>
        </p:spPr>
        <p:txBody>
          <a:bodyPr vert="horz" lIns="94211" tIns="47105" rIns="94211" bIns="47105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87" dirty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B4EBC9-C5F3-DF40-825B-DADE4C03BFD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12470" y="1201240"/>
            <a:ext cx="8938260" cy="5799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B64C5C2-A5A4-4C84-90B9-714A5FF8B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4" y="7547321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Joint Replacement  </a:t>
            </a:r>
            <a:fld id="{F3A12AAB-6ECC-094B-AAD8-94CFE9258C8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72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g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15323"/>
            <a:ext cx="8938260" cy="968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1258814"/>
            <a:ext cx="4404360" cy="5917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258814"/>
            <a:ext cx="4404360" cy="5917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634A-4A92-4087-9021-FBD7F2E39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4" y="7547321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Joint Replacement  </a:t>
            </a:r>
            <a:fld id="{F3A12AAB-6ECC-094B-AAD8-94CFE9258C8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0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FC3A2F0E-F753-4896-9EFB-C4A832841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-1"/>
          <a:stretch/>
        </p:blipFill>
        <p:spPr>
          <a:xfrm>
            <a:off x="1" y="-5241"/>
            <a:ext cx="10363200" cy="77776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15319"/>
            <a:ext cx="8938260" cy="9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1192192"/>
            <a:ext cx="8938260" cy="580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981" y="7476299"/>
            <a:ext cx="2659549" cy="272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/>
                </a:solidFill>
              </a:defRPr>
            </a:lvl1pPr>
          </a:lstStyle>
          <a:p>
            <a:r>
              <a:rPr lang="en-US" sz="1500" dirty="0"/>
              <a:t>Joint Replacement  </a:t>
            </a:r>
            <a:fld id="{F3A12AAB-6ECC-094B-AAD8-94CFE9258C89}" type="slidenum">
              <a:rPr lang="en-US" sz="1444" smtClean="0"/>
              <a:pPr/>
              <a:t>‹#›</a:t>
            </a:fld>
            <a:endParaRPr lang="en-US" sz="144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5D1A7-B153-4CA6-BF19-7D553BCAF788}"/>
              </a:ext>
            </a:extLst>
          </p:cNvPr>
          <p:cNvSpPr txBox="1"/>
          <p:nvPr userDrawn="1"/>
        </p:nvSpPr>
        <p:spPr>
          <a:xfrm>
            <a:off x="398586" y="7223762"/>
            <a:ext cx="6362859" cy="6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42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55" dirty="0">
                <a:solidFill>
                  <a:prstClr val="black">
                    <a:lumMod val="50000"/>
                    <a:lumOff val="50000"/>
                  </a:prstClr>
                </a:solidFill>
              </a:rPr>
              <a:t>AHRQ Safety Program for Improving Surgical Care and Recovery </a:t>
            </a:r>
          </a:p>
          <a:p>
            <a:endParaRPr lang="en-US" sz="1486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616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4" r:id="rId5"/>
  </p:sldLayoutIdLst>
  <p:hf hdr="0" ftr="0" dt="0"/>
  <p:txStyles>
    <p:titleStyle>
      <a:lvl1pPr algn="l" defTabSz="103634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85" indent="-259085" algn="l" defTabSz="103634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55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25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95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764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934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103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273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443" indent="-259085" algn="l" defTabSz="103634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68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40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509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80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848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9019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88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359" algn="l" defTabSz="103634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ra.com/guidelines-articles/guidelin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hai/tools/enhanced-recovery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5613DEA-8748-554E-B8AC-8F712224B5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7240" y="2492227"/>
            <a:ext cx="8808720" cy="2787946"/>
          </a:xfrm>
        </p:spPr>
        <p:txBody>
          <a:bodyPr>
            <a:noAutofit/>
          </a:bodyPr>
          <a:lstStyle/>
          <a:p>
            <a:r>
              <a:rPr lang="en-US" sz="5400" dirty="0"/>
              <a:t>Regional Analgesia for </a:t>
            </a:r>
            <a:br>
              <a:rPr lang="en-US" sz="5400" dirty="0"/>
            </a:br>
            <a:r>
              <a:rPr lang="en-US" sz="5400" dirty="0"/>
              <a:t>Total Hip Arthroplasty and Total Knee Arthroplasty</a:t>
            </a:r>
            <a:endParaRPr lang="en-US" sz="54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6A21AC-B5D6-4B42-8F0E-19DCCFB5A78B}"/>
              </a:ext>
            </a:extLst>
          </p:cNvPr>
          <p:cNvSpPr/>
          <p:nvPr/>
        </p:nvSpPr>
        <p:spPr>
          <a:xfrm>
            <a:off x="0" y="-87088"/>
            <a:ext cx="10363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AHRQ Safety Program for Improving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Surgical Care and Recovery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FA9E-400D-302F-A5E6-B715CE88ABF3}"/>
              </a:ext>
            </a:extLst>
          </p:cNvPr>
          <p:cNvSpPr txBox="1"/>
          <p:nvPr/>
        </p:nvSpPr>
        <p:spPr>
          <a:xfrm>
            <a:off x="8229604" y="7195450"/>
            <a:ext cx="2172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AHRQ Pub. No. 23-0052</a:t>
            </a:r>
          </a:p>
          <a:p>
            <a:pPr algn="r"/>
            <a:r>
              <a:rPr lang="en-US" sz="1600" dirty="0"/>
              <a:t>June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5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0EEEC1-10D2-3413-47D7-4AD0E121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50" dirty="0"/>
              <a:t>Thank You!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6E7CB-F5DF-DB4F-9C16-01C9D334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336" y="2700338"/>
            <a:ext cx="6506528" cy="3521631"/>
          </a:xfrm>
        </p:spPr>
        <p:txBody>
          <a:bodyPr>
            <a:normAutofit/>
          </a:bodyPr>
          <a:lstStyle/>
          <a:p>
            <a:pPr marL="0" lvl="0" indent="0" algn="ctr" defTabSz="1005840">
              <a:spcBef>
                <a:spcPts val="1100"/>
              </a:spcBef>
              <a:buNone/>
            </a:pPr>
            <a:r>
              <a:rPr lang="en-US" altLang="en-US" sz="3200" b="1" dirty="0">
                <a:solidFill>
                  <a:prstClr val="black"/>
                </a:solidFill>
              </a:rPr>
              <a:t>Please contact [</a:t>
            </a:r>
            <a:r>
              <a:rPr lang="en-US" altLang="en-US" sz="3200" b="1" dirty="0">
                <a:solidFill>
                  <a:srgbClr val="C00000"/>
                </a:solidFill>
              </a:rPr>
              <a:t>enter point of contact name, email address, and telephone number</a:t>
            </a:r>
            <a:r>
              <a:rPr lang="en-US" altLang="en-US" sz="3200" b="1" dirty="0">
                <a:solidFill>
                  <a:prstClr val="black"/>
                </a:solidFill>
              </a:rPr>
              <a:t>] with questions.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1C702AF-2063-4C60-8C2C-DCC8413BD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42200" y="7543800"/>
            <a:ext cx="2921000" cy="228596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10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09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9591-0932-459B-81BE-D98A47E1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8D68-06A6-4171-BA66-413453E7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Soffin EM, Gibbons MM, Wick EC, et al. Evidence review conducted for the Agency for Healthcare Research and Quality Safety Program for Improving Surgical Care and Recovery: focus on anesthesiology for hip fracture surgery. Anesth Analg. 2019 Jun;128(6):1107-17. doi: 10.1213/ANE.0000000000003925. PMID: 31094775.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Memtsoudis SG, Cozowicz C, Bekeris J, et al. Peripheral nerve block anesthesia/analgesia for patients undergoing primary hip and knee arthroplasty: recommendations from the International Consensus on Anesthesia-Related Outcomes after Surgery (ICAROS) group based on a systematic review and meta-analysis of current literature. Reg Anesth Pain Med. 2021 Nov;46(11):971-85. doi: 10.1136/rapm-2021-102750. Epub 2021 Aug 25. PMID: 34433647.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Soffin EM, Gibbons MM, Ko CY, et al. Evidence review conducted for the Agency for Healthcare Research and Quality Safety Program for Improving Surgical Care and Recovery: focus on anesthesiology for total hip arthroplasty. Anesth Analg. 2019 Mar;128(3):454-65. doi: 10.1213/ANE.0000000000003663. PMID: 30044289.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Soffin EM, Gibbons MM, Ko CY, et al. Evidence review conducted for the Agency for Healthcare Research and Quality Safety Program for Improving Surgical Care and Recovery: focus on anesthesiology for total knee arthroplasty. Anesth Analg. 2019 Mar;128(3):441-53. doi: 10.1213/ANE.0000000000003564. PMID: 29889710.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1CD30-BBEF-4454-B3C0-67488A6CE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1" y="7518400"/>
            <a:ext cx="2768600" cy="253996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43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Why Use Regional Analgesia?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83" y="1748036"/>
            <a:ext cx="4801017" cy="479728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Regional analgesia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Optimize pain control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Reduce reliance upon opioids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Ideal for orthopedic procedures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Appropriate for elective or nonelective procedures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5A5A5A-CAC7-CD46-B921-0615D1523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1" y="7569200"/>
            <a:ext cx="2768600" cy="203196"/>
          </a:xfrm>
        </p:spPr>
        <p:txBody>
          <a:bodyPr/>
          <a:lstStyle/>
          <a:p>
            <a:r>
              <a:rPr lang="en-US" sz="1400" dirty="0"/>
              <a:t>Regional Analgesia for THA/TKA </a:t>
            </a:r>
            <a:fld id="{F3A12AAB-6ECC-094B-AAD8-94CFE9258C89}" type="slidenum">
              <a:rPr lang="en-US" sz="1400"/>
              <a:pPr/>
              <a:t>2</a:t>
            </a:fld>
            <a:endParaRPr lang="en-US" sz="1400" dirty="0"/>
          </a:p>
        </p:txBody>
      </p:sp>
      <p:pic>
        <p:nvPicPr>
          <p:cNvPr id="8" name="Picture 7" descr="Photograph of epidural/spinal/intrathecal">
            <a:extLst>
              <a:ext uri="{FF2B5EF4-FFF2-40B4-BE49-F238E27FC236}">
                <a16:creationId xmlns:a16="http://schemas.microsoft.com/office/drawing/2014/main" id="{7040B9D8-5F53-4B39-BD06-CFB3C7D7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2278856"/>
            <a:ext cx="4801016" cy="37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50" y="0"/>
            <a:ext cx="8938260" cy="995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Types of Regional Techniques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50" y="1722784"/>
            <a:ext cx="8877381" cy="4395454"/>
          </a:xfrm>
        </p:spPr>
        <p:txBody>
          <a:bodyPr>
            <a:normAutofit/>
          </a:bodyPr>
          <a:lstStyle/>
          <a:p>
            <a:pPr marL="345446" lvl="0" indent="-345446" defTabSz="1381786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solidFill>
                  <a:prstClr val="black"/>
                </a:solidFill>
              </a:rPr>
              <a:t>Neuraxial nerve blocks</a:t>
            </a:r>
          </a:p>
          <a:p>
            <a:pPr marL="1089025" lvl="2" indent="-365760" defTabSz="1381786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Epidural</a:t>
            </a:r>
          </a:p>
          <a:p>
            <a:pPr marL="1089025" lvl="2" indent="-365760" defTabSz="1381786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Spinal/intrathecal </a:t>
            </a:r>
          </a:p>
          <a:p>
            <a:pPr marL="345446" lvl="0" indent="-345446" defTabSz="1381786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solidFill>
                  <a:prstClr val="black"/>
                </a:solidFill>
              </a:rPr>
              <a:t>Peripheral nerve blocks</a:t>
            </a:r>
          </a:p>
          <a:p>
            <a:pPr marL="1143000" lvl="2" indent="-365760" defTabSz="1381786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Femoral distribution: femoral, adductor canal, lumbar plexus blocks</a:t>
            </a:r>
          </a:p>
          <a:p>
            <a:pPr marL="1143000" lvl="2" indent="-365760" defTabSz="1381786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Sciatic distribution: sciatic, popliteal blocks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5A5A5A-CAC7-CD46-B921-0615D1523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8701" y="7505700"/>
            <a:ext cx="2984500" cy="266696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428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D0A48F-982A-4909-8B66-94B496F5B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366" y="2300354"/>
            <a:ext cx="9442467" cy="3903086"/>
          </a:xfrm>
          <a:prstGeom prst="rect">
            <a:avLst/>
          </a:prstGeom>
          <a:gradFill flip="none" rotWithShape="1">
            <a:gsLst>
              <a:gs pos="0">
                <a:srgbClr val="92E9FE"/>
              </a:gs>
              <a:gs pos="100000">
                <a:srgbClr val="73D6E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69" y="0"/>
            <a:ext cx="8938260" cy="995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Block To Use? (Part 1)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018ADA-4302-AF49-AB42-48C23D973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66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4</a:t>
            </a:fld>
            <a:endParaRPr lang="en-US" sz="1400" dirty="0"/>
          </a:p>
        </p:txBody>
      </p:sp>
      <p:pic>
        <p:nvPicPr>
          <p:cNvPr id="5" name="Picture 4" descr="Image of a gloved hand holding a vial of questionable liquid.">
            <a:extLst>
              <a:ext uri="{FF2B5EF4-FFF2-40B4-BE49-F238E27FC236}">
                <a16:creationId xmlns:a16="http://schemas.microsoft.com/office/drawing/2014/main" id="{593F285B-E492-498D-AC42-6A4CD1E2DB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879" y="3389295"/>
            <a:ext cx="4202954" cy="281414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01" y="2327389"/>
            <a:ext cx="9274398" cy="38490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The type of block to use may depend on</a:t>
            </a:r>
            <a:r>
              <a:rPr lang="en-US" sz="3600" dirty="0">
                <a:cs typeface="Calibri" panose="020F0502020204030204" pitchFamily="34" charset="0"/>
              </a:rPr>
              <a:t>—</a:t>
            </a:r>
            <a:endParaRPr lang="en-US" sz="3600" dirty="0"/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Match of the anatomical nerve distribution of the block to the surgical site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Side effect profile from each block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Local expertise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09413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tomical drawing of body">
            <a:extLst>
              <a:ext uri="{FF2B5EF4-FFF2-40B4-BE49-F238E27FC236}">
                <a16:creationId xmlns:a16="http://schemas.microsoft.com/office/drawing/2014/main" id="{57B128CC-CE67-4A19-B561-D2EB95C84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18120"/>
            <a:ext cx="1437542" cy="2909477"/>
          </a:xfrm>
          <a:prstGeom prst="rect">
            <a:avLst/>
          </a:prstGeom>
        </p:spPr>
      </p:pic>
      <p:pic>
        <p:nvPicPr>
          <p:cNvPr id="8" name="Picture 7" descr="anatomical drawing of body">
            <a:extLst>
              <a:ext uri="{FF2B5EF4-FFF2-40B4-BE49-F238E27FC236}">
                <a16:creationId xmlns:a16="http://schemas.microsoft.com/office/drawing/2014/main" id="{ECDD4FA5-1B90-4146-A546-9643B800D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735" y="1718120"/>
            <a:ext cx="1437542" cy="290947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0" y="0"/>
            <a:ext cx="8938260" cy="995423"/>
          </a:xfrm>
        </p:spPr>
        <p:txBody>
          <a:bodyPr>
            <a:normAutofit/>
          </a:bodyPr>
          <a:lstStyle/>
          <a:p>
            <a:pPr lvl="1"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Block To Use? (Part 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542" y="1391477"/>
            <a:ext cx="7927176" cy="57249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Match the anatomical distribution of the block to the surgical site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Hip (total hip arthroplasty [THA]) – femoral nerve distribution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Knee (total knee arthroplasty [TKA]) – need both sciatic and femoral nerve distributions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Neuraxial (epidural/spinal) block: will cover both THA and TKA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Sciatic nerve block: sciatic nerve distribution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Femoral nerve block: lumbar plexus, femoral nerve distribution, adductor canal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BDBF71-B355-E843-B0AD-8C4ED4BA5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66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03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0"/>
            <a:ext cx="8938260" cy="995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Side Effect Profile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550430"/>
            <a:ext cx="8938260" cy="2670613"/>
          </a:xfrm>
        </p:spPr>
        <p:txBody>
          <a:bodyPr vert="horz" lIns="91440" tIns="45720" rIns="68580" bIns="45720"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Side effects typically related to drug used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Local anesthetic: hypotension, motor block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Opioid: nausea/vomiting, itching, (rarely) respiratory depression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Side effects dependent on location of block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4D57D5-9D60-EA40-9826-D7F4EF265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66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6</a:t>
            </a:fld>
            <a:endParaRPr lang="en-US" sz="1400" dirty="0"/>
          </a:p>
        </p:txBody>
      </p:sp>
      <p:pic>
        <p:nvPicPr>
          <p:cNvPr id="5" name="Picture 4" descr="Image with the words &quot;Side Effects&quot;">
            <a:extLst>
              <a:ext uri="{FF2B5EF4-FFF2-40B4-BE49-F238E27FC236}">
                <a16:creationId xmlns:a16="http://schemas.microsoft.com/office/drawing/2014/main" id="{E73BA559-7E93-47C7-BD78-107A0430C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63" y="4252054"/>
            <a:ext cx="2956133" cy="19699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B1B332-033F-49C7-B14D-C73010C92032}"/>
              </a:ext>
            </a:extLst>
          </p:cNvPr>
          <p:cNvSpPr/>
          <p:nvPr/>
        </p:nvSpPr>
        <p:spPr>
          <a:xfrm>
            <a:off x="712470" y="4221043"/>
            <a:ext cx="617670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5" indent="-259085" defTabSz="103634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486400" algn="r"/>
                <a:tab pos="5835254" algn="l"/>
              </a:tabLst>
            </a:pPr>
            <a:r>
              <a:rPr lang="en-US" sz="3200" dirty="0">
                <a:solidFill>
                  <a:prstClr val="black"/>
                </a:solidFill>
              </a:rPr>
              <a:t>Neuraxial blocks: decrease in blood pressure, motor block</a:t>
            </a:r>
          </a:p>
          <a:p>
            <a:pPr marL="259085" indent="-259085" defTabSz="103634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486400" algn="r"/>
                <a:tab pos="5835254" algn="l"/>
              </a:tabLst>
            </a:pPr>
            <a:r>
              <a:rPr lang="en-US" sz="3200" dirty="0">
                <a:solidFill>
                  <a:prstClr val="black"/>
                </a:solidFill>
              </a:rPr>
              <a:t>Peripheral nerve block: technically may be more difficult to perform</a:t>
            </a:r>
          </a:p>
        </p:txBody>
      </p:sp>
    </p:spTree>
    <p:extLst>
      <p:ext uri="{BB962C8B-B14F-4D97-AF65-F5344CB8AC3E}">
        <p14:creationId xmlns:p14="http://schemas.microsoft.com/office/powerpoint/2010/main" val="92219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2" y="146051"/>
            <a:ext cx="8938260" cy="74656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Local Expertise and Resources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2" y="1708062"/>
            <a:ext cx="8950339" cy="435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Not every clinician will be comfortable doing all of the regional techniques listed in the pathways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Not every institution will have the resources to allow every regional technique (e.g., regional catheters, intrathecal opioids)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Tailor the choice to your local expertise and available resources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591DF5-D179-C94D-A23F-E2B4737BF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70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740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51" y="0"/>
            <a:ext cx="8938260" cy="995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Anticoagulation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40" y="1258957"/>
            <a:ext cx="9568283" cy="507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THA/TKA are at high risk for deep vein thrombosis (DVT)/pulmonary embolism (PE)</a:t>
            </a:r>
          </a:p>
          <a:p>
            <a:pPr lvl="1" indent="-36576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Should expect perioperative anticoagulation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Concurrent administration of anticoagulation and regional analgesia should be used with caution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EE93EC-F04C-A342-A81C-685A22FEE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66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8</a:t>
            </a:fld>
            <a:endParaRPr lang="en-US" sz="1400" dirty="0"/>
          </a:p>
        </p:txBody>
      </p:sp>
      <p:pic>
        <p:nvPicPr>
          <p:cNvPr id="5" name="Picture 4" descr="Image of Anticoagulation medication">
            <a:extLst>
              <a:ext uri="{FF2B5EF4-FFF2-40B4-BE49-F238E27FC236}">
                <a16:creationId xmlns:a16="http://schemas.microsoft.com/office/drawing/2014/main" id="{80BCC281-F86C-4E47-A80C-93DC96C10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60" y="4204392"/>
            <a:ext cx="3156023" cy="20996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F3618A-0EC0-4DD5-A017-B2A559C99034}"/>
              </a:ext>
            </a:extLst>
          </p:cNvPr>
          <p:cNvSpPr/>
          <p:nvPr/>
        </p:nvSpPr>
        <p:spPr>
          <a:xfrm>
            <a:off x="556780" y="3886200"/>
            <a:ext cx="64439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5" indent="-259085" defTabSz="10363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Different anticoagulants have different risk profiles</a:t>
            </a:r>
          </a:p>
          <a:p>
            <a:pPr marL="259085" indent="-259085" defTabSz="10363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Access the American Society of Regional Anesthesia and Pain Medicine Guidelines:  </a:t>
            </a:r>
            <a:r>
              <a:rPr lang="en-US" sz="28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https://www.asra.com/guidelines-articles/guidelines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01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BFE8D-C777-BE4C-9950-BBE7AA6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0"/>
            <a:ext cx="8938260" cy="995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Final Thoughts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33D7B-F0F5-AF4C-ACA2-D82E3695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590262"/>
            <a:ext cx="8938260" cy="48674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Regional techniques are recommended for THA/TKA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What type of regional techniques will depend on the site of surgery, side effect profile, and local expertise/resources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Additional agents are available and described in detail in the various evidence reviews conducted for the AHRQ Safety Program for Improving Surgical Care and Recovery, listed on slide 11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Tools to support implementation are available in the </a:t>
            </a:r>
            <a:r>
              <a:rPr lang="en-US" sz="2800" b="1" dirty="0">
                <a:hlinkClick r:id="rId3"/>
              </a:rPr>
              <a:t>Toolkit for Improving Surgical Care and Recovery</a:t>
            </a:r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1212DAE-D07E-AD43-AA00-1599DD69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499866"/>
            <a:ext cx="2659549" cy="272530"/>
          </a:xfrm>
        </p:spPr>
        <p:txBody>
          <a:bodyPr/>
          <a:lstStyle/>
          <a:p>
            <a:r>
              <a:rPr lang="nn-NO" sz="1400" dirty="0"/>
              <a:t>Regional Analgesia for THA/TKA </a:t>
            </a:r>
            <a:fld id="{F3A12AAB-6ECC-094B-AAD8-94CFE9258C89}" type="slidenum">
              <a:rPr lang="en-US" sz="140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8320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j47MPBY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P HAI slide template  -  Read-Only" id="{05436A07-EA13-4AF6-AEB2-255E61CFD9EE}" vid="{1D684F3B-F737-4290-80E0-C78F1BC30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6C292F54C3940B9AB52108ACDC4EC" ma:contentTypeVersion="13" ma:contentTypeDescription="Create a new document." ma:contentTypeScope="" ma:versionID="3898bf45d14c07d17b95f4f9a2dd8358">
  <xsd:schema xmlns:xsd="http://www.w3.org/2001/XMLSchema" xmlns:xs="http://www.w3.org/2001/XMLSchema" xmlns:p="http://schemas.microsoft.com/office/2006/metadata/properties" xmlns:ns1="http://schemas.microsoft.com/sharepoint/v3" xmlns:ns3="49f71bca-6bbc-4f80-bff3-58f6213e9614" xmlns:ns4="1bc67485-b7a0-4ce6-b5b3-7c5df16ed538" targetNamespace="http://schemas.microsoft.com/office/2006/metadata/properties" ma:root="true" ma:fieldsID="6ce0efdd6f9280ce846d45ebc9d34a95" ns1:_="" ns3:_="" ns4:_="">
    <xsd:import namespace="http://schemas.microsoft.com/sharepoint/v3"/>
    <xsd:import namespace="49f71bca-6bbc-4f80-bff3-58f6213e9614"/>
    <xsd:import namespace="1bc67485-b7a0-4ce6-b5b3-7c5df16ed538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71bca-6bbc-4f80-bff3-58f6213e9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67485-b7a0-4ce6-b5b3-7c5df16ed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C46B2A5-14D6-4703-BF8A-4614C2976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06E26-4C8B-4039-A94E-2E1282A85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f71bca-6bbc-4f80-bff3-58f6213e9614"/>
    <ds:schemaRef ds:uri="1bc67485-b7a0-4ce6-b5b3-7c5df16ed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A628C-19B1-48BC-84BA-D6F35C4823D4}">
  <ds:schemaRefs>
    <ds:schemaRef ds:uri="http://purl.org/dc/terms/"/>
    <ds:schemaRef ds:uri="http://schemas.microsoft.com/sharepoint/v3"/>
    <ds:schemaRef ds:uri="1bc67485-b7a0-4ce6-b5b3-7c5df16ed53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9f71bca-6bbc-4f80-bff3-58f6213e96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830</Words>
  <Application>Microsoft Office PowerPoint</Application>
  <PresentationFormat>Custom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Roboto Slab</vt:lpstr>
      <vt:lpstr>Office Theme</vt:lpstr>
      <vt:lpstr>Regional Analgesia for  Total Hip Arthroplasty and Total Knee Arthroplasty</vt:lpstr>
      <vt:lpstr>Why Use Regional Analgesia?</vt:lpstr>
      <vt:lpstr>Types of Regional Techniques</vt:lpstr>
      <vt:lpstr>What Block To Use? (Part 1)</vt:lpstr>
      <vt:lpstr>What Block To Use? (Part 2)</vt:lpstr>
      <vt:lpstr>Side Effect Profile</vt:lpstr>
      <vt:lpstr>Local Expertise and Resources </vt:lpstr>
      <vt:lpstr>Anticoagulation</vt:lpstr>
      <vt:lpstr>Final Thoughts</vt:lpstr>
      <vt:lpstr>Thank You!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Walrath</dc:creator>
  <cp:lastModifiedBy>Heidenrich, Christine (AHRQ/OC) (CTR)</cp:lastModifiedBy>
  <cp:revision>78</cp:revision>
  <dcterms:created xsi:type="dcterms:W3CDTF">2021-11-22T13:12:42Z</dcterms:created>
  <dcterms:modified xsi:type="dcterms:W3CDTF">2023-06-02T17:58:38Z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2FF73758-7B52-431C-9BB2-D669844B3B13</vt:lpwstr>
  </property>
  <property fmtid="{D5CDD505-2E9C-101B-9397-08002B2CF9AE}" pid="3" name="ArticulatePath">
    <vt:lpwstr>https://livejohnshopkins-my.sharepoint.com/personal/ekirley1_jh_edu/Documents/ISCR 508 Reviews/CUSP HAI slide template</vt:lpwstr>
  </property>
  <property fmtid="{D5CDD505-2E9C-101B-9397-08002B2CF9AE}" pid="4" name="ContentTypeId">
    <vt:lpwstr>0x0101000FF6C292F54C3940B9AB52108ACDC4EC</vt:lpwstr>
  </property>
</Properties>
</file>