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6" r:id="rId2"/>
    <p:sldId id="258" r:id="rId3"/>
    <p:sldId id="259" r:id="rId4"/>
    <p:sldId id="270" r:id="rId5"/>
    <p:sldId id="263" r:id="rId6"/>
    <p:sldId id="272" r:id="rId7"/>
    <p:sldId id="262" r:id="rId8"/>
    <p:sldId id="260" r:id="rId9"/>
    <p:sldId id="266" r:id="rId10"/>
    <p:sldId id="261" r:id="rId11"/>
    <p:sldId id="265" r:id="rId12"/>
    <p:sldId id="267" r:id="rId13"/>
    <p:sldId id="268" r:id="rId14"/>
    <p:sldId id="271" r:id="rId15"/>
    <p:sldId id="273" r:id="rId16"/>
  </p:sldIdLst>
  <p:sldSz cx="10058400" cy="77724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3CF9A0A-83CE-6C99-5AF3-A5CFDAB01A26}" name="CHRIS Holzmueller" initials="CH" userId="S::cholzmu1@jh.edu::b97bedf2-3ae3-43ca-9456-8756822ac6c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nderson, Susan (AHRQ/CQuIPS)" initials="HS(" lastIdx="31" clrIdx="0">
    <p:extLst>
      <p:ext uri="{19B8F6BF-5375-455C-9EA6-DF929625EA0E}">
        <p15:presenceInfo xmlns:p15="http://schemas.microsoft.com/office/powerpoint/2012/main" userId="S::Susan.Henderson@ahrq.hhs.gov::be03e4c4-8aa6-4af0-941e-a67dd7c07131" providerId="AD"/>
      </p:ext>
    </p:extLst>
  </p:cmAuthor>
  <p:cmAuthor id="2" name="Gray, Darryl (AHRQ/CQuIPS)" initials="GD(" lastIdx="11" clrIdx="1">
    <p:extLst>
      <p:ext uri="{19B8F6BF-5375-455C-9EA6-DF929625EA0E}">
        <p15:presenceInfo xmlns:p15="http://schemas.microsoft.com/office/powerpoint/2012/main" userId="S::Darryl.Gray@ahrq.hhs.gov::797aa305-9663-4b54-9959-e4ac22247a2d" providerId="AD"/>
      </p:ext>
    </p:extLst>
  </p:cmAuthor>
  <p:cmAuthor id="3" name="Erin Kirley" initials="EK" lastIdx="32" clrIdx="2">
    <p:extLst>
      <p:ext uri="{19B8F6BF-5375-455C-9EA6-DF929625EA0E}">
        <p15:presenceInfo xmlns:p15="http://schemas.microsoft.com/office/powerpoint/2012/main" userId="S-1-5-21-1214440339-484763869-725345543-3357456" providerId="AD"/>
      </p:ext>
    </p:extLst>
  </p:cmAuthor>
  <p:cmAuthor id="4" name="Heidenrich, Christine (AHRQ/OC) (CTR)" initials="HC((" lastIdx="17" clrIdx="3">
    <p:extLst>
      <p:ext uri="{19B8F6BF-5375-455C-9EA6-DF929625EA0E}">
        <p15:presenceInfo xmlns:p15="http://schemas.microsoft.com/office/powerpoint/2012/main" userId="S::Christine.Heidenrich@ahrq.hhs.gov::58cf9597-5aed-4544-869e-b91fdda55f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8" autoAdjust="0"/>
    <p:restoredTop sz="93792" autoAdjust="0"/>
  </p:normalViewPr>
  <p:slideViewPr>
    <p:cSldViewPr snapToGrid="0">
      <p:cViewPr varScale="1">
        <p:scale>
          <a:sx n="55" d="100"/>
          <a:sy n="55" d="100"/>
        </p:scale>
        <p:origin x="1472" y="40"/>
      </p:cViewPr>
      <p:guideLst/>
    </p:cSldViewPr>
  </p:slideViewPr>
  <p:outlineViewPr>
    <p:cViewPr>
      <p:scale>
        <a:sx n="33" d="100"/>
        <a:sy n="33" d="100"/>
      </p:scale>
      <p:origin x="0" y="-31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2B4C65-E8B7-4537-BC34-A48F7EF557AA}" type="datetimeFigureOut">
              <a:rPr lang="en-US" smtClean="0"/>
              <a:t>4/26/2023</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BCC3D-B0A1-49BF-B9DC-B54942B9FF88}" type="slidenum">
              <a:rPr lang="en-US" smtClean="0"/>
              <a:t>‹#›</a:t>
            </a:fld>
            <a:endParaRPr lang="en-US"/>
          </a:p>
        </p:txBody>
      </p:sp>
    </p:spTree>
    <p:extLst>
      <p:ext uri="{BB962C8B-B14F-4D97-AF65-F5344CB8AC3E}">
        <p14:creationId xmlns:p14="http://schemas.microsoft.com/office/powerpoint/2010/main" val="3825899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0BCC3D-B0A1-49BF-B9DC-B54942B9FF88}" type="slidenum">
              <a:rPr lang="en-US" smtClean="0"/>
              <a:t>2</a:t>
            </a:fld>
            <a:endParaRPr lang="en-US"/>
          </a:p>
        </p:txBody>
      </p:sp>
    </p:spTree>
    <p:extLst>
      <p:ext uri="{BB962C8B-B14F-4D97-AF65-F5344CB8AC3E}">
        <p14:creationId xmlns:p14="http://schemas.microsoft.com/office/powerpoint/2010/main" val="3470205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A picture containing chart&#10;&#10;Description automatically generated">
            <a:extLst>
              <a:ext uri="{FF2B5EF4-FFF2-40B4-BE49-F238E27FC236}">
                <a16:creationId xmlns:a16="http://schemas.microsoft.com/office/drawing/2014/main" id="{1B4F1C2B-73BF-2345-A9CB-0BA9ECEADA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59"/>
            <a:ext cx="10131972" cy="7822129"/>
          </a:xfrm>
          <a:prstGeom prst="rect">
            <a:avLst/>
          </a:prstGeom>
        </p:spPr>
      </p:pic>
      <p:sp>
        <p:nvSpPr>
          <p:cNvPr id="2" name="Title 1"/>
          <p:cNvSpPr>
            <a:spLocks noGrp="1"/>
          </p:cNvSpPr>
          <p:nvPr>
            <p:ph type="ctrTitle"/>
          </p:nvPr>
        </p:nvSpPr>
        <p:spPr>
          <a:xfrm>
            <a:off x="754380" y="1272011"/>
            <a:ext cx="8549640" cy="2705947"/>
          </a:xfrm>
        </p:spPr>
        <p:txBody>
          <a:bodyPr anchor="b">
            <a:normAutofit/>
          </a:bodyPr>
          <a:lstStyle>
            <a:lvl1pPr algn="ctr">
              <a:defRPr sz="6600"/>
            </a:lvl1pPr>
          </a:lstStyle>
          <a:p>
            <a:r>
              <a:rPr lang="en-US"/>
              <a:t>Click to edit Master title style</a:t>
            </a:r>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p>
        </p:txBody>
      </p:sp>
      <p:sp>
        <p:nvSpPr>
          <p:cNvPr id="8" name="Slide Number Placeholder 5">
            <a:extLst>
              <a:ext uri="{FF2B5EF4-FFF2-40B4-BE49-F238E27FC236}">
                <a16:creationId xmlns:a16="http://schemas.microsoft.com/office/drawing/2014/main" id="{FBB401B0-B532-C545-9060-C2DD2F1C9F31}"/>
              </a:ext>
            </a:extLst>
          </p:cNvPr>
          <p:cNvSpPr>
            <a:spLocks noGrp="1"/>
          </p:cNvSpPr>
          <p:nvPr>
            <p:ph type="sldNum" sz="quarter" idx="4"/>
          </p:nvPr>
        </p:nvSpPr>
        <p:spPr>
          <a:xfrm>
            <a:off x="7427836" y="7343273"/>
            <a:ext cx="2263140" cy="413808"/>
          </a:xfrm>
          <a:prstGeom prst="rect">
            <a:avLst/>
          </a:prstGeom>
        </p:spPr>
        <p:txBody>
          <a:bodyPr vert="horz" lIns="91440" tIns="45720" rIns="91440" bIns="45720" rtlCol="0" anchor="ctr"/>
          <a:lstStyle>
            <a:lvl1pPr algn="r">
              <a:defRPr sz="1320">
                <a:solidFill>
                  <a:schemeClr val="tx1"/>
                </a:solidFill>
              </a:defRPr>
            </a:lvl1pPr>
          </a:lstStyle>
          <a:p>
            <a:fld id="{498A42FD-C428-8D45-B6B6-FFACA08CC614}" type="slidenum">
              <a:rPr lang="en-US" smtClean="0"/>
              <a:pPr/>
              <a:t>‹#›</a:t>
            </a:fld>
            <a:endParaRPr lang="en-US"/>
          </a:p>
        </p:txBody>
      </p:sp>
    </p:spTree>
    <p:extLst>
      <p:ext uri="{BB962C8B-B14F-4D97-AF65-F5344CB8AC3E}">
        <p14:creationId xmlns:p14="http://schemas.microsoft.com/office/powerpoint/2010/main" val="237330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with one text box">
    <p:spTree>
      <p:nvGrpSpPr>
        <p:cNvPr id="1" name=""/>
        <p:cNvGrpSpPr/>
        <p:nvPr/>
      </p:nvGrpSpPr>
      <p:grpSpPr>
        <a:xfrm>
          <a:off x="0" y="0"/>
          <a:ext cx="0" cy="0"/>
          <a:chOff x="0" y="0"/>
          <a:chExt cx="0" cy="0"/>
        </a:xfrm>
      </p:grpSpPr>
      <p:sp>
        <p:nvSpPr>
          <p:cNvPr id="2" name="Title 1"/>
          <p:cNvSpPr>
            <a:spLocks noGrp="1"/>
          </p:cNvSpPr>
          <p:nvPr>
            <p:ph type="title"/>
          </p:nvPr>
        </p:nvSpPr>
        <p:spPr>
          <a:xfrm>
            <a:off x="691515" y="0"/>
            <a:ext cx="8675370" cy="995423"/>
          </a:xfrm>
        </p:spPr>
        <p:txBody>
          <a:bodyPr/>
          <a:lstStyle/>
          <a:p>
            <a:r>
              <a:rPr lang="en-US"/>
              <a:t>Click to edit Master title style</a:t>
            </a:r>
          </a:p>
        </p:txBody>
      </p:sp>
      <p:sp>
        <p:nvSpPr>
          <p:cNvPr id="3" name="Content Placeholder 2"/>
          <p:cNvSpPr>
            <a:spLocks noGrp="1"/>
          </p:cNvSpPr>
          <p:nvPr>
            <p:ph idx="1"/>
          </p:nvPr>
        </p:nvSpPr>
        <p:spPr>
          <a:xfrm>
            <a:off x="691515" y="1192192"/>
            <a:ext cx="8675370" cy="58083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98A42FD-C428-8D45-B6B6-FFACA08CC614}" type="slidenum">
              <a:rPr lang="en-US" smtClean="0"/>
              <a:t>‹#›</a:t>
            </a:fld>
            <a:endParaRPr lang="en-US"/>
          </a:p>
        </p:txBody>
      </p:sp>
    </p:spTree>
    <p:custDataLst>
      <p:tags r:id="rId1"/>
    </p:custDataLst>
    <p:extLst>
      <p:ext uri="{BB962C8B-B14F-4D97-AF65-F5344CB8AC3E}">
        <p14:creationId xmlns:p14="http://schemas.microsoft.com/office/powerpoint/2010/main" val="273910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8A42FD-C428-8D45-B6B6-FFACA08CC614}" type="slidenum">
              <a:rPr lang="en-US" smtClean="0"/>
              <a:t>‹#›</a:t>
            </a:fld>
            <a:endParaRPr lang="en-US"/>
          </a:p>
        </p:txBody>
      </p:sp>
      <p:sp>
        <p:nvSpPr>
          <p:cNvPr id="7" name="Title 1">
            <a:extLst>
              <a:ext uri="{FF2B5EF4-FFF2-40B4-BE49-F238E27FC236}">
                <a16:creationId xmlns:a16="http://schemas.microsoft.com/office/drawing/2014/main" id="{D1CF69B4-655A-3244-B2D0-14C374B05B45}"/>
              </a:ext>
            </a:extLst>
          </p:cNvPr>
          <p:cNvSpPr txBox="1">
            <a:spLocks/>
          </p:cNvSpPr>
          <p:nvPr userDrawn="1"/>
        </p:nvSpPr>
        <p:spPr>
          <a:xfrm>
            <a:off x="691515" y="1709739"/>
            <a:ext cx="8675370" cy="2852737"/>
          </a:xfrm>
          <a:prstGeom prst="rect">
            <a:avLst/>
          </a:prstGeom>
        </p:spPr>
        <p:txBody>
          <a:bodyPr vert="horz" lIns="91440" tIns="45720" rIns="91440" bIns="45720" rtlCol="0" anchor="b">
            <a:normAutofit/>
          </a:bodyPr>
          <a:lstStyle>
            <a:lvl1pPr algn="l" defTabSz="1005840" rtl="0" eaLnBrk="1" latinLnBrk="0" hangingPunct="1">
              <a:lnSpc>
                <a:spcPct val="90000"/>
              </a:lnSpc>
              <a:spcBef>
                <a:spcPct val="0"/>
              </a:spcBef>
              <a:buNone/>
              <a:defRPr sz="6800" kern="1200">
                <a:solidFill>
                  <a:schemeClr val="tx1"/>
                </a:solidFill>
                <a:latin typeface="+mj-lt"/>
                <a:ea typeface="+mj-ea"/>
                <a:cs typeface="+mj-cs"/>
              </a:defRPr>
            </a:lvl1pPr>
          </a:lstStyle>
          <a:p>
            <a:endParaRPr lang="en-US"/>
          </a:p>
        </p:txBody>
      </p:sp>
      <p:sp>
        <p:nvSpPr>
          <p:cNvPr id="8" name="Text Placeholder 2">
            <a:extLst>
              <a:ext uri="{FF2B5EF4-FFF2-40B4-BE49-F238E27FC236}">
                <a16:creationId xmlns:a16="http://schemas.microsoft.com/office/drawing/2014/main" id="{05B0699D-5DA4-AB45-A91D-551247FB0F99}"/>
              </a:ext>
            </a:extLst>
          </p:cNvPr>
          <p:cNvSpPr>
            <a:spLocks noGrp="1"/>
          </p:cNvSpPr>
          <p:nvPr>
            <p:ph type="body" idx="1"/>
          </p:nvPr>
        </p:nvSpPr>
        <p:spPr>
          <a:xfrm>
            <a:off x="691515" y="4589464"/>
            <a:ext cx="8675370" cy="1500187"/>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Click to edit Master text styles</a:t>
            </a:r>
          </a:p>
        </p:txBody>
      </p:sp>
      <p:sp>
        <p:nvSpPr>
          <p:cNvPr id="3" name="Content Placeholder 2">
            <a:extLst>
              <a:ext uri="{FF2B5EF4-FFF2-40B4-BE49-F238E27FC236}">
                <a16:creationId xmlns:a16="http://schemas.microsoft.com/office/drawing/2014/main" id="{BEF8281D-D54D-44CC-8A20-29ED60833F12}"/>
              </a:ext>
            </a:extLst>
          </p:cNvPr>
          <p:cNvSpPr>
            <a:spLocks noGrp="1"/>
          </p:cNvSpPr>
          <p:nvPr>
            <p:ph sz="quarter" idx="13" hasCustomPrompt="1"/>
          </p:nvPr>
        </p:nvSpPr>
        <p:spPr>
          <a:xfrm>
            <a:off x="690880" y="1598613"/>
            <a:ext cx="8675370" cy="2963862"/>
          </a:xfrm>
        </p:spPr>
        <p:txBody>
          <a:bodyPr anchor="ctr">
            <a:normAutofit/>
          </a:bodyPr>
          <a:lstStyle>
            <a:lvl1pPr marL="0" indent="0">
              <a:buNone/>
              <a:defRPr sz="5400"/>
            </a:lvl1pPr>
          </a:lstStyle>
          <a:p>
            <a:r>
              <a:rPr lang="en-US"/>
              <a:t>Click to edit Master title style</a:t>
            </a:r>
          </a:p>
        </p:txBody>
      </p:sp>
    </p:spTree>
    <p:custDataLst>
      <p:tags r:id="rId1"/>
    </p:custDataLst>
    <p:extLst>
      <p:ext uri="{BB962C8B-B14F-4D97-AF65-F5344CB8AC3E}">
        <p14:creationId xmlns:p14="http://schemas.microsoft.com/office/powerpoint/2010/main" val="2488300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with 11 text boxes">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6109316B-84B0-0344-A872-AECB711B0F2B}"/>
              </a:ext>
            </a:extLst>
          </p:cNvPr>
          <p:cNvSpPr>
            <a:spLocks noGrp="1"/>
          </p:cNvSpPr>
          <p:nvPr>
            <p:ph type="sldNum" sz="quarter" idx="12"/>
          </p:nvPr>
        </p:nvSpPr>
        <p:spPr>
          <a:xfrm>
            <a:off x="7427836" y="7343273"/>
            <a:ext cx="2263140" cy="413808"/>
          </a:xfrm>
        </p:spPr>
        <p:txBody>
          <a:bodyPr/>
          <a:lstStyle/>
          <a:p>
            <a:fld id="{498A42FD-C428-8D45-B6B6-FFACA08CC614}" type="slidenum">
              <a:rPr lang="en-US" smtClean="0"/>
              <a:t>‹#›</a:t>
            </a:fld>
            <a:endParaRPr lang="en-US"/>
          </a:p>
        </p:txBody>
      </p:sp>
      <p:sp>
        <p:nvSpPr>
          <p:cNvPr id="10" name="Content Placeholder 2">
            <a:extLst>
              <a:ext uri="{FF2B5EF4-FFF2-40B4-BE49-F238E27FC236}">
                <a16:creationId xmlns:a16="http://schemas.microsoft.com/office/drawing/2014/main" id="{DF92C32A-6419-334B-A8D5-098DE19F193A}"/>
              </a:ext>
            </a:extLst>
          </p:cNvPr>
          <p:cNvSpPr>
            <a:spLocks noGrp="1"/>
          </p:cNvSpPr>
          <p:nvPr>
            <p:ph idx="13"/>
          </p:nvPr>
        </p:nvSpPr>
        <p:spPr>
          <a:xfrm>
            <a:off x="10366986" y="0"/>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a:extLst>
              <a:ext uri="{FF2B5EF4-FFF2-40B4-BE49-F238E27FC236}">
                <a16:creationId xmlns:a16="http://schemas.microsoft.com/office/drawing/2014/main" id="{15191E98-1646-424B-B0D5-9B1FE8C3E5FB}"/>
              </a:ext>
            </a:extLst>
          </p:cNvPr>
          <p:cNvSpPr>
            <a:spLocks noGrp="1"/>
          </p:cNvSpPr>
          <p:nvPr>
            <p:ph idx="14"/>
          </p:nvPr>
        </p:nvSpPr>
        <p:spPr>
          <a:xfrm>
            <a:off x="10519386" y="662396"/>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2">
            <a:extLst>
              <a:ext uri="{FF2B5EF4-FFF2-40B4-BE49-F238E27FC236}">
                <a16:creationId xmlns:a16="http://schemas.microsoft.com/office/drawing/2014/main" id="{EA4C66E1-C846-0945-96C6-C889F5A53C0D}"/>
              </a:ext>
            </a:extLst>
          </p:cNvPr>
          <p:cNvSpPr>
            <a:spLocks noGrp="1"/>
          </p:cNvSpPr>
          <p:nvPr>
            <p:ph idx="15"/>
          </p:nvPr>
        </p:nvSpPr>
        <p:spPr>
          <a:xfrm>
            <a:off x="10671786" y="1324792"/>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a:extLst>
              <a:ext uri="{FF2B5EF4-FFF2-40B4-BE49-F238E27FC236}">
                <a16:creationId xmlns:a16="http://schemas.microsoft.com/office/drawing/2014/main" id="{7F46D8CA-E722-6541-928C-BCAFB6C09013}"/>
              </a:ext>
            </a:extLst>
          </p:cNvPr>
          <p:cNvSpPr>
            <a:spLocks noGrp="1"/>
          </p:cNvSpPr>
          <p:nvPr>
            <p:ph idx="16"/>
          </p:nvPr>
        </p:nvSpPr>
        <p:spPr>
          <a:xfrm>
            <a:off x="10824186" y="1987188"/>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6F27485B-C1B6-FF48-8CF0-E42F867E2C2D}"/>
              </a:ext>
            </a:extLst>
          </p:cNvPr>
          <p:cNvSpPr>
            <a:spLocks noGrp="1"/>
          </p:cNvSpPr>
          <p:nvPr>
            <p:ph idx="17"/>
          </p:nvPr>
        </p:nvSpPr>
        <p:spPr>
          <a:xfrm>
            <a:off x="10976586" y="2649584"/>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6298F052-C037-6C4D-88FD-39BC4BE5A2D4}"/>
              </a:ext>
            </a:extLst>
          </p:cNvPr>
          <p:cNvSpPr>
            <a:spLocks noGrp="1"/>
          </p:cNvSpPr>
          <p:nvPr>
            <p:ph idx="18"/>
          </p:nvPr>
        </p:nvSpPr>
        <p:spPr>
          <a:xfrm>
            <a:off x="11128986" y="3311980"/>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31E44215-F9DD-0145-8F4E-B56F73475000}"/>
              </a:ext>
            </a:extLst>
          </p:cNvPr>
          <p:cNvSpPr>
            <a:spLocks noGrp="1"/>
          </p:cNvSpPr>
          <p:nvPr>
            <p:ph idx="19"/>
          </p:nvPr>
        </p:nvSpPr>
        <p:spPr>
          <a:xfrm>
            <a:off x="11281386" y="3974376"/>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2">
            <a:extLst>
              <a:ext uri="{FF2B5EF4-FFF2-40B4-BE49-F238E27FC236}">
                <a16:creationId xmlns:a16="http://schemas.microsoft.com/office/drawing/2014/main" id="{3231F0D4-7C9E-CF4F-AC12-0F57CF15511C}"/>
              </a:ext>
            </a:extLst>
          </p:cNvPr>
          <p:cNvSpPr>
            <a:spLocks noGrp="1"/>
          </p:cNvSpPr>
          <p:nvPr>
            <p:ph idx="20"/>
          </p:nvPr>
        </p:nvSpPr>
        <p:spPr>
          <a:xfrm>
            <a:off x="11433786" y="4636772"/>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2">
            <a:extLst>
              <a:ext uri="{FF2B5EF4-FFF2-40B4-BE49-F238E27FC236}">
                <a16:creationId xmlns:a16="http://schemas.microsoft.com/office/drawing/2014/main" id="{D483DAB5-25C2-0F46-B8B6-7D013178FB15}"/>
              </a:ext>
            </a:extLst>
          </p:cNvPr>
          <p:cNvSpPr>
            <a:spLocks noGrp="1"/>
          </p:cNvSpPr>
          <p:nvPr>
            <p:ph idx="21"/>
          </p:nvPr>
        </p:nvSpPr>
        <p:spPr>
          <a:xfrm>
            <a:off x="11586186" y="5299168"/>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a:extLst>
              <a:ext uri="{FF2B5EF4-FFF2-40B4-BE49-F238E27FC236}">
                <a16:creationId xmlns:a16="http://schemas.microsoft.com/office/drawing/2014/main" id="{DE040087-AD2E-4946-BA98-4370BC77F6E6}"/>
              </a:ext>
            </a:extLst>
          </p:cNvPr>
          <p:cNvSpPr>
            <a:spLocks noGrp="1"/>
          </p:cNvSpPr>
          <p:nvPr>
            <p:ph idx="22"/>
          </p:nvPr>
        </p:nvSpPr>
        <p:spPr>
          <a:xfrm>
            <a:off x="11738586" y="5961564"/>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2">
            <a:extLst>
              <a:ext uri="{FF2B5EF4-FFF2-40B4-BE49-F238E27FC236}">
                <a16:creationId xmlns:a16="http://schemas.microsoft.com/office/drawing/2014/main" id="{F83C112D-158B-614B-9C92-DB39BFF56A6E}"/>
              </a:ext>
            </a:extLst>
          </p:cNvPr>
          <p:cNvSpPr>
            <a:spLocks noGrp="1"/>
          </p:cNvSpPr>
          <p:nvPr>
            <p:ph idx="23"/>
          </p:nvPr>
        </p:nvSpPr>
        <p:spPr>
          <a:xfrm>
            <a:off x="12184901" y="6623957"/>
            <a:ext cx="8675370" cy="538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itle 1">
            <a:extLst>
              <a:ext uri="{FF2B5EF4-FFF2-40B4-BE49-F238E27FC236}">
                <a16:creationId xmlns:a16="http://schemas.microsoft.com/office/drawing/2014/main" id="{ED6FE97F-A290-994D-A6B9-7968B9035990}"/>
              </a:ext>
            </a:extLst>
          </p:cNvPr>
          <p:cNvSpPr txBox="1">
            <a:spLocks/>
          </p:cNvSpPr>
          <p:nvPr userDrawn="1"/>
        </p:nvSpPr>
        <p:spPr>
          <a:xfrm>
            <a:off x="691515" y="0"/>
            <a:ext cx="8675370" cy="995423"/>
          </a:xfrm>
          <a:prstGeom prst="rect">
            <a:avLst/>
          </a:prstGeom>
        </p:spPr>
        <p:txBody>
          <a:bodyPr vert="horz" lIns="91440" tIns="45720" rIns="91440" bIns="45720" rtlCol="0" anchor="ctr">
            <a:norm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r>
              <a:rPr lang="en-US"/>
              <a:t>Click to edit Master title style</a:t>
            </a:r>
          </a:p>
        </p:txBody>
      </p:sp>
      <p:sp>
        <p:nvSpPr>
          <p:cNvPr id="22" name="Content Placeholder 2">
            <a:extLst>
              <a:ext uri="{FF2B5EF4-FFF2-40B4-BE49-F238E27FC236}">
                <a16:creationId xmlns:a16="http://schemas.microsoft.com/office/drawing/2014/main" id="{5DB4EBC9-C5F3-DF40-825B-DADE4C03BFD2}"/>
              </a:ext>
            </a:extLst>
          </p:cNvPr>
          <p:cNvSpPr>
            <a:spLocks noGrp="1"/>
          </p:cNvSpPr>
          <p:nvPr>
            <p:ph idx="24"/>
          </p:nvPr>
        </p:nvSpPr>
        <p:spPr>
          <a:xfrm>
            <a:off x="691515" y="1201239"/>
            <a:ext cx="8675370" cy="57993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972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Page with two columns">
    <p:spTree>
      <p:nvGrpSpPr>
        <p:cNvPr id="1" name=""/>
        <p:cNvGrpSpPr/>
        <p:nvPr/>
      </p:nvGrpSpPr>
      <p:grpSpPr>
        <a:xfrm>
          <a:off x="0" y="0"/>
          <a:ext cx="0" cy="0"/>
          <a:chOff x="0" y="0"/>
          <a:chExt cx="0" cy="0"/>
        </a:xfrm>
      </p:grpSpPr>
      <p:sp>
        <p:nvSpPr>
          <p:cNvPr id="2" name="Title 1"/>
          <p:cNvSpPr>
            <a:spLocks noGrp="1"/>
          </p:cNvSpPr>
          <p:nvPr>
            <p:ph type="title"/>
          </p:nvPr>
        </p:nvSpPr>
        <p:spPr>
          <a:xfrm>
            <a:off x="691515" y="15320"/>
            <a:ext cx="8675370" cy="968528"/>
          </a:xfrm>
        </p:spPr>
        <p:txBody>
          <a:bodyPr/>
          <a:lstStyle/>
          <a:p>
            <a:r>
              <a:rPr lang="en-US"/>
              <a:t>Click to edit Master title style</a:t>
            </a:r>
          </a:p>
        </p:txBody>
      </p:sp>
      <p:sp>
        <p:nvSpPr>
          <p:cNvPr id="3" name="Content Placeholder 2"/>
          <p:cNvSpPr>
            <a:spLocks noGrp="1"/>
          </p:cNvSpPr>
          <p:nvPr>
            <p:ph sz="half" idx="1"/>
          </p:nvPr>
        </p:nvSpPr>
        <p:spPr>
          <a:xfrm>
            <a:off x="691515" y="1258814"/>
            <a:ext cx="4274820" cy="5917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92065" y="1258814"/>
            <a:ext cx="4274820" cy="5917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12CE0566-8576-BF4B-9CFE-FE95FA766E1A}"/>
              </a:ext>
            </a:extLst>
          </p:cNvPr>
          <p:cNvSpPr>
            <a:spLocks noGrp="1"/>
          </p:cNvSpPr>
          <p:nvPr>
            <p:ph type="sldNum" sz="quarter" idx="12"/>
          </p:nvPr>
        </p:nvSpPr>
        <p:spPr>
          <a:xfrm>
            <a:off x="7427836" y="7343273"/>
            <a:ext cx="2263140" cy="413808"/>
          </a:xfrm>
        </p:spPr>
        <p:txBody>
          <a:bodyPr/>
          <a:lstStyle/>
          <a:p>
            <a:fld id="{498A42FD-C428-8D45-B6B6-FFACA08CC614}" type="slidenum">
              <a:rPr lang="en-US" smtClean="0"/>
              <a:t>‹#›</a:t>
            </a:fld>
            <a:endParaRPr lang="en-US"/>
          </a:p>
        </p:txBody>
      </p:sp>
    </p:spTree>
    <p:extLst>
      <p:ext uri="{BB962C8B-B14F-4D97-AF65-F5344CB8AC3E}">
        <p14:creationId xmlns:p14="http://schemas.microsoft.com/office/powerpoint/2010/main" val="29650031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chart&#10;&#10;Description automatically generated">
            <a:extLst>
              <a:ext uri="{FF2B5EF4-FFF2-40B4-BE49-F238E27FC236}">
                <a16:creationId xmlns:a16="http://schemas.microsoft.com/office/drawing/2014/main" id="{0EB63023-750D-2B4F-9B01-D7E2D6EA2024}"/>
              </a:ext>
            </a:extLst>
          </p:cNvPr>
          <p:cNvPicPr>
            <a:picLocks noChangeAspect="1"/>
          </p:cNvPicPr>
          <p:nvPr userDrawn="1"/>
        </p:nvPicPr>
        <p:blipFill rotWithShape="1">
          <a:blip r:embed="rId7">
            <a:extLst>
              <a:ext uri="{28A0092B-C50C-407E-A947-70E740481C1C}">
                <a14:useLocalDpi xmlns:a14="http://schemas.microsoft.com/office/drawing/2010/main" val="0"/>
              </a:ext>
            </a:extLst>
          </a:blip>
          <a:srcRect l="668"/>
          <a:stretch/>
        </p:blipFill>
        <p:spPr>
          <a:xfrm>
            <a:off x="0" y="144"/>
            <a:ext cx="10100163" cy="7804529"/>
          </a:xfrm>
          <a:prstGeom prst="rect">
            <a:avLst/>
          </a:prstGeom>
        </p:spPr>
      </p:pic>
      <p:sp>
        <p:nvSpPr>
          <p:cNvPr id="2" name="Title Placeholder 1"/>
          <p:cNvSpPr>
            <a:spLocks noGrp="1"/>
          </p:cNvSpPr>
          <p:nvPr>
            <p:ph type="title"/>
          </p:nvPr>
        </p:nvSpPr>
        <p:spPr>
          <a:xfrm>
            <a:off x="691515" y="15320"/>
            <a:ext cx="8675370" cy="98010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91515" y="1192193"/>
            <a:ext cx="8675370" cy="58083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427836" y="7343273"/>
            <a:ext cx="2263140" cy="413808"/>
          </a:xfrm>
          <a:prstGeom prst="rect">
            <a:avLst/>
          </a:prstGeom>
        </p:spPr>
        <p:txBody>
          <a:bodyPr vert="horz" lIns="91440" tIns="45720" rIns="91440" bIns="45720" rtlCol="0" anchor="ctr"/>
          <a:lstStyle>
            <a:lvl1pPr algn="r">
              <a:defRPr sz="1320">
                <a:solidFill>
                  <a:schemeClr val="tx1"/>
                </a:solidFill>
              </a:defRPr>
            </a:lvl1pPr>
          </a:lstStyle>
          <a:p>
            <a:fld id="{498A42FD-C428-8D45-B6B6-FFACA08CC614}" type="slidenum">
              <a:rPr lang="en-US" smtClean="0"/>
              <a:pPr/>
              <a:t>‹#›</a:t>
            </a:fld>
            <a:endParaRPr lang="en-US"/>
          </a:p>
        </p:txBody>
      </p:sp>
    </p:spTree>
    <p:extLst>
      <p:ext uri="{BB962C8B-B14F-4D97-AF65-F5344CB8AC3E}">
        <p14:creationId xmlns:p14="http://schemas.microsoft.com/office/powerpoint/2010/main" val="616525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3" r:id="rId4"/>
    <p:sldLayoutId id="2147483664" r:id="rId5"/>
  </p:sldLayoutIdLst>
  <p:hf hdr="0" ftr="0" dt="0"/>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s://www.ahrq.gov/hai/cusp/index.html" TargetMode="External"/><Relationship Id="rId4" Type="http://schemas.openxmlformats.org/officeDocument/2006/relationships/hyperlink" Target="https://www.ahrq.gov/hai/cusp/modules/engage/index.html"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s://www.ahrq.gov/hai/cusp/index.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A277D7-D6B7-9B4F-B8EC-C39ECC81A461}"/>
              </a:ext>
            </a:extLst>
          </p:cNvPr>
          <p:cNvSpPr>
            <a:spLocks noGrp="1"/>
          </p:cNvSpPr>
          <p:nvPr>
            <p:ph type="ctrTitle"/>
          </p:nvPr>
        </p:nvSpPr>
        <p:spPr>
          <a:xfrm>
            <a:off x="754380" y="15319"/>
            <a:ext cx="8549640" cy="962143"/>
          </a:xfrm>
        </p:spPr>
        <p:txBody>
          <a:bodyPr>
            <a:noAutofit/>
          </a:bodyPr>
          <a:lstStyle/>
          <a:p>
            <a:r>
              <a:rPr lang="en-US" sz="3200" b="1" dirty="0"/>
              <a:t>AHRQ Safety Program for Improving</a:t>
            </a:r>
            <a:br>
              <a:rPr lang="en-US" sz="3200" b="1" dirty="0"/>
            </a:br>
            <a:r>
              <a:rPr lang="en-US" sz="3200" b="1" dirty="0"/>
              <a:t>Surgical Care and Recovery</a:t>
            </a:r>
          </a:p>
        </p:txBody>
      </p:sp>
      <p:sp>
        <p:nvSpPr>
          <p:cNvPr id="7" name="Subtitle 6">
            <a:extLst>
              <a:ext uri="{FF2B5EF4-FFF2-40B4-BE49-F238E27FC236}">
                <a16:creationId xmlns:a16="http://schemas.microsoft.com/office/drawing/2014/main" id="{D59810FA-31BA-1E46-8308-70031C7A7CB9}"/>
              </a:ext>
            </a:extLst>
          </p:cNvPr>
          <p:cNvSpPr>
            <a:spLocks noGrp="1"/>
          </p:cNvSpPr>
          <p:nvPr>
            <p:ph type="subTitle" idx="1"/>
          </p:nvPr>
        </p:nvSpPr>
        <p:spPr>
          <a:xfrm>
            <a:off x="-1" y="2947935"/>
            <a:ext cx="10168759" cy="1876530"/>
          </a:xfrm>
        </p:spPr>
        <p:txBody>
          <a:bodyPr anchor="ctr">
            <a:normAutofit/>
          </a:bodyPr>
          <a:lstStyle/>
          <a:p>
            <a:r>
              <a:rPr lang="en-US" sz="5400" dirty="0"/>
              <a:t>Engaging the Senior Executive</a:t>
            </a:r>
          </a:p>
          <a:p>
            <a:endParaRPr lang="en-US" dirty="0"/>
          </a:p>
          <a:p>
            <a:r>
              <a:rPr lang="en-US" dirty="0"/>
              <a:t>Presentation Template</a:t>
            </a:r>
          </a:p>
        </p:txBody>
      </p:sp>
      <p:sp>
        <p:nvSpPr>
          <p:cNvPr id="2" name="TextBox 1">
            <a:extLst>
              <a:ext uri="{FF2B5EF4-FFF2-40B4-BE49-F238E27FC236}">
                <a16:creationId xmlns:a16="http://schemas.microsoft.com/office/drawing/2014/main" id="{6BBBAF1F-9EEF-9B7A-3620-627B4ACCBDF9}"/>
              </a:ext>
            </a:extLst>
          </p:cNvPr>
          <p:cNvSpPr txBox="1"/>
          <p:nvPr/>
        </p:nvSpPr>
        <p:spPr>
          <a:xfrm>
            <a:off x="7909544" y="7230181"/>
            <a:ext cx="2172006" cy="584775"/>
          </a:xfrm>
          <a:prstGeom prst="rect">
            <a:avLst/>
          </a:prstGeom>
          <a:noFill/>
        </p:spPr>
        <p:txBody>
          <a:bodyPr wrap="none" rtlCol="0">
            <a:spAutoFit/>
          </a:bodyPr>
          <a:lstStyle/>
          <a:p>
            <a:pPr algn="r"/>
            <a:r>
              <a:rPr lang="en-US" sz="1600" dirty="0"/>
              <a:t>AHRQ Pub. No. 23-0052</a:t>
            </a:r>
          </a:p>
          <a:p>
            <a:pPr algn="r"/>
            <a:r>
              <a:rPr lang="en-US" sz="1600" dirty="0"/>
              <a:t>June 2023</a:t>
            </a:r>
          </a:p>
        </p:txBody>
      </p:sp>
    </p:spTree>
    <p:custDataLst>
      <p:tags r:id="rId1"/>
    </p:custDataLst>
    <p:extLst>
      <p:ext uri="{BB962C8B-B14F-4D97-AF65-F5344CB8AC3E}">
        <p14:creationId xmlns:p14="http://schemas.microsoft.com/office/powerpoint/2010/main" val="391430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3AFE-FE56-402E-823A-B22423B0B283}"/>
              </a:ext>
            </a:extLst>
          </p:cNvPr>
          <p:cNvSpPr>
            <a:spLocks noGrp="1"/>
          </p:cNvSpPr>
          <p:nvPr>
            <p:ph type="title"/>
          </p:nvPr>
        </p:nvSpPr>
        <p:spPr>
          <a:xfrm>
            <a:off x="0" y="0"/>
            <a:ext cx="10058400" cy="995423"/>
          </a:xfrm>
        </p:spPr>
        <p:txBody>
          <a:bodyPr>
            <a:noAutofit/>
          </a:bodyPr>
          <a:lstStyle/>
          <a:p>
            <a:pPr algn="ctr"/>
            <a:r>
              <a:rPr lang="en-US" sz="4000" dirty="0"/>
              <a:t>Overview of Gap Analysis &amp; Goal Setting for </a:t>
            </a:r>
            <a:r>
              <a:rPr lang="en-US" sz="4000" dirty="0">
                <a:solidFill>
                  <a:srgbClr val="C00000"/>
                </a:solidFill>
              </a:rPr>
              <a:t>[Service Line] </a:t>
            </a:r>
            <a:r>
              <a:rPr lang="en-US" sz="4000" dirty="0"/>
              <a:t>Surgery</a:t>
            </a:r>
          </a:p>
        </p:txBody>
      </p:sp>
      <p:sp>
        <p:nvSpPr>
          <p:cNvPr id="4" name="Slide Number Placeholder 3">
            <a:extLst>
              <a:ext uri="{FF2B5EF4-FFF2-40B4-BE49-F238E27FC236}">
                <a16:creationId xmlns:a16="http://schemas.microsoft.com/office/drawing/2014/main" id="{E94EEEA6-3E0B-4993-AE98-63CEF6542A1A}"/>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10</a:t>
            </a:fld>
            <a:endParaRPr lang="en-US" sz="1400" dirty="0"/>
          </a:p>
        </p:txBody>
      </p:sp>
      <p:sp>
        <p:nvSpPr>
          <p:cNvPr id="5" name="Content Placeholder 2">
            <a:extLst>
              <a:ext uri="{FF2B5EF4-FFF2-40B4-BE49-F238E27FC236}">
                <a16:creationId xmlns:a16="http://schemas.microsoft.com/office/drawing/2014/main" id="{6BB5FA43-AE27-463F-8129-9085226E582E}"/>
              </a:ext>
            </a:extLst>
          </p:cNvPr>
          <p:cNvSpPr txBox="1">
            <a:spLocks/>
          </p:cNvSpPr>
          <p:nvPr/>
        </p:nvSpPr>
        <p:spPr>
          <a:xfrm>
            <a:off x="691515" y="1080655"/>
            <a:ext cx="8675370" cy="6380018"/>
          </a:xfrm>
          <a:prstGeom prst="rect">
            <a:avLst/>
          </a:prstGeom>
        </p:spPr>
        <p:txBody>
          <a:bodyPr vert="horz" lIns="91440" tIns="45720" rIns="91440" bIns="45720" rtlCol="0">
            <a:normAutofit fontScale="92500" lnSpcReduction="10000"/>
          </a:bodyPr>
          <a:lst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marL="0" indent="0">
              <a:buNone/>
            </a:pPr>
            <a:r>
              <a:rPr lang="en-US" sz="2600" dirty="0">
                <a:solidFill>
                  <a:srgbClr val="C00000"/>
                </a:solidFill>
              </a:rPr>
              <a:t>Use your Gap Analysis and Goal Setting Form to report your current ISCR service line surgery rates (see below for examples of data to report).*</a:t>
            </a:r>
          </a:p>
          <a:p>
            <a:r>
              <a:rPr lang="en-US" sz="2600" dirty="0"/>
              <a:t>Total number of </a:t>
            </a:r>
            <a:r>
              <a:rPr lang="en-US" sz="2600" dirty="0">
                <a:solidFill>
                  <a:srgbClr val="C00000"/>
                </a:solidFill>
              </a:rPr>
              <a:t>[service line (e.g., colorectal)] </a:t>
            </a:r>
            <a:r>
              <a:rPr lang="en-US" sz="2600" dirty="0"/>
              <a:t>surgery</a:t>
            </a:r>
            <a:r>
              <a:rPr lang="en-US" sz="2600" dirty="0">
                <a:solidFill>
                  <a:srgbClr val="C00000"/>
                </a:solidFill>
              </a:rPr>
              <a:t> </a:t>
            </a:r>
            <a:r>
              <a:rPr lang="en-US" sz="2600" dirty="0"/>
              <a:t>cases done in</a:t>
            </a:r>
            <a:r>
              <a:rPr lang="en-US" sz="2600" dirty="0">
                <a:solidFill>
                  <a:srgbClr val="C00000"/>
                </a:solidFill>
              </a:rPr>
              <a:t> CY XXXX</a:t>
            </a:r>
            <a:r>
              <a:rPr lang="en-US" sz="2600" dirty="0"/>
              <a:t>:</a:t>
            </a:r>
          </a:p>
          <a:p>
            <a:r>
              <a:rPr lang="en-US" sz="2600" dirty="0"/>
              <a:t>Length of stay (mean and median):</a:t>
            </a:r>
          </a:p>
          <a:p>
            <a:r>
              <a:rPr lang="en-US" sz="2600" dirty="0"/>
              <a:t>Unplanned 30-day readmission rate (post-discharge):</a:t>
            </a:r>
          </a:p>
          <a:p>
            <a:r>
              <a:rPr lang="en-US" sz="2600" dirty="0"/>
              <a:t>SSI (deep) rate:</a:t>
            </a:r>
          </a:p>
          <a:p>
            <a:r>
              <a:rPr lang="en-US" sz="2600" dirty="0"/>
              <a:t>SSI (organ space) rate:</a:t>
            </a:r>
          </a:p>
          <a:p>
            <a:r>
              <a:rPr lang="en-US" sz="2600" dirty="0"/>
              <a:t>All-cause inpatient mortality rate:</a:t>
            </a:r>
          </a:p>
          <a:p>
            <a:r>
              <a:rPr lang="en-US" sz="2600" dirty="0">
                <a:solidFill>
                  <a:srgbClr val="C00000"/>
                </a:solidFill>
              </a:rPr>
              <a:t>Include any other outcome measure rates you have data for at your institution (e.g., superficial SSI, VTE, patient satisfaction):</a:t>
            </a:r>
          </a:p>
          <a:p>
            <a:endParaRPr lang="en-US" sz="2400" dirty="0">
              <a:solidFill>
                <a:srgbClr val="C00000"/>
              </a:solidFill>
            </a:endParaRPr>
          </a:p>
          <a:p>
            <a:pPr marL="0" indent="0">
              <a:buNone/>
            </a:pPr>
            <a:r>
              <a:rPr lang="en-US" sz="1900" dirty="0"/>
              <a:t>*The Gap Analysis and Goal Setting Form suggests using the Centers for Disease Control and Prevention’s National Healthcare Safety Network (NHSN) registry for these data, but others may be available at your hospital. The surveillance period should be determined using the NHSN operative procedure category. Include comparison to other hospitals if available.</a:t>
            </a:r>
          </a:p>
        </p:txBody>
      </p:sp>
    </p:spTree>
    <p:custDataLst>
      <p:tags r:id="rId1"/>
    </p:custDataLst>
    <p:extLst>
      <p:ext uri="{BB962C8B-B14F-4D97-AF65-F5344CB8AC3E}">
        <p14:creationId xmlns:p14="http://schemas.microsoft.com/office/powerpoint/2010/main" val="133900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FBCF-281A-463A-9304-ED7E86B0A88F}"/>
              </a:ext>
            </a:extLst>
          </p:cNvPr>
          <p:cNvSpPr>
            <a:spLocks noGrp="1"/>
          </p:cNvSpPr>
          <p:nvPr>
            <p:ph type="title"/>
          </p:nvPr>
        </p:nvSpPr>
        <p:spPr/>
        <p:txBody>
          <a:bodyPr/>
          <a:lstStyle/>
          <a:p>
            <a:pPr algn="ctr"/>
            <a:r>
              <a:rPr lang="en-US" dirty="0"/>
              <a:t>Top Three Goals </a:t>
            </a:r>
          </a:p>
        </p:txBody>
      </p:sp>
      <p:sp>
        <p:nvSpPr>
          <p:cNvPr id="3" name="Content Placeholder 2">
            <a:extLst>
              <a:ext uri="{FF2B5EF4-FFF2-40B4-BE49-F238E27FC236}">
                <a16:creationId xmlns:a16="http://schemas.microsoft.com/office/drawing/2014/main" id="{452FA26A-73F9-4DBF-B0EB-28AADD26BE21}"/>
              </a:ext>
            </a:extLst>
          </p:cNvPr>
          <p:cNvSpPr>
            <a:spLocks noGrp="1"/>
          </p:cNvSpPr>
          <p:nvPr>
            <p:ph idx="1"/>
          </p:nvPr>
        </p:nvSpPr>
        <p:spPr/>
        <p:txBody>
          <a:bodyPr>
            <a:normAutofit fontScale="92500"/>
          </a:bodyPr>
          <a:lstStyle/>
          <a:p>
            <a:pPr marL="0" indent="0">
              <a:buNone/>
            </a:pPr>
            <a:r>
              <a:rPr lang="en-US" dirty="0">
                <a:solidFill>
                  <a:srgbClr val="C00000"/>
                </a:solidFill>
              </a:rPr>
              <a:t>List your ISCR team’s top three goals for the ISCR program at your hospital. These are the goals your ISCR Core Team identified using your latest assessment from the Gap Analysis and Goal Setting Form.</a:t>
            </a:r>
          </a:p>
          <a:p>
            <a:endParaRPr lang="en-US" dirty="0">
              <a:solidFill>
                <a:srgbClr val="C00000"/>
              </a:solidFill>
            </a:endParaRPr>
          </a:p>
          <a:p>
            <a:pPr marL="514350" indent="-514350">
              <a:buFont typeface="+mj-lt"/>
              <a:buAutoNum type="arabicPeriod"/>
            </a:pPr>
            <a:r>
              <a:rPr lang="en-US" i="1" dirty="0">
                <a:solidFill>
                  <a:srgbClr val="C00000"/>
                </a:solidFill>
              </a:rPr>
              <a:t>Example: Reduce deep incisional SSI rate from 12% (CY 2022) to 7% (CY 2023) for patients undergoing abdominal surgery </a:t>
            </a:r>
          </a:p>
          <a:p>
            <a:pPr marL="514350" indent="-514350">
              <a:buFont typeface="+mj-lt"/>
              <a:buAutoNum type="arabicPeriod"/>
            </a:pPr>
            <a:endParaRPr lang="en-US" dirty="0">
              <a:solidFill>
                <a:srgbClr val="C00000"/>
              </a:solidFill>
            </a:endParaRPr>
          </a:p>
          <a:p>
            <a:pPr marL="514350" indent="-514350">
              <a:buFont typeface="+mj-lt"/>
              <a:buAutoNum type="arabicPeriod"/>
            </a:pPr>
            <a:r>
              <a:rPr lang="en-US" dirty="0">
                <a:solidFill>
                  <a:srgbClr val="C00000"/>
                </a:solidFill>
              </a:rPr>
              <a:t>Goal 2</a:t>
            </a:r>
          </a:p>
          <a:p>
            <a:pPr marL="514350" indent="-514350">
              <a:buFont typeface="+mj-lt"/>
              <a:buAutoNum type="arabicPeriod"/>
            </a:pPr>
            <a:endParaRPr lang="en-US" dirty="0">
              <a:solidFill>
                <a:srgbClr val="C00000"/>
              </a:solidFill>
            </a:endParaRPr>
          </a:p>
          <a:p>
            <a:pPr marL="514350" indent="-514350">
              <a:buFont typeface="+mj-lt"/>
              <a:buAutoNum type="arabicPeriod"/>
            </a:pPr>
            <a:r>
              <a:rPr lang="en-US" dirty="0">
                <a:solidFill>
                  <a:srgbClr val="C00000"/>
                </a:solidFill>
              </a:rPr>
              <a:t>Goal 3</a:t>
            </a:r>
          </a:p>
          <a:p>
            <a:endParaRPr lang="en-US" dirty="0">
              <a:solidFill>
                <a:srgbClr val="C00000"/>
              </a:solidFill>
            </a:endParaRPr>
          </a:p>
        </p:txBody>
      </p:sp>
      <p:sp>
        <p:nvSpPr>
          <p:cNvPr id="4" name="Slide Number Placeholder 3">
            <a:extLst>
              <a:ext uri="{FF2B5EF4-FFF2-40B4-BE49-F238E27FC236}">
                <a16:creationId xmlns:a16="http://schemas.microsoft.com/office/drawing/2014/main" id="{7B8516C9-822E-47D5-95BF-BB276554BFE7}"/>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11</a:t>
            </a:fld>
            <a:endParaRPr lang="en-US" sz="1400" dirty="0"/>
          </a:p>
        </p:txBody>
      </p:sp>
    </p:spTree>
    <p:custDataLst>
      <p:tags r:id="rId1"/>
    </p:custDataLst>
    <p:extLst>
      <p:ext uri="{BB962C8B-B14F-4D97-AF65-F5344CB8AC3E}">
        <p14:creationId xmlns:p14="http://schemas.microsoft.com/office/powerpoint/2010/main" val="364144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E9F87-C202-4556-B542-29145AEF0941}"/>
              </a:ext>
            </a:extLst>
          </p:cNvPr>
          <p:cNvSpPr>
            <a:spLocks noGrp="1"/>
          </p:cNvSpPr>
          <p:nvPr>
            <p:ph type="title"/>
          </p:nvPr>
        </p:nvSpPr>
        <p:spPr>
          <a:xfrm>
            <a:off x="0" y="0"/>
            <a:ext cx="10058399" cy="995423"/>
          </a:xfrm>
        </p:spPr>
        <p:txBody>
          <a:bodyPr>
            <a:normAutofit/>
          </a:bodyPr>
          <a:lstStyle/>
          <a:p>
            <a:pPr algn="ctr"/>
            <a:r>
              <a:rPr lang="en-US" dirty="0"/>
              <a:t>ISCR at </a:t>
            </a:r>
            <a:r>
              <a:rPr lang="en-US" dirty="0">
                <a:solidFill>
                  <a:srgbClr val="C00000"/>
                </a:solidFill>
              </a:rPr>
              <a:t>[Hospital Name] </a:t>
            </a:r>
            <a:r>
              <a:rPr lang="en-US" dirty="0"/>
              <a:t>Results</a:t>
            </a:r>
          </a:p>
        </p:txBody>
      </p:sp>
      <p:sp>
        <p:nvSpPr>
          <p:cNvPr id="3" name="Content Placeholder 2">
            <a:extLst>
              <a:ext uri="{FF2B5EF4-FFF2-40B4-BE49-F238E27FC236}">
                <a16:creationId xmlns:a16="http://schemas.microsoft.com/office/drawing/2014/main" id="{0894C4EB-220B-4AC6-A8B7-4F6591043645}"/>
              </a:ext>
            </a:extLst>
          </p:cNvPr>
          <p:cNvSpPr>
            <a:spLocks noGrp="1"/>
          </p:cNvSpPr>
          <p:nvPr>
            <p:ph idx="1"/>
          </p:nvPr>
        </p:nvSpPr>
        <p:spPr/>
        <p:txBody>
          <a:bodyPr/>
          <a:lstStyle/>
          <a:p>
            <a:pPr marL="0" indent="0">
              <a:buNone/>
            </a:pPr>
            <a:r>
              <a:rPr lang="en-US" dirty="0">
                <a:solidFill>
                  <a:srgbClr val="C00000"/>
                </a:solidFill>
              </a:rPr>
              <a:t>Insert graphs and/or tables. Examples of what you can share are listed below.</a:t>
            </a:r>
            <a:br>
              <a:rPr lang="en-US" dirty="0">
                <a:solidFill>
                  <a:srgbClr val="C00000"/>
                </a:solidFill>
              </a:rPr>
            </a:br>
            <a:endParaRPr lang="en-US" dirty="0">
              <a:solidFill>
                <a:srgbClr val="C00000"/>
              </a:solidFill>
            </a:endParaRPr>
          </a:p>
          <a:p>
            <a:pPr lvl="1"/>
            <a:r>
              <a:rPr lang="en-US" dirty="0">
                <a:solidFill>
                  <a:srgbClr val="C00000"/>
                </a:solidFill>
              </a:rPr>
              <a:t>Process measure adherence and outcomes (complications, length of stay, readmission)</a:t>
            </a:r>
          </a:p>
          <a:p>
            <a:pPr marL="502920" lvl="1" indent="0">
              <a:buNone/>
            </a:pPr>
            <a:endParaRPr lang="en-US" dirty="0">
              <a:solidFill>
                <a:srgbClr val="C00000"/>
              </a:solidFill>
            </a:endParaRPr>
          </a:p>
          <a:p>
            <a:pPr lvl="1"/>
            <a:r>
              <a:rPr lang="en-US" dirty="0">
                <a:solidFill>
                  <a:srgbClr val="C00000"/>
                </a:solidFill>
              </a:rPr>
              <a:t>Use bar or line graphs and/or tables to display results that show progress across multiple quarters pre- and post-implementation</a:t>
            </a:r>
          </a:p>
          <a:p>
            <a:pPr lvl="1"/>
            <a:endParaRPr lang="en-US" dirty="0">
              <a:solidFill>
                <a:srgbClr val="C00000"/>
              </a:solidFill>
            </a:endParaRPr>
          </a:p>
          <a:p>
            <a:pPr lvl="1"/>
            <a:r>
              <a:rPr lang="en-US" dirty="0">
                <a:solidFill>
                  <a:srgbClr val="C00000"/>
                </a:solidFill>
              </a:rPr>
              <a:t>It’s important to not just highlight success but also to point out underperforming areas so leadership knows what needs additional attention</a:t>
            </a:r>
          </a:p>
          <a:p>
            <a:endParaRPr lang="en-US" dirty="0">
              <a:solidFill>
                <a:srgbClr val="C00000"/>
              </a:solidFill>
            </a:endParaRPr>
          </a:p>
        </p:txBody>
      </p:sp>
      <p:sp>
        <p:nvSpPr>
          <p:cNvPr id="4" name="Slide Number Placeholder 3">
            <a:extLst>
              <a:ext uri="{FF2B5EF4-FFF2-40B4-BE49-F238E27FC236}">
                <a16:creationId xmlns:a16="http://schemas.microsoft.com/office/drawing/2014/main" id="{8AC84A7C-B338-4F8B-A9CC-139DF619EC38}"/>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12</a:t>
            </a:fld>
            <a:endParaRPr lang="en-US" sz="1400" dirty="0"/>
          </a:p>
        </p:txBody>
      </p:sp>
    </p:spTree>
    <p:custDataLst>
      <p:tags r:id="rId1"/>
    </p:custDataLst>
    <p:extLst>
      <p:ext uri="{BB962C8B-B14F-4D97-AF65-F5344CB8AC3E}">
        <p14:creationId xmlns:p14="http://schemas.microsoft.com/office/powerpoint/2010/main" val="89887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20556-2B95-4C74-8F42-E0370AA653C1}"/>
              </a:ext>
            </a:extLst>
          </p:cNvPr>
          <p:cNvSpPr>
            <a:spLocks noGrp="1"/>
          </p:cNvSpPr>
          <p:nvPr>
            <p:ph type="title"/>
          </p:nvPr>
        </p:nvSpPr>
        <p:spPr/>
        <p:txBody>
          <a:bodyPr/>
          <a:lstStyle/>
          <a:p>
            <a:pPr algn="ctr"/>
            <a:r>
              <a:rPr lang="en-US"/>
              <a:t>Next Steps</a:t>
            </a:r>
          </a:p>
        </p:txBody>
      </p:sp>
      <p:sp>
        <p:nvSpPr>
          <p:cNvPr id="3" name="Content Placeholder 2">
            <a:extLst>
              <a:ext uri="{FF2B5EF4-FFF2-40B4-BE49-F238E27FC236}">
                <a16:creationId xmlns:a16="http://schemas.microsoft.com/office/drawing/2014/main" id="{A477C417-0291-4A65-8A90-DFFD23294E20}"/>
              </a:ext>
            </a:extLst>
          </p:cNvPr>
          <p:cNvSpPr>
            <a:spLocks noGrp="1"/>
          </p:cNvSpPr>
          <p:nvPr>
            <p:ph idx="1"/>
          </p:nvPr>
        </p:nvSpPr>
        <p:spPr/>
        <p:txBody>
          <a:bodyPr/>
          <a:lstStyle/>
          <a:p>
            <a:pPr marL="0" indent="0">
              <a:buNone/>
            </a:pPr>
            <a:r>
              <a:rPr lang="en-US" dirty="0">
                <a:solidFill>
                  <a:srgbClr val="C00000"/>
                </a:solidFill>
              </a:rPr>
              <a:t>Highlight the next steps you plan to take to optimize or sustain ISCR at your hospital. </a:t>
            </a:r>
            <a:br>
              <a:rPr lang="en-US" dirty="0">
                <a:solidFill>
                  <a:srgbClr val="C00000"/>
                </a:solidFill>
              </a:rPr>
            </a:br>
            <a:endParaRPr lang="en-US" dirty="0">
              <a:solidFill>
                <a:srgbClr val="C00000"/>
              </a:solidFill>
            </a:endParaRPr>
          </a:p>
          <a:p>
            <a:pPr marL="514350" indent="-514350">
              <a:buFont typeface="+mj-lt"/>
              <a:buAutoNum type="arabicPeriod"/>
            </a:pPr>
            <a:r>
              <a:rPr lang="en-US" dirty="0">
                <a:solidFill>
                  <a:srgbClr val="C00000"/>
                </a:solidFill>
              </a:rPr>
              <a:t>Next Step 1</a:t>
            </a:r>
          </a:p>
          <a:p>
            <a:pPr marL="514350" indent="-514350">
              <a:buFont typeface="+mj-lt"/>
              <a:buAutoNum type="arabicPeriod"/>
            </a:pPr>
            <a:endParaRPr lang="en-US" dirty="0">
              <a:solidFill>
                <a:srgbClr val="C00000"/>
              </a:solidFill>
            </a:endParaRPr>
          </a:p>
          <a:p>
            <a:pPr marL="514350" indent="-514350">
              <a:buFont typeface="+mj-lt"/>
              <a:buAutoNum type="arabicPeriod"/>
            </a:pPr>
            <a:r>
              <a:rPr lang="en-US" dirty="0">
                <a:solidFill>
                  <a:srgbClr val="C00000"/>
                </a:solidFill>
              </a:rPr>
              <a:t>Next Step 2</a:t>
            </a:r>
          </a:p>
          <a:p>
            <a:pPr marL="514350" indent="-514350">
              <a:buFont typeface="+mj-lt"/>
              <a:buAutoNum type="arabicPeriod"/>
            </a:pPr>
            <a:endParaRPr lang="en-US" dirty="0">
              <a:solidFill>
                <a:srgbClr val="C00000"/>
              </a:solidFill>
            </a:endParaRPr>
          </a:p>
          <a:p>
            <a:pPr marL="514350" indent="-514350">
              <a:buFont typeface="+mj-lt"/>
              <a:buAutoNum type="arabicPeriod"/>
            </a:pPr>
            <a:r>
              <a:rPr lang="en-US" dirty="0">
                <a:solidFill>
                  <a:srgbClr val="C00000"/>
                </a:solidFill>
              </a:rPr>
              <a:t>Next Step 3</a:t>
            </a:r>
          </a:p>
          <a:p>
            <a:endParaRPr lang="en-US" dirty="0">
              <a:solidFill>
                <a:srgbClr val="C00000"/>
              </a:solidFill>
            </a:endParaRPr>
          </a:p>
          <a:p>
            <a:endParaRPr lang="en-US" dirty="0">
              <a:solidFill>
                <a:srgbClr val="C00000"/>
              </a:solidFill>
            </a:endParaRPr>
          </a:p>
        </p:txBody>
      </p:sp>
      <p:sp>
        <p:nvSpPr>
          <p:cNvPr id="4" name="Slide Number Placeholder 3">
            <a:extLst>
              <a:ext uri="{FF2B5EF4-FFF2-40B4-BE49-F238E27FC236}">
                <a16:creationId xmlns:a16="http://schemas.microsoft.com/office/drawing/2014/main" id="{3336F386-F369-4CF6-A417-20762E905E86}"/>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13</a:t>
            </a:fld>
            <a:endParaRPr lang="en-US" sz="1400" dirty="0"/>
          </a:p>
        </p:txBody>
      </p:sp>
    </p:spTree>
    <p:custDataLst>
      <p:tags r:id="rId1"/>
    </p:custDataLst>
    <p:extLst>
      <p:ext uri="{BB962C8B-B14F-4D97-AF65-F5344CB8AC3E}">
        <p14:creationId xmlns:p14="http://schemas.microsoft.com/office/powerpoint/2010/main" val="3368672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77C417-0291-4A65-8A90-DFFD23294E20}"/>
              </a:ext>
            </a:extLst>
          </p:cNvPr>
          <p:cNvSpPr>
            <a:spLocks noGrp="1"/>
          </p:cNvSpPr>
          <p:nvPr>
            <p:ph idx="1"/>
          </p:nvPr>
        </p:nvSpPr>
        <p:spPr/>
        <p:txBody>
          <a:bodyPr/>
          <a:lstStyle/>
          <a:p>
            <a:pPr marL="0" lvl="0" indent="0" algn="ctr">
              <a:buNone/>
            </a:pPr>
            <a:endParaRPr lang="en-US" altLang="en-US" sz="3200" b="1" dirty="0">
              <a:solidFill>
                <a:prstClr val="black"/>
              </a:solidFill>
            </a:endParaRPr>
          </a:p>
          <a:p>
            <a:pPr marL="0" lvl="0" indent="0" algn="ctr">
              <a:buNone/>
            </a:pPr>
            <a:endParaRPr lang="en-US" altLang="en-US" sz="3200" b="1" dirty="0">
              <a:solidFill>
                <a:prstClr val="black"/>
              </a:solidFill>
            </a:endParaRPr>
          </a:p>
          <a:p>
            <a:pPr marL="0" lvl="0" indent="0" algn="ctr">
              <a:buNone/>
            </a:pPr>
            <a:endParaRPr lang="en-US" altLang="en-US" sz="3200" b="1" dirty="0">
              <a:solidFill>
                <a:prstClr val="black"/>
              </a:solidFill>
            </a:endParaRPr>
          </a:p>
          <a:p>
            <a:pPr marL="0" lvl="0" indent="0" algn="ctr">
              <a:buNone/>
            </a:pPr>
            <a:endParaRPr lang="en-US" sz="2400" b="1" dirty="0">
              <a:solidFill>
                <a:prstClr val="black"/>
              </a:solidFill>
            </a:endParaRPr>
          </a:p>
          <a:p>
            <a:pPr marL="0" lvl="0" indent="0" algn="ctr">
              <a:buNone/>
            </a:pPr>
            <a:r>
              <a:rPr lang="en-US" altLang="en-US" sz="3200" b="1">
                <a:solidFill>
                  <a:prstClr val="black"/>
                </a:solidFill>
              </a:rPr>
              <a:t>Please contact [</a:t>
            </a:r>
            <a:r>
              <a:rPr lang="en-US" altLang="en-US" sz="3200" b="1">
                <a:solidFill>
                  <a:srgbClr val="C00000"/>
                </a:solidFill>
              </a:rPr>
              <a:t>enter point of contact name, email address, and telephone number</a:t>
            </a:r>
            <a:r>
              <a:rPr lang="en-US" altLang="en-US" sz="3200" b="1">
                <a:solidFill>
                  <a:prstClr val="black"/>
                </a:solidFill>
              </a:rPr>
              <a:t>] with questions.</a:t>
            </a:r>
          </a:p>
          <a:p>
            <a:endParaRPr lang="en-US" dirty="0">
              <a:solidFill>
                <a:srgbClr val="C00000"/>
              </a:solidFill>
            </a:endParaRPr>
          </a:p>
          <a:p>
            <a:endParaRPr lang="en-US" dirty="0">
              <a:solidFill>
                <a:srgbClr val="C00000"/>
              </a:solidFill>
            </a:endParaRPr>
          </a:p>
        </p:txBody>
      </p:sp>
      <p:sp>
        <p:nvSpPr>
          <p:cNvPr id="4" name="Slide Number Placeholder 3">
            <a:extLst>
              <a:ext uri="{FF2B5EF4-FFF2-40B4-BE49-F238E27FC236}">
                <a16:creationId xmlns:a16="http://schemas.microsoft.com/office/drawing/2014/main" id="{3336F386-F369-4CF6-A417-20762E905E86}"/>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14</a:t>
            </a:fld>
            <a:endParaRPr lang="en-US" sz="1400" dirty="0"/>
          </a:p>
        </p:txBody>
      </p:sp>
      <p:sp>
        <p:nvSpPr>
          <p:cNvPr id="6" name="Title 5">
            <a:extLst>
              <a:ext uri="{FF2B5EF4-FFF2-40B4-BE49-F238E27FC236}">
                <a16:creationId xmlns:a16="http://schemas.microsoft.com/office/drawing/2014/main" id="{32A3220D-7B92-45AC-B666-117C1B444FDA}"/>
              </a:ext>
            </a:extLst>
          </p:cNvPr>
          <p:cNvSpPr>
            <a:spLocks noGrp="1"/>
          </p:cNvSpPr>
          <p:nvPr>
            <p:ph type="title"/>
          </p:nvPr>
        </p:nvSpPr>
        <p:spPr/>
        <p:txBody>
          <a:bodyPr>
            <a:normAutofit/>
          </a:bodyPr>
          <a:lstStyle/>
          <a:p>
            <a:pPr algn="ctr"/>
            <a:r>
              <a:rPr lang="en-US" altLang="en-US" sz="5400" dirty="0">
                <a:solidFill>
                  <a:prstClr val="black"/>
                </a:solidFill>
              </a:rPr>
              <a:t>Thank You!</a:t>
            </a:r>
            <a:endParaRPr lang="en-US" dirty="0"/>
          </a:p>
        </p:txBody>
      </p:sp>
    </p:spTree>
    <p:custDataLst>
      <p:tags r:id="rId1"/>
    </p:custDataLst>
    <p:extLst>
      <p:ext uri="{BB962C8B-B14F-4D97-AF65-F5344CB8AC3E}">
        <p14:creationId xmlns:p14="http://schemas.microsoft.com/office/powerpoint/2010/main" val="159496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D9A4-6679-4D31-9896-EDF5CC345E33}"/>
              </a:ext>
            </a:extLst>
          </p:cNvPr>
          <p:cNvSpPr>
            <a:spLocks noGrp="1"/>
          </p:cNvSpPr>
          <p:nvPr>
            <p:ph type="title"/>
          </p:nvPr>
        </p:nvSpPr>
        <p:spPr/>
        <p:txBody>
          <a:bodyPr/>
          <a:lstStyle/>
          <a:p>
            <a:pPr algn="ctr"/>
            <a:r>
              <a:rPr lang="en-US" dirty="0"/>
              <a:t>References</a:t>
            </a:r>
          </a:p>
        </p:txBody>
      </p:sp>
      <p:sp>
        <p:nvSpPr>
          <p:cNvPr id="4" name="Slide Number Placeholder 3">
            <a:extLst>
              <a:ext uri="{FF2B5EF4-FFF2-40B4-BE49-F238E27FC236}">
                <a16:creationId xmlns:a16="http://schemas.microsoft.com/office/drawing/2014/main" id="{01F15526-6AF1-4491-85E0-C315799881C8}"/>
              </a:ext>
            </a:extLst>
          </p:cNvPr>
          <p:cNvSpPr>
            <a:spLocks noGrp="1"/>
          </p:cNvSpPr>
          <p:nvPr>
            <p:ph type="sldNum" sz="quarter" idx="12"/>
          </p:nvPr>
        </p:nvSpPr>
        <p:spPr>
          <a:xfrm>
            <a:off x="7795260" y="7358592"/>
            <a:ext cx="2263140" cy="413808"/>
          </a:xfrm>
        </p:spPr>
        <p:txBody>
          <a:bodyPr/>
          <a:lstStyle/>
          <a:p>
            <a:r>
              <a:rPr lang="en-US" sz="1400" dirty="0">
                <a:solidFill>
                  <a:prstClr val="black"/>
                </a:solidFill>
              </a:rPr>
              <a:t>ISCR at </a:t>
            </a:r>
            <a:r>
              <a:rPr lang="en-US" sz="1400" dirty="0">
                <a:solidFill>
                  <a:srgbClr val="FF0000"/>
                </a:solidFill>
              </a:rPr>
              <a:t>[Hospital Name]</a:t>
            </a:r>
            <a:r>
              <a:rPr lang="en-US" sz="1400" dirty="0">
                <a:solidFill>
                  <a:prstClr val="black"/>
                </a:solidFill>
              </a:rPr>
              <a:t> </a:t>
            </a:r>
            <a:fld id="{498A42FD-C428-8D45-B6B6-FFACA08CC614}" type="slidenum">
              <a:rPr lang="en-US" sz="1400" smtClean="0"/>
              <a:t>15</a:t>
            </a:fld>
            <a:endParaRPr lang="en-US" sz="1400" dirty="0"/>
          </a:p>
        </p:txBody>
      </p:sp>
      <p:sp>
        <p:nvSpPr>
          <p:cNvPr id="5" name="Content Placeholder 4">
            <a:extLst>
              <a:ext uri="{FF2B5EF4-FFF2-40B4-BE49-F238E27FC236}">
                <a16:creationId xmlns:a16="http://schemas.microsoft.com/office/drawing/2014/main" id="{847944FA-0F3B-49DF-BA90-306BA8FEBB51}"/>
              </a:ext>
            </a:extLst>
          </p:cNvPr>
          <p:cNvSpPr txBox="1">
            <a:spLocks noGrp="1"/>
          </p:cNvSpPr>
          <p:nvPr>
            <p:ph idx="1"/>
          </p:nvPr>
        </p:nvSpPr>
        <p:spPr>
          <a:xfrm>
            <a:off x="692150" y="1192213"/>
            <a:ext cx="8674100" cy="3785652"/>
          </a:xfrm>
          <a:prstGeom prst="rect">
            <a:avLst/>
          </a:prstGeom>
          <a:noFill/>
        </p:spPr>
        <p:txBody>
          <a:bodyPr wrap="square" rtlCol="0">
            <a:spAutoFit/>
          </a:bodyPr>
          <a:lstStyle/>
          <a:p>
            <a:pPr marL="457200" indent="-344488">
              <a:lnSpc>
                <a:spcPct val="100000"/>
              </a:lnSpc>
              <a:spcBef>
                <a:spcPts val="600"/>
              </a:spcBef>
              <a:spcAft>
                <a:spcPts val="600"/>
              </a:spcAft>
              <a:buFont typeface="+mj-lt"/>
              <a:buAutoNum type="arabicPeriod"/>
            </a:pPr>
            <a:r>
              <a:rPr lang="en-US" sz="2000" dirty="0" err="1"/>
              <a:t>Ljungqvist</a:t>
            </a:r>
            <a:r>
              <a:rPr lang="en-US" sz="2000" dirty="0"/>
              <a:t> O, de Boer HD, Balfour A, et al. Opportunities and challenges for the next phase of enhanced recovery after surgery: a review. JAMA Surg. 2021;156(8):775-84. doi:10.1001/jamasurg.2021.0586.</a:t>
            </a:r>
          </a:p>
          <a:p>
            <a:pPr marL="457200" marR="0" lvl="0" indent="-344488">
              <a:lnSpc>
                <a:spcPct val="100000"/>
              </a:lnSpc>
              <a:spcBef>
                <a:spcPts val="600"/>
              </a:spcBef>
              <a:spcAft>
                <a:spcPts val="600"/>
              </a:spcAft>
              <a:buFont typeface="+mj-lt"/>
              <a:buAutoNum type="arabicPeriod"/>
              <a:tabLst>
                <a:tab pos="228600" algn="l"/>
                <a:tab pos="457200" algn="l"/>
              </a:tabLst>
            </a:pPr>
            <a:r>
              <a:rPr lang="en-US" sz="2000" dirty="0">
                <a:solidFill>
                  <a:srgbClr val="212121"/>
                </a:solidFill>
                <a:latin typeface="Calibri" panose="020F0502020204030204" pitchFamily="34" charset="0"/>
                <a:ea typeface="Calibri" panose="020F0502020204030204" pitchFamily="34" charset="0"/>
                <a:cs typeface="Calibri" panose="020F0502020204030204" pitchFamily="34" charset="0"/>
              </a:rPr>
              <a:t>Stone AB, Yuan CT, Rosen MA, et al. Barriers to and facilitators of implementing enhanced recovery pathways using an implementation framework: a systematic review. JAMA Surg. 2018 Mar 1;153(3):270-9. </a:t>
            </a:r>
            <a:r>
              <a:rPr lang="en-US" sz="2000" dirty="0" err="1">
                <a:solidFill>
                  <a:srgbClr val="212121"/>
                </a:solidFill>
                <a:latin typeface="Calibri" panose="020F0502020204030204" pitchFamily="34" charset="0"/>
                <a:ea typeface="Calibri" panose="020F0502020204030204" pitchFamily="34" charset="0"/>
                <a:cs typeface="Calibri" panose="020F0502020204030204" pitchFamily="34" charset="0"/>
              </a:rPr>
              <a:t>doi</a:t>
            </a:r>
            <a:r>
              <a:rPr lang="en-US" sz="2000" dirty="0">
                <a:solidFill>
                  <a:srgbClr val="212121"/>
                </a:solidFill>
                <a:latin typeface="Calibri" panose="020F0502020204030204" pitchFamily="34" charset="0"/>
                <a:ea typeface="Calibri" panose="020F0502020204030204" pitchFamily="34" charset="0"/>
                <a:cs typeface="Calibri" panose="020F0502020204030204" pitchFamily="34" charset="0"/>
              </a:rPr>
              <a:t>: 10.1001/jamasurg.2017.5565. PMID: 29344622.</a:t>
            </a:r>
          </a:p>
          <a:p>
            <a:pPr marL="457200" marR="0" lvl="0" indent="-344488">
              <a:lnSpc>
                <a:spcPct val="100000"/>
              </a:lnSpc>
              <a:spcBef>
                <a:spcPts val="600"/>
              </a:spcBef>
              <a:spcAft>
                <a:spcPts val="600"/>
              </a:spcAft>
              <a:buFont typeface="+mj-lt"/>
              <a:buAutoNum type="arabicPeriod"/>
              <a:tabLst>
                <a:tab pos="228600" algn="l"/>
                <a:tab pos="457200" algn="l"/>
              </a:tabLst>
            </a:pPr>
            <a:r>
              <a:rPr lang="en-US" sz="2000" dirty="0">
                <a:latin typeface="Calibri" panose="020F0502020204030204" pitchFamily="34" charset="0"/>
                <a:ea typeface="Calibri" panose="020F0502020204030204" pitchFamily="34" charset="0"/>
                <a:cs typeface="Times New Roman" panose="02020603050405020304" pitchFamily="18" charset="0"/>
              </a:rPr>
              <a:t>Ament SMC, </a:t>
            </a:r>
            <a:r>
              <a:rPr lang="en-US" sz="2000" dirty="0" err="1">
                <a:latin typeface="Calibri" panose="020F0502020204030204" pitchFamily="34" charset="0"/>
                <a:ea typeface="Calibri" panose="020F0502020204030204" pitchFamily="34" charset="0"/>
                <a:cs typeface="Times New Roman" panose="02020603050405020304" pitchFamily="18" charset="0"/>
              </a:rPr>
              <a:t>Gillissen</a:t>
            </a:r>
            <a:r>
              <a:rPr lang="en-US" sz="2000" dirty="0">
                <a:latin typeface="Calibri" panose="020F0502020204030204" pitchFamily="34" charset="0"/>
                <a:ea typeface="Calibri" panose="020F0502020204030204" pitchFamily="34" charset="0"/>
                <a:cs typeface="Times New Roman" panose="02020603050405020304" pitchFamily="18" charset="0"/>
              </a:rPr>
              <a:t> F, Moser A, et al. Factors associated with sustainability of 2 quality improvement programs after achieving early implementation success. A qualitative case study. J Eval Clin </a:t>
            </a:r>
            <a:r>
              <a:rPr lang="en-US" sz="2000" dirty="0" err="1">
                <a:latin typeface="Calibri" panose="020F0502020204030204" pitchFamily="34" charset="0"/>
                <a:ea typeface="Calibri" panose="020F0502020204030204" pitchFamily="34" charset="0"/>
                <a:cs typeface="Times New Roman" panose="02020603050405020304" pitchFamily="18" charset="0"/>
              </a:rPr>
              <a:t>Pract</a:t>
            </a:r>
            <a:r>
              <a:rPr lang="en-US" sz="2000" dirty="0">
                <a:latin typeface="Calibri" panose="020F0502020204030204" pitchFamily="34" charset="0"/>
                <a:ea typeface="Calibri" panose="020F0502020204030204" pitchFamily="34" charset="0"/>
                <a:cs typeface="Times New Roman" panose="02020603050405020304" pitchFamily="18" charset="0"/>
              </a:rPr>
              <a:t>. 2017 Dec;23(6):1135-43. </a:t>
            </a:r>
            <a:r>
              <a:rPr lang="en-US" sz="2000" dirty="0" err="1">
                <a:latin typeface="Calibri" panose="020F0502020204030204" pitchFamily="34" charset="0"/>
                <a:ea typeface="Calibri" panose="020F0502020204030204" pitchFamily="34" charset="0"/>
                <a:cs typeface="Times New Roman" panose="02020603050405020304" pitchFamily="18" charset="0"/>
              </a:rPr>
              <a:t>doi</a:t>
            </a:r>
            <a:r>
              <a:rPr lang="en-US" sz="2000" dirty="0">
                <a:latin typeface="Calibri" panose="020F0502020204030204" pitchFamily="34" charset="0"/>
                <a:ea typeface="Calibri" panose="020F0502020204030204" pitchFamily="34" charset="0"/>
                <a:cs typeface="Times New Roman" panose="02020603050405020304" pitchFamily="18" charset="0"/>
              </a:rPr>
              <a:t>: 10.1111/jep.12735. </a:t>
            </a:r>
            <a:r>
              <a:rPr lang="en-US" sz="2000" dirty="0" err="1">
                <a:latin typeface="Calibri" panose="020F0502020204030204" pitchFamily="34" charset="0"/>
                <a:ea typeface="Calibri" panose="020F0502020204030204" pitchFamily="34" charset="0"/>
                <a:cs typeface="Times New Roman" panose="02020603050405020304" pitchFamily="18" charset="0"/>
              </a:rPr>
              <a:t>Epub</a:t>
            </a:r>
            <a:r>
              <a:rPr lang="en-US" sz="2000" dirty="0">
                <a:latin typeface="Calibri" panose="020F0502020204030204" pitchFamily="34" charset="0"/>
                <a:ea typeface="Calibri" panose="020F0502020204030204" pitchFamily="34" charset="0"/>
                <a:cs typeface="Times New Roman" panose="02020603050405020304" pitchFamily="18" charset="0"/>
              </a:rPr>
              <a:t> 2017 Apr 20. PMID: 28425574.</a:t>
            </a:r>
          </a:p>
        </p:txBody>
      </p:sp>
    </p:spTree>
    <p:extLst>
      <p:ext uri="{BB962C8B-B14F-4D97-AF65-F5344CB8AC3E}">
        <p14:creationId xmlns:p14="http://schemas.microsoft.com/office/powerpoint/2010/main" val="250243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F57CA-0254-6F4C-8426-8CEC1DEAD73A}"/>
              </a:ext>
            </a:extLst>
          </p:cNvPr>
          <p:cNvSpPr>
            <a:spLocks noGrp="1"/>
          </p:cNvSpPr>
          <p:nvPr>
            <p:ph type="title"/>
          </p:nvPr>
        </p:nvSpPr>
        <p:spPr>
          <a:xfrm>
            <a:off x="0" y="0"/>
            <a:ext cx="10058400" cy="995423"/>
          </a:xfrm>
        </p:spPr>
        <p:txBody>
          <a:bodyPr>
            <a:noAutofit/>
          </a:bodyPr>
          <a:lstStyle/>
          <a:p>
            <a:pPr algn="ctr"/>
            <a:r>
              <a:rPr lang="en-US" sz="4000" dirty="0"/>
              <a:t>Purpose and Use of This Presentation Template</a:t>
            </a:r>
          </a:p>
        </p:txBody>
      </p:sp>
      <p:sp>
        <p:nvSpPr>
          <p:cNvPr id="3" name="Content Placeholder 2">
            <a:extLst>
              <a:ext uri="{FF2B5EF4-FFF2-40B4-BE49-F238E27FC236}">
                <a16:creationId xmlns:a16="http://schemas.microsoft.com/office/drawing/2014/main" id="{7D644B7F-6FBF-7447-B6CE-2A705A07AC16}"/>
              </a:ext>
            </a:extLst>
          </p:cNvPr>
          <p:cNvSpPr>
            <a:spLocks noGrp="1"/>
          </p:cNvSpPr>
          <p:nvPr>
            <p:ph idx="1"/>
          </p:nvPr>
        </p:nvSpPr>
        <p:spPr>
          <a:xfrm>
            <a:off x="691515" y="1070264"/>
            <a:ext cx="8675370" cy="6151418"/>
          </a:xfrm>
        </p:spPr>
        <p:txBody>
          <a:bodyPr vert="horz" lIns="91440" tIns="45720" rIns="91440" bIns="45720" rtlCol="0" anchor="t">
            <a:noAutofit/>
          </a:bodyPr>
          <a:lstStyle/>
          <a:p>
            <a:pPr marL="0" indent="0">
              <a:lnSpc>
                <a:spcPct val="100000"/>
              </a:lnSpc>
              <a:spcBef>
                <a:spcPts val="1200"/>
              </a:spcBef>
              <a:spcAft>
                <a:spcPts val="1200"/>
              </a:spcAft>
              <a:buNone/>
            </a:pPr>
            <a:r>
              <a:rPr lang="en-US" sz="2000" b="1" dirty="0"/>
              <a:t>Purpose of tool:</a:t>
            </a:r>
            <a:r>
              <a:rPr lang="en-US" sz="2000" dirty="0"/>
              <a:t> To engage a senior leader to bridge the gap between senior management and frontline providers and to help garner a system-level perspective on existing safety challenges. Senior leader participation and engagement in the initiative is vital to the success of implementing an Improving Surgical Care and Recovery (ISCR) program. </a:t>
            </a:r>
          </a:p>
          <a:p>
            <a:pPr marL="0" indent="0">
              <a:lnSpc>
                <a:spcPct val="100000"/>
              </a:lnSpc>
              <a:spcBef>
                <a:spcPts val="1200"/>
              </a:spcBef>
              <a:spcAft>
                <a:spcPts val="1200"/>
              </a:spcAft>
              <a:buNone/>
            </a:pPr>
            <a:r>
              <a:rPr lang="en-US" sz="2000" b="1" dirty="0"/>
              <a:t>How to use:</a:t>
            </a:r>
            <a:r>
              <a:rPr lang="en-US" sz="2000" dirty="0"/>
              <a:t> The suggested outline in this template provides prompts in red font for </a:t>
            </a:r>
            <a:r>
              <a:rPr lang="en-US" sz="2000" b="1" dirty="0"/>
              <a:t>customizing the</a:t>
            </a:r>
            <a:r>
              <a:rPr lang="en-US" sz="2000" dirty="0"/>
              <a:t> </a:t>
            </a:r>
            <a:r>
              <a:rPr lang="en-US" sz="2000" b="1" dirty="0"/>
              <a:t>presentation for your hospital’s ISCR program.</a:t>
            </a:r>
            <a:r>
              <a:rPr lang="en-US" sz="2000" dirty="0"/>
              <a:t> You can use the template early on to engage your senior executive, and throughout the initiative to share your progress with him or her to support sustainability. Review the slides to see what information you need to gather to help gauge how long it will take to complete. </a:t>
            </a:r>
          </a:p>
          <a:p>
            <a:pPr marL="0" indent="0">
              <a:lnSpc>
                <a:spcPct val="100000"/>
              </a:lnSpc>
              <a:spcBef>
                <a:spcPts val="1200"/>
              </a:spcBef>
              <a:spcAft>
                <a:spcPts val="1200"/>
              </a:spcAft>
              <a:buNone/>
            </a:pPr>
            <a:r>
              <a:rPr lang="en-US" sz="2000" dirty="0"/>
              <a:t>You can learn more about </a:t>
            </a:r>
            <a:r>
              <a:rPr lang="en-US" sz="2000" dirty="0">
                <a:hlinkClick r:id="rId4"/>
              </a:rPr>
              <a:t>engaging the senior executive </a:t>
            </a:r>
            <a:r>
              <a:rPr lang="en-US" sz="2000" dirty="0"/>
              <a:t>at the Agency for Healthcare Research and Quality’s website on the </a:t>
            </a:r>
            <a:r>
              <a:rPr lang="en-US" sz="2000" dirty="0">
                <a:hlinkClick r:id="rId5"/>
              </a:rPr>
              <a:t>Comprehensive Unit-based Safety Program (CUSP)</a:t>
            </a:r>
            <a:r>
              <a:rPr lang="en-US" sz="2000" dirty="0"/>
              <a:t>. </a:t>
            </a:r>
            <a:endParaRPr lang="en-US" sz="2000" dirty="0">
              <a:cs typeface="Calibri"/>
            </a:endParaRPr>
          </a:p>
          <a:p>
            <a:pPr marL="0" indent="0">
              <a:lnSpc>
                <a:spcPct val="100000"/>
              </a:lnSpc>
              <a:spcBef>
                <a:spcPts val="1200"/>
              </a:spcBef>
              <a:spcAft>
                <a:spcPts val="1200"/>
              </a:spcAft>
              <a:buNone/>
            </a:pPr>
            <a:r>
              <a:rPr lang="en-US" sz="2000" b="1" i="1" dirty="0"/>
              <a:t>Note: Delete this slide and the previous slide, and edit or delete </a:t>
            </a:r>
            <a:r>
              <a:rPr lang="en-US" sz="2000" b="1" i="1" dirty="0">
                <a:solidFill>
                  <a:srgbClr val="C00000"/>
                </a:solidFill>
              </a:rPr>
              <a:t>red text</a:t>
            </a:r>
            <a:r>
              <a:rPr lang="en-US" sz="2000" b="1" i="1" dirty="0"/>
              <a:t> in the remaining slides, including in the lower right corner,</a:t>
            </a:r>
            <a:r>
              <a:rPr lang="en-US" sz="2000" b="1" i="1" dirty="0">
                <a:solidFill>
                  <a:srgbClr val="C00000"/>
                </a:solidFill>
              </a:rPr>
              <a:t> </a:t>
            </a:r>
            <a:r>
              <a:rPr lang="en-US" sz="2000" b="1" i="1" dirty="0"/>
              <a:t>before presenting to your senior executive. The template for your presentation begins on the next slide. </a:t>
            </a:r>
            <a:endParaRPr lang="en-US" sz="2000" dirty="0"/>
          </a:p>
        </p:txBody>
      </p:sp>
      <p:sp>
        <p:nvSpPr>
          <p:cNvPr id="4" name="Slide Number Placeholder 3">
            <a:extLst>
              <a:ext uri="{FF2B5EF4-FFF2-40B4-BE49-F238E27FC236}">
                <a16:creationId xmlns:a16="http://schemas.microsoft.com/office/drawing/2014/main" id="{D9C5F131-42E9-4E5E-A3B7-1FCEB1BF79FB}"/>
              </a:ext>
            </a:extLst>
          </p:cNvPr>
          <p:cNvSpPr>
            <a:spLocks noGrp="1"/>
          </p:cNvSpPr>
          <p:nvPr>
            <p:ph type="sldNum" sz="quarter" idx="12"/>
          </p:nvPr>
        </p:nvSpPr>
        <p:spPr>
          <a:xfrm>
            <a:off x="7795260" y="7358592"/>
            <a:ext cx="2263140" cy="413808"/>
          </a:xfrm>
        </p:spPr>
        <p:txBody>
          <a:bodyPr/>
          <a:lstStyle/>
          <a:p>
            <a:r>
              <a:rPr lang="en-US" dirty="0"/>
              <a:t>Template Presentation for Engaging Senior Executives </a:t>
            </a:r>
            <a:fld id="{498A42FD-C428-8D45-B6B6-FFACA08CC614}" type="slidenum">
              <a:rPr lang="en-US" smtClean="0"/>
              <a:t>2</a:t>
            </a:fld>
            <a:endParaRPr lang="en-US" dirty="0"/>
          </a:p>
        </p:txBody>
      </p:sp>
    </p:spTree>
    <p:custDataLst>
      <p:tags r:id="rId1"/>
    </p:custDataLst>
    <p:extLst>
      <p:ext uri="{BB962C8B-B14F-4D97-AF65-F5344CB8AC3E}">
        <p14:creationId xmlns:p14="http://schemas.microsoft.com/office/powerpoint/2010/main" val="13876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A0EB1-CB4B-4D84-BF82-6E2B20C3CF04}"/>
              </a:ext>
            </a:extLst>
          </p:cNvPr>
          <p:cNvSpPr>
            <a:spLocks noGrp="1"/>
          </p:cNvSpPr>
          <p:nvPr>
            <p:ph type="ctrTitle"/>
          </p:nvPr>
        </p:nvSpPr>
        <p:spPr>
          <a:xfrm>
            <a:off x="842842" y="3362299"/>
            <a:ext cx="8549640" cy="2705947"/>
          </a:xfrm>
        </p:spPr>
        <p:txBody>
          <a:bodyPr>
            <a:normAutofit fontScale="90000"/>
          </a:bodyPr>
          <a:lstStyle/>
          <a:p>
            <a:r>
              <a:rPr lang="en-US" dirty="0">
                <a:solidFill>
                  <a:srgbClr val="C00000"/>
                </a:solidFill>
              </a:rPr>
              <a:t>[Hospital Name]</a:t>
            </a:r>
            <a:br>
              <a:rPr lang="en-US" dirty="0"/>
            </a:br>
            <a:r>
              <a:rPr lang="en-US" dirty="0"/>
              <a:t>Improving Surgical Care and Recovery of Patients:</a:t>
            </a:r>
            <a:br>
              <a:rPr lang="en-US" dirty="0"/>
            </a:br>
            <a:r>
              <a:rPr lang="en-US" dirty="0">
                <a:solidFill>
                  <a:srgbClr val="C00000"/>
                </a:solidFill>
              </a:rPr>
              <a:t>[Service Line] </a:t>
            </a:r>
            <a:r>
              <a:rPr lang="en-US" dirty="0"/>
              <a:t>Pathway</a:t>
            </a:r>
            <a:br>
              <a:rPr lang="en-US" dirty="0"/>
            </a:br>
            <a:endParaRPr lang="en-US" dirty="0"/>
          </a:p>
        </p:txBody>
      </p:sp>
      <p:sp>
        <p:nvSpPr>
          <p:cNvPr id="4" name="Content Placeholder 3">
            <a:extLst>
              <a:ext uri="{FF2B5EF4-FFF2-40B4-BE49-F238E27FC236}">
                <a16:creationId xmlns:a16="http://schemas.microsoft.com/office/drawing/2014/main" id="{56458407-A347-4D4A-BABC-A69D211B5F1F}"/>
              </a:ext>
            </a:extLst>
          </p:cNvPr>
          <p:cNvSpPr>
            <a:spLocks noGrp="1"/>
          </p:cNvSpPr>
          <p:nvPr>
            <p:ph sz="quarter" idx="4294967295"/>
          </p:nvPr>
        </p:nvSpPr>
        <p:spPr>
          <a:xfrm>
            <a:off x="367424" y="5905499"/>
            <a:ext cx="8675688" cy="1851581"/>
          </a:xfrm>
        </p:spPr>
        <p:txBody>
          <a:bodyPr>
            <a:normAutofit/>
          </a:bodyPr>
          <a:lstStyle/>
          <a:p>
            <a:pPr marL="0" indent="0">
              <a:buNone/>
            </a:pPr>
            <a:r>
              <a:rPr lang="en-US" dirty="0">
                <a:solidFill>
                  <a:srgbClr val="C00000"/>
                </a:solidFill>
              </a:rPr>
              <a:t>[Presenter Name]</a:t>
            </a:r>
          </a:p>
          <a:p>
            <a:pPr marL="0" indent="0">
              <a:buNone/>
            </a:pPr>
            <a:r>
              <a:rPr lang="en-US" dirty="0">
                <a:solidFill>
                  <a:srgbClr val="C00000"/>
                </a:solidFill>
              </a:rPr>
              <a:t>[Date]</a:t>
            </a:r>
          </a:p>
          <a:p>
            <a:endParaRPr lang="en-US" dirty="0"/>
          </a:p>
        </p:txBody>
      </p:sp>
      <p:sp>
        <p:nvSpPr>
          <p:cNvPr id="6" name="Rectangle 5">
            <a:extLst>
              <a:ext uri="{FF2B5EF4-FFF2-40B4-BE49-F238E27FC236}">
                <a16:creationId xmlns:a16="http://schemas.microsoft.com/office/drawing/2014/main" id="{3C3B53D2-1A38-44ED-AF50-7D54EE8F4205}"/>
              </a:ext>
            </a:extLst>
          </p:cNvPr>
          <p:cNvSpPr/>
          <p:nvPr/>
        </p:nvSpPr>
        <p:spPr>
          <a:xfrm>
            <a:off x="367424" y="-49663"/>
            <a:ext cx="9500476" cy="1077218"/>
          </a:xfrm>
          <a:prstGeom prst="rect">
            <a:avLst/>
          </a:prstGeom>
        </p:spPr>
        <p:txBody>
          <a:bodyPr wrap="square">
            <a:spAutoFit/>
          </a:bodyPr>
          <a:lstStyle/>
          <a:p>
            <a:pPr algn="ctr"/>
            <a:r>
              <a:rPr lang="en-US" sz="3200" b="1" dirty="0">
                <a:solidFill>
                  <a:prstClr val="black"/>
                </a:solidFill>
                <a:latin typeface="Calibri Light" panose="020F0302020204030204"/>
                <a:ea typeface="+mj-ea"/>
                <a:cs typeface="+mj-cs"/>
              </a:rPr>
              <a:t>AHRQ Safety Program for Improving</a:t>
            </a:r>
            <a:br>
              <a:rPr lang="en-US" sz="3200" b="1" dirty="0">
                <a:solidFill>
                  <a:prstClr val="black"/>
                </a:solidFill>
                <a:latin typeface="Calibri Light" panose="020F0302020204030204"/>
                <a:ea typeface="+mj-ea"/>
                <a:cs typeface="+mj-cs"/>
              </a:rPr>
            </a:br>
            <a:r>
              <a:rPr lang="en-US" sz="3200" b="1" dirty="0">
                <a:solidFill>
                  <a:prstClr val="black"/>
                </a:solidFill>
                <a:latin typeface="Calibri Light" panose="020F0302020204030204"/>
                <a:ea typeface="+mj-ea"/>
                <a:cs typeface="+mj-cs"/>
              </a:rPr>
              <a:t>Surgical Care and Recovery</a:t>
            </a:r>
            <a:endParaRPr lang="en-US" dirty="0"/>
          </a:p>
        </p:txBody>
      </p:sp>
    </p:spTree>
    <p:custDataLst>
      <p:tags r:id="rId1"/>
    </p:custDataLst>
    <p:extLst>
      <p:ext uri="{BB962C8B-B14F-4D97-AF65-F5344CB8AC3E}">
        <p14:creationId xmlns:p14="http://schemas.microsoft.com/office/powerpoint/2010/main" val="340443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645C5-A7D4-4A70-A88A-DBF90603F239}"/>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90783277-8BE7-455C-858E-C0C3049F03C1}"/>
              </a:ext>
            </a:extLst>
          </p:cNvPr>
          <p:cNvSpPr>
            <a:spLocks noGrp="1"/>
          </p:cNvSpPr>
          <p:nvPr>
            <p:ph idx="1"/>
          </p:nvPr>
        </p:nvSpPr>
        <p:spPr/>
        <p:txBody>
          <a:bodyPr/>
          <a:lstStyle/>
          <a:p>
            <a:r>
              <a:rPr lang="en-US" dirty="0"/>
              <a:t>Learn about the AHRQ Safety Program for </a:t>
            </a:r>
            <a:br>
              <a:rPr lang="en-US" dirty="0"/>
            </a:br>
            <a:r>
              <a:rPr lang="en-US" dirty="0"/>
              <a:t>Improving Surgical Care and Recovery (ISCR)</a:t>
            </a:r>
          </a:p>
          <a:p>
            <a:r>
              <a:rPr lang="en-US" dirty="0"/>
              <a:t>Review the current state of perioperative care at </a:t>
            </a:r>
            <a:r>
              <a:rPr lang="en-US" dirty="0">
                <a:solidFill>
                  <a:srgbClr val="FF0000"/>
                </a:solidFill>
              </a:rPr>
              <a:t>[insert hospital name]  </a:t>
            </a:r>
          </a:p>
          <a:p>
            <a:r>
              <a:rPr lang="en-US" dirty="0"/>
              <a:t>Examine changes in process compliance and outcomes over time</a:t>
            </a:r>
          </a:p>
          <a:p>
            <a:r>
              <a:rPr lang="en-US" dirty="0"/>
              <a:t>Discuss next steps for the ISCR initiative</a:t>
            </a:r>
          </a:p>
          <a:p>
            <a:endParaRPr lang="en-US" dirty="0"/>
          </a:p>
        </p:txBody>
      </p:sp>
      <p:sp>
        <p:nvSpPr>
          <p:cNvPr id="4" name="Slide Number Placeholder 3">
            <a:extLst>
              <a:ext uri="{FF2B5EF4-FFF2-40B4-BE49-F238E27FC236}">
                <a16:creationId xmlns:a16="http://schemas.microsoft.com/office/drawing/2014/main" id="{46E889EE-60C4-4128-8152-E63BB1AB6B2C}"/>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4</a:t>
            </a:fld>
            <a:endParaRPr lang="en-US" sz="1400" dirty="0"/>
          </a:p>
        </p:txBody>
      </p:sp>
    </p:spTree>
    <p:extLst>
      <p:ext uri="{BB962C8B-B14F-4D97-AF65-F5344CB8AC3E}">
        <p14:creationId xmlns:p14="http://schemas.microsoft.com/office/powerpoint/2010/main" val="2833409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0F7B3-85F8-4DD3-9CB3-F72F6009E9F4}"/>
              </a:ext>
            </a:extLst>
          </p:cNvPr>
          <p:cNvSpPr>
            <a:spLocks noGrp="1"/>
          </p:cNvSpPr>
          <p:nvPr>
            <p:ph type="title"/>
          </p:nvPr>
        </p:nvSpPr>
        <p:spPr>
          <a:xfrm>
            <a:off x="0" y="0"/>
            <a:ext cx="10058400" cy="995423"/>
          </a:xfrm>
        </p:spPr>
        <p:txBody>
          <a:bodyPr>
            <a:noAutofit/>
          </a:bodyPr>
          <a:lstStyle/>
          <a:p>
            <a:pPr algn="ctr"/>
            <a:r>
              <a:rPr lang="en-US" sz="4800" dirty="0"/>
              <a:t>ISCR Goals</a:t>
            </a:r>
          </a:p>
        </p:txBody>
      </p:sp>
      <p:sp>
        <p:nvSpPr>
          <p:cNvPr id="3" name="Content Placeholder 2">
            <a:extLst>
              <a:ext uri="{FF2B5EF4-FFF2-40B4-BE49-F238E27FC236}">
                <a16:creationId xmlns:a16="http://schemas.microsoft.com/office/drawing/2014/main" id="{6FCE3247-09D0-4B20-9AF4-C22243FE1F4D}"/>
              </a:ext>
            </a:extLst>
          </p:cNvPr>
          <p:cNvSpPr>
            <a:spLocks noGrp="1"/>
          </p:cNvSpPr>
          <p:nvPr>
            <p:ph idx="1"/>
          </p:nvPr>
        </p:nvSpPr>
        <p:spPr>
          <a:xfrm>
            <a:off x="691515" y="1933575"/>
            <a:ext cx="8675370" cy="3905250"/>
          </a:xfrm>
        </p:spPr>
        <p:txBody>
          <a:bodyPr>
            <a:normAutofit/>
          </a:bodyPr>
          <a:lstStyle/>
          <a:p>
            <a:r>
              <a:rPr lang="en-US" sz="3600" dirty="0"/>
              <a:t>Goals </a:t>
            </a:r>
          </a:p>
          <a:p>
            <a:pPr lvl="1" indent="-365760">
              <a:buFont typeface="Courier New" panose="02070309020205020404" pitchFamily="49" charset="0"/>
              <a:buChar char="o"/>
            </a:pPr>
            <a:r>
              <a:rPr lang="en-US" sz="3200" dirty="0"/>
              <a:t>Improve patient outcomes</a:t>
            </a:r>
          </a:p>
          <a:p>
            <a:pPr lvl="1" indent="-365760">
              <a:buFont typeface="Courier New" panose="02070309020205020404" pitchFamily="49" charset="0"/>
              <a:buChar char="o"/>
            </a:pPr>
            <a:r>
              <a:rPr lang="en-US" sz="3200" dirty="0"/>
              <a:t>Make perioperative processes more efficient</a:t>
            </a:r>
          </a:p>
          <a:p>
            <a:pPr lvl="1" indent="-365760">
              <a:buFont typeface="Courier New" panose="02070309020205020404" pitchFamily="49" charset="0"/>
              <a:buChar char="o"/>
            </a:pPr>
            <a:r>
              <a:rPr lang="en-US" sz="3200" dirty="0"/>
              <a:t>Make perioperative care more collaborative  </a:t>
            </a:r>
          </a:p>
          <a:p>
            <a:endParaRPr lang="en-US" sz="3600" dirty="0"/>
          </a:p>
          <a:p>
            <a:endParaRPr lang="en-US" sz="3600" dirty="0"/>
          </a:p>
        </p:txBody>
      </p:sp>
      <p:sp>
        <p:nvSpPr>
          <p:cNvPr id="4" name="Slide Number Placeholder 3">
            <a:extLst>
              <a:ext uri="{FF2B5EF4-FFF2-40B4-BE49-F238E27FC236}">
                <a16:creationId xmlns:a16="http://schemas.microsoft.com/office/drawing/2014/main" id="{CF09A87A-1D07-4006-99FF-1D5297396F6A}"/>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5</a:t>
            </a:fld>
            <a:endParaRPr lang="en-US" sz="1400" dirty="0"/>
          </a:p>
        </p:txBody>
      </p:sp>
    </p:spTree>
    <p:custDataLst>
      <p:tags r:id="rId1"/>
    </p:custDataLst>
    <p:extLst>
      <p:ext uri="{BB962C8B-B14F-4D97-AF65-F5344CB8AC3E}">
        <p14:creationId xmlns:p14="http://schemas.microsoft.com/office/powerpoint/2010/main" val="23565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0F7B3-85F8-4DD3-9CB3-F72F6009E9F4}"/>
              </a:ext>
            </a:extLst>
          </p:cNvPr>
          <p:cNvSpPr>
            <a:spLocks noGrp="1"/>
          </p:cNvSpPr>
          <p:nvPr>
            <p:ph type="title"/>
          </p:nvPr>
        </p:nvSpPr>
        <p:spPr>
          <a:xfrm>
            <a:off x="0" y="0"/>
            <a:ext cx="10058400" cy="995423"/>
          </a:xfrm>
        </p:spPr>
        <p:txBody>
          <a:bodyPr>
            <a:noAutofit/>
          </a:bodyPr>
          <a:lstStyle/>
          <a:p>
            <a:pPr algn="ctr"/>
            <a:r>
              <a:rPr lang="en-US" sz="3600" dirty="0"/>
              <a:t>Balanced Approach to Adaptive and Technical Work</a:t>
            </a:r>
          </a:p>
        </p:txBody>
      </p:sp>
      <p:sp>
        <p:nvSpPr>
          <p:cNvPr id="4" name="Slide Number Placeholder 3">
            <a:extLst>
              <a:ext uri="{FF2B5EF4-FFF2-40B4-BE49-F238E27FC236}">
                <a16:creationId xmlns:a16="http://schemas.microsoft.com/office/drawing/2014/main" id="{CF09A87A-1D07-4006-99FF-1D5297396F6A}"/>
              </a:ext>
            </a:extLst>
          </p:cNvPr>
          <p:cNvSpPr>
            <a:spLocks noGrp="1"/>
          </p:cNvSpPr>
          <p:nvPr>
            <p:ph type="sldNum" sz="quarter" idx="12"/>
          </p:nvPr>
        </p:nvSpPr>
        <p:spPr>
          <a:xfrm>
            <a:off x="7795260" y="7359518"/>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6</a:t>
            </a:fld>
            <a:endParaRPr lang="en-US" sz="1400" dirty="0"/>
          </a:p>
        </p:txBody>
      </p:sp>
      <p:sp>
        <p:nvSpPr>
          <p:cNvPr id="11" name="Isosceles Triangle 10" descr="balance beam fulcrum">
            <a:extLst>
              <a:ext uri="{FF2B5EF4-FFF2-40B4-BE49-F238E27FC236}">
                <a16:creationId xmlns:a16="http://schemas.microsoft.com/office/drawing/2014/main" id="{5EB025D9-479A-4112-84EE-668009DB1274}"/>
              </a:ext>
            </a:extLst>
          </p:cNvPr>
          <p:cNvSpPr/>
          <p:nvPr/>
        </p:nvSpPr>
        <p:spPr>
          <a:xfrm>
            <a:off x="4703683" y="5943600"/>
            <a:ext cx="609600" cy="422066"/>
          </a:xfrm>
          <a:prstGeom prst="triangle">
            <a:avLst/>
          </a:prstGeom>
          <a:gradFill rotWithShape="1">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p:spPr>
        <p:txBody>
          <a:bodyPr rtlCol="0" anchor="ctr"/>
          <a:lstStyle/>
          <a:p>
            <a:pPr marL="0" marR="0" lvl="0" indent="0" algn="ctr" defTabSz="1018638"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black">
                  <a:hueOff val="0"/>
                  <a:satOff val="0"/>
                  <a:lumOff val="0"/>
                  <a:alphaOff val="0"/>
                </a:prstClr>
              </a:solidFill>
              <a:effectLst/>
              <a:uLnTx/>
              <a:uFillTx/>
              <a:latin typeface="Calibri"/>
              <a:ea typeface="+mn-ea"/>
              <a:cs typeface="+mn-cs"/>
            </a:endParaRPr>
          </a:p>
        </p:txBody>
      </p:sp>
      <p:pic>
        <p:nvPicPr>
          <p:cNvPr id="15" name="Picture 14" descr="Image of two arrows exerting equal pressure on a level seesaw/balance scale. The image demonstrates that a balanced approach must be taken on the adaptive (safety culture, teamwork, and communication) and technical (clinical elements) work of ISCR. ">
            <a:extLst>
              <a:ext uri="{FF2B5EF4-FFF2-40B4-BE49-F238E27FC236}">
                <a16:creationId xmlns:a16="http://schemas.microsoft.com/office/drawing/2014/main" id="{FF49A145-C726-48F7-86BA-9E9FF82ACB6B}"/>
              </a:ext>
            </a:extLst>
          </p:cNvPr>
          <p:cNvPicPr>
            <a:picLocks noChangeAspect="1"/>
          </p:cNvPicPr>
          <p:nvPr/>
        </p:nvPicPr>
        <p:blipFill>
          <a:blip r:embed="rId3"/>
          <a:stretch>
            <a:fillRect/>
          </a:stretch>
        </p:blipFill>
        <p:spPr>
          <a:xfrm>
            <a:off x="198525" y="995423"/>
            <a:ext cx="9661350" cy="6232691"/>
          </a:xfrm>
          <a:prstGeom prst="rect">
            <a:avLst/>
          </a:prstGeom>
        </p:spPr>
      </p:pic>
      <p:sp>
        <p:nvSpPr>
          <p:cNvPr id="16" name="Content Placeholder 15">
            <a:extLst>
              <a:ext uri="{FF2B5EF4-FFF2-40B4-BE49-F238E27FC236}">
                <a16:creationId xmlns:a16="http://schemas.microsoft.com/office/drawing/2014/main" id="{50C879F5-6616-47B1-AE99-D4FF48E5F2B5}"/>
              </a:ext>
            </a:extLst>
          </p:cNvPr>
          <p:cNvSpPr>
            <a:spLocks noGrp="1"/>
          </p:cNvSpPr>
          <p:nvPr>
            <p:ph idx="1"/>
          </p:nvPr>
        </p:nvSpPr>
        <p:spPr>
          <a:xfrm>
            <a:off x="0" y="7261083"/>
            <a:ext cx="6693934" cy="413808"/>
          </a:xfrm>
        </p:spPr>
        <p:txBody>
          <a:bodyPr>
            <a:normAutofit/>
          </a:bodyPr>
          <a:lstStyle/>
          <a:p>
            <a:pPr marL="0" indent="0">
              <a:buNone/>
            </a:pPr>
            <a:r>
              <a:rPr lang="en-US" sz="2000" dirty="0"/>
              <a:t> *  </a:t>
            </a:r>
            <a:r>
              <a:rPr lang="en-US" sz="2000" dirty="0">
                <a:hlinkClick r:id="rId4"/>
              </a:rPr>
              <a:t>Comprehensive Unit-based Safety</a:t>
            </a:r>
            <a:r>
              <a:rPr lang="en-US" sz="2000" baseline="0" dirty="0">
                <a:hlinkClick r:id="rId4"/>
              </a:rPr>
              <a:t> Program (CUSP)</a:t>
            </a:r>
            <a:endParaRPr lang="en-US" sz="2000" dirty="0"/>
          </a:p>
        </p:txBody>
      </p:sp>
    </p:spTree>
    <p:custDataLst>
      <p:tags r:id="rId1"/>
    </p:custDataLst>
    <p:extLst>
      <p:ext uri="{BB962C8B-B14F-4D97-AF65-F5344CB8AC3E}">
        <p14:creationId xmlns:p14="http://schemas.microsoft.com/office/powerpoint/2010/main" val="206868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EEDBE-D109-4FC0-965C-B19973F74DFE}"/>
              </a:ext>
            </a:extLst>
          </p:cNvPr>
          <p:cNvSpPr>
            <a:spLocks noGrp="1"/>
          </p:cNvSpPr>
          <p:nvPr>
            <p:ph type="title"/>
          </p:nvPr>
        </p:nvSpPr>
        <p:spPr>
          <a:xfrm>
            <a:off x="0" y="15320"/>
            <a:ext cx="10058400" cy="968528"/>
          </a:xfrm>
        </p:spPr>
        <p:txBody>
          <a:bodyPr vert="horz" lIns="91440" tIns="45720" rIns="91440" bIns="45720" rtlCol="0" anchor="ctr">
            <a:normAutofit/>
          </a:bodyPr>
          <a:lstStyle/>
          <a:p>
            <a:pPr algn="ctr"/>
            <a:r>
              <a:rPr lang="en-US" dirty="0"/>
              <a:t>Opportunity To Improve</a:t>
            </a:r>
          </a:p>
        </p:txBody>
      </p:sp>
      <p:sp>
        <p:nvSpPr>
          <p:cNvPr id="4" name="Content Placeholder 3">
            <a:extLst>
              <a:ext uri="{FF2B5EF4-FFF2-40B4-BE49-F238E27FC236}">
                <a16:creationId xmlns:a16="http://schemas.microsoft.com/office/drawing/2014/main" id="{10C6D74F-20A2-4E52-A20A-95E32EFBFFCB}"/>
              </a:ext>
            </a:extLst>
          </p:cNvPr>
          <p:cNvSpPr>
            <a:spLocks noGrp="1"/>
          </p:cNvSpPr>
          <p:nvPr>
            <p:ph sz="half" idx="2"/>
          </p:nvPr>
        </p:nvSpPr>
        <p:spPr>
          <a:xfrm>
            <a:off x="7905750" y="1341144"/>
            <a:ext cx="2147176" cy="5917490"/>
          </a:xfrm>
        </p:spPr>
        <p:txBody>
          <a:bodyPr anchor="ctr">
            <a:normAutofit/>
          </a:bodyPr>
          <a:lstStyle/>
          <a:p>
            <a:r>
              <a:rPr lang="en-US" sz="2400" dirty="0"/>
              <a:t>Decrease length of stay</a:t>
            </a:r>
            <a:r>
              <a:rPr lang="en-US" sz="2400" baseline="30000" dirty="0"/>
              <a:t>1</a:t>
            </a:r>
          </a:p>
          <a:p>
            <a:r>
              <a:rPr lang="en-US" sz="2400" dirty="0"/>
              <a:t>Reduce adverse events</a:t>
            </a:r>
            <a:r>
              <a:rPr lang="en-US" sz="2400" baseline="30000" dirty="0"/>
              <a:t>1</a:t>
            </a:r>
          </a:p>
          <a:p>
            <a:r>
              <a:rPr lang="en-US" sz="2400" dirty="0"/>
              <a:t>Improve patient experience</a:t>
            </a:r>
          </a:p>
          <a:p>
            <a:r>
              <a:rPr lang="en-US" sz="2400" dirty="0"/>
              <a:t>Lower the cost of care</a:t>
            </a:r>
            <a:r>
              <a:rPr lang="en-US" sz="2400" baseline="30000" dirty="0"/>
              <a:t>1</a:t>
            </a:r>
          </a:p>
          <a:p>
            <a:pPr marL="0" indent="0">
              <a:buNone/>
            </a:pPr>
            <a:endParaRPr lang="en-US" sz="2400" dirty="0"/>
          </a:p>
        </p:txBody>
      </p:sp>
      <p:sp>
        <p:nvSpPr>
          <p:cNvPr id="7" name="Slide Number Placeholder 6">
            <a:extLst>
              <a:ext uri="{FF2B5EF4-FFF2-40B4-BE49-F238E27FC236}">
                <a16:creationId xmlns:a16="http://schemas.microsoft.com/office/drawing/2014/main" id="{E02E3AE6-F475-43EF-9670-7BB76C89650A}"/>
              </a:ext>
            </a:extLst>
          </p:cNvPr>
          <p:cNvSpPr>
            <a:spLocks noGrp="1"/>
          </p:cNvSpPr>
          <p:nvPr>
            <p:ph type="sldNum" sz="quarter" idx="12"/>
          </p:nvPr>
        </p:nvSpPr>
        <p:spPr>
          <a:xfrm>
            <a:off x="7795260" y="7389431"/>
            <a:ext cx="2263140" cy="382969"/>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7</a:t>
            </a:fld>
            <a:endParaRPr lang="en-US" sz="1400" dirty="0"/>
          </a:p>
        </p:txBody>
      </p:sp>
      <p:sp>
        <p:nvSpPr>
          <p:cNvPr id="12" name="Right Brace 11">
            <a:extLst>
              <a:ext uri="{FF2B5EF4-FFF2-40B4-BE49-F238E27FC236}">
                <a16:creationId xmlns:a16="http://schemas.microsoft.com/office/drawing/2014/main" id="{33D32B2B-69A4-4482-98A4-FB4617A2D001}"/>
              </a:ext>
              <a:ext uri="{C183D7F6-B498-43B3-948B-1728B52AA6E4}">
                <adec:decorative xmlns:adec="http://schemas.microsoft.com/office/drawing/2017/decorative" val="1"/>
              </a:ext>
            </a:extLst>
          </p:cNvPr>
          <p:cNvSpPr/>
          <p:nvPr/>
        </p:nvSpPr>
        <p:spPr>
          <a:xfrm>
            <a:off x="6324601" y="903852"/>
            <a:ext cx="1339265" cy="6354782"/>
          </a:xfrm>
          <a:prstGeom prst="rightBrace">
            <a:avLst>
              <a:gd name="adj1" fmla="val 9009"/>
              <a:gd name="adj2" fmla="val 45133"/>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5" name="Content Placeholder 4" descr="Image showing 5 examples of areas of where ISCR is able to help teams improve. &#10;At the center of the image is Patient and Family Engagement. Other areas include: evidence-based best practices for surgical site infections (SSI), venous thromboembolism (VTE), and catheter-associated urinary tract infection (CAUTI); multimodal pain management and opioid sparing regimen; early mobility and restoration of functional status; and avoidance of prolonged periods of fasting.&#10;&#10;&#10;">
            <a:extLst>
              <a:ext uri="{FF2B5EF4-FFF2-40B4-BE49-F238E27FC236}">
                <a16:creationId xmlns:a16="http://schemas.microsoft.com/office/drawing/2014/main" id="{877CC275-D391-431B-927D-84BC4369F55D}"/>
              </a:ext>
            </a:extLst>
          </p:cNvPr>
          <p:cNvPicPr>
            <a:picLocks noGrp="1" noChangeAspect="1"/>
          </p:cNvPicPr>
          <p:nvPr>
            <p:ph sz="half" idx="1"/>
          </p:nvPr>
        </p:nvPicPr>
        <p:blipFill>
          <a:blip r:embed="rId3"/>
          <a:stretch>
            <a:fillRect/>
          </a:stretch>
        </p:blipFill>
        <p:spPr>
          <a:xfrm>
            <a:off x="-44320" y="1101615"/>
            <a:ext cx="7038553" cy="6039252"/>
          </a:xfrm>
          <a:prstGeom prst="rect">
            <a:avLst/>
          </a:prstGeom>
        </p:spPr>
      </p:pic>
    </p:spTree>
    <p:custDataLst>
      <p:tags r:id="rId1"/>
    </p:custDataLst>
    <p:extLst>
      <p:ext uri="{BB962C8B-B14F-4D97-AF65-F5344CB8AC3E}">
        <p14:creationId xmlns:p14="http://schemas.microsoft.com/office/powerpoint/2010/main" val="1656325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2A50-4403-4522-930A-68348C572F4C}"/>
              </a:ext>
            </a:extLst>
          </p:cNvPr>
          <p:cNvSpPr>
            <a:spLocks noGrp="1"/>
          </p:cNvSpPr>
          <p:nvPr>
            <p:ph type="title"/>
          </p:nvPr>
        </p:nvSpPr>
        <p:spPr/>
        <p:txBody>
          <a:bodyPr/>
          <a:lstStyle/>
          <a:p>
            <a:pPr algn="ctr"/>
            <a:r>
              <a:rPr lang="en-US" dirty="0"/>
              <a:t>Current State</a:t>
            </a:r>
          </a:p>
        </p:txBody>
      </p:sp>
      <p:sp>
        <p:nvSpPr>
          <p:cNvPr id="3" name="Content Placeholder 2">
            <a:extLst>
              <a:ext uri="{FF2B5EF4-FFF2-40B4-BE49-F238E27FC236}">
                <a16:creationId xmlns:a16="http://schemas.microsoft.com/office/drawing/2014/main" id="{476B0C2C-5D6D-4C36-B267-87517AE86D86}"/>
              </a:ext>
            </a:extLst>
          </p:cNvPr>
          <p:cNvSpPr>
            <a:spLocks noGrp="1"/>
          </p:cNvSpPr>
          <p:nvPr>
            <p:ph idx="1"/>
          </p:nvPr>
        </p:nvSpPr>
        <p:spPr>
          <a:xfrm>
            <a:off x="691515" y="1192191"/>
            <a:ext cx="8675370" cy="6341493"/>
          </a:xfrm>
        </p:spPr>
        <p:txBody>
          <a:bodyPr>
            <a:normAutofit fontScale="92500" lnSpcReduction="10000"/>
          </a:bodyPr>
          <a:lstStyle/>
          <a:p>
            <a:pPr marL="0" indent="0">
              <a:buNone/>
            </a:pPr>
            <a:r>
              <a:rPr lang="en-US" dirty="0">
                <a:solidFill>
                  <a:srgbClr val="C00000"/>
                </a:solidFill>
              </a:rPr>
              <a:t>[Service line, e.g., colorectal, orthopedic] </a:t>
            </a:r>
            <a:r>
              <a:rPr lang="en-US" dirty="0"/>
              <a:t>surgery procedures may have high morbidity (e.g., SSI) and long lengths of stay.</a:t>
            </a:r>
          </a:p>
          <a:p>
            <a:pPr marL="0" indent="0">
              <a:buNone/>
            </a:pPr>
            <a:endParaRPr lang="en-US" dirty="0"/>
          </a:p>
          <a:p>
            <a:pPr marL="0" indent="0">
              <a:buNone/>
            </a:pPr>
            <a:r>
              <a:rPr lang="en-US" dirty="0"/>
              <a:t>Care of </a:t>
            </a:r>
            <a:r>
              <a:rPr lang="en-US" dirty="0">
                <a:solidFill>
                  <a:srgbClr val="C00000"/>
                </a:solidFill>
              </a:rPr>
              <a:t>[service line] </a:t>
            </a:r>
            <a:r>
              <a:rPr lang="en-US" dirty="0"/>
              <a:t>surgery patients is highly variable for:</a:t>
            </a:r>
          </a:p>
          <a:p>
            <a:r>
              <a:rPr lang="en-US" sz="2600" dirty="0"/>
              <a:t>Preoperative education</a:t>
            </a:r>
          </a:p>
          <a:p>
            <a:r>
              <a:rPr lang="en-US" sz="2600" dirty="0"/>
              <a:t>Plan for anesthesia </a:t>
            </a:r>
          </a:p>
          <a:p>
            <a:r>
              <a:rPr lang="en-US" sz="2600" dirty="0"/>
              <a:t>Pain management</a:t>
            </a:r>
          </a:p>
          <a:p>
            <a:r>
              <a:rPr lang="en-US" sz="2600" dirty="0"/>
              <a:t>Fluid resuscitation</a:t>
            </a:r>
          </a:p>
          <a:p>
            <a:r>
              <a:rPr lang="en-US" sz="2600" dirty="0"/>
              <a:t>Resumption of oral intake</a:t>
            </a:r>
          </a:p>
          <a:p>
            <a:r>
              <a:rPr lang="en-US" sz="2600" dirty="0"/>
              <a:t>Mobility</a:t>
            </a:r>
          </a:p>
          <a:p>
            <a:pPr marL="0" indent="0">
              <a:buNone/>
            </a:pPr>
            <a:endParaRPr lang="en-US" dirty="0"/>
          </a:p>
          <a:p>
            <a:pPr marL="0" indent="0">
              <a:buNone/>
            </a:pPr>
            <a:r>
              <a:rPr lang="en-US" dirty="0"/>
              <a:t>An opportunity exists to improve collaboration in the perioperative area among surgery, anesthesiology, and nursing.</a:t>
            </a:r>
          </a:p>
          <a:p>
            <a:endParaRPr lang="en-US" dirty="0"/>
          </a:p>
        </p:txBody>
      </p:sp>
      <p:sp>
        <p:nvSpPr>
          <p:cNvPr id="4" name="Slide Number Placeholder 3">
            <a:extLst>
              <a:ext uri="{FF2B5EF4-FFF2-40B4-BE49-F238E27FC236}">
                <a16:creationId xmlns:a16="http://schemas.microsoft.com/office/drawing/2014/main" id="{EFBCF20B-1E25-4BC8-AD18-D4158A90F9AC}"/>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8</a:t>
            </a:fld>
            <a:endParaRPr lang="en-US" sz="1400" dirty="0"/>
          </a:p>
        </p:txBody>
      </p:sp>
    </p:spTree>
    <p:custDataLst>
      <p:tags r:id="rId1"/>
    </p:custDataLst>
    <p:extLst>
      <p:ext uri="{BB962C8B-B14F-4D97-AF65-F5344CB8AC3E}">
        <p14:creationId xmlns:p14="http://schemas.microsoft.com/office/powerpoint/2010/main" val="3683014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980C5-FED0-4B9B-8BEF-EA351A9CCAE8}"/>
              </a:ext>
            </a:extLst>
          </p:cNvPr>
          <p:cNvSpPr>
            <a:spLocks noGrp="1"/>
          </p:cNvSpPr>
          <p:nvPr>
            <p:ph type="title"/>
          </p:nvPr>
        </p:nvSpPr>
        <p:spPr>
          <a:xfrm>
            <a:off x="0" y="0"/>
            <a:ext cx="10058399" cy="995423"/>
          </a:xfrm>
        </p:spPr>
        <p:txBody>
          <a:bodyPr>
            <a:normAutofit/>
          </a:bodyPr>
          <a:lstStyle/>
          <a:p>
            <a:pPr algn="ctr"/>
            <a:r>
              <a:rPr lang="en-US"/>
              <a:t>ISCR at </a:t>
            </a:r>
            <a:r>
              <a:rPr lang="en-US">
                <a:solidFill>
                  <a:srgbClr val="C00000"/>
                </a:solidFill>
              </a:rPr>
              <a:t>[Hospital Name] </a:t>
            </a:r>
            <a:r>
              <a:rPr lang="en-US"/>
              <a:t>Overview </a:t>
            </a:r>
          </a:p>
        </p:txBody>
      </p:sp>
      <p:sp>
        <p:nvSpPr>
          <p:cNvPr id="3" name="Content Placeholder 2">
            <a:extLst>
              <a:ext uri="{FF2B5EF4-FFF2-40B4-BE49-F238E27FC236}">
                <a16:creationId xmlns:a16="http://schemas.microsoft.com/office/drawing/2014/main" id="{B4C874CC-025B-4D1B-A1F7-3C30D399A8FB}"/>
              </a:ext>
            </a:extLst>
          </p:cNvPr>
          <p:cNvSpPr>
            <a:spLocks noGrp="1"/>
          </p:cNvSpPr>
          <p:nvPr>
            <p:ph idx="1"/>
          </p:nvPr>
        </p:nvSpPr>
        <p:spPr>
          <a:xfrm>
            <a:off x="691515" y="1431236"/>
            <a:ext cx="8675370" cy="5569322"/>
          </a:xfrm>
        </p:spPr>
        <p:txBody>
          <a:bodyPr/>
          <a:lstStyle/>
          <a:p>
            <a:pPr marL="0" indent="0">
              <a:buNone/>
            </a:pPr>
            <a:r>
              <a:rPr lang="en-US" dirty="0">
                <a:solidFill>
                  <a:srgbClr val="C00000"/>
                </a:solidFill>
              </a:rPr>
              <a:t>Summarize progress to date. Some examples are listed below.</a:t>
            </a:r>
            <a:br>
              <a:rPr lang="en-US" dirty="0">
                <a:solidFill>
                  <a:srgbClr val="C00000"/>
                </a:solidFill>
              </a:rPr>
            </a:br>
            <a:endParaRPr lang="en-US" dirty="0">
              <a:solidFill>
                <a:srgbClr val="C00000"/>
              </a:solidFill>
            </a:endParaRPr>
          </a:p>
          <a:p>
            <a:pPr lvl="1"/>
            <a:r>
              <a:rPr lang="en-US" dirty="0">
                <a:solidFill>
                  <a:srgbClr val="C00000"/>
                </a:solidFill>
              </a:rPr>
              <a:t>Conducted a gap analysis to identify areas and goals for improvement</a:t>
            </a:r>
          </a:p>
          <a:p>
            <a:pPr lvl="1"/>
            <a:r>
              <a:rPr lang="en-US" dirty="0">
                <a:solidFill>
                  <a:srgbClr val="C00000"/>
                </a:solidFill>
              </a:rPr>
              <a:t>List the processes that were implemented (e.g., new protocols like presurgical education standardization, shortening preop fasting period, etc.)</a:t>
            </a:r>
            <a:r>
              <a:rPr lang="en-US" baseline="30000" dirty="0">
                <a:solidFill>
                  <a:srgbClr val="C00000"/>
                </a:solidFill>
              </a:rPr>
              <a:t>2,3</a:t>
            </a:r>
            <a:r>
              <a:rPr lang="en-US" dirty="0">
                <a:solidFill>
                  <a:srgbClr val="C00000"/>
                </a:solidFill>
              </a:rPr>
              <a:t> </a:t>
            </a:r>
          </a:p>
          <a:p>
            <a:pPr lvl="2" indent="-365760">
              <a:buFont typeface="Courier New" panose="02070309020205020404" pitchFamily="49" charset="0"/>
              <a:buChar char="o"/>
            </a:pPr>
            <a:r>
              <a:rPr lang="en-US" dirty="0">
                <a:solidFill>
                  <a:srgbClr val="C00000"/>
                </a:solidFill>
              </a:rPr>
              <a:t>If your ISCR team has implemented some processes and you have data to share, consider sharing some of the examples provided on slide 12 of this template (</a:t>
            </a:r>
            <a:r>
              <a:rPr lang="en-US" i="1" dirty="0">
                <a:solidFill>
                  <a:srgbClr val="C00000"/>
                </a:solidFill>
              </a:rPr>
              <a:t>Titled ISCR at [Hospital Name] Results</a:t>
            </a:r>
            <a:r>
              <a:rPr lang="en-US" dirty="0">
                <a:solidFill>
                  <a:srgbClr val="C00000"/>
                </a:solidFill>
              </a:rPr>
              <a:t>)</a:t>
            </a:r>
          </a:p>
          <a:p>
            <a:pPr lvl="1"/>
            <a:r>
              <a:rPr lang="en-US" dirty="0">
                <a:solidFill>
                  <a:srgbClr val="C00000"/>
                </a:solidFill>
              </a:rPr>
              <a:t>Consider inserting team photo</a:t>
            </a:r>
          </a:p>
          <a:p>
            <a:endParaRPr lang="en-US" dirty="0">
              <a:solidFill>
                <a:srgbClr val="C00000"/>
              </a:solidFill>
            </a:endParaRPr>
          </a:p>
        </p:txBody>
      </p:sp>
      <p:sp>
        <p:nvSpPr>
          <p:cNvPr id="4" name="Slide Number Placeholder 3">
            <a:extLst>
              <a:ext uri="{FF2B5EF4-FFF2-40B4-BE49-F238E27FC236}">
                <a16:creationId xmlns:a16="http://schemas.microsoft.com/office/drawing/2014/main" id="{16734804-C54E-43E4-8077-3A87ECE04DAA}"/>
              </a:ext>
            </a:extLst>
          </p:cNvPr>
          <p:cNvSpPr>
            <a:spLocks noGrp="1"/>
          </p:cNvSpPr>
          <p:nvPr>
            <p:ph type="sldNum" sz="quarter" idx="12"/>
          </p:nvPr>
        </p:nvSpPr>
        <p:spPr>
          <a:xfrm>
            <a:off x="7795260" y="7358592"/>
            <a:ext cx="2263140" cy="413808"/>
          </a:xfrm>
        </p:spPr>
        <p:txBody>
          <a:bodyPr/>
          <a:lstStyle/>
          <a:p>
            <a:r>
              <a:rPr lang="en-US" sz="1400" dirty="0"/>
              <a:t>ISCR at </a:t>
            </a:r>
            <a:r>
              <a:rPr lang="en-US" sz="1400" dirty="0">
                <a:solidFill>
                  <a:srgbClr val="FF0000"/>
                </a:solidFill>
              </a:rPr>
              <a:t>[Hospital Name]</a:t>
            </a:r>
            <a:r>
              <a:rPr lang="en-US" sz="1400" dirty="0"/>
              <a:t> </a:t>
            </a:r>
            <a:fld id="{498A42FD-C428-8D45-B6B6-FFACA08CC614}" type="slidenum">
              <a:rPr lang="en-US" sz="1400" smtClean="0"/>
              <a:t>9</a:t>
            </a:fld>
            <a:endParaRPr lang="en-US" sz="1400" dirty="0"/>
          </a:p>
        </p:txBody>
      </p:sp>
    </p:spTree>
    <p:custDataLst>
      <p:tags r:id="rId1"/>
    </p:custDataLst>
    <p:extLst>
      <p:ext uri="{BB962C8B-B14F-4D97-AF65-F5344CB8AC3E}">
        <p14:creationId xmlns:p14="http://schemas.microsoft.com/office/powerpoint/2010/main" val="2486321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fWboRift"/>
  <p:tag name="ARTICULATE_SLIDE_COUNT" val="1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SP HAI slide template  -  Read-Only" id="{05436A07-EA13-4AF6-AEB2-255E61CFD9EE}" vid="{1D684F3B-F737-4290-80E0-C78F1BC306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PowerPoint_Template-AI Look and Feel</Template>
  <TotalTime>1953</TotalTime>
  <Words>1175</Words>
  <Application>Microsoft Office PowerPoint</Application>
  <PresentationFormat>Custom</PresentationFormat>
  <Paragraphs>107</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Courier New</vt:lpstr>
      <vt:lpstr>Office Theme</vt:lpstr>
      <vt:lpstr>AHRQ Safety Program for Improving Surgical Care and Recovery</vt:lpstr>
      <vt:lpstr>Purpose and Use of This Presentation Template</vt:lpstr>
      <vt:lpstr>[Hospital Name] Improving Surgical Care and Recovery of Patients: [Service Line] Pathway </vt:lpstr>
      <vt:lpstr>Objectives</vt:lpstr>
      <vt:lpstr>ISCR Goals</vt:lpstr>
      <vt:lpstr>Balanced Approach to Adaptive and Technical Work</vt:lpstr>
      <vt:lpstr>Opportunity To Improve</vt:lpstr>
      <vt:lpstr>Current State</vt:lpstr>
      <vt:lpstr>ISCR at [Hospital Name] Overview </vt:lpstr>
      <vt:lpstr>Overview of Gap Analysis &amp; Goal Setting for [Service Line] Surgery</vt:lpstr>
      <vt:lpstr>Top Three Goals </vt:lpstr>
      <vt:lpstr>ISCR at [Hospital Name] Results</vt:lpstr>
      <vt:lpstr>Next Steps</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Walrath</dc:creator>
  <cp:lastModifiedBy>Heidenrich, Christine (AHRQ/OC) (CTR)</cp:lastModifiedBy>
  <cp:revision>190</cp:revision>
  <dcterms:created xsi:type="dcterms:W3CDTF">2021-11-22T13:12:42Z</dcterms:created>
  <dcterms:modified xsi:type="dcterms:W3CDTF">2023-04-26T18:25:42Z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E5BB18B4-E4BD-4863-B88E-5D9313A55E83</vt:lpwstr>
  </property>
  <property fmtid="{D5CDD505-2E9C-101B-9397-08002B2CF9AE}" pid="3" name="ArticulatePath">
    <vt:lpwstr>CUSP PPTslide template</vt:lpwstr>
  </property>
</Properties>
</file>