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57"/>
  </p:notesMasterIdLst>
  <p:handoutMasterIdLst>
    <p:handoutMasterId r:id="rId58"/>
  </p:handoutMasterIdLst>
  <p:sldIdLst>
    <p:sldId id="259" r:id="rId6"/>
    <p:sldId id="2147327364" r:id="rId7"/>
    <p:sldId id="2147327363" r:id="rId8"/>
    <p:sldId id="2147327361" r:id="rId9"/>
    <p:sldId id="2147327354" r:id="rId10"/>
    <p:sldId id="2147327390" r:id="rId11"/>
    <p:sldId id="2147327388" r:id="rId12"/>
    <p:sldId id="2147327389" r:id="rId13"/>
    <p:sldId id="315" r:id="rId14"/>
    <p:sldId id="334" r:id="rId15"/>
    <p:sldId id="309" r:id="rId16"/>
    <p:sldId id="524" r:id="rId17"/>
    <p:sldId id="310" r:id="rId18"/>
    <p:sldId id="323" r:id="rId19"/>
    <p:sldId id="302" r:id="rId20"/>
    <p:sldId id="303" r:id="rId21"/>
    <p:sldId id="304" r:id="rId22"/>
    <p:sldId id="305" r:id="rId23"/>
    <p:sldId id="313" r:id="rId24"/>
    <p:sldId id="317" r:id="rId25"/>
    <p:sldId id="314" r:id="rId26"/>
    <p:sldId id="2147327391" r:id="rId27"/>
    <p:sldId id="322" r:id="rId28"/>
    <p:sldId id="321" r:id="rId29"/>
    <p:sldId id="319" r:id="rId30"/>
    <p:sldId id="311" r:id="rId31"/>
    <p:sldId id="2147327392" r:id="rId32"/>
    <p:sldId id="519" r:id="rId33"/>
    <p:sldId id="2147327393" r:id="rId34"/>
    <p:sldId id="331" r:id="rId35"/>
    <p:sldId id="384" r:id="rId36"/>
    <p:sldId id="383" r:id="rId37"/>
    <p:sldId id="377" r:id="rId38"/>
    <p:sldId id="385" r:id="rId39"/>
    <p:sldId id="381" r:id="rId40"/>
    <p:sldId id="2147327313" r:id="rId41"/>
    <p:sldId id="2147327379" r:id="rId42"/>
    <p:sldId id="2147327380" r:id="rId43"/>
    <p:sldId id="2147327381" r:id="rId44"/>
    <p:sldId id="2147327382" r:id="rId45"/>
    <p:sldId id="2147327383" r:id="rId46"/>
    <p:sldId id="506" r:id="rId47"/>
    <p:sldId id="2147327384" r:id="rId48"/>
    <p:sldId id="504" r:id="rId49"/>
    <p:sldId id="2147327385" r:id="rId50"/>
    <p:sldId id="503" r:id="rId51"/>
    <p:sldId id="2147327386" r:id="rId52"/>
    <p:sldId id="2147327387" r:id="rId53"/>
    <p:sldId id="518" r:id="rId54"/>
    <p:sldId id="2147327365" r:id="rId55"/>
    <p:sldId id="50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orient="horz" pos="2592" userDrawn="1">
          <p15:clr>
            <a:srgbClr val="A4A3A4"/>
          </p15:clr>
        </p15:guide>
        <p15:guide id="6" orient="horz" pos="1584" userDrawn="1">
          <p15:clr>
            <a:srgbClr val="A4A3A4"/>
          </p15:clr>
        </p15:guide>
        <p15:guide id="7" orient="horz" pos="1920" userDrawn="1">
          <p15:clr>
            <a:srgbClr val="A4A3A4"/>
          </p15:clr>
        </p15:guide>
        <p15:guide id="8" orient="horz" pos="3600" userDrawn="1">
          <p15:clr>
            <a:srgbClr val="A4A3A4"/>
          </p15:clr>
        </p15:guide>
        <p15:guide id="9" orient="horz" pos="3264" userDrawn="1">
          <p15:clr>
            <a:srgbClr val="A4A3A4"/>
          </p15:clr>
        </p15:guide>
        <p15:guide id="10" orient="horz" pos="2928" userDrawn="1">
          <p15:clr>
            <a:srgbClr val="A4A3A4"/>
          </p15:clr>
        </p15:guide>
        <p15:guide id="11" orient="horz" pos="22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C501-40EC-68EE-7C91-A3A8E9610C1D}" name="Diane Fraser" initials="DF" userId="S::Diane_Fraser@abtassoc.com::1530cd29-2a62-4924-8162-b40852efffbf" providerId="AD"/>
  <p188:author id="{EFC22005-6B4E-D82F-D4A9-CA3454D0E6B9}" name="Jessie Gerteis" initials="JG" userId="S::jessie_gerteis@abtassoc.com::ca49caf0-e233-45d5-a7d5-6989e8ec02ad" providerId="AD"/>
  <p188:author id="{FB4E5213-C38E-10B8-6133-497146AC4E9D}" name="Sarah Shoemaker-Hunt" initials="SSH" userId="S::Sarah_Shoemaker-Hunt@abtassoc.com::cd0c127f-dd4f-4bd1-95e5-bad87c32d31b" providerId="AD"/>
  <p188:author id="{7ACF872A-828B-A9D2-2EF6-4C7F7E8B5A24}" name="Kate Durocher" initials="KD" userId="S::Kate_Durocher@abtassoc.com::40432b76-a175-4390-9e16-b86587ecb23e" providerId="AD"/>
  <p188:author id="{7AA5B053-EFDC-7BDE-B6A9-34E67C7E0E3E}" name="DeLaMare, Jan (AHRQ/CEPI)" initials="DJ(" userId="S::Jan.DeLaMare@ahrq.hhs.gov::9ed9e77c-b7c5-47f4-8738-127a6ea27657" providerId="AD"/>
  <p188:author id="{E132EA7A-A28C-D0F3-B57C-5A0F89134C0B}" name="Stephen Hines" initials="SH" userId="S::Stephen_Hines@abtassoc.com::3e2db5ec-13f0-4645-864a-2ce08f7e7988" providerId="AD"/>
  <p188:author id="{057C907C-A2D3-9DD0-2B79-51E6CC4846FC}" name="Andrea Heckert" initials="AH" userId="S::andrea_heckert@abtassoc.com::3031bc58-f431-41ca-93a1-1d1e9e280aa8" providerId="AD"/>
  <p188:author id="{0288EDA9-23A1-CB71-61B1-CAAC3AB74612}" name="Maria Claudia De Valdenebro" initials="MCDV" userId="Maria Claudia De Valdenebro" providerId="None"/>
  <p188:author id="{6832CAB3-5EFC-907B-EDFB-E6319D204235}" name="Haugstetter, Monika (AHRQ/CQuIPS)" initials="HM(" userId="S::Monika.Haugstetter@ahrq.hhs.gov::45884e20-be4e-4dbc-884a-d04ddf3fbd9b" providerId="AD"/>
  <p188:author id="{321D25C6-3377-F8F8-E26D-BDCBB541E769}" name="Makulowich, Gail (AHRQ/OC)" initials="MG(" userId="S::Gail.Makulowich@AHRQ.hhs.gov::2f30dcf9-e690-45fd-877c-0fa757a36982" providerId="AD"/>
  <p188:author id="{CB9C5DDA-7B9C-5F40-8D2F-E7BEA4A54643}" name="Ann Loeffler" initials="AL" userId="S::Ann_Loeffler@abtassoc.com::9bca0ca7-3562-4fac-9a51-d5d0ad27e50b" providerId="AD"/>
  <p188:author id="{B7B57BE2-E34E-2484-CE9F-37F9F377A748}" name="Eden, Aimee (AHRQ/CEPI)" initials="EA(" userId="S::Aimee.Eden@ahrq.hhs.gov::d8863572-aa7e-4fc8-a1e7-6e98300b13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005EB8"/>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D3CFA-6D8E-4028-9E39-1B2A915F6E73}" v="35" dt="2025-01-16T19:46:48.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3" autoAdjust="0"/>
    <p:restoredTop sz="77638" autoAdjust="0"/>
  </p:normalViewPr>
  <p:slideViewPr>
    <p:cSldViewPr snapToGrid="0">
      <p:cViewPr varScale="1">
        <p:scale>
          <a:sx n="74" d="100"/>
          <a:sy n="74" d="100"/>
        </p:scale>
        <p:origin x="1104" y="86"/>
      </p:cViewPr>
      <p:guideLst>
        <p:guide pos="3840"/>
        <p:guide orient="horz" pos="2592"/>
        <p:guide orient="horz" pos="1584"/>
        <p:guide orient="horz" pos="1920"/>
        <p:guide orient="horz" pos="3600"/>
        <p:guide orient="horz" pos="3264"/>
        <p:guide orient="horz" pos="2928"/>
        <p:guide orient="horz" pos="225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1/23/2025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hrq.gov/opioids/implementing-what-works/compendium.html#activity-to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5579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191399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306229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293344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194098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a:p>
        </p:txBody>
      </p:sp>
    </p:spTree>
    <p:extLst>
      <p:ext uri="{BB962C8B-B14F-4D97-AF65-F5344CB8AC3E}">
        <p14:creationId xmlns:p14="http://schemas.microsoft.com/office/powerpoint/2010/main" val="171740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162590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a:p>
        </p:txBody>
      </p:sp>
    </p:spTree>
    <p:extLst>
      <p:ext uri="{BB962C8B-B14F-4D97-AF65-F5344CB8AC3E}">
        <p14:creationId xmlns:p14="http://schemas.microsoft.com/office/powerpoint/2010/main" val="130385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a:p>
        </p:txBody>
      </p:sp>
    </p:spTree>
    <p:extLst>
      <p:ext uri="{BB962C8B-B14F-4D97-AF65-F5344CB8AC3E}">
        <p14:creationId xmlns:p14="http://schemas.microsoft.com/office/powerpoint/2010/main" val="393893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29</a:t>
            </a:fld>
            <a:endParaRPr lang="en-US"/>
          </a:p>
        </p:txBody>
      </p:sp>
    </p:spTree>
    <p:extLst>
      <p:ext uri="{BB962C8B-B14F-4D97-AF65-F5344CB8AC3E}">
        <p14:creationId xmlns:p14="http://schemas.microsoft.com/office/powerpoint/2010/main" val="231037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5126F4-A127-C949-940F-931470ACB283}" type="slidenum">
              <a:rPr lang="en-US" smtClean="0"/>
              <a:pPr/>
              <a:t>30</a:t>
            </a:fld>
            <a:endParaRPr lang="en-US"/>
          </a:p>
        </p:txBody>
      </p:sp>
    </p:spTree>
    <p:extLst>
      <p:ext uri="{BB962C8B-B14F-4D97-AF65-F5344CB8AC3E}">
        <p14:creationId xmlns:p14="http://schemas.microsoft.com/office/powerpoint/2010/main" val="184601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D4815-0AD0-6C8F-D954-D7C112714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91955-98A7-9D6F-8448-0CC788357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CFAB8-2B30-6EE7-F6A2-F0A4765A90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63D868-5AA8-3A9F-05AE-A66D85D14600}"/>
              </a:ext>
            </a:extLst>
          </p:cNvPr>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88251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1A54-044F-1A9C-9F84-6D56E8077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94756-1F7D-5315-4CE6-95858073BD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D3A24-84A2-C2D1-234D-B196C5974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0C8313-0865-7EBA-FDF4-1CEA481B7C3D}"/>
              </a:ext>
            </a:extLst>
          </p:cNvPr>
          <p:cNvSpPr>
            <a:spLocks noGrp="1"/>
          </p:cNvSpPr>
          <p:nvPr>
            <p:ph type="sldNum" sz="quarter" idx="5"/>
          </p:nvPr>
        </p:nvSpPr>
        <p:spPr/>
        <p:txBody>
          <a:bodyPr/>
          <a:lstStyle/>
          <a:p>
            <a:fld id="{B17BA40C-25F7-4A81-B7B0-365A5351FE20}" type="slidenum">
              <a:rPr lang="en-US" smtClean="0"/>
              <a:t>31</a:t>
            </a:fld>
            <a:endParaRPr lang="en-US"/>
          </a:p>
        </p:txBody>
      </p:sp>
    </p:spTree>
    <p:extLst>
      <p:ext uri="{BB962C8B-B14F-4D97-AF65-F5344CB8AC3E}">
        <p14:creationId xmlns:p14="http://schemas.microsoft.com/office/powerpoint/2010/main" val="261436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a:p>
        </p:txBody>
      </p:sp>
    </p:spTree>
    <p:extLst>
      <p:ext uri="{BB962C8B-B14F-4D97-AF65-F5344CB8AC3E}">
        <p14:creationId xmlns:p14="http://schemas.microsoft.com/office/powerpoint/2010/main" val="199455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a:p>
        </p:txBody>
      </p:sp>
    </p:spTree>
    <p:extLst>
      <p:ext uri="{BB962C8B-B14F-4D97-AF65-F5344CB8AC3E}">
        <p14:creationId xmlns:p14="http://schemas.microsoft.com/office/powerpoint/2010/main" val="59284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DD11-24C9-D348-17B8-AF71B84A0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90E16-FAE2-C568-D98C-714631553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A0E28-2619-B59B-9237-AC7FD89DA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DB467-488F-66DA-FC54-2D7257E03CC1}"/>
              </a:ext>
            </a:extLst>
          </p:cNvPr>
          <p:cNvSpPr>
            <a:spLocks noGrp="1"/>
          </p:cNvSpPr>
          <p:nvPr>
            <p:ph type="sldNum" sz="quarter" idx="5"/>
          </p:nvPr>
        </p:nvSpPr>
        <p:spPr/>
        <p:txBody>
          <a:bodyPr/>
          <a:lstStyle/>
          <a:p>
            <a:fld id="{B17BA40C-25F7-4A81-B7B0-365A5351FE20}" type="slidenum">
              <a:rPr lang="en-US" smtClean="0"/>
              <a:t>34</a:t>
            </a:fld>
            <a:endParaRPr lang="en-US"/>
          </a:p>
        </p:txBody>
      </p:sp>
    </p:spTree>
    <p:extLst>
      <p:ext uri="{BB962C8B-B14F-4D97-AF65-F5344CB8AC3E}">
        <p14:creationId xmlns:p14="http://schemas.microsoft.com/office/powerpoint/2010/main" val="3523722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fontAlgn="base"/>
            <a:endParaRPr lang="en-US" sz="1800" b="0" i="0" dirty="0">
              <a:solidFill>
                <a:srgbClr val="242424"/>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a:p>
        </p:txBody>
      </p:sp>
    </p:spTree>
    <p:extLst>
      <p:ext uri="{BB962C8B-B14F-4D97-AF65-F5344CB8AC3E}">
        <p14:creationId xmlns:p14="http://schemas.microsoft.com/office/powerpoint/2010/main" val="2710240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36</a:t>
            </a:fld>
            <a:endParaRPr lang="en-US"/>
          </a:p>
        </p:txBody>
      </p:sp>
    </p:spTree>
    <p:extLst>
      <p:ext uri="{BB962C8B-B14F-4D97-AF65-F5344CB8AC3E}">
        <p14:creationId xmlns:p14="http://schemas.microsoft.com/office/powerpoint/2010/main" val="585504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37</a:t>
            </a:fld>
            <a:endParaRPr lang="en-US"/>
          </a:p>
        </p:txBody>
      </p:sp>
    </p:spTree>
    <p:extLst>
      <p:ext uri="{BB962C8B-B14F-4D97-AF65-F5344CB8AC3E}">
        <p14:creationId xmlns:p14="http://schemas.microsoft.com/office/powerpoint/2010/main" val="404425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38</a:t>
            </a:fld>
            <a:endParaRPr lang="en-US"/>
          </a:p>
        </p:txBody>
      </p:sp>
    </p:spTree>
    <p:extLst>
      <p:ext uri="{BB962C8B-B14F-4D97-AF65-F5344CB8AC3E}">
        <p14:creationId xmlns:p14="http://schemas.microsoft.com/office/powerpoint/2010/main" val="231928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3367250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04D311-73F7-5D42-B843-E8305C73070F}" type="slidenum">
              <a:rPr lang="en-US" smtClean="0"/>
              <a:t>40</a:t>
            </a:fld>
            <a:endParaRPr lang="en-US"/>
          </a:p>
        </p:txBody>
      </p:sp>
    </p:spTree>
    <p:extLst>
      <p:ext uri="{BB962C8B-B14F-4D97-AF65-F5344CB8AC3E}">
        <p14:creationId xmlns:p14="http://schemas.microsoft.com/office/powerpoint/2010/main" val="117989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3B20-82C3-8F02-150B-8B271795E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EB0990-E4DE-9D76-8E96-66038B3E1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A55BD-720E-E7F5-8FB6-DC9FFEE151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9B8FCE-B858-E08D-B412-0DAD0184F823}"/>
              </a:ext>
            </a:extLst>
          </p:cNvPr>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2864410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43</a:t>
            </a:fld>
            <a:endParaRPr lang="en-US"/>
          </a:p>
        </p:txBody>
      </p:sp>
    </p:spTree>
    <p:extLst>
      <p:ext uri="{BB962C8B-B14F-4D97-AF65-F5344CB8AC3E}">
        <p14:creationId xmlns:p14="http://schemas.microsoft.com/office/powerpoint/2010/main" val="3121090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48</a:t>
            </a:fld>
            <a:endParaRPr lang="en-US"/>
          </a:p>
        </p:txBody>
      </p:sp>
    </p:spTree>
    <p:extLst>
      <p:ext uri="{BB962C8B-B14F-4D97-AF65-F5344CB8AC3E}">
        <p14:creationId xmlns:p14="http://schemas.microsoft.com/office/powerpoint/2010/main" val="3709706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49</a:t>
            </a:fld>
            <a:endParaRPr lang="en-US"/>
          </a:p>
        </p:txBody>
      </p:sp>
    </p:spTree>
    <p:extLst>
      <p:ext uri="{BB962C8B-B14F-4D97-AF65-F5344CB8AC3E}">
        <p14:creationId xmlns:p14="http://schemas.microsoft.com/office/powerpoint/2010/main" val="2759785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1102-4E48-83EF-DAC2-EF42979C3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8FA2E-AF3C-709A-F557-FB253F7C3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837E9-DDD8-929C-6F7C-21F8584566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C429DF-43D0-B5B8-B3F9-0AB2C399FC3F}"/>
              </a:ext>
            </a:extLst>
          </p:cNvPr>
          <p:cNvSpPr>
            <a:spLocks noGrp="1"/>
          </p:cNvSpPr>
          <p:nvPr>
            <p:ph type="sldNum" sz="quarter" idx="5"/>
          </p:nvPr>
        </p:nvSpPr>
        <p:spPr/>
        <p:txBody>
          <a:bodyPr/>
          <a:lstStyle/>
          <a:p>
            <a:fld id="{B17BA40C-25F7-4A81-B7B0-365A5351FE20}" type="slidenum">
              <a:rPr lang="en-US" smtClean="0"/>
              <a:t>50</a:t>
            </a:fld>
            <a:endParaRPr lang="en-US"/>
          </a:p>
        </p:txBody>
      </p:sp>
    </p:spTree>
    <p:extLst>
      <p:ext uri="{BB962C8B-B14F-4D97-AF65-F5344CB8AC3E}">
        <p14:creationId xmlns:p14="http://schemas.microsoft.com/office/powerpoint/2010/main" val="53162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51</a:t>
            </a:fld>
            <a:endParaRPr lang="en-US"/>
          </a:p>
        </p:txBody>
      </p:sp>
    </p:spTree>
    <p:extLst>
      <p:ext uri="{BB962C8B-B14F-4D97-AF65-F5344CB8AC3E}">
        <p14:creationId xmlns:p14="http://schemas.microsoft.com/office/powerpoint/2010/main" val="93387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F69B-61D7-BBC7-FD3E-DC8560D10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0D951-1EDF-7DC6-386F-D7FC35B5C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0F729-149F-36CE-38C1-B46F38E19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FBF975-DFD2-B0EC-6BCA-84281A6820FE}"/>
              </a:ext>
            </a:extLst>
          </p:cNvPr>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416874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65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318546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Opioids in Older Adults Compendium | Agency for Healthcare Research and Quality</a:t>
            </a:r>
            <a:endParaRPr lang="en-US" dirty="0"/>
          </a:p>
          <a:p>
            <a:pPr algn="l"/>
            <a:r>
              <a:rPr lang="en-US" b="0" i="0" dirty="0">
                <a:solidFill>
                  <a:srgbClr val="1B1B1B"/>
                </a:solidFill>
                <a:effectLst/>
                <a:latin typeface="Source Sans Pro" panose="020B0503030403020204" pitchFamily="34" charset="0"/>
              </a:rPr>
              <a:t>The purpose of this change package, known as the Compendium, is to support efforts by primary care practices and healthcare systems to improve opioid medication management and prevent opioid misuse and opioid use disorder in older adults in primary care. The Compendium offers key activities with tools and resources that practices and systems can use in their improvement efforts.</a:t>
            </a:r>
          </a:p>
          <a:p>
            <a:pPr algn="l"/>
            <a:r>
              <a:rPr lang="en-US" b="0" i="0" dirty="0">
                <a:solidFill>
                  <a:srgbClr val="1B1B1B"/>
                </a:solidFill>
                <a:effectLst/>
                <a:latin typeface="Source Sans Pro" panose="020B0503030403020204" pitchFamily="34" charset="0"/>
              </a:rPr>
              <a:t>Some items in the compendium include links to commercial sites, and inclusion of these items does not imply endorsement of any commercial websites by AHRQ, HHS, or the federal government.</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54295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17583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412843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sz="2200">
                <a:latin typeface="+mn-lt"/>
              </a:defRPr>
            </a:lvl3pPr>
            <a:lvl4pPr>
              <a:defRPr>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Fourth level</a:t>
            </a:r>
          </a:p>
        </p:txBody>
      </p:sp>
    </p:spTree>
    <p:extLst>
      <p:ext uri="{BB962C8B-B14F-4D97-AF65-F5344CB8AC3E}">
        <p14:creationId xmlns:p14="http://schemas.microsoft.com/office/powerpoint/2010/main" val="46355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11352809" y="6356351"/>
            <a:ext cx="606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pic>
        <p:nvPicPr>
          <p:cNvPr id="6" name="Picture 5" descr="A close-up of a logo&#10;&#10;Description automatically generated">
            <a:extLst>
              <a:ext uri="{FF2B5EF4-FFF2-40B4-BE49-F238E27FC236}">
                <a16:creationId xmlns:a16="http://schemas.microsoft.com/office/drawing/2014/main" id="{97E13E36-CC2F-08D5-75C9-FA70E488EAC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8025" y="6437781"/>
            <a:ext cx="914400" cy="283695"/>
          </a:xfrm>
          <a:prstGeom prst="rect">
            <a:avLst/>
          </a:prstGeom>
        </p:spPr>
      </p:pic>
      <p:cxnSp>
        <p:nvCxnSpPr>
          <p:cNvPr id="8" name="Straight Connector 7">
            <a:extLst>
              <a:ext uri="{FF2B5EF4-FFF2-40B4-BE49-F238E27FC236}">
                <a16:creationId xmlns:a16="http://schemas.microsoft.com/office/drawing/2014/main" id="{77FBA02B-27BA-FE51-035A-0A77B3A1E13C}"/>
              </a:ext>
            </a:extLst>
          </p:cNvPr>
          <p:cNvCxnSpPr/>
          <p:nvPr userDrawn="1"/>
        </p:nvCxnSpPr>
        <p:spPr>
          <a:xfrm>
            <a:off x="0" y="6356351"/>
            <a:ext cx="12192000" cy="0"/>
          </a:xfrm>
          <a:prstGeom prst="line">
            <a:avLst/>
          </a:prstGeom>
          <a:ln w="1270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5E018A3-990C-0E30-6836-6F45F50A833E}"/>
              </a:ext>
            </a:extLst>
          </p:cNvPr>
          <p:cNvSpPr/>
          <p:nvPr userDrawn="1"/>
        </p:nvSpPr>
        <p:spPr>
          <a:xfrm>
            <a:off x="0" y="6437781"/>
            <a:ext cx="1524000" cy="283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for a company&#10;&#10;Description automatically generated">
            <a:extLst>
              <a:ext uri="{FF2B5EF4-FFF2-40B4-BE49-F238E27FC236}">
                <a16:creationId xmlns:a16="http://schemas.microsoft.com/office/drawing/2014/main" id="{1C453D7C-5334-C796-F9BC-777BB6E58226}"/>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32562" y="6391976"/>
            <a:ext cx="1089529" cy="4465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3" r:id="rId9"/>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j-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j-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7.png"/><Relationship Id="rId7" Type="http://schemas.openxmlformats.org/officeDocument/2006/relationships/slide" Target="slide2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slide" Target="slide11.xml"/><Relationship Id="rId10" Type="http://schemas.openxmlformats.org/officeDocument/2006/relationships/slide" Target="slide51.xml"/><Relationship Id="rId4" Type="http://schemas.openxmlformats.org/officeDocument/2006/relationships/image" Target="../media/image8.svg"/><Relationship Id="rId9" Type="http://schemas.openxmlformats.org/officeDocument/2006/relationships/slide" Target="slide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HS-24-01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hrq.gov/opioids/implementing-what-works/compendium.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gister.gov/documents/2024/12/27/2024-31074/request-for-information-regarding-the-impact-of-ageism-in-healthc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enter for Excellence in Primary Care Research">
            <a:extLst>
              <a:ext uri="{FF2B5EF4-FFF2-40B4-BE49-F238E27FC236}">
                <a16:creationId xmlns:a16="http://schemas.microsoft.com/office/drawing/2014/main" id="{F6A16381-93F6-A3B7-4B63-0AA1DEFC68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4665" y="3061714"/>
            <a:ext cx="6942670" cy="2834640"/>
          </a:xfrm>
          <a:prstGeom prst="rect">
            <a:avLst/>
          </a:prstGeom>
        </p:spPr>
      </p:pic>
      <p:sp>
        <p:nvSpPr>
          <p:cNvPr id="2" name="National Center for Excellence in Primary Care Research" hidden="1">
            <a:extLst>
              <a:ext uri="{C183D7F6-B498-43B3-948B-1728B52AA6E4}">
                <adec:decorative xmlns:adec="http://schemas.microsoft.com/office/drawing/2017/decorative" val="1"/>
              </a:ext>
            </a:extLst>
          </p:cNvPr>
          <p:cNvSpPr>
            <a:spLocks noGrp="1"/>
          </p:cNvSpPr>
          <p:nvPr>
            <p:ph type="title"/>
          </p:nvPr>
        </p:nvSpPr>
        <p:spPr>
          <a:xfrm>
            <a:off x="2504661" y="3150705"/>
            <a:ext cx="6380922" cy="2117034"/>
          </a:xfrm>
        </p:spPr>
        <p:txBody>
          <a:bodyPr>
            <a:normAutofit/>
          </a:bodyPr>
          <a:lstStyle/>
          <a:p>
            <a:r>
              <a:rPr lang="en-US" sz="3200" dirty="0"/>
              <a:t>National Center for Excellence in Primary Care</a:t>
            </a:r>
            <a:br>
              <a:rPr lang="en-US" sz="3200" dirty="0"/>
            </a:br>
            <a:br>
              <a:rPr lang="en-US" sz="2700" dirty="0"/>
            </a:br>
            <a:endParaRPr lang="en-US" sz="2700" dirty="0"/>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Moderator</a:t>
            </a:r>
          </a:p>
        </p:txBody>
      </p:sp>
      <p:pic>
        <p:nvPicPr>
          <p:cNvPr id="5" name="Picture 4" descr="This is a photo of Arlene Bierman, AHRQ’s Chief Strategy Officer.">
            <a:extLst>
              <a:ext uri="{FF2B5EF4-FFF2-40B4-BE49-F238E27FC236}">
                <a16:creationId xmlns:a16="http://schemas.microsoft.com/office/drawing/2014/main" id="{861ECD0E-E2CF-771B-8891-5BFA7F3A41E2}"/>
              </a:ext>
            </a:extLst>
          </p:cNvPr>
          <p:cNvPicPr>
            <a:picLocks noChangeAspect="1"/>
          </p:cNvPicPr>
          <p:nvPr/>
        </p:nvPicPr>
        <p:blipFill>
          <a:blip r:embed="rId3" cstate="print">
            <a:extLst>
              <a:ext uri="{28A0092B-C50C-407E-A947-70E740481C1C}">
                <a14:useLocalDpi xmlns:a14="http://schemas.microsoft.com/office/drawing/2010/main"/>
              </a:ext>
            </a:extLst>
          </a:blip>
          <a:srcRect l="7757" t="4314" r="6430" b="32231"/>
          <a:stretch/>
        </p:blipFill>
        <p:spPr>
          <a:xfrm>
            <a:off x="1705609" y="1763158"/>
            <a:ext cx="3383280" cy="35024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385746" y="2068830"/>
            <a:ext cx="5289103" cy="2034540"/>
          </a:xfrm>
        </p:spPr>
        <p:txBody>
          <a:bodyPr vert="horz" lIns="91440" tIns="45720" rIns="91440" bIns="45720" rtlCol="0" anchor="t">
            <a:normAutofit fontScale="92500" lnSpcReduction="20000"/>
          </a:bodyPr>
          <a:lstStyle/>
          <a:p>
            <a:pPr marL="0" indent="0">
              <a:buNone/>
            </a:pPr>
            <a:endParaRPr lang="en-US" b="1" i="0">
              <a:solidFill>
                <a:srgbClr val="1B1B1B"/>
              </a:solidFill>
              <a:effectLst/>
              <a:latin typeface="Source Sans Pro" panose="020B0503030403020204" pitchFamily="34" charset="0"/>
            </a:endParaRPr>
          </a:p>
          <a:p>
            <a:pPr marL="0" indent="0">
              <a:buNone/>
            </a:pPr>
            <a:endParaRPr lang="en-US" b="1">
              <a:solidFill>
                <a:srgbClr val="1B1B1B"/>
              </a:solidFill>
              <a:latin typeface="Source Sans Pro" panose="020B0503030403020204" pitchFamily="34" charset="0"/>
            </a:endParaRPr>
          </a:p>
          <a:p>
            <a:pPr marL="0" indent="0">
              <a:buNone/>
            </a:pPr>
            <a:r>
              <a:rPr lang="en-US" b="1">
                <a:solidFill>
                  <a:srgbClr val="1B1B1B"/>
                </a:solidFill>
                <a:latin typeface="+mj-lt"/>
                <a:ea typeface="Source Sans Pro"/>
              </a:rPr>
              <a:t>Arlene Bierman</a:t>
            </a:r>
            <a:r>
              <a:rPr lang="en-US" b="1" i="0">
                <a:solidFill>
                  <a:srgbClr val="1B1B1B"/>
                </a:solidFill>
                <a:effectLst/>
                <a:latin typeface="+mj-lt"/>
                <a:ea typeface="Source Sans Pro"/>
              </a:rPr>
              <a:t>, MD, MS</a:t>
            </a:r>
            <a:br>
              <a:rPr lang="en-US">
                <a:latin typeface="+mj-lt"/>
              </a:rPr>
            </a:br>
            <a:r>
              <a:rPr lang="en-US">
                <a:latin typeface="+mj-lt"/>
              </a:rPr>
              <a:t>Chief Strategy Officer,</a:t>
            </a:r>
          </a:p>
          <a:p>
            <a:pPr marL="0" indent="0">
              <a:buNone/>
            </a:pPr>
            <a:r>
              <a:rPr lang="en-US">
                <a:latin typeface="+mj-lt"/>
                <a:cs typeface="Times New Roman" panose="02020603050405020304" pitchFamily="18" charset="0"/>
              </a:rPr>
              <a:t>AHRQ</a:t>
            </a:r>
            <a:endParaRPr lang="en-US">
              <a:effectLst/>
              <a:latin typeface="+mj-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4360C2C-28D0-093A-3FDA-F5A809ED69E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10</a:t>
            </a:fld>
            <a:endParaRPr lang="en-US"/>
          </a:p>
        </p:txBody>
      </p:sp>
    </p:spTree>
    <p:extLst>
      <p:ext uri="{BB962C8B-B14F-4D97-AF65-F5344CB8AC3E}">
        <p14:creationId xmlns:p14="http://schemas.microsoft.com/office/powerpoint/2010/main" val="138012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Presenters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7" name="TextBox 6">
            <a:extLst>
              <a:ext uri="{FF2B5EF4-FFF2-40B4-BE49-F238E27FC236}">
                <a16:creationId xmlns:a16="http://schemas.microsoft.com/office/drawing/2014/main" id="{B591DF68-A5F3-DC1D-75D3-1774E1F4E132}"/>
              </a:ext>
            </a:extLst>
          </p:cNvPr>
          <p:cNvSpPr txBox="1"/>
          <p:nvPr/>
        </p:nvSpPr>
        <p:spPr>
          <a:xfrm>
            <a:off x="1232554" y="1103432"/>
            <a:ext cx="10011065" cy="7109639"/>
          </a:xfrm>
          <a:prstGeom prst="rect">
            <a:avLst/>
          </a:prstGeom>
          <a:noFill/>
        </p:spPr>
        <p:txBody>
          <a:bodyPr wrap="square">
            <a:spAutoFit/>
          </a:bodyPr>
          <a:lstStyle/>
          <a:p>
            <a:pPr marR="0" lvl="0" rtl="0">
              <a:spcBef>
                <a:spcPts val="0"/>
              </a:spcBef>
              <a:spcAft>
                <a:spcPts val="0"/>
              </a:spcAft>
            </a:pPr>
            <a:endParaRPr lang="en-US" sz="2400" i="1">
              <a:effectLst/>
              <a:ea typeface="Calibri" panose="020F0502020204030204" pitchFamily="34" charset="0"/>
            </a:endParaRPr>
          </a:p>
          <a:p>
            <a:pPr marL="342900" indent="-342900">
              <a:buFont typeface="Symbol" panose="05050102010706020507" pitchFamily="18" charset="2"/>
              <a:buChar char=""/>
            </a:pPr>
            <a:r>
              <a:rPr lang="en-US" sz="2400" b="1">
                <a:effectLst/>
                <a:ea typeface="Calibri" panose="020F0502020204030204" pitchFamily="34" charset="0"/>
              </a:rPr>
              <a:t>Lisa Kern, MD, MPH </a:t>
            </a:r>
            <a:r>
              <a:rPr lang="en-US" sz="2400">
                <a:effectLst/>
                <a:ea typeface="Calibri" panose="020F0502020204030204" pitchFamily="34" charset="0"/>
              </a:rPr>
              <a:t>(Weill Medical College of Cornell University) </a:t>
            </a:r>
            <a:r>
              <a:rPr lang="en-US" sz="2400" i="1">
                <a:effectLst/>
                <a:ea typeface="Calibri" panose="020F0502020204030204" pitchFamily="34" charset="0"/>
              </a:rPr>
              <a:t>Care Fragmentation, Care Continuity, and Care Coordination: How They Differ and Why It Matters for Older Adults </a:t>
            </a:r>
          </a:p>
          <a:p>
            <a:pPr marL="342900" indent="-342900">
              <a:buFont typeface="Symbol" panose="05050102010706020507" pitchFamily="18" charset="2"/>
              <a:buChar char=""/>
            </a:pPr>
            <a:endParaRPr lang="en-US" sz="2400" b="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b="1">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r>
              <a:rPr lang="en-US" sz="2400" b="1">
                <a:effectLst/>
                <a:ea typeface="Calibri" panose="020F0502020204030204" pitchFamily="34" charset="0"/>
              </a:rPr>
              <a:t>Alberta K. Tran, Ph.D., RN, CCRN </a:t>
            </a:r>
            <a:r>
              <a:rPr lang="en-US" sz="2400">
                <a:effectLst/>
                <a:ea typeface="Calibri" panose="020F0502020204030204" pitchFamily="34" charset="0"/>
              </a:rPr>
              <a:t>(MedStar Institute for Quality and Safety) </a:t>
            </a:r>
            <a:r>
              <a:rPr lang="en-US" sz="2400" i="1">
                <a:effectLst/>
                <a:ea typeface="Calibri" panose="020F0502020204030204" pitchFamily="34" charset="0"/>
              </a:rPr>
              <a:t>State of the Science and Future Directions To Improve Diagnostic Safety in Older Adults</a:t>
            </a:r>
          </a:p>
          <a:p>
            <a:pPr marL="342900" marR="0" lvl="0" indent="-342900" rtl="0">
              <a:spcBef>
                <a:spcPts val="0"/>
              </a:spcBef>
              <a:spcAft>
                <a:spcPts val="0"/>
              </a:spcAft>
              <a:buFont typeface="Symbol" panose="05050102010706020507" pitchFamily="18" charset="2"/>
              <a:buChar char=""/>
            </a:pPr>
            <a:endParaRPr lang="en-US" sz="2400" i="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i="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r>
              <a:rPr lang="en-US" sz="2400" b="1">
                <a:effectLst/>
                <a:ea typeface="Calibri" panose="020F0502020204030204" pitchFamily="34" charset="0"/>
              </a:rPr>
              <a:t>Yu-Jung Wei, PhD </a:t>
            </a:r>
            <a:r>
              <a:rPr lang="en-US" sz="2400">
                <a:effectLst/>
                <a:ea typeface="Calibri" panose="020F0502020204030204" pitchFamily="34" charset="0"/>
              </a:rPr>
              <a:t>(Ohio State University) </a:t>
            </a:r>
            <a:r>
              <a:rPr lang="en-US" sz="2400" i="1">
                <a:effectLst/>
                <a:ea typeface="Calibri" panose="020F0502020204030204" pitchFamily="34" charset="0"/>
              </a:rPr>
              <a:t>Pain, Multimorbidity, Opioid-Drug Interactions and Risk for Opioid Use Disorder or Overdose in Older Adults</a:t>
            </a:r>
          </a:p>
          <a:p>
            <a:pPr marL="342900" marR="0" lvl="0" indent="-342900" rtl="0">
              <a:spcBef>
                <a:spcPts val="0"/>
              </a:spcBef>
              <a:spcAft>
                <a:spcPts val="0"/>
              </a:spcAft>
              <a:buFont typeface="Symbol" panose="05050102010706020507" pitchFamily="18" charset="2"/>
              <a:buChar char=""/>
            </a:pPr>
            <a:endParaRPr lang="en-US" sz="2400" i="1">
              <a:effectLst/>
              <a:ea typeface="Calibri" panose="020F0502020204030204" pitchFamily="34" charset="0"/>
            </a:endParaRPr>
          </a:p>
          <a:p>
            <a:pPr marR="0" lvl="0" rtl="0">
              <a:spcBef>
                <a:spcPts val="0"/>
              </a:spcBef>
              <a:spcAft>
                <a:spcPts val="0"/>
              </a:spcAft>
            </a:pPr>
            <a:endParaRPr lang="en-US" sz="2400" i="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i="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i="1">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0E0AFAB4-DBD4-F524-332A-9EAE25C4E4C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11</a:t>
            </a:fld>
            <a:endParaRPr lang="en-US"/>
          </a:p>
        </p:txBody>
      </p:sp>
    </p:spTree>
    <p:extLst>
      <p:ext uri="{BB962C8B-B14F-4D97-AF65-F5344CB8AC3E}">
        <p14:creationId xmlns:p14="http://schemas.microsoft.com/office/powerpoint/2010/main" val="263986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1</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704693" y="1103432"/>
            <a:ext cx="10542427" cy="19796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Care Fragmentation, Care Continuity, and Care Coordination:</a:t>
            </a:r>
          </a:p>
          <a:p>
            <a:pPr>
              <a:defRPr/>
            </a:pPr>
            <a:r>
              <a:rPr lang="en-US" sz="2800">
                <a:solidFill>
                  <a:schemeClr val="tx1"/>
                </a:solidFill>
              </a:rPr>
              <a:t>How They Differ and Why It Matters for Older Adults </a:t>
            </a:r>
          </a:p>
          <a:p>
            <a:pPr>
              <a:defRPr/>
            </a:pPr>
            <a:endParaRPr lang="en-US" sz="2800">
              <a:solidFill>
                <a:schemeClr val="tx1"/>
              </a:solidFill>
            </a:endParaRPr>
          </a:p>
        </p:txBody>
      </p:sp>
      <p:pic>
        <p:nvPicPr>
          <p:cNvPr id="5" name="Picture 4" descr="This is a photo of Lisa Kern, MD.">
            <a:extLst>
              <a:ext uri="{FF2B5EF4-FFF2-40B4-BE49-F238E27FC236}">
                <a16:creationId xmlns:a16="http://schemas.microsoft.com/office/drawing/2014/main" id="{B2F521A1-B226-E50B-1BAE-8AB2FA688B99}"/>
              </a:ext>
            </a:extLst>
          </p:cNvPr>
          <p:cNvPicPr>
            <a:picLocks noChangeAspect="1"/>
          </p:cNvPicPr>
          <p:nvPr/>
        </p:nvPicPr>
        <p:blipFill>
          <a:blip r:embed="rId3" cstate="print">
            <a:extLst>
              <a:ext uri="{28A0092B-C50C-407E-A947-70E740481C1C}">
                <a14:useLocalDpi xmlns:a14="http://schemas.microsoft.com/office/drawing/2010/main"/>
              </a:ext>
            </a:extLst>
          </a:blip>
          <a:srcRect b="18815"/>
          <a:stretch/>
        </p:blipFill>
        <p:spPr>
          <a:xfrm>
            <a:off x="3088879" y="2625052"/>
            <a:ext cx="2651760" cy="3229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5975906" y="3651419"/>
            <a:ext cx="4901164" cy="21031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a:effectLst/>
                <a:latin typeface="Calibri" panose="020F0502020204030204" pitchFamily="34" charset="0"/>
                <a:ea typeface="Calibri" panose="020F0502020204030204" pitchFamily="34" charset="0"/>
              </a:rPr>
              <a:t>Lisa Kern, MD, MPH </a:t>
            </a:r>
          </a:p>
          <a:p>
            <a:pPr marL="0" indent="0">
              <a:buNone/>
              <a:defRPr/>
            </a:pPr>
            <a:r>
              <a:rPr lang="en-US">
                <a:effectLst/>
                <a:latin typeface="Calibri" panose="020F0502020204030204" pitchFamily="34" charset="0"/>
                <a:ea typeface="Calibri" panose="020F0502020204030204" pitchFamily="34" charset="0"/>
              </a:rPr>
              <a:t>Weill Medical College of Cornell University </a:t>
            </a:r>
            <a:endParaRPr lang="en-US">
              <a:latin typeface="+mj-lt"/>
            </a:endParaRPr>
          </a:p>
        </p:txBody>
      </p:sp>
      <p:sp>
        <p:nvSpPr>
          <p:cNvPr id="3" name="Slide Number Placeholder 2">
            <a:extLst>
              <a:ext uri="{FF2B5EF4-FFF2-40B4-BE49-F238E27FC236}">
                <a16:creationId xmlns:a16="http://schemas.microsoft.com/office/drawing/2014/main" id="{CD3C4F08-9B14-9B75-9D71-1E9E6690DBC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12</a:t>
            </a:fld>
            <a:endParaRPr lang="en-US"/>
          </a:p>
        </p:txBody>
      </p:sp>
    </p:spTree>
    <p:extLst>
      <p:ext uri="{BB962C8B-B14F-4D97-AF65-F5344CB8AC3E}">
        <p14:creationId xmlns:p14="http://schemas.microsoft.com/office/powerpoint/2010/main" val="1544764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Case (hypothetical but typical)</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r>
              <a:rPr lang="en-US"/>
              <a:t>65-year-old woman with diabetes and coronary artery disease comes to establish care with me, as her primary care physician.</a:t>
            </a:r>
          </a:p>
          <a:p>
            <a:r>
              <a:rPr lang="en-US"/>
              <a:t>She says she is switching primary care physicians because she recently retired and lost her employer-based insurance; she now has Medicare.</a:t>
            </a:r>
          </a:p>
          <a:p>
            <a:r>
              <a:rPr lang="en-US"/>
              <a:t>Her cardiologist, who is in a different health system with a different electronic health record, recently started new medication, drew blood, and did an echo, but the patient does not have the details.</a:t>
            </a:r>
          </a:p>
          <a:p>
            <a:r>
              <a:rPr lang="en-US"/>
              <a:t>The patient also has an endocrinologist and ophthalmologist, who are in separate outside practices.</a:t>
            </a:r>
          </a:p>
          <a:p>
            <a:r>
              <a:rPr lang="en-US"/>
              <a:t>And the patient went to urgent care last night for foot pain. </a:t>
            </a:r>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13</a:t>
            </a:fld>
            <a:endParaRPr lang="en-US"/>
          </a:p>
        </p:txBody>
      </p:sp>
    </p:spTree>
    <p:extLst>
      <p:ext uri="{BB962C8B-B14F-4D97-AF65-F5344CB8AC3E}">
        <p14:creationId xmlns:p14="http://schemas.microsoft.com/office/powerpoint/2010/main" val="32933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Outline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Explain why fragmentation of care for older adults warrants more attention</a:t>
            </a:r>
          </a:p>
          <a:p>
            <a:pPr lvl="1"/>
            <a:r>
              <a:rPr lang="en-US"/>
              <a:t>Define fragmentation and distinguish it from care continuity and care coordination</a:t>
            </a:r>
          </a:p>
          <a:p>
            <a:pPr lvl="1"/>
            <a:r>
              <a:rPr lang="en-US"/>
              <a:t>Illustrate how a focus on fragmentation can lead to novel ideas for interventions that would not necessarily be identified through the lenses of continuity or coordination</a:t>
            </a:r>
          </a:p>
          <a:p>
            <a:r>
              <a:rPr lang="en-US"/>
              <a:t>Highlight key features of an ongoing AHRQ-funded trial that leverages these distinctions</a:t>
            </a:r>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14</a:t>
            </a:fld>
            <a:endParaRPr lang="en-US"/>
          </a:p>
        </p:txBody>
      </p:sp>
    </p:spTree>
    <p:extLst>
      <p:ext uri="{BB962C8B-B14F-4D97-AF65-F5344CB8AC3E}">
        <p14:creationId xmlns:p14="http://schemas.microsoft.com/office/powerpoint/2010/main" val="7745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Continuity</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Care continuity = the use of the same ambulatory physician repeatedly over time, such that the usual physician (who can be a primary care or specialist physician) accounts for a substantial proportion of visits</a:t>
            </a:r>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15</a:t>
            </a:fld>
            <a:endParaRPr lang="en-US"/>
          </a:p>
        </p:txBody>
      </p:sp>
      <p:pic>
        <p:nvPicPr>
          <p:cNvPr id="8" name="Picture 7">
            <a:extLst>
              <a:ext uri="{FF2B5EF4-FFF2-40B4-BE49-F238E27FC236}">
                <a16:creationId xmlns:a16="http://schemas.microsoft.com/office/drawing/2014/main" id="{743429F2-2776-3D64-10AD-3503B651ED9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17676" y="3536812"/>
            <a:ext cx="1393226" cy="1514687"/>
          </a:xfrm>
          <a:prstGeom prst="rect">
            <a:avLst/>
          </a:prstGeom>
        </p:spPr>
      </p:pic>
      <p:pic>
        <p:nvPicPr>
          <p:cNvPr id="9" name="Picture 8">
            <a:extLst>
              <a:ext uri="{FF2B5EF4-FFF2-40B4-BE49-F238E27FC236}">
                <a16:creationId xmlns:a16="http://schemas.microsoft.com/office/drawing/2014/main" id="{080B9C36-7749-78B2-2152-2F94C971D1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13454" y="3536812"/>
            <a:ext cx="1393226" cy="1514687"/>
          </a:xfrm>
          <a:prstGeom prst="rect">
            <a:avLst/>
          </a:prstGeom>
        </p:spPr>
      </p:pic>
      <p:pic>
        <p:nvPicPr>
          <p:cNvPr id="10" name="Picture 9">
            <a:extLst>
              <a:ext uri="{FF2B5EF4-FFF2-40B4-BE49-F238E27FC236}">
                <a16:creationId xmlns:a16="http://schemas.microsoft.com/office/drawing/2014/main" id="{7E5BF07C-9129-4343-76FB-BBD2ACD446D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4382" y="3536812"/>
            <a:ext cx="1393226" cy="1514687"/>
          </a:xfrm>
          <a:prstGeom prst="rect">
            <a:avLst/>
          </a:prstGeom>
        </p:spPr>
      </p:pic>
      <p:pic>
        <p:nvPicPr>
          <p:cNvPr id="12" name="Picture 11">
            <a:extLst>
              <a:ext uri="{FF2B5EF4-FFF2-40B4-BE49-F238E27FC236}">
                <a16:creationId xmlns:a16="http://schemas.microsoft.com/office/drawing/2014/main" id="{10400C22-010E-2E30-E456-A79534F061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9346" y="3565392"/>
            <a:ext cx="1356550" cy="1486107"/>
          </a:xfrm>
          <a:prstGeom prst="rect">
            <a:avLst/>
          </a:prstGeom>
        </p:spPr>
      </p:pic>
      <p:pic>
        <p:nvPicPr>
          <p:cNvPr id="13" name="Picture 12">
            <a:extLst>
              <a:ext uri="{FF2B5EF4-FFF2-40B4-BE49-F238E27FC236}">
                <a16:creationId xmlns:a16="http://schemas.microsoft.com/office/drawing/2014/main" id="{3BDBCC76-8BB4-F17F-8CC0-55DCA2A65D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44247" y="3536811"/>
            <a:ext cx="1393226" cy="1514687"/>
          </a:xfrm>
          <a:prstGeom prst="rect">
            <a:avLst/>
          </a:prstGeom>
        </p:spPr>
      </p:pic>
    </p:spTree>
    <p:extLst>
      <p:ext uri="{BB962C8B-B14F-4D97-AF65-F5344CB8AC3E}">
        <p14:creationId xmlns:p14="http://schemas.microsoft.com/office/powerpoint/2010/main" val="206396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Coordination</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Care coordination = the extent to which physicians are collectively operating in a team-like manner to develop and implement an overall care plan to meet the patient’s goals</a:t>
            </a:r>
          </a:p>
        </p:txBody>
      </p:sp>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16</a:t>
            </a:fld>
            <a:endParaRPr lang="en-US"/>
          </a:p>
        </p:txBody>
      </p:sp>
      <p:pic>
        <p:nvPicPr>
          <p:cNvPr id="4" name="Picture 3">
            <a:extLst>
              <a:ext uri="{FF2B5EF4-FFF2-40B4-BE49-F238E27FC236}">
                <a16:creationId xmlns:a16="http://schemas.microsoft.com/office/drawing/2014/main" id="{62345C3A-0442-8438-6D4D-AD1A4006974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17676" y="3536812"/>
            <a:ext cx="1393226" cy="1514687"/>
          </a:xfrm>
          <a:prstGeom prst="rect">
            <a:avLst/>
          </a:prstGeom>
        </p:spPr>
      </p:pic>
      <p:pic>
        <p:nvPicPr>
          <p:cNvPr id="5" name="Picture 4">
            <a:extLst>
              <a:ext uri="{FF2B5EF4-FFF2-40B4-BE49-F238E27FC236}">
                <a16:creationId xmlns:a16="http://schemas.microsoft.com/office/drawing/2014/main" id="{BB073898-F71B-AFF0-EDC2-826E5B3044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97391" y="3565392"/>
            <a:ext cx="1356550" cy="1486107"/>
          </a:xfrm>
          <a:prstGeom prst="rect">
            <a:avLst/>
          </a:prstGeom>
        </p:spPr>
      </p:pic>
      <p:pic>
        <p:nvPicPr>
          <p:cNvPr id="8" name="Picture 7">
            <a:extLst>
              <a:ext uri="{FF2B5EF4-FFF2-40B4-BE49-F238E27FC236}">
                <a16:creationId xmlns:a16="http://schemas.microsoft.com/office/drawing/2014/main" id="{8D5CEE85-50A8-9A06-F193-95E427A1FD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5570" y="3598734"/>
            <a:ext cx="1080857" cy="1452765"/>
          </a:xfrm>
          <a:prstGeom prst="rect">
            <a:avLst/>
          </a:prstGeom>
        </p:spPr>
      </p:pic>
      <p:sp>
        <p:nvSpPr>
          <p:cNvPr id="12" name="TextBox 11">
            <a:extLst>
              <a:ext uri="{FF2B5EF4-FFF2-40B4-BE49-F238E27FC236}">
                <a16:creationId xmlns:a16="http://schemas.microsoft.com/office/drawing/2014/main" id="{BC45FA0B-7039-3984-83E8-81AB04221F1D}"/>
              </a:ext>
            </a:extLst>
          </p:cNvPr>
          <p:cNvSpPr txBox="1"/>
          <p:nvPr/>
        </p:nvSpPr>
        <p:spPr>
          <a:xfrm>
            <a:off x="1317676" y="5051499"/>
            <a:ext cx="1356550" cy="923330"/>
          </a:xfrm>
          <a:prstGeom prst="rect">
            <a:avLst/>
          </a:prstGeom>
          <a:noFill/>
        </p:spPr>
        <p:txBody>
          <a:bodyPr wrap="square" rtlCol="0">
            <a:spAutoFit/>
          </a:bodyPr>
          <a:lstStyle/>
          <a:p>
            <a:pPr algn="ctr"/>
            <a:r>
              <a:rPr lang="en-US"/>
              <a:t>Primary care physician</a:t>
            </a:r>
          </a:p>
        </p:txBody>
      </p:sp>
      <p:sp>
        <p:nvSpPr>
          <p:cNvPr id="9" name="Speech Bubble: Oval 8">
            <a:extLst>
              <a:ext uri="{FF2B5EF4-FFF2-40B4-BE49-F238E27FC236}">
                <a16:creationId xmlns:a16="http://schemas.microsoft.com/office/drawing/2014/main" id="{D0D1F24E-B8FE-959A-4D11-18F40804D85A}"/>
              </a:ext>
            </a:extLst>
          </p:cNvPr>
          <p:cNvSpPr/>
          <p:nvPr/>
        </p:nvSpPr>
        <p:spPr>
          <a:xfrm>
            <a:off x="2283626" y="3230487"/>
            <a:ext cx="1135352" cy="72062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We agree</a:t>
            </a:r>
          </a:p>
        </p:txBody>
      </p:sp>
      <p:sp>
        <p:nvSpPr>
          <p:cNvPr id="13" name="TextBox 12">
            <a:extLst>
              <a:ext uri="{FF2B5EF4-FFF2-40B4-BE49-F238E27FC236}">
                <a16:creationId xmlns:a16="http://schemas.microsoft.com/office/drawing/2014/main" id="{8A3E621A-4FE1-9414-ABE2-0C39ACF264B8}"/>
              </a:ext>
            </a:extLst>
          </p:cNvPr>
          <p:cNvSpPr txBox="1"/>
          <p:nvPr/>
        </p:nvSpPr>
        <p:spPr>
          <a:xfrm>
            <a:off x="3382302" y="5051499"/>
            <a:ext cx="1356550" cy="369332"/>
          </a:xfrm>
          <a:prstGeom prst="rect">
            <a:avLst/>
          </a:prstGeom>
          <a:noFill/>
        </p:spPr>
        <p:txBody>
          <a:bodyPr wrap="square" rtlCol="0">
            <a:spAutoFit/>
          </a:bodyPr>
          <a:lstStyle/>
          <a:p>
            <a:r>
              <a:rPr lang="en-US"/>
              <a:t>Specialist</a:t>
            </a:r>
          </a:p>
        </p:txBody>
      </p:sp>
      <p:sp>
        <p:nvSpPr>
          <p:cNvPr id="15" name="Speech Bubble: Oval 14">
            <a:extLst>
              <a:ext uri="{FF2B5EF4-FFF2-40B4-BE49-F238E27FC236}">
                <a16:creationId xmlns:a16="http://schemas.microsoft.com/office/drawing/2014/main" id="{7B413F54-2B90-FF07-6C2B-62D543FC620B}"/>
              </a:ext>
            </a:extLst>
          </p:cNvPr>
          <p:cNvSpPr/>
          <p:nvPr/>
        </p:nvSpPr>
        <p:spPr>
          <a:xfrm>
            <a:off x="4245430" y="3227511"/>
            <a:ext cx="1135352" cy="72062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We agree</a:t>
            </a:r>
          </a:p>
        </p:txBody>
      </p:sp>
      <p:sp>
        <p:nvSpPr>
          <p:cNvPr id="14" name="TextBox 13">
            <a:extLst>
              <a:ext uri="{FF2B5EF4-FFF2-40B4-BE49-F238E27FC236}">
                <a16:creationId xmlns:a16="http://schemas.microsoft.com/office/drawing/2014/main" id="{A6C360C0-CBD6-7C0D-88BF-9B6152B82048}"/>
              </a:ext>
            </a:extLst>
          </p:cNvPr>
          <p:cNvSpPr txBox="1"/>
          <p:nvPr/>
        </p:nvSpPr>
        <p:spPr>
          <a:xfrm>
            <a:off x="5555570" y="5069286"/>
            <a:ext cx="1356550" cy="369332"/>
          </a:xfrm>
          <a:prstGeom prst="rect">
            <a:avLst/>
          </a:prstGeom>
          <a:noFill/>
        </p:spPr>
        <p:txBody>
          <a:bodyPr wrap="square" rtlCol="0">
            <a:spAutoFit/>
          </a:bodyPr>
          <a:lstStyle/>
          <a:p>
            <a:r>
              <a:rPr lang="en-US"/>
              <a:t>Patient</a:t>
            </a:r>
          </a:p>
        </p:txBody>
      </p:sp>
      <p:sp>
        <p:nvSpPr>
          <p:cNvPr id="16" name="Speech Bubble: Oval 15">
            <a:extLst>
              <a:ext uri="{FF2B5EF4-FFF2-40B4-BE49-F238E27FC236}">
                <a16:creationId xmlns:a16="http://schemas.microsoft.com/office/drawing/2014/main" id="{886B6807-91C2-F066-E140-BA4C284078A9}"/>
              </a:ext>
            </a:extLst>
          </p:cNvPr>
          <p:cNvSpPr/>
          <p:nvPr/>
        </p:nvSpPr>
        <p:spPr>
          <a:xfrm>
            <a:off x="6487132" y="3238422"/>
            <a:ext cx="1135352" cy="720623"/>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We agree</a:t>
            </a:r>
          </a:p>
        </p:txBody>
      </p:sp>
    </p:spTree>
    <p:extLst>
      <p:ext uri="{BB962C8B-B14F-4D97-AF65-F5344CB8AC3E}">
        <p14:creationId xmlns:p14="http://schemas.microsoft.com/office/powerpoint/2010/main" val="6498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Two Problems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pPr marL="0" indent="0">
              <a:buNone/>
            </a:pPr>
            <a:r>
              <a:rPr lang="en-US"/>
              <a:t>Continuity and coordination have been topics of discussion for decades, but:</a:t>
            </a:r>
          </a:p>
          <a:p>
            <a:r>
              <a:rPr lang="en-US"/>
              <a:t>Evaluations of previous care coordination interventions have shown that many of them have not been effective.</a:t>
            </a:r>
          </a:p>
          <a:p>
            <a:r>
              <a:rPr lang="en-US"/>
              <a:t>This may be because efforts to promote continuity and coordination have typically focused on a small number of providers, potentially omitting many others who may be involved.</a:t>
            </a:r>
          </a:p>
          <a:p>
            <a:pPr marL="627063" lvl="2" indent="0">
              <a:buNone/>
            </a:pPr>
            <a:endParaRPr lang="en-US"/>
          </a:p>
          <a:p>
            <a:pPr lvl="1"/>
            <a:endParaRPr lang="en-US"/>
          </a:p>
        </p:txBody>
      </p:sp>
      <p:sp>
        <p:nvSpPr>
          <p:cNvPr id="3" name="Slide Number Placeholder 2">
            <a:extLst>
              <a:ext uri="{FF2B5EF4-FFF2-40B4-BE49-F238E27FC236}">
                <a16:creationId xmlns:a16="http://schemas.microsoft.com/office/drawing/2014/main" id="{69E384DE-396C-E01D-1620-567D6C44A4A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17</a:t>
            </a:fld>
            <a:endParaRPr lang="en-US"/>
          </a:p>
        </p:txBody>
      </p:sp>
    </p:spTree>
    <p:extLst>
      <p:ext uri="{BB962C8B-B14F-4D97-AF65-F5344CB8AC3E}">
        <p14:creationId xmlns:p14="http://schemas.microsoft.com/office/powerpoint/2010/main" val="191781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Ambulatory Utilization in the U.S.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r>
              <a:rPr lang="en-US"/>
              <a:t>Landmark papers by Pham et al. in the NEJM in 2007 and in Annals of Intern Med in 2009 found that in the years 2000-2002: </a:t>
            </a:r>
          </a:p>
          <a:p>
            <a:pPr lvl="1"/>
            <a:r>
              <a:rPr lang="en-US"/>
              <a:t>The median Medicare beneficiary saw 7 ambulatory physicians each year (interquartile range [IQR] 4, 11).</a:t>
            </a:r>
          </a:p>
          <a:p>
            <a:pPr lvl="1"/>
            <a:r>
              <a:rPr lang="en-US"/>
              <a:t>Because different beneficiaries see different specialists (i.e., Mr. Jones and Mr. Brown may see different cardiologists), the typical primary care physician has 229 (IQR 125, 340) other physicians with whom care must be coordinated, equivalent to an additional 99 physicians for every 100 Medicare beneficiaries managed by the primary care physician.</a:t>
            </a:r>
          </a:p>
          <a:p>
            <a:r>
              <a:rPr lang="en-US"/>
              <a:t>Barnett et al. found that this problem has gotten worse over time (Ann Intern Med 2021).</a:t>
            </a:r>
          </a:p>
          <a:p>
            <a:pPr lvl="1"/>
            <a:r>
              <a:rPr lang="en-US"/>
              <a:t>The proportion of Medicare beneficiaries seeing 5 or more physicians annually increased from 19.1% in 2000 to 35.1% in 2019.</a:t>
            </a:r>
          </a:p>
          <a:p>
            <a:pPr lvl="1"/>
            <a:endParaRPr lang="en-US"/>
          </a:p>
          <a:p>
            <a:pPr lvl="1"/>
            <a:endParaRPr lang="en-US"/>
          </a:p>
        </p:txBody>
      </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18</a:t>
            </a:fld>
            <a:endParaRPr lang="en-US"/>
          </a:p>
        </p:txBody>
      </p:sp>
    </p:spTree>
    <p:extLst>
      <p:ext uri="{BB962C8B-B14F-4D97-AF65-F5344CB8AC3E}">
        <p14:creationId xmlns:p14="http://schemas.microsoft.com/office/powerpoint/2010/main" val="66579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Fragmentation</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599" y="1341438"/>
            <a:ext cx="10972800" cy="5014913"/>
          </a:xfrm>
        </p:spPr>
        <p:txBody>
          <a:bodyPr/>
          <a:lstStyle/>
          <a:p>
            <a:r>
              <a:rPr lang="en-US"/>
              <a:t>Care fragmentation = ambulatory care that is diffusely spread across many providers such that no single provider accounts for a substantial proportion of visits</a:t>
            </a:r>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19</a:t>
            </a:fld>
            <a:endParaRPr lang="en-US"/>
          </a:p>
        </p:txBody>
      </p:sp>
      <p:pic>
        <p:nvPicPr>
          <p:cNvPr id="9" name="Picture 8" descr="This is a graphic showing two patients, John and Ben, each with seven provider visits. John had three providers for those seven visits. Ben had five providers for those seven visits.">
            <a:extLst>
              <a:ext uri="{FF2B5EF4-FFF2-40B4-BE49-F238E27FC236}">
                <a16:creationId xmlns:a16="http://schemas.microsoft.com/office/drawing/2014/main" id="{0280918D-710B-72BE-1979-BFBC6D435623}"/>
              </a:ext>
            </a:extLst>
          </p:cNvPr>
          <p:cNvPicPr>
            <a:picLocks noChangeAspect="1"/>
          </p:cNvPicPr>
          <p:nvPr/>
        </p:nvPicPr>
        <p:blipFill>
          <a:blip r:embed="rId3"/>
          <a:stretch>
            <a:fillRect/>
          </a:stretch>
        </p:blipFill>
        <p:spPr>
          <a:xfrm>
            <a:off x="1011896" y="2838882"/>
            <a:ext cx="5822185" cy="3493311"/>
          </a:xfrm>
          <a:prstGeom prst="rect">
            <a:avLst/>
          </a:prstGeom>
        </p:spPr>
      </p:pic>
      <p:sp>
        <p:nvSpPr>
          <p:cNvPr id="5" name="TextBox 4">
            <a:extLst>
              <a:ext uri="{FF2B5EF4-FFF2-40B4-BE49-F238E27FC236}">
                <a16:creationId xmlns:a16="http://schemas.microsoft.com/office/drawing/2014/main" id="{21A2AC3F-4DD6-1EFC-6DEF-7D0B63BE41CC}"/>
              </a:ext>
            </a:extLst>
          </p:cNvPr>
          <p:cNvSpPr txBox="1"/>
          <p:nvPr/>
        </p:nvSpPr>
        <p:spPr>
          <a:xfrm>
            <a:off x="7236378" y="2838882"/>
            <a:ext cx="3696203" cy="954107"/>
          </a:xfrm>
          <a:prstGeom prst="rect">
            <a:avLst/>
          </a:prstGeom>
          <a:noFill/>
        </p:spPr>
        <p:txBody>
          <a:bodyPr wrap="square" rtlCol="0">
            <a:spAutoFit/>
          </a:bodyPr>
          <a:lstStyle/>
          <a:p>
            <a:pPr algn="ctr"/>
            <a:r>
              <a:rPr lang="en-US" sz="2800" b="1" i="1"/>
              <a:t>Who has more fragmented care?</a:t>
            </a:r>
          </a:p>
        </p:txBody>
      </p:sp>
      <p:sp>
        <p:nvSpPr>
          <p:cNvPr id="7" name="TextBox 6">
            <a:extLst>
              <a:ext uri="{FF2B5EF4-FFF2-40B4-BE49-F238E27FC236}">
                <a16:creationId xmlns:a16="http://schemas.microsoft.com/office/drawing/2014/main" id="{1CD2BC5B-9006-CE63-2436-C471A280829B}"/>
              </a:ext>
            </a:extLst>
          </p:cNvPr>
          <p:cNvSpPr txBox="1"/>
          <p:nvPr/>
        </p:nvSpPr>
        <p:spPr>
          <a:xfrm>
            <a:off x="7416899" y="3865107"/>
            <a:ext cx="3629015" cy="2246769"/>
          </a:xfrm>
          <a:prstGeom prst="rect">
            <a:avLst/>
          </a:prstGeom>
          <a:noFill/>
        </p:spPr>
        <p:txBody>
          <a:bodyPr wrap="square" rtlCol="0">
            <a:spAutoFit/>
          </a:bodyPr>
          <a:lstStyle/>
          <a:p>
            <a:pPr algn="ctr"/>
            <a:r>
              <a:rPr lang="en-US" sz="2800"/>
              <a:t>Ben – and there are millions of Medicare beneficiaries like him (likely ~25% of beneficiaries)!</a:t>
            </a:r>
          </a:p>
        </p:txBody>
      </p:sp>
    </p:spTree>
    <p:extLst>
      <p:ext uri="{BB962C8B-B14F-4D97-AF65-F5344CB8AC3E}">
        <p14:creationId xmlns:p14="http://schemas.microsoft.com/office/powerpoint/2010/main" val="38457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1310-02D9-B81D-6D75-9F0BD54CC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82A4B-381D-9508-78DE-2BF3F4547014}"/>
              </a:ext>
            </a:extLst>
          </p:cNvPr>
          <p:cNvSpPr>
            <a:spLocks noGrp="1"/>
          </p:cNvSpPr>
          <p:nvPr>
            <p:ph type="title"/>
          </p:nvPr>
        </p:nvSpPr>
        <p:spPr>
          <a:xfrm>
            <a:off x="609599" y="1662165"/>
            <a:ext cx="10972800" cy="1503346"/>
          </a:xfrm>
        </p:spPr>
        <p:txBody>
          <a:bodyPr>
            <a:normAutofit fontScale="90000"/>
          </a:bodyPr>
          <a:lstStyle/>
          <a:p>
            <a:br>
              <a:rPr lang="en-US" sz="3200" dirty="0"/>
            </a:br>
            <a:r>
              <a:rPr lang="en-US" sz="2700" dirty="0">
                <a:solidFill>
                  <a:schemeClr val="tx1"/>
                </a:solidFill>
              </a:rPr>
              <a:t>National Center for Excellence in Primary Care Research </a:t>
            </a:r>
            <a:br>
              <a:rPr lang="en-US" sz="2700" dirty="0">
                <a:solidFill>
                  <a:schemeClr val="tx1"/>
                </a:solidFill>
              </a:rPr>
            </a:br>
            <a:r>
              <a:rPr lang="en-US" sz="2700" dirty="0">
                <a:solidFill>
                  <a:schemeClr val="tx1"/>
                </a:solidFill>
              </a:rPr>
              <a:t>Presents </a:t>
            </a:r>
            <a:br>
              <a:rPr lang="en-US" sz="2700" dirty="0">
                <a:solidFill>
                  <a:schemeClr val="tx1"/>
                </a:solidFill>
              </a:rPr>
            </a:br>
            <a:br>
              <a:rPr lang="en-US" sz="2700" dirty="0">
                <a:solidFill>
                  <a:schemeClr val="tx1"/>
                </a:solidFill>
              </a:rPr>
            </a:br>
            <a:r>
              <a:rPr lang="en-US" sz="2700" i="1" dirty="0">
                <a:solidFill>
                  <a:schemeClr val="tx1"/>
                </a:solidFill>
              </a:rPr>
              <a:t>Approaches to Address Health Risks for Older Adults</a:t>
            </a:r>
            <a:br>
              <a:rPr lang="en-US" sz="2700" i="1" dirty="0">
                <a:solidFill>
                  <a:schemeClr val="tx1"/>
                </a:solidFill>
              </a:rPr>
            </a:br>
            <a:br>
              <a:rPr lang="en-US" sz="2700" i="1" dirty="0">
                <a:solidFill>
                  <a:schemeClr val="tx1"/>
                </a:solidFill>
              </a:rPr>
            </a:br>
            <a:br>
              <a:rPr lang="en-US" sz="2700" dirty="0">
                <a:solidFill>
                  <a:schemeClr val="tx1"/>
                </a:solidFill>
              </a:rPr>
            </a:br>
            <a:endParaRPr lang="en-US" sz="2700" dirty="0">
              <a:solidFill>
                <a:schemeClr val="tx1"/>
              </a:solidFill>
            </a:endParaRPr>
          </a:p>
        </p:txBody>
      </p:sp>
      <p:sp>
        <p:nvSpPr>
          <p:cNvPr id="4" name="TextBox 3">
            <a:extLst>
              <a:ext uri="{FF2B5EF4-FFF2-40B4-BE49-F238E27FC236}">
                <a16:creationId xmlns:a16="http://schemas.microsoft.com/office/drawing/2014/main" id="{6BF71052-01CB-1438-ACF9-D63A2AFD9F3F}"/>
              </a:ext>
            </a:extLst>
          </p:cNvPr>
          <p:cNvSpPr txBox="1"/>
          <p:nvPr/>
        </p:nvSpPr>
        <p:spPr>
          <a:xfrm>
            <a:off x="1486093" y="3428499"/>
            <a:ext cx="9006213" cy="461665"/>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January 16, 2025</a:t>
            </a:r>
          </a:p>
        </p:txBody>
      </p:sp>
      <p:sp>
        <p:nvSpPr>
          <p:cNvPr id="5" name="TextBox 4">
            <a:extLst>
              <a:ext uri="{FF2B5EF4-FFF2-40B4-BE49-F238E27FC236}">
                <a16:creationId xmlns:a16="http://schemas.microsoft.com/office/drawing/2014/main" id="{4C1A7247-F896-3837-C419-07C4AFF641B5}"/>
              </a:ext>
            </a:extLst>
          </p:cNvPr>
          <p:cNvSpPr txBox="1"/>
          <p:nvPr/>
        </p:nvSpPr>
        <p:spPr>
          <a:xfrm>
            <a:off x="945222" y="4444162"/>
            <a:ext cx="5150777" cy="1292662"/>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Presented by:</a:t>
            </a:r>
          </a:p>
          <a:p>
            <a:pPr algn="ctr"/>
            <a:r>
              <a:rPr lang="en-US" b="1">
                <a:latin typeface="Arial" panose="020B0604020202020204" pitchFamily="34" charset="0"/>
                <a:cs typeface="Arial" panose="020B0604020202020204" pitchFamily="34" charset="0"/>
              </a:rPr>
              <a:t>Lisa Kern, MD, MPH</a:t>
            </a:r>
          </a:p>
          <a:p>
            <a:pPr algn="ctr"/>
            <a:r>
              <a:rPr lang="it-IT" b="1">
                <a:latin typeface="Arial" panose="020B0604020202020204" pitchFamily="34" charset="0"/>
                <a:cs typeface="Arial" panose="020B0604020202020204" pitchFamily="34" charset="0"/>
              </a:rPr>
              <a:t>Alberta K. Tran, Ph.D., RN, CCRN</a:t>
            </a:r>
          </a:p>
          <a:p>
            <a:pPr algn="ctr"/>
            <a:r>
              <a:rPr lang="it-IT" b="1">
                <a:latin typeface="Arial" panose="020B0604020202020204" pitchFamily="34" charset="0"/>
                <a:cs typeface="Arial" panose="020B0604020202020204" pitchFamily="34" charset="0"/>
              </a:rPr>
              <a:t>Yu-Jung Wei, PhD </a:t>
            </a: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7EF55A-6165-6A5B-E762-F99581B8B013}"/>
              </a:ext>
            </a:extLst>
          </p:cNvPr>
          <p:cNvSpPr txBox="1"/>
          <p:nvPr/>
        </p:nvSpPr>
        <p:spPr>
          <a:xfrm>
            <a:off x="6096000" y="4444162"/>
            <a:ext cx="5908110" cy="738664"/>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Moderated by:</a:t>
            </a:r>
          </a:p>
          <a:p>
            <a:pPr algn="ctr"/>
            <a:r>
              <a:rPr lang="en-US" b="1">
                <a:latin typeface="Arial" panose="020B0604020202020204" pitchFamily="34" charset="0"/>
                <a:cs typeface="Arial" panose="020B0604020202020204" pitchFamily="34" charset="0"/>
              </a:rPr>
              <a:t>Arlene Bierman, MD, MS, AHRQ</a:t>
            </a:r>
          </a:p>
        </p:txBody>
      </p:sp>
    </p:spTree>
    <p:extLst>
      <p:ext uri="{BB962C8B-B14F-4D97-AF65-F5344CB8AC3E}">
        <p14:creationId xmlns:p14="http://schemas.microsoft.com/office/powerpoint/2010/main" val="148516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Concepts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a:t>Continuity and fragmentation are measures of utilization.</a:t>
            </a:r>
          </a:p>
          <a:p>
            <a:r>
              <a:rPr lang="en-US"/>
              <a:t>Coordination is a measure of communication.</a:t>
            </a:r>
          </a:p>
          <a:p>
            <a:r>
              <a:rPr lang="en-US"/>
              <a:t>Fragmentation may be clinically appropriate, but it creates challenges for physicians and can cause harm without communication.</a:t>
            </a:r>
          </a:p>
          <a:p>
            <a:r>
              <a:rPr lang="en-US"/>
              <a:t>Even in the era of electronic health records, gaps in communication persist (Timmins, Kern, et al. Ann Fam Med 2022).</a:t>
            </a:r>
          </a:p>
          <a:p>
            <a:pPr lvl="1"/>
            <a:r>
              <a:rPr lang="en-US"/>
              <a:t>Data from a 2019 survey found that approximately one-third of primary care physicians nationally do </a:t>
            </a:r>
            <a:r>
              <a:rPr lang="en-US" u="sng"/>
              <a:t>not</a:t>
            </a:r>
            <a:r>
              <a:rPr lang="en-US"/>
              <a:t> always or most of the time receive information back from a specialist after a consultation.</a:t>
            </a:r>
          </a:p>
          <a:p>
            <a:endParaRPr lang="en-US"/>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20</a:t>
            </a:fld>
            <a:endParaRPr lang="en-US"/>
          </a:p>
        </p:txBody>
      </p:sp>
    </p:spTree>
    <p:extLst>
      <p:ext uri="{BB962C8B-B14F-4D97-AF65-F5344CB8AC3E}">
        <p14:creationId xmlns:p14="http://schemas.microsoft.com/office/powerpoint/2010/main" val="404681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Previous Work</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a:t>I have now published &gt;30 articles on fragmentation of care.</a:t>
            </a:r>
          </a:p>
          <a:p>
            <a:r>
              <a:rPr lang="en-US"/>
              <a:t>Some key findings from this work include:</a:t>
            </a:r>
          </a:p>
          <a:p>
            <a:pPr lvl="1"/>
            <a:r>
              <a:rPr lang="en-US"/>
              <a:t>There are more than 40 (!) causes of fragmentation, according to patients and primary care physicians.</a:t>
            </a:r>
          </a:p>
          <a:p>
            <a:pPr lvl="1"/>
            <a:r>
              <a:rPr lang="en-US"/>
              <a:t>There are also at least 24 consequences of fragmentation, with 3 consequences desirable and 21 undesirable, including provider burnout.</a:t>
            </a:r>
          </a:p>
          <a:p>
            <a:pPr lvl="1"/>
            <a:r>
              <a:rPr lang="en-US"/>
              <a:t>Quantitative studies have found that more fragmentation is independently associated with more radiology tests, more emergency department visits, more hospitalizations, higher costs, and for some subsets of the population more incident heart attacks and strokes.</a:t>
            </a:r>
          </a:p>
          <a:p>
            <a:endParaRPr lang="en-US"/>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21</a:t>
            </a:fld>
            <a:endParaRPr lang="en-US"/>
          </a:p>
        </p:txBody>
      </p:sp>
    </p:spTree>
    <p:extLst>
      <p:ext uri="{BB962C8B-B14F-4D97-AF65-F5344CB8AC3E}">
        <p14:creationId xmlns:p14="http://schemas.microsoft.com/office/powerpoint/2010/main" val="142993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Need for Novel Interventions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a:t>Despite how common it is for patients to see multiple physicians, there have been relatively few studies of fragmentation and few interventions explicitly designed to address it.</a:t>
            </a:r>
          </a:p>
          <a:p>
            <a:r>
              <a:rPr lang="en-US"/>
              <a:t>Because fragmentation is caused by many factors, no single intervention will fix the problem.</a:t>
            </a:r>
          </a:p>
          <a:p>
            <a:r>
              <a:rPr lang="en-US"/>
              <a:t>However, a new framework published in JAMA Internal Medicine may guide the development of novel interventions (Kern, Bynum, Pincus. JAMA Intern Med 2024;184(3):236-237).</a:t>
            </a:r>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22</a:t>
            </a:fld>
            <a:endParaRPr lang="en-US"/>
          </a:p>
        </p:txBody>
      </p:sp>
    </p:spTree>
    <p:extLst>
      <p:ext uri="{BB962C8B-B14F-4D97-AF65-F5344CB8AC3E}">
        <p14:creationId xmlns:p14="http://schemas.microsoft.com/office/powerpoint/2010/main" val="386009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6P Framework*</a:t>
            </a:r>
          </a:p>
        </p:txBody>
      </p:sp>
      <p:graphicFrame>
        <p:nvGraphicFramePr>
          <p:cNvPr id="4" name="Content Placeholder 3" descr="This table is adapted from JAMA Intern Med 2024 Mar 1;184(3):236-237.  It shows “levels of action” (or stakeholders) in the first column, how those stakeholders may contribute to fragmentation in the second column, and possible interventions to address those contributions in the third column. This table is not comprehensive; it is illustrative. Also, a cause at one level of action could lead to an intervention at another level.">
            <a:extLst>
              <a:ext uri="{FF2B5EF4-FFF2-40B4-BE49-F238E27FC236}">
                <a16:creationId xmlns:a16="http://schemas.microsoft.com/office/drawing/2014/main" id="{A0A836B1-95D7-1DD9-EA80-65D51708F98F}"/>
              </a:ext>
            </a:extLst>
          </p:cNvPr>
          <p:cNvGraphicFramePr>
            <a:graphicFrameLocks noGrp="1"/>
          </p:cNvGraphicFramePr>
          <p:nvPr>
            <p:ph idx="1"/>
            <p:extLst>
              <p:ext uri="{D42A27DB-BD31-4B8C-83A1-F6EECF244321}">
                <p14:modId xmlns:p14="http://schemas.microsoft.com/office/powerpoint/2010/main" val="4086956282"/>
              </p:ext>
            </p:extLst>
          </p:nvPr>
        </p:nvGraphicFramePr>
        <p:xfrm>
          <a:off x="659605" y="1417077"/>
          <a:ext cx="11149536" cy="4333240"/>
        </p:xfrm>
        <a:graphic>
          <a:graphicData uri="http://schemas.openxmlformats.org/drawingml/2006/table">
            <a:tbl>
              <a:tblPr firstRow="1" bandRow="1">
                <a:tableStyleId>{00A15C55-8517-42AA-B614-E9B94910E393}</a:tableStyleId>
              </a:tblPr>
              <a:tblGrid>
                <a:gridCol w="2875332">
                  <a:extLst>
                    <a:ext uri="{9D8B030D-6E8A-4147-A177-3AD203B41FA5}">
                      <a16:colId xmlns:a16="http://schemas.microsoft.com/office/drawing/2014/main" val="1678428333"/>
                    </a:ext>
                  </a:extLst>
                </a:gridCol>
                <a:gridCol w="3724507">
                  <a:extLst>
                    <a:ext uri="{9D8B030D-6E8A-4147-A177-3AD203B41FA5}">
                      <a16:colId xmlns:a16="http://schemas.microsoft.com/office/drawing/2014/main" val="3700732862"/>
                    </a:ext>
                  </a:extLst>
                </a:gridCol>
                <a:gridCol w="4549697">
                  <a:extLst>
                    <a:ext uri="{9D8B030D-6E8A-4147-A177-3AD203B41FA5}">
                      <a16:colId xmlns:a16="http://schemas.microsoft.com/office/drawing/2014/main" val="3057741502"/>
                    </a:ext>
                  </a:extLst>
                </a:gridCol>
              </a:tblGrid>
              <a:tr h="370840">
                <a:tc>
                  <a:txBody>
                    <a:bodyPr/>
                    <a:lstStyle/>
                    <a:p>
                      <a:pPr algn="ctr"/>
                      <a:r>
                        <a:rPr lang="en-US" sz="1600">
                          <a:solidFill>
                            <a:schemeClr val="tx1"/>
                          </a:solidFill>
                        </a:rPr>
                        <a:t>Level of action (6P)</a:t>
                      </a:r>
                    </a:p>
                  </a:txBody>
                  <a:tcPr/>
                </a:tc>
                <a:tc>
                  <a:txBody>
                    <a:bodyPr/>
                    <a:lstStyle/>
                    <a:p>
                      <a:pPr algn="ctr"/>
                      <a:r>
                        <a:rPr lang="en-US" sz="1600">
                          <a:solidFill>
                            <a:schemeClr val="tx1"/>
                          </a:solidFill>
                        </a:rPr>
                        <a:t>Contribution to fragmentation</a:t>
                      </a:r>
                    </a:p>
                  </a:txBody>
                  <a:tcPr/>
                </a:tc>
                <a:tc>
                  <a:txBody>
                    <a:bodyPr/>
                    <a:lstStyle/>
                    <a:p>
                      <a:pPr algn="ctr"/>
                      <a:r>
                        <a:rPr lang="en-US" sz="1600" dirty="0">
                          <a:solidFill>
                            <a:schemeClr val="tx1"/>
                          </a:solidFill>
                        </a:rPr>
                        <a:t>Potential intervention</a:t>
                      </a:r>
                    </a:p>
                  </a:txBody>
                  <a:tcPr/>
                </a:tc>
                <a:extLst>
                  <a:ext uri="{0D108BD9-81ED-4DB2-BD59-A6C34878D82A}">
                    <a16:rowId xmlns:a16="http://schemas.microsoft.com/office/drawing/2014/main" val="2146463374"/>
                  </a:ext>
                </a:extLst>
              </a:tr>
              <a:tr h="370840">
                <a:tc>
                  <a:txBody>
                    <a:bodyPr/>
                    <a:lstStyle/>
                    <a:p>
                      <a:r>
                        <a:rPr lang="en-US" sz="1600">
                          <a:solidFill>
                            <a:schemeClr val="tx1"/>
                          </a:solidFill>
                        </a:rPr>
                        <a:t>Patients (and caregivers)</a:t>
                      </a:r>
                    </a:p>
                  </a:txBody>
                  <a:tcPr/>
                </a:tc>
                <a:tc>
                  <a:txBody>
                    <a:bodyPr/>
                    <a:lstStyle/>
                    <a:p>
                      <a:r>
                        <a:rPr lang="en-US" sz="1600">
                          <a:solidFill>
                            <a:schemeClr val="tx1"/>
                          </a:solidFill>
                        </a:rPr>
                        <a:t>Assumption that providers are communicating with each other</a:t>
                      </a:r>
                    </a:p>
                  </a:txBody>
                  <a:tcPr/>
                </a:tc>
                <a:tc>
                  <a:txBody>
                    <a:bodyPr/>
                    <a:lstStyle/>
                    <a:p>
                      <a:r>
                        <a:rPr lang="en-US" sz="1600" dirty="0">
                          <a:solidFill>
                            <a:schemeClr val="tx1"/>
                          </a:solidFill>
                        </a:rPr>
                        <a:t>Patient-facing educational intervention about fragmentation</a:t>
                      </a:r>
                    </a:p>
                  </a:txBody>
                  <a:tcPr/>
                </a:tc>
                <a:extLst>
                  <a:ext uri="{0D108BD9-81ED-4DB2-BD59-A6C34878D82A}">
                    <a16:rowId xmlns:a16="http://schemas.microsoft.com/office/drawing/2014/main" val="3741373177"/>
                  </a:ext>
                </a:extLst>
              </a:tr>
              <a:tr h="370840">
                <a:tc>
                  <a:txBody>
                    <a:bodyPr/>
                    <a:lstStyle/>
                    <a:p>
                      <a:r>
                        <a:rPr lang="en-US" sz="1600">
                          <a:solidFill>
                            <a:schemeClr val="tx1"/>
                          </a:solidFill>
                        </a:rPr>
                        <a:t>Providers (physicians and others)</a:t>
                      </a:r>
                    </a:p>
                  </a:txBody>
                  <a:tcPr/>
                </a:tc>
                <a:tc>
                  <a:txBody>
                    <a:bodyPr/>
                    <a:lstStyle/>
                    <a:p>
                      <a:r>
                        <a:rPr lang="en-US" sz="1600">
                          <a:solidFill>
                            <a:schemeClr val="tx1"/>
                          </a:solidFill>
                        </a:rPr>
                        <a:t>Lack of communication with each other</a:t>
                      </a:r>
                    </a:p>
                  </a:txBody>
                  <a:tcPr/>
                </a:tc>
                <a:tc>
                  <a:txBody>
                    <a:bodyPr/>
                    <a:lstStyle/>
                    <a:p>
                      <a:r>
                        <a:rPr lang="en-US" sz="1600">
                          <a:solidFill>
                            <a:schemeClr val="tx1"/>
                          </a:solidFill>
                        </a:rPr>
                        <a:t>With financial incentives from payers, improve communication across all providers</a:t>
                      </a:r>
                    </a:p>
                  </a:txBody>
                  <a:tcPr/>
                </a:tc>
                <a:extLst>
                  <a:ext uri="{0D108BD9-81ED-4DB2-BD59-A6C34878D82A}">
                    <a16:rowId xmlns:a16="http://schemas.microsoft.com/office/drawing/2014/main" val="3580482026"/>
                  </a:ext>
                </a:extLst>
              </a:tr>
              <a:tr h="370840">
                <a:tc>
                  <a:txBody>
                    <a:bodyPr/>
                    <a:lstStyle/>
                    <a:p>
                      <a:r>
                        <a:rPr lang="en-US" sz="1600">
                          <a:solidFill>
                            <a:schemeClr val="tx1"/>
                          </a:solidFill>
                        </a:rPr>
                        <a:t>Practice settings</a:t>
                      </a:r>
                    </a:p>
                  </a:txBody>
                  <a:tcPr/>
                </a:tc>
                <a:tc>
                  <a:txBody>
                    <a:bodyPr/>
                    <a:lstStyle/>
                    <a:p>
                      <a:r>
                        <a:rPr lang="en-US" sz="1600">
                          <a:solidFill>
                            <a:schemeClr val="tx1"/>
                          </a:solidFill>
                        </a:rPr>
                        <a:t>Lack of notification when a provider sees a patient with highly fragmented care</a:t>
                      </a:r>
                    </a:p>
                  </a:txBody>
                  <a:tcPr/>
                </a:tc>
                <a:tc>
                  <a:txBody>
                    <a:bodyPr/>
                    <a:lstStyle/>
                    <a:p>
                      <a:r>
                        <a:rPr lang="en-US" sz="1600">
                          <a:solidFill>
                            <a:schemeClr val="tx1"/>
                          </a:solidFill>
                        </a:rPr>
                        <a:t>Plans can identify patients with highly fragmented care in real time and work with patients and physicians to address it</a:t>
                      </a:r>
                    </a:p>
                  </a:txBody>
                  <a:tcPr/>
                </a:tc>
                <a:extLst>
                  <a:ext uri="{0D108BD9-81ED-4DB2-BD59-A6C34878D82A}">
                    <a16:rowId xmlns:a16="http://schemas.microsoft.com/office/drawing/2014/main" val="387989799"/>
                  </a:ext>
                </a:extLst>
              </a:tr>
              <a:tr h="370840">
                <a:tc>
                  <a:txBody>
                    <a:bodyPr/>
                    <a:lstStyle/>
                    <a:p>
                      <a:r>
                        <a:rPr lang="en-US" sz="1600">
                          <a:solidFill>
                            <a:schemeClr val="tx1"/>
                          </a:solidFill>
                        </a:rPr>
                        <a:t>Plans (public and private payers)</a:t>
                      </a:r>
                    </a:p>
                  </a:txBody>
                  <a:tcPr/>
                </a:tc>
                <a:tc>
                  <a:txBody>
                    <a:bodyPr/>
                    <a:lstStyle/>
                    <a:p>
                      <a:r>
                        <a:rPr lang="en-US" sz="1600">
                          <a:solidFill>
                            <a:schemeClr val="tx1"/>
                          </a:solidFill>
                        </a:rPr>
                        <a:t>Undervalue cognitive work of communication among providers</a:t>
                      </a:r>
                    </a:p>
                  </a:txBody>
                  <a:tcPr/>
                </a:tc>
                <a:tc>
                  <a:txBody>
                    <a:bodyPr/>
                    <a:lstStyle/>
                    <a:p>
                      <a:r>
                        <a:rPr lang="en-US" sz="1600">
                          <a:solidFill>
                            <a:schemeClr val="tx1"/>
                          </a:solidFill>
                        </a:rPr>
                        <a:t>Increase compensation for cognitive work of coordinating care across all providers</a:t>
                      </a:r>
                    </a:p>
                  </a:txBody>
                  <a:tcPr/>
                </a:tc>
                <a:extLst>
                  <a:ext uri="{0D108BD9-81ED-4DB2-BD59-A6C34878D82A}">
                    <a16:rowId xmlns:a16="http://schemas.microsoft.com/office/drawing/2014/main" val="2858479381"/>
                  </a:ext>
                </a:extLst>
              </a:tr>
              <a:tr h="370840">
                <a:tc>
                  <a:txBody>
                    <a:bodyPr/>
                    <a:lstStyle/>
                    <a:p>
                      <a:r>
                        <a:rPr lang="en-US" sz="1600">
                          <a:solidFill>
                            <a:schemeClr val="tx1"/>
                          </a:solidFill>
                        </a:rPr>
                        <a:t>Purchasers (employers)</a:t>
                      </a:r>
                    </a:p>
                  </a:txBody>
                  <a:tcPr/>
                </a:tc>
                <a:tc>
                  <a:txBody>
                    <a:bodyPr/>
                    <a:lstStyle/>
                    <a:p>
                      <a:r>
                        <a:rPr lang="en-US" sz="1600">
                          <a:solidFill>
                            <a:schemeClr val="tx1"/>
                          </a:solidFill>
                        </a:rPr>
                        <a:t>Lack of identification of fragmentation as an opportunity for improvement</a:t>
                      </a:r>
                    </a:p>
                  </a:txBody>
                  <a:tcPr/>
                </a:tc>
                <a:tc>
                  <a:txBody>
                    <a:bodyPr/>
                    <a:lstStyle/>
                    <a:p>
                      <a:r>
                        <a:rPr lang="en-US" sz="1600">
                          <a:solidFill>
                            <a:schemeClr val="tx1"/>
                          </a:solidFill>
                        </a:rPr>
                        <a:t>Put pressure on public and private payers to hold them accountable for addressing fragmentation</a:t>
                      </a:r>
                    </a:p>
                  </a:txBody>
                  <a:tcPr/>
                </a:tc>
                <a:extLst>
                  <a:ext uri="{0D108BD9-81ED-4DB2-BD59-A6C34878D82A}">
                    <a16:rowId xmlns:a16="http://schemas.microsoft.com/office/drawing/2014/main" val="2382511482"/>
                  </a:ext>
                </a:extLst>
              </a:tr>
              <a:tr h="370840">
                <a:tc>
                  <a:txBody>
                    <a:bodyPr/>
                    <a:lstStyle/>
                    <a:p>
                      <a:r>
                        <a:rPr lang="en-US" sz="1600">
                          <a:solidFill>
                            <a:schemeClr val="tx1"/>
                          </a:solidFill>
                        </a:rPr>
                        <a:t>Populations (communities)</a:t>
                      </a:r>
                    </a:p>
                  </a:txBody>
                  <a:tcPr/>
                </a:tc>
                <a:tc>
                  <a:txBody>
                    <a:bodyPr/>
                    <a:lstStyle/>
                    <a:p>
                      <a:r>
                        <a:rPr lang="en-US" sz="1600">
                          <a:solidFill>
                            <a:schemeClr val="tx1"/>
                          </a:solidFill>
                        </a:rPr>
                        <a:t>Lack of consistent communication between primary care and urgent care</a:t>
                      </a:r>
                    </a:p>
                  </a:txBody>
                  <a:tcPr/>
                </a:tc>
                <a:tc>
                  <a:txBody>
                    <a:bodyPr/>
                    <a:lstStyle/>
                    <a:p>
                      <a:r>
                        <a:rPr lang="en-US" sz="1600" dirty="0">
                          <a:solidFill>
                            <a:schemeClr val="tx1"/>
                          </a:solidFill>
                        </a:rPr>
                        <a:t>Improve communication between primary care and urgent care centers</a:t>
                      </a:r>
                    </a:p>
                  </a:txBody>
                  <a:tcPr/>
                </a:tc>
                <a:extLst>
                  <a:ext uri="{0D108BD9-81ED-4DB2-BD59-A6C34878D82A}">
                    <a16:rowId xmlns:a16="http://schemas.microsoft.com/office/drawing/2014/main" val="3476227773"/>
                  </a:ext>
                </a:extLst>
              </a:tr>
            </a:tbl>
          </a:graphicData>
        </a:graphic>
      </p:graphicFrame>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23</a:t>
            </a:fld>
            <a:endParaRPr lang="en-US"/>
          </a:p>
        </p:txBody>
      </p:sp>
      <p:sp>
        <p:nvSpPr>
          <p:cNvPr id="5" name="TextBox 4">
            <a:extLst>
              <a:ext uri="{FF2B5EF4-FFF2-40B4-BE49-F238E27FC236}">
                <a16:creationId xmlns:a16="http://schemas.microsoft.com/office/drawing/2014/main" id="{D5D65965-5027-8897-4A81-962EFBFB9B20}"/>
              </a:ext>
            </a:extLst>
          </p:cNvPr>
          <p:cNvSpPr txBox="1"/>
          <p:nvPr/>
        </p:nvSpPr>
        <p:spPr>
          <a:xfrm>
            <a:off x="1498796" y="5954138"/>
            <a:ext cx="10033597" cy="584775"/>
          </a:xfrm>
          <a:prstGeom prst="rect">
            <a:avLst/>
          </a:prstGeom>
          <a:noFill/>
        </p:spPr>
        <p:txBody>
          <a:bodyPr wrap="square" rtlCol="0">
            <a:spAutoFit/>
          </a:bodyPr>
          <a:lstStyle/>
          <a:p>
            <a:r>
              <a:rPr lang="en-US" sz="1600"/>
              <a:t>*This table, adapted from our JAMA IM 2024 paper, is not comprehensive; it is illustrative. Also, a cause at one level of action could lead to an intervention at another level.</a:t>
            </a:r>
          </a:p>
        </p:txBody>
      </p:sp>
    </p:spTree>
    <p:extLst>
      <p:ext uri="{BB962C8B-B14F-4D97-AF65-F5344CB8AC3E}">
        <p14:creationId xmlns:p14="http://schemas.microsoft.com/office/powerpoint/2010/main" val="1554321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 uri="{C183D7F6-B498-43B3-948B-1728B52AA6E4}">
                <adec:decorative xmlns:adec="http://schemas.microsoft.com/office/drawing/2017/decorative" val="1"/>
              </a:ext>
            </a:extLst>
          </p:cNvPr>
          <p:cNvSpPr>
            <a:spLocks noGrp="1"/>
          </p:cNvSpPr>
          <p:nvPr>
            <p:ph type="title"/>
          </p:nvPr>
        </p:nvSpPr>
        <p:spPr>
          <a:xfrm>
            <a:off x="709612" y="130418"/>
            <a:ext cx="10772775" cy="973014"/>
          </a:xfrm>
        </p:spPr>
        <p:txBody>
          <a:bodyPr>
            <a:normAutofit/>
          </a:bodyPr>
          <a:lstStyle/>
          <a:p>
            <a:r>
              <a:rPr lang="en-US"/>
              <a:t>6P Framework*</a:t>
            </a:r>
          </a:p>
        </p:txBody>
      </p:sp>
      <p:graphicFrame>
        <p:nvGraphicFramePr>
          <p:cNvPr id="4" name="Content Placeholder 3" descr="This table is adapted from JAMA Intern Med 2024 Mar 1;184(3):236-237.  It shows “levels of action” (or stakeholders) in the first column, how those stakeholders may contribute to fragmentation in the second column, and possible interventions to address those contributions in the third column. The second row is highlighted in red. The current trial is one of many possible versions of an intervention suggested by this second row.">
            <a:extLst>
              <a:ext uri="{FF2B5EF4-FFF2-40B4-BE49-F238E27FC236}">
                <a16:creationId xmlns:a16="http://schemas.microsoft.com/office/drawing/2014/main" id="{A0A836B1-95D7-1DD9-EA80-65D51708F98F}"/>
              </a:ext>
            </a:extLst>
          </p:cNvPr>
          <p:cNvGraphicFramePr>
            <a:graphicFrameLocks noGrp="1"/>
          </p:cNvGraphicFramePr>
          <p:nvPr>
            <p:ph idx="1"/>
            <p:extLst>
              <p:ext uri="{D42A27DB-BD31-4B8C-83A1-F6EECF244321}">
                <p14:modId xmlns:p14="http://schemas.microsoft.com/office/powerpoint/2010/main" val="1187647807"/>
              </p:ext>
            </p:extLst>
          </p:nvPr>
        </p:nvGraphicFramePr>
        <p:xfrm>
          <a:off x="659605" y="1417077"/>
          <a:ext cx="11149536" cy="4333240"/>
        </p:xfrm>
        <a:graphic>
          <a:graphicData uri="http://schemas.openxmlformats.org/drawingml/2006/table">
            <a:tbl>
              <a:tblPr firstRow="1" bandRow="1">
                <a:tableStyleId>{00A15C55-8517-42AA-B614-E9B94910E393}</a:tableStyleId>
              </a:tblPr>
              <a:tblGrid>
                <a:gridCol w="2875332">
                  <a:extLst>
                    <a:ext uri="{9D8B030D-6E8A-4147-A177-3AD203B41FA5}">
                      <a16:colId xmlns:a16="http://schemas.microsoft.com/office/drawing/2014/main" val="1678428333"/>
                    </a:ext>
                  </a:extLst>
                </a:gridCol>
                <a:gridCol w="3724507">
                  <a:extLst>
                    <a:ext uri="{9D8B030D-6E8A-4147-A177-3AD203B41FA5}">
                      <a16:colId xmlns:a16="http://schemas.microsoft.com/office/drawing/2014/main" val="3700732862"/>
                    </a:ext>
                  </a:extLst>
                </a:gridCol>
                <a:gridCol w="4549697">
                  <a:extLst>
                    <a:ext uri="{9D8B030D-6E8A-4147-A177-3AD203B41FA5}">
                      <a16:colId xmlns:a16="http://schemas.microsoft.com/office/drawing/2014/main" val="3057741502"/>
                    </a:ext>
                  </a:extLst>
                </a:gridCol>
              </a:tblGrid>
              <a:tr h="370840">
                <a:tc>
                  <a:txBody>
                    <a:bodyPr/>
                    <a:lstStyle/>
                    <a:p>
                      <a:pPr algn="ctr"/>
                      <a:r>
                        <a:rPr lang="en-US" sz="1600">
                          <a:solidFill>
                            <a:schemeClr val="tx1"/>
                          </a:solidFill>
                        </a:rPr>
                        <a:t>Level of action (6P)</a:t>
                      </a:r>
                    </a:p>
                  </a:txBody>
                  <a:tcPr/>
                </a:tc>
                <a:tc>
                  <a:txBody>
                    <a:bodyPr/>
                    <a:lstStyle/>
                    <a:p>
                      <a:pPr algn="ctr"/>
                      <a:r>
                        <a:rPr lang="en-US" sz="1600">
                          <a:solidFill>
                            <a:schemeClr val="tx1"/>
                          </a:solidFill>
                        </a:rPr>
                        <a:t>Contribution to fragmentation</a:t>
                      </a:r>
                    </a:p>
                  </a:txBody>
                  <a:tcPr/>
                </a:tc>
                <a:tc>
                  <a:txBody>
                    <a:bodyPr/>
                    <a:lstStyle/>
                    <a:p>
                      <a:pPr algn="ctr"/>
                      <a:r>
                        <a:rPr lang="en-US" sz="1600">
                          <a:solidFill>
                            <a:schemeClr val="tx1"/>
                          </a:solidFill>
                        </a:rPr>
                        <a:t>Potential intervention</a:t>
                      </a:r>
                    </a:p>
                  </a:txBody>
                  <a:tcPr/>
                </a:tc>
                <a:extLst>
                  <a:ext uri="{0D108BD9-81ED-4DB2-BD59-A6C34878D82A}">
                    <a16:rowId xmlns:a16="http://schemas.microsoft.com/office/drawing/2014/main" val="2146463374"/>
                  </a:ext>
                </a:extLst>
              </a:tr>
              <a:tr h="370840">
                <a:tc>
                  <a:txBody>
                    <a:bodyPr/>
                    <a:lstStyle/>
                    <a:p>
                      <a:r>
                        <a:rPr lang="en-US" sz="1600">
                          <a:solidFill>
                            <a:schemeClr val="tx1"/>
                          </a:solidFill>
                        </a:rPr>
                        <a:t>Patients (and caregivers)</a:t>
                      </a:r>
                    </a:p>
                  </a:txBody>
                  <a:tcPr/>
                </a:tc>
                <a:tc>
                  <a:txBody>
                    <a:bodyPr/>
                    <a:lstStyle/>
                    <a:p>
                      <a:r>
                        <a:rPr lang="en-US" sz="1600">
                          <a:solidFill>
                            <a:schemeClr val="tx1"/>
                          </a:solidFill>
                        </a:rPr>
                        <a:t>Assumption that providers are communicating with each other</a:t>
                      </a:r>
                    </a:p>
                  </a:txBody>
                  <a:tcPr/>
                </a:tc>
                <a:tc>
                  <a:txBody>
                    <a:bodyPr/>
                    <a:lstStyle/>
                    <a:p>
                      <a:r>
                        <a:rPr lang="en-US" sz="1600">
                          <a:solidFill>
                            <a:schemeClr val="tx1"/>
                          </a:solidFill>
                        </a:rPr>
                        <a:t>Patient-facing educational intervention about fragmentation</a:t>
                      </a:r>
                    </a:p>
                  </a:txBody>
                  <a:tcPr/>
                </a:tc>
                <a:extLst>
                  <a:ext uri="{0D108BD9-81ED-4DB2-BD59-A6C34878D82A}">
                    <a16:rowId xmlns:a16="http://schemas.microsoft.com/office/drawing/2014/main" val="3741373177"/>
                  </a:ext>
                </a:extLst>
              </a:tr>
              <a:tr h="370840">
                <a:tc>
                  <a:txBody>
                    <a:bodyPr/>
                    <a:lstStyle/>
                    <a:p>
                      <a:r>
                        <a:rPr lang="en-US" sz="1600" dirty="0">
                          <a:solidFill>
                            <a:srgbClr val="A60000"/>
                          </a:solidFill>
                        </a:rPr>
                        <a:t>Providers (physicians and others)</a:t>
                      </a:r>
                    </a:p>
                  </a:txBody>
                  <a:tcPr/>
                </a:tc>
                <a:tc>
                  <a:txBody>
                    <a:bodyPr/>
                    <a:lstStyle/>
                    <a:p>
                      <a:r>
                        <a:rPr lang="en-US" sz="1600" dirty="0">
                          <a:solidFill>
                            <a:srgbClr val="A60000"/>
                          </a:solidFill>
                        </a:rPr>
                        <a:t>Lack of communication with each other</a:t>
                      </a:r>
                    </a:p>
                  </a:txBody>
                  <a:tcPr/>
                </a:tc>
                <a:tc>
                  <a:txBody>
                    <a:bodyPr/>
                    <a:lstStyle/>
                    <a:p>
                      <a:r>
                        <a:rPr lang="en-US" sz="1600" dirty="0">
                          <a:solidFill>
                            <a:srgbClr val="A60000"/>
                          </a:solidFill>
                        </a:rPr>
                        <a:t>With financial incentives from payers, improve communication across all providers</a:t>
                      </a:r>
                    </a:p>
                  </a:txBody>
                  <a:tcPr/>
                </a:tc>
                <a:extLst>
                  <a:ext uri="{0D108BD9-81ED-4DB2-BD59-A6C34878D82A}">
                    <a16:rowId xmlns:a16="http://schemas.microsoft.com/office/drawing/2014/main" val="3580482026"/>
                  </a:ext>
                </a:extLst>
              </a:tr>
              <a:tr h="370840">
                <a:tc>
                  <a:txBody>
                    <a:bodyPr/>
                    <a:lstStyle/>
                    <a:p>
                      <a:r>
                        <a:rPr lang="en-US" sz="1600">
                          <a:solidFill>
                            <a:schemeClr val="tx1"/>
                          </a:solidFill>
                        </a:rPr>
                        <a:t>Practice settings</a:t>
                      </a:r>
                    </a:p>
                  </a:txBody>
                  <a:tcPr/>
                </a:tc>
                <a:tc>
                  <a:txBody>
                    <a:bodyPr/>
                    <a:lstStyle/>
                    <a:p>
                      <a:r>
                        <a:rPr lang="en-US" sz="1600">
                          <a:solidFill>
                            <a:schemeClr val="tx1"/>
                          </a:solidFill>
                        </a:rPr>
                        <a:t>Lack of notification when a provider sees a patient with highly fragmented care</a:t>
                      </a:r>
                    </a:p>
                  </a:txBody>
                  <a:tcPr/>
                </a:tc>
                <a:tc>
                  <a:txBody>
                    <a:bodyPr/>
                    <a:lstStyle/>
                    <a:p>
                      <a:r>
                        <a:rPr lang="en-US" sz="1600">
                          <a:solidFill>
                            <a:schemeClr val="tx1"/>
                          </a:solidFill>
                        </a:rPr>
                        <a:t>Plans can identify patients with highly fragmented care in real time and work with patients and physicians to address it</a:t>
                      </a:r>
                    </a:p>
                  </a:txBody>
                  <a:tcPr/>
                </a:tc>
                <a:extLst>
                  <a:ext uri="{0D108BD9-81ED-4DB2-BD59-A6C34878D82A}">
                    <a16:rowId xmlns:a16="http://schemas.microsoft.com/office/drawing/2014/main" val="387989799"/>
                  </a:ext>
                </a:extLst>
              </a:tr>
              <a:tr h="370840">
                <a:tc>
                  <a:txBody>
                    <a:bodyPr/>
                    <a:lstStyle/>
                    <a:p>
                      <a:r>
                        <a:rPr lang="en-US" sz="1600">
                          <a:solidFill>
                            <a:schemeClr val="tx1"/>
                          </a:solidFill>
                        </a:rPr>
                        <a:t>Plans (public and private payers)</a:t>
                      </a:r>
                    </a:p>
                  </a:txBody>
                  <a:tcPr/>
                </a:tc>
                <a:tc>
                  <a:txBody>
                    <a:bodyPr/>
                    <a:lstStyle/>
                    <a:p>
                      <a:r>
                        <a:rPr lang="en-US" sz="1600">
                          <a:solidFill>
                            <a:schemeClr val="tx1"/>
                          </a:solidFill>
                        </a:rPr>
                        <a:t>Undervalue cognitive work of communication among providers</a:t>
                      </a:r>
                    </a:p>
                  </a:txBody>
                  <a:tcPr/>
                </a:tc>
                <a:tc>
                  <a:txBody>
                    <a:bodyPr/>
                    <a:lstStyle/>
                    <a:p>
                      <a:r>
                        <a:rPr lang="en-US" sz="1600">
                          <a:solidFill>
                            <a:schemeClr val="tx1"/>
                          </a:solidFill>
                        </a:rPr>
                        <a:t>Increase compensation for cognitive work</a:t>
                      </a:r>
                    </a:p>
                  </a:txBody>
                  <a:tcPr/>
                </a:tc>
                <a:extLst>
                  <a:ext uri="{0D108BD9-81ED-4DB2-BD59-A6C34878D82A}">
                    <a16:rowId xmlns:a16="http://schemas.microsoft.com/office/drawing/2014/main" val="2858479381"/>
                  </a:ext>
                </a:extLst>
              </a:tr>
              <a:tr h="370840">
                <a:tc>
                  <a:txBody>
                    <a:bodyPr/>
                    <a:lstStyle/>
                    <a:p>
                      <a:r>
                        <a:rPr lang="en-US" sz="1600">
                          <a:solidFill>
                            <a:schemeClr val="tx1"/>
                          </a:solidFill>
                        </a:rPr>
                        <a:t>Purchasers (employers)</a:t>
                      </a:r>
                    </a:p>
                  </a:txBody>
                  <a:tcPr/>
                </a:tc>
                <a:tc>
                  <a:txBody>
                    <a:bodyPr/>
                    <a:lstStyle/>
                    <a:p>
                      <a:r>
                        <a:rPr lang="en-US" sz="1600">
                          <a:solidFill>
                            <a:schemeClr val="tx1"/>
                          </a:solidFill>
                        </a:rPr>
                        <a:t>Lack of identification of fragmentation as an opportunity for improvement</a:t>
                      </a:r>
                    </a:p>
                  </a:txBody>
                  <a:tcPr/>
                </a:tc>
                <a:tc>
                  <a:txBody>
                    <a:bodyPr/>
                    <a:lstStyle/>
                    <a:p>
                      <a:r>
                        <a:rPr lang="en-US" sz="1600">
                          <a:solidFill>
                            <a:schemeClr val="tx1"/>
                          </a:solidFill>
                        </a:rPr>
                        <a:t>Put pressure on public and private payers to hold them accountable for addressing fragmentation</a:t>
                      </a:r>
                    </a:p>
                  </a:txBody>
                  <a:tcPr/>
                </a:tc>
                <a:extLst>
                  <a:ext uri="{0D108BD9-81ED-4DB2-BD59-A6C34878D82A}">
                    <a16:rowId xmlns:a16="http://schemas.microsoft.com/office/drawing/2014/main" val="2382511482"/>
                  </a:ext>
                </a:extLst>
              </a:tr>
              <a:tr h="370840">
                <a:tc>
                  <a:txBody>
                    <a:bodyPr/>
                    <a:lstStyle/>
                    <a:p>
                      <a:r>
                        <a:rPr lang="en-US" sz="1600">
                          <a:solidFill>
                            <a:schemeClr val="tx1"/>
                          </a:solidFill>
                        </a:rPr>
                        <a:t>Populations (communities)</a:t>
                      </a:r>
                    </a:p>
                  </a:txBody>
                  <a:tcPr/>
                </a:tc>
                <a:tc>
                  <a:txBody>
                    <a:bodyPr/>
                    <a:lstStyle/>
                    <a:p>
                      <a:r>
                        <a:rPr lang="en-US" sz="1600">
                          <a:solidFill>
                            <a:schemeClr val="tx1"/>
                          </a:solidFill>
                        </a:rPr>
                        <a:t>Lack of consistent communication between primary care and urgent care</a:t>
                      </a:r>
                    </a:p>
                  </a:txBody>
                  <a:tcPr/>
                </a:tc>
                <a:tc>
                  <a:txBody>
                    <a:bodyPr/>
                    <a:lstStyle/>
                    <a:p>
                      <a:r>
                        <a:rPr lang="en-US" sz="1600" dirty="0">
                          <a:solidFill>
                            <a:schemeClr val="tx1"/>
                          </a:solidFill>
                        </a:rPr>
                        <a:t>Improve communication between primary care and urgent care centers</a:t>
                      </a:r>
                    </a:p>
                  </a:txBody>
                  <a:tcPr/>
                </a:tc>
                <a:extLst>
                  <a:ext uri="{0D108BD9-81ED-4DB2-BD59-A6C34878D82A}">
                    <a16:rowId xmlns:a16="http://schemas.microsoft.com/office/drawing/2014/main" val="3476227773"/>
                  </a:ext>
                </a:extLst>
              </a:tr>
            </a:tbl>
          </a:graphicData>
        </a:graphic>
      </p:graphicFrame>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24</a:t>
            </a:fld>
            <a:endParaRPr lang="en-US"/>
          </a:p>
        </p:txBody>
      </p:sp>
      <p:sp>
        <p:nvSpPr>
          <p:cNvPr id="5" name="TextBox 4">
            <a:extLst>
              <a:ext uri="{FF2B5EF4-FFF2-40B4-BE49-F238E27FC236}">
                <a16:creationId xmlns:a16="http://schemas.microsoft.com/office/drawing/2014/main" id="{D5D65965-5027-8897-4A81-962EFBFB9B20}"/>
              </a:ext>
            </a:extLst>
          </p:cNvPr>
          <p:cNvSpPr txBox="1"/>
          <p:nvPr/>
        </p:nvSpPr>
        <p:spPr>
          <a:xfrm>
            <a:off x="1498796" y="5954138"/>
            <a:ext cx="10033597" cy="338554"/>
          </a:xfrm>
          <a:prstGeom prst="rect">
            <a:avLst/>
          </a:prstGeom>
          <a:noFill/>
        </p:spPr>
        <p:txBody>
          <a:bodyPr wrap="square" rtlCol="0">
            <a:spAutoFit/>
          </a:bodyPr>
          <a:lstStyle/>
          <a:p>
            <a:r>
              <a:rPr lang="en-US" sz="1600">
                <a:solidFill>
                  <a:srgbClr val="FF0000"/>
                </a:solidFill>
              </a:rPr>
              <a:t>*Current trial is one of many versions of this.</a:t>
            </a:r>
          </a:p>
        </p:txBody>
      </p:sp>
    </p:spTree>
    <p:extLst>
      <p:ext uri="{BB962C8B-B14F-4D97-AF65-F5344CB8AC3E}">
        <p14:creationId xmlns:p14="http://schemas.microsoft.com/office/powerpoint/2010/main" val="3602945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809625" y="199292"/>
            <a:ext cx="10772775" cy="973014"/>
          </a:xfrm>
        </p:spPr>
        <p:txBody>
          <a:bodyPr>
            <a:noAutofit/>
          </a:bodyPr>
          <a:lstStyle/>
          <a:p>
            <a:r>
              <a:rPr lang="en-US" sz="2800"/>
              <a:t>Key Features of Current Trial (Improving How Older Adults at Risk for CVD Are Selected for Care Coordination)</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r>
              <a:rPr lang="en-US"/>
              <a:t>Set inside a Medicare accountable care organization (ACO), which has financial incentives from Medicare to improve care coordination.</a:t>
            </a:r>
          </a:p>
          <a:p>
            <a:r>
              <a:rPr lang="en-US"/>
              <a:t>Targets people with or at risk for cardiovascular disease (as that population often sees multiple specialists of different types)</a:t>
            </a:r>
          </a:p>
          <a:p>
            <a:r>
              <a:rPr lang="en-US"/>
              <a:t>Uses highly fragmented care (measured in claims) as an inclusion criterion – the first of two trials to do so (the other is also mine)</a:t>
            </a:r>
          </a:p>
          <a:p>
            <a:r>
              <a:rPr lang="en-US"/>
              <a:t>Proactively asks patients if they think their care is well coordinated (which has not previously been used as actionable information)</a:t>
            </a:r>
          </a:p>
          <a:p>
            <a:r>
              <a:rPr lang="en-US"/>
              <a:t>Offers the assistance of care managers (who are already employed by the ACO) to address any perceived gaps in communication</a:t>
            </a:r>
          </a:p>
          <a:p>
            <a:r>
              <a:rPr lang="en-US"/>
              <a:t>Results are not yet available</a:t>
            </a:r>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25</a:t>
            </a:fld>
            <a:endParaRPr lang="en-US"/>
          </a:p>
        </p:txBody>
      </p:sp>
    </p:spTree>
    <p:extLst>
      <p:ext uri="{BB962C8B-B14F-4D97-AF65-F5344CB8AC3E}">
        <p14:creationId xmlns:p14="http://schemas.microsoft.com/office/powerpoint/2010/main" val="1906459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E532-E8F4-EE0C-0F46-9727047B3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0E6C7-CC3F-471A-62A7-20E576955136}"/>
              </a:ext>
            </a:extLst>
          </p:cNvPr>
          <p:cNvSpPr>
            <a:spLocks noGrp="1"/>
          </p:cNvSpPr>
          <p:nvPr>
            <p:ph type="title"/>
          </p:nvPr>
        </p:nvSpPr>
        <p:spPr>
          <a:xfrm>
            <a:off x="709612" y="130418"/>
            <a:ext cx="10772775" cy="973014"/>
          </a:xfrm>
        </p:spPr>
        <p:txBody>
          <a:bodyPr>
            <a:normAutofit/>
          </a:bodyPr>
          <a:lstStyle/>
          <a:p>
            <a:r>
              <a:rPr lang="en-US"/>
              <a:t>Discussion</a:t>
            </a:r>
          </a:p>
        </p:txBody>
      </p:sp>
      <p:sp>
        <p:nvSpPr>
          <p:cNvPr id="6" name="Content Placeholder 5">
            <a:extLst>
              <a:ext uri="{FF2B5EF4-FFF2-40B4-BE49-F238E27FC236}">
                <a16:creationId xmlns:a16="http://schemas.microsoft.com/office/drawing/2014/main" id="{CB20CB2A-18DF-5745-B836-91D11831E3C9}"/>
              </a:ext>
            </a:extLst>
          </p:cNvPr>
          <p:cNvSpPr>
            <a:spLocks noGrp="1"/>
          </p:cNvSpPr>
          <p:nvPr>
            <p:ph idx="1"/>
          </p:nvPr>
        </p:nvSpPr>
        <p:spPr/>
        <p:txBody>
          <a:bodyPr>
            <a:normAutofit lnSpcReduction="10000"/>
          </a:bodyPr>
          <a:lstStyle/>
          <a:p>
            <a:r>
              <a:rPr lang="en-US"/>
              <a:t>There is no consensus yet on whether interventions should decrease fragmentation or ameliorate its potentially harmful effects. </a:t>
            </a:r>
          </a:p>
          <a:p>
            <a:r>
              <a:rPr lang="en-US"/>
              <a:t>However, the problem of fragmented care requires urgent attention.</a:t>
            </a:r>
          </a:p>
          <a:p>
            <a:r>
              <a:rPr lang="en-US"/>
              <a:t>Primary care has a huge role to play in the solution, but primary care cannot do this alone, because this is a “systems” problem.</a:t>
            </a:r>
          </a:p>
          <a:p>
            <a:r>
              <a:rPr lang="en-US"/>
              <a:t>National discussions and health services research are needed to develop, test, and implement new strategies to address fragmentation.</a:t>
            </a:r>
          </a:p>
        </p:txBody>
      </p:sp>
      <p:sp>
        <p:nvSpPr>
          <p:cNvPr id="3" name="Slide Number Placeholder 2">
            <a:extLst>
              <a:ext uri="{FF2B5EF4-FFF2-40B4-BE49-F238E27FC236}">
                <a16:creationId xmlns:a16="http://schemas.microsoft.com/office/drawing/2014/main" id="{B10F81BB-B1DC-DCEA-D96C-9D6B8D1ACD0A}"/>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26</a:t>
            </a:fld>
            <a:endParaRPr lang="en-US"/>
          </a:p>
        </p:txBody>
      </p:sp>
    </p:spTree>
    <p:extLst>
      <p:ext uri="{BB962C8B-B14F-4D97-AF65-F5344CB8AC3E}">
        <p14:creationId xmlns:p14="http://schemas.microsoft.com/office/powerpoint/2010/main" val="166355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Acknowledgements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Agency for Healthcare Research &amp; Quality (K18HS029255)</a:t>
            </a:r>
          </a:p>
          <a:p>
            <a:r>
              <a:rPr lang="en-US"/>
              <a:t>National Institute on Aging’s IMPACT Collaboratory (5U54AG063546-05, subaward 00002102)</a:t>
            </a:r>
          </a:p>
          <a:p>
            <a:r>
              <a:rPr lang="en-US"/>
              <a:t>Julie Bynum, MD, MPH and Harold Pincus, MD</a:t>
            </a:r>
          </a:p>
          <a:p>
            <a:r>
              <a:rPr lang="en-US"/>
              <a:t>Weill Cornell Medicine and </a:t>
            </a:r>
            <a:r>
              <a:rPr lang="en-US" err="1"/>
              <a:t>NewYork</a:t>
            </a:r>
            <a:r>
              <a:rPr lang="en-US"/>
              <a:t> Quality Care</a:t>
            </a:r>
          </a:p>
        </p:txBody>
      </p:sp>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27</a:t>
            </a:fld>
            <a:endParaRPr lang="en-US"/>
          </a:p>
        </p:txBody>
      </p:sp>
    </p:spTree>
    <p:extLst>
      <p:ext uri="{BB962C8B-B14F-4D97-AF65-F5344CB8AC3E}">
        <p14:creationId xmlns:p14="http://schemas.microsoft.com/office/powerpoint/2010/main" val="267853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2</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7"/>
            <a:ext cx="9493321" cy="2227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chemeClr val="tx1"/>
                </a:solidFill>
              </a:rPr>
              <a:t>State of the Science and Future Directions To Improve Diagnostic Safety in Older Adults</a:t>
            </a:r>
          </a:p>
        </p:txBody>
      </p:sp>
      <p:pic>
        <p:nvPicPr>
          <p:cNvPr id="5" name="Picture 4" descr="This is a photo of Alberta K. Tran, Ph.D, RN.">
            <a:extLst>
              <a:ext uri="{FF2B5EF4-FFF2-40B4-BE49-F238E27FC236}">
                <a16:creationId xmlns:a16="http://schemas.microsoft.com/office/drawing/2014/main" id="{11E4F0D0-0443-85E9-5226-2ADB88A69897}"/>
              </a:ext>
            </a:extLst>
          </p:cNvPr>
          <p:cNvPicPr>
            <a:picLocks noChangeAspect="1"/>
          </p:cNvPicPr>
          <p:nvPr/>
        </p:nvPicPr>
        <p:blipFill>
          <a:blip r:embed="rId3" cstate="print">
            <a:extLst>
              <a:ext uri="{28A0092B-C50C-407E-A947-70E740481C1C}">
                <a14:useLocalDpi xmlns:a14="http://schemas.microsoft.com/office/drawing/2010/main"/>
              </a:ext>
            </a:extLst>
          </a:blip>
          <a:srcRect b="2955"/>
          <a:stretch/>
        </p:blipFill>
        <p:spPr>
          <a:xfrm>
            <a:off x="3367918" y="2988495"/>
            <a:ext cx="2377440" cy="2883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263763" y="3729520"/>
            <a:ext cx="5090037" cy="2044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800" b="1">
                <a:effectLst/>
                <a:latin typeface="Calibri" panose="020F0502020204030204" pitchFamily="34" charset="0"/>
                <a:ea typeface="Calibri" panose="020F0502020204030204" pitchFamily="34" charset="0"/>
              </a:rPr>
              <a:t>Alberta K. Tran, Ph.D., RN, CCRN </a:t>
            </a:r>
            <a:r>
              <a:rPr lang="en-US" sz="2800">
                <a:effectLst/>
                <a:latin typeface="Calibri" panose="020F0502020204030204" pitchFamily="34" charset="0"/>
                <a:ea typeface="Calibri" panose="020F0502020204030204" pitchFamily="34" charset="0"/>
              </a:rPr>
              <a:t>MedStar Institute for Quality and Safety </a:t>
            </a:r>
            <a:endParaRPr lang="en-US"/>
          </a:p>
        </p:txBody>
      </p:sp>
      <p:sp>
        <p:nvSpPr>
          <p:cNvPr id="3" name="Slide Number Placeholder 2">
            <a:extLst>
              <a:ext uri="{FF2B5EF4-FFF2-40B4-BE49-F238E27FC236}">
                <a16:creationId xmlns:a16="http://schemas.microsoft.com/office/drawing/2014/main" id="{C5A6F4E6-3C88-FDAF-547C-BE342BB2EFA1}"/>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28</a:t>
            </a:fld>
            <a:endParaRPr lang="en-US"/>
          </a:p>
        </p:txBody>
      </p:sp>
    </p:spTree>
    <p:extLst>
      <p:ext uri="{BB962C8B-B14F-4D97-AF65-F5344CB8AC3E}">
        <p14:creationId xmlns:p14="http://schemas.microsoft.com/office/powerpoint/2010/main" val="221118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1676400" y="304800"/>
            <a:ext cx="8839200" cy="617884"/>
          </a:xfrm>
        </p:spPr>
        <p:txBody>
          <a:bodyPr vert="horz" lIns="91440" tIns="45720" rIns="91440" bIns="45720" rtlCol="0" anchor="ctr">
            <a:normAutofit/>
          </a:bodyPr>
          <a:lstStyle/>
          <a:p>
            <a:pPr>
              <a:lnSpc>
                <a:spcPct val="90000"/>
              </a:lnSpc>
            </a:pPr>
            <a:r>
              <a:rPr lang="en-US" b="1" kern="1200" baseline="0">
                <a:latin typeface="+mj-lt"/>
                <a:ea typeface="+mj-ea"/>
                <a:cs typeface="+mj-cs"/>
              </a:rPr>
              <a:t>Background</a:t>
            </a:r>
          </a:p>
        </p:txBody>
      </p:sp>
      <p:sp>
        <p:nvSpPr>
          <p:cNvPr id="5" name="Content Placeholder 5">
            <a:extLst>
              <a:ext uri="{FF2B5EF4-FFF2-40B4-BE49-F238E27FC236}">
                <a16:creationId xmlns:a16="http://schemas.microsoft.com/office/drawing/2014/main" id="{5BDD716C-EA23-5F5B-960F-D11B1AE44E16}"/>
              </a:ext>
            </a:extLst>
          </p:cNvPr>
          <p:cNvSpPr txBox="1">
            <a:spLocks/>
          </p:cNvSpPr>
          <p:nvPr/>
        </p:nvSpPr>
        <p:spPr>
          <a:xfrm>
            <a:off x="609600" y="1600201"/>
            <a:ext cx="53848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a:t>Mis- and delayed diagnoses are estimated to affect at least 1 in 20 U.S. adults </a:t>
            </a:r>
            <a:r>
              <a:rPr lang="en-US" sz="1100"/>
              <a:t>(NASEM, 2015)</a:t>
            </a:r>
          </a:p>
          <a:p>
            <a:pPr marL="627063" lvl="2" indent="-342900">
              <a:lnSpc>
                <a:spcPct val="90000"/>
              </a:lnSpc>
              <a:buSzPct val="150000"/>
              <a:buFont typeface="Arial" pitchFamily="34" charset="0"/>
              <a:buChar char="•"/>
            </a:pPr>
            <a:r>
              <a:rPr lang="en-US"/>
              <a:t>Associated with serious preventable harm and death </a:t>
            </a:r>
            <a:r>
              <a:rPr lang="en-US" sz="1100"/>
              <a:t>(Gunderson et al., 2020; Newman-Toker et al., 2024)</a:t>
            </a:r>
          </a:p>
          <a:p>
            <a:pPr>
              <a:lnSpc>
                <a:spcPct val="90000"/>
              </a:lnSpc>
            </a:pPr>
            <a:r>
              <a:rPr lang="en-US" sz="2400"/>
              <a:t>In primary care, 79% of diagnostic errors are related to the patient-provider encounter </a:t>
            </a:r>
            <a:r>
              <a:rPr lang="en-US" sz="1050"/>
              <a:t>(Singh et al., 2013)</a:t>
            </a:r>
          </a:p>
          <a:p>
            <a:pPr>
              <a:lnSpc>
                <a:spcPct val="90000"/>
              </a:lnSpc>
            </a:pPr>
            <a:r>
              <a:rPr lang="en-US" sz="2400"/>
              <a:t>Older adult population over age of 65 rapidly increasing </a:t>
            </a:r>
          </a:p>
          <a:p>
            <a:pPr lvl="1">
              <a:lnSpc>
                <a:spcPct val="90000"/>
              </a:lnSpc>
            </a:pPr>
            <a:r>
              <a:rPr lang="en-US" sz="2000"/>
              <a:t>In the U.S., 55.8 million (16.8% of population) in 2020</a:t>
            </a:r>
          </a:p>
          <a:p>
            <a:pPr lvl="1">
              <a:lnSpc>
                <a:spcPct val="90000"/>
              </a:lnSpc>
            </a:pPr>
            <a:r>
              <a:rPr lang="en-US" sz="2000"/>
              <a:t>Projected to nearly double by 2060 </a:t>
            </a:r>
          </a:p>
          <a:p>
            <a:pPr>
              <a:lnSpc>
                <a:spcPct val="90000"/>
              </a:lnSpc>
            </a:pPr>
            <a:r>
              <a:rPr lang="en-US" sz="2400"/>
              <a:t>Older adults are a high risk of diagnostic errors </a:t>
            </a:r>
          </a:p>
        </p:txBody>
      </p:sp>
      <p:pic>
        <p:nvPicPr>
          <p:cNvPr id="17" name="Picture 16" descr="This is a photo of a birds'-eye view of a crowd of standing people.">
            <a:extLst>
              <a:ext uri="{FF2B5EF4-FFF2-40B4-BE49-F238E27FC236}">
                <a16:creationId xmlns:a16="http://schemas.microsoft.com/office/drawing/2014/main" id="{15398476-2E8C-A014-C6B7-BBAA4E2231EC}"/>
              </a:ext>
            </a:extLst>
          </p:cNvPr>
          <p:cNvPicPr>
            <a:picLocks noChangeAspect="1"/>
          </p:cNvPicPr>
          <p:nvPr/>
        </p:nvPicPr>
        <p:blipFill>
          <a:blip r:embed="rId3" cstate="print">
            <a:extLst>
              <a:ext uri="{28A0092B-C50C-407E-A947-70E740481C1C}">
                <a14:useLocalDpi xmlns:a14="http://schemas.microsoft.com/office/drawing/2010/main"/>
              </a:ext>
            </a:extLst>
          </a:blip>
          <a:srcRect l="3722" r="16861" b="-1"/>
          <a:stretch/>
        </p:blipFill>
        <p:spPr>
          <a:xfrm>
            <a:off x="6197600" y="1600201"/>
            <a:ext cx="5384800" cy="4525963"/>
          </a:xfrm>
          <a:prstGeom prst="rect">
            <a:avLst/>
          </a:prstGeom>
          <a:noFill/>
        </p:spPr>
      </p:pic>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a:xfrm>
            <a:off x="11352809" y="6356351"/>
            <a:ext cx="606629" cy="365125"/>
          </a:xfrm>
        </p:spPr>
        <p:txBody>
          <a:bodyPr vert="horz" lIns="91440" tIns="45720" rIns="91440" bIns="45720" rtlCol="0" anchor="ctr">
            <a:normAutofit/>
          </a:bodyPr>
          <a:lstStyle/>
          <a:p>
            <a:pPr>
              <a:spcAft>
                <a:spcPts val="600"/>
              </a:spcAft>
            </a:pPr>
            <a:fld id="{85F5B7A5-34A7-4AB0-A34F-A4DF2002FA98}" type="slidenum">
              <a:rPr lang="en-US" smtClean="0"/>
              <a:pPr>
                <a:spcAft>
                  <a:spcPts val="600"/>
                </a:spcAft>
              </a:pPr>
              <a:t>29</a:t>
            </a:fld>
            <a:endParaRPr lang="en-US"/>
          </a:p>
        </p:txBody>
      </p:sp>
    </p:spTree>
    <p:extLst>
      <p:ext uri="{BB962C8B-B14F-4D97-AF65-F5344CB8AC3E}">
        <p14:creationId xmlns:p14="http://schemas.microsoft.com/office/powerpoint/2010/main" val="413160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D79A3-002B-71D4-4BD8-0460855684C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FF02F4-B910-67AC-D8E9-D98DCCFC1AB9}"/>
              </a:ext>
            </a:extLst>
          </p:cNvPr>
          <p:cNvSpPr>
            <a:spLocks noGrp="1"/>
          </p:cNvSpPr>
          <p:nvPr>
            <p:ph idx="1"/>
          </p:nvPr>
        </p:nvSpPr>
        <p:spPr>
          <a:xfrm>
            <a:off x="838200" y="1805836"/>
            <a:ext cx="10644187" cy="4525963"/>
          </a:xfrm>
        </p:spPr>
        <p:txBody>
          <a:bodyPr>
            <a:normAutofit/>
          </a:bodyPr>
          <a:lstStyle/>
          <a:p>
            <a:pPr marL="0" indent="0" algn="ctr">
              <a:buNone/>
            </a:pPr>
            <a:endParaRPr lang="en-US" sz="2400" dirty="0">
              <a:effectLst/>
              <a:ea typeface="Calibri" panose="020F0502020204030204" pitchFamily="34" charset="0"/>
            </a:endParaRPr>
          </a:p>
          <a:p>
            <a:pPr marL="0" indent="0" algn="ctr">
              <a:buNone/>
            </a:pPr>
            <a:r>
              <a:rPr lang="en-US" dirty="0">
                <a:effectLst/>
                <a:ea typeface="Calibri" panose="020F0502020204030204" pitchFamily="34" charset="0"/>
              </a:rPr>
              <a:t>The views expressed in this webinar do not represent official views of the U.S. Department of Health and Human Services or the Agency for Healthcare Research and Quality.</a:t>
            </a:r>
            <a:endParaRPr lang="en-US" b="1" i="1" dirty="0">
              <a:solidFill>
                <a:srgbClr val="1B1B1B"/>
              </a:solidFill>
              <a:ea typeface="Source Sans Pro" panose="020B0503030403020204" pitchFamily="34" charset="0"/>
            </a:endParaRPr>
          </a:p>
        </p:txBody>
      </p:sp>
      <p:sp>
        <p:nvSpPr>
          <p:cNvPr id="3" name="Slide Number Placeholder 2">
            <a:extLst>
              <a:ext uri="{FF2B5EF4-FFF2-40B4-BE49-F238E27FC236}">
                <a16:creationId xmlns:a16="http://schemas.microsoft.com/office/drawing/2014/main" id="{DDD77D85-AAC3-5981-E681-F7F6A1BA269C}"/>
              </a:ext>
              <a:ext uri="{C183D7F6-B498-43B3-948B-1728B52AA6E4}">
                <adec:decorative xmlns:adec="http://schemas.microsoft.com/office/drawing/2017/decorative" val="1"/>
              </a:ext>
            </a:extLst>
          </p:cNvPr>
          <p:cNvSpPr>
            <a:spLocks noGrp="1"/>
          </p:cNvSpPr>
          <p:nvPr>
            <p:ph type="sldNum" sz="quarter" idx="10"/>
          </p:nvPr>
        </p:nvSpPr>
        <p:spPr>
          <a:xfrm>
            <a:off x="8610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3</a:t>
            </a:fld>
            <a:endParaRPr lang="en-US"/>
          </a:p>
        </p:txBody>
      </p:sp>
      <p:sp>
        <p:nvSpPr>
          <p:cNvPr id="5" name="Title 4" hidden="1">
            <a:extLst>
              <a:ext uri="{FF2B5EF4-FFF2-40B4-BE49-F238E27FC236}">
                <a16:creationId xmlns:a16="http://schemas.microsoft.com/office/drawing/2014/main" id="{84128A49-8D5E-8F45-BA83-C87CBEE72DBE}"/>
              </a:ext>
              <a:ext uri="{C183D7F6-B498-43B3-948B-1728B52AA6E4}">
                <adec:decorative xmlns:adec="http://schemas.microsoft.com/office/drawing/2017/decorative" val="1"/>
              </a:ext>
            </a:extLst>
          </p:cNvPr>
          <p:cNvSpPr>
            <a:spLocks noGrp="1"/>
          </p:cNvSpPr>
          <p:nvPr>
            <p:ph type="title"/>
          </p:nvPr>
        </p:nvSpPr>
        <p:spPr>
          <a:xfrm>
            <a:off x="673893" y="2468617"/>
            <a:ext cx="10972800" cy="1600200"/>
          </a:xfrm>
        </p:spPr>
        <p:txBody>
          <a:bodyPr/>
          <a:lstStyle/>
          <a:p>
            <a:r>
              <a:rPr lang="en-US" dirty="0"/>
              <a:t>Disclaimer</a:t>
            </a:r>
            <a:br>
              <a:rPr lang="en-US" dirty="0"/>
            </a:br>
            <a:endParaRPr lang="en-US" dirty="0"/>
          </a:p>
        </p:txBody>
      </p:sp>
    </p:spTree>
    <p:extLst>
      <p:ext uri="{BB962C8B-B14F-4D97-AF65-F5344CB8AC3E}">
        <p14:creationId xmlns:p14="http://schemas.microsoft.com/office/powerpoint/2010/main" val="3209619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A0DD-7755-2A46-A25B-73D1E0C6FF75}"/>
              </a:ext>
            </a:extLst>
          </p:cNvPr>
          <p:cNvSpPr>
            <a:spLocks noGrp="1"/>
          </p:cNvSpPr>
          <p:nvPr>
            <p:ph type="title"/>
          </p:nvPr>
        </p:nvSpPr>
        <p:spPr>
          <a:xfrm>
            <a:off x="609600" y="260351"/>
            <a:ext cx="10972800" cy="1107016"/>
          </a:xfrm>
        </p:spPr>
        <p:txBody>
          <a:bodyPr anchor="t">
            <a:normAutofit/>
          </a:bodyPr>
          <a:lstStyle/>
          <a:p>
            <a:r>
              <a:rPr lang="en-US"/>
              <a:t>Diagnostic error definitions</a:t>
            </a:r>
          </a:p>
        </p:txBody>
      </p:sp>
      <p:pic>
        <p:nvPicPr>
          <p:cNvPr id="9" name="Picture 8" descr="Cover image of Improving Diagnosis in Health Care.">
            <a:extLst>
              <a:ext uri="{FF2B5EF4-FFF2-40B4-BE49-F238E27FC236}">
                <a16:creationId xmlns:a16="http://schemas.microsoft.com/office/drawing/2014/main" id="{2BBF8DFB-EF29-416E-55B4-97E3C769723C}"/>
              </a:ext>
            </a:extLst>
          </p:cNvPr>
          <p:cNvPicPr>
            <a:picLocks noChangeAspect="1"/>
          </p:cNvPicPr>
          <p:nvPr/>
        </p:nvPicPr>
        <p:blipFill>
          <a:blip r:embed="rId3"/>
          <a:stretch>
            <a:fillRect/>
          </a:stretch>
        </p:blipFill>
        <p:spPr>
          <a:xfrm>
            <a:off x="609600" y="1367367"/>
            <a:ext cx="2044255" cy="3034240"/>
          </a:xfrm>
          <a:prstGeom prst="rect">
            <a:avLst/>
          </a:prstGeom>
        </p:spPr>
      </p:pic>
      <p:sp>
        <p:nvSpPr>
          <p:cNvPr id="10" name="TextBox 9">
            <a:extLst>
              <a:ext uri="{FF2B5EF4-FFF2-40B4-BE49-F238E27FC236}">
                <a16:creationId xmlns:a16="http://schemas.microsoft.com/office/drawing/2014/main" id="{387082B0-3F53-7F74-7AA6-CA9B9E2DF4ED}"/>
              </a:ext>
            </a:extLst>
          </p:cNvPr>
          <p:cNvSpPr txBox="1"/>
          <p:nvPr/>
        </p:nvSpPr>
        <p:spPr>
          <a:xfrm>
            <a:off x="359955" y="4488920"/>
            <a:ext cx="3094767" cy="1816266"/>
          </a:xfrm>
          <a:prstGeom prst="rect">
            <a:avLst/>
          </a:prstGeom>
          <a:solidFill>
            <a:schemeClr val="bg1"/>
          </a:solidFill>
        </p:spPr>
        <p:txBody>
          <a:bodyPr wrap="square" rtlCol="0">
            <a:spAutoFit/>
          </a:bodyPr>
          <a:lstStyle/>
          <a:p>
            <a:r>
              <a:rPr lang="en-US" sz="1867"/>
              <a:t>“…the failure to establish an accurate and timely explanation of the patient’s health problem(s) or communicate that explanation to the patient”</a:t>
            </a:r>
          </a:p>
        </p:txBody>
      </p:sp>
      <p:pic>
        <p:nvPicPr>
          <p:cNvPr id="7" name="Picture 3" descr="The Diagnostic Process diagram is a resource developed by the National Academies in their report and offered as an interactive tool by SIDM to help everyone understand and work to improve the diagnostic process. The diagnostic process is a complex and collaborative activity that unfolds over time and occurs within the context of a healthcare system. The Diagnosis Process diagram shows typical elements of the diagnostic process, but also recognizes that for some patients, certain steps may be skipped, or the order may be re-arranged.">
            <a:extLst>
              <a:ext uri="{FF2B5EF4-FFF2-40B4-BE49-F238E27FC236}">
                <a16:creationId xmlns:a16="http://schemas.microsoft.com/office/drawing/2014/main" id="{A140D0A9-DB8E-F735-8891-E794C0463FD8}"/>
              </a:ext>
            </a:extLst>
          </p:cNvPr>
          <p:cNvPicPr>
            <a:picLocks noChangeAspect="1"/>
          </p:cNvPicPr>
          <p:nvPr/>
        </p:nvPicPr>
        <p:blipFill>
          <a:blip r:embed="rId4"/>
          <a:stretch>
            <a:fillRect/>
          </a:stretch>
        </p:blipFill>
        <p:spPr>
          <a:xfrm>
            <a:off x="3269260" y="2282317"/>
            <a:ext cx="8562785" cy="4238580"/>
          </a:xfrm>
          <a:prstGeom prst="rect">
            <a:avLst/>
          </a:prstGeom>
          <a:noFill/>
        </p:spPr>
      </p:pic>
      <p:sp>
        <p:nvSpPr>
          <p:cNvPr id="22" name="TextBox 21">
            <a:extLst>
              <a:ext uri="{FF2B5EF4-FFF2-40B4-BE49-F238E27FC236}">
                <a16:creationId xmlns:a16="http://schemas.microsoft.com/office/drawing/2014/main" id="{99901D69-9A7C-9845-93E0-5EE50EC2FEB4}"/>
              </a:ext>
            </a:extLst>
          </p:cNvPr>
          <p:cNvSpPr txBox="1"/>
          <p:nvPr/>
        </p:nvSpPr>
        <p:spPr>
          <a:xfrm>
            <a:off x="7812934" y="1541204"/>
            <a:ext cx="4235242" cy="1077026"/>
          </a:xfrm>
          <a:prstGeom prst="rect">
            <a:avLst/>
          </a:prstGeom>
          <a:solidFill>
            <a:schemeClr val="accent5">
              <a:lumMod val="20000"/>
              <a:lumOff val="80000"/>
            </a:schemeClr>
          </a:solidFill>
        </p:spPr>
        <p:txBody>
          <a:bodyPr wrap="square" rtlCol="0">
            <a:spAutoFit/>
          </a:bodyPr>
          <a:lstStyle/>
          <a:p>
            <a:r>
              <a:rPr lang="en-US" sz="2133" b="1"/>
              <a:t>- Delayed diagnosis</a:t>
            </a:r>
          </a:p>
          <a:p>
            <a:r>
              <a:rPr lang="en-US" sz="2133" b="1"/>
              <a:t>- Missed or wrong diagnosis </a:t>
            </a:r>
          </a:p>
          <a:p>
            <a:r>
              <a:rPr lang="en-US" sz="2133" b="1"/>
              <a:t>- Diagnosis not communicated </a:t>
            </a:r>
          </a:p>
        </p:txBody>
      </p:sp>
    </p:spTree>
    <p:extLst>
      <p:ext uri="{BB962C8B-B14F-4D97-AF65-F5344CB8AC3E}">
        <p14:creationId xmlns:p14="http://schemas.microsoft.com/office/powerpoint/2010/main" val="253627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E514-3C5A-F09A-13D3-849BD8E63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612B5-B767-CFDD-17E3-A832872810E1}"/>
              </a:ext>
            </a:extLst>
          </p:cNvPr>
          <p:cNvSpPr>
            <a:spLocks noGrp="1"/>
          </p:cNvSpPr>
          <p:nvPr>
            <p:ph type="title"/>
          </p:nvPr>
        </p:nvSpPr>
        <p:spPr>
          <a:xfrm>
            <a:off x="709612" y="130418"/>
            <a:ext cx="10772775" cy="973014"/>
          </a:xfrm>
        </p:spPr>
        <p:txBody>
          <a:bodyPr>
            <a:normAutofit/>
          </a:bodyPr>
          <a:lstStyle/>
          <a:p>
            <a:r>
              <a:rPr lang="en-US"/>
              <a:t>Objective</a:t>
            </a:r>
          </a:p>
        </p:txBody>
      </p:sp>
      <p:sp>
        <p:nvSpPr>
          <p:cNvPr id="3" name="Slide Number Placeholder 2">
            <a:extLst>
              <a:ext uri="{FF2B5EF4-FFF2-40B4-BE49-F238E27FC236}">
                <a16:creationId xmlns:a16="http://schemas.microsoft.com/office/drawing/2014/main" id="{4A0705B2-7C53-B783-444D-D749AB10ECF5}"/>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31</a:t>
            </a:fld>
            <a:endParaRPr lang="en-US"/>
          </a:p>
        </p:txBody>
      </p:sp>
      <p:sp>
        <p:nvSpPr>
          <p:cNvPr id="5" name="Content Placeholder 5">
            <a:extLst>
              <a:ext uri="{FF2B5EF4-FFF2-40B4-BE49-F238E27FC236}">
                <a16:creationId xmlns:a16="http://schemas.microsoft.com/office/drawing/2014/main" id="{7BDF53E6-DBC3-8B2D-D921-4AA9C3D31557}"/>
              </a:ext>
            </a:extLst>
          </p:cNvPr>
          <p:cNvSpPr txBox="1">
            <a:spLocks/>
          </p:cNvSpPr>
          <p:nvPr/>
        </p:nvSpPr>
        <p:spPr>
          <a:xfrm>
            <a:off x="609601" y="1646238"/>
            <a:ext cx="5486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To summarize existing literature focused on understanding and addressing diagnostic errors in older adult populations</a:t>
            </a:r>
          </a:p>
          <a:p>
            <a:pPr lvl="1"/>
            <a:r>
              <a:rPr lang="en-US"/>
              <a:t>To identify opportunities for practice improvement, research, and policy to reduce this risk</a:t>
            </a:r>
          </a:p>
          <a:p>
            <a:endParaRPr lang="en-US"/>
          </a:p>
        </p:txBody>
      </p:sp>
      <p:grpSp>
        <p:nvGrpSpPr>
          <p:cNvPr id="4" name="Group 3" descr="Two manuscript titles are shown in two boxes: &quot;Advancing Diagnostic Excellence for Older Adults: Proceedings of a Workshop - In Brief&quot; and &quot;Diagnostic Errors in Older Adults: A Systematic Review of Incidence and Potential Causes in Seven Prevalent Diseases.&quot;">
            <a:extLst>
              <a:ext uri="{FF2B5EF4-FFF2-40B4-BE49-F238E27FC236}">
                <a16:creationId xmlns:a16="http://schemas.microsoft.com/office/drawing/2014/main" id="{ADE014DD-5B47-464B-4B08-B95C502011E8}"/>
              </a:ext>
            </a:extLst>
          </p:cNvPr>
          <p:cNvGrpSpPr/>
          <p:nvPr/>
        </p:nvGrpSpPr>
        <p:grpSpPr>
          <a:xfrm>
            <a:off x="6080502" y="1712873"/>
            <a:ext cx="5501897" cy="4110952"/>
            <a:chOff x="6080502" y="1712873"/>
            <a:chExt cx="5501897" cy="4110952"/>
          </a:xfrm>
        </p:grpSpPr>
        <p:pic>
          <p:nvPicPr>
            <p:cNvPr id="10" name="Picture 9" descr="A close-up of a certificate&#10;&#10;Description automatically generated">
              <a:extLst>
                <a:ext uri="{FF2B5EF4-FFF2-40B4-BE49-F238E27FC236}">
                  <a16:creationId xmlns:a16="http://schemas.microsoft.com/office/drawing/2014/main" id="{4C08BB46-68A2-9017-E36E-716A90E1E5EA}"/>
                </a:ext>
              </a:extLst>
            </p:cNvPr>
            <p:cNvPicPr>
              <a:picLocks noChangeAspect="1"/>
            </p:cNvPicPr>
            <p:nvPr/>
          </p:nvPicPr>
          <p:blipFill>
            <a:blip r:embed="rId3"/>
            <a:stretch>
              <a:fillRect/>
            </a:stretch>
          </p:blipFill>
          <p:spPr>
            <a:xfrm>
              <a:off x="6095999" y="1712873"/>
              <a:ext cx="5486400" cy="2054889"/>
            </a:xfrm>
            <a:prstGeom prst="rect">
              <a:avLst/>
            </a:prstGeom>
            <a:ln>
              <a:solidFill>
                <a:schemeClr val="accent1"/>
              </a:solidFill>
            </a:ln>
          </p:spPr>
        </p:pic>
        <p:pic>
          <p:nvPicPr>
            <p:cNvPr id="9" name="Picture 8" descr="A close-up of a medical prescription&#10;&#10;Description automatically generated">
              <a:extLst>
                <a:ext uri="{FF2B5EF4-FFF2-40B4-BE49-F238E27FC236}">
                  <a16:creationId xmlns:a16="http://schemas.microsoft.com/office/drawing/2014/main" id="{FE49F21D-7C98-4912-EE14-EB911AC6A136}"/>
                </a:ext>
              </a:extLst>
            </p:cNvPr>
            <p:cNvPicPr>
              <a:picLocks noChangeAspect="1"/>
            </p:cNvPicPr>
            <p:nvPr/>
          </p:nvPicPr>
          <p:blipFill>
            <a:blip r:embed="rId4"/>
            <a:stretch>
              <a:fillRect/>
            </a:stretch>
          </p:blipFill>
          <p:spPr>
            <a:xfrm>
              <a:off x="6080502" y="4040803"/>
              <a:ext cx="5501897" cy="1783022"/>
            </a:xfrm>
            <a:prstGeom prst="rect">
              <a:avLst/>
            </a:prstGeom>
            <a:ln>
              <a:solidFill>
                <a:schemeClr val="accent1"/>
              </a:solidFill>
            </a:ln>
          </p:spPr>
        </p:pic>
      </p:grpSp>
    </p:spTree>
    <p:extLst>
      <p:ext uri="{BB962C8B-B14F-4D97-AF65-F5344CB8AC3E}">
        <p14:creationId xmlns:p14="http://schemas.microsoft.com/office/powerpoint/2010/main" val="93455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D622-7CBA-6B18-51A4-E66152794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DCDF1-E1B3-8DA2-4471-5D4E698D4BDD}"/>
              </a:ext>
            </a:extLst>
          </p:cNvPr>
          <p:cNvSpPr>
            <a:spLocks noGrp="1"/>
          </p:cNvSpPr>
          <p:nvPr>
            <p:ph type="title"/>
          </p:nvPr>
        </p:nvSpPr>
        <p:spPr>
          <a:xfrm>
            <a:off x="709612" y="130418"/>
            <a:ext cx="10772775" cy="973014"/>
          </a:xfrm>
        </p:spPr>
        <p:txBody>
          <a:bodyPr>
            <a:normAutofit/>
          </a:bodyPr>
          <a:lstStyle/>
          <a:p>
            <a:r>
              <a:rPr lang="en-US"/>
              <a:t>Methods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6B7A4E6-CA87-944E-DB90-2BBFE16CFE39}"/>
                  </a:ext>
                </a:extLst>
              </p:cNvPr>
              <p:cNvSpPr>
                <a:spLocks noGrp="1"/>
              </p:cNvSpPr>
              <p:nvPr>
                <p:ph idx="1"/>
              </p:nvPr>
            </p:nvSpPr>
            <p:spPr>
              <a:xfrm>
                <a:off x="609599" y="1646238"/>
                <a:ext cx="10872787" cy="4525963"/>
              </a:xfrm>
            </p:spPr>
            <p:txBody>
              <a:bodyPr>
                <a:normAutofit/>
              </a:bodyPr>
              <a:lstStyle/>
              <a:p>
                <a:r>
                  <a:rPr lang="en-US"/>
                  <a:t>Rapid review methodology* </a:t>
                </a:r>
              </a:p>
              <a:p>
                <a:r>
                  <a:rPr lang="en-US"/>
                  <a:t>Five databases</a:t>
                </a:r>
              </a:p>
              <a:p>
                <a:pPr lvl="1"/>
                <a:r>
                  <a:rPr lang="en-US" err="1"/>
                  <a:t>MedLine</a:t>
                </a:r>
                <a:r>
                  <a:rPr lang="en-US"/>
                  <a:t>, EMBASE, Northern Light, </a:t>
                </a:r>
                <a:r>
                  <a:rPr lang="en-US" err="1"/>
                  <a:t>PsycInfo</a:t>
                </a:r>
                <a:r>
                  <a:rPr lang="en-US"/>
                  <a:t>, CINAHL</a:t>
                </a:r>
              </a:p>
              <a:p>
                <a:r>
                  <a:rPr lang="en-US"/>
                  <a:t>Inclusion: Articles related to diagnostic errors or diagnostic processes in older adults, published in last 10 years</a:t>
                </a:r>
              </a:p>
              <a:p>
                <a:pPr lvl="1"/>
                <a:r>
                  <a:rPr lang="en-US"/>
                  <a:t>Older adults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65 years of age</a:t>
                </a:r>
              </a:p>
              <a:p>
                <a:r>
                  <a:rPr lang="en-US"/>
                  <a:t>Exclusion: Not English; pediatric, adolescent, young adult only populations; perinatal diseases; evaluates performance of specific lab, genetic test, biomarker</a:t>
                </a:r>
              </a:p>
            </p:txBody>
          </p:sp>
        </mc:Choice>
        <mc:Fallback xmlns="">
          <p:sp>
            <p:nvSpPr>
              <p:cNvPr id="6" name="Content Placeholder 5">
                <a:extLst>
                  <a:ext uri="{FF2B5EF4-FFF2-40B4-BE49-F238E27FC236}">
                    <a16:creationId xmlns:a16="http://schemas.microsoft.com/office/drawing/2014/main" id="{A6B7A4E6-CA87-944E-DB90-2BBFE16CFE39}"/>
                  </a:ext>
                </a:extLst>
              </p:cNvPr>
              <p:cNvSpPr>
                <a:spLocks noGrp="1" noRot="1" noChangeAspect="1" noMove="1" noResize="1" noEditPoints="1" noAdjustHandles="1" noChangeArrowheads="1" noChangeShapeType="1" noTextEdit="1"/>
              </p:cNvSpPr>
              <p:nvPr>
                <p:ph idx="1"/>
              </p:nvPr>
            </p:nvSpPr>
            <p:spPr>
              <a:xfrm>
                <a:off x="609599" y="1646238"/>
                <a:ext cx="10872787" cy="4525963"/>
              </a:xfrm>
              <a:blipFill>
                <a:blip r:embed="rId3"/>
                <a:stretch>
                  <a:fillRect l="-1962" t="-551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05BF569-AB8E-8225-8567-70067E8BABB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32</a:t>
            </a:fld>
            <a:endParaRPr lang="en-US"/>
          </a:p>
        </p:txBody>
      </p:sp>
    </p:spTree>
    <p:extLst>
      <p:ext uri="{BB962C8B-B14F-4D97-AF65-F5344CB8AC3E}">
        <p14:creationId xmlns:p14="http://schemas.microsoft.com/office/powerpoint/2010/main" val="406795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55C7-FC05-4D4C-4E64-72FBEE4D0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DBDC5-4D5D-11C8-BD76-6C521BF402A3}"/>
              </a:ext>
            </a:extLst>
          </p:cNvPr>
          <p:cNvSpPr>
            <a:spLocks noGrp="1"/>
          </p:cNvSpPr>
          <p:nvPr>
            <p:ph type="title"/>
          </p:nvPr>
        </p:nvSpPr>
        <p:spPr>
          <a:xfrm>
            <a:off x="1676400" y="304800"/>
            <a:ext cx="8839200" cy="617884"/>
          </a:xfrm>
        </p:spPr>
        <p:txBody>
          <a:bodyPr anchor="ctr">
            <a:normAutofit/>
          </a:bodyPr>
          <a:lstStyle/>
          <a:p>
            <a:pPr>
              <a:lnSpc>
                <a:spcPct val="90000"/>
              </a:lnSpc>
            </a:pPr>
            <a:r>
              <a:rPr lang="en-US"/>
              <a:t>Findings</a:t>
            </a:r>
          </a:p>
        </p:txBody>
      </p:sp>
      <p:pic>
        <p:nvPicPr>
          <p:cNvPr id="11" name="Picture 10" descr="This is the cover page of the report titled &quot;Issue Brief 22: State of the Science and Future Directions to Improve Diagnostic Safety in Older Adults,&quot; featuring a health worker and a patient looking at a touchpad device.">
            <a:extLst>
              <a:ext uri="{FF2B5EF4-FFF2-40B4-BE49-F238E27FC236}">
                <a16:creationId xmlns:a16="http://schemas.microsoft.com/office/drawing/2014/main" id="{B75E5203-027B-2A31-2AB8-9F0950AEA9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1537553"/>
            <a:ext cx="3515360" cy="4527967"/>
          </a:xfrm>
          <a:prstGeom prst="rect">
            <a:avLst/>
          </a:prstGeom>
        </p:spPr>
      </p:pic>
      <p:pic>
        <p:nvPicPr>
          <p:cNvPr id="9" name="Picture 8" descr="The figure has a central circle labeled &quot;Diagnostic errors in older adults,&quot; dividing into three sections: &quot;Structural factors&quot; (top left), &quot;Clinician factors&quot; (top right), and &quot;Patient factors&quot; (bottom). Each section includes additional explanatory text.">
            <a:extLst>
              <a:ext uri="{FF2B5EF4-FFF2-40B4-BE49-F238E27FC236}">
                <a16:creationId xmlns:a16="http://schemas.microsoft.com/office/drawing/2014/main" id="{A310B5A7-7821-4AEA-C79B-A00AD34F30F7}"/>
              </a:ext>
            </a:extLst>
          </p:cNvPr>
          <p:cNvPicPr>
            <a:picLocks noChangeAspect="1"/>
          </p:cNvPicPr>
          <p:nvPr/>
        </p:nvPicPr>
        <p:blipFill>
          <a:blip r:embed="rId4">
            <a:extLst>
              <a:ext uri="{28A0092B-C50C-407E-A947-70E740481C1C}">
                <a14:useLocalDpi xmlns:a14="http://schemas.microsoft.com/office/drawing/2010/main"/>
              </a:ext>
            </a:extLst>
          </a:blip>
          <a:srcRect l="-239" t="968" r="-269" b="2303"/>
          <a:stretch/>
        </p:blipFill>
        <p:spPr>
          <a:xfrm>
            <a:off x="6258560" y="1537552"/>
            <a:ext cx="4257039" cy="4527967"/>
          </a:xfrm>
          <a:prstGeom prst="rect">
            <a:avLst/>
          </a:prstGeom>
          <a:noFill/>
        </p:spPr>
      </p:pic>
      <p:sp>
        <p:nvSpPr>
          <p:cNvPr id="3" name="Slide Number Placeholder 2">
            <a:extLst>
              <a:ext uri="{FF2B5EF4-FFF2-40B4-BE49-F238E27FC236}">
                <a16:creationId xmlns:a16="http://schemas.microsoft.com/office/drawing/2014/main" id="{91A42C5B-7CE1-A2EC-9FF5-79A4955FCA0E}"/>
              </a:ext>
              <a:ext uri="{C183D7F6-B498-43B3-948B-1728B52AA6E4}">
                <adec:decorative xmlns:adec="http://schemas.microsoft.com/office/drawing/2017/decorative" val="1"/>
              </a:ext>
            </a:extLst>
          </p:cNvPr>
          <p:cNvSpPr>
            <a:spLocks noGrp="1"/>
          </p:cNvSpPr>
          <p:nvPr>
            <p:ph type="sldNum" sz="quarter" idx="10"/>
          </p:nvPr>
        </p:nvSpPr>
        <p:spPr>
          <a:xfrm>
            <a:off x="11352809" y="6356351"/>
            <a:ext cx="606629" cy="365125"/>
          </a:xfrm>
        </p:spPr>
        <p:txBody>
          <a:bodyPr anchor="ctr">
            <a:normAutofit/>
          </a:bodyPr>
          <a:lstStyle/>
          <a:p>
            <a:pPr>
              <a:spcAft>
                <a:spcPts val="600"/>
              </a:spcAft>
            </a:pPr>
            <a:fld id="{85F5B7A5-34A7-4AB0-A34F-A4DF2002FA98}" type="slidenum">
              <a:rPr lang="en-US" smtClean="0"/>
              <a:pPr>
                <a:spcAft>
                  <a:spcPts val="600"/>
                </a:spcAft>
              </a:pPr>
              <a:t>33</a:t>
            </a:fld>
            <a:endParaRPr lang="en-US"/>
          </a:p>
        </p:txBody>
      </p:sp>
    </p:spTree>
    <p:extLst>
      <p:ext uri="{BB962C8B-B14F-4D97-AF65-F5344CB8AC3E}">
        <p14:creationId xmlns:p14="http://schemas.microsoft.com/office/powerpoint/2010/main" val="105152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D102-C65C-BF99-D55C-12CB62166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03CCA-A0D0-E3C9-400F-5F1DCD8D90B4}"/>
              </a:ext>
            </a:extLst>
          </p:cNvPr>
          <p:cNvSpPr>
            <a:spLocks noGrp="1"/>
          </p:cNvSpPr>
          <p:nvPr>
            <p:ph type="title"/>
          </p:nvPr>
        </p:nvSpPr>
        <p:spPr>
          <a:xfrm>
            <a:off x="1676400" y="304800"/>
            <a:ext cx="8839200" cy="617884"/>
          </a:xfrm>
        </p:spPr>
        <p:txBody>
          <a:bodyPr anchor="ctr">
            <a:normAutofit/>
          </a:bodyPr>
          <a:lstStyle/>
          <a:p>
            <a:pPr>
              <a:lnSpc>
                <a:spcPct val="90000"/>
              </a:lnSpc>
            </a:pPr>
            <a:r>
              <a:rPr lang="en-US"/>
              <a:t>Findings summary</a:t>
            </a:r>
          </a:p>
        </p:txBody>
      </p:sp>
      <p:sp>
        <p:nvSpPr>
          <p:cNvPr id="3" name="Slide Number Placeholder 2">
            <a:extLst>
              <a:ext uri="{FF2B5EF4-FFF2-40B4-BE49-F238E27FC236}">
                <a16:creationId xmlns:a16="http://schemas.microsoft.com/office/drawing/2014/main" id="{9F59B6EB-5B86-22C2-DCFF-1CBECF26C934}"/>
              </a:ext>
              <a:ext uri="{C183D7F6-B498-43B3-948B-1728B52AA6E4}">
                <adec:decorative xmlns:adec="http://schemas.microsoft.com/office/drawing/2017/decorative" val="1"/>
              </a:ext>
            </a:extLst>
          </p:cNvPr>
          <p:cNvSpPr>
            <a:spLocks noGrp="1"/>
          </p:cNvSpPr>
          <p:nvPr>
            <p:ph type="sldNum" sz="quarter" idx="10"/>
          </p:nvPr>
        </p:nvSpPr>
        <p:spPr>
          <a:xfrm>
            <a:off x="11352809" y="6356351"/>
            <a:ext cx="606629" cy="365125"/>
          </a:xfrm>
        </p:spPr>
        <p:txBody>
          <a:bodyPr anchor="ctr">
            <a:normAutofit/>
          </a:bodyPr>
          <a:lstStyle/>
          <a:p>
            <a:pPr>
              <a:spcAft>
                <a:spcPts val="600"/>
              </a:spcAft>
            </a:pPr>
            <a:fld id="{85F5B7A5-34A7-4AB0-A34F-A4DF2002FA98}" type="slidenum">
              <a:rPr lang="en-US" smtClean="0"/>
              <a:pPr>
                <a:spcAft>
                  <a:spcPts val="600"/>
                </a:spcAft>
              </a:pPr>
              <a:t>34</a:t>
            </a:fld>
            <a:endParaRPr lang="en-US"/>
          </a:p>
        </p:txBody>
      </p:sp>
      <p:sp>
        <p:nvSpPr>
          <p:cNvPr id="7" name="Freeform: Shape 6">
            <a:extLst>
              <a:ext uri="{FF2B5EF4-FFF2-40B4-BE49-F238E27FC236}">
                <a16:creationId xmlns:a16="http://schemas.microsoft.com/office/drawing/2014/main" id="{F3AD50F0-424B-92F7-7FE2-E03636F46228}"/>
              </a:ext>
            </a:extLst>
          </p:cNvPr>
          <p:cNvSpPr/>
          <p:nvPr/>
        </p:nvSpPr>
        <p:spPr>
          <a:xfrm>
            <a:off x="1455927" y="1742896"/>
            <a:ext cx="2971800" cy="576000"/>
          </a:xfrm>
          <a:custGeom>
            <a:avLst/>
            <a:gdLst>
              <a:gd name="connsiteX0" fmla="*/ 0 w 2971800"/>
              <a:gd name="connsiteY0" fmla="*/ 0 h 576000"/>
              <a:gd name="connsiteX1" fmla="*/ 2971800 w 2971800"/>
              <a:gd name="connsiteY1" fmla="*/ 0 h 576000"/>
              <a:gd name="connsiteX2" fmla="*/ 2971800 w 2971800"/>
              <a:gd name="connsiteY2" fmla="*/ 576000 h 576000"/>
              <a:gd name="connsiteX3" fmla="*/ 0 w 2971800"/>
              <a:gd name="connsiteY3" fmla="*/ 576000 h 576000"/>
              <a:gd name="connsiteX4" fmla="*/ 0 w 29718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576000">
                <a:moveTo>
                  <a:pt x="0" y="0"/>
                </a:moveTo>
                <a:lnTo>
                  <a:pt x="2971800" y="0"/>
                </a:lnTo>
                <a:lnTo>
                  <a:pt x="2971800" y="576000"/>
                </a:lnTo>
                <a:lnTo>
                  <a:pt x="0" y="5760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Patient factors</a:t>
            </a:r>
          </a:p>
        </p:txBody>
      </p:sp>
      <p:sp>
        <p:nvSpPr>
          <p:cNvPr id="8" name="Freeform: Shape 7">
            <a:extLst>
              <a:ext uri="{FF2B5EF4-FFF2-40B4-BE49-F238E27FC236}">
                <a16:creationId xmlns:a16="http://schemas.microsoft.com/office/drawing/2014/main" id="{58BED417-626D-2785-5461-96175E0D3407}"/>
              </a:ext>
            </a:extLst>
          </p:cNvPr>
          <p:cNvSpPr/>
          <p:nvPr/>
        </p:nvSpPr>
        <p:spPr>
          <a:xfrm>
            <a:off x="1455927" y="2318896"/>
            <a:ext cx="2971800" cy="3623399"/>
          </a:xfrm>
          <a:custGeom>
            <a:avLst/>
            <a:gdLst>
              <a:gd name="connsiteX0" fmla="*/ 0 w 2971800"/>
              <a:gd name="connsiteY0" fmla="*/ 0 h 3623399"/>
              <a:gd name="connsiteX1" fmla="*/ 2971800 w 2971800"/>
              <a:gd name="connsiteY1" fmla="*/ 0 h 3623399"/>
              <a:gd name="connsiteX2" fmla="*/ 2971800 w 2971800"/>
              <a:gd name="connsiteY2" fmla="*/ 3623399 h 3623399"/>
              <a:gd name="connsiteX3" fmla="*/ 0 w 2971800"/>
              <a:gd name="connsiteY3" fmla="*/ 3623399 h 3623399"/>
              <a:gd name="connsiteX4" fmla="*/ 0 w 2971800"/>
              <a:gd name="connsiteY4" fmla="*/ 0 h 362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623399">
                <a:moveTo>
                  <a:pt x="0" y="0"/>
                </a:moveTo>
                <a:lnTo>
                  <a:pt x="2971800" y="0"/>
                </a:lnTo>
                <a:lnTo>
                  <a:pt x="2971800" y="3623399"/>
                </a:lnTo>
                <a:lnTo>
                  <a:pt x="0" y="3623399"/>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Atypical, non-specific presentations </a:t>
            </a:r>
          </a:p>
          <a:p>
            <a:pPr marL="228600" lvl="1" indent="-228600" algn="l" defTabSz="889000">
              <a:lnSpc>
                <a:spcPct val="90000"/>
              </a:lnSpc>
              <a:spcBef>
                <a:spcPct val="0"/>
              </a:spcBef>
              <a:spcAft>
                <a:spcPct val="15000"/>
              </a:spcAft>
              <a:buChar char="•"/>
            </a:pPr>
            <a:r>
              <a:rPr lang="en-US" sz="2000" kern="1200"/>
              <a:t>Comorbidities and multiple chronic conditions</a:t>
            </a:r>
          </a:p>
          <a:p>
            <a:pPr marL="228600" lvl="1" indent="-228600" algn="l" defTabSz="889000">
              <a:lnSpc>
                <a:spcPct val="90000"/>
              </a:lnSpc>
              <a:spcBef>
                <a:spcPct val="0"/>
              </a:spcBef>
              <a:spcAft>
                <a:spcPct val="15000"/>
              </a:spcAft>
              <a:buChar char="•"/>
            </a:pPr>
            <a:r>
              <a:rPr lang="en-US" sz="2000" kern="1200"/>
              <a:t>Communication barriers</a:t>
            </a:r>
          </a:p>
          <a:p>
            <a:pPr marL="228600" lvl="1" indent="-228600" algn="l" defTabSz="889000">
              <a:lnSpc>
                <a:spcPct val="90000"/>
              </a:lnSpc>
              <a:spcBef>
                <a:spcPct val="0"/>
              </a:spcBef>
              <a:spcAft>
                <a:spcPct val="15000"/>
              </a:spcAft>
              <a:buChar char="•"/>
            </a:pPr>
            <a:r>
              <a:rPr lang="en-US" sz="2000" kern="1200"/>
              <a:t>Functional decline and health-related social needs</a:t>
            </a:r>
          </a:p>
          <a:p>
            <a:pPr marL="228600" lvl="1" indent="-228600" algn="l" defTabSz="889000">
              <a:lnSpc>
                <a:spcPct val="90000"/>
              </a:lnSpc>
              <a:spcBef>
                <a:spcPct val="0"/>
              </a:spcBef>
              <a:spcAft>
                <a:spcPct val="15000"/>
              </a:spcAft>
              <a:buChar char="•"/>
            </a:pPr>
            <a:r>
              <a:rPr lang="en-US" sz="2000" kern="1200"/>
              <a:t>Polypharmacy and prescribing cascades</a:t>
            </a:r>
          </a:p>
        </p:txBody>
      </p:sp>
      <p:sp>
        <p:nvSpPr>
          <p:cNvPr id="9" name="Freeform: Shape 8">
            <a:extLst>
              <a:ext uri="{FF2B5EF4-FFF2-40B4-BE49-F238E27FC236}">
                <a16:creationId xmlns:a16="http://schemas.microsoft.com/office/drawing/2014/main" id="{CC7DC24F-9112-3396-9FB9-90AE8632A0F6}"/>
              </a:ext>
            </a:extLst>
          </p:cNvPr>
          <p:cNvSpPr/>
          <p:nvPr/>
        </p:nvSpPr>
        <p:spPr>
          <a:xfrm>
            <a:off x="4843780" y="1742896"/>
            <a:ext cx="2971800" cy="576000"/>
          </a:xfrm>
          <a:custGeom>
            <a:avLst/>
            <a:gdLst>
              <a:gd name="connsiteX0" fmla="*/ 0 w 2971800"/>
              <a:gd name="connsiteY0" fmla="*/ 0 h 576000"/>
              <a:gd name="connsiteX1" fmla="*/ 2971800 w 2971800"/>
              <a:gd name="connsiteY1" fmla="*/ 0 h 576000"/>
              <a:gd name="connsiteX2" fmla="*/ 2971800 w 2971800"/>
              <a:gd name="connsiteY2" fmla="*/ 576000 h 576000"/>
              <a:gd name="connsiteX3" fmla="*/ 0 w 2971800"/>
              <a:gd name="connsiteY3" fmla="*/ 576000 h 576000"/>
              <a:gd name="connsiteX4" fmla="*/ 0 w 29718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576000">
                <a:moveTo>
                  <a:pt x="0" y="0"/>
                </a:moveTo>
                <a:lnTo>
                  <a:pt x="2971800" y="0"/>
                </a:lnTo>
                <a:lnTo>
                  <a:pt x="2971800" y="576000"/>
                </a:lnTo>
                <a:lnTo>
                  <a:pt x="0" y="576000"/>
                </a:lnTo>
                <a:lnTo>
                  <a:pt x="0" y="0"/>
                </a:lnTo>
                <a:close/>
              </a:path>
            </a:pathLst>
          </a:custGeom>
        </p:spPr>
        <p:style>
          <a:lnRef idx="2">
            <a:schemeClr val="accent3">
              <a:hueOff val="-6639348"/>
              <a:satOff val="-13555"/>
              <a:lumOff val="23431"/>
              <a:alphaOff val="0"/>
            </a:schemeClr>
          </a:lnRef>
          <a:fillRef idx="1">
            <a:schemeClr val="accent3">
              <a:hueOff val="-6639348"/>
              <a:satOff val="-13555"/>
              <a:lumOff val="23431"/>
              <a:alphaOff val="0"/>
            </a:schemeClr>
          </a:fillRef>
          <a:effectRef idx="0">
            <a:schemeClr val="accent3">
              <a:hueOff val="-6639348"/>
              <a:satOff val="-13555"/>
              <a:lumOff val="23431"/>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Clinician factors</a:t>
            </a:r>
          </a:p>
        </p:txBody>
      </p:sp>
      <p:sp>
        <p:nvSpPr>
          <p:cNvPr id="10" name="Freeform: Shape 9">
            <a:extLst>
              <a:ext uri="{FF2B5EF4-FFF2-40B4-BE49-F238E27FC236}">
                <a16:creationId xmlns:a16="http://schemas.microsoft.com/office/drawing/2014/main" id="{D87BCDE3-652A-ED39-B418-792104D0A6DF}"/>
              </a:ext>
            </a:extLst>
          </p:cNvPr>
          <p:cNvSpPr/>
          <p:nvPr/>
        </p:nvSpPr>
        <p:spPr>
          <a:xfrm>
            <a:off x="4843780" y="2318896"/>
            <a:ext cx="2971800" cy="3623399"/>
          </a:xfrm>
          <a:custGeom>
            <a:avLst/>
            <a:gdLst>
              <a:gd name="connsiteX0" fmla="*/ 0 w 2971800"/>
              <a:gd name="connsiteY0" fmla="*/ 0 h 3623399"/>
              <a:gd name="connsiteX1" fmla="*/ 2971800 w 2971800"/>
              <a:gd name="connsiteY1" fmla="*/ 0 h 3623399"/>
              <a:gd name="connsiteX2" fmla="*/ 2971800 w 2971800"/>
              <a:gd name="connsiteY2" fmla="*/ 3623399 h 3623399"/>
              <a:gd name="connsiteX3" fmla="*/ 0 w 2971800"/>
              <a:gd name="connsiteY3" fmla="*/ 3623399 h 3623399"/>
              <a:gd name="connsiteX4" fmla="*/ 0 w 2971800"/>
              <a:gd name="connsiteY4" fmla="*/ 0 h 362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623399">
                <a:moveTo>
                  <a:pt x="0" y="0"/>
                </a:moveTo>
                <a:lnTo>
                  <a:pt x="2971800" y="0"/>
                </a:lnTo>
                <a:lnTo>
                  <a:pt x="2971800" y="3623399"/>
                </a:lnTo>
                <a:lnTo>
                  <a:pt x="0" y="3623399"/>
                </a:lnTo>
                <a:lnTo>
                  <a:pt x="0" y="0"/>
                </a:lnTo>
                <a:close/>
              </a:path>
            </a:pathLst>
          </a:custGeom>
        </p:spPr>
        <p:style>
          <a:lnRef idx="2">
            <a:schemeClr val="accent3">
              <a:tint val="40000"/>
              <a:alpha val="90000"/>
              <a:hueOff val="-6755980"/>
              <a:satOff val="-6537"/>
              <a:lumOff val="6337"/>
              <a:alphaOff val="0"/>
            </a:schemeClr>
          </a:lnRef>
          <a:fillRef idx="1">
            <a:schemeClr val="accent3">
              <a:tint val="40000"/>
              <a:alpha val="90000"/>
              <a:hueOff val="-6755980"/>
              <a:satOff val="-6537"/>
              <a:lumOff val="6337"/>
              <a:alphaOff val="0"/>
            </a:schemeClr>
          </a:fillRef>
          <a:effectRef idx="0">
            <a:schemeClr val="accent3">
              <a:tint val="40000"/>
              <a:alpha val="90000"/>
              <a:hueOff val="-6755980"/>
              <a:satOff val="-6537"/>
              <a:lumOff val="6337"/>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Ageism/age biases</a:t>
            </a:r>
          </a:p>
          <a:p>
            <a:pPr marL="228600" lvl="1" indent="-228600" algn="l" defTabSz="889000">
              <a:lnSpc>
                <a:spcPct val="90000"/>
              </a:lnSpc>
              <a:spcBef>
                <a:spcPct val="0"/>
              </a:spcBef>
              <a:spcAft>
                <a:spcPct val="15000"/>
              </a:spcAft>
              <a:buChar char="•"/>
            </a:pPr>
            <a:r>
              <a:rPr lang="en-US" sz="2000" kern="1200"/>
              <a:t>Cognitive factors</a:t>
            </a:r>
          </a:p>
          <a:p>
            <a:pPr marL="228600" lvl="1" indent="-228600" algn="l" defTabSz="889000">
              <a:lnSpc>
                <a:spcPct val="90000"/>
              </a:lnSpc>
              <a:spcBef>
                <a:spcPct val="0"/>
              </a:spcBef>
              <a:spcAft>
                <a:spcPct val="15000"/>
              </a:spcAft>
              <a:buChar char="•"/>
            </a:pPr>
            <a:r>
              <a:rPr lang="en-US" sz="2000" kern="1200"/>
              <a:t>Overdiagnosis and screening dilemmas</a:t>
            </a:r>
          </a:p>
          <a:p>
            <a:pPr marL="228600" lvl="1" indent="-228600" algn="l" defTabSz="889000">
              <a:lnSpc>
                <a:spcPct val="90000"/>
              </a:lnSpc>
              <a:spcBef>
                <a:spcPct val="0"/>
              </a:spcBef>
              <a:spcAft>
                <a:spcPct val="15000"/>
              </a:spcAft>
              <a:buChar char="•"/>
            </a:pPr>
            <a:r>
              <a:rPr lang="en-US" sz="2000" kern="1200"/>
              <a:t>Communication barriers</a:t>
            </a:r>
          </a:p>
        </p:txBody>
      </p:sp>
      <p:sp>
        <p:nvSpPr>
          <p:cNvPr id="11" name="Freeform: Shape 10">
            <a:extLst>
              <a:ext uri="{FF2B5EF4-FFF2-40B4-BE49-F238E27FC236}">
                <a16:creationId xmlns:a16="http://schemas.microsoft.com/office/drawing/2014/main" id="{CB3A6F6F-419A-53A5-A0C5-8898A4B15469}"/>
              </a:ext>
            </a:extLst>
          </p:cNvPr>
          <p:cNvSpPr/>
          <p:nvPr/>
        </p:nvSpPr>
        <p:spPr>
          <a:xfrm>
            <a:off x="8231632" y="1742896"/>
            <a:ext cx="2971800" cy="576000"/>
          </a:xfrm>
          <a:custGeom>
            <a:avLst/>
            <a:gdLst>
              <a:gd name="connsiteX0" fmla="*/ 0 w 2971800"/>
              <a:gd name="connsiteY0" fmla="*/ 0 h 576000"/>
              <a:gd name="connsiteX1" fmla="*/ 2971800 w 2971800"/>
              <a:gd name="connsiteY1" fmla="*/ 0 h 576000"/>
              <a:gd name="connsiteX2" fmla="*/ 2971800 w 2971800"/>
              <a:gd name="connsiteY2" fmla="*/ 576000 h 576000"/>
              <a:gd name="connsiteX3" fmla="*/ 0 w 2971800"/>
              <a:gd name="connsiteY3" fmla="*/ 576000 h 576000"/>
              <a:gd name="connsiteX4" fmla="*/ 0 w 29718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576000">
                <a:moveTo>
                  <a:pt x="0" y="0"/>
                </a:moveTo>
                <a:lnTo>
                  <a:pt x="2971800" y="0"/>
                </a:lnTo>
                <a:lnTo>
                  <a:pt x="2971800" y="576000"/>
                </a:lnTo>
                <a:lnTo>
                  <a:pt x="0" y="576000"/>
                </a:lnTo>
                <a:lnTo>
                  <a:pt x="0" y="0"/>
                </a:lnTo>
                <a:close/>
              </a:path>
            </a:pathLst>
          </a:custGeom>
          <a:solidFill>
            <a:schemeClr val="accent1"/>
          </a:solidFill>
        </p:spPr>
        <p:style>
          <a:lnRef idx="2">
            <a:schemeClr val="accent3">
              <a:hueOff val="-13278697"/>
              <a:satOff val="-27110"/>
              <a:lumOff val="46862"/>
              <a:alphaOff val="0"/>
            </a:schemeClr>
          </a:lnRef>
          <a:fillRef idx="1">
            <a:scrgbClr r="0" g="0" b="0"/>
          </a:fillRef>
          <a:effectRef idx="0">
            <a:schemeClr val="accent3">
              <a:hueOff val="-13278697"/>
              <a:satOff val="-27110"/>
              <a:lumOff val="46862"/>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Structural factors</a:t>
            </a:r>
          </a:p>
        </p:txBody>
      </p:sp>
      <p:sp>
        <p:nvSpPr>
          <p:cNvPr id="12" name="Freeform: Shape 11">
            <a:extLst>
              <a:ext uri="{FF2B5EF4-FFF2-40B4-BE49-F238E27FC236}">
                <a16:creationId xmlns:a16="http://schemas.microsoft.com/office/drawing/2014/main" id="{C8636529-0847-B307-D819-56071964C106}"/>
              </a:ext>
            </a:extLst>
          </p:cNvPr>
          <p:cNvSpPr/>
          <p:nvPr/>
        </p:nvSpPr>
        <p:spPr>
          <a:xfrm>
            <a:off x="8231632" y="2318896"/>
            <a:ext cx="2971800" cy="3623399"/>
          </a:xfrm>
          <a:custGeom>
            <a:avLst/>
            <a:gdLst>
              <a:gd name="connsiteX0" fmla="*/ 0 w 2971800"/>
              <a:gd name="connsiteY0" fmla="*/ 0 h 3623399"/>
              <a:gd name="connsiteX1" fmla="*/ 2971800 w 2971800"/>
              <a:gd name="connsiteY1" fmla="*/ 0 h 3623399"/>
              <a:gd name="connsiteX2" fmla="*/ 2971800 w 2971800"/>
              <a:gd name="connsiteY2" fmla="*/ 3623399 h 3623399"/>
              <a:gd name="connsiteX3" fmla="*/ 0 w 2971800"/>
              <a:gd name="connsiteY3" fmla="*/ 3623399 h 3623399"/>
              <a:gd name="connsiteX4" fmla="*/ 0 w 2971800"/>
              <a:gd name="connsiteY4" fmla="*/ 0 h 3623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3623399">
                <a:moveTo>
                  <a:pt x="0" y="0"/>
                </a:moveTo>
                <a:lnTo>
                  <a:pt x="2971800" y="0"/>
                </a:lnTo>
                <a:lnTo>
                  <a:pt x="2971800" y="3623399"/>
                </a:lnTo>
                <a:lnTo>
                  <a:pt x="0" y="3623399"/>
                </a:lnTo>
                <a:lnTo>
                  <a:pt x="0" y="0"/>
                </a:lnTo>
                <a:close/>
              </a:path>
            </a:pathLst>
          </a:custGeom>
          <a:solidFill>
            <a:schemeClr val="accent1">
              <a:lumMod val="20000"/>
              <a:lumOff val="80000"/>
              <a:alpha val="90000"/>
            </a:schemeClr>
          </a:solidFill>
        </p:spPr>
        <p:style>
          <a:lnRef idx="2">
            <a:schemeClr val="accent3">
              <a:tint val="40000"/>
              <a:alpha val="90000"/>
              <a:hueOff val="-13511960"/>
              <a:satOff val="-13073"/>
              <a:lumOff val="12674"/>
              <a:alphaOff val="0"/>
            </a:schemeClr>
          </a:lnRef>
          <a:fillRef idx="1">
            <a:scrgbClr r="0" g="0" b="0"/>
          </a:fillRef>
          <a:effectRef idx="0">
            <a:schemeClr val="accent3">
              <a:tint val="40000"/>
              <a:alpha val="90000"/>
              <a:hueOff val="-13511960"/>
              <a:satOff val="-13073"/>
              <a:lumOff val="12674"/>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Diagnostic testing</a:t>
            </a:r>
          </a:p>
          <a:p>
            <a:pPr marL="228600" lvl="1" indent="-228600" algn="l" defTabSz="889000">
              <a:lnSpc>
                <a:spcPct val="90000"/>
              </a:lnSpc>
              <a:spcBef>
                <a:spcPct val="0"/>
              </a:spcBef>
              <a:spcAft>
                <a:spcPct val="15000"/>
              </a:spcAft>
              <a:buChar char="•"/>
            </a:pPr>
            <a:r>
              <a:rPr lang="en-US" sz="2000" kern="1200"/>
              <a:t>Care fragmentation</a:t>
            </a:r>
          </a:p>
          <a:p>
            <a:pPr marL="228600" lvl="1" indent="-228600" algn="l" defTabSz="889000">
              <a:lnSpc>
                <a:spcPct val="90000"/>
              </a:lnSpc>
              <a:spcBef>
                <a:spcPct val="0"/>
              </a:spcBef>
              <a:spcAft>
                <a:spcPct val="15000"/>
              </a:spcAft>
              <a:buChar char="•"/>
            </a:pPr>
            <a:r>
              <a:rPr lang="en-US" sz="2000" kern="1200"/>
              <a:t>Insufficient workforce and geriatrics training</a:t>
            </a:r>
          </a:p>
        </p:txBody>
      </p:sp>
      <p:pic>
        <p:nvPicPr>
          <p:cNvPr id="5" name="Picture 4">
            <a:extLst>
              <a:ext uri="{FF2B5EF4-FFF2-40B4-BE49-F238E27FC236}">
                <a16:creationId xmlns:a16="http://schemas.microsoft.com/office/drawing/2014/main" id="{79975E35-6B14-1BFB-E88B-579826B43F7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24134" y="4026756"/>
            <a:ext cx="3035304" cy="2329595"/>
          </a:xfrm>
          <a:prstGeom prst="rect">
            <a:avLst/>
          </a:prstGeom>
          <a:noFill/>
        </p:spPr>
      </p:pic>
    </p:spTree>
    <p:extLst>
      <p:ext uri="{BB962C8B-B14F-4D97-AF65-F5344CB8AC3E}">
        <p14:creationId xmlns:p14="http://schemas.microsoft.com/office/powerpoint/2010/main" val="4405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CFEF-17AF-F727-F7AA-A344D6D57191}"/>
              </a:ext>
            </a:extLst>
          </p:cNvPr>
          <p:cNvSpPr>
            <a:spLocks noGrp="1"/>
          </p:cNvSpPr>
          <p:nvPr>
            <p:ph type="title"/>
          </p:nvPr>
        </p:nvSpPr>
        <p:spPr/>
        <p:txBody>
          <a:bodyPr>
            <a:normAutofit fontScale="90000"/>
          </a:bodyPr>
          <a:lstStyle/>
          <a:p>
            <a:r>
              <a:rPr lang="en-US"/>
              <a:t>Primary care recommendations</a:t>
            </a:r>
          </a:p>
        </p:txBody>
      </p:sp>
      <p:sp>
        <p:nvSpPr>
          <p:cNvPr id="3" name="Content Placeholder 2">
            <a:extLst>
              <a:ext uri="{FF2B5EF4-FFF2-40B4-BE49-F238E27FC236}">
                <a16:creationId xmlns:a16="http://schemas.microsoft.com/office/drawing/2014/main" id="{A6D310DD-D75A-7448-715A-F6C60E636B01}"/>
              </a:ext>
            </a:extLst>
          </p:cNvPr>
          <p:cNvSpPr>
            <a:spLocks noGrp="1"/>
          </p:cNvSpPr>
          <p:nvPr>
            <p:ph idx="1"/>
          </p:nvPr>
        </p:nvSpPr>
        <p:spPr>
          <a:xfrm>
            <a:off x="609601" y="1646238"/>
            <a:ext cx="7071359" cy="4525963"/>
          </a:xfrm>
        </p:spPr>
        <p:txBody>
          <a:bodyPr>
            <a:normAutofit fontScale="70000" lnSpcReduction="20000"/>
          </a:bodyPr>
          <a:lstStyle/>
          <a:p>
            <a:r>
              <a:rPr lang="en-US"/>
              <a:t>Meaningfully involve other diagnostic team members</a:t>
            </a:r>
          </a:p>
          <a:p>
            <a:pPr lvl="1"/>
            <a:r>
              <a:rPr lang="en-US"/>
              <a:t>Implement team-based and patient, family, and caregiver communication interventions </a:t>
            </a:r>
          </a:p>
          <a:p>
            <a:pPr lvl="1"/>
            <a:r>
              <a:rPr lang="en-US"/>
              <a:t>Consider environmental modifications and social needs</a:t>
            </a:r>
          </a:p>
          <a:p>
            <a:pPr lvl="1"/>
            <a:r>
              <a:rPr lang="en-US"/>
              <a:t>Address care fragmentation</a:t>
            </a:r>
          </a:p>
          <a:p>
            <a:r>
              <a:rPr lang="en-US"/>
              <a:t>Deploy health IT and other interventions to enhance information sharing and decision-making</a:t>
            </a:r>
          </a:p>
          <a:p>
            <a:pPr lvl="1"/>
            <a:r>
              <a:rPr lang="en-US"/>
              <a:t>Improve EHR interoperability and integration of medication data</a:t>
            </a:r>
          </a:p>
          <a:p>
            <a:pPr lvl="1"/>
            <a:r>
              <a:rPr lang="en-US"/>
              <a:t>Design decision-support tools and improve diagnostic processes</a:t>
            </a:r>
          </a:p>
          <a:p>
            <a:r>
              <a:rPr lang="en-US"/>
              <a:t>Establish practice-level policy and initiatives aimed at improving care for older adults across the diagnostic continuum</a:t>
            </a:r>
          </a:p>
          <a:p>
            <a:pPr lvl="1"/>
            <a:r>
              <a:rPr lang="en-US"/>
              <a:t>Develop safety surveillance capacity and encourage voluntary reporting of diagnostic errors and near-misses</a:t>
            </a:r>
          </a:p>
          <a:p>
            <a:pPr lvl="1"/>
            <a:r>
              <a:rPr lang="en-US"/>
              <a:t>Deliver 4Ms of Age-Friendly care</a:t>
            </a:r>
          </a:p>
          <a:p>
            <a:pPr lvl="1"/>
            <a:r>
              <a:rPr lang="en-US"/>
              <a:t>Expand geriatric education and training efforts to include diagnostic excellence</a:t>
            </a:r>
          </a:p>
        </p:txBody>
      </p:sp>
      <p:sp>
        <p:nvSpPr>
          <p:cNvPr id="4" name="Slide Number Placeholder 3">
            <a:extLst>
              <a:ext uri="{FF2B5EF4-FFF2-40B4-BE49-F238E27FC236}">
                <a16:creationId xmlns:a16="http://schemas.microsoft.com/office/drawing/2014/main" id="{7BA052F8-EFF2-451E-7153-01224A6E81B6}"/>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35</a:t>
            </a:fld>
            <a:endParaRPr lang="en-US"/>
          </a:p>
        </p:txBody>
      </p:sp>
      <p:pic>
        <p:nvPicPr>
          <p:cNvPr id="6" name="Content Placeholder 11" descr="This is a photo of a healthcare worker handing a glass of water to an older adult woman seated in a chair.">
            <a:extLst>
              <a:ext uri="{FF2B5EF4-FFF2-40B4-BE49-F238E27FC236}">
                <a16:creationId xmlns:a16="http://schemas.microsoft.com/office/drawing/2014/main" id="{D87A88B2-2F8B-2159-899E-3E7865C2EF1B}"/>
              </a:ext>
            </a:extLst>
          </p:cNvPr>
          <p:cNvPicPr>
            <a:picLocks noChangeAspect="1"/>
          </p:cNvPicPr>
          <p:nvPr/>
        </p:nvPicPr>
        <p:blipFill rotWithShape="1">
          <a:blip r:embed="rId3"/>
          <a:srcRect l="16881"/>
          <a:stretch/>
        </p:blipFill>
        <p:spPr>
          <a:xfrm>
            <a:off x="7793326" y="1646238"/>
            <a:ext cx="4166112" cy="3047433"/>
          </a:xfrm>
          <a:prstGeom prst="rect">
            <a:avLst/>
          </a:prstGeom>
          <a:noFill/>
        </p:spPr>
      </p:pic>
      <p:pic>
        <p:nvPicPr>
          <p:cNvPr id="7" name="Picture 6" descr="The screenshot shows a one-page tool titled “Be the expert on you” with questions and text divided into 5 sections.">
            <a:extLst>
              <a:ext uri="{FF2B5EF4-FFF2-40B4-BE49-F238E27FC236}">
                <a16:creationId xmlns:a16="http://schemas.microsoft.com/office/drawing/2014/main" id="{3FFCBD3F-8681-0C56-1989-C8C546E114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76382" y="3905853"/>
            <a:ext cx="2168030" cy="2815623"/>
          </a:xfrm>
          <a:prstGeom prst="rect">
            <a:avLst/>
          </a:prstGeom>
          <a:noFill/>
        </p:spPr>
      </p:pic>
    </p:spTree>
    <p:extLst>
      <p:ext uri="{BB962C8B-B14F-4D97-AF65-F5344CB8AC3E}">
        <p14:creationId xmlns:p14="http://schemas.microsoft.com/office/powerpoint/2010/main" val="291184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3</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904240" y="1266467"/>
            <a:ext cx="9932827" cy="19796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rgbClr val="000000"/>
                </a:solidFill>
                <a:effectLst/>
                <a:ea typeface="Calibri" panose="020F0502020204030204" pitchFamily="34" charset="0"/>
                <a:cs typeface="Arial" panose="020B0604020202020204" pitchFamily="34" charset="0"/>
              </a:rPr>
              <a:t>Unrelieved Pain and Risk of Opioid Use Disorder or Overdose in Older Adults Prescribed Opioids</a:t>
            </a:r>
          </a:p>
          <a:p>
            <a:pPr>
              <a:defRPr/>
            </a:pPr>
            <a:endParaRPr lang="en-US" sz="2800">
              <a:solidFill>
                <a:schemeClr val="tx1"/>
              </a:solidFill>
            </a:endParaRPr>
          </a:p>
        </p:txBody>
      </p:sp>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6" y="4046191"/>
            <a:ext cx="4901164" cy="21031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latin typeface="+mj-lt"/>
              </a:rPr>
              <a:t>Yu-Jung Wei, PhD</a:t>
            </a:r>
          </a:p>
          <a:p>
            <a:pPr marL="0" indent="0">
              <a:buNone/>
              <a:defRPr/>
            </a:pPr>
            <a:r>
              <a:rPr lang="en-US" sz="2400">
                <a:latin typeface="+mj-lt"/>
              </a:rPr>
              <a:t>Ohio State University </a:t>
            </a:r>
          </a:p>
        </p:txBody>
      </p:sp>
      <p:sp>
        <p:nvSpPr>
          <p:cNvPr id="3" name="Slide Number Placeholder 2">
            <a:extLst>
              <a:ext uri="{FF2B5EF4-FFF2-40B4-BE49-F238E27FC236}">
                <a16:creationId xmlns:a16="http://schemas.microsoft.com/office/drawing/2014/main" id="{CD3C4F08-9B14-9B75-9D71-1E9E6690DBC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36</a:t>
            </a:fld>
            <a:endParaRPr lang="en-US"/>
          </a:p>
        </p:txBody>
      </p:sp>
      <p:pic>
        <p:nvPicPr>
          <p:cNvPr id="5" name="Picture 4" descr="This is a photo of Yu-Jung (Jenny) Wei, PhD.">
            <a:extLst>
              <a:ext uri="{FF2B5EF4-FFF2-40B4-BE49-F238E27FC236}">
                <a16:creationId xmlns:a16="http://schemas.microsoft.com/office/drawing/2014/main" id="{6B506F1D-4D2A-49CE-29DA-477D67D2D465}"/>
              </a:ext>
            </a:extLst>
          </p:cNvPr>
          <p:cNvPicPr>
            <a:picLocks noChangeAspect="1"/>
          </p:cNvPicPr>
          <p:nvPr/>
        </p:nvPicPr>
        <p:blipFill>
          <a:blip r:embed="rId3" cstate="print">
            <a:extLst>
              <a:ext uri="{28A0092B-C50C-407E-A947-70E740481C1C}">
                <a14:useLocalDpi xmlns:a14="http://schemas.microsoft.com/office/drawing/2010/main"/>
              </a:ext>
            </a:extLst>
          </a:blip>
          <a:srcRect l="17186" t="8889" r="6962"/>
          <a:stretch/>
        </p:blipFill>
        <p:spPr>
          <a:xfrm rot="16200000">
            <a:off x="3626047" y="3311088"/>
            <a:ext cx="2743200" cy="21967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121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380008" y="1466910"/>
            <a:ext cx="11672292" cy="4525963"/>
          </a:xfrm>
        </p:spPr>
        <p:txBody>
          <a:bodyPr>
            <a:normAutofit/>
          </a:bodyPr>
          <a:lstStyle/>
          <a:p>
            <a:r>
              <a:rPr lang="en-US" sz="2600" b="1"/>
              <a:t>Opioid use disorder (OUD) and overdose (OD) in older adults (≥65 yr) </a:t>
            </a:r>
          </a:p>
          <a:p>
            <a:pPr lvl="1"/>
            <a:r>
              <a:rPr lang="en-US" sz="2200"/>
              <a:t>OUD prevalence: 16 per 1000 older adults in 2018</a:t>
            </a:r>
            <a:r>
              <a:rPr lang="en-US" sz="2200" i="1" baseline="30000"/>
              <a:t>1</a:t>
            </a:r>
          </a:p>
          <a:p>
            <a:pPr lvl="1"/>
            <a:r>
              <a:rPr lang="en-US" sz="2200"/>
              <a:t>OD (fatal &amp; nonfatal) incidence: 1 per 1000 older adults in 2016 </a:t>
            </a:r>
            <a:r>
              <a:rPr lang="en-US" sz="2200" i="1" baseline="30000"/>
              <a:t>2</a:t>
            </a:r>
          </a:p>
          <a:p>
            <a:pPr lvl="1"/>
            <a:r>
              <a:rPr lang="en-US" sz="2200"/>
              <a:t>98% of OUD/OD involve prescription opioids</a:t>
            </a:r>
            <a:r>
              <a:rPr lang="en-US" sz="2200" i="1" baseline="30000"/>
              <a:t>3</a:t>
            </a:r>
          </a:p>
          <a:p>
            <a:pPr marL="347662" lvl="1" indent="0">
              <a:spcBef>
                <a:spcPts val="0"/>
              </a:spcBef>
              <a:buNone/>
            </a:pPr>
            <a:endParaRPr lang="en-US" sz="2200"/>
          </a:p>
          <a:p>
            <a:r>
              <a:rPr lang="en-US" sz="2600" b="1"/>
              <a:t>Increased trends in OUD or OD from 2006-2020</a:t>
            </a:r>
          </a:p>
          <a:p>
            <a:pPr lvl="1"/>
            <a:r>
              <a:rPr lang="en-US" sz="2200"/>
              <a:t>34% increase in hospitalizations due to OUD/OD, 2010-2015</a:t>
            </a:r>
            <a:r>
              <a:rPr lang="en-US" sz="2200" i="1" baseline="30000"/>
              <a:t>4</a:t>
            </a:r>
            <a:endParaRPr lang="en-US" sz="2200" i="1"/>
          </a:p>
          <a:p>
            <a:pPr lvl="1"/>
            <a:r>
              <a:rPr lang="en-US" sz="2200"/>
              <a:t>74% increase in emergency department visits due to OUD/OD, 2010-2015</a:t>
            </a:r>
            <a:r>
              <a:rPr lang="en-US" sz="2200" i="1" baseline="30000"/>
              <a:t>4</a:t>
            </a:r>
            <a:r>
              <a:rPr lang="en-US" sz="2200"/>
              <a:t>  </a:t>
            </a:r>
          </a:p>
          <a:p>
            <a:pPr lvl="1"/>
            <a:r>
              <a:rPr lang="en-US" sz="2200"/>
              <a:t>14.2-fold increase in incident diagnosis of OUD/OD, 2006-2016</a:t>
            </a:r>
            <a:r>
              <a:rPr lang="en-US" sz="2200" i="1" baseline="30000"/>
              <a:t>2</a:t>
            </a:r>
            <a:r>
              <a:rPr lang="en-US" sz="2200" i="1"/>
              <a:t> </a:t>
            </a:r>
          </a:p>
          <a:p>
            <a:pPr lvl="1"/>
            <a:r>
              <a:rPr lang="en-US" sz="2200"/>
              <a:t>Upward trends continue despite efforts to curb prescription opioids</a:t>
            </a:r>
            <a:r>
              <a:rPr lang="en-US" sz="2200" i="1" baseline="30000"/>
              <a:t>1,5</a:t>
            </a:r>
          </a:p>
          <a:p>
            <a:pPr lvl="1"/>
            <a:endParaRPr lang="en-US" sz="2200"/>
          </a:p>
          <a:p>
            <a:endParaRPr lang="en-US"/>
          </a:p>
          <a:p>
            <a:endParaRPr lang="en-US"/>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37</a:t>
            </a:fld>
            <a:endParaRPr lang="en-US"/>
          </a:p>
        </p:txBody>
      </p:sp>
      <p:sp>
        <p:nvSpPr>
          <p:cNvPr id="4" name="TextBox 3">
            <a:extLst>
              <a:ext uri="{FF2B5EF4-FFF2-40B4-BE49-F238E27FC236}">
                <a16:creationId xmlns:a16="http://schemas.microsoft.com/office/drawing/2014/main" id="{981A0269-6120-C30F-62B7-B754BBA96EA6}"/>
              </a:ext>
            </a:extLst>
          </p:cNvPr>
          <p:cNvSpPr txBox="1"/>
          <p:nvPr/>
        </p:nvSpPr>
        <p:spPr>
          <a:xfrm>
            <a:off x="770020" y="5677139"/>
            <a:ext cx="11041972" cy="861774"/>
          </a:xfrm>
          <a:prstGeom prst="rect">
            <a:avLst/>
          </a:prstGeom>
          <a:noFill/>
        </p:spPr>
        <p:txBody>
          <a:bodyPr wrap="square" rtlCol="0">
            <a:spAutoFit/>
          </a:bodyPr>
          <a:lstStyle/>
          <a:p>
            <a:r>
              <a:rPr lang="en-US" sz="1000"/>
              <a:t>1  Trends in Opioid Use Disorder Among Older Adults: Analyzing Medicare Data, 2013–2018, Am J Prev Med, 2022 </a:t>
            </a:r>
          </a:p>
          <a:p>
            <a:r>
              <a:rPr lang="en-US" sz="1000"/>
              <a:t>2. Trends in prior receipt of prescription opioid or adjuvant analgesics among patients with incident opioid use disorder or opioid-related overdose from 2006 to 2016. Drug Alcohol Depend, 2019</a:t>
            </a:r>
          </a:p>
          <a:p>
            <a:pPr algn="l"/>
            <a:r>
              <a:rPr lang="en-US" sz="1000"/>
              <a:t>3. The Substance Abuse and Mental Health Services Administration. Opioid misuse increases among older adults. Accessed August 1, 2021.</a:t>
            </a:r>
          </a:p>
          <a:p>
            <a:r>
              <a:rPr lang="en-US" sz="1000"/>
              <a:t>4. Opioid-Related Inpatient Stays and Emergency Department Visits Among Patients Aged 65 Years and Older, 2010 and 2015. AHRQ, 2018</a:t>
            </a:r>
          </a:p>
          <a:p>
            <a:r>
              <a:rPr lang="en-US" sz="1000"/>
              <a:t>5. New AHRQ reports highlight seniors’ struggles with opioids. 2018. </a:t>
            </a:r>
          </a:p>
        </p:txBody>
      </p:sp>
    </p:spTree>
    <p:extLst>
      <p:ext uri="{BB962C8B-B14F-4D97-AF65-F5344CB8AC3E}">
        <p14:creationId xmlns:p14="http://schemas.microsoft.com/office/powerpoint/2010/main" val="365328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D7159-61B0-650B-8148-01C5F999F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E3E60-716C-90DE-FD3D-BDF66FB23E5B}"/>
              </a:ext>
            </a:extLst>
          </p:cNvPr>
          <p:cNvSpPr>
            <a:spLocks noGrp="1"/>
          </p:cNvSpPr>
          <p:nvPr>
            <p:ph type="title"/>
          </p:nvPr>
        </p:nvSpPr>
        <p:spPr>
          <a:xfrm>
            <a:off x="580034" y="152732"/>
            <a:ext cx="10772775" cy="973014"/>
          </a:xfrm>
        </p:spPr>
        <p:txBody>
          <a:bodyPr>
            <a:normAutofit fontScale="90000"/>
          </a:bodyPr>
          <a:lstStyle/>
          <a:p>
            <a:r>
              <a:rPr lang="en-US"/>
              <a:t>Background</a:t>
            </a:r>
            <a:br>
              <a:rPr lang="en-US"/>
            </a:br>
            <a:r>
              <a:rPr lang="en-US" sz="2700"/>
              <a:t>Risk Factors of OUD or OD in Older Adults with Prescribed Opioids</a:t>
            </a:r>
            <a:endParaRPr lang="en-US"/>
          </a:p>
        </p:txBody>
      </p:sp>
      <p:sp>
        <p:nvSpPr>
          <p:cNvPr id="6" name="Content Placeholder 5">
            <a:extLst>
              <a:ext uri="{FF2B5EF4-FFF2-40B4-BE49-F238E27FC236}">
                <a16:creationId xmlns:a16="http://schemas.microsoft.com/office/drawing/2014/main" id="{8E4336F2-01F2-9C7F-58EA-147EA37EB7EC}"/>
              </a:ext>
            </a:extLst>
          </p:cNvPr>
          <p:cNvSpPr>
            <a:spLocks noGrp="1"/>
          </p:cNvSpPr>
          <p:nvPr>
            <p:ph idx="1"/>
          </p:nvPr>
        </p:nvSpPr>
        <p:spPr>
          <a:xfrm>
            <a:off x="609600" y="1278477"/>
            <a:ext cx="10972800" cy="4525963"/>
          </a:xfrm>
        </p:spPr>
        <p:txBody>
          <a:bodyPr>
            <a:normAutofit fontScale="92500"/>
          </a:bodyPr>
          <a:lstStyle/>
          <a:p>
            <a:r>
              <a:rPr lang="en-US" sz="2600" b="1"/>
              <a:t>Known factors</a:t>
            </a:r>
            <a:r>
              <a:rPr lang="en-US" sz="2600" i="1" baseline="30000"/>
              <a:t>1</a:t>
            </a:r>
            <a:r>
              <a:rPr lang="en-US" sz="2600" b="1"/>
              <a:t> </a:t>
            </a:r>
          </a:p>
          <a:p>
            <a:pPr lvl="1"/>
            <a:r>
              <a:rPr lang="en-US"/>
              <a:t>Mental health disorders (e.g., depression)</a:t>
            </a:r>
          </a:p>
          <a:p>
            <a:pPr lvl="1"/>
            <a:r>
              <a:rPr lang="en-US"/>
              <a:t>History of substance use disorders  </a:t>
            </a:r>
          </a:p>
          <a:p>
            <a:pPr lvl="1"/>
            <a:r>
              <a:rPr lang="en-US"/>
              <a:t>High-risk obtainment of prescription opioids (e.g., doctor or pharmacy shopping)</a:t>
            </a:r>
          </a:p>
          <a:p>
            <a:pPr lvl="1"/>
            <a:r>
              <a:rPr lang="en-US"/>
              <a:t>Unsafe prescription opioid use (</a:t>
            </a:r>
            <a:r>
              <a:rPr lang="en-US" err="1"/>
              <a:t>e.g.,high</a:t>
            </a:r>
            <a:r>
              <a:rPr lang="en-US"/>
              <a:t>-dose </a:t>
            </a:r>
            <a:r>
              <a:rPr lang="en-US">
                <a:latin typeface="Amatic SC" panose="020F0502020204030204" pitchFamily="2" charset="-79"/>
                <a:cs typeface="Amatic SC" panose="020F0502020204030204" pitchFamily="2" charset="-79"/>
              </a:rPr>
              <a:t>≥50 MME/daily, duration &gt;90 days, co-use with</a:t>
            </a:r>
            <a:r>
              <a:rPr lang="en-US"/>
              <a:t> benzodiazepines)  </a:t>
            </a:r>
          </a:p>
          <a:p>
            <a:pPr marL="347662" lvl="1" indent="0">
              <a:buNone/>
            </a:pPr>
            <a:endParaRPr lang="en-US"/>
          </a:p>
          <a:p>
            <a:r>
              <a:rPr lang="en-US" sz="2600" b="1" u="sng"/>
              <a:t>Unrelieved pain </a:t>
            </a:r>
            <a:r>
              <a:rPr lang="en-US" sz="2600" b="1"/>
              <a:t>after prescribed opioids is assumed but not proven</a:t>
            </a:r>
          </a:p>
          <a:p>
            <a:pPr lvl="1"/>
            <a:r>
              <a:rPr lang="en-US" b="1">
                <a:solidFill>
                  <a:srgbClr val="FF0000"/>
                </a:solidFill>
              </a:rPr>
              <a:t>4 of 5 (85%) </a:t>
            </a:r>
            <a:r>
              <a:rPr lang="en-US"/>
              <a:t>older adults engaged in prescription opioid misuse to relieve pain, compared with </a:t>
            </a:r>
            <a:r>
              <a:rPr lang="en-US" b="1"/>
              <a:t>66%</a:t>
            </a:r>
            <a:r>
              <a:rPr lang="en-US"/>
              <a:t> of their younger counterparts</a:t>
            </a:r>
            <a:r>
              <a:rPr lang="en-US" sz="2600" i="1" baseline="30000"/>
              <a:t>2</a:t>
            </a:r>
          </a:p>
          <a:p>
            <a:pPr lvl="1"/>
            <a:r>
              <a:rPr lang="en-US"/>
              <a:t>a common pathway to OUD</a:t>
            </a:r>
            <a:r>
              <a:rPr lang="en-US" sz="2600" i="1" baseline="30000"/>
              <a:t>3</a:t>
            </a:r>
          </a:p>
          <a:p>
            <a:pPr lvl="1"/>
            <a:endParaRPr lang="en-US"/>
          </a:p>
          <a:p>
            <a:pPr marL="347662" lvl="1" indent="0">
              <a:buNone/>
            </a:pPr>
            <a:endParaRPr lang="en-US"/>
          </a:p>
        </p:txBody>
      </p:sp>
      <p:sp>
        <p:nvSpPr>
          <p:cNvPr id="3" name="Slide Number Placeholder 2">
            <a:extLst>
              <a:ext uri="{FF2B5EF4-FFF2-40B4-BE49-F238E27FC236}">
                <a16:creationId xmlns:a16="http://schemas.microsoft.com/office/drawing/2014/main" id="{4FC0938B-8B72-3A4A-22C1-AD194487E960}"/>
              </a:ext>
              <a:ext uri="{C183D7F6-B498-43B3-948B-1728B52AA6E4}">
                <adec:decorative xmlns:adec="http://schemas.microsoft.com/office/drawing/2017/decorative" val="1"/>
              </a:ext>
            </a:extLst>
          </p:cNvPr>
          <p:cNvSpPr>
            <a:spLocks noGrp="1"/>
          </p:cNvSpPr>
          <p:nvPr>
            <p:ph type="sldNum" sz="quarter" idx="10"/>
          </p:nvPr>
        </p:nvSpPr>
        <p:spPr>
          <a:xfrm>
            <a:off x="11352809" y="6356351"/>
            <a:ext cx="606629" cy="348917"/>
          </a:xfrm>
        </p:spPr>
        <p:txBody>
          <a:bodyPr/>
          <a:lstStyle/>
          <a:p>
            <a:fld id="{85F5B7A5-34A7-4AB0-A34F-A4DF2002FA98}" type="slidenum">
              <a:rPr lang="en-US" smtClean="0"/>
              <a:t>38</a:t>
            </a:fld>
            <a:endParaRPr lang="en-US"/>
          </a:p>
        </p:txBody>
      </p:sp>
      <p:sp>
        <p:nvSpPr>
          <p:cNvPr id="4" name="TextBox 3">
            <a:extLst>
              <a:ext uri="{FF2B5EF4-FFF2-40B4-BE49-F238E27FC236}">
                <a16:creationId xmlns:a16="http://schemas.microsoft.com/office/drawing/2014/main" id="{90B6D276-6D92-3A29-9D04-E0F60B455BFC}"/>
              </a:ext>
            </a:extLst>
          </p:cNvPr>
          <p:cNvSpPr txBox="1"/>
          <p:nvPr/>
        </p:nvSpPr>
        <p:spPr>
          <a:xfrm>
            <a:off x="975761" y="5776791"/>
            <a:ext cx="10812379" cy="707886"/>
          </a:xfrm>
          <a:prstGeom prst="rect">
            <a:avLst/>
          </a:prstGeom>
          <a:noFill/>
        </p:spPr>
        <p:txBody>
          <a:bodyPr wrap="square" rtlCol="0">
            <a:spAutoFit/>
          </a:bodyPr>
          <a:lstStyle/>
          <a:p>
            <a:r>
              <a:rPr lang="en-US" sz="1000"/>
              <a:t>1. Opioids in Older Adults: Adverse Event Red Flags. https://www.ahrq.gov/sites/default/files/opioids_compendium/2024-02/opioids-adverse-event-red-flags.pdf. AHRQ, December 2023</a:t>
            </a:r>
          </a:p>
          <a:p>
            <a:pPr algn="l"/>
            <a:r>
              <a:rPr lang="en-US" sz="1000"/>
              <a:t>2. Prescription opioid use, misuse, and use disorders in U.S. adults: 2015 National Survey on Drug Use and Health. Ann Intern Med, 2017</a:t>
            </a:r>
          </a:p>
          <a:p>
            <a:r>
              <a:rPr lang="en-US" sz="1000" i="0">
                <a:solidFill>
                  <a:srgbClr val="212121"/>
                </a:solidFill>
                <a:effectLst/>
                <a:latin typeface="Merriweather" panose="020F0502020204030204" pitchFamily="2" charset="0"/>
              </a:rPr>
              <a:t>3. </a:t>
            </a:r>
            <a:r>
              <a:rPr lang="en-US" sz="1000"/>
              <a:t>Patient-reported pathways to opioid use disorders and pain-related barriers to treatment engagement. J </a:t>
            </a:r>
            <a:r>
              <a:rPr lang="en-US" sz="1000" err="1"/>
              <a:t>Subst</a:t>
            </a:r>
            <a:r>
              <a:rPr lang="en-US" sz="1000"/>
              <a:t> Abuse Treat, 2017</a:t>
            </a:r>
          </a:p>
          <a:p>
            <a:pPr marL="228600" indent="-228600" algn="l">
              <a:buAutoNum type="arabicPlain" startAt="2"/>
            </a:pPr>
            <a:endParaRPr lang="en-US" sz="1000"/>
          </a:p>
        </p:txBody>
      </p:sp>
      <p:sp>
        <p:nvSpPr>
          <p:cNvPr id="5" name="Rectangle 1">
            <a:extLst>
              <a:ext uri="{FF2B5EF4-FFF2-40B4-BE49-F238E27FC236}">
                <a16:creationId xmlns:a16="http://schemas.microsoft.com/office/drawing/2014/main" id="{BC07563C-4612-F665-57E2-E7A93DC9B5FC}"/>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Arial" panose="020B0604020202020204" pitchFamily="34" charset="0"/>
              <a:ea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rgbClr val="0071BC"/>
                </a:solidFill>
                <a:effectLst/>
                <a:latin typeface="Arial" panose="020B0604020202020204" pitchFamily="34" charset="0"/>
                <a:ea typeface="BlinkMacSystemFont"/>
              </a:rPr>
              <a:t>. </a:t>
            </a:r>
            <a:r>
              <a:rPr kumimoji="0" lang="en-US" altLang="en-US" sz="1200" b="0" i="0" u="none" strike="noStrike" cap="none" normalizeH="0" baseline="0">
                <a:ln>
                  <a:noFill/>
                </a:ln>
                <a:solidFill>
                  <a:srgbClr val="5B616B"/>
                </a:solidFill>
                <a:effectLst/>
                <a:latin typeface="Arial" panose="020B0604020202020204" pitchFamily="34" charset="0"/>
                <a:ea typeface="BlinkMacSystemFont"/>
              </a:rPr>
              <a:t>2017</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228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Specific Research Aim </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b="1" dirty="0"/>
              <a:t>To examine the associations of pain status with risk of OUD or OD among older adults prescribed opioids</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39</a:t>
            </a:fld>
            <a:endParaRPr lang="en-US"/>
          </a:p>
        </p:txBody>
      </p:sp>
      <p:sp>
        <p:nvSpPr>
          <p:cNvPr id="28" name="Right Arrow 67">
            <a:extLst>
              <a:ext uri="{FF2B5EF4-FFF2-40B4-BE49-F238E27FC236}">
                <a16:creationId xmlns:a16="http://schemas.microsoft.com/office/drawing/2014/main" id="{979A0E3E-1D2D-4C70-32F7-42B00E7E237A}"/>
              </a:ext>
              <a:ext uri="{C183D7F6-B498-43B3-948B-1728B52AA6E4}">
                <adec:decorative xmlns:adec="http://schemas.microsoft.com/office/drawing/2017/decorative" val="1"/>
              </a:ext>
            </a:extLst>
          </p:cNvPr>
          <p:cNvSpPr/>
          <p:nvPr/>
        </p:nvSpPr>
        <p:spPr>
          <a:xfrm>
            <a:off x="1018935" y="2881606"/>
            <a:ext cx="10333874" cy="907349"/>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1E870E2E-5E0B-DC63-1D38-8CDF2A269CA9}"/>
              </a:ext>
            </a:extLst>
          </p:cNvPr>
          <p:cNvSpPr/>
          <p:nvPr/>
        </p:nvSpPr>
        <p:spPr>
          <a:xfrm>
            <a:off x="1005228" y="3169025"/>
            <a:ext cx="2392829" cy="321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Older Patients  </a:t>
            </a:r>
            <a:r>
              <a:rPr lang="en-US" sz="1600" dirty="0">
                <a:ln w="0"/>
                <a:solidFill>
                  <a:schemeClr val="tx1"/>
                </a:solidFill>
                <a:effectLst>
                  <a:outerShdw blurRad="38100" dist="19050" dir="2700000" algn="tl" rotWithShape="0">
                    <a:schemeClr val="dk1">
                      <a:alpha val="40000"/>
                    </a:schemeClr>
                  </a:outerShdw>
                </a:effectLst>
              </a:rPr>
              <a:t>(study pop.)</a:t>
            </a:r>
          </a:p>
        </p:txBody>
      </p:sp>
      <p:sp>
        <p:nvSpPr>
          <p:cNvPr id="22" name="Rectangle 21">
            <a:extLst>
              <a:ext uri="{FF2B5EF4-FFF2-40B4-BE49-F238E27FC236}">
                <a16:creationId xmlns:a16="http://schemas.microsoft.com/office/drawing/2014/main" id="{4AFBBBBC-DBDE-2B69-4076-F857097EA874}"/>
              </a:ext>
            </a:extLst>
          </p:cNvPr>
          <p:cNvSpPr/>
          <p:nvPr/>
        </p:nvSpPr>
        <p:spPr>
          <a:xfrm>
            <a:off x="929223" y="3739059"/>
            <a:ext cx="2332977" cy="1891634"/>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b="1">
              <a:solidFill>
                <a:schemeClr val="bg1">
                  <a:lumMod val="65000"/>
                </a:schemeClr>
              </a:solidFill>
              <a:ea typeface="PMingLiU" panose="02020500000000000000" pitchFamily="18" charset="-120"/>
              <a:cs typeface="Times New Roman" panose="02020603050405020304" pitchFamily="18" charset="0"/>
            </a:endParaRPr>
          </a:p>
          <a:p>
            <a:pPr algn="ctr">
              <a:spcAft>
                <a:spcPts val="600"/>
              </a:spcAft>
            </a:pPr>
            <a:r>
              <a:rPr lang="en-US" sz="2800" b="1">
                <a:solidFill>
                  <a:schemeClr val="tx1"/>
                </a:solidFill>
                <a:ea typeface="PMingLiU" panose="02020500000000000000" pitchFamily="18" charset="-120"/>
                <a:cs typeface="Times New Roman" panose="02020603050405020304" pitchFamily="18" charset="0"/>
              </a:rPr>
              <a:t>Prescription opioids </a:t>
            </a:r>
            <a:endParaRPr lang="en-US" sz="1600" b="1">
              <a:solidFill>
                <a:schemeClr val="tx1"/>
              </a:solidFill>
              <a:ea typeface="PMingLiU" panose="02020500000000000000" pitchFamily="18" charset="-120"/>
              <a:cs typeface="Times New Roman" panose="02020603050405020304" pitchFamily="18" charset="0"/>
            </a:endParaRPr>
          </a:p>
          <a:p>
            <a:pPr algn="ctr">
              <a:spcAft>
                <a:spcPts val="600"/>
              </a:spcAft>
            </a:pPr>
            <a:r>
              <a:rPr lang="en-US" sz="2000" i="1">
                <a:solidFill>
                  <a:schemeClr val="tx1"/>
                </a:solidFill>
                <a:ea typeface="PMingLiU" panose="02020500000000000000" pitchFamily="18" charset="-120"/>
                <a:cs typeface="Times New Roman" panose="02020603050405020304" pitchFamily="18" charset="0"/>
              </a:rPr>
              <a:t>for chronic pain</a:t>
            </a:r>
          </a:p>
          <a:p>
            <a:pPr algn="ctr">
              <a:spcAft>
                <a:spcPts val="600"/>
              </a:spcAft>
            </a:pPr>
            <a:r>
              <a:rPr lang="en-US" b="1">
                <a:solidFill>
                  <a:schemeClr val="bg1">
                    <a:lumMod val="65000"/>
                  </a:schemeClr>
                </a:solidFill>
                <a:ea typeface="PMingLiU" panose="02020500000000000000" pitchFamily="18" charset="-120"/>
                <a:cs typeface="Times New Roman" panose="02020603050405020304" pitchFamily="18" charset="0"/>
              </a:rPr>
              <a:t> </a:t>
            </a:r>
          </a:p>
        </p:txBody>
      </p:sp>
      <p:sp>
        <p:nvSpPr>
          <p:cNvPr id="29" name="Rectangle 28">
            <a:extLst>
              <a:ext uri="{FF2B5EF4-FFF2-40B4-BE49-F238E27FC236}">
                <a16:creationId xmlns:a16="http://schemas.microsoft.com/office/drawing/2014/main" id="{1AA0D8F5-D47F-21EA-3500-1B28FF051E0B}"/>
              </a:ext>
            </a:extLst>
          </p:cNvPr>
          <p:cNvSpPr/>
          <p:nvPr/>
        </p:nvSpPr>
        <p:spPr>
          <a:xfrm>
            <a:off x="3726874" y="3124213"/>
            <a:ext cx="3592527" cy="38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n w="0"/>
                <a:solidFill>
                  <a:schemeClr val="tx1"/>
                </a:solidFill>
                <a:effectLst>
                  <a:outerShdw blurRad="38100" dist="19050" dir="2700000" algn="tl" rotWithShape="0">
                    <a:schemeClr val="dk1">
                      <a:alpha val="40000"/>
                    </a:schemeClr>
                  </a:outerShdw>
                </a:effectLst>
              </a:rPr>
              <a:t>	Key exposures </a:t>
            </a:r>
          </a:p>
        </p:txBody>
      </p:sp>
      <p:sp>
        <p:nvSpPr>
          <p:cNvPr id="23" name="Rectangle 22">
            <a:extLst>
              <a:ext uri="{FF2B5EF4-FFF2-40B4-BE49-F238E27FC236}">
                <a16:creationId xmlns:a16="http://schemas.microsoft.com/office/drawing/2014/main" id="{230BFB06-FF77-0285-6940-0FBBC29E15DE}"/>
              </a:ext>
            </a:extLst>
          </p:cNvPr>
          <p:cNvSpPr/>
          <p:nvPr/>
        </p:nvSpPr>
        <p:spPr>
          <a:xfrm>
            <a:off x="4400569" y="3739060"/>
            <a:ext cx="3569724" cy="1891634"/>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2800" b="1" dirty="0">
                <a:solidFill>
                  <a:schemeClr val="bg1"/>
                </a:solidFill>
                <a:ea typeface="PMingLiU" panose="02020500000000000000" pitchFamily="18" charset="-120"/>
                <a:cs typeface="Times New Roman" panose="02020603050405020304" pitchFamily="18" charset="0"/>
              </a:rPr>
              <a:t>Pain status</a:t>
            </a:r>
          </a:p>
          <a:p>
            <a:pPr marL="58738" indent="-58738" algn="ctr">
              <a:spcBef>
                <a:spcPts val="600"/>
              </a:spcBef>
              <a:buFontTx/>
              <a:buChar char="-"/>
            </a:pPr>
            <a:r>
              <a:rPr lang="en-US" sz="2800" b="1" dirty="0">
                <a:solidFill>
                  <a:schemeClr val="bg1"/>
                </a:solidFill>
                <a:ea typeface="PMingLiU" panose="02020500000000000000" pitchFamily="18" charset="-120"/>
                <a:cs typeface="Times New Roman" panose="02020603050405020304" pitchFamily="18" charset="0"/>
              </a:rPr>
              <a:t>Uncontrolled pain</a:t>
            </a:r>
          </a:p>
          <a:p>
            <a:pPr algn="ctr">
              <a:spcBef>
                <a:spcPts val="600"/>
              </a:spcBef>
              <a:buFontTx/>
              <a:buChar char="-"/>
            </a:pPr>
            <a:r>
              <a:rPr lang="en-US" sz="2800" b="1" dirty="0">
                <a:solidFill>
                  <a:schemeClr val="bg1"/>
                </a:solidFill>
                <a:ea typeface="PMingLiU" panose="02020500000000000000" pitchFamily="18" charset="-120"/>
                <a:cs typeface="Times New Roman" panose="02020603050405020304" pitchFamily="18" charset="0"/>
              </a:rPr>
              <a:t>High-impact pain</a:t>
            </a:r>
          </a:p>
        </p:txBody>
      </p:sp>
      <p:sp>
        <p:nvSpPr>
          <p:cNvPr id="31" name="Rectangle 30">
            <a:extLst>
              <a:ext uri="{FF2B5EF4-FFF2-40B4-BE49-F238E27FC236}">
                <a16:creationId xmlns:a16="http://schemas.microsoft.com/office/drawing/2014/main" id="{19BE9341-E945-045A-6D68-2E34F7504DD7}"/>
              </a:ext>
            </a:extLst>
          </p:cNvPr>
          <p:cNvSpPr/>
          <p:nvPr/>
        </p:nvSpPr>
        <p:spPr>
          <a:xfrm>
            <a:off x="8567772" y="3105390"/>
            <a:ext cx="2399379" cy="384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	Outcome </a:t>
            </a:r>
          </a:p>
        </p:txBody>
      </p:sp>
      <p:sp>
        <p:nvSpPr>
          <p:cNvPr id="24" name="Rectangle 23">
            <a:extLst>
              <a:ext uri="{FF2B5EF4-FFF2-40B4-BE49-F238E27FC236}">
                <a16:creationId xmlns:a16="http://schemas.microsoft.com/office/drawing/2014/main" id="{BE95F864-3BEE-72B0-ADD4-F690F6E5B1FE}"/>
              </a:ext>
            </a:extLst>
          </p:cNvPr>
          <p:cNvSpPr/>
          <p:nvPr/>
        </p:nvSpPr>
        <p:spPr>
          <a:xfrm>
            <a:off x="9108662" y="3739059"/>
            <a:ext cx="2244147" cy="1891635"/>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tx1"/>
                </a:solidFill>
                <a:ea typeface="PMingLiU" panose="02020500000000000000" pitchFamily="18" charset="-120"/>
                <a:cs typeface="Times New Roman" panose="02020603050405020304" pitchFamily="18" charset="0"/>
              </a:rPr>
              <a:t>Risk for incident OUD or</a:t>
            </a:r>
            <a:r>
              <a:rPr lang="en-US" sz="2800" dirty="0">
                <a:solidFill>
                  <a:schemeClr val="tx1"/>
                </a:solidFill>
                <a:ea typeface="PMingLiU" panose="02020500000000000000" pitchFamily="18" charset="-120"/>
                <a:cs typeface="Times New Roman" panose="02020603050405020304" pitchFamily="18" charset="0"/>
              </a:rPr>
              <a:t> </a:t>
            </a:r>
            <a:r>
              <a:rPr lang="en-US" sz="2800" b="1" dirty="0">
                <a:solidFill>
                  <a:schemeClr val="tx1"/>
                </a:solidFill>
                <a:ea typeface="PMingLiU" panose="02020500000000000000" pitchFamily="18" charset="-120"/>
                <a:cs typeface="Times New Roman" panose="02020603050405020304" pitchFamily="18" charset="0"/>
              </a:rPr>
              <a:t>OD </a:t>
            </a:r>
          </a:p>
        </p:txBody>
      </p:sp>
      <p:sp>
        <p:nvSpPr>
          <p:cNvPr id="4" name="TextBox 3">
            <a:extLst>
              <a:ext uri="{FF2B5EF4-FFF2-40B4-BE49-F238E27FC236}">
                <a16:creationId xmlns:a16="http://schemas.microsoft.com/office/drawing/2014/main" id="{52513193-E5D9-0EC9-33BE-E2C5E1F103BC}"/>
              </a:ext>
            </a:extLst>
          </p:cNvPr>
          <p:cNvSpPr txBox="1"/>
          <p:nvPr/>
        </p:nvSpPr>
        <p:spPr>
          <a:xfrm>
            <a:off x="969890" y="5809430"/>
            <a:ext cx="10554529" cy="461665"/>
          </a:xfrm>
          <a:prstGeom prst="rect">
            <a:avLst/>
          </a:prstGeom>
          <a:noFill/>
        </p:spPr>
        <p:txBody>
          <a:bodyPr wrap="square" rtlCol="0">
            <a:spAutoFit/>
          </a:bodyPr>
          <a:lstStyle/>
          <a:p>
            <a:r>
              <a:rPr lang="en-US" sz="1200"/>
              <a:t>Note: The figure illustrates the hypothesis that uncontrolled or high-impact pain after prescription opioid use may cause prescription opioid misuse (use without a prescription or for reasons or in ways other than as prescribed), leading to incident diagnosis of OUD or OD. </a:t>
            </a:r>
          </a:p>
        </p:txBody>
      </p:sp>
    </p:spTree>
    <p:extLst>
      <p:ext uri="{BB962C8B-B14F-4D97-AF65-F5344CB8AC3E}">
        <p14:creationId xmlns:p14="http://schemas.microsoft.com/office/powerpoint/2010/main" val="67720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88919-F5A2-24AF-C7F4-15427CC98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6F3BF-A45A-0D99-1839-A65C8E08DCB1}"/>
              </a:ext>
            </a:extLst>
          </p:cNvPr>
          <p:cNvSpPr>
            <a:spLocks noGrp="1"/>
          </p:cNvSpPr>
          <p:nvPr>
            <p:ph type="title"/>
          </p:nvPr>
        </p:nvSpPr>
        <p:spPr>
          <a:xfrm>
            <a:off x="709612" y="130418"/>
            <a:ext cx="10772775" cy="973014"/>
          </a:xfrm>
        </p:spPr>
        <p:txBody>
          <a:bodyPr>
            <a:normAutofit/>
          </a:bodyPr>
          <a:lstStyle/>
          <a:p>
            <a:r>
              <a:rPr lang="en-US"/>
              <a:t>Welcome</a:t>
            </a:r>
          </a:p>
        </p:txBody>
      </p:sp>
      <p:pic>
        <p:nvPicPr>
          <p:cNvPr id="7" name="Picture 6" descr="This is a photo of Aimee Eden, PhD.">
            <a:extLst>
              <a:ext uri="{FF2B5EF4-FFF2-40B4-BE49-F238E27FC236}">
                <a16:creationId xmlns:a16="http://schemas.microsoft.com/office/drawing/2014/main" id="{45C3CF91-C673-5566-DACA-166C10A72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4" r="12190"/>
          <a:stretch/>
        </p:blipFill>
        <p:spPr>
          <a:xfrm>
            <a:off x="1840915" y="1806312"/>
            <a:ext cx="3032185" cy="347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a:extLst>
              <a:ext uri="{FF2B5EF4-FFF2-40B4-BE49-F238E27FC236}">
                <a16:creationId xmlns:a16="http://schemas.microsoft.com/office/drawing/2014/main" id="{95C49876-74D6-BC97-D0A2-C3A590A82BB8}"/>
              </a:ext>
            </a:extLst>
          </p:cNvPr>
          <p:cNvSpPr>
            <a:spLocks noGrp="1"/>
          </p:cNvSpPr>
          <p:nvPr>
            <p:ph idx="1"/>
          </p:nvPr>
        </p:nvSpPr>
        <p:spPr>
          <a:xfrm>
            <a:off x="5095982" y="1806312"/>
            <a:ext cx="6185043" cy="4525963"/>
          </a:xfrm>
        </p:spPr>
        <p:txBody>
          <a:bodyPr/>
          <a:lstStyle/>
          <a:p>
            <a:pPr marL="0" indent="0" algn="ctr">
              <a:buNone/>
            </a:pPr>
            <a:endParaRPr lang="en-US" b="1" i="0">
              <a:solidFill>
                <a:srgbClr val="1B1B1B"/>
              </a:solidFill>
              <a:effectLst/>
              <a:latin typeface="Source Sans Pro" panose="020B0503030403020204" pitchFamily="34" charset="0"/>
            </a:endParaRPr>
          </a:p>
          <a:p>
            <a:pPr marL="0" indent="0" algn="ctr">
              <a:buNone/>
            </a:pPr>
            <a:endParaRPr lang="en-US" b="1">
              <a:solidFill>
                <a:srgbClr val="1B1B1B"/>
              </a:solidFill>
              <a:latin typeface="Source Sans Pro" panose="020B0503030403020204" pitchFamily="34" charset="0"/>
            </a:endParaRPr>
          </a:p>
          <a:p>
            <a:pPr marL="0" indent="0">
              <a:buNone/>
            </a:pPr>
            <a:r>
              <a:rPr lang="en-US" b="1" i="0">
                <a:solidFill>
                  <a:srgbClr val="1B1B1B"/>
                </a:solidFill>
                <a:effectLst/>
                <a:latin typeface="+mj-lt"/>
              </a:rPr>
              <a:t>Aimee R. Eden, PhD, MPH</a:t>
            </a:r>
            <a:br>
              <a:rPr lang="en-US">
                <a:latin typeface="+mj-lt"/>
              </a:rPr>
            </a:br>
            <a:r>
              <a:rPr lang="en-US" b="0" i="0">
                <a:solidFill>
                  <a:srgbClr val="1B1B1B"/>
                </a:solidFill>
                <a:effectLst/>
                <a:latin typeface="+mj-lt"/>
              </a:rPr>
              <a:t>Director, National Center for Excellence in Primary Care Research (NCEPCR), AHRQ</a:t>
            </a:r>
            <a:endParaRPr lang="en-US">
              <a:latin typeface="+mj-lt"/>
            </a:endParaRPr>
          </a:p>
        </p:txBody>
      </p:sp>
      <p:sp>
        <p:nvSpPr>
          <p:cNvPr id="3" name="Slide Number Placeholder 2">
            <a:extLst>
              <a:ext uri="{FF2B5EF4-FFF2-40B4-BE49-F238E27FC236}">
                <a16:creationId xmlns:a16="http://schemas.microsoft.com/office/drawing/2014/main" id="{2C2461F7-3978-8927-96A9-23AA665A59B3}"/>
              </a:ext>
              <a:ext uri="{C183D7F6-B498-43B3-948B-1728B52AA6E4}">
                <adec:decorative xmlns:adec="http://schemas.microsoft.com/office/drawing/2017/decorative" val="1"/>
              </a:ext>
            </a:extLst>
          </p:cNvPr>
          <p:cNvSpPr>
            <a:spLocks noGrp="1"/>
          </p:cNvSpPr>
          <p:nvPr>
            <p:ph type="sldNum" sz="quarter" idx="10"/>
          </p:nvPr>
        </p:nvSpPr>
        <p:spPr>
          <a:xfrm>
            <a:off x="8610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a:t>
            </a:fld>
            <a:endParaRPr lang="en-US"/>
          </a:p>
        </p:txBody>
      </p:sp>
    </p:spTree>
    <p:extLst>
      <p:ext uri="{BB962C8B-B14F-4D97-AF65-F5344CB8AC3E}">
        <p14:creationId xmlns:p14="http://schemas.microsoft.com/office/powerpoint/2010/main" val="137575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57FBC813-409F-416B-60A6-3002181D290B}"/>
              </a:ext>
            </a:extLst>
          </p:cNvPr>
          <p:cNvSpPr txBox="1">
            <a:spLocks/>
          </p:cNvSpPr>
          <p:nvPr/>
        </p:nvSpPr>
        <p:spPr>
          <a:xfrm>
            <a:off x="1991012" y="245809"/>
            <a:ext cx="8208359" cy="642918"/>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600" b="1" dirty="0">
                <a:solidFill>
                  <a:schemeClr val="bg1"/>
                </a:solidFill>
              </a:rPr>
              <a:t>Methods—Study Source</a:t>
            </a:r>
          </a:p>
        </p:txBody>
      </p:sp>
      <p:sp>
        <p:nvSpPr>
          <p:cNvPr id="2" name="Content Placeholder 1">
            <a:extLst>
              <a:ext uri="{FF2B5EF4-FFF2-40B4-BE49-F238E27FC236}">
                <a16:creationId xmlns:a16="http://schemas.microsoft.com/office/drawing/2014/main" id="{C72DBDA8-04EE-FA7B-5395-FB191537F812}"/>
              </a:ext>
            </a:extLst>
          </p:cNvPr>
          <p:cNvSpPr>
            <a:spLocks noGrp="1"/>
          </p:cNvSpPr>
          <p:nvPr>
            <p:ph idx="13"/>
          </p:nvPr>
        </p:nvSpPr>
        <p:spPr>
          <a:xfrm>
            <a:off x="469900" y="1259686"/>
            <a:ext cx="11072916" cy="1545319"/>
          </a:xfrm>
        </p:spPr>
        <p:txBody>
          <a:bodyPr>
            <a:normAutofit/>
          </a:bodyPr>
          <a:lstStyle/>
          <a:p>
            <a:r>
              <a:rPr lang="en-US" sz="2400" b="1">
                <a:solidFill>
                  <a:schemeClr val="tx1"/>
                </a:solidFill>
              </a:rPr>
              <a:t>Health and Retirement Study (HRS), </a:t>
            </a:r>
            <a:r>
              <a:rPr lang="en-US" sz="2400">
                <a:solidFill>
                  <a:schemeClr val="tx1"/>
                </a:solidFill>
              </a:rPr>
              <a:t>a national longitudinal survey of US community older adults, conducted </a:t>
            </a:r>
            <a:r>
              <a:rPr lang="en-US" sz="2400" i="1" u="sng">
                <a:solidFill>
                  <a:schemeClr val="tx1"/>
                </a:solidFill>
              </a:rPr>
              <a:t>biennially</a:t>
            </a:r>
            <a:r>
              <a:rPr lang="en-US" sz="2400">
                <a:solidFill>
                  <a:schemeClr val="tx1"/>
                </a:solidFill>
              </a:rPr>
              <a:t> since 1992 </a:t>
            </a:r>
            <a:r>
              <a:rPr lang="en-US" sz="1600">
                <a:solidFill>
                  <a:schemeClr val="tx1"/>
                </a:solidFill>
              </a:rPr>
              <a:t>(~17,000 participants /wave)</a:t>
            </a:r>
          </a:p>
          <a:p>
            <a:pPr marL="114300"/>
            <a:r>
              <a:rPr lang="en-US" sz="2400">
                <a:solidFill>
                  <a:schemeClr val="tx1"/>
                </a:solidFill>
              </a:rPr>
              <a:t>HRS linked to Medicare claims (19,626 participants), 2006-2021</a:t>
            </a:r>
          </a:p>
          <a:p>
            <a:endParaRPr lang="en-US" sz="2200">
              <a:solidFill>
                <a:schemeClr val="tx1"/>
              </a:solidFill>
            </a:endParaRPr>
          </a:p>
        </p:txBody>
      </p:sp>
      <p:sp>
        <p:nvSpPr>
          <p:cNvPr id="9" name="Title 8">
            <a:extLst>
              <a:ext uri="{FF2B5EF4-FFF2-40B4-BE49-F238E27FC236}">
                <a16:creationId xmlns:a16="http://schemas.microsoft.com/office/drawing/2014/main" id="{35EDC69F-0293-2E8D-ABBC-CACB9D8FD069}"/>
              </a:ext>
            </a:extLst>
          </p:cNvPr>
          <p:cNvSpPr txBox="1">
            <a:spLocks noGrp="1"/>
          </p:cNvSpPr>
          <p:nvPr>
            <p:ph type="title" idx="4294967295"/>
          </p:nvPr>
        </p:nvSpPr>
        <p:spPr>
          <a:xfrm>
            <a:off x="2062704" y="2849273"/>
            <a:ext cx="369446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HRS survey</a:t>
            </a:r>
          </a:p>
        </p:txBody>
      </p:sp>
      <p:sp>
        <p:nvSpPr>
          <p:cNvPr id="5" name="TextBox 4">
            <a:extLst>
              <a:ext uri="{FF2B5EF4-FFF2-40B4-BE49-F238E27FC236}">
                <a16:creationId xmlns:a16="http://schemas.microsoft.com/office/drawing/2014/main" id="{3550A19D-B69C-4EAD-2C50-D11B9950CE34}"/>
              </a:ext>
            </a:extLst>
          </p:cNvPr>
          <p:cNvSpPr txBox="1"/>
          <p:nvPr/>
        </p:nvSpPr>
        <p:spPr>
          <a:xfrm>
            <a:off x="900516" y="3562600"/>
            <a:ext cx="1731927" cy="400110"/>
          </a:xfrm>
          <a:prstGeom prst="rect">
            <a:avLst/>
          </a:prstGeom>
          <a:noFill/>
        </p:spPr>
        <p:txBody>
          <a:bodyPr wrap="square" rtlCol="0">
            <a:spAutoFit/>
          </a:bodyPr>
          <a:lstStyle/>
          <a:p>
            <a:pPr marL="285750" indent="-285750">
              <a:buFont typeface="Arial" panose="020B0604020202020204" pitchFamily="34" charset="0"/>
              <a:buChar char="•"/>
            </a:pPr>
            <a:r>
              <a:rPr lang="en-US" sz="2000"/>
              <a:t>Pain status </a:t>
            </a:r>
          </a:p>
        </p:txBody>
      </p:sp>
      <p:sp>
        <p:nvSpPr>
          <p:cNvPr id="6" name="TextBox 5">
            <a:extLst>
              <a:ext uri="{FF2B5EF4-FFF2-40B4-BE49-F238E27FC236}">
                <a16:creationId xmlns:a16="http://schemas.microsoft.com/office/drawing/2014/main" id="{3241827D-C91B-F206-155A-A0E05BB10565}"/>
              </a:ext>
            </a:extLst>
          </p:cNvPr>
          <p:cNvSpPr txBox="1"/>
          <p:nvPr/>
        </p:nvSpPr>
        <p:spPr>
          <a:xfrm>
            <a:off x="935203" y="4382677"/>
            <a:ext cx="2255003" cy="707886"/>
          </a:xfrm>
          <a:prstGeom prst="rect">
            <a:avLst/>
          </a:prstGeom>
          <a:noFill/>
        </p:spPr>
        <p:txBody>
          <a:bodyPr wrap="square" rtlCol="0">
            <a:spAutoFit/>
          </a:bodyPr>
          <a:lstStyle/>
          <a:p>
            <a:pPr marL="285750" indent="-285750">
              <a:buFont typeface="Arial" panose="020B0604020202020204" pitchFamily="34" charset="0"/>
              <a:buChar char="•"/>
            </a:pPr>
            <a:r>
              <a:rPr lang="en-US" sz="2000"/>
              <a:t>8-CESD  depression </a:t>
            </a:r>
          </a:p>
        </p:txBody>
      </p:sp>
      <p:sp>
        <p:nvSpPr>
          <p:cNvPr id="7" name="TextBox 6">
            <a:extLst>
              <a:ext uri="{FF2B5EF4-FFF2-40B4-BE49-F238E27FC236}">
                <a16:creationId xmlns:a16="http://schemas.microsoft.com/office/drawing/2014/main" id="{5E179B60-0814-18B4-0373-B17086359414}"/>
              </a:ext>
            </a:extLst>
          </p:cNvPr>
          <p:cNvSpPr txBox="1"/>
          <p:nvPr/>
        </p:nvSpPr>
        <p:spPr>
          <a:xfrm>
            <a:off x="935203" y="5439803"/>
            <a:ext cx="2034482" cy="707886"/>
          </a:xfrm>
          <a:prstGeom prst="rect">
            <a:avLst/>
          </a:prstGeom>
          <a:noFill/>
        </p:spPr>
        <p:txBody>
          <a:bodyPr wrap="square" rtlCol="0">
            <a:spAutoFit/>
          </a:bodyPr>
          <a:lstStyle/>
          <a:p>
            <a:pPr marL="285750" indent="-285750">
              <a:buFont typeface="Arial" panose="020B0604020202020204" pitchFamily="34" charset="0"/>
              <a:buChar char="•"/>
            </a:pPr>
            <a:r>
              <a:rPr lang="en-US" sz="2000"/>
              <a:t>Physical functioning</a:t>
            </a:r>
          </a:p>
        </p:txBody>
      </p:sp>
      <p:sp>
        <p:nvSpPr>
          <p:cNvPr id="8" name="TextBox 7">
            <a:extLst>
              <a:ext uri="{FF2B5EF4-FFF2-40B4-BE49-F238E27FC236}">
                <a16:creationId xmlns:a16="http://schemas.microsoft.com/office/drawing/2014/main" id="{3A931781-149F-DE8C-2536-1431261816E0}"/>
              </a:ext>
            </a:extLst>
          </p:cNvPr>
          <p:cNvSpPr txBox="1"/>
          <p:nvPr/>
        </p:nvSpPr>
        <p:spPr>
          <a:xfrm>
            <a:off x="8213005" y="2946235"/>
            <a:ext cx="3043939" cy="523220"/>
          </a:xfrm>
          <a:prstGeom prst="rect">
            <a:avLst/>
          </a:prstGeom>
          <a:noFill/>
        </p:spPr>
        <p:txBody>
          <a:bodyPr wrap="square" rtlCol="0">
            <a:spAutoFit/>
          </a:bodyPr>
          <a:lstStyle/>
          <a:p>
            <a:r>
              <a:rPr lang="en-US" sz="2800" b="1"/>
              <a:t>Medicare claims</a:t>
            </a:r>
          </a:p>
        </p:txBody>
      </p:sp>
      <p:sp>
        <p:nvSpPr>
          <p:cNvPr id="11" name="TextBox 10">
            <a:extLst>
              <a:ext uri="{FF2B5EF4-FFF2-40B4-BE49-F238E27FC236}">
                <a16:creationId xmlns:a16="http://schemas.microsoft.com/office/drawing/2014/main" id="{62F351EB-3885-CF72-4046-E1CDFC81491D}"/>
              </a:ext>
            </a:extLst>
          </p:cNvPr>
          <p:cNvSpPr txBox="1"/>
          <p:nvPr/>
        </p:nvSpPr>
        <p:spPr>
          <a:xfrm>
            <a:off x="9476230" y="3995145"/>
            <a:ext cx="2181822" cy="954107"/>
          </a:xfrm>
          <a:prstGeom prst="rect">
            <a:avLst/>
          </a:prstGeom>
          <a:noFill/>
        </p:spPr>
        <p:txBody>
          <a:bodyPr wrap="square" rtlCol="0">
            <a:spAutoFit/>
          </a:bodyPr>
          <a:lstStyle/>
          <a:p>
            <a:pPr marL="168275" indent="-168275">
              <a:buFont typeface="Arial" panose="020B0604020202020204" pitchFamily="34" charset="0"/>
              <a:buChar char="•"/>
            </a:pPr>
            <a:r>
              <a:rPr lang="en-US" sz="2000"/>
              <a:t>OUD/OD diagnosis</a:t>
            </a:r>
          </a:p>
          <a:p>
            <a:pPr marL="168275" indent="-168275">
              <a:buFont typeface="Arial" panose="020B0604020202020204" pitchFamily="34" charset="0"/>
              <a:buChar char="•"/>
            </a:pPr>
            <a:endParaRPr lang="en-US" sz="1600"/>
          </a:p>
        </p:txBody>
      </p:sp>
      <p:sp>
        <p:nvSpPr>
          <p:cNvPr id="10" name="TextBox 9">
            <a:extLst>
              <a:ext uri="{FF2B5EF4-FFF2-40B4-BE49-F238E27FC236}">
                <a16:creationId xmlns:a16="http://schemas.microsoft.com/office/drawing/2014/main" id="{9A19FB93-2378-CBDA-FAAD-4352F008A865}"/>
              </a:ext>
            </a:extLst>
          </p:cNvPr>
          <p:cNvSpPr txBox="1"/>
          <p:nvPr/>
        </p:nvSpPr>
        <p:spPr>
          <a:xfrm>
            <a:off x="9438130" y="5090482"/>
            <a:ext cx="2931670" cy="707886"/>
          </a:xfrm>
          <a:prstGeom prst="rect">
            <a:avLst/>
          </a:prstGeom>
          <a:noFill/>
        </p:spPr>
        <p:txBody>
          <a:bodyPr wrap="square" rtlCol="0">
            <a:spAutoFit/>
          </a:bodyPr>
          <a:lstStyle/>
          <a:p>
            <a:pPr marL="168275" indent="-168275">
              <a:buFont typeface="Arial" panose="020B0604020202020204" pitchFamily="34" charset="0"/>
              <a:buChar char="•"/>
            </a:pPr>
            <a:r>
              <a:rPr lang="en-US" sz="2000"/>
              <a:t>Opioids</a:t>
            </a:r>
          </a:p>
          <a:p>
            <a:pPr marL="168275" indent="-168275">
              <a:buFont typeface="Arial" panose="020B0604020202020204" pitchFamily="34" charset="0"/>
              <a:buChar char="•"/>
            </a:pPr>
            <a:r>
              <a:rPr lang="en-US" sz="2000"/>
              <a:t>Adjuvant analgesics</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6822" y="3453252"/>
            <a:ext cx="1284558" cy="664695"/>
          </a:xfrm>
          <a:prstGeom prst="rect">
            <a:avLst/>
          </a:prstGeom>
        </p:spPr>
      </p:pic>
      <p:pic>
        <p:nvPicPr>
          <p:cNvPr id="16" name="Picture 15">
            <a:extLst>
              <a:ext uri="{FF2B5EF4-FFF2-40B4-BE49-F238E27FC236}">
                <a16:creationId xmlns:a16="http://schemas.microsoft.com/office/drawing/2014/main" id="{CB5CD74B-78B3-BCD9-B712-032819AB5F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1347" y="4231344"/>
            <a:ext cx="951817" cy="919031"/>
          </a:xfrm>
          <a:prstGeom prst="rect">
            <a:avLst/>
          </a:prstGeom>
        </p:spPr>
      </p:pic>
      <p:pic>
        <p:nvPicPr>
          <p:cNvPr id="18" name="Picture 17">
            <a:extLst>
              <a:ext uri="{FF2B5EF4-FFF2-40B4-BE49-F238E27FC236}">
                <a16:creationId xmlns:a16="http://schemas.microsoft.com/office/drawing/2014/main" id="{8D66CC1C-9A59-CCFC-AA3B-D3077ACE713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90206" y="5412489"/>
            <a:ext cx="945568" cy="826305"/>
          </a:xfrm>
          <a:prstGeom prst="rect">
            <a:avLst/>
          </a:prstGeom>
        </p:spPr>
      </p:pic>
      <p:pic>
        <p:nvPicPr>
          <p:cNvPr id="21" name="Picture 20">
            <a:extLst>
              <a:ext uri="{FF2B5EF4-FFF2-40B4-BE49-F238E27FC236}">
                <a16:creationId xmlns:a16="http://schemas.microsoft.com/office/drawing/2014/main" id="{842BCF42-ED3F-5B33-D3C5-9CAE7A060F7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08773" y="3623684"/>
            <a:ext cx="1054985" cy="1024747"/>
          </a:xfrm>
          <a:prstGeom prst="rect">
            <a:avLst/>
          </a:prstGeom>
        </p:spPr>
      </p:pic>
      <p:pic>
        <p:nvPicPr>
          <p:cNvPr id="22" name="Picture 21">
            <a:extLst>
              <a:ext uri="{FF2B5EF4-FFF2-40B4-BE49-F238E27FC236}">
                <a16:creationId xmlns:a16="http://schemas.microsoft.com/office/drawing/2014/main" id="{C1D48226-E9F8-7377-63E4-DD788DA384B0}"/>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40517" y="5027102"/>
            <a:ext cx="951817" cy="894181"/>
          </a:xfrm>
          <a:prstGeom prst="rect">
            <a:avLst/>
          </a:prstGeom>
        </p:spPr>
      </p:pic>
      <p:pic>
        <p:nvPicPr>
          <p:cNvPr id="23" name="Picture 22">
            <a:extLst>
              <a:ext uri="{FF2B5EF4-FFF2-40B4-BE49-F238E27FC236}">
                <a16:creationId xmlns:a16="http://schemas.microsoft.com/office/drawing/2014/main" id="{157A0C3D-F9C0-2169-6D05-1FC2AAFD96B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200215" y="3762655"/>
            <a:ext cx="2181822" cy="2111630"/>
          </a:xfrm>
          <a:prstGeom prst="rect">
            <a:avLst/>
          </a:prstGeom>
        </p:spPr>
      </p:pic>
      <p:cxnSp>
        <p:nvCxnSpPr>
          <p:cNvPr id="15" name="Straight Arrow Connector 14">
            <a:extLst>
              <a:ext uri="{FF2B5EF4-FFF2-40B4-BE49-F238E27FC236}">
                <a16:creationId xmlns:a16="http://schemas.microsoft.com/office/drawing/2014/main" id="{6F2EF761-2C0C-CAF4-AAE0-6CA0722F8CF8}"/>
              </a:ext>
              <a:ext uri="{C183D7F6-B498-43B3-948B-1728B52AA6E4}">
                <adec:decorative xmlns:adec="http://schemas.microsoft.com/office/drawing/2017/decorative" val="1"/>
              </a:ext>
            </a:extLst>
          </p:cNvPr>
          <p:cNvCxnSpPr>
            <a:stCxn id="23" idx="1"/>
            <a:endCxn id="23" idx="1"/>
          </p:cNvCxnSpPr>
          <p:nvPr/>
        </p:nvCxnSpPr>
        <p:spPr>
          <a:xfrm>
            <a:off x="5200215" y="481847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3624966-EE2D-E2E1-792B-A85890B2CB13}"/>
              </a:ext>
              <a:ext uri="{C183D7F6-B498-43B3-948B-1728B52AA6E4}">
                <adec:decorative xmlns:adec="http://schemas.microsoft.com/office/drawing/2017/decorative" val="1"/>
              </a:ext>
            </a:extLst>
          </p:cNvPr>
          <p:cNvCxnSpPr>
            <a:stCxn id="23" idx="1"/>
            <a:endCxn id="23" idx="1"/>
          </p:cNvCxnSpPr>
          <p:nvPr/>
        </p:nvCxnSpPr>
        <p:spPr>
          <a:xfrm>
            <a:off x="5200215" y="481847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3788145-C36D-540A-A78B-E5489B1AED60}"/>
              </a:ext>
              <a:ext uri="{C183D7F6-B498-43B3-948B-1728B52AA6E4}">
                <adec:decorative xmlns:adec="http://schemas.microsoft.com/office/drawing/2017/decorative" val="1"/>
              </a:ext>
            </a:extLst>
          </p:cNvPr>
          <p:cNvCxnSpPr/>
          <p:nvPr/>
        </p:nvCxnSpPr>
        <p:spPr>
          <a:xfrm flipH="1" flipV="1">
            <a:off x="4452165" y="4022577"/>
            <a:ext cx="697832" cy="7414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93E92A-F2DA-8C5B-06E3-2F8B497C4529}"/>
              </a:ext>
              <a:ext uri="{C183D7F6-B498-43B3-948B-1728B52AA6E4}">
                <adec:decorative xmlns:adec="http://schemas.microsoft.com/office/drawing/2017/decorative" val="1"/>
              </a:ext>
            </a:extLst>
          </p:cNvPr>
          <p:cNvCxnSpPr>
            <a:cxnSpLocks/>
            <a:stCxn id="23" idx="1"/>
          </p:cNvCxnSpPr>
          <p:nvPr/>
        </p:nvCxnSpPr>
        <p:spPr>
          <a:xfrm flipH="1">
            <a:off x="4415589" y="4818470"/>
            <a:ext cx="7846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74E2504-A5C9-9813-2F71-689B128EFC52}"/>
              </a:ext>
              <a:ext uri="{C183D7F6-B498-43B3-948B-1728B52AA6E4}">
                <adec:decorative xmlns:adec="http://schemas.microsoft.com/office/drawing/2017/decorative" val="1"/>
              </a:ext>
            </a:extLst>
          </p:cNvPr>
          <p:cNvCxnSpPr>
            <a:stCxn id="23" idx="1"/>
          </p:cNvCxnSpPr>
          <p:nvPr/>
        </p:nvCxnSpPr>
        <p:spPr>
          <a:xfrm flipH="1">
            <a:off x="4547937" y="4818470"/>
            <a:ext cx="652278" cy="9457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568FAE3-9D2B-C599-3B22-1C5F22B04223}"/>
              </a:ext>
              <a:ext uri="{C183D7F6-B498-43B3-948B-1728B52AA6E4}">
                <adec:decorative xmlns:adec="http://schemas.microsoft.com/office/drawing/2017/decorative" val="1"/>
              </a:ext>
            </a:extLst>
          </p:cNvPr>
          <p:cNvCxnSpPr/>
          <p:nvPr/>
        </p:nvCxnSpPr>
        <p:spPr>
          <a:xfrm flipV="1">
            <a:off x="7491480" y="4382677"/>
            <a:ext cx="516427" cy="490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A57DE3F-4126-2603-A4F3-D478A166E99A}"/>
              </a:ext>
              <a:ext uri="{C183D7F6-B498-43B3-948B-1728B52AA6E4}">
                <adec:decorative xmlns:adec="http://schemas.microsoft.com/office/drawing/2017/decorative" val="1"/>
              </a:ext>
            </a:extLst>
          </p:cNvPr>
          <p:cNvCxnSpPr>
            <a:cxnSpLocks/>
          </p:cNvCxnSpPr>
          <p:nvPr/>
        </p:nvCxnSpPr>
        <p:spPr>
          <a:xfrm>
            <a:off x="7535180" y="4872466"/>
            <a:ext cx="489991" cy="4097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EEAF64-EEB8-4003-B418-EAB5AF183A8F}"/>
              </a:ext>
            </a:extLst>
          </p:cNvPr>
          <p:cNvSpPr txBox="1"/>
          <p:nvPr/>
        </p:nvSpPr>
        <p:spPr>
          <a:xfrm>
            <a:off x="1333114" y="6295564"/>
            <a:ext cx="10324938" cy="504625"/>
          </a:xfrm>
          <a:prstGeom prst="rect">
            <a:avLst/>
          </a:prstGeom>
          <a:noFill/>
        </p:spPr>
        <p:txBody>
          <a:bodyPr wrap="square" rtlCol="0">
            <a:spAutoFit/>
          </a:bodyPr>
          <a:lstStyle/>
          <a:p>
            <a:pPr marL="0" marR="0">
              <a:lnSpc>
                <a:spcPct val="115000"/>
              </a:lnSpc>
              <a:spcAft>
                <a:spcPts val="800"/>
              </a:spcAft>
            </a:pPr>
            <a:r>
              <a:rPr lang="en-US" sz="1200" kern="100">
                <a:effectLst/>
                <a:ea typeface="PMingLiU" panose="02020500000000000000" pitchFamily="18" charset="-120"/>
                <a:cs typeface="Times New Roman" panose="02020603050405020304" pitchFamily="18" charset="0"/>
              </a:rPr>
              <a:t>Note: The figure illustrates that HRS participants have information on pain status, depression, physical functioning (activities of daily living [ADL] and Instrumental ADL) from surveys and information on OUD/OD diagnosis and use of prescription opioids and adjuvant analgesics from Medicare claims. </a:t>
            </a:r>
          </a:p>
        </p:txBody>
      </p:sp>
    </p:spTree>
    <p:extLst>
      <p:ext uri="{BB962C8B-B14F-4D97-AF65-F5344CB8AC3E}">
        <p14:creationId xmlns:p14="http://schemas.microsoft.com/office/powerpoint/2010/main" val="2940304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 Pain Status </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r>
              <a:rPr lang="en-US" b="1"/>
              <a:t>HRS participants responded to pain-related questions</a:t>
            </a:r>
          </a:p>
          <a:p>
            <a:pPr marL="804862" lvl="1" indent="-457200">
              <a:buClr>
                <a:schemeClr val="tx1"/>
              </a:buClr>
              <a:buSzPct val="100000"/>
              <a:buFont typeface="+mj-lt"/>
              <a:buAutoNum type="arabicPeriod"/>
            </a:pPr>
            <a:r>
              <a:rPr lang="en-US" i="1"/>
              <a:t>Are you troubled with pain?</a:t>
            </a:r>
          </a:p>
          <a:p>
            <a:pPr marL="804862" lvl="1" indent="-457200">
              <a:buClr>
                <a:schemeClr val="tx1"/>
              </a:buClr>
              <a:buSzPct val="100000"/>
              <a:buFont typeface="+mj-lt"/>
              <a:buAutoNum type="arabicPeriod"/>
            </a:pPr>
            <a:r>
              <a:rPr lang="en-US" i="1"/>
              <a:t>How bad is the pain most of the time? Mild, moderate, or severe</a:t>
            </a:r>
          </a:p>
          <a:p>
            <a:pPr marL="804862" lvl="1" indent="-457200">
              <a:buClr>
                <a:schemeClr val="tx1"/>
              </a:buClr>
              <a:buSzPct val="100000"/>
              <a:buFont typeface="+mj-lt"/>
              <a:buAutoNum type="arabicPeriod"/>
            </a:pPr>
            <a:r>
              <a:rPr lang="en-US" i="1"/>
              <a:t>Had pain affected any of your daily activities (e.g. household chores)?</a:t>
            </a:r>
          </a:p>
          <a:p>
            <a:pPr marL="347662" lvl="1" indent="0">
              <a:buNone/>
            </a:pPr>
            <a:r>
              <a:rPr lang="en-US"/>
              <a:t> </a:t>
            </a:r>
          </a:p>
          <a:p>
            <a:r>
              <a:rPr lang="en-US" b="1"/>
              <a:t>Primary pain exposure </a:t>
            </a:r>
          </a:p>
          <a:p>
            <a:pPr lvl="1"/>
            <a:r>
              <a:rPr lang="en-US"/>
              <a:t>uncontrolled (moderate or severe) pain or controlled ( no or mild) pain </a:t>
            </a:r>
          </a:p>
          <a:p>
            <a:pPr marL="347662" lvl="1" indent="0">
              <a:buNone/>
            </a:pPr>
            <a:endParaRPr lang="en-US"/>
          </a:p>
          <a:p>
            <a:r>
              <a:rPr lang="en-US" b="1"/>
              <a:t>Secondary pain exposure: high-impact pain </a:t>
            </a:r>
          </a:p>
          <a:p>
            <a:pPr lvl="1"/>
            <a:r>
              <a:rPr lang="en-US"/>
              <a:t>having uncontrolled pain plus the pain affecting daily activities; otherwise, having no high-impact pain</a:t>
            </a:r>
          </a:p>
        </p:txBody>
      </p:sp>
      <p:sp>
        <p:nvSpPr>
          <p:cNvPr id="3" name="Slide Number Placeholder 2">
            <a:extLst>
              <a:ext uri="{FF2B5EF4-FFF2-40B4-BE49-F238E27FC236}">
                <a16:creationId xmlns:a16="http://schemas.microsoft.com/office/drawing/2014/main" id="{69E384DE-396C-E01D-1620-567D6C44A4A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41</a:t>
            </a:fld>
            <a:endParaRPr lang="en-US"/>
          </a:p>
        </p:txBody>
      </p:sp>
    </p:spTree>
    <p:extLst>
      <p:ext uri="{BB962C8B-B14F-4D97-AF65-F5344CB8AC3E}">
        <p14:creationId xmlns:p14="http://schemas.microsoft.com/office/powerpoint/2010/main" val="500257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5FFA-AF1B-DF30-660A-285B16486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D8EEC-3928-1F5A-302B-C2759BF571EA}"/>
              </a:ext>
            </a:extLst>
          </p:cNvPr>
          <p:cNvSpPr>
            <a:spLocks noGrp="1"/>
          </p:cNvSpPr>
          <p:nvPr>
            <p:ph type="title"/>
          </p:nvPr>
        </p:nvSpPr>
        <p:spPr>
          <a:xfrm>
            <a:off x="709612" y="130418"/>
            <a:ext cx="10772775" cy="973014"/>
          </a:xfrm>
        </p:spPr>
        <p:txBody>
          <a:bodyPr>
            <a:normAutofit/>
          </a:bodyPr>
          <a:lstStyle/>
          <a:p>
            <a:r>
              <a:rPr lang="en-US"/>
              <a:t>Methods—OUD/OD Outcomes</a:t>
            </a:r>
          </a:p>
        </p:txBody>
      </p:sp>
      <p:sp>
        <p:nvSpPr>
          <p:cNvPr id="6" name="Content Placeholder 5">
            <a:extLst>
              <a:ext uri="{FF2B5EF4-FFF2-40B4-BE49-F238E27FC236}">
                <a16:creationId xmlns:a16="http://schemas.microsoft.com/office/drawing/2014/main" id="{609F69D0-3D91-36FD-A94A-577F8C978402}"/>
              </a:ext>
            </a:extLst>
          </p:cNvPr>
          <p:cNvSpPr>
            <a:spLocks noGrp="1"/>
          </p:cNvSpPr>
          <p:nvPr>
            <p:ph idx="1"/>
          </p:nvPr>
        </p:nvSpPr>
        <p:spPr>
          <a:xfrm>
            <a:off x="509587" y="1429029"/>
            <a:ext cx="10972800" cy="4525963"/>
          </a:xfrm>
        </p:spPr>
        <p:txBody>
          <a:bodyPr>
            <a:normAutofit/>
          </a:bodyPr>
          <a:lstStyle/>
          <a:p>
            <a:r>
              <a:rPr lang="en-US" sz="2400" b="1"/>
              <a:t>OD (fatal and non-fatal)</a:t>
            </a:r>
            <a:r>
              <a:rPr lang="en-US" sz="2400" b="1" baseline="30000"/>
              <a:t> </a:t>
            </a:r>
            <a:r>
              <a:rPr lang="en-US" sz="2400" baseline="30000"/>
              <a:t>1,2</a:t>
            </a:r>
            <a:r>
              <a:rPr lang="en-US" sz="2400"/>
              <a:t> </a:t>
            </a:r>
          </a:p>
          <a:p>
            <a:pPr lvl="1"/>
            <a:r>
              <a:rPr lang="en-US" sz="2000" kern="1200" baseline="0">
                <a:solidFill>
                  <a:schemeClr val="dk1"/>
                </a:solidFill>
                <a:latin typeface="+mn-lt"/>
                <a:ea typeface="+mn-ea"/>
                <a:cs typeface="+mn-cs"/>
              </a:rPr>
              <a:t>Inpatient, outpatient, or ED claim with any of the codes (965.0x, T40.0xx-T40.4xx, T40.601, T40.604, T40,691, T40, 694, E850.0-E850.2)</a:t>
            </a:r>
          </a:p>
          <a:p>
            <a:pPr marL="347662" lvl="1" indent="0">
              <a:buNone/>
            </a:pPr>
            <a:endParaRPr lang="en-US" sz="2000" kern="1200" baseline="0">
              <a:solidFill>
                <a:schemeClr val="dk1"/>
              </a:solidFill>
              <a:latin typeface="+mn-lt"/>
              <a:ea typeface="+mn-ea"/>
              <a:cs typeface="+mn-cs"/>
            </a:endParaRPr>
          </a:p>
          <a:p>
            <a:r>
              <a:rPr lang="en-US" sz="2400" b="1"/>
              <a:t>OUD </a:t>
            </a:r>
            <a:r>
              <a:rPr lang="en-US" sz="2400" baseline="30000"/>
              <a:t>3,4</a:t>
            </a:r>
            <a:endParaRPr lang="en-US" sz="2400"/>
          </a:p>
          <a:p>
            <a:pPr marL="804862" lvl="1" indent="-457200">
              <a:buClr>
                <a:schemeClr val="tx1"/>
              </a:buClr>
              <a:buSzPct val="100000"/>
              <a:buFont typeface="+mj-lt"/>
              <a:buAutoNum type="arabicParenR"/>
            </a:pPr>
            <a:r>
              <a:rPr lang="en-US" sz="2000" kern="1200" baseline="0">
                <a:solidFill>
                  <a:schemeClr val="dk1"/>
                </a:solidFill>
                <a:latin typeface="+mn-lt"/>
                <a:ea typeface="+mn-ea"/>
                <a:cs typeface="+mn-cs"/>
              </a:rPr>
              <a:t>Inpatient claim with an opioid dependence code (304.0x, 304.7x, F11.2, F11.9), or </a:t>
            </a:r>
          </a:p>
          <a:p>
            <a:pPr marL="804862" lvl="1" indent="-457200">
              <a:buClr>
                <a:schemeClr val="tx1"/>
              </a:buClr>
              <a:buSzPct val="100000"/>
              <a:buFont typeface="+mj-lt"/>
              <a:buAutoNum type="arabicParenR"/>
            </a:pPr>
            <a:r>
              <a:rPr lang="en-US" sz="2000" kern="1200" baseline="0">
                <a:solidFill>
                  <a:schemeClr val="dk1"/>
                </a:solidFill>
                <a:latin typeface="+mn-lt"/>
                <a:ea typeface="+mn-ea"/>
                <a:cs typeface="+mn-cs"/>
              </a:rPr>
              <a:t>≥2 outpatient claims with an opioid dependence code*, or </a:t>
            </a:r>
          </a:p>
          <a:p>
            <a:pPr marL="804862" lvl="1" indent="-457200">
              <a:buClr>
                <a:schemeClr val="tx1"/>
              </a:buClr>
              <a:buSzPct val="100000"/>
              <a:buFont typeface="+mj-lt"/>
              <a:buAutoNum type="arabicParenR"/>
            </a:pPr>
            <a:r>
              <a:rPr lang="en-US" sz="2000" kern="1200" baseline="0">
                <a:solidFill>
                  <a:schemeClr val="dk1"/>
                </a:solidFill>
                <a:latin typeface="+mn-lt"/>
                <a:ea typeface="+mn-ea"/>
                <a:cs typeface="+mn-cs"/>
              </a:rPr>
              <a:t>A claim with opioid misuse code (305.x, F11.x) or opioid dependence code along with </a:t>
            </a:r>
            <a:r>
              <a:rPr lang="en-US" sz="2000" i="1" u="sng" kern="1200" baseline="0">
                <a:solidFill>
                  <a:schemeClr val="dk1"/>
                </a:solidFill>
                <a:latin typeface="+mn-lt"/>
                <a:ea typeface="+mn-ea"/>
                <a:cs typeface="+mn-cs"/>
              </a:rPr>
              <a:t>an inpatient or ED visit with injection drug use-related infection</a:t>
            </a:r>
            <a:r>
              <a:rPr lang="en-US" sz="2000" i="0" u="none" kern="1200" baseline="0">
                <a:solidFill>
                  <a:schemeClr val="dk1"/>
                </a:solidFill>
                <a:latin typeface="+mn-lt"/>
                <a:ea typeface="+mn-ea"/>
                <a:cs typeface="+mn-cs"/>
              </a:rPr>
              <a:t>*, </a:t>
            </a:r>
            <a:r>
              <a:rPr lang="en-US" sz="2000" kern="1200" baseline="0">
                <a:solidFill>
                  <a:schemeClr val="dk1"/>
                </a:solidFill>
                <a:latin typeface="+mn-lt"/>
                <a:ea typeface="+mn-ea"/>
                <a:cs typeface="+mn-cs"/>
              </a:rPr>
              <a:t>or </a:t>
            </a:r>
            <a:endParaRPr lang="en-US" sz="2000" i="0" u="none" kern="1200" baseline="0">
              <a:solidFill>
                <a:schemeClr val="dk1"/>
              </a:solidFill>
              <a:latin typeface="+mn-lt"/>
              <a:ea typeface="+mn-ea"/>
              <a:cs typeface="+mn-cs"/>
            </a:endParaRPr>
          </a:p>
          <a:p>
            <a:pPr marL="804862" lvl="1" indent="-457200">
              <a:buClr>
                <a:schemeClr val="tx1"/>
              </a:buClr>
              <a:buSzPct val="100000"/>
              <a:buFont typeface="+mj-lt"/>
              <a:buAutoNum type="arabicParenR"/>
            </a:pPr>
            <a:r>
              <a:rPr lang="en-US" sz="2000">
                <a:solidFill>
                  <a:schemeClr val="dk1"/>
                </a:solidFill>
              </a:rPr>
              <a:t>A</a:t>
            </a:r>
            <a:r>
              <a:rPr lang="en-US" sz="2000" kern="1200" baseline="0">
                <a:solidFill>
                  <a:schemeClr val="dk1"/>
                </a:solidFill>
                <a:latin typeface="+mn-lt"/>
                <a:ea typeface="+mn-ea"/>
                <a:cs typeface="+mn-cs"/>
              </a:rPr>
              <a:t> claim with opioid misuse or opioid dependence along with </a:t>
            </a:r>
            <a:r>
              <a:rPr lang="en-US" sz="2000" i="1" u="sng" kern="1200" baseline="0">
                <a:solidFill>
                  <a:schemeClr val="dk1"/>
                </a:solidFill>
                <a:latin typeface="+mn-lt"/>
                <a:ea typeface="+mn-ea"/>
                <a:cs typeface="+mn-cs"/>
              </a:rPr>
              <a:t>an inpatient or residential rehabilitation or detoxification care</a:t>
            </a:r>
            <a:r>
              <a:rPr lang="en-US" sz="2000" kern="1200" baseline="0">
                <a:solidFill>
                  <a:schemeClr val="dk1"/>
                </a:solidFill>
                <a:latin typeface="+mn-lt"/>
                <a:ea typeface="+mn-ea"/>
                <a:cs typeface="+mn-cs"/>
              </a:rPr>
              <a:t>*</a:t>
            </a:r>
            <a:endParaRPr lang="en-US" sz="2000"/>
          </a:p>
        </p:txBody>
      </p:sp>
      <p:sp>
        <p:nvSpPr>
          <p:cNvPr id="3" name="Slide Number Placeholder 2">
            <a:extLst>
              <a:ext uri="{FF2B5EF4-FFF2-40B4-BE49-F238E27FC236}">
                <a16:creationId xmlns:a16="http://schemas.microsoft.com/office/drawing/2014/main" id="{C03B8B13-AD80-3BA7-666C-B628060D0862}"/>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42</a:t>
            </a:fld>
            <a:endParaRPr lang="en-US"/>
          </a:p>
        </p:txBody>
      </p:sp>
      <p:sp>
        <p:nvSpPr>
          <p:cNvPr id="4" name="TextBox 3">
            <a:extLst>
              <a:ext uri="{FF2B5EF4-FFF2-40B4-BE49-F238E27FC236}">
                <a16:creationId xmlns:a16="http://schemas.microsoft.com/office/drawing/2014/main" id="{B7F20ACF-E4A3-712A-6645-C6B2EE8E0475}"/>
              </a:ext>
            </a:extLst>
          </p:cNvPr>
          <p:cNvSpPr txBox="1"/>
          <p:nvPr/>
        </p:nvSpPr>
        <p:spPr>
          <a:xfrm>
            <a:off x="709612" y="5415644"/>
            <a:ext cx="11136478" cy="369332"/>
          </a:xfrm>
          <a:prstGeom prst="rect">
            <a:avLst/>
          </a:prstGeom>
          <a:noFill/>
        </p:spPr>
        <p:txBody>
          <a:bodyPr wrap="square" rtlCol="0">
            <a:spAutoFit/>
          </a:bodyPr>
          <a:lstStyle/>
          <a:p>
            <a:r>
              <a:rPr lang="en-US" sz="1400"/>
              <a:t>* </a:t>
            </a:r>
            <a:r>
              <a:rPr lang="en-US"/>
              <a:t>requiring 2 claims within 3 months of each other, with the 1</a:t>
            </a:r>
            <a:r>
              <a:rPr lang="en-US" baseline="30000"/>
              <a:t>st</a:t>
            </a:r>
            <a:r>
              <a:rPr lang="en-US"/>
              <a:t> claim indicating the presence of an OUD event</a:t>
            </a:r>
            <a:endParaRPr lang="en-US" sz="1400"/>
          </a:p>
        </p:txBody>
      </p:sp>
      <p:sp>
        <p:nvSpPr>
          <p:cNvPr id="5" name="TextBox 4">
            <a:extLst>
              <a:ext uri="{FF2B5EF4-FFF2-40B4-BE49-F238E27FC236}">
                <a16:creationId xmlns:a16="http://schemas.microsoft.com/office/drawing/2014/main" id="{2A7AECEE-114B-A655-D0CC-556835D07589}"/>
              </a:ext>
            </a:extLst>
          </p:cNvPr>
          <p:cNvSpPr txBox="1"/>
          <p:nvPr/>
        </p:nvSpPr>
        <p:spPr>
          <a:xfrm>
            <a:off x="1242461" y="5984291"/>
            <a:ext cx="10812379" cy="707886"/>
          </a:xfrm>
          <a:prstGeom prst="rect">
            <a:avLst/>
          </a:prstGeom>
          <a:noFill/>
        </p:spPr>
        <p:txBody>
          <a:bodyPr wrap="square" rtlCol="0">
            <a:spAutoFit/>
          </a:bodyPr>
          <a:lstStyle/>
          <a:p>
            <a:r>
              <a:rPr lang="en-US" sz="1000"/>
              <a:t>1. Behavioral Health Services, and Medications for Opioid Use Disorder After a Nonfatal Overdose. JAMA Intern Med 2024.</a:t>
            </a:r>
          </a:p>
          <a:p>
            <a:pPr algn="l"/>
            <a:r>
              <a:rPr lang="en-US" sz="1000"/>
              <a:t>2. Trajectories of prescription opioid dose and risk of opioid-related adverse events among older Medicare beneficiaries in the United States: A nested case-control study. </a:t>
            </a:r>
            <a:r>
              <a:rPr lang="en-US" sz="1000" err="1"/>
              <a:t>Plos</a:t>
            </a:r>
            <a:r>
              <a:rPr lang="en-US" sz="1000"/>
              <a:t> Med, 2022</a:t>
            </a:r>
          </a:p>
          <a:p>
            <a:r>
              <a:rPr lang="en-US" sz="1000"/>
              <a:t>3. Comparative Effectiveness of Different Treatment Pathways for Opioid Use Disorder. JAMA </a:t>
            </a:r>
            <a:r>
              <a:rPr lang="en-US" sz="1000" err="1"/>
              <a:t>Netw</a:t>
            </a:r>
            <a:r>
              <a:rPr lang="en-US" sz="1000"/>
              <a:t> Open, 2022</a:t>
            </a:r>
          </a:p>
          <a:p>
            <a:r>
              <a:rPr lang="en-US" sz="1000"/>
              <a:t>4. Racial Inequality in Receipt of Medications for Opioid Use Disorder. N Engl J Med, 2023 </a:t>
            </a:r>
          </a:p>
        </p:txBody>
      </p:sp>
    </p:spTree>
    <p:extLst>
      <p:ext uri="{BB962C8B-B14F-4D97-AF65-F5344CB8AC3E}">
        <p14:creationId xmlns:p14="http://schemas.microsoft.com/office/powerpoint/2010/main" val="495547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Methods—Study Design Framework</a:t>
            </a:r>
          </a:p>
        </p:txBody>
      </p:sp>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43</a:t>
            </a:fld>
            <a:endParaRPr lang="en-US"/>
          </a:p>
        </p:txBody>
      </p:sp>
      <p:cxnSp>
        <p:nvCxnSpPr>
          <p:cNvPr id="5123" name="Straight Connector 2">
            <a:extLst>
              <a:ext uri="{C183D7F6-B498-43B3-948B-1728B52AA6E4}">
                <adec:decorative xmlns:adec="http://schemas.microsoft.com/office/drawing/2017/decorative" val="1"/>
              </a:ext>
            </a:extLst>
          </p:cNvPr>
          <p:cNvCxnSpPr>
            <a:cxnSpLocks noChangeShapeType="1"/>
          </p:cNvCxnSpPr>
          <p:nvPr/>
        </p:nvCxnSpPr>
        <p:spPr bwMode="auto">
          <a:xfrm>
            <a:off x="1640522" y="5561496"/>
            <a:ext cx="10318916"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10">
            <a:extLst>
              <a:ext uri="{FF2B5EF4-FFF2-40B4-BE49-F238E27FC236}">
                <a16:creationId xmlns:a16="http://schemas.microsoft.com/office/drawing/2014/main" id="{8CD7E696-06B1-C049-863C-206BFC57F4EB}"/>
              </a:ext>
            </a:extLst>
          </p:cNvPr>
          <p:cNvSpPr txBox="1"/>
          <p:nvPr/>
        </p:nvSpPr>
        <p:spPr>
          <a:xfrm>
            <a:off x="4243793" y="1180189"/>
            <a:ext cx="3139280"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latin typeface="Arial" panose="020B0604020202020204" pitchFamily="34" charset="0"/>
                <a:cs typeface="Arial" panose="020B0604020202020204" pitchFamily="34" charset="0"/>
              </a:rPr>
              <a:t>Cohort Entry Date</a:t>
            </a:r>
          </a:p>
          <a:p>
            <a:pPr algn="ctr"/>
            <a:r>
              <a:rPr lang="en-US" b="1">
                <a:latin typeface="Arial" panose="020B0604020202020204" pitchFamily="34" charset="0"/>
                <a:cs typeface="Arial" panose="020B0604020202020204" pitchFamily="34" charset="0"/>
              </a:rPr>
              <a:t>(1</a:t>
            </a:r>
            <a:r>
              <a:rPr lang="en-US" b="1" baseline="30000">
                <a:latin typeface="Arial" panose="020B0604020202020204" pitchFamily="34" charset="0"/>
                <a:cs typeface="Arial" panose="020B0604020202020204" pitchFamily="34" charset="0"/>
              </a:rPr>
              <a:t>st</a:t>
            </a:r>
            <a:r>
              <a:rPr lang="en-US" b="1">
                <a:latin typeface="Arial" panose="020B0604020202020204" pitchFamily="34" charset="0"/>
                <a:cs typeface="Arial" panose="020B0604020202020204" pitchFamily="34" charset="0"/>
              </a:rPr>
              <a:t> HRS pain report)</a:t>
            </a:r>
          </a:p>
          <a:p>
            <a:pPr algn="ctr"/>
            <a:r>
              <a:rPr lang="en-US" sz="1400" b="1">
                <a:latin typeface="Arial" panose="020B0604020202020204" pitchFamily="34" charset="0"/>
                <a:cs typeface="Arial" panose="020B0604020202020204" pitchFamily="34" charset="0"/>
              </a:rPr>
              <a:t>Y0, 2008-2020</a:t>
            </a:r>
          </a:p>
        </p:txBody>
      </p:sp>
      <p:sp>
        <p:nvSpPr>
          <p:cNvPr id="5127" name="Rectangle 3"/>
          <p:cNvSpPr>
            <a:spLocks noChangeArrowheads="1"/>
          </p:cNvSpPr>
          <p:nvPr/>
        </p:nvSpPr>
        <p:spPr bwMode="auto">
          <a:xfrm>
            <a:off x="1854168" y="2022904"/>
            <a:ext cx="3331942" cy="2122046"/>
          </a:xfrm>
          <a:prstGeom prst="rect">
            <a:avLst/>
          </a:prstGeom>
          <a:ln/>
        </p:spPr>
        <p:style>
          <a:lnRef idx="1">
            <a:schemeClr val="accent3"/>
          </a:lnRef>
          <a:fillRef idx="2">
            <a:schemeClr val="accent3"/>
          </a:fillRef>
          <a:effectRef idx="1">
            <a:schemeClr val="accent3"/>
          </a:effectRef>
          <a:fontRef idx="minor">
            <a:schemeClr val="dk1"/>
          </a:fontRef>
        </p:style>
        <p:txBody>
          <a:bodyPr/>
          <a:lstStyle/>
          <a:p>
            <a:pPr eaLnBrk="1">
              <a:lnSpc>
                <a:spcPct val="93000"/>
              </a:lnSpc>
              <a:spcBef>
                <a:spcPts val="200"/>
              </a:spcBef>
              <a:buClr>
                <a:srgbClr val="000000"/>
              </a:buClr>
              <a:buSzPct val="100000"/>
            </a:pPr>
            <a:r>
              <a:rPr lang="en-US" altLang="en-US" b="1">
                <a:solidFill>
                  <a:schemeClr val="bg2"/>
                </a:solidFill>
                <a:latin typeface="Arial" panose="020B0604020202020204" pitchFamily="34" charset="0"/>
                <a:cs typeface="Arial" panose="020B0604020202020204" pitchFamily="34" charset="0"/>
              </a:rPr>
              <a:t>Eligibility Window Y(-2, 0] )</a:t>
            </a:r>
          </a:p>
          <a:p>
            <a:pPr marL="342900" indent="-342900" eaLnBrk="1">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Age ≥65 y</a:t>
            </a:r>
          </a:p>
          <a:p>
            <a:pPr marL="342900" indent="-342900">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Medicare A, B, and D  </a:t>
            </a:r>
          </a:p>
          <a:p>
            <a:pPr marL="342900" indent="-342900" eaLnBrk="1">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Chronic pain diagnosis</a:t>
            </a:r>
          </a:p>
          <a:p>
            <a:pPr marL="342900" indent="-342900">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 1 prescription opioid</a:t>
            </a:r>
          </a:p>
          <a:p>
            <a:pPr marL="342900" indent="-342900">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No OUD or OD</a:t>
            </a:r>
          </a:p>
          <a:p>
            <a:pPr marL="342900" indent="-342900">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No treatment for OUD</a:t>
            </a:r>
          </a:p>
          <a:p>
            <a:pPr marL="342900" indent="-342900">
              <a:lnSpc>
                <a:spcPct val="93000"/>
              </a:lnSpc>
              <a:spcBef>
                <a:spcPts val="200"/>
              </a:spcBef>
              <a:buClr>
                <a:srgbClr val="000000"/>
              </a:buClr>
              <a:buSzPct val="100000"/>
              <a:buFont typeface="+mj-lt"/>
              <a:buAutoNum type="arabicPeriod"/>
            </a:pPr>
            <a:r>
              <a:rPr lang="en-US" altLang="en-US" sz="1600">
                <a:latin typeface="Arial" panose="020B0604020202020204" pitchFamily="34" charset="0"/>
                <a:cs typeface="Arial" panose="020B0604020202020204" pitchFamily="34" charset="0"/>
              </a:rPr>
              <a:t>No substance use disorder</a:t>
            </a:r>
          </a:p>
          <a:p>
            <a:pPr eaLnBrk="1">
              <a:lnSpc>
                <a:spcPct val="93000"/>
              </a:lnSpc>
              <a:spcBef>
                <a:spcPts val="200"/>
              </a:spcBef>
              <a:buClr>
                <a:srgbClr val="000000"/>
              </a:buClr>
              <a:buSzPct val="100000"/>
            </a:pPr>
            <a:endParaRPr lang="en-US" altLang="en-US" sz="1600" i="1" u="sng">
              <a:solidFill>
                <a:schemeClr val="bg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7E28CE1-6763-4171-A146-7E1745001BC3}"/>
              </a:ext>
            </a:extLst>
          </p:cNvPr>
          <p:cNvSpPr/>
          <p:nvPr/>
        </p:nvSpPr>
        <p:spPr bwMode="auto">
          <a:xfrm>
            <a:off x="5422428" y="2430432"/>
            <a:ext cx="782011" cy="717097"/>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lgn="ctr">
              <a:buClr>
                <a:srgbClr val="000000"/>
              </a:buClr>
              <a:buSzPct val="45000"/>
              <a:defRPr/>
            </a:pPr>
            <a:r>
              <a:rPr lang="en-US" sz="2000" b="1">
                <a:solidFill>
                  <a:schemeClr val="tx1"/>
                </a:solidFill>
                <a:latin typeface="Arial" panose="020B0604020202020204" pitchFamily="34" charset="0"/>
                <a:cs typeface="Arial" panose="020B0604020202020204" pitchFamily="34" charset="0"/>
              </a:rPr>
              <a:t>Pain</a:t>
            </a:r>
          </a:p>
          <a:p>
            <a:pPr algn="ctr" eaLnBrk="1">
              <a:buClr>
                <a:srgbClr val="000000"/>
              </a:buClr>
              <a:buSzPct val="45000"/>
              <a:buFont typeface="Wingdings" panose="05000000000000000000" pitchFamily="2" charset="2"/>
              <a:buNone/>
              <a:defRPr/>
            </a:pPr>
            <a:r>
              <a:rPr lang="en-US" sz="2000" b="1">
                <a:solidFill>
                  <a:schemeClr val="tx1"/>
                </a:solidFill>
                <a:latin typeface="Arial" panose="020B0604020202020204" pitchFamily="34" charset="0"/>
                <a:cs typeface="Arial" panose="020B0604020202020204" pitchFamily="34" charset="0"/>
              </a:rPr>
              <a:t>(Y0)</a:t>
            </a:r>
          </a:p>
          <a:p>
            <a:pPr algn="ctr" eaLnBrk="1">
              <a:buClr>
                <a:srgbClr val="000000"/>
              </a:buClr>
              <a:buSzPct val="45000"/>
              <a:buFont typeface="Wingdings" panose="05000000000000000000" pitchFamily="2" charset="2"/>
              <a:buNone/>
              <a:defRPr/>
            </a:pPr>
            <a:endParaRPr lang="en-US" sz="2000" b="1">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7E28CE1-6763-4171-A146-7E1745001BC3}"/>
              </a:ext>
            </a:extLst>
          </p:cNvPr>
          <p:cNvSpPr/>
          <p:nvPr/>
        </p:nvSpPr>
        <p:spPr bwMode="auto">
          <a:xfrm>
            <a:off x="6964815" y="2386081"/>
            <a:ext cx="763789" cy="750439"/>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lgn="ctr">
              <a:buClr>
                <a:srgbClr val="000000"/>
              </a:buClr>
              <a:buSzPct val="45000"/>
              <a:defRPr/>
            </a:pPr>
            <a:r>
              <a:rPr lang="en-US" sz="2000" b="1">
                <a:solidFill>
                  <a:schemeClr val="tx1"/>
                </a:solidFill>
                <a:latin typeface="Arial" panose="020B0604020202020204" pitchFamily="34" charset="0"/>
                <a:cs typeface="Arial" panose="020B0604020202020204" pitchFamily="34" charset="0"/>
              </a:rPr>
              <a:t>Pain</a:t>
            </a:r>
          </a:p>
          <a:p>
            <a:pPr algn="ctr" eaLnBrk="1">
              <a:buClr>
                <a:srgbClr val="000000"/>
              </a:buClr>
              <a:buSzPct val="45000"/>
              <a:buFont typeface="Wingdings" panose="05000000000000000000" pitchFamily="2" charset="2"/>
              <a:buNone/>
              <a:defRPr/>
            </a:pPr>
            <a:r>
              <a:rPr lang="en-US" sz="2000" b="1">
                <a:solidFill>
                  <a:schemeClr val="tx1"/>
                </a:solidFill>
                <a:latin typeface="Arial" panose="020B0604020202020204" pitchFamily="34" charset="0"/>
                <a:cs typeface="Arial" panose="020B0604020202020204" pitchFamily="34" charset="0"/>
              </a:rPr>
              <a:t>(Y2)</a:t>
            </a:r>
          </a:p>
          <a:p>
            <a:pPr algn="ctr" eaLnBrk="1">
              <a:buClr>
                <a:srgbClr val="000000"/>
              </a:buClr>
              <a:buSzPct val="45000"/>
              <a:buFont typeface="Wingdings" panose="05000000000000000000" pitchFamily="2" charset="2"/>
              <a:buNone/>
              <a:defRPr/>
            </a:pPr>
            <a:endParaRPr lang="en-US" sz="2000" b="1">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57E28CE1-6763-4171-A146-7E1745001BC3}"/>
              </a:ext>
            </a:extLst>
          </p:cNvPr>
          <p:cNvSpPr/>
          <p:nvPr/>
        </p:nvSpPr>
        <p:spPr bwMode="auto">
          <a:xfrm>
            <a:off x="8633084" y="2369940"/>
            <a:ext cx="763789" cy="782719"/>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lgn="ctr">
              <a:buClr>
                <a:srgbClr val="000000"/>
              </a:buClr>
              <a:buSzPct val="45000"/>
              <a:defRPr/>
            </a:pPr>
            <a:r>
              <a:rPr lang="en-US" sz="2000" b="1">
                <a:solidFill>
                  <a:schemeClr val="tx1"/>
                </a:solidFill>
                <a:latin typeface="Arial" panose="020B0604020202020204" pitchFamily="34" charset="0"/>
                <a:cs typeface="Arial" panose="020B0604020202020204" pitchFamily="34" charset="0"/>
              </a:rPr>
              <a:t>Pain</a:t>
            </a:r>
          </a:p>
          <a:p>
            <a:pPr algn="ctr" eaLnBrk="1">
              <a:buClr>
                <a:srgbClr val="000000"/>
              </a:buClr>
              <a:buSzPct val="45000"/>
              <a:buFont typeface="Wingdings" panose="05000000000000000000" pitchFamily="2" charset="2"/>
              <a:buNone/>
              <a:defRPr/>
            </a:pPr>
            <a:r>
              <a:rPr lang="en-US" sz="2000" b="1">
                <a:solidFill>
                  <a:schemeClr val="tx1"/>
                </a:solidFill>
                <a:latin typeface="Arial" panose="020B0604020202020204" pitchFamily="34" charset="0"/>
                <a:cs typeface="Arial" panose="020B0604020202020204" pitchFamily="34" charset="0"/>
              </a:rPr>
              <a:t>(Y4)</a:t>
            </a:r>
          </a:p>
          <a:p>
            <a:pPr algn="ctr" eaLnBrk="1">
              <a:buClr>
                <a:srgbClr val="000000"/>
              </a:buClr>
              <a:buSzPct val="45000"/>
              <a:buFont typeface="Wingdings" panose="05000000000000000000" pitchFamily="2" charset="2"/>
              <a:buNone/>
              <a:defRPr/>
            </a:pPr>
            <a:endParaRPr lang="en-US" sz="2000" b="1">
              <a:solidFill>
                <a:schemeClr val="tx1"/>
              </a:solidFill>
              <a:latin typeface="Arial" panose="020B0604020202020204" pitchFamily="34" charset="0"/>
              <a:cs typeface="Arial" panose="020B0604020202020204" pitchFamily="34" charset="0"/>
            </a:endParaRPr>
          </a:p>
        </p:txBody>
      </p:sp>
      <p:sp>
        <p:nvSpPr>
          <p:cNvPr id="26" name="TextBox 5">
            <a:extLst>
              <a:ext uri="{FF2B5EF4-FFF2-40B4-BE49-F238E27FC236}">
                <a16:creationId xmlns:a16="http://schemas.microsoft.com/office/drawing/2014/main" id="{C419821D-F976-EB4D-8C66-E7B72549FF6C}"/>
              </a:ext>
            </a:extLst>
          </p:cNvPr>
          <p:cNvSpPr txBox="1"/>
          <p:nvPr/>
        </p:nvSpPr>
        <p:spPr>
          <a:xfrm>
            <a:off x="1854168" y="4236432"/>
            <a:ext cx="3331944" cy="720197"/>
          </a:xfrm>
          <a:prstGeom prst="rect">
            <a:avLst/>
          </a:prstGeom>
        </p:spPr>
        <p:style>
          <a:lnRef idx="3">
            <a:schemeClr val="lt1"/>
          </a:lnRef>
          <a:fillRef idx="1">
            <a:schemeClr val="accent6"/>
          </a:fillRef>
          <a:effectRef idx="1">
            <a:schemeClr val="accent6"/>
          </a:effectRef>
          <a:fontRef idx="minor">
            <a:schemeClr val="lt1"/>
          </a:fontRef>
        </p:style>
        <p:txBody>
          <a:bodyPr wrap="square" tIns="82296" bIns="82296"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solidFill>
                  <a:schemeClr val="bg1"/>
                </a:solidFill>
                <a:latin typeface="Arial" panose="020B0604020202020204" pitchFamily="34" charset="0"/>
                <a:cs typeface="Arial" panose="020B0604020202020204" pitchFamily="34" charset="0"/>
              </a:rPr>
              <a:t>Other Covariate</a:t>
            </a:r>
            <a:r>
              <a:rPr lang="en-US" b="1" baseline="30000">
                <a:solidFill>
                  <a:schemeClr val="bg1"/>
                </a:solidFill>
                <a:latin typeface="Arial" panose="020B0604020202020204" pitchFamily="34" charset="0"/>
                <a:cs typeface="Arial" panose="020B0604020202020204" pitchFamily="34" charset="0"/>
              </a:rPr>
              <a:t>┼</a:t>
            </a:r>
            <a:r>
              <a:rPr lang="en-US" b="1">
                <a:solidFill>
                  <a:schemeClr val="bg1"/>
                </a:solidFill>
                <a:latin typeface="Arial" panose="020B0604020202020204" pitchFamily="34" charset="0"/>
                <a:cs typeface="Arial" panose="020B0604020202020204" pitchFamily="34" charset="0"/>
              </a:rPr>
              <a:t> Assessment Window</a:t>
            </a:r>
          </a:p>
        </p:txBody>
      </p:sp>
      <p:sp>
        <p:nvSpPr>
          <p:cNvPr id="5124" name="Right Arrow 3"/>
          <p:cNvSpPr>
            <a:spLocks noChangeArrowheads="1"/>
          </p:cNvSpPr>
          <p:nvPr/>
        </p:nvSpPr>
        <p:spPr bwMode="auto">
          <a:xfrm>
            <a:off x="5493545" y="3911421"/>
            <a:ext cx="6274834" cy="1376512"/>
          </a:xfrm>
          <a:prstGeom prst="rightArrow">
            <a:avLst>
              <a:gd name="adj1" fmla="val 50000"/>
              <a:gd name="adj2" fmla="val 50052"/>
            </a:avLst>
          </a:prstGeom>
          <a:ln/>
        </p:spPr>
        <p:style>
          <a:lnRef idx="3">
            <a:schemeClr val="lt1"/>
          </a:lnRef>
          <a:fillRef idx="1">
            <a:schemeClr val="accent3"/>
          </a:fillRef>
          <a:effectRef idx="1">
            <a:schemeClr val="accent3"/>
          </a:effectRef>
          <a:fontRef idx="minor">
            <a:schemeClr val="lt1"/>
          </a:fontRef>
        </p:style>
        <p:txBody>
          <a:bodyPr/>
          <a:lstStyle/>
          <a:p>
            <a:pPr algn="ctr" eaLnBrk="1">
              <a:lnSpc>
                <a:spcPct val="93000"/>
              </a:lnSpc>
              <a:buClr>
                <a:srgbClr val="000000"/>
              </a:buClr>
              <a:buSzPct val="45000"/>
              <a:buFont typeface="Wingdings" panose="05000000000000000000" pitchFamily="2" charset="2"/>
              <a:buNone/>
            </a:pPr>
            <a:r>
              <a:rPr lang="en-US" altLang="en-US" sz="2000" b="1">
                <a:solidFill>
                  <a:schemeClr val="bg1"/>
                </a:solidFill>
                <a:latin typeface="Arial" panose="020B0604020202020204" pitchFamily="34" charset="0"/>
                <a:cs typeface="Arial" panose="020B0604020202020204" pitchFamily="34" charset="0"/>
              </a:rPr>
              <a:t>Follow-up Window</a:t>
            </a:r>
          </a:p>
          <a:p>
            <a:pPr algn="ctr" eaLnBrk="1">
              <a:lnSpc>
                <a:spcPct val="93000"/>
              </a:lnSpc>
              <a:buClr>
                <a:srgbClr val="000000"/>
              </a:buClr>
              <a:buSzPct val="45000"/>
              <a:buFont typeface="Wingdings" panose="05000000000000000000" pitchFamily="2" charset="2"/>
              <a:buNone/>
            </a:pPr>
            <a:r>
              <a:rPr lang="en-US" altLang="en-US" sz="2000" b="1">
                <a:solidFill>
                  <a:schemeClr val="bg1"/>
                </a:solidFill>
                <a:latin typeface="Arial" panose="020B0604020202020204" pitchFamily="34" charset="0"/>
                <a:cs typeface="Arial" panose="020B0604020202020204" pitchFamily="34" charset="0"/>
              </a:rPr>
              <a:t>Days(0, Censor * )</a:t>
            </a:r>
          </a:p>
          <a:p>
            <a:pPr algn="ctr" eaLnBrk="1">
              <a:lnSpc>
                <a:spcPct val="93000"/>
              </a:lnSpc>
              <a:buClr>
                <a:srgbClr val="000000"/>
              </a:buClr>
              <a:buSzPct val="45000"/>
              <a:buFont typeface="Wingdings" panose="05000000000000000000" pitchFamily="2" charset="2"/>
              <a:buNone/>
            </a:pPr>
            <a:r>
              <a:rPr lang="en-US" altLang="en-US" sz="2000" b="1">
                <a:solidFill>
                  <a:schemeClr val="bg1"/>
                </a:solidFill>
                <a:latin typeface="Arial" panose="020B0604020202020204" pitchFamily="34" charset="0"/>
                <a:cs typeface="Arial" panose="020B0604020202020204" pitchFamily="34" charset="0"/>
              </a:rPr>
              <a:t> </a:t>
            </a:r>
          </a:p>
        </p:txBody>
      </p:sp>
      <p:sp>
        <p:nvSpPr>
          <p:cNvPr id="23" name="Rectangle 22">
            <a:extLst>
              <a:ext uri="{FF2B5EF4-FFF2-40B4-BE49-F238E27FC236}">
                <a16:creationId xmlns:a16="http://schemas.microsoft.com/office/drawing/2014/main" id="{CA30F37D-CFE8-43A4-A6B6-5C9FDA728A30}"/>
              </a:ext>
            </a:extLst>
          </p:cNvPr>
          <p:cNvSpPr/>
          <p:nvPr/>
        </p:nvSpPr>
        <p:spPr bwMode="auto">
          <a:xfrm>
            <a:off x="260942" y="4935016"/>
            <a:ext cx="1264132" cy="846106"/>
          </a:xfrm>
          <a:prstGeom prst="rect">
            <a:avLst/>
          </a:prstGeom>
          <a:solidFill>
            <a:schemeClr val="bg1">
              <a:lumMod val="65000"/>
            </a:schemeClr>
          </a:solid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a:buClr>
                <a:srgbClr val="000000"/>
              </a:buClr>
              <a:buSzPct val="45000"/>
              <a:buFont typeface="Wingdings" panose="05000000000000000000" pitchFamily="2" charset="2"/>
              <a:buNone/>
              <a:defRPr/>
            </a:pPr>
            <a:r>
              <a:rPr lang="en-US" b="1">
                <a:solidFill>
                  <a:schemeClr val="accent6">
                    <a:lumMod val="50000"/>
                  </a:schemeClr>
                </a:solidFill>
                <a:latin typeface="Arial" panose="020B0604020202020204" pitchFamily="34" charset="0"/>
                <a:cs typeface="Arial" panose="020B0604020202020204" pitchFamily="34" charset="0"/>
              </a:rPr>
              <a:t>HRS-Medicare</a:t>
            </a:r>
          </a:p>
          <a:p>
            <a:pPr algn="ctr" eaLnBrk="1">
              <a:buClr>
                <a:srgbClr val="000000"/>
              </a:buClr>
              <a:buSzPct val="45000"/>
              <a:buFont typeface="Wingdings" panose="05000000000000000000" pitchFamily="2" charset="2"/>
              <a:buNone/>
              <a:defRPr/>
            </a:pPr>
            <a:r>
              <a:rPr lang="en-US" b="1">
                <a:solidFill>
                  <a:schemeClr val="accent6">
                    <a:lumMod val="50000"/>
                  </a:schemeClr>
                </a:solidFill>
                <a:latin typeface="Arial" panose="020B0604020202020204" pitchFamily="34" charset="0"/>
                <a:cs typeface="Arial" panose="020B0604020202020204" pitchFamily="34" charset="0"/>
              </a:rPr>
              <a:t>Cohort</a:t>
            </a:r>
          </a:p>
        </p:txBody>
      </p:sp>
      <p:cxnSp>
        <p:nvCxnSpPr>
          <p:cNvPr id="25" name="Straight Arrow Connector 24">
            <a:extLst>
              <a:ext uri="{FF2B5EF4-FFF2-40B4-BE49-F238E27FC236}">
                <a16:creationId xmlns:a16="http://schemas.microsoft.com/office/drawing/2014/main" id="{F08D66CC-E5E3-4D83-AB9F-71833156430D}"/>
              </a:ext>
              <a:ext uri="{C183D7F6-B498-43B3-948B-1728B52AA6E4}">
                <adec:decorative xmlns:adec="http://schemas.microsoft.com/office/drawing/2017/decorative" val="1"/>
              </a:ext>
            </a:extLst>
          </p:cNvPr>
          <p:cNvCxnSpPr>
            <a:cxnSpLocks/>
          </p:cNvCxnSpPr>
          <p:nvPr/>
        </p:nvCxnSpPr>
        <p:spPr bwMode="auto">
          <a:xfrm>
            <a:off x="6204439" y="2794252"/>
            <a:ext cx="686456" cy="0"/>
          </a:xfrm>
          <a:prstGeom prst="straightConnector1">
            <a:avLst/>
          </a:prstGeom>
          <a:ln w="38100">
            <a:solidFill>
              <a:srgbClr val="FFC000"/>
            </a:solidFill>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AA740B6D-8C87-437A-9168-7005890037C2}"/>
              </a:ext>
              <a:ext uri="{C183D7F6-B498-43B3-948B-1728B52AA6E4}">
                <adec:decorative xmlns:adec="http://schemas.microsoft.com/office/drawing/2017/decorative" val="1"/>
              </a:ext>
            </a:extLst>
          </p:cNvPr>
          <p:cNvCxnSpPr>
            <a:cxnSpLocks/>
          </p:cNvCxnSpPr>
          <p:nvPr/>
        </p:nvCxnSpPr>
        <p:spPr bwMode="auto">
          <a:xfrm>
            <a:off x="9538334" y="2808426"/>
            <a:ext cx="898654" cy="1441"/>
          </a:xfrm>
          <a:prstGeom prst="straightConnector1">
            <a:avLst/>
          </a:prstGeom>
          <a:ln w="38100">
            <a:solidFill>
              <a:srgbClr val="FFC000"/>
            </a:solidFill>
            <a:prstDash val="lgDashDotDot"/>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8" name="Down Arrow 157">
            <a:extLst>
              <a:ext uri="{FF2B5EF4-FFF2-40B4-BE49-F238E27FC236}">
                <a16:creationId xmlns:a16="http://schemas.microsoft.com/office/drawing/2014/main" id="{F71D9E58-DA86-0545-8E48-C82B21440BD8}"/>
              </a:ext>
              <a:ext uri="{C183D7F6-B498-43B3-948B-1728B52AA6E4}">
                <adec:decorative xmlns:adec="http://schemas.microsoft.com/office/drawing/2017/decorative" val="1"/>
              </a:ext>
            </a:extLst>
          </p:cNvPr>
          <p:cNvSpPr/>
          <p:nvPr/>
        </p:nvSpPr>
        <p:spPr>
          <a:xfrm>
            <a:off x="5260030" y="1973534"/>
            <a:ext cx="246320" cy="3587962"/>
          </a:xfrm>
          <a:prstGeom prst="downArrow">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2296" tIns="41148" rIns="82296" bIns="4114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20"/>
          </a:p>
        </p:txBody>
      </p:sp>
      <p:sp>
        <p:nvSpPr>
          <p:cNvPr id="28" name="TextBox 27">
            <a:extLst>
              <a:ext uri="{FF2B5EF4-FFF2-40B4-BE49-F238E27FC236}">
                <a16:creationId xmlns:a16="http://schemas.microsoft.com/office/drawing/2014/main" id="{648B74E5-995A-1C04-1104-1D68A7B97856}"/>
              </a:ext>
              <a:ext uri="{C183D7F6-B498-43B3-948B-1728B52AA6E4}">
                <adec:decorative xmlns:adec="http://schemas.microsoft.com/office/drawing/2017/decorative" val="1"/>
              </a:ext>
            </a:extLst>
          </p:cNvPr>
          <p:cNvSpPr txBox="1"/>
          <p:nvPr/>
        </p:nvSpPr>
        <p:spPr>
          <a:xfrm>
            <a:off x="11220958" y="5536690"/>
            <a:ext cx="982122" cy="369332"/>
          </a:xfrm>
          <a:prstGeom prst="rect">
            <a:avLst/>
          </a:prstGeom>
          <a:noFill/>
        </p:spPr>
        <p:txBody>
          <a:bodyPr wrap="square" rtlCol="0">
            <a:spAutoFit/>
          </a:bodyPr>
          <a:lstStyle/>
          <a:p>
            <a:r>
              <a:rPr lang="en-US" b="1"/>
              <a:t>Time</a:t>
            </a:r>
          </a:p>
        </p:txBody>
      </p:sp>
      <p:sp>
        <p:nvSpPr>
          <p:cNvPr id="30" name="TextBox 29">
            <a:extLst>
              <a:ext uri="{FF2B5EF4-FFF2-40B4-BE49-F238E27FC236}">
                <a16:creationId xmlns:a16="http://schemas.microsoft.com/office/drawing/2014/main" id="{46D5F4A6-883C-F256-99F8-69F74FC754CC}"/>
              </a:ext>
            </a:extLst>
          </p:cNvPr>
          <p:cNvSpPr txBox="1"/>
          <p:nvPr/>
        </p:nvSpPr>
        <p:spPr>
          <a:xfrm>
            <a:off x="5806584" y="4935016"/>
            <a:ext cx="4744893" cy="584775"/>
          </a:xfrm>
          <a:prstGeom prst="rect">
            <a:avLst/>
          </a:prstGeom>
          <a:noFill/>
        </p:spPr>
        <p:txBody>
          <a:bodyPr wrap="square" rtlCol="0">
            <a:spAutoFit/>
          </a:bodyPr>
          <a:lstStyle/>
          <a:p>
            <a:r>
              <a:rPr lang="en-US" sz="1600"/>
              <a:t>*OUD or OD event (separate cohort), Medicare disenrollment, death, or study end (12/31/2021)</a:t>
            </a:r>
          </a:p>
        </p:txBody>
      </p:sp>
      <p:sp>
        <p:nvSpPr>
          <p:cNvPr id="32" name="TextBox 31">
            <a:extLst>
              <a:ext uri="{FF2B5EF4-FFF2-40B4-BE49-F238E27FC236}">
                <a16:creationId xmlns:a16="http://schemas.microsoft.com/office/drawing/2014/main" id="{38EA67F8-E1A8-F9F6-5A8D-96748D98B8A6}"/>
              </a:ext>
            </a:extLst>
          </p:cNvPr>
          <p:cNvSpPr txBox="1"/>
          <p:nvPr/>
        </p:nvSpPr>
        <p:spPr>
          <a:xfrm>
            <a:off x="1640522" y="5652978"/>
            <a:ext cx="9580436" cy="954107"/>
          </a:xfrm>
          <a:prstGeom prst="rect">
            <a:avLst/>
          </a:prstGeom>
          <a:noFill/>
        </p:spPr>
        <p:txBody>
          <a:bodyPr wrap="square" rtlCol="0">
            <a:spAutoFit/>
          </a:bodyPr>
          <a:lstStyle/>
          <a:p>
            <a:r>
              <a:rPr lang="en-US" sz="1400" b="1" baseline="30000">
                <a:latin typeface="Arial" panose="020B0604020202020204" pitchFamily="34" charset="0"/>
                <a:cs typeface="Arial" panose="020B0604020202020204" pitchFamily="34" charset="0"/>
              </a:rPr>
              <a:t>┼</a:t>
            </a:r>
            <a:r>
              <a:rPr lang="en-US" sz="1400" b="1" baseline="30000">
                <a:solidFill>
                  <a:schemeClr val="bg1"/>
                </a:solidFill>
                <a:latin typeface="Arial" panose="020B0604020202020204" pitchFamily="34" charset="0"/>
                <a:cs typeface="Arial" panose="020B0604020202020204" pitchFamily="34" charset="0"/>
              </a:rPr>
              <a:t> </a:t>
            </a:r>
            <a:r>
              <a:rPr lang="en-US" sz="1400"/>
              <a:t>Time-fixed variables: age, sex, race/ethnicity, region, dual eligibility status, education, year of cohort entry</a:t>
            </a:r>
          </a:p>
          <a:p>
            <a:r>
              <a:rPr lang="en-US" sz="1400"/>
              <a:t>Time-varying variables: marital status, household income, health indicator (self-rated health status, BMI, ever smoking, ever drinking, ADL, IADL), clinical conditions, pain management (receipt of physical therapy, prescription nonopioids, adjuvant analgesics, opioid duration, and opioid dose), polypharmacy, and use of CNS drugs.</a:t>
            </a:r>
            <a:endParaRPr lang="en-US" sz="1400" i="1" u="sng"/>
          </a:p>
        </p:txBody>
      </p:sp>
      <p:cxnSp>
        <p:nvCxnSpPr>
          <p:cNvPr id="36" name="Straight Arrow Connector 35">
            <a:extLst>
              <a:ext uri="{FF2B5EF4-FFF2-40B4-BE49-F238E27FC236}">
                <a16:creationId xmlns:a16="http://schemas.microsoft.com/office/drawing/2014/main" id="{75B85812-099E-348D-0298-5988B8B71F0C}"/>
              </a:ext>
              <a:ext uri="{C183D7F6-B498-43B3-948B-1728B52AA6E4}">
                <adec:decorative xmlns:adec="http://schemas.microsoft.com/office/drawing/2017/decorative" val="1"/>
              </a:ext>
            </a:extLst>
          </p:cNvPr>
          <p:cNvCxnSpPr>
            <a:cxnSpLocks/>
          </p:cNvCxnSpPr>
          <p:nvPr/>
        </p:nvCxnSpPr>
        <p:spPr bwMode="auto">
          <a:xfrm>
            <a:off x="7843932" y="2812189"/>
            <a:ext cx="686456" cy="0"/>
          </a:xfrm>
          <a:prstGeom prst="straightConnector1">
            <a:avLst/>
          </a:prstGeom>
          <a:ln w="38100">
            <a:solidFill>
              <a:srgbClr val="FFC000"/>
            </a:solidFill>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8887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a:bodyPr>
          <a:lstStyle/>
          <a:p>
            <a:r>
              <a:rPr lang="en-US" sz="2400" b="1"/>
              <a:t>3,104</a:t>
            </a:r>
            <a:r>
              <a:rPr lang="en-US" sz="2400"/>
              <a:t> older HRS-Medicare participants with chronic pain and</a:t>
            </a:r>
            <a:r>
              <a:rPr lang="en-US" sz="2400">
                <a:latin typeface="Angsana New" panose="020B0502040204020203" pitchFamily="18" charset="-34"/>
                <a:cs typeface="Angsana New" panose="020B0502040204020203" pitchFamily="18" charset="-34"/>
              </a:rPr>
              <a:t>≥</a:t>
            </a:r>
            <a:r>
              <a:rPr lang="en-US" sz="2400"/>
              <a:t>1 opioid prescription at cohort entry </a:t>
            </a:r>
            <a:r>
              <a:rPr lang="en-US" sz="2200"/>
              <a:t>(mean [SD] age=76.2 [7.9] years; female=66.4%)</a:t>
            </a:r>
          </a:p>
          <a:p>
            <a:endParaRPr lang="en-US" sz="2400" b="1"/>
          </a:p>
          <a:p>
            <a:r>
              <a:rPr lang="en-US" sz="2400" b="1"/>
              <a:t>43.8% </a:t>
            </a:r>
            <a:r>
              <a:rPr lang="en-US" sz="2400"/>
              <a:t>of the sample had uncontrolled pain and </a:t>
            </a:r>
            <a:r>
              <a:rPr lang="en-US" sz="2400" b="1"/>
              <a:t>33.6% </a:t>
            </a:r>
            <a:r>
              <a:rPr lang="en-US" sz="2400"/>
              <a:t>had high-impact pain at cohort entry </a:t>
            </a:r>
          </a:p>
          <a:p>
            <a:endParaRPr lang="en-US" sz="2400"/>
          </a:p>
          <a:p>
            <a:r>
              <a:rPr lang="en-US" sz="2400"/>
              <a:t>Uncontrolled pain and high-impact pain increased from </a:t>
            </a:r>
            <a:r>
              <a:rPr lang="en-US" sz="2400" b="1"/>
              <a:t>43.8% to 47.3% </a:t>
            </a:r>
            <a:r>
              <a:rPr lang="en-US" sz="2400"/>
              <a:t>and from </a:t>
            </a:r>
            <a:r>
              <a:rPr lang="en-US" sz="2400" b="1"/>
              <a:t>33.6% to 36.3%</a:t>
            </a:r>
            <a:r>
              <a:rPr lang="en-US" sz="2400"/>
              <a:t> over time during F/U</a:t>
            </a:r>
          </a:p>
          <a:p>
            <a:pPr marL="0" indent="0">
              <a:buNone/>
            </a:pPr>
            <a:endParaRPr lang="en-US" sz="2400"/>
          </a:p>
          <a:p>
            <a:r>
              <a:rPr lang="en-US" sz="2400"/>
              <a:t>Mean (SD) length of F/U=6.4 (4.1) years in both the OUD and OD cohorts</a:t>
            </a:r>
          </a:p>
        </p:txBody>
      </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44</a:t>
            </a:fld>
            <a:endParaRPr lang="en-US"/>
          </a:p>
        </p:txBody>
      </p:sp>
    </p:spTree>
    <p:extLst>
      <p:ext uri="{BB962C8B-B14F-4D97-AF65-F5344CB8AC3E}">
        <p14:creationId xmlns:p14="http://schemas.microsoft.com/office/powerpoint/2010/main" val="190117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414933" y="156371"/>
            <a:ext cx="10772775" cy="973014"/>
          </a:xfrm>
        </p:spPr>
        <p:txBody>
          <a:bodyPr>
            <a:normAutofit fontScale="90000"/>
          </a:bodyPr>
          <a:lstStyle/>
          <a:p>
            <a:r>
              <a:rPr lang="en-US"/>
              <a:t>Findings—</a:t>
            </a:r>
            <a:br>
              <a:rPr lang="en-US"/>
            </a:br>
            <a:r>
              <a:rPr lang="en-US"/>
              <a:t>Uncontrolled (vs Controlled) Pain and OUD/OD Risk </a:t>
            </a:r>
          </a:p>
        </p:txBody>
      </p:sp>
      <p:sp>
        <p:nvSpPr>
          <p:cNvPr id="11" name="TextBox 10">
            <a:extLst>
              <a:ext uri="{FF2B5EF4-FFF2-40B4-BE49-F238E27FC236}">
                <a16:creationId xmlns:a16="http://schemas.microsoft.com/office/drawing/2014/main" id="{30B58B67-54C2-3104-5A39-558E84F4C4F8}"/>
              </a:ext>
            </a:extLst>
          </p:cNvPr>
          <p:cNvSpPr txBox="1"/>
          <p:nvPr/>
        </p:nvSpPr>
        <p:spPr>
          <a:xfrm>
            <a:off x="397302" y="4502208"/>
            <a:ext cx="5225088" cy="523220"/>
          </a:xfrm>
          <a:prstGeom prst="rect">
            <a:avLst/>
          </a:prstGeom>
          <a:noFill/>
        </p:spPr>
        <p:txBody>
          <a:bodyPr wrap="square" rtlCol="0">
            <a:spAutoFit/>
          </a:bodyPr>
          <a:lstStyle/>
          <a:p>
            <a:r>
              <a:rPr lang="en-US" sz="1400">
                <a:effectLst/>
                <a:ea typeface="PMingLiU" panose="02020500000000000000" pitchFamily="18" charset="-120"/>
              </a:rPr>
              <a:t>Figure A illustrates probability of remaining OUD event-free was </a:t>
            </a:r>
            <a:r>
              <a:rPr lang="en-US" sz="1400" i="1">
                <a:effectLst/>
                <a:ea typeface="PMingLiU" panose="02020500000000000000" pitchFamily="18" charset="-120"/>
              </a:rPr>
              <a:t>lower</a:t>
            </a:r>
            <a:r>
              <a:rPr lang="en-US" sz="1400">
                <a:effectLst/>
                <a:ea typeface="PMingLiU" panose="02020500000000000000" pitchFamily="18" charset="-120"/>
              </a:rPr>
              <a:t> in patients with uncontrolled (vs controlled) pain over time. </a:t>
            </a:r>
            <a:endParaRPr lang="en-US" sz="1400"/>
          </a:p>
        </p:txBody>
      </p:sp>
      <p:graphicFrame>
        <p:nvGraphicFramePr>
          <p:cNvPr id="12" name="Object 11" descr="Figure A illustrates probability of remaining OUD event-free was lower in patients with uncontrolled (vs controlled) pain over time.">
            <a:extLst>
              <a:ext uri="{FF2B5EF4-FFF2-40B4-BE49-F238E27FC236}">
                <a16:creationId xmlns:a16="http://schemas.microsoft.com/office/drawing/2014/main" id="{080F163E-D87D-3208-705D-2B288AE35E82}"/>
              </a:ext>
            </a:extLst>
          </p:cNvPr>
          <p:cNvGraphicFramePr>
            <a:graphicFrameLocks noChangeAspect="1"/>
          </p:cNvGraphicFramePr>
          <p:nvPr>
            <p:extLst>
              <p:ext uri="{D42A27DB-BD31-4B8C-83A1-F6EECF244321}">
                <p14:modId xmlns:p14="http://schemas.microsoft.com/office/powerpoint/2010/main" val="1240530633"/>
              </p:ext>
            </p:extLst>
          </p:nvPr>
        </p:nvGraphicFramePr>
        <p:xfrm>
          <a:off x="98578" y="1238526"/>
          <a:ext cx="5603389" cy="3416151"/>
        </p:xfrm>
        <a:graphic>
          <a:graphicData uri="http://schemas.openxmlformats.org/presentationml/2006/ole">
            <mc:AlternateContent xmlns:mc="http://schemas.openxmlformats.org/markup-compatibility/2006">
              <mc:Choice xmlns:v="urn:schemas-microsoft-com:vml" Requires="v">
                <p:oleObj name="Prism 10" r:id="rId2" imgW="4733984" imgH="2886858" progId="Prism10.Document">
                  <p:embed/>
                </p:oleObj>
              </mc:Choice>
              <mc:Fallback>
                <p:oleObj name="Prism 10" r:id="rId2" imgW="4733984" imgH="2886858" progId="Prism10.Document">
                  <p:embed/>
                  <p:pic>
                    <p:nvPicPr>
                      <p:cNvPr id="12" name="Object 11">
                        <a:extLst>
                          <a:ext uri="{FF2B5EF4-FFF2-40B4-BE49-F238E27FC236}">
                            <a16:creationId xmlns:a16="http://schemas.microsoft.com/office/drawing/2014/main" id="{080F163E-D87D-3208-705D-2B288AE35E82}"/>
                          </a:ext>
                        </a:extLst>
                      </p:cNvPr>
                      <p:cNvPicPr/>
                      <p:nvPr/>
                    </p:nvPicPr>
                    <p:blipFill>
                      <a:blip r:embed="rId3"/>
                      <a:stretch>
                        <a:fillRect/>
                      </a:stretch>
                    </p:blipFill>
                    <p:spPr>
                      <a:xfrm>
                        <a:off x="98578" y="1238526"/>
                        <a:ext cx="5603389" cy="341615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18590" y="5122264"/>
            <a:ext cx="5003800" cy="867861"/>
          </a:xfrm>
        </p:spPr>
        <p:txBody>
          <a:bodyPr>
            <a:normAutofit/>
          </a:bodyPr>
          <a:lstStyle/>
          <a:p>
            <a:r>
              <a:rPr lang="en-US" sz="2000"/>
              <a:t>Adjusted</a:t>
            </a:r>
            <a:r>
              <a:rPr lang="en-US" sz="1400" b="1" baseline="30000">
                <a:latin typeface="Arial" panose="020B0604020202020204" pitchFamily="34" charset="0"/>
                <a:cs typeface="Arial" panose="020B0604020202020204" pitchFamily="34" charset="0"/>
              </a:rPr>
              <a:t>┼</a:t>
            </a:r>
            <a:r>
              <a:rPr lang="en-US" sz="2000"/>
              <a:t> HR = </a:t>
            </a:r>
            <a:r>
              <a:rPr lang="en-US" sz="2000" b="1"/>
              <a:t>9.70 (4.56-20.63)</a:t>
            </a:r>
          </a:p>
          <a:p>
            <a:r>
              <a:rPr lang="en-US" sz="2000"/>
              <a:t>Adjusted</a:t>
            </a:r>
            <a:r>
              <a:rPr lang="en-US" sz="1600" b="1" baseline="30000">
                <a:latin typeface="Arial" panose="020B0604020202020204" pitchFamily="34" charset="0"/>
                <a:cs typeface="Arial" panose="020B0604020202020204" pitchFamily="34" charset="0"/>
              </a:rPr>
              <a:t>┼</a:t>
            </a:r>
            <a:r>
              <a:rPr lang="en-US" sz="2000"/>
              <a:t> HR*= 9.75 (4.48-21.20)</a:t>
            </a:r>
          </a:p>
        </p:txBody>
      </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45</a:t>
            </a:fld>
            <a:endParaRPr lang="en-US"/>
          </a:p>
        </p:txBody>
      </p:sp>
      <p:sp>
        <p:nvSpPr>
          <p:cNvPr id="7" name="Rectangle 4">
            <a:extLst>
              <a:ext uri="{FF2B5EF4-FFF2-40B4-BE49-F238E27FC236}">
                <a16:creationId xmlns:a16="http://schemas.microsoft.com/office/drawing/2014/main" id="{ADCAF9D8-B7AA-3B6C-55FC-6E57C5A9D065}"/>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5A55B250-BF07-D0C2-B445-5610E06B726B}"/>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86B55F06-71AB-B0E3-018F-F5A13104EFCF}"/>
              </a:ext>
            </a:extLst>
          </p:cNvPr>
          <p:cNvSpPr txBox="1"/>
          <p:nvPr/>
        </p:nvSpPr>
        <p:spPr>
          <a:xfrm>
            <a:off x="6367088" y="4502208"/>
            <a:ext cx="5225088" cy="523220"/>
          </a:xfrm>
          <a:prstGeom prst="rect">
            <a:avLst/>
          </a:prstGeom>
          <a:noFill/>
        </p:spPr>
        <p:txBody>
          <a:bodyPr wrap="square" rtlCol="0">
            <a:spAutoFit/>
          </a:bodyPr>
          <a:lstStyle/>
          <a:p>
            <a:r>
              <a:rPr lang="en-US" sz="1400">
                <a:effectLst/>
                <a:ea typeface="PMingLiU" panose="02020500000000000000" pitchFamily="18" charset="-120"/>
              </a:rPr>
              <a:t>Figure B illustrates probability of remaining OD event-free was </a:t>
            </a:r>
            <a:r>
              <a:rPr lang="en-US" sz="1400" i="1" u="sng">
                <a:effectLst/>
                <a:ea typeface="PMingLiU" panose="02020500000000000000" pitchFamily="18" charset="-120"/>
              </a:rPr>
              <a:t>lower</a:t>
            </a:r>
            <a:r>
              <a:rPr lang="en-US" sz="1400">
                <a:effectLst/>
                <a:ea typeface="PMingLiU" panose="02020500000000000000" pitchFamily="18" charset="-120"/>
              </a:rPr>
              <a:t> in patients with uncontrolled (vs controlled) pain over time. </a:t>
            </a:r>
            <a:endParaRPr lang="en-US" sz="1400"/>
          </a:p>
        </p:txBody>
      </p:sp>
      <p:graphicFrame>
        <p:nvGraphicFramePr>
          <p:cNvPr id="13" name="Object 12" descr="Figure B illustrates probability of remaining OD event-free was lower in patients with uncontrolled (vs controlled) pain over time">
            <a:extLst>
              <a:ext uri="{FF2B5EF4-FFF2-40B4-BE49-F238E27FC236}">
                <a16:creationId xmlns:a16="http://schemas.microsoft.com/office/drawing/2014/main" id="{1833F49C-49A3-B29A-B6EF-7C06797F02AD}"/>
              </a:ext>
            </a:extLst>
          </p:cNvPr>
          <p:cNvGraphicFramePr>
            <a:graphicFrameLocks noChangeAspect="1"/>
          </p:cNvGraphicFramePr>
          <p:nvPr>
            <p:extLst>
              <p:ext uri="{D42A27DB-BD31-4B8C-83A1-F6EECF244321}">
                <p14:modId xmlns:p14="http://schemas.microsoft.com/office/powerpoint/2010/main" val="444422220"/>
              </p:ext>
            </p:extLst>
          </p:nvPr>
        </p:nvGraphicFramePr>
        <p:xfrm>
          <a:off x="6096000" y="1178585"/>
          <a:ext cx="5496176" cy="3432549"/>
        </p:xfrm>
        <a:graphic>
          <a:graphicData uri="http://schemas.openxmlformats.org/presentationml/2006/ole">
            <mc:AlternateContent xmlns:mc="http://schemas.openxmlformats.org/markup-compatibility/2006">
              <mc:Choice xmlns:v="urn:schemas-microsoft-com:vml" Requires="v">
                <p:oleObj name="Prism 10" r:id="rId4" imgW="4685006" imgH="2926463" progId="Prism10.Document">
                  <p:embed/>
                </p:oleObj>
              </mc:Choice>
              <mc:Fallback>
                <p:oleObj name="Prism 10" r:id="rId4" imgW="4685006" imgH="2926463" progId="Prism10.Document">
                  <p:embed/>
                  <p:pic>
                    <p:nvPicPr>
                      <p:cNvPr id="13" name="Object 12">
                        <a:extLst>
                          <a:ext uri="{FF2B5EF4-FFF2-40B4-BE49-F238E27FC236}">
                            <a16:creationId xmlns:a16="http://schemas.microsoft.com/office/drawing/2014/main" id="{1833F49C-49A3-B29A-B6EF-7C06797F02AD}"/>
                          </a:ext>
                        </a:extLst>
                      </p:cNvPr>
                      <p:cNvPicPr/>
                      <p:nvPr/>
                    </p:nvPicPr>
                    <p:blipFill>
                      <a:blip r:embed="rId5"/>
                      <a:stretch>
                        <a:fillRect/>
                      </a:stretch>
                    </p:blipFill>
                    <p:spPr>
                      <a:xfrm>
                        <a:off x="6096000" y="1178585"/>
                        <a:ext cx="5496176" cy="3432549"/>
                      </a:xfrm>
                      <a:prstGeom prst="rect">
                        <a:avLst/>
                      </a:prstGeom>
                    </p:spPr>
                  </p:pic>
                </p:oleObj>
              </mc:Fallback>
            </mc:AlternateContent>
          </a:graphicData>
        </a:graphic>
      </p:graphicFrame>
      <p:sp>
        <p:nvSpPr>
          <p:cNvPr id="4" name="Content Placeholder 5">
            <a:extLst>
              <a:ext uri="{FF2B5EF4-FFF2-40B4-BE49-F238E27FC236}">
                <a16:creationId xmlns:a16="http://schemas.microsoft.com/office/drawing/2014/main" id="{D771A672-3AC0-43D5-2187-AF7E9F7FE793}"/>
              </a:ext>
            </a:extLst>
          </p:cNvPr>
          <p:cNvSpPr txBox="1">
            <a:spLocks/>
          </p:cNvSpPr>
          <p:nvPr/>
        </p:nvSpPr>
        <p:spPr>
          <a:xfrm>
            <a:off x="6588376" y="5134947"/>
            <a:ext cx="5003800" cy="8678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Adjusted</a:t>
            </a:r>
            <a:r>
              <a:rPr lang="en-US" sz="1400" b="1" baseline="30000">
                <a:latin typeface="Arial" panose="020B0604020202020204" pitchFamily="34" charset="0"/>
                <a:cs typeface="Arial" panose="020B0604020202020204" pitchFamily="34" charset="0"/>
              </a:rPr>
              <a:t>┼</a:t>
            </a:r>
            <a:r>
              <a:rPr lang="en-US" sz="2000"/>
              <a:t> HR = </a:t>
            </a:r>
            <a:r>
              <a:rPr lang="en-US" sz="2000" b="1"/>
              <a:t>2.46 (1.30-4.66)</a:t>
            </a:r>
          </a:p>
          <a:p>
            <a:r>
              <a:rPr lang="en-US" sz="2000"/>
              <a:t>Adjusted</a:t>
            </a:r>
            <a:r>
              <a:rPr lang="en-US" sz="1400" b="1" baseline="30000">
                <a:latin typeface="Arial" panose="020B0604020202020204" pitchFamily="34" charset="0"/>
                <a:cs typeface="Arial" panose="020B0604020202020204" pitchFamily="34" charset="0"/>
              </a:rPr>
              <a:t>┼</a:t>
            </a:r>
            <a:r>
              <a:rPr lang="en-US" sz="2000"/>
              <a:t> HR*= 2.68 (1.40-5.13)</a:t>
            </a:r>
          </a:p>
        </p:txBody>
      </p:sp>
      <p:sp>
        <p:nvSpPr>
          <p:cNvPr id="15" name="TextBox 14">
            <a:extLst>
              <a:ext uri="{FF2B5EF4-FFF2-40B4-BE49-F238E27FC236}">
                <a16:creationId xmlns:a16="http://schemas.microsoft.com/office/drawing/2014/main" id="{B8822531-9F28-0086-28D7-BB7BE4DDC492}"/>
              </a:ext>
            </a:extLst>
          </p:cNvPr>
          <p:cNvSpPr txBox="1"/>
          <p:nvPr/>
        </p:nvSpPr>
        <p:spPr>
          <a:xfrm>
            <a:off x="1210411" y="6031081"/>
            <a:ext cx="10142398" cy="738664"/>
          </a:xfrm>
          <a:prstGeom prst="rect">
            <a:avLst/>
          </a:prstGeom>
          <a:noFill/>
        </p:spPr>
        <p:txBody>
          <a:bodyPr wrap="square" rtlCol="0">
            <a:spAutoFit/>
          </a:bodyPr>
          <a:lstStyle/>
          <a:p>
            <a:r>
              <a:rPr lang="en-US" sz="1400" b="1" baseline="30000">
                <a:latin typeface="Arial" panose="020B0604020202020204" pitchFamily="34" charset="0"/>
                <a:cs typeface="Arial" panose="020B0604020202020204" pitchFamily="34" charset="0"/>
              </a:rPr>
              <a:t>┼</a:t>
            </a:r>
            <a:r>
              <a:rPr lang="en-US" sz="1400" b="1" baseline="30000">
                <a:solidFill>
                  <a:schemeClr val="bg1"/>
                </a:solidFill>
                <a:latin typeface="Arial" panose="020B0604020202020204" pitchFamily="34" charset="0"/>
                <a:cs typeface="Arial" panose="020B0604020202020204" pitchFamily="34" charset="0"/>
              </a:rPr>
              <a:t> </a:t>
            </a:r>
            <a:r>
              <a:rPr lang="en-US" sz="1000"/>
              <a:t>Time-fixed variables: age, sex, race/ethnicity, region, dual eligibility status, education, year of cohort entry. Time-varying variables: marital status, household income, health indicator (self-rated health status, BMI, ever smoking, ever drinking, ADL, IADL), clinical conditions, pain management (receipt of physical therapy, prescription nonopioids, adjuvant analgesics, opioid duration, and opioid dose), polypharmacy, and use of CNS drugs.</a:t>
            </a:r>
          </a:p>
          <a:p>
            <a:r>
              <a:rPr lang="en-US" sz="1200"/>
              <a:t>*</a:t>
            </a:r>
            <a:r>
              <a:rPr lang="en-US" sz="1000"/>
              <a:t>Sensitive analysis for adjusting for censoring due to death</a:t>
            </a:r>
            <a:endParaRPr lang="en-US" sz="1200" i="1" u="sng"/>
          </a:p>
        </p:txBody>
      </p:sp>
    </p:spTree>
    <p:extLst>
      <p:ext uri="{BB962C8B-B14F-4D97-AF65-F5344CB8AC3E}">
        <p14:creationId xmlns:p14="http://schemas.microsoft.com/office/powerpoint/2010/main" val="3174204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6A271-9A6B-D011-7AB6-849E444D1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1F485-60A6-5596-4ADB-4384E2387D51}"/>
              </a:ext>
            </a:extLst>
          </p:cNvPr>
          <p:cNvSpPr>
            <a:spLocks noGrp="1"/>
          </p:cNvSpPr>
          <p:nvPr>
            <p:ph type="title"/>
          </p:nvPr>
        </p:nvSpPr>
        <p:spPr>
          <a:xfrm>
            <a:off x="414933" y="156371"/>
            <a:ext cx="10772775" cy="973014"/>
          </a:xfrm>
        </p:spPr>
        <p:txBody>
          <a:bodyPr>
            <a:normAutofit fontScale="90000"/>
          </a:bodyPr>
          <a:lstStyle/>
          <a:p>
            <a:r>
              <a:rPr lang="en-US"/>
              <a:t>Findings—</a:t>
            </a:r>
            <a:br>
              <a:rPr lang="en-US"/>
            </a:br>
            <a:r>
              <a:rPr lang="en-US" sz="3100"/>
              <a:t>Having vs Having No High Impact-Pain and OUD/OD Risk </a:t>
            </a:r>
            <a:endParaRPr lang="en-US"/>
          </a:p>
        </p:txBody>
      </p:sp>
      <p:sp>
        <p:nvSpPr>
          <p:cNvPr id="12" name="TextBox 11">
            <a:extLst>
              <a:ext uri="{FF2B5EF4-FFF2-40B4-BE49-F238E27FC236}">
                <a16:creationId xmlns:a16="http://schemas.microsoft.com/office/drawing/2014/main" id="{19EF0163-C0A9-685C-C39E-EFB3E0BE77A2}"/>
              </a:ext>
            </a:extLst>
          </p:cNvPr>
          <p:cNvSpPr txBox="1"/>
          <p:nvPr/>
        </p:nvSpPr>
        <p:spPr>
          <a:xfrm>
            <a:off x="397301" y="4414639"/>
            <a:ext cx="5225088" cy="523220"/>
          </a:xfrm>
          <a:prstGeom prst="rect">
            <a:avLst/>
          </a:prstGeom>
          <a:noFill/>
        </p:spPr>
        <p:txBody>
          <a:bodyPr wrap="square" rtlCol="0">
            <a:spAutoFit/>
          </a:bodyPr>
          <a:lstStyle/>
          <a:p>
            <a:r>
              <a:rPr lang="en-US" sz="1400">
                <a:effectLst/>
                <a:ea typeface="PMingLiU" panose="02020500000000000000" pitchFamily="18" charset="-120"/>
              </a:rPr>
              <a:t>Figure C illustrates probability of remaining OUD event-free was </a:t>
            </a:r>
            <a:r>
              <a:rPr lang="en-US" sz="1400" i="1" u="sng">
                <a:effectLst/>
                <a:ea typeface="PMingLiU" panose="02020500000000000000" pitchFamily="18" charset="-120"/>
              </a:rPr>
              <a:t>lower</a:t>
            </a:r>
            <a:r>
              <a:rPr lang="en-US" sz="1400">
                <a:effectLst/>
                <a:ea typeface="PMingLiU" panose="02020500000000000000" pitchFamily="18" charset="-120"/>
              </a:rPr>
              <a:t> in patients with </a:t>
            </a:r>
            <a:r>
              <a:rPr lang="en-US" sz="1400">
                <a:ea typeface="PMingLiU" panose="02020500000000000000" pitchFamily="18" charset="-120"/>
              </a:rPr>
              <a:t>vs without high-impact</a:t>
            </a:r>
            <a:r>
              <a:rPr lang="en-US" sz="1400">
                <a:effectLst/>
                <a:ea typeface="PMingLiU" panose="02020500000000000000" pitchFamily="18" charset="-120"/>
              </a:rPr>
              <a:t> pain over time. </a:t>
            </a:r>
            <a:endParaRPr lang="en-US" sz="1400"/>
          </a:p>
        </p:txBody>
      </p:sp>
      <p:graphicFrame>
        <p:nvGraphicFramePr>
          <p:cNvPr id="10" name="Object 9" descr="Figure C illustrates probability of remaining OUD event-free was lower in patients with vs without high-impact pain over time.">
            <a:extLst>
              <a:ext uri="{FF2B5EF4-FFF2-40B4-BE49-F238E27FC236}">
                <a16:creationId xmlns:a16="http://schemas.microsoft.com/office/drawing/2014/main" id="{EC6CFBD4-8697-61E1-A8A4-A9EC98161949}"/>
              </a:ext>
            </a:extLst>
          </p:cNvPr>
          <p:cNvGraphicFramePr>
            <a:graphicFrameLocks noChangeAspect="1"/>
          </p:cNvGraphicFramePr>
          <p:nvPr>
            <p:extLst>
              <p:ext uri="{D42A27DB-BD31-4B8C-83A1-F6EECF244321}">
                <p14:modId xmlns:p14="http://schemas.microsoft.com/office/powerpoint/2010/main" val="4250353268"/>
              </p:ext>
            </p:extLst>
          </p:nvPr>
        </p:nvGraphicFramePr>
        <p:xfrm>
          <a:off x="243585" y="1303428"/>
          <a:ext cx="5467522" cy="3198778"/>
        </p:xfrm>
        <a:graphic>
          <a:graphicData uri="http://schemas.openxmlformats.org/presentationml/2006/ole">
            <mc:AlternateContent xmlns:mc="http://schemas.openxmlformats.org/markup-compatibility/2006">
              <mc:Choice xmlns:v="urn:schemas-microsoft-com:vml" Requires="v">
                <p:oleObj name="Prism 10" r:id="rId2" imgW="4736865" imgH="2901980" progId="Prism10.Document">
                  <p:embed/>
                </p:oleObj>
              </mc:Choice>
              <mc:Fallback>
                <p:oleObj name="Prism 10" r:id="rId2" imgW="4736865" imgH="2901980" progId="Prism10.Document">
                  <p:embed/>
                  <p:pic>
                    <p:nvPicPr>
                      <p:cNvPr id="10" name="Object 9">
                        <a:extLst>
                          <a:ext uri="{FF2B5EF4-FFF2-40B4-BE49-F238E27FC236}">
                            <a16:creationId xmlns:a16="http://schemas.microsoft.com/office/drawing/2014/main" id="{EC6CFBD4-8697-61E1-A8A4-A9EC98161949}"/>
                          </a:ext>
                        </a:extLst>
                      </p:cNvPr>
                      <p:cNvPicPr/>
                      <p:nvPr/>
                    </p:nvPicPr>
                    <p:blipFill>
                      <a:blip r:embed="rId3"/>
                      <a:stretch>
                        <a:fillRect/>
                      </a:stretch>
                    </p:blipFill>
                    <p:spPr>
                      <a:xfrm>
                        <a:off x="243585" y="1303428"/>
                        <a:ext cx="5467522" cy="319877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B823A02-D5F8-029B-791E-C3B23E9D3D59}"/>
              </a:ext>
            </a:extLst>
          </p:cNvPr>
          <p:cNvSpPr>
            <a:spLocks noGrp="1"/>
          </p:cNvSpPr>
          <p:nvPr>
            <p:ph idx="1"/>
          </p:nvPr>
        </p:nvSpPr>
        <p:spPr>
          <a:xfrm>
            <a:off x="609600" y="5122010"/>
            <a:ext cx="5003800" cy="1092200"/>
          </a:xfrm>
        </p:spPr>
        <p:txBody>
          <a:bodyPr>
            <a:normAutofit/>
          </a:bodyPr>
          <a:lstStyle/>
          <a:p>
            <a:r>
              <a:rPr lang="en-US" sz="2000"/>
              <a:t>Adjusted</a:t>
            </a:r>
            <a:r>
              <a:rPr lang="en-US" sz="1400" b="1" baseline="30000">
                <a:latin typeface="Arial" panose="020B0604020202020204" pitchFamily="34" charset="0"/>
                <a:cs typeface="Arial" panose="020B0604020202020204" pitchFamily="34" charset="0"/>
              </a:rPr>
              <a:t>┼</a:t>
            </a:r>
            <a:r>
              <a:rPr lang="en-US" sz="2000"/>
              <a:t> HR = </a:t>
            </a:r>
            <a:r>
              <a:rPr lang="en-US" sz="2000" b="1"/>
              <a:t>6.74 (3.76-12.08)</a:t>
            </a:r>
          </a:p>
          <a:p>
            <a:r>
              <a:rPr lang="en-US" sz="2000"/>
              <a:t>Adjusted</a:t>
            </a:r>
            <a:r>
              <a:rPr lang="en-US" sz="1400" b="1" baseline="30000">
                <a:latin typeface="Arial" panose="020B0604020202020204" pitchFamily="34" charset="0"/>
                <a:cs typeface="Arial" panose="020B0604020202020204" pitchFamily="34" charset="0"/>
              </a:rPr>
              <a:t>┼</a:t>
            </a:r>
            <a:r>
              <a:rPr lang="en-US" sz="2000"/>
              <a:t> HR*= 5.63 (2.94-10.77)</a:t>
            </a:r>
            <a:endParaRPr lang="en-US" sz="2400"/>
          </a:p>
        </p:txBody>
      </p:sp>
      <p:sp>
        <p:nvSpPr>
          <p:cNvPr id="15" name="TextBox 14">
            <a:extLst>
              <a:ext uri="{FF2B5EF4-FFF2-40B4-BE49-F238E27FC236}">
                <a16:creationId xmlns:a16="http://schemas.microsoft.com/office/drawing/2014/main" id="{63C64F57-646C-83BB-69D9-A859CEA853CF}"/>
              </a:ext>
            </a:extLst>
          </p:cNvPr>
          <p:cNvSpPr txBox="1"/>
          <p:nvPr/>
        </p:nvSpPr>
        <p:spPr>
          <a:xfrm>
            <a:off x="6668095" y="4380055"/>
            <a:ext cx="5225088" cy="523220"/>
          </a:xfrm>
          <a:prstGeom prst="rect">
            <a:avLst/>
          </a:prstGeom>
          <a:noFill/>
        </p:spPr>
        <p:txBody>
          <a:bodyPr wrap="square" rtlCol="0">
            <a:spAutoFit/>
          </a:bodyPr>
          <a:lstStyle/>
          <a:p>
            <a:r>
              <a:rPr lang="en-US" sz="1400">
                <a:effectLst/>
                <a:ea typeface="PMingLiU" panose="02020500000000000000" pitchFamily="18" charset="-120"/>
              </a:rPr>
              <a:t>Figure D illustrates probability of remaining OD event-free was </a:t>
            </a:r>
            <a:r>
              <a:rPr lang="en-US" sz="1400" i="1" u="sng">
                <a:effectLst/>
                <a:ea typeface="PMingLiU" panose="02020500000000000000" pitchFamily="18" charset="-120"/>
              </a:rPr>
              <a:t>lower</a:t>
            </a:r>
            <a:r>
              <a:rPr lang="en-US" sz="1400">
                <a:effectLst/>
                <a:ea typeface="PMingLiU" panose="02020500000000000000" pitchFamily="18" charset="-120"/>
              </a:rPr>
              <a:t> in patients with </a:t>
            </a:r>
            <a:r>
              <a:rPr lang="en-US" sz="1400">
                <a:ea typeface="PMingLiU" panose="02020500000000000000" pitchFamily="18" charset="-120"/>
              </a:rPr>
              <a:t>vs without high-impact</a:t>
            </a:r>
            <a:r>
              <a:rPr lang="en-US" sz="1400">
                <a:effectLst/>
                <a:ea typeface="PMingLiU" panose="02020500000000000000" pitchFamily="18" charset="-120"/>
              </a:rPr>
              <a:t> pain over time. </a:t>
            </a:r>
            <a:endParaRPr lang="en-US" sz="1400"/>
          </a:p>
        </p:txBody>
      </p:sp>
      <p:graphicFrame>
        <p:nvGraphicFramePr>
          <p:cNvPr id="11" name="Object 10" descr="Figure D illustrates probability of remaining OD event-free was lower in patients with vs without high-impact pain over time.">
            <a:extLst>
              <a:ext uri="{FF2B5EF4-FFF2-40B4-BE49-F238E27FC236}">
                <a16:creationId xmlns:a16="http://schemas.microsoft.com/office/drawing/2014/main" id="{2404FB56-4879-13D9-2428-AD02919C7117}"/>
              </a:ext>
            </a:extLst>
          </p:cNvPr>
          <p:cNvGraphicFramePr>
            <a:graphicFrameLocks noChangeAspect="1"/>
          </p:cNvGraphicFramePr>
          <p:nvPr>
            <p:extLst>
              <p:ext uri="{D42A27DB-BD31-4B8C-83A1-F6EECF244321}">
                <p14:modId xmlns:p14="http://schemas.microsoft.com/office/powerpoint/2010/main" val="3769652640"/>
              </p:ext>
            </p:extLst>
          </p:nvPr>
        </p:nvGraphicFramePr>
        <p:xfrm>
          <a:off x="6208777" y="1303427"/>
          <a:ext cx="5467522" cy="3143067"/>
        </p:xfrm>
        <a:graphic>
          <a:graphicData uri="http://schemas.openxmlformats.org/presentationml/2006/ole">
            <mc:AlternateContent xmlns:mc="http://schemas.openxmlformats.org/markup-compatibility/2006">
              <mc:Choice xmlns:v="urn:schemas-microsoft-com:vml" Requires="v">
                <p:oleObj name="Prism 10" r:id="rId4" imgW="4685006" imgH="2940145" progId="Prism10.Document">
                  <p:embed/>
                </p:oleObj>
              </mc:Choice>
              <mc:Fallback>
                <p:oleObj name="Prism 10" r:id="rId4" imgW="4685006" imgH="2940145" progId="Prism10.Document">
                  <p:embed/>
                  <p:pic>
                    <p:nvPicPr>
                      <p:cNvPr id="11" name="Object 10">
                        <a:extLst>
                          <a:ext uri="{FF2B5EF4-FFF2-40B4-BE49-F238E27FC236}">
                            <a16:creationId xmlns:a16="http://schemas.microsoft.com/office/drawing/2014/main" id="{2404FB56-4879-13D9-2428-AD02919C7117}"/>
                          </a:ext>
                        </a:extLst>
                      </p:cNvPr>
                      <p:cNvPicPr/>
                      <p:nvPr/>
                    </p:nvPicPr>
                    <p:blipFill>
                      <a:blip r:embed="rId5"/>
                      <a:stretch>
                        <a:fillRect/>
                      </a:stretch>
                    </p:blipFill>
                    <p:spPr>
                      <a:xfrm>
                        <a:off x="6208777" y="1303427"/>
                        <a:ext cx="5467522" cy="314306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AF601C1-D4FB-32CF-1C91-FF204A200561}"/>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46</a:t>
            </a:fld>
            <a:endParaRPr lang="en-US"/>
          </a:p>
        </p:txBody>
      </p:sp>
      <p:sp>
        <p:nvSpPr>
          <p:cNvPr id="7" name="Rectangle 4">
            <a:extLst>
              <a:ext uri="{FF2B5EF4-FFF2-40B4-BE49-F238E27FC236}">
                <a16:creationId xmlns:a16="http://schemas.microsoft.com/office/drawing/2014/main" id="{0DF378DA-1ADF-3D25-761E-5E43492C36D7}"/>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38A0548-221E-9FBE-3D8A-760529F898BD}"/>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Content Placeholder 5">
            <a:extLst>
              <a:ext uri="{FF2B5EF4-FFF2-40B4-BE49-F238E27FC236}">
                <a16:creationId xmlns:a16="http://schemas.microsoft.com/office/drawing/2014/main" id="{0662E1AC-653C-C464-4DAD-8F2E6C4F99A1}"/>
              </a:ext>
            </a:extLst>
          </p:cNvPr>
          <p:cNvSpPr txBox="1">
            <a:spLocks/>
          </p:cNvSpPr>
          <p:nvPr/>
        </p:nvSpPr>
        <p:spPr>
          <a:xfrm>
            <a:off x="6435724" y="5122010"/>
            <a:ext cx="5003800" cy="109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Adjusted</a:t>
            </a:r>
            <a:r>
              <a:rPr lang="en-US" sz="1400" b="1" baseline="30000">
                <a:latin typeface="Arial" panose="020B0604020202020204" pitchFamily="34" charset="0"/>
                <a:cs typeface="Arial" panose="020B0604020202020204" pitchFamily="34" charset="0"/>
              </a:rPr>
              <a:t>┼</a:t>
            </a:r>
            <a:r>
              <a:rPr lang="en-US" sz="1400"/>
              <a:t> </a:t>
            </a:r>
            <a:r>
              <a:rPr lang="en-US" sz="2000"/>
              <a:t>HR = </a:t>
            </a:r>
            <a:r>
              <a:rPr lang="en-US" sz="2000" b="1"/>
              <a:t>1.96 (1.07-3.60)</a:t>
            </a:r>
          </a:p>
          <a:p>
            <a:r>
              <a:rPr lang="en-US" sz="2000"/>
              <a:t>Adjusted</a:t>
            </a:r>
            <a:r>
              <a:rPr lang="en-US" sz="1400" b="1" baseline="30000">
                <a:latin typeface="Arial" panose="020B0604020202020204" pitchFamily="34" charset="0"/>
                <a:cs typeface="Arial" panose="020B0604020202020204" pitchFamily="34" charset="0"/>
              </a:rPr>
              <a:t>┼</a:t>
            </a:r>
            <a:r>
              <a:rPr lang="en-US" sz="2000"/>
              <a:t> HR*= 2.12 (1.12-4.03)</a:t>
            </a:r>
          </a:p>
        </p:txBody>
      </p:sp>
      <p:sp>
        <p:nvSpPr>
          <p:cNvPr id="13" name="Rectangle 4">
            <a:extLst>
              <a:ext uri="{FF2B5EF4-FFF2-40B4-BE49-F238E27FC236}">
                <a16:creationId xmlns:a16="http://schemas.microsoft.com/office/drawing/2014/main" id="{B340BA8A-76ED-8152-CBA7-63D852E9A875}"/>
              </a:ext>
              <a:ext uri="{C183D7F6-B498-43B3-948B-1728B52AA6E4}">
                <adec:decorative xmlns:adec="http://schemas.microsoft.com/office/drawing/2017/decorative" val="1"/>
              </a:ext>
            </a:extLst>
          </p:cNvPr>
          <p:cNvSpPr>
            <a:spLocks noChangeArrowheads="1"/>
          </p:cNvSpPr>
          <p:nvPr/>
        </p:nvSpPr>
        <p:spPr bwMode="auto">
          <a:xfrm>
            <a:off x="419100" y="1498599"/>
            <a:ext cx="12861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1EEF321E-90F1-17AB-E723-9517AD67FCF6}"/>
              </a:ext>
            </a:extLst>
          </p:cNvPr>
          <p:cNvSpPr txBox="1"/>
          <p:nvPr/>
        </p:nvSpPr>
        <p:spPr>
          <a:xfrm>
            <a:off x="1297126" y="6151062"/>
            <a:ext cx="10142398" cy="738664"/>
          </a:xfrm>
          <a:prstGeom prst="rect">
            <a:avLst/>
          </a:prstGeom>
          <a:noFill/>
        </p:spPr>
        <p:txBody>
          <a:bodyPr wrap="square" rtlCol="0">
            <a:spAutoFit/>
          </a:bodyPr>
          <a:lstStyle/>
          <a:p>
            <a:r>
              <a:rPr lang="en-US" sz="1400" b="1" baseline="30000">
                <a:latin typeface="Arial" panose="020B0604020202020204" pitchFamily="34" charset="0"/>
                <a:cs typeface="Arial" panose="020B0604020202020204" pitchFamily="34" charset="0"/>
              </a:rPr>
              <a:t>┼</a:t>
            </a:r>
            <a:r>
              <a:rPr lang="en-US" sz="1400" b="1" baseline="30000">
                <a:solidFill>
                  <a:schemeClr val="bg1"/>
                </a:solidFill>
                <a:latin typeface="Arial" panose="020B0604020202020204" pitchFamily="34" charset="0"/>
                <a:cs typeface="Arial" panose="020B0604020202020204" pitchFamily="34" charset="0"/>
              </a:rPr>
              <a:t> </a:t>
            </a:r>
            <a:r>
              <a:rPr lang="en-US" sz="1000"/>
              <a:t>Time-fixed variables: age, sex, race/ethnicity, region, dual eligibility status, education, year of cohort entry. Time-varying variables: marital status, household income, health indicator (self-rated health status, BMI, ever smoking, ever drinking, ADL, IADL), clinical conditions, pain management (receipt of physical therapy, prescription nonopioids, adjuvant analgesics, opioid duration, and opioid dose), polypharmacy, and use of CNS drugs.</a:t>
            </a:r>
          </a:p>
          <a:p>
            <a:r>
              <a:rPr lang="en-US" sz="1200"/>
              <a:t>*</a:t>
            </a:r>
            <a:r>
              <a:rPr lang="en-US" sz="1000"/>
              <a:t>Sensitive analysis for adjusting for censoring due to death</a:t>
            </a:r>
            <a:endParaRPr lang="en-US" sz="1200" i="1" u="sng"/>
          </a:p>
        </p:txBody>
      </p:sp>
    </p:spTree>
    <p:extLst>
      <p:ext uri="{BB962C8B-B14F-4D97-AF65-F5344CB8AC3E}">
        <p14:creationId xmlns:p14="http://schemas.microsoft.com/office/powerpoint/2010/main" val="1959018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E532-E8F4-EE0C-0F46-9727047B3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A0E6C7-CC3F-471A-62A7-20E576955136}"/>
              </a:ext>
            </a:extLst>
          </p:cNvPr>
          <p:cNvSpPr>
            <a:spLocks noGrp="1"/>
          </p:cNvSpPr>
          <p:nvPr>
            <p:ph type="title"/>
          </p:nvPr>
        </p:nvSpPr>
        <p:spPr>
          <a:xfrm>
            <a:off x="709612" y="130418"/>
            <a:ext cx="10772775" cy="973014"/>
          </a:xfrm>
        </p:spPr>
        <p:txBody>
          <a:bodyPr>
            <a:normAutofit/>
          </a:bodyPr>
          <a:lstStyle/>
          <a:p>
            <a:r>
              <a:rPr lang="en-US"/>
              <a:t>Value and Impact</a:t>
            </a:r>
          </a:p>
        </p:txBody>
      </p:sp>
      <p:sp>
        <p:nvSpPr>
          <p:cNvPr id="6" name="Content Placeholder 5">
            <a:extLst>
              <a:ext uri="{FF2B5EF4-FFF2-40B4-BE49-F238E27FC236}">
                <a16:creationId xmlns:a16="http://schemas.microsoft.com/office/drawing/2014/main" id="{CB20CB2A-18DF-5745-B836-91D11831E3C9}"/>
              </a:ext>
            </a:extLst>
          </p:cNvPr>
          <p:cNvSpPr>
            <a:spLocks noGrp="1"/>
          </p:cNvSpPr>
          <p:nvPr>
            <p:ph idx="1"/>
          </p:nvPr>
        </p:nvSpPr>
        <p:spPr/>
        <p:txBody>
          <a:bodyPr>
            <a:normAutofit lnSpcReduction="10000"/>
          </a:bodyPr>
          <a:lstStyle/>
          <a:p>
            <a:r>
              <a:rPr lang="en-US" sz="2400" b="1"/>
              <a:t>High prevalence of unrelieved pain in older adults prescribed opioids</a:t>
            </a:r>
          </a:p>
          <a:p>
            <a:pPr lvl="1"/>
            <a:r>
              <a:rPr lang="en-US"/>
              <a:t>2 in 5 (44%) experienced uncontrolled pain </a:t>
            </a:r>
          </a:p>
          <a:p>
            <a:pPr lvl="1"/>
            <a:r>
              <a:rPr lang="en-US"/>
              <a:t>1 in 3 (34%) experienced high-impact pain</a:t>
            </a:r>
          </a:p>
          <a:p>
            <a:pPr marL="347662" lvl="1" indent="0">
              <a:buNone/>
            </a:pPr>
            <a:endParaRPr lang="en-US"/>
          </a:p>
          <a:p>
            <a:r>
              <a:rPr lang="en-US" sz="2400" b="1"/>
              <a:t>Unrelieved pain has a great impact on OUD/OD</a:t>
            </a:r>
          </a:p>
          <a:p>
            <a:pPr lvl="1"/>
            <a:r>
              <a:rPr lang="en-US" sz="2200"/>
              <a:t>9.7- &amp; 2.5-fold higher risk for OUD &amp; OD for uncontrolled (vs controlled) pain</a:t>
            </a:r>
          </a:p>
          <a:p>
            <a:pPr lvl="1"/>
            <a:r>
              <a:rPr lang="en-US" sz="2200"/>
              <a:t>6.7- &amp; 2.0-fold higher risk for OUD &amp; OD for high-impact pain (vs no) </a:t>
            </a:r>
          </a:p>
          <a:p>
            <a:endParaRPr lang="en-US" sz="2400" b="1"/>
          </a:p>
          <a:p>
            <a:r>
              <a:rPr lang="en-US" sz="2400" b="1"/>
              <a:t>Mechanism</a:t>
            </a:r>
          </a:p>
          <a:p>
            <a:pPr lvl="1"/>
            <a:r>
              <a:rPr lang="en-US"/>
              <a:t>Persistent pain after prescription opioids </a:t>
            </a:r>
            <a:r>
              <a:rPr lang="en-US">
                <a:sym typeface="Wingdings" panose="05000000000000000000" pitchFamily="2" charset="2"/>
              </a:rPr>
              <a:t> increase opioid use/dependence  OUD or OD</a:t>
            </a:r>
            <a:endParaRPr lang="en-US"/>
          </a:p>
        </p:txBody>
      </p:sp>
      <p:sp>
        <p:nvSpPr>
          <p:cNvPr id="3" name="Slide Number Placeholder 2">
            <a:extLst>
              <a:ext uri="{FF2B5EF4-FFF2-40B4-BE49-F238E27FC236}">
                <a16:creationId xmlns:a16="http://schemas.microsoft.com/office/drawing/2014/main" id="{B10F81BB-B1DC-DCEA-D96C-9D6B8D1ACD0A}"/>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47</a:t>
            </a:fld>
            <a:endParaRPr lang="en-US"/>
          </a:p>
        </p:txBody>
      </p:sp>
    </p:spTree>
    <p:extLst>
      <p:ext uri="{BB962C8B-B14F-4D97-AF65-F5344CB8AC3E}">
        <p14:creationId xmlns:p14="http://schemas.microsoft.com/office/powerpoint/2010/main" val="3468415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Clinical Implication</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a:t>Regularly monitor pain intensity after prescribing opioids</a:t>
            </a:r>
          </a:p>
          <a:p>
            <a:r>
              <a:rPr lang="en-US"/>
              <a:t>Include unrelieved pain as one of the key components to assess the need for continuing prescription opioids </a:t>
            </a:r>
          </a:p>
          <a:p>
            <a:r>
              <a:rPr lang="en-US"/>
              <a:t>Consider non-opioid therapies for older individuals whose pain remains unrelieved after receiving prescription opioids</a:t>
            </a:r>
          </a:p>
        </p:txBody>
      </p:sp>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48</a:t>
            </a:fld>
            <a:endParaRPr lang="en-US"/>
          </a:p>
        </p:txBody>
      </p:sp>
    </p:spTree>
    <p:extLst>
      <p:ext uri="{BB962C8B-B14F-4D97-AF65-F5344CB8AC3E}">
        <p14:creationId xmlns:p14="http://schemas.microsoft.com/office/powerpoint/2010/main" val="257281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Questions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3" name="Slide Number Placeholder 2">
            <a:extLst>
              <a:ext uri="{FF2B5EF4-FFF2-40B4-BE49-F238E27FC236}">
                <a16:creationId xmlns:a16="http://schemas.microsoft.com/office/drawing/2014/main" id="{CA85C5CE-51FC-159A-54AD-B92154E9F306}"/>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49</a:t>
            </a:fld>
            <a:endParaRPr lang="en-US"/>
          </a:p>
        </p:txBody>
      </p:sp>
      <p:sp>
        <p:nvSpPr>
          <p:cNvPr id="4" name="TextBox 3">
            <a:extLst>
              <a:ext uri="{FF2B5EF4-FFF2-40B4-BE49-F238E27FC236}">
                <a16:creationId xmlns:a16="http://schemas.microsoft.com/office/drawing/2014/main" id="{6AB39254-73E0-90EC-3111-59EEAE210308}"/>
              </a:ext>
            </a:extLst>
          </p:cNvPr>
          <p:cNvSpPr txBox="1"/>
          <p:nvPr/>
        </p:nvSpPr>
        <p:spPr>
          <a:xfrm>
            <a:off x="1435100" y="2476500"/>
            <a:ext cx="8991600" cy="523220"/>
          </a:xfrm>
          <a:prstGeom prst="rect">
            <a:avLst/>
          </a:prstGeom>
          <a:noFill/>
        </p:spPr>
        <p:txBody>
          <a:bodyPr wrap="square" rtlCol="0">
            <a:spAutoFit/>
          </a:bodyPr>
          <a:lstStyle/>
          <a:p>
            <a:pPr algn="ctr"/>
            <a:r>
              <a:rPr lang="en-US" sz="2800" b="1"/>
              <a:t>Please post your questions in the chat!</a:t>
            </a:r>
          </a:p>
        </p:txBody>
      </p:sp>
    </p:spTree>
    <p:extLst>
      <p:ext uri="{BB962C8B-B14F-4D97-AF65-F5344CB8AC3E}">
        <p14:creationId xmlns:p14="http://schemas.microsoft.com/office/powerpoint/2010/main" val="31607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95A730-A9B4-1DA8-89FE-A0DD92226B92}"/>
              </a:ext>
              <a:ext uri="{C183D7F6-B498-43B3-948B-1728B52AA6E4}">
                <adec:decorative xmlns:adec="http://schemas.microsoft.com/office/drawing/2017/decorative" val="1"/>
              </a:ext>
            </a:extLst>
          </p:cNvPr>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Title 7">
            <a:extLst>
              <a:ext uri="{FF2B5EF4-FFF2-40B4-BE49-F238E27FC236}">
                <a16:creationId xmlns:a16="http://schemas.microsoft.com/office/drawing/2014/main" id="{8556F890-4AE3-54D9-5455-9B9CCACE8F88}"/>
              </a:ext>
            </a:extLst>
          </p:cNvPr>
          <p:cNvSpPr txBox="1">
            <a:spLocks noGrp="1"/>
          </p:cNvSpPr>
          <p:nvPr>
            <p:ph type="title" idx="4294967295"/>
          </p:nvPr>
        </p:nvSpPr>
        <p:spPr>
          <a:xfrm>
            <a:off x="3647440" y="324738"/>
            <a:ext cx="455168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NCEPCR’s Activities</a:t>
            </a:r>
          </a:p>
        </p:txBody>
      </p:sp>
      <p:pic>
        <p:nvPicPr>
          <p:cNvPr id="17" name="Graphic 16">
            <a:extLst>
              <a:ext uri="{FF2B5EF4-FFF2-40B4-BE49-F238E27FC236}">
                <a16:creationId xmlns:a16="http://schemas.microsoft.com/office/drawing/2014/main" id="{F3BC11D1-41D7-2860-FBDD-8860F34506A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0567" y="2209799"/>
            <a:ext cx="1600200" cy="1609725"/>
          </a:xfrm>
          <a:prstGeom prst="rect">
            <a:avLst/>
          </a:prstGeom>
        </p:spPr>
      </p:pic>
      <p:sp>
        <p:nvSpPr>
          <p:cNvPr id="18" name="Oval 17">
            <a:extLst>
              <a:ext uri="{FF2B5EF4-FFF2-40B4-BE49-F238E27FC236}">
                <a16:creationId xmlns:a16="http://schemas.microsoft.com/office/drawing/2014/main" id="{FE7551D0-6C25-B7CC-7132-E16DB1B93F8B}"/>
              </a:ext>
              <a:ext uri="{C183D7F6-B498-43B3-948B-1728B52AA6E4}">
                <adec:decorative xmlns:adec="http://schemas.microsoft.com/office/drawing/2017/decorative" val="1"/>
              </a:ext>
            </a:extLst>
          </p:cNvPr>
          <p:cNvSpPr/>
          <p:nvPr/>
        </p:nvSpPr>
        <p:spPr>
          <a:xfrm>
            <a:off x="4572000" y="1931831"/>
            <a:ext cx="1476375" cy="1497169"/>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9D1823C-49A4-D0DC-065A-23F54CF990E9}"/>
              </a:ext>
              <a:ext uri="{C183D7F6-B498-43B3-948B-1728B52AA6E4}">
                <adec:decorative xmlns:adec="http://schemas.microsoft.com/office/drawing/2017/decorative" val="1"/>
              </a:ext>
            </a:extLst>
          </p:cNvPr>
          <p:cNvGrpSpPr/>
          <p:nvPr/>
        </p:nvGrpSpPr>
        <p:grpSpPr>
          <a:xfrm>
            <a:off x="2316294" y="1899063"/>
            <a:ext cx="7457171" cy="3656301"/>
            <a:chOff x="2316294" y="1899063"/>
            <a:chExt cx="7457171" cy="3656301"/>
          </a:xfrm>
        </p:grpSpPr>
        <p:pic>
          <p:nvPicPr>
            <p:cNvPr id="9" name="Picture 8" descr="A black background with a black square&#10;&#10;Description automatically generated with medium confidence">
              <a:hlinkClick r:id="rId5" action="ppaction://hlinksldjump"/>
              <a:extLst>
                <a:ext uri="{FF2B5EF4-FFF2-40B4-BE49-F238E27FC236}">
                  <a16:creationId xmlns:a16="http://schemas.microsoft.com/office/drawing/2014/main" id="{A75074FA-B057-429A-50FC-7CCF93F6C2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67510">
              <a:off x="2316294" y="4205695"/>
              <a:ext cx="1600200" cy="1349669"/>
            </a:xfrm>
            <a:prstGeom prst="rect">
              <a:avLst/>
            </a:prstGeom>
          </p:spPr>
        </p:pic>
        <p:sp>
          <p:nvSpPr>
            <p:cNvPr id="19" name="Oval 18">
              <a:hlinkClick r:id="rId7" action="ppaction://hlinksldjump"/>
              <a:extLst>
                <a:ext uri="{FF2B5EF4-FFF2-40B4-BE49-F238E27FC236}">
                  <a16:creationId xmlns:a16="http://schemas.microsoft.com/office/drawing/2014/main" id="{96F68435-B544-2B8E-D048-275BB9DD55D6}"/>
                </a:ext>
              </a:extLst>
            </p:cNvPr>
            <p:cNvSpPr/>
            <p:nvPr/>
          </p:nvSpPr>
          <p:spPr>
            <a:xfrm rot="18975051">
              <a:off x="3330348" y="2732817"/>
              <a:ext cx="1381125" cy="142486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rId8" action="ppaction://hlinksldjump"/>
              <a:extLst>
                <a:ext uri="{FF2B5EF4-FFF2-40B4-BE49-F238E27FC236}">
                  <a16:creationId xmlns:a16="http://schemas.microsoft.com/office/drawing/2014/main" id="{67C15E36-1D28-37F1-F5E8-541D4F365AF9}"/>
                </a:ext>
              </a:extLst>
            </p:cNvPr>
            <p:cNvSpPr/>
            <p:nvPr/>
          </p:nvSpPr>
          <p:spPr>
            <a:xfrm rot="20713417">
              <a:off x="4695955" y="1903926"/>
              <a:ext cx="1381447" cy="162057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hlinkClick r:id="rId9" action="ppaction://hlinksldjump"/>
              <a:extLst>
                <a:ext uri="{FF2B5EF4-FFF2-40B4-BE49-F238E27FC236}">
                  <a16:creationId xmlns:a16="http://schemas.microsoft.com/office/drawing/2014/main" id="{2A8F7329-C672-30BD-F74B-62965FD11323}"/>
                </a:ext>
              </a:extLst>
            </p:cNvPr>
            <p:cNvSpPr/>
            <p:nvPr/>
          </p:nvSpPr>
          <p:spPr>
            <a:xfrm rot="1780953">
              <a:off x="6269919" y="1899063"/>
              <a:ext cx="1336540" cy="163501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10" action="ppaction://hlinksldjump"/>
              <a:extLst>
                <a:ext uri="{FF2B5EF4-FFF2-40B4-BE49-F238E27FC236}">
                  <a16:creationId xmlns:a16="http://schemas.microsoft.com/office/drawing/2014/main" id="{5E03EEC4-8ECB-DD56-67A7-3019A710FB8E}"/>
                </a:ext>
              </a:extLst>
            </p:cNvPr>
            <p:cNvSpPr/>
            <p:nvPr/>
          </p:nvSpPr>
          <p:spPr>
            <a:xfrm rot="2409360">
              <a:off x="7590732" y="2614550"/>
              <a:ext cx="1204521" cy="16234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 action="ppaction://noaction"/>
              <a:extLst>
                <a:ext uri="{FF2B5EF4-FFF2-40B4-BE49-F238E27FC236}">
                  <a16:creationId xmlns:a16="http://schemas.microsoft.com/office/drawing/2014/main" id="{53E325F1-EDA3-9DFA-3FC1-27C2A5C5566E}"/>
                </a:ext>
              </a:extLst>
            </p:cNvPr>
            <p:cNvSpPr/>
            <p:nvPr/>
          </p:nvSpPr>
          <p:spPr>
            <a:xfrm rot="20490032">
              <a:off x="8130975" y="4203304"/>
              <a:ext cx="1642490" cy="11204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This is a graphic of the National Center for Excellence in Primary Care Research activities. The five activities are coordinate, curate, communicate, cultivate, convene and catalyze primary care research.">
            <a:extLst>
              <a:ext uri="{FF2B5EF4-FFF2-40B4-BE49-F238E27FC236}">
                <a16:creationId xmlns:a16="http://schemas.microsoft.com/office/drawing/2014/main" id="{CF194CD7-6BD4-1A16-15CE-31E4F1B03BC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246928" y="1543050"/>
            <a:ext cx="8875183" cy="4400550"/>
          </a:xfrm>
          <a:prstGeom prst="rect">
            <a:avLst/>
          </a:prstGeom>
        </p:spPr>
      </p:pic>
    </p:spTree>
    <p:extLst>
      <p:ext uri="{BB962C8B-B14F-4D97-AF65-F5344CB8AC3E}">
        <p14:creationId xmlns:p14="http://schemas.microsoft.com/office/powerpoint/2010/main" val="85414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D72E-331F-6004-D860-6C2D29A31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71C40-4707-17AA-7079-956977581EDF}"/>
              </a:ext>
            </a:extLst>
          </p:cNvPr>
          <p:cNvSpPr>
            <a:spLocks noGrp="1"/>
          </p:cNvSpPr>
          <p:nvPr>
            <p:ph type="title"/>
          </p:nvPr>
        </p:nvSpPr>
        <p:spPr>
          <a:xfrm>
            <a:off x="709612" y="130418"/>
            <a:ext cx="10772775" cy="973014"/>
          </a:xfrm>
        </p:spPr>
        <p:txBody>
          <a:bodyPr>
            <a:normAutofit/>
          </a:bodyPr>
          <a:lstStyle/>
          <a:p>
            <a:r>
              <a:rPr lang="en-US"/>
              <a:t>Next Webinar</a:t>
            </a:r>
          </a:p>
        </p:txBody>
      </p:sp>
      <p:sp>
        <p:nvSpPr>
          <p:cNvPr id="6" name="Content Placeholder 5">
            <a:extLst>
              <a:ext uri="{FF2B5EF4-FFF2-40B4-BE49-F238E27FC236}">
                <a16:creationId xmlns:a16="http://schemas.microsoft.com/office/drawing/2014/main" id="{6964B119-9A8D-3F70-666D-21A3F427524D}"/>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3" name="Slide Number Placeholder 2">
            <a:extLst>
              <a:ext uri="{FF2B5EF4-FFF2-40B4-BE49-F238E27FC236}">
                <a16:creationId xmlns:a16="http://schemas.microsoft.com/office/drawing/2014/main" id="{0DBB8296-F078-C0F5-98F4-CEE9217B7AF7}"/>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50</a:t>
            </a:fld>
            <a:endParaRPr lang="en-US"/>
          </a:p>
        </p:txBody>
      </p:sp>
      <p:sp>
        <p:nvSpPr>
          <p:cNvPr id="4" name="TextBox 3">
            <a:extLst>
              <a:ext uri="{FF2B5EF4-FFF2-40B4-BE49-F238E27FC236}">
                <a16:creationId xmlns:a16="http://schemas.microsoft.com/office/drawing/2014/main" id="{E67A9088-A21A-F904-470F-FD750532559F}"/>
              </a:ext>
            </a:extLst>
          </p:cNvPr>
          <p:cNvSpPr txBox="1"/>
          <p:nvPr/>
        </p:nvSpPr>
        <p:spPr>
          <a:xfrm>
            <a:off x="236667" y="2476500"/>
            <a:ext cx="11245719" cy="2246769"/>
          </a:xfrm>
          <a:prstGeom prst="rect">
            <a:avLst/>
          </a:prstGeom>
          <a:noFill/>
        </p:spPr>
        <p:txBody>
          <a:bodyPr wrap="square" rtlCol="0">
            <a:spAutoFit/>
          </a:bodyPr>
          <a:lstStyle/>
          <a:p>
            <a:pPr algn="ctr"/>
            <a:r>
              <a:rPr lang="en-US" sz="2800" b="1"/>
              <a:t>Factors that Impact Perinatal Care Experience and Outcomes </a:t>
            </a:r>
          </a:p>
          <a:p>
            <a:pPr algn="ctr"/>
            <a:endParaRPr lang="en-US" sz="2800" b="1"/>
          </a:p>
          <a:p>
            <a:pPr algn="ctr"/>
            <a:r>
              <a:rPr lang="en-US" sz="2800"/>
              <a:t>March 6, 2 PM ET</a:t>
            </a:r>
          </a:p>
          <a:p>
            <a:pPr algn="ctr"/>
            <a:endParaRPr lang="en-US" sz="2800"/>
          </a:p>
          <a:p>
            <a:pPr algn="ctr"/>
            <a:endParaRPr lang="en-US" sz="2800"/>
          </a:p>
        </p:txBody>
      </p:sp>
    </p:spTree>
    <p:extLst>
      <p:ext uri="{BB962C8B-B14F-4D97-AF65-F5344CB8AC3E}">
        <p14:creationId xmlns:p14="http://schemas.microsoft.com/office/powerpoint/2010/main" val="4179100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Autofit/>
          </a:bodyPr>
          <a:lstStyle/>
          <a:p>
            <a:r>
              <a:rPr lang="en-US" sz="8800">
                <a:latin typeface="Edwardian Script ITC" panose="030303020407070D0804" pitchFamily="66" charset="0"/>
              </a:rPr>
              <a:t>Thank you</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marL="0" indent="0">
              <a:buNone/>
            </a:pPr>
            <a:endParaRPr lang="en-US"/>
          </a:p>
          <a:p>
            <a:pPr marL="627063" lvl="2" indent="0">
              <a:buNone/>
            </a:pPr>
            <a:endParaRPr lang="en-US" sz="2800"/>
          </a:p>
          <a:p>
            <a:pPr marL="0" indent="0" algn="ctr">
              <a:buNone/>
            </a:pPr>
            <a:r>
              <a:rPr lang="en-US" i="1"/>
              <a:t>We value your feedback.</a:t>
            </a:r>
          </a:p>
          <a:p>
            <a:pPr marL="0" indent="0" algn="ctr">
              <a:buNone/>
            </a:pPr>
            <a:r>
              <a:rPr lang="en-US" i="1"/>
              <a:t>Please complete the short evaluation poll after this webinar!</a:t>
            </a:r>
          </a:p>
        </p:txBody>
      </p:sp>
      <p:sp>
        <p:nvSpPr>
          <p:cNvPr id="3" name="Slide Number Placeholder 2">
            <a:extLst>
              <a:ext uri="{FF2B5EF4-FFF2-40B4-BE49-F238E27FC236}">
                <a16:creationId xmlns:a16="http://schemas.microsoft.com/office/drawing/2014/main" id="{A168E880-FA4E-61E1-21F9-C194AB55396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51</a:t>
            </a:fld>
            <a:endParaRPr lang="en-US"/>
          </a:p>
        </p:txBody>
      </p:sp>
    </p:spTree>
    <p:extLst>
      <p:ext uri="{BB962C8B-B14F-4D97-AF65-F5344CB8AC3E}">
        <p14:creationId xmlns:p14="http://schemas.microsoft.com/office/powerpoint/2010/main" val="31658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C9BB-C213-057D-FEAC-770BD1EC483A}"/>
              </a:ext>
            </a:extLst>
          </p:cNvPr>
          <p:cNvSpPr>
            <a:spLocks noGrp="1"/>
          </p:cNvSpPr>
          <p:nvPr>
            <p:ph type="title"/>
          </p:nvPr>
        </p:nvSpPr>
        <p:spPr>
          <a:xfrm>
            <a:off x="268941" y="304800"/>
            <a:ext cx="10800678" cy="617884"/>
          </a:xfrm>
        </p:spPr>
        <p:txBody>
          <a:bodyPr>
            <a:normAutofit fontScale="90000"/>
          </a:bodyPr>
          <a:lstStyle/>
          <a:p>
            <a:r>
              <a:rPr lang="en-US"/>
              <a:t>Special Emphasis Notice</a:t>
            </a:r>
          </a:p>
        </p:txBody>
      </p:sp>
      <p:sp>
        <p:nvSpPr>
          <p:cNvPr id="3" name="Content Placeholder 2">
            <a:extLst>
              <a:ext uri="{FF2B5EF4-FFF2-40B4-BE49-F238E27FC236}">
                <a16:creationId xmlns:a16="http://schemas.microsoft.com/office/drawing/2014/main" id="{D37F8C9F-4D67-3776-AD12-29F9D10DEBD4}"/>
              </a:ext>
            </a:extLst>
          </p:cNvPr>
          <p:cNvSpPr>
            <a:spLocks noGrp="1"/>
          </p:cNvSpPr>
          <p:nvPr>
            <p:ph idx="1"/>
          </p:nvPr>
        </p:nvSpPr>
        <p:spPr/>
        <p:txBody>
          <a:bodyPr/>
          <a:lstStyle/>
          <a:p>
            <a:r>
              <a:rPr lang="en-US" dirty="0"/>
              <a:t>Research to Improve Care Delivery, Access, Quality, Equity, and Health Outcomes for Older Adults</a:t>
            </a:r>
          </a:p>
          <a:p>
            <a:pPr lvl="1"/>
            <a:r>
              <a:rPr lang="en-US" dirty="0">
                <a:solidFill>
                  <a:srgbClr val="333333"/>
                </a:solidFill>
                <a:latin typeface="Helvetica Neue"/>
              </a:rPr>
              <a:t>R</a:t>
            </a:r>
            <a:r>
              <a:rPr lang="en-US" b="0" i="0" dirty="0">
                <a:solidFill>
                  <a:srgbClr val="333333"/>
                </a:solidFill>
                <a:effectLst/>
                <a:latin typeface="Helvetica Neue"/>
              </a:rPr>
              <a:t>esearch that will address questions related to the development, implementation, evaluation, and scale of person-centered models of care to optimize physical and mental health, functional status, and well-being among older adults. </a:t>
            </a:r>
          </a:p>
          <a:p>
            <a:pPr lvl="1"/>
            <a:r>
              <a:rPr lang="en-US" sz="1800" u="sng" kern="100"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3"/>
              </a:rPr>
              <a:t>https://grants.nih.gov/grants/guide/notice-files/NOT-HS-24-013.html</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lvl="1"/>
            <a:endParaRPr lang="en-US" dirty="0"/>
          </a:p>
        </p:txBody>
      </p:sp>
      <p:sp>
        <p:nvSpPr>
          <p:cNvPr id="4" name="Slide Number Placeholder 3">
            <a:extLst>
              <a:ext uri="{FF2B5EF4-FFF2-40B4-BE49-F238E27FC236}">
                <a16:creationId xmlns:a16="http://schemas.microsoft.com/office/drawing/2014/main" id="{17309930-7433-601F-49DB-07623DD0043E}"/>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6</a:t>
            </a:fld>
            <a:endParaRPr lang="en-US"/>
          </a:p>
        </p:txBody>
      </p:sp>
    </p:spTree>
    <p:extLst>
      <p:ext uri="{BB962C8B-B14F-4D97-AF65-F5344CB8AC3E}">
        <p14:creationId xmlns:p14="http://schemas.microsoft.com/office/powerpoint/2010/main" val="204567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CA59-6295-A82B-BDFA-A3705AF2926A}"/>
              </a:ext>
            </a:extLst>
          </p:cNvPr>
          <p:cNvSpPr>
            <a:spLocks noGrp="1"/>
          </p:cNvSpPr>
          <p:nvPr>
            <p:ph type="title"/>
          </p:nvPr>
        </p:nvSpPr>
        <p:spPr/>
        <p:txBody>
          <a:bodyPr>
            <a:normAutofit fontScale="90000"/>
          </a:bodyPr>
          <a:lstStyle/>
          <a:p>
            <a:r>
              <a:rPr lang="en-US" dirty="0">
                <a:hlinkClick r:id="rId3">
                  <a:extLst>
                    <a:ext uri="{A12FA001-AC4F-418D-AE19-62706E023703}">
                      <ahyp:hlinkClr xmlns:ahyp="http://schemas.microsoft.com/office/drawing/2018/hyperlinkcolor" val="tx"/>
                    </a:ext>
                  </a:extLst>
                </a:hlinkClick>
              </a:rPr>
              <a:t>Opioids in Older Adults Compendium</a:t>
            </a:r>
            <a:endParaRPr lang="en-US" dirty="0"/>
          </a:p>
        </p:txBody>
      </p:sp>
      <p:sp>
        <p:nvSpPr>
          <p:cNvPr id="3" name="Content Placeholder 2">
            <a:extLst>
              <a:ext uri="{FF2B5EF4-FFF2-40B4-BE49-F238E27FC236}">
                <a16:creationId xmlns:a16="http://schemas.microsoft.com/office/drawing/2014/main" id="{9A0DD14C-A524-DCCC-659F-864F9DF4A4AA}"/>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7A679DD-F28D-37A5-125B-0BEB243809C6}"/>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7</a:t>
            </a:fld>
            <a:endParaRPr lang="en-US"/>
          </a:p>
        </p:txBody>
      </p:sp>
      <p:pic>
        <p:nvPicPr>
          <p:cNvPr id="6" name="Picture 5" descr="This a screenshot of AHRQ’s Opioid in Older Adults Compendium of Resources web tool.">
            <a:extLst>
              <a:ext uri="{FF2B5EF4-FFF2-40B4-BE49-F238E27FC236}">
                <a16:creationId xmlns:a16="http://schemas.microsoft.com/office/drawing/2014/main" id="{E1696D96-8089-ED00-A0FB-0E48628B0EF4}"/>
              </a:ext>
            </a:extLst>
          </p:cNvPr>
          <p:cNvPicPr>
            <a:picLocks noChangeAspect="1"/>
          </p:cNvPicPr>
          <p:nvPr/>
        </p:nvPicPr>
        <p:blipFill>
          <a:blip r:embed="rId4"/>
          <a:stretch>
            <a:fillRect/>
          </a:stretch>
        </p:blipFill>
        <p:spPr>
          <a:xfrm>
            <a:off x="125238" y="1609962"/>
            <a:ext cx="11941523" cy="4562239"/>
          </a:xfrm>
          <a:prstGeom prst="rect">
            <a:avLst/>
          </a:prstGeom>
        </p:spPr>
      </p:pic>
    </p:spTree>
    <p:extLst>
      <p:ext uri="{BB962C8B-B14F-4D97-AF65-F5344CB8AC3E}">
        <p14:creationId xmlns:p14="http://schemas.microsoft.com/office/powerpoint/2010/main" val="19246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BF8F-85AD-3762-0BF7-BBC40B260803}"/>
              </a:ext>
            </a:extLst>
          </p:cNvPr>
          <p:cNvSpPr>
            <a:spLocks noGrp="1"/>
          </p:cNvSpPr>
          <p:nvPr>
            <p:ph type="title"/>
          </p:nvPr>
        </p:nvSpPr>
        <p:spPr/>
        <p:txBody>
          <a:bodyPr>
            <a:normAutofit fontScale="90000"/>
          </a:bodyPr>
          <a:lstStyle/>
          <a:p>
            <a:r>
              <a:rPr lang="en-US"/>
              <a:t>Request for Information Regarding the Impact of Ageism in Healthcare</a:t>
            </a:r>
          </a:p>
        </p:txBody>
      </p:sp>
      <p:sp>
        <p:nvSpPr>
          <p:cNvPr id="3" name="Content Placeholder 2">
            <a:extLst>
              <a:ext uri="{FF2B5EF4-FFF2-40B4-BE49-F238E27FC236}">
                <a16:creationId xmlns:a16="http://schemas.microsoft.com/office/drawing/2014/main" id="{9B0F7F97-1B8F-70C1-F503-C8FCA8397140}"/>
              </a:ext>
            </a:extLst>
          </p:cNvPr>
          <p:cNvSpPr>
            <a:spLocks noGrp="1"/>
          </p:cNvSpPr>
          <p:nvPr>
            <p:ph idx="1"/>
          </p:nvPr>
        </p:nvSpPr>
        <p:spPr/>
        <p:txBody>
          <a:bodyPr/>
          <a:lstStyle/>
          <a:p>
            <a:r>
              <a:rPr lang="en-US" dirty="0"/>
              <a:t>Definition</a:t>
            </a:r>
          </a:p>
          <a:p>
            <a:pPr lvl="1"/>
            <a:r>
              <a:rPr lang="en-US" dirty="0"/>
              <a:t>Ageism: stereotypes, prejudice, and discrimination directed towards other people or oneself based on age.</a:t>
            </a:r>
          </a:p>
          <a:p>
            <a:r>
              <a:rPr lang="en-US" dirty="0"/>
              <a:t>Information Sought</a:t>
            </a:r>
          </a:p>
          <a:p>
            <a:pPr lvl="1"/>
            <a:r>
              <a:rPr lang="en-US" dirty="0"/>
              <a:t>What is the impact of ageism in healthcare? </a:t>
            </a:r>
          </a:p>
          <a:p>
            <a:pPr lvl="1"/>
            <a:r>
              <a:rPr lang="en-US" dirty="0"/>
              <a:t>What methods and strategies can address/mitigate ageism in healthcare delivery?</a:t>
            </a:r>
          </a:p>
          <a:p>
            <a:r>
              <a:rPr lang="en-US" dirty="0"/>
              <a:t>Comments must be submitted on or before March 15, 2025</a:t>
            </a:r>
          </a:p>
          <a:p>
            <a:pPr marL="0" indent="0">
              <a:buNone/>
            </a:pPr>
            <a:r>
              <a:rPr lang="en-US" sz="1800" u="sng" kern="100"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3"/>
              </a:rPr>
              <a:t>https://www.federalregister.gov/documents/2024/12/27/2024-31074/request-for-information-regarding-the-impact-of-ageism-in-healthcare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6422FAB-B31B-29CF-F623-3BA50D6BF227}"/>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8</a:t>
            </a:fld>
            <a:endParaRPr lang="en-US"/>
          </a:p>
        </p:txBody>
      </p:sp>
    </p:spTree>
    <p:extLst>
      <p:ext uri="{BB962C8B-B14F-4D97-AF65-F5344CB8AC3E}">
        <p14:creationId xmlns:p14="http://schemas.microsoft.com/office/powerpoint/2010/main" val="35121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Objectives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a:xfrm>
            <a:off x="709612" y="2201620"/>
            <a:ext cx="10972800" cy="2688880"/>
          </a:xfrm>
        </p:spPr>
        <p:txBody>
          <a:bodyPr>
            <a:normAutofit/>
          </a:bodyPr>
          <a:lstStyle/>
          <a:p>
            <a:pPr marL="0" indent="0">
              <a:buNone/>
            </a:pPr>
            <a:endParaRPr lang="en-US"/>
          </a:p>
          <a:p>
            <a:pPr marL="0" indent="0">
              <a:buNone/>
            </a:pPr>
            <a:endParaRPr lang="en-US"/>
          </a:p>
          <a:p>
            <a:pPr marL="0" indent="0">
              <a:buNone/>
            </a:pPr>
            <a:endParaRPr lang="en-US"/>
          </a:p>
        </p:txBody>
      </p:sp>
      <p:sp>
        <p:nvSpPr>
          <p:cNvPr id="9" name="TextBox 8">
            <a:extLst>
              <a:ext uri="{FF2B5EF4-FFF2-40B4-BE49-F238E27FC236}">
                <a16:creationId xmlns:a16="http://schemas.microsoft.com/office/drawing/2014/main" id="{22128561-67C7-E338-8202-A4EEFAACABB7}"/>
              </a:ext>
            </a:extLst>
          </p:cNvPr>
          <p:cNvSpPr txBox="1"/>
          <p:nvPr/>
        </p:nvSpPr>
        <p:spPr>
          <a:xfrm>
            <a:off x="580034" y="1566626"/>
            <a:ext cx="10772775" cy="4220514"/>
          </a:xfrm>
          <a:prstGeom prst="rect">
            <a:avLst/>
          </a:prstGeom>
          <a:noFill/>
        </p:spPr>
        <p:txBody>
          <a:bodyPr wrap="square" lIns="91440" tIns="45720" rIns="91440" bIns="45720" anchor="t">
            <a:spAutoFit/>
          </a:bodyPr>
          <a:lstStyle/>
          <a:p>
            <a:pPr marL="457200" marR="0">
              <a:lnSpc>
                <a:spcPct val="107000"/>
              </a:lnSpc>
              <a:spcBef>
                <a:spcPts val="0"/>
              </a:spcBef>
              <a:spcAft>
                <a:spcPts val="800"/>
              </a:spcAft>
            </a:pPr>
            <a:r>
              <a:rPr lang="en-US" sz="2400" b="1">
                <a:latin typeface="Arial"/>
                <a:cs typeface="Arial"/>
              </a:rPr>
              <a:t>Objective 1: </a:t>
            </a:r>
            <a:r>
              <a:rPr lang="en-US" sz="2400">
                <a:latin typeface="Arial"/>
                <a:cs typeface="Arial"/>
              </a:rPr>
              <a:t>To learn about the comparative effectiveness of two approaches for assigning care coordinators to patients: 1) to patients who are aware they need better coordination and 2) to patients post-hospitalization.</a:t>
            </a:r>
          </a:p>
          <a:p>
            <a:pPr marL="457200">
              <a:lnSpc>
                <a:spcPct val="107000"/>
              </a:lnSpc>
              <a:spcAft>
                <a:spcPts val="800"/>
              </a:spcAft>
            </a:pPr>
            <a:r>
              <a:rPr lang="en-US" sz="2400" b="1">
                <a:latin typeface="Arial"/>
                <a:cs typeface="Arial"/>
              </a:rPr>
              <a:t>Objective 2: </a:t>
            </a:r>
            <a:r>
              <a:rPr lang="en-US" sz="2400">
                <a:latin typeface="Arial"/>
                <a:cs typeface="Arial"/>
              </a:rPr>
              <a:t>To learn the state of the science around the diagnostic process in older adults, including unique challenges and recommendations for practice improvement, research, and policy to reduce the risk of diagnostic error.</a:t>
            </a:r>
          </a:p>
          <a:p>
            <a:pPr marL="457200" marR="0">
              <a:lnSpc>
                <a:spcPct val="107000"/>
              </a:lnSpc>
              <a:spcBef>
                <a:spcPts val="0"/>
              </a:spcBef>
              <a:spcAft>
                <a:spcPts val="800"/>
              </a:spcAft>
            </a:pPr>
            <a:r>
              <a:rPr lang="en-US" sz="2400" b="1">
                <a:latin typeface="Arial"/>
                <a:cs typeface="Arial"/>
              </a:rPr>
              <a:t>Objective 3: </a:t>
            </a:r>
            <a:r>
              <a:rPr lang="en-US" sz="2400">
                <a:latin typeface="Arial"/>
                <a:cs typeface="Arial"/>
              </a:rPr>
              <a:t>To learn about the associations of pain with risk for OUD/OD outcomes in older adults with prescribed opioids.  </a:t>
            </a:r>
          </a:p>
        </p:txBody>
      </p:sp>
      <p:sp>
        <p:nvSpPr>
          <p:cNvPr id="3" name="Slide Number Placeholder 2">
            <a:extLst>
              <a:ext uri="{FF2B5EF4-FFF2-40B4-BE49-F238E27FC236}">
                <a16:creationId xmlns:a16="http://schemas.microsoft.com/office/drawing/2014/main" id="{2F0BCE0F-C3DA-5A0E-02B6-E759E5D9B67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9</a:t>
            </a:fld>
            <a:endParaRPr lang="en-US"/>
          </a:p>
        </p:txBody>
      </p:sp>
    </p:spTree>
    <p:extLst>
      <p:ext uri="{BB962C8B-B14F-4D97-AF65-F5344CB8AC3E}">
        <p14:creationId xmlns:p14="http://schemas.microsoft.com/office/powerpoint/2010/main" val="3414545857"/>
      </p:ext>
    </p:extLst>
  </p:cSld>
  <p:clrMapOvr>
    <a:masterClrMapping/>
  </p:clrMapOvr>
</p:sld>
</file>

<file path=ppt/theme/theme1.xml><?xml version="1.0" encoding="utf-8"?>
<a:theme xmlns:a="http://schemas.openxmlformats.org/drawingml/2006/main" name="Office Theme">
  <a:themeElements>
    <a:clrScheme name="AHRQ">
      <a:dk1>
        <a:sysClr val="windowText" lastClr="000000"/>
      </a:dk1>
      <a:lt1>
        <a:srgbClr val="FFFFFF"/>
      </a:lt1>
      <a:dk2>
        <a:srgbClr val="671E75"/>
      </a:dk2>
      <a:lt2>
        <a:srgbClr val="005EB8"/>
      </a:lt2>
      <a:accent1>
        <a:srgbClr val="FFC72C"/>
      </a:accent1>
      <a:accent2>
        <a:srgbClr val="333A56"/>
      </a:accent2>
      <a:accent3>
        <a:srgbClr val="52658F"/>
      </a:accent3>
      <a:accent4>
        <a:srgbClr val="E8E8E8"/>
      </a:accent4>
      <a:accent5>
        <a:srgbClr val="000000"/>
      </a:accent5>
      <a:accent6>
        <a:srgbClr val="8A8A8A"/>
      </a:accent6>
      <a:hlink>
        <a:srgbClr val="0096D2"/>
      </a:hlink>
      <a:folHlink>
        <a:srgbClr val="0057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7C10242A9E76449EB1BB2BA32C3266" ma:contentTypeVersion="15" ma:contentTypeDescription="Create a new document." ma:contentTypeScope="" ma:versionID="c76ca21a7a2c6a3fa1a47bf8835ea7fb">
  <xsd:schema xmlns:xsd="http://www.w3.org/2001/XMLSchema" xmlns:xs="http://www.w3.org/2001/XMLSchema" xmlns:p="http://schemas.microsoft.com/office/2006/metadata/properties" xmlns:ns2="b0336437-828f-4abd-938d-2f6034d6ead4" xmlns:ns3="9de0f132-4085-493a-ac49-54bc4e543232" targetNamespace="http://schemas.microsoft.com/office/2006/metadata/properties" ma:root="true" ma:fieldsID="3d8c57b8ab6652ef904172980c60888e" ns2:_="" ns3:_="">
    <xsd:import namespace="b0336437-828f-4abd-938d-2f6034d6ead4"/>
    <xsd:import namespace="9de0f132-4085-493a-ac49-54bc4e543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36437-828f-4abd-938d-2f6034d6e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e0f132-4085-493a-ac49-54bc4e5432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d2462b-55da-480d-8484-b6d124374615}" ma:internalName="TaxCatchAll" ma:showField="CatchAllData" ma:web="9de0f132-4085-493a-ac49-54bc4e543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336437-828f-4abd-938d-2f6034d6ead4">
      <Terms xmlns="http://schemas.microsoft.com/office/infopath/2007/PartnerControls"/>
    </lcf76f155ced4ddcb4097134ff3c332f>
    <TaxCatchAll xmlns="9de0f132-4085-493a-ac49-54bc4e543232" xsi:nil="true"/>
  </documentManagement>
</p:properties>
</file>

<file path=customXml/itemProps1.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2.xml><?xml version="1.0" encoding="utf-8"?>
<ds:datastoreItem xmlns:ds="http://schemas.openxmlformats.org/officeDocument/2006/customXml" ds:itemID="{C47A657C-4A0F-439B-91B8-A179D8465B30}">
  <ds:schemaRefs>
    <ds:schemaRef ds:uri="9de0f132-4085-493a-ac49-54bc4e543232"/>
    <ds:schemaRef ds:uri="b0336437-828f-4abd-938d-2f6034d6e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42A41A-D2EC-4387-A3D7-1BDDEC0CF04C}">
  <ds:schemaRefs>
    <ds:schemaRef ds:uri="http://purl.org/dc/elements/1.1/"/>
    <ds:schemaRef ds:uri="http://purl.org/dc/dcmitype/"/>
    <ds:schemaRef ds:uri="http://schemas.microsoft.com/office/2006/documentManagement/types"/>
    <ds:schemaRef ds:uri="9de0f132-4085-493a-ac49-54bc4e543232"/>
    <ds:schemaRef ds:uri="http://schemas.microsoft.com/office/2006/metadata/properties"/>
    <ds:schemaRef ds:uri="b0336437-828f-4abd-938d-2f6034d6ead4"/>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77</TotalTime>
  <Words>4407</Words>
  <Application>Microsoft Office PowerPoint</Application>
  <PresentationFormat>Widescreen</PresentationFormat>
  <Paragraphs>479</Paragraphs>
  <Slides>51</Slides>
  <Notes>34</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7" baseType="lpstr">
      <vt:lpstr>PMingLiU</vt:lpstr>
      <vt:lpstr>Amatic SC</vt:lpstr>
      <vt:lpstr>Angsana New</vt:lpstr>
      <vt:lpstr>Aptos</vt:lpstr>
      <vt:lpstr>Arial</vt:lpstr>
      <vt:lpstr>Calibri</vt:lpstr>
      <vt:lpstr>Cambria Math</vt:lpstr>
      <vt:lpstr>Edwardian Script ITC</vt:lpstr>
      <vt:lpstr>Helvetica Neue</vt:lpstr>
      <vt:lpstr>Merriweather</vt:lpstr>
      <vt:lpstr>Source Sans Pro</vt:lpstr>
      <vt:lpstr>Symbol</vt:lpstr>
      <vt:lpstr>Wingdings</vt:lpstr>
      <vt:lpstr>Office Theme</vt:lpstr>
      <vt:lpstr>Custom Design</vt:lpstr>
      <vt:lpstr>Prism 10</vt:lpstr>
      <vt:lpstr>National Center for Excellence in Primary Care  </vt:lpstr>
      <vt:lpstr> National Center for Excellence in Primary Care Research  Presents   Approaches to Address Health Risks for Older Adults   </vt:lpstr>
      <vt:lpstr>Disclaimer </vt:lpstr>
      <vt:lpstr>Welcome</vt:lpstr>
      <vt:lpstr>NCEPCR’s Activities</vt:lpstr>
      <vt:lpstr>Special Emphasis Notice</vt:lpstr>
      <vt:lpstr>Opioids in Older Adults Compendium</vt:lpstr>
      <vt:lpstr>Request for Information Regarding the Impact of Ageism in Healthcare</vt:lpstr>
      <vt:lpstr>Today’s Webinar Objectives</vt:lpstr>
      <vt:lpstr>Moderator</vt:lpstr>
      <vt:lpstr>Today’s Webinar Presenters</vt:lpstr>
      <vt:lpstr>Presentation 1</vt:lpstr>
      <vt:lpstr>Case (hypothetical but typical)</vt:lpstr>
      <vt:lpstr>Outline</vt:lpstr>
      <vt:lpstr>Continuity</vt:lpstr>
      <vt:lpstr>Coordination</vt:lpstr>
      <vt:lpstr>Two Problems</vt:lpstr>
      <vt:lpstr>Ambulatory Utilization in the U.S.</vt:lpstr>
      <vt:lpstr>Fragmentation</vt:lpstr>
      <vt:lpstr>Concepts</vt:lpstr>
      <vt:lpstr>Previous Work</vt:lpstr>
      <vt:lpstr>Need for Novel Interventions</vt:lpstr>
      <vt:lpstr>6P Framework*</vt:lpstr>
      <vt:lpstr>6P Framework*</vt:lpstr>
      <vt:lpstr>Key Features of Current Trial (Improving How Older Adults at Risk for CVD Are Selected for Care Coordination)</vt:lpstr>
      <vt:lpstr>Discussion</vt:lpstr>
      <vt:lpstr>Acknowledgements</vt:lpstr>
      <vt:lpstr>Presentation 2</vt:lpstr>
      <vt:lpstr>Background</vt:lpstr>
      <vt:lpstr>Diagnostic error definitions</vt:lpstr>
      <vt:lpstr>Objective</vt:lpstr>
      <vt:lpstr>Methods</vt:lpstr>
      <vt:lpstr>Findings</vt:lpstr>
      <vt:lpstr>Findings summary</vt:lpstr>
      <vt:lpstr>Primary care recommendations</vt:lpstr>
      <vt:lpstr>Presentation 3</vt:lpstr>
      <vt:lpstr>Background</vt:lpstr>
      <vt:lpstr>Background Risk Factors of OUD or OD in Older Adults with Prescribed Opioids</vt:lpstr>
      <vt:lpstr>Specific Research Aim </vt:lpstr>
      <vt:lpstr>HRS survey</vt:lpstr>
      <vt:lpstr>Methods— Pain Status </vt:lpstr>
      <vt:lpstr>Methods—OUD/OD Outcomes</vt:lpstr>
      <vt:lpstr>Methods—Study Design Framework</vt:lpstr>
      <vt:lpstr>Findings</vt:lpstr>
      <vt:lpstr>Findings— Uncontrolled (vs Controlled) Pain and OUD/OD Risk </vt:lpstr>
      <vt:lpstr>Findings— Having vs Having No High Impact-Pain and OUD/OD Risk </vt:lpstr>
      <vt:lpstr>Value and Impact</vt:lpstr>
      <vt:lpstr>Clinical Implication</vt:lpstr>
      <vt:lpstr>Questions</vt:lpstr>
      <vt:lpstr>Next Webinar</vt:lpstr>
      <vt:lpstr>Thank you</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Address Health Risks for Older Adults</dc:title>
  <dc:creator>DHHS</dc:creator>
  <cp:keywords> webinar, AHRQ, research, health, risks, older adults, primary care, approaches</cp:keywords>
  <cp:lastModifiedBy>Diane Fraser</cp:lastModifiedBy>
  <cp:revision>23</cp:revision>
  <dcterms:created xsi:type="dcterms:W3CDTF">2013-09-03T18:05:51Z</dcterms:created>
  <dcterms:modified xsi:type="dcterms:W3CDTF">2025-01-23T13:58:42Z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0x010100AE7C10242A9E76449EB1BB2BA32C3266</vt:lpwstr>
  </property>
  <property fmtid="{D5CDD505-2E9C-101B-9397-08002B2CF9AE}" pid="3" name="MediaServiceImageTags">
    <vt:lpwstr/>
  </property>
</Properties>
</file>