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 id="2147483660" r:id="rId5"/>
  </p:sldMasterIdLst>
  <p:notesMasterIdLst>
    <p:notesMasterId r:id="rId62"/>
  </p:notesMasterIdLst>
  <p:handoutMasterIdLst>
    <p:handoutMasterId r:id="rId63"/>
  </p:handoutMasterIdLst>
  <p:sldIdLst>
    <p:sldId id="259" r:id="rId6"/>
    <p:sldId id="333" r:id="rId7"/>
    <p:sldId id="260" r:id="rId8"/>
    <p:sldId id="2147327312" r:id="rId9"/>
    <p:sldId id="2147327310" r:id="rId10"/>
    <p:sldId id="2147327323" r:id="rId11"/>
    <p:sldId id="509" r:id="rId12"/>
    <p:sldId id="315" r:id="rId13"/>
    <p:sldId id="334" r:id="rId14"/>
    <p:sldId id="309" r:id="rId15"/>
    <p:sldId id="519" r:id="rId16"/>
    <p:sldId id="301" r:id="rId17"/>
    <p:sldId id="2147327314" r:id="rId18"/>
    <p:sldId id="308" r:id="rId19"/>
    <p:sldId id="4025" r:id="rId20"/>
    <p:sldId id="302" r:id="rId21"/>
    <p:sldId id="304" r:id="rId22"/>
    <p:sldId id="311" r:id="rId23"/>
    <p:sldId id="312" r:id="rId24"/>
    <p:sldId id="305" r:id="rId25"/>
    <p:sldId id="4026" r:id="rId26"/>
    <p:sldId id="4017" r:id="rId27"/>
    <p:sldId id="4022" r:id="rId28"/>
    <p:sldId id="2147327315" r:id="rId29"/>
    <p:sldId id="307" r:id="rId30"/>
    <p:sldId id="4024" r:id="rId31"/>
    <p:sldId id="4023" r:id="rId32"/>
    <p:sldId id="524" r:id="rId33"/>
    <p:sldId id="1790" r:id="rId34"/>
    <p:sldId id="1810" r:id="rId35"/>
    <p:sldId id="1727" r:id="rId36"/>
    <p:sldId id="2147327324" r:id="rId37"/>
    <p:sldId id="1488" r:id="rId38"/>
    <p:sldId id="2147327325" r:id="rId39"/>
    <p:sldId id="2147327326" r:id="rId40"/>
    <p:sldId id="303" r:id="rId41"/>
    <p:sldId id="1812" r:id="rId42"/>
    <p:sldId id="1791" r:id="rId43"/>
    <p:sldId id="1804" r:id="rId44"/>
    <p:sldId id="1742" r:id="rId45"/>
    <p:sldId id="1678" r:id="rId46"/>
    <p:sldId id="2147327327" r:id="rId47"/>
    <p:sldId id="271" r:id="rId48"/>
    <p:sldId id="2147327313" r:id="rId49"/>
    <p:sldId id="2147327316" r:id="rId50"/>
    <p:sldId id="319" r:id="rId51"/>
    <p:sldId id="310" r:id="rId52"/>
    <p:sldId id="2147327317" r:id="rId53"/>
    <p:sldId id="314" r:id="rId54"/>
    <p:sldId id="320" r:id="rId55"/>
    <p:sldId id="316" r:id="rId56"/>
    <p:sldId id="2147327318" r:id="rId57"/>
    <p:sldId id="317" r:id="rId58"/>
    <p:sldId id="318" r:id="rId59"/>
    <p:sldId id="518" r:id="rId60"/>
    <p:sldId id="50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A9C501-40EC-68EE-7C91-A3A8E9610C1D}" name="Diane Fraser" initials="DF" userId="S::Diane_Fraser@abtassoc.com::1530cd29-2a62-4924-8162-b40852efffbf" providerId="AD"/>
  <p188:author id="{7ACF872A-828B-A9D2-2EF6-4C7F7E8B5A24}" name="Kate Durocher" initials="KD" userId="S::Kate_Durocher@abtassoc.com::40432b76-a175-4390-9e16-b86587ecb23e" providerId="AD"/>
  <p188:author id="{E132EA7A-A28C-D0F3-B57C-5A0F89134C0B}" name="Stephen Hines" initials="SH" userId="S::Stephen_Hines@abtassoc.com::3e2db5ec-13f0-4645-864a-2ce08f7e7988" providerId="AD"/>
  <p188:author id="{057C907C-A2D3-9DD0-2B79-51E6CC4846FC}" name="Andrea Heckert" initials="AH" userId="S::andrea_heckert@abtassoc.com::3031bc58-f431-41ca-93a1-1d1e9e280aa8" providerId="AD"/>
  <p188:author id="{6832CAB3-5EFC-907B-EDFB-E6319D204235}" name="Haugstetter, Monika (AHRQ/CQuIPS)" initials="HM(" userId="S::Monika.Haugstetter@ahrq.hhs.gov::45884e20-be4e-4dbc-884a-d04ddf3fbd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75" autoAdjust="0"/>
  </p:normalViewPr>
  <p:slideViewPr>
    <p:cSldViewPr snapToGrid="0">
      <p:cViewPr varScale="1">
        <p:scale>
          <a:sx n="57" d="100"/>
          <a:sy n="57" d="100"/>
        </p:scale>
        <p:origin x="102" y="4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16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68"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B880DA-1D30-5141-B5E6-77A887F880B2}" type="doc">
      <dgm:prSet loTypeId="urn:microsoft.com/office/officeart/2009/3/layout/IncreasingArrowsProcess" loCatId="" qsTypeId="urn:microsoft.com/office/officeart/2005/8/quickstyle/simple4" qsCatId="simple" csTypeId="urn:microsoft.com/office/officeart/2005/8/colors/accent1_2" csCatId="accent1" phldr="1"/>
      <dgm:spPr/>
      <dgm:t>
        <a:bodyPr/>
        <a:lstStyle/>
        <a:p>
          <a:endParaRPr lang="en-US"/>
        </a:p>
      </dgm:t>
    </dgm:pt>
    <dgm:pt modelId="{E3EDE181-E5C2-2349-89ED-ECACDDC04D6E}">
      <dgm:prSet phldrT="[Text]" custT="1"/>
      <dgm:spPr>
        <a:noFill/>
        <a:ln>
          <a:noFill/>
        </a:ln>
      </dgm:spPr>
      <dgm:t>
        <a:bodyPr/>
        <a:lstStyle/>
        <a:p>
          <a:pPr algn="l">
            <a:lnSpc>
              <a:spcPct val="100000"/>
            </a:lnSpc>
          </a:pPr>
          <a:r>
            <a:rPr lang="en-US" sz="2400" dirty="0"/>
            <a:t>32 sites (19 academic centers, incl. H+H w/ 1 million patients) </a:t>
          </a:r>
          <a:r>
            <a:rPr lang="en-US" sz="2400" dirty="0">
              <a:solidFill>
                <a:srgbClr val="249ADB"/>
              </a:solidFill>
            </a:rPr>
            <a:t>(Training, tech assistance, funds, quality monitoring)</a:t>
          </a:r>
        </a:p>
        <a:p>
          <a:pPr algn="l">
            <a:lnSpc>
              <a:spcPct val="100000"/>
            </a:lnSpc>
          </a:pPr>
          <a:r>
            <a:rPr lang="en-US" sz="1800" dirty="0"/>
            <a:t>	</a:t>
          </a:r>
        </a:p>
      </dgm:t>
    </dgm:pt>
    <dgm:pt modelId="{70A1D6C8-F843-2F4E-BFBE-39EEC5A242C9}" type="parTrans" cxnId="{9543DB76-B62B-8B41-BB61-76FF071E2EA4}">
      <dgm:prSet/>
      <dgm:spPr/>
      <dgm:t>
        <a:bodyPr/>
        <a:lstStyle/>
        <a:p>
          <a:endParaRPr lang="en-US"/>
        </a:p>
      </dgm:t>
    </dgm:pt>
    <dgm:pt modelId="{45C10738-6B01-CE4A-A77B-8896BB649485}" type="sibTrans" cxnId="{9543DB76-B62B-8B41-BB61-76FF071E2EA4}">
      <dgm:prSet/>
      <dgm:spPr/>
      <dgm:t>
        <a:bodyPr/>
        <a:lstStyle/>
        <a:p>
          <a:endParaRPr lang="en-US"/>
        </a:p>
      </dgm:t>
    </dgm:pt>
    <dgm:pt modelId="{2C25A1FC-22A6-7B45-A9B0-50EA81F842CD}">
      <dgm:prSet phldrT="[Text]" custT="1"/>
      <dgm:spPr>
        <a:noFill/>
        <a:ln>
          <a:noFill/>
        </a:ln>
      </dgm:spPr>
      <dgm:t>
        <a:bodyPr/>
        <a:lstStyle/>
        <a:p>
          <a:pPr>
            <a:lnSpc>
              <a:spcPct val="100000"/>
            </a:lnSpc>
          </a:pPr>
          <a:r>
            <a:rPr lang="en-US" sz="2400" kern="1200" dirty="0">
              <a:solidFill>
                <a:schemeClr val="tx1"/>
              </a:solidFill>
            </a:rPr>
            <a:t>611 sites: Expands to depression + anxiety </a:t>
          </a:r>
          <a:r>
            <a:rPr lang="en-US" sz="2400" kern="1200" dirty="0">
              <a:solidFill>
                <a:srgbClr val="249ADB"/>
              </a:solidFill>
              <a:latin typeface="Arial" panose="020B0604020202020204"/>
              <a:ea typeface="+mn-ea"/>
              <a:cs typeface="+mn-cs"/>
            </a:rPr>
            <a:t>TA/Training + Audit feedback + fee for quality Medicaid reimbursement ($150/member/ month)</a:t>
          </a:r>
        </a:p>
      </dgm:t>
    </dgm:pt>
    <dgm:pt modelId="{20889426-1FFA-8F41-95FF-1DD556BC6AE1}" type="parTrans" cxnId="{8913FA67-9382-4C40-BE56-4138A76EC27E}">
      <dgm:prSet/>
      <dgm:spPr/>
      <dgm:t>
        <a:bodyPr/>
        <a:lstStyle/>
        <a:p>
          <a:endParaRPr lang="en-US"/>
        </a:p>
      </dgm:t>
    </dgm:pt>
    <dgm:pt modelId="{F8AFD449-855C-8F46-ADCD-3411E559A0CC}" type="sibTrans" cxnId="{8913FA67-9382-4C40-BE56-4138A76EC27E}">
      <dgm:prSet/>
      <dgm:spPr/>
      <dgm:t>
        <a:bodyPr/>
        <a:lstStyle/>
        <a:p>
          <a:endParaRPr lang="en-US"/>
        </a:p>
      </dgm:t>
    </dgm:pt>
    <dgm:pt modelId="{A4C5F90C-4E3E-F34C-A1A2-448D779664E0}">
      <dgm:prSet phldrT="[Text]" custT="1"/>
      <dgm:spPr>
        <a:noFill/>
        <a:ln>
          <a:noFill/>
        </a:ln>
      </dgm:spPr>
      <dgm:t>
        <a:bodyPr/>
        <a:lstStyle/>
        <a:p>
          <a:pPr>
            <a:lnSpc>
              <a:spcPct val="100000"/>
            </a:lnSpc>
          </a:pPr>
          <a:r>
            <a:rPr lang="en-US" sz="2400" kern="1200" dirty="0">
              <a:solidFill>
                <a:schemeClr val="tx1"/>
              </a:solidFill>
              <a:latin typeface="Arial" panose="020B0604020202020204"/>
              <a:ea typeface="+mn-ea"/>
              <a:cs typeface="+mn-cs"/>
            </a:rPr>
            <a:t>Mixed methods Eval</a:t>
          </a:r>
        </a:p>
        <a:p>
          <a:pPr>
            <a:lnSpc>
              <a:spcPct val="100000"/>
            </a:lnSpc>
          </a:pPr>
          <a:r>
            <a:rPr lang="en-US" sz="2400" kern="1200" dirty="0">
              <a:solidFill>
                <a:srgbClr val="249ADB"/>
              </a:solidFill>
              <a:latin typeface="Arial" panose="020B0604020202020204"/>
              <a:ea typeface="+mn-ea"/>
              <a:cs typeface="+mn-cs"/>
            </a:rPr>
            <a:t>Barriers to </a:t>
          </a:r>
          <a:r>
            <a:rPr lang="en-US" sz="2400" u="none" kern="1200" dirty="0">
              <a:solidFill>
                <a:srgbClr val="249ADB"/>
              </a:solidFill>
              <a:latin typeface="Arial" panose="020B0604020202020204"/>
              <a:ea typeface="+mn-ea"/>
              <a:cs typeface="+mn-cs"/>
            </a:rPr>
            <a:t>sustainability</a:t>
          </a:r>
          <a:r>
            <a:rPr lang="en-US" sz="2400" kern="1200" dirty="0">
              <a:solidFill>
                <a:srgbClr val="249ADB"/>
              </a:solidFill>
              <a:latin typeface="Arial" panose="020B0604020202020204"/>
              <a:ea typeface="+mn-ea"/>
              <a:cs typeface="+mn-cs"/>
            </a:rPr>
            <a:t> </a:t>
          </a:r>
        </a:p>
        <a:p>
          <a:pPr>
            <a:lnSpc>
              <a:spcPct val="100000"/>
            </a:lnSpc>
          </a:pPr>
          <a:r>
            <a:rPr lang="en-US" sz="2400" kern="1200" dirty="0">
              <a:solidFill>
                <a:srgbClr val="249ADB"/>
              </a:solidFill>
              <a:latin typeface="Arial" panose="020B0604020202020204"/>
              <a:ea typeface="+mn-ea"/>
              <a:cs typeface="+mn-cs"/>
            </a:rPr>
            <a:t>Develop strategies/ methods</a:t>
          </a:r>
        </a:p>
        <a:p>
          <a:pPr>
            <a:lnSpc>
              <a:spcPct val="100000"/>
            </a:lnSpc>
          </a:pPr>
          <a:r>
            <a:rPr lang="en-US" sz="2400" kern="1200" dirty="0">
              <a:solidFill>
                <a:srgbClr val="249ADB"/>
              </a:solidFill>
              <a:latin typeface="Arial" panose="020B0604020202020204"/>
              <a:ea typeface="+mn-ea"/>
              <a:cs typeface="+mn-cs"/>
            </a:rPr>
            <a:t>Test sustainability strategies (2020-2022)</a:t>
          </a:r>
        </a:p>
      </dgm:t>
    </dgm:pt>
    <dgm:pt modelId="{F156A6CE-5D54-CA41-8B83-4F7029FD1830}" type="parTrans" cxnId="{F5B370B9-F362-7B42-9875-154ECAAAAC99}">
      <dgm:prSet/>
      <dgm:spPr/>
      <dgm:t>
        <a:bodyPr/>
        <a:lstStyle/>
        <a:p>
          <a:endParaRPr lang="en-US"/>
        </a:p>
      </dgm:t>
    </dgm:pt>
    <dgm:pt modelId="{BB6B3242-8BAC-0240-A9DD-2F610CBFD7B0}" type="sibTrans" cxnId="{F5B370B9-F362-7B42-9875-154ECAAAAC99}">
      <dgm:prSet/>
      <dgm:spPr/>
      <dgm:t>
        <a:bodyPr/>
        <a:lstStyle/>
        <a:p>
          <a:endParaRPr lang="en-US"/>
        </a:p>
      </dgm:t>
    </dgm:pt>
    <dgm:pt modelId="{39113C90-F95C-9D44-A43F-4CE3F47E5131}">
      <dgm:prSet phldrT="[Text]"/>
      <dgm:spPr>
        <a:solidFill>
          <a:srgbClr val="249ADB"/>
        </a:solidFill>
      </dgm:spPr>
      <dgm:t>
        <a:bodyPr/>
        <a:lstStyle/>
        <a:p>
          <a:r>
            <a:rPr lang="en-US" dirty="0"/>
            <a:t>2012 (Implement)</a:t>
          </a:r>
        </a:p>
      </dgm:t>
      <dgm:extLst>
        <a:ext uri="{E40237B7-FDA0-4F09-8148-C483321AD2D9}">
          <dgm14:cNvPr xmlns:dgm14="http://schemas.microsoft.com/office/drawing/2010/diagram" id="0" name="" descr="This graphic has three right-facing arrows that represent the three stages of the study: 1) Implement in 2012, 2) Scale in 2015, and 3) Evaluate in 2016."/>
        </a:ext>
      </dgm:extLst>
    </dgm:pt>
    <dgm:pt modelId="{51013C13-A237-3640-A8AA-CAAD5CD3F572}" type="sibTrans" cxnId="{CC825F20-4BCB-2D42-91E6-D8A6446651F3}">
      <dgm:prSet/>
      <dgm:spPr/>
      <dgm:t>
        <a:bodyPr/>
        <a:lstStyle/>
        <a:p>
          <a:endParaRPr lang="en-US"/>
        </a:p>
      </dgm:t>
    </dgm:pt>
    <dgm:pt modelId="{A9F9D58F-EF36-2D4C-BEAF-5C72714BF500}" type="parTrans" cxnId="{CC825F20-4BCB-2D42-91E6-D8A6446651F3}">
      <dgm:prSet/>
      <dgm:spPr/>
      <dgm:t>
        <a:bodyPr/>
        <a:lstStyle/>
        <a:p>
          <a:endParaRPr lang="en-US"/>
        </a:p>
      </dgm:t>
    </dgm:pt>
    <dgm:pt modelId="{D4D4F753-DB70-5A41-A8E4-BC4FA2DCDD9D}">
      <dgm:prSet phldrT="[Text]"/>
      <dgm:spPr>
        <a:solidFill>
          <a:srgbClr val="1A75A7"/>
        </a:solidFill>
      </dgm:spPr>
      <dgm:t>
        <a:bodyPr/>
        <a:lstStyle/>
        <a:p>
          <a:r>
            <a:rPr lang="en-US" dirty="0"/>
            <a:t>2015- (Scale)</a:t>
          </a:r>
        </a:p>
      </dgm:t>
    </dgm:pt>
    <dgm:pt modelId="{B89529E1-E063-CC4B-935E-A8DEDDDB4CE0}" type="sibTrans" cxnId="{82CAB028-0DAE-484E-8700-B94D46E34F28}">
      <dgm:prSet/>
      <dgm:spPr/>
      <dgm:t>
        <a:bodyPr/>
        <a:lstStyle/>
        <a:p>
          <a:endParaRPr lang="en-US"/>
        </a:p>
      </dgm:t>
    </dgm:pt>
    <dgm:pt modelId="{2B709631-666B-F040-872A-DFC9A52E124A}" type="parTrans" cxnId="{82CAB028-0DAE-484E-8700-B94D46E34F28}">
      <dgm:prSet/>
      <dgm:spPr/>
      <dgm:t>
        <a:bodyPr/>
        <a:lstStyle/>
        <a:p>
          <a:endParaRPr lang="en-US"/>
        </a:p>
      </dgm:t>
    </dgm:pt>
    <dgm:pt modelId="{2FE2BAE3-E285-FD49-BEB1-4A701CB0A57F}">
      <dgm:prSet phldrT="[Text]" custT="1"/>
      <dgm:spPr>
        <a:solidFill>
          <a:schemeClr val="accent1">
            <a:lumMod val="50000"/>
          </a:schemeClr>
        </a:solidFill>
        <a:ln>
          <a:noFill/>
        </a:ln>
      </dgm:spPr>
      <dgm:t>
        <a:bodyPr/>
        <a:lstStyle/>
        <a:p>
          <a:pPr>
            <a:lnSpc>
              <a:spcPct val="100000"/>
            </a:lnSpc>
          </a:pPr>
          <a:r>
            <a:rPr lang="en-US" sz="3100" kern="1200" dirty="0"/>
            <a:t>2016- (Evaluate)</a:t>
          </a:r>
          <a:endParaRPr lang="en-US" sz="3100" kern="1200" dirty="0">
            <a:solidFill>
              <a:srgbClr val="249ADB"/>
            </a:solidFill>
            <a:latin typeface="Arial" panose="020B0604020202020204"/>
            <a:ea typeface="+mn-ea"/>
            <a:cs typeface="+mn-cs"/>
          </a:endParaRPr>
        </a:p>
      </dgm:t>
    </dgm:pt>
    <dgm:pt modelId="{D07BA0A3-99DE-2F44-B59E-40C9FE9F0561}" type="sibTrans" cxnId="{310E7BA0-F46D-8947-B399-D2D3C75E1428}">
      <dgm:prSet/>
      <dgm:spPr/>
      <dgm:t>
        <a:bodyPr/>
        <a:lstStyle/>
        <a:p>
          <a:endParaRPr lang="en-US"/>
        </a:p>
      </dgm:t>
    </dgm:pt>
    <dgm:pt modelId="{212677F7-7933-BC4C-B5B5-284CDB917A18}" type="parTrans" cxnId="{310E7BA0-F46D-8947-B399-D2D3C75E1428}">
      <dgm:prSet/>
      <dgm:spPr/>
      <dgm:t>
        <a:bodyPr/>
        <a:lstStyle/>
        <a:p>
          <a:endParaRPr lang="en-US"/>
        </a:p>
      </dgm:t>
    </dgm:pt>
    <dgm:pt modelId="{E0B45433-5FD7-6E4F-B32E-3988D34C3106}" type="pres">
      <dgm:prSet presAssocID="{53B880DA-1D30-5141-B5E6-77A887F880B2}" presName="Name0" presStyleCnt="0">
        <dgm:presLayoutVars>
          <dgm:chMax val="5"/>
          <dgm:chPref val="5"/>
          <dgm:dir/>
          <dgm:animLvl val="lvl"/>
        </dgm:presLayoutVars>
      </dgm:prSet>
      <dgm:spPr/>
    </dgm:pt>
    <dgm:pt modelId="{8B95A2B4-7BAA-4046-B933-C5B96547065E}" type="pres">
      <dgm:prSet presAssocID="{39113C90-F95C-9D44-A43F-4CE3F47E5131}" presName="parentText1" presStyleLbl="node1" presStyleIdx="0" presStyleCnt="3">
        <dgm:presLayoutVars>
          <dgm:chMax/>
          <dgm:chPref val="3"/>
          <dgm:bulletEnabled val="1"/>
        </dgm:presLayoutVars>
      </dgm:prSet>
      <dgm:spPr/>
    </dgm:pt>
    <dgm:pt modelId="{BC5A50FC-DA6D-3043-A746-3D9678C02EE9}" type="pres">
      <dgm:prSet presAssocID="{39113C90-F95C-9D44-A43F-4CE3F47E5131}" presName="childText1" presStyleLbl="solidAlignAcc1" presStyleIdx="0" presStyleCnt="3" custScaleX="101429" custScaleY="109105" custLinFactNeighborX="-1159" custLinFactNeighborY="3943">
        <dgm:presLayoutVars>
          <dgm:chMax val="0"/>
          <dgm:chPref val="0"/>
          <dgm:bulletEnabled val="1"/>
        </dgm:presLayoutVars>
      </dgm:prSet>
      <dgm:spPr/>
    </dgm:pt>
    <dgm:pt modelId="{A9F8E1C6-F94F-0848-93BC-72E6A46C8F90}" type="pres">
      <dgm:prSet presAssocID="{D4D4F753-DB70-5A41-A8E4-BC4FA2DCDD9D}" presName="parentText2" presStyleLbl="node1" presStyleIdx="1" presStyleCnt="3">
        <dgm:presLayoutVars>
          <dgm:chMax/>
          <dgm:chPref val="3"/>
          <dgm:bulletEnabled val="1"/>
        </dgm:presLayoutVars>
      </dgm:prSet>
      <dgm:spPr/>
    </dgm:pt>
    <dgm:pt modelId="{D0C86F58-0BD7-6049-AE86-4A714088E3F1}" type="pres">
      <dgm:prSet presAssocID="{D4D4F753-DB70-5A41-A8E4-BC4FA2DCDD9D}" presName="childText2" presStyleLbl="solidAlignAcc1" presStyleIdx="1" presStyleCnt="3" custScaleX="96428" custLinFactNeighborX="-2369" custLinFactNeighborY="1126">
        <dgm:presLayoutVars>
          <dgm:chMax val="0"/>
          <dgm:chPref val="0"/>
          <dgm:bulletEnabled val="1"/>
        </dgm:presLayoutVars>
      </dgm:prSet>
      <dgm:spPr/>
    </dgm:pt>
    <dgm:pt modelId="{CD8759AD-CD49-C94A-BC32-3D7B53581D27}" type="pres">
      <dgm:prSet presAssocID="{2FE2BAE3-E285-FD49-BEB1-4A701CB0A57F}" presName="parentText3" presStyleLbl="node1" presStyleIdx="2" presStyleCnt="3">
        <dgm:presLayoutVars>
          <dgm:chMax/>
          <dgm:chPref val="3"/>
          <dgm:bulletEnabled val="1"/>
        </dgm:presLayoutVars>
      </dgm:prSet>
      <dgm:spPr/>
    </dgm:pt>
    <dgm:pt modelId="{6C860B2B-ABED-3446-8BCE-632C207933AF}" type="pres">
      <dgm:prSet presAssocID="{2FE2BAE3-E285-FD49-BEB1-4A701CB0A57F}" presName="childText3" presStyleLbl="solidAlignAcc1" presStyleIdx="2" presStyleCnt="3" custScaleX="108135">
        <dgm:presLayoutVars>
          <dgm:chMax val="0"/>
          <dgm:chPref val="0"/>
          <dgm:bulletEnabled val="1"/>
        </dgm:presLayoutVars>
      </dgm:prSet>
      <dgm:spPr/>
    </dgm:pt>
  </dgm:ptLst>
  <dgm:cxnLst>
    <dgm:cxn modelId="{279EAE11-C376-5349-9446-433C6503C4E2}" type="presOf" srcId="{39113C90-F95C-9D44-A43F-4CE3F47E5131}" destId="{8B95A2B4-7BAA-4046-B933-C5B96547065E}" srcOrd="0" destOrd="0" presId="urn:microsoft.com/office/officeart/2009/3/layout/IncreasingArrowsProcess"/>
    <dgm:cxn modelId="{A740C41E-8642-BF40-AABF-20C1D123300F}" type="presOf" srcId="{2FE2BAE3-E285-FD49-BEB1-4A701CB0A57F}" destId="{CD8759AD-CD49-C94A-BC32-3D7B53581D27}" srcOrd="0" destOrd="0" presId="urn:microsoft.com/office/officeart/2009/3/layout/IncreasingArrowsProcess"/>
    <dgm:cxn modelId="{D935FF1E-9A60-114A-8506-00627ACEA5EA}" type="presOf" srcId="{D4D4F753-DB70-5A41-A8E4-BC4FA2DCDD9D}" destId="{A9F8E1C6-F94F-0848-93BC-72E6A46C8F90}" srcOrd="0" destOrd="0" presId="urn:microsoft.com/office/officeart/2009/3/layout/IncreasingArrowsProcess"/>
    <dgm:cxn modelId="{CC825F20-4BCB-2D42-91E6-D8A6446651F3}" srcId="{53B880DA-1D30-5141-B5E6-77A887F880B2}" destId="{39113C90-F95C-9D44-A43F-4CE3F47E5131}" srcOrd="0" destOrd="0" parTransId="{A9F9D58F-EF36-2D4C-BEAF-5C72714BF500}" sibTransId="{51013C13-A237-3640-A8AA-CAAD5CD3F572}"/>
    <dgm:cxn modelId="{82CAB028-0DAE-484E-8700-B94D46E34F28}" srcId="{53B880DA-1D30-5141-B5E6-77A887F880B2}" destId="{D4D4F753-DB70-5A41-A8E4-BC4FA2DCDD9D}" srcOrd="1" destOrd="0" parTransId="{2B709631-666B-F040-872A-DFC9A52E124A}" sibTransId="{B89529E1-E063-CC4B-935E-A8DEDDDB4CE0}"/>
    <dgm:cxn modelId="{8913FA67-9382-4C40-BE56-4138A76EC27E}" srcId="{D4D4F753-DB70-5A41-A8E4-BC4FA2DCDD9D}" destId="{2C25A1FC-22A6-7B45-A9B0-50EA81F842CD}" srcOrd="0" destOrd="0" parTransId="{20889426-1FFA-8F41-95FF-1DD556BC6AE1}" sibTransId="{F8AFD449-855C-8F46-ADCD-3411E559A0CC}"/>
    <dgm:cxn modelId="{B9A1266D-60AE-1440-B504-239EB67FEB54}" type="presOf" srcId="{53B880DA-1D30-5141-B5E6-77A887F880B2}" destId="{E0B45433-5FD7-6E4F-B32E-3988D34C3106}" srcOrd="0" destOrd="0" presId="urn:microsoft.com/office/officeart/2009/3/layout/IncreasingArrowsProcess"/>
    <dgm:cxn modelId="{9543DB76-B62B-8B41-BB61-76FF071E2EA4}" srcId="{39113C90-F95C-9D44-A43F-4CE3F47E5131}" destId="{E3EDE181-E5C2-2349-89ED-ECACDDC04D6E}" srcOrd="0" destOrd="0" parTransId="{70A1D6C8-F843-2F4E-BFBE-39EEC5A242C9}" sibTransId="{45C10738-6B01-CE4A-A77B-8896BB649485}"/>
    <dgm:cxn modelId="{6CD2C885-0573-DF46-AAF7-BA74F5D2DCF6}" type="presOf" srcId="{2C25A1FC-22A6-7B45-A9B0-50EA81F842CD}" destId="{D0C86F58-0BD7-6049-AE86-4A714088E3F1}" srcOrd="0" destOrd="0" presId="urn:microsoft.com/office/officeart/2009/3/layout/IncreasingArrowsProcess"/>
    <dgm:cxn modelId="{310E7BA0-F46D-8947-B399-D2D3C75E1428}" srcId="{53B880DA-1D30-5141-B5E6-77A887F880B2}" destId="{2FE2BAE3-E285-FD49-BEB1-4A701CB0A57F}" srcOrd="2" destOrd="0" parTransId="{212677F7-7933-BC4C-B5B5-284CDB917A18}" sibTransId="{D07BA0A3-99DE-2F44-B59E-40C9FE9F0561}"/>
    <dgm:cxn modelId="{8A48E8A7-2F4C-7046-A2E9-016949222433}" type="presOf" srcId="{E3EDE181-E5C2-2349-89ED-ECACDDC04D6E}" destId="{BC5A50FC-DA6D-3043-A746-3D9678C02EE9}" srcOrd="0" destOrd="0" presId="urn:microsoft.com/office/officeart/2009/3/layout/IncreasingArrowsProcess"/>
    <dgm:cxn modelId="{F5B370B9-F362-7B42-9875-154ECAAAAC99}" srcId="{2FE2BAE3-E285-FD49-BEB1-4A701CB0A57F}" destId="{A4C5F90C-4E3E-F34C-A1A2-448D779664E0}" srcOrd="0" destOrd="0" parTransId="{F156A6CE-5D54-CA41-8B83-4F7029FD1830}" sibTransId="{BB6B3242-8BAC-0240-A9DD-2F610CBFD7B0}"/>
    <dgm:cxn modelId="{11218FF9-85A1-724D-9D68-E580D174F67C}" type="presOf" srcId="{A4C5F90C-4E3E-F34C-A1A2-448D779664E0}" destId="{6C860B2B-ABED-3446-8BCE-632C207933AF}" srcOrd="0" destOrd="0" presId="urn:microsoft.com/office/officeart/2009/3/layout/IncreasingArrowsProcess"/>
    <dgm:cxn modelId="{13141D47-3F60-6D4B-90A4-4836E1AE5F6B}" type="presParOf" srcId="{E0B45433-5FD7-6E4F-B32E-3988D34C3106}" destId="{8B95A2B4-7BAA-4046-B933-C5B96547065E}" srcOrd="0" destOrd="0" presId="urn:microsoft.com/office/officeart/2009/3/layout/IncreasingArrowsProcess"/>
    <dgm:cxn modelId="{E9CA3996-0317-4F4F-8C00-C0E9085855B1}" type="presParOf" srcId="{E0B45433-5FD7-6E4F-B32E-3988D34C3106}" destId="{BC5A50FC-DA6D-3043-A746-3D9678C02EE9}" srcOrd="1" destOrd="0" presId="urn:microsoft.com/office/officeart/2009/3/layout/IncreasingArrowsProcess"/>
    <dgm:cxn modelId="{79198B3E-F041-C74A-B260-0237AF663150}" type="presParOf" srcId="{E0B45433-5FD7-6E4F-B32E-3988D34C3106}" destId="{A9F8E1C6-F94F-0848-93BC-72E6A46C8F90}" srcOrd="2" destOrd="0" presId="urn:microsoft.com/office/officeart/2009/3/layout/IncreasingArrowsProcess"/>
    <dgm:cxn modelId="{7431B91F-37E0-B94F-978E-69CCEA6CEC45}" type="presParOf" srcId="{E0B45433-5FD7-6E4F-B32E-3988D34C3106}" destId="{D0C86F58-0BD7-6049-AE86-4A714088E3F1}" srcOrd="3" destOrd="0" presId="urn:microsoft.com/office/officeart/2009/3/layout/IncreasingArrowsProcess"/>
    <dgm:cxn modelId="{7E7FF407-A547-EE46-89F3-D8717B876FAD}" type="presParOf" srcId="{E0B45433-5FD7-6E4F-B32E-3988D34C3106}" destId="{CD8759AD-CD49-C94A-BC32-3D7B53581D27}" srcOrd="4" destOrd="0" presId="urn:microsoft.com/office/officeart/2009/3/layout/IncreasingArrowsProcess"/>
    <dgm:cxn modelId="{78959217-74A9-D547-9289-D361F6649240}" type="presParOf" srcId="{E0B45433-5FD7-6E4F-B32E-3988D34C3106}" destId="{6C860B2B-ABED-3446-8BCE-632C207933AF}" srcOrd="5" destOrd="0" presId="urn:microsoft.com/office/officeart/2009/3/layout/IncreasingArrowsProcess"/>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5A2B4-7BAA-4046-B933-C5B96547065E}">
      <dsp:nvSpPr>
        <dsp:cNvPr id="0" name=""/>
        <dsp:cNvSpPr/>
      </dsp:nvSpPr>
      <dsp:spPr>
        <a:xfrm>
          <a:off x="42781" y="155962"/>
          <a:ext cx="10694417" cy="1557514"/>
        </a:xfrm>
        <a:prstGeom prst="rightArrow">
          <a:avLst>
            <a:gd name="adj1" fmla="val 50000"/>
            <a:gd name="adj2" fmla="val 50000"/>
          </a:avLst>
        </a:prstGeom>
        <a:solidFill>
          <a:srgbClr val="249AD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254000" bIns="247255" numCol="1" spcCol="1270" anchor="ctr" anchorCtr="0">
          <a:noAutofit/>
        </a:bodyPr>
        <a:lstStyle/>
        <a:p>
          <a:pPr marL="0" lvl="0" indent="0" algn="l" defTabSz="1377950">
            <a:lnSpc>
              <a:spcPct val="90000"/>
            </a:lnSpc>
            <a:spcBef>
              <a:spcPct val="0"/>
            </a:spcBef>
            <a:spcAft>
              <a:spcPct val="35000"/>
            </a:spcAft>
            <a:buNone/>
          </a:pPr>
          <a:r>
            <a:rPr lang="en-US" sz="3100" kern="1200" dirty="0"/>
            <a:t>2012 (Implement)</a:t>
          </a:r>
        </a:p>
      </dsp:txBody>
      <dsp:txXfrm>
        <a:off x="42781" y="545341"/>
        <a:ext cx="10305039" cy="778757"/>
      </dsp:txXfrm>
    </dsp:sp>
    <dsp:sp modelId="{BC5A50FC-DA6D-3043-A746-3D9678C02EE9}">
      <dsp:nvSpPr>
        <dsp:cNvPr id="0" name=""/>
        <dsp:cNvSpPr/>
      </dsp:nvSpPr>
      <dsp:spPr>
        <a:xfrm>
          <a:off x="0" y="1338743"/>
          <a:ext cx="3340950" cy="3273528"/>
        </a:xfrm>
        <a:prstGeom prst="rect">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dirty="0"/>
            <a:t>32 sites (19 academic centers, incl. H+H w/ 1 million patients) </a:t>
          </a:r>
          <a:r>
            <a:rPr lang="en-US" sz="2400" kern="1200" dirty="0">
              <a:solidFill>
                <a:srgbClr val="249ADB"/>
              </a:solidFill>
            </a:rPr>
            <a:t>(Training, tech assistance, funds, quality monitoring)</a:t>
          </a:r>
        </a:p>
        <a:p>
          <a:pPr marL="0" lvl="0" indent="0" algn="l" defTabSz="1066800">
            <a:lnSpc>
              <a:spcPct val="100000"/>
            </a:lnSpc>
            <a:spcBef>
              <a:spcPct val="0"/>
            </a:spcBef>
            <a:spcAft>
              <a:spcPct val="35000"/>
            </a:spcAft>
            <a:buNone/>
          </a:pPr>
          <a:r>
            <a:rPr lang="en-US" sz="1800" kern="1200" dirty="0"/>
            <a:t>	</a:t>
          </a:r>
        </a:p>
      </dsp:txBody>
      <dsp:txXfrm>
        <a:off x="0" y="1338743"/>
        <a:ext cx="3340950" cy="3273528"/>
      </dsp:txXfrm>
    </dsp:sp>
    <dsp:sp modelId="{A9F8E1C6-F94F-0848-93BC-72E6A46C8F90}">
      <dsp:nvSpPr>
        <dsp:cNvPr id="0" name=""/>
        <dsp:cNvSpPr/>
      </dsp:nvSpPr>
      <dsp:spPr>
        <a:xfrm>
          <a:off x="3336661" y="675133"/>
          <a:ext cx="7400536" cy="1557514"/>
        </a:xfrm>
        <a:prstGeom prst="rightArrow">
          <a:avLst>
            <a:gd name="adj1" fmla="val 50000"/>
            <a:gd name="adj2" fmla="val 50000"/>
          </a:avLst>
        </a:prstGeom>
        <a:solidFill>
          <a:srgbClr val="1A75A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254000" bIns="247255" numCol="1" spcCol="1270" anchor="ctr" anchorCtr="0">
          <a:noAutofit/>
        </a:bodyPr>
        <a:lstStyle/>
        <a:p>
          <a:pPr marL="0" lvl="0" indent="0" algn="l" defTabSz="1377950">
            <a:lnSpc>
              <a:spcPct val="90000"/>
            </a:lnSpc>
            <a:spcBef>
              <a:spcPct val="0"/>
            </a:spcBef>
            <a:spcAft>
              <a:spcPct val="35000"/>
            </a:spcAft>
            <a:buNone/>
          </a:pPr>
          <a:r>
            <a:rPr lang="en-US" sz="3100" kern="1200" dirty="0"/>
            <a:t>2015- (Scale)</a:t>
          </a:r>
        </a:p>
      </dsp:txBody>
      <dsp:txXfrm>
        <a:off x="3336661" y="1064512"/>
        <a:ext cx="7011158" cy="778757"/>
      </dsp:txXfrm>
    </dsp:sp>
    <dsp:sp modelId="{D0C86F58-0BD7-6049-AE86-4A714088E3F1}">
      <dsp:nvSpPr>
        <dsp:cNvPr id="0" name=""/>
        <dsp:cNvSpPr/>
      </dsp:nvSpPr>
      <dsp:spPr>
        <a:xfrm>
          <a:off x="3317458" y="1909986"/>
          <a:ext cx="3176223" cy="3000346"/>
        </a:xfrm>
        <a:prstGeom prst="rect">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dirty="0">
              <a:solidFill>
                <a:schemeClr val="tx1"/>
              </a:solidFill>
            </a:rPr>
            <a:t>611 sites: Expands to depression + anxiety </a:t>
          </a:r>
          <a:r>
            <a:rPr lang="en-US" sz="2400" kern="1200" dirty="0">
              <a:solidFill>
                <a:srgbClr val="249ADB"/>
              </a:solidFill>
              <a:latin typeface="Arial" panose="020B0604020202020204"/>
              <a:ea typeface="+mn-ea"/>
              <a:cs typeface="+mn-cs"/>
            </a:rPr>
            <a:t>TA/Training + Audit feedback + fee for quality Medicaid reimbursement ($150/member/ month)</a:t>
          </a:r>
        </a:p>
      </dsp:txBody>
      <dsp:txXfrm>
        <a:off x="3317458" y="1909986"/>
        <a:ext cx="3176223" cy="3000346"/>
      </dsp:txXfrm>
    </dsp:sp>
    <dsp:sp modelId="{CD8759AD-CD49-C94A-BC32-3D7B53581D27}">
      <dsp:nvSpPr>
        <dsp:cNvPr id="0" name=""/>
        <dsp:cNvSpPr/>
      </dsp:nvSpPr>
      <dsp:spPr>
        <a:xfrm>
          <a:off x="6630542" y="1194305"/>
          <a:ext cx="4106656" cy="1557514"/>
        </a:xfrm>
        <a:prstGeom prst="rightArrow">
          <a:avLst>
            <a:gd name="adj1" fmla="val 50000"/>
            <a:gd name="adj2" fmla="val 50000"/>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254000" bIns="247255" numCol="1" spcCol="1270" anchor="ctr" anchorCtr="0">
          <a:noAutofit/>
        </a:bodyPr>
        <a:lstStyle/>
        <a:p>
          <a:pPr marL="0" lvl="0" indent="0" algn="l" defTabSz="1377950">
            <a:lnSpc>
              <a:spcPct val="100000"/>
            </a:lnSpc>
            <a:spcBef>
              <a:spcPct val="0"/>
            </a:spcBef>
            <a:spcAft>
              <a:spcPct val="35000"/>
            </a:spcAft>
            <a:buNone/>
          </a:pPr>
          <a:r>
            <a:rPr lang="en-US" sz="3100" kern="1200" dirty="0"/>
            <a:t>2016- (Evaluate)</a:t>
          </a:r>
          <a:endParaRPr lang="en-US" sz="3100" kern="1200" dirty="0">
            <a:solidFill>
              <a:srgbClr val="249ADB"/>
            </a:solidFill>
            <a:latin typeface="Arial" panose="020B0604020202020204"/>
            <a:ea typeface="+mn-ea"/>
            <a:cs typeface="+mn-cs"/>
          </a:endParaRPr>
        </a:p>
      </dsp:txBody>
      <dsp:txXfrm>
        <a:off x="6630542" y="1583684"/>
        <a:ext cx="3717278" cy="778757"/>
      </dsp:txXfrm>
    </dsp:sp>
    <dsp:sp modelId="{6C860B2B-ABED-3446-8BCE-632C207933AF}">
      <dsp:nvSpPr>
        <dsp:cNvPr id="0" name=""/>
        <dsp:cNvSpPr/>
      </dsp:nvSpPr>
      <dsp:spPr>
        <a:xfrm>
          <a:off x="6496563" y="2395374"/>
          <a:ext cx="3561837" cy="2956436"/>
        </a:xfrm>
        <a:prstGeom prst="rect">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dirty="0">
              <a:solidFill>
                <a:schemeClr val="tx1"/>
              </a:solidFill>
              <a:latin typeface="Arial" panose="020B0604020202020204"/>
              <a:ea typeface="+mn-ea"/>
              <a:cs typeface="+mn-cs"/>
            </a:rPr>
            <a:t>Mixed methods Eval</a:t>
          </a:r>
        </a:p>
        <a:p>
          <a:pPr marL="0" lvl="0" indent="0" algn="l" defTabSz="1066800">
            <a:lnSpc>
              <a:spcPct val="100000"/>
            </a:lnSpc>
            <a:spcBef>
              <a:spcPct val="0"/>
            </a:spcBef>
            <a:spcAft>
              <a:spcPct val="35000"/>
            </a:spcAft>
            <a:buNone/>
          </a:pPr>
          <a:r>
            <a:rPr lang="en-US" sz="2400" kern="1200" dirty="0">
              <a:solidFill>
                <a:srgbClr val="249ADB"/>
              </a:solidFill>
              <a:latin typeface="Arial" panose="020B0604020202020204"/>
              <a:ea typeface="+mn-ea"/>
              <a:cs typeface="+mn-cs"/>
            </a:rPr>
            <a:t>Barriers to </a:t>
          </a:r>
          <a:r>
            <a:rPr lang="en-US" sz="2400" u="none" kern="1200" dirty="0">
              <a:solidFill>
                <a:srgbClr val="249ADB"/>
              </a:solidFill>
              <a:latin typeface="Arial" panose="020B0604020202020204"/>
              <a:ea typeface="+mn-ea"/>
              <a:cs typeface="+mn-cs"/>
            </a:rPr>
            <a:t>sustainability</a:t>
          </a:r>
          <a:r>
            <a:rPr lang="en-US" sz="2400" kern="1200" dirty="0">
              <a:solidFill>
                <a:srgbClr val="249ADB"/>
              </a:solidFill>
              <a:latin typeface="Arial" panose="020B0604020202020204"/>
              <a:ea typeface="+mn-ea"/>
              <a:cs typeface="+mn-cs"/>
            </a:rPr>
            <a:t> </a:t>
          </a:r>
        </a:p>
        <a:p>
          <a:pPr marL="0" lvl="0" indent="0" algn="l" defTabSz="1066800">
            <a:lnSpc>
              <a:spcPct val="100000"/>
            </a:lnSpc>
            <a:spcBef>
              <a:spcPct val="0"/>
            </a:spcBef>
            <a:spcAft>
              <a:spcPct val="35000"/>
            </a:spcAft>
            <a:buNone/>
          </a:pPr>
          <a:r>
            <a:rPr lang="en-US" sz="2400" kern="1200" dirty="0">
              <a:solidFill>
                <a:srgbClr val="249ADB"/>
              </a:solidFill>
              <a:latin typeface="Arial" panose="020B0604020202020204"/>
              <a:ea typeface="+mn-ea"/>
              <a:cs typeface="+mn-cs"/>
            </a:rPr>
            <a:t>Develop strategies/ methods</a:t>
          </a:r>
        </a:p>
        <a:p>
          <a:pPr marL="0" lvl="0" indent="0" algn="l" defTabSz="1066800">
            <a:lnSpc>
              <a:spcPct val="100000"/>
            </a:lnSpc>
            <a:spcBef>
              <a:spcPct val="0"/>
            </a:spcBef>
            <a:spcAft>
              <a:spcPct val="35000"/>
            </a:spcAft>
            <a:buNone/>
          </a:pPr>
          <a:r>
            <a:rPr lang="en-US" sz="2400" kern="1200" dirty="0">
              <a:solidFill>
                <a:srgbClr val="249ADB"/>
              </a:solidFill>
              <a:latin typeface="Arial" panose="020B0604020202020204"/>
              <a:ea typeface="+mn-ea"/>
              <a:cs typeface="+mn-cs"/>
            </a:rPr>
            <a:t>Test sustainability strategies (2020-2022)</a:t>
          </a:r>
        </a:p>
      </dsp:txBody>
      <dsp:txXfrm>
        <a:off x="6496563" y="2395374"/>
        <a:ext cx="3561837" cy="2956436"/>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E40ABE-DCA6-4B7A-B1BC-961182C98C1E}" type="datetimeFigureOut">
              <a:rPr lang="en-US" smtClean="0"/>
              <a:pPr/>
              <a:t>4/10/2024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3DE9D1-BBA0-4F2C-9FA0-7B37DDC69B66}" type="slidenum">
              <a:rPr lang="en-US" smtClean="0"/>
              <a:pPr/>
              <a:t>‹#›</a:t>
            </a:fld>
            <a:endParaRPr lang="en-US"/>
          </a:p>
        </p:txBody>
      </p:sp>
    </p:spTree>
    <p:extLst>
      <p:ext uri="{BB962C8B-B14F-4D97-AF65-F5344CB8AC3E}">
        <p14:creationId xmlns:p14="http://schemas.microsoft.com/office/powerpoint/2010/main" val="824525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06A1E-4DC8-4B97-9735-D05403F9CA2D}" type="datetimeFigureOut">
              <a:rPr lang="en-US" smtClean="0"/>
              <a:t>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BA40C-25F7-4A81-B7B0-365A5351FE20}" type="slidenum">
              <a:rPr lang="en-US" smtClean="0"/>
              <a:t>‹#›</a:t>
            </a:fld>
            <a:endParaRPr lang="en-US"/>
          </a:p>
        </p:txBody>
      </p:sp>
    </p:spTree>
    <p:extLst>
      <p:ext uri="{BB962C8B-B14F-4D97-AF65-F5344CB8AC3E}">
        <p14:creationId xmlns:p14="http://schemas.microsoft.com/office/powerpoint/2010/main" val="26149740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a:t>
            </a:fld>
            <a:endParaRPr lang="en-US"/>
          </a:p>
        </p:txBody>
      </p:sp>
    </p:spTree>
    <p:extLst>
      <p:ext uri="{BB962C8B-B14F-4D97-AF65-F5344CB8AC3E}">
        <p14:creationId xmlns:p14="http://schemas.microsoft.com/office/powerpoint/2010/main" val="255798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effectLst/>
                <a:latin typeface="Calibri" panose="020F0502020204030204" pitchFamily="34" charset="0"/>
                <a:ea typeface="Calibri" panose="020F0502020204030204" pitchFamily="34" charset="0"/>
                <a:cs typeface="Arial" panose="020B0604020202020204" pitchFamily="34" charset="0"/>
              </a:rPr>
              <a:t>Hello everyone. We have </a:t>
            </a:r>
            <a:r>
              <a:rPr lang="en-US" sz="1400" dirty="0">
                <a:latin typeface="Calibri" panose="020F0502020204030204" pitchFamily="34" charset="0"/>
                <a:ea typeface="Calibri" panose="020F0502020204030204" pitchFamily="34" charset="0"/>
                <a:cs typeface="Arial" panose="020B0604020202020204" pitchFamily="34" charset="0"/>
              </a:rPr>
              <a:t>four</a:t>
            </a:r>
            <a:r>
              <a:rPr lang="en-US" sz="1400" dirty="0">
                <a:effectLst/>
                <a:latin typeface="Calibri" panose="020F0502020204030204" pitchFamily="34" charset="0"/>
                <a:ea typeface="Calibri" panose="020F0502020204030204" pitchFamily="34" charset="0"/>
                <a:cs typeface="Arial" panose="020B0604020202020204" pitchFamily="34" charset="0"/>
              </a:rPr>
              <a:t> primary care researchers here today. The first two presenters will discuss their research on the integration of behavioral health in primary care. Join me in welcoming:</a:t>
            </a:r>
          </a:p>
          <a:p>
            <a:pPr marL="342900" marR="0" lvl="0" indent="-342900" rtl="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Andrea K. Graham, PhD (Northwestern University Feinberg School of Medicine), who will present on her research study </a:t>
            </a:r>
            <a:r>
              <a:rPr lang="en-US" sz="1800" i="1" dirty="0">
                <a:effectLst/>
                <a:latin typeface="Calibri" panose="020F0502020204030204" pitchFamily="34" charset="0"/>
                <a:ea typeface="Calibri" panose="020F0502020204030204" pitchFamily="34" charset="0"/>
              </a:rPr>
              <a:t>Implementation of Digital Mental Health Tools in Ambulatory Care Coordination</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rPr>
              <a:t>Nathalie Moise, MD, MS, FAHA (Columbia University Irving Medical Center</a:t>
            </a:r>
            <a:r>
              <a:rPr lang="en-US" sz="1800" i="1" dirty="0">
                <a:solidFill>
                  <a:srgbClr val="000000"/>
                </a:solidFill>
                <a:effectLst/>
                <a:latin typeface="Calibri" panose="020F0502020204030204" pitchFamily="34" charset="0"/>
                <a:ea typeface="Calibri" panose="020F0502020204030204" pitchFamily="34" charset="0"/>
              </a:rPr>
              <a:t>), </a:t>
            </a:r>
            <a:r>
              <a:rPr lang="en-US" sz="1800" i="0" dirty="0">
                <a:solidFill>
                  <a:srgbClr val="000000"/>
                </a:solidFill>
                <a:effectLst/>
                <a:latin typeface="Calibri" panose="020F0502020204030204" pitchFamily="34" charset="0"/>
                <a:ea typeface="Calibri" panose="020F0502020204030204" pitchFamily="34" charset="0"/>
              </a:rPr>
              <a:t>who will present on her research study </a:t>
            </a:r>
            <a:r>
              <a:rPr lang="en-US" sz="1800" i="1" dirty="0">
                <a:solidFill>
                  <a:srgbClr val="000000"/>
                </a:solidFill>
                <a:effectLst/>
                <a:latin typeface="Calibri" panose="020F0502020204030204" pitchFamily="34" charset="0"/>
                <a:ea typeface="Calibri" panose="020F0502020204030204" pitchFamily="34" charset="0"/>
              </a:rPr>
              <a:t>TRANSFORM DEPCARE: A Theoretical Approach to Improving Patient Engagement and Shared Decision Making for Minorities in Collaborative Depression Care</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rPr>
              <a:t>Myself and and Neil Korsen, MD, MSc (</a:t>
            </a:r>
            <a:r>
              <a:rPr lang="en-US" sz="1800" dirty="0" err="1">
                <a:solidFill>
                  <a:srgbClr val="000000"/>
                </a:solidFill>
                <a:effectLst/>
                <a:latin typeface="Calibri" panose="020F0502020204030204" pitchFamily="34" charset="0"/>
                <a:ea typeface="Calibri" panose="020F0502020204030204" pitchFamily="34" charset="0"/>
              </a:rPr>
              <a:t>MaineHealth</a:t>
            </a:r>
            <a:r>
              <a:rPr lang="en-US" sz="1800" dirty="0">
                <a:solidFill>
                  <a:srgbClr val="000000"/>
                </a:solidFill>
                <a:effectLst/>
                <a:latin typeface="Calibri" panose="020F0502020204030204" pitchFamily="34" charset="0"/>
                <a:ea typeface="Calibri" panose="020F0502020204030204" pitchFamily="34" charset="0"/>
              </a:rPr>
              <a:t> Institute for Research), - together we will present on The AHRQ Academy. </a:t>
            </a:r>
            <a:endParaRPr lang="en-US" sz="1800" dirty="0">
              <a:effectLst/>
              <a:latin typeface="Calibri" panose="020F0502020204030204" pitchFamily="34" charset="0"/>
              <a:ea typeface="Calibri" panose="020F0502020204030204" pitchFamily="34" charset="0"/>
            </a:endParaRPr>
          </a:p>
          <a:p>
            <a:endParaRPr lang="en-US" sz="1400" dirty="0">
              <a:effectLst/>
              <a:latin typeface="Calibri" panose="020F0502020204030204" pitchFamily="34" charset="0"/>
              <a:ea typeface="Calibri" panose="020F0502020204030204" pitchFamily="34" charset="0"/>
              <a:cs typeface="Arial" panose="020B0604020202020204" pitchFamily="34" charset="0"/>
            </a:endParaRPr>
          </a:p>
          <a:p>
            <a:r>
              <a:rPr lang="en-US" sz="1400" dirty="0">
                <a:effectLst/>
                <a:latin typeface="Calibri" panose="020F0502020204030204" pitchFamily="34" charset="0"/>
                <a:ea typeface="Calibri" panose="020F0502020204030204" pitchFamily="34" charset="0"/>
                <a:cs typeface="Arial" panose="020B0604020202020204" pitchFamily="34" charset="0"/>
              </a:rPr>
              <a:t>Be sure to save your questions – we’ll have the Q&amp;A session after all the presentations are over. You can also pop your questions into the chat for later. </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10</a:t>
            </a:fld>
            <a:endParaRPr lang="en-US"/>
          </a:p>
        </p:txBody>
      </p:sp>
    </p:spTree>
    <p:extLst>
      <p:ext uri="{BB962C8B-B14F-4D97-AF65-F5344CB8AC3E}">
        <p14:creationId xmlns:p14="http://schemas.microsoft.com/office/powerpoint/2010/main" val="3062290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I’d like to introduce our first presenter, Dr. Andrea K. Graham from Northwestern University, Feinberg School of Medicine. Welcome Dr. Graham.</a:t>
            </a:r>
          </a:p>
        </p:txBody>
      </p:sp>
      <p:sp>
        <p:nvSpPr>
          <p:cNvPr id="4" name="Slide Number Placeholder 3"/>
          <p:cNvSpPr>
            <a:spLocks noGrp="1"/>
          </p:cNvSpPr>
          <p:nvPr>
            <p:ph type="sldNum" sz="quarter" idx="5"/>
          </p:nvPr>
        </p:nvSpPr>
        <p:spPr/>
        <p:txBody>
          <a:bodyPr/>
          <a:lstStyle/>
          <a:p>
            <a:fld id="{B17BA40C-25F7-4A81-B7B0-365A5351FE20}" type="slidenum">
              <a:rPr lang="en-US" smtClean="0"/>
              <a:t>11</a:t>
            </a:fld>
            <a:endParaRPr lang="en-US"/>
          </a:p>
        </p:txBody>
      </p:sp>
    </p:spTree>
    <p:extLst>
      <p:ext uri="{BB962C8B-B14F-4D97-AF65-F5344CB8AC3E}">
        <p14:creationId xmlns:p14="http://schemas.microsoft.com/office/powerpoint/2010/main" val="3938935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18</a:t>
            </a:fld>
            <a:endParaRPr lang="en-US"/>
          </a:p>
        </p:txBody>
      </p:sp>
    </p:spTree>
    <p:extLst>
      <p:ext uri="{BB962C8B-B14F-4D97-AF65-F5344CB8AC3E}">
        <p14:creationId xmlns:p14="http://schemas.microsoft.com/office/powerpoint/2010/main" val="4219203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63C63D-0C1A-0E4C-A0BD-8D65A9542426}" type="slidenum">
              <a:rPr lang="en-US" smtClean="0"/>
              <a:t>22</a:t>
            </a:fld>
            <a:endParaRPr lang="en-US"/>
          </a:p>
        </p:txBody>
      </p:sp>
    </p:spTree>
    <p:extLst>
      <p:ext uri="{BB962C8B-B14F-4D97-AF65-F5344CB8AC3E}">
        <p14:creationId xmlns:p14="http://schemas.microsoft.com/office/powerpoint/2010/main" val="3537689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25</a:t>
            </a:fld>
            <a:endParaRPr lang="en-US"/>
          </a:p>
        </p:txBody>
      </p:sp>
    </p:spTree>
    <p:extLst>
      <p:ext uri="{BB962C8B-B14F-4D97-AF65-F5344CB8AC3E}">
        <p14:creationId xmlns:p14="http://schemas.microsoft.com/office/powerpoint/2010/main" val="3451949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I’d like to introduce our third presenter, Dr. </a:t>
            </a:r>
            <a:r>
              <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rPr>
              <a:t>Nathalie Moise, MD, MS, FAHA from Columbia University Irving Medical Center. </a:t>
            </a:r>
            <a:r>
              <a:rPr lang="en-US">
                <a:effectLst/>
                <a:latin typeface="Calibri" panose="020F0502020204030204" pitchFamily="34" charset="0"/>
                <a:ea typeface="Calibri" panose="020F0502020204030204" pitchFamily="34" charset="0"/>
              </a:rPr>
              <a:t>Dr. Moise will present on her study </a:t>
            </a:r>
            <a:r>
              <a:rPr lang="en-US" sz="1800" i="1">
                <a:solidFill>
                  <a:srgbClr val="000000"/>
                </a:solidFill>
                <a:effectLst/>
                <a:latin typeface="Calibri" panose="020F0502020204030204" pitchFamily="34" charset="0"/>
                <a:ea typeface="Calibri" panose="020F0502020204030204" pitchFamily="34" charset="0"/>
                <a:cs typeface="Arial" panose="020B0604020202020204" pitchFamily="34" charset="0"/>
              </a:rPr>
              <a:t>DEPCARE: A Theoretical Approach to Improving Patient Engagement and Shared Decision Making for Minorities in Collaborative Depression Care</a:t>
            </a:r>
            <a:endParaRPr lang="en-US">
              <a:effectLst/>
              <a:latin typeface="Calibri" panose="020F0502020204030204" pitchFamily="34" charset="0"/>
              <a:ea typeface="Calibri" panose="020F0502020204030204" pitchFamily="34" charset="0"/>
            </a:endParaRPr>
          </a:p>
          <a:p>
            <a:r>
              <a:rPr lang="en-US"/>
              <a:t>Welcome Dr. Moise.</a:t>
            </a:r>
          </a:p>
        </p:txBody>
      </p:sp>
      <p:sp>
        <p:nvSpPr>
          <p:cNvPr id="4" name="Slide Number Placeholder 3"/>
          <p:cNvSpPr>
            <a:spLocks noGrp="1"/>
          </p:cNvSpPr>
          <p:nvPr>
            <p:ph type="sldNum" sz="quarter" idx="5"/>
          </p:nvPr>
        </p:nvSpPr>
        <p:spPr/>
        <p:txBody>
          <a:bodyPr/>
          <a:lstStyle/>
          <a:p>
            <a:fld id="{B17BA40C-25F7-4A81-B7B0-365A5351FE20}" type="slidenum">
              <a:rPr lang="en-US" smtClean="0"/>
              <a:t>28</a:t>
            </a:fld>
            <a:endParaRPr lang="en-US"/>
          </a:p>
        </p:txBody>
      </p:sp>
    </p:spTree>
    <p:extLst>
      <p:ext uri="{BB962C8B-B14F-4D97-AF65-F5344CB8AC3E}">
        <p14:creationId xmlns:p14="http://schemas.microsoft.com/office/powerpoint/2010/main" val="2933445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21506" name="Notes Placeholder 2"/>
          <p:cNvSpPr>
            <a:spLocks noGrp="1"/>
          </p:cNvSpPr>
          <p:nvPr>
            <p:ph type="body" idx="1"/>
          </p:nvPr>
        </p:nvSpPr>
        <p:spPr>
          <a:no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32 clinics represented 19 medical centers with academic affiliations (defined as hospital systems where ≥1 residents are trained) caring for approximately 1 million patients. Overall, 11 healthcare systems (17 clinics) were part of New York City Health and Hospital (H+H), the largest public health care system in the US, providing care across 70 locations, a low-cost health insurance plan, and population based-care, while 8 (15 clinics) were non-H+H centers (academic health systems only). Clinic-reported populations ranged in size from 2000 patients/year to 30,000 patients/year. </a:t>
            </a:r>
          </a:p>
          <a:p>
            <a:endParaRPr lang="en-US"/>
          </a:p>
        </p:txBody>
      </p:sp>
      <p:sp>
        <p:nvSpPr>
          <p:cNvPr id="21507" name="Slide Number Placeholder 3"/>
          <p:cNvSpPr>
            <a:spLocks noGrp="1"/>
          </p:cNvSpPr>
          <p:nvPr>
            <p:ph type="sldNum" sz="quarter" idx="5"/>
          </p:nvPr>
        </p:nvSpPr>
        <p:spPr>
          <a:noFill/>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3FBDA0FB-2C49-5141-AC9E-C006474EE6BA}" type="slidenum">
              <a:rPr lang="en-US" sz="1200">
                <a:solidFill>
                  <a:schemeClr val="bg2"/>
                </a:solidFill>
                <a:cs typeface="Arial" charset="0"/>
              </a:rPr>
              <a:pPr/>
              <a:t>29</a:t>
            </a:fld>
            <a:endParaRPr lang="en-US" sz="1200">
              <a:solidFill>
                <a:schemeClr val="bg2"/>
              </a:solidFill>
              <a:cs typeface="Arial" charset="0"/>
            </a:endParaRPr>
          </a:p>
        </p:txBody>
      </p:sp>
    </p:spTree>
    <p:extLst>
      <p:ext uri="{BB962C8B-B14F-4D97-AF65-F5344CB8AC3E}">
        <p14:creationId xmlns:p14="http://schemas.microsoft.com/office/powerpoint/2010/main" val="1889279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A9DD59-4198-A142-BA8A-E15B9ABA8DA6}" type="slidenum">
              <a:rPr lang="en-US" smtClean="0"/>
              <a:t>30</a:t>
            </a:fld>
            <a:endParaRPr lang="en-US"/>
          </a:p>
        </p:txBody>
      </p:sp>
    </p:spTree>
    <p:extLst>
      <p:ext uri="{BB962C8B-B14F-4D97-AF65-F5344CB8AC3E}">
        <p14:creationId xmlns:p14="http://schemas.microsoft.com/office/powerpoint/2010/main" val="3027430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A9DD59-4198-A142-BA8A-E15B9ABA8DA6}" type="slidenum">
              <a:rPr lang="en-US" smtClean="0"/>
              <a:t>31</a:t>
            </a:fld>
            <a:endParaRPr lang="en-US"/>
          </a:p>
        </p:txBody>
      </p:sp>
    </p:spTree>
    <p:extLst>
      <p:ext uri="{BB962C8B-B14F-4D97-AF65-F5344CB8AC3E}">
        <p14:creationId xmlns:p14="http://schemas.microsoft.com/office/powerpoint/2010/main" val="1532234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it collaborative care or another EBP, what helps a practice implement and sustain, what does sustainability require? </a:t>
            </a:r>
          </a:p>
        </p:txBody>
      </p:sp>
      <p:sp>
        <p:nvSpPr>
          <p:cNvPr id="4" name="Slide Number Placeholder 3"/>
          <p:cNvSpPr>
            <a:spLocks noGrp="1"/>
          </p:cNvSpPr>
          <p:nvPr>
            <p:ph type="sldNum" sz="quarter" idx="5"/>
          </p:nvPr>
        </p:nvSpPr>
        <p:spPr/>
        <p:txBody>
          <a:bodyPr/>
          <a:lstStyle/>
          <a:p>
            <a:fld id="{CBA9DD59-4198-A142-BA8A-E15B9ABA8DA6}" type="slidenum">
              <a:rPr lang="en-US" smtClean="0"/>
              <a:t>33</a:t>
            </a:fld>
            <a:endParaRPr lang="en-US"/>
          </a:p>
        </p:txBody>
      </p:sp>
    </p:spTree>
    <p:extLst>
      <p:ext uri="{BB962C8B-B14F-4D97-AF65-F5344CB8AC3E}">
        <p14:creationId xmlns:p14="http://schemas.microsoft.com/office/powerpoint/2010/main" val="356739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AHRQ is hosting a new webinar series, Strengthening Primary Care Research. Today’s webinar is the first in the series. Webinar two will be focused on Getting your qualitative Study Funded at AHRQ. Stay tuned to the AHRQ channels for the date and registration.</a:t>
            </a:r>
          </a:p>
        </p:txBody>
      </p:sp>
      <p:sp>
        <p:nvSpPr>
          <p:cNvPr id="4" name="Slide Number Placeholder 3"/>
          <p:cNvSpPr>
            <a:spLocks noGrp="1"/>
          </p:cNvSpPr>
          <p:nvPr>
            <p:ph type="sldNum" sz="quarter" idx="5"/>
          </p:nvPr>
        </p:nvSpPr>
        <p:spPr/>
        <p:txBody>
          <a:bodyPr/>
          <a:lstStyle/>
          <a:p>
            <a:fld id="{B17BA40C-25F7-4A81-B7B0-365A5351FE20}" type="slidenum">
              <a:rPr lang="en-US" smtClean="0"/>
              <a:t>2</a:t>
            </a:fld>
            <a:endParaRPr lang="en-US"/>
          </a:p>
        </p:txBody>
      </p:sp>
    </p:spTree>
    <p:extLst>
      <p:ext uri="{BB962C8B-B14F-4D97-AF65-F5344CB8AC3E}">
        <p14:creationId xmlns:p14="http://schemas.microsoft.com/office/powerpoint/2010/main" val="2654320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Figure </a:t>
            </a:r>
          </a:p>
        </p:txBody>
      </p:sp>
      <p:sp>
        <p:nvSpPr>
          <p:cNvPr id="4" name="Slide Number Placeholder 3"/>
          <p:cNvSpPr>
            <a:spLocks noGrp="1"/>
          </p:cNvSpPr>
          <p:nvPr>
            <p:ph type="sldNum" sz="quarter" idx="5"/>
          </p:nvPr>
        </p:nvSpPr>
        <p:spPr/>
        <p:txBody>
          <a:bodyPr/>
          <a:lstStyle/>
          <a:p>
            <a:fld id="{CBA9DD59-4198-A142-BA8A-E15B9ABA8DA6}" type="slidenum">
              <a:rPr lang="en-US" smtClean="0"/>
              <a:t>37</a:t>
            </a:fld>
            <a:endParaRPr lang="en-US"/>
          </a:p>
        </p:txBody>
      </p:sp>
    </p:spTree>
    <p:extLst>
      <p:ext uri="{BB962C8B-B14F-4D97-AF65-F5344CB8AC3E}">
        <p14:creationId xmlns:p14="http://schemas.microsoft.com/office/powerpoint/2010/main" val="2846499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A9DD59-4198-A142-BA8A-E15B9ABA8DA6}" type="slidenum">
              <a:rPr lang="en-US" smtClean="0"/>
              <a:t>38</a:t>
            </a:fld>
            <a:endParaRPr lang="en-US"/>
          </a:p>
        </p:txBody>
      </p:sp>
    </p:spTree>
    <p:extLst>
      <p:ext uri="{BB962C8B-B14F-4D97-AF65-F5344CB8AC3E}">
        <p14:creationId xmlns:p14="http://schemas.microsoft.com/office/powerpoint/2010/main" val="2934968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recommended that IS researchers be explicit in including SSDOH in understanding determinants. There are key SSDOH in driving blood pressure disparities for example, like lack of access to healthy foods in neighborhoods, but this may or may not be the same </a:t>
            </a:r>
            <a:r>
              <a:rPr lang="en-US"/>
              <a:t>as driving </a:t>
            </a:r>
            <a:r>
              <a:rPr lang="en-US" dirty="0"/>
              <a:t>uptake of the EBP (reason why patient is not following hypertension guideline may be lack of access to </a:t>
            </a:r>
          </a:p>
        </p:txBody>
      </p:sp>
      <p:sp>
        <p:nvSpPr>
          <p:cNvPr id="4" name="Slide Number Placeholder 3"/>
          <p:cNvSpPr>
            <a:spLocks noGrp="1"/>
          </p:cNvSpPr>
          <p:nvPr>
            <p:ph type="sldNum" sz="quarter" idx="5"/>
          </p:nvPr>
        </p:nvSpPr>
        <p:spPr/>
        <p:txBody>
          <a:bodyPr/>
          <a:lstStyle/>
          <a:p>
            <a:fld id="{CBA9DD59-4198-A142-BA8A-E15B9ABA8DA6}" type="slidenum">
              <a:rPr lang="en-US" smtClean="0"/>
              <a:t>39</a:t>
            </a:fld>
            <a:endParaRPr lang="en-US"/>
          </a:p>
        </p:txBody>
      </p:sp>
    </p:spTree>
    <p:extLst>
      <p:ext uri="{BB962C8B-B14F-4D97-AF65-F5344CB8AC3E}">
        <p14:creationId xmlns:p14="http://schemas.microsoft.com/office/powerpoint/2010/main" val="2871002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engage more care managers not </a:t>
            </a:r>
          </a:p>
          <a:p>
            <a:r>
              <a:rPr lang="en-US" dirty="0"/>
              <a:t>PCPs opting not to invest in mental health screening/referrals. </a:t>
            </a:r>
          </a:p>
        </p:txBody>
      </p:sp>
      <p:sp>
        <p:nvSpPr>
          <p:cNvPr id="4" name="Slide Number Placeholder 3"/>
          <p:cNvSpPr>
            <a:spLocks noGrp="1"/>
          </p:cNvSpPr>
          <p:nvPr>
            <p:ph type="sldNum" sz="quarter" idx="5"/>
          </p:nvPr>
        </p:nvSpPr>
        <p:spPr/>
        <p:txBody>
          <a:bodyPr/>
          <a:lstStyle/>
          <a:p>
            <a:fld id="{CBA9DD59-4198-A142-BA8A-E15B9ABA8DA6}" type="slidenum">
              <a:rPr lang="en-US" smtClean="0"/>
              <a:t>40</a:t>
            </a:fld>
            <a:endParaRPr lang="en-US"/>
          </a:p>
        </p:txBody>
      </p:sp>
    </p:spTree>
    <p:extLst>
      <p:ext uri="{BB962C8B-B14F-4D97-AF65-F5344CB8AC3E}">
        <p14:creationId xmlns:p14="http://schemas.microsoft.com/office/powerpoint/2010/main" val="779191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Efforts that we invested into the PCP, going directly to </a:t>
            </a:r>
            <a:r>
              <a:rPr lang="en-US" dirty="0" err="1"/>
              <a:t>pateitn</a:t>
            </a:r>
            <a:r>
              <a:rPr lang="en-US" dirty="0"/>
              <a:t> got us there. </a:t>
            </a:r>
          </a:p>
        </p:txBody>
      </p:sp>
      <p:sp>
        <p:nvSpPr>
          <p:cNvPr id="4" name="Slide Number Placeholder 3"/>
          <p:cNvSpPr>
            <a:spLocks noGrp="1"/>
          </p:cNvSpPr>
          <p:nvPr>
            <p:ph type="sldNum" sz="quarter" idx="5"/>
          </p:nvPr>
        </p:nvSpPr>
        <p:spPr/>
        <p:txBody>
          <a:bodyPr/>
          <a:lstStyle/>
          <a:p>
            <a:fld id="{CBA9DD59-4198-A142-BA8A-E15B9ABA8DA6}" type="slidenum">
              <a:rPr lang="en-US" smtClean="0"/>
              <a:t>41</a:t>
            </a:fld>
            <a:endParaRPr lang="en-US"/>
          </a:p>
        </p:txBody>
      </p:sp>
    </p:spTree>
    <p:extLst>
      <p:ext uri="{BB962C8B-B14F-4D97-AF65-F5344CB8AC3E}">
        <p14:creationId xmlns:p14="http://schemas.microsoft.com/office/powerpoint/2010/main" val="2226921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43</a:t>
            </a:fld>
            <a:endParaRPr lang="en-US"/>
          </a:p>
        </p:txBody>
      </p:sp>
    </p:spTree>
    <p:extLst>
      <p:ext uri="{BB962C8B-B14F-4D97-AF65-F5344CB8AC3E}">
        <p14:creationId xmlns:p14="http://schemas.microsoft.com/office/powerpoint/2010/main" val="2063215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6981F-E92F-9EF7-9D37-C90FE9B975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190E5D-3C7E-559F-94C5-1D85C3FD35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07B911-1788-6DE0-A006-2D58B15AD907}"/>
              </a:ext>
            </a:extLst>
          </p:cNvPr>
          <p:cNvSpPr>
            <a:spLocks noGrp="1"/>
          </p:cNvSpPr>
          <p:nvPr>
            <p:ph type="body" idx="1"/>
          </p:nvPr>
        </p:nvSpPr>
        <p:spPr/>
        <p:txBody>
          <a:bodyPr/>
          <a:lstStyle/>
          <a:p>
            <a:r>
              <a:rPr lang="en-US" dirty="0"/>
              <a:t>Now I’d like to introduce presenters for the third presentation. You’ve met me, Garret Moran. I’m co-presenting with my colleague Dr. Neil Korsen from </a:t>
            </a:r>
            <a:r>
              <a:rPr lang="en-US" dirty="0" err="1"/>
              <a:t>MaineHealth</a:t>
            </a:r>
            <a:r>
              <a:rPr lang="en-US"/>
              <a:t> Institute for </a:t>
            </a:r>
            <a:r>
              <a:rPr lang="en-US" dirty="0"/>
              <a:t>Research</a:t>
            </a:r>
            <a:r>
              <a:rPr lang="en-US" dirty="0">
                <a:effectLst/>
                <a:latin typeface="Calibri" panose="020F0502020204030204" pitchFamily="34" charset="0"/>
                <a:ea typeface="Calibri" panose="020F0502020204030204" pitchFamily="34" charset="0"/>
              </a:rPr>
              <a:t>. Together we will be presenting on The AHRQ Academy</a:t>
            </a:r>
            <a:r>
              <a:rPr lang="en-US" i="1" dirty="0">
                <a:effectLst/>
                <a:latin typeface="Calibri" panose="020F0502020204030204" pitchFamily="34" charset="0"/>
                <a:ea typeface="Calibri" panose="020F0502020204030204" pitchFamily="34" charset="0"/>
              </a:rPr>
              <a:t>.</a:t>
            </a:r>
            <a:endParaRPr lang="en-US" dirty="0">
              <a:effectLst/>
              <a:latin typeface="Calibri" panose="020F0502020204030204" pitchFamily="34" charset="0"/>
              <a:ea typeface="Calibri" panose="020F0502020204030204" pitchFamily="34" charset="0"/>
            </a:endParaRPr>
          </a:p>
          <a:p>
            <a:r>
              <a:rPr lang="en-US" dirty="0"/>
              <a:t>Welcome Dr. Korsen.</a:t>
            </a:r>
          </a:p>
        </p:txBody>
      </p:sp>
      <p:sp>
        <p:nvSpPr>
          <p:cNvPr id="4" name="Slide Number Placeholder 3">
            <a:extLst>
              <a:ext uri="{FF2B5EF4-FFF2-40B4-BE49-F238E27FC236}">
                <a16:creationId xmlns:a16="http://schemas.microsoft.com/office/drawing/2014/main" id="{EC42B75F-4C1E-F525-8740-BF9B77826804}"/>
              </a:ext>
            </a:extLst>
          </p:cNvPr>
          <p:cNvSpPr>
            <a:spLocks noGrp="1"/>
          </p:cNvSpPr>
          <p:nvPr>
            <p:ph type="sldNum" sz="quarter" idx="5"/>
          </p:nvPr>
        </p:nvSpPr>
        <p:spPr/>
        <p:txBody>
          <a:bodyPr/>
          <a:lstStyle/>
          <a:p>
            <a:fld id="{B17BA40C-25F7-4A81-B7B0-365A5351FE20}" type="slidenum">
              <a:rPr lang="en-US" smtClean="0"/>
              <a:t>44</a:t>
            </a:fld>
            <a:endParaRPr lang="en-US"/>
          </a:p>
        </p:txBody>
      </p:sp>
    </p:spTree>
    <p:extLst>
      <p:ext uri="{BB962C8B-B14F-4D97-AF65-F5344CB8AC3E}">
        <p14:creationId xmlns:p14="http://schemas.microsoft.com/office/powerpoint/2010/main" val="3271278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10B8D-98E2-82F0-FA80-F862DD8008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65256E-B626-89A1-2B22-F464B1D76F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D90725-1CCE-8985-E805-1430549E99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where you can find all the Academy resources, at integrationacademy.ahrq.gov.</a:t>
            </a:r>
          </a:p>
          <a:p>
            <a:endParaRPr lang="en-US"/>
          </a:p>
        </p:txBody>
      </p:sp>
      <p:sp>
        <p:nvSpPr>
          <p:cNvPr id="4" name="Slide Number Placeholder 3">
            <a:extLst>
              <a:ext uri="{FF2B5EF4-FFF2-40B4-BE49-F238E27FC236}">
                <a16:creationId xmlns:a16="http://schemas.microsoft.com/office/drawing/2014/main" id="{58B1C6F8-A8B4-FA94-FAB7-E5A097E906AC}"/>
              </a:ext>
            </a:extLst>
          </p:cNvPr>
          <p:cNvSpPr>
            <a:spLocks noGrp="1"/>
          </p:cNvSpPr>
          <p:nvPr>
            <p:ph type="sldNum" sz="quarter" idx="5"/>
          </p:nvPr>
        </p:nvSpPr>
        <p:spPr/>
        <p:txBody>
          <a:bodyPr/>
          <a:lstStyle/>
          <a:p>
            <a:fld id="{B17BA40C-25F7-4A81-B7B0-365A5351FE20}" type="slidenum">
              <a:rPr lang="en-US" smtClean="0"/>
              <a:t>46</a:t>
            </a:fld>
            <a:endParaRPr lang="en-US"/>
          </a:p>
        </p:txBody>
      </p:sp>
    </p:spTree>
    <p:extLst>
      <p:ext uri="{BB962C8B-B14F-4D97-AF65-F5344CB8AC3E}">
        <p14:creationId xmlns:p14="http://schemas.microsoft.com/office/powerpoint/2010/main" val="205582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50</a:t>
            </a:fld>
            <a:endParaRPr lang="en-US"/>
          </a:p>
        </p:txBody>
      </p:sp>
    </p:spTree>
    <p:extLst>
      <p:ext uri="{BB962C8B-B14F-4D97-AF65-F5344CB8AC3E}">
        <p14:creationId xmlns:p14="http://schemas.microsoft.com/office/powerpoint/2010/main" val="1280725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53</a:t>
            </a:fld>
            <a:endParaRPr lang="en-US"/>
          </a:p>
        </p:txBody>
      </p:sp>
    </p:spTree>
    <p:extLst>
      <p:ext uri="{BB962C8B-B14F-4D97-AF65-F5344CB8AC3E}">
        <p14:creationId xmlns:p14="http://schemas.microsoft.com/office/powerpoint/2010/main" val="2541431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Arial" panose="020B0604020202020204" pitchFamily="34" charset="0"/>
              </a:rPr>
              <a:t>Good day, everyone. My name is Matthew Simpson. I am a physician</a:t>
            </a:r>
            <a:r>
              <a:rPr lang="en-US" sz="1800">
                <a:latin typeface="Calibri" panose="020F0502020204030204" pitchFamily="34" charset="0"/>
                <a:ea typeface="Calibri" panose="020F0502020204030204" pitchFamily="34" charset="0"/>
                <a:cs typeface="Arial" panose="020B0604020202020204" pitchFamily="34" charset="0"/>
              </a:rPr>
              <a:t> in the</a:t>
            </a:r>
            <a:r>
              <a:rPr lang="en-US" sz="1800">
                <a:effectLst/>
                <a:latin typeface="Calibri" panose="020F0502020204030204" pitchFamily="34" charset="0"/>
                <a:ea typeface="Calibri" panose="020F0502020204030204" pitchFamily="34" charset="0"/>
                <a:cs typeface="Arial" panose="020B0604020202020204" pitchFamily="34" charset="0"/>
              </a:rPr>
              <a:t> Division of Practice Improvement,  Center for Evidence and Practice Improvement here at AHRQ.</a:t>
            </a:r>
          </a:p>
          <a:p>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3</a:t>
            </a:fld>
            <a:endParaRPr lang="en-US"/>
          </a:p>
        </p:txBody>
      </p:sp>
    </p:spTree>
    <p:extLst>
      <p:ext uri="{BB962C8B-B14F-4D97-AF65-F5344CB8AC3E}">
        <p14:creationId xmlns:p14="http://schemas.microsoft.com/office/powerpoint/2010/main" val="40250940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55</a:t>
            </a:fld>
            <a:endParaRPr lang="en-US"/>
          </a:p>
        </p:txBody>
      </p:sp>
    </p:spTree>
    <p:extLst>
      <p:ext uri="{BB962C8B-B14F-4D97-AF65-F5344CB8AC3E}">
        <p14:creationId xmlns:p14="http://schemas.microsoft.com/office/powerpoint/2010/main" val="2759785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Check the AHRQ channels for announcements about the next webinar in the NCECPR webinar series. </a:t>
            </a:r>
          </a:p>
          <a:p>
            <a:r>
              <a:rPr lang="en-US"/>
              <a:t>Please take the short evaluation poll  that will pop up after this webinar. Thank you to our esteemed presenters and to all of you for joining us today!</a:t>
            </a:r>
          </a:p>
        </p:txBody>
      </p:sp>
      <p:sp>
        <p:nvSpPr>
          <p:cNvPr id="4" name="Slide Number Placeholder 3"/>
          <p:cNvSpPr>
            <a:spLocks noGrp="1"/>
          </p:cNvSpPr>
          <p:nvPr>
            <p:ph type="sldNum" sz="quarter" idx="5"/>
          </p:nvPr>
        </p:nvSpPr>
        <p:spPr/>
        <p:txBody>
          <a:bodyPr/>
          <a:lstStyle/>
          <a:p>
            <a:fld id="{B17BA40C-25F7-4A81-B7B0-365A5351FE20}" type="slidenum">
              <a:rPr lang="en-US" smtClean="0"/>
              <a:t>56</a:t>
            </a:fld>
            <a:endParaRPr lang="en-US"/>
          </a:p>
        </p:txBody>
      </p:sp>
    </p:spTree>
    <p:extLst>
      <p:ext uri="{BB962C8B-B14F-4D97-AF65-F5344CB8AC3E}">
        <p14:creationId xmlns:p14="http://schemas.microsoft.com/office/powerpoint/2010/main" val="933873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AHRQ’s 1999 authorization</a:t>
            </a:r>
          </a:p>
        </p:txBody>
      </p:sp>
      <p:sp>
        <p:nvSpPr>
          <p:cNvPr id="4" name="Slide Number Placeholder 3"/>
          <p:cNvSpPr>
            <a:spLocks noGrp="1"/>
          </p:cNvSpPr>
          <p:nvPr>
            <p:ph type="sldNum" sz="quarter" idx="5"/>
          </p:nvPr>
        </p:nvSpPr>
        <p:spPr/>
        <p:txBody>
          <a:bodyPr/>
          <a:lstStyle/>
          <a:p>
            <a:fld id="{B17BA40C-25F7-4A81-B7B0-365A5351FE20}" type="slidenum">
              <a:rPr lang="en-US" smtClean="0"/>
              <a:t>4</a:t>
            </a:fld>
            <a:endParaRPr lang="en-US"/>
          </a:p>
        </p:txBody>
      </p:sp>
    </p:spTree>
    <p:extLst>
      <p:ext uri="{BB962C8B-B14F-4D97-AF65-F5344CB8AC3E}">
        <p14:creationId xmlns:p14="http://schemas.microsoft.com/office/powerpoint/2010/main" val="3092548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BA40C-25F7-4A81-B7B0-365A5351FE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1853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6</a:t>
            </a:fld>
            <a:endParaRPr lang="en-US"/>
          </a:p>
        </p:txBody>
      </p:sp>
    </p:spTree>
    <p:extLst>
      <p:ext uri="{BB962C8B-B14F-4D97-AF65-F5344CB8AC3E}">
        <p14:creationId xmlns:p14="http://schemas.microsoft.com/office/powerpoint/2010/main" val="344502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AHRQ is hosting a new webinar series, Strengthening Primary Care Research. Today’s webinar is the third in the series. Stay tuned to the AHRQ channels for announcements of future webinars.</a:t>
            </a:r>
          </a:p>
        </p:txBody>
      </p:sp>
      <p:sp>
        <p:nvSpPr>
          <p:cNvPr id="4" name="Slide Number Placeholder 3"/>
          <p:cNvSpPr>
            <a:spLocks noGrp="1"/>
          </p:cNvSpPr>
          <p:nvPr>
            <p:ph type="sldNum" sz="quarter" idx="5"/>
          </p:nvPr>
        </p:nvSpPr>
        <p:spPr/>
        <p:txBody>
          <a:bodyPr/>
          <a:lstStyle/>
          <a:p>
            <a:fld id="{B17BA40C-25F7-4A81-B7B0-365A5351FE20}" type="slidenum">
              <a:rPr lang="en-US" smtClean="0"/>
              <a:t>7</a:t>
            </a:fld>
            <a:endParaRPr lang="en-US"/>
          </a:p>
        </p:txBody>
      </p:sp>
    </p:spTree>
    <p:extLst>
      <p:ext uri="{BB962C8B-B14F-4D97-AF65-F5344CB8AC3E}">
        <p14:creationId xmlns:p14="http://schemas.microsoft.com/office/powerpoint/2010/main" val="398392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The goal of today’s webinar is to 1. Highlight examples of primary care research on integration of behavioral health and </a:t>
            </a:r>
          </a:p>
          <a:p>
            <a:pPr marL="45720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2. Introduce AHRQ resources that support behavioral health integration.</a:t>
            </a:r>
          </a:p>
          <a:p>
            <a:pPr marL="45720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8</a:t>
            </a:fld>
            <a:endParaRPr lang="en-US"/>
          </a:p>
        </p:txBody>
      </p:sp>
    </p:spTree>
    <p:extLst>
      <p:ext uri="{BB962C8B-B14F-4D97-AF65-F5344CB8AC3E}">
        <p14:creationId xmlns:p14="http://schemas.microsoft.com/office/powerpoint/2010/main" val="4128430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I’d like to introduce the moderator for today’s webinar,  Dr. Garret Moran, from The AHRQ Academy.</a:t>
            </a:r>
          </a:p>
          <a:p>
            <a:r>
              <a:rPr lang="en-US"/>
              <a:t>Dr. Moran will facilitate the Q&amp;A and discussion, which will take place after all of the presentations are finished. Welcome, Garrett!</a:t>
            </a:r>
          </a:p>
        </p:txBody>
      </p:sp>
      <p:sp>
        <p:nvSpPr>
          <p:cNvPr id="4" name="Slide Number Placeholder 3"/>
          <p:cNvSpPr>
            <a:spLocks noGrp="1"/>
          </p:cNvSpPr>
          <p:nvPr>
            <p:ph type="sldNum" sz="quarter" idx="5"/>
          </p:nvPr>
        </p:nvSpPr>
        <p:spPr/>
        <p:txBody>
          <a:bodyPr/>
          <a:lstStyle/>
          <a:p>
            <a:fld id="{B17BA40C-25F7-4A81-B7B0-365A5351FE20}" type="slidenum">
              <a:rPr lang="en-US" smtClean="0"/>
              <a:t>9</a:t>
            </a:fld>
            <a:endParaRPr lang="en-US"/>
          </a:p>
        </p:txBody>
      </p:sp>
    </p:spTree>
    <p:extLst>
      <p:ext uri="{BB962C8B-B14F-4D97-AF65-F5344CB8AC3E}">
        <p14:creationId xmlns:p14="http://schemas.microsoft.com/office/powerpoint/2010/main" val="1913999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3352800"/>
            <a:ext cx="10363200" cy="1295400"/>
          </a:xfrm>
        </p:spPr>
        <p:txBody>
          <a:bodyPr/>
          <a:lstStyle>
            <a:lvl1pPr algn="ctr">
              <a:defRPr>
                <a:solidFill>
                  <a:schemeClr val="tx1"/>
                </a:solidFill>
              </a:defRPr>
            </a:lvl1pPr>
          </a:lstStyle>
          <a:p>
            <a:r>
              <a:rPr lang="en-US"/>
              <a:t>Title of Presentation</a:t>
            </a:r>
          </a:p>
        </p:txBody>
      </p:sp>
      <p:sp>
        <p:nvSpPr>
          <p:cNvPr id="3" name="Subtitle 2"/>
          <p:cNvSpPr>
            <a:spLocks noGrp="1"/>
          </p:cNvSpPr>
          <p:nvPr>
            <p:ph type="subTitle" idx="1" hasCustomPrompt="1"/>
          </p:nvPr>
        </p:nvSpPr>
        <p:spPr>
          <a:xfrm>
            <a:off x="1828800" y="4876800"/>
            <a:ext cx="85344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Author and Date</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981326"/>
            <a:ext cx="10363200" cy="1362075"/>
          </a:xfrm>
        </p:spPr>
        <p:txBody>
          <a:bodyPr anchor="t"/>
          <a:lstStyle>
            <a:lvl1pPr algn="ctr">
              <a:defRPr sz="40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963084" y="4343401"/>
            <a:ext cx="103632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a:t>
            </a:r>
          </a:p>
        </p:txBody>
      </p:sp>
      <p:sp>
        <p:nvSpPr>
          <p:cNvPr id="3" name="Text Placeholder 2"/>
          <p:cNvSpPr>
            <a:spLocks noGrp="1"/>
          </p:cNvSpPr>
          <p:nvPr>
            <p:ph type="body" idx="1"/>
          </p:nvPr>
        </p:nvSpPr>
        <p:spPr>
          <a:xfrm>
            <a:off x="609600" y="1447801"/>
            <a:ext cx="5386917"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447801"/>
            <a:ext cx="5389033"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a:t>
            </a:r>
          </a:p>
        </p:txBody>
      </p:sp>
      <p:sp>
        <p:nvSpPr>
          <p:cNvPr id="3" name="Slide Number Placeholder 2"/>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 of Presentation</a:t>
            </a:r>
          </a:p>
        </p:txBody>
      </p:sp>
      <p:sp>
        <p:nvSpPr>
          <p:cNvPr id="3" name="Content Placeholder 2"/>
          <p:cNvSpPr>
            <a:spLocks noGrp="1"/>
          </p:cNvSpPr>
          <p:nvPr>
            <p:ph idx="1" hasCustomPrompt="1"/>
          </p:nvPr>
        </p:nvSpPr>
        <p:spPr/>
        <p:txBody>
          <a:bodyPr/>
          <a:lstStyle>
            <a:lvl1pPr>
              <a:defRPr baseline="0"/>
            </a:lvl1pPr>
          </a:lstStyle>
          <a:p>
            <a:pPr lvl="0"/>
            <a:r>
              <a:rPr lang="en-US"/>
              <a:t>Author and Date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304800"/>
            <a:ext cx="8839200" cy="617884"/>
          </a:xfrm>
          <a:prstGeom prst="rect">
            <a:avLst/>
          </a:prstGeom>
        </p:spPr>
        <p:txBody>
          <a:bodyPr vert="horz" lIns="91440" tIns="45720" rIns="91440" bIns="45720" rtlCol="0" anchor="ctr">
            <a:normAutofit/>
          </a:bodyPr>
          <a:lstStyle/>
          <a:p>
            <a:r>
              <a:rPr lang="en-US"/>
              <a:t>Title goes here</a:t>
            </a:r>
          </a:p>
        </p:txBody>
      </p:sp>
      <p:sp>
        <p:nvSpPr>
          <p:cNvPr id="3" name="Text Placeholder 2"/>
          <p:cNvSpPr>
            <a:spLocks noGrp="1"/>
          </p:cNvSpPr>
          <p:nvPr>
            <p:ph type="body" idx="1"/>
          </p:nvPr>
        </p:nvSpPr>
        <p:spPr>
          <a:xfrm>
            <a:off x="609600" y="1646238"/>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2"/>
            <a:endParaRPr lang="en-US"/>
          </a:p>
        </p:txBody>
      </p:sp>
      <p:sp>
        <p:nvSpPr>
          <p:cNvPr id="4" name="Slide Number Placeholder 3"/>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5B7A5-34A7-4AB0-A34F-A4DF2002FA9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hf hdr="0" ftr="0" dt="0"/>
  <p:txStyles>
    <p:titleStyle>
      <a:lvl1pPr algn="ctr" defTabSz="914400" rtl="0" eaLnBrk="1" latinLnBrk="0" hangingPunct="1">
        <a:spcBef>
          <a:spcPct val="0"/>
        </a:spcBef>
        <a:buNone/>
        <a:defRPr sz="36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200400"/>
            <a:ext cx="10972800" cy="1600200"/>
          </a:xfrm>
          <a:prstGeom prst="rect">
            <a:avLst/>
          </a:prstGeom>
        </p:spPr>
        <p:txBody>
          <a:bodyPr vert="horz" lIns="91440" tIns="45720" rIns="91440" bIns="45720" rtlCol="0" anchor="ctr">
            <a:normAutofit/>
          </a:bodyPr>
          <a:lstStyle/>
          <a:p>
            <a:r>
              <a:rPr lang="en-US"/>
              <a:t>Title of Presentation</a:t>
            </a:r>
          </a:p>
        </p:txBody>
      </p:sp>
      <p:sp>
        <p:nvSpPr>
          <p:cNvPr id="3" name="Text Placeholder 2"/>
          <p:cNvSpPr>
            <a:spLocks noGrp="1"/>
          </p:cNvSpPr>
          <p:nvPr>
            <p:ph type="body" idx="1"/>
          </p:nvPr>
        </p:nvSpPr>
        <p:spPr>
          <a:xfrm>
            <a:off x="609600" y="4953001"/>
            <a:ext cx="10972800" cy="1173163"/>
          </a:xfrm>
          <a:prstGeom prst="rect">
            <a:avLst/>
          </a:prstGeom>
        </p:spPr>
        <p:txBody>
          <a:bodyPr vert="horz" lIns="91440" tIns="45720" rIns="91440" bIns="45720" rtlCol="0" anchor="ctr">
            <a:normAutofit/>
          </a:bodyPr>
          <a:lstStyle/>
          <a:p>
            <a:pPr lvl="0"/>
            <a:r>
              <a:rPr lang="en-US"/>
              <a:t>Author and Date</a:t>
            </a:r>
          </a:p>
        </p:txBody>
      </p:sp>
    </p:spTree>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integrationacademy.ahrq.gov/products/ibh-lexicon/functional-definition"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99827"/>
            <a:ext cx="10972800" cy="1503346"/>
          </a:xfrm>
        </p:spPr>
        <p:txBody>
          <a:bodyPr>
            <a:normAutofit fontScale="90000"/>
          </a:bodyPr>
          <a:lstStyle/>
          <a:p>
            <a:br>
              <a:rPr lang="en-US" sz="3200" dirty="0"/>
            </a:br>
            <a:r>
              <a:rPr lang="en-US" sz="2700" dirty="0"/>
              <a:t>National Center for Excellence in Primary Care Research </a:t>
            </a:r>
            <a:br>
              <a:rPr lang="en-US" sz="2700" dirty="0"/>
            </a:br>
            <a:r>
              <a:rPr lang="en-US" sz="2700" dirty="0"/>
              <a:t>Presents </a:t>
            </a:r>
            <a:br>
              <a:rPr lang="en-US" sz="2700" dirty="0"/>
            </a:br>
            <a:br>
              <a:rPr lang="en-US" sz="2700" dirty="0"/>
            </a:br>
            <a:r>
              <a:rPr lang="en-US" sz="2700" i="1" dirty="0"/>
              <a:t>Research on the Integration of Behavioral Health</a:t>
            </a:r>
            <a:r>
              <a:rPr lang="en-US" sz="2700" b="1" i="1" dirty="0">
                <a:effectLst/>
                <a:ea typeface="Calibri" panose="020F0502020204030204" pitchFamily="34" charset="0"/>
              </a:rPr>
              <a:t> in Primary Care</a:t>
            </a:r>
            <a:br>
              <a:rPr lang="en-US" sz="2700" dirty="0"/>
            </a:br>
            <a:endParaRPr lang="en-US" sz="2700" dirty="0"/>
          </a:p>
        </p:txBody>
      </p:sp>
      <p:sp>
        <p:nvSpPr>
          <p:cNvPr id="4" name="TextBox 3">
            <a:extLst>
              <a:ext uri="{FF2B5EF4-FFF2-40B4-BE49-F238E27FC236}">
                <a16:creationId xmlns:a16="http://schemas.microsoft.com/office/drawing/2014/main" id="{E59366D9-6889-84CE-711A-A3281E1DBA77}"/>
              </a:ext>
            </a:extLst>
          </p:cNvPr>
          <p:cNvSpPr txBox="1"/>
          <p:nvPr/>
        </p:nvSpPr>
        <p:spPr>
          <a:xfrm>
            <a:off x="1486093" y="3982497"/>
            <a:ext cx="9006213" cy="461665"/>
          </a:xfrm>
          <a:prstGeom prst="rect">
            <a:avLst/>
          </a:prstGeom>
          <a:noFill/>
        </p:spPr>
        <p:txBody>
          <a:bodyPr wrap="square" rtlCol="0">
            <a:spAutoFit/>
          </a:bodyPr>
          <a:lstStyle/>
          <a:p>
            <a:pPr algn="ctr"/>
            <a:r>
              <a:rPr lang="en-US" sz="2400" dirty="0"/>
              <a:t>March 7, 2024</a:t>
            </a:r>
          </a:p>
        </p:txBody>
      </p:sp>
      <p:sp>
        <p:nvSpPr>
          <p:cNvPr id="5" name="TextBox 4">
            <a:extLst>
              <a:ext uri="{FF2B5EF4-FFF2-40B4-BE49-F238E27FC236}">
                <a16:creationId xmlns:a16="http://schemas.microsoft.com/office/drawing/2014/main" id="{01378F06-9518-DCB6-AAA6-1653414E053B}"/>
              </a:ext>
            </a:extLst>
          </p:cNvPr>
          <p:cNvSpPr txBox="1"/>
          <p:nvPr/>
        </p:nvSpPr>
        <p:spPr>
          <a:xfrm>
            <a:off x="1254691" y="4444162"/>
            <a:ext cx="4313901" cy="2677656"/>
          </a:xfrm>
          <a:prstGeom prst="rect">
            <a:avLst/>
          </a:prstGeom>
          <a:noFill/>
        </p:spPr>
        <p:txBody>
          <a:bodyPr wrap="square" rtlCol="0">
            <a:spAutoFit/>
          </a:bodyPr>
          <a:lstStyle/>
          <a:p>
            <a:pPr algn="ctr"/>
            <a:r>
              <a:rPr lang="en-US" sz="2400" b="1" dirty="0"/>
              <a:t>Presented by:</a:t>
            </a:r>
          </a:p>
          <a:p>
            <a:pPr marR="0" lvl="0" algn="ctr" rtl="0">
              <a:spcBef>
                <a:spcPts val="0"/>
              </a:spcBef>
              <a:spcAft>
                <a:spcPts val="0"/>
              </a:spcAft>
            </a:pPr>
            <a:r>
              <a:rPr lang="en-US" sz="2400" dirty="0">
                <a:latin typeface="Calibri" panose="020F0502020204030204" pitchFamily="34" charset="0"/>
                <a:ea typeface="Calibri" panose="020F0502020204030204" pitchFamily="34" charset="0"/>
                <a:cs typeface="Arial" panose="020B0604020202020204" pitchFamily="34" charset="0"/>
              </a:rPr>
              <a:t>Nathalie Moise</a:t>
            </a:r>
            <a:r>
              <a:rPr lang="en-US" sz="2400" dirty="0">
                <a:effectLst/>
                <a:latin typeface="Calibri" panose="020F0502020204030204" pitchFamily="34" charset="0"/>
                <a:ea typeface="Calibri" panose="020F0502020204030204" pitchFamily="34" charset="0"/>
                <a:cs typeface="Arial" panose="020B0604020202020204" pitchFamily="34" charset="0"/>
              </a:rPr>
              <a:t>, MD, MS, FAHA</a:t>
            </a:r>
            <a:endParaRPr lang="en-US" sz="2400" dirty="0">
              <a:solidFill>
                <a:srgbClr val="2E2B2B"/>
              </a:solidFill>
              <a:effectLst/>
              <a:latin typeface="Calibri" panose="020F0502020204030204" pitchFamily="34" charset="0"/>
              <a:ea typeface="Calibri" panose="020F0502020204030204" pitchFamily="34" charset="0"/>
              <a:cs typeface="Calibri" panose="020F0502020204030204" pitchFamily="34" charset="0"/>
            </a:endParaRPr>
          </a:p>
          <a:p>
            <a:pPr marR="0" lvl="0" algn="ctr">
              <a:spcBef>
                <a:spcPts val="0"/>
              </a:spcBef>
              <a:spcAft>
                <a:spcPts val="0"/>
              </a:spcAft>
            </a:pPr>
            <a:r>
              <a:rPr lang="en-US" sz="2400" dirty="0">
                <a:latin typeface="Calibri" panose="020F0502020204030204" pitchFamily="34" charset="0"/>
                <a:ea typeface="Calibri" panose="020F0502020204030204" pitchFamily="34" charset="0"/>
                <a:cs typeface="Arial" panose="020B0604020202020204" pitchFamily="34" charset="0"/>
              </a:rPr>
              <a:t>Andrea K. Graham</a:t>
            </a:r>
            <a:r>
              <a:rPr lang="en-US" sz="2400" dirty="0">
                <a:effectLst/>
                <a:latin typeface="Calibri" panose="020F0502020204030204" pitchFamily="34" charset="0"/>
                <a:ea typeface="Calibri" panose="020F0502020204030204" pitchFamily="34" charset="0"/>
                <a:cs typeface="Arial" panose="020B0604020202020204" pitchFamily="34" charset="0"/>
              </a:rPr>
              <a:t>, PhD </a:t>
            </a:r>
            <a:r>
              <a:rPr lang="en-US" sz="2400" dirty="0">
                <a:effectLst/>
                <a:latin typeface="Calibri" panose="020F0502020204030204" pitchFamily="34" charset="0"/>
                <a:ea typeface="Calibri" panose="020F0502020204030204" pitchFamily="34" charset="0"/>
              </a:rPr>
              <a:t> </a:t>
            </a:r>
          </a:p>
          <a:p>
            <a:pPr marR="0" lvl="0" algn="ctr">
              <a:spcBef>
                <a:spcPts val="0"/>
              </a:spcBef>
              <a:spcAft>
                <a:spcPts val="0"/>
              </a:spcAft>
            </a:pPr>
            <a:r>
              <a:rPr lang="en-US" sz="2400" dirty="0">
                <a:latin typeface="Calibri" panose="020F0502020204030204" pitchFamily="34" charset="0"/>
                <a:ea typeface="Calibri" panose="020F0502020204030204" pitchFamily="34" charset="0"/>
                <a:cs typeface="Arial" panose="020B0604020202020204" pitchFamily="34" charset="0"/>
              </a:rPr>
              <a:t>Garrett E. Moran</a:t>
            </a:r>
            <a:r>
              <a:rPr lang="en-US" sz="2400" dirty="0">
                <a:effectLst/>
                <a:latin typeface="Calibri" panose="020F0502020204030204" pitchFamily="34"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Arial" panose="020B0604020202020204" pitchFamily="34" charset="0"/>
              </a:rPr>
              <a:t>Ph</a:t>
            </a:r>
            <a:r>
              <a:rPr lang="en-US" sz="2400" dirty="0">
                <a:effectLst/>
                <a:latin typeface="Calibri" panose="020F0502020204030204" pitchFamily="34" charset="0"/>
                <a:ea typeface="Calibri" panose="020F0502020204030204" pitchFamily="34" charset="0"/>
                <a:cs typeface="Arial" panose="020B0604020202020204" pitchFamily="34" charset="0"/>
              </a:rPr>
              <a:t>D </a:t>
            </a:r>
            <a:endParaRPr lang="en-US" sz="2400" dirty="0">
              <a:solidFill>
                <a:srgbClr val="2E2B2B"/>
              </a:solidFill>
              <a:effectLst/>
              <a:latin typeface="Calibri" panose="020F0502020204030204" pitchFamily="34" charset="0"/>
              <a:ea typeface="Calibri" panose="020F0502020204030204" pitchFamily="34" charset="0"/>
              <a:cs typeface="Calibri" panose="020F0502020204030204" pitchFamily="34" charset="0"/>
            </a:endParaRPr>
          </a:p>
          <a:p>
            <a:pPr marR="0" lvl="0" algn="ctr">
              <a:spcBef>
                <a:spcPts val="0"/>
              </a:spcBef>
              <a:spcAft>
                <a:spcPts val="0"/>
              </a:spcAft>
            </a:pPr>
            <a:r>
              <a:rPr lang="en-US" sz="2400" dirty="0">
                <a:solidFill>
                  <a:srgbClr val="2E2B2B"/>
                </a:solidFill>
                <a:latin typeface="Calibri" panose="020F0502020204030204" pitchFamily="34" charset="0"/>
                <a:ea typeface="Calibri" panose="020F0502020204030204" pitchFamily="34" charset="0"/>
                <a:cs typeface="Calibri" panose="020F0502020204030204" pitchFamily="34" charset="0"/>
              </a:rPr>
              <a:t>Neil </a:t>
            </a:r>
            <a:r>
              <a:rPr lang="en-US" sz="2400" dirty="0" err="1">
                <a:solidFill>
                  <a:srgbClr val="2E2B2B"/>
                </a:solidFill>
                <a:latin typeface="Calibri" panose="020F0502020204030204" pitchFamily="34" charset="0"/>
                <a:ea typeface="Calibri" panose="020F0502020204030204" pitchFamily="34" charset="0"/>
                <a:cs typeface="Calibri" panose="020F0502020204030204" pitchFamily="34" charset="0"/>
              </a:rPr>
              <a:t>Korsen</a:t>
            </a:r>
            <a:r>
              <a:rPr lang="en-US" sz="2400" dirty="0">
                <a:solidFill>
                  <a:srgbClr val="2E2B2B"/>
                </a:solidFill>
                <a:latin typeface="Calibri" panose="020F0502020204030204" pitchFamily="34" charset="0"/>
                <a:ea typeface="Calibri" panose="020F0502020204030204" pitchFamily="34" charset="0"/>
                <a:cs typeface="Calibri" panose="020F0502020204030204" pitchFamily="34" charset="0"/>
              </a:rPr>
              <a:t>, MD, MSc</a:t>
            </a:r>
            <a:endParaRPr lang="en-US" sz="2400" dirty="0">
              <a:effectLst/>
              <a:latin typeface="Calibri" panose="020F0502020204030204" pitchFamily="34" charset="0"/>
              <a:ea typeface="Calibri" panose="020F0502020204030204" pitchFamily="34" charset="0"/>
            </a:endParaRPr>
          </a:p>
          <a:p>
            <a:pPr marR="0" lvl="0" algn="ctr">
              <a:spcBef>
                <a:spcPts val="0"/>
              </a:spcBef>
              <a:spcAft>
                <a:spcPts val="0"/>
              </a:spcAft>
            </a:pPr>
            <a:endParaRPr lang="en-US" sz="2400" dirty="0">
              <a:effectLst/>
              <a:latin typeface="Calibri" panose="020F0502020204030204" pitchFamily="34" charset="0"/>
              <a:ea typeface="Calibri" panose="020F0502020204030204" pitchFamily="34" charset="0"/>
            </a:endParaRPr>
          </a:p>
          <a:p>
            <a:pPr algn="ctr"/>
            <a:endParaRPr lang="en-US" sz="2400" dirty="0"/>
          </a:p>
        </p:txBody>
      </p:sp>
      <p:sp>
        <p:nvSpPr>
          <p:cNvPr id="6" name="TextBox 5">
            <a:extLst>
              <a:ext uri="{FF2B5EF4-FFF2-40B4-BE49-F238E27FC236}">
                <a16:creationId xmlns:a16="http://schemas.microsoft.com/office/drawing/2014/main" id="{4829BAE4-8859-C90F-88A0-C57E540DCB5E}"/>
              </a:ext>
            </a:extLst>
          </p:cNvPr>
          <p:cNvSpPr txBox="1"/>
          <p:nvPr/>
        </p:nvSpPr>
        <p:spPr>
          <a:xfrm>
            <a:off x="6096000" y="4444162"/>
            <a:ext cx="5908110" cy="830997"/>
          </a:xfrm>
          <a:prstGeom prst="rect">
            <a:avLst/>
          </a:prstGeom>
          <a:noFill/>
        </p:spPr>
        <p:txBody>
          <a:bodyPr wrap="square" rtlCol="0">
            <a:spAutoFit/>
          </a:bodyPr>
          <a:lstStyle/>
          <a:p>
            <a:pPr algn="ctr"/>
            <a:r>
              <a:rPr lang="en-US" sz="2400" b="1"/>
              <a:t>Moderated by:</a:t>
            </a:r>
          </a:p>
          <a:p>
            <a:pPr algn="ctr"/>
            <a:r>
              <a:rPr lang="fi-FI" sz="2400"/>
              <a:t>Garrett E. Moran, PhD</a:t>
            </a:r>
          </a:p>
        </p:txBody>
      </p:sp>
    </p:spTree>
    <p:extLst>
      <p:ext uri="{BB962C8B-B14F-4D97-AF65-F5344CB8AC3E}">
        <p14:creationId xmlns:p14="http://schemas.microsoft.com/office/powerpoint/2010/main" val="877516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Today’s Webinar Presenters</a:t>
            </a:r>
          </a:p>
        </p:txBody>
      </p:sp>
      <p:sp>
        <p:nvSpPr>
          <p:cNvPr id="7" name="TextBox 6">
            <a:extLst>
              <a:ext uri="{FF2B5EF4-FFF2-40B4-BE49-F238E27FC236}">
                <a16:creationId xmlns:a16="http://schemas.microsoft.com/office/drawing/2014/main" id="{B591DF68-A5F3-DC1D-75D3-1774E1F4E132}"/>
              </a:ext>
            </a:extLst>
          </p:cNvPr>
          <p:cNvSpPr txBox="1"/>
          <p:nvPr/>
        </p:nvSpPr>
        <p:spPr>
          <a:xfrm>
            <a:off x="945295" y="1462395"/>
            <a:ext cx="10011065" cy="4893647"/>
          </a:xfrm>
          <a:prstGeom prst="rect">
            <a:avLst/>
          </a:prstGeom>
          <a:noFill/>
        </p:spPr>
        <p:txBody>
          <a:bodyPr wrap="square">
            <a:spAutoFit/>
          </a:bodyPr>
          <a:lstStyle/>
          <a:p>
            <a:pPr marL="342900" marR="0" lvl="0" indent="-342900" rtl="0">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rPr>
              <a:t>Andrea K. Graham, PhD </a:t>
            </a:r>
            <a:r>
              <a:rPr lang="en-US" sz="2400" dirty="0">
                <a:effectLst/>
                <a:latin typeface="Calibri" panose="020F0502020204030204" pitchFamily="34" charset="0"/>
                <a:ea typeface="Calibri" panose="020F0502020204030204" pitchFamily="34" charset="0"/>
              </a:rPr>
              <a:t>(Northwestern University Feinberg School of Medicine), </a:t>
            </a:r>
            <a:r>
              <a:rPr lang="en-US" sz="2400" i="1" dirty="0">
                <a:effectLst/>
                <a:latin typeface="Calibri" panose="020F0502020204030204" pitchFamily="34" charset="0"/>
                <a:ea typeface="Calibri" panose="020F0502020204030204" pitchFamily="34" charset="0"/>
              </a:rPr>
              <a:t>Implementation of Digital Mental Health Tools in Ambulatory Care Coordination</a:t>
            </a:r>
          </a:p>
          <a:p>
            <a:pPr marL="342900" marR="0" lvl="0" indent="-342900" rtl="0">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b="1" dirty="0">
                <a:solidFill>
                  <a:srgbClr val="000000"/>
                </a:solidFill>
                <a:effectLst/>
                <a:latin typeface="Calibri" panose="020F0502020204030204" pitchFamily="34" charset="0"/>
                <a:ea typeface="Calibri" panose="020F0502020204030204" pitchFamily="34" charset="0"/>
              </a:rPr>
              <a:t>Nathalie Moise, MD, MS, FAHA </a:t>
            </a:r>
            <a:r>
              <a:rPr lang="en-US" sz="2400" dirty="0">
                <a:solidFill>
                  <a:srgbClr val="000000"/>
                </a:solidFill>
                <a:effectLst/>
                <a:latin typeface="Calibri" panose="020F0502020204030204" pitchFamily="34" charset="0"/>
                <a:ea typeface="Calibri" panose="020F0502020204030204" pitchFamily="34" charset="0"/>
              </a:rPr>
              <a:t>(Columbia University Irving Medical Center</a:t>
            </a:r>
            <a:r>
              <a:rPr lang="en-US" sz="2400" i="1" dirty="0">
                <a:solidFill>
                  <a:srgbClr val="000000"/>
                </a:solidFill>
                <a:effectLst/>
                <a:latin typeface="Calibri" panose="020F0502020204030204" pitchFamily="34" charset="0"/>
                <a:ea typeface="Calibri" panose="020F0502020204030204" pitchFamily="34" charset="0"/>
              </a:rPr>
              <a:t>), TRANSFORM DEPCARE: A Theoretical Approach to Improving Patient Engagement and Shared Decision Making for Minorities in Collaborative Depression Care</a:t>
            </a:r>
          </a:p>
          <a:p>
            <a:pPr marL="342900" marR="0" lvl="0" indent="-342900">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b="1" dirty="0">
                <a:solidFill>
                  <a:srgbClr val="000000"/>
                </a:solidFill>
                <a:effectLst/>
                <a:latin typeface="Calibri" panose="020F0502020204030204" pitchFamily="34" charset="0"/>
                <a:ea typeface="Calibri" panose="020F0502020204030204" pitchFamily="34" charset="0"/>
              </a:rPr>
              <a:t>Garrett E. Moran, PhD </a:t>
            </a:r>
            <a:r>
              <a:rPr lang="en-US" sz="2400" dirty="0">
                <a:solidFill>
                  <a:srgbClr val="000000"/>
                </a:solidFill>
                <a:effectLst/>
                <a:latin typeface="Calibri" panose="020F0502020204030204" pitchFamily="34" charset="0"/>
                <a:ea typeface="Calibri" panose="020F0502020204030204" pitchFamily="34" charset="0"/>
              </a:rPr>
              <a:t>(The AHRQ Academy)  </a:t>
            </a:r>
          </a:p>
          <a:p>
            <a:pPr marR="0" lvl="0">
              <a:spcBef>
                <a:spcPts val="0"/>
              </a:spcBef>
              <a:spcAft>
                <a:spcPts val="0"/>
              </a:spcAft>
            </a:pPr>
            <a:endParaRPr lang="en-US" sz="24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b="1" dirty="0">
                <a:solidFill>
                  <a:srgbClr val="000000"/>
                </a:solidFill>
                <a:effectLst/>
                <a:latin typeface="Calibri" panose="020F0502020204030204" pitchFamily="34" charset="0"/>
                <a:ea typeface="Calibri" panose="020F0502020204030204" pitchFamily="34" charset="0"/>
              </a:rPr>
              <a:t>Neil Korsen, MD, MSc </a:t>
            </a:r>
            <a:r>
              <a:rPr lang="en-US" sz="2400" dirty="0">
                <a:solidFill>
                  <a:srgbClr val="000000"/>
                </a:solidFill>
                <a:effectLst/>
                <a:latin typeface="Calibri" panose="020F0502020204030204" pitchFamily="34" charset="0"/>
                <a:ea typeface="Calibri" panose="020F0502020204030204" pitchFamily="34" charset="0"/>
              </a:rPr>
              <a:t>(</a:t>
            </a:r>
            <a:r>
              <a:rPr lang="en-US" sz="2400" dirty="0" err="1">
                <a:solidFill>
                  <a:srgbClr val="000000"/>
                </a:solidFill>
                <a:effectLst/>
                <a:latin typeface="Calibri" panose="020F0502020204030204" pitchFamily="34" charset="0"/>
                <a:ea typeface="Calibri" panose="020F0502020204030204" pitchFamily="34" charset="0"/>
              </a:rPr>
              <a:t>MaineHealth</a:t>
            </a:r>
            <a:r>
              <a:rPr lang="en-US" sz="2400" dirty="0">
                <a:solidFill>
                  <a:srgbClr val="000000"/>
                </a:solidFill>
                <a:effectLst/>
                <a:latin typeface="Calibri" panose="020F0502020204030204" pitchFamily="34" charset="0"/>
                <a:ea typeface="Calibri" panose="020F0502020204030204" pitchFamily="34" charset="0"/>
              </a:rPr>
              <a:t> Institute for Research), The AHRQ Academy</a:t>
            </a:r>
            <a:endParaRPr lang="en-US" sz="2400" dirty="0">
              <a:effectLst/>
              <a:latin typeface="Calibri" panose="020F0502020204030204" pitchFamily="34" charset="0"/>
              <a:ea typeface="Calibri" panose="020F0502020204030204" pitchFamily="34" charset="0"/>
            </a:endParaRPr>
          </a:p>
        </p:txBody>
      </p:sp>
      <p:sp>
        <p:nvSpPr>
          <p:cNvPr id="3" name="Slide Number Placeholder 2">
            <a:extLst>
              <a:ext uri="{FF2B5EF4-FFF2-40B4-BE49-F238E27FC236}">
                <a16:creationId xmlns:a16="http://schemas.microsoft.com/office/drawing/2014/main" id="{0E0AFAB4-DBD4-F524-332A-9EAE25C4E4CB}"/>
              </a:ext>
            </a:extLst>
          </p:cNvPr>
          <p:cNvSpPr>
            <a:spLocks noGrp="1"/>
          </p:cNvSpPr>
          <p:nvPr>
            <p:ph type="sldNum" sz="quarter" idx="10"/>
          </p:nvPr>
        </p:nvSpPr>
        <p:spPr/>
        <p:txBody>
          <a:bodyPr/>
          <a:lstStyle/>
          <a:p>
            <a:fld id="{85F5B7A5-34A7-4AB0-A34F-A4DF2002FA98}" type="slidenum">
              <a:rPr lang="en-US" smtClean="0"/>
              <a:t>10</a:t>
            </a:fld>
            <a:endParaRPr lang="en-US"/>
          </a:p>
        </p:txBody>
      </p:sp>
    </p:spTree>
    <p:extLst>
      <p:ext uri="{BB962C8B-B14F-4D97-AF65-F5344CB8AC3E}">
        <p14:creationId xmlns:p14="http://schemas.microsoft.com/office/powerpoint/2010/main" val="2639861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Presentation 1</a:t>
            </a:r>
          </a:p>
        </p:txBody>
      </p:sp>
      <p:sp>
        <p:nvSpPr>
          <p:cNvPr id="7" name="Title 5">
            <a:extLst>
              <a:ext uri="{FF2B5EF4-FFF2-40B4-BE49-F238E27FC236}">
                <a16:creationId xmlns:a16="http://schemas.microsoft.com/office/drawing/2014/main" id="{5D082444-AE4C-51E5-931E-28893BAB7020}"/>
              </a:ext>
            </a:extLst>
          </p:cNvPr>
          <p:cNvSpPr txBox="1">
            <a:spLocks/>
          </p:cNvSpPr>
          <p:nvPr/>
        </p:nvSpPr>
        <p:spPr>
          <a:xfrm>
            <a:off x="1150706" y="1201697"/>
            <a:ext cx="9493321" cy="22273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baseline="0">
                <a:solidFill>
                  <a:schemeClr val="bg1"/>
                </a:solidFill>
                <a:latin typeface="+mj-lt"/>
                <a:ea typeface="+mj-ea"/>
                <a:cs typeface="+mj-cs"/>
              </a:defRPr>
            </a:lvl1pPr>
          </a:lstStyle>
          <a:p>
            <a:pPr>
              <a:defRPr/>
            </a:pPr>
            <a:r>
              <a:rPr lang="en-US" sz="2800">
                <a:solidFill>
                  <a:schemeClr val="tx1"/>
                </a:solidFill>
              </a:rPr>
              <a:t>Implementation of Digital Mental Health Tools in Ambulatory Care Coordination</a:t>
            </a:r>
          </a:p>
        </p:txBody>
      </p:sp>
      <p:pic>
        <p:nvPicPr>
          <p:cNvPr id="5" name="Picture 4" descr="This is a photo of Andrea K. Graham.">
            <a:extLst>
              <a:ext uri="{FF2B5EF4-FFF2-40B4-BE49-F238E27FC236}">
                <a16:creationId xmlns:a16="http://schemas.microsoft.com/office/drawing/2014/main" id="{C7338205-FD8F-8125-7368-2C73BBAE47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87040" y="2965413"/>
            <a:ext cx="2881468" cy="3291840"/>
          </a:xfrm>
          <a:prstGeom prst="rect">
            <a:avLst/>
          </a:prstGeom>
        </p:spPr>
      </p:pic>
      <p:sp>
        <p:nvSpPr>
          <p:cNvPr id="8" name="Text Placeholder 6">
            <a:extLst>
              <a:ext uri="{FF2B5EF4-FFF2-40B4-BE49-F238E27FC236}">
                <a16:creationId xmlns:a16="http://schemas.microsoft.com/office/drawing/2014/main" id="{5E211100-9E63-323E-0DD5-E6084252DFEF}"/>
              </a:ext>
            </a:extLst>
          </p:cNvPr>
          <p:cNvSpPr txBox="1">
            <a:spLocks/>
          </p:cNvSpPr>
          <p:nvPr/>
        </p:nvSpPr>
        <p:spPr>
          <a:xfrm>
            <a:off x="6345956" y="3924729"/>
            <a:ext cx="4215877" cy="20445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b="1">
                <a:effectLst/>
                <a:ea typeface="Calibri" panose="020F0502020204030204" pitchFamily="34" charset="0"/>
                <a:cs typeface="Arial" panose="020B0604020202020204" pitchFamily="34" charset="0"/>
              </a:rPr>
              <a:t>Andrea K. Graham, PhD Northwestern University Feinberg School of Medicine</a:t>
            </a:r>
            <a:endParaRPr lang="en-US" sz="2400" b="1"/>
          </a:p>
        </p:txBody>
      </p:sp>
      <p:sp>
        <p:nvSpPr>
          <p:cNvPr id="3" name="Slide Number Placeholder 2">
            <a:extLst>
              <a:ext uri="{FF2B5EF4-FFF2-40B4-BE49-F238E27FC236}">
                <a16:creationId xmlns:a16="http://schemas.microsoft.com/office/drawing/2014/main" id="{C5A6F4E6-3C88-FDAF-547C-BE342BB2EFA1}"/>
              </a:ext>
            </a:extLst>
          </p:cNvPr>
          <p:cNvSpPr>
            <a:spLocks noGrp="1"/>
          </p:cNvSpPr>
          <p:nvPr>
            <p:ph type="sldNum" sz="quarter" idx="10"/>
          </p:nvPr>
        </p:nvSpPr>
        <p:spPr/>
        <p:txBody>
          <a:bodyPr/>
          <a:lstStyle/>
          <a:p>
            <a:fld id="{85F5B7A5-34A7-4AB0-A34F-A4DF2002FA98}" type="slidenum">
              <a:rPr lang="en-US" smtClean="0"/>
              <a:t>11</a:t>
            </a:fld>
            <a:endParaRPr lang="en-US"/>
          </a:p>
        </p:txBody>
      </p:sp>
    </p:spTree>
    <p:extLst>
      <p:ext uri="{BB962C8B-B14F-4D97-AF65-F5344CB8AC3E}">
        <p14:creationId xmlns:p14="http://schemas.microsoft.com/office/powerpoint/2010/main" val="221118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Background</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normAutofit/>
          </a:bodyPr>
          <a:lstStyle/>
          <a:p>
            <a:r>
              <a:rPr lang="en-US">
                <a:effectLst/>
                <a:latin typeface="Helvetica" pitchFamily="2" charset="0"/>
              </a:rPr>
              <a:t>Care coordination services have been developed to provide safer and more effective care for patients who have difficulty managing their healthcare</a:t>
            </a:r>
          </a:p>
          <a:p>
            <a:pPr>
              <a:spcBef>
                <a:spcPts val="1872"/>
              </a:spcBef>
            </a:pPr>
            <a:r>
              <a:rPr lang="en-US">
                <a:effectLst/>
                <a:latin typeface="Helvetica" pitchFamily="2" charset="0"/>
              </a:rPr>
              <a:t>A large portion of patients in care coordination have mental health conditions, however, care coordination has traditionally focused on primarily physical health problems</a:t>
            </a:r>
          </a:p>
          <a:p>
            <a:pPr>
              <a:spcBef>
                <a:spcPts val="1872"/>
              </a:spcBef>
            </a:pPr>
            <a:r>
              <a:rPr lang="en-US">
                <a:effectLst/>
                <a:latin typeface="Helvetica" pitchFamily="2" charset="0"/>
              </a:rPr>
              <a:t>The role of care managers is to take a holistic view of patients and to improve healthcare system efficiency, </a:t>
            </a:r>
            <a:r>
              <a:rPr lang="en-US" i="1">
                <a:effectLst/>
                <a:latin typeface="Helvetica" pitchFamily="2" charset="0"/>
              </a:rPr>
              <a:t>yet there remain several gaps in the efficiency of this work</a:t>
            </a:r>
          </a:p>
        </p:txBody>
      </p:sp>
      <p:sp>
        <p:nvSpPr>
          <p:cNvPr id="3" name="Slide Number Placeholder 2">
            <a:extLst>
              <a:ext uri="{FF2B5EF4-FFF2-40B4-BE49-F238E27FC236}">
                <a16:creationId xmlns:a16="http://schemas.microsoft.com/office/drawing/2014/main" id="{3745B883-853A-BB81-4F70-E2BFE81CD20C}"/>
              </a:ext>
            </a:extLst>
          </p:cNvPr>
          <p:cNvSpPr>
            <a:spLocks noGrp="1"/>
          </p:cNvSpPr>
          <p:nvPr>
            <p:ph type="sldNum" sz="quarter" idx="10"/>
          </p:nvPr>
        </p:nvSpPr>
        <p:spPr/>
        <p:txBody>
          <a:bodyPr/>
          <a:lstStyle/>
          <a:p>
            <a:fld id="{85F5B7A5-34A7-4AB0-A34F-A4DF2002FA98}" type="slidenum">
              <a:rPr lang="en-US" smtClean="0"/>
              <a:t>12</a:t>
            </a:fld>
            <a:endParaRPr lang="en-US"/>
          </a:p>
        </p:txBody>
      </p:sp>
    </p:spTree>
    <p:extLst>
      <p:ext uri="{BB962C8B-B14F-4D97-AF65-F5344CB8AC3E}">
        <p14:creationId xmlns:p14="http://schemas.microsoft.com/office/powerpoint/2010/main" val="3564819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dirty="0"/>
              <a:t>Background</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normAutofit/>
          </a:bodyPr>
          <a:lstStyle/>
          <a:p>
            <a:r>
              <a:rPr lang="en-US">
                <a:effectLst/>
                <a:latin typeface="Helvetica" pitchFamily="2" charset="0"/>
              </a:rPr>
              <a:t>Digital mental health interventions (DMHIs) can provide patient-facing apps that promote self-management strategies for common mental health problems such as depression</a:t>
            </a:r>
          </a:p>
          <a:p>
            <a:pPr lvl="1"/>
            <a:r>
              <a:rPr lang="en-US">
                <a:latin typeface="Arial" panose="020B0604020202020204" pitchFamily="34" charset="0"/>
                <a:cs typeface="Arial" panose="020B0604020202020204" pitchFamily="34" charset="0"/>
              </a:rPr>
              <a:t>And are effective when delivered with guidance by a coach</a:t>
            </a:r>
          </a:p>
          <a:p>
            <a:pPr>
              <a:spcBef>
                <a:spcPts val="2400"/>
              </a:spcBef>
            </a:pPr>
            <a:r>
              <a:rPr lang="en-US" sz="2800">
                <a:latin typeface="Arial" panose="020B0604020202020204" pitchFamily="34" charset="0"/>
                <a:cs typeface="Arial" panose="020B0604020202020204" pitchFamily="34" charset="0"/>
              </a:rPr>
              <a:t>Therefore, a DMHI for depression could </a:t>
            </a:r>
            <a:r>
              <a:rPr lang="en-US">
                <a:effectLst/>
                <a:latin typeface="Helvetica" pitchFamily="2" charset="0"/>
              </a:rPr>
              <a:t>improve access to and coordination of mental health services in Ambulatory Care Coordination (ACC)</a:t>
            </a:r>
          </a:p>
        </p:txBody>
      </p:sp>
      <p:sp>
        <p:nvSpPr>
          <p:cNvPr id="3" name="Slide Number Placeholder 2">
            <a:extLst>
              <a:ext uri="{FF2B5EF4-FFF2-40B4-BE49-F238E27FC236}">
                <a16:creationId xmlns:a16="http://schemas.microsoft.com/office/drawing/2014/main" id="{41173DB3-99D0-AA36-7A67-0C02F74FE985}"/>
              </a:ext>
            </a:extLst>
          </p:cNvPr>
          <p:cNvSpPr>
            <a:spLocks noGrp="1"/>
          </p:cNvSpPr>
          <p:nvPr>
            <p:ph type="sldNum" sz="quarter" idx="10"/>
          </p:nvPr>
        </p:nvSpPr>
        <p:spPr/>
        <p:txBody>
          <a:bodyPr/>
          <a:lstStyle/>
          <a:p>
            <a:fld id="{85F5B7A5-34A7-4AB0-A34F-A4DF2002FA98}" type="slidenum">
              <a:rPr lang="en-US" smtClean="0"/>
              <a:t>13</a:t>
            </a:fld>
            <a:endParaRPr lang="en-US"/>
          </a:p>
        </p:txBody>
      </p:sp>
    </p:spTree>
    <p:extLst>
      <p:ext uri="{BB962C8B-B14F-4D97-AF65-F5344CB8AC3E}">
        <p14:creationId xmlns:p14="http://schemas.microsoft.com/office/powerpoint/2010/main" val="2775708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dirty="0"/>
              <a:t>Intervention: IntelliCare Plus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r>
              <a:rPr lang="en-US" dirty="0"/>
              <a:t>Guided (with coaching) DMHI for depression and anxiety</a:t>
            </a:r>
          </a:p>
          <a:p>
            <a:pPr>
              <a:spcBef>
                <a:spcPts val="1272"/>
              </a:spcBef>
            </a:pPr>
            <a:r>
              <a:rPr lang="en-US" dirty="0"/>
              <a:t>Demonstrated effectiveness among primary care patients</a:t>
            </a:r>
          </a:p>
          <a:p>
            <a:pPr>
              <a:spcBef>
                <a:spcPts val="1272"/>
              </a:spcBef>
            </a:pPr>
            <a:r>
              <a:rPr lang="en-US" dirty="0"/>
              <a:t>High, sustained engaging </a:t>
            </a:r>
          </a:p>
          <a:p>
            <a:pPr>
              <a:spcBef>
                <a:spcPts val="1272"/>
              </a:spcBef>
            </a:pPr>
            <a:r>
              <a:rPr lang="en-US" dirty="0"/>
              <a:t>Now hosted by Adaptive Health, LLC</a:t>
            </a:r>
          </a:p>
        </p:txBody>
      </p:sp>
      <p:sp>
        <p:nvSpPr>
          <p:cNvPr id="3" name="Slide Number Placeholder 2">
            <a:extLst>
              <a:ext uri="{FF2B5EF4-FFF2-40B4-BE49-F238E27FC236}">
                <a16:creationId xmlns:a16="http://schemas.microsoft.com/office/drawing/2014/main" id="{5B92E602-2330-334E-54E4-133E65127063}"/>
              </a:ext>
            </a:extLst>
          </p:cNvPr>
          <p:cNvSpPr>
            <a:spLocks noGrp="1"/>
          </p:cNvSpPr>
          <p:nvPr>
            <p:ph type="sldNum" sz="quarter" idx="10"/>
          </p:nvPr>
        </p:nvSpPr>
        <p:spPr/>
        <p:txBody>
          <a:bodyPr/>
          <a:lstStyle/>
          <a:p>
            <a:fld id="{85F5B7A5-34A7-4AB0-A34F-A4DF2002FA98}" type="slidenum">
              <a:rPr lang="en-US" smtClean="0"/>
              <a:t>14</a:t>
            </a:fld>
            <a:endParaRPr lang="en-US"/>
          </a:p>
        </p:txBody>
      </p:sp>
    </p:spTree>
    <p:extLst>
      <p:ext uri="{BB962C8B-B14F-4D97-AF65-F5344CB8AC3E}">
        <p14:creationId xmlns:p14="http://schemas.microsoft.com/office/powerpoint/2010/main" val="2469237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77A79-8D66-646F-43FB-52FC2D3DBD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83D977-9FB9-3E26-A3C3-664D42150B16}"/>
              </a:ext>
            </a:extLst>
          </p:cNvPr>
          <p:cNvSpPr>
            <a:spLocks noGrp="1"/>
          </p:cNvSpPr>
          <p:nvPr>
            <p:ph type="title"/>
          </p:nvPr>
        </p:nvSpPr>
        <p:spPr>
          <a:xfrm>
            <a:off x="709612" y="130418"/>
            <a:ext cx="10772775" cy="973014"/>
          </a:xfrm>
        </p:spPr>
        <p:txBody>
          <a:bodyPr>
            <a:normAutofit/>
          </a:bodyPr>
          <a:lstStyle/>
          <a:p>
            <a:r>
              <a:rPr lang="en-US" dirty="0"/>
              <a:t>Intervention: IntelliCare Plus</a:t>
            </a:r>
          </a:p>
        </p:txBody>
      </p:sp>
      <p:sp>
        <p:nvSpPr>
          <p:cNvPr id="6" name="Content Placeholder 5">
            <a:extLst>
              <a:ext uri="{FF2B5EF4-FFF2-40B4-BE49-F238E27FC236}">
                <a16:creationId xmlns:a16="http://schemas.microsoft.com/office/drawing/2014/main" id="{D07D6C14-FF38-9EAC-9D1E-77CA1CB67C58}"/>
              </a:ext>
            </a:extLst>
          </p:cNvPr>
          <p:cNvSpPr>
            <a:spLocks noGrp="1"/>
          </p:cNvSpPr>
          <p:nvPr>
            <p:ph idx="1"/>
          </p:nvPr>
        </p:nvSpPr>
        <p:spPr/>
        <p:txBody>
          <a:bodyPr/>
          <a:lstStyle/>
          <a:p>
            <a:r>
              <a:rPr lang="en-US" dirty="0"/>
              <a:t>Guided (with coaching) DMHI for depression and anxiety</a:t>
            </a:r>
          </a:p>
          <a:p>
            <a:pPr>
              <a:spcBef>
                <a:spcPts val="1272"/>
              </a:spcBef>
            </a:pPr>
            <a:r>
              <a:rPr lang="en-US" dirty="0"/>
              <a:t>Demonstrated effectiveness among primary care patients</a:t>
            </a:r>
          </a:p>
          <a:p>
            <a:pPr>
              <a:spcBef>
                <a:spcPts val="1272"/>
              </a:spcBef>
            </a:pPr>
            <a:r>
              <a:rPr lang="en-US" dirty="0"/>
              <a:t>High, sustained engaging </a:t>
            </a:r>
          </a:p>
          <a:p>
            <a:pPr>
              <a:spcBef>
                <a:spcPts val="1272"/>
              </a:spcBef>
            </a:pPr>
            <a:r>
              <a:rPr lang="en-US" dirty="0"/>
              <a:t>Now hosted by Adaptive Health, LLC</a:t>
            </a:r>
          </a:p>
        </p:txBody>
      </p:sp>
      <p:pic>
        <p:nvPicPr>
          <p:cNvPr id="5" name="Picture 4" descr="These two graphs show sustaining engagement rates with the app for people with depression in chart one and anxiety in chart two.">
            <a:extLst>
              <a:ext uri="{FF2B5EF4-FFF2-40B4-BE49-F238E27FC236}">
                <a16:creationId xmlns:a16="http://schemas.microsoft.com/office/drawing/2014/main" id="{7A816171-E515-367B-8CF8-7911FE5D7E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9600" y="4035441"/>
            <a:ext cx="8208503" cy="2517759"/>
          </a:xfrm>
          <a:prstGeom prst="rect">
            <a:avLst/>
          </a:prstGeom>
        </p:spPr>
      </p:pic>
      <p:sp>
        <p:nvSpPr>
          <p:cNvPr id="4" name="Content Placeholder 5">
            <a:extLst>
              <a:ext uri="{FF2B5EF4-FFF2-40B4-BE49-F238E27FC236}">
                <a16:creationId xmlns:a16="http://schemas.microsoft.com/office/drawing/2014/main" id="{9EA3A063-C8BD-6FE4-9EA4-2CDDECBD302C}"/>
              </a:ext>
            </a:extLst>
          </p:cNvPr>
          <p:cNvSpPr txBox="1">
            <a:spLocks/>
          </p:cNvSpPr>
          <p:nvPr/>
        </p:nvSpPr>
        <p:spPr>
          <a:xfrm>
            <a:off x="9029700" y="4409693"/>
            <a:ext cx="2341103" cy="198063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200" dirty="0">
                <a:solidFill>
                  <a:schemeClr val="tx2"/>
                </a:solidFill>
                <a:latin typeface="Arial" panose="020B0604020202020204" pitchFamily="34" charset="0"/>
                <a:cs typeface="Arial" panose="020B0604020202020204" pitchFamily="34" charset="0"/>
              </a:rPr>
              <a:t>Effect sizes of 0.78 and 0.64 for depression and anxiety</a:t>
            </a:r>
          </a:p>
        </p:txBody>
      </p:sp>
      <p:sp>
        <p:nvSpPr>
          <p:cNvPr id="7" name="TextBox 6">
            <a:extLst>
              <a:ext uri="{FF2B5EF4-FFF2-40B4-BE49-F238E27FC236}">
                <a16:creationId xmlns:a16="http://schemas.microsoft.com/office/drawing/2014/main" id="{7E876AE2-1CD1-40C6-F785-59A05D85F1E8}"/>
              </a:ext>
            </a:extLst>
          </p:cNvPr>
          <p:cNvSpPr txBox="1"/>
          <p:nvPr/>
        </p:nvSpPr>
        <p:spPr>
          <a:xfrm>
            <a:off x="114299" y="6491923"/>
            <a:ext cx="11963400" cy="276999"/>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Graham, et al., 2020, Coached mobile app platform for the treatment of depression and anxiety among primary care patients: A randomized clinical trial, </a:t>
            </a:r>
            <a:r>
              <a:rPr lang="en-US" sz="1200" i="1" dirty="0">
                <a:latin typeface="Arial" panose="020B0604020202020204" pitchFamily="34" charset="0"/>
                <a:cs typeface="Arial" panose="020B0604020202020204" pitchFamily="34" charset="0"/>
              </a:rPr>
              <a:t>JAMA Psychiatry</a:t>
            </a:r>
          </a:p>
        </p:txBody>
      </p:sp>
      <p:sp>
        <p:nvSpPr>
          <p:cNvPr id="3" name="Slide Number Placeholder 2">
            <a:extLst>
              <a:ext uri="{FF2B5EF4-FFF2-40B4-BE49-F238E27FC236}">
                <a16:creationId xmlns:a16="http://schemas.microsoft.com/office/drawing/2014/main" id="{3DD7442C-0092-424B-DB7A-82E7269777CF}"/>
              </a:ext>
            </a:extLst>
          </p:cNvPr>
          <p:cNvSpPr>
            <a:spLocks noGrp="1"/>
          </p:cNvSpPr>
          <p:nvPr>
            <p:ph type="sldNum" sz="quarter" idx="10"/>
          </p:nvPr>
        </p:nvSpPr>
        <p:spPr>
          <a:xfrm>
            <a:off x="9313404" y="6273801"/>
            <a:ext cx="2743200" cy="365125"/>
          </a:xfrm>
        </p:spPr>
        <p:txBody>
          <a:bodyPr/>
          <a:lstStyle/>
          <a:p>
            <a:fld id="{85F5B7A5-34A7-4AB0-A34F-A4DF2002FA98}" type="slidenum">
              <a:rPr lang="en-US" smtClean="0"/>
              <a:t>15</a:t>
            </a:fld>
            <a:endParaRPr lang="en-US"/>
          </a:p>
        </p:txBody>
      </p:sp>
    </p:spTree>
    <p:extLst>
      <p:ext uri="{BB962C8B-B14F-4D97-AF65-F5344CB8AC3E}">
        <p14:creationId xmlns:p14="http://schemas.microsoft.com/office/powerpoint/2010/main" val="1512237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Specific Research Aims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normAutofit fontScale="92500"/>
          </a:bodyPr>
          <a:lstStyle/>
          <a:p>
            <a:r>
              <a:rPr lang="en-US" b="1">
                <a:effectLst/>
                <a:latin typeface="Helvetica" pitchFamily="2" charset="0"/>
              </a:rPr>
              <a:t>Aim 1: </a:t>
            </a:r>
            <a:r>
              <a:rPr lang="en-US">
                <a:effectLst/>
                <a:latin typeface="Helvetica" pitchFamily="2" charset="0"/>
              </a:rPr>
              <a:t>Adapt a DMHI, IntelliCare Plus, to address implementation barriers within care coordination</a:t>
            </a:r>
          </a:p>
          <a:p>
            <a:pPr>
              <a:spcBef>
                <a:spcPts val="1872"/>
              </a:spcBef>
            </a:pPr>
            <a:r>
              <a:rPr lang="en-US" b="1"/>
              <a:t>Aim 2: </a:t>
            </a:r>
            <a:r>
              <a:rPr lang="en-US">
                <a:effectLst/>
                <a:latin typeface="Helvetica" pitchFamily="2" charset="0"/>
              </a:rPr>
              <a:t>Develop and subsequently optimize a multicomponent implementation strategy</a:t>
            </a:r>
          </a:p>
          <a:p>
            <a:pPr>
              <a:spcBef>
                <a:spcPts val="1872"/>
              </a:spcBef>
            </a:pPr>
            <a:r>
              <a:rPr lang="en-US" b="1">
                <a:effectLst/>
                <a:latin typeface="Helvetica" pitchFamily="2" charset="0"/>
              </a:rPr>
              <a:t>Aim 3: </a:t>
            </a:r>
            <a:r>
              <a:rPr lang="en-US">
                <a:effectLst/>
                <a:latin typeface="Helvetica" pitchFamily="2" charset="0"/>
              </a:rPr>
              <a:t>Conduct a randomized rollout effectiveness-implementation trial of the IntelliCare Plus platform with optimization and a sustainment pilot period in the 4 regional teams of Ambulatory Care Coordination</a:t>
            </a:r>
          </a:p>
          <a:p>
            <a:pPr lvl="1">
              <a:spcBef>
                <a:spcPts val="1176"/>
              </a:spcBef>
            </a:pPr>
            <a:r>
              <a:rPr lang="en-US">
                <a:latin typeface="Helvetica" pitchFamily="2" charset="0"/>
              </a:rPr>
              <a:t>Primary implementation outcome: </a:t>
            </a:r>
            <a:r>
              <a:rPr lang="en-US" b="1">
                <a:latin typeface="Helvetica" pitchFamily="2" charset="0"/>
              </a:rPr>
              <a:t>reach</a:t>
            </a:r>
            <a:r>
              <a:rPr lang="en-US">
                <a:latin typeface="Helvetica" pitchFamily="2" charset="0"/>
              </a:rPr>
              <a:t> </a:t>
            </a:r>
          </a:p>
          <a:p>
            <a:pPr lvl="1">
              <a:spcBef>
                <a:spcPts val="1176"/>
              </a:spcBef>
            </a:pPr>
            <a:r>
              <a:rPr lang="en-US">
                <a:effectLst/>
                <a:latin typeface="Helvetica" pitchFamily="2" charset="0"/>
              </a:rPr>
              <a:t>Primary effectiveness outcome: </a:t>
            </a:r>
            <a:r>
              <a:rPr lang="en-US" b="1">
                <a:effectLst/>
                <a:latin typeface="Helvetica" pitchFamily="2" charset="0"/>
              </a:rPr>
              <a:t>depression severity </a:t>
            </a:r>
            <a:r>
              <a:rPr lang="en-US">
                <a:effectLst/>
                <a:latin typeface="Helvetica" pitchFamily="2" charset="0"/>
              </a:rPr>
              <a:t>using the PHQ-9</a:t>
            </a:r>
          </a:p>
          <a:p>
            <a:endParaRPr lang="en-US"/>
          </a:p>
        </p:txBody>
      </p:sp>
      <p:sp>
        <p:nvSpPr>
          <p:cNvPr id="3" name="Slide Number Placeholder 2">
            <a:extLst>
              <a:ext uri="{FF2B5EF4-FFF2-40B4-BE49-F238E27FC236}">
                <a16:creationId xmlns:a16="http://schemas.microsoft.com/office/drawing/2014/main" id="{0D101DEE-2083-35FF-54C3-F44710534493}"/>
              </a:ext>
            </a:extLst>
          </p:cNvPr>
          <p:cNvSpPr>
            <a:spLocks noGrp="1"/>
          </p:cNvSpPr>
          <p:nvPr>
            <p:ph type="sldNum" sz="quarter" idx="10"/>
          </p:nvPr>
        </p:nvSpPr>
        <p:spPr/>
        <p:txBody>
          <a:bodyPr/>
          <a:lstStyle/>
          <a:p>
            <a:fld id="{85F5B7A5-34A7-4AB0-A34F-A4DF2002FA98}" type="slidenum">
              <a:rPr lang="en-US" smtClean="0"/>
              <a:t>16</a:t>
            </a:fld>
            <a:endParaRPr lang="en-US"/>
          </a:p>
        </p:txBody>
      </p:sp>
    </p:spTree>
    <p:extLst>
      <p:ext uri="{BB962C8B-B14F-4D97-AF65-F5344CB8AC3E}">
        <p14:creationId xmlns:p14="http://schemas.microsoft.com/office/powerpoint/2010/main" val="2063968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fontScale="90000"/>
          </a:bodyPr>
          <a:lstStyle/>
          <a:p>
            <a:r>
              <a:rPr lang="en-US"/>
              <a:t>Methods: Solution-Focused Research Framework</a:t>
            </a:r>
          </a:p>
        </p:txBody>
      </p:sp>
      <p:pic>
        <p:nvPicPr>
          <p:cNvPr id="4" name="Content Placeholder 3" descr="This graphic has three sections in a flowchart style that show this study was done using a solution focused research framework known as the accelerated creation to sustainment model or acts.">
            <a:extLst>
              <a:ext uri="{FF2B5EF4-FFF2-40B4-BE49-F238E27FC236}">
                <a16:creationId xmlns:a16="http://schemas.microsoft.com/office/drawing/2014/main" id="{806D3C84-6E44-0F4B-B53E-897182AF0F63}"/>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1967482" y="1334264"/>
            <a:ext cx="8257034" cy="2985227"/>
          </a:xfrm>
          <a:prstGeom prst="rect">
            <a:avLst/>
          </a:prstGeom>
        </p:spPr>
      </p:pic>
      <p:sp>
        <p:nvSpPr>
          <p:cNvPr id="7" name="TextBox 6">
            <a:extLst>
              <a:ext uri="{FF2B5EF4-FFF2-40B4-BE49-F238E27FC236}">
                <a16:creationId xmlns:a16="http://schemas.microsoft.com/office/drawing/2014/main" id="{2303B7C2-B430-C6BD-5C0D-1FA9C007D7D4}"/>
              </a:ext>
            </a:extLst>
          </p:cNvPr>
          <p:cNvSpPr txBox="1"/>
          <p:nvPr/>
        </p:nvSpPr>
        <p:spPr>
          <a:xfrm>
            <a:off x="1752600" y="4081552"/>
            <a:ext cx="2743200" cy="1862048"/>
          </a:xfrm>
          <a:prstGeom prst="rect">
            <a:avLst/>
          </a:prstGeom>
          <a:noFill/>
        </p:spPr>
        <p:txBody>
          <a:bodyPr wrap="square">
            <a:spAutoFit/>
          </a:bodyPr>
          <a:lstStyle/>
          <a:p>
            <a:pPr algn="ctr"/>
            <a:r>
              <a:rPr lang="en-US" sz="2000">
                <a:latin typeface="Helvetica" pitchFamily="2" charset="0"/>
              </a:rPr>
              <a:t>Technology-enabled Service (TES): </a:t>
            </a:r>
            <a:endParaRPr lang="en-US" sz="2000">
              <a:effectLst/>
              <a:latin typeface="Helvetica" pitchFamily="2" charset="0"/>
            </a:endParaRPr>
          </a:p>
          <a:p>
            <a:pPr>
              <a:spcBef>
                <a:spcPts val="600"/>
              </a:spcBef>
            </a:pPr>
            <a:r>
              <a:rPr lang="en-US" sz="2000">
                <a:latin typeface="Helvetica" pitchFamily="2" charset="0"/>
              </a:rPr>
              <a:t>- T</a:t>
            </a:r>
            <a:r>
              <a:rPr lang="en-US" sz="2000">
                <a:effectLst/>
                <a:latin typeface="Helvetica" pitchFamily="2" charset="0"/>
              </a:rPr>
              <a:t>echnology</a:t>
            </a:r>
          </a:p>
          <a:p>
            <a:pPr>
              <a:spcBef>
                <a:spcPts val="600"/>
              </a:spcBef>
            </a:pPr>
            <a:r>
              <a:rPr lang="en-US" sz="2000">
                <a:effectLst/>
                <a:latin typeface="Helvetica" pitchFamily="2" charset="0"/>
              </a:rPr>
              <a:t>- Service</a:t>
            </a:r>
          </a:p>
          <a:p>
            <a:pPr>
              <a:spcBef>
                <a:spcPts val="600"/>
              </a:spcBef>
            </a:pPr>
            <a:r>
              <a:rPr lang="en-US" sz="2000">
                <a:latin typeface="Helvetica" pitchFamily="2" charset="0"/>
              </a:rPr>
              <a:t>- I</a:t>
            </a:r>
            <a:r>
              <a:rPr lang="en-US" sz="2000">
                <a:effectLst/>
                <a:latin typeface="Helvetica" pitchFamily="2" charset="0"/>
              </a:rPr>
              <a:t>mplementation plan</a:t>
            </a:r>
          </a:p>
        </p:txBody>
      </p:sp>
      <p:sp>
        <p:nvSpPr>
          <p:cNvPr id="10" name="TextBox 9">
            <a:extLst>
              <a:ext uri="{FF2B5EF4-FFF2-40B4-BE49-F238E27FC236}">
                <a16:creationId xmlns:a16="http://schemas.microsoft.com/office/drawing/2014/main" id="{88AA171E-8800-C38C-A313-337AAF861356}"/>
              </a:ext>
            </a:extLst>
          </p:cNvPr>
          <p:cNvSpPr txBox="1"/>
          <p:nvPr/>
        </p:nvSpPr>
        <p:spPr>
          <a:xfrm>
            <a:off x="4724399" y="4081552"/>
            <a:ext cx="2743200" cy="1631216"/>
          </a:xfrm>
          <a:prstGeom prst="rect">
            <a:avLst/>
          </a:prstGeom>
          <a:noFill/>
        </p:spPr>
        <p:txBody>
          <a:bodyPr wrap="square">
            <a:spAutoFit/>
          </a:bodyPr>
          <a:lstStyle/>
          <a:p>
            <a:pPr algn="ctr"/>
            <a:r>
              <a:rPr lang="en-US" sz="2000">
                <a:latin typeface="Helvetica" pitchFamily="2" charset="0"/>
              </a:rPr>
              <a:t>C</a:t>
            </a:r>
            <a:r>
              <a:rPr lang="en-US" sz="2000">
                <a:effectLst/>
                <a:latin typeface="Helvetica" pitchFamily="2" charset="0"/>
              </a:rPr>
              <a:t>onduct a hybrid trial while </a:t>
            </a:r>
            <a:r>
              <a:rPr lang="en-US" sz="2000" u="sng">
                <a:effectLst/>
                <a:latin typeface="Helvetica" pitchFamily="2" charset="0"/>
              </a:rPr>
              <a:t>actively</a:t>
            </a:r>
            <a:r>
              <a:rPr lang="en-US" sz="2000">
                <a:effectLst/>
                <a:latin typeface="Helvetica" pitchFamily="2" charset="0"/>
              </a:rPr>
              <a:t> and </a:t>
            </a:r>
            <a:r>
              <a:rPr lang="en-US" sz="2000" u="sng">
                <a:effectLst/>
                <a:latin typeface="Helvetica" pitchFamily="2" charset="0"/>
              </a:rPr>
              <a:t>intentionally</a:t>
            </a:r>
            <a:r>
              <a:rPr lang="en-US" sz="2000">
                <a:effectLst/>
                <a:latin typeface="Helvetica" pitchFamily="2" charset="0"/>
              </a:rPr>
              <a:t> optimizing implementation strategies</a:t>
            </a:r>
          </a:p>
        </p:txBody>
      </p:sp>
      <p:sp>
        <p:nvSpPr>
          <p:cNvPr id="6" name="TextBox 5">
            <a:extLst>
              <a:ext uri="{FF2B5EF4-FFF2-40B4-BE49-F238E27FC236}">
                <a16:creationId xmlns:a16="http://schemas.microsoft.com/office/drawing/2014/main" id="{8D546E54-80C0-8340-D388-EFE3B6FED1BB}"/>
              </a:ext>
            </a:extLst>
          </p:cNvPr>
          <p:cNvSpPr txBox="1"/>
          <p:nvPr/>
        </p:nvSpPr>
        <p:spPr>
          <a:xfrm>
            <a:off x="-76200" y="6148846"/>
            <a:ext cx="12233910" cy="646331"/>
          </a:xfrm>
          <a:prstGeom prst="rect">
            <a:avLst/>
          </a:prstGeom>
          <a:noFill/>
        </p:spPr>
        <p:txBody>
          <a:bodyPr wrap="square">
            <a:spAutoFit/>
          </a:bodyPr>
          <a:lstStyle/>
          <a:p>
            <a:pPr algn="r"/>
            <a:r>
              <a:rPr lang="en-US" sz="1200" b="0" i="0">
                <a:solidFill>
                  <a:srgbClr val="212121"/>
                </a:solidFill>
                <a:effectLst/>
                <a:latin typeface="Arial" panose="020B0604020202020204" pitchFamily="34" charset="0"/>
                <a:cs typeface="Arial" panose="020B0604020202020204" pitchFamily="34" charset="0"/>
              </a:rPr>
              <a:t>Mohr DC, Riper H, </a:t>
            </a:r>
            <a:r>
              <a:rPr lang="en-US" sz="1200" b="0" i="0" err="1">
                <a:solidFill>
                  <a:srgbClr val="212121"/>
                </a:solidFill>
                <a:effectLst/>
                <a:latin typeface="Arial" panose="020B0604020202020204" pitchFamily="34" charset="0"/>
                <a:cs typeface="Arial" panose="020B0604020202020204" pitchFamily="34" charset="0"/>
              </a:rPr>
              <a:t>Schueller</a:t>
            </a:r>
            <a:r>
              <a:rPr lang="en-US" sz="1200" b="0" i="0">
                <a:solidFill>
                  <a:srgbClr val="212121"/>
                </a:solidFill>
                <a:effectLst/>
                <a:latin typeface="Arial" panose="020B0604020202020204" pitchFamily="34" charset="0"/>
                <a:cs typeface="Arial" panose="020B0604020202020204" pitchFamily="34" charset="0"/>
              </a:rPr>
              <a:t> SM. A Solution-Focused Research Approach to Achieve an Implementable Revolution in Digital Mental Health. JAMA Psychiatry. 2018;75(2):113-114. </a:t>
            </a:r>
          </a:p>
          <a:p>
            <a:pPr algn="r"/>
            <a:r>
              <a:rPr lang="en-US" sz="1200" b="0" i="0">
                <a:solidFill>
                  <a:srgbClr val="212121"/>
                </a:solidFill>
                <a:effectLst/>
                <a:latin typeface="Arial" panose="020B0604020202020204" pitchFamily="34" charset="0"/>
                <a:cs typeface="Arial" panose="020B0604020202020204" pitchFamily="34" charset="0"/>
              </a:rPr>
              <a:t>				Mohr DC, Lyon AR, </a:t>
            </a:r>
            <a:r>
              <a:rPr lang="en-US" sz="1200" b="0" i="0" err="1">
                <a:solidFill>
                  <a:srgbClr val="212121"/>
                </a:solidFill>
                <a:effectLst/>
                <a:latin typeface="Arial" panose="020B0604020202020204" pitchFamily="34" charset="0"/>
                <a:cs typeface="Arial" panose="020B0604020202020204" pitchFamily="34" charset="0"/>
              </a:rPr>
              <a:t>Lattie</a:t>
            </a:r>
            <a:r>
              <a:rPr lang="en-US" sz="1200" b="0" i="0">
                <a:solidFill>
                  <a:srgbClr val="212121"/>
                </a:solidFill>
                <a:effectLst/>
                <a:latin typeface="Arial" panose="020B0604020202020204" pitchFamily="34" charset="0"/>
                <a:cs typeface="Arial" panose="020B0604020202020204" pitchFamily="34" charset="0"/>
              </a:rPr>
              <a:t> EG, Reddy M, </a:t>
            </a:r>
            <a:r>
              <a:rPr lang="en-US" sz="1200" b="0" i="0" err="1">
                <a:solidFill>
                  <a:srgbClr val="212121"/>
                </a:solidFill>
                <a:effectLst/>
                <a:latin typeface="Arial" panose="020B0604020202020204" pitchFamily="34" charset="0"/>
                <a:cs typeface="Arial" panose="020B0604020202020204" pitchFamily="34" charset="0"/>
              </a:rPr>
              <a:t>Schueller</a:t>
            </a:r>
            <a:r>
              <a:rPr lang="en-US" sz="1200" b="0" i="0">
                <a:solidFill>
                  <a:srgbClr val="212121"/>
                </a:solidFill>
                <a:effectLst/>
                <a:latin typeface="Arial" panose="020B0604020202020204" pitchFamily="34" charset="0"/>
                <a:cs typeface="Arial" panose="020B0604020202020204" pitchFamily="34" charset="0"/>
              </a:rPr>
              <a:t> SM. Accelerating Digital Mental Health Research From Early Design and Creation to Successful Implementation and Sustainment. J Med Internet Res. 2017;19(5):e153. </a:t>
            </a:r>
            <a:endParaRPr lang="en-US" sz="120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46B9826-D90F-65DF-4A54-E475B6AEDB6F}"/>
              </a:ext>
            </a:extLst>
          </p:cNvPr>
          <p:cNvSpPr>
            <a:spLocks noGrp="1"/>
          </p:cNvSpPr>
          <p:nvPr>
            <p:ph type="sldNum" sz="quarter" idx="10"/>
          </p:nvPr>
        </p:nvSpPr>
        <p:spPr/>
        <p:txBody>
          <a:bodyPr/>
          <a:lstStyle/>
          <a:p>
            <a:fld id="{85F5B7A5-34A7-4AB0-A34F-A4DF2002FA98}" type="slidenum">
              <a:rPr lang="en-US" smtClean="0"/>
              <a:t>17</a:t>
            </a:fld>
            <a:endParaRPr lang="en-US"/>
          </a:p>
        </p:txBody>
      </p:sp>
    </p:spTree>
    <p:extLst>
      <p:ext uri="{BB962C8B-B14F-4D97-AF65-F5344CB8AC3E}">
        <p14:creationId xmlns:p14="http://schemas.microsoft.com/office/powerpoint/2010/main" val="1917810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D4F14-70C8-F6A2-83CF-69F7BAFB8C43}"/>
              </a:ext>
            </a:extLst>
          </p:cNvPr>
          <p:cNvSpPr>
            <a:spLocks noGrp="1"/>
          </p:cNvSpPr>
          <p:nvPr>
            <p:ph type="title"/>
          </p:nvPr>
        </p:nvSpPr>
        <p:spPr/>
        <p:txBody>
          <a:bodyPr>
            <a:normAutofit fontScale="90000"/>
          </a:bodyPr>
          <a:lstStyle/>
          <a:p>
            <a:r>
              <a:rPr lang="en-US"/>
              <a:t>Methods (as Planned)</a:t>
            </a:r>
          </a:p>
        </p:txBody>
      </p:sp>
      <p:sp>
        <p:nvSpPr>
          <p:cNvPr id="3" name="Content Placeholder 2">
            <a:extLst>
              <a:ext uri="{FF2B5EF4-FFF2-40B4-BE49-F238E27FC236}">
                <a16:creationId xmlns:a16="http://schemas.microsoft.com/office/drawing/2014/main" id="{2074EEC8-3546-1A19-4C37-319E90FF0866}"/>
              </a:ext>
            </a:extLst>
          </p:cNvPr>
          <p:cNvSpPr>
            <a:spLocks noGrp="1"/>
          </p:cNvSpPr>
          <p:nvPr>
            <p:ph idx="1"/>
          </p:nvPr>
        </p:nvSpPr>
        <p:spPr>
          <a:xfrm>
            <a:off x="609600" y="1646238"/>
            <a:ext cx="10972800" cy="5075238"/>
          </a:xfrm>
        </p:spPr>
        <p:txBody>
          <a:bodyPr>
            <a:noAutofit/>
          </a:bodyPr>
          <a:lstStyle/>
          <a:p>
            <a:r>
              <a:rPr lang="en-US" dirty="0"/>
              <a:t>TES- Technology: </a:t>
            </a:r>
          </a:p>
          <a:p>
            <a:pPr lvl="1"/>
            <a:r>
              <a:rPr lang="en-US" dirty="0"/>
              <a:t>Expand patient management tools (e.g., medication adherence, decision support, other contact media)</a:t>
            </a:r>
          </a:p>
          <a:p>
            <a:pPr lvl="1"/>
            <a:r>
              <a:rPr lang="en-US" dirty="0"/>
              <a:t>Integrate </a:t>
            </a:r>
            <a:r>
              <a:rPr lang="en-US" dirty="0" err="1"/>
              <a:t>IntelliCare’s</a:t>
            </a:r>
            <a:r>
              <a:rPr lang="en-US" dirty="0"/>
              <a:t> care management dashboard into ACC’s EHR</a:t>
            </a:r>
          </a:p>
          <a:p>
            <a:pPr>
              <a:spcBef>
                <a:spcPts val="2472"/>
              </a:spcBef>
            </a:pPr>
            <a:r>
              <a:rPr lang="en-US" dirty="0"/>
              <a:t>TES- Service Design: Train and supervise care coordinators in delivering </a:t>
            </a:r>
            <a:r>
              <a:rPr lang="en-US" dirty="0" err="1"/>
              <a:t>IntelliCare</a:t>
            </a:r>
            <a:r>
              <a:rPr lang="en-US" dirty="0"/>
              <a:t> Plus (refer + coach)</a:t>
            </a:r>
          </a:p>
          <a:p>
            <a:pPr>
              <a:spcBef>
                <a:spcPts val="2472"/>
              </a:spcBef>
            </a:pPr>
            <a:r>
              <a:rPr lang="en-US" dirty="0"/>
              <a:t>TES- Implementation Plan: </a:t>
            </a:r>
          </a:p>
          <a:p>
            <a:pPr lvl="1">
              <a:spcBef>
                <a:spcPts val="672"/>
              </a:spcBef>
            </a:pPr>
            <a:r>
              <a:rPr lang="en-US" dirty="0"/>
              <a:t>Deliver </a:t>
            </a:r>
            <a:r>
              <a:rPr lang="en-US" dirty="0" err="1"/>
              <a:t>IntelliCare</a:t>
            </a:r>
            <a:r>
              <a:rPr lang="en-US" dirty="0"/>
              <a:t> Plus sequentially across the 4 regions using a stepped-wedge design</a:t>
            </a:r>
          </a:p>
          <a:p>
            <a:pPr lvl="1">
              <a:spcBef>
                <a:spcPts val="672"/>
              </a:spcBef>
            </a:pPr>
            <a:r>
              <a:rPr lang="en-US" dirty="0"/>
              <a:t>Refer patients with PHQ-9 ≥10</a:t>
            </a:r>
          </a:p>
        </p:txBody>
      </p:sp>
      <p:sp>
        <p:nvSpPr>
          <p:cNvPr id="4" name="Slide Number Placeholder 3">
            <a:extLst>
              <a:ext uri="{FF2B5EF4-FFF2-40B4-BE49-F238E27FC236}">
                <a16:creationId xmlns:a16="http://schemas.microsoft.com/office/drawing/2014/main" id="{7769C2A5-C293-98C9-72F7-903BA4812167}"/>
              </a:ext>
            </a:extLst>
          </p:cNvPr>
          <p:cNvSpPr>
            <a:spLocks noGrp="1"/>
          </p:cNvSpPr>
          <p:nvPr>
            <p:ph type="sldNum" sz="quarter" idx="10"/>
          </p:nvPr>
        </p:nvSpPr>
        <p:spPr/>
        <p:txBody>
          <a:bodyPr/>
          <a:lstStyle/>
          <a:p>
            <a:fld id="{85F5B7A5-34A7-4AB0-A34F-A4DF2002FA98}" type="slidenum">
              <a:rPr lang="en-US" smtClean="0"/>
              <a:t>18</a:t>
            </a:fld>
            <a:endParaRPr lang="en-US"/>
          </a:p>
        </p:txBody>
      </p:sp>
    </p:spTree>
    <p:extLst>
      <p:ext uri="{BB962C8B-B14F-4D97-AF65-F5344CB8AC3E}">
        <p14:creationId xmlns:p14="http://schemas.microsoft.com/office/powerpoint/2010/main" val="333489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A6161-2EDE-8D98-5289-5CE4D6D89CE1}"/>
              </a:ext>
            </a:extLst>
          </p:cNvPr>
          <p:cNvSpPr>
            <a:spLocks noGrp="1"/>
          </p:cNvSpPr>
          <p:nvPr>
            <p:ph type="title"/>
          </p:nvPr>
        </p:nvSpPr>
        <p:spPr/>
        <p:txBody>
          <a:bodyPr>
            <a:normAutofit fontScale="90000"/>
          </a:bodyPr>
          <a:lstStyle/>
          <a:p>
            <a:r>
              <a:rPr lang="en-US"/>
              <a:t>Field Test (a “Small Test of Change”)</a:t>
            </a:r>
          </a:p>
        </p:txBody>
      </p:sp>
      <p:sp>
        <p:nvSpPr>
          <p:cNvPr id="3" name="Content Placeholder 2">
            <a:extLst>
              <a:ext uri="{FF2B5EF4-FFF2-40B4-BE49-F238E27FC236}">
                <a16:creationId xmlns:a16="http://schemas.microsoft.com/office/drawing/2014/main" id="{7965026C-71A5-26D9-150F-76C1D7581730}"/>
              </a:ext>
            </a:extLst>
          </p:cNvPr>
          <p:cNvSpPr>
            <a:spLocks noGrp="1"/>
          </p:cNvSpPr>
          <p:nvPr>
            <p:ph idx="1"/>
          </p:nvPr>
        </p:nvSpPr>
        <p:spPr/>
        <p:txBody>
          <a:bodyPr/>
          <a:lstStyle/>
          <a:p>
            <a:r>
              <a:rPr lang="en-US"/>
              <a:t>Small tests of change (here, a field test): an implementation strategy to inform larger-scale implementation</a:t>
            </a:r>
          </a:p>
          <a:p>
            <a:pPr>
              <a:spcBef>
                <a:spcPts val="1872"/>
              </a:spcBef>
            </a:pPr>
            <a:r>
              <a:rPr lang="en-US"/>
              <a:t>Why Needed? Because technology rarely rolls out as planned</a:t>
            </a:r>
          </a:p>
          <a:p>
            <a:pPr>
              <a:spcBef>
                <a:spcPts val="1872"/>
              </a:spcBef>
            </a:pPr>
            <a:r>
              <a:rPr lang="en-US"/>
              <a:t>Approach: </a:t>
            </a:r>
          </a:p>
          <a:p>
            <a:pPr lvl="1"/>
            <a:r>
              <a:rPr lang="en-US"/>
              <a:t>Train and supervise 4 care managers (“internal champions”)</a:t>
            </a:r>
          </a:p>
          <a:p>
            <a:pPr lvl="1"/>
            <a:r>
              <a:rPr lang="en-US"/>
              <a:t>Target patient enrollment: 5 patients each (</a:t>
            </a:r>
            <a:r>
              <a:rPr lang="en-US" i="1"/>
              <a:t>N </a:t>
            </a:r>
            <a:r>
              <a:rPr lang="en-US"/>
              <a:t>= 20 total)</a:t>
            </a:r>
          </a:p>
          <a:p>
            <a:pPr marL="347662" lvl="1" indent="0">
              <a:buNone/>
            </a:pPr>
            <a:endParaRPr lang="en-US"/>
          </a:p>
        </p:txBody>
      </p:sp>
      <p:sp>
        <p:nvSpPr>
          <p:cNvPr id="6" name="TextBox 5">
            <a:extLst>
              <a:ext uri="{FF2B5EF4-FFF2-40B4-BE49-F238E27FC236}">
                <a16:creationId xmlns:a16="http://schemas.microsoft.com/office/drawing/2014/main" id="{7D209860-0989-5727-5D98-D142BC4699FE}"/>
              </a:ext>
            </a:extLst>
          </p:cNvPr>
          <p:cNvSpPr txBox="1"/>
          <p:nvPr/>
        </p:nvSpPr>
        <p:spPr>
          <a:xfrm>
            <a:off x="1295400" y="6259811"/>
            <a:ext cx="9829800" cy="461665"/>
          </a:xfrm>
          <a:prstGeom prst="rect">
            <a:avLst/>
          </a:prstGeom>
          <a:noFill/>
        </p:spPr>
        <p:txBody>
          <a:bodyPr wrap="square">
            <a:spAutoFit/>
          </a:bodyPr>
          <a:lstStyle/>
          <a:p>
            <a:pPr algn="r"/>
            <a:r>
              <a:rPr lang="en-US" sz="1200" b="0" i="0">
                <a:solidFill>
                  <a:srgbClr val="212121"/>
                </a:solidFill>
                <a:effectLst/>
                <a:latin typeface="Arial" panose="020B0604020202020204" pitchFamily="34" charset="0"/>
                <a:cs typeface="Arial" panose="020B0604020202020204" pitchFamily="34" charset="0"/>
              </a:rPr>
              <a:t>Powell BJ, Waltz TJ, </a:t>
            </a:r>
            <a:r>
              <a:rPr lang="en-US" sz="1200" b="0" i="0" err="1">
                <a:solidFill>
                  <a:srgbClr val="212121"/>
                </a:solidFill>
                <a:effectLst/>
                <a:latin typeface="Arial" panose="020B0604020202020204" pitchFamily="34" charset="0"/>
                <a:cs typeface="Arial" panose="020B0604020202020204" pitchFamily="34" charset="0"/>
              </a:rPr>
              <a:t>Chinman</a:t>
            </a:r>
            <a:r>
              <a:rPr lang="en-US" sz="1200" b="0" i="0">
                <a:solidFill>
                  <a:srgbClr val="212121"/>
                </a:solidFill>
                <a:effectLst/>
                <a:latin typeface="Arial" panose="020B0604020202020204" pitchFamily="34" charset="0"/>
                <a:cs typeface="Arial" panose="020B0604020202020204" pitchFamily="34" charset="0"/>
              </a:rPr>
              <a:t> MJ, Damschroder LJ, Smith JL, Matthieu MM, Proctor EK, Kirchner JE. A refined compilation of implementation strategies: results from the Expert Recommendations for Implementing Change (ERIC) project. Implement Sci. 2015;10:21. </a:t>
            </a:r>
            <a:endParaRPr lang="en-US" sz="120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9865DBE-46B4-0DF5-1AE5-DAF395FAA28A}"/>
              </a:ext>
            </a:extLst>
          </p:cNvPr>
          <p:cNvSpPr>
            <a:spLocks noGrp="1"/>
          </p:cNvSpPr>
          <p:nvPr>
            <p:ph type="sldNum" sz="quarter" idx="10"/>
          </p:nvPr>
        </p:nvSpPr>
        <p:spPr/>
        <p:txBody>
          <a:bodyPr/>
          <a:lstStyle/>
          <a:p>
            <a:fld id="{85F5B7A5-34A7-4AB0-A34F-A4DF2002FA98}" type="slidenum">
              <a:rPr lang="en-US" smtClean="0"/>
              <a:t>19</a:t>
            </a:fld>
            <a:endParaRPr lang="en-US"/>
          </a:p>
        </p:txBody>
      </p:sp>
    </p:spTree>
    <p:extLst>
      <p:ext uri="{BB962C8B-B14F-4D97-AF65-F5344CB8AC3E}">
        <p14:creationId xmlns:p14="http://schemas.microsoft.com/office/powerpoint/2010/main" val="4195455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NCEPCR Webinar Series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838200" y="1805836"/>
            <a:ext cx="10644187" cy="4525963"/>
          </a:xfrm>
        </p:spPr>
        <p:txBody>
          <a:bodyPr>
            <a:normAutofit/>
          </a:bodyPr>
          <a:lstStyle/>
          <a:p>
            <a:pPr marL="0" indent="0" algn="ctr">
              <a:buNone/>
            </a:pPr>
            <a:r>
              <a:rPr lang="en-US" sz="3600" dirty="0">
                <a:effectLst/>
                <a:latin typeface="Calibri" panose="020F0502020204030204" pitchFamily="34" charset="0"/>
                <a:ea typeface="Calibri" panose="020F0502020204030204" pitchFamily="34" charset="0"/>
              </a:rPr>
              <a:t>The views expressed in this webinar do not represent official views of the U.S. Department of Health and Human Services or the Agency for Healthcare Research and Quality.</a:t>
            </a:r>
            <a:endParaRPr lang="en-US" sz="3600" b="1" i="1" dirty="0">
              <a:solidFill>
                <a:srgbClr val="1B1B1B"/>
              </a:solidFill>
              <a:latin typeface="+mj-lt"/>
              <a:ea typeface="Source Sans Pro" panose="020B0503030403020204" pitchFamily="34" charset="0"/>
            </a:endParaRPr>
          </a:p>
        </p:txBody>
      </p:sp>
      <p:sp>
        <p:nvSpPr>
          <p:cNvPr id="3" name="Slide Number Placeholder 2">
            <a:extLst>
              <a:ext uri="{FF2B5EF4-FFF2-40B4-BE49-F238E27FC236}">
                <a16:creationId xmlns:a16="http://schemas.microsoft.com/office/drawing/2014/main" id="{67257625-FA79-F5E1-07E1-00AA601419FD}"/>
              </a:ext>
            </a:extLst>
          </p:cNvPr>
          <p:cNvSpPr>
            <a:spLocks noGrp="1"/>
          </p:cNvSpPr>
          <p:nvPr>
            <p:ph type="sldNum" sz="quarter" idx="10"/>
          </p:nvPr>
        </p:nvSpPr>
        <p:spPr/>
        <p:txBody>
          <a:bodyPr/>
          <a:lstStyle/>
          <a:p>
            <a:fld id="{85F5B7A5-34A7-4AB0-A34F-A4DF2002FA98}" type="slidenum">
              <a:rPr lang="en-US" smtClean="0"/>
              <a:t>2</a:t>
            </a:fld>
            <a:endParaRPr lang="en-US"/>
          </a:p>
        </p:txBody>
      </p:sp>
    </p:spTree>
    <p:extLst>
      <p:ext uri="{BB962C8B-B14F-4D97-AF65-F5344CB8AC3E}">
        <p14:creationId xmlns:p14="http://schemas.microsoft.com/office/powerpoint/2010/main" val="1250737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p:txBody>
          <a:bodyPr>
            <a:normAutofit fontScale="90000"/>
          </a:bodyPr>
          <a:lstStyle/>
          <a:p>
            <a:r>
              <a:rPr lang="en-US" dirty="0"/>
              <a:t>Findings: Reach</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normAutofit/>
          </a:bodyPr>
          <a:lstStyle/>
          <a:p>
            <a:pPr marL="0" indent="0" algn="ctr">
              <a:buNone/>
            </a:pPr>
            <a:r>
              <a:rPr lang="en-US" sz="3600" dirty="0"/>
              <a:t>3 of 4 care coordinators (75%) enrolled </a:t>
            </a:r>
          </a:p>
          <a:p>
            <a:pPr marL="0" indent="0" algn="ctr">
              <a:buNone/>
            </a:pPr>
            <a:r>
              <a:rPr lang="en-US" sz="3600" dirty="0"/>
              <a:t>8 total patients (40%)</a:t>
            </a:r>
          </a:p>
        </p:txBody>
      </p:sp>
      <p:sp>
        <p:nvSpPr>
          <p:cNvPr id="3" name="Slide Number Placeholder 2">
            <a:extLst>
              <a:ext uri="{FF2B5EF4-FFF2-40B4-BE49-F238E27FC236}">
                <a16:creationId xmlns:a16="http://schemas.microsoft.com/office/drawing/2014/main" id="{ACA0C2E9-1753-49E1-F1EB-352EECF296CC}"/>
              </a:ext>
            </a:extLst>
          </p:cNvPr>
          <p:cNvSpPr>
            <a:spLocks noGrp="1"/>
          </p:cNvSpPr>
          <p:nvPr>
            <p:ph type="sldNum" sz="quarter" idx="10"/>
          </p:nvPr>
        </p:nvSpPr>
        <p:spPr/>
        <p:txBody>
          <a:bodyPr/>
          <a:lstStyle/>
          <a:p>
            <a:fld id="{85F5B7A5-34A7-4AB0-A34F-A4DF2002FA98}" type="slidenum">
              <a:rPr lang="en-US" smtClean="0"/>
              <a:t>20</a:t>
            </a:fld>
            <a:endParaRPr lang="en-US"/>
          </a:p>
        </p:txBody>
      </p:sp>
    </p:spTree>
    <p:extLst>
      <p:ext uri="{BB962C8B-B14F-4D97-AF65-F5344CB8AC3E}">
        <p14:creationId xmlns:p14="http://schemas.microsoft.com/office/powerpoint/2010/main" val="665791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B937B-42BA-BA8F-725C-8CB502117D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D76D9-F353-5EF5-DDC5-A659C8DA8645}"/>
              </a:ext>
            </a:extLst>
          </p:cNvPr>
          <p:cNvSpPr>
            <a:spLocks noGrp="1"/>
          </p:cNvSpPr>
          <p:nvPr>
            <p:ph type="title"/>
          </p:nvPr>
        </p:nvSpPr>
        <p:spPr/>
        <p:txBody>
          <a:bodyPr>
            <a:normAutofit fontScale="90000"/>
          </a:bodyPr>
          <a:lstStyle/>
          <a:p>
            <a:r>
              <a:rPr lang="en-US" dirty="0"/>
              <a:t>Findings: Reach</a:t>
            </a:r>
          </a:p>
        </p:txBody>
      </p:sp>
      <p:sp>
        <p:nvSpPr>
          <p:cNvPr id="6" name="Content Placeholder 5">
            <a:extLst>
              <a:ext uri="{FF2B5EF4-FFF2-40B4-BE49-F238E27FC236}">
                <a16:creationId xmlns:a16="http://schemas.microsoft.com/office/drawing/2014/main" id="{C057FD95-230D-7142-280A-76FC2825F8B2}"/>
              </a:ext>
            </a:extLst>
          </p:cNvPr>
          <p:cNvSpPr>
            <a:spLocks noGrp="1"/>
          </p:cNvSpPr>
          <p:nvPr>
            <p:ph idx="1"/>
          </p:nvPr>
        </p:nvSpPr>
        <p:spPr/>
        <p:txBody>
          <a:bodyPr>
            <a:normAutofit/>
          </a:bodyPr>
          <a:lstStyle/>
          <a:p>
            <a:pPr marL="0" indent="0" algn="ctr">
              <a:buNone/>
            </a:pPr>
            <a:r>
              <a:rPr lang="en-US" sz="3600" dirty="0"/>
              <a:t>3 of 4 care coordinators (75%) enrolled </a:t>
            </a:r>
          </a:p>
          <a:p>
            <a:pPr marL="0" indent="0" algn="ctr">
              <a:buNone/>
            </a:pPr>
            <a:r>
              <a:rPr lang="en-US" sz="3600" dirty="0"/>
              <a:t>8 total patients (40%)</a:t>
            </a:r>
          </a:p>
        </p:txBody>
      </p:sp>
      <p:pic>
        <p:nvPicPr>
          <p:cNvPr id="12" name="Picture 2" descr="This graphic shows a car with the hood open and a figure standing over the engine looking in with a question mark over its head.">
            <a:extLst>
              <a:ext uri="{FF2B5EF4-FFF2-40B4-BE49-F238E27FC236}">
                <a16:creationId xmlns:a16="http://schemas.microsoft.com/office/drawing/2014/main" id="{64FB90E4-D533-E6AB-7F93-841D1C67E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426" y="3343254"/>
            <a:ext cx="7179148" cy="284456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1458186-0EB1-C532-6D56-6D0A6FF1552C}"/>
              </a:ext>
            </a:extLst>
          </p:cNvPr>
          <p:cNvSpPr txBox="1"/>
          <p:nvPr/>
        </p:nvSpPr>
        <p:spPr>
          <a:xfrm>
            <a:off x="3834290" y="6276201"/>
            <a:ext cx="7138510" cy="276999"/>
          </a:xfrm>
          <a:prstGeom prst="rect">
            <a:avLst/>
          </a:prstGeom>
          <a:noFill/>
        </p:spPr>
        <p:txBody>
          <a:bodyPr wrap="square">
            <a:spAutoFit/>
          </a:bodyPr>
          <a:lstStyle/>
          <a:p>
            <a:r>
              <a:rPr lang="en-US" sz="1200" dirty="0"/>
              <a:t>https://</a:t>
            </a:r>
            <a:r>
              <a:rPr lang="en-US" sz="1200" dirty="0" err="1"/>
              <a:t>valohai.com</a:t>
            </a:r>
            <a:r>
              <a:rPr lang="en-US" sz="1200" dirty="0"/>
              <a:t>/blog/command-line-for-data-science/</a:t>
            </a:r>
          </a:p>
        </p:txBody>
      </p:sp>
      <p:sp>
        <p:nvSpPr>
          <p:cNvPr id="3" name="Slide Number Placeholder 2">
            <a:extLst>
              <a:ext uri="{FF2B5EF4-FFF2-40B4-BE49-F238E27FC236}">
                <a16:creationId xmlns:a16="http://schemas.microsoft.com/office/drawing/2014/main" id="{BD40381C-96DF-1488-85A8-5226390D4049}"/>
              </a:ext>
            </a:extLst>
          </p:cNvPr>
          <p:cNvSpPr>
            <a:spLocks noGrp="1"/>
          </p:cNvSpPr>
          <p:nvPr>
            <p:ph type="sldNum" sz="quarter" idx="10"/>
          </p:nvPr>
        </p:nvSpPr>
        <p:spPr/>
        <p:txBody>
          <a:bodyPr/>
          <a:lstStyle/>
          <a:p>
            <a:fld id="{85F5B7A5-34A7-4AB0-A34F-A4DF2002FA98}" type="slidenum">
              <a:rPr lang="en-US" smtClean="0"/>
              <a:t>21</a:t>
            </a:fld>
            <a:endParaRPr lang="en-US"/>
          </a:p>
        </p:txBody>
      </p:sp>
    </p:spTree>
    <p:extLst>
      <p:ext uri="{BB962C8B-B14F-4D97-AF65-F5344CB8AC3E}">
        <p14:creationId xmlns:p14="http://schemas.microsoft.com/office/powerpoint/2010/main" val="1972841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BEE6D-E20E-AD41-B953-FEA477703A26}"/>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Findings: Effectiveness - 75% Improved</a:t>
            </a:r>
          </a:p>
        </p:txBody>
      </p:sp>
      <p:sp>
        <p:nvSpPr>
          <p:cNvPr id="3" name="Content Placeholder 2">
            <a:extLst>
              <a:ext uri="{FF2B5EF4-FFF2-40B4-BE49-F238E27FC236}">
                <a16:creationId xmlns:a16="http://schemas.microsoft.com/office/drawing/2014/main" id="{F030124C-8BA5-2E44-8807-E8DDD377131F}"/>
              </a:ext>
            </a:extLst>
          </p:cNvPr>
          <p:cNvSpPr>
            <a:spLocks noGrp="1"/>
          </p:cNvSpPr>
          <p:nvPr>
            <p:ph sz="half" idx="2"/>
          </p:nvPr>
        </p:nvSpPr>
        <p:spPr>
          <a:xfrm>
            <a:off x="1592626" y="1371600"/>
            <a:ext cx="4040188" cy="3951288"/>
          </a:xfrm>
        </p:spPr>
        <p:txBody>
          <a:bodyPr>
            <a:normAutofit/>
          </a:bodyPr>
          <a:lstStyle/>
          <a:p>
            <a:pPr marL="0" indent="0" algn="ctr">
              <a:buNone/>
            </a:pPr>
            <a:r>
              <a:rPr lang="en-US">
                <a:latin typeface="Arial" panose="020B0604020202020204" pitchFamily="34" charset="0"/>
                <a:cs typeface="Arial" panose="020B0604020202020204" pitchFamily="34" charset="0"/>
              </a:rPr>
              <a:t>Depression (PHQ-9) </a:t>
            </a:r>
          </a:p>
          <a:p>
            <a:endParaRPr lang="en-US">
              <a:latin typeface="Arial" panose="020B0604020202020204" pitchFamily="34" charset="0"/>
              <a:cs typeface="Arial" panose="020B0604020202020204" pitchFamily="34" charset="0"/>
            </a:endParaRPr>
          </a:p>
        </p:txBody>
      </p:sp>
      <p:pic>
        <p:nvPicPr>
          <p:cNvPr id="5" name="Picture 4" descr="This graph shows results of the PQH9 depression screening at weeks one, four, and eight demonstrating effectiveness of the app.">
            <a:extLst>
              <a:ext uri="{FF2B5EF4-FFF2-40B4-BE49-F238E27FC236}">
                <a16:creationId xmlns:a16="http://schemas.microsoft.com/office/drawing/2014/main" id="{50E2D971-421F-0B51-2473-F553950E6523}"/>
              </a:ext>
            </a:extLst>
          </p:cNvPr>
          <p:cNvPicPr>
            <a:picLocks noChangeAspect="1"/>
          </p:cNvPicPr>
          <p:nvPr/>
        </p:nvPicPr>
        <p:blipFill>
          <a:blip r:embed="rId3"/>
          <a:stretch>
            <a:fillRect/>
          </a:stretch>
        </p:blipFill>
        <p:spPr>
          <a:xfrm>
            <a:off x="1770167" y="1838538"/>
            <a:ext cx="4041998" cy="2408129"/>
          </a:xfrm>
          <a:prstGeom prst="rect">
            <a:avLst/>
          </a:prstGeom>
        </p:spPr>
      </p:pic>
      <p:graphicFrame>
        <p:nvGraphicFramePr>
          <p:cNvPr id="15" name="Table 14">
            <a:extLst>
              <a:ext uri="{FF2B5EF4-FFF2-40B4-BE49-F238E27FC236}">
                <a16:creationId xmlns:a16="http://schemas.microsoft.com/office/drawing/2014/main" id="{F6F04F68-0C0A-106C-2E66-AFA43A978846}"/>
              </a:ext>
            </a:extLst>
          </p:cNvPr>
          <p:cNvGraphicFramePr>
            <a:graphicFrameLocks noGrp="1"/>
          </p:cNvGraphicFramePr>
          <p:nvPr>
            <p:extLst>
              <p:ext uri="{D42A27DB-BD31-4B8C-83A1-F6EECF244321}">
                <p14:modId xmlns:p14="http://schemas.microsoft.com/office/powerpoint/2010/main" val="1169320191"/>
              </p:ext>
            </p:extLst>
          </p:nvPr>
        </p:nvGraphicFramePr>
        <p:xfrm>
          <a:off x="1783920" y="4346257"/>
          <a:ext cx="3657600" cy="2280285"/>
        </p:xfrm>
        <a:graphic>
          <a:graphicData uri="http://schemas.openxmlformats.org/drawingml/2006/table">
            <a:tbl>
              <a:tblPr firstRow="1">
                <a:tableStyleId>{5C22544A-7EE6-4342-B048-85BDC9FD1C3A}</a:tableStyleId>
              </a:tblPr>
              <a:tblGrid>
                <a:gridCol w="914400">
                  <a:extLst>
                    <a:ext uri="{9D8B030D-6E8A-4147-A177-3AD203B41FA5}">
                      <a16:colId xmlns:a16="http://schemas.microsoft.com/office/drawing/2014/main" val="2494215620"/>
                    </a:ext>
                  </a:extLst>
                </a:gridCol>
                <a:gridCol w="914400">
                  <a:extLst>
                    <a:ext uri="{9D8B030D-6E8A-4147-A177-3AD203B41FA5}">
                      <a16:colId xmlns:a16="http://schemas.microsoft.com/office/drawing/2014/main" val="286853942"/>
                    </a:ext>
                  </a:extLst>
                </a:gridCol>
                <a:gridCol w="914400">
                  <a:extLst>
                    <a:ext uri="{9D8B030D-6E8A-4147-A177-3AD203B41FA5}">
                      <a16:colId xmlns:a16="http://schemas.microsoft.com/office/drawing/2014/main" val="721321712"/>
                    </a:ext>
                  </a:extLst>
                </a:gridCol>
                <a:gridCol w="914400">
                  <a:extLst>
                    <a:ext uri="{9D8B030D-6E8A-4147-A177-3AD203B41FA5}">
                      <a16:colId xmlns:a16="http://schemas.microsoft.com/office/drawing/2014/main" val="2267729248"/>
                    </a:ext>
                  </a:extLst>
                </a:gridCol>
              </a:tblGrid>
              <a:tr h="190500">
                <a:tc>
                  <a:txBody>
                    <a:bodyPr/>
                    <a:lstStyle/>
                    <a:p>
                      <a:pPr algn="l" fontAlgn="b"/>
                      <a:r>
                        <a:rPr lang="en-US" sz="1600" b="1" u="none" strike="noStrike" dirty="0">
                          <a:effectLst/>
                          <a:latin typeface="Quicksand" pitchFamily="2" charset="77"/>
                        </a:rPr>
                        <a:t>Week 1</a:t>
                      </a:r>
                      <a:endParaRPr lang="en-US" sz="1600" b="1" i="0" u="none" strike="noStrike" dirty="0">
                        <a:solidFill>
                          <a:srgbClr val="000000"/>
                        </a:solidFill>
                        <a:effectLst/>
                        <a:latin typeface="Quicksand" pitchFamily="2" charset="77"/>
                      </a:endParaRPr>
                    </a:p>
                  </a:txBody>
                  <a:tcPr marL="9525" marR="9525" marT="9525" marB="0" anchor="b"/>
                </a:tc>
                <a:tc>
                  <a:txBody>
                    <a:bodyPr/>
                    <a:lstStyle/>
                    <a:p>
                      <a:pPr algn="l" fontAlgn="b"/>
                      <a:r>
                        <a:rPr lang="en-US" sz="1600" b="1" u="none" strike="noStrike" dirty="0">
                          <a:effectLst/>
                          <a:latin typeface="Quicksand" pitchFamily="2" charset="77"/>
                        </a:rPr>
                        <a:t>Week 4</a:t>
                      </a:r>
                      <a:endParaRPr lang="en-US" sz="1600" b="1" i="0" u="none" strike="noStrike" dirty="0">
                        <a:solidFill>
                          <a:srgbClr val="000000"/>
                        </a:solidFill>
                        <a:effectLst/>
                        <a:latin typeface="Quicksand" pitchFamily="2" charset="77"/>
                      </a:endParaRPr>
                    </a:p>
                  </a:txBody>
                  <a:tcPr marL="9525" marR="9525" marT="9525" marB="0" anchor="b"/>
                </a:tc>
                <a:tc>
                  <a:txBody>
                    <a:bodyPr/>
                    <a:lstStyle/>
                    <a:p>
                      <a:pPr algn="l" fontAlgn="b"/>
                      <a:r>
                        <a:rPr lang="en-US" sz="1600" b="1" u="none" strike="noStrike" dirty="0">
                          <a:effectLst/>
                          <a:latin typeface="Quicksand" pitchFamily="2" charset="77"/>
                        </a:rPr>
                        <a:t>Week 8</a:t>
                      </a:r>
                      <a:endParaRPr lang="en-US" sz="1600" b="1" i="0" u="none" strike="noStrike" dirty="0">
                        <a:solidFill>
                          <a:srgbClr val="000000"/>
                        </a:solidFill>
                        <a:effectLst/>
                        <a:latin typeface="Quicksand" pitchFamily="2" charset="77"/>
                      </a:endParaRPr>
                    </a:p>
                  </a:txBody>
                  <a:tcPr marL="9525" marR="9525" marT="9525" marB="0" anchor="b"/>
                </a:tc>
                <a:tc>
                  <a:txBody>
                    <a:bodyPr/>
                    <a:lstStyle/>
                    <a:p>
                      <a:pPr algn="l" fontAlgn="b"/>
                      <a:r>
                        <a:rPr lang="en-US" sz="1600" b="1" i="0" u="none" strike="noStrike" dirty="0">
                          <a:solidFill>
                            <a:srgbClr val="000000"/>
                          </a:solidFill>
                          <a:effectLst/>
                          <a:latin typeface="Quicksand" pitchFamily="2" charset="77"/>
                        </a:rPr>
                        <a:t>Outcome</a:t>
                      </a:r>
                    </a:p>
                  </a:txBody>
                  <a:tcPr marL="9525" marR="9525" marT="9525" marB="0" anchor="b"/>
                </a:tc>
                <a:extLst>
                  <a:ext uri="{0D108BD9-81ED-4DB2-BD59-A6C34878D82A}">
                    <a16:rowId xmlns:a16="http://schemas.microsoft.com/office/drawing/2014/main" val="2130347799"/>
                  </a:ext>
                </a:extLst>
              </a:tr>
              <a:tr h="190500">
                <a:tc>
                  <a:txBody>
                    <a:bodyPr/>
                    <a:lstStyle/>
                    <a:p>
                      <a:pPr algn="r" fontAlgn="b"/>
                      <a:r>
                        <a:rPr lang="en-US" sz="1600" u="none" strike="noStrike" dirty="0">
                          <a:effectLst/>
                          <a:latin typeface="Quicksand" pitchFamily="2" charset="77"/>
                        </a:rPr>
                        <a:t>15</a:t>
                      </a:r>
                      <a:endParaRPr lang="en-US" sz="1600" b="0" i="0" u="none" strike="noStrike" dirty="0">
                        <a:solidFill>
                          <a:srgbClr val="000000"/>
                        </a:solidFill>
                        <a:effectLst/>
                        <a:latin typeface="Quicksand" pitchFamily="2" charset="77"/>
                      </a:endParaRPr>
                    </a:p>
                  </a:txBody>
                  <a:tcPr marL="9525" marR="9525" marT="9525" marB="0" anchor="b">
                    <a:solidFill>
                      <a:schemeClr val="bg1">
                        <a:lumMod val="95000"/>
                      </a:schemeClr>
                    </a:solidFill>
                  </a:tcPr>
                </a:tc>
                <a:tc>
                  <a:txBody>
                    <a:bodyPr/>
                    <a:lstStyle/>
                    <a:p>
                      <a:pPr algn="r" fontAlgn="b"/>
                      <a:r>
                        <a:rPr lang="en-US" sz="1600" u="none" strike="noStrike" dirty="0">
                          <a:effectLst/>
                          <a:latin typeface="Quicksand" pitchFamily="2" charset="77"/>
                        </a:rPr>
                        <a:t>8</a:t>
                      </a:r>
                      <a:endParaRPr lang="en-US" sz="1600" b="0" i="0" u="none" strike="noStrike" dirty="0">
                        <a:solidFill>
                          <a:srgbClr val="000000"/>
                        </a:solidFill>
                        <a:effectLst/>
                        <a:latin typeface="Quicksand" pitchFamily="2" charset="77"/>
                      </a:endParaRPr>
                    </a:p>
                  </a:txBody>
                  <a:tcPr marL="9525" marR="9525" marT="9525" marB="0" anchor="b">
                    <a:solidFill>
                      <a:schemeClr val="bg1">
                        <a:lumMod val="95000"/>
                      </a:schemeClr>
                    </a:solidFill>
                  </a:tcPr>
                </a:tc>
                <a:tc>
                  <a:txBody>
                    <a:bodyPr/>
                    <a:lstStyle/>
                    <a:p>
                      <a:pPr algn="r" fontAlgn="b"/>
                      <a:r>
                        <a:rPr lang="en-US" sz="1600" u="none" strike="noStrike" dirty="0">
                          <a:effectLst/>
                          <a:latin typeface="Quicksand" pitchFamily="2" charset="77"/>
                        </a:rPr>
                        <a:t>15</a:t>
                      </a:r>
                      <a:endParaRPr lang="en-US" sz="1600" b="0" i="0" u="none" strike="noStrike" dirty="0">
                        <a:solidFill>
                          <a:srgbClr val="000000"/>
                        </a:solidFill>
                        <a:effectLst/>
                        <a:latin typeface="Quicksand" pitchFamily="2" charset="77"/>
                      </a:endParaRPr>
                    </a:p>
                  </a:txBody>
                  <a:tcPr marL="9525" marR="9525" marT="9525" marB="0" anchor="b">
                    <a:solidFill>
                      <a:schemeClr val="bg1">
                        <a:lumMod val="95000"/>
                      </a:schemeClr>
                    </a:solidFill>
                  </a:tcPr>
                </a:tc>
                <a:tc>
                  <a:txBody>
                    <a:bodyPr/>
                    <a:lstStyle/>
                    <a:p>
                      <a:pPr algn="ctr" fontAlgn="b"/>
                      <a:r>
                        <a:rPr lang="en-US" sz="1600" b="1" i="0" u="none" strike="noStrike">
                          <a:solidFill>
                            <a:srgbClr val="C00000"/>
                          </a:solidFill>
                          <a:effectLst/>
                          <a:latin typeface="Quicksand" pitchFamily="2" charset="77"/>
                        </a:rPr>
                        <a:t>-</a:t>
                      </a:r>
                    </a:p>
                  </a:txBody>
                  <a:tcPr marL="9525" marR="9525" marT="9525" marB="0" anchor="b">
                    <a:solidFill>
                      <a:schemeClr val="bg1">
                        <a:lumMod val="95000"/>
                      </a:schemeClr>
                    </a:solidFill>
                  </a:tcPr>
                </a:tc>
                <a:extLst>
                  <a:ext uri="{0D108BD9-81ED-4DB2-BD59-A6C34878D82A}">
                    <a16:rowId xmlns:a16="http://schemas.microsoft.com/office/drawing/2014/main" val="74598530"/>
                  </a:ext>
                </a:extLst>
              </a:tr>
              <a:tr h="190500">
                <a:tc>
                  <a:txBody>
                    <a:bodyPr/>
                    <a:lstStyle/>
                    <a:p>
                      <a:pPr algn="r" fontAlgn="b"/>
                      <a:r>
                        <a:rPr lang="en-US" sz="1600" u="none" strike="noStrike">
                          <a:effectLst/>
                          <a:latin typeface="Quicksand" pitchFamily="2" charset="77"/>
                        </a:rPr>
                        <a:t>18</a:t>
                      </a:r>
                      <a:endParaRPr lang="en-US" sz="1600" b="0" i="0" u="none" strike="noStrike">
                        <a:solidFill>
                          <a:srgbClr val="000000"/>
                        </a:solidFill>
                        <a:effectLst/>
                        <a:latin typeface="Quicksand" pitchFamily="2" charset="77"/>
                      </a:endParaRPr>
                    </a:p>
                  </a:txBody>
                  <a:tcPr marL="9525" marR="9525" marT="9525" marB="0" anchor="b">
                    <a:solidFill>
                      <a:schemeClr val="bg1">
                        <a:lumMod val="95000"/>
                      </a:schemeClr>
                    </a:solidFill>
                  </a:tcPr>
                </a:tc>
                <a:tc>
                  <a:txBody>
                    <a:bodyPr/>
                    <a:lstStyle/>
                    <a:p>
                      <a:pPr algn="r" fontAlgn="b"/>
                      <a:r>
                        <a:rPr lang="en-US" sz="1600" u="none" strike="noStrike">
                          <a:effectLst/>
                          <a:latin typeface="Quicksand" pitchFamily="2" charset="77"/>
                        </a:rPr>
                        <a:t>16</a:t>
                      </a:r>
                      <a:endParaRPr lang="en-US" sz="1600" b="0" i="0" u="none" strike="noStrike">
                        <a:solidFill>
                          <a:srgbClr val="000000"/>
                        </a:solidFill>
                        <a:effectLst/>
                        <a:latin typeface="Quicksand" pitchFamily="2" charset="77"/>
                      </a:endParaRPr>
                    </a:p>
                  </a:txBody>
                  <a:tcPr marL="9525" marR="9525" marT="9525" marB="0" anchor="b">
                    <a:solidFill>
                      <a:schemeClr val="bg1">
                        <a:lumMod val="95000"/>
                      </a:schemeClr>
                    </a:solidFill>
                  </a:tcPr>
                </a:tc>
                <a:tc>
                  <a:txBody>
                    <a:bodyPr/>
                    <a:lstStyle/>
                    <a:p>
                      <a:pPr algn="r" fontAlgn="b"/>
                      <a:r>
                        <a:rPr lang="en-US" sz="1600" u="none" strike="noStrike">
                          <a:effectLst/>
                          <a:latin typeface="Quicksand" pitchFamily="2" charset="77"/>
                        </a:rPr>
                        <a:t>9</a:t>
                      </a:r>
                      <a:endParaRPr lang="en-US" sz="1600" b="0" i="0" u="none" strike="noStrike">
                        <a:solidFill>
                          <a:srgbClr val="000000"/>
                        </a:solidFill>
                        <a:effectLst/>
                        <a:latin typeface="Quicksand" pitchFamily="2" charset="77"/>
                      </a:endParaRPr>
                    </a:p>
                  </a:txBody>
                  <a:tcPr marL="9525" marR="9525" marT="9525" marB="0" anchor="b">
                    <a:solidFill>
                      <a:schemeClr val="bg1">
                        <a:lumMod val="9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b="1" i="0" u="none" strike="noStrike" dirty="0">
                          <a:solidFill>
                            <a:srgbClr val="00B050"/>
                          </a:solidFill>
                          <a:effectLst/>
                          <a:latin typeface="Quicksand" pitchFamily="2" charset="77"/>
                        </a:rPr>
                        <a:t>↓</a:t>
                      </a:r>
                    </a:p>
                  </a:txBody>
                  <a:tcPr marL="9525" marR="9525" marT="9525" marB="0" anchor="b">
                    <a:solidFill>
                      <a:schemeClr val="bg1">
                        <a:lumMod val="95000"/>
                      </a:schemeClr>
                    </a:solidFill>
                  </a:tcPr>
                </a:tc>
                <a:extLst>
                  <a:ext uri="{0D108BD9-81ED-4DB2-BD59-A6C34878D82A}">
                    <a16:rowId xmlns:a16="http://schemas.microsoft.com/office/drawing/2014/main" val="3159989772"/>
                  </a:ext>
                </a:extLst>
              </a:tr>
              <a:tr h="190500">
                <a:tc>
                  <a:txBody>
                    <a:bodyPr/>
                    <a:lstStyle/>
                    <a:p>
                      <a:pPr algn="r" fontAlgn="b"/>
                      <a:r>
                        <a:rPr lang="en-US" sz="1600" u="none" strike="noStrike">
                          <a:effectLst/>
                          <a:latin typeface="Quicksand" pitchFamily="2" charset="77"/>
                        </a:rPr>
                        <a:t>18</a:t>
                      </a:r>
                      <a:endParaRPr lang="en-US" sz="1600" b="0" i="0" u="none" strike="noStrike">
                        <a:solidFill>
                          <a:srgbClr val="000000"/>
                        </a:solidFill>
                        <a:effectLst/>
                        <a:latin typeface="Quicksand" pitchFamily="2" charset="77"/>
                      </a:endParaRPr>
                    </a:p>
                  </a:txBody>
                  <a:tcPr marL="9525" marR="9525" marT="9525" marB="0" anchor="b">
                    <a:solidFill>
                      <a:schemeClr val="bg1">
                        <a:lumMod val="95000"/>
                      </a:schemeClr>
                    </a:solidFill>
                  </a:tcPr>
                </a:tc>
                <a:tc>
                  <a:txBody>
                    <a:bodyPr/>
                    <a:lstStyle/>
                    <a:p>
                      <a:pPr algn="r" fontAlgn="b"/>
                      <a:r>
                        <a:rPr lang="en-US" sz="1600" u="none" strike="noStrike" dirty="0">
                          <a:effectLst/>
                          <a:latin typeface="Quicksand" pitchFamily="2" charset="77"/>
                        </a:rPr>
                        <a:t>22</a:t>
                      </a:r>
                      <a:endParaRPr lang="en-US" sz="1600" b="0" i="0" u="none" strike="noStrike" dirty="0">
                        <a:solidFill>
                          <a:srgbClr val="000000"/>
                        </a:solidFill>
                        <a:effectLst/>
                        <a:latin typeface="Quicksand" pitchFamily="2" charset="77"/>
                      </a:endParaRPr>
                    </a:p>
                  </a:txBody>
                  <a:tcPr marL="9525" marR="9525" marT="9525" marB="0" anchor="b">
                    <a:solidFill>
                      <a:schemeClr val="bg1">
                        <a:lumMod val="95000"/>
                      </a:schemeClr>
                    </a:solidFill>
                  </a:tcPr>
                </a:tc>
                <a:tc>
                  <a:txBody>
                    <a:bodyPr/>
                    <a:lstStyle/>
                    <a:p>
                      <a:pPr algn="r" fontAlgn="b"/>
                      <a:r>
                        <a:rPr lang="en-US" sz="1600" u="none" strike="noStrike">
                          <a:effectLst/>
                          <a:latin typeface="Quicksand" pitchFamily="2" charset="77"/>
                        </a:rPr>
                        <a:t>21</a:t>
                      </a:r>
                      <a:endParaRPr lang="en-US" sz="1600" b="0" i="0" u="none" strike="noStrike">
                        <a:solidFill>
                          <a:srgbClr val="000000"/>
                        </a:solidFill>
                        <a:effectLst/>
                        <a:latin typeface="Quicksand" pitchFamily="2" charset="77"/>
                      </a:endParaRPr>
                    </a:p>
                  </a:txBody>
                  <a:tcPr marL="9525" marR="9525" marT="9525" marB="0" anchor="b">
                    <a:solidFill>
                      <a:schemeClr val="bg1">
                        <a:lumMod val="95000"/>
                      </a:schemeClr>
                    </a:solidFill>
                  </a:tcPr>
                </a:tc>
                <a:tc>
                  <a:txBody>
                    <a:bodyPr/>
                    <a:lstStyle/>
                    <a:p>
                      <a:pPr algn="ctr" fontAlgn="b"/>
                      <a:r>
                        <a:rPr lang="en-US" sz="1600" b="1" i="0" u="none" strike="noStrike" dirty="0">
                          <a:solidFill>
                            <a:srgbClr val="C00000"/>
                          </a:solidFill>
                          <a:effectLst/>
                          <a:latin typeface="Quicksand" pitchFamily="2" charset="77"/>
                        </a:rPr>
                        <a:t>↑</a:t>
                      </a:r>
                    </a:p>
                  </a:txBody>
                  <a:tcPr marL="9525" marR="9525" marT="9525" marB="0" anchor="b">
                    <a:solidFill>
                      <a:schemeClr val="bg1">
                        <a:lumMod val="95000"/>
                      </a:schemeClr>
                    </a:solidFill>
                  </a:tcPr>
                </a:tc>
                <a:extLst>
                  <a:ext uri="{0D108BD9-81ED-4DB2-BD59-A6C34878D82A}">
                    <a16:rowId xmlns:a16="http://schemas.microsoft.com/office/drawing/2014/main" val="3782753847"/>
                  </a:ext>
                </a:extLst>
              </a:tr>
              <a:tr h="190500">
                <a:tc>
                  <a:txBody>
                    <a:bodyPr/>
                    <a:lstStyle/>
                    <a:p>
                      <a:pPr algn="r" fontAlgn="b"/>
                      <a:r>
                        <a:rPr lang="en-US" sz="1600" u="none" strike="noStrike">
                          <a:effectLst/>
                          <a:latin typeface="Quicksand" pitchFamily="2" charset="77"/>
                        </a:rPr>
                        <a:t>20</a:t>
                      </a:r>
                      <a:endParaRPr lang="en-US" sz="1600" b="0" i="0" u="none" strike="noStrike">
                        <a:solidFill>
                          <a:srgbClr val="000000"/>
                        </a:solidFill>
                        <a:effectLst/>
                        <a:latin typeface="Quicksand" pitchFamily="2" charset="77"/>
                      </a:endParaRPr>
                    </a:p>
                  </a:txBody>
                  <a:tcPr marL="9525" marR="9525" marT="9525" marB="0" anchor="b">
                    <a:solidFill>
                      <a:schemeClr val="bg1">
                        <a:lumMod val="95000"/>
                      </a:schemeClr>
                    </a:solidFill>
                  </a:tcPr>
                </a:tc>
                <a:tc>
                  <a:txBody>
                    <a:bodyPr/>
                    <a:lstStyle/>
                    <a:p>
                      <a:pPr algn="r" fontAlgn="b"/>
                      <a:r>
                        <a:rPr lang="en-US" sz="1600" u="none" strike="noStrike" dirty="0">
                          <a:effectLst/>
                          <a:latin typeface="Quicksand" pitchFamily="2" charset="77"/>
                        </a:rPr>
                        <a:t>23</a:t>
                      </a:r>
                      <a:endParaRPr lang="en-US" sz="1600" b="0" i="0" u="none" strike="noStrike" dirty="0">
                        <a:solidFill>
                          <a:srgbClr val="000000"/>
                        </a:solidFill>
                        <a:effectLst/>
                        <a:latin typeface="Quicksand" pitchFamily="2" charset="77"/>
                      </a:endParaRPr>
                    </a:p>
                  </a:txBody>
                  <a:tcPr marL="9525" marR="9525" marT="9525" marB="0" anchor="b">
                    <a:solidFill>
                      <a:schemeClr val="bg1">
                        <a:lumMod val="95000"/>
                      </a:schemeClr>
                    </a:solidFill>
                  </a:tcPr>
                </a:tc>
                <a:tc>
                  <a:txBody>
                    <a:bodyPr/>
                    <a:lstStyle/>
                    <a:p>
                      <a:pPr algn="r" fontAlgn="b"/>
                      <a:r>
                        <a:rPr lang="en-US" sz="1600" u="none" strike="noStrike">
                          <a:effectLst/>
                          <a:latin typeface="Quicksand" pitchFamily="2" charset="77"/>
                        </a:rPr>
                        <a:t>13</a:t>
                      </a:r>
                      <a:endParaRPr lang="en-US" sz="1600" b="0" i="0" u="none" strike="noStrike">
                        <a:solidFill>
                          <a:srgbClr val="000000"/>
                        </a:solidFill>
                        <a:effectLst/>
                        <a:latin typeface="Quicksand" pitchFamily="2" charset="77"/>
                      </a:endParaRPr>
                    </a:p>
                  </a:txBody>
                  <a:tcPr marL="9525" marR="9525" marT="9525" marB="0" anchor="b">
                    <a:solidFill>
                      <a:schemeClr val="bg1">
                        <a:lumMod val="9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50"/>
                          </a:solidFill>
                          <a:effectLst/>
                          <a:uLnTx/>
                          <a:uFillTx/>
                          <a:latin typeface="Quicksand" pitchFamily="2" charset="77"/>
                          <a:ea typeface="+mn-ea"/>
                          <a:cs typeface="+mn-cs"/>
                        </a:rPr>
                        <a:t>↓</a:t>
                      </a:r>
                    </a:p>
                  </a:txBody>
                  <a:tcPr marL="9525" marR="9525" marT="9525" marB="0" anchor="b">
                    <a:solidFill>
                      <a:schemeClr val="bg1">
                        <a:lumMod val="95000"/>
                      </a:schemeClr>
                    </a:solidFill>
                  </a:tcPr>
                </a:tc>
                <a:extLst>
                  <a:ext uri="{0D108BD9-81ED-4DB2-BD59-A6C34878D82A}">
                    <a16:rowId xmlns:a16="http://schemas.microsoft.com/office/drawing/2014/main" val="3853081080"/>
                  </a:ext>
                </a:extLst>
              </a:tr>
              <a:tr h="190500">
                <a:tc>
                  <a:txBody>
                    <a:bodyPr/>
                    <a:lstStyle/>
                    <a:p>
                      <a:pPr algn="r" fontAlgn="b"/>
                      <a:r>
                        <a:rPr lang="en-US" sz="1600" u="none" strike="noStrike">
                          <a:effectLst/>
                          <a:latin typeface="Quicksand" pitchFamily="2" charset="77"/>
                        </a:rPr>
                        <a:t>20</a:t>
                      </a:r>
                      <a:endParaRPr lang="en-US" sz="1600" b="0" i="0" u="none" strike="noStrike">
                        <a:solidFill>
                          <a:srgbClr val="000000"/>
                        </a:solidFill>
                        <a:effectLst/>
                        <a:latin typeface="Quicksand" pitchFamily="2" charset="77"/>
                      </a:endParaRPr>
                    </a:p>
                  </a:txBody>
                  <a:tcPr marL="9525" marR="9525" marT="9525" marB="0" anchor="b">
                    <a:solidFill>
                      <a:schemeClr val="bg1">
                        <a:lumMod val="95000"/>
                      </a:schemeClr>
                    </a:solidFill>
                  </a:tcPr>
                </a:tc>
                <a:tc>
                  <a:txBody>
                    <a:bodyPr/>
                    <a:lstStyle/>
                    <a:p>
                      <a:pPr algn="r" fontAlgn="b"/>
                      <a:r>
                        <a:rPr lang="en-US" sz="1600" u="none" strike="noStrike">
                          <a:effectLst/>
                          <a:latin typeface="Quicksand" pitchFamily="2" charset="77"/>
                        </a:rPr>
                        <a:t>19</a:t>
                      </a:r>
                      <a:endParaRPr lang="en-US" sz="1600" b="0" i="0" u="none" strike="noStrike">
                        <a:solidFill>
                          <a:srgbClr val="000000"/>
                        </a:solidFill>
                        <a:effectLst/>
                        <a:latin typeface="Quicksand" pitchFamily="2" charset="77"/>
                      </a:endParaRPr>
                    </a:p>
                  </a:txBody>
                  <a:tcPr marL="9525" marR="9525" marT="9525" marB="0" anchor="b">
                    <a:solidFill>
                      <a:schemeClr val="bg1">
                        <a:lumMod val="95000"/>
                      </a:schemeClr>
                    </a:solidFill>
                  </a:tcPr>
                </a:tc>
                <a:tc>
                  <a:txBody>
                    <a:bodyPr/>
                    <a:lstStyle/>
                    <a:p>
                      <a:pPr algn="r" fontAlgn="b"/>
                      <a:r>
                        <a:rPr lang="en-US" sz="1600" u="none" strike="noStrike">
                          <a:effectLst/>
                          <a:latin typeface="Quicksand" pitchFamily="2" charset="77"/>
                        </a:rPr>
                        <a:t>16</a:t>
                      </a:r>
                      <a:endParaRPr lang="en-US" sz="1600" b="0" i="0" u="none" strike="noStrike">
                        <a:solidFill>
                          <a:srgbClr val="000000"/>
                        </a:solidFill>
                        <a:effectLst/>
                        <a:latin typeface="Quicksand" pitchFamily="2" charset="77"/>
                      </a:endParaRPr>
                    </a:p>
                  </a:txBody>
                  <a:tcPr marL="9525" marR="9525" marT="9525" marB="0" anchor="b">
                    <a:solidFill>
                      <a:schemeClr val="bg1">
                        <a:lumMod val="9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50"/>
                          </a:solidFill>
                          <a:effectLst/>
                          <a:uLnTx/>
                          <a:uFillTx/>
                          <a:latin typeface="Quicksand" pitchFamily="2" charset="77"/>
                          <a:ea typeface="+mn-ea"/>
                          <a:cs typeface="+mn-cs"/>
                        </a:rPr>
                        <a:t>↓</a:t>
                      </a:r>
                    </a:p>
                  </a:txBody>
                  <a:tcPr marL="9525" marR="9525" marT="9525" marB="0" anchor="b">
                    <a:solidFill>
                      <a:schemeClr val="bg1">
                        <a:lumMod val="95000"/>
                      </a:schemeClr>
                    </a:solidFill>
                  </a:tcPr>
                </a:tc>
                <a:extLst>
                  <a:ext uri="{0D108BD9-81ED-4DB2-BD59-A6C34878D82A}">
                    <a16:rowId xmlns:a16="http://schemas.microsoft.com/office/drawing/2014/main" val="797199371"/>
                  </a:ext>
                </a:extLst>
              </a:tr>
              <a:tr h="190500">
                <a:tc>
                  <a:txBody>
                    <a:bodyPr/>
                    <a:lstStyle/>
                    <a:p>
                      <a:pPr algn="r" fontAlgn="b"/>
                      <a:r>
                        <a:rPr lang="en-US" sz="1600" u="none" strike="noStrike">
                          <a:effectLst/>
                          <a:latin typeface="Quicksand" pitchFamily="2" charset="77"/>
                        </a:rPr>
                        <a:t>15</a:t>
                      </a:r>
                      <a:endParaRPr lang="en-US" sz="1600" b="0" i="0" u="none" strike="noStrike">
                        <a:solidFill>
                          <a:srgbClr val="000000"/>
                        </a:solidFill>
                        <a:effectLst/>
                        <a:latin typeface="Quicksand" pitchFamily="2" charset="77"/>
                      </a:endParaRPr>
                    </a:p>
                  </a:txBody>
                  <a:tcPr marL="9525" marR="9525" marT="9525" marB="0" anchor="b">
                    <a:solidFill>
                      <a:schemeClr val="bg1">
                        <a:lumMod val="95000"/>
                      </a:schemeClr>
                    </a:solidFill>
                  </a:tcPr>
                </a:tc>
                <a:tc>
                  <a:txBody>
                    <a:bodyPr/>
                    <a:lstStyle/>
                    <a:p>
                      <a:pPr algn="r" fontAlgn="b"/>
                      <a:r>
                        <a:rPr lang="en-US" sz="1600" u="none" strike="noStrike">
                          <a:effectLst/>
                          <a:latin typeface="Quicksand" pitchFamily="2" charset="77"/>
                        </a:rPr>
                        <a:t>11</a:t>
                      </a:r>
                      <a:endParaRPr lang="en-US" sz="1600" b="0" i="0" u="none" strike="noStrike">
                        <a:solidFill>
                          <a:srgbClr val="000000"/>
                        </a:solidFill>
                        <a:effectLst/>
                        <a:latin typeface="Quicksand" pitchFamily="2" charset="77"/>
                      </a:endParaRPr>
                    </a:p>
                  </a:txBody>
                  <a:tcPr marL="9525" marR="9525" marT="9525" marB="0" anchor="b">
                    <a:solidFill>
                      <a:schemeClr val="bg1">
                        <a:lumMod val="95000"/>
                      </a:schemeClr>
                    </a:solidFill>
                  </a:tcPr>
                </a:tc>
                <a:tc>
                  <a:txBody>
                    <a:bodyPr/>
                    <a:lstStyle/>
                    <a:p>
                      <a:pPr algn="r" fontAlgn="b"/>
                      <a:r>
                        <a:rPr lang="en-US" sz="1600" u="none" strike="noStrike">
                          <a:effectLst/>
                          <a:latin typeface="Quicksand" pitchFamily="2" charset="77"/>
                        </a:rPr>
                        <a:t>8</a:t>
                      </a:r>
                      <a:endParaRPr lang="en-US" sz="1600" b="0" i="0" u="none" strike="noStrike">
                        <a:solidFill>
                          <a:srgbClr val="000000"/>
                        </a:solidFill>
                        <a:effectLst/>
                        <a:latin typeface="Quicksand" pitchFamily="2" charset="77"/>
                      </a:endParaRPr>
                    </a:p>
                  </a:txBody>
                  <a:tcPr marL="9525" marR="9525" marT="9525" marB="0" anchor="b">
                    <a:solidFill>
                      <a:schemeClr val="bg1">
                        <a:lumMod val="9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50"/>
                          </a:solidFill>
                          <a:effectLst/>
                          <a:uLnTx/>
                          <a:uFillTx/>
                          <a:latin typeface="Quicksand" pitchFamily="2" charset="77"/>
                          <a:ea typeface="+mn-ea"/>
                          <a:cs typeface="+mn-cs"/>
                        </a:rPr>
                        <a:t>↓</a:t>
                      </a:r>
                    </a:p>
                  </a:txBody>
                  <a:tcPr marL="9525" marR="9525" marT="9525" marB="0" anchor="b">
                    <a:solidFill>
                      <a:schemeClr val="bg1">
                        <a:lumMod val="95000"/>
                      </a:schemeClr>
                    </a:solidFill>
                  </a:tcPr>
                </a:tc>
                <a:extLst>
                  <a:ext uri="{0D108BD9-81ED-4DB2-BD59-A6C34878D82A}">
                    <a16:rowId xmlns:a16="http://schemas.microsoft.com/office/drawing/2014/main" val="3275034669"/>
                  </a:ext>
                </a:extLst>
              </a:tr>
              <a:tr h="190500">
                <a:tc>
                  <a:txBody>
                    <a:bodyPr/>
                    <a:lstStyle/>
                    <a:p>
                      <a:pPr algn="r" fontAlgn="b"/>
                      <a:r>
                        <a:rPr lang="en-US" sz="1600" u="none" strike="noStrike">
                          <a:effectLst/>
                          <a:latin typeface="Quicksand" pitchFamily="2" charset="77"/>
                        </a:rPr>
                        <a:t>17</a:t>
                      </a:r>
                      <a:endParaRPr lang="en-US" sz="1600" b="0" i="0" u="none" strike="noStrike">
                        <a:solidFill>
                          <a:srgbClr val="000000"/>
                        </a:solidFill>
                        <a:effectLst/>
                        <a:latin typeface="Quicksand" pitchFamily="2" charset="77"/>
                      </a:endParaRPr>
                    </a:p>
                  </a:txBody>
                  <a:tcPr marL="9525" marR="9525" marT="9525" marB="0" anchor="b">
                    <a:solidFill>
                      <a:schemeClr val="bg1">
                        <a:lumMod val="95000"/>
                      </a:schemeClr>
                    </a:solidFill>
                  </a:tcPr>
                </a:tc>
                <a:tc>
                  <a:txBody>
                    <a:bodyPr/>
                    <a:lstStyle/>
                    <a:p>
                      <a:pPr algn="r" fontAlgn="b"/>
                      <a:r>
                        <a:rPr lang="en-US" sz="1600" u="none" strike="noStrike">
                          <a:effectLst/>
                          <a:latin typeface="Quicksand" pitchFamily="2" charset="77"/>
                        </a:rPr>
                        <a:t>14</a:t>
                      </a:r>
                      <a:endParaRPr lang="en-US" sz="1600" b="0" i="0" u="none" strike="noStrike">
                        <a:solidFill>
                          <a:srgbClr val="000000"/>
                        </a:solidFill>
                        <a:effectLst/>
                        <a:latin typeface="Quicksand" pitchFamily="2" charset="77"/>
                      </a:endParaRPr>
                    </a:p>
                  </a:txBody>
                  <a:tcPr marL="9525" marR="9525" marT="9525" marB="0" anchor="b">
                    <a:solidFill>
                      <a:schemeClr val="bg1">
                        <a:lumMod val="95000"/>
                      </a:schemeClr>
                    </a:solidFill>
                  </a:tcPr>
                </a:tc>
                <a:tc>
                  <a:txBody>
                    <a:bodyPr/>
                    <a:lstStyle/>
                    <a:p>
                      <a:pPr algn="r" fontAlgn="b"/>
                      <a:r>
                        <a:rPr lang="en-US" sz="1600" u="none" strike="noStrike">
                          <a:effectLst/>
                          <a:latin typeface="Quicksand" pitchFamily="2" charset="77"/>
                        </a:rPr>
                        <a:t>2</a:t>
                      </a:r>
                      <a:endParaRPr lang="en-US" sz="1600" b="0" i="0" u="none" strike="noStrike">
                        <a:solidFill>
                          <a:srgbClr val="000000"/>
                        </a:solidFill>
                        <a:effectLst/>
                        <a:latin typeface="Quicksand" pitchFamily="2" charset="77"/>
                      </a:endParaRPr>
                    </a:p>
                  </a:txBody>
                  <a:tcPr marL="9525" marR="9525" marT="9525" marB="0" anchor="b">
                    <a:solidFill>
                      <a:schemeClr val="bg1">
                        <a:lumMod val="9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50"/>
                          </a:solidFill>
                          <a:effectLst/>
                          <a:uLnTx/>
                          <a:uFillTx/>
                          <a:latin typeface="Quicksand" pitchFamily="2" charset="77"/>
                          <a:ea typeface="+mn-ea"/>
                          <a:cs typeface="+mn-cs"/>
                        </a:rPr>
                        <a:t>↓</a:t>
                      </a:r>
                    </a:p>
                  </a:txBody>
                  <a:tcPr marL="9525" marR="9525" marT="9525" marB="0" anchor="b">
                    <a:solidFill>
                      <a:schemeClr val="bg1">
                        <a:lumMod val="95000"/>
                      </a:schemeClr>
                    </a:solidFill>
                  </a:tcPr>
                </a:tc>
                <a:extLst>
                  <a:ext uri="{0D108BD9-81ED-4DB2-BD59-A6C34878D82A}">
                    <a16:rowId xmlns:a16="http://schemas.microsoft.com/office/drawing/2014/main" val="436630942"/>
                  </a:ext>
                </a:extLst>
              </a:tr>
              <a:tr h="190500">
                <a:tc>
                  <a:txBody>
                    <a:bodyPr/>
                    <a:lstStyle/>
                    <a:p>
                      <a:pPr algn="r" fontAlgn="b"/>
                      <a:r>
                        <a:rPr lang="en-US" sz="1600" u="none" strike="noStrike">
                          <a:effectLst/>
                          <a:latin typeface="Quicksand" pitchFamily="2" charset="77"/>
                        </a:rPr>
                        <a:t>8</a:t>
                      </a:r>
                      <a:endParaRPr lang="en-US" sz="1600" b="0" i="0" u="none" strike="noStrike">
                        <a:solidFill>
                          <a:srgbClr val="000000"/>
                        </a:solidFill>
                        <a:effectLst/>
                        <a:latin typeface="Quicksand" pitchFamily="2" charset="77"/>
                      </a:endParaRPr>
                    </a:p>
                  </a:txBody>
                  <a:tcPr marL="9525" marR="9525" marT="9525" marB="0" anchor="b">
                    <a:solidFill>
                      <a:schemeClr val="bg1">
                        <a:lumMod val="95000"/>
                      </a:schemeClr>
                    </a:solidFill>
                  </a:tcPr>
                </a:tc>
                <a:tc>
                  <a:txBody>
                    <a:bodyPr/>
                    <a:lstStyle/>
                    <a:p>
                      <a:pPr algn="r" fontAlgn="b"/>
                      <a:r>
                        <a:rPr lang="en-US" sz="1600" u="none" strike="noStrike">
                          <a:effectLst/>
                          <a:latin typeface="Quicksand" pitchFamily="2" charset="77"/>
                        </a:rPr>
                        <a:t>10</a:t>
                      </a:r>
                      <a:endParaRPr lang="en-US" sz="1600" b="0" i="0" u="none" strike="noStrike">
                        <a:solidFill>
                          <a:srgbClr val="000000"/>
                        </a:solidFill>
                        <a:effectLst/>
                        <a:latin typeface="Quicksand" pitchFamily="2" charset="77"/>
                      </a:endParaRPr>
                    </a:p>
                  </a:txBody>
                  <a:tcPr marL="9525" marR="9525" marT="9525" marB="0" anchor="b">
                    <a:solidFill>
                      <a:schemeClr val="bg1">
                        <a:lumMod val="95000"/>
                      </a:schemeClr>
                    </a:solidFill>
                  </a:tcPr>
                </a:tc>
                <a:tc>
                  <a:txBody>
                    <a:bodyPr/>
                    <a:lstStyle/>
                    <a:p>
                      <a:pPr algn="r" fontAlgn="b"/>
                      <a:r>
                        <a:rPr lang="en-US" sz="1600" u="none" strike="noStrike">
                          <a:effectLst/>
                          <a:latin typeface="Quicksand" pitchFamily="2" charset="77"/>
                        </a:rPr>
                        <a:t>4</a:t>
                      </a:r>
                      <a:endParaRPr lang="en-US" sz="1600" b="0" i="0" u="none" strike="noStrike">
                        <a:solidFill>
                          <a:srgbClr val="000000"/>
                        </a:solidFill>
                        <a:effectLst/>
                        <a:latin typeface="Quicksand" pitchFamily="2" charset="77"/>
                      </a:endParaRPr>
                    </a:p>
                  </a:txBody>
                  <a:tcPr marL="9525" marR="9525" marT="9525" marB="0" anchor="b">
                    <a:solidFill>
                      <a:schemeClr val="bg1">
                        <a:lumMod val="9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50"/>
                          </a:solidFill>
                          <a:effectLst/>
                          <a:uLnTx/>
                          <a:uFillTx/>
                          <a:latin typeface="Quicksand" pitchFamily="2" charset="77"/>
                          <a:ea typeface="+mn-ea"/>
                          <a:cs typeface="+mn-cs"/>
                        </a:rPr>
                        <a:t>↓</a:t>
                      </a:r>
                    </a:p>
                  </a:txBody>
                  <a:tcPr marL="9525" marR="9525" marT="9525" marB="0" anchor="b">
                    <a:solidFill>
                      <a:schemeClr val="bg1">
                        <a:lumMod val="95000"/>
                      </a:schemeClr>
                    </a:solidFill>
                  </a:tcPr>
                </a:tc>
                <a:extLst>
                  <a:ext uri="{0D108BD9-81ED-4DB2-BD59-A6C34878D82A}">
                    <a16:rowId xmlns:a16="http://schemas.microsoft.com/office/drawing/2014/main" val="3642533307"/>
                  </a:ext>
                </a:extLst>
              </a:tr>
            </a:tbl>
          </a:graphicData>
        </a:graphic>
      </p:graphicFrame>
      <p:sp>
        <p:nvSpPr>
          <p:cNvPr id="11" name="Content Placeholder 10">
            <a:extLst>
              <a:ext uri="{FF2B5EF4-FFF2-40B4-BE49-F238E27FC236}">
                <a16:creationId xmlns:a16="http://schemas.microsoft.com/office/drawing/2014/main" id="{8747E213-46AA-6FB7-C6D1-F7432D996482}"/>
              </a:ext>
            </a:extLst>
          </p:cNvPr>
          <p:cNvSpPr>
            <a:spLocks noGrp="1"/>
          </p:cNvSpPr>
          <p:nvPr>
            <p:ph sz="quarter" idx="4"/>
          </p:nvPr>
        </p:nvSpPr>
        <p:spPr>
          <a:xfrm>
            <a:off x="6290324" y="1371600"/>
            <a:ext cx="4041775" cy="3951288"/>
          </a:xfrm>
        </p:spPr>
        <p:txBody>
          <a:bodyPr/>
          <a:lstStyle/>
          <a:p>
            <a:pPr marL="0" indent="0" algn="ctr">
              <a:buNone/>
            </a:pPr>
            <a:r>
              <a:rPr lang="en-US">
                <a:latin typeface="Arial" panose="020B0604020202020204" pitchFamily="34" charset="0"/>
                <a:cs typeface="Arial" panose="020B0604020202020204" pitchFamily="34" charset="0"/>
              </a:rPr>
              <a:t>Anxiety (GAD-7)</a:t>
            </a:r>
          </a:p>
        </p:txBody>
      </p:sp>
      <p:pic>
        <p:nvPicPr>
          <p:cNvPr id="6" name="Picture 5" descr="This graph shows results of the GAD Anxiety screening at weeks one, four, and eight showing effectiveness of the app.">
            <a:extLst>
              <a:ext uri="{FF2B5EF4-FFF2-40B4-BE49-F238E27FC236}">
                <a16:creationId xmlns:a16="http://schemas.microsoft.com/office/drawing/2014/main" id="{2EFBA96E-DCAC-B36E-C173-A9964FB95DAB}"/>
              </a:ext>
            </a:extLst>
          </p:cNvPr>
          <p:cNvPicPr>
            <a:picLocks noChangeAspect="1"/>
          </p:cNvPicPr>
          <p:nvPr/>
        </p:nvPicPr>
        <p:blipFill>
          <a:blip r:embed="rId4"/>
          <a:stretch>
            <a:fillRect/>
          </a:stretch>
        </p:blipFill>
        <p:spPr>
          <a:xfrm>
            <a:off x="6500192" y="1806863"/>
            <a:ext cx="3712786" cy="2542252"/>
          </a:xfrm>
          <a:prstGeom prst="rect">
            <a:avLst/>
          </a:prstGeom>
        </p:spPr>
      </p:pic>
      <p:graphicFrame>
        <p:nvGraphicFramePr>
          <p:cNvPr id="14" name="Table 13">
            <a:extLst>
              <a:ext uri="{FF2B5EF4-FFF2-40B4-BE49-F238E27FC236}">
                <a16:creationId xmlns:a16="http://schemas.microsoft.com/office/drawing/2014/main" id="{46BD585D-321B-79E9-E1CE-1880968CDA98}"/>
              </a:ext>
            </a:extLst>
          </p:cNvPr>
          <p:cNvGraphicFramePr>
            <a:graphicFrameLocks noGrp="1"/>
          </p:cNvGraphicFramePr>
          <p:nvPr>
            <p:extLst>
              <p:ext uri="{D42A27DB-BD31-4B8C-83A1-F6EECF244321}">
                <p14:modId xmlns:p14="http://schemas.microsoft.com/office/powerpoint/2010/main" val="2520060146"/>
              </p:ext>
            </p:extLst>
          </p:nvPr>
        </p:nvGraphicFramePr>
        <p:xfrm>
          <a:off x="6500192" y="4349115"/>
          <a:ext cx="3657600" cy="2280285"/>
        </p:xfrm>
        <a:graphic>
          <a:graphicData uri="http://schemas.openxmlformats.org/drawingml/2006/table">
            <a:tbl>
              <a:tblPr firstRow="1">
                <a:tableStyleId>{5C22544A-7EE6-4342-B048-85BDC9FD1C3A}</a:tableStyleId>
              </a:tblPr>
              <a:tblGrid>
                <a:gridCol w="914400">
                  <a:extLst>
                    <a:ext uri="{9D8B030D-6E8A-4147-A177-3AD203B41FA5}">
                      <a16:colId xmlns:a16="http://schemas.microsoft.com/office/drawing/2014/main" val="1521899341"/>
                    </a:ext>
                  </a:extLst>
                </a:gridCol>
                <a:gridCol w="914400">
                  <a:extLst>
                    <a:ext uri="{9D8B030D-6E8A-4147-A177-3AD203B41FA5}">
                      <a16:colId xmlns:a16="http://schemas.microsoft.com/office/drawing/2014/main" val="1251210083"/>
                    </a:ext>
                  </a:extLst>
                </a:gridCol>
                <a:gridCol w="914400">
                  <a:extLst>
                    <a:ext uri="{9D8B030D-6E8A-4147-A177-3AD203B41FA5}">
                      <a16:colId xmlns:a16="http://schemas.microsoft.com/office/drawing/2014/main" val="74198347"/>
                    </a:ext>
                  </a:extLst>
                </a:gridCol>
                <a:gridCol w="914400">
                  <a:extLst>
                    <a:ext uri="{9D8B030D-6E8A-4147-A177-3AD203B41FA5}">
                      <a16:colId xmlns:a16="http://schemas.microsoft.com/office/drawing/2014/main" val="1111348246"/>
                    </a:ext>
                  </a:extLst>
                </a:gridCol>
              </a:tblGrid>
              <a:tr h="190500">
                <a:tc>
                  <a:txBody>
                    <a:bodyPr/>
                    <a:lstStyle/>
                    <a:p>
                      <a:pPr algn="l" fontAlgn="b"/>
                      <a:r>
                        <a:rPr lang="en-US" sz="1600" b="1" u="none" strike="noStrike" dirty="0">
                          <a:effectLst/>
                          <a:latin typeface="Quicksand" pitchFamily="2" charset="77"/>
                        </a:rPr>
                        <a:t>Week 1</a:t>
                      </a:r>
                      <a:endParaRPr lang="en-US" sz="1600" b="1" i="0" u="none" strike="noStrike" dirty="0">
                        <a:solidFill>
                          <a:srgbClr val="000000"/>
                        </a:solidFill>
                        <a:effectLst/>
                        <a:latin typeface="Quicksand" pitchFamily="2" charset="77"/>
                      </a:endParaRPr>
                    </a:p>
                  </a:txBody>
                  <a:tcPr marL="9525" marR="9525" marT="9525" marB="0" anchor="b"/>
                </a:tc>
                <a:tc>
                  <a:txBody>
                    <a:bodyPr/>
                    <a:lstStyle/>
                    <a:p>
                      <a:pPr algn="l" fontAlgn="b"/>
                      <a:r>
                        <a:rPr lang="en-US" sz="1600" b="1" u="none" strike="noStrike" dirty="0">
                          <a:effectLst/>
                          <a:latin typeface="Quicksand" pitchFamily="2" charset="77"/>
                        </a:rPr>
                        <a:t>Week 4</a:t>
                      </a:r>
                      <a:endParaRPr lang="en-US" sz="1600" b="1" i="0" u="none" strike="noStrike" dirty="0">
                        <a:solidFill>
                          <a:srgbClr val="000000"/>
                        </a:solidFill>
                        <a:effectLst/>
                        <a:latin typeface="Quicksand" pitchFamily="2" charset="77"/>
                      </a:endParaRPr>
                    </a:p>
                  </a:txBody>
                  <a:tcPr marL="9525" marR="9525" marT="9525" marB="0" anchor="b"/>
                </a:tc>
                <a:tc>
                  <a:txBody>
                    <a:bodyPr/>
                    <a:lstStyle/>
                    <a:p>
                      <a:pPr algn="l" fontAlgn="b"/>
                      <a:r>
                        <a:rPr lang="en-US" sz="1600" b="1" u="none" strike="noStrike" dirty="0">
                          <a:effectLst/>
                          <a:latin typeface="Quicksand" pitchFamily="2" charset="77"/>
                        </a:rPr>
                        <a:t>Week 8</a:t>
                      </a:r>
                      <a:endParaRPr lang="en-US" sz="1600" b="1" i="0" u="none" strike="noStrike" dirty="0">
                        <a:solidFill>
                          <a:srgbClr val="000000"/>
                        </a:solidFill>
                        <a:effectLst/>
                        <a:latin typeface="Quicksand" pitchFamily="2" charset="77"/>
                      </a:endParaRPr>
                    </a:p>
                  </a:txBody>
                  <a:tcPr marL="9525" marR="9525" marT="9525" marB="0" anchor="b"/>
                </a:tc>
                <a:tc>
                  <a:txBody>
                    <a:bodyPr/>
                    <a:lstStyle/>
                    <a:p>
                      <a:pPr algn="l" fontAlgn="b"/>
                      <a:r>
                        <a:rPr lang="en-US" sz="1600" b="1" i="0" u="none" strike="noStrike" dirty="0">
                          <a:solidFill>
                            <a:srgbClr val="000000"/>
                          </a:solidFill>
                          <a:effectLst/>
                          <a:latin typeface="Quicksand" pitchFamily="2" charset="77"/>
                        </a:rPr>
                        <a:t>Outcome</a:t>
                      </a:r>
                    </a:p>
                  </a:txBody>
                  <a:tcPr marL="9525" marR="9525" marT="9525" marB="0" anchor="b"/>
                </a:tc>
                <a:extLst>
                  <a:ext uri="{0D108BD9-81ED-4DB2-BD59-A6C34878D82A}">
                    <a16:rowId xmlns:a16="http://schemas.microsoft.com/office/drawing/2014/main" val="1980923751"/>
                  </a:ext>
                </a:extLst>
              </a:tr>
              <a:tr h="190500">
                <a:tc>
                  <a:txBody>
                    <a:bodyPr/>
                    <a:lstStyle/>
                    <a:p>
                      <a:pPr algn="r" fontAlgn="b"/>
                      <a:r>
                        <a:rPr lang="en-US" sz="1600" u="none" strike="noStrike">
                          <a:effectLst/>
                          <a:latin typeface="Quicksand" pitchFamily="2" charset="77"/>
                        </a:rPr>
                        <a:t>12</a:t>
                      </a:r>
                      <a:endParaRPr lang="en-US" sz="1600" b="0" i="0" u="none" strike="noStrike">
                        <a:solidFill>
                          <a:srgbClr val="000000"/>
                        </a:solidFill>
                        <a:effectLst/>
                        <a:latin typeface="Quicksand" pitchFamily="2" charset="77"/>
                      </a:endParaRPr>
                    </a:p>
                  </a:txBody>
                  <a:tcPr marL="9525" marR="9525" marT="9525" marB="0" anchor="b"/>
                </a:tc>
                <a:tc>
                  <a:txBody>
                    <a:bodyPr/>
                    <a:lstStyle/>
                    <a:p>
                      <a:pPr algn="r" fontAlgn="b"/>
                      <a:r>
                        <a:rPr lang="en-US" sz="1600" u="none" strike="noStrike">
                          <a:effectLst/>
                          <a:latin typeface="Quicksand" pitchFamily="2" charset="77"/>
                        </a:rPr>
                        <a:t>12</a:t>
                      </a:r>
                      <a:endParaRPr lang="en-US" sz="1600" b="0" i="0" u="none" strike="noStrike">
                        <a:solidFill>
                          <a:srgbClr val="000000"/>
                        </a:solidFill>
                        <a:effectLst/>
                        <a:latin typeface="Quicksand" pitchFamily="2" charset="77"/>
                      </a:endParaRPr>
                    </a:p>
                  </a:txBody>
                  <a:tcPr marL="9525" marR="9525" marT="9525" marB="0" anchor="b"/>
                </a:tc>
                <a:tc>
                  <a:txBody>
                    <a:bodyPr/>
                    <a:lstStyle/>
                    <a:p>
                      <a:pPr algn="r" fontAlgn="b"/>
                      <a:r>
                        <a:rPr lang="en-US" sz="1600" u="none" strike="noStrike">
                          <a:effectLst/>
                          <a:latin typeface="Quicksand" pitchFamily="2" charset="77"/>
                        </a:rPr>
                        <a:t>7</a:t>
                      </a:r>
                      <a:endParaRPr lang="en-US" sz="1600" b="0" i="0" u="none" strike="noStrike">
                        <a:solidFill>
                          <a:srgbClr val="000000"/>
                        </a:solidFill>
                        <a:effectLst/>
                        <a:latin typeface="Quicksand" pitchFamily="2" charset="77"/>
                      </a:endParaRPr>
                    </a:p>
                  </a:txBody>
                  <a:tcPr marL="9525" marR="9525" marT="9525" marB="0" anchor="b"/>
                </a:tc>
                <a:tc>
                  <a:txBody>
                    <a:bodyPr/>
                    <a:lstStyle/>
                    <a:p>
                      <a:pPr algn="ctr" fontAlgn="b"/>
                      <a:r>
                        <a:rPr lang="en-US" sz="1600" b="0" i="0" u="none" strike="noStrike" dirty="0">
                          <a:solidFill>
                            <a:srgbClr val="00B050"/>
                          </a:solidFill>
                          <a:effectLst/>
                          <a:latin typeface="Quicksand" pitchFamily="2" charset="77"/>
                        </a:rPr>
                        <a:t>↓</a:t>
                      </a:r>
                    </a:p>
                  </a:txBody>
                  <a:tcPr marL="9525" marR="9525" marT="9525" marB="0" anchor="b"/>
                </a:tc>
                <a:extLst>
                  <a:ext uri="{0D108BD9-81ED-4DB2-BD59-A6C34878D82A}">
                    <a16:rowId xmlns:a16="http://schemas.microsoft.com/office/drawing/2014/main" val="3212699124"/>
                  </a:ext>
                </a:extLst>
              </a:tr>
              <a:tr h="190500">
                <a:tc>
                  <a:txBody>
                    <a:bodyPr/>
                    <a:lstStyle/>
                    <a:p>
                      <a:pPr algn="r" fontAlgn="b"/>
                      <a:r>
                        <a:rPr lang="en-US" sz="1600" u="none" strike="noStrike">
                          <a:effectLst/>
                          <a:latin typeface="Quicksand" pitchFamily="2" charset="77"/>
                        </a:rPr>
                        <a:t>15</a:t>
                      </a:r>
                      <a:endParaRPr lang="en-US" sz="1600" b="0" i="0" u="none" strike="noStrike">
                        <a:solidFill>
                          <a:srgbClr val="000000"/>
                        </a:solidFill>
                        <a:effectLst/>
                        <a:latin typeface="Quicksand" pitchFamily="2" charset="77"/>
                      </a:endParaRPr>
                    </a:p>
                  </a:txBody>
                  <a:tcPr marL="9525" marR="9525" marT="9525" marB="0" anchor="b"/>
                </a:tc>
                <a:tc>
                  <a:txBody>
                    <a:bodyPr/>
                    <a:lstStyle/>
                    <a:p>
                      <a:pPr algn="r" fontAlgn="b"/>
                      <a:r>
                        <a:rPr lang="en-US" sz="1600" u="none" strike="noStrike">
                          <a:effectLst/>
                          <a:latin typeface="Quicksand" pitchFamily="2" charset="77"/>
                        </a:rPr>
                        <a:t>14</a:t>
                      </a:r>
                      <a:endParaRPr lang="en-US" sz="1600" b="0" i="0" u="none" strike="noStrike">
                        <a:solidFill>
                          <a:srgbClr val="000000"/>
                        </a:solidFill>
                        <a:effectLst/>
                        <a:latin typeface="Quicksand" pitchFamily="2" charset="77"/>
                      </a:endParaRPr>
                    </a:p>
                  </a:txBody>
                  <a:tcPr marL="9525" marR="9525" marT="9525" marB="0" anchor="b"/>
                </a:tc>
                <a:tc>
                  <a:txBody>
                    <a:bodyPr/>
                    <a:lstStyle/>
                    <a:p>
                      <a:pPr algn="r" fontAlgn="b"/>
                      <a:r>
                        <a:rPr lang="en-US" sz="1600" u="none" strike="noStrike">
                          <a:effectLst/>
                          <a:latin typeface="Quicksand" pitchFamily="2" charset="77"/>
                        </a:rPr>
                        <a:t>14</a:t>
                      </a:r>
                      <a:endParaRPr lang="en-US" sz="1600" b="0" i="0" u="none" strike="noStrike">
                        <a:solidFill>
                          <a:srgbClr val="000000"/>
                        </a:solidFill>
                        <a:effectLst/>
                        <a:latin typeface="Quicksand" pitchFamily="2" charset="77"/>
                      </a:endParaRPr>
                    </a:p>
                  </a:txBody>
                  <a:tcPr marL="9525" marR="9525" marT="9525" marB="0" anchor="b"/>
                </a:tc>
                <a:tc>
                  <a:txBody>
                    <a:bodyPr/>
                    <a:lstStyle/>
                    <a:p>
                      <a:pPr algn="ctr" fontAlgn="b"/>
                      <a:r>
                        <a:rPr lang="en-US" sz="1600" b="0" i="0" u="none" strike="noStrike">
                          <a:solidFill>
                            <a:srgbClr val="00B050"/>
                          </a:solidFill>
                          <a:effectLst/>
                          <a:latin typeface="Quicksand" pitchFamily="2" charset="77"/>
                        </a:rPr>
                        <a:t>↓</a:t>
                      </a:r>
                    </a:p>
                  </a:txBody>
                  <a:tcPr marL="9525" marR="9525" marT="9525" marB="0" anchor="b"/>
                </a:tc>
                <a:extLst>
                  <a:ext uri="{0D108BD9-81ED-4DB2-BD59-A6C34878D82A}">
                    <a16:rowId xmlns:a16="http://schemas.microsoft.com/office/drawing/2014/main" val="2150537325"/>
                  </a:ext>
                </a:extLst>
              </a:tr>
              <a:tr h="190500">
                <a:tc>
                  <a:txBody>
                    <a:bodyPr/>
                    <a:lstStyle/>
                    <a:p>
                      <a:pPr algn="r" fontAlgn="b"/>
                      <a:r>
                        <a:rPr lang="en-US" sz="1600" u="none" strike="noStrike">
                          <a:effectLst/>
                          <a:latin typeface="Quicksand" pitchFamily="2" charset="77"/>
                        </a:rPr>
                        <a:t>15</a:t>
                      </a:r>
                      <a:endParaRPr lang="en-US" sz="1600" b="0" i="0" u="none" strike="noStrike">
                        <a:solidFill>
                          <a:srgbClr val="000000"/>
                        </a:solidFill>
                        <a:effectLst/>
                        <a:latin typeface="Quicksand" pitchFamily="2" charset="77"/>
                      </a:endParaRPr>
                    </a:p>
                  </a:txBody>
                  <a:tcPr marL="9525" marR="9525" marT="9525" marB="0" anchor="b"/>
                </a:tc>
                <a:tc>
                  <a:txBody>
                    <a:bodyPr/>
                    <a:lstStyle/>
                    <a:p>
                      <a:pPr algn="r" fontAlgn="b"/>
                      <a:r>
                        <a:rPr lang="en-US" sz="1600" u="none" strike="noStrike">
                          <a:effectLst/>
                          <a:latin typeface="Quicksand" pitchFamily="2" charset="77"/>
                        </a:rPr>
                        <a:t>21</a:t>
                      </a:r>
                      <a:endParaRPr lang="en-US" sz="1600" b="0" i="0" u="none" strike="noStrike">
                        <a:solidFill>
                          <a:srgbClr val="000000"/>
                        </a:solidFill>
                        <a:effectLst/>
                        <a:latin typeface="Quicksand" pitchFamily="2" charset="77"/>
                      </a:endParaRPr>
                    </a:p>
                  </a:txBody>
                  <a:tcPr marL="9525" marR="9525" marT="9525" marB="0" anchor="b"/>
                </a:tc>
                <a:tc>
                  <a:txBody>
                    <a:bodyPr/>
                    <a:lstStyle/>
                    <a:p>
                      <a:pPr algn="r" fontAlgn="b"/>
                      <a:r>
                        <a:rPr lang="en-US" sz="1600" u="none" strike="noStrike">
                          <a:effectLst/>
                          <a:latin typeface="Quicksand" pitchFamily="2" charset="77"/>
                        </a:rPr>
                        <a:t>21</a:t>
                      </a:r>
                      <a:endParaRPr lang="en-US" sz="1600" b="0" i="0" u="none" strike="noStrike">
                        <a:solidFill>
                          <a:srgbClr val="000000"/>
                        </a:solidFill>
                        <a:effectLst/>
                        <a:latin typeface="Quicksand" pitchFamily="2" charset="77"/>
                      </a:endParaRPr>
                    </a:p>
                  </a:txBody>
                  <a:tcPr marL="9525" marR="9525" marT="9525" marB="0" anchor="b"/>
                </a:tc>
                <a:tc>
                  <a:txBody>
                    <a:bodyPr/>
                    <a:lstStyle/>
                    <a:p>
                      <a:pPr algn="ctr" fontAlgn="b"/>
                      <a:r>
                        <a:rPr lang="en-US" sz="1600" b="0" i="0" u="none" strike="noStrike">
                          <a:solidFill>
                            <a:srgbClr val="C00000"/>
                          </a:solidFill>
                          <a:effectLst/>
                          <a:latin typeface="Quicksand" pitchFamily="2" charset="77"/>
                        </a:rPr>
                        <a:t>↑</a:t>
                      </a:r>
                    </a:p>
                  </a:txBody>
                  <a:tcPr marL="9525" marR="9525" marT="9525" marB="0" anchor="b"/>
                </a:tc>
                <a:extLst>
                  <a:ext uri="{0D108BD9-81ED-4DB2-BD59-A6C34878D82A}">
                    <a16:rowId xmlns:a16="http://schemas.microsoft.com/office/drawing/2014/main" val="2938819957"/>
                  </a:ext>
                </a:extLst>
              </a:tr>
              <a:tr h="190500">
                <a:tc>
                  <a:txBody>
                    <a:bodyPr/>
                    <a:lstStyle/>
                    <a:p>
                      <a:pPr algn="r" fontAlgn="b"/>
                      <a:r>
                        <a:rPr lang="en-US" sz="1600" u="none" strike="noStrike">
                          <a:effectLst/>
                          <a:latin typeface="Quicksand" pitchFamily="2" charset="77"/>
                        </a:rPr>
                        <a:t>13</a:t>
                      </a:r>
                      <a:endParaRPr lang="en-US" sz="1600" b="0" i="0" u="none" strike="noStrike">
                        <a:solidFill>
                          <a:srgbClr val="000000"/>
                        </a:solidFill>
                        <a:effectLst/>
                        <a:latin typeface="Quicksand" pitchFamily="2" charset="77"/>
                      </a:endParaRPr>
                    </a:p>
                  </a:txBody>
                  <a:tcPr marL="9525" marR="9525" marT="9525" marB="0" anchor="b"/>
                </a:tc>
                <a:tc>
                  <a:txBody>
                    <a:bodyPr/>
                    <a:lstStyle/>
                    <a:p>
                      <a:pPr algn="r" fontAlgn="b"/>
                      <a:r>
                        <a:rPr lang="en-US" sz="1600" u="none" strike="noStrike">
                          <a:effectLst/>
                          <a:latin typeface="Quicksand" pitchFamily="2" charset="77"/>
                        </a:rPr>
                        <a:t>17</a:t>
                      </a:r>
                      <a:endParaRPr lang="en-US" sz="1600" b="0" i="0" u="none" strike="noStrike">
                        <a:solidFill>
                          <a:srgbClr val="000000"/>
                        </a:solidFill>
                        <a:effectLst/>
                        <a:latin typeface="Quicksand" pitchFamily="2" charset="77"/>
                      </a:endParaRPr>
                    </a:p>
                  </a:txBody>
                  <a:tcPr marL="9525" marR="9525" marT="9525" marB="0" anchor="b"/>
                </a:tc>
                <a:tc>
                  <a:txBody>
                    <a:bodyPr/>
                    <a:lstStyle/>
                    <a:p>
                      <a:pPr algn="r" fontAlgn="b"/>
                      <a:r>
                        <a:rPr lang="en-US" sz="1600" u="none" strike="noStrike">
                          <a:effectLst/>
                          <a:latin typeface="Quicksand" pitchFamily="2" charset="77"/>
                        </a:rPr>
                        <a:t>8</a:t>
                      </a:r>
                      <a:endParaRPr lang="en-US" sz="1600" b="0" i="0" u="none" strike="noStrike">
                        <a:solidFill>
                          <a:srgbClr val="000000"/>
                        </a:solidFill>
                        <a:effectLst/>
                        <a:latin typeface="Quicksand" pitchFamily="2" charset="77"/>
                      </a:endParaRPr>
                    </a:p>
                  </a:txBody>
                  <a:tcPr marL="9525" marR="9525" marT="9525" marB="0" anchor="b"/>
                </a:tc>
                <a:tc>
                  <a:txBody>
                    <a:bodyPr/>
                    <a:lstStyle/>
                    <a:p>
                      <a:pPr algn="ctr" fontAlgn="b"/>
                      <a:r>
                        <a:rPr lang="en-US" sz="1600" b="0" i="0" u="none" strike="noStrike" dirty="0">
                          <a:solidFill>
                            <a:srgbClr val="00B050"/>
                          </a:solidFill>
                          <a:effectLst/>
                          <a:latin typeface="Quicksand" pitchFamily="2" charset="77"/>
                        </a:rPr>
                        <a:t>↓</a:t>
                      </a:r>
                    </a:p>
                  </a:txBody>
                  <a:tcPr marL="9525" marR="9525" marT="9525" marB="0" anchor="b"/>
                </a:tc>
                <a:extLst>
                  <a:ext uri="{0D108BD9-81ED-4DB2-BD59-A6C34878D82A}">
                    <a16:rowId xmlns:a16="http://schemas.microsoft.com/office/drawing/2014/main" val="3316839462"/>
                  </a:ext>
                </a:extLst>
              </a:tr>
              <a:tr h="190500">
                <a:tc>
                  <a:txBody>
                    <a:bodyPr/>
                    <a:lstStyle/>
                    <a:p>
                      <a:pPr algn="r" fontAlgn="b"/>
                      <a:r>
                        <a:rPr lang="en-US" sz="1600" u="none" strike="noStrike">
                          <a:effectLst/>
                          <a:latin typeface="Quicksand" pitchFamily="2" charset="77"/>
                        </a:rPr>
                        <a:t>15</a:t>
                      </a:r>
                      <a:endParaRPr lang="en-US" sz="1600" b="0" i="0" u="none" strike="noStrike">
                        <a:solidFill>
                          <a:srgbClr val="000000"/>
                        </a:solidFill>
                        <a:effectLst/>
                        <a:latin typeface="Quicksand" pitchFamily="2" charset="77"/>
                      </a:endParaRPr>
                    </a:p>
                  </a:txBody>
                  <a:tcPr marL="9525" marR="9525" marT="9525" marB="0" anchor="b"/>
                </a:tc>
                <a:tc>
                  <a:txBody>
                    <a:bodyPr/>
                    <a:lstStyle/>
                    <a:p>
                      <a:pPr algn="r" fontAlgn="b"/>
                      <a:r>
                        <a:rPr lang="en-US" sz="1600" u="none" strike="noStrike">
                          <a:effectLst/>
                          <a:latin typeface="Quicksand" pitchFamily="2" charset="77"/>
                        </a:rPr>
                        <a:t>14</a:t>
                      </a:r>
                      <a:endParaRPr lang="en-US" sz="1600" b="0" i="0" u="none" strike="noStrike">
                        <a:solidFill>
                          <a:srgbClr val="000000"/>
                        </a:solidFill>
                        <a:effectLst/>
                        <a:latin typeface="Quicksand" pitchFamily="2" charset="77"/>
                      </a:endParaRPr>
                    </a:p>
                  </a:txBody>
                  <a:tcPr marL="9525" marR="9525" marT="9525" marB="0" anchor="b"/>
                </a:tc>
                <a:tc>
                  <a:txBody>
                    <a:bodyPr/>
                    <a:lstStyle/>
                    <a:p>
                      <a:pPr algn="r" fontAlgn="b"/>
                      <a:r>
                        <a:rPr lang="en-US" sz="1600" u="none" strike="noStrike">
                          <a:effectLst/>
                          <a:latin typeface="Quicksand" pitchFamily="2" charset="77"/>
                        </a:rPr>
                        <a:t>10</a:t>
                      </a:r>
                      <a:endParaRPr lang="en-US" sz="1600" b="0" i="0" u="none" strike="noStrike">
                        <a:solidFill>
                          <a:srgbClr val="000000"/>
                        </a:solidFill>
                        <a:effectLst/>
                        <a:latin typeface="Quicksand" pitchFamily="2" charset="77"/>
                      </a:endParaRPr>
                    </a:p>
                  </a:txBody>
                  <a:tcPr marL="9525" marR="9525" marT="9525" marB="0" anchor="b"/>
                </a:tc>
                <a:tc>
                  <a:txBody>
                    <a:bodyPr/>
                    <a:lstStyle/>
                    <a:p>
                      <a:pPr algn="ctr" fontAlgn="b"/>
                      <a:r>
                        <a:rPr lang="en-US" sz="1600" b="0" i="0" u="none" strike="noStrike" dirty="0">
                          <a:solidFill>
                            <a:srgbClr val="00B050"/>
                          </a:solidFill>
                          <a:effectLst/>
                          <a:latin typeface="Quicksand" pitchFamily="2" charset="77"/>
                        </a:rPr>
                        <a:t>↓</a:t>
                      </a:r>
                    </a:p>
                  </a:txBody>
                  <a:tcPr marL="9525" marR="9525" marT="9525" marB="0" anchor="b"/>
                </a:tc>
                <a:extLst>
                  <a:ext uri="{0D108BD9-81ED-4DB2-BD59-A6C34878D82A}">
                    <a16:rowId xmlns:a16="http://schemas.microsoft.com/office/drawing/2014/main" val="2956616926"/>
                  </a:ext>
                </a:extLst>
              </a:tr>
              <a:tr h="190500">
                <a:tc>
                  <a:txBody>
                    <a:bodyPr/>
                    <a:lstStyle/>
                    <a:p>
                      <a:pPr algn="r" fontAlgn="b"/>
                      <a:r>
                        <a:rPr lang="en-US" sz="1600" u="none" strike="noStrike">
                          <a:effectLst/>
                          <a:latin typeface="Quicksand" pitchFamily="2" charset="77"/>
                        </a:rPr>
                        <a:t>11</a:t>
                      </a:r>
                      <a:endParaRPr lang="en-US" sz="1600" b="0" i="0" u="none" strike="noStrike">
                        <a:solidFill>
                          <a:srgbClr val="000000"/>
                        </a:solidFill>
                        <a:effectLst/>
                        <a:latin typeface="Quicksand" pitchFamily="2" charset="77"/>
                      </a:endParaRPr>
                    </a:p>
                  </a:txBody>
                  <a:tcPr marL="9525" marR="9525" marT="9525" marB="0" anchor="b"/>
                </a:tc>
                <a:tc>
                  <a:txBody>
                    <a:bodyPr/>
                    <a:lstStyle/>
                    <a:p>
                      <a:pPr algn="r" fontAlgn="b"/>
                      <a:r>
                        <a:rPr lang="en-US" sz="1600" u="none" strike="noStrike">
                          <a:effectLst/>
                          <a:latin typeface="Quicksand" pitchFamily="2" charset="77"/>
                        </a:rPr>
                        <a:t>7</a:t>
                      </a:r>
                      <a:endParaRPr lang="en-US" sz="1600" b="0" i="0" u="none" strike="noStrike">
                        <a:solidFill>
                          <a:srgbClr val="000000"/>
                        </a:solidFill>
                        <a:effectLst/>
                        <a:latin typeface="Quicksand" pitchFamily="2" charset="77"/>
                      </a:endParaRPr>
                    </a:p>
                  </a:txBody>
                  <a:tcPr marL="9525" marR="9525" marT="9525" marB="0" anchor="b"/>
                </a:tc>
                <a:tc>
                  <a:txBody>
                    <a:bodyPr/>
                    <a:lstStyle/>
                    <a:p>
                      <a:pPr algn="r" fontAlgn="b"/>
                      <a:r>
                        <a:rPr lang="en-US" sz="1600" u="none" strike="noStrike">
                          <a:effectLst/>
                          <a:latin typeface="Quicksand" pitchFamily="2" charset="77"/>
                        </a:rPr>
                        <a:t>6</a:t>
                      </a:r>
                      <a:endParaRPr lang="en-US" sz="1600" b="0" i="0" u="none" strike="noStrike">
                        <a:solidFill>
                          <a:srgbClr val="000000"/>
                        </a:solidFill>
                        <a:effectLst/>
                        <a:latin typeface="Quicksand" pitchFamily="2" charset="77"/>
                      </a:endParaRPr>
                    </a:p>
                  </a:txBody>
                  <a:tcPr marL="9525" marR="9525" marT="9525" marB="0" anchor="b"/>
                </a:tc>
                <a:tc>
                  <a:txBody>
                    <a:bodyPr/>
                    <a:lstStyle/>
                    <a:p>
                      <a:pPr algn="ctr" fontAlgn="b"/>
                      <a:r>
                        <a:rPr lang="en-US" sz="1600" b="0" i="0" u="none" strike="noStrike">
                          <a:solidFill>
                            <a:srgbClr val="00B050"/>
                          </a:solidFill>
                          <a:effectLst/>
                          <a:latin typeface="Quicksand" pitchFamily="2" charset="77"/>
                        </a:rPr>
                        <a:t>↓</a:t>
                      </a:r>
                    </a:p>
                  </a:txBody>
                  <a:tcPr marL="9525" marR="9525" marT="9525" marB="0" anchor="b"/>
                </a:tc>
                <a:extLst>
                  <a:ext uri="{0D108BD9-81ED-4DB2-BD59-A6C34878D82A}">
                    <a16:rowId xmlns:a16="http://schemas.microsoft.com/office/drawing/2014/main" val="4136002432"/>
                  </a:ext>
                </a:extLst>
              </a:tr>
              <a:tr h="190500">
                <a:tc>
                  <a:txBody>
                    <a:bodyPr/>
                    <a:lstStyle/>
                    <a:p>
                      <a:pPr algn="r" fontAlgn="b"/>
                      <a:r>
                        <a:rPr lang="en-US" sz="1600" u="none" strike="noStrike">
                          <a:effectLst/>
                          <a:latin typeface="Quicksand" pitchFamily="2" charset="77"/>
                        </a:rPr>
                        <a:t>15</a:t>
                      </a:r>
                      <a:endParaRPr lang="en-US" sz="1600" b="0" i="0" u="none" strike="noStrike">
                        <a:solidFill>
                          <a:srgbClr val="000000"/>
                        </a:solidFill>
                        <a:effectLst/>
                        <a:latin typeface="Quicksand" pitchFamily="2" charset="77"/>
                      </a:endParaRPr>
                    </a:p>
                  </a:txBody>
                  <a:tcPr marL="9525" marR="9525" marT="9525" marB="0" anchor="b"/>
                </a:tc>
                <a:tc>
                  <a:txBody>
                    <a:bodyPr/>
                    <a:lstStyle/>
                    <a:p>
                      <a:pPr algn="r" fontAlgn="b"/>
                      <a:r>
                        <a:rPr lang="en-US" sz="1600" u="none" strike="noStrike">
                          <a:effectLst/>
                          <a:latin typeface="Quicksand" pitchFamily="2" charset="77"/>
                        </a:rPr>
                        <a:t>11</a:t>
                      </a:r>
                      <a:endParaRPr lang="en-US" sz="1600" b="0" i="0" u="none" strike="noStrike">
                        <a:solidFill>
                          <a:srgbClr val="000000"/>
                        </a:solidFill>
                        <a:effectLst/>
                        <a:latin typeface="Quicksand" pitchFamily="2" charset="77"/>
                      </a:endParaRPr>
                    </a:p>
                  </a:txBody>
                  <a:tcPr marL="9525" marR="9525" marT="9525" marB="0" anchor="b"/>
                </a:tc>
                <a:tc>
                  <a:txBody>
                    <a:bodyPr/>
                    <a:lstStyle/>
                    <a:p>
                      <a:pPr algn="r" fontAlgn="b"/>
                      <a:r>
                        <a:rPr lang="en-US" sz="1600" u="none" strike="noStrike">
                          <a:effectLst/>
                          <a:latin typeface="Quicksand" pitchFamily="2" charset="77"/>
                        </a:rPr>
                        <a:t>18</a:t>
                      </a:r>
                      <a:endParaRPr lang="en-US" sz="1600" b="0" i="0" u="none" strike="noStrike">
                        <a:solidFill>
                          <a:srgbClr val="000000"/>
                        </a:solidFill>
                        <a:effectLst/>
                        <a:latin typeface="Quicksand" pitchFamily="2" charset="77"/>
                      </a:endParaRPr>
                    </a:p>
                  </a:txBody>
                  <a:tcPr marL="9525" marR="9525" marT="9525" marB="0" anchor="b"/>
                </a:tc>
                <a:tc>
                  <a:txBody>
                    <a:bodyPr/>
                    <a:lstStyle/>
                    <a:p>
                      <a:pPr algn="ctr" fontAlgn="b"/>
                      <a:r>
                        <a:rPr lang="en-US" sz="1600" b="0" i="0" u="none" strike="noStrike">
                          <a:solidFill>
                            <a:srgbClr val="C00000"/>
                          </a:solidFill>
                          <a:effectLst/>
                          <a:latin typeface="Quicksand" pitchFamily="2" charset="77"/>
                        </a:rPr>
                        <a:t>↑</a:t>
                      </a:r>
                    </a:p>
                  </a:txBody>
                  <a:tcPr marL="9525" marR="9525" marT="9525" marB="0" anchor="b"/>
                </a:tc>
                <a:extLst>
                  <a:ext uri="{0D108BD9-81ED-4DB2-BD59-A6C34878D82A}">
                    <a16:rowId xmlns:a16="http://schemas.microsoft.com/office/drawing/2014/main" val="3867254421"/>
                  </a:ext>
                </a:extLst>
              </a:tr>
              <a:tr h="190500">
                <a:tc>
                  <a:txBody>
                    <a:bodyPr/>
                    <a:lstStyle/>
                    <a:p>
                      <a:pPr algn="r" fontAlgn="b"/>
                      <a:r>
                        <a:rPr lang="en-US" sz="1600" u="none" strike="noStrike">
                          <a:effectLst/>
                          <a:latin typeface="Quicksand" pitchFamily="2" charset="77"/>
                        </a:rPr>
                        <a:t>13</a:t>
                      </a:r>
                      <a:endParaRPr lang="en-US" sz="1600" b="0" i="0" u="none" strike="noStrike">
                        <a:solidFill>
                          <a:srgbClr val="000000"/>
                        </a:solidFill>
                        <a:effectLst/>
                        <a:latin typeface="Quicksand" pitchFamily="2" charset="77"/>
                      </a:endParaRPr>
                    </a:p>
                  </a:txBody>
                  <a:tcPr marL="9525" marR="9525" marT="9525" marB="0" anchor="b"/>
                </a:tc>
                <a:tc>
                  <a:txBody>
                    <a:bodyPr/>
                    <a:lstStyle/>
                    <a:p>
                      <a:pPr algn="r" fontAlgn="b"/>
                      <a:r>
                        <a:rPr lang="en-US" sz="1600" u="none" strike="noStrike">
                          <a:effectLst/>
                          <a:latin typeface="Quicksand" pitchFamily="2" charset="77"/>
                        </a:rPr>
                        <a:t>3</a:t>
                      </a:r>
                      <a:endParaRPr lang="en-US" sz="1600" b="0" i="0" u="none" strike="noStrike">
                        <a:solidFill>
                          <a:srgbClr val="000000"/>
                        </a:solidFill>
                        <a:effectLst/>
                        <a:latin typeface="Quicksand" pitchFamily="2" charset="77"/>
                      </a:endParaRPr>
                    </a:p>
                  </a:txBody>
                  <a:tcPr marL="9525" marR="9525" marT="9525" marB="0" anchor="b"/>
                </a:tc>
                <a:tc>
                  <a:txBody>
                    <a:bodyPr/>
                    <a:lstStyle/>
                    <a:p>
                      <a:pPr algn="r" fontAlgn="b"/>
                      <a:r>
                        <a:rPr lang="en-US" sz="1600" u="none" strike="noStrike">
                          <a:effectLst/>
                          <a:latin typeface="Quicksand" pitchFamily="2" charset="77"/>
                        </a:rPr>
                        <a:t>0</a:t>
                      </a:r>
                      <a:endParaRPr lang="en-US" sz="1600" b="0" i="0" u="none" strike="noStrike">
                        <a:solidFill>
                          <a:srgbClr val="000000"/>
                        </a:solidFill>
                        <a:effectLst/>
                        <a:latin typeface="Quicksand" pitchFamily="2" charset="77"/>
                      </a:endParaRPr>
                    </a:p>
                  </a:txBody>
                  <a:tcPr marL="9525" marR="9525" marT="9525" marB="0" anchor="b"/>
                </a:tc>
                <a:tc>
                  <a:txBody>
                    <a:bodyPr/>
                    <a:lstStyle/>
                    <a:p>
                      <a:pPr algn="ctr" fontAlgn="b"/>
                      <a:r>
                        <a:rPr lang="en-US" sz="1600" b="0" i="0" u="none" strike="noStrike" dirty="0">
                          <a:solidFill>
                            <a:srgbClr val="00B050"/>
                          </a:solidFill>
                          <a:effectLst/>
                          <a:latin typeface="Quicksand" pitchFamily="2" charset="77"/>
                        </a:rPr>
                        <a:t>↓</a:t>
                      </a:r>
                    </a:p>
                  </a:txBody>
                  <a:tcPr marL="9525" marR="9525" marT="9525" marB="0" anchor="b"/>
                </a:tc>
                <a:extLst>
                  <a:ext uri="{0D108BD9-81ED-4DB2-BD59-A6C34878D82A}">
                    <a16:rowId xmlns:a16="http://schemas.microsoft.com/office/drawing/2014/main" val="3107955171"/>
                  </a:ext>
                </a:extLst>
              </a:tr>
            </a:tbl>
          </a:graphicData>
        </a:graphic>
      </p:graphicFrame>
      <p:sp>
        <p:nvSpPr>
          <p:cNvPr id="4" name="Slide Number Placeholder 3">
            <a:extLst>
              <a:ext uri="{FF2B5EF4-FFF2-40B4-BE49-F238E27FC236}">
                <a16:creationId xmlns:a16="http://schemas.microsoft.com/office/drawing/2014/main" id="{50323BBC-B577-154E-E0F1-4372F59C69E7}"/>
              </a:ext>
            </a:extLst>
          </p:cNvPr>
          <p:cNvSpPr>
            <a:spLocks noGrp="1"/>
          </p:cNvSpPr>
          <p:nvPr>
            <p:ph type="sldNum" sz="quarter" idx="10"/>
          </p:nvPr>
        </p:nvSpPr>
        <p:spPr/>
        <p:txBody>
          <a:bodyPr/>
          <a:lstStyle/>
          <a:p>
            <a:fld id="{85F5B7A5-34A7-4AB0-A34F-A4DF2002FA98}" type="slidenum">
              <a:rPr lang="en-US" smtClean="0"/>
              <a:t>22</a:t>
            </a:fld>
            <a:endParaRPr lang="en-US"/>
          </a:p>
        </p:txBody>
      </p:sp>
    </p:spTree>
    <p:extLst>
      <p:ext uri="{BB962C8B-B14F-4D97-AF65-F5344CB8AC3E}">
        <p14:creationId xmlns:p14="http://schemas.microsoft.com/office/powerpoint/2010/main" val="4169276278"/>
      </p:ext>
    </p:extLst>
  </p:cSld>
  <p:clrMapOvr>
    <a:masterClrMapping/>
  </p:clrMapOvr>
  <mc:AlternateContent xmlns:mc="http://schemas.openxmlformats.org/markup-compatibility/2006" xmlns:p14="http://schemas.microsoft.com/office/powerpoint/2010/main">
    <mc:Choice Requires="p14">
      <p:transition spd="slow" p14:dur="15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D5D2-0F8B-9C5A-BC26-D20C155A5327}"/>
              </a:ext>
            </a:extLst>
          </p:cNvPr>
          <p:cNvSpPr>
            <a:spLocks noGrp="1"/>
          </p:cNvSpPr>
          <p:nvPr>
            <p:ph type="title"/>
          </p:nvPr>
        </p:nvSpPr>
        <p:spPr/>
        <p:txBody>
          <a:bodyPr>
            <a:normAutofit fontScale="90000"/>
          </a:bodyPr>
          <a:lstStyle/>
          <a:p>
            <a:r>
              <a:rPr lang="en-US" b="1">
                <a:latin typeface="Arial" panose="020B0604020202020204" pitchFamily="34" charset="0"/>
                <a:cs typeface="Arial" panose="020B0604020202020204" pitchFamily="34" charset="0"/>
              </a:rPr>
              <a:t>Feedback from Care Coordinators</a:t>
            </a:r>
          </a:p>
        </p:txBody>
      </p:sp>
      <p:sp>
        <p:nvSpPr>
          <p:cNvPr id="3" name="Content Placeholder 2">
            <a:extLst>
              <a:ext uri="{FF2B5EF4-FFF2-40B4-BE49-F238E27FC236}">
                <a16:creationId xmlns:a16="http://schemas.microsoft.com/office/drawing/2014/main" id="{C13E57DE-7BCA-21ED-36D4-40218B09376C}"/>
              </a:ext>
            </a:extLst>
          </p:cNvPr>
          <p:cNvSpPr>
            <a:spLocks noGrp="1"/>
          </p:cNvSpPr>
          <p:nvPr>
            <p:ph idx="1"/>
          </p:nvPr>
        </p:nvSpPr>
        <p:spPr/>
        <p:txBody>
          <a:bodyPr>
            <a:normAutofit/>
          </a:bodyPr>
          <a:lstStyle/>
          <a:p>
            <a:pPr>
              <a:spcBef>
                <a:spcPts val="2400"/>
              </a:spcBef>
            </a:pPr>
            <a:r>
              <a:rPr lang="en-US" sz="2400">
                <a:latin typeface="Arial" panose="020B0604020202020204" pitchFamily="34" charset="0"/>
                <a:cs typeface="Arial" panose="020B0604020202020204" pitchFamily="34" charset="0"/>
              </a:rPr>
              <a:t>“My patient really liked the app. She used it when she was alone… She started having negative thoughts and she said it helped her to just redirect herself”</a:t>
            </a:r>
          </a:p>
          <a:p>
            <a:pPr>
              <a:spcBef>
                <a:spcPts val="2400"/>
              </a:spcBef>
            </a:pPr>
            <a:r>
              <a:rPr lang="en-US" sz="2400">
                <a:latin typeface="Arial" panose="020B0604020202020204" pitchFamily="34" charset="0"/>
                <a:cs typeface="Arial" panose="020B0604020202020204" pitchFamily="34" charset="0"/>
              </a:rPr>
              <a:t>“They really utilized it…. So I looked at it differently after I watched patients experience it – patients that had serious problems”</a:t>
            </a:r>
          </a:p>
          <a:p>
            <a:pPr>
              <a:spcBef>
                <a:spcPts val="2400"/>
              </a:spcBef>
            </a:pPr>
            <a:r>
              <a:rPr lang="en-US" sz="2400">
                <a:latin typeface="Arial" panose="020B0604020202020204" pitchFamily="34" charset="0"/>
                <a:cs typeface="Arial" panose="020B0604020202020204" pitchFamily="34" charset="0"/>
              </a:rPr>
              <a:t>“Talking with patients about it… seeing how they were using it just solidified that for me that it really is quite a useful tool”</a:t>
            </a:r>
          </a:p>
          <a:p>
            <a:pPr>
              <a:spcBef>
                <a:spcPts val="2400"/>
              </a:spcBef>
            </a:pPr>
            <a:r>
              <a:rPr lang="en-US" sz="2400">
                <a:latin typeface="Arial" panose="020B0604020202020204" pitchFamily="34" charset="0"/>
                <a:cs typeface="Arial" panose="020B0604020202020204" pitchFamily="34" charset="0"/>
              </a:rPr>
              <a:t>“That was the most surprising one because he really loved it. I would’ve never thought to refer him to it because of the level of his brain injury”</a:t>
            </a:r>
          </a:p>
        </p:txBody>
      </p:sp>
      <p:sp>
        <p:nvSpPr>
          <p:cNvPr id="5" name="TextBox 4">
            <a:extLst>
              <a:ext uri="{FF2B5EF4-FFF2-40B4-BE49-F238E27FC236}">
                <a16:creationId xmlns:a16="http://schemas.microsoft.com/office/drawing/2014/main" id="{03DBCEF8-8D83-EBCF-C84C-5029BE2BD34E}"/>
              </a:ext>
            </a:extLst>
          </p:cNvPr>
          <p:cNvSpPr txBox="1"/>
          <p:nvPr/>
        </p:nvSpPr>
        <p:spPr>
          <a:xfrm>
            <a:off x="0" y="6320135"/>
            <a:ext cx="12176760" cy="461665"/>
          </a:xfrm>
          <a:prstGeom prst="rect">
            <a:avLst/>
          </a:prstGeom>
          <a:noFill/>
        </p:spPr>
        <p:txBody>
          <a:bodyPr wrap="square">
            <a:spAutoFit/>
          </a:bodyPr>
          <a:lstStyle/>
          <a:p>
            <a:pPr algn="r"/>
            <a:r>
              <a:rPr lang="en-US" sz="1200" b="0" i="0">
                <a:solidFill>
                  <a:srgbClr val="1D1C1D"/>
                </a:solidFill>
                <a:effectLst/>
                <a:latin typeface="Arial" panose="020B0604020202020204" pitchFamily="34" charset="0"/>
                <a:cs typeface="Arial" panose="020B0604020202020204" pitchFamily="34" charset="0"/>
              </a:rPr>
              <a:t>Tack, E., </a:t>
            </a:r>
            <a:r>
              <a:rPr lang="en-US" sz="1200" i="0" err="1">
                <a:solidFill>
                  <a:srgbClr val="1D1C1D"/>
                </a:solidFill>
                <a:effectLst/>
                <a:latin typeface="Arial" panose="020B0604020202020204" pitchFamily="34" charset="0"/>
                <a:cs typeface="Arial" panose="020B0604020202020204" pitchFamily="34" charset="0"/>
              </a:rPr>
              <a:t>Lakhtakia</a:t>
            </a:r>
            <a:r>
              <a:rPr lang="en-US" sz="1200" i="0">
                <a:solidFill>
                  <a:srgbClr val="1D1C1D"/>
                </a:solidFill>
                <a:effectLst/>
                <a:latin typeface="Arial" panose="020B0604020202020204" pitchFamily="34" charset="0"/>
                <a:cs typeface="Arial" panose="020B0604020202020204" pitchFamily="34" charset="0"/>
              </a:rPr>
              <a:t>, T., </a:t>
            </a:r>
            <a:r>
              <a:rPr lang="en-US" sz="1200" b="0" i="0" err="1">
                <a:solidFill>
                  <a:srgbClr val="1D1C1D"/>
                </a:solidFill>
                <a:effectLst/>
                <a:latin typeface="Arial" panose="020B0604020202020204" pitchFamily="34" charset="0"/>
                <a:cs typeface="Arial" panose="020B0604020202020204" pitchFamily="34" charset="0"/>
              </a:rPr>
              <a:t>Beltzer</a:t>
            </a:r>
            <a:r>
              <a:rPr lang="en-US" sz="1200" b="0" i="0">
                <a:solidFill>
                  <a:srgbClr val="1D1C1D"/>
                </a:solidFill>
                <a:effectLst/>
                <a:latin typeface="Arial" panose="020B0604020202020204" pitchFamily="34" charset="0"/>
                <a:cs typeface="Arial" panose="020B0604020202020204" pitchFamily="34" charset="0"/>
              </a:rPr>
              <a:t>, M., Krause, C., Danielson, E., </a:t>
            </a:r>
            <a:r>
              <a:rPr lang="en-US" sz="1200" b="0" i="0" err="1">
                <a:solidFill>
                  <a:srgbClr val="1D1C1D"/>
                </a:solidFill>
                <a:effectLst/>
                <a:latin typeface="Arial" panose="020B0604020202020204" pitchFamily="34" charset="0"/>
                <a:cs typeface="Arial" panose="020B0604020202020204" pitchFamily="34" charset="0"/>
              </a:rPr>
              <a:t>Lattie</a:t>
            </a:r>
            <a:r>
              <a:rPr lang="en-US" sz="1200" b="0" i="0">
                <a:solidFill>
                  <a:srgbClr val="1D1C1D"/>
                </a:solidFill>
                <a:effectLst/>
                <a:latin typeface="Arial" panose="020B0604020202020204" pitchFamily="34" charset="0"/>
                <a:cs typeface="Arial" panose="020B0604020202020204" pitchFamily="34" charset="0"/>
              </a:rPr>
              <a:t>, E., Graham, A. (2024). </a:t>
            </a:r>
            <a:r>
              <a:rPr lang="en-US" sz="1200" b="0" i="1">
                <a:solidFill>
                  <a:srgbClr val="1D1C1D"/>
                </a:solidFill>
                <a:effectLst/>
                <a:latin typeface="Arial" panose="020B0604020202020204" pitchFamily="34" charset="0"/>
                <a:cs typeface="Arial" panose="020B0604020202020204" pitchFamily="34" charset="0"/>
              </a:rPr>
              <a:t>Adapting strategies for digital mental health intervention implementation in ambulatory care coordination.</a:t>
            </a:r>
            <a:r>
              <a:rPr lang="en-US" sz="1200" b="0" i="0">
                <a:solidFill>
                  <a:srgbClr val="1D1C1D"/>
                </a:solidFill>
                <a:effectLst/>
                <a:latin typeface="Arial" panose="020B0604020202020204" pitchFamily="34" charset="0"/>
                <a:cs typeface="Arial" panose="020B0604020202020204" pitchFamily="34" charset="0"/>
              </a:rPr>
              <a:t> Live Research Spotlight Presentation to be presented at the 45th Annual Meeting &amp; Scientific Sessions of the Society of Behavioral Medicine, Philadelphia.</a:t>
            </a:r>
            <a:endParaRPr lang="en-US" sz="120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C831590-438A-FBD7-7E92-7DBAE6082BD4}"/>
              </a:ext>
            </a:extLst>
          </p:cNvPr>
          <p:cNvSpPr>
            <a:spLocks noGrp="1"/>
          </p:cNvSpPr>
          <p:nvPr>
            <p:ph type="sldNum" sz="quarter" idx="10"/>
          </p:nvPr>
        </p:nvSpPr>
        <p:spPr/>
        <p:txBody>
          <a:bodyPr/>
          <a:lstStyle/>
          <a:p>
            <a:fld id="{85F5B7A5-34A7-4AB0-A34F-A4DF2002FA98}" type="slidenum">
              <a:rPr lang="en-US" smtClean="0"/>
              <a:t>23</a:t>
            </a:fld>
            <a:endParaRPr lang="en-US"/>
          </a:p>
        </p:txBody>
      </p:sp>
    </p:spTree>
    <p:extLst>
      <p:ext uri="{BB962C8B-B14F-4D97-AF65-F5344CB8AC3E}">
        <p14:creationId xmlns:p14="http://schemas.microsoft.com/office/powerpoint/2010/main" val="3007767962"/>
      </p:ext>
    </p:extLst>
  </p:cSld>
  <p:clrMapOvr>
    <a:masterClrMapping/>
  </p:clrMapOvr>
  <mc:AlternateContent xmlns:mc="http://schemas.openxmlformats.org/markup-compatibility/2006" xmlns:p14="http://schemas.microsoft.com/office/powerpoint/2010/main">
    <mc:Choice Requires="p14">
      <p:transition spd="slow" p14:dur="15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Lessons Learned</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normAutofit fontScale="92500" lnSpcReduction="20000"/>
          </a:bodyPr>
          <a:lstStyle/>
          <a:p>
            <a:r>
              <a:rPr lang="en-US" b="1"/>
              <a:t>Strengths</a:t>
            </a:r>
          </a:p>
          <a:p>
            <a:pPr lvl="1"/>
            <a:r>
              <a:rPr lang="en-US"/>
              <a:t>Care coordinators liked the DMHI </a:t>
            </a:r>
          </a:p>
          <a:p>
            <a:pPr lvl="1"/>
            <a:r>
              <a:rPr lang="en-US"/>
              <a:t>Patients on average improved</a:t>
            </a:r>
          </a:p>
          <a:p>
            <a:pPr>
              <a:spcBef>
                <a:spcPts val="2400"/>
              </a:spcBef>
            </a:pPr>
            <a:r>
              <a:rPr lang="en-US" b="1"/>
              <a:t>Implementation areas for optimization</a:t>
            </a:r>
          </a:p>
          <a:p>
            <a:pPr lvl="1">
              <a:spcBef>
                <a:spcPts val="600"/>
              </a:spcBef>
            </a:pPr>
            <a:r>
              <a:rPr lang="en-US"/>
              <a:t>Delivering the DMHI with coaching is challenging to fit into the ACC care coordinator’s workflow</a:t>
            </a:r>
          </a:p>
          <a:p>
            <a:pPr lvl="1">
              <a:spcBef>
                <a:spcPts val="600"/>
              </a:spcBef>
            </a:pPr>
            <a:r>
              <a:rPr lang="en-US"/>
              <a:t>Implementation focus needs to be on identifying and referring patients to uptake into the DMHI</a:t>
            </a:r>
          </a:p>
          <a:p>
            <a:pPr>
              <a:spcBef>
                <a:spcPts val="2400"/>
              </a:spcBef>
            </a:pPr>
            <a:r>
              <a:rPr lang="en-US" b="1"/>
              <a:t>System-level change</a:t>
            </a:r>
          </a:p>
          <a:p>
            <a:pPr lvl="1">
              <a:spcBef>
                <a:spcPts val="600"/>
              </a:spcBef>
            </a:pPr>
            <a:r>
              <a:rPr lang="en-US"/>
              <a:t>Over the course of COVID, the ACC service was redesigned to remove regional delivery (care coordinators now work across regions)</a:t>
            </a:r>
          </a:p>
        </p:txBody>
      </p:sp>
      <p:sp>
        <p:nvSpPr>
          <p:cNvPr id="3" name="Slide Number Placeholder 2">
            <a:extLst>
              <a:ext uri="{FF2B5EF4-FFF2-40B4-BE49-F238E27FC236}">
                <a16:creationId xmlns:a16="http://schemas.microsoft.com/office/drawing/2014/main" id="{11718C18-1349-BC86-6EB0-A7EC958270A9}"/>
              </a:ext>
            </a:extLst>
          </p:cNvPr>
          <p:cNvSpPr>
            <a:spLocks noGrp="1"/>
          </p:cNvSpPr>
          <p:nvPr>
            <p:ph type="sldNum" sz="quarter" idx="10"/>
          </p:nvPr>
        </p:nvSpPr>
        <p:spPr/>
        <p:txBody>
          <a:bodyPr/>
          <a:lstStyle/>
          <a:p>
            <a:fld id="{85F5B7A5-34A7-4AB0-A34F-A4DF2002FA98}" type="slidenum">
              <a:rPr lang="en-US" smtClean="0"/>
              <a:t>24</a:t>
            </a:fld>
            <a:endParaRPr lang="en-US"/>
          </a:p>
        </p:txBody>
      </p:sp>
    </p:spTree>
    <p:extLst>
      <p:ext uri="{BB962C8B-B14F-4D97-AF65-F5344CB8AC3E}">
        <p14:creationId xmlns:p14="http://schemas.microsoft.com/office/powerpoint/2010/main" val="2678535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fontScale="90000"/>
          </a:bodyPr>
          <a:lstStyle/>
          <a:p>
            <a:r>
              <a:rPr lang="en-US"/>
              <a:t>Future Direction 1: </a:t>
            </a:r>
            <a:br>
              <a:rPr lang="en-US"/>
            </a:br>
            <a:r>
              <a:rPr lang="en-US"/>
              <a:t>Adapting the Trial Design to the ACC Service</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609600" y="1646238"/>
            <a:ext cx="11353800" cy="4525963"/>
          </a:xfrm>
        </p:spPr>
        <p:txBody>
          <a:bodyPr>
            <a:normAutofit fontScale="92500" lnSpcReduction="20000"/>
          </a:bodyPr>
          <a:lstStyle/>
          <a:p>
            <a:r>
              <a:rPr lang="en-US"/>
              <a:t>System-wide deployment using interrupted time series trial design (from stepped-wedge design)</a:t>
            </a:r>
          </a:p>
          <a:p>
            <a:pPr>
              <a:spcBef>
                <a:spcPts val="2472"/>
              </a:spcBef>
            </a:pPr>
            <a:r>
              <a:rPr lang="en-US" b="1"/>
              <a:t>Control phase (3-6 months): </a:t>
            </a:r>
            <a:r>
              <a:rPr lang="en-US"/>
              <a:t>1-time announcement to care coordinators that IntelliCare Plus is available </a:t>
            </a:r>
          </a:p>
          <a:p>
            <a:pPr>
              <a:spcBef>
                <a:spcPts val="2472"/>
              </a:spcBef>
            </a:pPr>
            <a:r>
              <a:rPr lang="en-US" b="1"/>
              <a:t>Intervention phase (~12 months): </a:t>
            </a:r>
            <a:r>
              <a:rPr lang="en-US"/>
              <a:t>Monitor reach and deploy data-driven, collaboratively determined implementation strategies (~every 3 months)</a:t>
            </a:r>
          </a:p>
          <a:p>
            <a:pPr>
              <a:spcBef>
                <a:spcPts val="2472"/>
              </a:spcBef>
            </a:pPr>
            <a:r>
              <a:rPr lang="en-US" b="1"/>
              <a:t>Sustainment phase (3-6 months): </a:t>
            </a:r>
            <a:r>
              <a:rPr lang="en-US"/>
              <a:t>remove research team involvement</a:t>
            </a:r>
          </a:p>
          <a:p>
            <a:pPr>
              <a:spcBef>
                <a:spcPts val="2472"/>
              </a:spcBef>
            </a:pPr>
            <a:r>
              <a:rPr lang="en-US"/>
              <a:t>No randomization; available to all</a:t>
            </a:r>
          </a:p>
        </p:txBody>
      </p:sp>
      <p:sp>
        <p:nvSpPr>
          <p:cNvPr id="3" name="Slide Number Placeholder 2">
            <a:extLst>
              <a:ext uri="{FF2B5EF4-FFF2-40B4-BE49-F238E27FC236}">
                <a16:creationId xmlns:a16="http://schemas.microsoft.com/office/drawing/2014/main" id="{F69EFD7F-3ED9-54FA-C729-7C614CCA7D99}"/>
              </a:ext>
            </a:extLst>
          </p:cNvPr>
          <p:cNvSpPr>
            <a:spLocks noGrp="1"/>
          </p:cNvSpPr>
          <p:nvPr>
            <p:ph type="sldNum" sz="quarter" idx="10"/>
          </p:nvPr>
        </p:nvSpPr>
        <p:spPr/>
        <p:txBody>
          <a:bodyPr/>
          <a:lstStyle/>
          <a:p>
            <a:fld id="{85F5B7A5-34A7-4AB0-A34F-A4DF2002FA98}" type="slidenum">
              <a:rPr lang="en-US" smtClean="0"/>
              <a:t>25</a:t>
            </a:fld>
            <a:endParaRPr lang="en-US"/>
          </a:p>
        </p:txBody>
      </p:sp>
    </p:spTree>
    <p:extLst>
      <p:ext uri="{BB962C8B-B14F-4D97-AF65-F5344CB8AC3E}">
        <p14:creationId xmlns:p14="http://schemas.microsoft.com/office/powerpoint/2010/main" val="2748675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6FA11-56F9-7FCF-535F-91BDCECB7419}"/>
              </a:ext>
            </a:extLst>
          </p:cNvPr>
          <p:cNvSpPr>
            <a:spLocks noGrp="1"/>
          </p:cNvSpPr>
          <p:nvPr>
            <p:ph type="title"/>
          </p:nvPr>
        </p:nvSpPr>
        <p:spPr/>
        <p:txBody>
          <a:bodyPr>
            <a:normAutofit fontScale="90000"/>
          </a:bodyPr>
          <a:lstStyle/>
          <a:p>
            <a:r>
              <a:rPr lang="en-US"/>
              <a:t>Future Direction 2: </a:t>
            </a:r>
            <a:br>
              <a:rPr lang="en-US"/>
            </a:br>
            <a:r>
              <a:rPr lang="en-US"/>
              <a:t>Disentangling DMHI Service Delivery</a:t>
            </a:r>
          </a:p>
        </p:txBody>
      </p:sp>
      <p:sp>
        <p:nvSpPr>
          <p:cNvPr id="3" name="Content Placeholder 2">
            <a:extLst>
              <a:ext uri="{FF2B5EF4-FFF2-40B4-BE49-F238E27FC236}">
                <a16:creationId xmlns:a16="http://schemas.microsoft.com/office/drawing/2014/main" id="{07B70E0B-650D-51F0-F3D1-7A681B8580F7}"/>
              </a:ext>
            </a:extLst>
          </p:cNvPr>
          <p:cNvSpPr>
            <a:spLocks noGrp="1"/>
          </p:cNvSpPr>
          <p:nvPr>
            <p:ph idx="1"/>
          </p:nvPr>
        </p:nvSpPr>
        <p:spPr>
          <a:xfrm>
            <a:off x="609600" y="1646238"/>
            <a:ext cx="4796444" cy="4525963"/>
          </a:xfrm>
        </p:spPr>
        <p:txBody>
          <a:bodyPr/>
          <a:lstStyle/>
          <a:p>
            <a:r>
              <a:rPr lang="en-US"/>
              <a:t>Care coordinators </a:t>
            </a:r>
            <a:r>
              <a:rPr lang="en-US" b="1"/>
              <a:t>refer </a:t>
            </a:r>
            <a:r>
              <a:rPr lang="en-US"/>
              <a:t>to DMHI</a:t>
            </a:r>
          </a:p>
          <a:p>
            <a:pPr>
              <a:spcBef>
                <a:spcPts val="2472"/>
              </a:spcBef>
            </a:pPr>
            <a:r>
              <a:rPr lang="en-US"/>
              <a:t>Adaptive Health coaches </a:t>
            </a:r>
            <a:r>
              <a:rPr lang="en-US" b="1"/>
              <a:t>provide coaching</a:t>
            </a:r>
          </a:p>
          <a:p>
            <a:pPr lvl="1"/>
            <a:r>
              <a:rPr lang="en-US"/>
              <a:t>Aligns with Adaptive Health’s standard business model</a:t>
            </a:r>
          </a:p>
          <a:p>
            <a:endParaRPr lang="en-US"/>
          </a:p>
        </p:txBody>
      </p:sp>
      <p:pic>
        <p:nvPicPr>
          <p:cNvPr id="5" name="Picture 4" descr="First illustration (top): This graphic illustrates the initial implementation plan.&#10;Second illustration (bottom): This graphic illustrates the updated implementation plan.">
            <a:extLst>
              <a:ext uri="{FF2B5EF4-FFF2-40B4-BE49-F238E27FC236}">
                <a16:creationId xmlns:a16="http://schemas.microsoft.com/office/drawing/2014/main" id="{C8351B60-DE46-6CDB-B2C6-3D8514DCE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0844" y="1546226"/>
            <a:ext cx="6176356" cy="4718050"/>
          </a:xfrm>
          <a:prstGeom prst="rect">
            <a:avLst/>
          </a:prstGeom>
        </p:spPr>
      </p:pic>
      <p:sp>
        <p:nvSpPr>
          <p:cNvPr id="7" name="TextBox 6">
            <a:extLst>
              <a:ext uri="{FF2B5EF4-FFF2-40B4-BE49-F238E27FC236}">
                <a16:creationId xmlns:a16="http://schemas.microsoft.com/office/drawing/2014/main" id="{48F329F4-3ACF-EC91-FE9F-788ABA90EC6C}"/>
              </a:ext>
            </a:extLst>
          </p:cNvPr>
          <p:cNvSpPr txBox="1"/>
          <p:nvPr/>
        </p:nvSpPr>
        <p:spPr>
          <a:xfrm>
            <a:off x="0" y="6337756"/>
            <a:ext cx="12192000" cy="430887"/>
          </a:xfrm>
          <a:prstGeom prst="rect">
            <a:avLst/>
          </a:prstGeom>
          <a:noFill/>
        </p:spPr>
        <p:txBody>
          <a:bodyPr wrap="square">
            <a:spAutoFit/>
          </a:bodyPr>
          <a:lstStyle/>
          <a:p>
            <a:pPr algn="r"/>
            <a:r>
              <a:rPr lang="en-US" sz="1100" i="0" err="1">
                <a:solidFill>
                  <a:srgbClr val="1D1C1D"/>
                </a:solidFill>
                <a:effectLst/>
                <a:latin typeface="Arial" panose="020B0604020202020204" pitchFamily="34" charset="0"/>
                <a:cs typeface="Arial" panose="020B0604020202020204" pitchFamily="34" charset="0"/>
              </a:rPr>
              <a:t>Lakhtakia</a:t>
            </a:r>
            <a:r>
              <a:rPr lang="en-US" sz="1100" i="0">
                <a:solidFill>
                  <a:srgbClr val="1D1C1D"/>
                </a:solidFill>
                <a:effectLst/>
                <a:latin typeface="Arial" panose="020B0604020202020204" pitchFamily="34" charset="0"/>
                <a:cs typeface="Arial" panose="020B0604020202020204" pitchFamily="34" charset="0"/>
              </a:rPr>
              <a:t>, T., </a:t>
            </a:r>
            <a:r>
              <a:rPr lang="en-US" sz="1100" b="0" i="0" err="1">
                <a:solidFill>
                  <a:srgbClr val="1D1C1D"/>
                </a:solidFill>
                <a:effectLst/>
                <a:latin typeface="Arial" panose="020B0604020202020204" pitchFamily="34" charset="0"/>
                <a:cs typeface="Arial" panose="020B0604020202020204" pitchFamily="34" charset="0"/>
              </a:rPr>
              <a:t>Beltzer</a:t>
            </a:r>
            <a:r>
              <a:rPr lang="en-US" sz="1100" b="0" i="0">
                <a:solidFill>
                  <a:srgbClr val="1D1C1D"/>
                </a:solidFill>
                <a:effectLst/>
                <a:latin typeface="Arial" panose="020B0604020202020204" pitchFamily="34" charset="0"/>
                <a:cs typeface="Arial" panose="020B0604020202020204" pitchFamily="34" charset="0"/>
              </a:rPr>
              <a:t>, M., Krause, C., Tack, E., </a:t>
            </a:r>
            <a:r>
              <a:rPr lang="en-US" sz="1100" b="0" i="0" err="1">
                <a:solidFill>
                  <a:srgbClr val="1D1C1D"/>
                </a:solidFill>
                <a:effectLst/>
                <a:latin typeface="Arial" panose="020B0604020202020204" pitchFamily="34" charset="0"/>
                <a:cs typeface="Arial" panose="020B0604020202020204" pitchFamily="34" charset="0"/>
              </a:rPr>
              <a:t>Lattie</a:t>
            </a:r>
            <a:r>
              <a:rPr lang="en-US" sz="1100" b="0" i="0">
                <a:solidFill>
                  <a:srgbClr val="1D1C1D"/>
                </a:solidFill>
                <a:effectLst/>
                <a:latin typeface="Arial" panose="020B0604020202020204" pitchFamily="34" charset="0"/>
                <a:cs typeface="Arial" panose="020B0604020202020204" pitchFamily="34" charset="0"/>
              </a:rPr>
              <a:t>, E., Graham, A. (2023). </a:t>
            </a:r>
            <a:r>
              <a:rPr lang="en-US" sz="1100" b="0" i="1">
                <a:solidFill>
                  <a:srgbClr val="1D1C1D"/>
                </a:solidFill>
                <a:effectLst/>
                <a:latin typeface="Arial" panose="020B0604020202020204" pitchFamily="34" charset="0"/>
                <a:cs typeface="Arial" panose="020B0604020202020204" pitchFamily="34" charset="0"/>
              </a:rPr>
              <a:t>Changing course: How a small test of change can inform the implementation of an evidence-based mental health intervention in existing healthcare systems. </a:t>
            </a:r>
            <a:r>
              <a:rPr lang="en-US" sz="1100" b="0" i="0">
                <a:solidFill>
                  <a:srgbClr val="1D1C1D"/>
                </a:solidFill>
                <a:effectLst/>
                <a:latin typeface="Arial" panose="020B0604020202020204" pitchFamily="34" charset="0"/>
                <a:cs typeface="Arial" panose="020B0604020202020204" pitchFamily="34" charset="0"/>
              </a:rPr>
              <a:t>Poster presented at the 16th Annual Conference on the Science of Dissemination and Implementation, Academy Health, Washington, D.C.</a:t>
            </a:r>
            <a:endParaRPr lang="en-US" sz="110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29AA4D7-2B57-FC89-69AE-64C2F71D0D6F}"/>
              </a:ext>
            </a:extLst>
          </p:cNvPr>
          <p:cNvSpPr>
            <a:spLocks noGrp="1"/>
          </p:cNvSpPr>
          <p:nvPr>
            <p:ph type="sldNum" sz="quarter" idx="10"/>
          </p:nvPr>
        </p:nvSpPr>
        <p:spPr/>
        <p:txBody>
          <a:bodyPr/>
          <a:lstStyle/>
          <a:p>
            <a:fld id="{85F5B7A5-34A7-4AB0-A34F-A4DF2002FA98}" type="slidenum">
              <a:rPr lang="en-US" smtClean="0"/>
              <a:t>26</a:t>
            </a:fld>
            <a:endParaRPr lang="en-US"/>
          </a:p>
        </p:txBody>
      </p:sp>
    </p:spTree>
    <p:extLst>
      <p:ext uri="{BB962C8B-B14F-4D97-AF65-F5344CB8AC3E}">
        <p14:creationId xmlns:p14="http://schemas.microsoft.com/office/powerpoint/2010/main" val="379858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6322A-DBA0-40F1-DF8D-C6FBFF32AA3D}"/>
              </a:ext>
            </a:extLst>
          </p:cNvPr>
          <p:cNvSpPr>
            <a:spLocks noGrp="1"/>
          </p:cNvSpPr>
          <p:nvPr>
            <p:ph type="title"/>
          </p:nvPr>
        </p:nvSpPr>
        <p:spPr/>
        <p:txBody>
          <a:bodyPr>
            <a:normAutofit fontScale="90000"/>
          </a:bodyPr>
          <a:lstStyle/>
          <a:p>
            <a:r>
              <a:rPr lang="en-US"/>
              <a:t>Future Direction 3: </a:t>
            </a:r>
            <a:br>
              <a:rPr lang="en-US"/>
            </a:br>
            <a:r>
              <a:rPr lang="en-US"/>
              <a:t>Facilitating DMHI Referrals</a:t>
            </a:r>
          </a:p>
        </p:txBody>
      </p:sp>
      <p:sp>
        <p:nvSpPr>
          <p:cNvPr id="3" name="Content Placeholder 2">
            <a:extLst>
              <a:ext uri="{FF2B5EF4-FFF2-40B4-BE49-F238E27FC236}">
                <a16:creationId xmlns:a16="http://schemas.microsoft.com/office/drawing/2014/main" id="{5A3B8400-F488-65EF-72D3-9366783144F9}"/>
              </a:ext>
            </a:extLst>
          </p:cNvPr>
          <p:cNvSpPr>
            <a:spLocks noGrp="1"/>
          </p:cNvSpPr>
          <p:nvPr>
            <p:ph idx="1"/>
          </p:nvPr>
        </p:nvSpPr>
        <p:spPr/>
        <p:txBody>
          <a:bodyPr>
            <a:noAutofit/>
          </a:bodyPr>
          <a:lstStyle/>
          <a:p>
            <a:pPr>
              <a:spcBef>
                <a:spcPts val="2400"/>
              </a:spcBef>
            </a:pPr>
            <a:r>
              <a:rPr lang="en-US"/>
              <a:t>Lowering barriers to patient enrollment: PHQ ≥5</a:t>
            </a:r>
          </a:p>
          <a:p>
            <a:pPr>
              <a:spcBef>
                <a:spcPts val="2400"/>
              </a:spcBef>
            </a:pPr>
            <a:r>
              <a:rPr lang="en-US"/>
              <a:t>Easing referral: Link to IntelliCare Plus “portal” embedded in EHR</a:t>
            </a:r>
            <a:endParaRPr lang="en-US" b="1"/>
          </a:p>
          <a:p>
            <a:pPr>
              <a:spcBef>
                <a:spcPts val="2472"/>
              </a:spcBef>
            </a:pPr>
            <a:r>
              <a:rPr lang="en-US"/>
              <a:t>Standardizing targets across implementation strategies to match determinants from the field test (“ACC strategy playbook”)</a:t>
            </a:r>
          </a:p>
          <a:p>
            <a:pPr lvl="1">
              <a:spcBef>
                <a:spcPts val="600"/>
              </a:spcBef>
            </a:pPr>
            <a:r>
              <a:rPr lang="en-US" b="0" i="0">
                <a:solidFill>
                  <a:srgbClr val="1D1C1D"/>
                </a:solidFill>
                <a:effectLst/>
                <a:latin typeface="Arial" panose="020B0604020202020204" pitchFamily="34" charset="0"/>
                <a:cs typeface="Arial" panose="020B0604020202020204" pitchFamily="34" charset="0"/>
              </a:rPr>
              <a:t>50% of ACC patients could benefit from depression management </a:t>
            </a:r>
          </a:p>
          <a:p>
            <a:pPr lvl="1">
              <a:spcBef>
                <a:spcPts val="600"/>
              </a:spcBef>
            </a:pPr>
            <a:r>
              <a:rPr lang="en-US" b="0" i="0">
                <a:solidFill>
                  <a:srgbClr val="1D1C1D"/>
                </a:solidFill>
                <a:effectLst/>
                <a:latin typeface="Arial" panose="020B0604020202020204" pitchFamily="34" charset="0"/>
                <a:cs typeface="Arial" panose="020B0604020202020204" pitchFamily="34" charset="0"/>
              </a:rPr>
              <a:t>Fast/immediate access</a:t>
            </a:r>
          </a:p>
          <a:p>
            <a:pPr lvl="1">
              <a:spcBef>
                <a:spcPts val="600"/>
              </a:spcBef>
            </a:pPr>
            <a:r>
              <a:rPr lang="en-US" b="0" i="0">
                <a:solidFill>
                  <a:srgbClr val="1D1C1D"/>
                </a:solidFill>
                <a:effectLst/>
                <a:latin typeface="Arial" panose="020B0604020202020204" pitchFamily="34" charset="0"/>
                <a:cs typeface="Arial" panose="020B0604020202020204" pitchFamily="34" charset="0"/>
              </a:rPr>
              <a:t>Free of cost</a:t>
            </a:r>
          </a:p>
          <a:p>
            <a:pPr lvl="1">
              <a:spcBef>
                <a:spcPts val="600"/>
              </a:spcBef>
            </a:pPr>
            <a:r>
              <a:rPr lang="en-US" b="0" i="0">
                <a:solidFill>
                  <a:srgbClr val="1D1C1D"/>
                </a:solidFill>
                <a:effectLst/>
                <a:latin typeface="Arial" panose="020B0604020202020204" pitchFamily="34" charset="0"/>
                <a:cs typeface="Arial" panose="020B0604020202020204" pitchFamily="34" charset="0"/>
              </a:rPr>
              <a:t>Benefits comorbidities </a:t>
            </a:r>
          </a:p>
          <a:p>
            <a:pPr lvl="1">
              <a:spcBef>
                <a:spcPts val="600"/>
              </a:spcBef>
            </a:pPr>
            <a:r>
              <a:rPr lang="en-US" b="0" i="0">
                <a:solidFill>
                  <a:srgbClr val="1D1C1D"/>
                </a:solidFill>
                <a:effectLst/>
                <a:latin typeface="Arial" panose="020B0604020202020204" pitchFamily="34" charset="0"/>
                <a:cs typeface="Arial" panose="020B0604020202020204" pitchFamily="34" charset="0"/>
              </a:rPr>
              <a:t>Recommended by ACC (standard of care)</a:t>
            </a:r>
          </a:p>
        </p:txBody>
      </p:sp>
      <p:sp>
        <p:nvSpPr>
          <p:cNvPr id="4" name="Slide Number Placeholder 3">
            <a:extLst>
              <a:ext uri="{FF2B5EF4-FFF2-40B4-BE49-F238E27FC236}">
                <a16:creationId xmlns:a16="http://schemas.microsoft.com/office/drawing/2014/main" id="{448C54F8-69EF-B47B-EAC9-F5182D33DEFB}"/>
              </a:ext>
            </a:extLst>
          </p:cNvPr>
          <p:cNvSpPr>
            <a:spLocks noGrp="1"/>
          </p:cNvSpPr>
          <p:nvPr>
            <p:ph type="sldNum" sz="quarter" idx="10"/>
          </p:nvPr>
        </p:nvSpPr>
        <p:spPr/>
        <p:txBody>
          <a:bodyPr/>
          <a:lstStyle/>
          <a:p>
            <a:fld id="{85F5B7A5-34A7-4AB0-A34F-A4DF2002FA98}" type="slidenum">
              <a:rPr lang="en-US" smtClean="0"/>
              <a:t>27</a:t>
            </a:fld>
            <a:endParaRPr lang="en-US"/>
          </a:p>
        </p:txBody>
      </p:sp>
    </p:spTree>
    <p:extLst>
      <p:ext uri="{BB962C8B-B14F-4D97-AF65-F5344CB8AC3E}">
        <p14:creationId xmlns:p14="http://schemas.microsoft.com/office/powerpoint/2010/main" val="3150255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Presentation 2</a:t>
            </a:r>
          </a:p>
        </p:txBody>
      </p:sp>
      <p:sp>
        <p:nvSpPr>
          <p:cNvPr id="7" name="Title 5">
            <a:extLst>
              <a:ext uri="{FF2B5EF4-FFF2-40B4-BE49-F238E27FC236}">
                <a16:creationId xmlns:a16="http://schemas.microsoft.com/office/drawing/2014/main" id="{5D082444-AE4C-51E5-931E-28893BAB7020}"/>
              </a:ext>
            </a:extLst>
          </p:cNvPr>
          <p:cNvSpPr txBox="1">
            <a:spLocks/>
          </p:cNvSpPr>
          <p:nvPr/>
        </p:nvSpPr>
        <p:spPr>
          <a:xfrm>
            <a:off x="1150706" y="1201696"/>
            <a:ext cx="9493321" cy="19796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baseline="0">
                <a:solidFill>
                  <a:schemeClr val="bg1"/>
                </a:solidFill>
                <a:latin typeface="+mj-lt"/>
                <a:ea typeface="+mj-ea"/>
                <a:cs typeface="+mj-cs"/>
              </a:defRPr>
            </a:lvl1pPr>
          </a:lstStyle>
          <a:p>
            <a:pPr>
              <a:defRPr/>
            </a:pPr>
            <a:r>
              <a:rPr lang="en-US" sz="2800">
                <a:solidFill>
                  <a:srgbClr val="000000"/>
                </a:solidFill>
                <a:effectLst/>
                <a:ea typeface="Calibri" panose="020F0502020204030204" pitchFamily="34" charset="0"/>
                <a:cs typeface="Arial" panose="020B0604020202020204" pitchFamily="34" charset="0"/>
              </a:rPr>
              <a:t>DEPCARE: A Theoretical Approach to Improving Patient Engagement and Shared Decision Making for Minorities in Collaborative Depression Care</a:t>
            </a:r>
            <a:endParaRPr lang="en-US" sz="2800">
              <a:solidFill>
                <a:schemeClr val="tx1"/>
              </a:solidFill>
            </a:endParaRPr>
          </a:p>
        </p:txBody>
      </p:sp>
      <p:pic>
        <p:nvPicPr>
          <p:cNvPr id="5" name="Picture 4" descr="This is a photo of Nathalie Moise.">
            <a:extLst>
              <a:ext uri="{FF2B5EF4-FFF2-40B4-BE49-F238E27FC236}">
                <a16:creationId xmlns:a16="http://schemas.microsoft.com/office/drawing/2014/main" id="{965B92E3-8533-6D62-0CE6-5B1B14BAA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4852" y="3181349"/>
            <a:ext cx="2770344" cy="3200400"/>
          </a:xfrm>
          <a:prstGeom prst="rect">
            <a:avLst/>
          </a:prstGeom>
        </p:spPr>
      </p:pic>
      <p:sp>
        <p:nvSpPr>
          <p:cNvPr id="8" name="Text Placeholder 6">
            <a:extLst>
              <a:ext uri="{FF2B5EF4-FFF2-40B4-BE49-F238E27FC236}">
                <a16:creationId xmlns:a16="http://schemas.microsoft.com/office/drawing/2014/main" id="{5E211100-9E63-323E-0DD5-E6084252DFEF}"/>
              </a:ext>
            </a:extLst>
          </p:cNvPr>
          <p:cNvSpPr txBox="1">
            <a:spLocks/>
          </p:cNvSpPr>
          <p:nvPr/>
        </p:nvSpPr>
        <p:spPr>
          <a:xfrm>
            <a:off x="6345956" y="4046191"/>
            <a:ext cx="3331443" cy="20625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b="1">
                <a:solidFill>
                  <a:srgbClr val="000000"/>
                </a:solidFill>
                <a:effectLst/>
                <a:latin typeface="+mj-lt"/>
                <a:ea typeface="Calibri" panose="020F0502020204030204" pitchFamily="34" charset="0"/>
                <a:cs typeface="Arial" panose="020B0604020202020204" pitchFamily="34" charset="0"/>
              </a:rPr>
              <a:t>Nathalie Moise, MD, MS, FAHA </a:t>
            </a:r>
          </a:p>
          <a:p>
            <a:pPr marL="0" indent="0">
              <a:buNone/>
              <a:defRPr/>
            </a:pPr>
            <a:r>
              <a:rPr lang="en-US" sz="2400" b="1">
                <a:solidFill>
                  <a:srgbClr val="000000"/>
                </a:solidFill>
                <a:effectLst/>
                <a:latin typeface="+mj-lt"/>
                <a:ea typeface="Calibri" panose="020F0502020204030204" pitchFamily="34" charset="0"/>
                <a:cs typeface="Arial" panose="020B0604020202020204" pitchFamily="34" charset="0"/>
              </a:rPr>
              <a:t>Columbia University Irving Medical Center</a:t>
            </a:r>
            <a:endParaRPr lang="en-US" sz="2400" b="1">
              <a:latin typeface="+mj-lt"/>
            </a:endParaRPr>
          </a:p>
        </p:txBody>
      </p:sp>
      <p:sp>
        <p:nvSpPr>
          <p:cNvPr id="3" name="Slide Number Placeholder 2">
            <a:extLst>
              <a:ext uri="{FF2B5EF4-FFF2-40B4-BE49-F238E27FC236}">
                <a16:creationId xmlns:a16="http://schemas.microsoft.com/office/drawing/2014/main" id="{CD3C4F08-9B14-9B75-9D71-1E9E6690DBCF}"/>
              </a:ext>
            </a:extLst>
          </p:cNvPr>
          <p:cNvSpPr>
            <a:spLocks noGrp="1"/>
          </p:cNvSpPr>
          <p:nvPr>
            <p:ph type="sldNum" sz="quarter" idx="10"/>
          </p:nvPr>
        </p:nvSpPr>
        <p:spPr/>
        <p:txBody>
          <a:bodyPr/>
          <a:lstStyle/>
          <a:p>
            <a:fld id="{85F5B7A5-34A7-4AB0-A34F-A4DF2002FA98}" type="slidenum">
              <a:rPr lang="en-US" smtClean="0"/>
              <a:t>28</a:t>
            </a:fld>
            <a:endParaRPr lang="en-US"/>
          </a:p>
        </p:txBody>
      </p:sp>
    </p:spTree>
    <p:extLst>
      <p:ext uri="{BB962C8B-B14F-4D97-AF65-F5344CB8AC3E}">
        <p14:creationId xmlns:p14="http://schemas.microsoft.com/office/powerpoint/2010/main" val="1544764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A1B56D-93CF-C9ED-E076-D0E76BBD3E07}"/>
              </a:ext>
            </a:extLst>
          </p:cNvPr>
          <p:cNvSpPr>
            <a:spLocks noGrp="1"/>
          </p:cNvSpPr>
          <p:nvPr>
            <p:ph type="title"/>
          </p:nvPr>
        </p:nvSpPr>
        <p:spPr>
          <a:xfrm>
            <a:off x="709612" y="130418"/>
            <a:ext cx="10772775" cy="973014"/>
          </a:xfrm>
        </p:spPr>
        <p:txBody>
          <a:bodyPr>
            <a:normAutofit/>
          </a:bodyPr>
          <a:lstStyle/>
          <a:p>
            <a:r>
              <a:rPr lang="en-US" dirty="0"/>
              <a:t>Background</a:t>
            </a:r>
          </a:p>
        </p:txBody>
      </p:sp>
      <p:sp>
        <p:nvSpPr>
          <p:cNvPr id="8" name="Title 1">
            <a:extLst>
              <a:ext uri="{FF2B5EF4-FFF2-40B4-BE49-F238E27FC236}">
                <a16:creationId xmlns:a16="http://schemas.microsoft.com/office/drawing/2014/main" id="{7F82504F-B5DD-C4BD-65A4-BBE800DB140F}"/>
              </a:ext>
            </a:extLst>
          </p:cNvPr>
          <p:cNvSpPr txBox="1">
            <a:spLocks/>
          </p:cNvSpPr>
          <p:nvPr/>
        </p:nvSpPr>
        <p:spPr bwMode="gray">
          <a:xfrm>
            <a:off x="533400" y="1219200"/>
            <a:ext cx="11006807" cy="679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bodyPr>
          <a:lstStyle>
            <a:lvl1pPr algn="l" rtl="0" eaLnBrk="1" fontAlgn="base" hangingPunct="1">
              <a:spcBef>
                <a:spcPct val="0"/>
              </a:spcBef>
              <a:spcAft>
                <a:spcPct val="0"/>
              </a:spcAft>
              <a:defRPr sz="3200" b="0" i="0">
                <a:solidFill>
                  <a:schemeClr val="tx1"/>
                </a:solidFill>
                <a:latin typeface="Arial"/>
                <a:ea typeface="Calibri Light" charset="0"/>
                <a:cs typeface="Arial"/>
              </a:defRPr>
            </a:lvl1pPr>
            <a:lvl2pPr algn="l"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pPr defTabSz="1219170">
              <a:defRPr/>
            </a:pPr>
            <a:br>
              <a:rPr lang="en-US" sz="2800" kern="0" spc="-200" dirty="0">
                <a:ea typeface="Calibri" charset="0"/>
              </a:rPr>
            </a:br>
            <a:r>
              <a:rPr lang="en-US" sz="3600" b="1" kern="0" spc="-200" dirty="0">
                <a:ea typeface="Calibri" charset="0"/>
              </a:rPr>
              <a:t>NYS OMH CC Medicaid Program (CCMP)</a:t>
            </a:r>
          </a:p>
        </p:txBody>
      </p:sp>
      <p:graphicFrame>
        <p:nvGraphicFramePr>
          <p:cNvPr id="7" name="Diagram 6" descr="This graphic has three right-facing arrows that represent the three stages of the study: 1) Implement in 2012, 2) Scale in 2015, and 3) Evaluate in 2016."/>
          <p:cNvGraphicFramePr/>
          <p:nvPr>
            <p:extLst>
              <p:ext uri="{D42A27DB-BD31-4B8C-83A1-F6EECF244321}">
                <p14:modId xmlns:p14="http://schemas.microsoft.com/office/powerpoint/2010/main" val="2102757284"/>
              </p:ext>
            </p:extLst>
          </p:nvPr>
        </p:nvGraphicFramePr>
        <p:xfrm>
          <a:off x="445265" y="1423593"/>
          <a:ext cx="10756445" cy="5507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A58EEE72-2376-9606-3D04-558AD5F02FF5}"/>
              </a:ext>
            </a:extLst>
          </p:cNvPr>
          <p:cNvSpPr>
            <a:spLocks noGrp="1"/>
          </p:cNvSpPr>
          <p:nvPr>
            <p:ph type="sldNum" sz="quarter" idx="10"/>
          </p:nvPr>
        </p:nvSpPr>
        <p:spPr/>
        <p:txBody>
          <a:bodyPr/>
          <a:lstStyle/>
          <a:p>
            <a:fld id="{85F5B7A5-34A7-4AB0-A34F-A4DF2002FA98}" type="slidenum">
              <a:rPr lang="en-US" smtClean="0"/>
              <a:t>29</a:t>
            </a:fld>
            <a:endParaRPr lang="en-US"/>
          </a:p>
        </p:txBody>
      </p:sp>
    </p:spTree>
    <p:extLst>
      <p:ext uri="{BB962C8B-B14F-4D97-AF65-F5344CB8AC3E}">
        <p14:creationId xmlns:p14="http://schemas.microsoft.com/office/powerpoint/2010/main" val="2941989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dirty="0"/>
              <a:t>Welcome</a:t>
            </a:r>
          </a:p>
        </p:txBody>
      </p:sp>
      <p:pic>
        <p:nvPicPr>
          <p:cNvPr id="1026" name="Picture 2" descr="Photo of Matthew Simpson.">
            <a:extLst>
              <a:ext uri="{FF2B5EF4-FFF2-40B4-BE49-F238E27FC236}">
                <a16:creationId xmlns:a16="http://schemas.microsoft.com/office/drawing/2014/main" id="{CD33B5BF-60A7-109B-3E82-7DFB0CFEF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237" y="2461233"/>
            <a:ext cx="2834640" cy="283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4099390" y="1806312"/>
            <a:ext cx="7613150" cy="4525963"/>
          </a:xfrm>
        </p:spPr>
        <p:txBody>
          <a:bodyPr>
            <a:normAutofit/>
          </a:bodyPr>
          <a:lstStyle/>
          <a:p>
            <a:pPr marL="0" indent="0" algn="ctr">
              <a:buNone/>
            </a:pPr>
            <a:endParaRPr lang="en-US" b="1" i="0" dirty="0">
              <a:solidFill>
                <a:srgbClr val="1B1B1B"/>
              </a:solidFill>
              <a:effectLst/>
              <a:latin typeface="Source Sans Pro" panose="020B0503030403020204" pitchFamily="34" charset="0"/>
            </a:endParaRPr>
          </a:p>
          <a:p>
            <a:pPr marL="0" indent="0" algn="ctr">
              <a:buNone/>
            </a:pPr>
            <a:endParaRPr lang="en-US" b="1" dirty="0">
              <a:solidFill>
                <a:srgbClr val="1B1B1B"/>
              </a:solidFill>
              <a:latin typeface="Source Sans Pro" panose="020B0503030403020204" pitchFamily="34" charset="0"/>
            </a:endParaRPr>
          </a:p>
          <a:p>
            <a:pPr marL="0" marR="0" indent="0">
              <a:spcBef>
                <a:spcPts val="0"/>
              </a:spcBef>
              <a:spcAft>
                <a:spcPts val="0"/>
              </a:spcAft>
              <a:buNone/>
            </a:pPr>
            <a:r>
              <a:rPr lang="en-US" b="1" i="0" dirty="0">
                <a:solidFill>
                  <a:srgbClr val="1B1B1B"/>
                </a:solidFill>
                <a:effectLst/>
                <a:latin typeface="+mj-lt"/>
              </a:rPr>
              <a:t>Matthew Simpson, MD</a:t>
            </a:r>
            <a:br>
              <a:rPr lang="en-US" dirty="0">
                <a:latin typeface="+mj-lt"/>
              </a:rPr>
            </a:br>
            <a:r>
              <a:rPr lang="en-US" dirty="0">
                <a:solidFill>
                  <a:srgbClr val="1B1B1B"/>
                </a:solidFill>
                <a:latin typeface="+mj-lt"/>
              </a:rPr>
              <a:t>Physician, Division of Practice Improvement, Center for Evidence and Practice Improvement </a:t>
            </a:r>
          </a:p>
          <a:p>
            <a:pPr marL="0" marR="0" indent="0">
              <a:spcBef>
                <a:spcPts val="0"/>
              </a:spcBef>
              <a:spcAft>
                <a:spcPts val="0"/>
              </a:spcAft>
              <a:buNone/>
            </a:pPr>
            <a:r>
              <a:rPr lang="en-US" b="0" i="0" dirty="0">
                <a:solidFill>
                  <a:srgbClr val="1B1B1B"/>
                </a:solidFill>
                <a:effectLst/>
                <a:latin typeface="+mj-lt"/>
              </a:rPr>
              <a:t>AHRQ</a:t>
            </a:r>
            <a:endParaRPr lang="en-US" dirty="0">
              <a:latin typeface="+mj-lt"/>
            </a:endParaRPr>
          </a:p>
        </p:txBody>
      </p:sp>
      <p:sp>
        <p:nvSpPr>
          <p:cNvPr id="3" name="Slide Number Placeholder 2">
            <a:extLst>
              <a:ext uri="{FF2B5EF4-FFF2-40B4-BE49-F238E27FC236}">
                <a16:creationId xmlns:a16="http://schemas.microsoft.com/office/drawing/2014/main" id="{7B89A412-019E-768B-81E7-87806C3C12E4}"/>
              </a:ext>
            </a:extLst>
          </p:cNvPr>
          <p:cNvSpPr>
            <a:spLocks noGrp="1"/>
          </p:cNvSpPr>
          <p:nvPr>
            <p:ph type="sldNum" sz="quarter" idx="10"/>
          </p:nvPr>
        </p:nvSpPr>
        <p:spPr/>
        <p:txBody>
          <a:bodyPr/>
          <a:lstStyle/>
          <a:p>
            <a:fld id="{85F5B7A5-34A7-4AB0-A34F-A4DF2002FA98}" type="slidenum">
              <a:rPr lang="en-US" smtClean="0"/>
              <a:t>3</a:t>
            </a:fld>
            <a:endParaRPr lang="en-US"/>
          </a:p>
        </p:txBody>
      </p:sp>
    </p:spTree>
    <p:extLst>
      <p:ext uri="{BB962C8B-B14F-4D97-AF65-F5344CB8AC3E}">
        <p14:creationId xmlns:p14="http://schemas.microsoft.com/office/powerpoint/2010/main" val="3995652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2D46F5-D410-F4A8-D24D-CD0458DD68DC}"/>
              </a:ext>
            </a:extLst>
          </p:cNvPr>
          <p:cNvSpPr>
            <a:spLocks noGrp="1"/>
          </p:cNvSpPr>
          <p:nvPr>
            <p:ph type="title"/>
          </p:nvPr>
        </p:nvSpPr>
        <p:spPr>
          <a:xfrm>
            <a:off x="709612" y="130418"/>
            <a:ext cx="10772775" cy="973014"/>
          </a:xfrm>
        </p:spPr>
        <p:txBody>
          <a:bodyPr>
            <a:normAutofit/>
          </a:bodyPr>
          <a:lstStyle/>
          <a:p>
            <a:r>
              <a:rPr lang="en-US" dirty="0"/>
              <a:t>Background (continued)</a:t>
            </a:r>
          </a:p>
        </p:txBody>
      </p:sp>
      <p:pic>
        <p:nvPicPr>
          <p:cNvPr id="12" name="Picture 11" descr="This chart shows the percentage of respondents who experienced eight different implementation barriers. Sustaining (n=26), Opt out (n=6).">
            <a:extLst>
              <a:ext uri="{FF2B5EF4-FFF2-40B4-BE49-F238E27FC236}">
                <a16:creationId xmlns:a16="http://schemas.microsoft.com/office/drawing/2014/main" id="{F19A0671-03D8-D22B-23B8-5DB9DC817650}"/>
              </a:ext>
            </a:extLst>
          </p:cNvPr>
          <p:cNvPicPr>
            <a:picLocks noChangeAspect="1"/>
          </p:cNvPicPr>
          <p:nvPr/>
        </p:nvPicPr>
        <p:blipFill>
          <a:blip r:embed="rId3"/>
          <a:stretch>
            <a:fillRect/>
          </a:stretch>
        </p:blipFill>
        <p:spPr>
          <a:xfrm>
            <a:off x="254491" y="2150426"/>
            <a:ext cx="7773074" cy="4474852"/>
          </a:xfrm>
          <a:prstGeom prst="rect">
            <a:avLst/>
          </a:prstGeom>
        </p:spPr>
      </p:pic>
      <p:sp>
        <p:nvSpPr>
          <p:cNvPr id="6" name="TextBox 5"/>
          <p:cNvSpPr txBox="1"/>
          <p:nvPr/>
        </p:nvSpPr>
        <p:spPr>
          <a:xfrm>
            <a:off x="8399208" y="2454746"/>
            <a:ext cx="3704104" cy="3077574"/>
          </a:xfrm>
          <a:prstGeom prst="rect">
            <a:avLst/>
          </a:prstGeom>
          <a:noFill/>
          <a:ln w="12700" cmpd="sng">
            <a:noFill/>
            <a:prstDash val="sysDash"/>
          </a:ln>
        </p:spPr>
        <p:txBody>
          <a:bodyPr wrap="square" rtlCol="0">
            <a:spAutoFit/>
          </a:bodyPr>
          <a:lstStyle/>
          <a:p>
            <a:r>
              <a:rPr lang="en-US" sz="2600" b="1" dirty="0"/>
              <a:t>Determinants/ Mechanisms: </a:t>
            </a:r>
            <a:r>
              <a:rPr lang="en-US" sz="2600" dirty="0"/>
              <a:t>Early implementation barriers less prominent in sustainability</a:t>
            </a:r>
          </a:p>
          <a:p>
            <a:r>
              <a:rPr lang="en-US" sz="2133" dirty="0"/>
              <a:t>(Funding stability, environmental support,  communications)</a:t>
            </a:r>
          </a:p>
        </p:txBody>
      </p:sp>
      <p:sp>
        <p:nvSpPr>
          <p:cNvPr id="10" name="Footer Placeholder 4">
            <a:extLst>
              <a:ext uri="{FF2B5EF4-FFF2-40B4-BE49-F238E27FC236}">
                <a16:creationId xmlns:a16="http://schemas.microsoft.com/office/drawing/2014/main" id="{D41B2D87-8B6E-08D4-1FA7-C03F20C58AB7}"/>
              </a:ext>
            </a:extLst>
          </p:cNvPr>
          <p:cNvSpPr txBox="1">
            <a:spLocks/>
          </p:cNvSpPr>
          <p:nvPr/>
        </p:nvSpPr>
        <p:spPr bwMode="gray">
          <a:xfrm>
            <a:off x="-81230" y="6245721"/>
            <a:ext cx="11747672" cy="221260"/>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bodyPr>
          <a:lstStyle>
            <a:defPPr>
              <a:defRPr lang="en-US"/>
            </a:defPPr>
            <a:lvl1pPr marL="0" algn="r" defTabSz="457200" rtl="0" eaLnBrk="0" latinLnBrk="0" hangingPunct="0">
              <a:spcBef>
                <a:spcPct val="0"/>
              </a:spcBef>
              <a:defRPr sz="1100" kern="1200">
                <a:solidFill>
                  <a:schemeClr val="bg2"/>
                </a:solidFill>
                <a:latin typeface="Arial"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sz="1600" dirty="0">
                <a:solidFill>
                  <a:schemeClr val="tx1"/>
                </a:solidFill>
              </a:rPr>
              <a:t>Moise (2018) </a:t>
            </a:r>
            <a:r>
              <a:rPr lang="en-US" altLang="en-US" sz="1600" i="1" dirty="0">
                <a:solidFill>
                  <a:schemeClr val="tx1"/>
                </a:solidFill>
              </a:rPr>
              <a:t>Implementation Science</a:t>
            </a:r>
            <a:endParaRPr lang="en-US" sz="1600" dirty="0">
              <a:solidFill>
                <a:schemeClr val="tx1"/>
              </a:solidFill>
            </a:endParaRPr>
          </a:p>
          <a:p>
            <a:pPr>
              <a:defRPr/>
            </a:pPr>
            <a:r>
              <a:rPr lang="en-US" altLang="en-US" sz="1600" i="1" dirty="0">
                <a:solidFill>
                  <a:schemeClr val="tx1"/>
                </a:solidFill>
              </a:rPr>
              <a:t> </a:t>
            </a:r>
            <a:endParaRPr lang="en-US" altLang="en-US" sz="1600" dirty="0">
              <a:solidFill>
                <a:schemeClr val="tx1"/>
              </a:solidFill>
            </a:endParaRPr>
          </a:p>
        </p:txBody>
      </p:sp>
      <p:sp>
        <p:nvSpPr>
          <p:cNvPr id="5" name="Slide Number Placeholder 4">
            <a:extLst>
              <a:ext uri="{FF2B5EF4-FFF2-40B4-BE49-F238E27FC236}">
                <a16:creationId xmlns:a16="http://schemas.microsoft.com/office/drawing/2014/main" id="{97D14C8E-3ABC-93B7-F7CF-D26BF31DE23D}"/>
              </a:ext>
            </a:extLst>
          </p:cNvPr>
          <p:cNvSpPr>
            <a:spLocks noGrp="1"/>
          </p:cNvSpPr>
          <p:nvPr>
            <p:ph type="sldNum" sz="quarter" idx="10"/>
          </p:nvPr>
        </p:nvSpPr>
        <p:spPr/>
        <p:txBody>
          <a:bodyPr/>
          <a:lstStyle/>
          <a:p>
            <a:fld id="{85F5B7A5-34A7-4AB0-A34F-A4DF2002FA98}" type="slidenum">
              <a:rPr lang="en-US" smtClean="0"/>
              <a:t>30</a:t>
            </a:fld>
            <a:endParaRPr lang="en-US"/>
          </a:p>
        </p:txBody>
      </p:sp>
    </p:spTree>
    <p:extLst>
      <p:ext uri="{BB962C8B-B14F-4D97-AF65-F5344CB8AC3E}">
        <p14:creationId xmlns:p14="http://schemas.microsoft.com/office/powerpoint/2010/main" val="2064694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0C1C1C3-597F-B3A6-A591-7979FC368A4D}"/>
              </a:ext>
            </a:extLst>
          </p:cNvPr>
          <p:cNvSpPr>
            <a:spLocks noGrp="1"/>
          </p:cNvSpPr>
          <p:nvPr>
            <p:ph type="title"/>
          </p:nvPr>
        </p:nvSpPr>
        <p:spPr>
          <a:xfrm>
            <a:off x="628103" y="250707"/>
            <a:ext cx="11566525" cy="1096962"/>
          </a:xfrm>
        </p:spPr>
        <p:txBody>
          <a:bodyPr>
            <a:normAutofit/>
          </a:bodyPr>
          <a:lstStyle/>
          <a:p>
            <a:r>
              <a:rPr lang="en-US" dirty="0"/>
              <a:t>Background</a:t>
            </a:r>
          </a:p>
        </p:txBody>
      </p:sp>
      <p:sp>
        <p:nvSpPr>
          <p:cNvPr id="3" name="TextBox 2"/>
          <p:cNvSpPr txBox="1"/>
          <p:nvPr/>
        </p:nvSpPr>
        <p:spPr>
          <a:xfrm>
            <a:off x="770733" y="1659900"/>
            <a:ext cx="6802841" cy="6659387"/>
          </a:xfrm>
          <a:prstGeom prst="rect">
            <a:avLst/>
          </a:prstGeom>
          <a:noFill/>
        </p:spPr>
        <p:txBody>
          <a:bodyPr wrap="square" rtlCol="0">
            <a:spAutoFit/>
          </a:bodyPr>
          <a:lstStyle/>
          <a:p>
            <a:r>
              <a:rPr lang="en-US" sz="2933" spc="-120" dirty="0"/>
              <a:t>Provider Opportunity/ Compatibility </a:t>
            </a:r>
          </a:p>
          <a:p>
            <a:r>
              <a:rPr lang="en-US" sz="1867" i="1" dirty="0"/>
              <a:t>“[Providers] are getting hammered with increased number of items they are supposed to manage in the visit. We have to screen every patient for risk of domestic violence…falls”</a:t>
            </a:r>
          </a:p>
          <a:p>
            <a:r>
              <a:rPr lang="en-US" sz="1600" dirty="0"/>
              <a:t>– Primary Care Providers </a:t>
            </a:r>
          </a:p>
          <a:p>
            <a:endParaRPr lang="en-US" sz="1333" u="sng" dirty="0"/>
          </a:p>
          <a:p>
            <a:r>
              <a:rPr lang="en-US" sz="2933" spc="-120" dirty="0"/>
              <a:t>Psychosocial Resources </a:t>
            </a:r>
          </a:p>
          <a:p>
            <a:r>
              <a:rPr lang="en-US" sz="1867" i="1" dirty="0"/>
              <a:t>“At the same time, many patients want and/or need more intensive psychiatric treatment than can be offered in this setting (such as a day program or intensive outpatient treatment).”– </a:t>
            </a:r>
            <a:r>
              <a:rPr lang="en-US" sz="1600" dirty="0"/>
              <a:t>Psychiatrist</a:t>
            </a:r>
          </a:p>
          <a:p>
            <a:endParaRPr lang="en-US" sz="1333" dirty="0"/>
          </a:p>
          <a:p>
            <a:r>
              <a:rPr lang="en-US" sz="2933" spc="-120" dirty="0"/>
              <a:t>Patient Stigma/Insight/Fear  </a:t>
            </a:r>
          </a:p>
          <a:p>
            <a:r>
              <a:rPr lang="en-US" sz="1870" b="0" i="1" u="none" strike="noStrike" dirty="0">
                <a:solidFill>
                  <a:srgbClr val="1F1F1F"/>
                </a:solidFill>
                <a:effectLst/>
              </a:rPr>
              <a:t>“...I didn't want to go because I was thinking only that it was for crazy people...”</a:t>
            </a:r>
            <a:r>
              <a:rPr lang="en-US" sz="1870" dirty="0"/>
              <a:t>– </a:t>
            </a:r>
            <a:r>
              <a:rPr lang="en-US" sz="1600" dirty="0"/>
              <a:t>Historically marginalized Patient </a:t>
            </a:r>
          </a:p>
          <a:p>
            <a:endParaRPr lang="en-US" sz="3200" i="1" dirty="0"/>
          </a:p>
          <a:p>
            <a:endParaRPr lang="en-US" sz="3200" dirty="0"/>
          </a:p>
          <a:p>
            <a:endParaRPr lang="en-US" sz="3200" dirty="0"/>
          </a:p>
          <a:p>
            <a:endParaRPr lang="en-US" sz="3200" dirty="0"/>
          </a:p>
        </p:txBody>
      </p:sp>
      <p:sp>
        <p:nvSpPr>
          <p:cNvPr id="5" name="Right Brace 4">
            <a:extLst>
              <a:ext uri="{FF2B5EF4-FFF2-40B4-BE49-F238E27FC236}">
                <a16:creationId xmlns:a16="http://schemas.microsoft.com/office/drawing/2014/main" id="{DCE9AF76-8E27-1B96-6164-7918EE7CAF25}"/>
              </a:ext>
              <a:ext uri="{C183D7F6-B498-43B3-948B-1728B52AA6E4}">
                <adec:decorative xmlns:adec="http://schemas.microsoft.com/office/drawing/2017/decorative" val="1"/>
              </a:ext>
            </a:extLst>
          </p:cNvPr>
          <p:cNvSpPr/>
          <p:nvPr/>
        </p:nvSpPr>
        <p:spPr bwMode="auto">
          <a:xfrm>
            <a:off x="7408191" y="1659900"/>
            <a:ext cx="611655" cy="4499011"/>
          </a:xfrm>
          <a:prstGeom prst="rightBrace">
            <a:avLst>
              <a:gd name="adj1" fmla="val 72142"/>
              <a:gd name="adj2" fmla="val 50000"/>
            </a:avLst>
          </a:prstGeom>
          <a:noFill/>
          <a:ln w="28575" cap="flat" cmpd="sng" algn="ctr">
            <a:solidFill>
              <a:srgbClr val="00B0F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60000"/>
              </a:spcBef>
              <a:spcAft>
                <a:spcPct val="0"/>
              </a:spcAft>
            </a:pPr>
            <a:endParaRPr lang="en-US" sz="2667">
              <a:latin typeface="Arial" charset="0"/>
            </a:endParaRPr>
          </a:p>
        </p:txBody>
      </p:sp>
      <p:cxnSp>
        <p:nvCxnSpPr>
          <p:cNvPr id="10" name="Straight Arrow Connector 9">
            <a:extLst>
              <a:ext uri="{FF2B5EF4-FFF2-40B4-BE49-F238E27FC236}">
                <a16:creationId xmlns:a16="http://schemas.microsoft.com/office/drawing/2014/main" id="{55878F3D-F2C2-01D6-4962-6DF1EFDFDCBB}"/>
              </a:ext>
              <a:ext uri="{C183D7F6-B498-43B3-948B-1728B52AA6E4}">
                <adec:decorative xmlns:adec="http://schemas.microsoft.com/office/drawing/2017/decorative" val="1"/>
              </a:ext>
            </a:extLst>
          </p:cNvPr>
          <p:cNvCxnSpPr>
            <a:cxnSpLocks/>
          </p:cNvCxnSpPr>
          <p:nvPr/>
        </p:nvCxnSpPr>
        <p:spPr bwMode="auto">
          <a:xfrm>
            <a:off x="8505760" y="1616172"/>
            <a:ext cx="0" cy="2068720"/>
          </a:xfrm>
          <a:prstGeom prst="straightConnector1">
            <a:avLst/>
          </a:prstGeom>
          <a:noFill/>
          <a:ln w="38100" cap="flat" cmpd="sng" algn="ctr">
            <a:solidFill>
              <a:schemeClr val="tx1"/>
            </a:solidFill>
            <a:prstDash val="solid"/>
            <a:round/>
            <a:headEnd type="none" w="med" len="med"/>
            <a:tailEnd type="arrow" w="med" len="med"/>
          </a:ln>
          <a:effectLst/>
        </p:spPr>
      </p:cxnSp>
      <p:sp>
        <p:nvSpPr>
          <p:cNvPr id="6" name="TextBox 5">
            <a:extLst>
              <a:ext uri="{FF2B5EF4-FFF2-40B4-BE49-F238E27FC236}">
                <a16:creationId xmlns:a16="http://schemas.microsoft.com/office/drawing/2014/main" id="{DEAA3ADE-5840-75B8-C36A-67D83E03824C}"/>
              </a:ext>
            </a:extLst>
          </p:cNvPr>
          <p:cNvSpPr txBox="1"/>
          <p:nvPr/>
        </p:nvSpPr>
        <p:spPr>
          <a:xfrm>
            <a:off x="8647836" y="1616172"/>
            <a:ext cx="3206699" cy="2215991"/>
          </a:xfrm>
          <a:prstGeom prst="rect">
            <a:avLst/>
          </a:prstGeom>
          <a:noFill/>
        </p:spPr>
        <p:txBody>
          <a:bodyPr wrap="square" rtlCol="0">
            <a:spAutoFit/>
          </a:bodyPr>
          <a:lstStyle/>
          <a:p>
            <a:r>
              <a:rPr lang="en-US" sz="2800" b="1" spc="-150" dirty="0"/>
              <a:t>Reach Improvement</a:t>
            </a:r>
          </a:p>
          <a:p>
            <a:r>
              <a:rPr lang="en-US" sz="2800" b="1" spc="-150" dirty="0"/>
              <a:t>Fidelity</a:t>
            </a:r>
            <a:endParaRPr lang="en-US" sz="2800" spc="-150" dirty="0"/>
          </a:p>
          <a:p>
            <a:r>
              <a:rPr lang="en-US" spc="-90" dirty="0"/>
              <a:t>Contacts,</a:t>
            </a:r>
          </a:p>
          <a:p>
            <a:r>
              <a:rPr lang="en-US" spc="-90" dirty="0"/>
              <a:t>Screening, Psych Consult</a:t>
            </a:r>
          </a:p>
          <a:p>
            <a:r>
              <a:rPr lang="en-US" dirty="0"/>
              <a:t> </a:t>
            </a:r>
          </a:p>
        </p:txBody>
      </p:sp>
      <p:sp>
        <p:nvSpPr>
          <p:cNvPr id="2" name="Rectangle 1">
            <a:extLst>
              <a:ext uri="{FF2B5EF4-FFF2-40B4-BE49-F238E27FC236}">
                <a16:creationId xmlns:a16="http://schemas.microsoft.com/office/drawing/2014/main" id="{247DE08A-1BFD-E8B8-35EA-67B5244163C5}"/>
              </a:ext>
            </a:extLst>
          </p:cNvPr>
          <p:cNvSpPr/>
          <p:nvPr/>
        </p:nvSpPr>
        <p:spPr>
          <a:xfrm>
            <a:off x="8304723" y="4171359"/>
            <a:ext cx="3456570" cy="1938992"/>
          </a:xfrm>
          <a:prstGeom prst="rect">
            <a:avLst/>
          </a:prstGeom>
        </p:spPr>
        <p:txBody>
          <a:bodyPr wrap="square">
            <a:spAutoFit/>
          </a:bodyPr>
          <a:lstStyle/>
          <a:p>
            <a:pPr algn="ctr"/>
            <a:r>
              <a:rPr lang="en-US" b="1" spc="-90" dirty="0">
                <a:solidFill>
                  <a:srgbClr val="2399E0"/>
                </a:solidFill>
                <a:sym typeface="Wingdings" pitchFamily="2" charset="2"/>
              </a:rPr>
              <a:t> </a:t>
            </a:r>
          </a:p>
          <a:p>
            <a:pPr algn="ctr"/>
            <a:r>
              <a:rPr lang="en-US" b="1" i="1" spc="-90" dirty="0">
                <a:solidFill>
                  <a:srgbClr val="2399E0"/>
                </a:solidFill>
                <a:sym typeface="Wingdings" pitchFamily="2" charset="2"/>
              </a:rPr>
              <a:t>Need to address barriers to sustainability  &amp; Adapt to changing workflows/contexts</a:t>
            </a:r>
            <a:endParaRPr lang="en-US" b="1" i="1" spc="-90" dirty="0">
              <a:solidFill>
                <a:srgbClr val="2399E0"/>
              </a:solidFill>
            </a:endParaRPr>
          </a:p>
        </p:txBody>
      </p:sp>
      <p:sp>
        <p:nvSpPr>
          <p:cNvPr id="7" name="Footer Placeholder 4">
            <a:extLst>
              <a:ext uri="{FF2B5EF4-FFF2-40B4-BE49-F238E27FC236}">
                <a16:creationId xmlns:a16="http://schemas.microsoft.com/office/drawing/2014/main" id="{04E7D42D-9227-694F-AAE3-4ED2D5E98A4D}"/>
              </a:ext>
            </a:extLst>
          </p:cNvPr>
          <p:cNvSpPr txBox="1">
            <a:spLocks/>
          </p:cNvSpPr>
          <p:nvPr/>
        </p:nvSpPr>
        <p:spPr bwMode="gray">
          <a:xfrm>
            <a:off x="19308" y="6596122"/>
            <a:ext cx="10647812" cy="250707"/>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bodyPr>
          <a:lstStyle>
            <a:defPPr>
              <a:defRPr lang="en-US"/>
            </a:defPPr>
            <a:lvl1pPr marL="0" algn="r" defTabSz="457200" rtl="0" eaLnBrk="0" latinLnBrk="0" hangingPunct="0">
              <a:spcBef>
                <a:spcPct val="0"/>
              </a:spcBef>
              <a:defRPr sz="1100" kern="1200">
                <a:solidFill>
                  <a:schemeClr val="bg2"/>
                </a:solidFill>
                <a:latin typeface="Arial"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sz="1600" dirty="0">
                <a:solidFill>
                  <a:schemeClr val="tx1"/>
                </a:solidFill>
              </a:rPr>
              <a:t>Moise (2018) </a:t>
            </a:r>
            <a:r>
              <a:rPr lang="en-US" altLang="en-US" sz="1600" i="1" dirty="0">
                <a:solidFill>
                  <a:schemeClr val="tx1"/>
                </a:solidFill>
              </a:rPr>
              <a:t>Implementation Science; </a:t>
            </a:r>
            <a:r>
              <a:rPr lang="en-US" altLang="en-US" sz="1600" dirty="0">
                <a:solidFill>
                  <a:schemeClr val="tx1"/>
                </a:solidFill>
              </a:rPr>
              <a:t>Dong [Moise senior] (2020) </a:t>
            </a:r>
            <a:r>
              <a:rPr lang="en-US" altLang="en-US" sz="1600" i="1" dirty="0">
                <a:solidFill>
                  <a:schemeClr val="tx1"/>
                </a:solidFill>
              </a:rPr>
              <a:t>General Hospital Psychiatry</a:t>
            </a:r>
            <a:endParaRPr lang="en-US" sz="1600" i="1" dirty="0">
              <a:solidFill>
                <a:schemeClr val="tx1"/>
              </a:solidFill>
            </a:endParaRPr>
          </a:p>
          <a:p>
            <a:pPr>
              <a:defRPr/>
            </a:pPr>
            <a:r>
              <a:rPr lang="en-US" altLang="en-US" sz="1600" i="1" dirty="0">
                <a:solidFill>
                  <a:schemeClr val="tx1"/>
                </a:solidFill>
              </a:rPr>
              <a:t> </a:t>
            </a:r>
            <a:endParaRPr lang="en-US" altLang="en-US" sz="1600" dirty="0">
              <a:solidFill>
                <a:schemeClr val="tx1"/>
              </a:solidFill>
            </a:endParaRPr>
          </a:p>
        </p:txBody>
      </p:sp>
      <p:sp>
        <p:nvSpPr>
          <p:cNvPr id="8" name="Slide Number Placeholder 7">
            <a:extLst>
              <a:ext uri="{FF2B5EF4-FFF2-40B4-BE49-F238E27FC236}">
                <a16:creationId xmlns:a16="http://schemas.microsoft.com/office/drawing/2014/main" id="{E9606F49-BF2B-F520-B06D-49195BC9EECB}"/>
              </a:ext>
            </a:extLst>
          </p:cNvPr>
          <p:cNvSpPr>
            <a:spLocks noGrp="1"/>
          </p:cNvSpPr>
          <p:nvPr>
            <p:ph type="sldNum" sz="quarter" idx="10"/>
          </p:nvPr>
        </p:nvSpPr>
        <p:spPr/>
        <p:txBody>
          <a:bodyPr/>
          <a:lstStyle/>
          <a:p>
            <a:fld id="{85F5B7A5-34A7-4AB0-A34F-A4DF2002FA98}" type="slidenum">
              <a:rPr lang="en-US" smtClean="0"/>
              <a:t>31</a:t>
            </a:fld>
            <a:endParaRPr lang="en-US"/>
          </a:p>
        </p:txBody>
      </p:sp>
    </p:spTree>
    <p:extLst>
      <p:ext uri="{BB962C8B-B14F-4D97-AF65-F5344CB8AC3E}">
        <p14:creationId xmlns:p14="http://schemas.microsoft.com/office/powerpoint/2010/main" val="531289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dirty="0"/>
              <a:t>Specific </a:t>
            </a:r>
            <a:r>
              <a:rPr lang="en-US"/>
              <a:t>Research Aims</a:t>
            </a:r>
            <a:endParaRPr lang="en-US" dirty="0"/>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609600" y="1646238"/>
            <a:ext cx="10972800" cy="4830762"/>
          </a:xfrm>
        </p:spPr>
        <p:txBody>
          <a:bodyPr/>
          <a:lstStyle/>
          <a:p>
            <a:r>
              <a:rPr lang="en-US" dirty="0"/>
              <a:t>Refine a strategy centered around an electronic shared decision-making prototype focused on improving treatment optimization </a:t>
            </a:r>
          </a:p>
          <a:p>
            <a:pPr marL="0" indent="0">
              <a:buNone/>
            </a:pPr>
            <a:endParaRPr lang="en-US" dirty="0"/>
          </a:p>
          <a:p>
            <a:r>
              <a:rPr lang="en-US" dirty="0"/>
              <a:t>Assess impact on provider optimization behaviors (e.g., referrals, medication intensification)</a:t>
            </a:r>
          </a:p>
          <a:p>
            <a:pPr marL="0" indent="0">
              <a:buNone/>
            </a:pPr>
            <a:endParaRPr lang="en-US" dirty="0"/>
          </a:p>
          <a:p>
            <a:r>
              <a:rPr lang="en-US" dirty="0"/>
              <a:t>Assess impact on patient optimization behaviors (CC enrollment, any mental health visits, medication fills)</a:t>
            </a:r>
          </a:p>
          <a:p>
            <a:endParaRPr lang="en-US" dirty="0"/>
          </a:p>
          <a:p>
            <a:endParaRPr lang="en-US" dirty="0"/>
          </a:p>
        </p:txBody>
      </p:sp>
      <p:sp>
        <p:nvSpPr>
          <p:cNvPr id="3" name="Slide Number Placeholder 2">
            <a:extLst>
              <a:ext uri="{FF2B5EF4-FFF2-40B4-BE49-F238E27FC236}">
                <a16:creationId xmlns:a16="http://schemas.microsoft.com/office/drawing/2014/main" id="{0D101DEE-2083-35FF-54C3-F44710534493}"/>
              </a:ext>
            </a:extLst>
          </p:cNvPr>
          <p:cNvSpPr>
            <a:spLocks noGrp="1"/>
          </p:cNvSpPr>
          <p:nvPr>
            <p:ph type="sldNum" sz="quarter" idx="10"/>
          </p:nvPr>
        </p:nvSpPr>
        <p:spPr/>
        <p:txBody>
          <a:bodyPr/>
          <a:lstStyle/>
          <a:p>
            <a:fld id="{85F5B7A5-34A7-4AB0-A34F-A4DF2002FA98}" type="slidenum">
              <a:rPr lang="en-US" smtClean="0"/>
              <a:t>32</a:t>
            </a:fld>
            <a:endParaRPr lang="en-US" dirty="0"/>
          </a:p>
        </p:txBody>
      </p:sp>
    </p:spTree>
    <p:extLst>
      <p:ext uri="{BB962C8B-B14F-4D97-AF65-F5344CB8AC3E}">
        <p14:creationId xmlns:p14="http://schemas.microsoft.com/office/powerpoint/2010/main" val="1296131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DD4D18-B14C-7F02-F081-2D23731F084A}"/>
              </a:ext>
            </a:extLst>
          </p:cNvPr>
          <p:cNvSpPr>
            <a:spLocks noGrp="1"/>
          </p:cNvSpPr>
          <p:nvPr>
            <p:ph type="title"/>
          </p:nvPr>
        </p:nvSpPr>
        <p:spPr/>
        <p:txBody>
          <a:bodyPr>
            <a:normAutofit fontScale="90000"/>
          </a:bodyPr>
          <a:lstStyle/>
          <a:p>
            <a:r>
              <a:rPr lang="en-US" dirty="0"/>
              <a:t>Methods</a:t>
            </a:r>
          </a:p>
        </p:txBody>
      </p:sp>
      <p:pic>
        <p:nvPicPr>
          <p:cNvPr id="4" name="Picture 3" descr="This graphic shows the Dynamic Sustainability Framework used in this research study.">
            <a:extLst>
              <a:ext uri="{FF2B5EF4-FFF2-40B4-BE49-F238E27FC236}">
                <a16:creationId xmlns:a16="http://schemas.microsoft.com/office/drawing/2014/main" id="{DB64B521-B3DA-439C-139E-067B52902029}"/>
              </a:ext>
            </a:extLst>
          </p:cNvPr>
          <p:cNvPicPr>
            <a:picLocks noChangeAspect="1"/>
          </p:cNvPicPr>
          <p:nvPr/>
        </p:nvPicPr>
        <p:blipFill>
          <a:blip r:embed="rId3"/>
          <a:stretch>
            <a:fillRect/>
          </a:stretch>
        </p:blipFill>
        <p:spPr>
          <a:xfrm>
            <a:off x="456988" y="1857958"/>
            <a:ext cx="11266028" cy="3561535"/>
          </a:xfrm>
          <a:prstGeom prst="rect">
            <a:avLst/>
          </a:prstGeom>
          <a:effectLst/>
        </p:spPr>
      </p:pic>
      <p:sp>
        <p:nvSpPr>
          <p:cNvPr id="2" name="Slide Number Placeholder 1">
            <a:extLst>
              <a:ext uri="{FF2B5EF4-FFF2-40B4-BE49-F238E27FC236}">
                <a16:creationId xmlns:a16="http://schemas.microsoft.com/office/drawing/2014/main" id="{4B3DF148-036D-5430-E8C6-29B8646412AE}"/>
              </a:ext>
            </a:extLst>
          </p:cNvPr>
          <p:cNvSpPr>
            <a:spLocks noGrp="1"/>
          </p:cNvSpPr>
          <p:nvPr>
            <p:ph type="sldNum" sz="quarter" idx="10"/>
          </p:nvPr>
        </p:nvSpPr>
        <p:spPr/>
        <p:txBody>
          <a:bodyPr/>
          <a:lstStyle/>
          <a:p>
            <a:fld id="{85F5B7A5-34A7-4AB0-A34F-A4DF2002FA98}" type="slidenum">
              <a:rPr lang="en-US" smtClean="0"/>
              <a:t>33</a:t>
            </a:fld>
            <a:endParaRPr lang="en-US"/>
          </a:p>
        </p:txBody>
      </p:sp>
    </p:spTree>
    <p:extLst>
      <p:ext uri="{BB962C8B-B14F-4D97-AF65-F5344CB8AC3E}">
        <p14:creationId xmlns:p14="http://schemas.microsoft.com/office/powerpoint/2010/main" val="117424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dirty="0"/>
              <a:t>Methods</a:t>
            </a:r>
          </a:p>
        </p:txBody>
      </p:sp>
      <p:sp>
        <p:nvSpPr>
          <p:cNvPr id="5" name="Text Placeholder 2">
            <a:extLst>
              <a:ext uri="{FF2B5EF4-FFF2-40B4-BE49-F238E27FC236}">
                <a16:creationId xmlns:a16="http://schemas.microsoft.com/office/drawing/2014/main" id="{742CE06B-6470-D753-6664-62F44BFEB67E}"/>
              </a:ext>
            </a:extLst>
          </p:cNvPr>
          <p:cNvSpPr txBox="1">
            <a:spLocks/>
          </p:cNvSpPr>
          <p:nvPr/>
        </p:nvSpPr>
        <p:spPr>
          <a:xfrm>
            <a:off x="611708" y="1859701"/>
            <a:ext cx="5386917" cy="639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Stakeholder engagement</a:t>
            </a:r>
          </a:p>
        </p:txBody>
      </p:sp>
      <p:pic>
        <p:nvPicPr>
          <p:cNvPr id="7" name="Content Placeholder 4" descr="This graphic shows the five components of stakeholder engagement.">
            <a:extLst>
              <a:ext uri="{FF2B5EF4-FFF2-40B4-BE49-F238E27FC236}">
                <a16:creationId xmlns:a16="http://schemas.microsoft.com/office/drawing/2014/main" id="{113957F8-401A-D708-5527-9990CF1D87C7}"/>
              </a:ext>
            </a:extLst>
          </p:cNvPr>
          <p:cNvPicPr>
            <a:picLocks noChangeAspect="1"/>
          </p:cNvPicPr>
          <p:nvPr/>
        </p:nvPicPr>
        <p:blipFill>
          <a:blip r:embed="rId2"/>
          <a:stretch>
            <a:fillRect/>
          </a:stretch>
        </p:blipFill>
        <p:spPr>
          <a:xfrm>
            <a:off x="830317" y="2534461"/>
            <a:ext cx="3941408" cy="3951288"/>
          </a:xfrm>
          <a:prstGeom prst="rect">
            <a:avLst/>
          </a:prstGeom>
          <a:noFill/>
        </p:spPr>
      </p:pic>
      <p:sp>
        <p:nvSpPr>
          <p:cNvPr id="8" name="Text Placeholder 4">
            <a:extLst>
              <a:ext uri="{FF2B5EF4-FFF2-40B4-BE49-F238E27FC236}">
                <a16:creationId xmlns:a16="http://schemas.microsoft.com/office/drawing/2014/main" id="{D6D499F3-09F9-4AA2-1CA5-7B35E0F4A487}"/>
              </a:ext>
            </a:extLst>
          </p:cNvPr>
          <p:cNvSpPr txBox="1">
            <a:spLocks/>
          </p:cNvSpPr>
          <p:nvPr/>
        </p:nvSpPr>
        <p:spPr>
          <a:xfrm>
            <a:off x="6193376" y="1872182"/>
            <a:ext cx="5833524" cy="639763"/>
          </a:xfrm>
          <a:prstGeom prst="rect">
            <a:avLst/>
          </a:prstGeom>
        </p:spPr>
        <p:txBody>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err="1"/>
              <a:t>ImSci</a:t>
            </a:r>
            <a:r>
              <a:rPr lang="en-US" b="1" dirty="0"/>
              <a:t> Frameworks/Mapping</a:t>
            </a:r>
          </a:p>
        </p:txBody>
      </p:sp>
      <p:graphicFrame>
        <p:nvGraphicFramePr>
          <p:cNvPr id="9" name="Table 8">
            <a:extLst>
              <a:ext uri="{FF2B5EF4-FFF2-40B4-BE49-F238E27FC236}">
                <a16:creationId xmlns:a16="http://schemas.microsoft.com/office/drawing/2014/main" id="{B636793B-27C9-6DAE-D94A-BD853315DD38}"/>
              </a:ext>
            </a:extLst>
          </p:cNvPr>
          <p:cNvGraphicFramePr>
            <a:graphicFrameLocks noGrp="1"/>
          </p:cNvGraphicFramePr>
          <p:nvPr/>
        </p:nvGraphicFramePr>
        <p:xfrm>
          <a:off x="5257800" y="2870820"/>
          <a:ext cx="6515099" cy="2995232"/>
        </p:xfrm>
        <a:graphic>
          <a:graphicData uri="http://schemas.openxmlformats.org/drawingml/2006/table">
            <a:tbl>
              <a:tblPr firstRow="1" bandRow="1">
                <a:tableStyleId>{5C22544A-7EE6-4342-B048-85BDC9FD1C3A}</a:tableStyleId>
              </a:tblPr>
              <a:tblGrid>
                <a:gridCol w="1394204">
                  <a:extLst>
                    <a:ext uri="{9D8B030D-6E8A-4147-A177-3AD203B41FA5}">
                      <a16:colId xmlns:a16="http://schemas.microsoft.com/office/drawing/2014/main" val="550948452"/>
                    </a:ext>
                  </a:extLst>
                </a:gridCol>
                <a:gridCol w="1577596">
                  <a:extLst>
                    <a:ext uri="{9D8B030D-6E8A-4147-A177-3AD203B41FA5}">
                      <a16:colId xmlns:a16="http://schemas.microsoft.com/office/drawing/2014/main" val="2202660077"/>
                    </a:ext>
                  </a:extLst>
                </a:gridCol>
                <a:gridCol w="1173713">
                  <a:extLst>
                    <a:ext uri="{9D8B030D-6E8A-4147-A177-3AD203B41FA5}">
                      <a16:colId xmlns:a16="http://schemas.microsoft.com/office/drawing/2014/main" val="997079206"/>
                    </a:ext>
                  </a:extLst>
                </a:gridCol>
                <a:gridCol w="1259148">
                  <a:extLst>
                    <a:ext uri="{9D8B030D-6E8A-4147-A177-3AD203B41FA5}">
                      <a16:colId xmlns:a16="http://schemas.microsoft.com/office/drawing/2014/main" val="2662691458"/>
                    </a:ext>
                  </a:extLst>
                </a:gridCol>
                <a:gridCol w="370146">
                  <a:extLst>
                    <a:ext uri="{9D8B030D-6E8A-4147-A177-3AD203B41FA5}">
                      <a16:colId xmlns:a16="http://schemas.microsoft.com/office/drawing/2014/main" val="30946684"/>
                    </a:ext>
                  </a:extLst>
                </a:gridCol>
                <a:gridCol w="370146">
                  <a:extLst>
                    <a:ext uri="{9D8B030D-6E8A-4147-A177-3AD203B41FA5}">
                      <a16:colId xmlns:a16="http://schemas.microsoft.com/office/drawing/2014/main" val="3385742763"/>
                    </a:ext>
                  </a:extLst>
                </a:gridCol>
                <a:gridCol w="370146">
                  <a:extLst>
                    <a:ext uri="{9D8B030D-6E8A-4147-A177-3AD203B41FA5}">
                      <a16:colId xmlns:a16="http://schemas.microsoft.com/office/drawing/2014/main" val="2855497680"/>
                    </a:ext>
                  </a:extLst>
                </a:gridCol>
              </a:tblGrid>
              <a:tr h="1000482">
                <a:tc>
                  <a:txBody>
                    <a:bodyPr/>
                    <a:lstStyle/>
                    <a:p>
                      <a:r>
                        <a:rPr lang="en-US" sz="1600" dirty="0"/>
                        <a:t>Mode of delivery</a:t>
                      </a:r>
                    </a:p>
                  </a:txBody>
                  <a:tcPr marL="70711" marR="70711" marT="35356" marB="35356" anchor="b"/>
                </a:tc>
                <a:tc>
                  <a:txBody>
                    <a:bodyPr/>
                    <a:lstStyle/>
                    <a:p>
                      <a:r>
                        <a:rPr lang="en-US" sz="1600" dirty="0"/>
                        <a:t>Strategy </a:t>
                      </a:r>
                    </a:p>
                  </a:txBody>
                  <a:tcPr marL="70711" marR="70711" marT="35356" marB="35356" anchor="b"/>
                </a:tc>
                <a:tc>
                  <a:txBody>
                    <a:bodyPr/>
                    <a:lstStyle/>
                    <a:p>
                      <a:r>
                        <a:rPr lang="en-US" sz="1600" i="0" dirty="0"/>
                        <a:t>Behavior change technique</a:t>
                      </a:r>
                    </a:p>
                  </a:txBody>
                  <a:tcPr marL="70711" marR="70711" marT="35356" marB="35356" anchor="b"/>
                </a:tc>
                <a:tc>
                  <a:txBody>
                    <a:bodyPr/>
                    <a:lstStyle/>
                    <a:p>
                      <a:r>
                        <a:rPr lang="en-US" sz="1600" dirty="0"/>
                        <a:t>DSF tenet</a:t>
                      </a:r>
                    </a:p>
                  </a:txBody>
                  <a:tcPr marL="70711" marR="70711" marT="35356" marB="35356" anchor="b"/>
                </a:tc>
                <a:tc>
                  <a:txBody>
                    <a:bodyPr/>
                    <a:lstStyle/>
                    <a:p>
                      <a:r>
                        <a:rPr lang="en-US" sz="1100" dirty="0"/>
                        <a:t>Capability</a:t>
                      </a:r>
                    </a:p>
                  </a:txBody>
                  <a:tcPr marL="70711" marR="70711" marT="35356" marB="35356" vert="vert270" anchor="b"/>
                </a:tc>
                <a:tc>
                  <a:txBody>
                    <a:bodyPr/>
                    <a:lstStyle/>
                    <a:p>
                      <a:r>
                        <a:rPr lang="en-US" sz="1100" dirty="0"/>
                        <a:t>Opportunity</a:t>
                      </a:r>
                    </a:p>
                  </a:txBody>
                  <a:tcPr marL="70711" marR="70711" marT="35356" marB="35356" vert="vert270" anchor="b"/>
                </a:tc>
                <a:tc>
                  <a:txBody>
                    <a:bodyPr/>
                    <a:lstStyle/>
                    <a:p>
                      <a:r>
                        <a:rPr lang="en-US" sz="1100" dirty="0"/>
                        <a:t>Motivation</a:t>
                      </a:r>
                    </a:p>
                  </a:txBody>
                  <a:tcPr marL="70711" marR="70711" marT="35356" marB="35356" vert="vert270" anchor="b"/>
                </a:tc>
                <a:extLst>
                  <a:ext uri="{0D108BD9-81ED-4DB2-BD59-A6C34878D82A}">
                    <a16:rowId xmlns:a16="http://schemas.microsoft.com/office/drawing/2014/main" val="3827013064"/>
                  </a:ext>
                </a:extLst>
              </a:tr>
              <a:tr h="1994750">
                <a:tc>
                  <a:txBody>
                    <a:bodyPr/>
                    <a:lstStyle/>
                    <a:p>
                      <a:r>
                        <a:rPr lang="en-US" sz="1800" dirty="0"/>
                        <a:t>Zoom </a:t>
                      </a:r>
                      <a:r>
                        <a:rPr lang="en-US" sz="1800" b="1" dirty="0"/>
                        <a:t>TA meetings</a:t>
                      </a:r>
                      <a:r>
                        <a:rPr lang="en-US" sz="1800" dirty="0"/>
                        <a:t> delivered by clinic mental health staff </a:t>
                      </a:r>
                    </a:p>
                    <a:p>
                      <a:endParaRPr lang="en-US" sz="1800" dirty="0"/>
                    </a:p>
                  </a:txBody>
                  <a:tcPr marL="70711" marR="70711" marT="35356" marB="35356"/>
                </a:tc>
                <a:tc>
                  <a:txBody>
                    <a:bodyPr/>
                    <a:lstStyle/>
                    <a:p>
                      <a:r>
                        <a:rPr lang="en-US" sz="1800" dirty="0"/>
                        <a:t>Systematic </a:t>
                      </a:r>
                      <a:r>
                        <a:rPr lang="en-US" sz="1800" dirty="0" err="1"/>
                        <a:t>Improvement,adapt</a:t>
                      </a:r>
                      <a:r>
                        <a:rPr lang="en-US" sz="1800" dirty="0"/>
                        <a:t>, pilot </a:t>
                      </a:r>
                    </a:p>
                  </a:txBody>
                  <a:tcPr marL="70711" marR="70711" marT="35356" marB="35356"/>
                </a:tc>
                <a:tc>
                  <a:txBody>
                    <a:bodyPr/>
                    <a:lstStyle/>
                    <a:p>
                      <a:r>
                        <a:rPr lang="en-US" sz="1800" i="0" dirty="0"/>
                        <a:t>Problem solving, credible source</a:t>
                      </a:r>
                    </a:p>
                  </a:txBody>
                  <a:tcPr marL="70711" marR="70711" marT="35356" marB="35356"/>
                </a:tc>
                <a:tc>
                  <a:txBody>
                    <a:bodyPr/>
                    <a:lstStyle/>
                    <a:p>
                      <a:r>
                        <a:rPr lang="en-US" sz="1800" i="0" dirty="0"/>
                        <a:t>Continued learning, evaluation, adaptation</a:t>
                      </a:r>
                    </a:p>
                  </a:txBody>
                  <a:tcPr marL="70711" marR="70711" marT="35356" marB="35356"/>
                </a:tc>
                <a:tc>
                  <a:txBody>
                    <a:bodyPr/>
                    <a:lstStyle/>
                    <a:p>
                      <a:r>
                        <a:rPr lang="en-US" sz="1800" dirty="0"/>
                        <a:t>X</a:t>
                      </a:r>
                    </a:p>
                  </a:txBody>
                  <a:tcPr marL="70711" marR="70711" marT="35356" marB="35356"/>
                </a:tc>
                <a:tc>
                  <a:txBody>
                    <a:bodyPr/>
                    <a:lstStyle/>
                    <a:p>
                      <a:r>
                        <a:rPr lang="en-US" sz="1800" dirty="0"/>
                        <a:t>X</a:t>
                      </a:r>
                    </a:p>
                  </a:txBody>
                  <a:tcPr marL="70711" marR="70711" marT="35356" marB="35356"/>
                </a:tc>
                <a:tc>
                  <a:txBody>
                    <a:bodyPr/>
                    <a:lstStyle/>
                    <a:p>
                      <a:r>
                        <a:rPr lang="en-US" sz="1800" dirty="0"/>
                        <a:t>X</a:t>
                      </a:r>
                    </a:p>
                  </a:txBody>
                  <a:tcPr marL="70711" marR="70711" marT="35356" marB="35356"/>
                </a:tc>
                <a:extLst>
                  <a:ext uri="{0D108BD9-81ED-4DB2-BD59-A6C34878D82A}">
                    <a16:rowId xmlns:a16="http://schemas.microsoft.com/office/drawing/2014/main" val="3648867232"/>
                  </a:ext>
                </a:extLst>
              </a:tr>
            </a:tbl>
          </a:graphicData>
        </a:graphic>
      </p:graphicFrame>
      <p:sp>
        <p:nvSpPr>
          <p:cNvPr id="10" name="Footer Placeholder 3">
            <a:extLst>
              <a:ext uri="{FF2B5EF4-FFF2-40B4-BE49-F238E27FC236}">
                <a16:creationId xmlns:a16="http://schemas.microsoft.com/office/drawing/2014/main" id="{BB58DF7D-EDAA-88B4-B1DE-99589FF728EE}"/>
              </a:ext>
            </a:extLst>
          </p:cNvPr>
          <p:cNvSpPr txBox="1">
            <a:spLocks/>
          </p:cNvSpPr>
          <p:nvPr/>
        </p:nvSpPr>
        <p:spPr bwMode="gray">
          <a:xfrm>
            <a:off x="3414182" y="6515615"/>
            <a:ext cx="5363633" cy="274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609585" rtl="0" eaLnBrk="0" latinLnBrk="0" hangingPunct="0">
              <a:spcBef>
                <a:spcPct val="0"/>
              </a:spcBef>
              <a:defRPr sz="1467" kern="1200">
                <a:solidFill>
                  <a:schemeClr val="bg2"/>
                </a:solidFill>
                <a:latin typeface="Arial" charset="0"/>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333" dirty="0">
                <a:solidFill>
                  <a:schemeClr val="tx1"/>
                </a:solidFill>
              </a:rPr>
              <a:t>Moise (2023) </a:t>
            </a:r>
            <a:r>
              <a:rPr lang="en-US" sz="1333" i="1" dirty="0">
                <a:solidFill>
                  <a:schemeClr val="tx1"/>
                </a:solidFill>
              </a:rPr>
              <a:t>Implementation Science Communications</a:t>
            </a:r>
            <a:endParaRPr lang="en-US" sz="1333" dirty="0">
              <a:solidFill>
                <a:schemeClr val="tx1"/>
              </a:solidFill>
            </a:endParaRPr>
          </a:p>
        </p:txBody>
      </p:sp>
      <p:sp>
        <p:nvSpPr>
          <p:cNvPr id="3" name="Slide Number Placeholder 2">
            <a:extLst>
              <a:ext uri="{FF2B5EF4-FFF2-40B4-BE49-F238E27FC236}">
                <a16:creationId xmlns:a16="http://schemas.microsoft.com/office/drawing/2014/main" id="{69E384DE-396C-E01D-1620-567D6C44A4AD}"/>
              </a:ext>
            </a:extLst>
          </p:cNvPr>
          <p:cNvSpPr>
            <a:spLocks noGrp="1"/>
          </p:cNvSpPr>
          <p:nvPr>
            <p:ph type="sldNum" sz="quarter" idx="10"/>
          </p:nvPr>
        </p:nvSpPr>
        <p:spPr/>
        <p:txBody>
          <a:bodyPr/>
          <a:lstStyle/>
          <a:p>
            <a:fld id="{85F5B7A5-34A7-4AB0-A34F-A4DF2002FA98}" type="slidenum">
              <a:rPr lang="en-US" smtClean="0"/>
              <a:t>34</a:t>
            </a:fld>
            <a:endParaRPr lang="en-US" dirty="0"/>
          </a:p>
        </p:txBody>
      </p:sp>
    </p:spTree>
    <p:extLst>
      <p:ext uri="{BB962C8B-B14F-4D97-AF65-F5344CB8AC3E}">
        <p14:creationId xmlns:p14="http://schemas.microsoft.com/office/powerpoint/2010/main" val="1600579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dirty="0"/>
              <a:t>Tool/Intervention</a:t>
            </a:r>
          </a:p>
        </p:txBody>
      </p:sp>
      <p:pic>
        <p:nvPicPr>
          <p:cNvPr id="19" name="Picture 18" descr="DepCare logo.">
            <a:extLst>
              <a:ext uri="{FF2B5EF4-FFF2-40B4-BE49-F238E27FC236}">
                <a16:creationId xmlns:a16="http://schemas.microsoft.com/office/drawing/2014/main" id="{D7E13C54-78A0-8B36-266D-C97EB53131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45" y="1561432"/>
            <a:ext cx="2335095" cy="698407"/>
          </a:xfrm>
          <a:prstGeom prst="rect">
            <a:avLst/>
          </a:prstGeom>
        </p:spPr>
      </p:pic>
      <p:pic>
        <p:nvPicPr>
          <p:cNvPr id="21" name="Picture 20" descr="This is a screenshot of the first DepCare app.">
            <a:extLst>
              <a:ext uri="{FF2B5EF4-FFF2-40B4-BE49-F238E27FC236}">
                <a16:creationId xmlns:a16="http://schemas.microsoft.com/office/drawing/2014/main" id="{E73B840A-91A9-94F8-A104-A38E627CA497}"/>
              </a:ext>
            </a:extLst>
          </p:cNvPr>
          <p:cNvPicPr>
            <a:picLocks noChangeAspect="1"/>
          </p:cNvPicPr>
          <p:nvPr/>
        </p:nvPicPr>
        <p:blipFill>
          <a:blip r:embed="rId3"/>
          <a:stretch>
            <a:fillRect/>
          </a:stretch>
        </p:blipFill>
        <p:spPr>
          <a:xfrm>
            <a:off x="304800" y="2667572"/>
            <a:ext cx="2403783" cy="1880323"/>
          </a:xfrm>
          <a:prstGeom prst="rect">
            <a:avLst/>
          </a:prstGeom>
        </p:spPr>
      </p:pic>
      <p:sp>
        <p:nvSpPr>
          <p:cNvPr id="23" name="TextBox 22">
            <a:extLst>
              <a:ext uri="{FF2B5EF4-FFF2-40B4-BE49-F238E27FC236}">
                <a16:creationId xmlns:a16="http://schemas.microsoft.com/office/drawing/2014/main" id="{E93524CC-5E94-CD3C-3FD2-2F9A88D3800A}"/>
              </a:ext>
            </a:extLst>
          </p:cNvPr>
          <p:cNvSpPr txBox="1"/>
          <p:nvPr/>
        </p:nvSpPr>
        <p:spPr>
          <a:xfrm>
            <a:off x="173191" y="4644016"/>
            <a:ext cx="2667000" cy="1754326"/>
          </a:xfrm>
          <a:prstGeom prst="rect">
            <a:avLst/>
          </a:prstGeom>
          <a:noFill/>
        </p:spPr>
        <p:txBody>
          <a:bodyPr wrap="square" rtlCol="0">
            <a:spAutoFit/>
          </a:bodyPr>
          <a:lstStyle/>
          <a:p>
            <a:pPr algn="ctr"/>
            <a:r>
              <a:rPr lang="en-US" b="1" dirty="0"/>
              <a:t>Web App Texted</a:t>
            </a:r>
          </a:p>
          <a:p>
            <a:pPr algn="ctr"/>
            <a:r>
              <a:rPr lang="en-US" b="1" dirty="0"/>
              <a:t>Bypass PCP Option </a:t>
            </a:r>
          </a:p>
          <a:p>
            <a:pPr algn="ctr"/>
            <a:r>
              <a:rPr lang="en-US" b="1" dirty="0"/>
              <a:t>Psychoeducation </a:t>
            </a:r>
          </a:p>
          <a:p>
            <a:pPr algn="ctr"/>
            <a:r>
              <a:rPr lang="en-US" b="1" dirty="0"/>
              <a:t>Activation </a:t>
            </a:r>
          </a:p>
          <a:p>
            <a:pPr algn="ctr"/>
            <a:r>
              <a:rPr lang="en-US" b="1" dirty="0"/>
              <a:t>Personalized</a:t>
            </a:r>
          </a:p>
          <a:p>
            <a:pPr algn="ctr"/>
            <a:r>
              <a:rPr lang="en-US" b="1" dirty="0"/>
              <a:t>Access to CBT Apps </a:t>
            </a:r>
          </a:p>
        </p:txBody>
      </p:sp>
      <p:pic>
        <p:nvPicPr>
          <p:cNvPr id="4" name="Picture 3" descr="This is a chart of the Systems Usability Scale.">
            <a:extLst>
              <a:ext uri="{FF2B5EF4-FFF2-40B4-BE49-F238E27FC236}">
                <a16:creationId xmlns:a16="http://schemas.microsoft.com/office/drawing/2014/main" id="{921284E8-A257-362D-893E-AF8A2195F220}"/>
              </a:ext>
            </a:extLst>
          </p:cNvPr>
          <p:cNvPicPr>
            <a:picLocks noChangeAspect="1"/>
          </p:cNvPicPr>
          <p:nvPr/>
        </p:nvPicPr>
        <p:blipFill>
          <a:blip r:embed="rId4"/>
          <a:stretch>
            <a:fillRect/>
          </a:stretch>
        </p:blipFill>
        <p:spPr>
          <a:xfrm>
            <a:off x="3089425" y="2374228"/>
            <a:ext cx="4041998" cy="3145809"/>
          </a:xfrm>
          <a:prstGeom prst="rect">
            <a:avLst/>
          </a:prstGeom>
        </p:spPr>
      </p:pic>
      <p:pic>
        <p:nvPicPr>
          <p:cNvPr id="20" name="Picture 19" descr="This is a screenshot of the updated DepCare app tool flow.">
            <a:extLst>
              <a:ext uri="{FF2B5EF4-FFF2-40B4-BE49-F238E27FC236}">
                <a16:creationId xmlns:a16="http://schemas.microsoft.com/office/drawing/2014/main" id="{DE8E8353-326D-655A-4769-E3625A1C7DE3}"/>
              </a:ext>
            </a:extLst>
          </p:cNvPr>
          <p:cNvPicPr>
            <a:picLocks noChangeAspect="1"/>
          </p:cNvPicPr>
          <p:nvPr/>
        </p:nvPicPr>
        <p:blipFill rotWithShape="1">
          <a:blip r:embed="rId5">
            <a:extLst>
              <a:ext uri="{28A0092B-C50C-407E-A947-70E740481C1C}">
                <a14:useLocalDpi xmlns:a14="http://schemas.microsoft.com/office/drawing/2010/main" val="0"/>
              </a:ext>
            </a:extLst>
          </a:blip>
          <a:srcRect l="1950" r="1950"/>
          <a:stretch/>
        </p:blipFill>
        <p:spPr>
          <a:xfrm>
            <a:off x="6596025" y="1337963"/>
            <a:ext cx="5291175" cy="5293820"/>
          </a:xfrm>
          <a:prstGeom prst="rect">
            <a:avLst/>
          </a:prstGeom>
        </p:spPr>
      </p:pic>
      <p:sp>
        <p:nvSpPr>
          <p:cNvPr id="6" name="Footer Placeholder 3">
            <a:extLst>
              <a:ext uri="{FF2B5EF4-FFF2-40B4-BE49-F238E27FC236}">
                <a16:creationId xmlns:a16="http://schemas.microsoft.com/office/drawing/2014/main" id="{D56B03EC-7638-F912-667C-47F182C0D5D6}"/>
              </a:ext>
            </a:extLst>
          </p:cNvPr>
          <p:cNvSpPr txBox="1">
            <a:spLocks/>
          </p:cNvSpPr>
          <p:nvPr/>
        </p:nvSpPr>
        <p:spPr bwMode="gray">
          <a:xfrm>
            <a:off x="-2119972" y="6494464"/>
            <a:ext cx="5363633" cy="274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609585" rtl="0" eaLnBrk="0" latinLnBrk="0" hangingPunct="0">
              <a:spcBef>
                <a:spcPct val="0"/>
              </a:spcBef>
              <a:defRPr sz="1467" kern="1200">
                <a:solidFill>
                  <a:schemeClr val="bg2"/>
                </a:solidFill>
                <a:latin typeface="Arial" charset="0"/>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333" dirty="0">
                <a:solidFill>
                  <a:schemeClr val="tx1"/>
                </a:solidFill>
              </a:rPr>
              <a:t>Dauber [Moise senior] </a:t>
            </a:r>
            <a:r>
              <a:rPr lang="en-US" sz="1333" i="1" dirty="0">
                <a:solidFill>
                  <a:schemeClr val="tx1"/>
                </a:solidFill>
              </a:rPr>
              <a:t>under review</a:t>
            </a:r>
          </a:p>
        </p:txBody>
      </p:sp>
      <p:sp>
        <p:nvSpPr>
          <p:cNvPr id="3" name="Slide Number Placeholder 2">
            <a:extLst>
              <a:ext uri="{FF2B5EF4-FFF2-40B4-BE49-F238E27FC236}">
                <a16:creationId xmlns:a16="http://schemas.microsoft.com/office/drawing/2014/main" id="{FA7AACD6-0DAC-2A26-037C-BB64ECA8A94C}"/>
              </a:ext>
            </a:extLst>
          </p:cNvPr>
          <p:cNvSpPr>
            <a:spLocks noGrp="1"/>
          </p:cNvSpPr>
          <p:nvPr>
            <p:ph type="sldNum" sz="quarter" idx="10"/>
          </p:nvPr>
        </p:nvSpPr>
        <p:spPr>
          <a:xfrm>
            <a:off x="8852971" y="6519499"/>
            <a:ext cx="2743200" cy="365125"/>
          </a:xfrm>
        </p:spPr>
        <p:txBody>
          <a:bodyPr/>
          <a:lstStyle/>
          <a:p>
            <a:fld id="{85F5B7A5-34A7-4AB0-A34F-A4DF2002FA98}" type="slidenum">
              <a:rPr lang="en-US" smtClean="0"/>
              <a:t>35</a:t>
            </a:fld>
            <a:endParaRPr lang="en-US" dirty="0"/>
          </a:p>
        </p:txBody>
      </p:sp>
    </p:spTree>
    <p:extLst>
      <p:ext uri="{BB962C8B-B14F-4D97-AF65-F5344CB8AC3E}">
        <p14:creationId xmlns:p14="http://schemas.microsoft.com/office/powerpoint/2010/main" val="2198819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82933BB-AE60-F1A7-BD05-71A3617DEDB6}"/>
              </a:ext>
            </a:extLst>
          </p:cNvPr>
          <p:cNvSpPr>
            <a:spLocks noGrp="1"/>
          </p:cNvSpPr>
          <p:nvPr>
            <p:ph type="title"/>
          </p:nvPr>
        </p:nvSpPr>
        <p:spPr/>
        <p:txBody>
          <a:bodyPr>
            <a:normAutofit fontScale="90000"/>
          </a:bodyPr>
          <a:lstStyle/>
          <a:p>
            <a:r>
              <a:rPr lang="en-US" spc="-300" dirty="0"/>
              <a:t>A stakeholder designed multi-level sustainability strategy: </a:t>
            </a:r>
            <a:r>
              <a:rPr lang="en-US" spc="-300" dirty="0" err="1"/>
              <a:t>DepCare</a:t>
            </a:r>
            <a:r>
              <a:rPr lang="en-US" spc="-300" dirty="0"/>
              <a:t> </a:t>
            </a:r>
            <a:br>
              <a:rPr lang="en-US" spc="-300" dirty="0"/>
            </a:br>
            <a:endParaRPr lang="en-US" dirty="0"/>
          </a:p>
        </p:txBody>
      </p:sp>
      <p:pic>
        <p:nvPicPr>
          <p:cNvPr id="7" name="Picture 6" descr="This graphic shows the research study workflow.">
            <a:extLst>
              <a:ext uri="{FF2B5EF4-FFF2-40B4-BE49-F238E27FC236}">
                <a16:creationId xmlns:a16="http://schemas.microsoft.com/office/drawing/2014/main" id="{BFE6495B-96B5-613C-2663-02A3283A6B8F}"/>
              </a:ext>
            </a:extLst>
          </p:cNvPr>
          <p:cNvPicPr>
            <a:picLocks noChangeAspect="1"/>
          </p:cNvPicPr>
          <p:nvPr/>
        </p:nvPicPr>
        <p:blipFill>
          <a:blip r:embed="rId2"/>
          <a:stretch>
            <a:fillRect/>
          </a:stretch>
        </p:blipFill>
        <p:spPr>
          <a:xfrm>
            <a:off x="241738" y="1966605"/>
            <a:ext cx="11778846" cy="4009109"/>
          </a:xfrm>
          <a:prstGeom prst="rect">
            <a:avLst/>
          </a:prstGeom>
        </p:spPr>
      </p:pic>
      <p:sp>
        <p:nvSpPr>
          <p:cNvPr id="12" name="TextBox 11">
            <a:extLst>
              <a:ext uri="{FF2B5EF4-FFF2-40B4-BE49-F238E27FC236}">
                <a16:creationId xmlns:a16="http://schemas.microsoft.com/office/drawing/2014/main" id="{E83AE695-7301-C283-BC3F-E7A6ADA7D6A3}"/>
              </a:ext>
            </a:extLst>
          </p:cNvPr>
          <p:cNvSpPr txBox="1"/>
          <p:nvPr/>
        </p:nvSpPr>
        <p:spPr>
          <a:xfrm>
            <a:off x="7683062" y="5831856"/>
            <a:ext cx="4267200" cy="523220"/>
          </a:xfrm>
          <a:prstGeom prst="rect">
            <a:avLst/>
          </a:prstGeom>
          <a:noFill/>
        </p:spPr>
        <p:txBody>
          <a:bodyPr wrap="square">
            <a:spAutoFit/>
          </a:bodyPr>
          <a:lstStyle/>
          <a:p>
            <a:r>
              <a:rPr lang="en-US" sz="1400" b="1" dirty="0">
                <a:latin typeface="Helvetica Neue" panose="02000503000000020004" pitchFamily="2" charset="0"/>
              </a:rPr>
              <a:t>Fidelity.</a:t>
            </a:r>
            <a:r>
              <a:rPr lang="en-US" sz="1400" dirty="0">
                <a:latin typeface="Helvetica Neue" panose="02000503000000020004" pitchFamily="2" charset="0"/>
              </a:rPr>
              <a:t> ≥ 1 champion/clinic attended every TA meeting (n=9, 21 attendees)</a:t>
            </a:r>
          </a:p>
        </p:txBody>
      </p:sp>
      <p:sp>
        <p:nvSpPr>
          <p:cNvPr id="9" name="TextBox 8">
            <a:extLst>
              <a:ext uri="{FF2B5EF4-FFF2-40B4-BE49-F238E27FC236}">
                <a16:creationId xmlns:a16="http://schemas.microsoft.com/office/drawing/2014/main" id="{362BEBEB-3AEE-D611-C9EA-12129BB95411}"/>
              </a:ext>
            </a:extLst>
          </p:cNvPr>
          <p:cNvSpPr txBox="1"/>
          <p:nvPr/>
        </p:nvSpPr>
        <p:spPr>
          <a:xfrm>
            <a:off x="4373729" y="6270205"/>
            <a:ext cx="2122312" cy="584775"/>
          </a:xfrm>
          <a:prstGeom prst="rect">
            <a:avLst/>
          </a:prstGeom>
          <a:noFill/>
        </p:spPr>
        <p:txBody>
          <a:bodyPr wrap="square" rtlCol="0">
            <a:spAutoFit/>
          </a:bodyPr>
          <a:lstStyle/>
          <a:p>
            <a:r>
              <a:rPr lang="en-US" sz="3200" dirty="0"/>
              <a:t>2021-2022</a:t>
            </a:r>
          </a:p>
        </p:txBody>
      </p:sp>
      <p:sp>
        <p:nvSpPr>
          <p:cNvPr id="5" name="Footer Placeholder 3">
            <a:extLst>
              <a:ext uri="{FF2B5EF4-FFF2-40B4-BE49-F238E27FC236}">
                <a16:creationId xmlns:a16="http://schemas.microsoft.com/office/drawing/2014/main" id="{2CF389DE-1DB5-30E8-A0BE-B71A031EB614}"/>
              </a:ext>
            </a:extLst>
          </p:cNvPr>
          <p:cNvSpPr txBox="1">
            <a:spLocks/>
          </p:cNvSpPr>
          <p:nvPr/>
        </p:nvSpPr>
        <p:spPr>
          <a:xfrm>
            <a:off x="6656951" y="6562592"/>
            <a:ext cx="5363633" cy="2746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Moise et al., 2023, Implementation Science Communications</a:t>
            </a:r>
            <a:endParaRPr lang="en-US" sz="1400" dirty="0"/>
          </a:p>
        </p:txBody>
      </p:sp>
      <p:sp>
        <p:nvSpPr>
          <p:cNvPr id="3" name="Slide Number Placeholder 2">
            <a:extLst>
              <a:ext uri="{FF2B5EF4-FFF2-40B4-BE49-F238E27FC236}">
                <a16:creationId xmlns:a16="http://schemas.microsoft.com/office/drawing/2014/main" id="{77ACCF42-E2AB-59C1-EDBC-F214D24412FC}"/>
              </a:ext>
            </a:extLst>
          </p:cNvPr>
          <p:cNvSpPr>
            <a:spLocks noGrp="1"/>
          </p:cNvSpPr>
          <p:nvPr>
            <p:ph type="sldNum" sz="quarter" idx="10"/>
          </p:nvPr>
        </p:nvSpPr>
        <p:spPr/>
        <p:txBody>
          <a:bodyPr/>
          <a:lstStyle/>
          <a:p>
            <a:fld id="{85F5B7A5-34A7-4AB0-A34F-A4DF2002FA98}" type="slidenum">
              <a:rPr lang="en-US" smtClean="0"/>
              <a:t>36</a:t>
            </a:fld>
            <a:endParaRPr lang="en-US" dirty="0"/>
          </a:p>
        </p:txBody>
      </p:sp>
    </p:spTree>
    <p:extLst>
      <p:ext uri="{BB962C8B-B14F-4D97-AF65-F5344CB8AC3E}">
        <p14:creationId xmlns:p14="http://schemas.microsoft.com/office/powerpoint/2010/main" val="64989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5262-954A-1593-B46E-9372C38279E8}"/>
              </a:ext>
            </a:extLst>
          </p:cNvPr>
          <p:cNvSpPr>
            <a:spLocks noGrp="1"/>
          </p:cNvSpPr>
          <p:nvPr>
            <p:ph type="title"/>
          </p:nvPr>
        </p:nvSpPr>
        <p:spPr>
          <a:xfrm>
            <a:off x="306916" y="212130"/>
            <a:ext cx="11578167" cy="1096963"/>
          </a:xfrm>
        </p:spPr>
        <p:txBody>
          <a:bodyPr/>
          <a:lstStyle/>
          <a:p>
            <a:r>
              <a:rPr lang="en-US" dirty="0"/>
              <a:t>Findings: Pre-Post Optimization Rates</a:t>
            </a:r>
          </a:p>
        </p:txBody>
      </p:sp>
      <p:pic>
        <p:nvPicPr>
          <p:cNvPr id="8" name="Picture 7" descr="This is a chart of the pre and post optimization rates for patients and providers.">
            <a:extLst>
              <a:ext uri="{FF2B5EF4-FFF2-40B4-BE49-F238E27FC236}">
                <a16:creationId xmlns:a16="http://schemas.microsoft.com/office/drawing/2014/main" id="{7DE024A9-CD73-A0F5-C220-0F36DF2ACE04}"/>
              </a:ext>
            </a:extLst>
          </p:cNvPr>
          <p:cNvPicPr>
            <a:picLocks noChangeAspect="1"/>
          </p:cNvPicPr>
          <p:nvPr/>
        </p:nvPicPr>
        <p:blipFill>
          <a:blip r:embed="rId3"/>
          <a:stretch>
            <a:fillRect/>
          </a:stretch>
        </p:blipFill>
        <p:spPr>
          <a:xfrm>
            <a:off x="1853081" y="1698603"/>
            <a:ext cx="8309568" cy="4657748"/>
          </a:xfrm>
          <a:prstGeom prst="rect">
            <a:avLst/>
          </a:prstGeom>
        </p:spPr>
      </p:pic>
      <p:sp>
        <p:nvSpPr>
          <p:cNvPr id="3" name="Slide Number Placeholder 2">
            <a:extLst>
              <a:ext uri="{FF2B5EF4-FFF2-40B4-BE49-F238E27FC236}">
                <a16:creationId xmlns:a16="http://schemas.microsoft.com/office/drawing/2014/main" id="{8DF638CB-E95F-FFDF-3CB6-9CA798D9B4C3}"/>
              </a:ext>
            </a:extLst>
          </p:cNvPr>
          <p:cNvSpPr>
            <a:spLocks noGrp="1"/>
          </p:cNvSpPr>
          <p:nvPr>
            <p:ph type="sldNum" sz="quarter" idx="10"/>
          </p:nvPr>
        </p:nvSpPr>
        <p:spPr/>
        <p:txBody>
          <a:bodyPr/>
          <a:lstStyle/>
          <a:p>
            <a:fld id="{85F5B7A5-34A7-4AB0-A34F-A4DF2002FA98}" type="slidenum">
              <a:rPr lang="en-US" smtClean="0"/>
              <a:t>37</a:t>
            </a:fld>
            <a:endParaRPr lang="en-US"/>
          </a:p>
        </p:txBody>
      </p:sp>
    </p:spTree>
    <p:extLst>
      <p:ext uri="{BB962C8B-B14F-4D97-AF65-F5344CB8AC3E}">
        <p14:creationId xmlns:p14="http://schemas.microsoft.com/office/powerpoint/2010/main" val="1804175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0529A33-6CB4-50C9-F575-649E2F2BA3EC}"/>
              </a:ext>
            </a:extLst>
          </p:cNvPr>
          <p:cNvSpPr>
            <a:spLocks noGrp="1"/>
          </p:cNvSpPr>
          <p:nvPr>
            <p:ph type="title"/>
          </p:nvPr>
        </p:nvSpPr>
        <p:spPr/>
        <p:txBody>
          <a:bodyPr>
            <a:normAutofit fontScale="90000"/>
          </a:bodyPr>
          <a:lstStyle/>
          <a:p>
            <a:r>
              <a:rPr lang="en-US" dirty="0"/>
              <a:t>Findings: Pre-Post CC Metrics</a:t>
            </a:r>
          </a:p>
        </p:txBody>
      </p:sp>
      <p:pic>
        <p:nvPicPr>
          <p:cNvPr id="7" name="Picture 6" descr="This chart shows the pre and post intervention metrics for the clinics using DepCare and shows improvement across metrics.">
            <a:extLst>
              <a:ext uri="{FF2B5EF4-FFF2-40B4-BE49-F238E27FC236}">
                <a16:creationId xmlns:a16="http://schemas.microsoft.com/office/drawing/2014/main" id="{2AD5F119-D8BA-5594-5466-B7270AACACF8}"/>
              </a:ext>
            </a:extLst>
          </p:cNvPr>
          <p:cNvPicPr>
            <a:picLocks noChangeAspect="1"/>
          </p:cNvPicPr>
          <p:nvPr/>
        </p:nvPicPr>
        <p:blipFill>
          <a:blip r:embed="rId3"/>
          <a:stretch>
            <a:fillRect/>
          </a:stretch>
        </p:blipFill>
        <p:spPr>
          <a:xfrm>
            <a:off x="243333" y="2185341"/>
            <a:ext cx="5852667" cy="3712786"/>
          </a:xfrm>
          <a:prstGeom prst="rect">
            <a:avLst/>
          </a:prstGeom>
        </p:spPr>
      </p:pic>
      <p:pic>
        <p:nvPicPr>
          <p:cNvPr id="10" name="Picture 9" descr="This chart shows the improvement metrics for clinics similar to the clinics who used the intervention and that they did not improve.">
            <a:extLst>
              <a:ext uri="{FF2B5EF4-FFF2-40B4-BE49-F238E27FC236}">
                <a16:creationId xmlns:a16="http://schemas.microsoft.com/office/drawing/2014/main" id="{BB7A9994-1C0C-21E0-BD91-C9127E72B600}"/>
              </a:ext>
            </a:extLst>
          </p:cNvPr>
          <p:cNvPicPr>
            <a:picLocks noChangeAspect="1"/>
          </p:cNvPicPr>
          <p:nvPr/>
        </p:nvPicPr>
        <p:blipFill>
          <a:blip r:embed="rId4"/>
          <a:stretch>
            <a:fillRect/>
          </a:stretch>
        </p:blipFill>
        <p:spPr>
          <a:xfrm>
            <a:off x="5949155" y="2185341"/>
            <a:ext cx="6242845" cy="3456732"/>
          </a:xfrm>
          <a:prstGeom prst="rect">
            <a:avLst/>
          </a:prstGeom>
        </p:spPr>
      </p:pic>
      <p:sp>
        <p:nvSpPr>
          <p:cNvPr id="2" name="TextBox 1">
            <a:extLst>
              <a:ext uri="{FF2B5EF4-FFF2-40B4-BE49-F238E27FC236}">
                <a16:creationId xmlns:a16="http://schemas.microsoft.com/office/drawing/2014/main" id="{16DEB045-C251-369C-29A1-C8D172F5D6FA}"/>
              </a:ext>
            </a:extLst>
          </p:cNvPr>
          <p:cNvSpPr txBox="1"/>
          <p:nvPr/>
        </p:nvSpPr>
        <p:spPr>
          <a:xfrm>
            <a:off x="4191000" y="6173358"/>
            <a:ext cx="4572000" cy="369332"/>
          </a:xfrm>
          <a:prstGeom prst="rect">
            <a:avLst/>
          </a:prstGeom>
          <a:noFill/>
        </p:spPr>
        <p:txBody>
          <a:bodyPr wrap="square" rtlCol="0">
            <a:spAutoFit/>
          </a:bodyPr>
          <a:lstStyle/>
          <a:p>
            <a:r>
              <a:rPr lang="en-US" dirty="0"/>
              <a:t>* No change in low fidelity CCMP clinics </a:t>
            </a:r>
          </a:p>
        </p:txBody>
      </p:sp>
      <p:sp>
        <p:nvSpPr>
          <p:cNvPr id="3" name="Slide Number Placeholder 2">
            <a:extLst>
              <a:ext uri="{FF2B5EF4-FFF2-40B4-BE49-F238E27FC236}">
                <a16:creationId xmlns:a16="http://schemas.microsoft.com/office/drawing/2014/main" id="{0A651866-7135-CDAA-6F3C-66293BAF0810}"/>
              </a:ext>
            </a:extLst>
          </p:cNvPr>
          <p:cNvSpPr>
            <a:spLocks noGrp="1"/>
          </p:cNvSpPr>
          <p:nvPr>
            <p:ph type="sldNum" sz="quarter" idx="10"/>
          </p:nvPr>
        </p:nvSpPr>
        <p:spPr/>
        <p:txBody>
          <a:bodyPr/>
          <a:lstStyle/>
          <a:p>
            <a:fld id="{85F5B7A5-34A7-4AB0-A34F-A4DF2002FA98}" type="slidenum">
              <a:rPr lang="en-US" smtClean="0"/>
              <a:t>38</a:t>
            </a:fld>
            <a:endParaRPr lang="en-US"/>
          </a:p>
        </p:txBody>
      </p:sp>
    </p:spTree>
    <p:extLst>
      <p:ext uri="{BB962C8B-B14F-4D97-AF65-F5344CB8AC3E}">
        <p14:creationId xmlns:p14="http://schemas.microsoft.com/office/powerpoint/2010/main" val="1281677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8">
            <a:extLst>
              <a:ext uri="{FF2B5EF4-FFF2-40B4-BE49-F238E27FC236}">
                <a16:creationId xmlns:a16="http://schemas.microsoft.com/office/drawing/2014/main" id="{779A5991-54E3-EFBB-9E2A-F2133F4B97EB}"/>
              </a:ext>
            </a:extLst>
          </p:cNvPr>
          <p:cNvSpPr>
            <a:spLocks noGrp="1"/>
          </p:cNvSpPr>
          <p:nvPr>
            <p:ph type="title"/>
          </p:nvPr>
        </p:nvSpPr>
        <p:spPr>
          <a:xfrm>
            <a:off x="1676400" y="304800"/>
            <a:ext cx="8839200" cy="617884"/>
          </a:xfrm>
        </p:spPr>
        <p:txBody>
          <a:bodyPr>
            <a:normAutofit fontScale="90000"/>
          </a:bodyPr>
          <a:lstStyle/>
          <a:p>
            <a:r>
              <a:rPr lang="en-US" dirty="0"/>
              <a:t>Findings: Context Matters</a:t>
            </a:r>
          </a:p>
        </p:txBody>
      </p:sp>
      <p:graphicFrame>
        <p:nvGraphicFramePr>
          <p:cNvPr id="7" name="Table 12">
            <a:extLst>
              <a:ext uri="{FF2B5EF4-FFF2-40B4-BE49-F238E27FC236}">
                <a16:creationId xmlns:a16="http://schemas.microsoft.com/office/drawing/2014/main" id="{3069712A-42B7-D957-3CA6-EE307EDBDBD4}"/>
              </a:ext>
            </a:extLst>
          </p:cNvPr>
          <p:cNvGraphicFramePr>
            <a:graphicFrameLocks noGrp="1"/>
          </p:cNvGraphicFramePr>
          <p:nvPr>
            <p:extLst>
              <p:ext uri="{D42A27DB-BD31-4B8C-83A1-F6EECF244321}">
                <p14:modId xmlns:p14="http://schemas.microsoft.com/office/powerpoint/2010/main" val="4004507951"/>
              </p:ext>
            </p:extLst>
          </p:nvPr>
        </p:nvGraphicFramePr>
        <p:xfrm>
          <a:off x="41720" y="1804316"/>
          <a:ext cx="5604883" cy="5263320"/>
        </p:xfrm>
        <a:graphic>
          <a:graphicData uri="http://schemas.openxmlformats.org/drawingml/2006/table">
            <a:tbl>
              <a:tblPr firstRow="1" bandRow="1">
                <a:solidFill>
                  <a:srgbClr val="00B0F0"/>
                </a:solidFill>
                <a:tableStyleId>{5C22544A-7EE6-4342-B048-85BDC9FD1C3A}</a:tableStyleId>
              </a:tblPr>
              <a:tblGrid>
                <a:gridCol w="5604883">
                  <a:extLst>
                    <a:ext uri="{9D8B030D-6E8A-4147-A177-3AD203B41FA5}">
                      <a16:colId xmlns:a16="http://schemas.microsoft.com/office/drawing/2014/main" val="1326303126"/>
                    </a:ext>
                  </a:extLst>
                </a:gridCol>
              </a:tblGrid>
              <a:tr h="442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spc="-150" dirty="0">
                          <a:solidFill>
                            <a:schemeClr val="tx1"/>
                          </a:solidFill>
                        </a:rPr>
                        <a:t>Contextual Factors </a:t>
                      </a:r>
                    </a:p>
                  </a:txBody>
                  <a:tcPr marL="121920" marR="121920" marT="60960" marB="60960">
                    <a:solidFill>
                      <a:schemeClr val="bg1"/>
                    </a:solidFill>
                  </a:tcPr>
                </a:tc>
                <a:extLst>
                  <a:ext uri="{0D108BD9-81ED-4DB2-BD59-A6C34878D82A}">
                    <a16:rowId xmlns:a16="http://schemas.microsoft.com/office/drawing/2014/main" val="4000407664"/>
                  </a:ext>
                </a:extLst>
              </a:tr>
              <a:tr h="377685">
                <a:tc>
                  <a:txBody>
                    <a:bodyPr/>
                    <a:lstStyle/>
                    <a:p>
                      <a:r>
                        <a:rPr lang="en-US" sz="2000" b="1" i="0" dirty="0">
                          <a:solidFill>
                            <a:schemeClr val="bg1"/>
                          </a:solidFill>
                        </a:rPr>
                        <a:t>-Psychosocially complex pts ineligible</a:t>
                      </a:r>
                    </a:p>
                  </a:txBody>
                  <a:tcPr marL="121920" marR="121920" marT="60960" marB="60960">
                    <a:solidFill>
                      <a:schemeClr val="accent1"/>
                    </a:solidFill>
                  </a:tcPr>
                </a:tc>
                <a:extLst>
                  <a:ext uri="{0D108BD9-81ED-4DB2-BD59-A6C34878D82A}">
                    <a16:rowId xmlns:a16="http://schemas.microsoft.com/office/drawing/2014/main" val="2082445392"/>
                  </a:ext>
                </a:extLst>
              </a:tr>
              <a:tr h="835417">
                <a:tc>
                  <a:txBody>
                    <a:bodyPr/>
                    <a:lstStyle/>
                    <a:p>
                      <a:r>
                        <a:rPr lang="en-US" sz="2000" dirty="0">
                          <a:solidFill>
                            <a:schemeClr val="bg1"/>
                          </a:solidFill>
                        </a:rPr>
                        <a:t>-Poor Billing infrastructure</a:t>
                      </a:r>
                    </a:p>
                    <a:p>
                      <a:r>
                        <a:rPr lang="en-US" sz="2000" dirty="0">
                          <a:solidFill>
                            <a:schemeClr val="bg1"/>
                          </a:solidFill>
                        </a:rPr>
                        <a:t>-Fragmented communication</a:t>
                      </a:r>
                    </a:p>
                    <a:p>
                      <a:r>
                        <a:rPr lang="en-US" sz="2000" b="1" dirty="0">
                          <a:solidFill>
                            <a:schemeClr val="bg1"/>
                          </a:solidFill>
                        </a:rPr>
                        <a:t>-Compatibility (eligibility)</a:t>
                      </a:r>
                    </a:p>
                  </a:txBody>
                  <a:tcPr marL="121920" marR="121920" marT="60960" marB="60960">
                    <a:solidFill>
                      <a:srgbClr val="249CE4"/>
                    </a:solidFill>
                  </a:tcPr>
                </a:tc>
                <a:extLst>
                  <a:ext uri="{0D108BD9-81ED-4DB2-BD59-A6C34878D82A}">
                    <a16:rowId xmlns:a16="http://schemas.microsoft.com/office/drawing/2014/main" val="2056858481"/>
                  </a:ext>
                </a:extLst>
              </a:tr>
              <a:tr h="597331">
                <a:tc>
                  <a:txBody>
                    <a:bodyPr/>
                    <a:lstStyle/>
                    <a:p>
                      <a:r>
                        <a:rPr lang="en-US" sz="2000" dirty="0">
                          <a:solidFill>
                            <a:schemeClr val="tx1"/>
                          </a:solidFill>
                        </a:rPr>
                        <a:t>-Low PCP motivation, burnout, no champion</a:t>
                      </a:r>
                    </a:p>
                    <a:p>
                      <a:r>
                        <a:rPr lang="en-US" sz="2000" dirty="0">
                          <a:solidFill>
                            <a:schemeClr val="tx1"/>
                          </a:solidFill>
                        </a:rPr>
                        <a:t>-</a:t>
                      </a:r>
                      <a:r>
                        <a:rPr lang="en-US" sz="2000" b="1" dirty="0">
                          <a:solidFill>
                            <a:schemeClr val="tx1"/>
                          </a:solidFill>
                        </a:rPr>
                        <a:t>Psych turnover, </a:t>
                      </a:r>
                      <a:r>
                        <a:rPr lang="en-US" sz="2000" b="0" dirty="0">
                          <a:solidFill>
                            <a:schemeClr val="tx1"/>
                          </a:solidFill>
                        </a:rPr>
                        <a:t>+ gained more engaged </a:t>
                      </a:r>
                      <a:r>
                        <a:rPr lang="en-US" sz="2000" b="0" dirty="0" err="1">
                          <a:solidFill>
                            <a:schemeClr val="tx1"/>
                          </a:solidFill>
                        </a:rPr>
                        <a:t>Psy</a:t>
                      </a:r>
                      <a:endParaRPr lang="en-US" sz="2000" b="0" dirty="0">
                        <a:solidFill>
                          <a:schemeClr val="tx1"/>
                        </a:solidFill>
                      </a:endParaRPr>
                    </a:p>
                  </a:txBody>
                  <a:tcPr marL="121920" marR="121920" marT="60960" marB="60960">
                    <a:lnB w="12700" cmpd="sng">
                      <a:noFill/>
                    </a:lnB>
                    <a:solidFill>
                      <a:srgbClr val="76D6FF"/>
                    </a:solidFill>
                  </a:tcPr>
                </a:tc>
                <a:extLst>
                  <a:ext uri="{0D108BD9-81ED-4DB2-BD59-A6C34878D82A}">
                    <a16:rowId xmlns:a16="http://schemas.microsoft.com/office/drawing/2014/main" val="1458885492"/>
                  </a:ext>
                </a:extLst>
              </a:tr>
              <a:tr h="597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+Adaptability/Redesign (remote, DBT/CBT, coordination, lower PHQ threshold) + Trialability (Many pilots, screening video) = ⬆ population optimization (e.g., psych/</a:t>
                      </a:r>
                      <a:r>
                        <a:rPr lang="en-US" sz="2000" dirty="0" err="1"/>
                        <a:t>nonCC</a:t>
                      </a:r>
                      <a:r>
                        <a:rPr lang="en-US" sz="2000" dirty="0"/>
                        <a:t>) &amp; ⬆ CC Fidelity = ⬆ Improvement</a:t>
                      </a:r>
                    </a:p>
                    <a:p>
                      <a:endParaRPr lang="en-US" sz="2000" b="0" dirty="0">
                        <a:solidFill>
                          <a:schemeClr val="bg1"/>
                        </a:solidFill>
                      </a:endParaRPr>
                    </a:p>
                  </a:txBody>
                  <a:tcPr marL="121920" marR="121920" marT="60960" marB="60960">
                    <a:lnT w="12700" cmpd="sng">
                      <a:noFill/>
                    </a:lnT>
                    <a:lnB w="12700" cmpd="sng">
                      <a:noFill/>
                    </a:lnB>
                    <a:solidFill>
                      <a:schemeClr val="bg1"/>
                    </a:solidFill>
                  </a:tcPr>
                </a:tc>
                <a:extLst>
                  <a:ext uri="{0D108BD9-81ED-4DB2-BD59-A6C34878D82A}">
                    <a16:rowId xmlns:a16="http://schemas.microsoft.com/office/drawing/2014/main" val="917941544"/>
                  </a:ext>
                </a:extLst>
              </a:tr>
              <a:tr h="569400">
                <a:tc>
                  <a:txBody>
                    <a:bodyPr/>
                    <a:lstStyle/>
                    <a:p>
                      <a:endParaRPr lang="en-US" sz="2800" dirty="0">
                        <a:solidFill>
                          <a:schemeClr val="bg1"/>
                        </a:solidFill>
                      </a:endParaRPr>
                    </a:p>
                  </a:txBody>
                  <a:tcPr marL="121920" marR="121920" marT="60960" marB="60960">
                    <a:lnL w="12700" cmpd="sng">
                      <a:noFill/>
                    </a:lnL>
                    <a:lnR w="12700" cmpd="sng">
                      <a:noFill/>
                    </a:lnR>
                    <a:lnT w="12700" cmpd="sng">
                      <a:noFill/>
                    </a:lnT>
                    <a:lnB w="12700" cmpd="sng">
                      <a:noFill/>
                    </a:lnB>
                    <a:solidFill>
                      <a:schemeClr val="bg1"/>
                    </a:solidFill>
                  </a:tcPr>
                </a:tc>
                <a:extLst>
                  <a:ext uri="{0D108BD9-81ED-4DB2-BD59-A6C34878D82A}">
                    <a16:rowId xmlns:a16="http://schemas.microsoft.com/office/drawing/2014/main" val="983050928"/>
                  </a:ext>
                </a:extLst>
              </a:tr>
            </a:tbl>
          </a:graphicData>
        </a:graphic>
      </p:graphicFrame>
      <p:pic>
        <p:nvPicPr>
          <p:cNvPr id="12" name="Picture 11" descr="This graphic shows five concentric circles that represent context, with the individual in the center circle, inner context in the next circle, outer context in the third circle, innovation in the fourth circle, and process in the fifth circle. ">
            <a:extLst>
              <a:ext uri="{FF2B5EF4-FFF2-40B4-BE49-F238E27FC236}">
                <a16:creationId xmlns:a16="http://schemas.microsoft.com/office/drawing/2014/main" id="{CFF81B47-54CB-A508-2261-1DE4239CEAA6}"/>
              </a:ext>
            </a:extLst>
          </p:cNvPr>
          <p:cNvPicPr>
            <a:picLocks noChangeAspect="1"/>
          </p:cNvPicPr>
          <p:nvPr/>
        </p:nvPicPr>
        <p:blipFill>
          <a:blip r:embed="rId3"/>
          <a:stretch>
            <a:fillRect/>
          </a:stretch>
        </p:blipFill>
        <p:spPr>
          <a:xfrm>
            <a:off x="6096000" y="1728239"/>
            <a:ext cx="5578323" cy="4828450"/>
          </a:xfrm>
          <a:prstGeom prst="rect">
            <a:avLst/>
          </a:prstGeom>
        </p:spPr>
      </p:pic>
    </p:spTree>
    <p:extLst>
      <p:ext uri="{BB962C8B-B14F-4D97-AF65-F5344CB8AC3E}">
        <p14:creationId xmlns:p14="http://schemas.microsoft.com/office/powerpoint/2010/main" val="813638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E9D6CE-A897-A46F-9538-B46FBABD1A30}"/>
              </a:ext>
            </a:extLst>
          </p:cNvPr>
          <p:cNvSpPr>
            <a:spLocks noGrp="1"/>
          </p:cNvSpPr>
          <p:nvPr>
            <p:ph type="title"/>
          </p:nvPr>
        </p:nvSpPr>
        <p:spPr>
          <a:xfrm>
            <a:off x="1676400" y="-617884"/>
            <a:ext cx="8839200" cy="617884"/>
          </a:xfrm>
        </p:spPr>
        <p:txBody>
          <a:bodyPr vert="horz" lIns="91440" tIns="45720" rIns="91440" bIns="45720" rtlCol="0" anchor="b">
            <a:normAutofit fontScale="90000"/>
          </a:bodyPr>
          <a:lstStyle/>
          <a:p>
            <a:r>
              <a:rPr lang="en-US" dirty="0">
                <a:solidFill>
                  <a:schemeClr val="bg1">
                    <a:lumMod val="95000"/>
                  </a:schemeClr>
                </a:solidFill>
              </a:rPr>
              <a:t>AHRQ’s 1999 authorization</a:t>
            </a:r>
          </a:p>
        </p:txBody>
      </p:sp>
      <p:pic>
        <p:nvPicPr>
          <p:cNvPr id="6" name="Content Placeholder 5" descr="The title page of the Act describing AHRQ’s 1999 authorization.">
            <a:extLst>
              <a:ext uri="{FF2B5EF4-FFF2-40B4-BE49-F238E27FC236}">
                <a16:creationId xmlns:a16="http://schemas.microsoft.com/office/drawing/2014/main" id="{B62306BE-7C2E-65C5-7C53-99662F8B6D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381000"/>
            <a:ext cx="5090159" cy="6096000"/>
          </a:xfrm>
          <a:prstGeom prst="rect">
            <a:avLst/>
          </a:prstGeom>
        </p:spPr>
      </p:pic>
      <p:pic>
        <p:nvPicPr>
          <p:cNvPr id="2" name="Picture 1" descr="Text from the Act describing AHRQ’s 1999 authorization.">
            <a:extLst>
              <a:ext uri="{FF2B5EF4-FFF2-40B4-BE49-F238E27FC236}">
                <a16:creationId xmlns:a16="http://schemas.microsoft.com/office/drawing/2014/main" id="{B8C0E3B9-A56F-D42F-76FF-CFA6780168FD}"/>
              </a:ext>
            </a:extLst>
          </p:cNvPr>
          <p:cNvPicPr>
            <a:picLocks noChangeAspect="1"/>
          </p:cNvPicPr>
          <p:nvPr/>
        </p:nvPicPr>
        <p:blipFill>
          <a:blip r:embed="rId4"/>
          <a:stretch>
            <a:fillRect/>
          </a:stretch>
        </p:blipFill>
        <p:spPr>
          <a:xfrm>
            <a:off x="6730830" y="2361430"/>
            <a:ext cx="5054022" cy="3346994"/>
          </a:xfrm>
          <a:prstGeom prst="rect">
            <a:avLst/>
          </a:prstGeom>
        </p:spPr>
      </p:pic>
      <p:sp>
        <p:nvSpPr>
          <p:cNvPr id="4" name="Slide Number Placeholder 3">
            <a:extLst>
              <a:ext uri="{FF2B5EF4-FFF2-40B4-BE49-F238E27FC236}">
                <a16:creationId xmlns:a16="http://schemas.microsoft.com/office/drawing/2014/main" id="{747B456B-C291-E0BB-2946-D23D2AB0474B}"/>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spcAft>
                <a:spcPts val="600"/>
              </a:spcAft>
            </a:pPr>
            <a:fld id="{85F5B7A5-34A7-4AB0-A34F-A4DF2002FA98}" type="slidenum">
              <a:rPr lang="en-US" smtClean="0"/>
              <a:pPr>
                <a:spcAft>
                  <a:spcPts val="600"/>
                </a:spcAft>
              </a:pPr>
              <a:t>4</a:t>
            </a:fld>
            <a:endParaRPr lang="en-US"/>
          </a:p>
        </p:txBody>
      </p:sp>
    </p:spTree>
    <p:extLst>
      <p:ext uri="{BB962C8B-B14F-4D97-AF65-F5344CB8AC3E}">
        <p14:creationId xmlns:p14="http://schemas.microsoft.com/office/powerpoint/2010/main" val="4041782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6F7A7A-5F9A-C498-C0DF-FC3CE4FD6576}"/>
              </a:ext>
            </a:extLst>
          </p:cNvPr>
          <p:cNvSpPr>
            <a:spLocks noGrp="1"/>
          </p:cNvSpPr>
          <p:nvPr>
            <p:ph type="title"/>
          </p:nvPr>
        </p:nvSpPr>
        <p:spPr>
          <a:xfrm>
            <a:off x="-152400" y="52728"/>
            <a:ext cx="11578167" cy="1096963"/>
          </a:xfrm>
        </p:spPr>
        <p:txBody>
          <a:bodyPr>
            <a:normAutofit fontScale="90000"/>
          </a:bodyPr>
          <a:lstStyle/>
          <a:p>
            <a:r>
              <a:rPr lang="en-US" sz="4800" b="1" spc="-300" dirty="0"/>
              <a:t>Findings: Adding PCP education may backfire…</a:t>
            </a:r>
          </a:p>
        </p:txBody>
      </p:sp>
      <p:pic>
        <p:nvPicPr>
          <p:cNvPr id="8" name="Picture 7" descr="This chart shows the data for referrals pre-post in multi versus system level strategies. ">
            <a:extLst>
              <a:ext uri="{FF2B5EF4-FFF2-40B4-BE49-F238E27FC236}">
                <a16:creationId xmlns:a16="http://schemas.microsoft.com/office/drawing/2014/main" id="{CB48F6B5-0C7C-683E-7B9F-82564E90C98B}"/>
              </a:ext>
            </a:extLst>
          </p:cNvPr>
          <p:cNvPicPr>
            <a:picLocks noChangeAspect="1"/>
          </p:cNvPicPr>
          <p:nvPr/>
        </p:nvPicPr>
        <p:blipFill>
          <a:blip r:embed="rId3"/>
          <a:stretch>
            <a:fillRect/>
          </a:stretch>
        </p:blipFill>
        <p:spPr>
          <a:xfrm>
            <a:off x="397133" y="1519053"/>
            <a:ext cx="6023370" cy="2834886"/>
          </a:xfrm>
          <a:prstGeom prst="rect">
            <a:avLst/>
          </a:prstGeom>
        </p:spPr>
      </p:pic>
      <p:pic>
        <p:nvPicPr>
          <p:cNvPr id="9" name="Picture 8" descr="This chart shows the data for three implementation outcomes related to asking more of clinicians: acceptability of collaborative care, feasibility of collaborative care, and appropriateness of collaborative care.">
            <a:extLst>
              <a:ext uri="{FF2B5EF4-FFF2-40B4-BE49-F238E27FC236}">
                <a16:creationId xmlns:a16="http://schemas.microsoft.com/office/drawing/2014/main" id="{43BBA8AC-8540-E278-2883-8D22608213FF}"/>
              </a:ext>
            </a:extLst>
          </p:cNvPr>
          <p:cNvPicPr>
            <a:picLocks noChangeAspect="1"/>
          </p:cNvPicPr>
          <p:nvPr/>
        </p:nvPicPr>
        <p:blipFill>
          <a:blip r:embed="rId4"/>
          <a:stretch>
            <a:fillRect/>
          </a:stretch>
        </p:blipFill>
        <p:spPr>
          <a:xfrm>
            <a:off x="519428" y="4353939"/>
            <a:ext cx="5377138" cy="2109399"/>
          </a:xfrm>
          <a:prstGeom prst="rect">
            <a:avLst/>
          </a:prstGeom>
        </p:spPr>
      </p:pic>
      <p:sp>
        <p:nvSpPr>
          <p:cNvPr id="10" name="TextBox 9">
            <a:extLst>
              <a:ext uri="{FF2B5EF4-FFF2-40B4-BE49-F238E27FC236}">
                <a16:creationId xmlns:a16="http://schemas.microsoft.com/office/drawing/2014/main" id="{8F0204B0-F182-D8F9-07C0-FCC03BFC464E}"/>
              </a:ext>
            </a:extLst>
          </p:cNvPr>
          <p:cNvSpPr txBox="1"/>
          <p:nvPr/>
        </p:nvSpPr>
        <p:spPr>
          <a:xfrm>
            <a:off x="6295435" y="2107170"/>
            <a:ext cx="5653762" cy="4493538"/>
          </a:xfrm>
          <a:prstGeom prst="rect">
            <a:avLst/>
          </a:prstGeom>
          <a:noFill/>
        </p:spPr>
        <p:txBody>
          <a:bodyPr wrap="square">
            <a:spAutoFit/>
          </a:bodyPr>
          <a:lstStyle/>
          <a:p>
            <a:r>
              <a:rPr lang="en-US" sz="2600" b="1" spc="-90" dirty="0">
                <a:highlight>
                  <a:srgbClr val="FFFFFF"/>
                </a:highlight>
                <a:latin typeface="Arial" panose="020B0604020202020204" pitchFamily="34" charset="0"/>
                <a:ea typeface="Calibri" panose="020F0502020204030204" pitchFamily="34" charset="0"/>
                <a:cs typeface="Arial" panose="020B0604020202020204" pitchFamily="34" charset="0"/>
              </a:rPr>
              <a:t>30% Burnout/Insomnia, 20% left clinic (Intervention &gt; Control)</a:t>
            </a:r>
            <a:endParaRPr lang="en-US" sz="2600" spc="-90" dirty="0">
              <a:highlight>
                <a:srgbClr val="FFFFFF"/>
              </a:highlight>
              <a:latin typeface="Arial" panose="020B0604020202020204" pitchFamily="34" charset="0"/>
              <a:ea typeface="Calibri" panose="020F0502020204030204" pitchFamily="34" charset="0"/>
              <a:cs typeface="Arial" panose="020B0604020202020204" pitchFamily="34" charset="0"/>
            </a:endParaRPr>
          </a:p>
          <a:p>
            <a:endParaRPr lang="en-US" sz="1400" spc="-90" dirty="0">
              <a:highlight>
                <a:srgbClr val="FFFFFF"/>
              </a:highlight>
              <a:latin typeface="Arial" panose="020B0604020202020204" pitchFamily="34" charset="0"/>
              <a:ea typeface="Calibri" panose="020F0502020204030204" pitchFamily="34" charset="0"/>
              <a:cs typeface="Arial" panose="020B0604020202020204" pitchFamily="34" charset="0"/>
            </a:endParaRPr>
          </a:p>
          <a:p>
            <a:r>
              <a:rPr lang="en-US" sz="2600" b="1" spc="-90" dirty="0">
                <a:highlight>
                  <a:srgbClr val="FFFFFF"/>
                </a:highlight>
                <a:latin typeface="Arial" panose="020B0604020202020204" pitchFamily="34" charset="0"/>
                <a:ea typeface="Calibri" panose="020F0502020204030204" pitchFamily="34" charset="0"/>
                <a:cs typeface="Arial" panose="020B0604020202020204" pitchFamily="34" charset="0"/>
              </a:rPr>
              <a:t>Facilitators: </a:t>
            </a:r>
            <a:r>
              <a:rPr lang="en-US" sz="2600" spc="-90" dirty="0">
                <a:highlight>
                  <a:srgbClr val="FFFFFF"/>
                </a:highlight>
                <a:latin typeface="Arial" panose="020B0604020202020204" pitchFamily="34" charset="0"/>
                <a:ea typeface="Calibri" panose="020F0502020204030204" pitchFamily="34" charset="0"/>
                <a:cs typeface="Arial" panose="020B0604020202020204" pitchFamily="34" charset="0"/>
              </a:rPr>
              <a:t>high awareness, comfort with meds, ease addressing mental health, CC benefits &gt; costs </a:t>
            </a:r>
          </a:p>
          <a:p>
            <a:endParaRPr lang="en-US" sz="1200" spc="-90" dirty="0">
              <a:highlight>
                <a:srgbClr val="FFFFFF"/>
              </a:highlight>
              <a:latin typeface="Arial" panose="020B0604020202020204" pitchFamily="34" charset="0"/>
              <a:ea typeface="Calibri" panose="020F0502020204030204" pitchFamily="34" charset="0"/>
              <a:cs typeface="Arial" panose="020B0604020202020204" pitchFamily="34" charset="0"/>
            </a:endParaRPr>
          </a:p>
          <a:p>
            <a:r>
              <a:rPr lang="en-US" sz="2600" b="1" spc="-90" dirty="0">
                <a:highlight>
                  <a:srgbClr val="FFFFFF"/>
                </a:highlight>
                <a:latin typeface="Arial" panose="020B0604020202020204" pitchFamily="34" charset="0"/>
                <a:ea typeface="Calibri" panose="020F0502020204030204" pitchFamily="34" charset="0"/>
                <a:cs typeface="Arial" panose="020B0604020202020204" pitchFamily="34" charset="0"/>
              </a:rPr>
              <a:t>Many Barriers: </a:t>
            </a:r>
            <a:r>
              <a:rPr lang="en-US" sz="2600" dirty="0">
                <a:highlight>
                  <a:srgbClr val="FFFFFF"/>
                </a:highlight>
                <a:latin typeface="Arial" panose="020B0604020202020204" pitchFamily="34" charset="0"/>
                <a:ea typeface="Calibri" panose="020F0502020204030204" pitchFamily="34" charset="0"/>
                <a:cs typeface="Arial" panose="020B0604020202020204" pitchFamily="34" charset="0"/>
              </a:rPr>
              <a:t>Relative priority, confidence in result of referrals, lack of time, insufficient resources (despite low care managers caseloads)</a:t>
            </a:r>
          </a:p>
        </p:txBody>
      </p:sp>
      <p:sp>
        <p:nvSpPr>
          <p:cNvPr id="4" name="Slide Number Placeholder 3">
            <a:extLst>
              <a:ext uri="{FF2B5EF4-FFF2-40B4-BE49-F238E27FC236}">
                <a16:creationId xmlns:a16="http://schemas.microsoft.com/office/drawing/2014/main" id="{8209DDA2-6E91-A3EE-7B54-0CD184408979}"/>
              </a:ext>
            </a:extLst>
          </p:cNvPr>
          <p:cNvSpPr>
            <a:spLocks noGrp="1"/>
          </p:cNvSpPr>
          <p:nvPr>
            <p:ph type="sldNum" sz="quarter" idx="10"/>
          </p:nvPr>
        </p:nvSpPr>
        <p:spPr/>
        <p:txBody>
          <a:bodyPr/>
          <a:lstStyle/>
          <a:p>
            <a:fld id="{85F5B7A5-34A7-4AB0-A34F-A4DF2002FA98}" type="slidenum">
              <a:rPr lang="en-US" smtClean="0"/>
              <a:t>40</a:t>
            </a:fld>
            <a:endParaRPr lang="en-US"/>
          </a:p>
        </p:txBody>
      </p:sp>
    </p:spTree>
    <p:extLst>
      <p:ext uri="{BB962C8B-B14F-4D97-AF65-F5344CB8AC3E}">
        <p14:creationId xmlns:p14="http://schemas.microsoft.com/office/powerpoint/2010/main" val="1515850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4A125-0DFE-E4A9-46C6-C4B9EC7BC4CA}"/>
              </a:ext>
            </a:extLst>
          </p:cNvPr>
          <p:cNvSpPr>
            <a:spLocks noGrp="1"/>
          </p:cNvSpPr>
          <p:nvPr>
            <p:ph type="title"/>
          </p:nvPr>
        </p:nvSpPr>
        <p:spPr>
          <a:xfrm>
            <a:off x="-127140" y="20595"/>
            <a:ext cx="11578167" cy="954156"/>
          </a:xfrm>
        </p:spPr>
        <p:txBody>
          <a:bodyPr/>
          <a:lstStyle/>
          <a:p>
            <a:r>
              <a:rPr lang="en-US" sz="4800" b="1" spc="-300" dirty="0"/>
              <a:t>Direct-to-patient activation improves reach</a:t>
            </a:r>
          </a:p>
        </p:txBody>
      </p:sp>
      <p:sp>
        <p:nvSpPr>
          <p:cNvPr id="8" name="TextBox 7">
            <a:extLst>
              <a:ext uri="{FF2B5EF4-FFF2-40B4-BE49-F238E27FC236}">
                <a16:creationId xmlns:a16="http://schemas.microsoft.com/office/drawing/2014/main" id="{CB838A09-C270-57BE-4F74-2C006969C0C4}"/>
              </a:ext>
            </a:extLst>
          </p:cNvPr>
          <p:cNvSpPr txBox="1"/>
          <p:nvPr/>
        </p:nvSpPr>
        <p:spPr>
          <a:xfrm>
            <a:off x="431068" y="1227331"/>
            <a:ext cx="11058445" cy="553998"/>
          </a:xfrm>
          <a:prstGeom prst="rect">
            <a:avLst/>
          </a:prstGeom>
          <a:noFill/>
        </p:spPr>
        <p:txBody>
          <a:bodyPr wrap="square" rtlCol="0">
            <a:spAutoFit/>
          </a:bodyPr>
          <a:lstStyle/>
          <a:p>
            <a:r>
              <a:rPr lang="en-US" sz="3000" dirty="0"/>
              <a:t>(n=56 CC eligible racial/ethnic minority patients) </a:t>
            </a:r>
          </a:p>
        </p:txBody>
      </p:sp>
      <p:pic>
        <p:nvPicPr>
          <p:cNvPr id="10" name="Picture 9" descr="This chart shows the rates of patient optimization.">
            <a:extLst>
              <a:ext uri="{FF2B5EF4-FFF2-40B4-BE49-F238E27FC236}">
                <a16:creationId xmlns:a16="http://schemas.microsoft.com/office/drawing/2014/main" id="{C8449420-B519-E320-3DF5-68CEEA7E84FD}"/>
              </a:ext>
            </a:extLst>
          </p:cNvPr>
          <p:cNvPicPr>
            <a:picLocks noChangeAspect="1"/>
          </p:cNvPicPr>
          <p:nvPr/>
        </p:nvPicPr>
        <p:blipFill>
          <a:blip r:embed="rId3"/>
          <a:stretch>
            <a:fillRect/>
          </a:stretch>
        </p:blipFill>
        <p:spPr>
          <a:xfrm>
            <a:off x="431068" y="1811375"/>
            <a:ext cx="5059885" cy="2872137"/>
          </a:xfrm>
          <a:prstGeom prst="rect">
            <a:avLst/>
          </a:prstGeom>
        </p:spPr>
      </p:pic>
      <p:pic>
        <p:nvPicPr>
          <p:cNvPr id="5" name="Picture 4" descr="This chart shows the rates of provider optimization.">
            <a:extLst>
              <a:ext uri="{FF2B5EF4-FFF2-40B4-BE49-F238E27FC236}">
                <a16:creationId xmlns:a16="http://schemas.microsoft.com/office/drawing/2014/main" id="{4A76DF17-F53C-2CEA-049B-FD8B918C0D76}"/>
              </a:ext>
            </a:extLst>
          </p:cNvPr>
          <p:cNvPicPr>
            <a:picLocks noChangeAspect="1"/>
          </p:cNvPicPr>
          <p:nvPr/>
        </p:nvPicPr>
        <p:blipFill>
          <a:blip r:embed="rId4"/>
          <a:stretch>
            <a:fillRect/>
          </a:stretch>
        </p:blipFill>
        <p:spPr>
          <a:xfrm>
            <a:off x="5661944" y="1811375"/>
            <a:ext cx="5199344" cy="2983642"/>
          </a:xfrm>
          <a:prstGeom prst="rect">
            <a:avLst/>
          </a:prstGeom>
        </p:spPr>
      </p:pic>
      <p:sp>
        <p:nvSpPr>
          <p:cNvPr id="9" name="TextBox 8">
            <a:extLst>
              <a:ext uri="{FF2B5EF4-FFF2-40B4-BE49-F238E27FC236}">
                <a16:creationId xmlns:a16="http://schemas.microsoft.com/office/drawing/2014/main" id="{821E555F-C4E3-B444-B826-0010B23A07B5}"/>
              </a:ext>
            </a:extLst>
          </p:cNvPr>
          <p:cNvSpPr txBox="1"/>
          <p:nvPr/>
        </p:nvSpPr>
        <p:spPr>
          <a:xfrm>
            <a:off x="152401" y="4583544"/>
            <a:ext cx="11690732" cy="2308324"/>
          </a:xfrm>
          <a:prstGeom prst="rect">
            <a:avLst/>
          </a:prstGeom>
          <a:noFill/>
        </p:spPr>
        <p:txBody>
          <a:bodyPr wrap="square" rtlCol="0">
            <a:spAutoFit/>
          </a:bodyPr>
          <a:lstStyle/>
          <a:p>
            <a:r>
              <a:rPr lang="en-US" sz="3200" b="1" spc="-150" dirty="0"/>
              <a:t>Mechanisms</a:t>
            </a:r>
            <a:r>
              <a:rPr lang="en-US" sz="3200" b="1" u="sng" dirty="0"/>
              <a:t> </a:t>
            </a:r>
          </a:p>
          <a:p>
            <a:r>
              <a:rPr lang="en-US" sz="2000" dirty="0"/>
              <a:t>△PHQ: 6 months: -1.7 vs. 0.5; 12 months -2.8 vs. -0.5</a:t>
            </a:r>
          </a:p>
          <a:p>
            <a:r>
              <a:rPr lang="en-US" sz="2000" dirty="0"/>
              <a:t>Higher Trust in PCP, Higher CC acceptability, Fewer perceived CC barriers (insurance, costs, availability, stigma, trust); PCPs </a:t>
            </a:r>
            <a:r>
              <a:rPr lang="en-US" sz="2000" dirty="0">
                <a:highlight>
                  <a:srgbClr val="FFFFFF"/>
                </a:highlight>
                <a:latin typeface="Arial" panose="020B0604020202020204" pitchFamily="34" charset="0"/>
                <a:cs typeface="Arial" panose="020B0604020202020204" pitchFamily="34" charset="0"/>
              </a:rPr>
              <a:t>Normalizing Depression/ Resistance to ownership?</a:t>
            </a:r>
          </a:p>
          <a:p>
            <a:endParaRPr lang="en-US" sz="1100" dirty="0"/>
          </a:p>
          <a:p>
            <a:r>
              <a:rPr lang="en-US" sz="2000" b="1" dirty="0"/>
              <a:t>Roadblocks: </a:t>
            </a:r>
            <a:r>
              <a:rPr lang="en-US" sz="2000" i="1" dirty="0"/>
              <a:t>Consent, Cold calls (no in person approach 2/2 COVID19), low eligibility (~2000 screened/year)</a:t>
            </a:r>
          </a:p>
        </p:txBody>
      </p:sp>
      <p:sp>
        <p:nvSpPr>
          <p:cNvPr id="3" name="Slide Number Placeholder 2">
            <a:extLst>
              <a:ext uri="{FF2B5EF4-FFF2-40B4-BE49-F238E27FC236}">
                <a16:creationId xmlns:a16="http://schemas.microsoft.com/office/drawing/2014/main" id="{5576A164-EA76-CD38-665D-8C42482CC8BF}"/>
              </a:ext>
            </a:extLst>
          </p:cNvPr>
          <p:cNvSpPr>
            <a:spLocks noGrp="1"/>
          </p:cNvSpPr>
          <p:nvPr>
            <p:ph type="sldNum" sz="quarter" idx="10"/>
          </p:nvPr>
        </p:nvSpPr>
        <p:spPr/>
        <p:txBody>
          <a:bodyPr/>
          <a:lstStyle/>
          <a:p>
            <a:fld id="{85F5B7A5-34A7-4AB0-A34F-A4DF2002FA98}" type="slidenum">
              <a:rPr lang="en-US" smtClean="0"/>
              <a:t>41</a:t>
            </a:fld>
            <a:endParaRPr lang="en-US"/>
          </a:p>
        </p:txBody>
      </p:sp>
    </p:spTree>
    <p:extLst>
      <p:ext uri="{BB962C8B-B14F-4D97-AF65-F5344CB8AC3E}">
        <p14:creationId xmlns:p14="http://schemas.microsoft.com/office/powerpoint/2010/main" val="1659548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dirty="0"/>
              <a:t>Lesson Learned</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609600" y="1646238"/>
            <a:ext cx="10972800" cy="4830762"/>
          </a:xfrm>
        </p:spPr>
        <p:txBody>
          <a:bodyPr>
            <a:normAutofit fontScale="92500"/>
          </a:bodyPr>
          <a:lstStyle/>
          <a:p>
            <a:r>
              <a:rPr lang="en-US" dirty="0"/>
              <a:t>Theory-informed, system level strategies that promote adaptation may be sufficient to improve population wise treatment optimization rates and CC fidelity/outcomes but not CC reach </a:t>
            </a:r>
          </a:p>
          <a:p>
            <a:r>
              <a:rPr lang="en-US" dirty="0"/>
              <a:t>Well-designed direct-to-consumer approaches may promote reach (disseminate regardless of PHQ score)</a:t>
            </a:r>
          </a:p>
          <a:p>
            <a:r>
              <a:rPr lang="en-US" dirty="0"/>
              <a:t>Additional research on strategies to promote PCP involvement are needed given PCP burnout (adaptation vs. new model)  </a:t>
            </a:r>
          </a:p>
          <a:p>
            <a:r>
              <a:rPr lang="en-US" dirty="0"/>
              <a:t>Implementation Trial Designs </a:t>
            </a:r>
          </a:p>
          <a:p>
            <a:pPr lvl="1"/>
            <a:r>
              <a:rPr lang="en-US" dirty="0"/>
              <a:t>Stepped wedge designs in real world settings (ensure rigorous data collection)</a:t>
            </a:r>
          </a:p>
          <a:p>
            <a:pPr lvl="1"/>
            <a:r>
              <a:rPr lang="en-US" dirty="0"/>
              <a:t>Marginalized populations: tech design, Cold Calls/Remote Consent/ implementation trials</a:t>
            </a:r>
          </a:p>
          <a:p>
            <a:endParaRPr lang="en-US" dirty="0"/>
          </a:p>
        </p:txBody>
      </p:sp>
      <p:sp>
        <p:nvSpPr>
          <p:cNvPr id="3" name="Slide Number Placeholder 2">
            <a:extLst>
              <a:ext uri="{FF2B5EF4-FFF2-40B4-BE49-F238E27FC236}">
                <a16:creationId xmlns:a16="http://schemas.microsoft.com/office/drawing/2014/main" id="{11718C18-1349-BC86-6EB0-A7EC958270A9}"/>
              </a:ext>
            </a:extLst>
          </p:cNvPr>
          <p:cNvSpPr>
            <a:spLocks noGrp="1"/>
          </p:cNvSpPr>
          <p:nvPr>
            <p:ph type="sldNum" sz="quarter" idx="10"/>
          </p:nvPr>
        </p:nvSpPr>
        <p:spPr/>
        <p:txBody>
          <a:bodyPr/>
          <a:lstStyle/>
          <a:p>
            <a:fld id="{85F5B7A5-34A7-4AB0-A34F-A4DF2002FA98}" type="slidenum">
              <a:rPr lang="en-US" smtClean="0"/>
              <a:t>42</a:t>
            </a:fld>
            <a:endParaRPr lang="en-US" dirty="0"/>
          </a:p>
        </p:txBody>
      </p:sp>
    </p:spTree>
    <p:extLst>
      <p:ext uri="{BB962C8B-B14F-4D97-AF65-F5344CB8AC3E}">
        <p14:creationId xmlns:p14="http://schemas.microsoft.com/office/powerpoint/2010/main" val="2446460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BDA3A9-623E-8AF6-6DB8-FE0F11506471}"/>
              </a:ext>
            </a:extLst>
          </p:cNvPr>
          <p:cNvSpPr>
            <a:spLocks noGrp="1"/>
          </p:cNvSpPr>
          <p:nvPr>
            <p:ph type="ctrTitle"/>
          </p:nvPr>
        </p:nvSpPr>
        <p:spPr>
          <a:xfrm>
            <a:off x="667265" y="0"/>
            <a:ext cx="10363200" cy="1295400"/>
          </a:xfrm>
        </p:spPr>
        <p:txBody>
          <a:bodyPr/>
          <a:lstStyle/>
          <a:p>
            <a:r>
              <a:rPr lang="en-US" dirty="0">
                <a:solidFill>
                  <a:schemeClr val="bg1"/>
                </a:solidFill>
              </a:rPr>
              <a:t>Future Directions</a:t>
            </a:r>
            <a:endParaRPr lang="en-US" dirty="0"/>
          </a:p>
        </p:txBody>
      </p:sp>
      <p:pic>
        <p:nvPicPr>
          <p:cNvPr id="5" name="Picture 4" descr="This graphic shows the different mechanisms used in the study.">
            <a:extLst>
              <a:ext uri="{FF2B5EF4-FFF2-40B4-BE49-F238E27FC236}">
                <a16:creationId xmlns:a16="http://schemas.microsoft.com/office/drawing/2014/main" id="{14D5C469-6E45-3FF5-E216-59B6DF03D260}"/>
              </a:ext>
            </a:extLst>
          </p:cNvPr>
          <p:cNvPicPr>
            <a:picLocks noChangeAspect="1"/>
          </p:cNvPicPr>
          <p:nvPr/>
        </p:nvPicPr>
        <p:blipFill rotWithShape="1">
          <a:blip r:embed="rId3"/>
          <a:srcRect t="13687" b="14348"/>
          <a:stretch/>
        </p:blipFill>
        <p:spPr>
          <a:xfrm>
            <a:off x="431094" y="1371600"/>
            <a:ext cx="5859074" cy="2371733"/>
          </a:xfrm>
          <a:prstGeom prst="rect">
            <a:avLst/>
          </a:prstGeom>
        </p:spPr>
      </p:pic>
      <p:pic>
        <p:nvPicPr>
          <p:cNvPr id="8" name="Picture 7" descr="his is the logo for the Center for Behavioral Cardiovascular Health Implementation Science Lab. This is a graphic of three circles connected by lines representing Policy, Research, and Teaching. This is a graphic with the logos for six additional grants that emerged from the DepCare (logo one) study: Rethink, Embrace, iHeart DepCare, RPM Hypertension, Teleheart.">
            <a:extLst>
              <a:ext uri="{FF2B5EF4-FFF2-40B4-BE49-F238E27FC236}">
                <a16:creationId xmlns:a16="http://schemas.microsoft.com/office/drawing/2014/main" id="{E36E33F6-5DDC-DE4A-BA7A-A9DA98AD9ADB}"/>
              </a:ext>
            </a:extLst>
          </p:cNvPr>
          <p:cNvPicPr>
            <a:picLocks noChangeAspect="1"/>
          </p:cNvPicPr>
          <p:nvPr/>
        </p:nvPicPr>
        <p:blipFill>
          <a:blip r:embed="rId4"/>
          <a:stretch>
            <a:fillRect/>
          </a:stretch>
        </p:blipFill>
        <p:spPr>
          <a:xfrm>
            <a:off x="754517" y="4180009"/>
            <a:ext cx="4572396" cy="1585097"/>
          </a:xfrm>
          <a:prstGeom prst="rect">
            <a:avLst/>
          </a:prstGeom>
        </p:spPr>
      </p:pic>
      <p:pic>
        <p:nvPicPr>
          <p:cNvPr id="10" name="Picture 9" descr="This is a graphic of the LHS processes.">
            <a:extLst>
              <a:ext uri="{FF2B5EF4-FFF2-40B4-BE49-F238E27FC236}">
                <a16:creationId xmlns:a16="http://schemas.microsoft.com/office/drawing/2014/main" id="{81AB37BB-10A5-0755-32B2-EFAADB9C8ACA}"/>
              </a:ext>
            </a:extLst>
          </p:cNvPr>
          <p:cNvPicPr>
            <a:picLocks noChangeAspect="1"/>
          </p:cNvPicPr>
          <p:nvPr/>
        </p:nvPicPr>
        <p:blipFill>
          <a:blip r:embed="rId5"/>
          <a:stretch>
            <a:fillRect/>
          </a:stretch>
        </p:blipFill>
        <p:spPr>
          <a:xfrm>
            <a:off x="8141489" y="1460868"/>
            <a:ext cx="3340898" cy="5151566"/>
          </a:xfrm>
          <a:prstGeom prst="rect">
            <a:avLst/>
          </a:prstGeom>
        </p:spPr>
      </p:pic>
    </p:spTree>
    <p:extLst>
      <p:ext uri="{BB962C8B-B14F-4D97-AF65-F5344CB8AC3E}">
        <p14:creationId xmlns:p14="http://schemas.microsoft.com/office/powerpoint/2010/main" val="1566575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D8AD2-8579-57F9-E0FF-B4110D18A7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EBA56C-59A0-2EAB-7D00-04889522ACF6}"/>
              </a:ext>
            </a:extLst>
          </p:cNvPr>
          <p:cNvSpPr>
            <a:spLocks noGrp="1"/>
          </p:cNvSpPr>
          <p:nvPr>
            <p:ph type="title"/>
          </p:nvPr>
        </p:nvSpPr>
        <p:spPr>
          <a:xfrm>
            <a:off x="709612" y="130418"/>
            <a:ext cx="10772775" cy="973014"/>
          </a:xfrm>
        </p:spPr>
        <p:txBody>
          <a:bodyPr>
            <a:normAutofit/>
          </a:bodyPr>
          <a:lstStyle/>
          <a:p>
            <a:r>
              <a:rPr lang="en-US" dirty="0"/>
              <a:t>Presentation 3</a:t>
            </a:r>
          </a:p>
        </p:txBody>
      </p:sp>
      <p:sp>
        <p:nvSpPr>
          <p:cNvPr id="7" name="Title 5">
            <a:extLst>
              <a:ext uri="{FF2B5EF4-FFF2-40B4-BE49-F238E27FC236}">
                <a16:creationId xmlns:a16="http://schemas.microsoft.com/office/drawing/2014/main" id="{75156CBF-B123-C281-B067-DE84D15B14CB}"/>
              </a:ext>
            </a:extLst>
          </p:cNvPr>
          <p:cNvSpPr txBox="1">
            <a:spLocks/>
          </p:cNvSpPr>
          <p:nvPr/>
        </p:nvSpPr>
        <p:spPr>
          <a:xfrm>
            <a:off x="1340878" y="1470660"/>
            <a:ext cx="9493321" cy="1605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baseline="0">
                <a:solidFill>
                  <a:schemeClr val="bg1"/>
                </a:solidFill>
                <a:latin typeface="+mj-lt"/>
                <a:ea typeface="+mj-ea"/>
                <a:cs typeface="+mj-cs"/>
              </a:defRPr>
            </a:lvl1pPr>
          </a:lstStyle>
          <a:p>
            <a:pPr>
              <a:defRPr/>
            </a:pPr>
            <a:r>
              <a:rPr lang="en-US" sz="2800">
                <a:solidFill>
                  <a:schemeClr val="tx1"/>
                </a:solidFill>
              </a:rPr>
              <a:t>The AHRQ Academy</a:t>
            </a:r>
          </a:p>
          <a:p>
            <a:pPr>
              <a:defRPr/>
            </a:pPr>
            <a:endParaRPr lang="en-US" sz="2800">
              <a:solidFill>
                <a:schemeClr val="tx1"/>
              </a:solidFill>
            </a:endParaRPr>
          </a:p>
        </p:txBody>
      </p:sp>
      <p:pic>
        <p:nvPicPr>
          <p:cNvPr id="2050" name="Picture 2" descr="This is a photo of Garrett Moran. ">
            <a:extLst>
              <a:ext uri="{FF2B5EF4-FFF2-40B4-BE49-F238E27FC236}">
                <a16:creationId xmlns:a16="http://schemas.microsoft.com/office/drawing/2014/main" id="{A97EFFC1-8941-8770-0C2D-9262280E811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60786" y="3022602"/>
            <a:ext cx="2667000" cy="3105138"/>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6">
            <a:extLst>
              <a:ext uri="{FF2B5EF4-FFF2-40B4-BE49-F238E27FC236}">
                <a16:creationId xmlns:a16="http://schemas.microsoft.com/office/drawing/2014/main" id="{43F58F30-F849-591C-E9CB-140C1073FE7E}"/>
              </a:ext>
            </a:extLst>
          </p:cNvPr>
          <p:cNvSpPr txBox="1">
            <a:spLocks/>
          </p:cNvSpPr>
          <p:nvPr/>
        </p:nvSpPr>
        <p:spPr>
          <a:xfrm>
            <a:off x="3069357" y="4044864"/>
            <a:ext cx="3116542" cy="18542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000" b="1">
                <a:latin typeface="+mj-lt"/>
                <a:ea typeface="Calibri" panose="020F0502020204030204" pitchFamily="34" charset="0"/>
                <a:cs typeface="Arial" panose="020B0604020202020204" pitchFamily="34" charset="0"/>
              </a:rPr>
              <a:t>Garrett E. Moran</a:t>
            </a:r>
            <a:r>
              <a:rPr lang="en-US" sz="2000" b="1">
                <a:effectLst/>
                <a:latin typeface="+mj-lt"/>
                <a:ea typeface="Calibri" panose="020F0502020204030204" pitchFamily="34" charset="0"/>
                <a:cs typeface="Arial" panose="020B0604020202020204" pitchFamily="34" charset="0"/>
              </a:rPr>
              <a:t>, PhD</a:t>
            </a:r>
          </a:p>
          <a:p>
            <a:pPr marL="0" indent="0">
              <a:buNone/>
              <a:defRPr/>
            </a:pPr>
            <a:r>
              <a:rPr lang="en-US" sz="2000" b="1">
                <a:effectLst/>
                <a:latin typeface="+mj-lt"/>
                <a:ea typeface="Calibri" panose="020F0502020204030204" pitchFamily="34" charset="0"/>
                <a:cs typeface="Arial" panose="020B0604020202020204" pitchFamily="34" charset="0"/>
              </a:rPr>
              <a:t>The AHRQ Academy</a:t>
            </a:r>
            <a:endParaRPr lang="en-US" sz="2000" b="1">
              <a:latin typeface="+mj-lt"/>
            </a:endParaRPr>
          </a:p>
        </p:txBody>
      </p:sp>
      <p:pic>
        <p:nvPicPr>
          <p:cNvPr id="5" name="Picture 4" descr="This is a photo of Neil Korsen.">
            <a:extLst>
              <a:ext uri="{FF2B5EF4-FFF2-40B4-BE49-F238E27FC236}">
                <a16:creationId xmlns:a16="http://schemas.microsoft.com/office/drawing/2014/main" id="{2E06D6C4-834F-8A94-6D5A-DF278F8F34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7539" y="3035405"/>
            <a:ext cx="2806931" cy="3092335"/>
          </a:xfrm>
          <a:prstGeom prst="rect">
            <a:avLst/>
          </a:prstGeom>
        </p:spPr>
      </p:pic>
      <p:sp>
        <p:nvSpPr>
          <p:cNvPr id="6" name="Text Placeholder 6">
            <a:extLst>
              <a:ext uri="{FF2B5EF4-FFF2-40B4-BE49-F238E27FC236}">
                <a16:creationId xmlns:a16="http://schemas.microsoft.com/office/drawing/2014/main" id="{9697E262-2362-F73B-BB21-78780EDFEF5A}"/>
              </a:ext>
            </a:extLst>
          </p:cNvPr>
          <p:cNvSpPr txBox="1">
            <a:spLocks/>
          </p:cNvSpPr>
          <p:nvPr/>
        </p:nvSpPr>
        <p:spPr>
          <a:xfrm>
            <a:off x="9075458" y="4044863"/>
            <a:ext cx="3116542" cy="18542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000" b="1" dirty="0">
                <a:latin typeface="+mj-lt"/>
                <a:ea typeface="Calibri" panose="020F0502020204030204" pitchFamily="34" charset="0"/>
                <a:cs typeface="Arial" panose="020B0604020202020204" pitchFamily="34" charset="0"/>
              </a:rPr>
              <a:t>Neil Korsen</a:t>
            </a:r>
            <a:r>
              <a:rPr lang="en-US" sz="2000" b="1" dirty="0">
                <a:effectLst/>
                <a:latin typeface="+mj-lt"/>
                <a:ea typeface="Calibri" panose="020F0502020204030204" pitchFamily="34" charset="0"/>
                <a:cs typeface="Arial" panose="020B0604020202020204" pitchFamily="34" charset="0"/>
              </a:rPr>
              <a:t>, MD, MSc</a:t>
            </a:r>
          </a:p>
          <a:p>
            <a:pPr marL="0" indent="0">
              <a:buNone/>
              <a:defRPr/>
            </a:pPr>
            <a:r>
              <a:rPr lang="en-US" sz="2000" b="1" dirty="0" err="1">
                <a:latin typeface="+mj-lt"/>
                <a:cs typeface="Arial" panose="020B0604020202020204" pitchFamily="34" charset="0"/>
              </a:rPr>
              <a:t>MaineHealth</a:t>
            </a:r>
            <a:r>
              <a:rPr lang="en-US" sz="2000" b="1" dirty="0">
                <a:latin typeface="+mj-lt"/>
                <a:cs typeface="Arial" panose="020B0604020202020204" pitchFamily="34" charset="0"/>
              </a:rPr>
              <a:t> </a:t>
            </a:r>
          </a:p>
          <a:p>
            <a:pPr marL="0" indent="0">
              <a:buNone/>
              <a:defRPr/>
            </a:pPr>
            <a:r>
              <a:rPr lang="en-US" sz="2000" b="1" dirty="0">
                <a:latin typeface="+mj-lt"/>
                <a:cs typeface="Arial" panose="020B0604020202020204" pitchFamily="34" charset="0"/>
              </a:rPr>
              <a:t>Institute for Research</a:t>
            </a:r>
            <a:endParaRPr lang="en-US" sz="2000" b="1" dirty="0">
              <a:latin typeface="+mj-lt"/>
            </a:endParaRPr>
          </a:p>
        </p:txBody>
      </p:sp>
      <p:sp>
        <p:nvSpPr>
          <p:cNvPr id="3" name="Slide Number Placeholder 2">
            <a:extLst>
              <a:ext uri="{FF2B5EF4-FFF2-40B4-BE49-F238E27FC236}">
                <a16:creationId xmlns:a16="http://schemas.microsoft.com/office/drawing/2014/main" id="{93BAAA17-D8D6-2A3C-F6CD-E57DE5FB4D1B}"/>
              </a:ext>
            </a:extLst>
          </p:cNvPr>
          <p:cNvSpPr>
            <a:spLocks noGrp="1"/>
          </p:cNvSpPr>
          <p:nvPr>
            <p:ph type="sldNum" sz="quarter" idx="10"/>
          </p:nvPr>
        </p:nvSpPr>
        <p:spPr/>
        <p:txBody>
          <a:bodyPr/>
          <a:lstStyle/>
          <a:p>
            <a:fld id="{85F5B7A5-34A7-4AB0-A34F-A4DF2002FA98}" type="slidenum">
              <a:rPr lang="en-US" smtClean="0"/>
              <a:t>44</a:t>
            </a:fld>
            <a:endParaRPr lang="en-US"/>
          </a:p>
        </p:txBody>
      </p:sp>
    </p:spTree>
    <p:extLst>
      <p:ext uri="{BB962C8B-B14F-4D97-AF65-F5344CB8AC3E}">
        <p14:creationId xmlns:p14="http://schemas.microsoft.com/office/powerpoint/2010/main" val="793635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fontScale="90000"/>
          </a:bodyPr>
          <a:lstStyle/>
          <a:p>
            <a:r>
              <a:rPr lang="en-US">
                <a:solidFill>
                  <a:schemeClr val="bg2"/>
                </a:solidFill>
              </a:rPr>
              <a:t>The Academy for Integrating Behavioral Health and Primary Care</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609600" y="1646238"/>
            <a:ext cx="10972800" cy="4832939"/>
          </a:xfrm>
        </p:spPr>
        <p:txBody>
          <a:bodyPr>
            <a:normAutofit lnSpcReduction="10000"/>
          </a:bodyPr>
          <a:lstStyle/>
          <a:p>
            <a:pPr>
              <a:spcBef>
                <a:spcPts val="0"/>
              </a:spcBef>
              <a:spcAft>
                <a:spcPts val="600"/>
              </a:spcAft>
            </a:pPr>
            <a:r>
              <a:rPr lang="en-US" sz="2800"/>
              <a:t>A </a:t>
            </a:r>
            <a:r>
              <a:rPr lang="en-US" sz="2800" b="1"/>
              <a:t>national resource center</a:t>
            </a:r>
            <a:r>
              <a:rPr lang="en-US" sz="2800"/>
              <a:t> for the integration of behavioral health and primary care, including mental health and substance use disorders </a:t>
            </a:r>
          </a:p>
          <a:p>
            <a:pPr>
              <a:spcBef>
                <a:spcPts val="0"/>
              </a:spcBef>
              <a:spcAft>
                <a:spcPts val="600"/>
              </a:spcAft>
            </a:pPr>
            <a:endParaRPr lang="en-US" sz="2800"/>
          </a:p>
          <a:p>
            <a:pPr>
              <a:spcBef>
                <a:spcPts val="0"/>
              </a:spcBef>
              <a:spcAft>
                <a:spcPts val="600"/>
              </a:spcAft>
            </a:pPr>
            <a:r>
              <a:rPr lang="en-US" sz="2800"/>
              <a:t>Established in 2010 with funding</a:t>
            </a:r>
            <a:r>
              <a:rPr lang="en-US" sz="2800">
                <a:solidFill>
                  <a:schemeClr val="tx2"/>
                </a:solidFill>
              </a:rPr>
              <a:t> </a:t>
            </a:r>
            <a:r>
              <a:rPr lang="en-US" sz="2800" b="1"/>
              <a:t>from AHRQ</a:t>
            </a:r>
            <a:r>
              <a:rPr lang="en-US" sz="2800">
                <a:solidFill>
                  <a:schemeClr val="tx2"/>
                </a:solidFill>
              </a:rPr>
              <a:t> </a:t>
            </a:r>
          </a:p>
          <a:p>
            <a:pPr>
              <a:spcBef>
                <a:spcPts val="0"/>
              </a:spcBef>
              <a:spcAft>
                <a:spcPts val="600"/>
              </a:spcAft>
            </a:pPr>
            <a:endParaRPr lang="en-US" sz="2800"/>
          </a:p>
          <a:p>
            <a:pPr>
              <a:spcBef>
                <a:spcPts val="0"/>
              </a:spcBef>
              <a:spcAft>
                <a:spcPts val="600"/>
              </a:spcAft>
            </a:pPr>
            <a:r>
              <a:rPr lang="en-US" sz="2800"/>
              <a:t>Developed with guidance from a national expert panel, the </a:t>
            </a:r>
            <a:r>
              <a:rPr lang="en-US" sz="2800" b="1"/>
              <a:t>National Integration Academy Council (NIAC)</a:t>
            </a:r>
          </a:p>
          <a:p>
            <a:pPr>
              <a:spcBef>
                <a:spcPts val="0"/>
              </a:spcBef>
              <a:spcAft>
                <a:spcPts val="600"/>
              </a:spcAft>
            </a:pPr>
            <a:endParaRPr lang="en-US" sz="2800" b="1"/>
          </a:p>
          <a:p>
            <a:pPr>
              <a:spcBef>
                <a:spcPts val="0"/>
              </a:spcBef>
              <a:spcAft>
                <a:spcPts val="600"/>
              </a:spcAft>
            </a:pPr>
            <a:r>
              <a:rPr lang="en-US" sz="2800"/>
              <a:t>Gathers and disseminates relevant literature and useful tools</a:t>
            </a:r>
          </a:p>
          <a:p>
            <a:endParaRPr lang="en-US"/>
          </a:p>
        </p:txBody>
      </p:sp>
      <p:sp>
        <p:nvSpPr>
          <p:cNvPr id="3" name="Slide Number Placeholder 2">
            <a:extLst>
              <a:ext uri="{FF2B5EF4-FFF2-40B4-BE49-F238E27FC236}">
                <a16:creationId xmlns:a16="http://schemas.microsoft.com/office/drawing/2014/main" id="{41173DB3-99D0-AA36-7A67-0C02F74FE985}"/>
              </a:ext>
            </a:extLst>
          </p:cNvPr>
          <p:cNvSpPr>
            <a:spLocks noGrp="1"/>
          </p:cNvSpPr>
          <p:nvPr>
            <p:ph type="sldNum" sz="quarter" idx="10"/>
          </p:nvPr>
        </p:nvSpPr>
        <p:spPr/>
        <p:txBody>
          <a:bodyPr/>
          <a:lstStyle/>
          <a:p>
            <a:fld id="{85F5B7A5-34A7-4AB0-A34F-A4DF2002FA98}" type="slidenum">
              <a:rPr lang="en-US" smtClean="0"/>
              <a:t>45</a:t>
            </a:fld>
            <a:endParaRPr lang="en-US"/>
          </a:p>
        </p:txBody>
      </p:sp>
    </p:spTree>
    <p:extLst>
      <p:ext uri="{BB962C8B-B14F-4D97-AF65-F5344CB8AC3E}">
        <p14:creationId xmlns:p14="http://schemas.microsoft.com/office/powerpoint/2010/main" val="42029062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2C407-DC69-6008-07DA-BA2AC2D86C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5068DC-76F4-0026-8988-49D4A0A2B7A6}"/>
              </a:ext>
            </a:extLst>
          </p:cNvPr>
          <p:cNvSpPr>
            <a:spLocks noGrp="1"/>
          </p:cNvSpPr>
          <p:nvPr>
            <p:ph type="title"/>
          </p:nvPr>
        </p:nvSpPr>
        <p:spPr/>
        <p:txBody>
          <a:bodyPr>
            <a:normAutofit fontScale="90000"/>
          </a:bodyPr>
          <a:lstStyle/>
          <a:p>
            <a:br>
              <a:rPr lang="en-US"/>
            </a:br>
            <a:r>
              <a:rPr lang="en-US"/>
              <a:t>https://integrationacademy.ahrq.gov/</a:t>
            </a:r>
            <a:br>
              <a:rPr lang="en-US"/>
            </a:br>
            <a:endParaRPr lang="en-US"/>
          </a:p>
        </p:txBody>
      </p:sp>
      <p:pic>
        <p:nvPicPr>
          <p:cNvPr id="8" name="Picture 7" descr="This is a screenshot of AHRQ’s Academy for Integration of Behavioral Health website.">
            <a:extLst>
              <a:ext uri="{FF2B5EF4-FFF2-40B4-BE49-F238E27FC236}">
                <a16:creationId xmlns:a16="http://schemas.microsoft.com/office/drawing/2014/main" id="{2E4E19CD-060B-372E-88DB-09A1D0BD2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353" y="1423580"/>
            <a:ext cx="10383293" cy="5095932"/>
          </a:xfrm>
          <a:prstGeom prst="rect">
            <a:avLst/>
          </a:prstGeom>
          <a:ln w="38100" cap="sq">
            <a:solidFill>
              <a:srgbClr val="000000"/>
            </a:solidFill>
            <a:prstDash val="solid"/>
            <a:miter lim="800000"/>
          </a:ln>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FD30AEBA-52F7-37E7-BBFD-DA89AE0E90F0}"/>
              </a:ext>
            </a:extLst>
          </p:cNvPr>
          <p:cNvSpPr>
            <a:spLocks noGrp="1"/>
          </p:cNvSpPr>
          <p:nvPr>
            <p:ph type="sldNum" sz="quarter" idx="10"/>
          </p:nvPr>
        </p:nvSpPr>
        <p:spPr>
          <a:xfrm>
            <a:off x="8708571" y="6553200"/>
            <a:ext cx="2743200" cy="365125"/>
          </a:xfrm>
        </p:spPr>
        <p:txBody>
          <a:bodyPr/>
          <a:lstStyle/>
          <a:p>
            <a:fld id="{85F5B7A5-34A7-4AB0-A34F-A4DF2002FA98}" type="slidenum">
              <a:rPr lang="en-US" smtClean="0"/>
              <a:t>46</a:t>
            </a:fld>
            <a:endParaRPr lang="en-US"/>
          </a:p>
        </p:txBody>
      </p:sp>
    </p:spTree>
    <p:extLst>
      <p:ext uri="{BB962C8B-B14F-4D97-AF65-F5344CB8AC3E}">
        <p14:creationId xmlns:p14="http://schemas.microsoft.com/office/powerpoint/2010/main" val="7030862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E30A1-41AD-D27B-080A-CC9947AB0799}"/>
              </a:ext>
            </a:extLst>
          </p:cNvPr>
          <p:cNvSpPr>
            <a:spLocks noGrp="1"/>
          </p:cNvSpPr>
          <p:nvPr>
            <p:ph type="title"/>
          </p:nvPr>
        </p:nvSpPr>
        <p:spPr>
          <a:xfrm>
            <a:off x="1676400" y="304800"/>
            <a:ext cx="8839200" cy="617884"/>
          </a:xfrm>
        </p:spPr>
        <p:txBody>
          <a:bodyPr>
            <a:normAutofit fontScale="90000"/>
          </a:bodyPr>
          <a:lstStyle/>
          <a:p>
            <a:r>
              <a:rPr lang="en-US"/>
              <a:t>Brief Historical Background </a:t>
            </a:r>
          </a:p>
        </p:txBody>
      </p:sp>
      <p:sp>
        <p:nvSpPr>
          <p:cNvPr id="3" name="Content Placeholder 2">
            <a:extLst>
              <a:ext uri="{FF2B5EF4-FFF2-40B4-BE49-F238E27FC236}">
                <a16:creationId xmlns:a16="http://schemas.microsoft.com/office/drawing/2014/main" id="{F94C19D9-0D4B-8E8F-CAD8-049C1229DE61}"/>
              </a:ext>
            </a:extLst>
          </p:cNvPr>
          <p:cNvSpPr>
            <a:spLocks noGrp="1"/>
          </p:cNvSpPr>
          <p:nvPr>
            <p:ph idx="1"/>
          </p:nvPr>
        </p:nvSpPr>
        <p:spPr>
          <a:xfrm>
            <a:off x="609600" y="1646238"/>
            <a:ext cx="10972800" cy="4906962"/>
          </a:xfrm>
        </p:spPr>
        <p:txBody>
          <a:bodyPr>
            <a:normAutofit fontScale="92500"/>
          </a:bodyPr>
          <a:lstStyle/>
          <a:p>
            <a:pPr>
              <a:lnSpc>
                <a:spcPct val="110000"/>
              </a:lnSpc>
            </a:pPr>
            <a:r>
              <a:rPr lang="en-US"/>
              <a:t>Early history of collaborative or integrated care dates to 1970s</a:t>
            </a:r>
          </a:p>
          <a:p>
            <a:pPr>
              <a:lnSpc>
                <a:spcPct val="110000"/>
              </a:lnSpc>
            </a:pPr>
            <a:endParaRPr lang="en-US"/>
          </a:p>
          <a:p>
            <a:pPr>
              <a:lnSpc>
                <a:spcPct val="110000"/>
              </a:lnSpc>
            </a:pPr>
            <a:r>
              <a:rPr lang="en-US"/>
              <a:t>Broader awareness came with the President’s New Freedom Commission in the early 2000’s; the Commission’s final report drew attention to the need for integrating behavioral health and primary care</a:t>
            </a:r>
          </a:p>
          <a:p>
            <a:pPr marL="0" indent="0">
              <a:lnSpc>
                <a:spcPct val="110000"/>
              </a:lnSpc>
              <a:buNone/>
            </a:pPr>
            <a:endParaRPr lang="en-US"/>
          </a:p>
          <a:p>
            <a:pPr>
              <a:lnSpc>
                <a:spcPct val="110000"/>
              </a:lnSpc>
            </a:pPr>
            <a:r>
              <a:rPr lang="en-US"/>
              <a:t>AHRQ awarded a grant to Dr. CJ Peek to develop a common definition so the field could use shared terminology</a:t>
            </a:r>
          </a:p>
          <a:p>
            <a:pPr lvl="1">
              <a:lnSpc>
                <a:spcPct val="120000"/>
              </a:lnSpc>
            </a:pPr>
            <a:r>
              <a:rPr lang="en-US" i="1"/>
              <a:t>Lexicon for Behavioral Health and Primary Care Integration: Concepts and Definitions Developed by Expert Consensus</a:t>
            </a:r>
            <a:r>
              <a:rPr lang="en-US"/>
              <a:t> published in 2013, updated in 2023</a:t>
            </a:r>
          </a:p>
          <a:p>
            <a:endParaRPr lang="en-US" sz="2400"/>
          </a:p>
        </p:txBody>
      </p:sp>
      <p:sp>
        <p:nvSpPr>
          <p:cNvPr id="4" name="Slide Number Placeholder 3">
            <a:extLst>
              <a:ext uri="{FF2B5EF4-FFF2-40B4-BE49-F238E27FC236}">
                <a16:creationId xmlns:a16="http://schemas.microsoft.com/office/drawing/2014/main" id="{B5CAEBB5-54BA-5DEA-037C-FC13F6538621}"/>
              </a:ext>
            </a:extLst>
          </p:cNvPr>
          <p:cNvSpPr>
            <a:spLocks noGrp="1"/>
          </p:cNvSpPr>
          <p:nvPr>
            <p:ph type="sldNum" sz="quarter" idx="10"/>
          </p:nvPr>
        </p:nvSpPr>
        <p:spPr>
          <a:xfrm>
            <a:off x="8610600" y="6356351"/>
            <a:ext cx="2743200" cy="365125"/>
          </a:xfrm>
        </p:spPr>
        <p:txBody>
          <a:bodyPr/>
          <a:lstStyle/>
          <a:p>
            <a:fld id="{85F5B7A5-34A7-4AB0-A34F-A4DF2002FA98}" type="slidenum">
              <a:rPr lang="en-US" smtClean="0"/>
              <a:pPr/>
              <a:t>47</a:t>
            </a:fld>
            <a:endParaRPr lang="en-US"/>
          </a:p>
        </p:txBody>
      </p:sp>
    </p:spTree>
    <p:extLst>
      <p:ext uri="{BB962C8B-B14F-4D97-AF65-F5344CB8AC3E}">
        <p14:creationId xmlns:p14="http://schemas.microsoft.com/office/powerpoint/2010/main" val="38324624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6FA0-0F04-2551-B688-5404F9FCE85A}"/>
              </a:ext>
            </a:extLst>
          </p:cNvPr>
          <p:cNvSpPr>
            <a:spLocks noGrp="1"/>
          </p:cNvSpPr>
          <p:nvPr>
            <p:ph type="title"/>
          </p:nvPr>
        </p:nvSpPr>
        <p:spPr>
          <a:xfrm>
            <a:off x="1676400" y="304800"/>
            <a:ext cx="8839200" cy="617884"/>
          </a:xfrm>
        </p:spPr>
        <p:txBody>
          <a:bodyPr>
            <a:normAutofit fontScale="90000"/>
          </a:bodyPr>
          <a:lstStyle/>
          <a:p>
            <a:r>
              <a:rPr lang="en-US"/>
              <a:t>Lexicon Definition</a:t>
            </a:r>
          </a:p>
        </p:txBody>
      </p:sp>
      <p:sp>
        <p:nvSpPr>
          <p:cNvPr id="3" name="Content Placeholder 2">
            <a:extLst>
              <a:ext uri="{FF2B5EF4-FFF2-40B4-BE49-F238E27FC236}">
                <a16:creationId xmlns:a16="http://schemas.microsoft.com/office/drawing/2014/main" id="{2DCCF612-B4FB-5AB0-801F-6D39A8EACF66}"/>
              </a:ext>
            </a:extLst>
          </p:cNvPr>
          <p:cNvSpPr>
            <a:spLocks noGrp="1"/>
          </p:cNvSpPr>
          <p:nvPr>
            <p:ph idx="1"/>
          </p:nvPr>
        </p:nvSpPr>
        <p:spPr>
          <a:xfrm>
            <a:off x="609600" y="1646238"/>
            <a:ext cx="10972800" cy="4525963"/>
          </a:xfrm>
        </p:spPr>
        <p:txBody>
          <a:bodyPr>
            <a:normAutofit/>
          </a:bodyPr>
          <a:lstStyle/>
          <a:p>
            <a:r>
              <a:rPr lang="en-US" b="1"/>
              <a:t>What is integrated behavioral health? </a:t>
            </a:r>
            <a:r>
              <a:rPr lang="en-US" b="1">
                <a:hlinkClick r:id="rId2">
                  <a:extLst>
                    <a:ext uri="{A12FA001-AC4F-418D-AE19-62706E023703}">
                      <ahyp:hlinkClr xmlns:ahyp="http://schemas.microsoft.com/office/drawing/2018/hyperlinkcolor" val="tx"/>
                    </a:ext>
                  </a:extLst>
                </a:hlinkClick>
              </a:rPr>
              <a:t>A general definition</a:t>
            </a:r>
            <a:r>
              <a:rPr lang="en-US"/>
              <a:t>:</a:t>
            </a:r>
          </a:p>
          <a:p>
            <a:endParaRPr lang="en-US"/>
          </a:p>
          <a:p>
            <a:pPr lvl="1"/>
            <a:r>
              <a:rPr lang="en-US"/>
              <a:t>A practice team of primary care and behavioral health clinicians working together with patients and families, using a systematic and cost-effective approach, to provide patient-centered care for a defined population. </a:t>
            </a:r>
          </a:p>
          <a:p>
            <a:pPr lvl="1"/>
            <a:endParaRPr lang="en-US"/>
          </a:p>
          <a:p>
            <a:pPr lvl="1"/>
            <a:r>
              <a:rPr lang="en-US"/>
              <a:t>This care may address mental health and substance use conditions, health behaviors (including their contribution to chronic medical illnesses), life stressors and crises, stress-related physical symptoms, and ineffective patterns of health care utilization.</a:t>
            </a:r>
          </a:p>
          <a:p>
            <a:endParaRPr lang="en-US"/>
          </a:p>
        </p:txBody>
      </p:sp>
      <p:sp>
        <p:nvSpPr>
          <p:cNvPr id="4" name="Slide Number Placeholder 3">
            <a:extLst>
              <a:ext uri="{FF2B5EF4-FFF2-40B4-BE49-F238E27FC236}">
                <a16:creationId xmlns:a16="http://schemas.microsoft.com/office/drawing/2014/main" id="{9706E7B9-6050-8BCD-2B9E-DBAA78EBBC00}"/>
              </a:ext>
            </a:extLst>
          </p:cNvPr>
          <p:cNvSpPr>
            <a:spLocks noGrp="1"/>
          </p:cNvSpPr>
          <p:nvPr>
            <p:ph type="sldNum" sz="quarter" idx="10"/>
          </p:nvPr>
        </p:nvSpPr>
        <p:spPr>
          <a:xfrm>
            <a:off x="8610600" y="6356351"/>
            <a:ext cx="2743200" cy="365125"/>
          </a:xfrm>
        </p:spPr>
        <p:txBody>
          <a:bodyPr/>
          <a:lstStyle/>
          <a:p>
            <a:fld id="{85F5B7A5-34A7-4AB0-A34F-A4DF2002FA98}" type="slidenum">
              <a:rPr lang="en-US" smtClean="0"/>
              <a:pPr/>
              <a:t>48</a:t>
            </a:fld>
            <a:endParaRPr lang="en-US"/>
          </a:p>
        </p:txBody>
      </p:sp>
    </p:spTree>
    <p:extLst>
      <p:ext uri="{BB962C8B-B14F-4D97-AF65-F5344CB8AC3E}">
        <p14:creationId xmlns:p14="http://schemas.microsoft.com/office/powerpoint/2010/main" val="4039117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9829800" cy="617884"/>
          </a:xfrm>
        </p:spPr>
        <p:txBody>
          <a:bodyPr>
            <a:noAutofit/>
          </a:bodyPr>
          <a:lstStyle/>
          <a:p>
            <a:br>
              <a:rPr lang="en-US" sz="3200"/>
            </a:br>
            <a:r>
              <a:rPr lang="en-US" sz="3200"/>
              <a:t>Academy Resources </a:t>
            </a:r>
            <a:br>
              <a:rPr lang="en-US" sz="3200"/>
            </a:br>
            <a:endParaRPr lang="en-US" sz="3200"/>
          </a:p>
        </p:txBody>
      </p:sp>
      <p:sp>
        <p:nvSpPr>
          <p:cNvPr id="3" name="Content Placeholder 2"/>
          <p:cNvSpPr>
            <a:spLocks noGrp="1"/>
          </p:cNvSpPr>
          <p:nvPr>
            <p:ph sz="half" idx="1"/>
          </p:nvPr>
        </p:nvSpPr>
        <p:spPr>
          <a:xfrm>
            <a:off x="596900" y="1547018"/>
            <a:ext cx="10680700" cy="3763964"/>
          </a:xfrm>
        </p:spPr>
        <p:txBody>
          <a:bodyPr>
            <a:normAutofit/>
          </a:bodyPr>
          <a:lstStyle/>
          <a:p>
            <a:pPr marL="0" indent="0" algn="ctr">
              <a:buNone/>
            </a:pPr>
            <a:r>
              <a:rPr lang="en-US" sz="3000"/>
              <a:t>Products: Literature Collection, Topic Briefs, Tools, Professional Practices, and Playbooks</a:t>
            </a:r>
          </a:p>
        </p:txBody>
      </p:sp>
      <p:pic>
        <p:nvPicPr>
          <p:cNvPr id="7" name="Picture 6" descr="This is a screenshot of the top of AHRQs Academy website navigation sections highlighting the Products and Literature Collection sections.">
            <a:extLst>
              <a:ext uri="{FF2B5EF4-FFF2-40B4-BE49-F238E27FC236}">
                <a16:creationId xmlns:a16="http://schemas.microsoft.com/office/drawing/2014/main" id="{D610715D-72B1-FECA-F8A5-157155E02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 y="2743200"/>
            <a:ext cx="11612880" cy="2321307"/>
          </a:xfrm>
          <a:prstGeom prst="rect">
            <a:avLst/>
          </a:prstGeom>
        </p:spPr>
      </p:pic>
      <p:sp>
        <p:nvSpPr>
          <p:cNvPr id="4" name="Slide Number Placeholder 3">
            <a:extLst>
              <a:ext uri="{FF2B5EF4-FFF2-40B4-BE49-F238E27FC236}">
                <a16:creationId xmlns:a16="http://schemas.microsoft.com/office/drawing/2014/main" id="{745C4C01-91DC-B601-DD9C-18F43E9C60C3}"/>
              </a:ext>
            </a:extLst>
          </p:cNvPr>
          <p:cNvSpPr>
            <a:spLocks noGrp="1"/>
          </p:cNvSpPr>
          <p:nvPr>
            <p:ph type="sldNum" sz="quarter" idx="10"/>
          </p:nvPr>
        </p:nvSpPr>
        <p:spPr/>
        <p:txBody>
          <a:bodyPr/>
          <a:lstStyle/>
          <a:p>
            <a:fld id="{85F5B7A5-34A7-4AB0-A34F-A4DF2002FA98}" type="slidenum">
              <a:rPr lang="en-US" smtClean="0"/>
              <a:t>49</a:t>
            </a:fld>
            <a:endParaRPr lang="en-US"/>
          </a:p>
        </p:txBody>
      </p:sp>
    </p:spTree>
    <p:extLst>
      <p:ext uri="{BB962C8B-B14F-4D97-AF65-F5344CB8AC3E}">
        <p14:creationId xmlns:p14="http://schemas.microsoft.com/office/powerpoint/2010/main" val="3352735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8AD0-9711-1161-0918-AB5039968491}"/>
              </a:ext>
            </a:extLst>
          </p:cNvPr>
          <p:cNvSpPr>
            <a:spLocks noGrp="1"/>
          </p:cNvSpPr>
          <p:nvPr>
            <p:ph type="title"/>
          </p:nvPr>
        </p:nvSpPr>
        <p:spPr>
          <a:xfrm>
            <a:off x="1676400" y="-617884"/>
            <a:ext cx="8839200" cy="617884"/>
          </a:xfrm>
        </p:spPr>
        <p:txBody>
          <a:bodyPr vert="horz" lIns="91440" tIns="45720" rIns="91440" bIns="45720" rtlCol="0" anchor="b">
            <a:normAutofit fontScale="90000"/>
          </a:bodyPr>
          <a:lstStyle/>
          <a:p>
            <a:r>
              <a:rPr lang="en-US" dirty="0">
                <a:solidFill>
                  <a:schemeClr val="bg1">
                    <a:lumMod val="95000"/>
                  </a:schemeClr>
                </a:solidFill>
              </a:rPr>
              <a:t>National Center for Excellence</a:t>
            </a:r>
          </a:p>
        </p:txBody>
      </p:sp>
      <p:pic>
        <p:nvPicPr>
          <p:cNvPr id="5" name="Picture 4" descr="This graphic has six quadrants that each describe a part of the National Center for Excellence in Primary Care Research’s mission.">
            <a:extLst>
              <a:ext uri="{FF2B5EF4-FFF2-40B4-BE49-F238E27FC236}">
                <a16:creationId xmlns:a16="http://schemas.microsoft.com/office/drawing/2014/main" id="{670F3CC1-282F-910B-0CA8-84E31F8F21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18560" y="47812"/>
            <a:ext cx="4754880" cy="4037965"/>
          </a:xfrm>
          <a:prstGeom prst="rect">
            <a:avLst/>
          </a:prstGeom>
        </p:spPr>
      </p:pic>
      <p:sp>
        <p:nvSpPr>
          <p:cNvPr id="3" name="Content Placeholder 2">
            <a:extLst>
              <a:ext uri="{FF2B5EF4-FFF2-40B4-BE49-F238E27FC236}">
                <a16:creationId xmlns:a16="http://schemas.microsoft.com/office/drawing/2014/main" id="{5EB84CD7-F5EF-8264-E66A-C5E6BA364286}"/>
              </a:ext>
            </a:extLst>
          </p:cNvPr>
          <p:cNvSpPr>
            <a:spLocks noGrp="1"/>
          </p:cNvSpPr>
          <p:nvPr>
            <p:ph idx="1"/>
          </p:nvPr>
        </p:nvSpPr>
        <p:spPr>
          <a:xfrm>
            <a:off x="590550" y="4114800"/>
            <a:ext cx="11010900" cy="2971801"/>
          </a:xfrm>
        </p:spPr>
        <p:txBody>
          <a:bodyPr>
            <a:normAutofit/>
          </a:bodyPr>
          <a:lstStyle/>
          <a:p>
            <a:pPr marL="0" indent="0">
              <a:buNone/>
            </a:pPr>
            <a:r>
              <a:rPr lang="en-US" sz="2600" dirty="0"/>
              <a:t>Working to:</a:t>
            </a:r>
          </a:p>
          <a:p>
            <a:r>
              <a:rPr lang="en-US" sz="2600" dirty="0"/>
              <a:t>Develop a more coordinated primary care research portfolio &amp; agenda</a:t>
            </a:r>
          </a:p>
          <a:p>
            <a:r>
              <a:rPr lang="en-US" sz="2600" dirty="0"/>
              <a:t>Create more targeted primary care research funding opportunities</a:t>
            </a:r>
          </a:p>
          <a:p>
            <a:r>
              <a:rPr lang="en-US" sz="2600" dirty="0"/>
              <a:t>Support &amp; expand a diverse primary care research workforce</a:t>
            </a:r>
          </a:p>
          <a:p>
            <a:r>
              <a:rPr lang="en-US" sz="2600" dirty="0"/>
              <a:t>Build a more robust &amp; systematic dissemination strategy </a:t>
            </a:r>
          </a:p>
        </p:txBody>
      </p:sp>
      <p:sp>
        <p:nvSpPr>
          <p:cNvPr id="4" name="Slide Number Placeholder 3">
            <a:extLst>
              <a:ext uri="{FF2B5EF4-FFF2-40B4-BE49-F238E27FC236}">
                <a16:creationId xmlns:a16="http://schemas.microsoft.com/office/drawing/2014/main" id="{26992841-74D4-30A4-37E6-71774B36EA8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5B7A5-34A7-4AB0-A34F-A4DF2002FA98}"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0115322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79762-CF48-5734-443B-CB3462256F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CB04D9-5242-2DEC-AAC4-CC4E950AFED2}"/>
              </a:ext>
            </a:extLst>
          </p:cNvPr>
          <p:cNvSpPr>
            <a:spLocks noGrp="1"/>
          </p:cNvSpPr>
          <p:nvPr>
            <p:ph type="title"/>
          </p:nvPr>
        </p:nvSpPr>
        <p:spPr>
          <a:xfrm>
            <a:off x="1066800" y="304800"/>
            <a:ext cx="9829800" cy="617884"/>
          </a:xfrm>
        </p:spPr>
        <p:txBody>
          <a:bodyPr>
            <a:noAutofit/>
          </a:bodyPr>
          <a:lstStyle/>
          <a:p>
            <a:r>
              <a:rPr lang="en-US" sz="3200"/>
              <a:t>Academy Resources: </a:t>
            </a:r>
            <a:br>
              <a:rPr lang="en-US" sz="3200"/>
            </a:br>
            <a:r>
              <a:rPr lang="en-US" sz="3200"/>
              <a:t>Evidence and Best Practices</a:t>
            </a:r>
          </a:p>
        </p:txBody>
      </p:sp>
      <p:sp>
        <p:nvSpPr>
          <p:cNvPr id="3" name="Content Placeholder 2">
            <a:extLst>
              <a:ext uri="{FF2B5EF4-FFF2-40B4-BE49-F238E27FC236}">
                <a16:creationId xmlns:a16="http://schemas.microsoft.com/office/drawing/2014/main" id="{4EC622EB-D66D-62B1-475C-4DEF4E152B17}"/>
              </a:ext>
            </a:extLst>
          </p:cNvPr>
          <p:cNvSpPr>
            <a:spLocks noGrp="1"/>
          </p:cNvSpPr>
          <p:nvPr>
            <p:ph sz="half" idx="1"/>
          </p:nvPr>
        </p:nvSpPr>
        <p:spPr>
          <a:xfrm>
            <a:off x="577920" y="1547018"/>
            <a:ext cx="11309279" cy="3763964"/>
          </a:xfrm>
        </p:spPr>
        <p:txBody>
          <a:bodyPr>
            <a:normAutofit/>
          </a:bodyPr>
          <a:lstStyle/>
          <a:p>
            <a:r>
              <a:rPr lang="en-US" sz="3000"/>
              <a:t>Curated </a:t>
            </a:r>
            <a:r>
              <a:rPr lang="en-US" sz="3000" b="1"/>
              <a:t>Literature Collection</a:t>
            </a:r>
          </a:p>
          <a:p>
            <a:pPr lvl="1"/>
            <a:r>
              <a:rPr lang="en-US" sz="2800"/>
              <a:t>Regularly updated, searchable collection of &gt;9,000 peer-reviewed and grey literature references on the integration of behavioral health and primary care</a:t>
            </a:r>
          </a:p>
        </p:txBody>
      </p:sp>
      <p:pic>
        <p:nvPicPr>
          <p:cNvPr id="12" name="Picture 11" descr="This is a screenshot of the top of AHRQs Academy website navigation highlighting the Products and Literature Collection sections.">
            <a:extLst>
              <a:ext uri="{FF2B5EF4-FFF2-40B4-BE49-F238E27FC236}">
                <a16:creationId xmlns:a16="http://schemas.microsoft.com/office/drawing/2014/main" id="{576B5D25-893C-7720-5BEC-347408DE19E6}"/>
              </a:ext>
            </a:extLst>
          </p:cNvPr>
          <p:cNvPicPr>
            <a:picLocks noChangeAspect="1"/>
          </p:cNvPicPr>
          <p:nvPr/>
        </p:nvPicPr>
        <p:blipFill>
          <a:blip r:embed="rId3"/>
          <a:stretch>
            <a:fillRect/>
          </a:stretch>
        </p:blipFill>
        <p:spPr>
          <a:xfrm>
            <a:off x="304801" y="3619010"/>
            <a:ext cx="11613887" cy="2737341"/>
          </a:xfrm>
          <a:prstGeom prst="rect">
            <a:avLst/>
          </a:prstGeom>
        </p:spPr>
      </p:pic>
      <p:sp>
        <p:nvSpPr>
          <p:cNvPr id="4" name="Slide Number Placeholder 3">
            <a:extLst>
              <a:ext uri="{FF2B5EF4-FFF2-40B4-BE49-F238E27FC236}">
                <a16:creationId xmlns:a16="http://schemas.microsoft.com/office/drawing/2014/main" id="{4F5CE3EC-9848-D0D8-A3F5-8F2F4D3AB201}"/>
              </a:ext>
            </a:extLst>
          </p:cNvPr>
          <p:cNvSpPr>
            <a:spLocks noGrp="1"/>
          </p:cNvSpPr>
          <p:nvPr>
            <p:ph type="sldNum" sz="quarter" idx="10"/>
          </p:nvPr>
        </p:nvSpPr>
        <p:spPr/>
        <p:txBody>
          <a:bodyPr/>
          <a:lstStyle/>
          <a:p>
            <a:fld id="{85F5B7A5-34A7-4AB0-A34F-A4DF2002FA98}" type="slidenum">
              <a:rPr lang="en-US" smtClean="0"/>
              <a:t>50</a:t>
            </a:fld>
            <a:endParaRPr lang="en-US"/>
          </a:p>
        </p:txBody>
      </p:sp>
    </p:spTree>
    <p:extLst>
      <p:ext uri="{BB962C8B-B14F-4D97-AF65-F5344CB8AC3E}">
        <p14:creationId xmlns:p14="http://schemas.microsoft.com/office/powerpoint/2010/main" val="749153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8839200" cy="617884"/>
          </a:xfrm>
        </p:spPr>
        <p:txBody>
          <a:bodyPr>
            <a:normAutofit fontScale="90000"/>
          </a:bodyPr>
          <a:lstStyle/>
          <a:p>
            <a:r>
              <a:rPr lang="en-US"/>
              <a:t>Academy Resources </a:t>
            </a:r>
            <a:br>
              <a:rPr lang="en-US"/>
            </a:br>
            <a:r>
              <a:rPr lang="en-US"/>
              <a:t>Evidence and Best Practices</a:t>
            </a:r>
          </a:p>
        </p:txBody>
      </p:sp>
      <p:sp>
        <p:nvSpPr>
          <p:cNvPr id="3" name="Content Placeholder 2"/>
          <p:cNvSpPr>
            <a:spLocks noGrp="1"/>
          </p:cNvSpPr>
          <p:nvPr>
            <p:ph idx="1"/>
          </p:nvPr>
        </p:nvSpPr>
        <p:spPr>
          <a:xfrm>
            <a:off x="609600" y="1371600"/>
            <a:ext cx="10972800" cy="4525963"/>
          </a:xfrm>
        </p:spPr>
        <p:txBody>
          <a:bodyPr>
            <a:normAutofit/>
          </a:bodyPr>
          <a:lstStyle/>
          <a:p>
            <a:pPr marL="0" indent="0">
              <a:buNone/>
            </a:pPr>
            <a:r>
              <a:rPr lang="en-US" sz="2600" b="1"/>
              <a:t>Topic Briefs </a:t>
            </a:r>
            <a:r>
              <a:rPr lang="en-US" sz="2600"/>
              <a:t>briefs provide timely information in a succinct format on current issues in integration </a:t>
            </a:r>
          </a:p>
          <a:p>
            <a:pPr lvl="2"/>
            <a:r>
              <a:rPr lang="en-US" sz="2400"/>
              <a:t>link to additional information and resources  </a:t>
            </a:r>
          </a:p>
          <a:p>
            <a:pPr lvl="2"/>
            <a:r>
              <a:rPr lang="en-US" sz="2400"/>
              <a:t>Topics covered include: Telehealth, COVID-19, stimulant use disorders, polysubstance use, pregnancy and postpartum, health equity, mental health apps, and low threshold treatment for patients with OUD in primary care</a:t>
            </a:r>
          </a:p>
          <a:p>
            <a:endParaRPr lang="en-US"/>
          </a:p>
        </p:txBody>
      </p:sp>
      <p:pic>
        <p:nvPicPr>
          <p:cNvPr id="6" name="Picture 5" descr=" This is a screenshot of the top of AHRQs Academy website navigation sections highlighting the Products and Topic Briefs sections.">
            <a:extLst>
              <a:ext uri="{FF2B5EF4-FFF2-40B4-BE49-F238E27FC236}">
                <a16:creationId xmlns:a16="http://schemas.microsoft.com/office/drawing/2014/main" id="{CDFA4CC4-621A-48A8-F482-22DFC3E35C6D}"/>
              </a:ext>
            </a:extLst>
          </p:cNvPr>
          <p:cNvPicPr>
            <a:picLocks noChangeAspect="1"/>
          </p:cNvPicPr>
          <p:nvPr/>
        </p:nvPicPr>
        <p:blipFill>
          <a:blip r:embed="rId2"/>
          <a:stretch>
            <a:fillRect/>
          </a:stretch>
        </p:blipFill>
        <p:spPr>
          <a:xfrm>
            <a:off x="166214" y="4498644"/>
            <a:ext cx="11705335" cy="2359356"/>
          </a:xfrm>
          <a:prstGeom prst="rect">
            <a:avLst/>
          </a:prstGeom>
        </p:spPr>
      </p:pic>
      <p:sp>
        <p:nvSpPr>
          <p:cNvPr id="4" name="Slide Number Placeholder 3">
            <a:extLst>
              <a:ext uri="{FF2B5EF4-FFF2-40B4-BE49-F238E27FC236}">
                <a16:creationId xmlns:a16="http://schemas.microsoft.com/office/drawing/2014/main" id="{312A17A0-1247-025F-DEAA-5777DA5C1CF3}"/>
              </a:ext>
            </a:extLst>
          </p:cNvPr>
          <p:cNvSpPr>
            <a:spLocks noGrp="1"/>
          </p:cNvSpPr>
          <p:nvPr>
            <p:ph type="sldNum" sz="quarter" idx="10"/>
          </p:nvPr>
        </p:nvSpPr>
        <p:spPr/>
        <p:txBody>
          <a:bodyPr/>
          <a:lstStyle/>
          <a:p>
            <a:fld id="{85F5B7A5-34A7-4AB0-A34F-A4DF2002FA98}" type="slidenum">
              <a:rPr lang="en-US" smtClean="0"/>
              <a:t>51</a:t>
            </a:fld>
            <a:endParaRPr lang="en-US"/>
          </a:p>
        </p:txBody>
      </p:sp>
    </p:spTree>
    <p:extLst>
      <p:ext uri="{BB962C8B-B14F-4D97-AF65-F5344CB8AC3E}">
        <p14:creationId xmlns:p14="http://schemas.microsoft.com/office/powerpoint/2010/main" val="1301408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8839200" cy="617884"/>
          </a:xfrm>
        </p:spPr>
        <p:txBody>
          <a:bodyPr>
            <a:normAutofit fontScale="90000"/>
          </a:bodyPr>
          <a:lstStyle/>
          <a:p>
            <a:r>
              <a:rPr lang="en-US"/>
              <a:t>Academy Resources: </a:t>
            </a:r>
            <a:br>
              <a:rPr lang="en-US"/>
            </a:br>
            <a:r>
              <a:rPr lang="en-US"/>
              <a:t>Tools</a:t>
            </a:r>
          </a:p>
        </p:txBody>
      </p:sp>
      <p:sp>
        <p:nvSpPr>
          <p:cNvPr id="3" name="Content Placeholder 2"/>
          <p:cNvSpPr>
            <a:spLocks noGrp="1"/>
          </p:cNvSpPr>
          <p:nvPr>
            <p:ph idx="1"/>
          </p:nvPr>
        </p:nvSpPr>
        <p:spPr>
          <a:xfrm>
            <a:off x="609600" y="1646238"/>
            <a:ext cx="10972800" cy="4525963"/>
          </a:xfrm>
        </p:spPr>
        <p:txBody>
          <a:bodyPr/>
          <a:lstStyle/>
          <a:p>
            <a:r>
              <a:rPr lang="en-US" sz="3200"/>
              <a:t>Targeted collections of tools</a:t>
            </a:r>
          </a:p>
          <a:p>
            <a:pPr lvl="1"/>
            <a:r>
              <a:rPr lang="en-US" sz="2800"/>
              <a:t>Tools and resources for </a:t>
            </a:r>
            <a:r>
              <a:rPr lang="en-US" sz="2800" b="1"/>
              <a:t>Substance Use </a:t>
            </a:r>
            <a:r>
              <a:rPr lang="en-US" sz="2800"/>
              <a:t>and unhealthy alcohol use</a:t>
            </a:r>
          </a:p>
          <a:p>
            <a:endParaRPr lang="en-US"/>
          </a:p>
        </p:txBody>
      </p:sp>
      <p:pic>
        <p:nvPicPr>
          <p:cNvPr id="7" name="Picture 6" descr="his is a screenshot of the top of AHRQs Academy website navigation sections highlighting the Products and Substance Use Resources sections.">
            <a:extLst>
              <a:ext uri="{FF2B5EF4-FFF2-40B4-BE49-F238E27FC236}">
                <a16:creationId xmlns:a16="http://schemas.microsoft.com/office/drawing/2014/main" id="{8EBA6719-052F-067B-B6A6-8832A300296D}"/>
              </a:ext>
            </a:extLst>
          </p:cNvPr>
          <p:cNvPicPr>
            <a:picLocks noChangeAspect="1"/>
          </p:cNvPicPr>
          <p:nvPr/>
        </p:nvPicPr>
        <p:blipFill>
          <a:blip r:embed="rId2"/>
          <a:stretch>
            <a:fillRect/>
          </a:stretch>
        </p:blipFill>
        <p:spPr>
          <a:xfrm>
            <a:off x="578113" y="3650336"/>
            <a:ext cx="11613887" cy="2377646"/>
          </a:xfrm>
          <a:prstGeom prst="rect">
            <a:avLst/>
          </a:prstGeom>
        </p:spPr>
      </p:pic>
      <p:sp>
        <p:nvSpPr>
          <p:cNvPr id="4" name="Slide Number Placeholder 3">
            <a:extLst>
              <a:ext uri="{FF2B5EF4-FFF2-40B4-BE49-F238E27FC236}">
                <a16:creationId xmlns:a16="http://schemas.microsoft.com/office/drawing/2014/main" id="{2B8DB579-1843-FE5B-719F-2E2776B6D624}"/>
              </a:ext>
            </a:extLst>
          </p:cNvPr>
          <p:cNvSpPr>
            <a:spLocks noGrp="1"/>
          </p:cNvSpPr>
          <p:nvPr>
            <p:ph type="sldNum" sz="quarter" idx="10"/>
          </p:nvPr>
        </p:nvSpPr>
        <p:spPr/>
        <p:txBody>
          <a:bodyPr/>
          <a:lstStyle/>
          <a:p>
            <a:fld id="{85F5B7A5-34A7-4AB0-A34F-A4DF2002FA98}" type="slidenum">
              <a:rPr lang="en-US" smtClean="0"/>
              <a:t>52</a:t>
            </a:fld>
            <a:endParaRPr lang="en-US"/>
          </a:p>
        </p:txBody>
      </p:sp>
    </p:spTree>
    <p:extLst>
      <p:ext uri="{BB962C8B-B14F-4D97-AF65-F5344CB8AC3E}">
        <p14:creationId xmlns:p14="http://schemas.microsoft.com/office/powerpoint/2010/main" val="34809383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8839200" cy="617884"/>
          </a:xfrm>
        </p:spPr>
        <p:txBody>
          <a:bodyPr>
            <a:normAutofit fontScale="90000"/>
          </a:bodyPr>
          <a:lstStyle/>
          <a:p>
            <a:r>
              <a:rPr lang="en-US"/>
              <a:t>Academy Resources:  ‘How To’ Resources</a:t>
            </a:r>
          </a:p>
        </p:txBody>
      </p:sp>
      <p:sp>
        <p:nvSpPr>
          <p:cNvPr id="3" name="Content Placeholder 2"/>
          <p:cNvSpPr>
            <a:spLocks noGrp="1"/>
          </p:cNvSpPr>
          <p:nvPr>
            <p:ph idx="1"/>
          </p:nvPr>
        </p:nvSpPr>
        <p:spPr>
          <a:xfrm>
            <a:off x="609600" y="1646238"/>
            <a:ext cx="10972800" cy="4525963"/>
          </a:xfrm>
        </p:spPr>
        <p:txBody>
          <a:bodyPr/>
          <a:lstStyle/>
          <a:p>
            <a:pPr marL="0" indent="0">
              <a:buNone/>
            </a:pPr>
            <a:r>
              <a:rPr lang="en-US" sz="2600" b="1"/>
              <a:t>Playbooks</a:t>
            </a:r>
            <a:r>
              <a:rPr lang="en-US" sz="2600"/>
              <a:t>: self-guided online manuals to help you imagine, design, and implement a locally tailored behavioral health integration program</a:t>
            </a:r>
          </a:p>
          <a:p>
            <a:pPr lvl="2"/>
            <a:r>
              <a:rPr lang="en-US" sz="2400" b="1"/>
              <a:t>The Integration Playbook </a:t>
            </a:r>
            <a:r>
              <a:rPr lang="en-US" sz="2400"/>
              <a:t>walks practices through the steps of integration, with links to tools and resources for every step </a:t>
            </a:r>
          </a:p>
          <a:p>
            <a:pPr lvl="2"/>
            <a:r>
              <a:rPr lang="en-US" sz="2400" b="1"/>
              <a:t>The MAT (MOUD) Playbook </a:t>
            </a:r>
            <a:r>
              <a:rPr lang="en-US" sz="2400"/>
              <a:t>offers specific guidance for integrating medications for opioid use disorder into primary care</a:t>
            </a:r>
          </a:p>
          <a:p>
            <a:endParaRPr lang="en-US"/>
          </a:p>
        </p:txBody>
      </p:sp>
      <p:pic>
        <p:nvPicPr>
          <p:cNvPr id="7" name="Picture 6" descr="This is a screenshot of the top of AHRQs Academy website navigation sections highlighting the Products and Playbooks sections.">
            <a:extLst>
              <a:ext uri="{FF2B5EF4-FFF2-40B4-BE49-F238E27FC236}">
                <a16:creationId xmlns:a16="http://schemas.microsoft.com/office/drawing/2014/main" id="{DD53DAD4-7C30-6222-54AD-92F50859BD9F}"/>
              </a:ext>
            </a:extLst>
          </p:cNvPr>
          <p:cNvPicPr>
            <a:picLocks noChangeAspect="1"/>
          </p:cNvPicPr>
          <p:nvPr/>
        </p:nvPicPr>
        <p:blipFill>
          <a:blip r:embed="rId3"/>
          <a:stretch>
            <a:fillRect/>
          </a:stretch>
        </p:blipFill>
        <p:spPr>
          <a:xfrm>
            <a:off x="282960" y="4346257"/>
            <a:ext cx="11626080" cy="2206943"/>
          </a:xfrm>
          <a:prstGeom prst="rect">
            <a:avLst/>
          </a:prstGeom>
        </p:spPr>
      </p:pic>
      <p:sp>
        <p:nvSpPr>
          <p:cNvPr id="4" name="Slide Number Placeholder 3">
            <a:extLst>
              <a:ext uri="{FF2B5EF4-FFF2-40B4-BE49-F238E27FC236}">
                <a16:creationId xmlns:a16="http://schemas.microsoft.com/office/drawing/2014/main" id="{BA15173E-D4C4-B29C-8F4A-18634BF33B44}"/>
              </a:ext>
            </a:extLst>
          </p:cNvPr>
          <p:cNvSpPr>
            <a:spLocks noGrp="1"/>
          </p:cNvSpPr>
          <p:nvPr>
            <p:ph type="sldNum" sz="quarter" idx="10"/>
          </p:nvPr>
        </p:nvSpPr>
        <p:spPr/>
        <p:txBody>
          <a:bodyPr/>
          <a:lstStyle/>
          <a:p>
            <a:fld id="{85F5B7A5-34A7-4AB0-A34F-A4DF2002FA98}" type="slidenum">
              <a:rPr lang="en-US" smtClean="0"/>
              <a:t>53</a:t>
            </a:fld>
            <a:endParaRPr lang="en-US"/>
          </a:p>
        </p:txBody>
      </p:sp>
    </p:spTree>
    <p:extLst>
      <p:ext uri="{BB962C8B-B14F-4D97-AF65-F5344CB8AC3E}">
        <p14:creationId xmlns:p14="http://schemas.microsoft.com/office/powerpoint/2010/main" val="2473162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8839200" cy="617884"/>
          </a:xfrm>
        </p:spPr>
        <p:txBody>
          <a:bodyPr>
            <a:normAutofit fontScale="90000"/>
          </a:bodyPr>
          <a:lstStyle/>
          <a:p>
            <a:r>
              <a:rPr lang="en-US"/>
              <a:t>Academy Resources:</a:t>
            </a:r>
            <a:br>
              <a:rPr lang="en-US"/>
            </a:br>
            <a:r>
              <a:rPr lang="en-US"/>
              <a:t> Professional Practices and Competencies</a:t>
            </a:r>
          </a:p>
        </p:txBody>
      </p:sp>
      <p:sp>
        <p:nvSpPr>
          <p:cNvPr id="3" name="Content Placeholder 2"/>
          <p:cNvSpPr>
            <a:spLocks noGrp="1"/>
          </p:cNvSpPr>
          <p:nvPr>
            <p:ph idx="1"/>
          </p:nvPr>
        </p:nvSpPr>
        <p:spPr>
          <a:xfrm>
            <a:off x="609600" y="1646238"/>
            <a:ext cx="10972800" cy="4525963"/>
          </a:xfrm>
        </p:spPr>
        <p:txBody>
          <a:bodyPr/>
          <a:lstStyle/>
          <a:p>
            <a:r>
              <a:rPr lang="en-US" sz="3200"/>
              <a:t>Additional resources</a:t>
            </a:r>
          </a:p>
          <a:p>
            <a:pPr lvl="1"/>
            <a:r>
              <a:rPr lang="en-US" sz="2800"/>
              <a:t>Guidebook of lessons from exemplary practices</a:t>
            </a:r>
          </a:p>
          <a:p>
            <a:pPr lvl="1"/>
            <a:r>
              <a:rPr lang="en-US" sz="2800"/>
              <a:t>Lit review on clinician and practice competencies </a:t>
            </a:r>
          </a:p>
          <a:p>
            <a:endParaRPr lang="en-US"/>
          </a:p>
        </p:txBody>
      </p:sp>
      <p:pic>
        <p:nvPicPr>
          <p:cNvPr id="7" name="Picture 6" descr="This is a screenshot of the top of AHRQs Academy website navigation sections highlighting the Products and Professional Practices sections.">
            <a:extLst>
              <a:ext uri="{FF2B5EF4-FFF2-40B4-BE49-F238E27FC236}">
                <a16:creationId xmlns:a16="http://schemas.microsoft.com/office/drawing/2014/main" id="{ADF7D790-F8E6-FFB2-D9AE-59B156E3D7EF}"/>
              </a:ext>
            </a:extLst>
          </p:cNvPr>
          <p:cNvPicPr>
            <a:picLocks noChangeAspect="1"/>
          </p:cNvPicPr>
          <p:nvPr/>
        </p:nvPicPr>
        <p:blipFill>
          <a:blip r:embed="rId2"/>
          <a:stretch>
            <a:fillRect/>
          </a:stretch>
        </p:blipFill>
        <p:spPr>
          <a:xfrm>
            <a:off x="377191" y="4062566"/>
            <a:ext cx="11613887" cy="2298391"/>
          </a:xfrm>
          <a:prstGeom prst="rect">
            <a:avLst/>
          </a:prstGeom>
        </p:spPr>
      </p:pic>
      <p:sp>
        <p:nvSpPr>
          <p:cNvPr id="4" name="Slide Number Placeholder 3">
            <a:extLst>
              <a:ext uri="{FF2B5EF4-FFF2-40B4-BE49-F238E27FC236}">
                <a16:creationId xmlns:a16="http://schemas.microsoft.com/office/drawing/2014/main" id="{F8E84364-B82A-A6F8-E469-503CFAC09590}"/>
              </a:ext>
            </a:extLst>
          </p:cNvPr>
          <p:cNvSpPr>
            <a:spLocks noGrp="1"/>
          </p:cNvSpPr>
          <p:nvPr>
            <p:ph type="sldNum" sz="quarter" idx="10"/>
          </p:nvPr>
        </p:nvSpPr>
        <p:spPr/>
        <p:txBody>
          <a:bodyPr/>
          <a:lstStyle/>
          <a:p>
            <a:fld id="{85F5B7A5-34A7-4AB0-A34F-A4DF2002FA98}" type="slidenum">
              <a:rPr lang="en-US" smtClean="0"/>
              <a:t>54</a:t>
            </a:fld>
            <a:endParaRPr lang="en-US"/>
          </a:p>
        </p:txBody>
      </p:sp>
    </p:spTree>
    <p:extLst>
      <p:ext uri="{BB962C8B-B14F-4D97-AF65-F5344CB8AC3E}">
        <p14:creationId xmlns:p14="http://schemas.microsoft.com/office/powerpoint/2010/main" val="5270504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Questions</a:t>
            </a:r>
          </a:p>
        </p:txBody>
      </p:sp>
      <p:sp>
        <p:nvSpPr>
          <p:cNvPr id="4" name="TextBox 3">
            <a:extLst>
              <a:ext uri="{FF2B5EF4-FFF2-40B4-BE49-F238E27FC236}">
                <a16:creationId xmlns:a16="http://schemas.microsoft.com/office/drawing/2014/main" id="{6AB39254-73E0-90EC-3111-59EEAE210308}"/>
              </a:ext>
            </a:extLst>
          </p:cNvPr>
          <p:cNvSpPr txBox="1"/>
          <p:nvPr/>
        </p:nvSpPr>
        <p:spPr>
          <a:xfrm>
            <a:off x="1435100" y="2476500"/>
            <a:ext cx="8991600" cy="523220"/>
          </a:xfrm>
          <a:prstGeom prst="rect">
            <a:avLst/>
          </a:prstGeom>
          <a:noFill/>
        </p:spPr>
        <p:txBody>
          <a:bodyPr wrap="square" rtlCol="0">
            <a:spAutoFit/>
          </a:bodyPr>
          <a:lstStyle/>
          <a:p>
            <a:pPr algn="ctr"/>
            <a:r>
              <a:rPr lang="en-US" sz="2800" b="1"/>
              <a:t>Please post your questions in the chat!</a:t>
            </a:r>
          </a:p>
        </p:txBody>
      </p:sp>
      <p:sp>
        <p:nvSpPr>
          <p:cNvPr id="3" name="Slide Number Placeholder 2">
            <a:extLst>
              <a:ext uri="{FF2B5EF4-FFF2-40B4-BE49-F238E27FC236}">
                <a16:creationId xmlns:a16="http://schemas.microsoft.com/office/drawing/2014/main" id="{CA85C5CE-51FC-159A-54AD-B92154E9F306}"/>
              </a:ext>
            </a:extLst>
          </p:cNvPr>
          <p:cNvSpPr>
            <a:spLocks noGrp="1"/>
          </p:cNvSpPr>
          <p:nvPr>
            <p:ph type="sldNum" sz="quarter" idx="10"/>
          </p:nvPr>
        </p:nvSpPr>
        <p:spPr/>
        <p:txBody>
          <a:bodyPr/>
          <a:lstStyle/>
          <a:p>
            <a:fld id="{85F5B7A5-34A7-4AB0-A34F-A4DF2002FA98}" type="slidenum">
              <a:rPr lang="en-US" smtClean="0"/>
              <a:t>55</a:t>
            </a:fld>
            <a:endParaRPr lang="en-US"/>
          </a:p>
        </p:txBody>
      </p:sp>
    </p:spTree>
    <p:extLst>
      <p:ext uri="{BB962C8B-B14F-4D97-AF65-F5344CB8AC3E}">
        <p14:creationId xmlns:p14="http://schemas.microsoft.com/office/powerpoint/2010/main" val="3160773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Thank you</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pPr marL="0" indent="0">
              <a:buNone/>
            </a:pPr>
            <a:endParaRPr lang="en-US" dirty="0"/>
          </a:p>
          <a:p>
            <a:pPr marL="627063" lvl="2" indent="0">
              <a:buNone/>
            </a:pPr>
            <a:r>
              <a:rPr lang="en-US" sz="2800" b="1" dirty="0">
                <a:solidFill>
                  <a:srgbClr val="1B1B1B"/>
                </a:solidFill>
                <a:latin typeface="+mj-lt"/>
                <a:ea typeface="Source Sans Pro" panose="020B0503030403020204" pitchFamily="34" charset="0"/>
              </a:rPr>
              <a:t>Check the AHRQ Channels for announcements about the next webinar in the series</a:t>
            </a:r>
          </a:p>
          <a:p>
            <a:pPr marL="627063" lvl="2" indent="0">
              <a:buNone/>
            </a:pPr>
            <a:endParaRPr lang="en-US" sz="2800" dirty="0"/>
          </a:p>
          <a:p>
            <a:pPr marL="0" indent="0" algn="ctr">
              <a:buNone/>
            </a:pPr>
            <a:r>
              <a:rPr lang="en-US" i="1" dirty="0"/>
              <a:t>Please complete the short evaluation poll after this webinar!</a:t>
            </a:r>
          </a:p>
        </p:txBody>
      </p:sp>
      <p:sp>
        <p:nvSpPr>
          <p:cNvPr id="3" name="Slide Number Placeholder 2">
            <a:extLst>
              <a:ext uri="{FF2B5EF4-FFF2-40B4-BE49-F238E27FC236}">
                <a16:creationId xmlns:a16="http://schemas.microsoft.com/office/drawing/2014/main" id="{A168E880-FA4E-61E1-21F9-C194AB55396B}"/>
              </a:ext>
            </a:extLst>
          </p:cNvPr>
          <p:cNvSpPr>
            <a:spLocks noGrp="1"/>
          </p:cNvSpPr>
          <p:nvPr>
            <p:ph type="sldNum" sz="quarter" idx="10"/>
          </p:nvPr>
        </p:nvSpPr>
        <p:spPr/>
        <p:txBody>
          <a:bodyPr/>
          <a:lstStyle/>
          <a:p>
            <a:fld id="{85F5B7A5-34A7-4AB0-A34F-A4DF2002FA98}" type="slidenum">
              <a:rPr lang="en-US" smtClean="0"/>
              <a:t>56</a:t>
            </a:fld>
            <a:endParaRPr lang="en-US"/>
          </a:p>
        </p:txBody>
      </p:sp>
    </p:spTree>
    <p:extLst>
      <p:ext uri="{BB962C8B-B14F-4D97-AF65-F5344CB8AC3E}">
        <p14:creationId xmlns:p14="http://schemas.microsoft.com/office/powerpoint/2010/main" val="316584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F3E0-303D-7904-56DC-6EB3B5750B8B}"/>
              </a:ext>
            </a:extLst>
          </p:cNvPr>
          <p:cNvSpPr>
            <a:spLocks noGrp="1"/>
          </p:cNvSpPr>
          <p:nvPr>
            <p:ph type="title"/>
          </p:nvPr>
        </p:nvSpPr>
        <p:spPr>
          <a:xfrm>
            <a:off x="1676400" y="-617884"/>
            <a:ext cx="8839200" cy="617884"/>
          </a:xfrm>
        </p:spPr>
        <p:txBody>
          <a:bodyPr vert="horz" lIns="91440" tIns="45720" rIns="91440" bIns="45720" rtlCol="0" anchor="b">
            <a:normAutofit fontScale="90000"/>
          </a:bodyPr>
          <a:lstStyle/>
          <a:p>
            <a:r>
              <a:rPr lang="en-US" dirty="0">
                <a:solidFill>
                  <a:schemeClr val="bg1">
                    <a:lumMod val="95000"/>
                  </a:schemeClr>
                </a:solidFill>
              </a:rPr>
              <a:t>National Center for Excellence in Primary Care Research’s webpage</a:t>
            </a:r>
          </a:p>
        </p:txBody>
      </p:sp>
      <p:pic>
        <p:nvPicPr>
          <p:cNvPr id="6" name="Content Placeholder 5" descr="This is a screenshot of the National Center for Excellence in Primary Care Research’s webpage on AHRQ’s Behavioral Health and Substance Use Disorders research initiative and resources.">
            <a:extLst>
              <a:ext uri="{FF2B5EF4-FFF2-40B4-BE49-F238E27FC236}">
                <a16:creationId xmlns:a16="http://schemas.microsoft.com/office/drawing/2014/main" id="{09E2343F-A3AD-FCE9-943A-D5C8D3A43503}"/>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929640" y="1616892"/>
            <a:ext cx="10332720" cy="4739459"/>
          </a:xfrm>
        </p:spPr>
      </p:pic>
      <p:sp>
        <p:nvSpPr>
          <p:cNvPr id="4" name="Slide Number Placeholder 3">
            <a:extLst>
              <a:ext uri="{FF2B5EF4-FFF2-40B4-BE49-F238E27FC236}">
                <a16:creationId xmlns:a16="http://schemas.microsoft.com/office/drawing/2014/main" id="{00C32378-4CE8-6271-AB49-B24B16543A70}"/>
              </a:ext>
            </a:extLst>
          </p:cNvPr>
          <p:cNvSpPr>
            <a:spLocks noGrp="1"/>
          </p:cNvSpPr>
          <p:nvPr>
            <p:ph type="sldNum" sz="quarter" idx="10"/>
          </p:nvPr>
        </p:nvSpPr>
        <p:spPr/>
        <p:txBody>
          <a:bodyPr/>
          <a:lstStyle/>
          <a:p>
            <a:fld id="{85F5B7A5-34A7-4AB0-A34F-A4DF2002FA98}" type="slidenum">
              <a:rPr lang="en-US" smtClean="0"/>
              <a:t>6</a:t>
            </a:fld>
            <a:endParaRPr lang="en-US"/>
          </a:p>
        </p:txBody>
      </p:sp>
    </p:spTree>
    <p:extLst>
      <p:ext uri="{BB962C8B-B14F-4D97-AF65-F5344CB8AC3E}">
        <p14:creationId xmlns:p14="http://schemas.microsoft.com/office/powerpoint/2010/main" val="40994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303212" y="136524"/>
            <a:ext cx="10772775" cy="973014"/>
          </a:xfrm>
        </p:spPr>
        <p:txBody>
          <a:bodyPr>
            <a:normAutofit fontScale="90000"/>
          </a:bodyPr>
          <a:lstStyle/>
          <a:p>
            <a:r>
              <a:rPr lang="en-US" dirty="0"/>
              <a:t>Strengthening Primary Care Research Webinar Series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838200" y="1805836"/>
            <a:ext cx="10644187" cy="4525963"/>
          </a:xfrm>
        </p:spPr>
        <p:txBody>
          <a:bodyPr/>
          <a:lstStyle/>
          <a:p>
            <a:pPr marL="0" indent="0" algn="ctr">
              <a:buNone/>
            </a:pPr>
            <a:r>
              <a:rPr lang="en-US" b="1" dirty="0">
                <a:solidFill>
                  <a:srgbClr val="1B1B1B"/>
                </a:solidFill>
                <a:latin typeface="+mj-lt"/>
                <a:ea typeface="Source Sans Pro" panose="020B0503030403020204" pitchFamily="34" charset="0"/>
              </a:rPr>
              <a:t>Webinar Series</a:t>
            </a:r>
            <a:endParaRPr lang="en-US" b="1" dirty="0">
              <a:solidFill>
                <a:srgbClr val="1B1B1B"/>
              </a:solidFill>
              <a:effectLst/>
              <a:latin typeface="+mj-lt"/>
              <a:ea typeface="Source Sans Pro" panose="020B0503030403020204" pitchFamily="34" charset="0"/>
            </a:endParaRPr>
          </a:p>
          <a:p>
            <a:pPr marL="0" indent="0">
              <a:buNone/>
            </a:pPr>
            <a:endParaRPr lang="en-US" b="1" dirty="0">
              <a:solidFill>
                <a:srgbClr val="1B1B1B"/>
              </a:solidFill>
              <a:latin typeface="+mj-lt"/>
              <a:ea typeface="Source Sans Pro" panose="020B0503030403020204" pitchFamily="34" charset="0"/>
            </a:endParaRPr>
          </a:p>
          <a:p>
            <a:pPr marL="627063" lvl="2" indent="0" algn="ctr">
              <a:buNone/>
            </a:pPr>
            <a:r>
              <a:rPr lang="en-US" sz="3600" dirty="0">
                <a:solidFill>
                  <a:srgbClr val="7030A0"/>
                </a:solidFill>
                <a:latin typeface="+mj-lt"/>
                <a:ea typeface="Source Sans Pro" panose="020B0503030403020204" pitchFamily="34" charset="0"/>
              </a:rPr>
              <a:t>Research on the Integration </a:t>
            </a:r>
          </a:p>
          <a:p>
            <a:pPr marL="627063" lvl="2" indent="0" algn="ctr">
              <a:buNone/>
            </a:pPr>
            <a:r>
              <a:rPr lang="en-US" sz="3600" dirty="0">
                <a:solidFill>
                  <a:srgbClr val="7030A0"/>
                </a:solidFill>
                <a:latin typeface="+mj-lt"/>
                <a:ea typeface="Source Sans Pro" panose="020B0503030403020204" pitchFamily="34" charset="0"/>
              </a:rPr>
              <a:t>of Behavioral Health in Primary Care</a:t>
            </a:r>
          </a:p>
          <a:p>
            <a:pPr marL="627063" lvl="2" indent="0">
              <a:buNone/>
            </a:pPr>
            <a:endParaRPr lang="en-US" sz="2800" b="1" dirty="0">
              <a:solidFill>
                <a:srgbClr val="1B1B1B"/>
              </a:solidFill>
              <a:latin typeface="+mj-lt"/>
              <a:ea typeface="Source Sans Pro" panose="020B0503030403020204" pitchFamily="34" charset="0"/>
            </a:endParaRPr>
          </a:p>
        </p:txBody>
      </p:sp>
      <p:sp>
        <p:nvSpPr>
          <p:cNvPr id="3" name="Slide Number Placeholder 2">
            <a:extLst>
              <a:ext uri="{FF2B5EF4-FFF2-40B4-BE49-F238E27FC236}">
                <a16:creationId xmlns:a16="http://schemas.microsoft.com/office/drawing/2014/main" id="{B90CBE77-69D9-6B8E-81F9-486EF7B512C6}"/>
              </a:ext>
            </a:extLst>
          </p:cNvPr>
          <p:cNvSpPr>
            <a:spLocks noGrp="1"/>
          </p:cNvSpPr>
          <p:nvPr>
            <p:ph type="sldNum" sz="quarter" idx="10"/>
          </p:nvPr>
        </p:nvSpPr>
        <p:spPr/>
        <p:txBody>
          <a:bodyPr/>
          <a:lstStyle/>
          <a:p>
            <a:fld id="{85F5B7A5-34A7-4AB0-A34F-A4DF2002FA98}" type="slidenum">
              <a:rPr lang="en-US" smtClean="0"/>
              <a:t>7</a:t>
            </a:fld>
            <a:endParaRPr lang="en-US"/>
          </a:p>
        </p:txBody>
      </p:sp>
    </p:spTree>
    <p:extLst>
      <p:ext uri="{BB962C8B-B14F-4D97-AF65-F5344CB8AC3E}">
        <p14:creationId xmlns:p14="http://schemas.microsoft.com/office/powerpoint/2010/main" val="1970905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Today’s Webinar Objectives</a:t>
            </a:r>
          </a:p>
        </p:txBody>
      </p:sp>
      <p:sp>
        <p:nvSpPr>
          <p:cNvPr id="4" name="TextBox 3">
            <a:extLst>
              <a:ext uri="{FF2B5EF4-FFF2-40B4-BE49-F238E27FC236}">
                <a16:creationId xmlns:a16="http://schemas.microsoft.com/office/drawing/2014/main" id="{8A714A55-223D-510D-FB78-525BDFFCE38B}"/>
              </a:ext>
            </a:extLst>
          </p:cNvPr>
          <p:cNvSpPr txBox="1"/>
          <p:nvPr/>
        </p:nvSpPr>
        <p:spPr>
          <a:xfrm>
            <a:off x="472009" y="1606819"/>
            <a:ext cx="11210403" cy="523220"/>
          </a:xfrm>
          <a:prstGeom prst="rect">
            <a:avLst/>
          </a:prstGeom>
          <a:noFill/>
        </p:spPr>
        <p:txBody>
          <a:bodyPr wrap="square">
            <a:spAutoFit/>
          </a:bodyPr>
          <a:lstStyle/>
          <a:p>
            <a:pPr marL="0" indent="0">
              <a:buNone/>
            </a:pPr>
            <a:r>
              <a:rPr lang="en-US" sz="2800" b="1"/>
              <a:t>Research on the Integration of Behavioral Health in Primary Care </a:t>
            </a:r>
          </a:p>
        </p:txBody>
      </p:sp>
      <p:sp>
        <p:nvSpPr>
          <p:cNvPr id="9" name="TextBox 8">
            <a:extLst>
              <a:ext uri="{FF2B5EF4-FFF2-40B4-BE49-F238E27FC236}">
                <a16:creationId xmlns:a16="http://schemas.microsoft.com/office/drawing/2014/main" id="{22128561-67C7-E338-8202-A4EEFAACABB7}"/>
              </a:ext>
            </a:extLst>
          </p:cNvPr>
          <p:cNvSpPr txBox="1"/>
          <p:nvPr/>
        </p:nvSpPr>
        <p:spPr>
          <a:xfrm>
            <a:off x="709612" y="2633426"/>
            <a:ext cx="10772775" cy="3071675"/>
          </a:xfrm>
          <a:prstGeom prst="rect">
            <a:avLst/>
          </a:prstGeom>
          <a:noFill/>
        </p:spPr>
        <p:txBody>
          <a:bodyPr wrap="square">
            <a:spAutoFit/>
          </a:bodyPr>
          <a:lstStyle/>
          <a:p>
            <a:pPr marL="971550" marR="0" indent="-514350">
              <a:lnSpc>
                <a:spcPct val="107000"/>
              </a:lnSpc>
              <a:spcBef>
                <a:spcPts val="0"/>
              </a:spcBef>
              <a:spcAft>
                <a:spcPts val="800"/>
              </a:spcAft>
              <a:buFont typeface="+mj-lt"/>
              <a:buAutoNum type="arabicPeriod"/>
            </a:pPr>
            <a:r>
              <a:rPr lang="en-US" sz="2800">
                <a:effectLst/>
                <a:latin typeface="Calibri" panose="020F0502020204030204" pitchFamily="34" charset="0"/>
                <a:ea typeface="Calibri" panose="020F0502020204030204" pitchFamily="34" charset="0"/>
                <a:cs typeface="Arial" panose="020B0604020202020204" pitchFamily="34" charset="0"/>
              </a:rPr>
              <a:t>Highlight examples of primary care research on integration of behavioral health</a:t>
            </a:r>
            <a:endParaRPr lang="en-US" sz="2800">
              <a:latin typeface="Calibri" panose="020F0502020204030204" pitchFamily="34" charset="0"/>
              <a:ea typeface="Calibri" panose="020F0502020204030204" pitchFamily="34" charset="0"/>
              <a:cs typeface="Arial" panose="020B0604020202020204" pitchFamily="34" charset="0"/>
            </a:endParaRPr>
          </a:p>
          <a:p>
            <a:pPr marL="971550" marR="0" indent="-514350">
              <a:lnSpc>
                <a:spcPct val="107000"/>
              </a:lnSpc>
              <a:spcBef>
                <a:spcPts val="0"/>
              </a:spcBef>
              <a:spcAft>
                <a:spcPts val="800"/>
              </a:spcAft>
              <a:buFont typeface="+mj-lt"/>
              <a:buAutoNum type="arabicPeriod"/>
            </a:pPr>
            <a:endParaRPr lang="en-US" sz="2800">
              <a:effectLst/>
              <a:latin typeface="Calibri" panose="020F0502020204030204" pitchFamily="34" charset="0"/>
              <a:ea typeface="Calibri" panose="020F0502020204030204" pitchFamily="34" charset="0"/>
              <a:cs typeface="Arial" panose="020B0604020202020204" pitchFamily="34" charset="0"/>
            </a:endParaRPr>
          </a:p>
          <a:p>
            <a:pPr marL="971550" marR="0" indent="-514350">
              <a:lnSpc>
                <a:spcPct val="107000"/>
              </a:lnSpc>
              <a:spcBef>
                <a:spcPts val="0"/>
              </a:spcBef>
              <a:spcAft>
                <a:spcPts val="800"/>
              </a:spcAft>
              <a:buFont typeface="+mj-lt"/>
              <a:buAutoNum type="arabicPeriod"/>
            </a:pPr>
            <a:r>
              <a:rPr lang="en-US" sz="2800">
                <a:effectLst/>
                <a:latin typeface="Calibri" panose="020F0502020204030204" pitchFamily="34" charset="0"/>
                <a:ea typeface="Calibri" panose="020F0502020204030204" pitchFamily="34" charset="0"/>
                <a:cs typeface="Arial" panose="020B0604020202020204" pitchFamily="34" charset="0"/>
              </a:rPr>
              <a:t>Introduce AHRQ resources that support behavioral health integration</a:t>
            </a:r>
          </a:p>
          <a:p>
            <a:pPr marL="914400" marR="0" indent="-457200">
              <a:lnSpc>
                <a:spcPct val="107000"/>
              </a:lnSpc>
              <a:spcBef>
                <a:spcPts val="0"/>
              </a:spcBef>
              <a:spcAft>
                <a:spcPts val="800"/>
              </a:spcAft>
              <a:buAutoNum type="arabicPeriod"/>
            </a:pPr>
            <a:endParaRPr lang="en-US" sz="2400"/>
          </a:p>
        </p:txBody>
      </p:sp>
      <p:sp>
        <p:nvSpPr>
          <p:cNvPr id="3" name="Slide Number Placeholder 2">
            <a:extLst>
              <a:ext uri="{FF2B5EF4-FFF2-40B4-BE49-F238E27FC236}">
                <a16:creationId xmlns:a16="http://schemas.microsoft.com/office/drawing/2014/main" id="{2F0BCE0F-C3DA-5A0E-02B6-E759E5D9B670}"/>
              </a:ext>
            </a:extLst>
          </p:cNvPr>
          <p:cNvSpPr>
            <a:spLocks noGrp="1"/>
          </p:cNvSpPr>
          <p:nvPr>
            <p:ph type="sldNum" sz="quarter" idx="10"/>
          </p:nvPr>
        </p:nvSpPr>
        <p:spPr/>
        <p:txBody>
          <a:bodyPr/>
          <a:lstStyle/>
          <a:p>
            <a:fld id="{85F5B7A5-34A7-4AB0-A34F-A4DF2002FA98}" type="slidenum">
              <a:rPr lang="en-US" smtClean="0"/>
              <a:t>8</a:t>
            </a:fld>
            <a:endParaRPr lang="en-US"/>
          </a:p>
        </p:txBody>
      </p:sp>
    </p:spTree>
    <p:extLst>
      <p:ext uri="{BB962C8B-B14F-4D97-AF65-F5344CB8AC3E}">
        <p14:creationId xmlns:p14="http://schemas.microsoft.com/office/powerpoint/2010/main" val="3414545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Moderator</a:t>
            </a:r>
          </a:p>
        </p:txBody>
      </p:sp>
      <p:pic>
        <p:nvPicPr>
          <p:cNvPr id="1026" name="Picture 2" descr="This is a photo of Garrett Moran.">
            <a:extLst>
              <a:ext uri="{FF2B5EF4-FFF2-40B4-BE49-F238E27FC236}">
                <a16:creationId xmlns:a16="http://schemas.microsoft.com/office/drawing/2014/main" id="{F230E2A0-7AB2-CB12-6C79-58D022096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762125"/>
            <a:ext cx="2667000" cy="33337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5385746" y="1533799"/>
            <a:ext cx="5289103" cy="4525963"/>
          </a:xfrm>
        </p:spPr>
        <p:txBody>
          <a:bodyPr vert="horz" lIns="91440" tIns="45720" rIns="91440" bIns="45720" rtlCol="0" anchor="t">
            <a:normAutofit/>
          </a:bodyPr>
          <a:lstStyle/>
          <a:p>
            <a:pPr marL="0" indent="0">
              <a:buNone/>
            </a:pPr>
            <a:endParaRPr lang="en-US" b="1" i="0">
              <a:solidFill>
                <a:srgbClr val="1B1B1B"/>
              </a:solidFill>
              <a:effectLst/>
              <a:latin typeface="Source Sans Pro" panose="020B0503030403020204" pitchFamily="34" charset="0"/>
            </a:endParaRPr>
          </a:p>
          <a:p>
            <a:pPr marL="0" indent="0">
              <a:buNone/>
            </a:pPr>
            <a:endParaRPr lang="en-US" b="1">
              <a:solidFill>
                <a:srgbClr val="1B1B1B"/>
              </a:solidFill>
              <a:latin typeface="Source Sans Pro" panose="020B0503030403020204" pitchFamily="34" charset="0"/>
            </a:endParaRPr>
          </a:p>
          <a:p>
            <a:pPr marL="0" indent="0">
              <a:buNone/>
            </a:pPr>
            <a:r>
              <a:rPr lang="en-US" b="1">
                <a:solidFill>
                  <a:srgbClr val="1B1B1B"/>
                </a:solidFill>
                <a:latin typeface="Source Sans Pro"/>
                <a:ea typeface="Source Sans Pro"/>
              </a:rPr>
              <a:t>Garret E. Moran</a:t>
            </a:r>
            <a:r>
              <a:rPr lang="en-US" b="1" i="0">
                <a:solidFill>
                  <a:srgbClr val="1B1B1B"/>
                </a:solidFill>
                <a:effectLst/>
                <a:latin typeface="Source Sans Pro"/>
                <a:ea typeface="Source Sans Pro"/>
              </a:rPr>
              <a:t>, </a:t>
            </a:r>
            <a:r>
              <a:rPr lang="en-US" b="1">
                <a:solidFill>
                  <a:srgbClr val="1B1B1B"/>
                </a:solidFill>
                <a:latin typeface="Source Sans Pro"/>
                <a:ea typeface="Source Sans Pro"/>
              </a:rPr>
              <a:t>Ph</a:t>
            </a:r>
            <a:r>
              <a:rPr lang="en-US" b="1" i="0">
                <a:solidFill>
                  <a:srgbClr val="1B1B1B"/>
                </a:solidFill>
                <a:effectLst/>
                <a:latin typeface="Source Sans Pro"/>
                <a:ea typeface="Source Sans Pro"/>
              </a:rPr>
              <a:t>D</a:t>
            </a:r>
            <a:br>
              <a:rPr lang="en-US"/>
            </a:br>
            <a:r>
              <a:rPr lang="en-US">
                <a:latin typeface="Calibri" panose="020F0502020204030204" pitchFamily="34" charset="0"/>
                <a:cs typeface="Times New Roman" panose="02020603050405020304" pitchFamily="18" charset="0"/>
              </a:rPr>
              <a:t>The AHRQ Academy</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04360C2C-28D0-093A-3FDA-F5A809ED69E9}"/>
              </a:ext>
            </a:extLst>
          </p:cNvPr>
          <p:cNvSpPr>
            <a:spLocks noGrp="1"/>
          </p:cNvSpPr>
          <p:nvPr>
            <p:ph type="sldNum" sz="quarter" idx="10"/>
          </p:nvPr>
        </p:nvSpPr>
        <p:spPr/>
        <p:txBody>
          <a:bodyPr/>
          <a:lstStyle/>
          <a:p>
            <a:fld id="{85F5B7A5-34A7-4AB0-A34F-A4DF2002FA98}" type="slidenum">
              <a:rPr lang="en-US" smtClean="0"/>
              <a:t>9</a:t>
            </a:fld>
            <a:endParaRPr lang="en-US"/>
          </a:p>
        </p:txBody>
      </p:sp>
    </p:spTree>
    <p:extLst>
      <p:ext uri="{BB962C8B-B14F-4D97-AF65-F5344CB8AC3E}">
        <p14:creationId xmlns:p14="http://schemas.microsoft.com/office/powerpoint/2010/main" val="1380127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0336437-828f-4abd-938d-2f6034d6ead4">
      <Terms xmlns="http://schemas.microsoft.com/office/infopath/2007/PartnerControls"/>
    </lcf76f155ced4ddcb4097134ff3c332f>
    <TaxCatchAll xmlns="9de0f132-4085-493a-ac49-54bc4e54323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7C10242A9E76449EB1BB2BA32C3266" ma:contentTypeVersion="15" ma:contentTypeDescription="Create a new document." ma:contentTypeScope="" ma:versionID="c76ca21a7a2c6a3fa1a47bf8835ea7fb">
  <xsd:schema xmlns:xsd="http://www.w3.org/2001/XMLSchema" xmlns:xs="http://www.w3.org/2001/XMLSchema" xmlns:p="http://schemas.microsoft.com/office/2006/metadata/properties" xmlns:ns2="b0336437-828f-4abd-938d-2f6034d6ead4" xmlns:ns3="9de0f132-4085-493a-ac49-54bc4e543232" targetNamespace="http://schemas.microsoft.com/office/2006/metadata/properties" ma:root="true" ma:fieldsID="3d8c57b8ab6652ef904172980c60888e" ns2:_="" ns3:_="">
    <xsd:import namespace="b0336437-828f-4abd-938d-2f6034d6ead4"/>
    <xsd:import namespace="9de0f132-4085-493a-ac49-54bc4e54323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336437-828f-4abd-938d-2f6034d6ea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654925c-3bd7-4187-ab31-e932ed5cd6bf"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e0f132-4085-493a-ac49-54bc4e54323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2d2462b-55da-480d-8484-b6d124374615}" ma:internalName="TaxCatchAll" ma:showField="CatchAllData" ma:web="9de0f132-4085-493a-ac49-54bc4e5432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42A41A-D2EC-4387-A3D7-1BDDEC0CF04C}">
  <ds:schemaRefs>
    <ds:schemaRef ds:uri="http://schemas.microsoft.com/office/2006/metadata/properties"/>
    <ds:schemaRef ds:uri="http://purl.org/dc/terms/"/>
    <ds:schemaRef ds:uri="http://schemas.microsoft.com/office/infopath/2007/PartnerControls"/>
    <ds:schemaRef ds:uri="http://purl.org/dc/elements/1.1/"/>
    <ds:schemaRef ds:uri="http://schemas.microsoft.com/office/2006/documentManagement/types"/>
    <ds:schemaRef ds:uri="http://www.w3.org/XML/1998/namespace"/>
    <ds:schemaRef ds:uri="http://purl.org/dc/dcmitype/"/>
    <ds:schemaRef ds:uri="http://schemas.openxmlformats.org/package/2006/metadata/core-properties"/>
    <ds:schemaRef ds:uri="9de0f132-4085-493a-ac49-54bc4e543232"/>
    <ds:schemaRef ds:uri="b0336437-828f-4abd-938d-2f6034d6ead4"/>
  </ds:schemaRefs>
</ds:datastoreItem>
</file>

<file path=customXml/itemProps2.xml><?xml version="1.0" encoding="utf-8"?>
<ds:datastoreItem xmlns:ds="http://schemas.openxmlformats.org/officeDocument/2006/customXml" ds:itemID="{C47A657C-4A0F-439B-91B8-A179D8465B30}">
  <ds:schemaRefs>
    <ds:schemaRef ds:uri="9de0f132-4085-493a-ac49-54bc4e543232"/>
    <ds:schemaRef ds:uri="b0336437-828f-4abd-938d-2f6034d6ea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2FD5E93-1318-4E91-9213-8A6D4DA098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379</TotalTime>
  <Words>3846</Words>
  <Application>Microsoft Office PowerPoint</Application>
  <PresentationFormat>Widescreen</PresentationFormat>
  <Paragraphs>497</Paragraphs>
  <Slides>56</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56</vt:i4>
      </vt:variant>
    </vt:vector>
  </HeadingPairs>
  <TitlesOfParts>
    <vt:vector size="65" baseType="lpstr">
      <vt:lpstr>Arial</vt:lpstr>
      <vt:lpstr>Calibri</vt:lpstr>
      <vt:lpstr>Helvetica</vt:lpstr>
      <vt:lpstr>Helvetica Neue</vt:lpstr>
      <vt:lpstr>Quicksand</vt:lpstr>
      <vt:lpstr>Source Sans Pro</vt:lpstr>
      <vt:lpstr>Symbol</vt:lpstr>
      <vt:lpstr>Office Theme</vt:lpstr>
      <vt:lpstr>Custom Design</vt:lpstr>
      <vt:lpstr> National Center for Excellence in Primary Care Research  Presents   Research on the Integration of Behavioral Health in Primary Care </vt:lpstr>
      <vt:lpstr>NCEPCR Webinar Series</vt:lpstr>
      <vt:lpstr>Welcome</vt:lpstr>
      <vt:lpstr>AHRQ’s 1999 authorization</vt:lpstr>
      <vt:lpstr>National Center for Excellence</vt:lpstr>
      <vt:lpstr>National Center for Excellence in Primary Care Research’s webpage</vt:lpstr>
      <vt:lpstr>Strengthening Primary Care Research Webinar Series</vt:lpstr>
      <vt:lpstr>Today’s Webinar Objectives</vt:lpstr>
      <vt:lpstr>Moderator</vt:lpstr>
      <vt:lpstr>Today’s Webinar Presenters</vt:lpstr>
      <vt:lpstr>Presentation 1</vt:lpstr>
      <vt:lpstr>Background</vt:lpstr>
      <vt:lpstr>Background</vt:lpstr>
      <vt:lpstr>Intervention: IntelliCare Plus</vt:lpstr>
      <vt:lpstr>Intervention: IntelliCare Plus</vt:lpstr>
      <vt:lpstr>Specific Research Aims</vt:lpstr>
      <vt:lpstr>Methods: Solution-Focused Research Framework</vt:lpstr>
      <vt:lpstr>Methods (as Planned)</vt:lpstr>
      <vt:lpstr>Field Test (a “Small Test of Change”)</vt:lpstr>
      <vt:lpstr>Findings: Reach</vt:lpstr>
      <vt:lpstr>Findings: Reach</vt:lpstr>
      <vt:lpstr>Findings: Effectiveness - 75% Improved</vt:lpstr>
      <vt:lpstr>Feedback from Care Coordinators</vt:lpstr>
      <vt:lpstr>Lessons Learned</vt:lpstr>
      <vt:lpstr>Future Direction 1:  Adapting the Trial Design to the ACC Service</vt:lpstr>
      <vt:lpstr>Future Direction 2:  Disentangling DMHI Service Delivery</vt:lpstr>
      <vt:lpstr>Future Direction 3:  Facilitating DMHI Referrals</vt:lpstr>
      <vt:lpstr>Presentation 2</vt:lpstr>
      <vt:lpstr>Background</vt:lpstr>
      <vt:lpstr>Background (continued)</vt:lpstr>
      <vt:lpstr>Background</vt:lpstr>
      <vt:lpstr>Specific Research Aims</vt:lpstr>
      <vt:lpstr>Methods</vt:lpstr>
      <vt:lpstr>Methods</vt:lpstr>
      <vt:lpstr>Tool/Intervention</vt:lpstr>
      <vt:lpstr>A stakeholder designed multi-level sustainability strategy: DepCare  </vt:lpstr>
      <vt:lpstr>Findings: Pre-Post Optimization Rates</vt:lpstr>
      <vt:lpstr>Findings: Pre-Post CC Metrics</vt:lpstr>
      <vt:lpstr>Findings: Context Matters</vt:lpstr>
      <vt:lpstr>Findings: Adding PCP education may backfire…</vt:lpstr>
      <vt:lpstr>Direct-to-patient activation improves reach</vt:lpstr>
      <vt:lpstr>Lesson Learned</vt:lpstr>
      <vt:lpstr>Future Directions</vt:lpstr>
      <vt:lpstr>Presentation 3</vt:lpstr>
      <vt:lpstr>The Academy for Integrating Behavioral Health and Primary Care</vt:lpstr>
      <vt:lpstr> https://integrationacademy.ahrq.gov/ </vt:lpstr>
      <vt:lpstr>Brief Historical Background </vt:lpstr>
      <vt:lpstr>Lexicon Definition</vt:lpstr>
      <vt:lpstr> Academy Resources  </vt:lpstr>
      <vt:lpstr>Academy Resources:  Evidence and Best Practices</vt:lpstr>
      <vt:lpstr>Academy Resources  Evidence and Best Practices</vt:lpstr>
      <vt:lpstr>Academy Resources:  Tools</vt:lpstr>
      <vt:lpstr>Academy Resources:  ‘How To’ Resources</vt:lpstr>
      <vt:lpstr>Academy Resources:  Professional Practices and Competencies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on the Integration of Behavioral Health in Primary Care webinar</dc:title>
  <dc:subject>Webinar</dc:subject>
  <dc:creator>AHRQ</dc:creator>
  <cp:keywords>research, primary care, behavioral health, integration, AHRQ</cp:keywords>
  <cp:lastModifiedBy>Nawrocki, Laura (AHRQ/OC) (CTR)</cp:lastModifiedBy>
  <cp:revision>25</cp:revision>
  <dcterms:created xsi:type="dcterms:W3CDTF">2013-09-03T18:05:51Z</dcterms:created>
  <dcterms:modified xsi:type="dcterms:W3CDTF">2024-04-10T15:36:39Z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0x010100AE7C10242A9E76449EB1BB2BA32C3266</vt:lpwstr>
  </property>
  <property fmtid="{D5CDD505-2E9C-101B-9397-08002B2CF9AE}" pid="3" name="MediaServiceImageTags">
    <vt:lpwstr/>
  </property>
</Properties>
</file>