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56"/>
  </p:notesMasterIdLst>
  <p:handoutMasterIdLst>
    <p:handoutMasterId r:id="rId57"/>
  </p:handoutMasterIdLst>
  <p:sldIdLst>
    <p:sldId id="259" r:id="rId6"/>
    <p:sldId id="333" r:id="rId7"/>
    <p:sldId id="260" r:id="rId8"/>
    <p:sldId id="509" r:id="rId9"/>
    <p:sldId id="315" r:id="rId10"/>
    <p:sldId id="334" r:id="rId11"/>
    <p:sldId id="309" r:id="rId12"/>
    <p:sldId id="375" r:id="rId13"/>
    <p:sldId id="475" r:id="rId14"/>
    <p:sldId id="487" r:id="rId15"/>
    <p:sldId id="488" r:id="rId16"/>
    <p:sldId id="283" r:id="rId17"/>
    <p:sldId id="460" r:id="rId18"/>
    <p:sldId id="491" r:id="rId19"/>
    <p:sldId id="490" r:id="rId20"/>
    <p:sldId id="262" r:id="rId21"/>
    <p:sldId id="463" r:id="rId22"/>
    <p:sldId id="493" r:id="rId23"/>
    <p:sldId id="308" r:id="rId24"/>
    <p:sldId id="497" r:id="rId25"/>
    <p:sldId id="500" r:id="rId26"/>
    <p:sldId id="510" r:id="rId27"/>
    <p:sldId id="511" r:id="rId28"/>
    <p:sldId id="512" r:id="rId29"/>
    <p:sldId id="319" r:id="rId30"/>
    <p:sldId id="312" r:id="rId31"/>
    <p:sldId id="517" r:id="rId32"/>
    <p:sldId id="513" r:id="rId33"/>
    <p:sldId id="514" r:id="rId34"/>
    <p:sldId id="515" r:id="rId35"/>
    <p:sldId id="516" r:id="rId36"/>
    <p:sldId id="320" r:id="rId37"/>
    <p:sldId id="504" r:id="rId38"/>
    <p:sldId id="318" r:id="rId39"/>
    <p:sldId id="505" r:id="rId40"/>
    <p:sldId id="301" r:id="rId41"/>
    <p:sldId id="302" r:id="rId42"/>
    <p:sldId id="313" r:id="rId43"/>
    <p:sldId id="506" r:id="rId44"/>
    <p:sldId id="317" r:id="rId45"/>
    <p:sldId id="507" r:id="rId46"/>
    <p:sldId id="310" r:id="rId47"/>
    <p:sldId id="508" r:id="rId48"/>
    <p:sldId id="304" r:id="rId49"/>
    <p:sldId id="316" r:id="rId50"/>
    <p:sldId id="306" r:id="rId51"/>
    <p:sldId id="311" r:id="rId52"/>
    <p:sldId id="307" r:id="rId53"/>
    <p:sldId id="518" r:id="rId54"/>
    <p:sldId id="50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C501-40EC-68EE-7C91-A3A8E9610C1D}" name="Diane Fraser" initials="DF" userId="S::Diane_Fraser@abtassoc.com::1530cd29-2a62-4924-8162-b40852efffbf" providerId="AD"/>
  <p188:author id="{7ACF872A-828B-A9D2-2EF6-4C7F7E8B5A24}" name="Kate Durocher" initials="KD" userId="S::Kate_Durocher@abtassoc.com::40432b76-a175-4390-9e16-b86587ecb23e" providerId="AD"/>
  <p188:author id="{E132EA7A-A28C-D0F3-B57C-5A0F89134C0B}" name="Stephen Hines" initials="SH" userId="S::Stephen_Hines@abtassoc.com::3e2db5ec-13f0-4645-864a-2ce08f7e7988" providerId="AD"/>
  <p188:author id="{6832CAB3-5EFC-907B-EDFB-E6319D204235}" name="Haugstetter, Monika (AHRQ/CQuIPS)" initials="HM(" userId="S::Monika.Haugstetter@ahrq.hhs.gov::45884e20-be4e-4dbc-884a-d04ddf3fbd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EFF80-CEE0-4557-920E-DCF95B2B8DA1}" v="3" dt="2023-05-23T16:42:54.742"/>
    <p1510:client id="{62C166C5-4F96-41E2-99AE-5B3F9DC8D1D1}" v="39" dt="2023-05-23T17:11:26.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p:cViewPr varScale="1">
        <p:scale>
          <a:sx n="50" d="100"/>
          <a:sy n="50" d="100"/>
        </p:scale>
        <p:origin x="32" y="200"/>
      </p:cViewPr>
      <p:guideLst>
        <p:guide orient="horz" pos="2160"/>
        <p:guide pos="3840"/>
      </p:guideLst>
    </p:cSldViewPr>
  </p:slideViewPr>
  <p:outlineViewPr>
    <p:cViewPr>
      <p:scale>
        <a:sx n="33" d="100"/>
        <a:sy n="33" d="100"/>
      </p:scale>
      <p:origin x="0" y="-37236"/>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21DFB-E38A-4645-B2BC-C14DA0F61CF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6598A29-0599-4F9F-962B-323550647030}">
      <dgm:prSet/>
      <dgm:spPr/>
      <dgm:t>
        <a:bodyPr/>
        <a:lstStyle/>
        <a:p>
          <a:r>
            <a:rPr lang="en-US" b="1" dirty="0"/>
            <a:t>Recommendation 1: Pay for Primary Care Teams to care for people, not doctors to deliver services –</a:t>
          </a:r>
          <a:r>
            <a:rPr lang="en-US" dirty="0"/>
            <a:t> </a:t>
          </a:r>
          <a:r>
            <a:rPr lang="en-US" i="1" dirty="0"/>
            <a:t>Measure 1.1-1.3 Primary Care Spend- Commercial, Medicaid and Medicare</a:t>
          </a:r>
          <a:endParaRPr lang="en-US" dirty="0"/>
        </a:p>
      </dgm:t>
    </dgm:pt>
    <dgm:pt modelId="{0BF4DFFC-A066-4897-8D6B-8603D00C5B04}" type="parTrans" cxnId="{A70AE3FE-660B-4A2F-A2F6-BAE66E7ED209}">
      <dgm:prSet/>
      <dgm:spPr/>
      <dgm:t>
        <a:bodyPr/>
        <a:lstStyle/>
        <a:p>
          <a:endParaRPr lang="en-US"/>
        </a:p>
      </dgm:t>
    </dgm:pt>
    <dgm:pt modelId="{ACD0029F-C173-4138-B730-BDB3EDE61AE4}" type="sibTrans" cxnId="{A70AE3FE-660B-4A2F-A2F6-BAE66E7ED209}">
      <dgm:prSet/>
      <dgm:spPr/>
      <dgm:t>
        <a:bodyPr/>
        <a:lstStyle/>
        <a:p>
          <a:endParaRPr lang="en-US"/>
        </a:p>
      </dgm:t>
    </dgm:pt>
    <dgm:pt modelId="{AF0E3038-DFD3-47F0-AF66-449E8DE30045}">
      <dgm:prSet/>
      <dgm:spPr/>
      <dgm:t>
        <a:bodyPr/>
        <a:lstStyle/>
        <a:p>
          <a:r>
            <a:rPr lang="en-US" b="1" dirty="0"/>
            <a:t>Recommendation 2: Ensure that high quality primary care is available to every individual and family in every Community)-</a:t>
          </a:r>
          <a:r>
            <a:rPr lang="en-US" dirty="0"/>
            <a:t> </a:t>
          </a:r>
          <a:r>
            <a:rPr lang="en-US" i="1" dirty="0"/>
            <a:t>Measure 2.1 and 2.2- Percent of Adults and Children without a usual source of care</a:t>
          </a:r>
          <a:endParaRPr lang="en-US" dirty="0"/>
        </a:p>
      </dgm:t>
    </dgm:pt>
    <dgm:pt modelId="{9BA4C20C-F964-4A75-8B07-B8EF11B2FC2D}" type="parTrans" cxnId="{3E0EFB87-8E95-425A-BA03-C05CEFF33939}">
      <dgm:prSet/>
      <dgm:spPr/>
      <dgm:t>
        <a:bodyPr/>
        <a:lstStyle/>
        <a:p>
          <a:endParaRPr lang="en-US"/>
        </a:p>
      </dgm:t>
    </dgm:pt>
    <dgm:pt modelId="{DBAF6B73-8E07-4E33-9E5D-E8507BB39239}" type="sibTrans" cxnId="{3E0EFB87-8E95-425A-BA03-C05CEFF33939}">
      <dgm:prSet/>
      <dgm:spPr/>
      <dgm:t>
        <a:bodyPr/>
        <a:lstStyle/>
        <a:p>
          <a:endParaRPr lang="en-US"/>
        </a:p>
      </dgm:t>
    </dgm:pt>
    <dgm:pt modelId="{10DF3579-00EF-4075-AAB9-E62529F09942}" type="pres">
      <dgm:prSet presAssocID="{47321DFB-E38A-4645-B2BC-C14DA0F61CF4}" presName="vert0" presStyleCnt="0">
        <dgm:presLayoutVars>
          <dgm:dir/>
          <dgm:animOne val="branch"/>
          <dgm:animLvl val="lvl"/>
        </dgm:presLayoutVars>
      </dgm:prSet>
      <dgm:spPr/>
    </dgm:pt>
    <dgm:pt modelId="{DC9B23E4-153B-4E8E-A2D0-F7312675B8EF}" type="pres">
      <dgm:prSet presAssocID="{06598A29-0599-4F9F-962B-323550647030}" presName="thickLine" presStyleLbl="alignNode1" presStyleIdx="0" presStyleCnt="2"/>
      <dgm:spPr/>
    </dgm:pt>
    <dgm:pt modelId="{536FEB68-4805-4D81-8B96-CEDC3D9EAF0B}" type="pres">
      <dgm:prSet presAssocID="{06598A29-0599-4F9F-962B-323550647030}" presName="horz1" presStyleCnt="0"/>
      <dgm:spPr/>
    </dgm:pt>
    <dgm:pt modelId="{049C94D5-BDFF-42D0-9E46-8E2075886829}" type="pres">
      <dgm:prSet presAssocID="{06598A29-0599-4F9F-962B-323550647030}" presName="tx1" presStyleLbl="revTx" presStyleIdx="0" presStyleCnt="2"/>
      <dgm:spPr/>
    </dgm:pt>
    <dgm:pt modelId="{474DBB85-8741-44DA-96D8-0CD5C4CC3925}" type="pres">
      <dgm:prSet presAssocID="{06598A29-0599-4F9F-962B-323550647030}" presName="vert1" presStyleCnt="0"/>
      <dgm:spPr/>
    </dgm:pt>
    <dgm:pt modelId="{6E3B45AE-678F-4D99-9113-72B495684BC4}" type="pres">
      <dgm:prSet presAssocID="{AF0E3038-DFD3-47F0-AF66-449E8DE30045}" presName="thickLine" presStyleLbl="alignNode1" presStyleIdx="1" presStyleCnt="2"/>
      <dgm:spPr/>
    </dgm:pt>
    <dgm:pt modelId="{7670DAB9-82B9-4571-8C12-F950C273A657}" type="pres">
      <dgm:prSet presAssocID="{AF0E3038-DFD3-47F0-AF66-449E8DE30045}" presName="horz1" presStyleCnt="0"/>
      <dgm:spPr/>
    </dgm:pt>
    <dgm:pt modelId="{C7AF608A-6F18-4D04-BE65-686AD44009B8}" type="pres">
      <dgm:prSet presAssocID="{AF0E3038-DFD3-47F0-AF66-449E8DE30045}" presName="tx1" presStyleLbl="revTx" presStyleIdx="1" presStyleCnt="2"/>
      <dgm:spPr/>
    </dgm:pt>
    <dgm:pt modelId="{3786C7C8-1760-4D93-A228-7AF975A49A2F}" type="pres">
      <dgm:prSet presAssocID="{AF0E3038-DFD3-47F0-AF66-449E8DE30045}" presName="vert1" presStyleCnt="0"/>
      <dgm:spPr/>
    </dgm:pt>
  </dgm:ptLst>
  <dgm:cxnLst>
    <dgm:cxn modelId="{6C022F31-5DC5-492F-8A47-B594C6C0726D}" type="presOf" srcId="{AF0E3038-DFD3-47F0-AF66-449E8DE30045}" destId="{C7AF608A-6F18-4D04-BE65-686AD44009B8}" srcOrd="0" destOrd="0" presId="urn:microsoft.com/office/officeart/2008/layout/LinedList"/>
    <dgm:cxn modelId="{B0995856-E88F-429C-A88A-4B51FCA692E1}" type="presOf" srcId="{47321DFB-E38A-4645-B2BC-C14DA0F61CF4}" destId="{10DF3579-00EF-4075-AAB9-E62529F09942}" srcOrd="0" destOrd="0" presId="urn:microsoft.com/office/officeart/2008/layout/LinedList"/>
    <dgm:cxn modelId="{3E0EFB87-8E95-425A-BA03-C05CEFF33939}" srcId="{47321DFB-E38A-4645-B2BC-C14DA0F61CF4}" destId="{AF0E3038-DFD3-47F0-AF66-449E8DE30045}" srcOrd="1" destOrd="0" parTransId="{9BA4C20C-F964-4A75-8B07-B8EF11B2FC2D}" sibTransId="{DBAF6B73-8E07-4E33-9E5D-E8507BB39239}"/>
    <dgm:cxn modelId="{1BC732D5-4578-4C62-A737-6C5505EF9862}" type="presOf" srcId="{06598A29-0599-4F9F-962B-323550647030}" destId="{049C94D5-BDFF-42D0-9E46-8E2075886829}" srcOrd="0" destOrd="0" presId="urn:microsoft.com/office/officeart/2008/layout/LinedList"/>
    <dgm:cxn modelId="{A70AE3FE-660B-4A2F-A2F6-BAE66E7ED209}" srcId="{47321DFB-E38A-4645-B2BC-C14DA0F61CF4}" destId="{06598A29-0599-4F9F-962B-323550647030}" srcOrd="0" destOrd="0" parTransId="{0BF4DFFC-A066-4897-8D6B-8603D00C5B04}" sibTransId="{ACD0029F-C173-4138-B730-BDB3EDE61AE4}"/>
    <dgm:cxn modelId="{D9E185C7-D350-4D5A-A12B-2A8A1D5A1B87}" type="presParOf" srcId="{10DF3579-00EF-4075-AAB9-E62529F09942}" destId="{DC9B23E4-153B-4E8E-A2D0-F7312675B8EF}" srcOrd="0" destOrd="0" presId="urn:microsoft.com/office/officeart/2008/layout/LinedList"/>
    <dgm:cxn modelId="{2F9BFB2B-B058-43BE-9557-A97F1EB2D6F6}" type="presParOf" srcId="{10DF3579-00EF-4075-AAB9-E62529F09942}" destId="{536FEB68-4805-4D81-8B96-CEDC3D9EAF0B}" srcOrd="1" destOrd="0" presId="urn:microsoft.com/office/officeart/2008/layout/LinedList"/>
    <dgm:cxn modelId="{2198861D-D722-45FE-BABA-1C9C4081ED3F}" type="presParOf" srcId="{536FEB68-4805-4D81-8B96-CEDC3D9EAF0B}" destId="{049C94D5-BDFF-42D0-9E46-8E2075886829}" srcOrd="0" destOrd="0" presId="urn:microsoft.com/office/officeart/2008/layout/LinedList"/>
    <dgm:cxn modelId="{973B05C3-A146-402E-84C7-69BE9EC99424}" type="presParOf" srcId="{536FEB68-4805-4D81-8B96-CEDC3D9EAF0B}" destId="{474DBB85-8741-44DA-96D8-0CD5C4CC3925}" srcOrd="1" destOrd="0" presId="urn:microsoft.com/office/officeart/2008/layout/LinedList"/>
    <dgm:cxn modelId="{A23374A0-B333-40DC-B097-15CCB240DBD4}" type="presParOf" srcId="{10DF3579-00EF-4075-AAB9-E62529F09942}" destId="{6E3B45AE-678F-4D99-9113-72B495684BC4}" srcOrd="2" destOrd="0" presId="urn:microsoft.com/office/officeart/2008/layout/LinedList"/>
    <dgm:cxn modelId="{152B78D6-0581-44FD-8552-50200F177A4F}" type="presParOf" srcId="{10DF3579-00EF-4075-AAB9-E62529F09942}" destId="{7670DAB9-82B9-4571-8C12-F950C273A657}" srcOrd="3" destOrd="0" presId="urn:microsoft.com/office/officeart/2008/layout/LinedList"/>
    <dgm:cxn modelId="{5D5EE41B-4518-4156-92BD-EA60E7BEB01F}" type="presParOf" srcId="{7670DAB9-82B9-4571-8C12-F950C273A657}" destId="{C7AF608A-6F18-4D04-BE65-686AD44009B8}" srcOrd="0" destOrd="0" presId="urn:microsoft.com/office/officeart/2008/layout/LinedList"/>
    <dgm:cxn modelId="{F4DD0DF9-BD30-4F78-8496-2B5964CF2EE3}" type="presParOf" srcId="{7670DAB9-82B9-4571-8C12-F950C273A657}" destId="{3786C7C8-1760-4D93-A228-7AF975A49A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B23E4-153B-4E8E-A2D0-F7312675B8EF}">
      <dsp:nvSpPr>
        <dsp:cNvPr id="0" name=""/>
        <dsp:cNvSpPr/>
      </dsp:nvSpPr>
      <dsp:spPr>
        <a:xfrm>
          <a:off x="0" y="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C94D5-BDFF-42D0-9E46-8E2075886829}">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Recommendation 1: Pay for Primary Care Teams to care for people, not doctors to deliver services –</a:t>
          </a:r>
          <a:r>
            <a:rPr lang="en-US" sz="3200" kern="1200" dirty="0"/>
            <a:t> </a:t>
          </a:r>
          <a:r>
            <a:rPr lang="en-US" sz="3200" i="1" kern="1200" dirty="0"/>
            <a:t>Measure 1.1-1.3 Primary Care Spend- Commercial, Medicaid and Medicare</a:t>
          </a:r>
          <a:endParaRPr lang="en-US" sz="3200" kern="1200" dirty="0"/>
        </a:p>
      </dsp:txBody>
      <dsp:txXfrm>
        <a:off x="0" y="0"/>
        <a:ext cx="10515600" cy="2175669"/>
      </dsp:txXfrm>
    </dsp:sp>
    <dsp:sp modelId="{6E3B45AE-678F-4D99-9113-72B495684BC4}">
      <dsp:nvSpPr>
        <dsp:cNvPr id="0" name=""/>
        <dsp:cNvSpPr/>
      </dsp:nvSpPr>
      <dsp:spPr>
        <a:xfrm>
          <a:off x="0" y="217566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F608A-6F18-4D04-BE65-686AD44009B8}">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Recommendation 2: Ensure that high quality primary care is available to every individual and family in every Community)-</a:t>
          </a:r>
          <a:r>
            <a:rPr lang="en-US" sz="3200" kern="1200" dirty="0"/>
            <a:t> </a:t>
          </a:r>
          <a:r>
            <a:rPr lang="en-US" sz="3200" i="1" kern="1200" dirty="0"/>
            <a:t>Measure 2.1 and 2.2- Percent of Adults and Children without a usual source of care</a:t>
          </a:r>
          <a:endParaRPr lang="en-US" sz="3200" kern="1200" dirty="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6/20/2023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255798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ABDD3-C1D4-4EF2-9891-D9BB785E7F12}" type="slidenum">
              <a:rPr lang="en-US" smtClean="0"/>
              <a:t>12</a:t>
            </a:fld>
            <a:endParaRPr lang="en-US"/>
          </a:p>
        </p:txBody>
      </p:sp>
    </p:spTree>
    <p:extLst>
      <p:ext uri="{BB962C8B-B14F-4D97-AF65-F5344CB8AC3E}">
        <p14:creationId xmlns:p14="http://schemas.microsoft.com/office/powerpoint/2010/main" val="164985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recommendation from the NASEM committee centered around payment and there were two metrics we were charged with following: how much are we spending or investing in primary care and have we made any progress towards payment models that support primary care teams.   So for that first idea of how much are we investing in primary care we examined primary care spend over the last decade. there are multiple definitions of primary care, multiple formulas for calculating primary care spend and different data sets used to calculate this measure.  In it’s simplest form primary care spend is just the proportion of total healthcare expenditures that are going towards primary care.  Though there is no consensus on definitions, data sources or how this is measured, most estimates of national PC spend using a variety of data sources and definitions land anywhere between 5-7%, some lower or higher depending on the population studied.  For our measure of PC spend we used a data set called the Medical Expenditure Panel Survey which is a nationally representative survey of civilians in the United States and gathers data about their healthcare use and expenditures.  Our definition of primary care spend we used a provider-based definition and calculated all outpatient office based expenditures associated with those provider.  We used both a narrow and broad definition of who primary care providers were.  Here I present the results for our narrow definition which included visits to family physicians, general internal medicine physicians, general pediatricians, geriatricians and general practitioners.  The blue line is the national primary care spend by year overall for all payer types.  The green line is for commercial payers, the gray line is for Medicaid and the yellow for Medicare.   </a:t>
            </a:r>
          </a:p>
          <a:p>
            <a:endParaRPr lang="en-US"/>
          </a:p>
          <a:p>
            <a:r>
              <a:rPr lang="en-US"/>
              <a:t>And you can see here how little we ae investing in primary care as a nation—anywhere between 3 and 8% depending on the payer and the year.  Probably, as expected given the health of the populations covered, Medicare PC spend is lowest likely reflecting this populations use of specialty services and hospitalizations and commercial PC spend is highest.  Spending for all the payers types is lower in 2020 than it was in 2010 with Medicaid showing a continuous drop since 2014.  One thing to note here and moving forward is that 2020 was an aberrant year for surveys overall, and it certainly was for MEPS as well given restrictions on how data could be collected at the beginning of the pandemic so this will be interesting to follow to see if the big dip we see in 2020 is real or just a result of data collection changes. </a:t>
            </a:r>
          </a:p>
        </p:txBody>
      </p:sp>
      <p:sp>
        <p:nvSpPr>
          <p:cNvPr id="4" name="Slide Number Placeholder 3"/>
          <p:cNvSpPr>
            <a:spLocks noGrp="1"/>
          </p:cNvSpPr>
          <p:nvPr>
            <p:ph type="sldNum" sz="quarter" idx="5"/>
          </p:nvPr>
        </p:nvSpPr>
        <p:spPr/>
        <p:txBody>
          <a:bodyPr/>
          <a:lstStyle/>
          <a:p>
            <a:pPr>
              <a:defRPr/>
            </a:pPr>
            <a:fld id="{4992FD44-D8CF-4BF3-99B8-FFAB8AB094CB}" type="slidenum">
              <a:rPr lang="en-US" smtClean="0"/>
              <a:pPr>
                <a:defRPr/>
              </a:pPr>
              <a:t>13</a:t>
            </a:fld>
            <a:endParaRPr lang="en-US"/>
          </a:p>
        </p:txBody>
      </p:sp>
    </p:spTree>
    <p:extLst>
      <p:ext uri="{BB962C8B-B14F-4D97-AF65-F5344CB8AC3E}">
        <p14:creationId xmlns:p14="http://schemas.microsoft.com/office/powerpoint/2010/main" val="371860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16</a:t>
            </a:fld>
            <a:endParaRPr lang="en-US"/>
          </a:p>
        </p:txBody>
      </p:sp>
    </p:spTree>
    <p:extLst>
      <p:ext uri="{BB962C8B-B14F-4D97-AF65-F5344CB8AC3E}">
        <p14:creationId xmlns:p14="http://schemas.microsoft.com/office/powerpoint/2010/main" val="88156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finally to examine access to the Primary care workforce we looked at the percentage of US adults and children who report that they do not have a usual source of care.  Using the Medical Expenditure Panel Survey from 2010-2020 and found that more than a quarter of adults and 10% of children report no usual source of care in 2020.  Once again, 2020 is a little bit of an aberrant year, but that aside, over the last few years we can see that the percentage of US adults and children who report no usual source of care is rising which is concerning for the overall health of the nation given how important primary care is to the health of the population</a:t>
            </a:r>
          </a:p>
        </p:txBody>
      </p:sp>
      <p:sp>
        <p:nvSpPr>
          <p:cNvPr id="4" name="Slide Number Placeholder 3"/>
          <p:cNvSpPr>
            <a:spLocks noGrp="1"/>
          </p:cNvSpPr>
          <p:nvPr>
            <p:ph type="sldNum" sz="quarter" idx="5"/>
          </p:nvPr>
        </p:nvSpPr>
        <p:spPr/>
        <p:txBody>
          <a:bodyPr/>
          <a:lstStyle/>
          <a:p>
            <a:pPr>
              <a:defRPr/>
            </a:pPr>
            <a:fld id="{4992FD44-D8CF-4BF3-99B8-FFAB8AB094CB}" type="slidenum">
              <a:rPr lang="en-US" smtClean="0"/>
              <a:pPr>
                <a:defRPr/>
              </a:pPr>
              <a:t>17</a:t>
            </a:fld>
            <a:endParaRPr lang="en-US"/>
          </a:p>
        </p:txBody>
      </p:sp>
    </p:spTree>
    <p:extLst>
      <p:ext uri="{BB962C8B-B14F-4D97-AF65-F5344CB8AC3E}">
        <p14:creationId xmlns:p14="http://schemas.microsoft.com/office/powerpoint/2010/main" val="230742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18</a:t>
            </a:fld>
            <a:endParaRPr lang="en-US"/>
          </a:p>
        </p:txBody>
      </p:sp>
    </p:spTree>
    <p:extLst>
      <p:ext uri="{BB962C8B-B14F-4D97-AF65-F5344CB8AC3E}">
        <p14:creationId xmlns:p14="http://schemas.microsoft.com/office/powerpoint/2010/main" val="99678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19</a:t>
            </a:fld>
            <a:endParaRPr lang="en-US"/>
          </a:p>
        </p:txBody>
      </p:sp>
    </p:spTree>
    <p:extLst>
      <p:ext uri="{BB962C8B-B14F-4D97-AF65-F5344CB8AC3E}">
        <p14:creationId xmlns:p14="http://schemas.microsoft.com/office/powerpoint/2010/main" val="238431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the sample size for MEPS is too small to support many important analyses. MEPS currently collects data from about 14,000 families; a sample size similar to that of the 1977 NMCES. The 1977 survey, however, was designed to evaluate issues such as universal national health insurance and the federalization of Medicaid. NMCES could produce national estimates of the most important demographic groups but there was only moderate demand for state-level data and NMCES was not designed for this purpose. The need for better state estimates was becoming clearer even before the advent of the ACA but now, the ability to compare state experience is of far greater importance. MEPS can now support estimates for 29 states but this refers only to the capability of providing estimates about the total state population, it does not allow researchers to describe specific demographic groups within most states such as the poor or those without coverage.</a:t>
            </a:r>
          </a:p>
          <a:p>
            <a:endParaRPr lang="en-US"/>
          </a:p>
          <a:p>
            <a:r>
              <a:rPr lang="en-US"/>
              <a:t>Third, collection of expenditure data is far more difficult than collecting data on health insurance or use of services. Many respondents are unable to accurately report the payment that went to their provider. MEPS remedies this by obtaining payment data directly from providers that are identified by those in the household survey. There are however insufficient resources to obtain data from all identified providers. Currently attempts are made to obtain validation data from all identified hospitals and pharmacies. Although relatively high response rates are obtained in the provider validation, a substantial amount of data is still missing and must be imputed. Imputed data is not as accurate as validation data.</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20</a:t>
            </a:fld>
            <a:endParaRPr lang="en-US"/>
          </a:p>
        </p:txBody>
      </p:sp>
    </p:spTree>
    <p:extLst>
      <p:ext uri="{BB962C8B-B14F-4D97-AF65-F5344CB8AC3E}">
        <p14:creationId xmlns:p14="http://schemas.microsoft.com/office/powerpoint/2010/main" val="1111689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I’d like to introduce our second presenter, Dr. Yong-Fang Kuo from the University of Texas Medical Branch.</a:t>
            </a:r>
          </a:p>
        </p:txBody>
      </p:sp>
      <p:sp>
        <p:nvSpPr>
          <p:cNvPr id="4" name="Slide Number Placeholder 3"/>
          <p:cNvSpPr>
            <a:spLocks noGrp="1"/>
          </p:cNvSpPr>
          <p:nvPr>
            <p:ph type="sldNum" sz="quarter" idx="5"/>
          </p:nvPr>
        </p:nvSpPr>
        <p:spPr/>
        <p:txBody>
          <a:bodyPr/>
          <a:lstStyle/>
          <a:p>
            <a:fld id="{B17BA40C-25F7-4A81-B7B0-365A5351FE20}" type="slidenum">
              <a:rPr lang="en-US" smtClean="0"/>
              <a:t>21</a:t>
            </a:fld>
            <a:endParaRPr lang="en-US"/>
          </a:p>
        </p:txBody>
      </p:sp>
    </p:spTree>
    <p:extLst>
      <p:ext uri="{BB962C8B-B14F-4D97-AF65-F5344CB8AC3E}">
        <p14:creationId xmlns:p14="http://schemas.microsoft.com/office/powerpoint/2010/main" val="154894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 note – I would suggest spending no more than 1 minute on this slide. </a:t>
            </a:r>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a:p>
        </p:txBody>
      </p:sp>
    </p:spTree>
    <p:extLst>
      <p:ext uri="{BB962C8B-B14F-4D97-AF65-F5344CB8AC3E}">
        <p14:creationId xmlns:p14="http://schemas.microsoft.com/office/powerpoint/2010/main" val="392518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 notes – I don’t think you need all the specific definitions of which </a:t>
            </a:r>
            <a:r>
              <a:rPr lang="en-US" err="1"/>
              <a:t>cpt</a:t>
            </a:r>
            <a:r>
              <a:rPr lang="en-US"/>
              <a:t> codes were used in your definition. I also suggest putting the measures and their source file in a table like this – but could be reorganized to your preference. </a:t>
            </a:r>
          </a:p>
        </p:txBody>
      </p:sp>
      <p:sp>
        <p:nvSpPr>
          <p:cNvPr id="4" name="Slide Number Placeholder 3"/>
          <p:cNvSpPr>
            <a:spLocks noGrp="1"/>
          </p:cNvSpPr>
          <p:nvPr>
            <p:ph type="sldNum" sz="quarter" idx="5"/>
          </p:nvPr>
        </p:nvSpPr>
        <p:spPr/>
        <p:txBody>
          <a:bodyPr/>
          <a:lstStyle/>
          <a:p>
            <a:fld id="{B17BA40C-25F7-4A81-B7B0-365A5351FE20}" type="slidenum">
              <a:rPr lang="en-US" smtClean="0"/>
              <a:t>25</a:t>
            </a:fld>
            <a:endParaRPr lang="en-US"/>
          </a:p>
        </p:txBody>
      </p:sp>
    </p:spTree>
    <p:extLst>
      <p:ext uri="{BB962C8B-B14F-4D97-AF65-F5344CB8AC3E}">
        <p14:creationId xmlns:p14="http://schemas.microsoft.com/office/powerpoint/2010/main" val="352430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 is hosting a new webinar series, Strengthening Primary Care Research. Today’s webinar is the first in the series. Webinar two will be focused on Getting your qualitative Study Funded at AHRQ. Stay tuned to the AHRQ channels for the date and registration.</a:t>
            </a:r>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265432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 notes - Took out some of the definitions, because you explain them on the previous slide</a:t>
            </a:r>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a:p>
        </p:txBody>
      </p:sp>
    </p:spTree>
    <p:extLst>
      <p:ext uri="{BB962C8B-B14F-4D97-AF65-F5344CB8AC3E}">
        <p14:creationId xmlns:p14="http://schemas.microsoft.com/office/powerpoint/2010/main" val="101511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 note – above it says 559, but in the “study cohort included” line, it says 556</a:t>
            </a:r>
          </a:p>
        </p:txBody>
      </p:sp>
      <p:sp>
        <p:nvSpPr>
          <p:cNvPr id="4" name="Slide Number Placeholder 3"/>
          <p:cNvSpPr>
            <a:spLocks noGrp="1"/>
          </p:cNvSpPr>
          <p:nvPr>
            <p:ph type="sldNum" sz="quarter" idx="5"/>
          </p:nvPr>
        </p:nvSpPr>
        <p:spPr/>
        <p:txBody>
          <a:bodyPr/>
          <a:lstStyle/>
          <a:p>
            <a:fld id="{B17BA40C-25F7-4A81-B7B0-365A5351FE20}" type="slidenum">
              <a:rPr lang="en-US" smtClean="0"/>
              <a:t>27</a:t>
            </a:fld>
            <a:endParaRPr lang="en-US"/>
          </a:p>
        </p:txBody>
      </p:sp>
    </p:spTree>
    <p:extLst>
      <p:ext uri="{BB962C8B-B14F-4D97-AF65-F5344CB8AC3E}">
        <p14:creationId xmlns:p14="http://schemas.microsoft.com/office/powerpoint/2010/main" val="1145494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 note – I think you can just quickly allude to the info in the first bullets, which I am pasting below. Otherwise, I think a high level summary of the methods as I’ve put here on the slide is enough:</a:t>
            </a:r>
          </a:p>
          <a:p>
            <a:endParaRPr lang="en-US"/>
          </a:p>
          <a:p>
            <a:r>
              <a:rPr lang="en-US" sz="1200"/>
              <a:t>For each provider within the practice, both normalized degree centrality and normalized betweenness centrality were calculated to show whether connections and centrality differed between types of provider. </a:t>
            </a:r>
          </a:p>
          <a:p>
            <a:endParaRPr lang="en-US" sz="1200"/>
          </a:p>
          <a:p>
            <a:r>
              <a:rPr lang="en-US" sz="1200"/>
              <a:t>Among practices with NP involvement, the average of provider’s degree centralization and betweenness centralization measures were calculated for NP and MD separately within the practice, and then the provider type specific averages were compared to determine the practice as MD-led (MD average &gt; NP average), NP-led (NP average &gt; MD average), or equal (MD average = NP average).</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28</a:t>
            </a:fld>
            <a:endParaRPr lang="en-US"/>
          </a:p>
        </p:txBody>
      </p:sp>
    </p:spTree>
    <p:extLst>
      <p:ext uri="{BB962C8B-B14F-4D97-AF65-F5344CB8AC3E}">
        <p14:creationId xmlns:p14="http://schemas.microsoft.com/office/powerpoint/2010/main" val="3311115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 note – I would suggest cutting this slide and focusing on the results on the next slide instead. If this slide is deemed too important to cut, I would spend no more than one minute here. Maybe say something about general trends and mention an outlier or two, then go into the </a:t>
            </a:r>
            <a:r>
              <a:rPr lang="en-US" err="1"/>
              <a:t>the</a:t>
            </a:r>
            <a:r>
              <a:rPr lang="en-US"/>
              <a:t> meat of the results on the next slide. </a:t>
            </a:r>
          </a:p>
        </p:txBody>
      </p:sp>
      <p:sp>
        <p:nvSpPr>
          <p:cNvPr id="4" name="Slide Number Placeholder 3"/>
          <p:cNvSpPr>
            <a:spLocks noGrp="1"/>
          </p:cNvSpPr>
          <p:nvPr>
            <p:ph type="sldNum" sz="quarter" idx="5"/>
          </p:nvPr>
        </p:nvSpPr>
        <p:spPr/>
        <p:txBody>
          <a:bodyPr/>
          <a:lstStyle/>
          <a:p>
            <a:fld id="{B17BA40C-25F7-4A81-B7B0-365A5351FE20}" type="slidenum">
              <a:rPr lang="en-US" smtClean="0"/>
              <a:t>29</a:t>
            </a:fld>
            <a:endParaRPr lang="en-US"/>
          </a:p>
        </p:txBody>
      </p:sp>
    </p:spTree>
    <p:extLst>
      <p:ext uri="{BB962C8B-B14F-4D97-AF65-F5344CB8AC3E}">
        <p14:creationId xmlns:p14="http://schemas.microsoft.com/office/powerpoint/2010/main" val="248000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 – I would not go too far into the specific results, but give a high level, narrative summary and call out the fact that collaboration and decision centralization had different effects on outcomes</a:t>
            </a:r>
          </a:p>
          <a:p>
            <a:endParaRPr lang="en-US"/>
          </a:p>
          <a:p>
            <a:r>
              <a:rPr lang="en-US"/>
              <a:t>I might also suggest putting a table with numbers off to the side, and pulling the main narrative points out to the side. </a:t>
            </a:r>
          </a:p>
        </p:txBody>
      </p:sp>
      <p:sp>
        <p:nvSpPr>
          <p:cNvPr id="4" name="Slide Number Placeholder 3"/>
          <p:cNvSpPr>
            <a:spLocks noGrp="1"/>
          </p:cNvSpPr>
          <p:nvPr>
            <p:ph type="sldNum" sz="quarter" idx="5"/>
          </p:nvPr>
        </p:nvSpPr>
        <p:spPr/>
        <p:txBody>
          <a:bodyPr/>
          <a:lstStyle/>
          <a:p>
            <a:fld id="{B17BA40C-25F7-4A81-B7B0-365A5351FE20}" type="slidenum">
              <a:rPr lang="en-US" smtClean="0"/>
              <a:t>30</a:t>
            </a:fld>
            <a:endParaRPr lang="en-US"/>
          </a:p>
        </p:txBody>
      </p:sp>
    </p:spTree>
    <p:extLst>
      <p:ext uri="{BB962C8B-B14F-4D97-AF65-F5344CB8AC3E}">
        <p14:creationId xmlns:p14="http://schemas.microsoft.com/office/powerpoint/2010/main" val="2091746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31</a:t>
            </a:fld>
            <a:endParaRPr lang="en-US"/>
          </a:p>
        </p:txBody>
      </p:sp>
    </p:spTree>
    <p:extLst>
      <p:ext uri="{BB962C8B-B14F-4D97-AF65-F5344CB8AC3E}">
        <p14:creationId xmlns:p14="http://schemas.microsoft.com/office/powerpoint/2010/main" val="731566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32</a:t>
            </a:fld>
            <a:endParaRPr lang="en-US"/>
          </a:p>
        </p:txBody>
      </p:sp>
    </p:spTree>
    <p:extLst>
      <p:ext uri="{BB962C8B-B14F-4D97-AF65-F5344CB8AC3E}">
        <p14:creationId xmlns:p14="http://schemas.microsoft.com/office/powerpoint/2010/main" val="222931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I’d like to introduce our third presenter, Dr. Annie Elizabeth Larson from OCHIN. </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33</a:t>
            </a:fld>
            <a:endParaRPr lang="en-US"/>
          </a:p>
        </p:txBody>
      </p:sp>
    </p:spTree>
    <p:extLst>
      <p:ext uri="{BB962C8B-B14F-4D97-AF65-F5344CB8AC3E}">
        <p14:creationId xmlns:p14="http://schemas.microsoft.com/office/powerpoint/2010/main" val="1399442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Nothing to declare</a:t>
            </a:r>
          </a:p>
        </p:txBody>
      </p:sp>
      <p:sp>
        <p:nvSpPr>
          <p:cNvPr id="4" name="Slide Number Placeholder 3"/>
          <p:cNvSpPr>
            <a:spLocks noGrp="1"/>
          </p:cNvSpPr>
          <p:nvPr>
            <p:ph type="sldNum" sz="quarter" idx="5"/>
          </p:nvPr>
        </p:nvSpPr>
        <p:spPr/>
        <p:txBody>
          <a:bodyPr/>
          <a:lstStyle/>
          <a:p>
            <a:fld id="{B17BA40C-25F7-4A81-B7B0-365A5351FE20}" type="slidenum">
              <a:rPr lang="en-US" smtClean="0"/>
              <a:t>34</a:t>
            </a:fld>
            <a:endParaRPr lang="en-US"/>
          </a:p>
        </p:txBody>
      </p:sp>
    </p:spTree>
    <p:extLst>
      <p:ext uri="{BB962C8B-B14F-4D97-AF65-F5344CB8AC3E}">
        <p14:creationId xmlns:p14="http://schemas.microsoft.com/office/powerpoint/2010/main" val="4261321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Use of primary care services can reduce mortality rates, preventable hospitalizations, and low birth weight, and can improve self-rated health.</a:t>
            </a:r>
          </a:p>
          <a:p>
            <a:r>
              <a:rPr lang="en-US"/>
              <a:t>3. </a:t>
            </a:r>
            <a:r>
              <a:rPr lang="en-US" sz="1800">
                <a:effectLst/>
                <a:latin typeface="Arial" panose="020B0604020202020204" pitchFamily="34" charset="0"/>
                <a:ea typeface="Calibri" panose="020F0502020204030204" pitchFamily="34" charset="0"/>
              </a:rPr>
              <a:t>Telemedicine is a tool long identified as a means of increasing access to care for people living in rural areas, many of whom who face distinct challenges accessing preventive healthcare services</a:t>
            </a:r>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35</a:t>
            </a:fld>
            <a:endParaRPr lang="en-US"/>
          </a:p>
        </p:txBody>
      </p:sp>
    </p:spTree>
    <p:extLst>
      <p:ext uri="{BB962C8B-B14F-4D97-AF65-F5344CB8AC3E}">
        <p14:creationId xmlns:p14="http://schemas.microsoft.com/office/powerpoint/2010/main" val="143272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Good day, everyone. My name is Aimee Eden. I am the acting Director for AHRQ’s National Center for Excellence in Primary Care Research. It is my pleasure to welcome you to today’s webinar, Using Large Datasets in Primary Care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Aimee will talk a bit about NCEPCR and her role and segue to webinar series. Share what NCECPR is doing</a:t>
            </a:r>
          </a:p>
          <a:p>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4025094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 to </a:t>
            </a:r>
            <a:r>
              <a:rPr lang="en-US" sz="1800">
                <a:solidFill>
                  <a:srgbClr val="0A0A0A"/>
                </a:solidFill>
                <a:effectLst/>
                <a:latin typeface="Arial" panose="020B0604020202020204" pitchFamily="34" charset="0"/>
                <a:ea typeface="Calibri" panose="020F0502020204030204" pitchFamily="34" charset="0"/>
              </a:rPr>
              <a:t>understand if TM can equitably improve preventive care utilization and quality of care for patients across the urban-rural continuum</a:t>
            </a:r>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36</a:t>
            </a:fld>
            <a:endParaRPr lang="en-US"/>
          </a:p>
        </p:txBody>
      </p:sp>
    </p:spTree>
    <p:extLst>
      <p:ext uri="{BB962C8B-B14F-4D97-AF65-F5344CB8AC3E}">
        <p14:creationId xmlns:p14="http://schemas.microsoft.com/office/powerpoint/2010/main" val="405216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37</a:t>
            </a:fld>
            <a:endParaRPr lang="en-US"/>
          </a:p>
        </p:txBody>
      </p:sp>
    </p:spTree>
    <p:extLst>
      <p:ext uri="{BB962C8B-B14F-4D97-AF65-F5344CB8AC3E}">
        <p14:creationId xmlns:p14="http://schemas.microsoft.com/office/powerpoint/2010/main" val="3479446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Specific to this talk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effectLst/>
                <a:ea typeface="Times New Roman" panose="02020603050405020304" pitchFamily="18" charset="0"/>
              </a:rPr>
              <a:t>CMS ruled they will no longer reimburse for audio-only visits after 2024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effectLst/>
                <a:ea typeface="Times New Roman" panose="02020603050405020304" pitchFamily="18" charset="0"/>
              </a:rPr>
              <a:t>This decision was made in part because of the limited research on the effectiveness of audio-only visits -&gt; potential to further exacerbate disparities in access to and use of healthcare among patients who are already less likely to assess needed and recommended care</a:t>
            </a:r>
          </a:p>
        </p:txBody>
      </p:sp>
      <p:sp>
        <p:nvSpPr>
          <p:cNvPr id="4" name="Slide Number Placeholder 3"/>
          <p:cNvSpPr>
            <a:spLocks noGrp="1"/>
          </p:cNvSpPr>
          <p:nvPr>
            <p:ph type="sldNum" sz="quarter" idx="5"/>
          </p:nvPr>
        </p:nvSpPr>
        <p:spPr/>
        <p:txBody>
          <a:bodyPr/>
          <a:lstStyle/>
          <a:p>
            <a:fld id="{B17BA40C-25F7-4A81-B7B0-365A5351FE20}" type="slidenum">
              <a:rPr lang="en-US" smtClean="0"/>
              <a:t>38</a:t>
            </a:fld>
            <a:endParaRPr lang="en-US"/>
          </a:p>
        </p:txBody>
      </p:sp>
    </p:spTree>
    <p:extLst>
      <p:ext uri="{BB962C8B-B14F-4D97-AF65-F5344CB8AC3E}">
        <p14:creationId xmlns:p14="http://schemas.microsoft.com/office/powerpoint/2010/main" val="2537786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EHR from OCHIN’s DWH which has data on community-based health centers that serves safety net clinic patients across the US</a:t>
            </a:r>
          </a:p>
          <a:p>
            <a:pPr marL="171450" indent="-171450">
              <a:buFontTx/>
              <a:buChar char="-"/>
            </a:pPr>
            <a:r>
              <a:rPr lang="en-US" dirty="0"/>
              <a:t>primarily FQHCs</a:t>
            </a:r>
          </a:p>
          <a:p>
            <a:pPr marL="0" indent="0">
              <a:buFontTx/>
              <a:buNone/>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39</a:t>
            </a:fld>
            <a:endParaRPr lang="en-US"/>
          </a:p>
        </p:txBody>
      </p:sp>
    </p:spTree>
    <p:extLst>
      <p:ext uri="{BB962C8B-B14F-4D97-AF65-F5344CB8AC3E}">
        <p14:creationId xmlns:p14="http://schemas.microsoft.com/office/powerpoint/2010/main" val="3095286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what is included in the common data model, I have access to A LOT more information like chart notes</a:t>
            </a:r>
          </a:p>
        </p:txBody>
      </p:sp>
      <p:sp>
        <p:nvSpPr>
          <p:cNvPr id="4" name="Slide Number Placeholder 3"/>
          <p:cNvSpPr>
            <a:spLocks noGrp="1"/>
          </p:cNvSpPr>
          <p:nvPr>
            <p:ph type="sldNum" sz="quarter" idx="5"/>
          </p:nvPr>
        </p:nvSpPr>
        <p:spPr/>
        <p:txBody>
          <a:bodyPr/>
          <a:lstStyle/>
          <a:p>
            <a:fld id="{B17BA40C-25F7-4A81-B7B0-365A5351FE20}" type="slidenum">
              <a:rPr lang="en-US" smtClean="0"/>
              <a:t>40</a:t>
            </a:fld>
            <a:endParaRPr lang="en-US"/>
          </a:p>
        </p:txBody>
      </p:sp>
    </p:spTree>
    <p:extLst>
      <p:ext uri="{BB962C8B-B14F-4D97-AF65-F5344CB8AC3E}">
        <p14:creationId xmlns:p14="http://schemas.microsoft.com/office/powerpoint/2010/main" val="1246819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Single instance of Epic, record follows the patient across any OCHIN clinic -&gt; robust longitudinal dataset</a:t>
            </a:r>
          </a:p>
          <a:p>
            <a:pPr marL="171450" indent="-171450">
              <a:buFontTx/>
              <a:buChar char="-"/>
            </a:pPr>
            <a:r>
              <a:rPr lang="en-US"/>
              <a:t>Data as of end of 2022</a:t>
            </a:r>
          </a:p>
          <a:p>
            <a:pPr marL="171450" indent="-171450">
              <a:buFontTx/>
              <a:buChar char="-"/>
            </a:pPr>
            <a:r>
              <a:rPr lang="en-US"/>
              <a:t>‘active’ patients = visit in the last 3 years</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41</a:t>
            </a:fld>
            <a:endParaRPr lang="en-US"/>
          </a:p>
        </p:txBody>
      </p:sp>
    </p:spTree>
    <p:extLst>
      <p:ext uri="{BB962C8B-B14F-4D97-AF65-F5344CB8AC3E}">
        <p14:creationId xmlns:p14="http://schemas.microsoft.com/office/powerpoint/2010/main" val="3369356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-Unique features of this dataset is that it allows us to examine patients who are uninsured, and they care they receive while uninsured</a:t>
            </a:r>
          </a:p>
        </p:txBody>
      </p:sp>
      <p:sp>
        <p:nvSpPr>
          <p:cNvPr id="4" name="Slide Number Placeholder 3"/>
          <p:cNvSpPr>
            <a:spLocks noGrp="1"/>
          </p:cNvSpPr>
          <p:nvPr>
            <p:ph type="sldNum" sz="quarter" idx="5"/>
          </p:nvPr>
        </p:nvSpPr>
        <p:spPr/>
        <p:txBody>
          <a:bodyPr/>
          <a:lstStyle/>
          <a:p>
            <a:fld id="{B17BA40C-25F7-4A81-B7B0-365A5351FE20}" type="slidenum">
              <a:rPr lang="en-US" smtClean="0"/>
              <a:t>42</a:t>
            </a:fld>
            <a:endParaRPr lang="en-US"/>
          </a:p>
        </p:txBody>
      </p:sp>
    </p:spTree>
    <p:extLst>
      <p:ext uri="{BB962C8B-B14F-4D97-AF65-F5344CB8AC3E}">
        <p14:creationId xmlns:p14="http://schemas.microsoft.com/office/powerpoint/2010/main" val="3175059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Compared to 14% of the 2020 US population based on the USDA Economic Research Center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Because have patient address data the OCHIN data was linked to Rural-Urban Commuting Area data files and American Community Survey data to assign level of rurality of both the patient and the clinic and to utilize contextual / environmental 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Mostly reflects the makeup of clinics</a:t>
            </a:r>
          </a:p>
        </p:txBody>
      </p:sp>
      <p:sp>
        <p:nvSpPr>
          <p:cNvPr id="4" name="Slide Number Placeholder 3"/>
          <p:cNvSpPr>
            <a:spLocks noGrp="1"/>
          </p:cNvSpPr>
          <p:nvPr>
            <p:ph type="sldNum" sz="quarter" idx="5"/>
          </p:nvPr>
        </p:nvSpPr>
        <p:spPr/>
        <p:txBody>
          <a:bodyPr/>
          <a:lstStyle/>
          <a:p>
            <a:fld id="{B17BA40C-25F7-4A81-B7B0-365A5351FE20}" type="slidenum">
              <a:rPr lang="en-US" smtClean="0"/>
              <a:t>43</a:t>
            </a:fld>
            <a:endParaRPr lang="en-US"/>
          </a:p>
        </p:txBody>
      </p:sp>
    </p:spTree>
    <p:extLst>
      <p:ext uri="{BB962C8B-B14F-4D97-AF65-F5344CB8AC3E}">
        <p14:creationId xmlns:p14="http://schemas.microsoft.com/office/powerpoint/2010/main" val="1058804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Linked records across clinics</a:t>
            </a:r>
          </a:p>
          <a:p>
            <a:pPr marL="171450" indent="-171450">
              <a:buFontTx/>
              <a:buChar char="-"/>
            </a:pPr>
            <a:r>
              <a:rPr lang="en-US"/>
              <a:t>Because of the nested structure of OCHIN’s data, a lot of the research at OCHIN uses a multilevel modeling approach</a:t>
            </a:r>
          </a:p>
        </p:txBody>
      </p:sp>
      <p:sp>
        <p:nvSpPr>
          <p:cNvPr id="4" name="Slide Number Placeholder 3"/>
          <p:cNvSpPr>
            <a:spLocks noGrp="1"/>
          </p:cNvSpPr>
          <p:nvPr>
            <p:ph type="sldNum" sz="quarter" idx="5"/>
          </p:nvPr>
        </p:nvSpPr>
        <p:spPr/>
        <p:txBody>
          <a:bodyPr/>
          <a:lstStyle/>
          <a:p>
            <a:fld id="{B17BA40C-25F7-4A81-B7B0-365A5351FE20}" type="slidenum">
              <a:rPr lang="en-US" smtClean="0"/>
              <a:t>44</a:t>
            </a:fld>
            <a:endParaRPr lang="en-US"/>
          </a:p>
        </p:txBody>
      </p:sp>
    </p:spTree>
    <p:extLst>
      <p:ext uri="{BB962C8B-B14F-4D97-AF65-F5344CB8AC3E}">
        <p14:creationId xmlns:p14="http://schemas.microsoft.com/office/powerpoint/2010/main" val="850384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45</a:t>
            </a:fld>
            <a:endParaRPr lang="en-US"/>
          </a:p>
        </p:txBody>
      </p:sp>
    </p:spTree>
    <p:extLst>
      <p:ext uri="{BB962C8B-B14F-4D97-AF65-F5344CB8AC3E}">
        <p14:creationId xmlns:p14="http://schemas.microsoft.com/office/powerpoint/2010/main" val="74723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 is hosting a new webinar series, Strengthening Primary Care Research. Today’s webinar is the first in the series. Webinar two will be focused on Getting your qualitative Study Funded at AHRQ. Stay tuned to the AHRQ channels for the date and registration.</a:t>
            </a:r>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398392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New health systems are continually added to the OCHIN network and some leave (a couple of states that are just joining that were not included on the map)</a:t>
            </a:r>
          </a:p>
          <a:p>
            <a:r>
              <a:rPr lang="en-US"/>
              <a:t>3. Other teams: clinical informaticists, clinicians, evaluation, EHR system developers</a:t>
            </a:r>
          </a:p>
        </p:txBody>
      </p:sp>
      <p:sp>
        <p:nvSpPr>
          <p:cNvPr id="4" name="Slide Number Placeholder 3"/>
          <p:cNvSpPr>
            <a:spLocks noGrp="1"/>
          </p:cNvSpPr>
          <p:nvPr>
            <p:ph type="sldNum" sz="quarter" idx="5"/>
          </p:nvPr>
        </p:nvSpPr>
        <p:spPr/>
        <p:txBody>
          <a:bodyPr/>
          <a:lstStyle/>
          <a:p>
            <a:fld id="{B17BA40C-25F7-4A81-B7B0-365A5351FE20}" type="slidenum">
              <a:rPr lang="en-US" smtClean="0"/>
              <a:t>47</a:t>
            </a:fld>
            <a:endParaRPr lang="en-US"/>
          </a:p>
        </p:txBody>
      </p:sp>
    </p:spTree>
    <p:extLst>
      <p:ext uri="{BB962C8B-B14F-4D97-AF65-F5344CB8AC3E}">
        <p14:creationId xmlns:p14="http://schemas.microsoft.com/office/powerpoint/2010/main" val="583930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49</a:t>
            </a:fld>
            <a:endParaRPr lang="en-US"/>
          </a:p>
        </p:txBody>
      </p:sp>
    </p:spTree>
    <p:extLst>
      <p:ext uri="{BB962C8B-B14F-4D97-AF65-F5344CB8AC3E}">
        <p14:creationId xmlns:p14="http://schemas.microsoft.com/office/powerpoint/2010/main" val="2759785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tuned for the next webinar in the series, tentatively titled Primary Care Qualitative Studies Funded by AHRQ. Please take the short evaluation poll  that will pop up after this webinar. Thank you to our esteemed presenters and to all of you for joining us today!</a:t>
            </a:r>
          </a:p>
        </p:txBody>
      </p:sp>
      <p:sp>
        <p:nvSpPr>
          <p:cNvPr id="4" name="Slide Number Placeholder 3"/>
          <p:cNvSpPr>
            <a:spLocks noGrp="1"/>
          </p:cNvSpPr>
          <p:nvPr>
            <p:ph type="sldNum" sz="quarter" idx="5"/>
          </p:nvPr>
        </p:nvSpPr>
        <p:spPr/>
        <p:txBody>
          <a:bodyPr/>
          <a:lstStyle/>
          <a:p>
            <a:fld id="{B17BA40C-25F7-4A81-B7B0-365A5351FE20}" type="slidenum">
              <a:rPr lang="en-US" smtClean="0"/>
              <a:t>50</a:t>
            </a:fld>
            <a:endParaRPr lang="en-US"/>
          </a:p>
        </p:txBody>
      </p:sp>
    </p:spTree>
    <p:extLst>
      <p:ext uri="{BB962C8B-B14F-4D97-AF65-F5344CB8AC3E}">
        <p14:creationId xmlns:p14="http://schemas.microsoft.com/office/powerpoint/2010/main" val="93387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Arial" panose="020B0604020202020204" pitchFamily="34" charset="0"/>
              </a:rPr>
              <a:t>The goal of today’s webinar is to introduce you to large datasets being used in primary care research, and to provide guidance on matching research questions with appropriate datasets.</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a:p>
        </p:txBody>
      </p:sp>
    </p:spTree>
    <p:extLst>
      <p:ext uri="{BB962C8B-B14F-4D97-AF65-F5344CB8AC3E}">
        <p14:creationId xmlns:p14="http://schemas.microsoft.com/office/powerpoint/2010/main" val="412843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the moderator for today’s webinar, Robin Bloodworth, </a:t>
            </a:r>
            <a:r>
              <a:rPr lang="en-US" sz="1800">
                <a:effectLst/>
                <a:latin typeface="Calibri" panose="020F0502020204030204" pitchFamily="34" charset="0"/>
              </a:rPr>
              <a:t>a</a:t>
            </a:r>
            <a:r>
              <a:rPr lang="en-US" sz="1800">
                <a:effectLst/>
                <a:latin typeface="Calibri" panose="020F0502020204030204" pitchFamily="34" charset="0"/>
                <a:ea typeface="Calibri" panose="020F0502020204030204" pitchFamily="34" charset="0"/>
              </a:rPr>
              <a:t> health services researcher </a:t>
            </a:r>
            <a:r>
              <a:rPr lang="en-US"/>
              <a:t>from Abt Associates. Robin will facilitate the Q&amp;A and discussion, which will take place after all of the presentations are finished. Welcome, Robin!</a:t>
            </a:r>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191399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ffectLst/>
                <a:latin typeface="Calibri" panose="020F0502020204030204" pitchFamily="34" charset="0"/>
                <a:ea typeface="Calibri" panose="020F0502020204030204" pitchFamily="34" charset="0"/>
                <a:cs typeface="Arial" panose="020B0604020202020204" pitchFamily="34" charset="0"/>
              </a:rPr>
              <a:t>Hello everyone. We have three primary care researchers here today. Each one will discuss some of the large datasets and methods they used in a recent study they completed.</a:t>
            </a:r>
          </a:p>
          <a:p>
            <a:pPr marL="742950" marR="0" lvl="1" indent="-285750" rtl="0">
              <a:spcBef>
                <a:spcPts val="0"/>
              </a:spcBef>
              <a:spcAft>
                <a:spcPts val="0"/>
              </a:spcAft>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Arial" panose="020B0604020202020204" pitchFamily="34" charset="0"/>
              </a:rPr>
              <a:t>Yalda Jabbarpour, MD (Robert Graham Center for Policy Studies, AAFP) will be presenting on </a:t>
            </a:r>
            <a:r>
              <a:rPr lang="en-US" sz="1400" i="1">
                <a:effectLst/>
                <a:latin typeface="Calibri" panose="020F0502020204030204" pitchFamily="34" charset="0"/>
                <a:ea typeface="Calibri" panose="020F0502020204030204" pitchFamily="34" charset="0"/>
                <a:cs typeface="Arial" panose="020B0604020202020204" pitchFamily="34" charset="0"/>
              </a:rPr>
              <a:t>The Primary Care Scorecard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Arial" panose="020B0604020202020204" pitchFamily="34" charset="0"/>
              </a:rPr>
              <a:t>Yong-Fang Kuo, PhD</a:t>
            </a:r>
            <a:r>
              <a:rPr lang="en-US" sz="1400" b="1">
                <a:effectLst/>
                <a:latin typeface="Calibri" panose="020F0502020204030204" pitchFamily="34" charset="0"/>
                <a:ea typeface="Calibri" panose="020F0502020204030204" pitchFamily="34" charset="0"/>
                <a:cs typeface="Arial" panose="020B0604020202020204" pitchFamily="34" charset="0"/>
              </a:rPr>
              <a:t> </a:t>
            </a:r>
            <a:r>
              <a:rPr lang="en-US" sz="1400">
                <a:effectLst/>
                <a:latin typeface="Calibri" panose="020F0502020204030204" pitchFamily="34" charset="0"/>
                <a:ea typeface="Calibri" panose="020F0502020204030204" pitchFamily="34" charset="0"/>
                <a:cs typeface="Arial" panose="020B0604020202020204" pitchFamily="34" charset="0"/>
              </a:rPr>
              <a:t>(Office of Biostatistics, University of Texas Medical Branch) will be presenting on </a:t>
            </a:r>
            <a:r>
              <a:rPr lang="en-US" sz="1400" i="1">
                <a:effectLst/>
                <a:latin typeface="Calibri" panose="020F0502020204030204" pitchFamily="34" charset="0"/>
                <a:ea typeface="Calibri" panose="020F0502020204030204" pitchFamily="34" charset="0"/>
                <a:cs typeface="Arial" panose="020B0604020202020204" pitchFamily="34" charset="0"/>
              </a:rPr>
              <a:t>Use of Medicare Data to Identify Primary Care Teams</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Arial" panose="020B0604020202020204" pitchFamily="34" charset="0"/>
              </a:rPr>
              <a:t>Annie Elizabeth Larson, PhD (OCHIN) will be presenting on </a:t>
            </a:r>
            <a:r>
              <a:rPr lang="en-US" sz="1400" i="1">
                <a:effectLst/>
                <a:latin typeface="Calibri" panose="020F0502020204030204" pitchFamily="34" charset="0"/>
                <a:ea typeface="Calibri" panose="020F0502020204030204" pitchFamily="34" charset="0"/>
                <a:cs typeface="Arial" panose="020B0604020202020204" pitchFamily="34" charset="0"/>
              </a:rPr>
              <a:t>The effect of rurality and the COVID-19 pandemic on telemedicine and preventive healthcare use</a:t>
            </a:r>
            <a:endParaRPr lang="en-US" sz="1400">
              <a:effectLst/>
              <a:latin typeface="Calibri" panose="020F0502020204030204" pitchFamily="34" charset="0"/>
              <a:ea typeface="Calibri" panose="020F0502020204030204" pitchFamily="34" charset="0"/>
              <a:cs typeface="Arial" panose="020B0604020202020204" pitchFamily="34" charset="0"/>
            </a:endParaRPr>
          </a:p>
          <a:p>
            <a:r>
              <a:rPr lang="en-US" sz="1400">
                <a:effectLst/>
                <a:latin typeface="Calibri" panose="020F0502020204030204" pitchFamily="34" charset="0"/>
                <a:ea typeface="Calibri" panose="020F0502020204030204" pitchFamily="34" charset="0"/>
                <a:cs typeface="Arial" panose="020B0604020202020204" pitchFamily="34" charset="0"/>
              </a:rPr>
              <a:t>Be sure to save your questions – we’ll have the Q&amp;A session after all the presentations are over.</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306229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992FD44-D8CF-4BF3-99B8-FFAB8AB094CB}" type="slidenum">
              <a:rPr lang="en-US" smtClean="0"/>
              <a:pPr>
                <a:defRPr/>
              </a:pPr>
              <a:t>8</a:t>
            </a:fld>
            <a:endParaRPr lang="en-US"/>
          </a:p>
        </p:txBody>
      </p:sp>
    </p:spTree>
    <p:extLst>
      <p:ext uri="{BB962C8B-B14F-4D97-AF65-F5344CB8AC3E}">
        <p14:creationId xmlns:p14="http://schemas.microsoft.com/office/powerpoint/2010/main" val="3554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each of the measures I will present, we attempted to use publicly available data sets when possible. We also tried to calculate not only national numbers, but state numbers when the data allowed for it.  For some metrics, we found that publicly available data was not sufficient for the least populous states so we could not calculate state measures.  Year one was truly an iterative process; we tried to calculate the metrics with various data sets and in various ways and really spent a lot of time getting input from our steering committee and other stakeholders around the country who were working in similar areas. Ultimately we arrived at the data that I am presenting here today for this report and as researchers and primary care physicians we really do feel the data in aggregate represent the health of US primary care.  And as Lisa said we look forward to feedback from you all as we move into year 2.</a:t>
            </a:r>
          </a:p>
          <a:p>
            <a:endParaRPr lang="en-US" dirty="0"/>
          </a:p>
        </p:txBody>
      </p:sp>
      <p:sp>
        <p:nvSpPr>
          <p:cNvPr id="4" name="Slide Number Placeholder 3"/>
          <p:cNvSpPr>
            <a:spLocks noGrp="1"/>
          </p:cNvSpPr>
          <p:nvPr>
            <p:ph type="sldNum" sz="quarter" idx="5"/>
          </p:nvPr>
        </p:nvSpPr>
        <p:spPr/>
        <p:txBody>
          <a:bodyPr/>
          <a:lstStyle/>
          <a:p>
            <a:pPr>
              <a:defRPr/>
            </a:pPr>
            <a:fld id="{4992FD44-D8CF-4BF3-99B8-FFAB8AB094CB}" type="slidenum">
              <a:rPr lang="en-US" smtClean="0"/>
              <a:pPr>
                <a:defRPr/>
              </a:pPr>
              <a:t>9</a:t>
            </a:fld>
            <a:endParaRPr lang="en-US"/>
          </a:p>
        </p:txBody>
      </p:sp>
    </p:spTree>
    <p:extLst>
      <p:ext uri="{BB962C8B-B14F-4D97-AF65-F5344CB8AC3E}">
        <p14:creationId xmlns:p14="http://schemas.microsoft.com/office/powerpoint/2010/main" val="399514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a:t>Author and Date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59ED72-A1F0-43B6-BC67-BB88478B8D03}"/>
              </a:ext>
            </a:extLst>
          </p:cNvPr>
          <p:cNvSpPr/>
          <p:nvPr/>
        </p:nvSpPr>
        <p:spPr bwMode="auto">
          <a:xfrm>
            <a:off x="0" y="5934075"/>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Picture 9">
            <a:extLst>
              <a:ext uri="{FF2B5EF4-FFF2-40B4-BE49-F238E27FC236}">
                <a16:creationId xmlns:a16="http://schemas.microsoft.com/office/drawing/2014/main" id="{0DB748C9-E87B-4DD1-A572-9DE2FA100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067" y="6116639"/>
            <a:ext cx="184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0">
            <a:extLst>
              <a:ext uri="{FF2B5EF4-FFF2-40B4-BE49-F238E27FC236}">
                <a16:creationId xmlns:a16="http://schemas.microsoft.com/office/drawing/2014/main" id="{86787B24-300D-9D4D-8028-A6E17074AF9D}"/>
              </a:ext>
            </a:extLst>
          </p:cNvPr>
          <p:cNvSpPr>
            <a:spLocks noGrp="1"/>
          </p:cNvSpPr>
          <p:nvPr>
            <p:ph type="title"/>
          </p:nvPr>
        </p:nvSpPr>
        <p:spPr>
          <a:xfrm>
            <a:off x="708747" y="1427163"/>
            <a:ext cx="10515600" cy="2852737"/>
          </a:xfrm>
        </p:spPr>
        <p:txBody>
          <a:bodyPr>
            <a:normAutofit/>
          </a:bodyPr>
          <a:lstStyle>
            <a:lvl1pPr>
              <a:defRPr>
                <a:solidFill>
                  <a:schemeClr val="tx2"/>
                </a:solidFill>
              </a:defRPr>
            </a:lvl1pPr>
          </a:lstStyle>
          <a:p>
            <a:r>
              <a:rPr lang="en-US"/>
              <a:t>Click to edit Master title style</a:t>
            </a:r>
          </a:p>
        </p:txBody>
      </p:sp>
      <p:sp>
        <p:nvSpPr>
          <p:cNvPr id="16" name="Subtitle 2">
            <a:extLst>
              <a:ext uri="{FF2B5EF4-FFF2-40B4-BE49-F238E27FC236}">
                <a16:creationId xmlns:a16="http://schemas.microsoft.com/office/drawing/2014/main" id="{F7E117A9-C1CE-3E41-9E89-579BD4C20F86}"/>
              </a:ext>
            </a:extLst>
          </p:cNvPr>
          <p:cNvSpPr>
            <a:spLocks noGrp="1"/>
          </p:cNvSpPr>
          <p:nvPr>
            <p:ph type="body" idx="1"/>
          </p:nvPr>
        </p:nvSpPr>
        <p:spPr>
          <a:xfrm>
            <a:off x="708747" y="4306888"/>
            <a:ext cx="10515600" cy="1500187"/>
          </a:xfrm>
        </p:spPr>
        <p:txBody>
          <a:bodyPr>
            <a:normAutofit/>
          </a:bodyPr>
          <a:lstStyle>
            <a:lvl1pPr marL="0" indent="0">
              <a:buNone/>
              <a:defRPr>
                <a:solidFill>
                  <a:schemeClr val="accent3"/>
                </a:solidFill>
              </a:defRPr>
            </a:lvl1pPr>
          </a:lstStyle>
          <a:p>
            <a:pPr lvl="0"/>
            <a:r>
              <a:rPr lang="en-US"/>
              <a:t>Click to edit Master text styles</a:t>
            </a:r>
          </a:p>
        </p:txBody>
      </p:sp>
      <p:sp>
        <p:nvSpPr>
          <p:cNvPr id="6" name="Footer Placeholder 6">
            <a:extLst>
              <a:ext uri="{FF2B5EF4-FFF2-40B4-BE49-F238E27FC236}">
                <a16:creationId xmlns:a16="http://schemas.microsoft.com/office/drawing/2014/main" id="{3282382B-DBAE-46E9-9764-CF7A3F0D1C09}"/>
              </a:ext>
            </a:extLst>
          </p:cNvPr>
          <p:cNvSpPr>
            <a:spLocks noGrp="1"/>
          </p:cNvSpPr>
          <p:nvPr>
            <p:ph type="ftr" sz="quarter" idx="10"/>
          </p:nvPr>
        </p:nvSpPr>
        <p:spPr>
          <a:xfrm>
            <a:off x="709084" y="6299201"/>
            <a:ext cx="4114800" cy="365125"/>
          </a:xfrm>
          <a:prstGeom prst="rect">
            <a:avLst/>
          </a:prstGeom>
        </p:spPr>
        <p:txBody>
          <a:bodyPr/>
          <a:lstStyle>
            <a:lvl1pPr algn="l" eaLnBrk="1" fontAlgn="auto" hangingPunct="1">
              <a:spcBef>
                <a:spcPts val="0"/>
              </a:spcBef>
              <a:spcAft>
                <a:spcPts val="0"/>
              </a:spcAft>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a:t>Footer Text</a:t>
            </a:r>
          </a:p>
        </p:txBody>
      </p:sp>
    </p:spTree>
    <p:extLst>
      <p:ext uri="{BB962C8B-B14F-4D97-AF65-F5344CB8AC3E}">
        <p14:creationId xmlns:p14="http://schemas.microsoft.com/office/powerpoint/2010/main" val="321832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63" r:id="rId9"/>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mc/articles/PMC8166955/#R2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yjabbarpour@aafp.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larsona@ochin.org" TargetMode="External"/><Relationship Id="rId4" Type="http://schemas.openxmlformats.org/officeDocument/2006/relationships/hyperlink" Target="mailto:yokuo@utmb.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93302"/>
            <a:ext cx="10972800" cy="1503346"/>
          </a:xfrm>
        </p:spPr>
        <p:txBody>
          <a:bodyPr>
            <a:normAutofit fontScale="90000"/>
          </a:bodyPr>
          <a:lstStyle/>
          <a:p>
            <a:r>
              <a:rPr lang="en-US" sz="3200" dirty="0"/>
              <a:t>National Center for Excellence in Primary Care Research </a:t>
            </a:r>
            <a:br>
              <a:rPr lang="en-US" sz="3200" dirty="0"/>
            </a:br>
            <a:r>
              <a:rPr lang="en-US" sz="3200" dirty="0"/>
              <a:t>Presents </a:t>
            </a:r>
            <a:r>
              <a:rPr lang="en-US" sz="3200" i="1" dirty="0"/>
              <a:t>Using Large Datasets in Primary Care Research</a:t>
            </a:r>
            <a:br>
              <a:rPr lang="en-US" sz="3200" dirty="0"/>
            </a:br>
            <a:endParaRPr lang="en-US" sz="3200" dirty="0"/>
          </a:p>
        </p:txBody>
      </p:sp>
      <p:sp>
        <p:nvSpPr>
          <p:cNvPr id="4" name="TextBox 3">
            <a:extLst>
              <a:ext uri="{FF2B5EF4-FFF2-40B4-BE49-F238E27FC236}">
                <a16:creationId xmlns:a16="http://schemas.microsoft.com/office/drawing/2014/main" id="{E59366D9-6889-84CE-711A-A3281E1DBA77}"/>
              </a:ext>
            </a:extLst>
          </p:cNvPr>
          <p:cNvSpPr txBox="1"/>
          <p:nvPr/>
        </p:nvSpPr>
        <p:spPr>
          <a:xfrm>
            <a:off x="1486093" y="3765815"/>
            <a:ext cx="9006213" cy="461665"/>
          </a:xfrm>
          <a:prstGeom prst="rect">
            <a:avLst/>
          </a:prstGeom>
          <a:noFill/>
        </p:spPr>
        <p:txBody>
          <a:bodyPr wrap="square" rtlCol="0">
            <a:spAutoFit/>
          </a:bodyPr>
          <a:lstStyle/>
          <a:p>
            <a:pPr algn="ctr"/>
            <a:r>
              <a:rPr lang="en-US" sz="2400"/>
              <a:t>May 24, 2023</a:t>
            </a:r>
          </a:p>
        </p:txBody>
      </p:sp>
      <p:sp>
        <p:nvSpPr>
          <p:cNvPr id="5" name="TextBox 4">
            <a:extLst>
              <a:ext uri="{FF2B5EF4-FFF2-40B4-BE49-F238E27FC236}">
                <a16:creationId xmlns:a16="http://schemas.microsoft.com/office/drawing/2014/main" id="{01378F06-9518-DCB6-AAA6-1653414E053B}"/>
              </a:ext>
            </a:extLst>
          </p:cNvPr>
          <p:cNvSpPr txBox="1"/>
          <p:nvPr/>
        </p:nvSpPr>
        <p:spPr>
          <a:xfrm>
            <a:off x="1254692" y="4444162"/>
            <a:ext cx="3718142" cy="1938992"/>
          </a:xfrm>
          <a:prstGeom prst="rect">
            <a:avLst/>
          </a:prstGeom>
          <a:noFill/>
        </p:spPr>
        <p:txBody>
          <a:bodyPr wrap="square" rtlCol="0">
            <a:spAutoFit/>
          </a:bodyPr>
          <a:lstStyle/>
          <a:p>
            <a:pPr algn="ctr"/>
            <a:r>
              <a:rPr lang="en-US" sz="2400" b="1"/>
              <a:t>Presented by:</a:t>
            </a:r>
          </a:p>
          <a:p>
            <a:pPr marR="0" lvl="0" algn="ctr" rtl="0">
              <a:spcBef>
                <a:spcPts val="0"/>
              </a:spcBef>
              <a:spcAft>
                <a:spcPts val="0"/>
              </a:spcAft>
            </a:pPr>
            <a:r>
              <a:rPr lang="en-US" sz="2400">
                <a:effectLst/>
                <a:latin typeface="Calibri" panose="020F0502020204030204" pitchFamily="34" charset="0"/>
                <a:ea typeface="Calibri" panose="020F0502020204030204" pitchFamily="34" charset="0"/>
              </a:rPr>
              <a:t>Yalda Jabbarpour, MD</a:t>
            </a:r>
            <a:endParaRPr lang="en-US" sz="2400">
              <a:solidFill>
                <a:srgbClr val="2E2B2B"/>
              </a:solidFill>
              <a:effectLst/>
              <a:latin typeface="Calibri" panose="020F0502020204030204" pitchFamily="34" charset="0"/>
              <a:ea typeface="Calibri" panose="020F0502020204030204" pitchFamily="34" charset="0"/>
              <a:cs typeface="Calibri" panose="020F0502020204030204" pitchFamily="34" charset="0"/>
            </a:endParaRPr>
          </a:p>
          <a:p>
            <a:pPr marR="0" lvl="0" algn="ctr">
              <a:spcBef>
                <a:spcPts val="0"/>
              </a:spcBef>
              <a:spcAft>
                <a:spcPts val="0"/>
              </a:spcAft>
            </a:pPr>
            <a:r>
              <a:rPr lang="en-US" sz="2400">
                <a:solidFill>
                  <a:srgbClr val="2E2B2B"/>
                </a:solidFill>
                <a:effectLst/>
                <a:latin typeface="Calibri" panose="020F0502020204030204" pitchFamily="34" charset="0"/>
                <a:ea typeface="Calibri" panose="020F0502020204030204" pitchFamily="34" charset="0"/>
                <a:cs typeface="Calibri" panose="020F0502020204030204" pitchFamily="34" charset="0"/>
              </a:rPr>
              <a:t>Yong-Fang Kuo, PhD </a:t>
            </a:r>
            <a:endParaRPr lang="en-US" sz="2400">
              <a:effectLst/>
              <a:latin typeface="Calibri" panose="020F0502020204030204" pitchFamily="34" charset="0"/>
              <a:ea typeface="Calibri" panose="020F0502020204030204" pitchFamily="34" charset="0"/>
            </a:endParaRPr>
          </a:p>
          <a:p>
            <a:pPr marR="0" lvl="0" algn="ctr">
              <a:spcBef>
                <a:spcPts val="0"/>
              </a:spcBef>
              <a:spcAft>
                <a:spcPts val="0"/>
              </a:spcAft>
            </a:pPr>
            <a:r>
              <a:rPr lang="en-US" sz="2400">
                <a:effectLst/>
                <a:latin typeface="Calibri" panose="020F0502020204030204" pitchFamily="34" charset="0"/>
                <a:ea typeface="Calibri" panose="020F0502020204030204" pitchFamily="34" charset="0"/>
              </a:rPr>
              <a:t>Annie Elizabeth Larson, PhD </a:t>
            </a:r>
          </a:p>
          <a:p>
            <a:pPr algn="ctr"/>
            <a:endParaRPr lang="en-US" sz="2400"/>
          </a:p>
        </p:txBody>
      </p:sp>
      <p:sp>
        <p:nvSpPr>
          <p:cNvPr id="6" name="TextBox 5">
            <a:extLst>
              <a:ext uri="{FF2B5EF4-FFF2-40B4-BE49-F238E27FC236}">
                <a16:creationId xmlns:a16="http://schemas.microsoft.com/office/drawing/2014/main" id="{4829BAE4-8859-C90F-88A0-C57E540DCB5E}"/>
              </a:ext>
            </a:extLst>
          </p:cNvPr>
          <p:cNvSpPr txBox="1"/>
          <p:nvPr/>
        </p:nvSpPr>
        <p:spPr>
          <a:xfrm>
            <a:off x="6096000" y="4444162"/>
            <a:ext cx="5908110" cy="1200329"/>
          </a:xfrm>
          <a:prstGeom prst="rect">
            <a:avLst/>
          </a:prstGeom>
          <a:noFill/>
        </p:spPr>
        <p:txBody>
          <a:bodyPr wrap="square" rtlCol="0">
            <a:spAutoFit/>
          </a:bodyPr>
          <a:lstStyle/>
          <a:p>
            <a:pPr algn="ctr"/>
            <a:r>
              <a:rPr lang="en-US" sz="2400" b="1"/>
              <a:t>Moderated by:</a:t>
            </a:r>
          </a:p>
          <a:p>
            <a:pPr algn="ctr"/>
            <a:r>
              <a:rPr lang="fi-FI" sz="2400"/>
              <a:t>Robin Bloodworth, PhD, MPH</a:t>
            </a:r>
          </a:p>
          <a:p>
            <a:pPr algn="ctr"/>
            <a:r>
              <a:rPr lang="fi-FI" sz="2400"/>
              <a:t>Abt Associates</a:t>
            </a:r>
            <a:endParaRPr lang="en-US" sz="2400"/>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6237-0C21-0FEA-EC1A-C18B2CCA0BED}"/>
              </a:ext>
            </a:extLst>
          </p:cNvPr>
          <p:cNvSpPr>
            <a:spLocks noGrp="1"/>
          </p:cNvSpPr>
          <p:nvPr>
            <p:ph type="title"/>
          </p:nvPr>
        </p:nvSpPr>
        <p:spPr/>
        <p:txBody>
          <a:bodyPr>
            <a:noAutofit/>
          </a:bodyPr>
          <a:lstStyle/>
          <a:p>
            <a:r>
              <a:rPr lang="en-US" dirty="0"/>
              <a:t>Measures</a:t>
            </a:r>
          </a:p>
        </p:txBody>
      </p:sp>
      <p:graphicFrame>
        <p:nvGraphicFramePr>
          <p:cNvPr id="5" name="Content Placeholder 2">
            <a:extLst>
              <a:ext uri="{FF2B5EF4-FFF2-40B4-BE49-F238E27FC236}">
                <a16:creationId xmlns:a16="http://schemas.microsoft.com/office/drawing/2014/main" id="{FE82CF57-F350-5A08-D7B3-22D27760B90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787214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10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9DA5-FA88-09E6-1FCA-FB689D9B0BA4}"/>
              </a:ext>
            </a:extLst>
          </p:cNvPr>
          <p:cNvSpPr>
            <a:spLocks noGrp="1"/>
          </p:cNvSpPr>
          <p:nvPr>
            <p:ph type="title"/>
          </p:nvPr>
        </p:nvSpPr>
        <p:spPr/>
        <p:txBody>
          <a:bodyPr>
            <a:noAutofit/>
          </a:bodyPr>
          <a:lstStyle/>
          <a:p>
            <a:r>
              <a:rPr lang="en-US"/>
              <a:t>Primary Care Spend Data</a:t>
            </a:r>
          </a:p>
        </p:txBody>
      </p:sp>
      <p:sp>
        <p:nvSpPr>
          <p:cNvPr id="3" name="Content Placeholder 2">
            <a:extLst>
              <a:ext uri="{FF2B5EF4-FFF2-40B4-BE49-F238E27FC236}">
                <a16:creationId xmlns:a16="http://schemas.microsoft.com/office/drawing/2014/main" id="{527DB6CB-91E6-77FD-BC70-AA6B78266052}"/>
              </a:ext>
            </a:extLst>
          </p:cNvPr>
          <p:cNvSpPr>
            <a:spLocks noGrp="1"/>
          </p:cNvSpPr>
          <p:nvPr>
            <p:ph idx="1"/>
          </p:nvPr>
        </p:nvSpPr>
        <p:spPr/>
        <p:txBody>
          <a:bodyPr/>
          <a:lstStyle/>
          <a:p>
            <a:r>
              <a:rPr lang="en-US" b="1"/>
              <a:t>Medical Expenditure Panel Survey- </a:t>
            </a:r>
            <a:r>
              <a:rPr lang="en-US"/>
              <a:t>A national survey that samples civilian and non-institutionalized populations (30,000-35,000 annually).</a:t>
            </a:r>
          </a:p>
          <a:p>
            <a:pPr lvl="1"/>
            <a:r>
              <a:rPr lang="en-US"/>
              <a:t>Asians and Hispanics oversampled</a:t>
            </a:r>
          </a:p>
          <a:p>
            <a:pPr lvl="1"/>
            <a:r>
              <a:rPr lang="en-US"/>
              <a:t>Provides nationally representative estimates of insurance coverage, healthcare utilization and expenditures</a:t>
            </a:r>
          </a:p>
          <a:p>
            <a:endParaRPr lang="en-US"/>
          </a:p>
          <a:p>
            <a:r>
              <a:rPr lang="en-US"/>
              <a:t>2010-2020 Consolidated, outpatient and event files</a:t>
            </a:r>
          </a:p>
          <a:p>
            <a:r>
              <a:rPr lang="en-US"/>
              <a:t>All payers, and each payer type individually </a:t>
            </a:r>
          </a:p>
        </p:txBody>
      </p:sp>
    </p:spTree>
    <p:extLst>
      <p:ext uri="{BB962C8B-B14F-4D97-AF65-F5344CB8AC3E}">
        <p14:creationId xmlns:p14="http://schemas.microsoft.com/office/powerpoint/2010/main" val="196430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1936" y="91249"/>
            <a:ext cx="10168128" cy="1179576"/>
          </a:xfrm>
        </p:spPr>
        <p:txBody>
          <a:bodyPr vert="horz" lIns="91440" tIns="45720" rIns="91440" bIns="45720" rtlCol="0" anchor="ctr">
            <a:normAutofit/>
          </a:bodyPr>
          <a:lstStyle/>
          <a:p>
            <a:r>
              <a:rPr lang="en-US" kern="1200">
                <a:latin typeface="+mj-lt"/>
                <a:ea typeface="+mj-ea"/>
                <a:cs typeface="+mj-cs"/>
              </a:rPr>
              <a:t>Primary Care Spend Analysis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391F2D5-451E-4B70-826E-13D6083EFA85}"/>
                  </a:ext>
                </a:extLst>
              </p:cNvPr>
              <p:cNvSpPr>
                <a:spLocks noGrp="1"/>
              </p:cNvSpPr>
              <p:nvPr>
                <p:ph idx="4294967295"/>
              </p:nvPr>
            </p:nvSpPr>
            <p:spPr>
              <a:xfrm>
                <a:off x="1153146" y="2093637"/>
                <a:ext cx="10168128" cy="4673114"/>
              </a:xfrm>
            </p:spPr>
            <p:txBody>
              <a:bodyPr vert="horz" lIns="91440" tIns="45720" rIns="91440" bIns="45720" rtlCol="0">
                <a:noAutofit/>
              </a:bodyPr>
              <a:lstStyle/>
              <a:p>
                <a14:m>
                  <m:oMath xmlns:m="http://schemas.openxmlformats.org/officeDocument/2006/math">
                    <m:r>
                      <a:rPr lang="en-US" i="1">
                        <a:latin typeface="Cambria Math" panose="02040503050406030204" pitchFamily="18" charset="0"/>
                      </a:rPr>
                      <m:t>𝑃𝐶</m:t>
                    </m:r>
                    <m:r>
                      <a:rPr lang="en-US" i="1">
                        <a:latin typeface="Cambria Math" panose="02040503050406030204" pitchFamily="18" charset="0"/>
                      </a:rPr>
                      <m:t> </m:t>
                    </m:r>
                    <m:r>
                      <a:rPr lang="en-US" b="0" i="1">
                        <a:latin typeface="Cambria Math" panose="02040503050406030204" pitchFamily="18" charset="0"/>
                      </a:rPr>
                      <m:t>𝑆𝑝𝑒𝑛𝑑</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𝑃𝑟𝑖𝑚𝑎𝑟𝑦</m:t>
                        </m:r>
                        <m:r>
                          <a:rPr lang="en-US" i="1">
                            <a:latin typeface="Cambria Math" panose="02040503050406030204" pitchFamily="18" charset="0"/>
                          </a:rPr>
                          <m:t> </m:t>
                        </m:r>
                        <m:r>
                          <a:rPr lang="en-US" i="1">
                            <a:latin typeface="Cambria Math" panose="02040503050406030204" pitchFamily="18" charset="0"/>
                          </a:rPr>
                          <m:t>𝐶𝑎𝑟𝑒</m:t>
                        </m:r>
                        <m:r>
                          <a:rPr lang="en-US" i="1">
                            <a:latin typeface="Cambria Math" panose="02040503050406030204" pitchFamily="18" charset="0"/>
                          </a:rPr>
                          <m:t> </m:t>
                        </m:r>
                        <m:r>
                          <a:rPr lang="en-US" i="1">
                            <a:latin typeface="Cambria Math" panose="02040503050406030204" pitchFamily="18" charset="0"/>
                          </a:rPr>
                          <m:t>𝐸𝑥𝑝𝑒𝑛𝑑𝑖𝑡𝑢𝑟𝑒𝑠</m:t>
                        </m:r>
                      </m:num>
                      <m:den>
                        <m:r>
                          <a:rPr lang="en-US" i="1">
                            <a:latin typeface="Cambria Math" panose="02040503050406030204" pitchFamily="18" charset="0"/>
                          </a:rPr>
                          <m:t>     </m:t>
                        </m:r>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𝐻𝑒𝑎𝑙𝑡h</m:t>
                        </m:r>
                        <m:r>
                          <a:rPr lang="en-US" i="1">
                            <a:latin typeface="Cambria Math" panose="02040503050406030204" pitchFamily="18" charset="0"/>
                          </a:rPr>
                          <m:t> </m:t>
                        </m:r>
                        <m:r>
                          <a:rPr lang="en-US" i="1">
                            <a:latin typeface="Cambria Math" panose="02040503050406030204" pitchFamily="18" charset="0"/>
                          </a:rPr>
                          <m:t>𝐶𝑎𝑟𝑒</m:t>
                        </m:r>
                        <m:r>
                          <a:rPr lang="en-US" i="1">
                            <a:latin typeface="Cambria Math" panose="02040503050406030204" pitchFamily="18" charset="0"/>
                          </a:rPr>
                          <m:t> </m:t>
                        </m:r>
                        <m:r>
                          <a:rPr lang="en-US" i="1">
                            <a:latin typeface="Cambria Math" panose="02040503050406030204" pitchFamily="18" charset="0"/>
                          </a:rPr>
                          <m:t>𝐸𝑥𝑝𝑒𝑛𝑑𝑖𝑡𝑢𝑟𝑒𝑠</m:t>
                        </m:r>
                      </m:den>
                    </m:f>
                  </m:oMath>
                </a14:m>
                <a:endParaRPr lang="en-US"/>
              </a:p>
              <a:p>
                <a:endParaRPr lang="en-US"/>
              </a:p>
              <a:p>
                <a:r>
                  <a:rPr lang="en-US"/>
                  <a:t>Numerator: all billed expenses towards office-based and outpatient visits to primary care physicians</a:t>
                </a:r>
              </a:p>
              <a:p>
                <a:r>
                  <a:rPr lang="en-US"/>
                  <a:t>Denominator: Sum of billed expenditures for office-based outpatient, hospitalizations, ED visits, prescription medications, vision care, dental care, home health care, devices and medical supplies</a:t>
                </a:r>
              </a:p>
            </p:txBody>
          </p:sp>
        </mc:Choice>
        <mc:Fallback xmlns="">
          <p:sp>
            <p:nvSpPr>
              <p:cNvPr id="5" name="Content Placeholder 4">
                <a:extLst>
                  <a:ext uri="{FF2B5EF4-FFF2-40B4-BE49-F238E27FC236}">
                    <a16:creationId xmlns:a16="http://schemas.microsoft.com/office/drawing/2014/main" id="{F391F2D5-451E-4B70-826E-13D6083EFA85}"/>
                  </a:ext>
                </a:extLst>
              </p:cNvPr>
              <p:cNvSpPr>
                <a:spLocks noGrp="1" noRot="1" noChangeAspect="1" noMove="1" noResize="1" noEditPoints="1" noAdjustHandles="1" noChangeArrowheads="1" noChangeShapeType="1" noTextEdit="1"/>
              </p:cNvSpPr>
              <p:nvPr>
                <p:ph idx="4294967295"/>
              </p:nvPr>
            </p:nvSpPr>
            <p:spPr>
              <a:xfrm>
                <a:off x="1153146" y="2093637"/>
                <a:ext cx="10168128" cy="4673114"/>
              </a:xfrm>
              <a:blipFill>
                <a:blip r:embed="rId3"/>
                <a:stretch>
                  <a:fillRect l="-2098"/>
                </a:stretch>
              </a:blipFill>
            </p:spPr>
            <p:txBody>
              <a:bodyPr/>
              <a:lstStyle/>
              <a:p>
                <a:r>
                  <a:rPr lang="en-US">
                    <a:noFill/>
                  </a:rPr>
                  <a:t> </a:t>
                </a:r>
              </a:p>
            </p:txBody>
          </p:sp>
        </mc:Fallback>
      </mc:AlternateContent>
    </p:spTree>
    <p:extLst>
      <p:ext uri="{BB962C8B-B14F-4D97-AF65-F5344CB8AC3E}">
        <p14:creationId xmlns:p14="http://schemas.microsoft.com/office/powerpoint/2010/main" val="171484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line chart&#10;&#10;Description automatically generated">
            <a:extLst>
              <a:ext uri="{FF2B5EF4-FFF2-40B4-BE49-F238E27FC236}">
                <a16:creationId xmlns:a16="http://schemas.microsoft.com/office/drawing/2014/main" id="{6BD0A6F6-F102-F447-0B08-0DFEA478DBD2}"/>
              </a:ext>
            </a:extLst>
          </p:cNvPr>
          <p:cNvPicPr>
            <a:picLocks noGrp="1" noChangeAspect="1"/>
          </p:cNvPicPr>
          <p:nvPr>
            <p:ph idx="1"/>
          </p:nvPr>
        </p:nvPicPr>
        <p:blipFill rotWithShape="1">
          <a:blip r:embed="rId3"/>
          <a:srcRect t="11341"/>
          <a:stretch/>
        </p:blipFill>
        <p:spPr>
          <a:xfrm>
            <a:off x="914400" y="1405274"/>
            <a:ext cx="9791620" cy="5361477"/>
          </a:xfrm>
        </p:spPr>
      </p:pic>
      <p:sp>
        <p:nvSpPr>
          <p:cNvPr id="2" name="Title 1">
            <a:extLst>
              <a:ext uri="{FF2B5EF4-FFF2-40B4-BE49-F238E27FC236}">
                <a16:creationId xmlns:a16="http://schemas.microsoft.com/office/drawing/2014/main" id="{5FBF6595-10F8-BFEF-2AB6-1A41C2C429C3}"/>
              </a:ext>
            </a:extLst>
          </p:cNvPr>
          <p:cNvSpPr>
            <a:spLocks noGrp="1"/>
          </p:cNvSpPr>
          <p:nvPr>
            <p:ph type="title"/>
          </p:nvPr>
        </p:nvSpPr>
        <p:spPr>
          <a:xfrm>
            <a:off x="1011936" y="91249"/>
            <a:ext cx="10168128" cy="1179576"/>
          </a:xfrm>
        </p:spPr>
        <p:txBody>
          <a:bodyPr>
            <a:normAutofit fontScale="90000"/>
          </a:bodyPr>
          <a:lstStyle/>
          <a:p>
            <a:r>
              <a:rPr lang="en-US" sz="4000" dirty="0"/>
              <a:t>Primary Care Spending (Narrow Definition) from 2010 to 2020</a:t>
            </a:r>
          </a:p>
        </p:txBody>
      </p:sp>
    </p:spTree>
    <p:extLst>
      <p:ext uri="{BB962C8B-B14F-4D97-AF65-F5344CB8AC3E}">
        <p14:creationId xmlns:p14="http://schemas.microsoft.com/office/powerpoint/2010/main" val="96756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D27F-34CA-289A-003F-9E89E73CF407}"/>
              </a:ext>
            </a:extLst>
          </p:cNvPr>
          <p:cNvSpPr>
            <a:spLocks noGrp="1"/>
          </p:cNvSpPr>
          <p:nvPr>
            <p:ph type="title"/>
          </p:nvPr>
        </p:nvSpPr>
        <p:spPr>
          <a:xfrm>
            <a:off x="1011936" y="91249"/>
            <a:ext cx="10168128" cy="1179576"/>
          </a:xfrm>
        </p:spPr>
        <p:txBody>
          <a:bodyPr>
            <a:normAutofit/>
          </a:bodyPr>
          <a:lstStyle/>
          <a:p>
            <a:r>
              <a:rPr lang="en-US"/>
              <a:t>Primary Care Spend Limitations in MEPS</a:t>
            </a:r>
          </a:p>
        </p:txBody>
      </p:sp>
      <p:sp>
        <p:nvSpPr>
          <p:cNvPr id="3" name="Content Placeholder 2">
            <a:extLst>
              <a:ext uri="{FF2B5EF4-FFF2-40B4-BE49-F238E27FC236}">
                <a16:creationId xmlns:a16="http://schemas.microsoft.com/office/drawing/2014/main" id="{4A0B815A-85AE-EFA2-D253-C3DC31645A50}"/>
              </a:ext>
            </a:extLst>
          </p:cNvPr>
          <p:cNvSpPr>
            <a:spLocks noGrp="1"/>
          </p:cNvSpPr>
          <p:nvPr>
            <p:ph idx="1"/>
          </p:nvPr>
        </p:nvSpPr>
        <p:spPr>
          <a:xfrm>
            <a:off x="1115568" y="2481943"/>
            <a:ext cx="10168128" cy="3695020"/>
          </a:xfrm>
        </p:spPr>
        <p:txBody>
          <a:bodyPr>
            <a:normAutofit/>
          </a:bodyPr>
          <a:lstStyle/>
          <a:p>
            <a:r>
              <a:rPr lang="en-US"/>
              <a:t>Unable to separate out Medicare and Medicaid HMOs</a:t>
            </a:r>
          </a:p>
          <a:p>
            <a:r>
              <a:rPr lang="en-US"/>
              <a:t>Specialty for NP/PA and osteopathic providers unavailable</a:t>
            </a:r>
          </a:p>
          <a:p>
            <a:r>
              <a:rPr lang="en-US"/>
              <a:t>State level estimates are only available for 29 states given relatively small sample sizes</a:t>
            </a:r>
          </a:p>
          <a:p>
            <a:pPr marL="0" indent="0">
              <a:buNone/>
            </a:pPr>
            <a:endParaRPr lang="en-US" sz="2200"/>
          </a:p>
        </p:txBody>
      </p:sp>
    </p:spTree>
    <p:extLst>
      <p:ext uri="{BB962C8B-B14F-4D97-AF65-F5344CB8AC3E}">
        <p14:creationId xmlns:p14="http://schemas.microsoft.com/office/powerpoint/2010/main" val="416922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FEDF-6AF1-5FEC-6509-8A4A2B4F7150}"/>
              </a:ext>
            </a:extLst>
          </p:cNvPr>
          <p:cNvSpPr>
            <a:spLocks noGrp="1"/>
          </p:cNvSpPr>
          <p:nvPr>
            <p:ph type="title"/>
          </p:nvPr>
        </p:nvSpPr>
        <p:spPr>
          <a:xfrm>
            <a:off x="1011936" y="91249"/>
            <a:ext cx="10168128" cy="1179576"/>
          </a:xfrm>
        </p:spPr>
        <p:txBody>
          <a:bodyPr>
            <a:normAutofit/>
          </a:bodyPr>
          <a:lstStyle/>
          <a:p>
            <a:r>
              <a:rPr lang="en-US"/>
              <a:t>Usual Source of Care Methods</a:t>
            </a:r>
          </a:p>
        </p:txBody>
      </p:sp>
      <p:sp>
        <p:nvSpPr>
          <p:cNvPr id="3" name="Content Placeholder 2">
            <a:extLst>
              <a:ext uri="{FF2B5EF4-FFF2-40B4-BE49-F238E27FC236}">
                <a16:creationId xmlns:a16="http://schemas.microsoft.com/office/drawing/2014/main" id="{646267EE-B128-2660-52E1-62EC83A5C8D5}"/>
              </a:ext>
            </a:extLst>
          </p:cNvPr>
          <p:cNvSpPr>
            <a:spLocks noGrp="1"/>
          </p:cNvSpPr>
          <p:nvPr>
            <p:ph idx="1"/>
          </p:nvPr>
        </p:nvSpPr>
        <p:spPr>
          <a:xfrm>
            <a:off x="1115568" y="2481943"/>
            <a:ext cx="10168128" cy="3695020"/>
          </a:xfrm>
        </p:spPr>
        <p:txBody>
          <a:bodyPr>
            <a:normAutofit/>
          </a:bodyPr>
          <a:lstStyle/>
          <a:p>
            <a:r>
              <a:rPr lang="en-US"/>
              <a:t>MEPS</a:t>
            </a:r>
          </a:p>
          <a:p>
            <a:r>
              <a:rPr lang="en-US"/>
              <a:t>2010-2020 data</a:t>
            </a:r>
          </a:p>
          <a:p>
            <a:r>
              <a:rPr lang="en-US"/>
              <a:t>Consolidated files</a:t>
            </a:r>
          </a:p>
          <a:p>
            <a:r>
              <a:rPr lang="en-US"/>
              <a:t>Used HAVEUS42 and LOCATN42 to construct a two-category USC measure</a:t>
            </a:r>
          </a:p>
        </p:txBody>
      </p:sp>
    </p:spTree>
    <p:extLst>
      <p:ext uri="{BB962C8B-B14F-4D97-AF65-F5344CB8AC3E}">
        <p14:creationId xmlns:p14="http://schemas.microsoft.com/office/powerpoint/2010/main" val="121209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9C5E4-2367-49AF-A758-C242DA23A0F6}"/>
              </a:ext>
            </a:extLst>
          </p:cNvPr>
          <p:cNvSpPr>
            <a:spLocks noGrp="1"/>
          </p:cNvSpPr>
          <p:nvPr>
            <p:ph type="title"/>
          </p:nvPr>
        </p:nvSpPr>
        <p:spPr/>
        <p:txBody>
          <a:bodyPr>
            <a:normAutofit fontScale="90000"/>
          </a:bodyPr>
          <a:lstStyle/>
          <a:p>
            <a:r>
              <a:rPr lang="en-US" dirty="0"/>
              <a:t>Determining whether someone had a USC</a:t>
            </a:r>
          </a:p>
        </p:txBody>
      </p:sp>
      <p:pic>
        <p:nvPicPr>
          <p:cNvPr id="17" name="Picture 16" descr="Decision tree: Is there a particular doctor's office or other place you usually go if you are sick or need health care advice?">
            <a:extLst>
              <a:ext uri="{FF2B5EF4-FFF2-40B4-BE49-F238E27FC236}">
                <a16:creationId xmlns:a16="http://schemas.microsoft.com/office/drawing/2014/main" id="{3EDDA549-2D24-4481-88E3-A971B27AB630}"/>
              </a:ext>
            </a:extLst>
          </p:cNvPr>
          <p:cNvPicPr>
            <a:picLocks noChangeAspect="1"/>
          </p:cNvPicPr>
          <p:nvPr/>
        </p:nvPicPr>
        <p:blipFill>
          <a:blip r:embed="rId3"/>
          <a:stretch>
            <a:fillRect/>
          </a:stretch>
        </p:blipFill>
        <p:spPr>
          <a:xfrm>
            <a:off x="1790265" y="613742"/>
            <a:ext cx="8000026" cy="6118964"/>
          </a:xfrm>
          <a:prstGeom prst="rect">
            <a:avLst/>
          </a:prstGeom>
        </p:spPr>
      </p:pic>
    </p:spTree>
    <p:extLst>
      <p:ext uri="{BB962C8B-B14F-4D97-AF65-F5344CB8AC3E}">
        <p14:creationId xmlns:p14="http://schemas.microsoft.com/office/powerpoint/2010/main" val="388671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F23B-4B14-8B28-AF41-CBD97A7A8D90}"/>
              </a:ext>
            </a:extLst>
          </p:cNvPr>
          <p:cNvSpPr>
            <a:spLocks noGrp="1"/>
          </p:cNvSpPr>
          <p:nvPr>
            <p:ph type="title"/>
          </p:nvPr>
        </p:nvSpPr>
        <p:spPr>
          <a:xfrm>
            <a:off x="1838325" y="-431800"/>
            <a:ext cx="8515350" cy="2079815"/>
          </a:xfr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kern="1200" baseline="0" dirty="0">
                <a:solidFill>
                  <a:schemeClr val="bg1"/>
                </a:solidFill>
                <a:effectLst/>
              </a:rPr>
              <a:t>Percentage of US Population Without A Usual Source of Care</a:t>
            </a:r>
            <a:endParaRPr lang="en-US" sz="3200" dirty="0"/>
          </a:p>
        </p:txBody>
      </p:sp>
      <p:pic>
        <p:nvPicPr>
          <p:cNvPr id="5" name="Picture 4" descr="Chart, line chart&#10;&#10;Description automatically generated">
            <a:extLst>
              <a:ext uri="{FF2B5EF4-FFF2-40B4-BE49-F238E27FC236}">
                <a16:creationId xmlns:a16="http://schemas.microsoft.com/office/drawing/2014/main" id="{1D0BBD95-6A5E-0AF6-9B12-960CC6024243}"/>
              </a:ext>
            </a:extLst>
          </p:cNvPr>
          <p:cNvPicPr>
            <a:picLocks noChangeAspect="1"/>
          </p:cNvPicPr>
          <p:nvPr/>
        </p:nvPicPr>
        <p:blipFill rotWithShape="1">
          <a:blip r:embed="rId3"/>
          <a:srcRect l="-363" t="10431"/>
          <a:stretch/>
        </p:blipFill>
        <p:spPr>
          <a:xfrm>
            <a:off x="1549812" y="1648016"/>
            <a:ext cx="8684202" cy="5234814"/>
          </a:xfrm>
          <a:prstGeom prst="rect">
            <a:avLst/>
          </a:prstGeom>
        </p:spPr>
      </p:pic>
      <p:sp>
        <p:nvSpPr>
          <p:cNvPr id="3" name="Title 1" descr="Graph shows percentage without a usual source of care for 2010 - 2020 by year.">
            <a:extLst>
              <a:ext uri="{FF2B5EF4-FFF2-40B4-BE49-F238E27FC236}">
                <a16:creationId xmlns:a16="http://schemas.microsoft.com/office/drawing/2014/main" id="{29CE404B-7CF1-1658-3724-67B112D51FA1}"/>
              </a:ext>
            </a:extLst>
          </p:cNvPr>
          <p:cNvSpPr txBox="1">
            <a:spLocks/>
          </p:cNvSpPr>
          <p:nvPr/>
        </p:nvSpPr>
        <p:spPr>
          <a:xfrm>
            <a:off x="1011936" y="91249"/>
            <a:ext cx="10168128" cy="11795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endParaRPr lang="en-US" sz="4000" dirty="0"/>
          </a:p>
        </p:txBody>
      </p:sp>
    </p:spTree>
    <p:extLst>
      <p:ext uri="{BB962C8B-B14F-4D97-AF65-F5344CB8AC3E}">
        <p14:creationId xmlns:p14="http://schemas.microsoft.com/office/powerpoint/2010/main" val="252692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F48E-60AD-9FD2-25CE-885C6ECDB7C4}"/>
              </a:ext>
            </a:extLst>
          </p:cNvPr>
          <p:cNvSpPr>
            <a:spLocks noGrp="1"/>
          </p:cNvSpPr>
          <p:nvPr>
            <p:ph type="title"/>
          </p:nvPr>
        </p:nvSpPr>
        <p:spPr>
          <a:xfrm>
            <a:off x="1136350" y="91249"/>
            <a:ext cx="10168128" cy="1179576"/>
          </a:xfrm>
        </p:spPr>
        <p:txBody>
          <a:bodyPr>
            <a:normAutofit fontScale="90000"/>
          </a:bodyPr>
          <a:lstStyle/>
          <a:p>
            <a:r>
              <a:rPr lang="en-US" sz="4000" dirty="0"/>
              <a:t>Usual Source of Care Limitations in MEPS</a:t>
            </a:r>
          </a:p>
        </p:txBody>
      </p:sp>
      <p:sp>
        <p:nvSpPr>
          <p:cNvPr id="3" name="Content Placeholder 2">
            <a:extLst>
              <a:ext uri="{FF2B5EF4-FFF2-40B4-BE49-F238E27FC236}">
                <a16:creationId xmlns:a16="http://schemas.microsoft.com/office/drawing/2014/main" id="{F87DDF20-5946-6C47-4552-B35057BA3C99}"/>
              </a:ext>
            </a:extLst>
          </p:cNvPr>
          <p:cNvSpPr>
            <a:spLocks noGrp="1"/>
          </p:cNvSpPr>
          <p:nvPr>
            <p:ph idx="1"/>
          </p:nvPr>
        </p:nvSpPr>
        <p:spPr>
          <a:xfrm>
            <a:off x="1115568" y="2481943"/>
            <a:ext cx="10168128" cy="3695020"/>
          </a:xfrm>
        </p:spPr>
        <p:txBody>
          <a:bodyPr>
            <a:normAutofit/>
          </a:bodyPr>
          <a:lstStyle/>
          <a:p>
            <a:r>
              <a:rPr lang="en-US"/>
              <a:t>29 states</a:t>
            </a:r>
          </a:p>
          <a:p>
            <a:pPr lvl="1"/>
            <a:r>
              <a:rPr lang="en-US" sz="2800"/>
              <a:t>No sub-state measures</a:t>
            </a:r>
          </a:p>
          <a:p>
            <a:r>
              <a:rPr lang="en-US"/>
              <a:t>Self-report</a:t>
            </a:r>
          </a:p>
          <a:p>
            <a:pPr lvl="1"/>
            <a:r>
              <a:rPr lang="en-US" sz="2800"/>
              <a:t>Specialty/discipline of provider?</a:t>
            </a:r>
          </a:p>
          <a:p>
            <a:r>
              <a:rPr lang="en-US"/>
              <a:t>Question changed in 2018</a:t>
            </a:r>
          </a:p>
        </p:txBody>
      </p:sp>
    </p:spTree>
    <p:extLst>
      <p:ext uri="{BB962C8B-B14F-4D97-AF65-F5344CB8AC3E}">
        <p14:creationId xmlns:p14="http://schemas.microsoft.com/office/powerpoint/2010/main" val="74458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Opportunities in MEPS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1219200" y="2332037"/>
            <a:ext cx="10972800" cy="3204467"/>
          </a:xfrm>
        </p:spPr>
        <p:txBody>
          <a:bodyPr/>
          <a:lstStyle/>
          <a:p>
            <a:r>
              <a:rPr lang="en-US"/>
              <a:t>Very policy relevant</a:t>
            </a:r>
          </a:p>
          <a:p>
            <a:r>
              <a:rPr lang="en-US"/>
              <a:t>Nationally representative of coverage, use and expenditures</a:t>
            </a:r>
          </a:p>
          <a:p>
            <a:r>
              <a:rPr lang="en-US"/>
              <a:t>Individual level</a:t>
            </a:r>
          </a:p>
          <a:p>
            <a:r>
              <a:rPr lang="en-US"/>
              <a:t>Rich in outpatient data – perfect for primary care</a:t>
            </a:r>
          </a:p>
          <a:p>
            <a:r>
              <a:rPr lang="en-US"/>
              <a:t>Strong validation methods</a:t>
            </a:r>
          </a:p>
          <a:p>
            <a:pPr marL="0" indent="0">
              <a:buNone/>
            </a:pPr>
            <a:endParaRPr lang="en-US"/>
          </a:p>
        </p:txBody>
      </p:sp>
    </p:spTree>
    <p:extLst>
      <p:ext uri="{BB962C8B-B14F-4D97-AF65-F5344CB8AC3E}">
        <p14:creationId xmlns:p14="http://schemas.microsoft.com/office/powerpoint/2010/main" val="160329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NCEPCR Webinar Series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838200" y="1805836"/>
            <a:ext cx="10644187" cy="4525963"/>
          </a:xfrm>
        </p:spPr>
        <p:txBody>
          <a:bodyPr>
            <a:normAutofit/>
          </a:bodyPr>
          <a:lstStyle/>
          <a:p>
            <a:pPr marL="0" indent="0" algn="ctr">
              <a:buNone/>
            </a:pPr>
            <a:r>
              <a:rPr lang="en-US" sz="3600">
                <a:effectLst/>
                <a:latin typeface="Calibri" panose="020F0502020204030204" pitchFamily="34" charset="0"/>
                <a:ea typeface="Calibri" panose="020F0502020204030204" pitchFamily="34" charset="0"/>
              </a:rPr>
              <a:t>The views expressed in this webinar do not represent official views of the U.S. Department of Health and Human Services or the Agency for Healthcare Research and Quality.</a:t>
            </a:r>
            <a:endParaRPr lang="en-US" sz="3600" b="1" i="1">
              <a:solidFill>
                <a:srgbClr val="1B1B1B"/>
              </a:solidFill>
              <a:latin typeface="+mj-lt"/>
              <a:ea typeface="Source Sans Pro" panose="020B0503030403020204" pitchFamily="34" charset="0"/>
            </a:endParaRPr>
          </a:p>
        </p:txBody>
      </p:sp>
    </p:spTree>
    <p:extLst>
      <p:ext uri="{BB962C8B-B14F-4D97-AF65-F5344CB8AC3E}">
        <p14:creationId xmlns:p14="http://schemas.microsoft.com/office/powerpoint/2010/main" val="125073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Challenges in MEPS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1073063" y="2332037"/>
            <a:ext cx="10972800" cy="4525963"/>
          </a:xfrm>
        </p:spPr>
        <p:txBody>
          <a:bodyPr/>
          <a:lstStyle/>
          <a:p>
            <a:r>
              <a:rPr lang="en-US"/>
              <a:t>Data only from about 14,000 families</a:t>
            </a:r>
          </a:p>
          <a:p>
            <a:r>
              <a:rPr lang="en-US"/>
              <a:t>State level estimates can be obtained for only about 29 states</a:t>
            </a:r>
          </a:p>
          <a:p>
            <a:r>
              <a:rPr lang="en-US"/>
              <a:t>Panel design – 2 year period, half of sample rotates off</a:t>
            </a:r>
          </a:p>
          <a:p>
            <a:r>
              <a:rPr lang="en-US"/>
              <a:t>Self report</a:t>
            </a:r>
          </a:p>
          <a:p>
            <a:r>
              <a:rPr lang="en-US" err="1"/>
              <a:t>Determinine</a:t>
            </a:r>
            <a:r>
              <a:rPr lang="en-US"/>
              <a:t> specialty of practice for non-physicians</a:t>
            </a:r>
          </a:p>
          <a:p>
            <a:endParaRPr lang="en-US"/>
          </a:p>
          <a:p>
            <a:endParaRPr lang="en-US"/>
          </a:p>
          <a:p>
            <a:endParaRPr lang="en-US"/>
          </a:p>
          <a:p>
            <a:endParaRPr lang="en-US"/>
          </a:p>
        </p:txBody>
      </p:sp>
    </p:spTree>
    <p:extLst>
      <p:ext uri="{BB962C8B-B14F-4D97-AF65-F5344CB8AC3E}">
        <p14:creationId xmlns:p14="http://schemas.microsoft.com/office/powerpoint/2010/main" val="327292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120889" y="117892"/>
            <a:ext cx="10772775" cy="973014"/>
          </a:xfrm>
        </p:spPr>
        <p:txBody>
          <a:bodyPr>
            <a:normAutofit/>
          </a:bodyPr>
          <a:lstStyle/>
          <a:p>
            <a:r>
              <a:rPr lang="en-US" dirty="0"/>
              <a:t>Presentation 2</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4233797" y="2352704"/>
            <a:ext cx="6659867" cy="3960413"/>
          </a:xfrm>
        </p:spPr>
        <p:txBody>
          <a:bodyPr>
            <a:noAutofit/>
          </a:bodyPr>
          <a:lstStyle/>
          <a:p>
            <a:pPr marL="0" indent="0" algn="ctr">
              <a:buNone/>
            </a:pPr>
            <a:r>
              <a:rPr lang="en-US" b="1" dirty="0">
                <a:latin typeface="+mj-lt"/>
              </a:rPr>
              <a:t>Assessing Association Between Team Structure and Health Outcome and Cost by Social Network Analysis</a:t>
            </a:r>
          </a:p>
          <a:p>
            <a:pPr marL="0" indent="0" algn="ctr">
              <a:buNone/>
            </a:pPr>
            <a:endParaRPr lang="en-US" b="1" i="0" dirty="0">
              <a:solidFill>
                <a:srgbClr val="1B1B1B"/>
              </a:solidFill>
              <a:effectLst/>
              <a:latin typeface="+mj-lt"/>
            </a:endParaRPr>
          </a:p>
          <a:p>
            <a:pPr marL="0" indent="0" algn="ctr">
              <a:buNone/>
            </a:pPr>
            <a:r>
              <a:rPr lang="en-US" b="1" dirty="0">
                <a:solidFill>
                  <a:srgbClr val="2E2B2B"/>
                </a:solidFill>
                <a:effectLst/>
                <a:latin typeface="+mj-lt"/>
                <a:ea typeface="Calibri" panose="020F0502020204030204" pitchFamily="34" charset="0"/>
              </a:rPr>
              <a:t>Yong-Fang </a:t>
            </a:r>
            <a:r>
              <a:rPr lang="en-US" b="1" dirty="0" err="1">
                <a:solidFill>
                  <a:srgbClr val="2E2B2B"/>
                </a:solidFill>
                <a:effectLst/>
                <a:latin typeface="+mj-lt"/>
                <a:ea typeface="Calibri" panose="020F0502020204030204" pitchFamily="34" charset="0"/>
              </a:rPr>
              <a:t>Kuo</a:t>
            </a:r>
            <a:r>
              <a:rPr lang="en-US" dirty="0">
                <a:solidFill>
                  <a:srgbClr val="2E2B2B"/>
                </a:solidFill>
                <a:effectLst/>
                <a:latin typeface="+mj-lt"/>
                <a:ea typeface="Calibri" panose="020F0502020204030204" pitchFamily="34" charset="0"/>
              </a:rPr>
              <a:t>, PhD</a:t>
            </a:r>
            <a:r>
              <a:rPr lang="en-US" b="1" dirty="0">
                <a:solidFill>
                  <a:srgbClr val="2E2B2B"/>
                </a:solidFill>
                <a:effectLst/>
                <a:latin typeface="+mj-lt"/>
                <a:ea typeface="Calibri" panose="020F0502020204030204" pitchFamily="34" charset="0"/>
              </a:rPr>
              <a:t> </a:t>
            </a:r>
            <a:br>
              <a:rPr lang="en-US" b="1" dirty="0">
                <a:solidFill>
                  <a:srgbClr val="2E2B2B"/>
                </a:solidFill>
                <a:effectLst/>
                <a:latin typeface="+mj-lt"/>
                <a:ea typeface="Calibri" panose="020F0502020204030204" pitchFamily="34" charset="0"/>
              </a:rPr>
            </a:br>
            <a:r>
              <a:rPr lang="en-US" dirty="0">
                <a:solidFill>
                  <a:srgbClr val="444444"/>
                </a:solidFill>
                <a:effectLst/>
                <a:latin typeface="+mj-lt"/>
                <a:ea typeface="Calibri" panose="020F0502020204030204" pitchFamily="34" charset="0"/>
              </a:rPr>
              <a:t>Office of Biostatistics, University of Texas Medical Branch</a:t>
            </a:r>
            <a:endParaRPr lang="en-US" b="1" dirty="0">
              <a:solidFill>
                <a:srgbClr val="1B1B1B"/>
              </a:solidFill>
              <a:latin typeface="+mj-lt"/>
            </a:endParaRPr>
          </a:p>
        </p:txBody>
      </p:sp>
      <p:pic>
        <p:nvPicPr>
          <p:cNvPr id="2050" name="Picture 2" descr="Yong-Fang Kuo, PhD, Office of Biostatistics, University of Texas Medical Branch&#10;">
            <a:extLst>
              <a:ext uri="{FF2B5EF4-FFF2-40B4-BE49-F238E27FC236}">
                <a16:creationId xmlns:a16="http://schemas.microsoft.com/office/drawing/2014/main" id="{031D74EA-0EC0-789F-D189-B3A54D7A7E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95"/>
          <a:stretch/>
        </p:blipFill>
        <p:spPr bwMode="auto">
          <a:xfrm>
            <a:off x="1478072" y="2621034"/>
            <a:ext cx="2344456" cy="2816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0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1829"/>
            <a:ext cx="10515600" cy="939973"/>
          </a:xfrm>
        </p:spPr>
        <p:txBody>
          <a:bodyPr>
            <a:normAutofit fontScale="90000"/>
          </a:bodyPr>
          <a:lstStyle/>
          <a:p>
            <a:r>
              <a:rPr lang="en-US" sz="3100"/>
              <a:t>Assessing Association Between Team Structure and Health Outcome and Cost by Social Network Analysis</a:t>
            </a:r>
            <a:br>
              <a:rPr lang="en-US"/>
            </a:br>
            <a:br>
              <a:rPr lang="en-US"/>
            </a:br>
            <a:endParaRPr lang="en-US" sz="4000"/>
          </a:p>
        </p:txBody>
      </p:sp>
      <p:sp>
        <p:nvSpPr>
          <p:cNvPr id="3" name="Content Placeholder 2"/>
          <p:cNvSpPr>
            <a:spLocks noGrp="1"/>
          </p:cNvSpPr>
          <p:nvPr>
            <p:ph idx="1"/>
          </p:nvPr>
        </p:nvSpPr>
        <p:spPr>
          <a:xfrm>
            <a:off x="838200" y="1676400"/>
            <a:ext cx="10515600" cy="4500563"/>
          </a:xfrm>
        </p:spPr>
        <p:txBody>
          <a:bodyPr>
            <a:noAutofit/>
          </a:bodyPr>
          <a:lstStyle/>
          <a:p>
            <a:r>
              <a:rPr lang="en-US" sz="2400"/>
              <a:t>Nurse practitioners (NPs) and Physician assistants (PAs) have become increasingly important members of the primary care team model. </a:t>
            </a:r>
          </a:p>
          <a:p>
            <a:r>
              <a:rPr lang="en-US" sz="2400"/>
              <a:t>Compared to physicians only, team-based primary care including advanced practice providers (NPs or PAs) has been linked to:</a:t>
            </a:r>
          </a:p>
          <a:p>
            <a:pPr lvl="1"/>
            <a:r>
              <a:rPr lang="en-US" sz="2000"/>
              <a:t>better healthcare outcomes</a:t>
            </a:r>
          </a:p>
          <a:p>
            <a:pPr lvl="1"/>
            <a:r>
              <a:rPr lang="en-US" sz="2000"/>
              <a:t>lower cost of care </a:t>
            </a:r>
          </a:p>
          <a:p>
            <a:r>
              <a:rPr lang="en-US" sz="2400"/>
              <a:t>However, few studies have examined the degree of team collaboration, team-connectedness, and the dynamics of NP or PA interactions with other providers within the team, and how such interactions affect care outcomes. </a:t>
            </a:r>
          </a:p>
        </p:txBody>
      </p:sp>
      <p:sp>
        <p:nvSpPr>
          <p:cNvPr id="5" name="Text Box 5"/>
          <p:cNvSpPr txBox="1">
            <a:spLocks noChangeArrowheads="1"/>
          </p:cNvSpPr>
          <p:nvPr/>
        </p:nvSpPr>
        <p:spPr bwMode="auto">
          <a:xfrm>
            <a:off x="5410200" y="6466159"/>
            <a:ext cx="5791200" cy="1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spcBef>
                <a:spcPct val="20000"/>
              </a:spcBef>
              <a:buChar char="•"/>
              <a:tabLst>
                <a:tab pos="657225" algn="l"/>
                <a:tab pos="1312863" algn="l"/>
                <a:tab pos="1970088" algn="l"/>
                <a:tab pos="2627313" algn="l"/>
                <a:tab pos="3282950" algn="l"/>
                <a:tab pos="3940175" algn="l"/>
                <a:tab pos="4595813" algn="l"/>
                <a:tab pos="5253038" algn="l"/>
                <a:tab pos="5910263" algn="l"/>
                <a:tab pos="6565900" algn="l"/>
              </a:tabLst>
              <a:defRPr sz="3200">
                <a:solidFill>
                  <a:schemeClr val="tx1"/>
                </a:solidFill>
                <a:latin typeface="Arial" panose="020B0604020202020204" pitchFamily="34" charset="0"/>
              </a:defRPr>
            </a:lvl1pPr>
            <a:lvl2pPr marL="742950" indent="-285750" defTabSz="828675">
              <a:spcBef>
                <a:spcPct val="20000"/>
              </a:spcBef>
              <a:buChar char="–"/>
              <a:tabLst>
                <a:tab pos="657225" algn="l"/>
                <a:tab pos="1312863" algn="l"/>
                <a:tab pos="1970088" algn="l"/>
                <a:tab pos="2627313" algn="l"/>
                <a:tab pos="3282950" algn="l"/>
                <a:tab pos="3940175" algn="l"/>
                <a:tab pos="4595813" algn="l"/>
                <a:tab pos="5253038" algn="l"/>
                <a:tab pos="5910263" algn="l"/>
                <a:tab pos="6565900" algn="l"/>
              </a:tabLst>
              <a:defRPr sz="2800">
                <a:solidFill>
                  <a:schemeClr val="tx1"/>
                </a:solidFill>
                <a:latin typeface="Arial" panose="020B0604020202020204" pitchFamily="34" charset="0"/>
              </a:defRPr>
            </a:lvl2pPr>
            <a:lvl3pPr marL="1143000" indent="-228600" defTabSz="828675">
              <a:spcBef>
                <a:spcPct val="20000"/>
              </a:spcBef>
              <a:buChar char="•"/>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anose="020B0604020202020204" pitchFamily="34" charset="0"/>
              </a:defRPr>
            </a:lvl3pPr>
            <a:lvl4pPr marL="1600200" indent="-228600" defTabSz="828675">
              <a:spcBef>
                <a:spcPct val="20000"/>
              </a:spcBef>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panose="020B0604020202020204" pitchFamily="34" charset="0"/>
              </a:defRPr>
            </a:lvl4pPr>
            <a:lvl5pPr marL="2057400" indent="-228600" defTabSz="828675">
              <a:spcBef>
                <a:spcPct val="20000"/>
              </a:spcBef>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panose="020B0604020202020204" pitchFamily="34" charset="0"/>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panose="020B0604020202020204" pitchFamily="34" charset="0"/>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panose="020B0604020202020204" pitchFamily="34" charset="0"/>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panose="020B0604020202020204" pitchFamily="34" charset="0"/>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panose="020B0604020202020204" pitchFamily="34" charset="0"/>
              </a:defRPr>
            </a:lvl9pPr>
          </a:lstStyle>
          <a:p>
            <a:pPr algn="r" eaLnBrk="1">
              <a:lnSpc>
                <a:spcPct val="97000"/>
              </a:lnSpc>
              <a:spcBef>
                <a:spcPct val="0"/>
              </a:spcBef>
              <a:buClr>
                <a:srgbClr val="000000"/>
              </a:buClr>
              <a:buSzPct val="45000"/>
              <a:buFont typeface="StarSymbol" charset="0"/>
              <a:buNone/>
            </a:pPr>
            <a:r>
              <a:rPr lang="en-GB" altLang="en-US" sz="1100" b="1"/>
              <a:t> Kuo YF, Agrawal A, Chou LN, Jupiter D, Raji MA, </a:t>
            </a:r>
            <a:r>
              <a:rPr lang="en-GB" altLang="en-US" sz="1100" b="1" u="sng"/>
              <a:t>J Am </a:t>
            </a:r>
            <a:r>
              <a:rPr lang="en-GB" altLang="en-US" sz="1100" b="1" u="sng" err="1"/>
              <a:t>Geriatr</a:t>
            </a:r>
            <a:r>
              <a:rPr lang="en-GB" altLang="en-US" sz="1100" b="1" u="sng"/>
              <a:t> Soc.</a:t>
            </a:r>
            <a:r>
              <a:rPr lang="en-GB" altLang="en-US" sz="1100" b="1"/>
              <a:t> 2021;69(4):946-954 </a:t>
            </a:r>
            <a:endParaRPr lang="en-GB" altLang="en-US" sz="1000" b="1"/>
          </a:p>
        </p:txBody>
      </p:sp>
    </p:spTree>
    <p:extLst>
      <p:ext uri="{BB962C8B-B14F-4D97-AF65-F5344CB8AC3E}">
        <p14:creationId xmlns:p14="http://schemas.microsoft.com/office/powerpoint/2010/main" val="138683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Specific Research Aims and Questions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00200"/>
            <a:ext cx="10972800" cy="4724400"/>
          </a:xfrm>
        </p:spPr>
        <p:txBody>
          <a:bodyPr>
            <a:normAutofit fontScale="85000" lnSpcReduction="10000"/>
          </a:bodyPr>
          <a:lstStyle/>
          <a:p>
            <a:r>
              <a:rPr lang="en-US" b="1"/>
              <a:t>To assess the impact of team structure composition and degree of collaboration among various providers on process and outcomes of primary care.</a:t>
            </a:r>
          </a:p>
          <a:p>
            <a:r>
              <a:rPr lang="en-US"/>
              <a:t>Social Network Analysis (SNA) is one method that can be used to understand the interaction dynamics and roles of NPs or PAs in a team-based care.</a:t>
            </a:r>
          </a:p>
          <a:p>
            <a:r>
              <a:rPr lang="en-US"/>
              <a:t>SNA uses graph theory to visualize and quantify a network of participants (such as providers) through mapping information and communication pathways.</a:t>
            </a:r>
          </a:p>
          <a:p>
            <a:r>
              <a:rPr lang="en-US"/>
              <a:t>SNA measures that have been used to measure healthcare provider networks:</a:t>
            </a:r>
          </a:p>
          <a:p>
            <a:pPr lvl="1"/>
            <a:r>
              <a:rPr lang="en-US" u="sng"/>
              <a:t>edge density </a:t>
            </a:r>
            <a:r>
              <a:rPr lang="en-US"/>
              <a:t>(degree of collaborative care or connectedness)</a:t>
            </a:r>
          </a:p>
          <a:p>
            <a:pPr lvl="1"/>
            <a:r>
              <a:rPr lang="en-US" u="sng"/>
              <a:t>degree centrality </a:t>
            </a:r>
            <a:r>
              <a:rPr lang="en-US"/>
              <a:t>(degree to which decision-making process is centralized)</a:t>
            </a:r>
          </a:p>
          <a:p>
            <a:pPr lvl="1"/>
            <a:r>
              <a:rPr lang="en-US" u="sng"/>
              <a:t>betweenness centralization </a:t>
            </a:r>
            <a:r>
              <a:rPr lang="en-US"/>
              <a:t>(degree to which information sharing is centralized)</a:t>
            </a:r>
          </a:p>
          <a:p>
            <a:pPr marL="0" indent="0">
              <a:buNone/>
            </a:pPr>
            <a:endParaRPr lang="en-US"/>
          </a:p>
        </p:txBody>
      </p:sp>
    </p:spTree>
    <p:extLst>
      <p:ext uri="{BB962C8B-B14F-4D97-AF65-F5344CB8AC3E}">
        <p14:creationId xmlns:p14="http://schemas.microsoft.com/office/powerpoint/2010/main" val="814046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0" dirty="0"/>
              <a:t>Example on the Visualization of Primary Care Teams Identified through Social Network Analysis. Analysis based on Medicare Data at a county in Texas</a:t>
            </a:r>
            <a:endParaRPr lang="en-US" sz="2700" dirty="0"/>
          </a:p>
        </p:txBody>
      </p:sp>
      <p:sp>
        <p:nvSpPr>
          <p:cNvPr id="4" name="Slide Number Placeholder 3"/>
          <p:cNvSpPr>
            <a:spLocks noGrp="1"/>
          </p:cNvSpPr>
          <p:nvPr>
            <p:ph type="sldNum" sz="quarter" idx="10"/>
          </p:nvPr>
        </p:nvSpPr>
        <p:spPr/>
        <p:txBody>
          <a:bodyPr/>
          <a:lstStyle/>
          <a:p>
            <a:fld id="{85F5B7A5-34A7-4AB0-A34F-A4DF2002FA98}" type="slidenum">
              <a:rPr lang="en-US" smtClean="0"/>
              <a:t>24</a:t>
            </a:fld>
            <a:endParaRPr lang="en-US"/>
          </a:p>
        </p:txBody>
      </p:sp>
      <p:pic>
        <p:nvPicPr>
          <p:cNvPr id="1026" name="Picture 2" descr="Example on the Visualization of Primary Care Teams Identified through Social Network Analysis. Analysis based on Medicare Data at a county in Texa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4800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8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Methods: Data Sources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274983" y="1355288"/>
            <a:ext cx="10972800" cy="973014"/>
          </a:xfrm>
        </p:spPr>
        <p:txBody>
          <a:bodyPr>
            <a:normAutofit/>
          </a:bodyPr>
          <a:lstStyle/>
          <a:p>
            <a:r>
              <a:rPr lang="en-US" b="1"/>
              <a:t>The medical claims and prescription filling record from Medicare beneficiaries</a:t>
            </a:r>
          </a:p>
        </p:txBody>
      </p:sp>
      <p:graphicFrame>
        <p:nvGraphicFramePr>
          <p:cNvPr id="3" name="Table 3">
            <a:extLst>
              <a:ext uri="{FF2B5EF4-FFF2-40B4-BE49-F238E27FC236}">
                <a16:creationId xmlns:a16="http://schemas.microsoft.com/office/drawing/2014/main" id="{8EF1491A-EBC4-0E77-BB36-5ECA2129351B}"/>
              </a:ext>
            </a:extLst>
          </p:cNvPr>
          <p:cNvGraphicFramePr>
            <a:graphicFrameLocks noGrp="1"/>
          </p:cNvGraphicFramePr>
          <p:nvPr/>
        </p:nvGraphicFramePr>
        <p:xfrm>
          <a:off x="5322957" y="2362200"/>
          <a:ext cx="6527800" cy="4124960"/>
        </p:xfrm>
        <a:graphic>
          <a:graphicData uri="http://schemas.openxmlformats.org/drawingml/2006/table">
            <a:tbl>
              <a:tblPr firstRow="1" bandRow="1">
                <a:tableStyleId>{5C22544A-7EE6-4342-B048-85BDC9FD1C3A}</a:tableStyleId>
              </a:tblPr>
              <a:tblGrid>
                <a:gridCol w="3263900">
                  <a:extLst>
                    <a:ext uri="{9D8B030D-6E8A-4147-A177-3AD203B41FA5}">
                      <a16:colId xmlns:a16="http://schemas.microsoft.com/office/drawing/2014/main" val="2768383064"/>
                    </a:ext>
                  </a:extLst>
                </a:gridCol>
                <a:gridCol w="3263900">
                  <a:extLst>
                    <a:ext uri="{9D8B030D-6E8A-4147-A177-3AD203B41FA5}">
                      <a16:colId xmlns:a16="http://schemas.microsoft.com/office/drawing/2014/main" val="2416802810"/>
                    </a:ext>
                  </a:extLst>
                </a:gridCol>
              </a:tblGrid>
              <a:tr h="370840">
                <a:tc>
                  <a:txBody>
                    <a:bodyPr/>
                    <a:lstStyle/>
                    <a:p>
                      <a:r>
                        <a:rPr lang="en-US"/>
                        <a:t>Measure</a:t>
                      </a:r>
                    </a:p>
                  </a:txBody>
                  <a:tcPr/>
                </a:tc>
                <a:tc>
                  <a:txBody>
                    <a:bodyPr/>
                    <a:lstStyle/>
                    <a:p>
                      <a:r>
                        <a:rPr lang="en-US"/>
                        <a:t>Source</a:t>
                      </a:r>
                    </a:p>
                  </a:txBody>
                  <a:tcPr/>
                </a:tc>
                <a:extLst>
                  <a:ext uri="{0D108BD9-81ED-4DB2-BD59-A6C34878D82A}">
                    <a16:rowId xmlns:a16="http://schemas.microsoft.com/office/drawing/2014/main" val="2113631849"/>
                  </a:ext>
                </a:extLst>
              </a:tr>
              <a:tr h="370840">
                <a:tc>
                  <a:txBody>
                    <a:bodyPr/>
                    <a:lstStyle/>
                    <a:p>
                      <a:r>
                        <a:rPr lang="en-US"/>
                        <a:t>Beneficiary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Medicare enrollment status</a:t>
                      </a:r>
                    </a:p>
                  </a:txBody>
                  <a:tcPr/>
                </a:tc>
                <a:tc>
                  <a:txBody>
                    <a:bodyPr/>
                    <a:lstStyle/>
                    <a:p>
                      <a:r>
                        <a:rPr lang="en-US"/>
                        <a:t>Master Beneficiary Summary files</a:t>
                      </a:r>
                    </a:p>
                  </a:txBody>
                  <a:tcPr/>
                </a:tc>
                <a:extLst>
                  <a:ext uri="{0D108BD9-81ED-4DB2-BD59-A6C34878D82A}">
                    <a16:rowId xmlns:a16="http://schemas.microsoft.com/office/drawing/2014/main" val="718436658"/>
                  </a:ext>
                </a:extLst>
              </a:tr>
              <a:tr h="370840">
                <a:tc>
                  <a:txBody>
                    <a:bodyPr/>
                    <a:lstStyle/>
                    <a:p>
                      <a:r>
                        <a:rPr lang="en-US"/>
                        <a:t>Medication Use</a:t>
                      </a:r>
                    </a:p>
                  </a:txBody>
                  <a:tcPr/>
                </a:tc>
                <a:tc>
                  <a:txBody>
                    <a:bodyPr/>
                    <a:lstStyle/>
                    <a:p>
                      <a:r>
                        <a:rPr lang="en-US"/>
                        <a:t>Prescription Drug Event files</a:t>
                      </a:r>
                    </a:p>
                  </a:txBody>
                  <a:tcPr/>
                </a:tc>
                <a:extLst>
                  <a:ext uri="{0D108BD9-81ED-4DB2-BD59-A6C34878D82A}">
                    <a16:rowId xmlns:a16="http://schemas.microsoft.com/office/drawing/2014/main" val="4523489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Outpatient Visits*</a:t>
                      </a:r>
                    </a:p>
                    <a:p>
                      <a:endParaRPr lang="en-US"/>
                    </a:p>
                  </a:txBody>
                  <a:tcPr/>
                </a:tc>
                <a:tc>
                  <a:txBody>
                    <a:bodyPr/>
                    <a:lstStyle/>
                    <a:p>
                      <a:r>
                        <a:rPr lang="en-US"/>
                        <a:t>Outpatient Statistical Analysis files (</a:t>
                      </a:r>
                      <a:r>
                        <a:rPr lang="en-US" err="1"/>
                        <a:t>OutSAFs</a:t>
                      </a:r>
                      <a:r>
                        <a:rPr lang="en-US"/>
                        <a:t>)</a:t>
                      </a:r>
                    </a:p>
                    <a:p>
                      <a:r>
                        <a:rPr lang="en-US"/>
                        <a:t>Carrier files</a:t>
                      </a:r>
                    </a:p>
                  </a:txBody>
                  <a:tcPr/>
                </a:tc>
                <a:extLst>
                  <a:ext uri="{0D108BD9-81ED-4DB2-BD59-A6C34878D82A}">
                    <a16:rowId xmlns:a16="http://schemas.microsoft.com/office/drawing/2014/main" val="157440289"/>
                  </a:ext>
                </a:extLst>
              </a:tr>
              <a:tr h="370840">
                <a:tc>
                  <a:txBody>
                    <a:bodyPr/>
                    <a:lstStyle/>
                    <a:p>
                      <a:r>
                        <a:rPr lang="en-US"/>
                        <a:t>Hospitalizations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Emergency Room Visits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Cost of Care</a:t>
                      </a:r>
                    </a:p>
                    <a:p>
                      <a:endParaRPr lang="en-US"/>
                    </a:p>
                  </a:txBody>
                  <a:tcPr/>
                </a:tc>
                <a:tc>
                  <a:txBody>
                    <a:bodyPr/>
                    <a:lstStyle/>
                    <a:p>
                      <a:r>
                        <a:rPr lang="en-US"/>
                        <a:t>Medicare Provider Analysis and Review file</a:t>
                      </a:r>
                    </a:p>
                    <a:p>
                      <a:r>
                        <a:rPr lang="en-US" err="1"/>
                        <a:t>OutSAFs</a:t>
                      </a:r>
                      <a:endParaRPr lang="en-US"/>
                    </a:p>
                    <a:p>
                      <a:r>
                        <a:rPr lang="en-US"/>
                        <a:t>Carrier files </a:t>
                      </a:r>
                    </a:p>
                  </a:txBody>
                  <a:tcPr/>
                </a:tc>
                <a:extLst>
                  <a:ext uri="{0D108BD9-81ED-4DB2-BD59-A6C34878D82A}">
                    <a16:rowId xmlns:a16="http://schemas.microsoft.com/office/drawing/2014/main" val="3295736245"/>
                  </a:ext>
                </a:extLst>
              </a:tr>
              <a:tr h="370840">
                <a:tc>
                  <a:txBody>
                    <a:bodyPr/>
                    <a:lstStyle/>
                    <a:p>
                      <a:r>
                        <a:rPr lang="en-US"/>
                        <a:t>Identify primary care NPs</a:t>
                      </a:r>
                      <a:r>
                        <a:rPr lang="en-US" baseline="0"/>
                        <a:t> and PAs</a:t>
                      </a:r>
                      <a:endParaRPr lang="en-US"/>
                    </a:p>
                  </a:txBody>
                  <a:tcPr/>
                </a:tc>
                <a:tc>
                  <a:txBody>
                    <a:bodyPr/>
                    <a:lstStyle/>
                    <a:p>
                      <a:r>
                        <a:rPr lang="en-US"/>
                        <a:t>National Provider Identifier Registry</a:t>
                      </a:r>
                    </a:p>
                  </a:txBody>
                  <a:tcPr/>
                </a:tc>
                <a:extLst>
                  <a:ext uri="{0D108BD9-81ED-4DB2-BD59-A6C34878D82A}">
                    <a16:rowId xmlns:a16="http://schemas.microsoft.com/office/drawing/2014/main" val="2266326291"/>
                  </a:ext>
                </a:extLst>
              </a:tr>
            </a:tbl>
          </a:graphicData>
        </a:graphic>
      </p:graphicFrame>
      <p:sp>
        <p:nvSpPr>
          <p:cNvPr id="4" name="Content Placeholder 5">
            <a:extLst>
              <a:ext uri="{FF2B5EF4-FFF2-40B4-BE49-F238E27FC236}">
                <a16:creationId xmlns:a16="http://schemas.microsoft.com/office/drawing/2014/main" id="{597FD8C8-1692-7BC2-FC29-BEB35658DDC1}"/>
              </a:ext>
            </a:extLst>
          </p:cNvPr>
          <p:cNvSpPr txBox="1">
            <a:spLocks/>
          </p:cNvSpPr>
          <p:nvPr/>
        </p:nvSpPr>
        <p:spPr>
          <a:xfrm>
            <a:off x="304800" y="2362200"/>
            <a:ext cx="4495800" cy="436538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Outpatient visits and preventive medicine services were defined by Current Procedural Terminology (CPT) codes. </a:t>
            </a:r>
          </a:p>
          <a:p>
            <a:r>
              <a:rPr lang="en-US"/>
              <a:t>PCPs included primary care physicians, NPs, and PAs by specialty code and taxonomy codes . </a:t>
            </a:r>
          </a:p>
        </p:txBody>
      </p:sp>
    </p:spTree>
    <p:extLst>
      <p:ext uri="{BB962C8B-B14F-4D97-AF65-F5344CB8AC3E}">
        <p14:creationId xmlns:p14="http://schemas.microsoft.com/office/powerpoint/2010/main" val="165591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Methods: Social Network Analysis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599" y="1524000"/>
            <a:ext cx="10972800" cy="5105400"/>
          </a:xfrm>
        </p:spPr>
        <p:txBody>
          <a:bodyPr>
            <a:normAutofit fontScale="92500"/>
          </a:bodyPr>
          <a:lstStyle/>
          <a:p>
            <a:r>
              <a:rPr lang="en-US"/>
              <a:t>We first used Medicare outpatient claims from the 20% randomly selected primary care service areas (PCSAs, n=1,400) to identify primary care practices via SNA. </a:t>
            </a:r>
          </a:p>
          <a:p>
            <a:r>
              <a:rPr lang="en-US"/>
              <a:t>Primary care visits and visits billed by primary care providers were selected to determine the number of shared patients for each provider pair.  </a:t>
            </a:r>
          </a:p>
          <a:p>
            <a:r>
              <a:rPr lang="en-US"/>
              <a:t>Only providers with at least 30 patients shared with another provider were included in SNA.</a:t>
            </a:r>
          </a:p>
          <a:p>
            <a:r>
              <a:rPr lang="en-US"/>
              <a:t>We identified primary care practices within each PCSA using the </a:t>
            </a:r>
            <a:r>
              <a:rPr lang="en-US" err="1"/>
              <a:t>Walktrap</a:t>
            </a:r>
            <a:r>
              <a:rPr lang="en-US"/>
              <a:t> community finding algorithm:</a:t>
            </a:r>
          </a:p>
          <a:p>
            <a:pPr lvl="1"/>
            <a:r>
              <a:rPr lang="en-US"/>
              <a:t>four steps as the length of random walk</a:t>
            </a:r>
          </a:p>
          <a:p>
            <a:pPr lvl="1"/>
            <a:r>
              <a:rPr lang="en-US"/>
              <a:t>weighted by the number of patients shared between primary care providers</a:t>
            </a:r>
          </a:p>
        </p:txBody>
      </p:sp>
    </p:spTree>
    <p:extLst>
      <p:ext uri="{BB962C8B-B14F-4D97-AF65-F5344CB8AC3E}">
        <p14:creationId xmlns:p14="http://schemas.microsoft.com/office/powerpoint/2010/main" val="328799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fontScale="90000"/>
          </a:bodyPr>
          <a:lstStyle/>
          <a:p>
            <a:r>
              <a:rPr lang="en-US"/>
              <a:t>Methods: Study Cohort and Network Measurements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85000" lnSpcReduction="20000"/>
          </a:bodyPr>
          <a:lstStyle/>
          <a:p>
            <a:r>
              <a:rPr lang="en-US"/>
              <a:t>Well defined modules within the network of PCSAs were selected </a:t>
            </a:r>
          </a:p>
          <a:p>
            <a:pPr lvl="1"/>
            <a:r>
              <a:rPr lang="en-US"/>
              <a:t>Five hundred fifty-nine PCSAs with a modularity ≥ 0.4</a:t>
            </a:r>
            <a:r>
              <a:rPr lang="en-US" u="sng" baseline="30000">
                <a:hlinkClick r:id="rId3"/>
              </a:rPr>
              <a:t>23</a:t>
            </a:r>
            <a:r>
              <a:rPr lang="en-US"/>
              <a:t> </a:t>
            </a:r>
          </a:p>
          <a:p>
            <a:r>
              <a:rPr lang="en-US"/>
              <a:t>Four types of practice:</a:t>
            </a:r>
          </a:p>
          <a:p>
            <a:pPr lvl="1"/>
            <a:r>
              <a:rPr lang="en-US"/>
              <a:t>MD only, MD-NP, MD-PA, or MD-NP-PA </a:t>
            </a:r>
          </a:p>
          <a:p>
            <a:r>
              <a:rPr lang="en-US"/>
              <a:t>Patients with chronic conditions in these practices (from 100% Medicare data):</a:t>
            </a:r>
          </a:p>
          <a:p>
            <a:pPr lvl="1"/>
            <a:r>
              <a:rPr lang="en-US"/>
              <a:t>diabetes, heart failure, or chronic obstructive pulmonary disease </a:t>
            </a:r>
          </a:p>
          <a:p>
            <a:r>
              <a:rPr lang="en-US"/>
              <a:t>The study cohort included </a:t>
            </a:r>
            <a:r>
              <a:rPr lang="en-US" b="1"/>
              <a:t>449,460 patients </a:t>
            </a:r>
            <a:r>
              <a:rPr lang="en-US"/>
              <a:t>cared for by </a:t>
            </a:r>
            <a:r>
              <a:rPr lang="en-US" b="1"/>
              <a:t>17,185 primary care provider</a:t>
            </a:r>
            <a:r>
              <a:rPr lang="en-US"/>
              <a:t>s in </a:t>
            </a:r>
            <a:r>
              <a:rPr lang="en-US" b="1"/>
              <a:t>4,453 primary care practices</a:t>
            </a:r>
            <a:r>
              <a:rPr lang="en-US"/>
              <a:t> in </a:t>
            </a:r>
            <a:r>
              <a:rPr lang="en-US" b="1"/>
              <a:t>556 PCSAs</a:t>
            </a:r>
            <a:r>
              <a:rPr lang="en-US"/>
              <a:t>.</a:t>
            </a:r>
          </a:p>
          <a:p>
            <a:r>
              <a:rPr lang="en-US"/>
              <a:t>SNA network measures to show how well each practice was connected:</a:t>
            </a:r>
          </a:p>
          <a:p>
            <a:pPr lvl="1"/>
            <a:r>
              <a:rPr lang="en-US" u="sng"/>
              <a:t>edge density:</a:t>
            </a:r>
            <a:r>
              <a:rPr lang="en-US"/>
              <a:t> degree of collaborative care or connectedness</a:t>
            </a:r>
          </a:p>
          <a:p>
            <a:pPr lvl="1"/>
            <a:r>
              <a:rPr lang="en-US" u="sng"/>
              <a:t>degree centralization:</a:t>
            </a:r>
            <a:r>
              <a:rPr lang="en-US"/>
              <a:t> degree to which decision-making process is centralized</a:t>
            </a:r>
          </a:p>
          <a:p>
            <a:pPr lvl="1"/>
            <a:r>
              <a:rPr lang="en-US" u="sng"/>
              <a:t>betweenness centralization:</a:t>
            </a:r>
            <a:r>
              <a:rPr lang="en-US"/>
              <a:t> degree to which information sharing is centralized</a:t>
            </a:r>
          </a:p>
        </p:txBody>
      </p:sp>
    </p:spTree>
    <p:extLst>
      <p:ext uri="{BB962C8B-B14F-4D97-AF65-F5344CB8AC3E}">
        <p14:creationId xmlns:p14="http://schemas.microsoft.com/office/powerpoint/2010/main" val="495086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Methods: Statistics Analyses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447800"/>
            <a:ext cx="10972800" cy="4724401"/>
          </a:xfrm>
        </p:spPr>
        <p:txBody>
          <a:bodyPr>
            <a:normAutofit/>
          </a:bodyPr>
          <a:lstStyle/>
          <a:p>
            <a:r>
              <a:rPr lang="en-US" sz="2700"/>
              <a:t>Multi-level generalized linear models were constructed to account for the clustering effect of a practice. </a:t>
            </a:r>
          </a:p>
          <a:p>
            <a:r>
              <a:rPr lang="en-US" sz="2700"/>
              <a:t>The estimation of the OR of hospitalization, ER admission, and PIM use was performed with binary distribution and logit link function.</a:t>
            </a:r>
          </a:p>
          <a:p>
            <a:r>
              <a:rPr lang="en-US" sz="2700"/>
              <a:t>The estimation of cost ratio (CR) on Medicare cost was performed with the </a:t>
            </a:r>
            <a:r>
              <a:rPr lang="en-US" sz="2600"/>
              <a:t>lognormal</a:t>
            </a:r>
            <a:r>
              <a:rPr lang="en-US" sz="2700"/>
              <a:t> distribution.</a:t>
            </a:r>
            <a:r>
              <a:rPr lang="en-US"/>
              <a:t> </a:t>
            </a:r>
          </a:p>
        </p:txBody>
      </p:sp>
    </p:spTree>
    <p:extLst>
      <p:ext uri="{BB962C8B-B14F-4D97-AF65-F5344CB8AC3E}">
        <p14:creationId xmlns:p14="http://schemas.microsoft.com/office/powerpoint/2010/main" val="261082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Results</a:t>
            </a:r>
          </a:p>
        </p:txBody>
      </p:sp>
      <p:pic>
        <p:nvPicPr>
          <p:cNvPr id="5" name="Picture 4" descr="Graph shows tre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236003"/>
            <a:ext cx="10058400" cy="5651305"/>
          </a:xfrm>
          <a:prstGeom prst="rect">
            <a:avLst/>
          </a:prstGeom>
        </p:spPr>
      </p:pic>
    </p:spTree>
    <p:extLst>
      <p:ext uri="{BB962C8B-B14F-4D97-AF65-F5344CB8AC3E}">
        <p14:creationId xmlns:p14="http://schemas.microsoft.com/office/powerpoint/2010/main" val="412544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Welcome</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095982" y="1806312"/>
            <a:ext cx="6185043" cy="4525963"/>
          </a:xfrm>
        </p:spPr>
        <p:txBody>
          <a:bodyPr/>
          <a:lstStyle/>
          <a:p>
            <a:pPr marL="0" indent="0" algn="ctr">
              <a:buNone/>
            </a:pPr>
            <a:endParaRPr lang="en-US" b="1" i="0" dirty="0">
              <a:solidFill>
                <a:srgbClr val="1B1B1B"/>
              </a:solidFill>
              <a:effectLst/>
              <a:latin typeface="Source Sans Pro" panose="020B0503030403020204" pitchFamily="34" charset="0"/>
            </a:endParaRPr>
          </a:p>
          <a:p>
            <a:pPr marL="0" indent="0" algn="ctr">
              <a:buNone/>
            </a:pPr>
            <a:endParaRPr lang="en-US" b="1" dirty="0">
              <a:solidFill>
                <a:srgbClr val="1B1B1B"/>
              </a:solidFill>
              <a:latin typeface="Source Sans Pro" panose="020B0503030403020204" pitchFamily="34" charset="0"/>
            </a:endParaRPr>
          </a:p>
          <a:p>
            <a:pPr marL="0" indent="0" algn="ctr">
              <a:buNone/>
            </a:pPr>
            <a:r>
              <a:rPr lang="en-US" b="1" i="0" dirty="0">
                <a:solidFill>
                  <a:srgbClr val="1B1B1B"/>
                </a:solidFill>
                <a:effectLst/>
                <a:latin typeface="+mj-lt"/>
              </a:rPr>
              <a:t>Aimee R. Eden, PhD, MPH</a:t>
            </a:r>
            <a:br>
              <a:rPr lang="en-US" dirty="0">
                <a:latin typeface="+mj-lt"/>
              </a:rPr>
            </a:br>
            <a:r>
              <a:rPr lang="en-US" b="0" i="0" dirty="0">
                <a:solidFill>
                  <a:srgbClr val="1B1B1B"/>
                </a:solidFill>
                <a:effectLst/>
                <a:latin typeface="+mj-lt"/>
              </a:rPr>
              <a:t>Acting Director, </a:t>
            </a:r>
          </a:p>
          <a:p>
            <a:pPr marL="0" indent="0" algn="ctr">
              <a:buNone/>
            </a:pPr>
            <a:r>
              <a:rPr lang="en-US" b="0" i="0" dirty="0">
                <a:solidFill>
                  <a:srgbClr val="1B1B1B"/>
                </a:solidFill>
                <a:effectLst/>
                <a:latin typeface="+mj-lt"/>
              </a:rPr>
              <a:t>National Center for Excellence in Primary Care Research (NCEPCR),</a:t>
            </a:r>
            <a:br>
              <a:rPr lang="en-US" dirty="0">
                <a:latin typeface="+mj-lt"/>
              </a:rPr>
            </a:br>
            <a:r>
              <a:rPr lang="en-US" b="0" i="0" dirty="0">
                <a:solidFill>
                  <a:srgbClr val="1B1B1B"/>
                </a:solidFill>
                <a:effectLst/>
                <a:latin typeface="+mj-lt"/>
              </a:rPr>
              <a:t>AHRQ</a:t>
            </a:r>
            <a:endParaRPr lang="en-US" dirty="0">
              <a:latin typeface="+mj-lt"/>
            </a:endParaRPr>
          </a:p>
        </p:txBody>
      </p:sp>
      <p:pic>
        <p:nvPicPr>
          <p:cNvPr id="5" name="Picture 4" descr="A person with long hair wearing glasses">
            <a:extLst>
              <a:ext uri="{FF2B5EF4-FFF2-40B4-BE49-F238E27FC236}">
                <a16:creationId xmlns:a16="http://schemas.microsoft.com/office/drawing/2014/main" id="{B0E49C11-7F04-FAAB-89DE-A500E89225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4" r="12190"/>
          <a:stretch/>
        </p:blipFill>
        <p:spPr>
          <a:xfrm>
            <a:off x="1890445" y="2603477"/>
            <a:ext cx="2558266" cy="2931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652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Results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00200"/>
            <a:ext cx="10972800" cy="4953000"/>
          </a:xfrm>
        </p:spPr>
        <p:txBody>
          <a:bodyPr>
            <a:normAutofit fontScale="85000" lnSpcReduction="20000"/>
          </a:bodyPr>
          <a:lstStyle/>
          <a:p>
            <a:r>
              <a:rPr lang="en-US" b="1"/>
              <a:t>Higher collaboration (edge density) was associated with lower odds of:</a:t>
            </a:r>
          </a:p>
          <a:p>
            <a:pPr lvl="1"/>
            <a:r>
              <a:rPr lang="en-US"/>
              <a:t>hospitalization (odds ratio (OR) = 0.89, 95% confidence interval (CI) = 0.79-0.99)</a:t>
            </a:r>
          </a:p>
          <a:p>
            <a:pPr lvl="1"/>
            <a:r>
              <a:rPr lang="en-US"/>
              <a:t>emergency department (ER) admission (OR = 0.80, 95% CI = 0.70-0.92)</a:t>
            </a:r>
          </a:p>
          <a:p>
            <a:pPr lvl="1"/>
            <a:r>
              <a:rPr lang="en-US"/>
              <a:t>total spending (cost ratio (CR) = 0.86, standard error of the mean (SE) = 0.038) </a:t>
            </a:r>
          </a:p>
          <a:p>
            <a:r>
              <a:rPr lang="en-US" b="1"/>
              <a:t>Higher degree centralization was associated with higher rates of:</a:t>
            </a:r>
          </a:p>
          <a:p>
            <a:pPr lvl="1"/>
            <a:r>
              <a:rPr lang="en-US"/>
              <a:t>hospitalization (OR = 1.15, 95% CI = 1.03-1.28)</a:t>
            </a:r>
          </a:p>
          <a:p>
            <a:pPr lvl="1"/>
            <a:r>
              <a:rPr lang="en-US"/>
              <a:t>ER admission (OR = 1.23, 95% CI = 1.08-1.40)</a:t>
            </a:r>
          </a:p>
          <a:p>
            <a:pPr lvl="1"/>
            <a:r>
              <a:rPr lang="en-US"/>
              <a:t>total spending (CR = 1.14, SE = 0.037)</a:t>
            </a:r>
          </a:p>
          <a:p>
            <a:r>
              <a:rPr lang="en-US" b="1"/>
              <a:t>Higher degree centralization was also associated with lower rates of </a:t>
            </a:r>
            <a:r>
              <a:rPr lang="en-US"/>
              <a:t>potentially inappropriate medications (OR = 0.90, 95% CI = 0.81-0.99)</a:t>
            </a:r>
          </a:p>
          <a:p>
            <a:r>
              <a:rPr lang="en-US" b="1"/>
              <a:t>Higher between centralization (highly centralized information sharing) was associated only with increased total spending </a:t>
            </a:r>
            <a:r>
              <a:rPr lang="en-US"/>
              <a:t>(CR = 1.10, SE = 0.037)</a:t>
            </a:r>
          </a:p>
          <a:p>
            <a:r>
              <a:rPr lang="en-US" b="1"/>
              <a:t>Team leadership by an NP versus an MD was similar </a:t>
            </a:r>
            <a:r>
              <a:rPr lang="en-US"/>
              <a:t>in the rate of ER admissions, hospitalizations, or total spending</a:t>
            </a:r>
          </a:p>
          <a:p>
            <a:endParaRPr lang="en-US"/>
          </a:p>
        </p:txBody>
      </p:sp>
    </p:spTree>
    <p:extLst>
      <p:ext uri="{BB962C8B-B14F-4D97-AF65-F5344CB8AC3E}">
        <p14:creationId xmlns:p14="http://schemas.microsoft.com/office/powerpoint/2010/main" val="844759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Strengths and Limitations: Data</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599" y="1219200"/>
            <a:ext cx="10972800" cy="5105400"/>
          </a:xfrm>
        </p:spPr>
        <p:txBody>
          <a:bodyPr>
            <a:noAutofit/>
          </a:bodyPr>
          <a:lstStyle/>
          <a:p>
            <a:r>
              <a:rPr lang="en-US" sz="2000" b="1"/>
              <a:t>Results may not be generalizable </a:t>
            </a:r>
            <a:r>
              <a:rPr lang="en-US" sz="2000"/>
              <a:t>(fee for service Medicare)</a:t>
            </a:r>
          </a:p>
          <a:p>
            <a:pPr lvl="1"/>
            <a:r>
              <a:rPr lang="en-US" sz="2000"/>
              <a:t>younger patients, those under Medicare Advantage plans, or those with commercial insurance </a:t>
            </a:r>
          </a:p>
          <a:p>
            <a:r>
              <a:rPr lang="en-US" sz="2000" b="1"/>
              <a:t>Possible inaccurate/missing data</a:t>
            </a:r>
          </a:p>
          <a:p>
            <a:pPr lvl="1"/>
            <a:r>
              <a:rPr lang="en-US" sz="2000"/>
              <a:t>“Incident billing” may result in the care provided by NPs or PAs under the direct supervision of a physician to be billed under the physician</a:t>
            </a:r>
          </a:p>
          <a:p>
            <a:pPr lvl="1"/>
            <a:r>
              <a:rPr lang="en-US" sz="2000"/>
              <a:t>Diagnoses codes are not always accurate or complete</a:t>
            </a:r>
          </a:p>
          <a:p>
            <a:pPr lvl="1"/>
            <a:r>
              <a:rPr lang="en-US" sz="2000"/>
              <a:t>Lack of information on patients’ SES and health behaviors</a:t>
            </a:r>
          </a:p>
          <a:p>
            <a:r>
              <a:rPr lang="en-US" sz="2000" b="1"/>
              <a:t>However, strengths include:</a:t>
            </a:r>
          </a:p>
          <a:p>
            <a:pPr lvl="1"/>
            <a:r>
              <a:rPr lang="en-US" sz="2000"/>
              <a:t>large sample size</a:t>
            </a:r>
          </a:p>
          <a:p>
            <a:pPr lvl="1"/>
            <a:r>
              <a:rPr lang="en-US" sz="2000"/>
              <a:t>population across US regions</a:t>
            </a:r>
          </a:p>
          <a:p>
            <a:pPr lvl="1"/>
            <a:r>
              <a:rPr lang="en-US" sz="2000"/>
              <a:t>link to other provider files (ex: Medicare data on provider practice and specialty (MD-PPAS), Shared Savings Program ACO Provider File, Physician Compare (Provider compare)</a:t>
            </a:r>
          </a:p>
          <a:p>
            <a:pPr lvl="1"/>
            <a:r>
              <a:rPr lang="en-US" sz="2000"/>
              <a:t>multilevel structure of health system</a:t>
            </a:r>
          </a:p>
          <a:p>
            <a:pPr lvl="1"/>
            <a:r>
              <a:rPr lang="en-US" sz="2000"/>
              <a:t>longitudinal follow-up</a:t>
            </a:r>
          </a:p>
        </p:txBody>
      </p:sp>
    </p:spTree>
    <p:extLst>
      <p:ext uri="{BB962C8B-B14F-4D97-AF65-F5344CB8AC3E}">
        <p14:creationId xmlns:p14="http://schemas.microsoft.com/office/powerpoint/2010/main" val="2676847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Limitations: Study Design and Analysis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44756" y="1524000"/>
            <a:ext cx="10972800" cy="5105400"/>
          </a:xfrm>
        </p:spPr>
        <p:txBody>
          <a:bodyPr>
            <a:normAutofit/>
          </a:bodyPr>
          <a:lstStyle/>
          <a:p>
            <a:r>
              <a:rPr lang="en-US"/>
              <a:t>Telemedicine not included</a:t>
            </a:r>
          </a:p>
          <a:p>
            <a:r>
              <a:rPr lang="en-US"/>
              <a:t>Identification of team-care practices by SNA is specific, but with low sensitivity </a:t>
            </a:r>
          </a:p>
          <a:p>
            <a:pPr lvl="1"/>
            <a:r>
              <a:rPr lang="en-US"/>
              <a:t>Practices that were not tightly connected, or those located in areas with lower population and lower income, were likely under-identified </a:t>
            </a:r>
          </a:p>
          <a:p>
            <a:r>
              <a:rPr lang="en-US"/>
              <a:t>Cannot distinguish whether NPs or PAs substituted for MDs or contributed their complementary skills to patient care</a:t>
            </a:r>
          </a:p>
          <a:p>
            <a:r>
              <a:rPr lang="en-US"/>
              <a:t>Cross-sectional study design limits the ability to examine the causal relationship between, and temporal patterns within, team structure and health outcomes </a:t>
            </a:r>
          </a:p>
          <a:p>
            <a:pPr lvl="1"/>
            <a:r>
              <a:rPr lang="en-US"/>
              <a:t>Further longitudinal study will help to characterize these relationships</a:t>
            </a:r>
            <a:endParaRPr lang="en-US" sz="3200"/>
          </a:p>
        </p:txBody>
      </p:sp>
    </p:spTree>
    <p:extLst>
      <p:ext uri="{BB962C8B-B14F-4D97-AF65-F5344CB8AC3E}">
        <p14:creationId xmlns:p14="http://schemas.microsoft.com/office/powerpoint/2010/main" val="28461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E7D359-BFCD-E973-7489-D3BC87CF9867}"/>
              </a:ext>
            </a:extLst>
          </p:cNvPr>
          <p:cNvSpPr>
            <a:spLocks noGrp="1"/>
          </p:cNvSpPr>
          <p:nvPr>
            <p:ph type="sldNum" sz="quarter" idx="10"/>
          </p:nvPr>
        </p:nvSpPr>
        <p:spPr/>
        <p:txBody>
          <a:bodyPr/>
          <a:lstStyle/>
          <a:p>
            <a:fld id="{85F5B7A5-34A7-4AB0-A34F-A4DF2002FA98}" type="slidenum">
              <a:rPr lang="en-US" smtClean="0"/>
              <a:t>33</a:t>
            </a:fld>
            <a:endParaRPr lang="en-US"/>
          </a:p>
        </p:txBody>
      </p:sp>
      <p:sp>
        <p:nvSpPr>
          <p:cNvPr id="5" name="Title 1">
            <a:extLst>
              <a:ext uri="{FF2B5EF4-FFF2-40B4-BE49-F238E27FC236}">
                <a16:creationId xmlns:a16="http://schemas.microsoft.com/office/drawing/2014/main" id="{21D9D9A6-E61C-07FE-12E2-8E52B7B3A698}"/>
              </a:ext>
            </a:extLst>
          </p:cNvPr>
          <p:cNvSpPr txBox="1">
            <a:spLocks/>
          </p:cNvSpPr>
          <p:nvPr/>
        </p:nvSpPr>
        <p:spPr>
          <a:xfrm>
            <a:off x="4819462" y="2934998"/>
            <a:ext cx="6438378" cy="3200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r>
              <a:rPr lang="en-US" sz="2800" dirty="0">
                <a:solidFill>
                  <a:schemeClr val="tx1"/>
                </a:solidFill>
                <a:ea typeface="Calibri" panose="020F0502020204030204" pitchFamily="34" charset="0"/>
              </a:rPr>
              <a:t>The effect of rurality and the COVID-19 pandemic on telemedicine and preventive healthcare use </a:t>
            </a:r>
            <a:br>
              <a:rPr lang="en-US" sz="2800" i="1" dirty="0">
                <a:solidFill>
                  <a:schemeClr val="tx1"/>
                </a:solidFill>
                <a:ea typeface="Calibri" panose="020F0502020204030204" pitchFamily="34" charset="0"/>
              </a:rPr>
            </a:br>
            <a:br>
              <a:rPr lang="en-US" sz="2800" i="1" dirty="0">
                <a:solidFill>
                  <a:schemeClr val="tx1"/>
                </a:solidFill>
                <a:ea typeface="Calibri" panose="020F0502020204030204" pitchFamily="34" charset="0"/>
              </a:rPr>
            </a:br>
            <a:r>
              <a:rPr lang="en-US" sz="2800" i="1" dirty="0">
                <a:solidFill>
                  <a:schemeClr val="tx1"/>
                </a:solidFill>
                <a:ea typeface="Calibri" panose="020F0502020204030204" pitchFamily="34" charset="0"/>
              </a:rPr>
              <a:t>A</a:t>
            </a:r>
            <a:r>
              <a:rPr lang="en-US" sz="2800" dirty="0">
                <a:solidFill>
                  <a:schemeClr val="tx1"/>
                </a:solidFill>
                <a:ea typeface="Calibri" panose="020F0502020204030204" pitchFamily="34" charset="0"/>
              </a:rPr>
              <a:t>nnie Elizabeth Larson, PhD </a:t>
            </a:r>
            <a:br>
              <a:rPr lang="en-US" sz="2800" dirty="0">
                <a:solidFill>
                  <a:schemeClr val="tx1"/>
                </a:solidFill>
                <a:ea typeface="Calibri" panose="020F0502020204030204" pitchFamily="34" charset="0"/>
              </a:rPr>
            </a:br>
            <a:r>
              <a:rPr lang="en-US" sz="2800" b="0" dirty="0">
                <a:solidFill>
                  <a:schemeClr val="tx1"/>
                </a:solidFill>
                <a:ea typeface="Calibri" panose="020F0502020204030204" pitchFamily="34" charset="0"/>
              </a:rPr>
              <a:t>OCHIN</a:t>
            </a:r>
            <a:br>
              <a:rPr lang="en-US" sz="2800" dirty="0">
                <a:solidFill>
                  <a:schemeClr val="tx1"/>
                </a:solidFill>
                <a:ea typeface="Calibri" panose="020F0502020204030204" pitchFamily="34" charset="0"/>
              </a:rPr>
            </a:br>
            <a:endParaRPr lang="en-US" sz="2800" dirty="0">
              <a:solidFill>
                <a:schemeClr val="tx1"/>
              </a:solidFill>
            </a:endParaRPr>
          </a:p>
        </p:txBody>
      </p:sp>
      <p:sp>
        <p:nvSpPr>
          <p:cNvPr id="8" name="Title 1">
            <a:extLst>
              <a:ext uri="{FF2B5EF4-FFF2-40B4-BE49-F238E27FC236}">
                <a16:creationId xmlns:a16="http://schemas.microsoft.com/office/drawing/2014/main" id="{CC0363BD-F7A0-01B4-D077-60DABC213F55}"/>
              </a:ext>
            </a:extLst>
          </p:cNvPr>
          <p:cNvSpPr>
            <a:spLocks noGrp="1"/>
          </p:cNvSpPr>
          <p:nvPr>
            <p:ph type="title"/>
          </p:nvPr>
        </p:nvSpPr>
        <p:spPr>
          <a:xfrm>
            <a:off x="709612" y="130418"/>
            <a:ext cx="10772775" cy="973014"/>
          </a:xfrm>
        </p:spPr>
        <p:txBody>
          <a:bodyPr>
            <a:normAutofit/>
          </a:bodyPr>
          <a:lstStyle/>
          <a:p>
            <a:r>
              <a:rPr lang="en-US" dirty="0"/>
              <a:t>Presentation 3</a:t>
            </a:r>
          </a:p>
        </p:txBody>
      </p:sp>
      <p:pic>
        <p:nvPicPr>
          <p:cNvPr id="3" name="Picture 2" descr="Annie Elizabeth Larson, PhD, OCHIN">
            <a:extLst>
              <a:ext uri="{FF2B5EF4-FFF2-40B4-BE49-F238E27FC236}">
                <a16:creationId xmlns:a16="http://schemas.microsoft.com/office/drawing/2014/main" id="{9616099A-5CC8-FDCB-FFF3-3EFB25CCA9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62" r="14928"/>
          <a:stretch/>
        </p:blipFill>
        <p:spPr>
          <a:xfrm>
            <a:off x="2011678" y="3020602"/>
            <a:ext cx="2365113" cy="2730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6813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5727-44E5-2DB1-FFC3-FBB80A2458CE}"/>
              </a:ext>
            </a:extLst>
          </p:cNvPr>
          <p:cNvSpPr>
            <a:spLocks noGrp="1"/>
          </p:cNvSpPr>
          <p:nvPr>
            <p:ph type="title"/>
          </p:nvPr>
        </p:nvSpPr>
        <p:spPr/>
        <p:txBody>
          <a:bodyPr>
            <a:normAutofit fontScale="90000"/>
          </a:bodyPr>
          <a:lstStyle/>
          <a:p>
            <a:r>
              <a:rPr lang="en-US"/>
              <a:t>Acknowledgements</a:t>
            </a:r>
          </a:p>
        </p:txBody>
      </p:sp>
      <p:sp>
        <p:nvSpPr>
          <p:cNvPr id="3" name="Content Placeholder 2">
            <a:extLst>
              <a:ext uri="{FF2B5EF4-FFF2-40B4-BE49-F238E27FC236}">
                <a16:creationId xmlns:a16="http://schemas.microsoft.com/office/drawing/2014/main" id="{F39313A1-39DA-DC8B-2BD7-8D2B9243F2A3}"/>
              </a:ext>
            </a:extLst>
          </p:cNvPr>
          <p:cNvSpPr>
            <a:spLocks noGrp="1"/>
          </p:cNvSpPr>
          <p:nvPr>
            <p:ph idx="1"/>
          </p:nvPr>
        </p:nvSpPr>
        <p:spPr/>
        <p:txBody>
          <a:bodyPr/>
          <a:lstStyle/>
          <a:p>
            <a:r>
              <a:rPr lang="en-US"/>
              <a:t>Funding for this research was provided by AHRQ (1K01HS028732-01A1)</a:t>
            </a:r>
          </a:p>
        </p:txBody>
      </p:sp>
      <p:sp>
        <p:nvSpPr>
          <p:cNvPr id="4" name="Slide Number Placeholder 3">
            <a:extLst>
              <a:ext uri="{FF2B5EF4-FFF2-40B4-BE49-F238E27FC236}">
                <a16:creationId xmlns:a16="http://schemas.microsoft.com/office/drawing/2014/main" id="{C25B35EF-29A8-D9B7-B2AF-85932CB97DFE}"/>
              </a:ext>
            </a:extLst>
          </p:cNvPr>
          <p:cNvSpPr>
            <a:spLocks noGrp="1"/>
          </p:cNvSpPr>
          <p:nvPr>
            <p:ph type="sldNum" sz="quarter" idx="10"/>
          </p:nvPr>
        </p:nvSpPr>
        <p:spPr/>
        <p:txBody>
          <a:bodyPr/>
          <a:lstStyle/>
          <a:p>
            <a:fld id="{85F5B7A5-34A7-4AB0-A34F-A4DF2002FA98}" type="slidenum">
              <a:rPr lang="en-US" smtClean="0"/>
              <a:t>34</a:t>
            </a:fld>
            <a:endParaRPr lang="en-US"/>
          </a:p>
        </p:txBody>
      </p:sp>
    </p:spTree>
    <p:extLst>
      <p:ext uri="{BB962C8B-B14F-4D97-AF65-F5344CB8AC3E}">
        <p14:creationId xmlns:p14="http://schemas.microsoft.com/office/powerpoint/2010/main" val="427773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3" name="Text Placeholder 2">
            <a:extLst>
              <a:ext uri="{FF2B5EF4-FFF2-40B4-BE49-F238E27FC236}">
                <a16:creationId xmlns:a16="http://schemas.microsoft.com/office/drawing/2014/main" id="{78A9343B-FB4A-A824-9E84-D9249ACFD892}"/>
              </a:ext>
            </a:extLst>
          </p:cNvPr>
          <p:cNvSpPr txBox="1">
            <a:spLocks/>
          </p:cNvSpPr>
          <p:nvPr/>
        </p:nvSpPr>
        <p:spPr>
          <a:xfrm>
            <a:off x="865189" y="1499191"/>
            <a:ext cx="10447854" cy="4593264"/>
          </a:xfrm>
          <a:prstGeom prst="rect">
            <a:avLst/>
          </a:prstGeom>
        </p:spPr>
        <p:txBody>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a:t>Rural patients have higher rates of chronic disease, infant mortality, ambulatory sensitive hospitalizations, and age-adjusted mortality than more urban patients</a:t>
            </a:r>
          </a:p>
          <a:p>
            <a:pPr>
              <a:spcBef>
                <a:spcPts val="1800"/>
              </a:spcBef>
            </a:pPr>
            <a:r>
              <a:rPr lang="en-US"/>
              <a:t>Use of primary care among rural patients lags behind that of patients in more urban areas</a:t>
            </a:r>
          </a:p>
          <a:p>
            <a:pPr>
              <a:spcBef>
                <a:spcPts val="1800"/>
              </a:spcBef>
            </a:pPr>
            <a:r>
              <a:rPr lang="en-US">
                <a:effectLst/>
                <a:ea typeface="Calibri" panose="020F0502020204030204" pitchFamily="34" charset="0"/>
              </a:rPr>
              <a:t>Telemedicine (TM) is a tool long identified as a means of increasing access to care for people living in rural areas</a:t>
            </a:r>
            <a:endParaRPr lang="en-US"/>
          </a:p>
        </p:txBody>
      </p:sp>
      <p:sp>
        <p:nvSpPr>
          <p:cNvPr id="4" name="Slide Number Placeholder 3">
            <a:extLst>
              <a:ext uri="{FF2B5EF4-FFF2-40B4-BE49-F238E27FC236}">
                <a16:creationId xmlns:a16="http://schemas.microsoft.com/office/drawing/2014/main" id="{FF0D2B63-A153-0DC0-CB56-6E3D651C305D}"/>
              </a:ext>
            </a:extLst>
          </p:cNvPr>
          <p:cNvSpPr>
            <a:spLocks noGrp="1"/>
          </p:cNvSpPr>
          <p:nvPr>
            <p:ph type="sldNum" sz="quarter" idx="10"/>
          </p:nvPr>
        </p:nvSpPr>
        <p:spPr/>
        <p:txBody>
          <a:bodyPr/>
          <a:lstStyle/>
          <a:p>
            <a:fld id="{85F5B7A5-34A7-4AB0-A34F-A4DF2002FA98}" type="slidenum">
              <a:rPr lang="en-US" smtClean="0"/>
              <a:t>35</a:t>
            </a:fld>
            <a:endParaRPr lang="en-US"/>
          </a:p>
        </p:txBody>
      </p:sp>
    </p:spTree>
    <p:extLst>
      <p:ext uri="{BB962C8B-B14F-4D97-AF65-F5344CB8AC3E}">
        <p14:creationId xmlns:p14="http://schemas.microsoft.com/office/powerpoint/2010/main" val="3096411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The wide-scale adoption of TM resulting from the COVID-19 pandemic presented an opportunity</a:t>
            </a:r>
          </a:p>
          <a:p>
            <a:pPr lvl="1">
              <a:spcBef>
                <a:spcPts val="600"/>
              </a:spcBef>
            </a:pPr>
            <a:r>
              <a:rPr lang="en-US"/>
              <a:t>Early evidence suggests rural patients are not utilizing TM at the same rate as more urban patients</a:t>
            </a:r>
          </a:p>
          <a:p>
            <a:pPr>
              <a:spcBef>
                <a:spcPts val="1800"/>
              </a:spcBef>
            </a:pPr>
            <a:r>
              <a:rPr lang="en-US"/>
              <a:t>Little is known about quality of care or what TM modality patients in rural as compared to more urban areas are using</a:t>
            </a:r>
          </a:p>
          <a:p>
            <a:endParaRPr lang="en-US"/>
          </a:p>
        </p:txBody>
      </p:sp>
      <p:sp>
        <p:nvSpPr>
          <p:cNvPr id="3" name="Slide Number Placeholder 2">
            <a:extLst>
              <a:ext uri="{FF2B5EF4-FFF2-40B4-BE49-F238E27FC236}">
                <a16:creationId xmlns:a16="http://schemas.microsoft.com/office/drawing/2014/main" id="{E87CDDAD-C505-4DC8-4DF9-F8A229FE96F9}"/>
              </a:ext>
            </a:extLst>
          </p:cNvPr>
          <p:cNvSpPr>
            <a:spLocks noGrp="1"/>
          </p:cNvSpPr>
          <p:nvPr>
            <p:ph type="sldNum" sz="quarter" idx="10"/>
          </p:nvPr>
        </p:nvSpPr>
        <p:spPr/>
        <p:txBody>
          <a:bodyPr/>
          <a:lstStyle/>
          <a:p>
            <a:fld id="{85F5B7A5-34A7-4AB0-A34F-A4DF2002FA98}" type="slidenum">
              <a:rPr lang="en-US" smtClean="0"/>
              <a:t>36</a:t>
            </a:fld>
            <a:endParaRPr lang="en-US"/>
          </a:p>
        </p:txBody>
      </p:sp>
    </p:spTree>
    <p:extLst>
      <p:ext uri="{BB962C8B-B14F-4D97-AF65-F5344CB8AC3E}">
        <p14:creationId xmlns:p14="http://schemas.microsoft.com/office/powerpoint/2010/main" val="3564819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Research Aims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lnSpcReduction="10000"/>
          </a:bodyPr>
          <a:lstStyle/>
          <a:p>
            <a:r>
              <a:rPr lang="en-US" b="1">
                <a:effectLst/>
                <a:ea typeface="Calibri" panose="020F0502020204030204" pitchFamily="34" charset="0"/>
                <a:cs typeface="Calibri" panose="020F0502020204030204" pitchFamily="34" charset="0"/>
              </a:rPr>
              <a:t>Aim 1: </a:t>
            </a:r>
            <a:r>
              <a:rPr lang="en-US">
                <a:effectLst/>
                <a:ea typeface="Calibri" panose="020F0502020204030204" pitchFamily="34" charset="0"/>
                <a:cs typeface="Calibri" panose="020F0502020204030204" pitchFamily="34" charset="0"/>
              </a:rPr>
              <a:t>Changes in frequency of preventive care visits and method of preventive care received among rural and urban patients</a:t>
            </a:r>
          </a:p>
          <a:p>
            <a:endParaRPr lang="en-US" b="1">
              <a:cs typeface="Calibri" panose="020F0502020204030204" pitchFamily="34" charset="0"/>
            </a:endParaRPr>
          </a:p>
          <a:p>
            <a:r>
              <a:rPr lang="en-US" b="1">
                <a:effectLst/>
                <a:ea typeface="Calibri" panose="020F0502020204030204" pitchFamily="34" charset="0"/>
                <a:cs typeface="Calibri" panose="020F0502020204030204" pitchFamily="34" charset="0"/>
              </a:rPr>
              <a:t>Aim 2: </a:t>
            </a:r>
            <a:r>
              <a:rPr lang="en-US">
                <a:effectLst/>
                <a:ea typeface="Calibri" panose="020F0502020204030204" pitchFamily="34" charset="0"/>
                <a:cs typeface="Calibri" panose="020F0502020204030204" pitchFamily="34" charset="0"/>
              </a:rPr>
              <a:t>Differences in the use of TM and the type of healthcare for which TM was used among rural and urban patients</a:t>
            </a:r>
            <a:br>
              <a:rPr lang="en-US">
                <a:effectLst/>
                <a:ea typeface="Calibri" panose="020F0502020204030204" pitchFamily="34" charset="0"/>
                <a:cs typeface="Calibri" panose="020F0502020204030204" pitchFamily="34" charset="0"/>
              </a:rPr>
            </a:br>
            <a:endParaRPr lang="en-US" b="1">
              <a:cs typeface="Calibri" panose="020F0502020204030204" pitchFamily="34" charset="0"/>
            </a:endParaRPr>
          </a:p>
          <a:p>
            <a:r>
              <a:rPr lang="en-US" b="1">
                <a:solidFill>
                  <a:srgbClr val="0A0A0A"/>
                </a:solidFill>
                <a:effectLst/>
                <a:ea typeface="Calibri" panose="020F0502020204030204" pitchFamily="34" charset="0"/>
                <a:cs typeface="Calibri" panose="020F0502020204030204" pitchFamily="34" charset="0"/>
              </a:rPr>
              <a:t>Aim 3:</a:t>
            </a:r>
            <a:r>
              <a:rPr lang="en-US">
                <a:solidFill>
                  <a:srgbClr val="0A0A0A"/>
                </a:solidFill>
                <a:effectLst/>
                <a:ea typeface="Calibri" panose="020F0502020204030204" pitchFamily="34" charset="0"/>
                <a:cs typeface="Calibri" panose="020F0502020204030204" pitchFamily="34" charset="0"/>
              </a:rPr>
              <a:t> Effect of</a:t>
            </a:r>
            <a:r>
              <a:rPr lang="en-US">
                <a:effectLst/>
                <a:ea typeface="Calibri" panose="020F0502020204030204" pitchFamily="34" charset="0"/>
                <a:cs typeface="Calibri" panose="020F0502020204030204" pitchFamily="34" charset="0"/>
              </a:rPr>
              <a:t> TM use </a:t>
            </a:r>
            <a:r>
              <a:rPr lang="en-US">
                <a:solidFill>
                  <a:srgbClr val="0A0A0A"/>
                </a:solidFill>
                <a:effectLst/>
                <a:ea typeface="Calibri" panose="020F0502020204030204" pitchFamily="34" charset="0"/>
                <a:cs typeface="Calibri" panose="020F0502020204030204" pitchFamily="34" charset="0"/>
              </a:rPr>
              <a:t>on the quality and equity of care for chronic physical and mental health conditions among rural and urban patients</a:t>
            </a:r>
            <a:endParaRPr lang="en-US">
              <a:cs typeface="Calibri" panose="020F0502020204030204" pitchFamily="34" charset="0"/>
            </a:endParaRPr>
          </a:p>
        </p:txBody>
      </p:sp>
      <p:sp>
        <p:nvSpPr>
          <p:cNvPr id="3" name="Slide Number Placeholder 2">
            <a:extLst>
              <a:ext uri="{FF2B5EF4-FFF2-40B4-BE49-F238E27FC236}">
                <a16:creationId xmlns:a16="http://schemas.microsoft.com/office/drawing/2014/main" id="{07B38096-1708-8748-72DA-9109AF1B9572}"/>
              </a:ext>
            </a:extLst>
          </p:cNvPr>
          <p:cNvSpPr>
            <a:spLocks noGrp="1"/>
          </p:cNvSpPr>
          <p:nvPr>
            <p:ph type="sldNum" sz="quarter" idx="10"/>
          </p:nvPr>
        </p:nvSpPr>
        <p:spPr/>
        <p:txBody>
          <a:bodyPr/>
          <a:lstStyle/>
          <a:p>
            <a:fld id="{85F5B7A5-34A7-4AB0-A34F-A4DF2002FA98}" type="slidenum">
              <a:rPr lang="en-US" smtClean="0"/>
              <a:t>37</a:t>
            </a:fld>
            <a:endParaRPr lang="en-US"/>
          </a:p>
        </p:txBody>
      </p:sp>
    </p:spTree>
    <p:extLst>
      <p:ext uri="{BB962C8B-B14F-4D97-AF65-F5344CB8AC3E}">
        <p14:creationId xmlns:p14="http://schemas.microsoft.com/office/powerpoint/2010/main" val="2063968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A272-AEF5-DAAD-0820-7462A7388627}"/>
              </a:ext>
            </a:extLst>
          </p:cNvPr>
          <p:cNvSpPr>
            <a:spLocks noGrp="1"/>
          </p:cNvSpPr>
          <p:nvPr>
            <p:ph type="title"/>
          </p:nvPr>
        </p:nvSpPr>
        <p:spPr/>
        <p:txBody>
          <a:bodyPr>
            <a:noAutofit/>
          </a:bodyPr>
          <a:lstStyle/>
          <a:p>
            <a:r>
              <a:rPr lang="en-US"/>
              <a:t>Research Questions</a:t>
            </a:r>
          </a:p>
        </p:txBody>
      </p:sp>
      <p:sp>
        <p:nvSpPr>
          <p:cNvPr id="3" name="Content Placeholder 2">
            <a:extLst>
              <a:ext uri="{FF2B5EF4-FFF2-40B4-BE49-F238E27FC236}">
                <a16:creationId xmlns:a16="http://schemas.microsoft.com/office/drawing/2014/main" id="{CCF404E5-F42D-07E1-AD63-D987AC9D232D}"/>
              </a:ext>
            </a:extLst>
          </p:cNvPr>
          <p:cNvSpPr>
            <a:spLocks noGrp="1"/>
          </p:cNvSpPr>
          <p:nvPr>
            <p:ph idx="1"/>
          </p:nvPr>
        </p:nvSpPr>
        <p:spPr/>
        <p:txBody>
          <a:bodyPr>
            <a:normAutofit/>
          </a:bodyPr>
          <a:lstStyle/>
          <a:p>
            <a:r>
              <a:rPr lang="en-US"/>
              <a:t>Who is using which TM modality (video or audio) and for which conditions?</a:t>
            </a:r>
          </a:p>
          <a:p>
            <a:endParaRPr lang="en-US"/>
          </a:p>
          <a:p>
            <a:r>
              <a:rPr lang="en-US"/>
              <a:t>Does quality of care differ by modality?</a:t>
            </a:r>
          </a:p>
          <a:p>
            <a:endParaRPr lang="en-US"/>
          </a:p>
          <a:p>
            <a:r>
              <a:rPr lang="en-US">
                <a:effectLst/>
                <a:ea typeface="Times New Roman" panose="02020603050405020304" pitchFamily="18" charset="0"/>
                <a:cs typeface="Calibri" panose="020F0502020204030204" pitchFamily="34" charset="0"/>
              </a:rPr>
              <a:t>How do TM modalities provide care in different communities and among different patient populations?</a:t>
            </a:r>
          </a:p>
        </p:txBody>
      </p:sp>
      <p:sp>
        <p:nvSpPr>
          <p:cNvPr id="4" name="Slide Number Placeholder 3">
            <a:extLst>
              <a:ext uri="{FF2B5EF4-FFF2-40B4-BE49-F238E27FC236}">
                <a16:creationId xmlns:a16="http://schemas.microsoft.com/office/drawing/2014/main" id="{CEEECA7B-365D-88D4-5C9F-CF619622723A}"/>
              </a:ext>
            </a:extLst>
          </p:cNvPr>
          <p:cNvSpPr>
            <a:spLocks noGrp="1"/>
          </p:cNvSpPr>
          <p:nvPr>
            <p:ph type="sldNum" sz="quarter" idx="10"/>
          </p:nvPr>
        </p:nvSpPr>
        <p:spPr/>
        <p:txBody>
          <a:bodyPr/>
          <a:lstStyle/>
          <a:p>
            <a:fld id="{85F5B7A5-34A7-4AB0-A34F-A4DF2002FA98}" type="slidenum">
              <a:rPr lang="en-US" smtClean="0"/>
              <a:t>38</a:t>
            </a:fld>
            <a:endParaRPr lang="en-US"/>
          </a:p>
        </p:txBody>
      </p:sp>
    </p:spTree>
    <p:extLst>
      <p:ext uri="{BB962C8B-B14F-4D97-AF65-F5344CB8AC3E}">
        <p14:creationId xmlns:p14="http://schemas.microsoft.com/office/powerpoint/2010/main" val="3308615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B1AC-64DA-1721-5360-6D3FC4D4C222}"/>
              </a:ext>
            </a:extLst>
          </p:cNvPr>
          <p:cNvSpPr>
            <a:spLocks noGrp="1"/>
          </p:cNvSpPr>
          <p:nvPr>
            <p:ph type="title"/>
          </p:nvPr>
        </p:nvSpPr>
        <p:spPr/>
        <p:txBody>
          <a:bodyPr>
            <a:noAutofit/>
          </a:bodyPr>
          <a:lstStyle/>
          <a:p>
            <a:r>
              <a:rPr lang="en-US" dirty="0"/>
              <a:t>Methods – Data Source</a:t>
            </a:r>
          </a:p>
        </p:txBody>
      </p:sp>
      <p:sp>
        <p:nvSpPr>
          <p:cNvPr id="4" name="Slide Number Placeholder 3">
            <a:extLst>
              <a:ext uri="{FF2B5EF4-FFF2-40B4-BE49-F238E27FC236}">
                <a16:creationId xmlns:a16="http://schemas.microsoft.com/office/drawing/2014/main" id="{4CDD22F6-104B-A0CF-9317-3FC34F3D5A56}"/>
              </a:ext>
            </a:extLst>
          </p:cNvPr>
          <p:cNvSpPr>
            <a:spLocks noGrp="1"/>
          </p:cNvSpPr>
          <p:nvPr>
            <p:ph type="sldNum" sz="quarter" idx="10"/>
          </p:nvPr>
        </p:nvSpPr>
        <p:spPr/>
        <p:txBody>
          <a:bodyPr/>
          <a:lstStyle/>
          <a:p>
            <a:fld id="{85F5B7A5-34A7-4AB0-A34F-A4DF2002FA98}" type="slidenum">
              <a:rPr lang="en-US" smtClean="0"/>
              <a:t>39</a:t>
            </a:fld>
            <a:endParaRPr lang="en-US"/>
          </a:p>
        </p:txBody>
      </p:sp>
      <p:pic>
        <p:nvPicPr>
          <p:cNvPr id="6" name="Picture 5" descr="Graph shows sources of OCHIN Members: Rural Health Clinics, Private Clinics, Academic Health Centers, Local Health Depts. The largest number come from Federally Qualified Health Centers. ">
            <a:extLst>
              <a:ext uri="{FF2B5EF4-FFF2-40B4-BE49-F238E27FC236}">
                <a16:creationId xmlns:a16="http://schemas.microsoft.com/office/drawing/2014/main" id="{18236231-5D65-1D40-94DD-B778E49D67EA}"/>
              </a:ext>
            </a:extLst>
          </p:cNvPr>
          <p:cNvPicPr>
            <a:picLocks noChangeAspect="1"/>
          </p:cNvPicPr>
          <p:nvPr/>
        </p:nvPicPr>
        <p:blipFill>
          <a:blip r:embed="rId3"/>
          <a:stretch>
            <a:fillRect/>
          </a:stretch>
        </p:blipFill>
        <p:spPr>
          <a:xfrm>
            <a:off x="2209800" y="1371600"/>
            <a:ext cx="7010400" cy="5429419"/>
          </a:xfrm>
          <a:prstGeom prst="rect">
            <a:avLst/>
          </a:prstGeom>
        </p:spPr>
      </p:pic>
    </p:spTree>
    <p:extLst>
      <p:ext uri="{BB962C8B-B14F-4D97-AF65-F5344CB8AC3E}">
        <p14:creationId xmlns:p14="http://schemas.microsoft.com/office/powerpoint/2010/main" val="74502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NCEPCR Webinar Series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838200" y="1805836"/>
            <a:ext cx="10644187" cy="4525963"/>
          </a:xfrm>
        </p:spPr>
        <p:txBody>
          <a:bodyPr/>
          <a:lstStyle/>
          <a:p>
            <a:pPr marL="0" indent="0">
              <a:buNone/>
            </a:pPr>
            <a:r>
              <a:rPr lang="en-US" b="1" dirty="0">
                <a:solidFill>
                  <a:srgbClr val="1B1B1B"/>
                </a:solidFill>
                <a:latin typeface="+mj-lt"/>
                <a:ea typeface="Source Sans Pro" panose="020B0503030403020204" pitchFamily="34" charset="0"/>
              </a:rPr>
              <a:t>Strengthening Primary Care Research Webinar Series</a:t>
            </a:r>
            <a:endParaRPr lang="en-US" b="1" dirty="0">
              <a:solidFill>
                <a:srgbClr val="1B1B1B"/>
              </a:solidFill>
              <a:effectLst/>
              <a:latin typeface="+mj-lt"/>
              <a:ea typeface="Source Sans Pro" panose="020B0503030403020204" pitchFamily="34" charset="0"/>
            </a:endParaRPr>
          </a:p>
          <a:p>
            <a:pPr marL="0" indent="0">
              <a:buNone/>
            </a:pPr>
            <a:endParaRPr lang="en-US" b="1" dirty="0">
              <a:solidFill>
                <a:srgbClr val="1B1B1B"/>
              </a:solidFill>
              <a:latin typeface="+mj-lt"/>
              <a:ea typeface="Source Sans Pro" panose="020B0503030403020204" pitchFamily="34" charset="0"/>
            </a:endParaRPr>
          </a:p>
          <a:p>
            <a:pPr marL="627063" lvl="2" indent="0">
              <a:buNone/>
            </a:pPr>
            <a:r>
              <a:rPr lang="en-US" sz="3600" dirty="0">
                <a:solidFill>
                  <a:srgbClr val="7030A0"/>
                </a:solidFill>
                <a:latin typeface="+mj-lt"/>
                <a:ea typeface="Source Sans Pro" panose="020B0503030403020204" pitchFamily="34" charset="0"/>
              </a:rPr>
              <a:t>Using Large Datasets in Primary Care Research</a:t>
            </a:r>
          </a:p>
          <a:p>
            <a:pPr marL="627063" lvl="2" indent="0">
              <a:buNone/>
            </a:pPr>
            <a:endParaRPr lang="en-US" sz="2800" b="1" dirty="0">
              <a:solidFill>
                <a:srgbClr val="1B1B1B"/>
              </a:solidFill>
              <a:latin typeface="+mj-lt"/>
              <a:ea typeface="Source Sans Pro" panose="020B0503030403020204" pitchFamily="34" charset="0"/>
            </a:endParaRPr>
          </a:p>
          <a:p>
            <a:pPr marL="627063" lvl="2" indent="0">
              <a:buNone/>
            </a:pPr>
            <a:r>
              <a:rPr lang="en-US" sz="2800" b="1" dirty="0">
                <a:solidFill>
                  <a:srgbClr val="1B1B1B"/>
                </a:solidFill>
                <a:latin typeface="+mj-lt"/>
                <a:ea typeface="Source Sans Pro" panose="020B0503030403020204" pitchFamily="34" charset="0"/>
              </a:rPr>
              <a:t>Next webinar:</a:t>
            </a:r>
          </a:p>
          <a:p>
            <a:pPr marL="627063" lvl="2" indent="0">
              <a:buNone/>
            </a:pPr>
            <a:r>
              <a:rPr lang="en-US" sz="2800" b="1" dirty="0">
                <a:effectLst/>
                <a:latin typeface="Calibri" panose="020F0502020204030204" pitchFamily="34" charset="0"/>
                <a:ea typeface="Times New Roman" panose="02020603050405020304" pitchFamily="18" charset="0"/>
              </a:rPr>
              <a:t>Tentatively Titled, </a:t>
            </a:r>
            <a:r>
              <a:rPr lang="en-US" sz="2800" b="1" i="1" dirty="0">
                <a:effectLst/>
                <a:latin typeface="Calibri" panose="020F0502020204030204" pitchFamily="34" charset="0"/>
                <a:ea typeface="Times New Roman" panose="02020603050405020304" pitchFamily="18" charset="0"/>
              </a:rPr>
              <a:t>Primary Care Qualitative Studies Funded by AHRQ</a:t>
            </a:r>
            <a:endParaRPr lang="en-US" sz="2800" b="1" i="1" dirty="0">
              <a:solidFill>
                <a:srgbClr val="1B1B1B"/>
              </a:solidFill>
              <a:latin typeface="+mj-lt"/>
              <a:ea typeface="Source Sans Pro" panose="020B0503030403020204" pitchFamily="34" charset="0"/>
            </a:endParaRPr>
          </a:p>
        </p:txBody>
      </p:sp>
    </p:spTree>
    <p:extLst>
      <p:ext uri="{BB962C8B-B14F-4D97-AF65-F5344CB8AC3E}">
        <p14:creationId xmlns:p14="http://schemas.microsoft.com/office/powerpoint/2010/main" val="197090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330E-3B94-9ACF-94ED-C06CC9DD0234}"/>
              </a:ext>
            </a:extLst>
          </p:cNvPr>
          <p:cNvSpPr>
            <a:spLocks noGrp="1"/>
          </p:cNvSpPr>
          <p:nvPr>
            <p:ph type="title"/>
          </p:nvPr>
        </p:nvSpPr>
        <p:spPr/>
        <p:txBody>
          <a:bodyPr>
            <a:noAutofit/>
          </a:bodyPr>
          <a:lstStyle/>
          <a:p>
            <a:r>
              <a:rPr lang="en-US"/>
              <a:t>Methods – Available Data</a:t>
            </a:r>
          </a:p>
        </p:txBody>
      </p:sp>
      <p:graphicFrame>
        <p:nvGraphicFramePr>
          <p:cNvPr id="5" name="Table 5">
            <a:extLst>
              <a:ext uri="{FF2B5EF4-FFF2-40B4-BE49-F238E27FC236}">
                <a16:creationId xmlns:a16="http://schemas.microsoft.com/office/drawing/2014/main" id="{D8430495-2170-16C3-2793-0509780910C9}"/>
              </a:ext>
            </a:extLst>
          </p:cNvPr>
          <p:cNvGraphicFramePr>
            <a:graphicFrameLocks noGrp="1"/>
          </p:cNvGraphicFramePr>
          <p:nvPr>
            <p:ph idx="1"/>
          </p:nvPr>
        </p:nvGraphicFramePr>
        <p:xfrm>
          <a:off x="609600" y="1646238"/>
          <a:ext cx="10972800" cy="4719320"/>
        </p:xfrm>
        <a:graphic>
          <a:graphicData uri="http://schemas.openxmlformats.org/drawingml/2006/table">
            <a:tbl>
              <a:tblPr firstRow="1" bandRow="1">
                <a:tableStyleId>{74C1A8A3-306A-4EB7-A6B1-4F7E0EB9C5D6}</a:tableStyleId>
              </a:tblPr>
              <a:tblGrid>
                <a:gridCol w="3429000">
                  <a:extLst>
                    <a:ext uri="{9D8B030D-6E8A-4147-A177-3AD203B41FA5}">
                      <a16:colId xmlns:a16="http://schemas.microsoft.com/office/drawing/2014/main" val="2057569381"/>
                    </a:ext>
                  </a:extLst>
                </a:gridCol>
                <a:gridCol w="7543800">
                  <a:extLst>
                    <a:ext uri="{9D8B030D-6E8A-4147-A177-3AD203B41FA5}">
                      <a16:colId xmlns:a16="http://schemas.microsoft.com/office/drawing/2014/main" val="1264328358"/>
                    </a:ext>
                  </a:extLst>
                </a:gridCol>
              </a:tblGrid>
              <a:tr h="370840">
                <a:tc>
                  <a:txBody>
                    <a:bodyPr/>
                    <a:lstStyle/>
                    <a:p>
                      <a:r>
                        <a:rPr lang="en-US"/>
                        <a:t>DOMAIN</a:t>
                      </a:r>
                    </a:p>
                  </a:txBody>
                  <a:tcPr>
                    <a:solidFill>
                      <a:srgbClr val="059497"/>
                    </a:solidFill>
                  </a:tcPr>
                </a:tc>
                <a:tc>
                  <a:txBody>
                    <a:bodyPr/>
                    <a:lstStyle/>
                    <a:p>
                      <a:r>
                        <a:rPr lang="en-US"/>
                        <a:t>EXAMPLE</a:t>
                      </a:r>
                    </a:p>
                  </a:txBody>
                  <a:tcPr>
                    <a:solidFill>
                      <a:srgbClr val="059497"/>
                    </a:solidFill>
                  </a:tcPr>
                </a:tc>
                <a:extLst>
                  <a:ext uri="{0D108BD9-81ED-4DB2-BD59-A6C34878D82A}">
                    <a16:rowId xmlns:a16="http://schemas.microsoft.com/office/drawing/2014/main" val="1598606890"/>
                  </a:ext>
                </a:extLst>
              </a:tr>
              <a:tr h="370840">
                <a:tc>
                  <a:txBody>
                    <a:bodyPr/>
                    <a:lstStyle/>
                    <a:p>
                      <a:r>
                        <a:rPr lang="en-US"/>
                        <a:t>Demographics</a:t>
                      </a:r>
                    </a:p>
                  </a:txBody>
                  <a:tcPr/>
                </a:tc>
                <a:tc>
                  <a:txBody>
                    <a:bodyPr/>
                    <a:lstStyle/>
                    <a:p>
                      <a:r>
                        <a:rPr lang="en-US"/>
                        <a:t>Sex, age, race, ethnicity, language, FPL, sexual orientation, gender identity</a:t>
                      </a:r>
                    </a:p>
                  </a:txBody>
                  <a:tcPr/>
                </a:tc>
                <a:extLst>
                  <a:ext uri="{0D108BD9-81ED-4DB2-BD59-A6C34878D82A}">
                    <a16:rowId xmlns:a16="http://schemas.microsoft.com/office/drawing/2014/main" val="3659997316"/>
                  </a:ext>
                </a:extLst>
              </a:tr>
              <a:tr h="370840">
                <a:tc>
                  <a:txBody>
                    <a:bodyPr/>
                    <a:lstStyle/>
                    <a:p>
                      <a:r>
                        <a:rPr lang="en-US"/>
                        <a:t>Encounters</a:t>
                      </a:r>
                    </a:p>
                  </a:txBody>
                  <a:tcPr/>
                </a:tc>
                <a:tc>
                  <a:txBody>
                    <a:bodyPr/>
                    <a:lstStyle/>
                    <a:p>
                      <a:r>
                        <a:rPr lang="en-US"/>
                        <a:t>Encounter type, level of service, insurance, provider type, date</a:t>
                      </a:r>
                    </a:p>
                  </a:txBody>
                  <a:tcPr/>
                </a:tc>
                <a:extLst>
                  <a:ext uri="{0D108BD9-81ED-4DB2-BD59-A6C34878D82A}">
                    <a16:rowId xmlns:a16="http://schemas.microsoft.com/office/drawing/2014/main" val="2829407735"/>
                  </a:ext>
                </a:extLst>
              </a:tr>
              <a:tr h="370840">
                <a:tc>
                  <a:txBody>
                    <a:bodyPr/>
                    <a:lstStyle/>
                    <a:p>
                      <a:r>
                        <a:rPr lang="en-US"/>
                        <a:t>Diagnoses</a:t>
                      </a:r>
                    </a:p>
                  </a:txBody>
                  <a:tcPr/>
                </a:tc>
                <a:tc>
                  <a:txBody>
                    <a:bodyPr/>
                    <a:lstStyle/>
                    <a:p>
                      <a:r>
                        <a:rPr lang="en-US"/>
                        <a:t>From encounters, problem list, patient-reported medical history</a:t>
                      </a:r>
                    </a:p>
                  </a:txBody>
                  <a:tcPr/>
                </a:tc>
                <a:extLst>
                  <a:ext uri="{0D108BD9-81ED-4DB2-BD59-A6C34878D82A}">
                    <a16:rowId xmlns:a16="http://schemas.microsoft.com/office/drawing/2014/main" val="554049636"/>
                  </a:ext>
                </a:extLst>
              </a:tr>
              <a:tr h="370840">
                <a:tc>
                  <a:txBody>
                    <a:bodyPr/>
                    <a:lstStyle/>
                    <a:p>
                      <a:r>
                        <a:rPr lang="en-US"/>
                        <a:t>Procedures</a:t>
                      </a:r>
                    </a:p>
                  </a:txBody>
                  <a:tcPr/>
                </a:tc>
                <a:tc>
                  <a:txBody>
                    <a:bodyPr/>
                    <a:lstStyle/>
                    <a:p>
                      <a:r>
                        <a:rPr lang="en-US"/>
                        <a:t>From encounters and patient-reported medical history</a:t>
                      </a:r>
                    </a:p>
                  </a:txBody>
                  <a:tcPr/>
                </a:tc>
                <a:extLst>
                  <a:ext uri="{0D108BD9-81ED-4DB2-BD59-A6C34878D82A}">
                    <a16:rowId xmlns:a16="http://schemas.microsoft.com/office/drawing/2014/main" val="3099236930"/>
                  </a:ext>
                </a:extLst>
              </a:tr>
              <a:tr h="370840">
                <a:tc>
                  <a:txBody>
                    <a:bodyPr/>
                    <a:lstStyle/>
                    <a:p>
                      <a:r>
                        <a:rPr lang="en-US"/>
                        <a:t>Vitals</a:t>
                      </a:r>
                    </a:p>
                  </a:txBody>
                  <a:tcPr/>
                </a:tc>
                <a:tc>
                  <a:txBody>
                    <a:bodyPr/>
                    <a:lstStyle/>
                    <a:p>
                      <a:r>
                        <a:rPr lang="en-US"/>
                        <a:t>BP, BMI, tobacco use, date</a:t>
                      </a:r>
                    </a:p>
                  </a:txBody>
                  <a:tcPr/>
                </a:tc>
                <a:extLst>
                  <a:ext uri="{0D108BD9-81ED-4DB2-BD59-A6C34878D82A}">
                    <a16:rowId xmlns:a16="http://schemas.microsoft.com/office/drawing/2014/main" val="218433048"/>
                  </a:ext>
                </a:extLst>
              </a:tr>
              <a:tr h="370840">
                <a:tc>
                  <a:txBody>
                    <a:bodyPr/>
                    <a:lstStyle/>
                    <a:p>
                      <a:r>
                        <a:rPr lang="en-US"/>
                        <a:t>Labs</a:t>
                      </a:r>
                    </a:p>
                  </a:txBody>
                  <a:tcPr/>
                </a:tc>
                <a:tc>
                  <a:txBody>
                    <a:bodyPr/>
                    <a:lstStyle/>
                    <a:p>
                      <a:r>
                        <a:rPr lang="en-US"/>
                        <a:t>Name, source, values, date</a:t>
                      </a:r>
                    </a:p>
                  </a:txBody>
                  <a:tcPr/>
                </a:tc>
                <a:extLst>
                  <a:ext uri="{0D108BD9-81ED-4DB2-BD59-A6C34878D82A}">
                    <a16:rowId xmlns:a16="http://schemas.microsoft.com/office/drawing/2014/main" val="4060103351"/>
                  </a:ext>
                </a:extLst>
              </a:tr>
              <a:tr h="370840">
                <a:tc>
                  <a:txBody>
                    <a:bodyPr/>
                    <a:lstStyle/>
                    <a:p>
                      <a:r>
                        <a:rPr lang="en-US"/>
                        <a:t>Medications</a:t>
                      </a:r>
                    </a:p>
                  </a:txBody>
                  <a:tcPr/>
                </a:tc>
                <a:tc>
                  <a:txBody>
                    <a:bodyPr/>
                    <a:lstStyle/>
                    <a:p>
                      <a:r>
                        <a:rPr lang="en-US"/>
                        <a:t>Rx name, NDC, dose, refills</a:t>
                      </a:r>
                    </a:p>
                  </a:txBody>
                  <a:tcPr/>
                </a:tc>
                <a:extLst>
                  <a:ext uri="{0D108BD9-81ED-4DB2-BD59-A6C34878D82A}">
                    <a16:rowId xmlns:a16="http://schemas.microsoft.com/office/drawing/2014/main" val="3764769676"/>
                  </a:ext>
                </a:extLst>
              </a:tr>
              <a:tr h="370840">
                <a:tc>
                  <a:txBody>
                    <a:bodyPr/>
                    <a:lstStyle/>
                    <a:p>
                      <a:r>
                        <a:rPr lang="en-US"/>
                        <a:t>Patient-reported outcomes</a:t>
                      </a:r>
                    </a:p>
                  </a:txBody>
                  <a:tcPr/>
                </a:tc>
                <a:tc>
                  <a:txBody>
                    <a:bodyPr/>
                    <a:lstStyle/>
                    <a:p>
                      <a:r>
                        <a:rPr lang="en-US"/>
                        <a:t>Screening questionnaire responses (PHQ, AUDIT)</a:t>
                      </a:r>
                    </a:p>
                  </a:txBody>
                  <a:tcPr/>
                </a:tc>
                <a:extLst>
                  <a:ext uri="{0D108BD9-81ED-4DB2-BD59-A6C34878D82A}">
                    <a16:rowId xmlns:a16="http://schemas.microsoft.com/office/drawing/2014/main" val="3303352030"/>
                  </a:ext>
                </a:extLst>
              </a:tr>
              <a:tr h="370840">
                <a:tc>
                  <a:txBody>
                    <a:bodyPr/>
                    <a:lstStyle/>
                    <a:p>
                      <a:r>
                        <a:rPr lang="en-US"/>
                        <a:t>Immunizations</a:t>
                      </a:r>
                    </a:p>
                  </a:txBody>
                  <a:tcPr/>
                </a:tc>
                <a:tc>
                  <a:txBody>
                    <a:bodyPr/>
                    <a:lstStyle/>
                    <a:p>
                      <a:r>
                        <a:rPr lang="en-US"/>
                        <a:t>Type, dose, date</a:t>
                      </a:r>
                    </a:p>
                  </a:txBody>
                  <a:tcPr/>
                </a:tc>
                <a:extLst>
                  <a:ext uri="{0D108BD9-81ED-4DB2-BD59-A6C34878D82A}">
                    <a16:rowId xmlns:a16="http://schemas.microsoft.com/office/drawing/2014/main" val="2789680581"/>
                  </a:ext>
                </a:extLst>
              </a:tr>
              <a:tr h="370840">
                <a:tc>
                  <a:txBody>
                    <a:bodyPr/>
                    <a:lstStyle/>
                    <a:p>
                      <a:r>
                        <a:rPr lang="en-US"/>
                        <a:t>Social determinants of health</a:t>
                      </a:r>
                    </a:p>
                  </a:txBody>
                  <a:tcPr/>
                </a:tc>
                <a:tc>
                  <a:txBody>
                    <a:bodyPr/>
                    <a:lstStyle/>
                    <a:p>
                      <a:r>
                        <a:rPr lang="en-US"/>
                        <a:t>Patient-level social needs screening</a:t>
                      </a:r>
                    </a:p>
                  </a:txBody>
                  <a:tcPr/>
                </a:tc>
                <a:extLst>
                  <a:ext uri="{0D108BD9-81ED-4DB2-BD59-A6C34878D82A}">
                    <a16:rowId xmlns:a16="http://schemas.microsoft.com/office/drawing/2014/main" val="6040442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44955700"/>
                  </a:ext>
                </a:extLst>
              </a:tr>
            </a:tbl>
          </a:graphicData>
        </a:graphic>
      </p:graphicFrame>
      <p:sp>
        <p:nvSpPr>
          <p:cNvPr id="4" name="Slide Number Placeholder 3">
            <a:extLst>
              <a:ext uri="{FF2B5EF4-FFF2-40B4-BE49-F238E27FC236}">
                <a16:creationId xmlns:a16="http://schemas.microsoft.com/office/drawing/2014/main" id="{47025BEF-5D28-C524-7CB2-DD0F07EDFE9C}"/>
              </a:ext>
            </a:extLst>
          </p:cNvPr>
          <p:cNvSpPr>
            <a:spLocks noGrp="1"/>
          </p:cNvSpPr>
          <p:nvPr>
            <p:ph type="sldNum" sz="quarter" idx="10"/>
          </p:nvPr>
        </p:nvSpPr>
        <p:spPr/>
        <p:txBody>
          <a:bodyPr/>
          <a:lstStyle/>
          <a:p>
            <a:fld id="{85F5B7A5-34A7-4AB0-A34F-A4DF2002FA98}" type="slidenum">
              <a:rPr lang="en-US" smtClean="0"/>
              <a:t>40</a:t>
            </a:fld>
            <a:endParaRPr lang="en-US"/>
          </a:p>
        </p:txBody>
      </p:sp>
    </p:spTree>
    <p:extLst>
      <p:ext uri="{BB962C8B-B14F-4D97-AF65-F5344CB8AC3E}">
        <p14:creationId xmlns:p14="http://schemas.microsoft.com/office/powerpoint/2010/main" val="3053935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52B-7815-7CD4-1861-483B6773F6FA}"/>
              </a:ext>
            </a:extLst>
          </p:cNvPr>
          <p:cNvSpPr>
            <a:spLocks noGrp="1"/>
          </p:cNvSpPr>
          <p:nvPr>
            <p:ph type="title"/>
          </p:nvPr>
        </p:nvSpPr>
        <p:spPr/>
        <p:txBody>
          <a:bodyPr>
            <a:noAutofit/>
          </a:bodyPr>
          <a:lstStyle/>
          <a:p>
            <a:r>
              <a:rPr lang="en-US" dirty="0"/>
              <a:t>Methods – OCHIN Network</a:t>
            </a:r>
          </a:p>
        </p:txBody>
      </p:sp>
      <p:sp>
        <p:nvSpPr>
          <p:cNvPr id="4" name="Slide Number Placeholder 3">
            <a:extLst>
              <a:ext uri="{FF2B5EF4-FFF2-40B4-BE49-F238E27FC236}">
                <a16:creationId xmlns:a16="http://schemas.microsoft.com/office/drawing/2014/main" id="{50469B05-75AC-BBDF-4A31-12FC51AD3946}"/>
              </a:ext>
            </a:extLst>
          </p:cNvPr>
          <p:cNvSpPr>
            <a:spLocks noGrp="1"/>
          </p:cNvSpPr>
          <p:nvPr>
            <p:ph type="sldNum" sz="quarter" idx="10"/>
          </p:nvPr>
        </p:nvSpPr>
        <p:spPr/>
        <p:txBody>
          <a:bodyPr/>
          <a:lstStyle/>
          <a:p>
            <a:fld id="{85F5B7A5-34A7-4AB0-A34F-A4DF2002FA98}" type="slidenum">
              <a:rPr lang="en-US" smtClean="0"/>
              <a:t>41</a:t>
            </a:fld>
            <a:endParaRPr lang="en-US"/>
          </a:p>
        </p:txBody>
      </p:sp>
      <p:sp>
        <p:nvSpPr>
          <p:cNvPr id="6" name="TextBox 5">
            <a:extLst>
              <a:ext uri="{FF2B5EF4-FFF2-40B4-BE49-F238E27FC236}">
                <a16:creationId xmlns:a16="http://schemas.microsoft.com/office/drawing/2014/main" id="{43DF9A16-C6F0-B749-BBCC-865EE2E3541B}"/>
              </a:ext>
            </a:extLst>
          </p:cNvPr>
          <p:cNvSpPr txBox="1"/>
          <p:nvPr/>
        </p:nvSpPr>
        <p:spPr>
          <a:xfrm>
            <a:off x="6729081" y="1642646"/>
            <a:ext cx="3243196" cy="338554"/>
          </a:xfrm>
          <a:prstGeom prst="rect">
            <a:avLst/>
          </a:prstGeom>
          <a:noFill/>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rPr>
              <a:t>Patient Distribution by Clinic’s State</a:t>
            </a:r>
          </a:p>
        </p:txBody>
      </p:sp>
      <p:pic>
        <p:nvPicPr>
          <p:cNvPr id="7" name="Picture 6" descr="Map">
            <a:extLst>
              <a:ext uri="{FF2B5EF4-FFF2-40B4-BE49-F238E27FC236}">
                <a16:creationId xmlns:a16="http://schemas.microsoft.com/office/drawing/2014/main" id="{89D00F2C-3BFC-2794-3A5E-CED2D7185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5931" y="1659829"/>
            <a:ext cx="7072221" cy="4696522"/>
          </a:xfrm>
          <a:prstGeom prst="rect">
            <a:avLst/>
          </a:prstGeom>
        </p:spPr>
      </p:pic>
      <p:pic>
        <p:nvPicPr>
          <p:cNvPr id="3" name="Picture 2" descr="17.3% Black Patients; 32.4% Hispanic Patients; 19.7% Spanish speaking patients">
            <a:extLst>
              <a:ext uri="{FF2B5EF4-FFF2-40B4-BE49-F238E27FC236}">
                <a16:creationId xmlns:a16="http://schemas.microsoft.com/office/drawing/2014/main" id="{C5B8F656-9718-B619-3836-898795C470B1}"/>
              </a:ext>
            </a:extLst>
          </p:cNvPr>
          <p:cNvPicPr>
            <a:picLocks noChangeAspect="1"/>
          </p:cNvPicPr>
          <p:nvPr/>
        </p:nvPicPr>
        <p:blipFill>
          <a:blip r:embed="rId4"/>
          <a:stretch>
            <a:fillRect/>
          </a:stretch>
        </p:blipFill>
        <p:spPr>
          <a:xfrm>
            <a:off x="499359" y="3223733"/>
            <a:ext cx="4013109" cy="3357770"/>
          </a:xfrm>
          <a:prstGeom prst="rect">
            <a:avLst/>
          </a:prstGeom>
        </p:spPr>
      </p:pic>
      <p:pic>
        <p:nvPicPr>
          <p:cNvPr id="8" name="Picture 7" descr="5,600,100 patients in 31 States. 1,411 clinics, 177 health systems">
            <a:extLst>
              <a:ext uri="{FF2B5EF4-FFF2-40B4-BE49-F238E27FC236}">
                <a16:creationId xmlns:a16="http://schemas.microsoft.com/office/drawing/2014/main" id="{9AC875DD-2EFD-5101-6CE2-EBA52190F7AE}"/>
              </a:ext>
            </a:extLst>
          </p:cNvPr>
          <p:cNvPicPr>
            <a:picLocks noChangeAspect="1"/>
          </p:cNvPicPr>
          <p:nvPr/>
        </p:nvPicPr>
        <p:blipFill>
          <a:blip r:embed="rId5"/>
          <a:stretch>
            <a:fillRect/>
          </a:stretch>
        </p:blipFill>
        <p:spPr>
          <a:xfrm>
            <a:off x="121658" y="1371600"/>
            <a:ext cx="4390810" cy="1852133"/>
          </a:xfrm>
          <a:prstGeom prst="rect">
            <a:avLst/>
          </a:prstGeom>
        </p:spPr>
      </p:pic>
    </p:spTree>
    <p:extLst>
      <p:ext uri="{BB962C8B-B14F-4D97-AF65-F5344CB8AC3E}">
        <p14:creationId xmlns:p14="http://schemas.microsoft.com/office/powerpoint/2010/main" val="3250596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13B4-D789-50DC-CD06-F19BA5D0F7CA}"/>
              </a:ext>
            </a:extLst>
          </p:cNvPr>
          <p:cNvSpPr>
            <a:spLocks noGrp="1"/>
          </p:cNvSpPr>
          <p:nvPr>
            <p:ph type="title"/>
          </p:nvPr>
        </p:nvSpPr>
        <p:spPr>
          <a:xfrm>
            <a:off x="1047964" y="304800"/>
            <a:ext cx="9467636" cy="617884"/>
          </a:xfrm>
        </p:spPr>
        <p:txBody>
          <a:bodyPr>
            <a:noAutofit/>
          </a:bodyPr>
          <a:lstStyle/>
          <a:p>
            <a:r>
              <a:rPr lang="en-US" dirty="0"/>
              <a:t>Methods – OCHIN Patient Characteristics</a:t>
            </a:r>
          </a:p>
        </p:txBody>
      </p:sp>
      <p:sp>
        <p:nvSpPr>
          <p:cNvPr id="4" name="Slide Number Placeholder 3">
            <a:extLst>
              <a:ext uri="{FF2B5EF4-FFF2-40B4-BE49-F238E27FC236}">
                <a16:creationId xmlns:a16="http://schemas.microsoft.com/office/drawing/2014/main" id="{C56F7AB7-2CDF-9AE0-140A-61579429BB45}"/>
              </a:ext>
            </a:extLst>
          </p:cNvPr>
          <p:cNvSpPr>
            <a:spLocks noGrp="1"/>
          </p:cNvSpPr>
          <p:nvPr>
            <p:ph type="sldNum" sz="quarter" idx="10"/>
          </p:nvPr>
        </p:nvSpPr>
        <p:spPr/>
        <p:txBody>
          <a:bodyPr/>
          <a:lstStyle/>
          <a:p>
            <a:fld id="{85F5B7A5-34A7-4AB0-A34F-A4DF2002FA98}" type="slidenum">
              <a:rPr lang="en-US" smtClean="0"/>
              <a:t>42</a:t>
            </a:fld>
            <a:endParaRPr lang="en-US"/>
          </a:p>
        </p:txBody>
      </p:sp>
      <p:pic>
        <p:nvPicPr>
          <p:cNvPr id="5" name="Picture 4" descr="Pie chart: 54.7% below the poverty level">
            <a:extLst>
              <a:ext uri="{FF2B5EF4-FFF2-40B4-BE49-F238E27FC236}">
                <a16:creationId xmlns:a16="http://schemas.microsoft.com/office/drawing/2014/main" id="{9DCC7440-1812-A08A-EE23-FAE540DDA387}"/>
              </a:ext>
            </a:extLst>
          </p:cNvPr>
          <p:cNvPicPr>
            <a:picLocks noChangeAspect="1"/>
          </p:cNvPicPr>
          <p:nvPr/>
        </p:nvPicPr>
        <p:blipFill>
          <a:blip r:embed="rId3"/>
          <a:stretch>
            <a:fillRect/>
          </a:stretch>
        </p:blipFill>
        <p:spPr>
          <a:xfrm>
            <a:off x="76200" y="2264261"/>
            <a:ext cx="7974002" cy="4441339"/>
          </a:xfrm>
          <a:prstGeom prst="rect">
            <a:avLst/>
          </a:prstGeom>
        </p:spPr>
      </p:pic>
      <p:pic>
        <p:nvPicPr>
          <p:cNvPr id="11" name="Picture 10" descr="25.8% Uninsured. 54% Medicaid">
            <a:extLst>
              <a:ext uri="{FF2B5EF4-FFF2-40B4-BE49-F238E27FC236}">
                <a16:creationId xmlns:a16="http://schemas.microsoft.com/office/drawing/2014/main" id="{2CDCA778-AFFC-901B-AA77-ED9BE3544D90}"/>
              </a:ext>
            </a:extLst>
          </p:cNvPr>
          <p:cNvPicPr>
            <a:picLocks noChangeAspect="1"/>
          </p:cNvPicPr>
          <p:nvPr/>
        </p:nvPicPr>
        <p:blipFill>
          <a:blip r:embed="rId4"/>
          <a:stretch>
            <a:fillRect/>
          </a:stretch>
        </p:blipFill>
        <p:spPr>
          <a:xfrm>
            <a:off x="4906468" y="1298404"/>
            <a:ext cx="7231103" cy="3654596"/>
          </a:xfrm>
          <a:prstGeom prst="rect">
            <a:avLst/>
          </a:prstGeom>
        </p:spPr>
      </p:pic>
    </p:spTree>
    <p:extLst>
      <p:ext uri="{BB962C8B-B14F-4D97-AF65-F5344CB8AC3E}">
        <p14:creationId xmlns:p14="http://schemas.microsoft.com/office/powerpoint/2010/main" val="3989480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1FD1-7E1B-C06B-8896-38C005582289}"/>
              </a:ext>
            </a:extLst>
          </p:cNvPr>
          <p:cNvSpPr>
            <a:spLocks noGrp="1"/>
          </p:cNvSpPr>
          <p:nvPr>
            <p:ph type="title"/>
          </p:nvPr>
        </p:nvSpPr>
        <p:spPr>
          <a:xfrm>
            <a:off x="996593" y="304800"/>
            <a:ext cx="9519007" cy="617884"/>
          </a:xfrm>
        </p:spPr>
        <p:txBody>
          <a:bodyPr>
            <a:noAutofit/>
          </a:bodyPr>
          <a:lstStyle/>
          <a:p>
            <a:r>
              <a:rPr lang="en-US" dirty="0"/>
              <a:t>Methods – OCHIN Patient Characteristics</a:t>
            </a:r>
          </a:p>
        </p:txBody>
      </p:sp>
      <p:sp>
        <p:nvSpPr>
          <p:cNvPr id="4" name="Slide Number Placeholder 3">
            <a:extLst>
              <a:ext uri="{FF2B5EF4-FFF2-40B4-BE49-F238E27FC236}">
                <a16:creationId xmlns:a16="http://schemas.microsoft.com/office/drawing/2014/main" id="{B7D64AAA-D2DE-7E0A-C381-5CA8541A6D28}"/>
              </a:ext>
            </a:extLst>
          </p:cNvPr>
          <p:cNvSpPr>
            <a:spLocks noGrp="1"/>
          </p:cNvSpPr>
          <p:nvPr>
            <p:ph type="sldNum" sz="quarter" idx="10"/>
          </p:nvPr>
        </p:nvSpPr>
        <p:spPr/>
        <p:txBody>
          <a:bodyPr/>
          <a:lstStyle/>
          <a:p>
            <a:fld id="{85F5B7A5-34A7-4AB0-A34F-A4DF2002FA98}" type="slidenum">
              <a:rPr lang="en-US" smtClean="0"/>
              <a:t>43</a:t>
            </a:fld>
            <a:endParaRPr lang="en-US"/>
          </a:p>
        </p:txBody>
      </p:sp>
      <p:pic>
        <p:nvPicPr>
          <p:cNvPr id="10" name="Picture 9" descr="83% Urban, 10.3% LG Rural, 4.1% SM Rural, 2.6% Isolated Rural">
            <a:extLst>
              <a:ext uri="{FF2B5EF4-FFF2-40B4-BE49-F238E27FC236}">
                <a16:creationId xmlns:a16="http://schemas.microsoft.com/office/drawing/2014/main" id="{33D6DC70-81A6-FE6D-72BA-DC2BC64E576D}"/>
              </a:ext>
            </a:extLst>
          </p:cNvPr>
          <p:cNvPicPr>
            <a:picLocks noChangeAspect="1"/>
          </p:cNvPicPr>
          <p:nvPr/>
        </p:nvPicPr>
        <p:blipFill>
          <a:blip r:embed="rId3"/>
          <a:stretch>
            <a:fillRect/>
          </a:stretch>
        </p:blipFill>
        <p:spPr>
          <a:xfrm>
            <a:off x="315747" y="1995487"/>
            <a:ext cx="11571453" cy="3414713"/>
          </a:xfrm>
          <a:prstGeom prst="rect">
            <a:avLst/>
          </a:prstGeom>
        </p:spPr>
      </p:pic>
    </p:spTree>
    <p:extLst>
      <p:ext uri="{BB962C8B-B14F-4D97-AF65-F5344CB8AC3E}">
        <p14:creationId xmlns:p14="http://schemas.microsoft.com/office/powerpoint/2010/main" val="2846794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Analytic Methods</a:t>
            </a:r>
          </a:p>
        </p:txBody>
      </p:sp>
      <p:pic>
        <p:nvPicPr>
          <p:cNvPr id="8" name="Picture 7" descr="Concentric circles are captioned Clinic/health systems, Providers, Patients, and at the center, Encounters">
            <a:extLst>
              <a:ext uri="{FF2B5EF4-FFF2-40B4-BE49-F238E27FC236}">
                <a16:creationId xmlns:a16="http://schemas.microsoft.com/office/drawing/2014/main" id="{CA5D86B3-9186-5448-2458-44367DD04478}"/>
              </a:ext>
            </a:extLst>
          </p:cNvPr>
          <p:cNvPicPr>
            <a:picLocks noChangeAspect="1"/>
          </p:cNvPicPr>
          <p:nvPr/>
        </p:nvPicPr>
        <p:blipFill>
          <a:blip r:embed="rId3"/>
          <a:stretch>
            <a:fillRect/>
          </a:stretch>
        </p:blipFill>
        <p:spPr>
          <a:xfrm>
            <a:off x="3657600" y="1317382"/>
            <a:ext cx="5410200" cy="5410200"/>
          </a:xfrm>
          <a:prstGeom prst="rect">
            <a:avLst/>
          </a:prstGeom>
        </p:spPr>
      </p:pic>
      <p:sp>
        <p:nvSpPr>
          <p:cNvPr id="10" name="Slide Number Placeholder 9">
            <a:extLst>
              <a:ext uri="{FF2B5EF4-FFF2-40B4-BE49-F238E27FC236}">
                <a16:creationId xmlns:a16="http://schemas.microsoft.com/office/drawing/2014/main" id="{4727EFD5-E146-7E26-0FAD-256D94BE3CAA}"/>
              </a:ext>
            </a:extLst>
          </p:cNvPr>
          <p:cNvSpPr>
            <a:spLocks noGrp="1"/>
          </p:cNvSpPr>
          <p:nvPr>
            <p:ph type="sldNum" sz="quarter" idx="10"/>
          </p:nvPr>
        </p:nvSpPr>
        <p:spPr/>
        <p:txBody>
          <a:bodyPr/>
          <a:lstStyle/>
          <a:p>
            <a:fld id="{85F5B7A5-34A7-4AB0-A34F-A4DF2002FA98}" type="slidenum">
              <a:rPr lang="en-US" smtClean="0"/>
              <a:t>44</a:t>
            </a:fld>
            <a:endParaRPr lang="en-US"/>
          </a:p>
        </p:txBody>
      </p:sp>
    </p:spTree>
    <p:extLst>
      <p:ext uri="{BB962C8B-B14F-4D97-AF65-F5344CB8AC3E}">
        <p14:creationId xmlns:p14="http://schemas.microsoft.com/office/powerpoint/2010/main" val="1917810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093F-5FEE-3747-7589-56BBD264AC1D}"/>
              </a:ext>
            </a:extLst>
          </p:cNvPr>
          <p:cNvSpPr>
            <a:spLocks noGrp="1"/>
          </p:cNvSpPr>
          <p:nvPr>
            <p:ph type="title"/>
          </p:nvPr>
        </p:nvSpPr>
        <p:spPr/>
        <p:txBody>
          <a:bodyPr>
            <a:noAutofit/>
          </a:bodyPr>
          <a:lstStyle/>
          <a:p>
            <a:r>
              <a:rPr lang="en-US"/>
              <a:t>Learning Healthcare System</a:t>
            </a:r>
          </a:p>
        </p:txBody>
      </p:sp>
      <p:sp>
        <p:nvSpPr>
          <p:cNvPr id="3" name="Content Placeholder 2">
            <a:extLst>
              <a:ext uri="{FF2B5EF4-FFF2-40B4-BE49-F238E27FC236}">
                <a16:creationId xmlns:a16="http://schemas.microsoft.com/office/drawing/2014/main" id="{8695C345-85EC-0B1F-9949-99DF9ECC879E}"/>
              </a:ext>
            </a:extLst>
          </p:cNvPr>
          <p:cNvSpPr>
            <a:spLocks noGrp="1"/>
          </p:cNvSpPr>
          <p:nvPr>
            <p:ph idx="1"/>
          </p:nvPr>
        </p:nvSpPr>
        <p:spPr/>
        <p:txBody>
          <a:bodyPr>
            <a:normAutofit/>
          </a:bodyPr>
          <a:lstStyle/>
          <a:p>
            <a:r>
              <a:rPr lang="en-US"/>
              <a:t>Identifying TM modality (audio and video) </a:t>
            </a:r>
          </a:p>
          <a:p>
            <a:endParaRPr lang="en-US"/>
          </a:p>
          <a:p>
            <a:r>
              <a:rPr lang="en-US"/>
              <a:t>Limited research on this has been a bit mixed depending on the data source (survey, claims, EHR)</a:t>
            </a:r>
          </a:p>
          <a:p>
            <a:endParaRPr lang="en-US"/>
          </a:p>
          <a:p>
            <a:r>
              <a:rPr lang="en-US"/>
              <a:t>Embedded researcher: input from individuals across OCHIN </a:t>
            </a:r>
          </a:p>
          <a:p>
            <a:pPr lvl="1"/>
            <a:r>
              <a:rPr lang="en-US"/>
              <a:t>clinicians, informaticists, EHR engineers, billers</a:t>
            </a:r>
          </a:p>
          <a:p>
            <a:pPr marL="347662" lvl="1" indent="0">
              <a:buNone/>
            </a:pPr>
            <a:endParaRPr lang="en-US"/>
          </a:p>
          <a:p>
            <a:r>
              <a:rPr lang="en-US"/>
              <a:t>Information from many different places in the EHR</a:t>
            </a:r>
          </a:p>
        </p:txBody>
      </p:sp>
      <p:sp>
        <p:nvSpPr>
          <p:cNvPr id="4" name="Slide Number Placeholder 3">
            <a:extLst>
              <a:ext uri="{FF2B5EF4-FFF2-40B4-BE49-F238E27FC236}">
                <a16:creationId xmlns:a16="http://schemas.microsoft.com/office/drawing/2014/main" id="{F183EA26-BF1D-1AA3-BA64-53CDE931D141}"/>
              </a:ext>
            </a:extLst>
          </p:cNvPr>
          <p:cNvSpPr>
            <a:spLocks noGrp="1"/>
          </p:cNvSpPr>
          <p:nvPr>
            <p:ph type="sldNum" sz="quarter" idx="10"/>
          </p:nvPr>
        </p:nvSpPr>
        <p:spPr/>
        <p:txBody>
          <a:bodyPr/>
          <a:lstStyle/>
          <a:p>
            <a:fld id="{85F5B7A5-34A7-4AB0-A34F-A4DF2002FA98}" type="slidenum">
              <a:rPr lang="en-US" smtClean="0"/>
              <a:t>45</a:t>
            </a:fld>
            <a:endParaRPr lang="en-US"/>
          </a:p>
        </p:txBody>
      </p:sp>
    </p:spTree>
    <p:extLst>
      <p:ext uri="{BB962C8B-B14F-4D97-AF65-F5344CB8AC3E}">
        <p14:creationId xmlns:p14="http://schemas.microsoft.com/office/powerpoint/2010/main" val="2750083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Strengths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pPr>
              <a:spcBef>
                <a:spcPts val="1800"/>
              </a:spcBef>
            </a:pPr>
            <a:r>
              <a:rPr lang="en-US"/>
              <a:t>Contains data on patients who are often not captured in other data sources </a:t>
            </a:r>
          </a:p>
          <a:p>
            <a:pPr>
              <a:spcBef>
                <a:spcPts val="1800"/>
              </a:spcBef>
            </a:pPr>
            <a:r>
              <a:rPr lang="en-US"/>
              <a:t>Single patient record across the system – allows for longitudinal analysis at patient-level</a:t>
            </a:r>
          </a:p>
          <a:p>
            <a:pPr>
              <a:spcBef>
                <a:spcPts val="1800"/>
              </a:spcBef>
            </a:pPr>
            <a:r>
              <a:rPr lang="en-US"/>
              <a:t>Geocoded data - linkable to external data sources to provide contextual factors (e.g., Rural-Urban Commuting Area codes and ACS data)</a:t>
            </a:r>
          </a:p>
        </p:txBody>
      </p:sp>
      <p:sp>
        <p:nvSpPr>
          <p:cNvPr id="3" name="Slide Number Placeholder 2">
            <a:extLst>
              <a:ext uri="{FF2B5EF4-FFF2-40B4-BE49-F238E27FC236}">
                <a16:creationId xmlns:a16="http://schemas.microsoft.com/office/drawing/2014/main" id="{719F8B7D-06B1-A08A-AB85-968F4A1E6A97}"/>
              </a:ext>
            </a:extLst>
          </p:cNvPr>
          <p:cNvSpPr>
            <a:spLocks noGrp="1"/>
          </p:cNvSpPr>
          <p:nvPr>
            <p:ph type="sldNum" sz="quarter" idx="10"/>
          </p:nvPr>
        </p:nvSpPr>
        <p:spPr/>
        <p:txBody>
          <a:bodyPr/>
          <a:lstStyle/>
          <a:p>
            <a:fld id="{85F5B7A5-34A7-4AB0-A34F-A4DF2002FA98}" type="slidenum">
              <a:rPr lang="en-US" smtClean="0"/>
              <a:t>46</a:t>
            </a:fld>
            <a:endParaRPr lang="en-US"/>
          </a:p>
        </p:txBody>
      </p:sp>
    </p:spTree>
    <p:extLst>
      <p:ext uri="{BB962C8B-B14F-4D97-AF65-F5344CB8AC3E}">
        <p14:creationId xmlns:p14="http://schemas.microsoft.com/office/powerpoint/2010/main" val="336103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7478-DF65-6153-D9A0-580BBF37EA86}"/>
              </a:ext>
            </a:extLst>
          </p:cNvPr>
          <p:cNvSpPr>
            <a:spLocks noGrp="1"/>
          </p:cNvSpPr>
          <p:nvPr>
            <p:ph type="title"/>
          </p:nvPr>
        </p:nvSpPr>
        <p:spPr/>
        <p:txBody>
          <a:bodyPr>
            <a:noAutofit/>
          </a:bodyPr>
          <a:lstStyle/>
          <a:p>
            <a:r>
              <a:rPr lang="en-US"/>
              <a:t>Limitations</a:t>
            </a:r>
          </a:p>
        </p:txBody>
      </p:sp>
      <p:sp>
        <p:nvSpPr>
          <p:cNvPr id="3" name="Content Placeholder 2">
            <a:extLst>
              <a:ext uri="{FF2B5EF4-FFF2-40B4-BE49-F238E27FC236}">
                <a16:creationId xmlns:a16="http://schemas.microsoft.com/office/drawing/2014/main" id="{61C9A96F-1BE2-BDB1-59F6-040016BE0EA0}"/>
              </a:ext>
            </a:extLst>
          </p:cNvPr>
          <p:cNvSpPr>
            <a:spLocks noGrp="1"/>
          </p:cNvSpPr>
          <p:nvPr>
            <p:ph idx="1"/>
          </p:nvPr>
        </p:nvSpPr>
        <p:spPr/>
        <p:txBody>
          <a:bodyPr>
            <a:normAutofit/>
          </a:bodyPr>
          <a:lstStyle/>
          <a:p>
            <a:pPr>
              <a:spcBef>
                <a:spcPts val="1800"/>
              </a:spcBef>
            </a:pPr>
            <a:r>
              <a:rPr lang="en-US"/>
              <a:t>Only have data available on care received in OCHIN clinics</a:t>
            </a:r>
          </a:p>
          <a:p>
            <a:pPr lvl="1">
              <a:spcBef>
                <a:spcPts val="600"/>
              </a:spcBef>
            </a:pPr>
            <a:r>
              <a:rPr lang="en-US"/>
              <a:t>Do have the ability to link to external sources for additional detail and information (e.g., Medicaid claims, cancer registries, vitals data)</a:t>
            </a:r>
          </a:p>
          <a:p>
            <a:pPr>
              <a:spcBef>
                <a:spcPts val="1800"/>
              </a:spcBef>
            </a:pPr>
            <a:r>
              <a:rPr lang="en-US"/>
              <a:t>Different systems &amp; practices -&gt; differential data completeness and quality</a:t>
            </a:r>
          </a:p>
          <a:p>
            <a:pPr>
              <a:spcBef>
                <a:spcPts val="1800"/>
              </a:spcBef>
            </a:pPr>
            <a:r>
              <a:rPr lang="en-US"/>
              <a:t>Do not know with certainty if TM modality is accurate</a:t>
            </a:r>
          </a:p>
          <a:p>
            <a:pPr lvl="1">
              <a:spcBef>
                <a:spcPts val="600"/>
              </a:spcBef>
            </a:pPr>
            <a:r>
              <a:rPr lang="en-US"/>
              <a:t>Conversations with other teams within OCHIN to help validate</a:t>
            </a:r>
          </a:p>
          <a:p>
            <a:pPr lvl="1">
              <a:spcBef>
                <a:spcPts val="600"/>
              </a:spcBef>
            </a:pPr>
            <a:r>
              <a:rPr lang="en-US"/>
              <a:t>Will be completing chart reviews to verify</a:t>
            </a:r>
          </a:p>
        </p:txBody>
      </p:sp>
      <p:sp>
        <p:nvSpPr>
          <p:cNvPr id="4" name="Slide Number Placeholder 3">
            <a:extLst>
              <a:ext uri="{FF2B5EF4-FFF2-40B4-BE49-F238E27FC236}">
                <a16:creationId xmlns:a16="http://schemas.microsoft.com/office/drawing/2014/main" id="{DDA2DEAB-15DC-8438-694C-B9E151597D8F}"/>
              </a:ext>
            </a:extLst>
          </p:cNvPr>
          <p:cNvSpPr>
            <a:spLocks noGrp="1"/>
          </p:cNvSpPr>
          <p:nvPr>
            <p:ph type="sldNum" sz="quarter" idx="10"/>
          </p:nvPr>
        </p:nvSpPr>
        <p:spPr/>
        <p:txBody>
          <a:bodyPr/>
          <a:lstStyle/>
          <a:p>
            <a:fld id="{85F5B7A5-34A7-4AB0-A34F-A4DF2002FA98}" type="slidenum">
              <a:rPr lang="en-US" smtClean="0"/>
              <a:t>47</a:t>
            </a:fld>
            <a:endParaRPr lang="en-US"/>
          </a:p>
        </p:txBody>
      </p:sp>
    </p:spTree>
    <p:extLst>
      <p:ext uri="{BB962C8B-B14F-4D97-AF65-F5344CB8AC3E}">
        <p14:creationId xmlns:p14="http://schemas.microsoft.com/office/powerpoint/2010/main" val="2650975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Future Directions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pPr>
              <a:spcBef>
                <a:spcPts val="1800"/>
              </a:spcBef>
            </a:pPr>
            <a:r>
              <a:rPr lang="en-US"/>
              <a:t>Quality of care and identify whether there are certain conditions that are better suited to TM or specific TM modalities than others</a:t>
            </a:r>
          </a:p>
          <a:p>
            <a:pPr>
              <a:spcBef>
                <a:spcPts val="1800"/>
              </a:spcBef>
            </a:pPr>
            <a:endParaRPr lang="en-US"/>
          </a:p>
          <a:p>
            <a:pPr>
              <a:spcBef>
                <a:spcPts val="1800"/>
              </a:spcBef>
            </a:pPr>
            <a:r>
              <a:rPr lang="en-US"/>
              <a:t>Longer term outcomes – hospital data / inpatient claims data</a:t>
            </a:r>
          </a:p>
        </p:txBody>
      </p:sp>
      <p:sp>
        <p:nvSpPr>
          <p:cNvPr id="3" name="Slide Number Placeholder 2">
            <a:extLst>
              <a:ext uri="{FF2B5EF4-FFF2-40B4-BE49-F238E27FC236}">
                <a16:creationId xmlns:a16="http://schemas.microsoft.com/office/drawing/2014/main" id="{4BDF504E-8735-0DC4-5415-951AABB80CFA}"/>
              </a:ext>
            </a:extLst>
          </p:cNvPr>
          <p:cNvSpPr>
            <a:spLocks noGrp="1"/>
          </p:cNvSpPr>
          <p:nvPr>
            <p:ph type="sldNum" sz="quarter" idx="10"/>
          </p:nvPr>
        </p:nvSpPr>
        <p:spPr/>
        <p:txBody>
          <a:bodyPr/>
          <a:lstStyle/>
          <a:p>
            <a:fld id="{85F5B7A5-34A7-4AB0-A34F-A4DF2002FA98}" type="slidenum">
              <a:rPr lang="en-US" smtClean="0"/>
              <a:t>48</a:t>
            </a:fld>
            <a:endParaRPr lang="en-US"/>
          </a:p>
        </p:txBody>
      </p:sp>
    </p:spTree>
    <p:extLst>
      <p:ext uri="{BB962C8B-B14F-4D97-AF65-F5344CB8AC3E}">
        <p14:creationId xmlns:p14="http://schemas.microsoft.com/office/powerpoint/2010/main" val="2748675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Questions</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
        <p:nvSpPr>
          <p:cNvPr id="7" name="TextBox 6">
            <a:extLst>
              <a:ext uri="{FF2B5EF4-FFF2-40B4-BE49-F238E27FC236}">
                <a16:creationId xmlns:a16="http://schemas.microsoft.com/office/drawing/2014/main" id="{B591DF68-A5F3-DC1D-75D3-1774E1F4E132}"/>
              </a:ext>
            </a:extLst>
          </p:cNvPr>
          <p:cNvSpPr txBox="1"/>
          <p:nvPr/>
        </p:nvSpPr>
        <p:spPr>
          <a:xfrm>
            <a:off x="1263721" y="2016392"/>
            <a:ext cx="10140593" cy="2862322"/>
          </a:xfrm>
          <a:prstGeom prst="rect">
            <a:avLst/>
          </a:prstGeom>
          <a:noFill/>
        </p:spPr>
        <p:txBody>
          <a:bodyPr wrap="square">
            <a:spAutoFit/>
          </a:bodyPr>
          <a:lstStyle/>
          <a:p>
            <a:pPr marR="0" lvl="0" rtl="0">
              <a:spcBef>
                <a:spcPts val="0"/>
              </a:spcBef>
              <a:spcAft>
                <a:spcPts val="0"/>
              </a:spcAft>
            </a:pPr>
            <a:r>
              <a:rPr lang="en-US" sz="2000" b="1">
                <a:effectLst/>
                <a:latin typeface="+mj-lt"/>
                <a:ea typeface="Calibri" panose="020F0502020204030204" pitchFamily="34" charset="0"/>
              </a:rPr>
              <a:t>Yalda Jabbarpour, MD: </a:t>
            </a:r>
            <a:r>
              <a:rPr lang="sv-SE" sz="2000" b="1">
                <a:effectLst/>
                <a:latin typeface="+mj-lt"/>
                <a:ea typeface="Calibri" panose="020F0502020204030204" pitchFamily="34" charset="0"/>
                <a:hlinkClick r:id="rId3"/>
              </a:rPr>
              <a:t>yjabbarpour@aafp.org</a:t>
            </a:r>
            <a:endParaRPr lang="sv-SE" sz="2000" b="1">
              <a:effectLst/>
              <a:latin typeface="+mj-lt"/>
              <a:ea typeface="Calibri" panose="020F0502020204030204" pitchFamily="34" charset="0"/>
            </a:endParaRPr>
          </a:p>
          <a:p>
            <a:pPr marR="0" lvl="0" rtl="0">
              <a:spcBef>
                <a:spcPts val="0"/>
              </a:spcBef>
              <a:spcAft>
                <a:spcPts val="0"/>
              </a:spcAft>
            </a:pPr>
            <a:endParaRPr lang="sv-SE" sz="2000" b="1">
              <a:latin typeface="+mj-lt"/>
              <a:ea typeface="Calibri" panose="020F0502020204030204" pitchFamily="34" charset="0"/>
            </a:endParaRPr>
          </a:p>
          <a:p>
            <a:pPr marR="0" lvl="0" rtl="0">
              <a:spcBef>
                <a:spcPts val="0"/>
              </a:spcBef>
              <a:spcAft>
                <a:spcPts val="0"/>
              </a:spcAft>
            </a:pPr>
            <a:r>
              <a:rPr lang="sv-SE" sz="2000" b="1">
                <a:effectLst/>
                <a:latin typeface="+mj-lt"/>
                <a:ea typeface="Calibri" panose="020F0502020204030204" pitchFamily="34" charset="0"/>
              </a:rPr>
              <a:t> </a:t>
            </a:r>
            <a:br>
              <a:rPr lang="en-US" sz="2000" b="1">
                <a:effectLst/>
                <a:latin typeface="+mj-lt"/>
                <a:ea typeface="Calibri" panose="020F0502020204030204" pitchFamily="34" charset="0"/>
              </a:rPr>
            </a:br>
            <a:endParaRPr lang="en-US" sz="2000" b="1">
              <a:solidFill>
                <a:srgbClr val="2E2B2B"/>
              </a:solidFill>
              <a:effectLst/>
              <a:latin typeface="+mj-lt"/>
              <a:ea typeface="Calibri" panose="020F0502020204030204" pitchFamily="34" charset="0"/>
              <a:cs typeface="Calibri" panose="020F0502020204030204" pitchFamily="34" charset="0"/>
            </a:endParaRPr>
          </a:p>
          <a:p>
            <a:pPr marR="0" lvl="0">
              <a:spcBef>
                <a:spcPts val="0"/>
              </a:spcBef>
              <a:spcAft>
                <a:spcPts val="0"/>
              </a:spcAft>
            </a:pPr>
            <a:r>
              <a:rPr lang="en-US" sz="2000" b="1">
                <a:solidFill>
                  <a:srgbClr val="2E2B2B"/>
                </a:solidFill>
                <a:effectLst/>
                <a:latin typeface="+mj-lt"/>
                <a:ea typeface="Calibri" panose="020F0502020204030204" pitchFamily="34" charset="0"/>
                <a:cs typeface="Calibri" panose="020F0502020204030204" pitchFamily="34" charset="0"/>
              </a:rPr>
              <a:t>Yong-Fang Kuo, PhD: </a:t>
            </a:r>
            <a:r>
              <a:rPr lang="nn-NO" sz="2000" b="1">
                <a:solidFill>
                  <a:srgbClr val="2E2B2B"/>
                </a:solidFill>
                <a:effectLst/>
                <a:latin typeface="+mj-lt"/>
                <a:ea typeface="Calibri" panose="020F0502020204030204" pitchFamily="34" charset="0"/>
                <a:cs typeface="Calibri" panose="020F0502020204030204" pitchFamily="34" charset="0"/>
                <a:hlinkClick r:id="rId4"/>
              </a:rPr>
              <a:t>yokuo@utmb.edu</a:t>
            </a:r>
            <a:endParaRPr lang="nn-NO" sz="2000" b="1">
              <a:solidFill>
                <a:srgbClr val="2E2B2B"/>
              </a:solidFill>
              <a:effectLst/>
              <a:latin typeface="+mj-lt"/>
              <a:ea typeface="Calibri" panose="020F0502020204030204" pitchFamily="34" charset="0"/>
              <a:cs typeface="Calibri" panose="020F0502020204030204" pitchFamily="34" charset="0"/>
            </a:endParaRPr>
          </a:p>
          <a:p>
            <a:pPr marR="0" lvl="0">
              <a:spcBef>
                <a:spcPts val="0"/>
              </a:spcBef>
              <a:spcAft>
                <a:spcPts val="0"/>
              </a:spcAft>
            </a:pPr>
            <a:endParaRPr lang="nn-NO" sz="2000" b="1">
              <a:solidFill>
                <a:srgbClr val="2E2B2B"/>
              </a:solidFill>
              <a:latin typeface="+mj-lt"/>
              <a:ea typeface="Calibri" panose="020F0502020204030204" pitchFamily="34" charset="0"/>
              <a:cs typeface="Calibri" panose="020F0502020204030204" pitchFamily="34" charset="0"/>
            </a:endParaRPr>
          </a:p>
          <a:p>
            <a:pPr marR="0" lvl="0">
              <a:spcBef>
                <a:spcPts val="0"/>
              </a:spcBef>
              <a:spcAft>
                <a:spcPts val="0"/>
              </a:spcAft>
            </a:pPr>
            <a:endParaRPr lang="en-US" sz="2000" b="1">
              <a:solidFill>
                <a:srgbClr val="2E2B2B"/>
              </a:solidFill>
              <a:effectLst/>
              <a:latin typeface="+mj-lt"/>
              <a:ea typeface="Calibri" panose="020F0502020204030204" pitchFamily="34" charset="0"/>
              <a:cs typeface="Calibri" panose="020F0502020204030204" pitchFamily="34" charset="0"/>
            </a:endParaRPr>
          </a:p>
          <a:p>
            <a:pPr marR="0" lvl="0">
              <a:spcBef>
                <a:spcPts val="0"/>
              </a:spcBef>
              <a:spcAft>
                <a:spcPts val="0"/>
              </a:spcAft>
            </a:pPr>
            <a:endParaRPr lang="en-US" sz="2000">
              <a:effectLst/>
              <a:latin typeface="+mj-lt"/>
              <a:ea typeface="Calibri" panose="020F0502020204030204" pitchFamily="34" charset="0"/>
            </a:endParaRPr>
          </a:p>
          <a:p>
            <a:pPr marR="0" lvl="0">
              <a:spcBef>
                <a:spcPts val="0"/>
              </a:spcBef>
              <a:spcAft>
                <a:spcPts val="0"/>
              </a:spcAft>
            </a:pPr>
            <a:r>
              <a:rPr lang="en-US" sz="2000" b="1">
                <a:effectLst/>
                <a:latin typeface="+mj-lt"/>
                <a:ea typeface="Calibri" panose="020F0502020204030204" pitchFamily="34" charset="0"/>
              </a:rPr>
              <a:t>Annie Elizabeth Larson, PhD: </a:t>
            </a:r>
            <a:r>
              <a:rPr lang="en-US" sz="2000" b="1" u="sng">
                <a:solidFill>
                  <a:srgbClr val="0563C1"/>
                </a:solidFill>
                <a:effectLst/>
                <a:latin typeface="+mj-lt"/>
                <a:ea typeface="Calibri" panose="020F0502020204030204" pitchFamily="34" charset="0"/>
                <a:hlinkClick r:id="rId5"/>
              </a:rPr>
              <a:t>larsona@ochin.org</a:t>
            </a:r>
            <a:endParaRPr lang="en-US" sz="2000" b="1">
              <a:effectLst/>
              <a:latin typeface="+mj-lt"/>
              <a:ea typeface="Calibri" panose="020F0502020204030204" pitchFamily="34" charset="0"/>
            </a:endParaRPr>
          </a:p>
        </p:txBody>
      </p:sp>
    </p:spTree>
    <p:extLst>
      <p:ext uri="{BB962C8B-B14F-4D97-AF65-F5344CB8AC3E}">
        <p14:creationId xmlns:p14="http://schemas.microsoft.com/office/powerpoint/2010/main" val="31607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Objectives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709612" y="2201619"/>
            <a:ext cx="10972800" cy="4525963"/>
          </a:xfrm>
        </p:spPr>
        <p:txBody>
          <a:bodyPr>
            <a:normAutofit/>
          </a:bodyPr>
          <a:lstStyle/>
          <a:p>
            <a:pPr marL="0" indent="0">
              <a:buNone/>
            </a:pPr>
            <a:endParaRPr lang="en-US" dirty="0"/>
          </a:p>
          <a:p>
            <a:pPr marL="1141413" lvl="2" indent="-514350">
              <a:buFont typeface="+mj-lt"/>
              <a:buAutoNum type="arabicPeriod"/>
            </a:pPr>
            <a:r>
              <a:rPr lang="en-US" sz="2800" dirty="0"/>
              <a:t>Introduce large datasets being used in primary care research</a:t>
            </a:r>
          </a:p>
          <a:p>
            <a:pPr marL="1141413" lvl="2" indent="-514350">
              <a:buFont typeface="+mj-lt"/>
              <a:buAutoNum type="arabicPeriod"/>
            </a:pPr>
            <a:endParaRPr lang="en-US" sz="2800" dirty="0"/>
          </a:p>
          <a:p>
            <a:pPr marL="1141413" lvl="2" indent="-514350">
              <a:buFont typeface="+mj-lt"/>
              <a:buAutoNum type="arabicPeriod"/>
            </a:pPr>
            <a:r>
              <a:rPr lang="en-US" sz="2800" dirty="0"/>
              <a:t>Highlight examples of funded grants using large data sets </a:t>
            </a:r>
          </a:p>
          <a:p>
            <a:pPr marL="1141413" lvl="2" indent="-514350">
              <a:buFont typeface="+mj-lt"/>
              <a:buAutoNum type="arabicPeriod"/>
            </a:pPr>
            <a:endParaRPr lang="en-US" sz="2800" dirty="0"/>
          </a:p>
          <a:p>
            <a:pPr marL="1141413" lvl="2" indent="-514350">
              <a:buFont typeface="+mj-lt"/>
              <a:buAutoNum type="arabicPeriod"/>
            </a:pPr>
            <a:r>
              <a:rPr lang="en-US" sz="2800" dirty="0"/>
              <a:t>Provide guidance on matching primary care research questions with appropriate datasets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8A714A55-223D-510D-FB78-525BDFFCE38B}"/>
              </a:ext>
            </a:extLst>
          </p:cNvPr>
          <p:cNvSpPr txBox="1"/>
          <p:nvPr/>
        </p:nvSpPr>
        <p:spPr>
          <a:xfrm>
            <a:off x="472009" y="1606819"/>
            <a:ext cx="9147979" cy="523220"/>
          </a:xfrm>
          <a:prstGeom prst="rect">
            <a:avLst/>
          </a:prstGeom>
          <a:noFill/>
        </p:spPr>
        <p:txBody>
          <a:bodyPr wrap="square">
            <a:spAutoFit/>
          </a:bodyPr>
          <a:lstStyle/>
          <a:p>
            <a:pPr marL="0" indent="0">
              <a:buNone/>
            </a:pPr>
            <a:r>
              <a:rPr lang="en-US" sz="2800" b="1"/>
              <a:t>Using Large Datasets in Primary Care Research</a:t>
            </a:r>
          </a:p>
        </p:txBody>
      </p:sp>
    </p:spTree>
    <p:extLst>
      <p:ext uri="{BB962C8B-B14F-4D97-AF65-F5344CB8AC3E}">
        <p14:creationId xmlns:p14="http://schemas.microsoft.com/office/powerpoint/2010/main" val="3414545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Thank you</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pPr marL="0" indent="0">
              <a:buNone/>
            </a:pPr>
            <a:endParaRPr lang="en-US" dirty="0"/>
          </a:p>
          <a:p>
            <a:pPr marL="627063" lvl="2" indent="0">
              <a:buNone/>
            </a:pPr>
            <a:r>
              <a:rPr lang="en-US" sz="2800" b="1" dirty="0">
                <a:solidFill>
                  <a:srgbClr val="1B1B1B"/>
                </a:solidFill>
                <a:latin typeface="+mj-lt"/>
                <a:ea typeface="Source Sans Pro" panose="020B0503030403020204" pitchFamily="34" charset="0"/>
              </a:rPr>
              <a:t>Stay tuned for the next webinar:</a:t>
            </a:r>
          </a:p>
          <a:p>
            <a:pPr marL="627063" lvl="2" indent="0">
              <a:buNone/>
            </a:pPr>
            <a:r>
              <a:rPr lang="en-US" sz="2800" b="1" dirty="0">
                <a:effectLst/>
                <a:latin typeface="Calibri" panose="020F0502020204030204" pitchFamily="34" charset="0"/>
                <a:ea typeface="Times New Roman" panose="02020603050405020304" pitchFamily="18" charset="0"/>
              </a:rPr>
              <a:t>Tentatively Titled, </a:t>
            </a:r>
            <a:r>
              <a:rPr lang="en-US" sz="2800" b="1" i="1" dirty="0">
                <a:effectLst/>
                <a:latin typeface="Calibri" panose="020F0502020204030204" pitchFamily="34" charset="0"/>
                <a:ea typeface="Times New Roman" panose="02020603050405020304" pitchFamily="18" charset="0"/>
              </a:rPr>
              <a:t>Primary Care Qualitative Studies Funded by AHRQ</a:t>
            </a:r>
            <a:endParaRPr lang="en-US" sz="2800" b="1" i="1" dirty="0">
              <a:solidFill>
                <a:srgbClr val="1B1B1B"/>
              </a:solidFill>
              <a:latin typeface="+mj-lt"/>
              <a:ea typeface="Source Sans Pro" panose="020B0503030403020204" pitchFamily="34" charset="0"/>
            </a:endParaRPr>
          </a:p>
          <a:p>
            <a:pPr marL="0" indent="0">
              <a:buNone/>
            </a:pPr>
            <a:endParaRPr lang="en-US" dirty="0"/>
          </a:p>
          <a:p>
            <a:pPr marL="0" indent="0">
              <a:buNone/>
            </a:pPr>
            <a:endParaRPr lang="en-US" dirty="0"/>
          </a:p>
          <a:p>
            <a:pPr marL="0" indent="0" algn="ctr">
              <a:buNone/>
            </a:pPr>
            <a:r>
              <a:rPr lang="en-US" dirty="0"/>
              <a:t>Please complete the short evaluation poll after this webinar!</a:t>
            </a:r>
          </a:p>
        </p:txBody>
      </p:sp>
    </p:spTree>
    <p:extLst>
      <p:ext uri="{BB962C8B-B14F-4D97-AF65-F5344CB8AC3E}">
        <p14:creationId xmlns:p14="http://schemas.microsoft.com/office/powerpoint/2010/main" val="31658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Moderator</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488487" y="2201619"/>
            <a:ext cx="4929187" cy="4525963"/>
          </a:xfrm>
        </p:spPr>
        <p:txBody>
          <a:bodyPr/>
          <a:lstStyle/>
          <a:p>
            <a:pPr marL="0" indent="0">
              <a:buNone/>
            </a:pPr>
            <a:endParaRPr lang="en-US" b="1" i="0" dirty="0">
              <a:solidFill>
                <a:srgbClr val="1B1B1B"/>
              </a:solidFill>
              <a:effectLst/>
              <a:latin typeface="Source Sans Pro" panose="020B0503030403020204" pitchFamily="34" charset="0"/>
            </a:endParaRPr>
          </a:p>
          <a:p>
            <a:pPr marL="0" indent="0">
              <a:buNone/>
            </a:pPr>
            <a:endParaRPr lang="en-US" b="1" dirty="0">
              <a:solidFill>
                <a:srgbClr val="1B1B1B"/>
              </a:solidFill>
              <a:latin typeface="Source Sans Pro" panose="020B0503030403020204" pitchFamily="34" charset="0"/>
            </a:endParaRPr>
          </a:p>
          <a:p>
            <a:pPr marL="0" indent="0">
              <a:buNone/>
            </a:pPr>
            <a:r>
              <a:rPr lang="en-US" b="1" dirty="0">
                <a:solidFill>
                  <a:srgbClr val="1B1B1B"/>
                </a:solidFill>
                <a:latin typeface="Source Sans Pro" panose="020B0503030403020204" pitchFamily="34" charset="0"/>
              </a:rPr>
              <a:t>Robin Bloodworth</a:t>
            </a:r>
            <a:r>
              <a:rPr lang="en-US" b="1" i="0" dirty="0">
                <a:solidFill>
                  <a:srgbClr val="1B1B1B"/>
                </a:solidFill>
                <a:effectLst/>
                <a:latin typeface="Source Sans Pro" panose="020B0503030403020204" pitchFamily="34" charset="0"/>
              </a:rPr>
              <a:t>, PhD, MPH</a:t>
            </a:r>
            <a:br>
              <a:rPr lang="en-US" dirty="0"/>
            </a:br>
            <a:r>
              <a:rPr lang="en-US" dirty="0"/>
              <a:t>Associate, </a:t>
            </a:r>
            <a:r>
              <a:rPr lang="en-US" dirty="0" err="1"/>
              <a:t>Abt</a:t>
            </a:r>
            <a:r>
              <a:rPr lang="en-US" dirty="0"/>
              <a:t> Associates</a:t>
            </a:r>
          </a:p>
        </p:txBody>
      </p:sp>
      <p:pic>
        <p:nvPicPr>
          <p:cNvPr id="8" name="Picture 7" descr="Robin Bloodworth, PhD, MPH, Associate, Abt Associates">
            <a:extLst>
              <a:ext uri="{FF2B5EF4-FFF2-40B4-BE49-F238E27FC236}">
                <a16:creationId xmlns:a16="http://schemas.microsoft.com/office/drawing/2014/main" id="{80A4D5A6-312B-A6FE-AC73-95C7C66EF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889" y="2764245"/>
            <a:ext cx="2107741" cy="2636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012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Today’s Webinar Presenters</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
        <p:nvSpPr>
          <p:cNvPr id="7" name="TextBox 6">
            <a:extLst>
              <a:ext uri="{FF2B5EF4-FFF2-40B4-BE49-F238E27FC236}">
                <a16:creationId xmlns:a16="http://schemas.microsoft.com/office/drawing/2014/main" id="{B591DF68-A5F3-DC1D-75D3-1774E1F4E132}"/>
              </a:ext>
            </a:extLst>
          </p:cNvPr>
          <p:cNvSpPr txBox="1"/>
          <p:nvPr/>
        </p:nvSpPr>
        <p:spPr>
          <a:xfrm>
            <a:off x="1311056" y="2016393"/>
            <a:ext cx="7532320" cy="3785652"/>
          </a:xfrm>
          <a:prstGeom prst="rect">
            <a:avLst/>
          </a:prstGeom>
          <a:noFill/>
        </p:spPr>
        <p:txBody>
          <a:bodyPr wrap="square">
            <a:spAutoFit/>
          </a:bodyPr>
          <a:lstStyle/>
          <a:p>
            <a:pPr marR="0" lvl="0" rtl="0">
              <a:spcBef>
                <a:spcPts val="0"/>
              </a:spcBef>
              <a:spcAft>
                <a:spcPts val="0"/>
              </a:spcAft>
            </a:pPr>
            <a:r>
              <a:rPr lang="en-US" sz="2000" b="1" err="1">
                <a:effectLst/>
                <a:latin typeface="+mj-lt"/>
                <a:ea typeface="Calibri" panose="020F0502020204030204" pitchFamily="34" charset="0"/>
              </a:rPr>
              <a:t>Yalda</a:t>
            </a:r>
            <a:r>
              <a:rPr lang="en-US" sz="2000" b="1">
                <a:effectLst/>
                <a:latin typeface="+mj-lt"/>
                <a:ea typeface="Calibri" panose="020F0502020204030204" pitchFamily="34" charset="0"/>
              </a:rPr>
              <a:t> </a:t>
            </a:r>
            <a:r>
              <a:rPr lang="en-US" sz="2000" b="1" err="1">
                <a:effectLst/>
                <a:latin typeface="+mj-lt"/>
                <a:ea typeface="Calibri" panose="020F0502020204030204" pitchFamily="34" charset="0"/>
              </a:rPr>
              <a:t>Jabbarpour</a:t>
            </a:r>
            <a:r>
              <a:rPr lang="en-US" sz="2000" b="1">
                <a:effectLst/>
                <a:latin typeface="+mj-lt"/>
                <a:ea typeface="Calibri" panose="020F0502020204030204" pitchFamily="34" charset="0"/>
              </a:rPr>
              <a:t>, MD </a:t>
            </a:r>
            <a:br>
              <a:rPr lang="en-US" sz="2000" b="1">
                <a:effectLst/>
                <a:latin typeface="+mj-lt"/>
                <a:ea typeface="Calibri" panose="020F0502020204030204" pitchFamily="34" charset="0"/>
              </a:rPr>
            </a:br>
            <a:r>
              <a:rPr lang="en-US" sz="2000">
                <a:effectLst/>
                <a:latin typeface="+mj-lt"/>
                <a:ea typeface="Calibri" panose="020F0502020204030204" pitchFamily="34" charset="0"/>
              </a:rPr>
              <a:t>Robert Graham Center for Policy Studies, AAFP</a:t>
            </a:r>
          </a:p>
          <a:p>
            <a:pPr marR="0" lvl="0">
              <a:spcBef>
                <a:spcPts val="0"/>
              </a:spcBef>
              <a:spcAft>
                <a:spcPts val="0"/>
              </a:spcAft>
            </a:pPr>
            <a:r>
              <a:rPr lang="en-US" sz="2000" i="1">
                <a:effectLst/>
                <a:latin typeface="+mj-lt"/>
                <a:ea typeface="Calibri" panose="020F0502020204030204" pitchFamily="34" charset="0"/>
                <a:cs typeface="Arial" panose="020B0604020202020204" pitchFamily="34" charset="0"/>
              </a:rPr>
              <a:t>The Primary Care Scorecard </a:t>
            </a:r>
          </a:p>
          <a:p>
            <a:pPr marR="0" lvl="0">
              <a:spcBef>
                <a:spcPts val="0"/>
              </a:spcBef>
              <a:spcAft>
                <a:spcPts val="0"/>
              </a:spcAft>
            </a:pPr>
            <a:endParaRPr lang="en-US" sz="2000" b="1">
              <a:solidFill>
                <a:srgbClr val="2E2B2B"/>
              </a:solidFill>
              <a:effectLst/>
              <a:latin typeface="+mj-lt"/>
              <a:ea typeface="Calibri" panose="020F0502020204030204" pitchFamily="34" charset="0"/>
              <a:cs typeface="Calibri" panose="020F0502020204030204" pitchFamily="34" charset="0"/>
            </a:endParaRPr>
          </a:p>
          <a:p>
            <a:pPr marR="0" lvl="0">
              <a:spcBef>
                <a:spcPts val="0"/>
              </a:spcBef>
              <a:spcAft>
                <a:spcPts val="0"/>
              </a:spcAft>
            </a:pPr>
            <a:r>
              <a:rPr lang="en-US" sz="2000" b="1">
                <a:solidFill>
                  <a:srgbClr val="2E2B2B"/>
                </a:solidFill>
                <a:effectLst/>
                <a:latin typeface="+mj-lt"/>
                <a:ea typeface="Calibri" panose="020F0502020204030204" pitchFamily="34" charset="0"/>
                <a:cs typeface="Calibri" panose="020F0502020204030204" pitchFamily="34" charset="0"/>
              </a:rPr>
              <a:t>Yong-Fang </a:t>
            </a:r>
            <a:r>
              <a:rPr lang="en-US" sz="2000" b="1" err="1">
                <a:solidFill>
                  <a:srgbClr val="2E2B2B"/>
                </a:solidFill>
                <a:effectLst/>
                <a:latin typeface="+mj-lt"/>
                <a:ea typeface="Calibri" panose="020F0502020204030204" pitchFamily="34" charset="0"/>
                <a:cs typeface="Calibri" panose="020F0502020204030204" pitchFamily="34" charset="0"/>
              </a:rPr>
              <a:t>Kuo</a:t>
            </a:r>
            <a:r>
              <a:rPr lang="en-US" sz="2000" b="1">
                <a:solidFill>
                  <a:srgbClr val="2E2B2B"/>
                </a:solidFill>
                <a:effectLst/>
                <a:latin typeface="+mj-lt"/>
                <a:ea typeface="Calibri" panose="020F0502020204030204" pitchFamily="34" charset="0"/>
                <a:cs typeface="Calibri" panose="020F0502020204030204" pitchFamily="34" charset="0"/>
              </a:rPr>
              <a:t>, PhD </a:t>
            </a:r>
          </a:p>
          <a:p>
            <a:pPr marR="0" lvl="0">
              <a:spcBef>
                <a:spcPts val="0"/>
              </a:spcBef>
              <a:spcAft>
                <a:spcPts val="0"/>
              </a:spcAft>
            </a:pPr>
            <a:r>
              <a:rPr lang="en-US" sz="2000">
                <a:solidFill>
                  <a:srgbClr val="444444"/>
                </a:solidFill>
                <a:effectLst/>
                <a:latin typeface="+mj-lt"/>
                <a:ea typeface="Calibri" panose="020F0502020204030204" pitchFamily="34" charset="0"/>
                <a:cs typeface="Calibri" panose="020F0502020204030204" pitchFamily="34" charset="0"/>
              </a:rPr>
              <a:t>Office of Biostatistics, University of Texas Medical Branch</a:t>
            </a:r>
            <a:endParaRPr lang="en-US" sz="2000" i="1">
              <a:effectLst/>
              <a:latin typeface="+mj-lt"/>
              <a:ea typeface="Calibri" panose="020F0502020204030204" pitchFamily="34" charset="0"/>
              <a:cs typeface="Calibri" panose="020F0502020204030204" pitchFamily="34" charset="0"/>
            </a:endParaRPr>
          </a:p>
          <a:p>
            <a:pPr marR="0" lvl="0">
              <a:spcBef>
                <a:spcPts val="0"/>
              </a:spcBef>
              <a:spcAft>
                <a:spcPts val="0"/>
              </a:spcAft>
            </a:pPr>
            <a:r>
              <a:rPr lang="en-US" sz="2000" i="1">
                <a:effectLst/>
                <a:latin typeface="+mj-lt"/>
                <a:ea typeface="Calibri" panose="020F0502020204030204" pitchFamily="34" charset="0"/>
                <a:cs typeface="Arial" panose="020B0604020202020204" pitchFamily="34" charset="0"/>
              </a:rPr>
              <a:t>Use of Medicare Data to Identify Primary Care Teams</a:t>
            </a:r>
          </a:p>
          <a:p>
            <a:pPr marR="0" lvl="0">
              <a:spcBef>
                <a:spcPts val="0"/>
              </a:spcBef>
              <a:spcAft>
                <a:spcPts val="0"/>
              </a:spcAft>
            </a:pPr>
            <a:endParaRPr lang="en-US" sz="2000">
              <a:effectLst/>
              <a:latin typeface="+mj-lt"/>
              <a:ea typeface="Calibri" panose="020F0502020204030204" pitchFamily="34" charset="0"/>
            </a:endParaRPr>
          </a:p>
          <a:p>
            <a:pPr marR="0" lvl="0">
              <a:spcBef>
                <a:spcPts val="0"/>
              </a:spcBef>
              <a:spcAft>
                <a:spcPts val="0"/>
              </a:spcAft>
            </a:pPr>
            <a:r>
              <a:rPr lang="en-US" sz="2000" b="1">
                <a:effectLst/>
                <a:latin typeface="+mj-lt"/>
                <a:ea typeface="Calibri" panose="020F0502020204030204" pitchFamily="34" charset="0"/>
              </a:rPr>
              <a:t>Annie Elizabeth Larson, PhD </a:t>
            </a:r>
          </a:p>
          <a:p>
            <a:pPr marR="0" lvl="0">
              <a:spcBef>
                <a:spcPts val="0"/>
              </a:spcBef>
              <a:spcAft>
                <a:spcPts val="0"/>
              </a:spcAft>
            </a:pPr>
            <a:r>
              <a:rPr lang="en-US" sz="2000">
                <a:effectLst/>
                <a:latin typeface="+mj-lt"/>
                <a:ea typeface="Calibri" panose="020F0502020204030204" pitchFamily="34" charset="0"/>
              </a:rPr>
              <a:t>OCHIN</a:t>
            </a:r>
          </a:p>
          <a:p>
            <a:pPr marR="0" lvl="0">
              <a:spcBef>
                <a:spcPts val="0"/>
              </a:spcBef>
              <a:spcAft>
                <a:spcPts val="0"/>
              </a:spcAft>
            </a:pPr>
            <a:r>
              <a:rPr lang="en-US" sz="2000" i="1">
                <a:effectLst/>
                <a:latin typeface="+mj-lt"/>
                <a:ea typeface="Calibri" panose="020F0502020204030204" pitchFamily="34" charset="0"/>
                <a:cs typeface="Arial" panose="020B0604020202020204" pitchFamily="34" charset="0"/>
              </a:rPr>
              <a:t>The effect of rurality and the COVID-19 pandemic on telemedicine and preventive healthcare use</a:t>
            </a:r>
            <a:endParaRPr lang="en-US" sz="140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986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31AB84-DBDC-4DF9-800D-876F380A457E}"/>
              </a:ext>
            </a:extLst>
          </p:cNvPr>
          <p:cNvSpPr>
            <a:spLocks noGrp="1"/>
          </p:cNvSpPr>
          <p:nvPr>
            <p:ph type="title"/>
          </p:nvPr>
        </p:nvSpPr>
        <p:spPr>
          <a:xfrm>
            <a:off x="2055813" y="1201696"/>
            <a:ext cx="7886700" cy="2852737"/>
          </a:xfrm>
        </p:spPr>
        <p:txBody>
          <a:bodyPr rtlCol="0">
            <a:normAutofit/>
          </a:bodyPr>
          <a:lstStyle/>
          <a:p>
            <a:pPr>
              <a:defRPr/>
            </a:pPr>
            <a:r>
              <a:rPr lang="en-US" sz="2800" dirty="0">
                <a:solidFill>
                  <a:schemeClr val="tx1"/>
                </a:solidFill>
              </a:rPr>
              <a:t>The Health of US Primary Care: A Baseline Scorecard Tracking Support for High-Quality Primary Care</a:t>
            </a:r>
          </a:p>
        </p:txBody>
      </p:sp>
      <p:sp>
        <p:nvSpPr>
          <p:cNvPr id="7" name="Text Placeholder 6">
            <a:extLst>
              <a:ext uri="{FF2B5EF4-FFF2-40B4-BE49-F238E27FC236}">
                <a16:creationId xmlns:a16="http://schemas.microsoft.com/office/drawing/2014/main" id="{E97BF2CD-54E8-4B3A-B406-B26F83BE0BA3}"/>
              </a:ext>
            </a:extLst>
          </p:cNvPr>
          <p:cNvSpPr>
            <a:spLocks noGrp="1"/>
          </p:cNvSpPr>
          <p:nvPr>
            <p:ph type="body" idx="1"/>
          </p:nvPr>
        </p:nvSpPr>
        <p:spPr>
          <a:xfrm>
            <a:off x="2626713" y="4177749"/>
            <a:ext cx="2704078" cy="1500187"/>
          </a:xfrm>
        </p:spPr>
        <p:txBody>
          <a:bodyPr rtlCol="0"/>
          <a:lstStyle/>
          <a:p>
            <a:pPr>
              <a:lnSpc>
                <a:spcPct val="100000"/>
              </a:lnSpc>
              <a:defRPr/>
            </a:pPr>
            <a:r>
              <a:rPr lang="en-US" sz="1800" b="1" dirty="0" err="1">
                <a:solidFill>
                  <a:schemeClr val="tx1"/>
                </a:solidFill>
              </a:rPr>
              <a:t>Yalda</a:t>
            </a:r>
            <a:r>
              <a:rPr lang="en-US" sz="1800" b="1" dirty="0">
                <a:solidFill>
                  <a:schemeClr val="tx1"/>
                </a:solidFill>
              </a:rPr>
              <a:t> </a:t>
            </a:r>
            <a:r>
              <a:rPr lang="en-US" sz="1800" b="1" dirty="0" err="1">
                <a:solidFill>
                  <a:schemeClr val="tx1"/>
                </a:solidFill>
              </a:rPr>
              <a:t>Jabbarpour</a:t>
            </a:r>
            <a:r>
              <a:rPr lang="en-US" sz="1800" b="1" dirty="0">
                <a:solidFill>
                  <a:schemeClr val="tx1"/>
                </a:solidFill>
              </a:rPr>
              <a:t>, MD</a:t>
            </a:r>
            <a:br>
              <a:rPr lang="en-US" sz="1800" b="1" dirty="0">
                <a:solidFill>
                  <a:schemeClr val="tx1"/>
                </a:solidFill>
              </a:rPr>
            </a:br>
            <a:r>
              <a:rPr lang="en-US" sz="1800" b="1" dirty="0">
                <a:solidFill>
                  <a:schemeClr val="tx1"/>
                </a:solidFill>
              </a:rPr>
              <a:t>Director</a:t>
            </a:r>
            <a:br>
              <a:rPr lang="en-US" sz="1800" b="1" dirty="0">
                <a:solidFill>
                  <a:schemeClr val="tx1"/>
                </a:solidFill>
              </a:rPr>
            </a:br>
            <a:r>
              <a:rPr lang="en-US" sz="1800" b="1" dirty="0">
                <a:solidFill>
                  <a:schemeClr val="tx1"/>
                </a:solidFill>
              </a:rPr>
              <a:t>Robert Graham Center</a:t>
            </a:r>
          </a:p>
        </p:txBody>
      </p:sp>
      <p:pic>
        <p:nvPicPr>
          <p:cNvPr id="3" name="Picture 2" descr="Robert Graham Center logo">
            <a:extLst>
              <a:ext uri="{FF2B5EF4-FFF2-40B4-BE49-F238E27FC236}">
                <a16:creationId xmlns:a16="http://schemas.microsoft.com/office/drawing/2014/main" id="{423D52E6-5059-102F-0D0D-08EA2A3DEC38}"/>
              </a:ext>
            </a:extLst>
          </p:cNvPr>
          <p:cNvPicPr>
            <a:picLocks noChangeAspect="1"/>
          </p:cNvPicPr>
          <p:nvPr/>
        </p:nvPicPr>
        <p:blipFill>
          <a:blip r:embed="rId3"/>
          <a:stretch>
            <a:fillRect/>
          </a:stretch>
        </p:blipFill>
        <p:spPr>
          <a:xfrm>
            <a:off x="8205153" y="4072936"/>
            <a:ext cx="2880381" cy="1583367"/>
          </a:xfrm>
          <a:prstGeom prst="rect">
            <a:avLst/>
          </a:prstGeom>
        </p:spPr>
      </p:pic>
      <p:sp>
        <p:nvSpPr>
          <p:cNvPr id="5" name="Title 1">
            <a:extLst>
              <a:ext uri="{FF2B5EF4-FFF2-40B4-BE49-F238E27FC236}">
                <a16:creationId xmlns:a16="http://schemas.microsoft.com/office/drawing/2014/main" id="{BCFCC9F3-85F0-AA9A-283C-C9E0D178DA50}"/>
              </a:ext>
            </a:extLst>
          </p:cNvPr>
          <p:cNvSpPr txBox="1">
            <a:spLocks/>
          </p:cNvSpPr>
          <p:nvPr/>
        </p:nvSpPr>
        <p:spPr>
          <a:xfrm>
            <a:off x="709611" y="105366"/>
            <a:ext cx="10772775" cy="9730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r>
              <a:rPr lang="en-US">
                <a:solidFill>
                  <a:schemeClr val="bg1"/>
                </a:solidFill>
              </a:rPr>
              <a:t>Presentation 1</a:t>
            </a:r>
            <a:r>
              <a:rPr lang="en-US"/>
              <a:t> </a:t>
            </a:r>
          </a:p>
        </p:txBody>
      </p:sp>
      <p:pic>
        <p:nvPicPr>
          <p:cNvPr id="8" name="Picture 2" descr="Yalda Jabbarpour, MD, Director, Robert Graham Center&#10;">
            <a:extLst>
              <a:ext uri="{FF2B5EF4-FFF2-40B4-BE49-F238E27FC236}">
                <a16:creationId xmlns:a16="http://schemas.microsoft.com/office/drawing/2014/main" id="{193D743F-D8D0-F44B-262F-2E8B62DFFCB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47"/>
          <a:stretch/>
        </p:blipFill>
        <p:spPr bwMode="auto">
          <a:xfrm>
            <a:off x="893852" y="3807800"/>
            <a:ext cx="1562578" cy="1746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9FCA-CB11-E2ED-870D-6B4059CD06A0}"/>
              </a:ext>
            </a:extLst>
          </p:cNvPr>
          <p:cNvSpPr>
            <a:spLocks noGrp="1"/>
          </p:cNvSpPr>
          <p:nvPr>
            <p:ph type="title"/>
          </p:nvPr>
        </p:nvSpPr>
        <p:spPr>
          <a:xfrm>
            <a:off x="1461871" y="0"/>
            <a:ext cx="8346009" cy="1024922"/>
          </a:xfrm>
        </p:spPr>
        <p:txBody>
          <a:bodyPr>
            <a:noAutofit/>
          </a:bodyPr>
          <a:lstStyle/>
          <a:p>
            <a:r>
              <a:rPr lang="en-US" dirty="0"/>
              <a:t>Roadmap to Achieve NASEM Vision</a:t>
            </a:r>
          </a:p>
        </p:txBody>
      </p:sp>
      <p:pic>
        <p:nvPicPr>
          <p:cNvPr id="8" name="Content Placeholder 3" descr="5 Objectives for Achieving High Quality Primary Care">
            <a:extLst>
              <a:ext uri="{FF2B5EF4-FFF2-40B4-BE49-F238E27FC236}">
                <a16:creationId xmlns:a16="http://schemas.microsoft.com/office/drawing/2014/main" id="{20FF8C18-A08F-DE0E-12C6-6B77C84AB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55" y="1219200"/>
            <a:ext cx="11003889" cy="5394960"/>
          </a:xfrm>
          <a:prstGeom prst="rect">
            <a:avLst/>
          </a:prstGeom>
        </p:spPr>
      </p:pic>
    </p:spTree>
    <p:extLst>
      <p:ext uri="{BB962C8B-B14F-4D97-AF65-F5344CB8AC3E}">
        <p14:creationId xmlns:p14="http://schemas.microsoft.com/office/powerpoint/2010/main" val="649893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336437-828f-4abd-938d-2f6034d6ead4">
      <Terms xmlns="http://schemas.microsoft.com/office/infopath/2007/PartnerControls"/>
    </lcf76f155ced4ddcb4097134ff3c332f>
    <TaxCatchAll xmlns="9de0f132-4085-493a-ac49-54bc4e54323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7C10242A9E76449EB1BB2BA32C3266" ma:contentTypeVersion="12" ma:contentTypeDescription="Create a new document." ma:contentTypeScope="" ma:versionID="e66b8dedbb594b642e8268865b37255e">
  <xsd:schema xmlns:xsd="http://www.w3.org/2001/XMLSchema" xmlns:xs="http://www.w3.org/2001/XMLSchema" xmlns:p="http://schemas.microsoft.com/office/2006/metadata/properties" xmlns:ns2="b0336437-828f-4abd-938d-2f6034d6ead4" xmlns:ns3="9de0f132-4085-493a-ac49-54bc4e543232" targetNamespace="http://schemas.microsoft.com/office/2006/metadata/properties" ma:root="true" ma:fieldsID="a1af348f5068228de6ccd26597d06ac5" ns2:_="" ns3:_="">
    <xsd:import namespace="b0336437-828f-4abd-938d-2f6034d6ead4"/>
    <xsd:import namespace="9de0f132-4085-493a-ac49-54bc4e5432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36437-828f-4abd-938d-2f6034d6e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e0f132-4085-493a-ac49-54bc4e5432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2d2462b-55da-480d-8484-b6d124374615}" ma:internalName="TaxCatchAll" ma:showField="CatchAllData" ma:web="9de0f132-4085-493a-ac49-54bc4e5432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2A41A-D2EC-4387-A3D7-1BDDEC0CF04C}">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b0336437-828f-4abd-938d-2f6034d6ead4"/>
    <ds:schemaRef ds:uri="http://schemas.microsoft.com/office/infopath/2007/PartnerControls"/>
    <ds:schemaRef ds:uri="http://purl.org/dc/dcmitype/"/>
    <ds:schemaRef ds:uri="http://purl.org/dc/elements/1.1/"/>
    <ds:schemaRef ds:uri="9de0f132-4085-493a-ac49-54bc4e543232"/>
    <ds:schemaRef ds:uri="http://www.w3.org/XML/1998/namespace"/>
  </ds:schemaRefs>
</ds:datastoreItem>
</file>

<file path=customXml/itemProps2.xml><?xml version="1.0" encoding="utf-8"?>
<ds:datastoreItem xmlns:ds="http://schemas.openxmlformats.org/officeDocument/2006/customXml" ds:itemID="{1EADA2BC-07A5-479A-AE67-823734758734}">
  <ds:schemaRefs>
    <ds:schemaRef ds:uri="9de0f132-4085-493a-ac49-54bc4e543232"/>
    <ds:schemaRef ds:uri="b0336437-828f-4abd-938d-2f6034d6e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FD5E93-1318-4E91-9213-8A6D4DA09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4749</Words>
  <Application>Microsoft Office PowerPoint</Application>
  <PresentationFormat>Widescreen</PresentationFormat>
  <Paragraphs>403</Paragraphs>
  <Slides>50</Slides>
  <Notes>42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Cambria Math</vt:lpstr>
      <vt:lpstr>Courier New</vt:lpstr>
      <vt:lpstr>Helvetica Neue</vt:lpstr>
      <vt:lpstr>Source Sans Pro</vt:lpstr>
      <vt:lpstr>StarSymbol</vt:lpstr>
      <vt:lpstr>Office Theme</vt:lpstr>
      <vt:lpstr>Custom Design</vt:lpstr>
      <vt:lpstr>National Center for Excellence in Primary Care Research  Presents Using Large Datasets in Primary Care Research </vt:lpstr>
      <vt:lpstr>NCEPCR Webinar Series</vt:lpstr>
      <vt:lpstr>Welcome</vt:lpstr>
      <vt:lpstr>NCEPCR Webinar Series</vt:lpstr>
      <vt:lpstr>Today’s Webinar Objectives</vt:lpstr>
      <vt:lpstr>Moderator</vt:lpstr>
      <vt:lpstr>Today’s Webinar Presenters</vt:lpstr>
      <vt:lpstr>The Health of US Primary Care: A Baseline Scorecard Tracking Support for High-Quality Primary Care</vt:lpstr>
      <vt:lpstr>Roadmap to Achieve NASEM Vision</vt:lpstr>
      <vt:lpstr>Measures</vt:lpstr>
      <vt:lpstr>Primary Care Spend Data</vt:lpstr>
      <vt:lpstr>Primary Care Spend Analysis</vt:lpstr>
      <vt:lpstr>Primary Care Spending (Narrow Definition) from 2010 to 2020</vt:lpstr>
      <vt:lpstr>Primary Care Spend Limitations in MEPS</vt:lpstr>
      <vt:lpstr>Usual Source of Care Methods</vt:lpstr>
      <vt:lpstr>Determining whether someone had a USC</vt:lpstr>
      <vt:lpstr>Percentage of US Population Without A Usual Source of Care</vt:lpstr>
      <vt:lpstr>Usual Source of Care Limitations in MEPS</vt:lpstr>
      <vt:lpstr>Opportunities in MEPS</vt:lpstr>
      <vt:lpstr>Challenges in MEPS</vt:lpstr>
      <vt:lpstr>Presentation 2</vt:lpstr>
      <vt:lpstr>Assessing Association Between Team Structure and Health Outcome and Cost by Social Network Analysis  </vt:lpstr>
      <vt:lpstr>Specific Research Aims and Questions</vt:lpstr>
      <vt:lpstr>Example on the Visualization of Primary Care Teams Identified through Social Network Analysis. Analysis based on Medicare Data at a county in Texas</vt:lpstr>
      <vt:lpstr>Methods: Data Sources</vt:lpstr>
      <vt:lpstr>Methods: Social Network Analysis</vt:lpstr>
      <vt:lpstr>Methods: Study Cohort and Network Measurements</vt:lpstr>
      <vt:lpstr>Methods: Statistics Analyses</vt:lpstr>
      <vt:lpstr>Results</vt:lpstr>
      <vt:lpstr>Results</vt:lpstr>
      <vt:lpstr>Strengths and Limitations: Data</vt:lpstr>
      <vt:lpstr>Limitations: Study Design and Analysis</vt:lpstr>
      <vt:lpstr>Presentation 3</vt:lpstr>
      <vt:lpstr>Acknowledgements</vt:lpstr>
      <vt:lpstr>Background</vt:lpstr>
      <vt:lpstr>Background</vt:lpstr>
      <vt:lpstr>Research Aims</vt:lpstr>
      <vt:lpstr>Research Questions</vt:lpstr>
      <vt:lpstr>Methods – Data Source</vt:lpstr>
      <vt:lpstr>Methods – Available Data</vt:lpstr>
      <vt:lpstr>Methods – OCHIN Network</vt:lpstr>
      <vt:lpstr>Methods – OCHIN Patient Characteristics</vt:lpstr>
      <vt:lpstr>Methods – OCHIN Patient Characteristics</vt:lpstr>
      <vt:lpstr>Analytic Methods</vt:lpstr>
      <vt:lpstr>Learning Healthcare System</vt:lpstr>
      <vt:lpstr>Strengths</vt:lpstr>
      <vt:lpstr>Limitations</vt:lpstr>
      <vt:lpstr>Future Directions</vt:lpstr>
      <vt:lpstr>Questions</vt:lpstr>
      <vt:lpstr>Thank you</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Center for Excellence in Primary Care Research _x000b_Presents Using Large Datasets in Primary Care Research</dc:title>
  <dc:subject>Primary Care Research</dc:subject>
  <dc:creator>"Agency for Healthcare Research and Quality (AHRQ)"</dc:creator>
  <cp:keywords>National Center for Excellence in Primary Care</cp:keywords>
  <cp:lastModifiedBy>Ramage, Kathryn (AHRQ/OC) (CTR)</cp:lastModifiedBy>
  <cp:revision>19</cp:revision>
  <dcterms:created xsi:type="dcterms:W3CDTF">2013-09-03T18:05:51Z</dcterms:created>
  <dcterms:modified xsi:type="dcterms:W3CDTF">2023-06-20T18:12:32Z</dcterms:modified>
  <cp:category>National Center for Excellence in Primary Care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0x010100AE7C10242A9E76449EB1BB2BA32C3266</vt:lpwstr>
  </property>
  <property fmtid="{D5CDD505-2E9C-101B-9397-08002B2CF9AE}" pid="3" name="MediaServiceImageTags">
    <vt:lpwstr/>
  </property>
</Properties>
</file>