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 id="2147483660" r:id="rId5"/>
  </p:sldMasterIdLst>
  <p:notesMasterIdLst>
    <p:notesMasterId r:id="rId61"/>
  </p:notesMasterIdLst>
  <p:handoutMasterIdLst>
    <p:handoutMasterId r:id="rId62"/>
  </p:handoutMasterIdLst>
  <p:sldIdLst>
    <p:sldId id="259" r:id="rId6"/>
    <p:sldId id="333" r:id="rId7"/>
    <p:sldId id="2147327331" r:id="rId8"/>
    <p:sldId id="2147327312" r:id="rId9"/>
    <p:sldId id="477" r:id="rId10"/>
    <p:sldId id="258" r:id="rId11"/>
    <p:sldId id="478" r:id="rId12"/>
    <p:sldId id="257" r:id="rId13"/>
    <p:sldId id="315" r:id="rId14"/>
    <p:sldId id="334" r:id="rId15"/>
    <p:sldId id="309" r:id="rId16"/>
    <p:sldId id="519" r:id="rId17"/>
    <p:sldId id="301" r:id="rId18"/>
    <p:sldId id="302" r:id="rId19"/>
    <p:sldId id="303" r:id="rId20"/>
    <p:sldId id="314" r:id="rId21"/>
    <p:sldId id="304" r:id="rId22"/>
    <p:sldId id="305" r:id="rId23"/>
    <p:sldId id="2147327314" r:id="rId24"/>
    <p:sldId id="316" r:id="rId25"/>
    <p:sldId id="317" r:id="rId26"/>
    <p:sldId id="2147327315" r:id="rId27"/>
    <p:sldId id="307" r:id="rId28"/>
    <p:sldId id="524" r:id="rId29"/>
    <p:sldId id="2147327336" r:id="rId30"/>
    <p:sldId id="311" r:id="rId31"/>
    <p:sldId id="2147327334" r:id="rId32"/>
    <p:sldId id="313" r:id="rId33"/>
    <p:sldId id="2147327317" r:id="rId34"/>
    <p:sldId id="2147327332" r:id="rId35"/>
    <p:sldId id="2147327335" r:id="rId36"/>
    <p:sldId id="2147327319" r:id="rId37"/>
    <p:sldId id="2147327337" r:id="rId38"/>
    <p:sldId id="2147327320" r:id="rId39"/>
    <p:sldId id="2147327321" r:id="rId40"/>
    <p:sldId id="2147327322" r:id="rId41"/>
    <p:sldId id="2147327323" r:id="rId42"/>
    <p:sldId id="2147327324" r:id="rId43"/>
    <p:sldId id="2147327313" r:id="rId44"/>
    <p:sldId id="2147327338" r:id="rId45"/>
    <p:sldId id="2147327339" r:id="rId46"/>
    <p:sldId id="2147327340" r:id="rId47"/>
    <p:sldId id="445" r:id="rId48"/>
    <p:sldId id="2147327341" r:id="rId49"/>
    <p:sldId id="465" r:id="rId50"/>
    <p:sldId id="449" r:id="rId51"/>
    <p:sldId id="448" r:id="rId52"/>
    <p:sldId id="455" r:id="rId53"/>
    <p:sldId id="467" r:id="rId54"/>
    <p:sldId id="468" r:id="rId55"/>
    <p:sldId id="457" r:id="rId56"/>
    <p:sldId id="461" r:id="rId57"/>
    <p:sldId id="454" r:id="rId58"/>
    <p:sldId id="518" r:id="rId59"/>
    <p:sldId id="50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A9C501-40EC-68EE-7C91-A3A8E9610C1D}" name="Diane Fraser" initials="DF" userId="S::Diane_Fraser@abtassoc.com::1530cd29-2a62-4924-8162-b40852efffbf" providerId="AD"/>
  <p188:author id="{7ACF872A-828B-A9D2-2EF6-4C7F7E8B5A24}" name="Kate Durocher" initials="KD" userId="S::Kate_Durocher@abtassoc.com::40432b76-a175-4390-9e16-b86587ecb23e" providerId="AD"/>
  <p188:author id="{E132EA7A-A28C-D0F3-B57C-5A0F89134C0B}" name="Stephen Hines" initials="SH" userId="S::Stephen_Hines@abtassoc.com::3e2db5ec-13f0-4645-864a-2ce08f7e7988" providerId="AD"/>
  <p188:author id="{057C907C-A2D3-9DD0-2B79-51E6CC4846FC}" name="Andrea Heckert" initials="AH" userId="S::andrea_heckert@abtassoc.com::3031bc58-f431-41ca-93a1-1d1e9e280aa8" providerId="AD"/>
  <p188:author id="{6832CAB3-5EFC-907B-EDFB-E6319D204235}" name="Haugstetter, Monika (AHRQ/CQuIPS)" initials="HM(" userId="S::Monika.Haugstetter@ahrq.hhs.gov::45884e20-be4e-4dbc-884a-d04ddf3fbd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000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7440" autoAdjust="0"/>
  </p:normalViewPr>
  <p:slideViewPr>
    <p:cSldViewPr snapToGrid="0">
      <p:cViewPr varScale="1">
        <p:scale>
          <a:sx n="61" d="100"/>
          <a:sy n="61" d="100"/>
        </p:scale>
        <p:origin x="21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708"/>
    </p:cViewPr>
  </p:sorter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ia Tano - Visual Connections" userId="3026d706-49d5-4b5f-ba17-001f8106cc21" providerId="ADAL" clId="{D5B4796C-C1F0-497D-922F-8AA3AEEFCC15}"/>
    <pc:docChg chg="modSld">
      <pc:chgData name="Delia Tano - Visual Connections" userId="3026d706-49d5-4b5f-ba17-001f8106cc21" providerId="ADAL" clId="{D5B4796C-C1F0-497D-922F-8AA3AEEFCC15}" dt="2024-05-09T19:32:57.308" v="3" actId="13239"/>
      <pc:docMkLst>
        <pc:docMk/>
      </pc:docMkLst>
      <pc:sldChg chg="modSp mod">
        <pc:chgData name="Delia Tano - Visual Connections" userId="3026d706-49d5-4b5f-ba17-001f8106cc21" providerId="ADAL" clId="{D5B4796C-C1F0-497D-922F-8AA3AEEFCC15}" dt="2024-05-09T19:32:57.308" v="3" actId="13239"/>
        <pc:sldMkLst>
          <pc:docMk/>
          <pc:sldMk cId="2281187553" sldId="2147327337"/>
        </pc:sldMkLst>
        <pc:graphicFrameChg chg="modGraphic">
          <ac:chgData name="Delia Tano - Visual Connections" userId="3026d706-49d5-4b5f-ba17-001f8106cc21" providerId="ADAL" clId="{D5B4796C-C1F0-497D-922F-8AA3AEEFCC15}" dt="2024-05-09T19:32:57.308" v="3" actId="13239"/>
          <ac:graphicFrameMkLst>
            <pc:docMk/>
            <pc:sldMk cId="2281187553" sldId="2147327337"/>
            <ac:graphicFrameMk id="5" creationId="{69644598-0811-0DA9-4448-DB8675D03E3C}"/>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E1D0C-9E6E-41AE-AF1B-841154E090C6}" type="doc">
      <dgm:prSet loTypeId="urn:microsoft.com/office/officeart/2005/8/layout/vList3" loCatId="picture" qsTypeId="urn:microsoft.com/office/officeart/2005/8/quickstyle/simple1" qsCatId="simple" csTypeId="urn:microsoft.com/office/officeart/2005/8/colors/colorful4" csCatId="colorful" phldr="1"/>
      <dgm:spPr/>
      <dgm:t>
        <a:bodyPr/>
        <a:lstStyle/>
        <a:p>
          <a:endParaRPr lang="en-US"/>
        </a:p>
      </dgm:t>
    </dgm:pt>
    <dgm:pt modelId="{C01FE197-C5F1-4BA5-9519-53F76D144FE5}">
      <dgm:prSet phldrT="[Text]"/>
      <dgm:spPr/>
      <dgm:t>
        <a:bodyPr/>
        <a:lstStyle/>
        <a:p>
          <a:r>
            <a:rPr lang="en-US" dirty="0"/>
            <a:t>22,392 primary-care personnel </a:t>
          </a:r>
        </a:p>
      </dgm:t>
    </dgm:pt>
    <dgm:pt modelId="{AAB1AE04-D67E-4704-8B60-D8B78918513F}" type="parTrans" cxnId="{BFA515F0-9486-457A-A652-996F5A7B7007}">
      <dgm:prSet/>
      <dgm:spPr/>
      <dgm:t>
        <a:bodyPr/>
        <a:lstStyle/>
        <a:p>
          <a:endParaRPr lang="en-US"/>
        </a:p>
      </dgm:t>
    </dgm:pt>
    <dgm:pt modelId="{BF09823D-68CB-4E15-B51A-C507CDE77339}" type="sibTrans" cxnId="{BFA515F0-9486-457A-A652-996F5A7B7007}">
      <dgm:prSet/>
      <dgm:spPr/>
      <dgm:t>
        <a:bodyPr/>
        <a:lstStyle/>
        <a:p>
          <a:endParaRPr lang="en-US"/>
        </a:p>
      </dgm:t>
    </dgm:pt>
    <dgm:pt modelId="{1DF20BD8-D97B-41CA-BE79-93EF69EDBCA5}">
      <dgm:prSet phldrT="[Text]"/>
      <dgm:spPr/>
      <dgm:t>
        <a:bodyPr/>
        <a:lstStyle/>
        <a:p>
          <a:r>
            <a:rPr lang="en-US" dirty="0"/>
            <a:t>7,750 Patient Aligned Care Teams (PACTs)</a:t>
          </a:r>
        </a:p>
      </dgm:t>
    </dgm:pt>
    <dgm:pt modelId="{A1780D27-D846-413C-8C16-DC63D06794D2}" type="parTrans" cxnId="{D217269A-C9F0-49FD-AB2B-7F771BF1B2D9}">
      <dgm:prSet/>
      <dgm:spPr/>
      <dgm:t>
        <a:bodyPr/>
        <a:lstStyle/>
        <a:p>
          <a:endParaRPr lang="en-US"/>
        </a:p>
      </dgm:t>
    </dgm:pt>
    <dgm:pt modelId="{CF3C904E-D4DF-4A7D-961C-BF7A3E6DECA6}" type="sibTrans" cxnId="{D217269A-C9F0-49FD-AB2B-7F771BF1B2D9}">
      <dgm:prSet/>
      <dgm:spPr/>
      <dgm:t>
        <a:bodyPr/>
        <a:lstStyle/>
        <a:p>
          <a:endParaRPr lang="en-US"/>
        </a:p>
      </dgm:t>
    </dgm:pt>
    <dgm:pt modelId="{DBF4A2E6-695B-4851-ACB8-CB3CF2120CF5}">
      <dgm:prSet phldrT="[Text]"/>
      <dgm:spPr/>
      <dgm:t>
        <a:bodyPr/>
        <a:lstStyle/>
        <a:p>
          <a:r>
            <a:rPr lang="en-US" dirty="0">
              <a:solidFill>
                <a:schemeClr val="tx1"/>
              </a:solidFill>
            </a:rPr>
            <a:t>1,050 VHA Healthcare Facilities</a:t>
          </a:r>
        </a:p>
      </dgm:t>
    </dgm:pt>
    <dgm:pt modelId="{81ED34C1-4B3C-45D6-898F-251BF4868FB8}" type="parTrans" cxnId="{71E424EF-E3CB-4ABF-91F8-080AF60BDE00}">
      <dgm:prSet/>
      <dgm:spPr/>
      <dgm:t>
        <a:bodyPr/>
        <a:lstStyle/>
        <a:p>
          <a:endParaRPr lang="en-US"/>
        </a:p>
      </dgm:t>
    </dgm:pt>
    <dgm:pt modelId="{6E90AB65-896A-47A5-AD83-BD6DE7D761A8}" type="sibTrans" cxnId="{71E424EF-E3CB-4ABF-91F8-080AF60BDE00}">
      <dgm:prSet/>
      <dgm:spPr/>
      <dgm:t>
        <a:bodyPr/>
        <a:lstStyle/>
        <a:p>
          <a:endParaRPr lang="en-US"/>
        </a:p>
      </dgm:t>
    </dgm:pt>
    <dgm:pt modelId="{3FF526BA-325E-448A-A761-3A894C623E39}">
      <dgm:prSet phldrT="[Text]"/>
      <dgm:spPr/>
      <dgm:t>
        <a:bodyPr/>
        <a:lstStyle/>
        <a:p>
          <a:r>
            <a:rPr lang="en-US" dirty="0"/>
            <a:t>Observational database review over 24 months (January 2019 to December 2020) </a:t>
          </a:r>
        </a:p>
      </dgm:t>
    </dgm:pt>
    <dgm:pt modelId="{9FF5CE89-361E-4DD3-AA0B-FCD8FC28E664}" type="parTrans" cxnId="{1BC3B964-9F81-4E73-B7A2-AF911D091232}">
      <dgm:prSet/>
      <dgm:spPr/>
      <dgm:t>
        <a:bodyPr/>
        <a:lstStyle/>
        <a:p>
          <a:endParaRPr lang="en-US"/>
        </a:p>
      </dgm:t>
    </dgm:pt>
    <dgm:pt modelId="{5A6E0D29-9902-407A-8F74-36D3FE9AE792}" type="sibTrans" cxnId="{1BC3B964-9F81-4E73-B7A2-AF911D091232}">
      <dgm:prSet/>
      <dgm:spPr/>
      <dgm:t>
        <a:bodyPr/>
        <a:lstStyle/>
        <a:p>
          <a:endParaRPr lang="en-US"/>
        </a:p>
      </dgm:t>
    </dgm:pt>
    <dgm:pt modelId="{3601D52C-DE40-439E-9A45-DC028A7C66A7}" type="pres">
      <dgm:prSet presAssocID="{076E1D0C-9E6E-41AE-AF1B-841154E090C6}" presName="linearFlow" presStyleCnt="0">
        <dgm:presLayoutVars>
          <dgm:dir/>
          <dgm:resizeHandles val="exact"/>
        </dgm:presLayoutVars>
      </dgm:prSet>
      <dgm:spPr/>
    </dgm:pt>
    <dgm:pt modelId="{45898FC6-F806-48C2-924A-619724EEE383}" type="pres">
      <dgm:prSet presAssocID="{3FF526BA-325E-448A-A761-3A894C623E39}" presName="composite" presStyleCnt="0"/>
      <dgm:spPr/>
    </dgm:pt>
    <dgm:pt modelId="{D861BF78-591A-4948-9C09-60089F41983A}" type="pres">
      <dgm:prSet presAssocID="{3FF526BA-325E-448A-A761-3A894C623E39}"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aily calendar with solid fill"/>
        </a:ext>
      </dgm:extLst>
    </dgm:pt>
    <dgm:pt modelId="{2797593D-A4F2-4F9E-B722-C96ACF80B57C}" type="pres">
      <dgm:prSet presAssocID="{3FF526BA-325E-448A-A761-3A894C623E39}" presName="txShp" presStyleLbl="node1" presStyleIdx="0" presStyleCnt="4">
        <dgm:presLayoutVars>
          <dgm:bulletEnabled val="1"/>
        </dgm:presLayoutVars>
      </dgm:prSet>
      <dgm:spPr/>
    </dgm:pt>
    <dgm:pt modelId="{BD2BD555-6807-4F6A-B86F-3E9F7186001D}" type="pres">
      <dgm:prSet presAssocID="{5A6E0D29-9902-407A-8F74-36D3FE9AE792}" presName="spacing" presStyleCnt="0"/>
      <dgm:spPr/>
    </dgm:pt>
    <dgm:pt modelId="{747F3101-3036-4B5A-B89F-D32089BE85B2}" type="pres">
      <dgm:prSet presAssocID="{C01FE197-C5F1-4BA5-9519-53F76D144FE5}" presName="composite" presStyleCnt="0"/>
      <dgm:spPr/>
    </dgm:pt>
    <dgm:pt modelId="{B3BF4FA0-097E-4968-9466-C203E92921E0}" type="pres">
      <dgm:prSet presAssocID="{C01FE197-C5F1-4BA5-9519-53F76D144FE5}"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E5B6A074-F81E-48BD-B00B-A681394B5DB5}" type="pres">
      <dgm:prSet presAssocID="{C01FE197-C5F1-4BA5-9519-53F76D144FE5}" presName="txShp" presStyleLbl="node1" presStyleIdx="1" presStyleCnt="4">
        <dgm:presLayoutVars>
          <dgm:bulletEnabled val="1"/>
        </dgm:presLayoutVars>
      </dgm:prSet>
      <dgm:spPr/>
    </dgm:pt>
    <dgm:pt modelId="{BEF6EDE4-5822-44F6-8FCA-F6F4AC21358C}" type="pres">
      <dgm:prSet presAssocID="{BF09823D-68CB-4E15-B51A-C507CDE77339}" presName="spacing" presStyleCnt="0"/>
      <dgm:spPr/>
    </dgm:pt>
    <dgm:pt modelId="{237052AB-1230-40D9-B7C4-5C023C5B178C}" type="pres">
      <dgm:prSet presAssocID="{1DF20BD8-D97B-41CA-BE79-93EF69EDBCA5}" presName="composite" presStyleCnt="0"/>
      <dgm:spPr/>
    </dgm:pt>
    <dgm:pt modelId="{06486F13-EADE-48F2-AC7E-B799353FE881}" type="pres">
      <dgm:prSet presAssocID="{1DF20BD8-D97B-41CA-BE79-93EF69EDBCA5}"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eting with solid fill"/>
        </a:ext>
      </dgm:extLst>
    </dgm:pt>
    <dgm:pt modelId="{7466F9CD-5064-42EA-B2C3-96E8EA45E1EC}" type="pres">
      <dgm:prSet presAssocID="{1DF20BD8-D97B-41CA-BE79-93EF69EDBCA5}" presName="txShp" presStyleLbl="node1" presStyleIdx="2" presStyleCnt="4">
        <dgm:presLayoutVars>
          <dgm:bulletEnabled val="1"/>
        </dgm:presLayoutVars>
      </dgm:prSet>
      <dgm:spPr/>
    </dgm:pt>
    <dgm:pt modelId="{724DF088-8C20-4D0A-BCDA-EA41282C5F3B}" type="pres">
      <dgm:prSet presAssocID="{CF3C904E-D4DF-4A7D-961C-BF7A3E6DECA6}" presName="spacing" presStyleCnt="0"/>
      <dgm:spPr/>
    </dgm:pt>
    <dgm:pt modelId="{BF5AB51E-E097-4E8E-BDD0-C29ED54FDAA7}" type="pres">
      <dgm:prSet presAssocID="{DBF4A2E6-695B-4851-ACB8-CB3CF2120CF5}" presName="composite" presStyleCnt="0"/>
      <dgm:spPr/>
    </dgm:pt>
    <dgm:pt modelId="{251A9C24-F7EE-4A95-8C5C-981136750FAA}" type="pres">
      <dgm:prSet presAssocID="{DBF4A2E6-695B-4851-ACB8-CB3CF2120CF5}"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ospital with solid fill"/>
        </a:ext>
      </dgm:extLst>
    </dgm:pt>
    <dgm:pt modelId="{2D7C5FDF-AC29-42BF-B6D2-C507D1D0C634}" type="pres">
      <dgm:prSet presAssocID="{DBF4A2E6-695B-4851-ACB8-CB3CF2120CF5}" presName="txShp" presStyleLbl="node1" presStyleIdx="3" presStyleCnt="4">
        <dgm:presLayoutVars>
          <dgm:bulletEnabled val="1"/>
        </dgm:presLayoutVars>
      </dgm:prSet>
      <dgm:spPr/>
    </dgm:pt>
  </dgm:ptLst>
  <dgm:cxnLst>
    <dgm:cxn modelId="{7EB16A36-F6B7-483D-9223-562C201986A8}" type="presOf" srcId="{1DF20BD8-D97B-41CA-BE79-93EF69EDBCA5}" destId="{7466F9CD-5064-42EA-B2C3-96E8EA45E1EC}" srcOrd="0" destOrd="0" presId="urn:microsoft.com/office/officeart/2005/8/layout/vList3"/>
    <dgm:cxn modelId="{1BC3B964-9F81-4E73-B7A2-AF911D091232}" srcId="{076E1D0C-9E6E-41AE-AF1B-841154E090C6}" destId="{3FF526BA-325E-448A-A761-3A894C623E39}" srcOrd="0" destOrd="0" parTransId="{9FF5CE89-361E-4DD3-AA0B-FCD8FC28E664}" sibTransId="{5A6E0D29-9902-407A-8F74-36D3FE9AE792}"/>
    <dgm:cxn modelId="{7DA6027B-AF8F-4402-9028-BBC2AA9C9944}" type="presOf" srcId="{DBF4A2E6-695B-4851-ACB8-CB3CF2120CF5}" destId="{2D7C5FDF-AC29-42BF-B6D2-C507D1D0C634}" srcOrd="0" destOrd="0" presId="urn:microsoft.com/office/officeart/2005/8/layout/vList3"/>
    <dgm:cxn modelId="{8CA57A90-3A51-483B-A5DD-AAD96969C586}" type="presOf" srcId="{3FF526BA-325E-448A-A761-3A894C623E39}" destId="{2797593D-A4F2-4F9E-B722-C96ACF80B57C}" srcOrd="0" destOrd="0" presId="urn:microsoft.com/office/officeart/2005/8/layout/vList3"/>
    <dgm:cxn modelId="{D217269A-C9F0-49FD-AB2B-7F771BF1B2D9}" srcId="{076E1D0C-9E6E-41AE-AF1B-841154E090C6}" destId="{1DF20BD8-D97B-41CA-BE79-93EF69EDBCA5}" srcOrd="2" destOrd="0" parTransId="{A1780D27-D846-413C-8C16-DC63D06794D2}" sibTransId="{CF3C904E-D4DF-4A7D-961C-BF7A3E6DECA6}"/>
    <dgm:cxn modelId="{13CD0CB4-7DE0-41AE-8531-83BBC2543811}" type="presOf" srcId="{076E1D0C-9E6E-41AE-AF1B-841154E090C6}" destId="{3601D52C-DE40-439E-9A45-DC028A7C66A7}" srcOrd="0" destOrd="0" presId="urn:microsoft.com/office/officeart/2005/8/layout/vList3"/>
    <dgm:cxn modelId="{77CA6CBC-6A55-4B25-ABB7-DE15384E98BA}" type="presOf" srcId="{C01FE197-C5F1-4BA5-9519-53F76D144FE5}" destId="{E5B6A074-F81E-48BD-B00B-A681394B5DB5}" srcOrd="0" destOrd="0" presId="urn:microsoft.com/office/officeart/2005/8/layout/vList3"/>
    <dgm:cxn modelId="{71E424EF-E3CB-4ABF-91F8-080AF60BDE00}" srcId="{076E1D0C-9E6E-41AE-AF1B-841154E090C6}" destId="{DBF4A2E6-695B-4851-ACB8-CB3CF2120CF5}" srcOrd="3" destOrd="0" parTransId="{81ED34C1-4B3C-45D6-898F-251BF4868FB8}" sibTransId="{6E90AB65-896A-47A5-AD83-BD6DE7D761A8}"/>
    <dgm:cxn modelId="{BFA515F0-9486-457A-A652-996F5A7B7007}" srcId="{076E1D0C-9E6E-41AE-AF1B-841154E090C6}" destId="{C01FE197-C5F1-4BA5-9519-53F76D144FE5}" srcOrd="1" destOrd="0" parTransId="{AAB1AE04-D67E-4704-8B60-D8B78918513F}" sibTransId="{BF09823D-68CB-4E15-B51A-C507CDE77339}"/>
    <dgm:cxn modelId="{025CFADE-D3C7-4F25-9217-4D34D161FA1D}" type="presParOf" srcId="{3601D52C-DE40-439E-9A45-DC028A7C66A7}" destId="{45898FC6-F806-48C2-924A-619724EEE383}" srcOrd="0" destOrd="0" presId="urn:microsoft.com/office/officeart/2005/8/layout/vList3"/>
    <dgm:cxn modelId="{60EF6032-9453-4C7E-BBA5-304FDC9F8975}" type="presParOf" srcId="{45898FC6-F806-48C2-924A-619724EEE383}" destId="{D861BF78-591A-4948-9C09-60089F41983A}" srcOrd="0" destOrd="0" presId="urn:microsoft.com/office/officeart/2005/8/layout/vList3"/>
    <dgm:cxn modelId="{D538E3AA-B029-41B2-AFF3-E7A131E42F7A}" type="presParOf" srcId="{45898FC6-F806-48C2-924A-619724EEE383}" destId="{2797593D-A4F2-4F9E-B722-C96ACF80B57C}" srcOrd="1" destOrd="0" presId="urn:microsoft.com/office/officeart/2005/8/layout/vList3"/>
    <dgm:cxn modelId="{EF68A666-DB5A-4185-A109-563B1314C7AF}" type="presParOf" srcId="{3601D52C-DE40-439E-9A45-DC028A7C66A7}" destId="{BD2BD555-6807-4F6A-B86F-3E9F7186001D}" srcOrd="1" destOrd="0" presId="urn:microsoft.com/office/officeart/2005/8/layout/vList3"/>
    <dgm:cxn modelId="{8207DA96-C51A-4CE7-A930-95BE4EB13B52}" type="presParOf" srcId="{3601D52C-DE40-439E-9A45-DC028A7C66A7}" destId="{747F3101-3036-4B5A-B89F-D32089BE85B2}" srcOrd="2" destOrd="0" presId="urn:microsoft.com/office/officeart/2005/8/layout/vList3"/>
    <dgm:cxn modelId="{04602F71-0F34-438B-A732-C395E965D120}" type="presParOf" srcId="{747F3101-3036-4B5A-B89F-D32089BE85B2}" destId="{B3BF4FA0-097E-4968-9466-C203E92921E0}" srcOrd="0" destOrd="0" presId="urn:microsoft.com/office/officeart/2005/8/layout/vList3"/>
    <dgm:cxn modelId="{5AEE56F0-BCB4-4E94-9AA8-3BED00E746A5}" type="presParOf" srcId="{747F3101-3036-4B5A-B89F-D32089BE85B2}" destId="{E5B6A074-F81E-48BD-B00B-A681394B5DB5}" srcOrd="1" destOrd="0" presId="urn:microsoft.com/office/officeart/2005/8/layout/vList3"/>
    <dgm:cxn modelId="{EE733D52-92D1-4EC2-8CC6-7A87E9F94212}" type="presParOf" srcId="{3601D52C-DE40-439E-9A45-DC028A7C66A7}" destId="{BEF6EDE4-5822-44F6-8FCA-F6F4AC21358C}" srcOrd="3" destOrd="0" presId="urn:microsoft.com/office/officeart/2005/8/layout/vList3"/>
    <dgm:cxn modelId="{26880930-6E95-4112-9479-53D98D7E074C}" type="presParOf" srcId="{3601D52C-DE40-439E-9A45-DC028A7C66A7}" destId="{237052AB-1230-40D9-B7C4-5C023C5B178C}" srcOrd="4" destOrd="0" presId="urn:microsoft.com/office/officeart/2005/8/layout/vList3"/>
    <dgm:cxn modelId="{FC7BFD78-6826-4A51-BEA3-D5FA925BA0AF}" type="presParOf" srcId="{237052AB-1230-40D9-B7C4-5C023C5B178C}" destId="{06486F13-EADE-48F2-AC7E-B799353FE881}" srcOrd="0" destOrd="0" presId="urn:microsoft.com/office/officeart/2005/8/layout/vList3"/>
    <dgm:cxn modelId="{02109932-DC0D-4A40-A91C-ECD48709B5EB}" type="presParOf" srcId="{237052AB-1230-40D9-B7C4-5C023C5B178C}" destId="{7466F9CD-5064-42EA-B2C3-96E8EA45E1EC}" srcOrd="1" destOrd="0" presId="urn:microsoft.com/office/officeart/2005/8/layout/vList3"/>
    <dgm:cxn modelId="{ACB3EB44-6378-4F34-A763-52865481BA88}" type="presParOf" srcId="{3601D52C-DE40-439E-9A45-DC028A7C66A7}" destId="{724DF088-8C20-4D0A-BCDA-EA41282C5F3B}" srcOrd="5" destOrd="0" presId="urn:microsoft.com/office/officeart/2005/8/layout/vList3"/>
    <dgm:cxn modelId="{18DF4406-92CF-4403-BFD1-0253F6498D6B}" type="presParOf" srcId="{3601D52C-DE40-439E-9A45-DC028A7C66A7}" destId="{BF5AB51E-E097-4E8E-BDD0-C29ED54FDAA7}" srcOrd="6" destOrd="0" presId="urn:microsoft.com/office/officeart/2005/8/layout/vList3"/>
    <dgm:cxn modelId="{27B2CD47-246A-4D17-839D-3E9A02DB00B8}" type="presParOf" srcId="{BF5AB51E-E097-4E8E-BDD0-C29ED54FDAA7}" destId="{251A9C24-F7EE-4A95-8C5C-981136750FAA}" srcOrd="0" destOrd="0" presId="urn:microsoft.com/office/officeart/2005/8/layout/vList3"/>
    <dgm:cxn modelId="{2F88ECA7-9044-4D0A-9D69-E862055B7E7C}" type="presParOf" srcId="{BF5AB51E-E097-4E8E-BDD0-C29ED54FDAA7}" destId="{2D7C5FDF-AC29-42BF-B6D2-C507D1D0C63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1E4DB1-D2B7-4A57-B2F7-8A97BCFF9812}"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6BB219CB-04A0-4B1A-BB18-286B62982B3A}">
      <dgm:prSet phldrT="[Text]"/>
      <dgm:spPr>
        <a:solidFill>
          <a:schemeClr val="accent1">
            <a:lumMod val="40000"/>
            <a:lumOff val="60000"/>
          </a:schemeClr>
        </a:solidFill>
        <a:ln>
          <a:solidFill>
            <a:schemeClr val="tx2"/>
          </a:solidFill>
        </a:ln>
      </dgm:spPr>
      <dgm:t>
        <a:bodyPr/>
        <a:lstStyle/>
        <a:p>
          <a:r>
            <a:rPr lang="en-US" b="1" dirty="0">
              <a:solidFill>
                <a:schemeClr val="tx1"/>
              </a:solidFill>
            </a:rPr>
            <a:t>Veteran </a:t>
          </a:r>
        </a:p>
      </dgm:t>
    </dgm:pt>
    <dgm:pt modelId="{F44EAC4D-D479-44CD-B529-0515A16069F8}" type="parTrans" cxnId="{101F5AFC-7255-4625-809C-E8C0ADD204BD}">
      <dgm:prSet/>
      <dgm:spPr/>
      <dgm:t>
        <a:bodyPr/>
        <a:lstStyle/>
        <a:p>
          <a:endParaRPr lang="en-US"/>
        </a:p>
      </dgm:t>
    </dgm:pt>
    <dgm:pt modelId="{D9C73D67-BC5B-4028-BABB-E1DEF4C68CA0}" type="sibTrans" cxnId="{101F5AFC-7255-4625-809C-E8C0ADD204BD}">
      <dgm:prSet/>
      <dgm:spPr/>
      <dgm:t>
        <a:bodyPr/>
        <a:lstStyle/>
        <a:p>
          <a:endParaRPr lang="en-US"/>
        </a:p>
      </dgm:t>
    </dgm:pt>
    <dgm:pt modelId="{22A59752-0F3C-4B0F-A711-2ADC6BEECE7B}">
      <dgm:prSet phldrT="[Text]" custT="1"/>
      <dgm:spPr/>
      <dgm:t>
        <a:bodyPr/>
        <a:lstStyle/>
        <a:p>
          <a:r>
            <a:rPr lang="en-US" sz="1050" b="1" dirty="0">
              <a:solidFill>
                <a:schemeClr val="tx1"/>
              </a:solidFill>
              <a:latin typeface="Arial" panose="020B0604020202020204" pitchFamily="34" charset="0"/>
              <a:cs typeface="Arial" panose="020B0604020202020204" pitchFamily="34" charset="0"/>
            </a:rPr>
            <a:t>PCP</a:t>
          </a:r>
        </a:p>
      </dgm:t>
    </dgm:pt>
    <dgm:pt modelId="{02DD44CE-522C-4D26-80E7-68233344AD40}" type="parTrans" cxnId="{70D57FE0-66EB-4BD6-AF8D-65C4D588BA1C}">
      <dgm:prSet/>
      <dgm:spPr/>
      <dgm:t>
        <a:bodyPr/>
        <a:lstStyle/>
        <a:p>
          <a:endParaRPr lang="en-US"/>
        </a:p>
      </dgm:t>
    </dgm:pt>
    <dgm:pt modelId="{20626598-0B1C-475A-86D2-59A2DA880732}" type="sibTrans" cxnId="{70D57FE0-66EB-4BD6-AF8D-65C4D588BA1C}">
      <dgm:prSet/>
      <dgm:spPr/>
      <dgm:t>
        <a:bodyPr/>
        <a:lstStyle/>
        <a:p>
          <a:endParaRPr lang="en-US"/>
        </a:p>
      </dgm:t>
    </dgm:pt>
    <dgm:pt modelId="{9EBF29FD-B37A-4806-AEB4-1A3C0117B4BE}">
      <dgm:prSet phldrT="[Text]" custT="1"/>
      <dgm:spPr/>
      <dgm:t>
        <a:bodyPr/>
        <a:lstStyle/>
        <a:p>
          <a:r>
            <a:rPr lang="en-US" sz="1050" b="1" dirty="0">
              <a:solidFill>
                <a:schemeClr val="tx1"/>
              </a:solidFill>
              <a:latin typeface="Arial" panose="020B0604020202020204" pitchFamily="34" charset="0"/>
              <a:cs typeface="Arial" panose="020B0604020202020204" pitchFamily="34" charset="0"/>
            </a:rPr>
            <a:t>RN </a:t>
          </a:r>
          <a:r>
            <a:rPr lang="en-US" sz="1050" b="0" dirty="0">
              <a:solidFill>
                <a:schemeClr val="tx1"/>
              </a:solidFill>
              <a:latin typeface="Arial Narrow" panose="020B0606020202030204" pitchFamily="34" charset="0"/>
              <a:cs typeface="Arial" panose="020B0604020202020204" pitchFamily="34" charset="0"/>
            </a:rPr>
            <a:t>(coordinator)</a:t>
          </a:r>
        </a:p>
      </dgm:t>
    </dgm:pt>
    <dgm:pt modelId="{E8E6ACBE-834B-4F1F-9579-CEA3957FC31A}" type="parTrans" cxnId="{227FA364-8268-451F-8F21-81D1F92DC3D8}">
      <dgm:prSet/>
      <dgm:spPr/>
      <dgm:t>
        <a:bodyPr/>
        <a:lstStyle/>
        <a:p>
          <a:endParaRPr lang="en-US"/>
        </a:p>
      </dgm:t>
    </dgm:pt>
    <dgm:pt modelId="{9A6A3A27-7AB6-4D55-B4F4-EAA9E9F9477E}" type="sibTrans" cxnId="{227FA364-8268-451F-8F21-81D1F92DC3D8}">
      <dgm:prSet/>
      <dgm:spPr/>
      <dgm:t>
        <a:bodyPr/>
        <a:lstStyle/>
        <a:p>
          <a:endParaRPr lang="en-US"/>
        </a:p>
      </dgm:t>
    </dgm:pt>
    <dgm:pt modelId="{AD9E4C70-721D-485B-8C93-CCAE6FF8DF79}">
      <dgm:prSet phldrT="[Text]" custT="1"/>
      <dgm:spPr/>
      <dgm:t>
        <a:bodyPr/>
        <a:lstStyle/>
        <a:p>
          <a:r>
            <a:rPr lang="en-US" sz="1050" b="1" dirty="0">
              <a:solidFill>
                <a:schemeClr val="tx1"/>
              </a:solidFill>
              <a:latin typeface="Arial" panose="020B0604020202020204" pitchFamily="34" charset="0"/>
              <a:cs typeface="Arial" panose="020B0604020202020204" pitchFamily="34" charset="0"/>
            </a:rPr>
            <a:t>Clerk</a:t>
          </a:r>
          <a:br>
            <a:rPr lang="en-US" sz="1050" b="1" dirty="0">
              <a:solidFill>
                <a:schemeClr val="tx1"/>
              </a:solidFill>
              <a:latin typeface="Arial" panose="020B0604020202020204" pitchFamily="34" charset="0"/>
              <a:cs typeface="Arial" panose="020B0604020202020204" pitchFamily="34" charset="0"/>
            </a:rPr>
          </a:br>
          <a:r>
            <a:rPr lang="en-US" sz="1050" b="0" dirty="0">
              <a:solidFill>
                <a:schemeClr val="tx1"/>
              </a:solidFill>
              <a:latin typeface="Arial Narrow" panose="020B0606020202030204" pitchFamily="34" charset="0"/>
              <a:cs typeface="Arial" panose="020B0604020202020204" pitchFamily="34" charset="0"/>
            </a:rPr>
            <a:t>(scheduling)</a:t>
          </a:r>
        </a:p>
      </dgm:t>
    </dgm:pt>
    <dgm:pt modelId="{27D5FB85-E0C7-4D72-8C6D-632E3FDC288B}" type="parTrans" cxnId="{DC7FBC3D-EC4E-47E5-8BD5-B2E2F33F6647}">
      <dgm:prSet/>
      <dgm:spPr/>
      <dgm:t>
        <a:bodyPr/>
        <a:lstStyle/>
        <a:p>
          <a:endParaRPr lang="en-US"/>
        </a:p>
      </dgm:t>
    </dgm:pt>
    <dgm:pt modelId="{7C441EEF-B0F2-4C04-BDBA-C37EF76C3FDD}" type="sibTrans" cxnId="{DC7FBC3D-EC4E-47E5-8BD5-B2E2F33F6647}">
      <dgm:prSet/>
      <dgm:spPr/>
      <dgm:t>
        <a:bodyPr/>
        <a:lstStyle/>
        <a:p>
          <a:endParaRPr lang="en-US"/>
        </a:p>
      </dgm:t>
    </dgm:pt>
    <dgm:pt modelId="{28BED2AA-1FC6-4500-9699-BF39AAB30677}">
      <dgm:prSet phldrT="[Text]" custT="1"/>
      <dgm:spPr/>
      <dgm:t>
        <a:bodyPr/>
        <a:lstStyle/>
        <a:p>
          <a:r>
            <a:rPr lang="en-US" sz="1050" b="1" dirty="0">
              <a:solidFill>
                <a:schemeClr val="tx1"/>
              </a:solidFill>
              <a:latin typeface="Arial" panose="020B0604020202020204" pitchFamily="34" charset="0"/>
              <a:cs typeface="Arial" panose="020B0604020202020204" pitchFamily="34" charset="0"/>
            </a:rPr>
            <a:t>LVN</a:t>
          </a:r>
        </a:p>
      </dgm:t>
    </dgm:pt>
    <dgm:pt modelId="{75CEBFAA-7C9C-43B1-9C71-D8B3CD9801A0}" type="parTrans" cxnId="{C1DD5C6B-F1DA-439C-B707-4FA080A41B50}">
      <dgm:prSet/>
      <dgm:spPr/>
      <dgm:t>
        <a:bodyPr/>
        <a:lstStyle/>
        <a:p>
          <a:endParaRPr lang="en-US"/>
        </a:p>
      </dgm:t>
    </dgm:pt>
    <dgm:pt modelId="{BE083C07-2CB2-423D-9568-61B3E009AE0C}" type="sibTrans" cxnId="{C1DD5C6B-F1DA-439C-B707-4FA080A41B50}">
      <dgm:prSet/>
      <dgm:spPr/>
      <dgm:t>
        <a:bodyPr/>
        <a:lstStyle/>
        <a:p>
          <a:endParaRPr lang="en-US"/>
        </a:p>
      </dgm:t>
    </dgm:pt>
    <dgm:pt modelId="{0DE0DAFC-5B3E-4C4A-A366-93B7EC5DFBFD}" type="pres">
      <dgm:prSet presAssocID="{D21E4DB1-D2B7-4A57-B2F7-8A97BCFF9812}" presName="Name0" presStyleCnt="0">
        <dgm:presLayoutVars>
          <dgm:chMax val="1"/>
          <dgm:dir/>
          <dgm:animLvl val="ctr"/>
          <dgm:resizeHandles val="exact"/>
        </dgm:presLayoutVars>
      </dgm:prSet>
      <dgm:spPr/>
    </dgm:pt>
    <dgm:pt modelId="{87503A13-214F-40A0-ACEC-D320ED94F6BB}" type="pres">
      <dgm:prSet presAssocID="{6BB219CB-04A0-4B1A-BB18-286B62982B3A}" presName="centerShape" presStyleLbl="node0" presStyleIdx="0" presStyleCnt="1" custScaleX="117395" custScaleY="117395"/>
      <dgm:spPr/>
    </dgm:pt>
    <dgm:pt modelId="{BC0B7B80-0183-45F0-9287-CE7B551C3AE3}" type="pres">
      <dgm:prSet presAssocID="{22A59752-0F3C-4B0F-A711-2ADC6BEECE7B}" presName="node" presStyleLbl="node1" presStyleIdx="0" presStyleCnt="4" custScaleX="164247" custScaleY="116105">
        <dgm:presLayoutVars>
          <dgm:bulletEnabled val="1"/>
        </dgm:presLayoutVars>
      </dgm:prSet>
      <dgm:spPr/>
    </dgm:pt>
    <dgm:pt modelId="{3B89206A-3EB1-4A9A-BFCD-F519025C3EA7}" type="pres">
      <dgm:prSet presAssocID="{22A59752-0F3C-4B0F-A711-2ADC6BEECE7B}" presName="dummy" presStyleCnt="0"/>
      <dgm:spPr/>
    </dgm:pt>
    <dgm:pt modelId="{55AFAF5D-21B3-4B5F-B88C-6572B5A7F354}" type="pres">
      <dgm:prSet presAssocID="{20626598-0B1C-475A-86D2-59A2DA880732}" presName="sibTrans" presStyleLbl="sibTrans2D1" presStyleIdx="0" presStyleCnt="4" custScaleX="107974" custScaleY="107974"/>
      <dgm:spPr/>
    </dgm:pt>
    <dgm:pt modelId="{79D01F8E-FA7A-448A-9955-987205E91B98}" type="pres">
      <dgm:prSet presAssocID="{9EBF29FD-B37A-4806-AEB4-1A3C0117B4BE}" presName="node" presStyleLbl="node1" presStyleIdx="1" presStyleCnt="4" custScaleX="188805" custScaleY="116105" custRadScaleRad="119891">
        <dgm:presLayoutVars>
          <dgm:bulletEnabled val="1"/>
        </dgm:presLayoutVars>
      </dgm:prSet>
      <dgm:spPr/>
    </dgm:pt>
    <dgm:pt modelId="{5E9C82FB-0BEA-4105-B0FD-F8B8FE82852A}" type="pres">
      <dgm:prSet presAssocID="{9EBF29FD-B37A-4806-AEB4-1A3C0117B4BE}" presName="dummy" presStyleCnt="0"/>
      <dgm:spPr/>
    </dgm:pt>
    <dgm:pt modelId="{07538B23-8DCD-4CD8-AE0E-6FBE4C084945}" type="pres">
      <dgm:prSet presAssocID="{9A6A3A27-7AB6-4D55-B4F4-EAA9E9F9477E}" presName="sibTrans" presStyleLbl="sibTrans2D1" presStyleIdx="1" presStyleCnt="4" custScaleX="107974" custScaleY="107974"/>
      <dgm:spPr/>
    </dgm:pt>
    <dgm:pt modelId="{95C89E42-9C77-43C7-9333-DCE0ED62FEED}" type="pres">
      <dgm:prSet presAssocID="{AD9E4C70-721D-485B-8C93-CCAE6FF8DF79}" presName="node" presStyleLbl="node1" presStyleIdx="2" presStyleCnt="4" custScaleX="175486" custScaleY="116105">
        <dgm:presLayoutVars>
          <dgm:bulletEnabled val="1"/>
        </dgm:presLayoutVars>
      </dgm:prSet>
      <dgm:spPr/>
    </dgm:pt>
    <dgm:pt modelId="{73C30C6C-EE2C-4A7C-89C5-48E399F568A2}" type="pres">
      <dgm:prSet presAssocID="{AD9E4C70-721D-485B-8C93-CCAE6FF8DF79}" presName="dummy" presStyleCnt="0"/>
      <dgm:spPr/>
    </dgm:pt>
    <dgm:pt modelId="{CD479DE7-3ABB-40F6-80B0-C4A95C2FCAE9}" type="pres">
      <dgm:prSet presAssocID="{7C441EEF-B0F2-4C04-BDBA-C37EF76C3FDD}" presName="sibTrans" presStyleLbl="sibTrans2D1" presStyleIdx="2" presStyleCnt="4" custScaleX="107974" custScaleY="107974"/>
      <dgm:spPr/>
    </dgm:pt>
    <dgm:pt modelId="{FDA3DB15-16F0-4920-A294-15F4E433B083}" type="pres">
      <dgm:prSet presAssocID="{28BED2AA-1FC6-4500-9699-BF39AAB30677}" presName="node" presStyleLbl="node1" presStyleIdx="3" presStyleCnt="4" custScaleX="178660" custScaleY="116105" custRadScaleRad="128821" custRadScaleInc="2626">
        <dgm:presLayoutVars>
          <dgm:bulletEnabled val="1"/>
        </dgm:presLayoutVars>
      </dgm:prSet>
      <dgm:spPr/>
    </dgm:pt>
    <dgm:pt modelId="{C7AFC629-669A-425F-8322-4C1E81DAA74C}" type="pres">
      <dgm:prSet presAssocID="{28BED2AA-1FC6-4500-9699-BF39AAB30677}" presName="dummy" presStyleCnt="0"/>
      <dgm:spPr/>
    </dgm:pt>
    <dgm:pt modelId="{FC547B14-127A-4EB5-950E-98EE8A1F2C31}" type="pres">
      <dgm:prSet presAssocID="{BE083C07-2CB2-423D-9568-61B3E009AE0C}" presName="sibTrans" presStyleLbl="sibTrans2D1" presStyleIdx="3" presStyleCnt="4" custScaleX="107974" custScaleY="107974"/>
      <dgm:spPr/>
    </dgm:pt>
  </dgm:ptLst>
  <dgm:cxnLst>
    <dgm:cxn modelId="{42EF1C06-F45A-4DE2-9973-39AA926B9563}" type="presOf" srcId="{D21E4DB1-D2B7-4A57-B2F7-8A97BCFF9812}" destId="{0DE0DAFC-5B3E-4C4A-A366-93B7EC5DFBFD}" srcOrd="0" destOrd="0" presId="urn:microsoft.com/office/officeart/2005/8/layout/radial6"/>
    <dgm:cxn modelId="{DC7FBC3D-EC4E-47E5-8BD5-B2E2F33F6647}" srcId="{6BB219CB-04A0-4B1A-BB18-286B62982B3A}" destId="{AD9E4C70-721D-485B-8C93-CCAE6FF8DF79}" srcOrd="2" destOrd="0" parTransId="{27D5FB85-E0C7-4D72-8C6D-632E3FDC288B}" sibTransId="{7C441EEF-B0F2-4C04-BDBA-C37EF76C3FDD}"/>
    <dgm:cxn modelId="{8D038F5F-89FB-4CCE-91BA-6F57BF98AEBC}" type="presOf" srcId="{9A6A3A27-7AB6-4D55-B4F4-EAA9E9F9477E}" destId="{07538B23-8DCD-4CD8-AE0E-6FBE4C084945}" srcOrd="0" destOrd="0" presId="urn:microsoft.com/office/officeart/2005/8/layout/radial6"/>
    <dgm:cxn modelId="{227FA364-8268-451F-8F21-81D1F92DC3D8}" srcId="{6BB219CB-04A0-4B1A-BB18-286B62982B3A}" destId="{9EBF29FD-B37A-4806-AEB4-1A3C0117B4BE}" srcOrd="1" destOrd="0" parTransId="{E8E6ACBE-834B-4F1F-9579-CEA3957FC31A}" sibTransId="{9A6A3A27-7AB6-4D55-B4F4-EAA9E9F9477E}"/>
    <dgm:cxn modelId="{C1DD5C6B-F1DA-439C-B707-4FA080A41B50}" srcId="{6BB219CB-04A0-4B1A-BB18-286B62982B3A}" destId="{28BED2AA-1FC6-4500-9699-BF39AAB30677}" srcOrd="3" destOrd="0" parTransId="{75CEBFAA-7C9C-43B1-9C71-D8B3CD9801A0}" sibTransId="{BE083C07-2CB2-423D-9568-61B3E009AE0C}"/>
    <dgm:cxn modelId="{86247956-20F6-4EB5-A85E-DC045986A685}" type="presOf" srcId="{AD9E4C70-721D-485B-8C93-CCAE6FF8DF79}" destId="{95C89E42-9C77-43C7-9333-DCE0ED62FEED}" srcOrd="0" destOrd="0" presId="urn:microsoft.com/office/officeart/2005/8/layout/radial6"/>
    <dgm:cxn modelId="{76F25F89-2143-4E82-80CF-B660CB8ABA0A}" type="presOf" srcId="{BE083C07-2CB2-423D-9568-61B3E009AE0C}" destId="{FC547B14-127A-4EB5-950E-98EE8A1F2C31}" srcOrd="0" destOrd="0" presId="urn:microsoft.com/office/officeart/2005/8/layout/radial6"/>
    <dgm:cxn modelId="{BA8432B2-22B8-4312-9E94-B7EFAD6696EC}" type="presOf" srcId="{9EBF29FD-B37A-4806-AEB4-1A3C0117B4BE}" destId="{79D01F8E-FA7A-448A-9955-987205E91B98}" srcOrd="0" destOrd="0" presId="urn:microsoft.com/office/officeart/2005/8/layout/radial6"/>
    <dgm:cxn modelId="{B4ACDEB6-06D7-4502-9B7A-F1DD0F42DF1E}" type="presOf" srcId="{28BED2AA-1FC6-4500-9699-BF39AAB30677}" destId="{FDA3DB15-16F0-4920-A294-15F4E433B083}" srcOrd="0" destOrd="0" presId="urn:microsoft.com/office/officeart/2005/8/layout/radial6"/>
    <dgm:cxn modelId="{B67D0FCF-CE77-49E1-8EE3-76ED79764BDC}" type="presOf" srcId="{7C441EEF-B0F2-4C04-BDBA-C37EF76C3FDD}" destId="{CD479DE7-3ABB-40F6-80B0-C4A95C2FCAE9}" srcOrd="0" destOrd="0" presId="urn:microsoft.com/office/officeart/2005/8/layout/radial6"/>
    <dgm:cxn modelId="{583BCED7-231F-41DA-AD83-C2A6A5E12B2C}" type="presOf" srcId="{22A59752-0F3C-4B0F-A711-2ADC6BEECE7B}" destId="{BC0B7B80-0183-45F0-9287-CE7B551C3AE3}" srcOrd="0" destOrd="0" presId="urn:microsoft.com/office/officeart/2005/8/layout/radial6"/>
    <dgm:cxn modelId="{70D57FE0-66EB-4BD6-AF8D-65C4D588BA1C}" srcId="{6BB219CB-04A0-4B1A-BB18-286B62982B3A}" destId="{22A59752-0F3C-4B0F-A711-2ADC6BEECE7B}" srcOrd="0" destOrd="0" parTransId="{02DD44CE-522C-4D26-80E7-68233344AD40}" sibTransId="{20626598-0B1C-475A-86D2-59A2DA880732}"/>
    <dgm:cxn modelId="{D9154DEB-6415-4EE6-9D49-52C891097EC2}" type="presOf" srcId="{6BB219CB-04A0-4B1A-BB18-286B62982B3A}" destId="{87503A13-214F-40A0-ACEC-D320ED94F6BB}" srcOrd="0" destOrd="0" presId="urn:microsoft.com/office/officeart/2005/8/layout/radial6"/>
    <dgm:cxn modelId="{592267F8-ABA7-4E0F-A025-B2B6381C7515}" type="presOf" srcId="{20626598-0B1C-475A-86D2-59A2DA880732}" destId="{55AFAF5D-21B3-4B5F-B88C-6572B5A7F354}" srcOrd="0" destOrd="0" presId="urn:microsoft.com/office/officeart/2005/8/layout/radial6"/>
    <dgm:cxn modelId="{101F5AFC-7255-4625-809C-E8C0ADD204BD}" srcId="{D21E4DB1-D2B7-4A57-B2F7-8A97BCFF9812}" destId="{6BB219CB-04A0-4B1A-BB18-286B62982B3A}" srcOrd="0" destOrd="0" parTransId="{F44EAC4D-D479-44CD-B529-0515A16069F8}" sibTransId="{D9C73D67-BC5B-4028-BABB-E1DEF4C68CA0}"/>
    <dgm:cxn modelId="{B04C24A7-972A-4757-8C08-EB76D12A2CB8}" type="presParOf" srcId="{0DE0DAFC-5B3E-4C4A-A366-93B7EC5DFBFD}" destId="{87503A13-214F-40A0-ACEC-D320ED94F6BB}" srcOrd="0" destOrd="0" presId="urn:microsoft.com/office/officeart/2005/8/layout/radial6"/>
    <dgm:cxn modelId="{6D5F263E-B80F-4A72-8D10-79778AF94704}" type="presParOf" srcId="{0DE0DAFC-5B3E-4C4A-A366-93B7EC5DFBFD}" destId="{BC0B7B80-0183-45F0-9287-CE7B551C3AE3}" srcOrd="1" destOrd="0" presId="urn:microsoft.com/office/officeart/2005/8/layout/radial6"/>
    <dgm:cxn modelId="{FE119D33-55B2-4264-9602-96F7CBB2BDA3}" type="presParOf" srcId="{0DE0DAFC-5B3E-4C4A-A366-93B7EC5DFBFD}" destId="{3B89206A-3EB1-4A9A-BFCD-F519025C3EA7}" srcOrd="2" destOrd="0" presId="urn:microsoft.com/office/officeart/2005/8/layout/radial6"/>
    <dgm:cxn modelId="{A57CD02E-BA9E-40A5-9F80-FF1948D5BDA1}" type="presParOf" srcId="{0DE0DAFC-5B3E-4C4A-A366-93B7EC5DFBFD}" destId="{55AFAF5D-21B3-4B5F-B88C-6572B5A7F354}" srcOrd="3" destOrd="0" presId="urn:microsoft.com/office/officeart/2005/8/layout/radial6"/>
    <dgm:cxn modelId="{4FB6978F-C84A-4606-B90C-C88E102CE28A}" type="presParOf" srcId="{0DE0DAFC-5B3E-4C4A-A366-93B7EC5DFBFD}" destId="{79D01F8E-FA7A-448A-9955-987205E91B98}" srcOrd="4" destOrd="0" presId="urn:microsoft.com/office/officeart/2005/8/layout/radial6"/>
    <dgm:cxn modelId="{64F9F115-CDC0-48E8-8D90-E938F42E3BBA}" type="presParOf" srcId="{0DE0DAFC-5B3E-4C4A-A366-93B7EC5DFBFD}" destId="{5E9C82FB-0BEA-4105-B0FD-F8B8FE82852A}" srcOrd="5" destOrd="0" presId="urn:microsoft.com/office/officeart/2005/8/layout/radial6"/>
    <dgm:cxn modelId="{11935D02-AEAC-41F1-8EB2-19207B618AC0}" type="presParOf" srcId="{0DE0DAFC-5B3E-4C4A-A366-93B7EC5DFBFD}" destId="{07538B23-8DCD-4CD8-AE0E-6FBE4C084945}" srcOrd="6" destOrd="0" presId="urn:microsoft.com/office/officeart/2005/8/layout/radial6"/>
    <dgm:cxn modelId="{D0F68E94-27DC-48B5-8B6E-99E857A384BB}" type="presParOf" srcId="{0DE0DAFC-5B3E-4C4A-A366-93B7EC5DFBFD}" destId="{95C89E42-9C77-43C7-9333-DCE0ED62FEED}" srcOrd="7" destOrd="0" presId="urn:microsoft.com/office/officeart/2005/8/layout/radial6"/>
    <dgm:cxn modelId="{A69C6A2A-F5E8-4E13-A8E4-FAEE52F54423}" type="presParOf" srcId="{0DE0DAFC-5B3E-4C4A-A366-93B7EC5DFBFD}" destId="{73C30C6C-EE2C-4A7C-89C5-48E399F568A2}" srcOrd="8" destOrd="0" presId="urn:microsoft.com/office/officeart/2005/8/layout/radial6"/>
    <dgm:cxn modelId="{D6E76488-3BEA-4D94-AB35-CB80ED5D67BA}" type="presParOf" srcId="{0DE0DAFC-5B3E-4C4A-A366-93B7EC5DFBFD}" destId="{CD479DE7-3ABB-40F6-80B0-C4A95C2FCAE9}" srcOrd="9" destOrd="0" presId="urn:microsoft.com/office/officeart/2005/8/layout/radial6"/>
    <dgm:cxn modelId="{E20F8F63-7EA4-4D97-815A-276ECB6365C8}" type="presParOf" srcId="{0DE0DAFC-5B3E-4C4A-A366-93B7EC5DFBFD}" destId="{FDA3DB15-16F0-4920-A294-15F4E433B083}" srcOrd="10" destOrd="0" presId="urn:microsoft.com/office/officeart/2005/8/layout/radial6"/>
    <dgm:cxn modelId="{FAA161FE-AB61-4CBA-BF2F-16B93DFAFBBD}" type="presParOf" srcId="{0DE0DAFC-5B3E-4C4A-A366-93B7EC5DFBFD}" destId="{C7AFC629-669A-425F-8322-4C1E81DAA74C}" srcOrd="11" destOrd="0" presId="urn:microsoft.com/office/officeart/2005/8/layout/radial6"/>
    <dgm:cxn modelId="{C2DE8E8F-C9AC-4FC4-BFD4-7AFB4AF1739C}" type="presParOf" srcId="{0DE0DAFC-5B3E-4C4A-A366-93B7EC5DFBFD}" destId="{FC547B14-127A-4EB5-950E-98EE8A1F2C3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347DAB-38D0-47E6-ADD0-156E11D5865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79EC5E5-0DD0-41AD-BFF3-9009B32DA403}">
      <dgm:prSet phldrT="[Text]" custT="1"/>
      <dgm:spPr>
        <a:solidFill>
          <a:schemeClr val="tx2"/>
        </a:solidFill>
      </dgm:spPr>
      <dgm:t>
        <a:bodyPr/>
        <a:lstStyle/>
        <a:p>
          <a:r>
            <a:rPr lang="en-US" sz="1200" dirty="0"/>
            <a:t>1. </a:t>
          </a:r>
          <a:r>
            <a:rPr lang="en-US" sz="1400" dirty="0"/>
            <a:t>Design Team</a:t>
          </a:r>
        </a:p>
      </dgm:t>
    </dgm:pt>
    <dgm:pt modelId="{E0953992-82C7-49C8-B916-28AD18659D82}" type="parTrans" cxnId="{280E3FD5-CF94-4B9F-BA79-8296750B4592}">
      <dgm:prSet/>
      <dgm:spPr/>
      <dgm:t>
        <a:bodyPr/>
        <a:lstStyle/>
        <a:p>
          <a:endParaRPr lang="en-US"/>
        </a:p>
      </dgm:t>
    </dgm:pt>
    <dgm:pt modelId="{E67BBE02-C6BB-4960-94B5-7682D59E18C7}" type="sibTrans" cxnId="{280E3FD5-CF94-4B9F-BA79-8296750B4592}">
      <dgm:prSet/>
      <dgm:spPr/>
      <dgm:t>
        <a:bodyPr/>
        <a:lstStyle/>
        <a:p>
          <a:endParaRPr lang="en-US"/>
        </a:p>
      </dgm:t>
    </dgm:pt>
    <dgm:pt modelId="{F11D7074-3169-460A-908E-D316FDD0CC66}">
      <dgm:prSet phldrT="[Text]" custT="1"/>
      <dgm:spPr>
        <a:solidFill>
          <a:schemeClr val="tx2"/>
        </a:solidFill>
      </dgm:spPr>
      <dgm:t>
        <a:bodyPr/>
        <a:lstStyle/>
        <a:p>
          <a:r>
            <a:rPr lang="en-US" sz="1200" dirty="0"/>
            <a:t>2. </a:t>
          </a:r>
          <a:r>
            <a:rPr lang="en-US" sz="1400" dirty="0"/>
            <a:t>Objectives</a:t>
          </a:r>
        </a:p>
      </dgm:t>
    </dgm:pt>
    <dgm:pt modelId="{D4E8C0B3-ACCE-4309-87D4-64F2F0A957E1}" type="parTrans" cxnId="{B9177AEB-FA53-4AA6-A7A6-89F2AC2145D3}">
      <dgm:prSet/>
      <dgm:spPr/>
      <dgm:t>
        <a:bodyPr/>
        <a:lstStyle/>
        <a:p>
          <a:endParaRPr lang="en-US"/>
        </a:p>
      </dgm:t>
    </dgm:pt>
    <dgm:pt modelId="{F53C42B7-2094-4BE3-BEF4-6D744A6C204D}" type="sibTrans" cxnId="{B9177AEB-FA53-4AA6-A7A6-89F2AC2145D3}">
      <dgm:prSet/>
      <dgm:spPr/>
      <dgm:t>
        <a:bodyPr/>
        <a:lstStyle/>
        <a:p>
          <a:endParaRPr lang="en-US"/>
        </a:p>
      </dgm:t>
    </dgm:pt>
    <dgm:pt modelId="{F7C0F65F-7DF3-4A7E-8964-CBAA1EA5F3D0}">
      <dgm:prSet phldrT="[Text]" custT="1"/>
      <dgm:spPr>
        <a:solidFill>
          <a:schemeClr val="tx2"/>
        </a:solidFill>
      </dgm:spPr>
      <dgm:t>
        <a:bodyPr/>
        <a:lstStyle/>
        <a:p>
          <a:r>
            <a:rPr lang="en-US" sz="1400" dirty="0"/>
            <a:t>3. Indicators</a:t>
          </a:r>
        </a:p>
      </dgm:t>
    </dgm:pt>
    <dgm:pt modelId="{AE2315AC-0E31-4602-B822-DF41694E3F66}" type="parTrans" cxnId="{E9BD6AB8-8C7F-42AA-932C-B28C19F9B9D4}">
      <dgm:prSet/>
      <dgm:spPr/>
      <dgm:t>
        <a:bodyPr/>
        <a:lstStyle/>
        <a:p>
          <a:endParaRPr lang="en-US"/>
        </a:p>
      </dgm:t>
    </dgm:pt>
    <dgm:pt modelId="{34E6BEF9-D34B-4473-84CE-63B2A3EAE823}" type="sibTrans" cxnId="{E9BD6AB8-8C7F-42AA-932C-B28C19F9B9D4}">
      <dgm:prSet/>
      <dgm:spPr/>
      <dgm:t>
        <a:bodyPr/>
        <a:lstStyle/>
        <a:p>
          <a:endParaRPr lang="en-US"/>
        </a:p>
      </dgm:t>
    </dgm:pt>
    <dgm:pt modelId="{91A7CBBA-0B9B-4D5A-8C4B-5BBE208F4441}">
      <dgm:prSet phldrT="[Text]" custT="1"/>
      <dgm:spPr>
        <a:solidFill>
          <a:schemeClr val="tx2"/>
        </a:solidFill>
      </dgm:spPr>
      <dgm:t>
        <a:bodyPr/>
        <a:lstStyle/>
        <a:p>
          <a:r>
            <a:rPr lang="en-US" sz="1200" dirty="0"/>
            <a:t>4. </a:t>
          </a:r>
          <a:r>
            <a:rPr lang="en-US" sz="1400" dirty="0"/>
            <a:t>Contingencies</a:t>
          </a:r>
        </a:p>
      </dgm:t>
    </dgm:pt>
    <dgm:pt modelId="{47343E72-606E-434E-A5B4-A0695B784A54}" type="parTrans" cxnId="{1E055F65-CCB8-4E4C-BC28-6038F13D9DB4}">
      <dgm:prSet/>
      <dgm:spPr/>
      <dgm:t>
        <a:bodyPr/>
        <a:lstStyle/>
        <a:p>
          <a:endParaRPr lang="en-US"/>
        </a:p>
      </dgm:t>
    </dgm:pt>
    <dgm:pt modelId="{43539DE5-A73F-4692-8FA0-2F888E9EA843}" type="sibTrans" cxnId="{1E055F65-CCB8-4E4C-BC28-6038F13D9DB4}">
      <dgm:prSet/>
      <dgm:spPr/>
      <dgm:t>
        <a:bodyPr/>
        <a:lstStyle/>
        <a:p>
          <a:endParaRPr lang="en-US"/>
        </a:p>
      </dgm:t>
    </dgm:pt>
    <dgm:pt modelId="{4D8ED896-A663-4A83-B7C9-23F90D8BB3FE}">
      <dgm:prSet phldrT="[Text]" custT="1"/>
      <dgm:spPr>
        <a:solidFill>
          <a:schemeClr val="tx2">
            <a:lumMod val="60000"/>
            <a:lumOff val="40000"/>
          </a:schemeClr>
        </a:solidFill>
      </dgm:spPr>
      <dgm:t>
        <a:bodyPr/>
        <a:lstStyle/>
        <a:p>
          <a:r>
            <a:rPr lang="en-US" sz="1200" dirty="0">
              <a:solidFill>
                <a:schemeClr val="tx1"/>
              </a:solidFill>
            </a:rPr>
            <a:t>5. </a:t>
          </a:r>
          <a:r>
            <a:rPr lang="en-US" sz="1400" dirty="0">
              <a:solidFill>
                <a:schemeClr val="tx1"/>
              </a:solidFill>
            </a:rPr>
            <a:t>Feedback Reports</a:t>
          </a:r>
        </a:p>
      </dgm:t>
    </dgm:pt>
    <dgm:pt modelId="{E92FC81D-27EF-481A-AF73-95E1B40E48D3}" type="parTrans" cxnId="{07DDA5DA-3758-488B-9AA0-7EB0D11D28D6}">
      <dgm:prSet/>
      <dgm:spPr/>
      <dgm:t>
        <a:bodyPr/>
        <a:lstStyle/>
        <a:p>
          <a:endParaRPr lang="en-US"/>
        </a:p>
      </dgm:t>
    </dgm:pt>
    <dgm:pt modelId="{41EF9EF0-D924-42FE-AE42-75C89392AD8B}" type="sibTrans" cxnId="{07DDA5DA-3758-488B-9AA0-7EB0D11D28D6}">
      <dgm:prSet/>
      <dgm:spPr/>
      <dgm:t>
        <a:bodyPr/>
        <a:lstStyle/>
        <a:p>
          <a:endParaRPr lang="en-US"/>
        </a:p>
      </dgm:t>
    </dgm:pt>
    <dgm:pt modelId="{5D4C3B33-D252-4A53-8B61-52AAFCAE4DDB}">
      <dgm:prSet phldrT="[Text]" custT="1"/>
      <dgm:spPr>
        <a:solidFill>
          <a:schemeClr val="tx2">
            <a:lumMod val="60000"/>
            <a:lumOff val="40000"/>
          </a:schemeClr>
        </a:solidFill>
      </dgm:spPr>
      <dgm:t>
        <a:bodyPr/>
        <a:lstStyle/>
        <a:p>
          <a:r>
            <a:rPr lang="en-US" sz="1200" dirty="0">
              <a:solidFill>
                <a:schemeClr val="tx1"/>
              </a:solidFill>
            </a:rPr>
            <a:t>6</a:t>
          </a:r>
          <a:r>
            <a:rPr lang="en-US" sz="1400" dirty="0">
              <a:solidFill>
                <a:schemeClr val="tx1"/>
              </a:solidFill>
            </a:rPr>
            <a:t>. Feedback Meetings</a:t>
          </a:r>
        </a:p>
      </dgm:t>
    </dgm:pt>
    <dgm:pt modelId="{C298A633-8C77-4834-9D97-B5ED37930C73}" type="parTrans" cxnId="{F98D05AB-3B2C-4109-AA3F-D732BC7401AB}">
      <dgm:prSet/>
      <dgm:spPr/>
      <dgm:t>
        <a:bodyPr/>
        <a:lstStyle/>
        <a:p>
          <a:endParaRPr lang="en-US"/>
        </a:p>
      </dgm:t>
    </dgm:pt>
    <dgm:pt modelId="{E80CF818-D5F5-400E-9102-BEFCCE5E63ED}" type="sibTrans" cxnId="{F98D05AB-3B2C-4109-AA3F-D732BC7401AB}">
      <dgm:prSet/>
      <dgm:spPr/>
      <dgm:t>
        <a:bodyPr/>
        <a:lstStyle/>
        <a:p>
          <a:endParaRPr lang="en-US"/>
        </a:p>
      </dgm:t>
    </dgm:pt>
    <dgm:pt modelId="{04CD002A-0595-48A1-A06E-5F80749B4A7C}">
      <dgm:prSet phldrT="[Text]" custT="1"/>
      <dgm:spPr>
        <a:solidFill>
          <a:schemeClr val="tx2">
            <a:lumMod val="60000"/>
            <a:lumOff val="40000"/>
          </a:schemeClr>
        </a:solidFill>
      </dgm:spPr>
      <dgm:t>
        <a:bodyPr/>
        <a:lstStyle/>
        <a:p>
          <a:r>
            <a:rPr lang="en-US" sz="1200" dirty="0">
              <a:solidFill>
                <a:schemeClr val="tx1"/>
              </a:solidFill>
            </a:rPr>
            <a:t>7</a:t>
          </a:r>
          <a:r>
            <a:rPr lang="en-US" sz="1400" dirty="0">
              <a:solidFill>
                <a:schemeClr val="tx1"/>
              </a:solidFill>
            </a:rPr>
            <a:t>. Periodically Review Systems</a:t>
          </a:r>
        </a:p>
      </dgm:t>
    </dgm:pt>
    <dgm:pt modelId="{436A53FA-C81D-457B-A006-DB1459F735D8}" type="parTrans" cxnId="{7FBB918E-7115-47DC-8F25-559FBECC2B4D}">
      <dgm:prSet/>
      <dgm:spPr/>
      <dgm:t>
        <a:bodyPr/>
        <a:lstStyle/>
        <a:p>
          <a:endParaRPr lang="en-US"/>
        </a:p>
      </dgm:t>
    </dgm:pt>
    <dgm:pt modelId="{DDC912DC-843F-4ED7-901B-521BC680DF19}" type="sibTrans" cxnId="{7FBB918E-7115-47DC-8F25-559FBECC2B4D}">
      <dgm:prSet/>
      <dgm:spPr/>
      <dgm:t>
        <a:bodyPr/>
        <a:lstStyle/>
        <a:p>
          <a:endParaRPr lang="en-US"/>
        </a:p>
      </dgm:t>
    </dgm:pt>
    <dgm:pt modelId="{FD121B17-DB80-4F2D-A26F-2B80AF129740}" type="pres">
      <dgm:prSet presAssocID="{DC347DAB-38D0-47E6-ADD0-156E11D58656}" presName="linear" presStyleCnt="0">
        <dgm:presLayoutVars>
          <dgm:dir/>
          <dgm:animLvl val="lvl"/>
          <dgm:resizeHandles val="exact"/>
        </dgm:presLayoutVars>
      </dgm:prSet>
      <dgm:spPr/>
    </dgm:pt>
    <dgm:pt modelId="{D2025641-41AE-4310-B893-5745514E8354}" type="pres">
      <dgm:prSet presAssocID="{679EC5E5-0DD0-41AD-BFF3-9009B32DA403}" presName="parentLin" presStyleCnt="0"/>
      <dgm:spPr/>
    </dgm:pt>
    <dgm:pt modelId="{CDAC051C-DFB2-4DC6-ACC8-C0B90BC9A758}" type="pres">
      <dgm:prSet presAssocID="{679EC5E5-0DD0-41AD-BFF3-9009B32DA403}" presName="parentLeftMargin" presStyleLbl="node1" presStyleIdx="0" presStyleCnt="7"/>
      <dgm:spPr/>
    </dgm:pt>
    <dgm:pt modelId="{63B84FB7-5A11-4E1A-84BC-5C588AC98FB6}" type="pres">
      <dgm:prSet presAssocID="{679EC5E5-0DD0-41AD-BFF3-9009B32DA403}" presName="parentText" presStyleLbl="node1" presStyleIdx="0" presStyleCnt="7" custScaleX="50000">
        <dgm:presLayoutVars>
          <dgm:chMax val="0"/>
          <dgm:bulletEnabled val="1"/>
        </dgm:presLayoutVars>
      </dgm:prSet>
      <dgm:spPr/>
    </dgm:pt>
    <dgm:pt modelId="{773007F4-4BBB-49A3-9640-B9C034693D99}" type="pres">
      <dgm:prSet presAssocID="{679EC5E5-0DD0-41AD-BFF3-9009B32DA403}" presName="negativeSpace" presStyleCnt="0"/>
      <dgm:spPr/>
    </dgm:pt>
    <dgm:pt modelId="{A5A364C6-FF36-41B9-8075-AB7F2999AA53}" type="pres">
      <dgm:prSet presAssocID="{679EC5E5-0DD0-41AD-BFF3-9009B32DA403}" presName="childText" presStyleLbl="conFgAcc1" presStyleIdx="0" presStyleCnt="7">
        <dgm:presLayoutVars>
          <dgm:bulletEnabled val="1"/>
        </dgm:presLayoutVars>
      </dgm:prSet>
      <dgm:spPr>
        <a:ln>
          <a:solidFill>
            <a:schemeClr val="tx2">
              <a:lumMod val="40000"/>
              <a:lumOff val="60000"/>
            </a:schemeClr>
          </a:solidFill>
        </a:ln>
      </dgm:spPr>
    </dgm:pt>
    <dgm:pt modelId="{CE590E13-0FEC-4095-AA69-E45523365EF9}" type="pres">
      <dgm:prSet presAssocID="{E67BBE02-C6BB-4960-94B5-7682D59E18C7}" presName="spaceBetweenRectangles" presStyleCnt="0"/>
      <dgm:spPr/>
    </dgm:pt>
    <dgm:pt modelId="{990BFD2D-FBE4-48DB-B623-73AC4391E8F5}" type="pres">
      <dgm:prSet presAssocID="{F11D7074-3169-460A-908E-D316FDD0CC66}" presName="parentLin" presStyleCnt="0"/>
      <dgm:spPr/>
    </dgm:pt>
    <dgm:pt modelId="{26923474-34B6-4650-9B4A-649333A17076}" type="pres">
      <dgm:prSet presAssocID="{F11D7074-3169-460A-908E-D316FDD0CC66}" presName="parentLeftMargin" presStyleLbl="node1" presStyleIdx="0" presStyleCnt="7"/>
      <dgm:spPr/>
    </dgm:pt>
    <dgm:pt modelId="{DF2BF3F9-7573-48AF-A1D1-2EC7FC30EE65}" type="pres">
      <dgm:prSet presAssocID="{F11D7074-3169-460A-908E-D316FDD0CC66}" presName="parentText" presStyleLbl="node1" presStyleIdx="1" presStyleCnt="7" custScaleX="58254">
        <dgm:presLayoutVars>
          <dgm:chMax val="0"/>
          <dgm:bulletEnabled val="1"/>
        </dgm:presLayoutVars>
      </dgm:prSet>
      <dgm:spPr/>
    </dgm:pt>
    <dgm:pt modelId="{F23BEC15-4DF8-4857-9680-F4A0B2F5CC35}" type="pres">
      <dgm:prSet presAssocID="{F11D7074-3169-460A-908E-D316FDD0CC66}" presName="negativeSpace" presStyleCnt="0"/>
      <dgm:spPr/>
    </dgm:pt>
    <dgm:pt modelId="{8F7AD866-94BF-4913-90C5-AA1ACD78901C}" type="pres">
      <dgm:prSet presAssocID="{F11D7074-3169-460A-908E-D316FDD0CC66}" presName="childText" presStyleLbl="conFgAcc1" presStyleIdx="1" presStyleCnt="7">
        <dgm:presLayoutVars>
          <dgm:bulletEnabled val="1"/>
        </dgm:presLayoutVars>
      </dgm:prSet>
      <dgm:spPr>
        <a:ln>
          <a:solidFill>
            <a:schemeClr val="tx2">
              <a:lumMod val="40000"/>
              <a:lumOff val="60000"/>
            </a:schemeClr>
          </a:solidFill>
        </a:ln>
      </dgm:spPr>
    </dgm:pt>
    <dgm:pt modelId="{4DDA38E2-204C-4583-AA9E-D7DC46E300B1}" type="pres">
      <dgm:prSet presAssocID="{F53C42B7-2094-4BE3-BEF4-6D744A6C204D}" presName="spaceBetweenRectangles" presStyleCnt="0"/>
      <dgm:spPr/>
    </dgm:pt>
    <dgm:pt modelId="{BFC9017C-50A9-46D5-B949-CE9240D2BA87}" type="pres">
      <dgm:prSet presAssocID="{F7C0F65F-7DF3-4A7E-8964-CBAA1EA5F3D0}" presName="parentLin" presStyleCnt="0"/>
      <dgm:spPr/>
    </dgm:pt>
    <dgm:pt modelId="{F8831561-582B-4138-A09F-8A76F28BB995}" type="pres">
      <dgm:prSet presAssocID="{F7C0F65F-7DF3-4A7E-8964-CBAA1EA5F3D0}" presName="parentLeftMargin" presStyleLbl="node1" presStyleIdx="1" presStyleCnt="7"/>
      <dgm:spPr/>
    </dgm:pt>
    <dgm:pt modelId="{65BA6313-4140-4AFD-BDDF-DBF6A6D34085}" type="pres">
      <dgm:prSet presAssocID="{F7C0F65F-7DF3-4A7E-8964-CBAA1EA5F3D0}" presName="parentText" presStyleLbl="node1" presStyleIdx="2" presStyleCnt="7" custScaleX="66667">
        <dgm:presLayoutVars>
          <dgm:chMax val="0"/>
          <dgm:bulletEnabled val="1"/>
        </dgm:presLayoutVars>
      </dgm:prSet>
      <dgm:spPr/>
    </dgm:pt>
    <dgm:pt modelId="{44E4855C-3E94-4D5C-A87A-2758DA6E5130}" type="pres">
      <dgm:prSet presAssocID="{F7C0F65F-7DF3-4A7E-8964-CBAA1EA5F3D0}" presName="negativeSpace" presStyleCnt="0"/>
      <dgm:spPr/>
    </dgm:pt>
    <dgm:pt modelId="{C8835473-9085-406D-9E71-E9544CC8C1AE}" type="pres">
      <dgm:prSet presAssocID="{F7C0F65F-7DF3-4A7E-8964-CBAA1EA5F3D0}" presName="childText" presStyleLbl="conFgAcc1" presStyleIdx="2" presStyleCnt="7">
        <dgm:presLayoutVars>
          <dgm:bulletEnabled val="1"/>
        </dgm:presLayoutVars>
      </dgm:prSet>
      <dgm:spPr>
        <a:ln>
          <a:solidFill>
            <a:schemeClr val="tx2">
              <a:lumMod val="40000"/>
              <a:lumOff val="60000"/>
            </a:schemeClr>
          </a:solidFill>
        </a:ln>
      </dgm:spPr>
    </dgm:pt>
    <dgm:pt modelId="{63C914F2-42AB-4A10-8274-403C4AA2903E}" type="pres">
      <dgm:prSet presAssocID="{34E6BEF9-D34B-4473-84CE-63B2A3EAE823}" presName="spaceBetweenRectangles" presStyleCnt="0"/>
      <dgm:spPr/>
    </dgm:pt>
    <dgm:pt modelId="{955599AC-4A9D-49F7-8B59-0A3D80EAE868}" type="pres">
      <dgm:prSet presAssocID="{91A7CBBA-0B9B-4D5A-8C4B-5BBE208F4441}" presName="parentLin" presStyleCnt="0"/>
      <dgm:spPr/>
    </dgm:pt>
    <dgm:pt modelId="{1128DA80-CCAA-4BBA-B298-977C789BD200}" type="pres">
      <dgm:prSet presAssocID="{91A7CBBA-0B9B-4D5A-8C4B-5BBE208F4441}" presName="parentLeftMargin" presStyleLbl="node1" presStyleIdx="2" presStyleCnt="7"/>
      <dgm:spPr/>
    </dgm:pt>
    <dgm:pt modelId="{11FCA4E5-4091-4EBE-B354-A15A5959430B}" type="pres">
      <dgm:prSet presAssocID="{91A7CBBA-0B9B-4D5A-8C4B-5BBE208F4441}" presName="parentText" presStyleLbl="node1" presStyleIdx="3" presStyleCnt="7" custScaleX="74921" custLinFactNeighborX="-4829" custLinFactNeighborY="10646">
        <dgm:presLayoutVars>
          <dgm:chMax val="0"/>
          <dgm:bulletEnabled val="1"/>
        </dgm:presLayoutVars>
      </dgm:prSet>
      <dgm:spPr/>
    </dgm:pt>
    <dgm:pt modelId="{5DC547D4-FD53-42BA-91CB-AD87F815228A}" type="pres">
      <dgm:prSet presAssocID="{91A7CBBA-0B9B-4D5A-8C4B-5BBE208F4441}" presName="negativeSpace" presStyleCnt="0"/>
      <dgm:spPr/>
    </dgm:pt>
    <dgm:pt modelId="{727ED37A-300E-402E-BC22-B85B706D6AFB}" type="pres">
      <dgm:prSet presAssocID="{91A7CBBA-0B9B-4D5A-8C4B-5BBE208F4441}" presName="childText" presStyleLbl="conFgAcc1" presStyleIdx="3" presStyleCnt="7">
        <dgm:presLayoutVars>
          <dgm:bulletEnabled val="1"/>
        </dgm:presLayoutVars>
      </dgm:prSet>
      <dgm:spPr>
        <a:ln>
          <a:solidFill>
            <a:schemeClr val="tx2">
              <a:lumMod val="40000"/>
              <a:lumOff val="60000"/>
            </a:schemeClr>
          </a:solidFill>
        </a:ln>
      </dgm:spPr>
    </dgm:pt>
    <dgm:pt modelId="{6982F7A3-BD8E-4FC8-871C-190DAECABC24}" type="pres">
      <dgm:prSet presAssocID="{43539DE5-A73F-4692-8FA0-2F888E9EA843}" presName="spaceBetweenRectangles" presStyleCnt="0"/>
      <dgm:spPr/>
    </dgm:pt>
    <dgm:pt modelId="{053D4D21-3EE1-486A-8337-B84185995BBC}" type="pres">
      <dgm:prSet presAssocID="{4D8ED896-A663-4A83-B7C9-23F90D8BB3FE}" presName="parentLin" presStyleCnt="0"/>
      <dgm:spPr/>
    </dgm:pt>
    <dgm:pt modelId="{40B3C314-2BF1-4F11-B3CC-6E1F83305955}" type="pres">
      <dgm:prSet presAssocID="{4D8ED896-A663-4A83-B7C9-23F90D8BB3FE}" presName="parentLeftMargin" presStyleLbl="node1" presStyleIdx="3" presStyleCnt="7"/>
      <dgm:spPr/>
    </dgm:pt>
    <dgm:pt modelId="{318B9714-349D-4C0C-B163-8E0FB92FC07B}" type="pres">
      <dgm:prSet presAssocID="{4D8ED896-A663-4A83-B7C9-23F90D8BB3FE}" presName="parentText" presStyleLbl="node1" presStyleIdx="4" presStyleCnt="7" custScaleX="83333">
        <dgm:presLayoutVars>
          <dgm:chMax val="0"/>
          <dgm:bulletEnabled val="1"/>
        </dgm:presLayoutVars>
      </dgm:prSet>
      <dgm:spPr/>
    </dgm:pt>
    <dgm:pt modelId="{795E8F12-896F-432A-9A28-8CAF8B161E47}" type="pres">
      <dgm:prSet presAssocID="{4D8ED896-A663-4A83-B7C9-23F90D8BB3FE}" presName="negativeSpace" presStyleCnt="0"/>
      <dgm:spPr/>
    </dgm:pt>
    <dgm:pt modelId="{A103E503-EFA4-436E-A92A-33A446C2DA00}" type="pres">
      <dgm:prSet presAssocID="{4D8ED896-A663-4A83-B7C9-23F90D8BB3FE}" presName="childText" presStyleLbl="conFgAcc1" presStyleIdx="4" presStyleCnt="7">
        <dgm:presLayoutVars>
          <dgm:bulletEnabled val="1"/>
        </dgm:presLayoutVars>
      </dgm:prSet>
      <dgm:spPr>
        <a:ln>
          <a:solidFill>
            <a:schemeClr val="tx2">
              <a:lumMod val="40000"/>
              <a:lumOff val="60000"/>
            </a:schemeClr>
          </a:solidFill>
        </a:ln>
      </dgm:spPr>
    </dgm:pt>
    <dgm:pt modelId="{795C409D-8A87-4103-BA2D-FA7CF203DA27}" type="pres">
      <dgm:prSet presAssocID="{41EF9EF0-D924-42FE-AE42-75C89392AD8B}" presName="spaceBetweenRectangles" presStyleCnt="0"/>
      <dgm:spPr/>
    </dgm:pt>
    <dgm:pt modelId="{E1F892A3-E8E8-4B3C-A098-31CBD9AE2E9D}" type="pres">
      <dgm:prSet presAssocID="{5D4C3B33-D252-4A53-8B61-52AAFCAE4DDB}" presName="parentLin" presStyleCnt="0"/>
      <dgm:spPr/>
    </dgm:pt>
    <dgm:pt modelId="{C8C9CEB7-EDD5-4C28-AE7E-77F4E8F18208}" type="pres">
      <dgm:prSet presAssocID="{5D4C3B33-D252-4A53-8B61-52AAFCAE4DDB}" presName="parentLeftMargin" presStyleLbl="node1" presStyleIdx="4" presStyleCnt="7"/>
      <dgm:spPr/>
    </dgm:pt>
    <dgm:pt modelId="{17A89C2D-4BBB-4642-BD3C-A79A98B0080D}" type="pres">
      <dgm:prSet presAssocID="{5D4C3B33-D252-4A53-8B61-52AAFCAE4DDB}" presName="parentText" presStyleLbl="node1" presStyleIdx="5" presStyleCnt="7" custScaleX="91746">
        <dgm:presLayoutVars>
          <dgm:chMax val="0"/>
          <dgm:bulletEnabled val="1"/>
        </dgm:presLayoutVars>
      </dgm:prSet>
      <dgm:spPr/>
    </dgm:pt>
    <dgm:pt modelId="{672DA9A8-346D-4F6B-987F-B2B9783FACA1}" type="pres">
      <dgm:prSet presAssocID="{5D4C3B33-D252-4A53-8B61-52AAFCAE4DDB}" presName="negativeSpace" presStyleCnt="0"/>
      <dgm:spPr/>
    </dgm:pt>
    <dgm:pt modelId="{B574FFBA-103A-4C98-BC62-148A1A3B579B}" type="pres">
      <dgm:prSet presAssocID="{5D4C3B33-D252-4A53-8B61-52AAFCAE4DDB}" presName="childText" presStyleLbl="conFgAcc1" presStyleIdx="5" presStyleCnt="7">
        <dgm:presLayoutVars>
          <dgm:bulletEnabled val="1"/>
        </dgm:presLayoutVars>
      </dgm:prSet>
      <dgm:spPr>
        <a:ln>
          <a:solidFill>
            <a:schemeClr val="tx2">
              <a:lumMod val="40000"/>
              <a:lumOff val="60000"/>
            </a:schemeClr>
          </a:solidFill>
        </a:ln>
      </dgm:spPr>
    </dgm:pt>
    <dgm:pt modelId="{F904C4DC-636E-4BDD-8C72-E32660F383D4}" type="pres">
      <dgm:prSet presAssocID="{E80CF818-D5F5-400E-9102-BEFCCE5E63ED}" presName="spaceBetweenRectangles" presStyleCnt="0"/>
      <dgm:spPr/>
    </dgm:pt>
    <dgm:pt modelId="{78089025-0E27-479E-8935-CF140CBE2590}" type="pres">
      <dgm:prSet presAssocID="{04CD002A-0595-48A1-A06E-5F80749B4A7C}" presName="parentLin" presStyleCnt="0"/>
      <dgm:spPr/>
    </dgm:pt>
    <dgm:pt modelId="{450EB943-0749-435C-A2E5-0D05A96834DA}" type="pres">
      <dgm:prSet presAssocID="{04CD002A-0595-48A1-A06E-5F80749B4A7C}" presName="parentLeftMargin" presStyleLbl="node1" presStyleIdx="5" presStyleCnt="7"/>
      <dgm:spPr/>
    </dgm:pt>
    <dgm:pt modelId="{89416A7B-D440-4C89-A5B4-D7BC8E73DBA8}" type="pres">
      <dgm:prSet presAssocID="{04CD002A-0595-48A1-A06E-5F80749B4A7C}" presName="parentText" presStyleLbl="node1" presStyleIdx="6" presStyleCnt="7">
        <dgm:presLayoutVars>
          <dgm:chMax val="0"/>
          <dgm:bulletEnabled val="1"/>
        </dgm:presLayoutVars>
      </dgm:prSet>
      <dgm:spPr/>
    </dgm:pt>
    <dgm:pt modelId="{5F957D71-54E7-4673-A658-2C6F8E0CCCD8}" type="pres">
      <dgm:prSet presAssocID="{04CD002A-0595-48A1-A06E-5F80749B4A7C}" presName="negativeSpace" presStyleCnt="0"/>
      <dgm:spPr/>
    </dgm:pt>
    <dgm:pt modelId="{7578D1E6-CC83-4E2F-AB6B-713B15A80FF1}" type="pres">
      <dgm:prSet presAssocID="{04CD002A-0595-48A1-A06E-5F80749B4A7C}" presName="childText" presStyleLbl="conFgAcc1" presStyleIdx="6" presStyleCnt="7">
        <dgm:presLayoutVars>
          <dgm:bulletEnabled val="1"/>
        </dgm:presLayoutVars>
      </dgm:prSet>
      <dgm:spPr>
        <a:ln>
          <a:solidFill>
            <a:schemeClr val="tx2">
              <a:lumMod val="40000"/>
              <a:lumOff val="60000"/>
            </a:schemeClr>
          </a:solidFill>
        </a:ln>
      </dgm:spPr>
    </dgm:pt>
  </dgm:ptLst>
  <dgm:cxnLst>
    <dgm:cxn modelId="{9AD11807-FB13-4C69-9EE9-71C5FE9E37BC}" type="presOf" srcId="{4D8ED896-A663-4A83-B7C9-23F90D8BB3FE}" destId="{40B3C314-2BF1-4F11-B3CC-6E1F83305955}" srcOrd="0" destOrd="0" presId="urn:microsoft.com/office/officeart/2005/8/layout/list1"/>
    <dgm:cxn modelId="{B38DEE12-C5B1-4132-A975-E22CD7C32A66}" type="presOf" srcId="{91A7CBBA-0B9B-4D5A-8C4B-5BBE208F4441}" destId="{11FCA4E5-4091-4EBE-B354-A15A5959430B}" srcOrd="1" destOrd="0" presId="urn:microsoft.com/office/officeart/2005/8/layout/list1"/>
    <dgm:cxn modelId="{7D140926-22B2-4EE7-A44D-F0040D479C03}" type="presOf" srcId="{04CD002A-0595-48A1-A06E-5F80749B4A7C}" destId="{450EB943-0749-435C-A2E5-0D05A96834DA}" srcOrd="0" destOrd="0" presId="urn:microsoft.com/office/officeart/2005/8/layout/list1"/>
    <dgm:cxn modelId="{BAB43B3A-9F6A-4012-8A5A-9DF55C45BA44}" type="presOf" srcId="{DC347DAB-38D0-47E6-ADD0-156E11D58656}" destId="{FD121B17-DB80-4F2D-A26F-2B80AF129740}" srcOrd="0" destOrd="0" presId="urn:microsoft.com/office/officeart/2005/8/layout/list1"/>
    <dgm:cxn modelId="{00A9A144-B0B9-48DD-A394-A3F54BF521B0}" type="presOf" srcId="{5D4C3B33-D252-4A53-8B61-52AAFCAE4DDB}" destId="{17A89C2D-4BBB-4642-BD3C-A79A98B0080D}" srcOrd="1" destOrd="0" presId="urn:microsoft.com/office/officeart/2005/8/layout/list1"/>
    <dgm:cxn modelId="{1E055F65-CCB8-4E4C-BC28-6038F13D9DB4}" srcId="{DC347DAB-38D0-47E6-ADD0-156E11D58656}" destId="{91A7CBBA-0B9B-4D5A-8C4B-5BBE208F4441}" srcOrd="3" destOrd="0" parTransId="{47343E72-606E-434E-A5B4-A0695B784A54}" sibTransId="{43539DE5-A73F-4692-8FA0-2F888E9EA843}"/>
    <dgm:cxn modelId="{52966D4B-8E4D-4155-A360-18AF94737096}" type="presOf" srcId="{04CD002A-0595-48A1-A06E-5F80749B4A7C}" destId="{89416A7B-D440-4C89-A5B4-D7BC8E73DBA8}" srcOrd="1" destOrd="0" presId="urn:microsoft.com/office/officeart/2005/8/layout/list1"/>
    <dgm:cxn modelId="{23113D72-7AB7-413D-97C7-F46430451F7E}" type="presOf" srcId="{F11D7074-3169-460A-908E-D316FDD0CC66}" destId="{26923474-34B6-4650-9B4A-649333A17076}" srcOrd="0" destOrd="0" presId="urn:microsoft.com/office/officeart/2005/8/layout/list1"/>
    <dgm:cxn modelId="{E6F80754-87D7-4CCC-B642-AC70750B94FE}" type="presOf" srcId="{F7C0F65F-7DF3-4A7E-8964-CBAA1EA5F3D0}" destId="{F8831561-582B-4138-A09F-8A76F28BB995}" srcOrd="0" destOrd="0" presId="urn:microsoft.com/office/officeart/2005/8/layout/list1"/>
    <dgm:cxn modelId="{08BB388C-79BE-4581-8874-8C1B2F8D27D3}" type="presOf" srcId="{4D8ED896-A663-4A83-B7C9-23F90D8BB3FE}" destId="{318B9714-349D-4C0C-B163-8E0FB92FC07B}" srcOrd="1" destOrd="0" presId="urn:microsoft.com/office/officeart/2005/8/layout/list1"/>
    <dgm:cxn modelId="{7FBB918E-7115-47DC-8F25-559FBECC2B4D}" srcId="{DC347DAB-38D0-47E6-ADD0-156E11D58656}" destId="{04CD002A-0595-48A1-A06E-5F80749B4A7C}" srcOrd="6" destOrd="0" parTransId="{436A53FA-C81D-457B-A006-DB1459F735D8}" sibTransId="{DDC912DC-843F-4ED7-901B-521BC680DF19}"/>
    <dgm:cxn modelId="{FC81BB97-0D09-4DB2-829A-31C70779D130}" type="presOf" srcId="{5D4C3B33-D252-4A53-8B61-52AAFCAE4DDB}" destId="{C8C9CEB7-EDD5-4C28-AE7E-77F4E8F18208}" srcOrd="0" destOrd="0" presId="urn:microsoft.com/office/officeart/2005/8/layout/list1"/>
    <dgm:cxn modelId="{F22FEFAA-4633-46AD-8624-49F29384DAA1}" type="presOf" srcId="{91A7CBBA-0B9B-4D5A-8C4B-5BBE208F4441}" destId="{1128DA80-CCAA-4BBA-B298-977C789BD200}" srcOrd="0" destOrd="0" presId="urn:microsoft.com/office/officeart/2005/8/layout/list1"/>
    <dgm:cxn modelId="{F98D05AB-3B2C-4109-AA3F-D732BC7401AB}" srcId="{DC347DAB-38D0-47E6-ADD0-156E11D58656}" destId="{5D4C3B33-D252-4A53-8B61-52AAFCAE4DDB}" srcOrd="5" destOrd="0" parTransId="{C298A633-8C77-4834-9D97-B5ED37930C73}" sibTransId="{E80CF818-D5F5-400E-9102-BEFCCE5E63ED}"/>
    <dgm:cxn modelId="{7E44E4B0-FE86-4F40-83B0-AAA5DF3B9AE3}" type="presOf" srcId="{679EC5E5-0DD0-41AD-BFF3-9009B32DA403}" destId="{63B84FB7-5A11-4E1A-84BC-5C588AC98FB6}" srcOrd="1" destOrd="0" presId="urn:microsoft.com/office/officeart/2005/8/layout/list1"/>
    <dgm:cxn modelId="{E9BD6AB8-8C7F-42AA-932C-B28C19F9B9D4}" srcId="{DC347DAB-38D0-47E6-ADD0-156E11D58656}" destId="{F7C0F65F-7DF3-4A7E-8964-CBAA1EA5F3D0}" srcOrd="2" destOrd="0" parTransId="{AE2315AC-0E31-4602-B822-DF41694E3F66}" sibTransId="{34E6BEF9-D34B-4473-84CE-63B2A3EAE823}"/>
    <dgm:cxn modelId="{EC4A1ABB-37B7-4F28-980A-EC36E5B9986F}" type="presOf" srcId="{F11D7074-3169-460A-908E-D316FDD0CC66}" destId="{DF2BF3F9-7573-48AF-A1D1-2EC7FC30EE65}" srcOrd="1" destOrd="0" presId="urn:microsoft.com/office/officeart/2005/8/layout/list1"/>
    <dgm:cxn modelId="{DB7E7BBF-681E-4BA6-9714-56C75282FA23}" type="presOf" srcId="{F7C0F65F-7DF3-4A7E-8964-CBAA1EA5F3D0}" destId="{65BA6313-4140-4AFD-BDDF-DBF6A6D34085}" srcOrd="1" destOrd="0" presId="urn:microsoft.com/office/officeart/2005/8/layout/list1"/>
    <dgm:cxn modelId="{2FDF0ED2-97A3-4171-B987-E5737F6407D0}" type="presOf" srcId="{679EC5E5-0DD0-41AD-BFF3-9009B32DA403}" destId="{CDAC051C-DFB2-4DC6-ACC8-C0B90BC9A758}" srcOrd="0" destOrd="0" presId="urn:microsoft.com/office/officeart/2005/8/layout/list1"/>
    <dgm:cxn modelId="{280E3FD5-CF94-4B9F-BA79-8296750B4592}" srcId="{DC347DAB-38D0-47E6-ADD0-156E11D58656}" destId="{679EC5E5-0DD0-41AD-BFF3-9009B32DA403}" srcOrd="0" destOrd="0" parTransId="{E0953992-82C7-49C8-B916-28AD18659D82}" sibTransId="{E67BBE02-C6BB-4960-94B5-7682D59E18C7}"/>
    <dgm:cxn modelId="{07DDA5DA-3758-488B-9AA0-7EB0D11D28D6}" srcId="{DC347DAB-38D0-47E6-ADD0-156E11D58656}" destId="{4D8ED896-A663-4A83-B7C9-23F90D8BB3FE}" srcOrd="4" destOrd="0" parTransId="{E92FC81D-27EF-481A-AF73-95E1B40E48D3}" sibTransId="{41EF9EF0-D924-42FE-AE42-75C89392AD8B}"/>
    <dgm:cxn modelId="{B9177AEB-FA53-4AA6-A7A6-89F2AC2145D3}" srcId="{DC347DAB-38D0-47E6-ADD0-156E11D58656}" destId="{F11D7074-3169-460A-908E-D316FDD0CC66}" srcOrd="1" destOrd="0" parTransId="{D4E8C0B3-ACCE-4309-87D4-64F2F0A957E1}" sibTransId="{F53C42B7-2094-4BE3-BEF4-6D744A6C204D}"/>
    <dgm:cxn modelId="{AD8BEFDF-C8CF-45F5-BDBB-4BDF8F119BFF}" type="presParOf" srcId="{FD121B17-DB80-4F2D-A26F-2B80AF129740}" destId="{D2025641-41AE-4310-B893-5745514E8354}" srcOrd="0" destOrd="0" presId="urn:microsoft.com/office/officeart/2005/8/layout/list1"/>
    <dgm:cxn modelId="{F40F591B-05AE-46D2-9653-791713B69BE1}" type="presParOf" srcId="{D2025641-41AE-4310-B893-5745514E8354}" destId="{CDAC051C-DFB2-4DC6-ACC8-C0B90BC9A758}" srcOrd="0" destOrd="0" presId="urn:microsoft.com/office/officeart/2005/8/layout/list1"/>
    <dgm:cxn modelId="{3F479CCA-D382-4C3A-8DD4-B78F4AA9774E}" type="presParOf" srcId="{D2025641-41AE-4310-B893-5745514E8354}" destId="{63B84FB7-5A11-4E1A-84BC-5C588AC98FB6}" srcOrd="1" destOrd="0" presId="urn:microsoft.com/office/officeart/2005/8/layout/list1"/>
    <dgm:cxn modelId="{426077F4-1CAF-4405-A0A6-18795AE27C2A}" type="presParOf" srcId="{FD121B17-DB80-4F2D-A26F-2B80AF129740}" destId="{773007F4-4BBB-49A3-9640-B9C034693D99}" srcOrd="1" destOrd="0" presId="urn:microsoft.com/office/officeart/2005/8/layout/list1"/>
    <dgm:cxn modelId="{538ED7DF-D209-42AA-97B0-5DD920BE98BF}" type="presParOf" srcId="{FD121B17-DB80-4F2D-A26F-2B80AF129740}" destId="{A5A364C6-FF36-41B9-8075-AB7F2999AA53}" srcOrd="2" destOrd="0" presId="urn:microsoft.com/office/officeart/2005/8/layout/list1"/>
    <dgm:cxn modelId="{5EF53BAC-B3AD-4CD4-A917-AA1E9C034EFB}" type="presParOf" srcId="{FD121B17-DB80-4F2D-A26F-2B80AF129740}" destId="{CE590E13-0FEC-4095-AA69-E45523365EF9}" srcOrd="3" destOrd="0" presId="urn:microsoft.com/office/officeart/2005/8/layout/list1"/>
    <dgm:cxn modelId="{7B983AC2-805E-4731-9FAA-DAF3CB436019}" type="presParOf" srcId="{FD121B17-DB80-4F2D-A26F-2B80AF129740}" destId="{990BFD2D-FBE4-48DB-B623-73AC4391E8F5}" srcOrd="4" destOrd="0" presId="urn:microsoft.com/office/officeart/2005/8/layout/list1"/>
    <dgm:cxn modelId="{9C388125-9D22-4CEF-8848-091312F895D1}" type="presParOf" srcId="{990BFD2D-FBE4-48DB-B623-73AC4391E8F5}" destId="{26923474-34B6-4650-9B4A-649333A17076}" srcOrd="0" destOrd="0" presId="urn:microsoft.com/office/officeart/2005/8/layout/list1"/>
    <dgm:cxn modelId="{DA35EDD9-1134-423E-88AC-D8C2E9FE7AE0}" type="presParOf" srcId="{990BFD2D-FBE4-48DB-B623-73AC4391E8F5}" destId="{DF2BF3F9-7573-48AF-A1D1-2EC7FC30EE65}" srcOrd="1" destOrd="0" presId="urn:microsoft.com/office/officeart/2005/8/layout/list1"/>
    <dgm:cxn modelId="{028E5673-1DE9-4C53-8F68-9559A2179DC5}" type="presParOf" srcId="{FD121B17-DB80-4F2D-A26F-2B80AF129740}" destId="{F23BEC15-4DF8-4857-9680-F4A0B2F5CC35}" srcOrd="5" destOrd="0" presId="urn:microsoft.com/office/officeart/2005/8/layout/list1"/>
    <dgm:cxn modelId="{94581BFC-D088-442D-A114-0C8685FAC4FF}" type="presParOf" srcId="{FD121B17-DB80-4F2D-A26F-2B80AF129740}" destId="{8F7AD866-94BF-4913-90C5-AA1ACD78901C}" srcOrd="6" destOrd="0" presId="urn:microsoft.com/office/officeart/2005/8/layout/list1"/>
    <dgm:cxn modelId="{ED4B801E-75E8-48A1-9228-104B9E1E5686}" type="presParOf" srcId="{FD121B17-DB80-4F2D-A26F-2B80AF129740}" destId="{4DDA38E2-204C-4583-AA9E-D7DC46E300B1}" srcOrd="7" destOrd="0" presId="urn:microsoft.com/office/officeart/2005/8/layout/list1"/>
    <dgm:cxn modelId="{A8A7AD23-C96B-43C1-988D-E90DEA5C679E}" type="presParOf" srcId="{FD121B17-DB80-4F2D-A26F-2B80AF129740}" destId="{BFC9017C-50A9-46D5-B949-CE9240D2BA87}" srcOrd="8" destOrd="0" presId="urn:microsoft.com/office/officeart/2005/8/layout/list1"/>
    <dgm:cxn modelId="{BBA3897B-5B99-420E-8CAA-1A4A713D25CF}" type="presParOf" srcId="{BFC9017C-50A9-46D5-B949-CE9240D2BA87}" destId="{F8831561-582B-4138-A09F-8A76F28BB995}" srcOrd="0" destOrd="0" presId="urn:microsoft.com/office/officeart/2005/8/layout/list1"/>
    <dgm:cxn modelId="{4A0B2AB9-B2D2-47D2-88BB-565761CBA0ED}" type="presParOf" srcId="{BFC9017C-50A9-46D5-B949-CE9240D2BA87}" destId="{65BA6313-4140-4AFD-BDDF-DBF6A6D34085}" srcOrd="1" destOrd="0" presId="urn:microsoft.com/office/officeart/2005/8/layout/list1"/>
    <dgm:cxn modelId="{517A3005-F875-4D16-8E0C-558830C7A28A}" type="presParOf" srcId="{FD121B17-DB80-4F2D-A26F-2B80AF129740}" destId="{44E4855C-3E94-4D5C-A87A-2758DA6E5130}" srcOrd="9" destOrd="0" presId="urn:microsoft.com/office/officeart/2005/8/layout/list1"/>
    <dgm:cxn modelId="{6534C801-4A80-48B2-8ED7-B4D3E779C2C9}" type="presParOf" srcId="{FD121B17-DB80-4F2D-A26F-2B80AF129740}" destId="{C8835473-9085-406D-9E71-E9544CC8C1AE}" srcOrd="10" destOrd="0" presId="urn:microsoft.com/office/officeart/2005/8/layout/list1"/>
    <dgm:cxn modelId="{66631EA4-9343-4D41-8A7C-05210D8DFD32}" type="presParOf" srcId="{FD121B17-DB80-4F2D-A26F-2B80AF129740}" destId="{63C914F2-42AB-4A10-8274-403C4AA2903E}" srcOrd="11" destOrd="0" presId="urn:microsoft.com/office/officeart/2005/8/layout/list1"/>
    <dgm:cxn modelId="{51032728-A819-444E-A7CE-F8F4F7E95A88}" type="presParOf" srcId="{FD121B17-DB80-4F2D-A26F-2B80AF129740}" destId="{955599AC-4A9D-49F7-8B59-0A3D80EAE868}" srcOrd="12" destOrd="0" presId="urn:microsoft.com/office/officeart/2005/8/layout/list1"/>
    <dgm:cxn modelId="{DD33017D-655C-47B4-9DAD-E953BA62E324}" type="presParOf" srcId="{955599AC-4A9D-49F7-8B59-0A3D80EAE868}" destId="{1128DA80-CCAA-4BBA-B298-977C789BD200}" srcOrd="0" destOrd="0" presId="urn:microsoft.com/office/officeart/2005/8/layout/list1"/>
    <dgm:cxn modelId="{F171275A-D075-4A23-A835-D1EE2C3C1033}" type="presParOf" srcId="{955599AC-4A9D-49F7-8B59-0A3D80EAE868}" destId="{11FCA4E5-4091-4EBE-B354-A15A5959430B}" srcOrd="1" destOrd="0" presId="urn:microsoft.com/office/officeart/2005/8/layout/list1"/>
    <dgm:cxn modelId="{082B1BC7-DEC2-4F3B-9C44-53E6D429DDD2}" type="presParOf" srcId="{FD121B17-DB80-4F2D-A26F-2B80AF129740}" destId="{5DC547D4-FD53-42BA-91CB-AD87F815228A}" srcOrd="13" destOrd="0" presId="urn:microsoft.com/office/officeart/2005/8/layout/list1"/>
    <dgm:cxn modelId="{2184C917-0735-47EB-809D-9D7F6371BA22}" type="presParOf" srcId="{FD121B17-DB80-4F2D-A26F-2B80AF129740}" destId="{727ED37A-300E-402E-BC22-B85B706D6AFB}" srcOrd="14" destOrd="0" presId="urn:microsoft.com/office/officeart/2005/8/layout/list1"/>
    <dgm:cxn modelId="{CD4B1DAF-0731-4693-A4E8-3BDAFF7F4C5E}" type="presParOf" srcId="{FD121B17-DB80-4F2D-A26F-2B80AF129740}" destId="{6982F7A3-BD8E-4FC8-871C-190DAECABC24}" srcOrd="15" destOrd="0" presId="urn:microsoft.com/office/officeart/2005/8/layout/list1"/>
    <dgm:cxn modelId="{9D521D81-67BF-4B73-A321-67BF8B89ADD8}" type="presParOf" srcId="{FD121B17-DB80-4F2D-A26F-2B80AF129740}" destId="{053D4D21-3EE1-486A-8337-B84185995BBC}" srcOrd="16" destOrd="0" presId="urn:microsoft.com/office/officeart/2005/8/layout/list1"/>
    <dgm:cxn modelId="{8B279665-4D16-4C78-A8DE-50A962C7E711}" type="presParOf" srcId="{053D4D21-3EE1-486A-8337-B84185995BBC}" destId="{40B3C314-2BF1-4F11-B3CC-6E1F83305955}" srcOrd="0" destOrd="0" presId="urn:microsoft.com/office/officeart/2005/8/layout/list1"/>
    <dgm:cxn modelId="{06621461-A385-44DD-A64A-EB7F44A0C81B}" type="presParOf" srcId="{053D4D21-3EE1-486A-8337-B84185995BBC}" destId="{318B9714-349D-4C0C-B163-8E0FB92FC07B}" srcOrd="1" destOrd="0" presId="urn:microsoft.com/office/officeart/2005/8/layout/list1"/>
    <dgm:cxn modelId="{591EFB1B-912F-4FF8-8794-1D4C2470B15E}" type="presParOf" srcId="{FD121B17-DB80-4F2D-A26F-2B80AF129740}" destId="{795E8F12-896F-432A-9A28-8CAF8B161E47}" srcOrd="17" destOrd="0" presId="urn:microsoft.com/office/officeart/2005/8/layout/list1"/>
    <dgm:cxn modelId="{F54D8CCD-235F-4FBA-B461-BB16E92B1785}" type="presParOf" srcId="{FD121B17-DB80-4F2D-A26F-2B80AF129740}" destId="{A103E503-EFA4-436E-A92A-33A446C2DA00}" srcOrd="18" destOrd="0" presId="urn:microsoft.com/office/officeart/2005/8/layout/list1"/>
    <dgm:cxn modelId="{3F769872-BAE5-4DFB-93A3-2053185690E9}" type="presParOf" srcId="{FD121B17-DB80-4F2D-A26F-2B80AF129740}" destId="{795C409D-8A87-4103-BA2D-FA7CF203DA27}" srcOrd="19" destOrd="0" presId="urn:microsoft.com/office/officeart/2005/8/layout/list1"/>
    <dgm:cxn modelId="{F8DD679C-D8B7-4A83-8E69-B39B94E6F41A}" type="presParOf" srcId="{FD121B17-DB80-4F2D-A26F-2B80AF129740}" destId="{E1F892A3-E8E8-4B3C-A098-31CBD9AE2E9D}" srcOrd="20" destOrd="0" presId="urn:microsoft.com/office/officeart/2005/8/layout/list1"/>
    <dgm:cxn modelId="{F339CCF2-A92B-4138-9311-40B9658195E2}" type="presParOf" srcId="{E1F892A3-E8E8-4B3C-A098-31CBD9AE2E9D}" destId="{C8C9CEB7-EDD5-4C28-AE7E-77F4E8F18208}" srcOrd="0" destOrd="0" presId="urn:microsoft.com/office/officeart/2005/8/layout/list1"/>
    <dgm:cxn modelId="{31C9FF58-E706-470D-8157-8F6BA4D8A8F6}" type="presParOf" srcId="{E1F892A3-E8E8-4B3C-A098-31CBD9AE2E9D}" destId="{17A89C2D-4BBB-4642-BD3C-A79A98B0080D}" srcOrd="1" destOrd="0" presId="urn:microsoft.com/office/officeart/2005/8/layout/list1"/>
    <dgm:cxn modelId="{3EABC05F-B93D-4BA7-A07A-EFDFE21DFB2E}" type="presParOf" srcId="{FD121B17-DB80-4F2D-A26F-2B80AF129740}" destId="{672DA9A8-346D-4F6B-987F-B2B9783FACA1}" srcOrd="21" destOrd="0" presId="urn:microsoft.com/office/officeart/2005/8/layout/list1"/>
    <dgm:cxn modelId="{FD7257F8-61EC-43AC-8551-F5F5A5DD79F4}" type="presParOf" srcId="{FD121B17-DB80-4F2D-A26F-2B80AF129740}" destId="{B574FFBA-103A-4C98-BC62-148A1A3B579B}" srcOrd="22" destOrd="0" presId="urn:microsoft.com/office/officeart/2005/8/layout/list1"/>
    <dgm:cxn modelId="{EE386E38-FF78-411C-9E81-074AF322C898}" type="presParOf" srcId="{FD121B17-DB80-4F2D-A26F-2B80AF129740}" destId="{F904C4DC-636E-4BDD-8C72-E32660F383D4}" srcOrd="23" destOrd="0" presId="urn:microsoft.com/office/officeart/2005/8/layout/list1"/>
    <dgm:cxn modelId="{5E0DB7C4-4655-4895-9008-F6D7E7193747}" type="presParOf" srcId="{FD121B17-DB80-4F2D-A26F-2B80AF129740}" destId="{78089025-0E27-479E-8935-CF140CBE2590}" srcOrd="24" destOrd="0" presId="urn:microsoft.com/office/officeart/2005/8/layout/list1"/>
    <dgm:cxn modelId="{2CAFA421-CF2F-413C-912C-FECFD4052414}" type="presParOf" srcId="{78089025-0E27-479E-8935-CF140CBE2590}" destId="{450EB943-0749-435C-A2E5-0D05A96834DA}" srcOrd="0" destOrd="0" presId="urn:microsoft.com/office/officeart/2005/8/layout/list1"/>
    <dgm:cxn modelId="{FC8076B0-B27A-4BBB-968F-47B8E53FE939}" type="presParOf" srcId="{78089025-0E27-479E-8935-CF140CBE2590}" destId="{89416A7B-D440-4C89-A5B4-D7BC8E73DBA8}" srcOrd="1" destOrd="0" presId="urn:microsoft.com/office/officeart/2005/8/layout/list1"/>
    <dgm:cxn modelId="{67A98F1A-ED9D-41BB-82EB-3D9E1BD22C89}" type="presParOf" srcId="{FD121B17-DB80-4F2D-A26F-2B80AF129740}" destId="{5F957D71-54E7-4673-A658-2C6F8E0CCCD8}" srcOrd="25" destOrd="0" presId="urn:microsoft.com/office/officeart/2005/8/layout/list1"/>
    <dgm:cxn modelId="{3EEA6FE8-24C7-4B83-BED5-7AB05CAFFF82}" type="presParOf" srcId="{FD121B17-DB80-4F2D-A26F-2B80AF129740}" destId="{7578D1E6-CC83-4E2F-AB6B-713B15A80FF1}"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7593D-A4F2-4F9E-B722-C96ACF80B57C}">
      <dsp:nvSpPr>
        <dsp:cNvPr id="0" name=""/>
        <dsp:cNvSpPr/>
      </dsp:nvSpPr>
      <dsp:spPr>
        <a:xfrm rot="10800000">
          <a:off x="1983253" y="3129"/>
          <a:ext cx="6992874" cy="887561"/>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Observational database review over 24 months (January 2019 to December 2020) </a:t>
          </a:r>
        </a:p>
      </dsp:txBody>
      <dsp:txXfrm rot="10800000">
        <a:off x="2205143" y="3129"/>
        <a:ext cx="6770984" cy="887561"/>
      </dsp:txXfrm>
    </dsp:sp>
    <dsp:sp modelId="{D861BF78-591A-4948-9C09-60089F41983A}">
      <dsp:nvSpPr>
        <dsp:cNvPr id="0" name=""/>
        <dsp:cNvSpPr/>
      </dsp:nvSpPr>
      <dsp:spPr>
        <a:xfrm>
          <a:off x="1539472" y="3129"/>
          <a:ext cx="887561" cy="88756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6A074-F81E-48BD-B00B-A681394B5DB5}">
      <dsp:nvSpPr>
        <dsp:cNvPr id="0" name=""/>
        <dsp:cNvSpPr/>
      </dsp:nvSpPr>
      <dsp:spPr>
        <a:xfrm rot="10800000">
          <a:off x="1983253" y="1155635"/>
          <a:ext cx="6992874" cy="887561"/>
        </a:xfrm>
        <a:prstGeom prst="homePlat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22,392 primary-care personnel </a:t>
          </a:r>
        </a:p>
      </dsp:txBody>
      <dsp:txXfrm rot="10800000">
        <a:off x="2205143" y="1155635"/>
        <a:ext cx="6770984" cy="887561"/>
      </dsp:txXfrm>
    </dsp:sp>
    <dsp:sp modelId="{B3BF4FA0-097E-4968-9466-C203E92921E0}">
      <dsp:nvSpPr>
        <dsp:cNvPr id="0" name=""/>
        <dsp:cNvSpPr/>
      </dsp:nvSpPr>
      <dsp:spPr>
        <a:xfrm>
          <a:off x="1539472" y="1155635"/>
          <a:ext cx="887561" cy="88756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66F9CD-5064-42EA-B2C3-96E8EA45E1EC}">
      <dsp:nvSpPr>
        <dsp:cNvPr id="0" name=""/>
        <dsp:cNvSpPr/>
      </dsp:nvSpPr>
      <dsp:spPr>
        <a:xfrm rot="10800000">
          <a:off x="1983253" y="2308140"/>
          <a:ext cx="6992874" cy="887561"/>
        </a:xfrm>
        <a:prstGeom prst="homePlat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7,750 Patient Aligned Care Teams (PACTs)</a:t>
          </a:r>
        </a:p>
      </dsp:txBody>
      <dsp:txXfrm rot="10800000">
        <a:off x="2205143" y="2308140"/>
        <a:ext cx="6770984" cy="887561"/>
      </dsp:txXfrm>
    </dsp:sp>
    <dsp:sp modelId="{06486F13-EADE-48F2-AC7E-B799353FE881}">
      <dsp:nvSpPr>
        <dsp:cNvPr id="0" name=""/>
        <dsp:cNvSpPr/>
      </dsp:nvSpPr>
      <dsp:spPr>
        <a:xfrm>
          <a:off x="1539472" y="2308140"/>
          <a:ext cx="887561" cy="88756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7C5FDF-AC29-42BF-B6D2-C507D1D0C634}">
      <dsp:nvSpPr>
        <dsp:cNvPr id="0" name=""/>
        <dsp:cNvSpPr/>
      </dsp:nvSpPr>
      <dsp:spPr>
        <a:xfrm rot="10800000">
          <a:off x="1983253" y="3460646"/>
          <a:ext cx="6992874" cy="887561"/>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390"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1,050 VHA Healthcare Facilities</a:t>
          </a:r>
        </a:p>
      </dsp:txBody>
      <dsp:txXfrm rot="10800000">
        <a:off x="2205143" y="3460646"/>
        <a:ext cx="6770984" cy="887561"/>
      </dsp:txXfrm>
    </dsp:sp>
    <dsp:sp modelId="{251A9C24-F7EE-4A95-8C5C-981136750FAA}">
      <dsp:nvSpPr>
        <dsp:cNvPr id="0" name=""/>
        <dsp:cNvSpPr/>
      </dsp:nvSpPr>
      <dsp:spPr>
        <a:xfrm>
          <a:off x="1539472" y="3460646"/>
          <a:ext cx="887561" cy="88756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47B14-127A-4EB5-950E-98EE8A1F2C31}">
      <dsp:nvSpPr>
        <dsp:cNvPr id="0" name=""/>
        <dsp:cNvSpPr/>
      </dsp:nvSpPr>
      <dsp:spPr>
        <a:xfrm>
          <a:off x="848941" y="150289"/>
          <a:ext cx="1812191" cy="1812191"/>
        </a:xfrm>
        <a:prstGeom prst="blockArc">
          <a:avLst>
            <a:gd name="adj1" fmla="val 10714816"/>
            <a:gd name="adj2" fmla="val 17205714"/>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479DE7-3ABB-40F6-80B0-C4A95C2FCAE9}">
      <dsp:nvSpPr>
        <dsp:cNvPr id="0" name=""/>
        <dsp:cNvSpPr/>
      </dsp:nvSpPr>
      <dsp:spPr>
        <a:xfrm>
          <a:off x="847683" y="220326"/>
          <a:ext cx="1812191" cy="1812191"/>
        </a:xfrm>
        <a:prstGeom prst="blockArc">
          <a:avLst>
            <a:gd name="adj1" fmla="val 4388774"/>
            <a:gd name="adj2" fmla="val 11008676"/>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538B23-8DCD-4CD8-AE0E-6FBE4C084945}">
      <dsp:nvSpPr>
        <dsp:cNvPr id="0" name=""/>
        <dsp:cNvSpPr/>
      </dsp:nvSpPr>
      <dsp:spPr>
        <a:xfrm>
          <a:off x="1248555" y="201531"/>
          <a:ext cx="1812191" cy="1812191"/>
        </a:xfrm>
        <a:prstGeom prst="blockArc">
          <a:avLst>
            <a:gd name="adj1" fmla="val 21531162"/>
            <a:gd name="adj2" fmla="val 6089097"/>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AFAF5D-21B3-4B5F-B88C-6572B5A7F354}">
      <dsp:nvSpPr>
        <dsp:cNvPr id="0" name=""/>
        <dsp:cNvSpPr/>
      </dsp:nvSpPr>
      <dsp:spPr>
        <a:xfrm>
          <a:off x="1248555" y="168704"/>
          <a:ext cx="1812191" cy="1812191"/>
        </a:xfrm>
        <a:prstGeom prst="blockArc">
          <a:avLst>
            <a:gd name="adj1" fmla="val 15510903"/>
            <a:gd name="adj2" fmla="val 68838"/>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503A13-214F-40A0-ACEC-D320ED94F6BB}">
      <dsp:nvSpPr>
        <dsp:cNvPr id="0" name=""/>
        <dsp:cNvSpPr/>
      </dsp:nvSpPr>
      <dsp:spPr>
        <a:xfrm>
          <a:off x="1538004" y="637779"/>
          <a:ext cx="906868" cy="906868"/>
        </a:xfrm>
        <a:prstGeom prst="ellipse">
          <a:avLst/>
        </a:prstGeom>
        <a:solidFill>
          <a:schemeClr val="accent1">
            <a:lumMod val="40000"/>
            <a:lumOff val="6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Veteran </a:t>
          </a:r>
        </a:p>
      </dsp:txBody>
      <dsp:txXfrm>
        <a:off x="1670812" y="770587"/>
        <a:ext cx="641252" cy="641252"/>
      </dsp:txXfrm>
    </dsp:sp>
    <dsp:sp modelId="{BC0B7B80-0183-45F0-9287-CE7B551C3AE3}">
      <dsp:nvSpPr>
        <dsp:cNvPr id="0" name=""/>
        <dsp:cNvSpPr/>
      </dsp:nvSpPr>
      <dsp:spPr>
        <a:xfrm>
          <a:off x="1547359" y="-42414"/>
          <a:ext cx="888157" cy="6278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tx1"/>
              </a:solidFill>
              <a:latin typeface="Arial" panose="020B0604020202020204" pitchFamily="34" charset="0"/>
              <a:cs typeface="Arial" panose="020B0604020202020204" pitchFamily="34" charset="0"/>
            </a:rPr>
            <a:t>PCP</a:t>
          </a:r>
        </a:p>
      </dsp:txBody>
      <dsp:txXfrm>
        <a:off x="1677427" y="49530"/>
        <a:ext cx="628021" cy="443944"/>
      </dsp:txXfrm>
    </dsp:sp>
    <dsp:sp modelId="{79D01F8E-FA7A-448A-9955-987205E91B98}">
      <dsp:nvSpPr>
        <dsp:cNvPr id="0" name=""/>
        <dsp:cNvSpPr/>
      </dsp:nvSpPr>
      <dsp:spPr>
        <a:xfrm>
          <a:off x="2463723" y="777297"/>
          <a:ext cx="1020953" cy="6278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tx1"/>
              </a:solidFill>
              <a:latin typeface="Arial" panose="020B0604020202020204" pitchFamily="34" charset="0"/>
              <a:cs typeface="Arial" panose="020B0604020202020204" pitchFamily="34" charset="0"/>
            </a:rPr>
            <a:t>RN </a:t>
          </a:r>
          <a:r>
            <a:rPr lang="en-US" sz="1050" b="0" kern="1200" dirty="0">
              <a:solidFill>
                <a:schemeClr val="tx1"/>
              </a:solidFill>
              <a:latin typeface="Arial Narrow" panose="020B0606020202030204" pitchFamily="34" charset="0"/>
              <a:cs typeface="Arial" panose="020B0604020202020204" pitchFamily="34" charset="0"/>
            </a:rPr>
            <a:t>(coordinator)</a:t>
          </a:r>
        </a:p>
      </dsp:txBody>
      <dsp:txXfrm>
        <a:off x="2613238" y="869241"/>
        <a:ext cx="721923" cy="443944"/>
      </dsp:txXfrm>
    </dsp:sp>
    <dsp:sp modelId="{95C89E42-9C77-43C7-9333-DCE0ED62FEED}">
      <dsp:nvSpPr>
        <dsp:cNvPr id="0" name=""/>
        <dsp:cNvSpPr/>
      </dsp:nvSpPr>
      <dsp:spPr>
        <a:xfrm>
          <a:off x="1516972" y="1597010"/>
          <a:ext cx="948931" cy="6278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tx1"/>
              </a:solidFill>
              <a:latin typeface="Arial" panose="020B0604020202020204" pitchFamily="34" charset="0"/>
              <a:cs typeface="Arial" panose="020B0604020202020204" pitchFamily="34" charset="0"/>
            </a:rPr>
            <a:t>Clerk</a:t>
          </a:r>
          <a:br>
            <a:rPr lang="en-US" sz="1050" b="1" kern="1200" dirty="0">
              <a:solidFill>
                <a:schemeClr val="tx1"/>
              </a:solidFill>
              <a:latin typeface="Arial" panose="020B0604020202020204" pitchFamily="34" charset="0"/>
              <a:cs typeface="Arial" panose="020B0604020202020204" pitchFamily="34" charset="0"/>
            </a:rPr>
          </a:br>
          <a:r>
            <a:rPr lang="en-US" sz="1050" b="0" kern="1200" dirty="0">
              <a:solidFill>
                <a:schemeClr val="tx1"/>
              </a:solidFill>
              <a:latin typeface="Arial Narrow" panose="020B0606020202030204" pitchFamily="34" charset="0"/>
              <a:cs typeface="Arial" panose="020B0604020202020204" pitchFamily="34" charset="0"/>
            </a:rPr>
            <a:t>(scheduling)</a:t>
          </a:r>
        </a:p>
      </dsp:txBody>
      <dsp:txXfrm>
        <a:off x="1655940" y="1688954"/>
        <a:ext cx="670995" cy="443944"/>
      </dsp:txXfrm>
    </dsp:sp>
    <dsp:sp modelId="{FDA3DB15-16F0-4920-A294-15F4E433B083}">
      <dsp:nvSpPr>
        <dsp:cNvPr id="0" name=""/>
        <dsp:cNvSpPr/>
      </dsp:nvSpPr>
      <dsp:spPr>
        <a:xfrm>
          <a:off x="452528" y="762779"/>
          <a:ext cx="966095" cy="6278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tx1"/>
              </a:solidFill>
              <a:latin typeface="Arial" panose="020B0604020202020204" pitchFamily="34" charset="0"/>
              <a:cs typeface="Arial" panose="020B0604020202020204" pitchFamily="34" charset="0"/>
            </a:rPr>
            <a:t>LVN</a:t>
          </a:r>
        </a:p>
      </dsp:txBody>
      <dsp:txXfrm>
        <a:off x="594009" y="854723"/>
        <a:ext cx="683133" cy="443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364C6-FF36-41B9-8075-AB7F2999AA53}">
      <dsp:nvSpPr>
        <dsp:cNvPr id="0" name=""/>
        <dsp:cNvSpPr/>
      </dsp:nvSpPr>
      <dsp:spPr>
        <a:xfrm>
          <a:off x="0" y="211769"/>
          <a:ext cx="5497160" cy="327600"/>
        </a:xfrm>
        <a:prstGeom prst="rect">
          <a:avLst/>
        </a:prstGeom>
        <a:solidFill>
          <a:schemeClr val="lt1">
            <a:alpha val="90000"/>
            <a:hueOff val="0"/>
            <a:satOff val="0"/>
            <a:lumOff val="0"/>
            <a:alphaOff val="0"/>
          </a:schemeClr>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63B84FB7-5A11-4E1A-84BC-5C588AC98FB6}">
      <dsp:nvSpPr>
        <dsp:cNvPr id="0" name=""/>
        <dsp:cNvSpPr/>
      </dsp:nvSpPr>
      <dsp:spPr>
        <a:xfrm>
          <a:off x="274858" y="19889"/>
          <a:ext cx="1924006" cy="38376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446" tIns="0" rIns="145446" bIns="0" numCol="1" spcCol="1270" anchor="ctr" anchorCtr="0">
          <a:noAutofit/>
        </a:bodyPr>
        <a:lstStyle/>
        <a:p>
          <a:pPr marL="0" lvl="0" indent="0" algn="l" defTabSz="533400">
            <a:lnSpc>
              <a:spcPct val="90000"/>
            </a:lnSpc>
            <a:spcBef>
              <a:spcPct val="0"/>
            </a:spcBef>
            <a:spcAft>
              <a:spcPct val="35000"/>
            </a:spcAft>
            <a:buNone/>
          </a:pPr>
          <a:r>
            <a:rPr lang="en-US" sz="1200" kern="1200" dirty="0"/>
            <a:t>1. </a:t>
          </a:r>
          <a:r>
            <a:rPr lang="en-US" sz="1400" kern="1200" dirty="0"/>
            <a:t>Design Team</a:t>
          </a:r>
        </a:p>
      </dsp:txBody>
      <dsp:txXfrm>
        <a:off x="293592" y="38623"/>
        <a:ext cx="1886538" cy="346292"/>
      </dsp:txXfrm>
    </dsp:sp>
    <dsp:sp modelId="{8F7AD866-94BF-4913-90C5-AA1ACD78901C}">
      <dsp:nvSpPr>
        <dsp:cNvPr id="0" name=""/>
        <dsp:cNvSpPr/>
      </dsp:nvSpPr>
      <dsp:spPr>
        <a:xfrm>
          <a:off x="0" y="801449"/>
          <a:ext cx="5497160" cy="327600"/>
        </a:xfrm>
        <a:prstGeom prst="rect">
          <a:avLst/>
        </a:prstGeom>
        <a:solidFill>
          <a:schemeClr val="lt1">
            <a:alpha val="90000"/>
            <a:hueOff val="0"/>
            <a:satOff val="0"/>
            <a:lumOff val="0"/>
            <a:alphaOff val="0"/>
          </a:schemeClr>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DF2BF3F9-7573-48AF-A1D1-2EC7FC30EE65}">
      <dsp:nvSpPr>
        <dsp:cNvPr id="0" name=""/>
        <dsp:cNvSpPr/>
      </dsp:nvSpPr>
      <dsp:spPr>
        <a:xfrm>
          <a:off x="274858" y="609569"/>
          <a:ext cx="2241620" cy="38376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446" tIns="0" rIns="145446" bIns="0" numCol="1" spcCol="1270" anchor="ctr" anchorCtr="0">
          <a:noAutofit/>
        </a:bodyPr>
        <a:lstStyle/>
        <a:p>
          <a:pPr marL="0" lvl="0" indent="0" algn="l" defTabSz="533400">
            <a:lnSpc>
              <a:spcPct val="90000"/>
            </a:lnSpc>
            <a:spcBef>
              <a:spcPct val="0"/>
            </a:spcBef>
            <a:spcAft>
              <a:spcPct val="35000"/>
            </a:spcAft>
            <a:buNone/>
          </a:pPr>
          <a:r>
            <a:rPr lang="en-US" sz="1200" kern="1200" dirty="0"/>
            <a:t>2. </a:t>
          </a:r>
          <a:r>
            <a:rPr lang="en-US" sz="1400" kern="1200" dirty="0"/>
            <a:t>Objectives</a:t>
          </a:r>
        </a:p>
      </dsp:txBody>
      <dsp:txXfrm>
        <a:off x="293592" y="628303"/>
        <a:ext cx="2204152" cy="346292"/>
      </dsp:txXfrm>
    </dsp:sp>
    <dsp:sp modelId="{C8835473-9085-406D-9E71-E9544CC8C1AE}">
      <dsp:nvSpPr>
        <dsp:cNvPr id="0" name=""/>
        <dsp:cNvSpPr/>
      </dsp:nvSpPr>
      <dsp:spPr>
        <a:xfrm>
          <a:off x="0" y="1391129"/>
          <a:ext cx="5497160" cy="327600"/>
        </a:xfrm>
        <a:prstGeom prst="rect">
          <a:avLst/>
        </a:prstGeom>
        <a:solidFill>
          <a:schemeClr val="lt1">
            <a:alpha val="90000"/>
            <a:hueOff val="0"/>
            <a:satOff val="0"/>
            <a:lumOff val="0"/>
            <a:alphaOff val="0"/>
          </a:schemeClr>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65BA6313-4140-4AFD-BDDF-DBF6A6D34085}">
      <dsp:nvSpPr>
        <dsp:cNvPr id="0" name=""/>
        <dsp:cNvSpPr/>
      </dsp:nvSpPr>
      <dsp:spPr>
        <a:xfrm>
          <a:off x="274858" y="1199249"/>
          <a:ext cx="2565354" cy="38376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446" tIns="0" rIns="145446" bIns="0" numCol="1" spcCol="1270" anchor="ctr" anchorCtr="0">
          <a:noAutofit/>
        </a:bodyPr>
        <a:lstStyle/>
        <a:p>
          <a:pPr marL="0" lvl="0" indent="0" algn="l" defTabSz="622300">
            <a:lnSpc>
              <a:spcPct val="90000"/>
            </a:lnSpc>
            <a:spcBef>
              <a:spcPct val="0"/>
            </a:spcBef>
            <a:spcAft>
              <a:spcPct val="35000"/>
            </a:spcAft>
            <a:buNone/>
          </a:pPr>
          <a:r>
            <a:rPr lang="en-US" sz="1400" kern="1200" dirty="0"/>
            <a:t>3. Indicators</a:t>
          </a:r>
        </a:p>
      </dsp:txBody>
      <dsp:txXfrm>
        <a:off x="293592" y="1217983"/>
        <a:ext cx="2527886" cy="346292"/>
      </dsp:txXfrm>
    </dsp:sp>
    <dsp:sp modelId="{727ED37A-300E-402E-BC22-B85B706D6AFB}">
      <dsp:nvSpPr>
        <dsp:cNvPr id="0" name=""/>
        <dsp:cNvSpPr/>
      </dsp:nvSpPr>
      <dsp:spPr>
        <a:xfrm>
          <a:off x="0" y="1980809"/>
          <a:ext cx="5497160" cy="327600"/>
        </a:xfrm>
        <a:prstGeom prst="rect">
          <a:avLst/>
        </a:prstGeom>
        <a:solidFill>
          <a:schemeClr val="lt1">
            <a:alpha val="90000"/>
            <a:hueOff val="0"/>
            <a:satOff val="0"/>
            <a:lumOff val="0"/>
            <a:alphaOff val="0"/>
          </a:schemeClr>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11FCA4E5-4091-4EBE-B354-A15A5959430B}">
      <dsp:nvSpPr>
        <dsp:cNvPr id="0" name=""/>
        <dsp:cNvSpPr/>
      </dsp:nvSpPr>
      <dsp:spPr>
        <a:xfrm>
          <a:off x="261585" y="1829784"/>
          <a:ext cx="2882969" cy="38376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446" tIns="0" rIns="145446" bIns="0" numCol="1" spcCol="1270" anchor="ctr" anchorCtr="0">
          <a:noAutofit/>
        </a:bodyPr>
        <a:lstStyle/>
        <a:p>
          <a:pPr marL="0" lvl="0" indent="0" algn="l" defTabSz="533400">
            <a:lnSpc>
              <a:spcPct val="90000"/>
            </a:lnSpc>
            <a:spcBef>
              <a:spcPct val="0"/>
            </a:spcBef>
            <a:spcAft>
              <a:spcPct val="35000"/>
            </a:spcAft>
            <a:buNone/>
          </a:pPr>
          <a:r>
            <a:rPr lang="en-US" sz="1200" kern="1200" dirty="0"/>
            <a:t>4. </a:t>
          </a:r>
          <a:r>
            <a:rPr lang="en-US" sz="1400" kern="1200" dirty="0"/>
            <a:t>Contingencies</a:t>
          </a:r>
        </a:p>
      </dsp:txBody>
      <dsp:txXfrm>
        <a:off x="280319" y="1848518"/>
        <a:ext cx="2845501" cy="346292"/>
      </dsp:txXfrm>
    </dsp:sp>
    <dsp:sp modelId="{A103E503-EFA4-436E-A92A-33A446C2DA00}">
      <dsp:nvSpPr>
        <dsp:cNvPr id="0" name=""/>
        <dsp:cNvSpPr/>
      </dsp:nvSpPr>
      <dsp:spPr>
        <a:xfrm>
          <a:off x="0" y="2570489"/>
          <a:ext cx="5497160" cy="327600"/>
        </a:xfrm>
        <a:prstGeom prst="rect">
          <a:avLst/>
        </a:prstGeom>
        <a:solidFill>
          <a:schemeClr val="lt1">
            <a:alpha val="90000"/>
            <a:hueOff val="0"/>
            <a:satOff val="0"/>
            <a:lumOff val="0"/>
            <a:alphaOff val="0"/>
          </a:schemeClr>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318B9714-349D-4C0C-B163-8E0FB92FC07B}">
      <dsp:nvSpPr>
        <dsp:cNvPr id="0" name=""/>
        <dsp:cNvSpPr/>
      </dsp:nvSpPr>
      <dsp:spPr>
        <a:xfrm>
          <a:off x="274858" y="2378609"/>
          <a:ext cx="3206663" cy="38376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446" tIns="0" rIns="145446"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5. </a:t>
          </a:r>
          <a:r>
            <a:rPr lang="en-US" sz="1400" kern="1200" dirty="0">
              <a:solidFill>
                <a:schemeClr val="tx1"/>
              </a:solidFill>
            </a:rPr>
            <a:t>Feedback Reports</a:t>
          </a:r>
        </a:p>
      </dsp:txBody>
      <dsp:txXfrm>
        <a:off x="293592" y="2397343"/>
        <a:ext cx="3169195" cy="346292"/>
      </dsp:txXfrm>
    </dsp:sp>
    <dsp:sp modelId="{B574FFBA-103A-4C98-BC62-148A1A3B579B}">
      <dsp:nvSpPr>
        <dsp:cNvPr id="0" name=""/>
        <dsp:cNvSpPr/>
      </dsp:nvSpPr>
      <dsp:spPr>
        <a:xfrm>
          <a:off x="0" y="3160169"/>
          <a:ext cx="5497160" cy="327600"/>
        </a:xfrm>
        <a:prstGeom prst="rect">
          <a:avLst/>
        </a:prstGeom>
        <a:solidFill>
          <a:schemeClr val="lt1">
            <a:alpha val="90000"/>
            <a:hueOff val="0"/>
            <a:satOff val="0"/>
            <a:lumOff val="0"/>
            <a:alphaOff val="0"/>
          </a:schemeClr>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17A89C2D-4BBB-4642-BD3C-A79A98B0080D}">
      <dsp:nvSpPr>
        <dsp:cNvPr id="0" name=""/>
        <dsp:cNvSpPr/>
      </dsp:nvSpPr>
      <dsp:spPr>
        <a:xfrm>
          <a:off x="274858" y="2968289"/>
          <a:ext cx="3530397" cy="38376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446" tIns="0" rIns="145446"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6</a:t>
          </a:r>
          <a:r>
            <a:rPr lang="en-US" sz="1400" kern="1200" dirty="0">
              <a:solidFill>
                <a:schemeClr val="tx1"/>
              </a:solidFill>
            </a:rPr>
            <a:t>. Feedback Meetings</a:t>
          </a:r>
        </a:p>
      </dsp:txBody>
      <dsp:txXfrm>
        <a:off x="293592" y="2987023"/>
        <a:ext cx="3492929" cy="346292"/>
      </dsp:txXfrm>
    </dsp:sp>
    <dsp:sp modelId="{7578D1E6-CC83-4E2F-AB6B-713B15A80FF1}">
      <dsp:nvSpPr>
        <dsp:cNvPr id="0" name=""/>
        <dsp:cNvSpPr/>
      </dsp:nvSpPr>
      <dsp:spPr>
        <a:xfrm>
          <a:off x="0" y="3749849"/>
          <a:ext cx="5497160" cy="327600"/>
        </a:xfrm>
        <a:prstGeom prst="rect">
          <a:avLst/>
        </a:prstGeom>
        <a:solidFill>
          <a:schemeClr val="lt1">
            <a:alpha val="90000"/>
            <a:hueOff val="0"/>
            <a:satOff val="0"/>
            <a:lumOff val="0"/>
            <a:alphaOff val="0"/>
          </a:schemeClr>
        </a:solid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89416A7B-D440-4C89-A5B4-D7BC8E73DBA8}">
      <dsp:nvSpPr>
        <dsp:cNvPr id="0" name=""/>
        <dsp:cNvSpPr/>
      </dsp:nvSpPr>
      <dsp:spPr>
        <a:xfrm>
          <a:off x="274858" y="3557969"/>
          <a:ext cx="3848012" cy="38376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446" tIns="0" rIns="145446" bIns="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7</a:t>
          </a:r>
          <a:r>
            <a:rPr lang="en-US" sz="1400" kern="1200" dirty="0">
              <a:solidFill>
                <a:schemeClr val="tx1"/>
              </a:solidFill>
            </a:rPr>
            <a:t>. Periodically Review Systems</a:t>
          </a:r>
        </a:p>
      </dsp:txBody>
      <dsp:txXfrm>
        <a:off x="293592" y="3576703"/>
        <a:ext cx="3810544"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E40ABE-DCA6-4B7A-B1BC-961182C98C1E}" type="datetimeFigureOut">
              <a:rPr lang="en-US" smtClean="0"/>
              <a:pPr/>
              <a:t>5/20/2024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06A1E-4DC8-4B97-9735-D05403F9CA2D}"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BA40C-25F7-4A81-B7B0-365A5351FE20}" type="slidenum">
              <a:rPr lang="en-US" smtClean="0"/>
              <a:t>‹#›</a:t>
            </a:fld>
            <a:endParaRPr lang="en-US"/>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a:t>
            </a:fld>
            <a:endParaRPr lang="en-US"/>
          </a:p>
        </p:txBody>
      </p:sp>
    </p:spTree>
    <p:extLst>
      <p:ext uri="{BB962C8B-B14F-4D97-AF65-F5344CB8AC3E}">
        <p14:creationId xmlns:p14="http://schemas.microsoft.com/office/powerpoint/2010/main" val="255798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depicts the share of primary care practices</a:t>
            </a:r>
            <a:r>
              <a:rPr lang="en-US" baseline="0" dirty="0"/>
              <a:t> in our data that employed only physicians or physicians and NPs, from 2011 to 2017.</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13</a:t>
            </a:fld>
            <a:endParaRPr lang="en-US"/>
          </a:p>
        </p:txBody>
      </p:sp>
    </p:spTree>
    <p:extLst>
      <p:ext uri="{BB962C8B-B14F-4D97-AF65-F5344CB8AC3E}">
        <p14:creationId xmlns:p14="http://schemas.microsoft.com/office/powerpoint/2010/main" val="748957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figures</a:t>
            </a:r>
            <a:r>
              <a:rPr lang="en-US" baseline="0" dirty="0"/>
              <a:t> show event study estimates of monthly visit count (overall, NP visits and physician visits), relative to the month before practices hired an NP. </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18</a:t>
            </a:fld>
            <a:endParaRPr lang="en-US"/>
          </a:p>
        </p:txBody>
      </p:sp>
    </p:spTree>
    <p:extLst>
      <p:ext uri="{BB962C8B-B14F-4D97-AF65-F5344CB8AC3E}">
        <p14:creationId xmlns:p14="http://schemas.microsoft.com/office/powerpoint/2010/main" val="3227785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figures</a:t>
            </a:r>
            <a:r>
              <a:rPr lang="en-US" baseline="0" dirty="0"/>
              <a:t> show event study estimates of monthly new-patient visit count (overall, NP new-patient visits and physician new-patient visits), relative to the month before practices hired an NP. </a:t>
            </a:r>
            <a:endParaRPr lang="en-US" dirty="0"/>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19</a:t>
            </a:fld>
            <a:endParaRPr lang="en-US"/>
          </a:p>
        </p:txBody>
      </p:sp>
    </p:spTree>
    <p:extLst>
      <p:ext uri="{BB962C8B-B14F-4D97-AF65-F5344CB8AC3E}">
        <p14:creationId xmlns:p14="http://schemas.microsoft.com/office/powerpoint/2010/main" val="3890008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figures</a:t>
            </a:r>
            <a:r>
              <a:rPr lang="en-US" baseline="0" dirty="0"/>
              <a:t> show event study estimates of monthly visit count for uninsured or Medicaid-covered patients (left) and for patients self-identifying as Black (right), relative to the month before practices hired an NP. </a:t>
            </a:r>
            <a:endParaRPr lang="en-US" dirty="0"/>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20</a:t>
            </a:fld>
            <a:endParaRPr lang="en-US"/>
          </a:p>
        </p:txBody>
      </p:sp>
    </p:spTree>
    <p:extLst>
      <p:ext uri="{BB962C8B-B14F-4D97-AF65-F5344CB8AC3E}">
        <p14:creationId xmlns:p14="http://schemas.microsoft.com/office/powerpoint/2010/main" val="3897096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figures</a:t>
            </a:r>
            <a:r>
              <a:rPr lang="en-US" baseline="0" dirty="0"/>
              <a:t> show event study estimates of monthly walk-in visits (left) and after-hours visits (right), relative to the month before practices hired an NP. </a:t>
            </a:r>
            <a:endParaRPr lang="en-US" dirty="0"/>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21</a:t>
            </a:fld>
            <a:endParaRPr lang="en-US"/>
          </a:p>
        </p:txBody>
      </p:sp>
    </p:spTree>
    <p:extLst>
      <p:ext uri="{BB962C8B-B14F-4D97-AF65-F5344CB8AC3E}">
        <p14:creationId xmlns:p14="http://schemas.microsoft.com/office/powerpoint/2010/main" val="3709264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dirty="0"/>
              <a:t>Now I’d like to introduce our second presenter, </a:t>
            </a:r>
            <a:r>
              <a:rPr lang="en-US" sz="1200" kern="1200" dirty="0">
                <a:solidFill>
                  <a:schemeClr val="tx1"/>
                </a:solidFill>
                <a:latin typeface="+mn-lt"/>
                <a:ea typeface="+mn-ea"/>
                <a:cs typeface="+mn-cs"/>
              </a:rPr>
              <a:t>Lawrence P. Casalino, MD, PhD, Weill Cornell Medical College, Department of Population Health Sciences, who is presenting on primary care physician staff dyads or “</a:t>
            </a:r>
            <a:r>
              <a:rPr lang="en-US" sz="1200" kern="1200" dirty="0" err="1">
                <a:solidFill>
                  <a:schemeClr val="tx1"/>
                </a:solidFill>
                <a:latin typeface="+mn-lt"/>
                <a:ea typeface="+mn-ea"/>
                <a:cs typeface="+mn-cs"/>
              </a:rPr>
              <a:t>teamlets</a:t>
            </a:r>
            <a:r>
              <a:rPr lang="en-US" sz="1200" kern="1200" dirty="0">
                <a:solidFill>
                  <a:schemeClr val="tx1"/>
                </a:solidFill>
                <a:latin typeface="+mn-lt"/>
                <a:ea typeface="+mn-ea"/>
                <a:cs typeface="+mn-cs"/>
              </a:rPr>
              <a:t>” – a simple, efficient means to improve healthcare quality and decrease cost. Welcome Dr. Casalino.</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24</a:t>
            </a:fld>
            <a:endParaRPr lang="en-US"/>
          </a:p>
        </p:txBody>
      </p:sp>
    </p:spTree>
    <p:extLst>
      <p:ext uri="{BB962C8B-B14F-4D97-AF65-F5344CB8AC3E}">
        <p14:creationId xmlns:p14="http://schemas.microsoft.com/office/powerpoint/2010/main" val="2933445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35</a:t>
            </a:fld>
            <a:endParaRPr lang="en-US"/>
          </a:p>
        </p:txBody>
      </p:sp>
    </p:spTree>
    <p:extLst>
      <p:ext uri="{BB962C8B-B14F-4D97-AF65-F5344CB8AC3E}">
        <p14:creationId xmlns:p14="http://schemas.microsoft.com/office/powerpoint/2010/main" val="1056374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I’d like to introduce our third presenter, Sylvia Hysong, PhD Baylor College of Medicine, who is presenting on the impact of team configuration and team stability on primary care quality. Welcome Dr. Hysong.</a:t>
            </a: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39</a:t>
            </a:fld>
            <a:endParaRPr lang="en-US"/>
          </a:p>
        </p:txBody>
      </p:sp>
    </p:spTree>
    <p:extLst>
      <p:ext uri="{BB962C8B-B14F-4D97-AF65-F5344CB8AC3E}">
        <p14:creationId xmlns:p14="http://schemas.microsoft.com/office/powerpoint/2010/main" val="585504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807FD-04DF-4228-95DD-FD3B527815B1}" type="slidenum">
              <a:rPr lang="en-US" smtClean="0"/>
              <a:t>43</a:t>
            </a:fld>
            <a:endParaRPr lang="en-US"/>
          </a:p>
        </p:txBody>
      </p:sp>
    </p:spTree>
    <p:extLst>
      <p:ext uri="{BB962C8B-B14F-4D97-AF65-F5344CB8AC3E}">
        <p14:creationId xmlns:p14="http://schemas.microsoft.com/office/powerpoint/2010/main" val="61083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p>
        </p:txBody>
      </p:sp>
      <p:sp>
        <p:nvSpPr>
          <p:cNvPr id="4" name="Slide Number Placeholder 3"/>
          <p:cNvSpPr>
            <a:spLocks noGrp="1"/>
          </p:cNvSpPr>
          <p:nvPr>
            <p:ph type="sldNum" sz="quarter" idx="5"/>
          </p:nvPr>
        </p:nvSpPr>
        <p:spPr/>
        <p:txBody>
          <a:bodyPr/>
          <a:lstStyle/>
          <a:p>
            <a:fld id="{097807FD-04DF-4228-95DD-FD3B527815B1}" type="slidenum">
              <a:rPr lang="en-US" smtClean="0"/>
              <a:t>45</a:t>
            </a:fld>
            <a:endParaRPr lang="en-US"/>
          </a:p>
        </p:txBody>
      </p:sp>
    </p:spTree>
    <p:extLst>
      <p:ext uri="{BB962C8B-B14F-4D97-AF65-F5344CB8AC3E}">
        <p14:creationId xmlns:p14="http://schemas.microsoft.com/office/powerpoint/2010/main" val="100593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AHRQ is hosting a webinar series, Strengthening Primary Care Research. Today’s webinar is the fifth in the series. Stay tuned to the AHRQ channels for future webinar dates and registration.</a:t>
            </a:r>
          </a:p>
        </p:txBody>
      </p:sp>
      <p:sp>
        <p:nvSpPr>
          <p:cNvPr id="4" name="Slide Number Placeholder 3"/>
          <p:cNvSpPr>
            <a:spLocks noGrp="1"/>
          </p:cNvSpPr>
          <p:nvPr>
            <p:ph type="sldNum" sz="quarter" idx="5"/>
          </p:nvPr>
        </p:nvSpPr>
        <p:spPr/>
        <p:txBody>
          <a:bodyPr/>
          <a:lstStyle/>
          <a:p>
            <a:fld id="{B17BA40C-25F7-4A81-B7B0-365A5351FE20}" type="slidenum">
              <a:rPr lang="en-US" smtClean="0"/>
              <a:t>2</a:t>
            </a:fld>
            <a:endParaRPr lang="en-US"/>
          </a:p>
        </p:txBody>
      </p:sp>
    </p:spTree>
    <p:extLst>
      <p:ext uri="{BB962C8B-B14F-4D97-AF65-F5344CB8AC3E}">
        <p14:creationId xmlns:p14="http://schemas.microsoft.com/office/powerpoint/2010/main" val="2654320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807FD-04DF-4228-95DD-FD3B527815B1}" type="slidenum">
              <a:rPr lang="en-US" smtClean="0"/>
              <a:t>46</a:t>
            </a:fld>
            <a:endParaRPr lang="en-US"/>
          </a:p>
        </p:txBody>
      </p:sp>
    </p:spTree>
    <p:extLst>
      <p:ext uri="{BB962C8B-B14F-4D97-AF65-F5344CB8AC3E}">
        <p14:creationId xmlns:p14="http://schemas.microsoft.com/office/powerpoint/2010/main" val="4166413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49</a:t>
            </a:fld>
            <a:endParaRPr lang="en-US"/>
          </a:p>
        </p:txBody>
      </p:sp>
    </p:spTree>
    <p:extLst>
      <p:ext uri="{BB962C8B-B14F-4D97-AF65-F5344CB8AC3E}">
        <p14:creationId xmlns:p14="http://schemas.microsoft.com/office/powerpoint/2010/main" val="248481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807FD-04DF-4228-95DD-FD3B527815B1}" type="slidenum">
              <a:rPr lang="en-US" smtClean="0"/>
              <a:t>51</a:t>
            </a:fld>
            <a:endParaRPr lang="en-US"/>
          </a:p>
        </p:txBody>
      </p:sp>
    </p:spTree>
    <p:extLst>
      <p:ext uri="{BB962C8B-B14F-4D97-AF65-F5344CB8AC3E}">
        <p14:creationId xmlns:p14="http://schemas.microsoft.com/office/powerpoint/2010/main" val="1199011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Conclude something about aim 1</a:t>
            </a:r>
          </a:p>
        </p:txBody>
      </p:sp>
      <p:sp>
        <p:nvSpPr>
          <p:cNvPr id="4" name="Slide Number Placeholder 3"/>
          <p:cNvSpPr>
            <a:spLocks noGrp="1"/>
          </p:cNvSpPr>
          <p:nvPr>
            <p:ph type="sldNum" sz="quarter" idx="5"/>
          </p:nvPr>
        </p:nvSpPr>
        <p:spPr/>
        <p:txBody>
          <a:bodyPr/>
          <a:lstStyle/>
          <a:p>
            <a:fld id="{097807FD-04DF-4228-95DD-FD3B527815B1}" type="slidenum">
              <a:rPr lang="en-US" smtClean="0"/>
              <a:t>52</a:t>
            </a:fld>
            <a:endParaRPr lang="en-US"/>
          </a:p>
        </p:txBody>
      </p:sp>
    </p:spTree>
    <p:extLst>
      <p:ext uri="{BB962C8B-B14F-4D97-AF65-F5344CB8AC3E}">
        <p14:creationId xmlns:p14="http://schemas.microsoft.com/office/powerpoint/2010/main" val="3615347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54</a:t>
            </a:fld>
            <a:endParaRPr lang="en-US"/>
          </a:p>
        </p:txBody>
      </p:sp>
    </p:spTree>
    <p:extLst>
      <p:ext uri="{BB962C8B-B14F-4D97-AF65-F5344CB8AC3E}">
        <p14:creationId xmlns:p14="http://schemas.microsoft.com/office/powerpoint/2010/main" val="2759785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 the AHRQ channels for announcements about the next webinar in the NCECPR webinar series. </a:t>
            </a:r>
          </a:p>
          <a:p>
            <a:r>
              <a:rPr lang="en-US"/>
              <a:t>Please take the short evaluation poll  that will pop up after this webinar. Thank you to our excellent presenters and to all of you for joining us today!</a:t>
            </a:r>
          </a:p>
        </p:txBody>
      </p:sp>
      <p:sp>
        <p:nvSpPr>
          <p:cNvPr id="4" name="Slide Number Placeholder 3"/>
          <p:cNvSpPr>
            <a:spLocks noGrp="1"/>
          </p:cNvSpPr>
          <p:nvPr>
            <p:ph type="sldNum" sz="quarter" idx="5"/>
          </p:nvPr>
        </p:nvSpPr>
        <p:spPr/>
        <p:txBody>
          <a:bodyPr/>
          <a:lstStyle/>
          <a:p>
            <a:fld id="{B17BA40C-25F7-4A81-B7B0-365A5351FE20}" type="slidenum">
              <a:rPr lang="en-US" smtClean="0"/>
              <a:t>55</a:t>
            </a:fld>
            <a:endParaRPr lang="en-US"/>
          </a:p>
        </p:txBody>
      </p:sp>
    </p:spTree>
    <p:extLst>
      <p:ext uri="{BB962C8B-B14F-4D97-AF65-F5344CB8AC3E}">
        <p14:creationId xmlns:p14="http://schemas.microsoft.com/office/powerpoint/2010/main" val="933873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Good day, everyone. My name is Aimee Eden. I am the acting Director for AHRQ’s National Center for Excellence in Primary Care Research. It is my pleasure to welcome you to today’s webinar. </a:t>
            </a: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3</a:t>
            </a:fld>
            <a:endParaRPr lang="en-US"/>
          </a:p>
        </p:txBody>
      </p:sp>
    </p:spTree>
    <p:extLst>
      <p:ext uri="{BB962C8B-B14F-4D97-AF65-F5344CB8AC3E}">
        <p14:creationId xmlns:p14="http://schemas.microsoft.com/office/powerpoint/2010/main" val="4025094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AHRQ’s 1999 authorization</a:t>
            </a:r>
          </a:p>
        </p:txBody>
      </p:sp>
      <p:sp>
        <p:nvSpPr>
          <p:cNvPr id="4" name="Slide Number Placeholder 3"/>
          <p:cNvSpPr>
            <a:spLocks noGrp="1"/>
          </p:cNvSpPr>
          <p:nvPr>
            <p:ph type="sldNum" sz="quarter" idx="5"/>
          </p:nvPr>
        </p:nvSpPr>
        <p:spPr/>
        <p:txBody>
          <a:bodyPr/>
          <a:lstStyle/>
          <a:p>
            <a:fld id="{B17BA40C-25F7-4A81-B7B0-365A5351FE20}" type="slidenum">
              <a:rPr lang="en-US" smtClean="0"/>
              <a:t>4</a:t>
            </a:fld>
            <a:endParaRPr lang="en-US"/>
          </a:p>
        </p:txBody>
      </p:sp>
    </p:spTree>
    <p:extLst>
      <p:ext uri="{BB962C8B-B14F-4D97-AF65-F5344CB8AC3E}">
        <p14:creationId xmlns:p14="http://schemas.microsoft.com/office/powerpoint/2010/main" val="309254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BA40C-25F7-4A81-B7B0-365A5351F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783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The goal of today’s webinar is to 1. Highlight examples of primary care research on integration of behavioral health and </a:t>
            </a:r>
          </a:p>
          <a:p>
            <a:pPr marL="45720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2. Introduce AHRQ resources that support behavioral health integration.</a:t>
            </a:r>
          </a:p>
          <a:p>
            <a:pPr marL="45720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9</a:t>
            </a:fld>
            <a:endParaRPr lang="en-US"/>
          </a:p>
        </p:txBody>
      </p:sp>
    </p:spTree>
    <p:extLst>
      <p:ext uri="{BB962C8B-B14F-4D97-AF65-F5344CB8AC3E}">
        <p14:creationId xmlns:p14="http://schemas.microsoft.com/office/powerpoint/2010/main" val="4128430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I’d like to introduce the moderator for today’s webinar,  Dr. Yalda Jabbarpour, from The Robert Graham Center.</a:t>
            </a:r>
          </a:p>
          <a:p>
            <a:r>
              <a:rPr lang="en-US" dirty="0"/>
              <a:t>Dr. Jabbarpour will facilitate the Q&amp;A and discussion, which will take place after all of the presentations are finished. Welcome, Yalda!</a:t>
            </a:r>
          </a:p>
        </p:txBody>
      </p:sp>
      <p:sp>
        <p:nvSpPr>
          <p:cNvPr id="4" name="Slide Number Placeholder 3"/>
          <p:cNvSpPr>
            <a:spLocks noGrp="1"/>
          </p:cNvSpPr>
          <p:nvPr>
            <p:ph type="sldNum" sz="quarter" idx="5"/>
          </p:nvPr>
        </p:nvSpPr>
        <p:spPr/>
        <p:txBody>
          <a:bodyPr/>
          <a:lstStyle/>
          <a:p>
            <a:fld id="{B17BA40C-25F7-4A81-B7B0-365A5351FE20}" type="slidenum">
              <a:rPr lang="en-US" smtClean="0"/>
              <a:t>10</a:t>
            </a:fld>
            <a:endParaRPr lang="en-US"/>
          </a:p>
        </p:txBody>
      </p:sp>
    </p:spTree>
    <p:extLst>
      <p:ext uri="{BB962C8B-B14F-4D97-AF65-F5344CB8AC3E}">
        <p14:creationId xmlns:p14="http://schemas.microsoft.com/office/powerpoint/2010/main" val="191399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effectLst/>
                <a:latin typeface="Calibri" panose="020F0502020204030204" pitchFamily="34" charset="0"/>
                <a:ea typeface="Calibri" panose="020F0502020204030204" pitchFamily="34" charset="0"/>
                <a:cs typeface="Arial" panose="020B0604020202020204" pitchFamily="34" charset="0"/>
              </a:rPr>
              <a:t>Hello everyone. We have three primary care researchers here today. Join me in welcoming:</a:t>
            </a:r>
          </a:p>
          <a:p>
            <a:pPr marL="342900" marR="0" lvl="0" indent="-342900" rtl="0">
              <a:spcBef>
                <a:spcPts val="0"/>
              </a:spcBef>
              <a:spcAft>
                <a:spcPts val="0"/>
              </a:spcAft>
              <a:buFont typeface="Symbol" panose="05050102010706020507" pitchFamily="18" charset="2"/>
              <a:buChar char=""/>
            </a:pPr>
            <a:r>
              <a:rPr lang="en-US" sz="1800">
                <a:solidFill>
                  <a:srgbClr val="000000"/>
                </a:solidFill>
                <a:effectLst/>
                <a:latin typeface="Calibri" panose="020F0502020204030204" pitchFamily="34" charset="0"/>
                <a:ea typeface="Calibri" panose="020F0502020204030204" pitchFamily="34" charset="0"/>
              </a:rPr>
              <a:t>Hannah Neprash, PhD (University of Minnesota; School of Public Health; Division of Health Policy &amp; Management), </a:t>
            </a:r>
            <a:r>
              <a:rPr lang="en-US" sz="1800" i="1">
                <a:solidFill>
                  <a:srgbClr val="000000"/>
                </a:solidFill>
                <a:effectLst/>
                <a:latin typeface="Calibri" panose="020F0502020204030204" pitchFamily="34" charset="0"/>
                <a:ea typeface="Calibri" panose="020F0502020204030204" pitchFamily="34" charset="0"/>
              </a:rPr>
              <a:t>The Role of Nurse Practitioners in Improving Access to Primary Care</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rPr>
              <a:t>Lawrence P. Casalino, MD, PhD (Weill Cornell Medical College, Department of Population Health Sciences), </a:t>
            </a:r>
            <a:r>
              <a:rPr lang="en-US" sz="1800" i="1">
                <a:effectLst/>
                <a:latin typeface="Calibri" panose="020F0502020204030204" pitchFamily="34" charset="0"/>
                <a:ea typeface="Calibri" panose="020F0502020204030204" pitchFamily="34" charset="0"/>
              </a:rPr>
              <a:t>Primary Care Physician-Staff Dyads (“</a:t>
            </a:r>
            <a:r>
              <a:rPr lang="en-US" sz="1800" i="1" err="1">
                <a:effectLst/>
                <a:latin typeface="Calibri" panose="020F0502020204030204" pitchFamily="34" charset="0"/>
                <a:ea typeface="Calibri" panose="020F0502020204030204" pitchFamily="34" charset="0"/>
              </a:rPr>
              <a:t>Teamlets</a:t>
            </a:r>
            <a:r>
              <a:rPr lang="en-US" sz="1800" i="1">
                <a:effectLst/>
                <a:latin typeface="Calibri" panose="020F0502020204030204" pitchFamily="34" charset="0"/>
                <a:ea typeface="Calibri" panose="020F0502020204030204" pitchFamily="34" charset="0"/>
              </a:rPr>
              <a:t>”): A Simple, Efficient Means to Improve Healthcare Quality and Decrease Cost</a:t>
            </a: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rPr>
              <a:t>Sylvia Hysong, PhD (Baylor College of Medicine), </a:t>
            </a:r>
            <a:r>
              <a:rPr lang="en-US" sz="1800" i="1">
                <a:effectLst/>
                <a:latin typeface="Calibri" panose="020F0502020204030204" pitchFamily="34" charset="0"/>
                <a:ea typeface="Calibri" panose="020F0502020204030204" pitchFamily="34" charset="0"/>
              </a:rPr>
              <a:t>Impact of Team Configuration and Team Stability on Primary Care Quality</a:t>
            </a:r>
            <a:endParaRPr lang="en-US" sz="1800">
              <a:effectLst/>
              <a:latin typeface="Calibri" panose="020F0502020204030204" pitchFamily="34" charset="0"/>
              <a:ea typeface="Calibri" panose="020F0502020204030204" pitchFamily="34" charset="0"/>
            </a:endParaRPr>
          </a:p>
          <a:p>
            <a:pPr marL="0" marR="0" lvl="0" indent="0" rtl="0">
              <a:spcBef>
                <a:spcPts val="0"/>
              </a:spcBef>
              <a:spcAft>
                <a:spcPts val="0"/>
              </a:spcAft>
              <a:buFont typeface="Symbol" panose="05050102010706020507" pitchFamily="18" charset="2"/>
              <a:buNone/>
            </a:pPr>
            <a:r>
              <a:rPr lang="en-US" sz="1800">
                <a:solidFill>
                  <a:srgbClr val="000000"/>
                </a:solidFill>
                <a:effectLst/>
                <a:latin typeface="Calibri" panose="020F050202020403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endParaRPr lang="en-US" sz="1400">
              <a:effectLst/>
              <a:latin typeface="Calibri" panose="020F0502020204030204" pitchFamily="34" charset="0"/>
              <a:ea typeface="Calibri" panose="020F0502020204030204" pitchFamily="34" charset="0"/>
              <a:cs typeface="Arial" panose="020B0604020202020204" pitchFamily="34" charset="0"/>
            </a:endParaRPr>
          </a:p>
          <a:p>
            <a:r>
              <a:rPr lang="en-US" sz="1400">
                <a:effectLst/>
                <a:latin typeface="Calibri" panose="020F0502020204030204" pitchFamily="34" charset="0"/>
                <a:ea typeface="Calibri" panose="020F0502020204030204" pitchFamily="34" charset="0"/>
                <a:cs typeface="Arial" panose="020B0604020202020204" pitchFamily="34" charset="0"/>
              </a:rPr>
              <a:t>Be sure to save your questions – we’ll have the Q&amp;A session after all the presentations are over. You can also pop your questions into the chat for later. </a:t>
            </a:r>
          </a:p>
          <a:p>
            <a:endParaRPr lang="en-US"/>
          </a:p>
        </p:txBody>
      </p:sp>
      <p:sp>
        <p:nvSpPr>
          <p:cNvPr id="4" name="Slide Number Placeholder 3"/>
          <p:cNvSpPr>
            <a:spLocks noGrp="1"/>
          </p:cNvSpPr>
          <p:nvPr>
            <p:ph type="sldNum" sz="quarter" idx="5"/>
          </p:nvPr>
        </p:nvSpPr>
        <p:spPr/>
        <p:txBody>
          <a:bodyPr/>
          <a:lstStyle/>
          <a:p>
            <a:fld id="{B17BA40C-25F7-4A81-B7B0-365A5351FE20}" type="slidenum">
              <a:rPr lang="en-US" smtClean="0"/>
              <a:t>11</a:t>
            </a:fld>
            <a:endParaRPr lang="en-US"/>
          </a:p>
        </p:txBody>
      </p:sp>
    </p:spTree>
    <p:extLst>
      <p:ext uri="{BB962C8B-B14F-4D97-AF65-F5344CB8AC3E}">
        <p14:creationId xmlns:p14="http://schemas.microsoft.com/office/powerpoint/2010/main" val="3062290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I’d like to introduce our first presenter, Hannah Neprash, PhD, University of Minnesota; School of Public Health; Division of Health Policy &amp; Management. Welcome Dr. Neprash.</a:t>
            </a:r>
          </a:p>
        </p:txBody>
      </p:sp>
      <p:sp>
        <p:nvSpPr>
          <p:cNvPr id="4" name="Slide Number Placeholder 3"/>
          <p:cNvSpPr>
            <a:spLocks noGrp="1"/>
          </p:cNvSpPr>
          <p:nvPr>
            <p:ph type="sldNum" sz="quarter" idx="5"/>
          </p:nvPr>
        </p:nvSpPr>
        <p:spPr/>
        <p:txBody>
          <a:bodyPr/>
          <a:lstStyle/>
          <a:p>
            <a:fld id="{B17BA40C-25F7-4A81-B7B0-365A5351FE20}" type="slidenum">
              <a:rPr lang="en-US" smtClean="0"/>
              <a:t>12</a:t>
            </a:fld>
            <a:endParaRPr lang="en-US"/>
          </a:p>
        </p:txBody>
      </p:sp>
    </p:spTree>
    <p:extLst>
      <p:ext uri="{BB962C8B-B14F-4D97-AF65-F5344CB8AC3E}">
        <p14:creationId xmlns:p14="http://schemas.microsoft.com/office/powerpoint/2010/main" val="393893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352800"/>
            <a:ext cx="10363200" cy="1295400"/>
          </a:xfrm>
        </p:spPr>
        <p:txBody>
          <a:bodyPr/>
          <a:lstStyle>
            <a:lvl1pPr algn="ctr">
              <a:defRPr>
                <a:solidFill>
                  <a:schemeClr val="tx1"/>
                </a:solidFill>
              </a:defRPr>
            </a:lvl1pPr>
          </a:lstStyle>
          <a:p>
            <a:r>
              <a:rPr lang="en-US"/>
              <a:t>Title of Presentation</a:t>
            </a:r>
          </a:p>
        </p:txBody>
      </p:sp>
      <p:sp>
        <p:nvSpPr>
          <p:cNvPr id="3" name="Subtitle 2"/>
          <p:cNvSpPr>
            <a:spLocks noGrp="1"/>
          </p:cNvSpPr>
          <p:nvPr>
            <p:ph type="subTitle" idx="1" hasCustomPrompt="1"/>
          </p:nvPr>
        </p:nvSpPr>
        <p:spPr>
          <a:xfrm>
            <a:off x="1828800" y="4876800"/>
            <a:ext cx="85344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81326"/>
            <a:ext cx="10363200" cy="1362075"/>
          </a:xfrm>
        </p:spPr>
        <p:txBody>
          <a:bodyPr anchor="t"/>
          <a:lstStyle>
            <a:lvl1pPr algn="ctr">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63084" y="4343401"/>
            <a:ext cx="103632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a:t>
            </a:r>
          </a:p>
        </p:txBody>
      </p:sp>
      <p:sp>
        <p:nvSpPr>
          <p:cNvPr id="3" name="Text Placeholder 2"/>
          <p:cNvSpPr>
            <a:spLocks noGrp="1"/>
          </p:cNvSpPr>
          <p:nvPr>
            <p:ph type="body" idx="1"/>
          </p:nvPr>
        </p:nvSpPr>
        <p:spPr>
          <a:xfrm>
            <a:off x="609600" y="1447801"/>
            <a:ext cx="5386917"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47801"/>
            <a:ext cx="5389033"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a:t>
            </a:r>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a:t>Author and Date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04800"/>
            <a:ext cx="8839200" cy="617884"/>
          </a:xfrm>
          <a:prstGeom prst="rect">
            <a:avLst/>
          </a:prstGeom>
        </p:spPr>
        <p:txBody>
          <a:bodyPr vert="horz" lIns="91440" tIns="45720" rIns="91440" bIns="45720" rtlCol="0" anchor="ctr">
            <a:normAutofit/>
          </a:bodyPr>
          <a:lstStyle/>
          <a:p>
            <a:r>
              <a:rPr lang="en-US"/>
              <a:t>Title goes here</a:t>
            </a:r>
          </a:p>
        </p:txBody>
      </p:sp>
      <p:sp>
        <p:nvSpPr>
          <p:cNvPr id="3" name="Text Placeholder 2"/>
          <p:cNvSpPr>
            <a:spLocks noGrp="1"/>
          </p:cNvSpPr>
          <p:nvPr>
            <p:ph type="body" idx="1"/>
          </p:nvPr>
        </p:nvSpPr>
        <p:spPr>
          <a:xfrm>
            <a:off x="609600" y="1646238"/>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sp>
        <p:nvSpPr>
          <p:cNvPr id="4" name="Slide Number Placeholder 3"/>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hdr="0" ftr="0" dt="0"/>
  <p:txStyles>
    <p:titleStyle>
      <a:lvl1pPr algn="ctr"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200400"/>
            <a:ext cx="10972800" cy="1600200"/>
          </a:xfrm>
          <a:prstGeom prst="rect">
            <a:avLst/>
          </a:prstGeom>
        </p:spPr>
        <p:txBody>
          <a:bodyPr vert="horz" lIns="91440" tIns="45720" rIns="91440" bIns="45720" rtlCol="0" anchor="ctr">
            <a:normAutofit/>
          </a:bodyPr>
          <a:lstStyle/>
          <a:p>
            <a:r>
              <a:rPr lang="en-US"/>
              <a:t>Title of Presentation</a:t>
            </a:r>
          </a:p>
        </p:txBody>
      </p:sp>
      <p:sp>
        <p:nvSpPr>
          <p:cNvPr id="3" name="Text Placeholder 2"/>
          <p:cNvSpPr>
            <a:spLocks noGrp="1"/>
          </p:cNvSpPr>
          <p:nvPr>
            <p:ph type="body" idx="1"/>
          </p:nvPr>
        </p:nvSpPr>
        <p:spPr>
          <a:xfrm>
            <a:off x="609600" y="4953001"/>
            <a:ext cx="10972800" cy="1173163"/>
          </a:xfrm>
          <a:prstGeom prst="rect">
            <a:avLst/>
          </a:prstGeom>
        </p:spPr>
        <p:txBody>
          <a:bodyPr vert="horz" lIns="91440" tIns="45720" rIns="91440" bIns="45720" rtlCol="0" anchor="ctr">
            <a:normAutofit/>
          </a:bodyPr>
          <a:lstStyle/>
          <a:p>
            <a:pPr lvl="0"/>
            <a:r>
              <a:rPr lang="en-US"/>
              <a:t>Author and Date</a:t>
            </a:r>
          </a:p>
        </p:txBody>
      </p:sp>
    </p:spTree>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99827"/>
            <a:ext cx="10972800" cy="1503346"/>
          </a:xfrm>
        </p:spPr>
        <p:txBody>
          <a:bodyPr>
            <a:normAutofit fontScale="90000"/>
          </a:bodyPr>
          <a:lstStyle/>
          <a:p>
            <a:br>
              <a:rPr lang="en-US" sz="3200" dirty="0"/>
            </a:br>
            <a:r>
              <a:rPr lang="en-US" sz="2700" dirty="0"/>
              <a:t>National Center for Excellence in Primary Care Research </a:t>
            </a:r>
            <a:br>
              <a:rPr lang="en-US" sz="2700" dirty="0"/>
            </a:br>
            <a:r>
              <a:rPr lang="en-US" sz="2700" dirty="0"/>
              <a:t>Presents </a:t>
            </a:r>
            <a:br>
              <a:rPr lang="en-US" sz="2700" dirty="0"/>
            </a:br>
            <a:br>
              <a:rPr lang="en-US" sz="2700" dirty="0"/>
            </a:br>
            <a:r>
              <a:rPr lang="en-US" sz="2700" i="1" dirty="0"/>
              <a:t>Research Methods for Studying the Primary C</a:t>
            </a:r>
            <a:r>
              <a:rPr lang="en-US" sz="2700" b="1" i="1" dirty="0">
                <a:effectLst/>
                <a:ea typeface="Calibri" panose="020F0502020204030204" pitchFamily="34" charset="0"/>
              </a:rPr>
              <a:t>are Workforce</a:t>
            </a:r>
            <a:br>
              <a:rPr lang="en-US" sz="2700" dirty="0"/>
            </a:br>
            <a:endParaRPr lang="en-US" sz="2700" dirty="0"/>
          </a:p>
        </p:txBody>
      </p:sp>
      <p:sp>
        <p:nvSpPr>
          <p:cNvPr id="4" name="TextBox 3">
            <a:extLst>
              <a:ext uri="{FF2B5EF4-FFF2-40B4-BE49-F238E27FC236}">
                <a16:creationId xmlns:a16="http://schemas.microsoft.com/office/drawing/2014/main" id="{E59366D9-6889-84CE-711A-A3281E1DBA77}"/>
              </a:ext>
            </a:extLst>
          </p:cNvPr>
          <p:cNvSpPr txBox="1"/>
          <p:nvPr/>
        </p:nvSpPr>
        <p:spPr>
          <a:xfrm>
            <a:off x="1486093" y="3982497"/>
            <a:ext cx="9006213"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May 2, 2024</a:t>
            </a:r>
          </a:p>
        </p:txBody>
      </p:sp>
      <p:sp>
        <p:nvSpPr>
          <p:cNvPr id="5" name="TextBox 4">
            <a:extLst>
              <a:ext uri="{FF2B5EF4-FFF2-40B4-BE49-F238E27FC236}">
                <a16:creationId xmlns:a16="http://schemas.microsoft.com/office/drawing/2014/main" id="{01378F06-9518-DCB6-AAA6-1653414E053B}"/>
              </a:ext>
            </a:extLst>
          </p:cNvPr>
          <p:cNvSpPr txBox="1"/>
          <p:nvPr/>
        </p:nvSpPr>
        <p:spPr>
          <a:xfrm>
            <a:off x="945223" y="4444162"/>
            <a:ext cx="4623370" cy="2308324"/>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Presented by:</a:t>
            </a:r>
          </a:p>
          <a:p>
            <a:pPr marR="0" lvl="0" algn="ctr" rtl="0">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Hannah Neprash, </a:t>
            </a:r>
            <a:r>
              <a:rPr lang="en-US" sz="2400" dirty="0">
                <a:latin typeface="Arial" panose="020B0604020202020204" pitchFamily="34" charset="0"/>
                <a:ea typeface="Calibri" panose="020F0502020204030204" pitchFamily="34" charset="0"/>
                <a:cs typeface="Arial" panose="020B0604020202020204" pitchFamily="34" charset="0"/>
              </a:rPr>
              <a:t>PhD</a:t>
            </a:r>
            <a:endParaRPr lang="en-US" sz="2400" dirty="0">
              <a:solidFill>
                <a:srgbClr val="2E2B2B"/>
              </a:solidFill>
              <a:effectLst/>
              <a:latin typeface="Arial" panose="020B0604020202020204" pitchFamily="34" charset="0"/>
              <a:ea typeface="Calibri" panose="020F0502020204030204" pitchFamily="34" charset="0"/>
              <a:cs typeface="Arial" panose="020B0604020202020204" pitchFamily="34" charset="0"/>
            </a:endParaRPr>
          </a:p>
          <a:p>
            <a:pPr marR="0" lvl="0" algn="ctr">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Lawrence P. Casalino, MD, PhD   </a:t>
            </a:r>
          </a:p>
          <a:p>
            <a:pPr marR="0" lvl="0" algn="ctr">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Sylvia Hysong, </a:t>
            </a:r>
            <a:r>
              <a:rPr lang="en-US" sz="2400" dirty="0">
                <a:latin typeface="Arial" panose="020B0604020202020204" pitchFamily="34" charset="0"/>
                <a:ea typeface="Calibri" panose="020F0502020204030204" pitchFamily="34" charset="0"/>
                <a:cs typeface="Arial" panose="020B0604020202020204" pitchFamily="34" charset="0"/>
              </a:rPr>
              <a:t>Ph</a:t>
            </a:r>
            <a:r>
              <a:rPr lang="en-US" sz="2400" dirty="0">
                <a:effectLst/>
                <a:latin typeface="Arial" panose="020B0604020202020204" pitchFamily="34" charset="0"/>
                <a:ea typeface="Calibri" panose="020F0502020204030204" pitchFamily="34" charset="0"/>
                <a:cs typeface="Arial" panose="020B0604020202020204" pitchFamily="34" charset="0"/>
              </a:rPr>
              <a:t>D </a:t>
            </a:r>
            <a:endParaRPr lang="en-US" sz="2400" dirty="0">
              <a:solidFill>
                <a:srgbClr val="2E2B2B"/>
              </a:solidFill>
              <a:effectLst/>
              <a:latin typeface="Arial" panose="020B0604020202020204" pitchFamily="34" charset="0"/>
              <a:ea typeface="Calibri" panose="020F0502020204030204" pitchFamily="34" charset="0"/>
              <a:cs typeface="Arial" panose="020B0604020202020204" pitchFamily="34" charset="0"/>
            </a:endParaRPr>
          </a:p>
          <a:p>
            <a:pPr marR="0" lvl="0" algn="ctr">
              <a:spcBef>
                <a:spcPts val="0"/>
              </a:spcBef>
              <a:spcAft>
                <a:spcPts val="0"/>
              </a:spcAft>
            </a:pPr>
            <a:endParaRPr lang="en-US" sz="2400" dirty="0">
              <a:effectLst/>
              <a:latin typeface="Calibri" panose="020F0502020204030204" pitchFamily="34" charset="0"/>
              <a:ea typeface="Calibri" panose="020F0502020204030204" pitchFamily="34" charset="0"/>
            </a:endParaRPr>
          </a:p>
          <a:p>
            <a:pPr algn="ctr"/>
            <a:endParaRPr lang="en-US" sz="2400" dirty="0"/>
          </a:p>
        </p:txBody>
      </p:sp>
      <p:sp>
        <p:nvSpPr>
          <p:cNvPr id="6" name="TextBox 5">
            <a:extLst>
              <a:ext uri="{FF2B5EF4-FFF2-40B4-BE49-F238E27FC236}">
                <a16:creationId xmlns:a16="http://schemas.microsoft.com/office/drawing/2014/main" id="{4829BAE4-8859-C90F-88A0-C57E540DCB5E}"/>
              </a:ext>
            </a:extLst>
          </p:cNvPr>
          <p:cNvSpPr txBox="1"/>
          <p:nvPr/>
        </p:nvSpPr>
        <p:spPr>
          <a:xfrm>
            <a:off x="6096000" y="4444162"/>
            <a:ext cx="590811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Moderated by:</a:t>
            </a:r>
          </a:p>
          <a:p>
            <a:pPr algn="ctr"/>
            <a:r>
              <a:rPr lang="fi-FI" sz="2400" dirty="0">
                <a:latin typeface="Arial" panose="020B0604020202020204" pitchFamily="34" charset="0"/>
                <a:cs typeface="Arial" panose="020B0604020202020204" pitchFamily="34" charset="0"/>
              </a:rPr>
              <a:t>Yalda Jabbarpour, MD</a:t>
            </a:r>
          </a:p>
        </p:txBody>
      </p:sp>
    </p:spTree>
    <p:extLst>
      <p:ext uri="{BB962C8B-B14F-4D97-AF65-F5344CB8AC3E}">
        <p14:creationId xmlns:p14="http://schemas.microsoft.com/office/powerpoint/2010/main" val="87751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Moderator</a:t>
            </a:r>
          </a:p>
        </p:txBody>
      </p:sp>
      <p:pic>
        <p:nvPicPr>
          <p:cNvPr id="4" name="Picture 2" descr="This is a photo of Yalda Jabbarpour">
            <a:extLst>
              <a:ext uri="{FF2B5EF4-FFF2-40B4-BE49-F238E27FC236}">
                <a16:creationId xmlns:a16="http://schemas.microsoft.com/office/drawing/2014/main" id="{F76C0BB8-A8E5-41F1-F0AE-D65EB03BF8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47"/>
          <a:stretch/>
        </p:blipFill>
        <p:spPr bwMode="auto">
          <a:xfrm>
            <a:off x="2356892" y="2196571"/>
            <a:ext cx="2743200" cy="3066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5385746" y="2068830"/>
            <a:ext cx="5289103" cy="2034540"/>
          </a:xfrm>
        </p:spPr>
        <p:txBody>
          <a:bodyPr vert="horz" lIns="91440" tIns="45720" rIns="91440" bIns="45720" rtlCol="0" anchor="t">
            <a:normAutofit/>
          </a:bodyPr>
          <a:lstStyle/>
          <a:p>
            <a:pPr marL="0" indent="0">
              <a:buNone/>
            </a:pPr>
            <a:endParaRPr lang="en-US" b="1" i="0" dirty="0">
              <a:solidFill>
                <a:srgbClr val="1B1B1B"/>
              </a:solidFill>
              <a:effectLst/>
              <a:latin typeface="Source Sans Pro" panose="020B0503030403020204" pitchFamily="34" charset="0"/>
            </a:endParaRPr>
          </a:p>
          <a:p>
            <a:pPr marL="0" indent="0">
              <a:buNone/>
            </a:pPr>
            <a:endParaRPr lang="en-US" b="1" dirty="0">
              <a:solidFill>
                <a:srgbClr val="1B1B1B"/>
              </a:solidFill>
              <a:latin typeface="Source Sans Pro" panose="020B0503030403020204" pitchFamily="34" charset="0"/>
            </a:endParaRPr>
          </a:p>
          <a:p>
            <a:pPr marL="0" indent="0">
              <a:buNone/>
            </a:pPr>
            <a:r>
              <a:rPr lang="en-US" b="1" i="0" dirty="0">
                <a:solidFill>
                  <a:srgbClr val="1B1B1B"/>
                </a:solidFill>
                <a:effectLst/>
                <a:latin typeface="+mj-lt"/>
                <a:ea typeface="Source Sans Pro"/>
              </a:rPr>
              <a:t>Yalda Jabbarpour, MD</a:t>
            </a:r>
            <a:br>
              <a:rPr lang="en-US" dirty="0">
                <a:latin typeface="+mj-lt"/>
              </a:rPr>
            </a:br>
            <a:r>
              <a:rPr lang="en-US" dirty="0">
                <a:latin typeface="+mj-lt"/>
                <a:cs typeface="Times New Roman" panose="02020603050405020304" pitchFamily="18" charset="0"/>
              </a:rPr>
              <a:t>Robert Graham Center</a:t>
            </a:r>
            <a:endParaRPr lang="en-US" dirty="0">
              <a:effectLst/>
              <a:latin typeface="+mj-lt"/>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04360C2C-28D0-093A-3FDA-F5A809ED69E9}"/>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10</a:t>
            </a:fld>
            <a:endParaRPr lang="en-US"/>
          </a:p>
        </p:txBody>
      </p:sp>
    </p:spTree>
    <p:extLst>
      <p:ext uri="{BB962C8B-B14F-4D97-AF65-F5344CB8AC3E}">
        <p14:creationId xmlns:p14="http://schemas.microsoft.com/office/powerpoint/2010/main" val="138012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Today’s Webinar Presenters</a:t>
            </a:r>
          </a:p>
        </p:txBody>
      </p:sp>
      <p:sp>
        <p:nvSpPr>
          <p:cNvPr id="6" name="Content Placeholder 5">
            <a:extLst>
              <a:ext uri="{FF2B5EF4-FFF2-40B4-BE49-F238E27FC236}">
                <a16:creationId xmlns:a16="http://schemas.microsoft.com/office/drawing/2014/main" id="{22E2FF40-E4E8-7591-EC16-1A043F63B9CE}"/>
              </a:ext>
              <a:ext uri="{C183D7F6-B498-43B3-948B-1728B52AA6E4}">
                <adec:decorative xmlns:adec="http://schemas.microsoft.com/office/drawing/2017/decorative" val="1"/>
              </a:ext>
            </a:extLst>
          </p:cNvPr>
          <p:cNvSpPr>
            <a:spLocks noGrp="1"/>
          </p:cNvSpPr>
          <p:nvPr>
            <p:ph idx="1"/>
          </p:nvPr>
        </p:nvSpPr>
        <p:spPr/>
        <p:txBody>
          <a:bodyPr/>
          <a:lstStyle/>
          <a:p>
            <a:pPr marL="0" indent="0">
              <a:buNone/>
            </a:pPr>
            <a:endParaRPr lang="en-US"/>
          </a:p>
          <a:p>
            <a:endParaRPr lang="en-US"/>
          </a:p>
        </p:txBody>
      </p:sp>
      <p:sp>
        <p:nvSpPr>
          <p:cNvPr id="7" name="TextBox 6">
            <a:extLst>
              <a:ext uri="{FF2B5EF4-FFF2-40B4-BE49-F238E27FC236}">
                <a16:creationId xmlns:a16="http://schemas.microsoft.com/office/drawing/2014/main" id="{B591DF68-A5F3-DC1D-75D3-1774E1F4E132}"/>
              </a:ext>
            </a:extLst>
          </p:cNvPr>
          <p:cNvSpPr txBox="1"/>
          <p:nvPr/>
        </p:nvSpPr>
        <p:spPr>
          <a:xfrm>
            <a:off x="1090466" y="1820741"/>
            <a:ext cx="10011065" cy="5262979"/>
          </a:xfrm>
          <a:prstGeom prst="rect">
            <a:avLst/>
          </a:prstGeom>
          <a:noFill/>
        </p:spPr>
        <p:txBody>
          <a:bodyPr wrap="square">
            <a:spAutoFit/>
          </a:bodyPr>
          <a:lstStyle/>
          <a:p>
            <a:pPr marL="342900" marR="0" lvl="0" indent="-342900" rtl="0">
              <a:spcBef>
                <a:spcPts val="0"/>
              </a:spcBef>
              <a:spcAft>
                <a:spcPts val="0"/>
              </a:spcAft>
              <a:buFont typeface="Symbol" panose="05050102010706020507" pitchFamily="18" charset="2"/>
              <a:buChar char=""/>
            </a:pPr>
            <a:r>
              <a:rPr lang="en-US" sz="2400" b="1" dirty="0">
                <a:solidFill>
                  <a:srgbClr val="000000"/>
                </a:solidFill>
                <a:effectLst/>
                <a:ea typeface="Calibri" panose="020F0502020204030204" pitchFamily="34" charset="0"/>
              </a:rPr>
              <a:t>Hannah Neprash, PhD </a:t>
            </a:r>
            <a:r>
              <a:rPr lang="en-US" sz="2400" dirty="0">
                <a:solidFill>
                  <a:srgbClr val="000000"/>
                </a:solidFill>
                <a:effectLst/>
                <a:ea typeface="Calibri" panose="020F0502020204030204" pitchFamily="34" charset="0"/>
              </a:rPr>
              <a:t>(University of Minnesota; School of Public Health; Division of Health Policy &amp; Management), </a:t>
            </a:r>
            <a:r>
              <a:rPr lang="en-US" sz="2400" i="1" dirty="0">
                <a:solidFill>
                  <a:srgbClr val="000000"/>
                </a:solidFill>
                <a:effectLst/>
                <a:ea typeface="Calibri" panose="020F0502020204030204" pitchFamily="34" charset="0"/>
              </a:rPr>
              <a:t>The Role of Nurse Practitioners in Improving Access to Primary Care</a:t>
            </a:r>
          </a:p>
          <a:p>
            <a:pPr marR="0" lvl="0" rtl="0">
              <a:spcBef>
                <a:spcPts val="0"/>
              </a:spcBef>
              <a:spcAft>
                <a:spcPts val="0"/>
              </a:spcAft>
            </a:pPr>
            <a:endParaRPr lang="en-US" sz="24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b="1" dirty="0">
                <a:effectLst/>
                <a:ea typeface="Calibri" panose="020F0502020204030204" pitchFamily="34" charset="0"/>
              </a:rPr>
              <a:t>Lawrence P. Casalino, MD, PhD </a:t>
            </a:r>
            <a:r>
              <a:rPr lang="en-US" sz="2400" dirty="0">
                <a:effectLst/>
                <a:ea typeface="Calibri" panose="020F0502020204030204" pitchFamily="34" charset="0"/>
              </a:rPr>
              <a:t>(Weill Cornell Medical College, Department of Population Health Sciences), </a:t>
            </a:r>
            <a:r>
              <a:rPr lang="en-US" sz="2400" i="1" dirty="0">
                <a:effectLst/>
                <a:ea typeface="Calibri" panose="020F0502020204030204" pitchFamily="34" charset="0"/>
              </a:rPr>
              <a:t>Primary Care Physician-Staff Dyads (“</a:t>
            </a:r>
            <a:r>
              <a:rPr lang="en-US" sz="2400" i="1" dirty="0" err="1">
                <a:effectLst/>
                <a:ea typeface="Calibri" panose="020F0502020204030204" pitchFamily="34" charset="0"/>
              </a:rPr>
              <a:t>Teamlets</a:t>
            </a:r>
            <a:r>
              <a:rPr lang="en-US" sz="2400" i="1" dirty="0">
                <a:effectLst/>
                <a:ea typeface="Calibri" panose="020F0502020204030204" pitchFamily="34" charset="0"/>
              </a:rPr>
              <a:t>”): A Simple, Efficient Means to Improve Healthcare Quality and Decrease Cost</a:t>
            </a:r>
          </a:p>
          <a:p>
            <a:pPr marR="0" lvl="0">
              <a:spcBef>
                <a:spcPts val="0"/>
              </a:spcBef>
              <a:spcAft>
                <a:spcPts val="0"/>
              </a:spcAft>
            </a:pPr>
            <a:endParaRPr lang="en-US" sz="2400" dirty="0">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b="1" dirty="0">
                <a:effectLst/>
                <a:ea typeface="Calibri" panose="020F0502020204030204" pitchFamily="34" charset="0"/>
              </a:rPr>
              <a:t>Sylvia Hysong, PhD </a:t>
            </a:r>
            <a:r>
              <a:rPr lang="en-US" sz="2400" dirty="0">
                <a:effectLst/>
                <a:ea typeface="Calibri" panose="020F0502020204030204" pitchFamily="34" charset="0"/>
              </a:rPr>
              <a:t>(Baylor College of Medicine), </a:t>
            </a:r>
            <a:r>
              <a:rPr lang="en-US" sz="2400" i="1" dirty="0">
                <a:effectLst/>
                <a:ea typeface="Calibri" panose="020F0502020204030204" pitchFamily="34" charset="0"/>
              </a:rPr>
              <a:t>Impact of Team Configuration and Team Stability on Primary Care Quality</a:t>
            </a:r>
            <a:endParaRPr lang="en-US" sz="2400" dirty="0">
              <a:effectLst/>
              <a:ea typeface="Calibri" panose="020F0502020204030204" pitchFamily="34" charset="0"/>
            </a:endParaRPr>
          </a:p>
          <a:p>
            <a:pPr marL="342900" marR="0" lvl="0" indent="-342900" rtl="0">
              <a:spcBef>
                <a:spcPts val="0"/>
              </a:spcBef>
              <a:spcAft>
                <a:spcPts val="0"/>
              </a:spcAft>
              <a:buFont typeface="Symbol" panose="05050102010706020507" pitchFamily="18" charset="2"/>
              <a:buChar char=""/>
            </a:pPr>
            <a:endParaRPr lang="en-US" sz="2400" i="1" dirty="0">
              <a:effectLst/>
              <a:latin typeface="Calibri" panose="020F0502020204030204" pitchFamily="34" charset="0"/>
              <a:ea typeface="Calibri" panose="020F0502020204030204" pitchFamily="34" charset="0"/>
            </a:endParaRPr>
          </a:p>
          <a:p>
            <a:pPr marL="342900" marR="0" lvl="0" indent="-342900" rtl="0">
              <a:spcBef>
                <a:spcPts val="0"/>
              </a:spcBef>
              <a:spcAft>
                <a:spcPts val="0"/>
              </a:spcAft>
              <a:buFont typeface="Symbol" panose="05050102010706020507" pitchFamily="18" charset="2"/>
              <a:buChar char=""/>
            </a:pPr>
            <a:endParaRPr lang="en-US" sz="2400" i="1" dirty="0">
              <a:effectLst/>
              <a:latin typeface="Calibri" panose="020F0502020204030204" pitchFamily="34" charset="0"/>
              <a:ea typeface="Calibri" panose="020F0502020204030204" pitchFamily="34" charset="0"/>
            </a:endParaRPr>
          </a:p>
          <a:p>
            <a:pPr marL="342900" marR="0" lvl="0" indent="-342900" rtl="0">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endParaRPr>
          </a:p>
        </p:txBody>
      </p:sp>
      <p:sp>
        <p:nvSpPr>
          <p:cNvPr id="3" name="Slide Number Placeholder 2">
            <a:extLst>
              <a:ext uri="{FF2B5EF4-FFF2-40B4-BE49-F238E27FC236}">
                <a16:creationId xmlns:a16="http://schemas.microsoft.com/office/drawing/2014/main" id="{0E0AFAB4-DBD4-F524-332A-9EAE25C4E4CB}"/>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11</a:t>
            </a:fld>
            <a:endParaRPr lang="en-US"/>
          </a:p>
        </p:txBody>
      </p:sp>
    </p:spTree>
    <p:extLst>
      <p:ext uri="{BB962C8B-B14F-4D97-AF65-F5344CB8AC3E}">
        <p14:creationId xmlns:p14="http://schemas.microsoft.com/office/powerpoint/2010/main" val="263986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Presentation 1</a:t>
            </a:r>
          </a:p>
        </p:txBody>
      </p:sp>
      <p:sp>
        <p:nvSpPr>
          <p:cNvPr id="7" name="Title 5">
            <a:extLst>
              <a:ext uri="{FF2B5EF4-FFF2-40B4-BE49-F238E27FC236}">
                <a16:creationId xmlns:a16="http://schemas.microsoft.com/office/drawing/2014/main" id="{5D082444-AE4C-51E5-931E-28893BAB7020}"/>
              </a:ext>
            </a:extLst>
          </p:cNvPr>
          <p:cNvSpPr txBox="1">
            <a:spLocks/>
          </p:cNvSpPr>
          <p:nvPr/>
        </p:nvSpPr>
        <p:spPr>
          <a:xfrm>
            <a:off x="1150706" y="1201697"/>
            <a:ext cx="9493321" cy="22273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bg1"/>
                </a:solidFill>
                <a:latin typeface="+mj-lt"/>
                <a:ea typeface="+mj-ea"/>
                <a:cs typeface="+mj-cs"/>
              </a:defRPr>
            </a:lvl1pPr>
          </a:lstStyle>
          <a:p>
            <a:pPr>
              <a:defRPr/>
            </a:pPr>
            <a:r>
              <a:rPr lang="en-US" sz="2800" dirty="0">
                <a:solidFill>
                  <a:schemeClr val="tx1"/>
                </a:solidFill>
              </a:rPr>
              <a:t>The Role of Nurse Practitioners in Improving Access to Primary Care</a:t>
            </a:r>
          </a:p>
        </p:txBody>
      </p:sp>
      <p:pic>
        <p:nvPicPr>
          <p:cNvPr id="5" name="Picture 4" descr="This is a photo of Hannah Neprash">
            <a:extLst>
              <a:ext uri="{FF2B5EF4-FFF2-40B4-BE49-F238E27FC236}">
                <a16:creationId xmlns:a16="http://schemas.microsoft.com/office/drawing/2014/main" id="{E527F084-FC78-5C50-A410-F9AE5387D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1" y="3246756"/>
            <a:ext cx="2194560" cy="3291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Placeholder 6">
            <a:extLst>
              <a:ext uri="{FF2B5EF4-FFF2-40B4-BE49-F238E27FC236}">
                <a16:creationId xmlns:a16="http://schemas.microsoft.com/office/drawing/2014/main" id="{5E211100-9E63-323E-0DD5-E6084252DFEF}"/>
              </a:ext>
            </a:extLst>
          </p:cNvPr>
          <p:cNvSpPr txBox="1">
            <a:spLocks/>
          </p:cNvSpPr>
          <p:nvPr/>
        </p:nvSpPr>
        <p:spPr>
          <a:xfrm>
            <a:off x="6263763" y="3729520"/>
            <a:ext cx="4215877" cy="20445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b="1" dirty="0">
                <a:effectLst/>
                <a:ea typeface="Calibri" panose="020F0502020204030204" pitchFamily="34" charset="0"/>
                <a:cs typeface="Arial" panose="020B0604020202020204" pitchFamily="34" charset="0"/>
              </a:rPr>
              <a:t>Hannah Neprash, PhD </a:t>
            </a:r>
            <a:r>
              <a:rPr lang="en-US" dirty="0">
                <a:effectLst/>
                <a:ea typeface="Calibri" panose="020F0502020204030204" pitchFamily="34" charset="0"/>
                <a:cs typeface="Arial" panose="020B0604020202020204" pitchFamily="34" charset="0"/>
              </a:rPr>
              <a:t>University of Minnesota School of Public Health, Division of Health Policy &amp; Management</a:t>
            </a:r>
            <a:endParaRPr lang="en-US" dirty="0"/>
          </a:p>
        </p:txBody>
      </p:sp>
      <p:sp>
        <p:nvSpPr>
          <p:cNvPr id="3" name="Slide Number Placeholder 2">
            <a:extLst>
              <a:ext uri="{FF2B5EF4-FFF2-40B4-BE49-F238E27FC236}">
                <a16:creationId xmlns:a16="http://schemas.microsoft.com/office/drawing/2014/main" id="{C5A6F4E6-3C88-FDAF-547C-BE342BB2EFA1}"/>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12</a:t>
            </a:fld>
            <a:endParaRPr lang="en-US"/>
          </a:p>
        </p:txBody>
      </p:sp>
    </p:spTree>
    <p:extLst>
      <p:ext uri="{BB962C8B-B14F-4D97-AF65-F5344CB8AC3E}">
        <p14:creationId xmlns:p14="http://schemas.microsoft.com/office/powerpoint/2010/main" val="221118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Background</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600" y="1646238"/>
            <a:ext cx="5105400" cy="4710113"/>
          </a:xfrm>
        </p:spPr>
        <p:txBody>
          <a:bodyPr>
            <a:normAutofit fontScale="77500" lnSpcReduction="20000"/>
          </a:bodyPr>
          <a:lstStyle/>
          <a:p>
            <a:pPr marL="0" indent="0">
              <a:lnSpc>
                <a:spcPct val="120000"/>
              </a:lnSpc>
              <a:spcBef>
                <a:spcPts val="672"/>
              </a:spcBef>
              <a:buNone/>
            </a:pPr>
            <a:r>
              <a:rPr lang="en-US" dirty="0"/>
              <a:t>Primary care physicians and nurse practitioners (NPs) increasingly work together.</a:t>
            </a:r>
          </a:p>
          <a:p>
            <a:pPr marL="0" indent="0">
              <a:lnSpc>
                <a:spcPct val="120000"/>
              </a:lnSpc>
              <a:spcBef>
                <a:spcPts val="672"/>
              </a:spcBef>
              <a:buNone/>
            </a:pPr>
            <a:endParaRPr lang="en-US" dirty="0"/>
          </a:p>
          <a:p>
            <a:pPr marL="0" indent="0">
              <a:lnSpc>
                <a:spcPct val="120000"/>
              </a:lnSpc>
              <a:spcBef>
                <a:spcPts val="672"/>
              </a:spcBef>
              <a:buNone/>
            </a:pPr>
            <a:r>
              <a:rPr lang="en-US" dirty="0"/>
              <a:t>NPs are more likely than physicians to treat patients of color and uninsured or Medicaid-covered patients.</a:t>
            </a:r>
          </a:p>
          <a:p>
            <a:pPr marL="0" indent="0">
              <a:lnSpc>
                <a:spcPct val="120000"/>
              </a:lnSpc>
              <a:spcBef>
                <a:spcPts val="672"/>
              </a:spcBef>
              <a:buNone/>
            </a:pPr>
            <a:endParaRPr lang="en-US" dirty="0"/>
          </a:p>
          <a:p>
            <a:pPr marL="0" indent="0">
              <a:lnSpc>
                <a:spcPct val="120000"/>
              </a:lnSpc>
              <a:spcBef>
                <a:spcPts val="672"/>
              </a:spcBef>
              <a:buNone/>
            </a:pPr>
            <a:r>
              <a:rPr lang="en-US" dirty="0"/>
              <a:t>Interdisciplinary practice staffing may expand access to care for historically underserved patient populations.</a:t>
            </a:r>
          </a:p>
          <a:p>
            <a:pPr marL="0" indent="0">
              <a:buNone/>
            </a:pPr>
            <a:endParaRPr lang="en-US" dirty="0"/>
          </a:p>
          <a:p>
            <a:pPr marL="0" indent="0">
              <a:buNone/>
            </a:pPr>
            <a:endParaRPr lang="en-US" dirty="0"/>
          </a:p>
        </p:txBody>
      </p:sp>
      <p:pic>
        <p:nvPicPr>
          <p:cNvPr id="5" name="Picture 4" descr="This graphs shows the percent of primary care practices in the data that employed only&#10;physicians or physicians and nurse practitioners, from 2011 to 2017."/>
          <p:cNvPicPr>
            <a:picLocks noChangeAspect="1"/>
          </p:cNvPicPr>
          <p:nvPr/>
        </p:nvPicPr>
        <p:blipFill rotWithShape="1">
          <a:blip r:embed="rId3">
            <a:extLst>
              <a:ext uri="{28A0092B-C50C-407E-A947-70E740481C1C}">
                <a14:useLocalDpi xmlns:a14="http://schemas.microsoft.com/office/drawing/2010/main" val="0"/>
              </a:ext>
            </a:extLst>
          </a:blip>
          <a:srcRect b="4255"/>
          <a:stretch/>
        </p:blipFill>
        <p:spPr bwMode="auto">
          <a:xfrm>
            <a:off x="5562600" y="1683428"/>
            <a:ext cx="6443004" cy="4488773"/>
          </a:xfrm>
          <a:prstGeom prst="rect">
            <a:avLst/>
          </a:prstGeom>
          <a:noFill/>
          <a:ln>
            <a:noFill/>
          </a:ln>
        </p:spPr>
      </p:pic>
      <p:sp>
        <p:nvSpPr>
          <p:cNvPr id="3" name="Slide Number Placeholder 2">
            <a:extLst>
              <a:ext uri="{FF2B5EF4-FFF2-40B4-BE49-F238E27FC236}">
                <a16:creationId xmlns:a16="http://schemas.microsoft.com/office/drawing/2014/main" id="{3745B883-853A-BB81-4F70-E2BFE81CD20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13</a:t>
            </a:fld>
            <a:endParaRPr lang="en-US"/>
          </a:p>
        </p:txBody>
      </p:sp>
    </p:spTree>
    <p:extLst>
      <p:ext uri="{BB962C8B-B14F-4D97-AF65-F5344CB8AC3E}">
        <p14:creationId xmlns:p14="http://schemas.microsoft.com/office/powerpoint/2010/main" val="356481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Research Questions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dirty="0"/>
              <a:t>When primary care practices employ NPs for the first time, how does access to care change…</a:t>
            </a:r>
          </a:p>
          <a:p>
            <a:pPr lvl="1"/>
            <a:r>
              <a:rPr lang="en-US" dirty="0"/>
              <a:t>…for new patients (especially new patients of color, uninsured patients, and patients with Medicaid coverage)?</a:t>
            </a:r>
          </a:p>
          <a:p>
            <a:pPr lvl="1"/>
            <a:r>
              <a:rPr lang="en-US" dirty="0"/>
              <a:t>…for established patients?</a:t>
            </a:r>
          </a:p>
          <a:p>
            <a:endParaRPr lang="en-US" dirty="0"/>
          </a:p>
          <a:p>
            <a:r>
              <a:rPr lang="en-US" dirty="0"/>
              <a:t>What this study adds:</a:t>
            </a:r>
          </a:p>
          <a:p>
            <a:pPr lvl="1"/>
            <a:r>
              <a:rPr lang="en-US" dirty="0"/>
              <a:t>Novel and objective measures of access to care</a:t>
            </a:r>
          </a:p>
          <a:p>
            <a:pPr lvl="1"/>
            <a:r>
              <a:rPr lang="en-US" dirty="0"/>
              <a:t>Uses all-payer data to study access for AHRQ’s priority patient populations </a:t>
            </a:r>
          </a:p>
          <a:p>
            <a:pPr lvl="1"/>
            <a:endParaRPr lang="en-US" dirty="0"/>
          </a:p>
        </p:txBody>
      </p:sp>
      <p:sp>
        <p:nvSpPr>
          <p:cNvPr id="3" name="Slide Number Placeholder 2">
            <a:extLst>
              <a:ext uri="{FF2B5EF4-FFF2-40B4-BE49-F238E27FC236}">
                <a16:creationId xmlns:a16="http://schemas.microsoft.com/office/drawing/2014/main" id="{0D101DEE-2083-35FF-54C3-F44710534493}"/>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14</a:t>
            </a:fld>
            <a:endParaRPr lang="en-US"/>
          </a:p>
        </p:txBody>
      </p:sp>
    </p:spTree>
    <p:extLst>
      <p:ext uri="{BB962C8B-B14F-4D97-AF65-F5344CB8AC3E}">
        <p14:creationId xmlns:p14="http://schemas.microsoft.com/office/powerpoint/2010/main" val="2063968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Data from athenahealth, Inc.</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600" y="1646238"/>
            <a:ext cx="7543800" cy="4525963"/>
          </a:xfrm>
        </p:spPr>
        <p:txBody>
          <a:bodyPr>
            <a:normAutofit/>
          </a:bodyPr>
          <a:lstStyle/>
          <a:p>
            <a:r>
              <a:rPr lang="en-US" dirty="0"/>
              <a:t>Data elements from insurance claims + electronic health records + practice management software</a:t>
            </a:r>
          </a:p>
          <a:p>
            <a:endParaRPr lang="en-US" dirty="0"/>
          </a:p>
          <a:p>
            <a:r>
              <a:rPr lang="en-US" dirty="0"/>
              <a:t>All-payer data from 2011-2017</a:t>
            </a:r>
          </a:p>
          <a:p>
            <a:endParaRPr lang="en-US" dirty="0"/>
          </a:p>
          <a:p>
            <a:r>
              <a:rPr lang="en-US" dirty="0"/>
              <a:t>Distinguishes rendering </a:t>
            </a:r>
            <a:r>
              <a:rPr lang="en-US" i="1" dirty="0"/>
              <a:t>and</a:t>
            </a:r>
            <a:r>
              <a:rPr lang="en-US" dirty="0"/>
              <a:t> billing providers</a:t>
            </a:r>
          </a:p>
          <a:p>
            <a:endParaRPr lang="en-US" dirty="0"/>
          </a:p>
          <a:p>
            <a:r>
              <a:rPr lang="en-US" dirty="0"/>
              <a:t>Includes practice identifiers</a:t>
            </a:r>
          </a:p>
          <a:p>
            <a:endParaRPr lang="en-US" dirty="0"/>
          </a:p>
        </p:txBody>
      </p:sp>
      <p:pic>
        <p:nvPicPr>
          <p:cNvPr id="4" name="Picture 3" descr="This table shows the generalizability of athenahealth data on visit characteristics by female age, payer, Medicaid, and region."/>
          <p:cNvPicPr>
            <a:picLocks noChangeAspect="1"/>
          </p:cNvPicPr>
          <p:nvPr/>
        </p:nvPicPr>
        <p:blipFill>
          <a:blip r:embed="rId2"/>
          <a:stretch>
            <a:fillRect/>
          </a:stretch>
        </p:blipFill>
        <p:spPr>
          <a:xfrm>
            <a:off x="8197877" y="1584324"/>
            <a:ext cx="3232123" cy="4664076"/>
          </a:xfrm>
          <a:prstGeom prst="rect">
            <a:avLst/>
          </a:prstGeom>
        </p:spPr>
      </p:pic>
      <p:sp>
        <p:nvSpPr>
          <p:cNvPr id="3" name="Slide Number Placeholder 2">
            <a:extLst>
              <a:ext uri="{FF2B5EF4-FFF2-40B4-BE49-F238E27FC236}">
                <a16:creationId xmlns:a16="http://schemas.microsoft.com/office/drawing/2014/main" id="{77ACCF42-E2AB-59C1-EDBC-F214D24412F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15</a:t>
            </a:fld>
            <a:endParaRPr lang="en-US"/>
          </a:p>
        </p:txBody>
      </p:sp>
    </p:spTree>
    <p:extLst>
      <p:ext uri="{BB962C8B-B14F-4D97-AF65-F5344CB8AC3E}">
        <p14:creationId xmlns:p14="http://schemas.microsoft.com/office/powerpoint/2010/main" val="64989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Dependent Variables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600" y="1646238"/>
            <a:ext cx="7848600" cy="4525963"/>
          </a:xfrm>
        </p:spPr>
        <p:txBody>
          <a:bodyPr>
            <a:normAutofit/>
          </a:bodyPr>
          <a:lstStyle/>
          <a:p>
            <a:r>
              <a:rPr lang="en-US" dirty="0"/>
              <a:t>Access to Care</a:t>
            </a:r>
          </a:p>
          <a:p>
            <a:pPr lvl="1"/>
            <a:r>
              <a:rPr lang="en-US" dirty="0"/>
              <a:t>New patient visits</a:t>
            </a:r>
          </a:p>
          <a:p>
            <a:pPr lvl="1"/>
            <a:r>
              <a:rPr lang="en-US" dirty="0"/>
              <a:t>Visits for patients of color</a:t>
            </a:r>
          </a:p>
          <a:p>
            <a:pPr lvl="1"/>
            <a:r>
              <a:rPr lang="en-US" dirty="0"/>
              <a:t>Visits for uninsured and Medicaid-covered patients</a:t>
            </a:r>
          </a:p>
          <a:p>
            <a:pPr lvl="1"/>
            <a:r>
              <a:rPr lang="en-US" dirty="0"/>
              <a:t>Average visit wait time (in days)</a:t>
            </a:r>
          </a:p>
          <a:p>
            <a:pPr lvl="1"/>
            <a:endParaRPr lang="en-US" dirty="0"/>
          </a:p>
          <a:p>
            <a:r>
              <a:rPr lang="en-US" dirty="0"/>
              <a:t>Convenience of Care:</a:t>
            </a:r>
          </a:p>
          <a:p>
            <a:pPr lvl="1"/>
            <a:r>
              <a:rPr lang="en-US" dirty="0"/>
              <a:t>Walk-in visit count (and share)</a:t>
            </a:r>
          </a:p>
          <a:p>
            <a:pPr lvl="1"/>
            <a:r>
              <a:rPr lang="en-US" dirty="0"/>
              <a:t>After-hours visit count (and share)</a:t>
            </a:r>
          </a:p>
          <a:p>
            <a:endParaRPr lang="en-US" dirty="0"/>
          </a:p>
        </p:txBody>
      </p:sp>
      <p:sp>
        <p:nvSpPr>
          <p:cNvPr id="3" name="Slide Number Placeholder 2">
            <a:extLst>
              <a:ext uri="{FF2B5EF4-FFF2-40B4-BE49-F238E27FC236}">
                <a16:creationId xmlns:a16="http://schemas.microsoft.com/office/drawing/2014/main" id="{77ACCF42-E2AB-59C1-EDBC-F214D24412F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16</a:t>
            </a:fld>
            <a:endParaRPr lang="en-US"/>
          </a:p>
        </p:txBody>
      </p:sp>
    </p:spTree>
    <p:extLst>
      <p:ext uri="{BB962C8B-B14F-4D97-AF65-F5344CB8AC3E}">
        <p14:creationId xmlns:p14="http://schemas.microsoft.com/office/powerpoint/2010/main" val="3431616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Empirical Methods: Event Study</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599" y="1600200"/>
                <a:ext cx="10972800" cy="5016357"/>
              </a:xfrm>
            </p:spPr>
            <p:txBody>
              <a:bodyPr>
                <a:normAutofit fontScale="32500" lnSpcReduction="20000"/>
              </a:bodyPr>
              <a:lstStyle/>
              <a:p>
                <a:r>
                  <a:rPr lang="en-US" sz="6000" dirty="0"/>
                  <a:t>Treatment practices: those that hire an NP from 2011-2017</a:t>
                </a:r>
              </a:p>
              <a:p>
                <a:r>
                  <a:rPr lang="en-US" sz="6000" dirty="0"/>
                  <a:t>Control practices: those that never employ an NP (or always)</a:t>
                </a:r>
              </a:p>
              <a:p>
                <a:r>
                  <a:rPr lang="en-US" sz="6000" dirty="0"/>
                  <a:t>Observations at the practice-month level</a:t>
                </a:r>
              </a:p>
              <a:p>
                <a:r>
                  <a:rPr lang="en-US" sz="6000" dirty="0"/>
                  <a:t>Includes practices with at least 12 months of data</a:t>
                </a:r>
              </a:p>
              <a:p>
                <a:endParaRPr lang="en-US" dirty="0"/>
              </a:p>
              <a:p>
                <a:pPr marL="0" indent="0">
                  <a:buNone/>
                </a:pPr>
                <a14:m>
                  <m:oMathPara xmlns:m="http://schemas.openxmlformats.org/officeDocument/2006/math">
                    <m:oMathParaPr>
                      <m:jc m:val="centerGroup"/>
                    </m:oMathParaPr>
                    <m:oMath xmlns:m="http://schemas.openxmlformats.org/officeDocument/2006/math">
                      <m:eqArr>
                        <m:eqArrPr>
                          <m:ctrlPr>
                            <a:rPr lang="en-US" sz="4900" i="1">
                              <a:latin typeface="Cambria Math" panose="02040503050406030204" pitchFamily="18" charset="0"/>
                            </a:rPr>
                          </m:ctrlPr>
                        </m:eqArrPr>
                        <m:e>
                          <m:sSub>
                            <m:sSubPr>
                              <m:ctrlPr>
                                <a:rPr lang="en-US" sz="4900" i="1">
                                  <a:latin typeface="Cambria Math" panose="02040503050406030204" pitchFamily="18" charset="0"/>
                                </a:rPr>
                              </m:ctrlPr>
                            </m:sSubPr>
                            <m:e>
                              <m:r>
                                <a:rPr lang="en-US" sz="4900" i="1">
                                  <a:latin typeface="Cambria Math" panose="02040503050406030204" pitchFamily="18" charset="0"/>
                                </a:rPr>
                                <m:t>𝑌</m:t>
                              </m:r>
                            </m:e>
                            <m:sub>
                              <m:r>
                                <a:rPr lang="en-US" sz="4900" i="1">
                                  <a:latin typeface="Cambria Math" panose="02040503050406030204" pitchFamily="18" charset="0"/>
                                </a:rPr>
                                <m:t>𝑖𝑠𝑡</m:t>
                              </m:r>
                              <m:r>
                                <a:rPr lang="en-US" sz="4900" i="1">
                                  <a:latin typeface="Cambria Math" panose="02040503050406030204" pitchFamily="18" charset="0"/>
                                </a:rPr>
                                <m:t>=</m:t>
                              </m:r>
                            </m:sub>
                          </m:sSub>
                          <m:sSub>
                            <m:sSubPr>
                              <m:ctrlPr>
                                <a:rPr lang="en-US" sz="4900" i="1">
                                  <a:latin typeface="Cambria Math" panose="02040503050406030204" pitchFamily="18" charset="0"/>
                                </a:rPr>
                              </m:ctrlPr>
                            </m:sSubPr>
                            <m:e>
                              <m:r>
                                <a:rPr lang="en-US" sz="4900" i="1">
                                  <a:latin typeface="Cambria Math" panose="02040503050406030204" pitchFamily="18" charset="0"/>
                                </a:rPr>
                                <m:t>𝛽</m:t>
                              </m:r>
                            </m:e>
                            <m:sub>
                              <m:r>
                                <a:rPr lang="en-US" sz="4900" i="1">
                                  <a:latin typeface="Cambria Math" panose="02040503050406030204" pitchFamily="18" charset="0"/>
                                </a:rPr>
                                <m:t>0</m:t>
                              </m:r>
                            </m:sub>
                          </m:sSub>
                          <m:r>
                            <a:rPr lang="en-US" sz="4900" i="1">
                              <a:latin typeface="Cambria Math" panose="02040503050406030204" pitchFamily="18" charset="0"/>
                            </a:rPr>
                            <m:t>+</m:t>
                          </m:r>
                          <m:sSub>
                            <m:sSubPr>
                              <m:ctrlPr>
                                <a:rPr lang="en-US" sz="4900" i="1">
                                  <a:latin typeface="Cambria Math" panose="02040503050406030204" pitchFamily="18" charset="0"/>
                                </a:rPr>
                              </m:ctrlPr>
                            </m:sSubPr>
                            <m:e>
                              <m:r>
                                <a:rPr lang="en-US" sz="4900" i="1">
                                  <a:latin typeface="Cambria Math" panose="02040503050406030204" pitchFamily="18" charset="0"/>
                                </a:rPr>
                                <m:t>𝑁𝑃</m:t>
                              </m:r>
                              <m:r>
                                <a:rPr lang="en-US" sz="4900" i="1">
                                  <a:latin typeface="Cambria Math" panose="02040503050406030204" pitchFamily="18" charset="0"/>
                                </a:rPr>
                                <m:t>_</m:t>
                              </m:r>
                              <m:r>
                                <a:rPr lang="en-US" sz="4900" i="1">
                                  <a:latin typeface="Cambria Math" panose="02040503050406030204" pitchFamily="18" charset="0"/>
                                </a:rPr>
                                <m:t>𝐸𝑚𝑝𝑙𝑜𝑦𝑒𝑑</m:t>
                              </m:r>
                            </m:e>
                            <m:sub>
                              <m:r>
                                <a:rPr lang="en-US" sz="4900" i="1">
                                  <a:latin typeface="Cambria Math" panose="02040503050406030204" pitchFamily="18" charset="0"/>
                                </a:rPr>
                                <m:t>𝑖</m:t>
                              </m:r>
                            </m:sub>
                          </m:sSub>
                          <m:r>
                            <a:rPr lang="en-US" sz="4900" i="1">
                              <a:latin typeface="Cambria Math" panose="02040503050406030204" pitchFamily="18" charset="0"/>
                            </a:rPr>
                            <m:t>×</m:t>
                          </m:r>
                          <m:d>
                            <m:dPr>
                              <m:begChr m:val="["/>
                              <m:endChr m:val="]"/>
                              <m:ctrlPr>
                                <a:rPr lang="en-US" sz="4900" i="1">
                                  <a:latin typeface="Cambria Math" panose="02040503050406030204" pitchFamily="18" charset="0"/>
                                </a:rPr>
                              </m:ctrlPr>
                            </m:dPr>
                            <m:e>
                              <m:nary>
                                <m:naryPr>
                                  <m:chr m:val="∑"/>
                                  <m:limLoc m:val="undOvr"/>
                                  <m:ctrlPr>
                                    <a:rPr lang="en-US" sz="4900" i="1">
                                      <a:latin typeface="Cambria Math" panose="02040503050406030204" pitchFamily="18" charset="0"/>
                                    </a:rPr>
                                  </m:ctrlPr>
                                </m:naryPr>
                                <m:sub>
                                  <m:r>
                                    <a:rPr lang="en-US" sz="4900" i="1">
                                      <a:latin typeface="Cambria Math" panose="02040503050406030204" pitchFamily="18" charset="0"/>
                                    </a:rPr>
                                    <m:t>𝑦</m:t>
                                  </m:r>
                                  <m:r>
                                    <a:rPr lang="en-US" sz="4900" i="1">
                                      <a:latin typeface="Cambria Math" panose="02040503050406030204" pitchFamily="18" charset="0"/>
                                    </a:rPr>
                                    <m:t>=−4</m:t>
                                  </m:r>
                                </m:sub>
                                <m:sup>
                                  <m:r>
                                    <a:rPr lang="en-US" sz="4900" i="1">
                                      <a:latin typeface="Cambria Math" panose="02040503050406030204" pitchFamily="18" charset="0"/>
                                    </a:rPr>
                                    <m:t>−1</m:t>
                                  </m:r>
                                </m:sup>
                                <m:e>
                                  <m:sSub>
                                    <m:sSubPr>
                                      <m:ctrlPr>
                                        <a:rPr lang="en-US" sz="4900" i="1">
                                          <a:latin typeface="Cambria Math" panose="02040503050406030204" pitchFamily="18" charset="0"/>
                                        </a:rPr>
                                      </m:ctrlPr>
                                    </m:sSubPr>
                                    <m:e>
                                      <m:r>
                                        <a:rPr lang="en-US" sz="4900" i="1">
                                          <a:latin typeface="Cambria Math" panose="02040503050406030204" pitchFamily="18" charset="0"/>
                                        </a:rPr>
                                        <m:t>𝛽</m:t>
                                      </m:r>
                                    </m:e>
                                    <m:sub>
                                      <m:r>
                                        <a:rPr lang="en-US" sz="4900" i="1">
                                          <a:latin typeface="Cambria Math" panose="02040503050406030204" pitchFamily="18" charset="0"/>
                                        </a:rPr>
                                        <m:t>𝑦</m:t>
                                      </m:r>
                                    </m:sub>
                                  </m:sSub>
                                  <m:r>
                                    <a:rPr lang="en-US" sz="4900" i="1">
                                      <a:latin typeface="Cambria Math" panose="02040503050406030204" pitchFamily="18" charset="0"/>
                                    </a:rPr>
                                    <m:t>𝐼</m:t>
                                  </m:r>
                                  <m:d>
                                    <m:dPr>
                                      <m:ctrlPr>
                                        <a:rPr lang="en-US" sz="4900" i="1">
                                          <a:latin typeface="Cambria Math" panose="02040503050406030204" pitchFamily="18" charset="0"/>
                                        </a:rPr>
                                      </m:ctrlPr>
                                    </m:dPr>
                                    <m:e>
                                      <m:r>
                                        <a:rPr lang="en-US" sz="4900" i="1">
                                          <a:latin typeface="Cambria Math" panose="02040503050406030204" pitchFamily="18" charset="0"/>
                                        </a:rPr>
                                        <m:t>𝑡</m:t>
                                      </m:r>
                                      <m:r>
                                        <a:rPr lang="en-US" sz="4900" i="1">
                                          <a:latin typeface="Cambria Math" panose="02040503050406030204" pitchFamily="18" charset="0"/>
                                        </a:rPr>
                                        <m:t>−</m:t>
                                      </m:r>
                                      <m:sSubSup>
                                        <m:sSubSupPr>
                                          <m:ctrlPr>
                                            <a:rPr lang="en-US" sz="4900" i="1">
                                              <a:latin typeface="Cambria Math" panose="02040503050406030204" pitchFamily="18" charset="0"/>
                                            </a:rPr>
                                          </m:ctrlPr>
                                        </m:sSubSupPr>
                                        <m:e>
                                          <m:r>
                                            <a:rPr lang="en-US" sz="4900" i="1">
                                              <a:latin typeface="Cambria Math" panose="02040503050406030204" pitchFamily="18" charset="0"/>
                                            </a:rPr>
                                            <m:t>𝑡</m:t>
                                          </m:r>
                                        </m:e>
                                        <m:sub>
                                          <m:r>
                                            <a:rPr lang="en-US" sz="4900" i="1">
                                              <a:latin typeface="Cambria Math" panose="02040503050406030204" pitchFamily="18" charset="0"/>
                                            </a:rPr>
                                            <m:t>𝑖</m:t>
                                          </m:r>
                                        </m:sub>
                                        <m:sup>
                                          <m:r>
                                            <a:rPr lang="en-US" sz="4900" i="1">
                                              <a:latin typeface="Cambria Math" panose="02040503050406030204" pitchFamily="18" charset="0"/>
                                            </a:rPr>
                                            <m:t>∗</m:t>
                                          </m:r>
                                        </m:sup>
                                      </m:sSubSup>
                                      <m:r>
                                        <a:rPr lang="en-US" sz="4900" i="1">
                                          <a:latin typeface="Cambria Math" panose="02040503050406030204" pitchFamily="18" charset="0"/>
                                        </a:rPr>
                                        <m:t>=</m:t>
                                      </m:r>
                                      <m:r>
                                        <a:rPr lang="en-US" sz="4900" i="1">
                                          <a:latin typeface="Cambria Math" panose="02040503050406030204" pitchFamily="18" charset="0"/>
                                        </a:rPr>
                                        <m:t>𝑦</m:t>
                                      </m:r>
                                    </m:e>
                                  </m:d>
                                </m:e>
                              </m:nary>
                              <m:r>
                                <a:rPr lang="en-US" sz="4900" i="1">
                                  <a:latin typeface="Cambria Math" panose="02040503050406030204" pitchFamily="18" charset="0"/>
                                </a:rPr>
                                <m:t>+</m:t>
                              </m:r>
                              <m:nary>
                                <m:naryPr>
                                  <m:chr m:val="∑"/>
                                  <m:limLoc m:val="undOvr"/>
                                  <m:ctrlPr>
                                    <a:rPr lang="en-US" sz="4900" i="1">
                                      <a:latin typeface="Cambria Math" panose="02040503050406030204" pitchFamily="18" charset="0"/>
                                    </a:rPr>
                                  </m:ctrlPr>
                                </m:naryPr>
                                <m:sub>
                                  <m:r>
                                    <a:rPr lang="en-US" sz="4900" i="1">
                                      <a:latin typeface="Cambria Math" panose="02040503050406030204" pitchFamily="18" charset="0"/>
                                    </a:rPr>
                                    <m:t>𝑦</m:t>
                                  </m:r>
                                  <m:r>
                                    <a:rPr lang="en-US" sz="4900" i="1">
                                      <a:latin typeface="Cambria Math" panose="02040503050406030204" pitchFamily="18" charset="0"/>
                                    </a:rPr>
                                    <m:t>=0</m:t>
                                  </m:r>
                                </m:sub>
                                <m:sup>
                                  <m:r>
                                    <a:rPr lang="en-US" sz="4900" i="1">
                                      <a:latin typeface="Cambria Math" panose="02040503050406030204" pitchFamily="18" charset="0"/>
                                    </a:rPr>
                                    <m:t>7</m:t>
                                  </m:r>
                                </m:sup>
                                <m:e>
                                  <m:sSub>
                                    <m:sSubPr>
                                      <m:ctrlPr>
                                        <a:rPr lang="en-US" sz="4900" i="1">
                                          <a:latin typeface="Cambria Math" panose="02040503050406030204" pitchFamily="18" charset="0"/>
                                        </a:rPr>
                                      </m:ctrlPr>
                                    </m:sSubPr>
                                    <m:e>
                                      <m:r>
                                        <a:rPr lang="en-US" sz="4900" i="1">
                                          <a:latin typeface="Cambria Math" panose="02040503050406030204" pitchFamily="18" charset="0"/>
                                        </a:rPr>
                                        <m:t>𝛽</m:t>
                                      </m:r>
                                    </m:e>
                                    <m:sub>
                                      <m:r>
                                        <a:rPr lang="en-US" sz="4900" i="1">
                                          <a:latin typeface="Cambria Math" panose="02040503050406030204" pitchFamily="18" charset="0"/>
                                        </a:rPr>
                                        <m:t>𝑦</m:t>
                                      </m:r>
                                    </m:sub>
                                  </m:sSub>
                                  <m:r>
                                    <a:rPr lang="en-US" sz="4900" i="1">
                                      <a:latin typeface="Cambria Math" panose="02040503050406030204" pitchFamily="18" charset="0"/>
                                    </a:rPr>
                                    <m:t>𝐼</m:t>
                                  </m:r>
                                  <m:d>
                                    <m:dPr>
                                      <m:ctrlPr>
                                        <a:rPr lang="en-US" sz="4900" i="1">
                                          <a:latin typeface="Cambria Math" panose="02040503050406030204" pitchFamily="18" charset="0"/>
                                        </a:rPr>
                                      </m:ctrlPr>
                                    </m:dPr>
                                    <m:e>
                                      <m:r>
                                        <a:rPr lang="en-US" sz="4900" i="1">
                                          <a:latin typeface="Cambria Math" panose="02040503050406030204" pitchFamily="18" charset="0"/>
                                        </a:rPr>
                                        <m:t>𝑡</m:t>
                                      </m:r>
                                      <m:r>
                                        <a:rPr lang="en-US" sz="4900" i="1">
                                          <a:latin typeface="Cambria Math" panose="02040503050406030204" pitchFamily="18" charset="0"/>
                                        </a:rPr>
                                        <m:t>−</m:t>
                                      </m:r>
                                      <m:sSubSup>
                                        <m:sSubSupPr>
                                          <m:ctrlPr>
                                            <a:rPr lang="en-US" sz="4900" i="1">
                                              <a:latin typeface="Cambria Math" panose="02040503050406030204" pitchFamily="18" charset="0"/>
                                            </a:rPr>
                                          </m:ctrlPr>
                                        </m:sSubSupPr>
                                        <m:e>
                                          <m:r>
                                            <a:rPr lang="en-US" sz="4900" i="1">
                                              <a:latin typeface="Cambria Math" panose="02040503050406030204" pitchFamily="18" charset="0"/>
                                            </a:rPr>
                                            <m:t>𝑡</m:t>
                                          </m:r>
                                        </m:e>
                                        <m:sub>
                                          <m:r>
                                            <a:rPr lang="en-US" sz="4900" i="1" smtClean="0">
                                              <a:latin typeface="Cambria Math" panose="02040503050406030204" pitchFamily="18" charset="0"/>
                                            </a:rPr>
                                            <m:t>𝑖</m:t>
                                          </m:r>
                                        </m:sub>
                                        <m:sup>
                                          <m:r>
                                            <a:rPr lang="en-US" sz="4900" i="1">
                                              <a:latin typeface="Cambria Math" panose="02040503050406030204" pitchFamily="18" charset="0"/>
                                            </a:rPr>
                                            <m:t>∗</m:t>
                                          </m:r>
                                        </m:sup>
                                      </m:sSubSup>
                                      <m:r>
                                        <a:rPr lang="en-US" sz="4900" i="1">
                                          <a:latin typeface="Cambria Math" panose="02040503050406030204" pitchFamily="18" charset="0"/>
                                        </a:rPr>
                                        <m:t>=</m:t>
                                      </m:r>
                                      <m:r>
                                        <a:rPr lang="en-US" sz="4900" i="1">
                                          <a:latin typeface="Cambria Math" panose="02040503050406030204" pitchFamily="18" charset="0"/>
                                        </a:rPr>
                                        <m:t>𝑦</m:t>
                                      </m:r>
                                    </m:e>
                                  </m:d>
                                </m:e>
                              </m:nary>
                            </m:e>
                          </m:d>
                          <m:r>
                            <a:rPr lang="en-US" sz="4900" i="1">
                              <a:latin typeface="Cambria Math" panose="02040503050406030204" pitchFamily="18" charset="0"/>
                            </a:rPr>
                            <m:t>+</m:t>
                          </m:r>
                          <m:sSub>
                            <m:sSubPr>
                              <m:ctrlPr>
                                <a:rPr lang="en-US" sz="4900" i="1">
                                  <a:latin typeface="Cambria Math" panose="02040503050406030204" pitchFamily="18" charset="0"/>
                                </a:rPr>
                              </m:ctrlPr>
                            </m:sSubPr>
                            <m:e>
                              <m:r>
                                <a:rPr lang="en-US" sz="4900" i="1">
                                  <a:latin typeface="Cambria Math" panose="02040503050406030204" pitchFamily="18" charset="0"/>
                                </a:rPr>
                                <m:t>𝑋</m:t>
                              </m:r>
                            </m:e>
                            <m:sub>
                              <m:r>
                                <a:rPr lang="en-US" sz="4900" i="1">
                                  <a:latin typeface="Cambria Math" panose="02040503050406030204" pitchFamily="18" charset="0"/>
                                </a:rPr>
                                <m:t>𝑖𝑡</m:t>
                              </m:r>
                            </m:sub>
                          </m:sSub>
                          <m:r>
                            <a:rPr lang="en-US" sz="4900" i="1">
                              <a:latin typeface="Cambria Math" panose="02040503050406030204" pitchFamily="18" charset="0"/>
                            </a:rPr>
                            <m:t>+</m:t>
                          </m:r>
                          <m:sSub>
                            <m:sSubPr>
                              <m:ctrlPr>
                                <a:rPr lang="en-US" sz="4900" i="1">
                                  <a:latin typeface="Cambria Math" panose="02040503050406030204" pitchFamily="18" charset="0"/>
                                </a:rPr>
                              </m:ctrlPr>
                            </m:sSubPr>
                            <m:e>
                              <m:r>
                                <a:rPr lang="en-US" sz="4900" i="1">
                                  <a:latin typeface="Cambria Math" panose="02040503050406030204" pitchFamily="18" charset="0"/>
                                </a:rPr>
                                <m:t>𝛾</m:t>
                              </m:r>
                            </m:e>
                            <m:sub>
                              <m:r>
                                <a:rPr lang="en-US" sz="4900" i="1">
                                  <a:latin typeface="Cambria Math" panose="02040503050406030204" pitchFamily="18" charset="0"/>
                                </a:rPr>
                                <m:t>𝑖</m:t>
                              </m:r>
                            </m:sub>
                          </m:sSub>
                          <m:r>
                            <a:rPr lang="en-US" sz="4900" i="1">
                              <a:latin typeface="Cambria Math" panose="02040503050406030204" pitchFamily="18" charset="0"/>
                            </a:rPr>
                            <m:t>+</m:t>
                          </m:r>
                          <m:sSub>
                            <m:sSubPr>
                              <m:ctrlPr>
                                <a:rPr lang="en-US" sz="4900" i="1">
                                  <a:latin typeface="Cambria Math" panose="02040503050406030204" pitchFamily="18" charset="0"/>
                                </a:rPr>
                              </m:ctrlPr>
                            </m:sSubPr>
                            <m:e>
                              <m:r>
                                <a:rPr lang="en-US" sz="4900" i="1">
                                  <a:latin typeface="Cambria Math" panose="02040503050406030204" pitchFamily="18" charset="0"/>
                                </a:rPr>
                                <m:t>𝜏</m:t>
                              </m:r>
                            </m:e>
                            <m:sub>
                              <m:r>
                                <a:rPr lang="en-US" sz="4900" i="1">
                                  <a:latin typeface="Cambria Math" panose="02040503050406030204" pitchFamily="18" charset="0"/>
                                </a:rPr>
                                <m:t>𝑡</m:t>
                              </m:r>
                            </m:sub>
                          </m:sSub>
                          <m:r>
                            <a:rPr lang="en-US" sz="4900" i="1">
                              <a:latin typeface="Cambria Math" panose="02040503050406030204" pitchFamily="18" charset="0"/>
                            </a:rPr>
                            <m:t>+</m:t>
                          </m:r>
                          <m:sSub>
                            <m:sSubPr>
                              <m:ctrlPr>
                                <a:rPr lang="en-US" sz="4900" i="1">
                                  <a:latin typeface="Cambria Math" panose="02040503050406030204" pitchFamily="18" charset="0"/>
                                </a:rPr>
                              </m:ctrlPr>
                            </m:sSubPr>
                            <m:e>
                              <m:r>
                                <a:rPr lang="en-US" sz="4900" i="1">
                                  <a:latin typeface="Cambria Math" panose="02040503050406030204" pitchFamily="18" charset="0"/>
                                </a:rPr>
                                <m:t>𝜖</m:t>
                              </m:r>
                            </m:e>
                            <m:sub>
                              <m:r>
                                <a:rPr lang="en-US" sz="4900" i="1">
                                  <a:latin typeface="Cambria Math" panose="02040503050406030204" pitchFamily="18" charset="0"/>
                                </a:rPr>
                                <m:t>𝑖𝑠𝑡</m:t>
                              </m:r>
                            </m:sub>
                          </m:sSub>
                          <m:r>
                            <a:rPr lang="en-US" sz="4900" i="1">
                              <a:latin typeface="Cambria Math" panose="02040503050406030204" pitchFamily="18" charset="0"/>
                            </a:rPr>
                            <m:t>        </m:t>
                          </m:r>
                        </m:e>
                      </m:eqArr>
                    </m:oMath>
                  </m:oMathPara>
                </a14:m>
                <a:endParaRPr lang="en-US" sz="4900" dirty="0"/>
              </a:p>
              <a:p>
                <a:pPr lvl="1"/>
                <a:endParaRPr lang="en-US" dirty="0"/>
              </a:p>
              <a:p>
                <a:pPr lvl="1"/>
                <a:endParaRPr lang="en-US" dirty="0"/>
              </a:p>
              <a:p>
                <a:pPr lvl="1"/>
                <a:r>
                  <a:rPr lang="en-US" sz="6000" dirty="0"/>
                  <a:t>Practice </a:t>
                </a:r>
                <a:r>
                  <a:rPr lang="en-US" sz="6000" i="1" dirty="0" err="1"/>
                  <a:t>i</a:t>
                </a:r>
                <a:r>
                  <a:rPr lang="en-US" sz="6000" dirty="0"/>
                  <a:t> in state </a:t>
                </a:r>
                <a:r>
                  <a:rPr lang="en-US" sz="6000" i="1" dirty="0"/>
                  <a:t>s</a:t>
                </a:r>
                <a:r>
                  <a:rPr lang="en-US" sz="6000" dirty="0"/>
                  <a:t> at time (month) </a:t>
                </a:r>
                <a:r>
                  <a:rPr lang="en-US" sz="6000" i="1" dirty="0"/>
                  <a:t>t</a:t>
                </a:r>
              </a:p>
              <a:p>
                <a:pPr lvl="1"/>
                <a:r>
                  <a:rPr lang="en-US" sz="6000" dirty="0"/>
                  <a:t>Event-time indicators for four months prior and eight months after practices hire NPs</a:t>
                </a:r>
              </a:p>
              <a:p>
                <a:pPr lvl="1"/>
                <a:r>
                  <a:rPr lang="en-US" sz="6000" dirty="0"/>
                  <a:t>Time-varying practice characteristics include other clinician counts</a:t>
                </a:r>
              </a:p>
              <a:p>
                <a:pPr lvl="1"/>
                <a:r>
                  <a:rPr lang="en-US" sz="6000" dirty="0"/>
                  <a:t>Practice fixed effects control for time-invariant differences between practices that do and do not hire NPs.</a:t>
                </a:r>
              </a:p>
              <a:p>
                <a:pPr lvl="1"/>
                <a:r>
                  <a:rPr lang="en-US" sz="6000" dirty="0"/>
                  <a:t>Month and year fixed effects control for seasonal patterns and trends affecting all practices</a:t>
                </a:r>
              </a:p>
              <a:p>
                <a:pPr lvl="1"/>
                <a:endParaRPr lang="en-US" dirty="0"/>
              </a:p>
              <a:p>
                <a:pPr marL="0" indent="0">
                  <a:buNone/>
                </a:pPr>
                <a:endParaRPr lang="en-US" dirty="0"/>
              </a:p>
            </p:txBody>
          </p:sp>
        </mc:Choice>
        <mc:Fallback xmlns="">
          <p:sp>
            <p:nvSpPr>
              <p:cNvPr id="6" name="Content Placeholder 5">
                <a:extLst>
                  <a:ext uri="{FF2B5EF4-FFF2-40B4-BE49-F238E27FC236}">
                    <a16:creationId xmlns:a16="http://schemas.microsoft.com/office/drawing/2014/main" id="{22E2FF40-E4E8-7591-EC16-1A043F63B9CE}"/>
                  </a:ext>
                </a:extLst>
              </p:cNvPr>
              <p:cNvSpPr>
                <a:spLocks noGrp="1" noRot="1" noChangeAspect="1" noMove="1" noResize="1" noEditPoints="1" noAdjustHandles="1" noChangeArrowheads="1" noChangeShapeType="1" noTextEdit="1"/>
              </p:cNvSpPr>
              <p:nvPr>
                <p:ph idx="1"/>
              </p:nvPr>
            </p:nvSpPr>
            <p:spPr>
              <a:xfrm>
                <a:off x="609599" y="1600200"/>
                <a:ext cx="10972800" cy="5016357"/>
              </a:xfrm>
              <a:blipFill>
                <a:blip r:embed="rId2"/>
                <a:stretch>
                  <a:fillRect l="-1111" t="-450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9E384DE-396C-E01D-1620-567D6C44A4A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17</a:t>
            </a:fld>
            <a:endParaRPr lang="en-US"/>
          </a:p>
        </p:txBody>
      </p:sp>
    </p:spTree>
    <p:extLst>
      <p:ext uri="{BB962C8B-B14F-4D97-AF65-F5344CB8AC3E}">
        <p14:creationId xmlns:p14="http://schemas.microsoft.com/office/powerpoint/2010/main" val="1917810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Findings: Visit Count</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600" y="1646238"/>
            <a:ext cx="9677400" cy="4525963"/>
          </a:xfrm>
        </p:spPr>
        <p:txBody>
          <a:bodyPr>
            <a:normAutofit lnSpcReduction="10000"/>
          </a:bodyPr>
          <a:lstStyle/>
          <a:p>
            <a:pPr marL="0" indent="0">
              <a:buNone/>
            </a:pPr>
            <a:r>
              <a:rPr lang="en-US"/>
              <a:t>Practices provide more visits after hiring an NP.</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NP </a:t>
            </a:r>
            <a:r>
              <a:rPr lang="en-US" i="1"/>
              <a:t>and</a:t>
            </a:r>
            <a:r>
              <a:rPr lang="en-US"/>
              <a:t> physician visit count increases.</a:t>
            </a:r>
          </a:p>
        </p:txBody>
      </p:sp>
      <p:grpSp>
        <p:nvGrpSpPr>
          <p:cNvPr id="3" name="Group 2" descr="These three graphs show event study estimates of monthly visit count relative to the month before practices hired a nurse practitioner. The first shows the overall visit counts. The second graph shows the nurse practitioner visit count. The third graph shows physician visit counts.">
            <a:extLst>
              <a:ext uri="{FF2B5EF4-FFF2-40B4-BE49-F238E27FC236}">
                <a16:creationId xmlns:a16="http://schemas.microsoft.com/office/drawing/2014/main" id="{D5A5F53B-8280-0505-F1AC-0A8907821B16}"/>
              </a:ext>
            </a:extLst>
          </p:cNvPr>
          <p:cNvGrpSpPr/>
          <p:nvPr/>
        </p:nvGrpSpPr>
        <p:grpSpPr>
          <a:xfrm>
            <a:off x="152400" y="2286000"/>
            <a:ext cx="12037687" cy="2936615"/>
            <a:chOff x="152400" y="2286000"/>
            <a:chExt cx="12037687" cy="2936615"/>
          </a:xfrm>
        </p:grpSpPr>
        <p:pic>
          <p:nvPicPr>
            <p:cNvPr id="5" name="Picture 4" descr="\\files.umn.edu\sph\HPM\Projects\Hneprash-Projects\NP-Joins-a-Practice\Analysis\Output\Figure_2_Panel_A.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0"/>
              <a:ext cx="4038600" cy="2935572"/>
            </a:xfrm>
            <a:prstGeom prst="rect">
              <a:avLst/>
            </a:prstGeom>
            <a:noFill/>
            <a:ln>
              <a:noFill/>
            </a:ln>
          </p:spPr>
        </p:pic>
        <p:pic>
          <p:nvPicPr>
            <p:cNvPr id="8" name="Picture 7" descr="\\files.umn.edu\sph\HPM\Projects\Hneprash-Projects\NP-Joins-a-Practice\Analysis\Output\Figure_2_Panel_B.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9177" y="2286000"/>
              <a:ext cx="4038600" cy="2936615"/>
            </a:xfrm>
            <a:prstGeom prst="rect">
              <a:avLst/>
            </a:prstGeom>
            <a:noFill/>
            <a:ln>
              <a:noFill/>
            </a:ln>
          </p:spPr>
        </p:pic>
        <p:pic>
          <p:nvPicPr>
            <p:cNvPr id="7" name="Picture 6" descr="\\files.umn.edu\sph\HPM\Projects\Hneprash-Projects\NP-Joins-a-Practice\Analysis\Output\Figure_2_Panel_C.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399" y="2286000"/>
              <a:ext cx="4036688" cy="2935224"/>
            </a:xfrm>
            <a:prstGeom prst="rect">
              <a:avLst/>
            </a:prstGeom>
            <a:noFill/>
            <a:ln>
              <a:noFill/>
            </a:ln>
          </p:spPr>
        </p:pic>
      </p:grpSp>
      <p:sp>
        <p:nvSpPr>
          <p:cNvPr id="9" name="Slide Number Placeholder 2">
            <a:extLst>
              <a:ext uri="{FF2B5EF4-FFF2-40B4-BE49-F238E27FC236}">
                <a16:creationId xmlns:a16="http://schemas.microsoft.com/office/drawing/2014/main" id="{CFD13B2F-06B7-3139-1748-BF81EF67F4BD}"/>
              </a:ext>
              <a:ext uri="{C183D7F6-B498-43B3-948B-1728B52AA6E4}">
                <adec:decorative xmlns:adec="http://schemas.microsoft.com/office/drawing/2017/decorative" val="1"/>
              </a:ext>
            </a:extLst>
          </p:cNvPr>
          <p:cNvSpPr>
            <a:spLocks noGrp="1"/>
          </p:cNvSpPr>
          <p:nvPr>
            <p:ph type="sldNum" sz="quarter" idx="10"/>
          </p:nvPr>
        </p:nvSpPr>
        <p:spPr>
          <a:xfrm>
            <a:off x="8610600" y="6356351"/>
            <a:ext cx="2743200" cy="365125"/>
          </a:xfrm>
        </p:spPr>
        <p:txBody>
          <a:bodyPr/>
          <a:lstStyle/>
          <a:p>
            <a:fld id="{85F5B7A5-34A7-4AB0-A34F-A4DF2002FA98}" type="slidenum">
              <a:rPr lang="en-US" smtClean="0"/>
              <a:t>18</a:t>
            </a:fld>
            <a:endParaRPr lang="en-US"/>
          </a:p>
        </p:txBody>
      </p:sp>
    </p:spTree>
    <p:extLst>
      <p:ext uri="{BB962C8B-B14F-4D97-AF65-F5344CB8AC3E}">
        <p14:creationId xmlns:p14="http://schemas.microsoft.com/office/powerpoint/2010/main" val="665791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Findings: New-Patient Visits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lnSpcReduction="10000"/>
          </a:bodyPr>
          <a:lstStyle/>
          <a:p>
            <a:pPr marL="0" indent="0">
              <a:buNone/>
            </a:pPr>
            <a:r>
              <a:rPr lang="en-US" dirty="0"/>
              <a:t>Practices provide more new-patient visits after hiring an NP.</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Most (but not all) of those new-patient visits are with NPs.</a:t>
            </a:r>
          </a:p>
        </p:txBody>
      </p:sp>
      <p:grpSp>
        <p:nvGrpSpPr>
          <p:cNvPr id="4" name="Group 3" descr="These three graphs show event study estimates of monthly new-patient visit counts relative to the month before practices hired an NP. The first shows the overall new patient visit counts. The second graph shows the new visits with nurse practitioner count. The third graph shows new visits with physicians.">
            <a:extLst>
              <a:ext uri="{FF2B5EF4-FFF2-40B4-BE49-F238E27FC236}">
                <a16:creationId xmlns:a16="http://schemas.microsoft.com/office/drawing/2014/main" id="{BFCB1C71-8497-A5FF-7AEA-38DED8BB2FBD}"/>
              </a:ext>
            </a:extLst>
          </p:cNvPr>
          <p:cNvGrpSpPr/>
          <p:nvPr/>
        </p:nvGrpSpPr>
        <p:grpSpPr>
          <a:xfrm>
            <a:off x="76200" y="2359904"/>
            <a:ext cx="12115800" cy="2937520"/>
            <a:chOff x="76200" y="2359904"/>
            <a:chExt cx="12115800" cy="2937520"/>
          </a:xfrm>
        </p:grpSpPr>
        <p:pic>
          <p:nvPicPr>
            <p:cNvPr id="7" name="Picture 6" descr="\\files.umn.edu\sph\HPM\Projects\Hneprash-Projects\NP-Joins-a-Practice\Analysis\Output\Figure_4_Panel_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7467" y="2362200"/>
              <a:ext cx="4035933" cy="2935224"/>
            </a:xfrm>
            <a:prstGeom prst="rect">
              <a:avLst/>
            </a:prstGeom>
            <a:noFill/>
            <a:ln>
              <a:noFill/>
            </a:ln>
          </p:spPr>
        </p:pic>
        <p:pic>
          <p:nvPicPr>
            <p:cNvPr id="8" name="Picture 7" descr="\\files.umn.edu\sph\HPM\Projects\Hneprash-Projects\NP-Joins-a-Practice\Analysis\Output\Figure_4_Panel_C.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6067" y="2362200"/>
              <a:ext cx="4035933" cy="2935224"/>
            </a:xfrm>
            <a:prstGeom prst="rect">
              <a:avLst/>
            </a:prstGeom>
            <a:noFill/>
            <a:ln>
              <a:noFill/>
            </a:ln>
          </p:spPr>
        </p:pic>
        <p:pic>
          <p:nvPicPr>
            <p:cNvPr id="9" name="Picture 8" descr="\\files.umn.edu\sph\HPM\Projects\Hneprash-Projects\NP-Joins-a-Practice\Analysis\Output\Figure_4_Panel_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2359904"/>
              <a:ext cx="4033842" cy="2935224"/>
            </a:xfrm>
            <a:prstGeom prst="rect">
              <a:avLst/>
            </a:prstGeom>
            <a:noFill/>
            <a:ln>
              <a:noFill/>
            </a:ln>
          </p:spPr>
        </p:pic>
      </p:grpSp>
      <p:sp>
        <p:nvSpPr>
          <p:cNvPr id="3" name="Slide Number Placeholder 2">
            <a:extLst>
              <a:ext uri="{FF2B5EF4-FFF2-40B4-BE49-F238E27FC236}">
                <a16:creationId xmlns:a16="http://schemas.microsoft.com/office/drawing/2014/main" id="{CFD13B2F-06B7-3139-1748-BF81EF67F4B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19</a:t>
            </a:fld>
            <a:endParaRPr lang="en-US"/>
          </a:p>
        </p:txBody>
      </p:sp>
    </p:spTree>
    <p:extLst>
      <p:ext uri="{BB962C8B-B14F-4D97-AF65-F5344CB8AC3E}">
        <p14:creationId xmlns:p14="http://schemas.microsoft.com/office/powerpoint/2010/main" val="200018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NCEPCR Webinar Series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838200" y="1805836"/>
            <a:ext cx="10644187" cy="4525963"/>
          </a:xfrm>
        </p:spPr>
        <p:txBody>
          <a:bodyPr>
            <a:normAutofit/>
          </a:bodyPr>
          <a:lstStyle/>
          <a:p>
            <a:pPr marL="0" indent="0" algn="ctr">
              <a:buNone/>
            </a:pPr>
            <a:endParaRPr lang="en-US" sz="2400" dirty="0">
              <a:effectLst/>
              <a:ea typeface="Calibri" panose="020F0502020204030204" pitchFamily="34" charset="0"/>
            </a:endParaRPr>
          </a:p>
          <a:p>
            <a:pPr marL="0" indent="0" algn="ctr">
              <a:buNone/>
            </a:pPr>
            <a:endParaRPr lang="en-US" sz="2400" dirty="0">
              <a:ea typeface="Calibri" panose="020F0502020204030204" pitchFamily="34" charset="0"/>
            </a:endParaRPr>
          </a:p>
          <a:p>
            <a:pPr marL="0" indent="0" algn="ctr">
              <a:buNone/>
            </a:pPr>
            <a:endParaRPr lang="en-US" sz="2400" dirty="0">
              <a:effectLst/>
              <a:ea typeface="Calibri" panose="020F0502020204030204" pitchFamily="34" charset="0"/>
            </a:endParaRPr>
          </a:p>
          <a:p>
            <a:pPr marL="0" indent="0" algn="ctr">
              <a:buNone/>
            </a:pPr>
            <a:r>
              <a:rPr lang="en-US" dirty="0">
                <a:effectLst/>
                <a:ea typeface="Calibri" panose="020F0502020204030204" pitchFamily="34" charset="0"/>
              </a:rPr>
              <a:t>The views expressed in this webinar do not represent official views of the U.S. Department of Health and Human Services or the Agency for Healthcare Research and Quality.</a:t>
            </a:r>
            <a:endParaRPr lang="en-US" b="1" i="1" dirty="0">
              <a:solidFill>
                <a:srgbClr val="1B1B1B"/>
              </a:solidFill>
              <a:ea typeface="Source Sans Pro" panose="020B0503030403020204" pitchFamily="34" charset="0"/>
            </a:endParaRPr>
          </a:p>
        </p:txBody>
      </p:sp>
      <p:sp>
        <p:nvSpPr>
          <p:cNvPr id="3" name="Slide Number Placeholder 2">
            <a:extLst>
              <a:ext uri="{FF2B5EF4-FFF2-40B4-BE49-F238E27FC236}">
                <a16:creationId xmlns:a16="http://schemas.microsoft.com/office/drawing/2014/main" id="{67257625-FA79-F5E1-07E1-00AA601419F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a:t>
            </a:fld>
            <a:endParaRPr lang="en-US"/>
          </a:p>
        </p:txBody>
      </p:sp>
    </p:spTree>
    <p:extLst>
      <p:ext uri="{BB962C8B-B14F-4D97-AF65-F5344CB8AC3E}">
        <p14:creationId xmlns:p14="http://schemas.microsoft.com/office/powerpoint/2010/main" val="125073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Findings: Priority Patient Population Visits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544530" y="1585701"/>
            <a:ext cx="11096090" cy="5010307"/>
          </a:xfrm>
        </p:spPr>
        <p:txBody>
          <a:bodyPr>
            <a:normAutofit fontScale="70000" lnSpcReduction="20000"/>
          </a:bodyPr>
          <a:lstStyle/>
          <a:p>
            <a:pPr marL="0" indent="0">
              <a:buNone/>
            </a:pPr>
            <a:r>
              <a:rPr lang="en-US" dirty="0"/>
              <a:t>Practices provide more visits to Medicaid/uninsured and Black patients after hiring an NP.</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This access expansion is proportional to the overall visit increase (i.e., the share of visits provided to these patient population does not change).</a:t>
            </a:r>
          </a:p>
        </p:txBody>
      </p:sp>
      <p:grpSp>
        <p:nvGrpSpPr>
          <p:cNvPr id="4" name="Group 3" descr="These two graphs show event study estimates of monthly visit counts relative to the month before practices hired an NP. The first graph shows counts for uninsured or Medicaid-covered patients. The second graph shows counts for patients self-identifying as Black.">
            <a:extLst>
              <a:ext uri="{FF2B5EF4-FFF2-40B4-BE49-F238E27FC236}">
                <a16:creationId xmlns:a16="http://schemas.microsoft.com/office/drawing/2014/main" id="{0D61D3A8-B071-AF7B-B99E-CB1F6E6F3E56}"/>
              </a:ext>
            </a:extLst>
          </p:cNvPr>
          <p:cNvGrpSpPr/>
          <p:nvPr/>
        </p:nvGrpSpPr>
        <p:grpSpPr>
          <a:xfrm>
            <a:off x="990600" y="2286000"/>
            <a:ext cx="9829800" cy="3588081"/>
            <a:chOff x="990600" y="2286000"/>
            <a:chExt cx="9829800" cy="3588081"/>
          </a:xfrm>
        </p:grpSpPr>
        <p:pic>
          <p:nvPicPr>
            <p:cNvPr id="10" name="Picture 9" descr="\\files.umn.edu\sph\HPM\Projects\Hneprash-Projects\NP-Joins-a-Practice\Analysis\Output\Figure_5_Panel_A.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86000"/>
              <a:ext cx="4900929" cy="3566160"/>
            </a:xfrm>
            <a:prstGeom prst="rect">
              <a:avLst/>
            </a:prstGeom>
            <a:noFill/>
            <a:ln>
              <a:noFill/>
            </a:ln>
          </p:spPr>
        </p:pic>
        <p:pic>
          <p:nvPicPr>
            <p:cNvPr id="13" name="Picture 12" descr="\\files.umn.edu\sph\HPM\Projects\Hneprash-Projects\NP-Joins-a-Practice\Analysis\Output\Figure_6_Panel_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9470" y="2307921"/>
              <a:ext cx="4900930" cy="3566160"/>
            </a:xfrm>
            <a:prstGeom prst="rect">
              <a:avLst/>
            </a:prstGeom>
            <a:noFill/>
            <a:ln>
              <a:noFill/>
            </a:ln>
          </p:spPr>
        </p:pic>
      </p:grpSp>
      <p:sp>
        <p:nvSpPr>
          <p:cNvPr id="3" name="Slide Number Placeholder 2">
            <a:extLst>
              <a:ext uri="{FF2B5EF4-FFF2-40B4-BE49-F238E27FC236}">
                <a16:creationId xmlns:a16="http://schemas.microsoft.com/office/drawing/2014/main" id="{CFD13B2F-06B7-3139-1748-BF81EF67F4B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20</a:t>
            </a:fld>
            <a:endParaRPr lang="en-US"/>
          </a:p>
        </p:txBody>
      </p:sp>
    </p:spTree>
    <p:extLst>
      <p:ext uri="{BB962C8B-B14F-4D97-AF65-F5344CB8AC3E}">
        <p14:creationId xmlns:p14="http://schemas.microsoft.com/office/powerpoint/2010/main" val="370412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Findings: Care Convenience</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600" y="1646238"/>
            <a:ext cx="10972800" cy="4906962"/>
          </a:xfrm>
        </p:spPr>
        <p:txBody>
          <a:bodyPr>
            <a:normAutofit fontScale="92500" lnSpcReduction="10000"/>
          </a:bodyPr>
          <a:lstStyle/>
          <a:p>
            <a:pPr marL="0" indent="0">
              <a:buNone/>
            </a:pPr>
            <a:r>
              <a:rPr lang="en-US"/>
              <a:t>Practices provide more walk-in and after-hours visits after hiring an NP.</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These “convenient” visits were almost entirely provided by NPs.</a:t>
            </a:r>
          </a:p>
        </p:txBody>
      </p:sp>
      <p:grpSp>
        <p:nvGrpSpPr>
          <p:cNvPr id="4" name="Group 3" descr="These two graphs show event study estimates of monthly walk-in visits relative to the month before practices hired an NP. The first graph shows the number of walk-in visits. The second graph shows the number of after-hours visits.">
            <a:extLst>
              <a:ext uri="{FF2B5EF4-FFF2-40B4-BE49-F238E27FC236}">
                <a16:creationId xmlns:a16="http://schemas.microsoft.com/office/drawing/2014/main" id="{8550AEBB-2A2F-B967-F2E1-9B9EA1C2AA99}"/>
              </a:ext>
            </a:extLst>
          </p:cNvPr>
          <p:cNvGrpSpPr/>
          <p:nvPr/>
        </p:nvGrpSpPr>
        <p:grpSpPr>
          <a:xfrm>
            <a:off x="851187" y="2316639"/>
            <a:ext cx="9993343" cy="3566160"/>
            <a:chOff x="851187" y="2316639"/>
            <a:chExt cx="9993343" cy="3566160"/>
          </a:xfrm>
        </p:grpSpPr>
        <p:pic>
          <p:nvPicPr>
            <p:cNvPr id="7" name="Picture 6" descr="\\files.umn.edu\sph\HPM\Projects\Hneprash-Projects\NP-Joins-a-Practice\Analysis\Output\Figure_7_Panel_A.png"/>
            <p:cNvPicPr/>
            <p:nvPr/>
          </p:nvPicPr>
          <p:blipFill>
            <a:blip r:embed="rId3">
              <a:extLst>
                <a:ext uri="{28A0092B-C50C-407E-A947-70E740481C1C}">
                  <a14:useLocalDpi xmlns:a14="http://schemas.microsoft.com/office/drawing/2010/main" val="0"/>
                </a:ext>
              </a:extLst>
            </a:blip>
            <a:srcRect/>
            <a:stretch>
              <a:fillRect/>
            </a:stretch>
          </p:blipFill>
          <p:spPr bwMode="auto">
            <a:xfrm>
              <a:off x="851187" y="2316639"/>
              <a:ext cx="4900930" cy="3566160"/>
            </a:xfrm>
            <a:prstGeom prst="rect">
              <a:avLst/>
            </a:prstGeom>
            <a:noFill/>
            <a:ln>
              <a:noFill/>
            </a:ln>
          </p:spPr>
        </p:pic>
        <p:pic>
          <p:nvPicPr>
            <p:cNvPr id="8" name="Picture 7" descr="\\files.umn.edu\sph\HPM\Projects\Hneprash-Projects\NP-Joins-a-Practice\Analysis\Output\Figure_8_Panel_A.png"/>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316639"/>
              <a:ext cx="4900930" cy="3566160"/>
            </a:xfrm>
            <a:prstGeom prst="rect">
              <a:avLst/>
            </a:prstGeom>
            <a:noFill/>
            <a:ln>
              <a:noFill/>
            </a:ln>
          </p:spPr>
        </p:pic>
      </p:grpSp>
      <p:sp>
        <p:nvSpPr>
          <p:cNvPr id="3" name="Slide Number Placeholder 2">
            <a:extLst>
              <a:ext uri="{FF2B5EF4-FFF2-40B4-BE49-F238E27FC236}">
                <a16:creationId xmlns:a16="http://schemas.microsoft.com/office/drawing/2014/main" id="{CFD13B2F-06B7-3139-1748-BF81EF67F4B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21</a:t>
            </a:fld>
            <a:endParaRPr lang="en-US"/>
          </a:p>
        </p:txBody>
      </p:sp>
    </p:spTree>
    <p:extLst>
      <p:ext uri="{BB962C8B-B14F-4D97-AF65-F5344CB8AC3E}">
        <p14:creationId xmlns:p14="http://schemas.microsoft.com/office/powerpoint/2010/main" val="200289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Lesson Learned</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dirty="0"/>
              <a:t>As primary care practices increasingly hire NPs, access to care expands. </a:t>
            </a:r>
          </a:p>
          <a:p>
            <a:pPr marL="0" indent="0">
              <a:buNone/>
            </a:pPr>
            <a:endParaRPr lang="en-US" dirty="0"/>
          </a:p>
          <a:p>
            <a:r>
              <a:rPr lang="en-US" dirty="0"/>
              <a:t>On average, hiring an NP means an additional 103 visits, 9 new-patient visits, 10 visits for Black patients, and 22 visits for uninsured/Medicaid patients, per month.</a:t>
            </a:r>
          </a:p>
          <a:p>
            <a:pPr marL="0" indent="0">
              <a:buNone/>
            </a:pPr>
            <a:endParaRPr lang="en-US" dirty="0"/>
          </a:p>
          <a:p>
            <a:r>
              <a:rPr lang="en-US" dirty="0"/>
              <a:t>NPs improve the convenience of care, as measured by more walk-in visits and more after-hours visits.</a:t>
            </a:r>
          </a:p>
        </p:txBody>
      </p:sp>
      <p:sp>
        <p:nvSpPr>
          <p:cNvPr id="3" name="Slide Number Placeholder 2">
            <a:extLst>
              <a:ext uri="{FF2B5EF4-FFF2-40B4-BE49-F238E27FC236}">
                <a16:creationId xmlns:a16="http://schemas.microsoft.com/office/drawing/2014/main" id="{11718C18-1349-BC86-6EB0-A7EC958270A9}"/>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22</a:t>
            </a:fld>
            <a:endParaRPr lang="en-US"/>
          </a:p>
        </p:txBody>
      </p:sp>
    </p:spTree>
    <p:extLst>
      <p:ext uri="{BB962C8B-B14F-4D97-AF65-F5344CB8AC3E}">
        <p14:creationId xmlns:p14="http://schemas.microsoft.com/office/powerpoint/2010/main" val="2678535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Future Directions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dirty="0"/>
              <a:t>What is it about interdisciplinary practice that enables physicians to provide more visits after their practice hires an NP?</a:t>
            </a:r>
          </a:p>
          <a:p>
            <a:endParaRPr lang="en-US" dirty="0"/>
          </a:p>
          <a:p>
            <a:r>
              <a:rPr lang="en-US" dirty="0"/>
              <a:t>Are access expansions driven by patient preferences (for NPs over physicians) and/or practice economics?</a:t>
            </a:r>
          </a:p>
          <a:p>
            <a:endParaRPr lang="en-US" dirty="0"/>
          </a:p>
          <a:p>
            <a:r>
              <a:rPr lang="en-US" dirty="0"/>
              <a:t>Is expanded access to care associated with changes in care quality and/or health outcomes?</a:t>
            </a:r>
          </a:p>
        </p:txBody>
      </p:sp>
      <p:sp>
        <p:nvSpPr>
          <p:cNvPr id="3" name="Slide Number Placeholder 2">
            <a:extLst>
              <a:ext uri="{FF2B5EF4-FFF2-40B4-BE49-F238E27FC236}">
                <a16:creationId xmlns:a16="http://schemas.microsoft.com/office/drawing/2014/main" id="{F69EFD7F-3ED9-54FA-C729-7C614CCA7D99}"/>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23</a:t>
            </a:fld>
            <a:endParaRPr lang="en-US"/>
          </a:p>
        </p:txBody>
      </p:sp>
    </p:spTree>
    <p:extLst>
      <p:ext uri="{BB962C8B-B14F-4D97-AF65-F5344CB8AC3E}">
        <p14:creationId xmlns:p14="http://schemas.microsoft.com/office/powerpoint/2010/main" val="2748675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Presentation 2</a:t>
            </a:r>
          </a:p>
        </p:txBody>
      </p:sp>
      <p:sp>
        <p:nvSpPr>
          <p:cNvPr id="7" name="Title 5">
            <a:extLst>
              <a:ext uri="{FF2B5EF4-FFF2-40B4-BE49-F238E27FC236}">
                <a16:creationId xmlns:a16="http://schemas.microsoft.com/office/drawing/2014/main" id="{5D082444-AE4C-51E5-931E-28893BAB7020}"/>
              </a:ext>
            </a:extLst>
          </p:cNvPr>
          <p:cNvSpPr txBox="1">
            <a:spLocks/>
          </p:cNvSpPr>
          <p:nvPr/>
        </p:nvSpPr>
        <p:spPr>
          <a:xfrm>
            <a:off x="1150706" y="1201696"/>
            <a:ext cx="9493321" cy="19796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bg1"/>
                </a:solidFill>
                <a:latin typeface="+mj-lt"/>
                <a:ea typeface="+mj-ea"/>
                <a:cs typeface="+mj-cs"/>
              </a:defRPr>
            </a:lvl1pPr>
          </a:lstStyle>
          <a:p>
            <a:pPr>
              <a:defRPr/>
            </a:pPr>
            <a:r>
              <a:rPr lang="en-US" sz="2800">
                <a:solidFill>
                  <a:srgbClr val="000000"/>
                </a:solidFill>
                <a:effectLst/>
                <a:ea typeface="Calibri" panose="020F0502020204030204" pitchFamily="34" charset="0"/>
                <a:cs typeface="Arial" panose="020B0604020202020204" pitchFamily="34" charset="0"/>
              </a:rPr>
              <a:t>Primary Care Physician-Staff Dyads (“</a:t>
            </a:r>
            <a:r>
              <a:rPr lang="en-US" sz="2800" err="1">
                <a:solidFill>
                  <a:srgbClr val="000000"/>
                </a:solidFill>
                <a:effectLst/>
                <a:ea typeface="Calibri" panose="020F0502020204030204" pitchFamily="34" charset="0"/>
                <a:cs typeface="Arial" panose="020B0604020202020204" pitchFamily="34" charset="0"/>
              </a:rPr>
              <a:t>Teamlets</a:t>
            </a:r>
            <a:r>
              <a:rPr lang="en-US" sz="2800">
                <a:solidFill>
                  <a:srgbClr val="000000"/>
                </a:solidFill>
                <a:effectLst/>
                <a:ea typeface="Calibri" panose="020F0502020204030204" pitchFamily="34" charset="0"/>
                <a:cs typeface="Arial" panose="020B0604020202020204" pitchFamily="34" charset="0"/>
              </a:rPr>
              <a:t>”): A Simple, Efficient Means to Improve Healthcare Quality and Decrease Cost</a:t>
            </a:r>
          </a:p>
          <a:p>
            <a:pPr>
              <a:defRPr/>
            </a:pPr>
            <a:endParaRPr lang="en-US" sz="2800">
              <a:solidFill>
                <a:schemeClr val="tx1"/>
              </a:solidFill>
            </a:endParaRPr>
          </a:p>
        </p:txBody>
      </p:sp>
      <p:pic>
        <p:nvPicPr>
          <p:cNvPr id="5" name="Picture 4" descr="This is a photo of Lawrence Casalino.">
            <a:extLst>
              <a:ext uri="{FF2B5EF4-FFF2-40B4-BE49-F238E27FC236}">
                <a16:creationId xmlns:a16="http://schemas.microsoft.com/office/drawing/2014/main" id="{0A148C2F-0F92-C92D-C45D-6846556CC9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4229" y="3279613"/>
            <a:ext cx="2651760" cy="29628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Placeholder 6">
            <a:extLst>
              <a:ext uri="{FF2B5EF4-FFF2-40B4-BE49-F238E27FC236}">
                <a16:creationId xmlns:a16="http://schemas.microsoft.com/office/drawing/2014/main" id="{5E211100-9E63-323E-0DD5-E6084252DFEF}"/>
              </a:ext>
            </a:extLst>
          </p:cNvPr>
          <p:cNvSpPr txBox="1">
            <a:spLocks/>
          </p:cNvSpPr>
          <p:nvPr/>
        </p:nvSpPr>
        <p:spPr>
          <a:xfrm>
            <a:off x="6345956" y="4046191"/>
            <a:ext cx="4901164" cy="21031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a:solidFill>
                  <a:srgbClr val="000000"/>
                </a:solidFill>
                <a:effectLst/>
                <a:latin typeface="+mj-lt"/>
                <a:ea typeface="Calibri" panose="020F0502020204030204" pitchFamily="34" charset="0"/>
                <a:cs typeface="Arial" panose="020B0604020202020204" pitchFamily="34" charset="0"/>
              </a:rPr>
              <a:t>Lawrence P. Casalino, MD, PhD </a:t>
            </a:r>
          </a:p>
          <a:p>
            <a:pPr marL="0" indent="0">
              <a:buNone/>
              <a:defRPr/>
            </a:pPr>
            <a:r>
              <a:rPr lang="en-US" sz="2400">
                <a:solidFill>
                  <a:srgbClr val="000000"/>
                </a:solidFill>
                <a:effectLst/>
                <a:latin typeface="+mj-lt"/>
                <a:ea typeface="Calibri" panose="020F0502020204030204" pitchFamily="34" charset="0"/>
                <a:cs typeface="Arial" panose="020B0604020202020204" pitchFamily="34" charset="0"/>
              </a:rPr>
              <a:t>Weill Cornell Medical College, Department of Population Health Sciences</a:t>
            </a:r>
          </a:p>
          <a:p>
            <a:pPr marL="0" indent="0">
              <a:buNone/>
              <a:defRPr/>
            </a:pPr>
            <a:endParaRPr lang="en-US" sz="2400" b="1">
              <a:latin typeface="+mj-lt"/>
            </a:endParaRPr>
          </a:p>
        </p:txBody>
      </p:sp>
      <p:sp>
        <p:nvSpPr>
          <p:cNvPr id="3" name="Slide Number Placeholder 2">
            <a:extLst>
              <a:ext uri="{FF2B5EF4-FFF2-40B4-BE49-F238E27FC236}">
                <a16:creationId xmlns:a16="http://schemas.microsoft.com/office/drawing/2014/main" id="{CD3C4F08-9B14-9B75-9D71-1E9E6690DBCF}"/>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24</a:t>
            </a:fld>
            <a:endParaRPr lang="en-US"/>
          </a:p>
        </p:txBody>
      </p:sp>
    </p:spTree>
    <p:extLst>
      <p:ext uri="{BB962C8B-B14F-4D97-AF65-F5344CB8AC3E}">
        <p14:creationId xmlns:p14="http://schemas.microsoft.com/office/powerpoint/2010/main" val="1544764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14BC8-5843-AAB6-CF45-FC3F7B798603}"/>
              </a:ext>
            </a:extLst>
          </p:cNvPr>
          <p:cNvSpPr>
            <a:spLocks noGrp="1"/>
          </p:cNvSpPr>
          <p:nvPr>
            <p:ph type="title"/>
          </p:nvPr>
        </p:nvSpPr>
        <p:spPr/>
        <p:txBody>
          <a:bodyPr>
            <a:normAutofit fontScale="90000"/>
          </a:bodyPr>
          <a:lstStyle/>
          <a:p>
            <a:r>
              <a:rPr lang="en-US" dirty="0"/>
              <a:t>Our Research Team</a:t>
            </a:r>
          </a:p>
        </p:txBody>
      </p:sp>
      <p:sp>
        <p:nvSpPr>
          <p:cNvPr id="3" name="Content Placeholder 2">
            <a:extLst>
              <a:ext uri="{FF2B5EF4-FFF2-40B4-BE49-F238E27FC236}">
                <a16:creationId xmlns:a16="http://schemas.microsoft.com/office/drawing/2014/main" id="{A0BB3B31-33B2-32C0-93F3-A52FB71CF47E}"/>
              </a:ext>
            </a:extLst>
          </p:cNvPr>
          <p:cNvSpPr>
            <a:spLocks noGrp="1"/>
          </p:cNvSpPr>
          <p:nvPr>
            <p:ph idx="1"/>
          </p:nvPr>
        </p:nvSpPr>
        <p:spPr/>
        <p:txBody>
          <a:bodyPr>
            <a:normAutofit fontScale="92500" lnSpcReduction="10000"/>
          </a:bodyPr>
          <a:lstStyle/>
          <a:p>
            <a:r>
              <a:rPr lang="en-US" dirty="0"/>
              <a:t>Tom Bodenheimer, MD	  	U.C. San Francisco</a:t>
            </a:r>
          </a:p>
          <a:p>
            <a:r>
              <a:rPr lang="en-US" dirty="0"/>
              <a:t>Melinda Chen, MD, MS	  	U.C. San Diego</a:t>
            </a:r>
          </a:p>
          <a:p>
            <a:r>
              <a:rPr lang="en-US" dirty="0"/>
              <a:t>Ivan Diaz, Ph.D.		  		Weill Cornell Medical College</a:t>
            </a:r>
          </a:p>
          <a:p>
            <a:r>
              <a:rPr lang="en-US" dirty="0"/>
              <a:t>Phyllis Johnson, MBA	  		Weill Cornell Medical College</a:t>
            </a:r>
          </a:p>
          <a:p>
            <a:r>
              <a:rPr lang="en-US" dirty="0"/>
              <a:t>Hye-Young Jung, Ph.D.	  	Weill Cornell Medical College</a:t>
            </a:r>
          </a:p>
          <a:p>
            <a:r>
              <a:rPr lang="en-US" dirty="0"/>
              <a:t>Eloise M O’Donnell MPH     		Weill Cornell Medical College</a:t>
            </a:r>
          </a:p>
          <a:p>
            <a:r>
              <a:rPr lang="en-US" dirty="0"/>
              <a:t>Yuting Qian, M.S.		  	Yale University</a:t>
            </a:r>
          </a:p>
          <a:p>
            <a:r>
              <a:rPr lang="en-US" dirty="0"/>
              <a:t>Claude Rubinson, Ph.D.		University of Houston</a:t>
            </a:r>
          </a:p>
          <a:p>
            <a:r>
              <a:rPr lang="en-US" dirty="0"/>
              <a:t>Mark A. Unruh, Ph.D.	  		Weill Cornell Medical College</a:t>
            </a:r>
          </a:p>
          <a:p>
            <a:r>
              <a:rPr lang="en-US" dirty="0"/>
              <a:t>Rachel Willard-Grace, MPH		U.C. San Francisco</a:t>
            </a:r>
          </a:p>
          <a:p>
            <a:endParaRPr lang="en-US" dirty="0"/>
          </a:p>
        </p:txBody>
      </p:sp>
      <p:sp>
        <p:nvSpPr>
          <p:cNvPr id="4" name="Slide Number Placeholder 3">
            <a:extLst>
              <a:ext uri="{FF2B5EF4-FFF2-40B4-BE49-F238E27FC236}">
                <a16:creationId xmlns:a16="http://schemas.microsoft.com/office/drawing/2014/main" id="{C96D2E51-FCE9-5F66-BA2E-7287325BB77A}"/>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25</a:t>
            </a:fld>
            <a:endParaRPr lang="en-US"/>
          </a:p>
        </p:txBody>
      </p:sp>
    </p:spTree>
    <p:extLst>
      <p:ext uri="{BB962C8B-B14F-4D97-AF65-F5344CB8AC3E}">
        <p14:creationId xmlns:p14="http://schemas.microsoft.com/office/powerpoint/2010/main" val="3188076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Background</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dirty="0"/>
              <a:t>Providing good primary care is too much for one person.</a:t>
            </a:r>
          </a:p>
          <a:p>
            <a:r>
              <a:rPr lang="en-US" dirty="0"/>
              <a:t>Primary care teams are difficult, expensive, and time-consuming to create.</a:t>
            </a:r>
          </a:p>
          <a:p>
            <a:pPr lvl="1"/>
            <a:r>
              <a:rPr lang="en-US" dirty="0"/>
              <a:t>and probably beyond the capabilities of most small practices</a:t>
            </a:r>
          </a:p>
          <a:p>
            <a:r>
              <a:rPr lang="en-US" dirty="0"/>
              <a:t>Ditto and more so for patient-centered medical homes.</a:t>
            </a:r>
          </a:p>
          <a:p>
            <a:r>
              <a:rPr lang="en-US" dirty="0"/>
              <a:t>While teams and medical homes conceptually hold promise, evidence for their effectiveness is not that strong </a:t>
            </a:r>
          </a:p>
          <a:p>
            <a:pPr lvl="1"/>
            <a:r>
              <a:rPr lang="en-US" dirty="0"/>
              <a:t>except perhaps in special settings.</a:t>
            </a:r>
          </a:p>
          <a:p>
            <a:endParaRPr lang="en-US" dirty="0"/>
          </a:p>
        </p:txBody>
      </p:sp>
      <p:sp>
        <p:nvSpPr>
          <p:cNvPr id="3" name="Slide Number Placeholder 2">
            <a:extLst>
              <a:ext uri="{FF2B5EF4-FFF2-40B4-BE49-F238E27FC236}">
                <a16:creationId xmlns:a16="http://schemas.microsoft.com/office/drawing/2014/main" id="{3745B883-853A-BB81-4F70-E2BFE81CD20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26</a:t>
            </a:fld>
            <a:endParaRPr lang="en-US"/>
          </a:p>
        </p:txBody>
      </p:sp>
    </p:spTree>
    <p:extLst>
      <p:ext uri="{BB962C8B-B14F-4D97-AF65-F5344CB8AC3E}">
        <p14:creationId xmlns:p14="http://schemas.microsoft.com/office/powerpoint/2010/main" val="2526833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Background</a:t>
            </a:r>
          </a:p>
        </p:txBody>
      </p:sp>
      <p:sp>
        <p:nvSpPr>
          <p:cNvPr id="8" name="Content Placeholder 5">
            <a:extLst>
              <a:ext uri="{FF2B5EF4-FFF2-40B4-BE49-F238E27FC236}">
                <a16:creationId xmlns:a16="http://schemas.microsoft.com/office/drawing/2014/main" id="{43D3AC52-6A21-8751-BA87-7E791768E3B7}"/>
              </a:ext>
            </a:extLst>
          </p:cNvPr>
          <p:cNvSpPr>
            <a:spLocks noGrp="1"/>
          </p:cNvSpPr>
          <p:nvPr>
            <p:ph idx="1"/>
          </p:nvPr>
        </p:nvSpPr>
        <p:spPr>
          <a:xfrm>
            <a:off x="329610" y="1477926"/>
            <a:ext cx="7230140" cy="5603357"/>
          </a:xfrm>
        </p:spPr>
        <p:txBody>
          <a:bodyPr>
            <a:noAutofit/>
          </a:bodyPr>
          <a:lstStyle/>
          <a:p>
            <a:pPr marL="0" indent="0">
              <a:spcBef>
                <a:spcPts val="672"/>
              </a:spcBef>
              <a:buNone/>
            </a:pPr>
            <a:r>
              <a:rPr lang="en-US" sz="2200" b="1" dirty="0"/>
              <a:t>“</a:t>
            </a:r>
            <a:r>
              <a:rPr lang="en-US" sz="2200" b="1" dirty="0" err="1"/>
              <a:t>Teamlets</a:t>
            </a:r>
            <a:r>
              <a:rPr lang="en-US" sz="2200" b="1" dirty="0"/>
              <a:t>” might be an alternative.</a:t>
            </a:r>
          </a:p>
          <a:p>
            <a:pPr marL="0" indent="0">
              <a:spcBef>
                <a:spcPts val="672"/>
              </a:spcBef>
              <a:buNone/>
            </a:pPr>
            <a:r>
              <a:rPr lang="en-US" sz="2200" b="1" dirty="0" err="1"/>
              <a:t>Teamlet</a:t>
            </a:r>
            <a:r>
              <a:rPr lang="en-US" sz="2200" b="1" dirty="0"/>
              <a:t> = a dyad: 1 clinician + 1 staff member </a:t>
            </a:r>
            <a:endParaRPr lang="en-US" sz="2200" dirty="0"/>
          </a:p>
          <a:p>
            <a:pPr marL="741363" lvl="2" indent="-457200">
              <a:spcBef>
                <a:spcPts val="672"/>
              </a:spcBef>
              <a:buSzPct val="150000"/>
              <a:buFont typeface="Wingdings" panose="05000000000000000000" pitchFamily="2" charset="2"/>
              <a:buChar char="ü"/>
            </a:pPr>
            <a:r>
              <a:rPr lang="en-US" sz="2200" dirty="0"/>
              <a:t>Usually a medical assistant, but can be RN or LPN</a:t>
            </a:r>
          </a:p>
          <a:p>
            <a:pPr marL="741363" lvl="2" indent="-457200">
              <a:spcBef>
                <a:spcPts val="672"/>
              </a:spcBef>
              <a:buSzPct val="150000"/>
              <a:buFont typeface="Wingdings" panose="05000000000000000000" pitchFamily="2" charset="2"/>
              <a:buChar char="ü"/>
            </a:pPr>
            <a:r>
              <a:rPr lang="en-US" sz="2200" dirty="0"/>
              <a:t>Works with that clinician most of the time</a:t>
            </a:r>
          </a:p>
          <a:p>
            <a:pPr marL="741363" lvl="2" indent="-457200">
              <a:spcBef>
                <a:spcPts val="672"/>
              </a:spcBef>
              <a:buSzPct val="150000"/>
              <a:buFont typeface="Wingdings" panose="05000000000000000000" pitchFamily="2" charset="2"/>
              <a:buChar char="ü"/>
            </a:pPr>
            <a:r>
              <a:rPr lang="en-US" sz="2200" dirty="0"/>
              <a:t>Most </a:t>
            </a:r>
            <a:r>
              <a:rPr lang="en-US" sz="2200" dirty="0" err="1"/>
              <a:t>teamlet</a:t>
            </a:r>
            <a:r>
              <a:rPr lang="en-US" sz="2200" dirty="0"/>
              <a:t> members are not familiar with the term.</a:t>
            </a:r>
          </a:p>
          <a:p>
            <a:pPr marL="284163" lvl="2" indent="0">
              <a:spcBef>
                <a:spcPts val="672"/>
              </a:spcBef>
              <a:buSzPct val="150000"/>
              <a:buNone/>
            </a:pPr>
            <a:endParaRPr lang="en-US" sz="2200" dirty="0"/>
          </a:p>
          <a:p>
            <a:pPr>
              <a:spcBef>
                <a:spcPts val="672"/>
              </a:spcBef>
            </a:pPr>
            <a:r>
              <a:rPr lang="en-US" sz="2200" dirty="0"/>
              <a:t>Simple, quick, inexpensive to create.</a:t>
            </a:r>
          </a:p>
          <a:p>
            <a:pPr>
              <a:spcBef>
                <a:spcPts val="672"/>
              </a:spcBef>
            </a:pPr>
            <a:r>
              <a:rPr lang="en-US" sz="2200" dirty="0" err="1"/>
              <a:t>Teamlets</a:t>
            </a:r>
            <a:r>
              <a:rPr lang="en-US" sz="2200" dirty="0"/>
              <a:t> can be created within teams, or teams created around </a:t>
            </a:r>
            <a:r>
              <a:rPr lang="en-US" sz="2200" dirty="0" err="1"/>
              <a:t>teamlets</a:t>
            </a:r>
            <a:r>
              <a:rPr lang="en-US" sz="2200" dirty="0"/>
              <a:t>.</a:t>
            </a:r>
          </a:p>
          <a:p>
            <a:pPr>
              <a:spcBef>
                <a:spcPts val="672"/>
              </a:spcBef>
            </a:pPr>
            <a:r>
              <a:rPr lang="en-US" sz="2200" dirty="0"/>
              <a:t>Very little is known about the prevalence of </a:t>
            </a:r>
            <a:r>
              <a:rPr lang="en-US" sz="2200" dirty="0" err="1"/>
              <a:t>teamlets</a:t>
            </a:r>
            <a:r>
              <a:rPr lang="en-US" sz="2200" dirty="0"/>
              <a:t> or about their effectiveness.</a:t>
            </a:r>
          </a:p>
        </p:txBody>
      </p:sp>
      <p:pic>
        <p:nvPicPr>
          <p:cNvPr id="11" name="Picture 10" descr="These are two icons of a male and female health care clinician.">
            <a:extLst>
              <a:ext uri="{FF2B5EF4-FFF2-40B4-BE49-F238E27FC236}">
                <a16:creationId xmlns:a16="http://schemas.microsoft.com/office/drawing/2014/main" id="{F6FFC8CF-4801-7F52-43EC-8935D2BC7502}"/>
              </a:ext>
            </a:extLst>
          </p:cNvPr>
          <p:cNvPicPr>
            <a:picLocks noChangeAspect="1"/>
          </p:cNvPicPr>
          <p:nvPr/>
        </p:nvPicPr>
        <p:blipFill rotWithShape="1">
          <a:blip r:embed="rId2"/>
          <a:srcRect l="5753"/>
          <a:stretch/>
        </p:blipFill>
        <p:spPr>
          <a:xfrm>
            <a:off x="7344709" y="2647727"/>
            <a:ext cx="4362852" cy="2562225"/>
          </a:xfrm>
          <a:prstGeom prst="rect">
            <a:avLst/>
          </a:prstGeom>
        </p:spPr>
      </p:pic>
      <p:sp>
        <p:nvSpPr>
          <p:cNvPr id="3" name="Slide Number Placeholder 2">
            <a:extLst>
              <a:ext uri="{FF2B5EF4-FFF2-40B4-BE49-F238E27FC236}">
                <a16:creationId xmlns:a16="http://schemas.microsoft.com/office/drawing/2014/main" id="{3745B883-853A-BB81-4F70-E2BFE81CD20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27</a:t>
            </a:fld>
            <a:endParaRPr lang="en-US" dirty="0"/>
          </a:p>
        </p:txBody>
      </p:sp>
    </p:spTree>
    <p:extLst>
      <p:ext uri="{BB962C8B-B14F-4D97-AF65-F5344CB8AC3E}">
        <p14:creationId xmlns:p14="http://schemas.microsoft.com/office/powerpoint/2010/main" val="3478499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Background</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dirty="0"/>
              <a:t>I had 3 medical assistants in 20 years.</a:t>
            </a:r>
          </a:p>
          <a:p>
            <a:r>
              <a:rPr lang="en-US" dirty="0"/>
              <a:t>Spent more time with them than with my wife.</a:t>
            </a:r>
          </a:p>
          <a:p>
            <a:r>
              <a:rPr lang="en-US" dirty="0"/>
              <a:t>Patients knew and trusted them. So did I.</a:t>
            </a:r>
          </a:p>
          <a:p>
            <a:r>
              <a:rPr lang="en-US" dirty="0"/>
              <a:t>MA catching me in the hall between patients: “Mr. X just called. I know, I know, I know that he calls almost every week . . but”</a:t>
            </a:r>
          </a:p>
          <a:p>
            <a:r>
              <a:rPr lang="en-US" dirty="0"/>
              <a:t>“</a:t>
            </a:r>
            <a:r>
              <a:rPr lang="en-US" dirty="0" err="1"/>
              <a:t>Teamlets</a:t>
            </a:r>
            <a:r>
              <a:rPr lang="en-US" dirty="0"/>
              <a:t> can transform a large, impersonal institution into a small practice environment within which patients know their </a:t>
            </a:r>
            <a:r>
              <a:rPr lang="en-US" dirty="0" err="1"/>
              <a:t>teamlet</a:t>
            </a:r>
            <a:r>
              <a:rPr lang="en-US" dirty="0"/>
              <a:t> members and the </a:t>
            </a:r>
            <a:r>
              <a:rPr lang="en-US" dirty="0" err="1"/>
              <a:t>teamlet</a:t>
            </a:r>
            <a:r>
              <a:rPr lang="en-US" dirty="0"/>
              <a:t> partners know their patients.” </a:t>
            </a:r>
          </a:p>
          <a:p>
            <a:pPr lvl="1"/>
            <a:r>
              <a:rPr lang="en-US" sz="1800" dirty="0">
                <a:effectLst/>
                <a:latin typeface="Arial" panose="020B0604020202020204" pitchFamily="34" charset="0"/>
                <a:ea typeface="MS Mincho" panose="02020609040205080304" pitchFamily="49" charset="-128"/>
              </a:rPr>
              <a:t>Bodenheimer T, Willard-Grace R. </a:t>
            </a:r>
            <a:r>
              <a:rPr lang="en-US" sz="1800" dirty="0" err="1">
                <a:effectLst/>
                <a:latin typeface="Arial" panose="020B0604020202020204" pitchFamily="34" charset="0"/>
                <a:ea typeface="MS Mincho" panose="02020609040205080304" pitchFamily="49" charset="-128"/>
              </a:rPr>
              <a:t>Teamlets</a:t>
            </a:r>
            <a:r>
              <a:rPr lang="en-US" sz="1800" dirty="0">
                <a:effectLst/>
                <a:latin typeface="Arial" panose="020B0604020202020204" pitchFamily="34" charset="0"/>
                <a:ea typeface="MS Mincho" panose="02020609040205080304" pitchFamily="49" charset="-128"/>
              </a:rPr>
              <a:t> in Primary Care: Enhancing the Patient and Clinician Experience. </a:t>
            </a:r>
            <a:r>
              <a:rPr lang="en-US" sz="1800" i="1" dirty="0">
                <a:effectLst/>
                <a:latin typeface="Arial" panose="020B0604020202020204" pitchFamily="34" charset="0"/>
                <a:ea typeface="MS Mincho" panose="02020609040205080304" pitchFamily="49" charset="-128"/>
              </a:rPr>
              <a:t>Journal of the American Board of Family Medicine : JABFM. </a:t>
            </a:r>
            <a:r>
              <a:rPr lang="en-US" sz="1800" dirty="0">
                <a:effectLst/>
                <a:latin typeface="Arial" panose="020B0604020202020204" pitchFamily="34" charset="0"/>
                <a:ea typeface="MS Mincho" panose="02020609040205080304" pitchFamily="49" charset="-128"/>
              </a:rPr>
              <a:t>2016;29(1):135-138.</a:t>
            </a:r>
          </a:p>
          <a:p>
            <a:pPr lvl="1"/>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3745B883-853A-BB81-4F70-E2BFE81CD20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28</a:t>
            </a:fld>
            <a:endParaRPr lang="en-US"/>
          </a:p>
        </p:txBody>
      </p:sp>
    </p:spTree>
    <p:extLst>
      <p:ext uri="{BB962C8B-B14F-4D97-AF65-F5344CB8AC3E}">
        <p14:creationId xmlns:p14="http://schemas.microsoft.com/office/powerpoint/2010/main" val="1834897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Specific Research Aims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fontScale="85000" lnSpcReduction="20000"/>
          </a:bodyPr>
          <a:lstStyle/>
          <a:p>
            <a:pPr marL="514350" indent="-514350">
              <a:lnSpc>
                <a:spcPct val="110000"/>
              </a:lnSpc>
              <a:spcBef>
                <a:spcPts val="672"/>
              </a:spcBef>
              <a:buFont typeface="+mj-lt"/>
              <a:buAutoNum type="arabicPeriod"/>
            </a:pPr>
            <a:r>
              <a:rPr lang="en-US" sz="2600" dirty="0">
                <a:ea typeface="MS Mincho" panose="02020609040205080304" pitchFamily="49" charset="-128"/>
              </a:rPr>
              <a:t>I</a:t>
            </a:r>
            <a:r>
              <a:rPr lang="en-US" sz="2600" dirty="0">
                <a:effectLst/>
                <a:ea typeface="MS Mincho" panose="02020609040205080304" pitchFamily="49" charset="-128"/>
              </a:rPr>
              <a:t>dentify the prevalence and characteristics of primary care </a:t>
            </a:r>
            <a:r>
              <a:rPr lang="en-US" sz="2600" dirty="0" err="1">
                <a:effectLst/>
                <a:ea typeface="MS Mincho" panose="02020609040205080304" pitchFamily="49" charset="-128"/>
              </a:rPr>
              <a:t>teamlets</a:t>
            </a:r>
            <a:r>
              <a:rPr lang="en-US" sz="2600" dirty="0">
                <a:effectLst/>
                <a:ea typeface="MS Mincho" panose="02020609040205080304" pitchFamily="49" charset="-128"/>
              </a:rPr>
              <a:t> in the U.S. </a:t>
            </a:r>
          </a:p>
          <a:p>
            <a:pPr marL="627063" lvl="2" indent="0">
              <a:lnSpc>
                <a:spcPct val="110000"/>
              </a:lnSpc>
              <a:spcBef>
                <a:spcPts val="672"/>
              </a:spcBef>
              <a:buNone/>
            </a:pPr>
            <a:r>
              <a:rPr lang="en-US" sz="2600" dirty="0">
                <a:effectLst/>
                <a:ea typeface="MS Mincho" panose="02020609040205080304" pitchFamily="49" charset="-128"/>
              </a:rPr>
              <a:t>	and determine the predictors of physician participation in a </a:t>
            </a:r>
            <a:r>
              <a:rPr lang="en-US" sz="2600" dirty="0" err="1">
                <a:effectLst/>
                <a:ea typeface="MS Mincho" panose="02020609040205080304" pitchFamily="49" charset="-128"/>
              </a:rPr>
              <a:t>teamlet</a:t>
            </a:r>
            <a:r>
              <a:rPr lang="en-US" sz="2600" dirty="0">
                <a:effectLst/>
                <a:ea typeface="MS Mincho" panose="02020609040205080304" pitchFamily="49" charset="-128"/>
              </a:rPr>
              <a:t>.</a:t>
            </a:r>
          </a:p>
          <a:p>
            <a:pPr marL="1141413" lvl="2" indent="-514350">
              <a:lnSpc>
                <a:spcPct val="110000"/>
              </a:lnSpc>
              <a:spcBef>
                <a:spcPts val="672"/>
              </a:spcBef>
              <a:buFont typeface="+mj-lt"/>
              <a:buAutoNum type="arabicPeriod"/>
            </a:pPr>
            <a:endParaRPr lang="en-US" sz="2600" dirty="0">
              <a:effectLst/>
            </a:endParaRPr>
          </a:p>
          <a:p>
            <a:pPr marL="514350" indent="-514350">
              <a:lnSpc>
                <a:spcPct val="110000"/>
              </a:lnSpc>
              <a:spcBef>
                <a:spcPts val="672"/>
              </a:spcBef>
              <a:buFont typeface="+mj-lt"/>
              <a:buAutoNum type="arabicPeriod"/>
            </a:pPr>
            <a:r>
              <a:rPr lang="en-US" sz="2600" dirty="0">
                <a:effectLst/>
                <a:ea typeface="MS Mincho" panose="02020609040205080304" pitchFamily="49" charset="-128"/>
                <a:cs typeface="Times New Roman" panose="02020603050405020304" pitchFamily="18" charset="0"/>
              </a:rPr>
              <a:t>Estimate the relationship of primary care </a:t>
            </a:r>
            <a:r>
              <a:rPr lang="en-US" sz="2600" dirty="0" err="1">
                <a:effectLst/>
                <a:ea typeface="MS Mincho" panose="02020609040205080304" pitchFamily="49" charset="-128"/>
                <a:cs typeface="Times New Roman" panose="02020603050405020304" pitchFamily="18" charset="0"/>
              </a:rPr>
              <a:t>teamlets</a:t>
            </a:r>
            <a:r>
              <a:rPr lang="en-US" sz="2600" dirty="0">
                <a:effectLst/>
                <a:ea typeface="MS Mincho" panose="02020609040205080304" pitchFamily="49" charset="-128"/>
                <a:cs typeface="Times New Roman" panose="02020603050405020304" pitchFamily="18" charset="0"/>
              </a:rPr>
              <a:t> to physician burnout and to quality and cost of care.</a:t>
            </a:r>
          </a:p>
          <a:p>
            <a:pPr marL="514350" indent="-514350">
              <a:lnSpc>
                <a:spcPct val="110000"/>
              </a:lnSpc>
              <a:spcBef>
                <a:spcPts val="672"/>
              </a:spcBef>
              <a:buFont typeface="+mj-lt"/>
              <a:buAutoNum type="arabicPeriod"/>
            </a:pPr>
            <a:endParaRPr lang="en-US" sz="2600" dirty="0">
              <a:effectLst/>
              <a:ea typeface="MS Mincho" panose="02020609040205080304" pitchFamily="49" charset="-128"/>
              <a:cs typeface="Times New Roman" panose="02020603050405020304" pitchFamily="18" charset="0"/>
            </a:endParaRPr>
          </a:p>
          <a:p>
            <a:pPr marL="514350" indent="-514350">
              <a:lnSpc>
                <a:spcPct val="110000"/>
              </a:lnSpc>
              <a:spcBef>
                <a:spcPts val="672"/>
              </a:spcBef>
              <a:buFont typeface="+mj-lt"/>
              <a:buAutoNum type="arabicPeriod"/>
            </a:pPr>
            <a:r>
              <a:rPr lang="en-US" sz="2600" dirty="0">
                <a:ea typeface="MS Mincho" panose="02020609040205080304" pitchFamily="49" charset="-128"/>
              </a:rPr>
              <a:t>I</a:t>
            </a:r>
            <a:r>
              <a:rPr lang="en-US" sz="2600" dirty="0">
                <a:effectLst/>
                <a:ea typeface="MS Mincho" panose="02020609040205080304" pitchFamily="49" charset="-128"/>
              </a:rPr>
              <a:t>dentify the configurations of characteristics that distinguish high-performing </a:t>
            </a:r>
            <a:r>
              <a:rPr lang="en-US" sz="2600" dirty="0" err="1">
                <a:effectLst/>
                <a:ea typeface="MS Mincho" panose="02020609040205080304" pitchFamily="49" charset="-128"/>
              </a:rPr>
              <a:t>teamlets</a:t>
            </a:r>
            <a:r>
              <a:rPr lang="en-US" sz="2600" dirty="0">
                <a:effectLst/>
                <a:ea typeface="MS Mincho" panose="02020609040205080304" pitchFamily="49" charset="-128"/>
              </a:rPr>
              <a:t>.</a:t>
            </a:r>
            <a:r>
              <a:rPr lang="en-US" sz="2600" dirty="0">
                <a:effectLst/>
              </a:rPr>
              <a:t> </a:t>
            </a:r>
          </a:p>
          <a:p>
            <a:pPr marL="0" indent="0">
              <a:buNone/>
            </a:pPr>
            <a:endParaRPr lang="en-US" sz="2400" b="1" dirty="0">
              <a:latin typeface="Arial" panose="020B0604020202020204" pitchFamily="34" charset="0"/>
              <a:ea typeface="MS Mincho" panose="02020609040205080304" pitchFamily="49" charset="-128"/>
              <a:cs typeface="Times New Roman" panose="02020603050405020304" pitchFamily="18" charset="0"/>
            </a:endParaRPr>
          </a:p>
          <a:p>
            <a:pPr marL="514350" indent="-514350">
              <a:buFont typeface="+mj-lt"/>
              <a:buAutoNum type="arabicPeriod"/>
            </a:pPr>
            <a:endParaRPr lang="en-US" sz="1200" b="1" dirty="0">
              <a:effectLst/>
              <a:latin typeface="Arial" panose="020B0604020202020204" pitchFamily="34" charset="0"/>
              <a:ea typeface="MS Mincho" panose="02020609040205080304" pitchFamily="49" charset="-128"/>
              <a:cs typeface="Times New Roman" panose="02020603050405020304" pitchFamily="18" charset="0"/>
            </a:endParaRPr>
          </a:p>
          <a:p>
            <a:pPr marL="0" indent="0">
              <a:buNone/>
            </a:pPr>
            <a:r>
              <a:rPr lang="en-US" sz="2600" dirty="0">
                <a:effectLst/>
                <a:latin typeface="Arial" panose="020B0604020202020204" pitchFamily="34" charset="0"/>
                <a:ea typeface="Times New Roman" panose="02020603050405020304" pitchFamily="18" charset="0"/>
              </a:rPr>
              <a:t>Overall goal: provide the first large scale evidence on the prevalence of primary care </a:t>
            </a:r>
            <a:r>
              <a:rPr lang="en-US" sz="2600" dirty="0" err="1">
                <a:effectLst/>
                <a:latin typeface="Arial" panose="020B0604020202020204" pitchFamily="34" charset="0"/>
                <a:ea typeface="Times New Roman" panose="02020603050405020304" pitchFamily="18" charset="0"/>
              </a:rPr>
              <a:t>teamlets</a:t>
            </a:r>
            <a:r>
              <a:rPr lang="en-US" sz="2600" dirty="0">
                <a:effectLst/>
                <a:latin typeface="Arial" panose="020B0604020202020204" pitchFamily="34" charset="0"/>
                <a:ea typeface="Times New Roman" panose="02020603050405020304" pitchFamily="18" charset="0"/>
              </a:rPr>
              <a:t>, the relationship between primary care </a:t>
            </a:r>
            <a:r>
              <a:rPr lang="en-US" sz="2600" dirty="0" err="1">
                <a:effectLst/>
                <a:latin typeface="Arial" panose="020B0604020202020204" pitchFamily="34" charset="0"/>
                <a:ea typeface="Times New Roman" panose="02020603050405020304" pitchFamily="18" charset="0"/>
              </a:rPr>
              <a:t>teamlets</a:t>
            </a:r>
            <a:r>
              <a:rPr lang="en-US" sz="2600" dirty="0">
                <a:effectLst/>
                <a:latin typeface="Arial" panose="020B0604020202020204" pitchFamily="34" charset="0"/>
                <a:ea typeface="Times New Roman" panose="02020603050405020304" pitchFamily="18" charset="0"/>
              </a:rPr>
              <a:t> and patient outcomes, and the characteristics of high-performing </a:t>
            </a:r>
            <a:r>
              <a:rPr lang="en-US" sz="2600" dirty="0" err="1">
                <a:effectLst/>
                <a:latin typeface="Arial" panose="020B0604020202020204" pitchFamily="34" charset="0"/>
                <a:ea typeface="Times New Roman" panose="02020603050405020304" pitchFamily="18" charset="0"/>
              </a:rPr>
              <a:t>teamlets</a:t>
            </a:r>
            <a:r>
              <a:rPr lang="en-US" sz="2600" dirty="0">
                <a:effectLst/>
                <a:latin typeface="Arial" panose="020B0604020202020204" pitchFamily="34" charset="0"/>
                <a:ea typeface="Times New Roman" panose="02020603050405020304" pitchFamily="18" charset="0"/>
              </a:rPr>
              <a:t>.</a:t>
            </a:r>
            <a:r>
              <a:rPr lang="en-US" sz="2600" dirty="0">
                <a:effectLst/>
              </a:rPr>
              <a:t> </a:t>
            </a:r>
            <a:endParaRPr lang="en-US" sz="2600" b="1" dirty="0">
              <a:effectLst/>
              <a:latin typeface="Arial" panose="020B0604020202020204" pitchFamily="34" charset="0"/>
              <a:ea typeface="MS Mincho" panose="02020609040205080304" pitchFamily="49" charset="-128"/>
              <a:cs typeface="Times New Roman" panose="02020603050405020304" pitchFamily="18" charset="0"/>
            </a:endParaRPr>
          </a:p>
          <a:p>
            <a:pPr marL="514350" indent="-514350">
              <a:buFont typeface="+mj-lt"/>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dirty="0"/>
          </a:p>
        </p:txBody>
      </p:sp>
      <p:sp>
        <p:nvSpPr>
          <p:cNvPr id="3" name="Slide Number Placeholder 2">
            <a:extLst>
              <a:ext uri="{FF2B5EF4-FFF2-40B4-BE49-F238E27FC236}">
                <a16:creationId xmlns:a16="http://schemas.microsoft.com/office/drawing/2014/main" id="{0D101DEE-2083-35FF-54C3-F44710534493}"/>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29</a:t>
            </a:fld>
            <a:endParaRPr lang="en-US"/>
          </a:p>
        </p:txBody>
      </p:sp>
    </p:spTree>
    <p:extLst>
      <p:ext uri="{BB962C8B-B14F-4D97-AF65-F5344CB8AC3E}">
        <p14:creationId xmlns:p14="http://schemas.microsoft.com/office/powerpoint/2010/main" val="3223421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Welcome</a:t>
            </a:r>
          </a:p>
        </p:txBody>
      </p:sp>
      <p:pic>
        <p:nvPicPr>
          <p:cNvPr id="5" name="Picture 4" descr="Photo of Aimee R. Eden, PhD, MPH">
            <a:extLst>
              <a:ext uri="{FF2B5EF4-FFF2-40B4-BE49-F238E27FC236}">
                <a16:creationId xmlns:a16="http://schemas.microsoft.com/office/drawing/2014/main" id="{B0E49C11-7F04-FAAB-89DE-A500E89225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74" r="12190"/>
          <a:stretch/>
        </p:blipFill>
        <p:spPr>
          <a:xfrm>
            <a:off x="1261795" y="2111987"/>
            <a:ext cx="3032185" cy="3474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5095982" y="1806312"/>
            <a:ext cx="6185043" cy="4525963"/>
          </a:xfrm>
        </p:spPr>
        <p:txBody>
          <a:bodyPr/>
          <a:lstStyle/>
          <a:p>
            <a:pPr marL="0" indent="0" algn="ctr">
              <a:buNone/>
            </a:pPr>
            <a:endParaRPr lang="en-US" b="1" i="0" dirty="0">
              <a:solidFill>
                <a:srgbClr val="1B1B1B"/>
              </a:solidFill>
              <a:effectLst/>
              <a:latin typeface="Source Sans Pro" panose="020B0503030403020204" pitchFamily="34" charset="0"/>
            </a:endParaRPr>
          </a:p>
          <a:p>
            <a:pPr marL="0" indent="0" algn="ctr">
              <a:buNone/>
            </a:pPr>
            <a:endParaRPr lang="en-US" b="1" dirty="0">
              <a:solidFill>
                <a:srgbClr val="1B1B1B"/>
              </a:solidFill>
              <a:latin typeface="Source Sans Pro" panose="020B0503030403020204" pitchFamily="34" charset="0"/>
            </a:endParaRPr>
          </a:p>
          <a:p>
            <a:pPr marL="0" indent="0">
              <a:buNone/>
            </a:pPr>
            <a:r>
              <a:rPr lang="en-US" b="1" i="0" dirty="0">
                <a:solidFill>
                  <a:srgbClr val="1B1B1B"/>
                </a:solidFill>
                <a:effectLst/>
                <a:latin typeface="+mj-lt"/>
              </a:rPr>
              <a:t>Aimee R. Eden, PhD, MPH</a:t>
            </a:r>
            <a:br>
              <a:rPr lang="en-US" dirty="0">
                <a:latin typeface="+mj-lt"/>
              </a:rPr>
            </a:br>
            <a:r>
              <a:rPr lang="en-US" b="0" i="0" dirty="0">
                <a:solidFill>
                  <a:srgbClr val="1B1B1B"/>
                </a:solidFill>
                <a:effectLst/>
                <a:latin typeface="+mj-lt"/>
              </a:rPr>
              <a:t>Acting Director, </a:t>
            </a:r>
          </a:p>
          <a:p>
            <a:pPr marL="0" indent="0">
              <a:buNone/>
            </a:pPr>
            <a:r>
              <a:rPr lang="en-US" b="0" i="0" dirty="0">
                <a:solidFill>
                  <a:srgbClr val="1B1B1B"/>
                </a:solidFill>
                <a:effectLst/>
                <a:latin typeface="+mj-lt"/>
              </a:rPr>
              <a:t>National Center for Excellence in Primary Care Research (NCEPCR),</a:t>
            </a:r>
            <a:br>
              <a:rPr lang="en-US" dirty="0">
                <a:latin typeface="+mj-lt"/>
              </a:rPr>
            </a:br>
            <a:r>
              <a:rPr lang="en-US" b="0" i="0" dirty="0">
                <a:solidFill>
                  <a:srgbClr val="1B1B1B"/>
                </a:solidFill>
                <a:effectLst/>
                <a:latin typeface="+mj-lt"/>
              </a:rPr>
              <a:t>AHRQ</a:t>
            </a:r>
            <a:endParaRPr lang="en-US" dirty="0">
              <a:latin typeface="+mj-lt"/>
            </a:endParaRPr>
          </a:p>
        </p:txBody>
      </p:sp>
      <p:sp>
        <p:nvSpPr>
          <p:cNvPr id="3" name="Slide Number Placeholder 2">
            <a:extLst>
              <a:ext uri="{FF2B5EF4-FFF2-40B4-BE49-F238E27FC236}">
                <a16:creationId xmlns:a16="http://schemas.microsoft.com/office/drawing/2014/main" id="{56C47D07-71F4-020C-C38B-A13438DD4AA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a:t>
            </a:fld>
            <a:endParaRPr lang="en-US"/>
          </a:p>
        </p:txBody>
      </p:sp>
    </p:spTree>
    <p:extLst>
      <p:ext uri="{BB962C8B-B14F-4D97-AF65-F5344CB8AC3E}">
        <p14:creationId xmlns:p14="http://schemas.microsoft.com/office/powerpoint/2010/main" val="2955425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Methods</a:t>
            </a:r>
          </a:p>
        </p:txBody>
      </p:sp>
      <p:sp>
        <p:nvSpPr>
          <p:cNvPr id="7" name="Content Placeholder 5">
            <a:extLst>
              <a:ext uri="{FF2B5EF4-FFF2-40B4-BE49-F238E27FC236}">
                <a16:creationId xmlns:a16="http://schemas.microsoft.com/office/drawing/2014/main" id="{F1184E86-F4D0-14D4-F25C-F3A8445A55E8}"/>
              </a:ext>
            </a:extLst>
          </p:cNvPr>
          <p:cNvSpPr>
            <a:spLocks noGrp="1"/>
          </p:cNvSpPr>
          <p:nvPr>
            <p:ph idx="1"/>
          </p:nvPr>
        </p:nvSpPr>
        <p:spPr>
          <a:xfrm>
            <a:off x="523982" y="1726058"/>
            <a:ext cx="10829818" cy="4430193"/>
          </a:xfrm>
        </p:spPr>
        <p:txBody>
          <a:bodyPr>
            <a:normAutofit fontScale="92500" lnSpcReduction="10000"/>
          </a:bodyPr>
          <a:lstStyle/>
          <a:p>
            <a:pPr marL="342900" lvl="1" indent="-342900">
              <a:buClr>
                <a:schemeClr val="tx2"/>
              </a:buClr>
              <a:buSzPct val="150000"/>
              <a:buFont typeface="Arial" pitchFamily="34" charset="0"/>
              <a:buChar char="•"/>
            </a:pPr>
            <a:r>
              <a:rPr lang="en-US" sz="2800" dirty="0"/>
              <a:t>Survey a national sample of primary care physicians</a:t>
            </a:r>
          </a:p>
          <a:p>
            <a:pPr marL="342900" lvl="1" indent="-342900">
              <a:buClr>
                <a:schemeClr val="tx2"/>
              </a:buClr>
              <a:buSzPct val="150000"/>
              <a:buFont typeface="Arial" pitchFamily="34" charset="0"/>
              <a:buChar char="•"/>
            </a:pPr>
            <a:r>
              <a:rPr lang="en-US" sz="2800" dirty="0"/>
              <a:t>Based on physician responses, assign each physician to one of four categories:</a:t>
            </a:r>
          </a:p>
          <a:p>
            <a:pPr marL="1544637" lvl="5" indent="0">
              <a:buSzPct val="150000"/>
              <a:buNone/>
            </a:pPr>
            <a:r>
              <a:rPr lang="en-US" sz="2800" dirty="0"/>
              <a:t>1. </a:t>
            </a:r>
            <a:r>
              <a:rPr lang="en-US" sz="2800" dirty="0" err="1"/>
              <a:t>teamlet</a:t>
            </a:r>
            <a:r>
              <a:rPr lang="en-US" sz="2800" dirty="0"/>
              <a:t>/no team</a:t>
            </a:r>
          </a:p>
          <a:p>
            <a:pPr marL="1544637" lvl="5" indent="0">
              <a:buSzPct val="150000"/>
              <a:buNone/>
            </a:pPr>
            <a:r>
              <a:rPr lang="en-US" sz="2800" dirty="0"/>
              <a:t>2. </a:t>
            </a:r>
            <a:r>
              <a:rPr lang="en-US" sz="2800" dirty="0" err="1"/>
              <a:t>teamlet</a:t>
            </a:r>
            <a:r>
              <a:rPr lang="en-US" sz="2800" dirty="0"/>
              <a:t>/team</a:t>
            </a:r>
          </a:p>
          <a:p>
            <a:pPr marL="1544637" lvl="5" indent="0">
              <a:buSzPct val="150000"/>
              <a:buNone/>
            </a:pPr>
            <a:r>
              <a:rPr lang="en-US" sz="2800" dirty="0"/>
              <a:t>3. team/no </a:t>
            </a:r>
            <a:r>
              <a:rPr lang="en-US" sz="2800" dirty="0" err="1"/>
              <a:t>teamlet</a:t>
            </a:r>
            <a:endParaRPr lang="en-US" sz="2800" dirty="0"/>
          </a:p>
          <a:p>
            <a:pPr marL="1544637" lvl="5" indent="0">
              <a:buSzPct val="150000"/>
              <a:buNone/>
            </a:pPr>
            <a:r>
              <a:rPr lang="en-US" sz="2800" dirty="0"/>
              <a:t>4. no </a:t>
            </a:r>
            <a:r>
              <a:rPr lang="en-US" sz="2800" dirty="0" err="1"/>
              <a:t>teamlet</a:t>
            </a:r>
            <a:r>
              <a:rPr lang="en-US" sz="2800" dirty="0"/>
              <a:t>/no team</a:t>
            </a:r>
          </a:p>
          <a:p>
            <a:pPr marL="0" lvl="1" indent="0">
              <a:buClr>
                <a:schemeClr val="tx2"/>
              </a:buClr>
              <a:buSzPct val="150000"/>
              <a:buNone/>
            </a:pPr>
            <a:endParaRPr lang="en-US" sz="2800" b="1" dirty="0"/>
          </a:p>
          <a:p>
            <a:pPr marL="0" lvl="1" indent="0">
              <a:buClr>
                <a:schemeClr val="tx2"/>
              </a:buClr>
              <a:buSzPct val="150000"/>
              <a:buNone/>
            </a:pPr>
            <a:r>
              <a:rPr lang="en-US" sz="2800" b="1" dirty="0"/>
              <a:t>Final analytic sample: 688 physicians to whom 82,079 beneficiaries were attributed.</a:t>
            </a:r>
          </a:p>
          <a:p>
            <a:pPr lvl="2"/>
            <a:endParaRPr lang="en-US" dirty="0"/>
          </a:p>
          <a:p>
            <a:pPr lvl="2"/>
            <a:endParaRPr lang="en-US" dirty="0"/>
          </a:p>
        </p:txBody>
      </p:sp>
      <p:sp>
        <p:nvSpPr>
          <p:cNvPr id="3" name="Slide Number Placeholder 2">
            <a:extLst>
              <a:ext uri="{FF2B5EF4-FFF2-40B4-BE49-F238E27FC236}">
                <a16:creationId xmlns:a16="http://schemas.microsoft.com/office/drawing/2014/main" id="{77ACCF42-E2AB-59C1-EDBC-F214D24412F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30</a:t>
            </a:fld>
            <a:endParaRPr lang="en-US"/>
          </a:p>
        </p:txBody>
      </p:sp>
    </p:spTree>
    <p:extLst>
      <p:ext uri="{BB962C8B-B14F-4D97-AF65-F5344CB8AC3E}">
        <p14:creationId xmlns:p14="http://schemas.microsoft.com/office/powerpoint/2010/main" val="3684583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 uri="{C183D7F6-B498-43B3-948B-1728B52AA6E4}">
                <adec:decorative xmlns:adec="http://schemas.microsoft.com/office/drawing/2017/decorative" val="1"/>
              </a:ext>
            </a:extLst>
          </p:cNvPr>
          <p:cNvSpPr>
            <a:spLocks noGrp="1"/>
          </p:cNvSpPr>
          <p:nvPr>
            <p:ph type="title"/>
          </p:nvPr>
        </p:nvSpPr>
        <p:spPr>
          <a:xfrm>
            <a:off x="709612" y="130418"/>
            <a:ext cx="10772775" cy="973014"/>
          </a:xfrm>
        </p:spPr>
        <p:txBody>
          <a:bodyPr>
            <a:normAutofit/>
          </a:bodyPr>
          <a:lstStyle/>
          <a:p>
            <a:r>
              <a:rPr lang="en-US"/>
              <a:t>Methods</a:t>
            </a:r>
          </a:p>
        </p:txBody>
      </p:sp>
      <p:sp>
        <p:nvSpPr>
          <p:cNvPr id="8" name="Content Placeholder 5">
            <a:extLst>
              <a:ext uri="{FF2B5EF4-FFF2-40B4-BE49-F238E27FC236}">
                <a16:creationId xmlns:a16="http://schemas.microsoft.com/office/drawing/2014/main" id="{DEA72EEE-3E97-1973-E715-1BC447F6E246}"/>
              </a:ext>
            </a:extLst>
          </p:cNvPr>
          <p:cNvSpPr>
            <a:spLocks noGrp="1"/>
          </p:cNvSpPr>
          <p:nvPr>
            <p:ph idx="1"/>
          </p:nvPr>
        </p:nvSpPr>
        <p:spPr>
          <a:xfrm>
            <a:off x="709612" y="1561561"/>
            <a:ext cx="10900186" cy="5041257"/>
          </a:xfrm>
        </p:spPr>
        <p:txBody>
          <a:bodyPr anchor="t">
            <a:noAutofit/>
          </a:bodyPr>
          <a:lstStyle/>
          <a:p>
            <a:pPr marL="342900" lvl="1" indent="-342900">
              <a:buClr>
                <a:schemeClr val="tx2"/>
              </a:buClr>
              <a:buSzPct val="150000"/>
              <a:buFont typeface="Arial" pitchFamily="34" charset="0"/>
              <a:buChar char="•"/>
            </a:pPr>
            <a:r>
              <a:rPr lang="en-US" sz="2800" dirty="0">
                <a:solidFill>
                  <a:schemeClr val="tx1">
                    <a:alpha val="80000"/>
                  </a:schemeClr>
                </a:solidFill>
              </a:rPr>
              <a:t>Primary analysis: test the association between the </a:t>
            </a:r>
            <a:r>
              <a:rPr lang="en-US" sz="2800" dirty="0" err="1">
                <a:solidFill>
                  <a:schemeClr val="tx1">
                    <a:alpha val="80000"/>
                  </a:schemeClr>
                </a:solidFill>
              </a:rPr>
              <a:t>teamlet</a:t>
            </a:r>
            <a:r>
              <a:rPr lang="en-US" sz="2800" dirty="0">
                <a:solidFill>
                  <a:schemeClr val="tx1">
                    <a:alpha val="80000"/>
                  </a:schemeClr>
                </a:solidFill>
              </a:rPr>
              <a:t>/team category and:</a:t>
            </a:r>
          </a:p>
          <a:p>
            <a:pPr marL="1430337" lvl="4" indent="-342900">
              <a:buSzPct val="150000"/>
              <a:buFont typeface="Arial" pitchFamily="34" charset="0"/>
              <a:buChar char="•"/>
            </a:pPr>
            <a:r>
              <a:rPr lang="en-US" sz="2800" dirty="0">
                <a:solidFill>
                  <a:schemeClr val="tx1">
                    <a:alpha val="80000"/>
                  </a:schemeClr>
                </a:solidFill>
              </a:rPr>
              <a:t>Patient outcomes (using Medicare claims)</a:t>
            </a:r>
          </a:p>
          <a:p>
            <a:pPr marL="1430337" lvl="4" indent="-342900">
              <a:buSzPct val="150000"/>
              <a:buFont typeface="Arial" pitchFamily="34" charset="0"/>
              <a:buChar char="•"/>
            </a:pPr>
            <a:r>
              <a:rPr lang="en-US" sz="2800" dirty="0">
                <a:solidFill>
                  <a:schemeClr val="tx1">
                    <a:alpha val="80000"/>
                  </a:schemeClr>
                </a:solidFill>
              </a:rPr>
              <a:t>Physician burnout (using survey responses)</a:t>
            </a:r>
          </a:p>
          <a:p>
            <a:pPr marL="342900" lvl="1" indent="-342900">
              <a:buClr>
                <a:schemeClr val="tx2"/>
              </a:buClr>
              <a:buSzPct val="150000"/>
              <a:buFont typeface="Arial" pitchFamily="34" charset="0"/>
              <a:buChar char="•"/>
            </a:pPr>
            <a:r>
              <a:rPr lang="en-US" sz="2800" dirty="0">
                <a:solidFill>
                  <a:schemeClr val="tx1">
                    <a:alpha val="80000"/>
                  </a:schemeClr>
                </a:solidFill>
              </a:rPr>
              <a:t>Interview a sample of physicians and staff members to identify the characteristics of high-performing </a:t>
            </a:r>
            <a:r>
              <a:rPr lang="en-US" sz="2800" dirty="0" err="1">
                <a:solidFill>
                  <a:schemeClr val="tx1">
                    <a:alpha val="80000"/>
                  </a:schemeClr>
                </a:solidFill>
              </a:rPr>
              <a:t>teamlets</a:t>
            </a:r>
            <a:endParaRPr lang="en-US" sz="2800" dirty="0">
              <a:solidFill>
                <a:schemeClr val="tx1">
                  <a:alpha val="80000"/>
                </a:schemeClr>
              </a:solidFill>
            </a:endParaRPr>
          </a:p>
          <a:p>
            <a:pPr lvl="2"/>
            <a:endParaRPr lang="en-US" sz="2800" dirty="0">
              <a:solidFill>
                <a:schemeClr val="tx1">
                  <a:alpha val="80000"/>
                </a:schemeClr>
              </a:solidFill>
            </a:endParaRPr>
          </a:p>
          <a:p>
            <a:pPr lvl="2"/>
            <a:endParaRPr lang="en-US" sz="2800" dirty="0">
              <a:solidFill>
                <a:schemeClr val="tx1">
                  <a:alpha val="80000"/>
                </a:schemeClr>
              </a:solidFill>
            </a:endParaRPr>
          </a:p>
        </p:txBody>
      </p:sp>
      <p:sp>
        <p:nvSpPr>
          <p:cNvPr id="3" name="Slide Number Placeholder 2">
            <a:extLst>
              <a:ext uri="{FF2B5EF4-FFF2-40B4-BE49-F238E27FC236}">
                <a16:creationId xmlns:a16="http://schemas.microsoft.com/office/drawing/2014/main" id="{77ACCF42-E2AB-59C1-EDBC-F214D24412F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31</a:t>
            </a:fld>
            <a:endParaRPr lang="en-US"/>
          </a:p>
        </p:txBody>
      </p:sp>
    </p:spTree>
    <p:extLst>
      <p:ext uri="{BB962C8B-B14F-4D97-AF65-F5344CB8AC3E}">
        <p14:creationId xmlns:p14="http://schemas.microsoft.com/office/powerpoint/2010/main" val="1796650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Findings</a:t>
            </a:r>
          </a:p>
        </p:txBody>
      </p:sp>
      <p:graphicFrame>
        <p:nvGraphicFramePr>
          <p:cNvPr id="7" name="Table 6" descr="This table has three columns and three rows and depicts the percentage of physicians in a team or no team and are in a teamlet or no teamlet, and the total percentage in a team or teamlet.">
            <a:extLst>
              <a:ext uri="{FF2B5EF4-FFF2-40B4-BE49-F238E27FC236}">
                <a16:creationId xmlns:a16="http://schemas.microsoft.com/office/drawing/2014/main" id="{5939B84E-FEEB-1085-026A-AFE4859584E5}"/>
              </a:ext>
            </a:extLst>
          </p:cNvPr>
          <p:cNvGraphicFramePr>
            <a:graphicFrameLocks noGrp="1"/>
          </p:cNvGraphicFramePr>
          <p:nvPr>
            <p:extLst>
              <p:ext uri="{D42A27DB-BD31-4B8C-83A1-F6EECF244321}">
                <p14:modId xmlns:p14="http://schemas.microsoft.com/office/powerpoint/2010/main" val="104048248"/>
              </p:ext>
            </p:extLst>
          </p:nvPr>
        </p:nvGraphicFramePr>
        <p:xfrm>
          <a:off x="990600" y="1295400"/>
          <a:ext cx="9601200" cy="5045394"/>
        </p:xfrm>
        <a:graphic>
          <a:graphicData uri="http://schemas.openxmlformats.org/drawingml/2006/table">
            <a:tbl>
              <a:tblPr firstRow="1" bandRow="1">
                <a:tableStyleId>{5C22544A-7EE6-4342-B048-85BDC9FD1C3A}</a:tableStyleId>
              </a:tblPr>
              <a:tblGrid>
                <a:gridCol w="2672612">
                  <a:extLst>
                    <a:ext uri="{9D8B030D-6E8A-4147-A177-3AD203B41FA5}">
                      <a16:colId xmlns:a16="http://schemas.microsoft.com/office/drawing/2014/main" val="1208791372"/>
                    </a:ext>
                  </a:extLst>
                </a:gridCol>
                <a:gridCol w="2212722">
                  <a:extLst>
                    <a:ext uri="{9D8B030D-6E8A-4147-A177-3AD203B41FA5}">
                      <a16:colId xmlns:a16="http://schemas.microsoft.com/office/drawing/2014/main" val="2265660179"/>
                    </a:ext>
                  </a:extLst>
                </a:gridCol>
                <a:gridCol w="2357933">
                  <a:extLst>
                    <a:ext uri="{9D8B030D-6E8A-4147-A177-3AD203B41FA5}">
                      <a16:colId xmlns:a16="http://schemas.microsoft.com/office/drawing/2014/main" val="1702465332"/>
                    </a:ext>
                  </a:extLst>
                </a:gridCol>
                <a:gridCol w="2357933">
                  <a:extLst>
                    <a:ext uri="{9D8B030D-6E8A-4147-A177-3AD203B41FA5}">
                      <a16:colId xmlns:a16="http://schemas.microsoft.com/office/drawing/2014/main" val="360962918"/>
                    </a:ext>
                  </a:extLst>
                </a:gridCol>
              </a:tblGrid>
              <a:tr h="1432984">
                <a:tc>
                  <a:txBody>
                    <a:bodyPr/>
                    <a:lstStyle/>
                    <a:p>
                      <a:endParaRPr lang="en-US" sz="2400"/>
                    </a:p>
                  </a:txBody>
                  <a:tcPr/>
                </a:tc>
                <a:tc>
                  <a:txBody>
                    <a:bodyPr/>
                    <a:lstStyle/>
                    <a:p>
                      <a:pPr algn="ctr"/>
                      <a:r>
                        <a:rPr lang="en-US" sz="2400"/>
                        <a:t>Team</a:t>
                      </a:r>
                    </a:p>
                  </a:txBody>
                  <a:tcPr anchor="ctr"/>
                </a:tc>
                <a:tc>
                  <a:txBody>
                    <a:bodyPr/>
                    <a:lstStyle/>
                    <a:p>
                      <a:pPr algn="ctr"/>
                      <a:r>
                        <a:rPr lang="en-US" sz="2400"/>
                        <a:t>No Team</a:t>
                      </a:r>
                    </a:p>
                  </a:txBody>
                  <a:tcPr anchor="ctr"/>
                </a:tc>
                <a:tc>
                  <a:txBody>
                    <a:bodyPr/>
                    <a:lstStyle/>
                    <a:p>
                      <a:pPr algn="ctr"/>
                      <a:r>
                        <a:rPr lang="en-US" sz="2400"/>
                        <a:t>Percent in </a:t>
                      </a:r>
                      <a:r>
                        <a:rPr lang="en-US" sz="2400" err="1"/>
                        <a:t>Teamlets</a:t>
                      </a:r>
                      <a:endParaRPr lang="en-US" sz="2400"/>
                    </a:p>
                  </a:txBody>
                  <a:tcPr anchor="ctr"/>
                </a:tc>
                <a:extLst>
                  <a:ext uri="{0D108BD9-81ED-4DB2-BD59-A6C34878D82A}">
                    <a16:rowId xmlns:a16="http://schemas.microsoft.com/office/drawing/2014/main" val="2038812463"/>
                  </a:ext>
                </a:extLst>
              </a:tr>
              <a:tr h="1237441">
                <a:tc>
                  <a:txBody>
                    <a:bodyPr/>
                    <a:lstStyle/>
                    <a:p>
                      <a:pPr algn="ctr"/>
                      <a:r>
                        <a:rPr lang="en-US" sz="2400" baseline="0">
                          <a:solidFill>
                            <a:schemeClr val="bg1"/>
                          </a:solidFill>
                        </a:rPr>
                        <a:t>Teamlet</a:t>
                      </a:r>
                    </a:p>
                  </a:txBody>
                  <a:tcPr anchor="ctr">
                    <a:solidFill>
                      <a:schemeClr val="accent1"/>
                    </a:solidFill>
                  </a:tcPr>
                </a:tc>
                <a:tc>
                  <a:txBody>
                    <a:bodyPr/>
                    <a:lstStyle/>
                    <a:p>
                      <a:pPr algn="ctr"/>
                      <a:r>
                        <a:rPr lang="en-US" sz="2400"/>
                        <a:t>28.3%</a:t>
                      </a:r>
                    </a:p>
                  </a:txBody>
                  <a:tcPr anchor="ctr"/>
                </a:tc>
                <a:tc>
                  <a:txBody>
                    <a:bodyPr/>
                    <a:lstStyle/>
                    <a:p>
                      <a:pPr algn="ctr"/>
                      <a:r>
                        <a:rPr lang="en-US" sz="2400"/>
                        <a:t>49.1%</a:t>
                      </a:r>
                    </a:p>
                  </a:txBody>
                  <a:tcPr anchor="ctr"/>
                </a:tc>
                <a:tc>
                  <a:txBody>
                    <a:bodyPr/>
                    <a:lstStyle/>
                    <a:p>
                      <a:pPr algn="ctr"/>
                      <a:r>
                        <a:rPr lang="en-US" sz="2400" b="1" dirty="0">
                          <a:solidFill>
                            <a:srgbClr val="F00000"/>
                          </a:solidFill>
                        </a:rPr>
                        <a:t>77.4%</a:t>
                      </a:r>
                    </a:p>
                  </a:txBody>
                  <a:tcPr anchor="ctr"/>
                </a:tc>
                <a:extLst>
                  <a:ext uri="{0D108BD9-81ED-4DB2-BD59-A6C34878D82A}">
                    <a16:rowId xmlns:a16="http://schemas.microsoft.com/office/drawing/2014/main" val="1360857919"/>
                  </a:ext>
                </a:extLst>
              </a:tr>
              <a:tr h="1263721">
                <a:tc>
                  <a:txBody>
                    <a:bodyPr/>
                    <a:lstStyle/>
                    <a:p>
                      <a:pPr algn="ctr"/>
                      <a:r>
                        <a:rPr lang="en-US" sz="2400" baseline="0">
                          <a:solidFill>
                            <a:schemeClr val="bg1"/>
                          </a:solidFill>
                        </a:rPr>
                        <a:t>No </a:t>
                      </a:r>
                      <a:r>
                        <a:rPr lang="en-US" sz="2400" baseline="0" err="1">
                          <a:solidFill>
                            <a:schemeClr val="bg1"/>
                          </a:solidFill>
                        </a:rPr>
                        <a:t>Teamlet</a:t>
                      </a:r>
                      <a:endParaRPr lang="en-US" sz="2400" baseline="0">
                        <a:solidFill>
                          <a:schemeClr val="bg1"/>
                        </a:solidFill>
                      </a:endParaRPr>
                    </a:p>
                  </a:txBody>
                  <a:tcPr anchor="ctr">
                    <a:solidFill>
                      <a:schemeClr val="accent1"/>
                    </a:solidFill>
                  </a:tcPr>
                </a:tc>
                <a:tc>
                  <a:txBody>
                    <a:bodyPr/>
                    <a:lstStyle/>
                    <a:p>
                      <a:pPr algn="ctr"/>
                      <a:r>
                        <a:rPr lang="en-US" sz="2400"/>
                        <a:t>8.4%</a:t>
                      </a:r>
                    </a:p>
                  </a:txBody>
                  <a:tcPr anchor="ctr"/>
                </a:tc>
                <a:tc>
                  <a:txBody>
                    <a:bodyPr/>
                    <a:lstStyle/>
                    <a:p>
                      <a:pPr algn="ctr"/>
                      <a:r>
                        <a:rPr lang="en-US" sz="2400"/>
                        <a:t>14.1%</a:t>
                      </a:r>
                    </a:p>
                  </a:txBody>
                  <a:tcPr anchor="ctr"/>
                </a:tc>
                <a:tc>
                  <a:txBody>
                    <a:bodyPr/>
                    <a:lstStyle/>
                    <a:p>
                      <a:pPr algn="ctr"/>
                      <a:endParaRPr lang="en-US" sz="2400" dirty="0"/>
                    </a:p>
                  </a:txBody>
                  <a:tcPr anchor="ctr">
                    <a:solidFill>
                      <a:schemeClr val="bg1">
                        <a:lumMod val="50000"/>
                      </a:schemeClr>
                    </a:solidFill>
                  </a:tcPr>
                </a:tc>
                <a:extLst>
                  <a:ext uri="{0D108BD9-81ED-4DB2-BD59-A6C34878D82A}">
                    <a16:rowId xmlns:a16="http://schemas.microsoft.com/office/drawing/2014/main" val="21750847"/>
                  </a:ext>
                </a:extLst>
              </a:tr>
              <a:tr h="1111248">
                <a:tc>
                  <a:txBody>
                    <a:bodyPr/>
                    <a:lstStyle/>
                    <a:p>
                      <a:pPr algn="ctr"/>
                      <a:r>
                        <a:rPr lang="en-US" sz="2400" baseline="0">
                          <a:solidFill>
                            <a:schemeClr val="bg1"/>
                          </a:solidFill>
                        </a:rPr>
                        <a:t>Percent in Teams</a:t>
                      </a:r>
                    </a:p>
                  </a:txBody>
                  <a:tcPr anchor="ctr">
                    <a:solidFill>
                      <a:schemeClr val="accent1"/>
                    </a:solidFill>
                  </a:tcPr>
                </a:tc>
                <a:tc>
                  <a:txBody>
                    <a:bodyPr/>
                    <a:lstStyle/>
                    <a:p>
                      <a:pPr algn="ctr"/>
                      <a:r>
                        <a:rPr lang="en-US" sz="2400"/>
                        <a:t>36.7%</a:t>
                      </a:r>
                    </a:p>
                  </a:txBody>
                  <a:tcPr anchor="ctr"/>
                </a:tc>
                <a:tc>
                  <a:txBody>
                    <a:bodyPr/>
                    <a:lstStyle/>
                    <a:p>
                      <a:pPr algn="ctr"/>
                      <a:endParaRPr lang="en-US" sz="2400" dirty="0"/>
                    </a:p>
                  </a:txBody>
                  <a:tcPr anchor="ctr">
                    <a:solidFill>
                      <a:schemeClr val="bg1">
                        <a:lumMod val="50000"/>
                      </a:schemeClr>
                    </a:solidFill>
                  </a:tcPr>
                </a:tc>
                <a:tc>
                  <a:txBody>
                    <a:bodyPr/>
                    <a:lstStyle/>
                    <a:p>
                      <a:pPr algn="ctr"/>
                      <a:endParaRPr lang="en-US" sz="2400" dirty="0"/>
                    </a:p>
                  </a:txBody>
                  <a:tcPr anchor="ctr">
                    <a:solidFill>
                      <a:schemeClr val="bg1">
                        <a:lumMod val="50000"/>
                      </a:schemeClr>
                    </a:solidFill>
                  </a:tcPr>
                </a:tc>
                <a:extLst>
                  <a:ext uri="{0D108BD9-81ED-4DB2-BD59-A6C34878D82A}">
                    <a16:rowId xmlns:a16="http://schemas.microsoft.com/office/drawing/2014/main" val="2151500615"/>
                  </a:ext>
                </a:extLst>
              </a:tr>
            </a:tbl>
          </a:graphicData>
        </a:graphic>
      </p:graphicFrame>
      <p:sp>
        <p:nvSpPr>
          <p:cNvPr id="6" name="Content Placeholder 5">
            <a:extLst>
              <a:ext uri="{FF2B5EF4-FFF2-40B4-BE49-F238E27FC236}">
                <a16:creationId xmlns:a16="http://schemas.microsoft.com/office/drawing/2014/main" id="{22E2FF40-E4E8-7591-EC16-1A043F63B9CE}"/>
              </a:ext>
              <a:ext uri="{C183D7F6-B498-43B3-948B-1728B52AA6E4}">
                <adec:decorative xmlns:adec="http://schemas.microsoft.com/office/drawing/2017/decorative" val="1"/>
              </a:ext>
            </a:extLst>
          </p:cNvPr>
          <p:cNvSpPr>
            <a:spLocks noGrp="1"/>
          </p:cNvSpPr>
          <p:nvPr>
            <p:ph idx="1"/>
          </p:nvPr>
        </p:nvSpPr>
        <p:spPr/>
        <p:txBody>
          <a:bodyPr/>
          <a:lstStyle/>
          <a:p>
            <a:endParaRPr lang="en-US"/>
          </a:p>
          <a:p>
            <a:endParaRPr lang="en-US"/>
          </a:p>
        </p:txBody>
      </p:sp>
      <p:sp>
        <p:nvSpPr>
          <p:cNvPr id="3" name="Slide Number Placeholder 2">
            <a:extLst>
              <a:ext uri="{FF2B5EF4-FFF2-40B4-BE49-F238E27FC236}">
                <a16:creationId xmlns:a16="http://schemas.microsoft.com/office/drawing/2014/main" id="{CFD13B2F-06B7-3139-1748-BF81EF67F4BD}"/>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32</a:t>
            </a:fld>
            <a:endParaRPr lang="en-US"/>
          </a:p>
        </p:txBody>
      </p:sp>
    </p:spTree>
    <p:extLst>
      <p:ext uri="{BB962C8B-B14F-4D97-AF65-F5344CB8AC3E}">
        <p14:creationId xmlns:p14="http://schemas.microsoft.com/office/powerpoint/2010/main" val="2450709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973F-8B2C-2B6C-CCF2-4BF68340FC30}"/>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dirty="0"/>
              <a:t>Findings</a:t>
            </a:r>
          </a:p>
        </p:txBody>
      </p:sp>
      <p:graphicFrame>
        <p:nvGraphicFramePr>
          <p:cNvPr id="5" name="Content Placeholder 4" descr="This table has three columns: practice size, practice ownership, and physician specialty, and four rows: teamlet/no team, teamlet/team, No teamlet/team, no teamlet/no team and shows the percentage for each under each column heading.">
            <a:extLst>
              <a:ext uri="{FF2B5EF4-FFF2-40B4-BE49-F238E27FC236}">
                <a16:creationId xmlns:a16="http://schemas.microsoft.com/office/drawing/2014/main" id="{69644598-0811-0DA9-4448-DB8675D03E3C}"/>
              </a:ext>
            </a:extLst>
          </p:cNvPr>
          <p:cNvGraphicFramePr>
            <a:graphicFrameLocks noGrp="1"/>
          </p:cNvGraphicFramePr>
          <p:nvPr>
            <p:ph idx="1"/>
            <p:extLst>
              <p:ext uri="{D42A27DB-BD31-4B8C-83A1-F6EECF244321}">
                <p14:modId xmlns:p14="http://schemas.microsoft.com/office/powerpoint/2010/main" val="3533290653"/>
              </p:ext>
            </p:extLst>
          </p:nvPr>
        </p:nvGraphicFramePr>
        <p:xfrm>
          <a:off x="609599" y="1646237"/>
          <a:ext cx="9637061" cy="4395500"/>
        </p:xfrm>
        <a:graphic>
          <a:graphicData uri="http://schemas.openxmlformats.org/drawingml/2006/table">
            <a:tbl>
              <a:tblPr firstRow="1" bandRow="1">
                <a:tableStyleId>{5C22544A-7EE6-4342-B048-85BDC9FD1C3A}</a:tableStyleId>
              </a:tblPr>
              <a:tblGrid>
                <a:gridCol w="2409265">
                  <a:extLst>
                    <a:ext uri="{9D8B030D-6E8A-4147-A177-3AD203B41FA5}">
                      <a16:colId xmlns:a16="http://schemas.microsoft.com/office/drawing/2014/main" val="2497285257"/>
                    </a:ext>
                  </a:extLst>
                </a:gridCol>
                <a:gridCol w="1204632">
                  <a:extLst>
                    <a:ext uri="{9D8B030D-6E8A-4147-A177-3AD203B41FA5}">
                      <a16:colId xmlns:a16="http://schemas.microsoft.com/office/drawing/2014/main" val="1341095157"/>
                    </a:ext>
                  </a:extLst>
                </a:gridCol>
                <a:gridCol w="1204632">
                  <a:extLst>
                    <a:ext uri="{9D8B030D-6E8A-4147-A177-3AD203B41FA5}">
                      <a16:colId xmlns:a16="http://schemas.microsoft.com/office/drawing/2014/main" val="3372502882"/>
                    </a:ext>
                  </a:extLst>
                </a:gridCol>
                <a:gridCol w="1349190">
                  <a:extLst>
                    <a:ext uri="{9D8B030D-6E8A-4147-A177-3AD203B41FA5}">
                      <a16:colId xmlns:a16="http://schemas.microsoft.com/office/drawing/2014/main" val="3337174629"/>
                    </a:ext>
                  </a:extLst>
                </a:gridCol>
                <a:gridCol w="1060076">
                  <a:extLst>
                    <a:ext uri="{9D8B030D-6E8A-4147-A177-3AD203B41FA5}">
                      <a16:colId xmlns:a16="http://schemas.microsoft.com/office/drawing/2014/main" val="1521987599"/>
                    </a:ext>
                  </a:extLst>
                </a:gridCol>
                <a:gridCol w="1204633">
                  <a:extLst>
                    <a:ext uri="{9D8B030D-6E8A-4147-A177-3AD203B41FA5}">
                      <a16:colId xmlns:a16="http://schemas.microsoft.com/office/drawing/2014/main" val="3172213019"/>
                    </a:ext>
                  </a:extLst>
                </a:gridCol>
                <a:gridCol w="1204633">
                  <a:extLst>
                    <a:ext uri="{9D8B030D-6E8A-4147-A177-3AD203B41FA5}">
                      <a16:colId xmlns:a16="http://schemas.microsoft.com/office/drawing/2014/main" val="3289803248"/>
                    </a:ext>
                  </a:extLst>
                </a:gridCol>
              </a:tblGrid>
              <a:tr h="663074">
                <a:tc>
                  <a:txBody>
                    <a:bodyPr/>
                    <a:lstStyle/>
                    <a:p>
                      <a:endParaRPr lang="en-US" dirty="0"/>
                    </a:p>
                  </a:txBody>
                  <a:tcPr/>
                </a:tc>
                <a:tc gridSpan="2">
                  <a:txBody>
                    <a:bodyPr/>
                    <a:lstStyle/>
                    <a:p>
                      <a:pPr algn="ctr"/>
                      <a:r>
                        <a:rPr lang="en-US" dirty="0"/>
                        <a:t>Practice Size</a:t>
                      </a:r>
                    </a:p>
                  </a:txBody>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Practice Ownership</a:t>
                      </a:r>
                    </a:p>
                  </a:txBody>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Physician Specialty</a:t>
                      </a:r>
                    </a:p>
                  </a:txBody>
                  <a:tcPr/>
                </a:tc>
                <a:tc hMerge="1">
                  <a:txBody>
                    <a:bodyPr/>
                    <a:lstStyle/>
                    <a:p>
                      <a:endParaRPr lang="en-US"/>
                    </a:p>
                  </a:txBody>
                  <a:tcPr/>
                </a:tc>
                <a:extLst>
                  <a:ext uri="{0D108BD9-81ED-4DB2-BD59-A6C34878D82A}">
                    <a16:rowId xmlns:a16="http://schemas.microsoft.com/office/drawing/2014/main" val="3164005455"/>
                  </a:ext>
                </a:extLst>
              </a:tr>
              <a:tr h="384162">
                <a:tc>
                  <a:txBody>
                    <a:bodyPr/>
                    <a:lstStyle/>
                    <a:p>
                      <a:endParaRPr lang="en-US"/>
                    </a:p>
                  </a:txBody>
                  <a:tcPr/>
                </a:tc>
                <a:tc>
                  <a:txBody>
                    <a:bodyPr/>
                    <a:lstStyle/>
                    <a:p>
                      <a:pPr algn="ctr"/>
                      <a:r>
                        <a:rPr lang="en-US" dirty="0"/>
                        <a:t>1-2</a:t>
                      </a:r>
                    </a:p>
                  </a:txBody>
                  <a:tcPr/>
                </a:tc>
                <a:tc>
                  <a:txBody>
                    <a:bodyPr/>
                    <a:lstStyle/>
                    <a:p>
                      <a:pPr algn="ctr"/>
                      <a:r>
                        <a:rPr lang="en-US" dirty="0"/>
                        <a:t>3-9</a:t>
                      </a:r>
                    </a:p>
                  </a:txBody>
                  <a:tcPr/>
                </a:tc>
                <a:tc>
                  <a:txBody>
                    <a:bodyPr/>
                    <a:lstStyle/>
                    <a:p>
                      <a:pPr algn="ctr"/>
                      <a:r>
                        <a:rPr lang="en-US" dirty="0"/>
                        <a:t>Physicians</a:t>
                      </a:r>
                    </a:p>
                  </a:txBody>
                  <a:tcPr/>
                </a:tc>
                <a:tc>
                  <a:txBody>
                    <a:bodyPr/>
                    <a:lstStyle/>
                    <a:p>
                      <a:pPr algn="ctr"/>
                      <a:r>
                        <a:rPr lang="en-US" dirty="0"/>
                        <a:t>Hospital or AMC</a:t>
                      </a:r>
                    </a:p>
                  </a:txBody>
                  <a:tcPr/>
                </a:tc>
                <a:tc>
                  <a:txBody>
                    <a:bodyPr/>
                    <a:lstStyle/>
                    <a:p>
                      <a:pPr algn="ctr"/>
                      <a:r>
                        <a:rPr lang="en-US" dirty="0"/>
                        <a:t>GIM</a:t>
                      </a:r>
                    </a:p>
                  </a:txBody>
                  <a:tcPr/>
                </a:tc>
                <a:tc>
                  <a:txBody>
                    <a:bodyPr/>
                    <a:lstStyle/>
                    <a:p>
                      <a:pPr algn="ctr"/>
                      <a:r>
                        <a:rPr lang="en-US" dirty="0"/>
                        <a:t>FP</a:t>
                      </a:r>
                    </a:p>
                  </a:txBody>
                  <a:tcPr/>
                </a:tc>
                <a:extLst>
                  <a:ext uri="{0D108BD9-81ED-4DB2-BD59-A6C34878D82A}">
                    <a16:rowId xmlns:a16="http://schemas.microsoft.com/office/drawing/2014/main" val="1784119659"/>
                  </a:ext>
                </a:extLst>
              </a:tr>
              <a:tr h="384162">
                <a:tc>
                  <a:txBody>
                    <a:bodyPr/>
                    <a:lstStyle/>
                    <a:p>
                      <a:r>
                        <a:rPr lang="en-US" dirty="0"/>
                        <a:t>Teamlet/no team</a:t>
                      </a:r>
                    </a:p>
                  </a:txBody>
                  <a:tcPr/>
                </a:tc>
                <a:tc>
                  <a:txBody>
                    <a:bodyPr/>
                    <a:lstStyle/>
                    <a:p>
                      <a:pPr algn="ctr"/>
                      <a:r>
                        <a:rPr lang="en-US" dirty="0"/>
                        <a:t>43.2</a:t>
                      </a:r>
                    </a:p>
                  </a:txBody>
                  <a:tcPr>
                    <a:solidFill>
                      <a:schemeClr val="accent4">
                        <a:lumMod val="20000"/>
                        <a:lumOff val="80000"/>
                      </a:schemeClr>
                    </a:solidFill>
                  </a:tcPr>
                </a:tc>
                <a:tc>
                  <a:txBody>
                    <a:bodyPr/>
                    <a:lstStyle/>
                    <a:p>
                      <a:pPr algn="ctr"/>
                      <a:r>
                        <a:rPr lang="en-US" dirty="0"/>
                        <a:t>41.7</a:t>
                      </a:r>
                    </a:p>
                  </a:txBody>
                  <a:tcPr>
                    <a:solidFill>
                      <a:schemeClr val="accent4">
                        <a:lumMod val="20000"/>
                        <a:lumOff val="80000"/>
                      </a:schemeClr>
                    </a:solidFill>
                  </a:tcPr>
                </a:tc>
                <a:tc>
                  <a:txBody>
                    <a:bodyPr/>
                    <a:lstStyle/>
                    <a:p>
                      <a:pPr algn="ctr"/>
                      <a:r>
                        <a:rPr lang="en-US" dirty="0"/>
                        <a:t>56.0</a:t>
                      </a:r>
                    </a:p>
                  </a:txBody>
                  <a:tcPr>
                    <a:solidFill>
                      <a:schemeClr val="bg2">
                        <a:lumMod val="50000"/>
                      </a:schemeClr>
                    </a:solidFill>
                  </a:tcPr>
                </a:tc>
                <a:tc>
                  <a:txBody>
                    <a:bodyPr/>
                    <a:lstStyle/>
                    <a:p>
                      <a:pPr algn="ctr"/>
                      <a:r>
                        <a:rPr lang="en-US" dirty="0"/>
                        <a:t>36.4</a:t>
                      </a:r>
                    </a:p>
                  </a:txBody>
                  <a:tcPr/>
                </a:tc>
                <a:tc>
                  <a:txBody>
                    <a:bodyPr/>
                    <a:lstStyle/>
                    <a:p>
                      <a:pPr algn="ctr"/>
                      <a:r>
                        <a:rPr lang="en-US" dirty="0"/>
                        <a:t>41.4</a:t>
                      </a:r>
                    </a:p>
                  </a:txBody>
                  <a:tcPr/>
                </a:tc>
                <a:tc>
                  <a:txBody>
                    <a:bodyPr/>
                    <a:lstStyle/>
                    <a:p>
                      <a:pPr algn="ctr"/>
                      <a:r>
                        <a:rPr lang="en-US" dirty="0"/>
                        <a:t>58.6</a:t>
                      </a:r>
                    </a:p>
                  </a:txBody>
                  <a:tcPr/>
                </a:tc>
                <a:extLst>
                  <a:ext uri="{0D108BD9-81ED-4DB2-BD59-A6C34878D82A}">
                    <a16:rowId xmlns:a16="http://schemas.microsoft.com/office/drawing/2014/main" val="620790681"/>
                  </a:ext>
                </a:extLst>
              </a:tr>
              <a:tr h="384162">
                <a:tc>
                  <a:txBody>
                    <a:bodyPr/>
                    <a:lstStyle/>
                    <a:p>
                      <a:r>
                        <a:rPr lang="en-US" dirty="0"/>
                        <a:t>Teamlet/team</a:t>
                      </a:r>
                    </a:p>
                  </a:txBody>
                  <a:tcPr/>
                </a:tc>
                <a:tc>
                  <a:txBody>
                    <a:bodyPr/>
                    <a:lstStyle/>
                    <a:p>
                      <a:pPr algn="ctr"/>
                      <a:r>
                        <a:rPr lang="en-US" dirty="0"/>
                        <a:t>21.0</a:t>
                      </a:r>
                    </a:p>
                  </a:txBody>
                  <a:tcPr/>
                </a:tc>
                <a:tc>
                  <a:txBody>
                    <a:bodyPr/>
                    <a:lstStyle/>
                    <a:p>
                      <a:pPr algn="ctr"/>
                      <a:r>
                        <a:rPr lang="en-US" dirty="0"/>
                        <a:t>55.4</a:t>
                      </a:r>
                    </a:p>
                  </a:txBody>
                  <a:tcPr>
                    <a:solidFill>
                      <a:schemeClr val="accent5">
                        <a:lumMod val="40000"/>
                        <a:lumOff val="60000"/>
                      </a:schemeClr>
                    </a:solidFill>
                  </a:tcPr>
                </a:tc>
                <a:tc>
                  <a:txBody>
                    <a:bodyPr/>
                    <a:lstStyle/>
                    <a:p>
                      <a:pPr algn="ctr"/>
                      <a:r>
                        <a:rPr lang="en-US" dirty="0"/>
                        <a:t>36.4</a:t>
                      </a:r>
                    </a:p>
                  </a:txBody>
                  <a:tcPr/>
                </a:tc>
                <a:tc>
                  <a:txBody>
                    <a:bodyPr/>
                    <a:lstStyle/>
                    <a:p>
                      <a:pPr algn="ctr"/>
                      <a:r>
                        <a:rPr lang="en-US" dirty="0"/>
                        <a:t>58.0</a:t>
                      </a:r>
                    </a:p>
                  </a:txBody>
                  <a:tcPr>
                    <a:solidFill>
                      <a:schemeClr val="bg2">
                        <a:lumMod val="50000"/>
                      </a:schemeClr>
                    </a:solidFill>
                  </a:tcPr>
                </a:tc>
                <a:tc>
                  <a:txBody>
                    <a:bodyPr/>
                    <a:lstStyle/>
                    <a:p>
                      <a:pPr algn="ctr"/>
                      <a:r>
                        <a:rPr lang="en-US" dirty="0"/>
                        <a:t>34.9</a:t>
                      </a:r>
                    </a:p>
                  </a:txBody>
                  <a:tcPr/>
                </a:tc>
                <a:tc>
                  <a:txBody>
                    <a:bodyPr/>
                    <a:lstStyle/>
                    <a:p>
                      <a:pPr algn="ctr"/>
                      <a:r>
                        <a:rPr lang="en-US" dirty="0"/>
                        <a:t>65.1</a:t>
                      </a:r>
                    </a:p>
                  </a:txBody>
                  <a:tcPr/>
                </a:tc>
                <a:extLst>
                  <a:ext uri="{0D108BD9-81ED-4DB2-BD59-A6C34878D82A}">
                    <a16:rowId xmlns:a16="http://schemas.microsoft.com/office/drawing/2014/main" val="1215857405"/>
                  </a:ext>
                </a:extLst>
              </a:tr>
              <a:tr h="384162">
                <a:tc>
                  <a:txBody>
                    <a:bodyPr/>
                    <a:lstStyle/>
                    <a:p>
                      <a:r>
                        <a:rPr lang="en-US" dirty="0"/>
                        <a:t>No teamlet/team</a:t>
                      </a:r>
                    </a:p>
                  </a:txBody>
                  <a:tcPr/>
                </a:tc>
                <a:tc>
                  <a:txBody>
                    <a:bodyPr/>
                    <a:lstStyle/>
                    <a:p>
                      <a:pPr algn="ctr"/>
                      <a:r>
                        <a:rPr lang="en-US" dirty="0"/>
                        <a:t>13.8</a:t>
                      </a:r>
                    </a:p>
                  </a:txBody>
                  <a:tcPr/>
                </a:tc>
                <a:tc>
                  <a:txBody>
                    <a:bodyPr/>
                    <a:lstStyle/>
                    <a:p>
                      <a:pPr algn="ctr"/>
                      <a:r>
                        <a:rPr lang="en-US" dirty="0"/>
                        <a:t>50.0</a:t>
                      </a:r>
                    </a:p>
                  </a:txBody>
                  <a:tcPr>
                    <a:solidFill>
                      <a:schemeClr val="accent5">
                        <a:lumMod val="40000"/>
                        <a:lumOff val="60000"/>
                      </a:schemeClr>
                    </a:solidFill>
                  </a:tcPr>
                </a:tc>
                <a:tc>
                  <a:txBody>
                    <a:bodyPr/>
                    <a:lstStyle/>
                    <a:p>
                      <a:pPr algn="ctr"/>
                      <a:r>
                        <a:rPr lang="en-US" dirty="0"/>
                        <a:t>39.7</a:t>
                      </a:r>
                    </a:p>
                  </a:txBody>
                  <a:tcPr/>
                </a:tc>
                <a:tc>
                  <a:txBody>
                    <a:bodyPr/>
                    <a:lstStyle/>
                    <a:p>
                      <a:pPr algn="ctr"/>
                      <a:r>
                        <a:rPr lang="en-US" dirty="0"/>
                        <a:t>44.8</a:t>
                      </a:r>
                    </a:p>
                  </a:txBody>
                  <a:tcPr>
                    <a:solidFill>
                      <a:schemeClr val="bg2">
                        <a:lumMod val="50000"/>
                      </a:schemeClr>
                    </a:solidFill>
                  </a:tcPr>
                </a:tc>
                <a:tc>
                  <a:txBody>
                    <a:bodyPr/>
                    <a:lstStyle/>
                    <a:p>
                      <a:pPr algn="ctr"/>
                      <a:r>
                        <a:rPr lang="en-US" dirty="0"/>
                        <a:t>36.2</a:t>
                      </a:r>
                    </a:p>
                  </a:txBody>
                  <a:tcPr/>
                </a:tc>
                <a:tc>
                  <a:txBody>
                    <a:bodyPr/>
                    <a:lstStyle/>
                    <a:p>
                      <a:pPr algn="ctr"/>
                      <a:r>
                        <a:rPr lang="en-US" dirty="0"/>
                        <a:t>63.4</a:t>
                      </a:r>
                    </a:p>
                  </a:txBody>
                  <a:tcPr/>
                </a:tc>
                <a:extLst>
                  <a:ext uri="{0D108BD9-81ED-4DB2-BD59-A6C34878D82A}">
                    <a16:rowId xmlns:a16="http://schemas.microsoft.com/office/drawing/2014/main" val="440500730"/>
                  </a:ext>
                </a:extLst>
              </a:tr>
              <a:tr h="385380">
                <a:tc>
                  <a:txBody>
                    <a:bodyPr/>
                    <a:lstStyle/>
                    <a:p>
                      <a:r>
                        <a:rPr lang="en-US" dirty="0"/>
                        <a:t>No teamlet/no team</a:t>
                      </a:r>
                    </a:p>
                  </a:txBody>
                  <a:tcPr/>
                </a:tc>
                <a:tc>
                  <a:txBody>
                    <a:bodyPr/>
                    <a:lstStyle/>
                    <a:p>
                      <a:pPr algn="ctr"/>
                      <a:r>
                        <a:rPr lang="en-US" dirty="0"/>
                        <a:t>54.6</a:t>
                      </a:r>
                    </a:p>
                  </a:txBody>
                  <a:tcPr>
                    <a:solidFill>
                      <a:schemeClr val="accent6"/>
                    </a:solidFill>
                  </a:tcPr>
                </a:tc>
                <a:tc>
                  <a:txBody>
                    <a:bodyPr/>
                    <a:lstStyle/>
                    <a:p>
                      <a:pPr algn="ctr"/>
                      <a:r>
                        <a:rPr lang="en-US" dirty="0"/>
                        <a:t>24.7</a:t>
                      </a:r>
                    </a:p>
                  </a:txBody>
                  <a:tcPr/>
                </a:tc>
                <a:tc>
                  <a:txBody>
                    <a:bodyPr/>
                    <a:lstStyle/>
                    <a:p>
                      <a:pPr algn="ctr"/>
                      <a:r>
                        <a:rPr lang="en-US" dirty="0"/>
                        <a:t>66.0</a:t>
                      </a:r>
                    </a:p>
                  </a:txBody>
                  <a:tcPr>
                    <a:solidFill>
                      <a:schemeClr val="bg2">
                        <a:lumMod val="50000"/>
                      </a:schemeClr>
                    </a:solidFill>
                  </a:tcPr>
                </a:tc>
                <a:tc>
                  <a:txBody>
                    <a:bodyPr/>
                    <a:lstStyle/>
                    <a:p>
                      <a:pPr algn="ctr"/>
                      <a:r>
                        <a:rPr lang="en-US" dirty="0"/>
                        <a:t>26.8</a:t>
                      </a:r>
                    </a:p>
                  </a:txBody>
                  <a:tcPr/>
                </a:tc>
                <a:tc>
                  <a:txBody>
                    <a:bodyPr/>
                    <a:lstStyle/>
                    <a:p>
                      <a:pPr algn="ctr"/>
                      <a:r>
                        <a:rPr lang="en-US" dirty="0"/>
                        <a:t>55.7</a:t>
                      </a:r>
                    </a:p>
                  </a:txBody>
                  <a:tcPr>
                    <a:solidFill>
                      <a:schemeClr val="bg2">
                        <a:lumMod val="50000"/>
                      </a:schemeClr>
                    </a:solidFill>
                  </a:tcPr>
                </a:tc>
                <a:tc>
                  <a:txBody>
                    <a:bodyPr/>
                    <a:lstStyle/>
                    <a:p>
                      <a:pPr algn="ctr"/>
                      <a:r>
                        <a:rPr lang="en-US" dirty="0"/>
                        <a:t>44.3</a:t>
                      </a:r>
                    </a:p>
                  </a:txBody>
                  <a:tcPr>
                    <a:noFill/>
                  </a:tcPr>
                </a:tc>
                <a:extLst>
                  <a:ext uri="{0D108BD9-81ED-4DB2-BD59-A6C34878D82A}">
                    <a16:rowId xmlns:a16="http://schemas.microsoft.com/office/drawing/2014/main" val="36365851"/>
                  </a:ext>
                </a:extLst>
              </a:tr>
              <a:tr h="1541520">
                <a:tc gridSpan="7">
                  <a:txBody>
                    <a:bodyPr/>
                    <a:lstStyle/>
                    <a:p>
                      <a:pPr marL="285750" indent="-285750">
                        <a:buFont typeface="Arial" panose="020B0604020202020204" pitchFamily="34" charset="0"/>
                        <a:buChar char="•"/>
                      </a:pPr>
                      <a:r>
                        <a:rPr lang="en-US" sz="1600" dirty="0"/>
                        <a:t>Cells show percentage of physicians compared to total number of physicians in each team/teamlet category.</a:t>
                      </a:r>
                    </a:p>
                    <a:p>
                      <a:pPr marL="285750" indent="-285750">
                        <a:buFont typeface="Arial" panose="020B0604020202020204" pitchFamily="34" charset="0"/>
                        <a:buChar char="•"/>
                      </a:pPr>
                      <a:r>
                        <a:rPr lang="en-US" sz="1600" dirty="0"/>
                        <a:t>Teamlet/no team: smaller practices (pink); physician-owned (brown)</a:t>
                      </a:r>
                    </a:p>
                    <a:p>
                      <a:pPr marL="285750" indent="-285750">
                        <a:buFont typeface="Arial" panose="020B0604020202020204" pitchFamily="34" charset="0"/>
                        <a:buChar char="•"/>
                      </a:pPr>
                      <a:r>
                        <a:rPr lang="en-US" sz="1600" dirty="0"/>
                        <a:t>Team: larger practices (blue); hospital/AMC owned (brown)</a:t>
                      </a:r>
                    </a:p>
                    <a:p>
                      <a:pPr marL="285750" indent="-285750">
                        <a:buFont typeface="Arial" panose="020B0604020202020204" pitchFamily="34" charset="0"/>
                        <a:buChar char="•"/>
                      </a:pPr>
                      <a:r>
                        <a:rPr lang="en-US" sz="1600" dirty="0"/>
                        <a:t>No teamlet/no team: smaller practices (orange); physician-owned practices, GIM physician (brown)</a:t>
                      </a:r>
                    </a:p>
                    <a:p>
                      <a:pPr marL="285750" indent="-285750">
                        <a:buFont typeface="Arial" panose="020B0604020202020204" pitchFamily="34" charset="0"/>
                        <a:buChar char="•"/>
                      </a:pPr>
                      <a:endParaRPr lang="en-US" sz="1600" dirty="0"/>
                    </a:p>
                  </a:txBody>
                  <a:tcPr/>
                </a:tc>
                <a:tc hMerge="1">
                  <a:txBody>
                    <a:bodyPr/>
                    <a:lstStyle/>
                    <a:p>
                      <a:pPr algn="ctr"/>
                      <a:endParaRPr lang="en-US" dirty="0"/>
                    </a:p>
                  </a:txBody>
                  <a:tcPr>
                    <a:solidFill>
                      <a:schemeClr val="accent2">
                        <a:lumMod val="20000"/>
                        <a:lumOff val="80000"/>
                      </a:schemeClr>
                    </a:solidFill>
                  </a:tcPr>
                </a:tc>
                <a:tc hMerge="1">
                  <a:txBody>
                    <a:bodyPr/>
                    <a:lstStyle/>
                    <a:p>
                      <a:pPr algn="ctr"/>
                      <a:endParaRPr lang="en-US" dirty="0"/>
                    </a:p>
                  </a:txBody>
                  <a:tcPr/>
                </a:tc>
                <a:tc hMerge="1">
                  <a:txBody>
                    <a:bodyPr/>
                    <a:lstStyle/>
                    <a:p>
                      <a:pPr algn="ctr"/>
                      <a:endParaRPr lang="en-US" dirty="0"/>
                    </a:p>
                  </a:txBody>
                  <a:tcPr>
                    <a:solidFill>
                      <a:schemeClr val="bg2">
                        <a:lumMod val="50000"/>
                      </a:schemeClr>
                    </a:solidFill>
                  </a:tcPr>
                </a:tc>
                <a:tc hMerge="1">
                  <a:txBody>
                    <a:bodyPr/>
                    <a:lstStyle/>
                    <a:p>
                      <a:pPr algn="ctr"/>
                      <a:endParaRPr lang="en-US" dirty="0"/>
                    </a:p>
                  </a:txBody>
                  <a:tcPr/>
                </a:tc>
                <a:tc hMerge="1">
                  <a:txBody>
                    <a:bodyPr/>
                    <a:lstStyle/>
                    <a:p>
                      <a:pPr algn="ctr"/>
                      <a:endParaRPr lang="en-US" dirty="0"/>
                    </a:p>
                  </a:txBody>
                  <a:tcPr>
                    <a:solidFill>
                      <a:schemeClr val="bg2">
                        <a:lumMod val="50000"/>
                      </a:schemeClr>
                    </a:solidFill>
                  </a:tcPr>
                </a:tc>
                <a:tc hMerge="1">
                  <a:txBody>
                    <a:bodyPr/>
                    <a:lstStyle/>
                    <a:p>
                      <a:pPr algn="ctr"/>
                      <a:endParaRPr lang="en-US" dirty="0"/>
                    </a:p>
                  </a:txBody>
                  <a:tcPr>
                    <a:noFill/>
                  </a:tcPr>
                </a:tc>
                <a:extLst>
                  <a:ext uri="{0D108BD9-81ED-4DB2-BD59-A6C34878D82A}">
                    <a16:rowId xmlns:a16="http://schemas.microsoft.com/office/drawing/2014/main" val="3527010950"/>
                  </a:ext>
                </a:extLst>
              </a:tr>
            </a:tbl>
          </a:graphicData>
        </a:graphic>
      </p:graphicFrame>
      <p:sp>
        <p:nvSpPr>
          <p:cNvPr id="4" name="Slide Number Placeholder 3">
            <a:extLst>
              <a:ext uri="{FF2B5EF4-FFF2-40B4-BE49-F238E27FC236}">
                <a16:creationId xmlns:a16="http://schemas.microsoft.com/office/drawing/2014/main" id="{4BD62984-0EC3-B184-0ED5-B3C5B3C8530E}"/>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33</a:t>
            </a:fld>
            <a:endParaRPr lang="en-US"/>
          </a:p>
        </p:txBody>
      </p:sp>
    </p:spTree>
    <p:extLst>
      <p:ext uri="{BB962C8B-B14F-4D97-AF65-F5344CB8AC3E}">
        <p14:creationId xmlns:p14="http://schemas.microsoft.com/office/powerpoint/2010/main" val="2281187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 uri="{C183D7F6-B498-43B3-948B-1728B52AA6E4}">
                <adec:decorative xmlns:adec="http://schemas.microsoft.com/office/drawing/2017/decorative" val="1"/>
              </a:ext>
            </a:extLst>
          </p:cNvPr>
          <p:cNvSpPr>
            <a:spLocks noGrp="1"/>
          </p:cNvSpPr>
          <p:nvPr>
            <p:ph type="title"/>
          </p:nvPr>
        </p:nvSpPr>
        <p:spPr>
          <a:xfrm>
            <a:off x="709612" y="130418"/>
            <a:ext cx="10772775" cy="973014"/>
          </a:xfrm>
        </p:spPr>
        <p:txBody>
          <a:bodyPr>
            <a:normAutofit/>
          </a:bodyPr>
          <a:lstStyle/>
          <a:p>
            <a:r>
              <a:rPr lang="en-US"/>
              <a:t>Findings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16390" y="1350148"/>
            <a:ext cx="10972800" cy="4525963"/>
          </a:xfrm>
        </p:spPr>
        <p:txBody>
          <a:bodyPr/>
          <a:lstStyle/>
          <a:p>
            <a:pPr marL="0" indent="0" algn="ctr">
              <a:buNone/>
            </a:pPr>
            <a:r>
              <a:rPr lang="en-US" sz="2000" b="1" dirty="0">
                <a:solidFill>
                  <a:srgbClr val="131413"/>
                </a:solidFill>
                <a:effectLst/>
              </a:rPr>
              <a:t>Adjusted regression results for burnout and outcomes by </a:t>
            </a:r>
            <a:r>
              <a:rPr lang="en-US" sz="2000" b="1" dirty="0" err="1">
                <a:solidFill>
                  <a:srgbClr val="131413"/>
                </a:solidFill>
                <a:effectLst/>
              </a:rPr>
              <a:t>teamlet</a:t>
            </a:r>
            <a:r>
              <a:rPr lang="en-US" sz="2000" b="1" dirty="0">
                <a:solidFill>
                  <a:srgbClr val="131413"/>
                </a:solidFill>
                <a:effectLst/>
              </a:rPr>
              <a:t>/team category</a:t>
            </a:r>
          </a:p>
          <a:p>
            <a:pPr marL="0" indent="0" algn="ctr">
              <a:buNone/>
            </a:pPr>
            <a:endParaRPr lang="en-US" sz="2000" b="1" dirty="0">
              <a:solidFill>
                <a:srgbClr val="131413"/>
              </a:solidFill>
              <a:effectLst/>
              <a:latin typeface="Times" pitchFamily="2" charset="0"/>
            </a:endParaRPr>
          </a:p>
          <a:p>
            <a:pPr marL="0" indent="0" algn="ctr">
              <a:buNone/>
            </a:pPr>
            <a:endParaRPr lang="en-US" dirty="0"/>
          </a:p>
        </p:txBody>
      </p:sp>
      <p:graphicFrame>
        <p:nvGraphicFramePr>
          <p:cNvPr id="4" name="Table 3" descr="This table shows the adjusted regression results for burnout and outcomes by teamlet/team category, the columns are burnout, ambulatory sensitive ED visits, ambulatory sensitive admissions, and total spending.">
            <a:extLst>
              <a:ext uri="{FF2B5EF4-FFF2-40B4-BE49-F238E27FC236}">
                <a16:creationId xmlns:a16="http://schemas.microsoft.com/office/drawing/2014/main" id="{F56E11F2-E520-72B0-E684-5A7B307342D4}"/>
              </a:ext>
            </a:extLst>
          </p:cNvPr>
          <p:cNvGraphicFramePr>
            <a:graphicFrameLocks noGrp="1"/>
          </p:cNvGraphicFramePr>
          <p:nvPr>
            <p:extLst>
              <p:ext uri="{D42A27DB-BD31-4B8C-83A1-F6EECF244321}">
                <p14:modId xmlns:p14="http://schemas.microsoft.com/office/powerpoint/2010/main" val="515819910"/>
              </p:ext>
            </p:extLst>
          </p:nvPr>
        </p:nvGraphicFramePr>
        <p:xfrm>
          <a:off x="616390" y="1900719"/>
          <a:ext cx="10865995" cy="4178296"/>
        </p:xfrm>
        <a:graphic>
          <a:graphicData uri="http://schemas.openxmlformats.org/drawingml/2006/table">
            <a:tbl>
              <a:tblPr firstRow="1" bandRow="1">
                <a:tableStyleId>{5C22544A-7EE6-4342-B048-85BDC9FD1C3A}</a:tableStyleId>
              </a:tblPr>
              <a:tblGrid>
                <a:gridCol w="2173199">
                  <a:extLst>
                    <a:ext uri="{9D8B030D-6E8A-4147-A177-3AD203B41FA5}">
                      <a16:colId xmlns:a16="http://schemas.microsoft.com/office/drawing/2014/main" val="2196945129"/>
                    </a:ext>
                  </a:extLst>
                </a:gridCol>
                <a:gridCol w="2173199">
                  <a:extLst>
                    <a:ext uri="{9D8B030D-6E8A-4147-A177-3AD203B41FA5}">
                      <a16:colId xmlns:a16="http://schemas.microsoft.com/office/drawing/2014/main" val="2085148565"/>
                    </a:ext>
                  </a:extLst>
                </a:gridCol>
                <a:gridCol w="2173199">
                  <a:extLst>
                    <a:ext uri="{9D8B030D-6E8A-4147-A177-3AD203B41FA5}">
                      <a16:colId xmlns:a16="http://schemas.microsoft.com/office/drawing/2014/main" val="390096179"/>
                    </a:ext>
                  </a:extLst>
                </a:gridCol>
                <a:gridCol w="2173199">
                  <a:extLst>
                    <a:ext uri="{9D8B030D-6E8A-4147-A177-3AD203B41FA5}">
                      <a16:colId xmlns:a16="http://schemas.microsoft.com/office/drawing/2014/main" val="3392443142"/>
                    </a:ext>
                  </a:extLst>
                </a:gridCol>
                <a:gridCol w="2173199">
                  <a:extLst>
                    <a:ext uri="{9D8B030D-6E8A-4147-A177-3AD203B41FA5}">
                      <a16:colId xmlns:a16="http://schemas.microsoft.com/office/drawing/2014/main" val="1043408378"/>
                    </a:ext>
                  </a:extLst>
                </a:gridCol>
              </a:tblGrid>
              <a:tr h="882700">
                <a:tc>
                  <a:txBody>
                    <a:bodyPr/>
                    <a:lstStyle/>
                    <a:p>
                      <a:r>
                        <a:rPr lang="en-US" dirty="0" err="1"/>
                        <a:t>Teamlet</a:t>
                      </a:r>
                      <a:r>
                        <a:rPr lang="en-US" dirty="0"/>
                        <a:t> Category</a:t>
                      </a:r>
                    </a:p>
                  </a:txBody>
                  <a:tcPr anchor="ctr"/>
                </a:tc>
                <a:tc>
                  <a:txBody>
                    <a:bodyPr/>
                    <a:lstStyle/>
                    <a:p>
                      <a:pPr algn="ctr"/>
                      <a:r>
                        <a:rPr lang="en-US"/>
                        <a:t>Burnout</a:t>
                      </a:r>
                    </a:p>
                  </a:txBody>
                  <a:tcPr anchor="ctr"/>
                </a:tc>
                <a:tc>
                  <a:txBody>
                    <a:bodyPr/>
                    <a:lstStyle/>
                    <a:p>
                      <a:pPr algn="ctr"/>
                      <a:r>
                        <a:rPr lang="en-US"/>
                        <a:t>Ambulatory sensitive ED visits</a:t>
                      </a:r>
                    </a:p>
                  </a:txBody>
                  <a:tcPr anchor="ctr"/>
                </a:tc>
                <a:tc>
                  <a:txBody>
                    <a:bodyPr/>
                    <a:lstStyle/>
                    <a:p>
                      <a:pPr algn="ctr"/>
                      <a:r>
                        <a:rPr lang="en-US"/>
                        <a:t>Ambulatory sensitive admissions</a:t>
                      </a:r>
                    </a:p>
                  </a:txBody>
                  <a:tcPr anchor="ctr"/>
                </a:tc>
                <a:tc>
                  <a:txBody>
                    <a:bodyPr/>
                    <a:lstStyle/>
                    <a:p>
                      <a:pPr algn="ctr"/>
                      <a:r>
                        <a:rPr lang="en-US"/>
                        <a:t>Total spending</a:t>
                      </a:r>
                    </a:p>
                  </a:txBody>
                  <a:tcPr anchor="ctr"/>
                </a:tc>
                <a:extLst>
                  <a:ext uri="{0D108BD9-81ED-4DB2-BD59-A6C34878D82A}">
                    <a16:rowId xmlns:a16="http://schemas.microsoft.com/office/drawing/2014/main" val="966965197"/>
                  </a:ext>
                </a:extLst>
              </a:tr>
              <a:tr h="617890">
                <a:tc>
                  <a:txBody>
                    <a:bodyPr/>
                    <a:lstStyle/>
                    <a:p>
                      <a:endParaRPr lang="en-US" dirty="0"/>
                    </a:p>
                  </a:txBody>
                  <a:tcPr anchor="ctr"/>
                </a:tc>
                <a:tc>
                  <a:txBody>
                    <a:bodyPr/>
                    <a:lstStyle/>
                    <a:p>
                      <a:pPr algn="ctr"/>
                      <a:r>
                        <a:rPr lang="en-US"/>
                        <a:t>OR (95% 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OR (95% CI)</a:t>
                      </a:r>
                    </a:p>
                    <a:p>
                      <a:pPr algn="ct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OR (95% CI)</a:t>
                      </a:r>
                    </a:p>
                    <a:p>
                      <a:pPr algn="ctr"/>
                      <a:endParaRPr lang="en-US"/>
                    </a:p>
                  </a:txBody>
                  <a:tcPr anchor="ctr"/>
                </a:tc>
                <a:tc>
                  <a:txBody>
                    <a:bodyPr/>
                    <a:lstStyle/>
                    <a:p>
                      <a:pPr algn="ctr"/>
                      <a:r>
                        <a:rPr lang="en-US"/>
                        <a:t>Coefficient (CI)</a:t>
                      </a:r>
                    </a:p>
                  </a:txBody>
                  <a:tcPr anchor="ctr"/>
                </a:tc>
                <a:extLst>
                  <a:ext uri="{0D108BD9-81ED-4DB2-BD59-A6C34878D82A}">
                    <a16:rowId xmlns:a16="http://schemas.microsoft.com/office/drawing/2014/main" val="18653344"/>
                  </a:ext>
                </a:extLst>
              </a:tr>
              <a:tr h="656449">
                <a:tc>
                  <a:txBody>
                    <a:bodyPr/>
                    <a:lstStyle/>
                    <a:p>
                      <a:r>
                        <a:rPr lang="en-US" b="1"/>
                        <a:t>No teamlet/no team</a:t>
                      </a:r>
                    </a:p>
                  </a:txBody>
                  <a:tcPr anchor="ctr"/>
                </a:tc>
                <a:tc>
                  <a:txBody>
                    <a:bodyPr/>
                    <a:lstStyle/>
                    <a:p>
                      <a:pPr algn="ctr"/>
                      <a:r>
                        <a:rPr lang="en-US"/>
                        <a:t>Reference</a:t>
                      </a:r>
                    </a:p>
                  </a:txBody>
                  <a:tcPr anchor="ctr"/>
                </a:tc>
                <a:tc>
                  <a:txBody>
                    <a:bodyPr/>
                    <a:lstStyle/>
                    <a:p>
                      <a:pPr algn="ctr"/>
                      <a:r>
                        <a:rPr lang="en-US"/>
                        <a:t>Reference</a:t>
                      </a:r>
                    </a:p>
                  </a:txBody>
                  <a:tcPr anchor="ctr"/>
                </a:tc>
                <a:tc>
                  <a:txBody>
                    <a:bodyPr/>
                    <a:lstStyle/>
                    <a:p>
                      <a:pPr algn="ctr"/>
                      <a:r>
                        <a:rPr lang="en-US"/>
                        <a:t>Reference</a:t>
                      </a:r>
                    </a:p>
                  </a:txBody>
                  <a:tcPr anchor="ctr"/>
                </a:tc>
                <a:tc>
                  <a:txBody>
                    <a:bodyPr/>
                    <a:lstStyle/>
                    <a:p>
                      <a:pPr algn="ctr"/>
                      <a:r>
                        <a:rPr lang="en-US" dirty="0"/>
                        <a:t>Reference</a:t>
                      </a:r>
                    </a:p>
                  </a:txBody>
                  <a:tcPr anchor="ctr"/>
                </a:tc>
                <a:extLst>
                  <a:ext uri="{0D108BD9-81ED-4DB2-BD59-A6C34878D82A}">
                    <a16:rowId xmlns:a16="http://schemas.microsoft.com/office/drawing/2014/main" val="2066669060"/>
                  </a:ext>
                </a:extLst>
              </a:tr>
              <a:tr h="656449">
                <a:tc>
                  <a:txBody>
                    <a:bodyPr/>
                    <a:lstStyle/>
                    <a:p>
                      <a:r>
                        <a:rPr lang="en-US" b="1"/>
                        <a:t>Teamlet/no team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a:t>1.61 (1.25, 2.09)</a:t>
                      </a:r>
                    </a:p>
                    <a:p>
                      <a:pPr algn="ctr"/>
                      <a:endParaRPr lang="en-US" i="1"/>
                    </a:p>
                  </a:txBody>
                  <a:tcPr anchor="ctr">
                    <a:solidFill>
                      <a:schemeClr val="accent2">
                        <a:lumMod val="20000"/>
                        <a:lumOff val="80000"/>
                      </a:schemeClr>
                    </a:solidFill>
                  </a:tcPr>
                </a:tc>
                <a:tc>
                  <a:txBody>
                    <a:bodyPr/>
                    <a:lstStyle/>
                    <a:p>
                      <a:pPr algn="ctr"/>
                      <a:r>
                        <a:rPr lang="en-US"/>
                        <a:t>0.97 (0.82, 1.13)</a:t>
                      </a:r>
                    </a:p>
                  </a:txBody>
                  <a:tcPr anchor="ctr"/>
                </a:tc>
                <a:tc>
                  <a:txBody>
                    <a:bodyPr/>
                    <a:lstStyle/>
                    <a:p>
                      <a:pPr algn="ctr"/>
                      <a:r>
                        <a:rPr lang="en-US"/>
                        <a:t>1.12 (0.95, 1.32)</a:t>
                      </a:r>
                    </a:p>
                  </a:txBody>
                  <a:tcPr anchor="ctr"/>
                </a:tc>
                <a:tc>
                  <a:txBody>
                    <a:bodyPr/>
                    <a:lstStyle/>
                    <a:p>
                      <a:pPr algn="ctr"/>
                      <a:r>
                        <a:rPr lang="en-US" i="1"/>
                        <a:t>1441 (628, 2255)</a:t>
                      </a:r>
                    </a:p>
                  </a:txBody>
                  <a:tcPr anchor="ctr">
                    <a:solidFill>
                      <a:schemeClr val="accent2">
                        <a:lumMod val="20000"/>
                        <a:lumOff val="80000"/>
                      </a:schemeClr>
                    </a:solidFill>
                  </a:tcPr>
                </a:tc>
                <a:extLst>
                  <a:ext uri="{0D108BD9-81ED-4DB2-BD59-A6C34878D82A}">
                    <a16:rowId xmlns:a16="http://schemas.microsoft.com/office/drawing/2014/main" val="3149588925"/>
                  </a:ext>
                </a:extLst>
              </a:tr>
              <a:tr h="656449">
                <a:tc>
                  <a:txBody>
                    <a:bodyPr/>
                    <a:lstStyle/>
                    <a:p>
                      <a:r>
                        <a:rPr lang="en-US" b="1"/>
                        <a:t>Teamlet/team</a:t>
                      </a:r>
                    </a:p>
                  </a:txBody>
                  <a:tcPr anchor="ctr"/>
                </a:tc>
                <a:tc>
                  <a:txBody>
                    <a:bodyPr/>
                    <a:lstStyle/>
                    <a:p>
                      <a:pPr algn="ctr"/>
                      <a:r>
                        <a:rPr lang="en-US" i="1"/>
                        <a:t>1.31 (1.00, 1.70)</a:t>
                      </a:r>
                    </a:p>
                  </a:txBody>
                  <a:tcPr anchor="ctr">
                    <a:solidFill>
                      <a:schemeClr val="accent2">
                        <a:lumMod val="20000"/>
                        <a:lumOff val="80000"/>
                      </a:schemeClr>
                    </a:solidFill>
                  </a:tcPr>
                </a:tc>
                <a:tc>
                  <a:txBody>
                    <a:bodyPr/>
                    <a:lstStyle/>
                    <a:p>
                      <a:pPr algn="ctr"/>
                      <a:r>
                        <a:rPr lang="en-US"/>
                        <a:t>0.92 (0.77, 1.10)</a:t>
                      </a:r>
                    </a:p>
                  </a:txBody>
                  <a:tcPr anchor="ctr"/>
                </a:tc>
                <a:tc>
                  <a:txBody>
                    <a:bodyPr/>
                    <a:lstStyle/>
                    <a:p>
                      <a:pPr algn="ctr"/>
                      <a:r>
                        <a:rPr lang="en-US"/>
                        <a:t>1.03 (0.84, 1.26)</a:t>
                      </a:r>
                    </a:p>
                  </a:txBody>
                  <a:tcPr anchor="ctr"/>
                </a:tc>
                <a:tc>
                  <a:txBody>
                    <a:bodyPr/>
                    <a:lstStyle/>
                    <a:p>
                      <a:pPr algn="ctr"/>
                      <a:r>
                        <a:rPr lang="en-US" i="1"/>
                        <a:t>1090 (24, 2156)</a:t>
                      </a:r>
                    </a:p>
                  </a:txBody>
                  <a:tcPr anchor="ctr">
                    <a:solidFill>
                      <a:schemeClr val="accent2">
                        <a:lumMod val="20000"/>
                        <a:lumOff val="80000"/>
                      </a:schemeClr>
                    </a:solidFill>
                  </a:tcPr>
                </a:tc>
                <a:extLst>
                  <a:ext uri="{0D108BD9-81ED-4DB2-BD59-A6C34878D82A}">
                    <a16:rowId xmlns:a16="http://schemas.microsoft.com/office/drawing/2014/main" val="1505476520"/>
                  </a:ext>
                </a:extLst>
              </a:tr>
              <a:tr h="654469">
                <a:tc>
                  <a:txBody>
                    <a:bodyPr/>
                    <a:lstStyle/>
                    <a:p>
                      <a:r>
                        <a:rPr lang="en-US" b="1" dirty="0"/>
                        <a:t>No </a:t>
                      </a:r>
                      <a:r>
                        <a:rPr lang="en-US" b="1" dirty="0" err="1"/>
                        <a:t>teamlet</a:t>
                      </a:r>
                      <a:r>
                        <a:rPr lang="en-US" b="1" dirty="0"/>
                        <a:t>/team</a:t>
                      </a:r>
                    </a:p>
                  </a:txBody>
                  <a:tcPr anchor="ctr"/>
                </a:tc>
                <a:tc>
                  <a:txBody>
                    <a:bodyPr/>
                    <a:lstStyle/>
                    <a:p>
                      <a:pPr algn="ctr"/>
                      <a:r>
                        <a:rPr lang="en-US" i="1"/>
                        <a:t>2.12 (1.62, 2.77)</a:t>
                      </a:r>
                    </a:p>
                  </a:txBody>
                  <a:tcPr anchor="ctr">
                    <a:solidFill>
                      <a:schemeClr val="accent2">
                        <a:lumMod val="20000"/>
                        <a:lumOff val="80000"/>
                      </a:schemeClr>
                    </a:solidFill>
                  </a:tcPr>
                </a:tc>
                <a:tc>
                  <a:txBody>
                    <a:bodyPr/>
                    <a:lstStyle/>
                    <a:p>
                      <a:pPr algn="ctr"/>
                      <a:r>
                        <a:rPr lang="en-US"/>
                        <a:t>0.92 (0.71, 1.19)</a:t>
                      </a:r>
                    </a:p>
                  </a:txBody>
                  <a:tcPr anchor="ctr"/>
                </a:tc>
                <a:tc>
                  <a:txBody>
                    <a:bodyPr/>
                    <a:lstStyle/>
                    <a:p>
                      <a:pPr algn="ctr"/>
                      <a:r>
                        <a:rPr lang="en-US" i="1"/>
                        <a:t>1.53 (1.19, 1.96</a:t>
                      </a:r>
                      <a:r>
                        <a:rPr lang="en-US"/>
                        <a:t>)</a:t>
                      </a:r>
                    </a:p>
                  </a:txBody>
                  <a:tcPr anchor="ctr">
                    <a:solidFill>
                      <a:schemeClr val="accent2">
                        <a:lumMod val="20000"/>
                        <a:lumOff val="80000"/>
                      </a:schemeClr>
                    </a:solidFill>
                  </a:tcPr>
                </a:tc>
                <a:tc>
                  <a:txBody>
                    <a:bodyPr/>
                    <a:lstStyle/>
                    <a:p>
                      <a:pPr algn="ctr"/>
                      <a:r>
                        <a:rPr lang="en-US" dirty="0"/>
                        <a:t>2664 (-319, 5648)</a:t>
                      </a:r>
                    </a:p>
                  </a:txBody>
                  <a:tcPr anchor="ctr"/>
                </a:tc>
                <a:extLst>
                  <a:ext uri="{0D108BD9-81ED-4DB2-BD59-A6C34878D82A}">
                    <a16:rowId xmlns:a16="http://schemas.microsoft.com/office/drawing/2014/main" val="2918412266"/>
                  </a:ext>
                </a:extLst>
              </a:tr>
            </a:tbl>
          </a:graphicData>
        </a:graphic>
      </p:graphicFrame>
      <p:sp>
        <p:nvSpPr>
          <p:cNvPr id="3" name="Slide Number Placeholder 2">
            <a:extLst>
              <a:ext uri="{FF2B5EF4-FFF2-40B4-BE49-F238E27FC236}">
                <a16:creationId xmlns:a16="http://schemas.microsoft.com/office/drawing/2014/main" id="{11718C18-1349-BC86-6EB0-A7EC958270A9}"/>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34</a:t>
            </a:fld>
            <a:endParaRPr lang="en-US"/>
          </a:p>
        </p:txBody>
      </p:sp>
    </p:spTree>
    <p:extLst>
      <p:ext uri="{BB962C8B-B14F-4D97-AF65-F5344CB8AC3E}">
        <p14:creationId xmlns:p14="http://schemas.microsoft.com/office/powerpoint/2010/main" val="2950516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 uri="{C183D7F6-B498-43B3-948B-1728B52AA6E4}">
                <adec:decorative xmlns:adec="http://schemas.microsoft.com/office/drawing/2017/decorative" val="1"/>
              </a:ext>
            </a:extLst>
          </p:cNvPr>
          <p:cNvSpPr>
            <a:spLocks noGrp="1"/>
          </p:cNvSpPr>
          <p:nvPr>
            <p:ph type="title"/>
          </p:nvPr>
        </p:nvSpPr>
        <p:spPr>
          <a:xfrm>
            <a:off x="709612" y="130418"/>
            <a:ext cx="10772775" cy="973014"/>
          </a:xfrm>
        </p:spPr>
        <p:txBody>
          <a:bodyPr>
            <a:normAutofit/>
          </a:bodyPr>
          <a:lstStyle/>
          <a:p>
            <a:r>
              <a:rPr lang="en-US"/>
              <a:t>Findings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lnSpcReduction="10000"/>
          </a:bodyPr>
          <a:lstStyle/>
          <a:p>
            <a:pPr>
              <a:lnSpc>
                <a:spcPct val="110000"/>
              </a:lnSpc>
            </a:pPr>
            <a:r>
              <a:rPr lang="en-US" sz="3000" dirty="0"/>
              <a:t>Percentage of physicians in perceived:</a:t>
            </a:r>
          </a:p>
          <a:p>
            <a:pPr lvl="1">
              <a:lnSpc>
                <a:spcPct val="110000"/>
              </a:lnSpc>
            </a:pPr>
            <a:r>
              <a:rPr lang="en-US" sz="3000" dirty="0"/>
              <a:t>High collaboration </a:t>
            </a:r>
            <a:r>
              <a:rPr lang="en-US" sz="3000" dirty="0" err="1"/>
              <a:t>teamlet</a:t>
            </a:r>
            <a:r>
              <a:rPr lang="en-US" sz="3000" dirty="0"/>
              <a:t>:  15.7%</a:t>
            </a:r>
          </a:p>
          <a:p>
            <a:pPr lvl="1">
              <a:lnSpc>
                <a:spcPct val="110000"/>
              </a:lnSpc>
            </a:pPr>
            <a:r>
              <a:rPr lang="en-US" sz="3000" dirty="0"/>
              <a:t>Medium collaboration </a:t>
            </a:r>
            <a:r>
              <a:rPr lang="en-US" sz="3000" dirty="0" err="1"/>
              <a:t>teamlet</a:t>
            </a:r>
            <a:r>
              <a:rPr lang="en-US" sz="3000" dirty="0"/>
              <a:t>: 47.4%</a:t>
            </a:r>
          </a:p>
          <a:p>
            <a:pPr lvl="1">
              <a:lnSpc>
                <a:spcPct val="110000"/>
              </a:lnSpc>
            </a:pPr>
            <a:r>
              <a:rPr lang="en-US" sz="3000" dirty="0"/>
              <a:t>Low collaboration </a:t>
            </a:r>
            <a:r>
              <a:rPr lang="en-US" sz="3000" dirty="0" err="1"/>
              <a:t>teamlet</a:t>
            </a:r>
            <a:r>
              <a:rPr lang="en-US" sz="3000" dirty="0"/>
              <a:t>: 14.4%</a:t>
            </a:r>
          </a:p>
          <a:p>
            <a:pPr>
              <a:lnSpc>
                <a:spcPct val="110000"/>
              </a:lnSpc>
            </a:pPr>
            <a:r>
              <a:rPr lang="en-US" sz="3000" dirty="0"/>
              <a:t>Outcomes for patients did not consistently vary based on collaboration levels.</a:t>
            </a:r>
          </a:p>
          <a:p>
            <a:pPr>
              <a:lnSpc>
                <a:spcPct val="110000"/>
              </a:lnSpc>
            </a:pPr>
            <a:r>
              <a:rPr lang="en-US" sz="3000" dirty="0"/>
              <a:t>Perceived burnout more likely in low collaboration </a:t>
            </a:r>
            <a:r>
              <a:rPr lang="en-US" sz="3000" dirty="0" err="1"/>
              <a:t>teamlets</a:t>
            </a:r>
            <a:r>
              <a:rPr lang="en-US" sz="3000" dirty="0"/>
              <a:t> (?  causal direction) and in no </a:t>
            </a:r>
            <a:r>
              <a:rPr lang="en-US" sz="3000" dirty="0" err="1"/>
              <a:t>teamlet</a:t>
            </a:r>
            <a:r>
              <a:rPr lang="en-US" sz="3000" dirty="0"/>
              <a:t>/team category.</a:t>
            </a:r>
          </a:p>
          <a:p>
            <a:endParaRPr lang="en-US" dirty="0"/>
          </a:p>
          <a:p>
            <a:endParaRPr lang="en-US" dirty="0"/>
          </a:p>
        </p:txBody>
      </p:sp>
      <p:sp>
        <p:nvSpPr>
          <p:cNvPr id="3" name="Slide Number Placeholder 2">
            <a:extLst>
              <a:ext uri="{FF2B5EF4-FFF2-40B4-BE49-F238E27FC236}">
                <a16:creationId xmlns:a16="http://schemas.microsoft.com/office/drawing/2014/main" id="{11718C18-1349-BC86-6EB0-A7EC958270A9}"/>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35</a:t>
            </a:fld>
            <a:endParaRPr lang="en-US"/>
          </a:p>
        </p:txBody>
      </p:sp>
    </p:spTree>
    <p:extLst>
      <p:ext uri="{BB962C8B-B14F-4D97-AF65-F5344CB8AC3E}">
        <p14:creationId xmlns:p14="http://schemas.microsoft.com/office/powerpoint/2010/main" val="121173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Lessons Learned</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dirty="0" err="1"/>
              <a:t>Teamlets</a:t>
            </a:r>
            <a:r>
              <a:rPr lang="en-US" dirty="0"/>
              <a:t> were common in practices of all sizes and ownership types.</a:t>
            </a:r>
          </a:p>
          <a:p>
            <a:pPr marL="0" indent="0">
              <a:buNone/>
            </a:pPr>
            <a:endParaRPr lang="en-US" dirty="0"/>
          </a:p>
          <a:p>
            <a:r>
              <a:rPr lang="en-US" dirty="0"/>
              <a:t>No strong evidence for better outcomes for patients or less burnout for physicians with </a:t>
            </a:r>
            <a:r>
              <a:rPr lang="en-US" dirty="0" err="1"/>
              <a:t>teamlets</a:t>
            </a:r>
            <a:r>
              <a:rPr lang="en-US" dirty="0"/>
              <a:t> </a:t>
            </a:r>
          </a:p>
          <a:p>
            <a:pPr lvl="1"/>
            <a:r>
              <a:rPr lang="en-US" dirty="0"/>
              <a:t>(or any </a:t>
            </a:r>
            <a:r>
              <a:rPr lang="en-US" dirty="0" err="1"/>
              <a:t>teamlet</a:t>
            </a:r>
            <a:r>
              <a:rPr lang="en-US" dirty="0"/>
              <a:t>/team configuration).</a:t>
            </a:r>
          </a:p>
          <a:p>
            <a:endParaRPr lang="en-US" dirty="0"/>
          </a:p>
          <a:p>
            <a:endParaRPr lang="en-US" dirty="0"/>
          </a:p>
        </p:txBody>
      </p:sp>
      <p:sp>
        <p:nvSpPr>
          <p:cNvPr id="3" name="Slide Number Placeholder 2">
            <a:extLst>
              <a:ext uri="{FF2B5EF4-FFF2-40B4-BE49-F238E27FC236}">
                <a16:creationId xmlns:a16="http://schemas.microsoft.com/office/drawing/2014/main" id="{11718C18-1349-BC86-6EB0-A7EC958270A9}"/>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36</a:t>
            </a:fld>
            <a:endParaRPr lang="en-US"/>
          </a:p>
        </p:txBody>
      </p:sp>
    </p:spTree>
    <p:extLst>
      <p:ext uri="{BB962C8B-B14F-4D97-AF65-F5344CB8AC3E}">
        <p14:creationId xmlns:p14="http://schemas.microsoft.com/office/powerpoint/2010/main" val="2505403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Future Directions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normAutofit fontScale="92500" lnSpcReduction="10000"/>
          </a:bodyPr>
          <a:lstStyle/>
          <a:p>
            <a:pPr>
              <a:lnSpc>
                <a:spcPct val="110000"/>
              </a:lnSpc>
            </a:pPr>
            <a:r>
              <a:rPr lang="en-US" dirty="0"/>
              <a:t>Do more intensely implemented </a:t>
            </a:r>
            <a:r>
              <a:rPr lang="en-US" dirty="0" err="1"/>
              <a:t>teamlets</a:t>
            </a:r>
            <a:r>
              <a:rPr lang="en-US" dirty="0"/>
              <a:t> improve outcomes and reduce burnout?  For example:</a:t>
            </a:r>
          </a:p>
          <a:p>
            <a:pPr lvl="1">
              <a:lnSpc>
                <a:spcPct val="110000"/>
              </a:lnSpc>
            </a:pPr>
            <a:r>
              <a:rPr lang="en-US" sz="2800" dirty="0"/>
              <a:t>When placing patients in exam rooms:</a:t>
            </a:r>
          </a:p>
          <a:p>
            <a:pPr lvl="2">
              <a:lnSpc>
                <a:spcPct val="110000"/>
              </a:lnSpc>
            </a:pPr>
            <a:r>
              <a:rPr lang="en-US" sz="2800" dirty="0"/>
              <a:t>review health maintenance screen in the electronic health record, advise patients of care gaps</a:t>
            </a:r>
          </a:p>
          <a:p>
            <a:pPr lvl="2">
              <a:lnSpc>
                <a:spcPct val="110000"/>
              </a:lnSpc>
            </a:pPr>
            <a:r>
              <a:rPr lang="en-US" sz="2800" dirty="0"/>
              <a:t>enter orders based on protocols to address the care gaps.</a:t>
            </a:r>
          </a:p>
          <a:p>
            <a:pPr lvl="1">
              <a:lnSpc>
                <a:spcPct val="110000"/>
              </a:lnSpc>
            </a:pPr>
            <a:r>
              <a:rPr lang="en-US" sz="2800" dirty="0"/>
              <a:t>Train MAs to do health coaching for patients with chronic illness</a:t>
            </a:r>
          </a:p>
          <a:p>
            <a:pPr lvl="1"/>
            <a:endParaRPr lang="en-US" dirty="0"/>
          </a:p>
          <a:p>
            <a:pPr lvl="1"/>
            <a:endParaRPr lang="en-US" dirty="0"/>
          </a:p>
          <a:p>
            <a:pPr marL="347662" lvl="1" indent="0">
              <a:buNone/>
            </a:pPr>
            <a:r>
              <a:rPr lang="en-US" sz="1900" dirty="0">
                <a:effectLst/>
                <a:latin typeface="Helvetica Neue" panose="02000503000000020004" pitchFamily="2" charset="0"/>
              </a:rPr>
              <a:t>Bodenheimer T, Willard-Grace R, </a:t>
            </a:r>
            <a:r>
              <a:rPr lang="en-US" sz="1900" dirty="0" err="1">
                <a:effectLst/>
                <a:latin typeface="Helvetica Neue" panose="02000503000000020004" pitchFamily="2" charset="0"/>
              </a:rPr>
              <a:t>Ghorob</a:t>
            </a:r>
            <a:r>
              <a:rPr lang="en-US" sz="1900" dirty="0">
                <a:effectLst/>
                <a:latin typeface="Helvetica Neue" panose="02000503000000020004" pitchFamily="2" charset="0"/>
              </a:rPr>
              <a:t> A. Expanding the roles of medical assistants: who does what in primary care? </a:t>
            </a:r>
            <a:r>
              <a:rPr lang="en-US" sz="1900" i="1" dirty="0">
                <a:effectLst/>
                <a:latin typeface="Helvetica Neue" panose="02000503000000020004" pitchFamily="2" charset="0"/>
              </a:rPr>
              <a:t>JAMA internal medicine. </a:t>
            </a:r>
            <a:r>
              <a:rPr lang="en-US" sz="1900" dirty="0">
                <a:effectLst/>
                <a:latin typeface="Helvetica Neue" panose="02000503000000020004" pitchFamily="2" charset="0"/>
              </a:rPr>
              <a:t>2014;174(7):1025-1026.</a:t>
            </a:r>
          </a:p>
          <a:p>
            <a:pPr marL="347662" lvl="1" indent="0">
              <a:buNone/>
            </a:pPr>
            <a:endParaRPr lang="en-US" dirty="0"/>
          </a:p>
        </p:txBody>
      </p:sp>
      <p:sp>
        <p:nvSpPr>
          <p:cNvPr id="3" name="Slide Number Placeholder 2">
            <a:extLst>
              <a:ext uri="{FF2B5EF4-FFF2-40B4-BE49-F238E27FC236}">
                <a16:creationId xmlns:a16="http://schemas.microsoft.com/office/drawing/2014/main" id="{F69EFD7F-3ED9-54FA-C729-7C614CCA7D99}"/>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37</a:t>
            </a:fld>
            <a:endParaRPr lang="en-US"/>
          </a:p>
        </p:txBody>
      </p:sp>
    </p:spTree>
    <p:extLst>
      <p:ext uri="{BB962C8B-B14F-4D97-AF65-F5344CB8AC3E}">
        <p14:creationId xmlns:p14="http://schemas.microsoft.com/office/powerpoint/2010/main" val="2840028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 uri="{C183D7F6-B498-43B3-948B-1728B52AA6E4}">
                <adec:decorative xmlns:adec="http://schemas.microsoft.com/office/drawing/2017/decorative" val="1"/>
              </a:ext>
            </a:extLst>
          </p:cNvPr>
          <p:cNvSpPr>
            <a:spLocks noGrp="1"/>
          </p:cNvSpPr>
          <p:nvPr>
            <p:ph type="title"/>
          </p:nvPr>
        </p:nvSpPr>
        <p:spPr>
          <a:xfrm>
            <a:off x="709612" y="130418"/>
            <a:ext cx="10772775" cy="973014"/>
          </a:xfrm>
        </p:spPr>
        <p:txBody>
          <a:bodyPr>
            <a:normAutofit/>
          </a:bodyPr>
          <a:lstStyle/>
          <a:p>
            <a:r>
              <a:rPr lang="en-US"/>
              <a:t>Future Directions</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a:xfrm>
            <a:off x="609600" y="1646238"/>
            <a:ext cx="10972800" cy="5679595"/>
          </a:xfrm>
        </p:spPr>
        <p:txBody>
          <a:bodyPr>
            <a:normAutofit fontScale="25000" lnSpcReduction="20000"/>
          </a:bodyPr>
          <a:lstStyle/>
          <a:p>
            <a:pPr marL="342900" lvl="1" indent="-342900">
              <a:lnSpc>
                <a:spcPct val="120000"/>
              </a:lnSpc>
              <a:buClr>
                <a:schemeClr val="tx2"/>
              </a:buClr>
              <a:buSzPct val="150000"/>
              <a:buFont typeface="Arial" pitchFamily="34" charset="0"/>
              <a:buChar char="•"/>
            </a:pPr>
            <a:r>
              <a:rPr lang="en-US" sz="9600" dirty="0"/>
              <a:t>Do certain types of </a:t>
            </a:r>
            <a:r>
              <a:rPr lang="en-US" sz="9600" dirty="0" err="1"/>
              <a:t>teamlets</a:t>
            </a:r>
            <a:r>
              <a:rPr lang="en-US" sz="9600" dirty="0"/>
              <a:t>, teams, or </a:t>
            </a:r>
            <a:r>
              <a:rPr lang="en-US" sz="9600" dirty="0" err="1"/>
              <a:t>teamlets</a:t>
            </a:r>
            <a:r>
              <a:rPr lang="en-US" sz="9600" dirty="0"/>
              <a:t> within teams achieve higher performance?</a:t>
            </a:r>
          </a:p>
          <a:p>
            <a:pPr marL="342900" lvl="1" indent="-342900">
              <a:lnSpc>
                <a:spcPct val="120000"/>
              </a:lnSpc>
              <a:buClr>
                <a:schemeClr val="tx2"/>
              </a:buClr>
              <a:buSzPct val="150000"/>
              <a:buFont typeface="Arial" pitchFamily="34" charset="0"/>
              <a:buChar char="•"/>
            </a:pPr>
            <a:r>
              <a:rPr lang="en-US" sz="9600" dirty="0"/>
              <a:t>Use different outcomes and/or a different method to assess burnout.</a:t>
            </a:r>
          </a:p>
          <a:p>
            <a:pPr marL="342900" lvl="1" indent="-342900">
              <a:lnSpc>
                <a:spcPct val="120000"/>
              </a:lnSpc>
              <a:buClr>
                <a:schemeClr val="tx2"/>
              </a:buClr>
              <a:buSzPct val="150000"/>
              <a:buFont typeface="Arial" pitchFamily="34" charset="0"/>
              <a:buChar char="•"/>
            </a:pPr>
            <a:r>
              <a:rPr lang="en-US" sz="9600" dirty="0"/>
              <a:t>Is patient experience better with </a:t>
            </a:r>
            <a:r>
              <a:rPr lang="en-US" sz="9600" dirty="0" err="1"/>
              <a:t>teamlets</a:t>
            </a:r>
            <a:r>
              <a:rPr lang="en-US" sz="9600" dirty="0"/>
              <a:t>?</a:t>
            </a:r>
          </a:p>
          <a:p>
            <a:pPr marL="342900" lvl="1" indent="-342900">
              <a:lnSpc>
                <a:spcPct val="120000"/>
              </a:lnSpc>
              <a:buClr>
                <a:schemeClr val="tx2"/>
              </a:buClr>
              <a:buSzPct val="150000"/>
              <a:buFont typeface="Arial" pitchFamily="34" charset="0"/>
              <a:buChar char="•"/>
            </a:pPr>
            <a:r>
              <a:rPr lang="en-US" sz="9600" dirty="0"/>
              <a:t>Is staff member experience better (and/or turnover lower) with </a:t>
            </a:r>
            <a:r>
              <a:rPr lang="en-US" sz="9600" dirty="0" err="1"/>
              <a:t>teamlets</a:t>
            </a:r>
            <a:r>
              <a:rPr lang="en-US" sz="9600" dirty="0"/>
              <a:t>?</a:t>
            </a:r>
          </a:p>
          <a:p>
            <a:pPr marL="342900" lvl="1" indent="-342900">
              <a:lnSpc>
                <a:spcPct val="120000"/>
              </a:lnSpc>
              <a:buClr>
                <a:schemeClr val="tx2"/>
              </a:buClr>
              <a:buSzPct val="150000"/>
              <a:buFont typeface="Arial" pitchFamily="34" charset="0"/>
              <a:buChar char="•"/>
            </a:pPr>
            <a:r>
              <a:rPr lang="en-US" sz="9600" dirty="0"/>
              <a:t>Further interview-based work to explore characteristics of high-performing </a:t>
            </a:r>
            <a:r>
              <a:rPr lang="en-US" sz="9600" dirty="0" err="1"/>
              <a:t>teamlets</a:t>
            </a:r>
            <a:r>
              <a:rPr lang="en-US" sz="9600" dirty="0"/>
              <a:t>.</a:t>
            </a:r>
          </a:p>
          <a:p>
            <a:pPr marL="342900" lvl="2" indent="-342900">
              <a:lnSpc>
                <a:spcPct val="120000"/>
              </a:lnSpc>
              <a:buSzPct val="150000"/>
              <a:buFont typeface="Arial" pitchFamily="34" charset="0"/>
              <a:buChar char="•"/>
            </a:pPr>
            <a:r>
              <a:rPr lang="en-US" sz="9600" dirty="0"/>
              <a:t>Consider using Qualitative Comparative Analysis (QC) as the analytic method to identify configurations of characteristics of high-performing </a:t>
            </a:r>
            <a:r>
              <a:rPr lang="en-US" sz="9600" dirty="0" err="1"/>
              <a:t>teamlets</a:t>
            </a:r>
            <a:r>
              <a:rPr lang="en-US" sz="9600" dirty="0"/>
              <a:t>.</a:t>
            </a:r>
          </a:p>
          <a:p>
            <a:pPr marL="800100" lvl="4" indent="-342900">
              <a:buClr>
                <a:schemeClr val="tx2"/>
              </a:buClr>
              <a:buSzPct val="150000"/>
              <a:buFont typeface="Arial" pitchFamily="34" charset="0"/>
              <a:buChar char="•"/>
            </a:pPr>
            <a:r>
              <a:rPr lang="en-US" sz="7200" dirty="0"/>
              <a:t>Chen MA, </a:t>
            </a:r>
            <a:r>
              <a:rPr lang="en-US" sz="7200" dirty="0" err="1"/>
              <a:t>Rubinson</a:t>
            </a:r>
            <a:r>
              <a:rPr lang="en-US" sz="7200" dirty="0"/>
              <a:t> C, O'Donnell EM, Li J, Bodenheimer T, Casalino LP. High-Performing </a:t>
            </a:r>
            <a:r>
              <a:rPr lang="en-US" sz="7200" dirty="0" err="1"/>
              <a:t>Teamlets</a:t>
            </a:r>
            <a:r>
              <a:rPr lang="en-US" sz="7200" dirty="0"/>
              <a:t> in Primary Care: A Qualitative Comparative Analysis. Journal of the American Board of Family Medicine : JABFM. 2024;37(1):105-111.</a:t>
            </a:r>
          </a:p>
          <a:p>
            <a:pPr marL="342900" lvl="3" indent="-342900">
              <a:buClr>
                <a:schemeClr val="tx2"/>
              </a:buClr>
              <a:buSzPct val="150000"/>
              <a:buFont typeface="Arial" pitchFamily="34" charset="0"/>
              <a:buChar char="•"/>
            </a:pPr>
            <a:endParaRPr lang="en-US" sz="3700" dirty="0"/>
          </a:p>
          <a:p>
            <a:pPr lvl="1">
              <a:buSzPct val="100000"/>
              <a:buFont typeface="Wingdings" pitchFamily="2" charset="2"/>
              <a:buChar char="Ø"/>
            </a:pPr>
            <a:endParaRPr lang="en-US" dirty="0"/>
          </a:p>
        </p:txBody>
      </p:sp>
      <p:sp>
        <p:nvSpPr>
          <p:cNvPr id="3" name="Slide Number Placeholder 2">
            <a:extLst>
              <a:ext uri="{FF2B5EF4-FFF2-40B4-BE49-F238E27FC236}">
                <a16:creationId xmlns:a16="http://schemas.microsoft.com/office/drawing/2014/main" id="{F69EFD7F-3ED9-54FA-C729-7C614CCA7D99}"/>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38</a:t>
            </a:fld>
            <a:endParaRPr lang="en-US"/>
          </a:p>
        </p:txBody>
      </p:sp>
    </p:spTree>
    <p:extLst>
      <p:ext uri="{BB962C8B-B14F-4D97-AF65-F5344CB8AC3E}">
        <p14:creationId xmlns:p14="http://schemas.microsoft.com/office/powerpoint/2010/main" val="2491427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Presentation 3</a:t>
            </a:r>
          </a:p>
        </p:txBody>
      </p:sp>
      <p:sp>
        <p:nvSpPr>
          <p:cNvPr id="7" name="Title 5">
            <a:extLst>
              <a:ext uri="{FF2B5EF4-FFF2-40B4-BE49-F238E27FC236}">
                <a16:creationId xmlns:a16="http://schemas.microsoft.com/office/drawing/2014/main" id="{5D082444-AE4C-51E5-931E-28893BAB7020}"/>
              </a:ext>
            </a:extLst>
          </p:cNvPr>
          <p:cNvSpPr txBox="1">
            <a:spLocks/>
          </p:cNvSpPr>
          <p:nvPr/>
        </p:nvSpPr>
        <p:spPr>
          <a:xfrm>
            <a:off x="1150706" y="1201696"/>
            <a:ext cx="9493321" cy="19796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baseline="0">
                <a:solidFill>
                  <a:schemeClr val="bg1"/>
                </a:solidFill>
                <a:latin typeface="+mj-lt"/>
                <a:ea typeface="+mj-ea"/>
                <a:cs typeface="+mj-cs"/>
              </a:defRPr>
            </a:lvl1pPr>
          </a:lstStyle>
          <a:p>
            <a:pPr>
              <a:defRPr/>
            </a:pPr>
            <a:r>
              <a:rPr lang="en-US" sz="2800">
                <a:solidFill>
                  <a:srgbClr val="000000"/>
                </a:solidFill>
                <a:effectLst/>
                <a:ea typeface="Calibri" panose="020F0502020204030204" pitchFamily="34" charset="0"/>
                <a:cs typeface="Arial" panose="020B0604020202020204" pitchFamily="34" charset="0"/>
              </a:rPr>
              <a:t>Impact of Team Configuration and Team Stability on Primary Care Quality</a:t>
            </a:r>
          </a:p>
          <a:p>
            <a:pPr>
              <a:defRPr/>
            </a:pPr>
            <a:endParaRPr lang="en-US" sz="2800">
              <a:solidFill>
                <a:schemeClr val="tx1"/>
              </a:solidFill>
            </a:endParaRPr>
          </a:p>
        </p:txBody>
      </p:sp>
      <p:pic>
        <p:nvPicPr>
          <p:cNvPr id="1026" name="Picture 2" descr="This is a photo of Sylvia Hysong.">
            <a:extLst>
              <a:ext uri="{FF2B5EF4-FFF2-40B4-BE49-F238E27FC236}">
                <a16:creationId xmlns:a16="http://schemas.microsoft.com/office/drawing/2014/main" id="{B6320DB0-6618-947D-5CE3-0EBF9A8781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2719" y="2959291"/>
            <a:ext cx="3383280" cy="33856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Text Placeholder 6">
            <a:extLst>
              <a:ext uri="{FF2B5EF4-FFF2-40B4-BE49-F238E27FC236}">
                <a16:creationId xmlns:a16="http://schemas.microsoft.com/office/drawing/2014/main" id="{5E211100-9E63-323E-0DD5-E6084252DFEF}"/>
              </a:ext>
            </a:extLst>
          </p:cNvPr>
          <p:cNvSpPr txBox="1">
            <a:spLocks/>
          </p:cNvSpPr>
          <p:nvPr/>
        </p:nvSpPr>
        <p:spPr>
          <a:xfrm>
            <a:off x="6345956" y="4046191"/>
            <a:ext cx="4901164" cy="21031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a:solidFill>
                  <a:srgbClr val="000000"/>
                </a:solidFill>
                <a:effectLst/>
                <a:latin typeface="+mj-lt"/>
                <a:ea typeface="Calibri" panose="020F0502020204030204" pitchFamily="34" charset="0"/>
                <a:cs typeface="Arial" panose="020B0604020202020204" pitchFamily="34" charset="0"/>
              </a:rPr>
              <a:t>Sylvia Hysong, PhD </a:t>
            </a:r>
          </a:p>
          <a:p>
            <a:pPr marL="0" indent="0">
              <a:buNone/>
              <a:defRPr/>
            </a:pPr>
            <a:r>
              <a:rPr lang="en-US" sz="2400" dirty="0">
                <a:solidFill>
                  <a:srgbClr val="000000"/>
                </a:solidFill>
                <a:effectLst/>
                <a:latin typeface="+mj-lt"/>
                <a:ea typeface="Calibri" panose="020F0502020204030204" pitchFamily="34" charset="0"/>
                <a:cs typeface="Arial" panose="020B0604020202020204" pitchFamily="34" charset="0"/>
              </a:rPr>
              <a:t>Baylor College of Medicine</a:t>
            </a:r>
            <a:endParaRPr lang="en-US" sz="2400" dirty="0">
              <a:latin typeface="+mj-lt"/>
            </a:endParaRPr>
          </a:p>
        </p:txBody>
      </p:sp>
      <p:sp>
        <p:nvSpPr>
          <p:cNvPr id="3" name="Slide Number Placeholder 2">
            <a:extLst>
              <a:ext uri="{FF2B5EF4-FFF2-40B4-BE49-F238E27FC236}">
                <a16:creationId xmlns:a16="http://schemas.microsoft.com/office/drawing/2014/main" id="{CD3C4F08-9B14-9B75-9D71-1E9E6690DBCF}"/>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39</a:t>
            </a:fld>
            <a:endParaRPr lang="en-US"/>
          </a:p>
        </p:txBody>
      </p:sp>
    </p:spTree>
    <p:extLst>
      <p:ext uri="{BB962C8B-B14F-4D97-AF65-F5344CB8AC3E}">
        <p14:creationId xmlns:p14="http://schemas.microsoft.com/office/powerpoint/2010/main" val="152121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27A0A-E1C4-017B-D3CF-FB62B3D6C9DA}"/>
              </a:ext>
            </a:extLst>
          </p:cNvPr>
          <p:cNvSpPr txBox="1">
            <a:spLocks noGrp="1"/>
          </p:cNvSpPr>
          <p:nvPr>
            <p:ph type="title" idx="4294967295"/>
          </p:nvPr>
        </p:nvSpPr>
        <p:spPr>
          <a:xfrm>
            <a:off x="1386841" y="308610"/>
            <a:ext cx="876299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n-lt"/>
                <a:ea typeface="+mn-ea"/>
                <a:cs typeface="+mn-cs"/>
              </a:rPr>
              <a:t>AHRQ’s 1999 Authorization</a:t>
            </a:r>
          </a:p>
        </p:txBody>
      </p:sp>
      <p:pic>
        <p:nvPicPr>
          <p:cNvPr id="6" name="Content Placeholder 5" descr="the title page of the Act describing AHRQ’s 1999 authorization">
            <a:extLst>
              <a:ext uri="{FF2B5EF4-FFF2-40B4-BE49-F238E27FC236}">
                <a16:creationId xmlns:a16="http://schemas.microsoft.com/office/drawing/2014/main" id="{B62306BE-7C2E-65C5-7C53-99662F8B6D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6841" y="1282480"/>
            <a:ext cx="4389120" cy="5256432"/>
          </a:xfrm>
          <a:prstGeom prst="rect">
            <a:avLst/>
          </a:prstGeom>
        </p:spPr>
      </p:pic>
      <p:grpSp>
        <p:nvGrpSpPr>
          <p:cNvPr id="3" name="Group 2" descr="Text from the Act describing AHRQ’s 1999 authorization">
            <a:extLst>
              <a:ext uri="{FF2B5EF4-FFF2-40B4-BE49-F238E27FC236}">
                <a16:creationId xmlns:a16="http://schemas.microsoft.com/office/drawing/2014/main" id="{0CAACD5E-CBF7-3EC2-E22C-2E3153669A9B}"/>
              </a:ext>
            </a:extLst>
          </p:cNvPr>
          <p:cNvGrpSpPr/>
          <p:nvPr/>
        </p:nvGrpSpPr>
        <p:grpSpPr>
          <a:xfrm>
            <a:off x="6416041" y="2534479"/>
            <a:ext cx="5056028" cy="3239295"/>
            <a:chOff x="6661809" y="2435087"/>
            <a:chExt cx="5056028" cy="3239295"/>
          </a:xfrm>
        </p:grpSpPr>
        <p:pic>
          <p:nvPicPr>
            <p:cNvPr id="8" name="Picture 7">
              <a:extLst>
                <a:ext uri="{FF2B5EF4-FFF2-40B4-BE49-F238E27FC236}">
                  <a16:creationId xmlns:a16="http://schemas.microsoft.com/office/drawing/2014/main" id="{E38AB177-D33F-B5BB-2458-29BCC1A4CC65}"/>
                </a:ext>
              </a:extLst>
            </p:cNvPr>
            <p:cNvPicPr>
              <a:picLocks noChangeAspect="1"/>
            </p:cNvPicPr>
            <p:nvPr/>
          </p:nvPicPr>
          <p:blipFill rotWithShape="1">
            <a:blip r:embed="rId4">
              <a:extLst>
                <a:ext uri="{28A0092B-C50C-407E-A947-70E740481C1C}">
                  <a14:useLocalDpi xmlns:a14="http://schemas.microsoft.com/office/drawing/2010/main" val="0"/>
                </a:ext>
              </a:extLst>
            </a:blip>
            <a:srcRect t="5063" b="-1"/>
            <a:stretch/>
          </p:blipFill>
          <p:spPr>
            <a:xfrm>
              <a:off x="6661809" y="2435087"/>
              <a:ext cx="5056028" cy="1003852"/>
            </a:xfrm>
            <a:prstGeom prst="rect">
              <a:avLst/>
            </a:prstGeom>
          </p:spPr>
        </p:pic>
        <p:pic>
          <p:nvPicPr>
            <p:cNvPr id="10" name="Picture 9">
              <a:extLst>
                <a:ext uri="{FF2B5EF4-FFF2-40B4-BE49-F238E27FC236}">
                  <a16:creationId xmlns:a16="http://schemas.microsoft.com/office/drawing/2014/main" id="{0098C50E-5DEF-1B92-5CA0-94159520CA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504" y="3230880"/>
              <a:ext cx="4985732" cy="2443502"/>
            </a:xfrm>
            <a:prstGeom prst="rect">
              <a:avLst/>
            </a:prstGeom>
          </p:spPr>
        </p:pic>
      </p:grpSp>
      <p:sp>
        <p:nvSpPr>
          <p:cNvPr id="4" name="Slide Number Placeholder 3">
            <a:extLst>
              <a:ext uri="{FF2B5EF4-FFF2-40B4-BE49-F238E27FC236}">
                <a16:creationId xmlns:a16="http://schemas.microsoft.com/office/drawing/2014/main" id="{747B456B-C291-E0BB-2946-D23D2AB0474B}"/>
              </a:ext>
              <a:ext uri="{C183D7F6-B498-43B3-948B-1728B52AA6E4}">
                <adec:decorative xmlns:adec="http://schemas.microsoft.com/office/drawing/2017/decorative" val="1"/>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85F5B7A5-34A7-4AB0-A34F-A4DF2002FA98}" type="slidenum">
              <a:rPr lang="en-US" smtClean="0"/>
              <a:pPr>
                <a:spcAft>
                  <a:spcPts val="600"/>
                </a:spcAft>
              </a:pPr>
              <a:t>4</a:t>
            </a:fld>
            <a:endParaRPr lang="en-US"/>
          </a:p>
        </p:txBody>
      </p:sp>
    </p:spTree>
    <p:extLst>
      <p:ext uri="{BB962C8B-B14F-4D97-AF65-F5344CB8AC3E}">
        <p14:creationId xmlns:p14="http://schemas.microsoft.com/office/powerpoint/2010/main" val="4041782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Acknowledgements</a:t>
            </a:r>
          </a:p>
        </p:txBody>
      </p:sp>
      <p:sp>
        <p:nvSpPr>
          <p:cNvPr id="4" name="Content Placeholder 2">
            <a:extLst>
              <a:ext uri="{FF2B5EF4-FFF2-40B4-BE49-F238E27FC236}">
                <a16:creationId xmlns:a16="http://schemas.microsoft.com/office/drawing/2014/main" id="{AACD74D6-8A25-03F9-1260-E8D867ECF748}"/>
              </a:ext>
            </a:extLst>
          </p:cNvPr>
          <p:cNvSpPr>
            <a:spLocks noGrp="1"/>
          </p:cNvSpPr>
          <p:nvPr>
            <p:ph idx="1"/>
          </p:nvPr>
        </p:nvSpPr>
        <p:spPr>
          <a:xfrm>
            <a:off x="609600" y="1646237"/>
            <a:ext cx="5638800" cy="4710113"/>
          </a:xfrm>
        </p:spPr>
        <p:txBody>
          <a:bodyPr>
            <a:normAutofit lnSpcReduction="10000"/>
          </a:bodyPr>
          <a:lstStyle/>
          <a:p>
            <a:pPr marL="0" indent="0">
              <a:buNone/>
            </a:pPr>
            <a:r>
              <a:rPr lang="en-US" sz="2000" b="1" dirty="0"/>
              <a:t>Research Team</a:t>
            </a:r>
          </a:p>
          <a:p>
            <a:r>
              <a:rPr lang="en-US" sz="2000" dirty="0"/>
              <a:t>Principal investigator: Sylvia J. Hysong, Ph.D. </a:t>
            </a:r>
          </a:p>
          <a:p>
            <a:r>
              <a:rPr lang="en-US" sz="2000" dirty="0"/>
              <a:t>Co-investigators: </a:t>
            </a:r>
          </a:p>
          <a:p>
            <a:pPr lvl="1"/>
            <a:r>
              <a:rPr lang="en-US" sz="2000" dirty="0"/>
              <a:t>Kelley Arredondo, Ph.D.</a:t>
            </a:r>
          </a:p>
          <a:p>
            <a:pPr lvl="1"/>
            <a:r>
              <a:rPr lang="en-US" sz="2000" dirty="0"/>
              <a:t>Joshua Hamer, Ph.D. </a:t>
            </a:r>
          </a:p>
          <a:p>
            <a:pPr lvl="1"/>
            <a:r>
              <a:rPr lang="en-US" sz="2000" dirty="0"/>
              <a:t>Ashley M. Hughes, Ph.D.</a:t>
            </a:r>
          </a:p>
          <a:p>
            <a:pPr lvl="1"/>
            <a:r>
              <a:rPr lang="en-US" sz="2000" dirty="0"/>
              <a:t>Houston F. Lester, Ph.D. </a:t>
            </a:r>
          </a:p>
          <a:p>
            <a:pPr lvl="1"/>
            <a:r>
              <a:rPr lang="en-US" sz="2000" dirty="0"/>
              <a:t>Laura A. Petersen, M.D., M.P.H.</a:t>
            </a:r>
          </a:p>
          <a:p>
            <a:pPr lvl="1"/>
            <a:r>
              <a:rPr lang="en-US" sz="2000" dirty="0"/>
              <a:t>LeChauncy Woodard, L.,  M.D., </a:t>
            </a:r>
          </a:p>
          <a:p>
            <a:r>
              <a:rPr lang="en-US" sz="2000" dirty="0"/>
              <a:t>Consultant: Frederick L. Oswald, Ph.D.</a:t>
            </a:r>
          </a:p>
          <a:p>
            <a:r>
              <a:rPr lang="en-US" sz="2000" dirty="0"/>
              <a:t>Study coordinator: Richard P. SoRelle, B.S.</a:t>
            </a:r>
          </a:p>
          <a:p>
            <a:r>
              <a:rPr lang="en-US" sz="2000" dirty="0"/>
              <a:t>Research assistant: Tran Pham, M.S., M.D.</a:t>
            </a:r>
          </a:p>
        </p:txBody>
      </p:sp>
      <p:sp>
        <p:nvSpPr>
          <p:cNvPr id="5" name="Content Placeholder 5">
            <a:extLst>
              <a:ext uri="{FF2B5EF4-FFF2-40B4-BE49-F238E27FC236}">
                <a16:creationId xmlns:a16="http://schemas.microsoft.com/office/drawing/2014/main" id="{10757E7C-859B-28DC-63AD-20629FFBA495}"/>
              </a:ext>
            </a:extLst>
          </p:cNvPr>
          <p:cNvSpPr txBox="1">
            <a:spLocks/>
          </p:cNvSpPr>
          <p:nvPr/>
        </p:nvSpPr>
        <p:spPr>
          <a:xfrm>
            <a:off x="6248400" y="1646237"/>
            <a:ext cx="4956048" cy="3684588"/>
          </a:xfrm>
          <a:prstGeom prst="rect">
            <a:avLst/>
          </a:prstGeom>
        </p:spPr>
        <p:txBody>
          <a:bodyPr>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t>Funding</a:t>
            </a:r>
          </a:p>
          <a:p>
            <a:r>
              <a:rPr lang="en-US" sz="2000" dirty="0"/>
              <a:t>Agency for Healthcare Research &amp; Quality, grant # AHRQ 1 R01 HS 025982</a:t>
            </a:r>
          </a:p>
          <a:p>
            <a:r>
              <a:rPr lang="en-US" sz="2000" dirty="0"/>
              <a:t>U.S. Department of Veterans Affairs Health Services Research &amp; Development Service, grant # CIN 13-413</a:t>
            </a:r>
          </a:p>
          <a:p>
            <a:endParaRPr lang="en-US" dirty="0"/>
          </a:p>
        </p:txBody>
      </p:sp>
      <p:grpSp>
        <p:nvGrpSpPr>
          <p:cNvPr id="6" name="Group 5" descr="These are the logos for Baylor College of Medicine, Department of Veterans Affairs, and IQUEST.">
            <a:extLst>
              <a:ext uri="{FF2B5EF4-FFF2-40B4-BE49-F238E27FC236}">
                <a16:creationId xmlns:a16="http://schemas.microsoft.com/office/drawing/2014/main" id="{F2549EF7-1FE8-D698-68A6-2EDCC1647172}"/>
              </a:ext>
            </a:extLst>
          </p:cNvPr>
          <p:cNvGrpSpPr/>
          <p:nvPr/>
        </p:nvGrpSpPr>
        <p:grpSpPr>
          <a:xfrm>
            <a:off x="7553468" y="4495800"/>
            <a:ext cx="2657332" cy="1600200"/>
            <a:chOff x="7553468" y="4495800"/>
            <a:chExt cx="2657332" cy="1600200"/>
          </a:xfrm>
        </p:grpSpPr>
        <p:pic>
          <p:nvPicPr>
            <p:cNvPr id="9" name="Picture 8">
              <a:extLst>
                <a:ext uri="{FF2B5EF4-FFF2-40B4-BE49-F238E27FC236}">
                  <a16:creationId xmlns:a16="http://schemas.microsoft.com/office/drawing/2014/main" id="{F22FDAFA-3121-2FF9-51DB-F113CD2A50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4495800"/>
              <a:ext cx="722376" cy="722376"/>
            </a:xfrm>
            <a:prstGeom prst="rect">
              <a:avLst/>
            </a:prstGeom>
          </p:spPr>
        </p:pic>
        <p:pic>
          <p:nvPicPr>
            <p:cNvPr id="8" name="Picture 7">
              <a:extLst>
                <a:ext uri="{FF2B5EF4-FFF2-40B4-BE49-F238E27FC236}">
                  <a16:creationId xmlns:a16="http://schemas.microsoft.com/office/drawing/2014/main" id="{B460ADDF-A25C-74B1-C5D2-D5BE9B793581}"/>
                </a:ext>
              </a:extLst>
            </p:cNvPr>
            <p:cNvPicPr>
              <a:picLocks noChangeAspect="1"/>
            </p:cNvPicPr>
            <p:nvPr/>
          </p:nvPicPr>
          <p:blipFill>
            <a:blip r:embed="rId3"/>
            <a:stretch>
              <a:fillRect/>
            </a:stretch>
          </p:blipFill>
          <p:spPr>
            <a:xfrm>
              <a:off x="8775185" y="4496697"/>
              <a:ext cx="1283215" cy="718600"/>
            </a:xfrm>
            <a:prstGeom prst="rect">
              <a:avLst/>
            </a:prstGeom>
          </p:spPr>
        </p:pic>
        <p:pic>
          <p:nvPicPr>
            <p:cNvPr id="7" name="Picture 6">
              <a:extLst>
                <a:ext uri="{FF2B5EF4-FFF2-40B4-BE49-F238E27FC236}">
                  <a16:creationId xmlns:a16="http://schemas.microsoft.com/office/drawing/2014/main" id="{6C51279A-DA25-A41A-EC5F-03F52E581F22}"/>
                </a:ext>
              </a:extLst>
            </p:cNvPr>
            <p:cNvPicPr>
              <a:picLocks noChangeAspect="1"/>
            </p:cNvPicPr>
            <p:nvPr/>
          </p:nvPicPr>
          <p:blipFill>
            <a:blip r:embed="rId4"/>
            <a:stretch>
              <a:fillRect/>
            </a:stretch>
          </p:blipFill>
          <p:spPr>
            <a:xfrm>
              <a:off x="7553468" y="5376307"/>
              <a:ext cx="2657332" cy="719693"/>
            </a:xfrm>
            <a:prstGeom prst="rect">
              <a:avLst/>
            </a:prstGeom>
          </p:spPr>
        </p:pic>
      </p:grpSp>
      <p:sp>
        <p:nvSpPr>
          <p:cNvPr id="3" name="Slide Number Placeholder 2">
            <a:extLst>
              <a:ext uri="{FF2B5EF4-FFF2-40B4-BE49-F238E27FC236}">
                <a16:creationId xmlns:a16="http://schemas.microsoft.com/office/drawing/2014/main" id="{3745B883-853A-BB81-4F70-E2BFE81CD20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40</a:t>
            </a:fld>
            <a:endParaRPr lang="en-US" dirty="0"/>
          </a:p>
        </p:txBody>
      </p:sp>
    </p:spTree>
    <p:extLst>
      <p:ext uri="{BB962C8B-B14F-4D97-AF65-F5344CB8AC3E}">
        <p14:creationId xmlns:p14="http://schemas.microsoft.com/office/powerpoint/2010/main" val="1549957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dirty="0"/>
              <a:t>Bottom Line Up Front</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r>
              <a:rPr lang="en-US" dirty="0"/>
              <a:t>Primary care quality can be measured and prioritized according to value</a:t>
            </a:r>
          </a:p>
          <a:p>
            <a:r>
              <a:rPr lang="en-US" dirty="0"/>
              <a:t>Team configuration can be measured unobtrusively through network approaches</a:t>
            </a:r>
          </a:p>
          <a:p>
            <a:r>
              <a:rPr lang="en-US" dirty="0"/>
              <a:t>Team configuration matters and impacts primary care quality and access</a:t>
            </a:r>
          </a:p>
          <a:p>
            <a:r>
              <a:rPr lang="en-US" dirty="0"/>
              <a:t>Changes to team configurations over time impacts access of care</a:t>
            </a:r>
          </a:p>
          <a:p>
            <a:endParaRPr lang="en-US" dirty="0"/>
          </a:p>
        </p:txBody>
      </p:sp>
      <p:sp>
        <p:nvSpPr>
          <p:cNvPr id="3" name="Slide Number Placeholder 2">
            <a:extLst>
              <a:ext uri="{FF2B5EF4-FFF2-40B4-BE49-F238E27FC236}">
                <a16:creationId xmlns:a16="http://schemas.microsoft.com/office/drawing/2014/main" id="{3745B883-853A-BB81-4F70-E2BFE81CD20C}"/>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41</a:t>
            </a:fld>
            <a:endParaRPr lang="en-US" dirty="0"/>
          </a:p>
        </p:txBody>
      </p:sp>
    </p:spTree>
    <p:extLst>
      <p:ext uri="{BB962C8B-B14F-4D97-AF65-F5344CB8AC3E}">
        <p14:creationId xmlns:p14="http://schemas.microsoft.com/office/powerpoint/2010/main" val="3150745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p:txBody>
          <a:bodyPr>
            <a:normAutofit fontScale="90000"/>
          </a:bodyPr>
          <a:lstStyle/>
          <a:p>
            <a:r>
              <a:rPr lang="en-US" dirty="0"/>
              <a:t>Study Objectives</a:t>
            </a:r>
          </a:p>
        </p:txBody>
      </p:sp>
      <p:sp>
        <p:nvSpPr>
          <p:cNvPr id="4" name="Content Placeholder 2">
            <a:extLst>
              <a:ext uri="{FF2B5EF4-FFF2-40B4-BE49-F238E27FC236}">
                <a16:creationId xmlns:a16="http://schemas.microsoft.com/office/drawing/2014/main" id="{DBF4CA12-21B6-61E5-8A92-CB85F1666BE1}"/>
              </a:ext>
            </a:extLst>
          </p:cNvPr>
          <p:cNvSpPr>
            <a:spLocks noGrp="1"/>
          </p:cNvSpPr>
          <p:nvPr>
            <p:ph idx="1"/>
          </p:nvPr>
        </p:nvSpPr>
        <p:spPr>
          <a:xfrm>
            <a:off x="609600" y="1646238"/>
            <a:ext cx="10972800" cy="4906962"/>
          </a:xfrm>
        </p:spPr>
        <p:txBody>
          <a:bodyPr>
            <a:normAutofit fontScale="92500" lnSpcReduction="20000"/>
          </a:bodyPr>
          <a:lstStyle/>
          <a:p>
            <a:pPr marL="514350" indent="-514350">
              <a:buFont typeface="+mj-lt"/>
              <a:buAutoNum type="arabicPeriod"/>
            </a:pPr>
            <a:r>
              <a:rPr lang="en-US" b="0" i="0" dirty="0">
                <a:effectLst/>
              </a:rPr>
              <a:t>Select a targeted set of clear, measurable, accountable, primary care performance metrics, prioritized according to their overall contribution and value to primary care. </a:t>
            </a:r>
            <a:endParaRPr lang="en-US" dirty="0"/>
          </a:p>
          <a:p>
            <a:pPr marL="514350" indent="-514350">
              <a:spcBef>
                <a:spcPts val="2400"/>
              </a:spcBef>
              <a:buFont typeface="+mj-lt"/>
              <a:buAutoNum type="arabicPeriod"/>
            </a:pPr>
            <a:r>
              <a:rPr lang="en-US" dirty="0"/>
              <a:t>Determine which primary care team configurations are associated with key clinical quality metrics indicative of high-quality primary care delivery.</a:t>
            </a:r>
          </a:p>
          <a:p>
            <a:pPr lvl="1"/>
            <a:r>
              <a:rPr lang="en-US" sz="2100" b="1" dirty="0"/>
              <a:t>Hypothesis 1: </a:t>
            </a:r>
            <a:r>
              <a:rPr lang="en-US" sz="2100" dirty="0"/>
              <a:t>Teams that adhere more closely to the recommended team configurations will exhibit better clinical outcomes than teams who deviate more egregiously.</a:t>
            </a:r>
          </a:p>
          <a:p>
            <a:pPr marL="514350" indent="-514350" algn="l">
              <a:spcBef>
                <a:spcPts val="2400"/>
              </a:spcBef>
              <a:buFont typeface="+mj-lt"/>
              <a:buAutoNum type="arabicPeriod"/>
            </a:pPr>
            <a:r>
              <a:rPr lang="en-US" dirty="0"/>
              <a:t>Examine the extent to which adherence, team stability, and role stability impact healthcare quality. </a:t>
            </a:r>
          </a:p>
          <a:p>
            <a:pPr lvl="1"/>
            <a:r>
              <a:rPr lang="en-US" sz="2100" b="1" dirty="0"/>
              <a:t>Hypothesis 2: </a:t>
            </a:r>
            <a:r>
              <a:rPr lang="en-US" sz="2100" dirty="0"/>
              <a:t>Teams that are more stable over time relative to teams who are less stable; specifically, teams whose clinical manager (RN) is more stable over time relative to teams whose RN is less stable</a:t>
            </a:r>
          </a:p>
        </p:txBody>
      </p:sp>
      <p:sp>
        <p:nvSpPr>
          <p:cNvPr id="3" name="Slide Number Placeholder 2">
            <a:extLst>
              <a:ext uri="{FF2B5EF4-FFF2-40B4-BE49-F238E27FC236}">
                <a16:creationId xmlns:a16="http://schemas.microsoft.com/office/drawing/2014/main" id="{0D101DEE-2083-35FF-54C3-F44710534493}"/>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42</a:t>
            </a:fld>
            <a:endParaRPr lang="en-US" dirty="0"/>
          </a:p>
        </p:txBody>
      </p:sp>
    </p:spTree>
    <p:extLst>
      <p:ext uri="{BB962C8B-B14F-4D97-AF65-F5344CB8AC3E}">
        <p14:creationId xmlns:p14="http://schemas.microsoft.com/office/powerpoint/2010/main" val="2899162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43D0-08AD-83CE-EC7C-2C213D018589}"/>
              </a:ext>
            </a:extLst>
          </p:cNvPr>
          <p:cNvSpPr>
            <a:spLocks noGrp="1"/>
          </p:cNvSpPr>
          <p:nvPr>
            <p:ph type="title"/>
          </p:nvPr>
        </p:nvSpPr>
        <p:spPr/>
        <p:txBody>
          <a:bodyPr>
            <a:normAutofit fontScale="90000"/>
          </a:bodyPr>
          <a:lstStyle/>
          <a:p>
            <a:r>
              <a:rPr lang="en-US" dirty="0"/>
              <a:t>Design and Participants</a:t>
            </a:r>
          </a:p>
        </p:txBody>
      </p:sp>
      <p:graphicFrame>
        <p:nvGraphicFramePr>
          <p:cNvPr id="4" name="Content Placeholder 3" descr="This graphic shows the study design and participants.">
            <a:extLst>
              <a:ext uri="{FF2B5EF4-FFF2-40B4-BE49-F238E27FC236}">
                <a16:creationId xmlns:a16="http://schemas.microsoft.com/office/drawing/2014/main" id="{1AB9D63A-2BE4-CD93-2DB6-3DC03B885DD4}"/>
              </a:ext>
            </a:extLst>
          </p:cNvPr>
          <p:cNvGraphicFramePr>
            <a:graphicFrameLocks noGrp="1"/>
          </p:cNvGraphicFramePr>
          <p:nvPr>
            <p:ph idx="1"/>
            <p:extLst>
              <p:ext uri="{D42A27DB-BD31-4B8C-83A1-F6EECF244321}">
                <p14:modId xmlns:p14="http://schemas.microsoft.com/office/powerpoint/2010/main" val="32994922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6EF05B8-F398-64E4-7DF4-82784A05248F}"/>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43</a:t>
            </a:fld>
            <a:endParaRPr lang="en-US" dirty="0"/>
          </a:p>
        </p:txBody>
      </p:sp>
    </p:spTree>
    <p:extLst>
      <p:ext uri="{BB962C8B-B14F-4D97-AF65-F5344CB8AC3E}">
        <p14:creationId xmlns:p14="http://schemas.microsoft.com/office/powerpoint/2010/main" val="1696277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A15E-31BA-4E46-B9A1-6357281E4BBF}"/>
              </a:ext>
            </a:extLst>
          </p:cNvPr>
          <p:cNvSpPr>
            <a:spLocks noGrp="1"/>
          </p:cNvSpPr>
          <p:nvPr>
            <p:ph type="title"/>
          </p:nvPr>
        </p:nvSpPr>
        <p:spPr>
          <a:xfrm>
            <a:off x="838200" y="143964"/>
            <a:ext cx="10515600" cy="959178"/>
          </a:xfrm>
        </p:spPr>
        <p:txBody>
          <a:bodyPr>
            <a:noAutofit/>
          </a:bodyPr>
          <a:lstStyle/>
          <a:p>
            <a:r>
              <a:rPr lang="en-US" dirty="0"/>
              <a:t>Overview of VHA and PACT Model</a:t>
            </a:r>
          </a:p>
        </p:txBody>
      </p:sp>
      <p:sp>
        <p:nvSpPr>
          <p:cNvPr id="10" name="TextBox 9">
            <a:extLst>
              <a:ext uri="{FF2B5EF4-FFF2-40B4-BE49-F238E27FC236}">
                <a16:creationId xmlns:a16="http://schemas.microsoft.com/office/drawing/2014/main" id="{86014FC4-D2A5-4AAD-981B-85816D244620}"/>
              </a:ext>
            </a:extLst>
          </p:cNvPr>
          <p:cNvSpPr txBox="1"/>
          <p:nvPr/>
        </p:nvSpPr>
        <p:spPr>
          <a:xfrm>
            <a:off x="940936" y="1320565"/>
            <a:ext cx="6022427" cy="2308324"/>
          </a:xfrm>
          <a:prstGeom prst="rect">
            <a:avLst/>
          </a:prstGeom>
          <a:noFill/>
        </p:spPr>
        <p:txBody>
          <a:bodyPr wrap="square" rtlCol="0">
            <a:spAutoFit/>
          </a:bodyPr>
          <a:lstStyle/>
          <a:p>
            <a:r>
              <a:rPr lang="en-US" sz="2400" b="1" dirty="0"/>
              <a:t>Veterans Health Administration (VHA)</a:t>
            </a:r>
          </a:p>
          <a:p>
            <a:pPr marL="342900" indent="-342900">
              <a:buFont typeface="Arial" panose="020B0604020202020204" pitchFamily="34" charset="0"/>
              <a:buChar char="•"/>
            </a:pPr>
            <a:r>
              <a:rPr lang="en-US" sz="2400" dirty="0"/>
              <a:t>1,293 health care facilities </a:t>
            </a:r>
          </a:p>
          <a:p>
            <a:pPr marL="800100" lvl="1" indent="-342900">
              <a:buFont typeface="Arial" panose="020B0604020202020204" pitchFamily="34" charset="0"/>
              <a:buChar char="•"/>
            </a:pPr>
            <a:r>
              <a:rPr lang="en-US" sz="2400" dirty="0"/>
              <a:t>171 VA Medical Centers</a:t>
            </a:r>
          </a:p>
          <a:p>
            <a:pPr marL="800100" lvl="1" indent="-342900">
              <a:buFont typeface="Arial" panose="020B0604020202020204" pitchFamily="34" charset="0"/>
              <a:buChar char="•"/>
            </a:pPr>
            <a:r>
              <a:rPr lang="en-US" sz="2400" dirty="0"/>
              <a:t>1,112 Outpatient sites of care</a:t>
            </a:r>
          </a:p>
          <a:p>
            <a:pPr marL="342900" indent="-342900">
              <a:buFont typeface="Arial" panose="020B0604020202020204" pitchFamily="34" charset="0"/>
              <a:buChar char="•"/>
            </a:pPr>
            <a:r>
              <a:rPr lang="en-US" sz="2400" dirty="0"/>
              <a:t>367,200 healthcare professionals &amp; staff</a:t>
            </a:r>
          </a:p>
          <a:p>
            <a:pPr marL="342900" indent="-342900">
              <a:buFont typeface="Arial" panose="020B0604020202020204" pitchFamily="34" charset="0"/>
              <a:buChar char="•"/>
            </a:pPr>
            <a:r>
              <a:rPr lang="en-US" sz="2400" dirty="0"/>
              <a:t>&gt; 9 million Veterans enrolled</a:t>
            </a:r>
            <a:r>
              <a:rPr lang="en-US" sz="2400" baseline="30000" dirty="0"/>
              <a:t>†</a:t>
            </a:r>
          </a:p>
        </p:txBody>
      </p:sp>
      <p:grpSp>
        <p:nvGrpSpPr>
          <p:cNvPr id="6" name="Group 5" descr="The first graphic is a map of the United States with the number of Veterans Health Administration health care centers, medical facilities, and outpatient sites in each region. The top right graphic depicts a veteran patient and the health care staff who they interact with in an encounter such as PCP, RN, LVN and clerk. The third graphic shows the ancillary staff who support each healthcare team.">
            <a:extLst>
              <a:ext uri="{FF2B5EF4-FFF2-40B4-BE49-F238E27FC236}">
                <a16:creationId xmlns:a16="http://schemas.microsoft.com/office/drawing/2014/main" id="{004D1B53-5252-F750-86A2-D4B222810F57}"/>
              </a:ext>
            </a:extLst>
          </p:cNvPr>
          <p:cNvGrpSpPr/>
          <p:nvPr/>
        </p:nvGrpSpPr>
        <p:grpSpPr>
          <a:xfrm>
            <a:off x="968874" y="1362240"/>
            <a:ext cx="10422918" cy="5145763"/>
            <a:chOff x="968874" y="1362240"/>
            <a:chExt cx="10422918" cy="5145763"/>
          </a:xfrm>
        </p:grpSpPr>
        <p:pic>
          <p:nvPicPr>
            <p:cNvPr id="14" name="Picture 13">
              <a:extLst>
                <a:ext uri="{FF2B5EF4-FFF2-40B4-BE49-F238E27FC236}">
                  <a16:creationId xmlns:a16="http://schemas.microsoft.com/office/drawing/2014/main" id="{E67B5DAE-844B-4235-B8D7-E6A9A2DEF699}"/>
                </a:ext>
              </a:extLst>
            </p:cNvPr>
            <p:cNvPicPr>
              <a:picLocks noChangeAspect="1"/>
            </p:cNvPicPr>
            <p:nvPr/>
          </p:nvPicPr>
          <p:blipFill>
            <a:blip r:embed="rId2"/>
            <a:stretch>
              <a:fillRect/>
            </a:stretch>
          </p:blipFill>
          <p:spPr>
            <a:xfrm>
              <a:off x="968874" y="3751969"/>
              <a:ext cx="4742670" cy="2702969"/>
            </a:xfrm>
            <a:prstGeom prst="rect">
              <a:avLst/>
            </a:prstGeom>
          </p:spPr>
        </p:pic>
        <p:graphicFrame>
          <p:nvGraphicFramePr>
            <p:cNvPr id="17" name="Diagram 16">
              <a:extLst>
                <a:ext uri="{FF2B5EF4-FFF2-40B4-BE49-F238E27FC236}">
                  <a16:creationId xmlns:a16="http://schemas.microsoft.com/office/drawing/2014/main" id="{16C1712A-DE0A-4E11-B2C2-2EE800124C7F}"/>
                </a:ext>
              </a:extLst>
            </p:cNvPr>
            <p:cNvGraphicFramePr/>
            <p:nvPr>
              <p:extLst>
                <p:ext uri="{D42A27DB-BD31-4B8C-83A1-F6EECF244321}">
                  <p14:modId xmlns:p14="http://schemas.microsoft.com/office/powerpoint/2010/main" val="3604380085"/>
                </p:ext>
              </p:extLst>
            </p:nvPr>
          </p:nvGraphicFramePr>
          <p:xfrm>
            <a:off x="7381486" y="1362240"/>
            <a:ext cx="4010306" cy="2182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2" name="Group 71">
              <a:extLst>
                <a:ext uri="{FF2B5EF4-FFF2-40B4-BE49-F238E27FC236}">
                  <a16:creationId xmlns:a16="http://schemas.microsoft.com/office/drawing/2014/main" id="{15D3033B-775A-08AE-76BF-3D98F72367D1}"/>
                </a:ext>
              </a:extLst>
            </p:cNvPr>
            <p:cNvGrpSpPr/>
            <p:nvPr/>
          </p:nvGrpSpPr>
          <p:grpSpPr>
            <a:xfrm>
              <a:off x="7550152" y="3698902"/>
              <a:ext cx="3672974" cy="2809101"/>
              <a:chOff x="1175532" y="3610378"/>
              <a:chExt cx="3672974" cy="2809101"/>
            </a:xfrm>
          </p:grpSpPr>
          <p:sp>
            <p:nvSpPr>
              <p:cNvPr id="21" name="Oval 20">
                <a:extLst>
                  <a:ext uri="{FF2B5EF4-FFF2-40B4-BE49-F238E27FC236}">
                    <a16:creationId xmlns:a16="http://schemas.microsoft.com/office/drawing/2014/main" id="{658E7DDC-BD9E-CEC0-808E-2FB071B9FA01}"/>
                  </a:ext>
                </a:extLst>
              </p:cNvPr>
              <p:cNvSpPr/>
              <p:nvPr/>
            </p:nvSpPr>
            <p:spPr>
              <a:xfrm>
                <a:off x="1505209" y="5600680"/>
                <a:ext cx="2995813" cy="818799"/>
              </a:xfrm>
              <a:prstGeom prst="ellipse">
                <a:avLst/>
              </a:prstGeom>
              <a:solidFill>
                <a:srgbClr val="45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latin typeface="Arial Narrow" panose="020B0606020202030204" pitchFamily="34" charset="0"/>
                  </a:rPr>
                  <a:t>Ancillary Team Members </a:t>
                </a:r>
                <a:br>
                  <a:rPr lang="en-US" sz="900" b="1" dirty="0">
                    <a:latin typeface="Arial Narrow" panose="020B0606020202030204" pitchFamily="34" charset="0"/>
                  </a:rPr>
                </a:br>
                <a:r>
                  <a:rPr lang="en-US" sz="900" b="1" dirty="0">
                    <a:latin typeface="Arial Narrow" panose="020B0606020202030204" pitchFamily="34" charset="0"/>
                  </a:rPr>
                  <a:t>(shared by every 3 teams) </a:t>
                </a:r>
                <a:br>
                  <a:rPr lang="en-US" sz="900" b="1" dirty="0">
                    <a:latin typeface="Arial Narrow" panose="020B0606020202030204" pitchFamily="34" charset="0"/>
                  </a:rPr>
                </a:br>
                <a:r>
                  <a:rPr lang="en-US" sz="900" dirty="0">
                    <a:latin typeface="Arial Narrow" panose="020B0606020202030204" pitchFamily="34" charset="0"/>
                  </a:rPr>
                  <a:t>Pharmacist, Nutritionist, Social Worker</a:t>
                </a:r>
              </a:p>
            </p:txBody>
          </p:sp>
          <p:cxnSp>
            <p:nvCxnSpPr>
              <p:cNvPr id="25" name="Straight Arrow Connector 24">
                <a:extLst>
                  <a:ext uri="{FF2B5EF4-FFF2-40B4-BE49-F238E27FC236}">
                    <a16:creationId xmlns:a16="http://schemas.microsoft.com/office/drawing/2014/main" id="{FB5AD881-8270-26C8-2F39-2C70967E65A4}"/>
                  </a:ext>
                </a:extLst>
              </p:cNvPr>
              <p:cNvCxnSpPr>
                <a:stCxn id="21" idx="0"/>
                <a:endCxn id="61" idx="4"/>
              </p:cNvCxnSpPr>
              <p:nvPr/>
            </p:nvCxnSpPr>
            <p:spPr>
              <a:xfrm flipV="1">
                <a:off x="3003116" y="5270802"/>
                <a:ext cx="1218078" cy="329878"/>
              </a:xfrm>
              <a:prstGeom prst="straightConnector1">
                <a:avLst/>
              </a:prstGeom>
              <a:solidFill>
                <a:srgbClr val="456295"/>
              </a:solid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6200DBAF-C376-206D-3B17-3A506C11C74D}"/>
                  </a:ext>
                </a:extLst>
              </p:cNvPr>
              <p:cNvCxnSpPr>
                <a:stCxn id="21" idx="0"/>
                <a:endCxn id="54" idx="4"/>
              </p:cNvCxnSpPr>
              <p:nvPr/>
            </p:nvCxnSpPr>
            <p:spPr>
              <a:xfrm flipV="1">
                <a:off x="3003116" y="4892723"/>
                <a:ext cx="8903" cy="707957"/>
              </a:xfrm>
              <a:prstGeom prst="straightConnector1">
                <a:avLst/>
              </a:prstGeom>
              <a:solidFill>
                <a:srgbClr val="456295"/>
              </a:solid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94DD30A6-29A5-4CC1-8E8C-248F14CEDA7D}"/>
                  </a:ext>
                </a:extLst>
              </p:cNvPr>
              <p:cNvCxnSpPr>
                <a:stCxn id="21" idx="0"/>
                <a:endCxn id="12" idx="4"/>
              </p:cNvCxnSpPr>
              <p:nvPr/>
            </p:nvCxnSpPr>
            <p:spPr>
              <a:xfrm flipH="1" flipV="1">
                <a:off x="1802844" y="5225881"/>
                <a:ext cx="1200272" cy="374799"/>
              </a:xfrm>
              <a:prstGeom prst="straightConnector1">
                <a:avLst/>
              </a:prstGeom>
              <a:solidFill>
                <a:srgbClr val="456295"/>
              </a:solid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68" name="Group 67">
                <a:extLst>
                  <a:ext uri="{FF2B5EF4-FFF2-40B4-BE49-F238E27FC236}">
                    <a16:creationId xmlns:a16="http://schemas.microsoft.com/office/drawing/2014/main" id="{D3AEB692-6855-0287-B4CC-9D6D1CBF593E}"/>
                  </a:ext>
                </a:extLst>
              </p:cNvPr>
              <p:cNvGrpSpPr/>
              <p:nvPr/>
            </p:nvGrpSpPr>
            <p:grpSpPr>
              <a:xfrm>
                <a:off x="1175532" y="3943536"/>
                <a:ext cx="1254624" cy="1282345"/>
                <a:chOff x="1352956" y="3943536"/>
                <a:chExt cx="1254624" cy="1282345"/>
              </a:xfrm>
            </p:grpSpPr>
            <p:sp>
              <p:nvSpPr>
                <p:cNvPr id="4" name="Oval 3">
                  <a:extLst>
                    <a:ext uri="{FF2B5EF4-FFF2-40B4-BE49-F238E27FC236}">
                      <a16:creationId xmlns:a16="http://schemas.microsoft.com/office/drawing/2014/main" id="{765DEB1D-CDCB-CD32-2D07-BF383E790111}"/>
                    </a:ext>
                  </a:extLst>
                </p:cNvPr>
                <p:cNvSpPr/>
                <p:nvPr/>
              </p:nvSpPr>
              <p:spPr>
                <a:xfrm>
                  <a:off x="1777420" y="3943536"/>
                  <a:ext cx="405696" cy="405543"/>
                </a:xfrm>
                <a:prstGeom prst="ellipse">
                  <a:avLst/>
                </a:prstGeom>
                <a:solidFill>
                  <a:srgbClr val="45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Narrow" panose="020B0606020202030204" pitchFamily="34" charset="0"/>
                    </a:rPr>
                    <a:t>Pt 2</a:t>
                  </a:r>
                </a:p>
              </p:txBody>
            </p:sp>
            <p:sp>
              <p:nvSpPr>
                <p:cNvPr id="12" name="Oval 11">
                  <a:extLst>
                    <a:ext uri="{FF2B5EF4-FFF2-40B4-BE49-F238E27FC236}">
                      <a16:creationId xmlns:a16="http://schemas.microsoft.com/office/drawing/2014/main" id="{F49AF2DD-A31F-AAA8-4990-1C89F2DAAD3F}"/>
                    </a:ext>
                  </a:extLst>
                </p:cNvPr>
                <p:cNvSpPr/>
                <p:nvPr/>
              </p:nvSpPr>
              <p:spPr>
                <a:xfrm>
                  <a:off x="1688184" y="4740091"/>
                  <a:ext cx="584168" cy="485790"/>
                </a:xfrm>
                <a:prstGeom prst="ellipse">
                  <a:avLst/>
                </a:prstGeom>
                <a:solidFill>
                  <a:srgbClr val="45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latin typeface="Arial Narrow" panose="020B0606020202030204" pitchFamily="34" charset="0"/>
                    </a:rPr>
                    <a:t>PACT A</a:t>
                  </a:r>
                  <a:endParaRPr lang="en-US" sz="800" dirty="0">
                    <a:latin typeface="Arial Narrow" panose="020B0606020202030204" pitchFamily="34" charset="0"/>
                  </a:endParaRPr>
                </a:p>
              </p:txBody>
            </p:sp>
            <p:cxnSp>
              <p:nvCxnSpPr>
                <p:cNvPr id="22" name="Straight Arrow Connector 21">
                  <a:extLst>
                    <a:ext uri="{FF2B5EF4-FFF2-40B4-BE49-F238E27FC236}">
                      <a16:creationId xmlns:a16="http://schemas.microsoft.com/office/drawing/2014/main" id="{48026F25-37E1-29CF-3F61-B17E3D3A3965}"/>
                    </a:ext>
                  </a:extLst>
                </p:cNvPr>
                <p:cNvCxnSpPr>
                  <a:stCxn id="12" idx="0"/>
                  <a:endCxn id="4" idx="4"/>
                </p:cNvCxnSpPr>
                <p:nvPr/>
              </p:nvCxnSpPr>
              <p:spPr>
                <a:xfrm flipV="1">
                  <a:off x="1980268" y="4349079"/>
                  <a:ext cx="0" cy="391012"/>
                </a:xfrm>
                <a:prstGeom prst="straightConnector1">
                  <a:avLst/>
                </a:prstGeom>
                <a:solidFill>
                  <a:srgbClr val="456295"/>
                </a:solid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594BB038-B858-E5BD-1798-F4201997C285}"/>
                    </a:ext>
                  </a:extLst>
                </p:cNvPr>
                <p:cNvSpPr/>
                <p:nvPr/>
              </p:nvSpPr>
              <p:spPr>
                <a:xfrm>
                  <a:off x="2201884" y="4073774"/>
                  <a:ext cx="405696" cy="405543"/>
                </a:xfrm>
                <a:prstGeom prst="ellipse">
                  <a:avLst/>
                </a:prstGeom>
                <a:solidFill>
                  <a:srgbClr val="45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Narrow" panose="020B0606020202030204" pitchFamily="34" charset="0"/>
                    </a:rPr>
                    <a:t>Pt 3</a:t>
                  </a:r>
                </a:p>
              </p:txBody>
            </p:sp>
            <p:cxnSp>
              <p:nvCxnSpPr>
                <p:cNvPr id="30" name="Straight Arrow Connector 29">
                  <a:extLst>
                    <a:ext uri="{FF2B5EF4-FFF2-40B4-BE49-F238E27FC236}">
                      <a16:creationId xmlns:a16="http://schemas.microsoft.com/office/drawing/2014/main" id="{EBC73F8B-6A65-EE69-6F95-9B249588D43C}"/>
                    </a:ext>
                  </a:extLst>
                </p:cNvPr>
                <p:cNvCxnSpPr>
                  <a:stCxn id="12" idx="0"/>
                  <a:endCxn id="29" idx="4"/>
                </p:cNvCxnSpPr>
                <p:nvPr/>
              </p:nvCxnSpPr>
              <p:spPr>
                <a:xfrm flipV="1">
                  <a:off x="1980268" y="4479317"/>
                  <a:ext cx="424464" cy="260774"/>
                </a:xfrm>
                <a:prstGeom prst="straightConnector1">
                  <a:avLst/>
                </a:prstGeom>
                <a:solidFill>
                  <a:srgbClr val="456295"/>
                </a:solid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12747D19-D77D-1927-3F0F-AF5DC23AF7C9}"/>
                    </a:ext>
                  </a:extLst>
                </p:cNvPr>
                <p:cNvSpPr/>
                <p:nvPr/>
              </p:nvSpPr>
              <p:spPr>
                <a:xfrm>
                  <a:off x="1352956" y="4089987"/>
                  <a:ext cx="405696" cy="405543"/>
                </a:xfrm>
                <a:prstGeom prst="ellipse">
                  <a:avLst/>
                </a:prstGeom>
                <a:solidFill>
                  <a:srgbClr val="45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Narrow" panose="020B0606020202030204" pitchFamily="34" charset="0"/>
                    </a:rPr>
                    <a:t>Pt 1</a:t>
                  </a:r>
                </a:p>
              </p:txBody>
            </p:sp>
            <p:cxnSp>
              <p:nvCxnSpPr>
                <p:cNvPr id="32" name="Straight Arrow Connector 31">
                  <a:extLst>
                    <a:ext uri="{FF2B5EF4-FFF2-40B4-BE49-F238E27FC236}">
                      <a16:creationId xmlns:a16="http://schemas.microsoft.com/office/drawing/2014/main" id="{BD610EEE-52D9-EF36-E9FE-587B03162CCB}"/>
                    </a:ext>
                  </a:extLst>
                </p:cNvPr>
                <p:cNvCxnSpPr>
                  <a:stCxn id="12" idx="0"/>
                  <a:endCxn id="31" idx="4"/>
                </p:cNvCxnSpPr>
                <p:nvPr/>
              </p:nvCxnSpPr>
              <p:spPr>
                <a:xfrm flipH="1" flipV="1">
                  <a:off x="1555804" y="4495530"/>
                  <a:ext cx="424464" cy="244561"/>
                </a:xfrm>
                <a:prstGeom prst="straightConnector1">
                  <a:avLst/>
                </a:prstGeom>
                <a:solidFill>
                  <a:srgbClr val="456295"/>
                </a:solid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10CF2B7F-ABE9-9B8D-75C3-78B5153BCBD9}"/>
                  </a:ext>
                </a:extLst>
              </p:cNvPr>
              <p:cNvGrpSpPr/>
              <p:nvPr/>
            </p:nvGrpSpPr>
            <p:grpSpPr>
              <a:xfrm>
                <a:off x="2384707" y="3610378"/>
                <a:ext cx="1254624" cy="1282345"/>
                <a:chOff x="2458589" y="3610378"/>
                <a:chExt cx="1254624" cy="1282345"/>
              </a:xfrm>
            </p:grpSpPr>
            <p:sp>
              <p:nvSpPr>
                <p:cNvPr id="53" name="Oval 52">
                  <a:extLst>
                    <a:ext uri="{FF2B5EF4-FFF2-40B4-BE49-F238E27FC236}">
                      <a16:creationId xmlns:a16="http://schemas.microsoft.com/office/drawing/2014/main" id="{0F1AA9EF-437B-6509-422F-FF34834E516F}"/>
                    </a:ext>
                  </a:extLst>
                </p:cNvPr>
                <p:cNvSpPr/>
                <p:nvPr/>
              </p:nvSpPr>
              <p:spPr>
                <a:xfrm>
                  <a:off x="2883053" y="3610378"/>
                  <a:ext cx="405696" cy="405543"/>
                </a:xfrm>
                <a:prstGeom prst="ellipse">
                  <a:avLst/>
                </a:prstGeom>
                <a:solidFill>
                  <a:srgbClr val="45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Narrow" panose="020B0606020202030204" pitchFamily="34" charset="0"/>
                    </a:rPr>
                    <a:t>Pt 5</a:t>
                  </a:r>
                </a:p>
              </p:txBody>
            </p:sp>
            <p:sp>
              <p:nvSpPr>
                <p:cNvPr id="54" name="Oval 53">
                  <a:extLst>
                    <a:ext uri="{FF2B5EF4-FFF2-40B4-BE49-F238E27FC236}">
                      <a16:creationId xmlns:a16="http://schemas.microsoft.com/office/drawing/2014/main" id="{7BE1488B-4E53-02AA-9F61-26B34730AA38}"/>
                    </a:ext>
                  </a:extLst>
                </p:cNvPr>
                <p:cNvSpPr/>
                <p:nvPr/>
              </p:nvSpPr>
              <p:spPr>
                <a:xfrm>
                  <a:off x="2793817" y="4406933"/>
                  <a:ext cx="584168" cy="485790"/>
                </a:xfrm>
                <a:prstGeom prst="ellipse">
                  <a:avLst/>
                </a:prstGeom>
                <a:solidFill>
                  <a:srgbClr val="45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latin typeface="Arial Narrow" panose="020B0606020202030204" pitchFamily="34" charset="0"/>
                    </a:rPr>
                    <a:t>PACT B</a:t>
                  </a:r>
                  <a:endParaRPr lang="en-US" sz="800" dirty="0">
                    <a:latin typeface="Arial Narrow" panose="020B0606020202030204" pitchFamily="34" charset="0"/>
                  </a:endParaRPr>
                </a:p>
              </p:txBody>
            </p:sp>
            <p:cxnSp>
              <p:nvCxnSpPr>
                <p:cNvPr id="55" name="Straight Arrow Connector 54">
                  <a:extLst>
                    <a:ext uri="{FF2B5EF4-FFF2-40B4-BE49-F238E27FC236}">
                      <a16:creationId xmlns:a16="http://schemas.microsoft.com/office/drawing/2014/main" id="{7891F90F-D56F-4C77-BF20-A511BFA58835}"/>
                    </a:ext>
                  </a:extLst>
                </p:cNvPr>
                <p:cNvCxnSpPr>
                  <a:stCxn id="54" idx="0"/>
                  <a:endCxn id="53" idx="4"/>
                </p:cNvCxnSpPr>
                <p:nvPr/>
              </p:nvCxnSpPr>
              <p:spPr>
                <a:xfrm flipV="1">
                  <a:off x="3085901" y="4015921"/>
                  <a:ext cx="0" cy="391012"/>
                </a:xfrm>
                <a:prstGeom prst="straightConnector1">
                  <a:avLst/>
                </a:prstGeom>
                <a:solidFill>
                  <a:srgbClr val="456295"/>
                </a:solid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6" name="Oval 55">
                  <a:extLst>
                    <a:ext uri="{FF2B5EF4-FFF2-40B4-BE49-F238E27FC236}">
                      <a16:creationId xmlns:a16="http://schemas.microsoft.com/office/drawing/2014/main" id="{B6FDF179-99BD-5057-3757-3C624F8015ED}"/>
                    </a:ext>
                  </a:extLst>
                </p:cNvPr>
                <p:cNvSpPr/>
                <p:nvPr/>
              </p:nvSpPr>
              <p:spPr>
                <a:xfrm>
                  <a:off x="3307517" y="3740616"/>
                  <a:ext cx="405696" cy="405543"/>
                </a:xfrm>
                <a:prstGeom prst="ellipse">
                  <a:avLst/>
                </a:prstGeom>
                <a:solidFill>
                  <a:srgbClr val="45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Narrow" panose="020B0606020202030204" pitchFamily="34" charset="0"/>
                    </a:rPr>
                    <a:t>Pt 6</a:t>
                  </a:r>
                </a:p>
              </p:txBody>
            </p:sp>
            <p:cxnSp>
              <p:nvCxnSpPr>
                <p:cNvPr id="57" name="Straight Arrow Connector 56">
                  <a:extLst>
                    <a:ext uri="{FF2B5EF4-FFF2-40B4-BE49-F238E27FC236}">
                      <a16:creationId xmlns:a16="http://schemas.microsoft.com/office/drawing/2014/main" id="{896E588B-5666-421D-8B1F-AC6916CF4C41}"/>
                    </a:ext>
                  </a:extLst>
                </p:cNvPr>
                <p:cNvCxnSpPr>
                  <a:stCxn id="54" idx="0"/>
                  <a:endCxn id="56" idx="4"/>
                </p:cNvCxnSpPr>
                <p:nvPr/>
              </p:nvCxnSpPr>
              <p:spPr>
                <a:xfrm flipV="1">
                  <a:off x="3085901" y="4146159"/>
                  <a:ext cx="424464" cy="260774"/>
                </a:xfrm>
                <a:prstGeom prst="straightConnector1">
                  <a:avLst/>
                </a:prstGeom>
                <a:solidFill>
                  <a:srgbClr val="456295"/>
                </a:solid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8" name="Oval 57">
                  <a:extLst>
                    <a:ext uri="{FF2B5EF4-FFF2-40B4-BE49-F238E27FC236}">
                      <a16:creationId xmlns:a16="http://schemas.microsoft.com/office/drawing/2014/main" id="{BE4D7231-5062-83B5-7764-CFE78AA2C067}"/>
                    </a:ext>
                  </a:extLst>
                </p:cNvPr>
                <p:cNvSpPr/>
                <p:nvPr/>
              </p:nvSpPr>
              <p:spPr>
                <a:xfrm>
                  <a:off x="2458589" y="3756829"/>
                  <a:ext cx="405696" cy="405543"/>
                </a:xfrm>
                <a:prstGeom prst="ellipse">
                  <a:avLst/>
                </a:prstGeom>
                <a:solidFill>
                  <a:srgbClr val="45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Narrow" panose="020B0606020202030204" pitchFamily="34" charset="0"/>
                    </a:rPr>
                    <a:t>Pt 5</a:t>
                  </a:r>
                </a:p>
              </p:txBody>
            </p:sp>
            <p:cxnSp>
              <p:nvCxnSpPr>
                <p:cNvPr id="59" name="Straight Arrow Connector 58">
                  <a:extLst>
                    <a:ext uri="{FF2B5EF4-FFF2-40B4-BE49-F238E27FC236}">
                      <a16:creationId xmlns:a16="http://schemas.microsoft.com/office/drawing/2014/main" id="{AF90FD4D-910F-2469-EEAE-0C2E043EAB36}"/>
                    </a:ext>
                  </a:extLst>
                </p:cNvPr>
                <p:cNvCxnSpPr>
                  <a:stCxn id="54" idx="0"/>
                  <a:endCxn id="58" idx="4"/>
                </p:cNvCxnSpPr>
                <p:nvPr/>
              </p:nvCxnSpPr>
              <p:spPr>
                <a:xfrm flipH="1" flipV="1">
                  <a:off x="2661437" y="4162372"/>
                  <a:ext cx="424464" cy="244561"/>
                </a:xfrm>
                <a:prstGeom prst="straightConnector1">
                  <a:avLst/>
                </a:prstGeom>
                <a:solidFill>
                  <a:srgbClr val="456295"/>
                </a:solid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276EFF67-22A3-09B1-DFD0-745489DD1E95}"/>
                  </a:ext>
                </a:extLst>
              </p:cNvPr>
              <p:cNvGrpSpPr/>
              <p:nvPr/>
            </p:nvGrpSpPr>
            <p:grpSpPr>
              <a:xfrm>
                <a:off x="3593882" y="3988457"/>
                <a:ext cx="1254624" cy="1282345"/>
                <a:chOff x="3593882" y="3988457"/>
                <a:chExt cx="1254624" cy="1282345"/>
              </a:xfrm>
            </p:grpSpPr>
            <p:sp>
              <p:nvSpPr>
                <p:cNvPr id="60" name="Oval 59">
                  <a:extLst>
                    <a:ext uri="{FF2B5EF4-FFF2-40B4-BE49-F238E27FC236}">
                      <a16:creationId xmlns:a16="http://schemas.microsoft.com/office/drawing/2014/main" id="{F6147093-B017-22CC-E726-6663F2DADCEF}"/>
                    </a:ext>
                  </a:extLst>
                </p:cNvPr>
                <p:cNvSpPr/>
                <p:nvPr/>
              </p:nvSpPr>
              <p:spPr>
                <a:xfrm>
                  <a:off x="4018346" y="3988457"/>
                  <a:ext cx="405696" cy="405543"/>
                </a:xfrm>
                <a:prstGeom prst="ellipse">
                  <a:avLst/>
                </a:prstGeom>
                <a:solidFill>
                  <a:srgbClr val="45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Narrow" panose="020B0606020202030204" pitchFamily="34" charset="0"/>
                    </a:rPr>
                    <a:t>Pt 8</a:t>
                  </a:r>
                </a:p>
              </p:txBody>
            </p:sp>
            <p:sp>
              <p:nvSpPr>
                <p:cNvPr id="61" name="Oval 60">
                  <a:extLst>
                    <a:ext uri="{FF2B5EF4-FFF2-40B4-BE49-F238E27FC236}">
                      <a16:creationId xmlns:a16="http://schemas.microsoft.com/office/drawing/2014/main" id="{4FBE9E64-2522-DF8C-2A48-1C6CE4507574}"/>
                    </a:ext>
                  </a:extLst>
                </p:cNvPr>
                <p:cNvSpPr/>
                <p:nvPr/>
              </p:nvSpPr>
              <p:spPr>
                <a:xfrm>
                  <a:off x="3929110" y="4785012"/>
                  <a:ext cx="584168" cy="485790"/>
                </a:xfrm>
                <a:prstGeom prst="ellipse">
                  <a:avLst/>
                </a:prstGeom>
                <a:solidFill>
                  <a:srgbClr val="45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latin typeface="Arial Narrow" panose="020B0606020202030204" pitchFamily="34" charset="0"/>
                    </a:rPr>
                    <a:t>PACT C</a:t>
                  </a:r>
                  <a:endParaRPr lang="en-US" sz="800" dirty="0">
                    <a:latin typeface="Arial Narrow" panose="020B0606020202030204" pitchFamily="34" charset="0"/>
                  </a:endParaRPr>
                </a:p>
              </p:txBody>
            </p:sp>
            <p:cxnSp>
              <p:nvCxnSpPr>
                <p:cNvPr id="62" name="Straight Arrow Connector 61">
                  <a:extLst>
                    <a:ext uri="{FF2B5EF4-FFF2-40B4-BE49-F238E27FC236}">
                      <a16:creationId xmlns:a16="http://schemas.microsoft.com/office/drawing/2014/main" id="{C85ACA8A-FAF8-380F-C30F-2DAF0E815114}"/>
                    </a:ext>
                  </a:extLst>
                </p:cNvPr>
                <p:cNvCxnSpPr>
                  <a:stCxn id="61" idx="0"/>
                  <a:endCxn id="60" idx="4"/>
                </p:cNvCxnSpPr>
                <p:nvPr/>
              </p:nvCxnSpPr>
              <p:spPr>
                <a:xfrm flipV="1">
                  <a:off x="4221194" y="4394000"/>
                  <a:ext cx="0" cy="391012"/>
                </a:xfrm>
                <a:prstGeom prst="straightConnector1">
                  <a:avLst/>
                </a:prstGeom>
                <a:solidFill>
                  <a:srgbClr val="456295"/>
                </a:solid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3" name="Oval 62">
                  <a:extLst>
                    <a:ext uri="{FF2B5EF4-FFF2-40B4-BE49-F238E27FC236}">
                      <a16:creationId xmlns:a16="http://schemas.microsoft.com/office/drawing/2014/main" id="{75985F5B-A269-6D44-5722-F819A2073128}"/>
                    </a:ext>
                  </a:extLst>
                </p:cNvPr>
                <p:cNvSpPr/>
                <p:nvPr/>
              </p:nvSpPr>
              <p:spPr>
                <a:xfrm>
                  <a:off x="4442810" y="4118695"/>
                  <a:ext cx="405696" cy="405543"/>
                </a:xfrm>
                <a:prstGeom prst="ellipse">
                  <a:avLst/>
                </a:prstGeom>
                <a:solidFill>
                  <a:srgbClr val="45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Narrow" panose="020B0606020202030204" pitchFamily="34" charset="0"/>
                    </a:rPr>
                    <a:t>Pt 9</a:t>
                  </a:r>
                </a:p>
              </p:txBody>
            </p:sp>
            <p:cxnSp>
              <p:nvCxnSpPr>
                <p:cNvPr id="64" name="Straight Arrow Connector 63">
                  <a:extLst>
                    <a:ext uri="{FF2B5EF4-FFF2-40B4-BE49-F238E27FC236}">
                      <a16:creationId xmlns:a16="http://schemas.microsoft.com/office/drawing/2014/main" id="{CDC2DE5D-ADC2-1271-5389-B27699CBF961}"/>
                    </a:ext>
                  </a:extLst>
                </p:cNvPr>
                <p:cNvCxnSpPr>
                  <a:stCxn id="61" idx="0"/>
                  <a:endCxn id="63" idx="4"/>
                </p:cNvCxnSpPr>
                <p:nvPr/>
              </p:nvCxnSpPr>
              <p:spPr>
                <a:xfrm flipV="1">
                  <a:off x="4221194" y="4524238"/>
                  <a:ext cx="424464" cy="260774"/>
                </a:xfrm>
                <a:prstGeom prst="straightConnector1">
                  <a:avLst/>
                </a:prstGeom>
                <a:solidFill>
                  <a:srgbClr val="456295"/>
                </a:solid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5" name="Oval 64">
                  <a:extLst>
                    <a:ext uri="{FF2B5EF4-FFF2-40B4-BE49-F238E27FC236}">
                      <a16:creationId xmlns:a16="http://schemas.microsoft.com/office/drawing/2014/main" id="{71EC65F7-9D8F-56E1-7F39-4099B0674DD5}"/>
                    </a:ext>
                  </a:extLst>
                </p:cNvPr>
                <p:cNvSpPr/>
                <p:nvPr/>
              </p:nvSpPr>
              <p:spPr>
                <a:xfrm>
                  <a:off x="3593882" y="4134908"/>
                  <a:ext cx="405696" cy="405543"/>
                </a:xfrm>
                <a:prstGeom prst="ellipse">
                  <a:avLst/>
                </a:prstGeom>
                <a:solidFill>
                  <a:srgbClr val="456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latin typeface="Arial Narrow" panose="020B0606020202030204" pitchFamily="34" charset="0"/>
                    </a:rPr>
                    <a:t>Pt 7</a:t>
                  </a:r>
                </a:p>
              </p:txBody>
            </p:sp>
            <p:cxnSp>
              <p:nvCxnSpPr>
                <p:cNvPr id="66" name="Straight Arrow Connector 65">
                  <a:extLst>
                    <a:ext uri="{FF2B5EF4-FFF2-40B4-BE49-F238E27FC236}">
                      <a16:creationId xmlns:a16="http://schemas.microsoft.com/office/drawing/2014/main" id="{AFAB142B-4F9A-22E7-A16B-BAE5FAC9FCFF}"/>
                    </a:ext>
                  </a:extLst>
                </p:cNvPr>
                <p:cNvCxnSpPr>
                  <a:stCxn id="61" idx="0"/>
                  <a:endCxn id="65" idx="4"/>
                </p:cNvCxnSpPr>
                <p:nvPr/>
              </p:nvCxnSpPr>
              <p:spPr>
                <a:xfrm flipH="1" flipV="1">
                  <a:off x="3796730" y="4540451"/>
                  <a:ext cx="424464" cy="244561"/>
                </a:xfrm>
                <a:prstGeom prst="straightConnector1">
                  <a:avLst/>
                </a:prstGeom>
                <a:solidFill>
                  <a:srgbClr val="456295"/>
                </a:solid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grpSp>
      <p:sp>
        <p:nvSpPr>
          <p:cNvPr id="3" name="TextBox 2">
            <a:extLst>
              <a:ext uri="{FF2B5EF4-FFF2-40B4-BE49-F238E27FC236}">
                <a16:creationId xmlns:a16="http://schemas.microsoft.com/office/drawing/2014/main" id="{027235E8-AEBD-9979-1DB6-238D69D5D8AD}"/>
              </a:ext>
            </a:extLst>
          </p:cNvPr>
          <p:cNvSpPr txBox="1"/>
          <p:nvPr/>
        </p:nvSpPr>
        <p:spPr>
          <a:xfrm>
            <a:off x="940936" y="6516462"/>
            <a:ext cx="4078740" cy="276999"/>
          </a:xfrm>
          <a:prstGeom prst="rect">
            <a:avLst/>
          </a:prstGeom>
          <a:noFill/>
        </p:spPr>
        <p:txBody>
          <a:bodyPr wrap="square" rtlCol="0">
            <a:spAutoFit/>
          </a:bodyPr>
          <a:lstStyle/>
          <a:p>
            <a:r>
              <a:rPr lang="en-US" sz="1200" i="1" baseline="30000" dirty="0"/>
              <a:t>†</a:t>
            </a:r>
            <a:r>
              <a:rPr lang="en-US" sz="1200" i="1" dirty="0"/>
              <a:t>Source: www.va.govhealth/aboutVHA.asp</a:t>
            </a:r>
          </a:p>
        </p:txBody>
      </p:sp>
      <p:sp>
        <p:nvSpPr>
          <p:cNvPr id="5" name="Slide Number Placeholder 4">
            <a:extLst>
              <a:ext uri="{FF2B5EF4-FFF2-40B4-BE49-F238E27FC236}">
                <a16:creationId xmlns:a16="http://schemas.microsoft.com/office/drawing/2014/main" id="{A0FEFE91-6993-102E-5142-E7F24737BBA0}"/>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44</a:t>
            </a:fld>
            <a:endParaRPr lang="en-US" dirty="0"/>
          </a:p>
        </p:txBody>
      </p:sp>
    </p:spTree>
    <p:extLst>
      <p:ext uri="{BB962C8B-B14F-4D97-AF65-F5344CB8AC3E}">
        <p14:creationId xmlns:p14="http://schemas.microsoft.com/office/powerpoint/2010/main" val="2775765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F7D5-D954-1740-4E57-B5AA3A5F510C}"/>
              </a:ext>
            </a:extLst>
          </p:cNvPr>
          <p:cNvSpPr>
            <a:spLocks noGrp="1"/>
          </p:cNvSpPr>
          <p:nvPr>
            <p:ph type="title"/>
          </p:nvPr>
        </p:nvSpPr>
        <p:spPr/>
        <p:txBody>
          <a:bodyPr>
            <a:normAutofit fontScale="90000"/>
          </a:bodyPr>
          <a:lstStyle/>
          <a:p>
            <a:r>
              <a:rPr lang="en-US" sz="3600" dirty="0"/>
              <a:t>Selecting Clinical Outcome</a:t>
            </a:r>
            <a:r>
              <a:rPr lang="en-US" sz="3600" baseline="0" dirty="0"/>
              <a:t> Measures for Primary Care</a:t>
            </a:r>
            <a:endParaRPr lang="en-US" sz="3600" dirty="0"/>
          </a:p>
        </p:txBody>
      </p:sp>
      <p:sp>
        <p:nvSpPr>
          <p:cNvPr id="12" name="Text Placeholder 11">
            <a:extLst>
              <a:ext uri="{FF2B5EF4-FFF2-40B4-BE49-F238E27FC236}">
                <a16:creationId xmlns:a16="http://schemas.microsoft.com/office/drawing/2014/main" id="{F8D763F8-C820-2641-CA25-3CCF645B084F}"/>
              </a:ext>
            </a:extLst>
          </p:cNvPr>
          <p:cNvSpPr>
            <a:spLocks noGrp="1"/>
          </p:cNvSpPr>
          <p:nvPr>
            <p:ph type="body" sz="quarter" idx="3"/>
          </p:nvPr>
        </p:nvSpPr>
        <p:spPr>
          <a:xfrm>
            <a:off x="500416" y="1538114"/>
            <a:ext cx="5580087" cy="617884"/>
          </a:xfrm>
        </p:spPr>
        <p:txBody>
          <a:bodyPr/>
          <a:lstStyle/>
          <a:p>
            <a:r>
              <a:rPr lang="en-US" dirty="0"/>
              <a:t>Overview of </a:t>
            </a:r>
            <a:r>
              <a:rPr lang="en-US" dirty="0" err="1"/>
              <a:t>ProMES</a:t>
            </a:r>
            <a:r>
              <a:rPr lang="en-US" dirty="0"/>
              <a:t> Process</a:t>
            </a:r>
          </a:p>
        </p:txBody>
      </p:sp>
      <p:graphicFrame>
        <p:nvGraphicFramePr>
          <p:cNvPr id="14" name="Content Placeholder 5" descr="The graphic shows the seven steps in the PROMES process and highlights the four steps that were used in the study: Design team, objectives, indicators, and contingencies.">
            <a:extLst>
              <a:ext uri="{FF2B5EF4-FFF2-40B4-BE49-F238E27FC236}">
                <a16:creationId xmlns:a16="http://schemas.microsoft.com/office/drawing/2014/main" id="{06298F2C-4DE5-58C8-71FF-DD53CD354F42}"/>
              </a:ext>
            </a:extLst>
          </p:cNvPr>
          <p:cNvGraphicFramePr>
            <a:graphicFrameLocks noGrp="1"/>
          </p:cNvGraphicFramePr>
          <p:nvPr>
            <p:ph sz="quarter" idx="4"/>
            <p:extLst>
              <p:ext uri="{D42A27DB-BD31-4B8C-83A1-F6EECF244321}">
                <p14:modId xmlns:p14="http://schemas.microsoft.com/office/powerpoint/2010/main" val="3549849003"/>
              </p:ext>
            </p:extLst>
          </p:nvPr>
        </p:nvGraphicFramePr>
        <p:xfrm>
          <a:off x="500416" y="2259011"/>
          <a:ext cx="5497160" cy="4097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10">
            <a:extLst>
              <a:ext uri="{FF2B5EF4-FFF2-40B4-BE49-F238E27FC236}">
                <a16:creationId xmlns:a16="http://schemas.microsoft.com/office/drawing/2014/main" id="{F980E69D-3922-90AF-F52C-3E94AD9F2126}"/>
              </a:ext>
            </a:extLst>
          </p:cNvPr>
          <p:cNvSpPr>
            <a:spLocks noGrp="1"/>
          </p:cNvSpPr>
          <p:nvPr>
            <p:ph type="body" idx="1"/>
          </p:nvPr>
        </p:nvSpPr>
        <p:spPr>
          <a:xfrm>
            <a:off x="6194425" y="1435100"/>
            <a:ext cx="5577852" cy="823912"/>
          </a:xfrm>
        </p:spPr>
        <p:txBody>
          <a:bodyPr/>
          <a:lstStyle/>
          <a:p>
            <a:r>
              <a:rPr lang="en-US" dirty="0"/>
              <a:t>Participants and Data Sources</a:t>
            </a:r>
          </a:p>
        </p:txBody>
      </p:sp>
      <p:sp>
        <p:nvSpPr>
          <p:cNvPr id="3" name="Content Placeholder 2">
            <a:extLst>
              <a:ext uri="{FF2B5EF4-FFF2-40B4-BE49-F238E27FC236}">
                <a16:creationId xmlns:a16="http://schemas.microsoft.com/office/drawing/2014/main" id="{CF3C454B-418B-46EF-B316-DC9C717E5D48}"/>
              </a:ext>
            </a:extLst>
          </p:cNvPr>
          <p:cNvSpPr>
            <a:spLocks noGrp="1"/>
          </p:cNvSpPr>
          <p:nvPr>
            <p:ph sz="half" idx="2"/>
          </p:nvPr>
        </p:nvSpPr>
        <p:spPr>
          <a:xfrm>
            <a:off x="6194425" y="2445222"/>
            <a:ext cx="5577852" cy="3911128"/>
          </a:xfrm>
        </p:spPr>
        <p:txBody>
          <a:bodyPr>
            <a:normAutofit fontScale="92500" lnSpcReduction="10000"/>
          </a:bodyPr>
          <a:lstStyle/>
          <a:p>
            <a:r>
              <a:rPr lang="en-US" b="1" dirty="0"/>
              <a:t>Design Team: </a:t>
            </a:r>
            <a:r>
              <a:rPr lang="en-US" dirty="0"/>
              <a:t>10-member expert panel representing relevant key stakeholder groups, (e.g., primary care team members, administrators, scientists, and patients)</a:t>
            </a:r>
          </a:p>
          <a:p>
            <a:pPr>
              <a:spcBef>
                <a:spcPts val="1200"/>
              </a:spcBef>
            </a:pPr>
            <a:r>
              <a:rPr lang="en-US" b="1" dirty="0"/>
              <a:t>Data Sources</a:t>
            </a:r>
          </a:p>
          <a:p>
            <a:pPr lvl="1"/>
            <a:r>
              <a:rPr lang="en-US" dirty="0" err="1"/>
              <a:t>eQM</a:t>
            </a:r>
            <a:r>
              <a:rPr lang="en-US" dirty="0"/>
              <a:t> Metrics</a:t>
            </a:r>
          </a:p>
          <a:p>
            <a:pPr lvl="1"/>
            <a:r>
              <a:rPr lang="en-US" dirty="0"/>
              <a:t>HEDIS Metrics</a:t>
            </a:r>
          </a:p>
          <a:p>
            <a:pPr lvl="1"/>
            <a:r>
              <a:rPr lang="en-US" dirty="0"/>
              <a:t>VHA Corporate Data Warehouse (CDW)</a:t>
            </a:r>
          </a:p>
          <a:p>
            <a:pPr>
              <a:spcBef>
                <a:spcPts val="1200"/>
              </a:spcBef>
            </a:pPr>
            <a:r>
              <a:rPr lang="en-US" b="1" dirty="0"/>
              <a:t>Procedure:  </a:t>
            </a:r>
            <a:r>
              <a:rPr lang="en-US" dirty="0"/>
              <a:t>Modified </a:t>
            </a:r>
            <a:r>
              <a:rPr lang="en-US" dirty="0" err="1"/>
              <a:t>ProMES</a:t>
            </a:r>
            <a:r>
              <a:rPr lang="en-US" dirty="0"/>
              <a:t> expert elicitation process   </a:t>
            </a:r>
            <a:r>
              <a:rPr lang="en-US" sz="1900" dirty="0"/>
              <a:t>(Pritchard et al., 2012)</a:t>
            </a:r>
            <a:endParaRPr lang="en-US" dirty="0"/>
          </a:p>
          <a:p>
            <a:endParaRPr lang="en-US" dirty="0"/>
          </a:p>
        </p:txBody>
      </p:sp>
      <p:sp>
        <p:nvSpPr>
          <p:cNvPr id="4" name="Slide Number Placeholder 3">
            <a:extLst>
              <a:ext uri="{FF2B5EF4-FFF2-40B4-BE49-F238E27FC236}">
                <a16:creationId xmlns:a16="http://schemas.microsoft.com/office/drawing/2014/main" id="{AF43AB6C-4B81-FDA6-A4A3-93645601B07A}"/>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45</a:t>
            </a:fld>
            <a:endParaRPr lang="en-US" dirty="0"/>
          </a:p>
        </p:txBody>
      </p:sp>
    </p:spTree>
    <p:extLst>
      <p:ext uri="{BB962C8B-B14F-4D97-AF65-F5344CB8AC3E}">
        <p14:creationId xmlns:p14="http://schemas.microsoft.com/office/powerpoint/2010/main" val="4291892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F7D5-D954-1740-4E57-B5AA3A5F510C}"/>
              </a:ext>
            </a:extLst>
          </p:cNvPr>
          <p:cNvSpPr>
            <a:spLocks noGrp="1"/>
          </p:cNvSpPr>
          <p:nvPr>
            <p:ph type="title"/>
          </p:nvPr>
        </p:nvSpPr>
        <p:spPr/>
        <p:txBody>
          <a:bodyPr>
            <a:normAutofit fontScale="90000"/>
          </a:bodyPr>
          <a:lstStyle/>
          <a:p>
            <a:r>
              <a:rPr lang="en-US" dirty="0"/>
              <a:t>Selected Primary Care Outcomes</a:t>
            </a:r>
          </a:p>
        </p:txBody>
      </p:sp>
      <p:sp>
        <p:nvSpPr>
          <p:cNvPr id="6" name="Content Placeholder 5">
            <a:extLst>
              <a:ext uri="{FF2B5EF4-FFF2-40B4-BE49-F238E27FC236}">
                <a16:creationId xmlns:a16="http://schemas.microsoft.com/office/drawing/2014/main" id="{2111A0A3-CF5F-B6C0-DF95-7F094F4B2C75}"/>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Domain 1: </a:t>
            </a:r>
            <a:r>
              <a:rPr lang="en-US" b="1" dirty="0"/>
              <a:t>Access</a:t>
            </a:r>
          </a:p>
          <a:p>
            <a:pPr marL="800100" lvl="1" indent="-342900">
              <a:buFont typeface="Arial" panose="020B0604020202020204" pitchFamily="34" charset="0"/>
              <a:buChar char="•"/>
            </a:pPr>
            <a:r>
              <a:rPr lang="en-US" dirty="0"/>
              <a:t>Average third next available appointment</a:t>
            </a:r>
          </a:p>
          <a:p>
            <a:pPr marL="800100" lvl="1" indent="-342900">
              <a:buFont typeface="Arial" panose="020B0604020202020204" pitchFamily="34" charset="0"/>
              <a:buChar char="•"/>
            </a:pPr>
            <a:r>
              <a:rPr lang="en-US" dirty="0"/>
              <a:t>ER/urgent care (UC) utilization rate</a:t>
            </a:r>
          </a:p>
          <a:p>
            <a:pPr marL="800100" lvl="1" indent="-342900">
              <a:buFont typeface="Arial" panose="020B0604020202020204" pitchFamily="34" charset="0"/>
              <a:buChar char="•"/>
            </a:pPr>
            <a:r>
              <a:rPr lang="en-US" dirty="0"/>
              <a:t>Inbound to total outbound primary care secure messages ratio</a:t>
            </a:r>
          </a:p>
          <a:p>
            <a:pPr marL="342900" indent="-342900"/>
            <a:r>
              <a:rPr lang="en-US" dirty="0"/>
              <a:t>Domain 2: </a:t>
            </a:r>
            <a:r>
              <a:rPr lang="en-US" b="1" dirty="0"/>
              <a:t>Patient/care team partnership</a:t>
            </a:r>
          </a:p>
          <a:p>
            <a:pPr marL="800100" lvl="1" indent="-342900">
              <a:buFont typeface="Arial" panose="020B0604020202020204" pitchFamily="34" charset="0"/>
              <a:buChar char="•"/>
            </a:pPr>
            <a:r>
              <a:rPr lang="en-US" dirty="0"/>
              <a:t>Team 2-day post-discharge contact ratio</a:t>
            </a:r>
          </a:p>
          <a:p>
            <a:pPr marL="342900" indent="-342900">
              <a:buFont typeface="Arial" panose="020B0604020202020204" pitchFamily="34" charset="0"/>
              <a:buChar char="•"/>
            </a:pPr>
            <a:r>
              <a:rPr lang="en-US" dirty="0"/>
              <a:t>Domain 3: </a:t>
            </a:r>
            <a:r>
              <a:rPr lang="en-US" b="1" dirty="0"/>
              <a:t>Quality</a:t>
            </a:r>
            <a:r>
              <a:rPr lang="en-US" dirty="0"/>
              <a:t>   </a:t>
            </a:r>
          </a:p>
          <a:p>
            <a:pPr marL="800100" lvl="1" indent="-342900">
              <a:buFont typeface="Arial" panose="020B0604020202020204" pitchFamily="34" charset="0"/>
              <a:buChar char="•"/>
            </a:pPr>
            <a:r>
              <a:rPr lang="en-US" dirty="0"/>
              <a:t>Hemoglobin A1c control </a:t>
            </a:r>
          </a:p>
          <a:p>
            <a:pPr marL="800100" lvl="1" indent="-342900">
              <a:buFont typeface="Arial" panose="020B0604020202020204" pitchFamily="34" charset="0"/>
              <a:buChar char="•"/>
            </a:pPr>
            <a:r>
              <a:rPr lang="en-US" dirty="0"/>
              <a:t>Diabetic nephropathy screening</a:t>
            </a:r>
          </a:p>
          <a:p>
            <a:pPr marL="800100" lvl="1" indent="-342900">
              <a:buFont typeface="Arial" panose="020B0604020202020204" pitchFamily="34" charset="0"/>
              <a:buChar char="•"/>
            </a:pPr>
            <a:r>
              <a:rPr lang="en-US" dirty="0"/>
              <a:t>Hypertension control</a:t>
            </a:r>
          </a:p>
        </p:txBody>
      </p:sp>
      <p:sp>
        <p:nvSpPr>
          <p:cNvPr id="3" name="TextBox 2">
            <a:extLst>
              <a:ext uri="{FF2B5EF4-FFF2-40B4-BE49-F238E27FC236}">
                <a16:creationId xmlns:a16="http://schemas.microsoft.com/office/drawing/2014/main" id="{B7F4EF18-E03A-58D4-9FD5-E59B9C97D226}"/>
              </a:ext>
            </a:extLst>
          </p:cNvPr>
          <p:cNvSpPr txBox="1"/>
          <p:nvPr/>
        </p:nvSpPr>
        <p:spPr>
          <a:xfrm>
            <a:off x="838200" y="5941368"/>
            <a:ext cx="10515600" cy="461665"/>
          </a:xfrm>
          <a:prstGeom prst="rect">
            <a:avLst/>
          </a:prstGeom>
          <a:noFill/>
        </p:spPr>
        <p:txBody>
          <a:bodyPr wrap="square" rtlCol="0">
            <a:spAutoFit/>
          </a:bodyPr>
          <a:lstStyle/>
          <a:p>
            <a:r>
              <a:rPr lang="en-US" sz="1200" i="1" dirty="0"/>
              <a:t>Source</a:t>
            </a:r>
            <a:r>
              <a:rPr lang="en-US" sz="1200" dirty="0"/>
              <a:t>: </a:t>
            </a:r>
            <a:r>
              <a:rPr lang="en-US" sz="1200" b="0" i="0" dirty="0">
                <a:solidFill>
                  <a:srgbClr val="222222"/>
                </a:solidFill>
                <a:effectLst/>
              </a:rPr>
              <a:t>Hysong SJ, Arredondo K, Hughes AM, Lester HF, Oswald FL, Petersen LA, Woodard L, Post E, </a:t>
            </a:r>
            <a:r>
              <a:rPr lang="en-US" sz="1200" b="0" i="0" dirty="0" err="1">
                <a:solidFill>
                  <a:srgbClr val="222222"/>
                </a:solidFill>
                <a:effectLst/>
              </a:rPr>
              <a:t>DePeralta</a:t>
            </a:r>
            <a:r>
              <a:rPr lang="en-US" sz="1200" b="0" i="0" dirty="0">
                <a:solidFill>
                  <a:srgbClr val="222222"/>
                </a:solidFill>
                <a:effectLst/>
              </a:rPr>
              <a:t> S, Murphy DR, McKnight J. An evidence-based, structured, expert approach to selecting essential indicators of primary care quality. </a:t>
            </a:r>
            <a:r>
              <a:rPr lang="en-US" sz="1200" b="0" i="0" dirty="0" err="1">
                <a:solidFill>
                  <a:srgbClr val="222222"/>
                </a:solidFill>
                <a:effectLst/>
              </a:rPr>
              <a:t>PLoS</a:t>
            </a:r>
            <a:r>
              <a:rPr lang="en-US" sz="1200" b="0" i="0" dirty="0">
                <a:solidFill>
                  <a:srgbClr val="222222"/>
                </a:solidFill>
                <a:effectLst/>
              </a:rPr>
              <a:t> One. 2022 Jan 18;17(1):e0261263.</a:t>
            </a:r>
            <a:endParaRPr lang="en-US" sz="1200" dirty="0"/>
          </a:p>
        </p:txBody>
      </p:sp>
      <p:sp>
        <p:nvSpPr>
          <p:cNvPr id="4" name="Slide Number Placeholder 3">
            <a:extLst>
              <a:ext uri="{FF2B5EF4-FFF2-40B4-BE49-F238E27FC236}">
                <a16:creationId xmlns:a16="http://schemas.microsoft.com/office/drawing/2014/main" id="{A486922E-5061-49D5-B356-87FAEDF680F9}"/>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46</a:t>
            </a:fld>
            <a:endParaRPr lang="en-US" dirty="0"/>
          </a:p>
        </p:txBody>
      </p:sp>
    </p:spTree>
    <p:extLst>
      <p:ext uri="{BB962C8B-B14F-4D97-AF65-F5344CB8AC3E}">
        <p14:creationId xmlns:p14="http://schemas.microsoft.com/office/powerpoint/2010/main" val="1400892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15FF-7746-CD41-EA0C-071A6EC406FD}"/>
              </a:ext>
            </a:extLst>
          </p:cNvPr>
          <p:cNvSpPr>
            <a:spLocks noGrp="1"/>
          </p:cNvSpPr>
          <p:nvPr>
            <p:ph type="title"/>
          </p:nvPr>
        </p:nvSpPr>
        <p:spPr/>
        <p:txBody>
          <a:bodyPr>
            <a:normAutofit fontScale="90000"/>
          </a:bodyPr>
          <a:lstStyle/>
          <a:p>
            <a:r>
              <a:rPr lang="en-US" dirty="0"/>
              <a:t>Measuring Team Configuration from Existing Personnel Data</a:t>
            </a:r>
          </a:p>
        </p:txBody>
      </p:sp>
      <p:sp>
        <p:nvSpPr>
          <p:cNvPr id="3" name="Content Placeholder 2">
            <a:extLst>
              <a:ext uri="{FF2B5EF4-FFF2-40B4-BE49-F238E27FC236}">
                <a16:creationId xmlns:a16="http://schemas.microsoft.com/office/drawing/2014/main" id="{FCD85CF7-F29C-1584-B264-F4C56C5F1FA3}"/>
              </a:ext>
            </a:extLst>
          </p:cNvPr>
          <p:cNvSpPr>
            <a:spLocks noGrp="1"/>
          </p:cNvSpPr>
          <p:nvPr>
            <p:ph idx="1"/>
          </p:nvPr>
        </p:nvSpPr>
        <p:spPr/>
        <p:txBody>
          <a:bodyPr>
            <a:normAutofit fontScale="92500" lnSpcReduction="10000"/>
          </a:bodyPr>
          <a:lstStyle/>
          <a:p>
            <a:r>
              <a:rPr lang="en-US" b="1" dirty="0">
                <a:solidFill>
                  <a:schemeClr val="accent4"/>
                </a:solidFill>
              </a:rPr>
              <a:t>Data Source</a:t>
            </a:r>
            <a:r>
              <a:rPr lang="en-US" dirty="0">
                <a:solidFill>
                  <a:schemeClr val="accent4"/>
                </a:solidFill>
              </a:rPr>
              <a:t>: </a:t>
            </a:r>
            <a:r>
              <a:rPr lang="en-US" i="1" dirty="0"/>
              <a:t>VHA Team Assignments Report</a:t>
            </a:r>
            <a:r>
              <a:rPr lang="en-US" dirty="0"/>
              <a:t>  - lists who is assigned to what team at any given time.</a:t>
            </a:r>
          </a:p>
          <a:p>
            <a:pPr>
              <a:spcBef>
                <a:spcPts val="1200"/>
              </a:spcBef>
            </a:pPr>
            <a:r>
              <a:rPr lang="en-US" b="1" dirty="0">
                <a:solidFill>
                  <a:schemeClr val="accent4"/>
                </a:solidFill>
              </a:rPr>
              <a:t>Measures</a:t>
            </a:r>
          </a:p>
          <a:p>
            <a:pPr lvl="1"/>
            <a:r>
              <a:rPr lang="en-US" b="1" i="1" dirty="0"/>
              <a:t>Degree</a:t>
            </a:r>
            <a:r>
              <a:rPr lang="en-US" dirty="0"/>
              <a:t> - the average number of teams to which each member of a given team is assigned </a:t>
            </a:r>
          </a:p>
          <a:p>
            <a:pPr lvl="1"/>
            <a:r>
              <a:rPr lang="en-US" b="1" i="1" dirty="0"/>
              <a:t>Blau’s index </a:t>
            </a:r>
            <a:r>
              <a:rPr lang="en-US" i="1" dirty="0"/>
              <a:t>-</a:t>
            </a:r>
            <a:r>
              <a:rPr lang="en-US" i="1" baseline="30000" dirty="0"/>
              <a:t> </a:t>
            </a:r>
            <a:r>
              <a:rPr lang="en-US" dirty="0"/>
              <a:t>the extent to which the team contains diversity of roles (primary care provider, registered nurse care manager, licensed vocational nurse, and scheduling clerk). </a:t>
            </a:r>
          </a:p>
          <a:p>
            <a:pPr lvl="1"/>
            <a:r>
              <a:rPr lang="en-US" b="1" i="1" dirty="0"/>
              <a:t>Team Size </a:t>
            </a:r>
            <a:r>
              <a:rPr lang="en-US" dirty="0"/>
              <a:t>– number of individual people in a team</a:t>
            </a:r>
          </a:p>
          <a:p>
            <a:pPr lvl="1"/>
            <a:r>
              <a:rPr lang="en-US" b="1" i="1" dirty="0"/>
              <a:t>FTE</a:t>
            </a:r>
            <a:r>
              <a:rPr lang="en-US" dirty="0"/>
              <a:t> – number of full-time equivalent people in a team</a:t>
            </a:r>
          </a:p>
          <a:p>
            <a:pPr lvl="1"/>
            <a:r>
              <a:rPr lang="en-US" b="1" i="1" dirty="0"/>
              <a:t>Overall adherence to recommended team configuration</a:t>
            </a:r>
            <a:r>
              <a:rPr lang="en-US" dirty="0"/>
              <a:t>:  average deviation from recommended degree, </a:t>
            </a:r>
            <a:r>
              <a:rPr lang="en-US" dirty="0" err="1"/>
              <a:t>blau’s</a:t>
            </a:r>
            <a:r>
              <a:rPr lang="en-US" dirty="0"/>
              <a:t> index, and Team size values</a:t>
            </a:r>
          </a:p>
        </p:txBody>
      </p:sp>
      <p:sp>
        <p:nvSpPr>
          <p:cNvPr id="4" name="Slide Number Placeholder 3">
            <a:extLst>
              <a:ext uri="{FF2B5EF4-FFF2-40B4-BE49-F238E27FC236}">
                <a16:creationId xmlns:a16="http://schemas.microsoft.com/office/drawing/2014/main" id="{48CA8318-9469-1B54-C978-1F76CD2CD298}"/>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47</a:t>
            </a:fld>
            <a:endParaRPr lang="en-US" dirty="0"/>
          </a:p>
        </p:txBody>
      </p:sp>
    </p:spTree>
    <p:extLst>
      <p:ext uri="{BB962C8B-B14F-4D97-AF65-F5344CB8AC3E}">
        <p14:creationId xmlns:p14="http://schemas.microsoft.com/office/powerpoint/2010/main" val="2433646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BA0A-0F9F-BAAC-2730-840BB2B2D58F}"/>
              </a:ext>
            </a:extLst>
          </p:cNvPr>
          <p:cNvSpPr>
            <a:spLocks noGrp="1"/>
          </p:cNvSpPr>
          <p:nvPr>
            <p:ph type="title"/>
          </p:nvPr>
        </p:nvSpPr>
        <p:spPr/>
        <p:txBody>
          <a:bodyPr>
            <a:normAutofit fontScale="90000"/>
          </a:bodyPr>
          <a:lstStyle/>
          <a:p>
            <a:r>
              <a:rPr lang="en-US" dirty="0"/>
              <a:t>Measures of Team Stability</a:t>
            </a:r>
          </a:p>
        </p:txBody>
      </p:sp>
      <p:graphicFrame>
        <p:nvGraphicFramePr>
          <p:cNvPr id="4" name="Table 4" descr="This table shows the measures of team stability with the variable and its definition for the RN roles and the team characteristics.">
            <a:extLst>
              <a:ext uri="{FF2B5EF4-FFF2-40B4-BE49-F238E27FC236}">
                <a16:creationId xmlns:a16="http://schemas.microsoft.com/office/drawing/2014/main" id="{E7800B9D-C0BA-4145-D720-60D5CD130850}"/>
              </a:ext>
            </a:extLst>
          </p:cNvPr>
          <p:cNvGraphicFramePr>
            <a:graphicFrameLocks noGrp="1"/>
          </p:cNvGraphicFramePr>
          <p:nvPr>
            <p:ph idx="1"/>
            <p:extLst>
              <p:ext uri="{D42A27DB-BD31-4B8C-83A1-F6EECF244321}">
                <p14:modId xmlns:p14="http://schemas.microsoft.com/office/powerpoint/2010/main" val="3026646203"/>
              </p:ext>
            </p:extLst>
          </p:nvPr>
        </p:nvGraphicFramePr>
        <p:xfrm>
          <a:off x="838200" y="1825625"/>
          <a:ext cx="10515597" cy="4145280"/>
        </p:xfrm>
        <a:graphic>
          <a:graphicData uri="http://schemas.openxmlformats.org/drawingml/2006/table">
            <a:tbl>
              <a:tblPr firstRow="1" bandRow="1">
                <a:tableStyleId>{00A15C55-8517-42AA-B614-E9B94910E393}</a:tableStyleId>
              </a:tblPr>
              <a:tblGrid>
                <a:gridCol w="864476">
                  <a:extLst>
                    <a:ext uri="{9D8B030D-6E8A-4147-A177-3AD203B41FA5}">
                      <a16:colId xmlns:a16="http://schemas.microsoft.com/office/drawing/2014/main" val="18735419"/>
                    </a:ext>
                  </a:extLst>
                </a:gridCol>
                <a:gridCol w="3205655">
                  <a:extLst>
                    <a:ext uri="{9D8B030D-6E8A-4147-A177-3AD203B41FA5}">
                      <a16:colId xmlns:a16="http://schemas.microsoft.com/office/drawing/2014/main" val="3247242542"/>
                    </a:ext>
                  </a:extLst>
                </a:gridCol>
                <a:gridCol w="6445466">
                  <a:extLst>
                    <a:ext uri="{9D8B030D-6E8A-4147-A177-3AD203B41FA5}">
                      <a16:colId xmlns:a16="http://schemas.microsoft.com/office/drawing/2014/main" val="4253809423"/>
                    </a:ext>
                  </a:extLst>
                </a:gridCol>
              </a:tblGrid>
              <a:tr h="370840">
                <a:tc>
                  <a:txBody>
                    <a:bodyPr/>
                    <a:lstStyle/>
                    <a:p>
                      <a:pPr algn="ctr"/>
                      <a:endParaRPr lang="en-US" sz="1800" dirty="0">
                        <a:latin typeface="Tw Cen MT" panose="020B0602020104020603" pitchFamily="34" charset="0"/>
                      </a:endParaRPr>
                    </a:p>
                  </a:txBody>
                  <a:tcPr/>
                </a:tc>
                <a:tc>
                  <a:txBody>
                    <a:bodyPr/>
                    <a:lstStyle/>
                    <a:p>
                      <a:pPr algn="ctr"/>
                      <a:r>
                        <a:rPr lang="en-US" sz="1800" dirty="0"/>
                        <a:t>Variable</a:t>
                      </a:r>
                      <a:endParaRPr lang="en-US" sz="1800" dirty="0">
                        <a:latin typeface="Tw Cen MT" panose="020B0602020104020603" pitchFamily="34" charset="0"/>
                      </a:endParaRPr>
                    </a:p>
                  </a:txBody>
                  <a:tcPr/>
                </a:tc>
                <a:tc>
                  <a:txBody>
                    <a:bodyPr/>
                    <a:lstStyle/>
                    <a:p>
                      <a:pPr algn="ctr"/>
                      <a:r>
                        <a:rPr lang="en-US" sz="1800" dirty="0"/>
                        <a:t>Definition</a:t>
                      </a:r>
                      <a:endParaRPr lang="en-US" sz="1800" dirty="0">
                        <a:latin typeface="Tw Cen MT" panose="020B0602020104020603" pitchFamily="34" charset="0"/>
                      </a:endParaRPr>
                    </a:p>
                  </a:txBody>
                  <a:tcPr/>
                </a:tc>
                <a:extLst>
                  <a:ext uri="{0D108BD9-81ED-4DB2-BD59-A6C34878D82A}">
                    <a16:rowId xmlns:a16="http://schemas.microsoft.com/office/drawing/2014/main" val="1478897352"/>
                  </a:ext>
                </a:extLst>
              </a:tr>
              <a:tr h="370840">
                <a:tc rowSpan="4">
                  <a:txBody>
                    <a:bodyPr/>
                    <a:lstStyle/>
                    <a:p>
                      <a:pPr marL="412750" marR="0" lvl="0" indent="-295275" algn="ctr" defTabSz="451101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rPr>
                        <a:t>RN Role</a:t>
                      </a:r>
                      <a:endParaRPr lang="en-US" sz="1800" b="1" kern="1200" dirty="0">
                        <a:solidFill>
                          <a:schemeClr val="dk1"/>
                        </a:solidFill>
                        <a:latin typeface="Tw Cen MT" panose="020B0602020104020603" pitchFamily="34" charset="0"/>
                      </a:endParaRPr>
                    </a:p>
                  </a:txBody>
                  <a:tcPr vert="vert270" anchor="ctr"/>
                </a:tc>
                <a:tc>
                  <a:txBody>
                    <a:bodyPr/>
                    <a:lstStyle/>
                    <a:p>
                      <a:pPr marL="0" marR="0" lvl="0" indent="0" algn="l" defTabSz="451101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rPr>
                        <a:t>RN Continuous Churn</a:t>
                      </a:r>
                      <a:endParaRPr lang="en-US" sz="1800" kern="1200" dirty="0">
                        <a:solidFill>
                          <a:schemeClr val="dk1"/>
                        </a:solidFill>
                        <a:latin typeface="Tw Cen MT" panose="020B0602020104020603" pitchFamily="34" charset="0"/>
                        <a:ea typeface="+mn-ea"/>
                        <a:cs typeface="+mn-cs"/>
                      </a:endParaRPr>
                    </a:p>
                  </a:txBody>
                  <a:tcPr/>
                </a:tc>
                <a:tc>
                  <a:txBody>
                    <a:bodyPr/>
                    <a:lstStyle/>
                    <a:p>
                      <a:pPr marL="0" algn="l" defTabSz="4511010" rtl="0" eaLnBrk="1" latinLnBrk="0" hangingPunct="1"/>
                      <a:r>
                        <a:rPr lang="en-US" sz="1800" kern="1200" dirty="0">
                          <a:solidFill>
                            <a:schemeClr val="dk1"/>
                          </a:solidFill>
                        </a:rPr>
                        <a:t>RN role filled for the 24 months but by various individuals</a:t>
                      </a:r>
                      <a:endParaRPr lang="en-US" sz="1800" kern="1200" dirty="0">
                        <a:solidFill>
                          <a:schemeClr val="dk1"/>
                        </a:solidFill>
                        <a:latin typeface="Tw Cen MT" panose="020B0602020104020603" pitchFamily="34" charset="0"/>
                        <a:ea typeface="+mn-ea"/>
                        <a:cs typeface="+mn-cs"/>
                      </a:endParaRPr>
                    </a:p>
                  </a:txBody>
                  <a:tcPr/>
                </a:tc>
                <a:extLst>
                  <a:ext uri="{0D108BD9-81ED-4DB2-BD59-A6C34878D82A}">
                    <a16:rowId xmlns:a16="http://schemas.microsoft.com/office/drawing/2014/main" val="112357309"/>
                  </a:ext>
                </a:extLst>
              </a:tr>
              <a:tr h="370840">
                <a:tc vMerge="1">
                  <a:txBody>
                    <a:bodyPr/>
                    <a:lstStyle/>
                    <a:p>
                      <a:pPr marL="412750" indent="-295275" algn="ctr" defTabSz="4511010" rtl="0" eaLnBrk="1" latinLnBrk="0" hangingPunct="1">
                        <a:tabLst/>
                      </a:pPr>
                      <a:endParaRPr lang="en-US" sz="3600" kern="1200" dirty="0">
                        <a:solidFill>
                          <a:schemeClr val="dk1"/>
                        </a:solidFill>
                        <a:latin typeface="Tw Cen MT" panose="020B0602020104020603" pitchFamily="34" charset="77"/>
                        <a:ea typeface="+mn-ea"/>
                        <a:cs typeface="+mn-cs"/>
                      </a:endParaRPr>
                    </a:p>
                  </a:txBody>
                  <a:tcPr/>
                </a:tc>
                <a:tc>
                  <a:txBody>
                    <a:bodyPr/>
                    <a:lstStyle/>
                    <a:p>
                      <a:pPr marL="0" algn="l" defTabSz="4511010" rtl="0" eaLnBrk="1" latinLnBrk="0" hangingPunct="1"/>
                      <a:r>
                        <a:rPr lang="en-US" sz="1800" kern="1200" dirty="0">
                          <a:solidFill>
                            <a:schemeClr val="dk1"/>
                          </a:solidFill>
                        </a:rPr>
                        <a:t>RN Staffing Instability</a:t>
                      </a:r>
                      <a:endParaRPr lang="en-US" sz="1800" kern="1200" dirty="0">
                        <a:solidFill>
                          <a:schemeClr val="dk1"/>
                        </a:solidFill>
                        <a:latin typeface="Tw Cen MT" panose="020B0602020104020603" pitchFamily="34" charset="0"/>
                        <a:ea typeface="+mn-ea"/>
                        <a:cs typeface="+mn-cs"/>
                      </a:endParaRPr>
                    </a:p>
                  </a:txBody>
                  <a:tcPr/>
                </a:tc>
                <a:tc>
                  <a:txBody>
                    <a:bodyPr/>
                    <a:lstStyle/>
                    <a:p>
                      <a:pPr marL="0" algn="l" defTabSz="4511010" rtl="0" eaLnBrk="1" latinLnBrk="0" hangingPunct="1"/>
                      <a:r>
                        <a:rPr lang="en-US" sz="1800" kern="1200" dirty="0">
                          <a:solidFill>
                            <a:schemeClr val="dk1"/>
                          </a:solidFill>
                        </a:rPr>
                        <a:t>RN role filled between 16.67%-99% of the 24 months</a:t>
                      </a:r>
                      <a:endParaRPr lang="en-US" sz="1800" kern="1200" dirty="0">
                        <a:solidFill>
                          <a:schemeClr val="dk1"/>
                        </a:solidFill>
                        <a:latin typeface="Tw Cen MT" panose="020B0602020104020603" pitchFamily="34" charset="0"/>
                        <a:ea typeface="+mn-ea"/>
                        <a:cs typeface="+mn-cs"/>
                      </a:endParaRPr>
                    </a:p>
                  </a:txBody>
                  <a:tcPr/>
                </a:tc>
                <a:extLst>
                  <a:ext uri="{0D108BD9-81ED-4DB2-BD59-A6C34878D82A}">
                    <a16:rowId xmlns:a16="http://schemas.microsoft.com/office/drawing/2014/main" val="2731731094"/>
                  </a:ext>
                </a:extLst>
              </a:tr>
              <a:tr h="370840">
                <a:tc vMerge="1">
                  <a:txBody>
                    <a:bodyPr/>
                    <a:lstStyle/>
                    <a:p>
                      <a:pPr marL="501650" indent="-384175" algn="ctr" defTabSz="4511010" rtl="0" eaLnBrk="1" latinLnBrk="0" hangingPunct="1">
                        <a:tabLst/>
                      </a:pPr>
                      <a:endParaRPr lang="en-US" sz="3600" kern="1200" dirty="0">
                        <a:solidFill>
                          <a:schemeClr val="dk1"/>
                        </a:solidFill>
                        <a:latin typeface="Tw Cen MT" panose="020B0602020104020603" pitchFamily="34" charset="77"/>
                        <a:ea typeface="+mn-ea"/>
                        <a:cs typeface="+mn-cs"/>
                      </a:endParaRPr>
                    </a:p>
                  </a:txBody>
                  <a:tcPr/>
                </a:tc>
                <a:tc>
                  <a:txBody>
                    <a:bodyPr/>
                    <a:lstStyle/>
                    <a:p>
                      <a:pPr marL="0" algn="l" defTabSz="4511010" rtl="0" eaLnBrk="1" latinLnBrk="0" hangingPunct="1"/>
                      <a:r>
                        <a:rPr lang="en-US" sz="1800" kern="1200" dirty="0">
                          <a:solidFill>
                            <a:schemeClr val="dk1"/>
                          </a:solidFill>
                        </a:rPr>
                        <a:t>RN Vacancy</a:t>
                      </a:r>
                      <a:endParaRPr lang="en-US" sz="1800" kern="1200" dirty="0">
                        <a:solidFill>
                          <a:schemeClr val="dk1"/>
                        </a:solidFill>
                        <a:latin typeface="Tw Cen MT" panose="020B0602020104020603" pitchFamily="34" charset="0"/>
                        <a:ea typeface="+mn-ea"/>
                        <a:cs typeface="+mn-cs"/>
                      </a:endParaRPr>
                    </a:p>
                  </a:txBody>
                  <a:tcPr/>
                </a:tc>
                <a:tc>
                  <a:txBody>
                    <a:bodyPr/>
                    <a:lstStyle/>
                    <a:p>
                      <a:pPr marL="0" algn="l" defTabSz="4511010" rtl="0" eaLnBrk="1" latinLnBrk="0" hangingPunct="1"/>
                      <a:r>
                        <a:rPr lang="en-US" sz="1800" kern="1200" dirty="0">
                          <a:solidFill>
                            <a:schemeClr val="dk1"/>
                          </a:solidFill>
                        </a:rPr>
                        <a:t>RN role was filled less than 16.67%% of the time</a:t>
                      </a:r>
                      <a:endParaRPr lang="en-US" sz="1800" kern="1200" dirty="0">
                        <a:solidFill>
                          <a:schemeClr val="dk1"/>
                        </a:solidFill>
                        <a:latin typeface="Tw Cen MT" panose="020B0602020104020603" pitchFamily="34" charset="0"/>
                        <a:ea typeface="+mn-ea"/>
                        <a:cs typeface="+mn-cs"/>
                      </a:endParaRPr>
                    </a:p>
                  </a:txBody>
                  <a:tcPr/>
                </a:tc>
                <a:extLst>
                  <a:ext uri="{0D108BD9-81ED-4DB2-BD59-A6C34878D82A}">
                    <a16:rowId xmlns:a16="http://schemas.microsoft.com/office/drawing/2014/main" val="2498958077"/>
                  </a:ext>
                </a:extLst>
              </a:tr>
              <a:tr h="370840">
                <a:tc vMerge="1">
                  <a:txBody>
                    <a:bodyPr/>
                    <a:lstStyle/>
                    <a:p>
                      <a:pPr marL="0" algn="ctr" defTabSz="4511010" rtl="0" eaLnBrk="1" latinLnBrk="0" hangingPunct="1"/>
                      <a:endParaRPr lang="en-US" sz="4000" kern="1200" dirty="0">
                        <a:solidFill>
                          <a:schemeClr val="dk1"/>
                        </a:solidFill>
                        <a:latin typeface="Tw Cen MT" panose="020B0602020104020603" pitchFamily="34" charset="77"/>
                        <a:ea typeface="+mn-ea"/>
                        <a:cs typeface="+mn-cs"/>
                      </a:endParaRPr>
                    </a:p>
                  </a:txBody>
                  <a:tcPr/>
                </a:tc>
                <a:tc>
                  <a:txBody>
                    <a:bodyPr/>
                    <a:lstStyle/>
                    <a:p>
                      <a:pPr algn="l"/>
                      <a:r>
                        <a:rPr lang="en-US" sz="1800" kern="1200" dirty="0">
                          <a:solidFill>
                            <a:schemeClr val="dk1"/>
                          </a:solidFill>
                        </a:rPr>
                        <a:t>RN Stability</a:t>
                      </a:r>
                      <a:endParaRPr lang="en-US" sz="1800" kern="1200" dirty="0">
                        <a:solidFill>
                          <a:schemeClr val="dk1"/>
                        </a:solidFill>
                        <a:latin typeface="Tw Cen MT" panose="020B0602020104020603" pitchFamily="34" charset="0"/>
                        <a:ea typeface="+mn-ea"/>
                        <a:cs typeface="+mn-cs"/>
                      </a:endParaRPr>
                    </a:p>
                  </a:txBody>
                  <a:tcPr/>
                </a:tc>
                <a:tc>
                  <a:txBody>
                    <a:bodyPr/>
                    <a:lstStyle/>
                    <a:p>
                      <a:pPr marL="0" algn="l" defTabSz="4511010" rtl="0" eaLnBrk="1" latinLnBrk="0" hangingPunct="1"/>
                      <a:r>
                        <a:rPr lang="en-US" sz="1800" kern="1200" dirty="0">
                          <a:solidFill>
                            <a:schemeClr val="dk1"/>
                          </a:solidFill>
                        </a:rPr>
                        <a:t>Same person in the RN role for the entire 24-month period</a:t>
                      </a:r>
                      <a:endParaRPr lang="en-US" sz="1800" kern="1200" dirty="0">
                        <a:solidFill>
                          <a:schemeClr val="dk1"/>
                        </a:solidFill>
                        <a:latin typeface="Tw Cen MT" panose="020B0602020104020603" pitchFamily="34" charset="0"/>
                        <a:ea typeface="+mn-ea"/>
                        <a:cs typeface="+mn-cs"/>
                      </a:endParaRPr>
                    </a:p>
                  </a:txBody>
                  <a:tcPr/>
                </a:tc>
                <a:extLst>
                  <a:ext uri="{0D108BD9-81ED-4DB2-BD59-A6C34878D82A}">
                    <a16:rowId xmlns:a16="http://schemas.microsoft.com/office/drawing/2014/main" val="4069538170"/>
                  </a:ext>
                </a:extLst>
              </a:tr>
              <a:tr h="370840">
                <a:tc rowSpan="4">
                  <a:txBody>
                    <a:bodyPr/>
                    <a:lstStyle/>
                    <a:p>
                      <a:pPr marL="0" algn="ctr" defTabSz="4511010" rtl="0" eaLnBrk="1" latinLnBrk="0" hangingPunct="1"/>
                      <a:r>
                        <a:rPr lang="en-US" sz="1800" b="1" kern="1200" dirty="0">
                          <a:solidFill>
                            <a:schemeClr val="dk1"/>
                          </a:solidFill>
                        </a:rPr>
                        <a:t>Team Characteristics</a:t>
                      </a:r>
                      <a:endParaRPr lang="en-US" sz="1800" b="1" kern="1200" dirty="0">
                        <a:solidFill>
                          <a:schemeClr val="dk1"/>
                        </a:solidFill>
                        <a:latin typeface="Tw Cen MT" panose="020B0602020104020603" pitchFamily="34" charset="0"/>
                        <a:ea typeface="+mn-ea"/>
                        <a:cs typeface="+mn-cs"/>
                      </a:endParaRPr>
                    </a:p>
                  </a:txBody>
                  <a:tcPr vert="vert270" anchor="ctr"/>
                </a:tc>
                <a:tc>
                  <a:txBody>
                    <a:bodyPr/>
                    <a:lstStyle/>
                    <a:p>
                      <a:pPr marL="0" algn="l" defTabSz="4511010" rtl="0" eaLnBrk="1" latinLnBrk="0" hangingPunct="1"/>
                      <a:r>
                        <a:rPr lang="en-US" sz="1800" kern="1200">
                          <a:solidFill>
                            <a:schemeClr val="dk1"/>
                          </a:solidFill>
                        </a:rPr>
                        <a:t>Full-time Equivalent (FTE</a:t>
                      </a:r>
                      <a:r>
                        <a:rPr lang="en-US" sz="1800" kern="1200" dirty="0">
                          <a:solidFill>
                            <a:schemeClr val="dk1"/>
                          </a:solidFill>
                        </a:rPr>
                        <a:t>)</a:t>
                      </a:r>
                      <a:endParaRPr lang="en-US" sz="1800" kern="1200" dirty="0">
                        <a:solidFill>
                          <a:schemeClr val="dk1"/>
                        </a:solidFill>
                        <a:latin typeface="Tw Cen MT" panose="020B0602020104020603" pitchFamily="34" charset="0"/>
                        <a:ea typeface="+mn-ea"/>
                        <a:cs typeface="+mn-cs"/>
                      </a:endParaRPr>
                    </a:p>
                  </a:txBody>
                  <a:tcPr/>
                </a:tc>
                <a:tc>
                  <a:txBody>
                    <a:bodyPr/>
                    <a:lstStyle/>
                    <a:p>
                      <a:pPr marL="0" algn="l" defTabSz="4511010" rtl="0" eaLnBrk="1" latinLnBrk="0" hangingPunct="1"/>
                      <a:r>
                        <a:rPr lang="en-US" sz="1800" kern="1200" dirty="0">
                          <a:solidFill>
                            <a:schemeClr val="dk1"/>
                          </a:solidFill>
                        </a:rPr>
                        <a:t>Team-member’s scheduled hours on a team divided by the number of hours for a full-time workweek</a:t>
                      </a:r>
                      <a:endParaRPr lang="en-US" sz="1800" kern="1200" dirty="0">
                        <a:solidFill>
                          <a:schemeClr val="dk1"/>
                        </a:solidFill>
                        <a:latin typeface="Tw Cen MT" panose="020B0602020104020603" pitchFamily="34" charset="0"/>
                        <a:ea typeface="+mn-ea"/>
                        <a:cs typeface="+mn-cs"/>
                      </a:endParaRPr>
                    </a:p>
                  </a:txBody>
                  <a:tcPr/>
                </a:tc>
                <a:extLst>
                  <a:ext uri="{0D108BD9-81ED-4DB2-BD59-A6C34878D82A}">
                    <a16:rowId xmlns:a16="http://schemas.microsoft.com/office/drawing/2014/main" val="3507782525"/>
                  </a:ext>
                </a:extLst>
              </a:tr>
              <a:tr h="370840">
                <a:tc vMerge="1">
                  <a:txBody>
                    <a:bodyPr/>
                    <a:lstStyle/>
                    <a:p>
                      <a:pPr marL="0" algn="ctr" defTabSz="4511010" rtl="0" eaLnBrk="1" latinLnBrk="0" hangingPunct="1"/>
                      <a:r>
                        <a:rPr lang="en-US" sz="3600" kern="1200" dirty="0">
                          <a:solidFill>
                            <a:schemeClr val="dk1"/>
                          </a:solidFill>
                        </a:rPr>
                        <a:t>Team Characteristics</a:t>
                      </a:r>
                      <a:endParaRPr lang="en-US" sz="3600" kern="1200" dirty="0">
                        <a:solidFill>
                          <a:schemeClr val="dk1"/>
                        </a:solidFill>
                        <a:latin typeface="Tw Cen MT" panose="020B0602020104020603" pitchFamily="34" charset="77"/>
                        <a:ea typeface="+mn-ea"/>
                        <a:cs typeface="+mn-cs"/>
                      </a:endParaRPr>
                    </a:p>
                  </a:txBody>
                  <a:tcPr/>
                </a:tc>
                <a:tc>
                  <a:txBody>
                    <a:bodyPr/>
                    <a:lstStyle/>
                    <a:p>
                      <a:pPr marL="0" algn="l" defTabSz="4511010" rtl="0" eaLnBrk="1" latinLnBrk="0" hangingPunct="1"/>
                      <a:r>
                        <a:rPr lang="en-US" sz="1800" kern="1200" dirty="0">
                          <a:solidFill>
                            <a:schemeClr val="dk1"/>
                          </a:solidFill>
                        </a:rPr>
                        <a:t>Team Stability</a:t>
                      </a:r>
                      <a:endParaRPr lang="en-US" sz="1800" kern="1200" dirty="0">
                        <a:solidFill>
                          <a:schemeClr val="dk1"/>
                        </a:solidFill>
                        <a:latin typeface="Tw Cen MT" panose="020B0602020104020603" pitchFamily="34" charset="0"/>
                        <a:ea typeface="+mn-ea"/>
                        <a:cs typeface="+mn-cs"/>
                      </a:endParaRPr>
                    </a:p>
                  </a:txBody>
                  <a:tcPr/>
                </a:tc>
                <a:tc>
                  <a:txBody>
                    <a:bodyPr/>
                    <a:lstStyle/>
                    <a:p>
                      <a:pPr marL="0" algn="l" defTabSz="4511010" rtl="0" eaLnBrk="1" latinLnBrk="0" hangingPunct="1"/>
                      <a:r>
                        <a:rPr lang="en-US" sz="1800" kern="1200" dirty="0">
                          <a:solidFill>
                            <a:schemeClr val="dk1"/>
                          </a:solidFill>
                        </a:rPr>
                        <a:t>Team's overall stability for the 24-month period, with a score of 1 indicating that the entire team remained unchanged</a:t>
                      </a:r>
                      <a:endParaRPr lang="en-US" sz="1800" kern="1200" dirty="0">
                        <a:solidFill>
                          <a:schemeClr val="dk1"/>
                        </a:solidFill>
                        <a:latin typeface="Tw Cen MT" panose="020B0602020104020603" pitchFamily="34" charset="0"/>
                        <a:ea typeface="+mn-ea"/>
                        <a:cs typeface="+mn-cs"/>
                      </a:endParaRPr>
                    </a:p>
                  </a:txBody>
                  <a:tcPr/>
                </a:tc>
                <a:extLst>
                  <a:ext uri="{0D108BD9-81ED-4DB2-BD59-A6C34878D82A}">
                    <a16:rowId xmlns:a16="http://schemas.microsoft.com/office/drawing/2014/main" val="4177364787"/>
                  </a:ext>
                </a:extLst>
              </a:tr>
              <a:tr h="370840">
                <a:tc vMerge="1">
                  <a:txBody>
                    <a:bodyPr/>
                    <a:lstStyle/>
                    <a:p>
                      <a:pPr marL="0" algn="ctr" defTabSz="4511010" rtl="0" eaLnBrk="1" latinLnBrk="0" hangingPunct="1"/>
                      <a:endParaRPr lang="en-US" sz="4000" kern="1200" dirty="0">
                        <a:solidFill>
                          <a:schemeClr val="dk1"/>
                        </a:solidFill>
                        <a:latin typeface="Tw Cen MT" panose="020B0602020104020603" pitchFamily="34" charset="77"/>
                        <a:ea typeface="+mn-ea"/>
                        <a:cs typeface="+mn-cs"/>
                      </a:endParaRPr>
                    </a:p>
                  </a:txBody>
                  <a:tcPr/>
                </a:tc>
                <a:tc>
                  <a:txBody>
                    <a:bodyPr/>
                    <a:lstStyle/>
                    <a:p>
                      <a:pPr marL="0" algn="l" defTabSz="4511010" rtl="0" eaLnBrk="1" latinLnBrk="0" hangingPunct="1"/>
                      <a:r>
                        <a:rPr lang="en-US" sz="1800" kern="1200" dirty="0">
                          <a:solidFill>
                            <a:schemeClr val="dk1"/>
                          </a:solidFill>
                        </a:rPr>
                        <a:t>Team Size Change</a:t>
                      </a:r>
                      <a:endParaRPr lang="en-US" sz="1800" kern="1200" dirty="0">
                        <a:solidFill>
                          <a:schemeClr val="dk1"/>
                        </a:solidFill>
                        <a:latin typeface="Tw Cen MT" panose="020B0602020104020603" pitchFamily="34" charset="0"/>
                        <a:ea typeface="+mn-ea"/>
                        <a:cs typeface="+mn-cs"/>
                      </a:endParaRPr>
                    </a:p>
                  </a:txBody>
                  <a:tcPr/>
                </a:tc>
                <a:tc>
                  <a:txBody>
                    <a:bodyPr/>
                    <a:lstStyle/>
                    <a:p>
                      <a:pPr marL="0" algn="l" defTabSz="4511010" rtl="0" eaLnBrk="1" latinLnBrk="0" hangingPunct="1"/>
                      <a:r>
                        <a:rPr lang="en-US" sz="1800" kern="1200" dirty="0">
                          <a:solidFill>
                            <a:schemeClr val="dk1"/>
                          </a:solidFill>
                        </a:rPr>
                        <a:t>The comparison of a team size at a given point relative to the team’s average size </a:t>
                      </a:r>
                      <a:endParaRPr lang="en-US" sz="1800" kern="1200" dirty="0">
                        <a:solidFill>
                          <a:schemeClr val="dk1"/>
                        </a:solidFill>
                        <a:latin typeface="Tw Cen MT" panose="020B0602020104020603" pitchFamily="34" charset="0"/>
                        <a:ea typeface="+mn-ea"/>
                        <a:cs typeface="+mn-cs"/>
                      </a:endParaRPr>
                    </a:p>
                  </a:txBody>
                  <a:tcPr/>
                </a:tc>
                <a:extLst>
                  <a:ext uri="{0D108BD9-81ED-4DB2-BD59-A6C34878D82A}">
                    <a16:rowId xmlns:a16="http://schemas.microsoft.com/office/drawing/2014/main" val="2927972918"/>
                  </a:ext>
                </a:extLst>
              </a:tr>
              <a:tr h="370840">
                <a:tc vMerge="1">
                  <a:txBody>
                    <a:bodyPr/>
                    <a:lstStyle/>
                    <a:p>
                      <a:pPr marL="0" algn="ctr" defTabSz="4511010" rtl="0" eaLnBrk="1" latinLnBrk="0" hangingPunct="1"/>
                      <a:endParaRPr lang="en-US" sz="4000" kern="1200" dirty="0">
                        <a:solidFill>
                          <a:schemeClr val="dk1"/>
                        </a:solidFill>
                        <a:latin typeface="Tw Cen MT" panose="020B0602020104020603" pitchFamily="34" charset="77"/>
                        <a:ea typeface="+mn-ea"/>
                        <a:cs typeface="+mn-cs"/>
                      </a:endParaRPr>
                    </a:p>
                  </a:txBody>
                  <a:tcPr/>
                </a:tc>
                <a:tc>
                  <a:txBody>
                    <a:bodyPr/>
                    <a:lstStyle/>
                    <a:p>
                      <a:pPr marL="0" algn="l" defTabSz="4511010" rtl="0" eaLnBrk="1" latinLnBrk="0" hangingPunct="1"/>
                      <a:r>
                        <a:rPr lang="en-US" sz="1800" kern="1200" dirty="0">
                          <a:solidFill>
                            <a:schemeClr val="dk1"/>
                          </a:solidFill>
                        </a:rPr>
                        <a:t>Average Team Size</a:t>
                      </a:r>
                      <a:endParaRPr lang="en-US" sz="1800" kern="1200" dirty="0">
                        <a:solidFill>
                          <a:schemeClr val="dk1"/>
                        </a:solidFill>
                        <a:latin typeface="Tw Cen MT" panose="020B0602020104020603" pitchFamily="34" charset="0"/>
                        <a:ea typeface="+mn-ea"/>
                        <a:cs typeface="+mn-cs"/>
                      </a:endParaRPr>
                    </a:p>
                  </a:txBody>
                  <a:tcPr/>
                </a:tc>
                <a:tc>
                  <a:txBody>
                    <a:bodyPr/>
                    <a:lstStyle/>
                    <a:p>
                      <a:pPr marL="0" algn="l" defTabSz="4511010" rtl="0" eaLnBrk="1" latinLnBrk="0" hangingPunct="1"/>
                      <a:r>
                        <a:rPr lang="en-US" sz="1800" kern="1200" dirty="0">
                          <a:solidFill>
                            <a:schemeClr val="dk1"/>
                          </a:solidFill>
                        </a:rPr>
                        <a:t>Average size of the team across the 24 months</a:t>
                      </a:r>
                      <a:endParaRPr lang="en-US" sz="1800" kern="1200" dirty="0">
                        <a:solidFill>
                          <a:schemeClr val="dk1"/>
                        </a:solidFill>
                        <a:latin typeface="Tw Cen MT" panose="020B0602020104020603" pitchFamily="34" charset="0"/>
                        <a:ea typeface="+mn-ea"/>
                        <a:cs typeface="+mn-cs"/>
                      </a:endParaRPr>
                    </a:p>
                  </a:txBody>
                  <a:tcPr/>
                </a:tc>
                <a:extLst>
                  <a:ext uri="{0D108BD9-81ED-4DB2-BD59-A6C34878D82A}">
                    <a16:rowId xmlns:a16="http://schemas.microsoft.com/office/drawing/2014/main" val="504360850"/>
                  </a:ext>
                </a:extLst>
              </a:tr>
            </a:tbl>
          </a:graphicData>
        </a:graphic>
      </p:graphicFrame>
      <p:sp>
        <p:nvSpPr>
          <p:cNvPr id="3" name="Slide Number Placeholder 2">
            <a:extLst>
              <a:ext uri="{FF2B5EF4-FFF2-40B4-BE49-F238E27FC236}">
                <a16:creationId xmlns:a16="http://schemas.microsoft.com/office/drawing/2014/main" id="{EE6100DC-F93D-D99D-D87B-6308FD30CCAE}"/>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48</a:t>
            </a:fld>
            <a:endParaRPr lang="en-US" dirty="0"/>
          </a:p>
        </p:txBody>
      </p:sp>
    </p:spTree>
    <p:extLst>
      <p:ext uri="{BB962C8B-B14F-4D97-AF65-F5344CB8AC3E}">
        <p14:creationId xmlns:p14="http://schemas.microsoft.com/office/powerpoint/2010/main" val="371104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BC7A-A710-0C3D-4858-27EDCED6D3BD}"/>
              </a:ext>
            </a:extLst>
          </p:cNvPr>
          <p:cNvSpPr>
            <a:spLocks noGrp="1"/>
          </p:cNvSpPr>
          <p:nvPr>
            <p:ph type="title"/>
          </p:nvPr>
        </p:nvSpPr>
        <p:spPr/>
        <p:txBody>
          <a:bodyPr>
            <a:normAutofit fontScale="90000"/>
          </a:bodyPr>
          <a:lstStyle/>
          <a:p>
            <a:r>
              <a:rPr lang="en-US" dirty="0"/>
              <a:t>Result Highlights: Team Configuration and Quality Outcomes</a:t>
            </a:r>
          </a:p>
        </p:txBody>
      </p:sp>
      <p:sp>
        <p:nvSpPr>
          <p:cNvPr id="3" name="Content Placeholder 2">
            <a:extLst>
              <a:ext uri="{FF2B5EF4-FFF2-40B4-BE49-F238E27FC236}">
                <a16:creationId xmlns:a16="http://schemas.microsoft.com/office/drawing/2014/main" id="{5899ACA1-68C3-D37E-8394-DA36B6F5D696}"/>
              </a:ext>
            </a:extLst>
          </p:cNvPr>
          <p:cNvSpPr>
            <a:spLocks noGrp="1"/>
          </p:cNvSpPr>
          <p:nvPr>
            <p:ph idx="1"/>
          </p:nvPr>
        </p:nvSpPr>
        <p:spPr>
          <a:xfrm>
            <a:off x="609600" y="1646239"/>
            <a:ext cx="10972800" cy="2011362"/>
          </a:xfrm>
        </p:spPr>
        <p:txBody>
          <a:bodyPr>
            <a:normAutofit/>
          </a:bodyPr>
          <a:lstStyle/>
          <a:p>
            <a:r>
              <a:rPr lang="en-US" dirty="0"/>
              <a:t>Overall adherence was </a:t>
            </a:r>
            <a:r>
              <a:rPr lang="en-US" b="1" dirty="0"/>
              <a:t>unrelated</a:t>
            </a:r>
            <a:r>
              <a:rPr lang="en-US" dirty="0"/>
              <a:t> to most outcomes</a:t>
            </a:r>
          </a:p>
          <a:p>
            <a:r>
              <a:rPr lang="en-US" dirty="0"/>
              <a:t>In most cases, teams with more FTEs exhibited </a:t>
            </a:r>
            <a:r>
              <a:rPr lang="en-US" b="1" dirty="0">
                <a:solidFill>
                  <a:schemeClr val="accent3">
                    <a:lumMod val="75000"/>
                  </a:schemeClr>
                </a:solidFill>
              </a:rPr>
              <a:t>better</a:t>
            </a:r>
            <a:r>
              <a:rPr lang="en-US" dirty="0"/>
              <a:t> outcomes. </a:t>
            </a:r>
          </a:p>
          <a:p>
            <a:r>
              <a:rPr lang="en-US" dirty="0"/>
              <a:t>Different team characteristics were significantly associated with different outcomes:</a:t>
            </a:r>
          </a:p>
        </p:txBody>
      </p:sp>
      <p:graphicFrame>
        <p:nvGraphicFramePr>
          <p:cNvPr id="5" name="Table 5" descr="This table shows team configuration and outcomes before the COVID 19 pandemic and during the COVID 19 pandemic.">
            <a:extLst>
              <a:ext uri="{FF2B5EF4-FFF2-40B4-BE49-F238E27FC236}">
                <a16:creationId xmlns:a16="http://schemas.microsoft.com/office/drawing/2014/main" id="{18589C09-A17C-E946-A356-D39D22BC2F92}"/>
              </a:ext>
            </a:extLst>
          </p:cNvPr>
          <p:cNvGraphicFramePr>
            <a:graphicFrameLocks noGrp="1"/>
          </p:cNvGraphicFramePr>
          <p:nvPr>
            <p:extLst>
              <p:ext uri="{D42A27DB-BD31-4B8C-83A1-F6EECF244321}">
                <p14:modId xmlns:p14="http://schemas.microsoft.com/office/powerpoint/2010/main" val="1707738932"/>
              </p:ext>
            </p:extLst>
          </p:nvPr>
        </p:nvGraphicFramePr>
        <p:xfrm>
          <a:off x="1028700" y="3733800"/>
          <a:ext cx="10134600" cy="3022600"/>
        </p:xfrm>
        <a:graphic>
          <a:graphicData uri="http://schemas.openxmlformats.org/drawingml/2006/table">
            <a:tbl>
              <a:tblPr firstRow="1" bandRow="1">
                <a:tableStyleId>{17292A2E-F333-43FB-9621-5CBBE7FDCDCB}</a:tableStyleId>
              </a:tblPr>
              <a:tblGrid>
                <a:gridCol w="5067300">
                  <a:extLst>
                    <a:ext uri="{9D8B030D-6E8A-4147-A177-3AD203B41FA5}">
                      <a16:colId xmlns:a16="http://schemas.microsoft.com/office/drawing/2014/main" val="867027537"/>
                    </a:ext>
                  </a:extLst>
                </a:gridCol>
                <a:gridCol w="5067300">
                  <a:extLst>
                    <a:ext uri="{9D8B030D-6E8A-4147-A177-3AD203B41FA5}">
                      <a16:colId xmlns:a16="http://schemas.microsoft.com/office/drawing/2014/main" val="128484121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rPr>
                        <a:t>Before the pandemic… </a:t>
                      </a:r>
                      <a:endParaRPr lang="en-US" sz="1800" b="1" kern="1200" dirty="0">
                        <a:solidFill>
                          <a:schemeClr val="lt1"/>
                        </a:solidFill>
                        <a:effectLst/>
                        <a:latin typeface="+mn-lt"/>
                        <a:ea typeface="+mn-ea"/>
                        <a:cs typeface="+mn-cs"/>
                      </a:endParaRPr>
                    </a:p>
                  </a:txBody>
                  <a:tcPr/>
                </a:tc>
                <a:tc>
                  <a:txBody>
                    <a:bodyPr/>
                    <a:lstStyle/>
                    <a:p>
                      <a:r>
                        <a:rPr lang="en-US" dirty="0"/>
                        <a:t>During the pandemic…</a:t>
                      </a:r>
                    </a:p>
                  </a:txBody>
                  <a:tcPr/>
                </a:tc>
                <a:extLst>
                  <a:ext uri="{0D108BD9-81ED-4DB2-BD59-A6C34878D82A}">
                    <a16:rowId xmlns:a16="http://schemas.microsoft.com/office/drawing/2014/main" val="2748791015"/>
                  </a:ext>
                </a:extLst>
              </a:tr>
              <a:tr h="370840">
                <a:tc>
                  <a:txBody>
                    <a:bodyPr/>
                    <a:lstStyle/>
                    <a:p>
                      <a:r>
                        <a:rPr lang="en-US" sz="1800" kern="1200" dirty="0">
                          <a:solidFill>
                            <a:schemeClr val="dk1"/>
                          </a:solidFill>
                          <a:effectLst/>
                        </a:rPr>
                        <a:t>Greater role diversity was </a:t>
                      </a:r>
                      <a:r>
                        <a:rPr lang="en-US" sz="1800" kern="1200" dirty="0">
                          <a:solidFill>
                            <a:schemeClr val="tx1"/>
                          </a:solidFill>
                          <a:effectLst/>
                        </a:rPr>
                        <a:t>associated with </a:t>
                      </a:r>
                    </a:p>
                    <a:p>
                      <a:pPr marL="285750" indent="-285750">
                        <a:buFont typeface="Arial" panose="020B0604020202020204" pitchFamily="34" charset="0"/>
                        <a:buChar char="•"/>
                      </a:pPr>
                      <a:r>
                        <a:rPr lang="en-US" sz="1800" b="1" kern="1200" dirty="0">
                          <a:solidFill>
                            <a:schemeClr val="tx1"/>
                          </a:solidFill>
                          <a:effectLst/>
                        </a:rPr>
                        <a:t> </a:t>
                      </a:r>
                      <a:r>
                        <a:rPr lang="en-US" sz="1800" b="1" kern="1200" dirty="0">
                          <a:solidFill>
                            <a:schemeClr val="accent3">
                              <a:lumMod val="75000"/>
                            </a:schemeClr>
                          </a:solidFill>
                          <a:effectLst/>
                        </a:rPr>
                        <a:t>lower</a:t>
                      </a:r>
                      <a:r>
                        <a:rPr lang="en-US" sz="1800" kern="1200" dirty="0">
                          <a:solidFill>
                            <a:schemeClr val="tx1"/>
                          </a:solidFill>
                          <a:effectLst/>
                        </a:rPr>
                        <a:t> emergency room/urgent care    </a:t>
                      </a:r>
                      <a:r>
                        <a:rPr lang="en-US" sz="1800" kern="1200" dirty="0" err="1">
                          <a:solidFill>
                            <a:schemeClr val="bg1"/>
                          </a:solidFill>
                          <a:effectLst/>
                        </a:rPr>
                        <a:t>l</a:t>
                      </a:r>
                      <a:r>
                        <a:rPr lang="en-US" sz="1800" kern="1200" dirty="0" err="1">
                          <a:solidFill>
                            <a:schemeClr val="tx1"/>
                          </a:solidFill>
                          <a:effectLst/>
                        </a:rPr>
                        <a:t>utilization</a:t>
                      </a:r>
                      <a:r>
                        <a:rPr lang="en-US" sz="1800" kern="1200" dirty="0">
                          <a:solidFill>
                            <a:schemeClr val="tx1"/>
                          </a:solidFill>
                          <a:effectLst/>
                        </a:rPr>
                        <a:t> </a:t>
                      </a:r>
                    </a:p>
                    <a:p>
                      <a:pPr marL="285750" indent="-285750">
                        <a:buFont typeface="Arial" panose="020B0604020202020204" pitchFamily="34" charset="0"/>
                        <a:buChar char="•"/>
                      </a:pPr>
                      <a:r>
                        <a:rPr lang="en-US" sz="1800" b="1" kern="1200" dirty="0">
                          <a:solidFill>
                            <a:schemeClr val="tx1"/>
                          </a:solidFill>
                          <a:effectLst/>
                        </a:rPr>
                        <a:t> </a:t>
                      </a:r>
                      <a:r>
                        <a:rPr lang="en-US" sz="1800" b="1" kern="1200" dirty="0">
                          <a:solidFill>
                            <a:schemeClr val="accent3">
                              <a:lumMod val="75000"/>
                            </a:schemeClr>
                          </a:solidFill>
                          <a:effectLst/>
                        </a:rPr>
                        <a:t>higher</a:t>
                      </a:r>
                      <a:r>
                        <a:rPr lang="en-US" sz="1800" kern="1200" dirty="0">
                          <a:solidFill>
                            <a:schemeClr val="tx1"/>
                          </a:solidFill>
                          <a:effectLst/>
                        </a:rPr>
                        <a:t> patient engagement</a:t>
                      </a:r>
                      <a:endParaRPr lang="en-US" dirty="0">
                        <a:solidFill>
                          <a:schemeClr val="tx1"/>
                        </a:solidFill>
                      </a:endParaRPr>
                    </a:p>
                  </a:txBody>
                  <a:tcPr/>
                </a:tc>
                <a:tc>
                  <a:txBody>
                    <a:bodyPr/>
                    <a:lstStyle/>
                    <a:p>
                      <a:pPr marL="285750" indent="-285750">
                        <a:buFont typeface="Arial" panose="020B0604020202020204" pitchFamily="34" charset="0"/>
                        <a:buChar char="•"/>
                      </a:pPr>
                      <a:r>
                        <a:rPr lang="en-US" sz="1800" kern="1200" dirty="0">
                          <a:solidFill>
                            <a:schemeClr val="dk1"/>
                          </a:solidFill>
                          <a:effectLst/>
                        </a:rPr>
                        <a:t>Teams with lower overall adherence exhibited </a:t>
                      </a:r>
                      <a:r>
                        <a:rPr lang="en-US" sz="1800" b="1" kern="1200" dirty="0">
                          <a:solidFill>
                            <a:schemeClr val="accent2"/>
                          </a:solidFill>
                          <a:effectLst/>
                        </a:rPr>
                        <a:t>higher</a:t>
                      </a:r>
                      <a:r>
                        <a:rPr lang="en-US" sz="1800" kern="1200" dirty="0">
                          <a:solidFill>
                            <a:schemeClr val="dk1"/>
                          </a:solidFill>
                          <a:effectLst/>
                        </a:rPr>
                        <a:t> ER utilization</a:t>
                      </a:r>
                    </a:p>
                    <a:p>
                      <a:pPr marL="285750" indent="-285750">
                        <a:buFont typeface="Arial" panose="020B0604020202020204" pitchFamily="34" charset="0"/>
                        <a:buChar char="•"/>
                      </a:pPr>
                      <a:r>
                        <a:rPr lang="en-US" sz="1800" kern="1200" dirty="0">
                          <a:solidFill>
                            <a:schemeClr val="dk1"/>
                          </a:solidFill>
                          <a:effectLst/>
                        </a:rPr>
                        <a:t>Teams with higher multiple-team membership exhibited </a:t>
                      </a:r>
                      <a:r>
                        <a:rPr lang="en-US" sz="1800" b="1" kern="1200" dirty="0">
                          <a:solidFill>
                            <a:schemeClr val="accent3">
                              <a:lumMod val="75000"/>
                            </a:schemeClr>
                          </a:solidFill>
                          <a:effectLst/>
                        </a:rPr>
                        <a:t>lower</a:t>
                      </a:r>
                      <a:r>
                        <a:rPr lang="en-US" sz="1800" kern="1200" dirty="0">
                          <a:solidFill>
                            <a:schemeClr val="dk1"/>
                          </a:solidFill>
                          <a:effectLst/>
                        </a:rPr>
                        <a:t> ER utilization</a:t>
                      </a:r>
                      <a:endParaRPr lang="en-US" dirty="0"/>
                    </a:p>
                  </a:txBody>
                  <a:tcPr/>
                </a:tc>
                <a:extLst>
                  <a:ext uri="{0D108BD9-81ED-4DB2-BD59-A6C34878D82A}">
                    <a16:rowId xmlns:a16="http://schemas.microsoft.com/office/drawing/2014/main" val="2262312320"/>
                  </a:ext>
                </a:extLst>
              </a:tr>
              <a:tr h="370840">
                <a:tc>
                  <a:txBody>
                    <a:bodyPr/>
                    <a:lstStyle/>
                    <a:p>
                      <a:r>
                        <a:rPr lang="en-US" sz="1800" kern="1200" dirty="0">
                          <a:solidFill>
                            <a:schemeClr val="dk1"/>
                          </a:solidFill>
                          <a:effectLst/>
                        </a:rPr>
                        <a:t>Larger teams exhibited </a:t>
                      </a:r>
                    </a:p>
                    <a:p>
                      <a:pPr marL="285750" indent="-285750">
                        <a:buFont typeface="Arial" panose="020B0604020202020204" pitchFamily="34" charset="0"/>
                        <a:buChar char="•"/>
                      </a:pPr>
                      <a:r>
                        <a:rPr lang="en-US" sz="1800" b="1" kern="1200" dirty="0">
                          <a:solidFill>
                            <a:schemeClr val="tx1"/>
                          </a:solidFill>
                          <a:effectLst/>
                        </a:rPr>
                        <a:t> </a:t>
                      </a:r>
                      <a:r>
                        <a:rPr lang="en-US" sz="1800" b="1" kern="1200" dirty="0">
                          <a:solidFill>
                            <a:schemeClr val="accent3">
                              <a:lumMod val="75000"/>
                            </a:schemeClr>
                          </a:solidFill>
                          <a:effectLst/>
                        </a:rPr>
                        <a:t>higher</a:t>
                      </a:r>
                      <a:r>
                        <a:rPr lang="en-US" sz="1800" kern="1200" dirty="0">
                          <a:solidFill>
                            <a:schemeClr val="tx1"/>
                          </a:solidFill>
                          <a:effectLst/>
                        </a:rPr>
                        <a:t> 2-day post-hospital discharge </a:t>
                      </a:r>
                      <a:r>
                        <a:rPr lang="en-US" sz="1800" kern="1200" dirty="0">
                          <a:solidFill>
                            <a:schemeClr val="bg1"/>
                          </a:solidFill>
                          <a:effectLst/>
                        </a:rPr>
                        <a:t>l</a:t>
                      </a:r>
                      <a:r>
                        <a:rPr lang="en-US" sz="1800" kern="1200" dirty="0">
                          <a:solidFill>
                            <a:schemeClr val="tx1"/>
                          </a:solidFill>
                          <a:effectLst/>
                        </a:rPr>
                        <a:t>contact </a:t>
                      </a:r>
                    </a:p>
                    <a:p>
                      <a:pPr marL="285750" indent="-285750">
                        <a:buFont typeface="Arial" panose="020B0604020202020204" pitchFamily="34" charset="0"/>
                        <a:buChar char="•"/>
                      </a:pPr>
                      <a:r>
                        <a:rPr lang="en-US" sz="1800" b="1" kern="1200" dirty="0">
                          <a:solidFill>
                            <a:schemeClr val="tx1"/>
                          </a:solidFill>
                          <a:effectLst/>
                          <a:latin typeface="+mn-lt"/>
                          <a:ea typeface="+mn-ea"/>
                          <a:cs typeface="+mn-cs"/>
                        </a:rPr>
                        <a:t> </a:t>
                      </a:r>
                      <a:r>
                        <a:rPr lang="en-US" sz="1800" b="1" kern="1200" dirty="0">
                          <a:solidFill>
                            <a:schemeClr val="accent2"/>
                          </a:solidFill>
                          <a:effectLst/>
                          <a:latin typeface="+mn-lt"/>
                          <a:ea typeface="+mn-ea"/>
                          <a:cs typeface="+mn-cs"/>
                        </a:rPr>
                        <a:t>lower</a:t>
                      </a:r>
                      <a:r>
                        <a:rPr lang="en-US" sz="1800" kern="1200" dirty="0">
                          <a:solidFill>
                            <a:schemeClr val="tx1"/>
                          </a:solidFill>
                          <a:effectLst/>
                        </a:rPr>
                        <a:t> access (longer times to third next-</a:t>
                      </a:r>
                      <a:r>
                        <a:rPr lang="en-US" sz="1800" kern="1200" dirty="0" err="1">
                          <a:solidFill>
                            <a:schemeClr val="bg1"/>
                          </a:solidFill>
                          <a:effectLst/>
                        </a:rPr>
                        <a:t>l</a:t>
                      </a:r>
                      <a:r>
                        <a:rPr lang="en-US" sz="1800" kern="1200" dirty="0" err="1">
                          <a:solidFill>
                            <a:schemeClr val="tx1"/>
                          </a:solidFill>
                          <a:effectLst/>
                        </a:rPr>
                        <a:t>available</a:t>
                      </a:r>
                      <a:r>
                        <a:rPr lang="en-US" sz="1800" kern="1200" dirty="0">
                          <a:solidFill>
                            <a:schemeClr val="tx1"/>
                          </a:solidFill>
                          <a:effectLst/>
                        </a:rPr>
                        <a:t> appt.)</a:t>
                      </a:r>
                      <a:endParaRPr lang="en-US" dirty="0">
                        <a:solidFill>
                          <a:schemeClr val="tx1"/>
                        </a:solidFill>
                      </a:endParaRPr>
                    </a:p>
                  </a:txBody>
                  <a:tcPr/>
                </a:tc>
                <a:tc>
                  <a:txBody>
                    <a:bodyPr/>
                    <a:lstStyle/>
                    <a:p>
                      <a:r>
                        <a:rPr lang="en-US" sz="1800" kern="1200" dirty="0">
                          <a:solidFill>
                            <a:schemeClr val="tx1"/>
                          </a:solidFill>
                          <a:effectLst/>
                        </a:rPr>
                        <a:t>Larger teams exhibited </a:t>
                      </a:r>
                    </a:p>
                    <a:p>
                      <a:pPr marL="285750" indent="-285750">
                        <a:buFont typeface="Arial" panose="020B0604020202020204" pitchFamily="34" charset="0"/>
                        <a:buChar char="•"/>
                      </a:pPr>
                      <a:r>
                        <a:rPr lang="en-US" sz="1800" b="1" kern="1200" dirty="0">
                          <a:solidFill>
                            <a:schemeClr val="tx1"/>
                          </a:solidFill>
                          <a:effectLst/>
                        </a:rPr>
                        <a:t> </a:t>
                      </a:r>
                      <a:r>
                        <a:rPr lang="en-US" sz="1800" b="1" kern="1200" dirty="0">
                          <a:solidFill>
                            <a:schemeClr val="accent3">
                              <a:lumMod val="75000"/>
                            </a:schemeClr>
                          </a:solidFill>
                          <a:effectLst/>
                        </a:rPr>
                        <a:t>lower</a:t>
                      </a:r>
                      <a:r>
                        <a:rPr lang="en-US" sz="1800" kern="1200" dirty="0">
                          <a:solidFill>
                            <a:schemeClr val="tx1"/>
                          </a:solidFill>
                          <a:effectLst/>
                        </a:rPr>
                        <a:t> ER utilization</a:t>
                      </a:r>
                    </a:p>
                    <a:p>
                      <a:pPr marL="285750" indent="-285750">
                        <a:buFont typeface="Arial" panose="020B0604020202020204" pitchFamily="34" charset="0"/>
                        <a:buChar char="•"/>
                      </a:pPr>
                      <a:r>
                        <a:rPr lang="en-US" sz="1800" b="1" kern="1200" dirty="0">
                          <a:solidFill>
                            <a:schemeClr val="tx1"/>
                          </a:solidFill>
                          <a:effectLst/>
                          <a:latin typeface="+mn-lt"/>
                          <a:ea typeface="+mn-ea"/>
                          <a:cs typeface="+mn-cs"/>
                        </a:rPr>
                        <a:t> </a:t>
                      </a:r>
                      <a:r>
                        <a:rPr lang="en-US" sz="1800" b="1" kern="1200" dirty="0">
                          <a:solidFill>
                            <a:schemeClr val="accent2"/>
                          </a:solidFill>
                          <a:effectLst/>
                          <a:latin typeface="+mn-lt"/>
                          <a:ea typeface="+mn-ea"/>
                          <a:cs typeface="+mn-cs"/>
                        </a:rPr>
                        <a:t>lower</a:t>
                      </a:r>
                      <a:r>
                        <a:rPr lang="en-US" sz="1800" kern="1200" dirty="0">
                          <a:solidFill>
                            <a:schemeClr val="tx1"/>
                          </a:solidFill>
                          <a:effectLst/>
                        </a:rPr>
                        <a:t> </a:t>
                      </a:r>
                      <a:r>
                        <a:rPr lang="en-US" sz="1800" kern="1200" dirty="0">
                          <a:solidFill>
                            <a:schemeClr val="dk1"/>
                          </a:solidFill>
                          <a:effectLst/>
                        </a:rPr>
                        <a:t>2-day post-discharge contact</a:t>
                      </a:r>
                      <a:endParaRPr lang="en-US" dirty="0"/>
                    </a:p>
                  </a:txBody>
                  <a:tcPr/>
                </a:tc>
                <a:extLst>
                  <a:ext uri="{0D108BD9-81ED-4DB2-BD59-A6C34878D82A}">
                    <a16:rowId xmlns:a16="http://schemas.microsoft.com/office/drawing/2014/main" val="216954536"/>
                  </a:ext>
                </a:extLst>
              </a:tr>
            </a:tbl>
          </a:graphicData>
        </a:graphic>
      </p:graphicFrame>
      <p:sp>
        <p:nvSpPr>
          <p:cNvPr id="4" name="Slide Number Placeholder 3">
            <a:extLst>
              <a:ext uri="{FF2B5EF4-FFF2-40B4-BE49-F238E27FC236}">
                <a16:creationId xmlns:a16="http://schemas.microsoft.com/office/drawing/2014/main" id="{5CD15BC5-4341-E096-C373-4FD838B44150}"/>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49</a:t>
            </a:fld>
            <a:endParaRPr lang="en-US" dirty="0"/>
          </a:p>
        </p:txBody>
      </p:sp>
    </p:spTree>
    <p:extLst>
      <p:ext uri="{BB962C8B-B14F-4D97-AF65-F5344CB8AC3E}">
        <p14:creationId xmlns:p14="http://schemas.microsoft.com/office/powerpoint/2010/main" val="316888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is is the logo for the National Center for Excellence in Primary Care Research.">
            <a:extLst>
              <a:ext uri="{FF2B5EF4-FFF2-40B4-BE49-F238E27FC236}">
                <a16:creationId xmlns:a16="http://schemas.microsoft.com/office/drawing/2014/main" id="{35655EAD-DBDA-6450-785B-0AFE4704D3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9741"/>
            <a:ext cx="5562599" cy="1727270"/>
          </a:xfrm>
          <a:prstGeom prst="rect">
            <a:avLst/>
          </a:prstGeom>
        </p:spPr>
      </p:pic>
      <p:sp>
        <p:nvSpPr>
          <p:cNvPr id="2" name="Title 1">
            <a:extLst>
              <a:ext uri="{FF2B5EF4-FFF2-40B4-BE49-F238E27FC236}">
                <a16:creationId xmlns:a16="http://schemas.microsoft.com/office/drawing/2014/main" id="{317B2ACD-EFB9-A290-F02A-1BD8ABF04838}"/>
              </a:ext>
            </a:extLst>
          </p:cNvPr>
          <p:cNvSpPr>
            <a:spLocks noGrp="1"/>
          </p:cNvSpPr>
          <p:nvPr>
            <p:ph type="title"/>
          </p:nvPr>
        </p:nvSpPr>
        <p:spPr>
          <a:xfrm>
            <a:off x="838201" y="3998018"/>
            <a:ext cx="3981854" cy="2216513"/>
          </a:xfrm>
        </p:spPr>
        <p:txBody>
          <a:bodyPr>
            <a:normAutofit/>
          </a:bodyPr>
          <a:lstStyle/>
          <a:p>
            <a:r>
              <a:rPr lang="en-US" dirty="0"/>
              <a:t>NCEPCR Vision &amp; Mission </a:t>
            </a:r>
          </a:p>
        </p:txBody>
      </p:sp>
      <p:sp>
        <p:nvSpPr>
          <p:cNvPr id="3" name="Content Placeholder 2">
            <a:extLst>
              <a:ext uri="{FF2B5EF4-FFF2-40B4-BE49-F238E27FC236}">
                <a16:creationId xmlns:a16="http://schemas.microsoft.com/office/drawing/2014/main" id="{EDC0D1D6-2EB6-6793-00AF-8CE42FFA2EDD}"/>
              </a:ext>
            </a:extLst>
          </p:cNvPr>
          <p:cNvSpPr>
            <a:spLocks noGrp="1"/>
          </p:cNvSpPr>
          <p:nvPr>
            <p:ph idx="1"/>
          </p:nvPr>
        </p:nvSpPr>
        <p:spPr>
          <a:xfrm>
            <a:off x="304800" y="2302912"/>
            <a:ext cx="5562600" cy="4080546"/>
          </a:xfrm>
        </p:spPr>
        <p:txBody>
          <a:bodyPr>
            <a:normAutofit fontScale="70000" lnSpcReduction="20000"/>
          </a:bodyPr>
          <a:lstStyle/>
          <a:p>
            <a:pPr marL="0" marR="0" indent="0" algn="ctr">
              <a:lnSpc>
                <a:spcPct val="107000"/>
              </a:lnSpc>
              <a:spcBef>
                <a:spcPts val="0"/>
              </a:spcBef>
              <a:spcAft>
                <a:spcPts val="800"/>
              </a:spcAft>
              <a:buNone/>
            </a:pPr>
            <a:r>
              <a:rPr lang="en-US" sz="33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VISION: </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2900" dirty="0">
                <a:effectLst/>
                <a:latin typeface="Calibri" panose="020F0502020204030204" pitchFamily="34" charset="0"/>
                <a:ea typeface="Calibri" panose="020F0502020204030204" pitchFamily="34" charset="0"/>
                <a:cs typeface="Times New Roman" panose="02020603050405020304" pitchFamily="18" charset="0"/>
              </a:rPr>
              <a:t>NCEPCR envisions a future where all patients receive high quality, whole person, evidence-based, affordable primary health care from a healthy primary care workforce. </a:t>
            </a:r>
          </a:p>
          <a:p>
            <a:pPr marL="0" marR="0" indent="0" algn="ctr">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ctr">
              <a:lnSpc>
                <a:spcPct val="107000"/>
              </a:lnSpc>
              <a:spcBef>
                <a:spcPts val="0"/>
              </a:spcBef>
              <a:spcAft>
                <a:spcPts val="800"/>
              </a:spcAft>
              <a:buNone/>
            </a:pPr>
            <a:r>
              <a:rPr lang="en-US" sz="33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MISSION:</a:t>
            </a:r>
            <a:r>
              <a:rPr lang="en-US" sz="30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2900" dirty="0">
                <a:effectLst/>
                <a:latin typeface="Calibri" panose="020F0502020204030204" pitchFamily="34" charset="0"/>
                <a:ea typeface="Calibri" panose="020F0502020204030204" pitchFamily="34" charset="0"/>
                <a:cs typeface="Times New Roman" panose="02020603050405020304" pitchFamily="18" charset="0"/>
              </a:rPr>
              <a:t>NCEPCR’s mission is to support transformative primary care research, tools and methods for implementation, and the next generation of primary care researchers to improve the delivery of primary care. </a:t>
            </a:r>
          </a:p>
          <a:p>
            <a:endParaRPr lang="en-US" dirty="0"/>
          </a:p>
        </p:txBody>
      </p:sp>
      <p:pic>
        <p:nvPicPr>
          <p:cNvPr id="5" name="Picture 4" descr="This graphic has six quadrants that each describe a part of the National Center for Excellence in Primary&#10;Care Research’s mission.">
            <a:extLst>
              <a:ext uri="{FF2B5EF4-FFF2-40B4-BE49-F238E27FC236}">
                <a16:creationId xmlns:a16="http://schemas.microsoft.com/office/drawing/2014/main" id="{CFD9AEED-1A65-605A-39C2-710985214D69}"/>
              </a:ext>
            </a:extLst>
          </p:cNvPr>
          <p:cNvPicPr>
            <a:picLocks noChangeAspect="1"/>
          </p:cNvPicPr>
          <p:nvPr/>
        </p:nvPicPr>
        <p:blipFill rotWithShape="1">
          <a:blip r:embed="rId4">
            <a:extLst>
              <a:ext uri="{28A0092B-C50C-407E-A947-70E740481C1C}">
                <a14:useLocalDpi xmlns:a14="http://schemas.microsoft.com/office/drawing/2010/main" val="0"/>
              </a:ext>
            </a:extLst>
          </a:blip>
          <a:srcRect l="3623" t="-1437" r="16978" b="8208"/>
          <a:stretch/>
        </p:blipFill>
        <p:spPr>
          <a:xfrm>
            <a:off x="5168524" y="371801"/>
            <a:ext cx="7023476" cy="5819250"/>
          </a:xfrm>
          <a:prstGeom prst="rect">
            <a:avLst/>
          </a:prstGeom>
        </p:spPr>
      </p:pic>
      <p:sp>
        <p:nvSpPr>
          <p:cNvPr id="4" name="Slide Number Placeholder 3">
            <a:extLst>
              <a:ext uri="{FF2B5EF4-FFF2-40B4-BE49-F238E27FC236}">
                <a16:creationId xmlns:a16="http://schemas.microsoft.com/office/drawing/2014/main" id="{FC95A730-A9B4-1DA8-89FE-A0DD92226B92}"/>
              </a:ext>
              <a:ext uri="{C183D7F6-B498-43B3-948B-1728B52AA6E4}">
                <adec:decorative xmlns:adec="http://schemas.microsoft.com/office/drawing/2017/decorative" val="1"/>
              </a:ext>
            </a:extLst>
          </p:cNvPr>
          <p:cNvSpPr>
            <a:spLocks noGrp="1"/>
          </p:cNvSpPr>
          <p:nvPr>
            <p:ph type="sldNum" sz="quarter" idx="10"/>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5F5B7A5-34A7-4AB0-A34F-A4DF2002FA98}"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580547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8421-7605-0392-C272-1506E517C676}"/>
              </a:ext>
            </a:extLst>
          </p:cNvPr>
          <p:cNvSpPr>
            <a:spLocks noGrp="1"/>
          </p:cNvSpPr>
          <p:nvPr>
            <p:ph type="title"/>
          </p:nvPr>
        </p:nvSpPr>
        <p:spPr/>
        <p:txBody>
          <a:bodyPr>
            <a:normAutofit fontScale="90000"/>
          </a:bodyPr>
          <a:lstStyle/>
          <a:p>
            <a:r>
              <a:rPr lang="en-US" dirty="0"/>
              <a:t>Result Highlights: RN Stability and Access</a:t>
            </a:r>
          </a:p>
        </p:txBody>
      </p:sp>
      <p:sp>
        <p:nvSpPr>
          <p:cNvPr id="3" name="Content Placeholder 2">
            <a:extLst>
              <a:ext uri="{FF2B5EF4-FFF2-40B4-BE49-F238E27FC236}">
                <a16:creationId xmlns:a16="http://schemas.microsoft.com/office/drawing/2014/main" id="{16237F09-4DC8-3092-E6EC-5C499FC334D9}"/>
              </a:ext>
            </a:extLst>
          </p:cNvPr>
          <p:cNvSpPr>
            <a:spLocks noGrp="1"/>
          </p:cNvSpPr>
          <p:nvPr>
            <p:ph idx="1"/>
          </p:nvPr>
        </p:nvSpPr>
        <p:spPr/>
        <p:txBody>
          <a:bodyPr/>
          <a:lstStyle/>
          <a:p>
            <a:r>
              <a:rPr lang="en-US" dirty="0"/>
              <a:t>RN staffing instability and vacancy were </a:t>
            </a:r>
            <a:r>
              <a:rPr lang="en-US" b="1" dirty="0"/>
              <a:t>unrelated</a:t>
            </a:r>
            <a:r>
              <a:rPr lang="en-US" dirty="0"/>
              <a:t> to any access measures. </a:t>
            </a:r>
          </a:p>
          <a:p>
            <a:r>
              <a:rPr lang="en-US" dirty="0"/>
              <a:t>Teams with greater FTE over time had significantly </a:t>
            </a:r>
            <a:r>
              <a:rPr lang="en-US" b="1" dirty="0">
                <a:solidFill>
                  <a:schemeClr val="accent3">
                    <a:lumMod val="75000"/>
                  </a:schemeClr>
                </a:solidFill>
              </a:rPr>
              <a:t>better</a:t>
            </a:r>
            <a:r>
              <a:rPr lang="en-US" dirty="0"/>
              <a:t> scores on all access measures.</a:t>
            </a:r>
          </a:p>
          <a:p>
            <a:r>
              <a:rPr lang="en-US" dirty="0"/>
              <a:t>Teams experiencing continuous RN churn had significantly </a:t>
            </a:r>
            <a:r>
              <a:rPr lang="en-US" b="1" dirty="0">
                <a:solidFill>
                  <a:schemeClr val="accent2"/>
                </a:solidFill>
              </a:rPr>
              <a:t>worse</a:t>
            </a:r>
            <a:r>
              <a:rPr lang="en-US" dirty="0"/>
              <a:t> access (third next available appointment times)</a:t>
            </a:r>
          </a:p>
          <a:p>
            <a:r>
              <a:rPr lang="en-US" dirty="0"/>
              <a:t>Teams with greater overall stability had significantly </a:t>
            </a:r>
            <a:r>
              <a:rPr lang="en-US" b="1" dirty="0">
                <a:solidFill>
                  <a:schemeClr val="accent3">
                    <a:lumMod val="75000"/>
                  </a:schemeClr>
                </a:solidFill>
              </a:rPr>
              <a:t>better</a:t>
            </a:r>
            <a:r>
              <a:rPr lang="en-US" dirty="0"/>
              <a:t> scores on third next available, established patient wait times, and ER utilization</a:t>
            </a:r>
          </a:p>
          <a:p>
            <a:endParaRPr lang="en-US" dirty="0"/>
          </a:p>
        </p:txBody>
      </p:sp>
      <p:sp>
        <p:nvSpPr>
          <p:cNvPr id="4" name="Slide Number Placeholder 3">
            <a:extLst>
              <a:ext uri="{FF2B5EF4-FFF2-40B4-BE49-F238E27FC236}">
                <a16:creationId xmlns:a16="http://schemas.microsoft.com/office/drawing/2014/main" id="{DC36716C-7E38-FA03-07CB-DE4FF249C061}"/>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50</a:t>
            </a:fld>
            <a:endParaRPr lang="en-US" dirty="0"/>
          </a:p>
        </p:txBody>
      </p:sp>
    </p:spTree>
    <p:extLst>
      <p:ext uri="{BB962C8B-B14F-4D97-AF65-F5344CB8AC3E}">
        <p14:creationId xmlns:p14="http://schemas.microsoft.com/office/powerpoint/2010/main" val="2182652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9486-8DD0-EE95-08D8-7ED63BB40ED2}"/>
              </a:ext>
            </a:extLst>
          </p:cNvPr>
          <p:cNvSpPr>
            <a:spLocks noGrp="1"/>
          </p:cNvSpPr>
          <p:nvPr>
            <p:ph type="title"/>
          </p:nvPr>
        </p:nvSpPr>
        <p:spPr/>
        <p:txBody>
          <a:bodyPr>
            <a:normAutofit fontScale="90000"/>
          </a:bodyPr>
          <a:lstStyle/>
          <a:p>
            <a:r>
              <a:rPr lang="en-US" dirty="0"/>
              <a:t>Limitations and Future Directions</a:t>
            </a:r>
          </a:p>
        </p:txBody>
      </p:sp>
      <p:sp>
        <p:nvSpPr>
          <p:cNvPr id="4" name="Text Placeholder 3">
            <a:extLst>
              <a:ext uri="{FF2B5EF4-FFF2-40B4-BE49-F238E27FC236}">
                <a16:creationId xmlns:a16="http://schemas.microsoft.com/office/drawing/2014/main" id="{1D2FA8C2-9777-E5A4-C86B-1E5ED039B853}"/>
              </a:ext>
            </a:extLst>
          </p:cNvPr>
          <p:cNvSpPr>
            <a:spLocks noGrp="1"/>
          </p:cNvSpPr>
          <p:nvPr>
            <p:ph type="body" idx="1"/>
          </p:nvPr>
        </p:nvSpPr>
        <p:spPr/>
        <p:txBody>
          <a:bodyPr/>
          <a:lstStyle/>
          <a:p>
            <a:r>
              <a:rPr lang="en-US" dirty="0"/>
              <a:t>Limitations</a:t>
            </a:r>
          </a:p>
        </p:txBody>
      </p:sp>
      <p:sp>
        <p:nvSpPr>
          <p:cNvPr id="3" name="Content Placeholder 2">
            <a:extLst>
              <a:ext uri="{FF2B5EF4-FFF2-40B4-BE49-F238E27FC236}">
                <a16:creationId xmlns:a16="http://schemas.microsoft.com/office/drawing/2014/main" id="{AE8AA1E0-78B0-6992-B469-1FB7ED6B7296}"/>
              </a:ext>
            </a:extLst>
          </p:cNvPr>
          <p:cNvSpPr>
            <a:spLocks noGrp="1"/>
          </p:cNvSpPr>
          <p:nvPr>
            <p:ph sz="half" idx="2"/>
          </p:nvPr>
        </p:nvSpPr>
        <p:spPr/>
        <p:txBody>
          <a:bodyPr>
            <a:normAutofit/>
          </a:bodyPr>
          <a:lstStyle/>
          <a:p>
            <a:r>
              <a:rPr lang="en-US" sz="2800" dirty="0"/>
              <a:t>Our method does not account for within-team interactions</a:t>
            </a:r>
          </a:p>
          <a:p>
            <a:r>
              <a:rPr lang="en-US" sz="2800" dirty="0"/>
              <a:t>Not suitable for team process assessment</a:t>
            </a:r>
          </a:p>
        </p:txBody>
      </p:sp>
      <p:sp>
        <p:nvSpPr>
          <p:cNvPr id="5" name="Text Placeholder 4">
            <a:extLst>
              <a:ext uri="{FF2B5EF4-FFF2-40B4-BE49-F238E27FC236}">
                <a16:creationId xmlns:a16="http://schemas.microsoft.com/office/drawing/2014/main" id="{38C3E144-5748-9570-0772-D4D9E525EEF7}"/>
              </a:ext>
            </a:extLst>
          </p:cNvPr>
          <p:cNvSpPr>
            <a:spLocks noGrp="1"/>
          </p:cNvSpPr>
          <p:nvPr>
            <p:ph type="body" sz="quarter" idx="3"/>
          </p:nvPr>
        </p:nvSpPr>
        <p:spPr/>
        <p:txBody>
          <a:bodyPr/>
          <a:lstStyle/>
          <a:p>
            <a:r>
              <a:rPr lang="en-US" dirty="0"/>
              <a:t>Areas for Expansion</a:t>
            </a:r>
          </a:p>
        </p:txBody>
      </p:sp>
      <p:sp>
        <p:nvSpPr>
          <p:cNvPr id="6" name="Content Placeholder 5">
            <a:extLst>
              <a:ext uri="{FF2B5EF4-FFF2-40B4-BE49-F238E27FC236}">
                <a16:creationId xmlns:a16="http://schemas.microsoft.com/office/drawing/2014/main" id="{0FEE2348-117A-9F71-7E12-B926F3886693}"/>
              </a:ext>
            </a:extLst>
          </p:cNvPr>
          <p:cNvSpPr>
            <a:spLocks noGrp="1"/>
          </p:cNvSpPr>
          <p:nvPr>
            <p:ph sz="quarter" idx="4"/>
          </p:nvPr>
        </p:nvSpPr>
        <p:spPr/>
        <p:txBody>
          <a:bodyPr>
            <a:normAutofit/>
          </a:bodyPr>
          <a:lstStyle/>
          <a:p>
            <a:r>
              <a:rPr lang="en-US" sz="2800" dirty="0"/>
              <a:t>Measurement / assessment of specific network configurations outside the recommended one (e.g., star, dense, decentralized) </a:t>
            </a:r>
          </a:p>
          <a:p>
            <a:endParaRPr lang="en-US" dirty="0"/>
          </a:p>
        </p:txBody>
      </p:sp>
      <p:sp>
        <p:nvSpPr>
          <p:cNvPr id="7" name="Slide Number Placeholder 6">
            <a:extLst>
              <a:ext uri="{FF2B5EF4-FFF2-40B4-BE49-F238E27FC236}">
                <a16:creationId xmlns:a16="http://schemas.microsoft.com/office/drawing/2014/main" id="{D5E6243D-4E5C-3B75-2A46-1B5C361C0B5E}"/>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51</a:t>
            </a:fld>
            <a:endParaRPr lang="en-US" dirty="0"/>
          </a:p>
        </p:txBody>
      </p:sp>
    </p:spTree>
    <p:extLst>
      <p:ext uri="{BB962C8B-B14F-4D97-AF65-F5344CB8AC3E}">
        <p14:creationId xmlns:p14="http://schemas.microsoft.com/office/powerpoint/2010/main" val="4267223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4931-6C68-683C-15E9-4C7CEDE101C6}"/>
              </a:ext>
            </a:extLst>
          </p:cNvPr>
          <p:cNvSpPr>
            <a:spLocks noGrp="1"/>
          </p:cNvSpPr>
          <p:nvPr>
            <p:ph type="title"/>
          </p:nvPr>
        </p:nvSpPr>
        <p:spPr/>
        <p:txBody>
          <a:bodyPr>
            <a:normAutofit fontScale="90000"/>
          </a:bodyPr>
          <a:lstStyle/>
          <a:p>
            <a:r>
              <a:rPr lang="en-US" dirty="0"/>
              <a:t>Conclusions</a:t>
            </a:r>
          </a:p>
        </p:txBody>
      </p:sp>
      <p:sp>
        <p:nvSpPr>
          <p:cNvPr id="3" name="Content Placeholder 2">
            <a:extLst>
              <a:ext uri="{FF2B5EF4-FFF2-40B4-BE49-F238E27FC236}">
                <a16:creationId xmlns:a16="http://schemas.microsoft.com/office/drawing/2014/main" id="{E7809732-CFC6-4476-6645-21D7BB3F38F5}"/>
              </a:ext>
            </a:extLst>
          </p:cNvPr>
          <p:cNvSpPr>
            <a:spLocks noGrp="1"/>
          </p:cNvSpPr>
          <p:nvPr>
            <p:ph idx="1"/>
          </p:nvPr>
        </p:nvSpPr>
        <p:spPr/>
        <p:txBody>
          <a:bodyPr>
            <a:normAutofit lnSpcReduction="10000"/>
          </a:bodyPr>
          <a:lstStyle/>
          <a:p>
            <a:r>
              <a:rPr lang="en-US" dirty="0"/>
              <a:t>A targeted set of performance measures can be curated systematically to track progress toward specific objectives in delivering high-quality primary care. </a:t>
            </a:r>
          </a:p>
          <a:p>
            <a:r>
              <a:rPr lang="en-US" dirty="0"/>
              <a:t>Primary care teams require a minimum amount of FTE capacity to deliver the level of access to health care and quality expected of them without danger of clinician burnout and turnover. </a:t>
            </a:r>
          </a:p>
          <a:p>
            <a:r>
              <a:rPr lang="en-US" dirty="0"/>
              <a:t>Suitably staffed and stable teams, specifically the RN role, are associated with improved access to care. </a:t>
            </a:r>
          </a:p>
          <a:p>
            <a:r>
              <a:rPr lang="en-US" dirty="0"/>
              <a:t>Staffing primary care teams with specific configural features may yield improvements in different aspects of access and quality</a:t>
            </a:r>
          </a:p>
        </p:txBody>
      </p:sp>
      <p:sp>
        <p:nvSpPr>
          <p:cNvPr id="4" name="Slide Number Placeholder 3">
            <a:extLst>
              <a:ext uri="{FF2B5EF4-FFF2-40B4-BE49-F238E27FC236}">
                <a16:creationId xmlns:a16="http://schemas.microsoft.com/office/drawing/2014/main" id="{49723122-C2F2-B996-B9B4-E70ED591259F}"/>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52</a:t>
            </a:fld>
            <a:endParaRPr lang="en-US" dirty="0"/>
          </a:p>
        </p:txBody>
      </p:sp>
    </p:spTree>
    <p:extLst>
      <p:ext uri="{BB962C8B-B14F-4D97-AF65-F5344CB8AC3E}">
        <p14:creationId xmlns:p14="http://schemas.microsoft.com/office/powerpoint/2010/main" val="852831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3558-9C51-086E-1FF9-C602129779E5}"/>
              </a:ext>
            </a:extLst>
          </p:cNvPr>
          <p:cNvSpPr>
            <a:spLocks noGrp="1"/>
          </p:cNvSpPr>
          <p:nvPr>
            <p:ph type="title"/>
          </p:nvPr>
        </p:nvSpPr>
        <p:spPr/>
        <p:txBody>
          <a:bodyPr>
            <a:normAutofit fontScale="90000"/>
          </a:bodyPr>
          <a:lstStyle/>
          <a:p>
            <a:r>
              <a:rPr lang="en-US" dirty="0"/>
              <a:t>For Further Reading</a:t>
            </a:r>
          </a:p>
        </p:txBody>
      </p:sp>
      <p:sp>
        <p:nvSpPr>
          <p:cNvPr id="3" name="Content Placeholder 2">
            <a:extLst>
              <a:ext uri="{FF2B5EF4-FFF2-40B4-BE49-F238E27FC236}">
                <a16:creationId xmlns:a16="http://schemas.microsoft.com/office/drawing/2014/main" id="{F655D4E2-D666-29B5-4278-62C94158026D}"/>
              </a:ext>
            </a:extLst>
          </p:cNvPr>
          <p:cNvSpPr>
            <a:spLocks noGrp="1"/>
          </p:cNvSpPr>
          <p:nvPr>
            <p:ph idx="1"/>
          </p:nvPr>
        </p:nvSpPr>
        <p:spPr/>
        <p:txBody>
          <a:bodyPr>
            <a:normAutofit fontScale="70000" lnSpcReduction="20000"/>
          </a:bodyPr>
          <a:lstStyle/>
          <a:p>
            <a:pPr fontAlgn="base"/>
            <a:r>
              <a:rPr lang="en-US" dirty="0"/>
              <a:t>Crawford, E. R., Reeves, C. J., Stewart, G. L., &amp; </a:t>
            </a:r>
            <a:r>
              <a:rPr lang="en-US" dirty="0" err="1"/>
              <a:t>Astrove</a:t>
            </a:r>
            <a:r>
              <a:rPr lang="en-US" dirty="0"/>
              <a:t>, S. L. (2019). To link or not to link? Multiple team membership and unit performance. </a:t>
            </a:r>
            <a:r>
              <a:rPr lang="en-US" i="1" dirty="0"/>
              <a:t>Journal of Applied Psychology</a:t>
            </a:r>
            <a:r>
              <a:rPr lang="en-US" dirty="0"/>
              <a:t>, 104(3), 341.</a:t>
            </a:r>
          </a:p>
          <a:p>
            <a:pPr fontAlgn="base"/>
            <a:r>
              <a:rPr lang="en-US" dirty="0"/>
              <a:t>Hysong, S. J., Amspoker, A. B., Hughes, A. M., Woodard, L., Oswald, F. L., Petersen, L. A., &amp; Lester, H. F. (2019). Impact of team configuration and team stability on primary care quality. </a:t>
            </a:r>
            <a:r>
              <a:rPr lang="en-US" i="1" dirty="0"/>
              <a:t>Implementation Science</a:t>
            </a:r>
            <a:r>
              <a:rPr lang="en-US" dirty="0"/>
              <a:t>, 14, 1-9. </a:t>
            </a:r>
          </a:p>
          <a:p>
            <a:pPr fontAlgn="base"/>
            <a:r>
              <a:rPr lang="en-US" dirty="0"/>
              <a:t>Hysong, S. J., Arredondo, K., Hughes, A. M., Lester, H. F., Oswald, F. L., Petersen, L. A., ... &amp; </a:t>
            </a:r>
            <a:r>
              <a:rPr lang="en-US" dirty="0" err="1"/>
              <a:t>Haidet</a:t>
            </a:r>
            <a:r>
              <a:rPr lang="en-US" dirty="0"/>
              <a:t>, P. (2022). An evidence-based, structured, expert approach to selecting essential indicators of primary care quality. </a:t>
            </a:r>
            <a:r>
              <a:rPr lang="en-US" i="1" dirty="0" err="1"/>
              <a:t>PLoS</a:t>
            </a:r>
            <a:r>
              <a:rPr lang="en-US" i="1" dirty="0"/>
              <a:t> One</a:t>
            </a:r>
            <a:r>
              <a:rPr lang="en-US" dirty="0"/>
              <a:t>, 17(1), e0261263.</a:t>
            </a:r>
          </a:p>
          <a:p>
            <a:pPr fontAlgn="base"/>
            <a:r>
              <a:rPr lang="en-US" dirty="0"/>
              <a:t>Hysong, S.J., Arredondo, K., Lester, H.F., SoRelle, R., Pham, T., Oswald, F.L., Woodard, L., Petersen, L.A., Hamer, J., Hughes, A.M. (2023). Impact of Primary Care Team Configuration on Access and Quality of Care </a:t>
            </a:r>
            <a:r>
              <a:rPr lang="en-US" i="1" dirty="0" err="1"/>
              <a:t>medRxiv</a:t>
            </a:r>
            <a:r>
              <a:rPr lang="en-US" dirty="0"/>
              <a:t>; </a:t>
            </a:r>
            <a:r>
              <a:rPr lang="en-US" dirty="0" err="1"/>
              <a:t>doi</a:t>
            </a:r>
            <a:r>
              <a:rPr lang="en-US" dirty="0"/>
              <a:t>: https://doi.org/10.1101/2023.05.18.23290117</a:t>
            </a:r>
          </a:p>
          <a:p>
            <a:pPr algn="l"/>
            <a:r>
              <a:rPr lang="en-US" dirty="0"/>
              <a:t>Pritchard RD, Ashwood E, Weaver SJ. </a:t>
            </a:r>
            <a:r>
              <a:rPr lang="en-US" i="1" dirty="0"/>
              <a:t>Evidence-based productivity improvement: A practical guide to the Productivity Measurement and Enhancement System (</a:t>
            </a:r>
            <a:r>
              <a:rPr lang="en-US" i="1" dirty="0" err="1"/>
              <a:t>ProMES</a:t>
            </a:r>
            <a:r>
              <a:rPr lang="en-US" i="1" dirty="0"/>
              <a:t>). </a:t>
            </a:r>
            <a:r>
              <a:rPr lang="en-US" dirty="0"/>
              <a:t>Routledge; 2012.</a:t>
            </a:r>
          </a:p>
        </p:txBody>
      </p:sp>
      <p:sp>
        <p:nvSpPr>
          <p:cNvPr id="4" name="Slide Number Placeholder 3">
            <a:extLst>
              <a:ext uri="{FF2B5EF4-FFF2-40B4-BE49-F238E27FC236}">
                <a16:creationId xmlns:a16="http://schemas.microsoft.com/office/drawing/2014/main" id="{8BC2DAD0-2215-1D55-D264-6A31A4DECD80}"/>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53</a:t>
            </a:fld>
            <a:endParaRPr lang="en-US" dirty="0"/>
          </a:p>
        </p:txBody>
      </p:sp>
    </p:spTree>
    <p:extLst>
      <p:ext uri="{BB962C8B-B14F-4D97-AF65-F5344CB8AC3E}">
        <p14:creationId xmlns:p14="http://schemas.microsoft.com/office/powerpoint/2010/main" val="3919705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Questions</a:t>
            </a:r>
          </a:p>
        </p:txBody>
      </p:sp>
      <p:sp>
        <p:nvSpPr>
          <p:cNvPr id="4" name="TextBox 3">
            <a:extLst>
              <a:ext uri="{FF2B5EF4-FFF2-40B4-BE49-F238E27FC236}">
                <a16:creationId xmlns:a16="http://schemas.microsoft.com/office/drawing/2014/main" id="{6AB39254-73E0-90EC-3111-59EEAE210308}"/>
              </a:ext>
            </a:extLst>
          </p:cNvPr>
          <p:cNvSpPr txBox="1"/>
          <p:nvPr/>
        </p:nvSpPr>
        <p:spPr>
          <a:xfrm>
            <a:off x="1435100" y="2476500"/>
            <a:ext cx="8991600" cy="523220"/>
          </a:xfrm>
          <a:prstGeom prst="rect">
            <a:avLst/>
          </a:prstGeom>
          <a:noFill/>
        </p:spPr>
        <p:txBody>
          <a:bodyPr wrap="square" rtlCol="0">
            <a:spAutoFit/>
          </a:bodyPr>
          <a:lstStyle/>
          <a:p>
            <a:pPr algn="ctr"/>
            <a:r>
              <a:rPr lang="en-US" sz="2800" b="1"/>
              <a:t>Please post your questions in the chat!</a:t>
            </a:r>
          </a:p>
        </p:txBody>
      </p:sp>
      <p:sp>
        <p:nvSpPr>
          <p:cNvPr id="6" name="Content Placeholder 5">
            <a:extLst>
              <a:ext uri="{FF2B5EF4-FFF2-40B4-BE49-F238E27FC236}">
                <a16:creationId xmlns:a16="http://schemas.microsoft.com/office/drawing/2014/main" id="{22E2FF40-E4E8-7591-EC16-1A043F63B9CE}"/>
              </a:ext>
              <a:ext uri="{C183D7F6-B498-43B3-948B-1728B52AA6E4}">
                <adec:decorative xmlns:adec="http://schemas.microsoft.com/office/drawing/2017/decorative" val="1"/>
              </a:ext>
            </a:extLst>
          </p:cNvPr>
          <p:cNvSpPr>
            <a:spLocks noGrp="1"/>
          </p:cNvSpPr>
          <p:nvPr>
            <p:ph idx="1"/>
          </p:nvPr>
        </p:nvSpPr>
        <p:spPr/>
        <p:txBody>
          <a:bodyPr/>
          <a:lstStyle/>
          <a:p>
            <a:pPr marL="0" indent="0">
              <a:buNone/>
            </a:pPr>
            <a:endParaRPr lang="en-US"/>
          </a:p>
          <a:p>
            <a:endParaRPr lang="en-US"/>
          </a:p>
        </p:txBody>
      </p:sp>
      <p:sp>
        <p:nvSpPr>
          <p:cNvPr id="3" name="Slide Number Placeholder 2">
            <a:extLst>
              <a:ext uri="{FF2B5EF4-FFF2-40B4-BE49-F238E27FC236}">
                <a16:creationId xmlns:a16="http://schemas.microsoft.com/office/drawing/2014/main" id="{CA85C5CE-51FC-159A-54AD-B92154E9F306}"/>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54</a:t>
            </a:fld>
            <a:endParaRPr lang="en-US"/>
          </a:p>
        </p:txBody>
      </p:sp>
    </p:spTree>
    <p:extLst>
      <p:ext uri="{BB962C8B-B14F-4D97-AF65-F5344CB8AC3E}">
        <p14:creationId xmlns:p14="http://schemas.microsoft.com/office/powerpoint/2010/main" val="3160773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Autofit/>
          </a:bodyPr>
          <a:lstStyle/>
          <a:p>
            <a:r>
              <a:rPr lang="en-US" sz="8800" dirty="0">
                <a:latin typeface="Edwardian Script ITC" panose="030303020407070D0804" pitchFamily="66" charset="0"/>
              </a:rPr>
              <a:t>Thank you</a:t>
            </a:r>
          </a:p>
        </p:txBody>
      </p:sp>
      <p:sp>
        <p:nvSpPr>
          <p:cNvPr id="6" name="Content Placeholder 5">
            <a:extLst>
              <a:ext uri="{FF2B5EF4-FFF2-40B4-BE49-F238E27FC236}">
                <a16:creationId xmlns:a16="http://schemas.microsoft.com/office/drawing/2014/main" id="{22E2FF40-E4E8-7591-EC16-1A043F63B9CE}"/>
              </a:ext>
            </a:extLst>
          </p:cNvPr>
          <p:cNvSpPr>
            <a:spLocks noGrp="1"/>
          </p:cNvSpPr>
          <p:nvPr>
            <p:ph idx="1"/>
          </p:nvPr>
        </p:nvSpPr>
        <p:spPr/>
        <p:txBody>
          <a:bodyPr/>
          <a:lstStyle/>
          <a:p>
            <a:pPr marL="0" indent="0">
              <a:buNone/>
            </a:pPr>
            <a:endParaRPr lang="en-US" dirty="0"/>
          </a:p>
          <a:p>
            <a:pPr marL="627063" lvl="2" indent="0">
              <a:buNone/>
            </a:pPr>
            <a:r>
              <a:rPr lang="en-US" sz="2800" b="1" dirty="0">
                <a:solidFill>
                  <a:srgbClr val="1B1B1B"/>
                </a:solidFill>
                <a:latin typeface="+mj-lt"/>
                <a:ea typeface="Source Sans Pro" panose="020B0503030403020204" pitchFamily="34" charset="0"/>
              </a:rPr>
              <a:t>Check the AHRQ Channels for announcements about the next webinar in the series</a:t>
            </a:r>
          </a:p>
          <a:p>
            <a:pPr marL="627063" lvl="2" indent="0">
              <a:buNone/>
            </a:pPr>
            <a:endParaRPr lang="en-US" sz="2800" dirty="0"/>
          </a:p>
          <a:p>
            <a:pPr marL="0" indent="0" algn="ctr">
              <a:buNone/>
            </a:pPr>
            <a:r>
              <a:rPr lang="en-US" i="1" dirty="0"/>
              <a:t>We value your </a:t>
            </a:r>
            <a:r>
              <a:rPr lang="en-US" i="1"/>
              <a:t>feedback.</a:t>
            </a:r>
          </a:p>
          <a:p>
            <a:pPr marL="0" indent="0" algn="ctr">
              <a:buNone/>
            </a:pPr>
            <a:r>
              <a:rPr lang="en-US" i="1"/>
              <a:t>Please </a:t>
            </a:r>
            <a:r>
              <a:rPr lang="en-US" i="1" dirty="0"/>
              <a:t>complete the short evaluation poll after this webinar!</a:t>
            </a:r>
          </a:p>
        </p:txBody>
      </p:sp>
      <p:sp>
        <p:nvSpPr>
          <p:cNvPr id="3" name="Slide Number Placeholder 2">
            <a:extLst>
              <a:ext uri="{FF2B5EF4-FFF2-40B4-BE49-F238E27FC236}">
                <a16:creationId xmlns:a16="http://schemas.microsoft.com/office/drawing/2014/main" id="{A168E880-FA4E-61E1-21F9-C194AB55396B}"/>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55</a:t>
            </a:fld>
            <a:endParaRPr lang="en-US"/>
          </a:p>
        </p:txBody>
      </p:sp>
    </p:spTree>
    <p:extLst>
      <p:ext uri="{BB962C8B-B14F-4D97-AF65-F5344CB8AC3E}">
        <p14:creationId xmlns:p14="http://schemas.microsoft.com/office/powerpoint/2010/main" val="3165846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017E-ADF9-C151-C43D-B75C3E73D675}"/>
              </a:ext>
            </a:extLst>
          </p:cNvPr>
          <p:cNvSpPr txBox="1">
            <a:spLocks noGrp="1"/>
          </p:cNvSpPr>
          <p:nvPr>
            <p:ph type="title" idx="4294967295"/>
          </p:nvPr>
        </p:nvSpPr>
        <p:spPr>
          <a:xfrm>
            <a:off x="1134753" y="200025"/>
            <a:ext cx="9552297"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j-lt"/>
                <a:ea typeface="Aptos" panose="020B0004020202020204" pitchFamily="34" charset="0"/>
                <a:cs typeface="+mn-cs"/>
              </a:rPr>
              <a:t>New AHRQ Publication:                           </a:t>
            </a:r>
            <a:r>
              <a:rPr kumimoji="0" lang="en-US" sz="3200" b="0" i="0" u="none" strike="noStrike" kern="1200" cap="none" spc="0" normalizeH="0" baseline="0" noProof="0" dirty="0">
                <a:ln>
                  <a:noFill/>
                </a:ln>
                <a:solidFill>
                  <a:schemeClr val="bg1"/>
                </a:solidFill>
                <a:effectLst/>
                <a:uLnTx/>
                <a:uFillTx/>
                <a:latin typeface="+mj-lt"/>
                <a:ea typeface="Aptos" panose="020B0004020202020204" pitchFamily="34" charset="0"/>
                <a:cs typeface="+mn-cs"/>
              </a:rPr>
              <a:t>Identifying the Primary Care Workforce</a:t>
            </a:r>
            <a:endParaRPr kumimoji="0" lang="en-US" sz="3200" b="0" i="0" u="none" strike="noStrike" kern="1200" cap="none" spc="0" normalizeH="0" baseline="0" noProof="0" dirty="0">
              <a:ln>
                <a:noFill/>
              </a:ln>
              <a:solidFill>
                <a:schemeClr val="bg1"/>
              </a:solidFill>
              <a:effectLst/>
              <a:uLnTx/>
              <a:uFillTx/>
              <a:latin typeface="+mj-lt"/>
              <a:ea typeface="+mn-ea"/>
              <a:cs typeface="+mn-cs"/>
            </a:endParaRPr>
          </a:p>
        </p:txBody>
      </p:sp>
      <p:pic>
        <p:nvPicPr>
          <p:cNvPr id="8" name="Picture 7" descr="A Pragmatic Approach to Identifying and Profiling Primary Care Clinicians and Primary Care Practices in the USA.">
            <a:extLst>
              <a:ext uri="{FF2B5EF4-FFF2-40B4-BE49-F238E27FC236}">
                <a16:creationId xmlns:a16="http://schemas.microsoft.com/office/drawing/2014/main" id="{E9E0E6B2-BDBA-5D6E-AD03-343E41A8B446}"/>
              </a:ext>
            </a:extLst>
          </p:cNvPr>
          <p:cNvPicPr>
            <a:picLocks noChangeAspect="1"/>
          </p:cNvPicPr>
          <p:nvPr/>
        </p:nvPicPr>
        <p:blipFill>
          <a:blip r:embed="rId2"/>
          <a:stretch>
            <a:fillRect/>
          </a:stretch>
        </p:blipFill>
        <p:spPr>
          <a:xfrm>
            <a:off x="1134753" y="1442271"/>
            <a:ext cx="4763160" cy="5327151"/>
          </a:xfrm>
          <a:prstGeom prst="rect">
            <a:avLst/>
          </a:prstGeom>
        </p:spPr>
      </p:pic>
      <p:pic>
        <p:nvPicPr>
          <p:cNvPr id="10" name="Picture 9" descr="A framework for identifying United States primary care clinicians, practices, and&#10;services.">
            <a:extLst>
              <a:ext uri="{FF2B5EF4-FFF2-40B4-BE49-F238E27FC236}">
                <a16:creationId xmlns:a16="http://schemas.microsoft.com/office/drawing/2014/main" id="{2B07C7B3-567F-A243-B332-47173A7EAF87}"/>
              </a:ext>
            </a:extLst>
          </p:cNvPr>
          <p:cNvPicPr>
            <a:picLocks noChangeAspect="1"/>
          </p:cNvPicPr>
          <p:nvPr/>
        </p:nvPicPr>
        <p:blipFill>
          <a:blip r:embed="rId3"/>
          <a:stretch>
            <a:fillRect/>
          </a:stretch>
        </p:blipFill>
        <p:spPr>
          <a:xfrm>
            <a:off x="6548971" y="1293184"/>
            <a:ext cx="4649118" cy="4456741"/>
          </a:xfrm>
          <a:prstGeom prst="rect">
            <a:avLst/>
          </a:prstGeom>
        </p:spPr>
      </p:pic>
      <p:sp>
        <p:nvSpPr>
          <p:cNvPr id="6" name="TextBox 5">
            <a:extLst>
              <a:ext uri="{FF2B5EF4-FFF2-40B4-BE49-F238E27FC236}">
                <a16:creationId xmlns:a16="http://schemas.microsoft.com/office/drawing/2014/main" id="{13831A8F-E5B7-09C3-8854-23CFC171C5D9}"/>
              </a:ext>
            </a:extLst>
          </p:cNvPr>
          <p:cNvSpPr txBox="1"/>
          <p:nvPr/>
        </p:nvSpPr>
        <p:spPr>
          <a:xfrm>
            <a:off x="6463054" y="5868851"/>
            <a:ext cx="5523047" cy="769441"/>
          </a:xfrm>
          <a:prstGeom prst="rect">
            <a:avLst/>
          </a:prstGeom>
          <a:noFill/>
          <a:ln>
            <a:solidFill>
              <a:schemeClr val="bg1">
                <a:lumMod val="65000"/>
              </a:schemeClr>
            </a:solidFill>
          </a:ln>
        </p:spPr>
        <p:txBody>
          <a:bodyPr wrap="square" rtlCol="0">
            <a:spAutoFit/>
          </a:bodyPr>
          <a:lstStyle/>
          <a:p>
            <a:r>
              <a:rPr lang="en-US" sz="1100" b="0" i="0" dirty="0">
                <a:solidFill>
                  <a:srgbClr val="212121"/>
                </a:solidFill>
                <a:effectLst/>
                <a:latin typeface="BlinkMacSystemFont"/>
              </a:rPr>
              <a:t>Zhan C, McNellis RJ, O'Malley PG, Buchongo PC, Kato EU, Tong ST, Liu L, Crosson J, Bierman AS, Eden AR, Miller T. A Pragmatic Approach to Identifying and Profiling Primary Care Clinicians and Primary Care Practices in the USA. J Gen Intern Med. 2024 Jan 25. </a:t>
            </a:r>
            <a:r>
              <a:rPr lang="en-US" sz="1100" b="0" i="0" dirty="0" err="1">
                <a:solidFill>
                  <a:srgbClr val="212121"/>
                </a:solidFill>
                <a:effectLst/>
                <a:latin typeface="BlinkMacSystemFont"/>
              </a:rPr>
              <a:t>doi</a:t>
            </a:r>
            <a:r>
              <a:rPr lang="en-US" sz="1100" b="0" i="0" dirty="0">
                <a:solidFill>
                  <a:srgbClr val="212121"/>
                </a:solidFill>
                <a:effectLst/>
                <a:latin typeface="BlinkMacSystemFont"/>
              </a:rPr>
              <a:t>: 10.1007/s11606-024-08627-8. </a:t>
            </a:r>
            <a:r>
              <a:rPr lang="en-US" sz="1100" b="0" i="0" dirty="0" err="1">
                <a:solidFill>
                  <a:srgbClr val="212121"/>
                </a:solidFill>
                <a:effectLst/>
                <a:latin typeface="BlinkMacSystemFont"/>
              </a:rPr>
              <a:t>Epub</a:t>
            </a:r>
            <a:r>
              <a:rPr lang="en-US" sz="1100" b="0" i="0" dirty="0">
                <a:solidFill>
                  <a:srgbClr val="212121"/>
                </a:solidFill>
                <a:effectLst/>
                <a:latin typeface="BlinkMacSystemFont"/>
              </a:rPr>
              <a:t> ahead of print. PMID: 38273069.</a:t>
            </a:r>
            <a:endParaRPr lang="en-US" sz="1100" dirty="0"/>
          </a:p>
        </p:txBody>
      </p:sp>
    </p:spTree>
    <p:extLst>
      <p:ext uri="{BB962C8B-B14F-4D97-AF65-F5344CB8AC3E}">
        <p14:creationId xmlns:p14="http://schemas.microsoft.com/office/powerpoint/2010/main" val="893462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4A96-039B-7D8A-F0A8-ED67932ABE40}"/>
              </a:ext>
            </a:extLst>
          </p:cNvPr>
          <p:cNvSpPr>
            <a:spLocks noGrp="1"/>
          </p:cNvSpPr>
          <p:nvPr>
            <p:ph type="title"/>
          </p:nvPr>
        </p:nvSpPr>
        <p:spPr>
          <a:xfrm>
            <a:off x="556591" y="304800"/>
            <a:ext cx="9949070" cy="617884"/>
          </a:xfrm>
        </p:spPr>
        <p:txBody>
          <a:bodyPr>
            <a:normAutofit fontScale="90000"/>
          </a:bodyPr>
          <a:lstStyle/>
          <a:p>
            <a:r>
              <a:rPr lang="en-US" sz="4000" dirty="0"/>
              <a:t>New R01 Funding Opportunity</a:t>
            </a:r>
            <a:r>
              <a:rPr lang="en-US" dirty="0"/>
              <a:t>: </a:t>
            </a:r>
            <a:br>
              <a:rPr lang="en-US" dirty="0"/>
            </a:br>
            <a:r>
              <a:rPr lang="en-US" b="0" dirty="0"/>
              <a:t>Research to Advance the Science of Primary Care</a:t>
            </a:r>
          </a:p>
        </p:txBody>
      </p:sp>
      <p:sp>
        <p:nvSpPr>
          <p:cNvPr id="3" name="Content Placeholder 2">
            <a:extLst>
              <a:ext uri="{FF2B5EF4-FFF2-40B4-BE49-F238E27FC236}">
                <a16:creationId xmlns:a16="http://schemas.microsoft.com/office/drawing/2014/main" id="{7D6F5095-AEEF-9633-7835-3379B76D0D21}"/>
              </a:ext>
            </a:extLst>
          </p:cNvPr>
          <p:cNvSpPr>
            <a:spLocks noGrp="1"/>
          </p:cNvSpPr>
          <p:nvPr>
            <p:ph idx="1"/>
          </p:nvPr>
        </p:nvSpPr>
        <p:spPr>
          <a:xfrm>
            <a:off x="438665" y="1417834"/>
            <a:ext cx="10749892" cy="5310957"/>
          </a:xfrm>
        </p:spPr>
        <p:txBody>
          <a:bodyPr>
            <a:normAutofit lnSpcReduction="10000"/>
          </a:bodyPr>
          <a:lstStyle/>
          <a:p>
            <a:pPr marL="0" indent="0">
              <a:lnSpc>
                <a:spcPct val="110000"/>
              </a:lnSpc>
              <a:spcBef>
                <a:spcPts val="600"/>
              </a:spcBef>
              <a:buNone/>
            </a:pPr>
            <a:r>
              <a:rPr lang="en-US" sz="2400" b="0" i="0" dirty="0">
                <a:effectLst/>
              </a:rPr>
              <a:t>This NOFO prioritizes research projects aiming to improve primary care quality, safety, access, affordability, and equity, which may include attention to the </a:t>
            </a:r>
            <a:r>
              <a:rPr lang="en-US" sz="2400" b="0" i="1" dirty="0">
                <a:solidFill>
                  <a:schemeClr val="accent4">
                    <a:lumMod val="75000"/>
                  </a:schemeClr>
                </a:solidFill>
                <a:effectLst/>
              </a:rPr>
              <a:t>primary care workforce</a:t>
            </a:r>
            <a:r>
              <a:rPr lang="en-US" sz="2400" b="0" i="0" dirty="0">
                <a:effectLst/>
              </a:rPr>
              <a:t>, patient experience or outcomes, social determinants of health, care delivery models, payment, or digital healthcare. </a:t>
            </a:r>
            <a:br>
              <a:rPr lang="en-US" sz="2000" b="0" i="0" dirty="0">
                <a:effectLst/>
              </a:rPr>
            </a:br>
            <a:endParaRPr lang="en-US" sz="2000" b="0" i="0" dirty="0">
              <a:effectLst/>
            </a:endParaRPr>
          </a:p>
          <a:p>
            <a:pPr marL="0" indent="0" algn="l">
              <a:spcBef>
                <a:spcPts val="600"/>
              </a:spcBef>
              <a:buNone/>
            </a:pPr>
            <a:r>
              <a:rPr lang="en-US" sz="2000" b="0" i="0" dirty="0">
                <a:effectLst/>
              </a:rPr>
              <a:t>Select sample workforce-related research areas: </a:t>
            </a:r>
          </a:p>
          <a:p>
            <a:pPr lvl="1">
              <a:spcBef>
                <a:spcPts val="600"/>
              </a:spcBef>
            </a:pPr>
            <a:r>
              <a:rPr lang="en-US" sz="1800" b="0" i="0" dirty="0">
                <a:effectLst/>
              </a:rPr>
              <a:t>Primary care workforce issues, including research that contributes to understanding approaches to support, develop, retain, and grow this workforce and to further understanding and improvement of burnout, moral injury, and well-being.</a:t>
            </a:r>
          </a:p>
          <a:p>
            <a:pPr lvl="1">
              <a:spcBef>
                <a:spcPts val="600"/>
              </a:spcBef>
            </a:pPr>
            <a:r>
              <a:rPr lang="en-US" sz="1800" b="0" i="0" dirty="0">
                <a:effectLst/>
              </a:rPr>
              <a:t>Time-related issues and concerns in primary healthcare delivery, such as electronic health record burden, patient wait times, how time is spent in a limited primary care patient visit, impact of time pressure on clinician wellbeing and joy in practice, and systems-level structures that impact how clinician and patient time is valued and used.</a:t>
            </a:r>
          </a:p>
          <a:p>
            <a:pPr lvl="1">
              <a:spcBef>
                <a:spcPts val="600"/>
              </a:spcBef>
            </a:pPr>
            <a:r>
              <a:rPr lang="en-US" sz="1800" b="0" i="0" dirty="0">
                <a:effectLst/>
              </a:rPr>
              <a:t>Interprofessional primary care team composition and configurations and their impact on patient experience of care and health outcomes.</a:t>
            </a:r>
          </a:p>
          <a:p>
            <a:pPr lvl="1">
              <a:spcBef>
                <a:spcPts val="600"/>
              </a:spcBef>
            </a:pPr>
            <a:r>
              <a:rPr lang="en-US" sz="1800" b="0" i="0" dirty="0">
                <a:effectLst/>
              </a:rPr>
              <a:t>The interface of primary care with pediatric and adult subspecialties, including testing innovative approaches to more effective collaboration, referral, and coordination of care.</a:t>
            </a:r>
          </a:p>
        </p:txBody>
      </p:sp>
    </p:spTree>
    <p:extLst>
      <p:ext uri="{BB962C8B-B14F-4D97-AF65-F5344CB8AC3E}">
        <p14:creationId xmlns:p14="http://schemas.microsoft.com/office/powerpoint/2010/main" val="1591547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71BD-DB54-55D5-4B49-A33962AC78DE}"/>
              </a:ext>
            </a:extLst>
          </p:cNvPr>
          <p:cNvSpPr>
            <a:spLocks noGrp="1"/>
          </p:cNvSpPr>
          <p:nvPr>
            <p:ph type="title"/>
          </p:nvPr>
        </p:nvSpPr>
        <p:spPr>
          <a:xfrm>
            <a:off x="1098926" y="305135"/>
            <a:ext cx="8839200" cy="617884"/>
          </a:xfrm>
        </p:spPr>
        <p:txBody>
          <a:bodyPr>
            <a:normAutofit fontScale="90000"/>
          </a:bodyPr>
          <a:lstStyle/>
          <a:p>
            <a:r>
              <a:rPr lang="en-US" sz="4000" dirty="0"/>
              <a:t>Call for Papers: </a:t>
            </a:r>
            <a:r>
              <a:rPr lang="en-US" sz="4000" i="1" dirty="0"/>
              <a:t>Family Practice</a:t>
            </a:r>
            <a:br>
              <a:rPr lang="en-US" dirty="0"/>
            </a:br>
            <a:r>
              <a:rPr lang="en-US" b="0" dirty="0"/>
              <a:t>Expanding the Primary Care Workforce</a:t>
            </a:r>
          </a:p>
        </p:txBody>
      </p:sp>
      <p:sp>
        <p:nvSpPr>
          <p:cNvPr id="3" name="Content Placeholder 2">
            <a:extLst>
              <a:ext uri="{FF2B5EF4-FFF2-40B4-BE49-F238E27FC236}">
                <a16:creationId xmlns:a16="http://schemas.microsoft.com/office/drawing/2014/main" id="{F8025178-DB8A-DBC1-915C-7733F32B5DAA}"/>
              </a:ext>
            </a:extLst>
          </p:cNvPr>
          <p:cNvSpPr>
            <a:spLocks noGrp="1"/>
          </p:cNvSpPr>
          <p:nvPr>
            <p:ph idx="1"/>
          </p:nvPr>
        </p:nvSpPr>
        <p:spPr>
          <a:xfrm>
            <a:off x="559905" y="1656610"/>
            <a:ext cx="10532166" cy="5012547"/>
          </a:xfrm>
        </p:spPr>
        <p:txBody>
          <a:bodyPr>
            <a:normAutofit/>
          </a:bodyPr>
          <a:lstStyle/>
          <a:p>
            <a:pPr marL="0" indent="0">
              <a:spcBef>
                <a:spcPts val="600"/>
              </a:spcBef>
              <a:buNone/>
            </a:pPr>
            <a:r>
              <a:rPr lang="en-US" sz="2400" b="1" dirty="0"/>
              <a:t>Submissions Deadline: August 1, 2024</a:t>
            </a:r>
          </a:p>
          <a:p>
            <a:pPr marL="0" indent="0">
              <a:spcBef>
                <a:spcPts val="600"/>
              </a:spcBef>
              <a:buNone/>
            </a:pPr>
            <a:r>
              <a:rPr lang="en-US" sz="2400" dirty="0"/>
              <a:t>Seeking papers that address the broad theme of expanding the primary care workforce; especially interested in innovative studies and ideas for recruiting and retaining primary care physicians. </a:t>
            </a:r>
            <a:br>
              <a:rPr lang="en-US" sz="2000" dirty="0"/>
            </a:br>
            <a:endParaRPr lang="en-US" sz="2000" dirty="0"/>
          </a:p>
          <a:p>
            <a:pPr marL="0" indent="0">
              <a:spcBef>
                <a:spcPts val="600"/>
              </a:spcBef>
              <a:buNone/>
            </a:pPr>
            <a:r>
              <a:rPr lang="en-US" sz="2000" dirty="0"/>
              <a:t>Examples include the following:</a:t>
            </a:r>
          </a:p>
          <a:p>
            <a:pPr lvl="1">
              <a:spcBef>
                <a:spcPts val="600"/>
              </a:spcBef>
            </a:pPr>
            <a:r>
              <a:rPr lang="en-US" sz="1800" dirty="0"/>
              <a:t>Programs designed to encourage medical students and others to pursue primary care careers with clear outcome measures.</a:t>
            </a:r>
          </a:p>
          <a:p>
            <a:pPr lvl="1">
              <a:spcBef>
                <a:spcPts val="600"/>
              </a:spcBef>
            </a:pPr>
            <a:r>
              <a:rPr lang="en-US" sz="1800" i="1" dirty="0"/>
              <a:t>Innovative care delivery strategies that expand the reach of primary care without expanding the number of primary care physicians.</a:t>
            </a:r>
          </a:p>
          <a:p>
            <a:pPr lvl="1">
              <a:spcBef>
                <a:spcPts val="600"/>
              </a:spcBef>
            </a:pPr>
            <a:r>
              <a:rPr lang="en-US" sz="1800" dirty="0"/>
              <a:t>Programs designed to promote work-life balance and career satisfaction that promote retention in primary care.</a:t>
            </a:r>
          </a:p>
          <a:p>
            <a:pPr lvl="1">
              <a:spcBef>
                <a:spcPts val="600"/>
              </a:spcBef>
            </a:pPr>
            <a:r>
              <a:rPr lang="en-US" sz="1800" dirty="0"/>
              <a:t>We are also interested in studies which describe current primary care shortages and likely future ones, as well as studies of the consequences of the shortage of primary care physicians.</a:t>
            </a:r>
          </a:p>
        </p:txBody>
      </p:sp>
    </p:spTree>
    <p:extLst>
      <p:ext uri="{BB962C8B-B14F-4D97-AF65-F5344CB8AC3E}">
        <p14:creationId xmlns:p14="http://schemas.microsoft.com/office/powerpoint/2010/main" val="225609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AE62-E7BF-41B8-95E4-B9216A0EA537}"/>
              </a:ext>
            </a:extLst>
          </p:cNvPr>
          <p:cNvSpPr>
            <a:spLocks noGrp="1"/>
          </p:cNvSpPr>
          <p:nvPr>
            <p:ph type="title"/>
          </p:nvPr>
        </p:nvSpPr>
        <p:spPr>
          <a:xfrm>
            <a:off x="709612" y="130418"/>
            <a:ext cx="10772775" cy="973014"/>
          </a:xfrm>
        </p:spPr>
        <p:txBody>
          <a:bodyPr>
            <a:normAutofit/>
          </a:bodyPr>
          <a:lstStyle/>
          <a:p>
            <a:r>
              <a:rPr lang="en-US"/>
              <a:t>Today’s Webinar Objectives</a:t>
            </a:r>
          </a:p>
        </p:txBody>
      </p:sp>
      <p:sp>
        <p:nvSpPr>
          <p:cNvPr id="4" name="TextBox 3">
            <a:extLst>
              <a:ext uri="{FF2B5EF4-FFF2-40B4-BE49-F238E27FC236}">
                <a16:creationId xmlns:a16="http://schemas.microsoft.com/office/drawing/2014/main" id="{8A714A55-223D-510D-FB78-525BDFFCE38B}"/>
              </a:ext>
            </a:extLst>
          </p:cNvPr>
          <p:cNvSpPr txBox="1"/>
          <p:nvPr/>
        </p:nvSpPr>
        <p:spPr>
          <a:xfrm>
            <a:off x="472009" y="1606819"/>
            <a:ext cx="11210403" cy="523220"/>
          </a:xfrm>
          <a:prstGeom prst="rect">
            <a:avLst/>
          </a:prstGeom>
          <a:noFill/>
        </p:spPr>
        <p:txBody>
          <a:bodyPr wrap="square">
            <a:spAutoFit/>
          </a:bodyPr>
          <a:lstStyle/>
          <a:p>
            <a:pPr marL="0" indent="0">
              <a:buNone/>
            </a:pPr>
            <a:r>
              <a:rPr lang="en-US" sz="2800" b="1" dirty="0"/>
              <a:t>Research Methods for Studying the Primary Care Workforce </a:t>
            </a:r>
          </a:p>
        </p:txBody>
      </p:sp>
      <p:sp>
        <p:nvSpPr>
          <p:cNvPr id="9" name="TextBox 8">
            <a:extLst>
              <a:ext uri="{FF2B5EF4-FFF2-40B4-BE49-F238E27FC236}">
                <a16:creationId xmlns:a16="http://schemas.microsoft.com/office/drawing/2014/main" id="{22128561-67C7-E338-8202-A4EEFAACABB7}"/>
              </a:ext>
            </a:extLst>
          </p:cNvPr>
          <p:cNvSpPr txBox="1"/>
          <p:nvPr/>
        </p:nvSpPr>
        <p:spPr>
          <a:xfrm>
            <a:off x="709612" y="2633426"/>
            <a:ext cx="10772775" cy="1483419"/>
          </a:xfrm>
          <a:prstGeom prst="rect">
            <a:avLst/>
          </a:prstGeom>
          <a:noFill/>
        </p:spPr>
        <p:txBody>
          <a:bodyPr wrap="square" lIns="91440" tIns="45720" rIns="91440" bIns="45720" anchor="t">
            <a:spAutoFit/>
          </a:bodyPr>
          <a:lstStyle/>
          <a:p>
            <a:pPr marL="971550" marR="0" indent="-514350">
              <a:lnSpc>
                <a:spcPct val="107000"/>
              </a:lnSpc>
              <a:spcBef>
                <a:spcPts val="0"/>
              </a:spcBef>
              <a:spcAft>
                <a:spcPts val="800"/>
              </a:spcAft>
              <a:buFont typeface="+mj-lt"/>
              <a:buAutoNum type="arabicPeriod"/>
            </a:pPr>
            <a:r>
              <a:rPr lang="en-US" sz="2800" dirty="0">
                <a:effectLst/>
                <a:latin typeface="Arial"/>
                <a:ea typeface="Calibri"/>
                <a:cs typeface="Arial"/>
              </a:rPr>
              <a:t>Highlight examples of research methods used to study the primary care workforce</a:t>
            </a:r>
            <a:endParaRPr lang="en-US" sz="2800" dirty="0">
              <a:latin typeface="Arial"/>
              <a:ea typeface="Calibri"/>
              <a:cs typeface="Arial"/>
            </a:endParaRPr>
          </a:p>
          <a:p>
            <a:pPr marL="914400" marR="0" indent="-457200">
              <a:lnSpc>
                <a:spcPct val="107000"/>
              </a:lnSpc>
              <a:spcBef>
                <a:spcPts val="0"/>
              </a:spcBef>
              <a:spcAft>
                <a:spcPts val="800"/>
              </a:spcAft>
              <a:buAutoNum type="arabicPeriod"/>
            </a:pPr>
            <a:endParaRPr lang="en-US" sz="2400" dirty="0"/>
          </a:p>
        </p:txBody>
      </p:sp>
      <p:sp>
        <p:nvSpPr>
          <p:cNvPr id="6" name="Content Placeholder 5">
            <a:extLst>
              <a:ext uri="{FF2B5EF4-FFF2-40B4-BE49-F238E27FC236}">
                <a16:creationId xmlns:a16="http://schemas.microsoft.com/office/drawing/2014/main" id="{22E2FF40-E4E8-7591-EC16-1A043F63B9CE}"/>
              </a:ext>
              <a:ext uri="{C183D7F6-B498-43B3-948B-1728B52AA6E4}">
                <adec:decorative xmlns:adec="http://schemas.microsoft.com/office/drawing/2017/decorative" val="1"/>
              </a:ext>
            </a:extLst>
          </p:cNvPr>
          <p:cNvSpPr>
            <a:spLocks noGrp="1"/>
          </p:cNvSpPr>
          <p:nvPr>
            <p:ph idx="1"/>
          </p:nvPr>
        </p:nvSpPr>
        <p:spPr>
          <a:xfrm>
            <a:off x="709612" y="2201620"/>
            <a:ext cx="10972800" cy="2688880"/>
          </a:xfrm>
        </p:spPr>
        <p:txBody>
          <a:bodyPr>
            <a:normAutofit/>
          </a:bodyPr>
          <a:lstStyle/>
          <a:p>
            <a:pPr marL="0" indent="0">
              <a:buNone/>
            </a:pPr>
            <a:endParaRPr lang="en-US"/>
          </a:p>
          <a:p>
            <a:pPr marL="0" indent="0">
              <a:buNone/>
            </a:pPr>
            <a:endParaRPr lang="en-US"/>
          </a:p>
          <a:p>
            <a:pPr marL="0" indent="0">
              <a:buNone/>
            </a:pPr>
            <a:endParaRPr lang="en-US"/>
          </a:p>
        </p:txBody>
      </p:sp>
      <p:sp>
        <p:nvSpPr>
          <p:cNvPr id="3" name="Slide Number Placeholder 2">
            <a:extLst>
              <a:ext uri="{FF2B5EF4-FFF2-40B4-BE49-F238E27FC236}">
                <a16:creationId xmlns:a16="http://schemas.microsoft.com/office/drawing/2014/main" id="{2F0BCE0F-C3DA-5A0E-02B6-E759E5D9B670}"/>
              </a:ext>
              <a:ext uri="{C183D7F6-B498-43B3-948B-1728B52AA6E4}">
                <adec:decorative xmlns:adec="http://schemas.microsoft.com/office/drawing/2017/decorative" val="1"/>
              </a:ext>
            </a:extLst>
          </p:cNvPr>
          <p:cNvSpPr>
            <a:spLocks noGrp="1"/>
          </p:cNvSpPr>
          <p:nvPr>
            <p:ph type="sldNum" sz="quarter" idx="10"/>
          </p:nvPr>
        </p:nvSpPr>
        <p:spPr/>
        <p:txBody>
          <a:bodyPr/>
          <a:lstStyle/>
          <a:p>
            <a:fld id="{85F5B7A5-34A7-4AB0-A34F-A4DF2002FA98}" type="slidenum">
              <a:rPr lang="en-US" smtClean="0"/>
              <a:t>9</a:t>
            </a:fld>
            <a:endParaRPr lang="en-US"/>
          </a:p>
        </p:txBody>
      </p:sp>
    </p:spTree>
    <p:extLst>
      <p:ext uri="{BB962C8B-B14F-4D97-AF65-F5344CB8AC3E}">
        <p14:creationId xmlns:p14="http://schemas.microsoft.com/office/powerpoint/2010/main" val="3414545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7C10242A9E76449EB1BB2BA32C3266" ma:contentTypeVersion="15" ma:contentTypeDescription="Create a new document." ma:contentTypeScope="" ma:versionID="c76ca21a7a2c6a3fa1a47bf8835ea7fb">
  <xsd:schema xmlns:xsd="http://www.w3.org/2001/XMLSchema" xmlns:xs="http://www.w3.org/2001/XMLSchema" xmlns:p="http://schemas.microsoft.com/office/2006/metadata/properties" xmlns:ns2="b0336437-828f-4abd-938d-2f6034d6ead4" xmlns:ns3="9de0f132-4085-493a-ac49-54bc4e543232" targetNamespace="http://schemas.microsoft.com/office/2006/metadata/properties" ma:root="true" ma:fieldsID="3d8c57b8ab6652ef904172980c60888e" ns2:_="" ns3:_="">
    <xsd:import namespace="b0336437-828f-4abd-938d-2f6034d6ead4"/>
    <xsd:import namespace="9de0f132-4085-493a-ac49-54bc4e54323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336437-828f-4abd-938d-2f6034d6e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654925c-3bd7-4187-ab31-e932ed5cd6b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e0f132-4085-493a-ac49-54bc4e54323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2d2462b-55da-480d-8484-b6d124374615}" ma:internalName="TaxCatchAll" ma:showField="CatchAllData" ma:web="9de0f132-4085-493a-ac49-54bc4e5432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0336437-828f-4abd-938d-2f6034d6ead4">
      <Terms xmlns="http://schemas.microsoft.com/office/infopath/2007/PartnerControls"/>
    </lcf76f155ced4ddcb4097134ff3c332f>
    <TaxCatchAll xmlns="9de0f132-4085-493a-ac49-54bc4e543232" xsi:nil="true"/>
    <SharedWithUsers xmlns="9de0f132-4085-493a-ac49-54bc4e543232">
      <UserInfo>
        <DisplayName>Joanna Lopez</DisplayName>
        <AccountId>11</AccountId>
        <AccountType/>
      </UserInfo>
    </SharedWithUsers>
  </documentManagement>
</p:properties>
</file>

<file path=customXml/itemProps1.xml><?xml version="1.0" encoding="utf-8"?>
<ds:datastoreItem xmlns:ds="http://schemas.openxmlformats.org/officeDocument/2006/customXml" ds:itemID="{C47A657C-4A0F-439B-91B8-A179D8465B30}">
  <ds:schemaRefs>
    <ds:schemaRef ds:uri="9de0f132-4085-493a-ac49-54bc4e543232"/>
    <ds:schemaRef ds:uri="b0336437-828f-4abd-938d-2f6034d6ea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FD5E93-1318-4E91-9213-8A6D4DA098D2}">
  <ds:schemaRefs>
    <ds:schemaRef ds:uri="http://schemas.microsoft.com/sharepoint/v3/contenttype/forms"/>
  </ds:schemaRefs>
</ds:datastoreItem>
</file>

<file path=customXml/itemProps3.xml><?xml version="1.0" encoding="utf-8"?>
<ds:datastoreItem xmlns:ds="http://schemas.openxmlformats.org/officeDocument/2006/customXml" ds:itemID="{7642A41A-D2EC-4387-A3D7-1BDDEC0CF04C}">
  <ds:schemaRefs>
    <ds:schemaRef ds:uri="http://schemas.openxmlformats.org/package/2006/metadata/core-properties"/>
    <ds:schemaRef ds:uri="http://schemas.microsoft.com/office/2006/documentManagement/types"/>
    <ds:schemaRef ds:uri="b0336437-828f-4abd-938d-2f6034d6ead4"/>
    <ds:schemaRef ds:uri="http://schemas.microsoft.com/office/infopath/2007/PartnerControls"/>
    <ds:schemaRef ds:uri="http://purl.org/dc/elements/1.1/"/>
    <ds:schemaRef ds:uri="http://schemas.microsoft.com/office/2006/metadata/properties"/>
    <ds:schemaRef ds:uri="9de0f132-4085-493a-ac49-54bc4e543232"/>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924</TotalTime>
  <Words>4880</Words>
  <Application>Microsoft Office PowerPoint</Application>
  <PresentationFormat>Widescreen</PresentationFormat>
  <Paragraphs>614</Paragraphs>
  <Slides>55</Slides>
  <Notes>25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55</vt:i4>
      </vt:variant>
    </vt:vector>
  </HeadingPairs>
  <TitlesOfParts>
    <vt:vector size="69" baseType="lpstr">
      <vt:lpstr>Arial</vt:lpstr>
      <vt:lpstr>Arial Narrow</vt:lpstr>
      <vt:lpstr>BlinkMacSystemFont</vt:lpstr>
      <vt:lpstr>Calibri</vt:lpstr>
      <vt:lpstr>Cambria Math</vt:lpstr>
      <vt:lpstr>Edwardian Script ITC</vt:lpstr>
      <vt:lpstr>Helvetica Neue</vt:lpstr>
      <vt:lpstr>Source Sans Pro</vt:lpstr>
      <vt:lpstr>Symbol</vt:lpstr>
      <vt:lpstr>Times</vt:lpstr>
      <vt:lpstr>Tw Cen MT</vt:lpstr>
      <vt:lpstr>Wingdings</vt:lpstr>
      <vt:lpstr>Office Theme</vt:lpstr>
      <vt:lpstr>Custom Design</vt:lpstr>
      <vt:lpstr> National Center for Excellence in Primary Care Research  Presents   Research Methods for Studying the Primary Care Workforce </vt:lpstr>
      <vt:lpstr>NCEPCR Webinar Series</vt:lpstr>
      <vt:lpstr>Welcome</vt:lpstr>
      <vt:lpstr>AHRQ’s 1999 Authorization</vt:lpstr>
      <vt:lpstr>NCEPCR Vision &amp; Mission </vt:lpstr>
      <vt:lpstr>New AHRQ Publication:                           Identifying the Primary Care Workforce</vt:lpstr>
      <vt:lpstr>New R01 Funding Opportunity:  Research to Advance the Science of Primary Care</vt:lpstr>
      <vt:lpstr>Call for Papers: Family Practice Expanding the Primary Care Workforce</vt:lpstr>
      <vt:lpstr>Today’s Webinar Objectives</vt:lpstr>
      <vt:lpstr>Moderator</vt:lpstr>
      <vt:lpstr>Today’s Webinar Presenters</vt:lpstr>
      <vt:lpstr>Presentation 1</vt:lpstr>
      <vt:lpstr>Background</vt:lpstr>
      <vt:lpstr>Research Questions</vt:lpstr>
      <vt:lpstr>Data from athenahealth, Inc.</vt:lpstr>
      <vt:lpstr>Dependent Variables</vt:lpstr>
      <vt:lpstr>Empirical Methods: Event Study</vt:lpstr>
      <vt:lpstr>Findings: Visit Count</vt:lpstr>
      <vt:lpstr>Findings: New-Patient Visits</vt:lpstr>
      <vt:lpstr>Findings: Priority Patient Population Visits</vt:lpstr>
      <vt:lpstr>Findings: Care Convenience</vt:lpstr>
      <vt:lpstr>Lesson Learned</vt:lpstr>
      <vt:lpstr>Future Directions</vt:lpstr>
      <vt:lpstr>Presentation 2</vt:lpstr>
      <vt:lpstr>Our Research Team</vt:lpstr>
      <vt:lpstr>Background</vt:lpstr>
      <vt:lpstr>Background</vt:lpstr>
      <vt:lpstr>Background</vt:lpstr>
      <vt:lpstr>Specific Research Aims</vt:lpstr>
      <vt:lpstr>Methods</vt:lpstr>
      <vt:lpstr>Methods</vt:lpstr>
      <vt:lpstr>Findings</vt:lpstr>
      <vt:lpstr>Findings</vt:lpstr>
      <vt:lpstr>Findings</vt:lpstr>
      <vt:lpstr>Findings</vt:lpstr>
      <vt:lpstr>Lessons Learned</vt:lpstr>
      <vt:lpstr>Future Directions</vt:lpstr>
      <vt:lpstr>Future Directions</vt:lpstr>
      <vt:lpstr>Presentation 3</vt:lpstr>
      <vt:lpstr>Acknowledgements</vt:lpstr>
      <vt:lpstr>Bottom Line Up Front</vt:lpstr>
      <vt:lpstr>Study Objectives</vt:lpstr>
      <vt:lpstr>Design and Participants</vt:lpstr>
      <vt:lpstr>Overview of VHA and PACT Model</vt:lpstr>
      <vt:lpstr>Selecting Clinical Outcome Measures for Primary Care</vt:lpstr>
      <vt:lpstr>Selected Primary Care Outcomes</vt:lpstr>
      <vt:lpstr>Measuring Team Configuration from Existing Personnel Data</vt:lpstr>
      <vt:lpstr>Measures of Team Stability</vt:lpstr>
      <vt:lpstr>Result Highlights: Team Configuration and Quality Outcomes</vt:lpstr>
      <vt:lpstr>Result Highlights: RN Stability and Access</vt:lpstr>
      <vt:lpstr>Limitations and Future Directions</vt:lpstr>
      <vt:lpstr>Conclusions</vt:lpstr>
      <vt:lpstr>For Further Reading</vt:lpstr>
      <vt:lpstr>Questions</vt:lpstr>
      <vt:lpstr>Thank you</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for Studying the Primary Care Workforce: Slide Presentation</dc:title>
  <dc:subject>NCEPCR</dc:subject>
  <dc:creator>DHHS; "Agency for Healthcare Research and Quality (AHRQ)"</dc:creator>
  <cp:keywords>Primary Care Workforce, Research Methods, AHRQ</cp:keywords>
  <cp:lastModifiedBy>Ramage, Kathryn (AHRQ/OC) (CTR)</cp:lastModifiedBy>
  <cp:revision>35</cp:revision>
  <dcterms:created xsi:type="dcterms:W3CDTF">2013-09-03T18:05:51Z</dcterms:created>
  <dcterms:modified xsi:type="dcterms:W3CDTF">2024-05-20T18:39:13Z</dcterms:modified>
  <cp:category>NCEPCR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0x010100AE7C10242A9E76449EB1BB2BA32C3266</vt:lpwstr>
  </property>
  <property fmtid="{D5CDD505-2E9C-101B-9397-08002B2CF9AE}" pid="3" name="MediaServiceImageTags">
    <vt:lpwstr/>
  </property>
</Properties>
</file>