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12" r:id="rId4"/>
    <p:sldId id="298" r:id="rId5"/>
    <p:sldId id="307" r:id="rId6"/>
    <p:sldId id="320" r:id="rId7"/>
    <p:sldId id="321" r:id="rId8"/>
    <p:sldId id="306" r:id="rId9"/>
    <p:sldId id="297" r:id="rId10"/>
    <p:sldId id="309" r:id="rId11"/>
    <p:sldId id="310" r:id="rId12"/>
    <p:sldId id="322" r:id="rId13"/>
    <p:sldId id="300" r:id="rId14"/>
    <p:sldId id="302" r:id="rId15"/>
    <p:sldId id="323" r:id="rId16"/>
    <p:sldId id="304" r:id="rId17"/>
    <p:sldId id="325" r:id="rId18"/>
    <p:sldId id="324" r:id="rId19"/>
    <p:sldId id="314" r:id="rId20"/>
    <p:sldId id="317" r:id="rId21"/>
    <p:sldId id="326" r:id="rId22"/>
    <p:sldId id="316" r:id="rId23"/>
  </p:sldIdLst>
  <p:sldSz cx="9144000" cy="6858000" type="screen4x3"/>
  <p:notesSz cx="6858000" cy="215265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ey Baker" initials="KB" lastIdx="4" clrIdx="0"/>
  <p:cmAuthor id="1" name="Shofer, Margie (AHRQ/CQuIPS)" initials="SM(" lastIdx="6" clrIdx="1"/>
  <p:cmAuthor id="2" name="Bonnett, Doreen (AHRQ/OC)" initials="BD(" lastIdx="20" clrIdx="2"/>
  <p:cmAuthor id="3" name="Hill, Mary A" initials="HMA" lastIdx="41" clrIdx="3"/>
  <p:cmAuthor id="4" name="Kelly  Smith" initials="KS" lastIdx="13" clrIdx="4"/>
  <p:cmAuthor id="5" name="Mary Hill" initials="MH" lastIdx="5" clrIdx="5"/>
  <p:cmAuthor id="6" name="Kelly Smith" initials="KS" lastIdx="2" clrIdx="6"/>
  <p:cmAuthor id="7" name="Smith, Kelly M" initials="SM" lastIdx="26" clrIdx="7"/>
  <p:cmAuthor id="8" name="Hochberger, Eva B" initials="HEB" lastIdx="5" clrIdx="8"/>
  <p:cmAuthor id="9" name="Baker, Kelley M" initials="BM" lastIdx="1" clrIdx="9"/>
  <p:cmAuthor id="10" name="Kelly  Smith" initials="KS [2]" lastIdx="5" clrIdx="10"/>
  <p:cmAuthor id="11" name="Eva Hochberger" initials="EH" lastIdx="1" clrIdx="11"/>
  <p:cmAuthor id="12" name="Eva Hochberger" initials="EH [2]"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6092"/>
    <a:srgbClr val="FFD900"/>
    <a:srgbClr val="FFC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344" autoAdjust="0"/>
  </p:normalViewPr>
  <p:slideViewPr>
    <p:cSldViewPr snapToGrid="0">
      <p:cViewPr varScale="1">
        <p:scale>
          <a:sx n="77" d="100"/>
          <a:sy n="77" d="100"/>
        </p:scale>
        <p:origin x="90" y="23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4548" y="18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4BE444-FE32-4C70-9A07-5FAC7E9791E5}"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C85A34A5-F4C8-42DB-ACDB-28524A09CB9A}">
      <dgm:prSet phldrT="[Text]"/>
      <dgm:spPr>
        <a:solidFill>
          <a:srgbClr val="376092"/>
        </a:solidFill>
      </dgm:spPr>
      <dgm:t>
        <a:bodyPr/>
        <a:lstStyle/>
        <a:p>
          <a:r>
            <a:rPr lang="en-US" b="1" dirty="0"/>
            <a:t>Ask</a:t>
          </a:r>
        </a:p>
      </dgm:t>
    </dgm:pt>
    <dgm:pt modelId="{1C279F15-2535-4FD7-874E-85F29F4614BD}" type="parTrans" cxnId="{6CF3EB10-FE9D-4DC0-A332-82FDD2CB5746}">
      <dgm:prSet/>
      <dgm:spPr/>
      <dgm:t>
        <a:bodyPr/>
        <a:lstStyle/>
        <a:p>
          <a:endParaRPr lang="en-US"/>
        </a:p>
      </dgm:t>
    </dgm:pt>
    <dgm:pt modelId="{87AE2618-1DBA-47B5-B570-65B9D8B50F69}" type="sibTrans" cxnId="{6CF3EB10-FE9D-4DC0-A332-82FDD2CB5746}">
      <dgm:prSet/>
      <dgm:spPr/>
      <dgm:t>
        <a:bodyPr/>
        <a:lstStyle/>
        <a:p>
          <a:endParaRPr lang="en-US"/>
        </a:p>
      </dgm:t>
    </dgm:pt>
    <dgm:pt modelId="{5F7DAA07-2EA3-4B58-958D-E357E4D08525}">
      <dgm:prSet phldrT="[Text]"/>
      <dgm:spPr>
        <a:solidFill>
          <a:srgbClr val="376092"/>
        </a:solidFill>
      </dgm:spPr>
      <dgm:t>
        <a:bodyPr/>
        <a:lstStyle/>
        <a:p>
          <a:r>
            <a:rPr lang="en-US" b="0" dirty="0">
              <a:latin typeface="Arial" panose="020B0604020202020204" pitchFamily="34" charset="0"/>
              <a:cs typeface="Arial" panose="020B0604020202020204" pitchFamily="34" charset="0"/>
            </a:rPr>
            <a:t>What brings you in today?</a:t>
          </a:r>
          <a:endParaRPr lang="en-US" b="0" dirty="0"/>
        </a:p>
      </dgm:t>
    </dgm:pt>
    <dgm:pt modelId="{19DC099C-5A4A-4EA8-940E-5493C3CDF6B4}" type="parTrans" cxnId="{BB721FE2-EB43-431F-838F-1BB4882BA003}">
      <dgm:prSet/>
      <dgm:spPr/>
      <dgm:t>
        <a:bodyPr/>
        <a:lstStyle/>
        <a:p>
          <a:endParaRPr lang="en-US"/>
        </a:p>
      </dgm:t>
    </dgm:pt>
    <dgm:pt modelId="{042829C7-5E37-4439-ACF9-ED4A574C7C0A}" type="sibTrans" cxnId="{BB721FE2-EB43-431F-838F-1BB4882BA003}">
      <dgm:prSet/>
      <dgm:spPr/>
      <dgm:t>
        <a:bodyPr/>
        <a:lstStyle/>
        <a:p>
          <a:endParaRPr lang="en-US"/>
        </a:p>
      </dgm:t>
    </dgm:pt>
    <dgm:pt modelId="{64BB60D8-5017-430F-8899-C4528098BCBF}">
      <dgm:prSet phldrT="[Text]"/>
      <dgm:spPr>
        <a:solidFill>
          <a:srgbClr val="376092"/>
        </a:solidFill>
      </dgm:spPr>
      <dgm:t>
        <a:bodyPr/>
        <a:lstStyle/>
        <a:p>
          <a:r>
            <a:rPr lang="en-US" b="0" dirty="0">
              <a:latin typeface="Arial" panose="020B0604020202020204" pitchFamily="34" charset="0"/>
              <a:cs typeface="Arial" panose="020B0604020202020204" pitchFamily="34" charset="0"/>
            </a:rPr>
            <a:t>I would like to hear from you about how you are doing.</a:t>
          </a:r>
          <a:endParaRPr lang="en-US" b="0" dirty="0"/>
        </a:p>
      </dgm:t>
    </dgm:pt>
    <dgm:pt modelId="{07C1091E-FF39-4578-8A70-474A7F5298EB}" type="parTrans" cxnId="{0BCF469F-AE90-4C87-9DC6-1C9E81D2AAD8}">
      <dgm:prSet/>
      <dgm:spPr/>
      <dgm:t>
        <a:bodyPr/>
        <a:lstStyle/>
        <a:p>
          <a:endParaRPr lang="en-US"/>
        </a:p>
      </dgm:t>
    </dgm:pt>
    <dgm:pt modelId="{D3409883-415F-4565-96A0-5804E02FDFD9}" type="sibTrans" cxnId="{0BCF469F-AE90-4C87-9DC6-1C9E81D2AAD8}">
      <dgm:prSet/>
      <dgm:spPr/>
      <dgm:t>
        <a:bodyPr/>
        <a:lstStyle/>
        <a:p>
          <a:endParaRPr lang="en-US"/>
        </a:p>
      </dgm:t>
    </dgm:pt>
    <dgm:pt modelId="{91F53505-B277-49B3-A379-89FCF3F6B11B}">
      <dgm:prSet phldrT="[Text]"/>
      <dgm:spPr>
        <a:solidFill>
          <a:srgbClr val="376092"/>
        </a:solidFill>
      </dgm:spPr>
      <dgm:t>
        <a:bodyPr/>
        <a:lstStyle/>
        <a:p>
          <a:r>
            <a:rPr lang="en-US" b="1" dirty="0"/>
            <a:t>Listen</a:t>
          </a:r>
        </a:p>
      </dgm:t>
    </dgm:pt>
    <dgm:pt modelId="{86F5E519-212A-4949-9FCD-4F4A6C906DAF}" type="parTrans" cxnId="{36918DDB-42D9-45EF-9EFE-17700DA66530}">
      <dgm:prSet/>
      <dgm:spPr/>
      <dgm:t>
        <a:bodyPr/>
        <a:lstStyle/>
        <a:p>
          <a:endParaRPr lang="en-US"/>
        </a:p>
      </dgm:t>
    </dgm:pt>
    <dgm:pt modelId="{61E18380-4208-4CFC-A83E-A4AEA6F440F0}" type="sibTrans" cxnId="{36918DDB-42D9-45EF-9EFE-17700DA66530}">
      <dgm:prSet/>
      <dgm:spPr/>
      <dgm:t>
        <a:bodyPr/>
        <a:lstStyle/>
        <a:p>
          <a:endParaRPr lang="en-US"/>
        </a:p>
      </dgm:t>
    </dgm:pt>
    <dgm:pt modelId="{70B43A33-E2B1-4DF4-81B9-0921CC7D5E85}">
      <dgm:prSet phldrT="[Text]"/>
      <dgm:spPr>
        <a:solidFill>
          <a:srgbClr val="376092"/>
        </a:solidFill>
      </dgm:spPr>
      <dgm:t>
        <a:bodyPr/>
        <a:lstStyle/>
        <a:p>
          <a:r>
            <a:rPr lang="en-US" b="0" dirty="0">
              <a:latin typeface="Arial" panose="020B0604020202020204" pitchFamily="34" charset="0"/>
              <a:cs typeface="Arial" panose="020B0604020202020204" pitchFamily="34" charset="0"/>
            </a:rPr>
            <a:t>Actively listen, encouraging engagement with "uh </a:t>
          </a:r>
          <a:r>
            <a:rPr lang="en-US" b="0" dirty="0" err="1">
              <a:latin typeface="Arial" panose="020B0604020202020204" pitchFamily="34" charset="0"/>
              <a:cs typeface="Arial" panose="020B0604020202020204" pitchFamily="34" charset="0"/>
            </a:rPr>
            <a:t>huhs</a:t>
          </a:r>
          <a:r>
            <a:rPr lang="en-US" b="0" dirty="0">
              <a:latin typeface="Arial" panose="020B0604020202020204" pitchFamily="34" charset="0"/>
              <a:cs typeface="Arial" panose="020B0604020202020204" pitchFamily="34" charset="0"/>
            </a:rPr>
            <a:t>"</a:t>
          </a:r>
          <a:endParaRPr lang="en-US" b="0" dirty="0"/>
        </a:p>
      </dgm:t>
    </dgm:pt>
    <dgm:pt modelId="{779055CA-F061-48BC-AE5F-1B96A662A660}" type="parTrans" cxnId="{E11C314A-BF86-4121-9DE5-3397DB383967}">
      <dgm:prSet/>
      <dgm:spPr/>
      <dgm:t>
        <a:bodyPr/>
        <a:lstStyle/>
        <a:p>
          <a:endParaRPr lang="en-US"/>
        </a:p>
      </dgm:t>
    </dgm:pt>
    <dgm:pt modelId="{48FD5FFC-16C4-4C90-8CBC-58E691E2D30E}" type="sibTrans" cxnId="{E11C314A-BF86-4121-9DE5-3397DB383967}">
      <dgm:prSet/>
      <dgm:spPr/>
      <dgm:t>
        <a:bodyPr/>
        <a:lstStyle/>
        <a:p>
          <a:endParaRPr lang="en-US"/>
        </a:p>
      </dgm:t>
    </dgm:pt>
    <dgm:pt modelId="{0299C55F-B4DC-4E7D-A3F7-14597788E459}">
      <dgm:prSet phldrT="[Text]"/>
      <dgm:spPr>
        <a:solidFill>
          <a:srgbClr val="376092"/>
        </a:solidFill>
      </dgm:spPr>
      <dgm:t>
        <a:bodyPr/>
        <a:lstStyle/>
        <a:p>
          <a:r>
            <a:rPr lang="en-US" b="0" dirty="0">
              <a:latin typeface="Arial" panose="020B0604020202020204" pitchFamily="34" charset="0"/>
              <a:cs typeface="Arial" panose="020B0604020202020204" pitchFamily="34" charset="0"/>
            </a:rPr>
            <a:t>Write notes and make eye contact to show you are listening.</a:t>
          </a:r>
          <a:endParaRPr lang="en-US" b="0" dirty="0"/>
        </a:p>
      </dgm:t>
    </dgm:pt>
    <dgm:pt modelId="{84F1DC53-7013-4D00-9CEC-7AD4431CDC1A}" type="parTrans" cxnId="{552FD472-1B9E-410C-B2C5-DEC501BCADBD}">
      <dgm:prSet/>
      <dgm:spPr/>
      <dgm:t>
        <a:bodyPr/>
        <a:lstStyle/>
        <a:p>
          <a:endParaRPr lang="en-US"/>
        </a:p>
      </dgm:t>
    </dgm:pt>
    <dgm:pt modelId="{42A9C3FE-9710-472F-9A2B-738C621FA46C}" type="sibTrans" cxnId="{552FD472-1B9E-410C-B2C5-DEC501BCADBD}">
      <dgm:prSet/>
      <dgm:spPr/>
      <dgm:t>
        <a:bodyPr/>
        <a:lstStyle/>
        <a:p>
          <a:endParaRPr lang="en-US"/>
        </a:p>
      </dgm:t>
    </dgm:pt>
    <dgm:pt modelId="{9FEB262D-A349-4383-8FCB-B6AE5EA6B722}">
      <dgm:prSet phldrT="[Text]"/>
      <dgm:spPr>
        <a:solidFill>
          <a:srgbClr val="376092"/>
        </a:solidFill>
      </dgm:spPr>
      <dgm:t>
        <a:bodyPr/>
        <a:lstStyle/>
        <a:p>
          <a:r>
            <a:rPr lang="en-US" b="1" dirty="0"/>
            <a:t>Act</a:t>
          </a:r>
        </a:p>
      </dgm:t>
    </dgm:pt>
    <dgm:pt modelId="{1D43E1BC-B80D-4048-9FF1-CEEBA6DB6269}" type="parTrans" cxnId="{542AA9D0-01AA-484C-963C-03A68D444124}">
      <dgm:prSet/>
      <dgm:spPr/>
      <dgm:t>
        <a:bodyPr/>
        <a:lstStyle/>
        <a:p>
          <a:endParaRPr lang="en-US"/>
        </a:p>
      </dgm:t>
    </dgm:pt>
    <dgm:pt modelId="{56A2DF58-7CB3-49AB-91CB-B4DA6B1C1E4F}" type="sibTrans" cxnId="{542AA9D0-01AA-484C-963C-03A68D444124}">
      <dgm:prSet/>
      <dgm:spPr/>
      <dgm:t>
        <a:bodyPr/>
        <a:lstStyle/>
        <a:p>
          <a:endParaRPr lang="en-US"/>
        </a:p>
      </dgm:t>
    </dgm:pt>
    <dgm:pt modelId="{BA68BE90-BA71-480B-BA0A-1239431F641B}">
      <dgm:prSet phldrT="[Text]"/>
      <dgm:spPr>
        <a:solidFill>
          <a:srgbClr val="376092"/>
        </a:solidFill>
      </dgm:spPr>
      <dgm:t>
        <a:bodyPr/>
        <a:lstStyle/>
        <a:p>
          <a:r>
            <a:rPr lang="en-US" b="0" dirty="0">
              <a:latin typeface="Arial" panose="020B0604020202020204" pitchFamily="34" charset="0"/>
              <a:cs typeface="Arial" panose="020B0604020202020204" pitchFamily="34" charset="0"/>
            </a:rPr>
            <a:t>Use the information shared to cocreate a care plan.</a:t>
          </a:r>
          <a:endParaRPr lang="en-US" b="0" dirty="0"/>
        </a:p>
      </dgm:t>
    </dgm:pt>
    <dgm:pt modelId="{9209560D-B635-4412-BE1E-625F7EE929FC}" type="parTrans" cxnId="{0ACD5CD4-FFD7-4591-9B79-2A6E0CCBE928}">
      <dgm:prSet/>
      <dgm:spPr/>
      <dgm:t>
        <a:bodyPr/>
        <a:lstStyle/>
        <a:p>
          <a:endParaRPr lang="en-US"/>
        </a:p>
      </dgm:t>
    </dgm:pt>
    <dgm:pt modelId="{2102A5D7-159B-4224-A973-632D320161E7}" type="sibTrans" cxnId="{0ACD5CD4-FFD7-4591-9B79-2A6E0CCBE928}">
      <dgm:prSet/>
      <dgm:spPr/>
      <dgm:t>
        <a:bodyPr/>
        <a:lstStyle/>
        <a:p>
          <a:endParaRPr lang="en-US"/>
        </a:p>
      </dgm:t>
    </dgm:pt>
    <dgm:pt modelId="{0C130728-44DA-4F28-B72B-9783BFED2112}">
      <dgm:prSet phldrT="[Text]"/>
      <dgm:spPr>
        <a:solidFill>
          <a:srgbClr val="376092"/>
        </a:solidFill>
      </dgm:spPr>
      <dgm:t>
        <a:bodyPr/>
        <a:lstStyle/>
        <a:p>
          <a:r>
            <a:rPr lang="en-US" b="0" dirty="0">
              <a:latin typeface="Arial" panose="020B0604020202020204" pitchFamily="34" charset="0"/>
              <a:cs typeface="Arial" panose="020B0604020202020204" pitchFamily="34" charset="0"/>
            </a:rPr>
            <a:t>Ask additional questions to clarify information shared.</a:t>
          </a:r>
          <a:endParaRPr lang="en-US" b="0" dirty="0"/>
        </a:p>
      </dgm:t>
    </dgm:pt>
    <dgm:pt modelId="{5AFB4582-04D6-482C-88D0-38236390945A}" type="parTrans" cxnId="{FC8B97CA-8556-43BB-B928-693DB16B38E1}">
      <dgm:prSet/>
      <dgm:spPr/>
      <dgm:t>
        <a:bodyPr/>
        <a:lstStyle/>
        <a:p>
          <a:endParaRPr lang="en-US"/>
        </a:p>
      </dgm:t>
    </dgm:pt>
    <dgm:pt modelId="{AD0A02B9-8B47-48AD-85F8-D48182A91686}" type="sibTrans" cxnId="{FC8B97CA-8556-43BB-B928-693DB16B38E1}">
      <dgm:prSet/>
      <dgm:spPr/>
      <dgm:t>
        <a:bodyPr/>
        <a:lstStyle/>
        <a:p>
          <a:endParaRPr lang="en-US"/>
        </a:p>
      </dgm:t>
    </dgm:pt>
    <dgm:pt modelId="{1C68C949-70FF-41C2-9459-60A01B2A6E7D}" type="pres">
      <dgm:prSet presAssocID="{844BE444-FE32-4C70-9A07-5FAC7E9791E5}" presName="Name0" presStyleCnt="0">
        <dgm:presLayoutVars>
          <dgm:dir/>
          <dgm:resizeHandles val="exact"/>
        </dgm:presLayoutVars>
      </dgm:prSet>
      <dgm:spPr/>
    </dgm:pt>
    <dgm:pt modelId="{61A1CD6E-E0C7-40CA-B99B-7BCA3453F2B5}" type="pres">
      <dgm:prSet presAssocID="{C85A34A5-F4C8-42DB-ACDB-28524A09CB9A}" presName="composite" presStyleCnt="0"/>
      <dgm:spPr/>
    </dgm:pt>
    <dgm:pt modelId="{B7526629-6754-405E-8063-6AD8FD308CEF}" type="pres">
      <dgm:prSet presAssocID="{C85A34A5-F4C8-42DB-ACDB-28524A09CB9A}" presName="imagSh" presStyleLbl="bgImgPlace1" presStyleIdx="0" presStyleCnt="3" custScaleX="49905" custScaleY="49905" custLinFactNeighborX="-485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extLst>
        <a:ext uri="{E40237B7-FDA0-4F09-8148-C483321AD2D9}">
          <dgm14:cNvPr xmlns:dgm14="http://schemas.microsoft.com/office/drawing/2010/diagram" id="0" name="" descr="Icon representing &quot;ask&quot; containing a question mark in a conversation bubble"/>
        </a:ext>
      </dgm:extLst>
    </dgm:pt>
    <dgm:pt modelId="{E958C9A7-A684-42AF-B5DB-C36F898F4482}" type="pres">
      <dgm:prSet presAssocID="{C85A34A5-F4C8-42DB-ACDB-28524A09CB9A}" presName="txNode" presStyleLbl="node1" presStyleIdx="0" presStyleCnt="3" custScaleX="123897" custLinFactNeighborX="-59" custLinFactNeighborY="17016">
        <dgm:presLayoutVars>
          <dgm:bulletEnabled val="1"/>
        </dgm:presLayoutVars>
      </dgm:prSet>
      <dgm:spPr/>
    </dgm:pt>
    <dgm:pt modelId="{120CE451-25F8-483A-9ACE-1EED199C6C69}" type="pres">
      <dgm:prSet presAssocID="{87AE2618-1DBA-47B5-B570-65B9D8B50F69}" presName="sibTrans" presStyleLbl="sibTrans2D1" presStyleIdx="0" presStyleCnt="2"/>
      <dgm:spPr/>
    </dgm:pt>
    <dgm:pt modelId="{209A772D-E529-4D71-A267-519551D7DA40}" type="pres">
      <dgm:prSet presAssocID="{87AE2618-1DBA-47B5-B570-65B9D8B50F69}" presName="connTx" presStyleLbl="sibTrans2D1" presStyleIdx="0" presStyleCnt="2"/>
      <dgm:spPr/>
    </dgm:pt>
    <dgm:pt modelId="{E626E090-0418-4140-978C-0D99EE696B40}" type="pres">
      <dgm:prSet presAssocID="{91F53505-B277-49B3-A379-89FCF3F6B11B}" presName="composite" presStyleCnt="0"/>
      <dgm:spPr/>
    </dgm:pt>
    <dgm:pt modelId="{22A755B1-9B35-47CB-93EC-10F51A9F6148}" type="pres">
      <dgm:prSet presAssocID="{91F53505-B277-49B3-A379-89FCF3F6B11B}" presName="imagSh" presStyleLbl="bgImgPlace1" presStyleIdx="1" presStyleCnt="3" custScaleX="49905" custScaleY="49905" custLinFactNeighborX="-485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Icon representing &quot;Listen&quot; with gears turning in a brain"/>
        </a:ext>
      </dgm:extLst>
    </dgm:pt>
    <dgm:pt modelId="{78D8AC5D-2E4B-4ED7-8730-51F8A86EFF69}" type="pres">
      <dgm:prSet presAssocID="{91F53505-B277-49B3-A379-89FCF3F6B11B}" presName="txNode" presStyleLbl="node1" presStyleIdx="1" presStyleCnt="3" custScaleX="123897" custLinFactNeighborX="-151" custLinFactNeighborY="18732">
        <dgm:presLayoutVars>
          <dgm:bulletEnabled val="1"/>
        </dgm:presLayoutVars>
      </dgm:prSet>
      <dgm:spPr/>
    </dgm:pt>
    <dgm:pt modelId="{6ED5A804-1523-4183-A2F4-2A60197D9FC1}" type="pres">
      <dgm:prSet presAssocID="{61E18380-4208-4CFC-A83E-A4AEA6F440F0}" presName="sibTrans" presStyleLbl="sibTrans2D1" presStyleIdx="1" presStyleCnt="2"/>
      <dgm:spPr/>
    </dgm:pt>
    <dgm:pt modelId="{81AFF97E-CC28-4D63-85E6-084C72B59211}" type="pres">
      <dgm:prSet presAssocID="{61E18380-4208-4CFC-A83E-A4AEA6F440F0}" presName="connTx" presStyleLbl="sibTrans2D1" presStyleIdx="1" presStyleCnt="2"/>
      <dgm:spPr/>
    </dgm:pt>
    <dgm:pt modelId="{5A171CFB-343C-457F-80B2-4B04EECD16C1}" type="pres">
      <dgm:prSet presAssocID="{9FEB262D-A349-4383-8FCB-B6AE5EA6B722}" presName="composite" presStyleCnt="0"/>
      <dgm:spPr/>
    </dgm:pt>
    <dgm:pt modelId="{3916F4CB-0394-4CFB-82CD-86B7A2D1ECBD}" type="pres">
      <dgm:prSet presAssocID="{9FEB262D-A349-4383-8FCB-B6AE5EA6B722}" presName="imagSh" presStyleLbl="bgImgPlace1" presStyleIdx="2" presStyleCnt="3" custScaleX="49905" custScaleY="49905" custLinFactNeighborX="-485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dgm:spPr>
      <dgm:extLst>
        <a:ext uri="{E40237B7-FDA0-4F09-8148-C483321AD2D9}">
          <dgm14:cNvPr xmlns:dgm14="http://schemas.microsoft.com/office/drawing/2010/diagram" id="0" name="" descr="Icon representing &quot;Act&quot; with checkboxes"/>
        </a:ext>
      </dgm:extLst>
    </dgm:pt>
    <dgm:pt modelId="{2802A4C7-EC0E-46C3-AE13-6B3262B96AD8}" type="pres">
      <dgm:prSet presAssocID="{9FEB262D-A349-4383-8FCB-B6AE5EA6B722}" presName="txNode" presStyleLbl="node1" presStyleIdx="2" presStyleCnt="3" custScaleX="123897" custLinFactNeighborX="-687" custLinFactNeighborY="18732">
        <dgm:presLayoutVars>
          <dgm:bulletEnabled val="1"/>
        </dgm:presLayoutVars>
      </dgm:prSet>
      <dgm:spPr/>
    </dgm:pt>
  </dgm:ptLst>
  <dgm:cxnLst>
    <dgm:cxn modelId="{6CF3EB10-FE9D-4DC0-A332-82FDD2CB5746}" srcId="{844BE444-FE32-4C70-9A07-5FAC7E9791E5}" destId="{C85A34A5-F4C8-42DB-ACDB-28524A09CB9A}" srcOrd="0" destOrd="0" parTransId="{1C279F15-2535-4FD7-874E-85F29F4614BD}" sibTransId="{87AE2618-1DBA-47B5-B570-65B9D8B50F69}"/>
    <dgm:cxn modelId="{3C1F3B25-8F8C-4286-94D1-0C32F5A536C2}" type="presOf" srcId="{91F53505-B277-49B3-A379-89FCF3F6B11B}" destId="{78D8AC5D-2E4B-4ED7-8730-51F8A86EFF69}" srcOrd="0" destOrd="0" presId="urn:microsoft.com/office/officeart/2005/8/layout/hProcess10"/>
    <dgm:cxn modelId="{17282A61-4647-4343-B731-86531B39803F}" type="presOf" srcId="{61E18380-4208-4CFC-A83E-A4AEA6F440F0}" destId="{6ED5A804-1523-4183-A2F4-2A60197D9FC1}" srcOrd="0" destOrd="0" presId="urn:microsoft.com/office/officeart/2005/8/layout/hProcess10"/>
    <dgm:cxn modelId="{161BA541-40B6-46A1-A293-F94863503CCE}" type="presOf" srcId="{70B43A33-E2B1-4DF4-81B9-0921CC7D5E85}" destId="{78D8AC5D-2E4B-4ED7-8730-51F8A86EFF69}" srcOrd="0" destOrd="1" presId="urn:microsoft.com/office/officeart/2005/8/layout/hProcess10"/>
    <dgm:cxn modelId="{E11C314A-BF86-4121-9DE5-3397DB383967}" srcId="{91F53505-B277-49B3-A379-89FCF3F6B11B}" destId="{70B43A33-E2B1-4DF4-81B9-0921CC7D5E85}" srcOrd="0" destOrd="0" parTransId="{779055CA-F061-48BC-AE5F-1B96A662A660}" sibTransId="{48FD5FFC-16C4-4C90-8CBC-58E691E2D30E}"/>
    <dgm:cxn modelId="{552FD472-1B9E-410C-B2C5-DEC501BCADBD}" srcId="{91F53505-B277-49B3-A379-89FCF3F6B11B}" destId="{0299C55F-B4DC-4E7D-A3F7-14597788E459}" srcOrd="1" destOrd="0" parTransId="{84F1DC53-7013-4D00-9CEC-7AD4431CDC1A}" sibTransId="{42A9C3FE-9710-472F-9A2B-738C621FA46C}"/>
    <dgm:cxn modelId="{D1D6D552-793E-4241-887E-1DF5FCA47456}" type="presOf" srcId="{C85A34A5-F4C8-42DB-ACDB-28524A09CB9A}" destId="{E958C9A7-A684-42AF-B5DB-C36F898F4482}" srcOrd="0" destOrd="0" presId="urn:microsoft.com/office/officeart/2005/8/layout/hProcess10"/>
    <dgm:cxn modelId="{E9C3FC74-E46D-4475-ADD9-C0A8DCFF929A}" type="presOf" srcId="{5F7DAA07-2EA3-4B58-958D-E357E4D08525}" destId="{E958C9A7-A684-42AF-B5DB-C36F898F4482}" srcOrd="0" destOrd="1" presId="urn:microsoft.com/office/officeart/2005/8/layout/hProcess10"/>
    <dgm:cxn modelId="{F2951755-4255-46C4-803D-E23B27DB0998}" type="presOf" srcId="{844BE444-FE32-4C70-9A07-5FAC7E9791E5}" destId="{1C68C949-70FF-41C2-9459-60A01B2A6E7D}" srcOrd="0" destOrd="0" presId="urn:microsoft.com/office/officeart/2005/8/layout/hProcess10"/>
    <dgm:cxn modelId="{C1744856-1DBE-4EE9-B4C9-0DFA5D777FA7}" type="presOf" srcId="{BA68BE90-BA71-480B-BA0A-1239431F641B}" destId="{2802A4C7-EC0E-46C3-AE13-6B3262B96AD8}" srcOrd="0" destOrd="1" presId="urn:microsoft.com/office/officeart/2005/8/layout/hProcess10"/>
    <dgm:cxn modelId="{04AA907D-E06B-46A6-B01D-F2053D77874F}" type="presOf" srcId="{61E18380-4208-4CFC-A83E-A4AEA6F440F0}" destId="{81AFF97E-CC28-4D63-85E6-084C72B59211}" srcOrd="1" destOrd="0" presId="urn:microsoft.com/office/officeart/2005/8/layout/hProcess10"/>
    <dgm:cxn modelId="{318B678C-2F27-4A29-B797-FC665872A8FD}" type="presOf" srcId="{64BB60D8-5017-430F-8899-C4528098BCBF}" destId="{E958C9A7-A684-42AF-B5DB-C36F898F4482}" srcOrd="0" destOrd="2" presId="urn:microsoft.com/office/officeart/2005/8/layout/hProcess10"/>
    <dgm:cxn modelId="{0BCF469F-AE90-4C87-9DC6-1C9E81D2AAD8}" srcId="{C85A34A5-F4C8-42DB-ACDB-28524A09CB9A}" destId="{64BB60D8-5017-430F-8899-C4528098BCBF}" srcOrd="1" destOrd="0" parTransId="{07C1091E-FF39-4578-8A70-474A7F5298EB}" sibTransId="{D3409883-415F-4565-96A0-5804E02FDFD9}"/>
    <dgm:cxn modelId="{43348AB1-037B-430E-A12D-2972896B9123}" type="presOf" srcId="{87AE2618-1DBA-47B5-B570-65B9D8B50F69}" destId="{120CE451-25F8-483A-9ACE-1EED199C6C69}" srcOrd="0" destOrd="0" presId="urn:microsoft.com/office/officeart/2005/8/layout/hProcess10"/>
    <dgm:cxn modelId="{FC8B97CA-8556-43BB-B928-693DB16B38E1}" srcId="{9FEB262D-A349-4383-8FCB-B6AE5EA6B722}" destId="{0C130728-44DA-4F28-B72B-9783BFED2112}" srcOrd="1" destOrd="0" parTransId="{5AFB4582-04D6-482C-88D0-38236390945A}" sibTransId="{AD0A02B9-8B47-48AD-85F8-D48182A91686}"/>
    <dgm:cxn modelId="{B7AD63CB-59D9-4CC7-8B10-50A62473F31A}" type="presOf" srcId="{0299C55F-B4DC-4E7D-A3F7-14597788E459}" destId="{78D8AC5D-2E4B-4ED7-8730-51F8A86EFF69}" srcOrd="0" destOrd="2" presId="urn:microsoft.com/office/officeart/2005/8/layout/hProcess10"/>
    <dgm:cxn modelId="{542AA9D0-01AA-484C-963C-03A68D444124}" srcId="{844BE444-FE32-4C70-9A07-5FAC7E9791E5}" destId="{9FEB262D-A349-4383-8FCB-B6AE5EA6B722}" srcOrd="2" destOrd="0" parTransId="{1D43E1BC-B80D-4048-9FF1-CEEBA6DB6269}" sibTransId="{56A2DF58-7CB3-49AB-91CB-B4DA6B1C1E4F}"/>
    <dgm:cxn modelId="{0ACD5CD4-FFD7-4591-9B79-2A6E0CCBE928}" srcId="{9FEB262D-A349-4383-8FCB-B6AE5EA6B722}" destId="{BA68BE90-BA71-480B-BA0A-1239431F641B}" srcOrd="0" destOrd="0" parTransId="{9209560D-B635-4412-BE1E-625F7EE929FC}" sibTransId="{2102A5D7-159B-4224-A973-632D320161E7}"/>
    <dgm:cxn modelId="{36918DDB-42D9-45EF-9EFE-17700DA66530}" srcId="{844BE444-FE32-4C70-9A07-5FAC7E9791E5}" destId="{91F53505-B277-49B3-A379-89FCF3F6B11B}" srcOrd="1" destOrd="0" parTransId="{86F5E519-212A-4949-9FCD-4F4A6C906DAF}" sibTransId="{61E18380-4208-4CFC-A83E-A4AEA6F440F0}"/>
    <dgm:cxn modelId="{BB721FE2-EB43-431F-838F-1BB4882BA003}" srcId="{C85A34A5-F4C8-42DB-ACDB-28524A09CB9A}" destId="{5F7DAA07-2EA3-4B58-958D-E357E4D08525}" srcOrd="0" destOrd="0" parTransId="{19DC099C-5A4A-4EA8-940E-5493C3CDF6B4}" sibTransId="{042829C7-5E37-4439-ACF9-ED4A574C7C0A}"/>
    <dgm:cxn modelId="{0C41E0E6-856F-456D-B935-C9D687CEBFE2}" type="presOf" srcId="{0C130728-44DA-4F28-B72B-9783BFED2112}" destId="{2802A4C7-EC0E-46C3-AE13-6B3262B96AD8}" srcOrd="0" destOrd="2" presId="urn:microsoft.com/office/officeart/2005/8/layout/hProcess10"/>
    <dgm:cxn modelId="{2EEB5CF1-CE8C-46DE-91C0-64669E851C6C}" type="presOf" srcId="{9FEB262D-A349-4383-8FCB-B6AE5EA6B722}" destId="{2802A4C7-EC0E-46C3-AE13-6B3262B96AD8}" srcOrd="0" destOrd="0" presId="urn:microsoft.com/office/officeart/2005/8/layout/hProcess10"/>
    <dgm:cxn modelId="{0C9AABFB-DFF8-4991-9267-9062ADD92B29}" type="presOf" srcId="{87AE2618-1DBA-47B5-B570-65B9D8B50F69}" destId="{209A772D-E529-4D71-A267-519551D7DA40}" srcOrd="1" destOrd="0" presId="urn:microsoft.com/office/officeart/2005/8/layout/hProcess10"/>
    <dgm:cxn modelId="{EE3D4740-934D-48D5-B85C-A2A872CB2F26}" type="presParOf" srcId="{1C68C949-70FF-41C2-9459-60A01B2A6E7D}" destId="{61A1CD6E-E0C7-40CA-B99B-7BCA3453F2B5}" srcOrd="0" destOrd="0" presId="urn:microsoft.com/office/officeart/2005/8/layout/hProcess10"/>
    <dgm:cxn modelId="{E9D27996-0D9A-4989-A1A4-81CAF9DC685D}" type="presParOf" srcId="{61A1CD6E-E0C7-40CA-B99B-7BCA3453F2B5}" destId="{B7526629-6754-405E-8063-6AD8FD308CEF}" srcOrd="0" destOrd="0" presId="urn:microsoft.com/office/officeart/2005/8/layout/hProcess10"/>
    <dgm:cxn modelId="{D66071D9-09C8-40C6-ADA2-6C3D3184AB27}" type="presParOf" srcId="{61A1CD6E-E0C7-40CA-B99B-7BCA3453F2B5}" destId="{E958C9A7-A684-42AF-B5DB-C36F898F4482}" srcOrd="1" destOrd="0" presId="urn:microsoft.com/office/officeart/2005/8/layout/hProcess10"/>
    <dgm:cxn modelId="{18EC4BF1-1D9F-426F-9B59-739010D8E277}" type="presParOf" srcId="{1C68C949-70FF-41C2-9459-60A01B2A6E7D}" destId="{120CE451-25F8-483A-9ACE-1EED199C6C69}" srcOrd="1" destOrd="0" presId="urn:microsoft.com/office/officeart/2005/8/layout/hProcess10"/>
    <dgm:cxn modelId="{6BD6FD2E-D66D-47EB-8259-D2303246DE46}" type="presParOf" srcId="{120CE451-25F8-483A-9ACE-1EED199C6C69}" destId="{209A772D-E529-4D71-A267-519551D7DA40}" srcOrd="0" destOrd="0" presId="urn:microsoft.com/office/officeart/2005/8/layout/hProcess10"/>
    <dgm:cxn modelId="{29D3AFC4-1D11-46F9-ABCF-C9E43CEB26B1}" type="presParOf" srcId="{1C68C949-70FF-41C2-9459-60A01B2A6E7D}" destId="{E626E090-0418-4140-978C-0D99EE696B40}" srcOrd="2" destOrd="0" presId="urn:microsoft.com/office/officeart/2005/8/layout/hProcess10"/>
    <dgm:cxn modelId="{E3C815F0-C01A-43BD-A5C6-99D47B112F58}" type="presParOf" srcId="{E626E090-0418-4140-978C-0D99EE696B40}" destId="{22A755B1-9B35-47CB-93EC-10F51A9F6148}" srcOrd="0" destOrd="0" presId="urn:microsoft.com/office/officeart/2005/8/layout/hProcess10"/>
    <dgm:cxn modelId="{6A550B71-5F1D-43A2-88EB-D6FE897A1667}" type="presParOf" srcId="{E626E090-0418-4140-978C-0D99EE696B40}" destId="{78D8AC5D-2E4B-4ED7-8730-51F8A86EFF69}" srcOrd="1" destOrd="0" presId="urn:microsoft.com/office/officeart/2005/8/layout/hProcess10"/>
    <dgm:cxn modelId="{242637C8-A9AB-4121-86A3-AABB4265C3AD}" type="presParOf" srcId="{1C68C949-70FF-41C2-9459-60A01B2A6E7D}" destId="{6ED5A804-1523-4183-A2F4-2A60197D9FC1}" srcOrd="3" destOrd="0" presId="urn:microsoft.com/office/officeart/2005/8/layout/hProcess10"/>
    <dgm:cxn modelId="{8DF50ABA-90E4-49DF-BC6E-D5782FC8E597}" type="presParOf" srcId="{6ED5A804-1523-4183-A2F4-2A60197D9FC1}" destId="{81AFF97E-CC28-4D63-85E6-084C72B59211}" srcOrd="0" destOrd="0" presId="urn:microsoft.com/office/officeart/2005/8/layout/hProcess10"/>
    <dgm:cxn modelId="{332F5BD7-2045-482B-A854-41413664E6D1}" type="presParOf" srcId="{1C68C949-70FF-41C2-9459-60A01B2A6E7D}" destId="{5A171CFB-343C-457F-80B2-4B04EECD16C1}" srcOrd="4" destOrd="0" presId="urn:microsoft.com/office/officeart/2005/8/layout/hProcess10"/>
    <dgm:cxn modelId="{2A7DE4F4-D0A8-4363-BB62-38C39FF58719}" type="presParOf" srcId="{5A171CFB-343C-457F-80B2-4B04EECD16C1}" destId="{3916F4CB-0394-4CFB-82CD-86B7A2D1ECBD}" srcOrd="0" destOrd="0" presId="urn:microsoft.com/office/officeart/2005/8/layout/hProcess10"/>
    <dgm:cxn modelId="{C8CD7FC3-6231-43A3-86A0-6C10C82BEF2E}" type="presParOf" srcId="{5A171CFB-343C-457F-80B2-4B04EECD16C1}" destId="{2802A4C7-EC0E-46C3-AE13-6B3262B96AD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1DD2CA-6322-474F-8DF0-78575C1242F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95DA5F1-8A8C-4754-A4E1-0E649300A687}">
      <dgm:prSet phldrT="[Text]" phldr="0"/>
      <dgm:spPr>
        <a:solidFill>
          <a:schemeClr val="accent1">
            <a:lumMod val="75000"/>
          </a:schemeClr>
        </a:solidFill>
      </dgm:spPr>
      <dgm:t>
        <a:bodyPr/>
        <a:lstStyle/>
        <a:p>
          <a:pPr rtl="0"/>
          <a:r>
            <a:rPr lang="en-US" dirty="0">
              <a:latin typeface="Calibri"/>
            </a:rPr>
            <a:t>Documenting 60 Seconds To Improve Diagnostic Safety</a:t>
          </a:r>
          <a:endParaRPr lang="en-US" dirty="0"/>
        </a:p>
      </dgm:t>
    </dgm:pt>
    <dgm:pt modelId="{4F34F5A4-C9CE-4348-A12E-18D310BF04C4}" type="parTrans" cxnId="{92926039-908F-438E-8A6E-241E9F245504}">
      <dgm:prSet/>
      <dgm:spPr/>
      <dgm:t>
        <a:bodyPr/>
        <a:lstStyle/>
        <a:p>
          <a:endParaRPr lang="en-US"/>
        </a:p>
      </dgm:t>
    </dgm:pt>
    <dgm:pt modelId="{12FE0722-3F4D-4B7B-8B9A-0DE8D80CB094}" type="sibTrans" cxnId="{92926039-908F-438E-8A6E-241E9F245504}">
      <dgm:prSet/>
      <dgm:spPr/>
      <dgm:t>
        <a:bodyPr/>
        <a:lstStyle/>
        <a:p>
          <a:endParaRPr lang="en-US"/>
        </a:p>
      </dgm:t>
    </dgm:pt>
    <dgm:pt modelId="{72D4A57B-AB73-4AD6-96B4-7C6418B9D2FC}">
      <dgm:prSet phldrT="[Text]" phldr="0"/>
      <dgm:spPr>
        <a:solidFill>
          <a:schemeClr val="accent1">
            <a:lumMod val="75000"/>
          </a:schemeClr>
        </a:solidFill>
      </dgm:spPr>
      <dgm:t>
        <a:bodyPr/>
        <a:lstStyle/>
        <a:p>
          <a:pPr rtl="0"/>
          <a:r>
            <a:rPr lang="en-US" dirty="0">
              <a:latin typeface="Calibri"/>
            </a:rPr>
            <a:t>Measuring the impact of the toolkit</a:t>
          </a:r>
          <a:endParaRPr lang="en-US" dirty="0"/>
        </a:p>
      </dgm:t>
    </dgm:pt>
    <dgm:pt modelId="{E3A4FB4D-DD78-47D5-9D0E-027C7592224E}" type="parTrans" cxnId="{94EE2AEF-19E5-4009-9963-658643EC383D}">
      <dgm:prSet/>
      <dgm:spPr/>
      <dgm:t>
        <a:bodyPr/>
        <a:lstStyle/>
        <a:p>
          <a:endParaRPr lang="en-US"/>
        </a:p>
      </dgm:t>
    </dgm:pt>
    <dgm:pt modelId="{DA42BAC8-C199-4975-BE88-958ED5ACAC6A}" type="sibTrans" cxnId="{94EE2AEF-19E5-4009-9963-658643EC383D}">
      <dgm:prSet/>
      <dgm:spPr/>
      <dgm:t>
        <a:bodyPr/>
        <a:lstStyle/>
        <a:p>
          <a:endParaRPr lang="en-US"/>
        </a:p>
      </dgm:t>
    </dgm:pt>
    <dgm:pt modelId="{6278C57E-F936-438C-B395-F25916454FB8}" type="pres">
      <dgm:prSet presAssocID="{A61DD2CA-6322-474F-8DF0-78575C1242F9}" presName="diagram" presStyleCnt="0">
        <dgm:presLayoutVars>
          <dgm:dir/>
          <dgm:resizeHandles val="exact"/>
        </dgm:presLayoutVars>
      </dgm:prSet>
      <dgm:spPr/>
    </dgm:pt>
    <dgm:pt modelId="{CF97041D-98BD-47D7-990C-A8CCF991F133}" type="pres">
      <dgm:prSet presAssocID="{595DA5F1-8A8C-4754-A4E1-0E649300A687}" presName="node" presStyleLbl="node1" presStyleIdx="0" presStyleCnt="2">
        <dgm:presLayoutVars>
          <dgm:bulletEnabled val="1"/>
        </dgm:presLayoutVars>
      </dgm:prSet>
      <dgm:spPr/>
    </dgm:pt>
    <dgm:pt modelId="{4E2FF187-B8CB-4C9F-AA23-8D344B03C98B}" type="pres">
      <dgm:prSet presAssocID="{12FE0722-3F4D-4B7B-8B9A-0DE8D80CB094}" presName="sibTrans" presStyleCnt="0"/>
      <dgm:spPr/>
    </dgm:pt>
    <dgm:pt modelId="{920DC6F1-3502-4C21-AAD9-A35D29546688}" type="pres">
      <dgm:prSet presAssocID="{72D4A57B-AB73-4AD6-96B4-7C6418B9D2FC}" presName="node" presStyleLbl="node1" presStyleIdx="1" presStyleCnt="2">
        <dgm:presLayoutVars>
          <dgm:bulletEnabled val="1"/>
        </dgm:presLayoutVars>
      </dgm:prSet>
      <dgm:spPr/>
    </dgm:pt>
  </dgm:ptLst>
  <dgm:cxnLst>
    <dgm:cxn modelId="{6BAD6202-4631-4357-8BA7-0026E65ABCBD}" type="presOf" srcId="{595DA5F1-8A8C-4754-A4E1-0E649300A687}" destId="{CF97041D-98BD-47D7-990C-A8CCF991F133}" srcOrd="0" destOrd="0" presId="urn:microsoft.com/office/officeart/2005/8/layout/default"/>
    <dgm:cxn modelId="{92926039-908F-438E-8A6E-241E9F245504}" srcId="{A61DD2CA-6322-474F-8DF0-78575C1242F9}" destId="{595DA5F1-8A8C-4754-A4E1-0E649300A687}" srcOrd="0" destOrd="0" parTransId="{4F34F5A4-C9CE-4348-A12E-18D310BF04C4}" sibTransId="{12FE0722-3F4D-4B7B-8B9A-0DE8D80CB094}"/>
    <dgm:cxn modelId="{4BEB745C-7A74-4866-960B-3914D206F997}" type="presOf" srcId="{72D4A57B-AB73-4AD6-96B4-7C6418B9D2FC}" destId="{920DC6F1-3502-4C21-AAD9-A35D29546688}" srcOrd="0" destOrd="0" presId="urn:microsoft.com/office/officeart/2005/8/layout/default"/>
    <dgm:cxn modelId="{D1072589-E0D6-46F0-8DDC-870A9889CD83}" type="presOf" srcId="{A61DD2CA-6322-474F-8DF0-78575C1242F9}" destId="{6278C57E-F936-438C-B395-F25916454FB8}" srcOrd="0" destOrd="0" presId="urn:microsoft.com/office/officeart/2005/8/layout/default"/>
    <dgm:cxn modelId="{94EE2AEF-19E5-4009-9963-658643EC383D}" srcId="{A61DD2CA-6322-474F-8DF0-78575C1242F9}" destId="{72D4A57B-AB73-4AD6-96B4-7C6418B9D2FC}" srcOrd="1" destOrd="0" parTransId="{E3A4FB4D-DD78-47D5-9D0E-027C7592224E}" sibTransId="{DA42BAC8-C199-4975-BE88-958ED5ACAC6A}"/>
    <dgm:cxn modelId="{A191AD64-AD40-4BF1-BBAC-D6F755F3DA36}" type="presParOf" srcId="{6278C57E-F936-438C-B395-F25916454FB8}" destId="{CF97041D-98BD-47D7-990C-A8CCF991F133}" srcOrd="0" destOrd="0" presId="urn:microsoft.com/office/officeart/2005/8/layout/default"/>
    <dgm:cxn modelId="{12287455-4F68-43FB-A156-487EC4B7A1E0}" type="presParOf" srcId="{6278C57E-F936-438C-B395-F25916454FB8}" destId="{4E2FF187-B8CB-4C9F-AA23-8D344B03C98B}" srcOrd="1" destOrd="0" presId="urn:microsoft.com/office/officeart/2005/8/layout/default"/>
    <dgm:cxn modelId="{9767D865-D7F0-447C-A68B-85A283BC216A}" type="presParOf" srcId="{6278C57E-F936-438C-B395-F25916454FB8}" destId="{920DC6F1-3502-4C21-AAD9-A35D29546688}"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81C664-D7BF-4620-B29E-53679F99C6C5}"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0E218667-2BDA-4DB1-8334-B47EC6F3D0D9}">
      <dgm:prSet phldrT="[Text]" phldr="0"/>
      <dgm:spPr>
        <a:solidFill>
          <a:schemeClr val="accent1">
            <a:lumMod val="75000"/>
          </a:schemeClr>
        </a:solidFill>
      </dgm:spPr>
      <dgm:t>
        <a:bodyPr/>
        <a:lstStyle/>
        <a:p>
          <a:pPr rtl="0"/>
          <a:r>
            <a:rPr lang="en-US" dirty="0">
              <a:latin typeface="Calibri"/>
            </a:rPr>
            <a:t>My patient is talking too much.</a:t>
          </a:r>
          <a:endParaRPr lang="en-US" strike="sngStrike" dirty="0">
            <a:solidFill>
              <a:srgbClr val="FF0000"/>
            </a:solidFill>
          </a:endParaRPr>
        </a:p>
      </dgm:t>
    </dgm:pt>
    <dgm:pt modelId="{4CD59418-FEC1-4B0E-81BB-3B7FC34FD7D7}" type="parTrans" cxnId="{DC632FC0-BF51-4BCC-825D-6C7BDAE89789}">
      <dgm:prSet/>
      <dgm:spPr/>
      <dgm:t>
        <a:bodyPr/>
        <a:lstStyle/>
        <a:p>
          <a:endParaRPr lang="en-US"/>
        </a:p>
      </dgm:t>
    </dgm:pt>
    <dgm:pt modelId="{79255BED-3AFE-4635-BCAB-755ECEB3CE1E}" type="sibTrans" cxnId="{DC632FC0-BF51-4BCC-825D-6C7BDAE89789}">
      <dgm:prSet/>
      <dgm:spPr/>
      <dgm:t>
        <a:bodyPr/>
        <a:lstStyle/>
        <a:p>
          <a:endParaRPr lang="en-US"/>
        </a:p>
      </dgm:t>
    </dgm:pt>
    <dgm:pt modelId="{3F04F7BB-9BB8-4BF7-84A8-EBC05A062009}">
      <dgm:prSet phldrT="[Text]" phldr="0"/>
      <dgm:spPr>
        <a:solidFill>
          <a:schemeClr val="accent1">
            <a:lumMod val="75000"/>
          </a:schemeClr>
        </a:solidFill>
      </dgm:spPr>
      <dgm:t>
        <a:bodyPr/>
        <a:lstStyle/>
        <a:p>
          <a:pPr rtl="0"/>
          <a:r>
            <a:rPr lang="en-US" dirty="0">
              <a:latin typeface="Calibri"/>
            </a:rPr>
            <a:t>How should I document? </a:t>
          </a:r>
          <a:endParaRPr lang="en-US" dirty="0"/>
        </a:p>
      </dgm:t>
    </dgm:pt>
    <dgm:pt modelId="{E49421C1-FDFF-4A2F-B710-B1169576EA0E}" type="parTrans" cxnId="{F04C68C4-5303-43B4-AE03-F83FB9683C42}">
      <dgm:prSet/>
      <dgm:spPr/>
      <dgm:t>
        <a:bodyPr/>
        <a:lstStyle/>
        <a:p>
          <a:endParaRPr lang="en-US"/>
        </a:p>
      </dgm:t>
    </dgm:pt>
    <dgm:pt modelId="{B263151F-0561-428B-A742-04C761F12169}" type="sibTrans" cxnId="{F04C68C4-5303-43B4-AE03-F83FB9683C42}">
      <dgm:prSet/>
      <dgm:spPr/>
      <dgm:t>
        <a:bodyPr/>
        <a:lstStyle/>
        <a:p>
          <a:endParaRPr lang="en-US"/>
        </a:p>
      </dgm:t>
    </dgm:pt>
    <dgm:pt modelId="{83F578B8-7C43-4FFF-9853-8B5929769385}">
      <dgm:prSet phldrT="[Text]" phldr="0"/>
      <dgm:spPr>
        <a:solidFill>
          <a:schemeClr val="accent1">
            <a:lumMod val="75000"/>
          </a:schemeClr>
        </a:solidFill>
      </dgm:spPr>
      <dgm:t>
        <a:bodyPr/>
        <a:lstStyle/>
        <a:p>
          <a:pPr rtl="0"/>
          <a:r>
            <a:rPr lang="en-US" dirty="0">
              <a:latin typeface="Calibri"/>
            </a:rPr>
            <a:t>My patient has too many problems for one visit.</a:t>
          </a:r>
          <a:endParaRPr lang="en-US" dirty="0"/>
        </a:p>
      </dgm:t>
    </dgm:pt>
    <dgm:pt modelId="{D464135C-74A0-43F7-8710-01DF9A1FAEF3}" type="parTrans" cxnId="{36614830-1F21-477D-91C3-7AF5C235CC63}">
      <dgm:prSet/>
      <dgm:spPr/>
      <dgm:t>
        <a:bodyPr/>
        <a:lstStyle/>
        <a:p>
          <a:endParaRPr lang="en-US"/>
        </a:p>
      </dgm:t>
    </dgm:pt>
    <dgm:pt modelId="{DB65A7C3-4871-4100-BA45-4C314D7E8795}" type="sibTrans" cxnId="{36614830-1F21-477D-91C3-7AF5C235CC63}">
      <dgm:prSet/>
      <dgm:spPr/>
      <dgm:t>
        <a:bodyPr/>
        <a:lstStyle/>
        <a:p>
          <a:endParaRPr lang="en-US"/>
        </a:p>
      </dgm:t>
    </dgm:pt>
    <dgm:pt modelId="{EDDA6E26-820D-40E6-94F6-828A885C8DD5}">
      <dgm:prSet phldrT="[Text]" phldr="0"/>
      <dgm:spPr>
        <a:solidFill>
          <a:schemeClr val="accent1">
            <a:lumMod val="75000"/>
          </a:schemeClr>
        </a:solidFill>
      </dgm:spPr>
      <dgm:t>
        <a:bodyPr/>
        <a:lstStyle/>
        <a:p>
          <a:pPr rtl="0"/>
          <a:r>
            <a:rPr lang="en-US" dirty="0">
              <a:latin typeface="Calibri"/>
            </a:rPr>
            <a:t>How can I get patients to open up?</a:t>
          </a:r>
          <a:endParaRPr lang="en-US" dirty="0"/>
        </a:p>
      </dgm:t>
    </dgm:pt>
    <dgm:pt modelId="{FF7EF9F5-F598-4A16-85E9-5B0D5F9192D1}" type="parTrans" cxnId="{239F23A3-688F-4BEE-9361-B9CD8B77DD33}">
      <dgm:prSet/>
      <dgm:spPr/>
      <dgm:t>
        <a:bodyPr/>
        <a:lstStyle/>
        <a:p>
          <a:endParaRPr lang="en-US"/>
        </a:p>
      </dgm:t>
    </dgm:pt>
    <dgm:pt modelId="{EBD062ED-AAB8-474B-943E-411A1512D04E}" type="sibTrans" cxnId="{239F23A3-688F-4BEE-9361-B9CD8B77DD33}">
      <dgm:prSet/>
      <dgm:spPr/>
      <dgm:t>
        <a:bodyPr/>
        <a:lstStyle/>
        <a:p>
          <a:endParaRPr lang="en-US"/>
        </a:p>
      </dgm:t>
    </dgm:pt>
    <dgm:pt modelId="{72590D69-0D95-4682-9956-DB96E229EA7D}">
      <dgm:prSet phldr="0"/>
      <dgm:spPr>
        <a:solidFill>
          <a:schemeClr val="accent1">
            <a:lumMod val="75000"/>
          </a:schemeClr>
        </a:solidFill>
      </dgm:spPr>
      <dgm:t>
        <a:bodyPr/>
        <a:lstStyle/>
        <a:p>
          <a:pPr rtl="0"/>
          <a:r>
            <a:rPr lang="en-US" dirty="0">
              <a:latin typeface="Calibri"/>
            </a:rPr>
            <a:t>How do I time the 60 Seconds?</a:t>
          </a:r>
        </a:p>
      </dgm:t>
    </dgm:pt>
    <dgm:pt modelId="{A199CA8A-4260-41D4-A23E-0F76E39E61F4}" type="parTrans" cxnId="{8A13D601-0B94-4ABA-9D50-C5D6C88D1890}">
      <dgm:prSet/>
      <dgm:spPr/>
      <dgm:t>
        <a:bodyPr/>
        <a:lstStyle/>
        <a:p>
          <a:endParaRPr lang="en-US"/>
        </a:p>
      </dgm:t>
    </dgm:pt>
    <dgm:pt modelId="{1F42B4E7-DDBB-41CC-AF54-08870F3CF8EA}" type="sibTrans" cxnId="{8A13D601-0B94-4ABA-9D50-C5D6C88D1890}">
      <dgm:prSet/>
      <dgm:spPr/>
      <dgm:t>
        <a:bodyPr/>
        <a:lstStyle/>
        <a:p>
          <a:endParaRPr lang="en-US"/>
        </a:p>
      </dgm:t>
    </dgm:pt>
    <dgm:pt modelId="{931A7EF3-1BA3-4EBB-862E-28DE6E5DD9C3}" type="pres">
      <dgm:prSet presAssocID="{5081C664-D7BF-4620-B29E-53679F99C6C5}" presName="diagram" presStyleCnt="0">
        <dgm:presLayoutVars>
          <dgm:dir/>
          <dgm:resizeHandles val="exact"/>
        </dgm:presLayoutVars>
      </dgm:prSet>
      <dgm:spPr/>
    </dgm:pt>
    <dgm:pt modelId="{3846C902-DFDE-4131-8F3F-44BDB108E519}" type="pres">
      <dgm:prSet presAssocID="{0E218667-2BDA-4DB1-8334-B47EC6F3D0D9}" presName="node" presStyleLbl="node1" presStyleIdx="0" presStyleCnt="5" custLinFactNeighborY="-16903">
        <dgm:presLayoutVars>
          <dgm:bulletEnabled val="1"/>
        </dgm:presLayoutVars>
      </dgm:prSet>
      <dgm:spPr>
        <a:prstGeom prst="roundRect">
          <a:avLst/>
        </a:prstGeom>
      </dgm:spPr>
    </dgm:pt>
    <dgm:pt modelId="{CFEF920E-9FBC-4365-BEAD-16EFADD856F7}" type="pres">
      <dgm:prSet presAssocID="{79255BED-3AFE-4635-BCAB-755ECEB3CE1E}" presName="sibTrans" presStyleCnt="0"/>
      <dgm:spPr/>
    </dgm:pt>
    <dgm:pt modelId="{98B3F3FA-3ADE-4F05-9F20-D84E52B50179}" type="pres">
      <dgm:prSet presAssocID="{3F04F7BB-9BB8-4BF7-84A8-EBC05A062009}" presName="node" presStyleLbl="node1" presStyleIdx="1" presStyleCnt="5" custLinFactNeighborY="-16903">
        <dgm:presLayoutVars>
          <dgm:bulletEnabled val="1"/>
        </dgm:presLayoutVars>
      </dgm:prSet>
      <dgm:spPr>
        <a:prstGeom prst="roundRect">
          <a:avLst/>
        </a:prstGeom>
      </dgm:spPr>
    </dgm:pt>
    <dgm:pt modelId="{A9508271-5102-441E-9B0E-54329A7141CE}" type="pres">
      <dgm:prSet presAssocID="{B263151F-0561-428B-A742-04C761F12169}" presName="sibTrans" presStyleCnt="0"/>
      <dgm:spPr/>
    </dgm:pt>
    <dgm:pt modelId="{F724FDF5-C449-4A81-9F98-11D5BB8EB749}" type="pres">
      <dgm:prSet presAssocID="{83F578B8-7C43-4FFF-9853-8B5929769385}" presName="node" presStyleLbl="node1" presStyleIdx="2" presStyleCnt="5" custLinFactNeighborY="-16903">
        <dgm:presLayoutVars>
          <dgm:bulletEnabled val="1"/>
        </dgm:presLayoutVars>
      </dgm:prSet>
      <dgm:spPr>
        <a:prstGeom prst="roundRect">
          <a:avLst/>
        </a:prstGeom>
      </dgm:spPr>
    </dgm:pt>
    <dgm:pt modelId="{A1FE4F95-71D1-41E9-9E47-C5CCAD647C65}" type="pres">
      <dgm:prSet presAssocID="{DB65A7C3-4871-4100-BA45-4C314D7E8795}" presName="sibTrans" presStyleCnt="0"/>
      <dgm:spPr/>
    </dgm:pt>
    <dgm:pt modelId="{7675533F-38F3-44FF-BEC7-6561BD5FBE4D}" type="pres">
      <dgm:prSet presAssocID="{EDDA6E26-820D-40E6-94F6-828A885C8DD5}" presName="node" presStyleLbl="node1" presStyleIdx="3" presStyleCnt="5" custLinFactNeighborY="-20977">
        <dgm:presLayoutVars>
          <dgm:bulletEnabled val="1"/>
        </dgm:presLayoutVars>
      </dgm:prSet>
      <dgm:spPr>
        <a:prstGeom prst="roundRect">
          <a:avLst/>
        </a:prstGeom>
      </dgm:spPr>
    </dgm:pt>
    <dgm:pt modelId="{072260BA-2BA4-4966-A72A-6A894F837399}" type="pres">
      <dgm:prSet presAssocID="{EBD062ED-AAB8-474B-943E-411A1512D04E}" presName="sibTrans" presStyleCnt="0"/>
      <dgm:spPr/>
    </dgm:pt>
    <dgm:pt modelId="{0A517B8F-D0E8-4CD1-8629-B1452886D232}" type="pres">
      <dgm:prSet presAssocID="{72590D69-0D95-4682-9956-DB96E229EA7D}" presName="node" presStyleLbl="node1" presStyleIdx="4" presStyleCnt="5" custLinFactNeighborY="-20977">
        <dgm:presLayoutVars>
          <dgm:bulletEnabled val="1"/>
        </dgm:presLayoutVars>
      </dgm:prSet>
      <dgm:spPr>
        <a:prstGeom prst="roundRect">
          <a:avLst/>
        </a:prstGeom>
      </dgm:spPr>
    </dgm:pt>
  </dgm:ptLst>
  <dgm:cxnLst>
    <dgm:cxn modelId="{8A13D601-0B94-4ABA-9D50-C5D6C88D1890}" srcId="{5081C664-D7BF-4620-B29E-53679F99C6C5}" destId="{72590D69-0D95-4682-9956-DB96E229EA7D}" srcOrd="4" destOrd="0" parTransId="{A199CA8A-4260-41D4-A23E-0F76E39E61F4}" sibTransId="{1F42B4E7-DDBB-41CC-AF54-08870F3CF8EA}"/>
    <dgm:cxn modelId="{1E3B3E1C-2E18-4244-B3A8-5E82FAF65E90}" type="presOf" srcId="{3F04F7BB-9BB8-4BF7-84A8-EBC05A062009}" destId="{98B3F3FA-3ADE-4F05-9F20-D84E52B50179}" srcOrd="0" destOrd="0" presId="urn:microsoft.com/office/officeart/2005/8/layout/default"/>
    <dgm:cxn modelId="{36614830-1F21-477D-91C3-7AF5C235CC63}" srcId="{5081C664-D7BF-4620-B29E-53679F99C6C5}" destId="{83F578B8-7C43-4FFF-9853-8B5929769385}" srcOrd="2" destOrd="0" parTransId="{D464135C-74A0-43F7-8710-01DF9A1FAEF3}" sibTransId="{DB65A7C3-4871-4100-BA45-4C314D7E8795}"/>
    <dgm:cxn modelId="{05CF8F66-880A-4542-AC3D-1688D2EA5A10}" type="presOf" srcId="{5081C664-D7BF-4620-B29E-53679F99C6C5}" destId="{931A7EF3-1BA3-4EBB-862E-28DE6E5DD9C3}" srcOrd="0" destOrd="0" presId="urn:microsoft.com/office/officeart/2005/8/layout/default"/>
    <dgm:cxn modelId="{4A34CC6C-15E5-4D2B-9CB0-6E9AADF60530}" type="presOf" srcId="{EDDA6E26-820D-40E6-94F6-828A885C8DD5}" destId="{7675533F-38F3-44FF-BEC7-6561BD5FBE4D}" srcOrd="0" destOrd="0" presId="urn:microsoft.com/office/officeart/2005/8/layout/default"/>
    <dgm:cxn modelId="{EAF3BB7B-236B-4BC4-92D1-D79089D4CB1A}" type="presOf" srcId="{83F578B8-7C43-4FFF-9853-8B5929769385}" destId="{F724FDF5-C449-4A81-9F98-11D5BB8EB749}" srcOrd="0" destOrd="0" presId="urn:microsoft.com/office/officeart/2005/8/layout/default"/>
    <dgm:cxn modelId="{801F3499-D3B9-4D6B-97C4-41D6EC23FB6F}" type="presOf" srcId="{0E218667-2BDA-4DB1-8334-B47EC6F3D0D9}" destId="{3846C902-DFDE-4131-8F3F-44BDB108E519}" srcOrd="0" destOrd="0" presId="urn:microsoft.com/office/officeart/2005/8/layout/default"/>
    <dgm:cxn modelId="{239F23A3-688F-4BEE-9361-B9CD8B77DD33}" srcId="{5081C664-D7BF-4620-B29E-53679F99C6C5}" destId="{EDDA6E26-820D-40E6-94F6-828A885C8DD5}" srcOrd="3" destOrd="0" parTransId="{FF7EF9F5-F598-4A16-85E9-5B0D5F9192D1}" sibTransId="{EBD062ED-AAB8-474B-943E-411A1512D04E}"/>
    <dgm:cxn modelId="{DC632FC0-BF51-4BCC-825D-6C7BDAE89789}" srcId="{5081C664-D7BF-4620-B29E-53679F99C6C5}" destId="{0E218667-2BDA-4DB1-8334-B47EC6F3D0D9}" srcOrd="0" destOrd="0" parTransId="{4CD59418-FEC1-4B0E-81BB-3B7FC34FD7D7}" sibTransId="{79255BED-3AFE-4635-BCAB-755ECEB3CE1E}"/>
    <dgm:cxn modelId="{F04C68C4-5303-43B4-AE03-F83FB9683C42}" srcId="{5081C664-D7BF-4620-B29E-53679F99C6C5}" destId="{3F04F7BB-9BB8-4BF7-84A8-EBC05A062009}" srcOrd="1" destOrd="0" parTransId="{E49421C1-FDFF-4A2F-B710-B1169576EA0E}" sibTransId="{B263151F-0561-428B-A742-04C761F12169}"/>
    <dgm:cxn modelId="{E92953E5-D13A-49C8-8285-388F6BF9C77E}" type="presOf" srcId="{72590D69-0D95-4682-9956-DB96E229EA7D}" destId="{0A517B8F-D0E8-4CD1-8629-B1452886D232}" srcOrd="0" destOrd="0" presId="urn:microsoft.com/office/officeart/2005/8/layout/default"/>
    <dgm:cxn modelId="{1B036871-1E27-4B1A-959F-6BEEDA7707F5}" type="presParOf" srcId="{931A7EF3-1BA3-4EBB-862E-28DE6E5DD9C3}" destId="{3846C902-DFDE-4131-8F3F-44BDB108E519}" srcOrd="0" destOrd="0" presId="urn:microsoft.com/office/officeart/2005/8/layout/default"/>
    <dgm:cxn modelId="{1C49D7FB-7BA0-474A-90D6-58973EA26C1B}" type="presParOf" srcId="{931A7EF3-1BA3-4EBB-862E-28DE6E5DD9C3}" destId="{CFEF920E-9FBC-4365-BEAD-16EFADD856F7}" srcOrd="1" destOrd="0" presId="urn:microsoft.com/office/officeart/2005/8/layout/default"/>
    <dgm:cxn modelId="{5668BAB5-9EE4-4927-9140-56DC40B0B68F}" type="presParOf" srcId="{931A7EF3-1BA3-4EBB-862E-28DE6E5DD9C3}" destId="{98B3F3FA-3ADE-4F05-9F20-D84E52B50179}" srcOrd="2" destOrd="0" presId="urn:microsoft.com/office/officeart/2005/8/layout/default"/>
    <dgm:cxn modelId="{D4F6F801-FCE4-4BB2-8D4C-5D4314D44840}" type="presParOf" srcId="{931A7EF3-1BA3-4EBB-862E-28DE6E5DD9C3}" destId="{A9508271-5102-441E-9B0E-54329A7141CE}" srcOrd="3" destOrd="0" presId="urn:microsoft.com/office/officeart/2005/8/layout/default"/>
    <dgm:cxn modelId="{9D078371-2DF0-417F-BC7B-99A6A61361D4}" type="presParOf" srcId="{931A7EF3-1BA3-4EBB-862E-28DE6E5DD9C3}" destId="{F724FDF5-C449-4A81-9F98-11D5BB8EB749}" srcOrd="4" destOrd="0" presId="urn:microsoft.com/office/officeart/2005/8/layout/default"/>
    <dgm:cxn modelId="{05EF0F99-FCE1-468C-8707-3B3A4983776C}" type="presParOf" srcId="{931A7EF3-1BA3-4EBB-862E-28DE6E5DD9C3}" destId="{A1FE4F95-71D1-41E9-9E47-C5CCAD647C65}" srcOrd="5" destOrd="0" presId="urn:microsoft.com/office/officeart/2005/8/layout/default"/>
    <dgm:cxn modelId="{EA014D2C-2652-4597-9F52-D6780FC66859}" type="presParOf" srcId="{931A7EF3-1BA3-4EBB-862E-28DE6E5DD9C3}" destId="{7675533F-38F3-44FF-BEC7-6561BD5FBE4D}" srcOrd="6" destOrd="0" presId="urn:microsoft.com/office/officeart/2005/8/layout/default"/>
    <dgm:cxn modelId="{5924745D-910B-413E-BC24-4450C3FA1F0E}" type="presParOf" srcId="{931A7EF3-1BA3-4EBB-862E-28DE6E5DD9C3}" destId="{072260BA-2BA4-4966-A72A-6A894F837399}" srcOrd="7" destOrd="0" presId="urn:microsoft.com/office/officeart/2005/8/layout/default"/>
    <dgm:cxn modelId="{21678775-3BD6-483C-B6B7-591615E0A7CC}" type="presParOf" srcId="{931A7EF3-1BA3-4EBB-862E-28DE6E5DD9C3}" destId="{0A517B8F-D0E8-4CD1-8629-B1452886D23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26629-6754-405E-8063-6AD8FD308CEF}">
      <dsp:nvSpPr>
        <dsp:cNvPr id="0" name=""/>
        <dsp:cNvSpPr/>
      </dsp:nvSpPr>
      <dsp:spPr>
        <a:xfrm>
          <a:off x="307366" y="738977"/>
          <a:ext cx="963235" cy="96323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58C9A7-A684-42AF-B5DB-C36F898F4482}">
      <dsp:nvSpPr>
        <dsp:cNvPr id="0" name=""/>
        <dsp:cNvSpPr/>
      </dsp:nvSpPr>
      <dsp:spPr>
        <a:xfrm>
          <a:off x="0" y="1742042"/>
          <a:ext cx="2391384" cy="1930139"/>
        </a:xfrm>
        <a:prstGeom prst="roundRect">
          <a:avLst>
            <a:gd name="adj" fmla="val 10000"/>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Ask</a:t>
          </a: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What brings you in today?</a:t>
          </a:r>
          <a:endParaRPr lang="en-US" sz="1400" b="0" kern="1200" dirty="0"/>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I would like to hear from you about how you are doing.</a:t>
          </a:r>
          <a:endParaRPr lang="en-US" sz="1400" b="0" kern="1200" dirty="0"/>
        </a:p>
      </dsp:txBody>
      <dsp:txXfrm>
        <a:off x="56532" y="1798574"/>
        <a:ext cx="2278320" cy="1817075"/>
      </dsp:txXfrm>
    </dsp:sp>
    <dsp:sp modelId="{120CE451-25F8-483A-9ACE-1EED199C6C69}">
      <dsp:nvSpPr>
        <dsp:cNvPr id="0" name=""/>
        <dsp:cNvSpPr/>
      </dsp:nvSpPr>
      <dsp:spPr>
        <a:xfrm>
          <a:off x="2032268" y="988703"/>
          <a:ext cx="761666" cy="463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032268" y="1081460"/>
        <a:ext cx="622531" cy="278271"/>
      </dsp:txXfrm>
    </dsp:sp>
    <dsp:sp modelId="{22A755B1-9B35-47CB-93EC-10F51A9F6148}">
      <dsp:nvSpPr>
        <dsp:cNvPr id="0" name=""/>
        <dsp:cNvSpPr/>
      </dsp:nvSpPr>
      <dsp:spPr>
        <a:xfrm>
          <a:off x="3446791" y="738977"/>
          <a:ext cx="963235" cy="963235"/>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D8AC5D-2E4B-4ED7-8730-51F8A86EFF69}">
      <dsp:nvSpPr>
        <dsp:cNvPr id="0" name=""/>
        <dsp:cNvSpPr/>
      </dsp:nvSpPr>
      <dsp:spPr>
        <a:xfrm>
          <a:off x="3137642" y="1775163"/>
          <a:ext cx="2391384" cy="1930139"/>
        </a:xfrm>
        <a:prstGeom prst="roundRect">
          <a:avLst>
            <a:gd name="adj" fmla="val 10000"/>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Listen</a:t>
          </a: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Actively listen, encouraging engagement with "uh </a:t>
          </a:r>
          <a:r>
            <a:rPr lang="en-US" sz="1400" b="0" kern="1200" dirty="0" err="1">
              <a:latin typeface="Arial" panose="020B0604020202020204" pitchFamily="34" charset="0"/>
              <a:cs typeface="Arial" panose="020B0604020202020204" pitchFamily="34" charset="0"/>
            </a:rPr>
            <a:t>huhs</a:t>
          </a:r>
          <a:r>
            <a:rPr lang="en-US" sz="1400" b="0" kern="1200" dirty="0">
              <a:latin typeface="Arial" panose="020B0604020202020204" pitchFamily="34" charset="0"/>
              <a:cs typeface="Arial" panose="020B0604020202020204" pitchFamily="34" charset="0"/>
            </a:rPr>
            <a:t>"</a:t>
          </a:r>
          <a:endParaRPr lang="en-US" sz="1400" b="0" kern="1200" dirty="0"/>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Write notes and make eye contact to show you are listening.</a:t>
          </a:r>
          <a:endParaRPr lang="en-US" sz="1400" b="0" kern="1200" dirty="0"/>
        </a:p>
      </dsp:txBody>
      <dsp:txXfrm>
        <a:off x="3194174" y="1831695"/>
        <a:ext cx="2278320" cy="1817075"/>
      </dsp:txXfrm>
    </dsp:sp>
    <dsp:sp modelId="{6ED5A804-1523-4183-A2F4-2A60197D9FC1}">
      <dsp:nvSpPr>
        <dsp:cNvPr id="0" name=""/>
        <dsp:cNvSpPr/>
      </dsp:nvSpPr>
      <dsp:spPr>
        <a:xfrm>
          <a:off x="5171694" y="988703"/>
          <a:ext cx="761666" cy="46378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171694" y="1081460"/>
        <a:ext cx="622531" cy="278271"/>
      </dsp:txXfrm>
    </dsp:sp>
    <dsp:sp modelId="{3916F4CB-0394-4CFB-82CD-86B7A2D1ECBD}">
      <dsp:nvSpPr>
        <dsp:cNvPr id="0" name=""/>
        <dsp:cNvSpPr/>
      </dsp:nvSpPr>
      <dsp:spPr>
        <a:xfrm>
          <a:off x="6586217" y="738977"/>
          <a:ext cx="963235" cy="96323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7000" r="-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02A4C7-EC0E-46C3-AE13-6B3262B96AD8}">
      <dsp:nvSpPr>
        <dsp:cNvPr id="0" name=""/>
        <dsp:cNvSpPr/>
      </dsp:nvSpPr>
      <dsp:spPr>
        <a:xfrm>
          <a:off x="6266722" y="1775163"/>
          <a:ext cx="2391384" cy="1930139"/>
        </a:xfrm>
        <a:prstGeom prst="roundRect">
          <a:avLst>
            <a:gd name="adj" fmla="val 10000"/>
          </a:avLst>
        </a:prstGeom>
        <a:solidFill>
          <a:srgbClr val="37609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Act</a:t>
          </a:r>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Use the information shared to cocreate a care plan.</a:t>
          </a:r>
          <a:endParaRPr lang="en-US" sz="1400" b="0" kern="1200" dirty="0"/>
        </a:p>
        <a:p>
          <a:pPr marL="114300" lvl="1" indent="-114300" algn="l" defTabSz="622300">
            <a:lnSpc>
              <a:spcPct val="90000"/>
            </a:lnSpc>
            <a:spcBef>
              <a:spcPct val="0"/>
            </a:spcBef>
            <a:spcAft>
              <a:spcPct val="15000"/>
            </a:spcAft>
            <a:buChar char="•"/>
          </a:pPr>
          <a:r>
            <a:rPr lang="en-US" sz="1400" b="0" kern="1200" dirty="0">
              <a:latin typeface="Arial" panose="020B0604020202020204" pitchFamily="34" charset="0"/>
              <a:cs typeface="Arial" panose="020B0604020202020204" pitchFamily="34" charset="0"/>
            </a:rPr>
            <a:t>Ask additional questions to clarify information shared.</a:t>
          </a:r>
          <a:endParaRPr lang="en-US" sz="1400" b="0" kern="1200" dirty="0"/>
        </a:p>
      </dsp:txBody>
      <dsp:txXfrm>
        <a:off x="6323254" y="1831695"/>
        <a:ext cx="2278320" cy="1817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7041D-98BD-47D7-990C-A8CCF991F133}">
      <dsp:nvSpPr>
        <dsp:cNvPr id="0" name=""/>
        <dsp:cNvSpPr/>
      </dsp:nvSpPr>
      <dsp:spPr>
        <a:xfrm>
          <a:off x="1004" y="939973"/>
          <a:ext cx="3917900" cy="2350740"/>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latin typeface="Calibri"/>
            </a:rPr>
            <a:t>Documenting 60 Seconds To Improve Diagnostic Safety</a:t>
          </a:r>
          <a:endParaRPr lang="en-US" sz="3700" kern="1200" dirty="0"/>
        </a:p>
      </dsp:txBody>
      <dsp:txXfrm>
        <a:off x="1004" y="939973"/>
        <a:ext cx="3917900" cy="2350740"/>
      </dsp:txXfrm>
    </dsp:sp>
    <dsp:sp modelId="{920DC6F1-3502-4C21-AAD9-A35D29546688}">
      <dsp:nvSpPr>
        <dsp:cNvPr id="0" name=""/>
        <dsp:cNvSpPr/>
      </dsp:nvSpPr>
      <dsp:spPr>
        <a:xfrm>
          <a:off x="4310695" y="939973"/>
          <a:ext cx="3917900" cy="2350740"/>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latin typeface="Calibri"/>
            </a:rPr>
            <a:t>Measuring the impact of the toolkit</a:t>
          </a:r>
          <a:endParaRPr lang="en-US" sz="3700" kern="1200" dirty="0"/>
        </a:p>
      </dsp:txBody>
      <dsp:txXfrm>
        <a:off x="4310695" y="939973"/>
        <a:ext cx="3917900" cy="235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46C902-DFDE-4131-8F3F-44BDB108E519}">
      <dsp:nvSpPr>
        <dsp:cNvPr id="0" name=""/>
        <dsp:cNvSpPr/>
      </dsp:nvSpPr>
      <dsp:spPr>
        <a:xfrm>
          <a:off x="0" y="182884"/>
          <a:ext cx="2571749" cy="15430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My patient is talking too much.</a:t>
          </a:r>
          <a:endParaRPr lang="en-US" sz="2300" strike="sngStrike" kern="1200" dirty="0">
            <a:solidFill>
              <a:srgbClr val="FF0000"/>
            </a:solidFill>
          </a:endParaRPr>
        </a:p>
      </dsp:txBody>
      <dsp:txXfrm>
        <a:off x="75325" y="258209"/>
        <a:ext cx="2421099" cy="1392400"/>
      </dsp:txXfrm>
    </dsp:sp>
    <dsp:sp modelId="{98B3F3FA-3ADE-4F05-9F20-D84E52B50179}">
      <dsp:nvSpPr>
        <dsp:cNvPr id="0" name=""/>
        <dsp:cNvSpPr/>
      </dsp:nvSpPr>
      <dsp:spPr>
        <a:xfrm>
          <a:off x="2828925" y="182884"/>
          <a:ext cx="2571749" cy="15430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How should I document? </a:t>
          </a:r>
          <a:endParaRPr lang="en-US" sz="2300" kern="1200" dirty="0"/>
        </a:p>
      </dsp:txBody>
      <dsp:txXfrm>
        <a:off x="2904250" y="258209"/>
        <a:ext cx="2421099" cy="1392400"/>
      </dsp:txXfrm>
    </dsp:sp>
    <dsp:sp modelId="{F724FDF5-C449-4A81-9F98-11D5BB8EB749}">
      <dsp:nvSpPr>
        <dsp:cNvPr id="0" name=""/>
        <dsp:cNvSpPr/>
      </dsp:nvSpPr>
      <dsp:spPr>
        <a:xfrm>
          <a:off x="5657849" y="182884"/>
          <a:ext cx="2571749" cy="15430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My patient has too many problems for one visit.</a:t>
          </a:r>
          <a:endParaRPr lang="en-US" sz="2300" kern="1200" dirty="0"/>
        </a:p>
      </dsp:txBody>
      <dsp:txXfrm>
        <a:off x="5733174" y="258209"/>
        <a:ext cx="2421099" cy="1392400"/>
      </dsp:txXfrm>
    </dsp:sp>
    <dsp:sp modelId="{7675533F-38F3-44FF-BEC7-6561BD5FBE4D}">
      <dsp:nvSpPr>
        <dsp:cNvPr id="0" name=""/>
        <dsp:cNvSpPr/>
      </dsp:nvSpPr>
      <dsp:spPr>
        <a:xfrm>
          <a:off x="1414462" y="1920245"/>
          <a:ext cx="2571749" cy="15430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How can I get patients to open up?</a:t>
          </a:r>
          <a:endParaRPr lang="en-US" sz="2300" kern="1200" dirty="0"/>
        </a:p>
      </dsp:txBody>
      <dsp:txXfrm>
        <a:off x="1489787" y="1995570"/>
        <a:ext cx="2421099" cy="1392400"/>
      </dsp:txXfrm>
    </dsp:sp>
    <dsp:sp modelId="{0A517B8F-D0E8-4CD1-8629-B1452886D232}">
      <dsp:nvSpPr>
        <dsp:cNvPr id="0" name=""/>
        <dsp:cNvSpPr/>
      </dsp:nvSpPr>
      <dsp:spPr>
        <a:xfrm>
          <a:off x="4243387" y="1920245"/>
          <a:ext cx="2571749" cy="1543050"/>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Calibri"/>
            </a:rPr>
            <a:t>How do I time the 60 Seconds?</a:t>
          </a:r>
        </a:p>
      </dsp:txBody>
      <dsp:txXfrm>
        <a:off x="4318712" y="1995570"/>
        <a:ext cx="2421099" cy="13924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028F3-3840-46B9-BD2C-38D61487C88D}" type="datetimeFigureOut">
              <a:rPr lang="en-US" smtClean="0"/>
              <a:pPr/>
              <a:t>8/13/2021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612C43-7281-4B81-9204-AE17A482DDDD}" type="slidenum">
              <a:rPr lang="en-US" smtClean="0"/>
              <a:pPr/>
              <a:t>‹#›</a:t>
            </a:fld>
            <a:endParaRPr lang="en-US"/>
          </a:p>
        </p:txBody>
      </p:sp>
    </p:spTree>
    <p:extLst>
      <p:ext uri="{BB962C8B-B14F-4D97-AF65-F5344CB8AC3E}">
        <p14:creationId xmlns:p14="http://schemas.microsoft.com/office/powerpoint/2010/main" val="303116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612C43-7281-4B81-9204-AE17A482DDDD}"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Evidence suggests that one of the greatest challenges with communication is that we do not listen to understand</a:t>
            </a:r>
            <a:r>
              <a:rPr lang="en-US" strike="sngStrike" dirty="0">
                <a:cs typeface="Calibri"/>
              </a:rPr>
              <a:t>,</a:t>
            </a:r>
            <a:r>
              <a:rPr lang="en-US" strike="noStrike" dirty="0">
                <a:cs typeface="Calibri"/>
              </a:rPr>
              <a:t>;</a:t>
            </a:r>
            <a:r>
              <a:rPr lang="en-US" dirty="0">
                <a:cs typeface="Calibri"/>
              </a:rPr>
              <a:t> we listen to reply.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When it comes to patient care, this is demonstrated to the patient in both the speed and frequency of our interruptions.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To combat this </a:t>
            </a:r>
            <a:r>
              <a:rPr lang="en-US" b="0" dirty="0">
                <a:cs typeface="Calibri"/>
              </a:rPr>
              <a:t>tendency</a:t>
            </a:r>
            <a:r>
              <a:rPr lang="en-US" dirty="0">
                <a:cs typeface="Calibri"/>
              </a:rPr>
              <a:t>, studies suggest we use deep listening techniques.</a:t>
            </a:r>
            <a:r>
              <a:rPr lang="en-US" baseline="30000" dirty="0">
                <a:cs typeface="Calibri"/>
              </a:rPr>
              <a:t>6,7,10,11 </a:t>
            </a:r>
            <a:r>
              <a:rPr lang="en-US" dirty="0">
                <a:cs typeface="Calibri"/>
              </a:rPr>
              <a:t>These include some of the following behaviors:</a:t>
            </a:r>
          </a:p>
          <a:p>
            <a:endParaRPr lang="en-US" dirty="0">
              <a:cs typeface="Calibri"/>
            </a:endParaRPr>
          </a:p>
          <a:p>
            <a:pPr marL="685800" lvl="1" indent="-228600">
              <a:buFont typeface="+mj-lt"/>
              <a:buAutoNum type="arabicPeriod"/>
            </a:pPr>
            <a:r>
              <a:rPr lang="en-US" dirty="0">
                <a:cs typeface="Calibri"/>
              </a:rPr>
              <a:t>Put yourself inside the mind of the speaker.</a:t>
            </a:r>
          </a:p>
          <a:p>
            <a:pPr marL="685800" lvl="1" indent="-228600">
              <a:buFont typeface="+mj-lt"/>
              <a:buAutoNum type="arabicPeriod"/>
            </a:pPr>
            <a:r>
              <a:rPr lang="en-US" dirty="0">
                <a:cs typeface="Calibri"/>
              </a:rPr>
              <a:t>Listen for meaning.</a:t>
            </a:r>
          </a:p>
          <a:p>
            <a:pPr marL="685800" lvl="1" indent="-228600">
              <a:buFont typeface="+mj-lt"/>
              <a:buAutoNum type="arabicPeriod"/>
            </a:pPr>
            <a:r>
              <a:rPr lang="en-US" dirty="0">
                <a:cs typeface="Calibri"/>
              </a:rPr>
              <a:t>Pay attention to body language – this is important; contextual errors in care happen more frequently than biomedical errors.</a:t>
            </a:r>
            <a:r>
              <a:rPr lang="en-US" baseline="30000" dirty="0">
                <a:cs typeface="Calibri"/>
              </a:rPr>
              <a:t>12,13</a:t>
            </a:r>
            <a:endParaRPr lang="en-US" strike="sngStrike" dirty="0">
              <a:cs typeface="Calibri"/>
            </a:endParaRPr>
          </a:p>
          <a:p>
            <a:pPr marL="685800" lvl="1" indent="-228600">
              <a:buFont typeface="+mj-lt"/>
              <a:buAutoNum type="arabicPeriod"/>
            </a:pPr>
            <a:r>
              <a:rPr lang="en-US" dirty="0">
                <a:cs typeface="Calibri"/>
              </a:rPr>
              <a:t>Cultivate empathy.</a:t>
            </a:r>
          </a:p>
          <a:p>
            <a:pPr marL="685800" lvl="1" indent="-228600">
              <a:buFont typeface="+mj-lt"/>
              <a:buAutoNum type="arabicPeriod"/>
            </a:pPr>
            <a:r>
              <a:rPr lang="en-US" dirty="0">
                <a:cs typeface="Calibri"/>
              </a:rPr>
              <a:t>Make eye contact when your patient is speaking.</a:t>
            </a:r>
          </a:p>
          <a:p>
            <a:pPr marL="685800" lvl="1" indent="-228600">
              <a:buFont typeface="+mj-lt"/>
              <a:buAutoNum type="arabicPeriod"/>
            </a:pPr>
            <a:r>
              <a:rPr lang="en-US" dirty="0">
                <a:cs typeface="Calibri"/>
              </a:rPr>
              <a:t>Pay attention to the feelings associated with the words.</a:t>
            </a:r>
          </a:p>
          <a:p>
            <a:pPr marL="685800" lvl="1" indent="-228600">
              <a:buFont typeface="+mj-lt"/>
              <a:buAutoNum type="arabicPeriod"/>
            </a:pPr>
            <a:r>
              <a:rPr lang="en-US" dirty="0">
                <a:cs typeface="Calibri"/>
              </a:rPr>
              <a:t>Sit down at the patient’s level and acknowledge “guests” in the room (e.g., family members, caregivers).</a:t>
            </a:r>
          </a:p>
          <a:p>
            <a:endParaRPr lang="en-US" dirty="0">
              <a:cs typeface="Calibri"/>
            </a:endParaRPr>
          </a:p>
          <a:p>
            <a:r>
              <a:rPr lang="en-US" dirty="0">
                <a:cs typeface="Calibri"/>
              </a:rPr>
              <a:t>We are now going to practice these two skills together, listening for one minute and deep listening to improve diagnosis using some patient cases and role play.</a:t>
            </a:r>
          </a:p>
        </p:txBody>
      </p:sp>
      <p:sp>
        <p:nvSpPr>
          <p:cNvPr id="4" name="Slide Number Placeholder 3"/>
          <p:cNvSpPr>
            <a:spLocks noGrp="1"/>
          </p:cNvSpPr>
          <p:nvPr>
            <p:ph type="sldNum" sz="quarter" idx="5"/>
          </p:nvPr>
        </p:nvSpPr>
        <p:spPr/>
        <p:txBody>
          <a:bodyPr/>
          <a:lstStyle/>
          <a:p>
            <a:fld id="{7D612C43-7281-4B81-9204-AE17A482DDDD}" type="slidenum">
              <a:rPr lang="en-US" smtClean="0"/>
              <a:pPr/>
              <a:t>10</a:t>
            </a:fld>
            <a:endParaRPr lang="en-US"/>
          </a:p>
        </p:txBody>
      </p:sp>
    </p:spTree>
    <p:extLst>
      <p:ext uri="{BB962C8B-B14F-4D97-AF65-F5344CB8AC3E}">
        <p14:creationId xmlns:p14="http://schemas.microsoft.com/office/powerpoint/2010/main" val="4202477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panose="020B0604020202020204" pitchFamily="34" charset="0"/>
              <a:buChar char="•"/>
            </a:pPr>
            <a:r>
              <a:rPr lang="en-US" dirty="0">
                <a:cs typeface="Calibri"/>
              </a:rPr>
              <a:t>When you are with your patients, be ready to: </a:t>
            </a:r>
          </a:p>
          <a:p>
            <a:pPr marL="171450" indent="-171450">
              <a:spcBef>
                <a:spcPct val="20000"/>
              </a:spcBef>
              <a:buFont typeface="Arial" panose="020B0604020202020204" pitchFamily="34" charset="0"/>
              <a:buChar char="•"/>
            </a:pPr>
            <a:endParaRPr lang="en-US" dirty="0"/>
          </a:p>
          <a:p>
            <a:pPr marL="742950" lvl="1" indent="-285750">
              <a:spcBef>
                <a:spcPct val="20000"/>
              </a:spcBef>
              <a:buFont typeface="Arial"/>
              <a:buChar char="•"/>
            </a:pPr>
            <a:r>
              <a:rPr lang="en-US" dirty="0"/>
              <a:t>Listen without filters or bias. Active listening is listening without filters. Hear what the person is saying without bias, assumptions, or judgment. </a:t>
            </a:r>
            <a:endParaRPr lang="en-US" dirty="0">
              <a:cs typeface="Calibri"/>
            </a:endParaRPr>
          </a:p>
          <a:p>
            <a:pPr marL="171450" indent="-171450">
              <a:spcBef>
                <a:spcPct val="20000"/>
              </a:spcBef>
              <a:buFont typeface="Arial" panose="020B0604020202020204" pitchFamily="34" charset="0"/>
              <a:buChar char="•"/>
            </a:pPr>
            <a:endParaRPr lang="en-US" dirty="0"/>
          </a:p>
          <a:p>
            <a:pPr marL="742950" lvl="1" indent="-285750">
              <a:spcBef>
                <a:spcPct val="20000"/>
              </a:spcBef>
              <a:buFont typeface="Arial"/>
              <a:buChar char="•"/>
            </a:pPr>
            <a:r>
              <a:rPr lang="en-US" dirty="0"/>
              <a:t>Reflect on what you hear. You may need time to reflect on what is said by saying, "I hear you saying..."  "Those are good points.” "That is very useful information, and I need time to consider carefully what our options are." </a:t>
            </a:r>
            <a:endParaRPr lang="en-US" dirty="0">
              <a:cs typeface="Calibri"/>
            </a:endParaRPr>
          </a:p>
          <a:p>
            <a:pPr marL="285750" indent="-285750">
              <a:spcBef>
                <a:spcPct val="20000"/>
              </a:spcBef>
              <a:buFont typeface="Arial"/>
              <a:buChar char="•"/>
            </a:pPr>
            <a:endParaRPr lang="en-US" dirty="0"/>
          </a:p>
          <a:p>
            <a:pPr marL="742950" lvl="1" indent="-285750">
              <a:spcBef>
                <a:spcPct val="20000"/>
              </a:spcBef>
              <a:buFont typeface="Arial"/>
              <a:buChar char="•"/>
            </a:pPr>
            <a:r>
              <a:rPr lang="en-US" dirty="0"/>
              <a:t>Clarify what you hear. Also ask any clarifying questions. "What do you mean when you say you take your medication half the time?" Or</a:t>
            </a:r>
            <a:r>
              <a:rPr lang="en-US" strike="noStrike" dirty="0"/>
              <a:t> </a:t>
            </a:r>
            <a:r>
              <a:rPr lang="en-US" dirty="0"/>
              <a:t>paraphrase and say, "Is this what you mean?" Also ask for any additional information. "What else can you tell me about when you feel this pain in your left leg? "</a:t>
            </a:r>
            <a:endParaRPr lang="en-US" dirty="0">
              <a:cs typeface="Calibri"/>
            </a:endParaRPr>
          </a:p>
          <a:p>
            <a:pPr marL="171450" indent="-171450">
              <a:spcBef>
                <a:spcPct val="20000"/>
              </a:spcBef>
              <a:buFont typeface="Arial" panose="020B0604020202020204" pitchFamily="34" charset="0"/>
              <a:buChar char="•"/>
            </a:pPr>
            <a:endParaRPr lang="en-US" dirty="0"/>
          </a:p>
          <a:p>
            <a:pPr marL="742950" lvl="1" indent="-285750">
              <a:spcBef>
                <a:spcPct val="20000"/>
              </a:spcBef>
              <a:buFont typeface="Arial"/>
              <a:buChar char="•"/>
            </a:pPr>
            <a:r>
              <a:rPr lang="en-US" dirty="0"/>
              <a:t>Defer judgment. Recognize that interrupting is a waste of time. It limits the information you will receive. It frustrates the speaker, who</a:t>
            </a:r>
            <a:r>
              <a:rPr lang="en-US" strike="sngStrike" dirty="0"/>
              <a:t> </a:t>
            </a:r>
            <a:r>
              <a:rPr lang="en-US" dirty="0"/>
              <a:t>may shut down. It also interrupts your own train of thought, limiting your understanding and focus. </a:t>
            </a:r>
            <a:endParaRPr lang="en-US" dirty="0">
              <a:cs typeface="Calibri"/>
            </a:endParaRPr>
          </a:p>
          <a:p>
            <a:pPr marL="1085850" lvl="2" indent="-171450">
              <a:spcBef>
                <a:spcPct val="20000"/>
              </a:spcBef>
              <a:buFont typeface="Arial" panose="020B0604020202020204" pitchFamily="34" charset="0"/>
              <a:buChar char="•"/>
            </a:pPr>
            <a:endParaRPr lang="en-US" dirty="0"/>
          </a:p>
          <a:p>
            <a:pPr marL="742950" lvl="1" indent="-285750">
              <a:spcBef>
                <a:spcPct val="20000"/>
              </a:spcBef>
              <a:buFont typeface="Arial"/>
              <a:buChar char="•"/>
            </a:pPr>
            <a:r>
              <a:rPr lang="en-US" dirty="0"/>
              <a:t>Respond appropriately. Active listening is a sign of respect and promotes trust between speaker and listener. It is how you gather information and gain perspective for patient- and family- centered care. Recap the conversation and identify what you will do next. </a:t>
            </a:r>
            <a:endParaRPr lang="en-US" dirty="0">
              <a:cs typeface="Calibri"/>
            </a:endParaRPr>
          </a:p>
          <a:p>
            <a:pPr marL="171450" indent="-171450">
              <a:spcBef>
                <a:spcPct val="20000"/>
              </a:spcBef>
              <a:buFont typeface="Arial" panose="020B0604020202020204" pitchFamily="34" charset="0"/>
              <a:buChar char="•"/>
            </a:pPr>
            <a:endParaRPr lang="en-US" dirty="0">
              <a:cs typeface="Calibri"/>
            </a:endParaRPr>
          </a:p>
          <a:p>
            <a:pPr marL="171450" indent="-171450">
              <a:spcBef>
                <a:spcPct val="20000"/>
              </a:spcBef>
              <a:buFont typeface="Arial" panose="020B0604020202020204" pitchFamily="34" charset="0"/>
              <a:buChar char="•"/>
            </a:pPr>
            <a:r>
              <a:rPr lang="en-US" dirty="0"/>
              <a:t>The temptation to interrupt is strong, especially when the speakers may be having difficulty stating their message. Mentally press a MUTE button over your own mouth to remind yourself to not speak for at least one minute to allow the speakers to share their message in their way.</a:t>
            </a:r>
            <a:endParaRPr lang="en-US" dirty="0">
              <a:cs typeface="Calibri"/>
            </a:endParaRPr>
          </a:p>
          <a:p>
            <a:pPr>
              <a:spcBef>
                <a:spcPct val="20000"/>
              </a:spcBef>
            </a:pPr>
            <a:endParaRPr lang="en-US" dirty="0">
              <a:cs typeface="Calibri"/>
            </a:endParaRPr>
          </a:p>
          <a:p>
            <a:pPr>
              <a:spcBef>
                <a:spcPct val="20000"/>
              </a:spcBef>
            </a:pPr>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11</a:t>
            </a:fld>
            <a:endParaRPr lang="en-US"/>
          </a:p>
        </p:txBody>
      </p:sp>
    </p:spTree>
    <p:extLst>
      <p:ext uri="{BB962C8B-B14F-4D97-AF65-F5344CB8AC3E}">
        <p14:creationId xmlns:p14="http://schemas.microsoft.com/office/powerpoint/2010/main" val="410136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During this exercise, we are going to practice our 60 Seconds To Improve Diagnostic Safety strategy again but this time the goal is to practice your active listening skills.</a:t>
            </a:r>
            <a:endParaRPr lang="en-US" dirty="0"/>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For this exercise, you will need a blank piece of paper and something to write with.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In the first 30 seconds, I am going to read a list of words at a normal conversational pace. One word is repeated three times. Everyone else is going to listen actively without writing information down. We want to reflect on our ability to retain verbal information.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After the 30 seconds of listening in silence, you will have another 30 seconds to write down as many words as you can remember.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After the second 30 seconds, we will debrief.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Are you ready? Pens down.</a:t>
            </a:r>
          </a:p>
          <a:p>
            <a:pPr marL="171450"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dirty="0"/>
              <a:t>itch </a:t>
            </a:r>
            <a:endParaRPr lang="en-US" dirty="0">
              <a:cs typeface="Calibri"/>
            </a:endParaRPr>
          </a:p>
          <a:p>
            <a:pPr marL="628650" lvl="1" indent="-171450">
              <a:buFont typeface="Arial" panose="020B0604020202020204" pitchFamily="34" charset="0"/>
              <a:buChar char="•"/>
            </a:pPr>
            <a:r>
              <a:rPr lang="en-US" dirty="0"/>
              <a:t>rash </a:t>
            </a:r>
            <a:endParaRPr lang="en-US" dirty="0">
              <a:cs typeface="Calibri"/>
            </a:endParaRPr>
          </a:p>
          <a:p>
            <a:pPr marL="628650" lvl="1" indent="-171450">
              <a:buFont typeface="Arial" panose="020B0604020202020204" pitchFamily="34" charset="0"/>
              <a:buChar char="•"/>
            </a:pPr>
            <a:r>
              <a:rPr lang="en-US" dirty="0"/>
              <a:t>red </a:t>
            </a:r>
            <a:endParaRPr lang="en-US" dirty="0">
              <a:cs typeface="Calibri"/>
            </a:endParaRPr>
          </a:p>
          <a:p>
            <a:pPr marL="628650" lvl="1" indent="-171450">
              <a:buFont typeface="Arial" panose="020B0604020202020204" pitchFamily="34" charset="0"/>
              <a:buChar char="•"/>
            </a:pPr>
            <a:r>
              <a:rPr lang="en-US" dirty="0"/>
              <a:t>swelling </a:t>
            </a:r>
            <a:endParaRPr lang="en-US" dirty="0">
              <a:cs typeface="Calibri"/>
            </a:endParaRPr>
          </a:p>
          <a:p>
            <a:pPr marL="628650" lvl="1" indent="-171450">
              <a:buFont typeface="Arial" panose="020B0604020202020204" pitchFamily="34" charset="0"/>
              <a:buChar char="•"/>
            </a:pPr>
            <a:r>
              <a:rPr lang="en-US" dirty="0"/>
              <a:t>hot </a:t>
            </a:r>
            <a:endParaRPr lang="en-US" dirty="0">
              <a:cs typeface="Calibri"/>
            </a:endParaRPr>
          </a:p>
          <a:p>
            <a:pPr marL="628650" lvl="1" indent="-171450">
              <a:buFont typeface="Arial" panose="020B0604020202020204" pitchFamily="34" charset="0"/>
              <a:buChar char="•"/>
            </a:pPr>
            <a:r>
              <a:rPr lang="en-US" dirty="0"/>
              <a:t>warm </a:t>
            </a:r>
            <a:endParaRPr lang="en-US" dirty="0">
              <a:cs typeface="Calibri"/>
            </a:endParaRPr>
          </a:p>
          <a:p>
            <a:pPr marL="628650" lvl="1" indent="-171450">
              <a:buFont typeface="Arial" panose="020B0604020202020204" pitchFamily="34" charset="0"/>
              <a:buChar char="•"/>
            </a:pPr>
            <a:r>
              <a:rPr lang="en-US" dirty="0"/>
              <a:t>rash </a:t>
            </a:r>
            <a:endParaRPr lang="en-US" dirty="0">
              <a:cs typeface="Calibri"/>
            </a:endParaRPr>
          </a:p>
          <a:p>
            <a:pPr marL="628650" lvl="1" indent="-171450">
              <a:buFont typeface="Arial" panose="020B0604020202020204" pitchFamily="34" charset="0"/>
              <a:buChar char="•"/>
            </a:pPr>
            <a:r>
              <a:rPr lang="en-US" dirty="0"/>
              <a:t>rough </a:t>
            </a:r>
            <a:endParaRPr lang="en-US" dirty="0">
              <a:cs typeface="Calibri"/>
            </a:endParaRPr>
          </a:p>
          <a:p>
            <a:pPr marL="628650" lvl="1" indent="-171450">
              <a:buFont typeface="Arial" panose="020B0604020202020204" pitchFamily="34" charset="0"/>
              <a:buChar char="•"/>
            </a:pPr>
            <a:r>
              <a:rPr lang="en-US" dirty="0"/>
              <a:t>bumps </a:t>
            </a:r>
            <a:endParaRPr lang="en-US" dirty="0">
              <a:cs typeface="Calibri"/>
            </a:endParaRPr>
          </a:p>
          <a:p>
            <a:pPr marL="628650" lvl="1" indent="-171450">
              <a:buFont typeface="Arial" panose="020B0604020202020204" pitchFamily="34" charset="0"/>
              <a:buChar char="•"/>
            </a:pPr>
            <a:r>
              <a:rPr lang="en-US" dirty="0"/>
              <a:t>blisters </a:t>
            </a:r>
            <a:endParaRPr lang="en-US" dirty="0">
              <a:cs typeface="Calibri"/>
            </a:endParaRPr>
          </a:p>
          <a:p>
            <a:pPr marL="628650" lvl="1" indent="-171450">
              <a:buFont typeface="Arial" panose="020B0604020202020204" pitchFamily="34" charset="0"/>
              <a:buChar char="•"/>
            </a:pPr>
            <a:r>
              <a:rPr lang="en-US" dirty="0"/>
              <a:t>seeps </a:t>
            </a:r>
            <a:endParaRPr lang="en-US" dirty="0">
              <a:cs typeface="Calibri"/>
            </a:endParaRPr>
          </a:p>
          <a:p>
            <a:pPr marL="628650" lvl="1" indent="-171450">
              <a:buFont typeface="Arial" panose="020B0604020202020204" pitchFamily="34" charset="0"/>
              <a:buChar char="•"/>
            </a:pPr>
            <a:r>
              <a:rPr lang="en-US" dirty="0"/>
              <a:t>oozes </a:t>
            </a:r>
            <a:endParaRPr lang="en-US" dirty="0">
              <a:cs typeface="Calibri"/>
            </a:endParaRPr>
          </a:p>
          <a:p>
            <a:pPr marL="628650" lvl="1" indent="-171450">
              <a:buFont typeface="Arial" panose="020B0604020202020204" pitchFamily="34" charset="0"/>
              <a:buChar char="•"/>
            </a:pPr>
            <a:r>
              <a:rPr lang="en-US" dirty="0"/>
              <a:t>rash </a:t>
            </a:r>
            <a:endParaRPr lang="en-US" dirty="0">
              <a:cs typeface="Calibri"/>
            </a:endParaRPr>
          </a:p>
          <a:p>
            <a:pPr marL="628650" lvl="1" indent="-171450">
              <a:buFont typeface="Arial" panose="020B0604020202020204" pitchFamily="34" charset="0"/>
              <a:buChar char="•"/>
            </a:pPr>
            <a:r>
              <a:rPr lang="en-US" dirty="0"/>
              <a:t>scrape </a:t>
            </a:r>
            <a:endParaRPr lang="en-US" dirty="0">
              <a:cs typeface="Calibri"/>
            </a:endParaRPr>
          </a:p>
          <a:p>
            <a:pPr marL="628650" lvl="1" indent="-171450">
              <a:buFont typeface="Arial" panose="020B0604020202020204" pitchFamily="34" charset="0"/>
              <a:buChar char="•"/>
            </a:pPr>
            <a:r>
              <a:rPr lang="en-US" dirty="0"/>
              <a:t>abrasion </a:t>
            </a:r>
            <a:endParaRPr lang="en-US" dirty="0">
              <a:cs typeface="Calibri"/>
            </a:endParaRPr>
          </a:p>
          <a:p>
            <a:pPr marL="628650" lvl="1" indent="-171450">
              <a:buFont typeface="Arial" panose="020B0604020202020204" pitchFamily="34" charset="0"/>
              <a:buChar char="•"/>
            </a:pPr>
            <a:r>
              <a:rPr lang="en-US" dirty="0"/>
              <a:t>bruise </a:t>
            </a:r>
            <a:endParaRPr lang="en-US" dirty="0">
              <a:cs typeface="Calibri"/>
            </a:endParaRPr>
          </a:p>
          <a:p>
            <a:pPr marL="628650" lvl="1" indent="-171450">
              <a:buFont typeface="Arial" panose="020B0604020202020204" pitchFamily="34" charset="0"/>
              <a:buChar char="•"/>
            </a:pPr>
            <a:r>
              <a:rPr lang="en-US" dirty="0">
                <a:cs typeface="Calibri"/>
              </a:rPr>
              <a:t>hard</a:t>
            </a:r>
          </a:p>
          <a:p>
            <a:pPr marL="628650" lvl="1" indent="-171450">
              <a:buFont typeface="Arial" panose="020B0604020202020204" pitchFamily="34" charset="0"/>
              <a:buChar char="•"/>
            </a:pPr>
            <a:r>
              <a:rPr lang="en-US" dirty="0">
                <a:cs typeface="Calibri"/>
              </a:rPr>
              <a:t>leaks</a:t>
            </a:r>
          </a:p>
          <a:p>
            <a:pPr marL="628650" lvl="1" indent="-171450">
              <a:buFont typeface="Arial" panose="020B0604020202020204" pitchFamily="34" charset="0"/>
              <a:buChar char="•"/>
            </a:pPr>
            <a:r>
              <a:rPr lang="en-US" dirty="0">
                <a:cs typeface="Calibri"/>
              </a:rPr>
              <a:t>scab</a:t>
            </a:r>
          </a:p>
          <a:p>
            <a:pPr marL="628650" lvl="1" indent="-171450">
              <a:buFont typeface="Arial" panose="020B0604020202020204" pitchFamily="34" charset="0"/>
              <a:buChar char="•"/>
            </a:pPr>
            <a:r>
              <a:rPr lang="en-US" dirty="0">
                <a:cs typeface="Calibri"/>
              </a:rPr>
              <a:t>prickle</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Ok. Now I am going to set a 30-second timer and the goal is to write down all the words you remember. Ready? Start.</a:t>
            </a:r>
          </a:p>
          <a:p>
            <a:endParaRPr lang="en-US" dirty="0">
              <a:cs typeface="Calibri"/>
            </a:endParaRPr>
          </a:p>
          <a:p>
            <a:br>
              <a:rPr lang="en-US" dirty="0">
                <a:cs typeface="+mn-lt"/>
              </a:rPr>
            </a:b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13</a:t>
            </a:fld>
            <a:endParaRPr lang="en-US"/>
          </a:p>
        </p:txBody>
      </p:sp>
    </p:spTree>
    <p:extLst>
      <p:ext uri="{BB962C8B-B14F-4D97-AF65-F5344CB8AC3E}">
        <p14:creationId xmlns:p14="http://schemas.microsoft.com/office/powerpoint/2010/main" val="144426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am going to read the words again and you can check your list to see how you did.</a:t>
            </a:r>
          </a:p>
          <a:p>
            <a:endParaRPr lang="en-US" dirty="0">
              <a:cs typeface="Calibri"/>
            </a:endParaRPr>
          </a:p>
          <a:p>
            <a:pPr marL="171450" indent="-171450">
              <a:buFont typeface="Arial"/>
              <a:buChar char="•"/>
            </a:pPr>
            <a:r>
              <a:rPr lang="en-US" dirty="0"/>
              <a:t>itch </a:t>
            </a:r>
          </a:p>
          <a:p>
            <a:pPr marL="171450" indent="-171450">
              <a:buFont typeface="Arial"/>
              <a:buChar char="•"/>
            </a:pPr>
            <a:r>
              <a:rPr lang="en-US" dirty="0"/>
              <a:t>rash </a:t>
            </a:r>
            <a:endParaRPr lang="en-US" dirty="0">
              <a:cs typeface="Calibri"/>
            </a:endParaRPr>
          </a:p>
          <a:p>
            <a:pPr marL="171450" indent="-171450">
              <a:buFont typeface="Arial"/>
              <a:buChar char="•"/>
            </a:pPr>
            <a:r>
              <a:rPr lang="en-US" dirty="0"/>
              <a:t>red </a:t>
            </a:r>
            <a:endParaRPr lang="en-US" dirty="0">
              <a:cs typeface="Calibri"/>
            </a:endParaRPr>
          </a:p>
          <a:p>
            <a:pPr marL="171450" indent="-171450">
              <a:buFont typeface="Arial"/>
              <a:buChar char="•"/>
            </a:pPr>
            <a:r>
              <a:rPr lang="en-US" dirty="0"/>
              <a:t>swelling </a:t>
            </a:r>
            <a:endParaRPr lang="en-US" dirty="0">
              <a:cs typeface="Calibri"/>
            </a:endParaRPr>
          </a:p>
          <a:p>
            <a:pPr marL="171450" indent="-171450">
              <a:buFont typeface="Arial"/>
              <a:buChar char="•"/>
            </a:pPr>
            <a:r>
              <a:rPr lang="en-US" dirty="0"/>
              <a:t>hot </a:t>
            </a:r>
            <a:endParaRPr lang="en-US" dirty="0">
              <a:cs typeface="Calibri"/>
            </a:endParaRPr>
          </a:p>
          <a:p>
            <a:pPr marL="171450" indent="-171450">
              <a:buFont typeface="Arial"/>
              <a:buChar char="•"/>
            </a:pPr>
            <a:r>
              <a:rPr lang="en-US" dirty="0"/>
              <a:t>warm </a:t>
            </a:r>
            <a:endParaRPr lang="en-US" dirty="0">
              <a:cs typeface="Calibri"/>
            </a:endParaRPr>
          </a:p>
          <a:p>
            <a:pPr marL="171450" indent="-171450">
              <a:buFont typeface="Arial"/>
              <a:buChar char="•"/>
            </a:pPr>
            <a:r>
              <a:rPr lang="en-US" dirty="0"/>
              <a:t>rash </a:t>
            </a:r>
            <a:endParaRPr lang="en-US" dirty="0">
              <a:cs typeface="Calibri"/>
            </a:endParaRPr>
          </a:p>
          <a:p>
            <a:pPr marL="171450" indent="-171450">
              <a:buFont typeface="Arial"/>
              <a:buChar char="•"/>
            </a:pPr>
            <a:r>
              <a:rPr lang="en-US" dirty="0"/>
              <a:t>rough </a:t>
            </a:r>
            <a:endParaRPr lang="en-US" dirty="0">
              <a:cs typeface="Calibri"/>
            </a:endParaRPr>
          </a:p>
          <a:p>
            <a:pPr marL="171450" indent="-171450">
              <a:buFont typeface="Arial"/>
              <a:buChar char="•"/>
            </a:pPr>
            <a:r>
              <a:rPr lang="en-US" dirty="0"/>
              <a:t>bumps </a:t>
            </a:r>
            <a:endParaRPr lang="en-US" dirty="0">
              <a:cs typeface="Calibri"/>
            </a:endParaRPr>
          </a:p>
          <a:p>
            <a:pPr marL="171450" indent="-171450">
              <a:buFont typeface="Arial"/>
              <a:buChar char="•"/>
            </a:pPr>
            <a:r>
              <a:rPr lang="en-US" dirty="0"/>
              <a:t>blisters </a:t>
            </a:r>
            <a:endParaRPr lang="en-US" dirty="0">
              <a:cs typeface="Calibri"/>
            </a:endParaRPr>
          </a:p>
          <a:p>
            <a:pPr marL="171450" indent="-171450">
              <a:buFont typeface="Arial"/>
              <a:buChar char="•"/>
            </a:pPr>
            <a:r>
              <a:rPr lang="en-US" dirty="0"/>
              <a:t>seeps </a:t>
            </a:r>
            <a:endParaRPr lang="en-US" dirty="0">
              <a:cs typeface="Calibri"/>
            </a:endParaRPr>
          </a:p>
          <a:p>
            <a:pPr marL="171450" indent="-171450">
              <a:buFont typeface="Arial"/>
              <a:buChar char="•"/>
            </a:pPr>
            <a:r>
              <a:rPr lang="en-US" dirty="0"/>
              <a:t>oozes </a:t>
            </a:r>
            <a:endParaRPr lang="en-US" dirty="0">
              <a:cs typeface="Calibri"/>
            </a:endParaRPr>
          </a:p>
          <a:p>
            <a:pPr marL="171450" indent="-171450">
              <a:buFont typeface="Arial"/>
              <a:buChar char="•"/>
            </a:pPr>
            <a:r>
              <a:rPr lang="en-US" dirty="0"/>
              <a:t>rash </a:t>
            </a:r>
            <a:endParaRPr lang="en-US" dirty="0">
              <a:cs typeface="Calibri"/>
            </a:endParaRPr>
          </a:p>
          <a:p>
            <a:pPr marL="171450" indent="-171450">
              <a:buFont typeface="Arial"/>
              <a:buChar char="•"/>
            </a:pPr>
            <a:r>
              <a:rPr lang="en-US" dirty="0"/>
              <a:t>scrape </a:t>
            </a:r>
            <a:endParaRPr lang="en-US" dirty="0">
              <a:cs typeface="Calibri"/>
            </a:endParaRPr>
          </a:p>
          <a:p>
            <a:pPr marL="171450" indent="-171450">
              <a:buFont typeface="Arial"/>
              <a:buChar char="•"/>
            </a:pPr>
            <a:r>
              <a:rPr lang="en-US" dirty="0"/>
              <a:t>abrasion </a:t>
            </a:r>
            <a:endParaRPr lang="en-US" dirty="0">
              <a:cs typeface="Calibri"/>
            </a:endParaRPr>
          </a:p>
          <a:p>
            <a:pPr marL="171450" indent="-171450">
              <a:buFont typeface="Arial"/>
              <a:buChar char="•"/>
            </a:pPr>
            <a:r>
              <a:rPr lang="en-US" dirty="0"/>
              <a:t>bruise </a:t>
            </a:r>
            <a:endParaRPr lang="en-US" dirty="0">
              <a:cs typeface="Calibri"/>
            </a:endParaRPr>
          </a:p>
          <a:p>
            <a:pPr marL="171450" indent="-171450">
              <a:buFont typeface="Arial"/>
              <a:buChar char="•"/>
            </a:pPr>
            <a:r>
              <a:rPr lang="en-US" dirty="0"/>
              <a:t>hard</a:t>
            </a:r>
            <a:endParaRPr lang="en-US" dirty="0">
              <a:cs typeface="Calibri"/>
            </a:endParaRPr>
          </a:p>
          <a:p>
            <a:pPr marL="171450" indent="-171450">
              <a:buFont typeface="Arial"/>
              <a:buChar char="•"/>
            </a:pPr>
            <a:r>
              <a:rPr lang="en-US" dirty="0"/>
              <a:t>leaks</a:t>
            </a:r>
          </a:p>
          <a:p>
            <a:pPr marL="171450" indent="-171450">
              <a:buFont typeface="Arial"/>
              <a:buChar char="•"/>
            </a:pPr>
            <a:r>
              <a:rPr lang="en-US" dirty="0"/>
              <a:t>scab</a:t>
            </a:r>
          </a:p>
          <a:p>
            <a:pPr marL="171450" indent="-171450">
              <a:buFont typeface="Arial"/>
              <a:buChar char="•"/>
            </a:pPr>
            <a:r>
              <a:rPr lang="en-US" dirty="0"/>
              <a:t>prickle</a:t>
            </a:r>
          </a:p>
        </p:txBody>
      </p:sp>
      <p:sp>
        <p:nvSpPr>
          <p:cNvPr id="4" name="Slide Number Placeholder 3"/>
          <p:cNvSpPr>
            <a:spLocks noGrp="1"/>
          </p:cNvSpPr>
          <p:nvPr>
            <p:ph type="sldNum" sz="quarter" idx="5"/>
          </p:nvPr>
        </p:nvSpPr>
        <p:spPr/>
        <p:txBody>
          <a:bodyPr/>
          <a:lstStyle/>
          <a:p>
            <a:fld id="{7D612C43-7281-4B81-9204-AE17A482DDDD}" type="slidenum">
              <a:rPr lang="en-US" smtClean="0"/>
              <a:pPr/>
              <a:t>14</a:t>
            </a:fld>
            <a:endParaRPr lang="en-US"/>
          </a:p>
        </p:txBody>
      </p:sp>
    </p:spTree>
    <p:extLst>
      <p:ext uri="{BB962C8B-B14F-4D97-AF65-F5344CB8AC3E}">
        <p14:creationId xmlns:p14="http://schemas.microsoft.com/office/powerpoint/2010/main" val="116767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Typically, 60 percent of team members will write down the first word in the list, 75 percent will write down the last word in the list, 80 percent will write down the word repeated three times, and many will write down at least one associated word not in the list. Below is an example of a list of words to use.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It will be interesting if anyone includes the word skin; note it is not in the list.</a:t>
            </a:r>
          </a:p>
          <a:p>
            <a:pPr marL="171450" indent="-171450">
              <a:buFont typeface="Arial" panose="020B0604020202020204" pitchFamily="34" charset="0"/>
              <a:buChar char="•"/>
            </a:pPr>
            <a:endParaRPr lang="en-US" b="1" dirty="0">
              <a:cs typeface="Calibri"/>
            </a:endParaRPr>
          </a:p>
          <a:p>
            <a:pPr marL="171450" indent="-171450">
              <a:buFont typeface="Arial" panose="020B0604020202020204" pitchFamily="34" charset="0"/>
              <a:buChar char="•"/>
            </a:pPr>
            <a:r>
              <a:rPr lang="en-US" dirty="0">
                <a:cs typeface="Calibri"/>
              </a:rPr>
              <a:t>How did this feel for you all? Was it challenging?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What did you learn from this exercise?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Remember, active listening is not listening to form your response; it involves a conscious effort to hear not only the words but </a:t>
            </a:r>
            <a:r>
              <a:rPr lang="en-US" b="0" dirty="0">
                <a:cs typeface="Calibri"/>
              </a:rPr>
              <a:t>also</a:t>
            </a:r>
            <a:r>
              <a:rPr lang="en-US" b="1" dirty="0">
                <a:cs typeface="Calibri"/>
              </a:rPr>
              <a:t> </a:t>
            </a:r>
            <a:r>
              <a:rPr lang="en-US" dirty="0">
                <a:cs typeface="Calibri"/>
              </a:rPr>
              <a:t>the meaning behind them. Mentally, you can repeat back to yourself the words the person is saying. </a:t>
            </a: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15</a:t>
            </a:fld>
            <a:endParaRPr lang="en-US"/>
          </a:p>
        </p:txBody>
      </p:sp>
    </p:spTree>
    <p:extLst>
      <p:ext uri="{BB962C8B-B14F-4D97-AF65-F5344CB8AC3E}">
        <p14:creationId xmlns:p14="http://schemas.microsoft.com/office/powerpoint/2010/main" val="103256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Planning Notes</a:t>
            </a:r>
            <a:r>
              <a:rPr lang="en-US" dirty="0"/>
              <a:t>: This slide should be updated by the implementation planning team to address how providers/staff should document the use of the toolkit in the medical record. It should also cover expectations around measuring the impact. Help guiding these decisions is available in the planning and evaluation worksheets.]</a:t>
            </a:r>
          </a:p>
          <a:p>
            <a:endParaRPr lang="en-US" dirty="0">
              <a:cs typeface="Calibri"/>
            </a:endParaRPr>
          </a:p>
          <a:p>
            <a:pPr marL="171450" indent="-171450">
              <a:buFont typeface="Arial" panose="020B0604020202020204" pitchFamily="34" charset="0"/>
              <a:buChar char="•"/>
            </a:pPr>
            <a:r>
              <a:rPr lang="en-US" dirty="0">
                <a:cs typeface="Calibri"/>
              </a:rPr>
              <a:t>As part of our improvement efforts, we are going to be seeking input from patients, staff, and our providers on how impactful the toolkit and implementation have been for our practice. </a:t>
            </a:r>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16</a:t>
            </a:fld>
            <a:endParaRPr lang="en-US"/>
          </a:p>
        </p:txBody>
      </p:sp>
    </p:spTree>
    <p:extLst>
      <p:ext uri="{BB962C8B-B14F-4D97-AF65-F5344CB8AC3E}">
        <p14:creationId xmlns:p14="http://schemas.microsoft.com/office/powerpoint/2010/main" val="695178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During field testing of the toolkit, providers gave us several tips they used in their practice to help them be successful. </a:t>
            </a:r>
          </a:p>
          <a:p>
            <a:endParaRPr lang="en-US" dirty="0">
              <a:cs typeface="Calibri"/>
            </a:endParaRPr>
          </a:p>
          <a:p>
            <a:r>
              <a:rPr lang="en-US" dirty="0">
                <a:cs typeface="Calibri"/>
              </a:rPr>
              <a:t>If your patients are going over the one-minute mark with their story, a good way to redirect them is to use the Be The Expert On You note sheet. Here, you can ask the patient a question about something on the note sheet specifically or use it to help cocreate action plans and next steps. You might say "I see here that you are concerned about X. I would like to talk about that for a minute." This lets the patient know how important the note sheet is and can help you get the visit back on track. </a:t>
            </a:r>
          </a:p>
          <a:p>
            <a:endParaRPr lang="en-US" dirty="0">
              <a:cs typeface="Calibri"/>
            </a:endParaRPr>
          </a:p>
          <a:p>
            <a:r>
              <a:rPr lang="en-US" dirty="0">
                <a:cs typeface="Calibri"/>
              </a:rPr>
              <a:t>Several providers wanted to document the 60 Seconds To Improve Diagnostic Safety strategy in their medical record. These providers created quick phrases or Smart Phrases within their electronic medical records that allowed them to document the use of the strategy quickly.  A phrase could be something simple like "Used the 60 Seconds To Improve Diagnostic Safety strategy with patient. Patient reported following concerns:" This would allow you to then document in your notes what the patient brought up and your plan for action. Other practices uploaded the Be The Expert On You note sheet directly to the medical record so that it became a part of the visit note. </a:t>
            </a:r>
          </a:p>
          <a:p>
            <a:endParaRPr lang="en-US" dirty="0">
              <a:cs typeface="Calibri"/>
            </a:endParaRPr>
          </a:p>
          <a:p>
            <a:r>
              <a:rPr lang="en-US" dirty="0">
                <a:cs typeface="Calibri"/>
              </a:rPr>
              <a:t>Sometimes patients have too many issues for one visit. This is a challenge for many providers and not just those who are using the 60 Seconds To Improve Diagnostic Safety approach. This represents another opportunity to use the Be The Expert On You note sheet to help cocreate a plan with your patient. Setting an agenda for the visit is one of the key approaches to keeping patients on track, to set expectations for what is possible to cover during one visit, and to help the patient to better understand the information being shared. </a:t>
            </a:r>
          </a:p>
          <a:p>
            <a:endParaRPr lang="en-US" dirty="0">
              <a:cs typeface="Calibri"/>
            </a:endParaRPr>
          </a:p>
          <a:p>
            <a:r>
              <a:rPr lang="en-US" dirty="0">
                <a:cs typeface="Calibri"/>
              </a:rPr>
              <a:t>Remember, a long visit is just as hard on the patient as it is on you and care can be less safe due to the potential for breakdowns in patient's understanding of information that is shared. By using the note sheet coupled with the 60- second story from the patient, you can help patients to prioritize their health concerns and make a reasonable </a:t>
            </a:r>
            <a:r>
              <a:rPr lang="en-US" dirty="0" err="1">
                <a:cs typeface="Calibri"/>
              </a:rPr>
              <a:t>followup</a:t>
            </a:r>
            <a:r>
              <a:rPr lang="en-US" dirty="0">
                <a:cs typeface="Calibri"/>
              </a:rPr>
              <a:t> plan for what can be handled during this visit and what tests or additional information you will need to help diagnose new problems, and to set expectations for the timeline of a next visit. </a:t>
            </a:r>
          </a:p>
          <a:p>
            <a:endParaRPr lang="en-US" dirty="0">
              <a:cs typeface="Calibri"/>
            </a:endParaRPr>
          </a:p>
          <a:p>
            <a:r>
              <a:rPr lang="en-US" dirty="0">
                <a:cs typeface="Calibri"/>
              </a:rPr>
              <a:t>Some providers struggled with ways to time their 60 Seconds To Improve Diagnostic Safety. Be sure to identify different ways to time the patient's story sharing and your deep listening.</a:t>
            </a:r>
          </a:p>
          <a:p>
            <a:endParaRPr lang="en-US" dirty="0">
              <a:cs typeface="Calibri"/>
            </a:endParaRPr>
          </a:p>
          <a:p>
            <a:r>
              <a:rPr lang="en-US" dirty="0">
                <a:cs typeface="Calibri"/>
              </a:rPr>
              <a:t>You may also run into the challenge of getting patients to "open up" or even to "get off their phone." One provider used the opportunity of the 60 Seconds To Improve Diagnostic Safety and the Be The Expert On You note sheet to level set expectations of phone use during the clinical encounter. By using the active listening skills we covered earlier, they were able to sit down, make eye contact with the patient, and discuss openly how to demonstrate a respectful exchange. Modeling "putting the technology away" fostered greater connection. </a:t>
            </a:r>
          </a:p>
          <a:p>
            <a:endParaRPr lang="en-US" dirty="0">
              <a:cs typeface="Calibri"/>
            </a:endParaRPr>
          </a:p>
          <a:p>
            <a:r>
              <a:rPr lang="en-US" dirty="0">
                <a:cs typeface="Calibri"/>
              </a:rPr>
              <a:t>Sometimes patients may also struggle getting started. Using open-ended questions like "So, tell me what is going on with you" or "What brought you in to see me today?" encourages open communication compared with yes or no questions. Using other prompts, like saying "uh huh" or "tell me more" or providing positive feedback like "this is really helpful, keep going, I would like to hear more," will encourage conversation and trust. Other nonverbal cues like nodding your head, jotting down quick notes, and making eye contact will all tell the patient you are listening and engaged. </a:t>
            </a:r>
          </a:p>
          <a:p>
            <a:endParaRPr lang="en-US" dirty="0">
              <a:cs typeface="Calibri"/>
            </a:endParaRPr>
          </a:p>
          <a:p>
            <a:r>
              <a:rPr lang="en-US" dirty="0">
                <a:cs typeface="Calibri"/>
              </a:rPr>
              <a:t> </a:t>
            </a:r>
          </a:p>
        </p:txBody>
      </p:sp>
      <p:sp>
        <p:nvSpPr>
          <p:cNvPr id="4" name="Slide Number Placeholder 3"/>
          <p:cNvSpPr>
            <a:spLocks noGrp="1"/>
          </p:cNvSpPr>
          <p:nvPr>
            <p:ph type="sldNum" sz="quarter" idx="5"/>
          </p:nvPr>
        </p:nvSpPr>
        <p:spPr/>
        <p:txBody>
          <a:bodyPr/>
          <a:lstStyle/>
          <a:p>
            <a:fld id="{7D612C43-7281-4B81-9204-AE17A482DDDD}" type="slidenum">
              <a:rPr lang="en-US" smtClean="0"/>
              <a:pPr/>
              <a:t>17</a:t>
            </a:fld>
            <a:endParaRPr lang="en-US"/>
          </a:p>
        </p:txBody>
      </p:sp>
    </p:spTree>
    <p:extLst>
      <p:ext uri="{BB962C8B-B14F-4D97-AF65-F5344CB8AC3E}">
        <p14:creationId xmlns:p14="http://schemas.microsoft.com/office/powerpoint/2010/main" val="3241723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Planning Notes:</a:t>
            </a:r>
            <a:r>
              <a:rPr lang="en-US" dirty="0"/>
              <a:t> Modify the slide to fit your implementation plan.]</a:t>
            </a:r>
          </a:p>
          <a:p>
            <a:endParaRPr lang="en-US" dirty="0">
              <a:cs typeface="Calibri"/>
            </a:endParaRPr>
          </a:p>
          <a:p>
            <a:pPr marL="171450" indent="-171450">
              <a:buFont typeface="Arial" panose="020B0604020202020204" pitchFamily="34" charset="0"/>
              <a:buChar char="•"/>
            </a:pPr>
            <a:r>
              <a:rPr lang="en-US" dirty="0">
                <a:cs typeface="Calibri"/>
              </a:rPr>
              <a:t>Any questions about next steps? If not, we will start our implementation of 60 Seconds To Improve Diagnostic Safety [</a:t>
            </a:r>
            <a:r>
              <a:rPr lang="en-US" b="1" dirty="0">
                <a:cs typeface="Calibri"/>
              </a:rPr>
              <a:t>insert date/time</a:t>
            </a:r>
            <a:r>
              <a:rPr lang="en-US" dirty="0">
                <a:cs typeface="Calibri"/>
              </a:rPr>
              <a:t>]. We will debrief about the intervention and our implementation challenges and successes at our next team meeting. We will keep 5-10 minutes on the agenda for our discussions.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You may also be asked to provide feedback more formally as part of our evaluation efforts.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Thank you for all that you do in engaging our patients to improve diagnosis. </a:t>
            </a:r>
          </a:p>
        </p:txBody>
      </p:sp>
      <p:sp>
        <p:nvSpPr>
          <p:cNvPr id="4" name="Slide Number Placeholder 3"/>
          <p:cNvSpPr>
            <a:spLocks noGrp="1"/>
          </p:cNvSpPr>
          <p:nvPr>
            <p:ph type="sldNum" sz="quarter" idx="5"/>
          </p:nvPr>
        </p:nvSpPr>
        <p:spPr/>
        <p:txBody>
          <a:bodyPr/>
          <a:lstStyle/>
          <a:p>
            <a:fld id="{7D612C43-7281-4B81-9204-AE17A482DDDD}" type="slidenum">
              <a:rPr lang="en-US" smtClean="0"/>
              <a:pPr/>
              <a:t>18</a:t>
            </a:fld>
            <a:endParaRPr lang="en-US"/>
          </a:p>
        </p:txBody>
      </p:sp>
    </p:spTree>
    <p:extLst>
      <p:ext uri="{BB962C8B-B14F-4D97-AF65-F5344CB8AC3E}">
        <p14:creationId xmlns:p14="http://schemas.microsoft.com/office/powerpoint/2010/main" val="450097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612C43-7281-4B81-9204-AE17A482DDDD}" type="slidenum">
              <a:rPr lang="en-US" smtClean="0"/>
              <a:pPr/>
              <a:t>19</a:t>
            </a:fld>
            <a:endParaRPr lang="en-US"/>
          </a:p>
        </p:txBody>
      </p:sp>
    </p:spTree>
    <p:extLst>
      <p:ext uri="{BB962C8B-B14F-4D97-AF65-F5344CB8AC3E}">
        <p14:creationId xmlns:p14="http://schemas.microsoft.com/office/powerpoint/2010/main" val="39653110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612C43-7281-4B81-9204-AE17A482DDDD}" type="slidenum">
              <a:rPr lang="en-US" smtClean="0"/>
              <a:pPr/>
              <a:t>20</a:t>
            </a:fld>
            <a:endParaRPr lang="en-US"/>
          </a:p>
        </p:txBody>
      </p:sp>
    </p:spTree>
    <p:extLst>
      <p:ext uri="{BB962C8B-B14F-4D97-AF65-F5344CB8AC3E}">
        <p14:creationId xmlns:p14="http://schemas.microsoft.com/office/powerpoint/2010/main" val="242543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quote from Sir William Osler, who is also commonly referred to as the Father of Modern Medicine, emphasizes the importance of communication in the patient-provider encounter, in particular the importance of listening to patients’ description of their illness, to arrive at an accurate diagnosis.</a:t>
            </a:r>
            <a:r>
              <a:rPr lang="en-US" baseline="30000" dirty="0"/>
              <a:t>1</a:t>
            </a:r>
            <a:endParaRPr lang="en-US" strike="sngStrike" dirty="0"/>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patient is both an essential and often underutilized member of the diagnostic team. Our goal as providers must be to partner with patients to improve the accuracy, timeliness, and effective communication of our diagnoses to optimize the quality and safety of healthcare. One simple way to achieve this </a:t>
            </a:r>
            <a:r>
              <a:rPr lang="en-US" b="0" dirty="0">
                <a:cs typeface="Calibri"/>
              </a:rPr>
              <a:t>goal </a:t>
            </a:r>
            <a:r>
              <a:rPr lang="en-US" dirty="0">
                <a:cs typeface="Calibri"/>
              </a:rPr>
              <a:t>is to bridge some of the common communication challenges in our practice.  </a:t>
            </a:r>
          </a:p>
        </p:txBody>
      </p:sp>
      <p:sp>
        <p:nvSpPr>
          <p:cNvPr id="4" name="Slide Number Placeholder 3"/>
          <p:cNvSpPr>
            <a:spLocks noGrp="1"/>
          </p:cNvSpPr>
          <p:nvPr>
            <p:ph type="sldNum" sz="quarter" idx="5"/>
          </p:nvPr>
        </p:nvSpPr>
        <p:spPr/>
        <p:txBody>
          <a:bodyPr/>
          <a:lstStyle/>
          <a:p>
            <a:fld id="{7D612C43-7281-4B81-9204-AE17A482DDDD}" type="slidenum">
              <a:rPr lang="en-US" smtClean="0"/>
              <a:pPr/>
              <a:t>2</a:t>
            </a:fld>
            <a:endParaRPr lang="en-US"/>
          </a:p>
        </p:txBody>
      </p:sp>
    </p:spTree>
    <p:extLst>
      <p:ext uri="{BB962C8B-B14F-4D97-AF65-F5344CB8AC3E}">
        <p14:creationId xmlns:p14="http://schemas.microsoft.com/office/powerpoint/2010/main" val="2051790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612C43-7281-4B81-9204-AE17A482DDDD}" type="slidenum">
              <a:rPr lang="en-US" smtClean="0"/>
              <a:pPr/>
              <a:t>21</a:t>
            </a:fld>
            <a:endParaRPr lang="en-US"/>
          </a:p>
        </p:txBody>
      </p:sp>
    </p:spTree>
    <p:extLst>
      <p:ext uri="{BB962C8B-B14F-4D97-AF65-F5344CB8AC3E}">
        <p14:creationId xmlns:p14="http://schemas.microsoft.com/office/powerpoint/2010/main" val="173866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20000"/>
              </a:spcBef>
              <a:buFont typeface="Arial" panose="020B0604020202020204" pitchFamily="34" charset="0"/>
              <a:buChar char="•"/>
            </a:pPr>
            <a:r>
              <a:rPr lang="en-US" dirty="0">
                <a:cs typeface="Calibri"/>
              </a:rPr>
              <a:t>According to the literature, good communication skills are associated with stronger patient-provider relationships, greater patient satisfaction, and better patient adherence to medical treatments and care plans. </a:t>
            </a:r>
          </a:p>
          <a:p>
            <a:pPr marL="171450" indent="-171450">
              <a:spcBef>
                <a:spcPct val="20000"/>
              </a:spcBef>
              <a:buFont typeface="Arial" panose="020B0604020202020204" pitchFamily="34" charset="0"/>
              <a:buChar char="•"/>
            </a:pPr>
            <a:endParaRPr lang="en-US" dirty="0">
              <a:cs typeface="Calibri"/>
            </a:endParaRPr>
          </a:p>
          <a:p>
            <a:pPr marL="171450" indent="-171450">
              <a:spcBef>
                <a:spcPct val="20000"/>
              </a:spcBef>
              <a:buFont typeface="Arial" panose="020B0604020202020204" pitchFamily="34" charset="0"/>
              <a:buChar char="•"/>
            </a:pPr>
            <a:r>
              <a:rPr lang="en-US" dirty="0">
                <a:cs typeface="Calibri"/>
              </a:rPr>
              <a:t>While intuitively we know that good patient-provider communication is essential for achieving an accurate diagnosis, evidence suggests that we interrupt our patients within </a:t>
            </a:r>
            <a:r>
              <a:rPr lang="en-US" strike="noStrike" dirty="0">
                <a:cs typeface="Calibri"/>
              </a:rPr>
              <a:t>11</a:t>
            </a:r>
            <a:r>
              <a:rPr lang="en-US" dirty="0">
                <a:cs typeface="Calibri"/>
              </a:rPr>
              <a:t> to 18 seconds of their beginning to share the history of their present illness, their story. </a:t>
            </a:r>
          </a:p>
          <a:p>
            <a:pPr marL="171450" indent="-171450">
              <a:spcBef>
                <a:spcPct val="20000"/>
              </a:spcBef>
              <a:buFont typeface="Arial" panose="020B0604020202020204" pitchFamily="34" charset="0"/>
              <a:buChar char="•"/>
            </a:pPr>
            <a:endParaRPr lang="en-US" dirty="0">
              <a:cs typeface="Calibri"/>
            </a:endParaRPr>
          </a:p>
          <a:p>
            <a:pPr marL="171450" indent="-171450">
              <a:spcBef>
                <a:spcPct val="20000"/>
              </a:spcBef>
              <a:buFont typeface="Arial" panose="020B0604020202020204" pitchFamily="34" charset="0"/>
              <a:buChar char="•"/>
            </a:pPr>
            <a:r>
              <a:rPr lang="en-US" dirty="0">
                <a:cs typeface="Calibri"/>
              </a:rPr>
              <a:t>These interruptions may result in a breakdown in communication, leading patients to feel unheard, uncared for</a:t>
            </a:r>
            <a:r>
              <a:rPr lang="en-US" strike="sngStrike" dirty="0">
                <a:cs typeface="Calibri"/>
              </a:rPr>
              <a:t>,</a:t>
            </a:r>
            <a:r>
              <a:rPr lang="en-US" dirty="0">
                <a:cs typeface="Calibri"/>
              </a:rPr>
              <a:t> and rushed, and most importantly, that their contributions to the care team are unwanted and irrelevant. It can also leave clinicians without key information about the patient’s current illness trajectory and contributing factors, </a:t>
            </a:r>
            <a:r>
              <a:rPr lang="en-US" strike="noStrike" dirty="0">
                <a:cs typeface="Calibri"/>
              </a:rPr>
              <a:t>which</a:t>
            </a:r>
            <a:r>
              <a:rPr lang="en-US" dirty="0">
                <a:cs typeface="Calibri"/>
              </a:rPr>
              <a:t> may lead to premature closure and the wrong diagnosis. </a:t>
            </a:r>
          </a:p>
          <a:p>
            <a:pPr marL="171450" indent="-171450">
              <a:spcBef>
                <a:spcPct val="20000"/>
              </a:spcBef>
              <a:buFont typeface="Arial" panose="020B0604020202020204" pitchFamily="34" charset="0"/>
              <a:buChar char="•"/>
            </a:pPr>
            <a:endParaRPr lang="en-US" dirty="0">
              <a:cs typeface="Calibri"/>
            </a:endParaRPr>
          </a:p>
          <a:p>
            <a:pPr marL="171450" indent="-171450">
              <a:spcBef>
                <a:spcPct val="20000"/>
              </a:spcBef>
              <a:buFont typeface="Arial" panose="020B0604020202020204" pitchFamily="34" charset="0"/>
              <a:buChar char="•"/>
            </a:pPr>
            <a:r>
              <a:rPr lang="en-US" dirty="0">
                <a:cs typeface="Calibri"/>
              </a:rPr>
              <a:t>Missed, delayed, and wrong diagnoses happen in 1 of every 20 patients in primary care settings. Some of these diagnostic errors lead to significant patient harm. We need effective interventions to overcome communication  breakdowns in patient-provider encounters. One intervention that can be effective in improving patient history taking is giving patients the first minute of each clinic visit to tell their illness story. </a:t>
            </a:r>
          </a:p>
          <a:p>
            <a:pPr marL="171450" indent="-171450">
              <a:spcBef>
                <a:spcPct val="20000"/>
              </a:spcBef>
              <a:buFont typeface="Arial" panose="020B0604020202020204" pitchFamily="34" charset="0"/>
              <a:buChar char="•"/>
            </a:pPr>
            <a:endParaRPr lang="en-US" dirty="0">
              <a:cs typeface="Calibri"/>
            </a:endParaRPr>
          </a:p>
          <a:p>
            <a:pPr marL="0" indent="0">
              <a:spcBef>
                <a:spcPct val="20000"/>
              </a:spcBef>
              <a:buFont typeface="Arial"/>
              <a:buNone/>
            </a:pPr>
            <a:endParaRPr lang="en-US" dirty="0">
              <a:cs typeface="Calibri"/>
            </a:endParaRPr>
          </a:p>
          <a:p>
            <a:pPr>
              <a:spcBef>
                <a:spcPct val="20000"/>
              </a:spcBef>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3</a:t>
            </a:fld>
            <a:endParaRPr lang="en-US"/>
          </a:p>
        </p:txBody>
      </p:sp>
    </p:spTree>
    <p:extLst>
      <p:ext uri="{BB962C8B-B14F-4D97-AF65-F5344CB8AC3E}">
        <p14:creationId xmlns:p14="http://schemas.microsoft.com/office/powerpoint/2010/main" val="191827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[Facilitator: This is the story of a leading clinician scientist who conducts research on communication. Here, he articulates some of the challenges of being present during the clinical encounter. It is not intended that you </a:t>
            </a:r>
            <a:r>
              <a:rPr lang="en-US" dirty="0">
                <a:solidFill>
                  <a:srgbClr val="000000"/>
                </a:solidFill>
                <a:cs typeface="Calibri"/>
              </a:rPr>
              <a:t>teach</a:t>
            </a:r>
            <a:r>
              <a:rPr lang="en-US" dirty="0">
                <a:cs typeface="Calibri"/>
              </a:rPr>
              <a:t> the entire exchange but use it to provide context to your providers on why this intervention may be useful in the diagnostic process and how letting the patients use the first minute to share their care experiences may impact clinicians and patients in a positive way.]</a:t>
            </a:r>
            <a:endParaRPr lang="en-US" dirty="0"/>
          </a:p>
          <a:p>
            <a:endParaRPr lang="en-US" dirty="0">
              <a:cs typeface="Calibri"/>
            </a:endParaRPr>
          </a:p>
          <a:p>
            <a:pPr marL="171450" indent="-171450">
              <a:buFont typeface="Arial" panose="020B0604020202020204" pitchFamily="34" charset="0"/>
              <a:buChar char="•"/>
            </a:pPr>
            <a:r>
              <a:rPr lang="en-US" dirty="0">
                <a:cs typeface="Calibri"/>
              </a:rPr>
              <a:t>Providers who use the strategy of giving patients the first 60 to 90 seconds of the clinical encounter to share their story, their concerns (worries), and the things they have tried to improve their health status</a:t>
            </a:r>
            <a:r>
              <a:rPr lang="en-US" strike="sngStrike" dirty="0">
                <a:cs typeface="Calibri"/>
              </a:rPr>
              <a:t>,</a:t>
            </a:r>
            <a:r>
              <a:rPr lang="en-US" dirty="0">
                <a:cs typeface="Calibri"/>
              </a:rPr>
              <a:t> </a:t>
            </a:r>
            <a:r>
              <a:rPr lang="en-US" b="1" i="1" dirty="0">
                <a:cs typeface="Calibri"/>
              </a:rPr>
              <a:t>report that the benefits of this approach go far beyond the improvements in diagnosis. </a:t>
            </a:r>
            <a:r>
              <a:rPr lang="en-US" dirty="0">
                <a:cs typeface="Calibri"/>
              </a:rPr>
              <a:t>They can also improve patients’ satisfaction with their care team, </a:t>
            </a:r>
            <a:r>
              <a:rPr lang="en-US" b="0" dirty="0">
                <a:cs typeface="Calibri"/>
              </a:rPr>
              <a:t>patients’ </a:t>
            </a:r>
            <a:r>
              <a:rPr lang="en-US" dirty="0">
                <a:cs typeface="Calibri"/>
              </a:rPr>
              <a:t>satisfaction with communication, and clinician well-being and love of practicing.</a:t>
            </a:r>
            <a:r>
              <a:rPr lang="en-US" strike="noStrike" baseline="30000" dirty="0">
                <a:cs typeface="Calibri"/>
              </a:rPr>
              <a:t>6</a:t>
            </a:r>
            <a:endParaRPr lang="en-US" strike="sngStrike"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following story is about a long-time patient of one of the providers we spoke to:</a:t>
            </a:r>
          </a:p>
          <a:p>
            <a:pPr marL="171450"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 few months after a new electronic health record had been introduced, one of my patients stopped me </a:t>
            </a:r>
            <a:r>
              <a:rPr lang="en-US" b="0" dirty="0"/>
              <a:t>midsentence</a:t>
            </a:r>
            <a:r>
              <a:rPr lang="en-US" dirty="0"/>
              <a:t> and said he’d noticed something different ever since the new computers had been installed in the exam rooms. He told me I had previously been an attentive listener but now he felt I wasn’t listening as well.</a:t>
            </a:r>
            <a:endParaRPr lang="en-US" dirty="0">
              <a:cs typeface="Calibri"/>
            </a:endParaRPr>
          </a:p>
          <a:p>
            <a:pPr marL="628650" lvl="1"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b="1" i="1" dirty="0"/>
              <a:t>“It was like a dagger through my heart</a:t>
            </a:r>
            <a:r>
              <a:rPr lang="en-US" dirty="0"/>
              <a:t>. Here I am, a researcher and teacher who has devoted his entire academic life to improving communication between doctors and patients, I had </a:t>
            </a:r>
            <a:r>
              <a:rPr lang="en-US" b="1" i="1" dirty="0"/>
              <a:t>co-authored the study that showed that doctors interrupt patients after just a few seconds, and now a patient is showing me, well,…</a:t>
            </a:r>
            <a:r>
              <a:rPr lang="en-US" b="1" i="1" strike="sngStrike" dirty="0"/>
              <a:t> </a:t>
            </a:r>
            <a:r>
              <a:rPr lang="en-US" b="1" i="1" dirty="0"/>
              <a:t>how I had failed</a:t>
            </a:r>
            <a:r>
              <a:rPr lang="en-US" dirty="0"/>
              <a:t>.”</a:t>
            </a:r>
            <a:endParaRPr lang="en-US" dirty="0">
              <a:cs typeface="Calibri"/>
            </a:endParaRP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At that point I made a commitment to spend the </a:t>
            </a:r>
            <a:r>
              <a:rPr lang="en-US" b="1" i="1" dirty="0"/>
              <a:t>first 90 seconds of every office visit just listening </a:t>
            </a:r>
            <a:r>
              <a:rPr lang="en-US" dirty="0"/>
              <a:t>– not looking at the computer screen, not taking notes, not interrupting – </a:t>
            </a:r>
            <a:r>
              <a:rPr lang="en-US" b="1" dirty="0"/>
              <a:t>just listening</a:t>
            </a:r>
            <a:r>
              <a:rPr lang="en-US" dirty="0"/>
              <a:t>. </a:t>
            </a:r>
            <a:endParaRPr lang="en-US" dirty="0">
              <a:cs typeface="Calibri"/>
            </a:endParaRP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It has made all the difference. I came to enjoy my patients more, even with the distractions of the EHR. And </a:t>
            </a:r>
            <a:r>
              <a:rPr lang="en-US" b="1" i="1" dirty="0"/>
              <a:t>visits weren’t any longer </a:t>
            </a:r>
            <a:r>
              <a:rPr lang="en-US" dirty="0"/>
              <a:t>and </a:t>
            </a:r>
            <a:r>
              <a:rPr lang="en-US" b="1" i="1" dirty="0"/>
              <a:t>I felt a greater sense of coherence at the end of the day</a:t>
            </a:r>
            <a:r>
              <a:rPr lang="en-US" dirty="0"/>
              <a:t>.</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This intervention, of listening deeply for 60 seconds, is about cultivating presence, attentiveness, and curiosity</a:t>
            </a:r>
            <a:r>
              <a:rPr lang="en-US" strike="noStrike" dirty="0"/>
              <a:t>.</a:t>
            </a:r>
            <a:r>
              <a:rPr lang="en-US" strike="noStrike" baseline="30000" dirty="0"/>
              <a:t>7,8</a:t>
            </a:r>
            <a:r>
              <a:rPr lang="en-US" dirty="0"/>
              <a:t> The keys here are to listen more than you talk, ask questions that deepen your understanding, and avoid jumping prematurely to advice and judgment.</a:t>
            </a:r>
            <a:r>
              <a:rPr lang="en-US" baseline="30000" dirty="0"/>
              <a:t>6</a:t>
            </a:r>
            <a:endParaRPr lang="en-US" strike="sngStrike"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i="1" dirty="0"/>
              <a:t>This approach often involves silence.</a:t>
            </a:r>
            <a:r>
              <a:rPr lang="en-US" b="0" i="0" baseline="30000" dirty="0"/>
              <a:t>9</a:t>
            </a:r>
            <a:endParaRPr lang="en-US" b="0" i="0" strike="sngStrike" baseline="30000" dirty="0">
              <a:cs typeface="Calibri"/>
            </a:endParaRPr>
          </a:p>
          <a:p>
            <a:endParaRPr lang="en-US" b="1" i="1"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4</a:t>
            </a:fld>
            <a:endParaRPr lang="en-US"/>
          </a:p>
        </p:txBody>
      </p:sp>
    </p:spTree>
    <p:extLst>
      <p:ext uri="{BB962C8B-B14F-4D97-AF65-F5344CB8AC3E}">
        <p14:creationId xmlns:p14="http://schemas.microsoft.com/office/powerpoint/2010/main" val="2396694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60 Seconds To Improve Diagnostic Safety strategy allows you the time to practice reflectively through deep and active listening. One reflective practice we recommend is the Ask, Listen, and Act strategy:</a:t>
            </a:r>
            <a:endParaRPr lang="en-US" dirty="0"/>
          </a:p>
          <a:p>
            <a:endParaRPr lang="en-US" b="1" dirty="0">
              <a:cs typeface="Calibri"/>
            </a:endParaRPr>
          </a:p>
          <a:p>
            <a:pPr marL="977900" lvl="2" indent="-238125">
              <a:spcBef>
                <a:spcPct val="20000"/>
              </a:spcBef>
              <a:spcAft>
                <a:spcPts val="600"/>
              </a:spcAft>
              <a:buFont typeface="Arial,Sans-Serif"/>
              <a:buChar char="•"/>
            </a:pPr>
            <a:r>
              <a:rPr lang="en-US" b="1" dirty="0"/>
              <a:t>ASK:</a:t>
            </a:r>
            <a:r>
              <a:rPr lang="en-US" dirty="0"/>
              <a:t> Questions are the path to discovery. Questions convey value, so </a:t>
            </a:r>
            <a:r>
              <a:rPr lang="en-US" b="1" i="1" dirty="0"/>
              <a:t>how do I ask the right questions of the right people at the right time to achieve a safe diagnosis</a:t>
            </a:r>
            <a:r>
              <a:rPr lang="en-US" dirty="0"/>
              <a:t>?</a:t>
            </a:r>
            <a:endParaRPr lang="en-US" dirty="0">
              <a:cs typeface="Calibri"/>
            </a:endParaRPr>
          </a:p>
          <a:p>
            <a:pPr marL="977900" lvl="2" indent="-238125">
              <a:spcBef>
                <a:spcPct val="20000"/>
              </a:spcBef>
              <a:spcAft>
                <a:spcPts val="600"/>
              </a:spcAft>
              <a:buFont typeface="Arial,Sans-Serif"/>
              <a:buChar char="•"/>
            </a:pPr>
            <a:r>
              <a:rPr lang="en-US" b="1" dirty="0"/>
              <a:t>LISTEN:</a:t>
            </a:r>
            <a:r>
              <a:rPr lang="en-US" dirty="0"/>
              <a:t> Questions are only meaningful if I </a:t>
            </a:r>
            <a:r>
              <a:rPr lang="en-US" b="1" i="1" dirty="0"/>
              <a:t>listen actively through mindful engagement to the responses</a:t>
            </a:r>
            <a:r>
              <a:rPr lang="en-US" dirty="0"/>
              <a:t>. What can I learn from actively listening? How do I integrate what I hear with what I already know to ask what else can it be?</a:t>
            </a:r>
            <a:endParaRPr lang="en-US" dirty="0">
              <a:cs typeface="Calibri"/>
            </a:endParaRPr>
          </a:p>
          <a:p>
            <a:pPr marL="977900" lvl="2" indent="-238125">
              <a:spcBef>
                <a:spcPct val="20000"/>
              </a:spcBef>
              <a:spcAft>
                <a:spcPts val="600"/>
              </a:spcAft>
              <a:buFont typeface="Arial,Sans-Serif"/>
              <a:buChar char="•"/>
            </a:pPr>
            <a:r>
              <a:rPr lang="en-US" b="1" dirty="0"/>
              <a:t>ACT:</a:t>
            </a:r>
            <a:r>
              <a:rPr lang="en-US" dirty="0"/>
              <a:t> Asking and listening are followed by </a:t>
            </a:r>
            <a:r>
              <a:rPr lang="en-US" b="1" i="1" dirty="0"/>
              <a:t>thoughtful action with patient perspectives and a plan for assessment</a:t>
            </a:r>
            <a:r>
              <a:rPr lang="en-US" dirty="0"/>
              <a:t>. What actions will help contribute to a safe diagnostic process to plan actions that can lead to better health?</a:t>
            </a:r>
            <a:endParaRPr lang="en-US" dirty="0">
              <a:cs typeface="Calibri"/>
            </a:endParaRPr>
          </a:p>
          <a:p>
            <a:endParaRPr lang="en-US" b="1" dirty="0">
              <a:cs typeface="Calibri"/>
            </a:endParaRPr>
          </a:p>
          <a:p>
            <a:pPr marL="171450" indent="-171450">
              <a:buFont typeface="Arial" panose="020B0604020202020204" pitchFamily="34" charset="0"/>
              <a:buChar char="•"/>
            </a:pPr>
            <a:r>
              <a:rPr lang="en-US" b="1" dirty="0"/>
              <a:t>The diagnostic process </a:t>
            </a:r>
            <a:r>
              <a:rPr lang="en-US" dirty="0"/>
              <a:t>and </a:t>
            </a:r>
            <a:r>
              <a:rPr lang="en-US" b="1" dirty="0"/>
              <a:t>reflection </a:t>
            </a:r>
            <a:r>
              <a:rPr lang="en-US" dirty="0"/>
              <a:t>have similar goals. Both derive from a spirit of inquiry, that is, from asking questions. Reflection is a form of </a:t>
            </a:r>
            <a:r>
              <a:rPr lang="en-US" b="1" dirty="0"/>
              <a:t>diagnostic calibration. </a:t>
            </a:r>
            <a:r>
              <a:rPr lang="en-US" dirty="0"/>
              <a:t>It questions overconfidence, premature closure, confirmation bias, contrary evidence, and other barriers to reliable conclusions.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Have we asked the right questions? Have we leveraged information from all team members? Have we considered perspectives from the patient and family? This thoughtful deliberation can help make sense of the disparate pieces of information that are part of the diagnostic process and lead us to consider other sources of information and examine both consequences and alternatives. What do I see that I did not see before?</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The 60 Seconds To Improve Diagnostic Safety allows you the TIME during the encounter to LISTEN and process so that you can ask deeper probing questions and reflect on the information patients share. </a:t>
            </a:r>
          </a:p>
          <a:p>
            <a:pPr marL="171450" indent="-171450">
              <a:buFont typeface="Arial" panose="020B0604020202020204" pitchFamily="34" charset="0"/>
              <a:buChar char="•"/>
            </a:pPr>
            <a:endParaRPr lang="en-US" dirty="0">
              <a:cs typeface="Calibri"/>
            </a:endParaRPr>
          </a:p>
          <a:p>
            <a:pPr>
              <a:buFont typeface="+mj-lt"/>
            </a:pPr>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5</a:t>
            </a:fld>
            <a:endParaRPr lang="en-US"/>
          </a:p>
        </p:txBody>
      </p:sp>
    </p:spTree>
    <p:extLst>
      <p:ext uri="{BB962C8B-B14F-4D97-AF65-F5344CB8AC3E}">
        <p14:creationId xmlns:p14="http://schemas.microsoft.com/office/powerpoint/2010/main" val="2071616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At this point, you may be wondering how giving 60 seconds to a patient or family member to share their perspectives on their health concerns </a:t>
            </a:r>
            <a:r>
              <a:rPr lang="en-US" b="0" dirty="0">
                <a:cs typeface="Calibri"/>
              </a:rPr>
              <a:t>can </a:t>
            </a:r>
            <a:r>
              <a:rPr lang="en-US" dirty="0">
                <a:cs typeface="Calibri"/>
              </a:rPr>
              <a:t>help you with diagnosis. </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Here is how it works:</a:t>
            </a:r>
            <a:endParaRPr lang="en-US" dirty="0"/>
          </a:p>
          <a:p>
            <a:pPr marL="171450"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b="1" dirty="0">
                <a:cs typeface="Calibri"/>
              </a:rPr>
              <a:t>ASK</a:t>
            </a:r>
            <a:r>
              <a:rPr lang="en-US" dirty="0">
                <a:cs typeface="Calibri"/>
              </a:rPr>
              <a:t> the patient "What brings you in today?" Remember, be curious. You can also use this opportunity to review the</a:t>
            </a:r>
            <a:r>
              <a:rPr lang="en-US" strike="sngStrike" dirty="0">
                <a:cs typeface="Calibri"/>
              </a:rPr>
              <a:t> </a:t>
            </a:r>
            <a:r>
              <a:rPr lang="en-US" dirty="0">
                <a:cs typeface="Calibri"/>
              </a:rPr>
              <a:t>note sheet and thank </a:t>
            </a:r>
            <a:r>
              <a:rPr lang="en-US" b="0" dirty="0">
                <a:cs typeface="Calibri"/>
              </a:rPr>
              <a:t>the patient </a:t>
            </a:r>
            <a:r>
              <a:rPr lang="en-US" dirty="0">
                <a:cs typeface="Calibri"/>
              </a:rPr>
              <a:t>for completing it. </a:t>
            </a:r>
          </a:p>
          <a:p>
            <a:pPr marL="628650" lvl="1"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b="1" dirty="0">
                <a:cs typeface="Calibri"/>
              </a:rPr>
              <a:t>LISTEN</a:t>
            </a:r>
            <a:r>
              <a:rPr lang="en-US" dirty="0">
                <a:cs typeface="Calibri"/>
              </a:rPr>
              <a:t> deeply and reflectively to the patient. During this time, you can think about what the patient is relaying to you in context with what you </a:t>
            </a:r>
            <a:r>
              <a:rPr lang="en-US" strike="noStrike" dirty="0">
                <a:cs typeface="Calibri"/>
              </a:rPr>
              <a:t>know</a:t>
            </a:r>
            <a:r>
              <a:rPr lang="en-US" dirty="0">
                <a:cs typeface="Calibri"/>
              </a:rPr>
              <a:t>. This can be from the patient’s medical history or taking in contextual information about how the </a:t>
            </a:r>
            <a:r>
              <a:rPr lang="en-US" b="0" dirty="0">
                <a:cs typeface="Calibri"/>
              </a:rPr>
              <a:t>patien</a:t>
            </a:r>
            <a:r>
              <a:rPr lang="en-US" b="1" dirty="0">
                <a:cs typeface="Calibri"/>
              </a:rPr>
              <a:t>t </a:t>
            </a:r>
            <a:r>
              <a:rPr lang="en-US" dirty="0">
                <a:cs typeface="Calibri"/>
              </a:rPr>
              <a:t>looks or sounds from a visual assessment. The silence allows you the space to take in more information than just what patients are saying. It allows you the time you need to formulate an action plan or your </a:t>
            </a:r>
            <a:r>
              <a:rPr lang="en-US" b="0" dirty="0" err="1">
                <a:cs typeface="Calibri"/>
              </a:rPr>
              <a:t>followup</a:t>
            </a:r>
            <a:r>
              <a:rPr lang="en-US" dirty="0">
                <a:cs typeface="Calibri"/>
              </a:rPr>
              <a:t> questions. </a:t>
            </a:r>
          </a:p>
          <a:p>
            <a:pPr marL="628650" lvl="1" indent="-171450">
              <a:buFont typeface="Arial" panose="020B0604020202020204" pitchFamily="34" charset="0"/>
              <a:buChar char="•"/>
            </a:pPr>
            <a:endParaRPr lang="en-US" dirty="0">
              <a:cs typeface="Calibri"/>
            </a:endParaRPr>
          </a:p>
          <a:p>
            <a:pPr marL="1085850" lvl="2" indent="-171450">
              <a:buFont typeface="Arial" panose="020B0604020202020204" pitchFamily="34" charset="0"/>
              <a:buChar char="•"/>
            </a:pPr>
            <a:r>
              <a:rPr lang="en-US" dirty="0">
                <a:cs typeface="Calibri"/>
              </a:rPr>
              <a:t>Mindful listening is listening with curiosity and inquiry, with the goal of getting information to help understand the patient's situation. It is hard to switch from our mode of listening to respond. Trust is the important byproduct of listening.</a:t>
            </a:r>
            <a:endParaRPr lang="en-US" strike="sngStrike" dirty="0">
              <a:cs typeface="Calibri"/>
            </a:endParaRPr>
          </a:p>
          <a:p>
            <a:pPr marL="628650" lvl="1"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b="1" dirty="0">
                <a:cs typeface="Calibri"/>
              </a:rPr>
              <a:t>ACT</a:t>
            </a:r>
            <a:r>
              <a:rPr lang="en-US" dirty="0">
                <a:cs typeface="Calibri"/>
              </a:rPr>
              <a:t> on the information shared by the patient or family member. </a:t>
            </a:r>
            <a:r>
              <a:rPr lang="en-US" strike="noStrike" dirty="0">
                <a:cs typeface="Calibri"/>
              </a:rPr>
              <a:t>For example, </a:t>
            </a:r>
            <a:r>
              <a:rPr lang="en-US" dirty="0">
                <a:cs typeface="Calibri"/>
              </a:rPr>
              <a:t>ask additional probing questions or conduct a physical examination to help continue your information gathering. Either way the goal here is to </a:t>
            </a:r>
            <a:r>
              <a:rPr lang="en-US" b="0" dirty="0">
                <a:cs typeface="Calibri"/>
              </a:rPr>
              <a:t>cocreate</a:t>
            </a:r>
            <a:r>
              <a:rPr lang="en-US" dirty="0">
                <a:cs typeface="Calibri"/>
              </a:rPr>
              <a:t> the next steps of the diagnostic process in partnership with your patients. That way, they will understand their role and what to do next for a safe diagnosis. </a:t>
            </a:r>
          </a:p>
          <a:p>
            <a:pPr marL="628650" lvl="1" indent="-171450">
              <a:buFont typeface="Arial" panose="020B0604020202020204" pitchFamily="34" charset="0"/>
              <a:buChar char="•"/>
            </a:pPr>
            <a:endParaRPr lang="en-US" dirty="0">
              <a:cs typeface="Calibri"/>
            </a:endParaRPr>
          </a:p>
          <a:p>
            <a:pPr marL="628650" lvl="1" indent="-171450">
              <a:buFont typeface="Arial" panose="020B0604020202020204" pitchFamily="34" charset="0"/>
              <a:buChar char="•"/>
            </a:pPr>
            <a:r>
              <a:rPr lang="en-US" dirty="0">
                <a:cs typeface="Calibri"/>
              </a:rPr>
              <a:t>Remember to encourage your patient to engage, for example, by making eye contact</a:t>
            </a:r>
            <a:r>
              <a:rPr lang="en-US" strike="noStrike" dirty="0">
                <a:cs typeface="Calibri"/>
              </a:rPr>
              <a:t> </a:t>
            </a:r>
            <a:r>
              <a:rPr lang="en-US" b="0" dirty="0">
                <a:cs typeface="Calibri"/>
              </a:rPr>
              <a:t>and </a:t>
            </a:r>
            <a:r>
              <a:rPr lang="en-US" dirty="0">
                <a:cs typeface="Calibri"/>
              </a:rPr>
              <a:t>encouraging more dialogue through "uh </a:t>
            </a:r>
            <a:r>
              <a:rPr lang="en-US" dirty="0" err="1">
                <a:cs typeface="Calibri"/>
              </a:rPr>
              <a:t>huhs</a:t>
            </a:r>
            <a:r>
              <a:rPr lang="en-US" dirty="0">
                <a:cs typeface="Calibri"/>
              </a:rPr>
              <a:t>" and "go </a:t>
            </a:r>
            <a:r>
              <a:rPr lang="en-US" dirty="0" err="1">
                <a:cs typeface="Calibri"/>
              </a:rPr>
              <a:t>ons</a:t>
            </a:r>
            <a:r>
              <a:rPr lang="en-US" dirty="0">
                <a:cs typeface="Calibri"/>
              </a:rPr>
              <a:t>." You can even encourage use of the Be The Expert On You note sheet to prompt additional discussion. Most patients do not take the full 60 seconds before they have finished, and many providers recognize that the 60 seconds they give the patient has a good return on investment and helps them be more connected during the visit.     </a:t>
            </a:r>
          </a:p>
          <a:p>
            <a:endParaRPr lang="en-US" dirty="0">
              <a:cs typeface="Calibri"/>
            </a:endParaRPr>
          </a:p>
          <a:p>
            <a:endParaRPr lang="en-US" dirty="0">
              <a:cs typeface="Calibri"/>
            </a:endParaRPr>
          </a:p>
          <a:p>
            <a:endParaRPr lang="en-US" dirty="0"/>
          </a:p>
          <a:p>
            <a:pPr>
              <a:buFont typeface="+mj-lt"/>
            </a:pPr>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6</a:t>
            </a:fld>
            <a:endParaRPr lang="en-US"/>
          </a:p>
        </p:txBody>
      </p:sp>
    </p:spTree>
    <p:extLst>
      <p:ext uri="{BB962C8B-B14F-4D97-AF65-F5344CB8AC3E}">
        <p14:creationId xmlns:p14="http://schemas.microsoft.com/office/powerpoint/2010/main" val="150881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now we are going to practice what it feels like to be silent for 60 seconds.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Remember that our purpose here is to listen deeply, actively, and reflectively for the full minute.</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Cultivate presence, attentiveness, and curiosity. Visualize what this might feel like to do when you have a patient. </a:t>
            </a:r>
            <a:endParaRPr lang="en-US" dirty="0">
              <a:cs typeface="Calibri"/>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612C43-7281-4B81-9204-AE17A482DDDD}" type="slidenum">
              <a:rPr lang="en-US" smtClean="0"/>
              <a:pPr/>
              <a:t>7</a:t>
            </a:fld>
            <a:endParaRPr lang="en-US"/>
          </a:p>
        </p:txBody>
      </p:sp>
    </p:spTree>
    <p:extLst>
      <p:ext uri="{BB962C8B-B14F-4D97-AF65-F5344CB8AC3E}">
        <p14:creationId xmlns:p14="http://schemas.microsoft.com/office/powerpoint/2010/main" val="306351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cs typeface="Calibri"/>
              </a:rPr>
              <a:t>First thing, let's get ready to be silent and present for our patients. Get comfortable, </a:t>
            </a:r>
            <a:r>
              <a:rPr lang="en-US" b="0" dirty="0">
                <a:cs typeface="Calibri"/>
              </a:rPr>
              <a:t>and</a:t>
            </a:r>
            <a:r>
              <a:rPr lang="en-US" b="1" dirty="0">
                <a:cs typeface="Calibri"/>
              </a:rPr>
              <a:t> </a:t>
            </a:r>
            <a:r>
              <a:rPr lang="en-US" dirty="0">
                <a:cs typeface="Calibri"/>
              </a:rPr>
              <a:t>put away our phones and other distractions. You might feel more comfortable if you close your eyes. I am going to set the timer for 60 seconds.</a:t>
            </a:r>
            <a:endParaRPr lang="en-US" dirty="0"/>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cs typeface="Calibri"/>
              </a:rPr>
              <a:t>I will let you know when we are starting and when we are done. We will do a short debrief after we are done.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cs typeface="Calibri"/>
              </a:rPr>
              <a:t>Are there any questions before we begin?</a:t>
            </a: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t>The goal is to be able to do this comfortably with every patient, every time. </a:t>
            </a:r>
            <a:endParaRPr lang="en-US" dirty="0">
              <a:cs typeface="Calibri"/>
            </a:endParaRPr>
          </a:p>
          <a:p>
            <a:pPr marL="171450" indent="-171450">
              <a:buFont typeface="Arial" panose="020B0604020202020204" pitchFamily="34" charset="0"/>
              <a:buChar char="•"/>
            </a:pPr>
            <a:endParaRPr lang="en-US" dirty="0">
              <a:cs typeface="Calibri"/>
            </a:endParaRPr>
          </a:p>
          <a:p>
            <a:pPr marL="171450" indent="-171450">
              <a:buFont typeface="Arial" panose="020B0604020202020204" pitchFamily="34" charset="0"/>
              <a:buChar char="•"/>
            </a:pPr>
            <a:r>
              <a:rPr lang="en-US" dirty="0"/>
              <a:t>The keys are to listen more than you talk, ask questions that deepen your understanding, and avoid jumping prematurely to advice and judgment.  </a:t>
            </a:r>
            <a:endParaRPr lang="en-US" dirty="0">
              <a:cs typeface="Calibri"/>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cs typeface="Calibri"/>
              </a:rPr>
              <a:t>Facilitator: Start the timer and monitor the room for the provider’s response to silence.  When the minute is complete, ask everyone to open their eyes for a short debrief.</a:t>
            </a:r>
          </a:p>
        </p:txBody>
      </p:sp>
      <p:sp>
        <p:nvSpPr>
          <p:cNvPr id="4" name="Slide Number Placeholder 3"/>
          <p:cNvSpPr>
            <a:spLocks noGrp="1"/>
          </p:cNvSpPr>
          <p:nvPr>
            <p:ph type="sldNum" sz="quarter" idx="5"/>
          </p:nvPr>
        </p:nvSpPr>
        <p:spPr/>
        <p:txBody>
          <a:bodyPr/>
          <a:lstStyle/>
          <a:p>
            <a:fld id="{7D612C43-7281-4B81-9204-AE17A482DDDD}" type="slidenum">
              <a:rPr lang="en-US" smtClean="0"/>
              <a:pPr/>
              <a:t>8</a:t>
            </a:fld>
            <a:endParaRPr lang="en-US"/>
          </a:p>
        </p:txBody>
      </p:sp>
    </p:spTree>
    <p:extLst>
      <p:ext uri="{BB962C8B-B14F-4D97-AF65-F5344CB8AC3E}">
        <p14:creationId xmlns:p14="http://schemas.microsoft.com/office/powerpoint/2010/main" val="39851475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dirty="0">
                <a:cs typeface="Calibri"/>
              </a:rPr>
              <a:t>[Facilitator: Guide the team through a short debrief session probing on the feelings, the experience, and the lessons learned during the exercise. Some of the questions you can use to guide the debrief are included below.]</a:t>
            </a:r>
            <a:endParaRPr lang="en-US" dirty="0"/>
          </a:p>
          <a:p>
            <a:pPr>
              <a:spcBef>
                <a:spcPct val="20000"/>
              </a:spcBef>
            </a:pPr>
            <a:endParaRPr lang="en-US" dirty="0"/>
          </a:p>
          <a:p>
            <a:pPr marL="171450" indent="-171450">
              <a:spcBef>
                <a:spcPct val="20000"/>
              </a:spcBef>
              <a:buFont typeface="Arial"/>
              <a:buChar char="•"/>
            </a:pPr>
            <a:r>
              <a:rPr lang="en-US" dirty="0"/>
              <a:t>Was the minute </a:t>
            </a:r>
            <a:r>
              <a:rPr lang="en-US" i="1" dirty="0"/>
              <a:t>longer</a:t>
            </a:r>
            <a:r>
              <a:rPr lang="en-US" dirty="0"/>
              <a:t> than you expected?</a:t>
            </a:r>
            <a:endParaRPr lang="en-US" dirty="0">
              <a:cs typeface="Calibri"/>
            </a:endParaRPr>
          </a:p>
          <a:p>
            <a:pPr marL="171450" indent="-171450">
              <a:spcBef>
                <a:spcPct val="20000"/>
              </a:spcBef>
              <a:buFont typeface="Arial"/>
              <a:buChar char="•"/>
            </a:pPr>
            <a:r>
              <a:rPr lang="en-US" dirty="0"/>
              <a:t>Was the minute </a:t>
            </a:r>
            <a:r>
              <a:rPr lang="en-US" i="1" dirty="0"/>
              <a:t>shorter</a:t>
            </a:r>
            <a:r>
              <a:rPr lang="en-US" dirty="0"/>
              <a:t> than you expected?</a:t>
            </a:r>
            <a:endParaRPr lang="en-US" dirty="0">
              <a:cs typeface="Calibri"/>
            </a:endParaRPr>
          </a:p>
          <a:p>
            <a:pPr marL="171450" indent="-171450">
              <a:spcBef>
                <a:spcPct val="20000"/>
              </a:spcBef>
              <a:buFont typeface="Arial"/>
              <a:buChar char="•"/>
            </a:pPr>
            <a:r>
              <a:rPr lang="en-US" dirty="0"/>
              <a:t>Did you feel uncomfortable or experience any personal anxieties?</a:t>
            </a:r>
            <a:endParaRPr lang="en-US" dirty="0">
              <a:cs typeface="Calibri"/>
            </a:endParaRPr>
          </a:p>
          <a:p>
            <a:pPr marL="628650" lvl="1" indent="-171450">
              <a:spcBef>
                <a:spcPct val="20000"/>
              </a:spcBef>
              <a:buFont typeface="Arial"/>
              <a:buChar char="•"/>
            </a:pPr>
            <a:r>
              <a:rPr lang="en-US" dirty="0"/>
              <a:t>Why? Why not?</a:t>
            </a:r>
            <a:endParaRPr lang="en-US" dirty="0">
              <a:cs typeface="Calibri"/>
            </a:endParaRPr>
          </a:p>
          <a:p>
            <a:pPr marL="171450" indent="-171450">
              <a:spcBef>
                <a:spcPct val="20000"/>
              </a:spcBef>
              <a:buFont typeface="Arial"/>
              <a:buChar char="•"/>
            </a:pPr>
            <a:r>
              <a:rPr lang="en-US" dirty="0"/>
              <a:t>What do you think it would be like if patients were allowed one uninterrupted minute at the beginning of each appointment?</a:t>
            </a:r>
            <a:endParaRPr lang="en-US" dirty="0">
              <a:cs typeface="Calibri"/>
            </a:endParaRPr>
          </a:p>
          <a:p>
            <a:pPr marL="628650" lvl="1" indent="-171450">
              <a:spcBef>
                <a:spcPct val="20000"/>
              </a:spcBef>
              <a:buFont typeface="Arial"/>
              <a:buChar char="•"/>
            </a:pPr>
            <a:r>
              <a:rPr lang="en-US" dirty="0"/>
              <a:t>What do you think the impact would be on:</a:t>
            </a:r>
            <a:endParaRPr lang="en-US" dirty="0">
              <a:cs typeface="Calibri"/>
            </a:endParaRPr>
          </a:p>
          <a:p>
            <a:pPr marL="1085850" lvl="2" indent="-171450">
              <a:spcBef>
                <a:spcPct val="20000"/>
              </a:spcBef>
              <a:buFont typeface="Arial"/>
              <a:buChar char="•"/>
            </a:pPr>
            <a:r>
              <a:rPr lang="en-US" dirty="0"/>
              <a:t>Time?</a:t>
            </a:r>
            <a:endParaRPr lang="en-US" dirty="0">
              <a:cs typeface="Calibri"/>
            </a:endParaRPr>
          </a:p>
          <a:p>
            <a:pPr marL="1085850" lvl="2" indent="-171450">
              <a:spcBef>
                <a:spcPct val="20000"/>
              </a:spcBef>
              <a:buFont typeface="Arial"/>
              <a:buChar char="•"/>
            </a:pPr>
            <a:r>
              <a:rPr lang="en-US" dirty="0"/>
              <a:t>Production measures?</a:t>
            </a:r>
            <a:endParaRPr lang="en-US" dirty="0">
              <a:cs typeface="Calibri"/>
            </a:endParaRPr>
          </a:p>
          <a:p>
            <a:pPr marL="285750" indent="-285750">
              <a:spcBef>
                <a:spcPct val="20000"/>
              </a:spcBef>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7D612C43-7281-4B81-9204-AE17A482DDDD}" type="slidenum">
              <a:rPr lang="en-US" smtClean="0"/>
              <a:pPr/>
              <a:t>9</a:t>
            </a:fld>
            <a:endParaRPr lang="en-US"/>
          </a:p>
        </p:txBody>
      </p:sp>
    </p:spTree>
    <p:extLst>
      <p:ext uri="{BB962C8B-B14F-4D97-AF65-F5344CB8AC3E}">
        <p14:creationId xmlns:p14="http://schemas.microsoft.com/office/powerpoint/2010/main" val="835045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A3EEC7-F520-4B77-9A53-FEE18362B38D}"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BCC622-4FB5-4628-BB52-B053383C50A8}"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a:t>Click to edit Master title style</a:t>
            </a:r>
          </a:p>
        </p:txBody>
      </p:sp>
      <p:sp>
        <p:nvSpPr>
          <p:cNvPr id="3" name="Content Placeholder 2"/>
          <p:cNvSpPr>
            <a:spLocks noGrp="1"/>
          </p:cNvSpPr>
          <p:nvPr>
            <p:ph idx="1"/>
          </p:nvPr>
        </p:nvSpPr>
        <p:spPr>
          <a:xfrm>
            <a:off x="457200" y="990600"/>
            <a:ext cx="8229600" cy="5135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7620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1"/>
          </p:nvPr>
        </p:nvSpPr>
        <p:spPr>
          <a:xfrm>
            <a:off x="32766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2"/>
          </p:nvPr>
        </p:nvSpPr>
        <p:spPr>
          <a:xfrm>
            <a:off x="5791200" y="2424890"/>
            <a:ext cx="2133600" cy="1603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6"/>
          <p:cNvSpPr>
            <a:spLocks noGrp="1"/>
          </p:cNvSpPr>
          <p:nvPr>
            <p:ph sz="quarter" idx="13"/>
          </p:nvPr>
        </p:nvSpPr>
        <p:spPr>
          <a:xfrm>
            <a:off x="7620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8"/>
          <p:cNvSpPr>
            <a:spLocks noGrp="1"/>
          </p:cNvSpPr>
          <p:nvPr>
            <p:ph sz="quarter" idx="14"/>
          </p:nvPr>
        </p:nvSpPr>
        <p:spPr>
          <a:xfrm>
            <a:off x="32766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8"/>
          <p:cNvSpPr>
            <a:spLocks noGrp="1"/>
          </p:cNvSpPr>
          <p:nvPr>
            <p:ph sz="quarter" idx="15"/>
          </p:nvPr>
        </p:nvSpPr>
        <p:spPr>
          <a:xfrm>
            <a:off x="5791200" y="4180295"/>
            <a:ext cx="2133600" cy="17633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124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CC622-4FB5-4628-BB52-B053383C50A8}"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25240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BCC622-4FB5-4628-BB52-B053383C50A8}"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444609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BCC622-4FB5-4628-BB52-B053383C50A8}" type="datetimeFigureOut">
              <a:rPr lang="en-US" smtClean="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473343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BCC622-4FB5-4628-BB52-B053383C50A8}" type="datetimeFigureOut">
              <a:rPr lang="en-US" smtClean="0"/>
              <a:pPr/>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423999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CC622-4FB5-4628-BB52-B053383C50A8}" type="datetimeFigureOut">
              <a:rPr lang="en-US" smtClean="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199484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A3EEC7-F520-4B77-9A53-FEE18362B38D}"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70369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BCC622-4FB5-4628-BB52-B053383C50A8}"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2315901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06268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BCC622-4FB5-4628-BB52-B053383C50A8}"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894D6-8D97-4F5F-8FE9-35CAB6BDE8B4}" type="slidenum">
              <a:rPr lang="en-US" smtClean="0"/>
              <a:pPr/>
              <a:t>‹#›</a:t>
            </a:fld>
            <a:endParaRPr lang="en-US"/>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3EEC7-F520-4B77-9A53-FEE18362B38D}" type="datetimeFigureOut">
              <a:rPr lang="en-US" smtClean="0"/>
              <a:pPr/>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3EEC7-F520-4B77-9A53-FEE18362B38D}"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3EEC7-F520-4B77-9A53-FEE18362B38D}" type="datetimeFigureOut">
              <a:rPr lang="en-US" smtClean="0"/>
              <a:pPr/>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3EEC7-F520-4B77-9A53-FEE18362B38D}" type="datetimeFigureOut">
              <a:rPr lang="en-US" smtClean="0"/>
              <a:pPr/>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3EEC7-F520-4B77-9A53-FEE18362B38D}" type="datetimeFigureOut">
              <a:rPr lang="en-US" smtClean="0"/>
              <a:pPr/>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3EEC7-F520-4B77-9A53-FEE18362B38D}" type="datetimeFigureOut">
              <a:rPr lang="en-US" smtClean="0"/>
              <a:pPr/>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6096"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06A3EEC7-F520-4B77-9A53-FEE18362B38D}" type="datetimeFigureOut">
              <a:rPr lang="en-US" smtClean="0"/>
              <a:pPr/>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4" cstate="print">
            <a:extLst>
              <a:ext uri="{28A0092B-C50C-407E-A947-70E740481C1C}">
                <a14:useLocalDpi xmlns:a14="http://schemas.microsoft.com/office/drawing/2010/main" val="0"/>
              </a:ext>
            </a:extLst>
          </a:blip>
          <a:srcRect l="50000" t="94150"/>
          <a:stretch/>
        </p:blipFill>
        <p:spPr>
          <a:xfrm>
            <a:off x="6489703" y="6456784"/>
            <a:ext cx="2648077" cy="401216"/>
          </a:xfrm>
          <a:prstGeom prst="rect">
            <a:avLst/>
          </a:prstGeom>
        </p:spPr>
      </p:pic>
      <p:pic>
        <p:nvPicPr>
          <p:cNvPr id="7" name="Picture 6"/>
          <p:cNvPicPr>
            <a:picLocks noChangeAspect="1"/>
          </p:cNvPicPr>
          <p:nvPr userDrawn="1"/>
        </p:nvPicPr>
        <p:blipFill rotWithShape="1">
          <a:blip r:embed="rId15"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C3BCC622-4FB5-4628-BB52-B053383C50A8}" type="datetimeFigureOut">
              <a:rPr lang="en-US" smtClean="0"/>
              <a:pPr/>
              <a:t>8/13/2021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25894D6-8D97-4F5F-8FE9-35CAB6BDE8B4}" type="slidenum">
              <a:rPr lang="en-US" smtClean="0"/>
              <a:pPr/>
              <a:t>‹#›</a:t>
            </a:fld>
            <a:endParaRPr lang="en-US"/>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mc/articles/PMC6318197/" TargetMode="External"/><Relationship Id="rId7" Type="http://schemas.openxmlformats.org/officeDocument/2006/relationships/hyperlink" Target="https://www.ncbi.nlm.nih.gov/pmc/articles/PMC610077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ncbi.nlm.nih.gov/books/NBK338596/" TargetMode="External"/><Relationship Id="rId5" Type="http://schemas.openxmlformats.org/officeDocument/2006/relationships/hyperlink" Target="https://www.ncbi.nlm.nih.gov/pmc/articles/PMC3690001/" TargetMode="External"/><Relationship Id="rId4" Type="http://schemas.openxmlformats.org/officeDocument/2006/relationships/hyperlink" Target="https://www.jabfm.org/content/18/5/344.lon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bmed.ncbi.nlm.nih.gov/31910284/" TargetMode="External"/><Relationship Id="rId7" Type="http://schemas.openxmlformats.org/officeDocument/2006/relationships/hyperlink" Target="https://www.acpjournals.org/doi/10.7326/0003-4819-153-2-201007200-0000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pubmed.ncbi.nlm.nih.gov/22773889/" TargetMode="External"/><Relationship Id="rId5" Type="http://schemas.openxmlformats.org/officeDocument/2006/relationships/hyperlink" Target="https://doi.org/10.1097/ACM.0000000000000238" TargetMode="External"/><Relationship Id="rId4" Type="http://schemas.openxmlformats.org/officeDocument/2006/relationships/hyperlink" Target="https://doi.org/10.1001/jama.2020.205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a:cs typeface="Arial"/>
              </a:rPr>
              <a:t>Provider Training Slides</a:t>
            </a:r>
          </a:p>
        </p:txBody>
      </p:sp>
      <p:sp>
        <p:nvSpPr>
          <p:cNvPr id="3" name="Subtitle 2"/>
          <p:cNvSpPr>
            <a:spLocks noGrp="1"/>
          </p:cNvSpPr>
          <p:nvPr>
            <p:ph type="subTitle" idx="1"/>
          </p:nvPr>
        </p:nvSpPr>
        <p:spPr>
          <a:xfrm>
            <a:off x="1371600" y="4317521"/>
            <a:ext cx="6400800" cy="1292525"/>
          </a:xfrm>
        </p:spPr>
        <p:txBody>
          <a:bodyPr vert="horz" lIns="91440" tIns="45720" rIns="91440" bIns="45720" rtlCol="0" anchor="t">
            <a:normAutofit/>
          </a:bodyPr>
          <a:lstStyle/>
          <a:p>
            <a:r>
              <a:rPr lang="en-US" dirty="0">
                <a:solidFill>
                  <a:srgbClr val="898989"/>
                </a:solidFill>
                <a:cs typeface="Calibri"/>
              </a:rPr>
              <a:t>Toolkit for Engaging</a:t>
            </a:r>
            <a:r>
              <a:rPr lang="en-US" dirty="0">
                <a:cs typeface="Calibri"/>
              </a:rPr>
              <a:t> Patients and Families To Improve Diagnosis</a:t>
            </a:r>
          </a:p>
        </p:txBody>
      </p:sp>
      <p:sp>
        <p:nvSpPr>
          <p:cNvPr id="4" name="TextBox 3">
            <a:extLst>
              <a:ext uri="{FF2B5EF4-FFF2-40B4-BE49-F238E27FC236}">
                <a16:creationId xmlns:a16="http://schemas.microsoft.com/office/drawing/2014/main" id="{CAB5F25B-CE42-4410-B16B-EB08F02038B6}"/>
              </a:ext>
            </a:extLst>
          </p:cNvPr>
          <p:cNvSpPr txBox="1"/>
          <p:nvPr/>
        </p:nvSpPr>
        <p:spPr>
          <a:xfrm>
            <a:off x="5508434" y="6327117"/>
            <a:ext cx="3635566" cy="738664"/>
          </a:xfrm>
          <a:prstGeom prst="rect">
            <a:avLst/>
          </a:prstGeom>
          <a:noFill/>
        </p:spPr>
        <p:txBody>
          <a:bodyPr wrap="square" rtlCol="0">
            <a:spAutoFit/>
          </a:bodyPr>
          <a:lstStyle/>
          <a:p>
            <a:pPr algn="r"/>
            <a:r>
              <a:rPr lang="en-US" sz="1400" b="1" dirty="0">
                <a:solidFill>
                  <a:schemeClr val="bg1"/>
                </a:solidFill>
              </a:rPr>
              <a:t>AHRQ Publication No. 21-0047-7-EF</a:t>
            </a:r>
            <a:br>
              <a:rPr lang="en-US" sz="1400" b="1" dirty="0">
                <a:solidFill>
                  <a:schemeClr val="bg1"/>
                </a:solidFill>
              </a:rPr>
            </a:br>
            <a:r>
              <a:rPr lang="en-US" sz="1400" b="1" dirty="0">
                <a:solidFill>
                  <a:schemeClr val="bg1"/>
                </a:solidFill>
              </a:rPr>
              <a:t>August 2021</a:t>
            </a:r>
          </a:p>
          <a:p>
            <a:pPr algn="r"/>
            <a:endParaRPr lang="en-US" sz="1400" b="1" dirty="0">
              <a:solidFill>
                <a:schemeClr val="bg1"/>
              </a:solidFill>
            </a:endParaRPr>
          </a:p>
        </p:txBody>
      </p:sp>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C91DC-BF2D-41AB-A531-4AF2C394649F}"/>
              </a:ext>
            </a:extLst>
          </p:cNvPr>
          <p:cNvSpPr>
            <a:spLocks noGrp="1"/>
          </p:cNvSpPr>
          <p:nvPr>
            <p:ph type="title"/>
          </p:nvPr>
        </p:nvSpPr>
        <p:spPr/>
        <p:txBody>
          <a:bodyPr/>
          <a:lstStyle/>
          <a:p>
            <a:r>
              <a:rPr lang="en-US">
                <a:latin typeface="Arial"/>
                <a:cs typeface="Arial"/>
              </a:rPr>
              <a:t>Tips for Effective Listening</a:t>
            </a:r>
            <a:endParaRPr lang="en-US" baseline="30000"/>
          </a:p>
        </p:txBody>
      </p:sp>
      <p:sp>
        <p:nvSpPr>
          <p:cNvPr id="4" name="Content Placeholder 3">
            <a:extLst>
              <a:ext uri="{FF2B5EF4-FFF2-40B4-BE49-F238E27FC236}">
                <a16:creationId xmlns:a16="http://schemas.microsoft.com/office/drawing/2014/main" id="{A54BCC25-76D4-499D-90D0-8AF4690478D9}"/>
              </a:ext>
            </a:extLst>
          </p:cNvPr>
          <p:cNvSpPr>
            <a:spLocks noGrp="1"/>
          </p:cNvSpPr>
          <p:nvPr>
            <p:ph sz="half" idx="1"/>
          </p:nvPr>
        </p:nvSpPr>
        <p:spPr/>
        <p:txBody>
          <a:bodyPr vert="horz" lIns="91440" tIns="45720" rIns="91440" bIns="45720" rtlCol="0" anchor="t">
            <a:normAutofit fontScale="92500" lnSpcReduction="10000"/>
          </a:bodyPr>
          <a:lstStyle/>
          <a:p>
            <a:r>
              <a:rPr lang="en-US" dirty="0">
                <a:ea typeface="+mn-lt"/>
                <a:cs typeface="+mn-lt"/>
              </a:rPr>
              <a:t>Listen for meaning.</a:t>
            </a:r>
            <a:endParaRPr lang="en-US" dirty="0">
              <a:cs typeface="Calibri"/>
            </a:endParaRPr>
          </a:p>
          <a:p>
            <a:r>
              <a:rPr lang="en-US" dirty="0">
                <a:ea typeface="+mn-lt"/>
                <a:cs typeface="+mn-lt"/>
              </a:rPr>
              <a:t>Pay attention to body language.</a:t>
            </a:r>
            <a:endParaRPr lang="en-US" dirty="0">
              <a:cs typeface="Calibri"/>
            </a:endParaRPr>
          </a:p>
          <a:p>
            <a:r>
              <a:rPr lang="en-US" dirty="0">
                <a:ea typeface="+mn-lt"/>
                <a:cs typeface="+mn-lt"/>
              </a:rPr>
              <a:t>Cultivate empathy.</a:t>
            </a:r>
            <a:endParaRPr lang="en-US" dirty="0">
              <a:cs typeface="Calibri"/>
            </a:endParaRPr>
          </a:p>
          <a:p>
            <a:r>
              <a:rPr lang="en-US" dirty="0">
                <a:ea typeface="+mn-lt"/>
                <a:cs typeface="+mn-lt"/>
              </a:rPr>
              <a:t>Avoid making judgments.</a:t>
            </a:r>
            <a:endParaRPr lang="en-US" dirty="0">
              <a:cs typeface="Calibri"/>
            </a:endParaRPr>
          </a:p>
          <a:p>
            <a:r>
              <a:rPr lang="en-US" dirty="0">
                <a:ea typeface="+mn-lt"/>
                <a:cs typeface="+mn-lt"/>
              </a:rPr>
              <a:t>Look into others' eyes when they're speaking.</a:t>
            </a:r>
            <a:endParaRPr lang="en-US" dirty="0">
              <a:cs typeface="Calibri"/>
            </a:endParaRPr>
          </a:p>
          <a:p>
            <a:r>
              <a:rPr lang="en-US" dirty="0">
                <a:ea typeface="+mn-lt"/>
                <a:cs typeface="+mn-lt"/>
              </a:rPr>
              <a:t>Pay attention to the feelings associated with the words.</a:t>
            </a:r>
            <a:endParaRPr lang="en-US" dirty="0">
              <a:cs typeface="Calibri"/>
            </a:endParaRPr>
          </a:p>
          <a:p>
            <a:endParaRPr lang="en-US" dirty="0">
              <a:cs typeface="Calibri"/>
            </a:endParaRPr>
          </a:p>
        </p:txBody>
      </p:sp>
      <p:pic>
        <p:nvPicPr>
          <p:cNvPr id="7" name="Picture 7" descr="A patient talking to a clinician">
            <a:extLst>
              <a:ext uri="{FF2B5EF4-FFF2-40B4-BE49-F238E27FC236}">
                <a16:creationId xmlns:a16="http://schemas.microsoft.com/office/drawing/2014/main" id="{25D9741B-3E85-4608-B74E-3DC8CFD6E689}"/>
              </a:ext>
            </a:extLst>
          </p:cNvPr>
          <p:cNvPicPr>
            <a:picLocks noGrp="1" noChangeAspect="1"/>
          </p:cNvPicPr>
          <p:nvPr>
            <p:ph sz="half" idx="2"/>
          </p:nvPr>
        </p:nvPicPr>
        <p:blipFill>
          <a:blip r:embed="rId3"/>
          <a:stretch>
            <a:fillRect/>
          </a:stretch>
        </p:blipFill>
        <p:spPr>
          <a:xfrm>
            <a:off x="4648200" y="1958182"/>
            <a:ext cx="4038600" cy="4038600"/>
          </a:xfrm>
        </p:spPr>
      </p:pic>
    </p:spTree>
    <p:extLst>
      <p:ext uri="{BB962C8B-B14F-4D97-AF65-F5344CB8AC3E}">
        <p14:creationId xmlns:p14="http://schemas.microsoft.com/office/powerpoint/2010/main" val="377077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AB170-F238-4D9F-B579-623EE43448E7}"/>
              </a:ext>
            </a:extLst>
          </p:cNvPr>
          <p:cNvSpPr>
            <a:spLocks noGrp="1"/>
          </p:cNvSpPr>
          <p:nvPr>
            <p:ph type="title"/>
          </p:nvPr>
        </p:nvSpPr>
        <p:spPr/>
        <p:txBody>
          <a:bodyPr/>
          <a:lstStyle/>
          <a:p>
            <a:r>
              <a:rPr lang="en-US" dirty="0"/>
              <a:t>Be Ready To...</a:t>
            </a:r>
          </a:p>
        </p:txBody>
      </p:sp>
      <p:sp>
        <p:nvSpPr>
          <p:cNvPr id="7" name="Content Placeholder 6">
            <a:extLst>
              <a:ext uri="{FF2B5EF4-FFF2-40B4-BE49-F238E27FC236}">
                <a16:creationId xmlns:a16="http://schemas.microsoft.com/office/drawing/2014/main" id="{C3C24102-C59A-429C-B962-01F0E9C44526}"/>
              </a:ext>
            </a:extLst>
          </p:cNvPr>
          <p:cNvSpPr>
            <a:spLocks noGrp="1"/>
          </p:cNvSpPr>
          <p:nvPr>
            <p:ph sz="half" idx="1"/>
          </p:nvPr>
        </p:nvSpPr>
        <p:spPr/>
        <p:txBody>
          <a:bodyPr/>
          <a:lstStyle/>
          <a:p>
            <a:r>
              <a:rPr lang="en-US" dirty="0"/>
              <a:t>Listen without filters or bias.</a:t>
            </a:r>
          </a:p>
          <a:p>
            <a:r>
              <a:rPr lang="en-US" dirty="0"/>
              <a:t>Reflect on what you hear.</a:t>
            </a:r>
          </a:p>
          <a:p>
            <a:r>
              <a:rPr lang="en-US" dirty="0"/>
              <a:t>Clarify what you hear.</a:t>
            </a:r>
          </a:p>
          <a:p>
            <a:r>
              <a:rPr lang="en-US"/>
              <a:t>Defer judgment</a:t>
            </a:r>
            <a:r>
              <a:rPr lang="en-US" dirty="0"/>
              <a:t>. </a:t>
            </a:r>
          </a:p>
          <a:p>
            <a:r>
              <a:rPr lang="en-US" dirty="0"/>
              <a:t>Respond appropriately.</a:t>
            </a:r>
          </a:p>
        </p:txBody>
      </p:sp>
      <p:pic>
        <p:nvPicPr>
          <p:cNvPr id="4" name="Content Placeholder 3" descr="Person with index finger raised in front of mouth indicating quie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2" y="1828800"/>
            <a:ext cx="4038600" cy="4038600"/>
          </a:xfrm>
        </p:spPr>
      </p:pic>
    </p:spTree>
    <p:extLst>
      <p:ext uri="{BB962C8B-B14F-4D97-AF65-F5344CB8AC3E}">
        <p14:creationId xmlns:p14="http://schemas.microsoft.com/office/powerpoint/2010/main" val="240284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A2E9204-C749-4E66-BA51-E770A27ACDF6}"/>
              </a:ext>
            </a:extLst>
          </p:cNvPr>
          <p:cNvSpPr>
            <a:spLocks noGrp="1"/>
          </p:cNvSpPr>
          <p:nvPr>
            <p:ph type="body" idx="1"/>
          </p:nvPr>
        </p:nvSpPr>
        <p:spPr/>
        <p:txBody>
          <a:bodyPr>
            <a:normAutofit/>
          </a:bodyPr>
          <a:lstStyle/>
          <a:p>
            <a:r>
              <a:rPr lang="en-US" sz="2400"/>
              <a:t>Exercise 2: </a:t>
            </a:r>
          </a:p>
        </p:txBody>
      </p:sp>
      <p:sp>
        <p:nvSpPr>
          <p:cNvPr id="2" name="Title 1">
            <a:extLst>
              <a:ext uri="{FF2B5EF4-FFF2-40B4-BE49-F238E27FC236}">
                <a16:creationId xmlns:a16="http://schemas.microsoft.com/office/drawing/2014/main" id="{B68CDAD0-FC65-4ABA-A6D5-C56296E4BBD4}"/>
              </a:ext>
            </a:extLst>
          </p:cNvPr>
          <p:cNvSpPr>
            <a:spLocks noGrp="1"/>
          </p:cNvSpPr>
          <p:nvPr>
            <p:ph type="title"/>
          </p:nvPr>
        </p:nvSpPr>
        <p:spPr>
          <a:xfrm>
            <a:off x="722313" y="4406900"/>
            <a:ext cx="7772400" cy="1595591"/>
          </a:xfrm>
        </p:spPr>
        <p:txBody>
          <a:bodyPr>
            <a:normAutofit fontScale="90000"/>
          </a:bodyPr>
          <a:lstStyle/>
          <a:p>
            <a:r>
              <a:rPr lang="en-US" sz="3800">
                <a:latin typeface="Arial"/>
                <a:cs typeface="Arial"/>
              </a:rPr>
              <a:t>What Information can be shared and retained in 60 seconds? </a:t>
            </a:r>
            <a:endParaRPr lang="en-US"/>
          </a:p>
        </p:txBody>
      </p:sp>
    </p:spTree>
    <p:extLst>
      <p:ext uri="{BB962C8B-B14F-4D97-AF65-F5344CB8AC3E}">
        <p14:creationId xmlns:p14="http://schemas.microsoft.com/office/powerpoint/2010/main" val="618595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F1DF-8B76-4106-8512-5C00A2D148B8}"/>
              </a:ext>
            </a:extLst>
          </p:cNvPr>
          <p:cNvSpPr>
            <a:spLocks noGrp="1"/>
          </p:cNvSpPr>
          <p:nvPr>
            <p:ph type="title"/>
          </p:nvPr>
        </p:nvSpPr>
        <p:spPr/>
        <p:txBody>
          <a:bodyPr>
            <a:normAutofit/>
          </a:bodyPr>
          <a:lstStyle/>
          <a:p>
            <a:r>
              <a:rPr lang="en-US">
                <a:latin typeface="Arial"/>
                <a:cs typeface="Arial"/>
              </a:rPr>
              <a:t> Listening for Retention</a:t>
            </a:r>
          </a:p>
        </p:txBody>
      </p:sp>
      <p:sp>
        <p:nvSpPr>
          <p:cNvPr id="3" name="Content Placeholder 2">
            <a:extLst>
              <a:ext uri="{FF2B5EF4-FFF2-40B4-BE49-F238E27FC236}">
                <a16:creationId xmlns:a16="http://schemas.microsoft.com/office/drawing/2014/main" id="{0192B800-B925-4054-BDEB-B56087A48FA4}"/>
              </a:ext>
            </a:extLst>
          </p:cNvPr>
          <p:cNvSpPr>
            <a:spLocks noGrp="1"/>
          </p:cNvSpPr>
          <p:nvPr>
            <p:ph sz="half" idx="1"/>
          </p:nvPr>
        </p:nvSpPr>
        <p:spPr>
          <a:xfrm>
            <a:off x="258839" y="2286000"/>
            <a:ext cx="4389361" cy="3052120"/>
          </a:xfrm>
        </p:spPr>
        <p:txBody>
          <a:bodyPr vert="horz" lIns="91440" tIns="45720" rIns="91440" bIns="45720" rtlCol="0" anchor="t">
            <a:normAutofit/>
          </a:bodyPr>
          <a:lstStyle/>
          <a:p>
            <a:pPr marL="457200" indent="-457200">
              <a:buFont typeface="Wingdings" panose="020B0604020202020204" pitchFamily="34" charset="0"/>
              <a:buChar char="q"/>
            </a:pPr>
            <a:r>
              <a:rPr lang="en-US" dirty="0">
                <a:cs typeface="Calibri"/>
              </a:rPr>
              <a:t>Blank piece of paper</a:t>
            </a:r>
          </a:p>
          <a:p>
            <a:pPr marL="457200" indent="-457200">
              <a:buFont typeface="Wingdings" panose="020B0604020202020204" pitchFamily="34" charset="0"/>
              <a:buChar char="q"/>
            </a:pPr>
            <a:r>
              <a:rPr lang="en-US" dirty="0">
                <a:cs typeface="Calibri"/>
              </a:rPr>
              <a:t>Pen or pencil</a:t>
            </a:r>
          </a:p>
          <a:p>
            <a:pPr marL="457200" indent="-457200">
              <a:buFont typeface="Wingdings" panose="020B0604020202020204" pitchFamily="34" charset="0"/>
              <a:buChar char="q"/>
            </a:pPr>
            <a:r>
              <a:rPr lang="en-US" dirty="0">
                <a:cs typeface="Calibri"/>
              </a:rPr>
              <a:t>Listen for 30 seconds</a:t>
            </a:r>
          </a:p>
          <a:p>
            <a:pPr marL="457200" indent="-457200">
              <a:buFont typeface="Wingdings" panose="020B0604020202020204" pitchFamily="34" charset="0"/>
              <a:buChar char="q"/>
            </a:pPr>
            <a:r>
              <a:rPr lang="en-US" dirty="0">
                <a:cs typeface="Calibri"/>
              </a:rPr>
              <a:t>Write for 30 seconds</a:t>
            </a:r>
          </a:p>
        </p:txBody>
      </p:sp>
      <p:pic>
        <p:nvPicPr>
          <p:cNvPr id="8" name="Content Placeholder 7" descr="A notebook open to a blank page with a pencil poised to write">
            <a:extLst>
              <a:ext uri="{FF2B5EF4-FFF2-40B4-BE49-F238E27FC236}">
                <a16:creationId xmlns:a16="http://schemas.microsoft.com/office/drawing/2014/main" id="{2BF48617-8444-4BB8-AA73-E662A77EAB34}"/>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455073" y="2320990"/>
            <a:ext cx="4430088" cy="2858508"/>
          </a:xfrm>
        </p:spPr>
      </p:pic>
    </p:spTree>
    <p:extLst>
      <p:ext uri="{BB962C8B-B14F-4D97-AF65-F5344CB8AC3E}">
        <p14:creationId xmlns:p14="http://schemas.microsoft.com/office/powerpoint/2010/main" val="3000664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44F6-1EC3-488E-BE60-0E31C401F9E4}"/>
              </a:ext>
            </a:extLst>
          </p:cNvPr>
          <p:cNvSpPr>
            <a:spLocks noGrp="1"/>
          </p:cNvSpPr>
          <p:nvPr>
            <p:ph type="title"/>
          </p:nvPr>
        </p:nvSpPr>
        <p:spPr/>
        <p:txBody>
          <a:bodyPr>
            <a:noAutofit/>
          </a:bodyPr>
          <a:lstStyle/>
          <a:p>
            <a:r>
              <a:rPr lang="en-US" dirty="0">
                <a:latin typeface="Arial"/>
                <a:cs typeface="Arial"/>
              </a:rPr>
              <a:t>Which words did you remember?</a:t>
            </a:r>
            <a:endParaRPr lang="en-US" dirty="0"/>
          </a:p>
        </p:txBody>
      </p:sp>
      <p:sp>
        <p:nvSpPr>
          <p:cNvPr id="3" name="Content Placeholder 2">
            <a:extLst>
              <a:ext uri="{FF2B5EF4-FFF2-40B4-BE49-F238E27FC236}">
                <a16:creationId xmlns:a16="http://schemas.microsoft.com/office/drawing/2014/main" id="{1C24BF7E-E3BD-46F4-B77F-E9D07A3A50FB}"/>
              </a:ext>
            </a:extLst>
          </p:cNvPr>
          <p:cNvSpPr>
            <a:spLocks noGrp="1"/>
          </p:cNvSpPr>
          <p:nvPr>
            <p:ph idx="1"/>
          </p:nvPr>
        </p:nvSpPr>
        <p:spPr>
          <a:xfrm>
            <a:off x="37071" y="2489886"/>
            <a:ext cx="2458995" cy="2085053"/>
          </a:xfrm>
        </p:spPr>
        <p:txBody>
          <a:bodyPr vert="horz" lIns="91440" tIns="45720" rIns="91440" bIns="45720" numCol="1" spcCol="365760" rtlCol="0" anchor="t">
            <a:normAutofit/>
          </a:bodyPr>
          <a:lstStyle/>
          <a:p>
            <a:pPr>
              <a:spcBef>
                <a:spcPts val="0"/>
              </a:spcBef>
            </a:pPr>
            <a:r>
              <a:rPr lang="en-US" sz="2600" dirty="0">
                <a:latin typeface="Arial" panose="020B0604020202020204" pitchFamily="34" charset="0"/>
                <a:ea typeface="+mn-lt"/>
                <a:cs typeface="Arial" panose="020B0604020202020204" pitchFamily="34" charset="0"/>
              </a:rPr>
              <a:t>itch </a:t>
            </a:r>
          </a:p>
          <a:p>
            <a:pPr>
              <a:spcBef>
                <a:spcPts val="0"/>
              </a:spcBef>
            </a:pPr>
            <a:r>
              <a:rPr lang="en-US" sz="2600" dirty="0">
                <a:latin typeface="Arial" panose="020B0604020202020204" pitchFamily="34" charset="0"/>
                <a:ea typeface="+mn-lt"/>
                <a:cs typeface="Arial" panose="020B0604020202020204" pitchFamily="34" charset="0"/>
              </a:rPr>
              <a:t>rash </a:t>
            </a:r>
          </a:p>
          <a:p>
            <a:pPr>
              <a:spcBef>
                <a:spcPts val="0"/>
              </a:spcBef>
            </a:pPr>
            <a:r>
              <a:rPr lang="en-US" sz="2600" dirty="0">
                <a:latin typeface="Arial" panose="020B0604020202020204" pitchFamily="34" charset="0"/>
                <a:ea typeface="+mn-lt"/>
                <a:cs typeface="Arial" panose="020B0604020202020204" pitchFamily="34" charset="0"/>
              </a:rPr>
              <a:t>red </a:t>
            </a:r>
          </a:p>
          <a:p>
            <a:pPr>
              <a:spcBef>
                <a:spcPts val="0"/>
              </a:spcBef>
            </a:pPr>
            <a:r>
              <a:rPr lang="en-US" sz="2600" dirty="0">
                <a:latin typeface="Arial" panose="020B0604020202020204" pitchFamily="34" charset="0"/>
                <a:ea typeface="+mn-lt"/>
                <a:cs typeface="Arial" panose="020B0604020202020204" pitchFamily="34" charset="0"/>
              </a:rPr>
              <a:t>swelling </a:t>
            </a:r>
          </a:p>
        </p:txBody>
      </p:sp>
      <p:sp>
        <p:nvSpPr>
          <p:cNvPr id="4" name="Rectangle 3">
            <a:extLst>
              <a:ext uri="{FF2B5EF4-FFF2-40B4-BE49-F238E27FC236}">
                <a16:creationId xmlns:a16="http://schemas.microsoft.com/office/drawing/2014/main" id="{49D4489A-9D0C-4BCF-9FB2-112A82DB0060}"/>
              </a:ext>
            </a:extLst>
          </p:cNvPr>
          <p:cNvSpPr/>
          <p:nvPr/>
        </p:nvSpPr>
        <p:spPr>
          <a:xfrm>
            <a:off x="1915298" y="2489886"/>
            <a:ext cx="1816444" cy="2092881"/>
          </a:xfrm>
          <a:prstGeom prst="rect">
            <a:avLst/>
          </a:prstGeom>
        </p:spPr>
        <p:txBody>
          <a:bodyPr wrap="square">
            <a:spAutoFit/>
          </a:bodyPr>
          <a:lstStyle/>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hot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warm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rash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rough </a:t>
            </a:r>
          </a:p>
          <a:p>
            <a:pPr marL="285750" indent="-285750">
              <a:spcBef>
                <a:spcPts val="0"/>
              </a:spcBef>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4A3F4145-2EE5-4F8D-8EDE-959A9E928187}"/>
              </a:ext>
            </a:extLst>
          </p:cNvPr>
          <p:cNvSpPr/>
          <p:nvPr/>
        </p:nvSpPr>
        <p:spPr>
          <a:xfrm>
            <a:off x="3707028" y="2489886"/>
            <a:ext cx="1717590" cy="2092881"/>
          </a:xfrm>
          <a:prstGeom prst="rect">
            <a:avLst/>
          </a:prstGeom>
        </p:spPr>
        <p:txBody>
          <a:bodyPr wrap="square">
            <a:spAutoFit/>
          </a:bodyPr>
          <a:lstStyle/>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bumps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blisters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seeps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oozes </a:t>
            </a:r>
          </a:p>
          <a:p>
            <a:pPr marL="285750" indent="-285750">
              <a:spcBef>
                <a:spcPts val="0"/>
              </a:spcBef>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F72197D-B3EB-4726-951C-B5DEB2C3BD60}"/>
              </a:ext>
            </a:extLst>
          </p:cNvPr>
          <p:cNvSpPr/>
          <p:nvPr/>
        </p:nvSpPr>
        <p:spPr>
          <a:xfrm>
            <a:off x="5523472" y="2489885"/>
            <a:ext cx="2125363" cy="2092881"/>
          </a:xfrm>
          <a:prstGeom prst="rect">
            <a:avLst/>
          </a:prstGeom>
        </p:spPr>
        <p:txBody>
          <a:bodyPr wrap="square">
            <a:spAutoFit/>
          </a:bodyPr>
          <a:lstStyle/>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rash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scrape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abrasion </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bruise </a:t>
            </a:r>
          </a:p>
          <a:p>
            <a:pPr marL="285750" indent="-285750">
              <a:spcBef>
                <a:spcPts val="0"/>
              </a:spcBef>
              <a:buFont typeface="Arial" panose="020B0604020202020204" pitchFamily="34" charset="0"/>
              <a:buChar char="•"/>
            </a:pPr>
            <a:endParaRPr lang="en-US" sz="2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F273F5F-9018-4086-9B73-B0A847AF06A9}"/>
              </a:ext>
            </a:extLst>
          </p:cNvPr>
          <p:cNvSpPr/>
          <p:nvPr/>
        </p:nvSpPr>
        <p:spPr>
          <a:xfrm>
            <a:off x="7463481" y="2489884"/>
            <a:ext cx="1853512" cy="1692771"/>
          </a:xfrm>
          <a:prstGeom prst="rect">
            <a:avLst/>
          </a:prstGeom>
        </p:spPr>
        <p:txBody>
          <a:bodyPr wrap="square">
            <a:spAutoFit/>
          </a:bodyPr>
          <a:lstStyle/>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hard</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leaks</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scab</a:t>
            </a:r>
          </a:p>
          <a:p>
            <a:pPr marL="285750" indent="-285750">
              <a:spcBef>
                <a:spcPts val="0"/>
              </a:spcBef>
              <a:buFont typeface="Arial" panose="020B0604020202020204" pitchFamily="34" charset="0"/>
              <a:buChar char="•"/>
            </a:pPr>
            <a:r>
              <a:rPr lang="en-US" sz="2600" dirty="0">
                <a:latin typeface="Arial" panose="020B0604020202020204" pitchFamily="34" charset="0"/>
                <a:ea typeface="+mn-lt"/>
                <a:cs typeface="Arial" panose="020B0604020202020204" pitchFamily="34" charset="0"/>
              </a:rPr>
              <a:t>prickle</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73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F90E-09E8-473E-B922-ECC39DF4B8FA}"/>
              </a:ext>
            </a:extLst>
          </p:cNvPr>
          <p:cNvSpPr>
            <a:spLocks noGrp="1"/>
          </p:cNvSpPr>
          <p:nvPr>
            <p:ph type="title"/>
          </p:nvPr>
        </p:nvSpPr>
        <p:spPr/>
        <p:txBody>
          <a:bodyPr/>
          <a:lstStyle/>
          <a:p>
            <a:r>
              <a:rPr lang="en-US">
                <a:latin typeface="Arial"/>
                <a:cs typeface="Arial"/>
              </a:rPr>
              <a:t>Debrief</a:t>
            </a:r>
          </a:p>
        </p:txBody>
      </p:sp>
      <p:pic>
        <p:nvPicPr>
          <p:cNvPr id="11" name="Picture 6" descr="A person with a mask and clipboard beside a checklist titled the debrief. List of 3 items: &#10;1. How do you feel?&#10;2. What happened?&#10;3. What did you learn?">
            <a:extLst>
              <a:ext uri="{FF2B5EF4-FFF2-40B4-BE49-F238E27FC236}">
                <a16:creationId xmlns:a16="http://schemas.microsoft.com/office/drawing/2014/main" id="{B33A804A-F335-4244-81D4-5071E96BDC03}"/>
              </a:ext>
            </a:extLst>
          </p:cNvPr>
          <p:cNvPicPr>
            <a:picLocks noGrp="1" noChangeAspect="1"/>
          </p:cNvPicPr>
          <p:nvPr>
            <p:ph sz="half" idx="1"/>
          </p:nvPr>
        </p:nvPicPr>
        <p:blipFill>
          <a:blip r:embed="rId3"/>
          <a:stretch>
            <a:fillRect/>
          </a:stretch>
        </p:blipFill>
        <p:spPr>
          <a:xfrm>
            <a:off x="2170125" y="1580331"/>
            <a:ext cx="4806897" cy="4806897"/>
          </a:xfrm>
        </p:spPr>
      </p:pic>
    </p:spTree>
    <p:extLst>
      <p:ext uri="{BB962C8B-B14F-4D97-AF65-F5344CB8AC3E}">
        <p14:creationId xmlns:p14="http://schemas.microsoft.com/office/powerpoint/2010/main" val="193760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BB59-F5D7-4B22-A7FD-E4901D9B6EA7}"/>
              </a:ext>
            </a:extLst>
          </p:cNvPr>
          <p:cNvSpPr>
            <a:spLocks noGrp="1"/>
          </p:cNvSpPr>
          <p:nvPr>
            <p:ph type="title"/>
          </p:nvPr>
        </p:nvSpPr>
        <p:spPr/>
        <p:txBody>
          <a:bodyPr/>
          <a:lstStyle/>
          <a:p>
            <a:r>
              <a:rPr lang="en-US">
                <a:latin typeface="Arial"/>
                <a:cs typeface="Arial"/>
              </a:rPr>
              <a:t>Evaluating the Impact</a:t>
            </a:r>
            <a:endParaRPr lang="en-US"/>
          </a:p>
        </p:txBody>
      </p:sp>
      <p:graphicFrame>
        <p:nvGraphicFramePr>
          <p:cNvPr id="4" name="Diagram 4">
            <a:extLst>
              <a:ext uri="{FF2B5EF4-FFF2-40B4-BE49-F238E27FC236}">
                <a16:creationId xmlns:a16="http://schemas.microsoft.com/office/drawing/2014/main" id="{8A7BFF1C-7CBA-4D31-9972-7208B059D80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49460849"/>
              </p:ext>
            </p:extLst>
          </p:nvPr>
        </p:nvGraphicFramePr>
        <p:xfrm>
          <a:off x="457200" y="1792288"/>
          <a:ext cx="8229600" cy="423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9" name="Double Wave 138">
            <a:extLst>
              <a:ext uri="{FF2B5EF4-FFF2-40B4-BE49-F238E27FC236}">
                <a16:creationId xmlns:a16="http://schemas.microsoft.com/office/drawing/2014/main" id="{F8E5F347-E197-4B91-8650-1BBAA370FB54}"/>
              </a:ext>
            </a:extLst>
          </p:cNvPr>
          <p:cNvSpPr/>
          <p:nvPr/>
        </p:nvSpPr>
        <p:spPr>
          <a:xfrm>
            <a:off x="5394955" y="5284455"/>
            <a:ext cx="3291845" cy="147704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algn="ctr">
              <a:spcBef>
                <a:spcPct val="20000"/>
              </a:spcBef>
            </a:pPr>
            <a:r>
              <a:rPr lang="en-US" b="1" i="1" dirty="0">
                <a:ea typeface="+mn-lt"/>
                <a:cs typeface="+mn-lt"/>
              </a:rPr>
              <a:t>Customize this slide to match your practice's </a:t>
            </a:r>
            <a:br>
              <a:rPr lang="en-US" b="1" i="1" dirty="0">
                <a:ea typeface="+mn-lt"/>
                <a:cs typeface="+mn-lt"/>
              </a:rPr>
            </a:br>
            <a:r>
              <a:rPr lang="en-US" b="1" i="1" dirty="0">
                <a:ea typeface="+mn-lt"/>
                <a:cs typeface="+mn-lt"/>
              </a:rPr>
              <a:t>implementation strategy.</a:t>
            </a:r>
            <a:endParaRPr lang="en-US" dirty="0">
              <a:ea typeface="+mn-lt"/>
              <a:cs typeface="+mn-lt"/>
            </a:endParaRPr>
          </a:p>
        </p:txBody>
      </p:sp>
    </p:spTree>
    <p:extLst>
      <p:ext uri="{BB962C8B-B14F-4D97-AF65-F5344CB8AC3E}">
        <p14:creationId xmlns:p14="http://schemas.microsoft.com/office/powerpoint/2010/main" val="4100016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18AD0-F0C9-4499-946E-CA4ECCAAE52A}"/>
              </a:ext>
            </a:extLst>
          </p:cNvPr>
          <p:cNvSpPr>
            <a:spLocks noGrp="1"/>
          </p:cNvSpPr>
          <p:nvPr>
            <p:ph type="title"/>
          </p:nvPr>
        </p:nvSpPr>
        <p:spPr/>
        <p:txBody>
          <a:bodyPr/>
          <a:lstStyle/>
          <a:p>
            <a:r>
              <a:rPr lang="en-US">
                <a:latin typeface="Arial"/>
                <a:cs typeface="Arial"/>
              </a:rPr>
              <a:t>Tips for Success</a:t>
            </a:r>
            <a:endParaRPr lang="en-US"/>
          </a:p>
        </p:txBody>
      </p:sp>
      <p:graphicFrame>
        <p:nvGraphicFramePr>
          <p:cNvPr id="4" name="Diagram 4">
            <a:extLst>
              <a:ext uri="{FF2B5EF4-FFF2-40B4-BE49-F238E27FC236}">
                <a16:creationId xmlns:a16="http://schemas.microsoft.com/office/drawing/2014/main" id="{5618805D-D4A4-4FE3-956F-D220BCE1B08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004327864"/>
              </p:ext>
            </p:extLst>
          </p:nvPr>
        </p:nvGraphicFramePr>
        <p:xfrm>
          <a:off x="457200" y="1792288"/>
          <a:ext cx="8229600" cy="4230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Double Wave 14">
            <a:extLst>
              <a:ext uri="{FF2B5EF4-FFF2-40B4-BE49-F238E27FC236}">
                <a16:creationId xmlns:a16="http://schemas.microsoft.com/office/drawing/2014/main" id="{33F8B83F-50F6-4344-B061-23886FAB4DB6}"/>
              </a:ext>
            </a:extLst>
          </p:cNvPr>
          <p:cNvSpPr/>
          <p:nvPr/>
        </p:nvSpPr>
        <p:spPr>
          <a:xfrm>
            <a:off x="5394955" y="5284455"/>
            <a:ext cx="3291845" cy="147704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algn="ctr">
              <a:spcBef>
                <a:spcPct val="20000"/>
              </a:spcBef>
            </a:pPr>
            <a:r>
              <a:rPr lang="en-US" b="1" i="1">
                <a:ea typeface="+mn-lt"/>
                <a:cs typeface="+mn-lt"/>
              </a:rPr>
              <a:t>Customize this slide to match your practice's </a:t>
            </a:r>
            <a:br>
              <a:rPr lang="en-US" b="1" i="1">
                <a:ea typeface="+mn-lt"/>
                <a:cs typeface="+mn-lt"/>
              </a:rPr>
            </a:br>
            <a:r>
              <a:rPr lang="en-US" b="1" i="1">
                <a:ea typeface="+mn-lt"/>
                <a:cs typeface="+mn-lt"/>
              </a:rPr>
              <a:t>implementation strategy.</a:t>
            </a:r>
            <a:endParaRPr lang="en-US">
              <a:ea typeface="+mn-lt"/>
              <a:cs typeface="+mn-lt"/>
            </a:endParaRPr>
          </a:p>
        </p:txBody>
      </p:sp>
    </p:spTree>
    <p:extLst>
      <p:ext uri="{BB962C8B-B14F-4D97-AF65-F5344CB8AC3E}">
        <p14:creationId xmlns:p14="http://schemas.microsoft.com/office/powerpoint/2010/main" val="180643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92C14-5E94-4202-877F-D01265886D3F}"/>
              </a:ext>
            </a:extLst>
          </p:cNvPr>
          <p:cNvSpPr>
            <a:spLocks noGrp="1"/>
          </p:cNvSpPr>
          <p:nvPr>
            <p:ph type="title"/>
          </p:nvPr>
        </p:nvSpPr>
        <p:spPr/>
        <p:txBody>
          <a:bodyPr>
            <a:noAutofit/>
          </a:bodyPr>
          <a:lstStyle/>
          <a:p>
            <a:r>
              <a:rPr lang="en-US" sz="4400" dirty="0">
                <a:latin typeface="Arial"/>
                <a:cs typeface="Arial"/>
              </a:rPr>
              <a:t>Next Steps: Small Tests </a:t>
            </a:r>
            <a:br>
              <a:rPr lang="en-US" sz="4400" dirty="0">
                <a:latin typeface="Arial"/>
                <a:cs typeface="Arial"/>
              </a:rPr>
            </a:br>
            <a:r>
              <a:rPr lang="en-US" sz="4400" dirty="0">
                <a:latin typeface="Arial"/>
                <a:cs typeface="Arial"/>
              </a:rPr>
              <a:t>of Change</a:t>
            </a:r>
            <a:endParaRPr lang="en-US" sz="4400" dirty="0"/>
          </a:p>
        </p:txBody>
      </p:sp>
      <p:pic>
        <p:nvPicPr>
          <p:cNvPr id="7" name="Picture 7" descr="Two drawings in a column, with the top drawing labeled expectation and the bottom labeled reality. In both drawings a patient is talking to a clinician in a white coat. In the drawing labeled expectation, the patient's conversation bubbles are large and full, representing much conversation. In the drawing labeled reality, the patient's conversation bubbles are small, with a question mark and ellipsis, representing the patient's uncertainty in what to say.">
            <a:extLst>
              <a:ext uri="{FF2B5EF4-FFF2-40B4-BE49-F238E27FC236}">
                <a16:creationId xmlns:a16="http://schemas.microsoft.com/office/drawing/2014/main" id="{3F2596D7-26D1-40A3-8F7B-DBD120CBD20C}"/>
              </a:ext>
            </a:extLst>
          </p:cNvPr>
          <p:cNvPicPr>
            <a:picLocks noGrp="1" noChangeAspect="1"/>
          </p:cNvPicPr>
          <p:nvPr>
            <p:ph sz="half" idx="1"/>
          </p:nvPr>
        </p:nvPicPr>
        <p:blipFill>
          <a:blip r:embed="rId3"/>
          <a:stretch>
            <a:fillRect/>
          </a:stretch>
        </p:blipFill>
        <p:spPr>
          <a:xfrm>
            <a:off x="5577840" y="2056635"/>
            <a:ext cx="3108960" cy="3108960"/>
          </a:xfrm>
        </p:spPr>
      </p:pic>
      <p:sp>
        <p:nvSpPr>
          <p:cNvPr id="4" name="Text Placeholder 3">
            <a:extLst>
              <a:ext uri="{FF2B5EF4-FFF2-40B4-BE49-F238E27FC236}">
                <a16:creationId xmlns:a16="http://schemas.microsoft.com/office/drawing/2014/main" id="{2D08821A-F6F0-4C35-BEB2-181713F776C4}"/>
              </a:ext>
            </a:extLst>
          </p:cNvPr>
          <p:cNvSpPr>
            <a:spLocks noGrp="1"/>
          </p:cNvSpPr>
          <p:nvPr>
            <p:ph sz="half" idx="2"/>
          </p:nvPr>
        </p:nvSpPr>
        <p:spPr>
          <a:xfrm>
            <a:off x="314739" y="1828800"/>
            <a:ext cx="4038600" cy="4297363"/>
          </a:xfrm>
        </p:spPr>
        <p:txBody>
          <a:bodyPr vert="horz" lIns="91440" tIns="45720" rIns="91440" bIns="45720" rtlCol="0" anchor="t">
            <a:noAutofit/>
          </a:bodyPr>
          <a:lstStyle/>
          <a:p>
            <a:pPr marL="285750" indent="-285750">
              <a:buChar char="•"/>
            </a:pPr>
            <a:r>
              <a:rPr lang="en-US" sz="2000" dirty="0">
                <a:cs typeface="Calibri"/>
              </a:rPr>
              <a:t>Try giving the first minute of your encounter to the patient for the next 2 weeks.</a:t>
            </a:r>
          </a:p>
          <a:p>
            <a:pPr marL="285750" indent="-285750">
              <a:buChar char="•"/>
            </a:pPr>
            <a:r>
              <a:rPr lang="en-US" sz="2000" dirty="0">
                <a:cs typeface="Calibri"/>
              </a:rPr>
              <a:t>This will take some adjustments for you and your patient. </a:t>
            </a:r>
          </a:p>
          <a:p>
            <a:pPr marL="285750" indent="-285750">
              <a:buChar char="•"/>
            </a:pPr>
            <a:r>
              <a:rPr lang="en-US" sz="2000" dirty="0">
                <a:cs typeface="Calibri"/>
              </a:rPr>
              <a:t>Give it time.</a:t>
            </a:r>
          </a:p>
          <a:p>
            <a:pPr marL="285750" indent="-285750">
              <a:buChar char="•"/>
            </a:pPr>
            <a:r>
              <a:rPr lang="en-US" sz="2000" dirty="0">
                <a:cs typeface="Calibri"/>
              </a:rPr>
              <a:t>Practice the listening and reflective practice skills we have discussed today.</a:t>
            </a:r>
          </a:p>
          <a:p>
            <a:pPr marL="285750" indent="-285750">
              <a:buChar char="•"/>
            </a:pPr>
            <a:r>
              <a:rPr lang="en-US" sz="2000" dirty="0">
                <a:cs typeface="Calibri"/>
              </a:rPr>
              <a:t>Let's debrief during our next meeting.</a:t>
            </a:r>
          </a:p>
        </p:txBody>
      </p:sp>
      <p:sp>
        <p:nvSpPr>
          <p:cNvPr id="3" name="Double Wave 2">
            <a:extLst>
              <a:ext uri="{FF2B5EF4-FFF2-40B4-BE49-F238E27FC236}">
                <a16:creationId xmlns:a16="http://schemas.microsoft.com/office/drawing/2014/main" id="{BBDAAC50-A18F-45A9-9865-0C96325E5958}"/>
              </a:ext>
            </a:extLst>
          </p:cNvPr>
          <p:cNvSpPr/>
          <p:nvPr/>
        </p:nvSpPr>
        <p:spPr>
          <a:xfrm>
            <a:off x="5394955" y="5285267"/>
            <a:ext cx="3291845" cy="1477040"/>
          </a:xfrm>
          <a:prstGeom prst="doubleWave">
            <a:avLst/>
          </a:prstGeom>
          <a:solidFill>
            <a:srgbClr val="7030A0"/>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342900" algn="ctr">
              <a:spcBef>
                <a:spcPct val="20000"/>
              </a:spcBef>
            </a:pPr>
            <a:r>
              <a:rPr lang="en-US" b="1" i="1">
                <a:ea typeface="+mn-lt"/>
                <a:cs typeface="+mn-lt"/>
              </a:rPr>
              <a:t>Customize this slide to match your practice's </a:t>
            </a:r>
            <a:br>
              <a:rPr lang="en-US" b="1" i="1">
                <a:ea typeface="+mn-lt"/>
                <a:cs typeface="+mn-lt"/>
              </a:rPr>
            </a:br>
            <a:r>
              <a:rPr lang="en-US" b="1" i="1">
                <a:ea typeface="+mn-lt"/>
                <a:cs typeface="+mn-lt"/>
              </a:rPr>
              <a:t>implementation strategy.</a:t>
            </a:r>
            <a:endParaRPr lang="en-US">
              <a:ea typeface="+mn-lt"/>
              <a:cs typeface="+mn-lt"/>
            </a:endParaRPr>
          </a:p>
        </p:txBody>
      </p:sp>
    </p:spTree>
    <p:extLst>
      <p:ext uri="{BB962C8B-B14F-4D97-AF65-F5344CB8AC3E}">
        <p14:creationId xmlns:p14="http://schemas.microsoft.com/office/powerpoint/2010/main" val="221818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287B178-5C17-4180-9001-3375A291B2F7}"/>
              </a:ext>
            </a:extLst>
          </p:cNvPr>
          <p:cNvSpPr>
            <a:spLocks noGrp="1"/>
          </p:cNvSpPr>
          <p:nvPr>
            <p:ph type="body" idx="1"/>
          </p:nvPr>
        </p:nvSpPr>
        <p:spPr/>
        <p:txBody>
          <a:bodyPr/>
          <a:lstStyle/>
          <a:p>
            <a:endParaRPr lang="en-US"/>
          </a:p>
        </p:txBody>
      </p:sp>
      <p:sp>
        <p:nvSpPr>
          <p:cNvPr id="5" name="Title 4">
            <a:extLst>
              <a:ext uri="{FF2B5EF4-FFF2-40B4-BE49-F238E27FC236}">
                <a16:creationId xmlns:a16="http://schemas.microsoft.com/office/drawing/2014/main" id="{B95EBB8C-E11D-44E7-985A-42FAB9E31DEB}"/>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436712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4294-FFA3-47AA-964E-103C49A5F1F8}"/>
              </a:ext>
            </a:extLst>
          </p:cNvPr>
          <p:cNvSpPr>
            <a:spLocks noGrp="1"/>
          </p:cNvSpPr>
          <p:nvPr>
            <p:ph type="ctrTitle"/>
          </p:nvPr>
        </p:nvSpPr>
        <p:spPr>
          <a:xfrm>
            <a:off x="685800" y="2971800"/>
            <a:ext cx="7772400" cy="1470025"/>
          </a:xfrm>
        </p:spPr>
        <p:txBody>
          <a:bodyPr>
            <a:normAutofit fontScale="90000"/>
          </a:bodyPr>
          <a:lstStyle/>
          <a:p>
            <a:r>
              <a:rPr lang="en-US" dirty="0">
                <a:latin typeface="Arial"/>
                <a:cs typeface="Arial"/>
              </a:rPr>
              <a:t>"</a:t>
            </a:r>
            <a:r>
              <a:rPr lang="en-US" i="1" dirty="0">
                <a:latin typeface="Arial"/>
                <a:cs typeface="Arial"/>
              </a:rPr>
              <a:t>Just listen to your patient, he is telling you the diagnosis."</a:t>
            </a:r>
            <a:r>
              <a:rPr lang="en-US" i="1" baseline="30000" dirty="0">
                <a:latin typeface="Arial"/>
                <a:cs typeface="Arial"/>
              </a:rPr>
              <a:t>1</a:t>
            </a:r>
            <a:endParaRPr lang="en-US" i="1" baseline="30000" dirty="0"/>
          </a:p>
        </p:txBody>
      </p:sp>
      <p:sp>
        <p:nvSpPr>
          <p:cNvPr id="3" name="Content Placeholder 2">
            <a:extLst>
              <a:ext uri="{FF2B5EF4-FFF2-40B4-BE49-F238E27FC236}">
                <a16:creationId xmlns:a16="http://schemas.microsoft.com/office/drawing/2014/main" id="{9AB79476-A161-4604-A0BC-1B0BBAAA5736}"/>
              </a:ext>
            </a:extLst>
          </p:cNvPr>
          <p:cNvSpPr>
            <a:spLocks noGrp="1"/>
          </p:cNvSpPr>
          <p:nvPr>
            <p:ph type="subTitle" idx="1"/>
          </p:nvPr>
        </p:nvSpPr>
        <p:spPr>
          <a:xfrm>
            <a:off x="1371600" y="4724400"/>
            <a:ext cx="6400800" cy="838200"/>
          </a:xfrm>
        </p:spPr>
        <p:txBody>
          <a:bodyPr vert="horz" lIns="91440" tIns="45720" rIns="91440" bIns="45720" rtlCol="0" anchor="t">
            <a:normAutofit/>
          </a:bodyPr>
          <a:lstStyle/>
          <a:p>
            <a:r>
              <a:rPr lang="en-US">
                <a:cs typeface="Calibri"/>
              </a:rPr>
              <a:t>- Sir William Osler</a:t>
            </a:r>
            <a:endParaRPr lang="en-US"/>
          </a:p>
        </p:txBody>
      </p:sp>
    </p:spTree>
    <p:extLst>
      <p:ext uri="{BB962C8B-B14F-4D97-AF65-F5344CB8AC3E}">
        <p14:creationId xmlns:p14="http://schemas.microsoft.com/office/powerpoint/2010/main" val="357502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DA04-E547-4121-AB36-A0E6BBF95CF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BB8F0FB-FC2F-4949-B1DA-990D0CE0A6E0}"/>
              </a:ext>
            </a:extLst>
          </p:cNvPr>
          <p:cNvSpPr>
            <a:spLocks noGrp="1"/>
          </p:cNvSpPr>
          <p:nvPr>
            <p:ph idx="1"/>
          </p:nvPr>
        </p:nvSpPr>
        <p:spPr>
          <a:xfrm>
            <a:off x="457200" y="1828800"/>
            <a:ext cx="8229600" cy="4327451"/>
          </a:xfrm>
        </p:spPr>
        <p:txBody>
          <a:bodyPr>
            <a:noAutofit/>
          </a:bodyPr>
          <a:lstStyle/>
          <a:p>
            <a:pPr marL="339725" indent="-339725">
              <a:spcBef>
                <a:spcPts val="0"/>
              </a:spcBef>
              <a:buFont typeface="+mj-lt"/>
              <a:buAutoNum type="arabicPeriod"/>
            </a:pPr>
            <a:r>
              <a:rPr lang="en-US" sz="1400" dirty="0"/>
              <a:t>Bliss M. William Osler: A Life in Medicine. Oxford, UK: Oxford University Press; 2000.</a:t>
            </a:r>
          </a:p>
          <a:p>
            <a:pPr marL="339725" lvl="0" indent="-339725">
              <a:spcBef>
                <a:spcPts val="0"/>
              </a:spcBef>
              <a:buFont typeface="+mj-lt"/>
              <a:buAutoNum type="arabicPeriod"/>
            </a:pPr>
            <a:r>
              <a:rPr lang="en-US" sz="1400" spc="-10" dirty="0"/>
              <a:t>Singh Ospina N, Phillips KA, Rodriguez-Gutierrez R, Castaneda-</a:t>
            </a:r>
            <a:r>
              <a:rPr lang="en-US" sz="1400" spc="-10" dirty="0" err="1"/>
              <a:t>Guarderas</a:t>
            </a:r>
            <a:r>
              <a:rPr lang="en-US" sz="1400" spc="-10" dirty="0"/>
              <a:t> A, </a:t>
            </a:r>
            <a:r>
              <a:rPr lang="en-US" sz="1400" spc="-10" dirty="0" err="1"/>
              <a:t>Gionfriddo</a:t>
            </a:r>
            <a:r>
              <a:rPr lang="en-US" sz="1400" spc="-10" dirty="0"/>
              <a:t> MR, Branda ME, </a:t>
            </a:r>
            <a:r>
              <a:rPr lang="en-US" sz="1400" spc="-10" dirty="0" err="1"/>
              <a:t>Montori</a:t>
            </a:r>
            <a:r>
              <a:rPr lang="en-US" sz="1400" spc="-10" dirty="0"/>
              <a:t> VM. Eliciting the patient’s agenda - secondary analysis of recorded clinical encounters. J Gen Intern Med. 2019;34(1):36-40. </a:t>
            </a:r>
            <a:r>
              <a:rPr lang="en-US" sz="1400" spc="-10" dirty="0">
                <a:hlinkClick r:id="rId3"/>
              </a:rPr>
              <a:t>https://www.ncbi.nlm.nih.gov/pmc/articles/PMC6318197/</a:t>
            </a:r>
            <a:r>
              <a:rPr lang="en-US" sz="1400" spc="-10" dirty="0"/>
              <a:t>. Accessed July 19, 2021.</a:t>
            </a:r>
          </a:p>
          <a:p>
            <a:pPr marL="339725" lvl="0" indent="-339725">
              <a:spcBef>
                <a:spcPts val="0"/>
              </a:spcBef>
              <a:buFont typeface="+mj-lt"/>
              <a:buAutoNum type="arabicPeriod"/>
            </a:pPr>
            <a:r>
              <a:rPr lang="en-US" sz="1400" dirty="0"/>
              <a:t>Shields CG, Epstein RM, </a:t>
            </a:r>
            <a:r>
              <a:rPr lang="en-US" sz="1400" dirty="0" err="1"/>
              <a:t>Fiscella</a:t>
            </a:r>
            <a:r>
              <a:rPr lang="en-US" sz="1400" dirty="0"/>
              <a:t> K, Franks P, McCann R, McCormick K, </a:t>
            </a:r>
            <a:r>
              <a:rPr lang="en-US" sz="1400" dirty="0" err="1"/>
              <a:t>Mallinger</a:t>
            </a:r>
            <a:r>
              <a:rPr lang="en-US" sz="1400" dirty="0"/>
              <a:t> JB. Influence of accompanied encounters on patient-centeredness with older patients. J Am Board Fam </a:t>
            </a:r>
            <a:r>
              <a:rPr lang="en-US" sz="1400" dirty="0" err="1"/>
              <a:t>Pract</a:t>
            </a:r>
            <a:r>
              <a:rPr lang="en-US" sz="1400" dirty="0"/>
              <a:t>. 2005;18(5):344-54. </a:t>
            </a:r>
            <a:r>
              <a:rPr lang="en-US" sz="1400" dirty="0">
                <a:hlinkClick r:id="rId4"/>
              </a:rPr>
              <a:t>https://www.jabfm.org/content/18/5/344.long</a:t>
            </a:r>
            <a:r>
              <a:rPr lang="en-US" sz="1400" dirty="0"/>
              <a:t>. Accessed July 19, 2021.</a:t>
            </a:r>
          </a:p>
          <a:p>
            <a:pPr marL="339725" lvl="0" indent="-339725">
              <a:spcBef>
                <a:spcPts val="0"/>
              </a:spcBef>
              <a:buFont typeface="+mj-lt"/>
              <a:buAutoNum type="arabicPeriod"/>
            </a:pPr>
            <a:r>
              <a:rPr lang="en-US" sz="1400" dirty="0"/>
              <a:t>Singh H, Giardina TD, Meyer AN, </a:t>
            </a:r>
            <a:r>
              <a:rPr lang="en-US" sz="1400" dirty="0" err="1"/>
              <a:t>Forjuoh</a:t>
            </a:r>
            <a:r>
              <a:rPr lang="en-US" sz="1400" dirty="0"/>
              <a:t> SN, Reis MD, Thomas EJ. Types and origins of diagnostic errors in primary care settings. JAMA Intern Med. 2013;173(6):418-425. </a:t>
            </a:r>
            <a:r>
              <a:rPr lang="en-US" sz="1400" dirty="0">
                <a:hlinkClick r:id="rId5"/>
              </a:rPr>
              <a:t>https://www.ncbi.nlm.nih.gov/pmc/articles/PMC3690001/</a:t>
            </a:r>
            <a:r>
              <a:rPr lang="en-US" sz="1400" dirty="0"/>
              <a:t>. Accessed July 19, 2021.</a:t>
            </a:r>
          </a:p>
          <a:p>
            <a:pPr marL="339725" lvl="0" indent="-339725">
              <a:spcBef>
                <a:spcPts val="0"/>
              </a:spcBef>
              <a:buFont typeface="+mj-lt"/>
              <a:buAutoNum type="arabicPeriod"/>
            </a:pPr>
            <a:r>
              <a:rPr lang="en-US" sz="1400" dirty="0"/>
              <a:t>Committee on Diagnostic Error in Health Care; Board on Health Care Services; Institute of Medicine; The National Academies of Sciences, Engineering, and Medicine. Improving Diagnosis in Health Care. Balogh EP, Miller BT, Ball JR, eds. Washington, DC: National Academies Press; 2015. </a:t>
            </a:r>
            <a:r>
              <a:rPr lang="en-US" sz="1400" dirty="0">
                <a:hlinkClick r:id="rId6"/>
              </a:rPr>
              <a:t>https://www.ncbi.nlm.nih.gov/books/NBK338596/</a:t>
            </a:r>
            <a:r>
              <a:rPr lang="en-US" sz="1400" dirty="0"/>
              <a:t>. Accessed July 19, 2021.</a:t>
            </a:r>
          </a:p>
          <a:p>
            <a:pPr marL="339725" lvl="0" indent="-339725">
              <a:spcBef>
                <a:spcPts val="0"/>
              </a:spcBef>
              <a:buFont typeface="+mj-lt"/>
              <a:buAutoNum type="arabicPeriod"/>
            </a:pPr>
            <a:r>
              <a:rPr lang="en-US" sz="1400" dirty="0"/>
              <a:t>Bartels J, </a:t>
            </a:r>
            <a:r>
              <a:rPr lang="en-US" sz="1400" dirty="0" err="1"/>
              <a:t>Rodenbach</a:t>
            </a:r>
            <a:r>
              <a:rPr lang="en-US" sz="1400" dirty="0"/>
              <a:t> R, </a:t>
            </a:r>
            <a:r>
              <a:rPr lang="en-US" sz="1400" dirty="0" err="1"/>
              <a:t>Ciesinski</a:t>
            </a:r>
            <a:r>
              <a:rPr lang="en-US" sz="1400" dirty="0"/>
              <a:t> K, Gramling R, </a:t>
            </a:r>
            <a:r>
              <a:rPr lang="en-US" sz="1400" dirty="0" err="1"/>
              <a:t>Fiscella</a:t>
            </a:r>
            <a:r>
              <a:rPr lang="en-US" sz="1400" dirty="0"/>
              <a:t> K, Epstein R. Eloquent silences: a musical and lexical analysis of conversation between oncologists and their patients. Patient Educ </a:t>
            </a:r>
            <a:r>
              <a:rPr lang="en-US" sz="1400" dirty="0" err="1"/>
              <a:t>Couns</a:t>
            </a:r>
            <a:r>
              <a:rPr lang="en-US" sz="1400" dirty="0"/>
              <a:t>. 2016 Oct;99(10):1584-94. </a:t>
            </a:r>
            <a:r>
              <a:rPr lang="en-US" sz="1400" dirty="0">
                <a:hlinkClick r:id="rId7"/>
              </a:rPr>
              <a:t>https://www.ncbi.nlm.nih.gov/pmc/articles/PMC6100772/</a:t>
            </a:r>
            <a:r>
              <a:rPr lang="en-US" sz="1400" dirty="0"/>
              <a:t>. Accessed July 19, 2021.</a:t>
            </a:r>
          </a:p>
          <a:p>
            <a:pPr marL="339725" indent="-339725">
              <a:spcBef>
                <a:spcPts val="0"/>
              </a:spcBef>
              <a:buFont typeface="+mj-lt"/>
              <a:buAutoNum type="arabicPeriod"/>
            </a:pPr>
            <a:r>
              <a:rPr lang="en-US" sz="1400" dirty="0" err="1"/>
              <a:t>Ofri</a:t>
            </a:r>
            <a:r>
              <a:rPr lang="en-US" sz="1400" dirty="0"/>
              <a:t> D, </a:t>
            </a:r>
            <a:r>
              <a:rPr lang="en-US" sz="1400" dirty="0" err="1"/>
              <a:t>Trimboli</a:t>
            </a:r>
            <a:r>
              <a:rPr lang="en-US" sz="1400" dirty="0"/>
              <a:t> O. Deep Listening: Impact Beyond Words - Why Your Doctor Needs To Listen Deeply. https://www.oscartrimboli.com/podcast/044/. Accessed July 19, 2021.</a:t>
            </a:r>
          </a:p>
          <a:p>
            <a:pPr marL="339725" lvl="0" indent="-339725">
              <a:spcBef>
                <a:spcPts val="0"/>
              </a:spcBef>
              <a:buFont typeface="+mj-lt"/>
              <a:buAutoNum type="arabicPeriod"/>
            </a:pPr>
            <a:endParaRPr lang="en-US" sz="1400" dirty="0"/>
          </a:p>
          <a:p>
            <a:pPr lvl="0"/>
            <a:endParaRPr lang="en-US" sz="1400" dirty="0"/>
          </a:p>
        </p:txBody>
      </p:sp>
    </p:spTree>
    <p:extLst>
      <p:ext uri="{BB962C8B-B14F-4D97-AF65-F5344CB8AC3E}">
        <p14:creationId xmlns:p14="http://schemas.microsoft.com/office/powerpoint/2010/main" val="226139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DA04-E547-4121-AB36-A0E6BBF95CF8}"/>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ABB8F0FB-FC2F-4949-B1DA-990D0CE0A6E0}"/>
              </a:ext>
            </a:extLst>
          </p:cNvPr>
          <p:cNvSpPr>
            <a:spLocks noGrp="1"/>
          </p:cNvSpPr>
          <p:nvPr>
            <p:ph idx="1"/>
          </p:nvPr>
        </p:nvSpPr>
        <p:spPr>
          <a:xfrm>
            <a:off x="457200" y="1828800"/>
            <a:ext cx="8229600" cy="4230623"/>
          </a:xfrm>
        </p:spPr>
        <p:txBody>
          <a:bodyPr>
            <a:noAutofit/>
          </a:bodyPr>
          <a:lstStyle/>
          <a:p>
            <a:pPr lvl="0">
              <a:spcBef>
                <a:spcPts val="0"/>
              </a:spcBef>
              <a:buFont typeface="+mj-lt"/>
              <a:buAutoNum type="arabicPeriod" startAt="8"/>
            </a:pPr>
            <a:r>
              <a:rPr lang="en-US" sz="1400" dirty="0" err="1"/>
              <a:t>Zulman</a:t>
            </a:r>
            <a:r>
              <a:rPr lang="en-US" sz="1400" dirty="0"/>
              <a:t> DM, </a:t>
            </a:r>
            <a:r>
              <a:rPr lang="en-US" sz="1400" dirty="0" err="1"/>
              <a:t>Haverfield</a:t>
            </a:r>
            <a:r>
              <a:rPr lang="en-US" sz="1400" dirty="0"/>
              <a:t> MC, Shaw JG, Brown-Johnson CG, Schwartz R, Tierney AA, </a:t>
            </a:r>
            <a:r>
              <a:rPr lang="en-US" sz="1400" dirty="0" err="1"/>
              <a:t>Zionts</a:t>
            </a:r>
            <a:r>
              <a:rPr lang="en-US" sz="1400" dirty="0"/>
              <a:t> DL, </a:t>
            </a:r>
            <a:r>
              <a:rPr lang="en-US" sz="1400" dirty="0" err="1"/>
              <a:t>Safaeinili</a:t>
            </a:r>
            <a:r>
              <a:rPr lang="en-US" sz="1400" dirty="0"/>
              <a:t> N, Fischer M, </a:t>
            </a:r>
            <a:r>
              <a:rPr lang="en-US" sz="1400" dirty="0" err="1"/>
              <a:t>Thadaney</a:t>
            </a:r>
            <a:r>
              <a:rPr lang="en-US" sz="1400" dirty="0"/>
              <a:t> </a:t>
            </a:r>
            <a:r>
              <a:rPr lang="en-US" sz="1400" dirty="0" err="1"/>
              <a:t>Israni</a:t>
            </a:r>
            <a:r>
              <a:rPr lang="en-US" sz="1400" dirty="0"/>
              <a:t> S, Asch SM, </a:t>
            </a:r>
            <a:r>
              <a:rPr lang="en-US" sz="1400" dirty="0" err="1"/>
              <a:t>Verghese</a:t>
            </a:r>
            <a:r>
              <a:rPr lang="en-US" sz="1400" dirty="0"/>
              <a:t> A. Practices to foster physician presence and connection with patients in the clinical encounter. JAMA. 2020 Jan 7;323(1):70-81. Erratum in: JAMA. 2020 Mar 17;323(11):1098. </a:t>
            </a:r>
            <a:r>
              <a:rPr lang="en-US" sz="1400" dirty="0">
                <a:hlinkClick r:id="rId3"/>
              </a:rPr>
              <a:t>https://pubmed.ncbi.nlm.nih.gov/31910284/</a:t>
            </a:r>
            <a:r>
              <a:rPr lang="en-US" sz="1400" dirty="0"/>
              <a:t>. Accessed July 19, 2021.</a:t>
            </a:r>
          </a:p>
          <a:p>
            <a:pPr marL="339725" lvl="0" indent="-339725">
              <a:spcBef>
                <a:spcPts val="0"/>
              </a:spcBef>
              <a:buFont typeface="+mj-lt"/>
              <a:buAutoNum type="arabicPeriod" startAt="8"/>
            </a:pPr>
            <a:r>
              <a:rPr lang="en-US" sz="1400" dirty="0"/>
              <a:t>Goss AL. How becoming a doctor made me a worse listener. JAMA. 2020;323(11):1041. </a:t>
            </a:r>
            <a:r>
              <a:rPr lang="en-US" sz="1400" dirty="0">
                <a:hlinkClick r:id="rId4"/>
              </a:rPr>
              <a:t>https://doi.org/10.1001/jama.2020.2051</a:t>
            </a:r>
            <a:r>
              <a:rPr lang="en-US" sz="1400" dirty="0"/>
              <a:t>. Accessed July 19, 2021.</a:t>
            </a:r>
          </a:p>
          <a:p>
            <a:pPr marL="339725" lvl="0" indent="-339725">
              <a:spcBef>
                <a:spcPts val="0"/>
              </a:spcBef>
              <a:buFont typeface="+mj-lt"/>
              <a:buAutoNum type="arabicPeriod" startAt="8"/>
            </a:pPr>
            <a:r>
              <a:rPr lang="en-US" sz="1400" dirty="0" err="1"/>
              <a:t>Swendiman</a:t>
            </a:r>
            <a:r>
              <a:rPr lang="en-US" sz="1400" dirty="0"/>
              <a:t> RA. Deep listening. </a:t>
            </a:r>
            <a:r>
              <a:rPr lang="en-US" sz="1400" dirty="0" err="1"/>
              <a:t>Acad</a:t>
            </a:r>
            <a:r>
              <a:rPr lang="en-US" sz="1400" dirty="0"/>
              <a:t> Med. 2014;89(6):950. </a:t>
            </a:r>
            <a:r>
              <a:rPr lang="en-US" sz="1400" dirty="0">
                <a:hlinkClick r:id="rId5"/>
              </a:rPr>
              <a:t>https://doi.org/10.1097/ACM.0000000000000238</a:t>
            </a:r>
            <a:r>
              <a:rPr lang="en-US" sz="1400" dirty="0"/>
              <a:t>. Accessed July 19, 2021.</a:t>
            </a:r>
          </a:p>
          <a:p>
            <a:pPr marL="339725" lvl="0" indent="-339725">
              <a:spcBef>
                <a:spcPts val="0"/>
              </a:spcBef>
              <a:buFont typeface="+mj-lt"/>
              <a:buAutoNum type="arabicPeriod" startAt="8"/>
            </a:pPr>
            <a:r>
              <a:rPr lang="en-US" sz="1400" spc="-10" dirty="0"/>
              <a:t>Doyle A. Important Active Listening Skills and Techniques. New York, NY: The Balance Careers; 2019. https://www.thebalancecareers.com/active-listening-skills-with-examples-2059684. Accessed July 19, 2021.</a:t>
            </a:r>
          </a:p>
          <a:p>
            <a:pPr marL="339725" lvl="0" indent="-339725">
              <a:spcBef>
                <a:spcPts val="0"/>
              </a:spcBef>
              <a:buFont typeface="+mj-lt"/>
              <a:buAutoNum type="arabicPeriod" startAt="8"/>
            </a:pPr>
            <a:r>
              <a:rPr lang="en-US" sz="1400" dirty="0"/>
              <a:t>Schwartz A, Weiner SJ, Weaver F, </a:t>
            </a:r>
            <a:r>
              <a:rPr lang="en-US" sz="1400" dirty="0" err="1"/>
              <a:t>Yudkowsky</a:t>
            </a:r>
            <a:r>
              <a:rPr lang="en-US" sz="1400" dirty="0"/>
              <a:t> R, Sharma G, </a:t>
            </a:r>
            <a:r>
              <a:rPr lang="en-US" sz="1400" dirty="0" err="1"/>
              <a:t>Binns-Calvey</a:t>
            </a:r>
            <a:r>
              <a:rPr lang="en-US" sz="1400" dirty="0"/>
              <a:t> A, </a:t>
            </a:r>
            <a:r>
              <a:rPr lang="en-US" sz="1400" dirty="0" err="1"/>
              <a:t>Preyss</a:t>
            </a:r>
            <a:r>
              <a:rPr lang="en-US" sz="1400" dirty="0"/>
              <a:t> B, Jordan N. Uncharted territory: measuring costs of diagnostic errors outside the medical record. BMJ Qual </a:t>
            </a:r>
            <a:r>
              <a:rPr lang="en-US" sz="1400" dirty="0" err="1"/>
              <a:t>Saf</a:t>
            </a:r>
            <a:r>
              <a:rPr lang="en-US" sz="1400" dirty="0"/>
              <a:t>. 2012;21(11):918-24. </a:t>
            </a:r>
            <a:r>
              <a:rPr lang="en-US" sz="1400" dirty="0">
                <a:hlinkClick r:id="rId6"/>
              </a:rPr>
              <a:t>https://pubmed.ncbi.nlm.nih.gov/22773889/</a:t>
            </a:r>
            <a:r>
              <a:rPr lang="en-US" sz="1400" dirty="0"/>
              <a:t>. Accessed July 19, 2021.</a:t>
            </a:r>
          </a:p>
          <a:p>
            <a:pPr marL="339725" lvl="0" indent="-339725">
              <a:spcBef>
                <a:spcPts val="0"/>
              </a:spcBef>
              <a:buFont typeface="+mj-lt"/>
              <a:buAutoNum type="arabicPeriod" startAt="8"/>
            </a:pPr>
            <a:r>
              <a:rPr lang="en-US" sz="1400" dirty="0"/>
              <a:t>Weiner SJ, Schwartz A, Weaver F, Goldberg J, </a:t>
            </a:r>
            <a:r>
              <a:rPr lang="en-US" sz="1400" dirty="0" err="1"/>
              <a:t>Yudkowsky</a:t>
            </a:r>
            <a:r>
              <a:rPr lang="en-US" sz="1400" dirty="0"/>
              <a:t> R, Sharma G, </a:t>
            </a:r>
            <a:r>
              <a:rPr lang="en-US" sz="1400" dirty="0" err="1"/>
              <a:t>Binns-Calvey</a:t>
            </a:r>
            <a:r>
              <a:rPr lang="en-US" sz="1400" dirty="0"/>
              <a:t> A, </a:t>
            </a:r>
            <a:r>
              <a:rPr lang="en-US" sz="1400" dirty="0" err="1"/>
              <a:t>Preyss</a:t>
            </a:r>
            <a:r>
              <a:rPr lang="en-US" sz="1400" dirty="0"/>
              <a:t> B, </a:t>
            </a:r>
            <a:r>
              <a:rPr lang="en-US" sz="1400" dirty="0" err="1"/>
              <a:t>Schapira</a:t>
            </a:r>
            <a:r>
              <a:rPr lang="en-US" sz="1400" dirty="0"/>
              <a:t> MM, </a:t>
            </a:r>
            <a:r>
              <a:rPr lang="en-US" sz="1400" dirty="0" err="1"/>
              <a:t>Persell</a:t>
            </a:r>
            <a:r>
              <a:rPr lang="en-US" sz="1400" dirty="0"/>
              <a:t> SD, Jacobs E, Abrams RI. Contextual errors and failures in individualizing patient care: A multicenter study. Ann Intern Med. 2010;153(2):69-75. </a:t>
            </a:r>
            <a:r>
              <a:rPr lang="en-US" sz="1400" dirty="0">
                <a:hlinkClick r:id="rId7"/>
              </a:rPr>
              <a:t>https://www.acpjournals.org/doi/10.7326/0003-4819-153-2-201007200-00002</a:t>
            </a:r>
            <a:r>
              <a:rPr lang="en-US" sz="1400" dirty="0"/>
              <a:t>. Accessed July 19, 2021.</a:t>
            </a:r>
          </a:p>
          <a:p>
            <a:pPr lvl="0"/>
            <a:endParaRPr lang="en-US" sz="1400" dirty="0"/>
          </a:p>
        </p:txBody>
      </p:sp>
    </p:spTree>
    <p:extLst>
      <p:ext uri="{BB962C8B-B14F-4D97-AF65-F5344CB8AC3E}">
        <p14:creationId xmlns:p14="http://schemas.microsoft.com/office/powerpoint/2010/main" val="470285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70BF7-08F4-4128-9AB0-68FFE064BFB5}"/>
              </a:ext>
            </a:extLst>
          </p:cNvPr>
          <p:cNvSpPr>
            <a:spLocks noGrp="1"/>
          </p:cNvSpPr>
          <p:nvPr>
            <p:ph type="title"/>
          </p:nvPr>
        </p:nvSpPr>
        <p:spPr>
          <a:xfrm>
            <a:off x="478536" y="263653"/>
            <a:ext cx="8229600" cy="1143000"/>
          </a:xfrm>
        </p:spPr>
        <p:txBody>
          <a:bodyPr>
            <a:normAutofit/>
          </a:bodyPr>
          <a:lstStyle/>
          <a:p>
            <a:r>
              <a:rPr lang="en-US" dirty="0">
                <a:latin typeface="Arial"/>
                <a:cs typeface="Arial"/>
              </a:rPr>
              <a:t>Reasons for Diagnostic Error</a:t>
            </a:r>
            <a:endParaRPr lang="en-US" strike="sngStrike" dirty="0"/>
          </a:p>
        </p:txBody>
      </p:sp>
      <p:sp>
        <p:nvSpPr>
          <p:cNvPr id="8" name="TextBox 7">
            <a:extLst>
              <a:ext uri="{FF2B5EF4-FFF2-40B4-BE49-F238E27FC236}">
                <a16:creationId xmlns:a16="http://schemas.microsoft.com/office/drawing/2014/main" id="{0379E353-14B8-4C5C-899A-50263CEB5EE0}"/>
              </a:ext>
            </a:extLst>
          </p:cNvPr>
          <p:cNvSpPr txBox="1"/>
          <p:nvPr/>
        </p:nvSpPr>
        <p:spPr>
          <a:xfrm>
            <a:off x="222308" y="1847675"/>
            <a:ext cx="240764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Patients are interrupted when telling their illness story to providers within </a:t>
            </a:r>
            <a:r>
              <a:rPr lang="en-US" b="1" dirty="0"/>
              <a:t>11-18</a:t>
            </a:r>
            <a:r>
              <a:rPr lang="en-US" dirty="0"/>
              <a:t> seconds.</a:t>
            </a:r>
            <a:r>
              <a:rPr lang="en-US" baseline="30000" dirty="0"/>
              <a:t>2,3</a:t>
            </a:r>
          </a:p>
        </p:txBody>
      </p:sp>
      <p:pic>
        <p:nvPicPr>
          <p:cNvPr id="6" name="Picture 6" descr="A stopwatch">
            <a:extLst>
              <a:ext uri="{FF2B5EF4-FFF2-40B4-BE49-F238E27FC236}">
                <a16:creationId xmlns:a16="http://schemas.microsoft.com/office/drawing/2014/main" id="{ABD34C4F-3885-4ED3-A456-6F732008C447}"/>
              </a:ext>
            </a:extLst>
          </p:cNvPr>
          <p:cNvPicPr>
            <a:picLocks noChangeAspect="1"/>
          </p:cNvPicPr>
          <p:nvPr/>
        </p:nvPicPr>
        <p:blipFill>
          <a:blip r:embed="rId3"/>
          <a:stretch>
            <a:fillRect/>
          </a:stretch>
        </p:blipFill>
        <p:spPr>
          <a:xfrm>
            <a:off x="218245" y="3360011"/>
            <a:ext cx="2258473" cy="2258473"/>
          </a:xfrm>
          <a:prstGeom prst="rect">
            <a:avLst/>
          </a:prstGeom>
        </p:spPr>
      </p:pic>
      <p:sp>
        <p:nvSpPr>
          <p:cNvPr id="13" name="TextBox 12">
            <a:extLst>
              <a:ext uri="{FF2B5EF4-FFF2-40B4-BE49-F238E27FC236}">
                <a16:creationId xmlns:a16="http://schemas.microsoft.com/office/drawing/2014/main" id="{33C3FBCD-798E-4ADB-8DB8-E42C3A4AFA00}"/>
              </a:ext>
            </a:extLst>
          </p:cNvPr>
          <p:cNvSpPr txBox="1"/>
          <p:nvPr/>
        </p:nvSpPr>
        <p:spPr>
          <a:xfrm>
            <a:off x="2997229" y="1843743"/>
            <a:ext cx="298438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breakdown in collaborative communication may result in assumptions and premature closure.</a:t>
            </a:r>
            <a:r>
              <a:rPr lang="en-US" baseline="30000" dirty="0"/>
              <a:t>4</a:t>
            </a:r>
            <a:endParaRPr lang="en-US" baseline="30000" dirty="0">
              <a:cs typeface="Calibri"/>
            </a:endParaRPr>
          </a:p>
        </p:txBody>
      </p:sp>
      <p:pic>
        <p:nvPicPr>
          <p:cNvPr id="11" name="Picture 11" descr="Icon with two bulleted lists separated by an inequality sign, representing a breakdown in communication">
            <a:extLst>
              <a:ext uri="{FF2B5EF4-FFF2-40B4-BE49-F238E27FC236}">
                <a16:creationId xmlns:a16="http://schemas.microsoft.com/office/drawing/2014/main" id="{C2A6B07F-84EA-4491-997B-C7EE79B795CC}"/>
              </a:ext>
            </a:extLst>
          </p:cNvPr>
          <p:cNvPicPr>
            <a:picLocks noChangeAspect="1"/>
          </p:cNvPicPr>
          <p:nvPr/>
        </p:nvPicPr>
        <p:blipFill>
          <a:blip r:embed="rId4"/>
          <a:stretch>
            <a:fillRect/>
          </a:stretch>
        </p:blipFill>
        <p:spPr>
          <a:xfrm>
            <a:off x="3341622" y="3478198"/>
            <a:ext cx="2299462" cy="2198702"/>
          </a:xfrm>
          <a:prstGeom prst="rect">
            <a:avLst/>
          </a:prstGeom>
        </p:spPr>
      </p:pic>
      <p:sp>
        <p:nvSpPr>
          <p:cNvPr id="16" name="TextBox 15">
            <a:extLst>
              <a:ext uri="{FF2B5EF4-FFF2-40B4-BE49-F238E27FC236}">
                <a16:creationId xmlns:a16="http://schemas.microsoft.com/office/drawing/2014/main" id="{EB6BC3AB-D29E-4E39-B592-A08A139E06B8}"/>
              </a:ext>
            </a:extLst>
          </p:cNvPr>
          <p:cNvSpPr txBox="1"/>
          <p:nvPr/>
        </p:nvSpPr>
        <p:spPr>
          <a:xfrm>
            <a:off x="6285975" y="1923701"/>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These breakdowns lead to diagnostic error in about</a:t>
            </a:r>
            <a:r>
              <a:rPr lang="en-US" b="1" dirty="0">
                <a:cs typeface="Calibri"/>
              </a:rPr>
              <a:t> </a:t>
            </a:r>
            <a:r>
              <a:rPr lang="en-US" b="1" i="1" dirty="0">
                <a:cs typeface="Calibri"/>
              </a:rPr>
              <a:t>1</a:t>
            </a:r>
            <a:r>
              <a:rPr lang="en-US" b="1" i="1" strike="sngStrike" dirty="0">
                <a:cs typeface="Calibri"/>
              </a:rPr>
              <a:t> </a:t>
            </a:r>
            <a:r>
              <a:rPr lang="en-US" b="1" i="1" dirty="0">
                <a:cs typeface="Calibri"/>
              </a:rPr>
              <a:t>of every 20</a:t>
            </a:r>
            <a:r>
              <a:rPr lang="en-US" dirty="0">
                <a:cs typeface="Calibri"/>
              </a:rPr>
              <a:t> patients you see.</a:t>
            </a:r>
            <a:r>
              <a:rPr lang="en-US" baseline="30000" dirty="0">
                <a:cs typeface="Calibri"/>
              </a:rPr>
              <a:t>5</a:t>
            </a:r>
          </a:p>
        </p:txBody>
      </p:sp>
      <p:pic>
        <p:nvPicPr>
          <p:cNvPr id="17" name="Picture 17" descr="Illustration with 19 gray icons of people and one teal icon of a person, representing 1 in 20 people">
            <a:extLst>
              <a:ext uri="{FF2B5EF4-FFF2-40B4-BE49-F238E27FC236}">
                <a16:creationId xmlns:a16="http://schemas.microsoft.com/office/drawing/2014/main" id="{AAE05F17-962D-406C-A107-79688F0B698E}"/>
              </a:ext>
            </a:extLst>
          </p:cNvPr>
          <p:cNvPicPr>
            <a:picLocks noChangeAspect="1"/>
          </p:cNvPicPr>
          <p:nvPr/>
        </p:nvPicPr>
        <p:blipFill>
          <a:blip r:embed="rId5"/>
          <a:stretch>
            <a:fillRect/>
          </a:stretch>
        </p:blipFill>
        <p:spPr>
          <a:xfrm>
            <a:off x="6401297" y="3482101"/>
            <a:ext cx="2381250" cy="2016564"/>
          </a:xfrm>
          <a:prstGeom prst="rect">
            <a:avLst/>
          </a:prstGeom>
        </p:spPr>
      </p:pic>
    </p:spTree>
    <p:extLst>
      <p:ext uri="{BB962C8B-B14F-4D97-AF65-F5344CB8AC3E}">
        <p14:creationId xmlns:p14="http://schemas.microsoft.com/office/powerpoint/2010/main" val="452425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073DB-9E47-4EC8-9E4D-AF0B2AAD001B}"/>
              </a:ext>
            </a:extLst>
          </p:cNvPr>
          <p:cNvSpPr>
            <a:spLocks noGrp="1"/>
          </p:cNvSpPr>
          <p:nvPr>
            <p:ph type="title"/>
          </p:nvPr>
        </p:nvSpPr>
        <p:spPr/>
        <p:txBody>
          <a:bodyPr/>
          <a:lstStyle/>
          <a:p>
            <a:r>
              <a:rPr lang="en-US" dirty="0">
                <a:latin typeface="Arial"/>
                <a:cs typeface="Arial"/>
              </a:rPr>
              <a:t>An Eloquent Silence</a:t>
            </a:r>
            <a:endParaRPr lang="en-US" b="0" strike="sngStrike" baseline="30000" dirty="0">
              <a:solidFill>
                <a:srgbClr val="FF0000"/>
              </a:solidFill>
            </a:endParaRPr>
          </a:p>
        </p:txBody>
      </p:sp>
      <p:sp>
        <p:nvSpPr>
          <p:cNvPr id="9" name="TextBox 8">
            <a:extLst>
              <a:ext uri="{FF2B5EF4-FFF2-40B4-BE49-F238E27FC236}">
                <a16:creationId xmlns:a16="http://schemas.microsoft.com/office/drawing/2014/main" id="{F3E4D9E2-01AB-43AC-A5C0-47ACE63F5D58}"/>
              </a:ext>
            </a:extLst>
          </p:cNvPr>
          <p:cNvSpPr txBox="1"/>
          <p:nvPr/>
        </p:nvSpPr>
        <p:spPr>
          <a:xfrm>
            <a:off x="347669" y="2009418"/>
            <a:ext cx="524701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i="1"/>
              <a:t>"I had previously been an attentive listener but now he felt I wasn’t listening as well."</a:t>
            </a:r>
            <a:r>
              <a:rPr lang="en-US" sz="2800"/>
              <a:t>  - Provider</a:t>
            </a:r>
          </a:p>
        </p:txBody>
      </p:sp>
      <p:pic>
        <p:nvPicPr>
          <p:cNvPr id="6" name="Picture 7" descr="Clinician in white coat with a background of charts and graphs, representing busyness">
            <a:extLst>
              <a:ext uri="{FF2B5EF4-FFF2-40B4-BE49-F238E27FC236}">
                <a16:creationId xmlns:a16="http://schemas.microsoft.com/office/drawing/2014/main" id="{F9D66696-B905-4FDF-AD4F-746162095E1C}"/>
              </a:ext>
            </a:extLst>
          </p:cNvPr>
          <p:cNvPicPr>
            <a:picLocks noGrp="1" noChangeAspect="1"/>
          </p:cNvPicPr>
          <p:nvPr>
            <p:ph sz="half" idx="2"/>
          </p:nvPr>
        </p:nvPicPr>
        <p:blipFill>
          <a:blip r:embed="rId3"/>
          <a:stretch>
            <a:fillRect/>
          </a:stretch>
        </p:blipFill>
        <p:spPr>
          <a:xfrm>
            <a:off x="6036724" y="1842969"/>
            <a:ext cx="2791691" cy="2791691"/>
          </a:xfrm>
        </p:spPr>
      </p:pic>
      <p:pic>
        <p:nvPicPr>
          <p:cNvPr id="7" name="Picture 7" descr="Clinician in a white coat with clipboard and stethoscope with balls swirling around her, representing busyness">
            <a:extLst>
              <a:ext uri="{FF2B5EF4-FFF2-40B4-BE49-F238E27FC236}">
                <a16:creationId xmlns:a16="http://schemas.microsoft.com/office/drawing/2014/main" id="{785654D5-1378-48BF-86DF-2527EE2252AF}"/>
              </a:ext>
            </a:extLst>
          </p:cNvPr>
          <p:cNvPicPr>
            <a:picLocks noGrp="1" noChangeAspect="1"/>
          </p:cNvPicPr>
          <p:nvPr>
            <p:ph sz="half" idx="1"/>
          </p:nvPr>
        </p:nvPicPr>
        <p:blipFill>
          <a:blip r:embed="rId4"/>
          <a:stretch>
            <a:fillRect/>
          </a:stretch>
        </p:blipFill>
        <p:spPr>
          <a:xfrm>
            <a:off x="1781767" y="3430408"/>
            <a:ext cx="2716121" cy="2716121"/>
          </a:xfrm>
        </p:spPr>
      </p:pic>
    </p:spTree>
    <p:extLst>
      <p:ext uri="{BB962C8B-B14F-4D97-AF65-F5344CB8AC3E}">
        <p14:creationId xmlns:p14="http://schemas.microsoft.com/office/powerpoint/2010/main" val="2852028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BD26-FB77-4BE5-9882-3C69F3E63FBC}"/>
              </a:ext>
            </a:extLst>
          </p:cNvPr>
          <p:cNvSpPr>
            <a:spLocks noGrp="1"/>
          </p:cNvSpPr>
          <p:nvPr>
            <p:ph type="title"/>
          </p:nvPr>
        </p:nvSpPr>
        <p:spPr>
          <a:xfrm>
            <a:off x="238664" y="117895"/>
            <a:ext cx="6587706" cy="1588697"/>
          </a:xfrm>
        </p:spPr>
        <p:txBody>
          <a:bodyPr>
            <a:noAutofit/>
          </a:bodyPr>
          <a:lstStyle/>
          <a:p>
            <a:r>
              <a:rPr lang="en-US" sz="3200" dirty="0">
                <a:latin typeface="Arial"/>
                <a:cs typeface="Arial"/>
              </a:rPr>
              <a:t>How Does 60 Seconds To Improve Diagnostic Safety Work?</a:t>
            </a:r>
            <a:endParaRPr lang="en-US" sz="3200" dirty="0"/>
          </a:p>
        </p:txBody>
      </p:sp>
      <p:pic>
        <p:nvPicPr>
          <p:cNvPr id="5" name="Picture 4" descr="Series of three icons representing Ask, Listen, and Act ">
            <a:extLst>
              <a:ext uri="{FF2B5EF4-FFF2-40B4-BE49-F238E27FC236}">
                <a16:creationId xmlns:a16="http://schemas.microsoft.com/office/drawing/2014/main" id="{8573EF65-96DA-401E-AC8D-62368508EF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426" y="-52551"/>
            <a:ext cx="2095838" cy="6910552"/>
          </a:xfrm>
          <a:prstGeom prst="rect">
            <a:avLst/>
          </a:prstGeom>
        </p:spPr>
      </p:pic>
      <p:pic>
        <p:nvPicPr>
          <p:cNvPr id="7" name="Picture 8" descr="Illustration of 2 main gears (Provider MD/NP and Patient) with several small gears in between (Consultant, Physical Exam, Electronic Health Record, Family, Lab Results, Imaging Reports).">
            <a:extLst>
              <a:ext uri="{FF2B5EF4-FFF2-40B4-BE49-F238E27FC236}">
                <a16:creationId xmlns:a16="http://schemas.microsoft.com/office/drawing/2014/main" id="{3CC1FD23-69A8-4F4A-A515-B26F78943D5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63605" y="1563749"/>
            <a:ext cx="4793764" cy="4632918"/>
          </a:xfrm>
        </p:spPr>
      </p:pic>
    </p:spTree>
    <p:extLst>
      <p:ext uri="{BB962C8B-B14F-4D97-AF65-F5344CB8AC3E}">
        <p14:creationId xmlns:p14="http://schemas.microsoft.com/office/powerpoint/2010/main" val="2702839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BD26-FB77-4BE5-9882-3C69F3E63FBC}"/>
              </a:ext>
            </a:extLst>
          </p:cNvPr>
          <p:cNvSpPr>
            <a:spLocks noGrp="1"/>
          </p:cNvSpPr>
          <p:nvPr>
            <p:ph type="title"/>
          </p:nvPr>
        </p:nvSpPr>
        <p:spPr>
          <a:xfrm>
            <a:off x="238664" y="304800"/>
            <a:ext cx="8557403" cy="1143000"/>
          </a:xfrm>
        </p:spPr>
        <p:txBody>
          <a:bodyPr>
            <a:noAutofit/>
          </a:bodyPr>
          <a:lstStyle/>
          <a:p>
            <a:r>
              <a:rPr lang="en-US" dirty="0">
                <a:latin typeface="Arial"/>
                <a:cs typeface="Arial"/>
              </a:rPr>
              <a:t>How Do I Get Started?</a:t>
            </a:r>
            <a:endParaRPr lang="en-US" dirty="0"/>
          </a:p>
        </p:txBody>
      </p:sp>
      <p:graphicFrame>
        <p:nvGraphicFramePr>
          <p:cNvPr id="5" name="Diagram 4">
            <a:extLst>
              <a:ext uri="{FF2B5EF4-FFF2-40B4-BE49-F238E27FC236}">
                <a16:creationId xmlns:a16="http://schemas.microsoft.com/office/drawing/2014/main" id="{19243FE5-908F-4D59-B2B5-DF42AFC7A03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100290"/>
              </p:ext>
            </p:extLst>
          </p:nvPr>
        </p:nvGraphicFramePr>
        <p:xfrm>
          <a:off x="238664" y="1642212"/>
          <a:ext cx="8672499" cy="408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0956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290EC4B-665B-491C-B818-10DAB52D042F}"/>
              </a:ext>
            </a:extLst>
          </p:cNvPr>
          <p:cNvSpPr>
            <a:spLocks noGrp="1"/>
          </p:cNvSpPr>
          <p:nvPr>
            <p:ph type="body" idx="1"/>
          </p:nvPr>
        </p:nvSpPr>
        <p:spPr/>
        <p:txBody>
          <a:bodyPr>
            <a:normAutofit/>
          </a:bodyPr>
          <a:lstStyle/>
          <a:p>
            <a:r>
              <a:rPr lang="en-US" sz="2800" dirty="0"/>
              <a:t>Exercise 1:</a:t>
            </a:r>
          </a:p>
        </p:txBody>
      </p:sp>
      <p:sp>
        <p:nvSpPr>
          <p:cNvPr id="6" name="Title 5">
            <a:extLst>
              <a:ext uri="{FF2B5EF4-FFF2-40B4-BE49-F238E27FC236}">
                <a16:creationId xmlns:a16="http://schemas.microsoft.com/office/drawing/2014/main" id="{45B19BCB-FCF4-4A8F-9F68-6E8DDB2BBEF7}"/>
              </a:ext>
            </a:extLst>
          </p:cNvPr>
          <p:cNvSpPr>
            <a:spLocks noGrp="1"/>
          </p:cNvSpPr>
          <p:nvPr>
            <p:ph type="title"/>
          </p:nvPr>
        </p:nvSpPr>
        <p:spPr/>
        <p:txBody>
          <a:bodyPr/>
          <a:lstStyle/>
          <a:p>
            <a:r>
              <a:rPr lang="en-US" dirty="0">
                <a:latin typeface="Arial"/>
                <a:cs typeface="Arial"/>
              </a:rPr>
              <a:t>What does 60 Seconds </a:t>
            </a:r>
            <a:r>
              <a:rPr lang="en-US" i="1" dirty="0">
                <a:latin typeface="Arial"/>
                <a:cs typeface="Arial"/>
              </a:rPr>
              <a:t>feel</a:t>
            </a:r>
            <a:r>
              <a:rPr lang="en-US" dirty="0">
                <a:latin typeface="Arial"/>
                <a:cs typeface="Arial"/>
              </a:rPr>
              <a:t> like?</a:t>
            </a:r>
          </a:p>
        </p:txBody>
      </p:sp>
    </p:spTree>
    <p:extLst>
      <p:ext uri="{BB962C8B-B14F-4D97-AF65-F5344CB8AC3E}">
        <p14:creationId xmlns:p14="http://schemas.microsoft.com/office/powerpoint/2010/main" val="166294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3CCD3-4FDA-4257-80AF-0D4FD3B0AB52}"/>
              </a:ext>
            </a:extLst>
          </p:cNvPr>
          <p:cNvSpPr>
            <a:spLocks noGrp="1"/>
          </p:cNvSpPr>
          <p:nvPr>
            <p:ph type="title"/>
          </p:nvPr>
        </p:nvSpPr>
        <p:spPr>
          <a:xfrm>
            <a:off x="457200" y="274638"/>
            <a:ext cx="8229600" cy="1143000"/>
          </a:xfrm>
        </p:spPr>
        <p:txBody>
          <a:bodyPr anchor="ctr">
            <a:normAutofit/>
          </a:bodyPr>
          <a:lstStyle/>
          <a:p>
            <a:r>
              <a:rPr lang="en-US" dirty="0">
                <a:latin typeface="Arial"/>
                <a:cs typeface="Arial"/>
              </a:rPr>
              <a:t>Be Silent for 60 Seconds</a:t>
            </a:r>
            <a:endParaRPr lang="en-US" dirty="0"/>
          </a:p>
        </p:txBody>
      </p:sp>
      <p:sp>
        <p:nvSpPr>
          <p:cNvPr id="10" name="Content Placeholder 2">
            <a:extLst>
              <a:ext uri="{FF2B5EF4-FFF2-40B4-BE49-F238E27FC236}">
                <a16:creationId xmlns:a16="http://schemas.microsoft.com/office/drawing/2014/main" id="{4720EAC9-03E8-45ED-B37B-53E0E42F0C46}"/>
              </a:ext>
            </a:extLst>
          </p:cNvPr>
          <p:cNvSpPr>
            <a:spLocks noGrp="1"/>
          </p:cNvSpPr>
          <p:nvPr>
            <p:ph sz="half" idx="1"/>
          </p:nvPr>
        </p:nvSpPr>
        <p:spPr>
          <a:xfrm>
            <a:off x="457200" y="2986881"/>
            <a:ext cx="4038600" cy="1981200"/>
          </a:xfrm>
        </p:spPr>
        <p:txBody>
          <a:bodyPr vert="horz" lIns="91440" tIns="45720" rIns="91440" bIns="45720" rtlCol="0" anchor="t">
            <a:normAutofit/>
          </a:bodyPr>
          <a:lstStyle/>
          <a:p>
            <a:r>
              <a:rPr lang="en-US" dirty="0"/>
              <a:t>Get comfortable.</a:t>
            </a:r>
          </a:p>
          <a:p>
            <a:r>
              <a:rPr lang="en-US" dirty="0"/>
              <a:t>Put away phones and other distractions.</a:t>
            </a:r>
          </a:p>
          <a:p>
            <a:r>
              <a:rPr lang="en-US" dirty="0"/>
              <a:t>Close your eyes.</a:t>
            </a:r>
            <a:endParaRPr lang="en-US" dirty="0">
              <a:solidFill>
                <a:srgbClr val="FF0000"/>
              </a:solidFill>
            </a:endParaRPr>
          </a:p>
        </p:txBody>
      </p:sp>
      <p:pic>
        <p:nvPicPr>
          <p:cNvPr id="6" name="Picture 6" descr="Watch icon">
            <a:extLst>
              <a:ext uri="{FF2B5EF4-FFF2-40B4-BE49-F238E27FC236}">
                <a16:creationId xmlns:a16="http://schemas.microsoft.com/office/drawing/2014/main" id="{06005D63-4E69-4D39-B85A-6B93E978DA45}"/>
              </a:ext>
            </a:extLst>
          </p:cNvPr>
          <p:cNvPicPr>
            <a:picLocks noGrp="1" noChangeAspect="1"/>
          </p:cNvPicPr>
          <p:nvPr>
            <p:ph sz="half" idx="2"/>
          </p:nvPr>
        </p:nvPicPr>
        <p:blipFill>
          <a:blip r:embed="rId3"/>
          <a:stretch>
            <a:fillRect/>
          </a:stretch>
        </p:blipFill>
        <p:spPr>
          <a:xfrm>
            <a:off x="4648200" y="1958182"/>
            <a:ext cx="4038600" cy="4038600"/>
          </a:xfrm>
        </p:spPr>
      </p:pic>
    </p:spTree>
    <p:extLst>
      <p:ext uri="{BB962C8B-B14F-4D97-AF65-F5344CB8AC3E}">
        <p14:creationId xmlns:p14="http://schemas.microsoft.com/office/powerpoint/2010/main" val="38006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F90E-09E8-473E-B922-ECC39DF4B8FA}"/>
              </a:ext>
            </a:extLst>
          </p:cNvPr>
          <p:cNvSpPr>
            <a:spLocks noGrp="1"/>
          </p:cNvSpPr>
          <p:nvPr>
            <p:ph type="title"/>
          </p:nvPr>
        </p:nvSpPr>
        <p:spPr/>
        <p:txBody>
          <a:bodyPr/>
          <a:lstStyle/>
          <a:p>
            <a:r>
              <a:rPr lang="en-US">
                <a:latin typeface="Arial"/>
                <a:cs typeface="Arial"/>
              </a:rPr>
              <a:t>Debrief</a:t>
            </a:r>
          </a:p>
        </p:txBody>
      </p:sp>
      <p:pic>
        <p:nvPicPr>
          <p:cNvPr id="6" name="Picture 6" descr="A person with a mask and clipboard beside a checklist titled the debrief. List of 3 items: &#10;1. How do you feel?&#10;2. What happened?&#10;3. What did you learn?">
            <a:extLst>
              <a:ext uri="{FF2B5EF4-FFF2-40B4-BE49-F238E27FC236}">
                <a16:creationId xmlns:a16="http://schemas.microsoft.com/office/drawing/2014/main" id="{E7B2CD34-4215-4244-806E-DC37E52C6E2D}"/>
              </a:ext>
            </a:extLst>
          </p:cNvPr>
          <p:cNvPicPr>
            <a:picLocks noGrp="1" noChangeAspect="1"/>
          </p:cNvPicPr>
          <p:nvPr>
            <p:ph sz="half" idx="1"/>
          </p:nvPr>
        </p:nvPicPr>
        <p:blipFill>
          <a:blip r:embed="rId3"/>
          <a:stretch>
            <a:fillRect/>
          </a:stretch>
        </p:blipFill>
        <p:spPr>
          <a:xfrm>
            <a:off x="2170126" y="1580331"/>
            <a:ext cx="4806897" cy="4806897"/>
          </a:xfrm>
        </p:spPr>
      </p:pic>
    </p:spTree>
    <p:extLst>
      <p:ext uri="{BB962C8B-B14F-4D97-AF65-F5344CB8AC3E}">
        <p14:creationId xmlns:p14="http://schemas.microsoft.com/office/powerpoint/2010/main" val="582257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1131</TotalTime>
  <Words>4783</Words>
  <Application>Microsoft Office PowerPoint</Application>
  <PresentationFormat>On-screen Show (4:3)</PresentationFormat>
  <Paragraphs>329</Paragraphs>
  <Slides>21</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Arial,Sans-Serif</vt:lpstr>
      <vt:lpstr>Calibri</vt:lpstr>
      <vt:lpstr>Times New Roman</vt:lpstr>
      <vt:lpstr>Wingdings</vt:lpstr>
      <vt:lpstr>PatientSafetyPage1</vt:lpstr>
      <vt:lpstr>PatientSafetyPage2+</vt:lpstr>
      <vt:lpstr>Provider Training Slides</vt:lpstr>
      <vt:lpstr>"Just listen to your patient, he is telling you the diagnosis."1</vt:lpstr>
      <vt:lpstr>Reasons for Diagnostic Error</vt:lpstr>
      <vt:lpstr>An Eloquent Silence</vt:lpstr>
      <vt:lpstr>How Does 60 Seconds To Improve Diagnostic Safety Work?</vt:lpstr>
      <vt:lpstr>How Do I Get Started?</vt:lpstr>
      <vt:lpstr>What does 60 Seconds feel like?</vt:lpstr>
      <vt:lpstr>Be Silent for 60 Seconds</vt:lpstr>
      <vt:lpstr>Debrief</vt:lpstr>
      <vt:lpstr>Tips for Effective Listening</vt:lpstr>
      <vt:lpstr>Be Ready To...</vt:lpstr>
      <vt:lpstr>What Information can be shared and retained in 60 seconds? </vt:lpstr>
      <vt:lpstr> Listening for Retention</vt:lpstr>
      <vt:lpstr>Which words did you remember?</vt:lpstr>
      <vt:lpstr>Debrief</vt:lpstr>
      <vt:lpstr>Evaluating the Impact</vt:lpstr>
      <vt:lpstr>Tips for Success</vt:lpstr>
      <vt:lpstr>Next Steps: Small Tests  of Change</vt:lpstr>
      <vt:lpstr>Thank you</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Co-producing a Diagnosis</dc:title>
  <dc:creator>Kelly Smith</dc:creator>
  <cp:lastModifiedBy>Bonnett, Doreen (AHRQ/OC)</cp:lastModifiedBy>
  <cp:revision>129</cp:revision>
  <dcterms:created xsi:type="dcterms:W3CDTF">2020-03-17T13:42:17Z</dcterms:created>
  <dcterms:modified xsi:type="dcterms:W3CDTF">2021-08-13T21:29:13Z</dcterms:modified>
</cp:coreProperties>
</file>