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96" r:id="rId4"/>
    <p:sldId id="298" r:id="rId5"/>
    <p:sldId id="299" r:id="rId6"/>
    <p:sldId id="287" r:id="rId7"/>
    <p:sldId id="310" r:id="rId8"/>
    <p:sldId id="300" r:id="rId9"/>
    <p:sldId id="309" r:id="rId10"/>
    <p:sldId id="290" r:id="rId11"/>
    <p:sldId id="313" r:id="rId12"/>
    <p:sldId id="312" r:id="rId13"/>
    <p:sldId id="315" r:id="rId14"/>
    <p:sldId id="320" r:id="rId15"/>
    <p:sldId id="292" r:id="rId16"/>
    <p:sldId id="316" r:id="rId17"/>
    <p:sldId id="317" r:id="rId18"/>
    <p:sldId id="321" r:id="rId19"/>
    <p:sldId id="311" r:id="rId20"/>
  </p:sldIdLst>
  <p:sldSz cx="9144000" cy="6858000" type="screen4x3"/>
  <p:notesSz cx="6858000" cy="21717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ey Baker" initials="KB" lastIdx="4" clrIdx="0"/>
  <p:cmAuthor id="7" name="Hill, Mary A" initials="HMA" lastIdx="64" clrIdx="7"/>
  <p:cmAuthor id="1" name="Shofer, Margie (AHRQ/CQuIPS)" initials="SM(" lastIdx="5" clrIdx="1"/>
  <p:cmAuthor id="8" name="Smith, Kelly M" initials="SM" lastIdx="36" clrIdx="8"/>
  <p:cmAuthor id="2" name="Bonnett, Doreen (AHRQ/OC)" initials="BD(" lastIdx="20" clrIdx="2"/>
  <p:cmAuthor id="9" name="Hochberger, Eva B" initials="HEB" lastIdx="4" clrIdx="9"/>
  <p:cmAuthor id="3" name="Kelly Smith" initials="KS" lastIdx="2" clrIdx="3"/>
  <p:cmAuthor id="10" name="Kelly  Smith" initials="KS" lastIdx="9" clrIdx="10"/>
  <p:cmAuthor id="4" name="Eva Hochberger" initials="EH" lastIdx="8" clrIdx="4"/>
  <p:cmAuthor id="5" name="Mary Hill" initials="MH" lastIdx="6" clrIdx="5"/>
  <p:cmAuthor id="6" name="Baker, Kelley M" initials="BKM"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C7F"/>
    <a:srgbClr val="FFD900"/>
    <a:srgbClr val="FFC62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p:restoredTop sz="92239" autoAdjust="0"/>
  </p:normalViewPr>
  <p:slideViewPr>
    <p:cSldViewPr snapToGrid="0" showGuides="1">
      <p:cViewPr varScale="1">
        <p:scale>
          <a:sx n="93" d="100"/>
          <a:sy n="93" d="100"/>
        </p:scale>
        <p:origin x="2016" y="6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35CAA-5A1B-4325-8411-3993E2B6C521}" type="doc">
      <dgm:prSet loTypeId="urn:microsoft.com/office/officeart/2005/8/layout/process1" loCatId="process" qsTypeId="urn:microsoft.com/office/officeart/2005/8/quickstyle/simple1" qsCatId="simple" csTypeId="urn:microsoft.com/office/officeart/2005/8/colors/accent1_2" csCatId="accent1" phldr="1"/>
      <dgm:spPr/>
    </dgm:pt>
    <dgm:pt modelId="{09315903-9A03-4D19-A861-B2E0A75E0A0F}">
      <dgm:prSet phldrT="[Text]" custT="1"/>
      <dgm:spPr/>
      <dgm:t>
        <a:bodyPr/>
        <a:lstStyle/>
        <a:p>
          <a:r>
            <a:rPr lang="en-US" sz="1400" dirty="0"/>
            <a:t>Give patient the note sheet</a:t>
          </a:r>
        </a:p>
      </dgm:t>
    </dgm:pt>
    <dgm:pt modelId="{86B9C229-2937-4200-8C1F-BB821B000DC3}" type="parTrans" cxnId="{0C962C7E-EC95-415F-87F4-66978F5A1ACE}">
      <dgm:prSet/>
      <dgm:spPr/>
      <dgm:t>
        <a:bodyPr/>
        <a:lstStyle/>
        <a:p>
          <a:endParaRPr lang="en-US" sz="1400"/>
        </a:p>
      </dgm:t>
    </dgm:pt>
    <dgm:pt modelId="{3AF1D5EA-5C9F-442A-9488-E99E5D24504B}" type="sibTrans" cxnId="{0C962C7E-EC95-415F-87F4-66978F5A1ACE}">
      <dgm:prSet/>
      <dgm:spPr/>
      <dgm:t>
        <a:bodyPr/>
        <a:lstStyle/>
        <a:p>
          <a:endParaRPr lang="en-US" sz="140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034478F-4CC5-40DC-85BF-B554E5D626BB}">
      <dgm:prSet phldrT="[Text]" custT="1"/>
      <dgm:spPr/>
      <dgm:t>
        <a:bodyPr/>
        <a:lstStyle/>
        <a:p>
          <a:r>
            <a:rPr lang="en-US" sz="1400" dirty="0"/>
            <a:t>Assist patient as needed</a:t>
          </a:r>
        </a:p>
      </dgm:t>
    </dgm:pt>
    <dgm:pt modelId="{4394B88F-CA5B-47B2-95FE-1AFB4F258511}" type="parTrans" cxnId="{0C9CEF1F-2271-460A-A225-3D470E373947}">
      <dgm:prSet/>
      <dgm:spPr/>
      <dgm:t>
        <a:bodyPr/>
        <a:lstStyle/>
        <a:p>
          <a:endParaRPr lang="en-US" sz="1400"/>
        </a:p>
      </dgm:t>
    </dgm:pt>
    <dgm:pt modelId="{E4703F32-C00E-43C0-9EC2-6ADD31E6B046}" type="sibTrans" cxnId="{0C9CEF1F-2271-460A-A225-3D470E373947}">
      <dgm:prSet/>
      <dgm:spPr/>
      <dgm:t>
        <a:bodyPr/>
        <a:lstStyle/>
        <a:p>
          <a:endParaRPr lang="en-US" sz="140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B683216-48FF-40FE-A7C1-535A662EB350}">
      <dgm:prSet phldrT="[Text]" custT="1"/>
      <dgm:spPr/>
      <dgm:t>
        <a:bodyPr/>
        <a:lstStyle/>
        <a:p>
          <a:r>
            <a:rPr lang="en-US" sz="1400" dirty="0"/>
            <a:t>Bring completed note sheet into room</a:t>
          </a:r>
        </a:p>
      </dgm:t>
    </dgm:pt>
    <dgm:pt modelId="{F1A605A7-304D-426D-81AF-94FFCEAB52FA}" type="parTrans" cxnId="{203EC8B2-2F7B-4CBC-B371-5EDD53666880}">
      <dgm:prSet/>
      <dgm:spPr/>
      <dgm:t>
        <a:bodyPr/>
        <a:lstStyle/>
        <a:p>
          <a:endParaRPr lang="en-US" sz="1400"/>
        </a:p>
      </dgm:t>
    </dgm:pt>
    <dgm:pt modelId="{FEA6C2B1-0699-4537-98B4-71BFFF8C9E83}" type="sibTrans" cxnId="{203EC8B2-2F7B-4CBC-B371-5EDD53666880}">
      <dgm:prSet/>
      <dgm:spPr/>
      <dgm:t>
        <a:bodyPr/>
        <a:lstStyle/>
        <a:p>
          <a:endParaRPr lang="en-US" sz="140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BF239DA-4409-4448-94FE-947F9C6AC26D}">
      <dgm:prSet phldrT="[Text]" custT="1"/>
      <dgm:spPr/>
      <dgm:t>
        <a:bodyPr/>
        <a:lstStyle/>
        <a:p>
          <a:pPr rtl="0"/>
          <a:r>
            <a:rPr lang="en-US" sz="1400" dirty="0"/>
            <a:t>Patient shares</a:t>
          </a:r>
          <a:r>
            <a:rPr lang="en-US" sz="1400" dirty="0">
              <a:latin typeface="Calibri"/>
            </a:rPr>
            <a:t> their</a:t>
          </a:r>
          <a:r>
            <a:rPr lang="en-US" sz="1400" dirty="0"/>
            <a:t> story</a:t>
          </a:r>
        </a:p>
      </dgm:t>
    </dgm:pt>
    <dgm:pt modelId="{3B2F077C-39C7-4672-8412-089FB6B0AA87}" type="parTrans" cxnId="{A5006CE3-C953-4895-95CA-442E39F933A1}">
      <dgm:prSet/>
      <dgm:spPr/>
      <dgm:t>
        <a:bodyPr/>
        <a:lstStyle/>
        <a:p>
          <a:endParaRPr lang="en-US" sz="1400"/>
        </a:p>
      </dgm:t>
    </dgm:pt>
    <dgm:pt modelId="{DFF46CF9-4FB6-4A86-B8A5-FBBA64DD2481}" type="sibTrans" cxnId="{A5006CE3-C953-4895-95CA-442E39F933A1}">
      <dgm:prSet/>
      <dgm:spPr/>
      <dgm:t>
        <a:bodyPr/>
        <a:lstStyle/>
        <a:p>
          <a:endParaRPr lang="en-US" sz="140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A60DCAE-879A-4055-AC27-59A50AAB86F9}">
      <dgm:prSet phldrT="[Text]" custT="1"/>
      <dgm:spPr/>
      <dgm:t>
        <a:bodyPr/>
        <a:lstStyle/>
        <a:p>
          <a:r>
            <a:rPr lang="en-US" sz="1400" dirty="0"/>
            <a:t>Collect and document the note sheet</a:t>
          </a:r>
        </a:p>
      </dgm:t>
    </dgm:pt>
    <dgm:pt modelId="{FC7832D9-2799-48EA-94EF-57684C3AAADB}" type="parTrans" cxnId="{FE0E50DC-84E6-4C7C-87CF-6958144BCBE3}">
      <dgm:prSet/>
      <dgm:spPr/>
      <dgm:t>
        <a:bodyPr/>
        <a:lstStyle/>
        <a:p>
          <a:endParaRPr lang="en-US" sz="1400"/>
        </a:p>
      </dgm:t>
    </dgm:pt>
    <dgm:pt modelId="{A81AF7E5-23AF-4016-A393-F5181768BDD4}" type="sibTrans" cxnId="{FE0E50DC-84E6-4C7C-87CF-6958144BCBE3}">
      <dgm:prSet/>
      <dgm:spPr/>
      <dgm:t>
        <a:bodyPr/>
        <a:lstStyle/>
        <a:p>
          <a:endParaRPr lang="en-US" sz="1400"/>
        </a:p>
      </dgm:t>
    </dgm:pt>
    <dgm:pt modelId="{08C4D3AD-8BA0-45D6-B390-30D922EB0296}" type="pres">
      <dgm:prSet presAssocID="{06A35CAA-5A1B-4325-8411-3993E2B6C521}" presName="Name0" presStyleCnt="0">
        <dgm:presLayoutVars>
          <dgm:dir/>
          <dgm:resizeHandles val="exact"/>
        </dgm:presLayoutVars>
      </dgm:prSet>
      <dgm:spPr/>
    </dgm:pt>
    <dgm:pt modelId="{F6EB32CD-EF4F-4D5B-BB2F-C0A65BD97ACE}" type="pres">
      <dgm:prSet presAssocID="{09315903-9A03-4D19-A861-B2E0A75E0A0F}" presName="node" presStyleLbl="node1" presStyleIdx="0" presStyleCnt="5">
        <dgm:presLayoutVars>
          <dgm:bulletEnabled val="1"/>
        </dgm:presLayoutVars>
      </dgm:prSet>
      <dgm:spPr/>
    </dgm:pt>
    <dgm:pt modelId="{0E57DF4A-B361-498A-81A7-85590C0DBB45}" type="pres">
      <dgm:prSet presAssocID="{3AF1D5EA-5C9F-442A-9488-E99E5D24504B}" presName="sibTrans" presStyleLbl="sibTrans2D1" presStyleIdx="0" presStyleCnt="4"/>
      <dgm:spPr/>
    </dgm:pt>
    <dgm:pt modelId="{8A4057A5-4330-45D2-A725-C40C593534CF}" type="pres">
      <dgm:prSet presAssocID="{3AF1D5EA-5C9F-442A-9488-E99E5D24504B}" presName="connectorText" presStyleLbl="sibTrans2D1" presStyleIdx="0" presStyleCnt="4"/>
      <dgm:spPr/>
    </dgm:pt>
    <dgm:pt modelId="{DAFEC3C4-FEB4-45E2-A3D2-66FD21896B66}" type="pres">
      <dgm:prSet presAssocID="{D034478F-4CC5-40DC-85BF-B554E5D626BB}" presName="node" presStyleLbl="node1" presStyleIdx="1" presStyleCnt="5">
        <dgm:presLayoutVars>
          <dgm:bulletEnabled val="1"/>
        </dgm:presLayoutVars>
      </dgm:prSet>
      <dgm:spPr/>
    </dgm:pt>
    <dgm:pt modelId="{A21682F7-0888-4749-A1F0-AF0F5E08E573}" type="pres">
      <dgm:prSet presAssocID="{E4703F32-C00E-43C0-9EC2-6ADD31E6B046}" presName="sibTrans" presStyleLbl="sibTrans2D1" presStyleIdx="1" presStyleCnt="4"/>
      <dgm:spPr/>
    </dgm:pt>
    <dgm:pt modelId="{017D95A7-0786-41B3-8CC9-169D07B6E04C}" type="pres">
      <dgm:prSet presAssocID="{E4703F32-C00E-43C0-9EC2-6ADD31E6B046}" presName="connectorText" presStyleLbl="sibTrans2D1" presStyleIdx="1" presStyleCnt="4"/>
      <dgm:spPr/>
    </dgm:pt>
    <dgm:pt modelId="{99F4F621-EBD3-400C-9745-764F496937D8}" type="pres">
      <dgm:prSet presAssocID="{BB683216-48FF-40FE-A7C1-535A662EB350}" presName="node" presStyleLbl="node1" presStyleIdx="2" presStyleCnt="5">
        <dgm:presLayoutVars>
          <dgm:bulletEnabled val="1"/>
        </dgm:presLayoutVars>
      </dgm:prSet>
      <dgm:spPr/>
    </dgm:pt>
    <dgm:pt modelId="{2E9AF7F2-57ED-40E9-B9FD-E4B3520EF177}" type="pres">
      <dgm:prSet presAssocID="{FEA6C2B1-0699-4537-98B4-71BFFF8C9E83}" presName="sibTrans" presStyleLbl="sibTrans2D1" presStyleIdx="2" presStyleCnt="4"/>
      <dgm:spPr/>
    </dgm:pt>
    <dgm:pt modelId="{800317F5-C84C-4627-9570-D7383121D9CB}" type="pres">
      <dgm:prSet presAssocID="{FEA6C2B1-0699-4537-98B4-71BFFF8C9E83}" presName="connectorText" presStyleLbl="sibTrans2D1" presStyleIdx="2" presStyleCnt="4"/>
      <dgm:spPr/>
    </dgm:pt>
    <dgm:pt modelId="{7D057529-8582-442A-98A5-E0E21170221D}" type="pres">
      <dgm:prSet presAssocID="{BBF239DA-4409-4448-94FE-947F9C6AC26D}" presName="node" presStyleLbl="node1" presStyleIdx="3" presStyleCnt="5">
        <dgm:presLayoutVars>
          <dgm:bulletEnabled val="1"/>
        </dgm:presLayoutVars>
      </dgm:prSet>
      <dgm:spPr/>
    </dgm:pt>
    <dgm:pt modelId="{3F790387-C225-4696-A84C-32548BBBB0A2}" type="pres">
      <dgm:prSet presAssocID="{DFF46CF9-4FB6-4A86-B8A5-FBBA64DD2481}" presName="sibTrans" presStyleLbl="sibTrans2D1" presStyleIdx="3" presStyleCnt="4"/>
      <dgm:spPr/>
    </dgm:pt>
    <dgm:pt modelId="{D9220A04-60A1-4828-8184-55E775758085}" type="pres">
      <dgm:prSet presAssocID="{DFF46CF9-4FB6-4A86-B8A5-FBBA64DD2481}" presName="connectorText" presStyleLbl="sibTrans2D1" presStyleIdx="3" presStyleCnt="4"/>
      <dgm:spPr/>
    </dgm:pt>
    <dgm:pt modelId="{C8225B6D-DB27-441E-B0EE-9653E9989B52}" type="pres">
      <dgm:prSet presAssocID="{4A60DCAE-879A-4055-AC27-59A50AAB86F9}" presName="node" presStyleLbl="node1" presStyleIdx="4" presStyleCnt="5">
        <dgm:presLayoutVars>
          <dgm:bulletEnabled val="1"/>
        </dgm:presLayoutVars>
      </dgm:prSet>
      <dgm:spPr/>
    </dgm:pt>
  </dgm:ptLst>
  <dgm:cxnLst>
    <dgm:cxn modelId="{BC83290B-8F2B-42ED-B527-236DF446F70B}" type="presOf" srcId="{DFF46CF9-4FB6-4A86-B8A5-FBBA64DD2481}" destId="{3F790387-C225-4696-A84C-32548BBBB0A2}" srcOrd="0" destOrd="0" presId="urn:microsoft.com/office/officeart/2005/8/layout/process1"/>
    <dgm:cxn modelId="{0C9CEF1F-2271-460A-A225-3D470E373947}" srcId="{06A35CAA-5A1B-4325-8411-3993E2B6C521}" destId="{D034478F-4CC5-40DC-85BF-B554E5D626BB}" srcOrd="1" destOrd="0" parTransId="{4394B88F-CA5B-47B2-95FE-1AFB4F258511}" sibTransId="{E4703F32-C00E-43C0-9EC2-6ADD31E6B046}"/>
    <dgm:cxn modelId="{92388E3A-7D69-4AC9-81E9-66358ABD673A}" type="presOf" srcId="{09315903-9A03-4D19-A861-B2E0A75E0A0F}" destId="{F6EB32CD-EF4F-4D5B-BB2F-C0A65BD97ACE}" srcOrd="0" destOrd="0" presId="urn:microsoft.com/office/officeart/2005/8/layout/process1"/>
    <dgm:cxn modelId="{5ABF2C42-B82E-4235-9C0D-DC87DC0F6D59}" type="presOf" srcId="{BBF239DA-4409-4448-94FE-947F9C6AC26D}" destId="{7D057529-8582-442A-98A5-E0E21170221D}" srcOrd="0" destOrd="0" presId="urn:microsoft.com/office/officeart/2005/8/layout/process1"/>
    <dgm:cxn modelId="{5A4BD46E-7D04-4029-99FE-263304ADED8C}" type="presOf" srcId="{06A35CAA-5A1B-4325-8411-3993E2B6C521}" destId="{08C4D3AD-8BA0-45D6-B390-30D922EB0296}" srcOrd="0" destOrd="0" presId="urn:microsoft.com/office/officeart/2005/8/layout/process1"/>
    <dgm:cxn modelId="{80868859-8DAF-4CCE-AD0A-C331C7720050}" type="presOf" srcId="{3AF1D5EA-5C9F-442A-9488-E99E5D24504B}" destId="{8A4057A5-4330-45D2-A725-C40C593534CF}" srcOrd="1" destOrd="0" presId="urn:microsoft.com/office/officeart/2005/8/layout/process1"/>
    <dgm:cxn modelId="{0C962C7E-EC95-415F-87F4-66978F5A1ACE}" srcId="{06A35CAA-5A1B-4325-8411-3993E2B6C521}" destId="{09315903-9A03-4D19-A861-B2E0A75E0A0F}" srcOrd="0" destOrd="0" parTransId="{86B9C229-2937-4200-8C1F-BB821B000DC3}" sibTransId="{3AF1D5EA-5C9F-442A-9488-E99E5D24504B}"/>
    <dgm:cxn modelId="{E69FB384-9981-4408-8E85-4C9F5CBFE957}" type="presOf" srcId="{D034478F-4CC5-40DC-85BF-B554E5D626BB}" destId="{DAFEC3C4-FEB4-45E2-A3D2-66FD21896B66}" srcOrd="0" destOrd="0" presId="urn:microsoft.com/office/officeart/2005/8/layout/process1"/>
    <dgm:cxn modelId="{9976988D-6E84-4FB7-B97F-236054076764}" type="presOf" srcId="{E4703F32-C00E-43C0-9EC2-6ADD31E6B046}" destId="{017D95A7-0786-41B3-8CC9-169D07B6E04C}" srcOrd="1" destOrd="0" presId="urn:microsoft.com/office/officeart/2005/8/layout/process1"/>
    <dgm:cxn modelId="{74AFD794-9477-43DD-8AB4-C01ABFEDD2F6}" type="presOf" srcId="{BB683216-48FF-40FE-A7C1-535A662EB350}" destId="{99F4F621-EBD3-400C-9745-764F496937D8}" srcOrd="0" destOrd="0" presId="urn:microsoft.com/office/officeart/2005/8/layout/process1"/>
    <dgm:cxn modelId="{48C395A6-FD1E-43A1-B34B-ADEF0C829914}" type="presOf" srcId="{FEA6C2B1-0699-4537-98B4-71BFFF8C9E83}" destId="{2E9AF7F2-57ED-40E9-B9FD-E4B3520EF177}" srcOrd="0" destOrd="0" presId="urn:microsoft.com/office/officeart/2005/8/layout/process1"/>
    <dgm:cxn modelId="{F4EE98A6-8711-4CA5-9AA3-3D1E307EA472}" type="presOf" srcId="{FEA6C2B1-0699-4537-98B4-71BFFF8C9E83}" destId="{800317F5-C84C-4627-9570-D7383121D9CB}" srcOrd="1" destOrd="0" presId="urn:microsoft.com/office/officeart/2005/8/layout/process1"/>
    <dgm:cxn modelId="{31221BAD-188E-4ABA-91EF-CD37C4EA144D}" type="presOf" srcId="{3AF1D5EA-5C9F-442A-9488-E99E5D24504B}" destId="{0E57DF4A-B361-498A-81A7-85590C0DBB45}" srcOrd="0" destOrd="0" presId="urn:microsoft.com/office/officeart/2005/8/layout/process1"/>
    <dgm:cxn modelId="{203EC8B2-2F7B-4CBC-B371-5EDD53666880}" srcId="{06A35CAA-5A1B-4325-8411-3993E2B6C521}" destId="{BB683216-48FF-40FE-A7C1-535A662EB350}" srcOrd="2" destOrd="0" parTransId="{F1A605A7-304D-426D-81AF-94FFCEAB52FA}" sibTransId="{FEA6C2B1-0699-4537-98B4-71BFFF8C9E83}"/>
    <dgm:cxn modelId="{FB19E9C0-B55A-4A3E-8CEB-7A0F9EE5A5C5}" type="presOf" srcId="{DFF46CF9-4FB6-4A86-B8A5-FBBA64DD2481}" destId="{D9220A04-60A1-4828-8184-55E775758085}" srcOrd="1" destOrd="0" presId="urn:microsoft.com/office/officeart/2005/8/layout/process1"/>
    <dgm:cxn modelId="{EC1550DA-5BF6-4B4C-804F-F8717ADEC07E}" type="presOf" srcId="{E4703F32-C00E-43C0-9EC2-6ADD31E6B046}" destId="{A21682F7-0888-4749-A1F0-AF0F5E08E573}" srcOrd="0" destOrd="0" presId="urn:microsoft.com/office/officeart/2005/8/layout/process1"/>
    <dgm:cxn modelId="{FE0E50DC-84E6-4C7C-87CF-6958144BCBE3}" srcId="{06A35CAA-5A1B-4325-8411-3993E2B6C521}" destId="{4A60DCAE-879A-4055-AC27-59A50AAB86F9}" srcOrd="4" destOrd="0" parTransId="{FC7832D9-2799-48EA-94EF-57684C3AAADB}" sibTransId="{A81AF7E5-23AF-4016-A393-F5181768BDD4}"/>
    <dgm:cxn modelId="{A5006CE3-C953-4895-95CA-442E39F933A1}" srcId="{06A35CAA-5A1B-4325-8411-3993E2B6C521}" destId="{BBF239DA-4409-4448-94FE-947F9C6AC26D}" srcOrd="3" destOrd="0" parTransId="{3B2F077C-39C7-4672-8412-089FB6B0AA87}" sibTransId="{DFF46CF9-4FB6-4A86-B8A5-FBBA64DD2481}"/>
    <dgm:cxn modelId="{D014BBF1-8EE8-4503-915E-9BE9B9F872E1}" type="presOf" srcId="{4A60DCAE-879A-4055-AC27-59A50AAB86F9}" destId="{C8225B6D-DB27-441E-B0EE-9653E9989B52}" srcOrd="0" destOrd="0" presId="urn:microsoft.com/office/officeart/2005/8/layout/process1"/>
    <dgm:cxn modelId="{1D9B2599-150E-4E04-986A-7576B6A9E9ED}" type="presParOf" srcId="{08C4D3AD-8BA0-45D6-B390-30D922EB0296}" destId="{F6EB32CD-EF4F-4D5B-BB2F-C0A65BD97ACE}" srcOrd="0" destOrd="0" presId="urn:microsoft.com/office/officeart/2005/8/layout/process1"/>
    <dgm:cxn modelId="{5D87BA4C-516F-4DFC-B99A-B9523ED26D0F}" type="presParOf" srcId="{08C4D3AD-8BA0-45D6-B390-30D922EB0296}" destId="{0E57DF4A-B361-498A-81A7-85590C0DBB45}" srcOrd="1" destOrd="0" presId="urn:microsoft.com/office/officeart/2005/8/layout/process1"/>
    <dgm:cxn modelId="{E7414E4A-9288-40A1-9ED9-CF146DEA991F}" type="presParOf" srcId="{0E57DF4A-B361-498A-81A7-85590C0DBB45}" destId="{8A4057A5-4330-45D2-A725-C40C593534CF}" srcOrd="0" destOrd="0" presId="urn:microsoft.com/office/officeart/2005/8/layout/process1"/>
    <dgm:cxn modelId="{5DEF17F0-1D5F-4341-A64D-D25C4641D47C}" type="presParOf" srcId="{08C4D3AD-8BA0-45D6-B390-30D922EB0296}" destId="{DAFEC3C4-FEB4-45E2-A3D2-66FD21896B66}" srcOrd="2" destOrd="0" presId="urn:microsoft.com/office/officeart/2005/8/layout/process1"/>
    <dgm:cxn modelId="{EEB8829C-FF75-48BF-ADE2-05E50D7F12A7}" type="presParOf" srcId="{08C4D3AD-8BA0-45D6-B390-30D922EB0296}" destId="{A21682F7-0888-4749-A1F0-AF0F5E08E573}" srcOrd="3" destOrd="0" presId="urn:microsoft.com/office/officeart/2005/8/layout/process1"/>
    <dgm:cxn modelId="{5DC5C551-23BB-493C-B7A8-0248B12D7E6F}" type="presParOf" srcId="{A21682F7-0888-4749-A1F0-AF0F5E08E573}" destId="{017D95A7-0786-41B3-8CC9-169D07B6E04C}" srcOrd="0" destOrd="0" presId="urn:microsoft.com/office/officeart/2005/8/layout/process1"/>
    <dgm:cxn modelId="{C444D502-F6AF-4375-973B-7F40F39FD906}" type="presParOf" srcId="{08C4D3AD-8BA0-45D6-B390-30D922EB0296}" destId="{99F4F621-EBD3-400C-9745-764F496937D8}" srcOrd="4" destOrd="0" presId="urn:microsoft.com/office/officeart/2005/8/layout/process1"/>
    <dgm:cxn modelId="{7C21DFE4-00D3-45B1-8301-C68533B7FC09}" type="presParOf" srcId="{08C4D3AD-8BA0-45D6-B390-30D922EB0296}" destId="{2E9AF7F2-57ED-40E9-B9FD-E4B3520EF177}" srcOrd="5" destOrd="0" presId="urn:microsoft.com/office/officeart/2005/8/layout/process1"/>
    <dgm:cxn modelId="{C1359D2B-F9B0-4BE9-8226-EE10808F2720}" type="presParOf" srcId="{2E9AF7F2-57ED-40E9-B9FD-E4B3520EF177}" destId="{800317F5-C84C-4627-9570-D7383121D9CB}" srcOrd="0" destOrd="0" presId="urn:microsoft.com/office/officeart/2005/8/layout/process1"/>
    <dgm:cxn modelId="{642B497C-6D89-4B24-8565-4A3251C790B5}" type="presParOf" srcId="{08C4D3AD-8BA0-45D6-B390-30D922EB0296}" destId="{7D057529-8582-442A-98A5-E0E21170221D}" srcOrd="6" destOrd="0" presId="urn:microsoft.com/office/officeart/2005/8/layout/process1"/>
    <dgm:cxn modelId="{282024C1-BCF5-4C72-AF90-712715E7D412}" type="presParOf" srcId="{08C4D3AD-8BA0-45D6-B390-30D922EB0296}" destId="{3F790387-C225-4696-A84C-32548BBBB0A2}" srcOrd="7" destOrd="0" presId="urn:microsoft.com/office/officeart/2005/8/layout/process1"/>
    <dgm:cxn modelId="{7F990638-C616-422E-80F7-7A3F5D1C0681}" type="presParOf" srcId="{3F790387-C225-4696-A84C-32548BBBB0A2}" destId="{D9220A04-60A1-4828-8184-55E775758085}" srcOrd="0" destOrd="0" presId="urn:microsoft.com/office/officeart/2005/8/layout/process1"/>
    <dgm:cxn modelId="{F49BE211-0916-4D12-B976-B8E23D397F44}" type="presParOf" srcId="{08C4D3AD-8BA0-45D6-B390-30D922EB0296}" destId="{C8225B6D-DB27-441E-B0EE-9653E9989B5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F4020-EE9D-4D2D-B903-C7767E278E51}"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23F0D442-D6FB-4DA1-9C19-C738FA598EBD}">
      <dgm:prSet phldrT="[Text]" phldr="0"/>
      <dgm:spPr/>
      <dgm:t>
        <a:bodyPr/>
        <a:lstStyle/>
        <a:p>
          <a:pPr>
            <a:defRPr b="1"/>
          </a:pPr>
          <a:r>
            <a:rPr lang="en-US">
              <a:latin typeface="Calibri"/>
            </a:rPr>
            <a:t>Baseline Evaluation</a:t>
          </a:r>
          <a:endParaRPr lang="en-US"/>
        </a:p>
      </dgm:t>
    </dgm:pt>
    <dgm:pt modelId="{D15244E9-528A-448E-ABBA-E1E99A1AC79D}" type="parTrans" cxnId="{39464AB3-51D4-43B5-A470-0DD0A0B30E64}">
      <dgm:prSet/>
      <dgm:spPr/>
      <dgm:t>
        <a:bodyPr/>
        <a:lstStyle/>
        <a:p>
          <a:endParaRPr lang="en-US"/>
        </a:p>
      </dgm:t>
    </dgm:pt>
    <dgm:pt modelId="{522B7E01-6616-4DD3-99F2-4797418EA5A1}" type="sibTrans" cxnId="{39464AB3-51D4-43B5-A470-0DD0A0B30E64}">
      <dgm:prSet/>
      <dgm:spPr/>
      <dgm:t>
        <a:bodyPr/>
        <a:lstStyle/>
        <a:p>
          <a:endParaRPr lang="en-US"/>
        </a:p>
      </dgm:t>
    </dgm:pt>
    <dgm:pt modelId="{6BCB79C3-9E35-4079-8525-50B7D45B7FF8}">
      <dgm:prSet phldrT="[Text]" phldr="0"/>
      <dgm:spPr/>
      <dgm:t>
        <a:bodyPr/>
        <a:lstStyle/>
        <a:p>
          <a:r>
            <a:rPr lang="en-US" b="1" dirty="0">
              <a:latin typeface="Calibri"/>
            </a:rPr>
            <a:t>2 weeks</a:t>
          </a:r>
          <a:endParaRPr lang="en-US" b="1" dirty="0"/>
        </a:p>
      </dgm:t>
    </dgm:pt>
    <dgm:pt modelId="{B2470482-E8E9-4F2D-BC0E-EAE7F80931BE}" type="parTrans" cxnId="{FFD5CC5B-A3E4-425A-B1D4-E6C1C6190B66}">
      <dgm:prSet/>
      <dgm:spPr/>
      <dgm:t>
        <a:bodyPr/>
        <a:lstStyle/>
        <a:p>
          <a:endParaRPr lang="en-US"/>
        </a:p>
      </dgm:t>
    </dgm:pt>
    <dgm:pt modelId="{EA4A83F4-238A-46B8-94C5-6F6A12B12274}" type="sibTrans" cxnId="{FFD5CC5B-A3E4-425A-B1D4-E6C1C6190B66}">
      <dgm:prSet/>
      <dgm:spPr/>
      <dgm:t>
        <a:bodyPr/>
        <a:lstStyle/>
        <a:p>
          <a:endParaRPr lang="en-US"/>
        </a:p>
      </dgm:t>
    </dgm:pt>
    <dgm:pt modelId="{942C5E59-B750-40E9-9977-B51D759B2DA1}">
      <dgm:prSet phldrT="[Text]" phldr="0"/>
      <dgm:spPr/>
      <dgm:t>
        <a:bodyPr/>
        <a:lstStyle/>
        <a:p>
          <a:pPr>
            <a:defRPr b="1"/>
          </a:pPr>
          <a:r>
            <a:rPr lang="en-US">
              <a:latin typeface="Calibri"/>
            </a:rPr>
            <a:t>Training</a:t>
          </a:r>
          <a:endParaRPr lang="en-US"/>
        </a:p>
      </dgm:t>
    </dgm:pt>
    <dgm:pt modelId="{160545FB-3BA2-4127-BE22-57D787289491}" type="parTrans" cxnId="{E4C70EFF-8D74-41DA-AF3A-034663021B13}">
      <dgm:prSet/>
      <dgm:spPr/>
      <dgm:t>
        <a:bodyPr/>
        <a:lstStyle/>
        <a:p>
          <a:endParaRPr lang="en-US"/>
        </a:p>
      </dgm:t>
    </dgm:pt>
    <dgm:pt modelId="{35DE2266-039D-4341-AB97-B28DC1FBEF42}" type="sibTrans" cxnId="{E4C70EFF-8D74-41DA-AF3A-034663021B13}">
      <dgm:prSet/>
      <dgm:spPr/>
      <dgm:t>
        <a:bodyPr/>
        <a:lstStyle/>
        <a:p>
          <a:endParaRPr lang="en-US"/>
        </a:p>
      </dgm:t>
    </dgm:pt>
    <dgm:pt modelId="{ECB0A7F4-B1D4-429D-98D2-23640984E33C}">
      <dgm:prSet phldrT="[Text]" phldr="0"/>
      <dgm:spPr/>
      <dgm:t>
        <a:bodyPr/>
        <a:lstStyle/>
        <a:p>
          <a:r>
            <a:rPr lang="en-US" b="1" dirty="0">
              <a:latin typeface="Calibri"/>
            </a:rPr>
            <a:t>2 weeks</a:t>
          </a:r>
          <a:endParaRPr lang="en-US" b="1" dirty="0"/>
        </a:p>
      </dgm:t>
    </dgm:pt>
    <dgm:pt modelId="{730463C2-39C6-4EC2-A41B-1E0344488040}" type="parTrans" cxnId="{45A1F599-4E53-4562-9288-240156746249}">
      <dgm:prSet/>
      <dgm:spPr/>
      <dgm:t>
        <a:bodyPr/>
        <a:lstStyle/>
        <a:p>
          <a:endParaRPr lang="en-US"/>
        </a:p>
      </dgm:t>
    </dgm:pt>
    <dgm:pt modelId="{9B1CBD06-5CD9-4E0D-9A79-BB6C3C4C07A4}" type="sibTrans" cxnId="{45A1F599-4E53-4562-9288-240156746249}">
      <dgm:prSet/>
      <dgm:spPr/>
      <dgm:t>
        <a:bodyPr/>
        <a:lstStyle/>
        <a:p>
          <a:endParaRPr lang="en-US"/>
        </a:p>
      </dgm:t>
    </dgm:pt>
    <dgm:pt modelId="{365F13E4-63E1-4A89-A177-008846F719CC}">
      <dgm:prSet phldrT="[Text]" phldr="0"/>
      <dgm:spPr/>
      <dgm:t>
        <a:bodyPr/>
        <a:lstStyle/>
        <a:p>
          <a:r>
            <a:rPr lang="en-US" b="1" dirty="0">
              <a:latin typeface="Calibri"/>
            </a:rPr>
            <a:t>1 month</a:t>
          </a:r>
          <a:endParaRPr lang="en-US" b="1" dirty="0"/>
        </a:p>
      </dgm:t>
    </dgm:pt>
    <dgm:pt modelId="{DC64DCC3-ED10-4B0C-82E9-26F978DD0AFC}" type="parTrans" cxnId="{0DA58BE4-4C0B-408C-A8F3-CCDD362EAA14}">
      <dgm:prSet/>
      <dgm:spPr/>
      <dgm:t>
        <a:bodyPr/>
        <a:lstStyle/>
        <a:p>
          <a:endParaRPr lang="en-US"/>
        </a:p>
      </dgm:t>
    </dgm:pt>
    <dgm:pt modelId="{267BC024-1C2A-4360-8A29-9E2A5D310163}" type="sibTrans" cxnId="{0DA58BE4-4C0B-408C-A8F3-CCDD362EAA14}">
      <dgm:prSet/>
      <dgm:spPr/>
      <dgm:t>
        <a:bodyPr/>
        <a:lstStyle/>
        <a:p>
          <a:endParaRPr lang="en-US"/>
        </a:p>
      </dgm:t>
    </dgm:pt>
    <dgm:pt modelId="{8214C4D7-583C-48B0-B674-86D03048136D}">
      <dgm:prSet phldr="0"/>
      <dgm:spPr/>
      <dgm:t>
        <a:bodyPr/>
        <a:lstStyle/>
        <a:p>
          <a:pPr>
            <a:defRPr b="1"/>
          </a:pPr>
          <a:r>
            <a:rPr lang="en-US">
              <a:latin typeface="Calibri"/>
            </a:rPr>
            <a:t>Go Live</a:t>
          </a:r>
        </a:p>
      </dgm:t>
    </dgm:pt>
    <dgm:pt modelId="{B02F9054-38F1-4E65-AD05-9A08274DD3BD}" type="parTrans" cxnId="{F2B55EB7-B4BF-4D13-A95E-252371D95203}">
      <dgm:prSet/>
      <dgm:spPr/>
      <dgm:t>
        <a:bodyPr/>
        <a:lstStyle/>
        <a:p>
          <a:endParaRPr lang="en-US"/>
        </a:p>
      </dgm:t>
    </dgm:pt>
    <dgm:pt modelId="{6976CA5B-7B20-46B1-A878-1F5A04185E31}" type="sibTrans" cxnId="{F2B55EB7-B4BF-4D13-A95E-252371D95203}">
      <dgm:prSet/>
      <dgm:spPr/>
      <dgm:t>
        <a:bodyPr/>
        <a:lstStyle/>
        <a:p>
          <a:endParaRPr lang="en-US"/>
        </a:p>
      </dgm:t>
    </dgm:pt>
    <dgm:pt modelId="{9D8B64E5-D493-40B2-BC08-DAC54449E50A}">
      <dgm:prSet phldr="0"/>
      <dgm:spPr/>
      <dgm:t>
        <a:bodyPr/>
        <a:lstStyle/>
        <a:p>
          <a:pPr>
            <a:defRPr b="1"/>
          </a:pPr>
          <a:r>
            <a:rPr lang="en-US">
              <a:latin typeface="Calibri"/>
            </a:rPr>
            <a:t>Debrief</a:t>
          </a:r>
        </a:p>
      </dgm:t>
    </dgm:pt>
    <dgm:pt modelId="{F1381718-9482-42CE-8528-1BB5F61D98D3}" type="parTrans" cxnId="{FF60E798-2DEA-4D67-84FD-F33113DB8DCE}">
      <dgm:prSet/>
      <dgm:spPr/>
      <dgm:t>
        <a:bodyPr/>
        <a:lstStyle/>
        <a:p>
          <a:endParaRPr lang="en-US"/>
        </a:p>
      </dgm:t>
    </dgm:pt>
    <dgm:pt modelId="{9ADD1B4B-7C6A-45AF-AF49-76C6B62E05CE}" type="sibTrans" cxnId="{FF60E798-2DEA-4D67-84FD-F33113DB8DCE}">
      <dgm:prSet/>
      <dgm:spPr/>
      <dgm:t>
        <a:bodyPr/>
        <a:lstStyle/>
        <a:p>
          <a:endParaRPr lang="en-US"/>
        </a:p>
      </dgm:t>
    </dgm:pt>
    <dgm:pt modelId="{70314B40-3552-47FB-9FC8-12684069E4D0}">
      <dgm:prSet phldr="0"/>
      <dgm:spPr/>
      <dgm:t>
        <a:bodyPr/>
        <a:lstStyle/>
        <a:p>
          <a:r>
            <a:rPr lang="en-US" b="1" dirty="0">
              <a:latin typeface="Calibri"/>
            </a:rPr>
            <a:t>Weekly - 4 weeks</a:t>
          </a:r>
          <a:endParaRPr lang="en-US" dirty="0">
            <a:latin typeface="Calibri"/>
          </a:endParaRPr>
        </a:p>
      </dgm:t>
    </dgm:pt>
    <dgm:pt modelId="{6B56461B-9883-46D7-A93F-2511B95AE65F}" type="parTrans" cxnId="{8ED8AB21-326C-4D26-8165-36778A7DCE0D}">
      <dgm:prSet/>
      <dgm:spPr/>
      <dgm:t>
        <a:bodyPr/>
        <a:lstStyle/>
        <a:p>
          <a:endParaRPr lang="en-US"/>
        </a:p>
      </dgm:t>
    </dgm:pt>
    <dgm:pt modelId="{29B13CE6-D5D3-42E4-BF60-8417F97C9641}" type="sibTrans" cxnId="{8ED8AB21-326C-4D26-8165-36778A7DCE0D}">
      <dgm:prSet/>
      <dgm:spPr/>
      <dgm:t>
        <a:bodyPr/>
        <a:lstStyle/>
        <a:p>
          <a:endParaRPr lang="en-US"/>
        </a:p>
      </dgm:t>
    </dgm:pt>
    <dgm:pt modelId="{8DE711F1-512D-4F1A-B2AF-46E26A6313E6}">
      <dgm:prSet phldr="0"/>
      <dgm:spPr/>
      <dgm:t>
        <a:bodyPr/>
        <a:lstStyle/>
        <a:p>
          <a:pPr>
            <a:defRPr b="1"/>
          </a:pPr>
          <a:r>
            <a:rPr lang="en-US" b="1">
              <a:latin typeface="Calibri"/>
            </a:rPr>
            <a:t>Pulse evaluation</a:t>
          </a:r>
        </a:p>
      </dgm:t>
    </dgm:pt>
    <dgm:pt modelId="{2032241C-B24B-4C05-A159-E932023F38CD}" type="parTrans" cxnId="{9F0C00DF-F6D6-464E-A778-1946838C7EA7}">
      <dgm:prSet/>
      <dgm:spPr/>
      <dgm:t>
        <a:bodyPr/>
        <a:lstStyle/>
        <a:p>
          <a:endParaRPr lang="en-US"/>
        </a:p>
      </dgm:t>
    </dgm:pt>
    <dgm:pt modelId="{57194846-B160-4E6C-A268-9B5617B21E14}" type="sibTrans" cxnId="{9F0C00DF-F6D6-464E-A778-1946838C7EA7}">
      <dgm:prSet/>
      <dgm:spPr/>
      <dgm:t>
        <a:bodyPr/>
        <a:lstStyle/>
        <a:p>
          <a:endParaRPr lang="en-US"/>
        </a:p>
      </dgm:t>
    </dgm:pt>
    <dgm:pt modelId="{5730FBBA-AE2E-4C9F-8B09-F9CC783B44E8}">
      <dgm:prSet phldr="0"/>
      <dgm:spPr/>
      <dgm:t>
        <a:bodyPr/>
        <a:lstStyle/>
        <a:p>
          <a:r>
            <a:rPr lang="en-US" b="1" dirty="0">
              <a:latin typeface="Calibri"/>
            </a:rPr>
            <a:t>1 week</a:t>
          </a:r>
        </a:p>
      </dgm:t>
    </dgm:pt>
    <dgm:pt modelId="{B8F5A77F-CDCC-474F-89C8-F4AF70F5524D}" type="parTrans" cxnId="{5249FD03-C4C6-4FDB-9B52-F6270295F364}">
      <dgm:prSet/>
      <dgm:spPr/>
      <dgm:t>
        <a:bodyPr/>
        <a:lstStyle/>
        <a:p>
          <a:endParaRPr lang="en-US"/>
        </a:p>
      </dgm:t>
    </dgm:pt>
    <dgm:pt modelId="{80E1122C-A5E0-47E3-A01D-64DB67B54324}" type="sibTrans" cxnId="{5249FD03-C4C6-4FDB-9B52-F6270295F364}">
      <dgm:prSet/>
      <dgm:spPr/>
      <dgm:t>
        <a:bodyPr/>
        <a:lstStyle/>
        <a:p>
          <a:endParaRPr lang="en-US"/>
        </a:p>
      </dgm:t>
    </dgm:pt>
    <dgm:pt modelId="{FCDED1C2-B9BD-417B-A8A1-7B03E3857B66}">
      <dgm:prSet phldr="0"/>
      <dgm:spPr/>
      <dgm:t>
        <a:bodyPr/>
        <a:lstStyle/>
        <a:p>
          <a:pPr>
            <a:defRPr b="1"/>
          </a:pPr>
          <a:r>
            <a:rPr lang="en-US" b="1">
              <a:latin typeface="Calibri"/>
            </a:rPr>
            <a:t>Update workflows</a:t>
          </a:r>
        </a:p>
      </dgm:t>
    </dgm:pt>
    <dgm:pt modelId="{D0393D18-4DD4-47F6-9CC3-FA5F66DADFC8}" type="parTrans" cxnId="{F1329D02-5E52-461F-BF94-E065282DBF8D}">
      <dgm:prSet/>
      <dgm:spPr/>
      <dgm:t>
        <a:bodyPr/>
        <a:lstStyle/>
        <a:p>
          <a:endParaRPr lang="en-US"/>
        </a:p>
      </dgm:t>
    </dgm:pt>
    <dgm:pt modelId="{6D15884B-4D2E-4C49-BCD5-EFABBA5363A1}" type="sibTrans" cxnId="{F1329D02-5E52-461F-BF94-E065282DBF8D}">
      <dgm:prSet/>
      <dgm:spPr/>
      <dgm:t>
        <a:bodyPr/>
        <a:lstStyle/>
        <a:p>
          <a:endParaRPr lang="en-US"/>
        </a:p>
      </dgm:t>
    </dgm:pt>
    <dgm:pt modelId="{D7E849E2-8061-4AC4-8D34-37256A4BDE99}">
      <dgm:prSet phldr="0"/>
      <dgm:spPr/>
      <dgm:t>
        <a:bodyPr/>
        <a:lstStyle/>
        <a:p>
          <a:r>
            <a:rPr lang="en-US" b="1">
              <a:latin typeface="Calibri"/>
            </a:rPr>
            <a:t>1 week</a:t>
          </a:r>
        </a:p>
      </dgm:t>
    </dgm:pt>
    <dgm:pt modelId="{193A7405-CB7F-4CE0-9B5F-ED1889C3D9FE}" type="parTrans" cxnId="{217BF5BF-18B4-4234-92CB-74C0010AF67A}">
      <dgm:prSet/>
      <dgm:spPr/>
      <dgm:t>
        <a:bodyPr/>
        <a:lstStyle/>
        <a:p>
          <a:endParaRPr lang="en-US"/>
        </a:p>
      </dgm:t>
    </dgm:pt>
    <dgm:pt modelId="{DFE4FE4E-AD4E-4962-B1F3-75BF21D0E0A2}" type="sibTrans" cxnId="{217BF5BF-18B4-4234-92CB-74C0010AF67A}">
      <dgm:prSet/>
      <dgm:spPr/>
      <dgm:t>
        <a:bodyPr/>
        <a:lstStyle/>
        <a:p>
          <a:endParaRPr lang="en-US"/>
        </a:p>
      </dgm:t>
    </dgm:pt>
    <dgm:pt modelId="{F8DAC1E0-FCF5-4422-BA37-35149FA58A41}">
      <dgm:prSet phldr="0"/>
      <dgm:spPr/>
      <dgm:t>
        <a:bodyPr/>
        <a:lstStyle/>
        <a:p>
          <a:pPr>
            <a:defRPr b="1"/>
          </a:pPr>
          <a:r>
            <a:rPr lang="en-US" b="1">
              <a:latin typeface="Calibri"/>
            </a:rPr>
            <a:t>Redeploy</a:t>
          </a:r>
        </a:p>
      </dgm:t>
    </dgm:pt>
    <dgm:pt modelId="{1116A3F9-9A2F-4AA9-B02B-32B5AA433330}" type="parTrans" cxnId="{2CF13757-DEC1-4E1A-BD46-222BA5A834FD}">
      <dgm:prSet/>
      <dgm:spPr/>
      <dgm:t>
        <a:bodyPr/>
        <a:lstStyle/>
        <a:p>
          <a:endParaRPr lang="en-US"/>
        </a:p>
      </dgm:t>
    </dgm:pt>
    <dgm:pt modelId="{413D8ACD-3DC9-421F-B13C-BBEFF6A42C79}" type="sibTrans" cxnId="{2CF13757-DEC1-4E1A-BD46-222BA5A834FD}">
      <dgm:prSet/>
      <dgm:spPr/>
      <dgm:t>
        <a:bodyPr/>
        <a:lstStyle/>
        <a:p>
          <a:endParaRPr lang="en-US"/>
        </a:p>
      </dgm:t>
    </dgm:pt>
    <dgm:pt modelId="{BB3F571C-18A6-4985-A7CC-9FFE600CCDB8}">
      <dgm:prSet phldr="0"/>
      <dgm:spPr/>
      <dgm:t>
        <a:bodyPr/>
        <a:lstStyle/>
        <a:p>
          <a:r>
            <a:rPr lang="en-US" b="1" dirty="0">
              <a:latin typeface="Calibri"/>
            </a:rPr>
            <a:t>3 months</a:t>
          </a:r>
        </a:p>
      </dgm:t>
    </dgm:pt>
    <dgm:pt modelId="{741B588D-0F09-44E8-89C5-75DF38F84E6D}" type="parTrans" cxnId="{CCF054FF-086C-461D-AD86-292901B80EE7}">
      <dgm:prSet/>
      <dgm:spPr/>
      <dgm:t>
        <a:bodyPr/>
        <a:lstStyle/>
        <a:p>
          <a:endParaRPr lang="en-US"/>
        </a:p>
      </dgm:t>
    </dgm:pt>
    <dgm:pt modelId="{79912664-9608-4647-85A6-4D779254FC07}" type="sibTrans" cxnId="{CCF054FF-086C-461D-AD86-292901B80EE7}">
      <dgm:prSet/>
      <dgm:spPr/>
      <dgm:t>
        <a:bodyPr/>
        <a:lstStyle/>
        <a:p>
          <a:endParaRPr lang="en-US"/>
        </a:p>
      </dgm:t>
    </dgm:pt>
    <dgm:pt modelId="{C183FCBB-CC7F-4517-8FA7-D07796587555}">
      <dgm:prSet phldr="0"/>
      <dgm:spPr/>
      <dgm:t>
        <a:bodyPr/>
        <a:lstStyle/>
        <a:p>
          <a:pPr>
            <a:defRPr b="1"/>
          </a:pPr>
          <a:r>
            <a:rPr lang="en-US" b="1">
              <a:latin typeface="Calibri"/>
            </a:rPr>
            <a:t>Post-evaluation</a:t>
          </a:r>
        </a:p>
      </dgm:t>
    </dgm:pt>
    <dgm:pt modelId="{D19BBD9E-ACD4-47F3-A771-8E21B1ABCA45}" type="parTrans" cxnId="{8156E2D3-E845-4C23-A887-20DCC6DE20D1}">
      <dgm:prSet/>
      <dgm:spPr/>
      <dgm:t>
        <a:bodyPr/>
        <a:lstStyle/>
        <a:p>
          <a:endParaRPr lang="en-US"/>
        </a:p>
      </dgm:t>
    </dgm:pt>
    <dgm:pt modelId="{3351F27C-5011-4100-AF6E-7F98CABAE71E}" type="sibTrans" cxnId="{8156E2D3-E845-4C23-A887-20DCC6DE20D1}">
      <dgm:prSet/>
      <dgm:spPr/>
      <dgm:t>
        <a:bodyPr/>
        <a:lstStyle/>
        <a:p>
          <a:endParaRPr lang="en-US"/>
        </a:p>
      </dgm:t>
    </dgm:pt>
    <dgm:pt modelId="{0EE90F1B-35FC-4EEA-BB21-ABE23A0F3836}">
      <dgm:prSet phldr="0"/>
      <dgm:spPr/>
      <dgm:t>
        <a:bodyPr/>
        <a:lstStyle/>
        <a:p>
          <a:pPr rtl="0"/>
          <a:r>
            <a:rPr lang="en-US" b="1">
              <a:latin typeface="Calibri"/>
            </a:rPr>
            <a:t>Every 3 months</a:t>
          </a:r>
        </a:p>
      </dgm:t>
    </dgm:pt>
    <dgm:pt modelId="{03DD7412-25F2-4402-A5D3-08DB1CF4CEA3}" type="parTrans" cxnId="{2933B719-DE6A-47D1-B6B7-7F9C892F2C82}">
      <dgm:prSet/>
      <dgm:spPr/>
      <dgm:t>
        <a:bodyPr/>
        <a:lstStyle/>
        <a:p>
          <a:endParaRPr lang="en-US"/>
        </a:p>
      </dgm:t>
    </dgm:pt>
    <dgm:pt modelId="{9A04A795-0C85-4879-B8BC-6D1D45B65E6E}" type="sibTrans" cxnId="{2933B719-DE6A-47D1-B6B7-7F9C892F2C82}">
      <dgm:prSet/>
      <dgm:spPr/>
      <dgm:t>
        <a:bodyPr/>
        <a:lstStyle/>
        <a:p>
          <a:endParaRPr lang="en-US"/>
        </a:p>
      </dgm:t>
    </dgm:pt>
    <dgm:pt modelId="{9DF7AEE5-215E-49AB-ACC7-A4CFA52C1AAD}" type="pres">
      <dgm:prSet presAssocID="{32AF4020-EE9D-4D2D-B903-C7767E278E51}" presName="root" presStyleCnt="0">
        <dgm:presLayoutVars>
          <dgm:chMax/>
          <dgm:chPref/>
          <dgm:animLvl val="lvl"/>
        </dgm:presLayoutVars>
      </dgm:prSet>
      <dgm:spPr/>
    </dgm:pt>
    <dgm:pt modelId="{8DE7E9F5-B69A-450C-B14D-BE568980E1CD}" type="pres">
      <dgm:prSet presAssocID="{32AF4020-EE9D-4D2D-B903-C7767E278E51}"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D6FA8881-534D-4C37-A223-8F3763E50393}" type="pres">
      <dgm:prSet presAssocID="{32AF4020-EE9D-4D2D-B903-C7767E278E51}" presName="nodes" presStyleCnt="0">
        <dgm:presLayoutVars>
          <dgm:chMax/>
          <dgm:chPref/>
          <dgm:animLvl val="lvl"/>
        </dgm:presLayoutVars>
      </dgm:prSet>
      <dgm:spPr/>
    </dgm:pt>
    <dgm:pt modelId="{674BAA1E-DDF9-46A3-9E08-B4595E59B20D}" type="pres">
      <dgm:prSet presAssocID="{23F0D442-D6FB-4DA1-9C19-C738FA598EBD}" presName="composite" presStyleCnt="0"/>
      <dgm:spPr/>
    </dgm:pt>
    <dgm:pt modelId="{E6B53DA6-9EA6-40AF-B44F-973B86D8DD83}" type="pres">
      <dgm:prSet presAssocID="{23F0D442-D6FB-4DA1-9C19-C738FA598EBD}" presName="L1TextContainer" presStyleLbl="revTx" presStyleIdx="0" presStyleCnt="8">
        <dgm:presLayoutVars>
          <dgm:chMax val="1"/>
          <dgm:chPref val="1"/>
          <dgm:bulletEnabled val="1"/>
        </dgm:presLayoutVars>
      </dgm:prSet>
      <dgm:spPr/>
    </dgm:pt>
    <dgm:pt modelId="{AD5C55D3-679B-471D-99D2-038657D5DB10}" type="pres">
      <dgm:prSet presAssocID="{23F0D442-D6FB-4DA1-9C19-C738FA598EBD}" presName="L2TextContainerWrapper" presStyleCnt="0">
        <dgm:presLayoutVars>
          <dgm:chMax val="0"/>
          <dgm:chPref val="0"/>
          <dgm:bulletEnabled val="1"/>
        </dgm:presLayoutVars>
      </dgm:prSet>
      <dgm:spPr/>
    </dgm:pt>
    <dgm:pt modelId="{661C5B88-900A-4D48-9FA6-97A3AA15F26A}" type="pres">
      <dgm:prSet presAssocID="{23F0D442-D6FB-4DA1-9C19-C738FA598EBD}" presName="L2TextContainer" presStyleLbl="bgAcc1" presStyleIdx="0" presStyleCnt="8"/>
      <dgm:spPr/>
    </dgm:pt>
    <dgm:pt modelId="{C7CA9EAB-633F-4DEC-9A62-DB4BB9B8A661}" type="pres">
      <dgm:prSet presAssocID="{23F0D442-D6FB-4DA1-9C19-C738FA598EBD}" presName="FlexibleEmptyPlaceHolder" presStyleCnt="0"/>
      <dgm:spPr/>
    </dgm:pt>
    <dgm:pt modelId="{32495D8E-DC67-490A-8C7B-1C423EF86D0C}" type="pres">
      <dgm:prSet presAssocID="{23F0D442-D6FB-4DA1-9C19-C738FA598EBD}" presName="ConnectLine" presStyleLbl="sibTrans1D1" presStyleIdx="0" presStyleCnt="8"/>
      <dgm:spPr>
        <a:noFill/>
        <a:ln w="9525" cap="flat" cmpd="sng" algn="ctr">
          <a:solidFill>
            <a:schemeClr val="accent1">
              <a:hueOff val="0"/>
              <a:satOff val="0"/>
              <a:lumOff val="0"/>
              <a:alphaOff val="0"/>
            </a:schemeClr>
          </a:solidFill>
          <a:prstDash val="dash"/>
        </a:ln>
        <a:effectLst/>
      </dgm:spPr>
    </dgm:pt>
    <dgm:pt modelId="{EE5836A5-ADBE-4C8D-BBEB-D9195B32175A}" type="pres">
      <dgm:prSet presAssocID="{23F0D442-D6FB-4DA1-9C19-C738FA598EBD}" presName="ConnectorPoint" presStyleLbl="alignNode1" presStyleIdx="0" presStyleCnt="8"/>
      <dgm:spPr/>
    </dgm:pt>
    <dgm:pt modelId="{3209F1CF-C44B-4AC9-A573-5ADAA2020F97}" type="pres">
      <dgm:prSet presAssocID="{23F0D442-D6FB-4DA1-9C19-C738FA598EBD}" presName="EmptyPlaceHolder" presStyleCnt="0"/>
      <dgm:spPr/>
    </dgm:pt>
    <dgm:pt modelId="{061B72F8-C78E-46C0-B97C-FBA22FFCFF0C}" type="pres">
      <dgm:prSet presAssocID="{522B7E01-6616-4DD3-99F2-4797418EA5A1}" presName="spaceBetweenRectangles" presStyleCnt="0"/>
      <dgm:spPr/>
    </dgm:pt>
    <dgm:pt modelId="{DFF73DB3-6918-46E5-88EC-2A4C2FB8C5F6}" type="pres">
      <dgm:prSet presAssocID="{942C5E59-B750-40E9-9977-B51D759B2DA1}" presName="composite" presStyleCnt="0"/>
      <dgm:spPr/>
    </dgm:pt>
    <dgm:pt modelId="{8F43A86B-F960-40CF-8D4D-044887555B5A}" type="pres">
      <dgm:prSet presAssocID="{942C5E59-B750-40E9-9977-B51D759B2DA1}" presName="L1TextContainer" presStyleLbl="revTx" presStyleIdx="1" presStyleCnt="8">
        <dgm:presLayoutVars>
          <dgm:chMax val="1"/>
          <dgm:chPref val="1"/>
          <dgm:bulletEnabled val="1"/>
        </dgm:presLayoutVars>
      </dgm:prSet>
      <dgm:spPr/>
    </dgm:pt>
    <dgm:pt modelId="{B0AEF049-A030-4045-AB12-F345D85AF066}" type="pres">
      <dgm:prSet presAssocID="{942C5E59-B750-40E9-9977-B51D759B2DA1}" presName="L2TextContainerWrapper" presStyleCnt="0">
        <dgm:presLayoutVars>
          <dgm:chMax val="0"/>
          <dgm:chPref val="0"/>
          <dgm:bulletEnabled val="1"/>
        </dgm:presLayoutVars>
      </dgm:prSet>
      <dgm:spPr/>
    </dgm:pt>
    <dgm:pt modelId="{32CE242C-A040-4658-9047-5F6BFCD6C01F}" type="pres">
      <dgm:prSet presAssocID="{942C5E59-B750-40E9-9977-B51D759B2DA1}" presName="L2TextContainer" presStyleLbl="bgAcc1" presStyleIdx="1" presStyleCnt="8"/>
      <dgm:spPr/>
    </dgm:pt>
    <dgm:pt modelId="{FE3D0C98-D775-41A2-8B70-8D106FBE44CD}" type="pres">
      <dgm:prSet presAssocID="{942C5E59-B750-40E9-9977-B51D759B2DA1}" presName="FlexibleEmptyPlaceHolder" presStyleCnt="0"/>
      <dgm:spPr/>
    </dgm:pt>
    <dgm:pt modelId="{D61E9862-8E3C-447B-8C84-C27ADD904EA7}" type="pres">
      <dgm:prSet presAssocID="{942C5E59-B750-40E9-9977-B51D759B2DA1}" presName="ConnectLine" presStyleLbl="sibTrans1D1" presStyleIdx="1" presStyleCnt="8"/>
      <dgm:spPr>
        <a:noFill/>
        <a:ln w="9525" cap="flat" cmpd="sng" algn="ctr">
          <a:solidFill>
            <a:schemeClr val="accent1">
              <a:hueOff val="0"/>
              <a:satOff val="0"/>
              <a:lumOff val="0"/>
              <a:alphaOff val="0"/>
            </a:schemeClr>
          </a:solidFill>
          <a:prstDash val="dash"/>
        </a:ln>
        <a:effectLst/>
      </dgm:spPr>
    </dgm:pt>
    <dgm:pt modelId="{BA0275D7-0BCE-46C3-98F6-6DBD9F3507C5}" type="pres">
      <dgm:prSet presAssocID="{942C5E59-B750-40E9-9977-B51D759B2DA1}" presName="ConnectorPoint" presStyleLbl="alignNode1" presStyleIdx="1" presStyleCnt="8"/>
      <dgm:spPr/>
    </dgm:pt>
    <dgm:pt modelId="{854E8980-9BD9-43A7-88F2-F7B184E8D78E}" type="pres">
      <dgm:prSet presAssocID="{942C5E59-B750-40E9-9977-B51D759B2DA1}" presName="EmptyPlaceHolder" presStyleCnt="0"/>
      <dgm:spPr/>
    </dgm:pt>
    <dgm:pt modelId="{B5C1298D-5C56-41CA-8039-96B0129291ED}" type="pres">
      <dgm:prSet presAssocID="{35DE2266-039D-4341-AB97-B28DC1FBEF42}" presName="spaceBetweenRectangles" presStyleCnt="0"/>
      <dgm:spPr/>
    </dgm:pt>
    <dgm:pt modelId="{EE5AC39C-8B41-4311-B8BA-CF03846BAC52}" type="pres">
      <dgm:prSet presAssocID="{8214C4D7-583C-48B0-B674-86D03048136D}" presName="composite" presStyleCnt="0"/>
      <dgm:spPr/>
    </dgm:pt>
    <dgm:pt modelId="{4B2C4378-0E2C-4DD0-8193-76D18F5E0F98}" type="pres">
      <dgm:prSet presAssocID="{8214C4D7-583C-48B0-B674-86D03048136D}" presName="L1TextContainer" presStyleLbl="revTx" presStyleIdx="2" presStyleCnt="8">
        <dgm:presLayoutVars>
          <dgm:chMax val="1"/>
          <dgm:chPref val="1"/>
          <dgm:bulletEnabled val="1"/>
        </dgm:presLayoutVars>
      </dgm:prSet>
      <dgm:spPr/>
    </dgm:pt>
    <dgm:pt modelId="{3397F875-AC5E-4316-AB68-BA8EBA3B53AA}" type="pres">
      <dgm:prSet presAssocID="{8214C4D7-583C-48B0-B674-86D03048136D}" presName="L2TextContainerWrapper" presStyleCnt="0">
        <dgm:presLayoutVars>
          <dgm:chMax val="0"/>
          <dgm:chPref val="0"/>
          <dgm:bulletEnabled val="1"/>
        </dgm:presLayoutVars>
      </dgm:prSet>
      <dgm:spPr/>
    </dgm:pt>
    <dgm:pt modelId="{669BF7EA-7B4F-46DE-849B-65BF7403232D}" type="pres">
      <dgm:prSet presAssocID="{8214C4D7-583C-48B0-B674-86D03048136D}" presName="L2TextContainer" presStyleLbl="bgAcc1" presStyleIdx="2" presStyleCnt="8"/>
      <dgm:spPr/>
    </dgm:pt>
    <dgm:pt modelId="{CE70DEE4-2191-4F91-89AA-AC3B92359D81}" type="pres">
      <dgm:prSet presAssocID="{8214C4D7-583C-48B0-B674-86D03048136D}" presName="FlexibleEmptyPlaceHolder" presStyleCnt="0"/>
      <dgm:spPr/>
    </dgm:pt>
    <dgm:pt modelId="{ED8A3EF1-7658-45B1-A5AD-4A7004C5AE14}" type="pres">
      <dgm:prSet presAssocID="{8214C4D7-583C-48B0-B674-86D03048136D}" presName="ConnectLine" presStyleLbl="sibTrans1D1" presStyleIdx="2" presStyleCnt="8"/>
      <dgm:spPr>
        <a:noFill/>
        <a:ln w="9525" cap="flat" cmpd="sng" algn="ctr">
          <a:solidFill>
            <a:schemeClr val="accent1">
              <a:hueOff val="0"/>
              <a:satOff val="0"/>
              <a:lumOff val="0"/>
              <a:alphaOff val="0"/>
            </a:schemeClr>
          </a:solidFill>
          <a:prstDash val="dash"/>
        </a:ln>
        <a:effectLst/>
      </dgm:spPr>
    </dgm:pt>
    <dgm:pt modelId="{C1554896-8806-4F5A-A470-838CA1CC36FB}" type="pres">
      <dgm:prSet presAssocID="{8214C4D7-583C-48B0-B674-86D03048136D}" presName="ConnectorPoint" presStyleLbl="alignNode1" presStyleIdx="2" presStyleCnt="8"/>
      <dgm:spPr/>
    </dgm:pt>
    <dgm:pt modelId="{DE942B21-96AB-4A18-91AD-11C9B116AE67}" type="pres">
      <dgm:prSet presAssocID="{8214C4D7-583C-48B0-B674-86D03048136D}" presName="EmptyPlaceHolder" presStyleCnt="0"/>
      <dgm:spPr/>
    </dgm:pt>
    <dgm:pt modelId="{6E7286D2-97D8-4C17-9140-1B5522759DF0}" type="pres">
      <dgm:prSet presAssocID="{6976CA5B-7B20-46B1-A878-1F5A04185E31}" presName="spaceBetweenRectangles" presStyleCnt="0"/>
      <dgm:spPr/>
    </dgm:pt>
    <dgm:pt modelId="{5B7CEA2A-99B4-4D99-A613-D5C33D5CFAFE}" type="pres">
      <dgm:prSet presAssocID="{9D8B64E5-D493-40B2-BC08-DAC54449E50A}" presName="composite" presStyleCnt="0"/>
      <dgm:spPr/>
    </dgm:pt>
    <dgm:pt modelId="{AE948CE4-E341-4006-AB79-A0BD3CB9B396}" type="pres">
      <dgm:prSet presAssocID="{9D8B64E5-D493-40B2-BC08-DAC54449E50A}" presName="L1TextContainer" presStyleLbl="revTx" presStyleIdx="3" presStyleCnt="8">
        <dgm:presLayoutVars>
          <dgm:chMax val="1"/>
          <dgm:chPref val="1"/>
          <dgm:bulletEnabled val="1"/>
        </dgm:presLayoutVars>
      </dgm:prSet>
      <dgm:spPr/>
    </dgm:pt>
    <dgm:pt modelId="{919BCE41-7693-4D47-9AE7-2312B253E378}" type="pres">
      <dgm:prSet presAssocID="{9D8B64E5-D493-40B2-BC08-DAC54449E50A}" presName="L2TextContainerWrapper" presStyleCnt="0">
        <dgm:presLayoutVars>
          <dgm:chMax val="0"/>
          <dgm:chPref val="0"/>
          <dgm:bulletEnabled val="1"/>
        </dgm:presLayoutVars>
      </dgm:prSet>
      <dgm:spPr/>
    </dgm:pt>
    <dgm:pt modelId="{488415F9-A901-4358-A201-DFD44D35812A}" type="pres">
      <dgm:prSet presAssocID="{9D8B64E5-D493-40B2-BC08-DAC54449E50A}" presName="L2TextContainer" presStyleLbl="bgAcc1" presStyleIdx="3" presStyleCnt="8"/>
      <dgm:spPr/>
    </dgm:pt>
    <dgm:pt modelId="{E0B9F14F-4DF9-4B79-B61D-096820DDD12D}" type="pres">
      <dgm:prSet presAssocID="{9D8B64E5-D493-40B2-BC08-DAC54449E50A}" presName="FlexibleEmptyPlaceHolder" presStyleCnt="0"/>
      <dgm:spPr/>
    </dgm:pt>
    <dgm:pt modelId="{44B810E0-A986-4000-9583-FE831A5B1B0B}" type="pres">
      <dgm:prSet presAssocID="{9D8B64E5-D493-40B2-BC08-DAC54449E50A}" presName="ConnectLine" presStyleLbl="sibTrans1D1" presStyleIdx="3" presStyleCnt="8"/>
      <dgm:spPr>
        <a:noFill/>
        <a:ln w="9525" cap="flat" cmpd="sng" algn="ctr">
          <a:solidFill>
            <a:schemeClr val="accent1">
              <a:hueOff val="0"/>
              <a:satOff val="0"/>
              <a:lumOff val="0"/>
              <a:alphaOff val="0"/>
            </a:schemeClr>
          </a:solidFill>
          <a:prstDash val="dash"/>
        </a:ln>
        <a:effectLst/>
      </dgm:spPr>
    </dgm:pt>
    <dgm:pt modelId="{85DC66AD-3A9A-4B53-99E1-254C34A8BF9F}" type="pres">
      <dgm:prSet presAssocID="{9D8B64E5-D493-40B2-BC08-DAC54449E50A}" presName="ConnectorPoint" presStyleLbl="alignNode1" presStyleIdx="3" presStyleCnt="8"/>
      <dgm:spPr/>
    </dgm:pt>
    <dgm:pt modelId="{DFC1A2A1-5D20-4344-860A-DD931AB9E649}" type="pres">
      <dgm:prSet presAssocID="{9D8B64E5-D493-40B2-BC08-DAC54449E50A}" presName="EmptyPlaceHolder" presStyleCnt="0"/>
      <dgm:spPr/>
    </dgm:pt>
    <dgm:pt modelId="{B7691F98-32D9-48B5-99C7-A4BF94837C42}" type="pres">
      <dgm:prSet presAssocID="{9ADD1B4B-7C6A-45AF-AF49-76C6B62E05CE}" presName="spaceBetweenRectangles" presStyleCnt="0"/>
      <dgm:spPr/>
    </dgm:pt>
    <dgm:pt modelId="{680B7910-19D6-494F-A01F-3569045A12BD}" type="pres">
      <dgm:prSet presAssocID="{8DE711F1-512D-4F1A-B2AF-46E26A6313E6}" presName="composite" presStyleCnt="0"/>
      <dgm:spPr/>
    </dgm:pt>
    <dgm:pt modelId="{75A755A5-E91D-42AF-9992-63C7E6AC0FD0}" type="pres">
      <dgm:prSet presAssocID="{8DE711F1-512D-4F1A-B2AF-46E26A6313E6}" presName="L1TextContainer" presStyleLbl="revTx" presStyleIdx="4" presStyleCnt="8">
        <dgm:presLayoutVars>
          <dgm:chMax val="1"/>
          <dgm:chPref val="1"/>
          <dgm:bulletEnabled val="1"/>
        </dgm:presLayoutVars>
      </dgm:prSet>
      <dgm:spPr/>
    </dgm:pt>
    <dgm:pt modelId="{C7604DEA-8E8F-49DE-A1A0-9B6507CB3FD9}" type="pres">
      <dgm:prSet presAssocID="{8DE711F1-512D-4F1A-B2AF-46E26A6313E6}" presName="L2TextContainerWrapper" presStyleCnt="0">
        <dgm:presLayoutVars>
          <dgm:chMax val="0"/>
          <dgm:chPref val="0"/>
          <dgm:bulletEnabled val="1"/>
        </dgm:presLayoutVars>
      </dgm:prSet>
      <dgm:spPr/>
    </dgm:pt>
    <dgm:pt modelId="{47B53D9D-C34B-40F4-B917-D1B5BC58BBC6}" type="pres">
      <dgm:prSet presAssocID="{8DE711F1-512D-4F1A-B2AF-46E26A6313E6}" presName="L2TextContainer" presStyleLbl="bgAcc1" presStyleIdx="4" presStyleCnt="8"/>
      <dgm:spPr/>
    </dgm:pt>
    <dgm:pt modelId="{445E72AF-1270-4527-B4E6-36CD5751C844}" type="pres">
      <dgm:prSet presAssocID="{8DE711F1-512D-4F1A-B2AF-46E26A6313E6}" presName="FlexibleEmptyPlaceHolder" presStyleCnt="0"/>
      <dgm:spPr/>
    </dgm:pt>
    <dgm:pt modelId="{04326159-C830-4446-B7E9-6AFB629A4327}" type="pres">
      <dgm:prSet presAssocID="{8DE711F1-512D-4F1A-B2AF-46E26A6313E6}" presName="ConnectLine" presStyleLbl="sibTrans1D1" presStyleIdx="4" presStyleCnt="8"/>
      <dgm:spPr>
        <a:noFill/>
        <a:ln w="9525" cap="flat" cmpd="sng" algn="ctr">
          <a:solidFill>
            <a:schemeClr val="accent1">
              <a:hueOff val="0"/>
              <a:satOff val="0"/>
              <a:lumOff val="0"/>
              <a:alphaOff val="0"/>
            </a:schemeClr>
          </a:solidFill>
          <a:prstDash val="dash"/>
        </a:ln>
        <a:effectLst/>
      </dgm:spPr>
    </dgm:pt>
    <dgm:pt modelId="{CBB4D4E9-F37B-4948-85D3-EA46198B1AD9}" type="pres">
      <dgm:prSet presAssocID="{8DE711F1-512D-4F1A-B2AF-46E26A6313E6}" presName="ConnectorPoint" presStyleLbl="alignNode1" presStyleIdx="4" presStyleCnt="8"/>
      <dgm:spPr/>
    </dgm:pt>
    <dgm:pt modelId="{5C0C6F17-57C8-4C8F-912D-DBB8AE68C8D1}" type="pres">
      <dgm:prSet presAssocID="{8DE711F1-512D-4F1A-B2AF-46E26A6313E6}" presName="EmptyPlaceHolder" presStyleCnt="0"/>
      <dgm:spPr/>
    </dgm:pt>
    <dgm:pt modelId="{88E6A820-DAD9-4F61-9FE1-B17332639804}" type="pres">
      <dgm:prSet presAssocID="{57194846-B160-4E6C-A268-9B5617B21E14}" presName="spaceBetweenRectangles" presStyleCnt="0"/>
      <dgm:spPr/>
    </dgm:pt>
    <dgm:pt modelId="{A0203BDE-72C2-45EA-AE18-540E506F139C}" type="pres">
      <dgm:prSet presAssocID="{FCDED1C2-B9BD-417B-A8A1-7B03E3857B66}" presName="composite" presStyleCnt="0"/>
      <dgm:spPr/>
    </dgm:pt>
    <dgm:pt modelId="{4C258B1F-591F-4133-AF12-EC418B5A3F30}" type="pres">
      <dgm:prSet presAssocID="{FCDED1C2-B9BD-417B-A8A1-7B03E3857B66}" presName="L1TextContainer" presStyleLbl="revTx" presStyleIdx="5" presStyleCnt="8">
        <dgm:presLayoutVars>
          <dgm:chMax val="1"/>
          <dgm:chPref val="1"/>
          <dgm:bulletEnabled val="1"/>
        </dgm:presLayoutVars>
      </dgm:prSet>
      <dgm:spPr/>
    </dgm:pt>
    <dgm:pt modelId="{2A7BADA7-E422-4324-AC4E-E7F3AFA73BAF}" type="pres">
      <dgm:prSet presAssocID="{FCDED1C2-B9BD-417B-A8A1-7B03E3857B66}" presName="L2TextContainerWrapper" presStyleCnt="0">
        <dgm:presLayoutVars>
          <dgm:chMax val="0"/>
          <dgm:chPref val="0"/>
          <dgm:bulletEnabled val="1"/>
        </dgm:presLayoutVars>
      </dgm:prSet>
      <dgm:spPr/>
    </dgm:pt>
    <dgm:pt modelId="{532BEA63-0F01-4E83-B64B-F7A5AC7C6368}" type="pres">
      <dgm:prSet presAssocID="{FCDED1C2-B9BD-417B-A8A1-7B03E3857B66}" presName="L2TextContainer" presStyleLbl="bgAcc1" presStyleIdx="5" presStyleCnt="8"/>
      <dgm:spPr/>
    </dgm:pt>
    <dgm:pt modelId="{276021B9-B1F3-488D-96E5-F890DDCB4544}" type="pres">
      <dgm:prSet presAssocID="{FCDED1C2-B9BD-417B-A8A1-7B03E3857B66}" presName="FlexibleEmptyPlaceHolder" presStyleCnt="0"/>
      <dgm:spPr/>
    </dgm:pt>
    <dgm:pt modelId="{275431DA-2E5E-4C9F-A9B8-3E842B54F6D7}" type="pres">
      <dgm:prSet presAssocID="{FCDED1C2-B9BD-417B-A8A1-7B03E3857B66}" presName="ConnectLine" presStyleLbl="sibTrans1D1" presStyleIdx="5" presStyleCnt="8"/>
      <dgm:spPr>
        <a:noFill/>
        <a:ln w="9525" cap="flat" cmpd="sng" algn="ctr">
          <a:solidFill>
            <a:schemeClr val="accent1">
              <a:hueOff val="0"/>
              <a:satOff val="0"/>
              <a:lumOff val="0"/>
              <a:alphaOff val="0"/>
            </a:schemeClr>
          </a:solidFill>
          <a:prstDash val="dash"/>
        </a:ln>
        <a:effectLst/>
      </dgm:spPr>
    </dgm:pt>
    <dgm:pt modelId="{9655836D-FB7F-4E50-BB51-B0297B9E22AB}" type="pres">
      <dgm:prSet presAssocID="{FCDED1C2-B9BD-417B-A8A1-7B03E3857B66}" presName="ConnectorPoint" presStyleLbl="alignNode1" presStyleIdx="5" presStyleCnt="8"/>
      <dgm:spPr/>
    </dgm:pt>
    <dgm:pt modelId="{A409A40F-D85C-40A0-AE25-C69B07DA9A0D}" type="pres">
      <dgm:prSet presAssocID="{FCDED1C2-B9BD-417B-A8A1-7B03E3857B66}" presName="EmptyPlaceHolder" presStyleCnt="0"/>
      <dgm:spPr/>
    </dgm:pt>
    <dgm:pt modelId="{E3390E40-23A0-44FF-BEFF-579D4DD028CC}" type="pres">
      <dgm:prSet presAssocID="{6D15884B-4D2E-4C49-BCD5-EFABBA5363A1}" presName="spaceBetweenRectangles" presStyleCnt="0"/>
      <dgm:spPr/>
    </dgm:pt>
    <dgm:pt modelId="{63874AB3-B221-408B-8CCD-31307683EA8F}" type="pres">
      <dgm:prSet presAssocID="{F8DAC1E0-FCF5-4422-BA37-35149FA58A41}" presName="composite" presStyleCnt="0"/>
      <dgm:spPr/>
    </dgm:pt>
    <dgm:pt modelId="{62CB291D-F50E-4C30-B71F-062A6AC54485}" type="pres">
      <dgm:prSet presAssocID="{F8DAC1E0-FCF5-4422-BA37-35149FA58A41}" presName="L1TextContainer" presStyleLbl="revTx" presStyleIdx="6" presStyleCnt="8">
        <dgm:presLayoutVars>
          <dgm:chMax val="1"/>
          <dgm:chPref val="1"/>
          <dgm:bulletEnabled val="1"/>
        </dgm:presLayoutVars>
      </dgm:prSet>
      <dgm:spPr/>
    </dgm:pt>
    <dgm:pt modelId="{222DB872-C799-42CE-96F5-65BC82473D00}" type="pres">
      <dgm:prSet presAssocID="{F8DAC1E0-FCF5-4422-BA37-35149FA58A41}" presName="L2TextContainerWrapper" presStyleCnt="0">
        <dgm:presLayoutVars>
          <dgm:chMax val="0"/>
          <dgm:chPref val="0"/>
          <dgm:bulletEnabled val="1"/>
        </dgm:presLayoutVars>
      </dgm:prSet>
      <dgm:spPr/>
    </dgm:pt>
    <dgm:pt modelId="{68E6DE90-F9FF-4BFC-8554-2DA372819021}" type="pres">
      <dgm:prSet presAssocID="{F8DAC1E0-FCF5-4422-BA37-35149FA58A41}" presName="L2TextContainer" presStyleLbl="bgAcc1" presStyleIdx="6" presStyleCnt="8"/>
      <dgm:spPr/>
    </dgm:pt>
    <dgm:pt modelId="{0F817B38-7D18-42DC-B848-92F7CC6DE417}" type="pres">
      <dgm:prSet presAssocID="{F8DAC1E0-FCF5-4422-BA37-35149FA58A41}" presName="FlexibleEmptyPlaceHolder" presStyleCnt="0"/>
      <dgm:spPr/>
    </dgm:pt>
    <dgm:pt modelId="{57BA893B-617D-4932-8CD0-DE54A2693F4B}" type="pres">
      <dgm:prSet presAssocID="{F8DAC1E0-FCF5-4422-BA37-35149FA58A41}" presName="ConnectLine" presStyleLbl="sibTrans1D1" presStyleIdx="6" presStyleCnt="8"/>
      <dgm:spPr>
        <a:noFill/>
        <a:ln w="9525" cap="flat" cmpd="sng" algn="ctr">
          <a:solidFill>
            <a:schemeClr val="accent1">
              <a:hueOff val="0"/>
              <a:satOff val="0"/>
              <a:lumOff val="0"/>
              <a:alphaOff val="0"/>
            </a:schemeClr>
          </a:solidFill>
          <a:prstDash val="dash"/>
        </a:ln>
        <a:effectLst/>
      </dgm:spPr>
    </dgm:pt>
    <dgm:pt modelId="{9D9E3826-EF41-4FAD-8555-AC2A93899997}" type="pres">
      <dgm:prSet presAssocID="{F8DAC1E0-FCF5-4422-BA37-35149FA58A41}" presName="ConnectorPoint" presStyleLbl="alignNode1" presStyleIdx="6" presStyleCnt="8"/>
      <dgm:spPr/>
    </dgm:pt>
    <dgm:pt modelId="{65BBA74C-4B2F-4025-A744-EDF5B27CDB56}" type="pres">
      <dgm:prSet presAssocID="{F8DAC1E0-FCF5-4422-BA37-35149FA58A41}" presName="EmptyPlaceHolder" presStyleCnt="0"/>
      <dgm:spPr/>
    </dgm:pt>
    <dgm:pt modelId="{A2BBBA24-69F3-44DE-8A24-5015E5A97A2B}" type="pres">
      <dgm:prSet presAssocID="{413D8ACD-3DC9-421F-B13C-BBEFF6A42C79}" presName="spaceBetweenRectangles" presStyleCnt="0"/>
      <dgm:spPr/>
    </dgm:pt>
    <dgm:pt modelId="{856FAED1-197B-4270-B6BF-EC7A8C38CFEE}" type="pres">
      <dgm:prSet presAssocID="{C183FCBB-CC7F-4517-8FA7-D07796587555}" presName="composite" presStyleCnt="0"/>
      <dgm:spPr/>
    </dgm:pt>
    <dgm:pt modelId="{4D2D0C78-7BD0-4F88-9382-B8EB6EF069A6}" type="pres">
      <dgm:prSet presAssocID="{C183FCBB-CC7F-4517-8FA7-D07796587555}" presName="L1TextContainer" presStyleLbl="revTx" presStyleIdx="7" presStyleCnt="8">
        <dgm:presLayoutVars>
          <dgm:chMax val="1"/>
          <dgm:chPref val="1"/>
          <dgm:bulletEnabled val="1"/>
        </dgm:presLayoutVars>
      </dgm:prSet>
      <dgm:spPr/>
    </dgm:pt>
    <dgm:pt modelId="{113E056C-A6E7-44AF-AB19-25499042E917}" type="pres">
      <dgm:prSet presAssocID="{C183FCBB-CC7F-4517-8FA7-D07796587555}" presName="L2TextContainerWrapper" presStyleCnt="0">
        <dgm:presLayoutVars>
          <dgm:chMax val="0"/>
          <dgm:chPref val="0"/>
          <dgm:bulletEnabled val="1"/>
        </dgm:presLayoutVars>
      </dgm:prSet>
      <dgm:spPr/>
    </dgm:pt>
    <dgm:pt modelId="{93BB68D3-5E59-4AA4-8154-74D8695521C1}" type="pres">
      <dgm:prSet presAssocID="{C183FCBB-CC7F-4517-8FA7-D07796587555}" presName="L2TextContainer" presStyleLbl="bgAcc1" presStyleIdx="7" presStyleCnt="8"/>
      <dgm:spPr/>
    </dgm:pt>
    <dgm:pt modelId="{927AF141-549E-4DC8-A2E7-26D3277E482C}" type="pres">
      <dgm:prSet presAssocID="{C183FCBB-CC7F-4517-8FA7-D07796587555}" presName="FlexibleEmptyPlaceHolder" presStyleCnt="0"/>
      <dgm:spPr/>
    </dgm:pt>
    <dgm:pt modelId="{C7FDB198-68D2-46A3-8AFF-0F9569C72EB6}" type="pres">
      <dgm:prSet presAssocID="{C183FCBB-CC7F-4517-8FA7-D07796587555}" presName="ConnectLine" presStyleLbl="sibTrans1D1" presStyleIdx="7" presStyleCnt="8"/>
      <dgm:spPr>
        <a:noFill/>
        <a:ln w="9525" cap="flat" cmpd="sng" algn="ctr">
          <a:solidFill>
            <a:schemeClr val="accent1">
              <a:hueOff val="0"/>
              <a:satOff val="0"/>
              <a:lumOff val="0"/>
              <a:alphaOff val="0"/>
            </a:schemeClr>
          </a:solidFill>
          <a:prstDash val="dash"/>
        </a:ln>
        <a:effectLst/>
      </dgm:spPr>
    </dgm:pt>
    <dgm:pt modelId="{091E3CE0-3708-4C28-806E-015ADAF595B0}" type="pres">
      <dgm:prSet presAssocID="{C183FCBB-CC7F-4517-8FA7-D07796587555}" presName="ConnectorPoint" presStyleLbl="alignNode1" presStyleIdx="7" presStyleCnt="8"/>
      <dgm:spPr/>
    </dgm:pt>
    <dgm:pt modelId="{97821CD8-7E29-48D3-A18C-75148AA865CA}" type="pres">
      <dgm:prSet presAssocID="{C183FCBB-CC7F-4517-8FA7-D07796587555}" presName="EmptyPlaceHolder" presStyleCnt="0"/>
      <dgm:spPr/>
    </dgm:pt>
  </dgm:ptLst>
  <dgm:cxnLst>
    <dgm:cxn modelId="{F1329D02-5E52-461F-BF94-E065282DBF8D}" srcId="{32AF4020-EE9D-4D2D-B903-C7767E278E51}" destId="{FCDED1C2-B9BD-417B-A8A1-7B03E3857B66}" srcOrd="5" destOrd="0" parTransId="{D0393D18-4DD4-47F6-9CC3-FA5F66DADFC8}" sibTransId="{6D15884B-4D2E-4C49-BCD5-EFABBA5363A1}"/>
    <dgm:cxn modelId="{5249FD03-C4C6-4FDB-9B52-F6270295F364}" srcId="{8DE711F1-512D-4F1A-B2AF-46E26A6313E6}" destId="{5730FBBA-AE2E-4C9F-8B09-F9CC783B44E8}" srcOrd="0" destOrd="0" parTransId="{B8F5A77F-CDCC-474F-89C8-F4AF70F5524D}" sibTransId="{80E1122C-A5E0-47E3-A01D-64DB67B54324}"/>
    <dgm:cxn modelId="{53749205-48A1-48EA-B47C-3D1B00B9AE5A}" type="presOf" srcId="{8DE711F1-512D-4F1A-B2AF-46E26A6313E6}" destId="{75A755A5-E91D-42AF-9992-63C7E6AC0FD0}" srcOrd="0" destOrd="0" presId="urn:microsoft.com/office/officeart/2016/7/layout/BasicTimeline"/>
    <dgm:cxn modelId="{2933B719-DE6A-47D1-B6B7-7F9C892F2C82}" srcId="{C183FCBB-CC7F-4517-8FA7-D07796587555}" destId="{0EE90F1B-35FC-4EEA-BB21-ABE23A0F3836}" srcOrd="0" destOrd="0" parTransId="{03DD7412-25F2-4402-A5D3-08DB1CF4CEA3}" sibTransId="{9A04A795-0C85-4879-B8BC-6D1D45B65E6E}"/>
    <dgm:cxn modelId="{91D2E41F-485A-42B5-A4DE-584D5909410F}" type="presOf" srcId="{F8DAC1E0-FCF5-4422-BA37-35149FA58A41}" destId="{62CB291D-F50E-4C30-B71F-062A6AC54485}" srcOrd="0" destOrd="0" presId="urn:microsoft.com/office/officeart/2016/7/layout/BasicTimeline"/>
    <dgm:cxn modelId="{7DE5A421-ADBA-4908-9180-2760DB4A7811}" type="presOf" srcId="{0EE90F1B-35FC-4EEA-BB21-ABE23A0F3836}" destId="{93BB68D3-5E59-4AA4-8154-74D8695521C1}" srcOrd="0" destOrd="0" presId="urn:microsoft.com/office/officeart/2016/7/layout/BasicTimeline"/>
    <dgm:cxn modelId="{8ED8AB21-326C-4D26-8165-36778A7DCE0D}" srcId="{9D8B64E5-D493-40B2-BC08-DAC54449E50A}" destId="{70314B40-3552-47FB-9FC8-12684069E4D0}" srcOrd="0" destOrd="0" parTransId="{6B56461B-9883-46D7-A93F-2511B95AE65F}" sibTransId="{29B13CE6-D5D3-42E4-BF60-8417F97C9641}"/>
    <dgm:cxn modelId="{14014B39-D6F9-438C-BF00-CD86B5FB1844}" type="presOf" srcId="{365F13E4-63E1-4A89-A177-008846F719CC}" destId="{669BF7EA-7B4F-46DE-849B-65BF7403232D}" srcOrd="0" destOrd="0" presId="urn:microsoft.com/office/officeart/2016/7/layout/BasicTimeline"/>
    <dgm:cxn modelId="{60A1743A-8537-4A03-A947-A0CAC12180C9}" type="presOf" srcId="{6BCB79C3-9E35-4079-8525-50B7D45B7FF8}" destId="{661C5B88-900A-4D48-9FA6-97A3AA15F26A}" srcOrd="0" destOrd="0" presId="urn:microsoft.com/office/officeart/2016/7/layout/BasicTimeline"/>
    <dgm:cxn modelId="{FFD5CC5B-A3E4-425A-B1D4-E6C1C6190B66}" srcId="{23F0D442-D6FB-4DA1-9C19-C738FA598EBD}" destId="{6BCB79C3-9E35-4079-8525-50B7D45B7FF8}" srcOrd="0" destOrd="0" parTransId="{B2470482-E8E9-4F2D-BC0E-EAE7F80931BE}" sibTransId="{EA4A83F4-238A-46B8-94C5-6F6A12B12274}"/>
    <dgm:cxn modelId="{C6DF455D-BC90-408D-B591-01F1A1B7F1ED}" type="presOf" srcId="{70314B40-3552-47FB-9FC8-12684069E4D0}" destId="{488415F9-A901-4358-A201-DFD44D35812A}" srcOrd="0" destOrd="0" presId="urn:microsoft.com/office/officeart/2016/7/layout/BasicTimeline"/>
    <dgm:cxn modelId="{93255362-7ABE-4AC1-8095-28A8AC15E2AD}" type="presOf" srcId="{5730FBBA-AE2E-4C9F-8B09-F9CC783B44E8}" destId="{47B53D9D-C34B-40F4-B917-D1B5BC58BBC6}" srcOrd="0" destOrd="0" presId="urn:microsoft.com/office/officeart/2016/7/layout/BasicTimeline"/>
    <dgm:cxn modelId="{35ECA867-8927-4741-BEC2-D4F9102A747D}" type="presOf" srcId="{32AF4020-EE9D-4D2D-B903-C7767E278E51}" destId="{9DF7AEE5-215E-49AB-ACC7-A4CFA52C1AAD}" srcOrd="0" destOrd="0" presId="urn:microsoft.com/office/officeart/2016/7/layout/BasicTimeline"/>
    <dgm:cxn modelId="{2CF13757-DEC1-4E1A-BD46-222BA5A834FD}" srcId="{32AF4020-EE9D-4D2D-B903-C7767E278E51}" destId="{F8DAC1E0-FCF5-4422-BA37-35149FA58A41}" srcOrd="6" destOrd="0" parTransId="{1116A3F9-9A2F-4AA9-B02B-32B5AA433330}" sibTransId="{413D8ACD-3DC9-421F-B13C-BBEFF6A42C79}"/>
    <dgm:cxn modelId="{31F7927F-BDB9-4BCE-869E-199612928782}" type="presOf" srcId="{ECB0A7F4-B1D4-429D-98D2-23640984E33C}" destId="{32CE242C-A040-4658-9047-5F6BFCD6C01F}" srcOrd="0" destOrd="0" presId="urn:microsoft.com/office/officeart/2016/7/layout/BasicTimeline"/>
    <dgm:cxn modelId="{E4F64C86-35FD-4B80-BECE-2278AD2F6033}" type="presOf" srcId="{C183FCBB-CC7F-4517-8FA7-D07796587555}" destId="{4D2D0C78-7BD0-4F88-9382-B8EB6EF069A6}" srcOrd="0" destOrd="0" presId="urn:microsoft.com/office/officeart/2016/7/layout/BasicTimeline"/>
    <dgm:cxn modelId="{FF60E798-2DEA-4D67-84FD-F33113DB8DCE}" srcId="{32AF4020-EE9D-4D2D-B903-C7767E278E51}" destId="{9D8B64E5-D493-40B2-BC08-DAC54449E50A}" srcOrd="3" destOrd="0" parTransId="{F1381718-9482-42CE-8528-1BB5F61D98D3}" sibTransId="{9ADD1B4B-7C6A-45AF-AF49-76C6B62E05CE}"/>
    <dgm:cxn modelId="{45A1F599-4E53-4562-9288-240156746249}" srcId="{942C5E59-B750-40E9-9977-B51D759B2DA1}" destId="{ECB0A7F4-B1D4-429D-98D2-23640984E33C}" srcOrd="0" destOrd="0" parTransId="{730463C2-39C6-4EC2-A41B-1E0344488040}" sibTransId="{9B1CBD06-5CD9-4E0D-9A79-BB6C3C4C07A4}"/>
    <dgm:cxn modelId="{C8A4E7AD-7204-4341-AD39-4CE9F3A15343}" type="presOf" srcId="{23F0D442-D6FB-4DA1-9C19-C738FA598EBD}" destId="{E6B53DA6-9EA6-40AF-B44F-973B86D8DD83}" srcOrd="0" destOrd="0" presId="urn:microsoft.com/office/officeart/2016/7/layout/BasicTimeline"/>
    <dgm:cxn modelId="{4AA59DAE-C1E4-4BDB-80CD-2309434EB25F}" type="presOf" srcId="{D7E849E2-8061-4AC4-8D34-37256A4BDE99}" destId="{532BEA63-0F01-4E83-B64B-F7A5AC7C6368}" srcOrd="0" destOrd="0" presId="urn:microsoft.com/office/officeart/2016/7/layout/BasicTimeline"/>
    <dgm:cxn modelId="{39464AB3-51D4-43B5-A470-0DD0A0B30E64}" srcId="{32AF4020-EE9D-4D2D-B903-C7767E278E51}" destId="{23F0D442-D6FB-4DA1-9C19-C738FA598EBD}" srcOrd="0" destOrd="0" parTransId="{D15244E9-528A-448E-ABBA-E1E99A1AC79D}" sibTransId="{522B7E01-6616-4DD3-99F2-4797418EA5A1}"/>
    <dgm:cxn modelId="{F2B55EB7-B4BF-4D13-A95E-252371D95203}" srcId="{32AF4020-EE9D-4D2D-B903-C7767E278E51}" destId="{8214C4D7-583C-48B0-B674-86D03048136D}" srcOrd="2" destOrd="0" parTransId="{B02F9054-38F1-4E65-AD05-9A08274DD3BD}" sibTransId="{6976CA5B-7B20-46B1-A878-1F5A04185E31}"/>
    <dgm:cxn modelId="{D14743B8-6F7D-43CE-A11C-7081800206BE}" type="presOf" srcId="{9D8B64E5-D493-40B2-BC08-DAC54449E50A}" destId="{AE948CE4-E341-4006-AB79-A0BD3CB9B396}" srcOrd="0" destOrd="0" presId="urn:microsoft.com/office/officeart/2016/7/layout/BasicTimeline"/>
    <dgm:cxn modelId="{217BF5BF-18B4-4234-92CB-74C0010AF67A}" srcId="{FCDED1C2-B9BD-417B-A8A1-7B03E3857B66}" destId="{D7E849E2-8061-4AC4-8D34-37256A4BDE99}" srcOrd="0" destOrd="0" parTransId="{193A7405-CB7F-4CE0-9B5F-ED1889C3D9FE}" sibTransId="{DFE4FE4E-AD4E-4962-B1F3-75BF21D0E0A2}"/>
    <dgm:cxn modelId="{B48A1CC4-3557-4DC1-B46B-4C1DC9F1479A}" type="presOf" srcId="{BB3F571C-18A6-4985-A7CC-9FFE600CCDB8}" destId="{68E6DE90-F9FF-4BFC-8554-2DA372819021}" srcOrd="0" destOrd="0" presId="urn:microsoft.com/office/officeart/2016/7/layout/BasicTimeline"/>
    <dgm:cxn modelId="{2CF545D2-4EE6-411E-9ED0-FEE79347D132}" type="presOf" srcId="{8214C4D7-583C-48B0-B674-86D03048136D}" destId="{4B2C4378-0E2C-4DD0-8193-76D18F5E0F98}" srcOrd="0" destOrd="0" presId="urn:microsoft.com/office/officeart/2016/7/layout/BasicTimeline"/>
    <dgm:cxn modelId="{8156E2D3-E845-4C23-A887-20DCC6DE20D1}" srcId="{32AF4020-EE9D-4D2D-B903-C7767E278E51}" destId="{C183FCBB-CC7F-4517-8FA7-D07796587555}" srcOrd="7" destOrd="0" parTransId="{D19BBD9E-ACD4-47F3-A771-8E21B1ABCA45}" sibTransId="{3351F27C-5011-4100-AF6E-7F98CABAE71E}"/>
    <dgm:cxn modelId="{0EE604D7-E0F3-4531-9893-43F3DA30F1D2}" type="presOf" srcId="{942C5E59-B750-40E9-9977-B51D759B2DA1}" destId="{8F43A86B-F960-40CF-8D4D-044887555B5A}" srcOrd="0" destOrd="0" presId="urn:microsoft.com/office/officeart/2016/7/layout/BasicTimeline"/>
    <dgm:cxn modelId="{9F0C00DF-F6D6-464E-A778-1946838C7EA7}" srcId="{32AF4020-EE9D-4D2D-B903-C7767E278E51}" destId="{8DE711F1-512D-4F1A-B2AF-46E26A6313E6}" srcOrd="4" destOrd="0" parTransId="{2032241C-B24B-4C05-A159-E932023F38CD}" sibTransId="{57194846-B160-4E6C-A268-9B5617B21E14}"/>
    <dgm:cxn modelId="{0DA58BE4-4C0B-408C-A8F3-CCDD362EAA14}" srcId="{8214C4D7-583C-48B0-B674-86D03048136D}" destId="{365F13E4-63E1-4A89-A177-008846F719CC}" srcOrd="0" destOrd="0" parTransId="{DC64DCC3-ED10-4B0C-82E9-26F978DD0AFC}" sibTransId="{267BC024-1C2A-4360-8A29-9E2A5D310163}"/>
    <dgm:cxn modelId="{1F5329EE-4E74-4B54-9B24-BE2AEEE1367A}" type="presOf" srcId="{FCDED1C2-B9BD-417B-A8A1-7B03E3857B66}" destId="{4C258B1F-591F-4133-AF12-EC418B5A3F30}" srcOrd="0" destOrd="0" presId="urn:microsoft.com/office/officeart/2016/7/layout/BasicTimeline"/>
    <dgm:cxn modelId="{E4C70EFF-8D74-41DA-AF3A-034663021B13}" srcId="{32AF4020-EE9D-4D2D-B903-C7767E278E51}" destId="{942C5E59-B750-40E9-9977-B51D759B2DA1}" srcOrd="1" destOrd="0" parTransId="{160545FB-3BA2-4127-BE22-57D787289491}" sibTransId="{35DE2266-039D-4341-AB97-B28DC1FBEF42}"/>
    <dgm:cxn modelId="{CCF054FF-086C-461D-AD86-292901B80EE7}" srcId="{F8DAC1E0-FCF5-4422-BA37-35149FA58A41}" destId="{BB3F571C-18A6-4985-A7CC-9FFE600CCDB8}" srcOrd="0" destOrd="0" parTransId="{741B588D-0F09-44E8-89C5-75DF38F84E6D}" sibTransId="{79912664-9608-4647-85A6-4D779254FC07}"/>
    <dgm:cxn modelId="{E61A8B0C-7BBB-4A83-9EC7-B84580FF1B4F}" type="presParOf" srcId="{9DF7AEE5-215E-49AB-ACC7-A4CFA52C1AAD}" destId="{8DE7E9F5-B69A-450C-B14D-BE568980E1CD}" srcOrd="0" destOrd="0" presId="urn:microsoft.com/office/officeart/2016/7/layout/BasicTimeline"/>
    <dgm:cxn modelId="{8F7BAE6D-DD68-4E87-83C7-D1C18177C264}" type="presParOf" srcId="{9DF7AEE5-215E-49AB-ACC7-A4CFA52C1AAD}" destId="{D6FA8881-534D-4C37-A223-8F3763E50393}" srcOrd="1" destOrd="0" presId="urn:microsoft.com/office/officeart/2016/7/layout/BasicTimeline"/>
    <dgm:cxn modelId="{939360D2-BFB6-4186-B1C7-904E1F8A71A5}" type="presParOf" srcId="{D6FA8881-534D-4C37-A223-8F3763E50393}" destId="{674BAA1E-DDF9-46A3-9E08-B4595E59B20D}" srcOrd="0" destOrd="0" presId="urn:microsoft.com/office/officeart/2016/7/layout/BasicTimeline"/>
    <dgm:cxn modelId="{6330AA1D-0F9B-4E7A-B450-A01581847B11}" type="presParOf" srcId="{674BAA1E-DDF9-46A3-9E08-B4595E59B20D}" destId="{E6B53DA6-9EA6-40AF-B44F-973B86D8DD83}" srcOrd="0" destOrd="0" presId="urn:microsoft.com/office/officeart/2016/7/layout/BasicTimeline"/>
    <dgm:cxn modelId="{66E3A717-AA67-42CF-A3CB-6CE67C06E63F}" type="presParOf" srcId="{674BAA1E-DDF9-46A3-9E08-B4595E59B20D}" destId="{AD5C55D3-679B-471D-99D2-038657D5DB10}" srcOrd="1" destOrd="0" presId="urn:microsoft.com/office/officeart/2016/7/layout/BasicTimeline"/>
    <dgm:cxn modelId="{D9DDEA1D-D439-473E-84E5-296C7B8E5D5F}" type="presParOf" srcId="{AD5C55D3-679B-471D-99D2-038657D5DB10}" destId="{661C5B88-900A-4D48-9FA6-97A3AA15F26A}" srcOrd="0" destOrd="0" presId="urn:microsoft.com/office/officeart/2016/7/layout/BasicTimeline"/>
    <dgm:cxn modelId="{93AB039E-B184-46FA-BF24-4D6E3AE4A8C5}" type="presParOf" srcId="{AD5C55D3-679B-471D-99D2-038657D5DB10}" destId="{C7CA9EAB-633F-4DEC-9A62-DB4BB9B8A661}" srcOrd="1" destOrd="0" presId="urn:microsoft.com/office/officeart/2016/7/layout/BasicTimeline"/>
    <dgm:cxn modelId="{1E280EBB-C549-4876-8E4E-E1D778001ECA}" type="presParOf" srcId="{674BAA1E-DDF9-46A3-9E08-B4595E59B20D}" destId="{32495D8E-DC67-490A-8C7B-1C423EF86D0C}" srcOrd="2" destOrd="0" presId="urn:microsoft.com/office/officeart/2016/7/layout/BasicTimeline"/>
    <dgm:cxn modelId="{C9DE360B-12B6-43AD-BFFA-DD0F2EC5013B}" type="presParOf" srcId="{674BAA1E-DDF9-46A3-9E08-B4595E59B20D}" destId="{EE5836A5-ADBE-4C8D-BBEB-D9195B32175A}" srcOrd="3" destOrd="0" presId="urn:microsoft.com/office/officeart/2016/7/layout/BasicTimeline"/>
    <dgm:cxn modelId="{6892FC3B-A575-4A6D-94CD-6D563732078B}" type="presParOf" srcId="{674BAA1E-DDF9-46A3-9E08-B4595E59B20D}" destId="{3209F1CF-C44B-4AC9-A573-5ADAA2020F97}" srcOrd="4" destOrd="0" presId="urn:microsoft.com/office/officeart/2016/7/layout/BasicTimeline"/>
    <dgm:cxn modelId="{DEDC2205-9852-4291-9EBE-DC66D1283457}" type="presParOf" srcId="{D6FA8881-534D-4C37-A223-8F3763E50393}" destId="{061B72F8-C78E-46C0-B97C-FBA22FFCFF0C}" srcOrd="1" destOrd="0" presId="urn:microsoft.com/office/officeart/2016/7/layout/BasicTimeline"/>
    <dgm:cxn modelId="{C9300965-FDD7-40FC-89A1-9DADE8AC437B}" type="presParOf" srcId="{D6FA8881-534D-4C37-A223-8F3763E50393}" destId="{DFF73DB3-6918-46E5-88EC-2A4C2FB8C5F6}" srcOrd="2" destOrd="0" presId="urn:microsoft.com/office/officeart/2016/7/layout/BasicTimeline"/>
    <dgm:cxn modelId="{0C6CB02C-75BD-4B95-8F07-647947D61B8A}" type="presParOf" srcId="{DFF73DB3-6918-46E5-88EC-2A4C2FB8C5F6}" destId="{8F43A86B-F960-40CF-8D4D-044887555B5A}" srcOrd="0" destOrd="0" presId="urn:microsoft.com/office/officeart/2016/7/layout/BasicTimeline"/>
    <dgm:cxn modelId="{4F2C4D0D-3A2C-4F98-B3CA-CE5D563F7300}" type="presParOf" srcId="{DFF73DB3-6918-46E5-88EC-2A4C2FB8C5F6}" destId="{B0AEF049-A030-4045-AB12-F345D85AF066}" srcOrd="1" destOrd="0" presId="urn:microsoft.com/office/officeart/2016/7/layout/BasicTimeline"/>
    <dgm:cxn modelId="{BF6635BB-4980-4809-8D28-F0A909282B66}" type="presParOf" srcId="{B0AEF049-A030-4045-AB12-F345D85AF066}" destId="{32CE242C-A040-4658-9047-5F6BFCD6C01F}" srcOrd="0" destOrd="0" presId="urn:microsoft.com/office/officeart/2016/7/layout/BasicTimeline"/>
    <dgm:cxn modelId="{DF570819-6C3B-4FA3-9F83-265297F404C7}" type="presParOf" srcId="{B0AEF049-A030-4045-AB12-F345D85AF066}" destId="{FE3D0C98-D775-41A2-8B70-8D106FBE44CD}" srcOrd="1" destOrd="0" presId="urn:microsoft.com/office/officeart/2016/7/layout/BasicTimeline"/>
    <dgm:cxn modelId="{8B6DAE97-2AD3-4D9E-BF9F-E7A1002CA369}" type="presParOf" srcId="{DFF73DB3-6918-46E5-88EC-2A4C2FB8C5F6}" destId="{D61E9862-8E3C-447B-8C84-C27ADD904EA7}" srcOrd="2" destOrd="0" presId="urn:microsoft.com/office/officeart/2016/7/layout/BasicTimeline"/>
    <dgm:cxn modelId="{C6E95C7C-9DAF-41D8-94EC-AF41F42F9772}" type="presParOf" srcId="{DFF73DB3-6918-46E5-88EC-2A4C2FB8C5F6}" destId="{BA0275D7-0BCE-46C3-98F6-6DBD9F3507C5}" srcOrd="3" destOrd="0" presId="urn:microsoft.com/office/officeart/2016/7/layout/BasicTimeline"/>
    <dgm:cxn modelId="{04DDE827-30F2-4C64-A2C0-2468A58213DE}" type="presParOf" srcId="{DFF73DB3-6918-46E5-88EC-2A4C2FB8C5F6}" destId="{854E8980-9BD9-43A7-88F2-F7B184E8D78E}" srcOrd="4" destOrd="0" presId="urn:microsoft.com/office/officeart/2016/7/layout/BasicTimeline"/>
    <dgm:cxn modelId="{2ED7D508-5755-4268-B8E5-C1FCA1BB1D5E}" type="presParOf" srcId="{D6FA8881-534D-4C37-A223-8F3763E50393}" destId="{B5C1298D-5C56-41CA-8039-96B0129291ED}" srcOrd="3" destOrd="0" presId="urn:microsoft.com/office/officeart/2016/7/layout/BasicTimeline"/>
    <dgm:cxn modelId="{010C041B-0148-46AD-BF17-08AD70CBEA0C}" type="presParOf" srcId="{D6FA8881-534D-4C37-A223-8F3763E50393}" destId="{EE5AC39C-8B41-4311-B8BA-CF03846BAC52}" srcOrd="4" destOrd="0" presId="urn:microsoft.com/office/officeart/2016/7/layout/BasicTimeline"/>
    <dgm:cxn modelId="{97AB0615-4543-410F-A97E-EED0FD40EDBE}" type="presParOf" srcId="{EE5AC39C-8B41-4311-B8BA-CF03846BAC52}" destId="{4B2C4378-0E2C-4DD0-8193-76D18F5E0F98}" srcOrd="0" destOrd="0" presId="urn:microsoft.com/office/officeart/2016/7/layout/BasicTimeline"/>
    <dgm:cxn modelId="{571C8DB4-66E7-4EF8-88BD-DFD24608ACB2}" type="presParOf" srcId="{EE5AC39C-8B41-4311-B8BA-CF03846BAC52}" destId="{3397F875-AC5E-4316-AB68-BA8EBA3B53AA}" srcOrd="1" destOrd="0" presId="urn:microsoft.com/office/officeart/2016/7/layout/BasicTimeline"/>
    <dgm:cxn modelId="{B9A078C6-1C70-4A22-A632-CBC493DC4567}" type="presParOf" srcId="{3397F875-AC5E-4316-AB68-BA8EBA3B53AA}" destId="{669BF7EA-7B4F-46DE-849B-65BF7403232D}" srcOrd="0" destOrd="0" presId="urn:microsoft.com/office/officeart/2016/7/layout/BasicTimeline"/>
    <dgm:cxn modelId="{CD830038-0833-492A-8549-EFB1847CC361}" type="presParOf" srcId="{3397F875-AC5E-4316-AB68-BA8EBA3B53AA}" destId="{CE70DEE4-2191-4F91-89AA-AC3B92359D81}" srcOrd="1" destOrd="0" presId="urn:microsoft.com/office/officeart/2016/7/layout/BasicTimeline"/>
    <dgm:cxn modelId="{E034465F-4514-4842-BA8E-86B236C4D363}" type="presParOf" srcId="{EE5AC39C-8B41-4311-B8BA-CF03846BAC52}" destId="{ED8A3EF1-7658-45B1-A5AD-4A7004C5AE14}" srcOrd="2" destOrd="0" presId="urn:microsoft.com/office/officeart/2016/7/layout/BasicTimeline"/>
    <dgm:cxn modelId="{23491F3D-1FFC-4D03-8F26-24A78DA8F310}" type="presParOf" srcId="{EE5AC39C-8B41-4311-B8BA-CF03846BAC52}" destId="{C1554896-8806-4F5A-A470-838CA1CC36FB}" srcOrd="3" destOrd="0" presId="urn:microsoft.com/office/officeart/2016/7/layout/BasicTimeline"/>
    <dgm:cxn modelId="{EFF1ADB9-D760-4B6C-BF78-52FF1BE4BDDF}" type="presParOf" srcId="{EE5AC39C-8B41-4311-B8BA-CF03846BAC52}" destId="{DE942B21-96AB-4A18-91AD-11C9B116AE67}" srcOrd="4" destOrd="0" presId="urn:microsoft.com/office/officeart/2016/7/layout/BasicTimeline"/>
    <dgm:cxn modelId="{3CC0D2D5-995A-41F7-B6F6-F67361E4D874}" type="presParOf" srcId="{D6FA8881-534D-4C37-A223-8F3763E50393}" destId="{6E7286D2-97D8-4C17-9140-1B5522759DF0}" srcOrd="5" destOrd="0" presId="urn:microsoft.com/office/officeart/2016/7/layout/BasicTimeline"/>
    <dgm:cxn modelId="{1A38DB8C-E9D1-4DEB-BE04-996E03F940F0}" type="presParOf" srcId="{D6FA8881-534D-4C37-A223-8F3763E50393}" destId="{5B7CEA2A-99B4-4D99-A613-D5C33D5CFAFE}" srcOrd="6" destOrd="0" presId="urn:microsoft.com/office/officeart/2016/7/layout/BasicTimeline"/>
    <dgm:cxn modelId="{3EC6B1B5-E8B3-44DD-9342-EEC981523951}" type="presParOf" srcId="{5B7CEA2A-99B4-4D99-A613-D5C33D5CFAFE}" destId="{AE948CE4-E341-4006-AB79-A0BD3CB9B396}" srcOrd="0" destOrd="0" presId="urn:microsoft.com/office/officeart/2016/7/layout/BasicTimeline"/>
    <dgm:cxn modelId="{1E65B35A-06F2-471C-BF44-CEA6FDC3D8D5}" type="presParOf" srcId="{5B7CEA2A-99B4-4D99-A613-D5C33D5CFAFE}" destId="{919BCE41-7693-4D47-9AE7-2312B253E378}" srcOrd="1" destOrd="0" presId="urn:microsoft.com/office/officeart/2016/7/layout/BasicTimeline"/>
    <dgm:cxn modelId="{9B03A76B-25CF-430A-AAEE-875A9E8EFD78}" type="presParOf" srcId="{919BCE41-7693-4D47-9AE7-2312B253E378}" destId="{488415F9-A901-4358-A201-DFD44D35812A}" srcOrd="0" destOrd="0" presId="urn:microsoft.com/office/officeart/2016/7/layout/BasicTimeline"/>
    <dgm:cxn modelId="{C0E2EFA3-79DE-43C7-8A7B-96BDF7F49CA7}" type="presParOf" srcId="{919BCE41-7693-4D47-9AE7-2312B253E378}" destId="{E0B9F14F-4DF9-4B79-B61D-096820DDD12D}" srcOrd="1" destOrd="0" presId="urn:microsoft.com/office/officeart/2016/7/layout/BasicTimeline"/>
    <dgm:cxn modelId="{DEF32EB7-8721-4FDC-BE8B-92EDEE5F6BF2}" type="presParOf" srcId="{5B7CEA2A-99B4-4D99-A613-D5C33D5CFAFE}" destId="{44B810E0-A986-4000-9583-FE831A5B1B0B}" srcOrd="2" destOrd="0" presId="urn:microsoft.com/office/officeart/2016/7/layout/BasicTimeline"/>
    <dgm:cxn modelId="{83C8EE4F-FDD0-42A9-8501-9193876A3386}" type="presParOf" srcId="{5B7CEA2A-99B4-4D99-A613-D5C33D5CFAFE}" destId="{85DC66AD-3A9A-4B53-99E1-254C34A8BF9F}" srcOrd="3" destOrd="0" presId="urn:microsoft.com/office/officeart/2016/7/layout/BasicTimeline"/>
    <dgm:cxn modelId="{4BEBC237-D0F0-48F9-A898-7BFF48E47AB5}" type="presParOf" srcId="{5B7CEA2A-99B4-4D99-A613-D5C33D5CFAFE}" destId="{DFC1A2A1-5D20-4344-860A-DD931AB9E649}" srcOrd="4" destOrd="0" presId="urn:microsoft.com/office/officeart/2016/7/layout/BasicTimeline"/>
    <dgm:cxn modelId="{540DABCA-C56E-4C58-B928-50D45AA21B77}" type="presParOf" srcId="{D6FA8881-534D-4C37-A223-8F3763E50393}" destId="{B7691F98-32D9-48B5-99C7-A4BF94837C42}" srcOrd="7" destOrd="0" presId="urn:microsoft.com/office/officeart/2016/7/layout/BasicTimeline"/>
    <dgm:cxn modelId="{0DE14507-3F79-4247-9474-0EF5A1F92BB9}" type="presParOf" srcId="{D6FA8881-534D-4C37-A223-8F3763E50393}" destId="{680B7910-19D6-494F-A01F-3569045A12BD}" srcOrd="8" destOrd="0" presId="urn:microsoft.com/office/officeart/2016/7/layout/BasicTimeline"/>
    <dgm:cxn modelId="{79BD55F8-43E0-4AD6-ACF2-3CFBD6D2B3CB}" type="presParOf" srcId="{680B7910-19D6-494F-A01F-3569045A12BD}" destId="{75A755A5-E91D-42AF-9992-63C7E6AC0FD0}" srcOrd="0" destOrd="0" presId="urn:microsoft.com/office/officeart/2016/7/layout/BasicTimeline"/>
    <dgm:cxn modelId="{EE78FB84-A7FE-434D-90EE-418461786D18}" type="presParOf" srcId="{680B7910-19D6-494F-A01F-3569045A12BD}" destId="{C7604DEA-8E8F-49DE-A1A0-9B6507CB3FD9}" srcOrd="1" destOrd="0" presId="urn:microsoft.com/office/officeart/2016/7/layout/BasicTimeline"/>
    <dgm:cxn modelId="{FD07F3FD-D2F6-497B-A6D6-C1D3E99122CB}" type="presParOf" srcId="{C7604DEA-8E8F-49DE-A1A0-9B6507CB3FD9}" destId="{47B53D9D-C34B-40F4-B917-D1B5BC58BBC6}" srcOrd="0" destOrd="0" presId="urn:microsoft.com/office/officeart/2016/7/layout/BasicTimeline"/>
    <dgm:cxn modelId="{D0078F8C-C939-4A7A-B449-9095A26DD921}" type="presParOf" srcId="{C7604DEA-8E8F-49DE-A1A0-9B6507CB3FD9}" destId="{445E72AF-1270-4527-B4E6-36CD5751C844}" srcOrd="1" destOrd="0" presId="urn:microsoft.com/office/officeart/2016/7/layout/BasicTimeline"/>
    <dgm:cxn modelId="{43A38303-8E55-414A-8A97-18BF197867BC}" type="presParOf" srcId="{680B7910-19D6-494F-A01F-3569045A12BD}" destId="{04326159-C830-4446-B7E9-6AFB629A4327}" srcOrd="2" destOrd="0" presId="urn:microsoft.com/office/officeart/2016/7/layout/BasicTimeline"/>
    <dgm:cxn modelId="{9C9263EC-5563-47A8-A32A-0B863F10B1C5}" type="presParOf" srcId="{680B7910-19D6-494F-A01F-3569045A12BD}" destId="{CBB4D4E9-F37B-4948-85D3-EA46198B1AD9}" srcOrd="3" destOrd="0" presId="urn:microsoft.com/office/officeart/2016/7/layout/BasicTimeline"/>
    <dgm:cxn modelId="{CD3D37B9-B81C-47E1-AF6E-566B342FAD4F}" type="presParOf" srcId="{680B7910-19D6-494F-A01F-3569045A12BD}" destId="{5C0C6F17-57C8-4C8F-912D-DBB8AE68C8D1}" srcOrd="4" destOrd="0" presId="urn:microsoft.com/office/officeart/2016/7/layout/BasicTimeline"/>
    <dgm:cxn modelId="{427A9905-3DE3-4002-8F4F-7E10E2030CC0}" type="presParOf" srcId="{D6FA8881-534D-4C37-A223-8F3763E50393}" destId="{88E6A820-DAD9-4F61-9FE1-B17332639804}" srcOrd="9" destOrd="0" presId="urn:microsoft.com/office/officeart/2016/7/layout/BasicTimeline"/>
    <dgm:cxn modelId="{265AB790-34F3-4175-84F4-163707954128}" type="presParOf" srcId="{D6FA8881-534D-4C37-A223-8F3763E50393}" destId="{A0203BDE-72C2-45EA-AE18-540E506F139C}" srcOrd="10" destOrd="0" presId="urn:microsoft.com/office/officeart/2016/7/layout/BasicTimeline"/>
    <dgm:cxn modelId="{0326207B-496A-466C-BB63-E2E995352571}" type="presParOf" srcId="{A0203BDE-72C2-45EA-AE18-540E506F139C}" destId="{4C258B1F-591F-4133-AF12-EC418B5A3F30}" srcOrd="0" destOrd="0" presId="urn:microsoft.com/office/officeart/2016/7/layout/BasicTimeline"/>
    <dgm:cxn modelId="{54F65519-D9CF-4A8B-9202-FBDE35FDECAF}" type="presParOf" srcId="{A0203BDE-72C2-45EA-AE18-540E506F139C}" destId="{2A7BADA7-E422-4324-AC4E-E7F3AFA73BAF}" srcOrd="1" destOrd="0" presId="urn:microsoft.com/office/officeart/2016/7/layout/BasicTimeline"/>
    <dgm:cxn modelId="{5F0315DF-4226-4B93-B3D1-8B852E952083}" type="presParOf" srcId="{2A7BADA7-E422-4324-AC4E-E7F3AFA73BAF}" destId="{532BEA63-0F01-4E83-B64B-F7A5AC7C6368}" srcOrd="0" destOrd="0" presId="urn:microsoft.com/office/officeart/2016/7/layout/BasicTimeline"/>
    <dgm:cxn modelId="{B3666929-0A6A-45E4-BB20-F96DFE3726A7}" type="presParOf" srcId="{2A7BADA7-E422-4324-AC4E-E7F3AFA73BAF}" destId="{276021B9-B1F3-488D-96E5-F890DDCB4544}" srcOrd="1" destOrd="0" presId="urn:microsoft.com/office/officeart/2016/7/layout/BasicTimeline"/>
    <dgm:cxn modelId="{01B2C561-A951-4EBC-8C5D-FD31CBE83643}" type="presParOf" srcId="{A0203BDE-72C2-45EA-AE18-540E506F139C}" destId="{275431DA-2E5E-4C9F-A9B8-3E842B54F6D7}" srcOrd="2" destOrd="0" presId="urn:microsoft.com/office/officeart/2016/7/layout/BasicTimeline"/>
    <dgm:cxn modelId="{6932C728-B57D-45B6-8083-212070582C66}" type="presParOf" srcId="{A0203BDE-72C2-45EA-AE18-540E506F139C}" destId="{9655836D-FB7F-4E50-BB51-B0297B9E22AB}" srcOrd="3" destOrd="0" presId="urn:microsoft.com/office/officeart/2016/7/layout/BasicTimeline"/>
    <dgm:cxn modelId="{06E84924-FD2A-45D6-8B1C-C7FB70CD0139}" type="presParOf" srcId="{A0203BDE-72C2-45EA-AE18-540E506F139C}" destId="{A409A40F-D85C-40A0-AE25-C69B07DA9A0D}" srcOrd="4" destOrd="0" presId="urn:microsoft.com/office/officeart/2016/7/layout/BasicTimeline"/>
    <dgm:cxn modelId="{282A0750-152D-4FB0-9E58-873729DD0F45}" type="presParOf" srcId="{D6FA8881-534D-4C37-A223-8F3763E50393}" destId="{E3390E40-23A0-44FF-BEFF-579D4DD028CC}" srcOrd="11" destOrd="0" presId="urn:microsoft.com/office/officeart/2016/7/layout/BasicTimeline"/>
    <dgm:cxn modelId="{B2A8B639-D611-4181-A46C-36C158B41A7D}" type="presParOf" srcId="{D6FA8881-534D-4C37-A223-8F3763E50393}" destId="{63874AB3-B221-408B-8CCD-31307683EA8F}" srcOrd="12" destOrd="0" presId="urn:microsoft.com/office/officeart/2016/7/layout/BasicTimeline"/>
    <dgm:cxn modelId="{054CE962-1B46-4A0F-80EC-CA20F9BF16C3}" type="presParOf" srcId="{63874AB3-B221-408B-8CCD-31307683EA8F}" destId="{62CB291D-F50E-4C30-B71F-062A6AC54485}" srcOrd="0" destOrd="0" presId="urn:microsoft.com/office/officeart/2016/7/layout/BasicTimeline"/>
    <dgm:cxn modelId="{6CC0A628-2905-4795-8142-D216AB3D9E63}" type="presParOf" srcId="{63874AB3-B221-408B-8CCD-31307683EA8F}" destId="{222DB872-C799-42CE-96F5-65BC82473D00}" srcOrd="1" destOrd="0" presId="urn:microsoft.com/office/officeart/2016/7/layout/BasicTimeline"/>
    <dgm:cxn modelId="{8A029564-F71C-4FA6-AE21-95DE3CA78746}" type="presParOf" srcId="{222DB872-C799-42CE-96F5-65BC82473D00}" destId="{68E6DE90-F9FF-4BFC-8554-2DA372819021}" srcOrd="0" destOrd="0" presId="urn:microsoft.com/office/officeart/2016/7/layout/BasicTimeline"/>
    <dgm:cxn modelId="{D2C6B395-9467-4D88-BE40-697446C3BEA4}" type="presParOf" srcId="{222DB872-C799-42CE-96F5-65BC82473D00}" destId="{0F817B38-7D18-42DC-B848-92F7CC6DE417}" srcOrd="1" destOrd="0" presId="urn:microsoft.com/office/officeart/2016/7/layout/BasicTimeline"/>
    <dgm:cxn modelId="{ABFB1580-8907-41DF-818B-32685E7B1933}" type="presParOf" srcId="{63874AB3-B221-408B-8CCD-31307683EA8F}" destId="{57BA893B-617D-4932-8CD0-DE54A2693F4B}" srcOrd="2" destOrd="0" presId="urn:microsoft.com/office/officeart/2016/7/layout/BasicTimeline"/>
    <dgm:cxn modelId="{C3DE7C4B-A702-4F46-9F6E-E57B309C2A45}" type="presParOf" srcId="{63874AB3-B221-408B-8CCD-31307683EA8F}" destId="{9D9E3826-EF41-4FAD-8555-AC2A93899997}" srcOrd="3" destOrd="0" presId="urn:microsoft.com/office/officeart/2016/7/layout/BasicTimeline"/>
    <dgm:cxn modelId="{EB0B243F-7F34-4436-AC42-1D64568B3E5B}" type="presParOf" srcId="{63874AB3-B221-408B-8CCD-31307683EA8F}" destId="{65BBA74C-4B2F-4025-A744-EDF5B27CDB56}" srcOrd="4" destOrd="0" presId="urn:microsoft.com/office/officeart/2016/7/layout/BasicTimeline"/>
    <dgm:cxn modelId="{E01DA501-DA75-4377-B84A-8FE896D75E33}" type="presParOf" srcId="{D6FA8881-534D-4C37-A223-8F3763E50393}" destId="{A2BBBA24-69F3-44DE-8A24-5015E5A97A2B}" srcOrd="13" destOrd="0" presId="urn:microsoft.com/office/officeart/2016/7/layout/BasicTimeline"/>
    <dgm:cxn modelId="{6430C272-052E-49BA-A806-C45416788246}" type="presParOf" srcId="{D6FA8881-534D-4C37-A223-8F3763E50393}" destId="{856FAED1-197B-4270-B6BF-EC7A8C38CFEE}" srcOrd="14" destOrd="0" presId="urn:microsoft.com/office/officeart/2016/7/layout/BasicTimeline"/>
    <dgm:cxn modelId="{2ACC2CCF-0CC1-47CB-859C-A0269B08F745}" type="presParOf" srcId="{856FAED1-197B-4270-B6BF-EC7A8C38CFEE}" destId="{4D2D0C78-7BD0-4F88-9382-B8EB6EF069A6}" srcOrd="0" destOrd="0" presId="urn:microsoft.com/office/officeart/2016/7/layout/BasicTimeline"/>
    <dgm:cxn modelId="{B1C453D5-3CF9-45B1-B35F-CF99FC3727A0}" type="presParOf" srcId="{856FAED1-197B-4270-B6BF-EC7A8C38CFEE}" destId="{113E056C-A6E7-44AF-AB19-25499042E917}" srcOrd="1" destOrd="0" presId="urn:microsoft.com/office/officeart/2016/7/layout/BasicTimeline"/>
    <dgm:cxn modelId="{4E262891-856B-468F-9683-3949B8B366A5}" type="presParOf" srcId="{113E056C-A6E7-44AF-AB19-25499042E917}" destId="{93BB68D3-5E59-4AA4-8154-74D8695521C1}" srcOrd="0" destOrd="0" presId="urn:microsoft.com/office/officeart/2016/7/layout/BasicTimeline"/>
    <dgm:cxn modelId="{5B57B205-0CD2-49C4-B0E2-C1B908D66E59}" type="presParOf" srcId="{113E056C-A6E7-44AF-AB19-25499042E917}" destId="{927AF141-549E-4DC8-A2E7-26D3277E482C}" srcOrd="1" destOrd="0" presId="urn:microsoft.com/office/officeart/2016/7/layout/BasicTimeline"/>
    <dgm:cxn modelId="{C9C9CA42-B000-4062-AF27-313FA7767F45}" type="presParOf" srcId="{856FAED1-197B-4270-B6BF-EC7A8C38CFEE}" destId="{C7FDB198-68D2-46A3-8AFF-0F9569C72EB6}" srcOrd="2" destOrd="0" presId="urn:microsoft.com/office/officeart/2016/7/layout/BasicTimeline"/>
    <dgm:cxn modelId="{347612A8-3FAE-43CF-98B0-05A1B5F76BDE}" type="presParOf" srcId="{856FAED1-197B-4270-B6BF-EC7A8C38CFEE}" destId="{091E3CE0-3708-4C28-806E-015ADAF595B0}" srcOrd="3" destOrd="0" presId="urn:microsoft.com/office/officeart/2016/7/layout/BasicTimeline"/>
    <dgm:cxn modelId="{805AFE38-EE5E-4619-8860-3EE196134F56}" type="presParOf" srcId="{856FAED1-197B-4270-B6BF-EC7A8C38CFEE}" destId="{97821CD8-7E29-48D3-A18C-75148AA865CA}"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B32CD-EF4F-4D5B-BB2F-C0A65BD97ACE}">
      <dsp:nvSpPr>
        <dsp:cNvPr id="0" name=""/>
        <dsp:cNvSpPr/>
      </dsp:nvSpPr>
      <dsp:spPr>
        <a:xfrm>
          <a:off x="4018" y="1728603"/>
          <a:ext cx="1245691" cy="957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Give patient the note sheet</a:t>
          </a:r>
        </a:p>
      </dsp:txBody>
      <dsp:txXfrm>
        <a:off x="32066" y="1756651"/>
        <a:ext cx="1189595" cy="901529"/>
      </dsp:txXfrm>
    </dsp:sp>
    <dsp:sp modelId="{0E57DF4A-B361-498A-81A7-85590C0DBB45}">
      <dsp:nvSpPr>
        <dsp:cNvPr id="0" name=""/>
        <dsp:cNvSpPr/>
      </dsp:nvSpPr>
      <dsp:spPr>
        <a:xfrm>
          <a:off x="1374278" y="2052950"/>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74278" y="2114736"/>
        <a:ext cx="184860" cy="185359"/>
      </dsp:txXfrm>
    </dsp:sp>
    <dsp:sp modelId="{DAFEC3C4-FEB4-45E2-A3D2-66FD21896B66}">
      <dsp:nvSpPr>
        <dsp:cNvPr id="0" name=""/>
        <dsp:cNvSpPr/>
      </dsp:nvSpPr>
      <dsp:spPr>
        <a:xfrm>
          <a:off x="1747986" y="1728603"/>
          <a:ext cx="1245691" cy="957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Assist patient as needed</a:t>
          </a:r>
        </a:p>
      </dsp:txBody>
      <dsp:txXfrm>
        <a:off x="1776034" y="1756651"/>
        <a:ext cx="1189595" cy="901529"/>
      </dsp:txXfrm>
    </dsp:sp>
    <dsp:sp modelId="{A21682F7-0888-4749-A1F0-AF0F5E08E573}">
      <dsp:nvSpPr>
        <dsp:cNvPr id="0" name=""/>
        <dsp:cNvSpPr/>
      </dsp:nvSpPr>
      <dsp:spPr>
        <a:xfrm>
          <a:off x="3118246" y="2052950"/>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18246" y="2114736"/>
        <a:ext cx="184860" cy="185359"/>
      </dsp:txXfrm>
    </dsp:sp>
    <dsp:sp modelId="{99F4F621-EBD3-400C-9745-764F496937D8}">
      <dsp:nvSpPr>
        <dsp:cNvPr id="0" name=""/>
        <dsp:cNvSpPr/>
      </dsp:nvSpPr>
      <dsp:spPr>
        <a:xfrm>
          <a:off x="3491954" y="1728603"/>
          <a:ext cx="1245691" cy="957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Bring completed note sheet into room</a:t>
          </a:r>
        </a:p>
      </dsp:txBody>
      <dsp:txXfrm>
        <a:off x="3520002" y="1756651"/>
        <a:ext cx="1189595" cy="901529"/>
      </dsp:txXfrm>
    </dsp:sp>
    <dsp:sp modelId="{2E9AF7F2-57ED-40E9-B9FD-E4B3520EF177}">
      <dsp:nvSpPr>
        <dsp:cNvPr id="0" name=""/>
        <dsp:cNvSpPr/>
      </dsp:nvSpPr>
      <dsp:spPr>
        <a:xfrm>
          <a:off x="4862214" y="2052950"/>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62214" y="2114736"/>
        <a:ext cx="184860" cy="185359"/>
      </dsp:txXfrm>
    </dsp:sp>
    <dsp:sp modelId="{7D057529-8582-442A-98A5-E0E21170221D}">
      <dsp:nvSpPr>
        <dsp:cNvPr id="0" name=""/>
        <dsp:cNvSpPr/>
      </dsp:nvSpPr>
      <dsp:spPr>
        <a:xfrm>
          <a:off x="5235922" y="1728603"/>
          <a:ext cx="1245691" cy="957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Patient shares</a:t>
          </a:r>
          <a:r>
            <a:rPr lang="en-US" sz="1400" kern="1200" dirty="0">
              <a:latin typeface="Calibri"/>
            </a:rPr>
            <a:t> their</a:t>
          </a:r>
          <a:r>
            <a:rPr lang="en-US" sz="1400" kern="1200" dirty="0"/>
            <a:t> story</a:t>
          </a:r>
        </a:p>
      </dsp:txBody>
      <dsp:txXfrm>
        <a:off x="5263970" y="1756651"/>
        <a:ext cx="1189595" cy="901529"/>
      </dsp:txXfrm>
    </dsp:sp>
    <dsp:sp modelId="{3F790387-C225-4696-A84C-32548BBBB0A2}">
      <dsp:nvSpPr>
        <dsp:cNvPr id="0" name=""/>
        <dsp:cNvSpPr/>
      </dsp:nvSpPr>
      <dsp:spPr>
        <a:xfrm>
          <a:off x="6606182" y="2052950"/>
          <a:ext cx="264086" cy="308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606182" y="2114736"/>
        <a:ext cx="184860" cy="185359"/>
      </dsp:txXfrm>
    </dsp:sp>
    <dsp:sp modelId="{C8225B6D-DB27-441E-B0EE-9653E9989B52}">
      <dsp:nvSpPr>
        <dsp:cNvPr id="0" name=""/>
        <dsp:cNvSpPr/>
      </dsp:nvSpPr>
      <dsp:spPr>
        <a:xfrm>
          <a:off x="6979890" y="1728603"/>
          <a:ext cx="1245691" cy="957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Collect and document the note sheet</a:t>
          </a:r>
        </a:p>
      </dsp:txBody>
      <dsp:txXfrm>
        <a:off x="7007938" y="1756651"/>
        <a:ext cx="1189595" cy="901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7E9F5-B69A-450C-B14D-BE568980E1CD}">
      <dsp:nvSpPr>
        <dsp:cNvPr id="0" name=""/>
        <dsp:cNvSpPr/>
      </dsp:nvSpPr>
      <dsp:spPr>
        <a:xfrm>
          <a:off x="0" y="2432649"/>
          <a:ext cx="7289319"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E6B53DA6-9EA6-40AF-B44F-973B86D8DD83}">
      <dsp:nvSpPr>
        <dsp:cNvPr id="0" name=""/>
        <dsp:cNvSpPr/>
      </dsp:nvSpPr>
      <dsp:spPr>
        <a:xfrm>
          <a:off x="88571" y="2612665"/>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latin typeface="Calibri"/>
            </a:rPr>
            <a:t>Baseline Evaluation</a:t>
          </a:r>
          <a:endParaRPr lang="en-US" sz="1900" kern="1200"/>
        </a:p>
      </dsp:txBody>
      <dsp:txXfrm>
        <a:off x="88571" y="2612665"/>
        <a:ext cx="1266946" cy="549778"/>
      </dsp:txXfrm>
    </dsp:sp>
    <dsp:sp modelId="{661C5B88-900A-4D48-9FA6-97A3AA15F26A}">
      <dsp:nvSpPr>
        <dsp:cNvPr id="0" name=""/>
        <dsp:cNvSpPr/>
      </dsp:nvSpPr>
      <dsp:spPr>
        <a:xfrm>
          <a:off x="2188" y="678709"/>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2 weeks</a:t>
          </a:r>
          <a:endParaRPr lang="en-US" sz="1600" b="1" kern="1200" dirty="0"/>
        </a:p>
      </dsp:txBody>
      <dsp:txXfrm>
        <a:off x="42682" y="719203"/>
        <a:ext cx="1358723" cy="748545"/>
      </dsp:txXfrm>
    </dsp:sp>
    <dsp:sp modelId="{32495D8E-DC67-490A-8C7B-1C423EF86D0C}">
      <dsp:nvSpPr>
        <dsp:cNvPr id="0" name=""/>
        <dsp:cNvSpPr/>
      </dsp:nvSpPr>
      <dsp:spPr>
        <a:xfrm>
          <a:off x="722044" y="1508242"/>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F43A86B-F960-40CF-8D4D-044887555B5A}">
      <dsp:nvSpPr>
        <dsp:cNvPr id="0" name=""/>
        <dsp:cNvSpPr/>
      </dsp:nvSpPr>
      <dsp:spPr>
        <a:xfrm>
          <a:off x="923604" y="1702854"/>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latin typeface="Calibri"/>
            </a:rPr>
            <a:t>Training</a:t>
          </a:r>
          <a:endParaRPr lang="en-US" sz="1900" kern="1200"/>
        </a:p>
      </dsp:txBody>
      <dsp:txXfrm>
        <a:off x="923604" y="1702854"/>
        <a:ext cx="1266946" cy="549778"/>
      </dsp:txXfrm>
    </dsp:sp>
    <dsp:sp modelId="{EE5836A5-ADBE-4C8D-BBEB-D9195B32175A}">
      <dsp:nvSpPr>
        <dsp:cNvPr id="0" name=""/>
        <dsp:cNvSpPr/>
      </dsp:nvSpPr>
      <dsp:spPr>
        <a:xfrm>
          <a:off x="685555"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E242C-A040-4658-9047-5F6BFCD6C01F}">
      <dsp:nvSpPr>
        <dsp:cNvPr id="0" name=""/>
        <dsp:cNvSpPr/>
      </dsp:nvSpPr>
      <dsp:spPr>
        <a:xfrm>
          <a:off x="837221" y="3357055"/>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2 weeks</a:t>
          </a:r>
          <a:endParaRPr lang="en-US" sz="1600" b="1" kern="1200" dirty="0"/>
        </a:p>
      </dsp:txBody>
      <dsp:txXfrm>
        <a:off x="877715" y="3397549"/>
        <a:ext cx="1358723" cy="748545"/>
      </dsp:txXfrm>
    </dsp:sp>
    <dsp:sp modelId="{D61E9862-8E3C-447B-8C84-C27ADD904EA7}">
      <dsp:nvSpPr>
        <dsp:cNvPr id="0" name=""/>
        <dsp:cNvSpPr/>
      </dsp:nvSpPr>
      <dsp:spPr>
        <a:xfrm>
          <a:off x="1557077" y="2432648"/>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2C4378-0E2C-4DD0-8193-76D18F5E0F98}">
      <dsp:nvSpPr>
        <dsp:cNvPr id="0" name=""/>
        <dsp:cNvSpPr/>
      </dsp:nvSpPr>
      <dsp:spPr>
        <a:xfrm>
          <a:off x="1758637" y="2612665"/>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latin typeface="Calibri"/>
            </a:rPr>
            <a:t>Go Live</a:t>
          </a:r>
        </a:p>
      </dsp:txBody>
      <dsp:txXfrm>
        <a:off x="1758637" y="2612665"/>
        <a:ext cx="1266946" cy="549778"/>
      </dsp:txXfrm>
    </dsp:sp>
    <dsp:sp modelId="{BA0275D7-0BCE-46C3-98F6-6DBD9F3507C5}">
      <dsp:nvSpPr>
        <dsp:cNvPr id="0" name=""/>
        <dsp:cNvSpPr/>
      </dsp:nvSpPr>
      <dsp:spPr>
        <a:xfrm>
          <a:off x="1520587"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BF7EA-7B4F-46DE-849B-65BF7403232D}">
      <dsp:nvSpPr>
        <dsp:cNvPr id="0" name=""/>
        <dsp:cNvSpPr/>
      </dsp:nvSpPr>
      <dsp:spPr>
        <a:xfrm>
          <a:off x="1672254" y="678709"/>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1 month</a:t>
          </a:r>
          <a:endParaRPr lang="en-US" sz="1600" b="1" kern="1200" dirty="0"/>
        </a:p>
      </dsp:txBody>
      <dsp:txXfrm>
        <a:off x="1712748" y="719203"/>
        <a:ext cx="1358723" cy="748545"/>
      </dsp:txXfrm>
    </dsp:sp>
    <dsp:sp modelId="{ED8A3EF1-7658-45B1-A5AD-4A7004C5AE14}">
      <dsp:nvSpPr>
        <dsp:cNvPr id="0" name=""/>
        <dsp:cNvSpPr/>
      </dsp:nvSpPr>
      <dsp:spPr>
        <a:xfrm>
          <a:off x="2392110" y="1508242"/>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E948CE4-E341-4006-AB79-A0BD3CB9B396}">
      <dsp:nvSpPr>
        <dsp:cNvPr id="0" name=""/>
        <dsp:cNvSpPr/>
      </dsp:nvSpPr>
      <dsp:spPr>
        <a:xfrm>
          <a:off x="2593669" y="1702854"/>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latin typeface="Calibri"/>
            </a:rPr>
            <a:t>Debrief</a:t>
          </a:r>
        </a:p>
      </dsp:txBody>
      <dsp:txXfrm>
        <a:off x="2593669" y="1702854"/>
        <a:ext cx="1266946" cy="549778"/>
      </dsp:txXfrm>
    </dsp:sp>
    <dsp:sp modelId="{C1554896-8806-4F5A-A470-838CA1CC36FB}">
      <dsp:nvSpPr>
        <dsp:cNvPr id="0" name=""/>
        <dsp:cNvSpPr/>
      </dsp:nvSpPr>
      <dsp:spPr>
        <a:xfrm>
          <a:off x="2355620"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415F9-A901-4358-A201-DFD44D35812A}">
      <dsp:nvSpPr>
        <dsp:cNvPr id="0" name=""/>
        <dsp:cNvSpPr/>
      </dsp:nvSpPr>
      <dsp:spPr>
        <a:xfrm>
          <a:off x="2507287" y="3357055"/>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Weekly - 4 weeks</a:t>
          </a:r>
          <a:endParaRPr lang="en-US" sz="1600" kern="1200" dirty="0">
            <a:latin typeface="Calibri"/>
          </a:endParaRPr>
        </a:p>
      </dsp:txBody>
      <dsp:txXfrm>
        <a:off x="2547781" y="3397549"/>
        <a:ext cx="1358723" cy="748545"/>
      </dsp:txXfrm>
    </dsp:sp>
    <dsp:sp modelId="{44B810E0-A986-4000-9583-FE831A5B1B0B}">
      <dsp:nvSpPr>
        <dsp:cNvPr id="0" name=""/>
        <dsp:cNvSpPr/>
      </dsp:nvSpPr>
      <dsp:spPr>
        <a:xfrm>
          <a:off x="3227143" y="2432648"/>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5A755A5-E91D-42AF-9992-63C7E6AC0FD0}">
      <dsp:nvSpPr>
        <dsp:cNvPr id="0" name=""/>
        <dsp:cNvSpPr/>
      </dsp:nvSpPr>
      <dsp:spPr>
        <a:xfrm>
          <a:off x="3428702" y="2612665"/>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b="1" kern="1200">
              <a:latin typeface="Calibri"/>
            </a:rPr>
            <a:t>Pulse evaluation</a:t>
          </a:r>
        </a:p>
      </dsp:txBody>
      <dsp:txXfrm>
        <a:off x="3428702" y="2612665"/>
        <a:ext cx="1266946" cy="549778"/>
      </dsp:txXfrm>
    </dsp:sp>
    <dsp:sp modelId="{85DC66AD-3A9A-4B53-99E1-254C34A8BF9F}">
      <dsp:nvSpPr>
        <dsp:cNvPr id="0" name=""/>
        <dsp:cNvSpPr/>
      </dsp:nvSpPr>
      <dsp:spPr>
        <a:xfrm>
          <a:off x="3190653"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53D9D-C34B-40F4-B917-D1B5BC58BBC6}">
      <dsp:nvSpPr>
        <dsp:cNvPr id="0" name=""/>
        <dsp:cNvSpPr/>
      </dsp:nvSpPr>
      <dsp:spPr>
        <a:xfrm>
          <a:off x="3342320" y="678709"/>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1 week</a:t>
          </a:r>
        </a:p>
      </dsp:txBody>
      <dsp:txXfrm>
        <a:off x="3382814" y="719203"/>
        <a:ext cx="1358723" cy="748545"/>
      </dsp:txXfrm>
    </dsp:sp>
    <dsp:sp modelId="{04326159-C830-4446-B7E9-6AFB629A4327}">
      <dsp:nvSpPr>
        <dsp:cNvPr id="0" name=""/>
        <dsp:cNvSpPr/>
      </dsp:nvSpPr>
      <dsp:spPr>
        <a:xfrm>
          <a:off x="4062175" y="1508242"/>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C258B1F-591F-4133-AF12-EC418B5A3F30}">
      <dsp:nvSpPr>
        <dsp:cNvPr id="0" name=""/>
        <dsp:cNvSpPr/>
      </dsp:nvSpPr>
      <dsp:spPr>
        <a:xfrm>
          <a:off x="4263735" y="1702854"/>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b="1" kern="1200">
              <a:latin typeface="Calibri"/>
            </a:rPr>
            <a:t>Update workflows</a:t>
          </a:r>
        </a:p>
      </dsp:txBody>
      <dsp:txXfrm>
        <a:off x="4263735" y="1702854"/>
        <a:ext cx="1266946" cy="549778"/>
      </dsp:txXfrm>
    </dsp:sp>
    <dsp:sp modelId="{CBB4D4E9-F37B-4948-85D3-EA46198B1AD9}">
      <dsp:nvSpPr>
        <dsp:cNvPr id="0" name=""/>
        <dsp:cNvSpPr/>
      </dsp:nvSpPr>
      <dsp:spPr>
        <a:xfrm>
          <a:off x="4025686"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BEA63-0F01-4E83-B64B-F7A5AC7C6368}">
      <dsp:nvSpPr>
        <dsp:cNvPr id="0" name=""/>
        <dsp:cNvSpPr/>
      </dsp:nvSpPr>
      <dsp:spPr>
        <a:xfrm>
          <a:off x="4177352" y="3357055"/>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a:latin typeface="Calibri"/>
            </a:rPr>
            <a:t>1 week</a:t>
          </a:r>
        </a:p>
      </dsp:txBody>
      <dsp:txXfrm>
        <a:off x="4217846" y="3397549"/>
        <a:ext cx="1358723" cy="748545"/>
      </dsp:txXfrm>
    </dsp:sp>
    <dsp:sp modelId="{275431DA-2E5E-4C9F-A9B8-3E842B54F6D7}">
      <dsp:nvSpPr>
        <dsp:cNvPr id="0" name=""/>
        <dsp:cNvSpPr/>
      </dsp:nvSpPr>
      <dsp:spPr>
        <a:xfrm>
          <a:off x="4897208" y="2432648"/>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B291D-F50E-4C30-B71F-062A6AC54485}">
      <dsp:nvSpPr>
        <dsp:cNvPr id="0" name=""/>
        <dsp:cNvSpPr/>
      </dsp:nvSpPr>
      <dsp:spPr>
        <a:xfrm>
          <a:off x="5098768" y="2612665"/>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b="1" kern="1200">
              <a:latin typeface="Calibri"/>
            </a:rPr>
            <a:t>Redeploy</a:t>
          </a:r>
        </a:p>
      </dsp:txBody>
      <dsp:txXfrm>
        <a:off x="5098768" y="2612665"/>
        <a:ext cx="1266946" cy="549778"/>
      </dsp:txXfrm>
    </dsp:sp>
    <dsp:sp modelId="{9655836D-FB7F-4E50-BB51-B0297B9E22AB}">
      <dsp:nvSpPr>
        <dsp:cNvPr id="0" name=""/>
        <dsp:cNvSpPr/>
      </dsp:nvSpPr>
      <dsp:spPr>
        <a:xfrm>
          <a:off x="4860718"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6DE90-F9FF-4BFC-8554-2DA372819021}">
      <dsp:nvSpPr>
        <dsp:cNvPr id="0" name=""/>
        <dsp:cNvSpPr/>
      </dsp:nvSpPr>
      <dsp:spPr>
        <a:xfrm>
          <a:off x="5012385" y="678709"/>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rPr>
            <a:t>3 months</a:t>
          </a:r>
        </a:p>
      </dsp:txBody>
      <dsp:txXfrm>
        <a:off x="5052879" y="719203"/>
        <a:ext cx="1358723" cy="748545"/>
      </dsp:txXfrm>
    </dsp:sp>
    <dsp:sp modelId="{57BA893B-617D-4932-8CD0-DE54A2693F4B}">
      <dsp:nvSpPr>
        <dsp:cNvPr id="0" name=""/>
        <dsp:cNvSpPr/>
      </dsp:nvSpPr>
      <dsp:spPr>
        <a:xfrm>
          <a:off x="5732241" y="1508242"/>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D2D0C78-7BD0-4F88-9382-B8EB6EF069A6}">
      <dsp:nvSpPr>
        <dsp:cNvPr id="0" name=""/>
        <dsp:cNvSpPr/>
      </dsp:nvSpPr>
      <dsp:spPr>
        <a:xfrm>
          <a:off x="5933801" y="1702854"/>
          <a:ext cx="1266946" cy="54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b="1" kern="1200">
              <a:latin typeface="Calibri"/>
            </a:rPr>
            <a:t>Post-evaluation</a:t>
          </a:r>
        </a:p>
      </dsp:txBody>
      <dsp:txXfrm>
        <a:off x="5933801" y="1702854"/>
        <a:ext cx="1266946" cy="549778"/>
      </dsp:txXfrm>
    </dsp:sp>
    <dsp:sp modelId="{9D9E3826-EF41-4FAD-8555-AC2A93899997}">
      <dsp:nvSpPr>
        <dsp:cNvPr id="0" name=""/>
        <dsp:cNvSpPr/>
      </dsp:nvSpPr>
      <dsp:spPr>
        <a:xfrm>
          <a:off x="5695751"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B68D3-5E59-4AA4-8154-74D8695521C1}">
      <dsp:nvSpPr>
        <dsp:cNvPr id="0" name=""/>
        <dsp:cNvSpPr/>
      </dsp:nvSpPr>
      <dsp:spPr>
        <a:xfrm>
          <a:off x="5847418" y="3357055"/>
          <a:ext cx="1439711" cy="8295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rtl="0">
            <a:lnSpc>
              <a:spcPct val="90000"/>
            </a:lnSpc>
            <a:spcBef>
              <a:spcPct val="0"/>
            </a:spcBef>
            <a:spcAft>
              <a:spcPct val="35000"/>
            </a:spcAft>
            <a:buNone/>
          </a:pPr>
          <a:r>
            <a:rPr lang="en-US" sz="1600" b="1" kern="1200">
              <a:latin typeface="Calibri"/>
            </a:rPr>
            <a:t>Every 3 months</a:t>
          </a:r>
        </a:p>
      </dsp:txBody>
      <dsp:txXfrm>
        <a:off x="5887912" y="3397549"/>
        <a:ext cx="1358723" cy="748545"/>
      </dsp:txXfrm>
    </dsp:sp>
    <dsp:sp modelId="{C7FDB198-68D2-46A3-8AFF-0F9569C72EB6}">
      <dsp:nvSpPr>
        <dsp:cNvPr id="0" name=""/>
        <dsp:cNvSpPr/>
      </dsp:nvSpPr>
      <dsp:spPr>
        <a:xfrm>
          <a:off x="6567274" y="2432648"/>
          <a:ext cx="0" cy="92440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91E3CE0-3708-4C28-806E-015ADAF595B0}">
      <dsp:nvSpPr>
        <dsp:cNvPr id="0" name=""/>
        <dsp:cNvSpPr/>
      </dsp:nvSpPr>
      <dsp:spPr>
        <a:xfrm>
          <a:off x="6530784" y="2396159"/>
          <a:ext cx="72979" cy="729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028F3-3840-46B9-BD2C-38D61487C88D}" type="datetimeFigureOut">
              <a:rPr lang="en-US" smtClean="0"/>
              <a:pPr/>
              <a:t>8/24/2021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12C43-7281-4B81-9204-AE17A482DDDD}" type="slidenum">
              <a:rPr lang="en-US" smtClean="0"/>
              <a:pPr/>
              <a:t>‹#›</a:t>
            </a:fld>
            <a:endParaRPr lang="en-US"/>
          </a:p>
        </p:txBody>
      </p:sp>
    </p:spTree>
    <p:extLst>
      <p:ext uri="{BB962C8B-B14F-4D97-AF65-F5344CB8AC3E}">
        <p14:creationId xmlns:p14="http://schemas.microsoft.com/office/powerpoint/2010/main" val="303116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a:t>
            </a:r>
            <a:r>
              <a:rPr lang="en-US" b="1" dirty="0">
                <a:cs typeface="Calibri"/>
              </a:rPr>
              <a:t>Planning Notes</a:t>
            </a:r>
            <a:r>
              <a:rPr lang="en-US" dirty="0">
                <a:cs typeface="Calibri"/>
              </a:rPr>
              <a:t>: Review and modify the slide and speakers' notes language to reflect how your practice plans to get the note sheet to the patient.]</a:t>
            </a:r>
            <a:endParaRPr lang="en-US" dirty="0"/>
          </a:p>
          <a:p>
            <a:pPr>
              <a:defRPr/>
            </a:pPr>
            <a:endParaRPr lang="en-US" dirty="0"/>
          </a:p>
          <a:p>
            <a:pPr marL="171450" indent="-171450">
              <a:buFont typeface="Arial" panose="020B0604020202020204" pitchFamily="34" charset="0"/>
              <a:buChar char="•"/>
              <a:defRPr/>
            </a:pPr>
            <a:r>
              <a:rPr lang="en-US" dirty="0">
                <a:cs typeface="Calibri"/>
              </a:rPr>
              <a:t>Practices engaged in field testing the Be The Expert On You intervention recommended the following workflow:  </a:t>
            </a:r>
          </a:p>
          <a:p>
            <a:pPr marL="628650" lvl="1" indent="-171450">
              <a:buFont typeface="Arial" panose="020B0604020202020204" pitchFamily="34" charset="0"/>
              <a:buChar char="•"/>
              <a:defRPr/>
            </a:pPr>
            <a:r>
              <a:rPr lang="en-US" dirty="0">
                <a:cs typeface="Calibri"/>
              </a:rPr>
              <a:t>For in-person visits, the front desk team should present the note sheet to patients and explain how to fill it out. </a:t>
            </a:r>
          </a:p>
          <a:p>
            <a:pPr marL="628650" lvl="1" indent="-171450">
              <a:buFont typeface="Arial" panose="020B0604020202020204" pitchFamily="34" charset="0"/>
              <a:buChar char="•"/>
              <a:defRPr/>
            </a:pPr>
            <a:r>
              <a:rPr lang="en-US" dirty="0">
                <a:cs typeface="Calibri"/>
              </a:rPr>
              <a:t>For telehealth encounters or phone visits with the provider, you can share the note sheet with patients via an email to the patient or via the patient portal. </a:t>
            </a:r>
          </a:p>
          <a:p>
            <a:pPr marL="628650" lvl="1" indent="-171450">
              <a:buFont typeface="Arial" panose="020B0604020202020204" pitchFamily="34" charset="0"/>
              <a:buChar char="•"/>
              <a:defRPr/>
            </a:pPr>
            <a:r>
              <a:rPr lang="en-US" dirty="0">
                <a:cs typeface="Calibri"/>
              </a:rPr>
              <a:t>Once patients have the note sheet, they will take some time to complete it </a:t>
            </a:r>
            <a:r>
              <a:rPr lang="en-US" dirty="0"/>
              <a:t>while they are waiting to be roomed (for in-person visits) or prior to the appointment (for virtual visits). </a:t>
            </a:r>
          </a:p>
          <a:p>
            <a:pPr marL="171450" indent="-171450">
              <a:buFont typeface="Arial" panose="020B0604020202020204" pitchFamily="34" charset="0"/>
              <a:buChar char="•"/>
              <a:defRPr/>
            </a:pPr>
            <a:endParaRPr lang="en-US" dirty="0">
              <a:cs typeface="Calibri"/>
            </a:endParaRPr>
          </a:p>
          <a:p>
            <a:pPr marL="171450" indent="-171450">
              <a:buFont typeface="Arial" panose="020B0604020202020204" pitchFamily="34" charset="0"/>
              <a:buChar char="•"/>
              <a:defRPr/>
            </a:pPr>
            <a:r>
              <a:rPr lang="en-US" dirty="0"/>
              <a:t>The patients can then use the Be The Expert On You note sheet to help them share their story with their provider. Providers can use the note sheet to help prompt the patient to provide additional details or to ensure that all of the patient's concerns are acknowledged during the visit. The note sheet can also serve as a prompt to providers to remember to use the 60 Seconds To Improve Diagnostic Safety </a:t>
            </a:r>
            <a:r>
              <a:rPr lang="en-US" b="1" dirty="0"/>
              <a:t>strategy.</a:t>
            </a:r>
            <a:r>
              <a:rPr lang="en-US" dirty="0"/>
              <a:t> </a:t>
            </a:r>
            <a:endParaRPr lang="en-US" dirty="0">
              <a:cs typeface="Calibri"/>
            </a:endParaRPr>
          </a:p>
          <a:p>
            <a:pPr marL="171450" indent="-171450">
              <a:buFont typeface="Arial" panose="020B0604020202020204" pitchFamily="34" charset="0"/>
              <a:buChar char="•"/>
              <a:defRPr/>
            </a:pPr>
            <a:endParaRPr lang="en-US" dirty="0">
              <a:cs typeface="Calibri"/>
            </a:endParaRPr>
          </a:p>
          <a:p>
            <a:pPr marL="171450" indent="-171450">
              <a:buFont typeface="Arial" panose="020B0604020202020204" pitchFamily="34" charset="0"/>
              <a:buChar char="•"/>
              <a:defRPr/>
            </a:pPr>
            <a:r>
              <a:rPr lang="en-US" dirty="0">
                <a:cs typeface="Calibri"/>
              </a:rPr>
              <a:t>Some helpful tips for implementing the toolkit include: </a:t>
            </a:r>
          </a:p>
          <a:p>
            <a:pPr marL="171450" indent="-171450">
              <a:buFont typeface="Arial" panose="020B0604020202020204" pitchFamily="34" charset="0"/>
              <a:buChar char="•"/>
              <a:defRPr/>
            </a:pPr>
            <a:endParaRPr lang="en-US" dirty="0"/>
          </a:p>
          <a:p>
            <a:pPr marL="628650" lvl="1" indent="-171450">
              <a:buFont typeface="Arial" panose="020B0604020202020204" pitchFamily="34" charset="0"/>
              <a:buChar char="•"/>
              <a:defRPr/>
            </a:pPr>
            <a:r>
              <a:rPr lang="en-US" b="1" dirty="0"/>
              <a:t>Tip #1</a:t>
            </a:r>
            <a:r>
              <a:rPr lang="en-US" dirty="0"/>
              <a:t>: Focus</a:t>
            </a:r>
            <a:r>
              <a:rPr lang="en-US" strike="sngStrike" dirty="0"/>
              <a:t>ing</a:t>
            </a:r>
            <a:r>
              <a:rPr lang="en-US" dirty="0"/>
              <a:t> the intervention on select patient populations. For example, choosing patients who are coming in for acute/episodic clinic visits or new problems may be a good place to start. </a:t>
            </a:r>
            <a:endParaRPr lang="en-US" dirty="0">
              <a:cs typeface="Calibri"/>
            </a:endParaRPr>
          </a:p>
          <a:p>
            <a:pPr marL="628650" lvl="1" indent="-171450">
              <a:buFont typeface="Arial" panose="020B0604020202020204" pitchFamily="34" charset="0"/>
              <a:buChar char="•"/>
              <a:defRPr/>
            </a:pPr>
            <a:endParaRPr lang="en-US" b="1" dirty="0">
              <a:cs typeface="Calibri"/>
            </a:endParaRPr>
          </a:p>
          <a:p>
            <a:pPr marL="628650" lvl="1" indent="-171450">
              <a:buFont typeface="Arial" panose="020B0604020202020204" pitchFamily="34" charset="0"/>
              <a:buChar char="•"/>
              <a:defRPr/>
            </a:pPr>
            <a:r>
              <a:rPr lang="en-US" b="1" dirty="0">
                <a:cs typeface="Calibri"/>
              </a:rPr>
              <a:t>Tip #2: </a:t>
            </a:r>
            <a:r>
              <a:rPr lang="en-US" dirty="0">
                <a:cs typeface="Calibri"/>
              </a:rPr>
              <a:t>It might be helpful to give the patients the note sheet after they finish all other </a:t>
            </a:r>
            <a:r>
              <a:rPr lang="en-US" dirty="0" err="1">
                <a:cs typeface="Calibri"/>
              </a:rPr>
              <a:t>previsit</a:t>
            </a:r>
            <a:r>
              <a:rPr lang="en-US" dirty="0">
                <a:cs typeface="Calibri"/>
              </a:rPr>
              <a:t> paperwork. This </a:t>
            </a:r>
            <a:r>
              <a:rPr lang="en-US" b="1" dirty="0">
                <a:cs typeface="Calibri"/>
              </a:rPr>
              <a:t>approach </a:t>
            </a:r>
            <a:r>
              <a:rPr lang="en-US" dirty="0">
                <a:cs typeface="Calibri"/>
              </a:rPr>
              <a:t>will help the note sheet stand out from the other papers and allow the patient to keep it with them during their encounter.</a:t>
            </a:r>
          </a:p>
          <a:p>
            <a:pPr marL="628650" lvl="1" indent="-171450">
              <a:buFont typeface="Arial" panose="020B0604020202020204" pitchFamily="34" charset="0"/>
              <a:buChar char="•"/>
              <a:defRPr/>
            </a:pPr>
            <a:endParaRPr lang="en-US" dirty="0"/>
          </a:p>
          <a:p>
            <a:pPr marL="628650" lvl="1" indent="-171450">
              <a:buFont typeface="Arial" panose="020B0604020202020204" pitchFamily="34" charset="0"/>
              <a:buChar char="•"/>
              <a:defRPr/>
            </a:pPr>
            <a:r>
              <a:rPr lang="en-US" b="1" dirty="0">
                <a:cs typeface="Calibri"/>
              </a:rPr>
              <a:t>Tip #3</a:t>
            </a:r>
            <a:r>
              <a:rPr lang="en-US" dirty="0">
                <a:cs typeface="Calibri"/>
              </a:rPr>
              <a:t>: </a:t>
            </a:r>
            <a:r>
              <a:rPr lang="en-US" dirty="0"/>
              <a:t> Some patients might have some difficulty completing the note sheet. When rooming patients (or online) it’s a good practice to quickly scan the note sheets. If there is nothing on the page, ask </a:t>
            </a:r>
            <a:r>
              <a:rPr lang="en-US" strike="sngStrike" dirty="0"/>
              <a:t>the</a:t>
            </a:r>
            <a:r>
              <a:rPr lang="en-US" dirty="0"/>
              <a:t> patients if they might want some help and take a minute to help them complete it. This </a:t>
            </a:r>
            <a:r>
              <a:rPr lang="en-US" b="1" dirty="0"/>
              <a:t>step </a:t>
            </a:r>
            <a:r>
              <a:rPr lang="en-US" dirty="0"/>
              <a:t>works well for patients with low literacy. Be sure to do this after the patient is in the encounter room.</a:t>
            </a:r>
          </a:p>
          <a:p>
            <a:pPr marL="628650" lvl="1" indent="-171450">
              <a:buFont typeface="Arial" panose="020B0604020202020204" pitchFamily="34" charset="0"/>
              <a:buChar char="•"/>
              <a:defRPr/>
            </a:pPr>
            <a:endParaRPr lang="en-US" dirty="0">
              <a:cs typeface="Calibri"/>
            </a:endParaRPr>
          </a:p>
          <a:p>
            <a:pPr marL="628650" lvl="1" indent="-171450">
              <a:buFont typeface="Arial" panose="020B0604020202020204" pitchFamily="34" charset="0"/>
              <a:buChar char="•"/>
              <a:defRPr/>
            </a:pPr>
            <a:r>
              <a:rPr lang="en-US" b="1" dirty="0">
                <a:cs typeface="Calibri"/>
              </a:rPr>
              <a:t>Tip #4: </a:t>
            </a:r>
            <a:r>
              <a:rPr lang="en-US" dirty="0">
                <a:cs typeface="Calibri"/>
              </a:rPr>
              <a:t>Providers may also use the Be The Expert On You note sheet to help prompt patients who may be slow to share or </a:t>
            </a:r>
            <a:r>
              <a:rPr lang="en-US" b="1" dirty="0">
                <a:cs typeface="Calibri"/>
              </a:rPr>
              <a:t>to </a:t>
            </a:r>
            <a:r>
              <a:rPr lang="en-US" dirty="0">
                <a:cs typeface="Calibri"/>
              </a:rPr>
              <a:t>redirect patients whose stories go too long. The note sheet can also be used to co-create a visit agenda, aiding the patient and the provider in organizing the visit and ensuring questions and concerns get addressed. </a:t>
            </a:r>
          </a:p>
          <a:p>
            <a:pPr marL="628650" lvl="1" indent="-17145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Tree>
    <p:extLst>
      <p:ext uri="{BB962C8B-B14F-4D97-AF65-F5344CB8AC3E}">
        <p14:creationId xmlns:p14="http://schemas.microsoft.com/office/powerpoint/2010/main" val="171029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a:t>
            </a:r>
            <a:r>
              <a:rPr lang="en-US" b="1" dirty="0">
                <a:cs typeface="Calibri"/>
              </a:rPr>
              <a:t>Planning Notes</a:t>
            </a:r>
            <a:r>
              <a:rPr lang="en-US" dirty="0">
                <a:cs typeface="Calibri"/>
              </a:rPr>
              <a:t>: Review and modify the slide and speakers' notes language to reflect how your practice plans to get the note sheet from the patients if they are seen in person within the practice or via telehealth. Not all practices will choose to retain the patient's copy of the note sheet. If this does not pertain to your practice, delete this slide.]</a:t>
            </a:r>
            <a:endParaRPr lang="en-US" dirty="0"/>
          </a:p>
          <a:p>
            <a:pPr>
              <a:defRPr/>
            </a:pPr>
            <a:endParaRPr lang="en-US" dirty="0"/>
          </a:p>
          <a:p>
            <a:pPr marL="171450" indent="-171450">
              <a:buFont typeface="Arial" panose="020B0604020202020204" pitchFamily="34" charset="0"/>
              <a:buChar char="•"/>
              <a:defRPr/>
            </a:pPr>
            <a:r>
              <a:rPr lang="en-US" dirty="0">
                <a:cs typeface="Calibri"/>
              </a:rPr>
              <a:t>Some practices may choose to keep copies of the note sheet to help with evaluation or document its use in the medical record.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cs typeface="Calibri"/>
              </a:rPr>
              <a:t>Here, the front desk team (in person) can collect the completed note sheets. These can be used as simple counts or can be uploaded into the electronic health record.</a:t>
            </a:r>
            <a:r>
              <a:rPr lang="en-US" strike="noStrike" dirty="0">
                <a:cs typeface="Calibri"/>
              </a:rPr>
              <a:t> You </a:t>
            </a:r>
            <a:r>
              <a:rPr lang="en-US" dirty="0">
                <a:cs typeface="Calibri"/>
              </a:rPr>
              <a:t>can ask patients seen via telehealth</a:t>
            </a:r>
            <a:r>
              <a:rPr lang="en-US" strike="noStrike" dirty="0">
                <a:cs typeface="Calibri"/>
              </a:rPr>
              <a:t> to </a:t>
            </a:r>
            <a:r>
              <a:rPr lang="en-US" dirty="0">
                <a:cs typeface="Calibri"/>
              </a:rPr>
              <a:t>send the completed note sheet via the patient portal or through secure messaging. By collecting the note sheets, you can better understand the type of information patients are sharing.</a:t>
            </a:r>
          </a:p>
        </p:txBody>
      </p:sp>
      <p:sp>
        <p:nvSpPr>
          <p:cNvPr id="4" name="Slide Number Placeholder 3"/>
          <p:cNvSpPr>
            <a:spLocks noGrp="1"/>
          </p:cNvSpPr>
          <p:nvPr>
            <p:ph type="sldNum" sz="quarter" idx="5"/>
          </p:nvPr>
        </p:nvSpPr>
        <p:spPr/>
        <p:txBody>
          <a:bodyPr/>
          <a:lstStyle/>
          <a:p>
            <a:fld id="{7D612C43-7281-4B81-9204-AE17A482DDDD}" type="slidenum">
              <a:rPr lang="en-US" smtClean="0"/>
              <a:pPr/>
              <a:t>12</a:t>
            </a:fld>
            <a:endParaRPr lang="en-US"/>
          </a:p>
        </p:txBody>
      </p:sp>
    </p:spTree>
    <p:extLst>
      <p:ext uri="{BB962C8B-B14F-4D97-AF65-F5344CB8AC3E}">
        <p14:creationId xmlns:p14="http://schemas.microsoft.com/office/powerpoint/2010/main" val="110037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r>
              <a:rPr lang="en-US" b="1" dirty="0"/>
              <a:t>Planning Notes</a:t>
            </a:r>
            <a:r>
              <a:rPr lang="en-US" dirty="0"/>
              <a:t>: This slide should be adapted to fit with the workflow your practice will be using to implement the interventions. These updates can be made based on the outcomes of your planning worksheets.] </a:t>
            </a:r>
            <a:endParaRPr lang="en-US" dirty="0">
              <a:ea typeface="+mn-ea"/>
              <a:cs typeface="+mn-cs"/>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Tree>
    <p:extLst>
      <p:ext uri="{BB962C8B-B14F-4D97-AF65-F5344CB8AC3E}">
        <p14:creationId xmlns:p14="http://schemas.microsoft.com/office/powerpoint/2010/main" val="386683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a:t>
            </a:r>
            <a:r>
              <a:rPr lang="en-US" b="1" dirty="0"/>
              <a:t>Planning Notes</a:t>
            </a:r>
            <a:r>
              <a:rPr lang="en-US" dirty="0"/>
              <a:t>: This slide should be adapted to fit with how you will measure success of the interventions. These updates should be made based on the outcomes of your Evaluation Planning Worksheet.] </a:t>
            </a:r>
            <a:endParaRPr lang="en-US" dirty="0">
              <a:ea typeface="+mn-ea"/>
              <a:cs typeface="+mn-cs"/>
            </a:endParaRPr>
          </a:p>
          <a:p>
            <a:endParaRPr lang="en-US" dirty="0"/>
          </a:p>
          <a:p>
            <a:pPr marL="171450" indent="-171450">
              <a:buFont typeface="Arial" panose="020B0604020202020204" pitchFamily="34" charset="0"/>
              <a:buChar char="•"/>
            </a:pPr>
            <a:r>
              <a:rPr lang="en-US" dirty="0">
                <a:cs typeface="Calibri"/>
              </a:rPr>
              <a:t>Our implementation team has determined that we will be using the following approaches to measure success: [Include any/all that apply.]</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D612C43-7281-4B81-9204-AE17A482DDD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b="1" dirty="0">
                <a:cs typeface="Calibri"/>
              </a:rPr>
              <a:t>Planning Notes</a:t>
            </a:r>
            <a:r>
              <a:rPr lang="en-US" dirty="0">
                <a:cs typeface="Calibri"/>
              </a:rPr>
              <a:t>: This slide should be modified with your timeline for deployment and evaluation.]</a:t>
            </a:r>
          </a:p>
          <a:p>
            <a:endParaRPr lang="en-US" dirty="0">
              <a:cs typeface="Calibri"/>
            </a:endParaRPr>
          </a:p>
          <a:p>
            <a:pPr marL="171450" indent="-171450">
              <a:buFont typeface="Arial" panose="020B0604020202020204" pitchFamily="34" charset="0"/>
              <a:buChar char="•"/>
            </a:pPr>
            <a:r>
              <a:rPr lang="en-US" dirty="0">
                <a:cs typeface="Calibri"/>
              </a:rPr>
              <a:t>Our team is going to conduct a baseline evaluation that we are asking all of you to participate in. We will do this approximately 2 weeks before we "go live."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After the baseline evaluation is completed, we will work to conduct training for all the staff and providers. Our operations team will also order all the materials so we have everything ready to go live.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This </a:t>
            </a:r>
            <a:r>
              <a:rPr lang="en-US" b="1" dirty="0">
                <a:cs typeface="Calibri"/>
              </a:rPr>
              <a:t>plan </a:t>
            </a:r>
            <a:r>
              <a:rPr lang="en-US" dirty="0">
                <a:cs typeface="Calibri"/>
              </a:rPr>
              <a:t>would lead to a go live in the next month.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During the first month, we are asking for feedback on what is working and what isn't. We will do weekly huddles to debrief on the process. After a month, we will complete a pulse evaluation to elicit patient feedback and provider feedback as well. At that time, we will update any processes to help improve adoption of the strategies and streamline our workflow.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We will then complete an evaluation every 3 months. </a:t>
            </a:r>
          </a:p>
        </p:txBody>
      </p:sp>
      <p:sp>
        <p:nvSpPr>
          <p:cNvPr id="4" name="Slide Number Placeholder 3"/>
          <p:cNvSpPr>
            <a:spLocks noGrp="1"/>
          </p:cNvSpPr>
          <p:nvPr>
            <p:ph type="sldNum" sz="quarter" idx="5"/>
          </p:nvPr>
        </p:nvSpPr>
        <p:spPr/>
        <p:txBody>
          <a:bodyPr/>
          <a:lstStyle/>
          <a:p>
            <a:fld id="{7D612C43-7281-4B81-9204-AE17A482DDDD}" type="slidenum">
              <a:rPr lang="en-US" smtClean="0"/>
              <a:pPr/>
              <a:t>15</a:t>
            </a:fld>
            <a:endParaRPr lang="en-US"/>
          </a:p>
        </p:txBody>
      </p:sp>
    </p:spTree>
    <p:extLst>
      <p:ext uri="{BB962C8B-B14F-4D97-AF65-F5344CB8AC3E}">
        <p14:creationId xmlns:p14="http://schemas.microsoft.com/office/powerpoint/2010/main" val="206506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612C43-7281-4B81-9204-AE17A482DDDD}" type="slidenum">
              <a:rPr lang="en-US" smtClean="0"/>
              <a:pPr/>
              <a:t>17</a:t>
            </a:fld>
            <a:endParaRPr lang="en-US"/>
          </a:p>
        </p:txBody>
      </p:sp>
    </p:spTree>
    <p:extLst>
      <p:ext uri="{BB962C8B-B14F-4D97-AF65-F5344CB8AC3E}">
        <p14:creationId xmlns:p14="http://schemas.microsoft.com/office/powerpoint/2010/main" val="153631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612C43-7281-4B81-9204-AE17A482DDDD}" type="slidenum">
              <a:rPr lang="en-US" smtClean="0"/>
              <a:pPr/>
              <a:t>18</a:t>
            </a:fld>
            <a:endParaRPr lang="en-US"/>
          </a:p>
        </p:txBody>
      </p:sp>
    </p:spTree>
    <p:extLst>
      <p:ext uri="{BB962C8B-B14F-4D97-AF65-F5344CB8AC3E}">
        <p14:creationId xmlns:p14="http://schemas.microsoft.com/office/powerpoint/2010/main" val="265936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Diagnostic error is the leading patient safety challenge in the </a:t>
            </a:r>
            <a:r>
              <a:rPr lang="en-US" b="0" dirty="0"/>
              <a:t>United States</a:t>
            </a:r>
            <a:r>
              <a:rPr lang="en-US" dirty="0"/>
              <a:t>. We define diagnostic error as “the failure to (a) establish an</a:t>
            </a:r>
            <a:r>
              <a:rPr lang="en-US" strike="sngStrike" dirty="0"/>
              <a:t>d</a:t>
            </a:r>
            <a:r>
              <a:rPr lang="en-US" dirty="0"/>
              <a:t> accurate and timely explanation of the patient’s health problem(s) or (b) communicate that explanation to the patient</a:t>
            </a:r>
            <a:r>
              <a:rPr lang="en-US" baseline="0" dirty="0"/>
              <a:t>.</a:t>
            </a:r>
            <a:r>
              <a:rPr lang="en-US" baseline="30000" dirty="0"/>
              <a:t>1,2</a:t>
            </a:r>
            <a:endParaRPr lang="en-US" strike="sngStrike"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Nearly every patient will experience a diagnostic error in their lifetime. In primary care settings, nearly 79 percent of the errors in diagnosis happen within the patient-provider encounter and 56 percent of these are related specifically to breakdowns in communication between the patient and the provider.</a:t>
            </a:r>
            <a:r>
              <a:rPr lang="en-US" baseline="30000" dirty="0"/>
              <a:t>3</a:t>
            </a:r>
            <a:endParaRPr lang="en-US" strike="sngStrike" baseline="30000"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Thus, resources to improve communication within the patient-provider encounter are needed </a:t>
            </a:r>
            <a:r>
              <a:rPr lang="en-US" strike="sngStrike" dirty="0"/>
              <a:t>in order </a:t>
            </a:r>
            <a:r>
              <a:rPr lang="en-US" dirty="0"/>
              <a:t>to improve diagnostic accuracy.</a:t>
            </a:r>
            <a:r>
              <a:rPr lang="en-US" baseline="30000" dirty="0"/>
              <a:t>3-5</a:t>
            </a:r>
            <a:endParaRPr lang="en-US" strike="sngStrike"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2</a:t>
            </a:fld>
            <a:endParaRPr lang="en-US"/>
          </a:p>
        </p:txBody>
      </p:sp>
    </p:spTree>
    <p:extLst>
      <p:ext uri="{BB962C8B-B14F-4D97-AF65-F5344CB8AC3E}">
        <p14:creationId xmlns:p14="http://schemas.microsoft.com/office/powerpoint/2010/main" val="13619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things patients and providers can do to improve diagnostic safety.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patients, one of the key strategies that is recommended by both patients and providers is to ensure that </a:t>
            </a:r>
            <a:r>
              <a:rPr lang="en-US" strike="sngStrike" dirty="0"/>
              <a:t>the</a:t>
            </a:r>
            <a:r>
              <a:rPr lang="en-US" dirty="0"/>
              <a:t> patients tell</a:t>
            </a:r>
            <a:r>
              <a:rPr lang="en-US" strike="sngStrike" dirty="0"/>
              <a:t>s</a:t>
            </a:r>
            <a:r>
              <a:rPr lang="en-US" dirty="0"/>
              <a:t> their illness story (or history) fully and completely</a:t>
            </a:r>
            <a:r>
              <a:rPr lang="en-US" b="1" baseline="30000" dirty="0"/>
              <a:t>2-7</a:t>
            </a:r>
            <a:r>
              <a:rPr lang="en-US" b="1" dirty="0"/>
              <a:t>:</a:t>
            </a:r>
            <a:r>
              <a:rPr lang="en-US" dirty="0"/>
              <a:t> </a:t>
            </a:r>
          </a:p>
          <a:p>
            <a:pPr marL="628650" lvl="1" indent="-171450">
              <a:buFont typeface="Arial" panose="020B0604020202020204" pitchFamily="34" charset="0"/>
              <a:buChar char="•"/>
            </a:pPr>
            <a:r>
              <a:rPr lang="en-US" dirty="0"/>
              <a:t>Providers often report that patients sometimes withhold information initially that could have helped them make a diagnosis faster or would have resulted in a different diagnosis. </a:t>
            </a:r>
          </a:p>
          <a:p>
            <a:pPr marL="628650" lvl="1" indent="-171450">
              <a:buFont typeface="Arial" panose="020B0604020202020204" pitchFamily="34" charset="0"/>
              <a:buChar char="•"/>
            </a:pPr>
            <a:r>
              <a:rPr lang="en-US" dirty="0"/>
              <a:t>Patients also report that they do not feel heard by their providers, which may also lead to a breakdown of information sharing during the clinical encounter. Strategies that have been recommended for patients to help them partner in diagnosis include using checklists or other structured communication tools that help patients remember and convey their symptoms, concerns, and history of their current problem to the provider in a clear and concise way.</a:t>
            </a:r>
            <a:endParaRPr lang="en-US" strike="noStrike" baseline="30000"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there are things providers can do to help improve diagnosis, specifically related to engaging patients and their families</a:t>
            </a:r>
            <a:r>
              <a:rPr lang="en-US" b="1" baseline="30000" dirty="0"/>
              <a:t>2,3,8-13</a:t>
            </a:r>
            <a:r>
              <a:rPr lang="en-US" baseline="0" dirty="0"/>
              <a:t>: </a:t>
            </a:r>
          </a:p>
          <a:p>
            <a:pPr marL="628650" lvl="1" indent="-171450">
              <a:buFont typeface="Arial" panose="020B0604020202020204" pitchFamily="34" charset="0"/>
              <a:buChar char="•"/>
            </a:pPr>
            <a:r>
              <a:rPr lang="en-US" dirty="0"/>
              <a:t>Strategies such as deep and reflective listening are central to clear communication within the encounter. This </a:t>
            </a:r>
            <a:r>
              <a:rPr lang="en-US" b="0" dirty="0"/>
              <a:t>strategy</a:t>
            </a:r>
            <a:r>
              <a:rPr lang="en-US" dirty="0"/>
              <a:t> includes encouraging patients to share their story and reflecting on the information to ask clarifying questions, all leading to a more complete history taking. </a:t>
            </a:r>
          </a:p>
          <a:p>
            <a:pPr marL="628650" lvl="1" indent="-171450">
              <a:buFont typeface="Arial" panose="020B0604020202020204" pitchFamily="34" charset="0"/>
              <a:buChar char="•"/>
            </a:pPr>
            <a:r>
              <a:rPr lang="en-US" dirty="0"/>
              <a:t>Setting a visit agenda in collaboration with the patient also has been demonstrated to improve communication, particularly when that agenda allows patients to share what is most concerning to them. </a:t>
            </a:r>
          </a:p>
          <a:p>
            <a:pPr marL="628650" lvl="1" indent="-171450">
              <a:buFont typeface="Arial" panose="020B0604020202020204" pitchFamily="34" charset="0"/>
              <a:buChar char="•"/>
            </a:pPr>
            <a:r>
              <a:rPr lang="en-US" dirty="0"/>
              <a:t>Being prepared for the patient visit by checking an</a:t>
            </a:r>
            <a:r>
              <a:rPr lang="en-US" dirty="0">
                <a:solidFill>
                  <a:srgbClr val="000000"/>
                </a:solidFill>
              </a:rPr>
              <a:t>y</a:t>
            </a:r>
            <a:r>
              <a:rPr lang="en-US" dirty="0"/>
              <a:t> pre-labs and reviewing the patient’s clinical history before the encounter can also enhance diagnostic accuracy, particularly when coupled with time for reflective listening.</a:t>
            </a:r>
            <a:endParaRPr lang="en-US" strike="sngStrike"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Interventions that can mutually support patient and provider engagement in the diagnostic process are needed to reduce the risk of diagnostic errors. </a:t>
            </a:r>
            <a:endParaRPr lang="en-US" dirty="0">
              <a:cs typeface="Calibri"/>
            </a:endParaRPr>
          </a:p>
          <a:p>
            <a:endParaRPr lang="en-US" dirty="0"/>
          </a:p>
        </p:txBody>
      </p:sp>
      <p:sp>
        <p:nvSpPr>
          <p:cNvPr id="4" name="Slide Number Placeholder 3"/>
          <p:cNvSpPr>
            <a:spLocks noGrp="1"/>
          </p:cNvSpPr>
          <p:nvPr>
            <p:ph type="sldNum" sz="quarter" idx="5"/>
          </p:nvPr>
        </p:nvSpPr>
        <p:spPr>
          <a:xfrm>
            <a:off x="6248399" y="8705850"/>
            <a:ext cx="608013" cy="438150"/>
          </a:xfrm>
        </p:spPr>
        <p:txBody>
          <a:bodyPr/>
          <a:lstStyle/>
          <a:p>
            <a:fld id="{7D612C43-7281-4B81-9204-AE17A482DDDD}" type="slidenum">
              <a:rPr lang="en-US" smtClean="0"/>
              <a:pPr/>
              <a:t>3</a:t>
            </a:fld>
            <a:endParaRPr lang="en-US"/>
          </a:p>
        </p:txBody>
      </p:sp>
    </p:spTree>
    <p:extLst>
      <p:ext uri="{BB962C8B-B14F-4D97-AF65-F5344CB8AC3E}">
        <p14:creationId xmlns:p14="http://schemas.microsoft.com/office/powerpoint/2010/main" val="415346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effectively co-produce an accurate, timely, and communicated diagnosis, patients, providers, and researchers suggest two important things:</a:t>
            </a:r>
          </a:p>
          <a:p>
            <a:pPr marL="171450" indent="-171450">
              <a:buFont typeface="Arial" panose="020B0604020202020204" pitchFamily="34" charset="0"/>
              <a:buChar char="•"/>
            </a:pPr>
            <a:endParaRPr lang="en-US" dirty="0"/>
          </a:p>
          <a:p>
            <a:pPr marL="685800" lvl="1" indent="-228600">
              <a:buFont typeface="+mj-lt"/>
              <a:buAutoNum type="arabicPeriod"/>
            </a:pPr>
            <a:r>
              <a:rPr lang="en-US" dirty="0"/>
              <a:t>Give patients the opportunity to tell their whole story, uninterrupted</a:t>
            </a:r>
            <a:r>
              <a:rPr lang="en-US" b="0" dirty="0"/>
              <a:t>.</a:t>
            </a:r>
            <a:r>
              <a:rPr lang="en-US" b="0" baseline="30000" dirty="0"/>
              <a:t>11,12,14-16</a:t>
            </a:r>
            <a:endParaRPr lang="en-US" b="0" dirty="0">
              <a:cs typeface="Calibri"/>
            </a:endParaRPr>
          </a:p>
          <a:p>
            <a:pPr marL="685800" lvl="1" indent="-228600">
              <a:buFont typeface="+mj-lt"/>
              <a:buAutoNum type="arabicPeriod"/>
            </a:pPr>
            <a:r>
              <a:rPr lang="en-US" dirty="0"/>
              <a:t>Support patients so they are prepared to tell their story in a way that gives providers information they need</a:t>
            </a:r>
            <a:r>
              <a:rPr lang="en-US" b="0" dirty="0"/>
              <a:t>.</a:t>
            </a:r>
            <a:r>
              <a:rPr lang="en-US" b="0" baseline="30000" dirty="0"/>
              <a:t>2,5,6,17</a:t>
            </a:r>
            <a:endParaRPr lang="en-US" b="0" strike="sngStrike" dirty="0">
              <a:cs typeface="Calibri"/>
            </a:endParaRPr>
          </a:p>
          <a:p>
            <a:pPr marL="228600" indent="-22860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b="0" dirty="0"/>
              <a:t>Toolkit for Engaging Patients To Improve Diagnostic Safety</a:t>
            </a:r>
            <a:r>
              <a:rPr lang="en-US" b="1" dirty="0"/>
              <a:t> </a:t>
            </a:r>
            <a:r>
              <a:rPr lang="en-US" dirty="0"/>
              <a:t>supports the co-production of an accurate and timely diagnosis by enhancing communication and information sharing within the patient-provider encounter. The goal is to use the Be The Expert On You note sheet to help prepare patients and their families to tell their story in a clear, concise way. The note sheet can also serve as a prompt for patients so they don’t forget important information.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Coupled with this </a:t>
            </a:r>
            <a:r>
              <a:rPr lang="en-US" b="0" dirty="0"/>
              <a:t>note sheet</a:t>
            </a:r>
            <a:r>
              <a:rPr lang="en-US" dirty="0"/>
              <a:t>, the 60 Seconds To Improve Diagnostic Safety strategy aims to support providers in fostering an environment for patients to share their story united with a receptive environment for active and reflective listening. By using the first minute of the encounter as the ”patient’s minute,” the </a:t>
            </a:r>
            <a:r>
              <a:rPr lang="en-US" strike="noStrike" dirty="0"/>
              <a:t>provider can </a:t>
            </a:r>
            <a:r>
              <a:rPr lang="en-US" dirty="0"/>
              <a:t>allow patients to share their story, their illness “history,” with their provider uninterrupted.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Together, these interventions support a collaborative dialogue and an accurate diagnosis. </a:t>
            </a:r>
          </a:p>
          <a:p>
            <a:pPr marL="0" indent="0">
              <a:buNone/>
            </a:pP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a:p>
        </p:txBody>
      </p:sp>
    </p:spTree>
    <p:extLst>
      <p:ext uri="{BB962C8B-B14F-4D97-AF65-F5344CB8AC3E}">
        <p14:creationId xmlns:p14="http://schemas.microsoft.com/office/powerpoint/2010/main" val="171475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a:t>The Be The Expert On You strategy is aimed at patients and their family members. It is foundational to building diagnostic safety within the clinical encounter.  The Be The Expert On You note sheet is an agenda setting tool that will help patients </a:t>
            </a:r>
            <a:r>
              <a:rPr lang="en-US" strike="noStrike" dirty="0"/>
              <a:t>prepare for</a:t>
            </a:r>
            <a:r>
              <a:rPr lang="en-US" dirty="0"/>
              <a:t> their visit.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note sheet aims to solicit key information from patients, including why they are at the visit, what – if any – changes in their health they have had since their last visit, questions they may have about tests, treatments, medicines, or other health considerations, whether they have seen any other health providers since they were last at our clinic, and a final question to help patients share what is really on their minds, what is concerning them about their health. </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When this note sheet was pilot tested, providers noted that the "What are you worried about" question elicited important information from patients they might not have otherwise shared.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It will be important for all of our staff and providers to be familiar with the note sheet and to be ready to help patients if they need it.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defRPr/>
            </a:pPr>
            <a:r>
              <a:rPr lang="en-US" sz="1200" kern="1200" dirty="0">
                <a:solidFill>
                  <a:schemeClr val="tx1"/>
                </a:solidFill>
                <a:latin typeface="+mn-lt"/>
                <a:ea typeface="+mn-ea"/>
                <a:cs typeface="+mn-cs"/>
              </a:rPr>
              <a:t>The Be The Expert On You note sheet allows patients and their families </a:t>
            </a:r>
            <a:r>
              <a:rPr lang="en-US" sz="1200" b="1" kern="1200" dirty="0">
                <a:solidFill>
                  <a:schemeClr val="tx1"/>
                </a:solidFill>
                <a:latin typeface="+mn-lt"/>
                <a:ea typeface="+mn-ea"/>
                <a:cs typeface="+mn-cs"/>
              </a:rPr>
              <a:t>to </a:t>
            </a:r>
            <a:r>
              <a:rPr lang="en-US" sz="1200" kern="1200" dirty="0">
                <a:solidFill>
                  <a:schemeClr val="tx1"/>
                </a:solidFill>
                <a:latin typeface="+mn-lt"/>
                <a:ea typeface="+mn-ea"/>
                <a:cs typeface="+mn-cs"/>
              </a:rPr>
              <a:t>prepare for and become more fully engaged in their medical appointments. The goal is to help patients and families to </a:t>
            </a:r>
            <a:r>
              <a:rPr lang="en-US" sz="1200" i="1" kern="1200" dirty="0">
                <a:solidFill>
                  <a:schemeClr val="tx1"/>
                </a:solidFill>
                <a:latin typeface="+mn-lt"/>
                <a:ea typeface="+mn-ea"/>
                <a:cs typeface="+mn-cs"/>
              </a:rPr>
              <a:t>be ready</a:t>
            </a:r>
            <a:r>
              <a:rPr lang="en-US" sz="1200" kern="1200" dirty="0">
                <a:solidFill>
                  <a:schemeClr val="tx1"/>
                </a:solidFill>
                <a:latin typeface="+mn-lt"/>
                <a:ea typeface="+mn-ea"/>
                <a:cs typeface="+mn-cs"/>
              </a:rPr>
              <a:t> for the appointment and share important information that will assist in finding an accurate and timely diagnosis.</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7D612C43-7281-4B81-9204-AE17A482DD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cs typeface="Calibri"/>
              </a:rPr>
              <a:t>Studies show that patients are interrupted by their providers in the first 11 to 18 seconds of telling their diagnostic story. Deep listening and reflective practice are components of mindful medical practice grounded in the adage that the patient’s story begins the diagnostic process. Even the best communicators and diagnosticians can fall short when they are faced with a huge patient panel and a busy schedule with competing administrative and clinical demands.</a:t>
            </a:r>
            <a:r>
              <a:rPr lang="en-US" b="0" baseline="30000" dirty="0">
                <a:cs typeface="Calibri"/>
              </a:rPr>
              <a:t>6,10</a:t>
            </a:r>
            <a:endParaRPr lang="en-US" b="0" strike="sngStrike" dirty="0"/>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goal with the 60 Seconds To Improve Diagnostic Safety strategy is to practice deep and reflective listening for one minute at the start of the encounter. Allowing the patient to tell his or her story without interruption gives providers the opportunity for a diagnostic pause, that point in the encounter where providers can reflect on the information the patient is sharing coupled with the information from the medical record and direct observation. In this way, providers can pick up on contextual cues that aid in establishing a working diagnosis or identifying when there may be changes in a patient's chronic health condition.</a:t>
            </a:r>
            <a:r>
              <a:rPr lang="en-US" b="0" baseline="30000" dirty="0">
                <a:cs typeface="Calibri"/>
              </a:rPr>
              <a:t>10-12,14-16</a:t>
            </a:r>
            <a:endParaRPr lang="en-US" b="0" strike="sngStrike" baseline="30000"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One provider, a communication scientist who co-authored the original publication on interruptions, reported that one of his patients stopped him and reported that since the computers came into the exam room, the provider had changed his practice. </a:t>
            </a:r>
            <a:r>
              <a:rPr lang="en-US" dirty="0">
                <a:solidFill>
                  <a:srgbClr val="000000"/>
                </a:solidFill>
                <a:cs typeface="Calibri"/>
              </a:rPr>
              <a:t>He had been </a:t>
            </a:r>
            <a:r>
              <a:rPr lang="en-US" dirty="0">
                <a:cs typeface="Calibri"/>
              </a:rPr>
              <a:t>an attentive listener, yet now he was falling short and not listening as well given the distraction of the EHR. At that point, the provider started having patients talk and share their story for the first 90 seconds of every office visit and he simply listened. It made a huge difference in his practice of medicine and created a greater sense of connection with his patients. The visits weren’t taking any longer, while patient satisfaction and communication improved.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defRPr/>
            </a:pPr>
            <a:r>
              <a:rPr lang="en-US" dirty="0">
                <a:cs typeface="Calibri"/>
              </a:rPr>
              <a:t>The goal with the 60 Seconds To Improve Diagnostic Safety strategy is to </a:t>
            </a:r>
            <a:r>
              <a:rPr lang="en-US" dirty="0"/>
              <a:t>listen more than talk, to ask questions that deepen understanding, and to avoid jumping prematurely to advice or judgments.</a:t>
            </a:r>
            <a:r>
              <a:rPr lang="en-US" b="0" baseline="30000" dirty="0"/>
              <a:t>12,15 </a:t>
            </a:r>
            <a:r>
              <a:rPr lang="en-US" b="0" dirty="0"/>
              <a:t>This approach </a:t>
            </a:r>
            <a:r>
              <a:rPr lang="en-US" dirty="0"/>
              <a:t>helps avoid premature closure and anchoring biases that lead to diagnostic errors in primary care.</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Tree>
    <p:extLst>
      <p:ext uri="{BB962C8B-B14F-4D97-AF65-F5344CB8AC3E}">
        <p14:creationId xmlns:p14="http://schemas.microsoft.com/office/powerpoint/2010/main" val="311179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addition to </a:t>
            </a:r>
            <a:r>
              <a:rPr lang="en-US" dirty="0"/>
              <a:t>improving</a:t>
            </a:r>
            <a:r>
              <a:rPr lang="en-US" sz="1200" dirty="0"/>
              <a:t> </a:t>
            </a:r>
            <a:r>
              <a:rPr lang="en-US" dirty="0"/>
              <a:t>patient-provider</a:t>
            </a:r>
            <a:r>
              <a:rPr lang="en-US" sz="1200" dirty="0"/>
              <a:t> communication and mitigating pitfalls in the diagnostic process related to communication failures, our </a:t>
            </a:r>
            <a:r>
              <a:rPr lang="en-US" dirty="0"/>
              <a:t>practice should</a:t>
            </a:r>
            <a:r>
              <a:rPr lang="en-US" sz="1200" dirty="0"/>
              <a:t> experience other improvements in our patient and </a:t>
            </a:r>
            <a:r>
              <a:rPr lang="en-US" dirty="0"/>
              <a:t>provider care</a:t>
            </a:r>
            <a:r>
              <a:rPr lang="en-US" sz="1200" dirty="0"/>
              <a:t> experiences. These include:</a:t>
            </a:r>
            <a:endParaRPr lang="en-US" sz="1200" strike="sngStrike" dirty="0"/>
          </a:p>
          <a:p>
            <a:pPr marL="628650" lvl="1" indent="-171450">
              <a:buFont typeface="Arial" panose="020B0604020202020204" pitchFamily="34" charset="0"/>
              <a:buChar char="•"/>
            </a:pPr>
            <a:r>
              <a:rPr lang="en-US" sz="1200" dirty="0"/>
              <a:t>Improved relationships with patients</a:t>
            </a:r>
            <a:r>
              <a:rPr lang="en-US" dirty="0"/>
              <a:t>,</a:t>
            </a:r>
            <a:r>
              <a:rPr lang="en-US" sz="1200" dirty="0"/>
              <a:t> leading to improved patient experience and patient safety, </a:t>
            </a:r>
          </a:p>
          <a:p>
            <a:pPr marL="628650" lvl="1" indent="-171450">
              <a:buFont typeface="Arial" panose="020B0604020202020204" pitchFamily="34" charset="0"/>
              <a:buChar char="•"/>
            </a:pPr>
            <a:r>
              <a:rPr lang="en-US" sz="1200" dirty="0"/>
              <a:t>A reduced propensity for diagnostic errors, </a:t>
            </a:r>
            <a:r>
              <a:rPr lang="en-US" sz="1200" b="0" dirty="0"/>
              <a:t>which is </a:t>
            </a:r>
            <a:r>
              <a:rPr lang="en-US" sz="1200" dirty="0"/>
              <a:t>linked directly </a:t>
            </a:r>
            <a:r>
              <a:rPr lang="en-US" dirty="0"/>
              <a:t>to </a:t>
            </a:r>
            <a:r>
              <a:rPr lang="en-US" sz="1200" dirty="0"/>
              <a:t>improvements in clear, concise, correct, and complete information sharing from the patient, </a:t>
            </a:r>
          </a:p>
          <a:p>
            <a:pPr marL="628650" lvl="1" indent="-171450">
              <a:buFont typeface="Arial" panose="020B0604020202020204" pitchFamily="34" charset="0"/>
              <a:buChar char="•"/>
            </a:pPr>
            <a:r>
              <a:rPr lang="en-US" sz="1200" dirty="0"/>
              <a:t>An enhanced connection with patients and reduced technical burnout, and  </a:t>
            </a:r>
          </a:p>
          <a:p>
            <a:pPr marL="628650" lvl="1" indent="-171450">
              <a:buFont typeface="Arial" panose="020B0604020202020204" pitchFamily="34" charset="0"/>
              <a:buChar char="•"/>
            </a:pPr>
            <a:r>
              <a:rPr lang="en-US" sz="1200" dirty="0"/>
              <a:t>A return to the joy of healing</a:t>
            </a:r>
            <a:r>
              <a:rPr lang="en-US" dirty="0"/>
              <a:t>.</a:t>
            </a:r>
            <a:r>
              <a:rPr lang="en-US" sz="1200" baseline="30000" dirty="0"/>
              <a:t>12</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Practices that participated in the field testing of these interventions found that between 80 </a:t>
            </a:r>
            <a:r>
              <a:rPr lang="en-US" b="0" dirty="0"/>
              <a:t>percent and </a:t>
            </a:r>
            <a:r>
              <a:rPr lang="en-US" dirty="0"/>
              <a:t>95 percent of their patients reported improved communication </a:t>
            </a:r>
            <a:r>
              <a:rPr lang="en-US" b="0" dirty="0"/>
              <a:t>and </a:t>
            </a:r>
            <a:r>
              <a:rPr lang="en-US" dirty="0"/>
              <a:t>greater listening, and that the note sheet was useful in preparing them for their visit. </a:t>
            </a:r>
          </a:p>
          <a:p>
            <a:endParaRPr lang="en-US" sz="1200" dirty="0"/>
          </a:p>
          <a:p>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Tree>
    <p:extLst>
      <p:ext uri="{BB962C8B-B14F-4D97-AF65-F5344CB8AC3E}">
        <p14:creationId xmlns:p14="http://schemas.microsoft.com/office/powerpoint/2010/main" val="241045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Patients and providers also like the Be The Expert On You and the 60 Seconds To Improve Diagnostic Safety strategies</a:t>
            </a:r>
            <a:r>
              <a:rPr lang="en-US" dirty="0">
                <a:solidFill>
                  <a:srgbClr val="000000"/>
                </a:solidFill>
                <a:cs typeface="Calibri"/>
              </a:rPr>
              <a:t>.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cs typeface="Calibri"/>
              </a:rPr>
              <a:t>Some feedback from patients included: </a:t>
            </a:r>
            <a:endParaRPr lang="en-US" dirty="0"/>
          </a:p>
          <a:p>
            <a:pPr marL="628650" lvl="1" indent="-171450">
              <a:buFont typeface="Arial" panose="020B0604020202020204" pitchFamily="34" charset="0"/>
              <a:buChar char="•"/>
            </a:pPr>
            <a:r>
              <a:rPr lang="en-US" dirty="0"/>
              <a:t>"The form helped me remember why I came to the doctor and to remember other aches and pains or illnesses I have experienced in between doctor visits.“</a:t>
            </a:r>
          </a:p>
          <a:p>
            <a:pPr marL="628650" lvl="1" indent="-171450">
              <a:buFont typeface="Arial" panose="020B0604020202020204" pitchFamily="34" charset="0"/>
              <a:buChar char="•"/>
            </a:pPr>
            <a:r>
              <a:rPr lang="en-US" dirty="0"/>
              <a:t>"The note sheet allowed me to put things down that I am not comfortable saying out loud."</a:t>
            </a:r>
            <a:endParaRPr lang="en-US" dirty="0">
              <a:cs typeface="Calibri"/>
            </a:endParaRPr>
          </a:p>
          <a:p>
            <a:pPr marL="171450" indent="-171450">
              <a:buFont typeface="Arial" panose="020B0604020202020204" pitchFamily="34" charset="0"/>
              <a:buChar char="•"/>
            </a:pPr>
            <a:endParaRPr lang="en-US" dirty="0">
              <a:solidFill>
                <a:srgbClr val="000000"/>
              </a:solidFill>
              <a:cs typeface="Calibri"/>
            </a:endParaRPr>
          </a:p>
          <a:p>
            <a:pPr marL="171450" indent="-171450">
              <a:buFont typeface="Arial" panose="020B0604020202020204" pitchFamily="34" charset="0"/>
              <a:buChar char="•"/>
            </a:pPr>
            <a:r>
              <a:rPr lang="en-US" dirty="0">
                <a:solidFill>
                  <a:srgbClr val="000000"/>
                </a:solidFill>
                <a:cs typeface="Calibri"/>
              </a:rPr>
              <a:t>Providers reflected that: </a:t>
            </a:r>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is like the patient is writing their own note.”</a:t>
            </a:r>
          </a:p>
          <a:p>
            <a:pPr marL="628650" lvl="1" indent="-171450">
              <a:buFont typeface="Arial" panose="020B0604020202020204" pitchFamily="34" charset="0"/>
              <a:buChar char="•"/>
            </a:pPr>
            <a:r>
              <a:rPr lang="en-US" dirty="0"/>
              <a:t>“As far as the one minute, I can say that for me it was a huge eye opener to my current practice. I didn't realize how long a minute was. [With this tool] I really was able to get information that I may not have, had I butted in, and so that's been a huge thing for me.” </a:t>
            </a:r>
          </a:p>
          <a:p>
            <a:pPr marL="628650" lvl="1" indent="-171450">
              <a:buFont typeface="Arial" panose="020B0604020202020204" pitchFamily="34" charset="0"/>
              <a:buChar char="•"/>
            </a:pPr>
            <a:r>
              <a:rPr lang="en-US" dirty="0"/>
              <a:t>“When the note sheet and the 60 seconds are used together, it works really well. This is an enlightened approach to history taking given the growing constraints on physician's time.” </a:t>
            </a:r>
            <a:endParaRPr lang="en-US" dirty="0">
              <a:cs typeface="Calibri"/>
            </a:endParaRPr>
          </a:p>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Tree>
    <p:extLst>
      <p:ext uri="{BB962C8B-B14F-4D97-AF65-F5344CB8AC3E}">
        <p14:creationId xmlns:p14="http://schemas.microsoft.com/office/powerpoint/2010/main" val="169966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150000"/>
              </a:lnSpc>
              <a:spcBef>
                <a:spcPct val="20000"/>
              </a:spcBef>
              <a:buFont typeface="Arial" panose="020B0604020202020204" pitchFamily="34" charset="0"/>
              <a:buChar char="•"/>
              <a:defRPr/>
            </a:pPr>
            <a:r>
              <a:rPr lang="en-US" dirty="0">
                <a:cs typeface="Calibri"/>
              </a:rPr>
              <a:t>Our planning team [worked/is working] to identify the optimal workflow for integrating the Be The Expert On You note sheet and the 60 Seconds To Improve Diagnostic Safety strategies into our practice. </a:t>
            </a:r>
          </a:p>
          <a:p>
            <a:pPr marL="171450" indent="-171450">
              <a:lnSpc>
                <a:spcPct val="150000"/>
              </a:lnSpc>
              <a:spcBef>
                <a:spcPct val="20000"/>
              </a:spcBef>
              <a:buFont typeface="Arial" panose="020B0604020202020204" pitchFamily="34" charset="0"/>
              <a:buChar char="•"/>
              <a:defRPr/>
            </a:pPr>
            <a:endParaRPr lang="en-US" dirty="0"/>
          </a:p>
          <a:p>
            <a:pPr marL="171450" indent="-171450">
              <a:lnSpc>
                <a:spcPct val="150000"/>
              </a:lnSpc>
              <a:spcBef>
                <a:spcPct val="20000"/>
              </a:spcBef>
              <a:buFont typeface="Arial" panose="020B0604020202020204" pitchFamily="34" charset="0"/>
              <a:buChar char="•"/>
              <a:defRPr/>
            </a:pPr>
            <a:r>
              <a:rPr lang="en-US" dirty="0">
                <a:cs typeface="Calibri"/>
              </a:rPr>
              <a:t>The next few slides are dedicated to sharing with you how previous sites have approached implementation, as well as ideas for how we might implement the toolkit in the coming weeks. </a:t>
            </a:r>
            <a:endParaRPr lang="en-US" baseline="0" dirty="0">
              <a:cs typeface="Calibri"/>
            </a:endParaRPr>
          </a:p>
          <a:p>
            <a:pPr marL="171450" marR="0" indent="-171450" algn="l" defTabSz="914400">
              <a:lnSpc>
                <a:spcPct val="100000"/>
              </a:lnSpc>
              <a:spcBef>
                <a:spcPts val="0"/>
              </a:spcBef>
              <a:spcAft>
                <a:spcPts val="0"/>
              </a:spcAft>
              <a:buClrTx/>
              <a:buSzTx/>
              <a:buFont typeface="Arial" panose="020B0604020202020204" pitchFamily="34" charset="0"/>
              <a:buChar char="•"/>
              <a:tabLst/>
              <a:defRPr/>
            </a:pPr>
            <a:endParaRPr lang="en-US" baseline="0" dirty="0">
              <a:cs typeface="Calibri"/>
            </a:endParaRPr>
          </a:p>
          <a:p>
            <a:pPr marL="171450" indent="-171450">
              <a:buFont typeface="Arial" panose="020B0604020202020204" pitchFamily="34" charset="0"/>
              <a:buChar char="•"/>
            </a:pPr>
            <a:r>
              <a:rPr lang="en-US" dirty="0"/>
              <a:t>Our goal will be to start the implementation pilot the week of [Insert date].</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D612C43-7281-4B81-9204-AE17A482DDD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A3EEC7-F520-4B77-9A53-FEE18362B38D}"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a:t>Click to edit Master title style</a:t>
            </a:r>
          </a:p>
        </p:txBody>
      </p:sp>
      <p:sp>
        <p:nvSpPr>
          <p:cNvPr id="3" name="Content Placeholder 2"/>
          <p:cNvSpPr>
            <a:spLocks noGrp="1"/>
          </p:cNvSpPr>
          <p:nvPr>
            <p:ph idx="1"/>
          </p:nvPr>
        </p:nvSpPr>
        <p:spPr>
          <a:xfrm>
            <a:off x="457200" y="990600"/>
            <a:ext cx="8229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2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5240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446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BCC622-4FB5-4628-BB52-B053383C50A8}"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334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3999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99484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7036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1590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626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3EEC7-F520-4B77-9A53-FEE18362B38D}"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3EEC7-F520-4B77-9A53-FEE18362B38D}"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3EEC7-F520-4B77-9A53-FEE18362B38D}"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EEC7-F520-4B77-9A53-FEE18362B38D}"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EEC7-F520-4B77-9A53-FEE18362B38D}"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8/24/2021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sops/surveys/medical-office/supplemental-items/diagnostic-safety.html"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ncbi.nlm.nih.gov/pmc/articles/PMC6318197/" TargetMode="External"/><Relationship Id="rId3" Type="http://schemas.openxmlformats.org/officeDocument/2006/relationships/hyperlink" Target="https://www.rmf.harvard.edu/Malpractice-Data/Annual-Benchmark-Reports/Risks-in-the-Diagnostic-Process" TargetMode="External"/><Relationship Id="rId7" Type="http://schemas.openxmlformats.org/officeDocument/2006/relationships/hyperlink" Target="https://www.ncbi.nlm.nih.gov/pmc/articles/PMC3786634/"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doi.org/10.1515/dx-2019-0031" TargetMode="External"/><Relationship Id="rId11" Type="http://schemas.openxmlformats.org/officeDocument/2006/relationships/hyperlink" Target="https://www.jabfm.org/content/18/5/344.long" TargetMode="External"/><Relationship Id="rId5" Type="http://schemas.openxmlformats.org/officeDocument/2006/relationships/hyperlink" Target="https://www.ncbi.nlm.nih.gov/pmc/articles/PMC3690001/" TargetMode="External"/><Relationship Id="rId10" Type="http://schemas.openxmlformats.org/officeDocument/2006/relationships/hyperlink" Target="https://www.ncbi.nlm.nih.gov/pmc/articles/PMC5017013/" TargetMode="External"/><Relationship Id="rId4" Type="http://schemas.openxmlformats.org/officeDocument/2006/relationships/hyperlink" Target="https://pubmed.ncbi.nlm.nih.gov/26803862/" TargetMode="External"/><Relationship Id="rId9" Type="http://schemas.openxmlformats.org/officeDocument/2006/relationships/hyperlink" Target="https://www.ncbi.nlm.nih.gov/pmc/articles/PMC581998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mc/articles/PMC8103734/" TargetMode="External"/><Relationship Id="rId3" Type="http://schemas.openxmlformats.org/officeDocument/2006/relationships/hyperlink" Target="https://www.ncbi.nlm.nih.gov/pmc/articles/PMC6100772/" TargetMode="External"/><Relationship Id="rId7" Type="http://schemas.openxmlformats.org/officeDocument/2006/relationships/hyperlink" Target="https://doi.org/10.1097/acm.0000000000000238"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doi.org/10.1001/jama.2020.2051" TargetMode="External"/><Relationship Id="rId5" Type="http://schemas.openxmlformats.org/officeDocument/2006/relationships/hyperlink" Target="https://www.ncbi.nlm.nih.gov/pmc/articles/PMC3786666/" TargetMode="External"/><Relationship Id="rId4" Type="http://schemas.openxmlformats.org/officeDocument/2006/relationships/hyperlink" Target="https://pubmed.ncbi.nlm.nih.gov/3191028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a:cs typeface="Arial"/>
              </a:rPr>
              <a:t>Engaging Patients To Improve Diagnostic Safety</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a:t>Practice Orientation</a:t>
            </a:r>
          </a:p>
        </p:txBody>
      </p:sp>
      <p:pic>
        <p:nvPicPr>
          <p:cNvPr id="1028" name="Picture 4">
            <a:extLst>
              <a:ext uri="{FF2B5EF4-FFF2-40B4-BE49-F238E27FC236}">
                <a16:creationId xmlns:a16="http://schemas.microsoft.com/office/drawing/2014/main" id="{F85981DE-25F8-4D65-8B27-5DA98C5360B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78672"/>
            <a:ext cx="1058033" cy="911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4B4879-65AA-4C17-80DA-8A0468BE54A5}"/>
              </a:ext>
            </a:extLst>
          </p:cNvPr>
          <p:cNvSpPr txBox="1"/>
          <p:nvPr/>
        </p:nvSpPr>
        <p:spPr>
          <a:xfrm>
            <a:off x="5508434" y="6327117"/>
            <a:ext cx="3635566" cy="738664"/>
          </a:xfrm>
          <a:prstGeom prst="rect">
            <a:avLst/>
          </a:prstGeom>
          <a:noFill/>
        </p:spPr>
        <p:txBody>
          <a:bodyPr wrap="square" rtlCol="0">
            <a:spAutoFit/>
          </a:bodyPr>
          <a:lstStyle/>
          <a:p>
            <a:pPr algn="r"/>
            <a:r>
              <a:rPr lang="en-US" sz="1400" b="1" dirty="0">
                <a:solidFill>
                  <a:schemeClr val="bg1"/>
                </a:solidFill>
              </a:rPr>
              <a:t>AHRQ Publication No. </a:t>
            </a:r>
            <a:r>
              <a:rPr lang="en-US" sz="1400" b="1">
                <a:solidFill>
                  <a:schemeClr val="bg1"/>
                </a:solidFill>
              </a:rPr>
              <a:t>21-0047-8-EF</a:t>
            </a:r>
            <a:br>
              <a:rPr lang="en-US" sz="1400" b="1" dirty="0">
                <a:solidFill>
                  <a:schemeClr val="bg1"/>
                </a:solidFill>
              </a:rPr>
            </a:br>
            <a:r>
              <a:rPr lang="en-US" sz="1400" b="1" dirty="0">
                <a:solidFill>
                  <a:schemeClr val="bg1"/>
                </a:solidFill>
              </a:rPr>
              <a:t>August 2021</a:t>
            </a:r>
          </a:p>
          <a:p>
            <a:pPr algn="r"/>
            <a:endParaRPr lang="en-US" sz="1400" b="1" dirty="0">
              <a:solidFill>
                <a:schemeClr val="bg1"/>
              </a:solidFill>
            </a:endParaRPr>
          </a:p>
        </p:txBody>
      </p:sp>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E412-511E-4AF5-A849-425E84B9AFF5}"/>
              </a:ext>
            </a:extLst>
          </p:cNvPr>
          <p:cNvSpPr>
            <a:spLocks noGrp="1"/>
          </p:cNvSpPr>
          <p:nvPr>
            <p:ph type="title"/>
          </p:nvPr>
        </p:nvSpPr>
        <p:spPr/>
        <p:txBody>
          <a:bodyPr/>
          <a:lstStyle/>
          <a:p>
            <a:r>
              <a:rPr lang="en-US">
                <a:latin typeface="Arial"/>
                <a:cs typeface="Arial"/>
              </a:rPr>
              <a:t>How it will work in our practice</a:t>
            </a:r>
            <a:endParaRPr lang="en-US"/>
          </a:p>
        </p:txBody>
      </p:sp>
    </p:spTree>
    <p:extLst>
      <p:ext uri="{BB962C8B-B14F-4D97-AF65-F5344CB8AC3E}">
        <p14:creationId xmlns:p14="http://schemas.microsoft.com/office/powerpoint/2010/main" val="379027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69EF-9BC6-4918-8025-8FED85FC1B7D}"/>
              </a:ext>
            </a:extLst>
          </p:cNvPr>
          <p:cNvSpPr>
            <a:spLocks noGrp="1"/>
          </p:cNvSpPr>
          <p:nvPr>
            <p:ph type="title"/>
          </p:nvPr>
        </p:nvSpPr>
        <p:spPr>
          <a:xfrm>
            <a:off x="529389" y="0"/>
            <a:ext cx="8229600" cy="889231"/>
          </a:xfrm>
        </p:spPr>
        <p:txBody>
          <a:bodyPr>
            <a:normAutofit fontScale="90000"/>
          </a:bodyPr>
          <a:lstStyle/>
          <a:p>
            <a:r>
              <a:rPr lang="en-US" sz="2800" dirty="0">
                <a:latin typeface="Arial"/>
                <a:cs typeface="Arial"/>
              </a:rPr>
              <a:t>Sample Workflow: Be The Expert On You Note Sheet</a:t>
            </a:r>
          </a:p>
        </p:txBody>
      </p:sp>
      <p:sp>
        <p:nvSpPr>
          <p:cNvPr id="11" name="Rectangle 10">
            <a:extLst>
              <a:ext uri="{FF2B5EF4-FFF2-40B4-BE49-F238E27FC236}">
                <a16:creationId xmlns:a16="http://schemas.microsoft.com/office/drawing/2014/main" id="{25BC0267-6D97-4096-AD3E-1B031C5ED466}"/>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E611357F-17A6-4FC6-BCB2-ED2C81998170}"/>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3" name="Rectangle 12">
            <a:extLst>
              <a:ext uri="{FF2B5EF4-FFF2-40B4-BE49-F238E27FC236}">
                <a16:creationId xmlns:a16="http://schemas.microsoft.com/office/drawing/2014/main" id="{55BA262F-22A6-4865-8241-0EA2831A29A7}"/>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 name="Picture 3" descr="Two patients talking to the front desk staff.">
            <a:extLst>
              <a:ext uri="{FF2B5EF4-FFF2-40B4-BE49-F238E27FC236}">
                <a16:creationId xmlns:a16="http://schemas.microsoft.com/office/drawing/2014/main" id="{37C57440-70C0-4B45-8792-53725BF0A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43" y="974622"/>
            <a:ext cx="2085208" cy="2085208"/>
          </a:xfrm>
          <a:prstGeom prst="rect">
            <a:avLst/>
          </a:prstGeom>
        </p:spPr>
      </p:pic>
      <p:pic>
        <p:nvPicPr>
          <p:cNvPr id="19" name="Graphic 18">
            <a:extLst>
              <a:ext uri="{FF2B5EF4-FFF2-40B4-BE49-F238E27FC236}">
                <a16:creationId xmlns:a16="http://schemas.microsoft.com/office/drawing/2014/main" id="{C5BF4A16-C7F9-4390-90AA-F7B537235FE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3534" y="1040439"/>
            <a:ext cx="589469" cy="585019"/>
          </a:xfrm>
          <a:prstGeom prst="rect">
            <a:avLst/>
          </a:prstGeom>
        </p:spPr>
      </p:pic>
      <p:sp>
        <p:nvSpPr>
          <p:cNvPr id="212" name="Rectangle: Rounded Corners 211">
            <a:extLst>
              <a:ext uri="{FF2B5EF4-FFF2-40B4-BE49-F238E27FC236}">
                <a16:creationId xmlns:a16="http://schemas.microsoft.com/office/drawing/2014/main" id="{EC1EFCDC-7DFC-435E-A269-04016C62398C}"/>
              </a:ext>
            </a:extLst>
          </p:cNvPr>
          <p:cNvSpPr/>
          <p:nvPr/>
        </p:nvSpPr>
        <p:spPr>
          <a:xfrm>
            <a:off x="352425" y="2819400"/>
            <a:ext cx="2333625"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cs typeface="Calibri"/>
              </a:rPr>
              <a:t>In Person: </a:t>
            </a:r>
            <a:r>
              <a:rPr lang="en-US" sz="1400" dirty="0">
                <a:solidFill>
                  <a:schemeClr val="tx1"/>
                </a:solidFill>
                <a:cs typeface="Calibri"/>
              </a:rPr>
              <a:t>Front Desk Team introduces the note sheet</a:t>
            </a:r>
            <a:endParaRPr lang="en-US" sz="1400" dirty="0">
              <a:solidFill>
                <a:schemeClr val="tx1"/>
              </a:solidFill>
            </a:endParaRPr>
          </a:p>
        </p:txBody>
      </p:sp>
      <p:pic>
        <p:nvPicPr>
          <p:cNvPr id="6" name="Picture 5" descr="A patient getting a communication on her cell phone.">
            <a:extLst>
              <a:ext uri="{FF2B5EF4-FFF2-40B4-BE49-F238E27FC236}">
                <a16:creationId xmlns:a16="http://schemas.microsoft.com/office/drawing/2014/main" id="{5F7415F3-7067-45D0-BEC2-D97B3CFD49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497" y="3760691"/>
            <a:ext cx="2089478" cy="2089478"/>
          </a:xfrm>
          <a:prstGeom prst="rect">
            <a:avLst/>
          </a:prstGeom>
        </p:spPr>
      </p:pic>
      <p:sp>
        <p:nvSpPr>
          <p:cNvPr id="215" name="Rectangle: Rounded Corners 214">
            <a:extLst>
              <a:ext uri="{FF2B5EF4-FFF2-40B4-BE49-F238E27FC236}">
                <a16:creationId xmlns:a16="http://schemas.microsoft.com/office/drawing/2014/main" id="{CACDED3A-F4F9-443F-92FA-AB8F3B82174F}"/>
              </a:ext>
            </a:extLst>
          </p:cNvPr>
          <p:cNvSpPr/>
          <p:nvPr/>
        </p:nvSpPr>
        <p:spPr>
          <a:xfrm>
            <a:off x="352424" y="5867398"/>
            <a:ext cx="2333625" cy="7620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Telehealth</a:t>
            </a:r>
            <a:r>
              <a:rPr lang="en-US" sz="1400" dirty="0">
                <a:solidFill>
                  <a:schemeClr val="tx1"/>
                </a:solidFill>
                <a:cs typeface="Calibri"/>
              </a:rPr>
              <a:t>: Send the note sheet via the patient portal or e-mail</a:t>
            </a:r>
            <a:endParaRPr lang="en-US" dirty="0">
              <a:solidFill>
                <a:schemeClr val="tx1"/>
              </a:solidFill>
              <a:cs typeface="Calibri"/>
            </a:endParaRPr>
          </a:p>
        </p:txBody>
      </p:sp>
      <p:pic>
        <p:nvPicPr>
          <p:cNvPr id="8" name="Picture 7" descr="A patient writing on the note sheet.">
            <a:extLst>
              <a:ext uri="{FF2B5EF4-FFF2-40B4-BE49-F238E27FC236}">
                <a16:creationId xmlns:a16="http://schemas.microsoft.com/office/drawing/2014/main" id="{A9A7403B-FE01-4B5F-890B-FC197E9EC3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363" y="2543214"/>
            <a:ext cx="2239612" cy="2239612"/>
          </a:xfrm>
          <a:prstGeom prst="rect">
            <a:avLst/>
          </a:prstGeom>
        </p:spPr>
      </p:pic>
      <p:sp>
        <p:nvSpPr>
          <p:cNvPr id="231" name="Rectangle: Rounded Corners 230">
            <a:extLst>
              <a:ext uri="{FF2B5EF4-FFF2-40B4-BE49-F238E27FC236}">
                <a16:creationId xmlns:a16="http://schemas.microsoft.com/office/drawing/2014/main" id="{A2868945-2A7C-40D1-AA6A-6FF4EFDB6F44}"/>
              </a:ext>
            </a:extLst>
          </p:cNvPr>
          <p:cNvSpPr/>
          <p:nvPr/>
        </p:nvSpPr>
        <p:spPr>
          <a:xfrm>
            <a:off x="3181350" y="4905375"/>
            <a:ext cx="2333625"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Patients complete the note sheet</a:t>
            </a:r>
          </a:p>
        </p:txBody>
      </p:sp>
      <p:pic>
        <p:nvPicPr>
          <p:cNvPr id="10" name="Picture 9" descr="A clinician reviewing the note sheet with a patient.">
            <a:extLst>
              <a:ext uri="{FF2B5EF4-FFF2-40B4-BE49-F238E27FC236}">
                <a16:creationId xmlns:a16="http://schemas.microsoft.com/office/drawing/2014/main" id="{8B639C6F-15EE-4315-AA1A-E478280A9F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4288" y="2102902"/>
            <a:ext cx="2652195" cy="2652195"/>
          </a:xfrm>
          <a:prstGeom prst="rect">
            <a:avLst/>
          </a:prstGeom>
        </p:spPr>
      </p:pic>
      <p:sp>
        <p:nvSpPr>
          <p:cNvPr id="248" name="Rectangle: Rounded Corners 247">
            <a:extLst>
              <a:ext uri="{FF2B5EF4-FFF2-40B4-BE49-F238E27FC236}">
                <a16:creationId xmlns:a16="http://schemas.microsoft.com/office/drawing/2014/main" id="{2E643694-9D1A-410B-8327-0A23D980441F}"/>
              </a:ext>
            </a:extLst>
          </p:cNvPr>
          <p:cNvSpPr/>
          <p:nvPr/>
        </p:nvSpPr>
        <p:spPr>
          <a:xfrm>
            <a:off x="6297757" y="4905375"/>
            <a:ext cx="2333625"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Patients use note sheet to share their story</a:t>
            </a:r>
          </a:p>
        </p:txBody>
      </p:sp>
      <p:pic>
        <p:nvPicPr>
          <p:cNvPr id="16" name="Graphic 15">
            <a:extLst>
              <a:ext uri="{FF2B5EF4-FFF2-40B4-BE49-F238E27FC236}">
                <a16:creationId xmlns:a16="http://schemas.microsoft.com/office/drawing/2014/main" id="{912766E6-1337-485E-9839-6CD21D134B9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5428" y="2313609"/>
            <a:ext cx="589469" cy="585019"/>
          </a:xfrm>
          <a:prstGeom prst="rect">
            <a:avLst/>
          </a:prstGeom>
        </p:spPr>
      </p:pic>
      <p:pic>
        <p:nvPicPr>
          <p:cNvPr id="21" name="Graphic 20">
            <a:extLst>
              <a:ext uri="{FF2B5EF4-FFF2-40B4-BE49-F238E27FC236}">
                <a16:creationId xmlns:a16="http://schemas.microsoft.com/office/drawing/2014/main" id="{17D568B0-5523-4B61-BD00-AF3621544A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531" y="1906156"/>
            <a:ext cx="589469" cy="585019"/>
          </a:xfrm>
          <a:prstGeom prst="rect">
            <a:avLst/>
          </a:prstGeom>
        </p:spPr>
      </p:pic>
      <p:cxnSp>
        <p:nvCxnSpPr>
          <p:cNvPr id="5" name="Connector: Elbow 4">
            <a:extLst>
              <a:ext uri="{FF2B5EF4-FFF2-40B4-BE49-F238E27FC236}">
                <a16:creationId xmlns:a16="http://schemas.microsoft.com/office/drawing/2014/main" id="{47ECF25C-732E-486A-B33A-3ABB82E6A6E9}"/>
              </a:ext>
              <a:ext uri="{C183D7F6-B498-43B3-948B-1728B52AA6E4}">
                <adec:decorative xmlns:adec="http://schemas.microsoft.com/office/drawing/2017/decorative" val="1"/>
              </a:ext>
            </a:extLst>
          </p:cNvPr>
          <p:cNvCxnSpPr>
            <a:cxnSpLocks/>
            <a:stCxn id="4" idx="3"/>
            <a:endCxn id="8" idx="0"/>
          </p:cNvCxnSpPr>
          <p:nvPr/>
        </p:nvCxnSpPr>
        <p:spPr>
          <a:xfrm>
            <a:off x="2537951" y="2017226"/>
            <a:ext cx="1857218" cy="525988"/>
          </a:xfrm>
          <a:prstGeom prst="bentConnector2">
            <a:avLst/>
          </a:prstGeom>
          <a:ln w="5715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8AAB9EB-0270-45CB-A01A-B6995FB6070D}"/>
              </a:ext>
              <a:ext uri="{C183D7F6-B498-43B3-948B-1728B52AA6E4}">
                <adec:decorative xmlns:adec="http://schemas.microsoft.com/office/drawing/2017/decorative" val="1"/>
              </a:ext>
            </a:extLst>
          </p:cNvPr>
          <p:cNvCxnSpPr>
            <a:cxnSpLocks/>
            <a:stCxn id="215" idx="3"/>
            <a:endCxn id="231" idx="2"/>
          </p:cNvCxnSpPr>
          <p:nvPr/>
        </p:nvCxnSpPr>
        <p:spPr>
          <a:xfrm flipV="1">
            <a:off x="2686049" y="5514975"/>
            <a:ext cx="1662114" cy="733424"/>
          </a:xfrm>
          <a:prstGeom prst="bentConnector2">
            <a:avLst/>
          </a:prstGeom>
          <a:ln w="5715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761BC87-BC7D-4802-9048-D6D0140DD050}"/>
              </a:ext>
              <a:ext uri="{C183D7F6-B498-43B3-948B-1728B52AA6E4}">
                <adec:decorative xmlns:adec="http://schemas.microsoft.com/office/drawing/2017/decorative" val="1"/>
              </a:ext>
            </a:extLst>
          </p:cNvPr>
          <p:cNvCxnSpPr>
            <a:cxnSpLocks/>
          </p:cNvCxnSpPr>
          <p:nvPr/>
        </p:nvCxnSpPr>
        <p:spPr>
          <a:xfrm>
            <a:off x="5315712" y="3663020"/>
            <a:ext cx="788576" cy="0"/>
          </a:xfrm>
          <a:prstGeom prst="straightConnector1">
            <a:avLst/>
          </a:prstGeom>
          <a:ln w="5715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5C11C5D4-ECBE-4C5C-8350-2780B509F1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4003" y="2107750"/>
            <a:ext cx="589469" cy="585019"/>
          </a:xfrm>
          <a:prstGeom prst="rect">
            <a:avLst/>
          </a:prstGeom>
        </p:spPr>
      </p:pic>
    </p:spTree>
    <p:extLst>
      <p:ext uri="{BB962C8B-B14F-4D97-AF65-F5344CB8AC3E}">
        <p14:creationId xmlns:p14="http://schemas.microsoft.com/office/powerpoint/2010/main" val="69007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69EF-9BC6-4918-8025-8FED85FC1B7D}"/>
              </a:ext>
            </a:extLst>
          </p:cNvPr>
          <p:cNvSpPr>
            <a:spLocks noGrp="1"/>
          </p:cNvSpPr>
          <p:nvPr>
            <p:ph type="title"/>
          </p:nvPr>
        </p:nvSpPr>
        <p:spPr/>
        <p:txBody>
          <a:bodyPr>
            <a:normAutofit/>
          </a:bodyPr>
          <a:lstStyle/>
          <a:p>
            <a:r>
              <a:rPr lang="en-US" sz="2800" dirty="0">
                <a:latin typeface="Arial"/>
                <a:cs typeface="Arial"/>
              </a:rPr>
              <a:t>Sample Workflow: After the Visit</a:t>
            </a:r>
          </a:p>
        </p:txBody>
      </p:sp>
      <p:sp>
        <p:nvSpPr>
          <p:cNvPr id="11" name="Rectangle 10">
            <a:extLst>
              <a:ext uri="{FF2B5EF4-FFF2-40B4-BE49-F238E27FC236}">
                <a16:creationId xmlns:a16="http://schemas.microsoft.com/office/drawing/2014/main" id="{25BC0267-6D97-4096-AD3E-1B031C5ED466}"/>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E611357F-17A6-4FC6-BCB2-ED2C81998170}"/>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3" name="Rectangle 12">
            <a:extLst>
              <a:ext uri="{FF2B5EF4-FFF2-40B4-BE49-F238E27FC236}">
                <a16:creationId xmlns:a16="http://schemas.microsoft.com/office/drawing/2014/main" id="{55BA262F-22A6-4865-8241-0EA2831A29A7}"/>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35" name="Picture 34" descr="Two patients talking to the front desk staff.">
            <a:extLst>
              <a:ext uri="{FF2B5EF4-FFF2-40B4-BE49-F238E27FC236}">
                <a16:creationId xmlns:a16="http://schemas.microsoft.com/office/drawing/2014/main" id="{95856D0C-8010-4C12-B399-7F071A8B8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61" y="928705"/>
            <a:ext cx="2085208" cy="2085208"/>
          </a:xfrm>
          <a:prstGeom prst="rect">
            <a:avLst/>
          </a:prstGeom>
        </p:spPr>
      </p:pic>
      <p:sp>
        <p:nvSpPr>
          <p:cNvPr id="231" name="Rectangle: Rounded Corners 230">
            <a:extLst>
              <a:ext uri="{FF2B5EF4-FFF2-40B4-BE49-F238E27FC236}">
                <a16:creationId xmlns:a16="http://schemas.microsoft.com/office/drawing/2014/main" id="{A2868945-2A7C-40D1-AA6A-6FF4EFDB6F44}"/>
              </a:ext>
            </a:extLst>
          </p:cNvPr>
          <p:cNvSpPr/>
          <p:nvPr/>
        </p:nvSpPr>
        <p:spPr>
          <a:xfrm>
            <a:off x="476604" y="3013913"/>
            <a:ext cx="2588100" cy="661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In Person</a:t>
            </a:r>
            <a:r>
              <a:rPr lang="en-US" sz="1400" dirty="0">
                <a:solidFill>
                  <a:schemeClr val="tx1"/>
                </a:solidFill>
                <a:cs typeface="Calibri"/>
              </a:rPr>
              <a:t>: Patients return the completed Note Sheet to the front desk team</a:t>
            </a:r>
          </a:p>
        </p:txBody>
      </p:sp>
      <p:pic>
        <p:nvPicPr>
          <p:cNvPr id="34" name="Picture 33" descr="A patient getting a communication on her cell phone.">
            <a:extLst>
              <a:ext uri="{FF2B5EF4-FFF2-40B4-BE49-F238E27FC236}">
                <a16:creationId xmlns:a16="http://schemas.microsoft.com/office/drawing/2014/main" id="{E54A95A5-7297-427D-8C0A-EDF27C94B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915" y="3714774"/>
            <a:ext cx="2089478" cy="2089478"/>
          </a:xfrm>
          <a:prstGeom prst="rect">
            <a:avLst/>
          </a:prstGeom>
        </p:spPr>
      </p:pic>
      <p:sp>
        <p:nvSpPr>
          <p:cNvPr id="248" name="Rectangle: Rounded Corners 247">
            <a:extLst>
              <a:ext uri="{FF2B5EF4-FFF2-40B4-BE49-F238E27FC236}">
                <a16:creationId xmlns:a16="http://schemas.microsoft.com/office/drawing/2014/main" id="{2E643694-9D1A-410B-8327-0A23D980441F}"/>
              </a:ext>
            </a:extLst>
          </p:cNvPr>
          <p:cNvSpPr/>
          <p:nvPr/>
        </p:nvSpPr>
        <p:spPr>
          <a:xfrm>
            <a:off x="476604" y="5988428"/>
            <a:ext cx="2588100" cy="661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Calibri"/>
              </a:rPr>
              <a:t>Telehealth: </a:t>
            </a:r>
            <a:r>
              <a:rPr lang="en-US" sz="1400" dirty="0">
                <a:solidFill>
                  <a:schemeClr val="tx1"/>
                </a:solidFill>
                <a:cs typeface="Calibri"/>
              </a:rPr>
              <a:t>Patients send the completed note sheet to the practice via portal or email</a:t>
            </a:r>
          </a:p>
        </p:txBody>
      </p:sp>
      <p:pic>
        <p:nvPicPr>
          <p:cNvPr id="10" name="Picture 9" descr="Documents in a folder, representing a patient's paper medical record.">
            <a:extLst>
              <a:ext uri="{FF2B5EF4-FFF2-40B4-BE49-F238E27FC236}">
                <a16:creationId xmlns:a16="http://schemas.microsoft.com/office/drawing/2014/main" id="{0639FEE0-98EF-431B-9BF8-AFDE968AA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5890" y="2370108"/>
            <a:ext cx="2144667" cy="2144667"/>
          </a:xfrm>
          <a:prstGeom prst="rect">
            <a:avLst/>
          </a:prstGeom>
        </p:spPr>
      </p:pic>
      <p:pic>
        <p:nvPicPr>
          <p:cNvPr id="8" name="Picture 7" descr="An electronic tablet and a monitor, representing a patient's electronic medical record.">
            <a:extLst>
              <a:ext uri="{FF2B5EF4-FFF2-40B4-BE49-F238E27FC236}">
                <a16:creationId xmlns:a16="http://schemas.microsoft.com/office/drawing/2014/main" id="{96D47701-41E2-4E9C-9228-8E2B0C4560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0557" y="2094384"/>
            <a:ext cx="2504715" cy="2504715"/>
          </a:xfrm>
          <a:prstGeom prst="rect">
            <a:avLst/>
          </a:prstGeom>
        </p:spPr>
      </p:pic>
      <p:sp>
        <p:nvSpPr>
          <p:cNvPr id="19" name="Rectangle: Rounded Corners 18">
            <a:extLst>
              <a:ext uri="{FF2B5EF4-FFF2-40B4-BE49-F238E27FC236}">
                <a16:creationId xmlns:a16="http://schemas.microsoft.com/office/drawing/2014/main" id="{2F0A8252-0E0D-41D6-8B2D-98B8F100FE6D}"/>
              </a:ext>
            </a:extLst>
          </p:cNvPr>
          <p:cNvSpPr/>
          <p:nvPr/>
        </p:nvSpPr>
        <p:spPr>
          <a:xfrm>
            <a:off x="5581108" y="4582781"/>
            <a:ext cx="2333625" cy="7559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Calibri"/>
              </a:rPr>
              <a:t>Team documents the completed Note Sheet in the patient’s medical record.</a:t>
            </a:r>
          </a:p>
        </p:txBody>
      </p:sp>
      <p:cxnSp>
        <p:nvCxnSpPr>
          <p:cNvPr id="229" name="Connector: Elbow 228">
            <a:extLst>
              <a:ext uri="{FF2B5EF4-FFF2-40B4-BE49-F238E27FC236}">
                <a16:creationId xmlns:a16="http://schemas.microsoft.com/office/drawing/2014/main" id="{7FBB20B6-FD18-4D4B-80E1-80D714B21CF7}"/>
              </a:ext>
              <a:ext uri="{C183D7F6-B498-43B3-948B-1728B52AA6E4}">
                <adec:decorative xmlns:adec="http://schemas.microsoft.com/office/drawing/2017/decorative" val="1"/>
              </a:ext>
            </a:extLst>
          </p:cNvPr>
          <p:cNvCxnSpPr>
            <a:stCxn id="34" idx="3"/>
            <a:endCxn id="10" idx="1"/>
          </p:cNvCxnSpPr>
          <p:nvPr/>
        </p:nvCxnSpPr>
        <p:spPr>
          <a:xfrm flipV="1">
            <a:off x="2815393" y="3442442"/>
            <a:ext cx="1470497" cy="1317071"/>
          </a:xfrm>
          <a:prstGeom prst="bentConnector3">
            <a:avLst/>
          </a:prstGeom>
          <a:ln w="5715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2" name="Connector: Elbow 231">
            <a:extLst>
              <a:ext uri="{FF2B5EF4-FFF2-40B4-BE49-F238E27FC236}">
                <a16:creationId xmlns:a16="http://schemas.microsoft.com/office/drawing/2014/main" id="{0C1895BE-5343-4E6B-8B9E-CE48538A2763}"/>
              </a:ext>
              <a:ext uri="{C183D7F6-B498-43B3-948B-1728B52AA6E4}">
                <adec:decorative xmlns:adec="http://schemas.microsoft.com/office/drawing/2017/decorative" val="1"/>
              </a:ext>
            </a:extLst>
          </p:cNvPr>
          <p:cNvCxnSpPr>
            <a:cxnSpLocks/>
            <a:stCxn id="35" idx="3"/>
          </p:cNvCxnSpPr>
          <p:nvPr/>
        </p:nvCxnSpPr>
        <p:spPr>
          <a:xfrm>
            <a:off x="2789369" y="1971309"/>
            <a:ext cx="771978" cy="1457691"/>
          </a:xfrm>
          <a:prstGeom prst="bentConnector2">
            <a:avLst/>
          </a:prstGeom>
          <a:ln w="571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Double Wave 2">
            <a:extLst>
              <a:ext uri="{FF2B5EF4-FFF2-40B4-BE49-F238E27FC236}">
                <a16:creationId xmlns:a16="http://schemas.microsoft.com/office/drawing/2014/main" id="{AE32D74F-8270-413D-9B6D-F131FEC5181E}"/>
              </a:ext>
            </a:extLst>
          </p:cNvPr>
          <p:cNvSpPr/>
          <p:nvPr/>
        </p:nvSpPr>
        <p:spPr>
          <a:xfrm>
            <a:off x="5447195" y="5571824"/>
            <a:ext cx="3237098" cy="1146028"/>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spcBef>
                <a:spcPct val="20000"/>
              </a:spcBef>
            </a:pPr>
            <a:r>
              <a:rPr lang="en-US" b="1" i="1" dirty="0">
                <a:ea typeface="+mn-lt"/>
                <a:cs typeface="+mn-lt"/>
              </a:rPr>
              <a:t>Customize this slide to match your practice's </a:t>
            </a:r>
            <a:br>
              <a:rPr lang="en-US" b="1" i="1" dirty="0">
                <a:ea typeface="+mn-lt"/>
                <a:cs typeface="+mn-lt"/>
              </a:rPr>
            </a:br>
            <a:r>
              <a:rPr lang="en-US" b="1" i="1" dirty="0">
                <a:ea typeface="+mn-lt"/>
                <a:cs typeface="+mn-lt"/>
              </a:rPr>
              <a:t>implementation strategy.</a:t>
            </a:r>
            <a:endParaRPr lang="en-US" dirty="0">
              <a:ea typeface="+mn-lt"/>
              <a:cs typeface="+mn-lt"/>
            </a:endParaRPr>
          </a:p>
        </p:txBody>
      </p:sp>
    </p:spTree>
    <p:extLst>
      <p:ext uri="{BB962C8B-B14F-4D97-AF65-F5344CB8AC3E}">
        <p14:creationId xmlns:p14="http://schemas.microsoft.com/office/powerpoint/2010/main" val="90571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C1E0-86AD-4BAC-B4C9-650CA78C9BFB}"/>
              </a:ext>
            </a:extLst>
          </p:cNvPr>
          <p:cNvSpPr>
            <a:spLocks noGrp="1"/>
          </p:cNvSpPr>
          <p:nvPr>
            <p:ph type="title"/>
          </p:nvPr>
        </p:nvSpPr>
        <p:spPr/>
        <p:txBody>
          <a:bodyPr/>
          <a:lstStyle/>
          <a:p>
            <a:r>
              <a:rPr lang="en-US" dirty="0"/>
              <a:t>Our Site’s Workflow</a:t>
            </a:r>
          </a:p>
        </p:txBody>
      </p:sp>
      <p:graphicFrame>
        <p:nvGraphicFramePr>
          <p:cNvPr id="6" name="Diagram 5" descr="Steps in a workflow, represented as a flowchart">
            <a:extLst>
              <a:ext uri="{FF2B5EF4-FFF2-40B4-BE49-F238E27FC236}">
                <a16:creationId xmlns:a16="http://schemas.microsoft.com/office/drawing/2014/main" id="{0A000564-AA07-41F7-BBD2-98448A5BE43B}"/>
              </a:ext>
            </a:extLst>
          </p:cNvPr>
          <p:cNvGraphicFramePr/>
          <p:nvPr>
            <p:extLst>
              <p:ext uri="{D42A27DB-BD31-4B8C-83A1-F6EECF244321}">
                <p14:modId xmlns:p14="http://schemas.microsoft.com/office/powerpoint/2010/main" val="2060197181"/>
              </p:ext>
            </p:extLst>
          </p:nvPr>
        </p:nvGraphicFramePr>
        <p:xfrm>
          <a:off x="457200" y="1098470"/>
          <a:ext cx="8229600" cy="4414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uble Wave 4">
            <a:extLst>
              <a:ext uri="{FF2B5EF4-FFF2-40B4-BE49-F238E27FC236}">
                <a16:creationId xmlns:a16="http://schemas.microsoft.com/office/drawing/2014/main" id="{47EA1521-2088-4F01-97FC-8D1B9C903060}"/>
              </a:ext>
            </a:extLst>
          </p:cNvPr>
          <p:cNvSpPr/>
          <p:nvPr/>
        </p:nvSpPr>
        <p:spPr>
          <a:xfrm>
            <a:off x="5669280" y="4993104"/>
            <a:ext cx="3017520" cy="137160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spcBef>
                <a:spcPct val="20000"/>
              </a:spcBef>
            </a:pPr>
            <a:r>
              <a:rPr lang="en-US" b="1" i="1" dirty="0">
                <a:ea typeface="+mn-lt"/>
                <a:cs typeface="+mn-lt"/>
              </a:rPr>
              <a:t>Customize this slide to match your practice's </a:t>
            </a:r>
            <a:br>
              <a:rPr lang="en-US" b="1" i="1" dirty="0">
                <a:ea typeface="+mn-lt"/>
                <a:cs typeface="+mn-lt"/>
              </a:rPr>
            </a:br>
            <a:r>
              <a:rPr lang="en-US" b="1" i="1" dirty="0">
                <a:ea typeface="+mn-lt"/>
                <a:cs typeface="+mn-lt"/>
              </a:rPr>
              <a:t>implementation strategy.</a:t>
            </a:r>
            <a:endParaRPr lang="en-US" dirty="0">
              <a:ea typeface="+mn-lt"/>
              <a:cs typeface="+mn-lt"/>
            </a:endParaRPr>
          </a:p>
        </p:txBody>
      </p:sp>
    </p:spTree>
    <p:extLst>
      <p:ext uri="{BB962C8B-B14F-4D97-AF65-F5344CB8AC3E}">
        <p14:creationId xmlns:p14="http://schemas.microsoft.com/office/powerpoint/2010/main" val="115792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are we measuring Impact?</a:t>
            </a:r>
          </a:p>
        </p:txBody>
      </p:sp>
      <p:sp>
        <p:nvSpPr>
          <p:cNvPr id="6" name="Content Placeholder 5">
            <a:extLst>
              <a:ext uri="{FF2B5EF4-FFF2-40B4-BE49-F238E27FC236}">
                <a16:creationId xmlns:a16="http://schemas.microsoft.com/office/drawing/2014/main" id="{3001AAF2-72C0-4ACB-BFE3-94C6AB417DEA}"/>
              </a:ext>
            </a:extLst>
          </p:cNvPr>
          <p:cNvSpPr>
            <a:spLocks noGrp="1"/>
          </p:cNvSpPr>
          <p:nvPr>
            <p:ph sz="half" idx="1"/>
          </p:nvPr>
        </p:nvSpPr>
        <p:spPr>
          <a:xfrm>
            <a:off x="457200" y="1188720"/>
            <a:ext cx="3840480" cy="4525963"/>
          </a:xfrm>
        </p:spPr>
        <p:txBody>
          <a:bodyPr/>
          <a:lstStyle/>
          <a:p>
            <a:r>
              <a:rPr lang="en-US" dirty="0"/>
              <a:t>Patient Surveys</a:t>
            </a:r>
          </a:p>
          <a:p>
            <a:r>
              <a:rPr lang="en-US" dirty="0"/>
              <a:t>Provider Surveys</a:t>
            </a:r>
          </a:p>
          <a:p>
            <a:r>
              <a:rPr lang="en-US" dirty="0"/>
              <a:t>AHRQ </a:t>
            </a:r>
            <a:r>
              <a:rPr lang="en-US" dirty="0">
                <a:hlinkClick r:id="rId3"/>
              </a:rPr>
              <a:t>Diagnostic Safety Items</a:t>
            </a:r>
            <a:r>
              <a:rPr lang="en-US" dirty="0"/>
              <a:t> (SOPS)</a:t>
            </a:r>
          </a:p>
          <a:p>
            <a:r>
              <a:rPr lang="en-US" dirty="0"/>
              <a:t>Patient Observation</a:t>
            </a:r>
          </a:p>
          <a:p>
            <a:r>
              <a:rPr lang="en-US" dirty="0"/>
              <a:t>Documentation in the medical record</a:t>
            </a:r>
          </a:p>
          <a:p>
            <a:r>
              <a:rPr lang="en-US" dirty="0"/>
              <a:t>Something else?</a:t>
            </a:r>
          </a:p>
        </p:txBody>
      </p:sp>
      <p:pic>
        <p:nvPicPr>
          <p:cNvPr id="15" name="Picture 14" descr="Patient Exit Survey, screenshot.">
            <a:extLst>
              <a:ext uri="{FF2B5EF4-FFF2-40B4-BE49-F238E27FC236}">
                <a16:creationId xmlns:a16="http://schemas.microsoft.com/office/drawing/2014/main" id="{93638A58-88DE-482C-97B6-8CEB9BE1F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644" y="1188720"/>
            <a:ext cx="2142385" cy="2772499"/>
          </a:xfrm>
          <a:prstGeom prst="rect">
            <a:avLst/>
          </a:prstGeom>
          <a:ln>
            <a:solidFill>
              <a:srgbClr val="002060"/>
            </a:solidFill>
          </a:ln>
          <a:effectLst>
            <a:outerShdw blurRad="63500" sx="102000" sy="102000" algn="ctr" rotWithShape="0">
              <a:prstClr val="black">
                <a:alpha val="40000"/>
              </a:prstClr>
            </a:outerShdw>
          </a:effectLst>
        </p:spPr>
      </p:pic>
      <p:pic>
        <p:nvPicPr>
          <p:cNvPr id="17" name="Picture 16" descr="Provider Feedback Survey, screenshot.">
            <a:extLst>
              <a:ext uri="{FF2B5EF4-FFF2-40B4-BE49-F238E27FC236}">
                <a16:creationId xmlns:a16="http://schemas.microsoft.com/office/drawing/2014/main" id="{F8AFB20B-01E1-4B85-8454-347544CEE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634" y="1188720"/>
            <a:ext cx="2142385" cy="2772499"/>
          </a:xfrm>
          <a:prstGeom prst="rect">
            <a:avLst/>
          </a:prstGeom>
          <a:ln>
            <a:solidFill>
              <a:srgbClr val="002060"/>
            </a:solidFill>
          </a:ln>
          <a:effectLst>
            <a:outerShdw blurRad="63500" sx="102000" sy="102000" algn="ctr" rotWithShape="0">
              <a:prstClr val="black">
                <a:alpha val="40000"/>
              </a:prstClr>
            </a:outerShdw>
          </a:effectLst>
        </p:spPr>
      </p:pic>
      <p:pic>
        <p:nvPicPr>
          <p:cNvPr id="4" name="Picture 3" descr="Communication Observation Form, screenshot.">
            <a:extLst>
              <a:ext uri="{FF2B5EF4-FFF2-40B4-BE49-F238E27FC236}">
                <a16:creationId xmlns:a16="http://schemas.microsoft.com/office/drawing/2014/main" id="{ADA59057-8450-41E9-A3DD-4ABD8F5C7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8949" y="2282645"/>
            <a:ext cx="2142386" cy="2772500"/>
          </a:xfrm>
          <a:prstGeom prst="rect">
            <a:avLst/>
          </a:prstGeom>
          <a:ln>
            <a:solidFill>
              <a:srgbClr val="002060"/>
            </a:solidFill>
          </a:ln>
          <a:effectLst>
            <a:outerShdw blurRad="63500" sx="102000" sy="102000" algn="ctr" rotWithShape="0">
              <a:prstClr val="black">
                <a:alpha val="40000"/>
              </a:prstClr>
            </a:outerShdw>
          </a:effectLst>
        </p:spPr>
      </p:pic>
      <p:sp>
        <p:nvSpPr>
          <p:cNvPr id="7" name="Double Wave 6">
            <a:extLst>
              <a:ext uri="{FF2B5EF4-FFF2-40B4-BE49-F238E27FC236}">
                <a16:creationId xmlns:a16="http://schemas.microsoft.com/office/drawing/2014/main" id="{8838C2FA-55A2-459B-9CDB-CAE6F746AC46}"/>
              </a:ext>
            </a:extLst>
          </p:cNvPr>
          <p:cNvSpPr/>
          <p:nvPr/>
        </p:nvSpPr>
        <p:spPr>
          <a:xfrm>
            <a:off x="5760720" y="5169803"/>
            <a:ext cx="2926080" cy="153455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spcBef>
                <a:spcPct val="20000"/>
              </a:spcBef>
            </a:pPr>
            <a:r>
              <a:rPr lang="en-US" b="1" i="1">
                <a:ea typeface="+mn-lt"/>
                <a:cs typeface="+mn-lt"/>
              </a:rPr>
              <a:t>Customize this slide to match your practice's </a:t>
            </a:r>
            <a:br>
              <a:rPr lang="en-US" b="1" i="1">
                <a:ea typeface="+mn-lt"/>
                <a:cs typeface="+mn-lt"/>
              </a:rPr>
            </a:br>
            <a:r>
              <a:rPr lang="en-US" b="1" i="1">
                <a:ea typeface="+mn-lt"/>
                <a:cs typeface="+mn-lt"/>
              </a:rPr>
              <a:t>implementation strategy.</a:t>
            </a:r>
            <a:endParaRPr lang="en-US">
              <a:ea typeface="+mn-lt"/>
              <a:cs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8DCE-22B2-49B7-9012-868BB94DB770}"/>
              </a:ext>
            </a:extLst>
          </p:cNvPr>
          <p:cNvSpPr>
            <a:spLocks noGrp="1"/>
          </p:cNvSpPr>
          <p:nvPr>
            <p:ph type="title"/>
          </p:nvPr>
        </p:nvSpPr>
        <p:spPr/>
        <p:txBody>
          <a:bodyPr/>
          <a:lstStyle/>
          <a:p>
            <a:r>
              <a:rPr lang="en-US">
                <a:latin typeface="Arial"/>
                <a:cs typeface="Arial"/>
              </a:rPr>
              <a:t>Next Steps</a:t>
            </a:r>
            <a:endParaRPr lang="en-US"/>
          </a:p>
        </p:txBody>
      </p:sp>
      <p:graphicFrame>
        <p:nvGraphicFramePr>
          <p:cNvPr id="11" name="Diagram 11" descr="Example timeline includes baseline, evaluation, training, go live, debrief, pulse evaluation, update workflows, redeploy, and post-evaluation.">
            <a:extLst>
              <a:ext uri="{FF2B5EF4-FFF2-40B4-BE49-F238E27FC236}">
                <a16:creationId xmlns:a16="http://schemas.microsoft.com/office/drawing/2014/main" id="{04700161-248B-4DA1-9FAE-D70810153A10}"/>
              </a:ext>
            </a:extLst>
          </p:cNvPr>
          <p:cNvGraphicFramePr/>
          <p:nvPr>
            <p:extLst>
              <p:ext uri="{D42A27DB-BD31-4B8C-83A1-F6EECF244321}">
                <p14:modId xmlns:p14="http://schemas.microsoft.com/office/powerpoint/2010/main" val="2414996232"/>
              </p:ext>
            </p:extLst>
          </p:nvPr>
        </p:nvGraphicFramePr>
        <p:xfrm>
          <a:off x="1049548" y="822960"/>
          <a:ext cx="7289319" cy="486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7" name="Double Wave 406">
            <a:extLst>
              <a:ext uri="{FF2B5EF4-FFF2-40B4-BE49-F238E27FC236}">
                <a16:creationId xmlns:a16="http://schemas.microsoft.com/office/drawing/2014/main" id="{F60F9629-9192-4A39-96C1-25BA6CB87BFB}"/>
              </a:ext>
            </a:extLst>
          </p:cNvPr>
          <p:cNvSpPr/>
          <p:nvPr/>
        </p:nvSpPr>
        <p:spPr>
          <a:xfrm>
            <a:off x="5669280" y="5152566"/>
            <a:ext cx="3017520" cy="153455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ctr">
              <a:spcBef>
                <a:spcPct val="20000"/>
              </a:spcBef>
            </a:pPr>
            <a:r>
              <a:rPr lang="en-US" b="1" i="1" dirty="0">
                <a:ea typeface="+mn-lt"/>
                <a:cs typeface="+mn-lt"/>
              </a:rPr>
              <a:t>Customize this slide to match your practice's </a:t>
            </a:r>
            <a:br>
              <a:rPr lang="en-US" b="1" i="1" dirty="0">
                <a:ea typeface="+mn-lt"/>
                <a:cs typeface="+mn-lt"/>
              </a:rPr>
            </a:br>
            <a:r>
              <a:rPr lang="en-US" b="1" i="1" dirty="0">
                <a:ea typeface="+mn-lt"/>
                <a:cs typeface="+mn-lt"/>
              </a:rPr>
              <a:t>implementation strategy.</a:t>
            </a:r>
            <a:endParaRPr lang="en-US" dirty="0">
              <a:ea typeface="+mn-lt"/>
              <a:cs typeface="+mn-lt"/>
            </a:endParaRPr>
          </a:p>
        </p:txBody>
      </p:sp>
    </p:spTree>
    <p:extLst>
      <p:ext uri="{BB962C8B-B14F-4D97-AF65-F5344CB8AC3E}">
        <p14:creationId xmlns:p14="http://schemas.microsoft.com/office/powerpoint/2010/main" val="387307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AAA9-5C44-496A-ADE5-BB40C929992A}"/>
              </a:ext>
            </a:extLst>
          </p:cNvPr>
          <p:cNvSpPr>
            <a:spLocks noGrp="1"/>
          </p:cNvSpPr>
          <p:nvPr>
            <p:ph type="title"/>
          </p:nvPr>
        </p:nvSpPr>
        <p:spPr/>
        <p:txBody>
          <a:bodyPr/>
          <a:lstStyle/>
          <a:p>
            <a:r>
              <a:rPr lang="en-US">
                <a:latin typeface="Arial"/>
                <a:cs typeface="Arial"/>
              </a:rPr>
              <a:t>Questions?</a:t>
            </a:r>
            <a:endParaRPr lang="en-US"/>
          </a:p>
        </p:txBody>
      </p:sp>
      <p:pic>
        <p:nvPicPr>
          <p:cNvPr id="7" name="Content Placeholder 6" descr="Person with a clipboard and a comment bubble with a question mark.">
            <a:extLst>
              <a:ext uri="{FF2B5EF4-FFF2-40B4-BE49-F238E27FC236}">
                <a16:creationId xmlns:a16="http://schemas.microsoft.com/office/drawing/2014/main" id="{60A507EB-8DB6-4F0A-A0A9-FDB599BD95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4218" y="990600"/>
            <a:ext cx="5135563" cy="5135563"/>
          </a:xfrm>
        </p:spPr>
      </p:pic>
    </p:spTree>
    <p:extLst>
      <p:ext uri="{BB962C8B-B14F-4D97-AF65-F5344CB8AC3E}">
        <p14:creationId xmlns:p14="http://schemas.microsoft.com/office/powerpoint/2010/main" val="41223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D5BA9D-DD0C-4AC7-999A-921CA6F534B0}"/>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FD721A55-24BF-4F15-82B3-1A52E3B18F9F}"/>
              </a:ext>
            </a:extLst>
          </p:cNvPr>
          <p:cNvSpPr>
            <a:spLocks noGrp="1"/>
          </p:cNvSpPr>
          <p:nvPr>
            <p:ph idx="1"/>
          </p:nvPr>
        </p:nvSpPr>
        <p:spPr>
          <a:xfrm>
            <a:off x="457200" y="914400"/>
            <a:ext cx="8229600" cy="5562600"/>
          </a:xfrm>
        </p:spPr>
        <p:txBody>
          <a:bodyPr>
            <a:normAutofit/>
          </a:bodyPr>
          <a:lstStyle/>
          <a:p>
            <a:pPr marL="346075" lvl="0" indent="-346075">
              <a:buFont typeface="+mj-lt"/>
              <a:buAutoNum type="arabicPeriod"/>
            </a:pPr>
            <a:r>
              <a:rPr lang="en-US" sz="1200" dirty="0"/>
              <a:t>Hoffman J, ed. 2014 Annual Benchmarking Report: Malpractice Risks in the Diagnostic Process. Cambridge, MA: CRICO Strategies; 2015. </a:t>
            </a:r>
            <a:r>
              <a:rPr lang="en-US" sz="1200" dirty="0">
                <a:hlinkClick r:id="rId3"/>
              </a:rPr>
              <a:t>https://www.rmf.harvard.edu/Malpractice-Data/Annual-Benchmark-Reports/Risks-in-the-Diagnostic-Process</a:t>
            </a:r>
            <a:r>
              <a:rPr lang="en-US" sz="1200" dirty="0"/>
              <a:t>. Accessed July 20, 2021.</a:t>
            </a:r>
          </a:p>
          <a:p>
            <a:pPr marL="346075" lvl="0" indent="-346075">
              <a:buFont typeface="+mj-lt"/>
              <a:buAutoNum type="arabicPeriod"/>
            </a:pPr>
            <a:r>
              <a:rPr lang="en-US" sz="1200" dirty="0"/>
              <a:t>National Academy of Medicine. Improving Diagnosis in Health Care. Balogh EP, Miller BT, Ball JR, eds.. Washington, DC: National Academies Press; 2015. </a:t>
            </a:r>
            <a:r>
              <a:rPr lang="en-US" sz="1200" dirty="0">
                <a:hlinkClick r:id="rId4"/>
              </a:rPr>
              <a:t>https://pubmed.ncbi.nlm.nih.gov/26803862/</a:t>
            </a:r>
            <a:r>
              <a:rPr lang="en-US" sz="1200" dirty="0"/>
              <a:t>. Accessed July 20, 2021.</a:t>
            </a:r>
          </a:p>
          <a:p>
            <a:pPr marL="346075" lvl="0" indent="-346075">
              <a:buFont typeface="+mj-lt"/>
              <a:buAutoNum type="arabicPeriod"/>
            </a:pPr>
            <a:r>
              <a:rPr lang="en-US" sz="1200" dirty="0"/>
              <a:t>Singh H, </a:t>
            </a:r>
            <a:r>
              <a:rPr lang="en-US" sz="1200" dirty="0" err="1"/>
              <a:t>Giardina</a:t>
            </a:r>
            <a:r>
              <a:rPr lang="en-US" sz="1200" dirty="0"/>
              <a:t> TD, Meyer AN, </a:t>
            </a:r>
            <a:r>
              <a:rPr lang="en-US" sz="1200" dirty="0" err="1"/>
              <a:t>Forjuoh</a:t>
            </a:r>
            <a:r>
              <a:rPr lang="en-US" sz="1200" dirty="0"/>
              <a:t> SN, Reis MD, Thomas EJ. Types and origins of diagnostic errors in primary care settings. JAMA Intern Med. 2013;173(6):418-25. </a:t>
            </a:r>
            <a:r>
              <a:rPr lang="en-US" sz="1200" dirty="0">
                <a:hlinkClick r:id="rId5"/>
              </a:rPr>
              <a:t>https://www.ncbi.nlm.nih.gov/pmc/articles/PMC3690001/</a:t>
            </a:r>
            <a:r>
              <a:rPr lang="en-US" sz="1200" dirty="0"/>
              <a:t>. Accessed July 20, 2021.</a:t>
            </a:r>
          </a:p>
          <a:p>
            <a:pPr marL="346075" lvl="0" indent="-346075">
              <a:buFont typeface="+mj-lt"/>
              <a:buAutoNum type="arabicPeriod"/>
            </a:pPr>
            <a:r>
              <a:rPr lang="en-US" sz="1200" dirty="0"/>
              <a:t>Liberman AL, </a:t>
            </a:r>
            <a:r>
              <a:rPr lang="en-US" sz="1200" dirty="0" err="1"/>
              <a:t>Skillings</a:t>
            </a:r>
            <a:r>
              <a:rPr lang="en-US" sz="1200" dirty="0"/>
              <a:t> J, Greenberg P, Newman-</a:t>
            </a:r>
            <a:r>
              <a:rPr lang="en-US" sz="1200" dirty="0" err="1"/>
              <a:t>Toker</a:t>
            </a:r>
            <a:r>
              <a:rPr lang="en-US" sz="1200" dirty="0"/>
              <a:t> DE, Siegal D. Breakdowns in the initial patient-provider encounter are a frequent source of diagnostic error among ischemic stroke cases included in a large medical malpractice claims database. Diagnosis (Berlin, Ger. 2020;7(1):37-43. </a:t>
            </a:r>
            <a:r>
              <a:rPr lang="en-US" sz="1200" dirty="0">
                <a:hlinkClick r:id="rId6"/>
              </a:rPr>
              <a:t>https://doi.org/10.1515/dx-2019-0031</a:t>
            </a:r>
            <a:r>
              <a:rPr lang="en-US" sz="1200" dirty="0"/>
              <a:t>. Accessed July 20, 2021.</a:t>
            </a:r>
          </a:p>
          <a:p>
            <a:pPr marL="346075" lvl="0" indent="-346075">
              <a:buFont typeface="+mj-lt"/>
              <a:buAutoNum type="arabicPeriod"/>
            </a:pPr>
            <a:r>
              <a:rPr lang="en-US" sz="1200" dirty="0"/>
              <a:t>McDonald KM, Bryce CL, Graber ML. The patient is in: patient involvement strategies for diagnostic error mitigation. BMJ Qual </a:t>
            </a:r>
            <a:r>
              <a:rPr lang="en-US" sz="1200" dirty="0" err="1"/>
              <a:t>Saf</a:t>
            </a:r>
            <a:r>
              <a:rPr lang="en-US" sz="1200" dirty="0"/>
              <a:t>. 2013;22 Suppl 2(SUPPL.2):ii33-ii39. </a:t>
            </a:r>
            <a:r>
              <a:rPr lang="en-US" sz="1200" dirty="0">
                <a:hlinkClick r:id="rId7"/>
              </a:rPr>
              <a:t>https://www.ncbi.nlm.nih.gov/pmc/articles/PMC3786634/</a:t>
            </a:r>
            <a:r>
              <a:rPr lang="en-US" sz="1200" dirty="0"/>
              <a:t>. Accessed July 20, 2021.</a:t>
            </a:r>
          </a:p>
          <a:p>
            <a:pPr marL="346075" lvl="0" indent="-346075">
              <a:buFont typeface="+mj-lt"/>
              <a:buAutoNum type="arabicPeriod"/>
            </a:pPr>
            <a:r>
              <a:rPr lang="en-US" sz="1200" dirty="0"/>
              <a:t>Singh Ospina N, Phillips KA, Rodriguez-Gutierrez R, Castaneda-</a:t>
            </a:r>
            <a:r>
              <a:rPr lang="en-US" sz="1200" dirty="0" err="1"/>
              <a:t>Guarderas</a:t>
            </a:r>
            <a:r>
              <a:rPr lang="en-US" sz="1200" dirty="0"/>
              <a:t> A, </a:t>
            </a:r>
            <a:r>
              <a:rPr lang="en-US" sz="1200" dirty="0" err="1"/>
              <a:t>Gionfriddo</a:t>
            </a:r>
            <a:r>
              <a:rPr lang="en-US" sz="1200" dirty="0"/>
              <a:t> MR, Branda ME, </a:t>
            </a:r>
            <a:r>
              <a:rPr lang="en-US" sz="1200" dirty="0" err="1"/>
              <a:t>Montori</a:t>
            </a:r>
            <a:r>
              <a:rPr lang="en-US" sz="1200" dirty="0"/>
              <a:t> VM. Eliciting the patient’s agenda- secondary analysis of recorded clinical encounters. J Gen Intern Med. 2019;34(1):36-40. </a:t>
            </a:r>
            <a:r>
              <a:rPr lang="en-US" sz="1200" dirty="0">
                <a:hlinkClick r:id="rId8"/>
              </a:rPr>
              <a:t>https://www.ncbi.nlm.nih.gov/pmc/articles/PMC6318197/</a:t>
            </a:r>
            <a:r>
              <a:rPr lang="en-US" sz="1200" dirty="0"/>
              <a:t>. Accessed July 20, 2021.</a:t>
            </a:r>
          </a:p>
          <a:p>
            <a:pPr marL="346075" lvl="0" indent="-346075">
              <a:buFont typeface="+mj-lt"/>
              <a:buAutoNum type="arabicPeriod"/>
            </a:pPr>
            <a:r>
              <a:rPr lang="en-US" sz="1200" dirty="0" err="1"/>
              <a:t>Heyhoe</a:t>
            </a:r>
            <a:r>
              <a:rPr lang="en-US" sz="1200" dirty="0"/>
              <a:t> J, Reynolds C, Dunning A, Johnson O, Howat A, Lawton R. Patient involvement in diagnosing cancer in primary care: a systematic review of current interventions. Br J Gen </a:t>
            </a:r>
            <a:r>
              <a:rPr lang="en-US" sz="1200" dirty="0" err="1"/>
              <a:t>Pract</a:t>
            </a:r>
            <a:r>
              <a:rPr lang="en-US" sz="1200" dirty="0"/>
              <a:t>. 2018;68(668):e211-e224. </a:t>
            </a:r>
            <a:r>
              <a:rPr lang="en-US" sz="1200" dirty="0">
                <a:hlinkClick r:id="rId9"/>
              </a:rPr>
              <a:t>https://www.ncbi.nlm.nih.gov/pmc/articles/PMC5819987/</a:t>
            </a:r>
            <a:r>
              <a:rPr lang="en-US" sz="1200" dirty="0"/>
              <a:t>. Accessed July 20, 2021.</a:t>
            </a:r>
          </a:p>
          <a:p>
            <a:pPr marL="346075" lvl="0" indent="-346075">
              <a:buFont typeface="+mj-lt"/>
              <a:buAutoNum type="arabicPeriod"/>
            </a:pPr>
            <a:r>
              <a:rPr lang="en-US" sz="1200" dirty="0"/>
              <a:t>Tudor Car L, </a:t>
            </a:r>
            <a:r>
              <a:rPr lang="en-US" sz="1200" dirty="0" err="1"/>
              <a:t>Papachristou</a:t>
            </a:r>
            <a:r>
              <a:rPr lang="en-US" sz="1200" dirty="0"/>
              <a:t> N, Bull A, Majeed A, Gallagher J, El-Khatib M, Aylin P, </a:t>
            </a:r>
            <a:r>
              <a:rPr lang="en-US" sz="1200" dirty="0" err="1"/>
              <a:t>Rudan</a:t>
            </a:r>
            <a:r>
              <a:rPr lang="en-US" sz="1200" dirty="0"/>
              <a:t> I, </a:t>
            </a:r>
            <a:r>
              <a:rPr lang="en-US" sz="1200" dirty="0" err="1"/>
              <a:t>Atun</a:t>
            </a:r>
            <a:r>
              <a:rPr lang="en-US" sz="1200" dirty="0"/>
              <a:t> R, Car J, Vincent C. Clinician-identified problems and solutions for delayed diagnosis in primary care: a PRIORITIZE study. BMC Fam </a:t>
            </a:r>
            <a:r>
              <a:rPr lang="en-US" sz="1200" dirty="0" err="1"/>
              <a:t>Pract</a:t>
            </a:r>
            <a:r>
              <a:rPr lang="en-US" sz="1200" dirty="0"/>
              <a:t>. 2016;17(1):131. </a:t>
            </a:r>
            <a:r>
              <a:rPr lang="en-US" sz="1200" dirty="0">
                <a:hlinkClick r:id="rId10"/>
              </a:rPr>
              <a:t>https://www.ncbi.nlm.nih.gov/pmc/articles/PMC5017013/</a:t>
            </a:r>
            <a:r>
              <a:rPr lang="en-US" sz="1200" dirty="0"/>
              <a:t>. Accessed July 20, 2021.</a:t>
            </a:r>
          </a:p>
          <a:p>
            <a:pPr marL="346075" lvl="0" indent="-346075">
              <a:buFont typeface="+mj-lt"/>
              <a:buAutoNum type="arabicPeriod"/>
            </a:pPr>
            <a:r>
              <a:rPr lang="en-US" sz="1200" dirty="0"/>
              <a:t>Shields CG, Epstein RM, </a:t>
            </a:r>
            <a:r>
              <a:rPr lang="en-US" sz="1200" dirty="0" err="1"/>
              <a:t>Fiscella</a:t>
            </a:r>
            <a:r>
              <a:rPr lang="en-US" sz="1200" dirty="0"/>
              <a:t> K, Franks P, McCann R, McCormick K, </a:t>
            </a:r>
            <a:r>
              <a:rPr lang="en-US" sz="1200" dirty="0" err="1"/>
              <a:t>Mallinger</a:t>
            </a:r>
            <a:r>
              <a:rPr lang="en-US" sz="1200" dirty="0"/>
              <a:t> JB. Influence of accompanied encounters on patient-centeredness with older patients. J Am Board Fam </a:t>
            </a:r>
            <a:r>
              <a:rPr lang="en-US" sz="1200" dirty="0" err="1"/>
              <a:t>Pract</a:t>
            </a:r>
            <a:r>
              <a:rPr lang="en-US" sz="1200" dirty="0"/>
              <a:t>. 2005;18(5):344-54. </a:t>
            </a:r>
            <a:r>
              <a:rPr lang="en-US" sz="1200" dirty="0">
                <a:hlinkClick r:id="rId11"/>
              </a:rPr>
              <a:t>https://www.jabfm.org/content/18/5/344.long</a:t>
            </a:r>
            <a:r>
              <a:rPr lang="en-US" sz="1200" dirty="0"/>
              <a:t>. Accessed July 20, 2021.</a:t>
            </a:r>
          </a:p>
        </p:txBody>
      </p:sp>
    </p:spTree>
    <p:extLst>
      <p:ext uri="{BB962C8B-B14F-4D97-AF65-F5344CB8AC3E}">
        <p14:creationId xmlns:p14="http://schemas.microsoft.com/office/powerpoint/2010/main" val="168735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D5BA9D-DD0C-4AC7-999A-921CA6F534B0}"/>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FD721A55-24BF-4F15-82B3-1A52E3B18F9F}"/>
              </a:ext>
            </a:extLst>
          </p:cNvPr>
          <p:cNvSpPr>
            <a:spLocks noGrp="1"/>
          </p:cNvSpPr>
          <p:nvPr>
            <p:ph idx="1"/>
          </p:nvPr>
        </p:nvSpPr>
        <p:spPr>
          <a:xfrm>
            <a:off x="457200" y="990600"/>
            <a:ext cx="8229600" cy="5562600"/>
          </a:xfrm>
        </p:spPr>
        <p:txBody>
          <a:bodyPr>
            <a:normAutofit/>
          </a:bodyPr>
          <a:lstStyle/>
          <a:p>
            <a:pPr marL="346075" lvl="0" indent="-346075">
              <a:buFont typeface="+mj-lt"/>
              <a:buAutoNum type="arabicPeriod" startAt="10"/>
            </a:pPr>
            <a:r>
              <a:rPr lang="en-US" sz="1200" dirty="0"/>
              <a:t>Bartels J, </a:t>
            </a:r>
            <a:r>
              <a:rPr lang="en-US" sz="1200" dirty="0" err="1"/>
              <a:t>Rodenbach</a:t>
            </a:r>
            <a:r>
              <a:rPr lang="en-US" sz="1200" dirty="0"/>
              <a:t> R, </a:t>
            </a:r>
            <a:r>
              <a:rPr lang="en-US" sz="1200" dirty="0" err="1"/>
              <a:t>Ciesinski</a:t>
            </a:r>
            <a:r>
              <a:rPr lang="en-US" sz="1200" dirty="0"/>
              <a:t> K, </a:t>
            </a:r>
            <a:r>
              <a:rPr lang="nn-NO" sz="1200" dirty="0"/>
              <a:t>Gramling R, Fiscella K, Epstein R</a:t>
            </a:r>
            <a:r>
              <a:rPr lang="en-US" sz="1200" dirty="0"/>
              <a:t>. Eloquent silences: a musical and lexical analysis of conversation between oncologists and their patients. Patient Educ </a:t>
            </a:r>
            <a:r>
              <a:rPr lang="en-US" sz="1200" dirty="0" err="1"/>
              <a:t>Couns</a:t>
            </a:r>
            <a:r>
              <a:rPr lang="en-US" sz="1200" dirty="0"/>
              <a:t>. 2016;99(10):1584-94. </a:t>
            </a:r>
            <a:r>
              <a:rPr lang="en-US" sz="1200" dirty="0">
                <a:hlinkClick r:id="rId3"/>
              </a:rPr>
              <a:t>https://www.ncbi.nlm.nih.gov/pmc/articles/PMC6100772/</a:t>
            </a:r>
            <a:r>
              <a:rPr lang="en-US" sz="1200" dirty="0"/>
              <a:t>. Accessed July 20, 2021.</a:t>
            </a:r>
          </a:p>
          <a:p>
            <a:pPr marL="346075" lvl="0" indent="-346075">
              <a:buFont typeface="+mj-lt"/>
              <a:buAutoNum type="arabicPeriod" startAt="10"/>
            </a:pPr>
            <a:r>
              <a:rPr lang="en-US" sz="1200" dirty="0" err="1"/>
              <a:t>Ofri</a:t>
            </a:r>
            <a:r>
              <a:rPr lang="en-US" sz="1200" dirty="0"/>
              <a:t> D, </a:t>
            </a:r>
            <a:r>
              <a:rPr lang="en-US" sz="1200" dirty="0" err="1"/>
              <a:t>Trimboli</a:t>
            </a:r>
            <a:r>
              <a:rPr lang="en-US" sz="1200" dirty="0"/>
              <a:t> O. Deep Listening: Impact Beyond Words - Why Your Doctor Needs To Listen Deeply. https://www.oscartrimboli.com/podcast/044/. Accessed July 20, 2021.</a:t>
            </a:r>
          </a:p>
          <a:p>
            <a:pPr marL="346075" lvl="0" indent="-346075">
              <a:buFont typeface="+mj-lt"/>
              <a:buAutoNum type="arabicPeriod" startAt="10"/>
            </a:pPr>
            <a:r>
              <a:rPr lang="en-US" sz="1200" dirty="0" err="1"/>
              <a:t>Zulman</a:t>
            </a:r>
            <a:r>
              <a:rPr lang="en-US" sz="1200" dirty="0"/>
              <a:t> DM, </a:t>
            </a:r>
            <a:r>
              <a:rPr lang="en-US" sz="1200" dirty="0" err="1"/>
              <a:t>Haverfield</a:t>
            </a:r>
            <a:r>
              <a:rPr lang="en-US" sz="1200" dirty="0"/>
              <a:t> MC, Shaw JG, Brown-Johnson CG, Schwartz R, Tierney AA, </a:t>
            </a:r>
            <a:r>
              <a:rPr lang="en-US" sz="1200" dirty="0" err="1"/>
              <a:t>Zionts</a:t>
            </a:r>
            <a:r>
              <a:rPr lang="en-US" sz="1200" dirty="0"/>
              <a:t> DL, </a:t>
            </a:r>
            <a:r>
              <a:rPr lang="en-US" sz="1200" dirty="0" err="1"/>
              <a:t>Safaeinili</a:t>
            </a:r>
            <a:r>
              <a:rPr lang="en-US" sz="1200" dirty="0"/>
              <a:t> N, Fischer M, </a:t>
            </a:r>
            <a:r>
              <a:rPr lang="en-US" sz="1200" dirty="0" err="1"/>
              <a:t>Thadaney</a:t>
            </a:r>
            <a:r>
              <a:rPr lang="en-US" sz="1200" dirty="0"/>
              <a:t> </a:t>
            </a:r>
            <a:r>
              <a:rPr lang="en-US" sz="1200" dirty="0" err="1"/>
              <a:t>Israni</a:t>
            </a:r>
            <a:r>
              <a:rPr lang="en-US" sz="1200" dirty="0"/>
              <a:t> S, Asch SM, </a:t>
            </a:r>
            <a:r>
              <a:rPr lang="en-US" sz="1200" dirty="0" err="1"/>
              <a:t>Verghese</a:t>
            </a:r>
            <a:r>
              <a:rPr lang="en-US" sz="1200" dirty="0"/>
              <a:t> A. Practices to foster physician presence and connection with patients in the clinical encounter. JAMA. 2020;323(1):70-81. </a:t>
            </a:r>
            <a:r>
              <a:rPr lang="en-US" sz="1200" dirty="0">
                <a:hlinkClick r:id="rId4"/>
              </a:rPr>
              <a:t>https://pubmed.ncbi.nlm.nih.gov/31910284/</a:t>
            </a:r>
            <a:r>
              <a:rPr lang="en-US" sz="1200" dirty="0"/>
              <a:t>. Accessed July 20, 2021.</a:t>
            </a:r>
          </a:p>
          <a:p>
            <a:pPr marL="346075" lvl="0" indent="-346075">
              <a:buFont typeface="+mj-lt"/>
              <a:buAutoNum type="arabicPeriod" startAt="10"/>
            </a:pPr>
            <a:r>
              <a:rPr lang="en-US" sz="1200" dirty="0"/>
              <a:t>Graber ML. The incidence of diagnostic error in medicine. BMJ Qual </a:t>
            </a:r>
            <a:r>
              <a:rPr lang="en-US" sz="1200" dirty="0" err="1"/>
              <a:t>Saf</a:t>
            </a:r>
            <a:r>
              <a:rPr lang="en-US" sz="1200" dirty="0"/>
              <a:t>. 2013;22(SUPPL.2):ii21-ii27. </a:t>
            </a:r>
            <a:r>
              <a:rPr lang="en-US" sz="1200" dirty="0">
                <a:hlinkClick r:id="rId5"/>
              </a:rPr>
              <a:t>https://www.ncbi.nlm.nih.gov/pmc/articles/PMC3786666/</a:t>
            </a:r>
            <a:r>
              <a:rPr lang="en-US" sz="1200" dirty="0"/>
              <a:t>. Accessed July 20, 2021.</a:t>
            </a:r>
          </a:p>
          <a:p>
            <a:pPr marL="346075" lvl="0" indent="-346075">
              <a:buFont typeface="+mj-lt"/>
              <a:buAutoNum type="arabicPeriod" startAt="10"/>
            </a:pPr>
            <a:r>
              <a:rPr lang="en-US" sz="1200" dirty="0"/>
              <a:t>Goss AL. How becoming a doctor made me a worse listener. JAMA. 2020;323(11):1041. </a:t>
            </a:r>
            <a:r>
              <a:rPr lang="en-US" sz="1200" dirty="0">
                <a:hlinkClick r:id="rId6"/>
              </a:rPr>
              <a:t>https://doi.org/10.1001/jama.2020.2051</a:t>
            </a:r>
            <a:r>
              <a:rPr lang="en-US" sz="1200" dirty="0"/>
              <a:t>. Accessed July 20, 2021.</a:t>
            </a:r>
          </a:p>
          <a:p>
            <a:pPr marL="346075" lvl="0" indent="-346075">
              <a:buFont typeface="+mj-lt"/>
              <a:buAutoNum type="arabicPeriod" startAt="10"/>
            </a:pPr>
            <a:r>
              <a:rPr lang="en-US" sz="1200" dirty="0" err="1"/>
              <a:t>Swendiman</a:t>
            </a:r>
            <a:r>
              <a:rPr lang="en-US" sz="1200" dirty="0"/>
              <a:t> RA. Deep listening. </a:t>
            </a:r>
            <a:r>
              <a:rPr lang="en-US" sz="1200" dirty="0" err="1"/>
              <a:t>Acad</a:t>
            </a:r>
            <a:r>
              <a:rPr lang="en-US" sz="1200" dirty="0"/>
              <a:t> Med. 2014;89(6):950. </a:t>
            </a:r>
            <a:r>
              <a:rPr lang="en-US" sz="1200" dirty="0">
                <a:hlinkClick r:id="rId7"/>
              </a:rPr>
              <a:t>https://doi.org/10.1097/acm.0000000000000238</a:t>
            </a:r>
            <a:r>
              <a:rPr lang="en-US" sz="1200" dirty="0"/>
              <a:t>. Accessed July 20, 2021.</a:t>
            </a:r>
          </a:p>
          <a:p>
            <a:pPr marL="346075" lvl="0" indent="-346075">
              <a:buFont typeface="+mj-lt"/>
              <a:buAutoNum type="arabicPeriod" startAt="10"/>
            </a:pPr>
            <a:r>
              <a:rPr lang="en-US" sz="1200" dirty="0"/>
              <a:t>Doyle A. Important Active Listening Skills and Techniques. https://www.thebalancecareers.com/active-listening-skills-with-examples-2059684. Updated November 24, 2020. Accessed July 20, 2021.</a:t>
            </a:r>
          </a:p>
          <a:p>
            <a:pPr marL="346075" lvl="0" indent="-346075">
              <a:buFont typeface="+mj-lt"/>
              <a:buAutoNum type="arabicPeriod" startAt="10"/>
            </a:pPr>
            <a:r>
              <a:rPr lang="en-US" sz="1200" dirty="0" err="1"/>
              <a:t>Giardina</a:t>
            </a:r>
            <a:r>
              <a:rPr lang="en-US" sz="1200" dirty="0"/>
              <a:t> TD, Haskell H, Menon S, </a:t>
            </a:r>
            <a:r>
              <a:rPr lang="en-US" sz="1200" dirty="0" err="1"/>
              <a:t>Hallisy</a:t>
            </a:r>
            <a:r>
              <a:rPr lang="en-US" sz="1200" dirty="0"/>
              <a:t> J, Southwick FS, Sarkar U, Royse KE, Singh H. Learning from patients’ experiences related to diagnostic errors is essential for progress in patient safety. Health </a:t>
            </a:r>
            <a:r>
              <a:rPr lang="en-US" sz="1200" dirty="0" err="1"/>
              <a:t>Aff</a:t>
            </a:r>
            <a:r>
              <a:rPr lang="en-US" sz="1200" dirty="0"/>
              <a:t> (Millwood). 2018;37(11):1821-27. </a:t>
            </a:r>
            <a:r>
              <a:rPr lang="en-US" sz="1200" dirty="0">
                <a:hlinkClick r:id="rId8"/>
              </a:rPr>
              <a:t>https://www.ncbi.nlm.nih.gov/pmc/articles/PMC8103734/</a:t>
            </a:r>
            <a:r>
              <a:rPr lang="en-US" sz="1200" dirty="0"/>
              <a:t>. Accessed July 20, 2021.</a:t>
            </a:r>
          </a:p>
        </p:txBody>
      </p:sp>
    </p:spTree>
    <p:extLst>
      <p:ext uri="{BB962C8B-B14F-4D97-AF65-F5344CB8AC3E}">
        <p14:creationId xmlns:p14="http://schemas.microsoft.com/office/powerpoint/2010/main" val="56788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7C21-FED6-4E1B-B61C-18FA9D0D7F07}"/>
              </a:ext>
            </a:extLst>
          </p:cNvPr>
          <p:cNvSpPr>
            <a:spLocks noGrp="1"/>
          </p:cNvSpPr>
          <p:nvPr>
            <p:ph type="title"/>
          </p:nvPr>
        </p:nvSpPr>
        <p:spPr/>
        <p:txBody>
          <a:bodyPr>
            <a:noAutofit/>
          </a:bodyPr>
          <a:lstStyle/>
          <a:p>
            <a:r>
              <a:rPr lang="en-US" dirty="0">
                <a:latin typeface="Arial"/>
                <a:cs typeface="Arial"/>
              </a:rPr>
              <a:t>Diagnostic Errors Are a </a:t>
            </a:r>
            <a:br>
              <a:rPr lang="en-US" dirty="0">
                <a:latin typeface="Arial"/>
                <a:cs typeface="Arial"/>
              </a:rPr>
            </a:br>
            <a:r>
              <a:rPr lang="en-US" dirty="0">
                <a:latin typeface="Arial"/>
                <a:cs typeface="Arial"/>
              </a:rPr>
              <a:t>Big Challenge</a:t>
            </a:r>
          </a:p>
        </p:txBody>
      </p:sp>
      <p:sp>
        <p:nvSpPr>
          <p:cNvPr id="9" name="Content Placeholder 8">
            <a:extLst>
              <a:ext uri="{FF2B5EF4-FFF2-40B4-BE49-F238E27FC236}">
                <a16:creationId xmlns:a16="http://schemas.microsoft.com/office/drawing/2014/main" id="{555B6F41-64EF-4CE2-867F-2CCE955A2F81}"/>
              </a:ext>
            </a:extLst>
          </p:cNvPr>
          <p:cNvSpPr>
            <a:spLocks noGrp="1"/>
          </p:cNvSpPr>
          <p:nvPr>
            <p:ph idx="1"/>
          </p:nvPr>
        </p:nvSpPr>
        <p:spPr>
          <a:xfrm>
            <a:off x="259773" y="2717015"/>
            <a:ext cx="3771900" cy="2547296"/>
          </a:xfrm>
        </p:spPr>
        <p:txBody>
          <a:bodyPr vert="horz" lIns="91440" tIns="45720" rIns="91440" bIns="45720" rtlCol="0" anchor="t">
            <a:normAutofit/>
          </a:bodyPr>
          <a:lstStyle/>
          <a:p>
            <a:pPr marL="0" indent="0" algn="ctr">
              <a:buNone/>
            </a:pPr>
            <a:r>
              <a:rPr lang="en-US" b="1" dirty="0">
                <a:latin typeface="Arial"/>
                <a:cs typeface="Calibri"/>
              </a:rPr>
              <a:t>Nearly every person will experience a diagnostic error in their lifetime.</a:t>
            </a:r>
          </a:p>
        </p:txBody>
      </p:sp>
      <p:pic>
        <p:nvPicPr>
          <p:cNvPr id="3" name="Picture 2" descr="Did you know...&#10;57% of all diagnostic failures happen in ambulatory care. footnote 1.&#10;1 in 20 patients who attend a primary care appointment this year will experience a diagnostic error. footnote 2."/>
          <p:cNvPicPr>
            <a:picLocks noChangeAspect="1"/>
          </p:cNvPicPr>
          <p:nvPr/>
        </p:nvPicPr>
        <p:blipFill rotWithShape="1">
          <a:blip r:embed="rId3" cstate="print">
            <a:extLst>
              <a:ext uri="{28A0092B-C50C-407E-A947-70E740481C1C}">
                <a14:useLocalDpi xmlns:a14="http://schemas.microsoft.com/office/drawing/2010/main" val="0"/>
              </a:ext>
            </a:extLst>
          </a:blip>
          <a:srcRect l="1389" r="20755" b="28254"/>
          <a:stretch/>
        </p:blipFill>
        <p:spPr>
          <a:xfrm>
            <a:off x="4456216" y="2717015"/>
            <a:ext cx="4415641" cy="2288842"/>
          </a:xfrm>
          <a:prstGeom prst="rect">
            <a:avLst/>
          </a:prstGeom>
        </p:spPr>
      </p:pic>
    </p:spTree>
    <p:extLst>
      <p:ext uri="{BB962C8B-B14F-4D97-AF65-F5344CB8AC3E}">
        <p14:creationId xmlns:p14="http://schemas.microsoft.com/office/powerpoint/2010/main" val="27741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50B4-F695-4DA6-90A9-0698771F65D3}"/>
              </a:ext>
            </a:extLst>
          </p:cNvPr>
          <p:cNvSpPr>
            <a:spLocks noGrp="1"/>
          </p:cNvSpPr>
          <p:nvPr>
            <p:ph type="title"/>
          </p:nvPr>
        </p:nvSpPr>
        <p:spPr/>
        <p:txBody>
          <a:bodyPr>
            <a:noAutofit/>
          </a:bodyPr>
          <a:lstStyle/>
          <a:p>
            <a:r>
              <a:rPr lang="en-US" dirty="0">
                <a:latin typeface="Arial"/>
                <a:cs typeface="Arial"/>
              </a:rPr>
              <a:t>How can we improve diagnostic safety?</a:t>
            </a:r>
          </a:p>
        </p:txBody>
      </p:sp>
      <p:graphicFrame>
        <p:nvGraphicFramePr>
          <p:cNvPr id="5" name="Table 4"/>
          <p:cNvGraphicFramePr>
            <a:graphicFrameLocks noGrp="1"/>
          </p:cNvGraphicFramePr>
          <p:nvPr>
            <p:extLst>
              <p:ext uri="{D42A27DB-BD31-4B8C-83A1-F6EECF244321}">
                <p14:modId xmlns:p14="http://schemas.microsoft.com/office/powerpoint/2010/main" val="1383234500"/>
              </p:ext>
            </p:extLst>
          </p:nvPr>
        </p:nvGraphicFramePr>
        <p:xfrm>
          <a:off x="902971" y="1890065"/>
          <a:ext cx="3578950" cy="3413760"/>
        </p:xfrm>
        <a:graphic>
          <a:graphicData uri="http://schemas.openxmlformats.org/drawingml/2006/table">
            <a:tbl>
              <a:tblPr firstRow="1" bandRow="1">
                <a:tableStyleId>{5C22544A-7EE6-4342-B048-85BDC9FD1C3A}</a:tableStyleId>
              </a:tblPr>
              <a:tblGrid>
                <a:gridCol w="3578950">
                  <a:extLst>
                    <a:ext uri="{9D8B030D-6E8A-4147-A177-3AD203B41FA5}">
                      <a16:colId xmlns:a16="http://schemas.microsoft.com/office/drawing/2014/main" val="20000"/>
                    </a:ext>
                  </a:extLst>
                </a:gridCol>
              </a:tblGrid>
              <a:tr h="0">
                <a:tc>
                  <a:txBody>
                    <a:bodyPr/>
                    <a:lstStyle/>
                    <a:p>
                      <a:pPr algn="ctr"/>
                      <a:r>
                        <a:rPr lang="en-US" dirty="0">
                          <a:latin typeface="Arial" charset="0"/>
                          <a:ea typeface="Arial" charset="0"/>
                          <a:cs typeface="Arial" charset="0"/>
                        </a:rPr>
                        <a:t>What can patients do?</a:t>
                      </a:r>
                    </a:p>
                  </a:txBody>
                  <a:tcPr>
                    <a:solidFill>
                      <a:srgbClr val="5F2C7F"/>
                    </a:solidFill>
                  </a:tcPr>
                </a:tc>
                <a:extLst>
                  <a:ext uri="{0D108BD9-81ED-4DB2-BD59-A6C34878D82A}">
                    <a16:rowId xmlns:a16="http://schemas.microsoft.com/office/drawing/2014/main" val="10000"/>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Tell their story </a:t>
                      </a:r>
                      <a:r>
                        <a:rPr lang="en-US" sz="1400" dirty="0">
                          <a:latin typeface="Arial" charset="0"/>
                          <a:ea typeface="Arial" charset="0"/>
                          <a:cs typeface="Arial" charset="0"/>
                        </a:rPr>
                        <a:t>fully and</a:t>
                      </a:r>
                      <a:r>
                        <a:rPr lang="en-US" sz="1400" baseline="0" dirty="0">
                          <a:latin typeface="Arial" charset="0"/>
                          <a:ea typeface="Arial" charset="0"/>
                          <a:cs typeface="Arial" charset="0"/>
                        </a:rPr>
                        <a:t> </a:t>
                      </a:r>
                      <a:r>
                        <a:rPr lang="en-US" sz="1400" dirty="0">
                          <a:latin typeface="Arial" charset="0"/>
                          <a:ea typeface="Arial" charset="0"/>
                          <a:cs typeface="Arial" charset="0"/>
                        </a:rPr>
                        <a:t>completely and clearly​</a:t>
                      </a:r>
                    </a:p>
                  </a:txBody>
                  <a:tcPr marT="91440" marB="91440">
                    <a:solidFill>
                      <a:schemeClr val="bg1">
                        <a:lumMod val="85000"/>
                      </a:schemeClr>
                    </a:solidFill>
                  </a:tcPr>
                </a:tc>
                <a:extLst>
                  <a:ext uri="{0D108BD9-81ED-4DB2-BD59-A6C34878D82A}">
                    <a16:rowId xmlns:a16="http://schemas.microsoft.com/office/drawing/2014/main" val="10001"/>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Provide accurate information </a:t>
                      </a:r>
                      <a:r>
                        <a:rPr lang="en-US" sz="1400" dirty="0">
                          <a:latin typeface="Arial" charset="0"/>
                          <a:ea typeface="Arial" charset="0"/>
                          <a:cs typeface="Arial" charset="0"/>
                        </a:rPr>
                        <a:t>about their symptoms​</a:t>
                      </a:r>
                    </a:p>
                  </a:txBody>
                  <a:tcPr marT="91440" marB="91440">
                    <a:solidFill>
                      <a:schemeClr val="bg1"/>
                    </a:solidFill>
                  </a:tcPr>
                </a:tc>
                <a:extLst>
                  <a:ext uri="{0D108BD9-81ED-4DB2-BD59-A6C34878D82A}">
                    <a16:rowId xmlns:a16="http://schemas.microsoft.com/office/drawing/2014/main" val="10002"/>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Speak up </a:t>
                      </a:r>
                      <a:r>
                        <a:rPr lang="en-US" sz="1400" dirty="0">
                          <a:latin typeface="Arial" charset="0"/>
                          <a:ea typeface="Arial" charset="0"/>
                          <a:cs typeface="Arial" charset="0"/>
                        </a:rPr>
                        <a:t>if they feel they have not been heard​</a:t>
                      </a:r>
                    </a:p>
                  </a:txBody>
                  <a:tcPr marT="91440" marB="91440">
                    <a:solidFill>
                      <a:schemeClr val="bg1">
                        <a:lumMod val="85000"/>
                      </a:schemeClr>
                    </a:solidFill>
                  </a:tcPr>
                </a:tc>
                <a:extLst>
                  <a:ext uri="{0D108BD9-81ED-4DB2-BD59-A6C34878D82A}">
                    <a16:rowId xmlns:a16="http://schemas.microsoft.com/office/drawing/2014/main" val="10003"/>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Ask questions </a:t>
                      </a:r>
                      <a:r>
                        <a:rPr lang="en-US" sz="1400" dirty="0">
                          <a:latin typeface="Arial" charset="0"/>
                          <a:ea typeface="Arial" charset="0"/>
                          <a:cs typeface="Arial" charset="0"/>
                        </a:rPr>
                        <a:t>to clarify the information shared​</a:t>
                      </a:r>
                    </a:p>
                  </a:txBody>
                  <a:tcPr marT="91440" marB="91440">
                    <a:solidFill>
                      <a:schemeClr val="bg1"/>
                    </a:solidFill>
                  </a:tcPr>
                </a:tc>
                <a:extLst>
                  <a:ext uri="{0D108BD9-81ED-4DB2-BD59-A6C34878D82A}">
                    <a16:rowId xmlns:a16="http://schemas.microsoft.com/office/drawing/2014/main" val="10004"/>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Use a checklist </a:t>
                      </a:r>
                      <a:r>
                        <a:rPr lang="en-US" sz="1400" dirty="0">
                          <a:latin typeface="Arial" charset="0"/>
                          <a:ea typeface="Arial" charset="0"/>
                          <a:cs typeface="Arial" charset="0"/>
                        </a:rPr>
                        <a:t>of tests, symptoms, concerns, or physicians consulted​</a:t>
                      </a:r>
                    </a:p>
                  </a:txBody>
                  <a:tcPr marT="91440" marB="91440">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12" name="Picture 12" descr="Person representing a patient">
            <a:extLst>
              <a:ext uri="{FF2B5EF4-FFF2-40B4-BE49-F238E27FC236}">
                <a16:creationId xmlns:a16="http://schemas.microsoft.com/office/drawing/2014/main" id="{76F8F26D-769B-4C11-8FDA-507FFD10F4E3}"/>
              </a:ext>
            </a:extLst>
          </p:cNvPr>
          <p:cNvPicPr>
            <a:picLocks noChangeAspect="1"/>
          </p:cNvPicPr>
          <p:nvPr/>
        </p:nvPicPr>
        <p:blipFill rotWithShape="1">
          <a:blip r:embed="rId3"/>
          <a:srcRect t="-463" r="72210" b="-211"/>
          <a:stretch/>
        </p:blipFill>
        <p:spPr>
          <a:xfrm>
            <a:off x="2309" y="2171701"/>
            <a:ext cx="1177958" cy="427413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7791620"/>
              </p:ext>
            </p:extLst>
          </p:nvPr>
        </p:nvGraphicFramePr>
        <p:xfrm>
          <a:off x="4696738" y="1890065"/>
          <a:ext cx="4103827" cy="3992880"/>
        </p:xfrm>
        <a:graphic>
          <a:graphicData uri="http://schemas.openxmlformats.org/drawingml/2006/table">
            <a:tbl>
              <a:tblPr firstRow="1" bandRow="1">
                <a:tableStyleId>{5C22544A-7EE6-4342-B048-85BDC9FD1C3A}</a:tableStyleId>
              </a:tblPr>
              <a:tblGrid>
                <a:gridCol w="4103827">
                  <a:extLst>
                    <a:ext uri="{9D8B030D-6E8A-4147-A177-3AD203B41FA5}">
                      <a16:colId xmlns:a16="http://schemas.microsoft.com/office/drawing/2014/main" val="20000"/>
                    </a:ext>
                  </a:extLst>
                </a:gridCol>
              </a:tblGrid>
              <a:tr h="0">
                <a:tc>
                  <a:txBody>
                    <a:bodyPr/>
                    <a:lstStyle/>
                    <a:p>
                      <a:pPr algn="ctr"/>
                      <a:r>
                        <a:rPr lang="en-US" dirty="0">
                          <a:latin typeface="Arial" charset="0"/>
                          <a:ea typeface="Arial" charset="0"/>
                          <a:cs typeface="Arial" charset="0"/>
                        </a:rPr>
                        <a:t>What can clinicians do?</a:t>
                      </a:r>
                    </a:p>
                  </a:txBody>
                  <a:tcPr>
                    <a:solidFill>
                      <a:srgbClr val="5F2C7F"/>
                    </a:solidFill>
                  </a:tcPr>
                </a:tc>
                <a:extLst>
                  <a:ext uri="{0D108BD9-81ED-4DB2-BD59-A6C34878D82A}">
                    <a16:rowId xmlns:a16="http://schemas.microsoft.com/office/drawing/2014/main" val="10000"/>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Listen</a:t>
                      </a:r>
                      <a:r>
                        <a:rPr lang="en-US" sz="1400" dirty="0">
                          <a:latin typeface="Arial" charset="0"/>
                          <a:ea typeface="Arial" charset="0"/>
                          <a:cs typeface="Arial" charset="0"/>
                        </a:rPr>
                        <a:t> to patient​s</a:t>
                      </a:r>
                    </a:p>
                  </a:txBody>
                  <a:tcPr marT="91440" marB="91440">
                    <a:solidFill>
                      <a:schemeClr val="bg1">
                        <a:lumMod val="85000"/>
                      </a:schemeClr>
                    </a:solidFill>
                  </a:tcPr>
                </a:tc>
                <a:extLst>
                  <a:ext uri="{0D108BD9-81ED-4DB2-BD59-A6C34878D82A}">
                    <a16:rowId xmlns:a16="http://schemas.microsoft.com/office/drawing/2014/main" val="10001"/>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Support patients </a:t>
                      </a:r>
                      <a:r>
                        <a:rPr lang="en-US" sz="1400" dirty="0">
                          <a:latin typeface="Arial" charset="0"/>
                          <a:ea typeface="Arial" charset="0"/>
                          <a:cs typeface="Arial" charset="0"/>
                        </a:rPr>
                        <a:t>in effectively sharing their symptoms.</a:t>
                      </a:r>
                    </a:p>
                  </a:txBody>
                  <a:tcPr marT="91440" marB="91440">
                    <a:solidFill>
                      <a:schemeClr val="bg1"/>
                    </a:solidFill>
                  </a:tcPr>
                </a:tc>
                <a:extLst>
                  <a:ext uri="{0D108BD9-81ED-4DB2-BD59-A6C34878D82A}">
                    <a16:rowId xmlns:a16="http://schemas.microsoft.com/office/drawing/2014/main" val="10002"/>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Ask patients </a:t>
                      </a:r>
                      <a:r>
                        <a:rPr lang="en-US" sz="1400" dirty="0">
                          <a:latin typeface="Arial" charset="0"/>
                          <a:ea typeface="Arial" charset="0"/>
                          <a:cs typeface="Arial" charset="0"/>
                        </a:rPr>
                        <a:t>what they think is going on​</a:t>
                      </a:r>
                    </a:p>
                  </a:txBody>
                  <a:tcPr marT="91440" marB="91440">
                    <a:solidFill>
                      <a:schemeClr val="bg1">
                        <a:lumMod val="85000"/>
                      </a:schemeClr>
                    </a:solidFill>
                  </a:tcPr>
                </a:tc>
                <a:extLst>
                  <a:ext uri="{0D108BD9-81ED-4DB2-BD59-A6C34878D82A}">
                    <a16:rowId xmlns:a16="http://schemas.microsoft.com/office/drawing/2014/main" val="10003"/>
                  </a:ext>
                </a:extLst>
              </a:tr>
              <a:tr h="501209">
                <a:tc>
                  <a:txBody>
                    <a:bodyPr/>
                    <a:lstStyle/>
                    <a:p>
                      <a:pPr marL="285750" indent="-285750">
                        <a:buSzPct val="125000"/>
                        <a:buFont typeface="Wingdings" charset="2"/>
                        <a:buChar char="ü"/>
                      </a:pPr>
                      <a:r>
                        <a:rPr lang="en-US" sz="1400" b="1" dirty="0">
                          <a:latin typeface="Arial" charset="0"/>
                          <a:ea typeface="Arial" charset="0"/>
                          <a:cs typeface="Arial" charset="0"/>
                        </a:rPr>
                        <a:t>Conduct a thorough history </a:t>
                      </a:r>
                      <a:r>
                        <a:rPr lang="en-US" sz="1400" dirty="0">
                          <a:latin typeface="Arial" charset="0"/>
                          <a:ea typeface="Arial" charset="0"/>
                          <a:cs typeface="Arial" charset="0"/>
                        </a:rPr>
                        <a:t>and physical examination</a:t>
                      </a:r>
                    </a:p>
                  </a:txBody>
                  <a:tcPr marT="91440" marB="91440">
                    <a:solidFill>
                      <a:schemeClr val="bg1"/>
                    </a:solidFill>
                  </a:tcPr>
                </a:tc>
                <a:extLst>
                  <a:ext uri="{0D108BD9-81ED-4DB2-BD59-A6C34878D82A}">
                    <a16:rowId xmlns:a16="http://schemas.microsoft.com/office/drawing/2014/main" val="10004"/>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Set</a:t>
                      </a:r>
                      <a:r>
                        <a:rPr lang="en-US" sz="1400" dirty="0">
                          <a:latin typeface="Arial" charset="0"/>
                          <a:ea typeface="Arial" charset="0"/>
                          <a:cs typeface="Arial" charset="0"/>
                        </a:rPr>
                        <a:t> a visit agenda</a:t>
                      </a:r>
                    </a:p>
                  </a:txBody>
                  <a:tcPr marT="91440" marB="91440">
                    <a:solidFill>
                      <a:schemeClr val="bg1">
                        <a:lumMod val="85000"/>
                      </a:schemeClr>
                    </a:solidFill>
                  </a:tcPr>
                </a:tc>
                <a:extLst>
                  <a:ext uri="{0D108BD9-81ED-4DB2-BD59-A6C34878D82A}">
                    <a16:rowId xmlns:a16="http://schemas.microsoft.com/office/drawing/2014/main" val="10005"/>
                  </a:ext>
                </a:extLst>
              </a:tr>
              <a:tr h="362391">
                <a:tc>
                  <a:txBody>
                    <a:bodyPr/>
                    <a:lstStyle/>
                    <a:p>
                      <a:pPr marL="285750" indent="-285750">
                        <a:buSzPct val="125000"/>
                        <a:buFont typeface="Wingdings" charset="2"/>
                        <a:buChar char="ü"/>
                      </a:pPr>
                      <a:r>
                        <a:rPr lang="en-US" sz="1400" b="1" dirty="0">
                          <a:latin typeface="Arial" charset="0"/>
                          <a:ea typeface="Arial" charset="0"/>
                          <a:cs typeface="Arial" charset="0"/>
                        </a:rPr>
                        <a:t>Know patients </a:t>
                      </a:r>
                      <a:r>
                        <a:rPr lang="en-US" sz="1400" dirty="0">
                          <a:latin typeface="Arial" charset="0"/>
                          <a:ea typeface="Arial" charset="0"/>
                          <a:cs typeface="Arial" charset="0"/>
                        </a:rPr>
                        <a:t>and their history, and read prior notes </a:t>
                      </a:r>
                    </a:p>
                  </a:txBody>
                  <a:tcPr marT="91440" marB="91440">
                    <a:solidFill>
                      <a:schemeClr val="bg1"/>
                    </a:solidFill>
                  </a:tcPr>
                </a:tc>
                <a:extLst>
                  <a:ext uri="{0D108BD9-81ED-4DB2-BD59-A6C34878D82A}">
                    <a16:rowId xmlns:a16="http://schemas.microsoft.com/office/drawing/2014/main" val="10006"/>
                  </a:ext>
                </a:extLst>
              </a:tr>
              <a:tr h="0">
                <a:tc>
                  <a:txBody>
                    <a:bodyPr/>
                    <a:lstStyle/>
                    <a:p>
                      <a:pPr marL="285750" indent="-285750">
                        <a:buSzPct val="125000"/>
                        <a:buFont typeface="Wingdings" charset="2"/>
                        <a:buChar char="ü"/>
                      </a:pPr>
                      <a:r>
                        <a:rPr lang="en-US" sz="1400" b="1" dirty="0">
                          <a:latin typeface="Arial" charset="0"/>
                          <a:ea typeface="Arial" charset="0"/>
                          <a:cs typeface="Arial" charset="0"/>
                        </a:rPr>
                        <a:t>Integrate "pre-work" </a:t>
                      </a:r>
                      <a:r>
                        <a:rPr lang="en-US" sz="1400" dirty="0">
                          <a:latin typeface="Arial" charset="0"/>
                          <a:ea typeface="Arial" charset="0"/>
                          <a:cs typeface="Arial" charset="0"/>
                        </a:rPr>
                        <a:t>for patients (e.g. symptoms; history of present illness; labs)</a:t>
                      </a:r>
                    </a:p>
                  </a:txBody>
                  <a:tcPr marT="91440" marB="91440">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4" name="Picture 12" descr="Person with a mask, stethoscope, and clipboard, representing a clinician">
            <a:extLst>
              <a:ext uri="{FF2B5EF4-FFF2-40B4-BE49-F238E27FC236}">
                <a16:creationId xmlns:a16="http://schemas.microsoft.com/office/drawing/2014/main" id="{557C1EFD-2F61-4AE6-9983-A6E015CDCEF5}"/>
              </a:ext>
            </a:extLst>
          </p:cNvPr>
          <p:cNvPicPr>
            <a:picLocks noChangeAspect="1"/>
          </p:cNvPicPr>
          <p:nvPr/>
        </p:nvPicPr>
        <p:blipFill rotWithShape="1">
          <a:blip r:embed="rId3"/>
          <a:srcRect l="74105" r="-211" b="-211"/>
          <a:stretch/>
        </p:blipFill>
        <p:spPr>
          <a:xfrm>
            <a:off x="8222673" y="2854036"/>
            <a:ext cx="935485" cy="3591794"/>
          </a:xfrm>
          <a:prstGeom prst="rect">
            <a:avLst/>
          </a:prstGeom>
        </p:spPr>
      </p:pic>
    </p:spTree>
    <p:extLst>
      <p:ext uri="{BB962C8B-B14F-4D97-AF65-F5344CB8AC3E}">
        <p14:creationId xmlns:p14="http://schemas.microsoft.com/office/powerpoint/2010/main" val="158624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01FB-E3AA-4A6B-AF36-F3C03EC18FCC}"/>
              </a:ext>
            </a:extLst>
          </p:cNvPr>
          <p:cNvSpPr>
            <a:spLocks noGrp="1"/>
          </p:cNvSpPr>
          <p:nvPr>
            <p:ph type="title"/>
          </p:nvPr>
        </p:nvSpPr>
        <p:spPr>
          <a:xfrm>
            <a:off x="0" y="274638"/>
            <a:ext cx="8991600" cy="1143000"/>
          </a:xfrm>
        </p:spPr>
        <p:txBody>
          <a:bodyPr>
            <a:normAutofit/>
          </a:bodyPr>
          <a:lstStyle/>
          <a:p>
            <a:r>
              <a:rPr lang="en-US"/>
              <a:t>Toolkit Strategies</a:t>
            </a:r>
          </a:p>
        </p:txBody>
      </p:sp>
      <p:pic>
        <p:nvPicPr>
          <p:cNvPr id="4" name="Picture 8">
            <a:extLst>
              <a:ext uri="{FF2B5EF4-FFF2-40B4-BE49-F238E27FC236}">
                <a16:creationId xmlns:a16="http://schemas.microsoft.com/office/drawing/2014/main" id="{374EE06A-1B67-4003-8BEF-69F1229C93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99" y="1874044"/>
            <a:ext cx="895350" cy="890588"/>
          </a:xfrm>
          <a:prstGeom prst="rect">
            <a:avLst/>
          </a:prstGeom>
        </p:spPr>
      </p:pic>
      <p:sp>
        <p:nvSpPr>
          <p:cNvPr id="5" name="Text Placeholder 4">
            <a:extLst>
              <a:ext uri="{FF2B5EF4-FFF2-40B4-BE49-F238E27FC236}">
                <a16:creationId xmlns:a16="http://schemas.microsoft.com/office/drawing/2014/main" id="{B91BD119-2674-48AB-804B-B12D338BEAEF}"/>
              </a:ext>
            </a:extLst>
          </p:cNvPr>
          <p:cNvSpPr>
            <a:spLocks noGrp="1"/>
          </p:cNvSpPr>
          <p:nvPr>
            <p:ph type="body" idx="1"/>
          </p:nvPr>
        </p:nvSpPr>
        <p:spPr>
          <a:xfrm>
            <a:off x="897356" y="1919288"/>
            <a:ext cx="3712994" cy="915474"/>
          </a:xfrm>
        </p:spPr>
        <p:txBody>
          <a:bodyPr>
            <a:noAutofit/>
          </a:bodyPr>
          <a:lstStyle/>
          <a:p>
            <a:pPr algn="ctr"/>
            <a:r>
              <a:rPr lang="en-US" sz="2800" dirty="0"/>
              <a:t>60 Seconds </a:t>
            </a:r>
            <a:r>
              <a:rPr lang="en-US" sz="2800" dirty="0">
                <a:solidFill>
                  <a:srgbClr val="000000"/>
                </a:solidFill>
              </a:rPr>
              <a:t>To</a:t>
            </a:r>
            <a:r>
              <a:rPr lang="en-US" sz="2800" dirty="0"/>
              <a:t> Improve Diagnostic Safety</a:t>
            </a:r>
          </a:p>
        </p:txBody>
      </p:sp>
      <p:pic>
        <p:nvPicPr>
          <p:cNvPr id="8" name="Content Placeholder 7" descr="One minute Watch icon.">
            <a:extLst>
              <a:ext uri="{FF2B5EF4-FFF2-40B4-BE49-F238E27FC236}">
                <a16:creationId xmlns:a16="http://schemas.microsoft.com/office/drawing/2014/main" id="{2B3C56AD-6496-4F99-863D-BDACCA27FEF6}"/>
              </a:ext>
            </a:extLst>
          </p:cNvPr>
          <p:cNvPicPr>
            <a:picLocks noGrp="1" noChangeAspect="1"/>
          </p:cNvPicPr>
          <p:nvPr>
            <p:ph sz="quarter" idx="4"/>
          </p:nvPr>
        </p:nvPicPr>
        <p:blipFill>
          <a:blip r:embed="rId4"/>
          <a:stretch>
            <a:fillRect/>
          </a:stretch>
        </p:blipFill>
        <p:spPr>
          <a:xfrm>
            <a:off x="943949" y="2819986"/>
            <a:ext cx="2844845" cy="2844845"/>
          </a:xfrm>
          <a:prstGeom prst="rect">
            <a:avLst/>
          </a:prstGeom>
          <a:noFill/>
        </p:spPr>
      </p:pic>
      <p:pic>
        <p:nvPicPr>
          <p:cNvPr id="3" name="Picture 3">
            <a:extLst>
              <a:ext uri="{FF2B5EF4-FFF2-40B4-BE49-F238E27FC236}">
                <a16:creationId xmlns:a16="http://schemas.microsoft.com/office/drawing/2014/main" id="{8C2E76B4-E21F-45CD-B7E0-DE16B0E9C03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10350" y="1874044"/>
            <a:ext cx="885825" cy="885825"/>
          </a:xfrm>
          <a:prstGeom prst="rect">
            <a:avLst/>
          </a:prstGeom>
        </p:spPr>
      </p:pic>
      <p:sp>
        <p:nvSpPr>
          <p:cNvPr id="6" name="Text Placeholder 5">
            <a:extLst>
              <a:ext uri="{FF2B5EF4-FFF2-40B4-BE49-F238E27FC236}">
                <a16:creationId xmlns:a16="http://schemas.microsoft.com/office/drawing/2014/main" id="{98F68566-F52D-40BB-AE45-5878787AE432}"/>
              </a:ext>
            </a:extLst>
          </p:cNvPr>
          <p:cNvSpPr>
            <a:spLocks noGrp="1"/>
          </p:cNvSpPr>
          <p:nvPr>
            <p:ph type="body" sz="quarter" idx="3"/>
          </p:nvPr>
        </p:nvSpPr>
        <p:spPr>
          <a:xfrm>
            <a:off x="5496653" y="1919288"/>
            <a:ext cx="3298825" cy="609600"/>
          </a:xfrm>
        </p:spPr>
        <p:txBody>
          <a:bodyPr>
            <a:normAutofit fontScale="92500"/>
          </a:bodyPr>
          <a:lstStyle/>
          <a:p>
            <a:pPr algn="ctr"/>
            <a:r>
              <a:rPr lang="en-US" sz="2800" dirty="0"/>
              <a:t>Be The Expert On You</a:t>
            </a:r>
          </a:p>
        </p:txBody>
      </p:sp>
      <p:pic>
        <p:nvPicPr>
          <p:cNvPr id="7" name="Picture 6" descr="Patient survey form titled Be the expert on you, screenshot.">
            <a:extLst>
              <a:ext uri="{FF2B5EF4-FFF2-40B4-BE49-F238E27FC236}">
                <a16:creationId xmlns:a16="http://schemas.microsoft.com/office/drawing/2014/main" id="{F9F2630F-1500-4E22-9CE1-DC8262E9D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6175" y="2574132"/>
            <a:ext cx="2649681" cy="3429000"/>
          </a:xfrm>
          <a:prstGeom prst="rect">
            <a:avLst/>
          </a:prstGeom>
        </p:spPr>
      </p:pic>
    </p:spTree>
    <p:extLst>
      <p:ext uri="{BB962C8B-B14F-4D97-AF65-F5344CB8AC3E}">
        <p14:creationId xmlns:p14="http://schemas.microsoft.com/office/powerpoint/2010/main" val="389501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89231"/>
          </a:xfrm>
        </p:spPr>
        <p:txBody>
          <a:bodyPr anchor="ctr">
            <a:normAutofit fontScale="90000"/>
          </a:bodyPr>
          <a:lstStyle/>
          <a:p>
            <a:r>
              <a:rPr lang="en-US" dirty="0">
                <a:latin typeface="Arial"/>
                <a:cs typeface="Arial"/>
              </a:rPr>
              <a:t>The Be The Expert On You Strategy</a:t>
            </a:r>
            <a:endParaRPr lang="en-US" dirty="0"/>
          </a:p>
        </p:txBody>
      </p:sp>
      <p:sp>
        <p:nvSpPr>
          <p:cNvPr id="3" name="Rectangle 2">
            <a:extLst>
              <a:ext uri="{FF2B5EF4-FFF2-40B4-BE49-F238E27FC236}">
                <a16:creationId xmlns:a16="http://schemas.microsoft.com/office/drawing/2014/main" id="{1305EEA7-6346-4000-AF88-BA78DCDE1D4D}"/>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B054D3E9-B72D-4E1E-B156-B77C65B23E6E}"/>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0CDB74AD-89D9-44CC-AA52-DF3C5026B82D}"/>
              </a:ext>
              <a:ext uri="{C183D7F6-B498-43B3-948B-1728B52AA6E4}">
                <adec:decorative xmlns:adec="http://schemas.microsoft.com/office/drawing/2017/decorative" val="1"/>
              </a:ext>
            </a:extLst>
          </p:cNvPr>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7" name="Picture 3">
            <a:extLst>
              <a:ext uri="{FF2B5EF4-FFF2-40B4-BE49-F238E27FC236}">
                <a16:creationId xmlns:a16="http://schemas.microsoft.com/office/drawing/2014/main" id="{39F54C26-98FC-4A2E-A42B-DDCBB0FED3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855" y="1005743"/>
            <a:ext cx="1613987" cy="1613987"/>
          </a:xfrm>
          <a:prstGeom prst="rect">
            <a:avLst/>
          </a:prstGeom>
        </p:spPr>
      </p:pic>
      <p:pic>
        <p:nvPicPr>
          <p:cNvPr id="5" name="Picture 4" descr="Patient survey form titled Be the expert on you, screenshot.">
            <a:extLst>
              <a:ext uri="{FF2B5EF4-FFF2-40B4-BE49-F238E27FC236}">
                <a16:creationId xmlns:a16="http://schemas.microsoft.com/office/drawing/2014/main" id="{B7780782-1068-45D7-A4DB-07E8D82FF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121" y="1057861"/>
            <a:ext cx="4321757" cy="55928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ABED-701C-4200-B042-B33F01569630}"/>
              </a:ext>
            </a:extLst>
          </p:cNvPr>
          <p:cNvSpPr>
            <a:spLocks noGrp="1"/>
          </p:cNvSpPr>
          <p:nvPr>
            <p:ph type="title"/>
          </p:nvPr>
        </p:nvSpPr>
        <p:spPr>
          <a:xfrm>
            <a:off x="135385" y="0"/>
            <a:ext cx="8828842" cy="889951"/>
          </a:xfrm>
        </p:spPr>
        <p:txBody>
          <a:bodyPr>
            <a:noAutofit/>
          </a:bodyPr>
          <a:lstStyle/>
          <a:p>
            <a:r>
              <a:rPr lang="en-US" sz="3200" dirty="0">
                <a:latin typeface="Arial"/>
                <a:cs typeface="Arial"/>
              </a:rPr>
              <a:t>60 Seconds To Improve Diagnostic Safety</a:t>
            </a:r>
            <a:endParaRPr lang="en-US" sz="3200" dirty="0"/>
          </a:p>
        </p:txBody>
      </p:sp>
      <p:pic>
        <p:nvPicPr>
          <p:cNvPr id="7" name="Picture 8">
            <a:extLst>
              <a:ext uri="{FF2B5EF4-FFF2-40B4-BE49-F238E27FC236}">
                <a16:creationId xmlns:a16="http://schemas.microsoft.com/office/drawing/2014/main" id="{FCCB71A9-A6DA-492E-B7D5-CC9D53488B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478" y="1143000"/>
            <a:ext cx="1622617" cy="1613987"/>
          </a:xfrm>
          <a:prstGeom prst="rect">
            <a:avLst/>
          </a:prstGeom>
        </p:spPr>
      </p:pic>
      <p:pic>
        <p:nvPicPr>
          <p:cNvPr id="4" name="Picture 7" descr="A patient talking to a clinician.">
            <a:extLst>
              <a:ext uri="{FF2B5EF4-FFF2-40B4-BE49-F238E27FC236}">
                <a16:creationId xmlns:a16="http://schemas.microsoft.com/office/drawing/2014/main" id="{7517536C-38AF-4B4B-AAA5-0D8752A8CC9E}"/>
              </a:ext>
            </a:extLst>
          </p:cNvPr>
          <p:cNvPicPr>
            <a:picLocks noChangeAspect="1"/>
          </p:cNvPicPr>
          <p:nvPr/>
        </p:nvPicPr>
        <p:blipFill>
          <a:blip r:embed="rId4"/>
          <a:stretch>
            <a:fillRect/>
          </a:stretch>
        </p:blipFill>
        <p:spPr>
          <a:xfrm>
            <a:off x="1592179" y="1676400"/>
            <a:ext cx="4038600" cy="4038600"/>
          </a:xfrm>
          <a:prstGeom prst="rect">
            <a:avLst/>
          </a:prstGeom>
        </p:spPr>
      </p:pic>
      <p:pic>
        <p:nvPicPr>
          <p:cNvPr id="5" name="Picture 6" descr="Watch icon.&#10;">
            <a:extLst>
              <a:ext uri="{FF2B5EF4-FFF2-40B4-BE49-F238E27FC236}">
                <a16:creationId xmlns:a16="http://schemas.microsoft.com/office/drawing/2014/main" id="{15D5F91A-2C13-4AA6-AE3C-DADFC5852826}"/>
              </a:ext>
            </a:extLst>
          </p:cNvPr>
          <p:cNvPicPr>
            <a:picLocks noChangeAspect="1"/>
          </p:cNvPicPr>
          <p:nvPr/>
        </p:nvPicPr>
        <p:blipFill>
          <a:blip r:embed="rId5"/>
          <a:stretch>
            <a:fillRect/>
          </a:stretch>
        </p:blipFill>
        <p:spPr>
          <a:xfrm>
            <a:off x="4925627" y="1828800"/>
            <a:ext cx="4038600" cy="4038600"/>
          </a:xfrm>
          <a:prstGeom prst="rect">
            <a:avLst/>
          </a:prstGeom>
        </p:spPr>
      </p:pic>
    </p:spTree>
    <p:extLst>
      <p:ext uri="{BB962C8B-B14F-4D97-AF65-F5344CB8AC3E}">
        <p14:creationId xmlns:p14="http://schemas.microsoft.com/office/powerpoint/2010/main" val="273216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D7EF-9462-48F0-B904-A3301C04F591}"/>
              </a:ext>
            </a:extLst>
          </p:cNvPr>
          <p:cNvSpPr>
            <a:spLocks noGrp="1"/>
          </p:cNvSpPr>
          <p:nvPr>
            <p:ph type="title"/>
          </p:nvPr>
        </p:nvSpPr>
        <p:spPr/>
        <p:txBody>
          <a:bodyPr>
            <a:normAutofit/>
          </a:bodyPr>
          <a:lstStyle/>
          <a:p>
            <a:r>
              <a:rPr lang="en-US">
                <a:latin typeface="Arial"/>
                <a:cs typeface="Arial"/>
              </a:rPr>
              <a:t>What should we expect?</a:t>
            </a:r>
          </a:p>
        </p:txBody>
      </p:sp>
      <p:sp>
        <p:nvSpPr>
          <p:cNvPr id="14" name="TextBox 13">
            <a:extLst>
              <a:ext uri="{FF2B5EF4-FFF2-40B4-BE49-F238E27FC236}">
                <a16:creationId xmlns:a16="http://schemas.microsoft.com/office/drawing/2014/main" id="{22A761C2-70F5-4829-A9D0-1190AABC880E}"/>
              </a:ext>
            </a:extLst>
          </p:cNvPr>
          <p:cNvSpPr txBox="1"/>
          <p:nvPr/>
        </p:nvSpPr>
        <p:spPr>
          <a:xfrm>
            <a:off x="139615" y="2049729"/>
            <a:ext cx="122431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Improved relationships with patients leading to improved experience and safety</a:t>
            </a:r>
            <a:r>
              <a:rPr lang="en-US" sz="1200" dirty="0">
                <a:solidFill>
                  <a:srgbClr val="444444"/>
                </a:solidFill>
                <a:latin typeface="Arial"/>
                <a:cs typeface="Arial"/>
              </a:rPr>
              <a:t>​</a:t>
            </a:r>
          </a:p>
        </p:txBody>
      </p:sp>
      <p:pic>
        <p:nvPicPr>
          <p:cNvPr id="5" name="Picture 5" descr="A clinician examining a patient.">
            <a:extLst>
              <a:ext uri="{FF2B5EF4-FFF2-40B4-BE49-F238E27FC236}">
                <a16:creationId xmlns:a16="http://schemas.microsoft.com/office/drawing/2014/main" id="{EE3831A0-2DE8-4ED4-96D7-D71D03506E9C}"/>
              </a:ext>
            </a:extLst>
          </p:cNvPr>
          <p:cNvPicPr>
            <a:picLocks noChangeAspect="1"/>
          </p:cNvPicPr>
          <p:nvPr/>
        </p:nvPicPr>
        <p:blipFill>
          <a:blip r:embed="rId3"/>
          <a:stretch>
            <a:fillRect/>
          </a:stretch>
        </p:blipFill>
        <p:spPr>
          <a:xfrm>
            <a:off x="1352550" y="1462406"/>
            <a:ext cx="2743200" cy="2744114"/>
          </a:xfrm>
          <a:prstGeom prst="rect">
            <a:avLst/>
          </a:prstGeom>
          <a:ln>
            <a:noFill/>
          </a:ln>
        </p:spPr>
      </p:pic>
      <p:sp>
        <p:nvSpPr>
          <p:cNvPr id="16" name="TextBox 15">
            <a:extLst>
              <a:ext uri="{FF2B5EF4-FFF2-40B4-BE49-F238E27FC236}">
                <a16:creationId xmlns:a16="http://schemas.microsoft.com/office/drawing/2014/main" id="{26DC4339-89B0-495B-89E5-30181C27D342}"/>
              </a:ext>
            </a:extLst>
          </p:cNvPr>
          <p:cNvSpPr txBox="1"/>
          <p:nvPr/>
        </p:nvSpPr>
        <p:spPr>
          <a:xfrm>
            <a:off x="139614" y="4282031"/>
            <a:ext cx="121664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Enhanced connection and reduced </a:t>
            </a:r>
            <a:br>
              <a:rPr lang="en-US" sz="1200">
                <a:latin typeface="Arial"/>
                <a:cs typeface="Arial"/>
              </a:rPr>
            </a:br>
            <a:r>
              <a:rPr lang="en-US" sz="1200">
                <a:latin typeface="Arial"/>
                <a:cs typeface="Arial"/>
              </a:rPr>
              <a:t>technical burnout</a:t>
            </a:r>
            <a:r>
              <a:rPr lang="en-US" sz="1200">
                <a:solidFill>
                  <a:srgbClr val="444444"/>
                </a:solidFill>
                <a:latin typeface="Arial"/>
                <a:cs typeface="Arial"/>
              </a:rPr>
              <a:t>​</a:t>
            </a:r>
            <a:r>
              <a:rPr lang="en-US" sz="1200">
                <a:latin typeface="Arial"/>
                <a:cs typeface="Arial"/>
              </a:rPr>
              <a:t>​</a:t>
            </a:r>
          </a:p>
        </p:txBody>
      </p:sp>
      <p:pic>
        <p:nvPicPr>
          <p:cNvPr id="3" name="Picture 3" descr="Cartoon of a patient and clinician connected with a circle, representing the connection between patient and clinician.">
            <a:extLst>
              <a:ext uri="{FF2B5EF4-FFF2-40B4-BE49-F238E27FC236}">
                <a16:creationId xmlns:a16="http://schemas.microsoft.com/office/drawing/2014/main" id="{2C15E52B-F584-4CB3-91A9-5FD38A3C4082}"/>
              </a:ext>
            </a:extLst>
          </p:cNvPr>
          <p:cNvPicPr>
            <a:picLocks noChangeAspect="1"/>
          </p:cNvPicPr>
          <p:nvPr/>
        </p:nvPicPr>
        <p:blipFill>
          <a:blip r:embed="rId4"/>
          <a:stretch>
            <a:fillRect/>
          </a:stretch>
        </p:blipFill>
        <p:spPr>
          <a:xfrm>
            <a:off x="1352550" y="3819525"/>
            <a:ext cx="2743200" cy="2743200"/>
          </a:xfrm>
          <a:prstGeom prst="rect">
            <a:avLst/>
          </a:prstGeom>
          <a:ln>
            <a:noFill/>
          </a:ln>
        </p:spPr>
      </p:pic>
      <p:sp>
        <p:nvSpPr>
          <p:cNvPr id="18" name="TextBox 17">
            <a:extLst>
              <a:ext uri="{FF2B5EF4-FFF2-40B4-BE49-F238E27FC236}">
                <a16:creationId xmlns:a16="http://schemas.microsoft.com/office/drawing/2014/main" id="{408469EA-3CE2-47ED-AA57-22B537F33905}"/>
              </a:ext>
            </a:extLst>
          </p:cNvPr>
          <p:cNvSpPr txBox="1"/>
          <p:nvPr/>
        </p:nvSpPr>
        <p:spPr>
          <a:xfrm>
            <a:off x="7262839" y="2049729"/>
            <a:ext cx="173259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latin typeface="Arial"/>
                <a:cs typeface="Arial"/>
              </a:rPr>
              <a:t>Clear, concise,</a:t>
            </a:r>
            <a:endParaRPr lang="en-US">
              <a:latin typeface="Calibri"/>
              <a:cs typeface="Calibri"/>
            </a:endParaRPr>
          </a:p>
          <a:p>
            <a:pPr algn="r"/>
            <a:r>
              <a:rPr lang="en-US" sz="1200">
                <a:latin typeface="Arial"/>
                <a:cs typeface="Arial"/>
              </a:rPr>
              <a:t> correct, and </a:t>
            </a:r>
            <a:endParaRPr lang="en-US">
              <a:latin typeface="Calibri"/>
              <a:cs typeface="Calibri"/>
            </a:endParaRPr>
          </a:p>
          <a:p>
            <a:pPr algn="r"/>
            <a:r>
              <a:rPr lang="en-US" sz="1200">
                <a:latin typeface="Arial"/>
                <a:cs typeface="Arial"/>
              </a:rPr>
              <a:t>complete information to make diagnostic decisions</a:t>
            </a:r>
            <a:r>
              <a:rPr lang="en-US" sz="1200">
                <a:solidFill>
                  <a:srgbClr val="444444"/>
                </a:solidFill>
                <a:latin typeface="Arial"/>
                <a:cs typeface="Arial"/>
              </a:rPr>
              <a:t>​</a:t>
            </a:r>
            <a:r>
              <a:rPr lang="en-US" sz="1200">
                <a:latin typeface="Arial"/>
                <a:cs typeface="Calibri"/>
              </a:rPr>
              <a:t>​</a:t>
            </a:r>
            <a:endParaRPr lang="en-US" sz="1200">
              <a:latin typeface="Arial"/>
              <a:cs typeface="Arial"/>
            </a:endParaRPr>
          </a:p>
        </p:txBody>
      </p:sp>
      <p:pic>
        <p:nvPicPr>
          <p:cNvPr id="7" name="Picture 7" descr="Cartoon of a patient, clinician, and cell phone with conversation bubbles, representing patient-clinician communication.">
            <a:extLst>
              <a:ext uri="{FF2B5EF4-FFF2-40B4-BE49-F238E27FC236}">
                <a16:creationId xmlns:a16="http://schemas.microsoft.com/office/drawing/2014/main" id="{93084F68-D9CB-4370-982E-6A0DF3B087CE}"/>
              </a:ext>
            </a:extLst>
          </p:cNvPr>
          <p:cNvPicPr>
            <a:picLocks noChangeAspect="1"/>
          </p:cNvPicPr>
          <p:nvPr/>
        </p:nvPicPr>
        <p:blipFill>
          <a:blip r:embed="rId5"/>
          <a:stretch>
            <a:fillRect/>
          </a:stretch>
        </p:blipFill>
        <p:spPr>
          <a:xfrm>
            <a:off x="4519613" y="1534301"/>
            <a:ext cx="2743200" cy="2743200"/>
          </a:xfrm>
          <a:prstGeom prst="rect">
            <a:avLst/>
          </a:prstGeom>
          <a:ln>
            <a:noFill/>
          </a:ln>
        </p:spPr>
      </p:pic>
      <p:sp>
        <p:nvSpPr>
          <p:cNvPr id="15" name="TextBox 14">
            <a:extLst>
              <a:ext uri="{FF2B5EF4-FFF2-40B4-BE49-F238E27FC236}">
                <a16:creationId xmlns:a16="http://schemas.microsoft.com/office/drawing/2014/main" id="{36D4CFAC-104A-41B3-9D2E-F7DAC3ED7A51}"/>
              </a:ext>
            </a:extLst>
          </p:cNvPr>
          <p:cNvSpPr txBox="1"/>
          <p:nvPr/>
        </p:nvSpPr>
        <p:spPr>
          <a:xfrm>
            <a:off x="7595964" y="4282031"/>
            <a:ext cx="12243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latin typeface="Arial"/>
                <a:cs typeface="Arial"/>
              </a:rPr>
              <a:t>A return to the joy of healing</a:t>
            </a:r>
            <a:r>
              <a:rPr lang="en-US" sz="1200">
                <a:solidFill>
                  <a:srgbClr val="444444"/>
                </a:solidFill>
                <a:latin typeface="Arial"/>
                <a:cs typeface="Arial"/>
              </a:rPr>
              <a:t>​</a:t>
            </a:r>
            <a:r>
              <a:rPr lang="en-US" sz="1200">
                <a:latin typeface="Arial"/>
                <a:cs typeface="Calibri"/>
              </a:rPr>
              <a:t>​</a:t>
            </a:r>
            <a:endParaRPr lang="en-US" sz="1200">
              <a:latin typeface="Arial"/>
              <a:cs typeface="Arial"/>
            </a:endParaRPr>
          </a:p>
        </p:txBody>
      </p:sp>
      <p:pic>
        <p:nvPicPr>
          <p:cNvPr id="9" name="Picture 9" descr="Cartoon of two clinicians in white coats separated by a heart shape, representing clinician happiness.">
            <a:extLst>
              <a:ext uri="{FF2B5EF4-FFF2-40B4-BE49-F238E27FC236}">
                <a16:creationId xmlns:a16="http://schemas.microsoft.com/office/drawing/2014/main" id="{5592468A-3FF0-4395-A98D-28AA3EB88EB8}"/>
              </a:ext>
            </a:extLst>
          </p:cNvPr>
          <p:cNvPicPr>
            <a:picLocks noChangeAspect="1"/>
          </p:cNvPicPr>
          <p:nvPr/>
        </p:nvPicPr>
        <p:blipFill>
          <a:blip r:embed="rId6"/>
          <a:stretch>
            <a:fillRect/>
          </a:stretch>
        </p:blipFill>
        <p:spPr>
          <a:xfrm>
            <a:off x="4676775" y="3771900"/>
            <a:ext cx="2743200" cy="2743200"/>
          </a:xfrm>
          <a:prstGeom prst="rect">
            <a:avLst/>
          </a:prstGeom>
          <a:ln>
            <a:noFill/>
          </a:ln>
        </p:spPr>
      </p:pic>
      <p:cxnSp>
        <p:nvCxnSpPr>
          <p:cNvPr id="12" name="Straight Arrow Connector 11">
            <a:extLst>
              <a:ext uri="{FF2B5EF4-FFF2-40B4-BE49-F238E27FC236}">
                <a16:creationId xmlns:a16="http://schemas.microsoft.com/office/drawing/2014/main" id="{E02426ED-EC65-429A-B2A5-A4D4D189FE7D}"/>
              </a:ext>
              <a:ext uri="{C183D7F6-B498-43B3-948B-1728B52AA6E4}">
                <adec:decorative xmlns:adec="http://schemas.microsoft.com/office/drawing/2017/decorative" val="1"/>
              </a:ext>
            </a:extLst>
          </p:cNvPr>
          <p:cNvCxnSpPr/>
          <p:nvPr/>
        </p:nvCxnSpPr>
        <p:spPr>
          <a:xfrm>
            <a:off x="4314825" y="1933575"/>
            <a:ext cx="19050" cy="4005262"/>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574EC0-7F80-486E-A824-C1C87DBC3927}"/>
              </a:ext>
              <a:ext uri="{C183D7F6-B498-43B3-948B-1728B52AA6E4}">
                <adec:decorative xmlns:adec="http://schemas.microsoft.com/office/drawing/2017/decorative" val="1"/>
              </a:ext>
            </a:extLst>
          </p:cNvPr>
          <p:cNvCxnSpPr>
            <a:cxnSpLocks/>
          </p:cNvCxnSpPr>
          <p:nvPr/>
        </p:nvCxnSpPr>
        <p:spPr>
          <a:xfrm>
            <a:off x="1228725" y="3986212"/>
            <a:ext cx="6191250" cy="4763"/>
          </a:xfrm>
          <a:prstGeom prst="straightConnector1">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59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6E34-882C-4DC0-B438-D1B061A4BBE2}"/>
              </a:ext>
            </a:extLst>
          </p:cNvPr>
          <p:cNvSpPr>
            <a:spLocks noGrp="1"/>
          </p:cNvSpPr>
          <p:nvPr>
            <p:ph type="title"/>
          </p:nvPr>
        </p:nvSpPr>
        <p:spPr/>
        <p:txBody>
          <a:bodyPr>
            <a:normAutofit fontScale="90000"/>
          </a:bodyPr>
          <a:lstStyle/>
          <a:p>
            <a:r>
              <a:rPr lang="en-US" dirty="0">
                <a:latin typeface="Arial"/>
                <a:cs typeface="Arial"/>
              </a:rPr>
              <a:t>What Patients and Providers Are Saying</a:t>
            </a:r>
            <a:endParaRPr lang="en-US" dirty="0"/>
          </a:p>
        </p:txBody>
      </p:sp>
      <p:pic>
        <p:nvPicPr>
          <p:cNvPr id="7" name="Picture 6" descr="Patient illustration.">
            <a:extLst>
              <a:ext uri="{FF2B5EF4-FFF2-40B4-BE49-F238E27FC236}">
                <a16:creationId xmlns:a16="http://schemas.microsoft.com/office/drawing/2014/main" id="{F60B4FF2-FC9E-468B-9653-65FA8B8C5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40" y="3000963"/>
            <a:ext cx="2521741" cy="2054073"/>
          </a:xfrm>
          <a:prstGeom prst="rect">
            <a:avLst/>
          </a:prstGeom>
        </p:spPr>
      </p:pic>
      <p:sp>
        <p:nvSpPr>
          <p:cNvPr id="4" name="Speech Bubble: Rectangle with Corners Rounded 3">
            <a:extLst>
              <a:ext uri="{FF2B5EF4-FFF2-40B4-BE49-F238E27FC236}">
                <a16:creationId xmlns:a16="http://schemas.microsoft.com/office/drawing/2014/main" id="{966E42D6-0CEA-4298-98C8-D127DC01E9CB}"/>
              </a:ext>
            </a:extLst>
          </p:cNvPr>
          <p:cNvSpPr/>
          <p:nvPr/>
        </p:nvSpPr>
        <p:spPr>
          <a:xfrm>
            <a:off x="457200" y="1828800"/>
            <a:ext cx="2873202" cy="1143000"/>
          </a:xfrm>
          <a:prstGeom prst="wedgeRoundRectCallout">
            <a:avLst>
              <a:gd name="adj1" fmla="val -2746"/>
              <a:gd name="adj2" fmla="val 9380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form helped me remember why I came to the doctor and to remember other aches and pains or illnesses I have experienced in between doctor visits."</a:t>
            </a:r>
          </a:p>
        </p:txBody>
      </p:sp>
      <p:sp>
        <p:nvSpPr>
          <p:cNvPr id="14" name="Speech Bubble: Rectangle with Corners Rounded 13">
            <a:extLst>
              <a:ext uri="{FF2B5EF4-FFF2-40B4-BE49-F238E27FC236}">
                <a16:creationId xmlns:a16="http://schemas.microsoft.com/office/drawing/2014/main" id="{A97C7BE3-2DB4-469C-8981-2032160ABDA2}"/>
              </a:ext>
            </a:extLst>
          </p:cNvPr>
          <p:cNvSpPr/>
          <p:nvPr/>
        </p:nvSpPr>
        <p:spPr>
          <a:xfrm>
            <a:off x="457200" y="5166360"/>
            <a:ext cx="3075105" cy="868680"/>
          </a:xfrm>
          <a:prstGeom prst="wedgeRoundRectCallout">
            <a:avLst>
              <a:gd name="adj1" fmla="val -2746"/>
              <a:gd name="adj2" fmla="val -9750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note sheet allowed me to put things down that I am not comfortable saying out loud."</a:t>
            </a:r>
          </a:p>
        </p:txBody>
      </p:sp>
      <p:pic>
        <p:nvPicPr>
          <p:cNvPr id="5" name="Picture 4" descr="Physician illustration.">
            <a:extLst>
              <a:ext uri="{FF2B5EF4-FFF2-40B4-BE49-F238E27FC236}">
                <a16:creationId xmlns:a16="http://schemas.microsoft.com/office/drawing/2014/main" id="{38ACCE89-82F5-4D60-9476-72A660638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274" y="3056625"/>
            <a:ext cx="2477230" cy="2054073"/>
          </a:xfrm>
          <a:prstGeom prst="rect">
            <a:avLst/>
          </a:prstGeom>
        </p:spPr>
      </p:pic>
      <p:sp>
        <p:nvSpPr>
          <p:cNvPr id="13" name="Speech Bubble: Rectangle with Corners Rounded 12">
            <a:extLst>
              <a:ext uri="{FF2B5EF4-FFF2-40B4-BE49-F238E27FC236}">
                <a16:creationId xmlns:a16="http://schemas.microsoft.com/office/drawing/2014/main" id="{F05BAB88-BA50-4C5D-A6B1-7BE919288C19}"/>
              </a:ext>
            </a:extLst>
          </p:cNvPr>
          <p:cNvSpPr/>
          <p:nvPr/>
        </p:nvSpPr>
        <p:spPr>
          <a:xfrm>
            <a:off x="4206240" y="1828800"/>
            <a:ext cx="4480560" cy="1172164"/>
          </a:xfrm>
          <a:prstGeom prst="wedgeRoundRectCallout">
            <a:avLst>
              <a:gd name="adj1" fmla="val 5451"/>
              <a:gd name="adj2" fmla="val 8927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“As far as the one minute, I can say that for me it was a huge eye opener to my current practice. I didn't realize how long a minute was. [With this tool] I really was able to get information that I may not have, had I butted in, and so that's been a huge thing for me.” </a:t>
            </a:r>
          </a:p>
        </p:txBody>
      </p:sp>
      <p:sp>
        <p:nvSpPr>
          <p:cNvPr id="15" name="Speech Bubble: Rectangle with Corners Rounded 14">
            <a:extLst>
              <a:ext uri="{FF2B5EF4-FFF2-40B4-BE49-F238E27FC236}">
                <a16:creationId xmlns:a16="http://schemas.microsoft.com/office/drawing/2014/main" id="{D70576CA-D7E8-4A91-BD5D-8859039D86D7}"/>
              </a:ext>
            </a:extLst>
          </p:cNvPr>
          <p:cNvSpPr/>
          <p:nvPr/>
        </p:nvSpPr>
        <p:spPr>
          <a:xfrm>
            <a:off x="4206240" y="5166360"/>
            <a:ext cx="4480560" cy="868680"/>
          </a:xfrm>
          <a:prstGeom prst="wedgeRoundRectCallout">
            <a:avLst>
              <a:gd name="adj1" fmla="val 4161"/>
              <a:gd name="adj2" fmla="val -121402"/>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“When the note sheet and the 60 seconds are used together, it works really well. This is an enlightened approach to history taking given the growing constraints on physician's time.” </a:t>
            </a:r>
          </a:p>
        </p:txBody>
      </p:sp>
    </p:spTree>
    <p:extLst>
      <p:ext uri="{BB962C8B-B14F-4D97-AF65-F5344CB8AC3E}">
        <p14:creationId xmlns:p14="http://schemas.microsoft.com/office/powerpoint/2010/main" val="67666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5506"/>
          </a:xfrm>
        </p:spPr>
        <p:txBody>
          <a:bodyPr>
            <a:noAutofit/>
          </a:bodyPr>
          <a:lstStyle/>
          <a:p>
            <a:r>
              <a:rPr lang="en-US" sz="3200">
                <a:latin typeface="Arial"/>
                <a:cs typeface="Arial"/>
              </a:rPr>
              <a:t>Our Planning Process</a:t>
            </a:r>
            <a:endParaRPr lang="en-US"/>
          </a:p>
        </p:txBody>
      </p:sp>
      <p:pic>
        <p:nvPicPr>
          <p:cNvPr id="8" name="Content Placeholder 7" descr="Three people talking and working together, representing teamwork among the staff.">
            <a:extLst>
              <a:ext uri="{FF2B5EF4-FFF2-40B4-BE49-F238E27FC236}">
                <a16:creationId xmlns:a16="http://schemas.microsoft.com/office/drawing/2014/main" id="{8A934A50-B4A3-4AF4-B430-F7A25FE944A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215012"/>
            <a:ext cx="4390369" cy="2553799"/>
          </a:xfrm>
        </p:spPr>
      </p:pic>
      <p:pic>
        <p:nvPicPr>
          <p:cNvPr id="3" name="Picture 4" descr="Engaging Patients to Improve Diagnostic Safety Toolkit Roadmap, screenshot.">
            <a:extLst>
              <a:ext uri="{FF2B5EF4-FFF2-40B4-BE49-F238E27FC236}">
                <a16:creationId xmlns:a16="http://schemas.microsoft.com/office/drawing/2014/main" id="{5809A3B6-E0EE-4F7B-8A13-083DFBD24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2221" y="3015102"/>
            <a:ext cx="2879271" cy="3726115"/>
          </a:xfrm>
          <a:prstGeom prst="rect">
            <a:avLst/>
          </a:prstGeom>
          <a:ln w="28575">
            <a:solidFill>
              <a:schemeClr val="accent5"/>
            </a:solidFill>
          </a:ln>
        </p:spPr>
      </p:pic>
      <p:sp>
        <p:nvSpPr>
          <p:cNvPr id="4" name="Double Wave 3">
            <a:extLst>
              <a:ext uri="{FF2B5EF4-FFF2-40B4-BE49-F238E27FC236}">
                <a16:creationId xmlns:a16="http://schemas.microsoft.com/office/drawing/2014/main" id="{2B827AB4-099D-460C-A894-F899F46891AE}"/>
              </a:ext>
            </a:extLst>
          </p:cNvPr>
          <p:cNvSpPr/>
          <p:nvPr/>
        </p:nvSpPr>
        <p:spPr>
          <a:xfrm>
            <a:off x="5751095" y="1112227"/>
            <a:ext cx="3077595" cy="1592717"/>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algn="ctr">
              <a:spcBef>
                <a:spcPct val="20000"/>
              </a:spcBef>
            </a:pPr>
            <a:r>
              <a:rPr lang="en-US" b="1" i="1" dirty="0">
                <a:ea typeface="+mn-lt"/>
                <a:cs typeface="+mn-lt"/>
              </a:rPr>
              <a:t>Customize this slide to match your practice's </a:t>
            </a:r>
            <a:br>
              <a:rPr lang="en-US" b="1" i="1" dirty="0">
                <a:ea typeface="+mn-lt"/>
                <a:cs typeface="+mn-lt"/>
              </a:rPr>
            </a:br>
            <a:r>
              <a:rPr lang="en-US" b="1" i="1" dirty="0">
                <a:ea typeface="+mn-lt"/>
                <a:cs typeface="+mn-lt"/>
              </a:rPr>
              <a:t>implementation strategy.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4231</Words>
  <Application>Microsoft Office PowerPoint</Application>
  <PresentationFormat>On-screen Show (4:3)</PresentationFormat>
  <Paragraphs>236</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Times New Roman</vt:lpstr>
      <vt:lpstr>Wingdings</vt:lpstr>
      <vt:lpstr>PatientSafetyPage1</vt:lpstr>
      <vt:lpstr>PatientSafetyPage2+</vt:lpstr>
      <vt:lpstr>Engaging Patients To Improve Diagnostic Safety</vt:lpstr>
      <vt:lpstr>Diagnostic Errors Are a  Big Challenge</vt:lpstr>
      <vt:lpstr>How can we improve diagnostic safety?</vt:lpstr>
      <vt:lpstr>Toolkit Strategies</vt:lpstr>
      <vt:lpstr>The Be The Expert On You Strategy</vt:lpstr>
      <vt:lpstr>60 Seconds To Improve Diagnostic Safety</vt:lpstr>
      <vt:lpstr>What should we expect?</vt:lpstr>
      <vt:lpstr>What Patients and Providers Are Saying</vt:lpstr>
      <vt:lpstr>Our Planning Process</vt:lpstr>
      <vt:lpstr>How it will work in our practice</vt:lpstr>
      <vt:lpstr>Sample Workflow: Be The Expert On You Note Sheet</vt:lpstr>
      <vt:lpstr>Sample Workflow: After the Visit</vt:lpstr>
      <vt:lpstr>Our Site’s Workflow</vt:lpstr>
      <vt:lpstr>How are we measuring Impact?</vt:lpstr>
      <vt:lpstr>Next Steps</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Co-producing a Diagnosis</dc:title>
  <dc:creator>Kelly Smith</dc:creator>
  <cp:lastModifiedBy>Bonnett, Doreen (AHRQ/OC)</cp:lastModifiedBy>
  <cp:revision>396</cp:revision>
  <dcterms:created xsi:type="dcterms:W3CDTF">2020-04-06T22:00:44Z</dcterms:created>
  <dcterms:modified xsi:type="dcterms:W3CDTF">2021-08-24T19:18:21Z</dcterms:modified>
</cp:coreProperties>
</file>