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92" r:id="rId3"/>
    <p:sldId id="279" r:id="rId4"/>
    <p:sldId id="280" r:id="rId5"/>
    <p:sldId id="281" r:id="rId6"/>
    <p:sldId id="296" r:id="rId7"/>
    <p:sldId id="298" r:id="rId8"/>
    <p:sldId id="300" r:id="rId9"/>
    <p:sldId id="304" r:id="rId10"/>
    <p:sldId id="295" r:id="rId11"/>
    <p:sldId id="286" r:id="rId12"/>
    <p:sldId id="287" r:id="rId13"/>
    <p:sldId id="258" r:id="rId14"/>
    <p:sldId id="305" r:id="rId15"/>
    <p:sldId id="259" r:id="rId16"/>
    <p:sldId id="260" r:id="rId17"/>
    <p:sldId id="263" r:id="rId18"/>
    <p:sldId id="264" r:id="rId19"/>
    <p:sldId id="272" r:id="rId20"/>
    <p:sldId id="273" r:id="rId21"/>
    <p:sldId id="266" r:id="rId22"/>
    <p:sldId id="267" r:id="rId23"/>
    <p:sldId id="269" r:id="rId24"/>
    <p:sldId id="302" r:id="rId25"/>
    <p:sldId id="289" r:id="rId26"/>
    <p:sldId id="290" r:id="rId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gracia" initials="gg" lastIdx="2" clrIdx="0"/>
  <p:cmAuthor id="1" name="Karen Fleming-Michael" initials="KFM" lastIdx="1" clrIdx="1"/>
  <p:cmAuthor id="2" name="Gabriela Gracia"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5D64"/>
    <a:srgbClr val="009AA6"/>
    <a:srgbClr val="4F2D7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2292" autoAdjust="0"/>
    <p:restoredTop sz="96602" autoAdjust="0"/>
  </p:normalViewPr>
  <p:slideViewPr>
    <p:cSldViewPr>
      <p:cViewPr>
        <p:scale>
          <a:sx n="80" d="100"/>
          <a:sy n="80" d="100"/>
        </p:scale>
        <p:origin x="-706" y="-149"/>
      </p:cViewPr>
      <p:guideLst>
        <p:guide orient="horz" pos="1152"/>
        <p:guide pos="8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1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1440" tIns="45720" rIns="91440" bIns="45720" rtlCol="0"/>
          <a:lstStyle>
            <a:lvl1pPr algn="r">
              <a:defRPr sz="1200"/>
            </a:lvl1pPr>
          </a:lstStyle>
          <a:p>
            <a:fld id="{19EF0C6A-B983-454B-97B5-F426C7EBC305}" type="datetimeFigureOut">
              <a:rPr lang="en-US" smtClean="0"/>
              <a:pPr/>
              <a:t>3/8/2013</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1440" tIns="45720" rIns="91440" bIns="45720" rtlCol="0" anchor="b"/>
          <a:lstStyle>
            <a:lvl1pPr algn="r">
              <a:defRPr sz="1200"/>
            </a:lvl1pPr>
          </a:lstStyle>
          <a:p>
            <a:fld id="{BD3CD329-7B80-491B-9AF9-CE958648F6C4}" type="slidenum">
              <a:rPr lang="en-US" smtClean="0"/>
              <a:pPr/>
              <a:t>‹#›</a:t>
            </a:fld>
            <a:endParaRPr lang="en-US"/>
          </a:p>
        </p:txBody>
      </p:sp>
    </p:spTree>
    <p:extLst>
      <p:ext uri="{BB962C8B-B14F-4D97-AF65-F5344CB8AC3E}">
        <p14:creationId xmlns="" xmlns:p14="http://schemas.microsoft.com/office/powerpoint/2010/main" val="2282768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6495A0E-AEF9-40E2-8A32-172DB6133F9E}" type="datetimeFigureOut">
              <a:rPr lang="en-US"/>
              <a:pPr>
                <a:defRPr/>
              </a:pPr>
              <a:t>3/8/2013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8"/>
            <a:ext cx="3037840" cy="46482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A83DEFD-630E-418A-915A-D626BEBE4ED0}" type="slidenum">
              <a:rPr lang="en-US"/>
              <a:pPr>
                <a:defRPr/>
              </a:pPr>
              <a:t>‹#›</a:t>
            </a:fld>
            <a:endParaRPr lang="en-US"/>
          </a:p>
        </p:txBody>
      </p:sp>
    </p:spTree>
    <p:extLst>
      <p:ext uri="{BB962C8B-B14F-4D97-AF65-F5344CB8AC3E}">
        <p14:creationId xmlns="" xmlns:p14="http://schemas.microsoft.com/office/powerpoint/2010/main" val="2145102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F5F75D-6F12-4289-9333-2FF5E8F21B90}"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8416CB-262F-4894-86D6-19235BAF6F27}" type="slidenum">
              <a:rPr lang="en-US"/>
              <a:pPr fontAlgn="base">
                <a:spcBef>
                  <a:spcPct val="0"/>
                </a:spcBef>
                <a:spcAft>
                  <a:spcPct val="0"/>
                </a:spcAft>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AB9407-4E63-4707-9054-89F6CEEB06E0}" type="slidenum">
              <a:rPr lang="en-US"/>
              <a:pPr fontAlgn="base">
                <a:spcBef>
                  <a:spcPct val="0"/>
                </a:spcBef>
                <a:spcAft>
                  <a:spcPct val="0"/>
                </a:spcAft>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6973EE-575A-4392-B057-94AF289D9FF5}" type="slidenum">
              <a:rPr lang="en-US"/>
              <a:pPr fontAlgn="base">
                <a:spcBef>
                  <a:spcPct val="0"/>
                </a:spcBef>
                <a:spcAft>
                  <a:spcPct val="0"/>
                </a:spcAft>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559A80-B032-4BEF-9840-3BAB9C4A2AE5}" type="slidenum">
              <a:rPr lang="en-US"/>
              <a:pPr fontAlgn="base">
                <a:spcBef>
                  <a:spcPct val="0"/>
                </a:spcBef>
                <a:spcAft>
                  <a:spcPct val="0"/>
                </a:spcAft>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1B0E94-3936-46A1-996F-EB8BBB87690A}" type="slidenum">
              <a:rPr lang="en-US"/>
              <a:pPr fontAlgn="base">
                <a:spcBef>
                  <a:spcPct val="0"/>
                </a:spcBef>
                <a:spcAft>
                  <a:spcPct val="0"/>
                </a:spcAft>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88A947-E3F0-45F1-A1DE-63219416B611}" type="slidenum">
              <a:rPr lang="en-US"/>
              <a:pPr fontAlgn="base">
                <a:spcBef>
                  <a:spcPct val="0"/>
                </a:spcBef>
                <a:spcAft>
                  <a:spcPct val="0"/>
                </a:spcAft>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06EDC1-C933-4C0D-9A0C-02447BBF28AC}" type="slidenum">
              <a:rPr lang="en-US"/>
              <a:pPr fontAlgn="base">
                <a:spcBef>
                  <a:spcPct val="0"/>
                </a:spcBef>
                <a:spcAft>
                  <a:spcPct val="0"/>
                </a:spcAft>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2B979E-0CA1-469C-B5A4-9E8CA438F386}" type="slidenum">
              <a:rPr lang="en-US"/>
              <a:pPr fontAlgn="base">
                <a:spcBef>
                  <a:spcPct val="0"/>
                </a:spcBef>
                <a:spcAft>
                  <a:spcPct val="0"/>
                </a:spcAft>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650968-929D-44FD-95E2-0F38313C681C}" type="slidenum">
              <a:rPr lang="en-US"/>
              <a:pPr fontAlgn="base">
                <a:spcBef>
                  <a:spcPct val="0"/>
                </a:spcBef>
                <a:spcAft>
                  <a:spcPct val="0"/>
                </a:spcAft>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B10AB8-458A-4B3A-A28D-ABF8617B86CB}" type="slidenum">
              <a:rPr lang="en-US"/>
              <a:pPr fontAlgn="base">
                <a:spcBef>
                  <a:spcPct val="0"/>
                </a:spcBef>
                <a:spcAft>
                  <a:spcPct val="0"/>
                </a:spcAft>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24E9AC-9BB5-4927-8A0B-C81EBFB9849F}"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6C0BC8-E045-4155-BEE4-E1096AD4F427}" type="slidenum">
              <a:rPr lang="en-US"/>
              <a:pPr fontAlgn="base">
                <a:spcBef>
                  <a:spcPct val="0"/>
                </a:spcBef>
                <a:spcAft>
                  <a:spcPct val="0"/>
                </a:spcAft>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84A844-4A02-4969-AF4F-60207C070815}" type="slidenum">
              <a:rPr lang="en-US"/>
              <a:pPr fontAlgn="base">
                <a:spcBef>
                  <a:spcPct val="0"/>
                </a:spcBef>
                <a:spcAft>
                  <a:spcPct val="0"/>
                </a:spcAft>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pPr marL="224325" indent="-224325">
              <a:buFontTx/>
              <a:buAutoNum type="arabicPeriod"/>
            </a:pPr>
            <a:r>
              <a:rPr lang="en-US" dirty="0" smtClean="0"/>
              <a:t>Complete </a:t>
            </a:r>
          </a:p>
          <a:p>
            <a:pPr marL="224325" indent="-224325">
              <a:buFont typeface="Calibri" pitchFamily="34" charset="0"/>
              <a:buChar char="–"/>
            </a:pPr>
            <a:r>
              <a:rPr lang="en-US" dirty="0" smtClean="0"/>
              <a:t>Communicate all relevant information</a:t>
            </a:r>
          </a:p>
          <a:p>
            <a:pPr marL="224325" indent="-224325"/>
            <a:r>
              <a:rPr lang="en-US" dirty="0" smtClean="0"/>
              <a:t>2. Clear</a:t>
            </a:r>
          </a:p>
          <a:p>
            <a:pPr marL="224325" indent="-224325">
              <a:buFont typeface="Calibri" pitchFamily="34" charset="0"/>
              <a:buChar char="–"/>
            </a:pPr>
            <a:r>
              <a:rPr lang="en-US" dirty="0" smtClean="0"/>
              <a:t>Convey information that is plainly understood</a:t>
            </a:r>
          </a:p>
          <a:p>
            <a:pPr marL="224325" indent="-224325"/>
            <a:r>
              <a:rPr lang="en-US" dirty="0" smtClean="0"/>
              <a:t>3. Brief</a:t>
            </a:r>
          </a:p>
          <a:p>
            <a:pPr marL="224325" indent="-224325">
              <a:buFont typeface="Calibri" pitchFamily="34" charset="0"/>
              <a:buChar char="–"/>
            </a:pPr>
            <a:r>
              <a:rPr lang="en-US" dirty="0" smtClean="0"/>
              <a:t>Communicate the information in a concise manner</a:t>
            </a:r>
          </a:p>
          <a:p>
            <a:pPr marL="224325" indent="-224325"/>
            <a:r>
              <a:rPr lang="en-US" dirty="0" smtClean="0"/>
              <a:t>4. Timely</a:t>
            </a:r>
          </a:p>
          <a:p>
            <a:pPr marL="224325" indent="-224325">
              <a:buFont typeface="Calibri" pitchFamily="34" charset="0"/>
              <a:buChar char="–"/>
            </a:pPr>
            <a:r>
              <a:rPr lang="en-US" dirty="0" smtClean="0"/>
              <a:t>Offer and request information in an appropriate timeframe</a:t>
            </a:r>
          </a:p>
          <a:p>
            <a:pPr marL="224325" indent="-224325">
              <a:buFont typeface="Calibri" pitchFamily="34" charset="0"/>
              <a:buChar char="–"/>
            </a:pPr>
            <a:r>
              <a:rPr lang="en-US" dirty="0" smtClean="0"/>
              <a:t>Verify authenticity</a:t>
            </a:r>
          </a:p>
          <a:p>
            <a:pPr marL="224325" indent="-224325">
              <a:buFont typeface="Calibri" pitchFamily="34" charset="0"/>
              <a:buChar char="–"/>
            </a:pPr>
            <a:r>
              <a:rPr lang="en-US" dirty="0" smtClean="0"/>
              <a:t>Validate or acknowledge information </a:t>
            </a:r>
          </a:p>
        </p:txBody>
      </p:sp>
      <p:sp>
        <p:nvSpPr>
          <p:cNvPr id="49156" name="Slide Number Placeholder 3"/>
          <p:cNvSpPr>
            <a:spLocks noGrp="1"/>
          </p:cNvSpPr>
          <p:nvPr>
            <p:ph type="sldNum" sz="quarter" idx="5"/>
          </p:nvPr>
        </p:nvSpPr>
        <p:spPr bwMode="auto">
          <a:noFill/>
          <a:ln>
            <a:miter lim="800000"/>
            <a:headEnd/>
            <a:tailEnd/>
          </a:ln>
        </p:spPr>
        <p:txBody>
          <a:bodyPr/>
          <a:lstStyle/>
          <a:p>
            <a:fld id="{ADC460FE-237E-43A9-AF3E-797B17297778}" type="slidenum">
              <a:rPr lang="en-US" smtClean="0">
                <a:latin typeface="Calibri" pitchFamily="34" charset="0"/>
              </a:rPr>
              <a:pPr/>
              <a:t>24</a:t>
            </a:fld>
            <a:endParaRPr lang="en-US" smtClean="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95B8C0-F4D6-4DFC-BC99-4C70B9A765CA}" type="slidenum">
              <a:rPr lang="en-US"/>
              <a:pPr fontAlgn="base">
                <a:spcBef>
                  <a:spcPct val="0"/>
                </a:spcBef>
                <a:spcAft>
                  <a:spcPct val="0"/>
                </a:spcAft>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EE20BE-2B5F-488F-B4C1-01B8615C8593}" type="slidenum">
              <a:rPr lang="en-US"/>
              <a:pPr fontAlgn="base">
                <a:spcBef>
                  <a:spcPct val="0"/>
                </a:spcBef>
                <a:spcAft>
                  <a:spcPct val="0"/>
                </a:spcAft>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DB853B-525B-464A-830D-0C0B80898D7E}"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A6ECF2-08C9-45CF-B201-F3CF1730C33F}"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CC982C-37A5-4BFB-93BC-812D9BA487F3}"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311DF1-05D6-42EC-8045-FA2821B2B8DF}"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880B19-D78C-425E-921E-424679BE3F9C}"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A6F3BF-8EBE-480B-B7E5-67B3456A8C76}"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9B5FAB-D76F-4BD9-9B4C-71024F4D0FCA}" type="slidenum">
              <a:rPr lang="en-US"/>
              <a:pPr fontAlgn="base">
                <a:spcBef>
                  <a:spcPct val="0"/>
                </a:spcBef>
                <a:spcAft>
                  <a:spcPct val="0"/>
                </a:spcAft>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48FD0E-4BD4-4CE7-A710-C9C7E3099632}" type="datetimeFigureOut">
              <a:rPr lang="en-US"/>
              <a:pPr>
                <a:defRPr/>
              </a:pPr>
              <a:t>3/8/2013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1D9519-3B91-4243-BAEC-75B96EF47B4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1E8656-2347-4CCF-A508-FCDB2B7D96E8}" type="datetimeFigureOut">
              <a:rPr lang="en-US"/>
              <a:pPr>
                <a:defRPr/>
              </a:pPr>
              <a:t>3/8/2013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F5D219-CE6C-432F-AEC2-684CE9F4060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914400"/>
            <a:ext cx="8229600" cy="1143000"/>
          </a:xfrm>
        </p:spPr>
        <p:txBody>
          <a:bodyPr>
            <a:normAutofit/>
          </a:bodyPr>
          <a:lstStyle>
            <a:lvl1pPr algn="l">
              <a:defRPr sz="3200">
                <a:solidFill>
                  <a:schemeClr val="accent1"/>
                </a:solidFill>
                <a:latin typeface="Arial" pitchFamily="34" charset="0"/>
                <a:cs typeface="Arial" pitchFamily="34" charset="0"/>
              </a:defRPr>
            </a:lvl1pPr>
          </a:lstStyle>
          <a:p>
            <a:r>
              <a:rPr lang="en-US" dirty="0" smtClean="0"/>
              <a:t>Click to edit Master title style</a:t>
            </a:r>
            <a:endParaRPr lang="en-US" dirty="0"/>
          </a:p>
        </p:txBody>
      </p:sp>
      <p:sp>
        <p:nvSpPr>
          <p:cNvPr id="8" name="Content Placeholder 8"/>
          <p:cNvSpPr>
            <a:spLocks noGrp="1"/>
          </p:cNvSpPr>
          <p:nvPr>
            <p:ph sz="quarter" idx="10"/>
          </p:nvPr>
        </p:nvSpPr>
        <p:spPr>
          <a:xfrm>
            <a:off x="914400" y="1905000"/>
            <a:ext cx="8229600" cy="4191000"/>
          </a:xfrm>
        </p:spPr>
        <p:txBody>
          <a:bodyPr>
            <a:normAutofit/>
          </a:bodyPr>
          <a:lstStyle>
            <a:lvl1pPr marL="342900" indent="-342900">
              <a:buSzPct val="100000"/>
              <a:buFontTx/>
              <a:buBlip>
                <a:blip r:embed="rId3"/>
              </a:buBlip>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1"/>
          </p:nvPr>
        </p:nvSpPr>
        <p:spPr>
          <a:xfrm>
            <a:off x="6781800" y="6096000"/>
            <a:ext cx="2133600" cy="365125"/>
          </a:xfrm>
        </p:spPr>
        <p:txBody>
          <a:bodyPr/>
          <a:lstStyle>
            <a:lvl1pPr>
              <a:defRPr/>
            </a:lvl1pPr>
          </a:lstStyle>
          <a:p>
            <a:pPr>
              <a:defRPr/>
            </a:pPr>
            <a:fld id="{44A281FE-674D-45A8-832E-1B7BC7662F0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C1D2B6E-E5E7-4248-9DEC-134EAD005098}" type="datetimeFigureOut">
              <a:rPr lang="en-US"/>
              <a:pPr>
                <a:defRPr/>
              </a:pPr>
              <a:t>3/8/2013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782A51-76DC-4318-A45D-024E10B0BE6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03158EF-B7C8-4F88-B727-CB44B301B729}" type="datetimeFigureOut">
              <a:rPr lang="en-US"/>
              <a:pPr>
                <a:defRPr/>
              </a:pPr>
              <a:t>3/8/2013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A2B46A-E1CB-4578-83F1-A70B97F220C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F1EE13C-CC60-4E25-8B0D-B876DD551709}" type="datetimeFigureOut">
              <a:rPr lang="en-US"/>
              <a:pPr>
                <a:defRPr/>
              </a:pPr>
              <a:t>3/8/2013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E5788EA-7152-4F56-A01D-0D8FCB2CD51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E88E481-1160-44E0-BBB5-26BBD7099240}" type="datetimeFigureOut">
              <a:rPr lang="en-US"/>
              <a:pPr>
                <a:defRPr/>
              </a:pPr>
              <a:t>3/8/2013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DDE81FE-52B1-4258-8327-017C9175D81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E1153DE-DEE9-499F-9FD1-87E0C87AB4BB}" type="datetimeFigureOut">
              <a:rPr lang="en-US"/>
              <a:pPr>
                <a:defRPr/>
              </a:pPr>
              <a:t>3/8/2013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F342B6-D9DE-4AA9-BBAC-7CDF0AC57A1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943ABC-6A65-4E1C-94C6-24B84299B285}" type="datetimeFigureOut">
              <a:rPr lang="en-US"/>
              <a:pPr>
                <a:defRPr/>
              </a:pPr>
              <a:t>3/8/2013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4620D2-E402-4E57-B71A-0C8813E71DD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1C21341-0DF9-4F60-8870-25DB81EF3542}" type="datetimeFigureOut">
              <a:rPr lang="en-US"/>
              <a:pPr>
                <a:defRPr/>
              </a:pPr>
              <a:t>3/8/2013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824F32-0644-4F49-BD4A-39E31015F31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EF7DA40-301B-4D78-B5CD-78847C9BADB3}" type="datetimeFigureOut">
              <a:rPr lang="en-US"/>
              <a:pPr>
                <a:defRPr/>
              </a:pPr>
              <a:t>3/8/2013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8569A98-760C-4AC2-9122-3B89056F1CE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fontAlgn="base">
        <a:spcBef>
          <a:spcPct val="0"/>
        </a:spcBef>
        <a:spcAft>
          <a:spcPct val="0"/>
        </a:spcAft>
        <a:defRPr sz="3200" kern="1200">
          <a:solidFill>
            <a:srgbClr val="0075B0"/>
          </a:solidFill>
          <a:latin typeface="Arial"/>
          <a:ea typeface="+mj-ea"/>
          <a:cs typeface="Arial"/>
        </a:defRPr>
      </a:lvl1pPr>
      <a:lvl2pPr algn="l" rtl="0" fontAlgn="base">
        <a:spcBef>
          <a:spcPct val="0"/>
        </a:spcBef>
        <a:spcAft>
          <a:spcPct val="0"/>
        </a:spcAft>
        <a:defRPr sz="3200">
          <a:solidFill>
            <a:srgbClr val="0075B0"/>
          </a:solidFill>
          <a:latin typeface="Arial" charset="0"/>
          <a:cs typeface="Arial" charset="0"/>
        </a:defRPr>
      </a:lvl2pPr>
      <a:lvl3pPr algn="l" rtl="0" fontAlgn="base">
        <a:spcBef>
          <a:spcPct val="0"/>
        </a:spcBef>
        <a:spcAft>
          <a:spcPct val="0"/>
        </a:spcAft>
        <a:defRPr sz="3200">
          <a:solidFill>
            <a:srgbClr val="0075B0"/>
          </a:solidFill>
          <a:latin typeface="Arial" charset="0"/>
          <a:cs typeface="Arial" charset="0"/>
        </a:defRPr>
      </a:lvl3pPr>
      <a:lvl4pPr algn="l" rtl="0" fontAlgn="base">
        <a:spcBef>
          <a:spcPct val="0"/>
        </a:spcBef>
        <a:spcAft>
          <a:spcPct val="0"/>
        </a:spcAft>
        <a:defRPr sz="3200">
          <a:solidFill>
            <a:srgbClr val="0075B0"/>
          </a:solidFill>
          <a:latin typeface="Arial" charset="0"/>
          <a:cs typeface="Arial" charset="0"/>
        </a:defRPr>
      </a:lvl4pPr>
      <a:lvl5pPr algn="l" rtl="0" fontAlgn="base">
        <a:spcBef>
          <a:spcPct val="0"/>
        </a:spcBef>
        <a:spcAft>
          <a:spcPct val="0"/>
        </a:spcAft>
        <a:defRPr sz="3200">
          <a:solidFill>
            <a:srgbClr val="0075B0"/>
          </a:solidFill>
          <a:latin typeface="Arial" charset="0"/>
          <a:cs typeface="Arial" charset="0"/>
        </a:defRPr>
      </a:lvl5pPr>
      <a:lvl6pPr marL="457200" algn="l" rtl="0" fontAlgn="base">
        <a:spcBef>
          <a:spcPct val="0"/>
        </a:spcBef>
        <a:spcAft>
          <a:spcPct val="0"/>
        </a:spcAft>
        <a:defRPr sz="3200">
          <a:solidFill>
            <a:srgbClr val="0075B0"/>
          </a:solidFill>
          <a:latin typeface="Arial" charset="0"/>
          <a:cs typeface="Arial" charset="0"/>
        </a:defRPr>
      </a:lvl6pPr>
      <a:lvl7pPr marL="914400" algn="l" rtl="0" fontAlgn="base">
        <a:spcBef>
          <a:spcPct val="0"/>
        </a:spcBef>
        <a:spcAft>
          <a:spcPct val="0"/>
        </a:spcAft>
        <a:defRPr sz="3200">
          <a:solidFill>
            <a:srgbClr val="0075B0"/>
          </a:solidFill>
          <a:latin typeface="Arial" charset="0"/>
          <a:cs typeface="Arial" charset="0"/>
        </a:defRPr>
      </a:lvl7pPr>
      <a:lvl8pPr marL="1371600" algn="l" rtl="0" fontAlgn="base">
        <a:spcBef>
          <a:spcPct val="0"/>
        </a:spcBef>
        <a:spcAft>
          <a:spcPct val="0"/>
        </a:spcAft>
        <a:defRPr sz="3200">
          <a:solidFill>
            <a:srgbClr val="0075B0"/>
          </a:solidFill>
          <a:latin typeface="Arial" charset="0"/>
          <a:cs typeface="Arial" charset="0"/>
        </a:defRPr>
      </a:lvl8pPr>
      <a:lvl9pPr marL="1828800" algn="l" rtl="0" fontAlgn="base">
        <a:spcBef>
          <a:spcPct val="0"/>
        </a:spcBef>
        <a:spcAft>
          <a:spcPct val="0"/>
        </a:spcAft>
        <a:defRPr sz="3200">
          <a:solidFill>
            <a:srgbClr val="0075B0"/>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2000" kern="1200">
          <a:solidFill>
            <a:schemeClr val="tx1"/>
          </a:solidFill>
          <a:latin typeface="Arial"/>
          <a:ea typeface="+mn-ea"/>
          <a:cs typeface="Arial"/>
        </a:defRPr>
      </a:lvl1pPr>
      <a:lvl2pPr marL="742950" indent="-285750" algn="l" rtl="0" fontAlgn="base">
        <a:spcBef>
          <a:spcPct val="20000"/>
        </a:spcBef>
        <a:spcAft>
          <a:spcPct val="0"/>
        </a:spcAft>
        <a:buFont typeface="Arial" charset="0"/>
        <a:buChar char="–"/>
        <a:defRPr sz="2000" kern="1200">
          <a:solidFill>
            <a:schemeClr val="tx1"/>
          </a:solidFill>
          <a:latin typeface="Arial"/>
          <a:ea typeface="+mn-ea"/>
          <a:cs typeface="Arial"/>
        </a:defRPr>
      </a:lvl2pPr>
      <a:lvl3pPr marL="1143000" indent="-228600" algn="l" rtl="0" fontAlgn="base">
        <a:spcBef>
          <a:spcPct val="20000"/>
        </a:spcBef>
        <a:spcAft>
          <a:spcPct val="0"/>
        </a:spcAft>
        <a:buFont typeface="Arial" charset="0"/>
        <a:buChar char="•"/>
        <a:defRPr sz="2000" kern="1200">
          <a:solidFill>
            <a:schemeClr val="tx1"/>
          </a:solidFill>
          <a:latin typeface="Arial"/>
          <a:ea typeface="+mn-ea"/>
          <a:cs typeface="Arial"/>
        </a:defRPr>
      </a:lvl3pPr>
      <a:lvl4pPr marL="1600200" indent="-228600" algn="l" rtl="0" fontAlgn="base">
        <a:spcBef>
          <a:spcPct val="20000"/>
        </a:spcBef>
        <a:spcAft>
          <a:spcPct val="0"/>
        </a:spcAft>
        <a:buFont typeface="Arial" charset="0"/>
        <a:buChar char="–"/>
        <a:defRPr sz="2000" kern="1200">
          <a:solidFill>
            <a:schemeClr val="tx1"/>
          </a:solidFill>
          <a:latin typeface="Arial"/>
          <a:ea typeface="+mn-ea"/>
          <a:cs typeface="Arial"/>
        </a:defRPr>
      </a:lvl4pPr>
      <a:lvl5pPr marL="2057400" indent="-228600" algn="l" rtl="0" fontAlgn="base">
        <a:spcBef>
          <a:spcPct val="20000"/>
        </a:spcBef>
        <a:spcAft>
          <a:spcPct val="0"/>
        </a:spcAft>
        <a:buFont typeface="Arial"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ahrq.gov/professionals/education/curriculum-tools/cusptoolkit/videos/07c_debrief/index.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teamstepps.ahrq.gov/abouttoolsmaterials.ht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ahrq.gov/professionals/education/curriculum-tools/cusptoolkit/videos/07a_just_culture/index.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videos/07b_accountability/index.html"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3" cstate="print"/>
          <a:srcRect/>
          <a:stretch>
            <a:fillRect/>
          </a:stretch>
        </p:blipFill>
        <p:spPr bwMode="auto">
          <a:xfrm>
            <a:off x="406400" y="209550"/>
            <a:ext cx="8331200" cy="64389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8"/>
          <p:cNvSpPr>
            <a:spLocks noGrp="1"/>
          </p:cNvSpPr>
          <p:nvPr>
            <p:ph type="sldNum" sz="quarter" idx="11"/>
          </p:nvPr>
        </p:nvSpPr>
        <p:spPr/>
        <p:txBody>
          <a:bodyPr/>
          <a:lstStyle/>
          <a:p>
            <a:pPr>
              <a:defRPr/>
            </a:pPr>
            <a:fld id="{D3E5DD68-5760-4C6A-B352-A71DECD7285B}" type="slidenum">
              <a:rPr lang="en-US"/>
              <a:pPr>
                <a:defRPr/>
              </a:pPr>
              <a:t>10</a:t>
            </a:fld>
            <a:endParaRPr lang="en-US" dirty="0"/>
          </a:p>
        </p:txBody>
      </p:sp>
      <p:sp>
        <p:nvSpPr>
          <p:cNvPr id="32771" name="Title 1"/>
          <p:cNvSpPr>
            <a:spLocks noGrp="1"/>
          </p:cNvSpPr>
          <p:nvPr>
            <p:ph type="title"/>
          </p:nvPr>
        </p:nvSpPr>
        <p:spPr>
          <a:xfrm>
            <a:off x="1066800" y="609600"/>
            <a:ext cx="8229600" cy="1066800"/>
          </a:xfrm>
        </p:spPr>
        <p:txBody>
          <a:bodyPr>
            <a:noAutofit/>
          </a:bodyPr>
          <a:lstStyle/>
          <a:p>
            <a:pPr algn="ctr"/>
            <a:r>
              <a:rPr lang="en-US" b="1" dirty="0" smtClean="0">
                <a:solidFill>
                  <a:srgbClr val="000000"/>
                </a:solidFill>
                <a:latin typeface="Arial" charset="0"/>
                <a:cs typeface="Arial" charset="0"/>
              </a:rPr>
              <a:t>Engineering System Design to Support Behavior Choices</a:t>
            </a:r>
            <a:r>
              <a:rPr lang="en-US" b="1" baseline="30000" dirty="0" smtClean="0">
                <a:solidFill>
                  <a:srgbClr val="000000"/>
                </a:solidFill>
                <a:latin typeface="Arial" charset="0"/>
                <a:cs typeface="Arial" charset="0"/>
              </a:rPr>
              <a:t>1</a:t>
            </a:r>
          </a:p>
        </p:txBody>
      </p:sp>
      <p:grpSp>
        <p:nvGrpSpPr>
          <p:cNvPr id="32772" name="Group 5" descr="Punitive culture:  transparency is impossible.&#10;Blame-free culture: no accountability. &#10;Just culture: optimally supports a system of safety.&#10;&#10;"/>
          <p:cNvGrpSpPr>
            <a:grpSpLocks/>
          </p:cNvGrpSpPr>
          <p:nvPr/>
        </p:nvGrpSpPr>
        <p:grpSpPr bwMode="auto">
          <a:xfrm>
            <a:off x="990600" y="2209800"/>
            <a:ext cx="7185025" cy="3263900"/>
            <a:chOff x="306822" y="1165745"/>
            <a:chExt cx="6246287" cy="5158854"/>
          </a:xfrm>
        </p:grpSpPr>
        <p:sp>
          <p:nvSpPr>
            <p:cNvPr id="7" name="Freeform 6"/>
            <p:cNvSpPr/>
            <p:nvPr/>
          </p:nvSpPr>
          <p:spPr>
            <a:xfrm>
              <a:off x="306822" y="1165745"/>
              <a:ext cx="1983190" cy="515885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BD3632"/>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127000" tIns="960120" rIns="127000" bIns="960120" spcCol="1270"/>
            <a:lstStyle/>
            <a:p>
              <a:pPr defTabSz="889000" fontAlgn="auto">
                <a:lnSpc>
                  <a:spcPct val="90000"/>
                </a:lnSpc>
                <a:spcAft>
                  <a:spcPct val="35000"/>
                </a:spcAft>
                <a:defRPr/>
              </a:pPr>
              <a:r>
                <a:rPr lang="en-US" sz="2000" dirty="0">
                  <a:latin typeface="Arial" pitchFamily="34" charset="0"/>
                  <a:cs typeface="Arial" pitchFamily="34" charset="0"/>
                </a:rPr>
                <a:t>Punitive Culture: </a:t>
              </a:r>
              <a:r>
                <a:rPr lang="en-US" sz="2000" dirty="0" smtClean="0">
                  <a:latin typeface="Arial" pitchFamily="34" charset="0"/>
                  <a:cs typeface="Arial" pitchFamily="34" charset="0"/>
                </a:rPr>
                <a:t>Transparency </a:t>
              </a:r>
              <a:r>
                <a:rPr lang="en-US" sz="2000" dirty="0">
                  <a:latin typeface="Arial" pitchFamily="34" charset="0"/>
                  <a:cs typeface="Arial" pitchFamily="34" charset="0"/>
                </a:rPr>
                <a:t>is impossible</a:t>
              </a:r>
              <a:endParaRPr lang="en-US" sz="1900" dirty="0">
                <a:latin typeface="Arial" pitchFamily="34" charset="0"/>
                <a:cs typeface="Arial" pitchFamily="34" charset="0"/>
              </a:endParaRPr>
            </a:p>
          </p:txBody>
        </p:sp>
        <p:sp>
          <p:nvSpPr>
            <p:cNvPr id="8" name="Freeform 7"/>
            <p:cNvSpPr/>
            <p:nvPr/>
          </p:nvSpPr>
          <p:spPr>
            <a:xfrm>
              <a:off x="2439061" y="1165745"/>
              <a:ext cx="1981809" cy="515885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009AA6"/>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lIns="127000" tIns="960120" rIns="127001" bIns="960120" spcCol="1270"/>
            <a:lstStyle/>
            <a:p>
              <a:pPr defTabSz="889000" fontAlgn="auto">
                <a:lnSpc>
                  <a:spcPct val="90000"/>
                </a:lnSpc>
                <a:spcAft>
                  <a:spcPct val="35000"/>
                </a:spcAft>
                <a:defRPr/>
              </a:pPr>
              <a:r>
                <a:rPr lang="en-US" sz="2000" dirty="0" smtClean="0">
                  <a:latin typeface="Arial" pitchFamily="34" charset="0"/>
                  <a:cs typeface="Arial" pitchFamily="34" charset="0"/>
                </a:rPr>
                <a:t>Blame-Free </a:t>
              </a:r>
              <a:r>
                <a:rPr lang="en-US" sz="2000" dirty="0">
                  <a:latin typeface="Arial" pitchFamily="34" charset="0"/>
                  <a:cs typeface="Arial" pitchFamily="34" charset="0"/>
                </a:rPr>
                <a:t>Culture: </a:t>
              </a:r>
              <a:r>
                <a:rPr lang="en-US" sz="2000" dirty="0" smtClean="0">
                  <a:latin typeface="Arial" pitchFamily="34" charset="0"/>
                  <a:cs typeface="Arial" pitchFamily="34" charset="0"/>
                </a:rPr>
                <a:t>No </a:t>
              </a:r>
              <a:r>
                <a:rPr lang="en-US" sz="2000" dirty="0">
                  <a:latin typeface="Arial" pitchFamily="34" charset="0"/>
                  <a:cs typeface="Arial" pitchFamily="34" charset="0"/>
                </a:rPr>
                <a:t>accountability</a:t>
              </a:r>
              <a:endParaRPr lang="en-US" sz="1900" dirty="0">
                <a:latin typeface="Arial" pitchFamily="34" charset="0"/>
                <a:cs typeface="Arial" pitchFamily="34" charset="0"/>
              </a:endParaRPr>
            </a:p>
          </p:txBody>
        </p:sp>
        <p:sp>
          <p:nvSpPr>
            <p:cNvPr id="9" name="Freeform 8"/>
            <p:cNvSpPr/>
            <p:nvPr/>
          </p:nvSpPr>
          <p:spPr>
            <a:xfrm>
              <a:off x="4531278" y="1238512"/>
              <a:ext cx="2021831" cy="508608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4F2D7F"/>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lIns="127000" tIns="960120" rIns="127000" bIns="960120" spcCol="1270"/>
            <a:lstStyle/>
            <a:p>
              <a:pPr defTabSz="889000" fontAlgn="auto">
                <a:lnSpc>
                  <a:spcPct val="90000"/>
                </a:lnSpc>
                <a:spcAft>
                  <a:spcPct val="35000"/>
                </a:spcAft>
                <a:defRPr/>
              </a:pPr>
              <a:r>
                <a:rPr lang="en-US" sz="2000" dirty="0">
                  <a:latin typeface="Arial" pitchFamily="34" charset="0"/>
                  <a:cs typeface="Arial" pitchFamily="34" charset="0"/>
                </a:rPr>
                <a:t>Just Culture: </a:t>
              </a:r>
              <a:r>
                <a:rPr lang="en-US" sz="2000" dirty="0" smtClean="0">
                  <a:latin typeface="Arial" pitchFamily="34" charset="0"/>
                  <a:cs typeface="Arial" pitchFamily="34" charset="0"/>
                </a:rPr>
                <a:t>Optimally </a:t>
              </a:r>
              <a:r>
                <a:rPr lang="en-US" sz="2000" dirty="0">
                  <a:latin typeface="Arial" pitchFamily="34" charset="0"/>
                  <a:cs typeface="Arial" pitchFamily="34" charset="0"/>
                </a:rPr>
                <a:t>supports a system of safety</a:t>
              </a:r>
              <a:endParaRPr lang="en-US" sz="1900" dirty="0">
                <a:latin typeface="Arial" pitchFamily="34" charset="0"/>
                <a:cs typeface="Arial" pitchFamily="34" charset="0"/>
              </a:endParaRPr>
            </a:p>
          </p:txBody>
        </p:sp>
      </p:grpSp>
      <p:sp>
        <p:nvSpPr>
          <p:cNvPr id="12" name="Right Arrow 11"/>
          <p:cNvSpPr/>
          <p:nvPr/>
        </p:nvSpPr>
        <p:spPr>
          <a:xfrm>
            <a:off x="3124200" y="3657600"/>
            <a:ext cx="457200" cy="381000"/>
          </a:xfrm>
          <a:prstGeom prst="rightArrow">
            <a:avLst>
              <a:gd name="adj1" fmla="val 50000"/>
              <a:gd name="adj2" fmla="val 47209"/>
            </a:avLst>
          </a:prstGeom>
          <a:solidFill>
            <a:srgbClr val="00ACE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ight Arrow 12"/>
          <p:cNvSpPr/>
          <p:nvPr/>
        </p:nvSpPr>
        <p:spPr>
          <a:xfrm>
            <a:off x="5486400" y="3657600"/>
            <a:ext cx="457200" cy="381000"/>
          </a:xfrm>
          <a:prstGeom prst="rightArrow">
            <a:avLst/>
          </a:prstGeom>
          <a:solidFill>
            <a:srgbClr val="00ACE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8"/>
          <p:cNvSpPr>
            <a:spLocks noGrp="1"/>
          </p:cNvSpPr>
          <p:nvPr>
            <p:ph type="sldNum" sz="quarter" idx="11"/>
          </p:nvPr>
        </p:nvSpPr>
        <p:spPr/>
        <p:txBody>
          <a:bodyPr/>
          <a:lstStyle/>
          <a:p>
            <a:pPr>
              <a:defRPr/>
            </a:pPr>
            <a:fld id="{03449950-6B54-450A-B71D-19B19549DA04}" type="slidenum">
              <a:rPr lang="en-US"/>
              <a:pPr>
                <a:defRPr/>
              </a:pPr>
              <a:t>11</a:t>
            </a:fld>
            <a:endParaRPr lang="en-US" dirty="0"/>
          </a:p>
        </p:txBody>
      </p:sp>
      <p:sp>
        <p:nvSpPr>
          <p:cNvPr id="35843" name="Title 1"/>
          <p:cNvSpPr>
            <a:spLocks noGrp="1"/>
          </p:cNvSpPr>
          <p:nvPr>
            <p:ph type="title"/>
          </p:nvPr>
        </p:nvSpPr>
        <p:spPr>
          <a:xfrm>
            <a:off x="914400" y="609600"/>
            <a:ext cx="8229600" cy="1143000"/>
          </a:xfrm>
        </p:spPr>
        <p:txBody>
          <a:bodyPr/>
          <a:lstStyle/>
          <a:p>
            <a:pPr algn="ctr"/>
            <a:r>
              <a:rPr lang="en-US" b="1" dirty="0">
                <a:solidFill>
                  <a:schemeClr val="tx1"/>
                </a:solidFill>
              </a:rPr>
              <a:t>Leadership Team’s Role </a:t>
            </a:r>
            <a:r>
              <a:rPr lang="en-US" b="1" dirty="0" smtClean="0">
                <a:solidFill>
                  <a:schemeClr val="tx1"/>
                </a:solidFill>
              </a:rPr>
              <a:t>in</a:t>
            </a:r>
            <a:br>
              <a:rPr lang="en-US" b="1" dirty="0" smtClean="0">
                <a:solidFill>
                  <a:schemeClr val="tx1"/>
                </a:solidFill>
              </a:rPr>
            </a:br>
            <a:r>
              <a:rPr lang="en-US" b="1" dirty="0" smtClean="0">
                <a:solidFill>
                  <a:schemeClr val="tx1"/>
                </a:solidFill>
              </a:rPr>
              <a:t>Applying </a:t>
            </a:r>
            <a:r>
              <a:rPr lang="en-US" b="1" dirty="0">
                <a:solidFill>
                  <a:schemeClr val="tx1"/>
                </a:solidFill>
              </a:rPr>
              <a:t>Just Culture </a:t>
            </a:r>
            <a:r>
              <a:rPr lang="en-US" b="1" dirty="0" smtClean="0">
                <a:solidFill>
                  <a:schemeClr val="tx1"/>
                </a:solidFill>
              </a:rPr>
              <a:t>Principles  </a:t>
            </a:r>
            <a:endParaRPr lang="en-US" b="1" dirty="0" smtClean="0">
              <a:solidFill>
                <a:schemeClr val="tx1"/>
              </a:solidFill>
              <a:latin typeface="Arial" charset="0"/>
              <a:cs typeface="Arial" charset="0"/>
            </a:endParaRPr>
          </a:p>
        </p:txBody>
      </p:sp>
      <p:sp>
        <p:nvSpPr>
          <p:cNvPr id="35844" name="Content Placeholder 2"/>
          <p:cNvSpPr>
            <a:spLocks noGrp="1"/>
          </p:cNvSpPr>
          <p:nvPr>
            <p:ph sz="quarter" idx="10"/>
          </p:nvPr>
        </p:nvSpPr>
        <p:spPr>
          <a:xfrm>
            <a:off x="914400" y="1905000"/>
            <a:ext cx="6781800" cy="4191000"/>
          </a:xfrm>
        </p:spPr>
        <p:txBody>
          <a:bodyPr/>
          <a:lstStyle/>
          <a:p>
            <a:pPr>
              <a:buSzTx/>
            </a:pPr>
            <a:endParaRPr lang="en-US" dirty="0" smtClean="0">
              <a:latin typeface="Arial" charset="0"/>
              <a:cs typeface="Arial" charset="0"/>
            </a:endParaRPr>
          </a:p>
          <a:p>
            <a:pPr>
              <a:buSzTx/>
            </a:pPr>
            <a:r>
              <a:rPr lang="en-US" dirty="0" smtClean="0">
                <a:latin typeface="Arial" charset="0"/>
                <a:cs typeface="Arial" charset="0"/>
              </a:rPr>
              <a:t>Have a procedure in place for employees to follow </a:t>
            </a:r>
          </a:p>
          <a:p>
            <a:pPr>
              <a:buSzTx/>
            </a:pPr>
            <a:r>
              <a:rPr lang="en-US" dirty="0">
                <a:latin typeface="Arial" charset="0"/>
                <a:cs typeface="Arial" charset="0"/>
              </a:rPr>
              <a:t>E</a:t>
            </a:r>
            <a:r>
              <a:rPr lang="en-US" dirty="0" smtClean="0">
                <a:latin typeface="Arial" charset="0"/>
                <a:cs typeface="Arial" charset="0"/>
              </a:rPr>
              <a:t>nsure employees are properly trained</a:t>
            </a:r>
          </a:p>
          <a:p>
            <a:pPr>
              <a:buSzTx/>
            </a:pPr>
            <a:r>
              <a:rPr lang="en-US" dirty="0" smtClean="0">
                <a:latin typeface="Arial" charset="0"/>
                <a:cs typeface="Arial" charset="0"/>
              </a:rPr>
              <a:t>Offer positive reinforcement at the monthly Learning from Defects meeting</a:t>
            </a:r>
          </a:p>
        </p:txBody>
      </p:sp>
      <p:pic>
        <p:nvPicPr>
          <p:cNvPr id="35845" name="Picture 4" descr="Two senior executives standing next to each other."/>
          <p:cNvPicPr>
            <a:picLocks noChangeAspect="1"/>
          </p:cNvPicPr>
          <p:nvPr/>
        </p:nvPicPr>
        <p:blipFill>
          <a:blip r:embed="rId3" cstate="print"/>
          <a:srcRect/>
          <a:stretch>
            <a:fillRect/>
          </a:stretch>
        </p:blipFill>
        <p:spPr bwMode="auto">
          <a:xfrm>
            <a:off x="4419600" y="3657600"/>
            <a:ext cx="5029200" cy="37719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8"/>
          <p:cNvSpPr>
            <a:spLocks noGrp="1"/>
          </p:cNvSpPr>
          <p:nvPr>
            <p:ph type="sldNum" sz="quarter" idx="11"/>
          </p:nvPr>
        </p:nvSpPr>
        <p:spPr/>
        <p:txBody>
          <a:bodyPr/>
          <a:lstStyle/>
          <a:p>
            <a:pPr>
              <a:defRPr/>
            </a:pPr>
            <a:fld id="{A6E06CF5-87AF-403A-A99B-1204E3216D53}" type="slidenum">
              <a:rPr lang="en-US"/>
              <a:pPr>
                <a:defRPr/>
              </a:pPr>
              <a:t>12</a:t>
            </a:fld>
            <a:endParaRPr lang="en-US" dirty="0"/>
          </a:p>
        </p:txBody>
      </p:sp>
      <p:sp>
        <p:nvSpPr>
          <p:cNvPr id="36867" name="Title 1"/>
          <p:cNvSpPr>
            <a:spLocks noGrp="1"/>
          </p:cNvSpPr>
          <p:nvPr>
            <p:ph type="title"/>
          </p:nvPr>
        </p:nvSpPr>
        <p:spPr>
          <a:xfrm>
            <a:off x="685800" y="914400"/>
            <a:ext cx="8229600" cy="1143000"/>
          </a:xfrm>
        </p:spPr>
        <p:txBody>
          <a:bodyPr/>
          <a:lstStyle/>
          <a:p>
            <a:pPr algn="ctr"/>
            <a:r>
              <a:rPr lang="en-US" b="1" dirty="0" smtClean="0">
                <a:solidFill>
                  <a:srgbClr val="000000"/>
                </a:solidFill>
                <a:latin typeface="Arial" charset="0"/>
                <a:cs typeface="Arial" charset="0"/>
              </a:rPr>
              <a:t>Debrief on Accountability </a:t>
            </a:r>
            <a:br>
              <a:rPr lang="en-US" b="1" dirty="0" smtClean="0">
                <a:solidFill>
                  <a:srgbClr val="000000"/>
                </a:solidFill>
                <a:latin typeface="Arial" charset="0"/>
                <a:cs typeface="Arial" charset="0"/>
              </a:rPr>
            </a:br>
            <a:endParaRPr lang="en-US" b="1" dirty="0" smtClean="0">
              <a:solidFill>
                <a:srgbClr val="000000"/>
              </a:solidFill>
              <a:latin typeface="Arial" charset="0"/>
              <a:cs typeface="Arial" charset="0"/>
            </a:endParaRPr>
          </a:p>
        </p:txBody>
      </p:sp>
      <p:grpSp>
        <p:nvGrpSpPr>
          <p:cNvPr id="3" name="Group 2" descr="Video icon&#10;Debrief on Accountability"/>
          <p:cNvGrpSpPr/>
          <p:nvPr/>
        </p:nvGrpSpPr>
        <p:grpSpPr>
          <a:xfrm>
            <a:off x="1447800" y="304800"/>
            <a:ext cx="7696200" cy="6019800"/>
            <a:chOff x="1447800" y="304800"/>
            <a:chExt cx="7696200" cy="6019800"/>
          </a:xfrm>
        </p:grpSpPr>
        <p:pic>
          <p:nvPicPr>
            <p:cNvPr id="3075" name="Picture 3" descr="C:\Users\ggracia\AppData\Local\Microsoft\Windows\Temporary Internet Files\Content.Outlook\KWLWLPW2\icon_video (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39238" y="304800"/>
              <a:ext cx="1904762" cy="1904762"/>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a:hlinkClick r:id="rId4"/>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447800" y="1752600"/>
              <a:ext cx="6096000" cy="4572000"/>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838200" y="609600"/>
            <a:ext cx="8229600" cy="1143000"/>
          </a:xfrm>
        </p:spPr>
        <p:txBody>
          <a:bodyPr/>
          <a:lstStyle/>
          <a:p>
            <a:pPr algn="ctr"/>
            <a:r>
              <a:rPr lang="en-US" b="1" dirty="0" smtClean="0">
                <a:solidFill>
                  <a:srgbClr val="000000"/>
                </a:solidFill>
                <a:latin typeface="Arial" charset="0"/>
                <a:cs typeface="Arial" charset="0"/>
              </a:rPr>
              <a:t>CUSP Toolkit Modules</a:t>
            </a:r>
          </a:p>
        </p:txBody>
      </p:sp>
      <p:sp>
        <p:nvSpPr>
          <p:cNvPr id="3" name="Content Placeholder 2" descr="Alt=” “"/>
          <p:cNvSpPr>
            <a:spLocks noGrp="1"/>
          </p:cNvSpPr>
          <p:nvPr>
            <p:ph sz="quarter" idx="10"/>
          </p:nvPr>
        </p:nvSpPr>
        <p:spPr>
          <a:xfrm>
            <a:off x="914400" y="2133600"/>
            <a:ext cx="8229600" cy="4191000"/>
          </a:xfrm>
        </p:spPr>
        <p:txBody>
          <a:bodyPr rtlCol="0"/>
          <a:lstStyle/>
          <a:p>
            <a:pPr fontAlgn="auto">
              <a:spcAft>
                <a:spcPts val="0"/>
              </a:spcAft>
              <a:defRPr/>
            </a:pPr>
            <a:r>
              <a:rPr lang="en-US" dirty="0" smtClean="0">
                <a:ea typeface="+mj-ea"/>
              </a:rPr>
              <a:t>Learn About CUSP</a:t>
            </a:r>
          </a:p>
          <a:p>
            <a:pPr fontAlgn="auto">
              <a:spcAft>
                <a:spcPts val="0"/>
              </a:spcAft>
              <a:defRPr/>
            </a:pPr>
            <a:r>
              <a:rPr lang="en-US" dirty="0" smtClean="0">
                <a:ea typeface="+mj-ea"/>
              </a:rPr>
              <a:t>Assemble the Team</a:t>
            </a:r>
          </a:p>
          <a:p>
            <a:pPr fontAlgn="auto">
              <a:spcAft>
                <a:spcPts val="0"/>
              </a:spcAft>
              <a:defRPr/>
            </a:pPr>
            <a:r>
              <a:rPr lang="en-US" dirty="0" smtClean="0">
                <a:ea typeface="+mj-ea"/>
              </a:rPr>
              <a:t>Engage the Senior Executive</a:t>
            </a:r>
          </a:p>
          <a:p>
            <a:pPr fontAlgn="auto">
              <a:spcAft>
                <a:spcPts val="0"/>
              </a:spcAft>
              <a:defRPr/>
            </a:pPr>
            <a:r>
              <a:rPr lang="en-US" dirty="0" smtClean="0"/>
              <a:t>Understand the Science of Safety</a:t>
            </a:r>
            <a:endParaRPr lang="en-US" dirty="0" smtClean="0">
              <a:ea typeface="+mj-ea"/>
            </a:endParaRPr>
          </a:p>
          <a:p>
            <a:pPr fontAlgn="auto">
              <a:spcAft>
                <a:spcPts val="0"/>
              </a:spcAft>
              <a:defRPr/>
            </a:pPr>
            <a:r>
              <a:rPr lang="en-US" dirty="0" smtClean="0">
                <a:ea typeface="+mj-ea"/>
              </a:rPr>
              <a:t>Identify Defects Through </a:t>
            </a:r>
            <a:r>
              <a:rPr lang="en-US" dirty="0" err="1" smtClean="0">
                <a:ea typeface="+mj-ea"/>
              </a:rPr>
              <a:t>Sensemaking</a:t>
            </a:r>
            <a:endParaRPr lang="en-US" dirty="0" smtClean="0">
              <a:ea typeface="+mj-ea"/>
            </a:endParaRPr>
          </a:p>
          <a:p>
            <a:pPr fontAlgn="auto">
              <a:spcAft>
                <a:spcPts val="0"/>
              </a:spcAft>
              <a:defRPr/>
            </a:pPr>
            <a:r>
              <a:rPr lang="en-US" dirty="0" smtClean="0">
                <a:ea typeface="+mj-ea"/>
              </a:rPr>
              <a:t>Implement Teamwork and Communication</a:t>
            </a:r>
          </a:p>
          <a:p>
            <a:pPr fontAlgn="auto">
              <a:spcAft>
                <a:spcPts val="0"/>
              </a:spcAft>
              <a:defRPr/>
            </a:pPr>
            <a:r>
              <a:rPr lang="en-US" dirty="0" smtClean="0">
                <a:ea typeface="+mj-ea"/>
              </a:rPr>
              <a:t>Apply CUSP</a:t>
            </a:r>
            <a:endParaRPr lang="en-US" dirty="0"/>
          </a:p>
        </p:txBody>
      </p:sp>
      <p:sp>
        <p:nvSpPr>
          <p:cNvPr id="4" name="Slide Number Placeholder 18"/>
          <p:cNvSpPr>
            <a:spLocks noGrp="1"/>
          </p:cNvSpPr>
          <p:nvPr>
            <p:ph type="sldNum" sz="quarter" idx="11"/>
          </p:nvPr>
        </p:nvSpPr>
        <p:spPr>
          <a:xfrm>
            <a:off x="6858000" y="6096000"/>
            <a:ext cx="2133600" cy="365125"/>
          </a:xfrm>
        </p:spPr>
        <p:txBody>
          <a:bodyPr/>
          <a:lstStyle/>
          <a:p>
            <a:pPr>
              <a:defRPr/>
            </a:pPr>
            <a:fld id="{C2874FDD-595A-4D05-91A3-84CA5E086803}" type="slidenum">
              <a:rPr lang="en-US"/>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3200"/>
            <a:ext cx="8229600" cy="1143000"/>
          </a:xfrm>
        </p:spPr>
        <p:txBody>
          <a:bodyPr/>
          <a:lstStyle/>
          <a:p>
            <a:pPr algn="ctr"/>
            <a:r>
              <a:rPr lang="en-US" b="1" dirty="0" smtClean="0">
                <a:solidFill>
                  <a:srgbClr val="000000"/>
                </a:solidFill>
              </a:rPr>
              <a:t>CUSP Toolkit Review</a:t>
            </a:r>
            <a:endParaRPr lang="en-US" b="1" dirty="0">
              <a:solidFill>
                <a:srgbClr val="000000"/>
              </a:solidFill>
            </a:endParaRPr>
          </a:p>
        </p:txBody>
      </p:sp>
    </p:spTree>
    <p:extLst>
      <p:ext uri="{BB962C8B-B14F-4D97-AF65-F5344CB8AC3E}">
        <p14:creationId xmlns="" xmlns:p14="http://schemas.microsoft.com/office/powerpoint/2010/main" val="207979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38200" y="609600"/>
            <a:ext cx="8229600" cy="1143000"/>
          </a:xfrm>
        </p:spPr>
        <p:txBody>
          <a:bodyPr/>
          <a:lstStyle/>
          <a:p>
            <a:pPr algn="ctr"/>
            <a:r>
              <a:rPr lang="en-US" b="1" dirty="0" smtClean="0">
                <a:solidFill>
                  <a:srgbClr val="000000"/>
                </a:solidFill>
                <a:latin typeface="Arial" charset="0"/>
                <a:cs typeface="Arial" charset="0"/>
              </a:rPr>
              <a:t>Assemble the Team</a:t>
            </a:r>
          </a:p>
        </p:txBody>
      </p:sp>
      <p:sp>
        <p:nvSpPr>
          <p:cNvPr id="8195" name="Content Placeholder 2" descr="Alt=” “"/>
          <p:cNvSpPr>
            <a:spLocks noGrp="1"/>
          </p:cNvSpPr>
          <p:nvPr>
            <p:ph sz="quarter" idx="10"/>
          </p:nvPr>
        </p:nvSpPr>
        <p:spPr>
          <a:xfrm>
            <a:off x="914400" y="2057400"/>
            <a:ext cx="8229600" cy="4191000"/>
          </a:xfrm>
        </p:spPr>
        <p:txBody>
          <a:bodyPr/>
          <a:lstStyle/>
          <a:p>
            <a:pPr>
              <a:buSzTx/>
            </a:pPr>
            <a:r>
              <a:rPr lang="en-US" dirty="0" smtClean="0">
                <a:latin typeface="Arial" charset="0"/>
                <a:cs typeface="Arial" charset="0"/>
              </a:rPr>
              <a:t>Address the importance of the CUSP team</a:t>
            </a:r>
          </a:p>
          <a:p>
            <a:pPr>
              <a:buSzTx/>
            </a:pPr>
            <a:r>
              <a:rPr lang="en-US" dirty="0" smtClean="0">
                <a:latin typeface="Arial" charset="0"/>
                <a:cs typeface="Arial" charset="0"/>
              </a:rPr>
              <a:t>Develop a strategy to build a successful team</a:t>
            </a:r>
          </a:p>
          <a:p>
            <a:pPr>
              <a:buSzTx/>
            </a:pPr>
            <a:r>
              <a:rPr lang="en-US" dirty="0">
                <a:latin typeface="Arial" charset="0"/>
                <a:cs typeface="Arial" charset="0"/>
              </a:rPr>
              <a:t>Identify characteristics of successful teams and barriers to team </a:t>
            </a:r>
            <a:r>
              <a:rPr lang="en-US" dirty="0" smtClean="0">
                <a:latin typeface="Arial" charset="0"/>
                <a:cs typeface="Arial" charset="0"/>
              </a:rPr>
              <a:t>performance as identified in </a:t>
            </a:r>
            <a:r>
              <a:rPr lang="en-US" dirty="0" err="1" smtClean="0">
                <a:latin typeface="Arial" charset="0"/>
                <a:cs typeface="Arial" charset="0"/>
              </a:rPr>
              <a:t>TeamSTEPPS</a:t>
            </a:r>
            <a:endParaRPr lang="en-US" dirty="0" smtClean="0">
              <a:latin typeface="Arial" charset="0"/>
              <a:cs typeface="Arial" charset="0"/>
            </a:endParaRPr>
          </a:p>
          <a:p>
            <a:pPr>
              <a:buSzTx/>
            </a:pPr>
            <a:r>
              <a:rPr lang="en-US" dirty="0" smtClean="0">
                <a:latin typeface="Arial" charset="0"/>
                <a:cs typeface="Arial" charset="0"/>
              </a:rPr>
              <a:t>Define roles and responsibilities of CUSP team</a:t>
            </a:r>
          </a:p>
        </p:txBody>
      </p:sp>
      <p:sp>
        <p:nvSpPr>
          <p:cNvPr id="4" name="Slide Number Placeholder 18"/>
          <p:cNvSpPr>
            <a:spLocks noGrp="1"/>
          </p:cNvSpPr>
          <p:nvPr>
            <p:ph type="sldNum" sz="quarter" idx="11"/>
          </p:nvPr>
        </p:nvSpPr>
        <p:spPr>
          <a:xfrm>
            <a:off x="6858000" y="6096000"/>
            <a:ext cx="2133600" cy="365125"/>
          </a:xfrm>
        </p:spPr>
        <p:txBody>
          <a:bodyPr/>
          <a:lstStyle/>
          <a:p>
            <a:pPr>
              <a:defRPr/>
            </a:pPr>
            <a:fld id="{9A5AA575-E430-4D57-B86E-B5739144B4BF}" type="slidenum">
              <a:rPr lang="en-US"/>
              <a:pPr>
                <a:defRPr/>
              </a:pPr>
              <a:t>15</a:t>
            </a:fld>
            <a:endParaRPr lang="en-US" dirty="0"/>
          </a:p>
        </p:txBody>
      </p:sp>
      <p:pic>
        <p:nvPicPr>
          <p:cNvPr id="8197" name="Picture 4" descr="Team members standing together."/>
          <p:cNvPicPr>
            <a:picLocks noChangeAspect="1"/>
          </p:cNvPicPr>
          <p:nvPr/>
        </p:nvPicPr>
        <p:blipFill>
          <a:blip r:embed="rId3" cstate="print"/>
          <a:srcRect/>
          <a:stretch>
            <a:fillRect/>
          </a:stretch>
        </p:blipFill>
        <p:spPr bwMode="auto">
          <a:xfrm>
            <a:off x="3886200" y="3771900"/>
            <a:ext cx="4724400" cy="35433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8"/>
          <p:cNvSpPr>
            <a:spLocks noGrp="1"/>
          </p:cNvSpPr>
          <p:nvPr>
            <p:ph type="sldNum" sz="quarter" idx="11"/>
          </p:nvPr>
        </p:nvSpPr>
        <p:spPr/>
        <p:txBody>
          <a:bodyPr/>
          <a:lstStyle/>
          <a:p>
            <a:pPr>
              <a:defRPr/>
            </a:pPr>
            <a:fld id="{C54AAF16-3C23-4A08-B99C-9B71BD3BABE0}" type="slidenum">
              <a:rPr lang="en-US"/>
              <a:pPr>
                <a:defRPr/>
              </a:pPr>
              <a:t>16</a:t>
            </a:fld>
            <a:endParaRPr lang="en-US" dirty="0"/>
          </a:p>
        </p:txBody>
      </p:sp>
      <p:sp>
        <p:nvSpPr>
          <p:cNvPr id="9219" name="Title 1"/>
          <p:cNvSpPr>
            <a:spLocks noGrp="1"/>
          </p:cNvSpPr>
          <p:nvPr>
            <p:ph type="title"/>
          </p:nvPr>
        </p:nvSpPr>
        <p:spPr>
          <a:xfrm>
            <a:off x="838200" y="609600"/>
            <a:ext cx="8229600" cy="1143000"/>
          </a:xfrm>
        </p:spPr>
        <p:txBody>
          <a:bodyPr/>
          <a:lstStyle/>
          <a:p>
            <a:pPr algn="ctr"/>
            <a:r>
              <a:rPr lang="en-US" b="1" dirty="0" smtClean="0">
                <a:solidFill>
                  <a:srgbClr val="000000"/>
                </a:solidFill>
                <a:latin typeface="Arial" charset="0"/>
                <a:cs typeface="Arial" charset="0"/>
              </a:rPr>
              <a:t>Keys to Assembling the Team</a:t>
            </a:r>
          </a:p>
        </p:txBody>
      </p:sp>
      <p:sp>
        <p:nvSpPr>
          <p:cNvPr id="9220" name="Content Placeholder 2" descr="Alt=” “"/>
          <p:cNvSpPr>
            <a:spLocks noGrp="1"/>
          </p:cNvSpPr>
          <p:nvPr>
            <p:ph sz="quarter" idx="10"/>
          </p:nvPr>
        </p:nvSpPr>
        <p:spPr>
          <a:xfrm>
            <a:off x="914400" y="2057400"/>
            <a:ext cx="6934200" cy="4191000"/>
          </a:xfrm>
        </p:spPr>
        <p:txBody>
          <a:bodyPr/>
          <a:lstStyle/>
          <a:p>
            <a:pPr>
              <a:buSzTx/>
            </a:pPr>
            <a:r>
              <a:rPr lang="en-US" dirty="0" smtClean="0">
                <a:latin typeface="Arial" charset="0"/>
                <a:cs typeface="Arial" charset="0"/>
              </a:rPr>
              <a:t>Understands that patient safety culture is local</a:t>
            </a:r>
          </a:p>
          <a:p>
            <a:pPr>
              <a:buSzTx/>
            </a:pPr>
            <a:r>
              <a:rPr lang="en-US" dirty="0" smtClean="0">
                <a:latin typeface="Arial" charset="0"/>
                <a:cs typeface="Arial" charset="0"/>
              </a:rPr>
              <a:t>Composed of engaged frontline providers who take ownership of patient safety</a:t>
            </a:r>
          </a:p>
          <a:p>
            <a:pPr>
              <a:buSzTx/>
            </a:pPr>
            <a:r>
              <a:rPr lang="en-US" dirty="0" smtClean="0">
                <a:latin typeface="Arial" charset="0"/>
                <a:cs typeface="Arial" charset="0"/>
              </a:rPr>
              <a:t>Includes staff members who have different levels of experience</a:t>
            </a:r>
          </a:p>
          <a:p>
            <a:pPr>
              <a:buSzTx/>
            </a:pPr>
            <a:r>
              <a:rPr lang="en-US" dirty="0" smtClean="0">
                <a:latin typeface="Arial" charset="0"/>
                <a:cs typeface="Arial" charset="0"/>
              </a:rPr>
              <a:t>Tailored to include members based on clinical intervention</a:t>
            </a:r>
          </a:p>
          <a:p>
            <a:pPr>
              <a:buSzTx/>
            </a:pPr>
            <a:r>
              <a:rPr lang="en-US" dirty="0" smtClean="0">
                <a:latin typeface="Arial" charset="0"/>
                <a:cs typeface="Arial" charset="0"/>
              </a:rPr>
              <a:t>Meets regularly (weekly or at least monthly)</a:t>
            </a:r>
          </a:p>
          <a:p>
            <a:pPr>
              <a:buSzTx/>
            </a:pPr>
            <a:r>
              <a:rPr lang="en-US" dirty="0" smtClean="0">
                <a:latin typeface="Arial" charset="0"/>
                <a:cs typeface="Arial" charset="0"/>
              </a:rPr>
              <a:t>Has adequate resources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8"/>
          <p:cNvSpPr>
            <a:spLocks noGrp="1"/>
          </p:cNvSpPr>
          <p:nvPr>
            <p:ph type="sldNum" sz="quarter" idx="11"/>
          </p:nvPr>
        </p:nvSpPr>
        <p:spPr/>
        <p:txBody>
          <a:bodyPr/>
          <a:lstStyle/>
          <a:p>
            <a:pPr>
              <a:defRPr/>
            </a:pPr>
            <a:fld id="{0326821B-DC45-4B58-8243-920600A87B1E}" type="slidenum">
              <a:rPr lang="en-US"/>
              <a:pPr>
                <a:defRPr/>
              </a:pPr>
              <a:t>17</a:t>
            </a:fld>
            <a:endParaRPr lang="en-US" dirty="0"/>
          </a:p>
        </p:txBody>
      </p:sp>
      <p:sp>
        <p:nvSpPr>
          <p:cNvPr id="11267" name="Title 1"/>
          <p:cNvSpPr>
            <a:spLocks noGrp="1"/>
          </p:cNvSpPr>
          <p:nvPr>
            <p:ph type="title"/>
          </p:nvPr>
        </p:nvSpPr>
        <p:spPr>
          <a:xfrm>
            <a:off x="914400" y="609600"/>
            <a:ext cx="8229600" cy="1143000"/>
          </a:xfrm>
        </p:spPr>
        <p:txBody>
          <a:bodyPr/>
          <a:lstStyle/>
          <a:p>
            <a:pPr algn="ctr"/>
            <a:r>
              <a:rPr lang="en-US" b="1" dirty="0" smtClean="0">
                <a:solidFill>
                  <a:srgbClr val="000000"/>
                </a:solidFill>
                <a:latin typeface="Arial" charset="0"/>
                <a:cs typeface="Arial" charset="0"/>
              </a:rPr>
              <a:t>Engage the Senior Executive</a:t>
            </a:r>
          </a:p>
        </p:txBody>
      </p:sp>
      <p:sp>
        <p:nvSpPr>
          <p:cNvPr id="11268" name="Content Placeholder 2" descr="Alt=” “"/>
          <p:cNvSpPr>
            <a:spLocks noGrp="1"/>
          </p:cNvSpPr>
          <p:nvPr>
            <p:ph sz="quarter" idx="10"/>
          </p:nvPr>
        </p:nvSpPr>
        <p:spPr>
          <a:xfrm>
            <a:off x="914400" y="2057400"/>
            <a:ext cx="5486400" cy="4191000"/>
          </a:xfrm>
        </p:spPr>
        <p:txBody>
          <a:bodyPr/>
          <a:lstStyle/>
          <a:p>
            <a:pPr>
              <a:buSzTx/>
            </a:pPr>
            <a:r>
              <a:rPr lang="en-US" dirty="0" smtClean="0">
                <a:latin typeface="Arial" charset="0"/>
                <a:cs typeface="Arial" charset="0"/>
              </a:rPr>
              <a:t>Identify characteristics to search for when recruiting the senior executive</a:t>
            </a:r>
          </a:p>
          <a:p>
            <a:pPr>
              <a:buSzTx/>
            </a:pPr>
            <a:r>
              <a:rPr lang="en-US" dirty="0" smtClean="0">
                <a:latin typeface="Arial" charset="0"/>
                <a:cs typeface="Arial" charset="0"/>
              </a:rPr>
              <a:t>Describe the responsibilities of the senior executive</a:t>
            </a:r>
          </a:p>
          <a:p>
            <a:pPr>
              <a:buSzTx/>
            </a:pPr>
            <a:r>
              <a:rPr lang="en-US" dirty="0" smtClean="0">
                <a:latin typeface="Arial" charset="0"/>
                <a:cs typeface="Arial" charset="0"/>
              </a:rPr>
              <a:t>Explain the role of the senior executive in addressing technical and adaptive work</a:t>
            </a:r>
          </a:p>
          <a:p>
            <a:pPr>
              <a:buSzTx/>
            </a:pPr>
            <a:r>
              <a:rPr lang="en-US" dirty="0" smtClean="0">
                <a:latin typeface="Arial" charset="0"/>
                <a:cs typeface="Arial" charset="0"/>
              </a:rPr>
              <a:t>Explain how to engage the senior executive and develop shared accountability for the work  </a:t>
            </a:r>
          </a:p>
        </p:txBody>
      </p:sp>
      <p:pic>
        <p:nvPicPr>
          <p:cNvPr id="11269" name="Picture 6" descr="Two senior executives standing together."/>
          <p:cNvPicPr>
            <a:picLocks noChangeAspect="1"/>
          </p:cNvPicPr>
          <p:nvPr/>
        </p:nvPicPr>
        <p:blipFill>
          <a:blip r:embed="rId3" cstate="print"/>
          <a:srcRect/>
          <a:stretch>
            <a:fillRect/>
          </a:stretch>
        </p:blipFill>
        <p:spPr bwMode="auto">
          <a:xfrm>
            <a:off x="4876800" y="2514600"/>
            <a:ext cx="5486400" cy="4114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8"/>
          <p:cNvSpPr>
            <a:spLocks noGrp="1"/>
          </p:cNvSpPr>
          <p:nvPr>
            <p:ph type="sldNum" sz="quarter" idx="11"/>
          </p:nvPr>
        </p:nvSpPr>
        <p:spPr/>
        <p:txBody>
          <a:bodyPr/>
          <a:lstStyle/>
          <a:p>
            <a:pPr>
              <a:defRPr/>
            </a:pPr>
            <a:fld id="{6C335C22-12E0-4B41-89B1-60480B9D67B3}" type="slidenum">
              <a:rPr lang="en-US"/>
              <a:pPr>
                <a:defRPr/>
              </a:pPr>
              <a:t>18</a:t>
            </a:fld>
            <a:endParaRPr lang="en-US" dirty="0"/>
          </a:p>
        </p:txBody>
      </p:sp>
      <p:sp>
        <p:nvSpPr>
          <p:cNvPr id="12291" name="Title 1"/>
          <p:cNvSpPr>
            <a:spLocks noGrp="1"/>
          </p:cNvSpPr>
          <p:nvPr>
            <p:ph type="title"/>
          </p:nvPr>
        </p:nvSpPr>
        <p:spPr>
          <a:xfrm>
            <a:off x="1066800" y="609600"/>
            <a:ext cx="8229600" cy="1143000"/>
          </a:xfrm>
        </p:spPr>
        <p:txBody>
          <a:bodyPr/>
          <a:lstStyle/>
          <a:p>
            <a:pPr algn="ctr"/>
            <a:r>
              <a:rPr lang="en-US" b="1" dirty="0" smtClean="0">
                <a:solidFill>
                  <a:srgbClr val="000000"/>
                </a:solidFill>
                <a:latin typeface="Arial" charset="0"/>
                <a:cs typeface="Arial" charset="0"/>
              </a:rPr>
              <a:t>Keys to Engaging the Senior Executive</a:t>
            </a:r>
          </a:p>
        </p:txBody>
      </p:sp>
      <p:sp>
        <p:nvSpPr>
          <p:cNvPr id="12292" name="Content Placeholder 2" descr="Alt=” “"/>
          <p:cNvSpPr>
            <a:spLocks noGrp="1"/>
          </p:cNvSpPr>
          <p:nvPr>
            <p:ph sz="quarter" idx="10"/>
          </p:nvPr>
        </p:nvSpPr>
        <p:spPr>
          <a:xfrm>
            <a:off x="914400" y="2133600"/>
            <a:ext cx="5791200" cy="4191000"/>
          </a:xfrm>
        </p:spPr>
        <p:txBody>
          <a:bodyPr/>
          <a:lstStyle/>
          <a:p>
            <a:pPr>
              <a:buSzTx/>
            </a:pPr>
            <a:r>
              <a:rPr lang="en-US" dirty="0" smtClean="0">
                <a:latin typeface="Arial" charset="0"/>
                <a:cs typeface="Arial" charset="0"/>
              </a:rPr>
              <a:t>Acknowledge the senior executive’s perspective (“What’s in it for me?”)</a:t>
            </a:r>
          </a:p>
          <a:p>
            <a:pPr>
              <a:buSzTx/>
            </a:pPr>
            <a:r>
              <a:rPr lang="en-US" dirty="0" smtClean="0">
                <a:latin typeface="Arial" charset="0"/>
                <a:cs typeface="Arial" charset="0"/>
              </a:rPr>
              <a:t>Increase the visibility of your senior executive</a:t>
            </a:r>
          </a:p>
          <a:p>
            <a:pPr>
              <a:buSzTx/>
            </a:pPr>
            <a:r>
              <a:rPr lang="en-US" dirty="0" smtClean="0">
                <a:latin typeface="Arial" charset="0"/>
                <a:cs typeface="Arial" charset="0"/>
              </a:rPr>
              <a:t>Ensure an executive is assigned to each CUSP team and participates regularly in meetings</a:t>
            </a:r>
          </a:p>
          <a:p>
            <a:pPr>
              <a:buSzTx/>
            </a:pPr>
            <a:r>
              <a:rPr lang="en-US" dirty="0" smtClean="0">
                <a:latin typeface="Arial" charset="0"/>
                <a:cs typeface="Arial" charset="0"/>
              </a:rPr>
              <a:t>List identified safety issues in the Safety Issues Worksheet for Senior Executive Partnership or a tracking log</a:t>
            </a:r>
          </a:p>
        </p:txBody>
      </p:sp>
      <p:pic>
        <p:nvPicPr>
          <p:cNvPr id="12293" name="Picture 4" descr="A provider and a senior executive standing next to each other."/>
          <p:cNvPicPr>
            <a:picLocks noChangeAspect="1"/>
          </p:cNvPicPr>
          <p:nvPr/>
        </p:nvPicPr>
        <p:blipFill>
          <a:blip r:embed="rId3" cstate="print"/>
          <a:srcRect/>
          <a:stretch>
            <a:fillRect/>
          </a:stretch>
        </p:blipFill>
        <p:spPr bwMode="auto">
          <a:xfrm>
            <a:off x="5283200" y="2667000"/>
            <a:ext cx="5080000" cy="3810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8"/>
          <p:cNvSpPr>
            <a:spLocks noGrp="1"/>
          </p:cNvSpPr>
          <p:nvPr>
            <p:ph type="sldNum" sz="quarter" idx="11"/>
          </p:nvPr>
        </p:nvSpPr>
        <p:spPr/>
        <p:txBody>
          <a:bodyPr/>
          <a:lstStyle/>
          <a:p>
            <a:pPr>
              <a:defRPr/>
            </a:pPr>
            <a:fld id="{E3D0B1FF-3F2E-49E3-8364-6360C17D36B9}" type="slidenum">
              <a:rPr lang="en-US"/>
              <a:pPr>
                <a:defRPr/>
              </a:pPr>
              <a:t>19</a:t>
            </a:fld>
            <a:endParaRPr lang="en-US" dirty="0"/>
          </a:p>
        </p:txBody>
      </p:sp>
      <p:sp>
        <p:nvSpPr>
          <p:cNvPr id="14339" name="Title 1"/>
          <p:cNvSpPr>
            <a:spLocks noGrp="1"/>
          </p:cNvSpPr>
          <p:nvPr>
            <p:ph type="title"/>
          </p:nvPr>
        </p:nvSpPr>
        <p:spPr>
          <a:xfrm>
            <a:off x="990600" y="609600"/>
            <a:ext cx="8229600" cy="1143000"/>
          </a:xfrm>
        </p:spPr>
        <p:txBody>
          <a:bodyPr/>
          <a:lstStyle/>
          <a:p>
            <a:pPr algn="ctr"/>
            <a:r>
              <a:rPr lang="en-US" b="1" dirty="0" smtClean="0">
                <a:solidFill>
                  <a:srgbClr val="000000"/>
                </a:solidFill>
                <a:latin typeface="Arial" charset="0"/>
                <a:cs typeface="Arial" charset="0"/>
              </a:rPr>
              <a:t>Understand the Science of Safety</a:t>
            </a:r>
          </a:p>
        </p:txBody>
      </p:sp>
      <p:sp>
        <p:nvSpPr>
          <p:cNvPr id="14340" name="Content Placeholder 2" descr="Alt=” “"/>
          <p:cNvSpPr>
            <a:spLocks noGrp="1"/>
          </p:cNvSpPr>
          <p:nvPr>
            <p:ph sz="quarter" idx="10"/>
          </p:nvPr>
        </p:nvSpPr>
        <p:spPr>
          <a:xfrm>
            <a:off x="914400" y="2133600"/>
            <a:ext cx="5181600" cy="4191000"/>
          </a:xfrm>
        </p:spPr>
        <p:txBody>
          <a:bodyPr/>
          <a:lstStyle/>
          <a:p>
            <a:pPr>
              <a:buSzTx/>
            </a:pPr>
            <a:r>
              <a:rPr lang="en-US" dirty="0" smtClean="0">
                <a:latin typeface="Arial" charset="0"/>
                <a:cs typeface="Arial" charset="0"/>
              </a:rPr>
              <a:t>Describe the historical and contemporary context of the science of safety</a:t>
            </a:r>
          </a:p>
          <a:p>
            <a:pPr>
              <a:buSzTx/>
            </a:pPr>
            <a:r>
              <a:rPr lang="en-US" dirty="0" smtClean="0">
                <a:latin typeface="Arial" charset="0"/>
                <a:cs typeface="Arial" charset="0"/>
              </a:rPr>
              <a:t>Explain how system design affects system results</a:t>
            </a:r>
          </a:p>
          <a:p>
            <a:pPr>
              <a:buSzTx/>
            </a:pPr>
            <a:r>
              <a:rPr lang="en-US" dirty="0" smtClean="0">
                <a:latin typeface="Arial" charset="0"/>
                <a:cs typeface="Arial" charset="0"/>
              </a:rPr>
              <a:t>List the principles of safe design and identify how they apply to technical work  and team work</a:t>
            </a:r>
          </a:p>
          <a:p>
            <a:pPr>
              <a:buSzTx/>
            </a:pPr>
            <a:r>
              <a:rPr lang="en-US" dirty="0" smtClean="0">
                <a:latin typeface="Arial" charset="0"/>
                <a:cs typeface="Arial" charset="0"/>
              </a:rPr>
              <a:t>Indicate how teams make wise decisions when there is diverse and independent input</a:t>
            </a:r>
          </a:p>
        </p:txBody>
      </p:sp>
      <p:pic>
        <p:nvPicPr>
          <p:cNvPr id="14341" name="Picture 4" descr="Team members examining an x-ray image. "/>
          <p:cNvPicPr>
            <a:picLocks noChangeAspect="1"/>
          </p:cNvPicPr>
          <p:nvPr/>
        </p:nvPicPr>
        <p:blipFill>
          <a:blip r:embed="rId3" cstate="print"/>
          <a:srcRect/>
          <a:stretch>
            <a:fillRect/>
          </a:stretch>
        </p:blipFill>
        <p:spPr bwMode="auto">
          <a:xfrm>
            <a:off x="5105400" y="2514600"/>
            <a:ext cx="5156200" cy="38671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0" y="609600"/>
            <a:ext cx="8229600" cy="1143000"/>
          </a:xfrm>
        </p:spPr>
        <p:txBody>
          <a:bodyPr/>
          <a:lstStyle/>
          <a:p>
            <a:pPr algn="ctr"/>
            <a:r>
              <a:rPr lang="en-US" b="1" dirty="0" smtClean="0">
                <a:solidFill>
                  <a:srgbClr val="000000"/>
                </a:solidFill>
                <a:latin typeface="Arial" charset="0"/>
                <a:cs typeface="Arial" charset="0"/>
              </a:rPr>
              <a:t>Learning Objectives</a:t>
            </a:r>
          </a:p>
        </p:txBody>
      </p:sp>
      <p:grpSp>
        <p:nvGrpSpPr>
          <p:cNvPr id="5123" name="Group 4" descr="1. Introduce Just Culture principles&#10;2. Learn how Just Culture principles can augment CUSP&#10;3. Review key steps of the CUSP Toolkit"/>
          <p:cNvGrpSpPr>
            <a:grpSpLocks/>
          </p:cNvGrpSpPr>
          <p:nvPr/>
        </p:nvGrpSpPr>
        <p:grpSpPr bwMode="auto">
          <a:xfrm>
            <a:off x="1371600" y="2286000"/>
            <a:ext cx="6738936" cy="2443229"/>
            <a:chOff x="457199" y="2342309"/>
            <a:chExt cx="6357937" cy="2442661"/>
          </a:xfrm>
        </p:grpSpPr>
        <p:grpSp>
          <p:nvGrpSpPr>
            <p:cNvPr id="5125" name="Group 16"/>
            <p:cNvGrpSpPr>
              <a:grpSpLocks/>
            </p:cNvGrpSpPr>
            <p:nvPr/>
          </p:nvGrpSpPr>
          <p:grpSpPr bwMode="auto">
            <a:xfrm rot="10800000" flipV="1">
              <a:off x="457199" y="2342309"/>
              <a:ext cx="6065838" cy="2363219"/>
              <a:chOff x="2544762" y="2342309"/>
              <a:chExt cx="6065838" cy="2363219"/>
            </a:xfrm>
          </p:grpSpPr>
          <p:sp>
            <p:nvSpPr>
              <p:cNvPr id="11" name="L-Shape 2"/>
              <p:cNvSpPr/>
              <p:nvPr/>
            </p:nvSpPr>
            <p:spPr>
              <a:xfrm rot="5400000" flipV="1">
                <a:off x="7173507" y="2788223"/>
                <a:ext cx="985791" cy="1888394"/>
              </a:xfrm>
              <a:prstGeom prst="corner">
                <a:avLst>
                  <a:gd name="adj1" fmla="val 16120"/>
                  <a:gd name="adj2" fmla="val 16110"/>
                </a:avLst>
              </a:prstGeom>
              <a:gradFill>
                <a:gsLst>
                  <a:gs pos="0">
                    <a:srgbClr val="E65014"/>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12" name="Freeform 11"/>
              <p:cNvSpPr/>
              <p:nvPr/>
            </p:nvSpPr>
            <p:spPr>
              <a:xfrm rot="10800000" flipV="1">
                <a:off x="6718300" y="3398491"/>
                <a:ext cx="1704975" cy="1299860"/>
              </a:xfrm>
              <a:custGeom>
                <a:avLst/>
                <a:gdLst>
                  <a:gd name="connsiteX0" fmla="*/ 0 w 1480903"/>
                  <a:gd name="connsiteY0" fmla="*/ 0 h 1298098"/>
                  <a:gd name="connsiteX1" fmla="*/ 1480903 w 1480903"/>
                  <a:gd name="connsiteY1" fmla="*/ 0 h 1298098"/>
                  <a:gd name="connsiteX2" fmla="*/ 1480903 w 1480903"/>
                  <a:gd name="connsiteY2" fmla="*/ 1298098 h 1298098"/>
                  <a:gd name="connsiteX3" fmla="*/ 0 w 1480903"/>
                  <a:gd name="connsiteY3" fmla="*/ 1298098 h 1298098"/>
                  <a:gd name="connsiteX4" fmla="*/ 0 w 1480903"/>
                  <a:gd name="connsiteY4" fmla="*/ 0 h 129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903" h="1298098">
                    <a:moveTo>
                      <a:pt x="0" y="0"/>
                    </a:moveTo>
                    <a:lnTo>
                      <a:pt x="1480903" y="0"/>
                    </a:lnTo>
                    <a:lnTo>
                      <a:pt x="1480903" y="1298098"/>
                    </a:lnTo>
                    <a:lnTo>
                      <a:pt x="0" y="1298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68580" tIns="68580" rIns="68580" bIns="68580" spcCol="1270"/>
              <a:lstStyle/>
              <a:p>
                <a:pPr algn="ctr" defTabSz="800100" fontAlgn="auto">
                  <a:lnSpc>
                    <a:spcPct val="90000"/>
                  </a:lnSpc>
                  <a:spcAft>
                    <a:spcPct val="35000"/>
                  </a:spcAft>
                  <a:defRPr/>
                </a:pPr>
                <a:endParaRPr lang="en-US" dirty="0">
                  <a:latin typeface="Arial" pitchFamily="34" charset="0"/>
                  <a:cs typeface="Arial" pitchFamily="34" charset="0"/>
                </a:endParaRPr>
              </a:p>
            </p:txBody>
          </p:sp>
          <p:sp>
            <p:nvSpPr>
              <p:cNvPr id="13" name="L-Shape 12"/>
              <p:cNvSpPr/>
              <p:nvPr/>
            </p:nvSpPr>
            <p:spPr>
              <a:xfrm rot="5400000" flipV="1">
                <a:off x="5086432" y="2339616"/>
                <a:ext cx="985791" cy="1888394"/>
              </a:xfrm>
              <a:prstGeom prst="corner">
                <a:avLst>
                  <a:gd name="adj1" fmla="val 16120"/>
                  <a:gd name="adj2" fmla="val 16110"/>
                </a:avLst>
              </a:prstGeom>
              <a:gradFill flip="none" rotWithShape="1">
                <a:gsLst>
                  <a:gs pos="0">
                    <a:srgbClr val="17368D"/>
                  </a:gs>
                  <a:gs pos="50000">
                    <a:srgbClr val="17368D">
                      <a:shade val="67500"/>
                      <a:satMod val="115000"/>
                    </a:srgbClr>
                  </a:gs>
                  <a:gs pos="100000">
                    <a:srgbClr val="17368D">
                      <a:shade val="100000"/>
                      <a:satMod val="115000"/>
                    </a:srgbClr>
                  </a:gs>
                </a:gsLst>
                <a:lin ang="16200000" scaled="0"/>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4">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14" name="L-Shape 13"/>
              <p:cNvSpPr/>
              <p:nvPr/>
            </p:nvSpPr>
            <p:spPr>
              <a:xfrm rot="5400000" flipV="1">
                <a:off x="2999359" y="1891008"/>
                <a:ext cx="985791" cy="1888394"/>
              </a:xfrm>
              <a:prstGeom prst="corner">
                <a:avLst>
                  <a:gd name="adj1" fmla="val 16120"/>
                  <a:gd name="adj2" fmla="val 16110"/>
                </a:avLst>
              </a:prstGeom>
              <a:gradFill flip="none" rotWithShape="1">
                <a:gsLst>
                  <a:gs pos="0">
                    <a:srgbClr val="ACD02E">
                      <a:shade val="30000"/>
                      <a:satMod val="115000"/>
                    </a:srgbClr>
                  </a:gs>
                  <a:gs pos="50000">
                    <a:srgbClr val="ACD02E">
                      <a:shade val="67500"/>
                      <a:satMod val="115000"/>
                    </a:srgbClr>
                  </a:gs>
                  <a:gs pos="100000">
                    <a:srgbClr val="ACD02E">
                      <a:shade val="100000"/>
                      <a:satMod val="115000"/>
                    </a:srgbClr>
                  </a:gs>
                </a:gsLst>
                <a:lin ang="16200000" scaled="0"/>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6">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15" name="Freeform 14"/>
              <p:cNvSpPr/>
              <p:nvPr/>
            </p:nvSpPr>
            <p:spPr>
              <a:xfrm rot="10800000" flipV="1">
                <a:off x="2544762" y="2503349"/>
                <a:ext cx="1704975" cy="1298273"/>
              </a:xfrm>
              <a:custGeom>
                <a:avLst/>
                <a:gdLst>
                  <a:gd name="connsiteX0" fmla="*/ 0 w 1480903"/>
                  <a:gd name="connsiteY0" fmla="*/ 0 h 1298098"/>
                  <a:gd name="connsiteX1" fmla="*/ 1480903 w 1480903"/>
                  <a:gd name="connsiteY1" fmla="*/ 0 h 1298098"/>
                  <a:gd name="connsiteX2" fmla="*/ 1480903 w 1480903"/>
                  <a:gd name="connsiteY2" fmla="*/ 1298098 h 1298098"/>
                  <a:gd name="connsiteX3" fmla="*/ 0 w 1480903"/>
                  <a:gd name="connsiteY3" fmla="*/ 1298098 h 1298098"/>
                  <a:gd name="connsiteX4" fmla="*/ 0 w 1480903"/>
                  <a:gd name="connsiteY4" fmla="*/ 0 h 129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903" h="1298098">
                    <a:moveTo>
                      <a:pt x="0" y="0"/>
                    </a:moveTo>
                    <a:lnTo>
                      <a:pt x="1480903" y="0"/>
                    </a:lnTo>
                    <a:lnTo>
                      <a:pt x="1480903" y="1298098"/>
                    </a:lnTo>
                    <a:lnTo>
                      <a:pt x="0" y="1298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68580" tIns="68580" rIns="68580" bIns="68580" spcCol="1270"/>
              <a:lstStyle/>
              <a:p>
                <a:pPr defTabSz="800100" fontAlgn="auto">
                  <a:lnSpc>
                    <a:spcPct val="90000"/>
                  </a:lnSpc>
                  <a:spcAft>
                    <a:spcPct val="35000"/>
                  </a:spcAft>
                  <a:defRPr/>
                </a:pPr>
                <a:endParaRPr lang="en-US" dirty="0">
                  <a:latin typeface="Arial" pitchFamily="34" charset="0"/>
                  <a:cs typeface="Arial" pitchFamily="34" charset="0"/>
                </a:endParaRPr>
              </a:p>
            </p:txBody>
          </p:sp>
          <p:sp>
            <p:nvSpPr>
              <p:cNvPr id="5136" name="Rectangle 16"/>
              <p:cNvSpPr>
                <a:spLocks noChangeArrowheads="1"/>
              </p:cNvSpPr>
              <p:nvPr/>
            </p:nvSpPr>
            <p:spPr bwMode="auto">
              <a:xfrm>
                <a:off x="6722205" y="4336196"/>
                <a:ext cx="1701069" cy="369332"/>
              </a:xfrm>
              <a:prstGeom prst="rect">
                <a:avLst/>
              </a:prstGeom>
              <a:noFill/>
              <a:ln w="9525">
                <a:noFill/>
                <a:miter lim="800000"/>
                <a:headEnd/>
                <a:tailEnd/>
              </a:ln>
            </p:spPr>
            <p:txBody>
              <a:bodyPr>
                <a:spAutoFit/>
              </a:bodyPr>
              <a:lstStyle/>
              <a:p>
                <a:endParaRPr lang="en-US">
                  <a:latin typeface="Calibri" pitchFamily="34" charset="0"/>
                </a:endParaRPr>
              </a:p>
            </p:txBody>
          </p:sp>
          <p:sp>
            <p:nvSpPr>
              <p:cNvPr id="5137" name="Rectangle 17"/>
              <p:cNvSpPr>
                <a:spLocks noChangeArrowheads="1"/>
              </p:cNvSpPr>
              <p:nvPr/>
            </p:nvSpPr>
            <p:spPr bwMode="auto">
              <a:xfrm>
                <a:off x="2548057" y="3157480"/>
                <a:ext cx="1608608" cy="369332"/>
              </a:xfrm>
              <a:prstGeom prst="rect">
                <a:avLst/>
              </a:prstGeom>
              <a:noFill/>
              <a:ln w="9525">
                <a:noFill/>
                <a:miter lim="800000"/>
                <a:headEnd/>
                <a:tailEnd/>
              </a:ln>
            </p:spPr>
            <p:txBody>
              <a:bodyPr>
                <a:spAutoFit/>
              </a:bodyPr>
              <a:lstStyle/>
              <a:p>
                <a:endParaRPr lang="en-US">
                  <a:latin typeface="Calibri" pitchFamily="34" charset="0"/>
                </a:endParaRPr>
              </a:p>
            </p:txBody>
          </p:sp>
        </p:grpSp>
        <p:sp>
          <p:nvSpPr>
            <p:cNvPr id="5126" name="Rectangle 6"/>
            <p:cNvSpPr>
              <a:spLocks noChangeArrowheads="1"/>
            </p:cNvSpPr>
            <p:nvPr/>
          </p:nvSpPr>
          <p:spPr bwMode="auto">
            <a:xfrm>
              <a:off x="4910137" y="2644603"/>
              <a:ext cx="1904999" cy="1015427"/>
            </a:xfrm>
            <a:prstGeom prst="rect">
              <a:avLst/>
            </a:prstGeom>
            <a:noFill/>
            <a:ln w="9525">
              <a:noFill/>
              <a:miter lim="800000"/>
              <a:headEnd/>
              <a:tailEnd/>
            </a:ln>
          </p:spPr>
          <p:txBody>
            <a:bodyPr>
              <a:spAutoFit/>
            </a:bodyPr>
            <a:lstStyle/>
            <a:p>
              <a:r>
                <a:rPr lang="en-US" sz="2000" dirty="0" smtClean="0">
                  <a:solidFill>
                    <a:srgbClr val="000000"/>
                  </a:solidFill>
                </a:rPr>
                <a:t>Review </a:t>
              </a:r>
              <a:r>
                <a:rPr lang="en-US" sz="2000" dirty="0">
                  <a:solidFill>
                    <a:srgbClr val="000000"/>
                  </a:solidFill>
                </a:rPr>
                <a:t>key steps of the CUSP Toolkit</a:t>
              </a:r>
              <a:endParaRPr lang="en-US" sz="2000" dirty="0"/>
            </a:p>
          </p:txBody>
        </p:sp>
        <p:sp>
          <p:nvSpPr>
            <p:cNvPr id="5128" name="Rectangle 8" descr="Learning objectives: Objective 1: Review and understand the key steps of the CUSP Toolkit; Objective 2: Review key CUSP tools; Objective 3: Learn how Just Culture principles can augment CUSP; Objective 4: Determine next steps for your team. "/>
            <p:cNvSpPr>
              <a:spLocks noChangeArrowheads="1"/>
            </p:cNvSpPr>
            <p:nvPr/>
          </p:nvSpPr>
          <p:spPr bwMode="auto">
            <a:xfrm>
              <a:off x="2776536" y="3025514"/>
              <a:ext cx="1600200" cy="1759456"/>
            </a:xfrm>
            <a:prstGeom prst="rect">
              <a:avLst/>
            </a:prstGeom>
            <a:noFill/>
            <a:ln w="9525">
              <a:noFill/>
              <a:miter lim="800000"/>
              <a:headEnd/>
              <a:tailEnd/>
            </a:ln>
          </p:spPr>
          <p:txBody>
            <a:bodyPr>
              <a:spAutoFit/>
            </a:bodyPr>
            <a:lstStyle/>
            <a:p>
              <a:pPr defTabSz="800100">
                <a:lnSpc>
                  <a:spcPct val="90000"/>
                </a:lnSpc>
                <a:spcAft>
                  <a:spcPct val="35000"/>
                </a:spcAft>
              </a:pPr>
              <a:r>
                <a:rPr lang="en-US" sz="2000" dirty="0">
                  <a:solidFill>
                    <a:srgbClr val="000000"/>
                  </a:solidFill>
                </a:rPr>
                <a:t>Learn how Just Culture principles can augment CUSP</a:t>
              </a:r>
            </a:p>
          </p:txBody>
        </p:sp>
      </p:grpSp>
      <p:sp>
        <p:nvSpPr>
          <p:cNvPr id="19" name="Slide Number Placeholder 18"/>
          <p:cNvSpPr>
            <a:spLocks noGrp="1"/>
          </p:cNvSpPr>
          <p:nvPr>
            <p:ph type="sldNum" sz="quarter" idx="11"/>
          </p:nvPr>
        </p:nvSpPr>
        <p:spPr>
          <a:xfrm>
            <a:off x="6858000" y="6096000"/>
            <a:ext cx="2133600" cy="365125"/>
          </a:xfrm>
        </p:spPr>
        <p:txBody>
          <a:bodyPr/>
          <a:lstStyle/>
          <a:p>
            <a:pPr>
              <a:defRPr/>
            </a:pPr>
            <a:fld id="{C5A3DFA8-CB9C-4708-9FFC-F6658C4FD800}" type="slidenum">
              <a:rPr lang="en-US"/>
              <a:pPr>
                <a:defRPr/>
              </a:pPr>
              <a:t>2</a:t>
            </a:fld>
            <a:endParaRPr lang="en-US" dirty="0"/>
          </a:p>
        </p:txBody>
      </p:sp>
      <p:sp>
        <p:nvSpPr>
          <p:cNvPr id="2" name="TextBox 1"/>
          <p:cNvSpPr txBox="1"/>
          <p:nvPr/>
        </p:nvSpPr>
        <p:spPr>
          <a:xfrm>
            <a:off x="1600200" y="3429000"/>
            <a:ext cx="1600200" cy="1015663"/>
          </a:xfrm>
          <a:prstGeom prst="rect">
            <a:avLst/>
          </a:prstGeom>
          <a:noFill/>
        </p:spPr>
        <p:txBody>
          <a:bodyPr wrap="square" rtlCol="0">
            <a:spAutoFit/>
          </a:bodyPr>
          <a:lstStyle/>
          <a:p>
            <a:r>
              <a:rPr lang="en-US" sz="2000" dirty="0" smtClean="0"/>
              <a:t>Introduce Just Culture  principles </a:t>
            </a: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8"/>
          <p:cNvSpPr>
            <a:spLocks noGrp="1"/>
          </p:cNvSpPr>
          <p:nvPr>
            <p:ph type="sldNum" sz="quarter" idx="11"/>
          </p:nvPr>
        </p:nvSpPr>
        <p:spPr/>
        <p:txBody>
          <a:bodyPr/>
          <a:lstStyle/>
          <a:p>
            <a:pPr>
              <a:defRPr/>
            </a:pPr>
            <a:fld id="{5D2B1A39-22B3-4419-9691-D471E9037EB6}" type="slidenum">
              <a:rPr lang="en-US"/>
              <a:pPr>
                <a:defRPr/>
              </a:pPr>
              <a:t>20</a:t>
            </a:fld>
            <a:endParaRPr lang="en-US" dirty="0"/>
          </a:p>
        </p:txBody>
      </p:sp>
      <p:sp>
        <p:nvSpPr>
          <p:cNvPr id="15363" name="Title 1"/>
          <p:cNvSpPr>
            <a:spLocks noGrp="1"/>
          </p:cNvSpPr>
          <p:nvPr>
            <p:ph type="title"/>
          </p:nvPr>
        </p:nvSpPr>
        <p:spPr>
          <a:xfrm>
            <a:off x="990600" y="609600"/>
            <a:ext cx="8229600" cy="1143000"/>
          </a:xfrm>
        </p:spPr>
        <p:txBody>
          <a:bodyPr/>
          <a:lstStyle/>
          <a:p>
            <a:pPr algn="ctr"/>
            <a:r>
              <a:rPr lang="en-US" b="1" dirty="0" smtClean="0">
                <a:solidFill>
                  <a:srgbClr val="000000"/>
                </a:solidFill>
                <a:latin typeface="Arial" charset="0"/>
                <a:cs typeface="Arial" charset="0"/>
              </a:rPr>
              <a:t>Keys to Understanding the </a:t>
            </a:r>
            <a:br>
              <a:rPr lang="en-US" b="1" dirty="0" smtClean="0">
                <a:solidFill>
                  <a:srgbClr val="000000"/>
                </a:solidFill>
                <a:latin typeface="Arial" charset="0"/>
                <a:cs typeface="Arial" charset="0"/>
              </a:rPr>
            </a:br>
            <a:r>
              <a:rPr lang="en-US" b="1" dirty="0" smtClean="0">
                <a:solidFill>
                  <a:srgbClr val="000000"/>
                </a:solidFill>
                <a:latin typeface="Arial" charset="0"/>
                <a:cs typeface="Arial" charset="0"/>
              </a:rPr>
              <a:t>Science of Safety</a:t>
            </a:r>
          </a:p>
        </p:txBody>
      </p:sp>
      <p:sp>
        <p:nvSpPr>
          <p:cNvPr id="15364" name="Content Placeholder 2"/>
          <p:cNvSpPr>
            <a:spLocks noGrp="1"/>
          </p:cNvSpPr>
          <p:nvPr>
            <p:ph sz="quarter" idx="10"/>
          </p:nvPr>
        </p:nvSpPr>
        <p:spPr>
          <a:xfrm>
            <a:off x="914400" y="2133600"/>
            <a:ext cx="6781800" cy="4191000"/>
          </a:xfrm>
        </p:spPr>
        <p:txBody>
          <a:bodyPr/>
          <a:lstStyle/>
          <a:p>
            <a:pPr>
              <a:buSzTx/>
            </a:pPr>
            <a:r>
              <a:rPr lang="en-US" dirty="0" smtClean="0">
                <a:latin typeface="Arial" charset="0"/>
                <a:cs typeface="Arial" charset="0"/>
              </a:rPr>
              <a:t>Develop a plan so all staff on your unit view the Understand the Science of Safety video</a:t>
            </a:r>
          </a:p>
          <a:p>
            <a:pPr>
              <a:buSzTx/>
            </a:pPr>
            <a:r>
              <a:rPr lang="en-US" dirty="0" smtClean="0">
                <a:latin typeface="Arial" charset="0"/>
                <a:cs typeface="Arial" charset="0"/>
              </a:rPr>
              <a:t>Video screening should be mandatory for all unit staff</a:t>
            </a:r>
          </a:p>
          <a:p>
            <a:pPr>
              <a:buSzTx/>
            </a:pPr>
            <a:r>
              <a:rPr lang="en-US" dirty="0" smtClean="0">
                <a:latin typeface="Arial" charset="0"/>
                <a:cs typeface="Arial" charset="0"/>
              </a:rPr>
              <a:t>Create a list of who has watched the video</a:t>
            </a:r>
          </a:p>
          <a:p>
            <a:pPr>
              <a:buSzTx/>
            </a:pPr>
            <a:r>
              <a:rPr lang="en-US" dirty="0" smtClean="0">
                <a:latin typeface="Arial" charset="0"/>
                <a:cs typeface="Arial" charset="0"/>
              </a:rPr>
              <a:t>Describe the three principles of safe design: </a:t>
            </a:r>
          </a:p>
          <a:p>
            <a:pPr marL="795338" lvl="1" indent="-331788">
              <a:buFont typeface="Calibri" pitchFamily="34" charset="0"/>
              <a:buAutoNum type="arabicPeriod"/>
            </a:pPr>
            <a:r>
              <a:rPr lang="en-US" dirty="0" smtClean="0">
                <a:latin typeface="Arial" charset="0"/>
                <a:cs typeface="Arial" charset="0"/>
              </a:rPr>
              <a:t>Standardize</a:t>
            </a:r>
          </a:p>
          <a:p>
            <a:pPr marL="795338" lvl="1" indent="-331788">
              <a:buFont typeface="Calibri" pitchFamily="34" charset="0"/>
              <a:buAutoNum type="arabicPeriod"/>
            </a:pPr>
            <a:r>
              <a:rPr lang="en-US" dirty="0" smtClean="0">
                <a:latin typeface="Arial" charset="0"/>
                <a:cs typeface="Arial" charset="0"/>
              </a:rPr>
              <a:t>Create independent checks</a:t>
            </a:r>
          </a:p>
          <a:p>
            <a:pPr marL="795338" lvl="1" indent="-331788">
              <a:buFont typeface="Calibri" pitchFamily="34" charset="0"/>
              <a:buAutoNum type="arabicPeriod"/>
            </a:pPr>
            <a:r>
              <a:rPr lang="en-US" dirty="0" smtClean="0">
                <a:latin typeface="Arial" charset="0"/>
                <a:cs typeface="Arial" charset="0"/>
              </a:rPr>
              <a:t>Learn from defects</a:t>
            </a:r>
          </a:p>
        </p:txBody>
      </p:sp>
      <p:pic>
        <p:nvPicPr>
          <p:cNvPr id="15365" name="Picture 4" descr="Team members in a conference room watching a video."/>
          <p:cNvPicPr>
            <a:picLocks noChangeAspect="1"/>
          </p:cNvPicPr>
          <p:nvPr/>
        </p:nvPicPr>
        <p:blipFill>
          <a:blip r:embed="rId3" cstate="print"/>
          <a:srcRect/>
          <a:stretch>
            <a:fillRect/>
          </a:stretch>
        </p:blipFill>
        <p:spPr bwMode="auto">
          <a:xfrm>
            <a:off x="5029200" y="3352800"/>
            <a:ext cx="5334000" cy="40005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90600" y="609600"/>
            <a:ext cx="8229600" cy="1143000"/>
          </a:xfrm>
        </p:spPr>
        <p:txBody>
          <a:bodyPr/>
          <a:lstStyle/>
          <a:p>
            <a:pPr algn="ctr"/>
            <a:r>
              <a:rPr lang="en-US" b="1" dirty="0" smtClean="0">
                <a:solidFill>
                  <a:srgbClr val="000000"/>
                </a:solidFill>
                <a:latin typeface="Arial" charset="0"/>
                <a:cs typeface="Arial" charset="0"/>
              </a:rPr>
              <a:t>Identify Defects Through </a:t>
            </a:r>
            <a:r>
              <a:rPr lang="en-US" b="1" dirty="0" err="1" smtClean="0">
                <a:solidFill>
                  <a:srgbClr val="000000"/>
                </a:solidFill>
                <a:latin typeface="Arial" charset="0"/>
                <a:cs typeface="Arial" charset="0"/>
              </a:rPr>
              <a:t>Sensemaking</a:t>
            </a:r>
            <a:endParaRPr lang="en-US" b="1" dirty="0" smtClean="0">
              <a:solidFill>
                <a:srgbClr val="000000"/>
              </a:solidFill>
              <a:latin typeface="Arial" charset="0"/>
              <a:cs typeface="Arial" charset="0"/>
            </a:endParaRPr>
          </a:p>
        </p:txBody>
      </p:sp>
      <p:sp>
        <p:nvSpPr>
          <p:cNvPr id="16387" name="Content Placeholder 2" descr="Alt=” “"/>
          <p:cNvSpPr>
            <a:spLocks noGrp="1"/>
          </p:cNvSpPr>
          <p:nvPr>
            <p:ph sz="quarter" idx="10"/>
          </p:nvPr>
        </p:nvSpPr>
        <p:spPr>
          <a:xfrm>
            <a:off x="914400" y="2133600"/>
            <a:ext cx="6324600" cy="4191000"/>
          </a:xfrm>
        </p:spPr>
        <p:txBody>
          <a:bodyPr/>
          <a:lstStyle/>
          <a:p>
            <a:pPr>
              <a:buSzTx/>
            </a:pPr>
            <a:r>
              <a:rPr lang="en-US" dirty="0" smtClean="0">
                <a:latin typeface="Arial" charset="0"/>
                <a:cs typeface="Arial" charset="0"/>
              </a:rPr>
              <a:t>Introduce CUSP and </a:t>
            </a:r>
            <a:r>
              <a:rPr lang="en-US" dirty="0" err="1" smtClean="0">
                <a:latin typeface="Arial" charset="0"/>
                <a:cs typeface="Arial" charset="0"/>
              </a:rPr>
              <a:t>Sensemaking</a:t>
            </a:r>
            <a:r>
              <a:rPr lang="en-US" dirty="0" smtClean="0">
                <a:latin typeface="Arial" charset="0"/>
                <a:cs typeface="Arial" charset="0"/>
              </a:rPr>
              <a:t> tools to identify defects or errors</a:t>
            </a:r>
          </a:p>
          <a:p>
            <a:pPr>
              <a:buSzTx/>
            </a:pPr>
            <a:r>
              <a:rPr lang="en-US" dirty="0" smtClean="0">
                <a:latin typeface="Arial" charset="0"/>
                <a:cs typeface="Arial" charset="0"/>
              </a:rPr>
              <a:t> Discuss the relationship between CUSP and </a:t>
            </a:r>
            <a:r>
              <a:rPr lang="en-US" dirty="0" err="1" smtClean="0">
                <a:latin typeface="Arial" charset="0"/>
                <a:cs typeface="Arial" charset="0"/>
              </a:rPr>
              <a:t>Sensemaking</a:t>
            </a:r>
            <a:endParaRPr lang="en-US" dirty="0" smtClean="0">
              <a:latin typeface="Arial" charset="0"/>
              <a:cs typeface="Arial" charset="0"/>
            </a:endParaRPr>
          </a:p>
          <a:p>
            <a:pPr>
              <a:buSzTx/>
            </a:pPr>
            <a:r>
              <a:rPr lang="en-US" dirty="0" smtClean="0">
                <a:latin typeface="Arial" charset="0"/>
                <a:cs typeface="Arial" charset="0"/>
              </a:rPr>
              <a:t>Show how to apply CUSP and </a:t>
            </a:r>
            <a:r>
              <a:rPr lang="en-US" dirty="0" err="1" smtClean="0">
                <a:latin typeface="Arial" charset="0"/>
                <a:cs typeface="Arial" charset="0"/>
              </a:rPr>
              <a:t>Sensemaking</a:t>
            </a:r>
            <a:r>
              <a:rPr lang="en-US" dirty="0" smtClean="0">
                <a:latin typeface="Arial" charset="0"/>
                <a:cs typeface="Arial" charset="0"/>
              </a:rPr>
              <a:t> tools</a:t>
            </a:r>
          </a:p>
          <a:p>
            <a:pPr>
              <a:buSzTx/>
            </a:pPr>
            <a:r>
              <a:rPr lang="en-US" dirty="0" smtClean="0">
                <a:latin typeface="Arial" charset="0"/>
                <a:cs typeface="Arial" charset="0"/>
              </a:rPr>
              <a:t>Discuss how to share findings</a:t>
            </a:r>
          </a:p>
        </p:txBody>
      </p:sp>
      <p:sp>
        <p:nvSpPr>
          <p:cNvPr id="4" name="Slide Number Placeholder 18"/>
          <p:cNvSpPr>
            <a:spLocks noGrp="1"/>
          </p:cNvSpPr>
          <p:nvPr>
            <p:ph type="sldNum" sz="quarter" idx="11"/>
          </p:nvPr>
        </p:nvSpPr>
        <p:spPr>
          <a:xfrm>
            <a:off x="6858000" y="6096000"/>
            <a:ext cx="2133600" cy="365125"/>
          </a:xfrm>
        </p:spPr>
        <p:txBody>
          <a:bodyPr/>
          <a:lstStyle/>
          <a:p>
            <a:pPr>
              <a:defRPr/>
            </a:pPr>
            <a:fld id="{ADA2A5EA-9901-4098-BC45-02A86066C6F9}" type="slidenum">
              <a:rPr lang="en-US"/>
              <a:pPr>
                <a:defRPr/>
              </a:pPr>
              <a:t>21</a:t>
            </a:fld>
            <a:endParaRPr lang="en-US" dirty="0"/>
          </a:p>
        </p:txBody>
      </p:sp>
      <p:pic>
        <p:nvPicPr>
          <p:cNvPr id="16389" name="Picture 4" descr="Team members discussing a patient fall. "/>
          <p:cNvPicPr>
            <a:picLocks noChangeAspect="1"/>
          </p:cNvPicPr>
          <p:nvPr/>
        </p:nvPicPr>
        <p:blipFill>
          <a:blip r:embed="rId3" cstate="print"/>
          <a:srcRect/>
          <a:stretch>
            <a:fillRect/>
          </a:stretch>
        </p:blipFill>
        <p:spPr bwMode="auto">
          <a:xfrm>
            <a:off x="5029200" y="2438400"/>
            <a:ext cx="5791200" cy="43434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8"/>
          <p:cNvSpPr>
            <a:spLocks noGrp="1"/>
          </p:cNvSpPr>
          <p:nvPr>
            <p:ph type="sldNum" sz="quarter" idx="11"/>
          </p:nvPr>
        </p:nvSpPr>
        <p:spPr/>
        <p:txBody>
          <a:bodyPr/>
          <a:lstStyle/>
          <a:p>
            <a:pPr>
              <a:defRPr/>
            </a:pPr>
            <a:fld id="{8AB00C38-73A8-4701-AB09-ED55E942AD19}" type="slidenum">
              <a:rPr lang="en-US"/>
              <a:pPr>
                <a:defRPr/>
              </a:pPr>
              <a:t>22</a:t>
            </a:fld>
            <a:endParaRPr lang="en-US" dirty="0"/>
          </a:p>
        </p:txBody>
      </p:sp>
      <p:sp>
        <p:nvSpPr>
          <p:cNvPr id="17411" name="Title 1"/>
          <p:cNvSpPr>
            <a:spLocks noGrp="1"/>
          </p:cNvSpPr>
          <p:nvPr>
            <p:ph type="title"/>
          </p:nvPr>
        </p:nvSpPr>
        <p:spPr>
          <a:xfrm>
            <a:off x="914400" y="609600"/>
            <a:ext cx="8229600" cy="1143000"/>
          </a:xfrm>
        </p:spPr>
        <p:txBody>
          <a:bodyPr/>
          <a:lstStyle/>
          <a:p>
            <a:pPr algn="ctr"/>
            <a:r>
              <a:rPr lang="en-US" b="1" dirty="0" smtClean="0">
                <a:solidFill>
                  <a:srgbClr val="000000"/>
                </a:solidFill>
                <a:latin typeface="Arial" charset="0"/>
                <a:cs typeface="Arial" charset="0"/>
              </a:rPr>
              <a:t>Keys to Identifying Defects </a:t>
            </a:r>
            <a:br>
              <a:rPr lang="en-US" b="1" dirty="0" smtClean="0">
                <a:solidFill>
                  <a:srgbClr val="000000"/>
                </a:solidFill>
                <a:latin typeface="Arial" charset="0"/>
                <a:cs typeface="Arial" charset="0"/>
              </a:rPr>
            </a:br>
            <a:r>
              <a:rPr lang="en-US" b="1" dirty="0" smtClean="0">
                <a:solidFill>
                  <a:srgbClr val="000000"/>
                </a:solidFill>
                <a:latin typeface="Arial" charset="0"/>
                <a:cs typeface="Arial" charset="0"/>
              </a:rPr>
              <a:t>Through </a:t>
            </a:r>
            <a:r>
              <a:rPr lang="en-US" b="1" dirty="0" err="1" smtClean="0">
                <a:solidFill>
                  <a:srgbClr val="000000"/>
                </a:solidFill>
                <a:latin typeface="Arial" charset="0"/>
                <a:cs typeface="Arial" charset="0"/>
              </a:rPr>
              <a:t>Sensemaking</a:t>
            </a:r>
            <a:endParaRPr lang="en-US" b="1" dirty="0" smtClean="0">
              <a:solidFill>
                <a:srgbClr val="000000"/>
              </a:solidFill>
              <a:latin typeface="Arial" charset="0"/>
              <a:cs typeface="Arial" charset="0"/>
            </a:endParaRPr>
          </a:p>
        </p:txBody>
      </p:sp>
      <p:sp>
        <p:nvSpPr>
          <p:cNvPr id="17412" name="Content Placeholder 2" descr="Alt=” “"/>
          <p:cNvSpPr>
            <a:spLocks noGrp="1"/>
          </p:cNvSpPr>
          <p:nvPr>
            <p:ph sz="quarter" idx="10"/>
          </p:nvPr>
        </p:nvSpPr>
        <p:spPr>
          <a:xfrm>
            <a:off x="685800" y="1981200"/>
            <a:ext cx="8229600" cy="4191000"/>
          </a:xfrm>
        </p:spPr>
        <p:txBody>
          <a:bodyPr>
            <a:normAutofit/>
          </a:bodyPr>
          <a:lstStyle/>
          <a:p>
            <a:pPr>
              <a:buBlip>
                <a:blip r:embed="rId3"/>
              </a:buBlip>
            </a:pPr>
            <a:r>
              <a:rPr lang="en-US" dirty="0" smtClean="0"/>
              <a:t>CUSP and </a:t>
            </a:r>
            <a:r>
              <a:rPr lang="en-US" dirty="0" err="1" smtClean="0"/>
              <a:t>Sensemaking</a:t>
            </a:r>
            <a:r>
              <a:rPr lang="en-US" dirty="0" smtClean="0"/>
              <a:t> share several common themes</a:t>
            </a:r>
          </a:p>
          <a:p>
            <a:pPr>
              <a:buBlip>
                <a:blip r:embed="rId3"/>
              </a:buBlip>
            </a:pPr>
            <a:r>
              <a:rPr lang="en-US" dirty="0" smtClean="0"/>
              <a:t>CUSP </a:t>
            </a:r>
            <a:r>
              <a:rPr lang="en-US" dirty="0"/>
              <a:t>and </a:t>
            </a:r>
            <a:r>
              <a:rPr lang="en-US" dirty="0" err="1"/>
              <a:t>Sensemaking</a:t>
            </a:r>
            <a:r>
              <a:rPr lang="en-US" dirty="0"/>
              <a:t> tools help teams identify defects and identify ways to deter them from occurring in the </a:t>
            </a:r>
            <a:r>
              <a:rPr lang="en-US" dirty="0" smtClean="0"/>
              <a:t>future</a:t>
            </a:r>
          </a:p>
          <a:p>
            <a:pPr>
              <a:buBlip>
                <a:blip r:embed="rId3"/>
              </a:buBlip>
            </a:pPr>
            <a:r>
              <a:rPr lang="en-US" dirty="0" smtClean="0">
                <a:latin typeface="Arial" charset="0"/>
                <a:cs typeface="Arial" charset="0"/>
              </a:rPr>
              <a:t>The team should:</a:t>
            </a:r>
          </a:p>
          <a:p>
            <a:pPr marL="685800">
              <a:buClr>
                <a:srgbClr val="009AA6"/>
              </a:buClr>
              <a:buSzTx/>
              <a:buFont typeface="Arial" pitchFamily="34" charset="0"/>
              <a:buChar char="-"/>
              <a:tabLst>
                <a:tab pos="577850" algn="l"/>
              </a:tabLst>
            </a:pPr>
            <a:r>
              <a:rPr lang="en-US" dirty="0" smtClean="0">
                <a:latin typeface="Arial" charset="0"/>
                <a:cs typeface="Arial" charset="0"/>
              </a:rPr>
              <a:t>Share summaries of defects within the organization</a:t>
            </a:r>
          </a:p>
          <a:p>
            <a:pPr marL="685800">
              <a:buClr>
                <a:srgbClr val="009AA6"/>
              </a:buClr>
              <a:buSzTx/>
              <a:buFont typeface="Arial" pitchFamily="34" charset="0"/>
              <a:buChar char="-"/>
              <a:tabLst>
                <a:tab pos="577850" algn="l"/>
              </a:tabLst>
            </a:pPr>
            <a:r>
              <a:rPr lang="en-US" dirty="0" smtClean="0">
                <a:latin typeface="Arial" charset="0"/>
                <a:cs typeface="Arial" charset="0"/>
              </a:rPr>
              <a:t> Engage staff in conversations to enhance Learning from Defects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838200" y="609600"/>
            <a:ext cx="8229600" cy="1143000"/>
          </a:xfrm>
        </p:spPr>
        <p:txBody>
          <a:bodyPr/>
          <a:lstStyle/>
          <a:p>
            <a:pPr algn="ctr"/>
            <a:r>
              <a:rPr lang="en-US" b="1" dirty="0" smtClean="0">
                <a:solidFill>
                  <a:srgbClr val="000000"/>
                </a:solidFill>
                <a:latin typeface="Arial" charset="0"/>
                <a:cs typeface="Arial" charset="0"/>
              </a:rPr>
              <a:t>Implement Teamwork and Communication</a:t>
            </a:r>
            <a:r>
              <a:rPr lang="en-US" b="1" baseline="30000" dirty="0" smtClean="0">
                <a:solidFill>
                  <a:srgbClr val="000000"/>
                </a:solidFill>
                <a:latin typeface="Arial" charset="0"/>
                <a:cs typeface="Arial" charset="0"/>
              </a:rPr>
              <a:t>2</a:t>
            </a:r>
          </a:p>
        </p:txBody>
      </p:sp>
      <p:sp>
        <p:nvSpPr>
          <p:cNvPr id="19459" name="Content Placeholder 2"/>
          <p:cNvSpPr>
            <a:spLocks noGrp="1"/>
          </p:cNvSpPr>
          <p:nvPr>
            <p:ph sz="quarter" idx="10"/>
          </p:nvPr>
        </p:nvSpPr>
        <p:spPr>
          <a:xfrm>
            <a:off x="914400" y="1752600"/>
            <a:ext cx="7696200" cy="1905000"/>
          </a:xfrm>
        </p:spPr>
        <p:txBody>
          <a:bodyPr>
            <a:noAutofit/>
          </a:bodyPr>
          <a:lstStyle/>
          <a:p>
            <a:pPr>
              <a:buSzTx/>
            </a:pPr>
            <a:r>
              <a:rPr lang="en-US" dirty="0" smtClean="0">
                <a:latin typeface="Arial" charset="0"/>
                <a:cs typeface="Arial" charset="0"/>
              </a:rPr>
              <a:t>Recognize the importance of effective communication</a:t>
            </a:r>
          </a:p>
          <a:p>
            <a:pPr>
              <a:buSzTx/>
            </a:pPr>
            <a:r>
              <a:rPr lang="en-US" dirty="0" smtClean="0">
                <a:latin typeface="Arial" charset="0"/>
                <a:cs typeface="Arial" charset="0"/>
              </a:rPr>
              <a:t>Identify barriers to communication</a:t>
            </a:r>
          </a:p>
          <a:p>
            <a:pPr>
              <a:buSzTx/>
            </a:pPr>
            <a:r>
              <a:rPr lang="en-US" dirty="0" smtClean="0">
                <a:latin typeface="Arial" charset="0"/>
                <a:cs typeface="Arial" charset="0"/>
              </a:rPr>
              <a:t>Describe the connections between communication and medical error</a:t>
            </a:r>
          </a:p>
          <a:p>
            <a:pPr>
              <a:buSzTx/>
            </a:pPr>
            <a:r>
              <a:rPr lang="en-US" dirty="0" smtClean="0">
                <a:latin typeface="Arial" charset="0"/>
                <a:cs typeface="Arial" charset="0"/>
              </a:rPr>
              <a:t>Identify and apply effective communication strategies from CUSP and </a:t>
            </a:r>
            <a:r>
              <a:rPr lang="en-US" dirty="0" err="1" smtClean="0">
                <a:latin typeface="Arial" charset="0"/>
                <a:cs typeface="Arial" charset="0"/>
              </a:rPr>
              <a:t>TeamSTEPPS</a:t>
            </a:r>
            <a:r>
              <a:rPr lang="en-US" dirty="0" smtClean="0">
                <a:latin typeface="Arial" charset="0"/>
                <a:cs typeface="Arial" charset="0"/>
              </a:rPr>
              <a:t>® </a:t>
            </a:r>
          </a:p>
        </p:txBody>
      </p:sp>
      <p:sp>
        <p:nvSpPr>
          <p:cNvPr id="4" name="Slide Number Placeholder 18"/>
          <p:cNvSpPr>
            <a:spLocks noGrp="1"/>
          </p:cNvSpPr>
          <p:nvPr>
            <p:ph type="sldNum" sz="quarter" idx="11"/>
          </p:nvPr>
        </p:nvSpPr>
        <p:spPr>
          <a:xfrm>
            <a:off x="6858000" y="6096000"/>
            <a:ext cx="2133600" cy="365125"/>
          </a:xfrm>
        </p:spPr>
        <p:txBody>
          <a:bodyPr/>
          <a:lstStyle/>
          <a:p>
            <a:pPr>
              <a:defRPr/>
            </a:pPr>
            <a:fld id="{0A43D2F2-56A3-402A-ACAE-5E322EDAA89D}" type="slidenum">
              <a:rPr lang="en-US"/>
              <a:pPr>
                <a:defRPr/>
              </a:pPr>
              <a:t>23</a:t>
            </a:fld>
            <a:endParaRPr lang="en-US" dirty="0"/>
          </a:p>
        </p:txBody>
      </p:sp>
      <p:pic>
        <p:nvPicPr>
          <p:cNvPr id="19461" name="Picture 4" descr="The communication that takes place between two people risks exposure to many roadblocks in between its transmission from one individual to another.  First, the message is encoded, or created, by the sender who then transmits the message to the receiver, who then must decode, or process, the message.  While the message is being transmitted, it may be exposed to noise interference or barriers that may negatively impact the context and clarity of the message that is sent and received.  "/>
          <p:cNvPicPr>
            <a:picLocks noChangeAspect="1"/>
          </p:cNvPicPr>
          <p:nvPr/>
        </p:nvPicPr>
        <p:blipFill>
          <a:blip r:embed="rId3" cstate="print"/>
          <a:srcRect/>
          <a:stretch>
            <a:fillRect/>
          </a:stretch>
        </p:blipFill>
        <p:spPr bwMode="auto">
          <a:xfrm>
            <a:off x="1828800" y="3219450"/>
            <a:ext cx="5867400" cy="44005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371600" y="609600"/>
            <a:ext cx="7391400" cy="990600"/>
          </a:xfrm>
        </p:spPr>
        <p:txBody>
          <a:bodyPr>
            <a:noAutofit/>
          </a:bodyPr>
          <a:lstStyle/>
          <a:p>
            <a:pPr algn="ctr"/>
            <a:r>
              <a:rPr lang="en-US" b="1" dirty="0" smtClean="0">
                <a:solidFill>
                  <a:schemeClr val="tx1"/>
                </a:solidFill>
              </a:rPr>
              <a:t>The Keys to Effective Communication</a:t>
            </a:r>
            <a:r>
              <a:rPr lang="en-US" b="1" baseline="30000" dirty="0" smtClean="0">
                <a:solidFill>
                  <a:schemeClr val="tx1"/>
                </a:solidFill>
              </a:rPr>
              <a:t>3</a:t>
            </a:r>
            <a:r>
              <a:rPr lang="en-US" b="1" dirty="0" smtClean="0">
                <a:solidFill>
                  <a:schemeClr val="tx1"/>
                </a:solidFill>
              </a:rPr>
              <a:t> </a:t>
            </a:r>
          </a:p>
        </p:txBody>
      </p:sp>
      <p:sp>
        <p:nvSpPr>
          <p:cNvPr id="4" name="Slide Number Placeholder 3"/>
          <p:cNvSpPr>
            <a:spLocks noGrp="1"/>
          </p:cNvSpPr>
          <p:nvPr>
            <p:ph type="sldNum" sz="quarter" idx="11"/>
          </p:nvPr>
        </p:nvSpPr>
        <p:spPr/>
        <p:txBody>
          <a:bodyPr/>
          <a:lstStyle/>
          <a:p>
            <a:pPr>
              <a:defRPr/>
            </a:pPr>
            <a:fld id="{3B1ED5AB-24F7-4042-ACDA-A8B3AB24514C}" type="slidenum">
              <a:rPr lang="en-US" smtClean="0"/>
              <a:pPr>
                <a:defRPr/>
              </a:pPr>
              <a:t>24</a:t>
            </a:fld>
            <a:endParaRPr lang="en-US" dirty="0"/>
          </a:p>
        </p:txBody>
      </p:sp>
      <p:grpSp>
        <p:nvGrpSpPr>
          <p:cNvPr id="3" name="Group 2" descr="Effective communication is complete, clear, brief, and timely.  &#10;TeamSTEPPS logo and penguin&#10;"/>
          <p:cNvGrpSpPr/>
          <p:nvPr/>
        </p:nvGrpSpPr>
        <p:grpSpPr>
          <a:xfrm>
            <a:off x="0" y="2590800"/>
            <a:ext cx="8610600" cy="4059379"/>
            <a:chOff x="0" y="2590800"/>
            <a:chExt cx="8610600" cy="4059379"/>
          </a:xfrm>
        </p:grpSpPr>
        <p:grpSp>
          <p:nvGrpSpPr>
            <p:cNvPr id="2" name="Group 6" descr="Effective communication is complete, clear, brief and timely.  "/>
            <p:cNvGrpSpPr/>
            <p:nvPr/>
          </p:nvGrpSpPr>
          <p:grpSpPr>
            <a:xfrm>
              <a:off x="609602" y="2590800"/>
              <a:ext cx="8000998" cy="1890142"/>
              <a:chOff x="1059574" y="1913537"/>
              <a:chExt cx="7242048" cy="1889221"/>
            </a:xfrm>
            <a:gradFill flip="none" rotWithShape="1">
              <a:gsLst>
                <a:gs pos="0">
                  <a:srgbClr val="240078">
                    <a:shade val="30000"/>
                    <a:satMod val="115000"/>
                  </a:srgbClr>
                </a:gs>
                <a:gs pos="50000">
                  <a:srgbClr val="240078">
                    <a:shade val="67500"/>
                    <a:satMod val="115000"/>
                  </a:srgbClr>
                </a:gs>
                <a:gs pos="100000">
                  <a:srgbClr val="240078">
                    <a:shade val="100000"/>
                    <a:satMod val="115000"/>
                  </a:srgbClr>
                </a:gs>
              </a:gsLst>
              <a:lin ang="16200000" scaled="1"/>
              <a:tileRect/>
            </a:gradFill>
          </p:grpSpPr>
          <p:sp>
            <p:nvSpPr>
              <p:cNvPr id="8" name="Freeform 7" descr="Communication is complete, clear, brief and timely."/>
              <p:cNvSpPr/>
              <p:nvPr/>
            </p:nvSpPr>
            <p:spPr>
              <a:xfrm>
                <a:off x="1059574" y="1913537"/>
                <a:ext cx="1755648" cy="1889221"/>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a:gradFill>
                <a:gsLst>
                  <a:gs pos="0">
                    <a:srgbClr val="009AA6"/>
                  </a:gs>
                  <a:gs pos="100000">
                    <a:srgbClr val="005D64"/>
                  </a:gs>
                </a:gsLst>
                <a:lin ang="5400000" scaled="0"/>
              </a:gradFill>
              <a:effectLst>
                <a:outerShdw blurRad="40005" dist="22987" dir="5400000" algn="tl"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spcFirstLastPara="0" vert="horz" wrap="square" lIns="90767" tIns="90767" rIns="90767" bIns="90767" numCol="1" spcCol="1270" anchor="ctr" anchorCtr="0">
                <a:noAutofit/>
              </a:bodyPr>
              <a:lstStyle/>
              <a:p>
                <a:pPr lvl="0" algn="ctr" defTabSz="488950">
                  <a:lnSpc>
                    <a:spcPct val="90000"/>
                  </a:lnSpc>
                  <a:spcBef>
                    <a:spcPct val="0"/>
                  </a:spcBef>
                  <a:spcAft>
                    <a:spcPct val="35000"/>
                  </a:spcAft>
                </a:pPr>
                <a:r>
                  <a:rPr lang="en-US" sz="2000" kern="1200" dirty="0" smtClean="0">
                    <a:latin typeface="Arial"/>
                    <a:cs typeface="Arial"/>
                  </a:rPr>
                  <a:t>Complete</a:t>
                </a:r>
                <a:endParaRPr lang="en-US" sz="2000" kern="1200" dirty="0">
                  <a:latin typeface="Arial"/>
                  <a:cs typeface="Arial"/>
                </a:endParaRPr>
              </a:p>
            </p:txBody>
          </p:sp>
          <p:sp>
            <p:nvSpPr>
              <p:cNvPr id="9" name="Freeform 8" descr="Communication is complete, clear, brief and timely."/>
              <p:cNvSpPr/>
              <p:nvPr/>
            </p:nvSpPr>
            <p:spPr>
              <a:xfrm>
                <a:off x="2888375" y="1913537"/>
                <a:ext cx="1755648" cy="1889221"/>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a:gradFill>
                <a:gsLst>
                  <a:gs pos="0">
                    <a:srgbClr val="009AA6"/>
                  </a:gs>
                  <a:gs pos="100000">
                    <a:srgbClr val="005D64"/>
                  </a:gs>
                </a:gsLst>
                <a:lin ang="5400000" scaled="0"/>
              </a:gradFill>
              <a:effectLst>
                <a:outerShdw blurRad="40005" dist="22987" dir="5400000" algn="tl"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spcFirstLastPara="0" vert="horz" wrap="square" lIns="90767" tIns="90767" rIns="90767" bIns="90767" numCol="1" spcCol="1270" anchor="ctr" anchorCtr="0">
                <a:noAutofit/>
              </a:bodyPr>
              <a:lstStyle/>
              <a:p>
                <a:pPr lvl="0" algn="ctr" defTabSz="488950">
                  <a:lnSpc>
                    <a:spcPct val="90000"/>
                  </a:lnSpc>
                  <a:spcBef>
                    <a:spcPct val="0"/>
                  </a:spcBef>
                  <a:spcAft>
                    <a:spcPct val="35000"/>
                  </a:spcAft>
                </a:pPr>
                <a:r>
                  <a:rPr lang="en-US" sz="2000" kern="1200" dirty="0" smtClean="0">
                    <a:latin typeface="Arial"/>
                    <a:cs typeface="Arial"/>
                  </a:rPr>
                  <a:t>Clear</a:t>
                </a:r>
                <a:endParaRPr lang="en-US" sz="2000" kern="1200" dirty="0">
                  <a:latin typeface="Arial"/>
                  <a:cs typeface="Arial"/>
                </a:endParaRPr>
              </a:p>
            </p:txBody>
          </p:sp>
          <p:sp>
            <p:nvSpPr>
              <p:cNvPr id="11" name="Freeform 10" descr="Communication is complete, clear, brief and timely."/>
              <p:cNvSpPr/>
              <p:nvPr/>
            </p:nvSpPr>
            <p:spPr>
              <a:xfrm>
                <a:off x="4717175" y="1913537"/>
                <a:ext cx="1755648" cy="1889221"/>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a:gradFill>
                <a:gsLst>
                  <a:gs pos="0">
                    <a:srgbClr val="009AA6"/>
                  </a:gs>
                  <a:gs pos="100000">
                    <a:srgbClr val="005D64"/>
                  </a:gs>
                </a:gsLst>
                <a:lin ang="5400000" scaled="0"/>
              </a:gradFill>
              <a:effectLst>
                <a:outerShdw blurRad="40005" dist="22987" dir="5400000" algn="tl"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spcFirstLastPara="0" vert="horz" wrap="square" lIns="90767" tIns="90767" rIns="90767" bIns="90767" numCol="1" spcCol="1270" anchor="ctr" anchorCtr="0">
                <a:noAutofit/>
              </a:bodyPr>
              <a:lstStyle/>
              <a:p>
                <a:pPr lvl="0" algn="ctr" defTabSz="488950">
                  <a:lnSpc>
                    <a:spcPct val="90000"/>
                  </a:lnSpc>
                  <a:spcBef>
                    <a:spcPct val="0"/>
                  </a:spcBef>
                  <a:spcAft>
                    <a:spcPct val="35000"/>
                  </a:spcAft>
                </a:pPr>
                <a:r>
                  <a:rPr lang="en-US" sz="2000" dirty="0" smtClean="0">
                    <a:latin typeface="Arial"/>
                    <a:cs typeface="Arial"/>
                  </a:rPr>
                  <a:t>Brief</a:t>
                </a:r>
                <a:endParaRPr lang="en-US" sz="2000" kern="1200" dirty="0">
                  <a:latin typeface="Arial"/>
                  <a:cs typeface="Arial"/>
                </a:endParaRPr>
              </a:p>
            </p:txBody>
          </p:sp>
          <p:sp>
            <p:nvSpPr>
              <p:cNvPr id="12" name="Freeform 11" descr="Communication is complete, clear, brief and timely."/>
              <p:cNvSpPr/>
              <p:nvPr/>
            </p:nvSpPr>
            <p:spPr>
              <a:xfrm>
                <a:off x="6545974" y="1913537"/>
                <a:ext cx="1755648" cy="1889221"/>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a:gradFill>
                <a:gsLst>
                  <a:gs pos="0">
                    <a:srgbClr val="009AA6"/>
                  </a:gs>
                  <a:gs pos="100000">
                    <a:srgbClr val="005D64"/>
                  </a:gs>
                </a:gsLst>
                <a:lin ang="5400000" scaled="0"/>
              </a:gradFill>
              <a:effectLst>
                <a:outerShdw blurRad="40005" dist="22987" dir="5400000" algn="tl"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spcFirstLastPara="0" vert="horz" wrap="square" lIns="90767" tIns="90767" rIns="90767" bIns="90767" numCol="1" spcCol="1270" anchor="ctr" anchorCtr="0">
                <a:noAutofit/>
              </a:bodyPr>
              <a:lstStyle/>
              <a:p>
                <a:pPr lvl="0" algn="ctr" defTabSz="488950">
                  <a:lnSpc>
                    <a:spcPct val="90000"/>
                  </a:lnSpc>
                  <a:spcBef>
                    <a:spcPct val="0"/>
                  </a:spcBef>
                  <a:spcAft>
                    <a:spcPct val="35000"/>
                  </a:spcAft>
                </a:pPr>
                <a:r>
                  <a:rPr lang="en-US" sz="2000" kern="1200" dirty="0" smtClean="0">
                    <a:latin typeface="Arial"/>
                    <a:cs typeface="Arial"/>
                  </a:rPr>
                  <a:t>Timely</a:t>
                </a:r>
                <a:endParaRPr lang="en-US" sz="2000" kern="1200" dirty="0">
                  <a:latin typeface="Arial"/>
                  <a:cs typeface="Arial"/>
                </a:endParaRPr>
              </a:p>
            </p:txBody>
          </p:sp>
        </p:grpSp>
        <p:pic>
          <p:nvPicPr>
            <p:cNvPr id="13" name="Picture 12"/>
            <p:cNvPicPr>
              <a:picLocks noChangeAspect="1"/>
            </p:cNvPicPr>
            <p:nvPr/>
          </p:nvPicPr>
          <p:blipFill>
            <a:blip r:embed="rId3" cstate="print"/>
            <a:stretch>
              <a:fillRect/>
            </a:stretch>
          </p:blipFill>
          <p:spPr>
            <a:xfrm>
              <a:off x="0" y="5029200"/>
              <a:ext cx="5257229" cy="1620979"/>
            </a:xfrm>
            <a:prstGeom prst="rect">
              <a:avLst/>
            </a:prstGeom>
          </p:spPr>
        </p:pic>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990600" y="609600"/>
            <a:ext cx="8229600" cy="1143000"/>
          </a:xfrm>
        </p:spPr>
        <p:txBody>
          <a:bodyPr/>
          <a:lstStyle/>
          <a:p>
            <a:pPr algn="ctr"/>
            <a:r>
              <a:rPr lang="en-US" b="1" dirty="0" smtClean="0">
                <a:solidFill>
                  <a:srgbClr val="000000"/>
                </a:solidFill>
                <a:latin typeface="Arial" charset="0"/>
                <a:cs typeface="Arial" charset="0"/>
              </a:rPr>
              <a:t>Summary</a:t>
            </a:r>
          </a:p>
        </p:txBody>
      </p:sp>
      <p:sp>
        <p:nvSpPr>
          <p:cNvPr id="39939" name="Content Placeholder 2"/>
          <p:cNvSpPr>
            <a:spLocks noGrp="1"/>
          </p:cNvSpPr>
          <p:nvPr>
            <p:ph sz="quarter" idx="10"/>
          </p:nvPr>
        </p:nvSpPr>
        <p:spPr>
          <a:xfrm>
            <a:off x="685800" y="1752600"/>
            <a:ext cx="8229600" cy="4419600"/>
          </a:xfrm>
        </p:spPr>
        <p:txBody>
          <a:bodyPr>
            <a:normAutofit/>
          </a:bodyPr>
          <a:lstStyle/>
          <a:p>
            <a:pPr>
              <a:buSzTx/>
            </a:pPr>
            <a:r>
              <a:rPr lang="en-US" dirty="0" smtClean="0">
                <a:latin typeface="Arial" charset="0"/>
                <a:cs typeface="Arial" charset="0"/>
              </a:rPr>
              <a:t>A Just Culture is a system that holds itself accountable, holds staff members accountable, and has staff members who hold themselves accountable.</a:t>
            </a:r>
          </a:p>
          <a:p>
            <a:pPr>
              <a:buSzTx/>
            </a:pPr>
            <a:r>
              <a:rPr lang="en-US" dirty="0" smtClean="0"/>
              <a:t>A Just Culture environment is ruled by both transparency and accountability and supports improved outcomes by emphasizing both robust systems and appropriate behaviors.</a:t>
            </a:r>
          </a:p>
          <a:p>
            <a:pPr>
              <a:buSzTx/>
            </a:pPr>
            <a:r>
              <a:rPr lang="en-US" dirty="0" smtClean="0"/>
              <a:t>Use the Just Culture principles along with the CUSP principles involved when assembling the team, engaging the senior executive, identifying defects through </a:t>
            </a:r>
            <a:r>
              <a:rPr lang="en-US" dirty="0" err="1" smtClean="0"/>
              <a:t>Sensemaking</a:t>
            </a:r>
            <a:r>
              <a:rPr lang="en-US" dirty="0" smtClean="0"/>
              <a:t>, and employing teamwork and communication.</a:t>
            </a:r>
            <a:endParaRPr lang="en-US" dirty="0" smtClean="0">
              <a:latin typeface="Arial" charset="0"/>
              <a:cs typeface="Arial" charset="0"/>
            </a:endParaRPr>
          </a:p>
        </p:txBody>
      </p:sp>
      <p:sp>
        <p:nvSpPr>
          <p:cNvPr id="4" name="Slide Number Placeholder 18"/>
          <p:cNvSpPr>
            <a:spLocks noGrp="1"/>
          </p:cNvSpPr>
          <p:nvPr>
            <p:ph type="sldNum" sz="quarter" idx="11"/>
          </p:nvPr>
        </p:nvSpPr>
        <p:spPr/>
        <p:txBody>
          <a:bodyPr/>
          <a:lstStyle/>
          <a:p>
            <a:pPr>
              <a:defRPr/>
            </a:pPr>
            <a:fld id="{1A35A7C4-A400-49F4-A6AC-F3382178D1E6}" type="slidenum">
              <a:rPr lang="en-US"/>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838200" y="609600"/>
            <a:ext cx="8229600" cy="1143000"/>
          </a:xfrm>
        </p:spPr>
        <p:txBody>
          <a:bodyPr/>
          <a:lstStyle/>
          <a:p>
            <a:pPr algn="ctr"/>
            <a:r>
              <a:rPr lang="en-US" b="1" dirty="0" smtClean="0">
                <a:solidFill>
                  <a:srgbClr val="000000"/>
                </a:solidFill>
                <a:latin typeface="Arial" charset="0"/>
                <a:cs typeface="Arial" charset="0"/>
              </a:rPr>
              <a:t>References</a:t>
            </a:r>
          </a:p>
        </p:txBody>
      </p:sp>
      <p:sp>
        <p:nvSpPr>
          <p:cNvPr id="40963" name="Content Placeholder 3"/>
          <p:cNvSpPr>
            <a:spLocks noGrp="1"/>
          </p:cNvSpPr>
          <p:nvPr>
            <p:ph sz="quarter" idx="10"/>
          </p:nvPr>
        </p:nvSpPr>
        <p:spPr/>
        <p:txBody>
          <a:bodyPr>
            <a:normAutofit/>
          </a:bodyPr>
          <a:lstStyle/>
          <a:p>
            <a:pPr marL="457200" lvl="0" indent="-457200">
              <a:buFont typeface="+mj-lt"/>
              <a:buAutoNum type="arabicPeriod"/>
            </a:pPr>
            <a:r>
              <a:rPr lang="en-US" dirty="0" smtClean="0"/>
              <a:t>Griffith, S. Just Culture. Plano, TX: Outcome Engineering; 2011</a:t>
            </a:r>
          </a:p>
          <a:p>
            <a:pPr marL="457200" lvl="0" indent="-457200">
              <a:buFont typeface="+mj-lt"/>
              <a:buAutoNum type="arabicPeriod"/>
            </a:pPr>
            <a:r>
              <a:rPr lang="en-US" dirty="0" smtClean="0"/>
              <a:t>(Adapted from) Dayton E, </a:t>
            </a:r>
            <a:r>
              <a:rPr lang="en-US" dirty="0" err="1" smtClean="0"/>
              <a:t>Henricksen</a:t>
            </a:r>
            <a:r>
              <a:rPr lang="en-US" dirty="0" smtClean="0"/>
              <a:t> K. Communication failure: basic components, contributing factors and the call for structure.  Joint Commission Journal.</a:t>
            </a:r>
            <a:r>
              <a:rPr lang="en-US" i="1" dirty="0" smtClean="0"/>
              <a:t> </a:t>
            </a:r>
            <a:r>
              <a:rPr lang="en-US" dirty="0" smtClean="0"/>
              <a:t>2007;33(1):36. </a:t>
            </a:r>
          </a:p>
          <a:p>
            <a:pPr marL="457200" lvl="0" indent="-457200">
              <a:buFont typeface="+mj-lt"/>
              <a:buAutoNum type="arabicPeriod"/>
            </a:pPr>
            <a:r>
              <a:rPr lang="en-US" dirty="0" smtClean="0"/>
              <a:t>Agency </a:t>
            </a:r>
            <a:r>
              <a:rPr lang="en-US" dirty="0"/>
              <a:t>for Healthcare Research and Quality. </a:t>
            </a:r>
            <a:r>
              <a:rPr lang="en-US" dirty="0" err="1"/>
              <a:t>TeamSTEPPS</a:t>
            </a:r>
            <a:r>
              <a:rPr lang="en-US" dirty="0"/>
              <a:t> Fundamentals Course: Module 6 Communication. Available at: </a:t>
            </a:r>
            <a:r>
              <a:rPr lang="en-US" u="sng" dirty="0">
                <a:hlinkClick r:id="rId3"/>
              </a:rPr>
              <a:t>http://</a:t>
            </a:r>
            <a:r>
              <a:rPr lang="en-US" u="sng">
                <a:hlinkClick r:id="rId3"/>
              </a:rPr>
              <a:t>teamstepps.ahrq.gov/abouttoolsmaterials.htm</a:t>
            </a:r>
            <a:r>
              <a:rPr lang="en-US"/>
              <a:t> </a:t>
            </a:r>
            <a:r>
              <a:rPr lang="en-US" smtClean="0"/>
              <a:t>Accessed </a:t>
            </a:r>
            <a:r>
              <a:rPr lang="en-US" dirty="0"/>
              <a:t>August 18, 2011.  </a:t>
            </a:r>
          </a:p>
          <a:p>
            <a:pPr>
              <a:buNone/>
            </a:pPr>
            <a:r>
              <a:rPr lang="en-US" dirty="0" smtClean="0">
                <a:latin typeface="Arial" charset="0"/>
                <a:cs typeface="Arial"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09600" y="2743200"/>
            <a:ext cx="8229600" cy="1143000"/>
          </a:xfrm>
        </p:spPr>
        <p:txBody>
          <a:bodyPr/>
          <a:lstStyle/>
          <a:p>
            <a:pPr algn="ctr"/>
            <a:r>
              <a:rPr lang="en-US" b="1" dirty="0" smtClean="0">
                <a:solidFill>
                  <a:srgbClr val="000000"/>
                </a:solidFill>
                <a:latin typeface="Arial" charset="0"/>
                <a:cs typeface="Arial" charset="0"/>
              </a:rPr>
              <a:t>Introduction to Just Culture Principles</a:t>
            </a:r>
          </a:p>
        </p:txBody>
      </p:sp>
      <p:sp>
        <p:nvSpPr>
          <p:cNvPr id="3" name="Slide Number Placeholder 18"/>
          <p:cNvSpPr>
            <a:spLocks noGrp="1"/>
          </p:cNvSpPr>
          <p:nvPr>
            <p:ph type="sldNum" sz="quarter" idx="11"/>
          </p:nvPr>
        </p:nvSpPr>
        <p:spPr/>
        <p:txBody>
          <a:bodyPr/>
          <a:lstStyle/>
          <a:p>
            <a:pPr>
              <a:defRPr/>
            </a:pPr>
            <a:fld id="{9FAA939C-E16C-4948-B233-92AC40A01331}" type="slidenum">
              <a:rPr lang="en-US"/>
              <a:pPr>
                <a:defRPr/>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a:xfrm>
            <a:off x="457200" y="609600"/>
            <a:ext cx="8229600" cy="1143000"/>
          </a:xfrm>
        </p:spPr>
        <p:txBody>
          <a:bodyPr/>
          <a:lstStyle/>
          <a:p>
            <a:pPr algn="ctr"/>
            <a:r>
              <a:rPr lang="en-US" b="1" dirty="0" smtClean="0">
                <a:solidFill>
                  <a:srgbClr val="000000"/>
                </a:solidFill>
                <a:latin typeface="Arial" charset="0"/>
                <a:cs typeface="Arial" charset="0"/>
              </a:rPr>
              <a:t>Understand Just Culture</a:t>
            </a:r>
          </a:p>
        </p:txBody>
      </p:sp>
      <p:sp>
        <p:nvSpPr>
          <p:cNvPr id="5" name="Slide Number Placeholder 18"/>
          <p:cNvSpPr>
            <a:spLocks noGrp="1"/>
          </p:cNvSpPr>
          <p:nvPr>
            <p:ph type="sldNum" sz="quarter" idx="11"/>
          </p:nvPr>
        </p:nvSpPr>
        <p:spPr/>
        <p:txBody>
          <a:bodyPr/>
          <a:lstStyle/>
          <a:p>
            <a:pPr>
              <a:defRPr/>
            </a:pPr>
            <a:fld id="{9C44F4A8-71B7-4EE9-8E36-15AE641728D7}" type="slidenum">
              <a:rPr lang="en-US"/>
              <a:pPr>
                <a:defRPr/>
              </a:pPr>
              <a:t>4</a:t>
            </a:fld>
            <a:endParaRPr lang="en-US" dirty="0"/>
          </a:p>
        </p:txBody>
      </p:sp>
      <p:grpSp>
        <p:nvGrpSpPr>
          <p:cNvPr id="3" name="Group 2" descr="Video icon&#10;Understand Just Culture"/>
          <p:cNvGrpSpPr/>
          <p:nvPr/>
        </p:nvGrpSpPr>
        <p:grpSpPr>
          <a:xfrm>
            <a:off x="1295400" y="304800"/>
            <a:ext cx="7848600" cy="6019800"/>
            <a:chOff x="1295400" y="304800"/>
            <a:chExt cx="7848600" cy="6019800"/>
          </a:xfrm>
        </p:grpSpPr>
        <p:pic>
          <p:nvPicPr>
            <p:cNvPr id="1027" name="Picture 3" descr="Video ico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39238" y="304800"/>
              <a:ext cx="1904762" cy="1904762"/>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a:hlinkClick r:id="rId4"/>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295400" y="1752600"/>
              <a:ext cx="6096000" cy="4572000"/>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609600"/>
            <a:ext cx="8229600" cy="1143000"/>
          </a:xfrm>
        </p:spPr>
        <p:txBody>
          <a:bodyPr/>
          <a:lstStyle/>
          <a:p>
            <a:pPr algn="ctr"/>
            <a:r>
              <a:rPr lang="en-US" b="1" dirty="0" smtClean="0">
                <a:solidFill>
                  <a:srgbClr val="000000"/>
                </a:solidFill>
                <a:latin typeface="Arial" charset="0"/>
                <a:cs typeface="Arial" charset="0"/>
              </a:rPr>
              <a:t>Just Culture</a:t>
            </a:r>
            <a:r>
              <a:rPr lang="en-US" b="1" baseline="30000" dirty="0" smtClean="0">
                <a:solidFill>
                  <a:srgbClr val="000000"/>
                </a:solidFill>
                <a:latin typeface="Arial" charset="0"/>
                <a:cs typeface="Arial" charset="0"/>
              </a:rPr>
              <a:t>1</a:t>
            </a:r>
          </a:p>
        </p:txBody>
      </p:sp>
      <p:sp>
        <p:nvSpPr>
          <p:cNvPr id="29699" name="Content Placeholder 2"/>
          <p:cNvSpPr>
            <a:spLocks noGrp="1"/>
          </p:cNvSpPr>
          <p:nvPr>
            <p:ph sz="quarter" idx="10"/>
          </p:nvPr>
        </p:nvSpPr>
        <p:spPr>
          <a:xfrm>
            <a:off x="914400" y="1905000"/>
            <a:ext cx="5181600" cy="4191000"/>
          </a:xfrm>
        </p:spPr>
        <p:txBody>
          <a:bodyPr/>
          <a:lstStyle/>
          <a:p>
            <a:pPr lvl="0"/>
            <a:r>
              <a:rPr lang="en-US" dirty="0" smtClean="0"/>
              <a:t>A system that: </a:t>
            </a:r>
            <a:endParaRPr lang="en-US" sz="1800" dirty="0" smtClean="0"/>
          </a:p>
          <a:p>
            <a:pPr lvl="1">
              <a:buClr>
                <a:srgbClr val="009AA6"/>
              </a:buClr>
              <a:buFont typeface="Arial" pitchFamily="34" charset="0"/>
              <a:buChar char="-"/>
            </a:pPr>
            <a:r>
              <a:rPr lang="en-US" dirty="0" smtClean="0"/>
              <a:t>Holds itself accountable</a:t>
            </a:r>
          </a:p>
          <a:p>
            <a:pPr lvl="1">
              <a:buClr>
                <a:srgbClr val="009AA6"/>
              </a:buClr>
              <a:buFont typeface="Arial" pitchFamily="34" charset="0"/>
              <a:buChar char="-"/>
            </a:pPr>
            <a:r>
              <a:rPr lang="en-US" dirty="0" smtClean="0"/>
              <a:t>Holds staff members accountable</a:t>
            </a:r>
            <a:endParaRPr lang="en-US" sz="1800" dirty="0"/>
          </a:p>
          <a:p>
            <a:pPr lvl="1">
              <a:buClr>
                <a:srgbClr val="009AA6"/>
              </a:buClr>
              <a:buFont typeface="Arial" pitchFamily="34" charset="0"/>
              <a:buChar char="-"/>
            </a:pPr>
            <a:r>
              <a:rPr lang="en-US" dirty="0" smtClean="0"/>
              <a:t>Has staff members who hold themselves accountable</a:t>
            </a:r>
            <a:endParaRPr lang="en-US" sz="1800" dirty="0"/>
          </a:p>
        </p:txBody>
      </p:sp>
      <p:sp>
        <p:nvSpPr>
          <p:cNvPr id="5" name="Slide Number Placeholder 18"/>
          <p:cNvSpPr>
            <a:spLocks noGrp="1"/>
          </p:cNvSpPr>
          <p:nvPr>
            <p:ph type="sldNum" sz="quarter" idx="11"/>
          </p:nvPr>
        </p:nvSpPr>
        <p:spPr/>
        <p:txBody>
          <a:bodyPr/>
          <a:lstStyle/>
          <a:p>
            <a:pPr>
              <a:defRPr/>
            </a:pPr>
            <a:fld id="{7DC1267A-EF98-4D16-93E6-11A5023FEC73}" type="slidenum">
              <a:rPr lang="en-US"/>
              <a:pPr>
                <a:defRPr/>
              </a:pPr>
              <a:t>5</a:t>
            </a:fld>
            <a:endParaRPr lang="en-US" dirty="0"/>
          </a:p>
        </p:txBody>
      </p:sp>
      <p:pic>
        <p:nvPicPr>
          <p:cNvPr id="29701" name="Picture 5" descr="A patient in a hospital bed surrounded by the health care team. "/>
          <p:cNvPicPr>
            <a:picLocks noChangeAspect="1"/>
          </p:cNvPicPr>
          <p:nvPr/>
        </p:nvPicPr>
        <p:blipFill>
          <a:blip r:embed="rId3" cstate="print"/>
          <a:srcRect/>
          <a:stretch>
            <a:fillRect/>
          </a:stretch>
        </p:blipFill>
        <p:spPr bwMode="auto">
          <a:xfrm>
            <a:off x="4495800" y="3429000"/>
            <a:ext cx="5080000" cy="3810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8"/>
          <p:cNvSpPr>
            <a:spLocks noGrp="1"/>
          </p:cNvSpPr>
          <p:nvPr>
            <p:ph type="sldNum" sz="quarter" idx="11"/>
          </p:nvPr>
        </p:nvSpPr>
        <p:spPr/>
        <p:txBody>
          <a:bodyPr/>
          <a:lstStyle/>
          <a:p>
            <a:pPr>
              <a:defRPr/>
            </a:pPr>
            <a:fld id="{1A641839-7647-43FB-9B19-B768F8C6866A}" type="slidenum">
              <a:rPr lang="en-US"/>
              <a:pPr>
                <a:defRPr/>
              </a:pPr>
              <a:t>6</a:t>
            </a:fld>
            <a:endParaRPr lang="en-US" dirty="0"/>
          </a:p>
        </p:txBody>
      </p:sp>
      <p:sp>
        <p:nvSpPr>
          <p:cNvPr id="33795" name="Title 1"/>
          <p:cNvSpPr>
            <a:spLocks noGrp="1"/>
          </p:cNvSpPr>
          <p:nvPr>
            <p:ph type="title"/>
          </p:nvPr>
        </p:nvSpPr>
        <p:spPr>
          <a:xfrm>
            <a:off x="685800" y="609600"/>
            <a:ext cx="8229600" cy="1143000"/>
          </a:xfrm>
        </p:spPr>
        <p:txBody>
          <a:bodyPr/>
          <a:lstStyle/>
          <a:p>
            <a:pPr algn="ctr"/>
            <a:r>
              <a:rPr lang="en-US" b="1" dirty="0" smtClean="0">
                <a:solidFill>
                  <a:srgbClr val="000000"/>
                </a:solidFill>
                <a:latin typeface="Arial" charset="0"/>
                <a:cs typeface="Arial" charset="0"/>
              </a:rPr>
              <a:t>Understanding Risk and</a:t>
            </a:r>
            <a:br>
              <a:rPr lang="en-US" b="1" dirty="0" smtClean="0">
                <a:solidFill>
                  <a:srgbClr val="000000"/>
                </a:solidFill>
                <a:latin typeface="Arial" charset="0"/>
                <a:cs typeface="Arial" charset="0"/>
              </a:rPr>
            </a:br>
            <a:r>
              <a:rPr lang="en-US" b="1" dirty="0" smtClean="0">
                <a:solidFill>
                  <a:srgbClr val="000000"/>
                </a:solidFill>
                <a:latin typeface="Arial" charset="0"/>
                <a:cs typeface="Arial" charset="0"/>
              </a:rPr>
              <a:t>Human Behavior</a:t>
            </a:r>
            <a:r>
              <a:rPr lang="en-US" b="1" baseline="30000" dirty="0" smtClean="0">
                <a:solidFill>
                  <a:srgbClr val="000000"/>
                </a:solidFill>
                <a:latin typeface="Arial" charset="0"/>
                <a:cs typeface="Arial" charset="0"/>
              </a:rPr>
              <a:t>1</a:t>
            </a:r>
          </a:p>
        </p:txBody>
      </p:sp>
      <p:grpSp>
        <p:nvGrpSpPr>
          <p:cNvPr id="33796" name="Group 13" descr="Human Error refers to inadvertently doing something other than what should have been done, such as a slip, lapse, or mistake.  At-risk behavior entails choosing to behave in a way that increases risk where risk isn’t recognized, or is mistakenly believed to be justified. Reckless behavior is a choice to consciously disregard a substantial and unjustifiable risk.&#10;"/>
          <p:cNvGrpSpPr>
            <a:grpSpLocks/>
          </p:cNvGrpSpPr>
          <p:nvPr/>
        </p:nvGrpSpPr>
        <p:grpSpPr bwMode="auto">
          <a:xfrm>
            <a:off x="533400" y="2057400"/>
            <a:ext cx="7959725" cy="3348038"/>
            <a:chOff x="990600" y="2057400"/>
            <a:chExt cx="5413248" cy="1889221"/>
          </a:xfrm>
        </p:grpSpPr>
        <p:sp>
          <p:nvSpPr>
            <p:cNvPr id="15" name="Freeform 14"/>
            <p:cNvSpPr/>
            <p:nvPr/>
          </p:nvSpPr>
          <p:spPr>
            <a:xfrm>
              <a:off x="990600" y="2057400"/>
              <a:ext cx="1755473" cy="1889221"/>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a:gradFill flip="none" rotWithShape="1">
              <a:gsLst>
                <a:gs pos="0">
                  <a:schemeClr val="accent5">
                    <a:lumMod val="75000"/>
                  </a:schemeClr>
                </a:gs>
                <a:gs pos="100000">
                  <a:srgbClr val="009AA6"/>
                </a:gs>
              </a:gsLst>
              <a:lin ang="5400000" scaled="0"/>
              <a:tileRect/>
            </a:gra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90767" tIns="90767" rIns="90767" bIns="90767" spcCol="1270" anchor="ctr"/>
            <a:lstStyle/>
            <a:p>
              <a:pPr algn="ctr" defTabSz="488950" fontAlgn="auto">
                <a:lnSpc>
                  <a:spcPct val="90000"/>
                </a:lnSpc>
                <a:spcAft>
                  <a:spcPct val="35000"/>
                </a:spcAft>
                <a:defRPr/>
              </a:pPr>
              <a:r>
                <a:rPr lang="en-US" sz="2000" b="1" dirty="0">
                  <a:solidFill>
                    <a:schemeClr val="accent6"/>
                  </a:solidFill>
                  <a:effectLst>
                    <a:outerShdw blurRad="50800" dist="38100" dir="2700000" algn="tl" rotWithShape="0">
                      <a:prstClr val="black">
                        <a:alpha val="40000"/>
                      </a:prstClr>
                    </a:outerShdw>
                  </a:effectLst>
                  <a:latin typeface="Arial"/>
                  <a:cs typeface="Arial"/>
                </a:rPr>
                <a:t>Human Error</a:t>
              </a:r>
              <a:r>
                <a:rPr lang="en-US" sz="2000" dirty="0">
                  <a:solidFill>
                    <a:schemeClr val="accent6"/>
                  </a:solidFill>
                  <a:effectLst>
                    <a:outerShdw blurRad="50800" dist="38100" dir="2700000" algn="tl" rotWithShape="0">
                      <a:prstClr val="black">
                        <a:alpha val="40000"/>
                      </a:prstClr>
                    </a:outerShdw>
                  </a:effectLst>
                  <a:latin typeface="Arial"/>
                  <a:cs typeface="Arial"/>
                </a:rPr>
                <a:t>: </a:t>
              </a:r>
              <a:r>
                <a:rPr lang="en-US" sz="2000" dirty="0">
                  <a:effectLst>
                    <a:outerShdw blurRad="50800" dist="38100" dir="2700000" algn="tl" rotWithShape="0">
                      <a:prstClr val="black">
                        <a:alpha val="40000"/>
                      </a:prstClr>
                    </a:outerShdw>
                  </a:effectLst>
                  <a:latin typeface="Arial"/>
                  <a:cs typeface="Arial"/>
                </a:rPr>
                <a:t>I</a:t>
              </a:r>
              <a:r>
                <a:rPr lang="en-US" sz="2000" dirty="0" smtClean="0">
                  <a:effectLst>
                    <a:outerShdw blurRad="50800" dist="38100" dir="2700000" algn="tl" rotWithShape="0">
                      <a:prstClr val="black">
                        <a:alpha val="40000"/>
                      </a:prstClr>
                    </a:outerShdw>
                  </a:effectLst>
                  <a:latin typeface="Arial"/>
                  <a:cs typeface="Arial"/>
                </a:rPr>
                <a:t>nadvertently completing the wrong action; </a:t>
              </a:r>
              <a:r>
                <a:rPr lang="en-US" sz="2000" dirty="0">
                  <a:effectLst>
                    <a:outerShdw blurRad="50800" dist="38100" dir="2700000" algn="tl" rotWithShape="0">
                      <a:prstClr val="black">
                        <a:alpha val="40000"/>
                      </a:prstClr>
                    </a:outerShdw>
                  </a:effectLst>
                  <a:latin typeface="Arial"/>
                  <a:cs typeface="Arial"/>
                </a:rPr>
                <a:t>slip, lapse, </a:t>
              </a:r>
              <a:r>
                <a:rPr lang="en-US" sz="2000" dirty="0" smtClean="0">
                  <a:effectLst>
                    <a:outerShdw blurRad="50800" dist="38100" dir="2700000" algn="tl" rotWithShape="0">
                      <a:prstClr val="black">
                        <a:alpha val="40000"/>
                      </a:prstClr>
                    </a:outerShdw>
                  </a:effectLst>
                  <a:latin typeface="Arial"/>
                  <a:cs typeface="Arial"/>
                </a:rPr>
                <a:t>mistake</a:t>
              </a:r>
              <a:endParaRPr lang="en-US" sz="2000" dirty="0">
                <a:effectLst>
                  <a:outerShdw blurRad="50800" dist="38100" dir="2700000" algn="tl" rotWithShape="0">
                    <a:prstClr val="black">
                      <a:alpha val="40000"/>
                    </a:prstClr>
                  </a:outerShdw>
                </a:effectLst>
                <a:latin typeface="Arial"/>
                <a:cs typeface="Arial"/>
              </a:endParaRPr>
            </a:p>
          </p:txBody>
        </p:sp>
        <p:sp>
          <p:nvSpPr>
            <p:cNvPr id="16" name="Freeform 15"/>
            <p:cNvSpPr/>
            <p:nvPr/>
          </p:nvSpPr>
          <p:spPr>
            <a:xfrm>
              <a:off x="2819488" y="2057400"/>
              <a:ext cx="1755473" cy="1889221"/>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a:gradFill flip="none" rotWithShape="1">
              <a:gsLst>
                <a:gs pos="0">
                  <a:schemeClr val="accent5">
                    <a:lumMod val="75000"/>
                  </a:schemeClr>
                </a:gs>
                <a:gs pos="100000">
                  <a:srgbClr val="009AA6"/>
                </a:gs>
              </a:gsLst>
              <a:lin ang="5400000" scaled="0"/>
              <a:tileRect/>
            </a:gra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90767" tIns="90767" rIns="90767" bIns="90767" spcCol="1270" anchor="ctr"/>
            <a:lstStyle/>
            <a:p>
              <a:pPr algn="ctr" defTabSz="488950" fontAlgn="auto">
                <a:lnSpc>
                  <a:spcPct val="90000"/>
                </a:lnSpc>
                <a:spcAft>
                  <a:spcPct val="35000"/>
                </a:spcAft>
                <a:defRPr/>
              </a:pPr>
              <a:r>
                <a:rPr lang="en-US" sz="2000" b="1" dirty="0">
                  <a:solidFill>
                    <a:schemeClr val="accent6"/>
                  </a:solidFill>
                  <a:effectLst>
                    <a:outerShdw blurRad="50800" dist="38100" dir="2700000" algn="tl" rotWithShape="0">
                      <a:prstClr val="black">
                        <a:alpha val="40000"/>
                      </a:prstClr>
                    </a:outerShdw>
                  </a:effectLst>
                  <a:latin typeface="Arial"/>
                  <a:cs typeface="Arial"/>
                </a:rPr>
                <a:t>At-Risk Behavior</a:t>
              </a:r>
              <a:r>
                <a:rPr lang="en-US" sz="2000" dirty="0">
                  <a:solidFill>
                    <a:schemeClr val="accent6"/>
                  </a:solidFill>
                  <a:effectLst>
                    <a:outerShdw blurRad="50800" dist="38100" dir="2700000" algn="tl" rotWithShape="0">
                      <a:prstClr val="black">
                        <a:alpha val="40000"/>
                      </a:prstClr>
                    </a:outerShdw>
                  </a:effectLst>
                  <a:latin typeface="Arial"/>
                  <a:cs typeface="Arial"/>
                </a:rPr>
                <a:t>: </a:t>
              </a:r>
              <a:r>
                <a:rPr lang="en-US" sz="2000" dirty="0">
                  <a:effectLst>
                    <a:outerShdw blurRad="50800" dist="38100" dir="2700000" algn="tl" rotWithShape="0">
                      <a:prstClr val="black">
                        <a:alpha val="40000"/>
                      </a:prstClr>
                    </a:outerShdw>
                  </a:effectLst>
                  <a:latin typeface="Arial"/>
                  <a:cs typeface="Arial"/>
                </a:rPr>
                <a:t>C</a:t>
              </a:r>
              <a:r>
                <a:rPr lang="en-US" sz="2000" dirty="0" smtClean="0">
                  <a:effectLst>
                    <a:outerShdw blurRad="50800" dist="38100" dir="2700000" algn="tl" rotWithShape="0">
                      <a:prstClr val="black">
                        <a:alpha val="40000"/>
                      </a:prstClr>
                    </a:outerShdw>
                  </a:effectLst>
                  <a:latin typeface="Arial"/>
                  <a:cs typeface="Arial"/>
                </a:rPr>
                <a:t>hoosing </a:t>
              </a:r>
              <a:r>
                <a:rPr lang="en-US" sz="2000" dirty="0">
                  <a:effectLst>
                    <a:outerShdw blurRad="50800" dist="38100" dir="2700000" algn="tl" rotWithShape="0">
                      <a:prstClr val="black">
                        <a:alpha val="40000"/>
                      </a:prstClr>
                    </a:outerShdw>
                  </a:effectLst>
                  <a:latin typeface="Arial"/>
                  <a:cs typeface="Arial"/>
                </a:rPr>
                <a:t>to behave in a way that increases risk where risk </a:t>
              </a:r>
              <a:r>
                <a:rPr lang="en-US" sz="2000" dirty="0" smtClean="0">
                  <a:effectLst>
                    <a:outerShdw blurRad="50800" dist="38100" dir="2700000" algn="tl" rotWithShape="0">
                      <a:prstClr val="black">
                        <a:alpha val="40000"/>
                      </a:prstClr>
                    </a:outerShdw>
                  </a:effectLst>
                  <a:latin typeface="Arial"/>
                  <a:cs typeface="Arial"/>
                </a:rPr>
                <a:t>is not  recognized, </a:t>
              </a:r>
              <a:r>
                <a:rPr lang="en-US" sz="2000" dirty="0">
                  <a:effectLst>
                    <a:outerShdw blurRad="50800" dist="38100" dir="2700000" algn="tl" rotWithShape="0">
                      <a:prstClr val="black">
                        <a:alpha val="40000"/>
                      </a:prstClr>
                    </a:outerShdw>
                  </a:effectLst>
                  <a:latin typeface="Arial"/>
                  <a:cs typeface="Arial"/>
                </a:rPr>
                <a:t>or is mistakenly believed to be </a:t>
              </a:r>
              <a:r>
                <a:rPr lang="en-US" sz="2000" dirty="0" smtClean="0">
                  <a:effectLst>
                    <a:outerShdw blurRad="50800" dist="38100" dir="2700000" algn="tl" rotWithShape="0">
                      <a:prstClr val="black">
                        <a:alpha val="40000"/>
                      </a:prstClr>
                    </a:outerShdw>
                  </a:effectLst>
                  <a:latin typeface="Arial"/>
                  <a:cs typeface="Arial"/>
                </a:rPr>
                <a:t>justified</a:t>
              </a:r>
              <a:endParaRPr lang="en-US" sz="2000" dirty="0">
                <a:effectLst>
                  <a:outerShdw blurRad="50800" dist="38100" dir="2700000" algn="tl" rotWithShape="0">
                    <a:prstClr val="black">
                      <a:alpha val="40000"/>
                    </a:prstClr>
                  </a:outerShdw>
                </a:effectLst>
                <a:latin typeface="Arial"/>
                <a:cs typeface="Arial"/>
              </a:endParaRPr>
            </a:p>
          </p:txBody>
        </p:sp>
        <p:sp>
          <p:nvSpPr>
            <p:cNvPr id="18" name="Freeform 17"/>
            <p:cNvSpPr/>
            <p:nvPr/>
          </p:nvSpPr>
          <p:spPr>
            <a:xfrm>
              <a:off x="4648375" y="2057400"/>
              <a:ext cx="1755473" cy="1889221"/>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a:gradFill flip="none" rotWithShape="1">
              <a:gsLst>
                <a:gs pos="0">
                  <a:schemeClr val="accent5">
                    <a:lumMod val="75000"/>
                  </a:schemeClr>
                </a:gs>
                <a:gs pos="100000">
                  <a:srgbClr val="009AA6"/>
                </a:gs>
              </a:gsLst>
              <a:lin ang="5400000" scaled="0"/>
              <a:tileRect/>
            </a:gra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90767" tIns="90767" rIns="90767" bIns="90767" spcCol="1270" anchor="ctr"/>
            <a:lstStyle/>
            <a:p>
              <a:pPr algn="ctr" defTabSz="488950" fontAlgn="auto">
                <a:lnSpc>
                  <a:spcPct val="90000"/>
                </a:lnSpc>
                <a:spcAft>
                  <a:spcPct val="35000"/>
                </a:spcAft>
                <a:defRPr/>
              </a:pPr>
              <a:r>
                <a:rPr lang="en-US" sz="2000" b="1" dirty="0">
                  <a:solidFill>
                    <a:schemeClr val="accent6"/>
                  </a:solidFill>
                  <a:effectLst>
                    <a:outerShdw blurRad="50800" dist="38100" dir="2700000" algn="tl" rotWithShape="0">
                      <a:prstClr val="black">
                        <a:alpha val="40000"/>
                      </a:prstClr>
                    </a:outerShdw>
                  </a:effectLst>
                  <a:latin typeface="Arial"/>
                  <a:cs typeface="Arial"/>
                </a:rPr>
                <a:t>Reckless Behavior</a:t>
              </a:r>
              <a:r>
                <a:rPr lang="en-US" sz="2000" dirty="0">
                  <a:solidFill>
                    <a:schemeClr val="accent6"/>
                  </a:solidFill>
                  <a:effectLst>
                    <a:outerShdw blurRad="50800" dist="38100" dir="2700000" algn="tl" rotWithShape="0">
                      <a:prstClr val="black">
                        <a:alpha val="40000"/>
                      </a:prstClr>
                    </a:outerShdw>
                  </a:effectLst>
                  <a:latin typeface="Arial"/>
                  <a:cs typeface="Arial"/>
                </a:rPr>
                <a:t>: </a:t>
              </a:r>
              <a:r>
                <a:rPr lang="en-US" sz="2000" dirty="0">
                  <a:effectLst>
                    <a:outerShdw blurRad="50800" dist="38100" dir="2700000" algn="tl" rotWithShape="0">
                      <a:prstClr val="black">
                        <a:alpha val="40000"/>
                      </a:prstClr>
                    </a:outerShdw>
                  </a:effectLst>
                  <a:latin typeface="Arial"/>
                  <a:cs typeface="Arial"/>
                </a:rPr>
                <a:t>C</a:t>
              </a:r>
              <a:r>
                <a:rPr lang="en-US" sz="2000" dirty="0" smtClean="0">
                  <a:effectLst>
                    <a:outerShdw blurRad="50800" dist="38100" dir="2700000" algn="tl" rotWithShape="0">
                      <a:prstClr val="black">
                        <a:alpha val="40000"/>
                      </a:prstClr>
                    </a:outerShdw>
                  </a:effectLst>
                  <a:latin typeface="Arial"/>
                  <a:cs typeface="Arial"/>
                </a:rPr>
                <a:t>hoosing </a:t>
              </a:r>
              <a:r>
                <a:rPr lang="en-US" sz="2000" dirty="0">
                  <a:effectLst>
                    <a:outerShdw blurRad="50800" dist="38100" dir="2700000" algn="tl" rotWithShape="0">
                      <a:prstClr val="black">
                        <a:alpha val="40000"/>
                      </a:prstClr>
                    </a:outerShdw>
                  </a:effectLst>
                  <a:latin typeface="Arial"/>
                  <a:cs typeface="Arial"/>
                </a:rPr>
                <a:t>to consciously disregard a substantial and unjustifiable </a:t>
              </a:r>
              <a:r>
                <a:rPr lang="en-US" sz="2000" dirty="0" smtClean="0">
                  <a:effectLst>
                    <a:outerShdw blurRad="50800" dist="38100" dir="2700000" algn="tl" rotWithShape="0">
                      <a:prstClr val="black">
                        <a:alpha val="40000"/>
                      </a:prstClr>
                    </a:outerShdw>
                  </a:effectLst>
                  <a:latin typeface="Arial"/>
                  <a:cs typeface="Arial"/>
                </a:rPr>
                <a:t>risk</a:t>
              </a:r>
              <a:endParaRPr lang="en-US" sz="2000" dirty="0">
                <a:effectLst>
                  <a:outerShdw blurRad="50800" dist="38100" dir="2700000" algn="tl" rotWithShape="0">
                    <a:prstClr val="black">
                      <a:alpha val="40000"/>
                    </a:prstClr>
                  </a:outerShdw>
                </a:effectLst>
                <a:latin typeface="Arial"/>
                <a:cs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descr="The three behaviors are: human error, at-risk behavior and reckless behavior.  &#10;Human error is the product of our current system design and behavioral choices.  It is managed through changes in choices, processes, procedures, training, design and the environment.  Consolation is the appropriate response to human error.  &#10;At- risk behavior is a choice made while believing that the risk is insignificant or justified.  This behavior is best managed through removing incentives for at risk behaviors, creating incentives for healthy behaviors and increasing situational awareness.  Coaching is the best response to at-risk behavior.  &#10;Reckless behavior is the conscious disregard of substantial and unjustifiable risk.  It is managed through remedial and punitive actions.  Punishment is the appropriate response to reckless behavior."/>
          <p:cNvGrpSpPr/>
          <p:nvPr/>
        </p:nvGrpSpPr>
        <p:grpSpPr>
          <a:xfrm>
            <a:off x="228600" y="1447800"/>
            <a:ext cx="8534400" cy="5029200"/>
            <a:chOff x="228600" y="1447800"/>
            <a:chExt cx="8534400" cy="5029200"/>
          </a:xfrm>
        </p:grpSpPr>
        <p:sp>
          <p:nvSpPr>
            <p:cNvPr id="22" name="Rectangle 21"/>
            <p:cNvSpPr/>
            <p:nvPr/>
          </p:nvSpPr>
          <p:spPr>
            <a:xfrm>
              <a:off x="6096000" y="6096000"/>
              <a:ext cx="2667000" cy="381000"/>
            </a:xfrm>
            <a:prstGeom prst="rect">
              <a:avLst/>
            </a:prstGeom>
            <a:solidFill>
              <a:srgbClr val="B7DE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p:cNvSpPr/>
            <p:nvPr/>
          </p:nvSpPr>
          <p:spPr>
            <a:xfrm>
              <a:off x="3124200" y="6096000"/>
              <a:ext cx="2667000" cy="381000"/>
            </a:xfrm>
            <a:prstGeom prst="rect">
              <a:avLst/>
            </a:prstGeom>
            <a:solidFill>
              <a:srgbClr val="B7DE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228600" y="6096000"/>
              <a:ext cx="2667000" cy="381000"/>
            </a:xfrm>
            <a:prstGeom prst="rect">
              <a:avLst/>
            </a:prstGeom>
            <a:solidFill>
              <a:srgbClr val="B7DE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4" name="Group 23"/>
            <p:cNvGrpSpPr/>
            <p:nvPr/>
          </p:nvGrpSpPr>
          <p:grpSpPr>
            <a:xfrm>
              <a:off x="228600" y="1447800"/>
              <a:ext cx="8534400" cy="4572000"/>
              <a:chOff x="228600" y="1447800"/>
              <a:chExt cx="8534400" cy="4572000"/>
            </a:xfrm>
          </p:grpSpPr>
          <p:sp>
            <p:nvSpPr>
              <p:cNvPr id="19" name="Rectangle 18"/>
              <p:cNvSpPr/>
              <p:nvPr/>
            </p:nvSpPr>
            <p:spPr>
              <a:xfrm>
                <a:off x="6096000" y="1447800"/>
                <a:ext cx="2667000" cy="4572000"/>
              </a:xfrm>
              <a:prstGeom prst="rect">
                <a:avLst/>
              </a:prstGeom>
              <a:solidFill>
                <a:srgbClr val="B7DE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3124200" y="1447800"/>
                <a:ext cx="2667000" cy="4572000"/>
              </a:xfrm>
              <a:prstGeom prst="rect">
                <a:avLst/>
              </a:prstGeom>
              <a:solidFill>
                <a:srgbClr val="B7DE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228600" y="1447800"/>
                <a:ext cx="2667000" cy="4572000"/>
              </a:xfrm>
              <a:prstGeom prst="rect">
                <a:avLst/>
              </a:prstGeom>
              <a:solidFill>
                <a:srgbClr val="B7DE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34824" name="Title 1"/>
          <p:cNvSpPr>
            <a:spLocks noGrp="1"/>
          </p:cNvSpPr>
          <p:nvPr>
            <p:ph type="title"/>
          </p:nvPr>
        </p:nvSpPr>
        <p:spPr>
          <a:xfrm>
            <a:off x="762000" y="457200"/>
            <a:ext cx="8229600" cy="1143000"/>
          </a:xfrm>
        </p:spPr>
        <p:txBody>
          <a:bodyPr/>
          <a:lstStyle/>
          <a:p>
            <a:pPr algn="ctr"/>
            <a:r>
              <a:rPr lang="en-US" b="1" dirty="0" smtClean="0">
                <a:solidFill>
                  <a:srgbClr val="000000"/>
                </a:solidFill>
                <a:latin typeface="Arial" charset="0"/>
                <a:cs typeface="Arial" charset="0"/>
              </a:rPr>
              <a:t>Managing Error and Risk</a:t>
            </a:r>
            <a:r>
              <a:rPr lang="en-US" b="1" baseline="30000" dirty="0" smtClean="0">
                <a:solidFill>
                  <a:srgbClr val="000000"/>
                </a:solidFill>
                <a:latin typeface="Arial" charset="0"/>
                <a:cs typeface="Arial" charset="0"/>
              </a:rPr>
              <a:t>1</a:t>
            </a:r>
          </a:p>
        </p:txBody>
      </p:sp>
      <p:sp>
        <p:nvSpPr>
          <p:cNvPr id="4" name="Slide Number Placeholder 18"/>
          <p:cNvSpPr>
            <a:spLocks noGrp="1"/>
          </p:cNvSpPr>
          <p:nvPr>
            <p:ph type="sldNum" sz="quarter" idx="11"/>
          </p:nvPr>
        </p:nvSpPr>
        <p:spPr>
          <a:xfrm>
            <a:off x="6934200" y="6096000"/>
            <a:ext cx="2133600" cy="365125"/>
          </a:xfrm>
        </p:spPr>
        <p:txBody>
          <a:bodyPr/>
          <a:lstStyle/>
          <a:p>
            <a:pPr>
              <a:defRPr/>
            </a:pPr>
            <a:fld id="{209DE95F-AAA9-4D59-9576-14B559E3C849}" type="slidenum">
              <a:rPr lang="en-US"/>
              <a:pPr>
                <a:defRPr/>
              </a:pPr>
              <a:t>7</a:t>
            </a:fld>
            <a:endParaRPr lang="en-US" dirty="0"/>
          </a:p>
        </p:txBody>
      </p:sp>
      <p:sp>
        <p:nvSpPr>
          <p:cNvPr id="34826" name="TextBox 2"/>
          <p:cNvSpPr txBox="1">
            <a:spLocks noChangeArrowheads="1"/>
          </p:cNvSpPr>
          <p:nvPr/>
        </p:nvSpPr>
        <p:spPr bwMode="auto">
          <a:xfrm>
            <a:off x="685800" y="1447800"/>
            <a:ext cx="1752600" cy="400050"/>
          </a:xfrm>
          <a:prstGeom prst="rect">
            <a:avLst/>
          </a:prstGeom>
          <a:noFill/>
          <a:ln w="9525">
            <a:noFill/>
            <a:miter lim="800000"/>
            <a:headEnd/>
            <a:tailEnd/>
          </a:ln>
        </p:spPr>
        <p:txBody>
          <a:bodyPr wrap="none">
            <a:spAutoFit/>
          </a:bodyPr>
          <a:lstStyle/>
          <a:p>
            <a:pPr algn="ctr"/>
            <a:r>
              <a:rPr lang="en-US" sz="2000" b="1" dirty="0"/>
              <a:t>Human Error</a:t>
            </a:r>
          </a:p>
        </p:txBody>
      </p:sp>
      <p:sp>
        <p:nvSpPr>
          <p:cNvPr id="34827" name="TextBox 4"/>
          <p:cNvSpPr txBox="1">
            <a:spLocks noChangeArrowheads="1"/>
          </p:cNvSpPr>
          <p:nvPr/>
        </p:nvSpPr>
        <p:spPr bwMode="auto">
          <a:xfrm>
            <a:off x="228600" y="1981200"/>
            <a:ext cx="2590800" cy="1323439"/>
          </a:xfrm>
          <a:prstGeom prst="rect">
            <a:avLst/>
          </a:prstGeom>
          <a:noFill/>
          <a:ln w="9525">
            <a:noFill/>
            <a:miter lim="800000"/>
            <a:headEnd/>
            <a:tailEnd/>
          </a:ln>
        </p:spPr>
        <p:txBody>
          <a:bodyPr wrap="square">
            <a:spAutoFit/>
          </a:bodyPr>
          <a:lstStyle/>
          <a:p>
            <a:pPr algn="ctr"/>
            <a:r>
              <a:rPr lang="en-US" sz="2000" i="1" dirty="0"/>
              <a:t>Product of o</a:t>
            </a:r>
            <a:r>
              <a:rPr lang="en-US" sz="2000" i="1" dirty="0" smtClean="0"/>
              <a:t>ur </a:t>
            </a:r>
            <a:r>
              <a:rPr lang="en-US" sz="2000" i="1" dirty="0"/>
              <a:t>c</a:t>
            </a:r>
            <a:r>
              <a:rPr lang="en-US" sz="2000" i="1" dirty="0" smtClean="0"/>
              <a:t>urrent </a:t>
            </a:r>
            <a:r>
              <a:rPr lang="en-US" sz="2000" i="1" dirty="0"/>
              <a:t>s</a:t>
            </a:r>
            <a:r>
              <a:rPr lang="en-US" sz="2000" i="1" dirty="0" smtClean="0"/>
              <a:t>ystem </a:t>
            </a:r>
            <a:r>
              <a:rPr lang="en-US" sz="2000" i="1" dirty="0"/>
              <a:t>d</a:t>
            </a:r>
            <a:r>
              <a:rPr lang="en-US" sz="2000" i="1" dirty="0" smtClean="0"/>
              <a:t>esign </a:t>
            </a:r>
            <a:r>
              <a:rPr lang="en-US" sz="2000" i="1" dirty="0"/>
              <a:t>and </a:t>
            </a:r>
            <a:r>
              <a:rPr lang="en-US" sz="2000" i="1" dirty="0" smtClean="0"/>
              <a:t>behavioral </a:t>
            </a:r>
            <a:r>
              <a:rPr lang="en-US" sz="2000" i="1" dirty="0"/>
              <a:t>c</a:t>
            </a:r>
            <a:r>
              <a:rPr lang="en-US" sz="2000" i="1" dirty="0" smtClean="0"/>
              <a:t>hoices</a:t>
            </a:r>
            <a:endParaRPr lang="en-US" sz="2000" i="1" dirty="0"/>
          </a:p>
        </p:txBody>
      </p:sp>
      <p:sp>
        <p:nvSpPr>
          <p:cNvPr id="6" name="TextBox 5"/>
          <p:cNvSpPr txBox="1"/>
          <p:nvPr/>
        </p:nvSpPr>
        <p:spPr>
          <a:xfrm>
            <a:off x="457200" y="3352800"/>
            <a:ext cx="2286000" cy="2554288"/>
          </a:xfrm>
          <a:prstGeom prst="rect">
            <a:avLst/>
          </a:prstGeom>
          <a:noFill/>
        </p:spPr>
        <p:txBody>
          <a:bodyPr>
            <a:spAutoFit/>
          </a:bodyPr>
          <a:lstStyle/>
          <a:p>
            <a:pPr fontAlgn="auto">
              <a:spcBef>
                <a:spcPts val="0"/>
              </a:spcBef>
              <a:spcAft>
                <a:spcPts val="0"/>
              </a:spcAft>
              <a:defRPr/>
            </a:pPr>
            <a:r>
              <a:rPr lang="en-US" sz="2000" dirty="0">
                <a:latin typeface="Arial"/>
                <a:cs typeface="Arial"/>
              </a:rPr>
              <a:t>Manage through changes in:</a:t>
            </a:r>
          </a:p>
          <a:p>
            <a:pPr marL="285750" indent="-285750" fontAlgn="auto">
              <a:spcBef>
                <a:spcPts val="0"/>
              </a:spcBef>
              <a:spcAft>
                <a:spcPts val="0"/>
              </a:spcAft>
              <a:buFont typeface="Arial"/>
              <a:buChar char="•"/>
              <a:defRPr/>
            </a:pPr>
            <a:r>
              <a:rPr lang="en-US" sz="2000" dirty="0">
                <a:latin typeface="Arial"/>
                <a:cs typeface="Arial"/>
              </a:rPr>
              <a:t>Choices</a:t>
            </a:r>
          </a:p>
          <a:p>
            <a:pPr marL="285750" indent="-285750" fontAlgn="auto">
              <a:spcBef>
                <a:spcPts val="0"/>
              </a:spcBef>
              <a:spcAft>
                <a:spcPts val="0"/>
              </a:spcAft>
              <a:buFont typeface="Arial"/>
              <a:buChar char="•"/>
              <a:defRPr/>
            </a:pPr>
            <a:r>
              <a:rPr lang="en-US" sz="2000" dirty="0">
                <a:latin typeface="Arial"/>
                <a:cs typeface="Arial"/>
              </a:rPr>
              <a:t>Processes</a:t>
            </a:r>
          </a:p>
          <a:p>
            <a:pPr marL="285750" indent="-285750" fontAlgn="auto">
              <a:spcBef>
                <a:spcPts val="0"/>
              </a:spcBef>
              <a:spcAft>
                <a:spcPts val="0"/>
              </a:spcAft>
              <a:buFont typeface="Arial"/>
              <a:buChar char="•"/>
              <a:defRPr/>
            </a:pPr>
            <a:r>
              <a:rPr lang="en-US" sz="2000" dirty="0">
                <a:latin typeface="Arial"/>
                <a:cs typeface="Arial"/>
              </a:rPr>
              <a:t>Procedures</a:t>
            </a:r>
          </a:p>
          <a:p>
            <a:pPr marL="285750" indent="-285750" fontAlgn="auto">
              <a:spcBef>
                <a:spcPts val="0"/>
              </a:spcBef>
              <a:spcAft>
                <a:spcPts val="0"/>
              </a:spcAft>
              <a:buFont typeface="Arial"/>
              <a:buChar char="•"/>
              <a:defRPr/>
            </a:pPr>
            <a:r>
              <a:rPr lang="en-US" sz="2000" dirty="0">
                <a:latin typeface="Arial"/>
                <a:cs typeface="Arial"/>
              </a:rPr>
              <a:t>Training</a:t>
            </a:r>
          </a:p>
          <a:p>
            <a:pPr marL="285750" indent="-285750" fontAlgn="auto">
              <a:spcBef>
                <a:spcPts val="0"/>
              </a:spcBef>
              <a:spcAft>
                <a:spcPts val="0"/>
              </a:spcAft>
              <a:buFont typeface="Arial"/>
              <a:buChar char="•"/>
              <a:defRPr/>
            </a:pPr>
            <a:r>
              <a:rPr lang="en-US" sz="2000" dirty="0">
                <a:latin typeface="Arial"/>
                <a:cs typeface="Arial"/>
              </a:rPr>
              <a:t>Design</a:t>
            </a:r>
          </a:p>
          <a:p>
            <a:pPr marL="285750" indent="-285750" fontAlgn="auto">
              <a:spcBef>
                <a:spcPts val="0"/>
              </a:spcBef>
              <a:spcAft>
                <a:spcPts val="0"/>
              </a:spcAft>
              <a:buFont typeface="Arial"/>
              <a:buChar char="•"/>
              <a:defRPr/>
            </a:pPr>
            <a:r>
              <a:rPr lang="en-US" sz="2000" dirty="0">
                <a:latin typeface="Arial"/>
                <a:cs typeface="Arial"/>
              </a:rPr>
              <a:t>Environment</a:t>
            </a:r>
          </a:p>
        </p:txBody>
      </p:sp>
      <p:sp>
        <p:nvSpPr>
          <p:cNvPr id="34829" name="TextBox 7"/>
          <p:cNvSpPr txBox="1">
            <a:spLocks noChangeArrowheads="1"/>
          </p:cNvSpPr>
          <p:nvPr/>
        </p:nvSpPr>
        <p:spPr bwMode="auto">
          <a:xfrm>
            <a:off x="1039813" y="6076950"/>
            <a:ext cx="1196975" cy="400050"/>
          </a:xfrm>
          <a:prstGeom prst="rect">
            <a:avLst/>
          </a:prstGeom>
          <a:noFill/>
          <a:ln w="9525">
            <a:noFill/>
            <a:miter lim="800000"/>
            <a:headEnd/>
            <a:tailEnd/>
          </a:ln>
        </p:spPr>
        <p:txBody>
          <a:bodyPr wrap="none">
            <a:spAutoFit/>
          </a:bodyPr>
          <a:lstStyle/>
          <a:p>
            <a:pPr algn="ctr"/>
            <a:r>
              <a:rPr lang="en-US" sz="2000" b="1" dirty="0"/>
              <a:t>Console</a:t>
            </a:r>
          </a:p>
        </p:txBody>
      </p:sp>
      <p:sp>
        <p:nvSpPr>
          <p:cNvPr id="34830" name="TextBox 8"/>
          <p:cNvSpPr txBox="1">
            <a:spLocks noChangeArrowheads="1"/>
          </p:cNvSpPr>
          <p:nvPr/>
        </p:nvSpPr>
        <p:spPr bwMode="auto">
          <a:xfrm>
            <a:off x="3352800" y="1447800"/>
            <a:ext cx="2251075" cy="400050"/>
          </a:xfrm>
          <a:prstGeom prst="rect">
            <a:avLst/>
          </a:prstGeom>
          <a:noFill/>
          <a:ln w="9525">
            <a:noFill/>
            <a:miter lim="800000"/>
            <a:headEnd/>
            <a:tailEnd/>
          </a:ln>
        </p:spPr>
        <p:txBody>
          <a:bodyPr wrap="none">
            <a:spAutoFit/>
          </a:bodyPr>
          <a:lstStyle/>
          <a:p>
            <a:pPr algn="ctr"/>
            <a:r>
              <a:rPr lang="en-US" sz="2000" b="1" dirty="0"/>
              <a:t>At-Risk Behavior</a:t>
            </a:r>
          </a:p>
        </p:txBody>
      </p:sp>
      <p:sp>
        <p:nvSpPr>
          <p:cNvPr id="34831" name="TextBox 9"/>
          <p:cNvSpPr txBox="1">
            <a:spLocks noChangeArrowheads="1"/>
          </p:cNvSpPr>
          <p:nvPr/>
        </p:nvSpPr>
        <p:spPr bwMode="auto">
          <a:xfrm>
            <a:off x="3124200" y="1981200"/>
            <a:ext cx="2590800" cy="1015663"/>
          </a:xfrm>
          <a:prstGeom prst="rect">
            <a:avLst/>
          </a:prstGeom>
          <a:noFill/>
          <a:ln w="9525">
            <a:noFill/>
            <a:miter lim="800000"/>
            <a:headEnd/>
            <a:tailEnd/>
          </a:ln>
        </p:spPr>
        <p:txBody>
          <a:bodyPr wrap="square">
            <a:spAutoFit/>
          </a:bodyPr>
          <a:lstStyle/>
          <a:p>
            <a:pPr algn="ctr"/>
            <a:r>
              <a:rPr lang="en-US" sz="2000" i="1" dirty="0"/>
              <a:t>A </a:t>
            </a:r>
            <a:r>
              <a:rPr lang="en-US" sz="2000" i="1" dirty="0" smtClean="0"/>
              <a:t>choice</a:t>
            </a:r>
            <a:r>
              <a:rPr lang="en-US" sz="2000" i="1" dirty="0"/>
              <a:t>: </a:t>
            </a:r>
            <a:r>
              <a:rPr lang="en-US" sz="2000" i="1" dirty="0" smtClean="0"/>
              <a:t>risk believed </a:t>
            </a:r>
            <a:r>
              <a:rPr lang="en-US" sz="2000" i="1" dirty="0"/>
              <a:t>i</a:t>
            </a:r>
            <a:r>
              <a:rPr lang="en-US" sz="2000" i="1" dirty="0" smtClean="0"/>
              <a:t>nsignificant </a:t>
            </a:r>
            <a:r>
              <a:rPr lang="en-US" sz="2000" i="1" dirty="0"/>
              <a:t>or </a:t>
            </a:r>
            <a:r>
              <a:rPr lang="en-US" sz="2000" i="1" dirty="0" smtClean="0"/>
              <a:t>justified</a:t>
            </a:r>
            <a:endParaRPr lang="en-US" sz="2000" i="1" dirty="0"/>
          </a:p>
        </p:txBody>
      </p:sp>
      <p:sp>
        <p:nvSpPr>
          <p:cNvPr id="11" name="TextBox 10"/>
          <p:cNvSpPr txBox="1"/>
          <p:nvPr/>
        </p:nvSpPr>
        <p:spPr>
          <a:xfrm>
            <a:off x="3200400" y="3124200"/>
            <a:ext cx="2590800" cy="2862322"/>
          </a:xfrm>
          <a:prstGeom prst="rect">
            <a:avLst/>
          </a:prstGeom>
          <a:noFill/>
        </p:spPr>
        <p:txBody>
          <a:bodyPr>
            <a:spAutoFit/>
          </a:bodyPr>
          <a:lstStyle/>
          <a:p>
            <a:pPr fontAlgn="auto">
              <a:spcBef>
                <a:spcPts val="0"/>
              </a:spcBef>
              <a:spcAft>
                <a:spcPts val="0"/>
              </a:spcAft>
              <a:defRPr/>
            </a:pPr>
            <a:r>
              <a:rPr lang="en-US" sz="2000" dirty="0">
                <a:latin typeface="Arial"/>
                <a:cs typeface="Arial"/>
              </a:rPr>
              <a:t>Manage through:</a:t>
            </a:r>
          </a:p>
          <a:p>
            <a:pPr marL="285750" indent="-285750" fontAlgn="auto">
              <a:spcBef>
                <a:spcPts val="0"/>
              </a:spcBef>
              <a:spcAft>
                <a:spcPts val="0"/>
              </a:spcAft>
              <a:buFont typeface="Arial"/>
              <a:buChar char="•"/>
              <a:defRPr/>
            </a:pPr>
            <a:r>
              <a:rPr lang="en-US" sz="2000" dirty="0" smtClean="0">
                <a:latin typeface="Arial"/>
                <a:cs typeface="Arial"/>
              </a:rPr>
              <a:t>Removal of </a:t>
            </a:r>
            <a:r>
              <a:rPr lang="en-US" sz="2000" dirty="0">
                <a:latin typeface="Arial"/>
                <a:cs typeface="Arial"/>
              </a:rPr>
              <a:t>incentives for at-risk behaviors</a:t>
            </a:r>
          </a:p>
          <a:p>
            <a:pPr marL="285750" indent="-285750" fontAlgn="auto">
              <a:spcBef>
                <a:spcPts val="0"/>
              </a:spcBef>
              <a:spcAft>
                <a:spcPts val="0"/>
              </a:spcAft>
              <a:buFont typeface="Arial"/>
              <a:buChar char="•"/>
              <a:defRPr/>
            </a:pPr>
            <a:r>
              <a:rPr lang="en-US" sz="2000" dirty="0" smtClean="0">
                <a:latin typeface="Arial"/>
                <a:cs typeface="Arial"/>
              </a:rPr>
              <a:t>Creation of </a:t>
            </a:r>
            <a:r>
              <a:rPr lang="en-US" sz="2000" dirty="0">
                <a:latin typeface="Arial"/>
                <a:cs typeface="Arial"/>
              </a:rPr>
              <a:t>incentives for healthy behaviors</a:t>
            </a:r>
          </a:p>
          <a:p>
            <a:pPr marL="285750" indent="-285750" fontAlgn="auto">
              <a:spcBef>
                <a:spcPts val="0"/>
              </a:spcBef>
              <a:spcAft>
                <a:spcPts val="0"/>
              </a:spcAft>
              <a:buFont typeface="Arial"/>
              <a:buChar char="•"/>
              <a:defRPr/>
            </a:pPr>
            <a:r>
              <a:rPr lang="en-US" sz="2000" dirty="0" smtClean="0">
                <a:latin typeface="Arial"/>
                <a:cs typeface="Arial"/>
              </a:rPr>
              <a:t>Situational </a:t>
            </a:r>
            <a:r>
              <a:rPr lang="en-US" sz="2000" dirty="0">
                <a:latin typeface="Arial"/>
                <a:cs typeface="Arial"/>
              </a:rPr>
              <a:t>awareness</a:t>
            </a:r>
          </a:p>
        </p:txBody>
      </p:sp>
      <p:sp>
        <p:nvSpPr>
          <p:cNvPr id="34833" name="TextBox 11"/>
          <p:cNvSpPr txBox="1">
            <a:spLocks noChangeArrowheads="1"/>
          </p:cNvSpPr>
          <p:nvPr/>
        </p:nvSpPr>
        <p:spPr bwMode="auto">
          <a:xfrm>
            <a:off x="3973513" y="6076950"/>
            <a:ext cx="968375" cy="400050"/>
          </a:xfrm>
          <a:prstGeom prst="rect">
            <a:avLst/>
          </a:prstGeom>
          <a:noFill/>
          <a:ln w="9525">
            <a:noFill/>
            <a:miter lim="800000"/>
            <a:headEnd/>
            <a:tailEnd/>
          </a:ln>
        </p:spPr>
        <p:txBody>
          <a:bodyPr wrap="none">
            <a:spAutoFit/>
          </a:bodyPr>
          <a:lstStyle/>
          <a:p>
            <a:pPr algn="ctr"/>
            <a:r>
              <a:rPr lang="en-US" sz="2000" b="1" dirty="0"/>
              <a:t>Coach</a:t>
            </a:r>
          </a:p>
        </p:txBody>
      </p:sp>
      <p:sp>
        <p:nvSpPr>
          <p:cNvPr id="34834" name="TextBox 12"/>
          <p:cNvSpPr txBox="1">
            <a:spLocks noChangeArrowheads="1"/>
          </p:cNvSpPr>
          <p:nvPr/>
        </p:nvSpPr>
        <p:spPr bwMode="auto">
          <a:xfrm>
            <a:off x="6219825" y="1447800"/>
            <a:ext cx="2466975" cy="400050"/>
          </a:xfrm>
          <a:prstGeom prst="rect">
            <a:avLst/>
          </a:prstGeom>
          <a:noFill/>
          <a:ln w="9525">
            <a:noFill/>
            <a:miter lim="800000"/>
            <a:headEnd/>
            <a:tailEnd/>
          </a:ln>
        </p:spPr>
        <p:txBody>
          <a:bodyPr wrap="none">
            <a:spAutoFit/>
          </a:bodyPr>
          <a:lstStyle/>
          <a:p>
            <a:pPr algn="ctr"/>
            <a:r>
              <a:rPr lang="en-US" sz="2000" b="1" dirty="0"/>
              <a:t>Reckless Behavior</a:t>
            </a:r>
          </a:p>
        </p:txBody>
      </p:sp>
      <p:sp>
        <p:nvSpPr>
          <p:cNvPr id="34835" name="TextBox 13"/>
          <p:cNvSpPr txBox="1">
            <a:spLocks noChangeArrowheads="1"/>
          </p:cNvSpPr>
          <p:nvPr/>
        </p:nvSpPr>
        <p:spPr bwMode="auto">
          <a:xfrm>
            <a:off x="6096000" y="1981200"/>
            <a:ext cx="2590800" cy="1015663"/>
          </a:xfrm>
          <a:prstGeom prst="rect">
            <a:avLst/>
          </a:prstGeom>
          <a:noFill/>
          <a:ln w="9525">
            <a:noFill/>
            <a:miter lim="800000"/>
            <a:headEnd/>
            <a:tailEnd/>
          </a:ln>
        </p:spPr>
        <p:txBody>
          <a:bodyPr wrap="square">
            <a:spAutoFit/>
          </a:bodyPr>
          <a:lstStyle/>
          <a:p>
            <a:pPr algn="ctr"/>
            <a:r>
              <a:rPr lang="en-US" sz="2000" i="1" dirty="0"/>
              <a:t>Conscious </a:t>
            </a:r>
            <a:r>
              <a:rPr lang="en-US" sz="2000" i="1" dirty="0" smtClean="0"/>
              <a:t>disregard </a:t>
            </a:r>
            <a:r>
              <a:rPr lang="en-US" sz="2000" i="1" dirty="0"/>
              <a:t>of </a:t>
            </a:r>
            <a:r>
              <a:rPr lang="en-US" sz="2000" i="1" dirty="0" smtClean="0"/>
              <a:t>substantial </a:t>
            </a:r>
            <a:r>
              <a:rPr lang="en-US" sz="2000" i="1" dirty="0"/>
              <a:t>and </a:t>
            </a:r>
            <a:r>
              <a:rPr lang="en-US" sz="2000" i="1" dirty="0" smtClean="0"/>
              <a:t>unjustifiable risk</a:t>
            </a:r>
            <a:endParaRPr lang="en-US" sz="2000" i="1" dirty="0"/>
          </a:p>
        </p:txBody>
      </p:sp>
      <p:sp>
        <p:nvSpPr>
          <p:cNvPr id="15" name="TextBox 14"/>
          <p:cNvSpPr txBox="1"/>
          <p:nvPr/>
        </p:nvSpPr>
        <p:spPr>
          <a:xfrm>
            <a:off x="6248400" y="3200400"/>
            <a:ext cx="2590800" cy="1016000"/>
          </a:xfrm>
          <a:prstGeom prst="rect">
            <a:avLst/>
          </a:prstGeom>
          <a:noFill/>
        </p:spPr>
        <p:txBody>
          <a:bodyPr>
            <a:spAutoFit/>
          </a:bodyPr>
          <a:lstStyle/>
          <a:p>
            <a:pPr fontAlgn="auto">
              <a:spcBef>
                <a:spcPts val="0"/>
              </a:spcBef>
              <a:spcAft>
                <a:spcPts val="0"/>
              </a:spcAft>
              <a:defRPr/>
            </a:pPr>
            <a:r>
              <a:rPr lang="en-US" sz="2000" dirty="0">
                <a:latin typeface="Arial"/>
                <a:cs typeface="Arial"/>
              </a:rPr>
              <a:t>Manage through:</a:t>
            </a:r>
          </a:p>
          <a:p>
            <a:pPr marL="285750" indent="-285750" fontAlgn="auto">
              <a:spcBef>
                <a:spcPts val="0"/>
              </a:spcBef>
              <a:spcAft>
                <a:spcPts val="0"/>
              </a:spcAft>
              <a:buFont typeface="Arial"/>
              <a:buChar char="•"/>
              <a:defRPr/>
            </a:pPr>
            <a:r>
              <a:rPr lang="en-US" sz="2000" dirty="0">
                <a:latin typeface="Arial"/>
                <a:cs typeface="Arial"/>
              </a:rPr>
              <a:t>Remedial action</a:t>
            </a:r>
          </a:p>
          <a:p>
            <a:pPr marL="285750" indent="-285750" fontAlgn="auto">
              <a:spcBef>
                <a:spcPts val="0"/>
              </a:spcBef>
              <a:spcAft>
                <a:spcPts val="0"/>
              </a:spcAft>
              <a:buFont typeface="Arial"/>
              <a:buChar char="•"/>
              <a:defRPr/>
            </a:pPr>
            <a:r>
              <a:rPr lang="en-US" sz="2000" dirty="0">
                <a:latin typeface="Arial"/>
                <a:cs typeface="Arial"/>
              </a:rPr>
              <a:t>Punitive action</a:t>
            </a:r>
          </a:p>
        </p:txBody>
      </p:sp>
      <p:sp>
        <p:nvSpPr>
          <p:cNvPr id="34837" name="TextBox 15"/>
          <p:cNvSpPr txBox="1">
            <a:spLocks noChangeArrowheads="1"/>
          </p:cNvSpPr>
          <p:nvPr/>
        </p:nvSpPr>
        <p:spPr bwMode="auto">
          <a:xfrm>
            <a:off x="6985000" y="6076950"/>
            <a:ext cx="1039813" cy="400050"/>
          </a:xfrm>
          <a:prstGeom prst="rect">
            <a:avLst/>
          </a:prstGeom>
          <a:noFill/>
          <a:ln w="9525">
            <a:noFill/>
            <a:miter lim="800000"/>
            <a:headEnd/>
            <a:tailEnd/>
          </a:ln>
        </p:spPr>
        <p:txBody>
          <a:bodyPr wrap="none">
            <a:spAutoFit/>
          </a:bodyPr>
          <a:lstStyle/>
          <a:p>
            <a:pPr algn="ctr"/>
            <a:r>
              <a:rPr lang="en-US" sz="2000" b="1" dirty="0"/>
              <a:t>Punish</a:t>
            </a:r>
          </a:p>
        </p:txBody>
      </p:sp>
      <p:cxnSp>
        <p:nvCxnSpPr>
          <p:cNvPr id="23" name="Straight Connector 22"/>
          <p:cNvCxnSpPr/>
          <p:nvPr/>
        </p:nvCxnSpPr>
        <p:spPr>
          <a:xfrm>
            <a:off x="228600" y="1905000"/>
            <a:ext cx="8534400"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7" name="Rectangle 26" descr="The three behaviors are: human error, at-risk behavior and reckless behavior.  Human error is the product of a flawed system design.  It is managed through changes in choices, processes, procedures, training, design and the environment.  Consolation is the appropriate response to human error.  At- risk behavior is a choice made while believing that the risk is insignificant or justified.  This behavior is best managed through removing incentives for at risk behaviors, creating incentives for healthy behaviors and increasing situational awareness.  Coaching is the best response to at-risk behavior.  Reckless behavior is the conscious disregard of substantial and unjustifiable risk.  It is managed through remedial and punitive actions.  Punishment is the appropriate response to reckless behavior."/>
          <p:cNvSpPr/>
          <p:nvPr/>
        </p:nvSpPr>
        <p:spPr>
          <a:xfrm>
            <a:off x="0" y="1295400"/>
            <a:ext cx="8763000" cy="5181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descr="Both system design and behavioral choices have an impact on patient safety.  Learning systems, like mission values and expectations, impact system design and in turn, behavioral choices.  These inputs also influence the accountability and justice of the environment to bring about improved outcomes.  "/>
          <p:cNvSpPr/>
          <p:nvPr/>
        </p:nvSpPr>
        <p:spPr>
          <a:xfrm>
            <a:off x="228600" y="1981200"/>
            <a:ext cx="8763000" cy="4267200"/>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effectLst>
                <a:outerShdw blurRad="50800" dist="38100" dir="2700000" algn="tl" rotWithShape="0">
                  <a:prstClr val="black">
                    <a:alpha val="40000"/>
                  </a:prstClr>
                </a:outerShdw>
              </a:effectLst>
            </a:endParaRPr>
          </a:p>
        </p:txBody>
      </p:sp>
      <p:pic>
        <p:nvPicPr>
          <p:cNvPr id="32" name="Picture 31" descr="stage.png"/>
          <p:cNvPicPr>
            <a:picLocks noChangeAspect="1"/>
          </p:cNvPicPr>
          <p:nvPr/>
        </p:nvPicPr>
        <p:blipFill>
          <a:blip r:embed="rId3" cstate="print"/>
          <a:stretch>
            <a:fillRect/>
          </a:stretch>
        </p:blipFill>
        <p:spPr>
          <a:xfrm>
            <a:off x="2454831" y="4535514"/>
            <a:ext cx="4615073" cy="1636686"/>
          </a:xfrm>
          <a:prstGeom prst="rect">
            <a:avLst/>
          </a:prstGeom>
        </p:spPr>
      </p:pic>
      <p:sp>
        <p:nvSpPr>
          <p:cNvPr id="31747" name="Title 1"/>
          <p:cNvSpPr>
            <a:spLocks noGrp="1"/>
          </p:cNvSpPr>
          <p:nvPr>
            <p:ph type="title"/>
          </p:nvPr>
        </p:nvSpPr>
        <p:spPr>
          <a:xfrm>
            <a:off x="914400" y="609600"/>
            <a:ext cx="8229600" cy="1143000"/>
          </a:xfrm>
        </p:spPr>
        <p:txBody>
          <a:bodyPr>
            <a:noAutofit/>
          </a:bodyPr>
          <a:lstStyle/>
          <a:p>
            <a:pPr algn="ctr"/>
            <a:r>
              <a:rPr lang="en-US" b="1" dirty="0">
                <a:solidFill>
                  <a:srgbClr val="000000"/>
                </a:solidFill>
                <a:latin typeface="Arial" charset="0"/>
                <a:cs typeface="Arial" charset="0"/>
              </a:rPr>
              <a:t>Systems and </a:t>
            </a:r>
            <a:r>
              <a:rPr lang="en-US" b="1" dirty="0" smtClean="0">
                <a:solidFill>
                  <a:srgbClr val="000000"/>
                </a:solidFill>
                <a:latin typeface="Arial" charset="0"/>
                <a:cs typeface="Arial" charset="0"/>
              </a:rPr>
              <a:t>Behaviors</a:t>
            </a:r>
            <a:br>
              <a:rPr lang="en-US" b="1" dirty="0" smtClean="0">
                <a:solidFill>
                  <a:srgbClr val="000000"/>
                </a:solidFill>
                <a:latin typeface="Arial" charset="0"/>
                <a:cs typeface="Arial" charset="0"/>
              </a:rPr>
            </a:br>
            <a:r>
              <a:rPr lang="en-US" b="1" dirty="0" smtClean="0">
                <a:solidFill>
                  <a:srgbClr val="000000"/>
                </a:solidFill>
                <a:latin typeface="Arial" charset="0"/>
                <a:cs typeface="Arial" charset="0"/>
              </a:rPr>
              <a:t>Work Together To Improve Outcomes</a:t>
            </a:r>
            <a:r>
              <a:rPr lang="en-US" b="1" baseline="30000" dirty="0" smtClean="0">
                <a:solidFill>
                  <a:srgbClr val="000000"/>
                </a:solidFill>
                <a:latin typeface="Arial" charset="0"/>
                <a:cs typeface="Arial" charset="0"/>
              </a:rPr>
              <a:t>1</a:t>
            </a:r>
          </a:p>
        </p:txBody>
      </p:sp>
      <p:sp>
        <p:nvSpPr>
          <p:cNvPr id="5" name="Slide Number Placeholder 18"/>
          <p:cNvSpPr>
            <a:spLocks noGrp="1"/>
          </p:cNvSpPr>
          <p:nvPr>
            <p:ph type="sldNum" sz="quarter" idx="11"/>
          </p:nvPr>
        </p:nvSpPr>
        <p:spPr/>
        <p:txBody>
          <a:bodyPr/>
          <a:lstStyle/>
          <a:p>
            <a:pPr>
              <a:defRPr/>
            </a:pPr>
            <a:fld id="{B1CA6FA9-CDB9-465D-9542-1EA5F4EF6686}" type="slidenum">
              <a:rPr lang="en-US"/>
              <a:pPr>
                <a:defRPr/>
              </a:pPr>
              <a:t>8</a:t>
            </a:fld>
            <a:endParaRPr lang="en-US" dirty="0"/>
          </a:p>
        </p:txBody>
      </p:sp>
      <p:grpSp>
        <p:nvGrpSpPr>
          <p:cNvPr id="2" name="Group 20" descr="Both system design and behavioral choices have an impact on patient safety.&#10;"/>
          <p:cNvGrpSpPr>
            <a:grpSpLocks/>
          </p:cNvGrpSpPr>
          <p:nvPr/>
        </p:nvGrpSpPr>
        <p:grpSpPr bwMode="auto">
          <a:xfrm>
            <a:off x="533400" y="2057400"/>
            <a:ext cx="7848600" cy="3657600"/>
            <a:chOff x="533400" y="2362200"/>
            <a:chExt cx="7848918" cy="3657447"/>
          </a:xfrm>
        </p:grpSpPr>
        <p:sp>
          <p:nvSpPr>
            <p:cNvPr id="4" name="TextBox 3"/>
            <p:cNvSpPr txBox="1"/>
            <p:nvPr/>
          </p:nvSpPr>
          <p:spPr>
            <a:xfrm>
              <a:off x="533400" y="3200365"/>
              <a:ext cx="2152737" cy="707995"/>
            </a:xfrm>
            <a:prstGeom prst="rect">
              <a:avLst/>
            </a:prstGeom>
            <a:solidFill>
              <a:srgbClr val="009AA6"/>
            </a:solidFill>
          </p:spPr>
          <p:txBody>
            <a:bodyPr wrap="none">
              <a:spAutoFit/>
            </a:bodyPr>
            <a:lstStyle/>
            <a:p>
              <a:pPr algn="ctr" fontAlgn="auto">
                <a:spcBef>
                  <a:spcPts val="0"/>
                </a:spcBef>
                <a:spcAft>
                  <a:spcPts val="0"/>
                </a:spcAft>
                <a:defRPr/>
              </a:pPr>
              <a:r>
                <a:rPr lang="en-US" sz="2000" dirty="0">
                  <a:solidFill>
                    <a:schemeClr val="bg1"/>
                  </a:solidFill>
                  <a:effectLst>
                    <a:outerShdw blurRad="50800" dist="38100" dir="2700000" algn="tl" rotWithShape="0">
                      <a:prstClr val="black">
                        <a:alpha val="40000"/>
                      </a:prstClr>
                    </a:outerShdw>
                  </a:effectLst>
                  <a:latin typeface="Arial"/>
                  <a:cs typeface="Arial"/>
                </a:rPr>
                <a:t>Mission, </a:t>
              </a:r>
              <a:r>
                <a:rPr lang="en-US" sz="2000" dirty="0" smtClean="0">
                  <a:solidFill>
                    <a:schemeClr val="bg1"/>
                  </a:solidFill>
                  <a:effectLst>
                    <a:outerShdw blurRad="50800" dist="38100" dir="2700000" algn="tl" rotWithShape="0">
                      <a:prstClr val="black">
                        <a:alpha val="40000"/>
                      </a:prstClr>
                    </a:outerShdw>
                  </a:effectLst>
                  <a:latin typeface="Arial"/>
                  <a:cs typeface="Arial"/>
                </a:rPr>
                <a:t>Values, </a:t>
              </a:r>
              <a:r>
                <a:rPr lang="en-US" sz="2000" dirty="0">
                  <a:solidFill>
                    <a:schemeClr val="bg1"/>
                  </a:solidFill>
                  <a:effectLst>
                    <a:outerShdw blurRad="50800" dist="38100" dir="2700000" algn="tl" rotWithShape="0">
                      <a:prstClr val="black">
                        <a:alpha val="40000"/>
                      </a:prstClr>
                    </a:outerShdw>
                  </a:effectLst>
                  <a:latin typeface="Arial"/>
                  <a:cs typeface="Arial"/>
                </a:rPr>
                <a:t/>
              </a:r>
              <a:br>
                <a:rPr lang="en-US" sz="2000" dirty="0">
                  <a:solidFill>
                    <a:schemeClr val="bg1"/>
                  </a:solidFill>
                  <a:effectLst>
                    <a:outerShdw blurRad="50800" dist="38100" dir="2700000" algn="tl" rotWithShape="0">
                      <a:prstClr val="black">
                        <a:alpha val="40000"/>
                      </a:prstClr>
                    </a:outerShdw>
                  </a:effectLst>
                  <a:latin typeface="Arial"/>
                  <a:cs typeface="Arial"/>
                </a:rPr>
              </a:br>
              <a:r>
                <a:rPr lang="en-US" sz="2000" dirty="0">
                  <a:solidFill>
                    <a:schemeClr val="bg1"/>
                  </a:solidFill>
                  <a:effectLst>
                    <a:outerShdw blurRad="50800" dist="38100" dir="2700000" algn="tl" rotWithShape="0">
                      <a:prstClr val="black">
                        <a:alpha val="40000"/>
                      </a:prstClr>
                    </a:outerShdw>
                  </a:effectLst>
                  <a:latin typeface="Arial"/>
                  <a:cs typeface="Arial"/>
                </a:rPr>
                <a:t>and Expectations</a:t>
              </a:r>
            </a:p>
          </p:txBody>
        </p:sp>
        <p:sp>
          <p:nvSpPr>
            <p:cNvPr id="7" name="TextBox 6"/>
            <p:cNvSpPr txBox="1"/>
            <p:nvPr/>
          </p:nvSpPr>
          <p:spPr>
            <a:xfrm>
              <a:off x="4191148" y="2362200"/>
              <a:ext cx="1039855" cy="707995"/>
            </a:xfrm>
            <a:prstGeom prst="rect">
              <a:avLst/>
            </a:prstGeom>
            <a:solidFill>
              <a:srgbClr val="009AA6"/>
            </a:solidFill>
          </p:spPr>
          <p:txBody>
            <a:bodyPr wrap="none">
              <a:spAutoFit/>
            </a:bodyPr>
            <a:lstStyle/>
            <a:p>
              <a:pPr algn="ctr" fontAlgn="auto">
                <a:spcBef>
                  <a:spcPts val="0"/>
                </a:spcBef>
                <a:spcAft>
                  <a:spcPts val="0"/>
                </a:spcAft>
                <a:defRPr/>
              </a:pPr>
              <a:r>
                <a:rPr lang="en-US" sz="2000" dirty="0">
                  <a:solidFill>
                    <a:schemeClr val="bg1"/>
                  </a:solidFill>
                  <a:effectLst>
                    <a:outerShdw blurRad="50800" dist="38100" dir="2700000" algn="tl" rotWithShape="0">
                      <a:prstClr val="black">
                        <a:alpha val="40000"/>
                      </a:prstClr>
                    </a:outerShdw>
                  </a:effectLst>
                  <a:latin typeface="Arial"/>
                  <a:cs typeface="Arial"/>
                </a:rPr>
                <a:t>System</a:t>
              </a:r>
              <a:br>
                <a:rPr lang="en-US" sz="2000" dirty="0">
                  <a:solidFill>
                    <a:schemeClr val="bg1"/>
                  </a:solidFill>
                  <a:effectLst>
                    <a:outerShdw blurRad="50800" dist="38100" dir="2700000" algn="tl" rotWithShape="0">
                      <a:prstClr val="black">
                        <a:alpha val="40000"/>
                      </a:prstClr>
                    </a:outerShdw>
                  </a:effectLst>
                  <a:latin typeface="Arial"/>
                  <a:cs typeface="Arial"/>
                </a:rPr>
              </a:br>
              <a:r>
                <a:rPr lang="en-US" sz="2000" dirty="0">
                  <a:solidFill>
                    <a:schemeClr val="bg1"/>
                  </a:solidFill>
                  <a:effectLst>
                    <a:outerShdw blurRad="50800" dist="38100" dir="2700000" algn="tl" rotWithShape="0">
                      <a:prstClr val="black">
                        <a:alpha val="40000"/>
                      </a:prstClr>
                    </a:outerShdw>
                  </a:effectLst>
                  <a:latin typeface="Arial"/>
                  <a:cs typeface="Arial"/>
                </a:rPr>
                <a:t>Design</a:t>
              </a:r>
            </a:p>
          </p:txBody>
        </p:sp>
        <p:sp>
          <p:nvSpPr>
            <p:cNvPr id="8" name="TextBox 7"/>
            <p:cNvSpPr txBox="1"/>
            <p:nvPr/>
          </p:nvSpPr>
          <p:spPr>
            <a:xfrm>
              <a:off x="4038742" y="4038530"/>
              <a:ext cx="1397057" cy="707995"/>
            </a:xfrm>
            <a:prstGeom prst="rect">
              <a:avLst/>
            </a:prstGeom>
            <a:solidFill>
              <a:srgbClr val="009AA6"/>
            </a:solidFill>
          </p:spPr>
          <p:txBody>
            <a:bodyPr wrap="none">
              <a:spAutoFit/>
            </a:bodyPr>
            <a:lstStyle/>
            <a:p>
              <a:pPr algn="ctr" fontAlgn="auto">
                <a:spcBef>
                  <a:spcPts val="0"/>
                </a:spcBef>
                <a:spcAft>
                  <a:spcPts val="0"/>
                </a:spcAft>
                <a:defRPr/>
              </a:pPr>
              <a:r>
                <a:rPr lang="en-US" sz="2000" dirty="0" smtClean="0">
                  <a:solidFill>
                    <a:schemeClr val="bg1"/>
                  </a:solidFill>
                  <a:effectLst>
                    <a:outerShdw blurRad="50800" dist="38100" dir="2700000" algn="tl" rotWithShape="0">
                      <a:prstClr val="black">
                        <a:alpha val="40000"/>
                      </a:prstClr>
                    </a:outerShdw>
                  </a:effectLst>
                  <a:latin typeface="Arial"/>
                  <a:cs typeface="Arial"/>
                </a:rPr>
                <a:t>Behavioral</a:t>
              </a:r>
              <a:r>
                <a:rPr lang="en-US" sz="2000" dirty="0">
                  <a:solidFill>
                    <a:schemeClr val="bg1"/>
                  </a:solidFill>
                  <a:effectLst>
                    <a:outerShdw blurRad="50800" dist="38100" dir="2700000" algn="tl" rotWithShape="0">
                      <a:prstClr val="black">
                        <a:alpha val="40000"/>
                      </a:prstClr>
                    </a:outerShdw>
                  </a:effectLst>
                  <a:latin typeface="Arial"/>
                  <a:cs typeface="Arial"/>
                </a:rPr>
                <a:t/>
              </a:r>
              <a:br>
                <a:rPr lang="en-US" sz="2000" dirty="0">
                  <a:solidFill>
                    <a:schemeClr val="bg1"/>
                  </a:solidFill>
                  <a:effectLst>
                    <a:outerShdw blurRad="50800" dist="38100" dir="2700000" algn="tl" rotWithShape="0">
                      <a:prstClr val="black">
                        <a:alpha val="40000"/>
                      </a:prstClr>
                    </a:outerShdw>
                  </a:effectLst>
                  <a:latin typeface="Arial"/>
                  <a:cs typeface="Arial"/>
                </a:rPr>
              </a:br>
              <a:r>
                <a:rPr lang="en-US" sz="2000" dirty="0">
                  <a:solidFill>
                    <a:schemeClr val="bg1"/>
                  </a:solidFill>
                  <a:effectLst>
                    <a:outerShdw blurRad="50800" dist="38100" dir="2700000" algn="tl" rotWithShape="0">
                      <a:prstClr val="black">
                        <a:alpha val="40000"/>
                      </a:prstClr>
                    </a:outerShdw>
                  </a:effectLst>
                  <a:latin typeface="Arial"/>
                  <a:cs typeface="Arial"/>
                </a:rPr>
                <a:t>Choices</a:t>
              </a:r>
            </a:p>
          </p:txBody>
        </p:sp>
        <p:sp>
          <p:nvSpPr>
            <p:cNvPr id="10" name="TextBox 9"/>
            <p:cNvSpPr txBox="1"/>
            <p:nvPr/>
          </p:nvSpPr>
          <p:spPr>
            <a:xfrm>
              <a:off x="7028126" y="3200365"/>
              <a:ext cx="1354192" cy="707995"/>
            </a:xfrm>
            <a:prstGeom prst="rect">
              <a:avLst/>
            </a:prstGeom>
            <a:solidFill>
              <a:srgbClr val="009AA6"/>
            </a:solidFill>
          </p:spPr>
          <p:txBody>
            <a:bodyPr wrap="none">
              <a:spAutoFit/>
            </a:bodyPr>
            <a:lstStyle/>
            <a:p>
              <a:pPr algn="ctr" fontAlgn="auto">
                <a:spcBef>
                  <a:spcPts val="0"/>
                </a:spcBef>
                <a:spcAft>
                  <a:spcPts val="0"/>
                </a:spcAft>
                <a:defRPr/>
              </a:pPr>
              <a:r>
                <a:rPr lang="en-US" sz="2000" dirty="0">
                  <a:solidFill>
                    <a:schemeClr val="bg1"/>
                  </a:solidFill>
                  <a:effectLst>
                    <a:outerShdw blurRad="50800" dist="38100" dir="2700000" algn="tl" rotWithShape="0">
                      <a:prstClr val="black">
                        <a:alpha val="40000"/>
                      </a:prstClr>
                    </a:outerShdw>
                  </a:effectLst>
                  <a:latin typeface="Arial"/>
                  <a:cs typeface="Arial"/>
                </a:rPr>
                <a:t>Improved </a:t>
              </a:r>
              <a:br>
                <a:rPr lang="en-US" sz="2000" dirty="0">
                  <a:solidFill>
                    <a:schemeClr val="bg1"/>
                  </a:solidFill>
                  <a:effectLst>
                    <a:outerShdw blurRad="50800" dist="38100" dir="2700000" algn="tl" rotWithShape="0">
                      <a:prstClr val="black">
                        <a:alpha val="40000"/>
                      </a:prstClr>
                    </a:outerShdw>
                  </a:effectLst>
                  <a:latin typeface="Arial"/>
                  <a:cs typeface="Arial"/>
                </a:rPr>
              </a:br>
              <a:r>
                <a:rPr lang="en-US" sz="2000" dirty="0">
                  <a:solidFill>
                    <a:schemeClr val="bg1"/>
                  </a:solidFill>
                  <a:effectLst>
                    <a:outerShdw blurRad="50800" dist="38100" dir="2700000" algn="tl" rotWithShape="0">
                      <a:prstClr val="black">
                        <a:alpha val="40000"/>
                      </a:prstClr>
                    </a:outerShdw>
                  </a:effectLst>
                  <a:latin typeface="Arial"/>
                  <a:cs typeface="Arial"/>
                </a:rPr>
                <a:t>Outcomes</a:t>
              </a:r>
            </a:p>
          </p:txBody>
        </p:sp>
        <p:cxnSp>
          <p:nvCxnSpPr>
            <p:cNvPr id="11" name="Straight Arrow Connector 10"/>
            <p:cNvCxnSpPr/>
            <p:nvPr/>
          </p:nvCxnSpPr>
          <p:spPr>
            <a:xfrm rot="5400000">
              <a:off x="4077679" y="3542457"/>
              <a:ext cx="990558" cy="1588"/>
            </a:xfrm>
            <a:prstGeom prst="straightConnector1">
              <a:avLst/>
            </a:prstGeom>
            <a:ln>
              <a:solidFill>
                <a:srgbClr val="009AA6"/>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2819493" y="2895578"/>
              <a:ext cx="1219249" cy="609575"/>
            </a:xfrm>
            <a:prstGeom prst="straightConnector1">
              <a:avLst/>
            </a:prstGeom>
            <a:ln>
              <a:solidFill>
                <a:srgbClr val="009AA6"/>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334195" y="2895578"/>
              <a:ext cx="1524062" cy="611162"/>
            </a:xfrm>
            <a:prstGeom prst="straightConnector1">
              <a:avLst/>
            </a:prstGeom>
            <a:ln>
              <a:solidFill>
                <a:srgbClr val="009AA6"/>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flipH="1" flipV="1">
              <a:off x="4228496" y="3542456"/>
              <a:ext cx="990558" cy="1588"/>
            </a:xfrm>
            <a:prstGeom prst="straightConnector1">
              <a:avLst/>
            </a:prstGeom>
            <a:ln>
              <a:solidFill>
                <a:srgbClr val="009AA6"/>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895696" y="5311652"/>
              <a:ext cx="1182736" cy="707995"/>
            </a:xfrm>
            <a:prstGeom prst="rect">
              <a:avLst/>
            </a:prstGeom>
            <a:solidFill>
              <a:srgbClr val="009AA6"/>
            </a:solidFill>
            <a:effectLst>
              <a:outerShdw blurRad="50800" dist="38100" dir="5400000" algn="t" rotWithShape="0">
                <a:prstClr val="black">
                  <a:alpha val="40000"/>
                </a:prstClr>
              </a:outerShdw>
            </a:effectLst>
          </p:spPr>
          <p:txBody>
            <a:bodyPr wrap="none">
              <a:spAutoFit/>
            </a:bodyPr>
            <a:lstStyle/>
            <a:p>
              <a:pPr algn="ctr" fontAlgn="auto">
                <a:spcBef>
                  <a:spcPts val="0"/>
                </a:spcBef>
                <a:spcAft>
                  <a:spcPts val="0"/>
                </a:spcAft>
                <a:defRPr/>
              </a:pPr>
              <a:r>
                <a:rPr lang="en-US" sz="2000" dirty="0">
                  <a:solidFill>
                    <a:schemeClr val="bg1"/>
                  </a:solidFill>
                  <a:effectLst>
                    <a:outerShdw blurRad="50800" dist="38100" dir="2700000" algn="tl" rotWithShape="0">
                      <a:prstClr val="black">
                        <a:alpha val="40000"/>
                      </a:prstClr>
                    </a:outerShdw>
                  </a:effectLst>
                  <a:latin typeface="Arial"/>
                  <a:cs typeface="Arial"/>
                </a:rPr>
                <a:t>Learning</a:t>
              </a:r>
              <a:br>
                <a:rPr lang="en-US" sz="2000" dirty="0">
                  <a:solidFill>
                    <a:schemeClr val="bg1"/>
                  </a:solidFill>
                  <a:effectLst>
                    <a:outerShdw blurRad="50800" dist="38100" dir="2700000" algn="tl" rotWithShape="0">
                      <a:prstClr val="black">
                        <a:alpha val="40000"/>
                      </a:prstClr>
                    </a:outerShdw>
                  </a:effectLst>
                  <a:latin typeface="Arial"/>
                  <a:cs typeface="Arial"/>
                </a:rPr>
              </a:br>
              <a:r>
                <a:rPr lang="en-US" sz="2000" dirty="0">
                  <a:solidFill>
                    <a:schemeClr val="bg1"/>
                  </a:solidFill>
                  <a:effectLst>
                    <a:outerShdw blurRad="50800" dist="38100" dir="2700000" algn="tl" rotWithShape="0">
                      <a:prstClr val="black">
                        <a:alpha val="40000"/>
                      </a:prstClr>
                    </a:outerShdw>
                  </a:effectLst>
                  <a:latin typeface="Arial"/>
                  <a:cs typeface="Arial"/>
                </a:rPr>
                <a:t>Systems</a:t>
              </a:r>
            </a:p>
          </p:txBody>
        </p:sp>
        <p:sp>
          <p:nvSpPr>
            <p:cNvPr id="20" name="TextBox 19"/>
            <p:cNvSpPr txBox="1"/>
            <p:nvPr/>
          </p:nvSpPr>
          <p:spPr>
            <a:xfrm>
              <a:off x="4876976" y="5311652"/>
              <a:ext cx="1779660" cy="707995"/>
            </a:xfrm>
            <a:prstGeom prst="rect">
              <a:avLst/>
            </a:prstGeom>
            <a:solidFill>
              <a:srgbClr val="009AA6"/>
            </a:solidFill>
            <a:effectLst>
              <a:outerShdw blurRad="50800" dist="38100" dir="5400000" algn="t" rotWithShape="0">
                <a:prstClr val="black">
                  <a:alpha val="40000"/>
                </a:prstClr>
              </a:outerShdw>
            </a:effectLst>
          </p:spPr>
          <p:txBody>
            <a:bodyPr wrap="none">
              <a:spAutoFit/>
            </a:bodyPr>
            <a:lstStyle/>
            <a:p>
              <a:pPr algn="ctr" fontAlgn="auto">
                <a:spcBef>
                  <a:spcPts val="0"/>
                </a:spcBef>
                <a:spcAft>
                  <a:spcPts val="0"/>
                </a:spcAft>
                <a:defRPr/>
              </a:pPr>
              <a:r>
                <a:rPr lang="en-US" sz="2000" dirty="0">
                  <a:solidFill>
                    <a:schemeClr val="bg1"/>
                  </a:solidFill>
                  <a:effectLst>
                    <a:outerShdw blurRad="50800" dist="38100" dir="2700000" algn="tl" rotWithShape="0">
                      <a:prstClr val="black">
                        <a:alpha val="40000"/>
                      </a:prstClr>
                    </a:outerShdw>
                  </a:effectLst>
                  <a:latin typeface="Arial"/>
                  <a:cs typeface="Arial"/>
                </a:rPr>
                <a:t>Accountability</a:t>
              </a:r>
              <a:br>
                <a:rPr lang="en-US" sz="2000" dirty="0">
                  <a:solidFill>
                    <a:schemeClr val="bg1"/>
                  </a:solidFill>
                  <a:effectLst>
                    <a:outerShdw blurRad="50800" dist="38100" dir="2700000" algn="tl" rotWithShape="0">
                      <a:prstClr val="black">
                        <a:alpha val="40000"/>
                      </a:prstClr>
                    </a:outerShdw>
                  </a:effectLst>
                  <a:latin typeface="Arial"/>
                  <a:cs typeface="Arial"/>
                </a:rPr>
              </a:br>
              <a:r>
                <a:rPr lang="en-US" sz="2000" dirty="0">
                  <a:solidFill>
                    <a:schemeClr val="bg1"/>
                  </a:solidFill>
                  <a:effectLst>
                    <a:outerShdw blurRad="50800" dist="38100" dir="2700000" algn="tl" rotWithShape="0">
                      <a:prstClr val="black">
                        <a:alpha val="40000"/>
                      </a:prstClr>
                    </a:outerShdw>
                  </a:effectLst>
                  <a:latin typeface="Arial"/>
                  <a:cs typeface="Arial"/>
                </a:rPr>
                <a:t>and Justice</a:t>
              </a:r>
            </a:p>
          </p:txBody>
        </p:sp>
      </p:grpSp>
      <p:cxnSp>
        <p:nvCxnSpPr>
          <p:cNvPr id="22" name="Straight Arrow Connector 21"/>
          <p:cNvCxnSpPr/>
          <p:nvPr/>
        </p:nvCxnSpPr>
        <p:spPr bwMode="auto">
          <a:xfrm>
            <a:off x="2819400" y="3733800"/>
            <a:ext cx="1143000" cy="685800"/>
          </a:xfrm>
          <a:prstGeom prst="straightConnector1">
            <a:avLst/>
          </a:prstGeom>
          <a:ln>
            <a:solidFill>
              <a:srgbClr val="009AA6"/>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bwMode="auto">
          <a:xfrm flipV="1">
            <a:off x="5562600" y="3733800"/>
            <a:ext cx="1295400" cy="609600"/>
          </a:xfrm>
          <a:prstGeom prst="straightConnector1">
            <a:avLst/>
          </a:prstGeom>
          <a:ln>
            <a:solidFill>
              <a:srgbClr val="009AA6"/>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143000"/>
          </a:xfrm>
        </p:spPr>
        <p:txBody>
          <a:bodyPr/>
          <a:lstStyle/>
          <a:p>
            <a:pPr algn="ctr"/>
            <a:r>
              <a:rPr lang="en-US" b="1" dirty="0" smtClean="0">
                <a:solidFill>
                  <a:schemeClr val="tx1"/>
                </a:solidFill>
              </a:rPr>
              <a:t>Accountability</a:t>
            </a:r>
            <a:endParaRPr lang="en-US" b="1" dirty="0">
              <a:solidFill>
                <a:schemeClr val="tx1"/>
              </a:solidFill>
            </a:endParaRPr>
          </a:p>
        </p:txBody>
      </p:sp>
      <p:grpSp>
        <p:nvGrpSpPr>
          <p:cNvPr id="4" name="Group 3" descr="Video icon&#10;Peer to Peer Coaching"/>
          <p:cNvGrpSpPr/>
          <p:nvPr/>
        </p:nvGrpSpPr>
        <p:grpSpPr>
          <a:xfrm>
            <a:off x="1371600" y="304800"/>
            <a:ext cx="7772400" cy="6019800"/>
            <a:chOff x="1371600" y="304800"/>
            <a:chExt cx="7772400" cy="6019800"/>
          </a:xfrm>
        </p:grpSpPr>
        <p:pic>
          <p:nvPicPr>
            <p:cNvPr id="2050" name="Picture 2" descr="C:\Users\ggracia\AppData\Local\Microsoft\Windows\Temporary Internet Files\Content.Outlook\KWLWLPW2\icon_video (2).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39238" y="304800"/>
              <a:ext cx="1904762" cy="1904762"/>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a:hlinkClick r:id="rId3"/>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371600" y="1752600"/>
              <a:ext cx="6096000" cy="4572000"/>
            </a:xfrm>
            <a:prstGeom prst="rect">
              <a:avLst/>
            </a:prstGeom>
          </p:spPr>
        </p:pic>
      </p:grpSp>
    </p:spTree>
    <p:extLst>
      <p:ext uri="{BB962C8B-B14F-4D97-AF65-F5344CB8AC3E}">
        <p14:creationId xmlns="" xmlns:p14="http://schemas.microsoft.com/office/powerpoint/2010/main" val="590698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2423</TotalTime>
  <Words>951</Words>
  <Application>Microsoft Office PowerPoint</Application>
  <PresentationFormat>On-screen Show (4:3)</PresentationFormat>
  <Paragraphs>187</Paragraphs>
  <Slides>26</Slides>
  <Notes>24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Learning Objectives</vt:lpstr>
      <vt:lpstr>Introduction to Just Culture Principles</vt:lpstr>
      <vt:lpstr>Understand Just Culture</vt:lpstr>
      <vt:lpstr>Just Culture1</vt:lpstr>
      <vt:lpstr>Understanding Risk and Human Behavior1</vt:lpstr>
      <vt:lpstr>Managing Error and Risk1</vt:lpstr>
      <vt:lpstr>Systems and Behaviors Work Together To Improve Outcomes1</vt:lpstr>
      <vt:lpstr>Accountability</vt:lpstr>
      <vt:lpstr>Engineering System Design to Support Behavior Choices1</vt:lpstr>
      <vt:lpstr>Leadership Team’s Role in Applying Just Culture Principles  </vt:lpstr>
      <vt:lpstr>Debrief on Accountability  </vt:lpstr>
      <vt:lpstr>CUSP Toolkit Modules</vt:lpstr>
      <vt:lpstr>CUSP Toolkit Review</vt:lpstr>
      <vt:lpstr>Assemble the Team</vt:lpstr>
      <vt:lpstr>Keys to Assembling the Team</vt:lpstr>
      <vt:lpstr>Engage the Senior Executive</vt:lpstr>
      <vt:lpstr>Keys to Engaging the Senior Executive</vt:lpstr>
      <vt:lpstr>Understand the Science of Safety</vt:lpstr>
      <vt:lpstr>Keys to Understanding the  Science of Safety</vt:lpstr>
      <vt:lpstr>Identify Defects Through Sensemaking</vt:lpstr>
      <vt:lpstr>Keys to Identifying Defects  Through Sensemaking</vt:lpstr>
      <vt:lpstr>Implement Teamwork and Communication2</vt:lpstr>
      <vt:lpstr>The Keys to Effective Communication3 </vt:lpstr>
      <vt:lpstr>Summary</vt:lpstr>
      <vt:lpstr>References</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 CUSP” cover slide with CUSP Toolkit logo)</dc:title>
  <dc:creator>Elizabeth Corgan</dc:creator>
  <cp:lastModifiedBy>DHHS</cp:lastModifiedBy>
  <cp:revision>417</cp:revision>
  <cp:lastPrinted>2012-03-01T13:48:28Z</cp:lastPrinted>
  <dcterms:created xsi:type="dcterms:W3CDTF">2011-08-27T03:32:05Z</dcterms:created>
  <dcterms:modified xsi:type="dcterms:W3CDTF">2013-03-08T14:13:48Z</dcterms:modified>
</cp:coreProperties>
</file>